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docProps/app.xml" ContentType="application/vnd.openxmlformats-officedocument.extended-properties+xml"/>
  <Override PartName="/docProps/core.xml" ContentType="application/vnd.openxmlformats-package.core-properties+xml"/>
  <Override PartName="/ppt/theme/theme1.xml" ContentType="application/vnd.openxmlformats-officedocument.them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s/slide1.xml" ContentType="application/vnd.openxmlformats-officedocument.presentationml.slide+xml"/>
  <Default Extension="jpg" ContentType="image/jpg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Default Extension="png" ContentType="image/png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officeDocument/2006/relationships/extended-properties" Target="docProps/app.xml"/><Relationship Id="rId3" Type="http://schemas.openxmlformats.org/package/2006/relationships/metadata/core-properties" Target="docProps/core.xml"/><Relationship Id="rId4" Type="http://schemas.openxmlformats.org/officeDocument/2006/relationships/custom-properties" Target="docProps/custom.xml"/></Relationships>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08" r:id="rId58"/>
    <p:sldId id="309" r:id="rId59"/>
    <p:sldId id="310" r:id="rId60"/>
    <p:sldId id="311" r:id="rId61"/>
    <p:sldId id="312" r:id="rId62"/>
    <p:sldId id="313" r:id="rId63"/>
    <p:sldId id="314" r:id="rId64"/>
    <p:sldId id="315" r:id="rId65"/>
    <p:sldId id="316" r:id="rId66"/>
    <p:sldId id="317" r:id="rId67"/>
    <p:sldId id="318" r:id="rId68"/>
    <p:sldId id="319" r:id="rId69"/>
    <p:sldId id="320" r:id="rId70"/>
    <p:sldId id="321" r:id="rId71"/>
    <p:sldId id="322" r:id="rId72"/>
    <p:sldId id="323" r:id="rId73"/>
    <p:sldId id="324" r:id="rId74"/>
    <p:sldId id="325" r:id="rId75"/>
    <p:sldId id="326" r:id="rId76"/>
    <p:sldId id="327" r:id="rId77"/>
    <p:sldId id="328" r:id="rId78"/>
    <p:sldId id="329" r:id="rId79"/>
    <p:sldId id="330" r:id="rId80"/>
    <p:sldId id="331" r:id="rId81"/>
    <p:sldId id="332" r:id="rId82"/>
    <p:sldId id="333" r:id="rId83"/>
    <p:sldId id="334" r:id="rId84"/>
    <p:sldId id="335" r:id="rId85"/>
    <p:sldId id="336" r:id="rId86"/>
    <p:sldId id="337" r:id="rId87"/>
    <p:sldId id="338" r:id="rId88"/>
    <p:sldId id="339" r:id="rId89"/>
    <p:sldId id="340" r:id="rId90"/>
    <p:sldId id="341" r:id="rId91"/>
    <p:sldId id="342" r:id="rId92"/>
    <p:sldId id="343" r:id="rId93"/>
    <p:sldId id="344" r:id="rId94"/>
    <p:sldId id="345" r:id="rId95"/>
    <p:sldId id="346" r:id="rId96"/>
    <p:sldId id="347" r:id="rId97"/>
    <p:sldId id="348" r:id="rId98"/>
    <p:sldId id="349" r:id="rId99"/>
    <p:sldId id="350" r:id="rId100"/>
    <p:sldId id="351" r:id="rId101"/>
    <p:sldId id="352" r:id="rId102"/>
    <p:sldId id="353" r:id="rId103"/>
    <p:sldId id="354" r:id="rId104"/>
    <p:sldId id="355" r:id="rId105"/>
    <p:sldId id="356" r:id="rId106"/>
    <p:sldId id="357" r:id="rId107"/>
    <p:sldId id="358" r:id="rId108"/>
    <p:sldId id="359" r:id="rId109"/>
    <p:sldId id="360" r:id="rId110"/>
    <p:sldId id="361" r:id="rId111"/>
    <p:sldId id="362" r:id="rId112"/>
    <p:sldId id="363" r:id="rId113"/>
    <p:sldId id="364" r:id="rId114"/>
    <p:sldId id="365" r:id="rId115"/>
    <p:sldId id="366" r:id="rId116"/>
    <p:sldId id="367" r:id="rId117"/>
    <p:sldId id="368" r:id="rId118"/>
    <p:sldId id="369" r:id="rId119"/>
    <p:sldId id="370" r:id="rId120"/>
    <p:sldId id="371" r:id="rId121"/>
    <p:sldId id="372" r:id="rId122"/>
    <p:sldId id="373" r:id="rId123"/>
    <p:sldId id="374" r:id="rId124"/>
    <p:sldId id="375" r:id="rId125"/>
    <p:sldId id="376" r:id="rId126"/>
    <p:sldId id="377" r:id="rId127"/>
    <p:sldId id="378" r:id="rId128"/>
    <p:sldId id="379" r:id="rId129"/>
    <p:sldId id="380" r:id="rId130"/>
    <p:sldId id="381" r:id="rId131"/>
    <p:sldId id="382" r:id="rId132"/>
    <p:sldId id="383" r:id="rId133"/>
    <p:sldId id="384" r:id="rId134"/>
    <p:sldId id="385" r:id="rId135"/>
    <p:sldId id="386" r:id="rId136"/>
    <p:sldId id="387" r:id="rId137"/>
    <p:sldId id="388" r:id="rId138"/>
    <p:sldId id="389" r:id="rId139"/>
    <p:sldId id="390" r:id="rId140"/>
    <p:sldId id="391" r:id="rId141"/>
    <p:sldId id="392" r:id="rId142"/>
    <p:sldId id="393" r:id="rId143"/>
    <p:sldId id="394" r:id="rId144"/>
    <p:sldId id="395" r:id="rId145"/>
    <p:sldId id="396" r:id="rId146"/>
    <p:sldId id="397" r:id="rId147"/>
    <p:sldId id="398" r:id="rId148"/>
    <p:sldId id="399" r:id="rId149"/>
    <p:sldId id="400" r:id="rId150"/>
    <p:sldId id="401" r:id="rId151"/>
    <p:sldId id="402" r:id="rId152"/>
    <p:sldId id="403" r:id="rId153"/>
    <p:sldId id="404" r:id="rId154"/>
    <p:sldId id="405" r:id="rId155"/>
    <p:sldId id="406" r:id="rId156"/>
    <p:sldId id="407" r:id="rId157"/>
    <p:sldId id="408" r:id="rId158"/>
    <p:sldId id="409" r:id="rId159"/>
    <p:sldId id="410" r:id="rId160"/>
    <p:sldId id="411" r:id="rId161"/>
    <p:sldId id="412" r:id="rId162"/>
    <p:sldId id="413" r:id="rId163"/>
    <p:sldId id="414" r:id="rId164"/>
    <p:sldId id="415" r:id="rId165"/>
    <p:sldId id="416" r:id="rId166"/>
    <p:sldId id="417" r:id="rId167"/>
    <p:sldId id="418" r:id="rId168"/>
    <p:sldId id="419" r:id="rId169"/>
    <p:sldId id="420" r:id="rId170"/>
    <p:sldId id="421" r:id="rId171"/>
    <p:sldId id="422" r:id="rId172"/>
    <p:sldId id="423" r:id="rId173"/>
    <p:sldId id="424" r:id="rId174"/>
    <p:sldId id="425" r:id="rId175"/>
    <p:sldId id="426" r:id="rId176"/>
    <p:sldId id="427" r:id="rId177"/>
    <p:sldId id="428" r:id="rId178"/>
    <p:sldId id="429" r:id="rId179"/>
    <p:sldId id="430" r:id="rId180"/>
    <p:sldId id="431" r:id="rId181"/>
    <p:sldId id="432" r:id="rId182"/>
    <p:sldId id="433" r:id="rId183"/>
    <p:sldId id="434" r:id="rId184"/>
    <p:sldId id="435" r:id="rId185"/>
    <p:sldId id="436" r:id="rId186"/>
    <p:sldId id="437" r:id="rId187"/>
    <p:sldId id="438" r:id="rId188"/>
    <p:sldId id="439" r:id="rId189"/>
    <p:sldId id="440" r:id="rId190"/>
    <p:sldId id="441" r:id="rId191"/>
    <p:sldId id="442" r:id="rId192"/>
    <p:sldId id="443" r:id="rId193"/>
    <p:sldId id="444" r:id="rId194"/>
    <p:sldId id="445" r:id="rId195"/>
    <p:sldId id="446" r:id="rId196"/>
    <p:sldId id="447" r:id="rId197"/>
    <p:sldId id="448" r:id="rId198"/>
    <p:sldId id="449" r:id="rId199"/>
    <p:sldId id="450" r:id="rId200"/>
    <p:sldId id="451" r:id="rId201"/>
    <p:sldId id="452" r:id="rId202"/>
    <p:sldId id="453" r:id="rId203"/>
    <p:sldId id="454" r:id="rId204"/>
    <p:sldId id="455" r:id="rId205"/>
    <p:sldId id="456" r:id="rId206"/>
    <p:sldId id="457" r:id="rId207"/>
    <p:sldId id="458" r:id="rId208"/>
    <p:sldId id="459" r:id="rId209"/>
    <p:sldId id="460" r:id="rId210"/>
    <p:sldId id="461" r:id="rId211"/>
    <p:sldId id="462" r:id="rId212"/>
    <p:sldId id="463" r:id="rId213"/>
    <p:sldId id="464" r:id="rId214"/>
    <p:sldId id="465" r:id="rId215"/>
    <p:sldId id="466" r:id="rId216"/>
    <p:sldId id="467" r:id="rId217"/>
    <p:sldId id="468" r:id="rId218"/>
    <p:sldId id="469" r:id="rId219"/>
    <p:sldId id="470" r:id="rId220"/>
    <p:sldId id="471" r:id="rId221"/>
    <p:sldId id="472" r:id="rId222"/>
    <p:sldId id="473" r:id="rId223"/>
    <p:sldId id="474" r:id="rId224"/>
    <p:sldId id="475" r:id="rId225"/>
    <p:sldId id="476" r:id="rId226"/>
    <p:sldId id="477" r:id="rId227"/>
    <p:sldId id="478" r:id="rId228"/>
    <p:sldId id="479" r:id="rId229"/>
    <p:sldId id="480" r:id="rId230"/>
    <p:sldId id="481" r:id="rId231"/>
    <p:sldId id="482" r:id="rId232"/>
    <p:sldId id="483" r:id="rId233"/>
    <p:sldId id="484" r:id="rId234"/>
    <p:sldId id="485" r:id="rId235"/>
    <p:sldId id="486" r:id="rId236"/>
    <p:sldId id="487" r:id="rId237"/>
    <p:sldId id="488" r:id="rId238"/>
    <p:sldId id="489" r:id="rId239"/>
    <p:sldId id="490" r:id="rId240"/>
    <p:sldId id="491" r:id="rId241"/>
    <p:sldId id="492" r:id="rId242"/>
    <p:sldId id="493" r:id="rId243"/>
    <p:sldId id="494" r:id="rId244"/>
    <p:sldId id="495" r:id="rId245"/>
    <p:sldId id="496" r:id="rId246"/>
    <p:sldId id="497" r:id="rId247"/>
    <p:sldId id="498" r:id="rId248"/>
    <p:sldId id="499" r:id="rId249"/>
    <p:sldId id="500" r:id="rId250"/>
    <p:sldId id="501" r:id="rId251"/>
    <p:sldId id="502" r:id="rId252"/>
    <p:sldId id="503" r:id="rId253"/>
    <p:sldId id="504" r:id="rId254"/>
    <p:sldId id="505" r:id="rId255"/>
    <p:sldId id="506" r:id="rId256"/>
    <p:sldId id="507" r:id="rId257"/>
    <p:sldId id="508" r:id="rId258"/>
    <p:sldId id="509" r:id="rId259"/>
    <p:sldId id="510" r:id="rId260"/>
    <p:sldId id="511" r:id="rId261"/>
    <p:sldId id="512" r:id="rId262"/>
    <p:sldId id="513" r:id="rId263"/>
    <p:sldId id="514" r:id="rId264"/>
    <p:sldId id="515" r:id="rId265"/>
    <p:sldId id="516" r:id="rId266"/>
    <p:sldId id="517" r:id="rId267"/>
    <p:sldId id="518" r:id="rId268"/>
    <p:sldId id="519" r:id="rId269"/>
    <p:sldId id="520" r:id="rId270"/>
    <p:sldId id="521" r:id="rId271"/>
    <p:sldId id="522" r:id="rId272"/>
    <p:sldId id="523" r:id="rId273"/>
    <p:sldId id="524" r:id="rId274"/>
    <p:sldId id="525" r:id="rId275"/>
    <p:sldId id="526" r:id="rId276"/>
    <p:sldId id="527" r:id="rId277"/>
    <p:sldId id="528" r:id="rId278"/>
    <p:sldId id="529" r:id="rId279"/>
    <p:sldId id="530" r:id="rId280"/>
    <p:sldId id="531" r:id="rId281"/>
    <p:sldId id="532" r:id="rId282"/>
    <p:sldId id="533" r:id="rId283"/>
    <p:sldId id="534" r:id="rId284"/>
    <p:sldId id="535" r:id="rId285"/>
    <p:sldId id="536" r:id="rId286"/>
    <p:sldId id="537" r:id="rId287"/>
    <p:sldId id="538" r:id="rId288"/>
    <p:sldId id="539" r:id="rId289"/>
    <p:sldId id="540" r:id="rId290"/>
    <p:sldId id="541" r:id="rId291"/>
    <p:sldId id="542" r:id="rId292"/>
    <p:sldId id="543" r:id="rId293"/>
    <p:sldId id="544" r:id="rId294"/>
    <p:sldId id="545" r:id="rId295"/>
    <p:sldId id="546" r:id="rId296"/>
    <p:sldId id="547" r:id="rId297"/>
    <p:sldId id="548" r:id="rId298"/>
    <p:sldId id="549" r:id="rId299"/>
    <p:sldId id="550" r:id="rId300"/>
    <p:sldId id="551" r:id="rId301"/>
    <p:sldId id="552" r:id="rId302"/>
    <p:sldId id="553" r:id="rId303"/>
    <p:sldId id="554" r:id="rId304"/>
    <p:sldId id="555" r:id="rId305"/>
    <p:sldId id="556" r:id="rId306"/>
    <p:sldId id="557" r:id="rId307"/>
    <p:sldId id="558" r:id="rId308"/>
    <p:sldId id="559" r:id="rId309"/>
    <p:sldId id="560" r:id="rId310"/>
    <p:sldId id="561" r:id="rId311"/>
    <p:sldId id="562" r:id="rId312"/>
    <p:sldId id="563" r:id="rId313"/>
    <p:sldId id="564" r:id="rId314"/>
    <p:sldId id="565" r:id="rId315"/>
    <p:sldId id="566" r:id="rId316"/>
    <p:sldId id="567" r:id="rId317"/>
    <p:sldId id="568" r:id="rId318"/>
    <p:sldId id="569" r:id="rId319"/>
    <p:sldId id="570" r:id="rId320"/>
    <p:sldId id="571" r:id="rId321"/>
    <p:sldId id="572" r:id="rId322"/>
    <p:sldId id="573" r:id="rId323"/>
    <p:sldId id="574" r:id="rId324"/>
    <p:sldId id="575" r:id="rId325"/>
    <p:sldId id="576" r:id="rId326"/>
    <p:sldId id="577" r:id="rId327"/>
    <p:sldId id="578" r:id="rId328"/>
  </p:sldIdLst>
  <p:sldSz cx="6121400" cy="9144000"/>
  <p:notesSz cx="6121400" cy="9144000"/>
  <p:defaultTextStyle>
    <a:defPPr>
      <a:defRPr kern="0"/>
    </a:def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8" d="100"/>
          <a:sy n="78" d="100"/>
        </p:scale>
        <p:origin x="-1536" y="-8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8028800" cy="78028800"/>
</p:viewPr>
</file>

<file path=ppt/_rels/presentation.xml.rels><?xml version="1.0" encoding="UTF-8" standalone="yes"?>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theme" Target="theme/theme1.xml"/><Relationship Id="rId3" Type="http://schemas.openxmlformats.org/officeDocument/2006/relationships/viewProps" Target="viewProps.xml"/><Relationship Id="rId4" Type="http://schemas.openxmlformats.org/officeDocument/2006/relationships/presProps" Target="presProps.xml"/><Relationship Id="rId5" Type="http://schemas.openxmlformats.org/officeDocument/2006/relationships/tableStyles" Target="tableStyles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9" Type="http://schemas.openxmlformats.org/officeDocument/2006/relationships/slide" Target="slides/slide4.xml"/><Relationship Id="rId10" Type="http://schemas.openxmlformats.org/officeDocument/2006/relationships/slide" Target="slides/slide5.xml"/><Relationship Id="rId11" Type="http://schemas.openxmlformats.org/officeDocument/2006/relationships/slide" Target="slides/slide6.xml"/><Relationship Id="rId12" Type="http://schemas.openxmlformats.org/officeDocument/2006/relationships/slide" Target="slides/slide7.xml"/><Relationship Id="rId13" Type="http://schemas.openxmlformats.org/officeDocument/2006/relationships/slide" Target="slides/slide8.xml"/><Relationship Id="rId14" Type="http://schemas.openxmlformats.org/officeDocument/2006/relationships/slide" Target="slides/slide9.xml"/><Relationship Id="rId15" Type="http://schemas.openxmlformats.org/officeDocument/2006/relationships/slide" Target="slides/slide10.xml"/><Relationship Id="rId16" Type="http://schemas.openxmlformats.org/officeDocument/2006/relationships/slide" Target="slides/slide11.xml"/><Relationship Id="rId17" Type="http://schemas.openxmlformats.org/officeDocument/2006/relationships/slide" Target="slides/slide12.xml"/><Relationship Id="rId18" Type="http://schemas.openxmlformats.org/officeDocument/2006/relationships/slide" Target="slides/slide13.xml"/><Relationship Id="rId19" Type="http://schemas.openxmlformats.org/officeDocument/2006/relationships/slide" Target="slides/slide14.xml"/><Relationship Id="rId20" Type="http://schemas.openxmlformats.org/officeDocument/2006/relationships/slide" Target="slides/slide15.xml"/><Relationship Id="rId21" Type="http://schemas.openxmlformats.org/officeDocument/2006/relationships/slide" Target="slides/slide16.xml"/><Relationship Id="rId22" Type="http://schemas.openxmlformats.org/officeDocument/2006/relationships/slide" Target="slides/slide17.xml"/><Relationship Id="rId23" Type="http://schemas.openxmlformats.org/officeDocument/2006/relationships/slide" Target="slides/slide18.xml"/><Relationship Id="rId24" Type="http://schemas.openxmlformats.org/officeDocument/2006/relationships/slide" Target="slides/slide19.xml"/><Relationship Id="rId25" Type="http://schemas.openxmlformats.org/officeDocument/2006/relationships/slide" Target="slides/slide20.xml"/><Relationship Id="rId26" Type="http://schemas.openxmlformats.org/officeDocument/2006/relationships/slide" Target="slides/slide21.xml"/><Relationship Id="rId27" Type="http://schemas.openxmlformats.org/officeDocument/2006/relationships/slide" Target="slides/slide22.xml"/><Relationship Id="rId28" Type="http://schemas.openxmlformats.org/officeDocument/2006/relationships/slide" Target="slides/slide23.xml"/><Relationship Id="rId29" Type="http://schemas.openxmlformats.org/officeDocument/2006/relationships/slide" Target="slides/slide24.xml"/><Relationship Id="rId30" Type="http://schemas.openxmlformats.org/officeDocument/2006/relationships/slide" Target="slides/slide25.xml"/><Relationship Id="rId31" Type="http://schemas.openxmlformats.org/officeDocument/2006/relationships/slide" Target="slides/slide26.xml"/><Relationship Id="rId32" Type="http://schemas.openxmlformats.org/officeDocument/2006/relationships/slide" Target="slides/slide27.xml"/><Relationship Id="rId33" Type="http://schemas.openxmlformats.org/officeDocument/2006/relationships/slide" Target="slides/slide28.xml"/><Relationship Id="rId34" Type="http://schemas.openxmlformats.org/officeDocument/2006/relationships/slide" Target="slides/slide29.xml"/><Relationship Id="rId35" Type="http://schemas.openxmlformats.org/officeDocument/2006/relationships/slide" Target="slides/slide30.xml"/><Relationship Id="rId36" Type="http://schemas.openxmlformats.org/officeDocument/2006/relationships/slide" Target="slides/slide31.xml"/><Relationship Id="rId37" Type="http://schemas.openxmlformats.org/officeDocument/2006/relationships/slide" Target="slides/slide32.xml"/><Relationship Id="rId38" Type="http://schemas.openxmlformats.org/officeDocument/2006/relationships/slide" Target="slides/slide33.xml"/><Relationship Id="rId39" Type="http://schemas.openxmlformats.org/officeDocument/2006/relationships/slide" Target="slides/slide34.xml"/><Relationship Id="rId40" Type="http://schemas.openxmlformats.org/officeDocument/2006/relationships/slide" Target="slides/slide35.xml"/><Relationship Id="rId41" Type="http://schemas.openxmlformats.org/officeDocument/2006/relationships/slide" Target="slides/slide36.xml"/><Relationship Id="rId42" Type="http://schemas.openxmlformats.org/officeDocument/2006/relationships/slide" Target="slides/slide37.xml"/><Relationship Id="rId43" Type="http://schemas.openxmlformats.org/officeDocument/2006/relationships/slide" Target="slides/slide38.xml"/><Relationship Id="rId44" Type="http://schemas.openxmlformats.org/officeDocument/2006/relationships/slide" Target="slides/slide39.xml"/><Relationship Id="rId45" Type="http://schemas.openxmlformats.org/officeDocument/2006/relationships/slide" Target="slides/slide40.xml"/><Relationship Id="rId46" Type="http://schemas.openxmlformats.org/officeDocument/2006/relationships/slide" Target="slides/slide41.xml"/><Relationship Id="rId47" Type="http://schemas.openxmlformats.org/officeDocument/2006/relationships/slide" Target="slides/slide42.xml"/><Relationship Id="rId48" Type="http://schemas.openxmlformats.org/officeDocument/2006/relationships/slide" Target="slides/slide43.xml"/><Relationship Id="rId49" Type="http://schemas.openxmlformats.org/officeDocument/2006/relationships/slide" Target="slides/slide44.xml"/><Relationship Id="rId50" Type="http://schemas.openxmlformats.org/officeDocument/2006/relationships/slide" Target="slides/slide45.xml"/><Relationship Id="rId51" Type="http://schemas.openxmlformats.org/officeDocument/2006/relationships/slide" Target="slides/slide46.xml"/><Relationship Id="rId52" Type="http://schemas.openxmlformats.org/officeDocument/2006/relationships/slide" Target="slides/slide47.xml"/><Relationship Id="rId53" Type="http://schemas.openxmlformats.org/officeDocument/2006/relationships/slide" Target="slides/slide48.xml"/><Relationship Id="rId54" Type="http://schemas.openxmlformats.org/officeDocument/2006/relationships/slide" Target="slides/slide49.xml"/><Relationship Id="rId55" Type="http://schemas.openxmlformats.org/officeDocument/2006/relationships/slide" Target="slides/slide50.xml"/><Relationship Id="rId56" Type="http://schemas.openxmlformats.org/officeDocument/2006/relationships/slide" Target="slides/slide51.xml"/><Relationship Id="rId57" Type="http://schemas.openxmlformats.org/officeDocument/2006/relationships/slide" Target="slides/slide52.xml"/><Relationship Id="rId58" Type="http://schemas.openxmlformats.org/officeDocument/2006/relationships/slide" Target="slides/slide53.xml"/><Relationship Id="rId59" Type="http://schemas.openxmlformats.org/officeDocument/2006/relationships/slide" Target="slides/slide54.xml"/><Relationship Id="rId60" Type="http://schemas.openxmlformats.org/officeDocument/2006/relationships/slide" Target="slides/slide55.xml"/><Relationship Id="rId61" Type="http://schemas.openxmlformats.org/officeDocument/2006/relationships/slide" Target="slides/slide56.xml"/><Relationship Id="rId62" Type="http://schemas.openxmlformats.org/officeDocument/2006/relationships/slide" Target="slides/slide57.xml"/><Relationship Id="rId63" Type="http://schemas.openxmlformats.org/officeDocument/2006/relationships/slide" Target="slides/slide58.xml"/><Relationship Id="rId64" Type="http://schemas.openxmlformats.org/officeDocument/2006/relationships/slide" Target="slides/slide59.xml"/><Relationship Id="rId65" Type="http://schemas.openxmlformats.org/officeDocument/2006/relationships/slide" Target="slides/slide60.xml"/><Relationship Id="rId66" Type="http://schemas.openxmlformats.org/officeDocument/2006/relationships/slide" Target="slides/slide61.xml"/><Relationship Id="rId67" Type="http://schemas.openxmlformats.org/officeDocument/2006/relationships/slide" Target="slides/slide62.xml"/><Relationship Id="rId68" Type="http://schemas.openxmlformats.org/officeDocument/2006/relationships/slide" Target="slides/slide63.xml"/><Relationship Id="rId69" Type="http://schemas.openxmlformats.org/officeDocument/2006/relationships/slide" Target="slides/slide64.xml"/><Relationship Id="rId70" Type="http://schemas.openxmlformats.org/officeDocument/2006/relationships/slide" Target="slides/slide65.xml"/><Relationship Id="rId71" Type="http://schemas.openxmlformats.org/officeDocument/2006/relationships/slide" Target="slides/slide66.xml"/><Relationship Id="rId72" Type="http://schemas.openxmlformats.org/officeDocument/2006/relationships/slide" Target="slides/slide67.xml"/><Relationship Id="rId73" Type="http://schemas.openxmlformats.org/officeDocument/2006/relationships/slide" Target="slides/slide68.xml"/><Relationship Id="rId74" Type="http://schemas.openxmlformats.org/officeDocument/2006/relationships/slide" Target="slides/slide69.xml"/><Relationship Id="rId75" Type="http://schemas.openxmlformats.org/officeDocument/2006/relationships/slide" Target="slides/slide70.xml"/><Relationship Id="rId76" Type="http://schemas.openxmlformats.org/officeDocument/2006/relationships/slide" Target="slides/slide71.xml"/><Relationship Id="rId77" Type="http://schemas.openxmlformats.org/officeDocument/2006/relationships/slide" Target="slides/slide72.xml"/><Relationship Id="rId78" Type="http://schemas.openxmlformats.org/officeDocument/2006/relationships/slide" Target="slides/slide73.xml"/><Relationship Id="rId79" Type="http://schemas.openxmlformats.org/officeDocument/2006/relationships/slide" Target="slides/slide74.xml"/><Relationship Id="rId80" Type="http://schemas.openxmlformats.org/officeDocument/2006/relationships/slide" Target="slides/slide75.xml"/><Relationship Id="rId81" Type="http://schemas.openxmlformats.org/officeDocument/2006/relationships/slide" Target="slides/slide76.xml"/><Relationship Id="rId82" Type="http://schemas.openxmlformats.org/officeDocument/2006/relationships/slide" Target="slides/slide77.xml"/><Relationship Id="rId83" Type="http://schemas.openxmlformats.org/officeDocument/2006/relationships/slide" Target="slides/slide78.xml"/><Relationship Id="rId84" Type="http://schemas.openxmlformats.org/officeDocument/2006/relationships/slide" Target="slides/slide79.xml"/><Relationship Id="rId85" Type="http://schemas.openxmlformats.org/officeDocument/2006/relationships/slide" Target="slides/slide80.xml"/><Relationship Id="rId86" Type="http://schemas.openxmlformats.org/officeDocument/2006/relationships/slide" Target="slides/slide81.xml"/><Relationship Id="rId87" Type="http://schemas.openxmlformats.org/officeDocument/2006/relationships/slide" Target="slides/slide82.xml"/><Relationship Id="rId88" Type="http://schemas.openxmlformats.org/officeDocument/2006/relationships/slide" Target="slides/slide83.xml"/><Relationship Id="rId89" Type="http://schemas.openxmlformats.org/officeDocument/2006/relationships/slide" Target="slides/slide84.xml"/><Relationship Id="rId90" Type="http://schemas.openxmlformats.org/officeDocument/2006/relationships/slide" Target="slides/slide85.xml"/><Relationship Id="rId91" Type="http://schemas.openxmlformats.org/officeDocument/2006/relationships/slide" Target="slides/slide86.xml"/><Relationship Id="rId92" Type="http://schemas.openxmlformats.org/officeDocument/2006/relationships/slide" Target="slides/slide87.xml"/><Relationship Id="rId93" Type="http://schemas.openxmlformats.org/officeDocument/2006/relationships/slide" Target="slides/slide88.xml"/><Relationship Id="rId94" Type="http://schemas.openxmlformats.org/officeDocument/2006/relationships/slide" Target="slides/slide89.xml"/><Relationship Id="rId95" Type="http://schemas.openxmlformats.org/officeDocument/2006/relationships/slide" Target="slides/slide90.xml"/><Relationship Id="rId96" Type="http://schemas.openxmlformats.org/officeDocument/2006/relationships/slide" Target="slides/slide91.xml"/><Relationship Id="rId97" Type="http://schemas.openxmlformats.org/officeDocument/2006/relationships/slide" Target="slides/slide92.xml"/><Relationship Id="rId98" Type="http://schemas.openxmlformats.org/officeDocument/2006/relationships/slide" Target="slides/slide93.xml"/><Relationship Id="rId99" Type="http://schemas.openxmlformats.org/officeDocument/2006/relationships/slide" Target="slides/slide94.xml"/><Relationship Id="rId100" Type="http://schemas.openxmlformats.org/officeDocument/2006/relationships/slide" Target="slides/slide95.xml"/><Relationship Id="rId101" Type="http://schemas.openxmlformats.org/officeDocument/2006/relationships/slide" Target="slides/slide96.xml"/><Relationship Id="rId102" Type="http://schemas.openxmlformats.org/officeDocument/2006/relationships/slide" Target="slides/slide97.xml"/><Relationship Id="rId103" Type="http://schemas.openxmlformats.org/officeDocument/2006/relationships/slide" Target="slides/slide98.xml"/><Relationship Id="rId104" Type="http://schemas.openxmlformats.org/officeDocument/2006/relationships/slide" Target="slides/slide99.xml"/><Relationship Id="rId105" Type="http://schemas.openxmlformats.org/officeDocument/2006/relationships/slide" Target="slides/slide100.xml"/><Relationship Id="rId106" Type="http://schemas.openxmlformats.org/officeDocument/2006/relationships/slide" Target="slides/slide101.xml"/><Relationship Id="rId107" Type="http://schemas.openxmlformats.org/officeDocument/2006/relationships/slide" Target="slides/slide102.xml"/><Relationship Id="rId108" Type="http://schemas.openxmlformats.org/officeDocument/2006/relationships/slide" Target="slides/slide103.xml"/><Relationship Id="rId109" Type="http://schemas.openxmlformats.org/officeDocument/2006/relationships/slide" Target="slides/slide104.xml"/><Relationship Id="rId110" Type="http://schemas.openxmlformats.org/officeDocument/2006/relationships/slide" Target="slides/slide105.xml"/><Relationship Id="rId111" Type="http://schemas.openxmlformats.org/officeDocument/2006/relationships/slide" Target="slides/slide106.xml"/><Relationship Id="rId112" Type="http://schemas.openxmlformats.org/officeDocument/2006/relationships/slide" Target="slides/slide107.xml"/><Relationship Id="rId113" Type="http://schemas.openxmlformats.org/officeDocument/2006/relationships/slide" Target="slides/slide108.xml"/><Relationship Id="rId114" Type="http://schemas.openxmlformats.org/officeDocument/2006/relationships/slide" Target="slides/slide109.xml"/><Relationship Id="rId115" Type="http://schemas.openxmlformats.org/officeDocument/2006/relationships/slide" Target="slides/slide110.xml"/><Relationship Id="rId116" Type="http://schemas.openxmlformats.org/officeDocument/2006/relationships/slide" Target="slides/slide111.xml"/><Relationship Id="rId117" Type="http://schemas.openxmlformats.org/officeDocument/2006/relationships/slide" Target="slides/slide112.xml"/><Relationship Id="rId118" Type="http://schemas.openxmlformats.org/officeDocument/2006/relationships/slide" Target="slides/slide113.xml"/><Relationship Id="rId119" Type="http://schemas.openxmlformats.org/officeDocument/2006/relationships/slide" Target="slides/slide114.xml"/><Relationship Id="rId120" Type="http://schemas.openxmlformats.org/officeDocument/2006/relationships/slide" Target="slides/slide115.xml"/><Relationship Id="rId121" Type="http://schemas.openxmlformats.org/officeDocument/2006/relationships/slide" Target="slides/slide116.xml"/><Relationship Id="rId122" Type="http://schemas.openxmlformats.org/officeDocument/2006/relationships/slide" Target="slides/slide117.xml"/><Relationship Id="rId123" Type="http://schemas.openxmlformats.org/officeDocument/2006/relationships/slide" Target="slides/slide118.xml"/><Relationship Id="rId124" Type="http://schemas.openxmlformats.org/officeDocument/2006/relationships/slide" Target="slides/slide119.xml"/><Relationship Id="rId125" Type="http://schemas.openxmlformats.org/officeDocument/2006/relationships/slide" Target="slides/slide120.xml"/><Relationship Id="rId126" Type="http://schemas.openxmlformats.org/officeDocument/2006/relationships/slide" Target="slides/slide121.xml"/><Relationship Id="rId127" Type="http://schemas.openxmlformats.org/officeDocument/2006/relationships/slide" Target="slides/slide122.xml"/><Relationship Id="rId128" Type="http://schemas.openxmlformats.org/officeDocument/2006/relationships/slide" Target="slides/slide123.xml"/><Relationship Id="rId129" Type="http://schemas.openxmlformats.org/officeDocument/2006/relationships/slide" Target="slides/slide124.xml"/><Relationship Id="rId130" Type="http://schemas.openxmlformats.org/officeDocument/2006/relationships/slide" Target="slides/slide125.xml"/><Relationship Id="rId131" Type="http://schemas.openxmlformats.org/officeDocument/2006/relationships/slide" Target="slides/slide126.xml"/><Relationship Id="rId132" Type="http://schemas.openxmlformats.org/officeDocument/2006/relationships/slide" Target="slides/slide127.xml"/><Relationship Id="rId133" Type="http://schemas.openxmlformats.org/officeDocument/2006/relationships/slide" Target="slides/slide128.xml"/><Relationship Id="rId134" Type="http://schemas.openxmlformats.org/officeDocument/2006/relationships/slide" Target="slides/slide129.xml"/><Relationship Id="rId135" Type="http://schemas.openxmlformats.org/officeDocument/2006/relationships/slide" Target="slides/slide130.xml"/><Relationship Id="rId136" Type="http://schemas.openxmlformats.org/officeDocument/2006/relationships/slide" Target="slides/slide131.xml"/><Relationship Id="rId137" Type="http://schemas.openxmlformats.org/officeDocument/2006/relationships/slide" Target="slides/slide132.xml"/><Relationship Id="rId138" Type="http://schemas.openxmlformats.org/officeDocument/2006/relationships/slide" Target="slides/slide133.xml"/><Relationship Id="rId139" Type="http://schemas.openxmlformats.org/officeDocument/2006/relationships/slide" Target="slides/slide134.xml"/><Relationship Id="rId140" Type="http://schemas.openxmlformats.org/officeDocument/2006/relationships/slide" Target="slides/slide135.xml"/><Relationship Id="rId141" Type="http://schemas.openxmlformats.org/officeDocument/2006/relationships/slide" Target="slides/slide136.xml"/><Relationship Id="rId142" Type="http://schemas.openxmlformats.org/officeDocument/2006/relationships/slide" Target="slides/slide137.xml"/><Relationship Id="rId143" Type="http://schemas.openxmlformats.org/officeDocument/2006/relationships/slide" Target="slides/slide138.xml"/><Relationship Id="rId144" Type="http://schemas.openxmlformats.org/officeDocument/2006/relationships/slide" Target="slides/slide139.xml"/><Relationship Id="rId145" Type="http://schemas.openxmlformats.org/officeDocument/2006/relationships/slide" Target="slides/slide140.xml"/><Relationship Id="rId146" Type="http://schemas.openxmlformats.org/officeDocument/2006/relationships/slide" Target="slides/slide141.xml"/><Relationship Id="rId147" Type="http://schemas.openxmlformats.org/officeDocument/2006/relationships/slide" Target="slides/slide142.xml"/><Relationship Id="rId148" Type="http://schemas.openxmlformats.org/officeDocument/2006/relationships/slide" Target="slides/slide143.xml"/><Relationship Id="rId149" Type="http://schemas.openxmlformats.org/officeDocument/2006/relationships/slide" Target="slides/slide144.xml"/><Relationship Id="rId150" Type="http://schemas.openxmlformats.org/officeDocument/2006/relationships/slide" Target="slides/slide145.xml"/><Relationship Id="rId151" Type="http://schemas.openxmlformats.org/officeDocument/2006/relationships/slide" Target="slides/slide146.xml"/><Relationship Id="rId152" Type="http://schemas.openxmlformats.org/officeDocument/2006/relationships/slide" Target="slides/slide147.xml"/><Relationship Id="rId153" Type="http://schemas.openxmlformats.org/officeDocument/2006/relationships/slide" Target="slides/slide148.xml"/><Relationship Id="rId154" Type="http://schemas.openxmlformats.org/officeDocument/2006/relationships/slide" Target="slides/slide149.xml"/><Relationship Id="rId155" Type="http://schemas.openxmlformats.org/officeDocument/2006/relationships/slide" Target="slides/slide150.xml"/><Relationship Id="rId156" Type="http://schemas.openxmlformats.org/officeDocument/2006/relationships/slide" Target="slides/slide151.xml"/><Relationship Id="rId157" Type="http://schemas.openxmlformats.org/officeDocument/2006/relationships/slide" Target="slides/slide152.xml"/><Relationship Id="rId158" Type="http://schemas.openxmlformats.org/officeDocument/2006/relationships/slide" Target="slides/slide153.xml"/><Relationship Id="rId159" Type="http://schemas.openxmlformats.org/officeDocument/2006/relationships/slide" Target="slides/slide154.xml"/><Relationship Id="rId160" Type="http://schemas.openxmlformats.org/officeDocument/2006/relationships/slide" Target="slides/slide155.xml"/><Relationship Id="rId161" Type="http://schemas.openxmlformats.org/officeDocument/2006/relationships/slide" Target="slides/slide156.xml"/><Relationship Id="rId162" Type="http://schemas.openxmlformats.org/officeDocument/2006/relationships/slide" Target="slides/slide157.xml"/><Relationship Id="rId163" Type="http://schemas.openxmlformats.org/officeDocument/2006/relationships/slide" Target="slides/slide158.xml"/><Relationship Id="rId164" Type="http://schemas.openxmlformats.org/officeDocument/2006/relationships/slide" Target="slides/slide159.xml"/><Relationship Id="rId165" Type="http://schemas.openxmlformats.org/officeDocument/2006/relationships/slide" Target="slides/slide160.xml"/><Relationship Id="rId166" Type="http://schemas.openxmlformats.org/officeDocument/2006/relationships/slide" Target="slides/slide161.xml"/><Relationship Id="rId167" Type="http://schemas.openxmlformats.org/officeDocument/2006/relationships/slide" Target="slides/slide162.xml"/><Relationship Id="rId168" Type="http://schemas.openxmlformats.org/officeDocument/2006/relationships/slide" Target="slides/slide163.xml"/><Relationship Id="rId169" Type="http://schemas.openxmlformats.org/officeDocument/2006/relationships/slide" Target="slides/slide164.xml"/><Relationship Id="rId170" Type="http://schemas.openxmlformats.org/officeDocument/2006/relationships/slide" Target="slides/slide165.xml"/><Relationship Id="rId171" Type="http://schemas.openxmlformats.org/officeDocument/2006/relationships/slide" Target="slides/slide166.xml"/><Relationship Id="rId172" Type="http://schemas.openxmlformats.org/officeDocument/2006/relationships/slide" Target="slides/slide167.xml"/><Relationship Id="rId173" Type="http://schemas.openxmlformats.org/officeDocument/2006/relationships/slide" Target="slides/slide168.xml"/><Relationship Id="rId174" Type="http://schemas.openxmlformats.org/officeDocument/2006/relationships/slide" Target="slides/slide169.xml"/><Relationship Id="rId175" Type="http://schemas.openxmlformats.org/officeDocument/2006/relationships/slide" Target="slides/slide170.xml"/><Relationship Id="rId176" Type="http://schemas.openxmlformats.org/officeDocument/2006/relationships/slide" Target="slides/slide171.xml"/><Relationship Id="rId177" Type="http://schemas.openxmlformats.org/officeDocument/2006/relationships/slide" Target="slides/slide172.xml"/><Relationship Id="rId178" Type="http://schemas.openxmlformats.org/officeDocument/2006/relationships/slide" Target="slides/slide173.xml"/><Relationship Id="rId179" Type="http://schemas.openxmlformats.org/officeDocument/2006/relationships/slide" Target="slides/slide174.xml"/><Relationship Id="rId180" Type="http://schemas.openxmlformats.org/officeDocument/2006/relationships/slide" Target="slides/slide175.xml"/><Relationship Id="rId181" Type="http://schemas.openxmlformats.org/officeDocument/2006/relationships/slide" Target="slides/slide176.xml"/><Relationship Id="rId182" Type="http://schemas.openxmlformats.org/officeDocument/2006/relationships/slide" Target="slides/slide177.xml"/><Relationship Id="rId183" Type="http://schemas.openxmlformats.org/officeDocument/2006/relationships/slide" Target="slides/slide178.xml"/><Relationship Id="rId184" Type="http://schemas.openxmlformats.org/officeDocument/2006/relationships/slide" Target="slides/slide179.xml"/><Relationship Id="rId185" Type="http://schemas.openxmlformats.org/officeDocument/2006/relationships/slide" Target="slides/slide180.xml"/><Relationship Id="rId186" Type="http://schemas.openxmlformats.org/officeDocument/2006/relationships/slide" Target="slides/slide181.xml"/><Relationship Id="rId187" Type="http://schemas.openxmlformats.org/officeDocument/2006/relationships/slide" Target="slides/slide182.xml"/><Relationship Id="rId188" Type="http://schemas.openxmlformats.org/officeDocument/2006/relationships/slide" Target="slides/slide183.xml"/><Relationship Id="rId189" Type="http://schemas.openxmlformats.org/officeDocument/2006/relationships/slide" Target="slides/slide184.xml"/><Relationship Id="rId190" Type="http://schemas.openxmlformats.org/officeDocument/2006/relationships/slide" Target="slides/slide185.xml"/><Relationship Id="rId191" Type="http://schemas.openxmlformats.org/officeDocument/2006/relationships/slide" Target="slides/slide186.xml"/><Relationship Id="rId192" Type="http://schemas.openxmlformats.org/officeDocument/2006/relationships/slide" Target="slides/slide187.xml"/><Relationship Id="rId193" Type="http://schemas.openxmlformats.org/officeDocument/2006/relationships/slide" Target="slides/slide188.xml"/><Relationship Id="rId194" Type="http://schemas.openxmlformats.org/officeDocument/2006/relationships/slide" Target="slides/slide189.xml"/><Relationship Id="rId195" Type="http://schemas.openxmlformats.org/officeDocument/2006/relationships/slide" Target="slides/slide190.xml"/><Relationship Id="rId196" Type="http://schemas.openxmlformats.org/officeDocument/2006/relationships/slide" Target="slides/slide191.xml"/><Relationship Id="rId197" Type="http://schemas.openxmlformats.org/officeDocument/2006/relationships/slide" Target="slides/slide192.xml"/><Relationship Id="rId198" Type="http://schemas.openxmlformats.org/officeDocument/2006/relationships/slide" Target="slides/slide193.xml"/><Relationship Id="rId199" Type="http://schemas.openxmlformats.org/officeDocument/2006/relationships/slide" Target="slides/slide194.xml"/><Relationship Id="rId200" Type="http://schemas.openxmlformats.org/officeDocument/2006/relationships/slide" Target="slides/slide195.xml"/><Relationship Id="rId201" Type="http://schemas.openxmlformats.org/officeDocument/2006/relationships/slide" Target="slides/slide196.xml"/><Relationship Id="rId202" Type="http://schemas.openxmlformats.org/officeDocument/2006/relationships/slide" Target="slides/slide197.xml"/><Relationship Id="rId203" Type="http://schemas.openxmlformats.org/officeDocument/2006/relationships/slide" Target="slides/slide198.xml"/><Relationship Id="rId204" Type="http://schemas.openxmlformats.org/officeDocument/2006/relationships/slide" Target="slides/slide199.xml"/><Relationship Id="rId205" Type="http://schemas.openxmlformats.org/officeDocument/2006/relationships/slide" Target="slides/slide200.xml"/><Relationship Id="rId206" Type="http://schemas.openxmlformats.org/officeDocument/2006/relationships/slide" Target="slides/slide201.xml"/><Relationship Id="rId207" Type="http://schemas.openxmlformats.org/officeDocument/2006/relationships/slide" Target="slides/slide202.xml"/><Relationship Id="rId208" Type="http://schemas.openxmlformats.org/officeDocument/2006/relationships/slide" Target="slides/slide203.xml"/><Relationship Id="rId209" Type="http://schemas.openxmlformats.org/officeDocument/2006/relationships/slide" Target="slides/slide204.xml"/><Relationship Id="rId210" Type="http://schemas.openxmlformats.org/officeDocument/2006/relationships/slide" Target="slides/slide205.xml"/><Relationship Id="rId211" Type="http://schemas.openxmlformats.org/officeDocument/2006/relationships/slide" Target="slides/slide206.xml"/><Relationship Id="rId212" Type="http://schemas.openxmlformats.org/officeDocument/2006/relationships/slide" Target="slides/slide207.xml"/><Relationship Id="rId213" Type="http://schemas.openxmlformats.org/officeDocument/2006/relationships/slide" Target="slides/slide208.xml"/><Relationship Id="rId214" Type="http://schemas.openxmlformats.org/officeDocument/2006/relationships/slide" Target="slides/slide209.xml"/><Relationship Id="rId215" Type="http://schemas.openxmlformats.org/officeDocument/2006/relationships/slide" Target="slides/slide210.xml"/><Relationship Id="rId216" Type="http://schemas.openxmlformats.org/officeDocument/2006/relationships/slide" Target="slides/slide211.xml"/><Relationship Id="rId217" Type="http://schemas.openxmlformats.org/officeDocument/2006/relationships/slide" Target="slides/slide212.xml"/><Relationship Id="rId218" Type="http://schemas.openxmlformats.org/officeDocument/2006/relationships/slide" Target="slides/slide213.xml"/><Relationship Id="rId219" Type="http://schemas.openxmlformats.org/officeDocument/2006/relationships/slide" Target="slides/slide214.xml"/><Relationship Id="rId220" Type="http://schemas.openxmlformats.org/officeDocument/2006/relationships/slide" Target="slides/slide215.xml"/><Relationship Id="rId221" Type="http://schemas.openxmlformats.org/officeDocument/2006/relationships/slide" Target="slides/slide216.xml"/><Relationship Id="rId222" Type="http://schemas.openxmlformats.org/officeDocument/2006/relationships/slide" Target="slides/slide217.xml"/><Relationship Id="rId223" Type="http://schemas.openxmlformats.org/officeDocument/2006/relationships/slide" Target="slides/slide218.xml"/><Relationship Id="rId224" Type="http://schemas.openxmlformats.org/officeDocument/2006/relationships/slide" Target="slides/slide219.xml"/><Relationship Id="rId225" Type="http://schemas.openxmlformats.org/officeDocument/2006/relationships/slide" Target="slides/slide220.xml"/><Relationship Id="rId226" Type="http://schemas.openxmlformats.org/officeDocument/2006/relationships/slide" Target="slides/slide221.xml"/><Relationship Id="rId227" Type="http://schemas.openxmlformats.org/officeDocument/2006/relationships/slide" Target="slides/slide222.xml"/><Relationship Id="rId228" Type="http://schemas.openxmlformats.org/officeDocument/2006/relationships/slide" Target="slides/slide223.xml"/><Relationship Id="rId229" Type="http://schemas.openxmlformats.org/officeDocument/2006/relationships/slide" Target="slides/slide224.xml"/><Relationship Id="rId230" Type="http://schemas.openxmlformats.org/officeDocument/2006/relationships/slide" Target="slides/slide225.xml"/><Relationship Id="rId231" Type="http://schemas.openxmlformats.org/officeDocument/2006/relationships/slide" Target="slides/slide226.xml"/><Relationship Id="rId232" Type="http://schemas.openxmlformats.org/officeDocument/2006/relationships/slide" Target="slides/slide227.xml"/><Relationship Id="rId233" Type="http://schemas.openxmlformats.org/officeDocument/2006/relationships/slide" Target="slides/slide228.xml"/><Relationship Id="rId234" Type="http://schemas.openxmlformats.org/officeDocument/2006/relationships/slide" Target="slides/slide229.xml"/><Relationship Id="rId235" Type="http://schemas.openxmlformats.org/officeDocument/2006/relationships/slide" Target="slides/slide230.xml"/><Relationship Id="rId236" Type="http://schemas.openxmlformats.org/officeDocument/2006/relationships/slide" Target="slides/slide231.xml"/><Relationship Id="rId237" Type="http://schemas.openxmlformats.org/officeDocument/2006/relationships/slide" Target="slides/slide232.xml"/><Relationship Id="rId238" Type="http://schemas.openxmlformats.org/officeDocument/2006/relationships/slide" Target="slides/slide233.xml"/><Relationship Id="rId239" Type="http://schemas.openxmlformats.org/officeDocument/2006/relationships/slide" Target="slides/slide234.xml"/><Relationship Id="rId240" Type="http://schemas.openxmlformats.org/officeDocument/2006/relationships/slide" Target="slides/slide235.xml"/><Relationship Id="rId241" Type="http://schemas.openxmlformats.org/officeDocument/2006/relationships/slide" Target="slides/slide236.xml"/><Relationship Id="rId242" Type="http://schemas.openxmlformats.org/officeDocument/2006/relationships/slide" Target="slides/slide237.xml"/><Relationship Id="rId243" Type="http://schemas.openxmlformats.org/officeDocument/2006/relationships/slide" Target="slides/slide238.xml"/><Relationship Id="rId244" Type="http://schemas.openxmlformats.org/officeDocument/2006/relationships/slide" Target="slides/slide239.xml"/><Relationship Id="rId245" Type="http://schemas.openxmlformats.org/officeDocument/2006/relationships/slide" Target="slides/slide240.xml"/><Relationship Id="rId246" Type="http://schemas.openxmlformats.org/officeDocument/2006/relationships/slide" Target="slides/slide241.xml"/><Relationship Id="rId247" Type="http://schemas.openxmlformats.org/officeDocument/2006/relationships/slide" Target="slides/slide242.xml"/><Relationship Id="rId248" Type="http://schemas.openxmlformats.org/officeDocument/2006/relationships/slide" Target="slides/slide243.xml"/><Relationship Id="rId249" Type="http://schemas.openxmlformats.org/officeDocument/2006/relationships/slide" Target="slides/slide244.xml"/><Relationship Id="rId250" Type="http://schemas.openxmlformats.org/officeDocument/2006/relationships/slide" Target="slides/slide245.xml"/><Relationship Id="rId251" Type="http://schemas.openxmlformats.org/officeDocument/2006/relationships/slide" Target="slides/slide246.xml"/><Relationship Id="rId252" Type="http://schemas.openxmlformats.org/officeDocument/2006/relationships/slide" Target="slides/slide247.xml"/><Relationship Id="rId253" Type="http://schemas.openxmlformats.org/officeDocument/2006/relationships/slide" Target="slides/slide248.xml"/><Relationship Id="rId254" Type="http://schemas.openxmlformats.org/officeDocument/2006/relationships/slide" Target="slides/slide249.xml"/><Relationship Id="rId255" Type="http://schemas.openxmlformats.org/officeDocument/2006/relationships/slide" Target="slides/slide250.xml"/><Relationship Id="rId256" Type="http://schemas.openxmlformats.org/officeDocument/2006/relationships/slide" Target="slides/slide251.xml"/><Relationship Id="rId257" Type="http://schemas.openxmlformats.org/officeDocument/2006/relationships/slide" Target="slides/slide252.xml"/><Relationship Id="rId258" Type="http://schemas.openxmlformats.org/officeDocument/2006/relationships/slide" Target="slides/slide253.xml"/><Relationship Id="rId259" Type="http://schemas.openxmlformats.org/officeDocument/2006/relationships/slide" Target="slides/slide254.xml"/><Relationship Id="rId260" Type="http://schemas.openxmlformats.org/officeDocument/2006/relationships/slide" Target="slides/slide255.xml"/><Relationship Id="rId261" Type="http://schemas.openxmlformats.org/officeDocument/2006/relationships/slide" Target="slides/slide256.xml"/><Relationship Id="rId262" Type="http://schemas.openxmlformats.org/officeDocument/2006/relationships/slide" Target="slides/slide257.xml"/><Relationship Id="rId263" Type="http://schemas.openxmlformats.org/officeDocument/2006/relationships/slide" Target="slides/slide258.xml"/><Relationship Id="rId264" Type="http://schemas.openxmlformats.org/officeDocument/2006/relationships/slide" Target="slides/slide259.xml"/><Relationship Id="rId265" Type="http://schemas.openxmlformats.org/officeDocument/2006/relationships/slide" Target="slides/slide260.xml"/><Relationship Id="rId266" Type="http://schemas.openxmlformats.org/officeDocument/2006/relationships/slide" Target="slides/slide261.xml"/><Relationship Id="rId267" Type="http://schemas.openxmlformats.org/officeDocument/2006/relationships/slide" Target="slides/slide262.xml"/><Relationship Id="rId268" Type="http://schemas.openxmlformats.org/officeDocument/2006/relationships/slide" Target="slides/slide263.xml"/><Relationship Id="rId269" Type="http://schemas.openxmlformats.org/officeDocument/2006/relationships/slide" Target="slides/slide264.xml"/><Relationship Id="rId270" Type="http://schemas.openxmlformats.org/officeDocument/2006/relationships/slide" Target="slides/slide265.xml"/><Relationship Id="rId271" Type="http://schemas.openxmlformats.org/officeDocument/2006/relationships/slide" Target="slides/slide266.xml"/><Relationship Id="rId272" Type="http://schemas.openxmlformats.org/officeDocument/2006/relationships/slide" Target="slides/slide267.xml"/><Relationship Id="rId273" Type="http://schemas.openxmlformats.org/officeDocument/2006/relationships/slide" Target="slides/slide268.xml"/><Relationship Id="rId274" Type="http://schemas.openxmlformats.org/officeDocument/2006/relationships/slide" Target="slides/slide269.xml"/><Relationship Id="rId275" Type="http://schemas.openxmlformats.org/officeDocument/2006/relationships/slide" Target="slides/slide270.xml"/><Relationship Id="rId276" Type="http://schemas.openxmlformats.org/officeDocument/2006/relationships/slide" Target="slides/slide271.xml"/><Relationship Id="rId277" Type="http://schemas.openxmlformats.org/officeDocument/2006/relationships/slide" Target="slides/slide272.xml"/><Relationship Id="rId278" Type="http://schemas.openxmlformats.org/officeDocument/2006/relationships/slide" Target="slides/slide273.xml"/><Relationship Id="rId279" Type="http://schemas.openxmlformats.org/officeDocument/2006/relationships/slide" Target="slides/slide274.xml"/><Relationship Id="rId280" Type="http://schemas.openxmlformats.org/officeDocument/2006/relationships/slide" Target="slides/slide275.xml"/><Relationship Id="rId281" Type="http://schemas.openxmlformats.org/officeDocument/2006/relationships/slide" Target="slides/slide276.xml"/><Relationship Id="rId282" Type="http://schemas.openxmlformats.org/officeDocument/2006/relationships/slide" Target="slides/slide277.xml"/><Relationship Id="rId283" Type="http://schemas.openxmlformats.org/officeDocument/2006/relationships/slide" Target="slides/slide278.xml"/><Relationship Id="rId284" Type="http://schemas.openxmlformats.org/officeDocument/2006/relationships/slide" Target="slides/slide279.xml"/><Relationship Id="rId285" Type="http://schemas.openxmlformats.org/officeDocument/2006/relationships/slide" Target="slides/slide280.xml"/><Relationship Id="rId286" Type="http://schemas.openxmlformats.org/officeDocument/2006/relationships/slide" Target="slides/slide281.xml"/><Relationship Id="rId287" Type="http://schemas.openxmlformats.org/officeDocument/2006/relationships/slide" Target="slides/slide282.xml"/><Relationship Id="rId288" Type="http://schemas.openxmlformats.org/officeDocument/2006/relationships/slide" Target="slides/slide283.xml"/><Relationship Id="rId289" Type="http://schemas.openxmlformats.org/officeDocument/2006/relationships/slide" Target="slides/slide284.xml"/><Relationship Id="rId290" Type="http://schemas.openxmlformats.org/officeDocument/2006/relationships/slide" Target="slides/slide285.xml"/><Relationship Id="rId291" Type="http://schemas.openxmlformats.org/officeDocument/2006/relationships/slide" Target="slides/slide286.xml"/><Relationship Id="rId292" Type="http://schemas.openxmlformats.org/officeDocument/2006/relationships/slide" Target="slides/slide287.xml"/><Relationship Id="rId293" Type="http://schemas.openxmlformats.org/officeDocument/2006/relationships/slide" Target="slides/slide288.xml"/><Relationship Id="rId294" Type="http://schemas.openxmlformats.org/officeDocument/2006/relationships/slide" Target="slides/slide289.xml"/><Relationship Id="rId295" Type="http://schemas.openxmlformats.org/officeDocument/2006/relationships/slide" Target="slides/slide290.xml"/><Relationship Id="rId296" Type="http://schemas.openxmlformats.org/officeDocument/2006/relationships/slide" Target="slides/slide291.xml"/><Relationship Id="rId297" Type="http://schemas.openxmlformats.org/officeDocument/2006/relationships/slide" Target="slides/slide292.xml"/><Relationship Id="rId298" Type="http://schemas.openxmlformats.org/officeDocument/2006/relationships/slide" Target="slides/slide293.xml"/><Relationship Id="rId299" Type="http://schemas.openxmlformats.org/officeDocument/2006/relationships/slide" Target="slides/slide294.xml"/><Relationship Id="rId300" Type="http://schemas.openxmlformats.org/officeDocument/2006/relationships/slide" Target="slides/slide295.xml"/><Relationship Id="rId301" Type="http://schemas.openxmlformats.org/officeDocument/2006/relationships/slide" Target="slides/slide296.xml"/><Relationship Id="rId302" Type="http://schemas.openxmlformats.org/officeDocument/2006/relationships/slide" Target="slides/slide297.xml"/><Relationship Id="rId303" Type="http://schemas.openxmlformats.org/officeDocument/2006/relationships/slide" Target="slides/slide298.xml"/><Relationship Id="rId304" Type="http://schemas.openxmlformats.org/officeDocument/2006/relationships/slide" Target="slides/slide299.xml"/><Relationship Id="rId305" Type="http://schemas.openxmlformats.org/officeDocument/2006/relationships/slide" Target="slides/slide300.xml"/><Relationship Id="rId306" Type="http://schemas.openxmlformats.org/officeDocument/2006/relationships/slide" Target="slides/slide301.xml"/><Relationship Id="rId307" Type="http://schemas.openxmlformats.org/officeDocument/2006/relationships/slide" Target="slides/slide302.xml"/><Relationship Id="rId308" Type="http://schemas.openxmlformats.org/officeDocument/2006/relationships/slide" Target="slides/slide303.xml"/><Relationship Id="rId309" Type="http://schemas.openxmlformats.org/officeDocument/2006/relationships/slide" Target="slides/slide304.xml"/><Relationship Id="rId310" Type="http://schemas.openxmlformats.org/officeDocument/2006/relationships/slide" Target="slides/slide305.xml"/><Relationship Id="rId311" Type="http://schemas.openxmlformats.org/officeDocument/2006/relationships/slide" Target="slides/slide306.xml"/><Relationship Id="rId312" Type="http://schemas.openxmlformats.org/officeDocument/2006/relationships/slide" Target="slides/slide307.xml"/><Relationship Id="rId313" Type="http://schemas.openxmlformats.org/officeDocument/2006/relationships/slide" Target="slides/slide308.xml"/><Relationship Id="rId314" Type="http://schemas.openxmlformats.org/officeDocument/2006/relationships/slide" Target="slides/slide309.xml"/><Relationship Id="rId315" Type="http://schemas.openxmlformats.org/officeDocument/2006/relationships/slide" Target="slides/slide310.xml"/><Relationship Id="rId316" Type="http://schemas.openxmlformats.org/officeDocument/2006/relationships/slide" Target="slides/slide311.xml"/><Relationship Id="rId317" Type="http://schemas.openxmlformats.org/officeDocument/2006/relationships/slide" Target="slides/slide312.xml"/><Relationship Id="rId318" Type="http://schemas.openxmlformats.org/officeDocument/2006/relationships/slide" Target="slides/slide313.xml"/><Relationship Id="rId319" Type="http://schemas.openxmlformats.org/officeDocument/2006/relationships/slide" Target="slides/slide314.xml"/><Relationship Id="rId320" Type="http://schemas.openxmlformats.org/officeDocument/2006/relationships/slide" Target="slides/slide315.xml"/><Relationship Id="rId321" Type="http://schemas.openxmlformats.org/officeDocument/2006/relationships/slide" Target="slides/slide316.xml"/><Relationship Id="rId322" Type="http://schemas.openxmlformats.org/officeDocument/2006/relationships/slide" Target="slides/slide317.xml"/><Relationship Id="rId323" Type="http://schemas.openxmlformats.org/officeDocument/2006/relationships/slide" Target="slides/slide318.xml"/><Relationship Id="rId324" Type="http://schemas.openxmlformats.org/officeDocument/2006/relationships/slide" Target="slides/slide319.xml"/><Relationship Id="rId325" Type="http://schemas.openxmlformats.org/officeDocument/2006/relationships/slide" Target="slides/slide320.xml"/><Relationship Id="rId326" Type="http://schemas.openxmlformats.org/officeDocument/2006/relationships/slide" Target="slides/slide321.xml"/><Relationship Id="rId327" Type="http://schemas.openxmlformats.org/officeDocument/2006/relationships/slide" Target="slides/slide322.xml"/><Relationship Id="rId328" Type="http://schemas.openxmlformats.org/officeDocument/2006/relationships/slide" Target="slides/slide323.xml"/></Relationships>
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450056" y="2834640"/>
            <a:ext cx="5100637" cy="19202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900112" y="5120640"/>
            <a:ext cx="4200525" cy="22860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idx="2" sz="half"/>
          </p:nvPr>
        </p:nvSpPr>
        <p:spPr>
          <a:xfrm>
            <a:off x="300037" y="2103120"/>
            <a:ext cx="2610326" cy="6035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idx="3" sz="half"/>
          </p:nvPr>
        </p:nvSpPr>
        <p:spPr>
          <a:xfrm>
            <a:off x="3090386" y="2103120"/>
            <a:ext cx="2610326" cy="6035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6" name="Holder 6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7" name="Holder 7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5" name="Holder 5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4" name="Holder 4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theme" Target="../theme/theme1.xml"/></Relationships>
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300037" y="365760"/>
            <a:ext cx="5400675" cy="1463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300037" y="2103120"/>
            <a:ext cx="5400675" cy="6035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>
          <a:xfrm>
            <a:off x="2040255" y="8503920"/>
            <a:ext cx="1920240" cy="4572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>
          <a:xfrm>
            <a:off x="300037" y="8503920"/>
            <a:ext cx="1380172" cy="4572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>
          <a:xfrm>
            <a:off x="4320540" y="8503920"/>
            <a:ext cx="1380172" cy="4572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#</a:t>
            </a:fld>
          </a:p>
        </p:txBody>
      </p:sp>
    </p:spTree>
  </p:cSld>
  <p:clrMap folHlink="folHlink" hlink="hlink" accent1="accent1" accent2="accent2" accent3="accent3" accent4="accent4" accent5="accent5" accent6="accent6" tx2="dk2" bg2="lt2" tx1="dk1" bg1="lt1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jpg"/></Relationships>
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www.wiley.com/go/croissant/data-econometrics-with-R" TargetMode="External"/></Relationships>
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www.wiley.com/go/croissant/data-econometrics-with-R" TargetMode="External"/></Relationships>
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www.wiley.com/go/croissant/data-econometrics-with-R" TargetMode="External"/></Relationships>
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www.wiley.com/go/croissant/data-econometrics-with-R" TargetMode="External"/></Relationships>
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2.png"/><Relationship Id="rId3" Type="http://schemas.openxmlformats.org/officeDocument/2006/relationships/image" Target="../media/image23.png"/></Relationships>
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4.png"/><Relationship Id="rId3" Type="http://schemas.openxmlformats.org/officeDocument/2006/relationships/image" Target="../media/image25.png"/></Relationships>
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.png"/><Relationship Id="rId3" Type="http://schemas.openxmlformats.org/officeDocument/2006/relationships/image" Target="../media/image3.png"/><Relationship Id="rId4" Type="http://schemas.openxmlformats.org/officeDocument/2006/relationships/image" Target="../media/image4.png"/><Relationship Id="rId5" Type="http://schemas.openxmlformats.org/officeDocument/2006/relationships/hyperlink" Target="http://www.wiley.com/go/croissant/data-econometrics-with-R" TargetMode="External"/><Relationship Id="rId6" Type="http://schemas.openxmlformats.org/officeDocument/2006/relationships/image" Target="../media/image5.png"/></Relationships>
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www.wiley.com/go/croissant/data-econometrics-with-R" TargetMode="External"/></Relationships>
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www.wiley.com/go/croissant/data-econometrics-with-R" TargetMode="External"/></Relationships>
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www.wiley.com/go/croissant/data-econometrics-with-R" TargetMode="External"/></Relationships>
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6.png"/></Relationships>
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7.png"/><Relationship Id="rId3" Type="http://schemas.openxmlformats.org/officeDocument/2006/relationships/image" Target="../media/image28.png"/><Relationship Id="rId4" Type="http://schemas.openxmlformats.org/officeDocument/2006/relationships/image" Target="../media/image29.png"/></Relationships>
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0.png"/><Relationship Id="rId3" Type="http://schemas.openxmlformats.org/officeDocument/2006/relationships/image" Target="../media/image31.png"/></Relationships>
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2.png"/></Relationships>
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www.wiley.com/go/croissant/data-econometrics-with-R" TargetMode="External"/></Relationships>

</file>

<file path=ppt/slides/_rels/slide2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3.png"/><Relationship Id="rId3" Type="http://schemas.openxmlformats.org/officeDocument/2006/relationships/image" Target="../media/image34.png"/></Relationships>
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www.wiley.com/go/croissant/data-econometrics-with-R" TargetMode="External"/></Relationships>

</file>

<file path=ppt/slides/_rels/slide3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gretl.sourceforge.net/" TargetMode="External"/><Relationship Id="rId3" Type="http://schemas.openxmlformats.org/officeDocument/2006/relationships/hyperlink" Target="http://www.r-project.org/" TargetMode="External"/></Relationships>
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socserv.socsci.mcmaster.ca/jfox/Books/Companion" TargetMode="External"/><Relationship Id="rId3" Type="http://schemas.openxmlformats.org/officeDocument/2006/relationships/hyperlink" Target="http://www.jstatsoft.org/v36/i10/" TargetMode="External"/></Relationships>

</file>

<file path=ppt/slides/_rels/slide3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dx/" TargetMode="External"/><Relationship Id="rId3" Type="http://schemas.openxmlformats.org/officeDocument/2006/relationships/hyperlink" Target="http://CRAN.R-project.org/" TargetMode="External"/></Relationships>
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www.jstatsoft.org/v38/i08/" TargetMode="External"/><Relationship Id="rId3" Type="http://schemas.openxmlformats.org/officeDocument/2006/relationships/hyperlink" Target="http://CRAN.R-project.org/package%3DAER" TargetMode="External"/><Relationship Id="rId4" Type="http://schemas.openxmlformats.org/officeDocument/2006/relationships/hyperlink" Target="http://www.jstatsoft.org/v55/i08/" TargetMode="External"/></Relationships>

</file>

<file path=ppt/slides/_rels/slide3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CRAN.R-project/" TargetMode="External"/></Relationships>

</file>

<file path=ppt/slides/_rels/slide3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sourceforge.net/projects/pgf/" TargetMode="External"/><Relationship Id="rId3" Type="http://schemas.openxmlformats.org/officeDocument/2006/relationships/hyperlink" Target="http://www.stats.ox.ac.uk/pub/MASS4" TargetMode="External"/><Relationship Id="rId4" Type="http://schemas.openxmlformats.org/officeDocument/2006/relationships/hyperlink" Target="http://ggplot2.org/" TargetMode="External"/><Relationship Id="rId5" Type="http://schemas.openxmlformats.org/officeDocument/2006/relationships/hyperlink" Target="http://yihui.name/knitr/" TargetMode="External"/></Relationships>

</file>

<file path=ppt/slides/_rels/slide3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www.jstatsoft.org/v11/i10/" TargetMode="External"/><Relationship Id="rId3" Type="http://schemas.openxmlformats.org/officeDocument/2006/relationships/hyperlink" Target="http://www.jstatsoft.org/v16/i09/" TargetMode="External"/><Relationship Id="rId4" Type="http://schemas.openxmlformats.org/officeDocument/2006/relationships/hyperlink" Target="http://www.jstatsoft.org/v34/iXYZ/" TargetMode="External"/><Relationship Id="rId5" Type="http://schemas.openxmlformats.org/officeDocument/2006/relationships/hyperlink" Target="http://CRAN.R-project.org/doc/Rnews/" TargetMode="External"/></Relationships>

</file>

<file path=ppt/slides/_rels/slide3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www.wiley.com/go/croissant/data-econometrics-with-R" TargetMode="External"/></Relationships>

</file>

<file path=ppt/slides/_rels/slide3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www.wiley.com/go/croissant/data-econometrics-with-R" TargetMode="External"/></Relationships>
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www.wiley.com/go/" TargetMode="External"/><Relationship Id="rId3" Type="http://schemas.openxmlformats.org/officeDocument/2006/relationships/hyperlink" Target="http://www.wiley.com/" TargetMode="External"/></Relationships>
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6.png"/><Relationship Id="rId3" Type="http://schemas.openxmlformats.org/officeDocument/2006/relationships/image" Target="../media/image7.png"/><Relationship Id="rId4" Type="http://schemas.openxmlformats.org/officeDocument/2006/relationships/image" Target="../media/image8.png"/><Relationship Id="rId5" Type="http://schemas.openxmlformats.org/officeDocument/2006/relationships/image" Target="../media/image9.png"/><Relationship Id="rId6" Type="http://schemas.openxmlformats.org/officeDocument/2006/relationships/image" Target="../media/image10.png"/><Relationship Id="rId7" Type="http://schemas.openxmlformats.org/officeDocument/2006/relationships/image" Target="../media/image11.png"/><Relationship Id="rId8" Type="http://schemas.openxmlformats.org/officeDocument/2006/relationships/image" Target="../media/image12.png"/><Relationship Id="rId9" Type="http://schemas.openxmlformats.org/officeDocument/2006/relationships/image" Target="../media/image13.png"/><Relationship Id="rId10" Type="http://schemas.openxmlformats.org/officeDocument/2006/relationships/image" Target="../media/image14.png"/><Relationship Id="rId11" Type="http://schemas.openxmlformats.org/officeDocument/2006/relationships/image" Target="../media/image15.png"/><Relationship Id="rId12" Type="http://schemas.openxmlformats.org/officeDocument/2006/relationships/image" Target="../media/image16.png"/></Relationships>
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7.png"/><Relationship Id="rId3" Type="http://schemas.openxmlformats.org/officeDocument/2006/relationships/image" Target="../media/image18.png"/><Relationship Id="rId4" Type="http://schemas.openxmlformats.org/officeDocument/2006/relationships/image" Target="../media/image19.png"/></Relationships>
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0.png"/></Relationships>
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1.png"/></Relationships>
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hyperlink" Target="http://www.wiley.com/go/croissant/data-econometrics-with-R" TargetMode="External"/></Relationships>
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" y="0"/>
            <a:ext cx="6000691" cy="9142234"/>
          </a:xfrm>
          <a:prstGeom prst="rect">
            <a:avLst/>
          </a:prstGeom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78" y="607782"/>
            <a:ext cx="5156835" cy="7729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Contents</a:t>
            </a:r>
            <a:r>
              <a:rPr dirty="0" sz="800" spc="25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ix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lvl="3" marL="484505" indent="-472440">
              <a:lnSpc>
                <a:spcPts val="1200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Unconstrained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52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91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Constrained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51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93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Fixed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Models</a:t>
            </a:r>
            <a:r>
              <a:rPr dirty="0" sz="1000" spc="14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93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ts val="1195"/>
              </a:lnSpc>
              <a:buAutoNum type="arabicPeriod" startAt="3"/>
              <a:tabLst>
                <a:tab pos="484505" algn="l"/>
                <a:tab pos="48514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Tests</a:t>
            </a:r>
            <a:r>
              <a:rPr dirty="0" sz="1000" spc="-35">
                <a:latin typeface="Palatino Linotype"/>
                <a:cs typeface="Palatino Linotype"/>
              </a:rPr>
              <a:t> for</a:t>
            </a:r>
            <a:r>
              <a:rPr dirty="0" sz="1000" spc="-25">
                <a:latin typeface="Palatino Linotype"/>
                <a:cs typeface="Palatino Linotype"/>
              </a:rPr>
              <a:t> Serial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Correlation</a:t>
            </a:r>
            <a:r>
              <a:rPr dirty="0" sz="1000" spc="509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95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Unobserved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22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95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Score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Test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Serial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 </a:t>
            </a:r>
            <a:r>
              <a:rPr dirty="0" sz="1000" spc="-25">
                <a:latin typeface="Palatino Linotype"/>
                <a:cs typeface="Palatino Linotype"/>
              </a:rPr>
              <a:t>and/or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Effects</a:t>
            </a:r>
            <a:r>
              <a:rPr dirty="0" sz="1000" spc="22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96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Likelihood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Ratio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Tests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ar(1)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Effects</a:t>
            </a:r>
            <a:r>
              <a:rPr dirty="0" sz="1000" spc="26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99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65">
                <a:latin typeface="Palatino Linotype"/>
                <a:cs typeface="Palatino Linotype"/>
              </a:rPr>
              <a:t>Applying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Traditional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Serial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Tests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Data</a:t>
            </a:r>
            <a:r>
              <a:rPr dirty="0" sz="1000" spc="23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101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60">
                <a:latin typeface="Palatino Linotype"/>
                <a:cs typeface="Palatino Linotype"/>
              </a:rPr>
              <a:t>Wald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Tests</a:t>
            </a:r>
            <a:r>
              <a:rPr dirty="0" sz="1000" spc="-35">
                <a:latin typeface="Palatino Linotype"/>
                <a:cs typeface="Palatino Linotype"/>
              </a:rPr>
              <a:t> for</a:t>
            </a:r>
            <a:r>
              <a:rPr dirty="0" sz="1000" spc="-25">
                <a:latin typeface="Palatino Linotype"/>
                <a:cs typeface="Palatino Linotype"/>
              </a:rPr>
              <a:t> Serial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6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First-differenced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Estimators</a:t>
            </a:r>
            <a:r>
              <a:rPr dirty="0" sz="1000" spc="21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102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55">
                <a:latin typeface="Palatino Linotype"/>
                <a:cs typeface="Palatino Linotype"/>
              </a:rPr>
              <a:t>Wooldridge’s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within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0">
                <a:latin typeface="Palatino Linotype"/>
                <a:cs typeface="Palatino Linotype"/>
              </a:rPr>
              <a:t>based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21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102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55">
                <a:latin typeface="Palatino Linotype"/>
                <a:cs typeface="Palatino Linotype"/>
              </a:rPr>
              <a:t>Wooldridge’s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First-</a:t>
            </a:r>
            <a:r>
              <a:rPr dirty="0" sz="1000" spc="-30">
                <a:latin typeface="Palatino Linotype"/>
                <a:cs typeface="Palatino Linotype"/>
              </a:rPr>
              <a:t>difference-</a:t>
            </a:r>
            <a:r>
              <a:rPr dirty="0" sz="1000" spc="-35">
                <a:latin typeface="Palatino Linotype"/>
                <a:cs typeface="Palatino Linotype"/>
              </a:rPr>
              <a:t>based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25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103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ts val="1195"/>
              </a:lnSpc>
              <a:buAutoNum type="arabicPeriod" startAt="4"/>
              <a:tabLst>
                <a:tab pos="484505" algn="l"/>
                <a:tab pos="48514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Tests</a:t>
            </a:r>
            <a:r>
              <a:rPr dirty="0" sz="1000" spc="-35">
                <a:latin typeface="Palatino Linotype"/>
                <a:cs typeface="Palatino Linotype"/>
              </a:rPr>
              <a:t> 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Cross-</a:t>
            </a:r>
            <a:r>
              <a:rPr dirty="0" sz="1000" spc="-25">
                <a:latin typeface="Palatino Linotype"/>
                <a:cs typeface="Palatino Linotype"/>
              </a:rPr>
              <a:t>sectional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Dependence</a:t>
            </a:r>
            <a:r>
              <a:rPr dirty="0" sz="1000" spc="14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104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Pairwise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Coeﬃcients</a:t>
            </a:r>
            <a:r>
              <a:rPr dirty="0" sz="1000" spc="15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104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50">
                <a:latin typeface="Palatino Linotype"/>
                <a:cs typeface="Palatino Linotype"/>
              </a:rPr>
              <a:t>cd-</a:t>
            </a:r>
            <a:r>
              <a:rPr dirty="0" sz="1000" spc="-50">
                <a:latin typeface="Palatino Linotype"/>
                <a:cs typeface="Palatino Linotype"/>
              </a:rPr>
              <a:t>type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Tests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 </a:t>
            </a:r>
            <a:r>
              <a:rPr dirty="0" sz="1000" spc="-25">
                <a:latin typeface="Palatino Linotype"/>
                <a:cs typeface="Palatino Linotype"/>
              </a:rPr>
              <a:t>Cross-sectional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Dependence</a:t>
            </a:r>
            <a:r>
              <a:rPr dirty="0" sz="1000" spc="15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105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200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Testing</a:t>
            </a:r>
            <a:r>
              <a:rPr dirty="0" sz="1000" spc="-25">
                <a:latin typeface="Palatino Linotype"/>
                <a:cs typeface="Palatino Linotype"/>
              </a:rPr>
              <a:t> Cross-sectional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Dependence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pseries</a:t>
            </a:r>
            <a:r>
              <a:rPr dirty="0" sz="1000" spc="21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107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900">
              <a:latin typeface="Palatino Linotype"/>
              <a:cs typeface="Palatino Linotype"/>
            </a:endParaRPr>
          </a:p>
          <a:p>
            <a:pPr marL="484505" indent="-472440">
              <a:lnSpc>
                <a:spcPts val="1195"/>
              </a:lnSpc>
              <a:buAutoNum type="arabicPlain" startAt="5"/>
              <a:tabLst>
                <a:tab pos="484505" algn="l"/>
                <a:tab pos="485140" algn="l"/>
              </a:tabLst>
            </a:pPr>
            <a:r>
              <a:rPr dirty="0" sz="950" b="1">
                <a:latin typeface="Calibri"/>
                <a:cs typeface="Calibri"/>
              </a:rPr>
              <a:t>Robust</a:t>
            </a:r>
            <a:r>
              <a:rPr dirty="0" sz="950" spc="35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Inference</a:t>
            </a:r>
            <a:r>
              <a:rPr dirty="0" sz="950" spc="40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and</a:t>
            </a:r>
            <a:r>
              <a:rPr dirty="0" sz="950" spc="40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Estimation</a:t>
            </a:r>
            <a:r>
              <a:rPr dirty="0" sz="950" spc="40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for</a:t>
            </a:r>
            <a:r>
              <a:rPr dirty="0" sz="950" spc="40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Non-spherical</a:t>
            </a:r>
            <a:r>
              <a:rPr dirty="0" sz="950" spc="40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Errors</a:t>
            </a:r>
            <a:r>
              <a:rPr dirty="0" sz="950" spc="395" b="1">
                <a:latin typeface="Calibri"/>
                <a:cs typeface="Calibri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109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Robust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Inference</a:t>
            </a:r>
            <a:r>
              <a:rPr dirty="0" sz="1000" spc="13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109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Robust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Estimators</a:t>
            </a:r>
            <a:r>
              <a:rPr dirty="0" sz="1000" spc="49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109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Cluster-robust</a:t>
            </a:r>
            <a:r>
              <a:rPr dirty="0" sz="1000" spc="-35">
                <a:latin typeface="Palatino Linotype"/>
                <a:cs typeface="Palatino Linotype"/>
              </a:rPr>
              <a:t> Estimation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Setting</a:t>
            </a:r>
            <a:r>
              <a:rPr dirty="0" sz="1000" spc="229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110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Double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Clustering</a:t>
            </a:r>
            <a:r>
              <a:rPr dirty="0" sz="1000" spc="49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115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Newey-west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Palatino Linotype"/>
                <a:cs typeface="Palatino Linotype"/>
              </a:rPr>
              <a:t>scc</a:t>
            </a:r>
            <a:r>
              <a:rPr dirty="0" sz="1000" spc="28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116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 startAt="2"/>
              <a:tabLst>
                <a:tab pos="484505" algn="l"/>
                <a:tab pos="4851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Generic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Sandwich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Models</a:t>
            </a:r>
            <a:r>
              <a:rPr dirty="0" sz="1000" spc="23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120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Corrected</a:t>
            </a:r>
            <a:r>
              <a:rPr dirty="0" sz="1000" spc="-40">
                <a:latin typeface="Palatino Linotype"/>
                <a:cs typeface="Palatino Linotype"/>
              </a:rPr>
              <a:t> Standard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Errors</a:t>
            </a:r>
            <a:r>
              <a:rPr dirty="0" sz="1000" spc="204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122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 startAt="2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Robust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Testing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Linear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Hypotheses</a:t>
            </a:r>
            <a:r>
              <a:rPr dirty="0" sz="1000" spc="48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123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55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Application: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Robust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Hausman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Testing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125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ts val="1195"/>
              </a:lnSpc>
              <a:buAutoNum type="arabicPeriod" startAt="2"/>
              <a:tabLst>
                <a:tab pos="484505" algn="l"/>
                <a:tab pos="48514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Unrestricted</a:t>
            </a:r>
            <a:r>
              <a:rPr dirty="0" sz="1000" spc="-35">
                <a:latin typeface="Palatino Linotype"/>
                <a:cs typeface="Palatino Linotype"/>
              </a:rPr>
              <a:t> Generalized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Least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Squares</a:t>
            </a:r>
            <a:r>
              <a:rPr dirty="0" sz="1000" spc="16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127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General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Feasible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Generalized</a:t>
            </a:r>
            <a:r>
              <a:rPr dirty="0" sz="1000" spc="-30">
                <a:latin typeface="Palatino Linotype"/>
                <a:cs typeface="Palatino Linotype"/>
              </a:rPr>
              <a:t> Least </a:t>
            </a:r>
            <a:r>
              <a:rPr dirty="0" sz="1000">
                <a:latin typeface="Palatino Linotype"/>
                <a:cs typeface="Palatino Linotype"/>
              </a:rPr>
              <a:t>Squares</a:t>
            </a:r>
            <a:r>
              <a:rPr dirty="0" sz="1000" spc="17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128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Pooled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Palatino Linotype"/>
                <a:cs typeface="Palatino Linotype"/>
              </a:rPr>
              <a:t>ggls</a:t>
            </a:r>
            <a:r>
              <a:rPr dirty="0" sz="1000" spc="27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129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Fixed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90">
                <a:latin typeface="Palatino Linotype"/>
                <a:cs typeface="Palatino Linotype"/>
              </a:rPr>
              <a:t>gls</a:t>
            </a:r>
            <a:r>
              <a:rPr dirty="0" sz="1000" spc="254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130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First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Difference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90">
                <a:latin typeface="Palatino Linotype"/>
                <a:cs typeface="Palatino Linotype"/>
              </a:rPr>
              <a:t>gls</a:t>
            </a:r>
            <a:r>
              <a:rPr dirty="0" sz="1000" spc="26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132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ts val="1195"/>
              </a:lnSpc>
              <a:tabLst>
                <a:tab pos="484505" algn="l"/>
              </a:tabLst>
            </a:pPr>
            <a:r>
              <a:rPr dirty="0" sz="1000" spc="-10">
                <a:latin typeface="Palatino Linotype"/>
                <a:cs typeface="Palatino Linotype"/>
              </a:rPr>
              <a:t>5.2.2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60">
                <a:latin typeface="Palatino Linotype"/>
                <a:cs typeface="Palatino Linotype"/>
              </a:rPr>
              <a:t>Applied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Examples</a:t>
            </a:r>
            <a:r>
              <a:rPr dirty="0" sz="1000" spc="484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133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900">
              <a:latin typeface="Palatino Linotype"/>
              <a:cs typeface="Palatino Linotype"/>
            </a:endParaRPr>
          </a:p>
          <a:p>
            <a:pPr marL="484505" indent="-472440">
              <a:lnSpc>
                <a:spcPts val="1200"/>
              </a:lnSpc>
              <a:buAutoNum type="arabicPlain" startAt="6"/>
              <a:tabLst>
                <a:tab pos="484505" algn="l"/>
                <a:tab pos="485140" algn="l"/>
              </a:tabLst>
            </a:pPr>
            <a:r>
              <a:rPr dirty="0" sz="950" b="1">
                <a:latin typeface="Calibri"/>
                <a:cs typeface="Calibri"/>
              </a:rPr>
              <a:t>Endogeneity</a:t>
            </a:r>
            <a:r>
              <a:rPr dirty="0" sz="950" spc="395" b="1">
                <a:latin typeface="Calibri"/>
                <a:cs typeface="Calibri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139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>
                <a:latin typeface="Palatino Linotype"/>
                <a:cs typeface="Palatino Linotype"/>
              </a:rPr>
              <a:t>Introduction</a:t>
            </a:r>
            <a:r>
              <a:rPr dirty="0" sz="1000" spc="44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139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16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140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Generalities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about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Instrumental </a:t>
            </a:r>
            <a:r>
              <a:rPr dirty="0" sz="1000" spc="-45">
                <a:latin typeface="Palatino Linotype"/>
                <a:cs typeface="Palatino Linotype"/>
              </a:rPr>
              <a:t>Variables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20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140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6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Instrumental </a:t>
            </a:r>
            <a:r>
              <a:rPr dirty="0" sz="1000" spc="-45">
                <a:latin typeface="Palatino Linotype"/>
                <a:cs typeface="Palatino Linotype"/>
              </a:rPr>
              <a:t>Variables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16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141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Error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Components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16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143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General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17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143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Special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Cases 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General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17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145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6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16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145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Error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Components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Two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Stage</a:t>
            </a:r>
            <a:r>
              <a:rPr dirty="0" sz="1000" spc="-30">
                <a:latin typeface="Palatino Linotype"/>
                <a:cs typeface="Palatino Linotype"/>
              </a:rPr>
              <a:t> Least </a:t>
            </a:r>
            <a:r>
              <a:rPr dirty="0" sz="1000">
                <a:latin typeface="Palatino Linotype"/>
                <a:cs typeface="Palatino Linotype"/>
              </a:rPr>
              <a:t>Squares</a:t>
            </a:r>
            <a:r>
              <a:rPr dirty="0" sz="1000" spc="17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146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Hausman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Taylor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19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146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Amemiya-</a:t>
            </a:r>
            <a:r>
              <a:rPr dirty="0" sz="1000" spc="-45">
                <a:latin typeface="Palatino Linotype"/>
                <a:cs typeface="Palatino Linotype"/>
              </a:rPr>
              <a:t>Macurdy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13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147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Breusch,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Mizon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Schmidt’s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17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147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Balestra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Varadharajan-Krishnakumar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21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147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ts val="1195"/>
              </a:lnSpc>
              <a:buAutoNum type="arabicPeriod" startAt="4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Estimation</a:t>
            </a:r>
            <a:r>
              <a:rPr dirty="0" sz="1000" spc="-30">
                <a:latin typeface="Palatino Linotype"/>
                <a:cs typeface="Palatino Linotype"/>
              </a:rPr>
              <a:t> of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System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Equations</a:t>
            </a:r>
            <a:r>
              <a:rPr dirty="0" sz="1000" spc="50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154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Stage</a:t>
            </a:r>
            <a:r>
              <a:rPr dirty="0" sz="1000" spc="-30">
                <a:latin typeface="Palatino Linotype"/>
                <a:cs typeface="Palatino Linotype"/>
              </a:rPr>
              <a:t> Least </a:t>
            </a:r>
            <a:r>
              <a:rPr dirty="0" sz="1000" spc="-35">
                <a:latin typeface="Palatino Linotype"/>
                <a:cs typeface="Palatino Linotype"/>
              </a:rPr>
              <a:t>Squares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17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155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676793" y="607782"/>
            <a:ext cx="5081270" cy="4400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353435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Advanced</a:t>
            </a:r>
            <a:r>
              <a:rPr dirty="0" sz="800" spc="-1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Components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Models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79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000" spc="-50">
                <a:latin typeface="Palatino Linotype"/>
                <a:cs typeface="Palatino Linotype"/>
              </a:rPr>
              <a:t>To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illustrate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these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possibilities,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RiceFarms</a:t>
            </a:r>
            <a:r>
              <a:rPr dirty="0" sz="1000" spc="-345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from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 b="1">
                <a:latin typeface="Times New Roman"/>
                <a:cs typeface="Times New Roman"/>
              </a:rPr>
              <a:t>plm</a:t>
            </a:r>
            <a:r>
              <a:rPr dirty="0" sz="1000" spc="-2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graphicFrame>
        <p:nvGraphicFramePr>
          <p:cNvPr id="4" name="object 4" descr=""/>
          <p:cNvGraphicFramePr>
            <a:graphicFrameLocks noGrp="1"/>
          </p:cNvGraphicFramePr>
          <p:nvPr/>
        </p:nvGraphicFramePr>
        <p:xfrm>
          <a:off x="576713" y="1217187"/>
          <a:ext cx="4990465" cy="155638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2570"/>
                <a:gridCol w="485775"/>
                <a:gridCol w="516255"/>
                <a:gridCol w="273050"/>
                <a:gridCol w="698500"/>
                <a:gridCol w="698500"/>
                <a:gridCol w="2075179"/>
              </a:tblGrid>
              <a:tr h="424180">
                <a:tc gridSpan="7">
                  <a:txBody>
                    <a:bodyPr/>
                    <a:lstStyle/>
                    <a:p>
                      <a:pPr marL="4381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data("RiceFarms",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package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"plm")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4381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head(RiceFarms,</a:t>
                      </a:r>
                      <a:r>
                        <a:rPr dirty="0" sz="800" spc="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2)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40830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id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size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status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varieties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bimas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seed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urea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phosphate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41605">
                <a:tc gridSpan="2">
                  <a:txBody>
                    <a:bodyPr/>
                    <a:lstStyle/>
                    <a:p>
                      <a:pPr marL="4381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 101001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984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3</a:t>
                      </a:r>
                      <a:r>
                        <a:rPr dirty="0" sz="800" spc="229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owner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303530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mixed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mixed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90</a:t>
                      </a:r>
                      <a:r>
                        <a:rPr dirty="0" sz="800" spc="2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900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94335">
                        <a:lnSpc>
                          <a:spcPts val="919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80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2">
                  <a:txBody>
                    <a:bodyPr/>
                    <a:lstStyle/>
                    <a:p>
                      <a:pPr marL="4381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2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 101001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984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2</a:t>
                      </a:r>
                      <a:r>
                        <a:rPr dirty="0" sz="800" spc="229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owner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36385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trad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mixed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40</a:t>
                      </a:r>
                      <a:r>
                        <a:rPr dirty="0" sz="800" spc="2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600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45529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61925">
                <a:tc gridSpan="7">
                  <a:txBody>
                    <a:bodyPr/>
                    <a:lstStyle/>
                    <a:p>
                      <a:pPr marL="16573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pesticide</a:t>
                      </a:r>
                      <a:r>
                        <a:rPr dirty="0" sz="800" spc="-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pseed</a:t>
                      </a:r>
                      <a:r>
                        <a:rPr dirty="0" sz="800" spc="-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purea</a:t>
                      </a:r>
                      <a:r>
                        <a:rPr dirty="0" sz="800" spc="-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pphosph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hiredlabor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famlabor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21285">
                <a:tc>
                  <a:txBody>
                    <a:bodyPr/>
                    <a:lstStyle/>
                    <a:p>
                      <a:pPr marL="43815">
                        <a:lnSpc>
                          <a:spcPts val="76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2225">
                        <a:lnSpc>
                          <a:spcPts val="760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6000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76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80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76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75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76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75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760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2875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76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40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21285">
                <a:tc>
                  <a:txBody>
                    <a:bodyPr/>
                    <a:lstStyle/>
                    <a:p>
                      <a:pPr marL="43815">
                        <a:lnSpc>
                          <a:spcPts val="85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2225">
                        <a:lnSpc>
                          <a:spcPts val="85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3000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85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70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85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75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85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75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85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2110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85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45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61925">
                <a:tc gridSpan="7">
                  <a:txBody>
                    <a:bodyPr/>
                    <a:lstStyle/>
                    <a:p>
                      <a:pPr marL="165735">
                        <a:lnSpc>
                          <a:spcPct val="100000"/>
                        </a:lnSpc>
                        <a:spcBef>
                          <a:spcPts val="114"/>
                        </a:spcBef>
                        <a:tabLst>
                          <a:tab pos="2837815" algn="l"/>
                        </a:tabLst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totlabor</a:t>
                      </a:r>
                      <a:r>
                        <a:rPr dirty="0" sz="800" spc="38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wage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goutput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noutput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price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region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14604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4381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5176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2915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68.49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919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7980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919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6800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60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wargabinangun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40970">
                <a:tc>
                  <a:txBody>
                    <a:bodyPr/>
                    <a:lstStyle/>
                    <a:p>
                      <a:pPr marL="4381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15176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2155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60.09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919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4083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919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3500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60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wargabinangun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5" name="object 5" descr=""/>
          <p:cNvSpPr txBox="1"/>
          <p:nvPr/>
        </p:nvSpPr>
        <p:spPr>
          <a:xfrm>
            <a:off x="568767" y="2960259"/>
            <a:ext cx="4960620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index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id</a:t>
            </a:r>
            <a:r>
              <a:rPr dirty="0" sz="1000" spc="-27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column),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use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region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last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column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data </a:t>
            </a:r>
            <a:r>
              <a:rPr dirty="0" sz="1000" spc="-35">
                <a:latin typeface="Palatino Linotype"/>
                <a:cs typeface="Palatino Linotype"/>
              </a:rPr>
              <a:t>frame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group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index.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three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below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give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same</a:t>
            </a:r>
            <a:r>
              <a:rPr dirty="0" sz="1000" spc="-10">
                <a:latin typeface="Palatino Linotype"/>
                <a:cs typeface="Palatino Linotype"/>
              </a:rPr>
              <a:t> results: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81479" y="3459181"/>
            <a:ext cx="4985385" cy="155829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R1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pdata.frame(RiceFarms,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c(id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"id",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time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NULL,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group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"region"))</a:t>
            </a:r>
            <a:endParaRPr sz="800">
              <a:latin typeface="Courier New"/>
              <a:cs typeface="Courier New"/>
            </a:endParaRPr>
          </a:p>
          <a:p>
            <a:pPr marL="24765" marR="82232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R2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pdata.frame(RiceFarms,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c(id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"id",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group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"region")) </a:t>
            </a:r>
            <a:r>
              <a:rPr dirty="0" sz="800">
                <a:latin typeface="Courier New"/>
                <a:cs typeface="Courier New"/>
              </a:rPr>
              <a:t>R3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pdata.frame(RiceFarms,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c("id",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group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"region")) head(index(R1))</a:t>
            </a:r>
            <a:endParaRPr sz="800">
              <a:latin typeface="Courier New"/>
              <a:cs typeface="Courier New"/>
            </a:endParaRPr>
          </a:p>
          <a:p>
            <a:pPr marL="389255">
              <a:lnSpc>
                <a:spcPct val="100000"/>
              </a:lnSpc>
              <a:spcBef>
                <a:spcPts val="155"/>
              </a:spcBef>
              <a:tabLst>
                <a:tab pos="1300480" algn="l"/>
              </a:tabLst>
            </a:pPr>
            <a:r>
              <a:rPr dirty="0" sz="800">
                <a:latin typeface="Courier New"/>
                <a:cs typeface="Courier New"/>
              </a:rPr>
              <a:t>id</a:t>
            </a:r>
            <a:r>
              <a:rPr dirty="0" sz="800" spc="-20">
                <a:latin typeface="Courier New"/>
                <a:cs typeface="Courier New"/>
              </a:rPr>
              <a:t> time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region</a:t>
            </a:r>
            <a:endParaRPr sz="800">
              <a:latin typeface="Courier New"/>
              <a:cs typeface="Courier New"/>
            </a:endParaRPr>
          </a:p>
          <a:p>
            <a:pPr marL="146685" indent="-122555">
              <a:lnSpc>
                <a:spcPct val="100000"/>
              </a:lnSpc>
              <a:spcBef>
                <a:spcPts val="155"/>
              </a:spcBef>
              <a:buAutoNum type="arabicPlain"/>
              <a:tabLst>
                <a:tab pos="147320" algn="l"/>
                <a:tab pos="753745" algn="l"/>
              </a:tabLst>
            </a:pPr>
            <a:r>
              <a:rPr dirty="0" sz="800" spc="-10">
                <a:latin typeface="Courier New"/>
                <a:cs typeface="Courier New"/>
              </a:rPr>
              <a:t>101001</a:t>
            </a:r>
            <a:r>
              <a:rPr dirty="0" sz="800">
                <a:latin typeface="Courier New"/>
                <a:cs typeface="Courier New"/>
              </a:rPr>
              <a:t>	1</a:t>
            </a:r>
            <a:r>
              <a:rPr dirty="0" sz="800" spc="-10">
                <a:latin typeface="Courier New"/>
                <a:cs typeface="Courier New"/>
              </a:rPr>
              <a:t> wargabinangun</a:t>
            </a:r>
            <a:endParaRPr sz="800">
              <a:latin typeface="Courier New"/>
              <a:cs typeface="Courier New"/>
            </a:endParaRPr>
          </a:p>
          <a:p>
            <a:pPr marL="146685" indent="-122555">
              <a:lnSpc>
                <a:spcPct val="100000"/>
              </a:lnSpc>
              <a:spcBef>
                <a:spcPts val="155"/>
              </a:spcBef>
              <a:buAutoNum type="arabicPlain"/>
              <a:tabLst>
                <a:tab pos="147320" algn="l"/>
                <a:tab pos="753745" algn="l"/>
              </a:tabLst>
            </a:pPr>
            <a:r>
              <a:rPr dirty="0" sz="800" spc="-10">
                <a:latin typeface="Courier New"/>
                <a:cs typeface="Courier New"/>
              </a:rPr>
              <a:t>101001</a:t>
            </a:r>
            <a:r>
              <a:rPr dirty="0" sz="800">
                <a:latin typeface="Courier New"/>
                <a:cs typeface="Courier New"/>
              </a:rPr>
              <a:t>	2</a:t>
            </a:r>
            <a:r>
              <a:rPr dirty="0" sz="800" spc="-10">
                <a:latin typeface="Courier New"/>
                <a:cs typeface="Courier New"/>
              </a:rPr>
              <a:t> wargabinangun</a:t>
            </a:r>
            <a:endParaRPr sz="800">
              <a:latin typeface="Courier New"/>
              <a:cs typeface="Courier New"/>
            </a:endParaRPr>
          </a:p>
          <a:p>
            <a:pPr marL="146685" indent="-122555">
              <a:lnSpc>
                <a:spcPct val="100000"/>
              </a:lnSpc>
              <a:spcBef>
                <a:spcPts val="155"/>
              </a:spcBef>
              <a:buAutoNum type="arabicPlain"/>
              <a:tabLst>
                <a:tab pos="147320" algn="l"/>
                <a:tab pos="753745" algn="l"/>
              </a:tabLst>
            </a:pPr>
            <a:r>
              <a:rPr dirty="0" sz="800" spc="-10">
                <a:latin typeface="Courier New"/>
                <a:cs typeface="Courier New"/>
              </a:rPr>
              <a:t>101001</a:t>
            </a:r>
            <a:r>
              <a:rPr dirty="0" sz="800">
                <a:latin typeface="Courier New"/>
                <a:cs typeface="Courier New"/>
              </a:rPr>
              <a:t>	3</a:t>
            </a:r>
            <a:r>
              <a:rPr dirty="0" sz="800" spc="-10">
                <a:latin typeface="Courier New"/>
                <a:cs typeface="Courier New"/>
              </a:rPr>
              <a:t> wargabinangun</a:t>
            </a:r>
            <a:endParaRPr sz="800">
              <a:latin typeface="Courier New"/>
              <a:cs typeface="Courier New"/>
            </a:endParaRPr>
          </a:p>
          <a:p>
            <a:pPr marL="146685" indent="-122555">
              <a:lnSpc>
                <a:spcPct val="100000"/>
              </a:lnSpc>
              <a:spcBef>
                <a:spcPts val="160"/>
              </a:spcBef>
              <a:buAutoNum type="arabicPlain"/>
              <a:tabLst>
                <a:tab pos="147320" algn="l"/>
                <a:tab pos="753745" algn="l"/>
              </a:tabLst>
            </a:pPr>
            <a:r>
              <a:rPr dirty="0" sz="800" spc="-10">
                <a:latin typeface="Courier New"/>
                <a:cs typeface="Courier New"/>
              </a:rPr>
              <a:t>101001</a:t>
            </a:r>
            <a:r>
              <a:rPr dirty="0" sz="800">
                <a:latin typeface="Courier New"/>
                <a:cs typeface="Courier New"/>
              </a:rPr>
              <a:t>	4</a:t>
            </a:r>
            <a:r>
              <a:rPr dirty="0" sz="800" spc="-10">
                <a:latin typeface="Courier New"/>
                <a:cs typeface="Courier New"/>
              </a:rPr>
              <a:t> wargabinangun</a:t>
            </a:r>
            <a:endParaRPr sz="800">
              <a:latin typeface="Courier New"/>
              <a:cs typeface="Courier New"/>
            </a:endParaRPr>
          </a:p>
          <a:p>
            <a:pPr marL="146685" indent="-122555">
              <a:lnSpc>
                <a:spcPct val="100000"/>
              </a:lnSpc>
              <a:spcBef>
                <a:spcPts val="155"/>
              </a:spcBef>
              <a:buAutoNum type="arabicPlain"/>
              <a:tabLst>
                <a:tab pos="147320" algn="l"/>
                <a:tab pos="753745" algn="l"/>
              </a:tabLst>
            </a:pPr>
            <a:r>
              <a:rPr dirty="0" sz="800" spc="-10">
                <a:latin typeface="Courier New"/>
                <a:cs typeface="Courier New"/>
              </a:rPr>
              <a:t>101001</a:t>
            </a:r>
            <a:r>
              <a:rPr dirty="0" sz="800">
                <a:latin typeface="Courier New"/>
                <a:cs typeface="Courier New"/>
              </a:rPr>
              <a:t>	5</a:t>
            </a:r>
            <a:r>
              <a:rPr dirty="0" sz="800" spc="-10">
                <a:latin typeface="Courier New"/>
                <a:cs typeface="Courier New"/>
              </a:rPr>
              <a:t> wargabinangun</a:t>
            </a:r>
            <a:endParaRPr sz="800">
              <a:latin typeface="Courier New"/>
              <a:cs typeface="Courier New"/>
            </a:endParaRPr>
          </a:p>
          <a:p>
            <a:pPr marL="146685" indent="-122555">
              <a:lnSpc>
                <a:spcPct val="100000"/>
              </a:lnSpc>
              <a:spcBef>
                <a:spcPts val="155"/>
              </a:spcBef>
              <a:buAutoNum type="arabicPlain"/>
              <a:tabLst>
                <a:tab pos="147320" algn="l"/>
                <a:tab pos="753745" algn="l"/>
              </a:tabLst>
            </a:pPr>
            <a:r>
              <a:rPr dirty="0" sz="800" spc="-10">
                <a:latin typeface="Courier New"/>
                <a:cs typeface="Courier New"/>
              </a:rPr>
              <a:t>101001</a:t>
            </a:r>
            <a:r>
              <a:rPr dirty="0" sz="800">
                <a:latin typeface="Courier New"/>
                <a:cs typeface="Courier New"/>
              </a:rPr>
              <a:t>	6</a:t>
            </a:r>
            <a:r>
              <a:rPr dirty="0" sz="800" spc="-10">
                <a:latin typeface="Courier New"/>
                <a:cs typeface="Courier New"/>
              </a:rPr>
              <a:t> wargabinangun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68778" y="5202368"/>
            <a:ext cx="4960620" cy="6330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Produc</a:t>
            </a:r>
            <a:r>
              <a:rPr dirty="0" sz="1000" spc="-295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data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frame,</a:t>
            </a:r>
            <a:r>
              <a:rPr dirty="0" sz="1000">
                <a:latin typeface="Palatino Linotype"/>
                <a:cs typeface="Palatino Linotype"/>
              </a:rPr>
              <a:t> it is </a:t>
            </a:r>
            <a:r>
              <a:rPr dirty="0" sz="1000" spc="-20">
                <a:latin typeface="Palatino Linotype"/>
                <a:cs typeface="Palatino Linotype"/>
              </a:rPr>
              <a:t>easier</a:t>
            </a:r>
            <a:r>
              <a:rPr dirty="0" sz="1000">
                <a:latin typeface="Palatino Linotype"/>
                <a:cs typeface="Palatino Linotype"/>
              </a:rPr>
              <a:t> 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describe</a:t>
            </a:r>
            <a:r>
              <a:rPr dirty="0" sz="1000">
                <a:latin typeface="Palatino Linotype"/>
                <a:cs typeface="Palatino Linotype"/>
              </a:rPr>
              <a:t> the </a:t>
            </a:r>
            <a:r>
              <a:rPr dirty="0" sz="1000" spc="-20">
                <a:latin typeface="Palatino Linotype"/>
                <a:cs typeface="Palatino Linotype"/>
              </a:rPr>
              <a:t>structure</a:t>
            </a:r>
            <a:r>
              <a:rPr dirty="0" sz="1000">
                <a:latin typeface="Palatino Linotype"/>
                <a:cs typeface="Palatino Linotype"/>
              </a:rPr>
              <a:t> of the </a:t>
            </a:r>
            <a:r>
              <a:rPr dirty="0" sz="1000" spc="-35">
                <a:latin typeface="Palatino Linotype"/>
                <a:cs typeface="Palatino Linotype"/>
              </a:rPr>
              <a:t>sample</a:t>
            </a:r>
            <a:r>
              <a:rPr dirty="0" sz="1000">
                <a:latin typeface="Palatino Linotype"/>
                <a:cs typeface="Palatino Linotype"/>
              </a:rPr>
              <a:t> as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ﬁrst three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columns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group</a:t>
            </a:r>
            <a:r>
              <a:rPr dirty="0" sz="1000" spc="-10">
                <a:latin typeface="Palatino Linotype"/>
                <a:cs typeface="Palatino Linotype"/>
              </a:rPr>
              <a:t> indexes.</a:t>
            </a:r>
            <a:endParaRPr sz="1000">
              <a:latin typeface="Palatino Linotype"/>
              <a:cs typeface="Palatino Linotype"/>
            </a:endParaRPr>
          </a:p>
          <a:p>
            <a:pPr marL="12700" marR="5080" indent="107950">
              <a:lnSpc>
                <a:spcPts val="1200"/>
              </a:lnSpc>
              <a:spcBef>
                <a:spcPts val="30"/>
              </a:spcBef>
            </a:pP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nested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component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model</a:t>
            </a:r>
            <a:r>
              <a:rPr dirty="0" sz="1000" spc="-330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must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’nested’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We ﬁrst</a:t>
            </a:r>
            <a:r>
              <a:rPr dirty="0" sz="1000" spc="-30">
                <a:latin typeface="Palatino Linotype"/>
                <a:cs typeface="Palatino Linotype"/>
              </a:rPr>
              <a:t> estimate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75">
                <a:latin typeface="Palatino Linotype"/>
                <a:cs typeface="Palatino Linotype"/>
              </a:rPr>
              <a:t>Swamy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Arora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(1972)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81479" y="6004871"/>
            <a:ext cx="4985385" cy="226695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data("Produc",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"plm")</a:t>
            </a:r>
            <a:endParaRPr sz="800">
              <a:latin typeface="Courier New"/>
              <a:cs typeface="Courier New"/>
            </a:endParaRPr>
          </a:p>
          <a:p>
            <a:pPr marL="1057275" marR="848994" indent="-1032510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nswar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plm(log(gsp)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54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log(pc)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log(emp)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log(hwy)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log(water)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 </a:t>
            </a:r>
            <a:r>
              <a:rPr dirty="0" sz="800">
                <a:latin typeface="Courier New"/>
                <a:cs typeface="Courier New"/>
              </a:rPr>
              <a:t>log(util)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unemp,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Produc,</a:t>
            </a:r>
            <a:endParaRPr sz="800">
              <a:latin typeface="Courier New"/>
              <a:cs typeface="Courier New"/>
            </a:endParaRPr>
          </a:p>
          <a:p>
            <a:pPr marL="81470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"random",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"nested",</a:t>
            </a:r>
            <a:endParaRPr sz="800">
              <a:latin typeface="Courier New"/>
              <a:cs typeface="Courier New"/>
            </a:endParaRPr>
          </a:p>
          <a:p>
            <a:pPr marL="24765" marR="1004569" indent="789305">
              <a:lnSpc>
                <a:spcPts val="1120"/>
              </a:lnSpc>
              <a:spcBef>
                <a:spcPts val="60"/>
              </a:spcBef>
            </a:pPr>
            <a:r>
              <a:rPr dirty="0" sz="800" spc="-10">
                <a:latin typeface="Courier New"/>
                <a:cs typeface="Courier New"/>
              </a:rPr>
              <a:t>random.method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"swar",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c(group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"region")) summary(nswar)</a:t>
            </a:r>
            <a:endParaRPr sz="800">
              <a:latin typeface="Courier New"/>
              <a:cs typeface="Courier New"/>
            </a:endParaRPr>
          </a:p>
          <a:p>
            <a:pPr algn="r" marR="2886710">
              <a:lnSpc>
                <a:spcPct val="100000"/>
              </a:lnSpc>
              <a:spcBef>
                <a:spcPts val="85"/>
              </a:spcBef>
            </a:pPr>
            <a:r>
              <a:rPr dirty="0" sz="800">
                <a:latin typeface="Courier New"/>
                <a:cs typeface="Courier New"/>
              </a:rPr>
              <a:t>Nested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effects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Random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Model</a:t>
            </a:r>
            <a:endParaRPr sz="800">
              <a:latin typeface="Courier New"/>
              <a:cs typeface="Courier New"/>
            </a:endParaRPr>
          </a:p>
          <a:p>
            <a:pPr algn="r" marR="294830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(Swamy-</a:t>
            </a:r>
            <a:r>
              <a:rPr dirty="0" sz="800">
                <a:latin typeface="Courier New"/>
                <a:cs typeface="Courier New"/>
              </a:rPr>
              <a:t>Arora's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transformation)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Call:</a:t>
            </a:r>
            <a:endParaRPr sz="800">
              <a:latin typeface="Courier New"/>
              <a:cs typeface="Courier New"/>
            </a:endParaRPr>
          </a:p>
          <a:p>
            <a:pPr marL="267970" marR="457834" indent="-243204">
              <a:lnSpc>
                <a:spcPct val="116199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plm(formula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log(gsp)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54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log(pc)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log(emp)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log(hwy)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log(water)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 </a:t>
            </a:r>
            <a:r>
              <a:rPr dirty="0" sz="800">
                <a:latin typeface="Courier New"/>
                <a:cs typeface="Courier New"/>
              </a:rPr>
              <a:t>log(util)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unemp,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Produc,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"nested",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"random", random.method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"swar",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c(group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"region"))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Balanced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Panel: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48,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17,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816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67529" y="919225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325657" y="607782"/>
            <a:ext cx="2406015" cy="5822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80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00">
              <a:latin typeface="Calibri"/>
              <a:cs typeface="Calibri"/>
            </a:endParaRPr>
          </a:p>
          <a:p>
            <a:pPr marL="266700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Effects:</a:t>
            </a:r>
            <a:endParaRPr sz="800">
              <a:latin typeface="Courier New"/>
              <a:cs typeface="Courier New"/>
            </a:endParaRPr>
          </a:p>
          <a:p>
            <a:pPr marL="1360170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var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std.dev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share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67529" y="1202562"/>
            <a:ext cx="4985385" cy="1990089"/>
          </a:xfrm>
          <a:custGeom>
            <a:avLst/>
            <a:gdLst/>
            <a:ahLst/>
            <a:cxnLst/>
            <a:rect l="l" t="t" r="r" b="b"/>
            <a:pathLst>
              <a:path w="4985385" h="1990089">
                <a:moveTo>
                  <a:pt x="4985182" y="1700555"/>
                </a:moveTo>
                <a:lnTo>
                  <a:pt x="0" y="1700555"/>
                </a:lnTo>
                <a:lnTo>
                  <a:pt x="0" y="1837385"/>
                </a:lnTo>
                <a:lnTo>
                  <a:pt x="0" y="1841258"/>
                </a:lnTo>
                <a:lnTo>
                  <a:pt x="0" y="1989620"/>
                </a:lnTo>
                <a:lnTo>
                  <a:pt x="4985182" y="1989620"/>
                </a:lnTo>
                <a:lnTo>
                  <a:pt x="4985182" y="1841258"/>
                </a:lnTo>
                <a:lnTo>
                  <a:pt x="4985182" y="1837385"/>
                </a:lnTo>
                <a:lnTo>
                  <a:pt x="4985182" y="1700555"/>
                </a:lnTo>
                <a:close/>
              </a:path>
              <a:path w="4985385" h="1990089">
                <a:moveTo>
                  <a:pt x="4985182" y="1558823"/>
                </a:moveTo>
                <a:lnTo>
                  <a:pt x="0" y="1558823"/>
                </a:lnTo>
                <a:lnTo>
                  <a:pt x="0" y="1699526"/>
                </a:lnTo>
                <a:lnTo>
                  <a:pt x="4985182" y="1699526"/>
                </a:lnTo>
                <a:lnTo>
                  <a:pt x="4985182" y="1558823"/>
                </a:lnTo>
                <a:close/>
              </a:path>
              <a:path w="4985385" h="1990089">
                <a:moveTo>
                  <a:pt x="4985182" y="1417091"/>
                </a:moveTo>
                <a:lnTo>
                  <a:pt x="0" y="1417091"/>
                </a:lnTo>
                <a:lnTo>
                  <a:pt x="0" y="1557794"/>
                </a:lnTo>
                <a:lnTo>
                  <a:pt x="4985182" y="1557794"/>
                </a:lnTo>
                <a:lnTo>
                  <a:pt x="4985182" y="1417091"/>
                </a:lnTo>
                <a:close/>
              </a:path>
              <a:path w="4985385" h="1990089">
                <a:moveTo>
                  <a:pt x="4985182" y="1275359"/>
                </a:moveTo>
                <a:lnTo>
                  <a:pt x="0" y="1275359"/>
                </a:lnTo>
                <a:lnTo>
                  <a:pt x="0" y="1416062"/>
                </a:lnTo>
                <a:lnTo>
                  <a:pt x="4985182" y="1416062"/>
                </a:lnTo>
                <a:lnTo>
                  <a:pt x="4985182" y="1275359"/>
                </a:lnTo>
                <a:close/>
              </a:path>
              <a:path w="4985385" h="1990089">
                <a:moveTo>
                  <a:pt x="4985182" y="1133741"/>
                </a:moveTo>
                <a:lnTo>
                  <a:pt x="0" y="1133741"/>
                </a:lnTo>
                <a:lnTo>
                  <a:pt x="0" y="1274445"/>
                </a:lnTo>
                <a:lnTo>
                  <a:pt x="4985182" y="1274445"/>
                </a:lnTo>
                <a:lnTo>
                  <a:pt x="4985182" y="1133741"/>
                </a:lnTo>
                <a:close/>
              </a:path>
              <a:path w="4985385" h="1990089">
                <a:moveTo>
                  <a:pt x="4985182" y="992009"/>
                </a:moveTo>
                <a:lnTo>
                  <a:pt x="0" y="992009"/>
                </a:lnTo>
                <a:lnTo>
                  <a:pt x="0" y="1132713"/>
                </a:lnTo>
                <a:lnTo>
                  <a:pt x="4985182" y="1132713"/>
                </a:lnTo>
                <a:lnTo>
                  <a:pt x="4985182" y="992009"/>
                </a:lnTo>
                <a:close/>
              </a:path>
              <a:path w="4985385" h="1990089">
                <a:moveTo>
                  <a:pt x="4985182" y="850277"/>
                </a:moveTo>
                <a:lnTo>
                  <a:pt x="0" y="850277"/>
                </a:lnTo>
                <a:lnTo>
                  <a:pt x="0" y="990981"/>
                </a:lnTo>
                <a:lnTo>
                  <a:pt x="4985182" y="990981"/>
                </a:lnTo>
                <a:lnTo>
                  <a:pt x="4985182" y="850277"/>
                </a:lnTo>
                <a:close/>
              </a:path>
              <a:path w="4985385" h="1990089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1990089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1990089">
                <a:moveTo>
                  <a:pt x="4985182" y="425196"/>
                </a:moveTo>
                <a:lnTo>
                  <a:pt x="0" y="425196"/>
                </a:lnTo>
                <a:lnTo>
                  <a:pt x="0" y="565899"/>
                </a:lnTo>
                <a:lnTo>
                  <a:pt x="4985182" y="565899"/>
                </a:lnTo>
                <a:lnTo>
                  <a:pt x="4985182" y="425196"/>
                </a:lnTo>
                <a:close/>
              </a:path>
              <a:path w="4985385" h="1990089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1990089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199008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6" name="object 6" descr=""/>
          <p:cNvGraphicFramePr>
            <a:graphicFrameLocks noGrp="1"/>
          </p:cNvGraphicFramePr>
          <p:nvPr/>
        </p:nvGraphicFramePr>
        <p:xfrm>
          <a:off x="548410" y="1202156"/>
          <a:ext cx="3295650" cy="200532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87020"/>
                <a:gridCol w="576580"/>
                <a:gridCol w="1002030"/>
                <a:gridCol w="1032509"/>
                <a:gridCol w="396239"/>
              </a:tblGrid>
              <a:tr h="141605">
                <a:tc gridSpan="2">
                  <a:txBody>
                    <a:bodyPr/>
                    <a:lstStyle/>
                    <a:p>
                      <a:pPr marL="4381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idiosyncratic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ts val="91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0.00135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0.03676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1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0.19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2">
                  <a:txBody>
                    <a:bodyPr/>
                    <a:lstStyle/>
                    <a:p>
                      <a:pPr marL="4381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individual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0.00428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0.06541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19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0.60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445134">
                <a:tc gridSpan="2">
                  <a:txBody>
                    <a:bodyPr/>
                    <a:lstStyle/>
                    <a:p>
                      <a:pPr marL="4381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group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4381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theta: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59055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Min.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984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0.00146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0.03815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1st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Qu.</a:t>
                      </a:r>
                      <a:r>
                        <a:rPr dirty="0" sz="800" spc="204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Median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19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0.21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81610">
                        <a:lnSpc>
                          <a:spcPct val="10000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Mean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3rd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Qu.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21285">
                        <a:lnSpc>
                          <a:spcPct val="100000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Max.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21285">
                <a:tc>
                  <a:txBody>
                    <a:bodyPr/>
                    <a:lstStyle/>
                    <a:p>
                      <a:pPr marL="43815">
                        <a:lnSpc>
                          <a:spcPts val="76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id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121285">
                        <a:lnSpc>
                          <a:spcPts val="76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0.86493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0.86493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0.86493</a:t>
                      </a:r>
                      <a:r>
                        <a:rPr dirty="0" sz="800" spc="-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0.86493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0.86493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0.86493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155700">
                <a:tc gridSpan="5">
                  <a:txBody>
                    <a:bodyPr/>
                    <a:lstStyle/>
                    <a:p>
                      <a:pPr marL="4381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group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0.03961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0.04669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0.05714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0.05578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0.06458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0.06458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Residuals: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algn="r" marR="387985">
                        <a:lnSpc>
                          <a:spcPct val="100000"/>
                        </a:lnSpc>
                        <a:spcBef>
                          <a:spcPts val="155"/>
                        </a:spcBef>
                        <a:tabLst>
                          <a:tab pos="1457325" algn="l"/>
                          <a:tab pos="2429510" algn="l"/>
                        </a:tabLst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Min.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1st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Qu.</a:t>
                      </a:r>
                      <a:r>
                        <a:rPr dirty="0" sz="800" spc="19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Median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Mean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3rd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Qu.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Max.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algn="r" marR="38798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0.1062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0.0248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0.0018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0.0001</a:t>
                      </a:r>
                      <a:r>
                        <a:rPr dirty="0" sz="800" spc="1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0.0198</a:t>
                      </a:r>
                      <a:r>
                        <a:rPr dirty="0" sz="800" spc="1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0.1828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43815">
                        <a:lnSpc>
                          <a:spcPct val="10000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Coefficients: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83375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Estimate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Std.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Error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t-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value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Pr(&gt;|t|)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7" name="object 7" descr=""/>
          <p:cNvSpPr/>
          <p:nvPr/>
        </p:nvSpPr>
        <p:spPr>
          <a:xfrm>
            <a:off x="567529" y="3188296"/>
            <a:ext cx="4985385" cy="708025"/>
          </a:xfrm>
          <a:custGeom>
            <a:avLst/>
            <a:gdLst/>
            <a:ahLst/>
            <a:cxnLst/>
            <a:rect l="l" t="t" r="r" b="b"/>
            <a:pathLst>
              <a:path w="4985385" h="708025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708025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708025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70802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70802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80087" y="3149892"/>
            <a:ext cx="693420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6199"/>
              </a:lnSpc>
              <a:spcBef>
                <a:spcPts val="100"/>
              </a:spcBef>
            </a:pPr>
            <a:r>
              <a:rPr dirty="0" sz="800" spc="-10">
                <a:latin typeface="Courier New"/>
                <a:cs typeface="Courier New"/>
              </a:rPr>
              <a:t>(Intercept) log(pc) log(emp) log(hwy) log(water)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369616" y="3149892"/>
            <a:ext cx="511175" cy="73406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2.089211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0.274124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0.739838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800" spc="-10">
                <a:latin typeface="Courier New"/>
                <a:cs typeface="Courier New"/>
              </a:rPr>
              <a:t>0.072736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0.076453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037759" y="3149892"/>
            <a:ext cx="511175" cy="73406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0.145702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0.020544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0.025750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800" spc="-10">
                <a:latin typeface="Courier New"/>
                <a:cs typeface="Courier New"/>
              </a:rPr>
              <a:t>0.022025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0.013858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705903" y="3149892"/>
            <a:ext cx="1118870" cy="73406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>
                <a:latin typeface="Courier New"/>
                <a:cs typeface="Courier New"/>
              </a:rPr>
              <a:t>14.34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13.34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73025" marR="5080" indent="-60960">
              <a:lnSpc>
                <a:spcPct val="116300"/>
              </a:lnSpc>
              <a:tabLst>
                <a:tab pos="558800" algn="l"/>
              </a:tabLst>
            </a:pPr>
            <a:r>
              <a:rPr dirty="0" sz="800">
                <a:latin typeface="Courier New"/>
                <a:cs typeface="Courier New"/>
              </a:rPr>
              <a:t>28.73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 </a:t>
            </a:r>
            <a:r>
              <a:rPr dirty="0" sz="800" spc="-20">
                <a:latin typeface="Courier New"/>
                <a:cs typeface="Courier New"/>
              </a:rPr>
              <a:t>3.30</a:t>
            </a:r>
            <a:r>
              <a:rPr dirty="0" sz="800">
                <a:latin typeface="Courier New"/>
                <a:cs typeface="Courier New"/>
              </a:rPr>
              <a:t>	0.001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</a:t>
            </a:r>
            <a:endParaRPr sz="800">
              <a:latin typeface="Courier New"/>
              <a:cs typeface="Courier New"/>
            </a:endParaRPr>
          </a:p>
          <a:p>
            <a:pPr marL="7302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5.52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4.6e-</a:t>
            </a:r>
            <a:r>
              <a:rPr dirty="0" sz="800">
                <a:latin typeface="Courier New"/>
                <a:cs typeface="Courier New"/>
              </a:rPr>
              <a:t>08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567529" y="3896842"/>
            <a:ext cx="4985385" cy="1558290"/>
          </a:xfrm>
          <a:custGeom>
            <a:avLst/>
            <a:gdLst/>
            <a:ahLst/>
            <a:cxnLst/>
            <a:rect l="l" t="t" r="r" b="b"/>
            <a:pathLst>
              <a:path w="4985385" h="1558289">
                <a:moveTo>
                  <a:pt x="4985182" y="1417091"/>
                </a:moveTo>
                <a:lnTo>
                  <a:pt x="0" y="1417091"/>
                </a:lnTo>
                <a:lnTo>
                  <a:pt x="0" y="1557794"/>
                </a:lnTo>
                <a:lnTo>
                  <a:pt x="4985182" y="1557794"/>
                </a:lnTo>
                <a:lnTo>
                  <a:pt x="4985182" y="1417091"/>
                </a:lnTo>
                <a:close/>
              </a:path>
              <a:path w="4985385" h="1558289">
                <a:moveTo>
                  <a:pt x="4985182" y="1275359"/>
                </a:moveTo>
                <a:lnTo>
                  <a:pt x="0" y="1275359"/>
                </a:lnTo>
                <a:lnTo>
                  <a:pt x="0" y="1416062"/>
                </a:lnTo>
                <a:lnTo>
                  <a:pt x="4985182" y="1416062"/>
                </a:lnTo>
                <a:lnTo>
                  <a:pt x="4985182" y="1275359"/>
                </a:lnTo>
                <a:close/>
              </a:path>
              <a:path w="4985385" h="1558289">
                <a:moveTo>
                  <a:pt x="4985182" y="1133627"/>
                </a:moveTo>
                <a:lnTo>
                  <a:pt x="0" y="1133627"/>
                </a:lnTo>
                <a:lnTo>
                  <a:pt x="0" y="1274330"/>
                </a:lnTo>
                <a:lnTo>
                  <a:pt x="4985182" y="1274330"/>
                </a:lnTo>
                <a:lnTo>
                  <a:pt x="4985182" y="1133627"/>
                </a:lnTo>
                <a:close/>
              </a:path>
              <a:path w="4985385" h="1558289">
                <a:moveTo>
                  <a:pt x="4985182" y="991895"/>
                </a:moveTo>
                <a:lnTo>
                  <a:pt x="0" y="991895"/>
                </a:lnTo>
                <a:lnTo>
                  <a:pt x="0" y="1132598"/>
                </a:lnTo>
                <a:lnTo>
                  <a:pt x="4985182" y="1132598"/>
                </a:lnTo>
                <a:lnTo>
                  <a:pt x="4985182" y="991895"/>
                </a:lnTo>
                <a:close/>
              </a:path>
              <a:path w="4985385" h="1558289">
                <a:moveTo>
                  <a:pt x="4985182" y="850277"/>
                </a:moveTo>
                <a:lnTo>
                  <a:pt x="0" y="850277"/>
                </a:lnTo>
                <a:lnTo>
                  <a:pt x="0" y="990981"/>
                </a:lnTo>
                <a:lnTo>
                  <a:pt x="4985182" y="990981"/>
                </a:lnTo>
                <a:lnTo>
                  <a:pt x="4985182" y="850277"/>
                </a:lnTo>
                <a:close/>
              </a:path>
              <a:path w="4985385" h="1558289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1558289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1558289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1558289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1558289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155828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3" name="object 13" descr=""/>
          <p:cNvGraphicFramePr>
            <a:graphicFrameLocks noGrp="1"/>
          </p:cNvGraphicFramePr>
          <p:nvPr/>
        </p:nvGraphicFramePr>
        <p:xfrm>
          <a:off x="548410" y="3896378"/>
          <a:ext cx="3295650" cy="15570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42950"/>
                <a:gridCol w="668655"/>
                <a:gridCol w="668655"/>
                <a:gridCol w="455930"/>
                <a:gridCol w="760730"/>
              </a:tblGrid>
              <a:tr h="141605">
                <a:tc>
                  <a:txBody>
                    <a:bodyPr/>
                    <a:lstStyle/>
                    <a:p>
                      <a:pPr marL="4381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log(util)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527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-0.094374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0.016773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5.63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2.5e-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08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283210">
                <a:tc>
                  <a:txBody>
                    <a:bodyPr/>
                    <a:lstStyle/>
                    <a:p>
                      <a:pPr marL="4381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unemp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4381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527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-0.006163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0.000903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6.82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1.8e-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11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728345">
                <a:tc gridSpan="5">
                  <a:txBody>
                    <a:bodyPr/>
                    <a:lstStyle/>
                    <a:p>
                      <a:pPr marL="43815">
                        <a:lnSpc>
                          <a:spcPts val="91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4381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'.'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43815" marR="1481455">
                        <a:lnSpc>
                          <a:spcPct val="116300"/>
                        </a:lnSpc>
                        <a:spcBef>
                          <a:spcPts val="5"/>
                        </a:spcBef>
                        <a:tabLst>
                          <a:tab pos="1562735" algn="l"/>
                        </a:tabLst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Total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Sum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of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Squares: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43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Residual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Sum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of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Squares: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1.12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21285">
                <a:tc>
                  <a:txBody>
                    <a:bodyPr/>
                    <a:lstStyle/>
                    <a:p>
                      <a:pPr marL="43815">
                        <a:lnSpc>
                          <a:spcPts val="76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R-Squared: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273050">
                        <a:lnSpc>
                          <a:spcPts val="76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0.974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82575">
                <a:tc gridSpan="5">
                  <a:txBody>
                    <a:bodyPr/>
                    <a:lstStyle/>
                    <a:p>
                      <a:pPr marL="4381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Adj.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R-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Squared: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0.974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4381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F-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statistic: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5025.33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on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6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and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809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DF,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p-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value: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&lt;2e-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16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4" name="object 14" descr=""/>
          <p:cNvSpPr txBox="1"/>
          <p:nvPr/>
        </p:nvSpPr>
        <p:spPr>
          <a:xfrm>
            <a:off x="554826" y="5639908"/>
            <a:ext cx="4959985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update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order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two </a:t>
            </a:r>
            <a:r>
              <a:rPr dirty="0" sz="1000" spc="-10">
                <a:latin typeface="Palatino Linotype"/>
                <a:cs typeface="Palatino Linotype"/>
              </a:rPr>
              <a:t>other</a:t>
            </a:r>
            <a:r>
              <a:rPr dirty="0" sz="1000" spc="-25">
                <a:latin typeface="Palatino Linotype"/>
                <a:cs typeface="Palatino Linotype"/>
              </a:rPr>
              <a:t> estimators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variances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the components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results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summarized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Courier New"/>
                <a:cs typeface="Courier New"/>
              </a:rPr>
              <a:t>screenreg</a:t>
            </a:r>
            <a:r>
              <a:rPr dirty="0" sz="1000" spc="-114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function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b="1">
                <a:latin typeface="Times New Roman"/>
                <a:cs typeface="Times New Roman"/>
              </a:rPr>
              <a:t>texreg</a:t>
            </a:r>
            <a:r>
              <a:rPr dirty="0" sz="1000" spc="40" b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package.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67532" y="6290735"/>
            <a:ext cx="4985385" cy="127508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library("texreg")</a:t>
            </a:r>
            <a:endParaRPr sz="800">
              <a:latin typeface="Courier New"/>
              <a:cs typeface="Courier New"/>
            </a:endParaRPr>
          </a:p>
          <a:p>
            <a:pPr marL="24765" marR="191516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namem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update(nswar, random.method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"amemiya") </a:t>
            </a:r>
            <a:r>
              <a:rPr dirty="0" sz="800">
                <a:latin typeface="Courier New"/>
                <a:cs typeface="Courier New"/>
              </a:rPr>
              <a:t>nwalhus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update(nswar,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random.method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"walhus") </a:t>
            </a:r>
            <a:r>
              <a:rPr dirty="0" sz="800">
                <a:latin typeface="Courier New"/>
                <a:cs typeface="Courier New"/>
              </a:rPr>
              <a:t>iswar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update(nswar,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"individual")</a:t>
            </a:r>
            <a:endParaRPr sz="800">
              <a:latin typeface="Courier New"/>
              <a:cs typeface="Courier New"/>
            </a:endParaRPr>
          </a:p>
          <a:p>
            <a:pPr marL="24765" marR="112585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iwith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update(nswar,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"within",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"individual") screenreg(list("fe-</a:t>
            </a:r>
            <a:r>
              <a:rPr dirty="0" sz="800">
                <a:latin typeface="Courier New"/>
                <a:cs typeface="Courier New"/>
              </a:rPr>
              <a:t>id"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iwith,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"re-</a:t>
            </a:r>
            <a:r>
              <a:rPr dirty="0" sz="800">
                <a:latin typeface="Courier New"/>
                <a:cs typeface="Courier New"/>
              </a:rPr>
              <a:t>id"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iswar,</a:t>
            </a:r>
            <a:endParaRPr sz="800">
              <a:latin typeface="Courier New"/>
              <a:cs typeface="Courier New"/>
            </a:endParaRPr>
          </a:p>
          <a:p>
            <a:pPr marL="935990" marR="1004569">
              <a:lnSpc>
                <a:spcPts val="1120"/>
              </a:lnSpc>
              <a:spcBef>
                <a:spcPts val="60"/>
              </a:spcBef>
            </a:pPr>
            <a:r>
              <a:rPr dirty="0" sz="800" spc="-10">
                <a:latin typeface="Courier New"/>
                <a:cs typeface="Courier New"/>
              </a:rPr>
              <a:t>"Swamy_Arora"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nswar,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"Wallas-</a:t>
            </a:r>
            <a:r>
              <a:rPr dirty="0" sz="800">
                <a:latin typeface="Courier New"/>
                <a:cs typeface="Courier New"/>
              </a:rPr>
              <a:t>Hussein"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nwalhus, </a:t>
            </a:r>
            <a:r>
              <a:rPr dirty="0" sz="800">
                <a:latin typeface="Courier New"/>
                <a:cs typeface="Courier New"/>
              </a:rPr>
              <a:t>"Amemiya"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namem),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digits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3)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018124" y="607782"/>
            <a:ext cx="17399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Advanced</a:t>
            </a:r>
            <a:r>
              <a:rPr dirty="0" sz="800" spc="-1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Components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Models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81</a:t>
            </a:r>
            <a:endParaRPr sz="800">
              <a:latin typeface="Calibri"/>
              <a:cs typeface="Calibri"/>
            </a:endParaRPr>
          </a:p>
        </p:txBody>
      </p:sp>
      <p:graphicFrame>
        <p:nvGraphicFramePr>
          <p:cNvPr id="4" name="object 4" descr=""/>
          <p:cNvGraphicFramePr>
            <a:graphicFrameLocks noGrp="1"/>
          </p:cNvGraphicFramePr>
          <p:nvPr/>
        </p:nvGraphicFramePr>
        <p:xfrm>
          <a:off x="581479" y="919219"/>
          <a:ext cx="4994910" cy="3682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84225"/>
                <a:gridCol w="789305"/>
                <a:gridCol w="515619"/>
                <a:gridCol w="273050"/>
                <a:gridCol w="515619"/>
                <a:gridCol w="273050"/>
                <a:gridCol w="515619"/>
                <a:gridCol w="363854"/>
                <a:gridCol w="795654"/>
                <a:gridCol w="163195"/>
              </a:tblGrid>
              <a:tr h="140970">
                <a:tc gridSpan="9">
                  <a:txBody>
                    <a:bodyPr/>
                    <a:lstStyle/>
                    <a:p>
                      <a:pPr marL="24765" marR="317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===============================================================================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rowSpan="24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213360">
                <a:tc gridSpan="9">
                  <a:txBody>
                    <a:bodyPr/>
                    <a:lstStyle/>
                    <a:p>
                      <a:pPr marL="814705" marR="3175">
                        <a:lnSpc>
                          <a:spcPts val="919"/>
                        </a:lnSpc>
                        <a:tabLst>
                          <a:tab pos="1604010" algn="l"/>
                          <a:tab pos="2393315" algn="l"/>
                        </a:tabLst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fe-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id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re-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id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Swamy_Arora</a:t>
                      </a:r>
                      <a:r>
                        <a:rPr dirty="0" sz="800" spc="3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Wallas-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Hussein</a:t>
                      </a:r>
                      <a:r>
                        <a:rPr dirty="0" sz="800" spc="1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Amemiya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marL="2476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log(pc)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64769"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0.235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64769"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0.273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64769"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64769"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0.274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64769"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64769"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0.273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64769"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64769"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0.264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64769"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(0.026)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(0.020)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(0.021)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(0.021)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 marR="317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(0.022)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log(emp)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0.801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0.749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19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0.740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19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0.742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19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0.758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(0.030)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(0.025)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(0.026)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(0.026)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 marR="317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(0.027)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log(hwy)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0.077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0.062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19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0.073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19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0.075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19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9690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0.072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(0.031)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(0.022)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(0.022)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(0.022)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 marR="317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(0.024)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log(water)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0.079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0.076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19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0.076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19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0.076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19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0.076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(0.015)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(0.014)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(0.014)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(0.014)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 marR="317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(0.014)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log(util)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0.115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-0.098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19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-0.094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19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-0.095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19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0.102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(0.018)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(0.017)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(0.017)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(0.017)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 marR="317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(0.017)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unemp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0.005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-0.006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1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-0.006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1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-0.006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1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0.006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(0.001)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(0.001)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(0.001)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(0.001)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 marR="317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(0.001)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(Intercept)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2.168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19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2.089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19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2.082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19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2.131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2127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(0.143)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(0.146)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(0.150)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1610" marR="317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(0.160)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209550">
                <a:tc gridSpan="9">
                  <a:txBody>
                    <a:bodyPr/>
                    <a:lstStyle/>
                    <a:p>
                      <a:pPr marL="24765" marR="3175">
                        <a:lnSpc>
                          <a:spcPct val="100000"/>
                        </a:lnSpc>
                        <a:spcBef>
                          <a:spcPts val="509"/>
                        </a:spcBef>
                        <a:tabLst>
                          <a:tab pos="958215" algn="l"/>
                          <a:tab pos="1748155" algn="l"/>
                          <a:tab pos="2537460" algn="l"/>
                          <a:tab pos="3327400" algn="l"/>
                          <a:tab pos="4298950" algn="l"/>
                        </a:tabLst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R</a:t>
                      </a:r>
                      <a:r>
                        <a:rPr dirty="0" sz="800" spc="-28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4" i="1">
                          <a:latin typeface="Meiryo"/>
                          <a:cs typeface="Meiryo"/>
                        </a:rPr>
                        <a:t>̂</a:t>
                      </a:r>
                      <a:r>
                        <a:rPr dirty="0" sz="800" spc="-65" i="1">
                          <a:latin typeface="Meiryo"/>
                          <a:cs typeface="Meiryo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2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0.946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0.961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0.974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0.972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0.968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64769"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4145">
                <a:tc gridSpan="9">
                  <a:txBody>
                    <a:bodyPr/>
                    <a:lstStyle/>
                    <a:p>
                      <a:pPr marL="24765" marR="3175">
                        <a:lnSpc>
                          <a:spcPts val="935"/>
                        </a:lnSpc>
                        <a:tabLst>
                          <a:tab pos="958215" algn="l"/>
                          <a:tab pos="1748155" algn="l"/>
                          <a:tab pos="2537460" algn="l"/>
                          <a:tab pos="3327400" algn="l"/>
                          <a:tab pos="4298950" algn="l"/>
                        </a:tabLst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Adj.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R</a:t>
                      </a:r>
                      <a:r>
                        <a:rPr dirty="0" sz="800" spc="-28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4" i="1">
                          <a:latin typeface="Meiryo"/>
                          <a:cs typeface="Meiryo"/>
                        </a:rPr>
                        <a:t>̂</a:t>
                      </a:r>
                      <a:r>
                        <a:rPr dirty="0" sz="800" spc="-70" i="1">
                          <a:latin typeface="Meiryo"/>
                          <a:cs typeface="Meiryo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2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0.942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0.961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0.974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0.972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0.968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9">
                  <a:txBody>
                    <a:bodyPr/>
                    <a:lstStyle/>
                    <a:p>
                      <a:pPr marL="24765" marR="3175">
                        <a:lnSpc>
                          <a:spcPts val="919"/>
                        </a:lnSpc>
                        <a:tabLst>
                          <a:tab pos="814705" algn="l"/>
                          <a:tab pos="1604010" algn="l"/>
                          <a:tab pos="2393315" algn="l"/>
                          <a:tab pos="3183255" algn="l"/>
                          <a:tab pos="4154804" algn="l"/>
                        </a:tabLst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Num.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obs.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816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816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816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816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816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9">
                  <a:txBody>
                    <a:bodyPr/>
                    <a:lstStyle/>
                    <a:p>
                      <a:pPr marL="24765" marR="3175">
                        <a:lnSpc>
                          <a:spcPts val="919"/>
                        </a:lnSpc>
                        <a:tabLst>
                          <a:tab pos="1725295" algn="l"/>
                          <a:tab pos="2515235" algn="l"/>
                          <a:tab pos="3304540" algn="l"/>
                          <a:tab pos="4276725" algn="l"/>
                        </a:tabLst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s_idios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0.037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0.037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0.038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0.037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2240">
                <a:tc gridSpan="9">
                  <a:txBody>
                    <a:bodyPr/>
                    <a:lstStyle/>
                    <a:p>
                      <a:pPr marL="24765" marR="3175">
                        <a:lnSpc>
                          <a:spcPts val="919"/>
                        </a:lnSpc>
                        <a:tabLst>
                          <a:tab pos="1725295" algn="l"/>
                          <a:tab pos="2515235" algn="l"/>
                          <a:tab pos="3304540" algn="l"/>
                          <a:tab pos="4276090" algn="l"/>
                        </a:tabLst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s_id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0.082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0.065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0.067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0.083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2240">
                <a:tc gridSpan="9">
                  <a:txBody>
                    <a:bodyPr/>
                    <a:lstStyle/>
                    <a:p>
                      <a:pPr marL="24765" marR="3175">
                        <a:lnSpc>
                          <a:spcPts val="919"/>
                        </a:lnSpc>
                        <a:tabLst>
                          <a:tab pos="2515235" algn="l"/>
                          <a:tab pos="3304540" algn="l"/>
                          <a:tab pos="4276090" algn="l"/>
                        </a:tabLst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s_gp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0.038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0.052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0.047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9">
                  <a:txBody>
                    <a:bodyPr/>
                    <a:lstStyle/>
                    <a:p>
                      <a:pPr marL="24765" marR="317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===============================================================================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0970">
                <a:tc gridSpan="9">
                  <a:txBody>
                    <a:bodyPr/>
                    <a:lstStyle/>
                    <a:p>
                      <a:pPr marL="24765" marR="317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***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p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0.001,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**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p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0.01,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*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p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0.05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23925" y="607782"/>
            <a:ext cx="1339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 b="1">
                <a:latin typeface="Calibri"/>
                <a:cs typeface="Calibri"/>
              </a:rPr>
              <a:t>83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8779" y="1857598"/>
            <a:ext cx="4961890" cy="69551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35" b="1">
                <a:latin typeface="Calibri"/>
                <a:cs typeface="Calibri"/>
              </a:rPr>
              <a:t>4</a:t>
            </a:r>
            <a:endParaRPr sz="13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135"/>
              </a:spcBef>
            </a:pPr>
            <a:r>
              <a:rPr dirty="0" sz="1300" b="1">
                <a:latin typeface="Calibri"/>
                <a:cs typeface="Calibri"/>
              </a:rPr>
              <a:t>Tests</a:t>
            </a:r>
            <a:r>
              <a:rPr dirty="0" sz="1300" spc="45" b="1">
                <a:latin typeface="Calibri"/>
                <a:cs typeface="Calibri"/>
              </a:rPr>
              <a:t> </a:t>
            </a:r>
            <a:r>
              <a:rPr dirty="0" sz="1300" b="1">
                <a:latin typeface="Calibri"/>
                <a:cs typeface="Calibri"/>
              </a:rPr>
              <a:t>on</a:t>
            </a:r>
            <a:r>
              <a:rPr dirty="0" sz="1300" spc="40" b="1">
                <a:latin typeface="Calibri"/>
                <a:cs typeface="Calibri"/>
              </a:rPr>
              <a:t> </a:t>
            </a:r>
            <a:r>
              <a:rPr dirty="0" sz="1300" b="1">
                <a:latin typeface="Calibri"/>
                <a:cs typeface="Calibri"/>
              </a:rPr>
              <a:t>Error</a:t>
            </a:r>
            <a:r>
              <a:rPr dirty="0" sz="1300" spc="50" b="1">
                <a:latin typeface="Calibri"/>
                <a:cs typeface="Calibri"/>
              </a:rPr>
              <a:t> </a:t>
            </a:r>
            <a:r>
              <a:rPr dirty="0" sz="1300" b="1">
                <a:latin typeface="Calibri"/>
                <a:cs typeface="Calibri"/>
              </a:rPr>
              <a:t>Component</a:t>
            </a:r>
            <a:r>
              <a:rPr dirty="0" sz="1300" spc="40" b="1">
                <a:latin typeface="Calibri"/>
                <a:cs typeface="Calibri"/>
              </a:rPr>
              <a:t> </a:t>
            </a:r>
            <a:r>
              <a:rPr dirty="0" sz="1300" spc="-10" b="1">
                <a:latin typeface="Calibri"/>
                <a:cs typeface="Calibri"/>
              </a:rPr>
              <a:t>Models</a:t>
            </a:r>
            <a:endParaRPr sz="13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300">
              <a:latin typeface="Calibri"/>
              <a:cs typeface="Calibri"/>
            </a:endParaRPr>
          </a:p>
          <a:p>
            <a:pPr algn="just" marL="12700" marR="5715">
              <a:lnSpc>
                <a:spcPts val="1190"/>
              </a:lnSpc>
              <a:spcBef>
                <a:spcPts val="88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double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dimensionality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llo</a:t>
            </a:r>
            <a:r>
              <a:rPr dirty="0" sz="1000" spc="-9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ciﬁ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ur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iven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how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pli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ciﬁ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me.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sible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e-d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tiv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ndi-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idual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(time),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ime-(indi</a:t>
            </a:r>
            <a:r>
              <a:rPr dirty="0" sz="1000" spc="-30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idual-)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ogeneit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14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stic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sually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tin</a:t>
            </a:r>
            <a:r>
              <a:rPr dirty="0" sz="1000" spc="-30">
                <a:latin typeface="Palatino Linotype"/>
                <a:cs typeface="Palatino Linotype"/>
              </a:rPr>
              <a:t>g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long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ame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dimen- </a:t>
            </a:r>
            <a:r>
              <a:rPr dirty="0" sz="1000" spc="-30">
                <a:latin typeface="Palatino Linotype"/>
                <a:cs typeface="Palatino Linotype"/>
              </a:rPr>
              <a:t>sion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30">
                <a:latin typeface="Palatino Linotype"/>
                <a:cs typeface="Palatino Linotype"/>
              </a:rPr>
              <a:t>pli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si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0">
                <a:latin typeface="Palatino Linotype"/>
                <a:cs typeface="Palatino Linotype"/>
              </a:rPr>
              <a:t>“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her”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r" marR="5715">
              <a:lnSpc>
                <a:spcPts val="1115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speciﬁcation</a:t>
            </a:r>
            <a:r>
              <a:rPr dirty="0" sz="1000" spc="-45">
                <a:latin typeface="Palatino Linotype"/>
                <a:cs typeface="Palatino Linotype"/>
              </a:rPr>
              <a:t> problem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models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typically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associated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presence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absence</a:t>
            </a:r>
            <a:endParaRPr sz="1000">
              <a:latin typeface="Palatino Linotype"/>
              <a:cs typeface="Palatino Linotype"/>
            </a:endParaRPr>
          </a:p>
          <a:p>
            <a:pPr algn="r" marL="12700" marR="5080">
              <a:lnSpc>
                <a:spcPts val="1190"/>
              </a:lnSpc>
              <a:spcBef>
                <a:spcPts val="40"/>
              </a:spcBef>
            </a:pP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i.e.,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account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unobserved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heterogeneity.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Given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vast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majority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cases </a:t>
            </a:r>
            <a:r>
              <a:rPr dirty="0" sz="1000" spc="-20">
                <a:latin typeface="Palatino Linotype"/>
                <a:cs typeface="Palatino Linotype"/>
              </a:rPr>
              <a:t>it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-35">
                <a:latin typeface="Palatino Linotype"/>
                <a:cs typeface="Palatino Linotype"/>
              </a:rPr>
              <a:t> be </a:t>
            </a:r>
            <a:r>
              <a:rPr dirty="0" sz="1000" spc="-45">
                <a:latin typeface="Palatino Linotype"/>
                <a:cs typeface="Palatino Linotype"/>
              </a:rPr>
              <a:t>inappropriate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r>
              <a:rPr dirty="0" sz="1000" spc="-40">
                <a:latin typeface="Palatino Linotype"/>
                <a:cs typeface="Palatino Linotype"/>
              </a:rPr>
              <a:t> rule</a:t>
            </a:r>
            <a:r>
              <a:rPr dirty="0" sz="1000" spc="-35">
                <a:latin typeface="Palatino Linotype"/>
                <a:cs typeface="Palatino Linotype"/>
              </a:rPr>
              <a:t> out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40">
                <a:latin typeface="Palatino Linotype"/>
                <a:cs typeface="Palatino Linotype"/>
              </a:rPr>
              <a:t> heterogeneity </a:t>
            </a:r>
            <a:r>
              <a:rPr dirty="0" sz="1000" spc="-20">
                <a:latin typeface="Palatino Linotype"/>
                <a:cs typeface="Palatino Linotype"/>
              </a:rPr>
              <a:t>altogether,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related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issue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emerges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whether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safe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assume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latter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uncorrelated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explanatory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(and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therefore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proceed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random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framework)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rather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pro- ceed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estimating</a:t>
            </a:r>
            <a:r>
              <a:rPr dirty="0" sz="1000" spc="-20">
                <a:latin typeface="Palatino Linotype"/>
                <a:cs typeface="Palatino Linotype"/>
              </a:rPr>
              <a:t> out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(transforming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out)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ﬁxed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fashion.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Hence, </a:t>
            </a:r>
            <a:r>
              <a:rPr dirty="0" sz="1000" spc="-25">
                <a:latin typeface="Palatino Linotype"/>
                <a:cs typeface="Palatino Linotype"/>
              </a:rPr>
              <a:t>tests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 </a:t>
            </a:r>
            <a:r>
              <a:rPr dirty="0" sz="1000" spc="-30">
                <a:latin typeface="Palatino Linotype"/>
                <a:cs typeface="Palatino Linotype"/>
              </a:rPr>
              <a:t>effects</a:t>
            </a:r>
            <a:r>
              <a:rPr dirty="0" sz="1000" spc="-50">
                <a:latin typeface="Palatino Linotype"/>
                <a:cs typeface="Palatino Linotype"/>
              </a:rPr>
              <a:t> under </a:t>
            </a:r>
            <a:r>
              <a:rPr dirty="0" sz="1000" spc="-35">
                <a:latin typeface="Palatino Linotype"/>
                <a:cs typeface="Palatino Linotype"/>
              </a:rPr>
              <a:t>either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two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approaches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Hausman-</a:t>
            </a:r>
            <a:r>
              <a:rPr dirty="0" sz="1000" spc="-50">
                <a:latin typeface="Palatino Linotype"/>
                <a:cs typeface="Palatino Linotype"/>
              </a:rPr>
              <a:t>type </a:t>
            </a:r>
            <a:r>
              <a:rPr dirty="0" sz="1000" spc="-25">
                <a:latin typeface="Palatino Linotype"/>
                <a:cs typeface="Palatino Linotype"/>
              </a:rPr>
              <a:t>tests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deter- </a:t>
            </a:r>
            <a:r>
              <a:rPr dirty="0" sz="1000" spc="-50">
                <a:latin typeface="Palatino Linotype"/>
                <a:cs typeface="Palatino Linotype"/>
              </a:rPr>
              <a:t>mining</a:t>
            </a:r>
            <a:r>
              <a:rPr dirty="0" sz="1000" spc="-55">
                <a:latin typeface="Palatino Linotype"/>
                <a:cs typeface="Palatino Linotype"/>
              </a:rPr>
              <a:t> which </a:t>
            </a:r>
            <a:r>
              <a:rPr dirty="0" sz="1000" spc="-40">
                <a:latin typeface="Palatino Linotype"/>
                <a:cs typeface="Palatino Linotype"/>
              </a:rPr>
              <a:t>one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appropriate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55">
                <a:latin typeface="Palatino Linotype"/>
                <a:cs typeface="Palatino Linotype"/>
              </a:rPr>
              <a:t> among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most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popular </a:t>
            </a:r>
            <a:r>
              <a:rPr dirty="0" sz="1000" spc="-40">
                <a:latin typeface="Palatino Linotype"/>
                <a:cs typeface="Palatino Linotype"/>
              </a:rPr>
              <a:t>diagnostic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procedures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this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ﬁeld. </a:t>
            </a:r>
            <a:r>
              <a:rPr dirty="0" sz="1000" spc="-20">
                <a:latin typeface="Palatino Linotype"/>
                <a:cs typeface="Palatino Linotype"/>
              </a:rPr>
              <a:t>Next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fundamental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speciﬁcation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issues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with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remainder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turn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correlated: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either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time,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which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case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will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crucial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distinguish </a:t>
            </a:r>
            <a:r>
              <a:rPr dirty="0" sz="1000" spc="-30">
                <a:latin typeface="Palatino Linotype"/>
                <a:cs typeface="Palatino Linotype"/>
              </a:rPr>
              <a:t>time-</a:t>
            </a:r>
            <a:r>
              <a:rPr dirty="0" sz="1000" spc="-45">
                <a:latin typeface="Palatino Linotype"/>
                <a:cs typeface="Palatino Linotype"/>
              </a:rPr>
              <a:t>decaying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persistence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idiosyncratic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shocks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from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time-</a:t>
            </a:r>
            <a:r>
              <a:rPr dirty="0" sz="1000" spc="-40">
                <a:latin typeface="Palatino Linotype"/>
                <a:cs typeface="Palatino Linotype"/>
              </a:rPr>
              <a:t>invariant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persistence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deriving from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presence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effect;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space,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issue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becomes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whether </a:t>
            </a:r>
            <a:r>
              <a:rPr dirty="0" sz="1000" spc="-20">
                <a:latin typeface="Palatino Linotype"/>
                <a:cs typeface="Palatino Linotype"/>
              </a:rPr>
              <a:t>correlation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simply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descends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from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participating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same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cross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section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or,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provided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data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referenced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some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space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(e.g.,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geography),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whether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nearby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observations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more</a:t>
            </a:r>
            <a:endParaRPr sz="1000">
              <a:latin typeface="Palatino Linotype"/>
              <a:cs typeface="Palatino Linotype"/>
            </a:endParaRPr>
          </a:p>
          <a:p>
            <a:pPr algn="just" marL="12700">
              <a:lnSpc>
                <a:spcPts val="1085"/>
              </a:lnSpc>
            </a:pPr>
            <a:r>
              <a:rPr dirty="0" sz="1000" spc="-35">
                <a:latin typeface="Palatino Linotype"/>
                <a:cs typeface="Palatino Linotype"/>
              </a:rPr>
              <a:t>correlated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distant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ones.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6350" indent="107950">
              <a:lnSpc>
                <a:spcPts val="1190"/>
              </a:lnSpc>
              <a:spcBef>
                <a:spcPts val="40"/>
              </a:spcBef>
            </a:pP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stic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ciﬁ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du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sub</a:t>
            </a:r>
            <a:r>
              <a:rPr dirty="0" sz="1000" spc="-1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oughly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der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iven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ve </a:t>
            </a:r>
            <a:r>
              <a:rPr dirty="0" sz="1000" spc="-65">
                <a:latin typeface="Palatino Linotype"/>
                <a:cs typeface="Palatino Linotype"/>
              </a:rPr>
              <a:t>up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ssue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2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tabLst>
                <a:tab pos="377190" algn="l"/>
              </a:tabLst>
            </a:pPr>
            <a:r>
              <a:rPr dirty="0" sz="1250" spc="-25" b="1">
                <a:latin typeface="Calibri"/>
                <a:cs typeface="Calibri"/>
              </a:rPr>
              <a:t>4.1</a:t>
            </a:r>
            <a:r>
              <a:rPr dirty="0" sz="1250" b="1">
                <a:latin typeface="Calibri"/>
                <a:cs typeface="Calibri"/>
              </a:rPr>
              <a:t>	Tests</a:t>
            </a:r>
            <a:r>
              <a:rPr dirty="0" sz="1250" spc="2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on</a:t>
            </a:r>
            <a:r>
              <a:rPr dirty="0" sz="1250" spc="3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Individual</a:t>
            </a:r>
            <a:r>
              <a:rPr dirty="0" sz="1250" spc="2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and/or</a:t>
            </a:r>
            <a:r>
              <a:rPr dirty="0" sz="1250" spc="3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Time</a:t>
            </a:r>
            <a:r>
              <a:rPr dirty="0" sz="1250" spc="30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Effects</a:t>
            </a:r>
            <a:endParaRPr sz="12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Calibri"/>
              <a:cs typeface="Calibri"/>
            </a:endParaRPr>
          </a:p>
          <a:p>
            <a:pPr marL="12700" marR="6350">
              <a:lnSpc>
                <a:spcPts val="1190"/>
              </a:lnSpc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order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whether</a:t>
            </a:r>
            <a:r>
              <a:rPr dirty="0" sz="1000" spc="-20">
                <a:latin typeface="Palatino Linotype"/>
                <a:cs typeface="Palatino Linotype"/>
              </a:rPr>
              <a:t> either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 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present,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approaches</a:t>
            </a:r>
            <a:r>
              <a:rPr dirty="0" sz="1000" spc="-20">
                <a:latin typeface="Palatino Linotype"/>
                <a:cs typeface="Palatino Linotype"/>
              </a:rPr>
              <a:t> 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pos- </a:t>
            </a:r>
            <a:r>
              <a:rPr dirty="0" sz="1000" spc="-10">
                <a:latin typeface="Palatino Linotype"/>
                <a:cs typeface="Palatino Linotype"/>
              </a:rPr>
              <a:t>sible:</a:t>
            </a:r>
            <a:endParaRPr sz="1000">
              <a:latin typeface="Palatino Linotype"/>
              <a:cs typeface="Palatino Linotype"/>
            </a:endParaRPr>
          </a:p>
          <a:p>
            <a:pPr marL="141605" marR="6350" indent="-129539">
              <a:lnSpc>
                <a:spcPts val="1190"/>
              </a:lnSpc>
              <a:spcBef>
                <a:spcPts val="440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ﬁrst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start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from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said</a:t>
            </a:r>
            <a:r>
              <a:rPr dirty="0" sz="1000" spc="-20">
                <a:latin typeface="Palatino Linotype"/>
                <a:cs typeface="Palatino Linotype"/>
              </a:rPr>
              <a:t> effects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out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model)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perform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zero restriction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test,</a:t>
            </a:r>
            <a:endParaRPr sz="1000">
              <a:latin typeface="Palatino Linotype"/>
              <a:cs typeface="Palatino Linotype"/>
            </a:endParaRPr>
          </a:p>
          <a:p>
            <a:pPr marL="141605" indent="-129539">
              <a:lnSpc>
                <a:spcPts val="1135"/>
              </a:lnSpc>
              <a:buFont typeface="Cambria"/>
              <a:buChar char="•"/>
              <a:tabLst>
                <a:tab pos="142240" algn="l"/>
              </a:tabLst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second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start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from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6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model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infer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about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presence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endParaRPr sz="1000">
              <a:latin typeface="Palatino Linotype"/>
              <a:cs typeface="Palatino Linotype"/>
            </a:endParaRPr>
          </a:p>
          <a:p>
            <a:pPr marL="141605">
              <a:lnSpc>
                <a:spcPts val="1195"/>
              </a:lnSpc>
            </a:pPr>
            <a:r>
              <a:rPr dirty="0" sz="1000" spc="-60">
                <a:latin typeface="Palatino Linotype"/>
                <a:cs typeface="Palatino Linotype"/>
              </a:rPr>
              <a:t>drawing</a:t>
            </a:r>
            <a:r>
              <a:rPr dirty="0" sz="1000" spc="-20">
                <a:latin typeface="Palatino Linotype"/>
                <a:cs typeface="Palatino Linotype"/>
              </a:rPr>
              <a:t> 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residuals.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800"/>
              </a:spcBef>
            </a:pPr>
            <a:r>
              <a:rPr dirty="0" sz="800" i="1">
                <a:latin typeface="Palatino Linotype"/>
                <a:cs typeface="Palatino Linotype"/>
              </a:rPr>
              <a:t>Panel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Data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Econometrics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with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spc="-35" i="1">
                <a:latin typeface="Palatino Linotype"/>
                <a:cs typeface="Palatino Linotype"/>
              </a:rPr>
              <a:t>R,</a:t>
            </a:r>
            <a:r>
              <a:rPr dirty="0" sz="800" spc="15" i="1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First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Edition.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Yves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Croissant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and</a:t>
            </a:r>
            <a:r>
              <a:rPr dirty="0" sz="800" spc="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Giovanni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Millo.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800" spc="-55">
                <a:latin typeface="Palatino Linotype"/>
                <a:cs typeface="Palatino Linotype"/>
              </a:rPr>
              <a:t>©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2019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John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Wiley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&amp;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Ltd.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Published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2019 </a:t>
            </a:r>
            <a:r>
              <a:rPr dirty="0" sz="800" spc="-65">
                <a:latin typeface="Palatino Linotype"/>
                <a:cs typeface="Palatino Linotype"/>
              </a:rPr>
              <a:t>by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John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Wiley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&amp;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Ltd.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800" spc="-35">
                <a:latin typeface="Palatino Linotype"/>
                <a:cs typeface="Palatino Linotype"/>
              </a:rPr>
              <a:t>Companion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website: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  <a:hlinkClick r:id="rId2"/>
              </a:rPr>
              <a:t>www.wiley.com/go/croissant/data-</a:t>
            </a:r>
            <a:r>
              <a:rPr dirty="0" sz="800" spc="-20">
                <a:latin typeface="Palatino Linotype"/>
                <a:cs typeface="Palatino Linotype"/>
                <a:hlinkClick r:id="rId2"/>
              </a:rPr>
              <a:t>econometrics-</a:t>
            </a:r>
            <a:r>
              <a:rPr dirty="0" sz="800" spc="-40">
                <a:latin typeface="Palatino Linotype"/>
                <a:cs typeface="Palatino Linotype"/>
                <a:hlinkClick r:id="rId2"/>
              </a:rPr>
              <a:t>with-</a:t>
            </a:r>
            <a:r>
              <a:rPr dirty="0" sz="800" spc="-50">
                <a:latin typeface="Palatino Linotype"/>
                <a:cs typeface="Palatino Linotype"/>
                <a:hlinkClick r:id="rId2"/>
              </a:rPr>
              <a:t>R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25657" y="607782"/>
            <a:ext cx="1562735" cy="4337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84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50">
              <a:latin typeface="Calibri"/>
              <a:cs typeface="Calibri"/>
            </a:endParaRPr>
          </a:p>
          <a:p>
            <a:pPr marL="2413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4.1.1</a:t>
            </a:r>
            <a:r>
              <a:rPr dirty="0" sz="1000" spc="28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F</a:t>
            </a:r>
            <a:r>
              <a:rPr dirty="0" sz="1000" spc="-10" b="1">
                <a:latin typeface="Calibri"/>
                <a:cs typeface="Calibri"/>
              </a:rPr>
              <a:t> Tests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9437" y="1091113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sum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squared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residuals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degrees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freedom</a:t>
            </a:r>
            <a:r>
              <a:rPr dirty="0" sz="1000" spc="-10">
                <a:latin typeface="Palatino Linotype"/>
                <a:cs typeface="Palatino Linotype"/>
              </a:rPr>
              <a:t> for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are: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15" i="1">
                <a:latin typeface="Meiryo"/>
                <a:cs typeface="Meiryo"/>
              </a:rPr>
              <a:t>̂</a:t>
            </a:r>
            <a:r>
              <a:rPr dirty="0" baseline="29914" sz="975" spc="-622" i="1">
                <a:latin typeface="Meiryo"/>
                <a:cs typeface="Meiryo"/>
              </a:rPr>
              <a:t>⊤</a:t>
            </a:r>
            <a:r>
              <a:rPr dirty="0" baseline="29914" sz="975" spc="-157" i="1">
                <a:latin typeface="Meiryo"/>
                <a:cs typeface="Meiryo"/>
              </a:rPr>
              <a:t> </a:t>
            </a:r>
            <a:r>
              <a:rPr dirty="0" sz="1000" spc="-590" i="1">
                <a:latin typeface="Meiryo"/>
                <a:cs typeface="Meiryo"/>
              </a:rPr>
              <a:t>̂</a:t>
            </a:r>
            <a:r>
              <a:rPr dirty="0" sz="1000" spc="500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and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54869" y="1163784"/>
            <a:ext cx="4960620" cy="407034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r" marR="242570">
              <a:lnSpc>
                <a:spcPts val="685"/>
              </a:lnSpc>
              <a:spcBef>
                <a:spcPts val="120"/>
              </a:spcBef>
            </a:pPr>
            <a:r>
              <a:rPr dirty="0" sz="650" spc="60">
                <a:latin typeface="Cambria"/>
                <a:cs typeface="Cambria"/>
              </a:rPr>
              <a:t>w</a:t>
            </a:r>
            <a:r>
              <a:rPr dirty="0" sz="650" spc="330">
                <a:latin typeface="Cambria"/>
                <a:cs typeface="Cambria"/>
              </a:rPr>
              <a:t> </a:t>
            </a:r>
            <a:r>
              <a:rPr dirty="0" sz="650" spc="10">
                <a:latin typeface="Cambria"/>
                <a:cs typeface="Cambria"/>
              </a:rPr>
              <a:t>w</a:t>
            </a:r>
            <a:endParaRPr sz="650">
              <a:latin typeface="Cambria"/>
              <a:cs typeface="Cambria"/>
            </a:endParaRPr>
          </a:p>
          <a:p>
            <a:pPr marL="12700">
              <a:lnSpc>
                <a:spcPts val="1100"/>
              </a:lnSpc>
            </a:pP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1)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–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K</a:t>
            </a:r>
            <a:r>
              <a:rPr dirty="0" sz="1000" spc="-15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.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Let</a:t>
            </a:r>
            <a:r>
              <a:rPr dirty="0" sz="1000" spc="-10">
                <a:latin typeface="Cambria"/>
                <a:cs typeface="Cambria"/>
              </a:rPr>
              <a:t> the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null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25">
                <a:latin typeface="Cambria"/>
                <a:cs typeface="Cambria"/>
              </a:rPr>
              <a:t>hypothesis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be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the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absence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of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individual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effects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so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that</a:t>
            </a:r>
            <a:r>
              <a:rPr dirty="0" sz="1000" spc="-10">
                <a:latin typeface="Cambria"/>
                <a:cs typeface="Cambria"/>
              </a:rPr>
              <a:t> the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restricted</a:t>
            </a:r>
            <a:endParaRPr sz="1000">
              <a:latin typeface="Cambria"/>
              <a:cs typeface="Cambria"/>
            </a:endParaRPr>
          </a:p>
          <a:p>
            <a:pPr marL="12700">
              <a:lnSpc>
                <a:spcPts val="1195"/>
              </a:lnSpc>
            </a:pPr>
            <a:r>
              <a:rPr dirty="0" sz="1000" spc="-25">
                <a:latin typeface="Cambria"/>
                <a:cs typeface="Cambria"/>
              </a:rPr>
              <a:t>model </a:t>
            </a:r>
            <a:r>
              <a:rPr dirty="0" sz="1000" spc="-35">
                <a:latin typeface="Cambria"/>
                <a:cs typeface="Cambria"/>
              </a:rPr>
              <a:t>is</a:t>
            </a:r>
            <a:r>
              <a:rPr dirty="0" sz="1000" spc="-25">
                <a:latin typeface="Cambria"/>
                <a:cs typeface="Cambria"/>
              </a:rPr>
              <a:t> pooled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-20" b="1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where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the</a:t>
            </a:r>
            <a:r>
              <a:rPr dirty="0" sz="1000" spc="-25">
                <a:latin typeface="Cambria"/>
                <a:cs typeface="Cambria"/>
              </a:rPr>
              <a:t> sum </a:t>
            </a:r>
            <a:r>
              <a:rPr dirty="0" sz="1000" spc="-20">
                <a:latin typeface="Cambria"/>
                <a:cs typeface="Cambria"/>
              </a:rPr>
              <a:t>of </a:t>
            </a:r>
            <a:r>
              <a:rPr dirty="0" sz="1000" spc="-35">
                <a:latin typeface="Cambria"/>
                <a:cs typeface="Cambria"/>
              </a:rPr>
              <a:t>squared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35">
                <a:latin typeface="Cambria"/>
                <a:cs typeface="Cambria"/>
              </a:rPr>
              <a:t>residuals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and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the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40">
                <a:latin typeface="Cambria"/>
                <a:cs typeface="Cambria"/>
              </a:rPr>
              <a:t>degrees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of</a:t>
            </a:r>
            <a:r>
              <a:rPr dirty="0" sz="1000" spc="-25">
                <a:latin typeface="Cambria"/>
                <a:cs typeface="Cambria"/>
              </a:rPr>
              <a:t> freedom </a:t>
            </a:r>
            <a:r>
              <a:rPr dirty="0" sz="1000" spc="-30">
                <a:latin typeface="Cambria"/>
                <a:cs typeface="Cambria"/>
              </a:rPr>
              <a:t>are,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respec-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43570" y="1617322"/>
            <a:ext cx="18326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776730" algn="l"/>
              </a:tabLst>
            </a:pPr>
            <a:r>
              <a:rPr dirty="0" sz="650" spc="85" b="1">
                <a:latin typeface="Cambria"/>
                <a:cs typeface="Cambria"/>
              </a:rPr>
              <a:t>ols</a:t>
            </a:r>
            <a:r>
              <a:rPr dirty="0" sz="650" spc="335" b="1">
                <a:latin typeface="Cambria"/>
                <a:cs typeface="Cambria"/>
              </a:rPr>
              <a:t> </a:t>
            </a:r>
            <a:r>
              <a:rPr dirty="0" sz="650" spc="60" b="1">
                <a:latin typeface="Cambria"/>
                <a:cs typeface="Cambria"/>
              </a:rPr>
              <a:t>ols</a:t>
            </a:r>
            <a:r>
              <a:rPr dirty="0" sz="650" b="1">
                <a:latin typeface="Cambria"/>
                <a:cs typeface="Cambria"/>
              </a:rPr>
              <a:t>	</a:t>
            </a:r>
            <a:r>
              <a:rPr dirty="0" sz="650" spc="-50">
                <a:latin typeface="Cambria"/>
                <a:cs typeface="Cambria"/>
              </a:rPr>
              <a:t>0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6770" y="1544551"/>
            <a:ext cx="32042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826135" algn="l"/>
              </a:tabLst>
            </a:pPr>
            <a:r>
              <a:rPr dirty="0" sz="1000" spc="-25">
                <a:latin typeface="Cambria"/>
                <a:cs typeface="Cambria"/>
              </a:rPr>
              <a:t>tively,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>̂</a:t>
            </a:r>
            <a:r>
              <a:rPr dirty="0" baseline="29914" sz="975" spc="-622" i="1">
                <a:latin typeface="Meiryo"/>
                <a:cs typeface="Meiryo"/>
              </a:rPr>
              <a:t>⊤</a:t>
            </a:r>
            <a:r>
              <a:rPr dirty="0" baseline="29914" sz="975" spc="675" i="1">
                <a:latin typeface="Meiryo"/>
                <a:cs typeface="Meiryo"/>
              </a:rPr>
              <a:t> </a:t>
            </a:r>
            <a:r>
              <a:rPr dirty="0" sz="1000" spc="-615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>
                <a:latin typeface="Cambria"/>
                <a:cs typeface="Cambria"/>
              </a:rPr>
              <a:t>and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NT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1.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Under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H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,</a:t>
            </a:r>
            <a:r>
              <a:rPr dirty="0" sz="1000" spc="-10">
                <a:latin typeface="Cambria"/>
                <a:cs typeface="Cambria"/>
              </a:rPr>
              <a:t> the </a:t>
            </a:r>
            <a:r>
              <a:rPr dirty="0" sz="1000" spc="-20">
                <a:latin typeface="Cambria"/>
                <a:cs typeface="Cambria"/>
              </a:rPr>
              <a:t>test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statistic: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92576" y="1777372"/>
            <a:ext cx="97281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12775" algn="l"/>
              </a:tabLst>
            </a:pPr>
            <a:r>
              <a:rPr dirty="0" sz="1000" spc="-415" i="1">
                <a:latin typeface="Meiryo"/>
                <a:cs typeface="Meiryo"/>
              </a:rPr>
              <a:t>̂</a:t>
            </a:r>
            <a:r>
              <a:rPr dirty="0" baseline="29914" sz="975" spc="-622" i="1">
                <a:latin typeface="Meiryo"/>
                <a:cs typeface="Meiryo"/>
              </a:rPr>
              <a:t>⊤</a:t>
            </a:r>
            <a:r>
              <a:rPr dirty="0" baseline="29914" sz="975" spc="70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0" i="1">
                <a:latin typeface="Palatino Linotype"/>
                <a:cs typeface="Palatino Linotype"/>
              </a:rPr>
              <a:t> </a:t>
            </a:r>
            <a:r>
              <a:rPr dirty="0" sz="1000" spc="-625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>̂</a:t>
            </a:r>
            <a:r>
              <a:rPr dirty="0" baseline="29914" sz="975" spc="-622" i="1">
                <a:latin typeface="Meiryo"/>
                <a:cs typeface="Meiryo"/>
              </a:rPr>
              <a:t>⊤</a:t>
            </a:r>
            <a:r>
              <a:rPr dirty="0" baseline="29914" sz="975" spc="22" i="1">
                <a:latin typeface="Meiryo"/>
                <a:cs typeface="Meiryo"/>
              </a:rPr>
              <a:t> </a:t>
            </a:r>
            <a:r>
              <a:rPr dirty="0" sz="1000" spc="-6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249663" y="2070518"/>
            <a:ext cx="1130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85">
                <a:latin typeface="Cambria"/>
                <a:cs typeface="Cambria"/>
              </a:rPr>
              <a:t>W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92562" y="1822174"/>
            <a:ext cx="19723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33070" algn="l"/>
                <a:tab pos="782320" algn="l"/>
              </a:tabLst>
            </a:pPr>
            <a:r>
              <a:rPr dirty="0" u="sng" baseline="8547" sz="975" spc="3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8547" sz="975" spc="89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ols</a:t>
            </a:r>
            <a:r>
              <a:rPr dirty="0" u="sng" baseline="8547" sz="975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	</a:t>
            </a:r>
            <a:r>
              <a:rPr dirty="0" u="sng" baseline="8547" sz="975" spc="89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ols</a:t>
            </a:r>
            <a:r>
              <a:rPr dirty="0" u="sng" baseline="8547" sz="975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	</a:t>
            </a:r>
            <a:r>
              <a:rPr dirty="0" u="sng" sz="650" spc="8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W</a:t>
            </a:r>
            <a:r>
              <a:rPr dirty="0" u="sng" sz="650" spc="31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baseline="8547" sz="975" spc="12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W</a:t>
            </a:r>
            <a:r>
              <a:rPr dirty="0" u="sng" baseline="8547" sz="975" spc="202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baseline="5555" sz="15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baseline="5555" sz="1500" spc="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baseline="5555" sz="1500" spc="27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–</a:t>
            </a:r>
            <a:r>
              <a:rPr dirty="0" u="sng" baseline="5555" sz="1500" spc="-7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baseline="5555" sz="15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K</a:t>
            </a:r>
            <a:r>
              <a:rPr dirty="0" u="sng" baseline="5555" sz="1500" spc="82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baseline="5555" sz="1500" spc="27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–</a:t>
            </a:r>
            <a:r>
              <a:rPr dirty="0" u="sng" baseline="5555" sz="1500" spc="-7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baseline="5555" sz="15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baseline="5555" sz="1500" spc="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baseline="5555" sz="1500" spc="187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+</a:t>
            </a:r>
            <a:r>
              <a:rPr dirty="0" u="sng" baseline="5555" sz="1500" spc="-7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baseline="5555" sz="1500" spc="-7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1</a:t>
            </a:r>
            <a:endParaRPr baseline="5555" sz="1500">
              <a:latin typeface="Cambria"/>
              <a:cs typeface="Cambri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57151" y="1984595"/>
            <a:ext cx="14230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073785" algn="l"/>
              </a:tabLst>
            </a:pPr>
            <a:r>
              <a:rPr dirty="0" sz="1000" spc="-415" i="1">
                <a:latin typeface="Meiryo"/>
                <a:cs typeface="Meiryo"/>
              </a:rPr>
              <a:t>̂</a:t>
            </a:r>
            <a:r>
              <a:rPr dirty="0" baseline="29914" sz="975" spc="-622" i="1">
                <a:latin typeface="Meiryo"/>
                <a:cs typeface="Meiryo"/>
              </a:rPr>
              <a:t>⊤</a:t>
            </a:r>
            <a:r>
              <a:rPr dirty="0" baseline="29914" sz="975" spc="22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0" i="1">
                <a:latin typeface="Palatino Linotype"/>
                <a:cs typeface="Palatino Linotype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r>
              <a:rPr dirty="0" sz="1000" spc="-484" i="1">
                <a:latin typeface="Meiryo"/>
                <a:cs typeface="Meiryo"/>
              </a:rPr>
              <a:t>̂</a:t>
            </a:r>
            <a:r>
              <a:rPr dirty="0" baseline="-21367" sz="975" spc="-142">
                <a:latin typeface="Cambria"/>
                <a:cs typeface="Cambria"/>
              </a:rPr>
              <a:t>W</a:t>
            </a:r>
            <a:r>
              <a:rPr dirty="0" baseline="-21367" sz="975">
                <a:latin typeface="Cambria"/>
                <a:cs typeface="Cambria"/>
              </a:rPr>
              <a:t>	</a:t>
            </a:r>
            <a:r>
              <a:rPr dirty="0" baseline="5555" sz="1500" i="1">
                <a:latin typeface="Palatino Linotype"/>
                <a:cs typeface="Palatino Linotype"/>
              </a:rPr>
              <a:t>N</a:t>
            </a:r>
            <a:r>
              <a:rPr dirty="0" baseline="5555" sz="1500" spc="37" i="1">
                <a:latin typeface="Palatino Linotype"/>
                <a:cs typeface="Palatino Linotype"/>
              </a:rPr>
              <a:t> </a:t>
            </a:r>
            <a:r>
              <a:rPr dirty="0" baseline="5555" sz="1500" spc="270">
                <a:latin typeface="Cambria"/>
                <a:cs typeface="Cambria"/>
              </a:rPr>
              <a:t>–</a:t>
            </a:r>
            <a:r>
              <a:rPr dirty="0" baseline="5555" sz="1500" spc="-30">
                <a:latin typeface="Cambria"/>
                <a:cs typeface="Cambria"/>
              </a:rPr>
              <a:t> </a:t>
            </a:r>
            <a:r>
              <a:rPr dirty="0" baseline="5555" sz="1500" spc="-75">
                <a:latin typeface="Cambria"/>
                <a:cs typeface="Cambria"/>
              </a:rPr>
              <a:t>1</a:t>
            </a:r>
            <a:endParaRPr baseline="5555" sz="1500">
              <a:latin typeface="Cambria"/>
              <a:cs typeface="Cambri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54840" y="2192850"/>
            <a:ext cx="4959985" cy="48005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1195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follows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a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35">
                <a:latin typeface="Cambria"/>
                <a:cs typeface="Cambria"/>
              </a:rPr>
              <a:t>Fisher-</a:t>
            </a:r>
            <a:r>
              <a:rPr dirty="0" sz="1000" spc="-10">
                <a:latin typeface="Cambria"/>
                <a:cs typeface="Cambria"/>
              </a:rPr>
              <a:t>Snedecor </a:t>
            </a:r>
            <a:r>
              <a:rPr dirty="0" sz="1000">
                <a:latin typeface="Cambria"/>
                <a:cs typeface="Cambria"/>
              </a:rPr>
              <a:t>F</a:t>
            </a:r>
            <a:r>
              <a:rPr dirty="0" sz="1000" spc="-10">
                <a:latin typeface="Cambria"/>
                <a:cs typeface="Cambria"/>
              </a:rPr>
              <a:t> with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1</a:t>
            </a:r>
            <a:r>
              <a:rPr dirty="0" sz="1000" spc="-10">
                <a:latin typeface="Cambria"/>
                <a:cs typeface="Cambria"/>
              </a:rPr>
              <a:t> and </a:t>
            </a:r>
            <a:r>
              <a:rPr dirty="0" sz="1000" i="1">
                <a:latin typeface="Palatino Linotype"/>
                <a:cs typeface="Palatino Linotype"/>
              </a:rPr>
              <a:t>NT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1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degrees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of</a:t>
            </a:r>
            <a:r>
              <a:rPr dirty="0" sz="1000" spc="-10">
                <a:latin typeface="Cambria"/>
                <a:cs typeface="Cambria"/>
              </a:rPr>
              <a:t> freedom.</a:t>
            </a:r>
            <a:endParaRPr sz="1000">
              <a:latin typeface="Cambria"/>
              <a:cs typeface="Cambria"/>
            </a:endParaRPr>
          </a:p>
          <a:p>
            <a:pPr marL="12700" marR="5080" indent="107950">
              <a:lnSpc>
                <a:spcPts val="1190"/>
              </a:lnSpc>
              <a:spcBef>
                <a:spcPts val="45"/>
              </a:spcBef>
            </a:pPr>
            <a:r>
              <a:rPr dirty="0" sz="1000" spc="254">
                <a:latin typeface="Cambria"/>
                <a:cs typeface="Cambria"/>
              </a:rPr>
              <a:t>he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test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of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the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null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hypothesis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of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no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individual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and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time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effects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is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obtained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by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using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spc="-25">
                <a:latin typeface="Cambria"/>
                <a:cs typeface="Cambria"/>
              </a:rPr>
              <a:t>the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two-</a:t>
            </a:r>
            <a:r>
              <a:rPr dirty="0" sz="1000" spc="-55">
                <a:latin typeface="Cambria"/>
                <a:cs typeface="Cambria"/>
              </a:rPr>
              <a:t>ways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6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mbria"/>
                <a:cs typeface="Cambria"/>
              </a:rPr>
              <a:t>model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and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the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pooling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model: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892569" y="2700581"/>
            <a:ext cx="10648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77520" algn="l"/>
              </a:tabLst>
            </a:pPr>
            <a:r>
              <a:rPr dirty="0" sz="1000" spc="-415" i="1">
                <a:latin typeface="Meiryo"/>
                <a:cs typeface="Meiryo"/>
              </a:rPr>
              <a:t>̂</a:t>
            </a:r>
            <a:r>
              <a:rPr dirty="0" baseline="29914" sz="975" spc="-622" i="1">
                <a:latin typeface="Meiryo"/>
                <a:cs typeface="Meiryo"/>
              </a:rPr>
              <a:t>⊤</a:t>
            </a:r>
            <a:r>
              <a:rPr dirty="0" baseline="29914" sz="975" spc="712" i="1">
                <a:latin typeface="Meiryo"/>
                <a:cs typeface="Meiryo"/>
              </a:rPr>
              <a:t> </a:t>
            </a:r>
            <a:r>
              <a:rPr dirty="0" sz="1000" spc="-615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>̂</a:t>
            </a:r>
            <a:r>
              <a:rPr dirty="0" baseline="29914" sz="975" spc="-622" i="1">
                <a:latin typeface="Meiryo"/>
                <a:cs typeface="Meiryo"/>
              </a:rPr>
              <a:t>⊤</a:t>
            </a:r>
            <a:r>
              <a:rPr dirty="0" baseline="29914" sz="975" spc="52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0" i="1">
                <a:latin typeface="Palatino Linotype"/>
                <a:cs typeface="Palatino Linotype"/>
              </a:rPr>
              <a:t> </a:t>
            </a:r>
            <a:r>
              <a:rPr dirty="0" baseline="29914" sz="975" spc="-367">
                <a:latin typeface="Cambria"/>
                <a:cs typeface="Cambria"/>
              </a:rPr>
              <a:t>2</a:t>
            </a:r>
            <a:r>
              <a:rPr dirty="0" sz="1000" spc="-555" i="1">
                <a:latin typeface="Meiryo"/>
                <a:cs typeface="Meiryo"/>
              </a:rPr>
              <a:t/>
            </a:r>
            <a:r>
              <a:rPr dirty="0" sz="1000" spc="-440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249663" y="2993724"/>
            <a:ext cx="1555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Cambria"/>
                <a:cs typeface="Cambria"/>
              </a:rPr>
              <a:t>2W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892562" y="2745378"/>
            <a:ext cx="23425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46430" algn="l"/>
                <a:tab pos="1021715" algn="l"/>
              </a:tabLst>
            </a:pPr>
            <a:r>
              <a:rPr dirty="0" u="sng" baseline="8547" sz="975" spc="3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8547" sz="975" spc="127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ols</a:t>
            </a:r>
            <a:r>
              <a:rPr dirty="0" u="sng" baseline="8547" sz="975" spc="502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baseline="8547" sz="975" spc="89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ols</a:t>
            </a:r>
            <a:r>
              <a:rPr dirty="0" u="sng" baseline="8547" sz="975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	</a:t>
            </a:r>
            <a:r>
              <a:rPr dirty="0" u="sng" sz="650" spc="-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2W</a:t>
            </a:r>
            <a:r>
              <a:rPr dirty="0" u="sng" sz="65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	</a:t>
            </a:r>
            <a:r>
              <a:rPr dirty="0" u="sng" baseline="8547" sz="97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2W</a:t>
            </a:r>
            <a:r>
              <a:rPr dirty="0" u="sng" baseline="8547" sz="975" spc="209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baseline="5555" sz="15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baseline="5555" sz="1500" spc="89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baseline="5555" sz="1500" spc="27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–</a:t>
            </a:r>
            <a:r>
              <a:rPr dirty="0" u="sng" baseline="5555" sz="15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baseline="5555" sz="15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K</a:t>
            </a:r>
            <a:r>
              <a:rPr dirty="0" u="sng" baseline="5555" sz="1500" spc="97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baseline="5555" sz="1500" spc="27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–</a:t>
            </a:r>
            <a:r>
              <a:rPr dirty="0" u="sng" baseline="5555" sz="15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baseline="5555" sz="15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baseline="5555" sz="1500" spc="97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baseline="5555" sz="1500" spc="27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–</a:t>
            </a:r>
            <a:r>
              <a:rPr dirty="0" u="sng" baseline="5555" sz="15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baseline="5555" sz="15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r>
              <a:rPr dirty="0" u="sng" baseline="5555" sz="1500" spc="89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baseline="5555" sz="1500" spc="187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+</a:t>
            </a:r>
            <a:r>
              <a:rPr dirty="0" u="sng" baseline="5555" sz="15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baseline="5555" sz="1500" spc="-7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1</a:t>
            </a:r>
            <a:endParaRPr baseline="5555" sz="1500">
              <a:latin typeface="Cambria"/>
              <a:cs typeface="Cambri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57151" y="2907797"/>
            <a:ext cx="179323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209040" algn="l"/>
              </a:tabLst>
            </a:pPr>
            <a:r>
              <a:rPr dirty="0" sz="1000" spc="-415" i="1">
                <a:latin typeface="Meiryo"/>
                <a:cs typeface="Meiryo"/>
              </a:rPr>
              <a:t>̂</a:t>
            </a:r>
            <a:r>
              <a:rPr dirty="0" baseline="29914" sz="975" spc="-622" i="1">
                <a:latin typeface="Meiryo"/>
                <a:cs typeface="Meiryo"/>
              </a:rPr>
              <a:t>⊤</a:t>
            </a:r>
            <a:r>
              <a:rPr dirty="0" baseline="29914" sz="975" spc="52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0" i="1">
                <a:latin typeface="Palatino Linotype"/>
                <a:cs typeface="Palatino Linotype"/>
              </a:rPr>
              <a:t> </a:t>
            </a:r>
            <a:r>
              <a:rPr dirty="0" baseline="21367" sz="975" spc="187">
                <a:latin typeface="Cambria"/>
                <a:cs typeface="Cambria"/>
              </a:rPr>
              <a:t>2</a:t>
            </a:r>
            <a:r>
              <a:rPr dirty="0" sz="1000" spc="-625" i="1">
                <a:latin typeface="Meiryo"/>
                <a:cs typeface="Meiryo"/>
              </a:rPr>
              <a:t/>
            </a:r>
            <a:r>
              <a:rPr dirty="0" sz="1000" spc="-195" i="1">
                <a:latin typeface="Meiryo"/>
                <a:cs typeface="Meiryo"/>
              </a:rPr>
              <a:t>̂</a:t>
            </a:r>
            <a:r>
              <a:rPr dirty="0" baseline="-21367" sz="975" spc="179">
                <a:latin typeface="Cambria"/>
                <a:cs typeface="Cambria"/>
              </a:rPr>
              <a:t>2</a:t>
            </a:r>
            <a:r>
              <a:rPr dirty="0" baseline="-21367" sz="975" spc="284">
                <a:latin typeface="Cambria"/>
                <a:cs typeface="Cambria"/>
              </a:rPr>
              <a:t>W</a:t>
            </a:r>
            <a:r>
              <a:rPr dirty="0" baseline="-21367" sz="975">
                <a:latin typeface="Cambria"/>
                <a:cs typeface="Cambria"/>
              </a:rPr>
              <a:t>	</a:t>
            </a:r>
            <a:r>
              <a:rPr dirty="0" baseline="5555" sz="1500" i="1">
                <a:latin typeface="Palatino Linotype"/>
                <a:cs typeface="Palatino Linotype"/>
              </a:rPr>
              <a:t>N</a:t>
            </a:r>
            <a:r>
              <a:rPr dirty="0" baseline="5555" sz="1500" spc="75" i="1">
                <a:latin typeface="Palatino Linotype"/>
                <a:cs typeface="Palatino Linotype"/>
              </a:rPr>
              <a:t> </a:t>
            </a:r>
            <a:r>
              <a:rPr dirty="0" baseline="5555" sz="1500" spc="187">
                <a:latin typeface="Cambria"/>
                <a:cs typeface="Cambria"/>
              </a:rPr>
              <a:t>+</a:t>
            </a:r>
            <a:r>
              <a:rPr dirty="0" baseline="5555" sz="1500" spc="-7">
                <a:latin typeface="Cambria"/>
                <a:cs typeface="Cambria"/>
              </a:rPr>
              <a:t> </a:t>
            </a:r>
            <a:r>
              <a:rPr dirty="0" baseline="5555" sz="1500" i="1">
                <a:latin typeface="Palatino Linotype"/>
                <a:cs typeface="Palatino Linotype"/>
              </a:rPr>
              <a:t>T</a:t>
            </a:r>
            <a:r>
              <a:rPr dirty="0" baseline="5555" sz="1500" spc="75" i="1">
                <a:latin typeface="Palatino Linotype"/>
                <a:cs typeface="Palatino Linotype"/>
              </a:rPr>
              <a:t> </a:t>
            </a:r>
            <a:r>
              <a:rPr dirty="0" baseline="5555" sz="1500" spc="270">
                <a:latin typeface="Cambria"/>
                <a:cs typeface="Cambria"/>
              </a:rPr>
              <a:t>–</a:t>
            </a:r>
            <a:r>
              <a:rPr dirty="0" baseline="5555" sz="1500" spc="-7">
                <a:latin typeface="Cambria"/>
                <a:cs typeface="Cambria"/>
              </a:rPr>
              <a:t> </a:t>
            </a:r>
            <a:r>
              <a:rPr dirty="0" baseline="5555" sz="1500" spc="-75">
                <a:latin typeface="Cambria"/>
                <a:cs typeface="Cambria"/>
              </a:rPr>
              <a:t>1</a:t>
            </a:r>
            <a:endParaRPr baseline="5555" sz="1500">
              <a:latin typeface="Cambria"/>
              <a:cs typeface="Cambri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54835" y="3141417"/>
            <a:ext cx="4959985" cy="32893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12700" marR="5080" indent="107950">
              <a:lnSpc>
                <a:spcPts val="1190"/>
              </a:lnSpc>
              <a:spcBef>
                <a:spcPts val="145"/>
              </a:spcBef>
            </a:pPr>
            <a:r>
              <a:rPr dirty="0" sz="1000" spc="-30">
                <a:latin typeface="Cambria"/>
                <a:cs typeface="Cambria"/>
              </a:rPr>
              <a:t>Finally,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the </a:t>
            </a:r>
            <a:r>
              <a:rPr dirty="0" sz="1000" spc="-25">
                <a:latin typeface="Cambria"/>
                <a:cs typeface="Cambria"/>
              </a:rPr>
              <a:t>test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of</a:t>
            </a:r>
            <a:r>
              <a:rPr dirty="0" sz="1000" spc="-20">
                <a:latin typeface="Cambria"/>
                <a:cs typeface="Cambria"/>
              </a:rPr>
              <a:t> the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null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hypothesis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of,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say,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no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time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effects,</a:t>
            </a:r>
            <a:r>
              <a:rPr dirty="0" sz="1000" spc="-20">
                <a:latin typeface="Cambria"/>
                <a:cs typeface="Cambria"/>
              </a:rPr>
              <a:t> but </a:t>
            </a:r>
            <a:r>
              <a:rPr dirty="0" sz="1000">
                <a:latin typeface="Cambria"/>
                <a:cs typeface="Cambria"/>
              </a:rPr>
              <a:t>in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the </a:t>
            </a:r>
            <a:r>
              <a:rPr dirty="0" sz="1000" spc="-30">
                <a:latin typeface="Cambria"/>
                <a:cs typeface="Cambria"/>
              </a:rPr>
              <a:t>presence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of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individual </a:t>
            </a:r>
            <a:r>
              <a:rPr dirty="0" sz="1000" spc="-20">
                <a:latin typeface="Cambria"/>
                <a:cs typeface="Cambria"/>
              </a:rPr>
              <a:t>effects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25">
                <a:latin typeface="Cambria"/>
                <a:cs typeface="Cambria"/>
              </a:rPr>
              <a:t>is: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977392" y="3489896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972362" y="3580304"/>
            <a:ext cx="1130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85">
                <a:latin typeface="Cambria"/>
                <a:cs typeface="Cambria"/>
              </a:rPr>
              <a:t>W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917965" y="3494382"/>
            <a:ext cx="3676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90" i="1">
                <a:latin typeface="Meiryo"/>
                <a:cs typeface="Meiryo"/>
              </a:rPr>
              <a:t>̂</a:t>
            </a:r>
            <a:r>
              <a:rPr dirty="0" sz="1000" spc="35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6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255601" y="3567162"/>
            <a:ext cx="1130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85">
                <a:latin typeface="Cambria"/>
                <a:cs typeface="Cambria"/>
              </a:rPr>
              <a:t>W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546262" y="3580304"/>
            <a:ext cx="1555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Cambria"/>
                <a:cs typeface="Cambria"/>
              </a:rPr>
              <a:t>2W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551293" y="3491156"/>
            <a:ext cx="3352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79400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>
                <a:latin typeface="Cambria"/>
                <a:cs typeface="Cambria"/>
              </a:rPr>
              <a:t>2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377099" y="3494382"/>
            <a:ext cx="574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8135" algn="l"/>
              </a:tabLst>
            </a:pP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615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245" i="1">
                <a:latin typeface="Palatino Linotype"/>
                <a:cs typeface="Palatino Linotype"/>
              </a:rPr>
              <a:t> </a:t>
            </a:r>
            <a:r>
              <a:rPr dirty="0" sz="1000" spc="-6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930662" y="3708933"/>
            <a:ext cx="1140460" cy="0"/>
          </a:xfrm>
          <a:custGeom>
            <a:avLst/>
            <a:gdLst/>
            <a:ahLst/>
            <a:cxnLst/>
            <a:rect l="l" t="t" r="r" b="b"/>
            <a:pathLst>
              <a:path w="1140460" h="0">
                <a:moveTo>
                  <a:pt x="0" y="0"/>
                </a:moveTo>
                <a:lnTo>
                  <a:pt x="114002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1259259" y="3787532"/>
            <a:ext cx="1562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Cambria"/>
                <a:cs typeface="Cambria"/>
              </a:rPr>
              <a:t>2W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921626" y="3527987"/>
            <a:ext cx="13074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>
                <a:latin typeface="Cambria"/>
                <a:cs typeface="Cambria"/>
              </a:rPr>
              <a:t>2W</a:t>
            </a:r>
            <a:r>
              <a:rPr dirty="0" sz="650" spc="14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1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8" name="object 28" descr=""/>
          <p:cNvSpPr/>
          <p:nvPr/>
        </p:nvSpPr>
        <p:spPr>
          <a:xfrm>
            <a:off x="2100978" y="3708933"/>
            <a:ext cx="1115060" cy="0"/>
          </a:xfrm>
          <a:custGeom>
            <a:avLst/>
            <a:gdLst/>
            <a:ahLst/>
            <a:cxnLst/>
            <a:rect l="l" t="t" r="r" b="b"/>
            <a:pathLst>
              <a:path w="1115060" h="0">
                <a:moveTo>
                  <a:pt x="0" y="0"/>
                </a:moveTo>
                <a:lnTo>
                  <a:pt x="111499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 txBox="1"/>
          <p:nvPr/>
        </p:nvSpPr>
        <p:spPr>
          <a:xfrm>
            <a:off x="1166748" y="3701610"/>
            <a:ext cx="16795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341755" algn="l"/>
              </a:tabLst>
            </a:pPr>
            <a:r>
              <a:rPr dirty="0" sz="1000" spc="-415" i="1">
                <a:latin typeface="Meiryo"/>
                <a:cs typeface="Meiryo"/>
              </a:rPr>
              <a:t>̂</a:t>
            </a:r>
            <a:r>
              <a:rPr dirty="0" baseline="29914" sz="975" spc="-622" i="1">
                <a:latin typeface="Meiryo"/>
                <a:cs typeface="Meiryo"/>
              </a:rPr>
              <a:t>⊤</a:t>
            </a:r>
            <a:r>
              <a:rPr dirty="0" baseline="29914" sz="975" spc="532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0" i="1">
                <a:latin typeface="Palatino Linotype"/>
                <a:cs typeface="Palatino Linotype"/>
              </a:rPr>
              <a:t> </a:t>
            </a:r>
            <a:r>
              <a:rPr dirty="0" baseline="21367" sz="975" spc="202">
                <a:latin typeface="Cambria"/>
                <a:cs typeface="Cambria"/>
              </a:rPr>
              <a:t>2</a:t>
            </a:r>
            <a:r>
              <a:rPr dirty="0" sz="1000" spc="-615" i="1">
                <a:latin typeface="Meiryo"/>
                <a:cs typeface="Meiryo"/>
              </a:rPr>
              <a:t/>
            </a:r>
            <a:r>
              <a:rPr dirty="0" sz="1000" spc="-185" i="1">
                <a:latin typeface="Meiryo"/>
                <a:cs typeface="Meiryo"/>
              </a:rPr>
              <a:t>̂</a:t>
            </a:r>
            <a:r>
              <a:rPr dirty="0" baseline="-21367" sz="975" spc="195">
                <a:latin typeface="Cambria"/>
                <a:cs typeface="Cambria"/>
              </a:rPr>
              <a:t>2</a:t>
            </a:r>
            <a:r>
              <a:rPr dirty="0" baseline="-21367" sz="975" spc="300">
                <a:latin typeface="Cambria"/>
                <a:cs typeface="Cambria"/>
              </a:rPr>
              <a:t>W</a:t>
            </a:r>
            <a:r>
              <a:rPr dirty="0" baseline="-21367" sz="975">
                <a:latin typeface="Cambria"/>
                <a:cs typeface="Cambria"/>
              </a:rPr>
              <a:t>	</a:t>
            </a:r>
            <a:r>
              <a:rPr dirty="0" baseline="5555" sz="1500" i="1">
                <a:latin typeface="Palatino Linotype"/>
                <a:cs typeface="Palatino Linotype"/>
              </a:rPr>
              <a:t>T</a:t>
            </a:r>
            <a:r>
              <a:rPr dirty="0" baseline="5555" sz="1500" spc="104" i="1">
                <a:latin typeface="Palatino Linotype"/>
                <a:cs typeface="Palatino Linotype"/>
              </a:rPr>
              <a:t> </a:t>
            </a:r>
            <a:r>
              <a:rPr dirty="0" baseline="5555" sz="1500" spc="270">
                <a:latin typeface="Cambria"/>
                <a:cs typeface="Cambria"/>
              </a:rPr>
              <a:t>–</a:t>
            </a:r>
            <a:r>
              <a:rPr dirty="0" baseline="5555" sz="1500" spc="15">
                <a:latin typeface="Cambria"/>
                <a:cs typeface="Cambria"/>
              </a:rPr>
              <a:t> </a:t>
            </a:r>
            <a:r>
              <a:rPr dirty="0" baseline="5555" sz="1500" spc="-75">
                <a:latin typeface="Cambria"/>
                <a:cs typeface="Cambria"/>
              </a:rPr>
              <a:t>1</a:t>
            </a:r>
            <a:endParaRPr baseline="5555" sz="1500">
              <a:latin typeface="Cambria"/>
              <a:cs typeface="Cambria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54838" y="4054949"/>
            <a:ext cx="4959985" cy="480059"/>
          </a:xfrm>
          <a:prstGeom prst="rect">
            <a:avLst/>
          </a:prstGeom>
        </p:spPr>
        <p:txBody>
          <a:bodyPr wrap="square" lIns="0" tIns="876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1000" b="1">
                <a:latin typeface="Calibri"/>
                <a:cs typeface="Calibri"/>
              </a:rPr>
              <a:t>4.1.2</a:t>
            </a:r>
            <a:r>
              <a:rPr dirty="0" sz="1000" spc="37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Breusch-Pagan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spc="-20" b="1">
                <a:latin typeface="Calibri"/>
                <a:cs typeface="Calibri"/>
              </a:rPr>
              <a:t>Tests</a:t>
            </a: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585"/>
              </a:spcBef>
            </a:pPr>
            <a:r>
              <a:rPr dirty="0" sz="1000" spc="254">
                <a:latin typeface="Cambria"/>
                <a:cs typeface="Cambria"/>
              </a:rPr>
              <a:t>he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Breusch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25">
                <a:latin typeface="Cambria"/>
                <a:cs typeface="Cambria"/>
              </a:rPr>
              <a:t>and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Pagan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65">
                <a:latin typeface="Cambria"/>
                <a:cs typeface="Cambria"/>
              </a:rPr>
              <a:t>(1980)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test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is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45">
                <a:latin typeface="Cambria"/>
                <a:cs typeface="Cambria"/>
              </a:rPr>
              <a:t>a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Lagrange </a:t>
            </a:r>
            <a:r>
              <a:rPr dirty="0" sz="1000" spc="-30">
                <a:latin typeface="Cambria"/>
                <a:cs typeface="Cambria"/>
              </a:rPr>
              <a:t>multipliers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test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35">
                <a:latin typeface="Cambria"/>
                <a:cs typeface="Cambria"/>
              </a:rPr>
              <a:t>based</a:t>
            </a:r>
            <a:r>
              <a:rPr dirty="0" sz="1000" spc="-20">
                <a:latin typeface="Cambria"/>
                <a:cs typeface="Cambria"/>
              </a:rPr>
              <a:t> on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25">
                <a:latin typeface="Cambria"/>
                <a:cs typeface="Cambria"/>
              </a:rPr>
              <a:t>the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-15" b="1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residuals.</a:t>
            </a:r>
            <a:r>
              <a:rPr dirty="0" sz="1000" spc="-20">
                <a:latin typeface="Cambria"/>
                <a:cs typeface="Cambria"/>
              </a:rPr>
              <a:t> It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25">
                <a:latin typeface="Cambria"/>
                <a:cs typeface="Cambria"/>
              </a:rPr>
              <a:t>is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29424" y="4515993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based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on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the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25">
                <a:latin typeface="Cambria"/>
                <a:cs typeface="Cambria"/>
              </a:rPr>
              <a:t>score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vector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65" i="1">
                <a:latin typeface="Palatino Linotype"/>
                <a:cs typeface="Palatino Linotype"/>
              </a:rPr>
              <a:t>g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=</a:t>
            </a:r>
            <a:r>
              <a:rPr dirty="0" sz="1000" spc="165">
                <a:latin typeface="Cambria"/>
                <a:cs typeface="Cambria"/>
              </a:rPr>
              <a:t> </a:t>
            </a:r>
            <a:r>
              <a:rPr dirty="0" u="sng" baseline="42735" sz="975" spc="-509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42735" sz="975" spc="-127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r>
              <a:rPr dirty="0" u="sng" baseline="42735" sz="97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ln</a:t>
            </a:r>
            <a:r>
              <a:rPr dirty="0" u="sng" baseline="42735" sz="975" spc="-52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baseline="42735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L</a:t>
            </a:r>
            <a:r>
              <a:rPr dirty="0" baseline="42735" sz="975" spc="-67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,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i.e.,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the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vector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of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partial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derivatives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of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the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log-likelihood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54838" y="4617925"/>
            <a:ext cx="4960620" cy="3848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R="1249045">
              <a:lnSpc>
                <a:spcPts val="600"/>
              </a:lnSpc>
              <a:spcBef>
                <a:spcPts val="120"/>
              </a:spcBef>
            </a:pPr>
            <a:r>
              <a:rPr dirty="0" sz="650" spc="-33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marL="12700">
              <a:lnSpc>
                <a:spcPts val="1015"/>
              </a:lnSpc>
            </a:pPr>
            <a:r>
              <a:rPr dirty="0" sz="1000">
                <a:latin typeface="Cambria"/>
                <a:cs typeface="Cambria"/>
              </a:rPr>
              <a:t>function</a:t>
            </a:r>
            <a:r>
              <a:rPr dirty="0" sz="1000" spc="17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from</a:t>
            </a:r>
            <a:r>
              <a:rPr dirty="0" sz="1000" spc="17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the</a:t>
            </a:r>
            <a:r>
              <a:rPr dirty="0" sz="1000" spc="17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restricted</a:t>
            </a:r>
            <a:r>
              <a:rPr dirty="0" sz="1000" spc="17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model.</a:t>
            </a:r>
            <a:r>
              <a:rPr dirty="0" sz="1000" spc="180">
                <a:latin typeface="Cambria"/>
                <a:cs typeface="Cambria"/>
              </a:rPr>
              <a:t> </a:t>
            </a:r>
            <a:r>
              <a:rPr dirty="0" sz="1000" spc="535">
                <a:latin typeface="Cambria"/>
                <a:cs typeface="Cambria"/>
              </a:rPr>
              <a:t>h</a:t>
            </a:r>
            <a:r>
              <a:rPr dirty="0" sz="1000" spc="-25">
                <a:latin typeface="Cambria"/>
                <a:cs typeface="Cambria"/>
              </a:rPr>
              <a:t>e</a:t>
            </a:r>
            <a:r>
              <a:rPr dirty="0" sz="1000" spc="17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variance</a:t>
            </a:r>
            <a:r>
              <a:rPr dirty="0" sz="1000" spc="17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of</a:t>
            </a:r>
            <a:r>
              <a:rPr dirty="0" sz="1000" spc="17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the</a:t>
            </a:r>
            <a:r>
              <a:rPr dirty="0" sz="1000" spc="17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score</a:t>
            </a:r>
            <a:r>
              <a:rPr dirty="0" sz="1000" spc="17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vector</a:t>
            </a:r>
            <a:r>
              <a:rPr dirty="0" sz="1000" spc="17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is</a:t>
            </a:r>
            <a:r>
              <a:rPr dirty="0" sz="1000" spc="18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the</a:t>
            </a:r>
            <a:r>
              <a:rPr dirty="0" sz="1000" spc="17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information</a:t>
            </a:r>
            <a:endParaRPr sz="1000">
              <a:latin typeface="Cambria"/>
              <a:cs typeface="Cambria"/>
            </a:endParaRPr>
          </a:p>
          <a:p>
            <a:pPr marL="12700">
              <a:lnSpc>
                <a:spcPts val="1195"/>
              </a:lnSpc>
            </a:pPr>
            <a:r>
              <a:rPr dirty="0" sz="1000" spc="-10">
                <a:latin typeface="Cambria"/>
                <a:cs typeface="Cambria"/>
              </a:rPr>
              <a:t>matrix: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902769" y="5086357"/>
            <a:ext cx="45465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" i="1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sz="1000" spc="40">
                <a:latin typeface="Cambria"/>
                <a:cs typeface="Cambria"/>
              </a:rPr>
              <a:t>)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E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447420" y="5012975"/>
            <a:ext cx="4311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-33333" sz="1500" spc="270">
                <a:latin typeface="Cambria"/>
                <a:cs typeface="Cambria"/>
              </a:rPr>
              <a:t>–</a:t>
            </a:r>
            <a:r>
              <a:rPr dirty="0" baseline="-33333" sz="1500" spc="120">
                <a:latin typeface="Cambria"/>
                <a:cs typeface="Cambria"/>
              </a:rPr>
              <a:t> 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-135" i="1">
                <a:latin typeface="Meiryo"/>
                <a:cs typeface="Meiryo"/>
              </a:rPr>
              <a:t> </a:t>
            </a:r>
            <a:r>
              <a:rPr dirty="0" sz="1000" spc="-10">
                <a:latin typeface="Cambria"/>
                <a:cs typeface="Cambria"/>
              </a:rPr>
              <a:t>ln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523839" y="5175737"/>
            <a:ext cx="396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21367" sz="975" spc="-630" i="1">
                <a:latin typeface="Meiryo"/>
                <a:cs typeface="Meiryo"/>
              </a:rPr>
              <a:t>⊤</a:t>
            </a:r>
            <a:endParaRPr baseline="21367" sz="975">
              <a:latin typeface="Meiryo"/>
              <a:cs typeface="Meiryo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352437" y="4907476"/>
            <a:ext cx="6591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51180" algn="l"/>
              </a:tabLst>
            </a:pPr>
            <a:r>
              <a:rPr dirty="0" sz="1000" spc="305">
                <a:latin typeface="Meiryo"/>
                <a:cs typeface="Meiryo"/>
              </a:rPr>
              <a:t>(</a:t>
            </a:r>
            <a:r>
              <a:rPr dirty="0" sz="1000" spc="305">
                <a:latin typeface="Meiryo"/>
                <a:cs typeface="Meiryo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000" spc="254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007234" y="5086352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80">
                <a:latin typeface="Cambria"/>
                <a:cs typeface="Cambria"/>
              </a:rPr>
              <a:t>(</a:t>
            </a:r>
            <a:r>
              <a:rPr dirty="0" sz="1000" spc="-180" i="1">
                <a:latin typeface="Meiryo"/>
                <a:cs typeface="Meiryo"/>
              </a:rPr>
              <a:t/>
            </a:r>
            <a:r>
              <a:rPr dirty="0" sz="1000" spc="-18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529442" y="5329278"/>
            <a:ext cx="5010785" cy="14217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5445" marR="149225" indent="-240029">
              <a:lnSpc>
                <a:spcPct val="144600"/>
              </a:lnSpc>
              <a:spcBef>
                <a:spcPts val="100"/>
              </a:spcBef>
            </a:pPr>
            <a:r>
              <a:rPr dirty="0" sz="1000">
                <a:latin typeface="Cambria"/>
                <a:cs typeface="Cambria"/>
              </a:rPr>
              <a:t>We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25">
                <a:latin typeface="Cambria"/>
                <a:cs typeface="Cambria"/>
              </a:rPr>
              <a:t>estimate</a:t>
            </a:r>
            <a:r>
              <a:rPr dirty="0" sz="1000">
                <a:latin typeface="Cambria"/>
                <a:cs typeface="Cambria"/>
              </a:rPr>
              <a:t> a </a:t>
            </a:r>
            <a:r>
              <a:rPr dirty="0" sz="1000" spc="-25">
                <a:latin typeface="Cambria"/>
                <a:cs typeface="Cambria"/>
              </a:rPr>
              <a:t>restricted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model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5">
                <a:latin typeface="Cambria"/>
                <a:cs typeface="Cambria"/>
              </a:rPr>
              <a:t>characterized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by</a:t>
            </a:r>
            <a:r>
              <a:rPr dirty="0" sz="1000">
                <a:latin typeface="Cambria"/>
                <a:cs typeface="Cambria"/>
              </a:rPr>
              <a:t> a </a:t>
            </a:r>
            <a:r>
              <a:rPr dirty="0" sz="1000" spc="-30">
                <a:latin typeface="Cambria"/>
                <a:cs typeface="Cambria"/>
              </a:rPr>
              <a:t>parameter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vector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baseline="11111" sz="1500" spc="-667" i="1">
                <a:latin typeface="Meiryo"/>
                <a:cs typeface="Meiryo"/>
              </a:rPr>
              <a:t>̂</a:t>
            </a:r>
            <a:r>
              <a:rPr dirty="0" sz="1000" spc="-445">
                <a:latin typeface="Cambria"/>
                <a:cs typeface="Cambria"/>
              </a:rPr>
              <a:t>;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under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H</a:t>
            </a:r>
            <a:r>
              <a:rPr dirty="0" baseline="-21367" sz="975">
                <a:latin typeface="Cambria"/>
                <a:cs typeface="Cambria"/>
              </a:rPr>
              <a:t>0</a:t>
            </a:r>
            <a:r>
              <a:rPr dirty="0" sz="1000">
                <a:latin typeface="Cambria"/>
                <a:cs typeface="Cambria"/>
              </a:rPr>
              <a:t>, </a:t>
            </a:r>
            <a:r>
              <a:rPr dirty="0" sz="1000" spc="-50">
                <a:latin typeface="Cambria"/>
                <a:cs typeface="Cambria"/>
              </a:rPr>
              <a:t>we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have: </a:t>
            </a:r>
            <a:r>
              <a:rPr dirty="0" sz="1000" spc="-240" i="1">
                <a:latin typeface="Palatino Linotype"/>
                <a:cs typeface="Palatino Linotype"/>
              </a:rPr>
              <a:t>g</a:t>
            </a:r>
            <a:r>
              <a:rPr dirty="0" sz="1000" spc="-240">
                <a:latin typeface="Cambria"/>
                <a:cs typeface="Cambria"/>
              </a:rPr>
              <a:t>(</a:t>
            </a:r>
            <a:r>
              <a:rPr dirty="0" sz="1000" spc="-240" i="1">
                <a:latin typeface="Meiryo"/>
                <a:cs typeface="Meiryo"/>
              </a:rPr>
              <a:t/>
            </a:r>
            <a:r>
              <a:rPr dirty="0" baseline="11111" sz="1500" spc="-359" i="1">
                <a:latin typeface="Meiryo"/>
                <a:cs typeface="Meiryo"/>
              </a:rPr>
              <a:t>̂</a:t>
            </a:r>
            <a:r>
              <a:rPr dirty="0" sz="1000" spc="-24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∼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Cambria"/>
                <a:cs typeface="Cambria"/>
              </a:rPr>
              <a:t>(0</a:t>
            </a:r>
            <a:r>
              <a:rPr dirty="0" sz="1000" spc="-8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200">
                <a:latin typeface="Cambria"/>
                <a:cs typeface="Cambria"/>
              </a:rPr>
              <a:t>V</a:t>
            </a:r>
            <a:r>
              <a:rPr dirty="0" sz="1000" spc="15">
                <a:latin typeface="Cambria"/>
                <a:cs typeface="Cambria"/>
              </a:rPr>
              <a:t>(</a:t>
            </a:r>
            <a:r>
              <a:rPr dirty="0" sz="1000" spc="-320" i="1">
                <a:latin typeface="Meiryo"/>
                <a:cs typeface="Meiryo"/>
              </a:rPr>
              <a:t/>
            </a:r>
            <a:r>
              <a:rPr dirty="0" baseline="11111" sz="1500" spc="-300" i="1">
                <a:latin typeface="Meiryo"/>
                <a:cs typeface="Meiryo"/>
              </a:rPr>
              <a:t>̂</a:t>
            </a:r>
            <a:r>
              <a:rPr dirty="0" sz="1000" spc="15">
                <a:latin typeface="Cambria"/>
                <a:cs typeface="Cambria"/>
              </a:rPr>
              <a:t>))</a:t>
            </a:r>
            <a:endParaRPr sz="1000">
              <a:latin typeface="Cambria"/>
              <a:cs typeface="Cambria"/>
            </a:endParaRPr>
          </a:p>
          <a:p>
            <a:pPr marL="146050">
              <a:lnSpc>
                <a:spcPct val="100000"/>
              </a:lnSpc>
              <a:spcBef>
                <a:spcPts val="515"/>
              </a:spcBef>
            </a:pPr>
            <a:r>
              <a:rPr dirty="0" sz="1000" spc="-20">
                <a:latin typeface="Cambria"/>
                <a:cs typeface="Cambria"/>
              </a:rPr>
              <a:t>or,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denoting</a:t>
            </a:r>
            <a:r>
              <a:rPr dirty="0" sz="1000" spc="-4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by</a:t>
            </a:r>
            <a:r>
              <a:rPr dirty="0" sz="1000" spc="-45">
                <a:latin typeface="Cambria"/>
                <a:cs typeface="Cambria"/>
              </a:rPr>
              <a:t> </a:t>
            </a:r>
            <a:r>
              <a:rPr dirty="0" sz="1000" spc="-370" i="1">
                <a:latin typeface="Palatino Linotype"/>
                <a:cs typeface="Palatino Linotype"/>
              </a:rPr>
              <a:t>g</a:t>
            </a:r>
            <a:r>
              <a:rPr dirty="0" sz="1000" spc="-370" i="1">
                <a:latin typeface="Meiryo"/>
                <a:cs typeface="Meiryo"/>
              </a:rPr>
              <a:t>̂</a:t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and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-425">
                <a:latin typeface="Cambria"/>
                <a:cs typeface="Cambria"/>
              </a:rPr>
              <a:t>V</a:t>
            </a:r>
            <a:r>
              <a:rPr dirty="0" baseline="11111" sz="1500" spc="-480" i="1">
                <a:latin typeface="Meiryo"/>
                <a:cs typeface="Meiryo"/>
              </a:rPr>
              <a:t>̂</a:t>
            </a:r>
            <a:r>
              <a:rPr dirty="0" baseline="11111" sz="1500" spc="127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the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score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and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its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25">
                <a:latin typeface="Cambria"/>
                <a:cs typeface="Cambria"/>
              </a:rPr>
              <a:t>estimated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25">
                <a:latin typeface="Cambria"/>
                <a:cs typeface="Cambria"/>
              </a:rPr>
              <a:t>variance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in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the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25">
                <a:latin typeface="Cambria"/>
                <a:cs typeface="Cambria"/>
              </a:rPr>
              <a:t>restricted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model:</a:t>
            </a:r>
            <a:endParaRPr sz="1000">
              <a:latin typeface="Cambria"/>
              <a:cs typeface="Cambria"/>
            </a:endParaRPr>
          </a:p>
          <a:p>
            <a:pPr marL="386080">
              <a:lnSpc>
                <a:spcPct val="100000"/>
              </a:lnSpc>
              <a:spcBef>
                <a:spcPts val="520"/>
              </a:spcBef>
            </a:pPr>
            <a:r>
              <a:rPr dirty="0" sz="1000" spc="-445" i="1">
                <a:latin typeface="Palatino Linotype"/>
                <a:cs typeface="Palatino Linotype"/>
              </a:rPr>
              <a:t>g</a:t>
            </a:r>
            <a:r>
              <a:rPr dirty="0" sz="1000" spc="-235" i="1">
                <a:latin typeface="Meiryo"/>
                <a:cs typeface="Meiryo"/>
              </a:rPr>
              <a:t>̂</a:t>
            </a:r>
            <a:r>
              <a:rPr dirty="0" baseline="34188" sz="975" spc="-60" i="1">
                <a:latin typeface="Meiryo"/>
                <a:cs typeface="Meiryo"/>
              </a:rPr>
              <a:t>⊤</a:t>
            </a:r>
            <a:r>
              <a:rPr dirty="0" sz="1000" spc="-420">
                <a:latin typeface="Cambria"/>
                <a:cs typeface="Cambria"/>
              </a:rPr>
              <a:t>V</a:t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-179" i="1">
                <a:latin typeface="Meiryo"/>
                <a:cs typeface="Meiryo"/>
              </a:rPr>
              <a:t> </a:t>
            </a:r>
            <a:r>
              <a:rPr dirty="0" baseline="34188" sz="975" spc="337">
                <a:latin typeface="Cambria"/>
                <a:cs typeface="Cambria"/>
              </a:rPr>
              <a:t>−</a:t>
            </a:r>
            <a:r>
              <a:rPr dirty="0" baseline="34188" sz="975" spc="142">
                <a:latin typeface="Cambria"/>
                <a:cs typeface="Cambria"/>
              </a:rPr>
              <a:t>1</a:t>
            </a:r>
            <a:r>
              <a:rPr dirty="0" sz="1000" spc="-330" i="1">
                <a:latin typeface="Palatino Linotype"/>
                <a:cs typeface="Palatino Linotype"/>
              </a:rPr>
              <a:t>g</a:t>
            </a:r>
            <a:r>
              <a:rPr dirty="0" sz="1000" spc="-220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  <a:p>
            <a:pPr algn="just" marL="38100" marR="30480">
              <a:lnSpc>
                <a:spcPts val="1190"/>
              </a:lnSpc>
              <a:spcBef>
                <a:spcPts val="555"/>
              </a:spcBef>
            </a:pPr>
            <a:r>
              <a:rPr dirty="0" sz="1000" spc="-20">
                <a:latin typeface="Cambria"/>
                <a:cs typeface="Cambria"/>
              </a:rPr>
              <a:t>whi</a:t>
            </a:r>
            <a:r>
              <a:rPr dirty="0" sz="1000" spc="-30">
                <a:latin typeface="Cambria"/>
                <a:cs typeface="Cambria"/>
              </a:rPr>
              <a:t>c</a:t>
            </a:r>
            <a:r>
              <a:rPr dirty="0" sz="1000" spc="-5">
                <a:latin typeface="Cambria"/>
                <a:cs typeface="Cambria"/>
              </a:rPr>
              <a:t>h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i</a:t>
            </a:r>
            <a:r>
              <a:rPr dirty="0" sz="1000" spc="-45">
                <a:latin typeface="Cambria"/>
                <a:cs typeface="Cambria"/>
              </a:rPr>
              <a:t>s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d</a:t>
            </a:r>
            <a:r>
              <a:rPr dirty="0" sz="1000" spc="-10">
                <a:latin typeface="Cambria"/>
                <a:cs typeface="Cambria"/>
              </a:rPr>
              <a:t>i</a:t>
            </a:r>
            <a:r>
              <a:rPr dirty="0" sz="1000" spc="-50">
                <a:latin typeface="Cambria"/>
                <a:cs typeface="Cambria"/>
              </a:rPr>
              <a:t>s</a:t>
            </a:r>
            <a:r>
              <a:rPr dirty="0" sz="1000" spc="-20">
                <a:latin typeface="Cambria"/>
                <a:cs typeface="Cambria"/>
              </a:rPr>
              <a:t>t</a:t>
            </a:r>
            <a:r>
              <a:rPr dirty="0" sz="1000" spc="-20">
                <a:latin typeface="Cambria"/>
                <a:cs typeface="Cambria"/>
              </a:rPr>
              <a:t>r</a:t>
            </a:r>
            <a:r>
              <a:rPr dirty="0" sz="1000" spc="-15">
                <a:latin typeface="Cambria"/>
                <a:cs typeface="Cambria"/>
              </a:rPr>
              <a:t>ibu</a:t>
            </a:r>
            <a:r>
              <a:rPr dirty="0" sz="1000" spc="-25">
                <a:latin typeface="Cambria"/>
                <a:cs typeface="Cambria"/>
              </a:rPr>
              <a:t>t</a:t>
            </a:r>
            <a:r>
              <a:rPr dirty="0" sz="1000" spc="-30">
                <a:latin typeface="Cambria"/>
                <a:cs typeface="Cambria"/>
              </a:rPr>
              <a:t>e</a:t>
            </a:r>
            <a:r>
              <a:rPr dirty="0" sz="1000" spc="-20">
                <a:latin typeface="Cambria"/>
                <a:cs typeface="Cambria"/>
              </a:rPr>
              <a:t>d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25">
                <a:latin typeface="Cambria"/>
                <a:cs typeface="Cambria"/>
              </a:rPr>
              <a:t>a</a:t>
            </a:r>
            <a:r>
              <a:rPr dirty="0" sz="1000" spc="-45">
                <a:latin typeface="Cambria"/>
                <a:cs typeface="Cambria"/>
              </a:rPr>
              <a:t>s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35">
                <a:latin typeface="Cambria"/>
                <a:cs typeface="Cambria"/>
              </a:rPr>
              <a:t>a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-250" i="1">
                <a:latin typeface="Meiryo"/>
                <a:cs typeface="Meiryo"/>
              </a:rPr>
              <a:t> </a:t>
            </a:r>
            <a:r>
              <a:rPr dirty="0" baseline="29914" sz="975" spc="-37">
                <a:latin typeface="Cambria"/>
                <a:cs typeface="Cambria"/>
              </a:rPr>
              <a:t>2</a:t>
            </a:r>
            <a:r>
              <a:rPr dirty="0" baseline="29914" sz="975">
                <a:latin typeface="Cambria"/>
                <a:cs typeface="Cambria"/>
              </a:rPr>
              <a:t> </a:t>
            </a:r>
            <a:r>
              <a:rPr dirty="0" baseline="29914" sz="975" spc="37">
                <a:latin typeface="Cambria"/>
                <a:cs typeface="Cambria"/>
              </a:rPr>
              <a:t> </a:t>
            </a:r>
            <a:r>
              <a:rPr dirty="0" sz="1000" spc="-40">
                <a:latin typeface="Cambria"/>
                <a:cs typeface="Cambria"/>
              </a:rPr>
              <a:t>whe</a:t>
            </a:r>
            <a:r>
              <a:rPr dirty="0" sz="1000" spc="-40">
                <a:latin typeface="Cambria"/>
                <a:cs typeface="Cambria"/>
              </a:rPr>
              <a:t>r</a:t>
            </a:r>
            <a:r>
              <a:rPr dirty="0" sz="1000" spc="-40">
                <a:latin typeface="Cambria"/>
                <a:cs typeface="Cambria"/>
              </a:rPr>
              <a:t>e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t</a:t>
            </a:r>
            <a:r>
              <a:rPr dirty="0" sz="1000" spc="-20">
                <a:latin typeface="Cambria"/>
                <a:cs typeface="Cambria"/>
              </a:rPr>
              <a:t>he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d</a:t>
            </a:r>
            <a:r>
              <a:rPr dirty="0" sz="1000" spc="-20">
                <a:latin typeface="Cambria"/>
                <a:cs typeface="Cambria"/>
              </a:rPr>
              <a:t>e</a:t>
            </a:r>
            <a:r>
              <a:rPr dirty="0" sz="1000" spc="-10">
                <a:latin typeface="Cambria"/>
                <a:cs typeface="Cambria"/>
              </a:rPr>
              <a:t>g</a:t>
            </a:r>
            <a:r>
              <a:rPr dirty="0" sz="1000" spc="-45">
                <a:latin typeface="Cambria"/>
                <a:cs typeface="Cambria"/>
              </a:rPr>
              <a:t>r</a:t>
            </a:r>
            <a:r>
              <a:rPr dirty="0" sz="1000" spc="-30">
                <a:latin typeface="Cambria"/>
                <a:cs typeface="Cambria"/>
              </a:rPr>
              <a:t>e</a:t>
            </a:r>
            <a:r>
              <a:rPr dirty="0" sz="1000" spc="-35">
                <a:latin typeface="Cambria"/>
                <a:cs typeface="Cambria"/>
              </a:rPr>
              <a:t>e</a:t>
            </a:r>
            <a:r>
              <a:rPr dirty="0" sz="1000" spc="-45">
                <a:latin typeface="Cambria"/>
                <a:cs typeface="Cambria"/>
              </a:rPr>
              <a:t>s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15">
                <a:latin typeface="Cambria"/>
                <a:cs typeface="Cambria"/>
              </a:rPr>
              <a:t>o</a:t>
            </a:r>
            <a:r>
              <a:rPr dirty="0" sz="1000" spc="-5">
                <a:latin typeface="Cambria"/>
                <a:cs typeface="Cambria"/>
              </a:rPr>
              <a:t>f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f</a:t>
            </a:r>
            <a:r>
              <a:rPr dirty="0" sz="1000" spc="-45">
                <a:latin typeface="Cambria"/>
                <a:cs typeface="Cambria"/>
              </a:rPr>
              <a:t>r</a:t>
            </a:r>
            <a:r>
              <a:rPr dirty="0" sz="1000" spc="-30">
                <a:latin typeface="Cambria"/>
                <a:cs typeface="Cambria"/>
              </a:rPr>
              <a:t>ee</a:t>
            </a:r>
            <a:r>
              <a:rPr dirty="0" sz="1000" spc="-20">
                <a:latin typeface="Cambria"/>
                <a:cs typeface="Cambria"/>
              </a:rPr>
              <a:t>d</a:t>
            </a:r>
            <a:r>
              <a:rPr dirty="0" sz="1000" spc="-5">
                <a:latin typeface="Cambria"/>
                <a:cs typeface="Cambria"/>
              </a:rPr>
              <a:t>om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40">
                <a:latin typeface="Cambria"/>
                <a:cs typeface="Cambria"/>
              </a:rPr>
              <a:t>a</a:t>
            </a:r>
            <a:r>
              <a:rPr dirty="0" sz="1000" spc="-45">
                <a:latin typeface="Cambria"/>
                <a:cs typeface="Cambria"/>
              </a:rPr>
              <a:t>r</a:t>
            </a:r>
            <a:r>
              <a:rPr dirty="0" sz="1000" spc="-40">
                <a:latin typeface="Cambria"/>
                <a:cs typeface="Cambria"/>
              </a:rPr>
              <a:t>e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e</a:t>
            </a:r>
            <a:r>
              <a:rPr dirty="0" sz="1000" spc="-15">
                <a:latin typeface="Cambria"/>
                <a:cs typeface="Cambria"/>
              </a:rPr>
              <a:t>q</a:t>
            </a:r>
            <a:r>
              <a:rPr dirty="0" sz="1000" spc="-10">
                <a:latin typeface="Cambria"/>
                <a:cs typeface="Cambria"/>
              </a:rPr>
              <a:t>u</a:t>
            </a:r>
            <a:r>
              <a:rPr dirty="0" sz="1000" spc="-25">
                <a:latin typeface="Cambria"/>
                <a:cs typeface="Cambria"/>
              </a:rPr>
              <a:t>al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t</a:t>
            </a:r>
            <a:r>
              <a:rPr dirty="0" sz="1000" spc="-10">
                <a:latin typeface="Cambria"/>
                <a:cs typeface="Cambria"/>
              </a:rPr>
              <a:t>o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t</a:t>
            </a:r>
            <a:r>
              <a:rPr dirty="0" sz="1000" spc="-5">
                <a:latin typeface="Cambria"/>
                <a:cs typeface="Cambria"/>
              </a:rPr>
              <a:t>h</a:t>
            </a:r>
            <a:r>
              <a:rPr dirty="0" sz="1000" spc="-40">
                <a:latin typeface="Cambria"/>
                <a:cs typeface="Cambria"/>
              </a:rPr>
              <a:t>e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15">
                <a:latin typeface="Cambria"/>
                <a:cs typeface="Cambria"/>
              </a:rPr>
              <a:t>n</a:t>
            </a:r>
            <a:r>
              <a:rPr dirty="0" sz="1000" spc="-15">
                <a:latin typeface="Cambria"/>
                <a:cs typeface="Cambria"/>
              </a:rPr>
              <a:t>um</a:t>
            </a:r>
            <a:r>
              <a:rPr dirty="0" sz="1000">
                <a:latin typeface="Cambria"/>
                <a:cs typeface="Cambria"/>
              </a:rPr>
              <a:t>b</a:t>
            </a:r>
            <a:r>
              <a:rPr dirty="0" sz="1000" spc="-40">
                <a:latin typeface="Cambria"/>
                <a:cs typeface="Cambria"/>
              </a:rPr>
              <a:t>e</a:t>
            </a:r>
            <a:r>
              <a:rPr dirty="0" sz="1000" spc="-35">
                <a:latin typeface="Cambria"/>
                <a:cs typeface="Cambria"/>
              </a:rPr>
              <a:t>r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15">
                <a:latin typeface="Cambria"/>
                <a:cs typeface="Cambria"/>
              </a:rPr>
              <a:t>o</a:t>
            </a:r>
            <a:r>
              <a:rPr dirty="0" sz="1000" spc="-5">
                <a:latin typeface="Cambria"/>
                <a:cs typeface="Cambria"/>
              </a:rPr>
              <a:t>f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45">
                <a:latin typeface="Cambria"/>
                <a:cs typeface="Cambria"/>
              </a:rPr>
              <a:t>r</a:t>
            </a:r>
            <a:r>
              <a:rPr dirty="0" sz="1000" spc="-35">
                <a:latin typeface="Cambria"/>
                <a:cs typeface="Cambria"/>
              </a:rPr>
              <a:t>e</a:t>
            </a:r>
            <a:r>
              <a:rPr dirty="0" sz="1000" spc="-50">
                <a:latin typeface="Cambria"/>
                <a:cs typeface="Cambria"/>
              </a:rPr>
              <a:t>s</a:t>
            </a:r>
            <a:r>
              <a:rPr dirty="0" sz="1000" spc="-20">
                <a:latin typeface="Cambria"/>
                <a:cs typeface="Cambria"/>
              </a:rPr>
              <a:t>t</a:t>
            </a:r>
            <a:r>
              <a:rPr dirty="0" sz="1000" spc="-20">
                <a:latin typeface="Cambria"/>
                <a:cs typeface="Cambria"/>
              </a:rPr>
              <a:t>r</a:t>
            </a:r>
            <a:r>
              <a:rPr dirty="0" sz="1000" spc="-5">
                <a:latin typeface="Cambria"/>
                <a:cs typeface="Cambria"/>
              </a:rPr>
              <a:t>i</a:t>
            </a:r>
            <a:r>
              <a:rPr dirty="0" sz="1000" spc="-25">
                <a:latin typeface="Cambria"/>
                <a:cs typeface="Cambria"/>
              </a:rPr>
              <a:t>c</a:t>
            </a:r>
            <a:r>
              <a:rPr dirty="0" sz="1000" spc="25">
                <a:latin typeface="Cambria"/>
                <a:cs typeface="Cambria"/>
              </a:rPr>
              <a:t>- </a:t>
            </a:r>
            <a:r>
              <a:rPr dirty="0" sz="1000" spc="-15">
                <a:latin typeface="Cambria"/>
                <a:cs typeface="Cambria"/>
              </a:rPr>
              <a:t>tion</a:t>
            </a:r>
            <a:r>
              <a:rPr dirty="0" sz="1000" spc="5">
                <a:latin typeface="Cambria"/>
                <a:cs typeface="Cambria"/>
              </a:rPr>
              <a:t>s</a:t>
            </a:r>
            <a:r>
              <a:rPr dirty="0" sz="1000" spc="20">
                <a:latin typeface="Cambria"/>
                <a:cs typeface="Cambria"/>
              </a:rPr>
              <a:t>.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15">
                <a:latin typeface="Cambria"/>
                <a:cs typeface="Cambria"/>
              </a:rPr>
              <a:t>W</a:t>
            </a:r>
            <a:r>
              <a:rPr dirty="0" sz="1000" spc="-40">
                <a:latin typeface="Cambria"/>
                <a:cs typeface="Cambria"/>
              </a:rPr>
              <a:t>e</a:t>
            </a:r>
            <a:r>
              <a:rPr dirty="0" sz="1000" spc="-15">
                <a:latin typeface="Cambria"/>
                <a:cs typeface="Cambria"/>
              </a:rPr>
              <a:t>’ll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35">
                <a:latin typeface="Cambria"/>
                <a:cs typeface="Cambria"/>
              </a:rPr>
              <a:t>ﬁ</a:t>
            </a:r>
            <a:r>
              <a:rPr dirty="0" sz="1000" spc="-30">
                <a:latin typeface="Cambria"/>
                <a:cs typeface="Cambria"/>
              </a:rPr>
              <a:t>rst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d</a:t>
            </a:r>
            <a:r>
              <a:rPr dirty="0" sz="1000" spc="-40">
                <a:latin typeface="Cambria"/>
                <a:cs typeface="Cambria"/>
              </a:rPr>
              <a:t>e</a:t>
            </a:r>
            <a:r>
              <a:rPr dirty="0" sz="1000" spc="-30">
                <a:latin typeface="Cambria"/>
                <a:cs typeface="Cambria"/>
              </a:rPr>
              <a:t>r</a:t>
            </a:r>
            <a:r>
              <a:rPr dirty="0" sz="1000" spc="-30">
                <a:latin typeface="Cambria"/>
                <a:cs typeface="Cambria"/>
              </a:rPr>
              <a:t>ive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t</a:t>
            </a:r>
            <a:r>
              <a:rPr dirty="0" sz="1000" spc="-20">
                <a:latin typeface="Cambria"/>
                <a:cs typeface="Cambria"/>
              </a:rPr>
              <a:t>he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t</a:t>
            </a:r>
            <a:r>
              <a:rPr dirty="0" sz="1000" spc="-35">
                <a:latin typeface="Cambria"/>
                <a:cs typeface="Cambria"/>
              </a:rPr>
              <a:t>e</a:t>
            </a:r>
            <a:r>
              <a:rPr dirty="0" sz="1000" spc="-30">
                <a:latin typeface="Cambria"/>
                <a:cs typeface="Cambria"/>
              </a:rPr>
              <a:t>st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15">
                <a:latin typeface="Cambria"/>
                <a:cs typeface="Cambria"/>
              </a:rPr>
              <a:t>f</a:t>
            </a:r>
            <a:r>
              <a:rPr dirty="0" sz="1000" spc="-15">
                <a:latin typeface="Cambria"/>
                <a:cs typeface="Cambria"/>
              </a:rPr>
              <a:t>o</a:t>
            </a:r>
            <a:r>
              <a:rPr dirty="0" sz="1000" spc="-35">
                <a:latin typeface="Cambria"/>
                <a:cs typeface="Cambria"/>
              </a:rPr>
              <a:t>r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t</a:t>
            </a:r>
            <a:r>
              <a:rPr dirty="0" sz="1000" spc="-20">
                <a:latin typeface="Cambria"/>
                <a:cs typeface="Cambria"/>
              </a:rPr>
              <a:t>he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5">
                <a:latin typeface="Cambria"/>
                <a:cs typeface="Cambria"/>
              </a:rPr>
              <a:t>one</a:t>
            </a:r>
            <a:r>
              <a:rPr dirty="0" sz="1000">
                <a:latin typeface="Cambria"/>
                <a:cs typeface="Cambria"/>
              </a:rPr>
              <a:t>-</a:t>
            </a:r>
            <a:r>
              <a:rPr dirty="0" sz="1000" spc="-60">
                <a:latin typeface="Cambria"/>
                <a:cs typeface="Cambria"/>
              </a:rPr>
              <a:t>w</a:t>
            </a:r>
            <a:r>
              <a:rPr dirty="0" sz="1000" spc="-50">
                <a:latin typeface="Cambria"/>
                <a:cs typeface="Cambria"/>
              </a:rPr>
              <a:t>a</a:t>
            </a:r>
            <a:r>
              <a:rPr dirty="0" sz="1000" spc="-50">
                <a:latin typeface="Cambria"/>
                <a:cs typeface="Cambria"/>
              </a:rPr>
              <a:t>y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15">
                <a:latin typeface="Cambria"/>
                <a:cs typeface="Cambria"/>
              </a:rPr>
              <a:t>i</a:t>
            </a:r>
            <a:r>
              <a:rPr dirty="0" sz="1000" spc="-20">
                <a:latin typeface="Cambria"/>
                <a:cs typeface="Cambria"/>
              </a:rPr>
              <a:t>ndi</a:t>
            </a:r>
            <a:r>
              <a:rPr dirty="0" sz="1000" spc="-10">
                <a:latin typeface="Cambria"/>
                <a:cs typeface="Cambria"/>
              </a:rPr>
              <a:t>v</a:t>
            </a:r>
            <a:r>
              <a:rPr dirty="0" sz="1000" spc="-15">
                <a:latin typeface="Cambria"/>
                <a:cs typeface="Cambria"/>
              </a:rPr>
              <a:t>id</a:t>
            </a:r>
            <a:r>
              <a:rPr dirty="0" sz="1000" spc="-15">
                <a:latin typeface="Cambria"/>
                <a:cs typeface="Cambria"/>
              </a:rPr>
              <a:t>u</a:t>
            </a:r>
            <a:r>
              <a:rPr dirty="0" sz="1000" spc="-25">
                <a:latin typeface="Cambria"/>
                <a:cs typeface="Cambria"/>
              </a:rPr>
              <a:t>al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40">
                <a:latin typeface="Cambria"/>
                <a:cs typeface="Cambria"/>
              </a:rPr>
              <a:t>e</a:t>
            </a:r>
            <a:r>
              <a:rPr dirty="0" sz="1000" spc="-30">
                <a:latin typeface="Cambria"/>
                <a:cs typeface="Cambria"/>
              </a:rPr>
              <a:t>r</a:t>
            </a:r>
            <a:r>
              <a:rPr dirty="0" sz="1000" spc="-45">
                <a:latin typeface="Cambria"/>
                <a:cs typeface="Cambria"/>
              </a:rPr>
              <a:t>r</a:t>
            </a:r>
            <a:r>
              <a:rPr dirty="0" sz="1000" spc="-15">
                <a:latin typeface="Cambria"/>
                <a:cs typeface="Cambria"/>
              </a:rPr>
              <a:t>o</a:t>
            </a:r>
            <a:r>
              <a:rPr dirty="0" sz="1000" spc="-35">
                <a:latin typeface="Cambria"/>
                <a:cs typeface="Cambria"/>
              </a:rPr>
              <a:t>r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c</a:t>
            </a:r>
            <a:r>
              <a:rPr dirty="0" sz="1000" spc="-5">
                <a:latin typeface="Cambria"/>
                <a:cs typeface="Cambria"/>
              </a:rPr>
              <a:t>o</a:t>
            </a:r>
            <a:r>
              <a:rPr dirty="0" sz="1000" spc="-15">
                <a:latin typeface="Cambria"/>
                <a:cs typeface="Cambria"/>
              </a:rPr>
              <a:t>m</a:t>
            </a:r>
            <a:r>
              <a:rPr dirty="0" sz="1000" spc="-15">
                <a:latin typeface="Cambria"/>
                <a:cs typeface="Cambria"/>
              </a:rPr>
              <a:t>p</a:t>
            </a:r>
            <a:r>
              <a:rPr dirty="0" sz="1000" spc="-15">
                <a:latin typeface="Cambria"/>
                <a:cs typeface="Cambria"/>
              </a:rPr>
              <a:t>o</a:t>
            </a:r>
            <a:r>
              <a:rPr dirty="0" sz="1000" spc="-15">
                <a:latin typeface="Cambria"/>
                <a:cs typeface="Cambria"/>
              </a:rPr>
              <a:t>ne</a:t>
            </a:r>
            <a:r>
              <a:rPr dirty="0" sz="1000" spc="-25">
                <a:latin typeface="Cambria"/>
                <a:cs typeface="Cambria"/>
              </a:rPr>
              <a:t>n</a:t>
            </a:r>
            <a:r>
              <a:rPr dirty="0" sz="1000" spc="-10">
                <a:latin typeface="Cambria"/>
                <a:cs typeface="Cambria"/>
              </a:rPr>
              <a:t>t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m</a:t>
            </a:r>
            <a:r>
              <a:rPr dirty="0" sz="1000">
                <a:latin typeface="Cambria"/>
                <a:cs typeface="Cambria"/>
              </a:rPr>
              <a:t>o</a:t>
            </a:r>
            <a:r>
              <a:rPr dirty="0" sz="1000" spc="-20">
                <a:latin typeface="Cambria"/>
                <a:cs typeface="Cambria"/>
              </a:rPr>
              <a:t>d</a:t>
            </a:r>
            <a:r>
              <a:rPr dirty="0" sz="1000" spc="-50">
                <a:latin typeface="Cambria"/>
                <a:cs typeface="Cambria"/>
              </a:rPr>
              <a:t>e</a:t>
            </a:r>
            <a:r>
              <a:rPr dirty="0" sz="1000" spc="-15">
                <a:latin typeface="Cambria"/>
                <a:cs typeface="Cambria"/>
              </a:rPr>
              <a:t>l</a:t>
            </a:r>
            <a:r>
              <a:rPr dirty="0" sz="1000" spc="20">
                <a:latin typeface="Cambria"/>
                <a:cs typeface="Cambria"/>
              </a:rPr>
              <a:t>,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15">
                <a:latin typeface="Cambria"/>
                <a:cs typeface="Cambria"/>
              </a:rPr>
              <a:t>f</a:t>
            </a:r>
            <a:r>
              <a:rPr dirty="0" sz="1000" spc="-20">
                <a:latin typeface="Cambria"/>
                <a:cs typeface="Cambria"/>
              </a:rPr>
              <a:t>or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whi</a:t>
            </a:r>
            <a:r>
              <a:rPr dirty="0" sz="1000" spc="-30">
                <a:latin typeface="Cambria"/>
                <a:cs typeface="Cambria"/>
              </a:rPr>
              <a:t>c</a:t>
            </a:r>
            <a:r>
              <a:rPr dirty="0" sz="1000" spc="-5">
                <a:latin typeface="Cambria"/>
                <a:cs typeface="Cambria"/>
              </a:rPr>
              <a:t>h </a:t>
            </a:r>
            <a:r>
              <a:rPr dirty="0" sz="1000" spc="-20">
                <a:latin typeface="Cambria"/>
                <a:cs typeface="Cambria"/>
              </a:rPr>
              <a:t>t</a:t>
            </a:r>
            <a:r>
              <a:rPr dirty="0" sz="1000" spc="-5">
                <a:latin typeface="Cambria"/>
                <a:cs typeface="Cambria"/>
              </a:rPr>
              <a:t>h</a:t>
            </a:r>
            <a:r>
              <a:rPr dirty="0" sz="1000" spc="-40">
                <a:latin typeface="Cambria"/>
                <a:cs typeface="Cambria"/>
              </a:rPr>
              <a:t>e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15">
                <a:latin typeface="Cambria"/>
                <a:cs typeface="Cambria"/>
              </a:rPr>
              <a:t>l</a:t>
            </a:r>
            <a:r>
              <a:rPr dirty="0" sz="1000" spc="-10">
                <a:latin typeface="Cambria"/>
                <a:cs typeface="Cambria"/>
              </a:rPr>
              <a:t>og-li</a:t>
            </a:r>
            <a:r>
              <a:rPr dirty="0" sz="1000" spc="-20">
                <a:latin typeface="Cambria"/>
                <a:cs typeface="Cambria"/>
              </a:rPr>
              <a:t>k</a:t>
            </a:r>
            <a:r>
              <a:rPr dirty="0" sz="1000" spc="-50">
                <a:latin typeface="Cambria"/>
                <a:cs typeface="Cambria"/>
              </a:rPr>
              <a:t>e</a:t>
            </a:r>
            <a:r>
              <a:rPr dirty="0" sz="1000" spc="-15">
                <a:latin typeface="Cambria"/>
                <a:cs typeface="Cambria"/>
              </a:rPr>
              <a:t>l</a:t>
            </a:r>
            <a:r>
              <a:rPr dirty="0" sz="1000" spc="-10">
                <a:latin typeface="Cambria"/>
                <a:cs typeface="Cambria"/>
              </a:rPr>
              <a:t>ih</a:t>
            </a:r>
            <a:r>
              <a:rPr dirty="0" sz="1000">
                <a:latin typeface="Cambria"/>
                <a:cs typeface="Cambria"/>
              </a:rPr>
              <a:t>o</a:t>
            </a:r>
            <a:r>
              <a:rPr dirty="0" sz="1000">
                <a:latin typeface="Cambria"/>
                <a:cs typeface="Cambria"/>
              </a:rPr>
              <a:t>o</a:t>
            </a:r>
            <a:r>
              <a:rPr dirty="0" sz="1000" spc="-20">
                <a:latin typeface="Cambria"/>
                <a:cs typeface="Cambria"/>
              </a:rPr>
              <a:t>d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5">
                <a:latin typeface="Cambria"/>
                <a:cs typeface="Cambria"/>
              </a:rPr>
              <a:t>f</a:t>
            </a:r>
            <a:r>
              <a:rPr dirty="0" sz="1000" spc="-20">
                <a:latin typeface="Cambria"/>
                <a:cs typeface="Cambria"/>
              </a:rPr>
              <a:t>u</a:t>
            </a:r>
            <a:r>
              <a:rPr dirty="0" sz="1000">
                <a:latin typeface="Cambria"/>
                <a:cs typeface="Cambria"/>
              </a:rPr>
              <a:t>n</a:t>
            </a:r>
            <a:r>
              <a:rPr dirty="0" sz="1000" spc="5">
                <a:latin typeface="Cambria"/>
                <a:cs typeface="Cambria"/>
              </a:rPr>
              <a:t>c</a:t>
            </a:r>
            <a:r>
              <a:rPr dirty="0" sz="1000" spc="-10">
                <a:latin typeface="Cambria"/>
                <a:cs typeface="Cambria"/>
              </a:rPr>
              <a:t>tion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i</a:t>
            </a:r>
            <a:r>
              <a:rPr dirty="0" sz="1000" spc="-30">
                <a:latin typeface="Cambria"/>
                <a:cs typeface="Cambria"/>
              </a:rPr>
              <a:t>s</a:t>
            </a:r>
            <a:r>
              <a:rPr dirty="0" sz="1000" spc="-40">
                <a:latin typeface="Cambria"/>
                <a:cs typeface="Cambria"/>
              </a:rPr>
              <a:t>: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902773" y="6847836"/>
            <a:ext cx="1066165" cy="2660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ts val="950"/>
              </a:lnSpc>
              <a:spcBef>
                <a:spcPts val="95"/>
              </a:spcBef>
              <a:tabLst>
                <a:tab pos="660400" algn="l"/>
              </a:tabLst>
            </a:pPr>
            <a:r>
              <a:rPr dirty="0" sz="1000" spc="-10">
                <a:latin typeface="Cambria"/>
                <a:cs typeface="Cambria"/>
              </a:rPr>
              <a:t>ln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-50" i="1">
                <a:latin typeface="Palatino Linotype"/>
                <a:cs typeface="Palatino Linotype"/>
              </a:rPr>
              <a:t> </a:t>
            </a:r>
            <a:r>
              <a:rPr dirty="0" sz="1000" spc="240">
                <a:latin typeface="Cambria"/>
                <a:cs typeface="Cambria"/>
              </a:rPr>
              <a:t>=−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Cambria"/>
                <a:cs typeface="Cambria"/>
              </a:rPr>
              <a:t>ln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254">
                <a:latin typeface="Cambria"/>
                <a:cs typeface="Cambria"/>
              </a:rPr>
              <a:t>2</a:t>
            </a:r>
            <a:r>
              <a:rPr dirty="0" sz="1000" spc="-254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45">
                <a:latin typeface="Cambria"/>
                <a:cs typeface="Cambria"/>
              </a:rPr>
              <a:t>−</a:t>
            </a:r>
            <a:endParaRPr sz="1000">
              <a:latin typeface="Cambria"/>
              <a:cs typeface="Cambria"/>
            </a:endParaRPr>
          </a:p>
          <a:p>
            <a:pPr algn="ctr" marL="20320">
              <a:lnSpc>
                <a:spcPts val="950"/>
              </a:lnSpc>
            </a:pPr>
            <a:r>
              <a:rPr dirty="0" sz="1000" spc="-55">
                <a:latin typeface="Cambria"/>
                <a:cs typeface="Cambria"/>
              </a:rPr>
              <a:t>2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339737" y="6774453"/>
            <a:ext cx="11595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59130" algn="l"/>
              </a:tabLst>
            </a:pPr>
            <a:r>
              <a:rPr dirty="0" u="sng" sz="100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baseline="5555" sz="1500" spc="-89" i="1">
                <a:latin typeface="Palatino Linotype"/>
                <a:cs typeface="Palatino Linotype"/>
              </a:rPr>
              <a:t>N</a:t>
            </a:r>
            <a:r>
              <a:rPr dirty="0" baseline="5555" sz="1500" spc="-247" i="1">
                <a:latin typeface="Palatino Linotype"/>
                <a:cs typeface="Palatino Linotype"/>
              </a:rPr>
              <a:t> </a:t>
            </a:r>
            <a:r>
              <a:rPr dirty="0" baseline="5555" sz="1500">
                <a:latin typeface="Cambria"/>
                <a:cs typeface="Cambria"/>
              </a:rPr>
              <a:t>(</a:t>
            </a:r>
            <a:r>
              <a:rPr dirty="0" baseline="5555" sz="1500" i="1">
                <a:latin typeface="Palatino Linotype"/>
                <a:cs typeface="Palatino Linotype"/>
              </a:rPr>
              <a:t>T</a:t>
            </a:r>
            <a:r>
              <a:rPr dirty="0" baseline="5555" sz="1500" spc="67" i="1">
                <a:latin typeface="Palatino Linotype"/>
                <a:cs typeface="Palatino Linotype"/>
              </a:rPr>
              <a:t> </a:t>
            </a:r>
            <a:r>
              <a:rPr dirty="0" baseline="5555" sz="1500" spc="292">
                <a:latin typeface="Cambria"/>
                <a:cs typeface="Cambria"/>
              </a:rPr>
              <a:t>−</a:t>
            </a:r>
            <a:r>
              <a:rPr dirty="0" baseline="5555" sz="1500" spc="-7">
                <a:latin typeface="Cambria"/>
                <a:cs typeface="Cambria"/>
              </a:rPr>
              <a:t> </a:t>
            </a:r>
            <a:r>
              <a:rPr dirty="0" baseline="5555" sz="1500" spc="-89">
                <a:latin typeface="Cambria"/>
                <a:cs typeface="Cambria"/>
              </a:rPr>
              <a:t>1)</a:t>
            </a:r>
            <a:endParaRPr baseline="5555" sz="1500">
              <a:latin typeface="Cambria"/>
              <a:cs typeface="Cambria"/>
            </a:endParaRPr>
          </a:p>
        </p:txBody>
      </p:sp>
      <p:sp>
        <p:nvSpPr>
          <p:cNvPr id="41" name="object 41" descr=""/>
          <p:cNvSpPr/>
          <p:nvPr/>
        </p:nvSpPr>
        <p:spPr>
          <a:xfrm>
            <a:off x="1999480" y="6955281"/>
            <a:ext cx="487045" cy="0"/>
          </a:xfrm>
          <a:custGeom>
            <a:avLst/>
            <a:gdLst/>
            <a:ahLst/>
            <a:cxnLst/>
            <a:rect l="l" t="t" r="r" b="b"/>
            <a:pathLst>
              <a:path w="487044" h="0">
                <a:moveTo>
                  <a:pt x="0" y="0"/>
                </a:moveTo>
                <a:lnTo>
                  <a:pt x="48703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 descr=""/>
          <p:cNvSpPr txBox="1"/>
          <p:nvPr/>
        </p:nvSpPr>
        <p:spPr>
          <a:xfrm>
            <a:off x="2702411" y="6920499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916033" y="6774445"/>
            <a:ext cx="118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/>
          <p:nvPr/>
        </p:nvSpPr>
        <p:spPr>
          <a:xfrm>
            <a:off x="2928739" y="6955281"/>
            <a:ext cx="104139" cy="0"/>
          </a:xfrm>
          <a:custGeom>
            <a:avLst/>
            <a:gdLst/>
            <a:ahLst/>
            <a:cxnLst/>
            <a:rect l="l" t="t" r="r" b="b"/>
            <a:pathLst>
              <a:path w="104139" h="0">
                <a:moveTo>
                  <a:pt x="0" y="0"/>
                </a:moveTo>
                <a:lnTo>
                  <a:pt x="10389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 descr=""/>
          <p:cNvSpPr txBox="1"/>
          <p:nvPr/>
        </p:nvSpPr>
        <p:spPr>
          <a:xfrm>
            <a:off x="2936270" y="6936414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Cambria"/>
                <a:cs typeface="Cambria"/>
              </a:rPr>
              <a:t>2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269799" y="6920499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708696" y="6838315"/>
            <a:ext cx="9944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79755" algn="l"/>
                <a:tab pos="938530" algn="l"/>
              </a:tabLst>
            </a:pPr>
            <a:r>
              <a:rPr dirty="0" sz="650" spc="-50">
                <a:latin typeface="Cambria"/>
                <a:cs typeface="Cambria"/>
              </a:rPr>
              <a:t>2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50">
                <a:latin typeface="Cambria"/>
                <a:cs typeface="Cambria"/>
              </a:rPr>
              <a:t>2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50">
                <a:latin typeface="Cambria"/>
                <a:cs typeface="Cambria"/>
              </a:rPr>
              <a:t>2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628469" y="6920499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509931" y="6847832"/>
            <a:ext cx="12420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58800" algn="l"/>
              </a:tabLst>
            </a:pPr>
            <a:r>
              <a:rPr dirty="0" sz="1000" spc="-10">
                <a:latin typeface="Cambria"/>
                <a:cs typeface="Cambria"/>
              </a:rPr>
              <a:t>ln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310" i="1">
                <a:latin typeface="Meiryo"/>
                <a:cs typeface="Meiryo"/>
              </a:rPr>
              <a:t> </a:t>
            </a:r>
            <a:r>
              <a:rPr dirty="0" sz="1000" spc="14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85">
                <a:latin typeface="Cambria"/>
                <a:cs typeface="Cambria"/>
              </a:rPr>
              <a:t>ln(</a:t>
            </a:r>
            <a:r>
              <a:rPr dirty="0" sz="1000" spc="-85" i="1">
                <a:latin typeface="Meiryo"/>
                <a:cs typeface="Meiryo"/>
              </a:rPr>
              <a:t/>
            </a:r>
            <a:r>
              <a:rPr dirty="0" sz="1000" spc="15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190" i="1">
                <a:latin typeface="Palatino Linotype"/>
                <a:cs typeface="Palatino Linotype"/>
              </a:rPr>
              <a:t>T</a:t>
            </a:r>
            <a:r>
              <a:rPr dirty="0" sz="1000" spc="-190" i="1">
                <a:latin typeface="Meiryo"/>
                <a:cs typeface="Meiryo"/>
              </a:rPr>
              <a:t/>
            </a:r>
            <a:r>
              <a:rPr dirty="0" sz="1000" spc="95" i="1">
                <a:latin typeface="Meiryo"/>
                <a:cs typeface="Meiryo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314344" y="7082370"/>
            <a:ext cx="4248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09" i="1">
                <a:latin typeface="Meiryo"/>
                <a:cs typeface="Meiryo"/>
              </a:rPr>
              <a:t/>
            </a:r>
            <a:r>
              <a:rPr dirty="0" baseline="29914" sz="975" spc="-247" i="1">
                <a:latin typeface="Meiryo"/>
                <a:cs typeface="Meiryo"/>
              </a:rPr>
              <a:t>⊤</a:t>
            </a:r>
            <a:r>
              <a:rPr dirty="0" sz="1000" spc="45" i="1">
                <a:latin typeface="Palatino Linotype"/>
                <a:cs typeface="Palatino Linotype"/>
              </a:rPr>
              <a:t>W</a:t>
            </a:r>
            <a:r>
              <a:rPr dirty="0" baseline="-21367" sz="975" spc="-607" i="1">
                <a:latin typeface="Meiryo"/>
                <a:cs typeface="Meiryo"/>
              </a:rPr>
              <a:t/>
            </a:r>
            <a:r>
              <a:rPr dirty="0" sz="1000" spc="-509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51" name="object 51" descr=""/>
          <p:cNvSpPr/>
          <p:nvPr/>
        </p:nvSpPr>
        <p:spPr>
          <a:xfrm>
            <a:off x="1352428" y="7298181"/>
            <a:ext cx="353695" cy="0"/>
          </a:xfrm>
          <a:custGeom>
            <a:avLst/>
            <a:gdLst/>
            <a:ahLst/>
            <a:cxnLst/>
            <a:rect l="l" t="t" r="r" b="b"/>
            <a:pathLst>
              <a:path w="353694" h="0">
                <a:moveTo>
                  <a:pt x="0" y="0"/>
                </a:moveTo>
                <a:lnTo>
                  <a:pt x="353187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 descr=""/>
          <p:cNvSpPr txBox="1"/>
          <p:nvPr/>
        </p:nvSpPr>
        <p:spPr>
          <a:xfrm>
            <a:off x="1237901" y="7190613"/>
            <a:ext cx="6108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10540" algn="l"/>
              </a:tabLst>
            </a:pPr>
            <a:r>
              <a:rPr dirty="0" sz="1000" spc="13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45">
                <a:latin typeface="Cambria"/>
                <a:cs typeface="Cambria"/>
              </a:rPr>
              <a:t>−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000932" y="6936414"/>
            <a:ext cx="381000" cy="3232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10185">
              <a:lnSpc>
                <a:spcPts val="1175"/>
              </a:lnSpc>
              <a:spcBef>
                <a:spcPts val="95"/>
              </a:spcBef>
            </a:pPr>
            <a:r>
              <a:rPr dirty="0" sz="1000" spc="-55">
                <a:latin typeface="Cambria"/>
                <a:cs typeface="Cambria"/>
              </a:rPr>
              <a:t>2</a:t>
            </a:r>
            <a:endParaRPr sz="1000">
              <a:latin typeface="Cambria"/>
              <a:cs typeface="Cambria"/>
            </a:endParaRPr>
          </a:p>
          <a:p>
            <a:pPr marL="38100">
              <a:lnSpc>
                <a:spcPts val="1175"/>
              </a:lnSpc>
            </a:pPr>
            <a:r>
              <a:rPr dirty="0" sz="1000" spc="-409" i="1">
                <a:latin typeface="Meiryo"/>
                <a:cs typeface="Meiryo"/>
              </a:rPr>
              <a:t/>
            </a:r>
            <a:r>
              <a:rPr dirty="0" baseline="29914" sz="975" spc="-97" i="1">
                <a:latin typeface="Meiryo"/>
                <a:cs typeface="Meiryo"/>
              </a:rPr>
              <a:t>⊤</a:t>
            </a:r>
            <a:r>
              <a:rPr dirty="0" sz="1000" spc="15" i="1">
                <a:latin typeface="Palatino Linotype"/>
                <a:cs typeface="Palatino Linotype"/>
              </a:rPr>
              <a:t>B</a:t>
            </a:r>
            <a:r>
              <a:rPr dirty="0" baseline="-21367" sz="975" spc="-457" i="1">
                <a:latin typeface="Meiryo"/>
                <a:cs typeface="Meiryo"/>
              </a:rPr>
              <a:t/>
            </a:r>
            <a:r>
              <a:rPr dirty="0" sz="1000" spc="-409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54" name="object 54" descr=""/>
          <p:cNvSpPr/>
          <p:nvPr/>
        </p:nvSpPr>
        <p:spPr>
          <a:xfrm>
            <a:off x="1878779" y="7298181"/>
            <a:ext cx="630555" cy="0"/>
          </a:xfrm>
          <a:custGeom>
            <a:avLst/>
            <a:gdLst/>
            <a:ahLst/>
            <a:cxnLst/>
            <a:rect l="l" t="t" r="r" b="b"/>
            <a:pathLst>
              <a:path w="630555" h="0">
                <a:moveTo>
                  <a:pt x="0" y="0"/>
                </a:moveTo>
                <a:lnTo>
                  <a:pt x="63002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 descr=""/>
          <p:cNvSpPr txBox="1"/>
          <p:nvPr/>
        </p:nvSpPr>
        <p:spPr>
          <a:xfrm>
            <a:off x="1397424" y="7288801"/>
            <a:ext cx="1149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80695" algn="l"/>
              </a:tabLst>
            </a:pPr>
            <a:r>
              <a:rPr dirty="0" sz="1000" spc="-25">
                <a:latin typeface="Cambria"/>
                <a:cs typeface="Cambria"/>
              </a:rPr>
              <a:t>2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29914" sz="975" spc="-37">
                <a:latin typeface="Cambria"/>
                <a:cs typeface="Cambria"/>
              </a:rPr>
              <a:t>2</a:t>
            </a:r>
            <a:r>
              <a:rPr dirty="0" baseline="29914" sz="975">
                <a:latin typeface="Cambria"/>
                <a:cs typeface="Cambria"/>
              </a:rPr>
              <a:t>	</a:t>
            </a:r>
            <a:r>
              <a:rPr dirty="0" sz="1000" spc="-135">
                <a:latin typeface="Cambria"/>
                <a:cs typeface="Cambria"/>
              </a:rPr>
              <a:t>2(</a:t>
            </a:r>
            <a:r>
              <a:rPr dirty="0" sz="1000" spc="-135" i="1">
                <a:latin typeface="Meiryo"/>
                <a:cs typeface="Meiryo"/>
              </a:rPr>
              <a:t/>
            </a:r>
            <a:r>
              <a:rPr dirty="0" baseline="29914" sz="975" spc="-202">
                <a:latin typeface="Cambria"/>
                <a:cs typeface="Cambria"/>
              </a:rPr>
              <a:t>2</a:t>
            </a:r>
            <a:r>
              <a:rPr dirty="0" baseline="29914" sz="975" spc="172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T</a:t>
            </a:r>
            <a:r>
              <a:rPr dirty="0" sz="1000" spc="-20" i="1">
                <a:latin typeface="Meiryo"/>
                <a:cs typeface="Meiryo"/>
              </a:rPr>
              <a:t/>
            </a:r>
            <a:r>
              <a:rPr dirty="0" baseline="29914" sz="975" spc="-30">
                <a:latin typeface="Cambria"/>
                <a:cs typeface="Cambria"/>
              </a:rPr>
              <a:t>2</a:t>
            </a:r>
            <a:r>
              <a:rPr dirty="0" sz="1000" spc="-2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662844" y="7332602"/>
            <a:ext cx="1800225" cy="337185"/>
          </a:xfrm>
          <a:prstGeom prst="rect">
            <a:avLst/>
          </a:prstGeom>
        </p:spPr>
        <p:txBody>
          <a:bodyPr wrap="square" lIns="0" tIns="38100" rIns="0" bIns="0" rtlCol="0" vert="horz">
            <a:spAutoFit/>
          </a:bodyPr>
          <a:lstStyle/>
          <a:p>
            <a:pPr marL="903605">
              <a:lnSpc>
                <a:spcPct val="100000"/>
              </a:lnSpc>
              <a:spcBef>
                <a:spcPts val="300"/>
              </a:spcBef>
              <a:tabLst>
                <a:tab pos="1389380" algn="l"/>
                <a:tab pos="1748155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1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marL="12700">
              <a:lnSpc>
                <a:spcPct val="100000"/>
              </a:lnSpc>
              <a:spcBef>
                <a:spcPts val="270"/>
              </a:spcBef>
            </a:pPr>
            <a:r>
              <a:rPr dirty="0" sz="1000" spc="254">
                <a:latin typeface="Cambria"/>
                <a:cs typeface="Cambria"/>
              </a:rPr>
              <a:t>he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gradient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is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then: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902765" y="7940420"/>
            <a:ext cx="3937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5" i="1">
                <a:latin typeface="Palatino Linotype"/>
                <a:cs typeface="Palatino Linotype"/>
              </a:rPr>
              <a:t>g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25">
                <a:latin typeface="Cambria"/>
                <a:cs typeface="Cambria"/>
              </a:rPr>
              <a:t>)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270698" y="785138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270698" y="796625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400078" y="7914449"/>
            <a:ext cx="1187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1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489573" y="7972866"/>
            <a:ext cx="5143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5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369906" y="8096873"/>
            <a:ext cx="21462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-34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650" spc="-8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r>
              <a:rPr dirty="0" u="sng" sz="65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ln</a:t>
            </a:r>
            <a:r>
              <a:rPr dirty="0" u="sng" sz="650" spc="-3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65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493805" y="8223294"/>
            <a:ext cx="546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5">
                <a:latin typeface="Cambria"/>
                <a:cs typeface="Cambria"/>
              </a:rPr>
              <a:t>2</a:t>
            </a:r>
            <a:endParaRPr sz="450">
              <a:latin typeface="Cambria"/>
              <a:cs typeface="Cambria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489573" y="8276673"/>
            <a:ext cx="52069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45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693369" y="7940430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270698" y="7729993"/>
            <a:ext cx="6267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2900" algn="l"/>
                <a:tab pos="556895" algn="l"/>
              </a:tabLst>
            </a:pPr>
            <a:r>
              <a:rPr dirty="0" sz="1000" spc="-610">
                <a:latin typeface="Meiryo"/>
                <a:cs typeface="Meiryo"/>
              </a:rPr>
              <a:t>⎛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⎞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⎛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493805" y="7851386"/>
            <a:ext cx="4038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33375" algn="l"/>
              </a:tabLst>
            </a:pPr>
            <a:r>
              <a:rPr dirty="0" sz="450">
                <a:latin typeface="Cambria"/>
                <a:cs typeface="Cambria"/>
              </a:rPr>
              <a:t>2</a:t>
            </a:r>
            <a:r>
              <a:rPr dirty="0" sz="450" spc="195">
                <a:latin typeface="Cambria"/>
                <a:cs typeface="Cambria"/>
              </a:rPr>
              <a:t>  </a:t>
            </a:r>
            <a:r>
              <a:rPr dirty="0" sz="1000" spc="-610">
                <a:latin typeface="Meiryo"/>
                <a:cs typeface="Meiryo"/>
              </a:rPr>
              <a:t>⎟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601249" y="7966261"/>
            <a:ext cx="2965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6060" algn="l"/>
              </a:tabLst>
            </a:pPr>
            <a:r>
              <a:rPr dirty="0" sz="1000" spc="-610">
                <a:latin typeface="Meiryo"/>
                <a:cs typeface="Meiryo"/>
              </a:rPr>
              <a:t>⎟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270698" y="8081123"/>
            <a:ext cx="6267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2900" algn="l"/>
                <a:tab pos="556895" algn="l"/>
              </a:tabLst>
            </a:pPr>
            <a:r>
              <a:rPr dirty="0" sz="1000" spc="-610">
                <a:latin typeface="Meiryo"/>
                <a:cs typeface="Meiryo"/>
              </a:rPr>
              <a:t>⎜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⎟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270698" y="8177141"/>
            <a:ext cx="6267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56895" algn="l"/>
              </a:tabLst>
            </a:pPr>
            <a:r>
              <a:rPr dirty="0" baseline="2777" sz="1500" spc="-839">
                <a:latin typeface="Meiryo"/>
                <a:cs typeface="Meiryo"/>
              </a:rPr>
              <a:t>⎝</a:t>
            </a:r>
            <a:r>
              <a:rPr dirty="0" baseline="2777" sz="1500" spc="337">
                <a:latin typeface="Meiryo"/>
                <a:cs typeface="Meiryo"/>
              </a:rPr>
              <a:t> </a:t>
            </a:r>
            <a:r>
              <a:rPr dirty="0" sz="650" spc="-300" i="1">
                <a:latin typeface="Meiryo"/>
                <a:cs typeface="Meiryo"/>
              </a:rPr>
              <a:t/>
            </a:r>
            <a:r>
              <a:rPr dirty="0" sz="650" spc="215" i="1">
                <a:latin typeface="Meiryo"/>
                <a:cs typeface="Meiryo"/>
              </a:rPr>
              <a:t>  </a:t>
            </a:r>
            <a:r>
              <a:rPr dirty="0" baseline="2777" sz="1500" spc="-930">
                <a:latin typeface="Meiryo"/>
                <a:cs typeface="Meiryo"/>
              </a:rPr>
              <a:t>⎠</a:t>
            </a:r>
            <a:r>
              <a:rPr dirty="0" baseline="2777" sz="1500">
                <a:latin typeface="Meiryo"/>
                <a:cs typeface="Meiryo"/>
              </a:rPr>
              <a:t>	</a:t>
            </a:r>
            <a:r>
              <a:rPr dirty="0" baseline="2777" sz="1500" spc="-914">
                <a:latin typeface="Meiryo"/>
                <a:cs typeface="Meiryo"/>
              </a:rPr>
              <a:t>⎝</a:t>
            </a:r>
            <a:endParaRPr baseline="2777" sz="1500">
              <a:latin typeface="Meiryo"/>
              <a:cs typeface="Meiryo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171146" y="7967950"/>
            <a:ext cx="5143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5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1369901" y="7793061"/>
            <a:ext cx="15113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43255" algn="l"/>
                <a:tab pos="1107440" algn="l"/>
                <a:tab pos="1267460" algn="l"/>
                <a:tab pos="1497965" algn="l"/>
              </a:tabLst>
            </a:pPr>
            <a:r>
              <a:rPr dirty="0" u="sng" sz="650" spc="-34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650" spc="-8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r>
              <a:rPr dirty="0" u="sng" sz="65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ln</a:t>
            </a:r>
            <a:r>
              <a:rPr dirty="0" u="sng" sz="650" spc="-3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65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L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u="sng" baseline="4273" sz="975" spc="-37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baseline="4273" sz="975" spc="-1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baseline="4273" sz="975" spc="-3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(</a:t>
            </a:r>
            <a:r>
              <a:rPr dirty="0" u="sng" baseline="4273" sz="975" spc="-3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r>
              <a:rPr dirty="0" u="sng" baseline="4273" sz="975" spc="-3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−1)</a:t>
            </a:r>
            <a:r>
              <a:rPr dirty="0" baseline="4273" sz="975">
                <a:latin typeface="Cambria"/>
                <a:cs typeface="Cambria"/>
              </a:rPr>
              <a:t>	</a:t>
            </a:r>
            <a:r>
              <a:rPr dirty="0" u="sng" baseline="4273" sz="9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4273" sz="975" spc="-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baseline="4273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057049" y="7909537"/>
            <a:ext cx="8496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420370" algn="l"/>
              </a:tabLst>
            </a:pPr>
            <a:r>
              <a:rPr dirty="0" sz="650" spc="-25">
                <a:latin typeface="Cambria"/>
                <a:cs typeface="Cambria"/>
              </a:rPr>
              <a:t>2</a:t>
            </a:r>
            <a:r>
              <a:rPr dirty="0" sz="650" spc="-25" i="1">
                <a:latin typeface="Meiryo"/>
                <a:cs typeface="Meiryo"/>
              </a:rPr>
              <a:t/>
            </a:r>
            <a:r>
              <a:rPr dirty="0" baseline="24691" sz="675" spc="-37">
                <a:latin typeface="Cambria"/>
                <a:cs typeface="Cambria"/>
              </a:rPr>
              <a:t>2</a:t>
            </a:r>
            <a:r>
              <a:rPr dirty="0" baseline="24691" sz="675">
                <a:latin typeface="Cambria"/>
                <a:cs typeface="Cambria"/>
              </a:rPr>
              <a:t>	</a:t>
            </a:r>
            <a:r>
              <a:rPr dirty="0" sz="650" spc="-90">
                <a:latin typeface="Cambria"/>
                <a:cs typeface="Cambria"/>
              </a:rPr>
              <a:t>2(</a:t>
            </a:r>
            <a:r>
              <a:rPr dirty="0" sz="650" spc="-90" i="1">
                <a:latin typeface="Meiryo"/>
                <a:cs typeface="Meiryo"/>
              </a:rPr>
              <a:t/>
            </a:r>
            <a:r>
              <a:rPr dirty="0" baseline="24691" sz="675" spc="-135">
                <a:latin typeface="Cambria"/>
                <a:cs typeface="Cambria"/>
              </a:rPr>
              <a:t>2</a:t>
            </a:r>
            <a:r>
              <a:rPr dirty="0" baseline="24691" sz="675" spc="-60">
                <a:latin typeface="Cambria"/>
                <a:cs typeface="Cambria"/>
              </a:rPr>
              <a:t> </a:t>
            </a:r>
            <a:r>
              <a:rPr dirty="0" sz="650" spc="90">
                <a:latin typeface="Cambria"/>
                <a:cs typeface="Cambria"/>
              </a:rPr>
              <a:t>+</a:t>
            </a:r>
            <a:r>
              <a:rPr dirty="0" sz="650" spc="85" i="1">
                <a:latin typeface="Palatino Linotype"/>
                <a:cs typeface="Palatino Linotype"/>
              </a:rPr>
              <a:t>T</a:t>
            </a:r>
            <a:r>
              <a:rPr dirty="0" sz="650" spc="-254" i="1">
                <a:latin typeface="Meiryo"/>
                <a:cs typeface="Meiryo"/>
              </a:rPr>
              <a:t/>
            </a:r>
            <a:r>
              <a:rPr dirty="0" baseline="24691" sz="675" spc="-60">
                <a:latin typeface="Cambria"/>
                <a:cs typeface="Cambria"/>
              </a:rPr>
              <a:t>2</a:t>
            </a:r>
            <a:r>
              <a:rPr dirty="0" baseline="24691" sz="675" spc="-44">
                <a:latin typeface="Cambria"/>
                <a:cs typeface="Cambria"/>
              </a:rPr>
              <a:t> </a:t>
            </a:r>
            <a:r>
              <a:rPr dirty="0" sz="650" spc="-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3069084" y="7771471"/>
            <a:ext cx="7112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-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⊤</a:t>
            </a:r>
            <a:r>
              <a:rPr dirty="0" u="sng" sz="450" spc="2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450">
              <a:latin typeface="Meiryo"/>
              <a:cs typeface="Meiryo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3195732" y="7822673"/>
            <a:ext cx="6032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-12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450" spc="2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450">
              <a:latin typeface="Meiryo"/>
              <a:cs typeface="Meiryo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3028965" y="7772833"/>
            <a:ext cx="2641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-36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sz="650" spc="175" i="1">
                <a:latin typeface="Meiryo"/>
                <a:cs typeface="Meiryo"/>
              </a:rPr>
              <a:t> 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W</a:t>
            </a:r>
            <a:r>
              <a:rPr dirty="0" sz="650" spc="114" i="1">
                <a:latin typeface="Palatino Linotype"/>
                <a:cs typeface="Palatino Linotype"/>
              </a:rPr>
              <a:t> </a:t>
            </a:r>
            <a:r>
              <a:rPr dirty="0" u="sng" sz="650" spc="-41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3060374" y="7909537"/>
            <a:ext cx="1981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Cambria"/>
                <a:cs typeface="Cambria"/>
              </a:rPr>
              <a:t>2</a:t>
            </a:r>
            <a:r>
              <a:rPr dirty="0" sz="650" spc="-25" i="1">
                <a:latin typeface="Meiryo"/>
                <a:cs typeface="Meiryo"/>
              </a:rPr>
              <a:t/>
            </a:r>
            <a:r>
              <a:rPr dirty="0" baseline="24691" sz="675" spc="-37">
                <a:latin typeface="Cambria"/>
                <a:cs typeface="Cambria"/>
              </a:rPr>
              <a:t>4</a:t>
            </a:r>
            <a:endParaRPr baseline="24691" sz="675">
              <a:latin typeface="Cambria"/>
              <a:cs typeface="Cambria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2582169" y="7967950"/>
            <a:ext cx="64389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8440" algn="l"/>
                <a:tab pos="604520" algn="l"/>
              </a:tabLst>
            </a:pP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19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899114" y="7807736"/>
            <a:ext cx="15271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8309" algn="l"/>
                <a:tab pos="1012190" algn="l"/>
                <a:tab pos="1426845" algn="l"/>
              </a:tabLst>
            </a:pPr>
            <a:r>
              <a:rPr dirty="0" sz="1000" spc="13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4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7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3590640" y="7771471"/>
            <a:ext cx="7112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-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⊤</a:t>
            </a:r>
            <a:r>
              <a:rPr dirty="0" u="sng" sz="450" spc="2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450">
              <a:latin typeface="Meiryo"/>
              <a:cs typeface="Meiryo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3687795" y="7822673"/>
            <a:ext cx="6032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-12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450" spc="2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450">
              <a:latin typeface="Meiryo"/>
              <a:cs typeface="Meiryo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3561029" y="7967950"/>
            <a:ext cx="2578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8440" algn="l"/>
              </a:tabLst>
            </a:pP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19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3443876" y="7909537"/>
            <a:ext cx="41655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05">
                <a:latin typeface="Cambria"/>
                <a:cs typeface="Cambria"/>
              </a:rPr>
              <a:t>2(</a:t>
            </a:r>
            <a:r>
              <a:rPr dirty="0" sz="650" spc="-105" i="1">
                <a:latin typeface="Meiryo"/>
                <a:cs typeface="Meiryo"/>
              </a:rPr>
              <a:t/>
            </a:r>
            <a:r>
              <a:rPr dirty="0" sz="650" spc="75" i="1">
                <a:latin typeface="Meiryo"/>
                <a:cs typeface="Meiryo"/>
              </a:rPr>
              <a:t> </a:t>
            </a:r>
            <a:r>
              <a:rPr dirty="0" sz="650" spc="85">
                <a:latin typeface="Cambria"/>
                <a:cs typeface="Cambria"/>
              </a:rPr>
              <a:t>+</a:t>
            </a:r>
            <a:r>
              <a:rPr dirty="0" sz="650" spc="80" i="1">
                <a:latin typeface="Palatino Linotype"/>
                <a:cs typeface="Palatino Linotype"/>
              </a:rPr>
              <a:t>T</a:t>
            </a:r>
            <a:r>
              <a:rPr dirty="0" sz="650" spc="-295" i="1">
                <a:latin typeface="Meiryo"/>
                <a:cs typeface="Meiryo"/>
              </a:rPr>
              <a:t/>
            </a:r>
            <a:r>
              <a:rPr dirty="0" sz="650" spc="80" i="1">
                <a:latin typeface="Meiryo"/>
                <a:cs typeface="Meiryo"/>
              </a:rPr>
              <a:t> </a:t>
            </a:r>
            <a:r>
              <a:rPr dirty="0" sz="650" spc="-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3565261" y="7914575"/>
            <a:ext cx="32385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8440" algn="l"/>
              </a:tabLst>
            </a:pPr>
            <a:r>
              <a:rPr dirty="0" sz="450" spc="-50">
                <a:latin typeface="Cambria"/>
                <a:cs typeface="Cambria"/>
              </a:rPr>
              <a:t>2</a:t>
            </a:r>
            <a:r>
              <a:rPr dirty="0" sz="450">
                <a:latin typeface="Cambria"/>
                <a:cs typeface="Cambria"/>
              </a:rPr>
              <a:t>	2</a:t>
            </a:r>
            <a:r>
              <a:rPr dirty="0" sz="450" spc="145">
                <a:latin typeface="Cambria"/>
                <a:cs typeface="Cambria"/>
              </a:rPr>
              <a:t> </a:t>
            </a:r>
            <a:r>
              <a:rPr dirty="0" sz="450" spc="-50">
                <a:latin typeface="Cambria"/>
                <a:cs typeface="Cambria"/>
              </a:rPr>
              <a:t>2</a:t>
            </a:r>
            <a:endParaRPr sz="450">
              <a:latin typeface="Cambria"/>
              <a:cs typeface="Cambria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3443876" y="7731713"/>
            <a:ext cx="5505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650" spc="254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650" spc="-36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sz="650" spc="160" i="1">
                <a:latin typeface="Meiryo"/>
                <a:cs typeface="Meiryo"/>
              </a:rPr>
              <a:t> 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B</a:t>
            </a:r>
            <a:r>
              <a:rPr dirty="0" sz="650" spc="105" i="1">
                <a:latin typeface="Palatino Linotype"/>
                <a:cs typeface="Palatino Linotype"/>
              </a:rPr>
              <a:t> </a:t>
            </a:r>
            <a:r>
              <a:rPr dirty="0" u="sng" sz="650" spc="-36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650" spc="64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r>
              <a:rPr dirty="0" sz="650" spc="110" i="1">
                <a:latin typeface="Meiryo"/>
                <a:cs typeface="Meiryo"/>
              </a:rPr>
              <a:t> </a:t>
            </a:r>
            <a:r>
              <a:rPr dirty="0" sz="1000" spc="-610">
                <a:latin typeface="Meiryo"/>
                <a:cs typeface="Meiryo"/>
              </a:rPr>
              <a:t>⎞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313192" y="8045353"/>
            <a:ext cx="11677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30225" algn="l"/>
              </a:tabLst>
            </a:pPr>
            <a:r>
              <a:rPr dirty="0" baseline="-33333" sz="1500" spc="270">
                <a:latin typeface="Cambria"/>
                <a:cs typeface="Cambria"/>
              </a:rPr>
              <a:t>–</a:t>
            </a:r>
            <a:r>
              <a:rPr dirty="0" baseline="-33333" sz="1500" spc="-157">
                <a:latin typeface="Cambria"/>
                <a:cs typeface="Cambria"/>
              </a:rPr>
              <a:t> </a:t>
            </a:r>
            <a:r>
              <a:rPr dirty="0" u="sng" baseline="-8547" sz="975" spc="5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-8547" sz="975" spc="-37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baseline="-8547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r>
              <a:rPr dirty="0" baseline="-8547" sz="975" spc="300" i="1">
                <a:latin typeface="Palatino Linotype"/>
                <a:cs typeface="Palatino Linotype"/>
              </a:rPr>
              <a:t> </a:t>
            </a:r>
            <a:r>
              <a:rPr dirty="0" baseline="-33333" sz="1500" spc="187">
                <a:latin typeface="Cambria"/>
                <a:cs typeface="Cambria"/>
              </a:rPr>
              <a:t>+</a:t>
            </a:r>
            <a:r>
              <a:rPr dirty="0" baseline="-33333" sz="1500" spc="187">
                <a:latin typeface="Cambria"/>
                <a:cs typeface="Cambria"/>
              </a:rPr>
              <a:t> </a:t>
            </a:r>
            <a:r>
              <a:rPr dirty="0" u="sng" sz="650" spc="4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650" spc="3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r>
              <a:rPr dirty="0" u="sng" sz="650" spc="-3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30864" sz="675" spc="-89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⊤</a:t>
            </a:r>
            <a:r>
              <a:rPr dirty="0" u="sng" sz="650" spc="1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B</a:t>
            </a:r>
            <a:r>
              <a:rPr dirty="0" u="sng" baseline="-18518" sz="675" spc="-34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-18518" sz="675" spc="-13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r>
              <a:rPr dirty="0" u="sng" sz="650" spc="-36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650" spc="2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650">
              <a:latin typeface="Meiryo"/>
              <a:cs typeface="Meiryo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2402337" y="8223177"/>
            <a:ext cx="1085215" cy="15240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>
              <a:lnSpc>
                <a:spcPts val="610"/>
              </a:lnSpc>
              <a:spcBef>
                <a:spcPts val="120"/>
              </a:spcBef>
              <a:tabLst>
                <a:tab pos="563880" algn="l"/>
              </a:tabLst>
            </a:pPr>
            <a:r>
              <a:rPr dirty="0" sz="650" spc="-90">
                <a:latin typeface="Cambria"/>
                <a:cs typeface="Cambria"/>
              </a:rPr>
              <a:t>2(</a:t>
            </a:r>
            <a:r>
              <a:rPr dirty="0" sz="650" spc="-90" i="1">
                <a:latin typeface="Meiryo"/>
                <a:cs typeface="Meiryo"/>
              </a:rPr>
              <a:t/>
            </a:r>
            <a:r>
              <a:rPr dirty="0" baseline="24691" sz="675" spc="-135">
                <a:latin typeface="Cambria"/>
                <a:cs typeface="Cambria"/>
              </a:rPr>
              <a:t>2</a:t>
            </a:r>
            <a:r>
              <a:rPr dirty="0" baseline="24691" sz="675" spc="-60">
                <a:latin typeface="Cambria"/>
                <a:cs typeface="Cambria"/>
              </a:rPr>
              <a:t> </a:t>
            </a:r>
            <a:r>
              <a:rPr dirty="0" sz="650" spc="90">
                <a:latin typeface="Cambria"/>
                <a:cs typeface="Cambria"/>
              </a:rPr>
              <a:t>+</a:t>
            </a:r>
            <a:r>
              <a:rPr dirty="0" sz="650" spc="85" i="1">
                <a:latin typeface="Palatino Linotype"/>
                <a:cs typeface="Palatino Linotype"/>
              </a:rPr>
              <a:t>T</a:t>
            </a:r>
            <a:r>
              <a:rPr dirty="0" sz="650" spc="-254" i="1">
                <a:latin typeface="Meiryo"/>
                <a:cs typeface="Meiryo"/>
              </a:rPr>
              <a:t/>
            </a:r>
            <a:r>
              <a:rPr dirty="0" baseline="24691" sz="675" spc="-60">
                <a:latin typeface="Cambria"/>
                <a:cs typeface="Cambria"/>
              </a:rPr>
              <a:t>2</a:t>
            </a:r>
            <a:r>
              <a:rPr dirty="0" baseline="24691" sz="675" spc="-44">
                <a:latin typeface="Cambria"/>
                <a:cs typeface="Cambria"/>
              </a:rPr>
              <a:t> </a:t>
            </a:r>
            <a:r>
              <a:rPr dirty="0" sz="650" spc="-50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95">
                <a:latin typeface="Cambria"/>
                <a:cs typeface="Cambria"/>
              </a:rPr>
              <a:t>2(</a:t>
            </a:r>
            <a:r>
              <a:rPr dirty="0" sz="650" spc="-95" i="1">
                <a:latin typeface="Meiryo"/>
                <a:cs typeface="Meiryo"/>
              </a:rPr>
              <a:t/>
            </a:r>
            <a:r>
              <a:rPr dirty="0" baseline="24691" sz="675" spc="-142">
                <a:latin typeface="Cambria"/>
                <a:cs typeface="Cambria"/>
              </a:rPr>
              <a:t>2</a:t>
            </a:r>
            <a:r>
              <a:rPr dirty="0" baseline="24691" sz="675" spc="-52">
                <a:latin typeface="Cambria"/>
                <a:cs typeface="Cambria"/>
              </a:rPr>
              <a:t> </a:t>
            </a:r>
            <a:r>
              <a:rPr dirty="0" sz="650" spc="90">
                <a:latin typeface="Cambria"/>
                <a:cs typeface="Cambria"/>
              </a:rPr>
              <a:t>+</a:t>
            </a:r>
            <a:r>
              <a:rPr dirty="0" sz="650" spc="85" i="1">
                <a:latin typeface="Palatino Linotype"/>
                <a:cs typeface="Palatino Linotype"/>
              </a:rPr>
              <a:t>T</a:t>
            </a:r>
            <a:r>
              <a:rPr dirty="0" sz="650" spc="-254" i="1">
                <a:latin typeface="Meiryo"/>
                <a:cs typeface="Meiryo"/>
              </a:rPr>
              <a:t/>
            </a:r>
            <a:r>
              <a:rPr dirty="0" baseline="24691" sz="675" spc="-60">
                <a:latin typeface="Cambria"/>
                <a:cs typeface="Cambria"/>
              </a:rPr>
              <a:t>2</a:t>
            </a:r>
            <a:r>
              <a:rPr dirty="0" baseline="24691" sz="675" spc="-30">
                <a:latin typeface="Cambria"/>
                <a:cs typeface="Cambria"/>
              </a:rPr>
              <a:t> 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baseline="24691" sz="675" spc="-37">
                <a:latin typeface="Cambria"/>
                <a:cs typeface="Cambria"/>
              </a:rPr>
              <a:t>2</a:t>
            </a:r>
            <a:endParaRPr baseline="24691" sz="675">
              <a:latin typeface="Cambria"/>
              <a:cs typeface="Cambria"/>
            </a:endParaRPr>
          </a:p>
          <a:p>
            <a:pPr algn="ctr" marL="46990">
              <a:lnSpc>
                <a:spcPts val="370"/>
              </a:lnSpc>
              <a:tabLst>
                <a:tab pos="252729" algn="l"/>
                <a:tab pos="610870" algn="l"/>
                <a:tab pos="816610" algn="l"/>
              </a:tabLst>
            </a:pP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5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3911704" y="785138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3911704" y="7966261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3911704" y="808113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3911704" y="8170399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⎠</a:t>
            </a:r>
            <a:endParaRPr sz="1000">
              <a:latin typeface="Meiryo"/>
              <a:cs typeface="Meiryo"/>
            </a:endParaRP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130367" y="607782"/>
            <a:ext cx="162813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 i="1">
                <a:latin typeface="Calibri"/>
                <a:cs typeface="Calibri"/>
              </a:rPr>
              <a:t>Tests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on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Models</a:t>
            </a:r>
            <a:r>
              <a:rPr dirty="0" sz="800" spc="24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85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11848" y="1003416"/>
            <a:ext cx="2927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270" i="1">
                <a:latin typeface="Meiryo"/>
                <a:cs typeface="Meiryo"/>
              </a:rPr>
              <a:t/>
            </a:r>
            <a:r>
              <a:rPr dirty="0" baseline="24691" sz="675" spc="-405" i="1">
                <a:latin typeface="Meiryo"/>
                <a:cs typeface="Meiryo"/>
              </a:rPr>
              <a:t>⊤</a:t>
            </a:r>
            <a:endParaRPr baseline="24691" sz="675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651393" y="901604"/>
            <a:ext cx="4902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derive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start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calculating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second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derivatives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5" i="1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sz="1000" spc="25">
                <a:latin typeface="Cambria"/>
                <a:cs typeface="Cambria"/>
              </a:rPr>
              <a:t>)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195">
                <a:latin typeface="Cambria"/>
                <a:cs typeface="Cambria"/>
              </a:rPr>
              <a:t> </a:t>
            </a:r>
            <a:r>
              <a:rPr dirty="0" u="sng" baseline="42735" sz="975" spc="-44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2735" sz="975" spc="-509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42735" sz="975" spc="-112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r>
              <a:rPr dirty="0" u="sng" baseline="42735" sz="975" spc="-1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ln</a:t>
            </a:r>
            <a:r>
              <a:rPr dirty="0" u="sng" baseline="42735" sz="975" spc="-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baseline="42735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L</a:t>
            </a:r>
            <a:r>
              <a:rPr dirty="0" baseline="42735" sz="975" spc="142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16720" y="1371717"/>
            <a:ext cx="4362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5" i="1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sz="1000" spc="25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327421" y="1397554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327421" y="1512424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683432" y="1399248"/>
            <a:ext cx="5143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5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386035" y="1178320"/>
            <a:ext cx="10680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03885" algn="l"/>
                <a:tab pos="781050" algn="l"/>
                <a:tab pos="1029335" algn="l"/>
              </a:tabLst>
            </a:pPr>
            <a:r>
              <a:rPr dirty="0" baseline="-27777" sz="1500" spc="270">
                <a:latin typeface="Cambria"/>
                <a:cs typeface="Cambria"/>
              </a:rPr>
              <a:t>–</a:t>
            </a:r>
            <a:r>
              <a:rPr dirty="0" baseline="-27777" sz="1500" spc="-150">
                <a:latin typeface="Cambria"/>
                <a:cs typeface="Cambria"/>
              </a:rPr>
              <a:t> </a:t>
            </a:r>
            <a:r>
              <a:rPr dirty="0" u="sng" sz="65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sz="650" spc="-10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650" spc="-1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(</a:t>
            </a:r>
            <a:r>
              <a:rPr dirty="0" u="sng" sz="650" spc="-1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r>
              <a:rPr dirty="0" u="sng" sz="650" spc="-1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–</a:t>
            </a:r>
            <a:r>
              <a:rPr dirty="0" u="sng" sz="650" spc="-1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650" spc="-1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u="sng" sz="6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65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094456" y="1399248"/>
            <a:ext cx="2578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8440" algn="l"/>
              </a:tabLst>
            </a:pP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19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569222" y="1340830"/>
            <a:ext cx="8782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420370" algn="l"/>
              </a:tabLst>
            </a:pP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 spc="-25" i="1">
                <a:latin typeface="Meiryo"/>
                <a:cs typeface="Meiryo"/>
              </a:rPr>
              <a:t/>
            </a:r>
            <a:r>
              <a:rPr dirty="0" baseline="24691" sz="675" spc="-37">
                <a:latin typeface="Palatino Linotype"/>
                <a:cs typeface="Palatino Linotype"/>
              </a:rPr>
              <a:t>4</a:t>
            </a:r>
            <a:r>
              <a:rPr dirty="0" baseline="24691" sz="675">
                <a:latin typeface="Palatino Linotype"/>
                <a:cs typeface="Palatino Linotype"/>
              </a:rPr>
              <a:t>	</a:t>
            </a:r>
            <a:r>
              <a:rPr dirty="0" sz="650" spc="-80">
                <a:latin typeface="Palatino Linotype"/>
                <a:cs typeface="Palatino Linotype"/>
              </a:rPr>
              <a:t>2</a:t>
            </a:r>
            <a:r>
              <a:rPr dirty="0" sz="650" spc="-80">
                <a:latin typeface="Cambria"/>
                <a:cs typeface="Cambria"/>
              </a:rPr>
              <a:t>(</a:t>
            </a:r>
            <a:r>
              <a:rPr dirty="0" sz="650" spc="-80" i="1">
                <a:latin typeface="Meiryo"/>
                <a:cs typeface="Meiryo"/>
              </a:rPr>
              <a:t/>
            </a:r>
            <a:r>
              <a:rPr dirty="0" baseline="24691" sz="675" spc="-120">
                <a:latin typeface="Palatino Linotype"/>
                <a:cs typeface="Palatino Linotype"/>
              </a:rPr>
              <a:t>2</a:t>
            </a:r>
            <a:r>
              <a:rPr dirty="0" baseline="24691" sz="675" spc="-22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+</a:t>
            </a:r>
            <a:r>
              <a:rPr dirty="0" sz="650" spc="70" i="1">
                <a:latin typeface="Palatino Linotype"/>
                <a:cs typeface="Palatino Linotype"/>
              </a:rPr>
              <a:t>T</a:t>
            </a:r>
            <a:r>
              <a:rPr dirty="0" sz="650" spc="-275" i="1">
                <a:latin typeface="Meiryo"/>
                <a:cs typeface="Meiryo"/>
              </a:rPr>
              <a:t/>
            </a:r>
            <a:r>
              <a:rPr dirty="0" baseline="24691" sz="675" spc="-37">
                <a:latin typeface="Palatino Linotype"/>
                <a:cs typeface="Palatino Linotype"/>
              </a:rPr>
              <a:t>2</a:t>
            </a:r>
            <a:r>
              <a:rPr dirty="0" baseline="24691" sz="675" spc="-22">
                <a:latin typeface="Palatino Linotype"/>
                <a:cs typeface="Palatino Linotype"/>
              </a:rPr>
              <a:t> 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baseline="24691" sz="675" spc="-37">
                <a:latin typeface="Palatino Linotype"/>
                <a:cs typeface="Palatino Linotype"/>
              </a:rPr>
              <a:t>2</a:t>
            </a:r>
            <a:endParaRPr baseline="24691" sz="675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847343" y="1239017"/>
            <a:ext cx="7112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10870" algn="l"/>
              </a:tabLst>
            </a:pP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30">
                <a:latin typeface="Cambria"/>
                <a:cs typeface="Cambria"/>
              </a:rPr>
              <a:t>–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616237" y="1202765"/>
            <a:ext cx="7112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-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⊤</a:t>
            </a:r>
            <a:r>
              <a:rPr dirty="0" u="sng" sz="450" spc="2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450">
              <a:latin typeface="Meiryo"/>
              <a:cs typeface="Meiryo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742880" y="1253971"/>
            <a:ext cx="6032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-12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450" spc="2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45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576118" y="1204127"/>
            <a:ext cx="2641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-36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sz="650" spc="175" i="1">
                <a:latin typeface="Meiryo"/>
                <a:cs typeface="Meiryo"/>
              </a:rPr>
              <a:t> 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W</a:t>
            </a:r>
            <a:r>
              <a:rPr dirty="0" sz="650" spc="114" i="1">
                <a:latin typeface="Palatino Linotype"/>
                <a:cs typeface="Palatino Linotype"/>
              </a:rPr>
              <a:t> </a:t>
            </a:r>
            <a:r>
              <a:rPr dirty="0" u="sng" sz="650" spc="-41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629011" y="1317400"/>
            <a:ext cx="1549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17094" sz="975" spc="-37" i="1">
                <a:latin typeface="Meiryo"/>
                <a:cs typeface="Meiryo"/>
              </a:rPr>
              <a:t/>
            </a:r>
            <a:r>
              <a:rPr dirty="0" sz="450" spc="-25">
                <a:latin typeface="Palatino Linotype"/>
                <a:cs typeface="Palatino Linotype"/>
              </a:rPr>
              <a:t>6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700245" y="1399248"/>
            <a:ext cx="5143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5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116414" y="1202764"/>
            <a:ext cx="7112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-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⊤</a:t>
            </a:r>
            <a:r>
              <a:rPr dirty="0" u="sng" sz="450" spc="2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450">
              <a:latin typeface="Meiryo"/>
              <a:cs typeface="Meiryo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213569" y="1253971"/>
            <a:ext cx="6032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-12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450" spc="2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45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991025" y="1204127"/>
            <a:ext cx="4083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17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650" spc="-36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sz="650" spc="160" i="1">
                <a:latin typeface="Meiryo"/>
                <a:cs typeface="Meiryo"/>
              </a:rPr>
              <a:t> 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B</a:t>
            </a:r>
            <a:r>
              <a:rPr dirty="0" sz="650" spc="110" i="1">
                <a:latin typeface="Palatino Linotype"/>
                <a:cs typeface="Palatino Linotype"/>
              </a:rPr>
              <a:t> </a:t>
            </a:r>
            <a:r>
              <a:rPr dirty="0" u="sng" sz="650" spc="-41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650" spc="4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065320" y="1399248"/>
            <a:ext cx="2578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8440" algn="l"/>
              </a:tabLst>
            </a:pP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19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965625" y="1340830"/>
            <a:ext cx="4527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105">
                <a:latin typeface="Cambria"/>
                <a:cs typeface="Cambria"/>
              </a:rPr>
              <a:t>(</a:t>
            </a:r>
            <a:r>
              <a:rPr dirty="0" sz="650" spc="-105" i="1">
                <a:latin typeface="Meiryo"/>
                <a:cs typeface="Meiryo"/>
              </a:rPr>
              <a:t/>
            </a:r>
            <a:r>
              <a:rPr dirty="0" baseline="24691" sz="675" spc="-157">
                <a:latin typeface="Palatino Linotype"/>
                <a:cs typeface="Palatino Linotype"/>
              </a:rPr>
              <a:t>2</a:t>
            </a:r>
            <a:r>
              <a:rPr dirty="0" baseline="24691" sz="675" spc="-22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+</a:t>
            </a:r>
            <a:r>
              <a:rPr dirty="0" sz="650" spc="70" i="1">
                <a:latin typeface="Palatino Linotype"/>
                <a:cs typeface="Palatino Linotype"/>
              </a:rPr>
              <a:t>T</a:t>
            </a:r>
            <a:r>
              <a:rPr dirty="0" sz="650" spc="-275" i="1">
                <a:latin typeface="Meiryo"/>
                <a:cs typeface="Meiryo"/>
              </a:rPr>
              <a:t/>
            </a:r>
            <a:r>
              <a:rPr dirty="0" baseline="24691" sz="675" spc="-37">
                <a:latin typeface="Palatino Linotype"/>
                <a:cs typeface="Palatino Linotype"/>
              </a:rPr>
              <a:t>2</a:t>
            </a:r>
            <a:r>
              <a:rPr dirty="0" baseline="24691" sz="675" spc="-37">
                <a:latin typeface="Palatino Linotype"/>
                <a:cs typeface="Palatino Linotype"/>
              </a:rPr>
              <a:t> 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baseline="24691" sz="675" spc="-37">
                <a:latin typeface="Palatino Linotype"/>
                <a:cs typeface="Palatino Linotype"/>
              </a:rPr>
              <a:t>3</a:t>
            </a:r>
            <a:endParaRPr baseline="24691" sz="675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458283" y="1219446"/>
            <a:ext cx="45148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61925" algn="l"/>
                <a:tab pos="438150" algn="l"/>
              </a:tabLst>
            </a:pPr>
            <a:r>
              <a:rPr dirty="0" u="sng" sz="6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65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575441" y="1399248"/>
            <a:ext cx="2578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8440" algn="l"/>
              </a:tabLst>
            </a:pP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19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432883" y="1340830"/>
            <a:ext cx="49593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75">
                <a:latin typeface="Palatino Linotype"/>
                <a:cs typeface="Palatino Linotype"/>
              </a:rPr>
              <a:t>2</a:t>
            </a:r>
            <a:r>
              <a:rPr dirty="0" sz="650" spc="-75">
                <a:latin typeface="Cambria"/>
                <a:cs typeface="Cambria"/>
              </a:rPr>
              <a:t>(</a:t>
            </a:r>
            <a:r>
              <a:rPr dirty="0" sz="650" spc="-75" i="1">
                <a:latin typeface="Meiryo"/>
                <a:cs typeface="Meiryo"/>
              </a:rPr>
              <a:t/>
            </a:r>
            <a:r>
              <a:rPr dirty="0" baseline="24691" sz="675" spc="-112">
                <a:latin typeface="Palatino Linotype"/>
                <a:cs typeface="Palatino Linotype"/>
              </a:rPr>
              <a:t>2</a:t>
            </a:r>
            <a:r>
              <a:rPr dirty="0" baseline="24691" sz="675" spc="-30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+</a:t>
            </a:r>
            <a:r>
              <a:rPr dirty="0" sz="650" spc="70" i="1">
                <a:latin typeface="Palatino Linotype"/>
                <a:cs typeface="Palatino Linotype"/>
              </a:rPr>
              <a:t>T</a:t>
            </a:r>
            <a:r>
              <a:rPr dirty="0" sz="650" spc="-275" i="1">
                <a:latin typeface="Meiryo"/>
                <a:cs typeface="Meiryo"/>
              </a:rPr>
              <a:t/>
            </a:r>
            <a:r>
              <a:rPr dirty="0" baseline="24691" sz="675" spc="-37">
                <a:latin typeface="Palatino Linotype"/>
                <a:cs typeface="Palatino Linotype"/>
              </a:rPr>
              <a:t>2</a:t>
            </a:r>
            <a:r>
              <a:rPr dirty="0" baseline="24691" sz="675" spc="-37">
                <a:latin typeface="Palatino Linotype"/>
                <a:cs typeface="Palatino Linotype"/>
              </a:rPr>
              <a:t> </a:t>
            </a:r>
            <a:r>
              <a:rPr dirty="0" sz="650" spc="-35">
                <a:latin typeface="Cambria"/>
                <a:cs typeface="Cambria"/>
              </a:rPr>
              <a:t>)</a:t>
            </a:r>
            <a:r>
              <a:rPr dirty="0" baseline="24691" sz="675" spc="-52">
                <a:latin typeface="Palatino Linotype"/>
                <a:cs typeface="Palatino Linotype"/>
              </a:rPr>
              <a:t>2</a:t>
            </a:r>
            <a:endParaRPr baseline="24691" sz="675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861064" y="1239017"/>
            <a:ext cx="11785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78230" algn="l"/>
              </a:tabLst>
            </a:pPr>
            <a:r>
              <a:rPr dirty="0" sz="1000" spc="13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30">
                <a:latin typeface="Cambria"/>
                <a:cs typeface="Cambria"/>
              </a:rPr>
              <a:t>–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213695" y="1202765"/>
            <a:ext cx="7112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-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⊤</a:t>
            </a:r>
            <a:r>
              <a:rPr dirty="0" u="sng" sz="450" spc="2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450">
              <a:latin typeface="Meiryo"/>
              <a:cs typeface="Meiryo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310850" y="1253971"/>
            <a:ext cx="6032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-12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450" spc="2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45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057101" y="1204127"/>
            <a:ext cx="4083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2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650" spc="9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r>
              <a:rPr dirty="0" u="sng" sz="650" spc="-24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sz="650" spc="120" i="1">
                <a:latin typeface="Meiryo"/>
                <a:cs typeface="Meiryo"/>
              </a:rPr>
              <a:t> 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B</a:t>
            </a:r>
            <a:r>
              <a:rPr dirty="0" sz="650" spc="75" i="1">
                <a:latin typeface="Palatino Linotype"/>
                <a:cs typeface="Palatino Linotype"/>
              </a:rPr>
              <a:t> </a:t>
            </a:r>
            <a:r>
              <a:rPr dirty="0" u="sng" sz="650" spc="-41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650" spc="4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131396" y="1399248"/>
            <a:ext cx="2578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8440" algn="l"/>
              </a:tabLst>
            </a:pP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19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4057101" y="1340830"/>
            <a:ext cx="3733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65">
                <a:latin typeface="Cambria"/>
                <a:cs typeface="Cambria"/>
              </a:rPr>
              <a:t>(</a:t>
            </a:r>
            <a:r>
              <a:rPr dirty="0" sz="650" spc="-165" i="1">
                <a:latin typeface="Meiryo"/>
                <a:cs typeface="Meiryo"/>
              </a:rPr>
              <a:t/>
            </a:r>
            <a:r>
              <a:rPr dirty="0" sz="650" spc="100" i="1">
                <a:latin typeface="Meiryo"/>
                <a:cs typeface="Meiryo"/>
              </a:rPr>
              <a:t> </a:t>
            </a:r>
            <a:r>
              <a:rPr dirty="0" sz="650" spc="85">
                <a:latin typeface="Cambria"/>
                <a:cs typeface="Cambria"/>
              </a:rPr>
              <a:t>+</a:t>
            </a:r>
            <a:r>
              <a:rPr dirty="0" sz="650" spc="80" i="1">
                <a:latin typeface="Palatino Linotype"/>
                <a:cs typeface="Palatino Linotype"/>
              </a:rPr>
              <a:t>T</a:t>
            </a:r>
            <a:r>
              <a:rPr dirty="0" sz="650" spc="-295" i="1">
                <a:latin typeface="Meiryo"/>
                <a:cs typeface="Meiryo"/>
              </a:rPr>
              <a:t/>
            </a:r>
            <a:r>
              <a:rPr dirty="0" sz="650" spc="100" i="1">
                <a:latin typeface="Meiryo"/>
                <a:cs typeface="Meiryo"/>
              </a:rPr>
              <a:t> </a:t>
            </a:r>
            <a:r>
              <a:rPr dirty="0" sz="650" spc="-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135623" y="1345868"/>
            <a:ext cx="32385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8440" algn="l"/>
              </a:tabLst>
            </a:pPr>
            <a:r>
              <a:rPr dirty="0" sz="450" spc="-50">
                <a:latin typeface="Palatino Linotype"/>
                <a:cs typeface="Palatino Linotype"/>
              </a:rPr>
              <a:t>2</a:t>
            </a:r>
            <a:r>
              <a:rPr dirty="0" sz="450">
                <a:latin typeface="Palatino Linotype"/>
                <a:cs typeface="Palatino Linotype"/>
              </a:rPr>
              <a:t>	2</a:t>
            </a:r>
            <a:r>
              <a:rPr dirty="0" sz="450" spc="155">
                <a:latin typeface="Palatino Linotype"/>
                <a:cs typeface="Palatino Linotype"/>
              </a:rPr>
              <a:t> </a:t>
            </a:r>
            <a:r>
              <a:rPr dirty="0" sz="450" spc="-50">
                <a:latin typeface="Palatino Linotype"/>
                <a:cs typeface="Palatino Linotype"/>
              </a:rPr>
              <a:t>3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327421" y="1161294"/>
            <a:ext cx="3237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66745" algn="l"/>
              </a:tabLst>
            </a:pPr>
            <a:r>
              <a:rPr dirty="0" sz="1000" spc="-610">
                <a:latin typeface="Meiryo"/>
                <a:cs typeface="Meiryo"/>
              </a:rPr>
              <a:t>⎛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⎞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426601" y="1533081"/>
            <a:ext cx="45148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61925" algn="l"/>
                <a:tab pos="438150" algn="l"/>
              </a:tabLst>
            </a:pPr>
            <a:r>
              <a:rPr dirty="0" u="sng" sz="6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65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547990" y="1659507"/>
            <a:ext cx="32385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8440" algn="l"/>
              </a:tabLst>
            </a:pPr>
            <a:r>
              <a:rPr dirty="0" sz="450" spc="-50">
                <a:latin typeface="Palatino Linotype"/>
                <a:cs typeface="Palatino Linotype"/>
              </a:rPr>
              <a:t>2</a:t>
            </a:r>
            <a:r>
              <a:rPr dirty="0" sz="450">
                <a:latin typeface="Palatino Linotype"/>
                <a:cs typeface="Palatino Linotype"/>
              </a:rPr>
              <a:t>	2</a:t>
            </a:r>
            <a:r>
              <a:rPr dirty="0" sz="450" spc="155">
                <a:latin typeface="Palatino Linotype"/>
                <a:cs typeface="Palatino Linotype"/>
              </a:rPr>
              <a:t> </a:t>
            </a:r>
            <a:r>
              <a:rPr dirty="0" sz="450" spc="-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895459" y="1552652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80">
                <a:latin typeface="Cambria"/>
                <a:cs typeface="Cambria"/>
              </a:rPr>
              <a:t>–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182012" y="1516399"/>
            <a:ext cx="7112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-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⊤</a:t>
            </a:r>
            <a:r>
              <a:rPr dirty="0" u="sng" sz="450" spc="2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450">
              <a:latin typeface="Meiryo"/>
              <a:cs typeface="Meiryo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279168" y="1567606"/>
            <a:ext cx="6032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-12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450" spc="2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450">
              <a:latin typeface="Meiryo"/>
              <a:cs typeface="Meiryo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025418" y="1517766"/>
            <a:ext cx="4083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2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650" spc="9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r>
              <a:rPr dirty="0" u="sng" sz="650" spc="-24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sz="650" spc="120" i="1">
                <a:latin typeface="Meiryo"/>
                <a:cs typeface="Meiryo"/>
              </a:rPr>
              <a:t> 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B</a:t>
            </a:r>
            <a:r>
              <a:rPr dirty="0" sz="650" spc="75" i="1">
                <a:latin typeface="Palatino Linotype"/>
                <a:cs typeface="Palatino Linotype"/>
              </a:rPr>
              <a:t> </a:t>
            </a:r>
            <a:r>
              <a:rPr dirty="0" u="sng" sz="650" spc="-41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650" spc="4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650">
              <a:latin typeface="Meiryo"/>
              <a:cs typeface="Meiryo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302021" y="1613349"/>
            <a:ext cx="11633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735965" algn="l"/>
              </a:tabLst>
            </a:pPr>
            <a:r>
              <a:rPr dirty="0" baseline="5555" sz="1500" spc="-839">
                <a:latin typeface="Meiryo"/>
                <a:cs typeface="Meiryo"/>
              </a:rPr>
              <a:t>⎝</a:t>
            </a:r>
            <a:r>
              <a:rPr dirty="0" baseline="5555" sz="1500" spc="-15">
                <a:latin typeface="Meiryo"/>
                <a:cs typeface="Meiryo"/>
              </a:rPr>
              <a:t> </a:t>
            </a:r>
            <a:r>
              <a:rPr dirty="0" sz="650" spc="-85">
                <a:latin typeface="Palatino Linotype"/>
                <a:cs typeface="Palatino Linotype"/>
              </a:rPr>
              <a:t>2</a:t>
            </a:r>
            <a:r>
              <a:rPr dirty="0" sz="650" spc="-85">
                <a:latin typeface="Cambria"/>
                <a:cs typeface="Cambria"/>
              </a:rPr>
              <a:t>(</a:t>
            </a:r>
            <a:r>
              <a:rPr dirty="0" sz="650" spc="-85" i="1">
                <a:latin typeface="Meiryo"/>
                <a:cs typeface="Meiryo"/>
              </a:rPr>
              <a:t/>
            </a:r>
            <a:r>
              <a:rPr dirty="0" sz="650" spc="60" i="1">
                <a:latin typeface="Meiryo"/>
                <a:cs typeface="Meiryo"/>
              </a:rPr>
              <a:t> </a:t>
            </a:r>
            <a:r>
              <a:rPr dirty="0" sz="650" spc="85">
                <a:latin typeface="Cambria"/>
                <a:cs typeface="Cambria"/>
              </a:rPr>
              <a:t>+</a:t>
            </a:r>
            <a:r>
              <a:rPr dirty="0" sz="650" spc="80" i="1">
                <a:latin typeface="Palatino Linotype"/>
                <a:cs typeface="Palatino Linotype"/>
              </a:rPr>
              <a:t>T</a:t>
            </a:r>
            <a:r>
              <a:rPr dirty="0" sz="650" spc="-295" i="1">
                <a:latin typeface="Meiryo"/>
                <a:cs typeface="Meiryo"/>
              </a:rPr>
              <a:t/>
            </a:r>
            <a:r>
              <a:rPr dirty="0" sz="650" spc="75" i="1">
                <a:latin typeface="Meiryo"/>
                <a:cs typeface="Meiryo"/>
              </a:rPr>
              <a:t> </a:t>
            </a:r>
            <a:r>
              <a:rPr dirty="0" sz="650" spc="-50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105">
                <a:latin typeface="Cambria"/>
                <a:cs typeface="Cambria"/>
              </a:rPr>
              <a:t>(</a:t>
            </a:r>
            <a:r>
              <a:rPr dirty="0" sz="650" spc="-105" i="1">
                <a:latin typeface="Meiryo"/>
                <a:cs typeface="Meiryo"/>
              </a:rPr>
              <a:t/>
            </a:r>
            <a:r>
              <a:rPr dirty="0" baseline="24691" sz="675" spc="-157">
                <a:latin typeface="Palatino Linotype"/>
                <a:cs typeface="Palatino Linotype"/>
              </a:rPr>
              <a:t>2</a:t>
            </a:r>
            <a:r>
              <a:rPr dirty="0" baseline="24691" sz="675" spc="-22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+</a:t>
            </a:r>
            <a:r>
              <a:rPr dirty="0" sz="650" spc="70" i="1">
                <a:latin typeface="Palatino Linotype"/>
                <a:cs typeface="Palatino Linotype"/>
              </a:rPr>
              <a:t>T</a:t>
            </a:r>
            <a:r>
              <a:rPr dirty="0" sz="650" spc="-275" i="1">
                <a:latin typeface="Meiryo"/>
                <a:cs typeface="Meiryo"/>
              </a:rPr>
              <a:t/>
            </a:r>
            <a:r>
              <a:rPr dirty="0" baseline="24691" sz="675" spc="-37">
                <a:latin typeface="Palatino Linotype"/>
                <a:cs typeface="Palatino Linotype"/>
              </a:rPr>
              <a:t>2</a:t>
            </a:r>
            <a:r>
              <a:rPr dirty="0" baseline="24691" sz="675" spc="-37">
                <a:latin typeface="Palatino Linotype"/>
                <a:cs typeface="Palatino Linotype"/>
              </a:rPr>
              <a:t> 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baseline="24691" sz="675" spc="-37">
                <a:latin typeface="Palatino Linotype"/>
                <a:cs typeface="Palatino Linotype"/>
              </a:rPr>
              <a:t>3</a:t>
            </a:r>
            <a:endParaRPr baseline="24691" sz="675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458283" y="1533080"/>
            <a:ext cx="2870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34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65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sz="650" spc="2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719689" y="1531604"/>
            <a:ext cx="18986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76530" algn="l"/>
              </a:tabLst>
            </a:pPr>
            <a:r>
              <a:rPr dirty="0" u="sng" sz="45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2</a:t>
            </a:r>
            <a:r>
              <a:rPr dirty="0" u="sng" sz="4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927142" y="1552652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80">
                <a:latin typeface="Cambria"/>
                <a:cs typeface="Cambria"/>
              </a:rPr>
              <a:t>–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4156084" y="1516399"/>
            <a:ext cx="14605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2</a:t>
            </a:r>
            <a:r>
              <a:rPr dirty="0" u="sng" sz="450" spc="-6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450" spc="200">
                <a:latin typeface="Palatino Linotype"/>
                <a:cs typeface="Palatino Linotype"/>
              </a:rPr>
              <a:t> </a:t>
            </a:r>
            <a:r>
              <a:rPr dirty="0" u="sng" sz="450" spc="-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⊤</a:t>
            </a:r>
            <a:r>
              <a:rPr dirty="0" u="sng" sz="450" spc="2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450">
              <a:latin typeface="Meiryo"/>
              <a:cs typeface="Meiryo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4328224" y="1567606"/>
            <a:ext cx="6032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-12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450" spc="2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450">
              <a:latin typeface="Meiryo"/>
              <a:cs typeface="Meiryo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057101" y="1517766"/>
            <a:ext cx="4083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1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r>
              <a:rPr dirty="0" sz="650" spc="120" i="1">
                <a:latin typeface="Palatino Linotype"/>
                <a:cs typeface="Palatino Linotype"/>
              </a:rPr>
              <a:t> </a:t>
            </a:r>
            <a:r>
              <a:rPr dirty="0" u="sng" sz="650" spc="-36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sz="650" spc="175" i="1">
                <a:latin typeface="Meiryo"/>
                <a:cs typeface="Meiryo"/>
              </a:rPr>
              <a:t> 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B</a:t>
            </a:r>
            <a:r>
              <a:rPr dirty="0" sz="650" spc="114" i="1">
                <a:latin typeface="Palatino Linotype"/>
                <a:cs typeface="Palatino Linotype"/>
              </a:rPr>
              <a:t> </a:t>
            </a:r>
            <a:r>
              <a:rPr dirty="0" u="sng" sz="650" spc="-41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650" spc="4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650">
              <a:latin typeface="Meiryo"/>
              <a:cs typeface="Meiryo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543758" y="1712882"/>
            <a:ext cx="284543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8440" algn="l"/>
                <a:tab pos="568325" algn="l"/>
                <a:tab pos="774065" algn="l"/>
                <a:tab pos="2044064" algn="l"/>
                <a:tab pos="2249805" algn="l"/>
                <a:tab pos="2599690" algn="l"/>
                <a:tab pos="2806065" algn="l"/>
              </a:tabLst>
            </a:pP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19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4135623" y="1659507"/>
            <a:ext cx="32385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8440" algn="l"/>
              </a:tabLst>
            </a:pPr>
            <a:r>
              <a:rPr dirty="0" sz="450" spc="-50">
                <a:latin typeface="Palatino Linotype"/>
                <a:cs typeface="Palatino Linotype"/>
              </a:rPr>
              <a:t>2</a:t>
            </a:r>
            <a:r>
              <a:rPr dirty="0" sz="450">
                <a:latin typeface="Palatino Linotype"/>
                <a:cs typeface="Palatino Linotype"/>
              </a:rPr>
              <a:t>	2</a:t>
            </a:r>
            <a:r>
              <a:rPr dirty="0" sz="450" spc="155">
                <a:latin typeface="Palatino Linotype"/>
                <a:cs typeface="Palatino Linotype"/>
              </a:rPr>
              <a:t> </a:t>
            </a:r>
            <a:r>
              <a:rPr dirty="0" sz="450" spc="-50">
                <a:latin typeface="Palatino Linotype"/>
                <a:cs typeface="Palatino Linotype"/>
              </a:rPr>
              <a:t>3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4482070" y="1397554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482070" y="1512429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407483" y="1613349"/>
            <a:ext cx="11823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95"/>
              </a:spcBef>
              <a:tabLst>
                <a:tab pos="661670" algn="l"/>
              </a:tabLst>
            </a:pPr>
            <a:r>
              <a:rPr dirty="0" sz="650" spc="-75">
                <a:latin typeface="Palatino Linotype"/>
                <a:cs typeface="Palatino Linotype"/>
              </a:rPr>
              <a:t>2</a:t>
            </a:r>
            <a:r>
              <a:rPr dirty="0" sz="650" spc="-75">
                <a:latin typeface="Cambria"/>
                <a:cs typeface="Cambria"/>
              </a:rPr>
              <a:t>(</a:t>
            </a:r>
            <a:r>
              <a:rPr dirty="0" sz="650" spc="-75" i="1">
                <a:latin typeface="Meiryo"/>
                <a:cs typeface="Meiryo"/>
              </a:rPr>
              <a:t/>
            </a:r>
            <a:r>
              <a:rPr dirty="0" baseline="24691" sz="675" spc="-112">
                <a:latin typeface="Palatino Linotype"/>
                <a:cs typeface="Palatino Linotype"/>
              </a:rPr>
              <a:t>2</a:t>
            </a:r>
            <a:r>
              <a:rPr dirty="0" baseline="24691" sz="675" spc="-30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+</a:t>
            </a:r>
            <a:r>
              <a:rPr dirty="0" sz="650" spc="70" i="1">
                <a:latin typeface="Palatino Linotype"/>
                <a:cs typeface="Palatino Linotype"/>
              </a:rPr>
              <a:t>T</a:t>
            </a:r>
            <a:r>
              <a:rPr dirty="0" sz="650" spc="-275" i="1">
                <a:latin typeface="Meiryo"/>
                <a:cs typeface="Meiryo"/>
              </a:rPr>
              <a:t/>
            </a:r>
            <a:r>
              <a:rPr dirty="0" baseline="24691" sz="675" spc="-37">
                <a:latin typeface="Palatino Linotype"/>
                <a:cs typeface="Palatino Linotype"/>
              </a:rPr>
              <a:t>2</a:t>
            </a:r>
            <a:r>
              <a:rPr dirty="0" baseline="24691" sz="675" spc="-37">
                <a:latin typeface="Palatino Linotype"/>
                <a:cs typeface="Palatino Linotype"/>
              </a:rPr>
              <a:t> </a:t>
            </a:r>
            <a:r>
              <a:rPr dirty="0" sz="650" spc="-35">
                <a:latin typeface="Cambria"/>
                <a:cs typeface="Cambria"/>
              </a:rPr>
              <a:t>)</a:t>
            </a:r>
            <a:r>
              <a:rPr dirty="0" baseline="24691" sz="675" spc="-52">
                <a:latin typeface="Palatino Linotype"/>
                <a:cs typeface="Palatino Linotype"/>
              </a:rPr>
              <a:t>2</a:t>
            </a:r>
            <a:r>
              <a:rPr dirty="0" baseline="24691" sz="675">
                <a:latin typeface="Palatino Linotype"/>
                <a:cs typeface="Palatino Linotype"/>
              </a:rPr>
              <a:t>	</a:t>
            </a:r>
            <a:r>
              <a:rPr dirty="0" sz="650" spc="-165">
                <a:latin typeface="Cambria"/>
                <a:cs typeface="Cambria"/>
              </a:rPr>
              <a:t>(</a:t>
            </a:r>
            <a:r>
              <a:rPr dirty="0" sz="650" spc="-165" i="1">
                <a:latin typeface="Meiryo"/>
                <a:cs typeface="Meiryo"/>
              </a:rPr>
              <a:t/>
            </a:r>
            <a:r>
              <a:rPr dirty="0" sz="650" spc="85" i="1">
                <a:latin typeface="Meiryo"/>
                <a:cs typeface="Meiryo"/>
              </a:rPr>
              <a:t> </a:t>
            </a:r>
            <a:r>
              <a:rPr dirty="0" sz="650" spc="85">
                <a:latin typeface="Cambria"/>
                <a:cs typeface="Cambria"/>
              </a:rPr>
              <a:t>+</a:t>
            </a:r>
            <a:r>
              <a:rPr dirty="0" sz="650" spc="80" i="1">
                <a:latin typeface="Palatino Linotype"/>
                <a:cs typeface="Palatino Linotype"/>
              </a:rPr>
              <a:t>T</a:t>
            </a:r>
            <a:r>
              <a:rPr dirty="0" sz="650" spc="-295" i="1">
                <a:latin typeface="Meiryo"/>
                <a:cs typeface="Meiryo"/>
              </a:rPr>
              <a:t/>
            </a:r>
            <a:r>
              <a:rPr dirty="0" sz="650" spc="85" i="1">
                <a:latin typeface="Meiryo"/>
                <a:cs typeface="Meiryo"/>
              </a:rPr>
              <a:t> </a:t>
            </a:r>
            <a:r>
              <a:rPr dirty="0" sz="650">
                <a:latin typeface="Cambria"/>
                <a:cs typeface="Cambria"/>
              </a:rPr>
              <a:t>)</a:t>
            </a:r>
            <a:r>
              <a:rPr dirty="0" sz="650" spc="459">
                <a:latin typeface="Cambria"/>
                <a:cs typeface="Cambria"/>
              </a:rPr>
              <a:t> </a:t>
            </a:r>
            <a:r>
              <a:rPr dirty="0" baseline="5555" sz="1500" spc="-914">
                <a:latin typeface="Meiryo"/>
                <a:cs typeface="Meiryo"/>
              </a:rPr>
              <a:t>⎠</a:t>
            </a:r>
            <a:endParaRPr baseline="5555" sz="1500">
              <a:latin typeface="Meiryo"/>
              <a:cs typeface="Meiryo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5188446" y="1891076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651407" y="1818405"/>
            <a:ext cx="4903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compute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expectation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matrix,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note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1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Cambria"/>
                <a:cs typeface="Cambria"/>
              </a:rPr>
              <a:t>(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29914" sz="975" spc="-112" i="1">
                <a:latin typeface="Meiryo"/>
                <a:cs typeface="Meiryo"/>
              </a:rPr>
              <a:t>⊤</a:t>
            </a:r>
            <a:r>
              <a:rPr dirty="0" sz="1000" spc="90" i="1">
                <a:latin typeface="Palatino Linotype"/>
                <a:cs typeface="Palatino Linotype"/>
              </a:rPr>
              <a:t>W</a:t>
            </a:r>
            <a:r>
              <a:rPr dirty="0" baseline="-21367" sz="975" spc="-487" i="1">
                <a:latin typeface="Meiryo"/>
                <a:cs typeface="Meiryo"/>
              </a:rPr>
              <a:t/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sz="1000" spc="-1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=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1</a:t>
            </a:r>
            <a:r>
              <a:rPr dirty="0" sz="1000" spc="-80">
                <a:latin typeface="Cambria"/>
                <a:cs typeface="Cambria"/>
              </a:rPr>
              <a:t>)</a:t>
            </a:r>
            <a:r>
              <a:rPr dirty="0" sz="1000" spc="-80" i="1">
                <a:latin typeface="Meiryo"/>
                <a:cs typeface="Meiryo"/>
              </a:rPr>
              <a:t/>
            </a:r>
            <a:r>
              <a:rPr dirty="0" baseline="29914" sz="975" spc="-120">
                <a:latin typeface="Palatino Linotype"/>
                <a:cs typeface="Palatino Linotype"/>
              </a:rPr>
              <a:t>2</a:t>
            </a:r>
            <a:r>
              <a:rPr dirty="0" baseline="29914" sz="975" spc="434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530705" y="1973400"/>
            <a:ext cx="1423035" cy="2006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9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Cambria"/>
                <a:cs typeface="Cambria"/>
              </a:rPr>
              <a:t>(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baseline="29914" sz="975" spc="-97" i="1">
                <a:latin typeface="Meiryo"/>
                <a:cs typeface="Meiryo"/>
              </a:rPr>
              <a:t>⊤</a:t>
            </a:r>
            <a:r>
              <a:rPr dirty="0" sz="1000" spc="5" i="1">
                <a:latin typeface="Palatino Linotype"/>
                <a:cs typeface="Palatino Linotype"/>
              </a:rPr>
              <a:t>B</a:t>
            </a:r>
            <a:r>
              <a:rPr dirty="0" baseline="-21367" sz="975" spc="-472" i="1">
                <a:latin typeface="Meiryo"/>
                <a:cs typeface="Meiryo"/>
              </a:rPr>
              <a:t/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spc="-5">
                <a:latin typeface="Cambria"/>
                <a:cs typeface="Cambria"/>
              </a:rPr>
              <a:t>)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55" i="1">
                <a:latin typeface="Palatino Linotype"/>
                <a:cs typeface="Palatino Linotype"/>
              </a:rPr>
              <a:t> </a:t>
            </a:r>
            <a:r>
              <a:rPr dirty="0" sz="1000" spc="-165">
                <a:latin typeface="Cambria"/>
                <a:cs typeface="Cambria"/>
              </a:rPr>
              <a:t>(</a:t>
            </a:r>
            <a:r>
              <a:rPr dirty="0" sz="1000" spc="-165" i="1">
                <a:latin typeface="Meiryo"/>
                <a:cs typeface="Meiryo"/>
              </a:rPr>
              <a:t/>
            </a:r>
            <a:r>
              <a:rPr dirty="0" baseline="29914" sz="975" spc="-247">
                <a:latin typeface="Palatino Linotype"/>
                <a:cs typeface="Palatino Linotype"/>
              </a:rPr>
              <a:t>2</a:t>
            </a:r>
            <a:r>
              <a:rPr dirty="0" baseline="29914" sz="975" spc="18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T</a:t>
            </a:r>
            <a:r>
              <a:rPr dirty="0" sz="1000" spc="-20" i="1">
                <a:latin typeface="Meiryo"/>
                <a:cs typeface="Meiryo"/>
              </a:rPr>
              <a:t/>
            </a:r>
            <a:r>
              <a:rPr dirty="0" baseline="29914" sz="975" spc="-30">
                <a:latin typeface="Palatino Linotype"/>
                <a:cs typeface="Palatino Linotype"/>
              </a:rPr>
              <a:t>2</a:t>
            </a:r>
            <a:r>
              <a:rPr dirty="0" sz="1000" spc="-20">
                <a:latin typeface="Cambria"/>
                <a:cs typeface="Cambria"/>
              </a:rPr>
              <a:t>)</a:t>
            </a:r>
            <a:r>
              <a:rPr dirty="0" sz="1000" spc="-2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886460">
              <a:lnSpc>
                <a:spcPts val="480"/>
              </a:lnSpc>
              <a:tabLst>
                <a:tab pos="1245235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916710" y="2429230"/>
            <a:ext cx="5568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10">
                <a:latin typeface="Palatino Linotype"/>
                <a:cs typeface="Palatino Linotype"/>
              </a:rPr>
              <a:t>E</a:t>
            </a:r>
            <a:r>
              <a:rPr dirty="0" sz="1000" spc="-110">
                <a:latin typeface="Cambria"/>
                <a:cs typeface="Cambria"/>
              </a:rPr>
              <a:t>(</a:t>
            </a:r>
            <a:r>
              <a:rPr dirty="0" sz="1000" spc="-110" i="1">
                <a:latin typeface="Palatino Linotype"/>
                <a:cs typeface="Palatino Linotype"/>
              </a:rPr>
              <a:t>H</a:t>
            </a:r>
            <a:r>
              <a:rPr dirty="0" sz="1000" spc="-110">
                <a:latin typeface="Cambria"/>
                <a:cs typeface="Cambria"/>
              </a:rPr>
              <a:t>(</a:t>
            </a:r>
            <a:r>
              <a:rPr dirty="0" sz="1000" spc="-110" i="1">
                <a:latin typeface="Meiryo"/>
                <a:cs typeface="Meiryo"/>
              </a:rPr>
              <a:t/>
            </a:r>
            <a:r>
              <a:rPr dirty="0" sz="1000" spc="-110">
                <a:latin typeface="Cambria"/>
                <a:cs typeface="Cambria"/>
              </a:rPr>
              <a:t>))</a:t>
            </a:r>
            <a:r>
              <a:rPr dirty="0" sz="1000" spc="95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483199" y="2218921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⎛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483199" y="245506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483199" y="256993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483199" y="2659204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⎝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541813" y="2235833"/>
            <a:ext cx="4692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500" spc="270">
                <a:latin typeface="Cambria"/>
                <a:cs typeface="Cambria"/>
              </a:rPr>
              <a:t>–</a:t>
            </a:r>
            <a:r>
              <a:rPr dirty="0" baseline="-27777" sz="1500" spc="-150">
                <a:latin typeface="Cambria"/>
                <a:cs typeface="Cambria"/>
              </a:rPr>
              <a:t> </a:t>
            </a:r>
            <a:r>
              <a:rPr dirty="0" u="sng" sz="65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sz="650" spc="-10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650" spc="-1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(</a:t>
            </a:r>
            <a:r>
              <a:rPr dirty="0" u="sng" sz="650" spc="-1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r>
              <a:rPr dirty="0" u="sng" sz="650" spc="-1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–</a:t>
            </a:r>
            <a:r>
              <a:rPr dirty="0" u="sng" sz="650" spc="-1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650" spc="-1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725013" y="2398448"/>
            <a:ext cx="1981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 spc="-25" i="1">
                <a:latin typeface="Meiryo"/>
                <a:cs typeface="Meiryo"/>
              </a:rPr>
              <a:t/>
            </a:r>
            <a:r>
              <a:rPr dirty="0" baseline="24691" sz="675" spc="-37">
                <a:latin typeface="Palatino Linotype"/>
                <a:cs typeface="Palatino Linotype"/>
              </a:rPr>
              <a:t>4</a:t>
            </a:r>
            <a:endParaRPr baseline="24691" sz="675">
              <a:latin typeface="Palatino Linotype"/>
              <a:cs typeface="Palatino Linotype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839104" y="2456751"/>
            <a:ext cx="5143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5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003014" y="2296522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80">
                <a:latin typeface="Cambria"/>
                <a:cs typeface="Cambria"/>
              </a:rPr>
              <a:t>–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250132" y="2456751"/>
            <a:ext cx="2578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8440" algn="l"/>
              </a:tabLst>
            </a:pP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19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107575" y="2398448"/>
            <a:ext cx="49593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75">
                <a:latin typeface="Palatino Linotype"/>
                <a:cs typeface="Palatino Linotype"/>
              </a:rPr>
              <a:t>2</a:t>
            </a:r>
            <a:r>
              <a:rPr dirty="0" sz="650" spc="-75">
                <a:latin typeface="Cambria"/>
                <a:cs typeface="Cambria"/>
              </a:rPr>
              <a:t>(</a:t>
            </a:r>
            <a:r>
              <a:rPr dirty="0" sz="650" spc="-75" i="1">
                <a:latin typeface="Meiryo"/>
                <a:cs typeface="Meiryo"/>
              </a:rPr>
              <a:t/>
            </a:r>
            <a:r>
              <a:rPr dirty="0" baseline="24691" sz="675" spc="-112">
                <a:latin typeface="Palatino Linotype"/>
                <a:cs typeface="Palatino Linotype"/>
              </a:rPr>
              <a:t>2</a:t>
            </a:r>
            <a:r>
              <a:rPr dirty="0" baseline="24691" sz="675" spc="-30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+</a:t>
            </a:r>
            <a:r>
              <a:rPr dirty="0" sz="650" spc="70" i="1">
                <a:latin typeface="Palatino Linotype"/>
                <a:cs typeface="Palatino Linotype"/>
              </a:rPr>
              <a:t>T</a:t>
            </a:r>
            <a:r>
              <a:rPr dirty="0" sz="650" spc="-275" i="1">
                <a:latin typeface="Meiryo"/>
                <a:cs typeface="Meiryo"/>
              </a:rPr>
              <a:t/>
            </a:r>
            <a:r>
              <a:rPr dirty="0" baseline="24691" sz="675" spc="-37">
                <a:latin typeface="Palatino Linotype"/>
                <a:cs typeface="Palatino Linotype"/>
              </a:rPr>
              <a:t>2</a:t>
            </a:r>
            <a:r>
              <a:rPr dirty="0" baseline="24691" sz="675" spc="-37">
                <a:latin typeface="Palatino Linotype"/>
                <a:cs typeface="Palatino Linotype"/>
              </a:rPr>
              <a:t> </a:t>
            </a:r>
            <a:r>
              <a:rPr dirty="0" sz="650" spc="-35">
                <a:latin typeface="Cambria"/>
                <a:cs typeface="Cambria"/>
              </a:rPr>
              <a:t>)</a:t>
            </a:r>
            <a:r>
              <a:rPr dirty="0" baseline="24691" sz="675" spc="-52">
                <a:latin typeface="Palatino Linotype"/>
                <a:cs typeface="Palatino Linotype"/>
              </a:rPr>
              <a:t>2</a:t>
            </a:r>
            <a:endParaRPr baseline="24691" sz="675">
              <a:latin typeface="Palatino Linotype"/>
              <a:cs typeface="Palatino Linotype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2628012" y="2296522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80">
                <a:latin typeface="Cambria"/>
                <a:cs typeface="Cambria"/>
              </a:rPr>
              <a:t>–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132975" y="2276950"/>
            <a:ext cx="10483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89865" algn="l"/>
                <a:tab pos="438150" algn="l"/>
                <a:tab pos="608965" algn="l"/>
                <a:tab pos="758825" algn="l"/>
                <a:tab pos="1035050" algn="l"/>
              </a:tabLst>
            </a:pPr>
            <a:r>
              <a:rPr dirty="0" u="sng" sz="6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65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u="sng" sz="6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65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847007" y="2456751"/>
            <a:ext cx="2578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8440" algn="l"/>
              </a:tabLst>
            </a:pP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19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729849" y="2398448"/>
            <a:ext cx="41655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85">
                <a:latin typeface="Palatino Linotype"/>
                <a:cs typeface="Palatino Linotype"/>
              </a:rPr>
              <a:t>2</a:t>
            </a:r>
            <a:r>
              <a:rPr dirty="0" sz="650" spc="-85">
                <a:latin typeface="Cambria"/>
                <a:cs typeface="Cambria"/>
              </a:rPr>
              <a:t>(</a:t>
            </a:r>
            <a:r>
              <a:rPr dirty="0" sz="650" spc="-85" i="1">
                <a:latin typeface="Meiryo"/>
                <a:cs typeface="Meiryo"/>
              </a:rPr>
              <a:t/>
            </a:r>
            <a:r>
              <a:rPr dirty="0" sz="650" spc="65" i="1">
                <a:latin typeface="Meiryo"/>
                <a:cs typeface="Meiryo"/>
              </a:rPr>
              <a:t> </a:t>
            </a:r>
            <a:r>
              <a:rPr dirty="0" sz="650" spc="85">
                <a:latin typeface="Cambria"/>
                <a:cs typeface="Cambria"/>
              </a:rPr>
              <a:t>+</a:t>
            </a:r>
            <a:r>
              <a:rPr dirty="0" sz="650" spc="80" i="1">
                <a:latin typeface="Palatino Linotype"/>
                <a:cs typeface="Palatino Linotype"/>
              </a:rPr>
              <a:t>T</a:t>
            </a:r>
            <a:r>
              <a:rPr dirty="0" sz="650" spc="-295" i="1">
                <a:latin typeface="Meiryo"/>
                <a:cs typeface="Meiryo"/>
              </a:rPr>
              <a:t/>
            </a:r>
            <a:r>
              <a:rPr dirty="0" sz="650" spc="70" i="1">
                <a:latin typeface="Meiryo"/>
                <a:cs typeface="Meiryo"/>
              </a:rPr>
              <a:t> </a:t>
            </a:r>
            <a:r>
              <a:rPr dirty="0" sz="650" spc="-6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851238" y="2403372"/>
            <a:ext cx="32385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8440" algn="l"/>
              </a:tabLst>
            </a:pPr>
            <a:r>
              <a:rPr dirty="0" sz="450" spc="-50">
                <a:latin typeface="Palatino Linotype"/>
                <a:cs typeface="Palatino Linotype"/>
              </a:rPr>
              <a:t>2</a:t>
            </a:r>
            <a:r>
              <a:rPr dirty="0" sz="450">
                <a:latin typeface="Palatino Linotype"/>
                <a:cs typeface="Palatino Linotype"/>
              </a:rPr>
              <a:t>	2</a:t>
            </a:r>
            <a:r>
              <a:rPr dirty="0" sz="450" spc="155">
                <a:latin typeface="Palatino Linotype"/>
                <a:cs typeface="Palatino Linotype"/>
              </a:rPr>
              <a:t> </a:t>
            </a:r>
            <a:r>
              <a:rPr dirty="0" sz="450" spc="-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1773820" y="2549465"/>
            <a:ext cx="6038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288925" algn="l"/>
                <a:tab pos="565150" algn="l"/>
              </a:tabLst>
            </a:pPr>
            <a:r>
              <a:rPr dirty="0" baseline="-27777" sz="1500" spc="270">
                <a:latin typeface="Cambria"/>
                <a:cs typeface="Cambria"/>
              </a:rPr>
              <a:t>–</a:t>
            </a:r>
            <a:r>
              <a:rPr dirty="0" baseline="-27777" sz="1500" spc="-157">
                <a:latin typeface="Cambria"/>
                <a:cs typeface="Cambria"/>
              </a:rPr>
              <a:t> </a:t>
            </a:r>
            <a:r>
              <a:rPr dirty="0" u="sng" sz="6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65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1875660" y="2712087"/>
            <a:ext cx="49593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75">
                <a:latin typeface="Palatino Linotype"/>
                <a:cs typeface="Palatino Linotype"/>
              </a:rPr>
              <a:t>2</a:t>
            </a:r>
            <a:r>
              <a:rPr dirty="0" sz="650" spc="-75">
                <a:latin typeface="Cambria"/>
                <a:cs typeface="Cambria"/>
              </a:rPr>
              <a:t>(</a:t>
            </a:r>
            <a:r>
              <a:rPr dirty="0" sz="650" spc="-75" i="1">
                <a:latin typeface="Meiryo"/>
                <a:cs typeface="Meiryo"/>
              </a:rPr>
              <a:t/>
            </a:r>
            <a:r>
              <a:rPr dirty="0" baseline="24691" sz="675" spc="-112">
                <a:latin typeface="Palatino Linotype"/>
                <a:cs typeface="Palatino Linotype"/>
              </a:rPr>
              <a:t>2</a:t>
            </a:r>
            <a:r>
              <a:rPr dirty="0" baseline="24691" sz="675" spc="-30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+</a:t>
            </a:r>
            <a:r>
              <a:rPr dirty="0" sz="650" spc="70" i="1">
                <a:latin typeface="Palatino Linotype"/>
                <a:cs typeface="Palatino Linotype"/>
              </a:rPr>
              <a:t>T</a:t>
            </a:r>
            <a:r>
              <a:rPr dirty="0" sz="650" spc="-275" i="1">
                <a:latin typeface="Meiryo"/>
                <a:cs typeface="Meiryo"/>
              </a:rPr>
              <a:t/>
            </a:r>
            <a:r>
              <a:rPr dirty="0" baseline="24691" sz="675" spc="-37">
                <a:latin typeface="Palatino Linotype"/>
                <a:cs typeface="Palatino Linotype"/>
              </a:rPr>
              <a:t>2</a:t>
            </a:r>
            <a:r>
              <a:rPr dirty="0" baseline="24691" sz="675" spc="-37">
                <a:latin typeface="Palatino Linotype"/>
                <a:cs typeface="Palatino Linotype"/>
              </a:rPr>
              <a:t> </a:t>
            </a:r>
            <a:r>
              <a:rPr dirty="0" sz="650" spc="-35">
                <a:latin typeface="Cambria"/>
                <a:cs typeface="Cambria"/>
              </a:rPr>
              <a:t>)</a:t>
            </a:r>
            <a:r>
              <a:rPr dirty="0" baseline="24691" sz="675" spc="-52">
                <a:latin typeface="Palatino Linotype"/>
                <a:cs typeface="Palatino Linotype"/>
              </a:rPr>
              <a:t>2</a:t>
            </a:r>
            <a:endParaRPr baseline="24691" sz="675">
              <a:latin typeface="Palatino Linotype"/>
              <a:cs typeface="Palatino Linotype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628011" y="2610161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80">
                <a:latin typeface="Cambria"/>
                <a:cs typeface="Cambria"/>
              </a:rPr>
              <a:t>–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729849" y="2590584"/>
            <a:ext cx="2870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34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65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sz="650" spc="2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991256" y="2589221"/>
            <a:ext cx="18986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76530" algn="l"/>
              </a:tabLst>
            </a:pPr>
            <a:r>
              <a:rPr dirty="0" u="sng" sz="45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2</a:t>
            </a:r>
            <a:r>
              <a:rPr dirty="0" u="sng" sz="4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018218" y="2770385"/>
            <a:ext cx="108648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8440" algn="l"/>
                <a:tab pos="841375" algn="l"/>
                <a:tab pos="1047115" algn="l"/>
              </a:tabLst>
            </a:pP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19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2729849" y="2712087"/>
            <a:ext cx="41655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85">
                <a:latin typeface="Palatino Linotype"/>
                <a:cs typeface="Palatino Linotype"/>
              </a:rPr>
              <a:t>2</a:t>
            </a:r>
            <a:r>
              <a:rPr dirty="0" sz="650" spc="-85">
                <a:latin typeface="Cambria"/>
                <a:cs typeface="Cambria"/>
              </a:rPr>
              <a:t>(</a:t>
            </a:r>
            <a:r>
              <a:rPr dirty="0" sz="650" spc="-85" i="1">
                <a:latin typeface="Meiryo"/>
                <a:cs typeface="Meiryo"/>
              </a:rPr>
              <a:t/>
            </a:r>
            <a:r>
              <a:rPr dirty="0" sz="650" spc="65" i="1">
                <a:latin typeface="Meiryo"/>
                <a:cs typeface="Meiryo"/>
              </a:rPr>
              <a:t> </a:t>
            </a:r>
            <a:r>
              <a:rPr dirty="0" sz="650" spc="85">
                <a:latin typeface="Cambria"/>
                <a:cs typeface="Cambria"/>
              </a:rPr>
              <a:t>+</a:t>
            </a:r>
            <a:r>
              <a:rPr dirty="0" sz="650" spc="80" i="1">
                <a:latin typeface="Palatino Linotype"/>
                <a:cs typeface="Palatino Linotype"/>
              </a:rPr>
              <a:t>T</a:t>
            </a:r>
            <a:r>
              <a:rPr dirty="0" sz="650" spc="-295" i="1">
                <a:latin typeface="Meiryo"/>
                <a:cs typeface="Meiryo"/>
              </a:rPr>
              <a:t/>
            </a:r>
            <a:r>
              <a:rPr dirty="0" sz="650" spc="70" i="1">
                <a:latin typeface="Meiryo"/>
                <a:cs typeface="Meiryo"/>
              </a:rPr>
              <a:t> </a:t>
            </a:r>
            <a:r>
              <a:rPr dirty="0" sz="650" spc="-6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2851238" y="2717011"/>
            <a:ext cx="32385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8440" algn="l"/>
              </a:tabLst>
            </a:pPr>
            <a:r>
              <a:rPr dirty="0" sz="450" spc="-50">
                <a:latin typeface="Palatino Linotype"/>
                <a:cs typeface="Palatino Linotype"/>
              </a:rPr>
              <a:t>2</a:t>
            </a:r>
            <a:r>
              <a:rPr dirty="0" sz="450">
                <a:latin typeface="Palatino Linotype"/>
                <a:cs typeface="Palatino Linotype"/>
              </a:rPr>
              <a:t>	2</a:t>
            </a:r>
            <a:r>
              <a:rPr dirty="0" sz="450" spc="155">
                <a:latin typeface="Palatino Linotype"/>
                <a:cs typeface="Palatino Linotype"/>
              </a:rPr>
              <a:t> </a:t>
            </a:r>
            <a:r>
              <a:rPr dirty="0" sz="450" spc="-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3197681" y="2218911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⎞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3197681" y="245505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3197681" y="256993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3197681" y="2659195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⎠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4175745" y="2946407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651407" y="2873616"/>
            <a:ext cx="4903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To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compute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test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statistic,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impose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null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hypothesis: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</a:t>
            </a:r>
            <a:r>
              <a:rPr dirty="0" baseline="-21367" sz="975">
                <a:latin typeface="Palatino Linotype"/>
                <a:cs typeface="Palatino Linotype"/>
              </a:rPr>
              <a:t>0</a:t>
            </a:r>
            <a:r>
              <a:rPr dirty="0" baseline="-21367" sz="975" spc="300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∶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292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35">
                <a:latin typeface="Palatino Linotype"/>
                <a:cs typeface="Palatino Linotype"/>
              </a:rPr>
              <a:t> (absence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individ-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4609282" y="3101397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543395" y="3028616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ual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effects).</a:t>
            </a:r>
            <a:r>
              <a:rPr dirty="0" sz="1000">
                <a:latin typeface="Palatino Linotype"/>
                <a:cs typeface="Palatino Linotype"/>
              </a:rPr>
              <a:t> In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parameters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30" b="1">
                <a:latin typeface="Cambria"/>
                <a:cs typeface="Cambria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195" i="1">
                <a:latin typeface="Meiryo"/>
                <a:cs typeface="Meiryo"/>
              </a:rPr>
              <a:t> 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baseline="29914" sz="975" spc="209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60" i="1">
                <a:latin typeface="Meiryo"/>
                <a:cs typeface="Meiryo"/>
              </a:rPr>
              <a:t/>
            </a:r>
            <a:r>
              <a:rPr dirty="0" sz="1000" spc="-355" i="1">
                <a:latin typeface="Meiryo"/>
                <a:cs typeface="Meiryo"/>
              </a:rPr>
              <a:t>̂</a:t>
            </a:r>
            <a:r>
              <a:rPr dirty="0" baseline="29914" sz="975" spc="-67" i="1">
                <a:latin typeface="Meiryo"/>
                <a:cs typeface="Meiryo"/>
              </a:rPr>
              <a:t>⊤</a:t>
            </a:r>
            <a:r>
              <a:rPr dirty="0" sz="1000" spc="-960" i="1">
                <a:latin typeface="Meiryo"/>
                <a:cs typeface="Meiryo"/>
              </a:rPr>
              <a:t/>
            </a:r>
            <a:r>
              <a:rPr dirty="0" sz="1000" spc="-355" i="1">
                <a:latin typeface="Meiryo"/>
                <a:cs typeface="Meiryo"/>
              </a:rPr>
              <a:t>̂</a:t>
            </a:r>
            <a:r>
              <a:rPr dirty="0" sz="1000" spc="445">
                <a:latin typeface="Cambria"/>
                <a:cs typeface="Cambria"/>
              </a:rPr>
              <a:t>∕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50" i="1">
                <a:latin typeface="Palatino Linotype"/>
                <a:cs typeface="Palatino Linotype"/>
              </a:rPr>
              <a:t>T</a:t>
            </a:r>
            <a:r>
              <a:rPr dirty="0" sz="1000" spc="-16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47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568805" y="3179140"/>
            <a:ext cx="21932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score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1325701" y="3535067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1201796" y="3562615"/>
            <a:ext cx="3937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5" i="1">
                <a:latin typeface="Palatino Linotype"/>
                <a:cs typeface="Palatino Linotype"/>
              </a:rPr>
              <a:t>g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25">
                <a:latin typeface="Cambria"/>
                <a:cs typeface="Cambria"/>
              </a:rPr>
              <a:t>)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1569858" y="3352301"/>
            <a:ext cx="7061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98120" algn="l"/>
                <a:tab pos="692785" algn="l"/>
              </a:tabLst>
            </a:pPr>
            <a:r>
              <a:rPr dirty="0" sz="1000" spc="-610">
                <a:latin typeface="Meiryo"/>
                <a:cs typeface="Meiryo"/>
              </a:rPr>
              <a:t>⎛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u="sng" sz="1000" spc="9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sz="1000" spc="975">
                <a:latin typeface="Times New Roman"/>
                <a:cs typeface="Times New Roman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1569858" y="3703327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1569858" y="3792589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⎝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2055286" y="3444430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1756236" y="3698160"/>
            <a:ext cx="1466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1848599" y="3824573"/>
            <a:ext cx="546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1569858" y="3588451"/>
            <a:ext cx="4502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2585" algn="l"/>
              </a:tabLst>
            </a:pPr>
            <a:r>
              <a:rPr dirty="0" sz="1000" spc="-610">
                <a:latin typeface="Meiryo"/>
                <a:cs typeface="Meiryo"/>
              </a:rPr>
              <a:t>⎜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baseline="5555" sz="1500" spc="142">
                <a:latin typeface="Meiryo"/>
                <a:cs typeface="Meiryo"/>
              </a:rPr>
              <a:t>(</a:t>
            </a:r>
            <a:endParaRPr baseline="5555" sz="1500">
              <a:latin typeface="Meiryo"/>
              <a:cs typeface="Meiryo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1984131" y="3682836"/>
            <a:ext cx="2882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270" i="1">
                <a:latin typeface="Meiryo"/>
                <a:cs typeface="Meiryo"/>
              </a:rPr>
              <a:t>̂</a:t>
            </a:r>
            <a:r>
              <a:rPr dirty="0" baseline="30864" sz="675" spc="-405" i="1">
                <a:latin typeface="Meiryo"/>
                <a:cs typeface="Meiryo"/>
              </a:rPr>
              <a:t>⊤</a:t>
            </a:r>
            <a:r>
              <a:rPr dirty="0" baseline="30864" sz="675" spc="-150" i="1">
                <a:latin typeface="Meiryo"/>
                <a:cs typeface="Meiryo"/>
              </a:rPr>
              <a:t> </a:t>
            </a:r>
            <a:r>
              <a:rPr dirty="0" sz="650" spc="-10" i="1">
                <a:latin typeface="Palatino Linotype"/>
                <a:cs typeface="Palatino Linotype"/>
              </a:rPr>
              <a:t>B</a:t>
            </a:r>
            <a:r>
              <a:rPr dirty="0" baseline="-18518" sz="675" spc="-382" i="1">
                <a:latin typeface="Meiryo"/>
                <a:cs typeface="Meiryo"/>
              </a:rPr>
              <a:t/>
            </a:r>
            <a:r>
              <a:rPr dirty="0" baseline="-18518" sz="675" spc="-112" i="1">
                <a:latin typeface="Meiryo"/>
                <a:cs typeface="Meiryo"/>
              </a:rPr>
              <a:t> </a:t>
            </a:r>
            <a:r>
              <a:rPr dirty="0" sz="650" spc="-415" i="1">
                <a:latin typeface="Meiryo"/>
                <a:cs typeface="Meiryo"/>
              </a:rPr>
              <a:t>̂</a:t>
            </a:r>
            <a:endParaRPr sz="650">
              <a:latin typeface="Meiryo"/>
              <a:cs typeface="Meiryo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1615757" y="3717723"/>
            <a:ext cx="891540" cy="2298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1015"/>
              </a:lnSpc>
              <a:spcBef>
                <a:spcPts val="95"/>
              </a:spcBef>
              <a:tabLst>
                <a:tab pos="661670" algn="l"/>
              </a:tabLst>
            </a:pPr>
            <a:r>
              <a:rPr dirty="0" sz="1000" spc="13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marL="152400">
              <a:lnSpc>
                <a:spcPts val="595"/>
              </a:lnSpc>
              <a:tabLst>
                <a:tab pos="434975" algn="l"/>
              </a:tabLst>
            </a:pPr>
            <a:r>
              <a:rPr dirty="0" sz="650" spc="80">
                <a:latin typeface="Palatino Linotype"/>
                <a:cs typeface="Palatino Linotype"/>
              </a:rPr>
              <a:t>2</a:t>
            </a:r>
            <a:r>
              <a:rPr dirty="0" sz="650" spc="-125" i="1">
                <a:latin typeface="Meiryo"/>
                <a:cs typeface="Meiryo"/>
              </a:rPr>
              <a:t/>
            </a:r>
            <a:r>
              <a:rPr dirty="0" sz="650" spc="-105" i="1">
                <a:latin typeface="Meiryo"/>
                <a:cs typeface="Meiryo"/>
              </a:rPr>
              <a:t>̂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 i="1">
                <a:latin typeface="Meiryo"/>
                <a:cs typeface="Meiryo"/>
              </a:rPr>
              <a:t/>
            </a:r>
            <a:r>
              <a:rPr dirty="0" baseline="24691" sz="675" spc="-37">
                <a:latin typeface="Palatino Linotype"/>
                <a:cs typeface="Palatino Linotype"/>
              </a:rPr>
              <a:t>2</a:t>
            </a:r>
            <a:endParaRPr baseline="24691" sz="675">
              <a:latin typeface="Palatino Linotype"/>
              <a:cs typeface="Palatino Linotype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2443305" y="3588465"/>
            <a:ext cx="1866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5555" sz="1500" spc="240">
                <a:latin typeface="Meiryo"/>
                <a:cs typeface="Meiryo"/>
              </a:rPr>
              <a:t>)</a:t>
            </a:r>
            <a:r>
              <a:rPr dirty="0" baseline="5555" sz="1500" spc="-195">
                <a:latin typeface="Meiryo"/>
                <a:cs typeface="Meiryo"/>
              </a:rPr>
              <a:t> </a:t>
            </a:r>
            <a:r>
              <a:rPr dirty="0" sz="1000" spc="-610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2534621" y="3703336"/>
            <a:ext cx="1079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1000" spc="-805">
                <a:latin typeface="Meiryo"/>
                <a:cs typeface="Meiryo"/>
              </a:rPr>
              <a:t>⎟</a:t>
            </a:r>
            <a:r>
              <a:rPr dirty="0" baseline="-38888" sz="1500" spc="-1207">
                <a:latin typeface="Meiryo"/>
                <a:cs typeface="Meiryo"/>
              </a:rPr>
              <a:t>⎠</a:t>
            </a:r>
            <a:endParaRPr baseline="-38888" sz="1500">
              <a:latin typeface="Meiryo"/>
              <a:cs typeface="Meiryo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1783533" y="3808364"/>
            <a:ext cx="4470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82905" algn="l"/>
              </a:tabLst>
            </a:pPr>
            <a:r>
              <a:rPr dirty="0" baseline="-30555" sz="1500" spc="15">
                <a:latin typeface="Meiryo"/>
                <a:cs typeface="Meiryo"/>
              </a:rPr>
              <a:t>(</a:t>
            </a:r>
            <a:r>
              <a:rPr dirty="0" sz="450" spc="-75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5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891317" y="4097323"/>
            <a:ext cx="9239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Cambria"/>
                <a:cs typeface="Cambria"/>
              </a:rPr>
              <a:t>(</a:t>
            </a:r>
            <a:r>
              <a:rPr dirty="0" sz="1000" spc="70">
                <a:latin typeface="Cambria"/>
                <a:cs typeface="Cambria"/>
              </a:rPr>
              <a:t>−</a:t>
            </a:r>
            <a:r>
              <a:rPr dirty="0" sz="1000" spc="50" i="1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Cambria"/>
                <a:cs typeface="Cambria"/>
              </a:rPr>
              <a:t>(</a:t>
            </a:r>
            <a:r>
              <a:rPr dirty="0" sz="1000" spc="-780" i="1">
                <a:latin typeface="Meiryo"/>
                <a:cs typeface="Meiryo"/>
              </a:rPr>
              <a:t/>
            </a:r>
            <a:r>
              <a:rPr dirty="0" baseline="11111" sz="1500" spc="-405" i="1">
                <a:latin typeface="Meiryo"/>
                <a:cs typeface="Meiryo"/>
              </a:rPr>
              <a:t>̂</a:t>
            </a:r>
            <a:r>
              <a:rPr dirty="0" sz="1000" spc="-85">
                <a:latin typeface="Cambria"/>
                <a:cs typeface="Cambria"/>
              </a:rPr>
              <a:t>))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10">
                <a:latin typeface="Cambria"/>
                <a:cs typeface="Cambria"/>
              </a:rPr>
              <a:t> </a:t>
            </a:r>
            <a:r>
              <a:rPr dirty="0" baseline="33333" sz="1500" spc="-37" i="1">
                <a:latin typeface="Palatino Linotype"/>
                <a:cs typeface="Palatino Linotype"/>
              </a:rPr>
              <a:t>NT</a:t>
            </a:r>
            <a:endParaRPr baseline="33333" sz="1500">
              <a:latin typeface="Palatino Linotype"/>
              <a:cs typeface="Palatino Linotype"/>
            </a:endParaRPr>
          </a:p>
        </p:txBody>
      </p:sp>
      <p:sp>
        <p:nvSpPr>
          <p:cNvPr id="104" name="object 104" descr=""/>
          <p:cNvSpPr/>
          <p:nvPr/>
        </p:nvSpPr>
        <p:spPr>
          <a:xfrm>
            <a:off x="1597720" y="4204880"/>
            <a:ext cx="187960" cy="0"/>
          </a:xfrm>
          <a:custGeom>
            <a:avLst/>
            <a:gdLst/>
            <a:ahLst/>
            <a:cxnLst/>
            <a:rect l="l" t="t" r="r" b="b"/>
            <a:pathLst>
              <a:path w="187960" h="0">
                <a:moveTo>
                  <a:pt x="0" y="0"/>
                </a:moveTo>
                <a:lnTo>
                  <a:pt x="18768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" name="object 105" descr=""/>
          <p:cNvSpPr txBox="1"/>
          <p:nvPr/>
        </p:nvSpPr>
        <p:spPr>
          <a:xfrm>
            <a:off x="1716694" y="4262338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1547263" y="4203849"/>
            <a:ext cx="7131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03225" algn="l"/>
              </a:tabLst>
            </a:pPr>
            <a:r>
              <a:rPr dirty="0" baseline="2777" sz="1500" spc="-307">
                <a:latin typeface="Palatino Linotype"/>
                <a:cs typeface="Palatino Linotype"/>
              </a:rPr>
              <a:t>2</a:t>
            </a:r>
            <a:r>
              <a:rPr dirty="0" baseline="2777" sz="1500" spc="-772" i="1">
                <a:latin typeface="Meiryo"/>
                <a:cs typeface="Meiryo"/>
              </a:rPr>
              <a:t/>
            </a:r>
            <a:r>
              <a:rPr dirty="0" baseline="2777" sz="1500" spc="-727" i="1">
                <a:latin typeface="Meiryo"/>
                <a:cs typeface="Meiryo"/>
              </a:rPr>
              <a:t>̂</a:t>
            </a:r>
            <a:r>
              <a:rPr dirty="0" baseline="2777" sz="1500" spc="-300" i="1">
                <a:latin typeface="Meiryo"/>
                <a:cs typeface="Meiryo"/>
              </a:rPr>
              <a:t> </a:t>
            </a:r>
            <a:r>
              <a:rPr dirty="0" baseline="38461" sz="975" spc="-75">
                <a:latin typeface="Palatino Linotype"/>
                <a:cs typeface="Palatino Linotype"/>
              </a:rPr>
              <a:t>4</a:t>
            </a:r>
            <a:r>
              <a:rPr dirty="0" baseline="38461" sz="975">
                <a:latin typeface="Palatino Linotype"/>
                <a:cs typeface="Palatino Linotype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245">
                <a:latin typeface="Palatino Linotype"/>
                <a:cs typeface="Palatino Linotype"/>
              </a:rPr>
              <a:t>  </a:t>
            </a:r>
            <a:r>
              <a:rPr dirty="0" sz="1000" spc="-50" i="1">
                <a:latin typeface="Palatino Linotype"/>
                <a:cs typeface="Palatino Linotype"/>
              </a:rPr>
              <a:t>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1938205" y="4006573"/>
            <a:ext cx="2940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6535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2247723" y="3879578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65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568770" y="4416450"/>
            <a:ext cx="9086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">
                <a:latin typeface="Palatino Linotype"/>
                <a:cs typeface="Palatino Linotype"/>
              </a:rPr>
              <a:t>whose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inverse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916701" y="4710544"/>
            <a:ext cx="382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" i="1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sz="1000" spc="40">
                <a:latin typeface="Cambria"/>
                <a:cs typeface="Cambria"/>
              </a:rPr>
              <a:t>)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1455618" y="4617154"/>
            <a:ext cx="2571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00">
                <a:latin typeface="Palatino Linotype"/>
                <a:cs typeface="Palatino Linotype"/>
              </a:rPr>
              <a:t>2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-480" i="1">
                <a:latin typeface="Meiryo"/>
                <a:cs typeface="Meiryo"/>
              </a:rPr>
              <a:t>̂</a:t>
            </a:r>
            <a:r>
              <a:rPr dirty="0" sz="1000" spc="-210" i="1">
                <a:latin typeface="Meiryo"/>
                <a:cs typeface="Meiryo"/>
              </a:rPr>
              <a:t> </a:t>
            </a:r>
            <a:r>
              <a:rPr dirty="0" baseline="29914" sz="975" spc="-75">
                <a:latin typeface="Palatino Linotype"/>
                <a:cs typeface="Palatino Linotype"/>
              </a:rPr>
              <a:t>4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1612448" y="4689940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13" name="object 113" descr=""/>
          <p:cNvSpPr/>
          <p:nvPr/>
        </p:nvSpPr>
        <p:spPr>
          <a:xfrm>
            <a:off x="1301912" y="4818100"/>
            <a:ext cx="570865" cy="0"/>
          </a:xfrm>
          <a:custGeom>
            <a:avLst/>
            <a:gdLst/>
            <a:ahLst/>
            <a:cxnLst/>
            <a:rect l="l" t="t" r="r" b="b"/>
            <a:pathLst>
              <a:path w="570864" h="0">
                <a:moveTo>
                  <a:pt x="0" y="0"/>
                </a:moveTo>
                <a:lnTo>
                  <a:pt x="570699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" name="object 114" descr=""/>
          <p:cNvSpPr txBox="1"/>
          <p:nvPr/>
        </p:nvSpPr>
        <p:spPr>
          <a:xfrm>
            <a:off x="1289212" y="4799119"/>
            <a:ext cx="5962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NT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9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1</a:t>
            </a:r>
            <a:r>
              <a:rPr dirty="0" sz="1000" spc="-3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1896167" y="4492806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65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2025451" y="4574111"/>
            <a:ext cx="452755" cy="420370"/>
          </a:xfrm>
          <a:prstGeom prst="rect">
            <a:avLst/>
          </a:prstGeom>
        </p:spPr>
        <p:txBody>
          <a:bodyPr wrap="square" lIns="0" tIns="57785" rIns="0" bIns="0" rtlCol="0" vert="horz">
            <a:spAutoFit/>
          </a:bodyPr>
          <a:lstStyle/>
          <a:p>
            <a:pPr marL="41275">
              <a:lnSpc>
                <a:spcPct val="100000"/>
              </a:lnSpc>
              <a:spcBef>
                <a:spcPts val="455"/>
              </a:spcBef>
              <a:tabLst>
                <a:tab pos="288925" algn="l"/>
              </a:tabLst>
            </a:pPr>
            <a:r>
              <a:rPr dirty="0" sz="1000" spc="-50" i="1">
                <a:latin typeface="Palatino Linotype"/>
                <a:cs typeface="Palatino Linotype"/>
              </a:rPr>
              <a:t>T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70">
                <a:latin typeface="Cambria"/>
                <a:cs typeface="Cambria"/>
              </a:rPr>
              <a:t>−</a:t>
            </a:r>
            <a:r>
              <a:rPr dirty="0" sz="1000" spc="7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55"/>
              </a:spcBef>
              <a:tabLst>
                <a:tab pos="332105" algn="l"/>
              </a:tabLst>
            </a:pPr>
            <a:r>
              <a:rPr dirty="0" sz="1000" spc="70">
                <a:latin typeface="Cambria"/>
                <a:cs typeface="Cambria"/>
              </a:rPr>
              <a:t>−</a:t>
            </a:r>
            <a:r>
              <a:rPr dirty="0" sz="1000" spc="70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2492146" y="4492792"/>
            <a:ext cx="1022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1000" spc="365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676833" y="5029536"/>
            <a:ext cx="13982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Finally,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20">
                <a:latin typeface="Palatino Linotype"/>
                <a:cs typeface="Palatino Linotype"/>
              </a:rPr>
              <a:t> statistic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1107819" y="5445345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916749" y="5372545"/>
            <a:ext cx="387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sz="1000" spc="340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1390568" y="5299182"/>
            <a:ext cx="3575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33333" sz="1500" spc="292">
                <a:latin typeface="Cambria"/>
                <a:cs typeface="Cambria"/>
              </a:rPr>
              <a:t>−</a:t>
            </a:r>
            <a:r>
              <a:rPr dirty="0" baseline="-33333" sz="1500" spc="-157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NT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1313788" y="5154829"/>
            <a:ext cx="5562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2434" algn="l"/>
              </a:tabLst>
            </a:pPr>
            <a:r>
              <a:rPr dirty="0" sz="1000" spc="360">
                <a:latin typeface="Meiryo"/>
                <a:cs typeface="Meiryo"/>
              </a:rPr>
              <a:t>(</a:t>
            </a:r>
            <a:r>
              <a:rPr dirty="0" sz="1000" spc="360">
                <a:latin typeface="Meiryo"/>
                <a:cs typeface="Meiryo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000" spc="300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1980842" y="5261204"/>
            <a:ext cx="908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-2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2122348" y="5337216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1859226" y="5264430"/>
            <a:ext cx="4597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2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9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̂</a:t>
            </a:r>
            <a:r>
              <a:rPr dirty="0" sz="1000" spc="170" i="1">
                <a:latin typeface="Meiryo"/>
                <a:cs typeface="Meiryo"/>
              </a:rPr>
              <a:t> </a:t>
            </a: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B</a:t>
            </a:r>
            <a:r>
              <a:rPr dirty="0" u="sng" sz="1000" spc="13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-61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̂</a:t>
            </a:r>
            <a:r>
              <a:rPr dirty="0" u="sng" sz="1000" spc="4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1480055" y="5470860"/>
            <a:ext cx="870585" cy="194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875"/>
              </a:lnSpc>
              <a:spcBef>
                <a:spcPts val="95"/>
              </a:spcBef>
              <a:tabLst>
                <a:tab pos="391795" algn="l"/>
              </a:tabLst>
            </a:pPr>
            <a:r>
              <a:rPr dirty="0" sz="1000" spc="-200">
                <a:latin typeface="Palatino Linotype"/>
                <a:cs typeface="Palatino Linotype"/>
              </a:rPr>
              <a:t>2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-480" i="1">
                <a:latin typeface="Meiryo"/>
                <a:cs typeface="Meiryo"/>
              </a:rPr>
              <a:t>̂</a:t>
            </a:r>
            <a:r>
              <a:rPr dirty="0" sz="1000" spc="-210" i="1">
                <a:latin typeface="Meiryo"/>
                <a:cs typeface="Meiryo"/>
              </a:rPr>
              <a:t> </a:t>
            </a:r>
            <a:r>
              <a:rPr dirty="0" baseline="29914" sz="975" spc="-75">
                <a:latin typeface="Palatino Linotype"/>
                <a:cs typeface="Palatino Linotype"/>
              </a:rPr>
              <a:t>2</a:t>
            </a:r>
            <a:r>
              <a:rPr dirty="0" baseline="29914" sz="975">
                <a:latin typeface="Palatino Linotype"/>
                <a:cs typeface="Palatino Linotype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0" i="1">
                <a:latin typeface="Palatino Linotype"/>
                <a:cs typeface="Palatino Linotype"/>
              </a:rPr>
              <a:t> </a:t>
            </a: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204" i="1">
                <a:latin typeface="Meiryo"/>
                <a:cs typeface="Meiryo"/>
              </a:rPr>
              <a:t> </a:t>
            </a:r>
            <a:r>
              <a:rPr dirty="0" baseline="29914" sz="975" spc="-75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  <a:p>
            <a:pPr marL="181610">
              <a:lnSpc>
                <a:spcPts val="455"/>
              </a:lnSpc>
              <a:tabLst>
                <a:tab pos="769620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1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2308196" y="5154818"/>
            <a:ext cx="2298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0">
                <a:latin typeface="Meiryo"/>
                <a:cs typeface="Meiryo"/>
              </a:rPr>
              <a:t>))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2512562" y="5219597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2589942" y="5372558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0">
                <a:latin typeface="Cambria"/>
                <a:cs typeface="Cambria"/>
              </a:rPr>
              <a:t>×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2880694" y="5279173"/>
            <a:ext cx="2571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04">
                <a:latin typeface="Palatino Linotype"/>
                <a:cs typeface="Palatino Linotype"/>
              </a:rPr>
              <a:t>2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484" i="1">
                <a:latin typeface="Meiryo"/>
                <a:cs typeface="Meiryo"/>
              </a:rPr>
              <a:t>̂</a:t>
            </a:r>
            <a:r>
              <a:rPr dirty="0" sz="1000" spc="-200" i="1">
                <a:latin typeface="Meiryo"/>
                <a:cs typeface="Meiryo"/>
              </a:rPr>
              <a:t> </a:t>
            </a:r>
            <a:r>
              <a:rPr dirty="0" baseline="29914" sz="975" spc="-75">
                <a:latin typeface="Palatino Linotype"/>
                <a:cs typeface="Palatino Linotype"/>
              </a:rPr>
              <a:t>4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3037429" y="5351964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32" name="object 132" descr=""/>
          <p:cNvSpPr/>
          <p:nvPr/>
        </p:nvSpPr>
        <p:spPr>
          <a:xfrm>
            <a:off x="2726890" y="5480125"/>
            <a:ext cx="570865" cy="0"/>
          </a:xfrm>
          <a:custGeom>
            <a:avLst/>
            <a:gdLst/>
            <a:ahLst/>
            <a:cxnLst/>
            <a:rect l="l" t="t" r="r" b="b"/>
            <a:pathLst>
              <a:path w="570864" h="0">
                <a:moveTo>
                  <a:pt x="0" y="0"/>
                </a:moveTo>
                <a:lnTo>
                  <a:pt x="570699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3" name="object 133" descr=""/>
          <p:cNvSpPr txBox="1"/>
          <p:nvPr/>
        </p:nvSpPr>
        <p:spPr>
          <a:xfrm>
            <a:off x="3335200" y="5372567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3601751" y="5299180"/>
            <a:ext cx="204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 i="1">
                <a:latin typeface="Palatino Linotype"/>
                <a:cs typeface="Palatino Linotype"/>
              </a:rPr>
              <a:t>NT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5" name="object 135" descr=""/>
          <p:cNvSpPr/>
          <p:nvPr/>
        </p:nvSpPr>
        <p:spPr>
          <a:xfrm>
            <a:off x="3484928" y="5480125"/>
            <a:ext cx="447040" cy="0"/>
          </a:xfrm>
          <a:custGeom>
            <a:avLst/>
            <a:gdLst/>
            <a:ahLst/>
            <a:cxnLst/>
            <a:rect l="l" t="t" r="r" b="b"/>
            <a:pathLst>
              <a:path w="447039" h="0">
                <a:moveTo>
                  <a:pt x="0" y="0"/>
                </a:moveTo>
                <a:lnTo>
                  <a:pt x="44657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" name="object 136" descr=""/>
          <p:cNvSpPr txBox="1"/>
          <p:nvPr/>
        </p:nvSpPr>
        <p:spPr>
          <a:xfrm>
            <a:off x="2714190" y="5461144"/>
            <a:ext cx="12299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70255" algn="l"/>
              </a:tabLst>
            </a:pPr>
            <a:r>
              <a:rPr dirty="0" sz="1000" i="1">
                <a:latin typeface="Palatino Linotype"/>
                <a:cs typeface="Palatino Linotype"/>
              </a:rPr>
              <a:t>NT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9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1</a:t>
            </a:r>
            <a:r>
              <a:rPr dirty="0" sz="1000" spc="-3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3934021" y="5154832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65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4036202" y="5372567"/>
            <a:ext cx="203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45">
                <a:latin typeface="Cambria"/>
                <a:cs typeface="Cambria"/>
              </a:rPr>
              <a:t>−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4317249" y="5261208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40" name="object 140" descr=""/>
          <p:cNvSpPr txBox="1"/>
          <p:nvPr/>
        </p:nvSpPr>
        <p:spPr>
          <a:xfrm>
            <a:off x="4458750" y="5337219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4257822" y="5264439"/>
            <a:ext cx="3346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90" i="1">
                <a:latin typeface="Meiryo"/>
                <a:cs typeface="Meiryo"/>
              </a:rPr>
              <a:t>̂</a:t>
            </a:r>
            <a:r>
              <a:rPr dirty="0" sz="1000" spc="17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125" i="1">
                <a:latin typeface="Palatino Linotype"/>
                <a:cs typeface="Palatino Linotype"/>
              </a:rPr>
              <a:t> </a:t>
            </a:r>
            <a:r>
              <a:rPr dirty="0" sz="1000" spc="-62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42" name="object 142" descr=""/>
          <p:cNvSpPr/>
          <p:nvPr/>
        </p:nvSpPr>
        <p:spPr>
          <a:xfrm>
            <a:off x="4270512" y="5480125"/>
            <a:ext cx="309880" cy="0"/>
          </a:xfrm>
          <a:custGeom>
            <a:avLst/>
            <a:gdLst/>
            <a:ahLst/>
            <a:cxnLst/>
            <a:rect l="l" t="t" r="r" b="b"/>
            <a:pathLst>
              <a:path w="309879" h="0">
                <a:moveTo>
                  <a:pt x="0" y="0"/>
                </a:moveTo>
                <a:lnTo>
                  <a:pt x="30952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3" name="object 143" descr=""/>
          <p:cNvSpPr txBox="1"/>
          <p:nvPr/>
        </p:nvSpPr>
        <p:spPr>
          <a:xfrm>
            <a:off x="4273445" y="5470860"/>
            <a:ext cx="2971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200" i="1">
                <a:latin typeface="Meiryo"/>
                <a:cs typeface="Meiryo"/>
              </a:rPr>
              <a:t> </a:t>
            </a:r>
            <a:r>
              <a:rPr dirty="0" baseline="29914" sz="975" spc="-75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4470643" y="5537583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4582427" y="5154818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65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4684722" y="5219597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7" name="object 147" descr=""/>
          <p:cNvSpPr txBox="1"/>
          <p:nvPr/>
        </p:nvSpPr>
        <p:spPr>
          <a:xfrm>
            <a:off x="1459861" y="5772816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48" name="object 148" descr=""/>
          <p:cNvSpPr txBox="1"/>
          <p:nvPr/>
        </p:nvSpPr>
        <p:spPr>
          <a:xfrm>
            <a:off x="651392" y="5700145"/>
            <a:ext cx="15652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Or,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replacing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195" i="1">
                <a:latin typeface="Meiryo"/>
                <a:cs typeface="Meiryo"/>
              </a:rPr>
              <a:t> 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baseline="29914" sz="975" spc="202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915" i="1">
                <a:latin typeface="Meiryo"/>
                <a:cs typeface="Meiryo"/>
              </a:rPr>
              <a:t/>
            </a:r>
            <a:r>
              <a:rPr dirty="0" sz="1000" spc="-310" i="1">
                <a:latin typeface="Meiryo"/>
                <a:cs typeface="Meiryo"/>
              </a:rPr>
              <a:t>̂</a:t>
            </a:r>
            <a:r>
              <a:rPr dirty="0" baseline="29914" sz="975" spc="7" i="1">
                <a:latin typeface="Meiryo"/>
                <a:cs typeface="Meiryo"/>
              </a:rPr>
              <a:t>⊤</a:t>
            </a:r>
            <a:r>
              <a:rPr dirty="0" sz="1000" spc="-915" i="1">
                <a:latin typeface="Meiryo"/>
                <a:cs typeface="Meiryo"/>
              </a:rPr>
              <a:t/>
            </a:r>
            <a:r>
              <a:rPr dirty="0" sz="1000" spc="-310" i="1">
                <a:latin typeface="Meiryo"/>
                <a:cs typeface="Meiryo"/>
              </a:rPr>
              <a:t>̂</a:t>
            </a:r>
            <a:r>
              <a:rPr dirty="0" sz="1000" spc="490">
                <a:latin typeface="Cambria"/>
                <a:cs typeface="Cambria"/>
              </a:rPr>
              <a:t>∕</a:t>
            </a:r>
            <a:r>
              <a:rPr dirty="0" sz="1000" spc="-15" i="1">
                <a:latin typeface="Palatino Linotype"/>
                <a:cs typeface="Palatino Linotype"/>
              </a:rPr>
              <a:t>N</a:t>
            </a:r>
            <a:r>
              <a:rPr dirty="0" sz="1000" spc="-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9" name="object 149" descr=""/>
          <p:cNvSpPr txBox="1"/>
          <p:nvPr/>
        </p:nvSpPr>
        <p:spPr>
          <a:xfrm>
            <a:off x="1107818" y="6117542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50" name="object 150" descr=""/>
          <p:cNvSpPr txBox="1"/>
          <p:nvPr/>
        </p:nvSpPr>
        <p:spPr>
          <a:xfrm>
            <a:off x="916717" y="6044761"/>
            <a:ext cx="387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sz="1000" spc="340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51" name="object 151" descr=""/>
          <p:cNvSpPr txBox="1"/>
          <p:nvPr/>
        </p:nvSpPr>
        <p:spPr>
          <a:xfrm>
            <a:off x="1458492" y="5971374"/>
            <a:ext cx="204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 i="1">
                <a:latin typeface="Palatino Linotype"/>
                <a:cs typeface="Palatino Linotype"/>
              </a:rPr>
              <a:t>NT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2" name="object 152" descr=""/>
          <p:cNvSpPr/>
          <p:nvPr/>
        </p:nvSpPr>
        <p:spPr>
          <a:xfrm>
            <a:off x="1341689" y="6152324"/>
            <a:ext cx="447040" cy="0"/>
          </a:xfrm>
          <a:custGeom>
            <a:avLst/>
            <a:gdLst/>
            <a:ahLst/>
            <a:cxnLst/>
            <a:rect l="l" t="t" r="r" b="b"/>
            <a:pathLst>
              <a:path w="447039" h="0">
                <a:moveTo>
                  <a:pt x="0" y="0"/>
                </a:moveTo>
                <a:lnTo>
                  <a:pt x="44657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3" name="object 153" descr=""/>
          <p:cNvSpPr txBox="1"/>
          <p:nvPr/>
        </p:nvSpPr>
        <p:spPr>
          <a:xfrm>
            <a:off x="1790767" y="5827025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65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54" name="object 154" descr=""/>
          <p:cNvSpPr txBox="1"/>
          <p:nvPr/>
        </p:nvSpPr>
        <p:spPr>
          <a:xfrm>
            <a:off x="2201439" y="6009298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55" name="object 155" descr=""/>
          <p:cNvSpPr txBox="1"/>
          <p:nvPr/>
        </p:nvSpPr>
        <p:spPr>
          <a:xfrm>
            <a:off x="1975096" y="5936632"/>
            <a:ext cx="3854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45" i="1">
                <a:latin typeface="Meiryo"/>
                <a:cs typeface="Meiryo"/>
              </a:rPr>
              <a:t/>
            </a:r>
            <a:r>
              <a:rPr dirty="0" sz="1000" spc="-400" i="1">
                <a:latin typeface="Meiryo"/>
                <a:cs typeface="Meiryo"/>
              </a:rPr>
              <a:t>̂</a:t>
            </a:r>
            <a:r>
              <a:rPr dirty="0" baseline="29914" sz="975" spc="-262" i="1">
                <a:latin typeface="Meiryo"/>
                <a:cs typeface="Meiryo"/>
              </a:rPr>
              <a:t>⊤</a:t>
            </a:r>
            <a:r>
              <a:rPr dirty="0" sz="1000" spc="-95" i="1">
                <a:latin typeface="Palatino Linotype"/>
                <a:cs typeface="Palatino Linotype"/>
              </a:rPr>
              <a:t>B</a:t>
            </a:r>
            <a:r>
              <a:rPr dirty="0" sz="1000" spc="135" i="1">
                <a:latin typeface="Palatino Linotype"/>
                <a:cs typeface="Palatino Linotype"/>
              </a:rPr>
              <a:t> </a:t>
            </a:r>
            <a:r>
              <a:rPr dirty="0" sz="1000" spc="-6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56" name="object 156" descr=""/>
          <p:cNvSpPr/>
          <p:nvPr/>
        </p:nvSpPr>
        <p:spPr>
          <a:xfrm>
            <a:off x="2013201" y="6152324"/>
            <a:ext cx="309880" cy="0"/>
          </a:xfrm>
          <a:custGeom>
            <a:avLst/>
            <a:gdLst/>
            <a:ahLst/>
            <a:cxnLst/>
            <a:rect l="l" t="t" r="r" b="b"/>
            <a:pathLst>
              <a:path w="309880" h="0">
                <a:moveTo>
                  <a:pt x="0" y="0"/>
                </a:moveTo>
                <a:lnTo>
                  <a:pt x="30952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" name="object 157" descr=""/>
          <p:cNvSpPr txBox="1"/>
          <p:nvPr/>
        </p:nvSpPr>
        <p:spPr>
          <a:xfrm>
            <a:off x="1303588" y="6134257"/>
            <a:ext cx="9937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772160" algn="l"/>
              </a:tabLst>
            </a:pP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95" i="1">
                <a:latin typeface="Meiryo"/>
                <a:cs typeface="Meiryo"/>
              </a:rPr>
              <a:t>̂</a:t>
            </a:r>
            <a:r>
              <a:rPr dirty="0" baseline="21367" sz="975" spc="-742" i="1">
                <a:latin typeface="Meiryo"/>
                <a:cs typeface="Meiryo"/>
              </a:rPr>
              <a:t>⊤</a:t>
            </a:r>
            <a:r>
              <a:rPr dirty="0" sz="1000" spc="-49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58" name="object 158" descr=""/>
          <p:cNvSpPr txBox="1"/>
          <p:nvPr/>
        </p:nvSpPr>
        <p:spPr>
          <a:xfrm>
            <a:off x="1892948" y="6044760"/>
            <a:ext cx="6642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2440" algn="l"/>
              </a:tabLst>
            </a:pPr>
            <a:r>
              <a:rPr dirty="0" sz="1000" spc="-50" i="1">
                <a:latin typeface="Palatino Linotype"/>
                <a:cs typeface="Palatino Linotype"/>
              </a:rPr>
              <a:t>T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9" name="object 159" descr=""/>
          <p:cNvSpPr txBox="1"/>
          <p:nvPr/>
        </p:nvSpPr>
        <p:spPr>
          <a:xfrm>
            <a:off x="2506138" y="5827032"/>
            <a:ext cx="2216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60">
                <a:latin typeface="Meiryo"/>
                <a:cs typeface="Meiryo"/>
              </a:rPr>
              <a:t>)</a:t>
            </a:r>
            <a:r>
              <a:rPr dirty="0" baseline="-17094" sz="975" spc="240">
                <a:latin typeface="Palatino Linotype"/>
                <a:cs typeface="Palatino Linotype"/>
              </a:rPr>
              <a:t>2</a:t>
            </a:r>
            <a:endParaRPr baseline="-17094" sz="975">
              <a:latin typeface="Palatino Linotype"/>
              <a:cs typeface="Palatino Linotype"/>
            </a:endParaRPr>
          </a:p>
        </p:txBody>
      </p:sp>
      <p:sp>
        <p:nvSpPr>
          <p:cNvPr id="160" name="object 160" descr=""/>
          <p:cNvSpPr txBox="1"/>
          <p:nvPr/>
        </p:nvSpPr>
        <p:spPr>
          <a:xfrm>
            <a:off x="1107820" y="6934217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61" name="object 161" descr=""/>
          <p:cNvSpPr txBox="1"/>
          <p:nvPr/>
        </p:nvSpPr>
        <p:spPr>
          <a:xfrm>
            <a:off x="916719" y="6861432"/>
            <a:ext cx="396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sz="1000" spc="415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62" name="object 162" descr=""/>
          <p:cNvSpPr txBox="1"/>
          <p:nvPr/>
        </p:nvSpPr>
        <p:spPr>
          <a:xfrm>
            <a:off x="1473461" y="6788050"/>
            <a:ext cx="204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 i="1">
                <a:latin typeface="Palatino Linotype"/>
                <a:cs typeface="Palatino Linotype"/>
              </a:rPr>
              <a:t>NT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3" name="object 163" descr=""/>
          <p:cNvSpPr/>
          <p:nvPr/>
        </p:nvSpPr>
        <p:spPr>
          <a:xfrm>
            <a:off x="1350947" y="6968997"/>
            <a:ext cx="458470" cy="0"/>
          </a:xfrm>
          <a:custGeom>
            <a:avLst/>
            <a:gdLst/>
            <a:ahLst/>
            <a:cxnLst/>
            <a:rect l="l" t="t" r="r" b="b"/>
            <a:pathLst>
              <a:path w="458469" h="0">
                <a:moveTo>
                  <a:pt x="0" y="0"/>
                </a:moveTo>
                <a:lnTo>
                  <a:pt x="45811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4" name="object 164" descr=""/>
          <p:cNvSpPr txBox="1"/>
          <p:nvPr/>
        </p:nvSpPr>
        <p:spPr>
          <a:xfrm>
            <a:off x="2233790" y="6825977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65" name="object 165" descr=""/>
          <p:cNvSpPr txBox="1"/>
          <p:nvPr/>
        </p:nvSpPr>
        <p:spPr>
          <a:xfrm>
            <a:off x="2007447" y="6753196"/>
            <a:ext cx="3943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45" i="1">
                <a:latin typeface="Meiryo"/>
                <a:cs typeface="Meiryo"/>
              </a:rPr>
              <a:t/>
            </a:r>
            <a:r>
              <a:rPr dirty="0" sz="1000" spc="-400" i="1">
                <a:latin typeface="Meiryo"/>
                <a:cs typeface="Meiryo"/>
              </a:rPr>
              <a:t>̂</a:t>
            </a:r>
            <a:r>
              <a:rPr dirty="0" baseline="29914" sz="975" spc="-262" i="1">
                <a:latin typeface="Meiryo"/>
                <a:cs typeface="Meiryo"/>
              </a:rPr>
              <a:t>⊤</a:t>
            </a:r>
            <a:r>
              <a:rPr dirty="0" sz="1000" spc="-95" i="1">
                <a:latin typeface="Palatino Linotype"/>
                <a:cs typeface="Palatino Linotype"/>
              </a:rPr>
              <a:t>B</a:t>
            </a:r>
            <a:r>
              <a:rPr dirty="0" sz="1000" spc="210" i="1">
                <a:latin typeface="Palatino Linotype"/>
                <a:cs typeface="Palatino Linotype"/>
              </a:rPr>
              <a:t> </a:t>
            </a:r>
            <a:r>
              <a:rPr dirty="0" sz="1000" spc="-6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66" name="object 166" descr=""/>
          <p:cNvSpPr/>
          <p:nvPr/>
        </p:nvSpPr>
        <p:spPr>
          <a:xfrm>
            <a:off x="2045548" y="6968997"/>
            <a:ext cx="319405" cy="0"/>
          </a:xfrm>
          <a:custGeom>
            <a:avLst/>
            <a:gdLst/>
            <a:ahLst/>
            <a:cxnLst/>
            <a:rect l="l" t="t" r="r" b="b"/>
            <a:pathLst>
              <a:path w="319405" h="0">
                <a:moveTo>
                  <a:pt x="0" y="0"/>
                </a:moveTo>
                <a:lnTo>
                  <a:pt x="31878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7" name="object 167" descr=""/>
          <p:cNvSpPr txBox="1"/>
          <p:nvPr/>
        </p:nvSpPr>
        <p:spPr>
          <a:xfrm>
            <a:off x="1312847" y="6950816"/>
            <a:ext cx="10217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800100" algn="l"/>
              </a:tabLst>
            </a:pP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95" i="1">
                <a:latin typeface="Meiryo"/>
                <a:cs typeface="Meiryo"/>
              </a:rPr>
              <a:t>̂</a:t>
            </a:r>
            <a:r>
              <a:rPr dirty="0" baseline="21367" sz="975" spc="-742" i="1">
                <a:latin typeface="Meiryo"/>
                <a:cs typeface="Meiryo"/>
              </a:rPr>
              <a:t>⊤</a:t>
            </a:r>
            <a:r>
              <a:rPr dirty="0" sz="1000" spc="-49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68" name="object 168" descr=""/>
          <p:cNvSpPr txBox="1"/>
          <p:nvPr/>
        </p:nvSpPr>
        <p:spPr>
          <a:xfrm>
            <a:off x="1913745" y="6861439"/>
            <a:ext cx="6851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93395" algn="l"/>
              </a:tabLst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9" name="object 169" descr=""/>
          <p:cNvSpPr txBox="1"/>
          <p:nvPr/>
        </p:nvSpPr>
        <p:spPr>
          <a:xfrm>
            <a:off x="530679" y="6369942"/>
            <a:ext cx="3711575" cy="451484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158750" marR="43180" indent="-108585">
              <a:lnSpc>
                <a:spcPts val="1190"/>
              </a:lnSpc>
              <a:spcBef>
                <a:spcPts val="145"/>
              </a:spcBef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asymptotically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distributed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-240" i="1">
                <a:latin typeface="Meiryo"/>
                <a:cs typeface="Meiryo"/>
              </a:rPr>
              <a:t> 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baseline="29914" sz="975" spc="19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 </a:t>
            </a:r>
            <a:r>
              <a:rPr dirty="0" sz="1000" spc="-50">
                <a:latin typeface="Palatino Linotype"/>
                <a:cs typeface="Palatino Linotype"/>
              </a:rPr>
              <a:t>degree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freedom.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time </a:t>
            </a:r>
            <a:r>
              <a:rPr dirty="0" sz="1000" spc="-20">
                <a:latin typeface="Palatino Linotype"/>
                <a:cs typeface="Palatino Linotype"/>
              </a:rPr>
              <a:t>effect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likewise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computed:</a:t>
            </a:r>
            <a:endParaRPr sz="1000">
              <a:latin typeface="Palatino Linotype"/>
              <a:cs typeface="Palatino Linotype"/>
            </a:endParaRPr>
          </a:p>
          <a:p>
            <a:pPr algn="ctr" marR="209550">
              <a:lnSpc>
                <a:spcPts val="925"/>
              </a:lnSpc>
              <a:tabLst>
                <a:tab pos="761365" algn="l"/>
              </a:tabLst>
            </a:pPr>
            <a:r>
              <a:rPr dirty="0" sz="1000" spc="310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155">
                <a:latin typeface="Meiryo"/>
                <a:cs typeface="Meiryo"/>
              </a:rPr>
              <a:t>)</a:t>
            </a:r>
            <a:r>
              <a:rPr dirty="0" baseline="-17094" sz="975" spc="232">
                <a:latin typeface="Palatino Linotype"/>
                <a:cs typeface="Palatino Linotype"/>
              </a:rPr>
              <a:t>2</a:t>
            </a:r>
            <a:endParaRPr baseline="-17094" sz="975">
              <a:latin typeface="Palatino Linotype"/>
              <a:cs typeface="Palatino Linotype"/>
            </a:endParaRPr>
          </a:p>
        </p:txBody>
      </p:sp>
      <p:sp>
        <p:nvSpPr>
          <p:cNvPr id="170" name="object 170" descr=""/>
          <p:cNvSpPr txBox="1"/>
          <p:nvPr/>
        </p:nvSpPr>
        <p:spPr>
          <a:xfrm>
            <a:off x="1107817" y="7741743"/>
            <a:ext cx="1212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1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71" name="object 171" descr=""/>
          <p:cNvSpPr txBox="1"/>
          <p:nvPr/>
        </p:nvSpPr>
        <p:spPr>
          <a:xfrm>
            <a:off x="916707" y="7669071"/>
            <a:ext cx="439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39725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LM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72" name="object 172" descr=""/>
          <p:cNvSpPr txBox="1"/>
          <p:nvPr/>
        </p:nvSpPr>
        <p:spPr>
          <a:xfrm>
            <a:off x="1510497" y="7595694"/>
            <a:ext cx="204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 i="1">
                <a:latin typeface="Palatino Linotype"/>
                <a:cs typeface="Palatino Linotype"/>
              </a:rPr>
              <a:t>NT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3" name="object 173" descr=""/>
          <p:cNvSpPr/>
          <p:nvPr/>
        </p:nvSpPr>
        <p:spPr>
          <a:xfrm>
            <a:off x="1393695" y="7776527"/>
            <a:ext cx="447040" cy="0"/>
          </a:xfrm>
          <a:custGeom>
            <a:avLst/>
            <a:gdLst/>
            <a:ahLst/>
            <a:cxnLst/>
            <a:rect l="l" t="t" r="r" b="b"/>
            <a:pathLst>
              <a:path w="447039" h="0">
                <a:moveTo>
                  <a:pt x="0" y="0"/>
                </a:moveTo>
                <a:lnTo>
                  <a:pt x="44657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" name="object 174" descr=""/>
          <p:cNvSpPr txBox="1"/>
          <p:nvPr/>
        </p:nvSpPr>
        <p:spPr>
          <a:xfrm>
            <a:off x="2253450" y="7633616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75" name="object 175" descr=""/>
          <p:cNvSpPr/>
          <p:nvPr/>
        </p:nvSpPr>
        <p:spPr>
          <a:xfrm>
            <a:off x="2065208" y="7776527"/>
            <a:ext cx="309880" cy="0"/>
          </a:xfrm>
          <a:custGeom>
            <a:avLst/>
            <a:gdLst/>
            <a:ahLst/>
            <a:cxnLst/>
            <a:rect l="l" t="t" r="r" b="b"/>
            <a:pathLst>
              <a:path w="309880" h="0">
                <a:moveTo>
                  <a:pt x="0" y="0"/>
                </a:moveTo>
                <a:lnTo>
                  <a:pt x="30952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6" name="object 176" descr=""/>
          <p:cNvSpPr txBox="1"/>
          <p:nvPr/>
        </p:nvSpPr>
        <p:spPr>
          <a:xfrm>
            <a:off x="3028283" y="7595694"/>
            <a:ext cx="204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 i="1">
                <a:latin typeface="Palatino Linotype"/>
                <a:cs typeface="Palatino Linotype"/>
              </a:rPr>
              <a:t>NT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7" name="object 177" descr=""/>
          <p:cNvSpPr/>
          <p:nvPr/>
        </p:nvSpPr>
        <p:spPr>
          <a:xfrm>
            <a:off x="2905770" y="7776527"/>
            <a:ext cx="458470" cy="0"/>
          </a:xfrm>
          <a:custGeom>
            <a:avLst/>
            <a:gdLst/>
            <a:ahLst/>
            <a:cxnLst/>
            <a:rect l="l" t="t" r="r" b="b"/>
            <a:pathLst>
              <a:path w="458470" h="0">
                <a:moveTo>
                  <a:pt x="0" y="0"/>
                </a:moveTo>
                <a:lnTo>
                  <a:pt x="45811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" name="object 178" descr=""/>
          <p:cNvSpPr txBox="1"/>
          <p:nvPr/>
        </p:nvSpPr>
        <p:spPr>
          <a:xfrm>
            <a:off x="3788612" y="7633616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79" name="object 179" descr=""/>
          <p:cNvSpPr txBox="1"/>
          <p:nvPr/>
        </p:nvSpPr>
        <p:spPr>
          <a:xfrm>
            <a:off x="2014403" y="7560840"/>
            <a:ext cx="195516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585595" algn="l"/>
              </a:tabLst>
            </a:pPr>
            <a:r>
              <a:rPr dirty="0" sz="1000" spc="-545" i="1">
                <a:latin typeface="Meiryo"/>
                <a:cs typeface="Meiryo"/>
              </a:rPr>
              <a:t/>
            </a:r>
            <a:r>
              <a:rPr dirty="0" sz="1000" spc="-400" i="1">
                <a:latin typeface="Meiryo"/>
                <a:cs typeface="Meiryo"/>
              </a:rPr>
              <a:t>̂</a:t>
            </a:r>
            <a:r>
              <a:rPr dirty="0" baseline="29914" sz="975" spc="-262" i="1">
                <a:latin typeface="Meiryo"/>
                <a:cs typeface="Meiryo"/>
              </a:rPr>
              <a:t>⊤</a:t>
            </a:r>
            <a:r>
              <a:rPr dirty="0" sz="1000" spc="-95" i="1">
                <a:latin typeface="Palatino Linotype"/>
                <a:cs typeface="Palatino Linotype"/>
              </a:rPr>
              <a:t>B</a:t>
            </a:r>
            <a:r>
              <a:rPr dirty="0" sz="1000" spc="135" i="1">
                <a:latin typeface="Palatino Linotype"/>
                <a:cs typeface="Palatino Linotype"/>
              </a:rPr>
              <a:t> </a:t>
            </a:r>
            <a:r>
              <a:rPr dirty="0" sz="1000" spc="-615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545" i="1">
                <a:latin typeface="Meiryo"/>
                <a:cs typeface="Meiryo"/>
              </a:rPr>
              <a:t/>
            </a:r>
            <a:r>
              <a:rPr dirty="0" sz="1000" spc="-400" i="1">
                <a:latin typeface="Meiryo"/>
                <a:cs typeface="Meiryo"/>
              </a:rPr>
              <a:t>̂</a:t>
            </a:r>
            <a:r>
              <a:rPr dirty="0" baseline="29914" sz="975" spc="-262" i="1">
                <a:latin typeface="Meiryo"/>
                <a:cs typeface="Meiryo"/>
              </a:rPr>
              <a:t>⊤</a:t>
            </a:r>
            <a:r>
              <a:rPr dirty="0" sz="1000" spc="-95" i="1">
                <a:latin typeface="Palatino Linotype"/>
                <a:cs typeface="Palatino Linotype"/>
              </a:rPr>
              <a:t>B</a:t>
            </a:r>
            <a:r>
              <a:rPr dirty="0" sz="1000" spc="204" i="1">
                <a:latin typeface="Palatino Linotype"/>
                <a:cs typeface="Palatino Linotype"/>
              </a:rPr>
              <a:t> </a:t>
            </a:r>
            <a:r>
              <a:rPr dirty="0" sz="1000" spc="-6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80" name="object 180" descr=""/>
          <p:cNvSpPr/>
          <p:nvPr/>
        </p:nvSpPr>
        <p:spPr>
          <a:xfrm>
            <a:off x="3600371" y="7776527"/>
            <a:ext cx="319405" cy="0"/>
          </a:xfrm>
          <a:custGeom>
            <a:avLst/>
            <a:gdLst/>
            <a:ahLst/>
            <a:cxnLst/>
            <a:rect l="l" t="t" r="r" b="b"/>
            <a:pathLst>
              <a:path w="319404" h="0">
                <a:moveTo>
                  <a:pt x="0" y="0"/>
                </a:moveTo>
                <a:lnTo>
                  <a:pt x="31878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1" name="object 181" descr=""/>
          <p:cNvSpPr txBox="1"/>
          <p:nvPr/>
        </p:nvSpPr>
        <p:spPr>
          <a:xfrm>
            <a:off x="1342895" y="7758458"/>
            <a:ext cx="25590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784860" algn="l"/>
                <a:tab pos="1562735" algn="l"/>
                <a:tab pos="2324735" algn="l"/>
              </a:tabLst>
            </a:pP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95" i="1">
                <a:latin typeface="Meiryo"/>
                <a:cs typeface="Meiryo"/>
              </a:rPr>
              <a:t>̂</a:t>
            </a:r>
            <a:r>
              <a:rPr dirty="0" baseline="21367" sz="975" spc="-742" i="1">
                <a:latin typeface="Meiryo"/>
                <a:cs typeface="Meiryo"/>
              </a:rPr>
              <a:t>⊤</a:t>
            </a:r>
            <a:r>
              <a:rPr dirty="0" sz="1000" spc="-495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95" i="1">
                <a:latin typeface="Meiryo"/>
                <a:cs typeface="Meiryo"/>
              </a:rPr>
              <a:t>̂</a:t>
            </a:r>
            <a:r>
              <a:rPr dirty="0" baseline="21367" sz="975" spc="-742" i="1">
                <a:latin typeface="Meiryo"/>
                <a:cs typeface="Meiryo"/>
              </a:rPr>
              <a:t>⊤</a:t>
            </a:r>
            <a:r>
              <a:rPr dirty="0" sz="1000" spc="-49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82" name="object 182" descr=""/>
          <p:cNvSpPr txBox="1"/>
          <p:nvPr/>
        </p:nvSpPr>
        <p:spPr>
          <a:xfrm>
            <a:off x="1944954" y="7669083"/>
            <a:ext cx="2208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2440" algn="l"/>
                <a:tab pos="830580" algn="l"/>
                <a:tab pos="1536065" algn="l"/>
                <a:tab pos="2017395" algn="l"/>
              </a:tabLst>
            </a:pPr>
            <a:r>
              <a:rPr dirty="0" sz="1000" spc="-50" i="1">
                <a:latin typeface="Palatino Linotype"/>
                <a:cs typeface="Palatino Linotype"/>
              </a:rPr>
              <a:t>T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3" name="object 183" descr=""/>
          <p:cNvSpPr txBox="1"/>
          <p:nvPr/>
        </p:nvSpPr>
        <p:spPr>
          <a:xfrm>
            <a:off x="556077" y="7177586"/>
            <a:ext cx="4986020" cy="451484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25400" marR="17780" indent="107950">
              <a:lnSpc>
                <a:spcPts val="1190"/>
              </a:lnSpc>
              <a:spcBef>
                <a:spcPts val="14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Breusch-</a:t>
            </a:r>
            <a:r>
              <a:rPr dirty="0" sz="1000" spc="-50">
                <a:latin typeface="Palatino Linotype"/>
                <a:cs typeface="Palatino Linotype"/>
              </a:rPr>
              <a:t>Pagan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 </a:t>
            </a:r>
            <a:r>
              <a:rPr dirty="0" sz="1000" spc="-40">
                <a:latin typeface="Palatino Linotype"/>
                <a:cs typeface="Palatino Linotype"/>
              </a:rPr>
              <a:t>extends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easily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two-</a:t>
            </a:r>
            <a:r>
              <a:rPr dirty="0" sz="1000" spc="-85">
                <a:latin typeface="Palatino Linotype"/>
                <a:cs typeface="Palatino Linotype"/>
              </a:rPr>
              <a:t>ways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component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Palatino Linotype"/>
                <a:cs typeface="Palatino Linotype"/>
              </a:rPr>
              <a:t>statis- </a:t>
            </a:r>
            <a:r>
              <a:rPr dirty="0" sz="1000">
                <a:latin typeface="Palatino Linotype"/>
                <a:cs typeface="Palatino Linotype"/>
              </a:rPr>
              <a:t>tic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written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55">
                <a:latin typeface="Palatino Linotype"/>
                <a:cs typeface="Palatino Linotype"/>
              </a:rPr>
              <a:t>sum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previous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statistics:</a:t>
            </a:r>
            <a:endParaRPr sz="1000">
              <a:latin typeface="Palatino Linotype"/>
              <a:cs typeface="Palatino Linotype"/>
            </a:endParaRPr>
          </a:p>
          <a:p>
            <a:pPr algn="ctr" marL="43180">
              <a:lnSpc>
                <a:spcPts val="925"/>
              </a:lnSpc>
              <a:tabLst>
                <a:tab pos="784225" algn="l"/>
                <a:tab pos="1566545" algn="l"/>
                <a:tab pos="2328545" algn="l"/>
              </a:tabLst>
            </a:pPr>
            <a:r>
              <a:rPr dirty="0" sz="1000" spc="310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160">
                <a:latin typeface="Meiryo"/>
                <a:cs typeface="Meiryo"/>
              </a:rPr>
              <a:t>)</a:t>
            </a:r>
            <a:r>
              <a:rPr dirty="0" baseline="-17094" sz="975" spc="240">
                <a:latin typeface="Palatino Linotype"/>
                <a:cs typeface="Palatino Linotype"/>
              </a:rPr>
              <a:t>2</a:t>
            </a:r>
            <a:r>
              <a:rPr dirty="0" baseline="-17094" sz="975">
                <a:latin typeface="Palatino Linotype"/>
                <a:cs typeface="Palatino Linotype"/>
              </a:rPr>
              <a:t>	</a:t>
            </a:r>
            <a:r>
              <a:rPr dirty="0" sz="1000" spc="310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160">
                <a:latin typeface="Meiryo"/>
                <a:cs typeface="Meiryo"/>
              </a:rPr>
              <a:t>)</a:t>
            </a:r>
            <a:r>
              <a:rPr dirty="0" baseline="-17094" sz="975" spc="240">
                <a:latin typeface="Palatino Linotype"/>
                <a:cs typeface="Palatino Linotype"/>
              </a:rPr>
              <a:t>2</a:t>
            </a:r>
            <a:endParaRPr baseline="-17094" sz="975">
              <a:latin typeface="Palatino Linotype"/>
              <a:cs typeface="Palatino Linotype"/>
            </a:endParaRPr>
          </a:p>
        </p:txBody>
      </p:sp>
      <p:sp>
        <p:nvSpPr>
          <p:cNvPr id="184" name="object 184" descr=""/>
          <p:cNvSpPr txBox="1"/>
          <p:nvPr/>
        </p:nvSpPr>
        <p:spPr>
          <a:xfrm>
            <a:off x="543377" y="7994261"/>
            <a:ext cx="5011420" cy="32829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8100" marR="30480">
              <a:lnSpc>
                <a:spcPts val="1190"/>
              </a:lnSpc>
              <a:spcBef>
                <a:spcPts val="145"/>
              </a:spcBef>
            </a:pP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-250" i="1">
                <a:latin typeface="Meiryo"/>
                <a:cs typeface="Meiryo"/>
              </a:rPr>
              <a:t> 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baseline="29914" sz="975" spc="187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two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degrees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freedom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under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null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12957" y="607782"/>
            <a:ext cx="3030855" cy="448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86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Calibri"/>
              <a:cs typeface="Calibri"/>
            </a:endParaRPr>
          </a:p>
          <a:p>
            <a:pPr marL="362585">
              <a:lnSpc>
                <a:spcPct val="100000"/>
              </a:lnSpc>
            </a:pP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unbalanced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panels,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relevant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statistics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are:</a:t>
            </a:r>
            <a:r>
              <a:rPr dirty="0" baseline="29914" sz="975" spc="-30">
                <a:latin typeface="Palatino Linotype"/>
                <a:cs typeface="Palatino Linotype"/>
              </a:rPr>
              <a:t>1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02757" y="1085283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5">
                <a:latin typeface="Meiryo"/>
                <a:cs typeface="Meiryo"/>
              </a:rPr>
              <a:t>⎧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02757" y="1206672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5">
                <a:latin typeface="Meiryo"/>
                <a:cs typeface="Meiryo"/>
              </a:rPr>
              <a:t>⎪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02757" y="1321543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5">
                <a:latin typeface="Meiryo"/>
                <a:cs typeface="Meiryo"/>
              </a:rPr>
              <a:t>⎪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902757" y="1436413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5">
                <a:latin typeface="Meiryo"/>
                <a:cs typeface="Meiryo"/>
              </a:rPr>
              <a:t>⎨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902757" y="1551284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5">
                <a:latin typeface="Meiryo"/>
                <a:cs typeface="Meiryo"/>
              </a:rPr>
              <a:t>⎪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902757" y="1666154"/>
            <a:ext cx="939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>
                <a:latin typeface="Meiryo"/>
                <a:cs typeface="Meiryo"/>
              </a:rPr>
              <a:t>⎪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902757" y="1755416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5">
                <a:latin typeface="Meiryo"/>
                <a:cs typeface="Meiryo"/>
              </a:rPr>
              <a:t>⎩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87367" y="1235667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440883" y="1143315"/>
            <a:ext cx="2705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94310" algn="l"/>
              </a:tabLst>
            </a:pPr>
            <a:r>
              <a:rPr dirty="0" u="sng" sz="6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65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O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685713" y="1141948"/>
            <a:ext cx="24257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9235" algn="l"/>
              </a:tabLst>
            </a:pPr>
            <a:r>
              <a:rPr dirty="0" u="sng" sz="45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2</a:t>
            </a:r>
            <a:r>
              <a:rPr dirty="0" u="sng" sz="4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996375" y="1163000"/>
            <a:ext cx="6330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78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sz="1000" spc="210">
                <a:latin typeface="Palatino Linotype"/>
                <a:cs typeface="Palatino Linotype"/>
              </a:rPr>
              <a:t> 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  <a:p>
            <a:pPr algn="r" marR="5080">
              <a:lnSpc>
                <a:spcPts val="360"/>
              </a:lnSpc>
            </a:pPr>
            <a:r>
              <a:rPr dirty="0" sz="650" spc="90">
                <a:latin typeface="Meiryo"/>
                <a:cs typeface="Meiryo"/>
              </a:rPr>
              <a:t>∑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703659" y="1269859"/>
            <a:ext cx="546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603989" y="1323238"/>
            <a:ext cx="14859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6172" sz="675" i="1">
                <a:latin typeface="Palatino Linotype"/>
                <a:cs typeface="Palatino Linotype"/>
              </a:rPr>
              <a:t>n</a:t>
            </a:r>
            <a:r>
              <a:rPr dirty="0" baseline="6172" sz="675" spc="525" i="1">
                <a:latin typeface="Palatino Linotype"/>
                <a:cs typeface="Palatino Linotype"/>
              </a:rPr>
              <a:t> </a:t>
            </a:r>
            <a:r>
              <a:rPr dirty="0" sz="450" spc="-5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483746" y="1234902"/>
            <a:ext cx="4445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8620" algn="l"/>
              </a:tabLst>
            </a:pPr>
            <a:r>
              <a:rPr dirty="0" sz="1000" spc="-50">
                <a:latin typeface="Cambria"/>
                <a:cs typeface="Cambria"/>
              </a:rPr>
              <a:t>(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047358" y="1126641"/>
            <a:ext cx="64769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55" i="1">
                <a:latin typeface="Meiryo"/>
                <a:cs typeface="Meiryo"/>
              </a:rPr>
              <a:t>⊤</a:t>
            </a:r>
            <a:endParaRPr sz="45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135370" y="1177962"/>
            <a:ext cx="52069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45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007238" y="1128117"/>
            <a:ext cx="2286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80" i="1">
                <a:latin typeface="Meiryo"/>
                <a:cs typeface="Meiryo"/>
              </a:rPr>
              <a:t>̂</a:t>
            </a:r>
            <a:r>
              <a:rPr dirty="0" sz="650" spc="135" i="1">
                <a:latin typeface="Meiryo"/>
                <a:cs typeface="Meiryo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S</a:t>
            </a:r>
            <a:r>
              <a:rPr dirty="0" sz="650" spc="80" i="1">
                <a:latin typeface="Palatino Linotype"/>
                <a:cs typeface="Palatino Linotype"/>
              </a:rPr>
              <a:t> </a:t>
            </a:r>
            <a:r>
              <a:rPr dirty="0" sz="650" spc="-415" i="1">
                <a:latin typeface="Meiryo"/>
                <a:cs typeface="Meiryo"/>
              </a:rPr>
              <a:t>̂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2019940" y="1270571"/>
            <a:ext cx="203200" cy="0"/>
          </a:xfrm>
          <a:custGeom>
            <a:avLst/>
            <a:gdLst/>
            <a:ahLst/>
            <a:cxnLst/>
            <a:rect l="l" t="t" r="r" b="b"/>
            <a:pathLst>
              <a:path w="203200" h="0">
                <a:moveTo>
                  <a:pt x="0" y="0"/>
                </a:moveTo>
                <a:lnTo>
                  <a:pt x="20311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1415483" y="1264821"/>
            <a:ext cx="8070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238125" algn="l"/>
                <a:tab pos="64262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200" i="1">
                <a:latin typeface="Palatino Linotype"/>
                <a:cs typeface="Palatino Linotype"/>
              </a:rPr>
              <a:t> </a:t>
            </a:r>
            <a:r>
              <a:rPr dirty="0" sz="650" spc="35">
                <a:latin typeface="Cambria"/>
                <a:cs typeface="Cambria"/>
              </a:rPr>
              <a:t>–</a:t>
            </a:r>
            <a:r>
              <a:rPr dirty="0" sz="650" spc="35" i="1">
                <a:latin typeface="Palatino Linotype"/>
                <a:cs typeface="Palatino Linotype"/>
              </a:rPr>
              <a:t>O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70" i="1">
                <a:latin typeface="Meiryo"/>
                <a:cs typeface="Meiryo"/>
              </a:rPr>
              <a:t>̂</a:t>
            </a:r>
            <a:r>
              <a:rPr dirty="0" baseline="24691" sz="675" spc="-405" i="1">
                <a:latin typeface="Meiryo"/>
                <a:cs typeface="Meiryo"/>
              </a:rPr>
              <a:t>⊤</a:t>
            </a:r>
            <a:r>
              <a:rPr dirty="0" baseline="24691" sz="675" spc="-157" i="1">
                <a:latin typeface="Meiryo"/>
                <a:cs typeface="Meiryo"/>
              </a:rPr>
              <a:t> </a:t>
            </a:r>
            <a:r>
              <a:rPr dirty="0" sz="650" spc="-415" i="1">
                <a:latin typeface="Meiryo"/>
                <a:cs typeface="Meiryo"/>
              </a:rPr>
              <a:t>̂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253556" y="1163008"/>
            <a:ext cx="203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917629" y="1022643"/>
            <a:ext cx="6165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26415" algn="l"/>
              </a:tabLst>
            </a:pPr>
            <a:r>
              <a:rPr dirty="0" sz="1000" spc="95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100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508786" y="1087427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187365" y="1501650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595962" y="1379352"/>
            <a:ext cx="1682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21367" sz="975" spc="-37" i="1">
                <a:latin typeface="Palatino Linotype"/>
                <a:cs typeface="Palatino Linotype"/>
              </a:rPr>
              <a:t>O</a:t>
            </a:r>
            <a:r>
              <a:rPr dirty="0" sz="450" spc="-25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/>
          <p:nvPr/>
        </p:nvSpPr>
        <p:spPr>
          <a:xfrm>
            <a:off x="1453583" y="1536433"/>
            <a:ext cx="459105" cy="0"/>
          </a:xfrm>
          <a:custGeom>
            <a:avLst/>
            <a:gdLst/>
            <a:ahLst/>
            <a:cxnLst/>
            <a:rect l="l" t="t" r="r" b="b"/>
            <a:pathLst>
              <a:path w="459105" h="0">
                <a:moveTo>
                  <a:pt x="0" y="0"/>
                </a:moveTo>
                <a:lnTo>
                  <a:pt x="45891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 txBox="1"/>
          <p:nvPr/>
        </p:nvSpPr>
        <p:spPr>
          <a:xfrm>
            <a:off x="996368" y="1428869"/>
            <a:ext cx="6330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78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sz="1000" spc="210">
                <a:latin typeface="Palatino Linotype"/>
                <a:cs typeface="Palatino Linotype"/>
              </a:rPr>
              <a:t> 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  <a:p>
            <a:pPr algn="r" marR="5080">
              <a:lnSpc>
                <a:spcPts val="360"/>
              </a:lnSpc>
            </a:pPr>
            <a:r>
              <a:rPr dirty="0" sz="650" spc="90">
                <a:latin typeface="Meiryo"/>
                <a:cs typeface="Meiryo"/>
              </a:rPr>
              <a:t>∑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701030" y="1528294"/>
            <a:ext cx="546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603989" y="1585097"/>
            <a:ext cx="13335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i="1">
                <a:latin typeface="Palatino Linotype"/>
                <a:cs typeface="Palatino Linotype"/>
              </a:rPr>
              <a:t>t</a:t>
            </a:r>
            <a:r>
              <a:rPr dirty="0" sz="450" spc="434" i="1">
                <a:latin typeface="Palatino Linotype"/>
                <a:cs typeface="Palatino Linotype"/>
              </a:rPr>
              <a:t> </a:t>
            </a:r>
            <a:r>
              <a:rPr dirty="0" sz="450" spc="-50" i="1">
                <a:latin typeface="Palatino Linotype"/>
                <a:cs typeface="Palatino Linotype"/>
              </a:rPr>
              <a:t>t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483746" y="1500883"/>
            <a:ext cx="44195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6080" algn="l"/>
              </a:tabLst>
            </a:pPr>
            <a:r>
              <a:rPr dirty="0" sz="1000" spc="-50">
                <a:latin typeface="Cambria"/>
                <a:cs typeface="Cambria"/>
              </a:rPr>
              <a:t>(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415483" y="1530797"/>
            <a:ext cx="8070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227965" algn="l"/>
                <a:tab pos="64325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150" i="1">
                <a:latin typeface="Palatino Linotype"/>
                <a:cs typeface="Palatino Linotype"/>
              </a:rPr>
              <a:t> </a:t>
            </a:r>
            <a:r>
              <a:rPr dirty="0" sz="650" spc="35">
                <a:latin typeface="Cambria"/>
                <a:cs typeface="Cambria"/>
              </a:rPr>
              <a:t>–</a:t>
            </a:r>
            <a:r>
              <a:rPr dirty="0" sz="650" spc="35" i="1">
                <a:latin typeface="Palatino Linotype"/>
                <a:cs typeface="Palatino Linotype"/>
              </a:rPr>
              <a:t>O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70" i="1">
                <a:latin typeface="Meiryo"/>
                <a:cs typeface="Meiryo"/>
              </a:rPr>
              <a:t>̂</a:t>
            </a:r>
            <a:r>
              <a:rPr dirty="0" baseline="24691" sz="675" spc="-405" i="1">
                <a:latin typeface="Meiryo"/>
                <a:cs typeface="Meiryo"/>
              </a:rPr>
              <a:t>⊤</a:t>
            </a:r>
            <a:r>
              <a:rPr dirty="0" baseline="24691" sz="675" spc="-157" i="1">
                <a:latin typeface="Meiryo"/>
                <a:cs typeface="Meiryo"/>
              </a:rPr>
              <a:t> </a:t>
            </a:r>
            <a:r>
              <a:rPr dirty="0" sz="650" spc="-415" i="1">
                <a:latin typeface="Meiryo"/>
                <a:cs typeface="Meiryo"/>
              </a:rPr>
              <a:t>̂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979209" y="1352978"/>
            <a:ext cx="5073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650" spc="-270" i="1">
                <a:latin typeface="Meiryo"/>
                <a:cs typeface="Meiryo"/>
              </a:rPr>
              <a:t>̂</a:t>
            </a:r>
            <a:r>
              <a:rPr dirty="0" baseline="30864" sz="675" spc="-405" i="1">
                <a:latin typeface="Meiryo"/>
                <a:cs typeface="Meiryo"/>
              </a:rPr>
              <a:t>⊤</a:t>
            </a:r>
            <a:r>
              <a:rPr dirty="0" baseline="30864" sz="675" spc="-157" i="1">
                <a:latin typeface="Meiryo"/>
                <a:cs typeface="Meiryo"/>
              </a:rPr>
              <a:t> </a:t>
            </a:r>
            <a:r>
              <a:rPr dirty="0" sz="650" spc="-120" i="1">
                <a:latin typeface="Palatino Linotype"/>
                <a:cs typeface="Palatino Linotype"/>
              </a:rPr>
              <a:t>S</a:t>
            </a:r>
            <a:r>
              <a:rPr dirty="0" baseline="-18518" sz="675" spc="-179" i="1">
                <a:latin typeface="Meiryo"/>
                <a:cs typeface="Meiryo"/>
              </a:rPr>
              <a:t/>
            </a:r>
            <a:r>
              <a:rPr dirty="0" baseline="-18518" sz="675" spc="-135" i="1">
                <a:latin typeface="Meiryo"/>
                <a:cs typeface="Meiryo"/>
              </a:rPr>
              <a:t> </a:t>
            </a:r>
            <a:r>
              <a:rPr dirty="0" sz="650" spc="-380" i="1">
                <a:latin typeface="Meiryo"/>
                <a:cs typeface="Meiryo"/>
              </a:rPr>
              <a:t>̂</a:t>
            </a:r>
            <a:r>
              <a:rPr dirty="0" sz="650" spc="135" i="1">
                <a:latin typeface="Meiryo"/>
                <a:cs typeface="Meiryo"/>
              </a:rPr>
              <a:t> </a:t>
            </a:r>
            <a:r>
              <a:rPr dirty="0" baseline="-33333" sz="1500" spc="270">
                <a:latin typeface="Cambria"/>
                <a:cs typeface="Cambria"/>
              </a:rPr>
              <a:t>–</a:t>
            </a:r>
            <a:r>
              <a:rPr dirty="0" baseline="-33333" sz="1500" spc="15">
                <a:latin typeface="Cambria"/>
                <a:cs typeface="Cambria"/>
              </a:rPr>
              <a:t> </a:t>
            </a:r>
            <a:r>
              <a:rPr dirty="0" baseline="-33333" sz="1500" spc="-75">
                <a:latin typeface="Palatino Linotype"/>
                <a:cs typeface="Palatino Linotype"/>
              </a:rPr>
              <a:t>1</a:t>
            </a:r>
            <a:endParaRPr baseline="-33333" sz="150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889486" y="1288625"/>
            <a:ext cx="716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65125" algn="l"/>
                <a:tab pos="558165" algn="l"/>
              </a:tabLst>
            </a:pPr>
            <a:r>
              <a:rPr dirty="0" sz="1000" spc="145">
                <a:latin typeface="Meiryo"/>
                <a:cs typeface="Meiryo"/>
              </a:rPr>
              <a:t>(</a:t>
            </a:r>
            <a:r>
              <a:rPr dirty="0" sz="1000" spc="-225">
                <a:latin typeface="Meiryo"/>
                <a:cs typeface="Meiryo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000">
                <a:latin typeface="Times New Roman"/>
                <a:cs typeface="Times New Roman"/>
              </a:rPr>
              <a:t>	</a:t>
            </a:r>
            <a:r>
              <a:rPr dirty="0" sz="1000" spc="50">
                <a:latin typeface="Meiryo"/>
                <a:cs typeface="Meiryo"/>
              </a:rPr>
              <a:t>)</a:t>
            </a:r>
            <a:r>
              <a:rPr dirty="0" baseline="-17094" sz="975" spc="75">
                <a:latin typeface="Palatino Linotype"/>
                <a:cs typeface="Palatino Linotype"/>
              </a:rPr>
              <a:t>2</a:t>
            </a:r>
            <a:endParaRPr baseline="-17094" sz="975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996373" y="1693476"/>
            <a:ext cx="1030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sz="1000" spc="215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sz="1000" spc="31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LM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187370" y="1766257"/>
            <a:ext cx="8877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41959" algn="l"/>
                <a:tab pos="824865" algn="l"/>
              </a:tabLst>
            </a:pP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2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554832" y="1940134"/>
            <a:ext cx="4960620" cy="47879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12700" marR="5080" indent="107950">
              <a:lnSpc>
                <a:spcPts val="1190"/>
              </a:lnSpc>
              <a:spcBef>
                <a:spcPts val="145"/>
              </a:spcBef>
            </a:pPr>
            <a:r>
              <a:rPr dirty="0" sz="1000" spc="110">
                <a:latin typeface="Palatino Linotype"/>
                <a:cs typeface="Palatino Linotype"/>
              </a:rPr>
              <a:t>hese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statistics </a:t>
            </a:r>
            <a:r>
              <a:rPr dirty="0" sz="1000" spc="-30">
                <a:latin typeface="Palatino Linotype"/>
                <a:cs typeface="Palatino Linotype"/>
              </a:rPr>
              <a:t>present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two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problems.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alternative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Palatino Linotype"/>
                <a:cs typeface="Palatino Linotype"/>
              </a:rPr>
              <a:t>effects’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variance</a:t>
            </a:r>
            <a:r>
              <a:rPr dirty="0" sz="1000">
                <a:latin typeface="Palatino Linotype"/>
                <a:cs typeface="Palatino Linotype"/>
              </a:rPr>
              <a:t> 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non-</a:t>
            </a:r>
            <a:r>
              <a:rPr dirty="0" sz="1000">
                <a:latin typeface="Palatino Linotype"/>
                <a:cs typeface="Palatino Linotype"/>
              </a:rPr>
              <a:t>zero, i.e.,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strictly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positive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 </a:t>
            </a:r>
            <a:r>
              <a:rPr dirty="0" sz="1000" spc="-30">
                <a:latin typeface="Palatino Linotype"/>
                <a:cs typeface="Palatino Linotype"/>
              </a:rPr>
              <a:t>negative;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when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 </a:t>
            </a:r>
            <a:r>
              <a:rPr dirty="0" sz="1000" spc="-20">
                <a:latin typeface="Palatino Linotype"/>
                <a:cs typeface="Palatino Linotype"/>
              </a:rPr>
              <a:t>variance</a:t>
            </a:r>
            <a:r>
              <a:rPr dirty="0" sz="1000">
                <a:latin typeface="Palatino Linotype"/>
                <a:cs typeface="Palatino Linotype"/>
              </a:rPr>
              <a:t> must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 </a:t>
            </a:r>
            <a:r>
              <a:rPr dirty="0" sz="1000" spc="-30">
                <a:latin typeface="Palatino Linotype"/>
                <a:cs typeface="Palatino Linotype"/>
              </a:rPr>
              <a:t>non-</a:t>
            </a:r>
            <a:r>
              <a:rPr dirty="0" sz="1000" spc="-45">
                <a:latin typeface="Palatino Linotype"/>
                <a:cs typeface="Palatino Linotype"/>
              </a:rPr>
              <a:t>negative.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one-</a:t>
            </a:r>
            <a:r>
              <a:rPr dirty="0" sz="1000" spc="-105">
                <a:latin typeface="Palatino Linotype"/>
                <a:cs typeface="Palatino Linotype"/>
              </a:rPr>
              <a:t>way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error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component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Honda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(1985)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King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Wu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(1997)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54832" y="2391836"/>
            <a:ext cx="4959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proposed a </a:t>
            </a:r>
            <a:r>
              <a:rPr dirty="0" sz="1000" spc="-20">
                <a:latin typeface="Palatino Linotype"/>
                <a:cs typeface="Palatino Linotype"/>
              </a:rPr>
              <a:t>one-</a:t>
            </a:r>
            <a:r>
              <a:rPr dirty="0" sz="1000" spc="-55">
                <a:latin typeface="Palatino Linotype"/>
                <a:cs typeface="Palatino Linotype"/>
              </a:rPr>
              <a:t>sided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test</a:t>
            </a:r>
            <a:r>
              <a:rPr dirty="0" sz="1000" spc="-45">
                <a:latin typeface="Palatino Linotype"/>
                <a:cs typeface="Palatino Linotype"/>
              </a:rPr>
              <a:t> based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square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root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above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statistic,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normally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620690" y="2444744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95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1" name="object 41" descr=""/>
          <p:cNvSpPr/>
          <p:nvPr/>
        </p:nvSpPr>
        <p:spPr>
          <a:xfrm>
            <a:off x="2750774" y="2579763"/>
            <a:ext cx="240665" cy="0"/>
          </a:xfrm>
          <a:custGeom>
            <a:avLst/>
            <a:gdLst/>
            <a:ahLst/>
            <a:cxnLst/>
            <a:rect l="l" t="t" r="r" b="b"/>
            <a:pathLst>
              <a:path w="240664" h="0">
                <a:moveTo>
                  <a:pt x="0" y="0"/>
                </a:moveTo>
                <a:lnTo>
                  <a:pt x="24014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 descr=""/>
          <p:cNvSpPr txBox="1"/>
          <p:nvPr/>
        </p:nvSpPr>
        <p:spPr>
          <a:xfrm>
            <a:off x="2929065" y="2615160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554832" y="2542474"/>
            <a:ext cx="4960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9583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distributed.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Honda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statistic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then</a:t>
            </a:r>
            <a:r>
              <a:rPr dirty="0" sz="1000">
                <a:latin typeface="Palatino Linotype"/>
                <a:cs typeface="Palatino Linotype"/>
              </a:rPr>
              <a:t>	LM</a:t>
            </a:r>
            <a:r>
              <a:rPr dirty="0" sz="1000" spc="3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its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5%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critical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value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1.64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(and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likewise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554839" y="2693018"/>
            <a:ext cx="4960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no time </a:t>
            </a:r>
            <a:r>
              <a:rPr dirty="0" sz="1000" spc="-25">
                <a:latin typeface="Palatino Linotype"/>
                <a:cs typeface="Palatino Linotype"/>
              </a:rPr>
              <a:t>effects).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two-</a:t>
            </a:r>
            <a:r>
              <a:rPr dirty="0" sz="1000" spc="-85">
                <a:latin typeface="Palatino Linotype"/>
                <a:cs typeface="Palatino Linotype"/>
              </a:rPr>
              <a:t>ways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components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Honda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(1985)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proposed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/>
          <p:nvPr/>
        </p:nvSpPr>
        <p:spPr>
          <a:xfrm>
            <a:off x="1005641" y="2877858"/>
            <a:ext cx="163830" cy="0"/>
          </a:xfrm>
          <a:custGeom>
            <a:avLst/>
            <a:gdLst/>
            <a:ahLst/>
            <a:cxnLst/>
            <a:rect l="l" t="t" r="r" b="b"/>
            <a:pathLst>
              <a:path w="163830" h="0">
                <a:moveTo>
                  <a:pt x="0" y="0"/>
                </a:moveTo>
                <a:lnTo>
                  <a:pt x="163791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 descr=""/>
          <p:cNvSpPr/>
          <p:nvPr/>
        </p:nvSpPr>
        <p:spPr>
          <a:xfrm>
            <a:off x="1307165" y="2877858"/>
            <a:ext cx="170180" cy="0"/>
          </a:xfrm>
          <a:custGeom>
            <a:avLst/>
            <a:gdLst/>
            <a:ahLst/>
            <a:cxnLst/>
            <a:rect l="l" t="t" r="r" b="b"/>
            <a:pathLst>
              <a:path w="170180" h="0">
                <a:moveTo>
                  <a:pt x="0" y="0"/>
                </a:moveTo>
                <a:lnTo>
                  <a:pt x="169964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" name="object 47" descr=""/>
          <p:cNvSpPr txBox="1"/>
          <p:nvPr/>
        </p:nvSpPr>
        <p:spPr>
          <a:xfrm>
            <a:off x="888333" y="2848676"/>
            <a:ext cx="6191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42735" sz="975" spc="300">
                <a:latin typeface="Meiryo"/>
                <a:cs typeface="Meiryo"/>
              </a:rPr>
              <a:t>√</a:t>
            </a:r>
            <a:r>
              <a:rPr dirty="0" sz="650" spc="-5">
                <a:latin typeface="Palatino Linotype"/>
                <a:cs typeface="Palatino Linotype"/>
              </a:rPr>
              <a:t>L</a:t>
            </a:r>
            <a:r>
              <a:rPr dirty="0" sz="650" spc="-10">
                <a:latin typeface="Palatino Linotype"/>
                <a:cs typeface="Palatino Linotype"/>
              </a:rPr>
              <a:t>M</a:t>
            </a:r>
            <a:r>
              <a:rPr dirty="0" baseline="-18518" sz="675" spc="-382" i="1">
                <a:latin typeface="Meiryo"/>
                <a:cs typeface="Meiryo"/>
              </a:rPr>
              <a:t/>
            </a:r>
            <a:r>
              <a:rPr dirty="0" baseline="-18518" sz="675" spc="-104" i="1">
                <a:latin typeface="Meiryo"/>
                <a:cs typeface="Meiryo"/>
              </a:rPr>
              <a:t> </a:t>
            </a:r>
            <a:r>
              <a:rPr dirty="0" sz="650" spc="60">
                <a:latin typeface="Cambria"/>
                <a:cs typeface="Cambria"/>
              </a:rPr>
              <a:t>+</a:t>
            </a:r>
            <a:r>
              <a:rPr dirty="0" baseline="42735" sz="975" spc="254">
                <a:latin typeface="Meiryo"/>
                <a:cs typeface="Meiryo"/>
              </a:rPr>
              <a:t>√</a:t>
            </a:r>
            <a:r>
              <a:rPr dirty="0" sz="650" spc="-40">
                <a:latin typeface="Palatino Linotype"/>
                <a:cs typeface="Palatino Linotype"/>
              </a:rPr>
              <a:t>L</a:t>
            </a:r>
            <a:r>
              <a:rPr dirty="0" sz="650" spc="-60">
                <a:latin typeface="Palatino Linotype"/>
                <a:cs typeface="Palatino Linotype"/>
              </a:rPr>
              <a:t>M</a:t>
            </a:r>
            <a:r>
              <a:rPr dirty="0" baseline="-18518" sz="675" spc="-352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grpSp>
        <p:nvGrpSpPr>
          <p:cNvPr id="48" name="object 48" descr=""/>
          <p:cNvGrpSpPr/>
          <p:nvPr/>
        </p:nvGrpSpPr>
        <p:grpSpPr>
          <a:xfrm>
            <a:off x="926430" y="2988500"/>
            <a:ext cx="551180" cy="28575"/>
            <a:chOff x="926430" y="2988500"/>
            <a:chExt cx="551180" cy="28575"/>
          </a:xfrm>
        </p:grpSpPr>
        <p:sp>
          <p:nvSpPr>
            <p:cNvPr id="49" name="object 49" descr=""/>
            <p:cNvSpPr/>
            <p:nvPr/>
          </p:nvSpPr>
          <p:spPr>
            <a:xfrm>
              <a:off x="926430" y="2992729"/>
              <a:ext cx="551180" cy="0"/>
            </a:xfrm>
            <a:custGeom>
              <a:avLst/>
              <a:gdLst/>
              <a:ahLst/>
              <a:cxnLst/>
              <a:rect l="l" t="t" r="r" b="b"/>
              <a:pathLst>
                <a:path w="551180" h="0">
                  <a:moveTo>
                    <a:pt x="0" y="0"/>
                  </a:moveTo>
                  <a:lnTo>
                    <a:pt x="550812" y="0"/>
                  </a:lnTo>
                </a:path>
              </a:pathLst>
            </a:custGeom>
            <a:ln w="84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1219954" y="3013646"/>
              <a:ext cx="43180" cy="0"/>
            </a:xfrm>
            <a:custGeom>
              <a:avLst/>
              <a:gdLst/>
              <a:ahLst/>
              <a:cxnLst/>
              <a:rect l="l" t="t" r="r" b="b"/>
              <a:pathLst>
                <a:path w="43180" h="0">
                  <a:moveTo>
                    <a:pt x="0" y="0"/>
                  </a:moveTo>
                  <a:lnTo>
                    <a:pt x="42976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1" name="object 51" descr=""/>
          <p:cNvSpPr txBox="1"/>
          <p:nvPr/>
        </p:nvSpPr>
        <p:spPr>
          <a:xfrm>
            <a:off x="1102644" y="2918398"/>
            <a:ext cx="1987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85">
                <a:latin typeface="Meiryo"/>
                <a:cs typeface="Meiryo"/>
              </a:rPr>
              <a:t>√</a:t>
            </a:r>
            <a:r>
              <a:rPr dirty="0" baseline="-55555" sz="975" spc="127">
                <a:latin typeface="Palatino Linotype"/>
                <a:cs typeface="Palatino Linotype"/>
              </a:rPr>
              <a:t>2</a:t>
            </a:r>
            <a:endParaRPr baseline="-55555" sz="975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54839" y="2885160"/>
            <a:ext cx="36823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67105" algn="l"/>
              </a:tabLst>
            </a:pP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use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Baltagi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(1992)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King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Wu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(1997)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/>
          <p:nvPr/>
        </p:nvSpPr>
        <p:spPr>
          <a:xfrm>
            <a:off x="1171376" y="3191725"/>
            <a:ext cx="299085" cy="0"/>
          </a:xfrm>
          <a:custGeom>
            <a:avLst/>
            <a:gdLst/>
            <a:ahLst/>
            <a:cxnLst/>
            <a:rect l="l" t="t" r="r" b="b"/>
            <a:pathLst>
              <a:path w="299084" h="0">
                <a:moveTo>
                  <a:pt x="0" y="0"/>
                </a:moveTo>
                <a:lnTo>
                  <a:pt x="29889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4" name="object 54" descr=""/>
          <p:cNvSpPr txBox="1"/>
          <p:nvPr/>
        </p:nvSpPr>
        <p:spPr>
          <a:xfrm>
            <a:off x="1158676" y="3178231"/>
            <a:ext cx="3244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5" name="object 55" descr=""/>
          <p:cNvSpPr/>
          <p:nvPr/>
        </p:nvSpPr>
        <p:spPr>
          <a:xfrm>
            <a:off x="930662" y="3372548"/>
            <a:ext cx="663575" cy="0"/>
          </a:xfrm>
          <a:custGeom>
            <a:avLst/>
            <a:gdLst/>
            <a:ahLst/>
            <a:cxnLst/>
            <a:rect l="l" t="t" r="r" b="b"/>
            <a:pathLst>
              <a:path w="663575" h="0">
                <a:moveTo>
                  <a:pt x="0" y="0"/>
                </a:moveTo>
                <a:lnTo>
                  <a:pt x="663053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" name="object 56" descr=""/>
          <p:cNvSpPr txBox="1"/>
          <p:nvPr/>
        </p:nvSpPr>
        <p:spPr>
          <a:xfrm>
            <a:off x="917962" y="3279272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95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7" name="object 57" descr=""/>
          <p:cNvSpPr/>
          <p:nvPr/>
        </p:nvSpPr>
        <p:spPr>
          <a:xfrm>
            <a:off x="1048048" y="3414267"/>
            <a:ext cx="546100" cy="0"/>
          </a:xfrm>
          <a:custGeom>
            <a:avLst/>
            <a:gdLst/>
            <a:ahLst/>
            <a:cxnLst/>
            <a:rect l="l" t="t" r="r" b="b"/>
            <a:pathLst>
              <a:path w="546100" h="0">
                <a:moveTo>
                  <a:pt x="0" y="0"/>
                </a:moveTo>
                <a:lnTo>
                  <a:pt x="54566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 descr=""/>
          <p:cNvSpPr txBox="1"/>
          <p:nvPr/>
        </p:nvSpPr>
        <p:spPr>
          <a:xfrm>
            <a:off x="1596107" y="3122108"/>
            <a:ext cx="1593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25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9" name="object 59" descr=""/>
          <p:cNvSpPr/>
          <p:nvPr/>
        </p:nvSpPr>
        <p:spPr>
          <a:xfrm>
            <a:off x="1742533" y="3257105"/>
            <a:ext cx="240665" cy="0"/>
          </a:xfrm>
          <a:custGeom>
            <a:avLst/>
            <a:gdLst/>
            <a:ahLst/>
            <a:cxnLst/>
            <a:rect l="l" t="t" r="r" b="b"/>
            <a:pathLst>
              <a:path w="240664" h="0">
                <a:moveTo>
                  <a:pt x="0" y="0"/>
                </a:moveTo>
                <a:lnTo>
                  <a:pt x="24014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 descr=""/>
          <p:cNvSpPr txBox="1"/>
          <p:nvPr/>
        </p:nvSpPr>
        <p:spPr>
          <a:xfrm>
            <a:off x="1729833" y="3264984"/>
            <a:ext cx="3803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sz="1000" spc="285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041290" y="3056737"/>
            <a:ext cx="1347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16660" algn="l"/>
              </a:tabLst>
            </a:pPr>
            <a:r>
              <a:rPr dirty="0" sz="1000" spc="240">
                <a:latin typeface="Meiryo"/>
                <a:cs typeface="Meiryo"/>
              </a:rPr>
              <a:t>√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229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2" name="object 62" descr=""/>
          <p:cNvSpPr/>
          <p:nvPr/>
        </p:nvSpPr>
        <p:spPr>
          <a:xfrm>
            <a:off x="2375755" y="3191725"/>
            <a:ext cx="310515" cy="0"/>
          </a:xfrm>
          <a:custGeom>
            <a:avLst/>
            <a:gdLst/>
            <a:ahLst/>
            <a:cxnLst/>
            <a:rect l="l" t="t" r="r" b="b"/>
            <a:pathLst>
              <a:path w="310514" h="0">
                <a:moveTo>
                  <a:pt x="0" y="0"/>
                </a:moveTo>
                <a:lnTo>
                  <a:pt x="31032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 descr=""/>
          <p:cNvSpPr txBox="1"/>
          <p:nvPr/>
        </p:nvSpPr>
        <p:spPr>
          <a:xfrm>
            <a:off x="2363055" y="3177544"/>
            <a:ext cx="335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4" name="object 64" descr=""/>
          <p:cNvSpPr/>
          <p:nvPr/>
        </p:nvSpPr>
        <p:spPr>
          <a:xfrm>
            <a:off x="2140640" y="3372548"/>
            <a:ext cx="663575" cy="0"/>
          </a:xfrm>
          <a:custGeom>
            <a:avLst/>
            <a:gdLst/>
            <a:ahLst/>
            <a:cxnLst/>
            <a:rect l="l" t="t" r="r" b="b"/>
            <a:pathLst>
              <a:path w="663575" h="0">
                <a:moveTo>
                  <a:pt x="0" y="0"/>
                </a:moveTo>
                <a:lnTo>
                  <a:pt x="66305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" name="object 65" descr=""/>
          <p:cNvSpPr txBox="1"/>
          <p:nvPr/>
        </p:nvSpPr>
        <p:spPr>
          <a:xfrm>
            <a:off x="2127940" y="3279272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95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6" name="object 66" descr=""/>
          <p:cNvSpPr/>
          <p:nvPr/>
        </p:nvSpPr>
        <p:spPr>
          <a:xfrm>
            <a:off x="2258141" y="3414267"/>
            <a:ext cx="546100" cy="0"/>
          </a:xfrm>
          <a:custGeom>
            <a:avLst/>
            <a:gdLst/>
            <a:ahLst/>
            <a:cxnLst/>
            <a:rect l="l" t="t" r="r" b="b"/>
            <a:pathLst>
              <a:path w="546100" h="0">
                <a:moveTo>
                  <a:pt x="0" y="0"/>
                </a:moveTo>
                <a:lnTo>
                  <a:pt x="54566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" name="object 67" descr=""/>
          <p:cNvSpPr txBox="1"/>
          <p:nvPr/>
        </p:nvSpPr>
        <p:spPr>
          <a:xfrm>
            <a:off x="1035348" y="3398372"/>
            <a:ext cx="17811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22375" algn="l"/>
              </a:tabLst>
            </a:pP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2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780800" y="3264984"/>
            <a:ext cx="4032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63888" sz="1500" spc="142">
                <a:latin typeface="Meiryo"/>
                <a:cs typeface="Meiryo"/>
              </a:rPr>
              <a:t>√</a:t>
            </a:r>
            <a:r>
              <a:rPr dirty="0" sz="1000" spc="95">
                <a:latin typeface="Palatino Linotype"/>
                <a:cs typeface="Palatino Linotype"/>
              </a:rPr>
              <a:t>LM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920830" y="3337765"/>
            <a:ext cx="12852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222375" algn="l"/>
              </a:tabLst>
            </a:pP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2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0" name="object 70" descr=""/>
          <p:cNvSpPr/>
          <p:nvPr/>
        </p:nvSpPr>
        <p:spPr>
          <a:xfrm>
            <a:off x="2952628" y="3257105"/>
            <a:ext cx="249554" cy="0"/>
          </a:xfrm>
          <a:custGeom>
            <a:avLst/>
            <a:gdLst/>
            <a:ahLst/>
            <a:cxnLst/>
            <a:rect l="l" t="t" r="r" b="b"/>
            <a:pathLst>
              <a:path w="249555" h="0">
                <a:moveTo>
                  <a:pt x="0" y="0"/>
                </a:moveTo>
                <a:lnTo>
                  <a:pt x="24940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1" name="object 71" descr=""/>
          <p:cNvSpPr/>
          <p:nvPr/>
        </p:nvSpPr>
        <p:spPr>
          <a:xfrm>
            <a:off x="3002348" y="3741394"/>
            <a:ext cx="212725" cy="0"/>
          </a:xfrm>
          <a:custGeom>
            <a:avLst/>
            <a:gdLst/>
            <a:ahLst/>
            <a:cxnLst/>
            <a:rect l="l" t="t" r="r" b="b"/>
            <a:pathLst>
              <a:path w="212725" h="0">
                <a:moveTo>
                  <a:pt x="0" y="0"/>
                </a:moveTo>
                <a:lnTo>
                  <a:pt x="212255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" name="object 72" descr=""/>
          <p:cNvSpPr/>
          <p:nvPr/>
        </p:nvSpPr>
        <p:spPr>
          <a:xfrm>
            <a:off x="3517955" y="3741394"/>
            <a:ext cx="218440" cy="0"/>
          </a:xfrm>
          <a:custGeom>
            <a:avLst/>
            <a:gdLst/>
            <a:ahLst/>
            <a:cxnLst/>
            <a:rect l="l" t="t" r="r" b="b"/>
            <a:pathLst>
              <a:path w="218439" h="0">
                <a:moveTo>
                  <a:pt x="0" y="0"/>
                </a:moveTo>
                <a:lnTo>
                  <a:pt x="218427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" name="object 73" descr=""/>
          <p:cNvSpPr txBox="1"/>
          <p:nvPr/>
        </p:nvSpPr>
        <p:spPr>
          <a:xfrm>
            <a:off x="2994757" y="3735758"/>
            <a:ext cx="7454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568960" algn="l"/>
              </a:tabLst>
            </a:pPr>
            <a:r>
              <a:rPr dirty="0" sz="650" spc="-270" i="1">
                <a:latin typeface="Meiryo"/>
                <a:cs typeface="Meiryo"/>
              </a:rPr>
              <a:t>̂</a:t>
            </a:r>
            <a:r>
              <a:rPr dirty="0" baseline="24691" sz="675" spc="-405" i="1">
                <a:latin typeface="Meiryo"/>
                <a:cs typeface="Meiryo"/>
              </a:rPr>
              <a:t>⊤</a:t>
            </a:r>
            <a:r>
              <a:rPr dirty="0" baseline="24691" sz="675" spc="-157" i="1">
                <a:latin typeface="Meiryo"/>
                <a:cs typeface="Meiryo"/>
              </a:rPr>
              <a:t> </a:t>
            </a:r>
            <a:r>
              <a:rPr dirty="0" sz="650" spc="-415" i="1">
                <a:latin typeface="Meiryo"/>
                <a:cs typeface="Meiryo"/>
              </a:rPr>
              <a:t>̂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270" i="1">
                <a:latin typeface="Meiryo"/>
                <a:cs typeface="Meiryo"/>
              </a:rPr>
              <a:t>̂</a:t>
            </a:r>
            <a:r>
              <a:rPr dirty="0" baseline="24691" sz="675" spc="-405" i="1">
                <a:latin typeface="Meiryo"/>
                <a:cs typeface="Meiryo"/>
              </a:rPr>
              <a:t>⊤</a:t>
            </a:r>
            <a:r>
              <a:rPr dirty="0" baseline="24691" sz="675" spc="-157" i="1">
                <a:latin typeface="Meiryo"/>
                <a:cs typeface="Meiryo"/>
              </a:rPr>
              <a:t> </a:t>
            </a:r>
            <a:r>
              <a:rPr dirty="0" sz="650" spc="-415" i="1">
                <a:latin typeface="Meiryo"/>
                <a:cs typeface="Meiryo"/>
              </a:rPr>
              <a:t>̂</a:t>
            </a:r>
            <a:endParaRPr sz="650">
              <a:latin typeface="Meiryo"/>
              <a:cs typeface="Meiryo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637439" y="3599053"/>
            <a:ext cx="4902835" cy="21272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L="560070">
              <a:lnSpc>
                <a:spcPts val="515"/>
              </a:lnSpc>
              <a:spcBef>
                <a:spcPts val="120"/>
              </a:spcBef>
              <a:tabLst>
                <a:tab pos="1075690" algn="l"/>
              </a:tabLst>
            </a:pPr>
            <a:r>
              <a:rPr dirty="0" sz="650" spc="-270" i="1">
                <a:latin typeface="Meiryo"/>
                <a:cs typeface="Meiryo"/>
              </a:rPr>
              <a:t>̂</a:t>
            </a:r>
            <a:r>
              <a:rPr dirty="0" baseline="30864" sz="675" spc="-405" i="1">
                <a:latin typeface="Meiryo"/>
                <a:cs typeface="Meiryo"/>
              </a:rPr>
              <a:t>⊤</a:t>
            </a:r>
            <a:r>
              <a:rPr dirty="0" baseline="30864" sz="675" spc="-150" i="1">
                <a:latin typeface="Meiryo"/>
                <a:cs typeface="Meiryo"/>
              </a:rPr>
              <a:t> </a:t>
            </a:r>
            <a:r>
              <a:rPr dirty="0" sz="650" spc="-10" i="1">
                <a:latin typeface="Palatino Linotype"/>
                <a:cs typeface="Palatino Linotype"/>
              </a:rPr>
              <a:t>B</a:t>
            </a:r>
            <a:r>
              <a:rPr dirty="0" baseline="-18518" sz="675" spc="-382" i="1">
                <a:latin typeface="Meiryo"/>
                <a:cs typeface="Meiryo"/>
              </a:rPr>
              <a:t/>
            </a:r>
            <a:r>
              <a:rPr dirty="0" baseline="-18518" sz="675" spc="-112" i="1">
                <a:latin typeface="Meiryo"/>
                <a:cs typeface="Meiryo"/>
              </a:rPr>
              <a:t> </a:t>
            </a:r>
            <a:r>
              <a:rPr dirty="0" sz="650" spc="-415" i="1">
                <a:latin typeface="Meiryo"/>
                <a:cs typeface="Meiryo"/>
              </a:rPr>
              <a:t>̂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270" i="1">
                <a:latin typeface="Meiryo"/>
                <a:cs typeface="Meiryo"/>
              </a:rPr>
              <a:t>̂</a:t>
            </a:r>
            <a:r>
              <a:rPr dirty="0" baseline="30864" sz="675" spc="-405" i="1">
                <a:latin typeface="Meiryo"/>
                <a:cs typeface="Meiryo"/>
              </a:rPr>
              <a:t>⊤</a:t>
            </a:r>
            <a:r>
              <a:rPr dirty="0" baseline="30864" sz="675" spc="-150" i="1">
                <a:latin typeface="Meiryo"/>
                <a:cs typeface="Meiryo"/>
              </a:rPr>
              <a:t> </a:t>
            </a:r>
            <a:r>
              <a:rPr dirty="0" sz="650" spc="-100" i="1">
                <a:latin typeface="Palatino Linotype"/>
                <a:cs typeface="Palatino Linotype"/>
              </a:rPr>
              <a:t>B</a:t>
            </a:r>
            <a:r>
              <a:rPr dirty="0" baseline="-18518" sz="675" spc="-150" i="1">
                <a:latin typeface="Meiryo"/>
                <a:cs typeface="Meiryo"/>
              </a:rPr>
              <a:t/>
            </a:r>
            <a:r>
              <a:rPr dirty="0" baseline="-18518" sz="675" spc="-127" i="1">
                <a:latin typeface="Meiryo"/>
                <a:cs typeface="Meiryo"/>
              </a:rPr>
              <a:t> </a:t>
            </a:r>
            <a:r>
              <a:rPr dirty="0" sz="650" spc="-415" i="1">
                <a:latin typeface="Meiryo"/>
                <a:cs typeface="Meiryo"/>
              </a:rPr>
              <a:t>̂</a:t>
            </a:r>
            <a:endParaRPr sz="650">
              <a:latin typeface="Meiryo"/>
              <a:cs typeface="Meiryo"/>
            </a:endParaRPr>
          </a:p>
          <a:p>
            <a:pPr marL="38100">
              <a:lnSpc>
                <a:spcPts val="935"/>
              </a:lnSpc>
              <a:tabLst>
                <a:tab pos="2618740" algn="l"/>
                <a:tab pos="3140710" algn="l"/>
              </a:tabLst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second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problem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due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fact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that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T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30">
                <a:latin typeface="Palatino Linotype"/>
                <a:cs typeface="Palatino Linotype"/>
              </a:rPr>
              <a:t>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80">
                <a:latin typeface="Palatino Linotype"/>
                <a:cs typeface="Palatino Linotype"/>
              </a:rPr>
              <a:t>may</a:t>
            </a:r>
            <a:r>
              <a:rPr dirty="0" sz="1000" spc="-30">
                <a:latin typeface="Palatino Linotype"/>
                <a:cs typeface="Palatino Linotype"/>
              </a:rPr>
              <a:t> be </a:t>
            </a:r>
            <a:r>
              <a:rPr dirty="0" sz="1000" spc="-50">
                <a:latin typeface="Palatino Linotype"/>
                <a:cs typeface="Palatino Linotype"/>
              </a:rPr>
              <a:t>lower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than </a:t>
            </a:r>
            <a:r>
              <a:rPr dirty="0" sz="1000" spc="-10">
                <a:latin typeface="Palatino Linotype"/>
                <a:cs typeface="Palatino Linotype"/>
              </a:rPr>
              <a:t>1.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case,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554840" y="3791912"/>
            <a:ext cx="4960620" cy="32829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12700" marR="5080">
              <a:lnSpc>
                <a:spcPts val="1190"/>
              </a:lnSpc>
              <a:spcBef>
                <a:spcPts val="145"/>
              </a:spcBef>
            </a:pPr>
            <a:r>
              <a:rPr dirty="0" sz="1000" spc="-30">
                <a:latin typeface="Palatino Linotype"/>
                <a:cs typeface="Palatino Linotype"/>
              </a:rPr>
              <a:t>Baltagi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al.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(1992),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following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Gourieroux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al.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(1982),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proposed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replace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statistic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0.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modiﬁed</a:t>
            </a:r>
            <a:r>
              <a:rPr dirty="0" sz="1000" spc="-20">
                <a:latin typeface="Palatino Linotype"/>
                <a:cs typeface="Palatino Linotype"/>
              </a:rPr>
              <a:t> statistic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deﬁned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1053182" y="4212088"/>
            <a:ext cx="204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 i="1">
                <a:latin typeface="Palatino Linotype"/>
                <a:cs typeface="Palatino Linotype"/>
              </a:rPr>
              <a:t>NT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7" name="object 77" descr=""/>
          <p:cNvSpPr/>
          <p:nvPr/>
        </p:nvSpPr>
        <p:spPr>
          <a:xfrm>
            <a:off x="930662" y="4393018"/>
            <a:ext cx="458470" cy="0"/>
          </a:xfrm>
          <a:custGeom>
            <a:avLst/>
            <a:gdLst/>
            <a:ahLst/>
            <a:cxnLst/>
            <a:rect l="l" t="t" r="r" b="b"/>
            <a:pathLst>
              <a:path w="458469" h="0">
                <a:moveTo>
                  <a:pt x="0" y="0"/>
                </a:moveTo>
                <a:lnTo>
                  <a:pt x="458113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8" name="object 78" descr=""/>
          <p:cNvSpPr txBox="1"/>
          <p:nvPr/>
        </p:nvSpPr>
        <p:spPr>
          <a:xfrm>
            <a:off x="2269217" y="4249993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9" name="object 79" descr=""/>
          <p:cNvSpPr/>
          <p:nvPr/>
        </p:nvSpPr>
        <p:spPr>
          <a:xfrm>
            <a:off x="2080976" y="4393018"/>
            <a:ext cx="309880" cy="0"/>
          </a:xfrm>
          <a:custGeom>
            <a:avLst/>
            <a:gdLst/>
            <a:ahLst/>
            <a:cxnLst/>
            <a:rect l="l" t="t" r="r" b="b"/>
            <a:pathLst>
              <a:path w="309880" h="0">
                <a:moveTo>
                  <a:pt x="0" y="0"/>
                </a:moveTo>
                <a:lnTo>
                  <a:pt x="30952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 descr=""/>
          <p:cNvSpPr txBox="1"/>
          <p:nvPr/>
        </p:nvSpPr>
        <p:spPr>
          <a:xfrm>
            <a:off x="892562" y="4374951"/>
            <a:ext cx="14852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250950" algn="l"/>
              </a:tabLst>
            </a:pPr>
            <a:r>
              <a:rPr dirty="0" sz="1000" spc="-10">
                <a:latin typeface="Palatino Linotype"/>
                <a:cs typeface="Palatino Linotype"/>
              </a:rPr>
              <a:t>2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N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95" i="1">
                <a:latin typeface="Meiryo"/>
                <a:cs typeface="Meiryo"/>
              </a:rPr>
              <a:t>̂</a:t>
            </a:r>
            <a:r>
              <a:rPr dirty="0" baseline="21367" sz="975" spc="-742" i="1">
                <a:latin typeface="Meiryo"/>
                <a:cs typeface="Meiryo"/>
              </a:rPr>
              <a:t>⊤</a:t>
            </a:r>
            <a:r>
              <a:rPr dirty="0" sz="1000" spc="-49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1493470" y="4285455"/>
            <a:ext cx="1867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39800" algn="l"/>
              </a:tabLst>
            </a:pPr>
            <a:r>
              <a:rPr dirty="0" sz="1000">
                <a:latin typeface="Palatino Linotype"/>
                <a:cs typeface="Palatino Linotype"/>
              </a:rPr>
              <a:t>max</a:t>
            </a:r>
            <a:r>
              <a:rPr dirty="0" sz="1000" spc="185">
                <a:latin typeface="Palatino Linotype"/>
                <a:cs typeface="Palatino Linotype"/>
              </a:rPr>
              <a:t>  </a:t>
            </a:r>
            <a:r>
              <a:rPr dirty="0" sz="1000" spc="-60">
                <a:latin typeface="Palatino Linotype"/>
                <a:cs typeface="Palatino Linotype"/>
              </a:rPr>
              <a:t>0</a:t>
            </a:r>
            <a:r>
              <a:rPr dirty="0" sz="1000" spc="-6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T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215">
                <a:latin typeface="Palatino Linotype"/>
                <a:cs typeface="Palatino Linotype"/>
              </a:rPr>
              <a:t> 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max</a:t>
            </a:r>
            <a:r>
              <a:rPr dirty="0" sz="1000" spc="215">
                <a:latin typeface="Palatino Linotype"/>
                <a:cs typeface="Palatino Linotype"/>
              </a:rPr>
              <a:t>  </a:t>
            </a:r>
            <a:r>
              <a:rPr dirty="0" sz="1000" spc="-60">
                <a:latin typeface="Palatino Linotype"/>
                <a:cs typeface="Palatino Linotype"/>
              </a:rPr>
              <a:t>0</a:t>
            </a:r>
            <a:r>
              <a:rPr dirty="0" sz="1000" spc="-60" i="1">
                <a:latin typeface="Meiryo"/>
                <a:cs typeface="Meiryo"/>
              </a:rPr>
              <a:t>,</a:t>
            </a:r>
            <a:r>
              <a:rPr dirty="0" sz="1000" spc="-170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3562747" y="4249994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2030174" y="4177212"/>
            <a:ext cx="1713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343660" algn="l"/>
              </a:tabLst>
            </a:pPr>
            <a:r>
              <a:rPr dirty="0" sz="1000" spc="-545" i="1">
                <a:latin typeface="Meiryo"/>
                <a:cs typeface="Meiryo"/>
              </a:rPr>
              <a:t/>
            </a:r>
            <a:r>
              <a:rPr dirty="0" sz="1000" spc="-400" i="1">
                <a:latin typeface="Meiryo"/>
                <a:cs typeface="Meiryo"/>
              </a:rPr>
              <a:t>̂</a:t>
            </a:r>
            <a:r>
              <a:rPr dirty="0" baseline="29914" sz="975" spc="-262" i="1">
                <a:latin typeface="Meiryo"/>
                <a:cs typeface="Meiryo"/>
              </a:rPr>
              <a:t>⊤</a:t>
            </a:r>
            <a:r>
              <a:rPr dirty="0" sz="1000" spc="-95" i="1">
                <a:latin typeface="Palatino Linotype"/>
                <a:cs typeface="Palatino Linotype"/>
              </a:rPr>
              <a:t>B</a:t>
            </a:r>
            <a:r>
              <a:rPr dirty="0" sz="1000" spc="135" i="1">
                <a:latin typeface="Palatino Linotype"/>
                <a:cs typeface="Palatino Linotype"/>
              </a:rPr>
              <a:t> </a:t>
            </a:r>
            <a:r>
              <a:rPr dirty="0" sz="1000" spc="-615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545" i="1">
                <a:latin typeface="Meiryo"/>
                <a:cs typeface="Meiryo"/>
              </a:rPr>
              <a:t/>
            </a:r>
            <a:r>
              <a:rPr dirty="0" sz="1000" spc="-400" i="1">
                <a:latin typeface="Meiryo"/>
                <a:cs typeface="Meiryo"/>
              </a:rPr>
              <a:t>̂</a:t>
            </a:r>
            <a:r>
              <a:rPr dirty="0" baseline="29914" sz="975" spc="-262" i="1">
                <a:latin typeface="Meiryo"/>
                <a:cs typeface="Meiryo"/>
              </a:rPr>
              <a:t>⊤</a:t>
            </a:r>
            <a:r>
              <a:rPr dirty="0" sz="1000" spc="-95" i="1">
                <a:latin typeface="Palatino Linotype"/>
                <a:cs typeface="Palatino Linotype"/>
              </a:rPr>
              <a:t>B</a:t>
            </a:r>
            <a:r>
              <a:rPr dirty="0" sz="1000" spc="210" i="1">
                <a:latin typeface="Palatino Linotype"/>
                <a:cs typeface="Palatino Linotype"/>
              </a:rPr>
              <a:t> </a:t>
            </a:r>
            <a:r>
              <a:rPr dirty="0" sz="1000" spc="-6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4" name="object 84" descr=""/>
          <p:cNvSpPr/>
          <p:nvPr/>
        </p:nvSpPr>
        <p:spPr>
          <a:xfrm>
            <a:off x="3374395" y="4393018"/>
            <a:ext cx="319405" cy="0"/>
          </a:xfrm>
          <a:custGeom>
            <a:avLst/>
            <a:gdLst/>
            <a:ahLst/>
            <a:cxnLst/>
            <a:rect l="l" t="t" r="r" b="b"/>
            <a:pathLst>
              <a:path w="319404" h="0">
                <a:moveTo>
                  <a:pt x="0" y="0"/>
                </a:moveTo>
                <a:lnTo>
                  <a:pt x="31878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" name="object 85" descr=""/>
          <p:cNvSpPr txBox="1"/>
          <p:nvPr/>
        </p:nvSpPr>
        <p:spPr>
          <a:xfrm>
            <a:off x="3403845" y="4374951"/>
            <a:ext cx="2597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95" i="1">
                <a:latin typeface="Meiryo"/>
                <a:cs typeface="Meiryo"/>
              </a:rPr>
              <a:t>̂</a:t>
            </a:r>
            <a:r>
              <a:rPr dirty="0" baseline="21367" sz="975" spc="-742" i="1">
                <a:latin typeface="Meiryo"/>
                <a:cs typeface="Meiryo"/>
              </a:rPr>
              <a:t>⊤</a:t>
            </a:r>
            <a:r>
              <a:rPr dirty="0" sz="1000" spc="-49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3723791" y="4285461"/>
            <a:ext cx="203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1365775" y="4067605"/>
            <a:ext cx="28473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88620" algn="l"/>
                <a:tab pos="1245870" algn="l"/>
                <a:tab pos="1670685" algn="l"/>
                <a:tab pos="2548890" algn="l"/>
              </a:tabLst>
            </a:pPr>
            <a:r>
              <a:rPr dirty="0" sz="1000" spc="310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310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310">
                <a:latin typeface="Meiryo"/>
                <a:cs typeface="Meiryo"/>
              </a:rPr>
              <a:t>)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310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215">
                <a:latin typeface="Meiryo"/>
                <a:cs typeface="Meiryo"/>
              </a:rPr>
              <a:t>))</a:t>
            </a:r>
            <a:r>
              <a:rPr dirty="0" baseline="-17094" sz="975" spc="322">
                <a:latin typeface="Palatino Linotype"/>
                <a:cs typeface="Palatino Linotype"/>
              </a:rPr>
              <a:t>2</a:t>
            </a:r>
            <a:endParaRPr baseline="-17094" sz="975">
              <a:latin typeface="Palatino Linotype"/>
              <a:cs typeface="Palatino Linotype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1842306" y="4657134"/>
            <a:ext cx="9182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861694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2680244" y="4733032"/>
            <a:ext cx="958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45" i="1">
                <a:latin typeface="Palatino Linotype"/>
                <a:cs typeface="Palatino Linotype"/>
              </a:rPr>
              <a:t>m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3003369" y="4640673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1" name="object 91" descr=""/>
          <p:cNvSpPr/>
          <p:nvPr/>
        </p:nvSpPr>
        <p:spPr>
          <a:xfrm>
            <a:off x="3016064" y="4767808"/>
            <a:ext cx="43180" cy="0"/>
          </a:xfrm>
          <a:custGeom>
            <a:avLst/>
            <a:gdLst/>
            <a:ahLst/>
            <a:cxnLst/>
            <a:rect l="l" t="t" r="r" b="b"/>
            <a:pathLst>
              <a:path w="43180" h="0">
                <a:moveTo>
                  <a:pt x="0" y="0"/>
                </a:moveTo>
                <a:lnTo>
                  <a:pt x="4297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" name="object 92" descr=""/>
          <p:cNvSpPr txBox="1"/>
          <p:nvPr/>
        </p:nvSpPr>
        <p:spPr>
          <a:xfrm>
            <a:off x="3003364" y="4762172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4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2913641" y="4520005"/>
            <a:ext cx="2501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Meiryo"/>
                <a:cs typeface="Meiryo"/>
              </a:rPr>
              <a:t>(</a:t>
            </a:r>
            <a:r>
              <a:rPr dirty="0" sz="1000" spc="229">
                <a:latin typeface="Meiryo"/>
                <a:cs typeface="Meiryo"/>
              </a:rPr>
              <a:t> </a:t>
            </a:r>
            <a:r>
              <a:rPr dirty="0" sz="1000" spc="110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3675675" y="4640673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5" name="object 95" descr=""/>
          <p:cNvSpPr/>
          <p:nvPr/>
        </p:nvSpPr>
        <p:spPr>
          <a:xfrm>
            <a:off x="3688377" y="4767808"/>
            <a:ext cx="43180" cy="0"/>
          </a:xfrm>
          <a:custGeom>
            <a:avLst/>
            <a:gdLst/>
            <a:ahLst/>
            <a:cxnLst/>
            <a:rect l="l" t="t" r="r" b="b"/>
            <a:pathLst>
              <a:path w="43179" h="0">
                <a:moveTo>
                  <a:pt x="0" y="0"/>
                </a:moveTo>
                <a:lnTo>
                  <a:pt x="4297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" name="object 96" descr=""/>
          <p:cNvSpPr txBox="1"/>
          <p:nvPr/>
        </p:nvSpPr>
        <p:spPr>
          <a:xfrm>
            <a:off x="3675677" y="4762172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3585962" y="4520005"/>
            <a:ext cx="2501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Meiryo"/>
                <a:cs typeface="Meiryo"/>
              </a:rPr>
              <a:t>(</a:t>
            </a:r>
            <a:r>
              <a:rPr dirty="0" sz="1000" spc="229">
                <a:latin typeface="Meiryo"/>
                <a:cs typeface="Meiryo"/>
              </a:rPr>
              <a:t> </a:t>
            </a:r>
            <a:r>
              <a:rPr dirty="0" sz="1000" spc="110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3246133" y="4657134"/>
            <a:ext cx="7410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8453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4347988" y="4640673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0" name="object 100" descr=""/>
          <p:cNvSpPr/>
          <p:nvPr/>
        </p:nvSpPr>
        <p:spPr>
          <a:xfrm>
            <a:off x="4360690" y="4767808"/>
            <a:ext cx="43180" cy="0"/>
          </a:xfrm>
          <a:custGeom>
            <a:avLst/>
            <a:gdLst/>
            <a:ahLst/>
            <a:cxnLst/>
            <a:rect l="l" t="t" r="r" b="b"/>
            <a:pathLst>
              <a:path w="43179" h="0">
                <a:moveTo>
                  <a:pt x="0" y="0"/>
                </a:moveTo>
                <a:lnTo>
                  <a:pt x="4297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" name="object 101" descr=""/>
          <p:cNvSpPr txBox="1"/>
          <p:nvPr/>
        </p:nvSpPr>
        <p:spPr>
          <a:xfrm>
            <a:off x="4347989" y="4762172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4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4258264" y="4520005"/>
            <a:ext cx="2501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Meiryo"/>
                <a:cs typeface="Meiryo"/>
              </a:rPr>
              <a:t>(</a:t>
            </a:r>
            <a:r>
              <a:rPr dirty="0" sz="1000" spc="229">
                <a:latin typeface="Meiryo"/>
                <a:cs typeface="Meiryo"/>
              </a:rPr>
              <a:t> </a:t>
            </a:r>
            <a:r>
              <a:rPr dirty="0" sz="1000" spc="110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4590877" y="4657134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554834" y="4660246"/>
            <a:ext cx="42589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16835" algn="l"/>
                <a:tab pos="3289300" algn="l"/>
                <a:tab pos="3961765" algn="l"/>
              </a:tabLst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mixed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395" i="1">
                <a:latin typeface="Meiryo"/>
                <a:cs typeface="Meiryo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distribution: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114" i="1">
                <a:latin typeface="Meiryo"/>
                <a:cs typeface="Meiryo"/>
              </a:rPr>
              <a:t>  </a:t>
            </a:r>
            <a:r>
              <a:rPr dirty="0" sz="1000" spc="-50">
                <a:latin typeface="Cambria"/>
                <a:cs typeface="Cambria"/>
              </a:rPr>
              <a:t>∼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13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13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135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554842" y="4952733"/>
            <a:ext cx="4959985" cy="9366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>
              <a:lnSpc>
                <a:spcPts val="1200"/>
              </a:lnSpc>
              <a:spcBef>
                <a:spcPts val="95"/>
              </a:spcBef>
            </a:pPr>
            <a:r>
              <a:rPr dirty="0" sz="1000" b="1">
                <a:latin typeface="Times New Roman"/>
                <a:cs typeface="Times New Roman"/>
              </a:rPr>
              <a:t>Example 4.1</a:t>
            </a:r>
            <a:r>
              <a:rPr dirty="0" sz="1000" spc="305" b="1">
                <a:latin typeface="Times New Roman"/>
                <a:cs typeface="Times New Roman"/>
              </a:rPr>
              <a:t>  </a:t>
            </a:r>
            <a:r>
              <a:rPr dirty="0" sz="1000" spc="-50" b="1">
                <a:latin typeface="Times New Roman"/>
                <a:cs typeface="Times New Roman"/>
              </a:rPr>
              <a:t>F</a:t>
            </a:r>
            <a:r>
              <a:rPr dirty="0" sz="1000" spc="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and</a:t>
            </a:r>
            <a:r>
              <a:rPr dirty="0" sz="1000" spc="5" b="1">
                <a:latin typeface="Times New Roman"/>
                <a:cs typeface="Times New Roman"/>
              </a:rPr>
              <a:t> </a:t>
            </a:r>
            <a:r>
              <a:rPr dirty="0" sz="1000" spc="-50" b="1">
                <a:latin typeface="Times New Roman"/>
                <a:cs typeface="Times New Roman"/>
              </a:rPr>
              <a:t>LM</a:t>
            </a:r>
            <a:r>
              <a:rPr dirty="0" sz="1000" b="1">
                <a:latin typeface="Times New Roman"/>
                <a:cs typeface="Times New Roman"/>
              </a:rPr>
              <a:t> tests</a:t>
            </a:r>
            <a:r>
              <a:rPr dirty="0" sz="1000" spc="5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RiceFarms</a:t>
            </a:r>
            <a:r>
              <a:rPr dirty="0" sz="1000" spc="-350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5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200"/>
              </a:lnSpc>
              <a:spcBef>
                <a:spcPts val="40"/>
              </a:spcBef>
            </a:pP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presence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implemented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function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pFtest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which </a:t>
            </a:r>
            <a:r>
              <a:rPr dirty="0" sz="1000" spc="-50">
                <a:latin typeface="Palatino Linotype"/>
                <a:cs typeface="Palatino Linotype"/>
              </a:rPr>
              <a:t>compares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nested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models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-20" b="1">
                <a:latin typeface="Cambria"/>
                <a:cs typeface="Cambria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within</a:t>
            </a:r>
            <a:r>
              <a:rPr dirty="0" sz="1000" spc="-20">
                <a:latin typeface="Palatino Linotype"/>
                <a:cs typeface="Palatino Linotype"/>
              </a:rPr>
              <a:t>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Under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null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no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statistic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35">
                <a:latin typeface="Palatino Linotype"/>
                <a:cs typeface="Palatino Linotype"/>
              </a:rPr>
              <a:t> distributed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degrees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freedom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equal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number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minus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 </a:t>
            </a:r>
            <a:r>
              <a:rPr dirty="0" sz="1000" spc="-30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numerator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degrees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freedom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within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denominator.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ﬁrst </a:t>
            </a:r>
            <a:r>
              <a:rPr dirty="0" sz="1000" spc="-30">
                <a:latin typeface="Palatino Linotype"/>
                <a:cs typeface="Palatino Linotype"/>
              </a:rPr>
              <a:t>estimate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relevant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567532" y="6020987"/>
            <a:ext cx="4985385" cy="84963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data("RiceFarms",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"splm")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Rice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pdata.frame(RiceFarms,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"id")</a:t>
            </a:r>
            <a:endParaRPr sz="800">
              <a:latin typeface="Courier New"/>
              <a:cs typeface="Courier New"/>
            </a:endParaRPr>
          </a:p>
          <a:p>
            <a:pPr marL="24765" marR="54546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rice.w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plm(log(goutput)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log(seed)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log(totlabor)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log(size),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Rice) </a:t>
            </a:r>
            <a:r>
              <a:rPr dirty="0" sz="800">
                <a:latin typeface="Courier New"/>
                <a:cs typeface="Courier New"/>
              </a:rPr>
              <a:t>rice.p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update(rice.w,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"pooling")</a:t>
            </a:r>
            <a:endParaRPr sz="800">
              <a:latin typeface="Courier New"/>
              <a:cs typeface="Courier New"/>
            </a:endParaRPr>
          </a:p>
          <a:p>
            <a:pPr marL="935990" marR="485140" indent="-91122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rice.wd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plm(log(goutput)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log(seed)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log(totlabor)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log(size),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Rice,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"twoways")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554832" y="7055628"/>
            <a:ext cx="33502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supply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testing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ﬁtted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567532" y="7364698"/>
            <a:ext cx="4985385" cy="56642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pFtest(rice.w,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rice.p)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14668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F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individual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effects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09" name="object 109" descr=""/>
          <p:cNvSpPr/>
          <p:nvPr/>
        </p:nvSpPr>
        <p:spPr>
          <a:xfrm>
            <a:off x="567532" y="8156395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" name="object 110" descr=""/>
          <p:cNvSpPr txBox="1"/>
          <p:nvPr/>
        </p:nvSpPr>
        <p:spPr>
          <a:xfrm>
            <a:off x="554832" y="8187354"/>
            <a:ext cx="11950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Palatino Linotype"/>
                <a:cs typeface="Palatino Linotype"/>
              </a:rPr>
              <a:t>1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See </a:t>
            </a:r>
            <a:r>
              <a:rPr dirty="0" sz="800" spc="-30">
                <a:latin typeface="Palatino Linotype"/>
                <a:cs typeface="Palatino Linotype"/>
              </a:rPr>
              <a:t>Baltagi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and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Li</a:t>
            </a:r>
            <a:r>
              <a:rPr dirty="0" sz="800" spc="-10">
                <a:latin typeface="Palatino Linotype"/>
                <a:cs typeface="Palatino Linotype"/>
              </a:rPr>
              <a:t> (1990).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130367" y="607782"/>
            <a:ext cx="162813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 i="1">
                <a:latin typeface="Calibri"/>
                <a:cs typeface="Calibri"/>
              </a:rPr>
              <a:t>Tests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on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Models</a:t>
            </a:r>
            <a:r>
              <a:rPr dirty="0" sz="800" spc="24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87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81479" y="919219"/>
            <a:ext cx="4985385" cy="42418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09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log(goutput)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log(seed)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log(totlabor)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log(size)</a:t>
            </a:r>
            <a:endParaRPr sz="800">
              <a:latin typeface="Courier New"/>
              <a:cs typeface="Courier New"/>
            </a:endParaRPr>
          </a:p>
          <a:p>
            <a:pPr marL="24765" marR="215836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F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1.7,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df1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170,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df2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850,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3e-</a:t>
            </a:r>
            <a:r>
              <a:rPr dirty="0" sz="800" spc="-25">
                <a:latin typeface="Courier New"/>
                <a:cs typeface="Courier New"/>
              </a:rPr>
              <a:t>06 </a:t>
            </a: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significant</a:t>
            </a:r>
            <a:r>
              <a:rPr dirty="0" sz="800" spc="-10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effects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676793" y="1490705"/>
            <a:ext cx="24561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formula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10">
                <a:latin typeface="Courier New"/>
                <a:cs typeface="Courier New"/>
              </a:rPr>
              <a:t>data</a:t>
            </a:r>
            <a:r>
              <a:rPr dirty="0" sz="1000" spc="-355">
                <a:latin typeface="Courier New"/>
                <a:cs typeface="Courier New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syntax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may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also</a:t>
            </a:r>
            <a:r>
              <a:rPr dirty="0" sz="1000" spc="-10">
                <a:latin typeface="Palatino Linotype"/>
                <a:cs typeface="Palatino Linotype"/>
              </a:rPr>
              <a:t> be </a:t>
            </a:r>
            <a:r>
              <a:rPr dirty="0" sz="1000" spc="-20">
                <a:latin typeface="Palatino Linotype"/>
                <a:cs typeface="Palatino Linotype"/>
              </a:rPr>
              <a:t>used: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81479" y="1799774"/>
            <a:ext cx="4985385" cy="14097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pFtest(log(goutput)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log(seed)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log(totlabor)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log(size),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Rice)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676794" y="2125869"/>
            <a:ext cx="3595370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Unsurprisingly,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absence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strongly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rejected. </a:t>
            </a:r>
            <a:r>
              <a:rPr dirty="0" sz="1000" spc="-5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absence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and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would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81479" y="2586729"/>
            <a:ext cx="4985385" cy="99123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pFtest(rice.wd,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rice.p)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14668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F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twoways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effects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09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log(goutput)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log(seed)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log(totlabor)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log(size)</a:t>
            </a:r>
            <a:endParaRPr sz="800">
              <a:latin typeface="Courier New"/>
              <a:cs typeface="Courier New"/>
            </a:endParaRPr>
          </a:p>
          <a:p>
            <a:pPr marL="24765" marR="221869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F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4.3,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180,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df2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850,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&lt;2e-</a:t>
            </a:r>
            <a:r>
              <a:rPr dirty="0" sz="800" spc="-25">
                <a:latin typeface="Courier New"/>
                <a:cs typeface="Courier New"/>
              </a:rPr>
              <a:t>16 </a:t>
            </a: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significant</a:t>
            </a:r>
            <a:r>
              <a:rPr dirty="0" sz="800" spc="-10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effects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68779" y="3725156"/>
            <a:ext cx="1403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or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81479" y="4034224"/>
            <a:ext cx="4985385" cy="28257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pFtest(log(goutput)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log(seed)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log(totlabor)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log(size),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Rice,</a:t>
            </a:r>
            <a:endParaRPr sz="800">
              <a:latin typeface="Courier New"/>
              <a:cs typeface="Courier New"/>
            </a:endParaRPr>
          </a:p>
          <a:p>
            <a:pPr marL="45021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"twoways")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68779" y="4501943"/>
            <a:ext cx="495998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To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</a:t>
            </a:r>
            <a:r>
              <a:rPr dirty="0" sz="1000" spc="-25">
                <a:latin typeface="Palatino Linotype"/>
                <a:cs typeface="Palatino Linotype"/>
              </a:rPr>
              <a:t> the </a:t>
            </a:r>
            <a:r>
              <a:rPr dirty="0" sz="1000" spc="-35">
                <a:latin typeface="Palatino Linotype"/>
                <a:cs typeface="Palatino Linotype"/>
              </a:rPr>
              <a:t>absence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time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allowing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presence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individual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effects,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compare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two-</a:t>
            </a:r>
            <a:r>
              <a:rPr dirty="0" sz="1000" spc="-90">
                <a:latin typeface="Palatino Linotype"/>
                <a:cs typeface="Palatino Linotype"/>
              </a:rPr>
              <a:t>ways</a:t>
            </a:r>
            <a:r>
              <a:rPr dirty="0" sz="1000" spc="-20">
                <a:latin typeface="Palatino Linotype"/>
                <a:cs typeface="Palatino Linotype"/>
              </a:rPr>
              <a:t> effect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81479" y="4962912"/>
            <a:ext cx="4985385" cy="99123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pFtest(rice.wd,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rice.w)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14668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F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twoways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effects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09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log(goutput)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log(seed)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log(totlabor)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log(size)</a:t>
            </a:r>
            <a:endParaRPr sz="800">
              <a:latin typeface="Courier New"/>
              <a:cs typeface="Courier New"/>
            </a:endParaRPr>
          </a:p>
          <a:p>
            <a:pPr marL="24765" marR="234061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F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70,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df1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5,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df2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850,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&lt;2e-</a:t>
            </a:r>
            <a:r>
              <a:rPr dirty="0" sz="800" spc="-25">
                <a:latin typeface="Courier New"/>
                <a:cs typeface="Courier New"/>
              </a:rPr>
              <a:t>16 </a:t>
            </a: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significant</a:t>
            </a:r>
            <a:r>
              <a:rPr dirty="0" sz="800" spc="-10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effects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68780" y="6139176"/>
            <a:ext cx="4960620" cy="6330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0650">
              <a:lnSpc>
                <a:spcPts val="12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Once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more,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null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very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strongly</a:t>
            </a:r>
            <a:r>
              <a:rPr dirty="0" sz="1000" spc="-10">
                <a:latin typeface="Palatino Linotype"/>
                <a:cs typeface="Palatino Linotype"/>
              </a:rPr>
              <a:t> rejected.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200"/>
              </a:lnSpc>
              <a:spcBef>
                <a:spcPts val="4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Breusch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Pagan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(1980)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computed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using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plmtest</a:t>
            </a:r>
            <a:r>
              <a:rPr dirty="0" sz="1000" spc="-20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argu- </a:t>
            </a:r>
            <a:r>
              <a:rPr dirty="0" sz="1000" spc="-40">
                <a:latin typeface="Palatino Linotype"/>
                <a:cs typeface="Palatino Linotype"/>
              </a:rPr>
              <a:t>ment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either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model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formula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90">
                <a:latin typeface="Courier New"/>
                <a:cs typeface="Courier New"/>
              </a:rPr>
              <a:t>data</a:t>
            </a:r>
            <a:r>
              <a:rPr dirty="0" sz="1000" spc="-60">
                <a:latin typeface="Courier New"/>
                <a:cs typeface="Courier New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pair.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By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default,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Honda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(1985)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version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 </a:t>
            </a:r>
            <a:r>
              <a:rPr dirty="0" sz="1000" spc="-45">
                <a:latin typeface="Palatino Linotype"/>
                <a:cs typeface="Palatino Linotype"/>
              </a:rPr>
              <a:t>computed.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direction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usual,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determined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effect</a:t>
            </a:r>
            <a:r>
              <a:rPr dirty="0" sz="1000" spc="-35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argument.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81479" y="6903840"/>
            <a:ext cx="4985385" cy="141668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plmtest(rice.p)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146685" marR="197612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Lagrange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Multiplier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(Honda)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balanced panels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24765" marR="139573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09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log(goutput)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log(seed)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log(totlabor)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log(size) </a:t>
            </a:r>
            <a:r>
              <a:rPr dirty="0" sz="800">
                <a:latin typeface="Courier New"/>
                <a:cs typeface="Courier New"/>
              </a:rPr>
              <a:t>normal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4.8,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7e-</a:t>
            </a:r>
            <a:r>
              <a:rPr dirty="0" sz="800" spc="-35">
                <a:latin typeface="Courier New"/>
                <a:cs typeface="Courier New"/>
              </a:rPr>
              <a:t>07</a:t>
            </a:r>
            <a:endParaRPr sz="800">
              <a:latin typeface="Courier New"/>
              <a:cs typeface="Courier New"/>
            </a:endParaRPr>
          </a:p>
          <a:p>
            <a:pPr marL="24765" marR="127444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significant</a:t>
            </a:r>
            <a:r>
              <a:rPr dirty="0" sz="800" spc="-10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effects plmtest(log(goutput)</a:t>
            </a:r>
            <a:r>
              <a:rPr dirty="0" sz="800" spc="-10">
                <a:latin typeface="Cambria"/>
                <a:cs typeface="Cambria"/>
              </a:rPr>
              <a:t>̃</a:t>
            </a:r>
            <a:r>
              <a:rPr dirty="0" sz="800" spc="-10">
                <a:latin typeface="Courier New"/>
                <a:cs typeface="Courier New"/>
              </a:rPr>
              <a:t>log(seed)+log(totlabor)+log(size),</a:t>
            </a:r>
            <a:r>
              <a:rPr dirty="0" sz="800" spc="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Rice)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25657" y="607782"/>
            <a:ext cx="15627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88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919219"/>
            <a:ext cx="4985385" cy="311658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14668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Lagrange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Multiplier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(Honda)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balanced</a:t>
            </a:r>
            <a:endParaRPr sz="800">
              <a:latin typeface="Courier New"/>
              <a:cs typeface="Courier New"/>
            </a:endParaRPr>
          </a:p>
          <a:p>
            <a:pPr marL="14668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panels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24765" marR="139636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09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log(goutput)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log(seed)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log(totlabor)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log(size) </a:t>
            </a:r>
            <a:r>
              <a:rPr dirty="0" sz="800">
                <a:latin typeface="Courier New"/>
                <a:cs typeface="Courier New"/>
              </a:rPr>
              <a:t>normal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4.8,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7e-</a:t>
            </a:r>
            <a:r>
              <a:rPr dirty="0" sz="800" spc="-35">
                <a:latin typeface="Courier New"/>
                <a:cs typeface="Courier New"/>
              </a:rPr>
              <a:t>07</a:t>
            </a:r>
            <a:endParaRPr sz="800">
              <a:latin typeface="Courier New"/>
              <a:cs typeface="Courier New"/>
            </a:endParaRPr>
          </a:p>
          <a:p>
            <a:pPr marL="24765" marR="2340610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significant</a:t>
            </a:r>
            <a:r>
              <a:rPr dirty="0" sz="800" spc="-10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effects plmtest(rice.p,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"time")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ourier New"/>
              <a:cs typeface="Courier New"/>
            </a:endParaRPr>
          </a:p>
          <a:p>
            <a:pPr marL="146685" marR="1732914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Lagrange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Multiplier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time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effects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(Honda)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for </a:t>
            </a:r>
            <a:r>
              <a:rPr dirty="0" sz="800">
                <a:latin typeface="Courier New"/>
                <a:cs typeface="Courier New"/>
              </a:rPr>
              <a:t>balanced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panels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24765" marR="139636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09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log(goutput)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log(seed)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log(totlabor)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log(size) </a:t>
            </a:r>
            <a:r>
              <a:rPr dirty="0" sz="800">
                <a:latin typeface="Courier New"/>
                <a:cs typeface="Courier New"/>
              </a:rPr>
              <a:t>normal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59,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&lt;2e-</a:t>
            </a:r>
            <a:r>
              <a:rPr dirty="0" sz="800" spc="-25">
                <a:latin typeface="Courier New"/>
                <a:cs typeface="Courier New"/>
              </a:rPr>
              <a:t>16</a:t>
            </a:r>
            <a:endParaRPr sz="800">
              <a:latin typeface="Courier New"/>
              <a:cs typeface="Courier New"/>
            </a:endParaRPr>
          </a:p>
          <a:p>
            <a:pPr marL="24765" marR="2340610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significant</a:t>
            </a:r>
            <a:r>
              <a:rPr dirty="0" sz="800" spc="-10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effects plmtest(rice.p,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"twoways")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146685" marR="1732914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Lagrange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Multiplier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two-</a:t>
            </a:r>
            <a:r>
              <a:rPr dirty="0" sz="800">
                <a:latin typeface="Courier New"/>
                <a:cs typeface="Courier New"/>
              </a:rPr>
              <a:t>ways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effects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(Honda) </a:t>
            </a: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balanced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panels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24765" marR="139636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09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log(goutput)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log(seed)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log(totlabor)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log(size) </a:t>
            </a:r>
            <a:r>
              <a:rPr dirty="0" sz="800">
                <a:latin typeface="Courier New"/>
                <a:cs typeface="Courier New"/>
              </a:rPr>
              <a:t>normal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45,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&lt;2e-</a:t>
            </a:r>
            <a:r>
              <a:rPr dirty="0" sz="800" spc="-25">
                <a:latin typeface="Courier New"/>
                <a:cs typeface="Courier New"/>
              </a:rPr>
              <a:t>16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significant</a:t>
            </a:r>
            <a:r>
              <a:rPr dirty="0" sz="800" spc="-10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effects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54827" y="4221102"/>
            <a:ext cx="4960620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3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two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useful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extensions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proposed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55">
                <a:latin typeface="Palatino Linotype"/>
                <a:cs typeface="Palatino Linotype"/>
              </a:rPr>
              <a:t>by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Baltagi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al.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(1992)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applied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test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existence </a:t>
            </a:r>
            <a:r>
              <a:rPr dirty="0" sz="1000" spc="-8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individual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setting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argument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Courier New"/>
                <a:cs typeface="Courier New"/>
              </a:rPr>
              <a:t>type</a:t>
            </a:r>
            <a:r>
              <a:rPr dirty="0" sz="1000" spc="-45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Courier New"/>
                <a:cs typeface="Courier New"/>
              </a:rPr>
              <a:t>’kw’</a:t>
            </a:r>
            <a:r>
              <a:rPr dirty="0" sz="1000" spc="-45">
                <a:latin typeface="Courier New"/>
                <a:cs typeface="Courier New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Courier New"/>
                <a:cs typeface="Courier New"/>
              </a:rPr>
              <a:t>’ghm’</a:t>
            </a:r>
            <a:r>
              <a:rPr dirty="0" sz="1000" spc="-65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to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use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respectively the </a:t>
            </a:r>
            <a:r>
              <a:rPr dirty="0" sz="1000" spc="-30">
                <a:latin typeface="Palatino Linotype"/>
                <a:cs typeface="Palatino Linotype"/>
              </a:rPr>
              <a:t>techniques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proposed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King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Wu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(1997)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Gourieroux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al.</a:t>
            </a:r>
            <a:r>
              <a:rPr dirty="0" sz="1000" spc="-10">
                <a:latin typeface="Palatino Linotype"/>
                <a:cs typeface="Palatino Linotype"/>
              </a:rPr>
              <a:t> (1982).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67532" y="4842325"/>
            <a:ext cx="4985385" cy="240855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plmtest(rice.p,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"twoways",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type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"kw")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ourier New"/>
              <a:cs typeface="Courier New"/>
            </a:endParaRPr>
          </a:p>
          <a:p>
            <a:pPr marL="146685" marR="1854200">
              <a:lnSpc>
                <a:spcPct val="116300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Lagrange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Multiplier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two-</a:t>
            </a:r>
            <a:r>
              <a:rPr dirty="0" sz="800">
                <a:latin typeface="Courier New"/>
                <a:cs typeface="Courier New"/>
              </a:rPr>
              <a:t>ways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effects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(King </a:t>
            </a:r>
            <a:r>
              <a:rPr dirty="0" sz="800">
                <a:latin typeface="Courier New"/>
                <a:cs typeface="Courier New"/>
              </a:rPr>
              <a:t>and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Wu)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balanced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panels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ourier New"/>
              <a:cs typeface="Courier New"/>
            </a:endParaRPr>
          </a:p>
          <a:p>
            <a:pPr marL="24765" marR="139636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09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log(goutput)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log(seed)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log(totlabor)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log(size) </a:t>
            </a:r>
            <a:r>
              <a:rPr dirty="0" sz="800">
                <a:latin typeface="Courier New"/>
                <a:cs typeface="Courier New"/>
              </a:rPr>
              <a:t>normal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59,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&lt;2e-</a:t>
            </a:r>
            <a:r>
              <a:rPr dirty="0" sz="800" spc="-25">
                <a:latin typeface="Courier New"/>
                <a:cs typeface="Courier New"/>
              </a:rPr>
              <a:t>16</a:t>
            </a:r>
            <a:endParaRPr sz="800">
              <a:latin typeface="Courier New"/>
              <a:cs typeface="Courier New"/>
            </a:endParaRPr>
          </a:p>
          <a:p>
            <a:pPr marL="24765" marR="1976120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significant</a:t>
            </a:r>
            <a:r>
              <a:rPr dirty="0" sz="800" spc="-10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effects plmtest(rice.p,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"twoways",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type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"ghm")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146685" marR="1732914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Lagrange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Multiplier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two-</a:t>
            </a:r>
            <a:r>
              <a:rPr dirty="0" sz="800">
                <a:latin typeface="Courier New"/>
                <a:cs typeface="Courier New"/>
              </a:rPr>
              <a:t>ways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effects </a:t>
            </a:r>
            <a:r>
              <a:rPr dirty="0" sz="800">
                <a:latin typeface="Courier New"/>
                <a:cs typeface="Courier New"/>
              </a:rPr>
              <a:t>(Gourieroux,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Holly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and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Monfort)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balanced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panels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24765" marR="139636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09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log(goutput)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log(seed)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log(totlabor)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log(size) </a:t>
            </a:r>
            <a:r>
              <a:rPr dirty="0" sz="800">
                <a:latin typeface="Courier New"/>
                <a:cs typeface="Courier New"/>
              </a:rPr>
              <a:t>chibarsq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3500,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df0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1.00,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df2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2.00,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w0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0.25,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0.50,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w2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0.25,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&lt;2e-</a:t>
            </a:r>
            <a:r>
              <a:rPr dirty="0" sz="800" spc="-25">
                <a:latin typeface="Courier New"/>
                <a:cs typeface="Courier New"/>
              </a:rPr>
              <a:t>16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significant</a:t>
            </a:r>
            <a:r>
              <a:rPr dirty="0" sz="800" spc="-10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effects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54831" y="7674023"/>
            <a:ext cx="4960620" cy="662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7190" algn="l"/>
              </a:tabLst>
            </a:pPr>
            <a:r>
              <a:rPr dirty="0" sz="1250" spc="-25" b="1">
                <a:latin typeface="Calibri"/>
                <a:cs typeface="Calibri"/>
              </a:rPr>
              <a:t>4.2</a:t>
            </a:r>
            <a:r>
              <a:rPr dirty="0" sz="1250" b="1">
                <a:latin typeface="Calibri"/>
                <a:cs typeface="Calibri"/>
              </a:rPr>
              <a:t>	Tests</a:t>
            </a:r>
            <a:r>
              <a:rPr dirty="0" sz="1250" spc="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for</a:t>
            </a:r>
            <a:r>
              <a:rPr dirty="0" sz="1250" spc="1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Correlated </a:t>
            </a:r>
            <a:r>
              <a:rPr dirty="0" sz="1250" spc="-10" b="1">
                <a:latin typeface="Calibri"/>
                <a:cs typeface="Calibri"/>
              </a:rPr>
              <a:t>Effects</a:t>
            </a:r>
            <a:endParaRPr sz="12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Calibri"/>
              <a:cs typeface="Calibri"/>
            </a:endParaRPr>
          </a:p>
          <a:p>
            <a:pPr marL="12700" marR="5080">
              <a:lnSpc>
                <a:spcPts val="1190"/>
              </a:lnSpc>
            </a:pPr>
            <a:r>
              <a:rPr dirty="0" sz="1000" spc="-10">
                <a:latin typeface="Palatino Linotype"/>
                <a:cs typeface="Palatino Linotype"/>
              </a:rPr>
              <a:t>We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have</a:t>
            </a:r>
            <a:r>
              <a:rPr dirty="0" sz="1000" spc="-10">
                <a:latin typeface="Palatino Linotype"/>
                <a:cs typeface="Palatino Linotype"/>
              </a:rPr>
              <a:t> seen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errors </a:t>
            </a:r>
            <a:r>
              <a:rPr dirty="0" sz="1000" spc="-10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explanatory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variables,</a:t>
            </a:r>
            <a:r>
              <a:rPr dirty="0" sz="1000" spc="-20">
                <a:latin typeface="Palatino Linotype"/>
                <a:cs typeface="Palatino Linotype"/>
              </a:rPr>
              <a:t> then </a:t>
            </a:r>
            <a:r>
              <a:rPr dirty="0" sz="1000">
                <a:latin typeface="Palatino Linotype"/>
                <a:cs typeface="Palatino Linotype"/>
              </a:rPr>
              <a:t>both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estimators,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ﬁxed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well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random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consistent.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compare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them,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keep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84181" y="607782"/>
            <a:ext cx="5078730" cy="7729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x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spc="-10" i="1">
                <a:latin typeface="Calibri"/>
                <a:cs typeface="Calibri"/>
              </a:rPr>
              <a:t>Contents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182880">
              <a:lnSpc>
                <a:spcPts val="1195"/>
              </a:lnSpc>
              <a:tabLst>
                <a:tab pos="654685" algn="l"/>
              </a:tabLst>
            </a:pPr>
            <a:r>
              <a:rPr dirty="0" sz="1000" spc="-10">
                <a:latin typeface="Palatino Linotype"/>
                <a:cs typeface="Palatino Linotype"/>
              </a:rPr>
              <a:t>6.4.2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Components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10">
                <a:latin typeface="Palatino Linotype"/>
                <a:cs typeface="Palatino Linotype"/>
              </a:rPr>
              <a:t>hree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Stage</a:t>
            </a:r>
            <a:r>
              <a:rPr dirty="0" sz="1000" spc="-30">
                <a:latin typeface="Palatino Linotype"/>
                <a:cs typeface="Palatino Linotype"/>
              </a:rPr>
              <a:t> Least </a:t>
            </a:r>
            <a:r>
              <a:rPr dirty="0" sz="1000" spc="-35">
                <a:latin typeface="Palatino Linotype"/>
                <a:cs typeface="Palatino Linotype"/>
              </a:rPr>
              <a:t>Squares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19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156</a:t>
            </a:r>
            <a:endParaRPr sz="1000">
              <a:latin typeface="Palatino Linotype"/>
              <a:cs typeface="Palatino Linotype"/>
            </a:endParaRPr>
          </a:p>
          <a:p>
            <a:pPr marL="182880">
              <a:lnSpc>
                <a:spcPts val="1195"/>
              </a:lnSpc>
              <a:tabLst>
                <a:tab pos="654685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6.5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20">
                <a:latin typeface="Palatino Linotype"/>
                <a:cs typeface="Palatino Linotype"/>
              </a:rPr>
              <a:t>More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Empirical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Examples</a:t>
            </a:r>
            <a:r>
              <a:rPr dirty="0" sz="1000" spc="45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158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850">
              <a:latin typeface="Palatino Linotype"/>
              <a:cs typeface="Palatino Linotype"/>
            </a:endParaRPr>
          </a:p>
          <a:p>
            <a:pPr marL="654685" indent="-472440">
              <a:lnSpc>
                <a:spcPts val="1195"/>
              </a:lnSpc>
              <a:buAutoNum type="arabicPlain" startAt="7"/>
              <a:tabLst>
                <a:tab pos="654685" algn="l"/>
                <a:tab pos="655320" algn="l"/>
              </a:tabLst>
            </a:pPr>
            <a:r>
              <a:rPr dirty="0" sz="950" b="1">
                <a:latin typeface="Calibri"/>
                <a:cs typeface="Calibri"/>
              </a:rPr>
              <a:t>Estimation</a:t>
            </a:r>
            <a:r>
              <a:rPr dirty="0" sz="950" spc="15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of</a:t>
            </a:r>
            <a:r>
              <a:rPr dirty="0" sz="950" spc="20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a</a:t>
            </a:r>
            <a:r>
              <a:rPr dirty="0" sz="950" spc="20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Dynamic</a:t>
            </a:r>
            <a:r>
              <a:rPr dirty="0" sz="950" spc="20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Model</a:t>
            </a:r>
            <a:r>
              <a:rPr dirty="0" sz="950" spc="350" b="1">
                <a:latin typeface="Calibri"/>
                <a:cs typeface="Calibri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161</a:t>
            </a:r>
            <a:endParaRPr sz="1000">
              <a:latin typeface="Palatino Linotype"/>
              <a:cs typeface="Palatino Linotype"/>
            </a:endParaRPr>
          </a:p>
          <a:p>
            <a:pPr lvl="1" marL="655320" indent="-472440">
              <a:lnSpc>
                <a:spcPts val="1195"/>
              </a:lnSpc>
              <a:buAutoNum type="arabicPeriod"/>
              <a:tabLst>
                <a:tab pos="654685" algn="l"/>
                <a:tab pos="65532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Dynamic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Endogeneity</a:t>
            </a:r>
            <a:r>
              <a:rPr dirty="0" sz="1000" spc="44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163</a:t>
            </a:r>
            <a:endParaRPr sz="1000">
              <a:latin typeface="Palatino Linotype"/>
              <a:cs typeface="Palatino Linotype"/>
            </a:endParaRPr>
          </a:p>
          <a:p>
            <a:pPr lvl="2" marL="654685" indent="-472440">
              <a:lnSpc>
                <a:spcPts val="1195"/>
              </a:lnSpc>
              <a:buAutoNum type="arabicPeriod"/>
              <a:tabLst>
                <a:tab pos="654685" algn="l"/>
                <a:tab pos="65532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Bias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105">
                <a:latin typeface="Palatino Linotype"/>
                <a:cs typeface="Palatino Linotype"/>
              </a:rPr>
              <a:t>ols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17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163</a:t>
            </a:r>
            <a:endParaRPr sz="1000">
              <a:latin typeface="Palatino Linotype"/>
              <a:cs typeface="Palatino Linotype"/>
            </a:endParaRPr>
          </a:p>
          <a:p>
            <a:pPr lvl="2" marL="654685" indent="-472440">
              <a:lnSpc>
                <a:spcPts val="1195"/>
              </a:lnSpc>
              <a:buAutoNum type="arabicPeriod"/>
              <a:tabLst>
                <a:tab pos="654685" algn="l"/>
                <a:tab pos="65532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16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164</a:t>
            </a:r>
            <a:endParaRPr sz="1000">
              <a:latin typeface="Palatino Linotype"/>
              <a:cs typeface="Palatino Linotype"/>
            </a:endParaRPr>
          </a:p>
          <a:p>
            <a:pPr lvl="2" marL="654685" indent="-472440">
              <a:lnSpc>
                <a:spcPts val="1195"/>
              </a:lnSpc>
              <a:buAutoNum type="arabicPeriod"/>
              <a:tabLst>
                <a:tab pos="654685" algn="l"/>
                <a:tab pos="65532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Consistent</a:t>
            </a:r>
            <a:r>
              <a:rPr dirty="0" sz="1000" spc="-35">
                <a:latin typeface="Palatino Linotype"/>
                <a:cs typeface="Palatino Linotype"/>
              </a:rPr>
              <a:t> Estimation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Methods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Dynamic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Models</a:t>
            </a:r>
            <a:r>
              <a:rPr dirty="0" sz="1000" spc="21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165</a:t>
            </a:r>
            <a:endParaRPr sz="1000">
              <a:latin typeface="Palatino Linotype"/>
              <a:cs typeface="Palatino Linotype"/>
            </a:endParaRPr>
          </a:p>
          <a:p>
            <a:pPr lvl="1" marL="654685" indent="-472440">
              <a:lnSpc>
                <a:spcPts val="1195"/>
              </a:lnSpc>
              <a:buAutoNum type="arabicPeriod" startAt="2"/>
              <a:tabLst>
                <a:tab pos="654685" algn="l"/>
                <a:tab pos="65532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GMM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Estimation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Differenced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20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168</a:t>
            </a:r>
            <a:endParaRPr sz="1000">
              <a:latin typeface="Palatino Linotype"/>
              <a:cs typeface="Palatino Linotype"/>
            </a:endParaRPr>
          </a:p>
          <a:p>
            <a:pPr lvl="2" marL="654685" indent="-472440">
              <a:lnSpc>
                <a:spcPts val="1195"/>
              </a:lnSpc>
              <a:buAutoNum type="arabicPeriod"/>
              <a:tabLst>
                <a:tab pos="654685" algn="l"/>
                <a:tab pos="65532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Instrumental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Generalized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Method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Moments</a:t>
            </a:r>
            <a:r>
              <a:rPr dirty="0" sz="1000" spc="21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168</a:t>
            </a:r>
            <a:endParaRPr sz="1000">
              <a:latin typeface="Palatino Linotype"/>
              <a:cs typeface="Palatino Linotype"/>
            </a:endParaRPr>
          </a:p>
          <a:p>
            <a:pPr lvl="2" marL="654685" indent="-472440">
              <a:lnSpc>
                <a:spcPts val="1195"/>
              </a:lnSpc>
              <a:buAutoNum type="arabicPeriod"/>
              <a:tabLst>
                <a:tab pos="654685" algn="l"/>
                <a:tab pos="655320" algn="l"/>
              </a:tabLst>
            </a:pPr>
            <a:r>
              <a:rPr dirty="0" sz="1000" spc="-10">
                <a:latin typeface="Palatino Linotype"/>
                <a:cs typeface="Palatino Linotype"/>
              </a:rPr>
              <a:t>One-</a:t>
            </a:r>
            <a:r>
              <a:rPr dirty="0" sz="1000" spc="-40">
                <a:latin typeface="Palatino Linotype"/>
                <a:cs typeface="Palatino Linotype"/>
              </a:rPr>
              <a:t>step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509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169</a:t>
            </a:r>
            <a:endParaRPr sz="1000">
              <a:latin typeface="Palatino Linotype"/>
              <a:cs typeface="Palatino Linotype"/>
            </a:endParaRPr>
          </a:p>
          <a:p>
            <a:pPr lvl="2" marL="654685" indent="-472440">
              <a:lnSpc>
                <a:spcPts val="1195"/>
              </a:lnSpc>
              <a:buAutoNum type="arabicPeriod"/>
              <a:tabLst>
                <a:tab pos="654685" algn="l"/>
                <a:tab pos="65532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Two-</a:t>
            </a:r>
            <a:r>
              <a:rPr dirty="0" sz="1000" spc="-35">
                <a:latin typeface="Palatino Linotype"/>
                <a:cs typeface="Palatino Linotype"/>
              </a:rPr>
              <a:t>steps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51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171</a:t>
            </a:r>
            <a:endParaRPr sz="1000">
              <a:latin typeface="Palatino Linotype"/>
              <a:cs typeface="Palatino Linotype"/>
            </a:endParaRPr>
          </a:p>
          <a:p>
            <a:pPr lvl="2" marL="654685" marR="5080" indent="-472440">
              <a:lnSpc>
                <a:spcPts val="1190"/>
              </a:lnSpc>
              <a:spcBef>
                <a:spcPts val="45"/>
              </a:spcBef>
              <a:buAutoNum type="arabicPeriod"/>
              <a:tabLst>
                <a:tab pos="654685" algn="l"/>
                <a:tab pos="65532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Proliferation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Generalized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Method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Moments</a:t>
            </a:r>
            <a:r>
              <a:rPr dirty="0" sz="1000" spc="-10">
                <a:latin typeface="Palatino Linotype"/>
                <a:cs typeface="Palatino Linotype"/>
              </a:rPr>
              <a:t> Difference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459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172</a:t>
            </a:r>
            <a:endParaRPr sz="1000">
              <a:latin typeface="Palatino Linotype"/>
              <a:cs typeface="Palatino Linotype"/>
            </a:endParaRPr>
          </a:p>
          <a:p>
            <a:pPr lvl="1" marL="654685" indent="-472440">
              <a:lnSpc>
                <a:spcPts val="1160"/>
              </a:lnSpc>
              <a:buAutoNum type="arabicPeriod" startAt="3"/>
              <a:tabLst>
                <a:tab pos="654685" algn="l"/>
                <a:tab pos="65532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Generalized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Method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Moments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Differences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Levels</a:t>
            </a:r>
            <a:r>
              <a:rPr dirty="0" sz="1000" spc="20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174</a:t>
            </a:r>
            <a:endParaRPr sz="1000">
              <a:latin typeface="Palatino Linotype"/>
              <a:cs typeface="Palatino Linotype"/>
            </a:endParaRPr>
          </a:p>
          <a:p>
            <a:pPr lvl="2" marL="654685" indent="-472440">
              <a:lnSpc>
                <a:spcPts val="1195"/>
              </a:lnSpc>
              <a:buAutoNum type="arabicPeriod"/>
              <a:tabLst>
                <a:tab pos="654685" algn="l"/>
                <a:tab pos="655320" algn="l"/>
              </a:tabLst>
            </a:pPr>
            <a:r>
              <a:rPr dirty="0" sz="1000" spc="-55">
                <a:latin typeface="Palatino Linotype"/>
                <a:cs typeface="Palatino Linotype"/>
              </a:rPr>
              <a:t>Weak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Instruments</a:t>
            </a:r>
            <a:r>
              <a:rPr dirty="0" sz="1000" spc="47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174</a:t>
            </a:r>
            <a:endParaRPr sz="1000">
              <a:latin typeface="Palatino Linotype"/>
              <a:cs typeface="Palatino Linotype"/>
            </a:endParaRPr>
          </a:p>
          <a:p>
            <a:pPr lvl="2" marL="654685" indent="-472440">
              <a:lnSpc>
                <a:spcPts val="1195"/>
              </a:lnSpc>
              <a:buAutoNum type="arabicPeriod"/>
              <a:tabLst>
                <a:tab pos="654685" algn="l"/>
                <a:tab pos="655320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Moment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Levels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20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175</a:t>
            </a:r>
            <a:endParaRPr sz="1000">
              <a:latin typeface="Palatino Linotype"/>
              <a:cs typeface="Palatino Linotype"/>
            </a:endParaRPr>
          </a:p>
          <a:p>
            <a:pPr lvl="2" marL="654685" indent="-472440">
              <a:lnSpc>
                <a:spcPts val="1195"/>
              </a:lnSpc>
              <a:buAutoNum type="arabicPeriod"/>
              <a:tabLst>
                <a:tab pos="654685" algn="l"/>
                <a:tab pos="65532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System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g</a:t>
            </a:r>
            <a:r>
              <a:rPr dirty="0" cap="small" sz="1000">
                <a:latin typeface="Palatino Linotype"/>
                <a:cs typeface="Palatino Linotype"/>
              </a:rPr>
              <a:t>mm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18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177</a:t>
            </a:r>
            <a:endParaRPr sz="1000">
              <a:latin typeface="Palatino Linotype"/>
              <a:cs typeface="Palatino Linotype"/>
            </a:endParaRPr>
          </a:p>
          <a:p>
            <a:pPr lvl="1" marL="654685" indent="-472440">
              <a:lnSpc>
                <a:spcPts val="1195"/>
              </a:lnSpc>
              <a:buAutoNum type="arabicPeriod" startAt="3"/>
              <a:tabLst>
                <a:tab pos="654685" algn="l"/>
                <a:tab pos="655320" algn="l"/>
              </a:tabLst>
            </a:pPr>
            <a:r>
              <a:rPr dirty="0" sz="1000">
                <a:latin typeface="Palatino Linotype"/>
                <a:cs typeface="Palatino Linotype"/>
              </a:rPr>
              <a:t>Inference</a:t>
            </a:r>
            <a:r>
              <a:rPr dirty="0" sz="1000" spc="509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178</a:t>
            </a:r>
            <a:endParaRPr sz="1000">
              <a:latin typeface="Palatino Linotype"/>
              <a:cs typeface="Palatino Linotype"/>
            </a:endParaRPr>
          </a:p>
          <a:p>
            <a:pPr lvl="2" marL="655320" indent="-473075">
              <a:lnSpc>
                <a:spcPts val="1195"/>
              </a:lnSpc>
              <a:buAutoNum type="arabicPeriod"/>
              <a:tabLst>
                <a:tab pos="654685" algn="l"/>
                <a:tab pos="655955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Robust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Coeﬃcients’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Covariance</a:t>
            </a:r>
            <a:r>
              <a:rPr dirty="0" sz="1000" spc="18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178</a:t>
            </a:r>
            <a:endParaRPr sz="1000">
              <a:latin typeface="Palatino Linotype"/>
              <a:cs typeface="Palatino Linotype"/>
            </a:endParaRPr>
          </a:p>
          <a:p>
            <a:pPr lvl="2" marL="654685" indent="-472440">
              <a:lnSpc>
                <a:spcPts val="1195"/>
              </a:lnSpc>
              <a:buAutoNum type="arabicPeriod"/>
              <a:tabLst>
                <a:tab pos="654685" algn="l"/>
                <a:tab pos="65532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Overidentiﬁcation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Tests</a:t>
            </a:r>
            <a:r>
              <a:rPr dirty="0" sz="1000" spc="229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179</a:t>
            </a:r>
            <a:endParaRPr sz="1000">
              <a:latin typeface="Palatino Linotype"/>
              <a:cs typeface="Palatino Linotype"/>
            </a:endParaRPr>
          </a:p>
          <a:p>
            <a:pPr lvl="2" marL="654685" indent="-472440">
              <a:lnSpc>
                <a:spcPts val="1195"/>
              </a:lnSpc>
              <a:buAutoNum type="arabicPeriod"/>
              <a:tabLst>
                <a:tab pos="654685" algn="l"/>
                <a:tab pos="655320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Error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Serial</a:t>
            </a:r>
            <a:r>
              <a:rPr dirty="0" sz="1000" spc="-30">
                <a:latin typeface="Palatino Linotype"/>
                <a:cs typeface="Palatino Linotype"/>
              </a:rPr>
              <a:t> Correlation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22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181</a:t>
            </a:r>
            <a:endParaRPr sz="1000">
              <a:latin typeface="Palatino Linotype"/>
              <a:cs typeface="Palatino Linotype"/>
            </a:endParaRPr>
          </a:p>
          <a:p>
            <a:pPr marL="182880">
              <a:lnSpc>
                <a:spcPts val="1200"/>
              </a:lnSpc>
              <a:tabLst>
                <a:tab pos="654685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7.5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20">
                <a:latin typeface="Palatino Linotype"/>
                <a:cs typeface="Palatino Linotype"/>
              </a:rPr>
              <a:t>More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Empirical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Examples</a:t>
            </a:r>
            <a:r>
              <a:rPr dirty="0" sz="1000" spc="45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182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50">
              <a:latin typeface="Palatino Linotype"/>
              <a:cs typeface="Palatino Linotype"/>
            </a:endParaRPr>
          </a:p>
          <a:p>
            <a:pPr marL="654685" indent="-472440">
              <a:lnSpc>
                <a:spcPts val="1200"/>
              </a:lnSpc>
              <a:buAutoNum type="arabicPlain" startAt="8"/>
              <a:tabLst>
                <a:tab pos="654685" algn="l"/>
                <a:tab pos="655320" algn="l"/>
              </a:tabLst>
            </a:pPr>
            <a:r>
              <a:rPr dirty="0" sz="950" b="1">
                <a:latin typeface="Calibri"/>
                <a:cs typeface="Calibri"/>
              </a:rPr>
              <a:t>Panel</a:t>
            </a:r>
            <a:r>
              <a:rPr dirty="0" sz="950" spc="5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Time</a:t>
            </a:r>
            <a:r>
              <a:rPr dirty="0" sz="950" spc="5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Series</a:t>
            </a:r>
            <a:r>
              <a:rPr dirty="0" sz="950" spc="315" b="1">
                <a:latin typeface="Calibri"/>
                <a:cs typeface="Calibri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185</a:t>
            </a:r>
            <a:endParaRPr sz="1000">
              <a:latin typeface="Palatino Linotype"/>
              <a:cs typeface="Palatino Linotype"/>
            </a:endParaRPr>
          </a:p>
          <a:p>
            <a:pPr lvl="1" marL="654685" indent="-472440">
              <a:lnSpc>
                <a:spcPts val="1195"/>
              </a:lnSpc>
              <a:buAutoNum type="arabicPeriod"/>
              <a:tabLst>
                <a:tab pos="654685" algn="l"/>
                <a:tab pos="655320" algn="l"/>
              </a:tabLst>
            </a:pPr>
            <a:r>
              <a:rPr dirty="0" sz="1000">
                <a:latin typeface="Palatino Linotype"/>
                <a:cs typeface="Palatino Linotype"/>
              </a:rPr>
              <a:t>Introduction</a:t>
            </a:r>
            <a:r>
              <a:rPr dirty="0" sz="1000" spc="44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185</a:t>
            </a:r>
            <a:endParaRPr sz="1000">
              <a:latin typeface="Palatino Linotype"/>
              <a:cs typeface="Palatino Linotype"/>
            </a:endParaRPr>
          </a:p>
          <a:p>
            <a:pPr lvl="1" marL="655320" indent="-473075">
              <a:lnSpc>
                <a:spcPts val="1195"/>
              </a:lnSpc>
              <a:buAutoNum type="arabicPeriod"/>
              <a:tabLst>
                <a:tab pos="655320" algn="l"/>
                <a:tab pos="655955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Heterogeneous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Coeﬃcients</a:t>
            </a:r>
            <a:r>
              <a:rPr dirty="0" sz="1000" spc="14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186</a:t>
            </a:r>
            <a:endParaRPr sz="1000">
              <a:latin typeface="Palatino Linotype"/>
              <a:cs typeface="Palatino Linotype"/>
            </a:endParaRPr>
          </a:p>
          <a:p>
            <a:pPr lvl="2" marL="655320" indent="-473075">
              <a:lnSpc>
                <a:spcPts val="1195"/>
              </a:lnSpc>
              <a:buAutoNum type="arabicPeriod"/>
              <a:tabLst>
                <a:tab pos="655320" algn="l"/>
                <a:tab pos="655955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Fixed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Coeﬃcients</a:t>
            </a:r>
            <a:r>
              <a:rPr dirty="0" sz="1000" spc="484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186</a:t>
            </a:r>
            <a:endParaRPr sz="1000">
              <a:latin typeface="Palatino Linotype"/>
              <a:cs typeface="Palatino Linotype"/>
            </a:endParaRPr>
          </a:p>
          <a:p>
            <a:pPr lvl="2" marL="655320" indent="-473075">
              <a:lnSpc>
                <a:spcPts val="1195"/>
              </a:lnSpc>
              <a:buAutoNum type="arabicPeriod"/>
              <a:tabLst>
                <a:tab pos="655320" algn="l"/>
                <a:tab pos="655955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Random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Coeﬃcients</a:t>
            </a:r>
            <a:r>
              <a:rPr dirty="0" sz="1000" spc="47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187</a:t>
            </a:r>
            <a:endParaRPr sz="1000">
              <a:latin typeface="Palatino Linotype"/>
              <a:cs typeface="Palatino Linotype"/>
            </a:endParaRPr>
          </a:p>
          <a:p>
            <a:pPr lvl="3" marL="654685" indent="-472440">
              <a:lnSpc>
                <a:spcPts val="1195"/>
              </a:lnSpc>
              <a:buAutoNum type="arabicPeriod"/>
              <a:tabLst>
                <a:tab pos="654685" algn="l"/>
                <a:tab pos="65532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Swamy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51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187</a:t>
            </a:r>
            <a:endParaRPr sz="1000">
              <a:latin typeface="Palatino Linotype"/>
              <a:cs typeface="Palatino Linotype"/>
            </a:endParaRPr>
          </a:p>
          <a:p>
            <a:pPr lvl="3" marL="654685" indent="-472440">
              <a:lnSpc>
                <a:spcPts val="1195"/>
              </a:lnSpc>
              <a:buAutoNum type="arabicPeriod"/>
              <a:tabLst>
                <a:tab pos="654685" algn="l"/>
                <a:tab pos="65532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Mean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Groups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16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190</a:t>
            </a:r>
            <a:endParaRPr sz="1000">
              <a:latin typeface="Palatino Linotype"/>
              <a:cs typeface="Palatino Linotype"/>
            </a:endParaRPr>
          </a:p>
          <a:p>
            <a:pPr lvl="2" marL="654685" indent="-472440">
              <a:lnSpc>
                <a:spcPts val="1195"/>
              </a:lnSpc>
              <a:buAutoNum type="arabicPeriod"/>
              <a:tabLst>
                <a:tab pos="654685" algn="l"/>
                <a:tab pos="65532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Testing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Poolability</a:t>
            </a:r>
            <a:r>
              <a:rPr dirty="0" sz="1000" spc="47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192</a:t>
            </a:r>
            <a:endParaRPr sz="1000">
              <a:latin typeface="Palatino Linotype"/>
              <a:cs typeface="Palatino Linotype"/>
            </a:endParaRPr>
          </a:p>
          <a:p>
            <a:pPr lvl="1" marL="654685" indent="-472440">
              <a:lnSpc>
                <a:spcPts val="1195"/>
              </a:lnSpc>
              <a:buAutoNum type="arabicPeriod" startAt="3"/>
              <a:tabLst>
                <a:tab pos="654685" algn="l"/>
                <a:tab pos="65532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Cross-</a:t>
            </a:r>
            <a:r>
              <a:rPr dirty="0" sz="1000" spc="-25">
                <a:latin typeface="Palatino Linotype"/>
                <a:cs typeface="Palatino Linotype"/>
              </a:rPr>
              <a:t>sectional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Dependence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Common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Factors</a:t>
            </a:r>
            <a:r>
              <a:rPr dirty="0" sz="1000" spc="24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194</a:t>
            </a:r>
            <a:endParaRPr sz="1000">
              <a:latin typeface="Palatino Linotype"/>
              <a:cs typeface="Palatino Linotype"/>
            </a:endParaRPr>
          </a:p>
          <a:p>
            <a:pPr lvl="2" marL="654685" indent="-472440">
              <a:lnSpc>
                <a:spcPts val="1195"/>
              </a:lnSpc>
              <a:buAutoNum type="arabicPeriod"/>
              <a:tabLst>
                <a:tab pos="654685" algn="l"/>
                <a:tab pos="65532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Common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Factor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18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195</a:t>
            </a:r>
            <a:endParaRPr sz="1000">
              <a:latin typeface="Palatino Linotype"/>
              <a:cs typeface="Palatino Linotype"/>
            </a:endParaRPr>
          </a:p>
          <a:p>
            <a:pPr lvl="2" marL="654685" indent="-472440">
              <a:lnSpc>
                <a:spcPts val="1195"/>
              </a:lnSpc>
              <a:buAutoNum type="arabicPeriod"/>
              <a:tabLst>
                <a:tab pos="654685" algn="l"/>
                <a:tab pos="65532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Common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Correlated</a:t>
            </a:r>
            <a:r>
              <a:rPr dirty="0" sz="1000" spc="-25">
                <a:latin typeface="Palatino Linotype"/>
                <a:cs typeface="Palatino Linotype"/>
              </a:rPr>
              <a:t> Effects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Augmentation</a:t>
            </a:r>
            <a:r>
              <a:rPr dirty="0" sz="1000" spc="14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196</a:t>
            </a:r>
            <a:endParaRPr sz="1000">
              <a:latin typeface="Palatino Linotype"/>
              <a:cs typeface="Palatino Linotype"/>
            </a:endParaRPr>
          </a:p>
          <a:p>
            <a:pPr lvl="3" marL="654685" indent="-472440">
              <a:lnSpc>
                <a:spcPts val="1195"/>
              </a:lnSpc>
              <a:buAutoNum type="arabicPeriod"/>
              <a:tabLst>
                <a:tab pos="654685" algn="l"/>
                <a:tab pos="655320" algn="l"/>
              </a:tabLst>
            </a:pPr>
            <a:r>
              <a:rPr dirty="0" sz="1000" spc="85">
                <a:latin typeface="Palatino Linotype"/>
                <a:cs typeface="Palatino Linotype"/>
              </a:rPr>
              <a:t>cce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Mean </a:t>
            </a:r>
            <a:r>
              <a:rPr dirty="0" sz="1000" spc="-50">
                <a:latin typeface="Palatino Linotype"/>
                <a:cs typeface="Palatino Linotype"/>
              </a:rPr>
              <a:t>Groups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vs.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Palatino Linotype"/>
                <a:cs typeface="Palatino Linotype"/>
              </a:rPr>
              <a:t>cce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Pooled</a:t>
            </a:r>
            <a:r>
              <a:rPr dirty="0" sz="1000" spc="20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198</a:t>
            </a:r>
            <a:endParaRPr sz="1000">
              <a:latin typeface="Palatino Linotype"/>
              <a:cs typeface="Palatino Linotype"/>
            </a:endParaRPr>
          </a:p>
          <a:p>
            <a:pPr lvl="3" marL="655320" indent="-473075">
              <a:lnSpc>
                <a:spcPts val="1195"/>
              </a:lnSpc>
              <a:buAutoNum type="arabicPeriod"/>
              <a:tabLst>
                <a:tab pos="654685" algn="l"/>
                <a:tab pos="655955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Computing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ccep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Variance</a:t>
            </a:r>
            <a:r>
              <a:rPr dirty="0" sz="1000" spc="204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199</a:t>
            </a:r>
            <a:endParaRPr sz="1000">
              <a:latin typeface="Palatino Linotype"/>
              <a:cs typeface="Palatino Linotype"/>
            </a:endParaRPr>
          </a:p>
          <a:p>
            <a:pPr lvl="1" marL="654685" indent="-472440">
              <a:lnSpc>
                <a:spcPts val="1195"/>
              </a:lnSpc>
              <a:buAutoNum type="arabicPeriod" startAt="4"/>
              <a:tabLst>
                <a:tab pos="654685" algn="l"/>
                <a:tab pos="65532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Nonstationarity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Cointegration</a:t>
            </a:r>
            <a:r>
              <a:rPr dirty="0" sz="1000" spc="16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200</a:t>
            </a:r>
            <a:endParaRPr sz="1000">
              <a:latin typeface="Palatino Linotype"/>
              <a:cs typeface="Palatino Linotype"/>
            </a:endParaRPr>
          </a:p>
          <a:p>
            <a:pPr lvl="2" marL="654685" indent="-472440">
              <a:lnSpc>
                <a:spcPts val="1195"/>
              </a:lnSpc>
              <a:buAutoNum type="arabicPeriod"/>
              <a:tabLst>
                <a:tab pos="654685" algn="l"/>
                <a:tab pos="655320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Unit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Root</a:t>
            </a:r>
            <a:r>
              <a:rPr dirty="0" sz="1000" spc="-40">
                <a:latin typeface="Palatino Linotype"/>
                <a:cs typeface="Palatino Linotype"/>
              </a:rPr>
              <a:t> Testing: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Generalities</a:t>
            </a:r>
            <a:r>
              <a:rPr dirty="0" sz="1000" spc="49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201</a:t>
            </a:r>
            <a:endParaRPr sz="1000">
              <a:latin typeface="Palatino Linotype"/>
              <a:cs typeface="Palatino Linotype"/>
            </a:endParaRPr>
          </a:p>
          <a:p>
            <a:pPr lvl="2" marL="654685" indent="-472440">
              <a:lnSpc>
                <a:spcPts val="1195"/>
              </a:lnSpc>
              <a:buAutoNum type="arabicPeriod"/>
              <a:tabLst>
                <a:tab pos="654685" algn="l"/>
                <a:tab pos="655320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First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Generation </a:t>
            </a:r>
            <a:r>
              <a:rPr dirty="0" sz="1000" spc="-25">
                <a:latin typeface="Palatino Linotype"/>
                <a:cs typeface="Palatino Linotype"/>
              </a:rPr>
              <a:t>Unit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Root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Testing</a:t>
            </a:r>
            <a:r>
              <a:rPr dirty="0" sz="1000" spc="15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204</a:t>
            </a:r>
            <a:endParaRPr sz="1000">
              <a:latin typeface="Palatino Linotype"/>
              <a:cs typeface="Palatino Linotype"/>
            </a:endParaRPr>
          </a:p>
          <a:p>
            <a:pPr lvl="3" marL="654685" indent="-472440">
              <a:lnSpc>
                <a:spcPts val="1195"/>
              </a:lnSpc>
              <a:buAutoNum type="arabicPeriod"/>
              <a:tabLst>
                <a:tab pos="654685" algn="l"/>
                <a:tab pos="65532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Preliminary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Results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204</a:t>
            </a:r>
            <a:endParaRPr sz="1000">
              <a:latin typeface="Palatino Linotype"/>
              <a:cs typeface="Palatino Linotype"/>
            </a:endParaRPr>
          </a:p>
          <a:p>
            <a:pPr lvl="3" marL="655320" indent="-473075">
              <a:lnSpc>
                <a:spcPts val="1195"/>
              </a:lnSpc>
              <a:buAutoNum type="arabicPeriod"/>
              <a:tabLst>
                <a:tab pos="655320" algn="l"/>
                <a:tab pos="655955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Levin-</a:t>
            </a:r>
            <a:r>
              <a:rPr dirty="0" sz="1000" spc="-25">
                <a:latin typeface="Palatino Linotype"/>
                <a:cs typeface="Palatino Linotype"/>
              </a:rPr>
              <a:t>Lin-</a:t>
            </a:r>
            <a:r>
              <a:rPr dirty="0" sz="1000" spc="-45">
                <a:latin typeface="Palatino Linotype"/>
                <a:cs typeface="Palatino Linotype"/>
              </a:rPr>
              <a:t>Chu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22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205</a:t>
            </a:r>
            <a:endParaRPr sz="1000">
              <a:latin typeface="Palatino Linotype"/>
              <a:cs typeface="Palatino Linotype"/>
            </a:endParaRPr>
          </a:p>
          <a:p>
            <a:pPr lvl="3" marL="654685" indent="-472440">
              <a:lnSpc>
                <a:spcPts val="1195"/>
              </a:lnSpc>
              <a:buAutoNum type="arabicPeriod"/>
              <a:tabLst>
                <a:tab pos="654685" algn="l"/>
                <a:tab pos="65532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Im,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Pesaran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Shin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24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205</a:t>
            </a:r>
            <a:endParaRPr sz="1000">
              <a:latin typeface="Palatino Linotype"/>
              <a:cs typeface="Palatino Linotype"/>
            </a:endParaRPr>
          </a:p>
          <a:p>
            <a:pPr lvl="3" marL="654685" indent="-472440">
              <a:lnSpc>
                <a:spcPts val="1195"/>
              </a:lnSpc>
              <a:buAutoNum type="arabicPeriod"/>
              <a:tabLst>
                <a:tab pos="654685" algn="l"/>
                <a:tab pos="65532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Maddala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Wu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22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206</a:t>
            </a:r>
            <a:endParaRPr sz="1000">
              <a:latin typeface="Palatino Linotype"/>
              <a:cs typeface="Palatino Linotype"/>
            </a:endParaRPr>
          </a:p>
          <a:p>
            <a:pPr lvl="2" marL="654685" indent="-472440">
              <a:lnSpc>
                <a:spcPts val="1195"/>
              </a:lnSpc>
              <a:buAutoNum type="arabicPeriod"/>
              <a:tabLst>
                <a:tab pos="654685" algn="l"/>
                <a:tab pos="65532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Second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Generation </a:t>
            </a:r>
            <a:r>
              <a:rPr dirty="0" sz="1000" spc="-25">
                <a:latin typeface="Palatino Linotype"/>
                <a:cs typeface="Palatino Linotype"/>
              </a:rPr>
              <a:t>Unit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Root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Testing</a:t>
            </a:r>
            <a:r>
              <a:rPr dirty="0" sz="1000" spc="16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207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50">
              <a:latin typeface="Palatino Linotype"/>
              <a:cs typeface="Palatino Linotype"/>
            </a:endParaRPr>
          </a:p>
          <a:p>
            <a:pPr marL="654685" indent="-472440">
              <a:lnSpc>
                <a:spcPts val="1195"/>
              </a:lnSpc>
              <a:spcBef>
                <a:spcPts val="5"/>
              </a:spcBef>
              <a:buAutoNum type="arabicPlain" startAt="9"/>
              <a:tabLst>
                <a:tab pos="654685" algn="l"/>
                <a:tab pos="655320" algn="l"/>
              </a:tabLst>
            </a:pPr>
            <a:r>
              <a:rPr dirty="0" sz="950" b="1">
                <a:latin typeface="Calibri"/>
                <a:cs typeface="Calibri"/>
              </a:rPr>
              <a:t>Count</a:t>
            </a:r>
            <a:r>
              <a:rPr dirty="0" sz="950" spc="30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Data</a:t>
            </a:r>
            <a:r>
              <a:rPr dirty="0" sz="950" spc="30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and</a:t>
            </a:r>
            <a:r>
              <a:rPr dirty="0" sz="950" spc="35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Limited</a:t>
            </a:r>
            <a:r>
              <a:rPr dirty="0" sz="950" spc="30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Dependent</a:t>
            </a:r>
            <a:r>
              <a:rPr dirty="0" sz="950" spc="30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Variables</a:t>
            </a:r>
            <a:r>
              <a:rPr dirty="0" sz="950" spc="380" b="1">
                <a:latin typeface="Calibri"/>
                <a:cs typeface="Calibri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211</a:t>
            </a:r>
            <a:endParaRPr sz="1000">
              <a:latin typeface="Palatino Linotype"/>
              <a:cs typeface="Palatino Linotype"/>
            </a:endParaRPr>
          </a:p>
          <a:p>
            <a:pPr lvl="1" marL="654685" indent="-472440">
              <a:lnSpc>
                <a:spcPts val="1195"/>
              </a:lnSpc>
              <a:buAutoNum type="arabicPeriod"/>
              <a:tabLst>
                <a:tab pos="654685" algn="l"/>
                <a:tab pos="65532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Binomial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Ordinal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Models</a:t>
            </a:r>
            <a:r>
              <a:rPr dirty="0" sz="1000" spc="16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213</a:t>
            </a:r>
            <a:endParaRPr sz="1000">
              <a:latin typeface="Palatino Linotype"/>
              <a:cs typeface="Palatino Linotype"/>
            </a:endParaRPr>
          </a:p>
          <a:p>
            <a:pPr lvl="2" marL="654685" indent="-472440">
              <a:lnSpc>
                <a:spcPts val="1195"/>
              </a:lnSpc>
              <a:buAutoNum type="arabicPeriod"/>
              <a:tabLst>
                <a:tab pos="654685" algn="l"/>
                <a:tab pos="655320" algn="l"/>
              </a:tabLst>
            </a:pPr>
            <a:r>
              <a:rPr dirty="0" sz="1000">
                <a:latin typeface="Palatino Linotype"/>
                <a:cs typeface="Palatino Linotype"/>
              </a:rPr>
              <a:t>Introduction</a:t>
            </a:r>
            <a:r>
              <a:rPr dirty="0" sz="1000" spc="44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213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17979" y="607782"/>
            <a:ext cx="5265420" cy="25152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30480">
              <a:lnSpc>
                <a:spcPct val="100000"/>
              </a:lnSpc>
              <a:spcBef>
                <a:spcPts val="95"/>
              </a:spcBef>
            </a:pPr>
            <a:r>
              <a:rPr dirty="0" sz="800" spc="-25" i="1">
                <a:latin typeface="Calibri"/>
                <a:cs typeface="Calibri"/>
              </a:rPr>
              <a:t>Tests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on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Models</a:t>
            </a:r>
            <a:r>
              <a:rPr dirty="0" sz="800" spc="24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89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63500" marR="259079" indent="-635">
              <a:lnSpc>
                <a:spcPct val="100000"/>
              </a:lnSpc>
            </a:pPr>
            <a:r>
              <a:rPr dirty="0" sz="1000" spc="-45">
                <a:latin typeface="Palatino Linotype"/>
                <a:cs typeface="Palatino Linotype"/>
              </a:rPr>
              <a:t>assuming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idiosyncratic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component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the </a:t>
            </a:r>
            <a:r>
              <a:rPr dirty="0" sz="1000" spc="-10">
                <a:latin typeface="Palatino Linotype"/>
                <a:cs typeface="Palatino Linotype"/>
              </a:rPr>
              <a:t>error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term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(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sz="1000" spc="60">
                <a:latin typeface="Cambria"/>
                <a:cs typeface="Cambria"/>
              </a:rPr>
              <a:t>)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0)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 </a:t>
            </a:r>
            <a:r>
              <a:rPr dirty="0" sz="1000" spc="-35">
                <a:latin typeface="Palatino Linotype"/>
                <a:cs typeface="Palatino Linotype"/>
              </a:rPr>
              <a:t>uncorrelated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regressors.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Two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situations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possible:</a:t>
            </a:r>
            <a:endParaRPr sz="1000">
              <a:latin typeface="Palatino Linotype"/>
              <a:cs typeface="Palatino Linotype"/>
            </a:endParaRPr>
          </a:p>
          <a:p>
            <a:pPr algn="just" marL="192405" marR="259079" indent="-129539">
              <a:lnSpc>
                <a:spcPct val="100000"/>
              </a:lnSpc>
              <a:spcBef>
                <a:spcPts val="615"/>
              </a:spcBef>
              <a:buFont typeface="Cambria"/>
              <a:buChar char="•"/>
              <a:tabLst>
                <a:tab pos="193040" algn="l"/>
              </a:tabLst>
            </a:pPr>
            <a:r>
              <a:rPr dirty="0" sz="1000" spc="-6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29914" sz="975" spc="-60" i="1">
                <a:latin typeface="Meiryo"/>
                <a:cs typeface="Meiryo"/>
              </a:rPr>
              <a:t>⊤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spc="4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=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0: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with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explanatory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variables;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 case,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both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consistent,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but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eﬃcient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than the </a:t>
            </a:r>
            <a:r>
              <a:rPr dirty="0" sz="1000" spc="-55">
                <a:latin typeface="Palatino Linotype"/>
                <a:cs typeface="Palatino Linotype"/>
              </a:rPr>
              <a:t>ﬁxed</a:t>
            </a:r>
            <a:r>
              <a:rPr dirty="0" sz="1000" spc="-10">
                <a:latin typeface="Palatino Linotype"/>
                <a:cs typeface="Palatino Linotype"/>
              </a:rPr>
              <a:t> effects.</a:t>
            </a:r>
            <a:endParaRPr sz="1000">
              <a:latin typeface="Palatino Linotype"/>
              <a:cs typeface="Palatino Linotype"/>
            </a:endParaRPr>
          </a:p>
          <a:p>
            <a:pPr algn="just" marL="192405" marR="259715" indent="-129539">
              <a:lnSpc>
                <a:spcPts val="1200"/>
              </a:lnSpc>
              <a:spcBef>
                <a:spcPts val="30"/>
              </a:spcBef>
              <a:buFont typeface="Cambria"/>
              <a:buChar char="•"/>
              <a:tabLst>
                <a:tab pos="193040" algn="l"/>
              </a:tabLst>
            </a:pPr>
            <a:r>
              <a:rPr dirty="0" sz="1000" spc="-125">
                <a:latin typeface="Palatino Linotype"/>
                <a:cs typeface="Palatino Linotype"/>
              </a:rPr>
              <a:t>E</a:t>
            </a:r>
            <a:r>
              <a:rPr dirty="0" sz="1000" spc="-125">
                <a:latin typeface="Cambria"/>
                <a:cs typeface="Cambria"/>
              </a:rPr>
              <a:t>(</a:t>
            </a:r>
            <a:r>
              <a:rPr dirty="0" sz="1000" spc="-125" i="1">
                <a:latin typeface="Palatino Linotype"/>
                <a:cs typeface="Palatino Linotype"/>
              </a:rPr>
              <a:t>X</a:t>
            </a:r>
            <a:r>
              <a:rPr dirty="0" baseline="29914" sz="975" spc="-187" i="1">
                <a:latin typeface="Meiryo"/>
                <a:cs typeface="Meiryo"/>
              </a:rPr>
              <a:t>⊤</a:t>
            </a:r>
            <a:r>
              <a:rPr dirty="0" sz="1000" spc="-125" i="1">
                <a:latin typeface="Meiryo"/>
                <a:cs typeface="Meiryo"/>
              </a:rPr>
              <a:t/>
            </a:r>
            <a:r>
              <a:rPr dirty="0" sz="1000" spc="-125">
                <a:latin typeface="Cambria"/>
                <a:cs typeface="Cambria"/>
              </a:rPr>
              <a:t>)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130">
                <a:latin typeface="Arial"/>
                <a:cs typeface="Arial"/>
              </a:rPr>
              <a:t>≠</a:t>
            </a:r>
            <a:r>
              <a:rPr dirty="0" sz="1000" spc="-35">
                <a:latin typeface="Arial"/>
                <a:cs typeface="Arial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explanatory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variables;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case,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ﬁxed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out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consistent.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contrary,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random</a:t>
            </a:r>
            <a:r>
              <a:rPr dirty="0" sz="1000" spc="-20">
                <a:latin typeface="Palatino Linotype"/>
                <a:cs typeface="Palatino Linotype"/>
              </a:rPr>
              <a:t> effects</a:t>
            </a:r>
            <a:r>
              <a:rPr dirty="0" sz="1000" spc="-25">
                <a:latin typeface="Palatino Linotype"/>
                <a:cs typeface="Palatino Linotype"/>
              </a:rPr>
              <a:t> estimator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inconsistent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because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component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com- </a:t>
            </a:r>
            <a:r>
              <a:rPr dirty="0" sz="1000" spc="-30">
                <a:latin typeface="Palatino Linotype"/>
                <a:cs typeface="Palatino Linotype"/>
              </a:rPr>
              <a:t>posite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error,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explanatory</a:t>
            </a:r>
            <a:r>
              <a:rPr dirty="0" sz="1000" spc="-10">
                <a:latin typeface="Palatino Linotype"/>
                <a:cs typeface="Palatino Linotype"/>
              </a:rPr>
              <a:t> variables.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300">
              <a:latin typeface="Palatino Linotype"/>
              <a:cs typeface="Palatino Linotype"/>
            </a:endParaRPr>
          </a:p>
          <a:p>
            <a:pPr marL="635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4.2.1</a:t>
            </a:r>
            <a:r>
              <a:rPr dirty="0" sz="1000" spc="29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-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Mundlak</a:t>
            </a:r>
            <a:r>
              <a:rPr dirty="0" sz="1000" spc="-10" b="1">
                <a:latin typeface="Calibri"/>
                <a:cs typeface="Calibri"/>
              </a:rPr>
              <a:t> Approach</a:t>
            </a:r>
            <a:endParaRPr sz="1000">
              <a:latin typeface="Calibri"/>
              <a:cs typeface="Calibri"/>
            </a:endParaRPr>
          </a:p>
          <a:p>
            <a:pPr marL="63500" marR="259715">
              <a:lnSpc>
                <a:spcPct val="100000"/>
              </a:lnSpc>
              <a:spcBef>
                <a:spcPts val="595"/>
              </a:spcBef>
            </a:pPr>
            <a:r>
              <a:rPr dirty="0" sz="1000" spc="-20">
                <a:latin typeface="Palatino Linotype"/>
                <a:cs typeface="Palatino Linotype"/>
              </a:rPr>
              <a:t>In </a:t>
            </a:r>
            <a:r>
              <a:rPr dirty="0" sz="1000" spc="-35">
                <a:latin typeface="Palatino Linotype"/>
                <a:cs typeface="Palatino Linotype"/>
              </a:rPr>
              <a:t>order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clarify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relationship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Mundlak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(1978)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considered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275263" y="3251236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891316" y="3176168"/>
            <a:ext cx="1143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4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x</a:t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baseline="34188" sz="975" spc="-37" i="1">
                <a:latin typeface="Meiryo"/>
                <a:cs typeface="Meiryo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180" i="1">
                <a:latin typeface="Meiryo"/>
                <a:cs typeface="Meiryo"/>
              </a:rPr>
              <a:t/>
            </a:r>
            <a:r>
              <a:rPr dirty="0" baseline="-21367" sz="975" spc="-270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nt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68775" y="3407288"/>
            <a:ext cx="261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with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891305" y="3638400"/>
            <a:ext cx="7835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45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Palatino Linotype"/>
                <a:cs typeface="Palatino Linotype"/>
              </a:rPr>
              <a:t>n</a:t>
            </a:r>
            <a:r>
              <a:rPr dirty="0" baseline="-21367" sz="975" spc="209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245" i="1">
                <a:latin typeface="Palatino Linotype"/>
                <a:cs typeface="Palatino Linotype"/>
              </a:rPr>
              <a:t>x</a:t>
            </a:r>
            <a:r>
              <a:rPr dirty="0" sz="1000" spc="-245" i="1">
                <a:latin typeface="Meiryo"/>
                <a:cs typeface="Meiryo"/>
              </a:rPr>
              <a:t>̄</a:t>
            </a:r>
            <a:r>
              <a:rPr dirty="0" baseline="34188" sz="975" spc="-367" i="1">
                <a:latin typeface="Meiryo"/>
                <a:cs typeface="Meiryo"/>
              </a:rPr>
              <a:t>⊤</a:t>
            </a:r>
            <a:r>
              <a:rPr dirty="0" baseline="34188" sz="975" spc="-150" i="1">
                <a:latin typeface="Meiryo"/>
                <a:cs typeface="Meiryo"/>
              </a:rPr>
              <a:t> 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sz="1000" spc="-7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6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271606" y="3711185"/>
            <a:ext cx="4248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6449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 i="1">
                <a:latin typeface="Meiryo"/>
                <a:cs typeface="Meiryo"/>
              </a:rPr>
              <a:t>.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30676" y="3869515"/>
            <a:ext cx="5038090" cy="15576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 marR="431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therefore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correlated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explanatory variables, being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they </a:t>
            </a:r>
            <a:r>
              <a:rPr dirty="0" sz="1000" spc="-10">
                <a:latin typeface="Palatino Linotype"/>
                <a:cs typeface="Palatino Linotype"/>
              </a:rPr>
              <a:t>equal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sum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linear combination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 </a:t>
            </a:r>
            <a:r>
              <a:rPr dirty="0" sz="1000" spc="-60">
                <a:latin typeface="Palatino Linotype"/>
                <a:cs typeface="Palatino Linotype"/>
              </a:rPr>
              <a:t>individual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means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said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variables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error </a:t>
            </a:r>
            <a:r>
              <a:rPr dirty="0" sz="1000" spc="-20">
                <a:latin typeface="Palatino Linotype"/>
                <a:cs typeface="Palatino Linotype"/>
              </a:rPr>
              <a:t>term</a:t>
            </a:r>
            <a:endParaRPr sz="1000">
              <a:latin typeface="Palatino Linotype"/>
              <a:cs typeface="Palatino Linotype"/>
            </a:endParaRPr>
          </a:p>
          <a:p>
            <a:pPr marL="50800">
              <a:lnSpc>
                <a:spcPts val="1190"/>
              </a:lnSpc>
            </a:pPr>
            <a:r>
              <a:rPr dirty="0" sz="1000" spc="-114" i="1">
                <a:latin typeface="Meiryo"/>
                <a:cs typeface="Meiryo"/>
              </a:rPr>
              <a:t/>
            </a:r>
            <a:r>
              <a:rPr dirty="0" baseline="-21367" sz="975" spc="-172" i="1">
                <a:latin typeface="Palatino Linotype"/>
                <a:cs typeface="Palatino Linotype"/>
              </a:rPr>
              <a:t>n</a:t>
            </a:r>
            <a:r>
              <a:rPr dirty="0" sz="1000" spc="-114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then </a:t>
            </a:r>
            <a:r>
              <a:rPr dirty="0" sz="1000" spc="-35">
                <a:latin typeface="Palatino Linotype"/>
                <a:cs typeface="Palatino Linotype"/>
              </a:rPr>
              <a:t>written,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form,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620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265" i="1">
                <a:latin typeface="Palatino Linotype"/>
                <a:cs typeface="Palatino Linotype"/>
              </a:rPr>
              <a:t>X</a:t>
            </a:r>
            <a:r>
              <a:rPr dirty="0" sz="1000" spc="-265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160" i="1">
                <a:latin typeface="Palatino Linotype"/>
                <a:cs typeface="Palatino Linotype"/>
              </a:rPr>
              <a:t>BX</a:t>
            </a:r>
            <a:r>
              <a:rPr dirty="0" sz="1000" spc="-160" i="1">
                <a:latin typeface="Meiryo"/>
                <a:cs typeface="Meiryo"/>
              </a:rPr>
              <a:t/>
            </a:r>
            <a:r>
              <a:rPr dirty="0" sz="1000" spc="-7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32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305">
                <a:latin typeface="Cambria"/>
                <a:cs typeface="Cambria"/>
              </a:rPr>
              <a:t>)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6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50800" marR="44450" indent="107950">
              <a:lnSpc>
                <a:spcPct val="100000"/>
              </a:lnSpc>
              <a:spcBef>
                <a:spcPts val="62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term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02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305">
                <a:latin typeface="Cambria"/>
                <a:cs typeface="Cambria"/>
              </a:rPr>
              <a:t>)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20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has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properties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components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model, </a:t>
            </a:r>
            <a:r>
              <a:rPr dirty="0" sz="1000" spc="-25">
                <a:latin typeface="Palatino Linotype"/>
                <a:cs typeface="Palatino Linotype"/>
              </a:rPr>
              <a:t>i.e.,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zero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equal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ts val="900"/>
              </a:lnSpc>
              <a:spcBef>
                <a:spcPts val="615"/>
              </a:spcBef>
              <a:tabLst>
                <a:tab pos="976630" algn="l"/>
              </a:tabLst>
            </a:pPr>
            <a:r>
              <a:rPr dirty="0" sz="1000" spc="155">
                <a:latin typeface="Cambria"/>
                <a:cs typeface="Cambria"/>
              </a:rPr>
              <a:t>Ω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34188" sz="975" spc="-37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-40" i="1">
                <a:latin typeface="Meiryo"/>
                <a:cs typeface="Meiryo"/>
              </a:rPr>
              <a:t/>
            </a:r>
            <a:r>
              <a:rPr dirty="0" baseline="34188" sz="975" spc="-60">
                <a:latin typeface="Palatino Linotype"/>
                <a:cs typeface="Palatino Linotype"/>
              </a:rPr>
              <a:t>2</a:t>
            </a:r>
            <a:r>
              <a:rPr dirty="0" sz="1000" spc="-40">
                <a:latin typeface="Cambria"/>
                <a:cs typeface="Cambria"/>
              </a:rPr>
              <a:t>(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50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245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114" i="1">
                <a:latin typeface="Meiryo"/>
                <a:cs typeface="Meiryo"/>
              </a:rPr>
              <a:t/>
            </a:r>
            <a:r>
              <a:rPr dirty="0" baseline="34188" sz="975" spc="-172">
                <a:latin typeface="Palatino Linotype"/>
                <a:cs typeface="Palatino Linotype"/>
              </a:rPr>
              <a:t>2</a:t>
            </a:r>
            <a:r>
              <a:rPr dirty="0" sz="1000" spc="-114" i="1">
                <a:latin typeface="Palatino Linotype"/>
                <a:cs typeface="Palatino Linotype"/>
              </a:rPr>
              <a:t>W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34188" sz="975" spc="-37">
                <a:latin typeface="Palatino Linotype"/>
                <a:cs typeface="Palatino Linotype"/>
              </a:rPr>
              <a:t>2</a:t>
            </a:r>
            <a:r>
              <a:rPr dirty="0" sz="1000" spc="-25" i="1">
                <a:latin typeface="Palatino Linotype"/>
                <a:cs typeface="Palatino Linotype"/>
              </a:rPr>
              <a:t>B</a:t>
            </a:r>
            <a:endParaRPr sz="1000">
              <a:latin typeface="Palatino Linotype"/>
              <a:cs typeface="Palatino Linotype"/>
            </a:endParaRPr>
          </a:p>
          <a:p>
            <a:pPr marL="717550">
              <a:lnSpc>
                <a:spcPts val="480"/>
              </a:lnSpc>
              <a:tabLst>
                <a:tab pos="1159510" algn="l"/>
                <a:tab pos="1577975" algn="l"/>
                <a:tab pos="1913889" algn="l"/>
                <a:tab pos="2315845" algn="l"/>
              </a:tabLst>
            </a:pPr>
            <a:r>
              <a:rPr dirty="0" sz="650" spc="-355" i="1">
                <a:latin typeface="Meiryo"/>
                <a:cs typeface="Meiryo"/>
              </a:rPr>
              <a:t/>
            </a:r>
            <a:r>
              <a:rPr dirty="0" sz="650" spc="245" i="1">
                <a:latin typeface="Meiryo"/>
                <a:cs typeface="Meiryo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spc="170" i="1">
                <a:latin typeface="Meiryo"/>
                <a:cs typeface="Meiryo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2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marL="158750">
              <a:lnSpc>
                <a:spcPct val="100000"/>
              </a:lnSpc>
              <a:spcBef>
                <a:spcPts val="44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</a:t>
            </a:r>
            <a:r>
              <a:rPr dirty="0" sz="1000">
                <a:latin typeface="Palatino Linotype"/>
                <a:cs typeface="Palatino Linotype"/>
              </a:rPr>
              <a:t> 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applying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30" b="1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data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transformed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pre-</a:t>
            </a:r>
            <a:r>
              <a:rPr dirty="0" sz="1000" spc="-45">
                <a:latin typeface="Palatino Linotype"/>
                <a:cs typeface="Palatino Linotype"/>
              </a:rPr>
              <a:t>multiplying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each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43394" y="5401591"/>
            <a:ext cx="2221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variable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Σ</a:t>
            </a:r>
            <a:r>
              <a:rPr dirty="0" baseline="29914" sz="975">
                <a:latin typeface="Cambria"/>
                <a:cs typeface="Cambria"/>
              </a:rPr>
              <a:t>–</a:t>
            </a:r>
            <a:r>
              <a:rPr dirty="0" baseline="29914" sz="975">
                <a:latin typeface="Palatino Linotype"/>
                <a:cs typeface="Palatino Linotype"/>
              </a:rPr>
              <a:t>0.5</a:t>
            </a:r>
            <a:r>
              <a:rPr dirty="0" baseline="29914" sz="975" spc="292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140" i="1">
                <a:latin typeface="Meiryo"/>
                <a:cs typeface="Meiryo"/>
              </a:rPr>
              <a:t/>
            </a:r>
            <a:r>
              <a:rPr dirty="0" sz="1000" spc="-140" i="1">
                <a:latin typeface="Palatino Linotype"/>
                <a:cs typeface="Palatino Linotype"/>
              </a:rPr>
              <a:t>B</a:t>
            </a:r>
            <a:r>
              <a:rPr dirty="0" sz="1000" spc="-140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-3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15">
                <a:latin typeface="Cambria"/>
                <a:cs typeface="Cambria"/>
              </a:rPr>
              <a:t> </a:t>
            </a:r>
            <a:r>
              <a:rPr dirty="0" u="sng" baseline="42735" sz="975" spc="-412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43209" sz="675" spc="-412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baseline="43209" sz="675" spc="82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43371" y="5503407"/>
            <a:ext cx="5011420" cy="42354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R="812800">
              <a:lnSpc>
                <a:spcPts val="745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r>
              <a:rPr dirty="0" baseline="-18518" sz="675" spc="-517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  <a:p>
            <a:pPr marL="38100" marR="30480" indent="107950">
              <a:lnSpc>
                <a:spcPts val="1200"/>
              </a:lnSpc>
              <a:spcBef>
                <a:spcPts val="5"/>
              </a:spcBef>
            </a:pPr>
            <a:r>
              <a:rPr dirty="0" sz="1000" spc="-50">
                <a:latin typeface="Palatino Linotype"/>
                <a:cs typeface="Palatino Linotype"/>
              </a:rPr>
              <a:t>We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75" i="1">
                <a:latin typeface="Palatino Linotype"/>
                <a:cs typeface="Palatino Linotype"/>
              </a:rPr>
              <a:t>y</a:t>
            </a:r>
            <a:r>
              <a:rPr dirty="0" sz="1000" spc="-375" i="1">
                <a:latin typeface="Meiryo"/>
                <a:cs typeface="Meiryo"/>
              </a:rPr>
              <a:t>̃</a:t>
            </a:r>
            <a:r>
              <a:rPr dirty="0" sz="1000" spc="1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Wy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125" i="1">
                <a:latin typeface="Meiryo"/>
                <a:cs typeface="Meiryo"/>
              </a:rPr>
              <a:t/>
            </a:r>
            <a:r>
              <a:rPr dirty="0" sz="1000" spc="-125" i="1">
                <a:latin typeface="Palatino Linotype"/>
                <a:cs typeface="Palatino Linotype"/>
              </a:rPr>
              <a:t>By</a:t>
            </a:r>
            <a:r>
              <a:rPr dirty="0" sz="1000" spc="-125">
                <a:latin typeface="Palatino Linotype"/>
                <a:cs typeface="Palatino Linotype"/>
              </a:rPr>
              <a:t>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20" i="1">
                <a:latin typeface="Palatino Linotype"/>
                <a:cs typeface="Palatino Linotype"/>
              </a:rPr>
              <a:t>X</a:t>
            </a:r>
            <a:r>
              <a:rPr dirty="0" baseline="11111" sz="1500" spc="-630" i="1">
                <a:latin typeface="Meiryo"/>
                <a:cs typeface="Meiryo"/>
              </a:rPr>
              <a:t>̃</a:t>
            </a:r>
            <a:r>
              <a:rPr dirty="0" baseline="11111" sz="1500" spc="23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WX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155" i="1">
                <a:latin typeface="Meiryo"/>
                <a:cs typeface="Meiryo"/>
              </a:rPr>
              <a:t/>
            </a:r>
            <a:r>
              <a:rPr dirty="0" sz="1000" spc="-155" i="1">
                <a:latin typeface="Palatino Linotype"/>
                <a:cs typeface="Palatino Linotype"/>
              </a:rPr>
              <a:t>BX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45" i="1">
                <a:latin typeface="Palatino Linotype"/>
                <a:cs typeface="Palatino Linotype"/>
              </a:rPr>
              <a:t>B</a:t>
            </a:r>
            <a:r>
              <a:rPr dirty="0" baseline="13888" sz="1500" spc="-367" i="1">
                <a:latin typeface="Meiryo"/>
                <a:cs typeface="Meiryo"/>
              </a:rPr>
              <a:t>̃</a:t>
            </a:r>
            <a:r>
              <a:rPr dirty="0" sz="1000" spc="-245" i="1">
                <a:latin typeface="Palatino Linotype"/>
                <a:cs typeface="Palatino Linotype"/>
              </a:rPr>
              <a:t>X</a:t>
            </a:r>
            <a:r>
              <a:rPr dirty="0" sz="1000" spc="10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/>
            </a:r>
            <a:r>
              <a:rPr dirty="0" sz="1000" spc="-110" i="1">
                <a:latin typeface="Palatino Linotype"/>
                <a:cs typeface="Palatino Linotype"/>
              </a:rPr>
              <a:t>BX</a:t>
            </a:r>
            <a:r>
              <a:rPr dirty="0" sz="1000" spc="-110">
                <a:latin typeface="Palatino Linotype"/>
                <a:cs typeface="Palatino Linotype"/>
              </a:rPr>
              <a:t>.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49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-45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writ- </a:t>
            </a:r>
            <a:r>
              <a:rPr dirty="0" sz="1000" spc="-20">
                <a:latin typeface="Palatino Linotype"/>
                <a:cs typeface="Palatino Linotype"/>
              </a:rPr>
              <a:t>ten</a:t>
            </a:r>
            <a:r>
              <a:rPr dirty="0" sz="1000" spc="-25">
                <a:latin typeface="Palatino Linotype"/>
                <a:cs typeface="Palatino Linotype"/>
              </a:rPr>
              <a:t> as: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83235" y="5980407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049174" y="6008064"/>
            <a:ext cx="755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73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287498" y="6103388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007988" y="6220550"/>
            <a:ext cx="21120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779780" algn="l"/>
                <a:tab pos="1614805" algn="l"/>
              </a:tabLst>
            </a:pPr>
            <a:r>
              <a:rPr dirty="0" sz="1000" spc="-585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10" i="1">
                <a:latin typeface="Meiryo"/>
                <a:cs typeface="Meiryo"/>
              </a:rPr>
              <a:t/>
            </a:r>
            <a:r>
              <a:rPr dirty="0" baseline="29914" sz="975" spc="-15">
                <a:latin typeface="Palatino Linotype"/>
                <a:cs typeface="Palatino Linotype"/>
              </a:rPr>
              <a:t>2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BX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10" i="1">
                <a:latin typeface="Meiryo"/>
                <a:cs typeface="Meiryo"/>
              </a:rPr>
              <a:t/>
            </a:r>
            <a:r>
              <a:rPr dirty="0" baseline="29914" sz="975" spc="-15">
                <a:latin typeface="Palatino Linotype"/>
                <a:cs typeface="Palatino Linotype"/>
              </a:rPr>
              <a:t>2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BX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610167" y="6004838"/>
            <a:ext cx="13055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14984" algn="l"/>
                <a:tab pos="1094105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220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220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519987" y="6008064"/>
            <a:ext cx="15614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102360" algn="l"/>
              </a:tabLst>
            </a:pP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22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WX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4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265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BX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4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240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BX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522068" y="6004839"/>
            <a:ext cx="6858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74980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220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406478" y="5947407"/>
            <a:ext cx="964565" cy="450850"/>
          </a:xfrm>
          <a:prstGeom prst="rect">
            <a:avLst/>
          </a:prstGeom>
        </p:spPr>
        <p:txBody>
          <a:bodyPr wrap="square" lIns="0" tIns="7239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570"/>
              </a:spcBef>
            </a:pP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235" i="1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Wy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4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280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By</a:t>
            </a:r>
            <a:endParaRPr sz="1000">
              <a:latin typeface="Palatino Linotype"/>
              <a:cs typeface="Palatino Linotype"/>
            </a:endParaRPr>
          </a:p>
          <a:p>
            <a:pPr algn="ctr">
              <a:lnSpc>
                <a:spcPct val="100000"/>
              </a:lnSpc>
              <a:spcBef>
                <a:spcPts val="475"/>
              </a:spcBef>
            </a:pPr>
            <a:r>
              <a:rPr dirty="0" sz="1000" spc="-10" i="1">
                <a:latin typeface="Meiryo"/>
                <a:cs typeface="Meiryo"/>
              </a:rPr>
              <a:t/>
            </a:r>
            <a:r>
              <a:rPr dirty="0" baseline="29914" sz="975" spc="-15">
                <a:latin typeface="Palatino Linotype"/>
                <a:cs typeface="Palatino Linotype"/>
              </a:rPr>
              <a:t>2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By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916707" y="5891255"/>
            <a:ext cx="35591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5745" algn="l"/>
                <a:tab pos="504825" algn="l"/>
                <a:tab pos="2185670" algn="l"/>
                <a:tab pos="3443604" algn="l"/>
              </a:tabLst>
            </a:pPr>
            <a:r>
              <a:rPr dirty="0" baseline="2777" sz="1500" spc="465">
                <a:latin typeface="Meiryo"/>
                <a:cs typeface="Meiryo"/>
              </a:rPr>
              <a:t>(</a:t>
            </a:r>
            <a:r>
              <a:rPr dirty="0" baseline="2777" sz="1500">
                <a:latin typeface="Meiryo"/>
                <a:cs typeface="Meiryo"/>
              </a:rPr>
              <a:t>	</a:t>
            </a:r>
            <a:r>
              <a:rPr dirty="0" baseline="2777" sz="1500" spc="465">
                <a:latin typeface="Meiryo"/>
                <a:cs typeface="Meiryo"/>
              </a:rPr>
              <a:t>)</a:t>
            </a:r>
            <a:r>
              <a:rPr dirty="0" baseline="2777" sz="1500">
                <a:latin typeface="Meiryo"/>
                <a:cs typeface="Meiryo"/>
              </a:rPr>
              <a:t>	</a:t>
            </a:r>
            <a:r>
              <a:rPr dirty="0" baseline="2777" sz="1500" spc="247">
                <a:latin typeface="Meiryo"/>
                <a:cs typeface="Meiryo"/>
              </a:rPr>
              <a:t>[</a:t>
            </a:r>
            <a:r>
              <a:rPr dirty="0" baseline="2777" sz="1500">
                <a:latin typeface="Meiryo"/>
                <a:cs typeface="Meiryo"/>
              </a:rPr>
              <a:t>	</a:t>
            </a:r>
            <a:r>
              <a:rPr dirty="0" baseline="2777" sz="1500" spc="172">
                <a:latin typeface="Meiryo"/>
                <a:cs typeface="Meiryo"/>
              </a:rPr>
              <a:t>]</a:t>
            </a:r>
            <a:r>
              <a:rPr dirty="0" sz="650" spc="114">
                <a:latin typeface="Cambria"/>
                <a:cs typeface="Cambria"/>
              </a:rPr>
              <a:t>–</a:t>
            </a:r>
            <a:r>
              <a:rPr dirty="0" sz="650" spc="114">
                <a:latin typeface="Palatino Linotype"/>
                <a:cs typeface="Palatino Linotype"/>
              </a:rPr>
              <a:t>1</a:t>
            </a:r>
            <a:r>
              <a:rPr dirty="0" sz="650" spc="55">
                <a:latin typeface="Palatino Linotype"/>
                <a:cs typeface="Palatino Linotype"/>
              </a:rPr>
              <a:t> </a:t>
            </a:r>
            <a:r>
              <a:rPr dirty="0" baseline="2777" sz="1500" spc="465">
                <a:latin typeface="Meiryo"/>
                <a:cs typeface="Meiryo"/>
              </a:rPr>
              <a:t>(</a:t>
            </a:r>
            <a:r>
              <a:rPr dirty="0" baseline="2777" sz="1500">
                <a:latin typeface="Meiryo"/>
                <a:cs typeface="Meiryo"/>
              </a:rPr>
              <a:t>	</a:t>
            </a:r>
            <a:r>
              <a:rPr dirty="0" baseline="2777" sz="1500" spc="465">
                <a:latin typeface="Meiryo"/>
                <a:cs typeface="Meiryo"/>
              </a:rPr>
              <a:t>)</a:t>
            </a:r>
            <a:endParaRPr baseline="2777" sz="150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676816" y="6459902"/>
            <a:ext cx="4391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formula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inverse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partitioned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20">
                <a:latin typeface="Palatino Linotype"/>
                <a:cs typeface="Palatino Linotype"/>
              </a:rPr>
              <a:t> (see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2.18),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get: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083266" y="6720506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049204" y="6748049"/>
            <a:ext cx="755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73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046118" y="6960649"/>
            <a:ext cx="920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8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287528" y="6843486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409255" y="6690442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>
                <a:latin typeface="Meiryo"/>
                <a:cs typeface="Meiryo"/>
              </a:rPr>
              <a:t>⎡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409255" y="6811831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⎢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409255" y="6926702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>
                <a:latin typeface="Meiryo"/>
                <a:cs typeface="Meiryo"/>
              </a:rPr>
              <a:t>⎢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409255" y="701368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⎣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669033" y="6738532"/>
            <a:ext cx="4470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32105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511306" y="6741772"/>
            <a:ext cx="18046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112520" algn="l"/>
              </a:tabLst>
            </a:pP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85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WX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Cambria"/>
                <a:cs typeface="Cambria"/>
              </a:rPr>
              <a:t>–(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WX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29914" sz="975" spc="-15">
                <a:latin typeface="Cambria"/>
                <a:cs typeface="Cambria"/>
              </a:rPr>
              <a:t>–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493352" y="6954244"/>
            <a:ext cx="5645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–(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370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WX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712348" y="6951128"/>
            <a:ext cx="4470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32105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984738" y="6934672"/>
            <a:ext cx="1155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65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650" spc="4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984738" y="7056173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2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039829" y="7061096"/>
            <a:ext cx="546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398951" y="6951128"/>
            <a:ext cx="9074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32105" algn="l"/>
                <a:tab pos="835660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266588" y="6954244"/>
            <a:ext cx="1255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00710" algn="l"/>
                <a:tab pos="835660" algn="l"/>
              </a:tabLst>
            </a:pP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85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WX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85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BX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496116" y="6951130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630875" y="6690438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>
                <a:latin typeface="Meiryo"/>
                <a:cs typeface="Meiryo"/>
              </a:rPr>
              <a:t>⎤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630875" y="681182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⎥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605475" y="6926698"/>
            <a:ext cx="13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805">
                <a:latin typeface="Meiryo"/>
                <a:cs typeface="Meiryo"/>
              </a:rPr>
              <a:t>⎥</a:t>
            </a:r>
            <a:r>
              <a:rPr dirty="0" baseline="-38888" sz="1500" spc="-1207">
                <a:latin typeface="Meiryo"/>
                <a:cs typeface="Meiryo"/>
              </a:rPr>
              <a:t>⎦</a:t>
            </a:r>
            <a:endParaRPr baseline="-38888" sz="1500">
              <a:latin typeface="Meiryo"/>
              <a:cs typeface="Meiryo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916732" y="6625638"/>
            <a:ext cx="29203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5745" algn="l"/>
                <a:tab pos="2804795" algn="l"/>
              </a:tabLst>
            </a:pPr>
            <a:r>
              <a:rPr dirty="0" sz="1000" spc="310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310">
                <a:latin typeface="Meiryo"/>
                <a:cs typeface="Meiryo"/>
              </a:rPr>
              <a:t>)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310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928397" y="6744933"/>
            <a:ext cx="6858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74980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220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4155395" y="6957419"/>
            <a:ext cx="2235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220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838212" y="6687269"/>
            <a:ext cx="913765" cy="450850"/>
          </a:xfrm>
          <a:prstGeom prst="rect">
            <a:avLst/>
          </a:prstGeom>
        </p:spPr>
        <p:txBody>
          <a:bodyPr wrap="square" lIns="0" tIns="7302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575"/>
              </a:spcBef>
            </a:pP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235" i="1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Wy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4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280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By</a:t>
            </a:r>
            <a:endParaRPr sz="1000">
              <a:latin typeface="Palatino Linotype"/>
              <a:cs typeface="Palatino Linotype"/>
            </a:endParaRPr>
          </a:p>
          <a:p>
            <a:pPr algn="ctr">
              <a:lnSpc>
                <a:spcPct val="100000"/>
              </a:lnSpc>
              <a:spcBef>
                <a:spcPts val="470"/>
              </a:spcBef>
            </a:pP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4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240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By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754205" y="6625633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65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083251" y="7184556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049194" y="7212100"/>
            <a:ext cx="755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73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916722" y="7089688"/>
            <a:ext cx="620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5745" algn="l"/>
                <a:tab pos="504825" algn="l"/>
              </a:tabLst>
            </a:pPr>
            <a:r>
              <a:rPr dirty="0" sz="1000" spc="310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310">
                <a:latin typeface="Meiryo"/>
                <a:cs typeface="Meiryo"/>
              </a:rPr>
              <a:t>)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310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046103" y="7424700"/>
            <a:ext cx="920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8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287513" y="7307423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513230" y="7151323"/>
            <a:ext cx="1905000" cy="450850"/>
          </a:xfrm>
          <a:prstGeom prst="rect">
            <a:avLst/>
          </a:prstGeom>
        </p:spPr>
        <p:txBody>
          <a:bodyPr wrap="square" lIns="0" tIns="7302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575"/>
              </a:spcBef>
            </a:pP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WX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29914" sz="975" spc="-15">
                <a:latin typeface="Cambria"/>
                <a:cs typeface="Cambria"/>
              </a:rPr>
              <a:t>–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Wy</a:t>
            </a:r>
            <a:endParaRPr sz="1000">
              <a:latin typeface="Palatino Linotype"/>
              <a:cs typeface="Palatino Linotype"/>
            </a:endParaRPr>
          </a:p>
          <a:p>
            <a:pPr algn="ctr">
              <a:lnSpc>
                <a:spcPct val="100000"/>
              </a:lnSpc>
              <a:spcBef>
                <a:spcPts val="470"/>
              </a:spcBef>
            </a:pP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BX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29914" sz="975" spc="-15">
                <a:latin typeface="Cambria"/>
                <a:cs typeface="Cambria"/>
              </a:rPr>
              <a:t>–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By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WX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29914" sz="975" spc="-15">
                <a:latin typeface="Cambria"/>
                <a:cs typeface="Cambria"/>
              </a:rPr>
              <a:t>–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Wy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397705" y="7089688"/>
            <a:ext cx="387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71780" algn="l"/>
              </a:tabLst>
            </a:pPr>
            <a:r>
              <a:rPr dirty="0" sz="1000" spc="310">
                <a:latin typeface="Meiryo"/>
                <a:cs typeface="Meiryo"/>
              </a:rPr>
              <a:t>)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310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535084" y="7307428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892360" y="7184560"/>
            <a:ext cx="1498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1111" sz="1500" spc="-832" i="1">
                <a:latin typeface="Meiryo"/>
                <a:cs typeface="Meiryo"/>
              </a:rPr>
              <a:t/>
            </a:r>
            <a:r>
              <a:rPr dirty="0" sz="1000" spc="-55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980179" y="7284884"/>
            <a:ext cx="1130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5">
                <a:latin typeface="Palatino Linotype"/>
                <a:cs typeface="Palatino Linotype"/>
              </a:rPr>
              <a:t>W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760811" y="7424699"/>
            <a:ext cx="412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30" i="1">
                <a:latin typeface="Meiryo"/>
                <a:cs typeface="Meiryo"/>
              </a:rPr>
              <a:t/>
            </a:r>
            <a:r>
              <a:rPr dirty="0" baseline="11111" sz="1500" spc="-794" i="1">
                <a:latin typeface="Meiryo"/>
                <a:cs typeface="Meiryo"/>
              </a:rPr>
              <a:t>̂</a:t>
            </a:r>
            <a:r>
              <a:rPr dirty="0" baseline="11111" sz="1500" spc="375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5" i="1">
                <a:latin typeface="Meiryo"/>
                <a:cs typeface="Meiryo"/>
              </a:rPr>
              <a:t/>
            </a:r>
            <a:r>
              <a:rPr dirty="0" baseline="11111" sz="1500" spc="-832" i="1">
                <a:latin typeface="Meiryo"/>
                <a:cs typeface="Meiryo"/>
              </a:rPr>
              <a:t>̂</a:t>
            </a:r>
            <a:endParaRPr baseline="11111" sz="1500">
              <a:latin typeface="Meiryo"/>
              <a:cs typeface="Meiryo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848620" y="7497371"/>
            <a:ext cx="3759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7559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B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W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4232209" y="7089687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65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568793" y="7663935"/>
            <a:ext cx="2508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and: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916728" y="8018498"/>
            <a:ext cx="11366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V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192869" y="7895512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158921" y="7923175"/>
            <a:ext cx="755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73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026449" y="7800758"/>
            <a:ext cx="3613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5745" algn="l"/>
              </a:tabLst>
            </a:pPr>
            <a:r>
              <a:rPr dirty="0" sz="1000" spc="310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310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155721" y="8135661"/>
            <a:ext cx="920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8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397131" y="8018498"/>
            <a:ext cx="2152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593142" y="8008977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586852" y="8091269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663548" y="786555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⎛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1663548" y="798683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1663548" y="810181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1663548" y="8190965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⎝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1923239" y="7913647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1790886" y="7916759"/>
            <a:ext cx="478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85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WX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243279" y="7913647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840585" y="7916764"/>
            <a:ext cx="716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Cambria"/>
                <a:cs typeface="Cambria"/>
              </a:rPr>
              <a:t>–(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WX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29914" sz="975" spc="-15">
                <a:latin typeface="Cambria"/>
                <a:cs typeface="Cambria"/>
              </a:rPr>
              <a:t>–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966560" y="8126134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747564" y="8129360"/>
            <a:ext cx="5645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–(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370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WX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286601" y="8126134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3262496" y="8109673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2" name="object 82" descr=""/>
          <p:cNvSpPr/>
          <p:nvPr/>
        </p:nvSpPr>
        <p:spPr>
          <a:xfrm>
            <a:off x="3251641" y="8236928"/>
            <a:ext cx="90170" cy="0"/>
          </a:xfrm>
          <a:custGeom>
            <a:avLst/>
            <a:gdLst/>
            <a:ahLst/>
            <a:cxnLst/>
            <a:rect l="l" t="t" r="r" b="b"/>
            <a:pathLst>
              <a:path w="90170" h="0">
                <a:moveTo>
                  <a:pt x="0" y="0"/>
                </a:moveTo>
                <a:lnTo>
                  <a:pt x="9006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" name="object 83" descr=""/>
          <p:cNvSpPr txBox="1"/>
          <p:nvPr/>
        </p:nvSpPr>
        <p:spPr>
          <a:xfrm>
            <a:off x="3213542" y="8207744"/>
            <a:ext cx="1600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17094" sz="975" spc="-37" i="1">
                <a:latin typeface="Meiryo"/>
                <a:cs typeface="Meiryo"/>
              </a:rPr>
              <a:t/>
            </a:r>
            <a:r>
              <a:rPr dirty="0" sz="450" spc="-25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2653164" y="8126134"/>
            <a:ext cx="9074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32105" algn="l"/>
                <a:tab pos="835660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2520801" y="8129360"/>
            <a:ext cx="1255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00710" algn="l"/>
                <a:tab pos="835660" algn="l"/>
              </a:tabLst>
            </a:pP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85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WX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85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BX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3750314" y="8126137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3885078" y="7865559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⎞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3885078" y="7986834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3885078" y="8101819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3885078" y="819096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⎠</a:t>
            </a:r>
            <a:endParaRPr sz="1000">
              <a:latin typeface="Meiryo"/>
              <a:cs typeface="Meiryo"/>
            </a:endParaRP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12957" y="607782"/>
            <a:ext cx="5240020" cy="17335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90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254000" marR="42545" indent="107950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fundamental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result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Mundlak</a:t>
            </a:r>
            <a:r>
              <a:rPr dirty="0" sz="1000">
                <a:latin typeface="Palatino Linotype"/>
                <a:cs typeface="Palatino Linotype"/>
              </a:rPr>
              <a:t> (1978)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therefore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correctly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accounts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20">
                <a:latin typeface="Palatino Linotype"/>
                <a:cs typeface="Palatino Linotype"/>
              </a:rPr>
              <a:t>correlation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between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 terms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explanatory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variables,</a:t>
            </a:r>
            <a:r>
              <a:rPr dirty="0" sz="1000">
                <a:latin typeface="Palatino Linotype"/>
                <a:cs typeface="Palatino Linotype"/>
              </a:rPr>
              <a:t> the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3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estimator</a:t>
            </a:r>
            <a:r>
              <a:rPr dirty="0" sz="1000">
                <a:latin typeface="Palatino Linotype"/>
                <a:cs typeface="Palatino Linotype"/>
              </a:rPr>
              <a:t> is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6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300">
              <a:latin typeface="Palatino Linotype"/>
              <a:cs typeface="Palatino Linotype"/>
            </a:endParaRPr>
          </a:p>
          <a:p>
            <a:pPr marL="254000">
              <a:lnSpc>
                <a:spcPct val="100000"/>
              </a:lnSpc>
              <a:spcBef>
                <a:spcPts val="5"/>
              </a:spcBef>
            </a:pPr>
            <a:r>
              <a:rPr dirty="0" sz="1000" b="1">
                <a:latin typeface="Calibri"/>
                <a:cs typeface="Calibri"/>
              </a:rPr>
              <a:t>4.2.2</a:t>
            </a:r>
            <a:r>
              <a:rPr dirty="0" sz="1000" spc="33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Hausman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spc="-20" b="1">
                <a:latin typeface="Calibri"/>
                <a:cs typeface="Calibri"/>
              </a:rPr>
              <a:t>Test</a:t>
            </a:r>
            <a:endParaRPr sz="1000">
              <a:latin typeface="Calibri"/>
              <a:cs typeface="Calibri"/>
            </a:endParaRPr>
          </a:p>
          <a:p>
            <a:pPr marL="254000" marR="43180">
              <a:lnSpc>
                <a:spcPct val="100000"/>
              </a:lnSpc>
              <a:spcBef>
                <a:spcPts val="590"/>
              </a:spcBef>
            </a:pP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results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also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suggests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way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presence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correlation;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fact,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 spc="-35">
                <a:latin typeface="Palatino Linotype"/>
                <a:cs typeface="Palatino Linotype"/>
              </a:rPr>
              <a:t> corresponds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30">
                <a:latin typeface="Palatino Linotype"/>
                <a:cs typeface="Palatino Linotype"/>
              </a:rPr>
              <a:t> testing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for: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</a:t>
            </a:r>
            <a:r>
              <a:rPr dirty="0" baseline="-21367" sz="975">
                <a:latin typeface="Palatino Linotype"/>
                <a:cs typeface="Palatino Linotype"/>
              </a:rPr>
              <a:t>0</a:t>
            </a:r>
            <a:r>
              <a:rPr dirty="0" baseline="-21367" sz="975" spc="240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∶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Under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</a:t>
            </a:r>
            <a:r>
              <a:rPr dirty="0" baseline="-21367" sz="975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have:</a:t>
            </a:r>
            <a:endParaRPr sz="1000">
              <a:latin typeface="Palatino Linotype"/>
              <a:cs typeface="Palatino Linotype"/>
            </a:endParaRPr>
          </a:p>
          <a:p>
            <a:pPr marL="601980">
              <a:lnSpc>
                <a:spcPct val="100000"/>
              </a:lnSpc>
              <a:spcBef>
                <a:spcPts val="615"/>
              </a:spcBef>
            </a:pPr>
            <a:r>
              <a:rPr dirty="0" sz="1000" spc="-705" i="1">
                <a:latin typeface="Meiryo"/>
                <a:cs typeface="Meiryo"/>
              </a:rPr>
              <a:t/>
            </a:r>
            <a:r>
              <a:rPr dirty="0" sz="1000" spc="-270" i="1">
                <a:latin typeface="Meiryo"/>
                <a:cs typeface="Meiryo"/>
              </a:rPr>
              <a:t>̂</a:t>
            </a:r>
            <a:r>
              <a:rPr dirty="0" baseline="34188" sz="975" spc="-127" i="1">
                <a:latin typeface="Meiryo"/>
                <a:cs typeface="Meiryo"/>
              </a:rPr>
              <a:t>⊤</a:t>
            </a:r>
            <a:r>
              <a:rPr dirty="0" sz="1000" spc="-535">
                <a:latin typeface="Palatino Linotype"/>
                <a:cs typeface="Palatino Linotype"/>
              </a:rPr>
              <a:t>V</a:t>
            </a:r>
            <a:r>
              <a:rPr dirty="0" baseline="11111" sz="1500" spc="-525" i="1">
                <a:latin typeface="Meiryo"/>
                <a:cs typeface="Meiryo"/>
              </a:rPr>
              <a:t>̂</a:t>
            </a:r>
            <a:r>
              <a:rPr dirty="0" baseline="11111" sz="1500" spc="-187" i="1">
                <a:latin typeface="Meiryo"/>
                <a:cs typeface="Meiryo"/>
              </a:rPr>
              <a:t> </a:t>
            </a:r>
            <a:r>
              <a:rPr dirty="0" sz="1000" spc="20">
                <a:latin typeface="Cambria"/>
                <a:cs typeface="Cambria"/>
              </a:rPr>
              <a:t>(</a:t>
            </a:r>
            <a:r>
              <a:rPr dirty="0" sz="1000" spc="-585" i="1">
                <a:latin typeface="Meiryo"/>
                <a:cs typeface="Meiryo"/>
              </a:rPr>
              <a:t/>
            </a:r>
            <a:r>
              <a:rPr dirty="0" sz="1000" spc="-114" i="1">
                <a:latin typeface="Meiryo"/>
                <a:cs typeface="Meiryo"/>
              </a:rPr>
              <a:t>̂</a:t>
            </a:r>
            <a:r>
              <a:rPr dirty="0" sz="1000" spc="20">
                <a:latin typeface="Cambria"/>
                <a:cs typeface="Cambria"/>
              </a:rPr>
              <a:t>)</a:t>
            </a:r>
            <a:r>
              <a:rPr dirty="0" baseline="34188" sz="975" spc="322">
                <a:latin typeface="Cambria"/>
                <a:cs typeface="Cambria"/>
              </a:rPr>
              <a:t>−</a:t>
            </a:r>
            <a:r>
              <a:rPr dirty="0" baseline="34188" sz="975" spc="172">
                <a:latin typeface="Palatino Linotype"/>
                <a:cs typeface="Palatino Linotype"/>
              </a:rPr>
              <a:t>1</a:t>
            </a:r>
            <a:r>
              <a:rPr dirty="0" sz="1000" spc="-585" i="1">
                <a:latin typeface="Meiryo"/>
                <a:cs typeface="Meiryo"/>
              </a:rPr>
              <a:t/>
            </a:r>
            <a:r>
              <a:rPr dirty="0" sz="1000" spc="-19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881528" y="2464396"/>
            <a:ext cx="3759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7559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B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W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29426" y="2391610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775835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which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distributed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-250" i="1">
                <a:latin typeface="Meiryo"/>
                <a:cs typeface="Meiryo"/>
              </a:rPr>
              <a:t> 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baseline="29914" sz="975" spc="359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with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19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degrees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freedom.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Well,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have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560" i="1">
                <a:latin typeface="Meiryo"/>
                <a:cs typeface="Meiryo"/>
              </a:rPr>
              <a:t>̂</a:t>
            </a:r>
            <a:r>
              <a:rPr dirty="0" sz="1000" spc="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baseline="11111" sz="1500" spc="-794" i="1">
                <a:latin typeface="Meiryo"/>
                <a:cs typeface="Meiryo"/>
              </a:rPr>
              <a:t>̂</a:t>
            </a:r>
            <a:r>
              <a:rPr dirty="0" baseline="11111" sz="1500" spc="367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-555" i="1">
                <a:latin typeface="Meiryo"/>
                <a:cs typeface="Meiryo"/>
              </a:rPr>
              <a:t/>
            </a:r>
            <a:r>
              <a:rPr dirty="0" baseline="11111" sz="1500" spc="-832" i="1">
                <a:latin typeface="Meiryo"/>
                <a:cs typeface="Meiryo"/>
              </a:rPr>
              <a:t>̂</a:t>
            </a:r>
            <a:r>
              <a:rPr dirty="0" baseline="11111" sz="1500" i="1">
                <a:latin typeface="Meiryo"/>
                <a:cs typeface="Meiryo"/>
              </a:rPr>
              <a:t>	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154668" y="2619157"/>
            <a:ext cx="5486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8387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W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B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9441" y="2546495"/>
            <a:ext cx="1276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65">
                <a:latin typeface="Palatino Linotype"/>
                <a:cs typeface="Palatino Linotype"/>
              </a:rPr>
              <a:t>V</a:t>
            </a:r>
            <a:r>
              <a:rPr dirty="0" sz="1000" spc="-155">
                <a:latin typeface="Cambria"/>
                <a:cs typeface="Cambria"/>
              </a:rPr>
              <a:t>(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sz="1000" spc="-370" i="1">
                <a:latin typeface="Meiryo"/>
                <a:cs typeface="Meiryo"/>
              </a:rPr>
              <a:t>̂</a:t>
            </a:r>
            <a:r>
              <a:rPr dirty="0" sz="1000" spc="-70">
                <a:latin typeface="Cambria"/>
                <a:cs typeface="Cambria"/>
              </a:rPr>
              <a:t>)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spc="-285">
                <a:latin typeface="Palatino Linotype"/>
                <a:cs typeface="Palatino Linotype"/>
              </a:rPr>
              <a:t>V</a:t>
            </a:r>
            <a:r>
              <a:rPr dirty="0" sz="1000" spc="-285">
                <a:latin typeface="Cambria"/>
                <a:cs typeface="Cambria"/>
              </a:rPr>
              <a:t>(</a:t>
            </a:r>
            <a:r>
              <a:rPr dirty="0" sz="1000" spc="-285" i="1">
                <a:latin typeface="Meiryo"/>
                <a:cs typeface="Meiryo"/>
              </a:rPr>
              <a:t/>
            </a:r>
            <a:r>
              <a:rPr dirty="0" baseline="11111" sz="1500" spc="-427" i="1">
                <a:latin typeface="Meiryo"/>
                <a:cs typeface="Meiryo"/>
              </a:rPr>
              <a:t>̂</a:t>
            </a:r>
            <a:r>
              <a:rPr dirty="0" baseline="11111" sz="1500" spc="532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285">
                <a:latin typeface="Palatino Linotype"/>
                <a:cs typeface="Palatino Linotype"/>
              </a:rPr>
              <a:t>V</a:t>
            </a:r>
            <a:r>
              <a:rPr dirty="0" sz="1000" spc="-285">
                <a:latin typeface="Cambria"/>
                <a:cs typeface="Cambria"/>
              </a:rPr>
              <a:t>(</a:t>
            </a:r>
            <a:r>
              <a:rPr dirty="0" sz="1000" spc="-285" i="1">
                <a:latin typeface="Meiryo"/>
                <a:cs typeface="Meiryo"/>
              </a:rPr>
              <a:t/>
            </a:r>
            <a:r>
              <a:rPr dirty="0" baseline="11111" sz="1500" spc="-427" i="1">
                <a:latin typeface="Meiryo"/>
                <a:cs typeface="Meiryo"/>
              </a:rPr>
              <a:t>̂</a:t>
            </a:r>
            <a:r>
              <a:rPr dirty="0" baseline="11111" sz="1500" spc="82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409" y="2698285"/>
            <a:ext cx="5011420" cy="9366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test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statistic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version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test</a:t>
            </a:r>
            <a:r>
              <a:rPr dirty="0" sz="1000" spc="-50">
                <a:latin typeface="Palatino Linotype"/>
                <a:cs typeface="Palatino Linotype"/>
              </a:rPr>
              <a:t> proposed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Hausman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(1978).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49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general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principle </a:t>
            </a:r>
            <a:r>
              <a:rPr dirty="0" sz="1000" spc="-25">
                <a:latin typeface="Palatino Linotype"/>
                <a:cs typeface="Palatino Linotype"/>
              </a:rPr>
              <a:t>consists</a:t>
            </a:r>
            <a:r>
              <a:rPr dirty="0" sz="1000" spc="-10">
                <a:latin typeface="Palatino Linotype"/>
                <a:cs typeface="Palatino Linotype"/>
              </a:rPr>
              <a:t> in </a:t>
            </a:r>
            <a:r>
              <a:rPr dirty="0" sz="1000" spc="-45">
                <a:latin typeface="Palatino Linotype"/>
                <a:cs typeface="Palatino Linotype"/>
              </a:rPr>
              <a:t>comparing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A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where:</a:t>
            </a:r>
            <a:endParaRPr sz="1000">
              <a:latin typeface="Palatino Linotype"/>
              <a:cs typeface="Palatino Linotype"/>
            </a:endParaRPr>
          </a:p>
          <a:p>
            <a:pPr marL="167005" indent="-129539">
              <a:lnSpc>
                <a:spcPts val="1200"/>
              </a:lnSpc>
              <a:spcBef>
                <a:spcPts val="590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under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H</a:t>
            </a:r>
            <a:r>
              <a:rPr dirty="0" baseline="-21367" sz="975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: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A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both </a:t>
            </a:r>
            <a:r>
              <a:rPr dirty="0" sz="1000" spc="-25">
                <a:latin typeface="Palatino Linotype"/>
                <a:cs typeface="Palatino Linotype"/>
              </a:rPr>
              <a:t>consistent,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but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</a:t>
            </a:r>
            <a:r>
              <a:rPr dirty="0" sz="1000" spc="-30">
                <a:latin typeface="Palatino Linotype"/>
                <a:cs typeface="Palatino Linotype"/>
              </a:rPr>
              <a:t>more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eﬃcient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marL="167005" indent="-129539">
              <a:lnSpc>
                <a:spcPts val="1200"/>
              </a:lnSpc>
              <a:buFont typeface="Cambria"/>
              <a:buChar char="•"/>
              <a:tabLst>
                <a:tab pos="16764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under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H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: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only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A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consistent.</a:t>
            </a:r>
            <a:endParaRPr sz="1000">
              <a:latin typeface="Palatino Linotype"/>
              <a:cs typeface="Palatino Linotype"/>
            </a:endParaRPr>
          </a:p>
          <a:p>
            <a:pPr marL="146050">
              <a:lnSpc>
                <a:spcPct val="100000"/>
              </a:lnSpc>
              <a:spcBef>
                <a:spcPts val="59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idea</a:t>
            </a:r>
            <a:r>
              <a:rPr dirty="0" sz="1000" spc="-10">
                <a:latin typeface="Palatino Linotype"/>
                <a:cs typeface="Palatino Linotype"/>
              </a:rPr>
              <a:t> 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H</a:t>
            </a:r>
            <a:r>
              <a:rPr dirty="0" baseline="-21367" sz="975">
                <a:latin typeface="Palatino Linotype"/>
                <a:cs typeface="Palatino Linotype"/>
              </a:rPr>
              <a:t>0</a:t>
            </a:r>
            <a:r>
              <a:rPr dirty="0" baseline="-21367" sz="975" spc="157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true,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25">
                <a:latin typeface="Palatino Linotype"/>
                <a:cs typeface="Palatino Linotype"/>
              </a:rPr>
              <a:t> coeﬃcients </a:t>
            </a:r>
            <a:r>
              <a:rPr dirty="0" sz="1000" spc="-30">
                <a:latin typeface="Palatino Linotype"/>
                <a:cs typeface="Palatino Linotype"/>
              </a:rPr>
              <a:t>from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models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923035" y="3684889"/>
            <a:ext cx="3492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8448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A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B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437" y="3612113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shall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diverge;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under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alternative,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will.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therefore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based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baseline="11111" sz="1500" spc="-794" i="1">
                <a:latin typeface="Meiryo"/>
                <a:cs typeface="Meiryo"/>
              </a:rPr>
              <a:t>̂</a:t>
            </a:r>
            <a:r>
              <a:rPr dirty="0" baseline="11111" sz="1500" spc="472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baseline="11111" sz="1500" spc="-794" i="1">
                <a:latin typeface="Meiryo"/>
                <a:cs typeface="Meiryo"/>
              </a:rPr>
              <a:t>̂</a:t>
            </a:r>
            <a:r>
              <a:rPr dirty="0" baseline="11111" sz="1500" spc="509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514758" y="3738414"/>
            <a:ext cx="787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4480" algn="l"/>
                <a:tab pos="734695" algn="l"/>
              </a:tabLst>
            </a:pPr>
            <a:r>
              <a:rPr dirty="0" sz="1000" spc="-370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380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370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199163" y="3838852"/>
            <a:ext cx="31527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356485" algn="l"/>
                <a:tab pos="2628900" algn="l"/>
                <a:tab pos="307848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0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A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B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A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54861" y="3766067"/>
            <a:ext cx="49885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">
                <a:latin typeface="Palatino Linotype"/>
                <a:cs typeface="Palatino Linotype"/>
              </a:rPr>
              <a:t>Hausman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showed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that,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under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H</a:t>
            </a:r>
            <a:r>
              <a:rPr dirty="0" sz="1000" spc="15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variance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this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difference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simply: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V</a:t>
            </a:r>
            <a:r>
              <a:rPr dirty="0" sz="1000" spc="-120">
                <a:latin typeface="Cambria"/>
                <a:cs typeface="Cambria"/>
              </a:rPr>
              <a:t>(</a:t>
            </a:r>
            <a:r>
              <a:rPr dirty="0" sz="1000" spc="-120" i="1">
                <a:latin typeface="Meiryo"/>
                <a:cs typeface="Meiryo"/>
              </a:rPr>
              <a:t/>
            </a:r>
            <a:r>
              <a:rPr dirty="0" sz="1000" spc="425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125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170">
                <a:latin typeface="Palatino Linotype"/>
                <a:cs typeface="Palatino Linotype"/>
              </a:rPr>
              <a:t>V</a:t>
            </a:r>
            <a:r>
              <a:rPr dirty="0" sz="1000" spc="-170">
                <a:latin typeface="Cambria"/>
                <a:cs typeface="Cambria"/>
              </a:rPr>
              <a:t>(</a:t>
            </a:r>
            <a:r>
              <a:rPr dirty="0" sz="1000" spc="-170" i="1">
                <a:latin typeface="Meiryo"/>
                <a:cs typeface="Meiryo"/>
              </a:rPr>
              <a:t/>
            </a:r>
            <a:r>
              <a:rPr dirty="0" sz="1000" spc="200" i="1">
                <a:latin typeface="Meiryo"/>
                <a:cs typeface="Meiryo"/>
              </a:rPr>
              <a:t> </a:t>
            </a:r>
            <a:r>
              <a:rPr dirty="0" sz="1000" spc="55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30">
                <a:latin typeface="Cambria"/>
                <a:cs typeface="Cambria"/>
              </a:rPr>
              <a:t>−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29462" y="3920723"/>
            <a:ext cx="3981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85">
                <a:latin typeface="Palatino Linotype"/>
                <a:cs typeface="Palatino Linotype"/>
              </a:rPr>
              <a:t>V</a:t>
            </a:r>
            <a:r>
              <a:rPr dirty="0" sz="1000" spc="-285">
                <a:latin typeface="Cambria"/>
                <a:cs typeface="Cambria"/>
              </a:rPr>
              <a:t>(</a:t>
            </a:r>
            <a:r>
              <a:rPr dirty="0" sz="1000" spc="-285" i="1">
                <a:latin typeface="Meiryo"/>
                <a:cs typeface="Meiryo"/>
              </a:rPr>
              <a:t/>
            </a:r>
            <a:r>
              <a:rPr dirty="0" baseline="11111" sz="1500" spc="-427" i="1">
                <a:latin typeface="Meiryo"/>
                <a:cs typeface="Meiryo"/>
              </a:rPr>
              <a:t>̂</a:t>
            </a:r>
            <a:r>
              <a:rPr dirty="0" baseline="11111" sz="1500" spc="37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662846" y="3993499"/>
            <a:ext cx="4852035" cy="25654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97790">
              <a:lnSpc>
                <a:spcPts val="690"/>
              </a:lnSpc>
              <a:spcBef>
                <a:spcPts val="120"/>
              </a:spcBef>
            </a:pPr>
            <a:r>
              <a:rPr dirty="0" sz="650" spc="5">
                <a:latin typeface="Palatino Linotype"/>
                <a:cs typeface="Palatino Linotype"/>
              </a:rPr>
              <a:t>B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ts val="111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2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most</a:t>
            </a:r>
            <a:r>
              <a:rPr dirty="0" sz="1000" spc="2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common</a:t>
            </a:r>
            <a:r>
              <a:rPr dirty="0" sz="1000" spc="2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version</a:t>
            </a:r>
            <a:r>
              <a:rPr dirty="0" sz="1000" spc="2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2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2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based</a:t>
            </a:r>
            <a:r>
              <a:rPr dirty="0" sz="1000" spc="2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2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comparing</a:t>
            </a:r>
            <a:r>
              <a:rPr dirty="0" sz="1000" spc="2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4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23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2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29424" y="4225215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691890" algn="l"/>
              </a:tabLst>
            </a:pP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15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estimators.</a:t>
            </a:r>
            <a:r>
              <a:rPr dirty="0" sz="1000" spc="18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difference</a:t>
            </a:r>
            <a:r>
              <a:rPr dirty="0" sz="1000" spc="1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between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two</a:t>
            </a:r>
            <a:r>
              <a:rPr dirty="0" sz="1000" spc="1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is: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 spc="-190" i="1">
                <a:latin typeface="Palatino Linotype"/>
                <a:cs typeface="Palatino Linotype"/>
              </a:rPr>
              <a:t>q</a:t>
            </a:r>
            <a:r>
              <a:rPr dirty="0" sz="1000" spc="-509" i="1">
                <a:latin typeface="Meiryo"/>
                <a:cs typeface="Meiryo"/>
              </a:rPr>
              <a:t>̂</a:t>
            </a:r>
            <a:r>
              <a:rPr dirty="0" sz="1000" spc="3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baseline="11111" sz="1500" spc="-794" i="1">
                <a:latin typeface="Meiryo"/>
                <a:cs typeface="Meiryo"/>
              </a:rPr>
              <a:t>̂</a:t>
            </a:r>
            <a:r>
              <a:rPr dirty="0" baseline="11111" sz="1500" spc="660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555" i="1">
                <a:latin typeface="Meiryo"/>
                <a:cs typeface="Meiryo"/>
              </a:rPr>
              <a:t/>
            </a:r>
            <a:r>
              <a:rPr dirty="0" baseline="11111" sz="1500" spc="-832" i="1">
                <a:latin typeface="Meiryo"/>
                <a:cs typeface="Meiryo"/>
              </a:rPr>
              <a:t>̂</a:t>
            </a:r>
            <a:r>
              <a:rPr dirty="0" baseline="11111" sz="1500" i="1">
                <a:latin typeface="Meiryo"/>
                <a:cs typeface="Meiryo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Under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hypothesis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54845" y="4297995"/>
            <a:ext cx="4959985" cy="40830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220085">
              <a:lnSpc>
                <a:spcPts val="690"/>
              </a:lnSpc>
              <a:spcBef>
                <a:spcPts val="120"/>
              </a:spcBef>
              <a:tabLst>
                <a:tab pos="351853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W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60" b="1">
                <a:latin typeface="Cambria"/>
                <a:cs typeface="Cambria"/>
              </a:rPr>
              <a:t>gls</a:t>
            </a:r>
            <a:endParaRPr sz="650">
              <a:latin typeface="Cambria"/>
              <a:cs typeface="Cambria"/>
            </a:endParaRPr>
          </a:p>
          <a:p>
            <a:pPr marL="12700">
              <a:lnSpc>
                <a:spcPts val="1105"/>
              </a:lnSpc>
            </a:pP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between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explanatory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variables,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have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plim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90" i="1">
                <a:latin typeface="Palatino Linotype"/>
                <a:cs typeface="Palatino Linotype"/>
              </a:rPr>
              <a:t>q</a:t>
            </a:r>
            <a:r>
              <a:rPr dirty="0" sz="1000" spc="-509" i="1">
                <a:latin typeface="Meiryo"/>
                <a:cs typeface="Meiryo"/>
              </a:rPr>
              <a:t>̂</a:t>
            </a:r>
            <a:r>
              <a:rPr dirty="0" sz="1000" spc="3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variance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ts val="1200"/>
              </a:lnSpc>
            </a:pP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90" i="1">
                <a:latin typeface="Palatino Linotype"/>
                <a:cs typeface="Palatino Linotype"/>
              </a:rPr>
              <a:t>q</a:t>
            </a:r>
            <a:r>
              <a:rPr dirty="0" sz="1000" spc="-509" i="1">
                <a:latin typeface="Meiryo"/>
                <a:cs typeface="Meiryo"/>
              </a:rPr>
              <a:t>̂</a:t>
            </a:r>
            <a:r>
              <a:rPr dirty="0" sz="1000" spc="-10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650161" y="4756596"/>
            <a:ext cx="4877435" cy="4051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64795">
              <a:lnSpc>
                <a:spcPts val="900"/>
              </a:lnSpc>
              <a:spcBef>
                <a:spcPts val="95"/>
              </a:spcBef>
              <a:tabLst>
                <a:tab pos="1471930" algn="l"/>
                <a:tab pos="2362835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V</a:t>
            </a:r>
            <a:r>
              <a:rPr dirty="0" sz="1000" spc="-80">
                <a:latin typeface="Cambria"/>
                <a:cs typeface="Cambria"/>
              </a:rPr>
              <a:t>(</a:t>
            </a:r>
            <a:r>
              <a:rPr dirty="0" sz="1000" spc="-385" i="1">
                <a:latin typeface="Palatino Linotype"/>
                <a:cs typeface="Palatino Linotype"/>
              </a:rPr>
              <a:t>q</a:t>
            </a:r>
            <a:r>
              <a:rPr dirty="0" sz="1000" spc="-220" i="1">
                <a:latin typeface="Meiryo"/>
                <a:cs typeface="Meiryo"/>
              </a:rPr>
              <a:t>̂</a:t>
            </a:r>
            <a:r>
              <a:rPr dirty="0" sz="1000" spc="60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spc="-285">
                <a:latin typeface="Palatino Linotype"/>
                <a:cs typeface="Palatino Linotype"/>
              </a:rPr>
              <a:t>V</a:t>
            </a:r>
            <a:r>
              <a:rPr dirty="0" sz="1000" spc="-285">
                <a:latin typeface="Cambria"/>
                <a:cs typeface="Cambria"/>
              </a:rPr>
              <a:t>(</a:t>
            </a:r>
            <a:r>
              <a:rPr dirty="0" sz="1000" spc="-285" i="1">
                <a:latin typeface="Meiryo"/>
                <a:cs typeface="Meiryo"/>
              </a:rPr>
              <a:t/>
            </a:r>
            <a:r>
              <a:rPr dirty="0" baseline="11111" sz="1500" spc="-427" i="1">
                <a:latin typeface="Meiryo"/>
                <a:cs typeface="Meiryo"/>
              </a:rPr>
              <a:t>̂</a:t>
            </a:r>
            <a:r>
              <a:rPr dirty="0" baseline="11111" sz="1500" spc="55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305">
                <a:latin typeface="Palatino Linotype"/>
                <a:cs typeface="Palatino Linotype"/>
              </a:rPr>
              <a:t>V</a:t>
            </a:r>
            <a:r>
              <a:rPr dirty="0" sz="1000" spc="-305">
                <a:latin typeface="Cambria"/>
                <a:cs typeface="Cambria"/>
              </a:rPr>
              <a:t>(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11111" sz="1500" spc="-457" i="1">
                <a:latin typeface="Meiryo"/>
                <a:cs typeface="Meiryo"/>
              </a:rPr>
              <a:t>̂</a:t>
            </a:r>
            <a:r>
              <a:rPr dirty="0" baseline="11111" sz="1500" i="1">
                <a:latin typeface="Meiryo"/>
                <a:cs typeface="Meiryo"/>
              </a:rPr>
              <a:t>	</a:t>
            </a:r>
            <a:r>
              <a:rPr dirty="0" sz="1000" spc="55">
                <a:latin typeface="Cambria"/>
                <a:cs typeface="Cambria"/>
              </a:rPr>
              <a:t>)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−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2c</a:t>
            </a:r>
            <a:r>
              <a:rPr dirty="0" sz="1000" spc="-85">
                <a:latin typeface="Palatino Linotype"/>
                <a:cs typeface="Palatino Linotype"/>
              </a:rPr>
              <a:t>ov</a:t>
            </a:r>
            <a:r>
              <a:rPr dirty="0" sz="1000" spc="-105">
                <a:latin typeface="Cambria"/>
                <a:cs typeface="Cambria"/>
              </a:rPr>
              <a:t>(</a:t>
            </a:r>
            <a:r>
              <a:rPr dirty="0" sz="1000" spc="-434" i="1">
                <a:latin typeface="Meiryo"/>
                <a:cs typeface="Meiryo"/>
              </a:rPr>
              <a:t/>
            </a:r>
            <a:r>
              <a:rPr dirty="0" baseline="11111" sz="1500" spc="-480" i="1">
                <a:latin typeface="Meiryo"/>
                <a:cs typeface="Meiryo"/>
              </a:rPr>
              <a:t>̂</a:t>
            </a:r>
            <a:r>
              <a:rPr dirty="0" baseline="11111" sz="1500" spc="322" i="1">
                <a:latin typeface="Meiryo"/>
                <a:cs typeface="Meiryo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555" i="1">
                <a:latin typeface="Meiryo"/>
                <a:cs typeface="Meiryo"/>
              </a:rPr>
              <a:t/>
            </a:r>
            <a:r>
              <a:rPr dirty="0" baseline="11111" sz="1500" spc="-832" i="1">
                <a:latin typeface="Meiryo"/>
                <a:cs typeface="Meiryo"/>
              </a:rPr>
              <a:t>̂</a:t>
            </a:r>
            <a:r>
              <a:rPr dirty="0" baseline="11111" sz="1500" i="1">
                <a:latin typeface="Meiryo"/>
                <a:cs typeface="Meiryo"/>
              </a:rPr>
              <a:t>	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852805">
              <a:lnSpc>
                <a:spcPts val="480"/>
              </a:lnSpc>
              <a:tabLst>
                <a:tab pos="1323975" algn="l"/>
                <a:tab pos="200660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W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60" b="1">
                <a:latin typeface="Cambria"/>
                <a:cs typeface="Cambria"/>
              </a:rPr>
              <a:t>gls</a:t>
            </a:r>
            <a:r>
              <a:rPr dirty="0" sz="650" b="1">
                <a:latin typeface="Cambria"/>
                <a:cs typeface="Cambria"/>
              </a:rPr>
              <a:t>	</a:t>
            </a:r>
            <a:r>
              <a:rPr dirty="0" sz="650">
                <a:latin typeface="Palatino Linotype"/>
                <a:cs typeface="Palatino Linotype"/>
              </a:rPr>
              <a:t>W</a:t>
            </a:r>
            <a:r>
              <a:rPr dirty="0" sz="650" spc="320">
                <a:latin typeface="Palatino Linotype"/>
                <a:cs typeface="Palatino Linotype"/>
              </a:rPr>
              <a:t>  </a:t>
            </a:r>
            <a:r>
              <a:rPr dirty="0" sz="650" spc="60" b="1">
                <a:latin typeface="Cambria"/>
                <a:cs typeface="Cambria"/>
              </a:rPr>
              <a:t>gls</a:t>
            </a:r>
            <a:endParaRPr sz="650">
              <a:latin typeface="Cambria"/>
              <a:cs typeface="Cambria"/>
            </a:endParaRPr>
          </a:p>
          <a:p>
            <a:pPr marL="25400">
              <a:lnSpc>
                <a:spcPct val="100000"/>
              </a:lnSpc>
              <a:spcBef>
                <a:spcPts val="415"/>
              </a:spcBef>
            </a:pP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determine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these </a:t>
            </a:r>
            <a:r>
              <a:rPr dirty="0" sz="1000" spc="-30">
                <a:latin typeface="Palatino Linotype"/>
                <a:cs typeface="Palatino Linotype"/>
              </a:rPr>
              <a:t>variances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covariances,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write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224062" y="5208968"/>
            <a:ext cx="41205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719580" algn="l"/>
                <a:tab pos="3966210" algn="l"/>
              </a:tabLst>
            </a:pPr>
            <a:r>
              <a:rPr dirty="0" sz="650" spc="60" b="1">
                <a:latin typeface="Cambria"/>
                <a:cs typeface="Cambria"/>
              </a:rPr>
              <a:t>gls</a:t>
            </a:r>
            <a:r>
              <a:rPr dirty="0" sz="650" b="1">
                <a:latin typeface="Cambria"/>
                <a:cs typeface="Cambria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W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60" b="1">
                <a:latin typeface="Cambria"/>
                <a:cs typeface="Cambria"/>
              </a:rPr>
              <a:t>gls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29446" y="5136182"/>
            <a:ext cx="5046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889635" algn="l"/>
                <a:tab pos="4808220" algn="l"/>
              </a:tabLst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errors: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5" i="1">
                <a:latin typeface="Meiryo"/>
                <a:cs typeface="Meiryo"/>
              </a:rPr>
              <a:t/>
            </a:r>
            <a:r>
              <a:rPr dirty="0" baseline="11111" sz="1500" spc="-832" i="1">
                <a:latin typeface="Meiryo"/>
                <a:cs typeface="Meiryo"/>
              </a:rPr>
              <a:t>̂</a:t>
            </a:r>
            <a:r>
              <a:rPr dirty="0" baseline="11111" sz="1500" i="1">
                <a:latin typeface="Meiryo"/>
                <a:cs typeface="Meiryo"/>
              </a:rPr>
              <a:t>	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85">
                <a:latin typeface="Cambria"/>
                <a:cs typeface="Cambria"/>
              </a:rPr>
              <a:t>(</a:t>
            </a:r>
            <a:r>
              <a:rPr dirty="0" sz="1000" spc="-50" i="1">
                <a:latin typeface="Palatino Linotype"/>
                <a:cs typeface="Palatino Linotype"/>
              </a:rPr>
              <a:t>X</a:t>
            </a:r>
            <a:r>
              <a:rPr dirty="0" baseline="29914" sz="975" spc="-67" i="1">
                <a:latin typeface="Meiryo"/>
                <a:cs typeface="Meiryo"/>
              </a:rPr>
              <a:t>⊤</a:t>
            </a:r>
            <a:r>
              <a:rPr dirty="0" sz="1000" spc="25">
                <a:latin typeface="Cambria"/>
                <a:cs typeface="Cambria"/>
              </a:rPr>
              <a:t>Ω</a:t>
            </a:r>
            <a:r>
              <a:rPr dirty="0" baseline="29914" sz="975" spc="172">
                <a:latin typeface="Cambria"/>
                <a:cs typeface="Cambria"/>
              </a:rPr>
              <a:t>−</a:t>
            </a:r>
            <a:r>
              <a:rPr dirty="0" baseline="29914" sz="975" spc="37">
                <a:latin typeface="Palatino Linotype"/>
                <a:cs typeface="Palatino Linotype"/>
              </a:rPr>
              <a:t>1</a:t>
            </a:r>
            <a:r>
              <a:rPr dirty="0" sz="1000" spc="-50" i="1">
                <a:latin typeface="Palatino Linotype"/>
                <a:cs typeface="Palatino Linotype"/>
              </a:rPr>
              <a:t>X</a:t>
            </a:r>
            <a:r>
              <a:rPr dirty="0" sz="1000" spc="-85">
                <a:latin typeface="Cambria"/>
                <a:cs typeface="Cambria"/>
              </a:rPr>
              <a:t>)</a:t>
            </a:r>
            <a:r>
              <a:rPr dirty="0" baseline="29914" sz="975" spc="172">
                <a:latin typeface="Cambria"/>
                <a:cs typeface="Cambria"/>
              </a:rPr>
              <a:t>−</a:t>
            </a:r>
            <a:r>
              <a:rPr dirty="0" baseline="29914" sz="975" spc="44">
                <a:latin typeface="Palatino Linotype"/>
                <a:cs typeface="Palatino Linotype"/>
              </a:rPr>
              <a:t>1</a:t>
            </a:r>
            <a:r>
              <a:rPr dirty="0" sz="1000" spc="-50" i="1">
                <a:latin typeface="Palatino Linotype"/>
                <a:cs typeface="Palatino Linotype"/>
              </a:rPr>
              <a:t>X</a:t>
            </a:r>
            <a:r>
              <a:rPr dirty="0" baseline="29914" sz="975" spc="-75" i="1">
                <a:latin typeface="Meiryo"/>
                <a:cs typeface="Meiryo"/>
              </a:rPr>
              <a:t>⊤</a:t>
            </a:r>
            <a:r>
              <a:rPr dirty="0" sz="1000" spc="25">
                <a:latin typeface="Cambria"/>
                <a:cs typeface="Cambria"/>
              </a:rPr>
              <a:t>Ω</a:t>
            </a:r>
            <a:r>
              <a:rPr dirty="0" baseline="29914" sz="975" spc="172">
                <a:latin typeface="Cambria"/>
                <a:cs typeface="Cambria"/>
              </a:rPr>
              <a:t>−</a:t>
            </a:r>
            <a:r>
              <a:rPr dirty="0" baseline="29914" sz="975" spc="37">
                <a:latin typeface="Palatino Linotype"/>
                <a:cs typeface="Palatino Linotype"/>
              </a:rPr>
              <a:t>1</a:t>
            </a:r>
            <a:r>
              <a:rPr dirty="0" sz="1000" spc="-615" i="1">
                <a:latin typeface="Meiryo"/>
                <a:cs typeface="Meiryo"/>
              </a:rPr>
              <a:t/>
            </a:r>
            <a:r>
              <a:rPr dirty="0" sz="1000" spc="50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baseline="11111" sz="1500" spc="-794" i="1">
                <a:latin typeface="Meiryo"/>
                <a:cs typeface="Meiryo"/>
              </a:rPr>
              <a:t>̂</a:t>
            </a:r>
            <a:r>
              <a:rPr dirty="0" baseline="11111" sz="1500" spc="179" i="1">
                <a:latin typeface="Meiryo"/>
                <a:cs typeface="Meiryo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15" i="1">
                <a:latin typeface="Palatino Linotype"/>
                <a:cs typeface="Palatino Linotype"/>
              </a:rPr>
              <a:t>W</a:t>
            </a:r>
            <a:r>
              <a:rPr dirty="0" sz="1000" spc="40" i="1">
                <a:latin typeface="Palatino Linotype"/>
                <a:cs typeface="Palatino Linotype"/>
              </a:rPr>
              <a:t>X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baseline="29914" sz="975" spc="202">
                <a:latin typeface="Cambria"/>
                <a:cs typeface="Cambria"/>
              </a:rPr>
              <a:t>−</a:t>
            </a:r>
            <a:r>
              <a:rPr dirty="0" baseline="29914" sz="975" spc="60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29914" sz="975" spc="-22" i="1">
                <a:latin typeface="Meiryo"/>
                <a:cs typeface="Meiryo"/>
              </a:rPr>
              <a:t>⊤</a:t>
            </a:r>
            <a:r>
              <a:rPr dirty="0" sz="1000" spc="150" i="1">
                <a:latin typeface="Palatino Linotype"/>
                <a:cs typeface="Palatino Linotype"/>
              </a:rPr>
              <a:t>W</a:t>
            </a:r>
            <a:r>
              <a:rPr dirty="0" sz="1000" spc="-505" i="1">
                <a:latin typeface="Meiryo"/>
                <a:cs typeface="Meiryo"/>
              </a:rPr>
              <a:t/>
            </a:r>
            <a:r>
              <a:rPr dirty="0" sz="1000" spc="-45">
                <a:latin typeface="Palatino Linotype"/>
                <a:cs typeface="Palatino Linotype"/>
              </a:rPr>
              <a:t>.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have: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05">
                <a:latin typeface="Palatino Linotype"/>
                <a:cs typeface="Palatino Linotype"/>
              </a:rPr>
              <a:t>V</a:t>
            </a:r>
            <a:r>
              <a:rPr dirty="0" sz="1000" spc="-305">
                <a:latin typeface="Cambria"/>
                <a:cs typeface="Cambria"/>
              </a:rPr>
              <a:t>(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11111" sz="1500" spc="-457" i="1">
                <a:latin typeface="Meiryo"/>
                <a:cs typeface="Meiryo"/>
              </a:rPr>
              <a:t>̂</a:t>
            </a:r>
            <a:r>
              <a:rPr dirty="0" baseline="11111" sz="1500" i="1">
                <a:latin typeface="Meiryo"/>
                <a:cs typeface="Meiryo"/>
              </a:rPr>
              <a:t>	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444545" y="5363729"/>
            <a:ext cx="4248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7274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W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960275" y="5363729"/>
            <a:ext cx="3752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>
                <a:latin typeface="Palatino Linotype"/>
                <a:cs typeface="Palatino Linotype"/>
              </a:rPr>
              <a:t>W</a:t>
            </a:r>
            <a:r>
              <a:rPr dirty="0" sz="650" spc="325">
                <a:latin typeface="Palatino Linotype"/>
                <a:cs typeface="Palatino Linotype"/>
              </a:rPr>
              <a:t>  </a:t>
            </a:r>
            <a:r>
              <a:rPr dirty="0" sz="650" spc="60" b="1">
                <a:latin typeface="Cambria"/>
                <a:cs typeface="Cambria"/>
              </a:rPr>
              <a:t>gls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529445" y="5291062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2799080" algn="l"/>
              </a:tabLst>
            </a:pP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>
                <a:latin typeface="Cambria"/>
                <a:cs typeface="Cambria"/>
              </a:rPr>
              <a:t>Ω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85">
                <a:latin typeface="Palatino Linotype"/>
                <a:cs typeface="Palatino Linotype"/>
              </a:rPr>
              <a:t>V</a:t>
            </a:r>
            <a:r>
              <a:rPr dirty="0" sz="1000" spc="-285">
                <a:latin typeface="Cambria"/>
                <a:cs typeface="Cambria"/>
              </a:rPr>
              <a:t>(</a:t>
            </a:r>
            <a:r>
              <a:rPr dirty="0" sz="1000" spc="-285" i="1">
                <a:latin typeface="Meiryo"/>
                <a:cs typeface="Meiryo"/>
              </a:rPr>
              <a:t/>
            </a:r>
            <a:r>
              <a:rPr dirty="0" baseline="11111" sz="1500" spc="-427" i="1">
                <a:latin typeface="Meiryo"/>
                <a:cs typeface="Meiryo"/>
              </a:rPr>
              <a:t>̂</a:t>
            </a:r>
            <a:r>
              <a:rPr dirty="0" baseline="11111" sz="1500" spc="532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29914" sz="975" spc="67">
                <a:latin typeface="Palatino Linotype"/>
                <a:cs typeface="Palatino Linotype"/>
              </a:rPr>
              <a:t>2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baseline="29914" sz="975" spc="-37" i="1">
                <a:latin typeface="Meiryo"/>
                <a:cs typeface="Meiryo"/>
              </a:rPr>
              <a:t>⊤</a:t>
            </a:r>
            <a:r>
              <a:rPr dirty="0" sz="1000" spc="-5" i="1">
                <a:latin typeface="Palatino Linotype"/>
                <a:cs typeface="Palatino Linotype"/>
              </a:rPr>
              <a:t>W</a:t>
            </a:r>
            <a:r>
              <a:rPr dirty="0" sz="1000" spc="30" i="1">
                <a:latin typeface="Palatino Linotype"/>
                <a:cs typeface="Palatino Linotype"/>
              </a:rPr>
              <a:t>X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baseline="29914" sz="975" spc="202">
                <a:latin typeface="Cambria"/>
                <a:cs typeface="Cambria"/>
              </a:rPr>
              <a:t>−</a:t>
            </a:r>
            <a:r>
              <a:rPr dirty="0" baseline="29914" sz="975" spc="-7">
                <a:latin typeface="Palatino Linotype"/>
                <a:cs typeface="Palatino Linotype"/>
              </a:rPr>
              <a:t>1</a:t>
            </a:r>
            <a:r>
              <a:rPr dirty="0" baseline="29914" sz="975" spc="187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85">
                <a:latin typeface="Palatino Linotype"/>
                <a:cs typeface="Palatino Linotype"/>
              </a:rPr>
              <a:t>ov</a:t>
            </a:r>
            <a:r>
              <a:rPr dirty="0" sz="1000" spc="-114">
                <a:latin typeface="Cambria"/>
                <a:cs typeface="Cambria"/>
              </a:rPr>
              <a:t>(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baseline="11111" sz="1500" spc="-480" i="1">
                <a:latin typeface="Meiryo"/>
                <a:cs typeface="Meiryo"/>
              </a:rPr>
              <a:t>̂</a:t>
            </a:r>
            <a:r>
              <a:rPr dirty="0" baseline="11111" sz="1500" spc="525" i="1">
                <a:latin typeface="Meiryo"/>
                <a:cs typeface="Meiryo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65" i="1">
                <a:latin typeface="Meiryo"/>
                <a:cs typeface="Meiryo"/>
              </a:rPr>
              <a:t> </a:t>
            </a:r>
            <a:r>
              <a:rPr dirty="0" sz="1000" spc="-555" i="1">
                <a:latin typeface="Meiryo"/>
                <a:cs typeface="Meiryo"/>
              </a:rPr>
              <a:t/>
            </a:r>
            <a:r>
              <a:rPr dirty="0" baseline="11111" sz="1500" spc="-832" i="1">
                <a:latin typeface="Meiryo"/>
                <a:cs typeface="Meiryo"/>
              </a:rPr>
              <a:t>̂</a:t>
            </a:r>
            <a:r>
              <a:rPr dirty="0" baseline="11111" sz="1500" i="1">
                <a:latin typeface="Meiryo"/>
                <a:cs typeface="Meiryo"/>
              </a:rPr>
              <a:t>	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10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>
                <a:latin typeface="Cambria"/>
                <a:cs typeface="Cambria"/>
              </a:rPr>
              <a:t>Ω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90" i="1">
                <a:latin typeface="Palatino Linotype"/>
                <a:cs typeface="Palatino Linotype"/>
              </a:rPr>
              <a:t>q</a:t>
            </a:r>
            <a:r>
              <a:rPr dirty="0" sz="1000" spc="-509" i="1">
                <a:latin typeface="Meiryo"/>
                <a:cs typeface="Meiryo"/>
              </a:rPr>
              <a:t>̂</a:t>
            </a:r>
            <a:r>
              <a:rPr dirty="0" sz="1000" spc="50" i="1">
                <a:latin typeface="Meiryo"/>
                <a:cs typeface="Meiryo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54860" y="5442853"/>
            <a:ext cx="4057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simply: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365105" y="5743320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877391" y="5670648"/>
            <a:ext cx="1930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V</a:t>
            </a:r>
            <a:r>
              <a:rPr dirty="0" sz="1000" spc="-80">
                <a:latin typeface="Cambria"/>
                <a:cs typeface="Cambria"/>
              </a:rPr>
              <a:t>(</a:t>
            </a:r>
            <a:r>
              <a:rPr dirty="0" sz="1000" spc="-385" i="1">
                <a:latin typeface="Palatino Linotype"/>
                <a:cs typeface="Palatino Linotype"/>
              </a:rPr>
              <a:t>q</a:t>
            </a:r>
            <a:r>
              <a:rPr dirty="0" sz="1000" spc="-220" i="1">
                <a:latin typeface="Meiryo"/>
                <a:cs typeface="Meiryo"/>
              </a:rPr>
              <a:t>̂</a:t>
            </a:r>
            <a:r>
              <a:rPr dirty="0" sz="1000" spc="60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34188" sz="975" spc="67">
                <a:latin typeface="Palatino Linotype"/>
                <a:cs typeface="Palatino Linotype"/>
              </a:rPr>
              <a:t>2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5" i="1">
                <a:latin typeface="Palatino Linotype"/>
                <a:cs typeface="Palatino Linotype"/>
              </a:rPr>
              <a:t>W</a:t>
            </a:r>
            <a:r>
              <a:rPr dirty="0" sz="1000" spc="30" i="1">
                <a:latin typeface="Palatino Linotype"/>
                <a:cs typeface="Palatino Linotype"/>
              </a:rPr>
              <a:t>X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baseline="34188" sz="975" spc="202">
                <a:latin typeface="Cambria"/>
                <a:cs typeface="Cambria"/>
              </a:rPr>
              <a:t>−</a:t>
            </a:r>
            <a:r>
              <a:rPr dirty="0" baseline="34188" sz="975" spc="-7">
                <a:latin typeface="Palatino Linotype"/>
                <a:cs typeface="Palatino Linotype"/>
              </a:rPr>
              <a:t>1</a:t>
            </a:r>
            <a:r>
              <a:rPr dirty="0" baseline="34188" sz="975" spc="202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Ω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16732" y="5822353"/>
            <a:ext cx="5010785" cy="1619885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695"/>
              </a:spcBef>
            </a:pP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statistic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becomes: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590"/>
              </a:spcBef>
            </a:pPr>
            <a:r>
              <a:rPr dirty="0" sz="1000" spc="-300" i="1">
                <a:latin typeface="Palatino Linotype"/>
                <a:cs typeface="Palatino Linotype"/>
              </a:rPr>
              <a:t>q</a:t>
            </a:r>
            <a:r>
              <a:rPr dirty="0" sz="1000" spc="-135" i="1">
                <a:latin typeface="Meiryo"/>
                <a:cs typeface="Meiryo"/>
              </a:rPr>
              <a:t>̂</a:t>
            </a:r>
            <a:r>
              <a:rPr dirty="0" baseline="34188" sz="975" spc="82" i="1">
                <a:latin typeface="Meiryo"/>
                <a:cs typeface="Meiryo"/>
              </a:rPr>
              <a:t>⊤</a:t>
            </a:r>
            <a:r>
              <a:rPr dirty="0" sz="1000" spc="65">
                <a:latin typeface="Palatino Linotype"/>
                <a:cs typeface="Palatino Linotype"/>
              </a:rPr>
              <a:t>V</a:t>
            </a:r>
            <a:r>
              <a:rPr dirty="0" sz="1000" spc="5">
                <a:latin typeface="Cambria"/>
                <a:cs typeface="Cambria"/>
              </a:rPr>
              <a:t>(</a:t>
            </a:r>
            <a:r>
              <a:rPr dirty="0" sz="1000" spc="-300" i="1">
                <a:latin typeface="Palatino Linotype"/>
                <a:cs typeface="Palatino Linotype"/>
              </a:rPr>
              <a:t>q</a:t>
            </a:r>
            <a:r>
              <a:rPr dirty="0" sz="1000" spc="-135" i="1">
                <a:latin typeface="Meiryo"/>
                <a:cs typeface="Meiryo"/>
              </a:rPr>
              <a:t>̂</a:t>
            </a:r>
            <a:r>
              <a:rPr dirty="0" sz="1000" spc="5">
                <a:latin typeface="Cambria"/>
                <a:cs typeface="Cambria"/>
              </a:rPr>
              <a:t>)</a:t>
            </a:r>
            <a:r>
              <a:rPr dirty="0" baseline="34188" sz="975" spc="307">
                <a:latin typeface="Cambria"/>
                <a:cs typeface="Cambria"/>
              </a:rPr>
              <a:t>−</a:t>
            </a:r>
            <a:r>
              <a:rPr dirty="0" baseline="34188" sz="975" spc="165">
                <a:latin typeface="Palatino Linotype"/>
                <a:cs typeface="Palatino Linotype"/>
              </a:rPr>
              <a:t>1</a:t>
            </a:r>
            <a:r>
              <a:rPr dirty="0" sz="1000" spc="-300" i="1">
                <a:latin typeface="Palatino Linotype"/>
                <a:cs typeface="Palatino Linotype"/>
              </a:rPr>
              <a:t>q</a:t>
            </a:r>
            <a:r>
              <a:rPr dirty="0" sz="1000" spc="-229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  <a:p>
            <a:pPr marL="50800">
              <a:lnSpc>
                <a:spcPct val="100000"/>
              </a:lnSpc>
              <a:spcBef>
                <a:spcPts val="595"/>
              </a:spcBef>
            </a:pPr>
            <a:r>
              <a:rPr dirty="0" sz="1000" spc="-45">
                <a:latin typeface="Palatino Linotype"/>
                <a:cs typeface="Palatino Linotype"/>
              </a:rPr>
              <a:t>which,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under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</a:t>
            </a:r>
            <a:r>
              <a:rPr dirty="0" baseline="-21367" sz="975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distributed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-250" i="1">
                <a:latin typeface="Meiryo"/>
                <a:cs typeface="Meiryo"/>
              </a:rPr>
              <a:t> 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baseline="29914" sz="975" spc="179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85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degrees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freedom.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30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4.2.3</a:t>
            </a:r>
            <a:r>
              <a:rPr dirty="0" sz="1000" spc="29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Chamberlain’s</a:t>
            </a:r>
            <a:r>
              <a:rPr dirty="0" sz="1000" spc="-10" b="1">
                <a:latin typeface="Calibri"/>
                <a:cs typeface="Calibri"/>
              </a:rPr>
              <a:t> Approach</a:t>
            </a:r>
            <a:endParaRPr sz="1000">
              <a:latin typeface="Calibri"/>
              <a:cs typeface="Calibri"/>
            </a:endParaRPr>
          </a:p>
          <a:p>
            <a:pPr algn="just" marL="50800" marR="17780">
              <a:lnSpc>
                <a:spcPct val="100000"/>
              </a:lnSpc>
              <a:spcBef>
                <a:spcPts val="595"/>
              </a:spcBef>
            </a:pPr>
            <a:r>
              <a:rPr dirty="0" sz="1000" spc="-40">
                <a:latin typeface="Palatino Linotype"/>
                <a:cs typeface="Palatino Linotype"/>
              </a:rPr>
              <a:t>Cham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(1982)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eneral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han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und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ak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(1978).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idual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sum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y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ut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heir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alu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ver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whole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d.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637455" y="7416689"/>
            <a:ext cx="4903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Denote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baseline="29914" sz="975" spc="8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90" i="1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49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vector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length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2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containing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values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explanatory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529430" y="7489362"/>
            <a:ext cx="5011420" cy="40830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633095">
              <a:lnSpc>
                <a:spcPts val="690"/>
              </a:lnSpc>
              <a:spcBef>
                <a:spcPts val="120"/>
              </a:spcBef>
              <a:tabLst>
                <a:tab pos="953135" algn="l"/>
                <a:tab pos="135826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  <a:p>
            <a:pPr marL="38100">
              <a:lnSpc>
                <a:spcPts val="1105"/>
              </a:lnSpc>
            </a:pPr>
            <a:r>
              <a:rPr dirty="0" sz="1000" spc="-50">
                <a:latin typeface="Palatino Linotype"/>
                <a:cs typeface="Palatino Linotype"/>
              </a:rPr>
              <a:t>variables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30">
                <a:latin typeface="Palatino Linotype"/>
                <a:cs typeface="Palatino Linotype"/>
              </a:rPr>
              <a:t>th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individual,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104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matrix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containing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values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explanatory</a:t>
            </a:r>
            <a:endParaRPr sz="1000">
              <a:latin typeface="Palatino Linotype"/>
              <a:cs typeface="Palatino Linotype"/>
            </a:endParaRPr>
          </a:p>
          <a:p>
            <a:pPr marL="38100">
              <a:lnSpc>
                <a:spcPts val="1200"/>
              </a:lnSpc>
            </a:pPr>
            <a:r>
              <a:rPr dirty="0" sz="1000" spc="-50">
                <a:latin typeface="Palatino Linotype"/>
                <a:cs typeface="Palatino Linotype"/>
              </a:rPr>
              <a:t>variables</a:t>
            </a:r>
            <a:r>
              <a:rPr dirty="0" sz="1000" spc="-40">
                <a:latin typeface="Palatino Linotype"/>
                <a:cs typeface="Palatino Linotype"/>
              </a:rPr>
              <a:t> for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observation </a:t>
            </a:r>
            <a:r>
              <a:rPr dirty="0" sz="1000" spc="-45">
                <a:latin typeface="Palatino Linotype"/>
                <a:cs typeface="Palatino Linotype"/>
              </a:rPr>
              <a:t>periods</a:t>
            </a:r>
            <a:r>
              <a:rPr dirty="0" sz="1000" spc="-40">
                <a:latin typeface="Palatino Linotype"/>
                <a:cs typeface="Palatino Linotype"/>
              </a:rPr>
              <a:t> for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30">
                <a:latin typeface="Palatino Linotype"/>
                <a:cs typeface="Palatino Linotype"/>
              </a:rPr>
              <a:t>th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3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00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vec</a:t>
            </a:r>
            <a:r>
              <a:rPr dirty="0" sz="1000" spc="-40">
                <a:latin typeface="Cambria"/>
                <a:cs typeface="Cambria"/>
              </a:rPr>
              <a:t>(</a:t>
            </a:r>
            <a:r>
              <a:rPr dirty="0" sz="1000" spc="-40" i="1">
                <a:latin typeface="Palatino Linotype"/>
                <a:cs typeface="Palatino Linotype"/>
              </a:rPr>
              <a:t>X</a:t>
            </a:r>
            <a:r>
              <a:rPr dirty="0" baseline="-21367" sz="975" spc="-60" i="1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Cambria"/>
                <a:cs typeface="Cambria"/>
              </a:rPr>
              <a:t>)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vector</a:t>
            </a:r>
            <a:r>
              <a:rPr dirty="0" sz="1000" spc="-40">
                <a:latin typeface="Palatino Linotype"/>
                <a:cs typeface="Palatino Linotype"/>
              </a:rPr>
              <a:t> 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length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130367" y="607782"/>
            <a:ext cx="162813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 i="1">
                <a:latin typeface="Calibri"/>
                <a:cs typeface="Calibri"/>
              </a:rPr>
              <a:t>Tests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on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Models</a:t>
            </a:r>
            <a:r>
              <a:rPr dirty="0" sz="800" spc="24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91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43379" y="794092"/>
            <a:ext cx="4707255" cy="1619885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695"/>
              </a:spcBef>
            </a:pP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8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stacking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columns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is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written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as:</a:t>
            </a:r>
            <a:endParaRPr sz="100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590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09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10" i="1">
                <a:latin typeface="Palatino Linotype"/>
                <a:cs typeface="Palatino Linotype"/>
              </a:rPr>
              <a:t>x</a:t>
            </a:r>
            <a:r>
              <a:rPr dirty="0" baseline="-21367" sz="975" spc="15" i="1">
                <a:latin typeface="Palatino Linotype"/>
                <a:cs typeface="Palatino Linotype"/>
              </a:rPr>
              <a:t>n</a:t>
            </a:r>
            <a:r>
              <a:rPr dirty="0" baseline="-21367" sz="975" spc="14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180" i="1">
                <a:latin typeface="Meiryo"/>
                <a:cs typeface="Meiryo"/>
              </a:rPr>
              <a:t/>
            </a:r>
            <a:r>
              <a:rPr dirty="0" baseline="-21367" sz="975" spc="-270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nt</a:t>
            </a:r>
            <a:endParaRPr baseline="-21367" sz="975">
              <a:latin typeface="Palatino Linotype"/>
              <a:cs typeface="Palatino Linotype"/>
            </a:endParaRPr>
          </a:p>
          <a:p>
            <a:pPr marL="38100">
              <a:lnSpc>
                <a:spcPct val="100000"/>
              </a:lnSpc>
              <a:spcBef>
                <a:spcPts val="595"/>
              </a:spcBef>
            </a:pPr>
            <a:r>
              <a:rPr dirty="0" sz="1000" spc="-10">
                <a:latin typeface="Palatino Linotype"/>
                <a:cs typeface="Palatino Linotype"/>
              </a:rPr>
              <a:t>with:</a:t>
            </a:r>
            <a:endParaRPr sz="100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595"/>
              </a:spcBef>
            </a:pPr>
            <a:r>
              <a:rPr dirty="0" sz="1000" spc="-145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Palatino Linotype"/>
                <a:cs typeface="Palatino Linotype"/>
              </a:rPr>
              <a:t>n</a:t>
            </a:r>
            <a:r>
              <a:rPr dirty="0" baseline="-21367" sz="975" spc="18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459" i="1">
                <a:latin typeface="Meiryo"/>
                <a:cs typeface="Meiryo"/>
              </a:rPr>
              <a:t/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10" i="1">
                <a:latin typeface="Palatino Linotype"/>
                <a:cs typeface="Palatino Linotype"/>
              </a:rPr>
              <a:t>x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spc="11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-21367" sz="975" spc="112" i="1">
                <a:latin typeface="Palatino Linotype"/>
                <a:cs typeface="Palatino Linotype"/>
              </a:rPr>
              <a:t>n</a:t>
            </a:r>
            <a:endParaRPr baseline="-21367" sz="975">
              <a:latin typeface="Palatino Linotype"/>
              <a:cs typeface="Palatino Linotype"/>
            </a:endParaRPr>
          </a:p>
          <a:p>
            <a:pPr marL="146050">
              <a:lnSpc>
                <a:spcPct val="100000"/>
              </a:lnSpc>
              <a:spcBef>
                <a:spcPts val="590"/>
              </a:spcBef>
            </a:pPr>
            <a:r>
              <a:rPr dirty="0" sz="1000" spc="-40">
                <a:latin typeface="Palatino Linotype"/>
                <a:cs typeface="Palatino Linotype"/>
              </a:rPr>
              <a:t>Substituting</a:t>
            </a:r>
            <a:r>
              <a:rPr dirty="0" sz="1000" spc="-10">
                <a:latin typeface="Palatino Linotype"/>
                <a:cs typeface="Palatino Linotype"/>
              </a:rPr>
              <a:t> (4.2)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(4.1),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get:</a:t>
            </a:r>
            <a:endParaRPr sz="100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5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6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42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254" i="1">
                <a:latin typeface="Meiryo"/>
                <a:cs typeface="Meiryo"/>
              </a:rPr>
              <a:t/>
            </a:r>
            <a:r>
              <a:rPr dirty="0" baseline="34188" sz="975" spc="-382" i="1">
                <a:latin typeface="Meiryo"/>
                <a:cs typeface="Meiryo"/>
              </a:rPr>
              <a:t>⊤</a:t>
            </a:r>
            <a:r>
              <a:rPr dirty="0" baseline="34188" sz="975" spc="7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j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70">
                <a:latin typeface="Cambria"/>
                <a:cs typeface="Cambria"/>
              </a:rPr>
              <a:t>)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spc="1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-135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40" i="1">
                <a:latin typeface="Meiryo"/>
                <a:cs typeface="Meiryo"/>
              </a:rPr>
              <a:t/>
            </a:r>
            <a:r>
              <a:rPr dirty="0" baseline="-21367" sz="975" spc="-15" i="1">
                <a:latin typeface="Palatino Linotype"/>
                <a:cs typeface="Palatino Linotype"/>
              </a:rPr>
              <a:t>nt</a:t>
            </a:r>
            <a:r>
              <a:rPr dirty="0" baseline="-21367" sz="975" spc="26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Π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4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220" i="1">
                <a:latin typeface="Meiryo"/>
                <a:cs typeface="Meiryo"/>
              </a:rPr>
              <a:t/>
            </a:r>
            <a:r>
              <a:rPr dirty="0" baseline="-21367" sz="975" spc="-330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nt</a:t>
            </a:r>
            <a:endParaRPr baseline="-21367" sz="975">
              <a:latin typeface="Palatino Linotype"/>
              <a:cs typeface="Palatino Linotype"/>
            </a:endParaRPr>
          </a:p>
          <a:p>
            <a:pPr marL="146050">
              <a:lnSpc>
                <a:spcPct val="100000"/>
              </a:lnSpc>
              <a:spcBef>
                <a:spcPts val="59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parameter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Π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dimension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K</a:t>
            </a:r>
            <a:r>
              <a:rPr dirty="0" sz="1000" spc="-155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Cambria"/>
                <a:cs typeface="Cambria"/>
              </a:rPr>
              <a:t>)</a:t>
            </a:r>
            <a:r>
              <a:rPr dirty="0" sz="1000" spc="-4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contains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types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parameters: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264912" y="1097853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(4.1)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264910" y="1553342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(4.2)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64910" y="2008824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(4.3)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68804" y="2464302"/>
            <a:ext cx="4960620" cy="1012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1605" marR="5080" indent="-129539">
              <a:lnSpc>
                <a:spcPct val="100000"/>
              </a:lnSpc>
              <a:spcBef>
                <a:spcPts val="95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vector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parameters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35" i="1">
                <a:latin typeface="Meiryo"/>
                <a:cs typeface="Meiryo"/>
              </a:rPr>
              <a:t/>
            </a:r>
            <a:r>
              <a:rPr dirty="0" sz="1000" spc="-23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measure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marginal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explanatory</a:t>
            </a:r>
            <a:r>
              <a:rPr dirty="0" sz="1000" spc="-20">
                <a:latin typeface="Palatino Linotype"/>
                <a:cs typeface="Palatino Linotype"/>
              </a:rPr>
              <a:t> variables 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response,</a:t>
            </a:r>
            <a:endParaRPr sz="1000">
              <a:latin typeface="Palatino Linotype"/>
              <a:cs typeface="Palatino Linotype"/>
            </a:endParaRPr>
          </a:p>
          <a:p>
            <a:pPr marL="141605" marR="5080" indent="-129539">
              <a:lnSpc>
                <a:spcPts val="1200"/>
              </a:lnSpc>
              <a:spcBef>
                <a:spcPts val="30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vector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parameters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75" i="1">
                <a:latin typeface="Meiryo"/>
                <a:cs typeface="Meiryo"/>
              </a:rPr>
              <a:t/>
            </a:r>
            <a:r>
              <a:rPr dirty="0" sz="1000" spc="-27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measuring</a:t>
            </a:r>
            <a:r>
              <a:rPr dirty="0" sz="1000" spc="-30">
                <a:latin typeface="Palatino Linotype"/>
                <a:cs typeface="Palatino Linotype"/>
              </a:rPr>
              <a:t> the </a:t>
            </a:r>
            <a:r>
              <a:rPr dirty="0" sz="1000" spc="-50">
                <a:latin typeface="Palatino Linotype"/>
                <a:cs typeface="Palatino Linotype"/>
              </a:rPr>
              <a:t>marginal</a:t>
            </a:r>
            <a:r>
              <a:rPr dirty="0" sz="1000" spc="-30">
                <a:latin typeface="Palatino Linotype"/>
                <a:cs typeface="Palatino Linotype"/>
              </a:rPr>
              <a:t> effect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the </a:t>
            </a:r>
            <a:r>
              <a:rPr dirty="0" sz="1000" spc="-45">
                <a:latin typeface="Palatino Linotype"/>
                <a:cs typeface="Palatino Linotype"/>
              </a:rPr>
              <a:t>explanatory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variables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each </a:t>
            </a:r>
            <a:r>
              <a:rPr dirty="0" sz="1000" spc="-35">
                <a:latin typeface="Palatino Linotype"/>
                <a:cs typeface="Palatino Linotype"/>
              </a:rPr>
              <a:t>period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effect.</a:t>
            </a:r>
            <a:endParaRPr sz="1000">
              <a:latin typeface="Palatino Linotype"/>
              <a:cs typeface="Palatino Linotype"/>
            </a:endParaRPr>
          </a:p>
          <a:p>
            <a:pPr marL="12700" marR="5080" indent="107950">
              <a:lnSpc>
                <a:spcPct val="100000"/>
              </a:lnSpc>
              <a:spcBef>
                <a:spcPts val="55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60" i="1">
                <a:latin typeface="Meiryo"/>
                <a:cs typeface="Meiryo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vector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only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marginally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interesting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per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se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but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allows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consistently </a:t>
            </a:r>
            <a:r>
              <a:rPr dirty="0" sz="1000" spc="-35">
                <a:latin typeface="Palatino Linotype"/>
                <a:cs typeface="Palatino Linotype"/>
              </a:rPr>
              <a:t>estimate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35" i="1">
                <a:latin typeface="Meiryo"/>
                <a:cs typeface="Meiryo"/>
              </a:rPr>
              <a:t/>
            </a:r>
            <a:r>
              <a:rPr dirty="0" sz="1000" spc="-23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3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1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2,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>
                <a:latin typeface="Cambria"/>
                <a:cs typeface="Cambria"/>
              </a:rPr>
              <a:t>Π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takes</a:t>
            </a:r>
            <a:r>
              <a:rPr dirty="0" sz="1000" spc="-20">
                <a:latin typeface="Palatino Linotype"/>
                <a:cs typeface="Palatino Linotype"/>
              </a:rPr>
              <a:t> the form: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916755" y="366627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916755" y="3896019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86687" y="3626486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512341" y="3838967"/>
            <a:ext cx="2813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2542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250492" y="3666287"/>
            <a:ext cx="2825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2090" algn="l"/>
              </a:tabLst>
            </a:pPr>
            <a:r>
              <a:rPr dirty="0" sz="1000" spc="-610">
                <a:latin typeface="Meiryo"/>
                <a:cs typeface="Meiryo"/>
              </a:rPr>
              <a:t>⎟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891355" y="3553695"/>
            <a:ext cx="1784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58140" algn="l"/>
                <a:tab pos="594995" algn="l"/>
                <a:tab pos="807720" algn="l"/>
                <a:tab pos="1020444" algn="l"/>
                <a:tab pos="1233170" algn="l"/>
                <a:tab pos="1570990" algn="l"/>
              </a:tabLst>
            </a:pPr>
            <a:r>
              <a:rPr dirty="0" baseline="2777" sz="1500" spc="-839">
                <a:latin typeface="Meiryo"/>
                <a:cs typeface="Meiryo"/>
              </a:rPr>
              <a:t>⎛</a:t>
            </a:r>
            <a:r>
              <a:rPr dirty="0" baseline="2777" sz="1500" spc="82">
                <a:latin typeface="Meiryo"/>
                <a:cs typeface="Meiryo"/>
              </a:rPr>
              <a:t> </a:t>
            </a:r>
            <a:r>
              <a:rPr dirty="0" sz="1000" spc="-57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295" i="1">
                <a:latin typeface="Meiryo"/>
                <a:cs typeface="Meiryo"/>
              </a:rPr>
              <a:t/>
            </a:r>
            <a:r>
              <a:rPr dirty="0" baseline="-21367" sz="975" spc="89">
                <a:latin typeface="Palatino Linotype"/>
                <a:cs typeface="Palatino Linotype"/>
              </a:rPr>
              <a:t>2</a:t>
            </a:r>
            <a:r>
              <a:rPr dirty="0" baseline="-21367" sz="975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0</a:t>
            </a:r>
            <a:r>
              <a:rPr dirty="0" sz="1000" spc="335">
                <a:latin typeface="Palatino Linotype"/>
                <a:cs typeface="Palatino Linotype"/>
              </a:rPr>
              <a:t> </a:t>
            </a:r>
            <a:r>
              <a:rPr dirty="0" baseline="2777" sz="1500" spc="-914">
                <a:latin typeface="Meiryo"/>
                <a:cs typeface="Meiryo"/>
              </a:rPr>
              <a:t>⎞</a:t>
            </a:r>
            <a:r>
              <a:rPr dirty="0" baseline="2777" sz="1500">
                <a:latin typeface="Meiryo"/>
                <a:cs typeface="Meiryo"/>
              </a:rPr>
              <a:t>	</a:t>
            </a:r>
            <a:r>
              <a:rPr dirty="0" baseline="2777" sz="1500" spc="-839">
                <a:latin typeface="Meiryo"/>
                <a:cs typeface="Meiryo"/>
              </a:rPr>
              <a:t>⎛</a:t>
            </a:r>
            <a:r>
              <a:rPr dirty="0" baseline="2777" sz="1500" spc="67">
                <a:latin typeface="Meiryo"/>
                <a:cs typeface="Meiryo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612020" y="3838976"/>
            <a:ext cx="1111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11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859481" y="3838976"/>
            <a:ext cx="8540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59715" algn="l"/>
                <a:tab pos="507365" algn="l"/>
                <a:tab pos="755015" algn="l"/>
              </a:tabLst>
            </a:pPr>
            <a:r>
              <a:rPr dirty="0" sz="650" spc="-25">
                <a:latin typeface="Palatino Linotype"/>
                <a:cs typeface="Palatino Linotype"/>
              </a:rPr>
              <a:t>12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>
                <a:latin typeface="Palatino Linotype"/>
                <a:cs typeface="Palatino Linotype"/>
              </a:rPr>
              <a:t>21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>
                <a:latin typeface="Palatino Linotype"/>
                <a:cs typeface="Palatino Linotype"/>
              </a:rPr>
              <a:t>22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>
                <a:latin typeface="Palatino Linotype"/>
                <a:cs typeface="Palatino Linotype"/>
              </a:rPr>
              <a:t>31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150707" y="4051567"/>
            <a:ext cx="5727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73709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>
                <a:latin typeface="Palatino Linotype"/>
                <a:cs typeface="Palatino Linotype"/>
              </a:rPr>
              <a:t>11</a:t>
            </a:r>
            <a:endParaRPr sz="650">
              <a:latin typeface="Palatino Linotype"/>
              <a:cs typeface="Palatino Linotype"/>
            </a:endParaRPr>
          </a:p>
        </p:txBody>
      </p:sp>
      <p:graphicFrame>
        <p:nvGraphicFramePr>
          <p:cNvPr id="18" name="object 18" descr=""/>
          <p:cNvGraphicFramePr>
            <a:graphicFrameLocks noGrp="1"/>
          </p:cNvGraphicFramePr>
          <p:nvPr/>
        </p:nvGraphicFramePr>
        <p:xfrm>
          <a:off x="1242057" y="3798169"/>
          <a:ext cx="2707004" cy="37210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70840"/>
                <a:gridCol w="446404"/>
                <a:gridCol w="208915"/>
                <a:gridCol w="234315"/>
                <a:gridCol w="218440"/>
                <a:gridCol w="247015"/>
                <a:gridCol w="247014"/>
                <a:gridCol w="247014"/>
                <a:gridCol w="247014"/>
                <a:gridCol w="237489"/>
              </a:tblGrid>
              <a:tr h="180340">
                <a:tc>
                  <a:txBody>
                    <a:bodyPr/>
                    <a:lstStyle/>
                    <a:p>
                      <a:pPr marL="31750">
                        <a:lnSpc>
                          <a:spcPts val="1045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r>
                        <a:rPr dirty="0" sz="1000" spc="240">
                          <a:latin typeface="Palatino Linotype"/>
                          <a:cs typeface="Palatino Linotype"/>
                        </a:rPr>
                        <a:t>  </a:t>
                      </a:r>
                      <a:r>
                        <a:rPr dirty="0" sz="1000" spc="-560" i="1">
                          <a:latin typeface="Meiryo"/>
                          <a:cs typeface="Meiryo"/>
                        </a:rPr>
                        <a:t/>
                      </a:r>
                      <a:endParaRPr sz="1000">
                        <a:latin typeface="Meiryo"/>
                        <a:cs typeface="Meiryo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R="12700">
                        <a:lnSpc>
                          <a:spcPts val="1045"/>
                        </a:lnSpc>
                        <a:tabLst>
                          <a:tab pos="236220" algn="l"/>
                        </a:tabLst>
                      </a:pPr>
                      <a:r>
                        <a:rPr dirty="0" sz="1000" spc="-560" i="1">
                          <a:latin typeface="Meiryo"/>
                          <a:cs typeface="Meiryo"/>
                        </a:rPr>
                        <a:t/>
                      </a:r>
                      <a:r>
                        <a:rPr dirty="0" sz="1000" i="1">
                          <a:latin typeface="Meiryo"/>
                          <a:cs typeface="Meiryo"/>
                        </a:rPr>
                        <a:t>	</a:t>
                      </a:r>
                      <a:r>
                        <a:rPr dirty="0" sz="1000" spc="-5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5405">
                        <a:lnSpc>
                          <a:spcPts val="1045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9375">
                        <a:lnSpc>
                          <a:spcPts val="960"/>
                        </a:lnSpc>
                      </a:pPr>
                      <a:r>
                        <a:rPr dirty="0" sz="1000">
                          <a:latin typeface="Cambria"/>
                          <a:cs typeface="Cambria"/>
                        </a:rPr>
                        <a:t>+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7310">
                        <a:lnSpc>
                          <a:spcPts val="1045"/>
                        </a:lnSpc>
                      </a:pPr>
                      <a:r>
                        <a:rPr dirty="0" sz="1000" i="1">
                          <a:latin typeface="Meiryo"/>
                          <a:cs typeface="Meiryo"/>
                        </a:rPr>
                        <a:t/>
                      </a:r>
                      <a:endParaRPr sz="1000">
                        <a:latin typeface="Meiryo"/>
                        <a:cs typeface="Meiryo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ts val="1045"/>
                        </a:lnSpc>
                      </a:pPr>
                      <a:r>
                        <a:rPr dirty="0" sz="1000" i="1">
                          <a:latin typeface="Meiryo"/>
                          <a:cs typeface="Meiryo"/>
                        </a:rPr>
                        <a:t/>
                      </a:r>
                      <a:endParaRPr sz="1000">
                        <a:latin typeface="Meiryo"/>
                        <a:cs typeface="Meiryo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ts val="1045"/>
                        </a:lnSpc>
                      </a:pPr>
                      <a:r>
                        <a:rPr dirty="0" sz="1000" i="1">
                          <a:latin typeface="Meiryo"/>
                          <a:cs typeface="Meiryo"/>
                        </a:rPr>
                        <a:t/>
                      </a:r>
                      <a:endParaRPr sz="1000">
                        <a:latin typeface="Meiryo"/>
                        <a:cs typeface="Meiryo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ts val="1045"/>
                        </a:lnSpc>
                      </a:pPr>
                      <a:r>
                        <a:rPr dirty="0" sz="1000" i="1">
                          <a:latin typeface="Meiryo"/>
                          <a:cs typeface="Meiryo"/>
                        </a:rPr>
                        <a:t/>
                      </a:r>
                      <a:endParaRPr sz="1000">
                        <a:latin typeface="Meiryo"/>
                        <a:cs typeface="Meiryo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ts val="1045"/>
                        </a:lnSpc>
                      </a:pPr>
                      <a:r>
                        <a:rPr dirty="0" sz="1000" i="1">
                          <a:latin typeface="Meiryo"/>
                          <a:cs typeface="Meiryo"/>
                        </a:rPr>
                        <a:t/>
                      </a:r>
                      <a:endParaRPr sz="1000">
                        <a:latin typeface="Meiryo"/>
                        <a:cs typeface="Meiryo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baseline="13888" sz="1500" spc="-37" i="1">
                          <a:latin typeface="Meiryo"/>
                          <a:cs typeface="Meiryo"/>
                        </a:rPr>
                        <a:t/>
                      </a:r>
                      <a:r>
                        <a:rPr dirty="0" sz="650" spc="-30">
                          <a:latin typeface="Palatino Linotype"/>
                          <a:cs typeface="Palatino Linotype"/>
                        </a:rPr>
                        <a:t>32</a:t>
                      </a:r>
                      <a:endParaRPr sz="6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1430"/>
                </a:tc>
              </a:tr>
              <a:tr h="191770">
                <a:tc>
                  <a:txBody>
                    <a:bodyPr/>
                    <a:lstStyle/>
                    <a:p>
                      <a:pPr algn="ctr" marR="22860">
                        <a:lnSpc>
                          <a:spcPct val="100000"/>
                        </a:lnSpc>
                        <a:spcBef>
                          <a:spcPts val="95"/>
                        </a:spcBef>
                        <a:tabLst>
                          <a:tab pos="212725" algn="l"/>
                        </a:tabLst>
                      </a:pPr>
                      <a:r>
                        <a:rPr dirty="0" sz="1000" spc="-50">
                          <a:latin typeface="Palatino Linotype"/>
                          <a:cs typeface="Palatino Linotype"/>
                        </a:rPr>
                        <a:t>0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	</a:t>
                      </a:r>
                      <a:r>
                        <a:rPr dirty="0" sz="1000" spc="-5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2065"/>
                </a:tc>
                <a:tc>
                  <a:txBody>
                    <a:bodyPr/>
                    <a:lstStyle/>
                    <a:p>
                      <a:pPr algn="ctr" marL="20320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r>
                        <a:rPr dirty="0" sz="1000" spc="240">
                          <a:latin typeface="Palatino Linotype"/>
                          <a:cs typeface="Palatino Linotype"/>
                        </a:rPr>
                        <a:t>  </a:t>
                      </a:r>
                      <a:r>
                        <a:rPr dirty="0" sz="1000" spc="-35" i="1">
                          <a:latin typeface="Meiryo"/>
                          <a:cs typeface="Meiryo"/>
                        </a:rPr>
                        <a:t/>
                      </a:r>
                      <a:r>
                        <a:rPr dirty="0" baseline="-21367" sz="975" spc="-52">
                          <a:latin typeface="Palatino Linotype"/>
                          <a:cs typeface="Palatino Linotype"/>
                        </a:rPr>
                        <a:t>1</a:t>
                      </a:r>
                      <a:endParaRPr baseline="-21367" sz="975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206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ts val="1070"/>
                        </a:lnSpc>
                        <a:spcBef>
                          <a:spcPts val="345"/>
                        </a:spcBef>
                      </a:pPr>
                      <a:r>
                        <a:rPr dirty="0" baseline="13888" sz="1500" spc="-112" i="1">
                          <a:latin typeface="Meiryo"/>
                          <a:cs typeface="Meiryo"/>
                        </a:rPr>
                        <a:t/>
                      </a:r>
                      <a:r>
                        <a:rPr dirty="0" sz="650" spc="-80">
                          <a:latin typeface="Palatino Linotype"/>
                          <a:cs typeface="Palatino Linotype"/>
                        </a:rPr>
                        <a:t>12</a:t>
                      </a:r>
                      <a:endParaRPr sz="6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43815"/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ts val="1070"/>
                        </a:lnSpc>
                        <a:spcBef>
                          <a:spcPts val="345"/>
                        </a:spcBef>
                      </a:pPr>
                      <a:r>
                        <a:rPr dirty="0" baseline="13888" sz="1500" spc="-112" i="1">
                          <a:latin typeface="Meiryo"/>
                          <a:cs typeface="Meiryo"/>
                        </a:rPr>
                        <a:t/>
                      </a:r>
                      <a:r>
                        <a:rPr dirty="0" sz="650" spc="-80">
                          <a:latin typeface="Palatino Linotype"/>
                          <a:cs typeface="Palatino Linotype"/>
                        </a:rPr>
                        <a:t>21</a:t>
                      </a:r>
                      <a:endParaRPr sz="6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43815"/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ts val="1070"/>
                        </a:lnSpc>
                        <a:spcBef>
                          <a:spcPts val="345"/>
                        </a:spcBef>
                      </a:pPr>
                      <a:r>
                        <a:rPr dirty="0" baseline="13888" sz="1500" spc="-112" i="1">
                          <a:latin typeface="Meiryo"/>
                          <a:cs typeface="Meiryo"/>
                        </a:rPr>
                        <a:t/>
                      </a:r>
                      <a:r>
                        <a:rPr dirty="0" sz="650" spc="-80">
                          <a:latin typeface="Palatino Linotype"/>
                          <a:cs typeface="Palatino Linotype"/>
                        </a:rPr>
                        <a:t>22</a:t>
                      </a:r>
                      <a:endParaRPr sz="6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43815"/>
                </a:tc>
                <a:tc>
                  <a:txBody>
                    <a:bodyPr/>
                    <a:lstStyle/>
                    <a:p>
                      <a:pPr marL="96520">
                        <a:lnSpc>
                          <a:spcPts val="1070"/>
                        </a:lnSpc>
                        <a:spcBef>
                          <a:spcPts val="345"/>
                        </a:spcBef>
                      </a:pPr>
                      <a:r>
                        <a:rPr dirty="0" baseline="13888" sz="1500" spc="-112" i="1">
                          <a:latin typeface="Meiryo"/>
                          <a:cs typeface="Meiryo"/>
                        </a:rPr>
                        <a:t/>
                      </a:r>
                      <a:r>
                        <a:rPr dirty="0" sz="650" spc="-80">
                          <a:latin typeface="Palatino Linotype"/>
                          <a:cs typeface="Palatino Linotype"/>
                        </a:rPr>
                        <a:t>31</a:t>
                      </a:r>
                      <a:endParaRPr sz="6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43815"/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1070"/>
                        </a:lnSpc>
                        <a:spcBef>
                          <a:spcPts val="345"/>
                        </a:spcBef>
                      </a:pPr>
                      <a:r>
                        <a:rPr dirty="0" baseline="13888" sz="1500" spc="-37" i="1">
                          <a:latin typeface="Meiryo"/>
                          <a:cs typeface="Meiryo"/>
                        </a:rPr>
                        <a:t/>
                      </a:r>
                      <a:r>
                        <a:rPr dirty="0" sz="650" spc="-30">
                          <a:latin typeface="Palatino Linotype"/>
                          <a:cs typeface="Palatino Linotype"/>
                        </a:rPr>
                        <a:t>32</a:t>
                      </a:r>
                      <a:endParaRPr sz="6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43815"/>
                </a:tc>
              </a:tr>
            </a:tbl>
          </a:graphicData>
        </a:graphic>
      </p:graphicFrame>
      <p:sp>
        <p:nvSpPr>
          <p:cNvPr id="19" name="object 19" descr=""/>
          <p:cNvSpPr txBox="1"/>
          <p:nvPr/>
        </p:nvSpPr>
        <p:spPr>
          <a:xfrm>
            <a:off x="2586620" y="3585374"/>
            <a:ext cx="1525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650">
                <a:latin typeface="Palatino Linotype"/>
                <a:cs typeface="Palatino Linotype"/>
              </a:rPr>
              <a:t>11</a:t>
            </a:r>
            <a:r>
              <a:rPr dirty="0" sz="650" spc="450">
                <a:latin typeface="Palatino Linotype"/>
                <a:cs typeface="Palatino Linotype"/>
              </a:rPr>
              <a:t> </a:t>
            </a:r>
            <a:r>
              <a:rPr dirty="0" baseline="13888" sz="1500" spc="-615" i="1">
                <a:latin typeface="Meiryo"/>
                <a:cs typeface="Meiryo"/>
              </a:rPr>
              <a:t/>
            </a:r>
            <a:r>
              <a:rPr dirty="0" sz="650" spc="60">
                <a:latin typeface="Palatino Linotype"/>
                <a:cs typeface="Palatino Linotype"/>
              </a:rPr>
              <a:t>1</a:t>
            </a:r>
            <a:r>
              <a:rPr dirty="0" sz="650" spc="65">
                <a:latin typeface="Palatino Linotype"/>
                <a:cs typeface="Palatino Linotype"/>
              </a:rPr>
              <a:t>2</a:t>
            </a:r>
            <a:r>
              <a:rPr dirty="0" sz="650" spc="455">
                <a:latin typeface="Palatino Linotype"/>
                <a:cs typeface="Palatino Linotype"/>
              </a:rPr>
              <a:t> </a:t>
            </a:r>
            <a:r>
              <a:rPr dirty="0" baseline="13888" sz="1500" spc="-615" i="1">
                <a:latin typeface="Meiryo"/>
                <a:cs typeface="Meiryo"/>
              </a:rPr>
              <a:t/>
            </a:r>
            <a:r>
              <a:rPr dirty="0" sz="650" spc="60">
                <a:latin typeface="Palatino Linotype"/>
                <a:cs typeface="Palatino Linotype"/>
              </a:rPr>
              <a:t>2</a:t>
            </a:r>
            <a:r>
              <a:rPr dirty="0" sz="650" spc="65">
                <a:latin typeface="Palatino Linotype"/>
                <a:cs typeface="Palatino Linotype"/>
              </a:rPr>
              <a:t>1</a:t>
            </a:r>
            <a:r>
              <a:rPr dirty="0" sz="650" spc="455">
                <a:latin typeface="Palatino Linotype"/>
                <a:cs typeface="Palatino Linotype"/>
              </a:rPr>
              <a:t> </a:t>
            </a:r>
            <a:r>
              <a:rPr dirty="0" baseline="13888" sz="1500" spc="-615" i="1">
                <a:latin typeface="Meiryo"/>
                <a:cs typeface="Meiryo"/>
              </a:rPr>
              <a:t/>
            </a:r>
            <a:r>
              <a:rPr dirty="0" sz="650" spc="60">
                <a:latin typeface="Palatino Linotype"/>
                <a:cs typeface="Palatino Linotype"/>
              </a:rPr>
              <a:t>2</a:t>
            </a:r>
            <a:r>
              <a:rPr dirty="0" sz="650" spc="65">
                <a:latin typeface="Palatino Linotype"/>
                <a:cs typeface="Palatino Linotype"/>
              </a:rPr>
              <a:t>2</a:t>
            </a:r>
            <a:r>
              <a:rPr dirty="0" sz="650" spc="455">
                <a:latin typeface="Palatino Linotype"/>
                <a:cs typeface="Palatino Linotype"/>
              </a:rPr>
              <a:t> </a:t>
            </a:r>
            <a:r>
              <a:rPr dirty="0" baseline="13888" sz="1500" spc="-615" i="1">
                <a:latin typeface="Meiryo"/>
                <a:cs typeface="Meiryo"/>
              </a:rPr>
              <a:t/>
            </a:r>
            <a:r>
              <a:rPr dirty="0" sz="650" spc="60">
                <a:latin typeface="Palatino Linotype"/>
                <a:cs typeface="Palatino Linotype"/>
              </a:rPr>
              <a:t>3</a:t>
            </a:r>
            <a:r>
              <a:rPr dirty="0" sz="650" spc="65">
                <a:latin typeface="Palatino Linotype"/>
                <a:cs typeface="Palatino Linotype"/>
              </a:rPr>
              <a:t>1</a:t>
            </a:r>
            <a:r>
              <a:rPr dirty="0" sz="650" spc="455">
                <a:latin typeface="Palatino Linotype"/>
                <a:cs typeface="Palatino Linotype"/>
              </a:rPr>
              <a:t> </a:t>
            </a:r>
            <a:r>
              <a:rPr dirty="0" baseline="13888" sz="1500" spc="-690" i="1">
                <a:latin typeface="Meiryo"/>
                <a:cs typeface="Meiryo"/>
              </a:rPr>
              <a:t/>
            </a:r>
            <a:r>
              <a:rPr dirty="0" sz="650" spc="10">
                <a:latin typeface="Palatino Linotype"/>
                <a:cs typeface="Palatino Linotype"/>
              </a:rPr>
              <a:t>3</a:t>
            </a:r>
            <a:r>
              <a:rPr dirty="0" sz="650" spc="15">
                <a:latin typeface="Palatino Linotype"/>
                <a:cs typeface="Palatino Linotype"/>
              </a:rPr>
              <a:t>2</a:t>
            </a:r>
            <a:r>
              <a:rPr dirty="0" sz="650" spc="170">
                <a:latin typeface="Palatino Linotype"/>
                <a:cs typeface="Palatino Linotype"/>
              </a:rPr>
              <a:t> </a:t>
            </a:r>
            <a:r>
              <a:rPr dirty="0" baseline="16666" sz="1500" spc="-1207">
                <a:latin typeface="Meiryo"/>
                <a:cs typeface="Meiryo"/>
              </a:rPr>
              <a:t>⎞</a:t>
            </a:r>
            <a:r>
              <a:rPr dirty="0" baseline="-36111" sz="1500" spc="-1207">
                <a:latin typeface="Meiryo"/>
                <a:cs typeface="Meiryo"/>
              </a:rPr>
              <a:t>⎟</a:t>
            </a:r>
            <a:endParaRPr baseline="-36111" sz="1500">
              <a:latin typeface="Meiryo"/>
              <a:cs typeface="Meiryo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991964" y="3896049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91355" y="3698925"/>
            <a:ext cx="3234055" cy="464184"/>
          </a:xfrm>
          <a:prstGeom prst="rect">
            <a:avLst/>
          </a:prstGeom>
        </p:spPr>
        <p:txBody>
          <a:bodyPr wrap="square" lIns="0" tIns="79375" rIns="0" bIns="0" rtlCol="0" vert="horz">
            <a:spAutoFit/>
          </a:bodyPr>
          <a:lstStyle/>
          <a:p>
            <a:pPr marL="169545">
              <a:lnSpc>
                <a:spcPct val="100000"/>
              </a:lnSpc>
              <a:spcBef>
                <a:spcPts val="62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38100">
              <a:lnSpc>
                <a:spcPct val="100000"/>
              </a:lnSpc>
              <a:spcBef>
                <a:spcPts val="525"/>
              </a:spcBef>
              <a:tabLst>
                <a:tab pos="1209040" algn="l"/>
                <a:tab pos="1570990" algn="l"/>
                <a:tab pos="3112770" algn="l"/>
              </a:tabLst>
            </a:pPr>
            <a:r>
              <a:rPr dirty="0" sz="1000" spc="-560">
                <a:latin typeface="Meiryo"/>
                <a:cs typeface="Meiryo"/>
              </a:rPr>
              <a:t>⎝</a:t>
            </a:r>
            <a:r>
              <a:rPr dirty="0" sz="1000" spc="240">
                <a:latin typeface="Meiryo"/>
                <a:cs typeface="Meiryo"/>
              </a:rPr>
              <a:t> </a:t>
            </a:r>
            <a:r>
              <a:rPr dirty="0" baseline="2777" sz="1500" spc="-75">
                <a:latin typeface="Palatino Linotype"/>
                <a:cs typeface="Palatino Linotype"/>
              </a:rPr>
              <a:t>0</a:t>
            </a:r>
            <a:r>
              <a:rPr dirty="0" baseline="2777" sz="1500">
                <a:latin typeface="Palatino Linotype"/>
                <a:cs typeface="Palatino Linotype"/>
              </a:rPr>
              <a:t>	</a:t>
            </a:r>
            <a:r>
              <a:rPr dirty="0" baseline="2777" sz="1500" spc="-765" i="1">
                <a:latin typeface="Meiryo"/>
                <a:cs typeface="Meiryo"/>
              </a:rPr>
              <a:t/>
            </a:r>
            <a:r>
              <a:rPr dirty="0" baseline="2777" sz="1500" spc="652" i="1">
                <a:latin typeface="Meiryo"/>
                <a:cs typeface="Meiryo"/>
              </a:rPr>
              <a:t> </a:t>
            </a:r>
            <a:r>
              <a:rPr dirty="0" sz="1000" spc="-805">
                <a:latin typeface="Meiryo"/>
                <a:cs typeface="Meiryo"/>
              </a:rPr>
              <a:t>⎠</a:t>
            </a:r>
            <a:r>
              <a:rPr dirty="0" baseline="38888" sz="1500" spc="-1207">
                <a:latin typeface="Meiryo"/>
                <a:cs typeface="Meiryo"/>
              </a:rPr>
              <a:t>⎟</a:t>
            </a:r>
            <a:r>
              <a:rPr dirty="0" baseline="38888" sz="1500">
                <a:latin typeface="Meiryo"/>
                <a:cs typeface="Meiryo"/>
              </a:rPr>
              <a:t>	</a:t>
            </a:r>
            <a:r>
              <a:rPr dirty="0" sz="1000" spc="-780">
                <a:latin typeface="Meiryo"/>
                <a:cs typeface="Meiryo"/>
              </a:rPr>
              <a:t>⎝</a:t>
            </a:r>
            <a:r>
              <a:rPr dirty="0" baseline="38888" sz="1500" spc="-1170">
                <a:latin typeface="Meiryo"/>
                <a:cs typeface="Meiryo"/>
              </a:rPr>
              <a:t>⎜</a:t>
            </a:r>
            <a:r>
              <a:rPr dirty="0" baseline="38888" sz="1500" spc="67">
                <a:latin typeface="Meiryo"/>
                <a:cs typeface="Meiryo"/>
              </a:rPr>
              <a:t> </a:t>
            </a:r>
            <a:r>
              <a:rPr dirty="0" baseline="2777" sz="1500" spc="-944" i="1">
                <a:latin typeface="Meiryo"/>
                <a:cs typeface="Meiryo"/>
              </a:rPr>
              <a:t/>
            </a:r>
            <a:r>
              <a:rPr dirty="0" baseline="2777" sz="1500" i="1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⎠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30676" y="4214829"/>
            <a:ext cx="5062220" cy="13925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67945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10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aining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baseline="-21367" sz="975" spc="75" i="1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qua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95" b="1">
                <a:latin typeface="Times New Roman"/>
                <a:cs typeface="Times New Roman"/>
              </a:rPr>
              <a:t>s</a:t>
            </a:r>
            <a:r>
              <a:rPr dirty="0" cap="small" sz="1000" spc="45" b="1">
                <a:latin typeface="Times New Roman"/>
                <a:cs typeface="Times New Roman"/>
              </a:rPr>
              <a:t>u</a:t>
            </a:r>
            <a:r>
              <a:rPr dirty="0" sz="1000" spc="165" b="1">
                <a:latin typeface="Times New Roman"/>
                <a:cs typeface="Times New Roman"/>
              </a:rPr>
              <a:t>r</a:t>
            </a:r>
            <a:r>
              <a:rPr dirty="0" sz="1000" spc="65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ac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al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sep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ssu</a:t>
            </a:r>
            <a:r>
              <a:rPr dirty="0" sz="1000" spc="-8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ptions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old,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stima- 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lumn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45">
                <a:latin typeface="Cambria"/>
                <a:cs typeface="Cambria"/>
              </a:rPr>
              <a:t>Π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j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ption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agonal.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</a:pPr>
            <a:r>
              <a:rPr dirty="0" sz="900" b="1">
                <a:latin typeface="Calibri"/>
                <a:cs typeface="Calibri"/>
              </a:rPr>
              <a:t>4.2.3.1</a:t>
            </a:r>
            <a:r>
              <a:rPr dirty="0" sz="900" spc="315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Unconstrained</a:t>
            </a:r>
            <a:r>
              <a:rPr dirty="0" sz="900" spc="15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Estimator</a:t>
            </a:r>
            <a:endParaRPr sz="9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1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coeﬃcients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baseline="29914" sz="975">
                <a:latin typeface="Palatino Linotype"/>
                <a:cs typeface="Palatino Linotype"/>
              </a:rPr>
              <a:t>th</a:t>
            </a:r>
            <a:r>
              <a:rPr dirty="0" baseline="29914" sz="975" spc="19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row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Π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878610" y="5762677"/>
            <a:ext cx="8877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601980" algn="l"/>
              </a:tabLst>
            </a:pPr>
            <a:r>
              <a:rPr dirty="0" sz="1000" spc="-235" i="1">
                <a:latin typeface="Meiryo"/>
                <a:cs typeface="Meiryo"/>
              </a:rPr>
              <a:t/>
            </a:r>
            <a:r>
              <a:rPr dirty="0" baseline="-21367" sz="975" spc="-352" i="1">
                <a:latin typeface="Palatino Linotype"/>
                <a:cs typeface="Palatino Linotype"/>
              </a:rPr>
              <a:t>t</a:t>
            </a:r>
            <a:r>
              <a:rPr dirty="0" baseline="-21367" sz="975" spc="277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35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endParaRPr baseline="34188" sz="975">
              <a:latin typeface="Meiryo"/>
              <a:cs typeface="Meiryo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810870" y="5609721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283829" y="5647356"/>
            <a:ext cx="94741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70255" algn="l"/>
              </a:tabLst>
            </a:pPr>
            <a:r>
              <a:rPr dirty="0" sz="1000" spc="430">
                <a:latin typeface="Meiryo"/>
                <a:cs typeface="Meiryo"/>
              </a:rPr>
              <a:t>∑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42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226462" y="5762683"/>
            <a:ext cx="1962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45" i="1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529689" y="5835463"/>
            <a:ext cx="9677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770255" algn="l"/>
              </a:tabLst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6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330" i="1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181649" y="5544833"/>
            <a:ext cx="14274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39115" algn="l"/>
                <a:tab pos="770255" algn="l"/>
                <a:tab pos="1311910" algn="l"/>
              </a:tabLst>
            </a:pPr>
            <a:r>
              <a:rPr dirty="0" sz="1000" spc="310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300">
                <a:latin typeface="Meiryo"/>
                <a:cs typeface="Meiryo"/>
              </a:rPr>
              <a:t>)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310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310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568776" y="5902935"/>
            <a:ext cx="4959985" cy="524510"/>
          </a:xfrm>
          <a:prstGeom prst="rect">
            <a:avLst/>
          </a:prstGeom>
        </p:spPr>
        <p:txBody>
          <a:bodyPr wrap="square" lIns="0" tIns="52705" rIns="0" bIns="0" rtlCol="0" vert="horz">
            <a:spAutoFit/>
          </a:bodyPr>
          <a:lstStyle/>
          <a:p>
            <a:pPr marL="786130">
              <a:lnSpc>
                <a:spcPct val="100000"/>
              </a:lnSpc>
              <a:spcBef>
                <a:spcPts val="415"/>
              </a:spcBef>
              <a:tabLst>
                <a:tab pos="154368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  <a:p>
            <a:pPr marL="12700" marR="5080" indent="107950">
              <a:lnSpc>
                <a:spcPct val="100000"/>
              </a:lnSpc>
              <a:spcBef>
                <a:spcPts val="434"/>
              </a:spcBef>
            </a:pPr>
            <a:r>
              <a:rPr dirty="0" sz="1000" spc="-10">
                <a:latin typeface="Palatino Linotype"/>
                <a:cs typeface="Palatino Linotype"/>
              </a:rPr>
              <a:t>More </a:t>
            </a:r>
            <a:r>
              <a:rPr dirty="0" sz="1000" spc="-45">
                <a:latin typeface="Palatino Linotype"/>
                <a:cs typeface="Palatino Linotype"/>
              </a:rPr>
              <a:t>generally,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</a:t>
            </a:r>
            <a:r>
              <a:rPr dirty="0" sz="1000">
                <a:latin typeface="Palatino Linotype"/>
                <a:cs typeface="Palatino Linotype"/>
              </a:rPr>
              <a:t> 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write</a:t>
            </a:r>
            <a:r>
              <a:rPr dirty="0" sz="1000">
                <a:latin typeface="Palatino Linotype"/>
                <a:cs typeface="Palatino Linotype"/>
              </a:rPr>
              <a:t> the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</a:t>
            </a:r>
            <a:r>
              <a:rPr dirty="0" sz="1000">
                <a:latin typeface="Cambria"/>
                <a:cs typeface="Cambria"/>
              </a:rPr>
              <a:t>Π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 </a:t>
            </a:r>
            <a:r>
              <a:rPr dirty="0" sz="1000" spc="-35">
                <a:latin typeface="Palatino Linotype"/>
                <a:cs typeface="Palatino Linotype"/>
              </a:rPr>
              <a:t>two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different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ways.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ﬁrst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consists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10">
                <a:latin typeface="Palatino Linotype"/>
                <a:cs typeface="Palatino Linotype"/>
              </a:rPr>
              <a:t>deﬁning: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916707" y="6859724"/>
            <a:ext cx="2374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253783" y="6532020"/>
            <a:ext cx="869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315036" y="6527658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315036" y="6615789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253773" y="6759832"/>
            <a:ext cx="869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315036" y="6843586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284407" y="6987519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247939" y="7215309"/>
            <a:ext cx="869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163935" y="6598323"/>
            <a:ext cx="331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0985" algn="l"/>
              </a:tabLst>
            </a:pPr>
            <a:r>
              <a:rPr dirty="0" sz="1000" spc="-610">
                <a:latin typeface="Meiryo"/>
                <a:cs typeface="Meiryo"/>
              </a:rPr>
              <a:t>⎜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163935" y="6714225"/>
            <a:ext cx="331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60">
                <a:latin typeface="Meiryo"/>
                <a:cs typeface="Meiryo"/>
              </a:rPr>
              <a:t>⎜</a:t>
            </a:r>
            <a:r>
              <a:rPr dirty="0" sz="1000" spc="395">
                <a:latin typeface="Meiryo"/>
                <a:cs typeface="Meiryo"/>
              </a:rPr>
              <a:t> </a:t>
            </a:r>
            <a:r>
              <a:rPr dirty="0" sz="650" i="1">
                <a:latin typeface="Meiryo"/>
                <a:cs typeface="Meiryo"/>
              </a:rPr>
              <a:t>⊤</a:t>
            </a:r>
            <a:r>
              <a:rPr dirty="0" sz="650" spc="20" i="1">
                <a:latin typeface="Meiryo"/>
                <a:cs typeface="Meiryo"/>
              </a:rPr>
              <a:t> </a:t>
            </a:r>
            <a:r>
              <a:rPr dirty="0" sz="1000" spc="-610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163935" y="6828183"/>
            <a:ext cx="331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0985" algn="l"/>
              </a:tabLst>
            </a:pPr>
            <a:r>
              <a:rPr dirty="0" sz="1000" spc="-610">
                <a:latin typeface="Meiryo"/>
                <a:cs typeface="Meiryo"/>
              </a:rPr>
              <a:t>⎜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163935" y="7057924"/>
            <a:ext cx="331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0985" algn="l"/>
              </a:tabLst>
            </a:pPr>
            <a:r>
              <a:rPr dirty="0" sz="1000" spc="-610">
                <a:latin typeface="Meiryo"/>
                <a:cs typeface="Meiryo"/>
              </a:rPr>
              <a:t>⎜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163935" y="7172794"/>
            <a:ext cx="331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60">
                <a:latin typeface="Meiryo"/>
                <a:cs typeface="Meiryo"/>
              </a:rPr>
              <a:t>⎜</a:t>
            </a:r>
            <a:r>
              <a:rPr dirty="0" sz="1000" spc="350">
                <a:latin typeface="Meiryo"/>
                <a:cs typeface="Meiryo"/>
              </a:rPr>
              <a:t> </a:t>
            </a:r>
            <a:r>
              <a:rPr dirty="0" sz="650" i="1">
                <a:latin typeface="Meiryo"/>
                <a:cs typeface="Meiryo"/>
              </a:rPr>
              <a:t>⊤</a:t>
            </a:r>
            <a:r>
              <a:rPr dirty="0" sz="650" spc="65" i="1">
                <a:latin typeface="Meiryo"/>
                <a:cs typeface="Meiryo"/>
              </a:rPr>
              <a:t> </a:t>
            </a:r>
            <a:r>
              <a:rPr dirty="0" sz="1000" spc="-610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163935" y="7261942"/>
            <a:ext cx="331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60">
                <a:latin typeface="Meiryo"/>
                <a:cs typeface="Meiryo"/>
              </a:rPr>
              <a:t>⎝</a:t>
            </a:r>
            <a:r>
              <a:rPr dirty="0" sz="1000" spc="350">
                <a:latin typeface="Meiryo"/>
                <a:cs typeface="Meiryo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135" i="1">
                <a:latin typeface="Palatino Linotype"/>
                <a:cs typeface="Palatino Linotype"/>
              </a:rPr>
              <a:t> </a:t>
            </a:r>
            <a:r>
              <a:rPr dirty="0" sz="1000" spc="-610">
                <a:latin typeface="Meiryo"/>
                <a:cs typeface="Meiryo"/>
              </a:rPr>
              <a:t>⎠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561013" y="6859724"/>
            <a:ext cx="47053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5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-45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130579" y="6532020"/>
            <a:ext cx="81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186915" y="6527648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186915" y="6615779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130569" y="6759821"/>
            <a:ext cx="81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186915" y="6843576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158797" y="6987509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124854" y="7215299"/>
            <a:ext cx="81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163935" y="6477053"/>
            <a:ext cx="12033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0985" algn="l"/>
                <a:tab pos="889000" algn="l"/>
                <a:tab pos="1132840" algn="l"/>
              </a:tabLst>
            </a:pPr>
            <a:r>
              <a:rPr dirty="0" sz="1000" spc="-610">
                <a:latin typeface="Meiryo"/>
                <a:cs typeface="Meiryo"/>
              </a:rPr>
              <a:t>⎛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⎞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⎛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⎞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040731" y="6598322"/>
            <a:ext cx="3263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6540" algn="l"/>
              </a:tabLst>
            </a:pPr>
            <a:r>
              <a:rPr dirty="0" sz="1000" spc="-610">
                <a:latin typeface="Meiryo"/>
                <a:cs typeface="Meiryo"/>
              </a:rPr>
              <a:t>⎜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040731" y="6714215"/>
            <a:ext cx="3263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60">
                <a:latin typeface="Meiryo"/>
                <a:cs typeface="Meiryo"/>
              </a:rPr>
              <a:t>⎜</a:t>
            </a:r>
            <a:r>
              <a:rPr dirty="0" sz="1000" spc="355">
                <a:latin typeface="Meiryo"/>
                <a:cs typeface="Meiryo"/>
              </a:rPr>
              <a:t> </a:t>
            </a:r>
            <a:r>
              <a:rPr dirty="0" sz="650" i="1">
                <a:latin typeface="Meiryo"/>
                <a:cs typeface="Meiryo"/>
              </a:rPr>
              <a:t>⊤</a:t>
            </a:r>
            <a:r>
              <a:rPr dirty="0" sz="650" spc="20" i="1">
                <a:latin typeface="Meiryo"/>
                <a:cs typeface="Meiryo"/>
              </a:rPr>
              <a:t> </a:t>
            </a:r>
            <a:r>
              <a:rPr dirty="0" sz="1000" spc="-610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040731" y="6828178"/>
            <a:ext cx="3263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6540" algn="l"/>
              </a:tabLst>
            </a:pPr>
            <a:r>
              <a:rPr dirty="0" sz="1000" spc="-610">
                <a:latin typeface="Meiryo"/>
                <a:cs typeface="Meiryo"/>
              </a:rPr>
              <a:t>⎜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040731" y="7057919"/>
            <a:ext cx="3263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6540" algn="l"/>
              </a:tabLst>
            </a:pPr>
            <a:r>
              <a:rPr dirty="0" sz="1000" spc="-610">
                <a:latin typeface="Meiryo"/>
                <a:cs typeface="Meiryo"/>
              </a:rPr>
              <a:t>⎜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040731" y="7172790"/>
            <a:ext cx="3263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60">
                <a:latin typeface="Meiryo"/>
                <a:cs typeface="Meiryo"/>
              </a:rPr>
              <a:t>⎜</a:t>
            </a:r>
            <a:r>
              <a:rPr dirty="0" sz="1000" spc="310">
                <a:latin typeface="Meiryo"/>
                <a:cs typeface="Meiryo"/>
              </a:rPr>
              <a:t> </a:t>
            </a:r>
            <a:r>
              <a:rPr dirty="0" sz="650" i="1">
                <a:latin typeface="Meiryo"/>
                <a:cs typeface="Meiryo"/>
              </a:rPr>
              <a:t>⊤</a:t>
            </a:r>
            <a:r>
              <a:rPr dirty="0" sz="650" spc="65" i="1">
                <a:latin typeface="Meiryo"/>
                <a:cs typeface="Meiryo"/>
              </a:rPr>
              <a:t> </a:t>
            </a:r>
            <a:r>
              <a:rPr dirty="0" sz="1000" spc="-610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040731" y="7261942"/>
            <a:ext cx="3263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60">
                <a:latin typeface="Meiryo"/>
                <a:cs typeface="Meiryo"/>
              </a:rPr>
              <a:t>⎝</a:t>
            </a:r>
            <a:r>
              <a:rPr dirty="0" sz="1000" spc="310">
                <a:latin typeface="Meiryo"/>
                <a:cs typeface="Meiryo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135" i="1">
                <a:latin typeface="Palatino Linotype"/>
                <a:cs typeface="Palatino Linotype"/>
              </a:rPr>
              <a:t> </a:t>
            </a:r>
            <a:r>
              <a:rPr dirty="0" sz="1000" spc="-610">
                <a:latin typeface="Meiryo"/>
                <a:cs typeface="Meiryo"/>
              </a:rPr>
              <a:t>⎠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664088" y="7389745"/>
            <a:ext cx="1278255" cy="481330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695"/>
              </a:spcBef>
            </a:pP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then:</a:t>
            </a:r>
            <a:endParaRPr sz="1000">
              <a:latin typeface="Palatino Linotype"/>
              <a:cs typeface="Palatino Linotype"/>
            </a:endParaRPr>
          </a:p>
          <a:p>
            <a:pPr marL="264795">
              <a:lnSpc>
                <a:spcPct val="100000"/>
              </a:lnSpc>
              <a:spcBef>
                <a:spcPts val="590"/>
              </a:spcBef>
            </a:pPr>
            <a:r>
              <a:rPr dirty="0" sz="1000" spc="-480">
                <a:latin typeface="Cambria"/>
                <a:cs typeface="Cambria"/>
              </a:rPr>
              <a:t>Π</a:t>
            </a:r>
            <a:r>
              <a:rPr dirty="0" baseline="11111" sz="1500" spc="-502" i="1">
                <a:latin typeface="Meiryo"/>
                <a:cs typeface="Meiryo"/>
              </a:rPr>
              <a:t>̂</a:t>
            </a:r>
            <a:r>
              <a:rPr dirty="0" baseline="11111" sz="1500" spc="-209" i="1">
                <a:latin typeface="Meiryo"/>
                <a:cs typeface="Meiryo"/>
              </a:rPr>
              <a:t> 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baseline="34188" sz="975" spc="11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12957" y="607782"/>
            <a:ext cx="5240020" cy="5918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92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254000" marR="43180" indent="107950">
              <a:lnSpc>
                <a:spcPct val="100000"/>
              </a:lnSpc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order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analyze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properties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this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estimator,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easier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consider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vector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coef- </a:t>
            </a:r>
            <a:r>
              <a:rPr dirty="0" sz="1000" spc="-25">
                <a:latin typeface="Palatino Linotype"/>
                <a:cs typeface="Palatino Linotype"/>
              </a:rPr>
              <a:t>ﬁcients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Vec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Π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baseline="29914" sz="975" spc="82" i="1">
                <a:latin typeface="Meiryo"/>
                <a:cs typeface="Meiryo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stacking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rows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Π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Deﬁning: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02761" y="1600209"/>
            <a:ext cx="2374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149880" y="1740910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149880" y="1855781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149880" y="1944929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⎝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282243" y="1364939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239723" y="1292278"/>
            <a:ext cx="360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140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282242" y="1577540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49880" y="1511169"/>
            <a:ext cx="450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60">
                <a:latin typeface="Meiryo"/>
                <a:cs typeface="Meiryo"/>
              </a:rPr>
              <a:t>⎜</a:t>
            </a:r>
            <a:r>
              <a:rPr dirty="0" sz="1000" spc="-80">
                <a:latin typeface="Meiryo"/>
                <a:cs typeface="Meiryo"/>
              </a:rPr>
              <a:t> </a:t>
            </a:r>
            <a:r>
              <a:rPr dirty="0" baseline="2777" sz="1500">
                <a:latin typeface="Palatino Linotype"/>
                <a:cs typeface="Palatino Linotype"/>
              </a:rPr>
              <a:t>I</a:t>
            </a:r>
            <a:r>
              <a:rPr dirty="0" baseline="2777" sz="1500" spc="202">
                <a:latin typeface="Palatino Linotype"/>
                <a:cs typeface="Palatino Linotype"/>
              </a:rPr>
              <a:t>  </a:t>
            </a:r>
            <a:r>
              <a:rPr dirty="0" baseline="2777" sz="1500" i="1">
                <a:latin typeface="Meiryo"/>
                <a:cs typeface="Meiryo"/>
              </a:rPr>
              <a:t>⊗</a:t>
            </a:r>
            <a:r>
              <a:rPr dirty="0" baseline="2777" sz="1500" spc="-165" i="1">
                <a:latin typeface="Meiryo"/>
                <a:cs typeface="Meiryo"/>
              </a:rPr>
              <a:t> </a:t>
            </a:r>
            <a:r>
              <a:rPr dirty="0" baseline="2777" sz="1500" spc="-75" i="1">
                <a:latin typeface="Palatino Linotype"/>
                <a:cs typeface="Palatino Linotype"/>
              </a:rPr>
              <a:t>x</a:t>
            </a:r>
            <a:endParaRPr baseline="2777" sz="15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574967" y="1287787"/>
            <a:ext cx="84455" cy="42862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ts val="735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  <a:p>
            <a:pPr marL="12700">
              <a:lnSpc>
                <a:spcPts val="735"/>
              </a:lnSpc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ts val="735"/>
              </a:lnSpc>
              <a:spcBef>
                <a:spcPts val="20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  <a:p>
            <a:pPr marL="12700">
              <a:lnSpc>
                <a:spcPts val="735"/>
              </a:lnSpc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49880" y="1274909"/>
            <a:ext cx="605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35305" algn="l"/>
              </a:tabLst>
            </a:pPr>
            <a:r>
              <a:rPr dirty="0" sz="1000" spc="-610">
                <a:latin typeface="Meiryo"/>
                <a:cs typeface="Meiryo"/>
              </a:rPr>
              <a:t>⎛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⎞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407402" y="1717356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276413" y="2002622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233898" y="1929956"/>
            <a:ext cx="360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140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569138" y="1925470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569138" y="2016791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672693" y="151115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672693" y="1740899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672693" y="1855770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672693" y="194491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⎠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820940" y="1600188"/>
            <a:ext cx="374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24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179238" y="1274894"/>
            <a:ext cx="3771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60">
                <a:latin typeface="Meiryo"/>
                <a:cs typeface="Meiryo"/>
              </a:rPr>
              <a:t>⎛</a:t>
            </a:r>
            <a:r>
              <a:rPr dirty="0" sz="1000" spc="-20">
                <a:latin typeface="Meiryo"/>
                <a:cs typeface="Meiryo"/>
              </a:rPr>
              <a:t> </a:t>
            </a:r>
            <a:r>
              <a:rPr dirty="0" baseline="-8333" sz="1500" i="1">
                <a:latin typeface="Palatino Linotype"/>
                <a:cs typeface="Palatino Linotype"/>
              </a:rPr>
              <a:t>y</a:t>
            </a:r>
            <a:r>
              <a:rPr dirty="0" baseline="-34188" sz="975">
                <a:latin typeface="Palatino Linotype"/>
                <a:cs typeface="Palatino Linotype"/>
              </a:rPr>
              <a:t>1</a:t>
            </a:r>
            <a:r>
              <a:rPr dirty="0" baseline="-34188" sz="975" spc="217">
                <a:latin typeface="Palatino Linotype"/>
                <a:cs typeface="Palatino Linotype"/>
              </a:rPr>
              <a:t> </a:t>
            </a:r>
            <a:r>
              <a:rPr dirty="0" sz="1000" spc="-610">
                <a:latin typeface="Meiryo"/>
                <a:cs typeface="Meiryo"/>
              </a:rPr>
              <a:t>⎞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179238" y="1511154"/>
            <a:ext cx="3771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60">
                <a:latin typeface="Meiryo"/>
                <a:cs typeface="Meiryo"/>
              </a:rPr>
              <a:t>⎜</a:t>
            </a:r>
            <a:r>
              <a:rPr dirty="0" sz="1000" spc="-20">
                <a:latin typeface="Meiryo"/>
                <a:cs typeface="Meiryo"/>
              </a:rPr>
              <a:t> </a:t>
            </a:r>
            <a:r>
              <a:rPr dirty="0" baseline="2777" sz="1500" i="1">
                <a:latin typeface="Palatino Linotype"/>
                <a:cs typeface="Palatino Linotype"/>
              </a:rPr>
              <a:t>y</a:t>
            </a:r>
            <a:r>
              <a:rPr dirty="0" baseline="-17094" sz="975">
                <a:latin typeface="Palatino Linotype"/>
                <a:cs typeface="Palatino Linotype"/>
              </a:rPr>
              <a:t>2</a:t>
            </a:r>
            <a:r>
              <a:rPr dirty="0" baseline="-17094" sz="975" spc="217">
                <a:latin typeface="Palatino Linotype"/>
                <a:cs typeface="Palatino Linotype"/>
              </a:rPr>
              <a:t> </a:t>
            </a:r>
            <a:r>
              <a:rPr dirty="0" sz="1000" spc="-610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288766" y="1929947"/>
            <a:ext cx="81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345117" y="2002614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204638" y="1717346"/>
            <a:ext cx="326390" cy="2012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ts val="695"/>
              </a:lnSpc>
              <a:spcBef>
                <a:spcPts val="9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  <a:p>
            <a:pPr algn="ctr">
              <a:lnSpc>
                <a:spcPts val="695"/>
              </a:lnSpc>
              <a:tabLst>
                <a:tab pos="243840" algn="l"/>
              </a:tabLst>
            </a:pPr>
            <a:r>
              <a:rPr dirty="0" sz="1000" spc="-610">
                <a:latin typeface="Meiryo"/>
                <a:cs typeface="Meiryo"/>
              </a:rPr>
              <a:t>⎜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204638" y="1855765"/>
            <a:ext cx="3136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6540" algn="l"/>
              </a:tabLst>
            </a:pPr>
            <a:r>
              <a:rPr dirty="0" sz="1000" spc="-610">
                <a:latin typeface="Meiryo"/>
                <a:cs typeface="Meiryo"/>
              </a:rPr>
              <a:t>⎜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1000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204638" y="1944913"/>
            <a:ext cx="3263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6540" algn="l"/>
              </a:tabLst>
            </a:pPr>
            <a:r>
              <a:rPr dirty="0" sz="1000" spc="-610">
                <a:latin typeface="Meiryo"/>
                <a:cs typeface="Meiryo"/>
              </a:rPr>
              <a:t>⎝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⎠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36633" y="212870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⎛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136633" y="2364961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136633" y="2454109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⎝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467527" y="2063901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65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569707" y="2166315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628112" y="2459118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877379" y="2281632"/>
            <a:ext cx="11620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889000" algn="l"/>
              </a:tabLst>
            </a:pPr>
            <a:r>
              <a:rPr dirty="0" sz="1000" spc="-560" i="1">
                <a:latin typeface="Meiryo"/>
                <a:cs typeface="Meiryo"/>
              </a:rPr>
              <a:t>̂</a:t>
            </a:r>
            <a:r>
              <a:rPr dirty="0" sz="1000" spc="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51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Meiryo"/>
                <a:cs typeface="Meiryo"/>
              </a:rPr>
              <a:t>⊗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45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endParaRPr baseline="34188" sz="975">
              <a:latin typeface="Meiryo"/>
              <a:cs typeface="Meiryo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236065" y="2354422"/>
            <a:ext cx="7658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9182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36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994557" y="2063902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65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096857" y="2128680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204529" y="212870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⎞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204529" y="236496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204529" y="2454114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⎠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282480" y="2166310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341004" y="2459119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420642" y="2281643"/>
            <a:ext cx="6521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47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662852" y="2698382"/>
            <a:ext cx="81724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Denoting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sz="1000" spc="215" i="1">
                <a:latin typeface="Palatino Linotype"/>
                <a:cs typeface="Palatino Linotype"/>
              </a:rPr>
              <a:t> 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489701" y="2610256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605370" y="2675035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242354" y="2777101"/>
            <a:ext cx="7861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75285" algn="l"/>
              </a:tabLst>
            </a:pPr>
            <a:r>
              <a:rPr dirty="0" baseline="4273" sz="975" spc="-37" i="1">
                <a:latin typeface="Palatino Linotype"/>
                <a:cs typeface="Palatino Linotype"/>
              </a:rPr>
              <a:t>xx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215">
                <a:latin typeface="Palatino Linotype"/>
                <a:cs typeface="Palatino Linotype"/>
              </a:rPr>
              <a:t>  </a:t>
            </a:r>
            <a:r>
              <a:rPr dirty="0" baseline="4273" sz="975" i="1">
                <a:latin typeface="Palatino Linotype"/>
                <a:cs typeface="Palatino Linotype"/>
              </a:rPr>
              <a:t>n</a:t>
            </a:r>
            <a:r>
              <a:rPr dirty="0" baseline="4273" sz="975" spc="622" i="1">
                <a:latin typeface="Palatino Linotype"/>
                <a:cs typeface="Palatino Linotype"/>
              </a:rPr>
              <a:t> </a:t>
            </a: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755424" y="2698382"/>
            <a:ext cx="37852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 spc="-35" i="1">
                <a:latin typeface="Palatino Linotype"/>
                <a:cs typeface="Palatino Linotype"/>
              </a:rPr>
              <a:t>x</a:t>
            </a:r>
            <a:r>
              <a:rPr dirty="0" baseline="29914" sz="975" spc="-82" i="1">
                <a:latin typeface="Meiryo"/>
                <a:cs typeface="Meiryo"/>
              </a:rPr>
              <a:t>⊤</a:t>
            </a:r>
            <a:r>
              <a:rPr dirty="0" sz="1000" spc="715">
                <a:latin typeface="Cambria"/>
                <a:cs typeface="Cambria"/>
              </a:rPr>
              <a:t>∕</a:t>
            </a:r>
            <a:r>
              <a:rPr dirty="0" sz="1000" spc="-305" i="1">
                <a:latin typeface="Palatino Linotype"/>
                <a:cs typeface="Palatino Linotype"/>
              </a:rPr>
              <a:t>N</a:t>
            </a:r>
            <a:r>
              <a:rPr dirty="0" sz="1000" spc="8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substituting,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last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expression,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expression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54846" y="2850514"/>
            <a:ext cx="92519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65">
                <a:latin typeface="Palatino Linotype"/>
                <a:cs typeface="Palatino Linotype"/>
              </a:rPr>
              <a:t>“true”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677141" y="3179602"/>
            <a:ext cx="118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157430" y="3081503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880941" y="3163686"/>
            <a:ext cx="3879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8892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xx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182896" y="3091000"/>
            <a:ext cx="14446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321435" algn="l"/>
              </a:tabLst>
            </a:pPr>
            <a:r>
              <a:rPr dirty="0" sz="1000" spc="-560" i="1">
                <a:latin typeface="Meiryo"/>
                <a:cs typeface="Meiryo"/>
              </a:rPr>
              <a:t>̂</a:t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70">
                <a:latin typeface="Cambria"/>
                <a:cs typeface="Cambria"/>
              </a:rPr>
              <a:t> </a:t>
            </a:r>
            <a:r>
              <a:rPr dirty="0" u="sng" baseline="33333" sz="1500" spc="-13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333" sz="15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baseline="33333" sz="15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50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sz="1000" spc="165" i="1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5">
                <a:latin typeface="Cambria"/>
                <a:cs typeface="Cambria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576570" y="3163687"/>
            <a:ext cx="5143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480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24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673382" y="3091020"/>
            <a:ext cx="546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70" i="1">
                <a:latin typeface="Palatino Linotype"/>
                <a:cs typeface="Palatino Linotype"/>
              </a:rPr>
              <a:t> </a:t>
            </a:r>
            <a:r>
              <a:rPr dirty="0" sz="1000" spc="-320">
                <a:latin typeface="Cambria"/>
                <a:cs typeface="Cambria"/>
              </a:rPr>
              <a:t>)</a:t>
            </a:r>
            <a:r>
              <a:rPr dirty="0" sz="1000" spc="-320" i="1">
                <a:latin typeface="Meiryo"/>
                <a:cs typeface="Meiryo"/>
              </a:rPr>
              <a:t/>
            </a:r>
            <a:r>
              <a:rPr dirty="0" sz="1000" spc="355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243851" y="3017633"/>
            <a:ext cx="1092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1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243851" y="3179602"/>
            <a:ext cx="118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328428" y="2975579"/>
            <a:ext cx="12446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68070" algn="l"/>
              </a:tabLst>
            </a:pPr>
            <a:r>
              <a:rPr dirty="0" sz="1000" spc="430">
                <a:latin typeface="Meiryo"/>
                <a:cs typeface="Meiryo"/>
              </a:rPr>
              <a:t>∑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43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386834" y="3268502"/>
            <a:ext cx="11277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06807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522031" y="3091021"/>
            <a:ext cx="7562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160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9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baseline="34188" sz="975">
                <a:latin typeface="Cambria"/>
                <a:cs typeface="Cambria"/>
              </a:rPr>
              <a:t>−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200" i="1">
                <a:latin typeface="Palatino Linotype"/>
                <a:cs typeface="Palatino Linotype"/>
              </a:rPr>
              <a:t> </a:t>
            </a:r>
            <a:r>
              <a:rPr dirty="0" sz="1000" spc="-345">
                <a:latin typeface="Cambria"/>
                <a:cs typeface="Cambria"/>
              </a:rPr>
              <a:t>)</a:t>
            </a:r>
            <a:r>
              <a:rPr dirty="0" sz="1000" spc="-34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632129" y="3163687"/>
            <a:ext cx="6673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8892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xx</a:t>
            </a:r>
            <a:r>
              <a:rPr dirty="0" sz="650" spc="170" i="1">
                <a:latin typeface="Palatino Linotype"/>
                <a:cs typeface="Palatino Linotype"/>
              </a:rPr>
              <a:t>  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45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902758" y="3313221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95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6" name="object 66" descr=""/>
          <p:cNvSpPr/>
          <p:nvPr/>
        </p:nvSpPr>
        <p:spPr>
          <a:xfrm>
            <a:off x="1032842" y="3448215"/>
            <a:ext cx="104139" cy="0"/>
          </a:xfrm>
          <a:custGeom>
            <a:avLst/>
            <a:gdLst/>
            <a:ahLst/>
            <a:cxnLst/>
            <a:rect l="l" t="t" r="r" b="b"/>
            <a:pathLst>
              <a:path w="104140" h="0">
                <a:moveTo>
                  <a:pt x="0" y="0"/>
                </a:moveTo>
                <a:lnTo>
                  <a:pt x="10390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" name="object 67" descr=""/>
          <p:cNvSpPr txBox="1"/>
          <p:nvPr/>
        </p:nvSpPr>
        <p:spPr>
          <a:xfrm>
            <a:off x="1020147" y="3440092"/>
            <a:ext cx="6673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400">
                <a:latin typeface="Cambria"/>
                <a:cs typeface="Cambria"/>
              </a:rPr>
              <a:t>(</a:t>
            </a:r>
            <a:r>
              <a:rPr dirty="0" sz="1000" spc="-400" i="1">
                <a:latin typeface="Meiryo"/>
                <a:cs typeface="Meiryo"/>
              </a:rPr>
              <a:t>̂</a:t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165" i="1">
                <a:latin typeface="Meiryo"/>
                <a:cs typeface="Meiryo"/>
              </a:rPr>
              <a:t/>
            </a:r>
            <a:r>
              <a:rPr dirty="0" sz="1000" spc="-165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756118" y="3366710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9" name="object 69" descr=""/>
          <p:cNvSpPr/>
          <p:nvPr/>
        </p:nvSpPr>
        <p:spPr>
          <a:xfrm>
            <a:off x="1689841" y="3547655"/>
            <a:ext cx="221615" cy="0"/>
          </a:xfrm>
          <a:custGeom>
            <a:avLst/>
            <a:gdLst/>
            <a:ahLst/>
            <a:cxnLst/>
            <a:rect l="l" t="t" r="r" b="b"/>
            <a:pathLst>
              <a:path w="221614" h="0">
                <a:moveTo>
                  <a:pt x="0" y="0"/>
                </a:moveTo>
                <a:lnTo>
                  <a:pt x="221399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" name="object 70" descr=""/>
          <p:cNvSpPr txBox="1"/>
          <p:nvPr/>
        </p:nvSpPr>
        <p:spPr>
          <a:xfrm>
            <a:off x="1677141" y="3454379"/>
            <a:ext cx="1301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1" name="object 71" descr=""/>
          <p:cNvSpPr/>
          <p:nvPr/>
        </p:nvSpPr>
        <p:spPr>
          <a:xfrm>
            <a:off x="1807342" y="3589375"/>
            <a:ext cx="104139" cy="0"/>
          </a:xfrm>
          <a:custGeom>
            <a:avLst/>
            <a:gdLst/>
            <a:ahLst/>
            <a:cxnLst/>
            <a:rect l="l" t="t" r="r" b="b"/>
            <a:pathLst>
              <a:path w="104139" h="0">
                <a:moveTo>
                  <a:pt x="0" y="0"/>
                </a:moveTo>
                <a:lnTo>
                  <a:pt x="10389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" name="object 72" descr=""/>
          <p:cNvSpPr txBox="1"/>
          <p:nvPr/>
        </p:nvSpPr>
        <p:spPr>
          <a:xfrm>
            <a:off x="1934768" y="3324766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072826" y="3440093"/>
            <a:ext cx="7562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160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9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baseline="34188" sz="975">
                <a:latin typeface="Cambria"/>
                <a:cs typeface="Cambria"/>
              </a:rPr>
              <a:t>−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200" i="1">
                <a:latin typeface="Palatino Linotype"/>
                <a:cs typeface="Palatino Linotype"/>
              </a:rPr>
              <a:t> </a:t>
            </a:r>
            <a:r>
              <a:rPr dirty="0" sz="1000" spc="-345">
                <a:latin typeface="Cambria"/>
                <a:cs typeface="Cambria"/>
              </a:rPr>
              <a:t>)</a:t>
            </a:r>
            <a:r>
              <a:rPr dirty="0" sz="1000" spc="-34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182919" y="3512874"/>
            <a:ext cx="6673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8892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xx</a:t>
            </a:r>
            <a:r>
              <a:rPr dirty="0" sz="650" spc="170" i="1">
                <a:latin typeface="Palatino Linotype"/>
                <a:cs typeface="Palatino Linotype"/>
              </a:rPr>
              <a:t>  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45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5" name="object 75" descr=""/>
          <p:cNvSpPr/>
          <p:nvPr/>
        </p:nvSpPr>
        <p:spPr>
          <a:xfrm>
            <a:off x="2254483" y="3843921"/>
            <a:ext cx="104139" cy="0"/>
          </a:xfrm>
          <a:custGeom>
            <a:avLst/>
            <a:gdLst/>
            <a:ahLst/>
            <a:cxnLst/>
            <a:rect l="l" t="t" r="r" b="b"/>
            <a:pathLst>
              <a:path w="104139" h="0">
                <a:moveTo>
                  <a:pt x="0" y="0"/>
                </a:moveTo>
                <a:lnTo>
                  <a:pt x="10389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" name="object 76" descr=""/>
          <p:cNvSpPr txBox="1"/>
          <p:nvPr/>
        </p:nvSpPr>
        <p:spPr>
          <a:xfrm>
            <a:off x="624747" y="3576454"/>
            <a:ext cx="3323590" cy="4305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R="70485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14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  <a:spcBef>
                <a:spcPts val="7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limiting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distribution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baseline="52777" sz="1500" spc="172">
                <a:latin typeface="Meiryo"/>
                <a:cs typeface="Meiryo"/>
              </a:rPr>
              <a:t>√</a:t>
            </a:r>
            <a:r>
              <a:rPr dirty="0" sz="1000" spc="114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400">
                <a:latin typeface="Cambria"/>
                <a:cs typeface="Cambria"/>
              </a:rPr>
              <a:t>(</a:t>
            </a:r>
            <a:r>
              <a:rPr dirty="0" sz="1000" spc="-400" i="1">
                <a:latin typeface="Meiryo"/>
                <a:cs typeface="Meiryo"/>
              </a:rPr>
              <a:t>̂</a:t>
            </a:r>
            <a:r>
              <a:rPr dirty="0" sz="1000" spc="-30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35" i="1">
                <a:latin typeface="Meiryo"/>
                <a:cs typeface="Meiryo"/>
              </a:rPr>
              <a:t/>
            </a:r>
            <a:r>
              <a:rPr dirty="0" sz="1000" spc="-235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same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996827" y="4032058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8" name="object 78" descr=""/>
          <p:cNvSpPr/>
          <p:nvPr/>
        </p:nvSpPr>
        <p:spPr>
          <a:xfrm>
            <a:off x="930662" y="4212996"/>
            <a:ext cx="221615" cy="0"/>
          </a:xfrm>
          <a:custGeom>
            <a:avLst/>
            <a:gdLst/>
            <a:ahLst/>
            <a:cxnLst/>
            <a:rect l="l" t="t" r="r" b="b"/>
            <a:pathLst>
              <a:path w="221615" h="0">
                <a:moveTo>
                  <a:pt x="0" y="0"/>
                </a:moveTo>
                <a:lnTo>
                  <a:pt x="221397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" name="object 79" descr=""/>
          <p:cNvSpPr txBox="1"/>
          <p:nvPr/>
        </p:nvSpPr>
        <p:spPr>
          <a:xfrm>
            <a:off x="917962" y="4119720"/>
            <a:ext cx="1301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0" name="object 80" descr=""/>
          <p:cNvSpPr/>
          <p:nvPr/>
        </p:nvSpPr>
        <p:spPr>
          <a:xfrm>
            <a:off x="1048048" y="4254715"/>
            <a:ext cx="104139" cy="0"/>
          </a:xfrm>
          <a:custGeom>
            <a:avLst/>
            <a:gdLst/>
            <a:ahLst/>
            <a:cxnLst/>
            <a:rect l="l" t="t" r="r" b="b"/>
            <a:pathLst>
              <a:path w="104140" h="0">
                <a:moveTo>
                  <a:pt x="0" y="0"/>
                </a:moveTo>
                <a:lnTo>
                  <a:pt x="103897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" name="object 81" descr=""/>
          <p:cNvSpPr txBox="1"/>
          <p:nvPr/>
        </p:nvSpPr>
        <p:spPr>
          <a:xfrm>
            <a:off x="1035348" y="4240649"/>
            <a:ext cx="118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150075" y="4105434"/>
            <a:ext cx="10388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50000" sz="1500" spc="719">
                <a:latin typeface="Meiryo"/>
                <a:cs typeface="Meiryo"/>
              </a:rPr>
              <a:t>∑</a:t>
            </a:r>
            <a:r>
              <a:rPr dirty="0" baseline="50000" sz="1500" spc="-262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140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440" i="1">
                <a:latin typeface="Meiryo"/>
                <a:cs typeface="Meiryo"/>
              </a:rPr>
              <a:t/>
            </a:r>
            <a:r>
              <a:rPr dirty="0" baseline="34188" sz="975" spc="187">
                <a:latin typeface="Cambria"/>
                <a:cs typeface="Cambria"/>
              </a:rPr>
              <a:t>−</a:t>
            </a:r>
            <a:r>
              <a:rPr dirty="0" baseline="34188" sz="975" spc="52">
                <a:latin typeface="Palatino Linotype"/>
                <a:cs typeface="Palatino Linotype"/>
              </a:rPr>
              <a:t>1</a:t>
            </a:r>
            <a:r>
              <a:rPr dirty="0" sz="1000" spc="-40" i="1">
                <a:latin typeface="Palatino Linotype"/>
                <a:cs typeface="Palatino Linotype"/>
              </a:rPr>
              <a:t>x</a:t>
            </a:r>
            <a:r>
              <a:rPr dirty="0" sz="1000" spc="170" i="1">
                <a:latin typeface="Palatino Linotype"/>
                <a:cs typeface="Palatino Linotype"/>
              </a:rPr>
              <a:t> </a:t>
            </a:r>
            <a:r>
              <a:rPr dirty="0" sz="1000" spc="-345">
                <a:latin typeface="Cambria"/>
                <a:cs typeface="Cambria"/>
              </a:rPr>
              <a:t>)</a:t>
            </a:r>
            <a:r>
              <a:rPr dirty="0" sz="1000" spc="-34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513806" y="4178215"/>
            <a:ext cx="6965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1178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xx</a:t>
            </a:r>
            <a:r>
              <a:rPr dirty="0" sz="650" spc="195" i="1">
                <a:latin typeface="Palatino Linotype"/>
                <a:cs typeface="Palatino Linotype"/>
              </a:rPr>
              <a:t>  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45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424539" y="4455735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2009746" y="4370726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391058" y="4455735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3102461" y="4455735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888127" y="4531633"/>
            <a:ext cx="22866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34340" algn="l"/>
                <a:tab pos="1400810" algn="l"/>
                <a:tab pos="211264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xx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36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36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36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554832" y="4458852"/>
            <a:ext cx="27089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604010" algn="l"/>
              </a:tabLst>
            </a:pPr>
            <a:r>
              <a:rPr dirty="0" sz="1000" spc="-10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  </a:t>
            </a:r>
            <a:r>
              <a:rPr dirty="0" sz="1000" spc="-3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bec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25" i="1">
                <a:latin typeface="Palatino Linotype"/>
                <a:cs typeface="Palatino Linotype"/>
              </a:rPr>
              <a:t>n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Lucida Sans Unicode"/>
                <a:cs typeface="Lucida Sans Unicode"/>
              </a:rPr>
              <a:t>→</a:t>
            </a:r>
            <a:r>
              <a:rPr dirty="0" sz="1000" spc="-40">
                <a:latin typeface="Lucida Sans Unicode"/>
                <a:cs typeface="Lucida Sans Unicod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637448" y="4610984"/>
            <a:ext cx="32632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>
                <a:latin typeface="Cambria"/>
                <a:cs typeface="Cambria"/>
              </a:rPr>
              <a:t>([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32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-21367" sz="975" spc="52" i="1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Cambria"/>
                <a:cs typeface="Cambria"/>
              </a:rPr>
              <a:t>]</a:t>
            </a:r>
            <a:r>
              <a:rPr dirty="0" sz="1000" spc="-535" i="1">
                <a:latin typeface="Meiryo"/>
                <a:cs typeface="Meiryo"/>
              </a:rPr>
              <a:t/>
            </a:r>
            <a:r>
              <a:rPr dirty="0" baseline="-21367" sz="975" spc="52" i="1">
                <a:latin typeface="Palatino Linotype"/>
                <a:cs typeface="Palatino Linotype"/>
              </a:rPr>
              <a:t>n</a:t>
            </a:r>
            <a:r>
              <a:rPr dirty="0" sz="1000" spc="7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central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limit </a:t>
            </a:r>
            <a:r>
              <a:rPr dirty="0" sz="1000" spc="-30">
                <a:latin typeface="Palatino Linotype"/>
                <a:cs typeface="Palatino Linotype"/>
              </a:rPr>
              <a:t>theorem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implies</a:t>
            </a:r>
            <a:r>
              <a:rPr dirty="0" sz="1000" spc="-20">
                <a:latin typeface="Palatino Linotype"/>
                <a:cs typeface="Palatino Linotype"/>
              </a:rPr>
              <a:t> that: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1" name="object 91" descr=""/>
          <p:cNvSpPr/>
          <p:nvPr/>
        </p:nvSpPr>
        <p:spPr>
          <a:xfrm>
            <a:off x="1032842" y="4885994"/>
            <a:ext cx="104139" cy="0"/>
          </a:xfrm>
          <a:custGeom>
            <a:avLst/>
            <a:gdLst/>
            <a:ahLst/>
            <a:cxnLst/>
            <a:rect l="l" t="t" r="r" b="b"/>
            <a:pathLst>
              <a:path w="104140" h="0">
                <a:moveTo>
                  <a:pt x="0" y="0"/>
                </a:moveTo>
                <a:lnTo>
                  <a:pt x="10390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" name="object 92" descr=""/>
          <p:cNvSpPr txBox="1"/>
          <p:nvPr/>
        </p:nvSpPr>
        <p:spPr>
          <a:xfrm>
            <a:off x="877364" y="4877986"/>
            <a:ext cx="12344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55555" sz="1500" spc="172">
                <a:latin typeface="Meiryo"/>
                <a:cs typeface="Meiryo"/>
              </a:rPr>
              <a:t>√</a:t>
            </a:r>
            <a:r>
              <a:rPr dirty="0" sz="1000" spc="114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400">
                <a:latin typeface="Cambria"/>
                <a:cs typeface="Cambria"/>
              </a:rPr>
              <a:t>(</a:t>
            </a:r>
            <a:r>
              <a:rPr dirty="0" sz="1000" spc="-400" i="1">
                <a:latin typeface="Meiryo"/>
                <a:cs typeface="Meiryo"/>
              </a:rPr>
              <a:t>̂</a:t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00" i="1">
                <a:latin typeface="Meiryo"/>
                <a:cs typeface="Meiryo"/>
              </a:rPr>
              <a:t/>
            </a:r>
            <a:r>
              <a:rPr dirty="0" sz="1000" spc="-20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∼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60">
                <a:latin typeface="Palatino Linotype"/>
                <a:cs typeface="Palatino Linotype"/>
              </a:rPr>
              <a:t>0</a:t>
            </a:r>
            <a:r>
              <a:rPr dirty="0" sz="1000" spc="-6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Ω)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902766" y="5194718"/>
            <a:ext cx="3486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95">
                <a:latin typeface="Cambria"/>
                <a:cs typeface="Cambria"/>
              </a:rPr>
              <a:t>Ω=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1443637" y="5121346"/>
            <a:ext cx="76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5" name="object 95" descr=""/>
          <p:cNvSpPr/>
          <p:nvPr/>
        </p:nvSpPr>
        <p:spPr>
          <a:xfrm>
            <a:off x="1377459" y="5302275"/>
            <a:ext cx="221615" cy="0"/>
          </a:xfrm>
          <a:custGeom>
            <a:avLst/>
            <a:gdLst/>
            <a:ahLst/>
            <a:cxnLst/>
            <a:rect l="l" t="t" r="r" b="b"/>
            <a:pathLst>
              <a:path w="221615" h="0">
                <a:moveTo>
                  <a:pt x="0" y="0"/>
                </a:moveTo>
                <a:lnTo>
                  <a:pt x="221399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" name="object 96" descr=""/>
          <p:cNvSpPr txBox="1"/>
          <p:nvPr/>
        </p:nvSpPr>
        <p:spPr>
          <a:xfrm>
            <a:off x="1364759" y="5209113"/>
            <a:ext cx="1301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1482145" y="5329928"/>
            <a:ext cx="118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1482145" y="5079386"/>
            <a:ext cx="3295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2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sz="1000" spc="43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2266242" y="5185311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1806859" y="5194713"/>
            <a:ext cx="8039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48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5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50" i="1">
                <a:latin typeface="Palatino Linotype"/>
                <a:cs typeface="Palatino Linotype"/>
              </a:rPr>
              <a:t> </a:t>
            </a:r>
            <a:r>
              <a:rPr dirty="0" sz="1000" spc="-345">
                <a:latin typeface="Cambria"/>
                <a:cs typeface="Cambria"/>
              </a:rPr>
              <a:t>)</a:t>
            </a:r>
            <a:r>
              <a:rPr dirty="0" sz="1000" spc="-34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1960608" y="5267494"/>
            <a:ext cx="6965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1178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xx</a:t>
            </a:r>
            <a:r>
              <a:rPr dirty="0" sz="650" spc="195" i="1">
                <a:latin typeface="Palatino Linotype"/>
                <a:cs typeface="Palatino Linotype"/>
              </a:rPr>
              <a:t>  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45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1247383" y="4976983"/>
            <a:ext cx="15182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402715" algn="l"/>
              </a:tabLst>
            </a:pPr>
            <a:r>
              <a:rPr dirty="0" sz="1000" spc="310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310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1152847" y="5483083"/>
            <a:ext cx="1092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1152847" y="5645053"/>
            <a:ext cx="118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1364411" y="5416115"/>
            <a:ext cx="1003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1439043" y="5441029"/>
            <a:ext cx="12020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24890" algn="l"/>
              </a:tabLst>
            </a:pPr>
            <a:r>
              <a:rPr dirty="0" sz="1000" spc="430">
                <a:latin typeface="Meiryo"/>
                <a:cs typeface="Meiryo"/>
              </a:rPr>
              <a:t>∑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43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2764932" y="5546954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1023920" y="5556470"/>
            <a:ext cx="19164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0350" algn="l"/>
                <a:tab pos="612140" algn="l"/>
                <a:tab pos="1624965" algn="l"/>
              </a:tabLst>
            </a:pP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38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25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95" i="1">
                <a:latin typeface="Palatino Linotype"/>
                <a:cs typeface="Palatino Linotype"/>
              </a:rPr>
              <a:t> </a:t>
            </a:r>
            <a:r>
              <a:rPr dirty="0" sz="1000" spc="-345">
                <a:latin typeface="Cambria"/>
                <a:cs typeface="Cambria"/>
              </a:rPr>
              <a:t>)</a:t>
            </a:r>
            <a:r>
              <a:rPr dirty="0" sz="1000" spc="-345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40" i="1">
                <a:latin typeface="Palatino Linotype"/>
                <a:cs typeface="Palatino Linotype"/>
              </a:rPr>
              <a:t>n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110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1777379" y="5629137"/>
            <a:ext cx="12172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11785" algn="l"/>
                <a:tab pos="995044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xx</a:t>
            </a:r>
            <a:r>
              <a:rPr dirty="0" sz="650" spc="370" i="1">
                <a:latin typeface="Palatino Linotype"/>
                <a:cs typeface="Palatino Linotype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45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26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2985847" y="5556465"/>
            <a:ext cx="4051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90" i="1">
                <a:latin typeface="Meiryo"/>
                <a:cs typeface="Meiryo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x</a:t>
            </a:r>
            <a:r>
              <a:rPr dirty="0" baseline="34188" sz="975" spc="-127" i="1">
                <a:latin typeface="Meiryo"/>
                <a:cs typeface="Meiryo"/>
              </a:rPr>
              <a:t>⊤</a:t>
            </a:r>
            <a:r>
              <a:rPr dirty="0" sz="1000" spc="-8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3207159" y="5629142"/>
            <a:ext cx="2438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175" i="1">
                <a:latin typeface="Palatino Linotype"/>
                <a:cs typeface="Palatino Linotype"/>
              </a:rPr>
              <a:t>  </a:t>
            </a:r>
            <a:r>
              <a:rPr dirty="0" sz="650" spc="-25" i="1">
                <a:latin typeface="Palatino Linotype"/>
                <a:cs typeface="Palatino Linotype"/>
              </a:rPr>
              <a:t>xx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3404872" y="5416115"/>
            <a:ext cx="1955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61111" sz="1500" spc="37">
                <a:latin typeface="Cambria"/>
                <a:cs typeface="Cambria"/>
              </a:rPr>
              <a:t>)</a:t>
            </a:r>
            <a:r>
              <a:rPr dirty="0" sz="1000" spc="25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1152847" y="5772380"/>
            <a:ext cx="1092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1152847" y="5934346"/>
            <a:ext cx="118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1364411" y="5705409"/>
            <a:ext cx="1003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1439043" y="5730323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998518" y="5845767"/>
            <a:ext cx="21177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285750" algn="l"/>
                <a:tab pos="637540" algn="l"/>
              </a:tabLst>
            </a:pP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29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254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00" i="1">
                <a:latin typeface="Palatino Linotype"/>
                <a:cs typeface="Palatino Linotype"/>
              </a:rPr>
              <a:t> </a:t>
            </a:r>
            <a:r>
              <a:rPr dirty="0" sz="1000" spc="-320">
                <a:latin typeface="Cambria"/>
                <a:cs typeface="Cambria"/>
              </a:rPr>
              <a:t>)</a:t>
            </a:r>
            <a:r>
              <a:rPr dirty="0" sz="1000" spc="-320" i="1">
                <a:latin typeface="Meiryo"/>
                <a:cs typeface="Meiryo"/>
              </a:rPr>
              <a:t/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baseline="34188" sz="975" spc="7" i="1">
                <a:latin typeface="Meiryo"/>
                <a:cs typeface="Meiryo"/>
              </a:rPr>
              <a:t>⊤</a:t>
            </a:r>
            <a:r>
              <a:rPr dirty="0" sz="1000" spc="-15">
                <a:latin typeface="Cambria"/>
                <a:cs typeface="Cambria"/>
              </a:rPr>
              <a:t>(</a:t>
            </a:r>
            <a:r>
              <a:rPr dirty="0" sz="1000" spc="25">
                <a:latin typeface="Palatino Linotype"/>
                <a:cs typeface="Palatino Linotype"/>
              </a:rPr>
              <a:t>I</a:t>
            </a:r>
            <a:r>
              <a:rPr dirty="0" sz="1000" spc="39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65" i="1">
                <a:latin typeface="Palatino Linotype"/>
                <a:cs typeface="Palatino Linotype"/>
              </a:rPr>
              <a:t>x</a:t>
            </a:r>
            <a:r>
              <a:rPr dirty="0" baseline="34188" sz="975" spc="-97" i="1">
                <a:latin typeface="Meiryo"/>
                <a:cs typeface="Meiryo"/>
              </a:rPr>
              <a:t>⊤</a:t>
            </a:r>
            <a:r>
              <a:rPr dirty="0" sz="1000" spc="-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1777379" y="5918430"/>
            <a:ext cx="13989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11785" algn="l"/>
                <a:tab pos="116713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xx</a:t>
            </a:r>
            <a:r>
              <a:rPr dirty="0" sz="650" spc="365" i="1">
                <a:latin typeface="Palatino Linotype"/>
                <a:cs typeface="Palatino Linotype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45" i="1">
                <a:latin typeface="Palatino Linotype"/>
                <a:cs typeface="Palatino Linotype"/>
              </a:rPr>
              <a:t>  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20" i="1">
                <a:latin typeface="Palatino Linotype"/>
                <a:cs typeface="Palatino Linotype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65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175" i="1">
                <a:latin typeface="Palatino Linotype"/>
                <a:cs typeface="Palatino Linotype"/>
              </a:rPr>
              <a:t>  </a:t>
            </a:r>
            <a:r>
              <a:rPr dirty="0" sz="650" spc="-25" i="1">
                <a:latin typeface="Palatino Linotype"/>
                <a:cs typeface="Palatino Linotype"/>
              </a:rPr>
              <a:t>xx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3130096" y="5705408"/>
            <a:ext cx="1955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61111" sz="1500" spc="37">
                <a:latin typeface="Cambria"/>
                <a:cs typeface="Cambria"/>
              </a:rPr>
              <a:t>)</a:t>
            </a:r>
            <a:r>
              <a:rPr dirty="0" sz="1000" spc="25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1152847" y="6061678"/>
            <a:ext cx="1092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1152847" y="6223640"/>
            <a:ext cx="118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1439043" y="6019735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1859448" y="6125540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998520" y="6135060"/>
            <a:ext cx="16484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285750" algn="l"/>
                <a:tab pos="637540" algn="l"/>
              </a:tabLst>
            </a:pP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95" i="1">
                <a:latin typeface="Palatino Linotype"/>
                <a:cs typeface="Palatino Linotype"/>
              </a:rPr>
              <a:t>n</a:t>
            </a:r>
            <a:r>
              <a:rPr dirty="0" sz="1000" spc="-525" i="1">
                <a:latin typeface="Meiryo"/>
                <a:cs typeface="Meiryo"/>
              </a:rPr>
              <a:t/>
            </a:r>
            <a:r>
              <a:rPr dirty="0" sz="1000" spc="80" i="1">
                <a:latin typeface="Meiryo"/>
                <a:cs typeface="Meiryo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430" i="1">
                <a:latin typeface="Meiryo"/>
                <a:cs typeface="Meiryo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265">
                <a:latin typeface="Cambria"/>
                <a:cs typeface="Cambria"/>
              </a:rPr>
              <a:t>(</a:t>
            </a:r>
            <a:r>
              <a:rPr dirty="0" sz="1000" spc="-265" i="1">
                <a:latin typeface="Meiryo"/>
                <a:cs typeface="Meiryo"/>
              </a:rPr>
              <a:t/>
            </a:r>
            <a:r>
              <a:rPr dirty="0" sz="1000" spc="3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70" i="1">
                <a:latin typeface="Palatino Linotype"/>
                <a:cs typeface="Palatino Linotype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x</a:t>
            </a:r>
            <a:r>
              <a:rPr dirty="0" baseline="34188" sz="975" spc="-104" i="1">
                <a:latin typeface="Meiryo"/>
                <a:cs typeface="Meiryo"/>
              </a:rPr>
              <a:t>⊤</a:t>
            </a:r>
            <a:r>
              <a:rPr dirty="0" sz="1000" spc="-7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1747092" y="6207837"/>
            <a:ext cx="96011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62280" algn="l"/>
              </a:tabLst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1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xx</a:t>
            </a:r>
            <a:r>
              <a:rPr dirty="0" sz="650" spc="370" i="1">
                <a:latin typeface="Palatino Linotype"/>
                <a:cs typeface="Palatino Linotype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70" i="1">
                <a:latin typeface="Palatino Linotype"/>
                <a:cs typeface="Palatino Linotype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175" i="1">
                <a:latin typeface="Palatino Linotype"/>
                <a:cs typeface="Palatino Linotype"/>
              </a:rPr>
              <a:t>  </a:t>
            </a:r>
            <a:r>
              <a:rPr dirty="0" sz="650" spc="-25" i="1">
                <a:latin typeface="Palatino Linotype"/>
                <a:cs typeface="Palatino Linotype"/>
              </a:rPr>
              <a:t>xx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1339011" y="5994707"/>
            <a:ext cx="1530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359535" algn="l"/>
              </a:tabLst>
            </a:pPr>
            <a:r>
              <a:rPr dirty="0" sz="1000" spc="95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baseline="-61111" sz="1500" spc="37">
                <a:latin typeface="Cambria"/>
                <a:cs typeface="Cambria"/>
              </a:rPr>
              <a:t>)</a:t>
            </a:r>
            <a:r>
              <a:rPr dirty="0" sz="1000" spc="25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1305778" y="6450268"/>
            <a:ext cx="9594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62280" algn="l"/>
              </a:tabLst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1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xx</a:t>
            </a:r>
            <a:r>
              <a:rPr dirty="0" sz="650" spc="370" i="1">
                <a:latin typeface="Palatino Linotype"/>
                <a:cs typeface="Palatino Linotype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70" i="1">
                <a:latin typeface="Palatino Linotype"/>
                <a:cs typeface="Palatino Linotype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175" i="1">
                <a:latin typeface="Palatino Linotype"/>
                <a:cs typeface="Palatino Linotype"/>
              </a:rPr>
              <a:t>  </a:t>
            </a:r>
            <a:r>
              <a:rPr dirty="0" sz="650" spc="-25" i="1">
                <a:latin typeface="Palatino Linotype"/>
                <a:cs typeface="Palatino Linotype"/>
              </a:rPr>
              <a:t>xx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998523" y="6377492"/>
            <a:ext cx="13817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-60">
                <a:latin typeface="Cambria"/>
                <a:cs typeface="Cambria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135">
                <a:latin typeface="Cambria"/>
                <a:cs typeface="Cambria"/>
              </a:rPr>
              <a:t>(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34188" sz="975" spc="-457" i="1">
                <a:latin typeface="Meiryo"/>
                <a:cs typeface="Meiryo"/>
              </a:rPr>
              <a:t>⊤</a:t>
            </a:r>
            <a:r>
              <a:rPr dirty="0" baseline="34188" sz="975" spc="75" i="1">
                <a:latin typeface="Meiryo"/>
                <a:cs typeface="Meiryo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265">
                <a:latin typeface="Cambria"/>
                <a:cs typeface="Cambria"/>
              </a:rPr>
              <a:t>(</a:t>
            </a:r>
            <a:r>
              <a:rPr dirty="0" sz="1000" spc="-265" i="1">
                <a:latin typeface="Meiryo"/>
                <a:cs typeface="Meiryo"/>
              </a:rPr>
              <a:t/>
            </a:r>
            <a:r>
              <a:rPr dirty="0" sz="1000" spc="30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40" i="1">
                <a:latin typeface="Palatino Linotype"/>
                <a:cs typeface="Palatino Linotype"/>
              </a:rPr>
              <a:t> </a:t>
            </a:r>
            <a:r>
              <a:rPr dirty="0" sz="1000" spc="-95" i="1">
                <a:latin typeface="Palatino Linotype"/>
                <a:cs typeface="Palatino Linotype"/>
              </a:rPr>
              <a:t>x</a:t>
            </a:r>
            <a:r>
              <a:rPr dirty="0" baseline="34188" sz="975" spc="-142" i="1">
                <a:latin typeface="Meiryo"/>
                <a:cs typeface="Meiryo"/>
              </a:rPr>
              <a:t>⊤</a:t>
            </a:r>
            <a:r>
              <a:rPr dirty="0" sz="1000" spc="-95" i="1">
                <a:latin typeface="Meiryo"/>
                <a:cs typeface="Meiryo"/>
              </a:rPr>
              <a:t/>
            </a:r>
            <a:r>
              <a:rPr dirty="0" sz="1000" spc="320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))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3190135" y="6686413"/>
            <a:ext cx="1866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6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637455" y="6613632"/>
            <a:ext cx="411352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error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60" i="1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20">
                <a:latin typeface="Palatino Linotype"/>
                <a:cs typeface="Palatino Linotype"/>
              </a:rPr>
              <a:t>, this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simpliﬁes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1371046" y="6922553"/>
            <a:ext cx="5194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20370" algn="l"/>
              </a:tabLst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1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xx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877373" y="6849891"/>
            <a:ext cx="10852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Ω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15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135">
                <a:latin typeface="Cambria"/>
                <a:cs typeface="Cambria"/>
              </a:rPr>
              <a:t>(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34188" sz="975" spc="-457" i="1">
                <a:latin typeface="Meiryo"/>
                <a:cs typeface="Meiryo"/>
              </a:rPr>
              <a:t>⊤</a:t>
            </a:r>
            <a:r>
              <a:rPr dirty="0" baseline="34188" sz="975" spc="75" i="1">
                <a:latin typeface="Meiryo"/>
                <a:cs typeface="Meiryo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325" i="1">
                <a:latin typeface="Meiryo"/>
                <a:cs typeface="Meiryo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529432" y="7001722"/>
            <a:ext cx="5010785" cy="1038225"/>
          </a:xfrm>
          <a:prstGeom prst="rect">
            <a:avLst/>
          </a:prstGeom>
        </p:spPr>
        <p:txBody>
          <a:bodyPr wrap="square" lIns="0" tIns="96520" rIns="0" bIns="0" rtlCol="0" vert="horz">
            <a:spAutoFit/>
          </a:bodyPr>
          <a:lstStyle/>
          <a:p>
            <a:pPr marL="146050">
              <a:lnSpc>
                <a:spcPct val="100000"/>
              </a:lnSpc>
              <a:spcBef>
                <a:spcPts val="760"/>
              </a:spcBef>
            </a:pPr>
            <a:r>
              <a:rPr dirty="0" sz="1000" spc="-55">
                <a:latin typeface="Palatino Linotype"/>
                <a:cs typeface="Palatino Linotype"/>
              </a:rPr>
              <a:t>Finally,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homoscedastic,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even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simpler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expression:</a:t>
            </a:r>
            <a:endParaRPr sz="100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660"/>
              </a:spcBef>
            </a:pPr>
            <a:r>
              <a:rPr dirty="0" sz="1000">
                <a:latin typeface="Cambria"/>
                <a:cs typeface="Cambria"/>
              </a:rPr>
              <a:t>Ω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292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spc="-90" i="1">
                <a:latin typeface="Meiryo"/>
                <a:cs typeface="Meiryo"/>
              </a:rPr>
              <a:t>⊗</a:t>
            </a:r>
            <a:r>
              <a:rPr dirty="0" sz="1000" spc="-95" i="1">
                <a:latin typeface="Meiryo"/>
                <a:cs typeface="Meiryo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-21367" sz="975" spc="-37" i="1">
                <a:latin typeface="Palatino Linotype"/>
                <a:cs typeface="Palatino Linotype"/>
              </a:rPr>
              <a:t>xx</a:t>
            </a:r>
            <a:endParaRPr baseline="-21367" sz="975">
              <a:latin typeface="Palatino Linotype"/>
              <a:cs typeface="Palatino Linotype"/>
            </a:endParaRPr>
          </a:p>
          <a:p>
            <a:pPr marL="38100">
              <a:lnSpc>
                <a:spcPts val="1200"/>
              </a:lnSpc>
              <a:spcBef>
                <a:spcPts val="655"/>
              </a:spcBef>
            </a:pP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85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Cambria"/>
                <a:cs typeface="Cambria"/>
              </a:rPr>
              <a:t>(</a:t>
            </a:r>
            <a:r>
              <a:rPr dirty="0" sz="1000" spc="-350" i="1">
                <a:latin typeface="Meiryo"/>
                <a:cs typeface="Meiryo"/>
              </a:rPr>
              <a:t/>
            </a:r>
            <a:r>
              <a:rPr dirty="0" baseline="29914" sz="975" spc="75" i="1">
                <a:latin typeface="Meiryo"/>
                <a:cs typeface="Meiryo"/>
              </a:rPr>
              <a:t>⊤</a:t>
            </a:r>
            <a:r>
              <a:rPr dirty="0" sz="1000" spc="25">
                <a:latin typeface="Cambria"/>
                <a:cs typeface="Cambria"/>
              </a:rPr>
              <a:t>)</a:t>
            </a:r>
            <a:r>
              <a:rPr dirty="0" sz="1000" spc="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marL="38100" marR="30480" indent="107950">
              <a:lnSpc>
                <a:spcPts val="1200"/>
              </a:lnSpc>
              <a:spcBef>
                <a:spcPts val="40"/>
              </a:spcBef>
            </a:pPr>
            <a:r>
              <a:rPr dirty="0" sz="1000" spc="-10">
                <a:latin typeface="Palatino Linotype"/>
                <a:cs typeface="Palatino Linotype"/>
              </a:rPr>
              <a:t>An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obtained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considering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sample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equivalent.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Denoting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65" i="1">
                <a:latin typeface="Meiryo"/>
                <a:cs typeface="Meiryo"/>
              </a:rPr>
              <a:t/>
            </a:r>
            <a:r>
              <a:rPr dirty="0" sz="1000" spc="-440" i="1">
                <a:latin typeface="Meiryo"/>
                <a:cs typeface="Meiryo"/>
              </a:rPr>
              <a:t>̂</a:t>
            </a:r>
            <a:r>
              <a:rPr dirty="0" baseline="-21367" sz="975" spc="-322" i="1">
                <a:latin typeface="Palatino Linotype"/>
                <a:cs typeface="Palatino Linotype"/>
              </a:rPr>
              <a:t>n</a:t>
            </a:r>
            <a:r>
              <a:rPr dirty="0" baseline="-21367" sz="975" spc="292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estimation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residuals,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get: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979370" y="8101253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951936" y="8131995"/>
            <a:ext cx="2768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=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1218227" y="8048596"/>
            <a:ext cx="118110" cy="349250"/>
          </a:xfrm>
          <a:prstGeom prst="rect">
            <a:avLst/>
          </a:prstGeom>
        </p:spPr>
        <p:txBody>
          <a:bodyPr wrap="square" lIns="0" tIns="222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dirty="0" u="sng" sz="1000" spc="-1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1358353" y="8016550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1708571" y="8204658"/>
            <a:ext cx="1797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1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1820932" y="8122476"/>
            <a:ext cx="7931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85115" algn="l"/>
                <a:tab pos="568325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Meiryo"/>
                <a:cs typeface="Meiryo"/>
              </a:rPr>
              <a:t>⊤</a:t>
            </a:r>
            <a:r>
              <a:rPr dirty="0" sz="650" spc="114" i="1">
                <a:latin typeface="Meiryo"/>
                <a:cs typeface="Meiryo"/>
              </a:rPr>
              <a:t> </a:t>
            </a:r>
            <a:r>
              <a:rPr dirty="0" sz="650" spc="40">
                <a:latin typeface="Cambria"/>
                <a:cs typeface="Cambria"/>
              </a:rPr>
              <a:t>−</a:t>
            </a:r>
            <a:r>
              <a:rPr dirty="0" sz="650" spc="4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0" name="object 140" descr=""/>
          <p:cNvSpPr txBox="1"/>
          <p:nvPr/>
        </p:nvSpPr>
        <p:spPr>
          <a:xfrm>
            <a:off x="2093649" y="8204663"/>
            <a:ext cx="4603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8161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x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365" i="1">
                <a:latin typeface="Palatino Linotype"/>
                <a:cs typeface="Palatino Linotype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40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x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1542950" y="8131992"/>
            <a:ext cx="11195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14" i="1">
                <a:latin typeface="Palatino Linotype"/>
                <a:cs typeface="Palatino Linotype"/>
              </a:rPr>
              <a:t>n</a:t>
            </a:r>
            <a:r>
              <a:rPr dirty="0" sz="1000" spc="-210">
                <a:latin typeface="Cambria"/>
                <a:cs typeface="Cambria"/>
              </a:rPr>
              <a:t>(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-395" i="1">
                <a:latin typeface="Meiryo"/>
                <a:cs typeface="Meiryo"/>
              </a:rPr>
              <a:t>̂</a:t>
            </a:r>
            <a:r>
              <a:rPr dirty="0" sz="1000" spc="40" i="1">
                <a:latin typeface="Meiryo"/>
                <a:cs typeface="Meiryo"/>
              </a:rPr>
              <a:t> </a:t>
            </a:r>
            <a:r>
              <a:rPr dirty="0" sz="1000" spc="-590" i="1">
                <a:latin typeface="Meiryo"/>
                <a:cs typeface="Meiryo"/>
              </a:rPr>
              <a:t>̂</a:t>
            </a:r>
            <a:r>
              <a:rPr dirty="0" sz="1000" spc="390" i="1">
                <a:latin typeface="Meiryo"/>
                <a:cs typeface="Meiryo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sz="1000" spc="150" i="1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6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25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sz="1000" spc="165" i="1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130367" y="607782"/>
            <a:ext cx="162813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 i="1">
                <a:latin typeface="Calibri"/>
                <a:cs typeface="Calibri"/>
              </a:rPr>
              <a:t>Tests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on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Models</a:t>
            </a:r>
            <a:r>
              <a:rPr dirty="0" sz="800" spc="24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93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891311" y="903772"/>
            <a:ext cx="1435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3888" sz="1500" spc="-742">
                <a:latin typeface="Cambria"/>
                <a:cs typeface="Cambria"/>
              </a:rPr>
              <a:t>Ω</a:t>
            </a:r>
            <a:r>
              <a:rPr dirty="0" sz="1000" spc="-35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010895" y="1007301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095246" y="934520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232176" y="861137"/>
            <a:ext cx="1092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232176" y="1023104"/>
            <a:ext cx="118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372417" y="819199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834995" y="925010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722526" y="1007301"/>
            <a:ext cx="1797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1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107718" y="925010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107718" y="1007301"/>
            <a:ext cx="673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x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556890" y="934526"/>
            <a:ext cx="7264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14" i="1">
                <a:latin typeface="Palatino Linotype"/>
                <a:cs typeface="Palatino Linotype"/>
              </a:rPr>
              <a:t>n</a:t>
            </a:r>
            <a:r>
              <a:rPr dirty="0" sz="1000" spc="-210">
                <a:latin typeface="Cambria"/>
                <a:cs typeface="Cambria"/>
              </a:rPr>
              <a:t>(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-395" i="1">
                <a:latin typeface="Meiryo"/>
                <a:cs typeface="Meiryo"/>
              </a:rPr>
              <a:t>̂</a:t>
            </a:r>
            <a:r>
              <a:rPr dirty="0" sz="1000" spc="40" i="1">
                <a:latin typeface="Meiryo"/>
                <a:cs typeface="Meiryo"/>
              </a:rPr>
              <a:t> </a:t>
            </a:r>
            <a:r>
              <a:rPr dirty="0" sz="1000" spc="-590" i="1">
                <a:latin typeface="Meiryo"/>
                <a:cs typeface="Meiryo"/>
              </a:rPr>
              <a:t>̂</a:t>
            </a:r>
            <a:r>
              <a:rPr dirty="0" sz="1000" spc="390" i="1">
                <a:latin typeface="Meiryo"/>
                <a:cs typeface="Meiryo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sz="1000" spc="170" i="1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891324" y="1301531"/>
            <a:ext cx="3416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70">
                <a:latin typeface="Cambria"/>
                <a:cs typeface="Cambria"/>
              </a:rPr>
              <a:t>Ω</a:t>
            </a:r>
            <a:r>
              <a:rPr dirty="0" baseline="13888" sz="1500" spc="-494" i="1">
                <a:latin typeface="Meiryo"/>
                <a:cs typeface="Meiryo"/>
              </a:rPr>
              <a:t>̂</a:t>
            </a:r>
            <a:r>
              <a:rPr dirty="0" baseline="13888" sz="1500" spc="-179" i="1">
                <a:latin typeface="Meiryo"/>
                <a:cs typeface="Meiryo"/>
              </a:rPr>
              <a:t> 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254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232176" y="1218015"/>
            <a:ext cx="118110" cy="349885"/>
          </a:xfrm>
          <a:prstGeom prst="rect">
            <a:avLst/>
          </a:prstGeom>
        </p:spPr>
        <p:txBody>
          <a:bodyPr wrap="square" lIns="0" tIns="222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dirty="0" u="sng" sz="1000" spc="-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419059" y="1181036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372422" y="1186207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380081" y="1479015"/>
            <a:ext cx="1739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531499" y="1301539"/>
            <a:ext cx="6172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90" i="1">
                <a:latin typeface="Meiryo"/>
                <a:cs typeface="Meiryo"/>
              </a:rPr>
              <a:t>̂</a:t>
            </a:r>
            <a:r>
              <a:rPr dirty="0" sz="1000" spc="60" i="1">
                <a:latin typeface="Meiryo"/>
                <a:cs typeface="Meiryo"/>
              </a:rPr>
              <a:t> </a:t>
            </a:r>
            <a:r>
              <a:rPr dirty="0" sz="1000" spc="-415" i="1">
                <a:latin typeface="Meiryo"/>
                <a:cs typeface="Meiryo"/>
              </a:rPr>
              <a:t>̂</a:t>
            </a:r>
            <a:r>
              <a:rPr dirty="0" baseline="34188" sz="975" spc="-622" i="1">
                <a:latin typeface="Meiryo"/>
                <a:cs typeface="Meiryo"/>
              </a:rPr>
              <a:t>⊤</a:t>
            </a:r>
            <a:r>
              <a:rPr dirty="0" baseline="34188" sz="975" spc="89" i="1">
                <a:latin typeface="Meiryo"/>
                <a:cs typeface="Meiryo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05" i="1">
                <a:latin typeface="Meiryo"/>
                <a:cs typeface="Meiryo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s</a:t>
            </a:r>
            <a:r>
              <a:rPr dirty="0" baseline="34188" sz="975" spc="-37">
                <a:latin typeface="Cambria"/>
                <a:cs typeface="Cambria"/>
              </a:rPr>
              <a:t>–</a:t>
            </a:r>
            <a:r>
              <a:rPr dirty="0" baseline="34188" sz="975" spc="-37">
                <a:latin typeface="Palatino Linotype"/>
                <a:cs typeface="Palatino Linotype"/>
              </a:rPr>
              <a:t>1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611311" y="1374319"/>
            <a:ext cx="4521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97510" algn="l"/>
              </a:tabLst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1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x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30681" y="1725329"/>
            <a:ext cx="5038090" cy="48240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lvl="3" marL="488950" indent="-438784">
              <a:lnSpc>
                <a:spcPct val="100000"/>
              </a:lnSpc>
              <a:spcBef>
                <a:spcPts val="95"/>
              </a:spcBef>
              <a:buAutoNum type="arabicPeriod" startAt="2"/>
              <a:tabLst>
                <a:tab pos="489584" algn="l"/>
              </a:tabLst>
            </a:pPr>
            <a:r>
              <a:rPr dirty="0" sz="900" b="1">
                <a:latin typeface="Calibri"/>
                <a:cs typeface="Calibri"/>
              </a:rPr>
              <a:t>Constrained</a:t>
            </a:r>
            <a:r>
              <a:rPr dirty="0" sz="900" spc="145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Estimator</a:t>
            </a:r>
            <a:endParaRPr sz="900">
              <a:latin typeface="Calibri"/>
              <a:cs typeface="Calibri"/>
            </a:endParaRPr>
          </a:p>
          <a:p>
            <a:pPr algn="just" marL="50800" marR="43180">
              <a:lnSpc>
                <a:spcPct val="100000"/>
              </a:lnSpc>
              <a:spcBef>
                <a:spcPts val="20"/>
              </a:spcBef>
            </a:pP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ond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ime,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Cham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(1982)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util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der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ural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484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50">
                <a:latin typeface="Palatino Linotype"/>
                <a:cs typeface="Palatino Linotype"/>
              </a:rPr>
              <a:t>made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4.1)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00" i="1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(4.2)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idual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ural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hile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45">
                <a:latin typeface="Cambria"/>
                <a:cs typeface="Cambria"/>
              </a:rPr>
              <a:t>Π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110" i="1">
                <a:latin typeface="Palatino Linotype"/>
                <a:cs typeface="Palatino Linotype"/>
              </a:rPr>
              <a:t>T</a:t>
            </a:r>
            <a:r>
              <a:rPr dirty="0" baseline="29914" sz="975" spc="82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tw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F</a:t>
            </a:r>
            <a:r>
              <a:rPr dirty="0" sz="1000" spc="-484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F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ix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dimensions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baseline="29914" sz="975" spc="82">
                <a:latin typeface="Palatino Linotype"/>
                <a:cs typeface="Palatino Linotype"/>
              </a:rPr>
              <a:t>2</a:t>
            </a:r>
            <a:r>
              <a:rPr dirty="0" sz="1000" spc="1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2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55">
                <a:latin typeface="Cambria"/>
                <a:cs typeface="Cambria"/>
              </a:rPr>
              <a:t>))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4450" indent="107950">
              <a:lnSpc>
                <a:spcPts val="1200"/>
              </a:lnSpc>
              <a:spcBef>
                <a:spcPts val="3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restricted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employing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method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asymptotic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least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squares,</a:t>
            </a:r>
            <a:r>
              <a:rPr dirty="0" sz="1000" spc="-10">
                <a:latin typeface="Palatino Linotype"/>
                <a:cs typeface="Palatino Linotype"/>
              </a:rPr>
              <a:t> consist- </a:t>
            </a:r>
            <a:r>
              <a:rPr dirty="0" sz="1000" spc="-50">
                <a:latin typeface="Palatino Linotype"/>
                <a:cs typeface="Palatino Linotype"/>
              </a:rPr>
              <a:t>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 </a:t>
            </a:r>
            <a:r>
              <a:rPr dirty="0" sz="1000" spc="-45">
                <a:latin typeface="Palatino Linotype"/>
                <a:cs typeface="Palatino Linotype"/>
              </a:rPr>
              <a:t>minimizing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quadratic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form</a:t>
            </a:r>
            <a:r>
              <a:rPr dirty="0" sz="1000" spc="-10">
                <a:latin typeface="Palatino Linotype"/>
                <a:cs typeface="Palatino Linotype"/>
              </a:rPr>
              <a:t> in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deviations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60" i="1">
                <a:latin typeface="Meiryo"/>
                <a:cs typeface="Meiryo"/>
              </a:rPr>
              <a:t>̂</a:t>
            </a:r>
            <a:r>
              <a:rPr dirty="0" sz="1000" spc="-10" i="1">
                <a:latin typeface="Meiryo"/>
                <a:cs typeface="Meiryo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95" i="1">
                <a:latin typeface="Palatino Linotype"/>
                <a:cs typeface="Palatino Linotype"/>
              </a:rPr>
              <a:t>F</a:t>
            </a:r>
            <a:r>
              <a:rPr dirty="0" sz="1000" spc="-295" i="1">
                <a:latin typeface="Meiryo"/>
                <a:cs typeface="Meiryo"/>
              </a:rPr>
              <a:t/>
            </a:r>
            <a:r>
              <a:rPr dirty="0" baseline="11111" sz="1500" spc="-442" i="1">
                <a:latin typeface="Meiryo"/>
                <a:cs typeface="Meiryo"/>
              </a:rPr>
              <a:t>̂</a:t>
            </a:r>
            <a:r>
              <a:rPr dirty="0" sz="1000" spc="-29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650"/>
              </a:spcBef>
            </a:pPr>
            <a:r>
              <a:rPr dirty="0" sz="1000" spc="-400">
                <a:latin typeface="Cambria"/>
                <a:cs typeface="Cambria"/>
              </a:rPr>
              <a:t>(</a:t>
            </a:r>
            <a:r>
              <a:rPr dirty="0" sz="1000" spc="-400" i="1">
                <a:latin typeface="Meiryo"/>
                <a:cs typeface="Meiryo"/>
              </a:rPr>
              <a:t>̂</a:t>
            </a:r>
            <a:r>
              <a:rPr dirty="0" sz="1000" spc="-30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220" i="1">
                <a:latin typeface="Palatino Linotype"/>
                <a:cs typeface="Palatino Linotype"/>
              </a:rPr>
              <a:t>F</a:t>
            </a:r>
            <a:r>
              <a:rPr dirty="0" sz="1000" spc="-220" i="1">
                <a:latin typeface="Meiryo"/>
                <a:cs typeface="Meiryo"/>
              </a:rPr>
              <a:t/>
            </a:r>
            <a:r>
              <a:rPr dirty="0" sz="1000" spc="-220">
                <a:latin typeface="Cambria"/>
                <a:cs typeface="Cambria"/>
              </a:rPr>
              <a:t>)</a:t>
            </a:r>
            <a:r>
              <a:rPr dirty="0" baseline="34188" sz="975" spc="-330" i="1">
                <a:latin typeface="Meiryo"/>
                <a:cs typeface="Meiryo"/>
              </a:rPr>
              <a:t>⊤</a:t>
            </a:r>
            <a:r>
              <a:rPr dirty="0" sz="1000" spc="-220" i="1">
                <a:latin typeface="Palatino Linotype"/>
                <a:cs typeface="Palatino Linotype"/>
              </a:rPr>
              <a:t>A</a:t>
            </a:r>
            <a:r>
              <a:rPr dirty="0" sz="1000" spc="-220">
                <a:latin typeface="Cambria"/>
                <a:cs typeface="Cambria"/>
              </a:rPr>
              <a:t>(</a:t>
            </a:r>
            <a:r>
              <a:rPr dirty="0" sz="1000" spc="-220" i="1">
                <a:latin typeface="Meiryo"/>
                <a:cs typeface="Meiryo"/>
              </a:rPr>
              <a:t>̂</a:t>
            </a:r>
            <a:r>
              <a:rPr dirty="0" sz="1000" spc="-30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F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158750">
              <a:lnSpc>
                <a:spcPct val="100000"/>
              </a:lnSpc>
              <a:spcBef>
                <a:spcPts val="69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ﬁrst-</a:t>
            </a:r>
            <a:r>
              <a:rPr dirty="0" sz="1000" spc="-35">
                <a:latin typeface="Palatino Linotype"/>
                <a:cs typeface="Palatino Linotype"/>
              </a:rPr>
              <a:t>order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minimum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written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685"/>
              </a:spcBef>
            </a:pPr>
            <a:r>
              <a:rPr dirty="0" sz="1000" spc="185">
                <a:latin typeface="Cambria"/>
                <a:cs typeface="Cambria"/>
              </a:rPr>
              <a:t>−</a:t>
            </a:r>
            <a:r>
              <a:rPr dirty="0" sz="1000" spc="-15">
                <a:latin typeface="Palatino Linotype"/>
                <a:cs typeface="Palatino Linotype"/>
              </a:rPr>
              <a:t>2</a:t>
            </a:r>
            <a:r>
              <a:rPr dirty="0" sz="1000" spc="35" i="1">
                <a:latin typeface="Palatino Linotype"/>
                <a:cs typeface="Palatino Linotype"/>
              </a:rPr>
              <a:t>F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45" i="1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Cambria"/>
                <a:cs typeface="Cambria"/>
              </a:rPr>
              <a:t>(</a:t>
            </a:r>
            <a:r>
              <a:rPr dirty="0" sz="1000" spc="-750" i="1">
                <a:latin typeface="Meiryo"/>
                <a:cs typeface="Meiryo"/>
              </a:rPr>
              <a:t/>
            </a:r>
            <a:r>
              <a:rPr dirty="0" sz="1000" spc="-320" i="1">
                <a:latin typeface="Meiryo"/>
                <a:cs typeface="Meiryo"/>
              </a:rPr>
              <a:t>̂</a:t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10" i="1">
                <a:latin typeface="Palatino Linotype"/>
                <a:cs typeface="Palatino Linotype"/>
              </a:rPr>
              <a:t>F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40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algn="just" marL="50800">
              <a:lnSpc>
                <a:spcPct val="100000"/>
              </a:lnSpc>
              <a:spcBef>
                <a:spcPts val="690"/>
              </a:spcBef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yields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690"/>
              </a:spcBef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baseline="11111" sz="1500" spc="-869" i="1">
                <a:latin typeface="Meiryo"/>
                <a:cs typeface="Meiryo"/>
              </a:rPr>
              <a:t>̂</a:t>
            </a:r>
            <a:r>
              <a:rPr dirty="0" baseline="11111" sz="1500" spc="-2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35">
                <a:latin typeface="Cambria"/>
                <a:cs typeface="Cambria"/>
              </a:rPr>
              <a:t>(</a:t>
            </a:r>
            <a:r>
              <a:rPr dirty="0" sz="1000" spc="85" i="1">
                <a:latin typeface="Palatino Linotype"/>
                <a:cs typeface="Palatino Linotype"/>
              </a:rPr>
              <a:t>F</a:t>
            </a:r>
            <a:r>
              <a:rPr dirty="0" baseline="34188" sz="975" spc="22" i="1">
                <a:latin typeface="Meiryo"/>
                <a:cs typeface="Meiryo"/>
              </a:rPr>
              <a:t>⊤</a:t>
            </a:r>
            <a:r>
              <a:rPr dirty="0" sz="1000" spc="15" i="1">
                <a:latin typeface="Palatino Linotype"/>
                <a:cs typeface="Palatino Linotype"/>
              </a:rPr>
              <a:t>A</a:t>
            </a:r>
            <a:r>
              <a:rPr dirty="0" sz="1000" spc="80" i="1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Cambria"/>
                <a:cs typeface="Cambria"/>
              </a:rPr>
              <a:t>)</a:t>
            </a:r>
            <a:r>
              <a:rPr dirty="0" baseline="34188" sz="975" spc="247">
                <a:latin typeface="Cambria"/>
                <a:cs typeface="Cambria"/>
              </a:rPr>
              <a:t>−</a:t>
            </a:r>
            <a:r>
              <a:rPr dirty="0" baseline="34188" sz="975" spc="112">
                <a:latin typeface="Palatino Linotype"/>
                <a:cs typeface="Palatino Linotype"/>
              </a:rPr>
              <a:t>1</a:t>
            </a:r>
            <a:r>
              <a:rPr dirty="0" sz="1000" spc="85" i="1">
                <a:latin typeface="Palatino Linotype"/>
                <a:cs typeface="Palatino Linotype"/>
              </a:rPr>
              <a:t>F</a:t>
            </a:r>
            <a:r>
              <a:rPr dirty="0" baseline="34188" sz="975" spc="22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sz="1000" spc="-710" i="1">
                <a:latin typeface="Meiryo"/>
                <a:cs typeface="Meiryo"/>
              </a:rPr>
              <a:t/>
            </a:r>
            <a:r>
              <a:rPr dirty="0" sz="1000" spc="-270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  <a:p>
            <a:pPr algn="just" marL="50800" marR="44450" indent="107950">
              <a:lnSpc>
                <a:spcPct val="100000"/>
              </a:lnSpc>
              <a:spcBef>
                <a:spcPts val="690"/>
              </a:spcBef>
            </a:pP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eig</a:t>
            </a:r>
            <a:r>
              <a:rPr dirty="0" sz="1000" spc="-60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ploy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J</a:t>
            </a:r>
            <a:r>
              <a:rPr dirty="0" sz="1000" spc="-35">
                <a:latin typeface="Palatino Linotype"/>
                <a:cs typeface="Palatino Linotype"/>
              </a:rPr>
              <a:t>ust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5" i="1">
                <a:latin typeface="Palatino Linotype"/>
                <a:cs typeface="Palatino Linotype"/>
              </a:rPr>
              <a:t>A</a:t>
            </a:r>
            <a:r>
              <a:rPr dirty="0" baseline="29914" sz="975" spc="225">
                <a:latin typeface="Cambria"/>
                <a:cs typeface="Cambria"/>
              </a:rPr>
              <a:t>−</a:t>
            </a:r>
            <a:r>
              <a:rPr dirty="0" baseline="29914" sz="975" spc="15">
                <a:latin typeface="Palatino Linotype"/>
                <a:cs typeface="Palatino Linotype"/>
              </a:rPr>
              <a:t>1</a:t>
            </a:r>
            <a:r>
              <a:rPr dirty="0" baseline="29914" sz="975">
                <a:latin typeface="Palatino Linotype"/>
                <a:cs typeface="Palatino Linotype"/>
              </a:rPr>
              <a:t> </a:t>
            </a:r>
            <a:r>
              <a:rPr dirty="0" baseline="29914" sz="975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s’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iﬁ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F</a:t>
            </a:r>
            <a:r>
              <a:rPr dirty="0" sz="1000" spc="-484" i="1">
                <a:latin typeface="Meiryo"/>
                <a:cs typeface="Meiryo"/>
              </a:rPr>
              <a:t/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att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 i="1">
                <a:latin typeface="Palatino Linotype"/>
                <a:cs typeface="Palatino Linotype"/>
              </a:rPr>
              <a:t>A</a:t>
            </a:r>
            <a:r>
              <a:rPr dirty="0" baseline="29914" sz="975" spc="225">
                <a:latin typeface="Cambria"/>
                <a:cs typeface="Cambria"/>
              </a:rPr>
              <a:t>−</a:t>
            </a:r>
            <a:r>
              <a:rPr dirty="0" baseline="29914" sz="975" spc="15">
                <a:latin typeface="Palatino Linotype"/>
                <a:cs typeface="Palatino Linotype"/>
              </a:rPr>
              <a:t>1</a:t>
            </a:r>
            <a:r>
              <a:rPr dirty="0" baseline="29914" sz="975">
                <a:latin typeface="Palatino Linotype"/>
                <a:cs typeface="Palatino Linotype"/>
              </a:rPr>
              <a:t>  </a:t>
            </a:r>
            <a:r>
              <a:rPr dirty="0" sz="1000" spc="90">
                <a:latin typeface="Cambria"/>
                <a:cs typeface="Cambria"/>
              </a:rPr>
              <a:t>= </a:t>
            </a:r>
            <a:r>
              <a:rPr dirty="0" sz="1000" spc="-30">
                <a:latin typeface="Palatino Linotype"/>
                <a:cs typeface="Palatino Linotype"/>
              </a:rPr>
              <a:t>V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790" i="1">
                <a:latin typeface="Meiryo"/>
                <a:cs typeface="Meiryo"/>
              </a:rPr>
              <a:t/>
            </a:r>
            <a:r>
              <a:rPr dirty="0" sz="1000" spc="-235" i="1">
                <a:latin typeface="Meiryo"/>
                <a:cs typeface="Meiryo"/>
              </a:rPr>
              <a:t>̂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400">
                <a:latin typeface="Cambria"/>
                <a:cs typeface="Cambria"/>
              </a:rPr>
              <a:t>∕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50">
              <a:latin typeface="Palatino Linotype"/>
              <a:cs typeface="Palatino Linotype"/>
            </a:endParaRPr>
          </a:p>
          <a:p>
            <a:pPr lvl="3" marL="488950" indent="-438784">
              <a:lnSpc>
                <a:spcPct val="100000"/>
              </a:lnSpc>
              <a:spcBef>
                <a:spcPts val="5"/>
              </a:spcBef>
              <a:buAutoNum type="arabicPeriod" startAt="3"/>
              <a:tabLst>
                <a:tab pos="489584" algn="l"/>
              </a:tabLst>
            </a:pPr>
            <a:r>
              <a:rPr dirty="0" sz="900" b="1">
                <a:latin typeface="Calibri"/>
                <a:cs typeface="Calibri"/>
              </a:rPr>
              <a:t>Fixed</a:t>
            </a:r>
            <a:r>
              <a:rPr dirty="0" sz="900" spc="4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Effects</a:t>
            </a:r>
            <a:r>
              <a:rPr dirty="0" sz="900" spc="45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Models</a:t>
            </a:r>
            <a:endParaRPr sz="900">
              <a:latin typeface="Calibri"/>
              <a:cs typeface="Calibri"/>
            </a:endParaRPr>
          </a:p>
          <a:p>
            <a:pPr algn="just" marL="50800" marR="44450">
              <a:lnSpc>
                <a:spcPct val="100000"/>
              </a:lnSpc>
              <a:spcBef>
                <a:spcPts val="15"/>
              </a:spcBef>
            </a:pP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F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spc="30" i="1">
                <a:latin typeface="Meiryo"/>
                <a:cs typeface="Meiryo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hold,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mini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ob</a:t>
            </a:r>
            <a:r>
              <a:rPr dirty="0" sz="1000" spc="-5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ive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otic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bu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-250" i="1">
                <a:latin typeface="Meiryo"/>
                <a:cs typeface="Meiryo"/>
              </a:rPr>
              <a:t> </a:t>
            </a:r>
            <a:r>
              <a:rPr dirty="0" baseline="29914" sz="975" spc="15">
                <a:latin typeface="Palatino Linotype"/>
                <a:cs typeface="Palatino Linotype"/>
              </a:rPr>
              <a:t>2</a:t>
            </a:r>
            <a:r>
              <a:rPr dirty="0" baseline="29914" sz="975">
                <a:latin typeface="Palatino Linotype"/>
                <a:cs typeface="Palatino Linotype"/>
              </a:rPr>
              <a:t> </a:t>
            </a:r>
            <a:r>
              <a:rPr dirty="0" baseline="29914" sz="975" spc="-22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ee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40">
                <a:latin typeface="Palatino Linotype"/>
                <a:cs typeface="Palatino Linotype"/>
              </a:rPr>
              <a:t>len</a:t>
            </a:r>
            <a:r>
              <a:rPr dirty="0" sz="1000" spc="-40">
                <a:latin typeface="Palatino Linotype"/>
                <a:cs typeface="Palatino Linotype"/>
              </a:rPr>
              <a:t>g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tw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sz="1000" spc="35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84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.e.</a:t>
            </a:r>
            <a:r>
              <a:rPr dirty="0" sz="1000" spc="-20">
                <a:latin typeface="Palatino Linotype"/>
                <a:cs typeface="Palatino Linotype"/>
              </a:rPr>
              <a:t>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baseline="29914" sz="975" spc="15">
                <a:latin typeface="Palatino Linotype"/>
                <a:cs typeface="Palatino Linotype"/>
              </a:rPr>
              <a:t>2</a:t>
            </a:r>
            <a:r>
              <a:rPr dirty="0" baseline="29914" sz="975">
                <a:latin typeface="Palatino Linotype"/>
                <a:cs typeface="Palatino Linotype"/>
              </a:rPr>
              <a:t> </a:t>
            </a:r>
            <a:r>
              <a:rPr dirty="0" baseline="29914" sz="975" spc="-82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2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1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baseline="29914" sz="975" spc="15">
                <a:latin typeface="Palatino Linotype"/>
                <a:cs typeface="Palatino Linotype"/>
              </a:rPr>
              <a:t>2</a:t>
            </a:r>
            <a:r>
              <a:rPr dirty="0" baseline="29914" sz="975">
                <a:latin typeface="Palatino Linotype"/>
                <a:cs typeface="Palatino Linotype"/>
              </a:rPr>
              <a:t> </a:t>
            </a:r>
            <a:r>
              <a:rPr dirty="0" baseline="29914" sz="975" spc="-82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</a:t>
            </a:r>
            <a:r>
              <a:rPr dirty="0" sz="1000" spc="1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2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-15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480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i</a:t>
            </a:r>
            <a:r>
              <a:rPr dirty="0" sz="1000" spc="-8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li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4450" indent="107950">
              <a:lnSpc>
                <a:spcPts val="1200"/>
              </a:lnSpc>
              <a:spcBef>
                <a:spcPts val="35"/>
              </a:spcBef>
            </a:pPr>
            <a:r>
              <a:rPr dirty="0" sz="1000" spc="-45">
                <a:latin typeface="Palatino Linotype"/>
                <a:cs typeface="Palatino Linotype"/>
              </a:rPr>
              <a:t>Angrist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Newey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(1991)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have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shown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that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these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restrictions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can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more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simply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be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tested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using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results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9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artiﬁcial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regressions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ﬁxed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model’s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residuals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speciﬁc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period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844276" y="6603995"/>
            <a:ext cx="533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43412" y="6523902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covariates</a:t>
            </a:r>
            <a:r>
              <a:rPr dirty="0" sz="1000" spc="-20">
                <a:latin typeface="Palatino Linotype"/>
                <a:cs typeface="Palatino Linotype"/>
              </a:rPr>
              <a:t> for </a:t>
            </a:r>
            <a:r>
              <a:rPr dirty="0" sz="1000" spc="-50">
                <a:latin typeface="Palatino Linotype"/>
                <a:cs typeface="Palatino Linotype"/>
              </a:rPr>
              <a:t>every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period.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Denoting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R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baseline="29914" sz="975" spc="172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coeﬃcient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determination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artifactual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568807" y="6676039"/>
            <a:ext cx="22917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regression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residuals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period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have: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916741" y="7033102"/>
            <a:ext cx="617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NT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KT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580470" y="6912495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529948" y="6917666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9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689031" y="6982476"/>
            <a:ext cx="1955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2222" sz="1500" spc="-37" i="1">
                <a:latin typeface="Palatino Linotype"/>
                <a:cs typeface="Palatino Linotype"/>
              </a:rPr>
              <a:t>R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790556" y="7108404"/>
            <a:ext cx="533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30701" y="7167874"/>
            <a:ext cx="5036185" cy="538480"/>
          </a:xfrm>
          <a:prstGeom prst="rect">
            <a:avLst/>
          </a:prstGeom>
        </p:spPr>
        <p:txBody>
          <a:bodyPr wrap="square" lIns="0" tIns="57785" rIns="0" bIns="0" rtlCol="0" vert="horz">
            <a:spAutoFit/>
          </a:bodyPr>
          <a:lstStyle/>
          <a:p>
            <a:pPr marL="1027430">
              <a:lnSpc>
                <a:spcPct val="100000"/>
              </a:lnSpc>
              <a:spcBef>
                <a:spcPts val="455"/>
              </a:spcBef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marL="50800" marR="43180" indent="-635">
              <a:lnSpc>
                <a:spcPct val="100000"/>
              </a:lnSpc>
              <a:spcBef>
                <a:spcPts val="500"/>
              </a:spcBef>
            </a:pPr>
            <a:r>
              <a:rPr dirty="0" sz="1000" spc="-50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-245" i="1">
                <a:latin typeface="Meiryo"/>
                <a:cs typeface="Meiryo"/>
              </a:rPr>
              <a:t> 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baseline="29914" sz="975" spc="172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T</a:t>
            </a:r>
            <a:r>
              <a:rPr dirty="0" sz="1000" spc="-160" i="1">
                <a:latin typeface="Palatino Linotype"/>
                <a:cs typeface="Palatino Linotype"/>
              </a:rPr>
              <a:t> 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baseline="29914" sz="975" spc="165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×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8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55">
                <a:latin typeface="Palatino Linotype"/>
                <a:cs typeface="Palatino Linotype"/>
              </a:rPr>
              <a:t>underlying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 </a:t>
            </a:r>
            <a:r>
              <a:rPr dirty="0" sz="1000" spc="-10">
                <a:latin typeface="Palatino Linotype"/>
                <a:cs typeface="Palatino Linotype"/>
              </a:rPr>
              <a:t>relevant.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68797" y="7855501"/>
            <a:ext cx="4960620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1200"/>
              </a:lnSpc>
              <a:spcBef>
                <a:spcPts val="95"/>
              </a:spcBef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4.2</a:t>
            </a:r>
            <a:r>
              <a:rPr dirty="0" sz="1000" spc="32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Hausman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test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5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RiceFarms</a:t>
            </a:r>
            <a:r>
              <a:rPr dirty="0" sz="1000" spc="-340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marL="12700" marR="5080">
              <a:lnSpc>
                <a:spcPts val="1200"/>
              </a:lnSpc>
              <a:spcBef>
                <a:spcPts val="40"/>
              </a:spcBef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Hausman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test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performed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phtest</a:t>
            </a:r>
            <a:r>
              <a:rPr dirty="0" sz="1000" spc="-375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25">
                <a:latin typeface="Palatino Linotype"/>
                <a:cs typeface="Palatino Linotype"/>
              </a:rPr>
              <a:t> can </a:t>
            </a:r>
            <a:r>
              <a:rPr dirty="0" sz="1000" spc="-30">
                <a:latin typeface="Palatino Linotype"/>
                <a:cs typeface="Palatino Linotype"/>
              </a:rPr>
              <a:t>either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take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arguments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(here: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80" b="1">
                <a:latin typeface="Cambria"/>
                <a:cs typeface="Cambria"/>
              </a:rPr>
              <a:t>gls</a:t>
            </a:r>
            <a:r>
              <a:rPr dirty="0" sz="1000" spc="80">
                <a:latin typeface="Palatino Linotype"/>
                <a:cs typeface="Palatino Linotype"/>
              </a:rPr>
              <a:t>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formula</a:t>
            </a:r>
            <a:r>
              <a:rPr dirty="0" sz="1000" spc="-360">
                <a:latin typeface="Courier New"/>
                <a:cs typeface="Courier New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data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interface: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25657" y="607782"/>
            <a:ext cx="15627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94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919219"/>
            <a:ext cx="4985385" cy="155829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data("RiceFarms",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"splm")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Rice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pdata.frame(RiceFarms,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"id")</a:t>
            </a:r>
            <a:endParaRPr sz="800">
              <a:latin typeface="Courier New"/>
              <a:cs typeface="Courier New"/>
            </a:endParaRPr>
          </a:p>
          <a:p>
            <a:pPr marL="24765" marR="545465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rice.w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plm(log(goutput)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log(seed)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log(totlabor)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log(size),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Rice) </a:t>
            </a:r>
            <a:r>
              <a:rPr dirty="0" sz="800">
                <a:latin typeface="Courier New"/>
                <a:cs typeface="Courier New"/>
              </a:rPr>
              <a:t>rice.r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update(rice.w,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"random")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85"/>
              </a:spcBef>
            </a:pPr>
            <a:r>
              <a:rPr dirty="0" sz="800" spc="-10">
                <a:latin typeface="Courier New"/>
                <a:cs typeface="Courier New"/>
              </a:rPr>
              <a:t>phtest(rice.w,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rice.r)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146685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Hausman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Test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ourier New"/>
              <a:cs typeface="Courier New"/>
            </a:endParaRPr>
          </a:p>
          <a:p>
            <a:pPr marL="24765" marR="139636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09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log(goutput)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log(seed)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log(totlabor)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log(size) </a:t>
            </a:r>
            <a:r>
              <a:rPr dirty="0" sz="800">
                <a:latin typeface="Courier New"/>
                <a:cs typeface="Courier New"/>
              </a:rPr>
              <a:t>chisq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3.8,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0.3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one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is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inconsistent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29427" y="2662279"/>
            <a:ext cx="5011420" cy="784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der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bu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-250" i="1">
                <a:latin typeface="Meiryo"/>
                <a:cs typeface="Meiryo"/>
              </a:rPr>
              <a:t> </a:t>
            </a:r>
            <a:r>
              <a:rPr dirty="0" baseline="29914" sz="975" spc="15">
                <a:latin typeface="Palatino Linotype"/>
                <a:cs typeface="Palatino Linotype"/>
              </a:rPr>
              <a:t>2</a:t>
            </a:r>
            <a:r>
              <a:rPr dirty="0" baseline="29914" sz="975">
                <a:latin typeface="Palatino Linotype"/>
                <a:cs typeface="Palatino Linotype"/>
              </a:rPr>
              <a:t>  </a:t>
            </a:r>
            <a:r>
              <a:rPr dirty="0" baseline="29914" sz="975" spc="-44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 </a:t>
            </a:r>
            <a:r>
              <a:rPr dirty="0" sz="1000" spc="-25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lue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29%,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5%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nﬁden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ould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ame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ult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llo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und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ak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(1978)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spc="100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 spc="45" i="1">
                <a:latin typeface="Palatino Linotype"/>
                <a:cs typeface="Palatino Linotype"/>
              </a:rPr>
              <a:t>b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5" i="1">
                <a:latin typeface="Palatino Linotype"/>
                <a:cs typeface="Palatino Linotype"/>
              </a:rPr>
              <a:t>t</a:t>
            </a:r>
            <a:r>
              <a:rPr dirty="0" sz="1000" spc="-50" i="1">
                <a:latin typeface="Palatino Linotype"/>
                <a:cs typeface="Palatino Linotype"/>
              </a:rPr>
              <a:t>w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15" i="1">
                <a:latin typeface="Palatino Linotype"/>
                <a:cs typeface="Palatino Linotype"/>
              </a:rPr>
              <a:t>n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67532" y="3639432"/>
            <a:ext cx="4985385" cy="84963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rice.b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update(rice.w,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"between")</a:t>
            </a:r>
            <a:endParaRPr sz="800">
              <a:latin typeface="Courier New"/>
              <a:cs typeface="Courier New"/>
            </a:endParaRPr>
          </a:p>
          <a:p>
            <a:pPr marL="24765" marR="1490345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cp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0">
                <a:latin typeface="Courier New"/>
                <a:cs typeface="Courier New"/>
              </a:rPr>
              <a:t> intersect(names(coef(rice.b)),</a:t>
            </a:r>
            <a:r>
              <a:rPr dirty="0" sz="80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names(coef(rice.w))) </a:t>
            </a:r>
            <a:r>
              <a:rPr dirty="0" sz="800">
                <a:latin typeface="Courier New"/>
                <a:cs typeface="Courier New"/>
              </a:rPr>
              <a:t>dcoef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coef(rice.w)[cp]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coef(rice.b)[cp]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85"/>
              </a:spcBef>
            </a:pPr>
            <a:r>
              <a:rPr dirty="0" sz="800">
                <a:latin typeface="Courier New"/>
                <a:cs typeface="Courier New"/>
              </a:rPr>
              <a:t>V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0">
                <a:latin typeface="Courier New"/>
                <a:cs typeface="Courier New"/>
              </a:rPr>
              <a:t> vcov(rice.w)[cp,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cp]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10">
                <a:latin typeface="Courier New"/>
                <a:cs typeface="Courier New"/>
              </a:rPr>
              <a:t> vcov(rice.b)[cp,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cp]</a:t>
            </a:r>
            <a:endParaRPr sz="800">
              <a:latin typeface="Courier New"/>
              <a:cs typeface="Courier New"/>
            </a:endParaRPr>
          </a:p>
          <a:p>
            <a:pPr marL="24765" marR="2340610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as.numeric(t(dcoef)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%*%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solve(V)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%*%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dcoef) </a:t>
            </a:r>
            <a:r>
              <a:rPr dirty="0" sz="800">
                <a:latin typeface="Courier New"/>
                <a:cs typeface="Courier New"/>
              </a:rPr>
              <a:t>[1]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3.773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9427" y="4674074"/>
            <a:ext cx="5010785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result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conﬁrmed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coeﬃcient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between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(esti- </a:t>
            </a:r>
            <a:r>
              <a:rPr dirty="0" sz="1000" spc="-25">
                <a:latin typeface="Palatino Linotype"/>
                <a:cs typeface="Palatino Linotype"/>
              </a:rPr>
              <a:t>mated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ﬁxed</a:t>
            </a:r>
            <a:r>
              <a:rPr dirty="0" sz="1000" spc="-10">
                <a:latin typeface="Palatino Linotype"/>
                <a:cs typeface="Palatino Linotype"/>
              </a:rPr>
              <a:t> 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model)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means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explanatory </a:t>
            </a:r>
            <a:r>
              <a:rPr dirty="0" sz="1000" spc="-40">
                <a:latin typeface="Palatino Linotype"/>
                <a:cs typeface="Palatino Linotype"/>
              </a:rPr>
              <a:t>variable,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applying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between</a:t>
            </a:r>
            <a:r>
              <a:rPr dirty="0" sz="1000" spc="-355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series.</a:t>
            </a:r>
            <a:r>
              <a:rPr dirty="0" baseline="29914" sz="975" spc="-15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67532" y="5347531"/>
            <a:ext cx="4985385" cy="28257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cor(fixef(rice.w),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between(log(Rice$goutput)))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[1]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0.448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54828" y="5815359"/>
            <a:ext cx="4960620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0650">
              <a:lnSpc>
                <a:spcPts val="12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positive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but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moderate.</a:t>
            </a:r>
            <a:endParaRPr sz="1000">
              <a:latin typeface="Palatino Linotype"/>
              <a:cs typeface="Palatino Linotype"/>
            </a:endParaRPr>
          </a:p>
          <a:p>
            <a:pPr marL="120650">
              <a:lnSpc>
                <a:spcPts val="1195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Chamberlain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available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piest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computed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using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usual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ts val="1200"/>
              </a:lnSpc>
            </a:pPr>
            <a:r>
              <a:rPr dirty="0" sz="1000" spc="-10">
                <a:latin typeface="Courier New"/>
                <a:cs typeface="Courier New"/>
              </a:rPr>
              <a:t>formula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10">
                <a:latin typeface="Courier New"/>
                <a:cs typeface="Courier New"/>
              </a:rPr>
              <a:t>data</a:t>
            </a:r>
            <a:r>
              <a:rPr dirty="0" sz="1000" spc="-335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interface.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7532" y="6488817"/>
            <a:ext cx="4985385" cy="141668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data("RiceFarms",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"splm")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pdim(RiceFarms,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"id")</a:t>
            </a:r>
            <a:endParaRPr sz="800">
              <a:latin typeface="Courier New"/>
              <a:cs typeface="Courier New"/>
            </a:endParaRPr>
          </a:p>
          <a:p>
            <a:pPr marL="24765" marR="139636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Balanced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Panel: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171,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6,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1026</a:t>
            </a:r>
            <a:r>
              <a:rPr dirty="0" sz="800" spc="40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piest(log(goutput)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log(seed)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log(totlabor)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log(size),</a:t>
            </a:r>
            <a:endParaRPr sz="800">
              <a:latin typeface="Courier New"/>
              <a:cs typeface="Courier New"/>
            </a:endParaRPr>
          </a:p>
          <a:p>
            <a:pPr marL="38925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RiceFarms,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"id")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146685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Chamberlain's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pi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test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24765" marR="139636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09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log(goutput)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log(seed)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log(totlabor)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log(size) </a:t>
            </a:r>
            <a:r>
              <a:rPr dirty="0" sz="800">
                <a:latin typeface="Courier New"/>
                <a:cs typeface="Courier New"/>
              </a:rPr>
              <a:t>chisq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110,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87,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0.03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567532" y="8140853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529432" y="8171812"/>
            <a:ext cx="4883785" cy="273685"/>
          </a:xfrm>
          <a:prstGeom prst="rect">
            <a:avLst/>
          </a:prstGeom>
        </p:spPr>
        <p:txBody>
          <a:bodyPr wrap="square" lIns="0" tIns="7620" rIns="0" bIns="0" rtlCol="0" vert="horz">
            <a:spAutoFit/>
          </a:bodyPr>
          <a:lstStyle/>
          <a:p>
            <a:pPr marL="38100" marR="30480">
              <a:lnSpc>
                <a:spcPct val="103800"/>
              </a:lnSpc>
              <a:spcBef>
                <a:spcPts val="60"/>
              </a:spcBef>
            </a:pPr>
            <a:r>
              <a:rPr dirty="0" sz="800">
                <a:latin typeface="Palatino Linotype"/>
                <a:cs typeface="Palatino Linotype"/>
              </a:rPr>
              <a:t>2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Note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that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70">
                <a:latin typeface="Palatino Linotype"/>
                <a:cs typeface="Palatino Linotype"/>
              </a:rPr>
              <a:t>we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use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between</a:t>
            </a:r>
            <a:r>
              <a:rPr dirty="0" sz="800" spc="-290">
                <a:latin typeface="Courier New"/>
                <a:cs typeface="Courier New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and</a:t>
            </a:r>
            <a:r>
              <a:rPr dirty="0" sz="800" spc="-10">
                <a:latin typeface="Palatino Linotype"/>
                <a:cs typeface="Palatino Linotype"/>
              </a:rPr>
              <a:t> not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Between</a:t>
            </a:r>
            <a:r>
              <a:rPr dirty="0" sz="800" spc="-10">
                <a:latin typeface="Palatino Linotype"/>
                <a:cs typeface="Palatino Linotype"/>
              </a:rPr>
              <a:t>, the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latter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returning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vector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10">
                <a:latin typeface="Palatino Linotype"/>
                <a:cs typeface="Palatino Linotype"/>
              </a:rPr>
              <a:t> the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same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length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as</a:t>
            </a:r>
            <a:r>
              <a:rPr dirty="0" sz="800" spc="-10">
                <a:latin typeface="Palatino Linotype"/>
                <a:cs typeface="Palatino Linotype"/>
              </a:rPr>
              <a:t> the </a:t>
            </a:r>
            <a:r>
              <a:rPr dirty="0" sz="800" spc="-25">
                <a:latin typeface="Palatino Linotype"/>
                <a:cs typeface="Palatino Linotype"/>
              </a:rPr>
              <a:t>series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with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individual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means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repeated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T</a:t>
            </a:r>
            <a:r>
              <a:rPr dirty="0" baseline="-25252" sz="825" i="1">
                <a:latin typeface="Palatino Linotype"/>
                <a:cs typeface="Palatino Linotype"/>
              </a:rPr>
              <a:t>n</a:t>
            </a:r>
            <a:r>
              <a:rPr dirty="0" baseline="-25252" sz="825" spc="165" i="1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times.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78" y="607782"/>
            <a:ext cx="5189220" cy="5918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spc="-25" i="1">
                <a:latin typeface="Calibri"/>
                <a:cs typeface="Calibri"/>
              </a:rPr>
              <a:t>Tests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on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Models</a:t>
            </a:r>
            <a:r>
              <a:rPr dirty="0" sz="800" spc="24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95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12700" marR="233045" indent="107950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Chamberlain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 </a:t>
            </a:r>
            <a:r>
              <a:rPr dirty="0" sz="1000" spc="-45">
                <a:latin typeface="Palatino Linotype"/>
                <a:cs typeface="Palatino Linotype"/>
              </a:rPr>
              <a:t>proposed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Angrist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Newey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(1991)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available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with 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aneweytest</a:t>
            </a:r>
            <a:r>
              <a:rPr dirty="0" sz="1000" spc="-34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same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interface.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81479" y="1331029"/>
            <a:ext cx="4985385" cy="99123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aneweytest(log(goutput)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log(seed)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log(totlabor)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log(size),</a:t>
            </a:r>
            <a:endParaRPr sz="800">
              <a:latin typeface="Courier New"/>
              <a:cs typeface="Courier New"/>
            </a:endParaRPr>
          </a:p>
          <a:p>
            <a:pPr marL="69278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RiceFarms,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"id")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14668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Angrist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and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Newey's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within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model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24765" marR="1395730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09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log(goutput)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log(seed)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log(totlabor)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log(size) </a:t>
            </a:r>
            <a:r>
              <a:rPr dirty="0" sz="800">
                <a:latin typeface="Courier New"/>
                <a:cs typeface="Courier New"/>
              </a:rPr>
              <a:t>chisq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140,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87,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2e-</a:t>
            </a:r>
            <a:r>
              <a:rPr dirty="0" sz="800" spc="-25">
                <a:latin typeface="Courier New"/>
                <a:cs typeface="Courier New"/>
              </a:rPr>
              <a:t>04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68772" y="2507293"/>
            <a:ext cx="4961255" cy="4572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restrictions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implied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model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rejected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both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5%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level, </a:t>
            </a:r>
            <a:r>
              <a:rPr dirty="0" sz="1000" spc="-45">
                <a:latin typeface="Palatino Linotype"/>
                <a:cs typeface="Palatino Linotype"/>
              </a:rPr>
              <a:t>although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 </a:t>
            </a:r>
            <a:r>
              <a:rPr dirty="0" sz="1000" spc="-20">
                <a:latin typeface="Palatino Linotype"/>
                <a:cs typeface="Palatino Linotype"/>
              </a:rPr>
              <a:t>rejected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1%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level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Chamberlain’s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version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250">
              <a:latin typeface="Palatino Linotype"/>
              <a:cs typeface="Palatino Linotype"/>
            </a:endParaRPr>
          </a:p>
          <a:p>
            <a:pPr lvl="1" marL="377190" indent="-365125">
              <a:lnSpc>
                <a:spcPct val="100000"/>
              </a:lnSpc>
              <a:buAutoNum type="arabicPeriod" startAt="3"/>
              <a:tabLst>
                <a:tab pos="377190" algn="l"/>
                <a:tab pos="377825" algn="l"/>
              </a:tabLst>
            </a:pPr>
            <a:r>
              <a:rPr dirty="0" sz="1250" b="1">
                <a:latin typeface="Calibri"/>
                <a:cs typeface="Calibri"/>
              </a:rPr>
              <a:t>T</a:t>
            </a:r>
            <a:r>
              <a:rPr dirty="0" sz="1250" b="1">
                <a:latin typeface="Calibri"/>
                <a:cs typeface="Calibri"/>
              </a:rPr>
              <a:t>ests for</a:t>
            </a:r>
            <a:r>
              <a:rPr dirty="0" sz="1250" spc="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Serial </a:t>
            </a:r>
            <a:r>
              <a:rPr dirty="0" sz="1250" spc="-10" b="1">
                <a:latin typeface="Calibri"/>
                <a:cs typeface="Calibri"/>
              </a:rPr>
              <a:t>Correlation</a:t>
            </a:r>
            <a:endParaRPr sz="125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20"/>
              </a:spcBef>
              <a:buFont typeface="Calibri"/>
              <a:buAutoNum type="arabicPeriod" startAt="3"/>
            </a:pPr>
            <a:endParaRPr sz="950">
              <a:latin typeface="Calibri"/>
              <a:cs typeface="Calibri"/>
            </a:endParaRPr>
          </a:p>
          <a:p>
            <a:pPr algn="just" marL="12700" marR="5080">
              <a:lnSpc>
                <a:spcPts val="1190"/>
              </a:lnSpc>
            </a:pP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deﬁnition.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time-i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iv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over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time;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5">
                <a:latin typeface="Palatino Linotype"/>
                <a:cs typeface="Palatino Linotype"/>
              </a:rPr>
              <a:t>sually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up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sphe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175">
                <a:latin typeface="Palatino Linotype"/>
                <a:cs typeface="Palatino Linotype"/>
              </a:rPr>
              <a:t>he</a:t>
            </a:r>
            <a:r>
              <a:rPr dirty="0" sz="1000" spc="12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ime-d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35">
                <a:latin typeface="Palatino Linotype"/>
                <a:cs typeface="Palatino Linotype"/>
              </a:rPr>
              <a:t>idi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ncr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e.</a:t>
            </a:r>
            <a:r>
              <a:rPr dirty="0" sz="1000" spc="-3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60" b="1">
                <a:latin typeface="Times New Roman"/>
                <a:cs typeface="Times New Roman"/>
              </a:rPr>
              <a:t>ar(1)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40">
                <a:latin typeface="Palatino Linotype"/>
                <a:cs typeface="Palatino Linotype"/>
              </a:rPr>
              <a:t>“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tion”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45">
                <a:latin typeface="Palatino Linotype"/>
                <a:cs typeface="Palatino Linotype"/>
              </a:rPr>
              <a:t>ind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15"/>
              </a:lnSpc>
            </a:pP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these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reasons,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subjects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components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serially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ts val="1190"/>
              </a:lnSpc>
              <a:spcBef>
                <a:spcPts val="45"/>
              </a:spcBef>
            </a:pPr>
            <a:r>
              <a:rPr dirty="0" sz="1000" spc="-35">
                <a:latin typeface="Palatino Linotype"/>
                <a:cs typeface="Palatino Linotype"/>
              </a:rPr>
              <a:t>correlated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idiosyncratic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closely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related.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 </a:t>
            </a:r>
            <a:r>
              <a:rPr dirty="0" sz="1000" spc="-40">
                <a:latin typeface="Palatino Linotype"/>
                <a:cs typeface="Palatino Linotype"/>
              </a:rPr>
              <a:t>particular,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simple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marginal</a:t>
            </a:r>
            <a:r>
              <a:rPr dirty="0" sz="1000">
                <a:latin typeface="Palatino Linotype"/>
                <a:cs typeface="Palatino Linotype"/>
              </a:rPr>
              <a:t>) </a:t>
            </a:r>
            <a:r>
              <a:rPr dirty="0" sz="1000" spc="-20">
                <a:latin typeface="Palatino Linotype"/>
                <a:cs typeface="Palatino Linotype"/>
              </a:rPr>
              <a:t>tests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 </a:t>
            </a:r>
            <a:r>
              <a:rPr dirty="0" sz="1000" spc="-20">
                <a:latin typeface="Palatino Linotype"/>
                <a:cs typeface="Palatino Linotype"/>
              </a:rPr>
              <a:t>direction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departure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spherical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usually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have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power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against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>
                <a:latin typeface="Palatino Linotype"/>
                <a:cs typeface="Palatino Linotype"/>
              </a:rPr>
              <a:t>other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present,</a:t>
            </a:r>
            <a:r>
              <a:rPr dirty="0" sz="1000" spc="-10">
                <a:latin typeface="Palatino Linotype"/>
                <a:cs typeface="Palatino Linotype"/>
              </a:rPr>
              <a:t> they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substantially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biased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toward</a:t>
            </a:r>
            <a:r>
              <a:rPr dirty="0" sz="1000" spc="-10">
                <a:latin typeface="Palatino Linotype"/>
                <a:cs typeface="Palatino Linotype"/>
              </a:rPr>
              <a:t> rejection. </a:t>
            </a:r>
            <a:r>
              <a:rPr dirty="0" sz="1000" i="1">
                <a:latin typeface="Palatino Linotype"/>
                <a:cs typeface="Palatino Linotype"/>
              </a:rPr>
              <a:t>Joint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 </a:t>
            </a:r>
            <a:r>
              <a:rPr dirty="0" sz="1000" spc="-20">
                <a:latin typeface="Palatino Linotype"/>
                <a:cs typeface="Palatino Linotype"/>
              </a:rPr>
              <a:t>correctly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sized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have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power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against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both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directions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but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usually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give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informa- </a:t>
            </a:r>
            <a:r>
              <a:rPr dirty="0" sz="1000">
                <a:latin typeface="Palatino Linotype"/>
                <a:cs typeface="Palatino Linotype"/>
              </a:rPr>
              <a:t>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about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which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actually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caused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rejection.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Conditional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serial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 </a:t>
            </a:r>
            <a:r>
              <a:rPr dirty="0" sz="1000" spc="-30">
                <a:latin typeface="Palatino Linotype"/>
                <a:cs typeface="Palatino Linotype"/>
              </a:rPr>
              <a:t>take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into</a:t>
            </a:r>
            <a:r>
              <a:rPr dirty="0" sz="1000" spc="-25">
                <a:latin typeface="Palatino Linotype"/>
                <a:cs typeface="Palatino Linotype"/>
              </a:rPr>
              <a:t> account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error </a:t>
            </a:r>
            <a:r>
              <a:rPr dirty="0" sz="1000" spc="-30">
                <a:latin typeface="Palatino Linotype"/>
                <a:cs typeface="Palatino Linotype"/>
              </a:rPr>
              <a:t>components</a:t>
            </a:r>
            <a:r>
              <a:rPr dirty="0" sz="1000" spc="-25">
                <a:latin typeface="Palatino Linotype"/>
                <a:cs typeface="Palatino Linotype"/>
              </a:rPr>
              <a:t> are correctly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sized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under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presence </a:t>
            </a:r>
            <a:r>
              <a:rPr dirty="0" sz="1000" spc="-20">
                <a:latin typeface="Palatino Linotype"/>
                <a:cs typeface="Palatino Linotype"/>
              </a:rPr>
              <a:t>of both </a:t>
            </a:r>
            <a:r>
              <a:rPr dirty="0" sz="1000" spc="-10">
                <a:latin typeface="Palatino Linotype"/>
                <a:cs typeface="Palatino Linotype"/>
              </a:rPr>
              <a:t>departures </a:t>
            </a:r>
            <a:r>
              <a:rPr dirty="0" sz="1000" spc="-20">
                <a:latin typeface="Palatino Linotype"/>
                <a:cs typeface="Palatino Linotype"/>
              </a:rPr>
              <a:t>from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sphericity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have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power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only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against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alternative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interest.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While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powerful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correctly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speciﬁed,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latter,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based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likelihood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framework,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crucially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dependent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 </a:t>
            </a:r>
            <a:r>
              <a:rPr dirty="0" sz="1000" spc="-40">
                <a:latin typeface="Palatino Linotype"/>
                <a:cs typeface="Palatino Linotype"/>
              </a:rPr>
              <a:t>normality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homoscedasticity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05"/>
              </a:lnSpc>
            </a:pP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20" b="1">
                <a:latin typeface="Times New Roman"/>
                <a:cs typeface="Times New Roman"/>
              </a:rPr>
              <a:t>p</a:t>
            </a:r>
            <a:r>
              <a:rPr dirty="0" sz="1000" spc="15" b="1">
                <a:latin typeface="Times New Roman"/>
                <a:cs typeface="Times New Roman"/>
              </a:rPr>
              <a:t>l</a:t>
            </a:r>
            <a:r>
              <a:rPr dirty="0" sz="1000" spc="30" b="1">
                <a:latin typeface="Times New Roman"/>
                <a:cs typeface="Times New Roman"/>
              </a:rPr>
              <a:t>m</a:t>
            </a:r>
            <a:r>
              <a:rPr dirty="0" sz="1000" spc="-15" b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5">
                <a:latin typeface="Palatino Linotype"/>
                <a:cs typeface="Palatino Linotype"/>
              </a:rPr>
              <a:t>oi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nal,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onditional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cap="small" sz="1000" spc="20" b="1">
                <a:latin typeface="Times New Roman"/>
                <a:cs typeface="Times New Roman"/>
              </a:rPr>
              <a:t>m</a:t>
            </a:r>
            <a:r>
              <a:rPr dirty="0" sz="1000" spc="229" b="1">
                <a:latin typeface="Times New Roman"/>
                <a:cs typeface="Times New Roman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715">
              <a:lnSpc>
                <a:spcPts val="1190"/>
              </a:lnSpc>
              <a:spcBef>
                <a:spcPts val="40"/>
              </a:spcBef>
            </a:pPr>
            <a:r>
              <a:rPr dirty="0" sz="1000" spc="-25">
                <a:latin typeface="Palatino Linotype"/>
                <a:cs typeface="Palatino Linotype"/>
              </a:rPr>
              <a:t>semi-</a:t>
            </a:r>
            <a:r>
              <a:rPr dirty="0" sz="1000" spc="-30">
                <a:latin typeface="Palatino Linotype"/>
                <a:cs typeface="Palatino Linotype"/>
              </a:rPr>
              <a:t>parametric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alternatives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robust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versus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heteroscedasticity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free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from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distribu- </a:t>
            </a:r>
            <a:r>
              <a:rPr dirty="0" sz="1000" spc="-25">
                <a:latin typeface="Palatino Linotype"/>
                <a:cs typeface="Palatino Linotype"/>
              </a:rPr>
              <a:t>tional </a:t>
            </a:r>
            <a:r>
              <a:rPr dirty="0" sz="1000" spc="-10">
                <a:latin typeface="Palatino Linotype"/>
                <a:cs typeface="Palatino Linotype"/>
              </a:rPr>
              <a:t>assumptions.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35"/>
              </a:lnSpc>
            </a:pPr>
            <a:r>
              <a:rPr dirty="0" sz="1000" spc="-35">
                <a:latin typeface="Palatino Linotype"/>
                <a:cs typeface="Palatino Linotype"/>
              </a:rPr>
              <a:t>More </a:t>
            </a:r>
            <a:r>
              <a:rPr dirty="0" sz="1000" spc="-25">
                <a:latin typeface="Palatino Linotype"/>
                <a:cs typeface="Palatino Linotype"/>
              </a:rPr>
              <a:t>tests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can </a:t>
            </a:r>
            <a:r>
              <a:rPr dirty="0" sz="1000" spc="-35">
                <a:latin typeface="Palatino Linotype"/>
                <a:cs typeface="Palatino Linotype"/>
              </a:rPr>
              <a:t>be </a:t>
            </a:r>
            <a:r>
              <a:rPr dirty="0" sz="1000" spc="-40">
                <a:latin typeface="Palatino Linotype"/>
                <a:cs typeface="Palatino Linotype"/>
              </a:rPr>
              <a:t>obtained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comparing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nested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models,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likelihood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ratio </a:t>
            </a:r>
            <a:r>
              <a:rPr dirty="0" sz="1000" spc="-25">
                <a:latin typeface="Palatino Linotype"/>
                <a:cs typeface="Palatino Linotype"/>
              </a:rPr>
              <a:t>test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framework,</a:t>
            </a:r>
            <a:endParaRPr sz="1000">
              <a:latin typeface="Palatino Linotype"/>
              <a:cs typeface="Palatino Linotype"/>
            </a:endParaRPr>
          </a:p>
          <a:p>
            <a:pPr algn="just" marL="12700">
              <a:lnSpc>
                <a:spcPts val="1195"/>
              </a:lnSpc>
            </a:pP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restriction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more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Wald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framework.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Palatino Linotype"/>
              <a:cs typeface="Palatino Linotype"/>
            </a:endParaRPr>
          </a:p>
          <a:p>
            <a:pPr lvl="2" marL="402590" indent="-390525">
              <a:lnSpc>
                <a:spcPct val="100000"/>
              </a:lnSpc>
              <a:buAutoNum type="arabicPeriod"/>
              <a:tabLst>
                <a:tab pos="403225" algn="l"/>
              </a:tabLst>
            </a:pPr>
            <a:r>
              <a:rPr dirty="0" sz="1000" b="1">
                <a:latin typeface="Calibri"/>
                <a:cs typeface="Calibri"/>
              </a:rPr>
              <a:t>Unobserved</a:t>
            </a:r>
            <a:r>
              <a:rPr dirty="0" sz="1000" spc="10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Effects</a:t>
            </a:r>
            <a:r>
              <a:rPr dirty="0" sz="1000" spc="95" b="1">
                <a:latin typeface="Calibri"/>
                <a:cs typeface="Calibri"/>
              </a:rPr>
              <a:t> </a:t>
            </a:r>
            <a:r>
              <a:rPr dirty="0" sz="1000" spc="-20" b="1">
                <a:latin typeface="Calibri"/>
                <a:cs typeface="Calibri"/>
              </a:rPr>
              <a:t>Test</a:t>
            </a:r>
            <a:endParaRPr sz="1000">
              <a:latin typeface="Calibri"/>
              <a:cs typeface="Calibri"/>
            </a:endParaRPr>
          </a:p>
          <a:p>
            <a:pPr algn="just" marL="12700">
              <a:lnSpc>
                <a:spcPct val="100000"/>
              </a:lnSpc>
              <a:spcBef>
                <a:spcPts val="58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unobserved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test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110" i="1">
                <a:latin typeface="Palatino Linotype"/>
                <a:cs typeface="Palatino Linotype"/>
              </a:rPr>
              <a:t>àla</a:t>
            </a:r>
            <a:r>
              <a:rPr dirty="0" sz="1000" spc="-5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Wooldridge</a:t>
            </a:r>
            <a:r>
              <a:rPr dirty="0" sz="1000" spc="-5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(see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Wooldridge,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2010,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10.4.4),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semi-</a:t>
            </a:r>
            <a:r>
              <a:rPr dirty="0" sz="1000" spc="-10">
                <a:latin typeface="Palatino Linotype"/>
                <a:cs typeface="Palatino Linotype"/>
              </a:rPr>
              <a:t>parametric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43389" y="7052020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test</a:t>
            </a:r>
            <a:r>
              <a:rPr dirty="0" sz="1000" spc="-40">
                <a:latin typeface="Palatino Linotype"/>
                <a:cs typeface="Palatino Linotype"/>
              </a:rPr>
              <a:t> for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null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hypothesis </a:t>
            </a:r>
            <a:r>
              <a:rPr dirty="0" sz="1000" spc="-35">
                <a:latin typeface="Palatino Linotype"/>
                <a:cs typeface="Palatino Linotype"/>
              </a:rPr>
              <a:t>that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31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95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0,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i.e.,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that there </a:t>
            </a:r>
            <a:r>
              <a:rPr dirty="0" sz="1000" spc="-40">
                <a:latin typeface="Palatino Linotype"/>
                <a:cs typeface="Palatino Linotype"/>
              </a:rPr>
              <a:t>are </a:t>
            </a:r>
            <a:r>
              <a:rPr dirty="0" sz="1000" spc="-35">
                <a:latin typeface="Palatino Linotype"/>
                <a:cs typeface="Palatino Linotype"/>
              </a:rPr>
              <a:t>no </a:t>
            </a:r>
            <a:r>
              <a:rPr dirty="0" sz="1000" spc="-50">
                <a:latin typeface="Palatino Linotype"/>
                <a:cs typeface="Palatino Linotype"/>
              </a:rPr>
              <a:t>unobserved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</a:t>
            </a:r>
            <a:r>
              <a:rPr dirty="0" sz="1000" spc="-35">
                <a:latin typeface="Palatino Linotype"/>
                <a:cs typeface="Palatino Linotype"/>
              </a:rPr>
              <a:t> in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residuals.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68789" y="7124870"/>
            <a:ext cx="4960620" cy="255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R="1485900">
              <a:lnSpc>
                <a:spcPts val="685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marL="12700">
              <a:lnSpc>
                <a:spcPts val="1105"/>
              </a:lnSpc>
            </a:pPr>
            <a:r>
              <a:rPr dirty="0" sz="1000" spc="-50">
                <a:latin typeface="Palatino Linotype"/>
                <a:cs typeface="Palatino Linotype"/>
              </a:rPr>
              <a:t>Given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that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under</a:t>
            </a:r>
            <a:r>
              <a:rPr dirty="0" sz="1000" spc="-25">
                <a:latin typeface="Palatino Linotype"/>
                <a:cs typeface="Palatino Linotype"/>
              </a:rPr>
              <a:t> the </a:t>
            </a:r>
            <a:r>
              <a:rPr dirty="0" sz="1000" spc="-45">
                <a:latin typeface="Palatino Linotype"/>
                <a:cs typeface="Palatino Linotype"/>
              </a:rPr>
              <a:t>null,</a:t>
            </a:r>
            <a:r>
              <a:rPr dirty="0" sz="1000" spc="-25">
                <a:latin typeface="Palatino Linotype"/>
                <a:cs typeface="Palatino Linotype"/>
              </a:rPr>
              <a:t> 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covariance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matrix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the </a:t>
            </a:r>
            <a:r>
              <a:rPr dirty="0" sz="1000" spc="-45">
                <a:latin typeface="Palatino Linotype"/>
                <a:cs typeface="Palatino Linotype"/>
              </a:rPr>
              <a:t>residuals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each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30">
                <a:latin typeface="Palatino Linotype"/>
                <a:cs typeface="Palatino Linotype"/>
              </a:rPr>
              <a:t> 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diagonal,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68789" y="7353252"/>
            <a:ext cx="4960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statistic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based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average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elements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upper</a:t>
            </a:r>
            <a:r>
              <a:rPr dirty="0" sz="1000" spc="-10">
                <a:latin typeface="Palatino Linotype"/>
                <a:cs typeface="Palatino Linotype"/>
              </a:rPr>
              <a:t> (or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lower)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triangle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68789" y="7512811"/>
            <a:ext cx="14363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mate,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diagonal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excluded: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990555" y="7509715"/>
            <a:ext cx="21462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50">
                <a:latin typeface="Cambria"/>
                <a:cs typeface="Cambria"/>
              </a:rPr>
              <a:t>−</a:t>
            </a:r>
            <a:r>
              <a:rPr dirty="0" sz="650" spc="10">
                <a:latin typeface="Palatino Linotype"/>
                <a:cs typeface="Palatino Linotype"/>
              </a:rPr>
              <a:t>1</a:t>
            </a:r>
            <a:r>
              <a:rPr dirty="0" sz="650" spc="275">
                <a:latin typeface="Cambria"/>
                <a:cs typeface="Cambria"/>
              </a:rPr>
              <a:t>∕</a:t>
            </a: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206921" y="7424705"/>
            <a:ext cx="7391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3530" algn="l"/>
                <a:tab pos="610235" algn="l"/>
              </a:tabLst>
            </a:pPr>
            <a:r>
              <a:rPr dirty="0" sz="1000" spc="50">
                <a:latin typeface="Meiryo"/>
                <a:cs typeface="Meiryo"/>
              </a:rPr>
              <a:t>∑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50">
                <a:latin typeface="Meiryo"/>
                <a:cs typeface="Meiryo"/>
              </a:rPr>
              <a:t>∑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5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322595" y="7489483"/>
            <a:ext cx="6781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3530" algn="l"/>
                <a:tab pos="61023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T</a:t>
            </a:r>
            <a:r>
              <a:rPr dirty="0" sz="650" spc="-75" i="1">
                <a:latin typeface="Palatino Linotype"/>
                <a:cs typeface="Palatino Linotype"/>
              </a:rPr>
              <a:t> 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322595" y="7591436"/>
            <a:ext cx="11436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3530" algn="l"/>
                <a:tab pos="61023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s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+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215">
                <a:latin typeface="Palatino Linotype"/>
                <a:cs typeface="Palatino Linotype"/>
              </a:rPr>
              <a:t>  </a:t>
            </a:r>
            <a:r>
              <a:rPr dirty="0" baseline="4273" sz="975" i="1">
                <a:latin typeface="Palatino Linotype"/>
                <a:cs typeface="Palatino Linotype"/>
              </a:rPr>
              <a:t>nt</a:t>
            </a:r>
            <a:r>
              <a:rPr dirty="0" baseline="4273" sz="975" spc="660" i="1">
                <a:latin typeface="Palatino Linotype"/>
                <a:cs typeface="Palatino Linotype"/>
              </a:rPr>
              <a:t> </a:t>
            </a:r>
            <a:r>
              <a:rPr dirty="0" baseline="4273" sz="975" spc="-37" i="1">
                <a:latin typeface="Palatino Linotype"/>
                <a:cs typeface="Palatino Linotype"/>
              </a:rPr>
              <a:t>ns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169209" y="7512826"/>
            <a:ext cx="23602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90" i="1">
                <a:latin typeface="Meiryo"/>
                <a:cs typeface="Meiryo"/>
              </a:rPr>
              <a:t>̂</a:t>
            </a:r>
            <a:r>
              <a:rPr dirty="0" sz="1000" spc="295" i="1">
                <a:latin typeface="Meiryo"/>
                <a:cs typeface="Meiryo"/>
              </a:rPr>
              <a:t> </a:t>
            </a:r>
            <a:r>
              <a:rPr dirty="0" sz="1000" spc="-590" i="1">
                <a:latin typeface="Meiryo"/>
                <a:cs typeface="Meiryo"/>
              </a:rPr>
              <a:t>̂</a:t>
            </a:r>
            <a:r>
              <a:rPr dirty="0" sz="1000" spc="509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(where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90" i="1">
                <a:latin typeface="Meiryo"/>
                <a:cs typeface="Meiryo"/>
              </a:rPr>
              <a:t>̂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pooled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residuals),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68780" y="7663355"/>
            <a:ext cx="4705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must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“statistically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close”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zero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under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null,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scaled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standard</a:t>
            </a:r>
            <a:r>
              <a:rPr dirty="0" sz="1000" spc="-10">
                <a:latin typeface="Palatino Linotype"/>
                <a:cs typeface="Palatino Linotype"/>
              </a:rPr>
              <a:t> deviation: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457223" y="7791714"/>
            <a:ext cx="7391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3530" algn="l"/>
                <a:tab pos="610235" algn="l"/>
              </a:tabLst>
            </a:pPr>
            <a:r>
              <a:rPr dirty="0" sz="1000" spc="50">
                <a:latin typeface="Meiryo"/>
                <a:cs typeface="Meiryo"/>
              </a:rPr>
              <a:t>∑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50">
                <a:latin typeface="Meiryo"/>
                <a:cs typeface="Meiryo"/>
              </a:rPr>
              <a:t>∑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5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572897" y="7856497"/>
            <a:ext cx="6781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3530" algn="l"/>
                <a:tab pos="61023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T</a:t>
            </a:r>
            <a:r>
              <a:rPr dirty="0" sz="650" spc="-75" i="1">
                <a:latin typeface="Palatino Linotype"/>
                <a:cs typeface="Palatino Linotype"/>
              </a:rPr>
              <a:t> 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419516" y="7879960"/>
            <a:ext cx="2228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90" i="1">
                <a:latin typeface="Meiryo"/>
                <a:cs typeface="Meiryo"/>
              </a:rPr>
              <a:t>̂</a:t>
            </a:r>
            <a:r>
              <a:rPr dirty="0" sz="1000" spc="280" i="1">
                <a:latin typeface="Meiryo"/>
                <a:cs typeface="Meiryo"/>
              </a:rPr>
              <a:t> </a:t>
            </a:r>
            <a:r>
              <a:rPr dirty="0" sz="1000" spc="-6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91310" y="7917449"/>
            <a:ext cx="20891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94055" algn="l"/>
                <a:tab pos="984885" algn="l"/>
                <a:tab pos="1291590" algn="l"/>
                <a:tab pos="2050414" algn="l"/>
              </a:tabLst>
            </a:pPr>
            <a:r>
              <a:rPr dirty="0" baseline="-27777" sz="1500" i="1">
                <a:latin typeface="Palatino Linotype"/>
                <a:cs typeface="Palatino Linotype"/>
              </a:rPr>
              <a:t>W</a:t>
            </a:r>
            <a:r>
              <a:rPr dirty="0" baseline="-27777" sz="1500" spc="187" i="1">
                <a:latin typeface="Palatino Linotype"/>
                <a:cs typeface="Palatino Linotype"/>
              </a:rPr>
              <a:t> </a:t>
            </a:r>
            <a:r>
              <a:rPr dirty="0" baseline="-27777" sz="1500" spc="187">
                <a:latin typeface="Cambria"/>
                <a:cs typeface="Cambria"/>
              </a:rPr>
              <a:t>=</a:t>
            </a:r>
            <a:r>
              <a:rPr dirty="0" baseline="-27777" sz="1500" spc="187">
                <a:latin typeface="Cambria"/>
                <a:cs typeface="Cambria"/>
              </a:rPr>
              <a:t> </a:t>
            </a:r>
            <a:r>
              <a:rPr dirty="0" u="sng" sz="6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65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sz="650" spc="-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=</a:t>
            </a:r>
            <a:r>
              <a:rPr dirty="0" u="sng" sz="650" spc="-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6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r>
              <a:rPr dirty="0" u="sng" sz="65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r>
              <a:rPr dirty="0" u="sng" sz="650" spc="-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=</a:t>
            </a:r>
            <a:r>
              <a:rPr dirty="0" u="sng" sz="650" spc="-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6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s</a:t>
            </a:r>
            <a:r>
              <a:rPr dirty="0" u="sng" sz="65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=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r>
              <a:rPr dirty="0" u="sng" sz="65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+</a:t>
            </a:r>
            <a:r>
              <a:rPr dirty="0" u="sng" sz="6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650" spc="21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baseline="4273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baseline="4273" sz="975" spc="66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baseline="4273" sz="975" spc="-37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ns</a:t>
            </a:r>
            <a:r>
              <a:rPr dirty="0" u="sng" baseline="4273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198890" y="8105932"/>
            <a:ext cx="9290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93065" algn="l"/>
                <a:tab pos="774700" algn="l"/>
              </a:tabLst>
            </a:pPr>
            <a:r>
              <a:rPr dirty="0" baseline="38888" sz="1500" spc="82">
                <a:latin typeface="Meiryo"/>
                <a:cs typeface="Meiryo"/>
              </a:rPr>
              <a:t>[</a:t>
            </a:r>
            <a:r>
              <a:rPr dirty="0" sz="1000" spc="55">
                <a:latin typeface="Meiryo"/>
                <a:cs typeface="Meiryo"/>
              </a:rPr>
              <a:t>∑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baseline="22222" sz="1500" spc="142">
                <a:latin typeface="Meiryo"/>
                <a:cs typeface="Meiryo"/>
              </a:rPr>
              <a:t>(</a:t>
            </a:r>
            <a:r>
              <a:rPr dirty="0" sz="1000" spc="95">
                <a:latin typeface="Meiryo"/>
                <a:cs typeface="Meiryo"/>
              </a:rPr>
              <a:t>∑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5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404198" y="8170711"/>
            <a:ext cx="7524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77825" algn="l"/>
                <a:tab pos="68453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T</a:t>
            </a:r>
            <a:r>
              <a:rPr dirty="0" sz="650" spc="-75" i="1">
                <a:latin typeface="Palatino Linotype"/>
                <a:cs typeface="Palatino Linotype"/>
              </a:rPr>
              <a:t> 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325340" y="8194058"/>
            <a:ext cx="2228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90" i="1">
                <a:latin typeface="Meiryo"/>
                <a:cs typeface="Meiryo"/>
              </a:rPr>
              <a:t>̂</a:t>
            </a:r>
            <a:r>
              <a:rPr dirty="0" sz="1000" spc="280" i="1">
                <a:latin typeface="Meiryo"/>
                <a:cs typeface="Meiryo"/>
              </a:rPr>
              <a:t> </a:t>
            </a:r>
            <a:r>
              <a:rPr dirty="0" sz="1000" spc="-6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404198" y="8272777"/>
            <a:ext cx="12185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77825" algn="l"/>
                <a:tab pos="68453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s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+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215">
                <a:latin typeface="Palatino Linotype"/>
                <a:cs typeface="Palatino Linotype"/>
              </a:rPr>
              <a:t>  </a:t>
            </a:r>
            <a:r>
              <a:rPr dirty="0" baseline="4273" sz="975" i="1">
                <a:latin typeface="Palatino Linotype"/>
                <a:cs typeface="Palatino Linotype"/>
              </a:rPr>
              <a:t>nt</a:t>
            </a:r>
            <a:r>
              <a:rPr dirty="0" baseline="4273" sz="975" spc="660" i="1">
                <a:latin typeface="Palatino Linotype"/>
                <a:cs typeface="Palatino Linotype"/>
              </a:rPr>
              <a:t> </a:t>
            </a:r>
            <a:r>
              <a:rPr dirty="0" baseline="4273" sz="975" spc="-37" i="1">
                <a:latin typeface="Palatino Linotype"/>
                <a:cs typeface="Palatino Linotype"/>
              </a:rPr>
              <a:t>ns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576894" y="8038836"/>
            <a:ext cx="3975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5555" sz="1500" spc="97">
                <a:latin typeface="Meiryo"/>
                <a:cs typeface="Meiryo"/>
              </a:rPr>
              <a:t>)</a:t>
            </a:r>
            <a:r>
              <a:rPr dirty="0" baseline="-25641" sz="975" spc="67">
                <a:latin typeface="Palatino Linotype"/>
                <a:cs typeface="Palatino Linotype"/>
              </a:rPr>
              <a:t>2</a:t>
            </a:r>
            <a:r>
              <a:rPr dirty="0" baseline="11111" sz="1500" spc="-52">
                <a:latin typeface="Meiryo"/>
                <a:cs typeface="Meiryo"/>
              </a:rPr>
              <a:t>]</a:t>
            </a:r>
            <a:r>
              <a:rPr dirty="0" sz="650" spc="-5">
                <a:latin typeface="Palatino Linotype"/>
                <a:cs typeface="Palatino Linotype"/>
              </a:rPr>
              <a:t>1</a:t>
            </a:r>
            <a:r>
              <a:rPr dirty="0" sz="650" spc="445">
                <a:latin typeface="Cambria"/>
                <a:cs typeface="Cambria"/>
              </a:rPr>
              <a:t>∕</a:t>
            </a:r>
            <a:r>
              <a:rPr dirty="0" sz="650" spc="-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25657" y="607782"/>
            <a:ext cx="5190490" cy="21139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96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241300" marR="5080" indent="107950">
              <a:lnSpc>
                <a:spcPct val="100000"/>
              </a:lnSpc>
            </a:pPr>
            <a:r>
              <a:rPr dirty="0" sz="1000" spc="330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-)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oti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bu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mal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ibution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sticit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241300" marR="5080" indent="107950">
              <a:lnSpc>
                <a:spcPts val="1200"/>
              </a:lnSpc>
              <a:spcBef>
                <a:spcPts val="35"/>
              </a:spcBef>
            </a:pP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power</a:t>
            </a:r>
            <a:r>
              <a:rPr dirty="0" sz="1000" spc="-10">
                <a:latin typeface="Palatino Linotype"/>
                <a:cs typeface="Palatino Linotype"/>
              </a:rPr>
              <a:t> both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against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standard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random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speciﬁcation,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where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unobserved </a:t>
            </a:r>
            <a:r>
              <a:rPr dirty="0" sz="1000" spc="-30">
                <a:latin typeface="Palatino Linotype"/>
                <a:cs typeface="Palatino Linotype"/>
              </a:rPr>
              <a:t>effects </a:t>
            </a:r>
            <a:r>
              <a:rPr dirty="0" sz="1000" spc="-60">
                <a:latin typeface="Palatino Linotype"/>
                <a:cs typeface="Palatino Linotype"/>
              </a:rPr>
              <a:t>are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constant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within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every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group,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well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against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any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kind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serial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As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such,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“nests”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both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serial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trading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some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power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against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more </a:t>
            </a:r>
            <a:r>
              <a:rPr dirty="0" sz="1000" spc="-30">
                <a:latin typeface="Palatino Linotype"/>
                <a:cs typeface="Palatino Linotype"/>
              </a:rPr>
              <a:t>speciﬁc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alternatives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 </a:t>
            </a:r>
            <a:r>
              <a:rPr dirty="0" sz="1000" spc="-40">
                <a:latin typeface="Palatino Linotype"/>
                <a:cs typeface="Palatino Linotype"/>
              </a:rPr>
              <a:t>exchange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robustness.</a:t>
            </a:r>
            <a:endParaRPr sz="1000">
              <a:latin typeface="Palatino Linotype"/>
              <a:cs typeface="Palatino Linotype"/>
            </a:endParaRPr>
          </a:p>
          <a:p>
            <a:pPr algn="just" marL="349885">
              <a:lnSpc>
                <a:spcPts val="1140"/>
              </a:lnSpc>
            </a:pPr>
            <a:r>
              <a:rPr dirty="0" sz="1000" spc="-10">
                <a:latin typeface="Palatino Linotype"/>
                <a:cs typeface="Palatino Linotype"/>
              </a:rPr>
              <a:t>While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rejecting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null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favors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pooled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80" b="1">
                <a:latin typeface="Cambria"/>
                <a:cs typeface="Cambria"/>
              </a:rPr>
              <a:t>ols</a:t>
            </a:r>
            <a:r>
              <a:rPr dirty="0" sz="1000" spc="8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rejection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may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follow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serial</a:t>
            </a:r>
            <a:endParaRPr sz="1000">
              <a:latin typeface="Palatino Linotype"/>
              <a:cs typeface="Palatino Linotype"/>
            </a:endParaRPr>
          </a:p>
          <a:p>
            <a:pPr algn="just" marL="241300" marR="5715">
              <a:lnSpc>
                <a:spcPts val="1200"/>
              </a:lnSpc>
              <a:spcBef>
                <a:spcPts val="35"/>
              </a:spcBef>
            </a:pP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kinds,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particular,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quoting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Wooldridge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(2010,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10.4.4),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“should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not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interpreted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implying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random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structure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must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 true”.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850">
              <a:latin typeface="Palatino Linotype"/>
              <a:cs typeface="Palatino Linotype"/>
            </a:endParaRPr>
          </a:p>
          <a:p>
            <a:pPr algn="just" marL="241300">
              <a:lnSpc>
                <a:spcPts val="1200"/>
              </a:lnSpc>
            </a:pPr>
            <a:r>
              <a:rPr dirty="0" sz="1000" spc="-20" b="1">
                <a:latin typeface="Cambria"/>
                <a:cs typeface="Cambria"/>
              </a:rPr>
              <a:t>Example</a:t>
            </a:r>
            <a:r>
              <a:rPr dirty="0" sz="1000" spc="-15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4.3</a:t>
            </a:r>
            <a:r>
              <a:rPr dirty="0" sz="1000" spc="260" b="1">
                <a:latin typeface="Cambria"/>
                <a:cs typeface="Cambria"/>
              </a:rPr>
              <a:t>  </a:t>
            </a:r>
            <a:r>
              <a:rPr dirty="0" sz="1000" spc="-35" b="1">
                <a:latin typeface="Cambria"/>
                <a:cs typeface="Cambria"/>
              </a:rPr>
              <a:t>unobserved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ambria"/>
                <a:cs typeface="Cambria"/>
              </a:rPr>
              <a:t>effects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test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RiceFarms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241300">
              <a:lnSpc>
                <a:spcPts val="1200"/>
              </a:lnSpc>
            </a:pPr>
            <a:r>
              <a:rPr dirty="0" sz="1000" spc="-55">
                <a:latin typeface="Palatino Linotype"/>
                <a:cs typeface="Palatino Linotype"/>
              </a:rPr>
              <a:t>Below,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applied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rice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farms</a:t>
            </a:r>
            <a:r>
              <a:rPr dirty="0" sz="1000" spc="-20">
                <a:latin typeface="Palatino Linotype"/>
                <a:cs typeface="Palatino Linotype"/>
              </a:rPr>
              <a:t> data: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2895225"/>
            <a:ext cx="4985385" cy="141668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data("RiceFarms",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package="plm")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Rice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pdata.frame(RiceFarms,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"id")</a:t>
            </a:r>
            <a:endParaRPr sz="800">
              <a:latin typeface="Courier New"/>
              <a:cs typeface="Courier New"/>
            </a:endParaRPr>
          </a:p>
          <a:p>
            <a:pPr marL="24765" marR="1456690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fm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log(goutput)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log(seed)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log(totlabor)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log(size) </a:t>
            </a:r>
            <a:r>
              <a:rPr dirty="0" sz="800">
                <a:latin typeface="Courier New"/>
                <a:cs typeface="Courier New"/>
              </a:rPr>
              <a:t>pwtest(fm,</a:t>
            </a:r>
            <a:r>
              <a:rPr dirty="0" sz="800" spc="-9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Rice)</a:t>
            </a:r>
            <a:endParaRPr sz="800">
              <a:latin typeface="Courier New"/>
              <a:cs typeface="Courier New"/>
            </a:endParaRPr>
          </a:p>
          <a:p>
            <a:pPr marL="24765" marR="1732914" indent="121285">
              <a:lnSpc>
                <a:spcPct val="232399"/>
              </a:lnSpc>
            </a:pPr>
            <a:r>
              <a:rPr dirty="0" sz="800">
                <a:latin typeface="Courier New"/>
                <a:cs typeface="Courier New"/>
              </a:rPr>
              <a:t>Wooldridge's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unobserved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individual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effects </a:t>
            </a: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formula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z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2.9,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0.003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10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10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unobserved</a:t>
            </a:r>
            <a:r>
              <a:rPr dirty="0" sz="800" spc="-10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effect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16708" y="4496680"/>
            <a:ext cx="5037455" cy="38398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587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null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unobserved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rejected.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350">
              <a:latin typeface="Palatino Linotype"/>
              <a:cs typeface="Palatino Linotype"/>
            </a:endParaRPr>
          </a:p>
          <a:p>
            <a:pPr algn="just" marL="508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4.3.2</a:t>
            </a:r>
            <a:r>
              <a:rPr dirty="0" sz="1000" spc="34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Score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Test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of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Serial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Correlation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and/or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Individual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Effects</a:t>
            </a:r>
            <a:endParaRPr sz="1000">
              <a:latin typeface="Calibri"/>
              <a:cs typeface="Calibri"/>
            </a:endParaRPr>
          </a:p>
          <a:p>
            <a:pPr algn="just" marL="50800" marR="43180">
              <a:lnSpc>
                <a:spcPct val="100000"/>
              </a:lnSpc>
              <a:spcBef>
                <a:spcPts val="59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old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idge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eneral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ﬁner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lling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ma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iﬁc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55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lih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allow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25">
                <a:latin typeface="Palatino Linotype"/>
                <a:cs typeface="Palatino Linotype"/>
              </a:rPr>
              <a:t>ner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ts val="1200"/>
              </a:lnSpc>
              <a:spcBef>
                <a:spcPts val="2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random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extended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having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idiosyncratic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follow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 </a:t>
            </a:r>
            <a:r>
              <a:rPr dirty="0" sz="1000" spc="-45">
                <a:latin typeface="Palatino Linotype"/>
                <a:cs typeface="Palatino Linotype"/>
              </a:rPr>
              <a:t>autoregressive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process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order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 b="1">
                <a:latin typeface="Times New Roman"/>
                <a:cs typeface="Times New Roman"/>
              </a:rPr>
              <a:t>ar(1)</a:t>
            </a:r>
            <a:r>
              <a:rPr dirty="0" sz="1000" spc="-10">
                <a:latin typeface="Palatino Linotype"/>
                <a:cs typeface="Palatino Linotype"/>
              </a:rPr>
              <a:t>):</a:t>
            </a:r>
            <a:endParaRPr sz="1000">
              <a:latin typeface="Palatino Linotype"/>
              <a:cs typeface="Palatino Linotype"/>
            </a:endParaRPr>
          </a:p>
          <a:p>
            <a:pPr marL="436880">
              <a:lnSpc>
                <a:spcPct val="100000"/>
              </a:lnSpc>
              <a:spcBef>
                <a:spcPts val="51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265" i="1">
                <a:latin typeface="Palatino Linotype"/>
                <a:cs typeface="Palatino Linotype"/>
              </a:rPr>
              <a:t>X</a:t>
            </a:r>
            <a:r>
              <a:rPr dirty="0" sz="1000" spc="-265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433705">
              <a:lnSpc>
                <a:spcPct val="100000"/>
              </a:lnSpc>
              <a:spcBef>
                <a:spcPts val="345"/>
              </a:spcBef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305">
                <a:latin typeface="Cambria"/>
                <a:cs typeface="Cambria"/>
              </a:rPr>
              <a:t>)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6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398145">
              <a:lnSpc>
                <a:spcPct val="100000"/>
              </a:lnSpc>
              <a:spcBef>
                <a:spcPts val="340"/>
              </a:spcBef>
            </a:pPr>
            <a:r>
              <a:rPr dirty="0" sz="1000" spc="-395" i="1">
                <a:latin typeface="Meiryo"/>
                <a:cs typeface="Meiryo"/>
              </a:rPr>
              <a:t/>
            </a:r>
            <a:r>
              <a:rPr dirty="0" baseline="-21367" sz="975" spc="-82" i="1">
                <a:latin typeface="Palatino Linotype"/>
                <a:cs typeface="Palatino Linotype"/>
              </a:rPr>
              <a:t>t</a:t>
            </a:r>
            <a:r>
              <a:rPr dirty="0" baseline="-21367" sz="975" spc="18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baseline="-21367" sz="975" spc="15" i="1">
                <a:latin typeface="Palatino Linotype"/>
                <a:cs typeface="Palatino Linotype"/>
              </a:rPr>
              <a:t>t</a:t>
            </a:r>
            <a:r>
              <a:rPr dirty="0" baseline="-21367" sz="975" spc="217">
                <a:latin typeface="Cambria"/>
                <a:cs typeface="Cambria"/>
              </a:rPr>
              <a:t>−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82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-315" i="1">
                <a:latin typeface="Meiryo"/>
                <a:cs typeface="Meiryo"/>
              </a:rPr>
              <a:t/>
            </a:r>
            <a:r>
              <a:rPr dirty="0" baseline="-21367" sz="975" spc="52" i="1">
                <a:latin typeface="Palatino Linotype"/>
                <a:cs typeface="Palatino Linotype"/>
              </a:rPr>
              <a:t>t</a:t>
            </a:r>
            <a:endParaRPr baseline="-21367" sz="975">
              <a:latin typeface="Palatino Linotype"/>
              <a:cs typeface="Palatino Linotype"/>
            </a:endParaRPr>
          </a:p>
          <a:p>
            <a:pPr algn="just" marL="50800" marR="43815">
              <a:lnSpc>
                <a:spcPct val="100000"/>
              </a:lnSpc>
              <a:spcBef>
                <a:spcPts val="610"/>
              </a:spcBef>
            </a:pP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now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amil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ppl</a:t>
            </a:r>
            <a:r>
              <a:rPr dirty="0" sz="1000" spc="-13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i.e.,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45" i="1">
                <a:latin typeface="Meiryo"/>
                <a:cs typeface="Meiryo"/>
              </a:rPr>
              <a:t/>
            </a:r>
            <a:r>
              <a:rPr dirty="0" sz="1000" spc="-185" i="1">
                <a:latin typeface="Meiryo"/>
                <a:cs typeface="Meiryo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ncr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5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14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mality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ssum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ts val="1200"/>
              </a:lnSpc>
              <a:spcBef>
                <a:spcPts val="3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speciﬁcation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analysis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above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requires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telling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apart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time-</a:t>
            </a:r>
            <a:r>
              <a:rPr dirty="0" sz="1000" spc="-30">
                <a:latin typeface="Palatino Linotype"/>
                <a:cs typeface="Palatino Linotype"/>
              </a:rPr>
              <a:t>invariant</a:t>
            </a:r>
            <a:r>
              <a:rPr dirty="0" sz="1000" spc="-10">
                <a:latin typeface="Palatino Linotype"/>
                <a:cs typeface="Palatino Linotype"/>
              </a:rPr>
              <a:t> indi- </a:t>
            </a:r>
            <a:r>
              <a:rPr dirty="0" sz="1000" spc="-55">
                <a:latin typeface="Palatino Linotype"/>
                <a:cs typeface="Palatino Linotype"/>
              </a:rPr>
              <a:t>vidual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from</a:t>
            </a:r>
            <a:r>
              <a:rPr dirty="0" sz="1000">
                <a:latin typeface="Palatino Linotype"/>
                <a:cs typeface="Palatino Linotype"/>
              </a:rPr>
              <a:t> the </a:t>
            </a:r>
            <a:r>
              <a:rPr dirty="0" sz="1000" spc="-30">
                <a:latin typeface="Palatino Linotype"/>
                <a:cs typeface="Palatino Linotype"/>
              </a:rPr>
              <a:t>time-</a:t>
            </a:r>
            <a:r>
              <a:rPr dirty="0" sz="1000" spc="-40">
                <a:latin typeface="Palatino Linotype"/>
                <a:cs typeface="Palatino Linotype"/>
              </a:rPr>
              <a:t>decaying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persistence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due</a:t>
            </a:r>
            <a:r>
              <a:rPr dirty="0" sz="1000">
                <a:latin typeface="Palatino Linotype"/>
                <a:cs typeface="Palatino Linotype"/>
              </a:rPr>
              <a:t> to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60" b="1">
                <a:latin typeface="Times New Roman"/>
                <a:cs typeface="Times New Roman"/>
              </a:rPr>
              <a:t>ar(1)</a:t>
            </a:r>
            <a:r>
              <a:rPr dirty="0" sz="1000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component.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observed,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presence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may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affect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serial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vice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versa.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Several </a:t>
            </a:r>
            <a:r>
              <a:rPr dirty="0" sz="1000" spc="-40">
                <a:latin typeface="Palatino Linotype"/>
                <a:cs typeface="Palatino Linotype"/>
              </a:rPr>
              <a:t>alternative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strategies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used,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based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10">
                <a:latin typeface="Palatino Linotype"/>
                <a:cs typeface="Palatino Linotype"/>
              </a:rPr>
              <a:t> tools:</a:t>
            </a:r>
            <a:endParaRPr sz="1000">
              <a:latin typeface="Palatino Linotype"/>
              <a:cs typeface="Palatino Linotype"/>
            </a:endParaRPr>
          </a:p>
          <a:p>
            <a:pPr algn="just" marL="179705" indent="-129539">
              <a:lnSpc>
                <a:spcPts val="1200"/>
              </a:lnSpc>
              <a:spcBef>
                <a:spcPts val="555"/>
              </a:spcBef>
              <a:buFont typeface="Cambria"/>
              <a:buChar char="•"/>
              <a:tabLst>
                <a:tab pos="18034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joint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power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against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both </a:t>
            </a:r>
            <a:r>
              <a:rPr dirty="0" sz="1000" spc="-10">
                <a:latin typeface="Palatino Linotype"/>
                <a:cs typeface="Palatino Linotype"/>
              </a:rPr>
              <a:t>alternatives,</a:t>
            </a:r>
            <a:endParaRPr sz="1000">
              <a:latin typeface="Palatino Linotype"/>
              <a:cs typeface="Palatino Linotype"/>
            </a:endParaRPr>
          </a:p>
          <a:p>
            <a:pPr algn="just" marL="179705" marR="43815" indent="-129539">
              <a:lnSpc>
                <a:spcPts val="1200"/>
              </a:lnSpc>
              <a:spcBef>
                <a:spcPts val="40"/>
              </a:spcBef>
              <a:buFont typeface="Cambria"/>
              <a:buChar char="•"/>
              <a:tabLst>
                <a:tab pos="180340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marginal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tests,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null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hypothesis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serial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while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maintaining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hypothesis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under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both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null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alternative</a:t>
            </a:r>
            <a:r>
              <a:rPr dirty="0" sz="1000" spc="-10">
                <a:latin typeface="Palatino Linotype"/>
                <a:cs typeface="Palatino Linotype"/>
              </a:rPr>
              <a:t> hypothesis,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79" y="607782"/>
            <a:ext cx="5189220" cy="170116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spc="-25" i="1">
                <a:latin typeface="Calibri"/>
                <a:cs typeface="Calibri"/>
              </a:rPr>
              <a:t>Tests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on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Models</a:t>
            </a:r>
            <a:r>
              <a:rPr dirty="0" sz="800" spc="24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97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Calibri"/>
              <a:cs typeface="Calibri"/>
            </a:endParaRPr>
          </a:p>
          <a:p>
            <a:pPr marL="141605" marR="234315" indent="-129539">
              <a:lnSpc>
                <a:spcPts val="1190"/>
              </a:lnSpc>
              <a:buFont typeface="Cambria"/>
              <a:buChar char="•"/>
              <a:tabLst>
                <a:tab pos="14224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locally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robust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tests,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i.e.,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marginal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with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correction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makes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them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robust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local </a:t>
            </a:r>
            <a:r>
              <a:rPr dirty="0" sz="1000" spc="-45">
                <a:latin typeface="Palatino Linotype"/>
                <a:cs typeface="Palatino Linotype"/>
              </a:rPr>
              <a:t>deviations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from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maintained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hypothesis,</a:t>
            </a:r>
            <a:endParaRPr sz="1000">
              <a:latin typeface="Palatino Linotype"/>
              <a:cs typeface="Palatino Linotype"/>
            </a:endParaRPr>
          </a:p>
          <a:p>
            <a:pPr marL="141605" indent="-129539">
              <a:lnSpc>
                <a:spcPts val="1135"/>
              </a:lnSpc>
              <a:buFont typeface="Cambria"/>
              <a:buChar char="•"/>
              <a:tabLst>
                <a:tab pos="142240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conditional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i.e.,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null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hypothesis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serial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correlation,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hypothesis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</a:t>
            </a:r>
            <a:endParaRPr sz="1000">
              <a:latin typeface="Palatino Linotype"/>
              <a:cs typeface="Palatino Linotype"/>
            </a:endParaRPr>
          </a:p>
          <a:p>
            <a:pPr marL="141605" marR="233679">
              <a:lnSpc>
                <a:spcPts val="1190"/>
              </a:lnSpc>
              <a:spcBef>
                <a:spcPts val="40"/>
              </a:spcBef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presence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maintained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under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both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null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alternative hypothesis.</a:t>
            </a:r>
            <a:endParaRPr sz="1000">
              <a:latin typeface="Palatino Linotype"/>
              <a:cs typeface="Palatino Linotype"/>
            </a:endParaRPr>
          </a:p>
          <a:p>
            <a:pPr marL="12700" marR="233045" indent="107950">
              <a:lnSpc>
                <a:spcPts val="1190"/>
              </a:lnSpc>
              <a:spcBef>
                <a:spcPts val="44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0">
                <a:latin typeface="Palatino Linotype"/>
                <a:cs typeface="Palatino Linotype"/>
              </a:rPr>
              <a:t> advantage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robust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tests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that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unconstrained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65">
                <a:latin typeface="Palatino Linotype"/>
                <a:cs typeface="Palatino Linotype"/>
              </a:rPr>
              <a:t>(</a:t>
            </a:r>
            <a:r>
              <a:rPr dirty="0" sz="1000" spc="65" b="1">
                <a:latin typeface="Times New Roman"/>
                <a:cs typeface="Times New Roman"/>
              </a:rPr>
              <a:t>re</a:t>
            </a:r>
            <a:r>
              <a:rPr dirty="0" sz="1000" spc="65">
                <a:latin typeface="Palatino Linotype"/>
                <a:cs typeface="Palatino Linotype"/>
              </a:rPr>
              <a:t>-</a:t>
            </a:r>
            <a:r>
              <a:rPr dirty="0" sz="1000" spc="60" b="1">
                <a:latin typeface="Times New Roman"/>
                <a:cs typeface="Times New Roman"/>
              </a:rPr>
              <a:t>ar(1)</a:t>
            </a:r>
            <a:r>
              <a:rPr dirty="0" sz="1000" spc="-60" b="1">
                <a:latin typeface="Times New Roman"/>
                <a:cs typeface="Times New Roman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random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ﬁrst-</a:t>
            </a:r>
            <a:r>
              <a:rPr dirty="0" sz="1000" spc="-40">
                <a:latin typeface="Palatino Linotype"/>
                <a:cs typeface="Palatino Linotype"/>
              </a:rPr>
              <a:t>order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auto-</a:t>
            </a:r>
            <a:r>
              <a:rPr dirty="0" sz="1000" spc="-45">
                <a:latin typeface="Palatino Linotype"/>
                <a:cs typeface="Palatino Linotype"/>
              </a:rPr>
              <a:t>regressive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errors)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need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estimated.</a:t>
            </a:r>
            <a:endParaRPr sz="1000">
              <a:latin typeface="Palatino Linotype"/>
              <a:cs typeface="Palatino Linotype"/>
            </a:endParaRPr>
          </a:p>
          <a:p>
            <a:pPr marL="120650">
              <a:lnSpc>
                <a:spcPts val="1135"/>
              </a:lnSpc>
            </a:pPr>
            <a:r>
              <a:rPr dirty="0" sz="1000" spc="-30">
                <a:latin typeface="Palatino Linotype"/>
                <a:cs typeface="Palatino Linotype"/>
              </a:rPr>
              <a:t>Baltagi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Li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(1991)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Baltagi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Li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(1995)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proposed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joint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</a:t>
            </a:r>
            <a:r>
              <a:rPr dirty="0" sz="1000" spc="-25">
                <a:latin typeface="Palatino Linotype"/>
                <a:cs typeface="Palatino Linotype"/>
              </a:rPr>
              <a:t> serial </a:t>
            </a:r>
            <a:r>
              <a:rPr dirty="0" sz="1000" spc="-10">
                <a:latin typeface="Palatino Linotype"/>
                <a:cs typeface="Palatino Linotype"/>
              </a:rPr>
              <a:t>correlation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ts val="1195"/>
              </a:lnSpc>
            </a:pP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20">
                <a:latin typeface="Palatino Linotype"/>
                <a:cs typeface="Palatino Linotype"/>
              </a:rPr>
              <a:t> statistic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107814" y="2467140"/>
            <a:ext cx="1282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8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16719" y="2394339"/>
            <a:ext cx="45148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1790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LM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659742" y="2320977"/>
            <a:ext cx="3155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25" i="1">
                <a:latin typeface="Palatino Linotype"/>
                <a:cs typeface="Palatino Linotype"/>
              </a:rPr>
              <a:t>NT</a:t>
            </a:r>
            <a:r>
              <a:rPr dirty="0" baseline="29914" sz="975" spc="37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1405811" y="2501925"/>
            <a:ext cx="829944" cy="0"/>
          </a:xfrm>
          <a:custGeom>
            <a:avLst/>
            <a:gdLst/>
            <a:ahLst/>
            <a:cxnLst/>
            <a:rect l="l" t="t" r="r" b="b"/>
            <a:pathLst>
              <a:path w="829944" h="0">
                <a:moveTo>
                  <a:pt x="0" y="0"/>
                </a:moveTo>
                <a:lnTo>
                  <a:pt x="829703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1393111" y="2482943"/>
            <a:ext cx="85534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212504" y="2394366"/>
            <a:ext cx="10890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[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34188" sz="975">
                <a:latin typeface="Palatino Linotype"/>
                <a:cs typeface="Palatino Linotype"/>
              </a:rPr>
              <a:t>2</a:t>
            </a:r>
            <a:r>
              <a:rPr dirty="0" baseline="34188" sz="975" spc="120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4</a:t>
            </a:r>
            <a:r>
              <a:rPr dirty="0" sz="1000" spc="-30" i="1">
                <a:latin typeface="Palatino Linotype"/>
                <a:cs typeface="Palatino Linotype"/>
              </a:rPr>
              <a:t>AB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</a:t>
            </a:r>
            <a:r>
              <a:rPr dirty="0" sz="1000" spc="-10" i="1">
                <a:latin typeface="Palatino Linotype"/>
                <a:cs typeface="Palatino Linotype"/>
              </a:rPr>
              <a:t>TB</a:t>
            </a:r>
            <a:r>
              <a:rPr dirty="0" baseline="34188" sz="975" spc="-15">
                <a:latin typeface="Palatino Linotype"/>
                <a:cs typeface="Palatino Linotype"/>
              </a:rPr>
              <a:t>2</a:t>
            </a:r>
            <a:r>
              <a:rPr dirty="0" sz="1000" spc="-10">
                <a:latin typeface="Cambria"/>
                <a:cs typeface="Cambria"/>
              </a:rPr>
              <a:t>]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43382" y="2670274"/>
            <a:ext cx="5011420" cy="4787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1195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320" i="1">
                <a:latin typeface="Meiryo"/>
                <a:cs typeface="Meiryo"/>
              </a:rPr>
              <a:t>̂</a:t>
            </a:r>
            <a:r>
              <a:rPr dirty="0" baseline="29914" sz="975" spc="-480" i="1">
                <a:latin typeface="Meiryo"/>
                <a:cs typeface="Meiryo"/>
              </a:rPr>
              <a:t>⊤</a:t>
            </a:r>
            <a:r>
              <a:rPr dirty="0" sz="1000" spc="-320" i="1">
                <a:latin typeface="Palatino Linotype"/>
                <a:cs typeface="Palatino Linotype"/>
              </a:rPr>
              <a:t>S</a:t>
            </a:r>
            <a:r>
              <a:rPr dirty="0" baseline="-21367" sz="975" spc="-480" i="1">
                <a:latin typeface="Meiryo"/>
                <a:cs typeface="Meiryo"/>
              </a:rPr>
              <a:t/>
            </a:r>
            <a:r>
              <a:rPr dirty="0" baseline="-21367" sz="975" spc="-209" i="1">
                <a:latin typeface="Meiryo"/>
                <a:cs typeface="Meiryo"/>
              </a:rPr>
              <a:t> </a:t>
            </a:r>
            <a:r>
              <a:rPr dirty="0" sz="1000" spc="-875" i="1">
                <a:latin typeface="Meiryo"/>
                <a:cs typeface="Meiryo"/>
              </a:rPr>
              <a:t/>
            </a:r>
            <a:r>
              <a:rPr dirty="0" sz="1000" spc="-320" i="1">
                <a:latin typeface="Meiryo"/>
                <a:cs typeface="Meiryo"/>
              </a:rPr>
              <a:t>̂</a:t>
            </a:r>
            <a:r>
              <a:rPr dirty="0" sz="1000" spc="415">
                <a:latin typeface="Cambria"/>
                <a:cs typeface="Cambria"/>
              </a:rPr>
              <a:t>∕</a:t>
            </a:r>
            <a:r>
              <a:rPr dirty="0" sz="1000" spc="-875" i="1">
                <a:latin typeface="Meiryo"/>
                <a:cs typeface="Meiryo"/>
              </a:rPr>
              <a:t/>
            </a:r>
            <a:r>
              <a:rPr dirty="0" sz="1000" spc="-320" i="1">
                <a:latin typeface="Meiryo"/>
                <a:cs typeface="Meiryo"/>
              </a:rPr>
              <a:t>̂</a:t>
            </a:r>
            <a:r>
              <a:rPr dirty="0" baseline="29914" sz="975" spc="-22" i="1">
                <a:latin typeface="Meiryo"/>
                <a:cs typeface="Meiryo"/>
              </a:rPr>
              <a:t>⊤</a:t>
            </a:r>
            <a:r>
              <a:rPr dirty="0" sz="1000" spc="-875" i="1">
                <a:latin typeface="Meiryo"/>
                <a:cs typeface="Meiryo"/>
              </a:rPr>
              <a:t/>
            </a:r>
            <a:r>
              <a:rPr dirty="0" sz="1000" spc="-325" i="1">
                <a:latin typeface="Meiryo"/>
                <a:cs typeface="Meiryo"/>
              </a:rPr>
              <a:t>̂</a:t>
            </a:r>
            <a:r>
              <a:rPr dirty="0" sz="1000" spc="-100" i="1">
                <a:latin typeface="Meiryo"/>
                <a:cs typeface="Meiryo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835" i="1">
                <a:latin typeface="Meiryo"/>
                <a:cs typeface="Meiryo"/>
              </a:rPr>
              <a:t/>
            </a:r>
            <a:r>
              <a:rPr dirty="0" sz="1000" spc="-320" i="1">
                <a:latin typeface="Meiryo"/>
                <a:cs typeface="Meiryo"/>
              </a:rPr>
              <a:t>̂</a:t>
            </a:r>
            <a:r>
              <a:rPr dirty="0" baseline="29914" sz="975" spc="-44" i="1">
                <a:latin typeface="Meiryo"/>
                <a:cs typeface="Meiryo"/>
              </a:rPr>
              <a:t>⊤</a:t>
            </a:r>
            <a:r>
              <a:rPr dirty="0" sz="1000" spc="-835" i="1">
                <a:latin typeface="Meiryo"/>
                <a:cs typeface="Meiryo"/>
              </a:rPr>
              <a:t/>
            </a:r>
            <a:r>
              <a:rPr dirty="0" sz="1000" spc="-360" i="1">
                <a:latin typeface="Meiryo"/>
                <a:cs typeface="Meiryo"/>
              </a:rPr>
              <a:t>̂</a:t>
            </a:r>
            <a:r>
              <a:rPr dirty="0" baseline="-21367" sz="975" spc="37">
                <a:latin typeface="Palatino Linotype"/>
                <a:cs typeface="Palatino Linotype"/>
              </a:rPr>
              <a:t>1</a:t>
            </a:r>
            <a:r>
              <a:rPr dirty="0" sz="1000" spc="360">
                <a:latin typeface="Cambria"/>
                <a:cs typeface="Cambria"/>
              </a:rPr>
              <a:t>∕</a:t>
            </a:r>
            <a:r>
              <a:rPr dirty="0" sz="1000" spc="-835" i="1">
                <a:latin typeface="Meiryo"/>
                <a:cs typeface="Meiryo"/>
              </a:rPr>
              <a:t/>
            </a:r>
            <a:r>
              <a:rPr dirty="0" sz="1000" spc="-320" i="1">
                <a:latin typeface="Meiryo"/>
                <a:cs typeface="Meiryo"/>
              </a:rPr>
              <a:t>̂</a:t>
            </a:r>
            <a:r>
              <a:rPr dirty="0" baseline="29914" sz="975" spc="-52" i="1">
                <a:latin typeface="Meiryo"/>
                <a:cs typeface="Meiryo"/>
              </a:rPr>
              <a:t>⊤</a:t>
            </a:r>
            <a:r>
              <a:rPr dirty="0" sz="1000" spc="-835" i="1">
                <a:latin typeface="Meiryo"/>
                <a:cs typeface="Meiryo"/>
              </a:rPr>
              <a:t/>
            </a:r>
            <a:r>
              <a:rPr dirty="0" sz="1000" spc="-320" i="1">
                <a:latin typeface="Meiryo"/>
                <a:cs typeface="Meiryo"/>
              </a:rPr>
              <a:t>̂</a:t>
            </a:r>
            <a:r>
              <a:rPr dirty="0" sz="1000" spc="-60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90" i="1">
                <a:latin typeface="Meiryo"/>
                <a:cs typeface="Meiryo"/>
              </a:rPr>
              <a:t>̂</a:t>
            </a:r>
            <a:r>
              <a:rPr dirty="0" sz="1000" spc="-90" i="1">
                <a:latin typeface="Meiryo"/>
                <a:cs typeface="Meiryo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residuals.</a:t>
            </a:r>
            <a:endParaRPr sz="1000">
              <a:latin typeface="Palatino Linotype"/>
              <a:cs typeface="Palatino Linotype"/>
            </a:endParaRPr>
          </a:p>
          <a:p>
            <a:pPr marL="38100" marR="30480" indent="107950">
              <a:lnSpc>
                <a:spcPts val="1190"/>
              </a:lnSpc>
              <a:spcBef>
                <a:spcPts val="40"/>
              </a:spcBef>
            </a:pPr>
            <a:r>
              <a:rPr dirty="0" sz="1000" spc="-20">
                <a:latin typeface="Palatino Linotype"/>
                <a:cs typeface="Palatino Linotype"/>
              </a:rPr>
              <a:t>Baltagi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Li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(1995)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also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proposed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marginal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serial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correlation,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maintained </a:t>
            </a:r>
            <a:r>
              <a:rPr dirty="0" sz="1000" spc="-40">
                <a:latin typeface="Palatino Linotype"/>
                <a:cs typeface="Palatino Linotype"/>
              </a:rPr>
              <a:t>hypothesis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absence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07813" y="3335935"/>
            <a:ext cx="819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1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916713" y="3263253"/>
            <a:ext cx="4089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sz="1000" spc="509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425537" y="3189772"/>
            <a:ext cx="3155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25" i="1">
                <a:latin typeface="Palatino Linotype"/>
                <a:cs typeface="Palatino Linotype"/>
              </a:rPr>
              <a:t>NT</a:t>
            </a:r>
            <a:r>
              <a:rPr dirty="0" baseline="29914" sz="975" spc="37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1363063" y="3370719"/>
            <a:ext cx="447040" cy="0"/>
          </a:xfrm>
          <a:custGeom>
            <a:avLst/>
            <a:gdLst/>
            <a:ahLst/>
            <a:cxnLst/>
            <a:rect l="l" t="t" r="r" b="b"/>
            <a:pathLst>
              <a:path w="447039" h="0">
                <a:moveTo>
                  <a:pt x="0" y="0"/>
                </a:moveTo>
                <a:lnTo>
                  <a:pt x="44657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1350363" y="3263274"/>
            <a:ext cx="563880" cy="2660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ts val="950"/>
              </a:lnSpc>
              <a:spcBef>
                <a:spcPts val="95"/>
              </a:spcBef>
            </a:pPr>
            <a:r>
              <a:rPr dirty="0" sz="1000" spc="-10" i="1">
                <a:latin typeface="Palatino Linotype"/>
                <a:cs typeface="Palatino Linotype"/>
              </a:rPr>
              <a:t>B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ts val="950"/>
              </a:lnSpc>
            </a:pP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68792" y="3527762"/>
            <a:ext cx="4960620" cy="32829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12700" marR="5080" indent="107950">
              <a:lnSpc>
                <a:spcPts val="1190"/>
              </a:lnSpc>
              <a:spcBef>
                <a:spcPts val="145"/>
              </a:spcBef>
            </a:pPr>
            <a:r>
              <a:rPr dirty="0" sz="1000" spc="-45">
                <a:latin typeface="Palatino Linotype"/>
                <a:cs typeface="Palatino Linotype"/>
              </a:rPr>
              <a:t>Symmetrically,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marginal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maintained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 </a:t>
            </a:r>
            <a:r>
              <a:rPr dirty="0" sz="1000" spc="-30">
                <a:latin typeface="Palatino Linotype"/>
                <a:cs typeface="Palatino Linotype"/>
              </a:rPr>
              <a:t>serial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simply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Breusch-</a:t>
            </a:r>
            <a:r>
              <a:rPr dirty="0" sz="1000" spc="-55">
                <a:latin typeface="Palatino Linotype"/>
                <a:cs typeface="Palatino Linotype"/>
              </a:rPr>
              <a:t>Pagan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07818" y="4042880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916722" y="3970094"/>
            <a:ext cx="387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sz="1000" spc="340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404169" y="3896717"/>
            <a:ext cx="3155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25" i="1">
                <a:latin typeface="Palatino Linotype"/>
                <a:cs typeface="Palatino Linotype"/>
              </a:rPr>
              <a:t>NT</a:t>
            </a:r>
            <a:r>
              <a:rPr dirty="0" baseline="29914" sz="975" spc="37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1341689" y="4077665"/>
            <a:ext cx="447040" cy="0"/>
          </a:xfrm>
          <a:custGeom>
            <a:avLst/>
            <a:gdLst/>
            <a:ahLst/>
            <a:cxnLst/>
            <a:rect l="l" t="t" r="r" b="b"/>
            <a:pathLst>
              <a:path w="447039" h="0">
                <a:moveTo>
                  <a:pt x="0" y="0"/>
                </a:moveTo>
                <a:lnTo>
                  <a:pt x="44657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1328988" y="3970101"/>
            <a:ext cx="573405" cy="2660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ts val="950"/>
              </a:lnSpc>
              <a:spcBef>
                <a:spcPts val="95"/>
              </a:spcBef>
            </a:pPr>
            <a:r>
              <a:rPr dirty="0" sz="1000" spc="-50" i="1">
                <a:latin typeface="Palatino Linotype"/>
                <a:cs typeface="Palatino Linotype"/>
              </a:rPr>
              <a:t>A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ts val="950"/>
              </a:lnSpc>
            </a:pP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43371" y="4234589"/>
            <a:ext cx="5011420" cy="123126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38100" marR="30480" indent="107950">
              <a:lnSpc>
                <a:spcPts val="1190"/>
              </a:lnSpc>
              <a:spcBef>
                <a:spcPts val="145"/>
              </a:spcBef>
            </a:pPr>
            <a:r>
              <a:rPr dirty="0" sz="1000" spc="275">
                <a:latin typeface="Palatino Linotype"/>
                <a:cs typeface="Palatino Linotype"/>
              </a:rPr>
              <a:t>h</a:t>
            </a:r>
            <a:r>
              <a:rPr dirty="0" sz="1000" spc="240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nditional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mai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ing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M</a:t>
            </a:r>
            <a:r>
              <a:rPr dirty="0" baseline="-21367" sz="975" spc="15">
                <a:latin typeface="Palatino Linotype"/>
                <a:cs typeface="Palatino Linotype"/>
              </a:rPr>
              <a:t>4</a:t>
            </a:r>
            <a:r>
              <a:rPr dirty="0" baseline="-21367" sz="975">
                <a:latin typeface="Palatino Linotype"/>
                <a:cs typeface="Palatino Linotype"/>
              </a:rPr>
              <a:t> </a:t>
            </a:r>
            <a:r>
              <a:rPr dirty="0" baseline="-21367" sz="975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nal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er)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sidua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xi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d.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nder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ide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ive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60" b="1">
                <a:latin typeface="Times New Roman"/>
                <a:cs typeface="Times New Roman"/>
              </a:rPr>
              <a:t>ar(1)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cap="small" sz="1000" spc="50" b="1">
                <a:latin typeface="Times New Roman"/>
                <a:cs typeface="Times New Roman"/>
              </a:rPr>
              <a:t>m</a:t>
            </a:r>
            <a:r>
              <a:rPr dirty="0" cap="small" sz="1000" spc="20" b="1">
                <a:latin typeface="Times New Roman"/>
                <a:cs typeface="Times New Roman"/>
              </a:rPr>
              <a:t>a</a:t>
            </a:r>
            <a:r>
              <a:rPr dirty="0" sz="1000" b="1">
                <a:latin typeface="Times New Roman"/>
                <a:cs typeface="Times New Roman"/>
              </a:rPr>
              <a:t>(</a:t>
            </a:r>
            <a:r>
              <a:rPr dirty="0" sz="1000" spc="35" b="1">
                <a:latin typeface="Times New Roman"/>
                <a:cs typeface="Times New Roman"/>
              </a:rPr>
              <a:t>1</a:t>
            </a:r>
            <a:r>
              <a:rPr dirty="0" sz="1000" spc="-5" b="1">
                <a:latin typeface="Times New Roman"/>
                <a:cs typeface="Times New Roman"/>
              </a:rPr>
              <a:t>)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46050">
              <a:lnSpc>
                <a:spcPts val="1125"/>
              </a:lnSpc>
            </a:pPr>
            <a:r>
              <a:rPr dirty="0" sz="1000">
                <a:latin typeface="Palatino Linotype"/>
                <a:cs typeface="Palatino Linotype"/>
              </a:rPr>
              <a:t>Bera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al.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(2001)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derive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locally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robust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both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individual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random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endParaRPr sz="1000">
              <a:latin typeface="Palatino Linotype"/>
              <a:cs typeface="Palatino Linotype"/>
            </a:endParaRPr>
          </a:p>
          <a:p>
            <a:pPr algn="just" marL="38100" marR="44450">
              <a:lnSpc>
                <a:spcPts val="1190"/>
              </a:lnSpc>
              <a:spcBef>
                <a:spcPts val="40"/>
              </a:spcBef>
            </a:pPr>
            <a:r>
              <a:rPr dirty="0" sz="1000" spc="-25">
                <a:latin typeface="Palatino Linotype"/>
                <a:cs typeface="Palatino Linotype"/>
              </a:rPr>
              <a:t>ﬁrst-order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serial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residuals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“corrected”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versions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standard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LM</a:t>
            </a:r>
            <a:r>
              <a:rPr dirty="0" baseline="-21367" sz="975" spc="-37" i="1">
                <a:latin typeface="Meiryo"/>
                <a:cs typeface="Meiryo"/>
              </a:rPr>
              <a:t/>
            </a:r>
            <a:r>
              <a:rPr dirty="0" baseline="-21367" sz="975" i="1">
                <a:latin typeface="Meiryo"/>
                <a:cs typeface="Meiryo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L</a:t>
            </a:r>
            <a:r>
              <a:rPr dirty="0" sz="1000" spc="15">
                <a:latin typeface="Palatino Linotype"/>
                <a:cs typeface="Palatino Linotype"/>
              </a:rPr>
              <a:t>M</a:t>
            </a:r>
            <a:r>
              <a:rPr dirty="0" baseline="-21367" sz="975" spc="-555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1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write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respectively: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107811" y="5644330"/>
            <a:ext cx="819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1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891301" y="5571559"/>
            <a:ext cx="4597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baseline="34188" sz="975">
                <a:latin typeface="Cambria"/>
                <a:cs typeface="Cambria"/>
              </a:rPr>
              <a:t>∗</a:t>
            </a:r>
            <a:r>
              <a:rPr dirty="0" baseline="34188" sz="975" spc="450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650130" y="5498172"/>
            <a:ext cx="3155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25" i="1">
                <a:latin typeface="Palatino Linotype"/>
                <a:cs typeface="Palatino Linotype"/>
              </a:rPr>
              <a:t>NT</a:t>
            </a:r>
            <a:r>
              <a:rPr dirty="0" baseline="29914" sz="975" spc="37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1363063" y="5679122"/>
            <a:ext cx="895985" cy="0"/>
          </a:xfrm>
          <a:custGeom>
            <a:avLst/>
            <a:gdLst/>
            <a:ahLst/>
            <a:cxnLst/>
            <a:rect l="l" t="t" r="r" b="b"/>
            <a:pathLst>
              <a:path w="895985" h="0">
                <a:moveTo>
                  <a:pt x="0" y="0"/>
                </a:moveTo>
                <a:lnTo>
                  <a:pt x="895883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1350363" y="5660141"/>
            <a:ext cx="9213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55">
                <a:latin typeface="Cambria"/>
                <a:cs typeface="Cambria"/>
              </a:rPr>
              <a:t>)(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14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235940" y="5571558"/>
            <a:ext cx="6673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" i="1">
                <a:latin typeface="Palatino Linotype"/>
                <a:cs typeface="Palatino Linotype"/>
              </a:rPr>
              <a:t>A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baseline="34188" sz="975" spc="15">
                <a:latin typeface="Palatino Linotype"/>
                <a:cs typeface="Palatino Linotype"/>
              </a:rPr>
              <a:t>2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568776" y="5841076"/>
            <a:ext cx="2222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and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107816" y="6138230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916706" y="6065444"/>
            <a:ext cx="387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sz="1000" spc="340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328988" y="5981923"/>
            <a:ext cx="984885" cy="349885"/>
          </a:xfrm>
          <a:prstGeom prst="rect">
            <a:avLst/>
          </a:prstGeom>
        </p:spPr>
        <p:txBody>
          <a:bodyPr wrap="square" lIns="0" tIns="222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75"/>
              </a:spcBef>
              <a:tabLst>
                <a:tab pos="398145" algn="l"/>
                <a:tab pos="971550" algn="l"/>
              </a:tabLst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00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</a:t>
            </a:r>
            <a:r>
              <a:rPr dirty="0" sz="1000" spc="-55">
                <a:latin typeface="Cambria"/>
                <a:cs typeface="Cambria"/>
              </a:rPr>
              <a:t>)(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14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303510" y="6065449"/>
            <a:ext cx="4787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60" i="1">
                <a:latin typeface="Palatino Linotype"/>
                <a:cs typeface="Palatino Linotype"/>
              </a:rPr>
              <a:t>A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2</a:t>
            </a:r>
            <a:r>
              <a:rPr dirty="0" sz="1000" spc="-25" i="1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756483" y="6055932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568750" y="6334966"/>
            <a:ext cx="4961255" cy="198437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12700" marR="5080">
              <a:lnSpc>
                <a:spcPts val="1190"/>
              </a:lnSpc>
              <a:spcBef>
                <a:spcPts val="145"/>
              </a:spcBef>
            </a:pPr>
            <a:r>
              <a:rPr dirty="0" sz="1000" spc="-20">
                <a:latin typeface="Palatino Linotype"/>
                <a:cs typeface="Palatino Linotype"/>
              </a:rPr>
              <a:t>While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till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mality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sticit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" i="1">
                <a:latin typeface="Palatino Linotype"/>
                <a:cs typeface="Palatino Linotype"/>
              </a:rPr>
              <a:t>l</a:t>
            </a:r>
            <a:r>
              <a:rPr dirty="0" sz="1000" spc="25" i="1">
                <a:latin typeface="Palatino Linotype"/>
                <a:cs typeface="Palatino Linotype"/>
              </a:rPr>
              <a:t>o</a:t>
            </a:r>
            <a:r>
              <a:rPr dirty="0" sz="1000" i="1">
                <a:latin typeface="Palatino Linotype"/>
                <a:cs typeface="Palatino Linotype"/>
              </a:rPr>
              <a:t>c</a:t>
            </a:r>
            <a:r>
              <a:rPr dirty="0" sz="1000" spc="75" i="1">
                <a:latin typeface="Palatino Linotype"/>
                <a:cs typeface="Palatino Linotype"/>
              </a:rPr>
              <a:t>a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ep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es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tiv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14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hou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45">
                <a:latin typeface="Palatino Linotype"/>
                <a:cs typeface="Palatino Linotype"/>
              </a:rPr>
              <a:t>su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ptimal,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ig</a:t>
            </a:r>
            <a:r>
              <a:rPr dirty="0" sz="1000" spc="-6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ll,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leme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5">
                <a:latin typeface="Palatino Linotype"/>
                <a:cs typeface="Palatino Linotype"/>
              </a:rPr>
              <a:t>oi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ove</a:t>
            </a:r>
            <a:r>
              <a:rPr dirty="0" sz="1000" spc="-1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eing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10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cap="small" sz="1000" spc="70" b="1">
                <a:latin typeface="Cambria"/>
                <a:cs typeface="Cambria"/>
              </a:rPr>
              <a:t>b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25" b="1">
                <a:latin typeface="Cambria"/>
                <a:cs typeface="Cambria"/>
              </a:rPr>
              <a:t>y</a:t>
            </a:r>
            <a:r>
              <a:rPr dirty="0" sz="1000" spc="60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ionally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emanding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han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nditional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(1995).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20"/>
              </a:lnSpc>
            </a:pP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Palatino Linotype"/>
                <a:cs typeface="Palatino Linotype"/>
              </a:rPr>
              <a:t>other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hand,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statistical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properties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</a:t>
            </a:r>
            <a:r>
              <a:rPr dirty="0" sz="1000" spc="-10">
                <a:latin typeface="Palatino Linotype"/>
                <a:cs typeface="Palatino Linotype"/>
              </a:rPr>
              <a:t>these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locally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corrected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tests 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inferior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715">
              <a:lnSpc>
                <a:spcPts val="1190"/>
              </a:lnSpc>
              <a:spcBef>
                <a:spcPts val="40"/>
              </a:spcBef>
            </a:pP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5">
                <a:latin typeface="Palatino Linotype"/>
                <a:cs typeface="Palatino Linotype"/>
              </a:rPr>
              <a:t>-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att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ptimal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215" b="1">
                <a:latin typeface="Cambria"/>
                <a:cs typeface="Cambria"/>
              </a:rPr>
              <a:t>l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5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15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ﬁneme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plmtest</a:t>
            </a:r>
            <a:r>
              <a:rPr dirty="0" sz="1000" spc="-20">
                <a:latin typeface="Palatino Linotype"/>
                <a:cs typeface="Palatino Linotype"/>
              </a:rPr>
              <a:t>),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while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ndi-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optimal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h-</a:t>
            </a:r>
            <a:r>
              <a:rPr dirty="0" sz="1000">
                <a:latin typeface="Palatino Linotype"/>
                <a:cs typeface="Palatino Linotype"/>
              </a:rPr>
              <a:t>G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ra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optimal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30">
                <a:latin typeface="Palatino Linotype"/>
                <a:cs typeface="Palatino Linotype"/>
              </a:rPr>
              <a:t>li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lih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nditional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15" b="1">
                <a:latin typeface="Cambria"/>
                <a:cs typeface="Cambria"/>
              </a:rPr>
              <a:t>l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(1995)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pbltest</a:t>
            </a:r>
            <a:r>
              <a:rPr dirty="0" sz="1000" spc="-20">
                <a:latin typeface="Palatino Linotype"/>
                <a:cs typeface="Palatino Linotype"/>
              </a:rPr>
              <a:t>).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25657" y="607782"/>
            <a:ext cx="5189855" cy="36252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98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50">
              <a:latin typeface="Calibri"/>
              <a:cs typeface="Calibri"/>
            </a:endParaRPr>
          </a:p>
          <a:p>
            <a:pPr algn="just" marL="241300">
              <a:lnSpc>
                <a:spcPts val="1200"/>
              </a:lnSpc>
              <a:spcBef>
                <a:spcPts val="5"/>
              </a:spcBef>
            </a:pPr>
            <a:r>
              <a:rPr dirty="0" sz="1000" spc="-65" b="1">
                <a:latin typeface="Times New Roman"/>
                <a:cs typeface="Times New Roman"/>
              </a:rPr>
              <a:t>E</a:t>
            </a:r>
            <a:r>
              <a:rPr dirty="0" sz="1000" spc="15" b="1">
                <a:latin typeface="Times New Roman"/>
                <a:cs typeface="Times New Roman"/>
              </a:rPr>
              <a:t>x</a:t>
            </a:r>
            <a:r>
              <a:rPr dirty="0" sz="1000" spc="15" b="1">
                <a:latin typeface="Times New Roman"/>
                <a:cs typeface="Times New Roman"/>
              </a:rPr>
              <a:t>ample</a:t>
            </a:r>
            <a:r>
              <a:rPr dirty="0" sz="1000" spc="-25" b="1">
                <a:latin typeface="Times New Roman"/>
                <a:cs typeface="Times New Roman"/>
              </a:rPr>
              <a:t> </a:t>
            </a:r>
            <a:r>
              <a:rPr dirty="0" sz="1000" spc="35" b="1">
                <a:latin typeface="Times New Roman"/>
                <a:cs typeface="Times New Roman"/>
              </a:rPr>
              <a:t>4</a:t>
            </a:r>
            <a:r>
              <a:rPr dirty="0" sz="1000" spc="20" b="1">
                <a:latin typeface="Times New Roman"/>
                <a:cs typeface="Times New Roman"/>
              </a:rPr>
              <a:t>.4</a:t>
            </a:r>
            <a:r>
              <a:rPr dirty="0" sz="1000" b="1">
                <a:latin typeface="Times New Roman"/>
                <a:cs typeface="Times New Roman"/>
              </a:rPr>
              <a:t>   </a:t>
            </a:r>
            <a:r>
              <a:rPr dirty="0" sz="1000" spc="-5" b="1">
                <a:latin typeface="Times New Roman"/>
                <a:cs typeface="Times New Roman"/>
              </a:rPr>
              <a:t> </a:t>
            </a:r>
            <a:r>
              <a:rPr dirty="0" sz="1000" spc="245" b="1">
                <a:latin typeface="Times New Roman"/>
                <a:cs typeface="Times New Roman"/>
              </a:rPr>
              <a:t>l</a:t>
            </a:r>
            <a:r>
              <a:rPr dirty="0" cap="small" sz="1000" spc="25" b="1">
                <a:latin typeface="Times New Roman"/>
                <a:cs typeface="Times New Roman"/>
              </a:rPr>
              <a:t>m</a:t>
            </a:r>
            <a:r>
              <a:rPr dirty="0" sz="1000" b="1">
                <a:latin typeface="Times New Roman"/>
                <a:cs typeface="Times New Roman"/>
              </a:rPr>
              <a:t> </a:t>
            </a:r>
            <a:r>
              <a:rPr dirty="0" sz="1000" spc="70" b="1">
                <a:latin typeface="Times New Roman"/>
                <a:cs typeface="Times New Roman"/>
              </a:rPr>
              <a:t> </a:t>
            </a:r>
            <a:r>
              <a:rPr dirty="0" sz="1000" spc="25" b="1">
                <a:latin typeface="Times New Roman"/>
                <a:cs typeface="Times New Roman"/>
              </a:rPr>
              <a:t>t</a:t>
            </a:r>
            <a:r>
              <a:rPr dirty="0" sz="1000" spc="35" b="1">
                <a:latin typeface="Times New Roman"/>
                <a:cs typeface="Times New Roman"/>
              </a:rPr>
              <a:t>e</a:t>
            </a:r>
            <a:r>
              <a:rPr dirty="0" sz="1000" spc="20" b="1">
                <a:latin typeface="Times New Roman"/>
                <a:cs typeface="Times New Roman"/>
              </a:rPr>
              <a:t>s</a:t>
            </a:r>
            <a:r>
              <a:rPr dirty="0" sz="1000" spc="30" b="1">
                <a:latin typeface="Times New Roman"/>
                <a:cs typeface="Times New Roman"/>
              </a:rPr>
              <a:t>t</a:t>
            </a:r>
            <a:r>
              <a:rPr dirty="0" sz="1000" spc="20" b="1">
                <a:latin typeface="Times New Roman"/>
                <a:cs typeface="Times New Roman"/>
              </a:rPr>
              <a:t>s</a:t>
            </a:r>
            <a:r>
              <a:rPr dirty="0" sz="1000" b="1">
                <a:latin typeface="Times New Roman"/>
                <a:cs typeface="Times New Roman"/>
              </a:rPr>
              <a:t> </a:t>
            </a:r>
            <a:r>
              <a:rPr dirty="0" sz="1000" spc="75" b="1">
                <a:latin typeface="Times New Roman"/>
                <a:cs typeface="Times New Roman"/>
              </a:rPr>
              <a:t> </a:t>
            </a:r>
            <a:r>
              <a:rPr dirty="0" sz="1000" spc="-5" b="1">
                <a:latin typeface="Times New Roman"/>
                <a:cs typeface="Times New Roman"/>
              </a:rPr>
              <a:t>f</a:t>
            </a:r>
            <a:r>
              <a:rPr dirty="0" sz="1000" spc="5" b="1">
                <a:latin typeface="Times New Roman"/>
                <a:cs typeface="Times New Roman"/>
              </a:rPr>
              <a:t>or</a:t>
            </a:r>
            <a:r>
              <a:rPr dirty="0" sz="1000" b="1">
                <a:latin typeface="Times New Roman"/>
                <a:cs typeface="Times New Roman"/>
              </a:rPr>
              <a:t> </a:t>
            </a:r>
            <a:r>
              <a:rPr dirty="0" sz="1000" spc="70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r</a:t>
            </a:r>
            <a:r>
              <a:rPr dirty="0" sz="1000" spc="-20" b="1">
                <a:latin typeface="Times New Roman"/>
                <a:cs typeface="Times New Roman"/>
              </a:rPr>
              <a:t>a</a:t>
            </a:r>
            <a:r>
              <a:rPr dirty="0" sz="1000" spc="30" b="1">
                <a:latin typeface="Times New Roman"/>
                <a:cs typeface="Times New Roman"/>
              </a:rPr>
              <a:t>ndom</a:t>
            </a:r>
            <a:r>
              <a:rPr dirty="0" sz="1000" b="1">
                <a:latin typeface="Times New Roman"/>
                <a:cs typeface="Times New Roman"/>
              </a:rPr>
              <a:t> </a:t>
            </a:r>
            <a:r>
              <a:rPr dirty="0" sz="1000" spc="70" b="1">
                <a:latin typeface="Times New Roman"/>
                <a:cs typeface="Times New Roman"/>
              </a:rPr>
              <a:t> </a:t>
            </a:r>
            <a:r>
              <a:rPr dirty="0" sz="1000" spc="5" b="1">
                <a:latin typeface="Times New Roman"/>
                <a:cs typeface="Times New Roman"/>
              </a:rPr>
              <a:t>eff</a:t>
            </a:r>
            <a:r>
              <a:rPr dirty="0" sz="1000" spc="25" b="1">
                <a:latin typeface="Times New Roman"/>
                <a:cs typeface="Times New Roman"/>
              </a:rPr>
              <a:t>e</a:t>
            </a:r>
            <a:r>
              <a:rPr dirty="0" sz="1000" spc="30" b="1">
                <a:latin typeface="Times New Roman"/>
                <a:cs typeface="Times New Roman"/>
              </a:rPr>
              <a:t>c</a:t>
            </a:r>
            <a:r>
              <a:rPr dirty="0" sz="1000" spc="30" b="1">
                <a:latin typeface="Times New Roman"/>
                <a:cs typeface="Times New Roman"/>
              </a:rPr>
              <a:t>t</a:t>
            </a:r>
            <a:r>
              <a:rPr dirty="0" sz="1000" spc="20" b="1">
                <a:latin typeface="Times New Roman"/>
                <a:cs typeface="Times New Roman"/>
              </a:rPr>
              <a:t>s</a:t>
            </a:r>
            <a:r>
              <a:rPr dirty="0" sz="1000" b="1">
                <a:latin typeface="Times New Roman"/>
                <a:cs typeface="Times New Roman"/>
              </a:rPr>
              <a:t> </a:t>
            </a:r>
            <a:r>
              <a:rPr dirty="0" sz="1000" spc="70" b="1">
                <a:latin typeface="Times New Roman"/>
                <a:cs typeface="Times New Roman"/>
              </a:rPr>
              <a:t> </a:t>
            </a:r>
            <a:r>
              <a:rPr dirty="0" sz="1000" spc="25" b="1">
                <a:latin typeface="Times New Roman"/>
                <a:cs typeface="Times New Roman"/>
              </a:rPr>
              <a:t>and/or</a:t>
            </a:r>
            <a:r>
              <a:rPr dirty="0" sz="1000" b="1">
                <a:latin typeface="Times New Roman"/>
                <a:cs typeface="Times New Roman"/>
              </a:rPr>
              <a:t> </a:t>
            </a:r>
            <a:r>
              <a:rPr dirty="0" sz="1000" spc="70" b="1">
                <a:latin typeface="Times New Roman"/>
                <a:cs typeface="Times New Roman"/>
              </a:rPr>
              <a:t> </a:t>
            </a:r>
            <a:r>
              <a:rPr dirty="0" sz="1000" spc="25" b="1">
                <a:latin typeface="Times New Roman"/>
                <a:cs typeface="Times New Roman"/>
              </a:rPr>
              <a:t>s</a:t>
            </a:r>
            <a:r>
              <a:rPr dirty="0" sz="1000" spc="35" b="1">
                <a:latin typeface="Times New Roman"/>
                <a:cs typeface="Times New Roman"/>
              </a:rPr>
              <a:t>e</a:t>
            </a:r>
            <a:r>
              <a:rPr dirty="0" sz="1000" spc="-25" b="1">
                <a:latin typeface="Times New Roman"/>
                <a:cs typeface="Times New Roman"/>
              </a:rPr>
              <a:t>r</a:t>
            </a:r>
            <a:r>
              <a:rPr dirty="0" sz="1000" spc="25" b="1">
                <a:latin typeface="Times New Roman"/>
                <a:cs typeface="Times New Roman"/>
              </a:rPr>
              <a:t>i</a:t>
            </a:r>
            <a:r>
              <a:rPr dirty="0" sz="1000" b="1">
                <a:latin typeface="Times New Roman"/>
                <a:cs typeface="Times New Roman"/>
              </a:rPr>
              <a:t>al</a:t>
            </a:r>
            <a:r>
              <a:rPr dirty="0" sz="1000" b="1">
                <a:latin typeface="Times New Roman"/>
                <a:cs typeface="Times New Roman"/>
              </a:rPr>
              <a:t> </a:t>
            </a:r>
            <a:r>
              <a:rPr dirty="0" sz="1000" spc="70" b="1">
                <a:latin typeface="Times New Roman"/>
                <a:cs typeface="Times New Roman"/>
              </a:rPr>
              <a:t> </a:t>
            </a:r>
            <a:r>
              <a:rPr dirty="0" sz="1000" spc="10" b="1">
                <a:latin typeface="Times New Roman"/>
                <a:cs typeface="Times New Roman"/>
              </a:rPr>
              <a:t>co</a:t>
            </a:r>
            <a:r>
              <a:rPr dirty="0" sz="1000" spc="15" b="1">
                <a:latin typeface="Times New Roman"/>
                <a:cs typeface="Times New Roman"/>
              </a:rPr>
              <a:t>r</a:t>
            </a:r>
            <a:r>
              <a:rPr dirty="0" sz="1000" spc="-35" b="1">
                <a:latin typeface="Times New Roman"/>
                <a:cs typeface="Times New Roman"/>
              </a:rPr>
              <a:t>r</a:t>
            </a:r>
            <a:r>
              <a:rPr dirty="0" sz="1000" spc="35" b="1">
                <a:latin typeface="Times New Roman"/>
                <a:cs typeface="Times New Roman"/>
              </a:rPr>
              <a:t>e</a:t>
            </a:r>
            <a:r>
              <a:rPr dirty="0" sz="1000" spc="30" b="1">
                <a:latin typeface="Times New Roman"/>
                <a:cs typeface="Times New Roman"/>
              </a:rPr>
              <a:t>l</a:t>
            </a:r>
            <a:r>
              <a:rPr dirty="0" sz="1000" spc="-25" b="1">
                <a:latin typeface="Times New Roman"/>
                <a:cs typeface="Times New Roman"/>
              </a:rPr>
              <a:t>a</a:t>
            </a:r>
            <a:r>
              <a:rPr dirty="0" sz="1000" spc="15" b="1">
                <a:latin typeface="Times New Roman"/>
                <a:cs typeface="Times New Roman"/>
              </a:rPr>
              <a:t>t</a:t>
            </a:r>
            <a:r>
              <a:rPr dirty="0" sz="1000" spc="30" b="1">
                <a:latin typeface="Times New Roman"/>
                <a:cs typeface="Times New Roman"/>
              </a:rPr>
              <a:t>ion</a:t>
            </a:r>
            <a:r>
              <a:rPr dirty="0" sz="1000" b="1">
                <a:latin typeface="Times New Roman"/>
                <a:cs typeface="Times New Roman"/>
              </a:rPr>
              <a:t> </a:t>
            </a:r>
            <a:r>
              <a:rPr dirty="0" sz="1000" spc="75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b="1">
                <a:latin typeface="Times New Roman"/>
                <a:cs typeface="Times New Roman"/>
              </a:rPr>
              <a:t> </a:t>
            </a:r>
            <a:r>
              <a:rPr dirty="0" sz="1000" spc="70" b="1">
                <a:latin typeface="Times New Roman"/>
                <a:cs typeface="Times New Roman"/>
              </a:rPr>
              <a:t> </a:t>
            </a:r>
            <a:r>
              <a:rPr dirty="0" sz="1000" spc="-10" b="1">
                <a:latin typeface="Courier New"/>
                <a:cs typeface="Courier New"/>
              </a:rPr>
              <a:t>RiceFarms</a:t>
            </a:r>
            <a:endParaRPr sz="1000">
              <a:latin typeface="Courier New"/>
              <a:cs typeface="Courier New"/>
            </a:endParaRPr>
          </a:p>
          <a:p>
            <a:pPr algn="just" marL="241300">
              <a:lnSpc>
                <a:spcPts val="1195"/>
              </a:lnSpc>
            </a:pP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241300" marR="5080">
              <a:lnSpc>
                <a:spcPts val="1200"/>
              </a:lnSpc>
              <a:spcBef>
                <a:spcPts val="35"/>
              </a:spcBef>
            </a:pPr>
            <a:r>
              <a:rPr dirty="0" sz="1000" spc="-20">
                <a:latin typeface="Palatino Linotype"/>
                <a:cs typeface="Palatino Linotype"/>
              </a:rPr>
              <a:t>From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previous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example,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Rice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Farming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data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show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evidence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individual </a:t>
            </a:r>
            <a:r>
              <a:rPr dirty="0" sz="1000" spc="-25">
                <a:latin typeface="Palatino Linotype"/>
                <a:cs typeface="Palatino Linotype"/>
              </a:rPr>
              <a:t>effects; </a:t>
            </a:r>
            <a:r>
              <a:rPr dirty="0" sz="1000" spc="-8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from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Hausman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latter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seem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comply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hypothesis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that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 </a:t>
            </a:r>
            <a:r>
              <a:rPr dirty="0" sz="1000" spc="-35">
                <a:latin typeface="Palatino Linotype"/>
                <a:cs typeface="Palatino Linotype"/>
              </a:rPr>
              <a:t>uncorrelated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covariates.</a:t>
            </a:r>
            <a:r>
              <a:rPr dirty="0" sz="1000" spc="-10">
                <a:latin typeface="Palatino Linotype"/>
                <a:cs typeface="Palatino Linotype"/>
              </a:rPr>
              <a:t> 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now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investigate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presence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serial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context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90" b="1">
                <a:latin typeface="Times New Roman"/>
                <a:cs typeface="Times New Roman"/>
              </a:rPr>
              <a:t>re</a:t>
            </a:r>
            <a:r>
              <a:rPr dirty="0" sz="1000" spc="90">
                <a:latin typeface="Palatino Linotype"/>
                <a:cs typeface="Palatino Linotype"/>
              </a:rPr>
              <a:t>-</a:t>
            </a:r>
            <a:r>
              <a:rPr dirty="0" sz="1000" spc="60" b="1">
                <a:latin typeface="Times New Roman"/>
                <a:cs typeface="Times New Roman"/>
              </a:rPr>
              <a:t>ar(1)</a:t>
            </a:r>
            <a:r>
              <a:rPr dirty="0" sz="1000" spc="-5" b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outlined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above.</a:t>
            </a:r>
            <a:endParaRPr sz="1000">
              <a:latin typeface="Palatino Linotype"/>
              <a:cs typeface="Palatino Linotype"/>
            </a:endParaRPr>
          </a:p>
          <a:p>
            <a:pPr algn="just" marL="349885">
              <a:lnSpc>
                <a:spcPts val="1140"/>
              </a:lnSpc>
            </a:pPr>
            <a:r>
              <a:rPr dirty="0" sz="1000" spc="270">
                <a:latin typeface="Palatino Linotype"/>
                <a:cs typeface="Palatino Linotype"/>
              </a:rPr>
              <a:t>h</a:t>
            </a:r>
            <a:r>
              <a:rPr dirty="0" sz="1000" spc="2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30">
                <a:latin typeface="Palatino Linotype"/>
                <a:cs typeface="Palatino Linotype"/>
              </a:rPr>
              <a:t>oi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245" b="1">
                <a:latin typeface="Times New Roman"/>
                <a:cs typeface="Times New Roman"/>
              </a:rPr>
              <a:t>l</a:t>
            </a:r>
            <a:r>
              <a:rPr dirty="0" cap="small" sz="1000" spc="25" b="1">
                <a:latin typeface="Times New Roman"/>
                <a:cs typeface="Times New Roman"/>
              </a:rPr>
              <a:t>m</a:t>
            </a:r>
            <a:r>
              <a:rPr dirty="0" sz="1000" spc="-75" b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20" i="1">
                <a:latin typeface="Palatino Linotype"/>
                <a:cs typeface="Palatino Linotype"/>
              </a:rPr>
              <a:t>a</a:t>
            </a:r>
            <a:r>
              <a:rPr dirty="0" sz="1000" spc="35" i="1">
                <a:latin typeface="Palatino Linotype"/>
                <a:cs typeface="Palatino Linotype"/>
              </a:rPr>
              <a:t>n</a:t>
            </a:r>
            <a:r>
              <a:rPr dirty="0" sz="1000" spc="40" i="1">
                <a:latin typeface="Palatino Linotype"/>
                <a:cs typeface="Palatino Linotype"/>
              </a:rPr>
              <a:t>d</a:t>
            </a:r>
            <a:r>
              <a:rPr dirty="0" sz="1000" spc="-3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nder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ality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hom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-</a:t>
            </a:r>
            <a:endParaRPr sz="1000">
              <a:latin typeface="Palatino Linotype"/>
              <a:cs typeface="Palatino Linotype"/>
            </a:endParaRPr>
          </a:p>
          <a:p>
            <a:pPr algn="just" marL="241300" marR="5080">
              <a:lnSpc>
                <a:spcPts val="1200"/>
              </a:lnSpc>
              <a:spcBef>
                <a:spcPts val="40"/>
              </a:spcBef>
            </a:pPr>
            <a:r>
              <a:rPr dirty="0" sz="1000" spc="-10">
                <a:latin typeface="Palatino Linotype"/>
                <a:cs typeface="Palatino Linotype"/>
              </a:rPr>
              <a:t>ticity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idiosyncratic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errors has </a:t>
            </a:r>
            <a:r>
              <a:rPr dirty="0" sz="1000" spc="-10">
                <a:latin typeface="Palatino Linotype"/>
                <a:cs typeface="Palatino Linotype"/>
              </a:rPr>
              <a:t>been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derived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Baltagi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Li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(1991)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Baltagi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Li </a:t>
            </a:r>
            <a:r>
              <a:rPr dirty="0" sz="1000">
                <a:latin typeface="Palatino Linotype"/>
                <a:cs typeface="Palatino Linotype"/>
              </a:rPr>
              <a:t>(1995)</a:t>
            </a:r>
            <a:r>
              <a:rPr dirty="0" sz="1000" spc="-65">
                <a:latin typeface="Palatino Linotype"/>
                <a:cs typeface="Palatino Linotype"/>
              </a:rPr>
              <a:t> 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implemented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option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 </a:t>
            </a:r>
            <a:r>
              <a:rPr dirty="0" sz="1000" spc="-10">
                <a:latin typeface="Courier New"/>
                <a:cs typeface="Courier New"/>
              </a:rPr>
              <a:t>pbsytest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by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setting</a:t>
            </a:r>
            <a:r>
              <a:rPr dirty="0" sz="1000" spc="-30">
                <a:latin typeface="Palatino Linotype"/>
                <a:cs typeface="Palatino Linotype"/>
              </a:rPr>
              <a:t> 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Courier New"/>
                <a:cs typeface="Courier New"/>
              </a:rPr>
              <a:t>test</a:t>
            </a:r>
            <a:r>
              <a:rPr dirty="0" sz="1000" spc="-5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’J’</a:t>
            </a:r>
            <a:r>
              <a:rPr dirty="0" sz="1000" spc="-20">
                <a:latin typeface="Palatino Linotype"/>
                <a:cs typeface="Palatino Linotype"/>
              </a:rPr>
              <a:t>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 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rice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farming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model,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strongly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rejects.</a:t>
            </a:r>
            <a:r>
              <a:rPr dirty="0" sz="1000" spc="-20">
                <a:latin typeface="Palatino Linotype"/>
                <a:cs typeface="Palatino Linotype"/>
              </a:rPr>
              <a:t> Rejection of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joint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though,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gives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 </a:t>
            </a:r>
            <a:r>
              <a:rPr dirty="0" sz="1000" spc="-35">
                <a:latin typeface="Palatino Linotype"/>
                <a:cs typeface="Palatino Linotype"/>
              </a:rPr>
              <a:t>information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direction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departure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from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null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hypothesis,</a:t>
            </a:r>
            <a:r>
              <a:rPr dirty="0" sz="1000" spc="-20">
                <a:latin typeface="Palatino Linotype"/>
                <a:cs typeface="Palatino Linotype"/>
              </a:rPr>
              <a:t> i.e.,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rejection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due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presence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serial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both?</a:t>
            </a:r>
            <a:endParaRPr sz="1000">
              <a:latin typeface="Palatino Linotype"/>
              <a:cs typeface="Palatino Linotype"/>
            </a:endParaRPr>
          </a:p>
          <a:p>
            <a:pPr algn="just" marL="349885">
              <a:lnSpc>
                <a:spcPts val="1135"/>
              </a:lnSpc>
            </a:pPr>
            <a:r>
              <a:rPr dirty="0" sz="1000">
                <a:latin typeface="Palatino Linotype"/>
                <a:cs typeface="Palatino Linotype"/>
              </a:rPr>
              <a:t>Bera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(2001)’s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locally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robust</a:t>
            </a:r>
            <a:r>
              <a:rPr dirty="0" sz="1000" spc="5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provide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statistical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evidence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about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direction</a:t>
            </a:r>
            <a:endParaRPr sz="1000">
              <a:latin typeface="Palatino Linotype"/>
              <a:cs typeface="Palatino Linotype"/>
            </a:endParaRPr>
          </a:p>
          <a:p>
            <a:pPr algn="just" marL="241300" marR="5080">
              <a:lnSpc>
                <a:spcPts val="1200"/>
              </a:lnSpc>
              <a:spcBef>
                <a:spcPts val="35"/>
              </a:spcBef>
            </a:pP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misspeciﬁcation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(doubly)</a:t>
            </a:r>
            <a:r>
              <a:rPr dirty="0" sz="1000" spc="-20">
                <a:latin typeface="Palatino Linotype"/>
                <a:cs typeface="Palatino Linotype"/>
              </a:rPr>
              <a:t> restricted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fact,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presence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“other”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 </a:t>
            </a:r>
            <a:r>
              <a:rPr dirty="0" sz="1000" spc="-50">
                <a:latin typeface="Palatino Linotype"/>
                <a:cs typeface="Palatino Linotype"/>
              </a:rPr>
              <a:t>(individual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testing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serial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vice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versa)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influence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 </a:t>
            </a:r>
            <a:r>
              <a:rPr dirty="0" sz="1000" spc="-30">
                <a:latin typeface="Palatino Linotype"/>
                <a:cs typeface="Palatino Linotype"/>
              </a:rPr>
              <a:t>statistic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as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long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as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magnitude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is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moderate.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How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much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“other”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is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tolerated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before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statistic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becomes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biased,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however,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empirical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question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will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case-</a:t>
            </a:r>
            <a:r>
              <a:rPr dirty="0" sz="1000" spc="-10">
                <a:latin typeface="Palatino Linotype"/>
                <a:cs typeface="Palatino Linotype"/>
              </a:rPr>
              <a:t>speciﬁc, </a:t>
            </a:r>
            <a:r>
              <a:rPr dirty="0" sz="1000" spc="-45">
                <a:latin typeface="Palatino Linotype"/>
                <a:cs typeface="Palatino Linotype"/>
              </a:rPr>
              <a:t>although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simulations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original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paper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provide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rough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assessment.</a:t>
            </a:r>
            <a:endParaRPr sz="1000">
              <a:latin typeface="Palatino Linotype"/>
              <a:cs typeface="Palatino Linotype"/>
            </a:endParaRPr>
          </a:p>
          <a:p>
            <a:pPr algn="just" marL="349885">
              <a:lnSpc>
                <a:spcPts val="1135"/>
              </a:lnSpc>
            </a:pPr>
            <a:r>
              <a:rPr dirty="0" sz="1000" spc="270">
                <a:latin typeface="Palatino Linotype"/>
                <a:cs typeface="Palatino Linotype"/>
              </a:rPr>
              <a:t>h</a:t>
            </a:r>
            <a:r>
              <a:rPr dirty="0" sz="1000" spc="2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ll</a:t>
            </a:r>
            <a:r>
              <a:rPr dirty="0" sz="1000" spc="-8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ob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cap="small" sz="1000" spc="60" b="1">
                <a:latin typeface="Times New Roman"/>
                <a:cs typeface="Times New Roman"/>
              </a:rPr>
              <a:t>b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55" b="1">
                <a:latin typeface="Times New Roman"/>
                <a:cs typeface="Times New Roman"/>
              </a:rPr>
              <a:t>y</a:t>
            </a:r>
            <a:r>
              <a:rPr dirty="0" sz="1000" spc="-55" b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iv</a:t>
            </a:r>
            <a:r>
              <a:rPr dirty="0" sz="1000" spc="-6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le-</a:t>
            </a:r>
            <a:endParaRPr sz="1000">
              <a:latin typeface="Palatino Linotype"/>
              <a:cs typeface="Palatino Linotype"/>
            </a:endParaRPr>
          </a:p>
          <a:p>
            <a:pPr algn="just" marL="241300" marR="5080">
              <a:lnSpc>
                <a:spcPts val="1200"/>
              </a:lnSpc>
              <a:spcBef>
                <a:spcPts val="40"/>
              </a:spcBef>
            </a:pPr>
            <a:r>
              <a:rPr dirty="0" sz="1000" spc="-40">
                <a:latin typeface="Palatino Linotype"/>
                <a:cs typeface="Palatino Linotype"/>
              </a:rPr>
              <a:t>mented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 </a:t>
            </a:r>
            <a:r>
              <a:rPr dirty="0" sz="1000" spc="-10">
                <a:latin typeface="Courier New"/>
                <a:cs typeface="Courier New"/>
              </a:rPr>
              <a:t>pbsytest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by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setting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Courier New"/>
                <a:cs typeface="Courier New"/>
              </a:rPr>
              <a:t>test</a:t>
            </a:r>
            <a:r>
              <a:rPr dirty="0" sz="1000" spc="-60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argument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Courier New"/>
                <a:cs typeface="Courier New"/>
              </a:rPr>
              <a:t>’AR’</a:t>
            </a:r>
            <a:r>
              <a:rPr dirty="0" sz="1000" spc="-60">
                <a:latin typeface="Courier New"/>
                <a:cs typeface="Courier New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(default)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’RE’</a:t>
            </a:r>
            <a:r>
              <a:rPr dirty="0" sz="1000" spc="-10">
                <a:latin typeface="Palatino Linotype"/>
                <a:cs typeface="Palatino Linotype"/>
              </a:rPr>
              <a:t>.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implemented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one-</a:t>
            </a:r>
            <a:r>
              <a:rPr dirty="0" sz="1000" spc="-45">
                <a:latin typeface="Palatino Linotype"/>
                <a:cs typeface="Palatino Linotype"/>
              </a:rPr>
              <a:t>sided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version,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takes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into</a:t>
            </a:r>
            <a:r>
              <a:rPr dirty="0" sz="1000" spc="-10">
                <a:latin typeface="Palatino Linotype"/>
                <a:cs typeface="Palatino Linotype"/>
              </a:rPr>
              <a:t> account </a:t>
            </a:r>
            <a:r>
              <a:rPr dirty="0" sz="1000" spc="-20">
                <a:latin typeface="Palatino Linotype"/>
                <a:cs typeface="Palatino Linotype"/>
              </a:rPr>
              <a:t>that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random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 </a:t>
            </a:r>
            <a:r>
              <a:rPr dirty="0" sz="1000" spc="-50">
                <a:latin typeface="Palatino Linotype"/>
                <a:cs typeface="Palatino Linotype"/>
              </a:rPr>
              <a:t>must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non-</a:t>
            </a:r>
            <a:r>
              <a:rPr dirty="0" sz="1000" spc="-10">
                <a:latin typeface="Palatino Linotype"/>
                <a:cs typeface="Palatino Linotype"/>
              </a:rPr>
              <a:t>negative.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4364437"/>
            <a:ext cx="4985385" cy="156019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bsy.LM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matrix(ncol=3,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nrow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2)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tests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c("J",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"RE",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"AR")</a:t>
            </a:r>
            <a:endParaRPr sz="800">
              <a:latin typeface="Courier New"/>
              <a:cs typeface="Courier New"/>
            </a:endParaRPr>
          </a:p>
          <a:p>
            <a:pPr marL="24765" marR="1550670">
              <a:lnSpc>
                <a:spcPts val="1120"/>
              </a:lnSpc>
              <a:spcBef>
                <a:spcPts val="60"/>
              </a:spcBef>
            </a:pPr>
            <a:r>
              <a:rPr dirty="0" sz="800" spc="-10">
                <a:latin typeface="Courier New"/>
                <a:cs typeface="Courier New"/>
              </a:rPr>
              <a:t>dimnames(bsy.LM)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list(c("LM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test",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"p-</a:t>
            </a:r>
            <a:r>
              <a:rPr dirty="0" sz="800">
                <a:latin typeface="Courier New"/>
                <a:cs typeface="Courier New"/>
              </a:rPr>
              <a:t>value"),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tests) </a:t>
            </a:r>
            <a:r>
              <a:rPr dirty="0" sz="800">
                <a:latin typeface="Courier New"/>
                <a:cs typeface="Courier New"/>
              </a:rPr>
              <a:t>for(i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tests)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{</a:t>
            </a:r>
            <a:endParaRPr sz="800">
              <a:latin typeface="Courier New"/>
              <a:cs typeface="Courier New"/>
            </a:endParaRPr>
          </a:p>
          <a:p>
            <a:pPr marL="267970" marR="1429385">
              <a:lnSpc>
                <a:spcPts val="1120"/>
              </a:lnSpc>
            </a:pPr>
            <a:r>
              <a:rPr dirty="0" sz="800">
                <a:latin typeface="Courier New"/>
                <a:cs typeface="Courier New"/>
              </a:rPr>
              <a:t>mytest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pbsytest(fm,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i) </a:t>
            </a:r>
            <a:r>
              <a:rPr dirty="0" sz="800">
                <a:latin typeface="Courier New"/>
                <a:cs typeface="Courier New"/>
              </a:rPr>
              <a:t>bsy.LM[1:2,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i]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c(mytest$statistic,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mytest$p.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value)</a:t>
            </a:r>
            <a:endParaRPr sz="800">
              <a:latin typeface="Courier New"/>
              <a:cs typeface="Courier New"/>
            </a:endParaRPr>
          </a:p>
          <a:p>
            <a:pPr marL="267970">
              <a:lnSpc>
                <a:spcPct val="100000"/>
              </a:lnSpc>
              <a:spcBef>
                <a:spcPts val="95"/>
              </a:spcBef>
            </a:pPr>
            <a:r>
              <a:rPr dirty="0" sz="800" spc="-5">
                <a:latin typeface="Courier New"/>
                <a:cs typeface="Courier New"/>
              </a:rPr>
              <a:t>}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round(bsy.LM,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6)</a:t>
            </a:r>
            <a:endParaRPr sz="800">
              <a:latin typeface="Courier New"/>
              <a:cs typeface="Courier New"/>
            </a:endParaRPr>
          </a:p>
          <a:p>
            <a:pPr marL="24765" marR="3373120" indent="728345">
              <a:lnSpc>
                <a:spcPts val="1120"/>
              </a:lnSpc>
              <a:spcBef>
                <a:spcPts val="60"/>
              </a:spcBef>
              <a:tabLst>
                <a:tab pos="1118235" algn="l"/>
                <a:tab pos="1482725" algn="l"/>
              </a:tabLst>
            </a:pPr>
            <a:r>
              <a:rPr dirty="0" sz="800" spc="-50">
                <a:latin typeface="Courier New"/>
                <a:cs typeface="Courier New"/>
              </a:rPr>
              <a:t>J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5">
                <a:latin typeface="Courier New"/>
                <a:cs typeface="Courier New"/>
              </a:rPr>
              <a:t>RE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5">
                <a:latin typeface="Courier New"/>
                <a:cs typeface="Courier New"/>
              </a:rPr>
              <a:t>AR </a:t>
            </a:r>
            <a:r>
              <a:rPr dirty="0" sz="800">
                <a:latin typeface="Courier New"/>
                <a:cs typeface="Courier New"/>
              </a:rPr>
              <a:t>LM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62.65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0.3351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39.23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90"/>
              </a:spcBef>
            </a:pP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4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0.3688</a:t>
            </a:r>
            <a:r>
              <a:rPr dirty="0" sz="800" spc="42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0.00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54826" y="6109681"/>
            <a:ext cx="4959985" cy="9366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robust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allow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us</a:t>
            </a:r>
            <a:r>
              <a:rPr dirty="0" sz="1000">
                <a:latin typeface="Palatino Linotype"/>
                <a:cs typeface="Palatino Linotype"/>
              </a:rPr>
              <a:t> 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discriminate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between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time-</a:t>
            </a:r>
            <a:r>
              <a:rPr dirty="0" sz="1000" spc="-35">
                <a:latin typeface="Palatino Linotype"/>
                <a:cs typeface="Palatino Linotype"/>
              </a:rPr>
              <a:t>invariant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persistence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(random </a:t>
            </a:r>
            <a:r>
              <a:rPr dirty="0" sz="1000">
                <a:latin typeface="Palatino Linotype"/>
                <a:cs typeface="Palatino Linotype"/>
              </a:rPr>
              <a:t>effects)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time-</a:t>
            </a:r>
            <a:r>
              <a:rPr dirty="0" sz="1000" spc="-10">
                <a:latin typeface="Palatino Linotype"/>
                <a:cs typeface="Palatino Linotype"/>
              </a:rPr>
              <a:t>decaying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persistence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(autoregressive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errors),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concluding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favor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Palatino Linotype"/>
                <a:cs typeface="Palatino Linotype"/>
              </a:rPr>
              <a:t>second.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200"/>
              </a:lnSpc>
              <a:spcBef>
                <a:spcPts val="25"/>
              </a:spcBef>
            </a:pPr>
            <a:r>
              <a:rPr dirty="0" sz="1000" spc="-30">
                <a:latin typeface="Palatino Linotype"/>
                <a:cs typeface="Palatino Linotype"/>
              </a:rPr>
              <a:t>Finally,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optimal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conditional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Baltagi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Li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serial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correlation,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allowing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 </a:t>
            </a:r>
            <a:r>
              <a:rPr dirty="0" sz="1000" spc="-60">
                <a:latin typeface="Palatino Linotype"/>
                <a:cs typeface="Palatino Linotype"/>
              </a:rPr>
              <a:t>random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 </a:t>
            </a:r>
            <a:r>
              <a:rPr dirty="0" sz="1000" spc="-8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any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magnitude,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computed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using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Courier New"/>
                <a:cs typeface="Courier New"/>
              </a:rPr>
              <a:t>pbltest</a:t>
            </a:r>
            <a:r>
              <a:rPr dirty="0" sz="1000" spc="-85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function,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using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residuals 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maximum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likelihood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67532" y="7178046"/>
            <a:ext cx="4985385" cy="99123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pbltest(fm,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Rice,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"onesided")</a:t>
            </a:r>
            <a:endParaRPr sz="800">
              <a:latin typeface="Courier New"/>
              <a:cs typeface="Courier New"/>
            </a:endParaRPr>
          </a:p>
          <a:p>
            <a:pPr marL="24765" marR="3008630">
              <a:lnSpc>
                <a:spcPct val="232500"/>
              </a:lnSpc>
            </a:pPr>
            <a:r>
              <a:rPr dirty="0" sz="800">
                <a:latin typeface="Courier New"/>
                <a:cs typeface="Courier New"/>
              </a:rPr>
              <a:t>Baltagi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and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Li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one-</a:t>
            </a:r>
            <a:r>
              <a:rPr dirty="0" sz="800">
                <a:latin typeface="Courier New"/>
                <a:cs typeface="Courier New"/>
              </a:rPr>
              <a:t>sided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LM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test </a:t>
            </a: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fm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z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6.1,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6e-</a:t>
            </a:r>
            <a:r>
              <a:rPr dirty="0" sz="800" spc="-25">
                <a:latin typeface="Courier New"/>
                <a:cs typeface="Courier New"/>
              </a:rPr>
              <a:t>10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AR(1)/MA(1)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errors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RE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model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662841" y="8290985"/>
            <a:ext cx="4534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Serial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 spc="-20">
                <a:latin typeface="Palatino Linotype"/>
                <a:cs typeface="Palatino Linotype"/>
              </a:rPr>
              <a:t> 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detected,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i.e.,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conclude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0" i="1">
                <a:latin typeface="Meiryo"/>
                <a:cs typeface="Meiryo"/>
              </a:rPr>
              <a:t/>
            </a:r>
            <a:r>
              <a:rPr dirty="0" sz="1000" spc="35" i="1">
                <a:latin typeface="Meiryo"/>
                <a:cs typeface="Meiryo"/>
              </a:rPr>
              <a:t> </a:t>
            </a:r>
            <a:r>
              <a:rPr dirty="0" sz="1000" spc="130">
                <a:latin typeface="Arial"/>
                <a:cs typeface="Arial"/>
              </a:rPr>
              <a:t>≠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encompassing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140322" y="607782"/>
            <a:ext cx="5854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Contents</a:t>
            </a:r>
            <a:r>
              <a:rPr dirty="0" sz="800" spc="25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xi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8777" y="870058"/>
            <a:ext cx="3404870" cy="74669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lvl="3" marL="484505" indent="-472440">
              <a:lnSpc>
                <a:spcPts val="1200"/>
              </a:lnSpc>
              <a:spcBef>
                <a:spcPts val="95"/>
              </a:spcBef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Binomial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18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213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Ordered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Models</a:t>
            </a:r>
            <a:r>
              <a:rPr dirty="0" sz="1000" spc="14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214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 startAt="2"/>
              <a:tabLst>
                <a:tab pos="484505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Random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19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214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Binomial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18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214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Ordered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Models</a:t>
            </a:r>
            <a:r>
              <a:rPr dirty="0" sz="1000" spc="14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217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 startAt="2"/>
              <a:tabLst>
                <a:tab pos="484505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Logit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18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219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ts val="1195"/>
              </a:lnSpc>
              <a:buAutoNum type="arabicPeriod" startAt="2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Censored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Truncated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Variable</a:t>
            </a:r>
            <a:r>
              <a:rPr dirty="0" sz="1000" spc="50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223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>
                <a:latin typeface="Palatino Linotype"/>
                <a:cs typeface="Palatino Linotype"/>
              </a:rPr>
              <a:t>Introduction</a:t>
            </a:r>
            <a:r>
              <a:rPr dirty="0" sz="1000" spc="44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223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Ordinary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Least </a:t>
            </a:r>
            <a:r>
              <a:rPr dirty="0" sz="1000" spc="-35">
                <a:latin typeface="Palatino Linotype"/>
                <a:cs typeface="Palatino Linotype"/>
              </a:rPr>
              <a:t>Squares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16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223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Symmetrical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Trimmed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225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Truncated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Sample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225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Censored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Sample</a:t>
            </a:r>
            <a:r>
              <a:rPr dirty="0" sz="1000" spc="50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226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Maximum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Likelihood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226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Truncated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Sample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226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Censored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Sample</a:t>
            </a:r>
            <a:r>
              <a:rPr dirty="0" sz="1000" spc="50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227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Fixed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16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227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Truncated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Sample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227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Censored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Sample</a:t>
            </a:r>
            <a:r>
              <a:rPr dirty="0" sz="1000" spc="50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229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Random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19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233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Truncated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Sample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233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Censored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Sample</a:t>
            </a:r>
            <a:r>
              <a:rPr dirty="0" sz="1000" spc="50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234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ts val="1195"/>
              </a:lnSpc>
              <a:buAutoNum type="arabicPeriod" startAt="3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Count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Data</a:t>
            </a:r>
            <a:r>
              <a:rPr dirty="0" sz="1000" spc="18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236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>
                <a:latin typeface="Palatino Linotype"/>
                <a:cs typeface="Palatino Linotype"/>
              </a:rPr>
              <a:t>Introduction</a:t>
            </a:r>
            <a:r>
              <a:rPr dirty="0" sz="1000" spc="44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236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Poisson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17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236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NegBin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17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237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 startAt="2"/>
              <a:tabLst>
                <a:tab pos="484505" algn="l"/>
                <a:tab pos="4851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Fixed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16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237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Poisson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17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237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55">
                <a:latin typeface="Palatino Linotype"/>
                <a:cs typeface="Palatino Linotype"/>
              </a:rPr>
              <a:t>Negbin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17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239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 startAt="2"/>
              <a:tabLst>
                <a:tab pos="484505" algn="l"/>
                <a:tab pos="4851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Random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Models</a:t>
            </a:r>
            <a:r>
              <a:rPr dirty="0" sz="1000" spc="14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239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Poisson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17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239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NegBin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17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240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ts val="1200"/>
              </a:lnSpc>
              <a:tabLst>
                <a:tab pos="484505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9.4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25">
                <a:latin typeface="Palatino Linotype"/>
                <a:cs typeface="Palatino Linotype"/>
              </a:rPr>
              <a:t>More</a:t>
            </a:r>
            <a:r>
              <a:rPr dirty="0" sz="1000" spc="-40">
                <a:latin typeface="Palatino Linotype"/>
                <a:cs typeface="Palatino Linotype"/>
              </a:rPr>
              <a:t> Empirical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Examples</a:t>
            </a:r>
            <a:r>
              <a:rPr dirty="0" sz="1000" spc="459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243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00">
              <a:latin typeface="Palatino Linotype"/>
              <a:cs typeface="Palatino Linotype"/>
            </a:endParaRPr>
          </a:p>
          <a:p>
            <a:pPr marL="484505" indent="-472440">
              <a:lnSpc>
                <a:spcPts val="1195"/>
              </a:lnSpc>
              <a:buAutoNum type="arabicPlain" startAt="10"/>
              <a:tabLst>
                <a:tab pos="484505" algn="l"/>
                <a:tab pos="485140" algn="l"/>
              </a:tabLst>
            </a:pPr>
            <a:r>
              <a:rPr dirty="0" sz="950" b="1">
                <a:latin typeface="Calibri"/>
                <a:cs typeface="Calibri"/>
              </a:rPr>
              <a:t>Spatial</a:t>
            </a:r>
            <a:r>
              <a:rPr dirty="0" sz="950" spc="5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Panels</a:t>
            </a:r>
            <a:r>
              <a:rPr dirty="0" sz="950" spc="325" b="1">
                <a:latin typeface="Calibri"/>
                <a:cs typeface="Calibri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245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Correlation</a:t>
            </a:r>
            <a:r>
              <a:rPr dirty="0" sz="1000" spc="45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245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Visual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Assessment</a:t>
            </a:r>
            <a:r>
              <a:rPr dirty="0" sz="1000" spc="484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245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Testing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Dependence</a:t>
            </a:r>
            <a:r>
              <a:rPr dirty="0" sz="1000" spc="44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246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5140" algn="l"/>
              </a:tabLst>
            </a:pPr>
            <a:r>
              <a:rPr dirty="0" sz="1000" spc="60">
                <a:latin typeface="Palatino Linotype"/>
                <a:cs typeface="Palatino Linotype"/>
              </a:rPr>
              <a:t>cd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Tests for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Local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Cross-</a:t>
            </a:r>
            <a:r>
              <a:rPr dirty="0" sz="1000" spc="-25">
                <a:latin typeface="Palatino Linotype"/>
                <a:cs typeface="Palatino Linotype"/>
              </a:rPr>
              <a:t>sectional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Dependence</a:t>
            </a:r>
            <a:r>
              <a:rPr dirty="0" sz="1000" spc="17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247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Randomized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22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247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ts val="1195"/>
              </a:lnSpc>
              <a:buAutoNum type="arabicPeriod" startAt="2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Lags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250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Spatially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Lagged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Regressors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251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Spatially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Lagged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Dependent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Variables</a:t>
            </a:r>
            <a:r>
              <a:rPr dirty="0" sz="1000" spc="16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253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5">
                <a:latin typeface="Palatino Linotype"/>
                <a:cs typeface="Palatino Linotype"/>
              </a:rPr>
              <a:t>ols</a:t>
            </a:r>
            <a:r>
              <a:rPr dirty="0" sz="1000" spc="25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254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5140" algn="l"/>
              </a:tabLst>
            </a:pPr>
            <a:r>
              <a:rPr dirty="0" cap="small" sz="1000" spc="90">
                <a:latin typeface="Palatino Linotype"/>
                <a:cs typeface="Palatino Linotype"/>
              </a:rPr>
              <a:t>m</a:t>
            </a:r>
            <a:r>
              <a:rPr dirty="0" sz="1000" spc="9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Estimation</a:t>
            </a:r>
            <a:r>
              <a:rPr dirty="0" sz="1000" spc="-30">
                <a:latin typeface="Palatino Linotype"/>
                <a:cs typeface="Palatino Linotype"/>
              </a:rPr>
              <a:t> of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Palatino Linotype"/>
                <a:cs typeface="Palatino Linotype"/>
              </a:rPr>
              <a:t>sar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21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254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Spatially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Errors</a:t>
            </a:r>
            <a:r>
              <a:rPr dirty="0" sz="1000" spc="19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255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ts val="1195"/>
              </a:lnSpc>
              <a:buAutoNum type="arabicPeriod" startAt="3"/>
              <a:tabLst>
                <a:tab pos="484505" algn="l"/>
                <a:tab pos="48514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Heterogeneity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Panels</a:t>
            </a:r>
            <a:r>
              <a:rPr dirty="0" sz="1000" spc="15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258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Random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versus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Fixed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Effects</a:t>
            </a:r>
            <a:r>
              <a:rPr dirty="0" sz="1000" spc="16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258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Components</a:t>
            </a:r>
            <a:r>
              <a:rPr dirty="0" sz="1000" spc="13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260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200"/>
              </a:lnSpc>
              <a:buAutoNum type="arabicPeriod"/>
              <a:tabLst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Panels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Independent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Random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Effects</a:t>
            </a:r>
            <a:r>
              <a:rPr dirty="0" sz="1000" spc="204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260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79" y="607782"/>
            <a:ext cx="5189220" cy="9721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spc="-25" i="1">
                <a:latin typeface="Calibri"/>
                <a:cs typeface="Calibri"/>
              </a:rPr>
              <a:t>Tests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on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Models</a:t>
            </a:r>
            <a:r>
              <a:rPr dirty="0" sz="800" spc="24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99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4.3.3</a:t>
            </a:r>
            <a:r>
              <a:rPr dirty="0" sz="1000" spc="36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Likelihood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Ratio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Tests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for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700" b="1">
                <a:latin typeface="Calibri"/>
                <a:cs typeface="Calibri"/>
              </a:rPr>
              <a:t>AR</a:t>
            </a:r>
            <a:r>
              <a:rPr dirty="0" sz="1000" b="1">
                <a:latin typeface="Calibri"/>
                <a:cs typeface="Calibri"/>
              </a:rPr>
              <a:t>(1)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and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Individual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Effects</a:t>
            </a:r>
            <a:endParaRPr sz="1000">
              <a:latin typeface="Calibri"/>
              <a:cs typeface="Calibri"/>
            </a:endParaRPr>
          </a:p>
          <a:p>
            <a:pPr algn="just" marL="12700" marR="233679">
              <a:lnSpc>
                <a:spcPts val="1190"/>
              </a:lnSpc>
              <a:spcBef>
                <a:spcPts val="635"/>
              </a:spcBef>
            </a:pPr>
            <a:r>
              <a:rPr dirty="0" sz="1000" spc="-20">
                <a:latin typeface="Palatino Linotype"/>
                <a:cs typeface="Palatino Linotype"/>
              </a:rPr>
              <a:t>Likelihood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ratio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90">
                <a:latin typeface="Palatino Linotype"/>
                <a:cs typeface="Palatino Linotype"/>
              </a:rPr>
              <a:t>(</a:t>
            </a:r>
            <a:r>
              <a:rPr dirty="0" sz="1000" spc="90" b="1">
                <a:latin typeface="Times New Roman"/>
                <a:cs typeface="Times New Roman"/>
              </a:rPr>
              <a:t>lr</a:t>
            </a:r>
            <a:r>
              <a:rPr dirty="0" sz="1000" spc="90">
                <a:latin typeface="Palatino Linotype"/>
                <a:cs typeface="Palatino Linotype"/>
              </a:rPr>
              <a:t>)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restrictions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based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likelihoods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from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general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20">
                <a:latin typeface="Palatino Linotype"/>
                <a:cs typeface="Palatino Linotype"/>
              </a:rPr>
              <a:t>restricted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model.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test </a:t>
            </a:r>
            <a:r>
              <a:rPr dirty="0" sz="1000" spc="-10">
                <a:latin typeface="Palatino Linotype"/>
                <a:cs typeface="Palatino Linotype"/>
              </a:rPr>
              <a:t>statistic</a:t>
            </a:r>
            <a:r>
              <a:rPr dirty="0" sz="1000">
                <a:latin typeface="Palatino Linotype"/>
                <a:cs typeface="Palatino Linotype"/>
              </a:rPr>
              <a:t> 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simply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twice</a:t>
            </a:r>
            <a:r>
              <a:rPr dirty="0" sz="1000">
                <a:latin typeface="Palatino Linotype"/>
                <a:cs typeface="Palatino Linotype"/>
              </a:rPr>
              <a:t> the </a:t>
            </a:r>
            <a:r>
              <a:rPr dirty="0" sz="1000" spc="-30">
                <a:latin typeface="Palatino Linotype"/>
                <a:cs typeface="Palatino Linotype"/>
              </a:rPr>
              <a:t>difference</a:t>
            </a:r>
            <a:r>
              <a:rPr dirty="0" sz="1000">
                <a:latin typeface="Palatino Linotype"/>
                <a:cs typeface="Palatino Linotype"/>
              </a:rPr>
              <a:t> of the </a:t>
            </a:r>
            <a:r>
              <a:rPr dirty="0" sz="1000" spc="-40">
                <a:latin typeface="Palatino Linotype"/>
                <a:cs typeface="Palatino Linotype"/>
              </a:rPr>
              <a:t>values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log-</a:t>
            </a:r>
            <a:r>
              <a:rPr dirty="0" sz="1000" spc="-35">
                <a:latin typeface="Palatino Linotype"/>
                <a:cs typeface="Palatino Linotype"/>
              </a:rPr>
              <a:t>likelihood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891310" y="1619981"/>
            <a:ext cx="1343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2</a:t>
            </a:r>
            <a:r>
              <a:rPr dirty="0" sz="1000" spc="-30">
                <a:latin typeface="Cambria"/>
                <a:cs typeface="Cambria"/>
              </a:rPr>
              <a:t>[</a:t>
            </a:r>
            <a:r>
              <a:rPr dirty="0" sz="1000" spc="-30">
                <a:latin typeface="Palatino Linotype"/>
                <a:cs typeface="Palatino Linotype"/>
              </a:rPr>
              <a:t>ln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80" i="1">
                <a:latin typeface="Palatino Linotype"/>
                <a:cs typeface="Palatino Linotype"/>
              </a:rPr>
              <a:t>L</a:t>
            </a:r>
            <a:r>
              <a:rPr dirty="0" sz="1000" spc="-160">
                <a:latin typeface="Cambria"/>
                <a:cs typeface="Cambria"/>
              </a:rPr>
              <a:t>(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baseline="11111" sz="1500" spc="-562" i="1">
                <a:latin typeface="Meiryo"/>
                <a:cs typeface="Meiryo"/>
              </a:rPr>
              <a:t>̂</a:t>
            </a:r>
            <a:r>
              <a:rPr dirty="0" sz="1000" spc="-50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–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5" i="1">
                <a:latin typeface="Palatino Linotype"/>
                <a:cs typeface="Palatino Linotype"/>
              </a:rPr>
              <a:t>L</a:t>
            </a:r>
            <a:r>
              <a:rPr dirty="0" sz="1000" spc="-145">
                <a:latin typeface="Cambria"/>
                <a:cs typeface="Cambria"/>
              </a:rPr>
              <a:t>(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11111" sz="1500" spc="-509" i="1">
                <a:latin typeface="Meiryo"/>
                <a:cs typeface="Meiryo"/>
              </a:rPr>
              <a:t>̃</a:t>
            </a:r>
            <a:r>
              <a:rPr dirty="0" sz="1000" spc="-135">
                <a:latin typeface="Cambria"/>
                <a:cs typeface="Cambria"/>
              </a:rPr>
              <a:t>)]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∼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-245" i="1">
                <a:latin typeface="Meiryo"/>
                <a:cs typeface="Meiryo"/>
              </a:rPr>
              <a:t> </a:t>
            </a:r>
            <a:r>
              <a:rPr dirty="0" baseline="34188" sz="975" spc="-75">
                <a:latin typeface="Palatino Linotype"/>
                <a:cs typeface="Palatino Linotype"/>
              </a:rPr>
              <a:t>2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129431" y="1692647"/>
            <a:ext cx="958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45" i="1">
                <a:latin typeface="Palatino Linotype"/>
                <a:cs typeface="Palatino Linotype"/>
              </a:rPr>
              <a:t>m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05284" y="1839661"/>
            <a:ext cx="5076190" cy="255778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75565" marR="57150">
              <a:lnSpc>
                <a:spcPts val="1190"/>
              </a:lnSpc>
              <a:spcBef>
                <a:spcPts val="145"/>
              </a:spcBef>
            </a:pP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840" i="1">
                <a:latin typeface="Meiryo"/>
                <a:cs typeface="Meiryo"/>
              </a:rPr>
              <a:t/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-37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844" i="1">
                <a:latin typeface="Meiryo"/>
                <a:cs typeface="Meiryo"/>
              </a:rPr>
              <a:t/>
            </a:r>
            <a:r>
              <a:rPr dirty="0" baseline="11111" sz="1500" spc="-442" i="1">
                <a:latin typeface="Meiryo"/>
                <a:cs typeface="Meiryo"/>
              </a:rPr>
              <a:t>̃</a:t>
            </a:r>
            <a:r>
              <a:rPr dirty="0" baseline="11111" sz="1500" spc="-52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40" i="1">
                <a:latin typeface="Palatino Linotype"/>
                <a:cs typeface="Palatino Linotype"/>
              </a:rPr>
              <a:t>m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75565" marR="55880" indent="107950">
              <a:lnSpc>
                <a:spcPts val="1190"/>
              </a:lnSpc>
            </a:pP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tio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ncr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done,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gen- </a:t>
            </a:r>
            <a:r>
              <a:rPr dirty="0" sz="1000" spc="-30">
                <a:latin typeface="Palatino Linotype"/>
                <a:cs typeface="Palatino Linotype"/>
              </a:rPr>
              <a:t>eral,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phe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ncr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60" b="1">
                <a:latin typeface="Times New Roman"/>
                <a:cs typeface="Times New Roman"/>
              </a:rPr>
              <a:t>ar(1)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llow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nditional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endParaRPr sz="1000">
              <a:latin typeface="Palatino Linotype"/>
              <a:cs typeface="Palatino Linotype"/>
            </a:endParaRPr>
          </a:p>
          <a:p>
            <a:pPr marL="184150">
              <a:lnSpc>
                <a:spcPts val="1150"/>
              </a:lnSpc>
            </a:pPr>
            <a:r>
              <a:rPr dirty="0" sz="1000" spc="80">
                <a:latin typeface="Palatino Linotype"/>
                <a:cs typeface="Palatino Linotype"/>
              </a:rPr>
              <a:t>hus,</a:t>
            </a:r>
            <a:endParaRPr sz="1000">
              <a:latin typeface="Palatino Linotype"/>
              <a:cs typeface="Palatino Linotype"/>
            </a:endParaRPr>
          </a:p>
          <a:p>
            <a:pPr algn="ctr" marR="2115820">
              <a:lnSpc>
                <a:spcPts val="925"/>
              </a:lnSpc>
              <a:spcBef>
                <a:spcPts val="500"/>
              </a:spcBef>
            </a:pPr>
            <a:r>
              <a:rPr dirty="0" sz="1000">
                <a:latin typeface="Palatino Linotype"/>
                <a:cs typeface="Palatino Linotype"/>
              </a:rPr>
              <a:t>LR</a:t>
            </a:r>
            <a:r>
              <a:rPr dirty="0" baseline="-21367" sz="975" i="1">
                <a:latin typeface="Meiryo"/>
                <a:cs typeface="Meiryo"/>
              </a:rPr>
              <a:t/>
            </a:r>
            <a:r>
              <a:rPr dirty="0" baseline="-21367" sz="975" spc="262" i="1">
                <a:latin typeface="Meiryo"/>
                <a:cs typeface="Meiryo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2</a:t>
            </a:r>
            <a:r>
              <a:rPr dirty="0" sz="1000" spc="-30">
                <a:latin typeface="Cambria"/>
                <a:cs typeface="Cambria"/>
              </a:rPr>
              <a:t>[</a:t>
            </a:r>
            <a:r>
              <a:rPr dirty="0" sz="1000" spc="-3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0" i="1">
                <a:latin typeface="Palatino Linotype"/>
                <a:cs typeface="Palatino Linotype"/>
              </a:rPr>
              <a:t>L</a:t>
            </a:r>
            <a:r>
              <a:rPr dirty="0" sz="1000" spc="-300">
                <a:latin typeface="Cambria"/>
                <a:cs typeface="Cambria"/>
              </a:rPr>
              <a:t>(</a:t>
            </a:r>
            <a:r>
              <a:rPr dirty="0" sz="1000" spc="-300" i="1">
                <a:latin typeface="Meiryo"/>
                <a:cs typeface="Meiryo"/>
              </a:rPr>
              <a:t>̂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55" i="1">
                <a:latin typeface="Meiryo"/>
                <a:cs typeface="Meiryo"/>
              </a:rPr>
              <a:t>̂,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baseline="11111" sz="1500" spc="-630" i="1">
                <a:latin typeface="Meiryo"/>
                <a:cs typeface="Meiryo"/>
              </a:rPr>
              <a:t>̂</a:t>
            </a:r>
            <a:r>
              <a:rPr dirty="0" sz="1000" spc="-114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L</a:t>
            </a:r>
            <a:r>
              <a:rPr dirty="0" sz="1000" spc="-180">
                <a:latin typeface="Cambria"/>
                <a:cs typeface="Cambria"/>
              </a:rPr>
              <a:t>(</a:t>
            </a:r>
            <a:r>
              <a:rPr dirty="0" sz="1000" spc="-495" i="1">
                <a:latin typeface="Meiryo"/>
                <a:cs typeface="Meiryo"/>
              </a:rPr>
              <a:t/>
            </a:r>
            <a:r>
              <a:rPr dirty="0" sz="1000" spc="-355" i="1">
                <a:latin typeface="Meiryo"/>
                <a:cs typeface="Meiryo"/>
              </a:rPr>
              <a:t>̃</a:t>
            </a:r>
            <a:r>
              <a:rPr dirty="0" sz="1000" spc="-23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290" i="1">
                <a:latin typeface="Meiryo"/>
                <a:cs typeface="Meiryo"/>
              </a:rPr>
              <a:t/>
            </a:r>
            <a:r>
              <a:rPr dirty="0" baseline="11111" sz="1500" spc="-434" i="1">
                <a:latin typeface="Meiryo"/>
                <a:cs typeface="Meiryo"/>
              </a:rPr>
              <a:t>̃</a:t>
            </a:r>
            <a:r>
              <a:rPr dirty="0" sz="1000" spc="-290">
                <a:latin typeface="Cambria"/>
                <a:cs typeface="Cambria"/>
              </a:rPr>
              <a:t>)]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∼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-250" i="1">
                <a:latin typeface="Meiryo"/>
                <a:cs typeface="Meiryo"/>
              </a:rPr>
              <a:t> </a:t>
            </a:r>
            <a:r>
              <a:rPr dirty="0" baseline="34188" sz="975" spc="-75">
                <a:latin typeface="Palatino Linotype"/>
                <a:cs typeface="Palatino Linotype"/>
              </a:rPr>
              <a:t>2</a:t>
            </a:r>
            <a:endParaRPr baseline="34188" sz="975">
              <a:latin typeface="Palatino Linotype"/>
              <a:cs typeface="Palatino Linotype"/>
            </a:endParaRPr>
          </a:p>
          <a:p>
            <a:pPr marL="638810">
              <a:lnSpc>
                <a:spcPts val="505"/>
              </a:lnSpc>
              <a:tabLst>
                <a:tab pos="2472690" algn="l"/>
              </a:tabLst>
            </a:pPr>
            <a:r>
              <a:rPr dirty="0" baseline="4273" sz="975" spc="-37">
                <a:latin typeface="Meiryo"/>
                <a:cs typeface="Meiryo"/>
              </a:rPr>
              <a:t>|</a:t>
            </a:r>
            <a:r>
              <a:rPr dirty="0" baseline="4273" sz="975" spc="-37" i="1">
                <a:latin typeface="Meiryo"/>
                <a:cs typeface="Meiryo"/>
              </a:rPr>
              <a:t/>
            </a:r>
            <a:r>
              <a:rPr dirty="0" baseline="4273" sz="975" i="1">
                <a:latin typeface="Meiryo"/>
                <a:cs typeface="Meiryo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algn="just" marL="76200">
              <a:lnSpc>
                <a:spcPts val="900"/>
              </a:lnSpc>
              <a:spcBef>
                <a:spcPts val="275"/>
              </a:spcBef>
            </a:pP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symmetrically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LR</a:t>
            </a:r>
            <a:r>
              <a:rPr dirty="0" baseline="-21367" sz="975" spc="-97" i="1">
                <a:latin typeface="Meiryo"/>
                <a:cs typeface="Meiryo"/>
              </a:rPr>
              <a:t/>
            </a:r>
            <a:r>
              <a:rPr dirty="0" baseline="-21367" sz="975" spc="555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ctr" marR="2078989">
              <a:lnSpc>
                <a:spcPts val="480"/>
              </a:lnSpc>
            </a:pPr>
            <a:r>
              <a:rPr dirty="0" sz="650" spc="-25">
                <a:latin typeface="Meiryo"/>
                <a:cs typeface="Meiryo"/>
              </a:rPr>
              <a:t>|</a:t>
            </a:r>
            <a:r>
              <a:rPr dirty="0" sz="650" spc="-2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algn="just" marL="76200">
              <a:lnSpc>
                <a:spcPts val="1200"/>
              </a:lnSpc>
              <a:spcBef>
                <a:spcPts val="840"/>
              </a:spcBef>
            </a:pPr>
            <a:r>
              <a:rPr dirty="0" sz="1000" b="1">
                <a:latin typeface="Times New Roman"/>
                <a:cs typeface="Times New Roman"/>
              </a:rPr>
              <a:t>Example 4.5</a:t>
            </a:r>
            <a:r>
              <a:rPr dirty="0" sz="1000" spc="33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Likelihood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ratio</a:t>
            </a:r>
            <a:r>
              <a:rPr dirty="0" sz="1000" spc="1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tests</a:t>
            </a:r>
            <a:r>
              <a:rPr dirty="0" sz="1000" spc="15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15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Grunfeld</a:t>
            </a:r>
            <a:r>
              <a:rPr dirty="0" sz="1000" spc="-335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15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76200" marR="56515">
              <a:lnSpc>
                <a:spcPts val="1200"/>
              </a:lnSpc>
              <a:spcBef>
                <a:spcPts val="40"/>
              </a:spcBef>
            </a:pP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1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xi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al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.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.,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tionality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30" b="1">
                <a:latin typeface="Times New Roman"/>
                <a:cs typeface="Times New Roman"/>
              </a:rPr>
              <a:t>n</a:t>
            </a:r>
            <a:r>
              <a:rPr dirty="0" sz="1000" spc="20" b="1">
                <a:latin typeface="Times New Roman"/>
                <a:cs typeface="Times New Roman"/>
              </a:rPr>
              <a:t>l</a:t>
            </a:r>
            <a:r>
              <a:rPr dirty="0" sz="1000" spc="25" b="1">
                <a:latin typeface="Times New Roman"/>
                <a:cs typeface="Times New Roman"/>
              </a:rPr>
              <a:t>me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45">
                <a:latin typeface="Palatino Linotype"/>
                <a:cs typeface="Palatino Linotype"/>
              </a:rPr>
              <a:t>age.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130" b="1">
                <a:latin typeface="Times New Roman"/>
                <a:cs typeface="Times New Roman"/>
              </a:rPr>
              <a:t>re</a:t>
            </a:r>
            <a:r>
              <a:rPr dirty="0" sz="1000" spc="-55" b="1">
                <a:latin typeface="Times New Roman"/>
                <a:cs typeface="Times New Roman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only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: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80">
                <a:latin typeface="Palatino Linotype"/>
                <a:cs typeface="Palatino Linotype"/>
              </a:rPr>
              <a:t>ow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G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un</a:t>
            </a:r>
            <a:r>
              <a:rPr dirty="0" sz="1000" spc="-40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85">
                <a:latin typeface="Palatino Linotype"/>
                <a:cs typeface="Palatino Linotype"/>
              </a:rPr>
              <a:t>d</a:t>
            </a:r>
            <a:r>
              <a:rPr dirty="0" sz="1000" spc="-140">
                <a:latin typeface="Palatino Linotype"/>
                <a:cs typeface="Palatino Linotype"/>
              </a:rPr>
              <a:t>’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g</a:t>
            </a:r>
            <a:r>
              <a:rPr dirty="0" sz="1000" spc="13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85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hen </a:t>
            </a:r>
            <a:r>
              <a:rPr dirty="0" sz="1000" spc="-70">
                <a:latin typeface="Palatino Linotype"/>
                <a:cs typeface="Palatino Linotype"/>
              </a:rPr>
              <a:t>b</a:t>
            </a:r>
            <a:r>
              <a:rPr dirty="0" sz="1000" spc="-65">
                <a:latin typeface="Palatino Linotype"/>
                <a:cs typeface="Palatino Linotype"/>
              </a:rPr>
              <a:t>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200" b="1">
                <a:latin typeface="Cambria"/>
                <a:cs typeface="Cambria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81479" y="4545031"/>
            <a:ext cx="4985385" cy="113474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library("nlme")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data(Grunfeld,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"plm")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reGLS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plm(inv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capital,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Grunfeld,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"random")</a:t>
            </a:r>
            <a:endParaRPr sz="800">
              <a:latin typeface="Courier New"/>
              <a:cs typeface="Courier New"/>
            </a:endParaRPr>
          </a:p>
          <a:p>
            <a:pPr marL="24765" marR="694690">
              <a:lnSpc>
                <a:spcPct val="116799"/>
              </a:lnSpc>
            </a:pPr>
            <a:r>
              <a:rPr dirty="0" sz="800">
                <a:latin typeface="Courier New"/>
                <a:cs typeface="Courier New"/>
              </a:rPr>
              <a:t>reML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lme(inv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capital,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Grunfeld,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random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155">
                <a:latin typeface="Cambria"/>
                <a:cs typeface="Cambria"/>
              </a:rPr>
              <a:t>̃</a:t>
            </a:r>
            <a:r>
              <a:rPr dirty="0" sz="800" spc="155">
                <a:latin typeface="Courier New"/>
                <a:cs typeface="Courier New"/>
              </a:rPr>
              <a:t>1|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firm) rbind(coef(reGLS),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fixef(reML))</a:t>
            </a:r>
            <a:endParaRPr sz="800">
              <a:latin typeface="Courier New"/>
              <a:cs typeface="Courier New"/>
            </a:endParaRPr>
          </a:p>
          <a:p>
            <a:pPr marL="24765" marR="3069590" indent="303530">
              <a:lnSpc>
                <a:spcPct val="116300"/>
              </a:lnSpc>
              <a:tabLst>
                <a:tab pos="632460" algn="l"/>
              </a:tabLst>
            </a:pPr>
            <a:r>
              <a:rPr dirty="0" sz="800">
                <a:latin typeface="Courier New"/>
                <a:cs typeface="Courier New"/>
              </a:rPr>
              <a:t>(Intercept)</a:t>
            </a:r>
            <a:r>
              <a:rPr dirty="0" sz="800" spc="3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capital </a:t>
            </a:r>
            <a:r>
              <a:rPr dirty="0" sz="800" spc="-20">
                <a:latin typeface="Courier New"/>
                <a:cs typeface="Courier New"/>
              </a:rPr>
              <a:t>[1,]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57.83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0.1098</a:t>
            </a:r>
            <a:r>
              <a:rPr dirty="0" sz="800" spc="409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0.3081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60"/>
              </a:spcBef>
              <a:tabLst>
                <a:tab pos="632460" algn="l"/>
              </a:tabLst>
            </a:pPr>
            <a:r>
              <a:rPr dirty="0" sz="800" spc="-20">
                <a:latin typeface="Courier New"/>
                <a:cs typeface="Courier New"/>
              </a:rPr>
              <a:t>[2,]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57.86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0.1098</a:t>
            </a:r>
            <a:r>
              <a:rPr dirty="0" sz="800" spc="409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0.3082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68788" y="5864856"/>
            <a:ext cx="4960620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Linear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models </a:t>
            </a:r>
            <a:r>
              <a:rPr dirty="0" sz="1000" spc="-55">
                <a:latin typeface="Palatino Linotype"/>
                <a:cs typeface="Palatino Linotype"/>
              </a:rPr>
              <a:t>with </a:t>
            </a:r>
            <a:r>
              <a:rPr dirty="0" sz="1000" spc="-60">
                <a:latin typeface="Palatino Linotype"/>
                <a:cs typeface="Palatino Linotype"/>
              </a:rPr>
              <a:t>groupwise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structures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time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dependence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may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ﬁtted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gls</a:t>
            </a:r>
            <a:r>
              <a:rPr dirty="0" sz="1000" spc="-20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specifying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structure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correlation</a:t>
            </a:r>
            <a:r>
              <a:rPr dirty="0" sz="1000" spc="-345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option: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81479" y="6342056"/>
            <a:ext cx="4985385" cy="28956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algn="ctr" marR="167449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lmAR1ML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gls(inv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capital,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Grunfeld,</a:t>
            </a:r>
            <a:endParaRPr sz="800">
              <a:latin typeface="Courier New"/>
              <a:cs typeface="Courier New"/>
            </a:endParaRPr>
          </a:p>
          <a:p>
            <a:pPr algn="ctr" marR="1674495">
              <a:lnSpc>
                <a:spcPct val="100000"/>
              </a:lnSpc>
              <a:spcBef>
                <a:spcPts val="165"/>
              </a:spcBef>
            </a:pPr>
            <a:r>
              <a:rPr dirty="0" sz="800">
                <a:latin typeface="Courier New"/>
                <a:cs typeface="Courier New"/>
              </a:rPr>
              <a:t>correlation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corAR1(0,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form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year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|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firm))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8772" y="6810802"/>
            <a:ext cx="495998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-635">
              <a:lnSpc>
                <a:spcPct val="100000"/>
              </a:lnSpc>
              <a:spcBef>
                <a:spcPts val="95"/>
              </a:spcBef>
            </a:pP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analogously</a:t>
            </a:r>
            <a:r>
              <a:rPr dirty="0" sz="1000" spc="-25">
                <a:latin typeface="Palatino Linotype"/>
                <a:cs typeface="Palatino Linotype"/>
              </a:rPr>
              <a:t> 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random</a:t>
            </a:r>
            <a:r>
              <a:rPr dirty="0" sz="1000" spc="-25">
                <a:latin typeface="Palatino Linotype"/>
                <a:cs typeface="Palatino Linotype"/>
              </a:rPr>
              <a:t> effects </a:t>
            </a:r>
            <a:r>
              <a:rPr dirty="0" sz="1000" spc="-45">
                <a:latin typeface="Palatino Linotype"/>
                <a:cs typeface="Palatino Linotype"/>
              </a:rPr>
              <a:t>panel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with,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e.g.,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60" b="1">
                <a:latin typeface="Times New Roman"/>
                <a:cs typeface="Times New Roman"/>
              </a:rPr>
              <a:t>ar(1)</a:t>
            </a:r>
            <a:r>
              <a:rPr dirty="0" sz="1000" spc="-25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errors</a:t>
            </a:r>
            <a:r>
              <a:rPr dirty="0" sz="1000" spc="-25">
                <a:latin typeface="Palatino Linotype"/>
                <a:cs typeface="Palatino Linotype"/>
              </a:rPr>
              <a:t> (see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Baltagi,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2013,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Ch.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5)</a:t>
            </a:r>
            <a:r>
              <a:rPr dirty="0" sz="1000" spc="-25">
                <a:latin typeface="Palatino Linotype"/>
                <a:cs typeface="Palatino Linotype"/>
              </a:rPr>
              <a:t> may </a:t>
            </a:r>
            <a:r>
              <a:rPr dirty="0" sz="1000" spc="-10">
                <a:latin typeface="Palatino Linotype"/>
                <a:cs typeface="Palatino Linotype"/>
              </a:rPr>
              <a:t>be </a:t>
            </a:r>
            <a:r>
              <a:rPr dirty="0" sz="1000" spc="-20">
                <a:latin typeface="Palatino Linotype"/>
                <a:cs typeface="Palatino Linotype"/>
              </a:rPr>
              <a:t>ﬁt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lme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specifying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additional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intercept: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81479" y="7288003"/>
            <a:ext cx="4985385" cy="113474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reAR1ML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lme(inv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capital,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Grunfeld,</a:t>
            </a:r>
            <a:endParaRPr sz="800">
              <a:latin typeface="Courier New"/>
              <a:cs typeface="Courier New"/>
            </a:endParaRPr>
          </a:p>
          <a:p>
            <a:pPr marL="24765" marR="694690" indent="242570">
              <a:lnSpc>
                <a:spcPct val="116799"/>
              </a:lnSpc>
            </a:pPr>
            <a:r>
              <a:rPr dirty="0" sz="800">
                <a:latin typeface="Courier New"/>
                <a:cs typeface="Courier New"/>
              </a:rPr>
              <a:t>random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|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firm,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correlation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corAR1(0,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form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year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|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firm)) summary(reAR1ML)</a:t>
            </a:r>
            <a:endParaRPr sz="800">
              <a:latin typeface="Courier New"/>
              <a:cs typeface="Courier New"/>
            </a:endParaRPr>
          </a:p>
          <a:p>
            <a:pPr marL="85725" marR="2644140" indent="-60960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Linear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mixed-</a:t>
            </a:r>
            <a:r>
              <a:rPr dirty="0" sz="800">
                <a:latin typeface="Courier New"/>
                <a:cs typeface="Courier New"/>
              </a:rPr>
              <a:t>effects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fit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by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REML </a:t>
            </a: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Grunfeld</a:t>
            </a:r>
            <a:endParaRPr sz="800">
              <a:latin typeface="Courier New"/>
              <a:cs typeface="Courier New"/>
            </a:endParaRPr>
          </a:p>
          <a:p>
            <a:pPr marL="146685" marR="3858895" indent="6032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AIC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BIC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logLik </a:t>
            </a:r>
            <a:r>
              <a:rPr dirty="0" sz="800">
                <a:latin typeface="Courier New"/>
                <a:cs typeface="Courier New"/>
              </a:rPr>
              <a:t>2095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2115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 spc="-20">
                <a:latin typeface="Courier New"/>
                <a:cs typeface="Courier New"/>
              </a:rPr>
              <a:t>1041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67529" y="919225"/>
            <a:ext cx="4985385" cy="1703070"/>
          </a:xfrm>
          <a:custGeom>
            <a:avLst/>
            <a:gdLst/>
            <a:ahLst/>
            <a:cxnLst/>
            <a:rect l="l" t="t" r="r" b="b"/>
            <a:pathLst>
              <a:path w="4985385" h="1703070">
                <a:moveTo>
                  <a:pt x="4985182" y="1562239"/>
                </a:moveTo>
                <a:lnTo>
                  <a:pt x="0" y="1562239"/>
                </a:lnTo>
                <a:lnTo>
                  <a:pt x="0" y="1702943"/>
                </a:lnTo>
                <a:lnTo>
                  <a:pt x="4985182" y="1702943"/>
                </a:lnTo>
                <a:lnTo>
                  <a:pt x="4985182" y="1562239"/>
                </a:lnTo>
                <a:close/>
              </a:path>
              <a:path w="4985385" h="1703070">
                <a:moveTo>
                  <a:pt x="4985182" y="1420622"/>
                </a:moveTo>
                <a:lnTo>
                  <a:pt x="0" y="1420622"/>
                </a:lnTo>
                <a:lnTo>
                  <a:pt x="0" y="1561325"/>
                </a:lnTo>
                <a:lnTo>
                  <a:pt x="4985182" y="1561325"/>
                </a:lnTo>
                <a:lnTo>
                  <a:pt x="4985182" y="1420622"/>
                </a:lnTo>
                <a:close/>
              </a:path>
              <a:path w="4985385" h="1703070">
                <a:moveTo>
                  <a:pt x="4985182" y="1278890"/>
                </a:moveTo>
                <a:lnTo>
                  <a:pt x="0" y="1278890"/>
                </a:lnTo>
                <a:lnTo>
                  <a:pt x="0" y="1419593"/>
                </a:lnTo>
                <a:lnTo>
                  <a:pt x="4985182" y="1419593"/>
                </a:lnTo>
                <a:lnTo>
                  <a:pt x="4985182" y="1278890"/>
                </a:lnTo>
                <a:close/>
              </a:path>
              <a:path w="4985385" h="1703070">
                <a:moveTo>
                  <a:pt x="4985182" y="1137158"/>
                </a:moveTo>
                <a:lnTo>
                  <a:pt x="0" y="1137158"/>
                </a:lnTo>
                <a:lnTo>
                  <a:pt x="0" y="1277861"/>
                </a:lnTo>
                <a:lnTo>
                  <a:pt x="4985182" y="1277861"/>
                </a:lnTo>
                <a:lnTo>
                  <a:pt x="4985182" y="1137158"/>
                </a:lnTo>
                <a:close/>
              </a:path>
              <a:path w="4985385" h="1703070">
                <a:moveTo>
                  <a:pt x="4985182" y="710260"/>
                </a:moveTo>
                <a:lnTo>
                  <a:pt x="0" y="710260"/>
                </a:lnTo>
                <a:lnTo>
                  <a:pt x="0" y="847077"/>
                </a:lnTo>
                <a:lnTo>
                  <a:pt x="0" y="850963"/>
                </a:lnTo>
                <a:lnTo>
                  <a:pt x="0" y="995426"/>
                </a:lnTo>
                <a:lnTo>
                  <a:pt x="0" y="999312"/>
                </a:lnTo>
                <a:lnTo>
                  <a:pt x="0" y="1136129"/>
                </a:lnTo>
                <a:lnTo>
                  <a:pt x="4985182" y="1136129"/>
                </a:lnTo>
                <a:lnTo>
                  <a:pt x="4985182" y="999312"/>
                </a:lnTo>
                <a:lnTo>
                  <a:pt x="4985182" y="995426"/>
                </a:lnTo>
                <a:lnTo>
                  <a:pt x="4985182" y="850963"/>
                </a:lnTo>
                <a:lnTo>
                  <a:pt x="4985182" y="847077"/>
                </a:lnTo>
                <a:lnTo>
                  <a:pt x="4985182" y="710260"/>
                </a:lnTo>
                <a:close/>
              </a:path>
              <a:path w="4985385" h="1703070">
                <a:moveTo>
                  <a:pt x="4985182" y="568528"/>
                </a:moveTo>
                <a:lnTo>
                  <a:pt x="0" y="568528"/>
                </a:lnTo>
                <a:lnTo>
                  <a:pt x="0" y="709231"/>
                </a:lnTo>
                <a:lnTo>
                  <a:pt x="4985182" y="709231"/>
                </a:lnTo>
                <a:lnTo>
                  <a:pt x="4985182" y="568528"/>
                </a:lnTo>
                <a:close/>
              </a:path>
              <a:path w="4985385" h="1703070">
                <a:moveTo>
                  <a:pt x="4985182" y="426910"/>
                </a:moveTo>
                <a:lnTo>
                  <a:pt x="0" y="426910"/>
                </a:lnTo>
                <a:lnTo>
                  <a:pt x="0" y="567613"/>
                </a:lnTo>
                <a:lnTo>
                  <a:pt x="4985182" y="567613"/>
                </a:lnTo>
                <a:lnTo>
                  <a:pt x="4985182" y="426910"/>
                </a:lnTo>
                <a:close/>
              </a:path>
              <a:path w="4985385" h="1703070">
                <a:moveTo>
                  <a:pt x="4985182" y="0"/>
                </a:moveTo>
                <a:lnTo>
                  <a:pt x="0" y="0"/>
                </a:lnTo>
                <a:lnTo>
                  <a:pt x="0" y="136804"/>
                </a:lnTo>
                <a:lnTo>
                  <a:pt x="0" y="140703"/>
                </a:lnTo>
                <a:lnTo>
                  <a:pt x="0" y="285165"/>
                </a:lnTo>
                <a:lnTo>
                  <a:pt x="0" y="289052"/>
                </a:lnTo>
                <a:lnTo>
                  <a:pt x="0" y="425869"/>
                </a:lnTo>
                <a:lnTo>
                  <a:pt x="4985182" y="425869"/>
                </a:lnTo>
                <a:lnTo>
                  <a:pt x="4985182" y="289052"/>
                </a:lnTo>
                <a:lnTo>
                  <a:pt x="4985182" y="285165"/>
                </a:lnTo>
                <a:lnTo>
                  <a:pt x="4985182" y="140703"/>
                </a:lnTo>
                <a:lnTo>
                  <a:pt x="4985182" y="136804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271364" y="607782"/>
            <a:ext cx="3249295" cy="200278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100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00">
              <a:latin typeface="Calibri"/>
              <a:cs typeface="Calibri"/>
            </a:endParaRPr>
          </a:p>
          <a:p>
            <a:pPr marL="321310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Random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effects:</a:t>
            </a:r>
            <a:endParaRPr sz="800">
              <a:latin typeface="Courier New"/>
              <a:cs typeface="Courier New"/>
            </a:endParaRPr>
          </a:p>
          <a:p>
            <a:pPr marL="381635">
              <a:lnSpc>
                <a:spcPct val="100000"/>
              </a:lnSpc>
              <a:spcBef>
                <a:spcPts val="165"/>
              </a:spcBef>
            </a:pPr>
            <a:r>
              <a:rPr dirty="0" sz="800">
                <a:latin typeface="Courier New"/>
                <a:cs typeface="Courier New"/>
              </a:rPr>
              <a:t>Formula: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155">
                <a:latin typeface="Cambria"/>
                <a:cs typeface="Cambria"/>
              </a:rPr>
              <a:t>̃</a:t>
            </a:r>
            <a:r>
              <a:rPr dirty="0" sz="800" spc="155">
                <a:latin typeface="Courier New"/>
                <a:cs typeface="Courier New"/>
              </a:rPr>
              <a:t>1|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firm</a:t>
            </a:r>
            <a:endParaRPr sz="800">
              <a:latin typeface="Courier New"/>
              <a:cs typeface="Courier New"/>
            </a:endParaRPr>
          </a:p>
          <a:p>
            <a:pPr algn="r" marR="1219835">
              <a:lnSpc>
                <a:spcPct val="100000"/>
              </a:lnSpc>
              <a:spcBef>
                <a:spcPts val="165"/>
              </a:spcBef>
            </a:pPr>
            <a:r>
              <a:rPr dirty="0" sz="800">
                <a:latin typeface="Courier New"/>
                <a:cs typeface="Courier New"/>
              </a:rPr>
              <a:t>(Intercept)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Residual</a:t>
            </a:r>
            <a:endParaRPr sz="800">
              <a:latin typeface="Courier New"/>
              <a:cs typeface="Courier New"/>
            </a:endParaRPr>
          </a:p>
          <a:p>
            <a:pPr algn="r" marR="1219835">
              <a:lnSpc>
                <a:spcPct val="100000"/>
              </a:lnSpc>
              <a:spcBef>
                <a:spcPts val="155"/>
              </a:spcBef>
              <a:tabLst>
                <a:tab pos="849630" algn="l"/>
                <a:tab pos="1457325" algn="l"/>
              </a:tabLst>
            </a:pPr>
            <a:r>
              <a:rPr dirty="0" sz="800" spc="-10">
                <a:latin typeface="Courier New"/>
                <a:cs typeface="Courier New"/>
              </a:rPr>
              <a:t>StdDev: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78.04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72.8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Courier New"/>
              <a:cs typeface="Courier New"/>
            </a:endParaRPr>
          </a:p>
          <a:p>
            <a:pPr marL="381635" marR="1219835" indent="-60960">
              <a:lnSpc>
                <a:spcPct val="117000"/>
              </a:lnSpc>
            </a:pPr>
            <a:r>
              <a:rPr dirty="0" sz="800">
                <a:latin typeface="Courier New"/>
                <a:cs typeface="Courier New"/>
              </a:rPr>
              <a:t>Correlation</a:t>
            </a:r>
            <a:r>
              <a:rPr dirty="0" sz="800" spc="-10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Structure:</a:t>
            </a:r>
            <a:r>
              <a:rPr dirty="0" sz="800" spc="-10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AR(1) </a:t>
            </a:r>
            <a:r>
              <a:rPr dirty="0" sz="800">
                <a:latin typeface="Courier New"/>
                <a:cs typeface="Courier New"/>
              </a:rPr>
              <a:t>Formula: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>
                <a:latin typeface="Courier New"/>
                <a:cs typeface="Courier New"/>
              </a:rPr>
              <a:t>year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|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firm </a:t>
            </a:r>
            <a:r>
              <a:rPr dirty="0" sz="800">
                <a:latin typeface="Courier New"/>
                <a:cs typeface="Courier New"/>
              </a:rPr>
              <a:t>Parameter</a:t>
            </a:r>
            <a:r>
              <a:rPr dirty="0" sz="800" spc="-8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estimate(s):</a:t>
            </a:r>
            <a:endParaRPr sz="800">
              <a:latin typeface="Courier New"/>
              <a:cs typeface="Courier New"/>
            </a:endParaRPr>
          </a:p>
          <a:p>
            <a:pPr marL="321310" marR="2555875" indent="181610">
              <a:lnSpc>
                <a:spcPct val="116300"/>
              </a:lnSpc>
            </a:pPr>
            <a:r>
              <a:rPr dirty="0" sz="800" spc="-25">
                <a:latin typeface="Courier New"/>
                <a:cs typeface="Courier New"/>
              </a:rPr>
              <a:t>Phi </a:t>
            </a:r>
            <a:r>
              <a:rPr dirty="0" sz="800" spc="-10">
                <a:latin typeface="Courier New"/>
                <a:cs typeface="Courier New"/>
              </a:rPr>
              <a:t>0.8238</a:t>
            </a:r>
            <a:endParaRPr sz="800">
              <a:latin typeface="Courier New"/>
              <a:cs typeface="Courier New"/>
            </a:endParaRPr>
          </a:p>
          <a:p>
            <a:pPr marL="32131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Fixed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effects: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inv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capital</a:t>
            </a:r>
            <a:endParaRPr sz="800">
              <a:latin typeface="Courier New"/>
              <a:cs typeface="Courier New"/>
            </a:endParaRPr>
          </a:p>
          <a:p>
            <a:pPr marL="111061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Std.Error</a:t>
            </a:r>
            <a:r>
              <a:rPr dirty="0" sz="800" spc="40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p-value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67529" y="2623197"/>
            <a:ext cx="4985385" cy="424180"/>
          </a:xfrm>
          <a:custGeom>
            <a:avLst/>
            <a:gdLst/>
            <a:ahLst/>
            <a:cxnLst/>
            <a:rect l="l" t="t" r="r" b="b"/>
            <a:pathLst>
              <a:path w="4985385" h="424180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424180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42418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6" name="object 6" descr=""/>
          <p:cNvGraphicFramePr>
            <a:graphicFrameLocks noGrp="1"/>
          </p:cNvGraphicFramePr>
          <p:nvPr/>
        </p:nvGraphicFramePr>
        <p:xfrm>
          <a:off x="561037" y="2641648"/>
          <a:ext cx="2978785" cy="3854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30250"/>
                <a:gridCol w="516890"/>
                <a:gridCol w="789940"/>
                <a:gridCol w="486409"/>
                <a:gridCol w="457200"/>
              </a:tblGrid>
              <a:tr h="121920">
                <a:tc>
                  <a:txBody>
                    <a:bodyPr/>
                    <a:lstStyle/>
                    <a:p>
                      <a:pPr marL="31750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(Intercept)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-40.28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77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30.694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188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-1.312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857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0.1911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3175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value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0.09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0.008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188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11.770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857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21920">
                <a:tc>
                  <a:txBody>
                    <a:bodyPr/>
                    <a:lstStyle/>
                    <a:p>
                      <a:pPr marL="31750">
                        <a:lnSpc>
                          <a:spcPts val="86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capital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860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0.31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86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0.032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188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86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9.737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8575">
                        <a:lnSpc>
                          <a:spcPts val="86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7" name="object 7" descr=""/>
          <p:cNvSpPr/>
          <p:nvPr/>
        </p:nvSpPr>
        <p:spPr>
          <a:xfrm>
            <a:off x="567529" y="3048393"/>
            <a:ext cx="4985385" cy="1558290"/>
          </a:xfrm>
          <a:custGeom>
            <a:avLst/>
            <a:gdLst/>
            <a:ahLst/>
            <a:cxnLst/>
            <a:rect l="l" t="t" r="r" b="b"/>
            <a:pathLst>
              <a:path w="4985385" h="1558289">
                <a:moveTo>
                  <a:pt x="4985182" y="1417091"/>
                </a:moveTo>
                <a:lnTo>
                  <a:pt x="0" y="1417091"/>
                </a:lnTo>
                <a:lnTo>
                  <a:pt x="0" y="1557794"/>
                </a:lnTo>
                <a:lnTo>
                  <a:pt x="4985182" y="1557794"/>
                </a:lnTo>
                <a:lnTo>
                  <a:pt x="4985182" y="1417091"/>
                </a:lnTo>
                <a:close/>
              </a:path>
              <a:path w="4985385" h="1558289">
                <a:moveTo>
                  <a:pt x="4985182" y="1275359"/>
                </a:moveTo>
                <a:lnTo>
                  <a:pt x="0" y="1275359"/>
                </a:lnTo>
                <a:lnTo>
                  <a:pt x="0" y="1416062"/>
                </a:lnTo>
                <a:lnTo>
                  <a:pt x="4985182" y="1416062"/>
                </a:lnTo>
                <a:lnTo>
                  <a:pt x="4985182" y="1275359"/>
                </a:lnTo>
                <a:close/>
              </a:path>
              <a:path w="4985385" h="1558289">
                <a:moveTo>
                  <a:pt x="4985182" y="1133627"/>
                </a:moveTo>
                <a:lnTo>
                  <a:pt x="0" y="1133627"/>
                </a:lnTo>
                <a:lnTo>
                  <a:pt x="0" y="1274330"/>
                </a:lnTo>
                <a:lnTo>
                  <a:pt x="4985182" y="1274330"/>
                </a:lnTo>
                <a:lnTo>
                  <a:pt x="4985182" y="1133627"/>
                </a:lnTo>
                <a:close/>
              </a:path>
              <a:path w="4985385" h="1558289">
                <a:moveTo>
                  <a:pt x="4985182" y="991895"/>
                </a:moveTo>
                <a:lnTo>
                  <a:pt x="0" y="991895"/>
                </a:lnTo>
                <a:lnTo>
                  <a:pt x="0" y="1132598"/>
                </a:lnTo>
                <a:lnTo>
                  <a:pt x="4985182" y="1132598"/>
                </a:lnTo>
                <a:lnTo>
                  <a:pt x="4985182" y="991895"/>
                </a:lnTo>
                <a:close/>
              </a:path>
              <a:path w="4985385" h="1558289">
                <a:moveTo>
                  <a:pt x="4985182" y="850163"/>
                </a:moveTo>
                <a:lnTo>
                  <a:pt x="0" y="850163"/>
                </a:lnTo>
                <a:lnTo>
                  <a:pt x="0" y="990866"/>
                </a:lnTo>
                <a:lnTo>
                  <a:pt x="4985182" y="990866"/>
                </a:lnTo>
                <a:lnTo>
                  <a:pt x="4985182" y="850163"/>
                </a:lnTo>
                <a:close/>
              </a:path>
              <a:path w="4985385" h="1558289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1558289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1558289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1558289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1558289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155828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567529" y="5404230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554827" y="3009989"/>
            <a:ext cx="4960620" cy="266509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98425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Correlation:</a:t>
            </a:r>
            <a:endParaRPr sz="800">
              <a:latin typeface="Courier New"/>
              <a:cs typeface="Courier New"/>
            </a:endParaRPr>
          </a:p>
          <a:p>
            <a:pPr marL="52324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(Intr)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value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  <a:tabLst>
                <a:tab pos="523240" algn="l"/>
              </a:tabLst>
            </a:pPr>
            <a:r>
              <a:rPr dirty="0" sz="800" spc="-10">
                <a:latin typeface="Courier New"/>
                <a:cs typeface="Courier New"/>
              </a:rPr>
              <a:t>value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 spc="-20">
                <a:latin typeface="Courier New"/>
                <a:cs typeface="Courier New"/>
              </a:rPr>
              <a:t>0.239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capital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0.280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-0.125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Standardized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Within-</a:t>
            </a:r>
            <a:r>
              <a:rPr dirty="0" sz="800">
                <a:latin typeface="Courier New"/>
                <a:cs typeface="Courier New"/>
              </a:rPr>
              <a:t>Group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Residuals:</a:t>
            </a:r>
            <a:endParaRPr sz="800">
              <a:latin typeface="Courier New"/>
              <a:cs typeface="Courier New"/>
            </a:endParaRPr>
          </a:p>
          <a:p>
            <a:pPr marL="341630">
              <a:lnSpc>
                <a:spcPct val="100000"/>
              </a:lnSpc>
              <a:spcBef>
                <a:spcPts val="155"/>
              </a:spcBef>
              <a:tabLst>
                <a:tab pos="948690" algn="l"/>
                <a:tab pos="1434465" algn="l"/>
                <a:tab pos="2041525" algn="l"/>
                <a:tab pos="2527935" algn="l"/>
              </a:tabLst>
            </a:pPr>
            <a:r>
              <a:rPr dirty="0" sz="800" spc="-25">
                <a:latin typeface="Courier New"/>
                <a:cs typeface="Courier New"/>
              </a:rPr>
              <a:t>Min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5">
                <a:latin typeface="Courier New"/>
                <a:cs typeface="Courier New"/>
              </a:rPr>
              <a:t>Q1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5">
                <a:latin typeface="Courier New"/>
                <a:cs typeface="Courier New"/>
              </a:rPr>
              <a:t>Med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5">
                <a:latin typeface="Courier New"/>
                <a:cs typeface="Courier New"/>
              </a:rPr>
              <a:t>Q3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5">
                <a:latin typeface="Courier New"/>
                <a:cs typeface="Courier New"/>
              </a:rPr>
              <a:t>Max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2.40759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0.31847</a:t>
            </a:r>
            <a:r>
              <a:rPr dirty="0" sz="800" spc="4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0.04847</a:t>
            </a:r>
            <a:r>
              <a:rPr dirty="0" sz="800" spc="40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0.19863</a:t>
            </a:r>
            <a:r>
              <a:rPr dirty="0" sz="800" spc="40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3.30040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37465" marR="3274060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Number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Observations: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200 </a:t>
            </a:r>
            <a:r>
              <a:rPr dirty="0" sz="800">
                <a:latin typeface="Courier New"/>
                <a:cs typeface="Courier New"/>
              </a:rPr>
              <a:t>Number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Groups: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10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700">
              <a:latin typeface="Courier New"/>
              <a:cs typeface="Courier New"/>
            </a:endParaRPr>
          </a:p>
          <a:p>
            <a:pPr algn="just" marL="12700" marR="5080" indent="107950">
              <a:lnSpc>
                <a:spcPct val="100000"/>
              </a:lnSpc>
              <a:spcBef>
                <a:spcPts val="5"/>
              </a:spcBef>
            </a:pPr>
            <a:r>
              <a:rPr dirty="0" sz="1000">
                <a:latin typeface="Palatino Linotype"/>
                <a:cs typeface="Palatino Linotype"/>
              </a:rPr>
              <a:t>Let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either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restricted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alternative.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without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residuals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80" b="1">
                <a:latin typeface="Cambria"/>
                <a:cs typeface="Cambria"/>
              </a:rPr>
              <a:t>ols</a:t>
            </a:r>
            <a:r>
              <a:rPr dirty="0" sz="1000" spc="80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could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use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4">
                <a:latin typeface="Courier New"/>
                <a:cs typeface="Courier New"/>
              </a:rPr>
              <a:t>lm</a:t>
            </a:r>
            <a:r>
              <a:rPr dirty="0" sz="1000" spc="55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restricted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Here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we </a:t>
            </a:r>
            <a:r>
              <a:rPr dirty="0" sz="1000" spc="-35">
                <a:latin typeface="Palatino Linotype"/>
                <a:cs typeface="Palatino Linotype"/>
              </a:rPr>
              <a:t>estimate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gls</a:t>
            </a:r>
            <a:r>
              <a:rPr dirty="0" sz="1000" spc="-2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650">
              <a:latin typeface="Palatino Linotype"/>
              <a:cs typeface="Palatino Linotype"/>
            </a:endParaRPr>
          </a:p>
          <a:p>
            <a:pPr marL="37465" marR="1844039">
              <a:lnSpc>
                <a:spcPct val="116300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lmML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gls(inv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capital,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Grunfeld) </a:t>
            </a:r>
            <a:r>
              <a:rPr dirty="0" sz="800">
                <a:latin typeface="Courier New"/>
                <a:cs typeface="Courier New"/>
              </a:rPr>
              <a:t>anova(lmML,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lmAR1ML)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567529" y="5687694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1078677" y="5649290"/>
            <a:ext cx="2927985" cy="3092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2570" marR="5080" indent="-243204">
              <a:lnSpc>
                <a:spcPct val="116300"/>
              </a:lnSpc>
              <a:spcBef>
                <a:spcPts val="100"/>
              </a:spcBef>
              <a:tabLst>
                <a:tab pos="1699895" algn="l"/>
              </a:tabLst>
            </a:pP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AIC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BIC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logLik</a:t>
            </a:r>
            <a:r>
              <a:rPr dirty="0" sz="800">
                <a:latin typeface="Courier New"/>
                <a:cs typeface="Courier New"/>
              </a:rPr>
              <a:t>	Test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L.Ratio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p-value </a:t>
            </a:r>
            <a:r>
              <a:rPr dirty="0" sz="800">
                <a:latin typeface="Courier New"/>
                <a:cs typeface="Courier New"/>
              </a:rPr>
              <a:t>1</a:t>
            </a:r>
            <a:r>
              <a:rPr dirty="0" sz="800" spc="4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4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2400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2413</a:t>
            </a:r>
            <a:r>
              <a:rPr dirty="0" sz="800" spc="4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 spc="-20">
                <a:latin typeface="Courier New"/>
                <a:cs typeface="Courier New"/>
              </a:rPr>
              <a:t>1196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567532" y="5971038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2" y="140703"/>
                </a:lnTo>
                <a:lnTo>
                  <a:pt x="4985192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592787" y="5791022"/>
            <a:ext cx="438150" cy="3092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16300"/>
              </a:lnSpc>
              <a:spcBef>
                <a:spcPts val="100"/>
              </a:spcBef>
            </a:pPr>
            <a:r>
              <a:rPr dirty="0" sz="800" spc="-20">
                <a:latin typeface="Courier New"/>
                <a:cs typeface="Courier New"/>
              </a:rPr>
              <a:t>lmML </a:t>
            </a:r>
            <a:r>
              <a:rPr dirty="0" sz="800" spc="-10">
                <a:latin typeface="Courier New"/>
                <a:cs typeface="Courier New"/>
              </a:rPr>
              <a:t>lmAR1ML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321614" y="5953022"/>
            <a:ext cx="26854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  <a:tabLst>
                <a:tab pos="1882775" algn="l"/>
              </a:tabLst>
            </a:pPr>
            <a:r>
              <a:rPr dirty="0" sz="800">
                <a:latin typeface="Courier New"/>
                <a:cs typeface="Courier New"/>
              </a:rPr>
              <a:t>2</a:t>
            </a:r>
            <a:r>
              <a:rPr dirty="0" sz="800" spc="4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5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2095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2111</a:t>
            </a:r>
            <a:r>
              <a:rPr dirty="0" sz="800" spc="4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1042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vs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60">
                <a:latin typeface="Courier New"/>
                <a:cs typeface="Courier New"/>
              </a:rPr>
              <a:t>2</a:t>
            </a:r>
            <a:r>
              <a:rPr dirty="0" sz="800">
                <a:latin typeface="Courier New"/>
                <a:cs typeface="Courier New"/>
              </a:rPr>
              <a:t>	307.3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&lt;.0001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54827" y="6297133"/>
            <a:ext cx="495998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60" b="1">
                <a:latin typeface="Times New Roman"/>
                <a:cs typeface="Times New Roman"/>
              </a:rPr>
              <a:t>ar(1)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random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done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much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same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way,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50">
                <a:latin typeface="Palatino Linotype"/>
                <a:cs typeface="Palatino Linotype"/>
              </a:rPr>
              <a:t>random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objects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above: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67532" y="6758108"/>
            <a:ext cx="4985385" cy="56578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anova(reML,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reAR1ML)</a:t>
            </a:r>
            <a:endParaRPr sz="800">
              <a:latin typeface="Courier New"/>
              <a:cs typeface="Courier New"/>
            </a:endParaRPr>
          </a:p>
          <a:p>
            <a:pPr marL="24765" marR="1550670" indent="485775">
              <a:lnSpc>
                <a:spcPct val="116199"/>
              </a:lnSpc>
              <a:tabLst>
                <a:tab pos="753745" algn="l"/>
                <a:tab pos="2211070" algn="l"/>
              </a:tabLst>
            </a:pP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AIC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BIC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logLik</a:t>
            </a:r>
            <a:r>
              <a:rPr dirty="0" sz="800">
                <a:latin typeface="Courier New"/>
                <a:cs typeface="Courier New"/>
              </a:rPr>
              <a:t>	Test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L.Ratio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 spc="-20">
                <a:latin typeface="Courier New"/>
                <a:cs typeface="Courier New"/>
              </a:rPr>
              <a:t>value reML</a:t>
            </a:r>
            <a:r>
              <a:rPr dirty="0" sz="800">
                <a:latin typeface="Courier New"/>
                <a:cs typeface="Courier New"/>
              </a:rPr>
              <a:t>	1</a:t>
            </a:r>
            <a:r>
              <a:rPr dirty="0" sz="800" spc="4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5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2206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2222</a:t>
            </a:r>
            <a:r>
              <a:rPr dirty="0" sz="800" spc="4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 spc="-20">
                <a:latin typeface="Courier New"/>
                <a:cs typeface="Courier New"/>
              </a:rPr>
              <a:t>1098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  <a:tabLst>
                <a:tab pos="753745" algn="l"/>
                <a:tab pos="2757805" algn="l"/>
              </a:tabLst>
            </a:pPr>
            <a:r>
              <a:rPr dirty="0" sz="800" spc="-10">
                <a:latin typeface="Courier New"/>
                <a:cs typeface="Courier New"/>
              </a:rPr>
              <a:t>reAR1ML</a:t>
            </a:r>
            <a:r>
              <a:rPr dirty="0" sz="800">
                <a:latin typeface="Courier New"/>
                <a:cs typeface="Courier New"/>
              </a:rPr>
              <a:t>	2</a:t>
            </a:r>
            <a:r>
              <a:rPr dirty="0" sz="800" spc="4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6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2095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2114</a:t>
            </a:r>
            <a:r>
              <a:rPr dirty="0" sz="800" spc="4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1041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vs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2</a:t>
            </a:r>
            <a:r>
              <a:rPr dirty="0" sz="800">
                <a:latin typeface="Courier New"/>
                <a:cs typeface="Courier New"/>
              </a:rPr>
              <a:t>	113</a:t>
            </a:r>
            <a:r>
              <a:rPr dirty="0" sz="800" spc="4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&lt;.0001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54826" y="7509285"/>
            <a:ext cx="495998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8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likelihood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ratio</a:t>
            </a:r>
            <a:r>
              <a:rPr dirty="0" sz="1000" spc="-10">
                <a:latin typeface="Palatino Linotype"/>
                <a:cs typeface="Palatino Linotype"/>
              </a:rPr>
              <a:t> test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compares</a:t>
            </a:r>
            <a:r>
              <a:rPr dirty="0" sz="1000" spc="-10">
                <a:latin typeface="Palatino Linotype"/>
                <a:cs typeface="Palatino Linotype"/>
              </a:rPr>
              <a:t> the </a:t>
            </a:r>
            <a:r>
              <a:rPr dirty="0" sz="1000" spc="-30">
                <a:latin typeface="Palatino Linotype"/>
                <a:cs typeface="Palatino Linotype"/>
              </a:rPr>
              <a:t>speciﬁcations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without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ran- </a:t>
            </a:r>
            <a:r>
              <a:rPr dirty="0" sz="1000" spc="-50">
                <a:latin typeface="Palatino Linotype"/>
                <a:cs typeface="Palatino Linotype"/>
              </a:rPr>
              <a:t>dom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spherical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idiosyncratic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67532" y="7970147"/>
            <a:ext cx="4985385" cy="56642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anova(lmML,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reML)</a:t>
            </a:r>
            <a:endParaRPr sz="800">
              <a:latin typeface="Courier New"/>
              <a:cs typeface="Courier New"/>
            </a:endParaRPr>
          </a:p>
          <a:p>
            <a:pPr marL="24765" marR="1732914" indent="303530">
              <a:lnSpc>
                <a:spcPct val="116199"/>
              </a:lnSpc>
              <a:tabLst>
                <a:tab pos="571500" algn="l"/>
                <a:tab pos="2028825" algn="l"/>
              </a:tabLst>
            </a:pP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AIC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BIC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logLik</a:t>
            </a:r>
            <a:r>
              <a:rPr dirty="0" sz="800">
                <a:latin typeface="Courier New"/>
                <a:cs typeface="Courier New"/>
              </a:rPr>
              <a:t>	Test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L.Ratio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p-value </a:t>
            </a:r>
            <a:r>
              <a:rPr dirty="0" sz="800" spc="-20">
                <a:latin typeface="Courier New"/>
                <a:cs typeface="Courier New"/>
              </a:rPr>
              <a:t>lmML</a:t>
            </a:r>
            <a:r>
              <a:rPr dirty="0" sz="800">
                <a:latin typeface="Courier New"/>
                <a:cs typeface="Courier New"/>
              </a:rPr>
              <a:t>	1</a:t>
            </a:r>
            <a:r>
              <a:rPr dirty="0" sz="800" spc="4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4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2400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2413</a:t>
            </a:r>
            <a:r>
              <a:rPr dirty="0" sz="800" spc="4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 spc="-20">
                <a:latin typeface="Courier New"/>
                <a:cs typeface="Courier New"/>
              </a:rPr>
              <a:t>1196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  <a:tabLst>
                <a:tab pos="571500" algn="l"/>
                <a:tab pos="2454275" algn="l"/>
              </a:tabLst>
            </a:pPr>
            <a:r>
              <a:rPr dirty="0" sz="800" spc="-20">
                <a:latin typeface="Courier New"/>
                <a:cs typeface="Courier New"/>
              </a:rPr>
              <a:t>reML</a:t>
            </a:r>
            <a:r>
              <a:rPr dirty="0" sz="800">
                <a:latin typeface="Courier New"/>
                <a:cs typeface="Courier New"/>
              </a:rPr>
              <a:t>	2</a:t>
            </a:r>
            <a:r>
              <a:rPr dirty="0" sz="800" spc="4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5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2206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2222</a:t>
            </a:r>
            <a:r>
              <a:rPr dirty="0" sz="800" spc="4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1098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vs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2</a:t>
            </a:r>
            <a:r>
              <a:rPr dirty="0" sz="800">
                <a:latin typeface="Courier New"/>
                <a:cs typeface="Courier New"/>
              </a:rPr>
              <a:t>	196.4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&lt;.0001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70" y="607782"/>
            <a:ext cx="5243830" cy="744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spc="-25" i="1">
                <a:latin typeface="Calibri"/>
                <a:cs typeface="Calibri"/>
              </a:rPr>
              <a:t>Tests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on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Models</a:t>
            </a:r>
            <a:r>
              <a:rPr dirty="0" sz="800" spc="24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101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00">
              <a:latin typeface="Calibri"/>
              <a:cs typeface="Calibri"/>
            </a:endParaRPr>
          </a:p>
          <a:p>
            <a:pPr algn="just" marL="12700" marR="255270" indent="107950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random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60" b="1">
                <a:latin typeface="Times New Roman"/>
                <a:cs typeface="Times New Roman"/>
              </a:rPr>
              <a:t>ar(1)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turn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nests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60" b="1">
                <a:latin typeface="Times New Roman"/>
                <a:cs typeface="Times New Roman"/>
              </a:rPr>
              <a:t>ar(1)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pooling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model;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therefore,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likelihood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ratio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test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random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effects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sub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50" b="1">
                <a:latin typeface="Times New Roman"/>
                <a:cs typeface="Times New Roman"/>
              </a:rPr>
              <a:t>ar(1)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errors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may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be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carried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out,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again,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70">
                <a:latin typeface="Palatino Linotype"/>
                <a:cs typeface="Palatino Linotype"/>
              </a:rPr>
              <a:t>by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comparing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autoregressive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speciﬁcations:</a:t>
            </a:r>
            <a:endParaRPr sz="1000">
              <a:latin typeface="Palatino Linotype"/>
              <a:cs typeface="Palatino Linotype"/>
            </a:endParaRPr>
          </a:p>
        </p:txBody>
      </p:sp>
      <p:graphicFrame>
        <p:nvGraphicFramePr>
          <p:cNvPr id="4" name="object 4" descr=""/>
          <p:cNvGraphicFramePr>
            <a:graphicFrameLocks noGrp="1"/>
          </p:cNvGraphicFramePr>
          <p:nvPr/>
        </p:nvGraphicFramePr>
        <p:xfrm>
          <a:off x="581479" y="1483506"/>
          <a:ext cx="4985385" cy="5651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01980"/>
                <a:gridCol w="1943100"/>
                <a:gridCol w="485140"/>
                <a:gridCol w="1952625"/>
              </a:tblGrid>
              <a:tr h="281940">
                <a:tc gridSpan="4">
                  <a:txBody>
                    <a:bodyPr/>
                    <a:lstStyle/>
                    <a:p>
                      <a:pPr marL="2476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anova(lmAR1ML,</a:t>
                      </a:r>
                      <a:r>
                        <a:rPr dirty="0" sz="800" spc="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reAR1ML)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510540">
                        <a:lnSpc>
                          <a:spcPct val="100000"/>
                        </a:lnSpc>
                        <a:spcBef>
                          <a:spcPts val="155"/>
                        </a:spcBef>
                        <a:tabLst>
                          <a:tab pos="2211705" algn="l"/>
                        </a:tabLst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Model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df</a:t>
                      </a:r>
                      <a:r>
                        <a:rPr dirty="0" sz="800" spc="20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AIC</a:t>
                      </a:r>
                      <a:r>
                        <a:rPr dirty="0" sz="800" spc="20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BIC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logLik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Test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L.Ratio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p-value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lmAR1ML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800" spc="204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5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2095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2111</a:t>
                      </a:r>
                      <a:r>
                        <a:rPr dirty="0" sz="800" spc="21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1042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reAR1ML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2</a:t>
                      </a:r>
                      <a:r>
                        <a:rPr dirty="0" sz="800" spc="204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6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2095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2114</a:t>
                      </a:r>
                      <a:r>
                        <a:rPr dirty="0" sz="800" spc="204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1041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vs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2.134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0.144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5" name="object 5" descr=""/>
          <p:cNvSpPr txBox="1"/>
          <p:nvPr/>
        </p:nvSpPr>
        <p:spPr>
          <a:xfrm>
            <a:off x="517958" y="2234682"/>
            <a:ext cx="5062855" cy="47612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63500" marR="56515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whence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we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Grunfeld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model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speciﬁcation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doesn’t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seem</a:t>
            </a:r>
            <a:r>
              <a:rPr dirty="0" sz="1000">
                <a:latin typeface="Palatino Linotype"/>
                <a:cs typeface="Palatino Linotype"/>
              </a:rPr>
              <a:t> 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need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any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 </a:t>
            </a:r>
            <a:r>
              <a:rPr dirty="0" sz="1000" spc="-20">
                <a:latin typeface="Palatino Linotype"/>
                <a:cs typeface="Palatino Linotype"/>
              </a:rPr>
              <a:t>once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control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serial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data.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50">
              <a:latin typeface="Palatino Linotype"/>
              <a:cs typeface="Palatino Linotype"/>
            </a:endParaRPr>
          </a:p>
          <a:p>
            <a:pPr marL="635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4.3.4</a:t>
            </a:r>
            <a:r>
              <a:rPr dirty="0" sz="1000" spc="36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Applying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Traditional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Serial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Correlation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Tests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to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Panel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spc="-20" b="1">
                <a:latin typeface="Calibri"/>
                <a:cs typeface="Calibri"/>
              </a:rPr>
              <a:t>Data</a:t>
            </a:r>
            <a:endParaRPr sz="1000">
              <a:latin typeface="Calibri"/>
              <a:cs typeface="Calibri"/>
            </a:endParaRPr>
          </a:p>
          <a:p>
            <a:pPr algn="just" marL="63500" marR="56515">
              <a:lnSpc>
                <a:spcPts val="1190"/>
              </a:lnSpc>
              <a:spcBef>
                <a:spcPts val="630"/>
              </a:spcBef>
            </a:pP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general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procedure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serial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ﬁxed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 b="1">
                <a:latin typeface="Times New Roman"/>
                <a:cs typeface="Times New Roman"/>
              </a:rPr>
              <a:t>fe</a:t>
            </a:r>
            <a:r>
              <a:rPr dirty="0" sz="1000">
                <a:latin typeface="Palatino Linotype"/>
                <a:cs typeface="Palatino Linotype"/>
              </a:rPr>
              <a:t>),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random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 b="1">
                <a:latin typeface="Times New Roman"/>
                <a:cs typeface="Times New Roman"/>
              </a:rPr>
              <a:t>re</a:t>
            </a:r>
            <a:r>
              <a:rPr dirty="0" sz="1000" spc="-10">
                <a:latin typeface="Palatino Linotype"/>
                <a:cs typeface="Palatino Linotype"/>
              </a:rPr>
              <a:t>),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pooled-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70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panel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alike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based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considerations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(Wooldridge,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2010, </a:t>
            </a:r>
            <a:r>
              <a:rPr dirty="0" sz="1000">
                <a:latin typeface="Palatino Linotype"/>
                <a:cs typeface="Palatino Linotype"/>
              </a:rPr>
              <a:t>10.7.2).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random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Wooldridge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(2010)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observes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under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null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homoscedasticity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serial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correlation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idiosyncratic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errors,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residuals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from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quasi-</a:t>
            </a:r>
            <a:r>
              <a:rPr dirty="0" sz="1000" spc="-30">
                <a:latin typeface="Palatino Linotype"/>
                <a:cs typeface="Palatino Linotype"/>
              </a:rPr>
              <a:t>demeaned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regression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must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spherical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well.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Else,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individual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 </a:t>
            </a:r>
            <a:r>
              <a:rPr dirty="0" sz="1000" spc="-70">
                <a:latin typeface="Palatino Linotype"/>
                <a:cs typeface="Palatino Linotype"/>
              </a:rPr>
              <a:t>wiped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demeaning,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any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remaining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serial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must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 </a:t>
            </a:r>
            <a:r>
              <a:rPr dirty="0" sz="1000" spc="-70">
                <a:latin typeface="Palatino Linotype"/>
                <a:cs typeface="Palatino Linotype"/>
              </a:rPr>
              <a:t>due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idiosyncratic </a:t>
            </a:r>
            <a:r>
              <a:rPr dirty="0" sz="1000" spc="-25">
                <a:latin typeface="Palatino Linotype"/>
                <a:cs typeface="Palatino Linotype"/>
              </a:rPr>
              <a:t>component.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Hence,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 </a:t>
            </a:r>
            <a:r>
              <a:rPr dirty="0" sz="1000" spc="-30">
                <a:latin typeface="Palatino Linotype"/>
                <a:cs typeface="Palatino Linotype"/>
              </a:rPr>
              <a:t>simple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way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testing</a:t>
            </a:r>
            <a:r>
              <a:rPr dirty="0" sz="1000">
                <a:latin typeface="Palatino Linotype"/>
                <a:cs typeface="Palatino Linotype"/>
              </a:rPr>
              <a:t> for </a:t>
            </a:r>
            <a:r>
              <a:rPr dirty="0" sz="1000" spc="-20">
                <a:latin typeface="Palatino Linotype"/>
                <a:cs typeface="Palatino Linotype"/>
              </a:rPr>
              <a:t>serial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 to </a:t>
            </a:r>
            <a:r>
              <a:rPr dirty="0" sz="1000" spc="-60">
                <a:latin typeface="Palatino Linotype"/>
                <a:cs typeface="Palatino Linotype"/>
              </a:rPr>
              <a:t>apply</a:t>
            </a:r>
            <a:r>
              <a:rPr dirty="0" sz="1000">
                <a:latin typeface="Palatino Linotype"/>
                <a:cs typeface="Palatino Linotype"/>
              </a:rPr>
              <a:t> 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standard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serial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>
                <a:latin typeface="Palatino Linotype"/>
                <a:cs typeface="Palatino Linotype"/>
              </a:rPr>
              <a:t> test to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quasi-</a:t>
            </a:r>
            <a:r>
              <a:rPr dirty="0" sz="1000" spc="-35">
                <a:latin typeface="Palatino Linotype"/>
                <a:cs typeface="Palatino Linotype"/>
              </a:rPr>
              <a:t>demeaned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model.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same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applies</a:t>
            </a:r>
            <a:r>
              <a:rPr dirty="0" sz="1000">
                <a:latin typeface="Palatino Linotype"/>
                <a:cs typeface="Palatino Linotype"/>
              </a:rPr>
              <a:t> in a </a:t>
            </a:r>
            <a:r>
              <a:rPr dirty="0" sz="1000" spc="-25">
                <a:latin typeface="Palatino Linotype"/>
                <a:cs typeface="Palatino Linotype"/>
              </a:rPr>
              <a:t>pooled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model,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w.r.t.the </a:t>
            </a:r>
            <a:r>
              <a:rPr dirty="0" sz="1000" spc="-35">
                <a:latin typeface="Palatino Linotype"/>
                <a:cs typeface="Palatino Linotype"/>
              </a:rPr>
              <a:t>original</a:t>
            </a:r>
            <a:r>
              <a:rPr dirty="0" sz="1000" spc="-10">
                <a:latin typeface="Palatino Linotype"/>
                <a:cs typeface="Palatino Linotype"/>
              </a:rPr>
              <a:t> data.</a:t>
            </a:r>
            <a:endParaRPr sz="1000">
              <a:latin typeface="Palatino Linotype"/>
              <a:cs typeface="Palatino Linotype"/>
            </a:endParaRPr>
          </a:p>
          <a:p>
            <a:pPr algn="just" marL="171450">
              <a:lnSpc>
                <a:spcPts val="1105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85" b="1">
                <a:latin typeface="Cambria"/>
                <a:cs typeface="Cambria"/>
              </a:rPr>
              <a:t>fe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different.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known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original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model’s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 </a:t>
            </a:r>
            <a:r>
              <a:rPr dirty="0" sz="1000" spc="-10">
                <a:latin typeface="Palatino Linotype"/>
                <a:cs typeface="Palatino Linotype"/>
              </a:rPr>
              <a:t>uncorrelated,</a:t>
            </a:r>
            <a:endParaRPr sz="1000">
              <a:latin typeface="Palatino Linotype"/>
              <a:cs typeface="Palatino Linotype"/>
            </a:endParaRPr>
          </a:p>
          <a:p>
            <a:pPr algn="just" marL="63500" marR="55880">
              <a:lnSpc>
                <a:spcPts val="1190"/>
              </a:lnSpc>
              <a:spcBef>
                <a:spcPts val="40"/>
              </a:spcBef>
            </a:pP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60" b="1">
                <a:latin typeface="Cambria"/>
                <a:cs typeface="Cambria"/>
              </a:rPr>
              <a:t>f</a:t>
            </a:r>
            <a:r>
              <a:rPr dirty="0" sz="1000" spc="120" b="1">
                <a:latin typeface="Cambria"/>
                <a:cs typeface="Cambria"/>
              </a:rPr>
              <a:t>e</a:t>
            </a:r>
            <a:r>
              <a:rPr dirty="0" sz="1000" spc="3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tiv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50" i="1">
                <a:latin typeface="Meiryo"/>
                <a:cs typeface="Meiryo"/>
              </a:rPr>
              <a:t>̂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850" i="1">
                <a:latin typeface="Meiryo"/>
                <a:cs typeface="Meiryo"/>
              </a:rPr>
              <a:t/>
            </a:r>
            <a:r>
              <a:rPr dirty="0" sz="1000" spc="-355" i="1">
                <a:latin typeface="Meiryo"/>
                <a:cs typeface="Meiryo"/>
              </a:rPr>
              <a:t>̂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60" i="1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175">
                <a:latin typeface="Cambria"/>
                <a:cs typeface="Cambria"/>
              </a:rPr>
              <a:t>–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75">
                <a:latin typeface="Cambria"/>
                <a:cs typeface="Cambria"/>
              </a:rPr>
              <a:t>∕(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35" i="1">
                <a:latin typeface="Palatino Linotype"/>
                <a:cs typeface="Palatino Linotype"/>
              </a:rPr>
              <a:t>s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old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idge,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2010,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10.5.4).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10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se</a:t>
            </a:r>
            <a:r>
              <a:rPr dirty="0" sz="1000" spc="-1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145" b="1">
                <a:latin typeface="Times New Roman"/>
                <a:cs typeface="Times New Roman"/>
              </a:rPr>
              <a:t>a</a:t>
            </a:r>
            <a:r>
              <a:rPr dirty="0" sz="1000" spc="130" b="1">
                <a:latin typeface="Times New Roman"/>
                <a:cs typeface="Times New Roman"/>
              </a:rPr>
              <a:t>r</a:t>
            </a:r>
            <a:r>
              <a:rPr dirty="0" sz="1000" spc="-45" b="1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spc="-45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b</a:t>
            </a:r>
            <a:r>
              <a:rPr dirty="0" sz="100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only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-180">
                <a:latin typeface="Palatino Linotype"/>
                <a:cs typeface="Palatino Linotype"/>
              </a:rPr>
              <a:t>“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uﬃcie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-320">
                <a:latin typeface="Palatino Linotype"/>
                <a:cs typeface="Palatino Linotype"/>
              </a:rPr>
              <a:t>”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(1995) </a:t>
            </a:r>
            <a:r>
              <a:rPr dirty="0" sz="1000" spc="-45">
                <a:latin typeface="Palatino Linotype"/>
                <a:cs typeface="Palatino Linotype"/>
              </a:rPr>
              <a:t>de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analogo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ﬁrst-o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105" b="1">
                <a:latin typeface="Times New Roman"/>
                <a:cs typeface="Times New Roman"/>
              </a:rPr>
              <a:t>f</a:t>
            </a:r>
            <a:r>
              <a:rPr dirty="0" sz="1000" spc="155" b="1">
                <a:latin typeface="Times New Roman"/>
                <a:cs typeface="Times New Roman"/>
              </a:rPr>
              <a:t>e</a:t>
            </a:r>
            <a:r>
              <a:rPr dirty="0" sz="1000" spc="65" b="1">
                <a:latin typeface="Times New Roman"/>
                <a:cs typeface="Times New Roman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h-</a:t>
            </a:r>
            <a:r>
              <a:rPr dirty="0" sz="1000">
                <a:latin typeface="Palatino Linotype"/>
                <a:cs typeface="Palatino Linotype"/>
              </a:rPr>
              <a:t>G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245" b="1">
                <a:latin typeface="Times New Roman"/>
                <a:cs typeface="Times New Roman"/>
              </a:rPr>
              <a:t>l</a:t>
            </a:r>
            <a:r>
              <a:rPr dirty="0" cap="small" sz="1000" spc="25" b="1">
                <a:latin typeface="Times New Roman"/>
                <a:cs typeface="Times New Roman"/>
              </a:rPr>
              <a:t>m</a:t>
            </a:r>
            <a:r>
              <a:rPr dirty="0" sz="1000" spc="-25" b="1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1995,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2.3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nd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12).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spc="-7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110" b="1">
                <a:latin typeface="Times New Roman"/>
                <a:cs typeface="Times New Roman"/>
              </a:rPr>
              <a:t>re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40">
                <a:latin typeface="Palatino Linotype"/>
                <a:cs typeface="Palatino Linotype"/>
              </a:rPr>
              <a:t>“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spc="-9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idual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wh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random.” </a:t>
            </a:r>
            <a:r>
              <a:rPr dirty="0" sz="1000" spc="-1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eneral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rbin</a:t>
            </a:r>
            <a:r>
              <a:rPr dirty="0" sz="1000" spc="-35">
                <a:latin typeface="Palatino Linotype"/>
                <a:cs typeface="Palatino Linotype"/>
              </a:rPr>
              <a:t>-</a:t>
            </a:r>
            <a:r>
              <a:rPr dirty="0" sz="1000" spc="-55">
                <a:latin typeface="Palatino Linotype"/>
                <a:cs typeface="Palatino Linotype"/>
              </a:rPr>
              <a:t>W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105" b="1">
                <a:latin typeface="Times New Roman"/>
                <a:cs typeface="Times New Roman"/>
              </a:rPr>
              <a:t>f</a:t>
            </a:r>
            <a:r>
              <a:rPr dirty="0" sz="1000" spc="155" b="1">
                <a:latin typeface="Times New Roman"/>
                <a:cs typeface="Times New Roman"/>
              </a:rPr>
              <a:t>e</a:t>
            </a:r>
            <a:r>
              <a:rPr dirty="0" sz="1000" spc="50" b="1">
                <a:latin typeface="Times New Roman"/>
                <a:cs typeface="Times New Roman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ppl</a:t>
            </a:r>
            <a:r>
              <a:rPr dirty="0" sz="1000" spc="-7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Bha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1982).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ver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ho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Palatino Linotype"/>
                <a:cs typeface="Palatino Linotype"/>
              </a:rPr>
              <a:t>y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indu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tive,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ne</a:t>
            </a:r>
            <a:r>
              <a:rPr dirty="0" sz="1000" spc="-5">
                <a:latin typeface="Palatino Linotype"/>
                <a:cs typeface="Palatino Linotype"/>
              </a:rPr>
              <a:t>-</a:t>
            </a:r>
            <a:r>
              <a:rPr dirty="0" sz="1000" spc="-40">
                <a:latin typeface="Palatino Linotype"/>
                <a:cs typeface="Palatino Linotype"/>
              </a:rPr>
              <a:t>sid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urbin</a:t>
            </a:r>
            <a:r>
              <a:rPr dirty="0" sz="1000" spc="-40">
                <a:latin typeface="Palatino Linotype"/>
                <a:cs typeface="Palatino Linotype"/>
              </a:rPr>
              <a:t>-</a:t>
            </a:r>
            <a:r>
              <a:rPr dirty="0" sz="1000" spc="-55">
                <a:latin typeface="Palatino Linotype"/>
                <a:cs typeface="Palatino Linotype"/>
              </a:rPr>
              <a:t>W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alternativ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395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’greater’</a:t>
            </a:r>
            <a:r>
              <a:rPr dirty="0" sz="1000" spc="-20">
                <a:latin typeface="Palatino Linotype"/>
                <a:cs typeface="Palatino Linotype"/>
              </a:rPr>
              <a:t>).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ow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80">
                <a:latin typeface="Palatino Linotype"/>
                <a:cs typeface="Palatino Linotype"/>
              </a:rPr>
              <a:t>“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ho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30">
                <a:latin typeface="Palatino Linotype"/>
                <a:cs typeface="Palatino Linotype"/>
              </a:rPr>
              <a:t>”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5" b="1">
                <a:latin typeface="Times New Roman"/>
                <a:cs typeface="Times New Roman"/>
              </a:rPr>
              <a:t>f</a:t>
            </a:r>
            <a:r>
              <a:rPr dirty="0" sz="1000" spc="155" b="1">
                <a:latin typeface="Times New Roman"/>
                <a:cs typeface="Times New Roman"/>
              </a:rPr>
              <a:t>e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63500">
              <a:lnSpc>
                <a:spcPts val="1200"/>
              </a:lnSpc>
              <a:spcBef>
                <a:spcPts val="805"/>
              </a:spcBef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4.6</a:t>
            </a:r>
            <a:r>
              <a:rPr dirty="0" sz="1000" spc="350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Breusch-Godfrey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and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Durbin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Watson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tests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RiceFarms</a:t>
            </a:r>
            <a:r>
              <a:rPr dirty="0" sz="1000" spc="-325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63500" marR="56515">
              <a:lnSpc>
                <a:spcPts val="1200"/>
              </a:lnSpc>
              <a:spcBef>
                <a:spcPts val="4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Courier New"/>
                <a:cs typeface="Courier New"/>
              </a:rPr>
              <a:t>pbgtest</a:t>
            </a:r>
            <a:r>
              <a:rPr dirty="0" sz="1000" spc="-12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Courier New"/>
                <a:cs typeface="Courier New"/>
              </a:rPr>
              <a:t>pdwtest</a:t>
            </a:r>
            <a:r>
              <a:rPr dirty="0" sz="1000" spc="-12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re-</a:t>
            </a:r>
            <a:r>
              <a:rPr dirty="0" sz="1000" spc="-10">
                <a:latin typeface="Palatino Linotype"/>
                <a:cs typeface="Palatino Linotype"/>
              </a:rPr>
              <a:t>estimate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relevant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quasi-</a:t>
            </a:r>
            <a:r>
              <a:rPr dirty="0" sz="1000" spc="-25">
                <a:latin typeface="Palatino Linotype"/>
                <a:cs typeface="Palatino Linotype"/>
              </a:rPr>
              <a:t>demeaned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40" b="1">
                <a:latin typeface="Cambria"/>
                <a:cs typeface="Cambria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apply,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respectively,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standard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Breusch-</a:t>
            </a:r>
            <a:r>
              <a:rPr dirty="0" sz="1000" spc="-45">
                <a:latin typeface="Palatino Linotype"/>
                <a:cs typeface="Palatino Linotype"/>
              </a:rPr>
              <a:t>Godfrey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Durbin-</a:t>
            </a:r>
            <a:r>
              <a:rPr dirty="0" sz="1000" spc="-40">
                <a:latin typeface="Palatino Linotype"/>
                <a:cs typeface="Palatino Linotype"/>
              </a:rPr>
              <a:t>Watson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tests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from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package </a:t>
            </a:r>
            <a:r>
              <a:rPr dirty="0" sz="1000" spc="-25" b="1">
                <a:latin typeface="Cambria"/>
                <a:cs typeface="Cambria"/>
              </a:rPr>
              <a:t>lmtest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residuals: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81479" y="7127754"/>
            <a:ext cx="4985385" cy="141668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rice.re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plm(fm,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model='random')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pbgtest(rice.re,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order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35">
                <a:latin typeface="Courier New"/>
                <a:cs typeface="Courier New"/>
              </a:rPr>
              <a:t>2)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24765" marR="2400935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Breusch-Godfrey/Wooldridge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serial </a:t>
            </a:r>
            <a:r>
              <a:rPr dirty="0" sz="800">
                <a:latin typeface="Courier New"/>
                <a:cs typeface="Courier New"/>
              </a:rPr>
              <a:t>correlation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models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fm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chisq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36,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2e-</a:t>
            </a:r>
            <a:r>
              <a:rPr dirty="0" sz="800" spc="-25">
                <a:latin typeface="Courier New"/>
                <a:cs typeface="Courier New"/>
              </a:rPr>
              <a:t>08</a:t>
            </a:r>
            <a:endParaRPr sz="800">
              <a:latin typeface="Courier New"/>
              <a:cs typeface="Courier New"/>
            </a:endParaRPr>
          </a:p>
          <a:p>
            <a:pPr marL="24765" marR="943610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serial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correlation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idiosyncratic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errors pdwtest(rice.re,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order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35">
                <a:latin typeface="Courier New"/>
                <a:cs typeface="Courier New"/>
              </a:rPr>
              <a:t>2)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16167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102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919219"/>
            <a:ext cx="4985385" cy="99123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635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0"/>
              </a:spcBef>
            </a:pPr>
            <a:endParaRPr sz="750">
              <a:latin typeface="Times New Roman"/>
              <a:cs typeface="Times New Roman"/>
            </a:endParaRPr>
          </a:p>
          <a:p>
            <a:pPr marL="24765" marR="1915160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Durbin-</a:t>
            </a:r>
            <a:r>
              <a:rPr dirty="0" sz="800">
                <a:latin typeface="Courier New"/>
                <a:cs typeface="Courier New"/>
              </a:rPr>
              <a:t>Watson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serial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correlation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panel models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fm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DW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1.7,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5e-</a:t>
            </a:r>
            <a:r>
              <a:rPr dirty="0" sz="800" spc="-25">
                <a:latin typeface="Courier New"/>
                <a:cs typeface="Courier New"/>
              </a:rPr>
              <a:t>07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serial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correlation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idiosyncratic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errors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04036" y="2095471"/>
            <a:ext cx="5062220" cy="46189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62865" marR="558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tests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share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features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their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40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counterparts,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particular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ourier New"/>
                <a:cs typeface="Courier New"/>
              </a:rPr>
              <a:t>pbgtest</a:t>
            </a:r>
            <a:r>
              <a:rPr dirty="0" sz="1000" spc="-95">
                <a:latin typeface="Courier New"/>
                <a:cs typeface="Courier New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allows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test- </a:t>
            </a:r>
            <a:r>
              <a:rPr dirty="0" sz="1000" spc="-75">
                <a:latin typeface="Palatino Linotype"/>
                <a:cs typeface="Palatino Linotype"/>
              </a:rPr>
              <a:t>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higher-</a:t>
            </a:r>
            <a:r>
              <a:rPr dirty="0" sz="1000" spc="-50">
                <a:latin typeface="Palatino Linotype"/>
                <a:cs typeface="Palatino Linotype"/>
              </a:rPr>
              <a:t>order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serial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which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particular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interest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quarterly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functions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simple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wrappers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toward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Courier New"/>
                <a:cs typeface="Courier New"/>
              </a:rPr>
              <a:t>bgtest</a:t>
            </a:r>
            <a:r>
              <a:rPr dirty="0" sz="1000" spc="-85">
                <a:latin typeface="Courier New"/>
                <a:cs typeface="Courier New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dwtest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arguments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from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latter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apply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may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passed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through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‘</a:t>
            </a:r>
            <a:r>
              <a:rPr dirty="0" sz="1000">
                <a:latin typeface="Cambria"/>
                <a:cs typeface="Cambria"/>
              </a:rPr>
              <a:t>…</a:t>
            </a:r>
            <a:r>
              <a:rPr dirty="0" sz="1000">
                <a:latin typeface="Palatino Linotype"/>
                <a:cs typeface="Palatino Linotype"/>
              </a:rPr>
              <a:t>’ </a:t>
            </a:r>
            <a:r>
              <a:rPr dirty="0" sz="1000" spc="-10">
                <a:latin typeface="Palatino Linotype"/>
                <a:cs typeface="Palatino Linotype"/>
              </a:rPr>
              <a:t>operator.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00">
              <a:latin typeface="Palatino Linotype"/>
              <a:cs typeface="Palatino Linotype"/>
            </a:endParaRPr>
          </a:p>
          <a:p>
            <a:pPr algn="just" marL="62865" marR="55880" indent="107950">
              <a:lnSpc>
                <a:spcPct val="100000"/>
              </a:lnSpc>
            </a:pPr>
            <a:r>
              <a:rPr dirty="0" sz="1000" spc="-95">
                <a:latin typeface="Palatino Linotype"/>
                <a:cs typeface="Palatino Linotype"/>
              </a:rPr>
              <a:t>As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observed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above,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applying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ourier New"/>
                <a:cs typeface="Courier New"/>
              </a:rPr>
              <a:t>pbgtest</a:t>
            </a:r>
            <a:r>
              <a:rPr dirty="0" sz="1000" spc="-95">
                <a:latin typeface="Courier New"/>
                <a:cs typeface="Courier New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ourier New"/>
                <a:cs typeface="Courier New"/>
              </a:rPr>
              <a:t>pdwtest</a:t>
            </a:r>
            <a:r>
              <a:rPr dirty="0" sz="1000" spc="-95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functions</a:t>
            </a:r>
            <a:r>
              <a:rPr dirty="0" sz="1000" spc="-30">
                <a:latin typeface="Palatino Linotype"/>
                <a:cs typeface="Palatino Linotype"/>
              </a:rPr>
              <a:t> to </a:t>
            </a:r>
            <a:r>
              <a:rPr dirty="0" sz="1000" spc="-80">
                <a:latin typeface="Palatino Linotype"/>
                <a:cs typeface="Palatino Linotype"/>
              </a:rPr>
              <a:t>an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85" b="1">
                <a:latin typeface="Cambria"/>
                <a:cs typeface="Cambria"/>
              </a:rPr>
              <a:t>fe</a:t>
            </a:r>
            <a:r>
              <a:rPr dirty="0" sz="1000" spc="80" b="1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model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appro- </a:t>
            </a:r>
            <a:r>
              <a:rPr dirty="0" sz="1000" spc="-30">
                <a:latin typeface="Palatino Linotype"/>
                <a:cs typeface="Palatino Linotype"/>
              </a:rPr>
              <a:t>priate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only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dimension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long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enough.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frequent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 </a:t>
            </a:r>
            <a:r>
              <a:rPr dirty="0" sz="1000" spc="-70">
                <a:latin typeface="Palatino Linotype"/>
                <a:cs typeface="Palatino Linotype"/>
              </a:rPr>
              <a:t>”short”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panels,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two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testing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procedures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due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Wooldridge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(2010)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described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next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section </a:t>
            </a:r>
            <a:r>
              <a:rPr dirty="0" sz="1000" spc="-10">
                <a:latin typeface="Palatino Linotype"/>
                <a:cs typeface="Palatino Linotype"/>
              </a:rPr>
              <a:t>should 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instead.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 lvl="2" marL="452755" indent="-390525">
              <a:lnSpc>
                <a:spcPct val="100000"/>
              </a:lnSpc>
              <a:spcBef>
                <a:spcPts val="735"/>
              </a:spcBef>
              <a:buAutoNum type="arabicPeriod" startAt="5"/>
              <a:tabLst>
                <a:tab pos="453390" algn="l"/>
              </a:tabLst>
            </a:pPr>
            <a:r>
              <a:rPr dirty="0" sz="1000" b="1">
                <a:latin typeface="Calibri"/>
                <a:cs typeface="Calibri"/>
              </a:rPr>
              <a:t>Wald</a:t>
            </a:r>
            <a:r>
              <a:rPr dirty="0" sz="1000" spc="4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Tests</a:t>
            </a:r>
            <a:r>
              <a:rPr dirty="0" sz="1000" spc="3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for</a:t>
            </a:r>
            <a:r>
              <a:rPr dirty="0" sz="1000" spc="4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Serial</a:t>
            </a:r>
            <a:r>
              <a:rPr dirty="0" sz="1000" spc="3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Correlation</a:t>
            </a:r>
            <a:r>
              <a:rPr dirty="0" sz="1000" spc="4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using</a:t>
            </a:r>
            <a:r>
              <a:rPr dirty="0" sz="1000" spc="30" b="1">
                <a:latin typeface="Calibri"/>
                <a:cs typeface="Calibri"/>
              </a:rPr>
              <a:t> </a:t>
            </a:r>
            <a:r>
              <a:rPr dirty="0" sz="1000" b="1" i="1">
                <a:latin typeface="Calibri"/>
                <a:cs typeface="Calibri"/>
              </a:rPr>
              <a:t>within</a:t>
            </a:r>
            <a:r>
              <a:rPr dirty="0" sz="1000" spc="35" b="1" i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and</a:t>
            </a:r>
            <a:r>
              <a:rPr dirty="0" sz="1000" spc="4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First-differenced</a:t>
            </a:r>
            <a:r>
              <a:rPr dirty="0" sz="1000" spc="4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Estimators</a:t>
            </a:r>
            <a:endParaRPr sz="1000">
              <a:latin typeface="Calibri"/>
              <a:cs typeface="Calibri"/>
            </a:endParaRPr>
          </a:p>
          <a:p>
            <a:pPr lvl="3" marL="501650" indent="-438784">
              <a:lnSpc>
                <a:spcPct val="100000"/>
              </a:lnSpc>
              <a:spcBef>
                <a:spcPts val="690"/>
              </a:spcBef>
              <a:buAutoNum type="arabicPeriod"/>
              <a:tabLst>
                <a:tab pos="502284" algn="l"/>
              </a:tabLst>
            </a:pPr>
            <a:r>
              <a:rPr dirty="0" sz="900" b="1">
                <a:latin typeface="Calibri"/>
                <a:cs typeface="Calibri"/>
              </a:rPr>
              <a:t>Wooldridge’s</a:t>
            </a:r>
            <a:r>
              <a:rPr dirty="0" sz="900" spc="40" b="1">
                <a:latin typeface="Calibri"/>
                <a:cs typeface="Calibri"/>
              </a:rPr>
              <a:t> </a:t>
            </a:r>
            <a:r>
              <a:rPr dirty="0" sz="900" b="1" i="1">
                <a:latin typeface="Calibri"/>
                <a:cs typeface="Calibri"/>
              </a:rPr>
              <a:t>within</a:t>
            </a:r>
            <a:r>
              <a:rPr dirty="0" sz="900" b="1">
                <a:latin typeface="Calibri"/>
                <a:cs typeface="Calibri"/>
              </a:rPr>
              <a:t>-based</a:t>
            </a:r>
            <a:r>
              <a:rPr dirty="0" sz="900" spc="45" b="1">
                <a:latin typeface="Calibri"/>
                <a:cs typeface="Calibri"/>
              </a:rPr>
              <a:t> </a:t>
            </a:r>
            <a:r>
              <a:rPr dirty="0" sz="900" spc="-20" b="1">
                <a:latin typeface="Calibri"/>
                <a:cs typeface="Calibri"/>
              </a:rPr>
              <a:t>Test</a:t>
            </a:r>
            <a:endParaRPr sz="900">
              <a:latin typeface="Calibri"/>
              <a:cs typeface="Calibri"/>
            </a:endParaRPr>
          </a:p>
          <a:p>
            <a:pPr algn="just" marL="63500" marR="55880">
              <a:lnSpc>
                <a:spcPct val="100000"/>
              </a:lnSpc>
              <a:spcBef>
                <a:spcPts val="15"/>
              </a:spcBef>
            </a:pPr>
            <a:r>
              <a:rPr dirty="0" sz="1000" spc="-35">
                <a:latin typeface="Palatino Linotype"/>
                <a:cs typeface="Palatino Linotype"/>
              </a:rPr>
              <a:t>D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aning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du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nder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ull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id- 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60" b="1">
                <a:latin typeface="Cambria"/>
                <a:cs typeface="Cambria"/>
              </a:rPr>
              <a:t>f</a:t>
            </a:r>
            <a:r>
              <a:rPr dirty="0" sz="1000" spc="120" b="1">
                <a:latin typeface="Cambria"/>
                <a:cs typeface="Cambria"/>
              </a:rPr>
              <a:t>e</a:t>
            </a:r>
            <a:r>
              <a:rPr dirty="0" sz="1000" spc="65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iv</a:t>
            </a:r>
            <a:r>
              <a:rPr dirty="0" sz="1000" spc="-6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50" i="1">
                <a:latin typeface="Meiryo"/>
                <a:cs typeface="Meiryo"/>
              </a:rPr>
              <a:t>̂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50" i="1">
                <a:latin typeface="Meiryo"/>
                <a:cs typeface="Meiryo"/>
              </a:rPr>
              <a:t>̂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60" i="1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175">
                <a:latin typeface="Cambria"/>
                <a:cs typeface="Cambria"/>
              </a:rPr>
              <a:t>–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75">
                <a:latin typeface="Cambria"/>
                <a:cs typeface="Cambria"/>
              </a:rPr>
              <a:t>∕(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 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old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idg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ugg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Palatino Linotype"/>
                <a:cs typeface="Palatino Linotype"/>
              </a:rPr>
              <a:t>ul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ol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sio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 </a:t>
            </a:r>
            <a:r>
              <a:rPr dirty="0" sz="1000" spc="60" b="1">
                <a:latin typeface="Cambria"/>
                <a:cs typeface="Cambria"/>
              </a:rPr>
              <a:t>f</a:t>
            </a:r>
            <a:r>
              <a:rPr dirty="0" sz="1000" spc="120" b="1">
                <a:latin typeface="Cambria"/>
                <a:cs typeface="Cambria"/>
              </a:rPr>
              <a:t>e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heir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g:</a:t>
            </a:r>
            <a:endParaRPr sz="1000">
              <a:latin typeface="Palatino Linotype"/>
              <a:cs typeface="Palatino Linotype"/>
            </a:endParaRPr>
          </a:p>
          <a:p>
            <a:pPr marL="410845">
              <a:lnSpc>
                <a:spcPct val="100000"/>
              </a:lnSpc>
              <a:spcBef>
                <a:spcPts val="545"/>
              </a:spcBef>
            </a:pP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390" i="1">
                <a:latin typeface="Meiryo"/>
                <a:cs typeface="Meiryo"/>
              </a:rPr>
              <a:t>̂</a:t>
            </a:r>
            <a:r>
              <a:rPr dirty="0" baseline="-21367" sz="975" spc="-232" i="1">
                <a:latin typeface="Palatino Linotype"/>
                <a:cs typeface="Palatino Linotype"/>
              </a:rPr>
              <a:t>nt</a:t>
            </a:r>
            <a:r>
              <a:rPr dirty="0" baseline="-21367" sz="975" spc="27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350" i="1">
                <a:latin typeface="Meiryo"/>
                <a:cs typeface="Meiryo"/>
              </a:rPr>
              <a:t/>
            </a:r>
            <a:r>
              <a:rPr dirty="0" sz="1000" spc="-245" i="1">
                <a:latin typeface="Meiryo"/>
                <a:cs typeface="Meiryo"/>
              </a:rPr>
              <a:t> </a:t>
            </a:r>
            <a:r>
              <a:rPr dirty="0" sz="1000" spc="-800" i="1">
                <a:latin typeface="Meiryo"/>
                <a:cs typeface="Meiryo"/>
              </a:rPr>
              <a:t/>
            </a:r>
            <a:r>
              <a:rPr dirty="0" sz="1000" spc="-330" i="1">
                <a:latin typeface="Meiryo"/>
                <a:cs typeface="Meiryo"/>
              </a:rPr>
              <a:t>̂</a:t>
            </a:r>
            <a:r>
              <a:rPr dirty="0" baseline="-21367" sz="975" spc="-7" i="1">
                <a:latin typeface="Palatino Linotype"/>
                <a:cs typeface="Palatino Linotype"/>
              </a:rPr>
              <a:t>n</a:t>
            </a:r>
            <a:r>
              <a:rPr dirty="0" baseline="-21367" sz="975" spc="7" i="1">
                <a:latin typeface="Palatino Linotype"/>
                <a:cs typeface="Palatino Linotype"/>
              </a:rPr>
              <a:t>t</a:t>
            </a:r>
            <a:r>
              <a:rPr dirty="0" baseline="-21367" sz="975" spc="209">
                <a:latin typeface="Cambria"/>
                <a:cs typeface="Cambria"/>
              </a:rPr>
              <a:t>−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13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nt</a:t>
            </a:r>
            <a:endParaRPr baseline="-21367" sz="975">
              <a:latin typeface="Palatino Linotype"/>
              <a:cs typeface="Palatino Linotype"/>
            </a:endParaRPr>
          </a:p>
          <a:p>
            <a:pPr algn="just" marL="63500" marR="55880" indent="-635">
              <a:lnSpc>
                <a:spcPct val="100000"/>
              </a:lnSpc>
              <a:spcBef>
                <a:spcPts val="560"/>
              </a:spcBef>
            </a:pPr>
            <a:r>
              <a:rPr dirty="0" sz="1000" spc="-6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j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75">
                <a:latin typeface="Cambria"/>
                <a:cs typeface="Cambria"/>
              </a:rPr>
              <a:t>∕(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4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63500" marR="55880" indent="107950">
              <a:lnSpc>
                <a:spcPts val="1190"/>
              </a:lnSpc>
              <a:spcBef>
                <a:spcPts val="3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60" b="1">
                <a:latin typeface="Cambria"/>
                <a:cs typeface="Cambria"/>
              </a:rPr>
              <a:t>f</a:t>
            </a:r>
            <a:r>
              <a:rPr dirty="0" sz="1000" spc="120" b="1">
                <a:latin typeface="Cambria"/>
                <a:cs typeface="Cambria"/>
              </a:rPr>
              <a:t>e</a:t>
            </a:r>
            <a:r>
              <a:rPr dirty="0" sz="1000" spc="85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en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0">
                <a:latin typeface="Palatino Linotype"/>
                <a:cs typeface="Palatino Linotype"/>
              </a:rPr>
              <a:t>il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d)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60" b="1">
                <a:latin typeface="Times New Roman"/>
                <a:cs typeface="Times New Roman"/>
              </a:rPr>
              <a:t>ar(1)</a:t>
            </a:r>
            <a:r>
              <a:rPr dirty="0" sz="1000" spc="5" b="1">
                <a:latin typeface="Times New Roman"/>
                <a:cs typeface="Times New Roman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ve-me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45" i="1">
                <a:latin typeface="Meiryo"/>
                <a:cs typeface="Meiryo"/>
              </a:rPr>
              <a:t/>
            </a:r>
            <a:r>
              <a:rPr dirty="0" sz="1000" spc="-250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nall</a:t>
            </a:r>
            <a:r>
              <a:rPr dirty="0" sz="1000" spc="-114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ticity-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tion-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vcovHC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er)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inally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05" b="1">
                <a:latin typeface="Times New Roman"/>
                <a:cs typeface="Times New Roman"/>
              </a:rPr>
              <a:t>f</a:t>
            </a:r>
            <a:r>
              <a:rPr dirty="0" sz="1000" spc="155" b="1">
                <a:latin typeface="Times New Roman"/>
                <a:cs typeface="Times New Roman"/>
              </a:rPr>
              <a:t>e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80">
                <a:latin typeface="Palatino Linotype"/>
                <a:cs typeface="Palatino Linotype"/>
              </a:rPr>
              <a:t>“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t”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small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950">
              <a:latin typeface="Palatino Linotype"/>
              <a:cs typeface="Palatino Linotype"/>
            </a:endParaRPr>
          </a:p>
          <a:p>
            <a:pPr algn="just" marL="63500">
              <a:lnSpc>
                <a:spcPts val="1200"/>
              </a:lnSpc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4.7</a:t>
            </a:r>
            <a:r>
              <a:rPr dirty="0" sz="1000" spc="37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serial</a:t>
            </a:r>
            <a:r>
              <a:rPr dirty="0" sz="1000" spc="4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correlation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tests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for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fixed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effects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models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EmplUK</a:t>
            </a:r>
            <a:r>
              <a:rPr dirty="0" sz="1000" spc="-320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63500" marR="55880" indent="-635">
              <a:lnSpc>
                <a:spcPts val="1200"/>
              </a:lnSpc>
              <a:spcBef>
                <a:spcPts val="40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following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example,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Wooldridge’s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within</a:t>
            </a:r>
            <a:r>
              <a:rPr dirty="0" sz="1000" spc="-10">
                <a:latin typeface="Palatino Linotype"/>
                <a:cs typeface="Palatino Linotype"/>
              </a:rPr>
              <a:t>-based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serial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applied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65">
                <a:latin typeface="Palatino Linotype"/>
                <a:cs typeface="Palatino Linotype"/>
              </a:rPr>
              <a:t>EmplUK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data: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67532" y="6927272"/>
            <a:ext cx="4985385" cy="127444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data("EmplUK",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"plm")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pwartest(log(emp)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log(wage)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log(capital),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EmplUK)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24765" marR="215836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Wooldridge's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serial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correlation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FE </a:t>
            </a:r>
            <a:r>
              <a:rPr dirty="0" sz="800" spc="-10">
                <a:latin typeface="Courier New"/>
                <a:cs typeface="Courier New"/>
              </a:rPr>
              <a:t>panels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plm.model</a:t>
            </a:r>
            <a:endParaRPr sz="800">
              <a:latin typeface="Courier New"/>
              <a:cs typeface="Courier New"/>
            </a:endParaRPr>
          </a:p>
          <a:p>
            <a:pPr marL="24765" marR="234061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F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310,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df1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df2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890,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&lt;2e-</a:t>
            </a:r>
            <a:r>
              <a:rPr dirty="0" sz="800" spc="-25">
                <a:latin typeface="Courier New"/>
                <a:cs typeface="Courier New"/>
              </a:rPr>
              <a:t>16 </a:t>
            </a: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9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8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serial</a:t>
            </a:r>
            <a:r>
              <a:rPr dirty="0" sz="800" spc="-8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correlation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56079" y="607782"/>
            <a:ext cx="5269230" cy="1764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17780">
              <a:lnSpc>
                <a:spcPct val="100000"/>
              </a:lnSpc>
              <a:spcBef>
                <a:spcPts val="95"/>
              </a:spcBef>
            </a:pPr>
            <a:r>
              <a:rPr dirty="0" sz="800" spc="-25" i="1">
                <a:latin typeface="Calibri"/>
                <a:cs typeface="Calibri"/>
              </a:rPr>
              <a:t>Tests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on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Models</a:t>
            </a:r>
            <a:r>
              <a:rPr dirty="0" sz="800" spc="24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103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25400" marR="300355" indent="107950">
              <a:lnSpc>
                <a:spcPct val="100000"/>
              </a:lnSpc>
            </a:pP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ngly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ull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iden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hould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wonder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wh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iona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all,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wh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ciﬁ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mig</a:t>
            </a:r>
            <a:r>
              <a:rPr dirty="0" sz="1000" spc="-60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simi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ciﬁ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700">
              <a:latin typeface="Palatino Linotype"/>
              <a:cs typeface="Palatino Linotype"/>
            </a:endParaRPr>
          </a:p>
          <a:p>
            <a:pPr marL="25400">
              <a:lnSpc>
                <a:spcPct val="100000"/>
              </a:lnSpc>
            </a:pPr>
            <a:r>
              <a:rPr dirty="0" sz="900" b="1">
                <a:latin typeface="Calibri"/>
                <a:cs typeface="Calibri"/>
              </a:rPr>
              <a:t>4.3.5.2</a:t>
            </a:r>
            <a:r>
              <a:rPr dirty="0" sz="900" spc="345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Wooldridge’s</a:t>
            </a:r>
            <a:r>
              <a:rPr dirty="0" sz="900" spc="2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First-difference-based</a:t>
            </a:r>
            <a:r>
              <a:rPr dirty="0" sz="900" spc="25" b="1">
                <a:latin typeface="Calibri"/>
                <a:cs typeface="Calibri"/>
              </a:rPr>
              <a:t> </a:t>
            </a:r>
            <a:r>
              <a:rPr dirty="0" sz="900" spc="-20" b="1">
                <a:latin typeface="Calibri"/>
                <a:cs typeface="Calibri"/>
              </a:rPr>
              <a:t>Test</a:t>
            </a:r>
            <a:endParaRPr sz="900">
              <a:latin typeface="Calibri"/>
              <a:cs typeface="Calibri"/>
            </a:endParaRPr>
          </a:p>
          <a:p>
            <a:pPr algn="just" marL="25400" marR="300990">
              <a:lnSpc>
                <a:spcPts val="1190"/>
              </a:lnSpc>
              <a:spcBef>
                <a:spcPts val="55"/>
              </a:spcBef>
            </a:pP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20">
                <a:latin typeface="Palatino Linotype"/>
                <a:cs typeface="Palatino Linotype"/>
              </a:rPr>
              <a:t>rst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ld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idge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2010,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10.6.3)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ﬃ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5" i="1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170" b="1">
                <a:latin typeface="Times New Roman"/>
                <a:cs typeface="Times New Roman"/>
              </a:rPr>
              <a:t>f</a:t>
            </a:r>
            <a:r>
              <a:rPr dirty="0" cap="small" sz="1000" spc="70" b="1">
                <a:latin typeface="Times New Roman"/>
                <a:cs typeface="Times New Roman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).</a:t>
            </a:r>
            <a:endParaRPr sz="1000">
              <a:latin typeface="Palatino Linotype"/>
              <a:cs typeface="Palatino Linotype"/>
            </a:endParaRPr>
          </a:p>
          <a:p>
            <a:pPr algn="just" marL="133350">
              <a:lnSpc>
                <a:spcPts val="114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starting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point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 if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idiosyncratic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original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nt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746431" y="2339812"/>
            <a:ext cx="1250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20" b="1">
                <a:latin typeface="Times New Roman"/>
                <a:cs typeface="Times New Roman"/>
              </a:rPr>
              <a:t>f</a:t>
            </a:r>
            <a:r>
              <a:rPr dirty="0" cap="small" sz="650" spc="70" b="1">
                <a:latin typeface="Times New Roman"/>
                <a:cs typeface="Times New Roman"/>
              </a:rPr>
              <a:t>d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68780" y="2344754"/>
            <a:ext cx="34315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331210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uncorrelated,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20">
                <a:latin typeface="Palatino Linotype"/>
                <a:cs typeface="Palatino Linotype"/>
              </a:rPr>
              <a:t> of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(ﬁrst) </a:t>
            </a:r>
            <a:r>
              <a:rPr dirty="0" sz="1000" spc="-40">
                <a:latin typeface="Palatino Linotype"/>
                <a:cs typeface="Palatino Linotype"/>
              </a:rPr>
              <a:t>differenced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40">
                <a:latin typeface="Arial"/>
                <a:cs typeface="Arial"/>
              </a:rPr>
              <a:t>≡</a:t>
            </a:r>
            <a:endParaRPr sz="100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716001" y="2383727"/>
            <a:ext cx="8724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0607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16666" sz="1500" spc="-705" i="1">
                <a:latin typeface="Meiryo"/>
                <a:cs typeface="Meiryo"/>
              </a:rPr>
              <a:t/>
            </a:r>
            <a:r>
              <a:rPr dirty="0" baseline="4273" sz="975" spc="-30" i="1">
                <a:latin typeface="Palatino Linotype"/>
                <a:cs typeface="Palatino Linotype"/>
              </a:rPr>
              <a:t>nt</a:t>
            </a:r>
            <a:r>
              <a:rPr dirty="0" baseline="4273" sz="975" spc="120" i="1">
                <a:latin typeface="Palatino Linotype"/>
                <a:cs typeface="Palatino Linotype"/>
              </a:rPr>
              <a:t> </a:t>
            </a:r>
            <a:r>
              <a:rPr dirty="0" baseline="16666" sz="1500" spc="270">
                <a:latin typeface="Cambria"/>
                <a:cs typeface="Cambria"/>
              </a:rPr>
              <a:t>–</a:t>
            </a:r>
            <a:r>
              <a:rPr dirty="0" baseline="16666" sz="1500" spc="-44">
                <a:latin typeface="Cambria"/>
                <a:cs typeface="Cambria"/>
              </a:rPr>
              <a:t> </a:t>
            </a:r>
            <a:r>
              <a:rPr dirty="0" baseline="16666" sz="1500" spc="-862" i="1">
                <a:latin typeface="Meiryo"/>
                <a:cs typeface="Meiryo"/>
              </a:rPr>
              <a:t/>
            </a:r>
            <a:r>
              <a:rPr dirty="0" baseline="4273" sz="975" spc="-7" i="1">
                <a:latin typeface="Palatino Linotype"/>
                <a:cs typeface="Palatino Linotype"/>
              </a:rPr>
              <a:t>n</a:t>
            </a:r>
            <a:r>
              <a:rPr dirty="0" baseline="4273" sz="975" spc="22" i="1">
                <a:latin typeface="Palatino Linotype"/>
                <a:cs typeface="Palatino Linotype"/>
              </a:rPr>
              <a:t>t</a:t>
            </a:r>
            <a:r>
              <a:rPr dirty="0" baseline="4273" sz="975" spc="179">
                <a:latin typeface="Cambria"/>
                <a:cs typeface="Cambria"/>
              </a:rPr>
              <a:t>–</a:t>
            </a:r>
            <a:r>
              <a:rPr dirty="0" baseline="4273" sz="975">
                <a:latin typeface="Palatino Linotype"/>
                <a:cs typeface="Palatino Linotype"/>
              </a:rPr>
              <a:t>1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561275" y="2344754"/>
            <a:ext cx="9677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will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correlated,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5273" y="2495278"/>
            <a:ext cx="5087620" cy="252031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76200" marR="68580">
              <a:lnSpc>
                <a:spcPts val="1190"/>
              </a:lnSpc>
              <a:spcBef>
                <a:spcPts val="145"/>
              </a:spcBef>
            </a:pPr>
            <a:r>
              <a:rPr dirty="0" sz="1000" spc="-60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Cambria"/>
                <a:cs typeface="Cambria"/>
              </a:rPr>
              <a:t>(</a:t>
            </a:r>
            <a:r>
              <a:rPr dirty="0" sz="1000" spc="-545" i="1">
                <a:latin typeface="Meiryo"/>
                <a:cs typeface="Meiryo"/>
              </a:rPr>
              <a:t/>
            </a:r>
            <a:r>
              <a:rPr dirty="0" baseline="-21367" sz="975" spc="-60" i="1">
                <a:latin typeface="Palatino Linotype"/>
                <a:cs typeface="Palatino Linotype"/>
              </a:rPr>
              <a:t>n</a:t>
            </a:r>
            <a:r>
              <a:rPr dirty="0" baseline="-21367" sz="975" spc="15" i="1">
                <a:latin typeface="Palatino Linotype"/>
                <a:cs typeface="Palatino Linotype"/>
              </a:rPr>
              <a:t>t</a:t>
            </a:r>
            <a:r>
              <a:rPr dirty="0" sz="1000" spc="-150" i="1">
                <a:latin typeface="Meiryo"/>
                <a:cs typeface="Meiryo"/>
              </a:rPr>
              <a:t>,</a:t>
            </a:r>
            <a:r>
              <a:rPr dirty="0" sz="1000" i="1">
                <a:latin typeface="Meiryo"/>
                <a:cs typeface="Meiryo"/>
              </a:rPr>
              <a:t> </a:t>
            </a:r>
            <a:r>
              <a:rPr dirty="0" sz="1000" spc="-605" i="1">
                <a:latin typeface="Meiryo"/>
                <a:cs typeface="Meiryo"/>
              </a:rPr>
              <a:t/>
            </a:r>
            <a:r>
              <a:rPr dirty="0" baseline="-21367" sz="975" spc="-3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157">
                <a:latin typeface="Cambria"/>
                <a:cs typeface="Cambria"/>
              </a:rPr>
              <a:t>–</a:t>
            </a:r>
            <a:r>
              <a:rPr dirty="0" baseline="-21367" sz="975" spc="37">
                <a:latin typeface="Palatino Linotype"/>
                <a:cs typeface="Palatino Linotype"/>
              </a:rPr>
              <a:t>1</a:t>
            </a:r>
            <a:r>
              <a:rPr dirty="0" sz="1000" spc="60">
                <a:latin typeface="Cambria"/>
                <a:cs typeface="Cambria"/>
              </a:rPr>
              <a:t>)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13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–</a:t>
            </a:r>
            <a:r>
              <a:rPr dirty="0" sz="1000">
                <a:latin typeface="Palatino Linotype"/>
                <a:cs typeface="Palatino Linotype"/>
              </a:rPr>
              <a:t>0.5,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while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any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time-</a:t>
            </a:r>
            <a:r>
              <a:rPr dirty="0" sz="1000" spc="-40">
                <a:latin typeface="Palatino Linotype"/>
                <a:cs typeface="Palatino Linotype"/>
              </a:rPr>
              <a:t>invariant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wiped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out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differencing.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serial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any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kind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based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estimating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auxiliary</a:t>
            </a:r>
            <a:r>
              <a:rPr dirty="0" sz="1000" spc="-10">
                <a:latin typeface="Palatino Linotype"/>
                <a:cs typeface="Palatino Linotype"/>
              </a:rPr>
              <a:t> model</a:t>
            </a:r>
            <a:endParaRPr sz="1000">
              <a:latin typeface="Palatino Linotype"/>
              <a:cs typeface="Palatino Linotype"/>
            </a:endParaRPr>
          </a:p>
          <a:p>
            <a:pPr marL="423545">
              <a:lnSpc>
                <a:spcPts val="925"/>
              </a:lnSpc>
              <a:spcBef>
                <a:spcPts val="385"/>
              </a:spcBef>
            </a:pP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10" i="1">
                <a:latin typeface="Meiryo"/>
                <a:cs typeface="Meiryo"/>
              </a:rPr>
              <a:t>̂</a:t>
            </a:r>
            <a:r>
              <a:rPr dirty="0" baseline="34188" sz="975" spc="179" b="1">
                <a:latin typeface="Times New Roman"/>
                <a:cs typeface="Times New Roman"/>
              </a:rPr>
              <a:t>f</a:t>
            </a:r>
            <a:r>
              <a:rPr dirty="0" cap="small" baseline="34188" sz="975" spc="120" b="1">
                <a:latin typeface="Times New Roman"/>
                <a:cs typeface="Times New Roman"/>
              </a:rPr>
              <a:t>d</a:t>
            </a:r>
            <a:r>
              <a:rPr dirty="0" baseline="34188" sz="975" b="1">
                <a:latin typeface="Times New Roman"/>
                <a:cs typeface="Times New Roman"/>
              </a:rPr>
              <a:t> </a:t>
            </a:r>
            <a:r>
              <a:rPr dirty="0" baseline="34188" sz="975" spc="7" b="1">
                <a:latin typeface="Times New Roman"/>
                <a:cs typeface="Times New Roman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345" i="1">
                <a:latin typeface="Meiryo"/>
                <a:cs typeface="Meiryo"/>
              </a:rPr>
              <a:t/>
            </a:r>
            <a:r>
              <a:rPr dirty="0" sz="1000" spc="-250" i="1">
                <a:latin typeface="Meiryo"/>
                <a:cs typeface="Meiryo"/>
              </a:rPr>
              <a:t> 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10" i="1">
                <a:latin typeface="Meiryo"/>
                <a:cs typeface="Meiryo"/>
              </a:rPr>
              <a:t>̂</a:t>
            </a:r>
            <a:r>
              <a:rPr dirty="0" baseline="34188" sz="975" spc="179" b="1">
                <a:latin typeface="Times New Roman"/>
                <a:cs typeface="Times New Roman"/>
              </a:rPr>
              <a:t>f</a:t>
            </a:r>
            <a:r>
              <a:rPr dirty="0" cap="small" baseline="34188" sz="975" spc="120" b="1">
                <a:latin typeface="Times New Roman"/>
                <a:cs typeface="Times New Roman"/>
              </a:rPr>
              <a:t>d</a:t>
            </a:r>
            <a:r>
              <a:rPr dirty="0" baseline="34188" sz="975" b="1">
                <a:latin typeface="Times New Roman"/>
                <a:cs typeface="Times New Roman"/>
              </a:rPr>
              <a:t>    </a:t>
            </a:r>
            <a:r>
              <a:rPr dirty="0" baseline="34188" sz="975" spc="67" b="1">
                <a:latin typeface="Times New Roman"/>
                <a:cs typeface="Times New Roman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70" i="1">
                <a:latin typeface="Meiryo"/>
                <a:cs typeface="Meiryo"/>
              </a:rPr>
              <a:t/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endParaRPr baseline="-21367" sz="975">
              <a:latin typeface="Palatino Linotype"/>
              <a:cs typeface="Palatino Linotype"/>
            </a:endParaRPr>
          </a:p>
          <a:p>
            <a:pPr marL="478155">
              <a:lnSpc>
                <a:spcPts val="505"/>
              </a:lnSpc>
              <a:tabLst>
                <a:tab pos="895985" algn="l"/>
              </a:tabLst>
            </a:pPr>
            <a:r>
              <a:rPr dirty="0" baseline="4273" sz="975" spc="-37" i="1">
                <a:latin typeface="Palatino Linotype"/>
                <a:cs typeface="Palatino Linotype"/>
              </a:rPr>
              <a:t>nt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sz="650" spc="-20" i="1">
                <a:latin typeface="Palatino Linotype"/>
                <a:cs typeface="Palatino Linotype"/>
              </a:rPr>
              <a:t>nt</a:t>
            </a:r>
            <a:r>
              <a:rPr dirty="0" sz="650" spc="-20">
                <a:latin typeface="Cambria"/>
                <a:cs typeface="Cambria"/>
              </a:rPr>
              <a:t>–</a:t>
            </a:r>
            <a:r>
              <a:rPr dirty="0" sz="650" spc="-2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algn="just" marL="76200" marR="68580">
              <a:lnSpc>
                <a:spcPts val="1190"/>
              </a:lnSpc>
              <a:spcBef>
                <a:spcPts val="254"/>
              </a:spcBef>
            </a:pP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45" i="1">
                <a:latin typeface="Meiryo"/>
                <a:cs typeface="Meiryo"/>
              </a:rPr>
              <a:t/>
            </a:r>
            <a:r>
              <a:rPr dirty="0" sz="1000" spc="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175">
                <a:latin typeface="Cambria"/>
                <a:cs typeface="Cambria"/>
              </a:rPr>
              <a:t>–</a:t>
            </a:r>
            <a:r>
              <a:rPr dirty="0" sz="1000" spc="-15">
                <a:latin typeface="Palatino Linotype"/>
                <a:cs typeface="Palatino Linotype"/>
              </a:rPr>
              <a:t>0.5,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nding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inal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uk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2003)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iden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pi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84150">
              <a:lnSpc>
                <a:spcPts val="1130"/>
              </a:lnSpc>
            </a:pP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other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extreme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(see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Wooldridge,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2010,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10.6.1),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differenced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uncor-</a:t>
            </a:r>
            <a:endParaRPr sz="1000">
              <a:latin typeface="Palatino Linotype"/>
              <a:cs typeface="Palatino Linotype"/>
            </a:endParaRPr>
          </a:p>
          <a:p>
            <a:pPr algn="just" marL="76200" marR="69215">
              <a:lnSpc>
                <a:spcPts val="1190"/>
              </a:lnSpc>
              <a:spcBef>
                <a:spcPts val="40"/>
              </a:spcBef>
            </a:pPr>
            <a:r>
              <a:rPr dirty="0" sz="1000" spc="-40">
                <a:latin typeface="Palatino Linotype"/>
                <a:cs typeface="Palatino Linotype"/>
              </a:rPr>
              <a:t>re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82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andom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15">
                <a:latin typeface="Palatino Linotype"/>
                <a:cs typeface="Palatino Linotype"/>
              </a:rPr>
              <a:t>rst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170" b="1">
                <a:latin typeface="Times New Roman"/>
                <a:cs typeface="Times New Roman"/>
              </a:rPr>
              <a:t>f</a:t>
            </a:r>
            <a:r>
              <a:rPr dirty="0" cap="small" sz="1000" spc="70" b="1">
                <a:latin typeface="Times New Roman"/>
                <a:cs typeface="Times New Roman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ne;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mer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5" i="1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).</a:t>
            </a:r>
            <a:endParaRPr sz="1000">
              <a:latin typeface="Palatino Linotype"/>
              <a:cs typeface="Palatino Linotype"/>
            </a:endParaRPr>
          </a:p>
          <a:p>
            <a:pPr algn="just" marL="75565">
              <a:lnSpc>
                <a:spcPts val="1200"/>
              </a:lnSpc>
              <a:spcBef>
                <a:spcPts val="855"/>
              </a:spcBef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4.8</a:t>
            </a:r>
            <a:r>
              <a:rPr dirty="0" sz="1000" spc="32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Wooldridge’s first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difference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test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5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EmplUK</a:t>
            </a:r>
            <a:r>
              <a:rPr dirty="0" sz="1000" spc="-340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75565" marR="68580">
              <a:lnSpc>
                <a:spcPts val="1200"/>
              </a:lnSpc>
              <a:spcBef>
                <a:spcPts val="40"/>
              </a:spcBef>
            </a:pPr>
            <a:r>
              <a:rPr dirty="0" sz="1000" spc="-45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apply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context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Courier New"/>
                <a:cs typeface="Courier New"/>
              </a:rPr>
              <a:t>EmplUK</a:t>
            </a:r>
            <a:r>
              <a:rPr dirty="0" sz="1000" spc="-90">
                <a:latin typeface="Courier New"/>
                <a:cs typeface="Courier New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data,</a:t>
            </a:r>
            <a:r>
              <a:rPr dirty="0" sz="1000">
                <a:latin typeface="Palatino Linotype"/>
                <a:cs typeface="Palatino Linotype"/>
              </a:rPr>
              <a:t> 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large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short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panel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strong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indi- </a:t>
            </a:r>
            <a:r>
              <a:rPr dirty="0" sz="1000" spc="-65">
                <a:latin typeface="Palatino Linotype"/>
                <a:cs typeface="Palatino Linotype"/>
              </a:rPr>
              <a:t>vidual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heterogeneity.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want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serial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 spc="-10">
                <a:latin typeface="Palatino Linotype"/>
                <a:cs typeface="Palatino Linotype"/>
              </a:rPr>
              <a:t> in </a:t>
            </a:r>
            <a:r>
              <a:rPr dirty="0" sz="1000" spc="-20">
                <a:latin typeface="Palatino Linotype"/>
                <a:cs typeface="Palatino Linotype"/>
              </a:rPr>
              <a:t>both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ﬁrst-</a:t>
            </a:r>
            <a:r>
              <a:rPr dirty="0" sz="1000" spc="-10">
                <a:latin typeface="Palatino Linotype"/>
                <a:cs typeface="Palatino Linotype"/>
              </a:rPr>
              <a:t>differenced </a:t>
            </a:r>
            <a:r>
              <a:rPr dirty="0" sz="1000">
                <a:latin typeface="Palatino Linotype"/>
                <a:cs typeface="Palatino Linotype"/>
              </a:rPr>
              <a:t>errors.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function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pwfdtest</a:t>
            </a:r>
            <a:r>
              <a:rPr dirty="0" sz="1000" spc="-15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allows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testing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either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hypothesis: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default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behavior </a:t>
            </a:r>
            <a:r>
              <a:rPr dirty="0" sz="1000">
                <a:latin typeface="Courier New"/>
                <a:cs typeface="Courier New"/>
              </a:rPr>
              <a:t>h0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>
                <a:latin typeface="Courier New"/>
                <a:cs typeface="Courier New"/>
              </a:rPr>
              <a:t>’fd’</a:t>
            </a:r>
            <a:r>
              <a:rPr dirty="0" sz="1000" spc="-355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serial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first-</a:t>
            </a:r>
            <a:r>
              <a:rPr dirty="0" sz="1000" i="1">
                <a:latin typeface="Palatino Linotype"/>
                <a:cs typeface="Palatino Linotype"/>
              </a:rPr>
              <a:t>differenced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81479" y="5147849"/>
            <a:ext cx="4985385" cy="113284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14668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pwfdtest(log(emp)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log(wage)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log(capital),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EmplUK)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ourier New"/>
              <a:cs typeface="Courier New"/>
            </a:endParaRPr>
          </a:p>
          <a:p>
            <a:pPr marL="24765" marR="2218690">
              <a:lnSpc>
                <a:spcPct val="116300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Wooldridge's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first-</a:t>
            </a:r>
            <a:r>
              <a:rPr dirty="0" sz="800">
                <a:latin typeface="Courier New"/>
                <a:cs typeface="Courier New"/>
              </a:rPr>
              <a:t>difference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serial </a:t>
            </a:r>
            <a:r>
              <a:rPr dirty="0" sz="800">
                <a:latin typeface="Courier New"/>
                <a:cs typeface="Courier New"/>
              </a:rPr>
              <a:t>correlation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panels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plm.model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F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0.93,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df1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df2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750,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0.3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8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serial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correlation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</a:t>
            </a:r>
            <a:r>
              <a:rPr dirty="0" sz="800" spc="-8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differenced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errors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8779" y="6465840"/>
            <a:ext cx="495998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-635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while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specifying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h0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’fe’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 </a:t>
            </a:r>
            <a:r>
              <a:rPr dirty="0" sz="1000" spc="-50">
                <a:latin typeface="Palatino Linotype"/>
                <a:cs typeface="Palatino Linotype"/>
              </a:rPr>
              <a:t>null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hypothesis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becomes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serial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original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errors,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similar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pwartest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81479" y="6927272"/>
            <a:ext cx="4985385" cy="127444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pwfdtest(log(emp)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log(wage)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log(capital),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EmplUK,</a:t>
            </a:r>
            <a:endParaRPr sz="800">
              <a:latin typeface="Courier New"/>
              <a:cs typeface="Courier New"/>
            </a:endParaRPr>
          </a:p>
          <a:p>
            <a:pPr marL="26797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h0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"fe")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24765" marR="221869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Wooldridge's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first-</a:t>
            </a:r>
            <a:r>
              <a:rPr dirty="0" sz="800">
                <a:latin typeface="Courier New"/>
                <a:cs typeface="Courier New"/>
              </a:rPr>
              <a:t>difference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serial </a:t>
            </a:r>
            <a:r>
              <a:rPr dirty="0" sz="800">
                <a:latin typeface="Courier New"/>
                <a:cs typeface="Courier New"/>
              </a:rPr>
              <a:t>correlation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panels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plm.model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F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130,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df1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df2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750,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&lt;2e-</a:t>
            </a:r>
            <a:r>
              <a:rPr dirty="0" sz="800" spc="-25">
                <a:latin typeface="Courier New"/>
                <a:cs typeface="Courier New"/>
              </a:rPr>
              <a:t>16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serial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correlation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original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errors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5243830" cy="11671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104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295910" marR="5080" indent="107950">
              <a:lnSpc>
                <a:spcPct val="100000"/>
              </a:lnSpc>
            </a:pPr>
            <a:r>
              <a:rPr dirty="0" sz="1000" spc="-40">
                <a:latin typeface="Palatino Linotype"/>
                <a:cs typeface="Palatino Linotype"/>
              </a:rPr>
              <a:t>Not</a:t>
            </a:r>
            <a:r>
              <a:rPr dirty="0" sz="1000" spc="-25">
                <a:latin typeface="Palatino Linotype"/>
                <a:cs typeface="Palatino Linotype"/>
              </a:rPr>
              <a:t> rejecting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two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evidence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favor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using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corresponding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ourier New"/>
                <a:cs typeface="Courier New"/>
              </a:rPr>
              <a:t>h0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case,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original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residuals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show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evidence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serial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disappears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after </a:t>
            </a:r>
            <a:r>
              <a:rPr dirty="0" sz="1000" spc="-25">
                <a:latin typeface="Palatino Linotype"/>
                <a:cs typeface="Palatino Linotype"/>
              </a:rPr>
              <a:t>ﬁrst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differencing.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results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point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at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unit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root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650">
              <a:latin typeface="Palatino Linotype"/>
              <a:cs typeface="Palatino Linotype"/>
            </a:endParaRPr>
          </a:p>
          <a:p>
            <a:pPr marL="295910">
              <a:lnSpc>
                <a:spcPts val="1200"/>
              </a:lnSpc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4.9</a:t>
            </a:r>
            <a:r>
              <a:rPr dirty="0" sz="1000" spc="32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Wooldridge’s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first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difference</a:t>
            </a:r>
            <a:r>
              <a:rPr dirty="0" sz="1000" spc="1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test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RiceFarms</a:t>
            </a:r>
            <a:r>
              <a:rPr dirty="0" sz="1000" spc="-340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15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marL="295910">
              <a:lnSpc>
                <a:spcPts val="1200"/>
              </a:lnSpc>
            </a:pPr>
            <a:r>
              <a:rPr dirty="0" sz="1000" spc="-35">
                <a:latin typeface="Palatino Linotype"/>
                <a:cs typeface="Palatino Linotype"/>
              </a:rPr>
              <a:t>Results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 </a:t>
            </a:r>
            <a:r>
              <a:rPr dirty="0" sz="1000" spc="-75">
                <a:latin typeface="Palatino Linotype"/>
                <a:cs typeface="Palatino Linotype"/>
              </a:rPr>
              <a:t>always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 </a:t>
            </a:r>
            <a:r>
              <a:rPr dirty="0" sz="1000" spc="-20">
                <a:latin typeface="Palatino Linotype"/>
                <a:cs typeface="Palatino Linotype"/>
              </a:rPr>
              <a:t>so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clear-</a:t>
            </a:r>
            <a:r>
              <a:rPr dirty="0" sz="1000" spc="-10">
                <a:latin typeface="Palatino Linotype"/>
                <a:cs typeface="Palatino Linotype"/>
              </a:rPr>
              <a:t>cut.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RiceFarms</a:t>
            </a:r>
            <a:r>
              <a:rPr dirty="0" sz="1000" spc="-35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example,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1912359"/>
            <a:ext cx="4985385" cy="170180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W.fd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matrix(ncol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nrow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=2)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H0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c("fd",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"fe")</a:t>
            </a:r>
            <a:endParaRPr sz="800">
              <a:latin typeface="Courier New"/>
              <a:cs typeface="Courier New"/>
            </a:endParaRPr>
          </a:p>
          <a:p>
            <a:pPr marL="24765" marR="2036445">
              <a:lnSpc>
                <a:spcPts val="1120"/>
              </a:lnSpc>
              <a:spcBef>
                <a:spcPts val="60"/>
              </a:spcBef>
            </a:pPr>
            <a:r>
              <a:rPr dirty="0" sz="800" spc="-10">
                <a:latin typeface="Courier New"/>
                <a:cs typeface="Courier New"/>
              </a:rPr>
              <a:t>dimnames(W.fd)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list(c("test",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"p-</a:t>
            </a:r>
            <a:r>
              <a:rPr dirty="0" sz="800">
                <a:latin typeface="Courier New"/>
                <a:cs typeface="Courier New"/>
              </a:rPr>
              <a:t>value"),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H0) </a:t>
            </a:r>
            <a:r>
              <a:rPr dirty="0" sz="800">
                <a:latin typeface="Courier New"/>
                <a:cs typeface="Courier New"/>
              </a:rPr>
              <a:t>for(i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H0)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{</a:t>
            </a:r>
            <a:endParaRPr sz="800">
              <a:latin typeface="Courier New"/>
              <a:cs typeface="Courier New"/>
            </a:endParaRPr>
          </a:p>
          <a:p>
            <a:pPr marL="267970" marR="2522855">
              <a:lnSpc>
                <a:spcPts val="1120"/>
              </a:lnSpc>
            </a:pPr>
            <a:r>
              <a:rPr dirty="0" sz="800">
                <a:latin typeface="Courier New"/>
                <a:cs typeface="Courier New"/>
              </a:rPr>
              <a:t>mytest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pwfdtest(fm,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h0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i) </a:t>
            </a:r>
            <a:r>
              <a:rPr dirty="0" sz="800">
                <a:latin typeface="Courier New"/>
                <a:cs typeface="Courier New"/>
              </a:rPr>
              <a:t>W.fd[1,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i]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mytest$statistic </a:t>
            </a:r>
            <a:r>
              <a:rPr dirty="0" sz="800">
                <a:latin typeface="Courier New"/>
                <a:cs typeface="Courier New"/>
              </a:rPr>
              <a:t>W.fd[2,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i]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mytest$p.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value</a:t>
            </a:r>
            <a:endParaRPr sz="800">
              <a:latin typeface="Courier New"/>
              <a:cs typeface="Courier New"/>
            </a:endParaRPr>
          </a:p>
          <a:p>
            <a:pPr marL="267970">
              <a:lnSpc>
                <a:spcPct val="100000"/>
              </a:lnSpc>
              <a:spcBef>
                <a:spcPts val="90"/>
              </a:spcBef>
            </a:pPr>
            <a:r>
              <a:rPr dirty="0" sz="800" spc="-5">
                <a:latin typeface="Courier New"/>
                <a:cs typeface="Courier New"/>
              </a:rPr>
              <a:t>}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round(W.fd,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6)</a:t>
            </a:r>
            <a:endParaRPr sz="800">
              <a:latin typeface="Courier New"/>
              <a:cs typeface="Courier New"/>
            </a:endParaRPr>
          </a:p>
          <a:p>
            <a:pPr algn="r" marR="3555365">
              <a:lnSpc>
                <a:spcPct val="100000"/>
              </a:lnSpc>
              <a:spcBef>
                <a:spcPts val="155"/>
              </a:spcBef>
              <a:tabLst>
                <a:tab pos="607060" algn="l"/>
              </a:tabLst>
            </a:pPr>
            <a:r>
              <a:rPr dirty="0" sz="800" spc="-25">
                <a:latin typeface="Courier New"/>
                <a:cs typeface="Courier New"/>
              </a:rPr>
              <a:t>fd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5">
                <a:latin typeface="Courier New"/>
                <a:cs typeface="Courier New"/>
              </a:rPr>
              <a:t>fe</a:t>
            </a:r>
            <a:endParaRPr sz="800">
              <a:latin typeface="Courier New"/>
              <a:cs typeface="Courier New"/>
            </a:endParaRPr>
          </a:p>
          <a:p>
            <a:pPr algn="r" marR="3555365">
              <a:lnSpc>
                <a:spcPct val="100000"/>
              </a:lnSpc>
              <a:spcBef>
                <a:spcPts val="160"/>
              </a:spcBef>
              <a:tabLst>
                <a:tab pos="485775" algn="l"/>
              </a:tabLst>
            </a:pPr>
            <a:r>
              <a:rPr dirty="0" sz="800" spc="-20">
                <a:latin typeface="Courier New"/>
                <a:cs typeface="Courier New"/>
              </a:rPr>
              <a:t>test</a:t>
            </a:r>
            <a:r>
              <a:rPr dirty="0" sz="800">
                <a:latin typeface="Courier New"/>
                <a:cs typeface="Courier New"/>
              </a:rPr>
              <a:t>	176.4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19.492371</a:t>
            </a:r>
            <a:endParaRPr sz="800">
              <a:latin typeface="Courier New"/>
              <a:cs typeface="Courier New"/>
            </a:endParaRPr>
          </a:p>
          <a:p>
            <a:pPr algn="r" marR="3555365">
              <a:lnSpc>
                <a:spcPct val="100000"/>
              </a:lnSpc>
              <a:spcBef>
                <a:spcPts val="155"/>
              </a:spcBef>
              <a:tabLst>
                <a:tab pos="607060" algn="l"/>
              </a:tabLst>
            </a:pP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 spc="-20">
                <a:latin typeface="Courier New"/>
                <a:cs typeface="Courier New"/>
              </a:rPr>
              <a:t>value</a:t>
            </a:r>
            <a:r>
              <a:rPr dirty="0" sz="800">
                <a:latin typeface="Courier New"/>
                <a:cs typeface="Courier New"/>
              </a:rPr>
              <a:t>	0.0</a:t>
            </a:r>
            <a:r>
              <a:rPr dirty="0" sz="800" spc="4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0.000012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16735" y="3799335"/>
            <a:ext cx="5036820" cy="40208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165" marR="431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3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truth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clearly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lies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middle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(both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rejected,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although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one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more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strongly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other);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whichever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chosen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have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serially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errors: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therefore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will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advisable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autocorrelation-</a:t>
            </a:r>
            <a:r>
              <a:rPr dirty="0" sz="1000" spc="-30">
                <a:latin typeface="Palatino Linotype"/>
                <a:cs typeface="Palatino Linotype"/>
              </a:rPr>
              <a:t>robust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350">
              <a:latin typeface="Palatino Linotype"/>
              <a:cs typeface="Palatino Linotype"/>
            </a:endParaRPr>
          </a:p>
          <a:p>
            <a:pPr lvl="1" marL="415290" indent="-365760">
              <a:lnSpc>
                <a:spcPct val="100000"/>
              </a:lnSpc>
              <a:buAutoNum type="arabicPeriod" startAt="4"/>
              <a:tabLst>
                <a:tab pos="415290" algn="l"/>
                <a:tab pos="415925" algn="l"/>
              </a:tabLst>
            </a:pPr>
            <a:r>
              <a:rPr dirty="0" sz="1250" b="1">
                <a:latin typeface="Calibri"/>
                <a:cs typeface="Calibri"/>
              </a:rPr>
              <a:t>Tests</a:t>
            </a:r>
            <a:r>
              <a:rPr dirty="0" sz="1250" spc="4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for</a:t>
            </a:r>
            <a:r>
              <a:rPr dirty="0" sz="1250" spc="4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Cross-sectional</a:t>
            </a:r>
            <a:r>
              <a:rPr dirty="0" sz="1250" spc="40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Dependence</a:t>
            </a:r>
            <a:endParaRPr sz="125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25"/>
              </a:spcBef>
              <a:buFont typeface="Calibri"/>
              <a:buAutoNum type="arabicPeriod" startAt="4"/>
            </a:pPr>
            <a:endParaRPr sz="950">
              <a:latin typeface="Calibri"/>
              <a:cs typeface="Calibri"/>
            </a:endParaRPr>
          </a:p>
          <a:p>
            <a:pPr algn="just" marL="50165" marR="43180">
              <a:lnSpc>
                <a:spcPts val="1190"/>
              </a:lnSpc>
            </a:pPr>
            <a:r>
              <a:rPr dirty="0" sz="1000" spc="-6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amil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ssue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al- 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e.</a:t>
            </a:r>
            <a:r>
              <a:rPr dirty="0" sz="1000" spc="-3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mmon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mmon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ending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s).</a:t>
            </a:r>
            <a:endParaRPr sz="1000">
              <a:latin typeface="Palatino Linotype"/>
              <a:cs typeface="Palatino Linotype"/>
            </a:endParaRPr>
          </a:p>
          <a:p>
            <a:pPr algn="just" marL="158750">
              <a:lnSpc>
                <a:spcPts val="1135"/>
              </a:lnSpc>
            </a:pP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cross-sectional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dependence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present,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consequence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minimum,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ineﬃciency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</a:t>
            </a:r>
            <a:endParaRPr sz="1000">
              <a:latin typeface="Palatino Linotype"/>
              <a:cs typeface="Palatino Linotype"/>
            </a:endParaRPr>
          </a:p>
          <a:p>
            <a:pPr algn="just" marL="50165" marR="43180">
              <a:lnSpc>
                <a:spcPts val="1190"/>
              </a:lnSpc>
              <a:spcBef>
                <a:spcPts val="40"/>
              </a:spcBef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invalid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inference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standard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covariance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matrix.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 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case,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example,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unobserved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models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when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25">
                <a:latin typeface="Palatino Linotype"/>
                <a:cs typeface="Palatino Linotype"/>
              </a:rPr>
              <a:t>sectional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dependence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due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 </a:t>
            </a:r>
            <a:r>
              <a:rPr dirty="0" sz="1000" spc="-55">
                <a:latin typeface="Palatino Linotype"/>
                <a:cs typeface="Palatino Linotype"/>
              </a:rPr>
              <a:t>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unobservable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factor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structure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but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factors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uncorrelated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regressors.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 </a:t>
            </a:r>
            <a:r>
              <a:rPr dirty="0" sz="1000">
                <a:latin typeface="Palatino Linotype"/>
                <a:cs typeface="Palatino Linotype"/>
              </a:rPr>
              <a:t>or </a:t>
            </a:r>
            <a:r>
              <a:rPr dirty="0" sz="1000" spc="125" b="1">
                <a:latin typeface="Times New Roman"/>
                <a:cs typeface="Times New Roman"/>
              </a:rPr>
              <a:t>re</a:t>
            </a:r>
            <a:r>
              <a:rPr dirty="0" sz="1000" b="1">
                <a:latin typeface="Times New Roman"/>
                <a:cs typeface="Times New Roman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still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consistent,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although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ineﬃcient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(see De </a:t>
            </a:r>
            <a:r>
              <a:rPr dirty="0" sz="1000" spc="-35">
                <a:latin typeface="Palatino Linotype"/>
                <a:cs typeface="Palatino Linotype"/>
              </a:rPr>
              <a:t>Hoyos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Saraﬁdis,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2006).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unobserved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factors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regressors,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seldom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ruled</a:t>
            </a:r>
            <a:r>
              <a:rPr dirty="0" sz="1000" spc="-20">
                <a:latin typeface="Palatino Linotype"/>
                <a:cs typeface="Palatino Linotype"/>
              </a:rPr>
              <a:t> out, </a:t>
            </a:r>
            <a:r>
              <a:rPr dirty="0" sz="1000" spc="-35">
                <a:latin typeface="Palatino Linotype"/>
                <a:cs typeface="Palatino Linotype"/>
              </a:rPr>
              <a:t>consequences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serious: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inconsistent.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00">
              <a:latin typeface="Palatino Linotype"/>
              <a:cs typeface="Palatino Linotype"/>
            </a:endParaRPr>
          </a:p>
          <a:p>
            <a:pPr lvl="2" marL="440055" indent="-389890">
              <a:lnSpc>
                <a:spcPct val="100000"/>
              </a:lnSpc>
              <a:buAutoNum type="arabicPeriod"/>
              <a:tabLst>
                <a:tab pos="440690" algn="l"/>
              </a:tabLst>
            </a:pPr>
            <a:r>
              <a:rPr dirty="0" sz="1000" b="1">
                <a:latin typeface="Calibri"/>
                <a:cs typeface="Calibri"/>
              </a:rPr>
              <a:t>Pairwise</a:t>
            </a:r>
            <a:r>
              <a:rPr dirty="0" sz="1000" spc="3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Correlation</a:t>
            </a:r>
            <a:r>
              <a:rPr dirty="0" sz="1000" spc="3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Coefficients</a:t>
            </a:r>
            <a:endParaRPr sz="1000">
              <a:latin typeface="Calibri"/>
              <a:cs typeface="Calibri"/>
            </a:endParaRPr>
          </a:p>
          <a:p>
            <a:pPr algn="just" marL="50800" marR="43180">
              <a:lnSpc>
                <a:spcPts val="1190"/>
              </a:lnSpc>
              <a:spcBef>
                <a:spcPts val="635"/>
              </a:spcBef>
            </a:pP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10">
                <a:latin typeface="Palatino Linotype"/>
                <a:cs typeface="Palatino Linotype"/>
              </a:rPr>
              <a:t>section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take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very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diverse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shapes.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common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testing</a:t>
            </a:r>
            <a:r>
              <a:rPr dirty="0" sz="1000" spc="-20">
                <a:latin typeface="Palatino Linotype"/>
                <a:cs typeface="Palatino Linotype"/>
              </a:rPr>
              <a:t> pro- </a:t>
            </a:r>
            <a:r>
              <a:rPr dirty="0" sz="1000" spc="-35">
                <a:latin typeface="Palatino Linotype"/>
                <a:cs typeface="Palatino Linotype"/>
              </a:rPr>
              <a:t>cedures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based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considering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population</a:t>
            </a:r>
            <a:r>
              <a:rPr dirty="0" sz="1000" spc="-10">
                <a:latin typeface="Palatino Linotype"/>
                <a:cs typeface="Palatino Linotype"/>
              </a:rPr>
              <a:t> 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possible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pairwise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correlations</a:t>
            </a:r>
            <a:r>
              <a:rPr dirty="0" sz="1000" spc="-10">
                <a:latin typeface="Palatino Linotype"/>
                <a:cs typeface="Palatino Linotype"/>
              </a:rPr>
              <a:t> between pairs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</a:t>
            </a:r>
            <a:r>
              <a:rPr dirty="0" sz="1000" spc="-10">
                <a:latin typeface="Palatino Linotype"/>
                <a:cs typeface="Palatino Linotype"/>
              </a:rPr>
              <a:t>distinct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units,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each one </a:t>
            </a:r>
            <a:r>
              <a:rPr dirty="0" sz="1000" spc="-40">
                <a:latin typeface="Palatino Linotype"/>
                <a:cs typeface="Palatino Linotype"/>
              </a:rPr>
              <a:t>independently,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exploiting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20">
                <a:latin typeface="Palatino Linotype"/>
                <a:cs typeface="Palatino Linotype"/>
              </a:rPr>
              <a:t>time </a:t>
            </a:r>
            <a:r>
              <a:rPr dirty="0" sz="1000" spc="-40">
                <a:latin typeface="Palatino Linotype"/>
                <a:cs typeface="Palatino Linotype"/>
              </a:rPr>
              <a:t>dimension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data,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then </a:t>
            </a:r>
            <a:r>
              <a:rPr dirty="0" sz="1000" spc="-35">
                <a:latin typeface="Palatino Linotype"/>
                <a:cs typeface="Palatino Linotype"/>
              </a:rPr>
              <a:t>calculating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some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synthetic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measure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statistic.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basic tool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assessing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pairwise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between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units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double-</a:t>
            </a:r>
            <a:r>
              <a:rPr dirty="0" sz="1000" spc="-10">
                <a:latin typeface="Palatino Linotype"/>
                <a:cs typeface="Palatino Linotype"/>
              </a:rPr>
              <a:t>indexed </a:t>
            </a:r>
            <a:r>
              <a:rPr dirty="0" sz="1000" spc="-25">
                <a:latin typeface="Palatino Linotype"/>
                <a:cs typeface="Palatino Linotype"/>
              </a:rPr>
              <a:t>vector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-21367" sz="975" i="1">
                <a:latin typeface="Palatino Linotype"/>
                <a:cs typeface="Palatino Linotype"/>
              </a:rPr>
              <a:t>nm</a:t>
            </a:r>
            <a:r>
              <a:rPr dirty="0" baseline="-21367" sz="975" spc="187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product-</a:t>
            </a:r>
            <a:r>
              <a:rPr dirty="0" sz="1000" spc="-25">
                <a:latin typeface="Palatino Linotype"/>
                <a:cs typeface="Palatino Linotype"/>
              </a:rPr>
              <a:t>moment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coeﬃcient,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deﬁned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02740" y="7963627"/>
            <a:ext cx="876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0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686717" y="7775842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802391" y="7840615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962188" y="7863963"/>
            <a:ext cx="2108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5" i="1">
                <a:latin typeface="Palatino Linotype"/>
                <a:cs typeface="Palatino Linotype"/>
              </a:rPr>
              <a:t>z</a:t>
            </a:r>
            <a:r>
              <a:rPr dirty="0" sz="1000" spc="-355" i="1">
                <a:latin typeface="Meiryo"/>
                <a:cs typeface="Meiryo"/>
              </a:rPr>
              <a:t>̂</a:t>
            </a:r>
            <a:r>
              <a:rPr dirty="0" sz="1000" spc="370" i="1">
                <a:latin typeface="Meiryo"/>
                <a:cs typeface="Meiryo"/>
              </a:rPr>
              <a:t> </a:t>
            </a:r>
            <a:r>
              <a:rPr dirty="0" sz="1000" spc="-380" i="1">
                <a:latin typeface="Palatino Linotype"/>
                <a:cs typeface="Palatino Linotype"/>
              </a:rPr>
              <a:t>z</a:t>
            </a:r>
            <a:r>
              <a:rPr dirty="0" sz="1000" spc="-380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98395" y="7901453"/>
            <a:ext cx="16402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716280" algn="l"/>
                <a:tab pos="1601470" algn="l"/>
              </a:tabLst>
            </a:pPr>
            <a:r>
              <a:rPr dirty="0" baseline="-27777" sz="1500" spc="187">
                <a:latin typeface="Cambria"/>
                <a:cs typeface="Cambria"/>
              </a:rPr>
              <a:t>=</a:t>
            </a:r>
            <a:r>
              <a:rPr dirty="0" baseline="-27777" sz="1500" spc="187">
                <a:latin typeface="Cambria"/>
                <a:cs typeface="Cambria"/>
              </a:rPr>
              <a:t> </a:t>
            </a:r>
            <a:r>
              <a:rPr dirty="0" u="sng" sz="6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r>
              <a:rPr dirty="0" u="sng" sz="65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=</a:t>
            </a:r>
            <a:r>
              <a:rPr dirty="0" u="sng" sz="6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650" spc="19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baseline="4273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baseline="4273" sz="975" spc="6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baseline="4273" sz="975" spc="-37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mt</a:t>
            </a:r>
            <a:r>
              <a:rPr dirty="0" u="sng" baseline="4273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966289" y="7996777"/>
            <a:ext cx="3949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670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nm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1000" spc="95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335384" y="8048891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451053" y="8113676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412953" y="8174626"/>
            <a:ext cx="3771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770"/>
              </a:lnSpc>
              <a:spcBef>
                <a:spcPts val="95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180">
                <a:latin typeface="Palatino Linotype"/>
                <a:cs typeface="Palatino Linotype"/>
              </a:rPr>
              <a:t> </a:t>
            </a:r>
            <a:r>
              <a:rPr dirty="0" baseline="16666" sz="1500" spc="37" i="1">
                <a:latin typeface="Palatino Linotype"/>
                <a:cs typeface="Palatino Linotype"/>
              </a:rPr>
              <a:t>z</a:t>
            </a:r>
            <a:r>
              <a:rPr dirty="0" baseline="16666" sz="1500" spc="-359" i="1">
                <a:latin typeface="Meiryo"/>
                <a:cs typeface="Meiryo"/>
              </a:rPr>
              <a:t>̂</a:t>
            </a:r>
            <a:r>
              <a:rPr dirty="0" baseline="55555" sz="975" spc="60">
                <a:latin typeface="Palatino Linotype"/>
                <a:cs typeface="Palatino Linotype"/>
              </a:rPr>
              <a:t>2</a:t>
            </a:r>
            <a:endParaRPr baseline="55555" sz="975">
              <a:latin typeface="Palatino Linotype"/>
              <a:cs typeface="Palatino Linotype"/>
            </a:endParaRPr>
          </a:p>
          <a:p>
            <a:pPr algn="r" marR="30480">
              <a:lnSpc>
                <a:spcPts val="370"/>
              </a:lnSpc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825614" y="8061555"/>
            <a:ext cx="1562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r>
              <a:rPr dirty="0" sz="650" spc="275">
                <a:latin typeface="Cambria"/>
                <a:cs typeface="Cambria"/>
              </a:rPr>
              <a:t>∕</a:t>
            </a: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748689" y="7996777"/>
            <a:ext cx="3136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6060" algn="l"/>
              </a:tabLst>
            </a:pPr>
            <a:r>
              <a:rPr dirty="0" sz="1000" spc="110">
                <a:latin typeface="Meiryo"/>
                <a:cs typeface="Meiryo"/>
              </a:rPr>
              <a:t>)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95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036840" y="8048891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152514" y="8113675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114414" y="8174626"/>
            <a:ext cx="4006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770"/>
              </a:lnSpc>
              <a:spcBef>
                <a:spcPts val="95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180">
                <a:latin typeface="Palatino Linotype"/>
                <a:cs typeface="Palatino Linotype"/>
              </a:rPr>
              <a:t> </a:t>
            </a:r>
            <a:r>
              <a:rPr dirty="0" baseline="16666" sz="1500" spc="37" i="1">
                <a:latin typeface="Palatino Linotype"/>
                <a:cs typeface="Palatino Linotype"/>
              </a:rPr>
              <a:t>z</a:t>
            </a:r>
            <a:r>
              <a:rPr dirty="0" baseline="16666" sz="1500" spc="-359" i="1">
                <a:latin typeface="Meiryo"/>
                <a:cs typeface="Meiryo"/>
              </a:rPr>
              <a:t>̂</a:t>
            </a:r>
            <a:r>
              <a:rPr dirty="0" baseline="55555" sz="975" spc="60">
                <a:latin typeface="Palatino Linotype"/>
                <a:cs typeface="Palatino Linotype"/>
              </a:rPr>
              <a:t>2</a:t>
            </a:r>
            <a:endParaRPr baseline="55555" sz="975">
              <a:latin typeface="Palatino Linotype"/>
              <a:cs typeface="Palatino Linotype"/>
            </a:endParaRPr>
          </a:p>
          <a:p>
            <a:pPr marL="264160">
              <a:lnSpc>
                <a:spcPts val="370"/>
              </a:lnSpc>
            </a:pPr>
            <a:r>
              <a:rPr dirty="0" sz="650" spc="-25" i="1">
                <a:latin typeface="Palatino Linotype"/>
                <a:cs typeface="Palatino Linotype"/>
              </a:rPr>
              <a:t>mt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448295" y="8020436"/>
            <a:ext cx="2838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1111" sz="1500" spc="247">
                <a:latin typeface="Meiryo"/>
                <a:cs typeface="Meiryo"/>
              </a:rPr>
              <a:t>)</a:t>
            </a:r>
            <a:r>
              <a:rPr dirty="0" sz="650" spc="5">
                <a:latin typeface="Palatino Linotype"/>
                <a:cs typeface="Palatino Linotype"/>
              </a:rPr>
              <a:t>1</a:t>
            </a:r>
            <a:r>
              <a:rPr dirty="0" sz="650" spc="275">
                <a:latin typeface="Cambria"/>
                <a:cs typeface="Cambria"/>
              </a:rPr>
              <a:t>∕</a:t>
            </a: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676793" y="607782"/>
            <a:ext cx="5135880" cy="4400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spc="-25" i="1">
                <a:latin typeface="Calibri"/>
                <a:cs typeface="Calibri"/>
              </a:rPr>
              <a:t>Tests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on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Models</a:t>
            </a:r>
            <a:r>
              <a:rPr dirty="0" sz="800" spc="24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105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descriptive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assessment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degree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10">
                <a:latin typeface="Palatino Linotype"/>
                <a:cs typeface="Palatino Linotype"/>
              </a:rPr>
              <a:t>sectional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correlation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given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sample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8778" y="1022190"/>
            <a:ext cx="4960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based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average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individual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correlation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coeﬃcients: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575" i="1">
                <a:latin typeface="Meiryo"/>
                <a:cs typeface="Meiryo"/>
              </a:rPr>
              <a:t>̂</a:t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70">
                <a:latin typeface="Palatino Linotype"/>
                <a:cs typeface="Palatino Linotype"/>
              </a:rPr>
              <a:t>1</a:t>
            </a:r>
            <a:r>
              <a:rPr dirty="0" sz="1000" spc="70">
                <a:latin typeface="Cambria"/>
                <a:cs typeface="Cambria"/>
              </a:rPr>
              <a:t>∕(</a:t>
            </a:r>
            <a:r>
              <a:rPr dirty="0" sz="1000" spc="7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Cambria"/>
                <a:cs typeface="Cambria"/>
              </a:rPr>
              <a:t>))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68777" y="1093513"/>
            <a:ext cx="43243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3530" algn="l"/>
              </a:tabLst>
            </a:pPr>
            <a:r>
              <a:rPr dirty="0" sz="1000" spc="50">
                <a:latin typeface="Meiryo"/>
                <a:cs typeface="Meiryo"/>
              </a:rPr>
              <a:t>∑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5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684441" y="1158405"/>
            <a:ext cx="4648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353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25" i="1">
                <a:latin typeface="Palatino Linotype"/>
                <a:cs typeface="Palatino Linotype"/>
              </a:rPr>
              <a:t>n</a:t>
            </a: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684441" y="1260363"/>
            <a:ext cx="6946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353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m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265">
                <a:latin typeface="Palatino Linotype"/>
                <a:cs typeface="Palatino Linotype"/>
              </a:rPr>
              <a:t>  </a:t>
            </a:r>
            <a:r>
              <a:rPr dirty="0" baseline="4273" sz="975" spc="-37" i="1">
                <a:latin typeface="Palatino Linotype"/>
                <a:cs typeface="Palatino Linotype"/>
              </a:rPr>
              <a:t>nm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174438" y="1181753"/>
            <a:ext cx="43541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75" i="1">
                <a:latin typeface="Meiryo"/>
                <a:cs typeface="Meiryo"/>
              </a:rPr>
              <a:t>̂</a:t>
            </a:r>
            <a:r>
              <a:rPr dirty="0" sz="1000" spc="229" i="1">
                <a:latin typeface="Meiryo"/>
                <a:cs typeface="Meiryo"/>
              </a:rPr>
              <a:t>  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individual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correlations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 </a:t>
            </a:r>
            <a:r>
              <a:rPr dirty="0" sz="1000" spc="-45">
                <a:latin typeface="Palatino Linotype"/>
                <a:cs typeface="Palatino Linotype"/>
              </a:rPr>
              <a:t>some positive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45">
                <a:latin typeface="Palatino Linotype"/>
                <a:cs typeface="Palatino Linotype"/>
              </a:rPr>
              <a:t> some </a:t>
            </a:r>
            <a:r>
              <a:rPr dirty="0" sz="1000" spc="-50">
                <a:latin typeface="Palatino Linotype"/>
                <a:cs typeface="Palatino Linotype"/>
              </a:rPr>
              <a:t>negative,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this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solution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has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68766" y="1333771"/>
            <a:ext cx="4959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problem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coeﬃcients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signs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compensate,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yielding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statistic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underes-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8766" y="1485793"/>
            <a:ext cx="4959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timates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Palatino Linotype"/>
                <a:cs typeface="Palatino Linotype"/>
              </a:rPr>
              <a:t>true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level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</a:t>
            </a:r>
            <a:r>
              <a:rPr dirty="0" sz="1000" spc="-40">
                <a:latin typeface="Palatino Linotype"/>
                <a:cs typeface="Palatino Linotype"/>
              </a:rPr>
              <a:t>dependence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data.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49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another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common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procedure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435406" y="1715959"/>
            <a:ext cx="1720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90" b="1">
                <a:latin typeface="Times New Roman"/>
                <a:cs typeface="Times New Roman"/>
              </a:rPr>
              <a:t>a</a:t>
            </a:r>
            <a:r>
              <a:rPr dirty="0" cap="small" sz="650" spc="65" b="1">
                <a:latin typeface="Times New Roman"/>
                <a:cs typeface="Times New Roman"/>
              </a:rPr>
              <a:t>b</a:t>
            </a:r>
            <a:r>
              <a:rPr dirty="0" sz="650" spc="80" b="1">
                <a:latin typeface="Times New Roman"/>
                <a:cs typeface="Times New Roman"/>
              </a:rPr>
              <a:t>s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68766" y="1643303"/>
            <a:ext cx="39147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67050" algn="l"/>
              </a:tabLst>
            </a:pPr>
            <a:r>
              <a:rPr dirty="0" sz="1000" spc="-55">
                <a:latin typeface="Palatino Linotype"/>
                <a:cs typeface="Palatino Linotype"/>
              </a:rPr>
              <a:t>average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absolute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values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coeﬃcients: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0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70">
                <a:latin typeface="Palatino Linotype"/>
                <a:cs typeface="Palatino Linotype"/>
              </a:rPr>
              <a:t>1</a:t>
            </a:r>
            <a:r>
              <a:rPr dirty="0" sz="1000" spc="70">
                <a:latin typeface="Cambria"/>
                <a:cs typeface="Cambria"/>
              </a:rPr>
              <a:t>∕(</a:t>
            </a:r>
            <a:r>
              <a:rPr dirty="0" sz="1000" spc="7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1</a:t>
            </a:r>
            <a:r>
              <a:rPr dirty="0" sz="1000" spc="-35">
                <a:latin typeface="Cambria"/>
                <a:cs typeface="Cambria"/>
              </a:rPr>
              <a:t>))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478637" y="1555057"/>
            <a:ext cx="43243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3530" algn="l"/>
              </a:tabLst>
            </a:pPr>
            <a:r>
              <a:rPr dirty="0" sz="1000" spc="50">
                <a:latin typeface="Meiryo"/>
                <a:cs typeface="Meiryo"/>
              </a:rPr>
              <a:t>∑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5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594182" y="1619950"/>
            <a:ext cx="4648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353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25" i="1">
                <a:latin typeface="Palatino Linotype"/>
                <a:cs typeface="Palatino Linotype"/>
              </a:rPr>
              <a:t>n</a:t>
            </a: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594182" y="1721908"/>
            <a:ext cx="735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3530" algn="l"/>
                <a:tab pos="60642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m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4273" sz="975" spc="-37" i="1">
                <a:latin typeface="Palatino Linotype"/>
                <a:cs typeface="Palatino Linotype"/>
              </a:rPr>
              <a:t>nm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084298" y="1643293"/>
            <a:ext cx="3213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25">
                <a:latin typeface="Meiryo"/>
                <a:cs typeface="Meiryo"/>
              </a:rPr>
              <a:t>|</a:t>
            </a:r>
            <a:r>
              <a:rPr dirty="0" sz="1000" spc="-425" i="1">
                <a:latin typeface="Meiryo"/>
                <a:cs typeface="Meiryo"/>
              </a:rPr>
              <a:t>̂</a:t>
            </a:r>
            <a:r>
              <a:rPr dirty="0" sz="1000" spc="145" i="1">
                <a:latin typeface="Meiryo"/>
                <a:cs typeface="Meiryo"/>
              </a:rPr>
              <a:t>  </a:t>
            </a:r>
            <a:r>
              <a:rPr dirty="0" sz="1000" spc="-45">
                <a:latin typeface="Meiryo"/>
                <a:cs typeface="Meiryo"/>
              </a:rPr>
              <a:t>|</a:t>
            </a:r>
            <a:r>
              <a:rPr dirty="0" sz="1000" spc="-4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30647" y="1966919"/>
            <a:ext cx="5036820" cy="1393825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695"/>
              </a:spcBef>
            </a:pPr>
            <a:r>
              <a:rPr dirty="0" sz="1000" b="1">
                <a:latin typeface="Calibri"/>
                <a:cs typeface="Calibri"/>
              </a:rPr>
              <a:t>4.4.2</a:t>
            </a:r>
            <a:r>
              <a:rPr dirty="0" sz="1000" spc="360" b="1">
                <a:latin typeface="Calibri"/>
                <a:cs typeface="Calibri"/>
              </a:rPr>
              <a:t>  </a:t>
            </a:r>
            <a:r>
              <a:rPr dirty="0" sz="700" b="1">
                <a:latin typeface="Calibri"/>
                <a:cs typeface="Calibri"/>
              </a:rPr>
              <a:t>CD</a:t>
            </a:r>
            <a:r>
              <a:rPr dirty="0" sz="1000" b="1">
                <a:latin typeface="Calibri"/>
                <a:cs typeface="Calibri"/>
              </a:rPr>
              <a:t>-type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Tests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for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Cross-sectional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Dependence</a:t>
            </a:r>
            <a:endParaRPr sz="1000">
              <a:latin typeface="Calibri"/>
              <a:cs typeface="Calibri"/>
            </a:endParaRPr>
          </a:p>
          <a:p>
            <a:pPr algn="just" marL="50800" marR="43180">
              <a:lnSpc>
                <a:spcPct val="100000"/>
              </a:lnSpc>
              <a:spcBef>
                <a:spcPts val="595"/>
              </a:spcBef>
            </a:pP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sting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tional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825" i="1">
                <a:latin typeface="Meiryo"/>
                <a:cs typeface="Meiryo"/>
              </a:rPr>
              <a:t/>
            </a:r>
            <a:r>
              <a:rPr dirty="0" sz="1000" spc="-305" i="1">
                <a:latin typeface="Meiryo"/>
                <a:cs typeface="Meiryo"/>
              </a:rPr>
              <a:t>̂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pcdtes</a:t>
            </a:r>
            <a:r>
              <a:rPr dirty="0" sz="1000" spc="-5">
                <a:latin typeface="Courier New"/>
                <a:cs typeface="Courier New"/>
              </a:rPr>
              <a:t>t</a:t>
            </a:r>
            <a:r>
              <a:rPr dirty="0" sz="1000" spc="-28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pleme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al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825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spc="-10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>
              <a:lnSpc>
                <a:spcPts val="1200"/>
              </a:lnSpc>
              <a:spcBef>
                <a:spcPts val="35"/>
              </a:spcBef>
            </a:pPr>
            <a:r>
              <a:rPr dirty="0" sz="1000" spc="-825" i="1">
                <a:latin typeface="Meiryo"/>
                <a:cs typeface="Meiryo"/>
              </a:rPr>
              <a:t/>
            </a:r>
            <a:r>
              <a:rPr dirty="0" sz="1000" spc="-305" i="1">
                <a:latin typeface="Meiryo"/>
                <a:cs typeface="Meiryo"/>
              </a:rPr>
              <a:t>̂</a:t>
            </a:r>
            <a:r>
              <a:rPr dirty="0" baseline="-21367" sz="975" spc="135" b="1">
                <a:latin typeface="Times New Roman"/>
                <a:cs typeface="Times New Roman"/>
              </a:rPr>
              <a:t>a</a:t>
            </a:r>
            <a:r>
              <a:rPr dirty="0" cap="small" baseline="-21367" sz="975" spc="97" b="1">
                <a:latin typeface="Times New Roman"/>
                <a:cs typeface="Times New Roman"/>
              </a:rPr>
              <a:t>b</a:t>
            </a:r>
            <a:r>
              <a:rPr dirty="0" baseline="-21367" sz="975" spc="187" b="1">
                <a:latin typeface="Times New Roman"/>
                <a:cs typeface="Times New Roman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amily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tin</a:t>
            </a:r>
            <a:r>
              <a:rPr dirty="0" sz="1000" spc="-35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40">
                <a:latin typeface="Palatino Linotype"/>
                <a:cs typeface="Palatino Linotype"/>
              </a:rPr>
              <a:t>ran</a:t>
            </a:r>
            <a:r>
              <a:rPr dirty="0" sz="1000" spc="-4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2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80">
                <a:latin typeface="Palatino Linotype"/>
                <a:cs typeface="Palatino Linotype"/>
              </a:rPr>
              <a:t>“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ho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30">
                <a:latin typeface="Palatino Linotype"/>
                <a:cs typeface="Palatino Linotype"/>
              </a:rPr>
              <a:t>”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big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dimension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80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t-mome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l</a:t>
            </a:r>
            <a:r>
              <a:rPr dirty="0" sz="1000" spc="-120">
                <a:latin typeface="Palatino Linotype"/>
                <a:cs typeface="Palatino Linotype"/>
              </a:rPr>
              <a:t>’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deﬁn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ove.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h-</a:t>
            </a:r>
            <a:r>
              <a:rPr dirty="0" sz="1000" spc="-30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245" b="1">
                <a:latin typeface="Times New Roman"/>
                <a:cs typeface="Times New Roman"/>
              </a:rPr>
              <a:t>l</a:t>
            </a:r>
            <a:r>
              <a:rPr dirty="0" cap="small" sz="1000" spc="25" b="1">
                <a:latin typeface="Times New Roman"/>
                <a:cs typeface="Times New Roman"/>
              </a:rPr>
              <a:t>m</a:t>
            </a:r>
            <a:r>
              <a:rPr dirty="0" sz="1000" spc="15" b="1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q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baseline="-21367" sz="975" spc="15" i="1">
                <a:latin typeface="Palatino Linotype"/>
                <a:cs typeface="Palatino Linotype"/>
              </a:rPr>
              <a:t>n</a:t>
            </a:r>
            <a:r>
              <a:rPr dirty="0" baseline="-21367" sz="975" spc="112" i="1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alid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Lucida Sans Unicode"/>
                <a:cs typeface="Lucida Sans Unicode"/>
              </a:rPr>
              <a:t>→</a:t>
            </a:r>
            <a:r>
              <a:rPr dirty="0" sz="1000" spc="-45">
                <a:latin typeface="Lucida Sans Unicode"/>
                <a:cs typeface="Lucida Sans Unicode"/>
              </a:rPr>
              <a:t> </a:t>
            </a:r>
            <a:r>
              <a:rPr dirty="0" sz="1000" spc="70">
                <a:latin typeface="Cambria"/>
                <a:cs typeface="Cambria"/>
              </a:rPr>
              <a:t>∞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ﬁ</a:t>
            </a:r>
            <a:r>
              <a:rPr dirty="0" sz="1000" spc="-60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313983" y="3417088"/>
            <a:ext cx="3841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105" i="1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−</a:t>
            </a:r>
            <a:r>
              <a:rPr dirty="0" sz="650" spc="75">
                <a:latin typeface="Palatino Linotype"/>
                <a:cs typeface="Palatino Linotype"/>
              </a:rPr>
              <a:t>1</a:t>
            </a:r>
            <a:r>
              <a:rPr dirty="0" sz="650" spc="330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317982" y="3422258"/>
            <a:ext cx="4216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>
                <a:latin typeface="Meiryo"/>
                <a:cs typeface="Meiryo"/>
              </a:rPr>
              <a:t>∑</a:t>
            </a:r>
            <a:r>
              <a:rPr dirty="0" sz="1000" spc="295">
                <a:latin typeface="Meiryo"/>
                <a:cs typeface="Meiryo"/>
              </a:rPr>
              <a:t> </a:t>
            </a:r>
            <a:r>
              <a:rPr dirty="0" sz="1000" spc="-49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878596" y="3537591"/>
            <a:ext cx="12992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937894" algn="l"/>
              </a:tabLst>
            </a:pPr>
            <a:r>
              <a:rPr dirty="0" sz="1000" spc="-114">
                <a:latin typeface="Palatino Linotype"/>
                <a:cs typeface="Palatino Linotype"/>
              </a:rPr>
              <a:t>LM</a:t>
            </a:r>
            <a:r>
              <a:rPr dirty="0" baseline="-21367" sz="975" spc="-172" i="1">
                <a:latin typeface="Meiryo"/>
                <a:cs typeface="Meiryo"/>
              </a:rPr>
              <a:t/>
            </a:r>
            <a:r>
              <a:rPr dirty="0" baseline="-21367" sz="975" spc="89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240" i="1">
                <a:latin typeface="Palatino Linotype"/>
                <a:cs typeface="Palatino Linotype"/>
              </a:rPr>
              <a:t>  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spc="-459" i="1">
                <a:latin typeface="Meiryo"/>
                <a:cs typeface="Meiryo"/>
              </a:rPr>
              <a:t>̂</a:t>
            </a:r>
            <a:r>
              <a:rPr dirty="0" baseline="34188" sz="975" spc="-345">
                <a:latin typeface="Palatino Linotype"/>
                <a:cs typeface="Palatino Linotype"/>
              </a:rPr>
              <a:t>2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885256" y="3610367"/>
            <a:ext cx="3270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nm</a:t>
            </a:r>
            <a:r>
              <a:rPr dirty="0" sz="650" spc="425" i="1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nm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30647" y="3679993"/>
            <a:ext cx="5036820" cy="518795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807085">
              <a:lnSpc>
                <a:spcPct val="100000"/>
              </a:lnSpc>
              <a:spcBef>
                <a:spcPts val="395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200">
                <a:latin typeface="Palatino Linotype"/>
                <a:cs typeface="Palatino Linotype"/>
              </a:rPr>
              <a:t> </a:t>
            </a:r>
            <a:r>
              <a:rPr dirty="0" sz="650" spc="-10" i="1">
                <a:latin typeface="Palatino Linotype"/>
                <a:cs typeface="Palatino Linotype"/>
              </a:rPr>
              <a:t>m</a:t>
            </a:r>
            <a:r>
              <a:rPr dirty="0" sz="650" spc="-10">
                <a:latin typeface="Cambria"/>
                <a:cs typeface="Cambria"/>
              </a:rPr>
              <a:t>=</a:t>
            </a: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-10">
                <a:latin typeface="Cambria"/>
                <a:cs typeface="Cambria"/>
              </a:rPr>
              <a:t>+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marL="50800" marR="43180">
              <a:lnSpc>
                <a:spcPct val="100000"/>
              </a:lnSpc>
              <a:spcBef>
                <a:spcPts val="409"/>
              </a:spcBef>
            </a:pPr>
            <a:r>
              <a:rPr dirty="0" sz="1000" spc="-50">
                <a:latin typeface="Palatino Linotype"/>
                <a:cs typeface="Palatino Linotype"/>
              </a:rPr>
              <a:t>where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unbalanced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only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pairwise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complete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considered,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nm</a:t>
            </a:r>
            <a:r>
              <a:rPr dirty="0" baseline="-21367" sz="975" spc="23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min</a:t>
            </a:r>
            <a:r>
              <a:rPr dirty="0" sz="1000" spc="-35">
                <a:latin typeface="Cambria"/>
                <a:cs typeface="Cambria"/>
              </a:rPr>
              <a:t>(</a:t>
            </a:r>
            <a:r>
              <a:rPr dirty="0" sz="1000" spc="-35" i="1">
                <a:latin typeface="Palatino Linotype"/>
                <a:cs typeface="Palatino Linotype"/>
              </a:rPr>
              <a:t>T</a:t>
            </a:r>
            <a:r>
              <a:rPr dirty="0" baseline="-21367" sz="975" spc="-52" i="1">
                <a:latin typeface="Palatino Linotype"/>
                <a:cs typeface="Palatino Linotype"/>
              </a:rPr>
              <a:t>n</a:t>
            </a:r>
            <a:r>
              <a:rPr dirty="0" sz="1000" spc="-3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m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with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02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number</a:t>
            </a:r>
            <a:r>
              <a:rPr dirty="0" sz="1000">
                <a:latin typeface="Palatino Linotype"/>
                <a:cs typeface="Palatino Linotype"/>
              </a:rPr>
              <a:t> 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; </a:t>
            </a:r>
            <a:r>
              <a:rPr dirty="0" sz="1000" spc="-25">
                <a:latin typeface="Palatino Linotype"/>
                <a:cs typeface="Palatino Linotype"/>
              </a:rPr>
              <a:t>else,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114330" y="4261768"/>
            <a:ext cx="4114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105" i="1">
                <a:latin typeface="Palatino Linotype"/>
                <a:cs typeface="Palatino Linotype"/>
              </a:rPr>
              <a:t> </a:t>
            </a:r>
            <a:r>
              <a:rPr dirty="0" sz="650" spc="-20">
                <a:latin typeface="Cambria"/>
                <a:cs typeface="Cambria"/>
              </a:rPr>
              <a:t>(</a:t>
            </a:r>
            <a:r>
              <a:rPr dirty="0" sz="650" spc="-20" i="1">
                <a:latin typeface="Palatino Linotype"/>
                <a:cs typeface="Palatino Linotype"/>
              </a:rPr>
              <a:t>N</a:t>
            </a:r>
            <a:r>
              <a:rPr dirty="0" sz="650" spc="-100" i="1">
                <a:latin typeface="Palatino Linotype"/>
                <a:cs typeface="Palatino Linotype"/>
              </a:rPr>
              <a:t> </a:t>
            </a:r>
            <a:r>
              <a:rPr dirty="0" sz="650" spc="70">
                <a:latin typeface="Cambria"/>
                <a:cs typeface="Cambria"/>
              </a:rPr>
              <a:t>−</a:t>
            </a:r>
            <a:r>
              <a:rPr dirty="0" sz="650" spc="70">
                <a:latin typeface="Palatino Linotype"/>
                <a:cs typeface="Palatino Linotype"/>
              </a:rPr>
              <a:t>1</a:t>
            </a:r>
            <a:r>
              <a:rPr dirty="0" sz="650" spc="70">
                <a:latin typeface="Cambria"/>
                <a:cs typeface="Cambria"/>
              </a:rPr>
              <a:t>)∕</a:t>
            </a:r>
            <a:r>
              <a:rPr dirty="0" sz="650" spc="7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30642" y="4173553"/>
            <a:ext cx="50241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3988435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panel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balanced,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nm</a:t>
            </a:r>
            <a:r>
              <a:rPr dirty="0" baseline="-21367" sz="975" spc="27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8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each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n</a:t>
            </a:r>
            <a:r>
              <a:rPr dirty="0" sz="1000" spc="-70" i="1">
                <a:latin typeface="Meiryo"/>
                <a:cs typeface="Meiryo"/>
              </a:rPr>
              <a:t>,</a:t>
            </a:r>
            <a:r>
              <a:rPr dirty="0" sz="1000" spc="-16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distributed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-245" i="1">
                <a:latin typeface="Meiryo"/>
                <a:cs typeface="Meiryo"/>
              </a:rPr>
              <a:t> </a:t>
            </a:r>
            <a:r>
              <a:rPr dirty="0" baseline="29914" sz="975" spc="-75">
                <a:latin typeface="Palatino Linotype"/>
                <a:cs typeface="Palatino Linotype"/>
              </a:rPr>
              <a:t>2</a:t>
            </a:r>
            <a:r>
              <a:rPr dirty="0" baseline="29914" sz="975">
                <a:latin typeface="Palatino Linotype"/>
                <a:cs typeface="Palatino Linotype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 </a:t>
            </a:r>
            <a:r>
              <a:rPr dirty="0" sz="1000" spc="-20">
                <a:latin typeface="Palatino Linotype"/>
                <a:cs typeface="Palatino Linotype"/>
              </a:rPr>
              <a:t>inappropriate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568755" y="4335746"/>
            <a:ext cx="4960620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12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whenever</a:t>
            </a:r>
            <a:r>
              <a:rPr dirty="0" sz="1000" spc="-30">
                <a:latin typeface="Palatino Linotype"/>
                <a:cs typeface="Palatino Linotype"/>
              </a:rPr>
              <a:t> 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dimension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“large.”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scaled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version,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applicable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also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4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Lucida Sans Unicode"/>
                <a:cs typeface="Lucida Sans Unicode"/>
              </a:rPr>
              <a:t>→</a:t>
            </a:r>
            <a:r>
              <a:rPr dirty="0" sz="1000" spc="-30">
                <a:latin typeface="Lucida Sans Unicode"/>
                <a:cs typeface="Lucida Sans Unicode"/>
              </a:rPr>
              <a:t> </a:t>
            </a:r>
            <a:r>
              <a:rPr dirty="0" sz="1000" spc="65">
                <a:latin typeface="Cambria"/>
                <a:cs typeface="Cambria"/>
              </a:rPr>
              <a:t>∞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then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14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Lucida Sans Unicode"/>
                <a:cs typeface="Lucida Sans Unicode"/>
              </a:rPr>
              <a:t>→</a:t>
            </a:r>
            <a:endParaRPr sz="1000">
              <a:latin typeface="Lucida Sans Unicode"/>
              <a:cs typeface="Lucida Sans Unicode"/>
            </a:endParaRPr>
          </a:p>
          <a:p>
            <a:pPr marL="12700">
              <a:lnSpc>
                <a:spcPts val="1200"/>
              </a:lnSpc>
            </a:pPr>
            <a:r>
              <a:rPr dirty="0" sz="1000" spc="65">
                <a:latin typeface="Cambria"/>
                <a:cs typeface="Cambria"/>
              </a:rPr>
              <a:t>∞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(as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some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pooled</a:t>
            </a:r>
            <a:r>
              <a:rPr dirty="0" sz="1000" spc="-25">
                <a:latin typeface="Palatino Linotype"/>
                <a:cs typeface="Palatino Linotype"/>
              </a:rPr>
              <a:t> time series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contexts),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deﬁned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916688" y="4837743"/>
            <a:ext cx="4521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14" b="1">
                <a:latin typeface="Times New Roman"/>
                <a:cs typeface="Times New Roman"/>
              </a:rPr>
              <a:t>s</a:t>
            </a:r>
            <a:r>
              <a:rPr dirty="0" sz="1000" spc="135" b="1">
                <a:latin typeface="Times New Roman"/>
                <a:cs typeface="Times New Roman"/>
              </a:rPr>
              <a:t>c</a:t>
            </a:r>
            <a:r>
              <a:rPr dirty="0" sz="1000" spc="245" b="1">
                <a:latin typeface="Times New Roman"/>
                <a:cs typeface="Times New Roman"/>
              </a:rPr>
              <a:t>l</a:t>
            </a:r>
            <a:r>
              <a:rPr dirty="0" cap="small" sz="1000" spc="25" b="1">
                <a:latin typeface="Times New Roman"/>
                <a:cs typeface="Times New Roman"/>
              </a:rPr>
              <a:t>m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378353" y="4653385"/>
            <a:ext cx="1676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90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8" name="object 28" descr=""/>
          <p:cNvSpPr/>
          <p:nvPr/>
        </p:nvSpPr>
        <p:spPr>
          <a:xfrm>
            <a:off x="1533255" y="4788382"/>
            <a:ext cx="528955" cy="0"/>
          </a:xfrm>
          <a:custGeom>
            <a:avLst/>
            <a:gdLst/>
            <a:ahLst/>
            <a:cxnLst/>
            <a:rect l="l" t="t" r="r" b="b"/>
            <a:pathLst>
              <a:path w="528955" h="0">
                <a:moveTo>
                  <a:pt x="0" y="0"/>
                </a:moveTo>
                <a:lnTo>
                  <a:pt x="52886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 txBox="1"/>
          <p:nvPr/>
        </p:nvSpPr>
        <p:spPr>
          <a:xfrm>
            <a:off x="1753270" y="4764371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/>
          <p:nvPr/>
        </p:nvSpPr>
        <p:spPr>
          <a:xfrm>
            <a:off x="1548457" y="4945202"/>
            <a:ext cx="498475" cy="0"/>
          </a:xfrm>
          <a:custGeom>
            <a:avLst/>
            <a:gdLst/>
            <a:ahLst/>
            <a:cxnLst/>
            <a:rect l="l" t="t" r="r" b="b"/>
            <a:pathLst>
              <a:path w="498475" h="0">
                <a:moveTo>
                  <a:pt x="0" y="0"/>
                </a:moveTo>
                <a:lnTo>
                  <a:pt x="49846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 txBox="1"/>
          <p:nvPr/>
        </p:nvSpPr>
        <p:spPr>
          <a:xfrm>
            <a:off x="1535757" y="4926335"/>
            <a:ext cx="523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1</a:t>
            </a:r>
            <a:r>
              <a:rPr dirty="0" sz="1000" spc="-3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172751" y="4717141"/>
            <a:ext cx="3841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105" i="1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−</a:t>
            </a:r>
            <a:r>
              <a:rPr dirty="0" sz="650" spc="75">
                <a:latin typeface="Palatino Linotype"/>
                <a:cs typeface="Palatino Linotype"/>
              </a:rPr>
              <a:t>1</a:t>
            </a:r>
            <a:r>
              <a:rPr dirty="0" sz="650" spc="330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176754" y="4726311"/>
            <a:ext cx="6292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 spc="719">
                <a:latin typeface="Meiryo"/>
                <a:cs typeface="Meiryo"/>
              </a:rPr>
              <a:t>∑</a:t>
            </a:r>
            <a:r>
              <a:rPr dirty="0" baseline="2777" sz="1500" spc="442">
                <a:latin typeface="Meiryo"/>
                <a:cs typeface="Meiryo"/>
              </a:rPr>
              <a:t> </a:t>
            </a:r>
            <a:r>
              <a:rPr dirty="0" baseline="2777" sz="1500" spc="719">
                <a:latin typeface="Meiryo"/>
                <a:cs typeface="Meiryo"/>
              </a:rPr>
              <a:t>∑</a:t>
            </a:r>
            <a:r>
              <a:rPr dirty="0" baseline="2777" sz="1500" spc="397">
                <a:latin typeface="Meiryo"/>
                <a:cs typeface="Meiryo"/>
              </a:rPr>
              <a:t> </a:t>
            </a:r>
            <a:r>
              <a:rPr dirty="0" sz="1000" spc="240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184409" y="5015234"/>
            <a:ext cx="48323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200">
                <a:latin typeface="Palatino Linotype"/>
                <a:cs typeface="Palatino Linotype"/>
              </a:rPr>
              <a:t> </a:t>
            </a:r>
            <a:r>
              <a:rPr dirty="0" sz="650" spc="-10" i="1">
                <a:latin typeface="Palatino Linotype"/>
                <a:cs typeface="Palatino Linotype"/>
              </a:rPr>
              <a:t>m</a:t>
            </a:r>
            <a:r>
              <a:rPr dirty="0" sz="650" spc="-10">
                <a:latin typeface="Cambria"/>
                <a:cs typeface="Cambria"/>
              </a:rPr>
              <a:t>=</a:t>
            </a: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-10">
                <a:latin typeface="Cambria"/>
                <a:cs typeface="Cambria"/>
              </a:rPr>
              <a:t>+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/>
          <p:nvPr/>
        </p:nvSpPr>
        <p:spPr>
          <a:xfrm>
            <a:off x="2793184" y="4861305"/>
            <a:ext cx="203835" cy="0"/>
          </a:xfrm>
          <a:custGeom>
            <a:avLst/>
            <a:gdLst/>
            <a:ahLst/>
            <a:cxnLst/>
            <a:rect l="l" t="t" r="r" b="b"/>
            <a:pathLst>
              <a:path w="203835" h="0">
                <a:moveTo>
                  <a:pt x="0" y="0"/>
                </a:moveTo>
                <a:lnTo>
                  <a:pt x="20345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 txBox="1"/>
          <p:nvPr/>
        </p:nvSpPr>
        <p:spPr>
          <a:xfrm>
            <a:off x="2755084" y="4837752"/>
            <a:ext cx="3860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240" i="1">
                <a:latin typeface="Palatino Linotype"/>
                <a:cs typeface="Palatino Linotype"/>
              </a:rPr>
              <a:t>  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spc="-459" i="1">
                <a:latin typeface="Meiryo"/>
                <a:cs typeface="Meiryo"/>
              </a:rPr>
              <a:t>̂</a:t>
            </a:r>
            <a:r>
              <a:rPr dirty="0" baseline="34188" sz="975" spc="-345">
                <a:latin typeface="Palatino Linotype"/>
                <a:cs typeface="Palatino Linotype"/>
              </a:rPr>
              <a:t>2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861407" y="4910419"/>
            <a:ext cx="3270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nm</a:t>
            </a:r>
            <a:r>
              <a:rPr dirty="0" sz="650" spc="425" i="1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nm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070456" y="4619903"/>
            <a:ext cx="12274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111885" algn="l"/>
              </a:tabLst>
            </a:pPr>
            <a:r>
              <a:rPr dirty="0" sz="1000" spc="310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310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68791" y="5179621"/>
            <a:ext cx="199199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0650" marR="5080" indent="-108585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ibu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mal.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saran</a:t>
            </a:r>
            <a:r>
              <a:rPr dirty="0" sz="1000" spc="-95">
                <a:latin typeface="Palatino Linotype"/>
                <a:cs typeface="Palatino Linotype"/>
              </a:rPr>
              <a:t>’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2004)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50" b="1">
                <a:latin typeface="Times New Roman"/>
                <a:cs typeface="Times New Roman"/>
              </a:rPr>
              <a:t>c</a:t>
            </a:r>
            <a:r>
              <a:rPr dirty="0" cap="small" sz="1000" spc="75" b="1">
                <a:latin typeface="Times New Roman"/>
                <a:cs typeface="Times New Roman"/>
              </a:rPr>
              <a:t>d</a:t>
            </a:r>
            <a:r>
              <a:rPr dirty="0" sz="1000" spc="-25" b="1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916726" y="5676141"/>
            <a:ext cx="3060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50" b="1">
                <a:latin typeface="Times New Roman"/>
                <a:cs typeface="Times New Roman"/>
              </a:rPr>
              <a:t>c</a:t>
            </a:r>
            <a:r>
              <a:rPr dirty="0" cap="small" sz="1000" spc="75" b="1">
                <a:latin typeface="Times New Roman"/>
                <a:cs typeface="Times New Roman"/>
              </a:rPr>
              <a:t>d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232530" y="5491669"/>
            <a:ext cx="1676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90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2" name="object 42" descr=""/>
          <p:cNvSpPr/>
          <p:nvPr/>
        </p:nvSpPr>
        <p:spPr>
          <a:xfrm>
            <a:off x="1387409" y="5626658"/>
            <a:ext cx="528955" cy="0"/>
          </a:xfrm>
          <a:custGeom>
            <a:avLst/>
            <a:gdLst/>
            <a:ahLst/>
            <a:cxnLst/>
            <a:rect l="l" t="t" r="r" b="b"/>
            <a:pathLst>
              <a:path w="528955" h="0">
                <a:moveTo>
                  <a:pt x="0" y="0"/>
                </a:moveTo>
                <a:lnTo>
                  <a:pt x="52886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" name="object 43" descr=""/>
          <p:cNvSpPr txBox="1"/>
          <p:nvPr/>
        </p:nvSpPr>
        <p:spPr>
          <a:xfrm>
            <a:off x="1607309" y="5602762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/>
          <p:nvPr/>
        </p:nvSpPr>
        <p:spPr>
          <a:xfrm>
            <a:off x="1402610" y="5783592"/>
            <a:ext cx="498475" cy="0"/>
          </a:xfrm>
          <a:custGeom>
            <a:avLst/>
            <a:gdLst/>
            <a:ahLst/>
            <a:cxnLst/>
            <a:rect l="l" t="t" r="r" b="b"/>
            <a:pathLst>
              <a:path w="498475" h="0">
                <a:moveTo>
                  <a:pt x="0" y="0"/>
                </a:moveTo>
                <a:lnTo>
                  <a:pt x="49846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 descr=""/>
          <p:cNvSpPr txBox="1"/>
          <p:nvPr/>
        </p:nvSpPr>
        <p:spPr>
          <a:xfrm>
            <a:off x="1389910" y="5764611"/>
            <a:ext cx="523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1</a:t>
            </a:r>
            <a:r>
              <a:rPr dirty="0" sz="1000" spc="-3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924605" y="5458293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65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026790" y="5555526"/>
            <a:ext cx="3841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105" i="1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−</a:t>
            </a:r>
            <a:r>
              <a:rPr dirty="0" sz="650" spc="75">
                <a:latin typeface="Palatino Linotype"/>
                <a:cs typeface="Palatino Linotype"/>
              </a:rPr>
              <a:t>1</a:t>
            </a:r>
            <a:r>
              <a:rPr dirty="0" sz="650" spc="330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030908" y="5564701"/>
            <a:ext cx="6292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 spc="719">
                <a:latin typeface="Meiryo"/>
                <a:cs typeface="Meiryo"/>
              </a:rPr>
              <a:t>∑</a:t>
            </a:r>
            <a:r>
              <a:rPr dirty="0" baseline="2777" sz="1500" spc="442">
                <a:latin typeface="Meiryo"/>
                <a:cs typeface="Meiryo"/>
              </a:rPr>
              <a:t> </a:t>
            </a:r>
            <a:r>
              <a:rPr dirty="0" baseline="2777" sz="1500" spc="719">
                <a:latin typeface="Meiryo"/>
                <a:cs typeface="Meiryo"/>
              </a:rPr>
              <a:t>∑</a:t>
            </a:r>
            <a:r>
              <a:rPr dirty="0" baseline="2777" sz="1500" spc="397">
                <a:latin typeface="Meiryo"/>
                <a:cs typeface="Meiryo"/>
              </a:rPr>
              <a:t> </a:t>
            </a:r>
            <a:r>
              <a:rPr dirty="0" sz="1000" spc="240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038562" y="5853620"/>
            <a:ext cx="48323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200">
                <a:latin typeface="Palatino Linotype"/>
                <a:cs typeface="Palatino Linotype"/>
              </a:rPr>
              <a:t> </a:t>
            </a:r>
            <a:r>
              <a:rPr dirty="0" sz="650" spc="-10" i="1">
                <a:latin typeface="Palatino Linotype"/>
                <a:cs typeface="Palatino Linotype"/>
              </a:rPr>
              <a:t>m</a:t>
            </a:r>
            <a:r>
              <a:rPr dirty="0" sz="650" spc="-10">
                <a:latin typeface="Cambria"/>
                <a:cs typeface="Cambria"/>
              </a:rPr>
              <a:t>=</a:t>
            </a: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-10">
                <a:latin typeface="Cambria"/>
                <a:cs typeface="Cambria"/>
              </a:rPr>
              <a:t>+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/>
          <p:nvPr/>
        </p:nvSpPr>
        <p:spPr>
          <a:xfrm>
            <a:off x="2647337" y="5699696"/>
            <a:ext cx="203835" cy="0"/>
          </a:xfrm>
          <a:custGeom>
            <a:avLst/>
            <a:gdLst/>
            <a:ahLst/>
            <a:cxnLst/>
            <a:rect l="l" t="t" r="r" b="b"/>
            <a:pathLst>
              <a:path w="203835" h="0">
                <a:moveTo>
                  <a:pt x="0" y="0"/>
                </a:moveTo>
                <a:lnTo>
                  <a:pt x="20345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" name="object 51" descr=""/>
          <p:cNvSpPr txBox="1"/>
          <p:nvPr/>
        </p:nvSpPr>
        <p:spPr>
          <a:xfrm>
            <a:off x="2609237" y="5707689"/>
            <a:ext cx="4591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 spc="3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nm</a:t>
            </a:r>
            <a:r>
              <a:rPr dirty="0" baseline="13888" sz="1500" spc="-697" i="1">
                <a:latin typeface="Meiryo"/>
                <a:cs typeface="Meiryo"/>
              </a:rPr>
              <a:t/>
            </a:r>
            <a:r>
              <a:rPr dirty="0" baseline="13888" sz="1500" spc="-480" i="1">
                <a:latin typeface="Meiryo"/>
                <a:cs typeface="Meiryo"/>
              </a:rPr>
              <a:t>̂</a:t>
            </a:r>
            <a:r>
              <a:rPr dirty="0" sz="650" i="1">
                <a:latin typeface="Palatino Linotype"/>
                <a:cs typeface="Palatino Linotype"/>
              </a:rPr>
              <a:t>nm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024056" y="5458283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65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530675" y="6018006"/>
            <a:ext cx="5036820" cy="23190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318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825" i="1">
                <a:latin typeface="Meiryo"/>
                <a:cs typeface="Meiryo"/>
              </a:rPr>
              <a:t/>
            </a:r>
            <a:r>
              <a:rPr dirty="0" sz="1000" spc="-305" i="1">
                <a:latin typeface="Meiryo"/>
                <a:cs typeface="Meiryo"/>
              </a:rPr>
              <a:t>̂</a:t>
            </a:r>
            <a:r>
              <a:rPr dirty="0" baseline="-21367" sz="975" spc="15" i="1">
                <a:latin typeface="Palatino Linotype"/>
                <a:cs typeface="Palatino Linotype"/>
              </a:rPr>
              <a:t>n</a:t>
            </a:r>
            <a:r>
              <a:rPr dirty="0" baseline="-21367" sz="975" spc="44" i="1">
                <a:latin typeface="Palatino Linotype"/>
                <a:cs typeface="Palatino Linotype"/>
              </a:rPr>
              <a:t>m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52" i="1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hout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(a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ibu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No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mal)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30">
                <a:latin typeface="Palatino Linotype"/>
                <a:cs typeface="Palatino Linotype"/>
              </a:rPr>
              <a:t>-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ti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pra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ty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in</a:t>
            </a:r>
            <a:r>
              <a:rPr dirty="0" sz="1000" spc="-50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nly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55">
                <a:latin typeface="Palatino Linotype"/>
                <a:cs typeface="Palatino Linotype"/>
              </a:rPr>
              <a:t>ig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25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wer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ainst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tive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tional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erage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ze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ndi-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idual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on</a:t>
            </a:r>
            <a:r>
              <a:rPr dirty="0" sz="1000" spc="-30">
                <a:latin typeface="Palatino Linotype"/>
                <a:cs typeface="Palatino Linotype"/>
              </a:rPr>
              <a:t>-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ommon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adin</a:t>
            </a:r>
            <a:r>
              <a:rPr dirty="0" sz="1000" spc="-50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vera</a:t>
            </a:r>
            <a:r>
              <a:rPr dirty="0" sz="1000" spc="-5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ze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ome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ni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itiv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ommon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k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hers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tiv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14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no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ower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tionally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on-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ime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ummi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raﬁd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2012,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27).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ins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lu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825" i="1">
                <a:latin typeface="Meiryo"/>
                <a:cs typeface="Meiryo"/>
              </a:rPr>
              <a:t/>
            </a:r>
            <a:r>
              <a:rPr dirty="0" sz="1000" spc="-305" i="1">
                <a:latin typeface="Meiryo"/>
                <a:cs typeface="Meiryo"/>
              </a:rPr>
              <a:t>̂</a:t>
            </a:r>
            <a:r>
              <a:rPr dirty="0" baseline="-21367" sz="975" spc="135" b="1">
                <a:latin typeface="Times New Roman"/>
                <a:cs typeface="Times New Roman"/>
              </a:rPr>
              <a:t>a</a:t>
            </a:r>
            <a:r>
              <a:rPr dirty="0" cap="small" baseline="-21367" sz="975" spc="97" b="1">
                <a:latin typeface="Times New Roman"/>
                <a:cs typeface="Times New Roman"/>
              </a:rPr>
              <a:t>b</a:t>
            </a:r>
            <a:r>
              <a:rPr dirty="0" baseline="-21367" sz="975" spc="120" b="1">
                <a:latin typeface="Times New Roman"/>
                <a:cs typeface="Times New Roman"/>
              </a:rPr>
              <a:t>s</a:t>
            </a:r>
            <a:r>
              <a:rPr dirty="0" baseline="-21367" sz="975" b="1">
                <a:latin typeface="Times New Roman"/>
                <a:cs typeface="Times New Roman"/>
              </a:rPr>
              <a:t> </a:t>
            </a:r>
            <a:r>
              <a:rPr dirty="0" baseline="-21367" sz="975" spc="-67" b="1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bigger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25" i="1">
                <a:latin typeface="Meiryo"/>
                <a:cs typeface="Meiryo"/>
              </a:rPr>
              <a:t/>
            </a:r>
            <a:r>
              <a:rPr dirty="0" sz="1000" spc="-305" i="1">
                <a:latin typeface="Meiryo"/>
                <a:cs typeface="Meiryo"/>
              </a:rPr>
              <a:t>̂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900">
              <a:latin typeface="Palatino Linotype"/>
              <a:cs typeface="Palatino Linotype"/>
            </a:endParaRPr>
          </a:p>
          <a:p>
            <a:pPr algn="just" marL="50800">
              <a:lnSpc>
                <a:spcPts val="1200"/>
              </a:lnSpc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6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4.10</a:t>
            </a:r>
            <a:r>
              <a:rPr dirty="0" sz="1000" spc="434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tests</a:t>
            </a:r>
            <a:r>
              <a:rPr dirty="0" sz="1000" spc="6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for</a:t>
            </a:r>
            <a:r>
              <a:rPr dirty="0" sz="1000" spc="6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cross-sectional</a:t>
            </a:r>
            <a:r>
              <a:rPr dirty="0" sz="1000" spc="6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dependence</a:t>
            </a:r>
            <a:r>
              <a:rPr dirty="0" sz="1000" spc="50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60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RDSpillovers</a:t>
            </a:r>
            <a:r>
              <a:rPr dirty="0" sz="1000" spc="-285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60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50800" marR="43180">
              <a:lnSpc>
                <a:spcPts val="1200"/>
              </a:lnSpc>
              <a:spcBef>
                <a:spcPts val="35"/>
              </a:spcBef>
            </a:pPr>
            <a:r>
              <a:rPr dirty="0" sz="1000" spc="-10">
                <a:latin typeface="Palatino Linotype"/>
                <a:cs typeface="Palatino Linotype"/>
              </a:rPr>
              <a:t>Eberhardt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al.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(2013)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consider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returns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own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research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development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(R&amp;D)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production</a:t>
            </a:r>
            <a:r>
              <a:rPr dirty="0" sz="1000" spc="-10">
                <a:latin typeface="Palatino Linotype"/>
                <a:cs typeface="Palatino Linotype"/>
              </a:rPr>
              <a:t> function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European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ﬁrms. </a:t>
            </a:r>
            <a:r>
              <a:rPr dirty="0" sz="1000" spc="135">
                <a:latin typeface="Palatino Linotype"/>
                <a:cs typeface="Palatino Linotype"/>
              </a:rPr>
              <a:t>hey</a:t>
            </a:r>
            <a:r>
              <a:rPr dirty="0" sz="1000" spc="-10">
                <a:latin typeface="Palatino Linotype"/>
                <a:cs typeface="Palatino Linotype"/>
              </a:rPr>
              <a:t> account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common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factors 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spillover </a:t>
            </a:r>
            <a:r>
              <a:rPr dirty="0" sz="1000" spc="-25">
                <a:latin typeface="Palatino Linotype"/>
                <a:cs typeface="Palatino Linotype"/>
              </a:rPr>
              <a:t>effects; </a:t>
            </a:r>
            <a:r>
              <a:rPr dirty="0" sz="1000" spc="-40">
                <a:latin typeface="Palatino Linotype"/>
                <a:cs typeface="Palatino Linotype"/>
              </a:rPr>
              <a:t>they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evidence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that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controlling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such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features,</a:t>
            </a:r>
            <a:r>
              <a:rPr dirty="0" sz="1000" spc="-25">
                <a:latin typeface="Palatino Linotype"/>
                <a:cs typeface="Palatino Linotype"/>
              </a:rPr>
              <a:t> the effect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own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R&amp;D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not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5243830" cy="8953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106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295910" marR="5080">
              <a:lnSpc>
                <a:spcPct val="100000"/>
              </a:lnSpc>
            </a:pPr>
            <a:r>
              <a:rPr dirty="0" sz="1000" spc="-30">
                <a:latin typeface="Palatino Linotype"/>
                <a:cs typeface="Palatino Linotype"/>
              </a:rPr>
              <a:t>signiﬁcant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more</a:t>
            </a:r>
            <a:r>
              <a:rPr dirty="0" sz="1000" spc="-45">
                <a:latin typeface="Palatino Linotype"/>
                <a:cs typeface="Palatino Linotype"/>
              </a:rPr>
              <a:t> 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conclude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value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R&amp;D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derives</a:t>
            </a:r>
            <a:r>
              <a:rPr dirty="0" sz="1000" spc="-20">
                <a:latin typeface="Palatino Linotype"/>
                <a:cs typeface="Palatino Linotype"/>
              </a:rPr>
              <a:t> from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complex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mix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own </a:t>
            </a:r>
            <a:r>
              <a:rPr dirty="0" sz="1000" spc="-10">
                <a:latin typeface="Palatino Linotype"/>
                <a:cs typeface="Palatino Linotype"/>
              </a:rPr>
              <a:t>sources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spillovers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from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other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ﬁrms.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135">
                <a:latin typeface="Palatino Linotype"/>
                <a:cs typeface="Palatino Linotype"/>
              </a:rPr>
              <a:t>hey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various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speciﬁcations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standard </a:t>
            </a:r>
            <a:r>
              <a:rPr dirty="0" sz="1000" spc="-25">
                <a:latin typeface="Palatino Linotype"/>
                <a:cs typeface="Palatino Linotype"/>
              </a:rPr>
              <a:t>production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(where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output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labor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capital)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augmented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R&amp;D </a:t>
            </a:r>
            <a:r>
              <a:rPr dirty="0" sz="1000" spc="-10">
                <a:latin typeface="Palatino Linotype"/>
                <a:cs typeface="Palatino Linotype"/>
              </a:rPr>
              <a:t>expenditure.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1675758"/>
            <a:ext cx="4985385" cy="28257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data("RDSpillovers",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"pder")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fm.rds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lny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lnl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lnk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lnrd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29427" y="2143586"/>
            <a:ext cx="5011420" cy="784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Pairwise-</a:t>
            </a:r>
            <a:r>
              <a:rPr dirty="0" sz="1000" spc="-30">
                <a:latin typeface="Palatino Linotype"/>
                <a:cs typeface="Palatino Linotype"/>
              </a:rPr>
              <a:t>correlations-</a:t>
            </a:r>
            <a:r>
              <a:rPr dirty="0" sz="1000" spc="-25">
                <a:latin typeface="Palatino Linotype"/>
                <a:cs typeface="Palatino Linotype"/>
              </a:rPr>
              <a:t>based</a:t>
            </a:r>
            <a:r>
              <a:rPr dirty="0" sz="1000">
                <a:latin typeface="Palatino Linotype"/>
                <a:cs typeface="Palatino Linotype"/>
              </a:rPr>
              <a:t> tests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originally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meant</a:t>
            </a:r>
            <a:r>
              <a:rPr dirty="0" sz="1000">
                <a:latin typeface="Palatino Linotype"/>
                <a:cs typeface="Palatino Linotype"/>
              </a:rPr>
              <a:t> to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use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residuals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separate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esti- </a:t>
            </a:r>
            <a:r>
              <a:rPr dirty="0" sz="1000" spc="-20">
                <a:latin typeface="Palatino Linotype"/>
                <a:cs typeface="Palatino Linotype"/>
              </a:rPr>
              <a:t>mation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time-series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regression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 each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cross-sectional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unit.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original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example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Eberhardt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(2013),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done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ﬁrst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heterogeneous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static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speciﬁcations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Table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7,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mean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groups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model.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480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 </a:t>
            </a:r>
            <a:r>
              <a:rPr dirty="0" sz="1000" spc="-10">
                <a:latin typeface="Palatino Linotype"/>
                <a:cs typeface="Palatino Linotype"/>
              </a:rPr>
              <a:t>also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default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behavior</a:t>
            </a:r>
            <a:r>
              <a:rPr dirty="0" sz="1000">
                <a:latin typeface="Palatino Linotype"/>
                <a:cs typeface="Palatino Linotype"/>
              </a:rPr>
              <a:t> 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pcdtest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baseline="29914" sz="975">
                <a:latin typeface="Palatino Linotype"/>
                <a:cs typeface="Palatino Linotype"/>
              </a:rPr>
              <a:t>3</a:t>
            </a:r>
            <a:r>
              <a:rPr dirty="0" baseline="29914" sz="975" spc="187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default </a:t>
            </a:r>
            <a:r>
              <a:rPr dirty="0" sz="1000" spc="-40">
                <a:latin typeface="Palatino Linotype"/>
                <a:cs typeface="Palatino Linotype"/>
              </a:rPr>
              <a:t>version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test</a:t>
            </a:r>
            <a:r>
              <a:rPr dirty="0" sz="1000" spc="-36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’cd’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appropriate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large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setting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like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this.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67532" y="3101079"/>
            <a:ext cx="4985385" cy="113284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pcdtest(fm.rds,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RDSpillovers)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ourier New"/>
              <a:cs typeface="Courier New"/>
            </a:endParaRPr>
          </a:p>
          <a:p>
            <a:pPr marL="24765" marR="1976120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Pesaran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CD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cross-</a:t>
            </a:r>
            <a:r>
              <a:rPr dirty="0" sz="800">
                <a:latin typeface="Courier New"/>
                <a:cs typeface="Courier New"/>
              </a:rPr>
              <a:t>sectional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dependence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in </a:t>
            </a:r>
            <a:r>
              <a:rPr dirty="0" sz="800" spc="-10">
                <a:latin typeface="Courier New"/>
                <a:cs typeface="Courier New"/>
              </a:rPr>
              <a:t>panels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24765" marR="321818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lny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lnl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lnk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lnrd </a:t>
            </a:r>
            <a:r>
              <a:rPr dirty="0" sz="800">
                <a:latin typeface="Courier New"/>
                <a:cs typeface="Courier New"/>
              </a:rPr>
              <a:t>z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29,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&lt;2e-</a:t>
            </a:r>
            <a:r>
              <a:rPr dirty="0" sz="800" spc="-25">
                <a:latin typeface="Courier New"/>
                <a:cs typeface="Courier New"/>
              </a:rPr>
              <a:t>16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10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9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cross-</a:t>
            </a:r>
            <a:r>
              <a:rPr dirty="0" sz="800">
                <a:latin typeface="Courier New"/>
                <a:cs typeface="Courier New"/>
              </a:rPr>
              <a:t>sectional</a:t>
            </a:r>
            <a:r>
              <a:rPr dirty="0" sz="800" spc="-9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dependence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9426" y="4419075"/>
            <a:ext cx="5012055" cy="16960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1115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residuals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from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separate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series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regressions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show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strong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evidence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cross- </a:t>
            </a:r>
            <a:r>
              <a:rPr dirty="0" sz="1000" spc="-25">
                <a:latin typeface="Palatino Linotype"/>
                <a:cs typeface="Palatino Linotype"/>
              </a:rPr>
              <a:t>sectional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dependence.</a:t>
            </a:r>
            <a:endParaRPr sz="1000">
              <a:latin typeface="Palatino Linotype"/>
              <a:cs typeface="Palatino Linotype"/>
            </a:endParaRPr>
          </a:p>
          <a:p>
            <a:pPr algn="just" marL="38100" marR="30480" indent="107950">
              <a:lnSpc>
                <a:spcPts val="1200"/>
              </a:lnSpc>
              <a:spcBef>
                <a:spcPts val="30"/>
              </a:spcBef>
            </a:pP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5" i="1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30" b="1">
                <a:latin typeface="Times New Roman"/>
                <a:cs typeface="Times New Roman"/>
              </a:rPr>
              <a:t>re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...)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sum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stin</a:t>
            </a:r>
            <a:r>
              <a:rPr dirty="0" sz="1000" spc="-50">
                <a:latin typeface="Palatino Linotype"/>
                <a:cs typeface="Palatino Linotype"/>
              </a:rPr>
              <a:t>g</a:t>
            </a:r>
            <a:r>
              <a:rPr dirty="0" baseline="29914" sz="975" spc="15">
                <a:latin typeface="Palatino Linotype"/>
                <a:cs typeface="Palatino Linotype"/>
              </a:rPr>
              <a:t>4</a:t>
            </a:r>
            <a:r>
              <a:rPr dirty="0" baseline="29914" sz="975" spc="67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mode</a:t>
            </a:r>
            <a:r>
              <a:rPr dirty="0" sz="1000" spc="-5">
                <a:latin typeface="Courier New"/>
                <a:cs typeface="Courier New"/>
              </a:rPr>
              <a:t>l</a:t>
            </a:r>
            <a:r>
              <a:rPr dirty="0" sz="1000" spc="-440">
                <a:latin typeface="Courier New"/>
                <a:cs typeface="Courier New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main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pl</a:t>
            </a:r>
            <a:r>
              <a:rPr dirty="0" sz="1000" spc="-5">
                <a:latin typeface="Courier New"/>
                <a:cs typeface="Courier New"/>
              </a:rPr>
              <a:t>m</a:t>
            </a:r>
            <a:r>
              <a:rPr dirty="0" sz="1000" spc="-385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formul</a:t>
            </a:r>
            <a:r>
              <a:rPr dirty="0" sz="1000" spc="-5">
                <a:latin typeface="Courier New"/>
                <a:cs typeface="Courier New"/>
              </a:rPr>
              <a:t>a</a:t>
            </a:r>
            <a:r>
              <a:rPr dirty="0" sz="1000" spc="-385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data.fram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mode</a:t>
            </a:r>
            <a:r>
              <a:rPr dirty="0" sz="1000" spc="-5">
                <a:latin typeface="Courier New"/>
                <a:cs typeface="Courier New"/>
              </a:rPr>
              <a:t>l</a:t>
            </a:r>
            <a:r>
              <a:rPr dirty="0" sz="1000" spc="-385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set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NUL</a:t>
            </a:r>
            <a:r>
              <a:rPr dirty="0" sz="1000" spc="-5">
                <a:latin typeface="Courier New"/>
                <a:cs typeface="Courier New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ive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pl</a:t>
            </a:r>
            <a:r>
              <a:rPr dirty="0" sz="1000" spc="-5">
                <a:latin typeface="Courier New"/>
                <a:cs typeface="Courier New"/>
              </a:rPr>
              <a:t>m</a:t>
            </a:r>
            <a:r>
              <a:rPr dirty="0" sz="1000" spc="-375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ible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pl</a:t>
            </a:r>
            <a:r>
              <a:rPr dirty="0" sz="1000" spc="-5">
                <a:latin typeface="Courier New"/>
                <a:cs typeface="Courier New"/>
              </a:rPr>
              <a:t>m</a:t>
            </a:r>
            <a:r>
              <a:rPr dirty="0" sz="1000" spc="-325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and,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ciﬁ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 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effec</a:t>
            </a:r>
            <a:r>
              <a:rPr dirty="0" sz="1000" spc="-5">
                <a:latin typeface="Courier New"/>
                <a:cs typeface="Courier New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.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effec</a:t>
            </a:r>
            <a:r>
              <a:rPr dirty="0" sz="1000" spc="-5">
                <a:latin typeface="Courier New"/>
                <a:cs typeface="Courier New"/>
              </a:rPr>
              <a:t>t</a:t>
            </a:r>
            <a:r>
              <a:rPr dirty="0" sz="1000" spc="-330">
                <a:latin typeface="Courier New"/>
                <a:cs typeface="Courier New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’time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330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effec</a:t>
            </a:r>
            <a:r>
              <a:rPr dirty="0" sz="1000" spc="-5">
                <a:latin typeface="Courier New"/>
                <a:cs typeface="Courier New"/>
              </a:rPr>
              <a:t>t</a:t>
            </a:r>
            <a:r>
              <a:rPr dirty="0" sz="1000" spc="-330">
                <a:latin typeface="Courier New"/>
                <a:cs typeface="Courier New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’twoways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330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2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du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mmon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k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onsider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-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ciﬁ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dt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 </a:t>
            </a:r>
            <a:r>
              <a:rPr dirty="0" sz="1000" spc="-10">
                <a:latin typeface="Palatino Linotype"/>
                <a:cs typeface="Palatino Linotype"/>
              </a:rPr>
              <a:t>(2013,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</a:t>
            </a:r>
            <a:r>
              <a:rPr dirty="0" sz="1000" spc="-20">
                <a:latin typeface="Palatino Linotype"/>
                <a:cs typeface="Palatino Linotype"/>
              </a:rPr>
              <a:t>):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67532" y="6287649"/>
            <a:ext cx="4985385" cy="127444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rds.2fe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plm(fm.rds,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RDSpillovers,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"within",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"twoways")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pcdtest(rds.2fe)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24765" marR="197612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Pesaran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CD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cross-</a:t>
            </a:r>
            <a:r>
              <a:rPr dirty="0" sz="800">
                <a:latin typeface="Courier New"/>
                <a:cs typeface="Courier New"/>
              </a:rPr>
              <a:t>sectional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dependence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in </a:t>
            </a:r>
            <a:r>
              <a:rPr dirty="0" sz="800" spc="-10">
                <a:latin typeface="Courier New"/>
                <a:cs typeface="Courier New"/>
              </a:rPr>
              <a:t>panels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ourier New"/>
              <a:cs typeface="Courier New"/>
            </a:endParaRPr>
          </a:p>
          <a:p>
            <a:pPr marL="24765" marR="3218180">
              <a:lnSpc>
                <a:spcPct val="116300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lny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lnl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lnk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lnrd </a:t>
            </a:r>
            <a:r>
              <a:rPr dirty="0" sz="800">
                <a:latin typeface="Courier New"/>
                <a:cs typeface="Courier New"/>
              </a:rPr>
              <a:t>z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1.5,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0.1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10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9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cross-</a:t>
            </a:r>
            <a:r>
              <a:rPr dirty="0" sz="800">
                <a:latin typeface="Courier New"/>
                <a:cs typeface="Courier New"/>
              </a:rPr>
              <a:t>sectional</a:t>
            </a:r>
            <a:r>
              <a:rPr dirty="0" sz="800" spc="-9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dependence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567532" y="7778407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554827" y="7809367"/>
            <a:ext cx="4882515" cy="522605"/>
          </a:xfrm>
          <a:prstGeom prst="rect">
            <a:avLst/>
          </a:prstGeom>
        </p:spPr>
        <p:txBody>
          <a:bodyPr wrap="square" lIns="0" tIns="7620" rIns="0" bIns="0" rtlCol="0" vert="horz">
            <a:spAutoFit/>
          </a:bodyPr>
          <a:lstStyle/>
          <a:p>
            <a:pPr marL="12700" marR="5080">
              <a:lnSpc>
                <a:spcPct val="103800"/>
              </a:lnSpc>
              <a:spcBef>
                <a:spcPts val="60"/>
              </a:spcBef>
              <a:buAutoNum type="arabicPlain" startAt="3"/>
              <a:tabLst>
                <a:tab pos="114300" algn="l"/>
              </a:tabLst>
            </a:pPr>
            <a:r>
              <a:rPr dirty="0" sz="800">
                <a:latin typeface="Palatino Linotype"/>
                <a:cs typeface="Palatino Linotype"/>
              </a:rPr>
              <a:t>If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 </a:t>
            </a:r>
            <a:r>
              <a:rPr dirty="0" sz="800" spc="-20">
                <a:latin typeface="Palatino Linotype"/>
                <a:cs typeface="Palatino Linotype"/>
              </a:rPr>
              <a:t>time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dimension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insuﬃcient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and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>
                <a:latin typeface="Cambria"/>
                <a:cs typeface="Cambria"/>
              </a:rPr>
              <a:t>=</a:t>
            </a:r>
            <a:r>
              <a:rPr dirty="0" sz="800">
                <a:latin typeface="Courier New"/>
                <a:cs typeface="Courier New"/>
              </a:rPr>
              <a:t>NULL</a:t>
            </a:r>
            <a:r>
              <a:rPr dirty="0" sz="800">
                <a:latin typeface="Palatino Linotype"/>
                <a:cs typeface="Palatino Linotype"/>
              </a:rPr>
              <a:t>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function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defaults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to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estimation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within</a:t>
            </a:r>
            <a:r>
              <a:rPr dirty="0" sz="800" spc="-15" i="1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model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and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issues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warning.</a:t>
            </a:r>
            <a:endParaRPr sz="800">
              <a:latin typeface="Palatino Linotype"/>
              <a:cs typeface="Palatino Linotype"/>
            </a:endParaRPr>
          </a:p>
          <a:p>
            <a:pPr marL="12700" marR="127000">
              <a:lnSpc>
                <a:spcPts val="1000"/>
              </a:lnSpc>
              <a:buAutoNum type="arabicPlain" startAt="3"/>
              <a:tabLst>
                <a:tab pos="114300" algn="l"/>
              </a:tabLst>
            </a:pPr>
            <a:r>
              <a:rPr dirty="0" sz="800" spc="385">
                <a:latin typeface="Palatino Linotype"/>
                <a:cs typeface="Palatino Linotype"/>
              </a:rPr>
              <a:t>h</a:t>
            </a:r>
            <a:r>
              <a:rPr dirty="0" sz="800" spc="-15">
                <a:latin typeface="Palatino Linotype"/>
                <a:cs typeface="Palatino Linotype"/>
              </a:rPr>
              <a:t>is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 </a:t>
            </a:r>
            <a:r>
              <a:rPr dirty="0" sz="800" spc="-30">
                <a:latin typeface="Palatino Linotype"/>
                <a:cs typeface="Palatino Linotype"/>
              </a:rPr>
              <a:t>also</a:t>
            </a:r>
            <a:r>
              <a:rPr dirty="0" sz="800" spc="-10">
                <a:latin typeface="Palatino Linotype"/>
                <a:cs typeface="Palatino Linotype"/>
              </a:rPr>
              <a:t> the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only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solution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when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 </a:t>
            </a:r>
            <a:r>
              <a:rPr dirty="0" sz="800" spc="-20">
                <a:latin typeface="Palatino Linotype"/>
                <a:cs typeface="Palatino Linotype"/>
              </a:rPr>
              <a:t>time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dimension’s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length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insuﬃcient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for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estimating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heterogeneous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model.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30679" y="607782"/>
            <a:ext cx="5294630" cy="7435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17780">
              <a:lnSpc>
                <a:spcPct val="100000"/>
              </a:lnSpc>
              <a:spcBef>
                <a:spcPts val="95"/>
              </a:spcBef>
            </a:pPr>
            <a:r>
              <a:rPr dirty="0" sz="800" spc="-25" i="1">
                <a:latin typeface="Calibri"/>
                <a:cs typeface="Calibri"/>
              </a:rPr>
              <a:t>Tests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on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Models</a:t>
            </a:r>
            <a:r>
              <a:rPr dirty="0" sz="800" spc="24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107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50800" marR="300990" indent="107950">
              <a:lnSpc>
                <a:spcPct val="100000"/>
              </a:lnSpc>
            </a:pP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wer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lud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20">
                <a:latin typeface="Palatino Linotype"/>
                <a:cs typeface="Palatino Linotype"/>
              </a:rPr>
              <a:t>tion.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ow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tion.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825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spc="-95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825" i="1">
                <a:latin typeface="Meiryo"/>
                <a:cs typeface="Meiryo"/>
              </a:rPr>
              <a:t/>
            </a:r>
            <a:r>
              <a:rPr dirty="0" sz="1000" spc="-305" i="1">
                <a:latin typeface="Meiryo"/>
                <a:cs typeface="Meiryo"/>
              </a:rPr>
              <a:t>̂</a:t>
            </a:r>
            <a:r>
              <a:rPr dirty="0" baseline="-21367" sz="975" spc="135" b="1">
                <a:latin typeface="Times New Roman"/>
                <a:cs typeface="Times New Roman"/>
              </a:rPr>
              <a:t>a</a:t>
            </a:r>
            <a:r>
              <a:rPr dirty="0" cap="small" baseline="-21367" sz="975" spc="97" b="1">
                <a:latin typeface="Times New Roman"/>
                <a:cs typeface="Times New Roman"/>
              </a:rPr>
              <a:t>b</a:t>
            </a:r>
            <a:r>
              <a:rPr dirty="0" baseline="-21367" sz="975" spc="187" b="1">
                <a:latin typeface="Times New Roman"/>
                <a:cs typeface="Times New Roman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81479" y="1536084"/>
            <a:ext cx="4985385" cy="57467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cbind("rho"</a:t>
            </a:r>
            <a:r>
              <a:rPr dirty="0" sz="800" spc="4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pcdtest(rds.2fe,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"rho")$statistic,</a:t>
            </a:r>
            <a:endParaRPr sz="800">
              <a:latin typeface="Courier New"/>
              <a:cs typeface="Courier New"/>
            </a:endParaRPr>
          </a:p>
          <a:p>
            <a:pPr marL="632460" marR="1369060" indent="-243204">
              <a:lnSpc>
                <a:spcPts val="1170"/>
              </a:lnSpc>
              <a:spcBef>
                <a:spcPts val="25"/>
              </a:spcBef>
            </a:pPr>
            <a:r>
              <a:rPr dirty="0" sz="800">
                <a:latin typeface="Courier New"/>
                <a:cs typeface="Courier New"/>
              </a:rPr>
              <a:t>"|rho|"=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pcdtest(rds.2fe,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"absrho")$statistic) </a:t>
            </a:r>
            <a:r>
              <a:rPr dirty="0" sz="800">
                <a:latin typeface="Courier New"/>
                <a:cs typeface="Courier New"/>
              </a:rPr>
              <a:t>rho</a:t>
            </a:r>
            <a:r>
              <a:rPr dirty="0" sz="800" spc="4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|rho|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85"/>
              </a:spcBef>
            </a:pPr>
            <a:r>
              <a:rPr dirty="0" sz="800">
                <a:latin typeface="Courier New"/>
                <a:cs typeface="Courier New"/>
              </a:rPr>
              <a:t>rho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0.004879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0.5021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17975" y="2295724"/>
            <a:ext cx="5062855" cy="31019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63500" marR="5588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whence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 </a:t>
            </a:r>
            <a:r>
              <a:rPr dirty="0" sz="1000" spc="-25">
                <a:latin typeface="Palatino Linotype"/>
                <a:cs typeface="Palatino Linotype"/>
              </a:rPr>
              <a:t>seen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how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substantial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25">
                <a:latin typeface="Palatino Linotype"/>
                <a:cs typeface="Palatino Linotype"/>
              </a:rPr>
              <a:t>sectional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dependence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present,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but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addition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centered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mean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coeﬃcients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zero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positive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45">
                <a:latin typeface="Palatino Linotype"/>
                <a:cs typeface="Palatino Linotype"/>
              </a:rPr>
              <a:t>negative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84" i="1">
                <a:latin typeface="Meiryo"/>
                <a:cs typeface="Meiryo"/>
              </a:rPr>
              <a:t/>
            </a:r>
            <a:r>
              <a:rPr dirty="0" sz="1000" spc="-375" i="1">
                <a:latin typeface="Meiryo"/>
                <a:cs typeface="Meiryo"/>
              </a:rPr>
              <a:t>̂</a:t>
            </a:r>
            <a:r>
              <a:rPr dirty="0" baseline="-21367" sz="975" spc="-104" i="1">
                <a:latin typeface="Palatino Linotype"/>
                <a:cs typeface="Palatino Linotype"/>
              </a:rPr>
              <a:t>nm</a:t>
            </a:r>
            <a:r>
              <a:rPr dirty="0" sz="1000" spc="-1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compensate.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450">
              <a:latin typeface="Palatino Linotype"/>
              <a:cs typeface="Palatino Linotype"/>
            </a:endParaRPr>
          </a:p>
          <a:p>
            <a:pPr marL="635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4.4.3</a:t>
            </a:r>
            <a:r>
              <a:rPr dirty="0" sz="1000" spc="39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Testing</a:t>
            </a:r>
            <a:r>
              <a:rPr dirty="0" sz="1000" spc="2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Cross-sectional</a:t>
            </a:r>
            <a:r>
              <a:rPr dirty="0" sz="1000" spc="2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Dependence</a:t>
            </a:r>
            <a:r>
              <a:rPr dirty="0" sz="1000" spc="3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in</a:t>
            </a:r>
            <a:r>
              <a:rPr dirty="0" sz="1000" spc="3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a</a:t>
            </a:r>
            <a:r>
              <a:rPr dirty="0" sz="1000" spc="2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pseries</a:t>
            </a:r>
            <a:endParaRPr sz="1000">
              <a:latin typeface="Calibri"/>
              <a:cs typeface="Calibri"/>
            </a:endParaRPr>
          </a:p>
          <a:p>
            <a:pPr algn="just" marL="63500" marR="55880">
              <a:lnSpc>
                <a:spcPct val="100000"/>
              </a:lnSpc>
              <a:spcBef>
                <a:spcPts val="595"/>
              </a:spcBef>
            </a:pPr>
            <a:r>
              <a:rPr dirty="0" sz="1000" spc="-6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sting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150" b="1">
                <a:latin typeface="Times New Roman"/>
                <a:cs typeface="Times New Roman"/>
              </a:rPr>
              <a:t>c</a:t>
            </a:r>
            <a:r>
              <a:rPr dirty="0" cap="small" sz="1000" spc="75" b="1">
                <a:latin typeface="Times New Roman"/>
                <a:cs typeface="Times New Roman"/>
              </a:rPr>
              <a:t>d</a:t>
            </a:r>
            <a:r>
              <a:rPr dirty="0" sz="1000" spc="65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mily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ploy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imina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ssme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ll,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der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mine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wh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80">
                <a:latin typeface="Palatino Linotype"/>
                <a:cs typeface="Palatino Linotype"/>
              </a:rPr>
              <a:t>ow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end,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10">
                <a:latin typeface="Courier New"/>
                <a:cs typeface="Courier New"/>
              </a:rPr>
              <a:t>pcdtes</a:t>
            </a:r>
            <a:r>
              <a:rPr dirty="0" sz="1000" spc="-5">
                <a:latin typeface="Courier New"/>
                <a:cs typeface="Courier New"/>
              </a:rPr>
              <a:t>t</a:t>
            </a:r>
            <a:r>
              <a:rPr dirty="0" sz="1000" spc="-335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pserie</a:t>
            </a:r>
            <a:r>
              <a:rPr dirty="0" sz="1000" spc="-5">
                <a:latin typeface="Courier New"/>
                <a:cs typeface="Courier New"/>
              </a:rPr>
              <a:t>s</a:t>
            </a:r>
            <a:r>
              <a:rPr dirty="0" sz="1000" spc="-335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aning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pserie</a:t>
            </a:r>
            <a:r>
              <a:rPr dirty="0" sz="1000" spc="-5">
                <a:latin typeface="Courier New"/>
                <a:cs typeface="Courier New"/>
              </a:rPr>
              <a:t>s</a:t>
            </a:r>
            <a:r>
              <a:rPr dirty="0" sz="1000" spc="-335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</a:t>
            </a:r>
            <a:r>
              <a:rPr dirty="0" sz="1000" spc="-5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ll.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ptive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825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spc="-95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825" i="1">
                <a:latin typeface="Meiryo"/>
                <a:cs typeface="Meiryo"/>
              </a:rPr>
              <a:t/>
            </a:r>
            <a:r>
              <a:rPr dirty="0" sz="1000" spc="-305" i="1">
                <a:latin typeface="Meiryo"/>
                <a:cs typeface="Meiryo"/>
              </a:rPr>
              <a:t>̂</a:t>
            </a:r>
            <a:r>
              <a:rPr dirty="0" baseline="-21367" sz="975" spc="135" b="1">
                <a:latin typeface="Times New Roman"/>
                <a:cs typeface="Times New Roman"/>
              </a:rPr>
              <a:t>a</a:t>
            </a:r>
            <a:r>
              <a:rPr dirty="0" cap="small" baseline="-21367" sz="975" spc="97" b="1">
                <a:latin typeface="Times New Roman"/>
                <a:cs typeface="Times New Roman"/>
              </a:rPr>
              <a:t>b</a:t>
            </a:r>
            <a:r>
              <a:rPr dirty="0" baseline="-21367" sz="975" spc="120" b="1">
                <a:latin typeface="Times New Roman"/>
                <a:cs typeface="Times New Roman"/>
              </a:rPr>
              <a:t>s</a:t>
            </a:r>
            <a:r>
              <a:rPr dirty="0" baseline="-21367" sz="975" b="1">
                <a:latin typeface="Times New Roman"/>
                <a:cs typeface="Times New Roman"/>
              </a:rPr>
              <a:t> </a:t>
            </a:r>
            <a:r>
              <a:rPr dirty="0" baseline="-21367" sz="975" spc="-67" b="1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Palatino Linotype"/>
              <a:cs typeface="Palatino Linotype"/>
            </a:endParaRPr>
          </a:p>
          <a:p>
            <a:pPr algn="just" marL="63500">
              <a:lnSpc>
                <a:spcPts val="1200"/>
              </a:lnSpc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4.11</a:t>
            </a:r>
            <a:r>
              <a:rPr dirty="0" sz="1000" spc="32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cross-sectional</a:t>
            </a:r>
            <a:r>
              <a:rPr dirty="0" sz="1000" spc="17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dependence</a:t>
            </a:r>
            <a:r>
              <a:rPr dirty="0" sz="1000" spc="170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test</a:t>
            </a:r>
            <a:r>
              <a:rPr dirty="0" sz="1000" spc="17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for</a:t>
            </a:r>
            <a:r>
              <a:rPr dirty="0" sz="1000" spc="17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a</a:t>
            </a:r>
            <a:r>
              <a:rPr dirty="0" sz="1000" spc="17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pseries</a:t>
            </a:r>
            <a:r>
              <a:rPr dirty="0" sz="1000" spc="170" b="1">
                <a:latin typeface="Times New Roman"/>
                <a:cs typeface="Times New Roman"/>
              </a:rPr>
              <a:t> 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175" b="1">
                <a:latin typeface="Times New Roman"/>
                <a:cs typeface="Times New Roman"/>
              </a:rPr>
              <a:t>  </a:t>
            </a:r>
            <a:r>
              <a:rPr dirty="0" sz="1000" spc="-10" b="1">
                <a:latin typeface="Courier New"/>
                <a:cs typeface="Courier New"/>
              </a:rPr>
              <a:t>HousePricesUS</a:t>
            </a:r>
            <a:endParaRPr sz="1000">
              <a:latin typeface="Courier New"/>
              <a:cs typeface="Courier New"/>
            </a:endParaRPr>
          </a:p>
          <a:p>
            <a:pPr algn="just" marL="63500">
              <a:lnSpc>
                <a:spcPts val="1195"/>
              </a:lnSpc>
            </a:pP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63500" marR="55880">
              <a:lnSpc>
                <a:spcPts val="1200"/>
              </a:lnSpc>
              <a:spcBef>
                <a:spcPts val="40"/>
              </a:spcBef>
            </a:pPr>
            <a:r>
              <a:rPr dirty="0" sz="1000" spc="-65">
                <a:latin typeface="Palatino Linotype"/>
                <a:cs typeface="Palatino Linotype"/>
              </a:rPr>
              <a:t>Holly</a:t>
            </a:r>
            <a:r>
              <a:rPr dirty="0" sz="1000">
                <a:latin typeface="Palatino Linotype"/>
                <a:cs typeface="Palatino Linotype"/>
              </a:rPr>
              <a:t> et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(2010)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analyze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changes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house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prices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49</a:t>
            </a:r>
            <a:r>
              <a:rPr dirty="0" sz="1000" spc="-20">
                <a:latin typeface="Palatino Linotype"/>
                <a:cs typeface="Palatino Linotype"/>
              </a:rPr>
              <a:t> US </a:t>
            </a:r>
            <a:r>
              <a:rPr dirty="0" sz="1000" spc="-25">
                <a:latin typeface="Palatino Linotype"/>
                <a:cs typeface="Palatino Linotype"/>
              </a:rPr>
              <a:t>states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between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1975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2003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assess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extent</a:t>
            </a:r>
            <a:r>
              <a:rPr dirty="0" sz="1000" spc="-20">
                <a:latin typeface="Palatino Linotype"/>
                <a:cs typeface="Palatino Linotype"/>
              </a:rPr>
              <a:t> they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driven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fundamentals</a:t>
            </a:r>
            <a:r>
              <a:rPr dirty="0" sz="1000" spc="-20">
                <a:latin typeface="Palatino Linotype"/>
                <a:cs typeface="Palatino Linotype"/>
              </a:rPr>
              <a:t> like </a:t>
            </a:r>
            <a:r>
              <a:rPr dirty="0" sz="1000" spc="-40">
                <a:latin typeface="Palatino Linotype"/>
                <a:cs typeface="Palatino Linotype"/>
              </a:rPr>
              <a:t>disposable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per</a:t>
            </a:r>
            <a:r>
              <a:rPr dirty="0" sz="1000" spc="-20">
                <a:latin typeface="Palatino Linotype"/>
                <a:cs typeface="Palatino Linotype"/>
              </a:rPr>
              <a:t> capita </a:t>
            </a:r>
            <a:r>
              <a:rPr dirty="0" sz="1000" spc="-10">
                <a:latin typeface="Palatino Linotype"/>
                <a:cs typeface="Palatino Linotype"/>
              </a:rPr>
              <a:t>income, </a:t>
            </a:r>
            <a:r>
              <a:rPr dirty="0" sz="1000">
                <a:latin typeface="Palatino Linotype"/>
                <a:cs typeface="Palatino Linotype"/>
              </a:rPr>
              <a:t>net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borrowing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costs,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population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growth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(see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also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replication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Millo,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2015).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47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empirical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analysis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proceeds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from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initial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assessment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dependence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variables; </a:t>
            </a:r>
            <a:r>
              <a:rPr dirty="0" sz="1000" spc="-20">
                <a:latin typeface="Palatino Linotype"/>
                <a:cs typeface="Palatino Linotype"/>
              </a:rPr>
              <a:t>here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reproduce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cross-sectional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assessment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variable,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house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price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index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(1980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>
                <a:latin typeface="Palatino Linotype"/>
                <a:cs typeface="Palatino Linotype"/>
              </a:rPr>
              <a:t>100),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taken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 </a:t>
            </a:r>
            <a:r>
              <a:rPr dirty="0" sz="1000" spc="-25">
                <a:latin typeface="Palatino Linotype"/>
                <a:cs typeface="Palatino Linotype"/>
              </a:rPr>
              <a:t>ﬁrst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differences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logs.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81479" y="5582532"/>
            <a:ext cx="4985385" cy="28257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data("HousePricesUS",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"pder")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php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pdata.frame(HousePricesUS)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81479" y="6184893"/>
            <a:ext cx="4985385" cy="57467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  <a:tabLst>
                <a:tab pos="875030" algn="l"/>
              </a:tabLst>
            </a:pPr>
            <a:r>
              <a:rPr dirty="0" sz="800" spc="-10">
                <a:latin typeface="Courier New"/>
                <a:cs typeface="Courier New"/>
              </a:rPr>
              <a:t>cbind("rho"</a:t>
            </a:r>
            <a:r>
              <a:rPr dirty="0" sz="800">
                <a:latin typeface="Courier New"/>
                <a:cs typeface="Courier New"/>
              </a:rPr>
              <a:t>	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pcdtest(diff(log(php$price)),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0">
                <a:latin typeface="Courier New"/>
                <a:cs typeface="Courier New"/>
              </a:rPr>
              <a:t> "rho")$statistic,</a:t>
            </a:r>
            <a:endParaRPr sz="800">
              <a:latin typeface="Courier New"/>
              <a:cs typeface="Courier New"/>
            </a:endParaRPr>
          </a:p>
          <a:p>
            <a:pPr marL="450215" marR="518795" indent="-60960">
              <a:lnSpc>
                <a:spcPts val="1170"/>
              </a:lnSpc>
              <a:spcBef>
                <a:spcPts val="25"/>
              </a:spcBef>
            </a:pPr>
            <a:r>
              <a:rPr dirty="0" sz="800">
                <a:latin typeface="Courier New"/>
                <a:cs typeface="Courier New"/>
              </a:rPr>
              <a:t>"|rho|"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pcdtest(diff(log(php$price)),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"absrho")$statistic) </a:t>
            </a:r>
            <a:r>
              <a:rPr dirty="0" sz="800">
                <a:latin typeface="Courier New"/>
                <a:cs typeface="Courier New"/>
              </a:rPr>
              <a:t>rho</a:t>
            </a:r>
            <a:r>
              <a:rPr dirty="0" sz="800" spc="4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|rho|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85"/>
              </a:spcBef>
            </a:pPr>
            <a:r>
              <a:rPr dirty="0" sz="800">
                <a:latin typeface="Courier New"/>
                <a:cs typeface="Courier New"/>
              </a:rPr>
              <a:t>rho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0.3942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0.4247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43374" y="6944534"/>
            <a:ext cx="5011420" cy="13919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2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overall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verag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25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spc="-75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25" i="1">
                <a:latin typeface="Meiryo"/>
                <a:cs typeface="Meiryo"/>
              </a:rPr>
              <a:t/>
            </a:r>
            <a:r>
              <a:rPr dirty="0" sz="1000" spc="-305" i="1">
                <a:latin typeface="Meiryo"/>
                <a:cs typeface="Meiryo"/>
              </a:rPr>
              <a:t>̂</a:t>
            </a:r>
            <a:r>
              <a:rPr dirty="0" baseline="-21367" sz="975" spc="135" b="1">
                <a:latin typeface="Times New Roman"/>
                <a:cs typeface="Times New Roman"/>
              </a:rPr>
              <a:t>a</a:t>
            </a:r>
            <a:r>
              <a:rPr dirty="0" cap="small" baseline="-21367" sz="975" spc="97" b="1">
                <a:latin typeface="Times New Roman"/>
                <a:cs typeface="Times New Roman"/>
              </a:rPr>
              <a:t>b</a:t>
            </a:r>
            <a:r>
              <a:rPr dirty="0" baseline="-21367" sz="975" spc="120" b="1">
                <a:latin typeface="Times New Roman"/>
                <a:cs typeface="Times New Roman"/>
              </a:rPr>
              <a:t>s</a:t>
            </a:r>
            <a:r>
              <a:rPr dirty="0" baseline="-21367" sz="975" b="1">
                <a:latin typeface="Times New Roman"/>
                <a:cs typeface="Times New Roman"/>
              </a:rPr>
              <a:t> </a:t>
            </a:r>
            <a:r>
              <a:rPr dirty="0" baseline="-21367" sz="975" spc="-37" b="1">
                <a:latin typeface="Times New Roman"/>
                <a:cs typeface="Times New Roman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30">
                <a:latin typeface="Palatino Linotype"/>
                <a:cs typeface="Palatino Linotype"/>
              </a:rPr>
              <a:t>ui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ma</a:t>
            </a:r>
            <a:r>
              <a:rPr dirty="0" sz="1000" spc="-40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ni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5">
                <a:latin typeface="Palatino Linotype"/>
                <a:cs typeface="Palatino Linotype"/>
              </a:rPr>
              <a:t>de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30">
                <a:latin typeface="Palatino Linotype"/>
                <a:cs typeface="Palatino Linotype"/>
              </a:rPr>
              <a:t>indi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sitive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ion.</a:t>
            </a:r>
            <a:endParaRPr sz="1000">
              <a:latin typeface="Palatino Linotype"/>
              <a:cs typeface="Palatino Linotype"/>
            </a:endParaRPr>
          </a:p>
          <a:p>
            <a:pPr algn="just" marL="38100" marR="30480" indent="107950">
              <a:lnSpc>
                <a:spcPts val="1200"/>
              </a:lnSpc>
              <a:spcBef>
                <a:spcPts val="30"/>
              </a:spcBef>
            </a:pPr>
            <a:r>
              <a:rPr dirty="0" sz="1000">
                <a:latin typeface="Palatino Linotype"/>
                <a:cs typeface="Palatino Linotype"/>
              </a:rPr>
              <a:t>To </a:t>
            </a:r>
            <a:r>
              <a:rPr dirty="0" sz="1000" spc="-35">
                <a:latin typeface="Palatino Linotype"/>
                <a:cs typeface="Palatino Linotype"/>
              </a:rPr>
              <a:t>investigate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whether</a:t>
            </a:r>
            <a:r>
              <a:rPr dirty="0" sz="1000">
                <a:latin typeface="Palatino Linotype"/>
                <a:cs typeface="Palatino Linotype"/>
              </a:rPr>
              <a:t> this </a:t>
            </a:r>
            <a:r>
              <a:rPr dirty="0" sz="1000" spc="-30">
                <a:latin typeface="Palatino Linotype"/>
                <a:cs typeface="Palatino Linotype"/>
              </a:rPr>
              <a:t>behavior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 </a:t>
            </a:r>
            <a:r>
              <a:rPr dirty="0" sz="1000" spc="-40">
                <a:latin typeface="Palatino Linotype"/>
                <a:cs typeface="Palatino Linotype"/>
              </a:rPr>
              <a:t>geographically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uniform</a:t>
            </a:r>
            <a:r>
              <a:rPr dirty="0" sz="1000">
                <a:latin typeface="Palatino Linotype"/>
                <a:cs typeface="Palatino Linotype"/>
              </a:rPr>
              <a:t> 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 can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drill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down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regional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level.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13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13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regions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correlation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tables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constructed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means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pcdtest</a:t>
            </a:r>
            <a:r>
              <a:rPr dirty="0" sz="1000" spc="-13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function,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setting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test</a:t>
            </a:r>
            <a:r>
              <a:rPr dirty="0" sz="1000" spc="-140">
                <a:latin typeface="Courier New"/>
                <a:cs typeface="Courier New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0">
                <a:latin typeface="Cambria"/>
                <a:cs typeface="Cambria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’rho’</a:t>
            </a:r>
            <a:r>
              <a:rPr dirty="0" sz="1000" spc="-14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average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correlation </a:t>
            </a:r>
            <a:r>
              <a:rPr dirty="0" sz="1000">
                <a:latin typeface="Palatino Linotype"/>
                <a:cs typeface="Palatino Linotype"/>
              </a:rPr>
              <a:t>coeﬃcient.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function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cortab</a:t>
            </a:r>
            <a:r>
              <a:rPr dirty="0" sz="1000" spc="-15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provided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automates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procedure,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construct- </a:t>
            </a:r>
            <a:r>
              <a:rPr dirty="0" sz="1000">
                <a:latin typeface="Palatino Linotype"/>
                <a:cs typeface="Palatino Linotype"/>
              </a:rPr>
              <a:t>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suitable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9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matrices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from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provided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grouping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index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calculating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75" i="1">
                <a:latin typeface="Meiryo"/>
                <a:cs typeface="Meiryo"/>
              </a:rPr>
              <a:t>̂</a:t>
            </a:r>
            <a:r>
              <a:rPr dirty="0" sz="1000" spc="105" i="1">
                <a:latin typeface="Meiryo"/>
                <a:cs typeface="Meiryo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(default)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or</a:t>
            </a:r>
            <a:endParaRPr sz="1000">
              <a:latin typeface="Palatino Linotype"/>
              <a:cs typeface="Palatino Linotype"/>
            </a:endParaRPr>
          </a:p>
          <a:p>
            <a:pPr algn="just" marL="38100">
              <a:lnSpc>
                <a:spcPts val="1135"/>
              </a:lnSpc>
            </a:pPr>
            <a:r>
              <a:rPr dirty="0" sz="1000" spc="-825" i="1">
                <a:latin typeface="Meiryo"/>
                <a:cs typeface="Meiryo"/>
              </a:rPr>
              <a:t/>
            </a:r>
            <a:r>
              <a:rPr dirty="0" sz="1000" spc="-305" i="1">
                <a:latin typeface="Meiryo"/>
                <a:cs typeface="Meiryo"/>
              </a:rPr>
              <a:t>̂</a:t>
            </a:r>
            <a:r>
              <a:rPr dirty="0" baseline="-21367" sz="975" spc="135" b="1">
                <a:latin typeface="Times New Roman"/>
                <a:cs typeface="Times New Roman"/>
              </a:rPr>
              <a:t>a</a:t>
            </a:r>
            <a:r>
              <a:rPr dirty="0" cap="small" baseline="-21367" sz="975" spc="97" b="1">
                <a:latin typeface="Times New Roman"/>
                <a:cs typeface="Times New Roman"/>
              </a:rPr>
              <a:t>b</a:t>
            </a:r>
            <a:r>
              <a:rPr dirty="0" baseline="-21367" sz="975" spc="120" b="1">
                <a:latin typeface="Times New Roman"/>
                <a:cs typeface="Times New Roman"/>
              </a:rPr>
              <a:t>s</a:t>
            </a:r>
            <a:r>
              <a:rPr dirty="0" baseline="-21367" sz="975" b="1">
                <a:latin typeface="Times New Roman"/>
                <a:cs typeface="Times New Roman"/>
              </a:rPr>
              <a:t>  </a:t>
            </a:r>
            <a:r>
              <a:rPr dirty="0" baseline="-21367" sz="975" spc="89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(if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-10">
                <a:latin typeface="Courier New"/>
                <a:cs typeface="Courier New"/>
              </a:rPr>
              <a:t>tes</a:t>
            </a:r>
            <a:r>
              <a:rPr dirty="0" sz="1000" spc="-5">
                <a:latin typeface="Courier New"/>
                <a:cs typeface="Courier New"/>
              </a:rPr>
              <a:t>t</a:t>
            </a:r>
            <a:r>
              <a:rPr dirty="0" sz="1000" spc="-100">
                <a:latin typeface="Courier New"/>
                <a:cs typeface="Courier New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’absrho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-35">
                <a:latin typeface="Palatino Linotype"/>
                <a:cs typeface="Palatino Linotype"/>
              </a:rPr>
              <a:t>(main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agonal)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air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ons</a:t>
            </a:r>
            <a:endParaRPr sz="1000">
              <a:latin typeface="Palatino Linotype"/>
              <a:cs typeface="Palatino Linotype"/>
            </a:endParaRPr>
          </a:p>
          <a:p>
            <a:pPr marL="38100">
              <a:lnSpc>
                <a:spcPts val="1200"/>
              </a:lnSpc>
            </a:pPr>
            <a:r>
              <a:rPr dirty="0" sz="1000" spc="-35">
                <a:latin typeface="Palatino Linotype"/>
                <a:cs typeface="Palatino Linotype"/>
              </a:rPr>
              <a:t>(off-</a:t>
            </a:r>
            <a:r>
              <a:rPr dirty="0" sz="1000" spc="-10">
                <a:latin typeface="Palatino Linotype"/>
                <a:cs typeface="Palatino Linotype"/>
              </a:rPr>
              <a:t>diagonal).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67529" y="919225"/>
            <a:ext cx="4985385" cy="991235"/>
          </a:xfrm>
          <a:custGeom>
            <a:avLst/>
            <a:gdLst/>
            <a:ahLst/>
            <a:cxnLst/>
            <a:rect l="l" t="t" r="r" b="b"/>
            <a:pathLst>
              <a:path w="4985385" h="991235">
                <a:moveTo>
                  <a:pt x="4985182" y="850150"/>
                </a:moveTo>
                <a:lnTo>
                  <a:pt x="0" y="850150"/>
                </a:lnTo>
                <a:lnTo>
                  <a:pt x="0" y="990854"/>
                </a:lnTo>
                <a:lnTo>
                  <a:pt x="4985182" y="990854"/>
                </a:lnTo>
                <a:lnTo>
                  <a:pt x="4985182" y="850150"/>
                </a:lnTo>
                <a:close/>
              </a:path>
              <a:path w="4985385" h="991235">
                <a:moveTo>
                  <a:pt x="4985182" y="708533"/>
                </a:moveTo>
                <a:lnTo>
                  <a:pt x="0" y="708533"/>
                </a:lnTo>
                <a:lnTo>
                  <a:pt x="0" y="849236"/>
                </a:lnTo>
                <a:lnTo>
                  <a:pt x="4985182" y="849236"/>
                </a:lnTo>
                <a:lnTo>
                  <a:pt x="4985182" y="708533"/>
                </a:lnTo>
                <a:close/>
              </a:path>
              <a:path w="4985385" h="991235">
                <a:moveTo>
                  <a:pt x="4985182" y="566801"/>
                </a:moveTo>
                <a:lnTo>
                  <a:pt x="0" y="566801"/>
                </a:lnTo>
                <a:lnTo>
                  <a:pt x="0" y="707504"/>
                </a:lnTo>
                <a:lnTo>
                  <a:pt x="4985182" y="707504"/>
                </a:lnTo>
                <a:lnTo>
                  <a:pt x="4985182" y="566801"/>
                </a:lnTo>
                <a:close/>
              </a:path>
              <a:path w="4985385" h="991235">
                <a:moveTo>
                  <a:pt x="4985182" y="425069"/>
                </a:moveTo>
                <a:lnTo>
                  <a:pt x="0" y="425069"/>
                </a:lnTo>
                <a:lnTo>
                  <a:pt x="0" y="565772"/>
                </a:lnTo>
                <a:lnTo>
                  <a:pt x="4985182" y="565772"/>
                </a:lnTo>
                <a:lnTo>
                  <a:pt x="4985182" y="425069"/>
                </a:lnTo>
                <a:close/>
              </a:path>
              <a:path w="4985385" h="991235">
                <a:moveTo>
                  <a:pt x="4985182" y="283337"/>
                </a:moveTo>
                <a:lnTo>
                  <a:pt x="0" y="283337"/>
                </a:lnTo>
                <a:lnTo>
                  <a:pt x="0" y="424040"/>
                </a:lnTo>
                <a:lnTo>
                  <a:pt x="4985182" y="424040"/>
                </a:lnTo>
                <a:lnTo>
                  <a:pt x="4985182" y="283337"/>
                </a:lnTo>
                <a:close/>
              </a:path>
              <a:path w="4985385" h="991235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99123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271364" y="607782"/>
            <a:ext cx="4464050" cy="12909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108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475105" marR="65405" indent="-1154430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regions.names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c("New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Engl",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"Mideast",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"Southeast",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"Great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Lks", </a:t>
            </a:r>
            <a:r>
              <a:rPr dirty="0" sz="800">
                <a:latin typeface="Courier New"/>
                <a:cs typeface="Courier New"/>
              </a:rPr>
              <a:t>"Plains",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"Southwest",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"Rocky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Mnt",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"Far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West")</a:t>
            </a:r>
            <a:endParaRPr sz="800">
              <a:latin typeface="Courier New"/>
              <a:cs typeface="Courier New"/>
            </a:endParaRPr>
          </a:p>
          <a:p>
            <a:pPr marL="32131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corr.table.hp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cortab(diff(log(php$price)), </a:t>
            </a:r>
            <a:r>
              <a:rPr dirty="0" sz="800">
                <a:latin typeface="Courier New"/>
                <a:cs typeface="Courier New"/>
              </a:rPr>
              <a:t>grouping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php$region,</a:t>
            </a:r>
            <a:endParaRPr sz="800">
              <a:latin typeface="Courier New"/>
              <a:cs typeface="Courier New"/>
            </a:endParaRPr>
          </a:p>
          <a:p>
            <a:pPr marL="321310" marR="247650" indent="145732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groupnames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regions.names) colnames(corr.table.hp)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substr(rownames(corr.table.hp),</a:t>
            </a:r>
            <a:r>
              <a:rPr dirty="0" sz="800">
                <a:latin typeface="Courier New"/>
                <a:cs typeface="Courier New"/>
              </a:rPr>
              <a:t> 1,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5)</a:t>
            </a:r>
            <a:endParaRPr sz="800">
              <a:latin typeface="Courier New"/>
              <a:cs typeface="Courier New"/>
            </a:endParaRPr>
          </a:p>
          <a:p>
            <a:pPr marL="32131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round(corr.table.hp,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2)</a:t>
            </a:r>
            <a:endParaRPr sz="800">
              <a:latin typeface="Courier New"/>
              <a:cs typeface="Courier New"/>
            </a:endParaRPr>
          </a:p>
          <a:p>
            <a:pPr marL="928369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New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Midea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South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Great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Plain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South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Rocky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Far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W</a:t>
            </a:r>
            <a:endParaRPr sz="800">
              <a:latin typeface="Courier New"/>
              <a:cs typeface="Courier New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548410" y="1929559"/>
          <a:ext cx="5004435" cy="11125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51510"/>
                <a:gridCol w="334009"/>
                <a:gridCol w="394969"/>
                <a:gridCol w="364489"/>
                <a:gridCol w="364489"/>
                <a:gridCol w="364489"/>
                <a:gridCol w="364489"/>
                <a:gridCol w="364489"/>
                <a:gridCol w="1801495"/>
              </a:tblGrid>
              <a:tr h="121920">
                <a:tc>
                  <a:txBody>
                    <a:bodyPr/>
                    <a:lstStyle/>
                    <a:p>
                      <a:pPr marL="43815">
                        <a:lnSpc>
                          <a:spcPts val="77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New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Engl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3495">
                        <a:lnSpc>
                          <a:spcPts val="770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0.80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77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77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77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77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77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77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90345">
                        <a:lnSpc>
                          <a:spcPts val="77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4381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Mideast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349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0.68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0.66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9034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4381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Southeast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222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0.40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0.35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0.81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9034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4381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Great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Lks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222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0.27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0.20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0.62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0.61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9034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4381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Plains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2860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0.40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0.32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0.57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0.53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0.52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9034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60655">
                <a:tc>
                  <a:txBody>
                    <a:bodyPr/>
                    <a:lstStyle/>
                    <a:p>
                      <a:pPr marL="4381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Southwest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222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0.07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0.05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0.28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0.39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0.35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0.52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9034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21920">
                <a:tc gridSpan="3">
                  <a:txBody>
                    <a:bodyPr/>
                    <a:lstStyle/>
                    <a:p>
                      <a:pPr marL="43815">
                        <a:lnSpc>
                          <a:spcPts val="77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Rocky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Mnt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0.03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0.11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770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0.52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770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0.53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770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0.40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770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0.57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770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0.70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90345">
                        <a:lnSpc>
                          <a:spcPts val="77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3">
                  <a:txBody>
                    <a:bodyPr/>
                    <a:lstStyle/>
                    <a:p>
                      <a:pPr marL="43815">
                        <a:lnSpc>
                          <a:spcPts val="925"/>
                        </a:lnSpc>
                        <a:tabLst>
                          <a:tab pos="711835" algn="l"/>
                        </a:tabLst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Far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West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0.13</a:t>
                      </a:r>
                      <a:r>
                        <a:rPr dirty="0" sz="800" spc="20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0.17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0.52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0.42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0.29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0.31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0.46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9034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0.57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6" name="object 6" descr=""/>
          <p:cNvSpPr/>
          <p:nvPr/>
        </p:nvSpPr>
        <p:spPr>
          <a:xfrm>
            <a:off x="567529" y="5398172"/>
            <a:ext cx="4985385" cy="708025"/>
          </a:xfrm>
          <a:custGeom>
            <a:avLst/>
            <a:gdLst/>
            <a:ahLst/>
            <a:cxnLst/>
            <a:rect l="l" t="t" r="r" b="b"/>
            <a:pathLst>
              <a:path w="4985385" h="708025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708025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708025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70802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70802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554821" y="3229093"/>
            <a:ext cx="4990465" cy="28651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34925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preliminary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spatial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dependence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analysis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highlights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between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neighbor- </a:t>
            </a:r>
            <a:r>
              <a:rPr dirty="0" sz="1000" spc="-30">
                <a:latin typeface="Palatino Linotype"/>
                <a:cs typeface="Palatino Linotype"/>
              </a:rPr>
              <a:t>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regions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also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some </a:t>
            </a:r>
            <a:r>
              <a:rPr dirty="0" sz="1000" spc="-10">
                <a:latin typeface="Palatino Linotype"/>
                <a:cs typeface="Palatino Linotype"/>
              </a:rPr>
              <a:t>cases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correlation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distant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ones,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California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some </a:t>
            </a:r>
            <a:r>
              <a:rPr dirty="0" sz="1000" spc="-25">
                <a:latin typeface="Palatino Linotype"/>
                <a:cs typeface="Palatino Linotype"/>
              </a:rPr>
              <a:t>more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developed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states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East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Coast.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According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authors,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evidence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factor-related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dependence: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common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shocks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technology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stimulate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growth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most </a:t>
            </a:r>
            <a:r>
              <a:rPr dirty="0" sz="1000" spc="-55">
                <a:latin typeface="Palatino Linotype"/>
                <a:cs typeface="Palatino Linotype"/>
              </a:rPr>
              <a:t>advanced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states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irrespective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geographic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proximity.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200"/>
              </a:lnSpc>
              <a:spcBef>
                <a:spcPts val="20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pserie</a:t>
            </a:r>
            <a:r>
              <a:rPr dirty="0" sz="1000" spc="-5">
                <a:latin typeface="Courier New"/>
                <a:cs typeface="Courier New"/>
              </a:rPr>
              <a:t>s</a:t>
            </a:r>
            <a:r>
              <a:rPr dirty="0" sz="1000" spc="-360">
                <a:latin typeface="Courier New"/>
                <a:cs typeface="Courier New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19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xa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done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5">
                <a:latin typeface="Palatino Linotype"/>
                <a:cs typeface="Palatino Linotype"/>
              </a:rPr>
              <a:t>ove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Given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side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ty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(whi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35">
                <a:latin typeface="Palatino Linotype"/>
                <a:cs typeface="Palatino Linotype"/>
              </a:rPr>
              <a:t>our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ensu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encing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),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ollow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aran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(2004)</a:t>
            </a:r>
            <a:r>
              <a:rPr dirty="0" sz="1000" spc="-75">
                <a:latin typeface="Palatino Linotype"/>
                <a:cs typeface="Palatino Linotype"/>
              </a:rPr>
              <a:t>’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sugg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emove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by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ni</a:t>
            </a:r>
            <a:r>
              <a:rPr dirty="0" sz="1000" spc="-5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60" b="1">
                <a:latin typeface="Times New Roman"/>
                <a:cs typeface="Times New Roman"/>
              </a:rPr>
              <a:t>ar(2)</a:t>
            </a:r>
            <a:r>
              <a:rPr dirty="0" sz="1000" spc="-50" b="1">
                <a:latin typeface="Times New Roman"/>
                <a:cs typeface="Times New Roman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sting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ade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ag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tionaliti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20" b="1">
                <a:latin typeface="Times New Roman"/>
                <a:cs typeface="Times New Roman"/>
              </a:rPr>
              <a:t>p</a:t>
            </a:r>
            <a:r>
              <a:rPr dirty="0" sz="1000" spc="15" b="1">
                <a:latin typeface="Times New Roman"/>
                <a:cs typeface="Times New Roman"/>
              </a:rPr>
              <a:t>l</a:t>
            </a:r>
            <a:r>
              <a:rPr dirty="0" sz="1000" spc="30" b="1">
                <a:latin typeface="Times New Roman"/>
                <a:cs typeface="Times New Roman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llo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log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60" b="1">
                <a:latin typeface="Times New Roman"/>
                <a:cs typeface="Times New Roman"/>
              </a:rPr>
              <a:t>ar(2)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50">
              <a:latin typeface="Palatino Linotype"/>
              <a:cs typeface="Palatino Linotype"/>
            </a:endParaRPr>
          </a:p>
          <a:p>
            <a:pPr marL="523240" marR="355600" indent="-486409">
              <a:lnSpc>
                <a:spcPct val="116300"/>
              </a:lnSpc>
            </a:pPr>
            <a:r>
              <a:rPr dirty="0" sz="800" spc="-10">
                <a:latin typeface="Courier New"/>
                <a:cs typeface="Courier New"/>
              </a:rPr>
              <a:t>pcdtest(diff(log(price))</a:t>
            </a:r>
            <a:r>
              <a:rPr dirty="0" sz="80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300">
                <a:latin typeface="Cambria"/>
                <a:cs typeface="Cambria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diff(lag(log(price)))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 </a:t>
            </a:r>
            <a:r>
              <a:rPr dirty="0" sz="800" spc="-10">
                <a:latin typeface="Courier New"/>
                <a:cs typeface="Courier New"/>
              </a:rPr>
              <a:t>diff(lag(log(price),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2)),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php)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37465" marR="196850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Pesaran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CD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cross-</a:t>
            </a:r>
            <a:r>
              <a:rPr dirty="0" sz="800">
                <a:latin typeface="Courier New"/>
                <a:cs typeface="Courier New"/>
              </a:rPr>
              <a:t>sectional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dependence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in </a:t>
            </a:r>
            <a:r>
              <a:rPr dirty="0" sz="800" spc="-10">
                <a:latin typeface="Courier New"/>
                <a:cs typeface="Courier New"/>
              </a:rPr>
              <a:t>panels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567529" y="6106718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5120852" y="6230313"/>
            <a:ext cx="1949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800" spc="-25">
                <a:latin typeface="Courier New"/>
                <a:cs typeface="Courier New"/>
              </a:rPr>
              <a:t>2))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567529" y="6390182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592787" y="6210046"/>
            <a:ext cx="4236720" cy="4508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16199"/>
              </a:lnSpc>
              <a:spcBef>
                <a:spcPts val="100"/>
              </a:spcBef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59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diff(log(price))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95">
                <a:latin typeface="Cambria"/>
                <a:cs typeface="Cambria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diff(lag(log(price)))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10">
                <a:latin typeface="Courier New"/>
                <a:cs typeface="Courier New"/>
              </a:rPr>
              <a:t> diff(lag(log(price),</a:t>
            </a:r>
            <a:r>
              <a:rPr dirty="0" sz="800" spc="20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z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59,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&lt;2e-</a:t>
            </a:r>
            <a:r>
              <a:rPr dirty="0" sz="800" spc="-25">
                <a:latin typeface="Courier New"/>
                <a:cs typeface="Courier New"/>
              </a:rPr>
              <a:t>16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10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9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cross-</a:t>
            </a:r>
            <a:r>
              <a:rPr dirty="0" sz="800">
                <a:latin typeface="Courier New"/>
                <a:cs typeface="Courier New"/>
              </a:rPr>
              <a:t>sectional</a:t>
            </a:r>
            <a:r>
              <a:rPr dirty="0" sz="800" spc="-9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dependence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54827" y="6857889"/>
            <a:ext cx="495998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strongly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rejects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null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hypothesis,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conﬁrming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substantial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25">
                <a:latin typeface="Palatino Linotype"/>
                <a:cs typeface="Palatino Linotype"/>
              </a:rPr>
              <a:t>sectional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comove- </a:t>
            </a:r>
            <a:r>
              <a:rPr dirty="0" sz="1000" spc="-30">
                <a:latin typeface="Palatino Linotype"/>
                <a:cs typeface="Palatino Linotype"/>
              </a:rPr>
              <a:t>ment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house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prices.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32289" y="607782"/>
            <a:ext cx="4309110" cy="32359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xii</a:t>
            </a:r>
            <a:r>
              <a:rPr dirty="0" sz="800" spc="305" b="1">
                <a:latin typeface="Calibri"/>
                <a:cs typeface="Calibri"/>
              </a:rPr>
              <a:t>  </a:t>
            </a:r>
            <a:r>
              <a:rPr dirty="0" sz="800" spc="-10" i="1">
                <a:latin typeface="Calibri"/>
                <a:cs typeface="Calibri"/>
              </a:rPr>
              <a:t>Contents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234950">
              <a:lnSpc>
                <a:spcPts val="1200"/>
              </a:lnSpc>
            </a:pPr>
            <a:r>
              <a:rPr dirty="0" sz="1000">
                <a:latin typeface="Palatino Linotype"/>
                <a:cs typeface="Palatino Linotype"/>
              </a:rPr>
              <a:t>10.3.2.2</a:t>
            </a:r>
            <a:r>
              <a:rPr dirty="0" sz="1000" spc="1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Spatially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Random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Effects</a:t>
            </a:r>
            <a:r>
              <a:rPr dirty="0" sz="1000" spc="204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261</a:t>
            </a:r>
            <a:endParaRPr sz="1000">
              <a:latin typeface="Palatino Linotype"/>
              <a:cs typeface="Palatino Linotype"/>
            </a:endParaRPr>
          </a:p>
          <a:p>
            <a:pPr lvl="2" marL="706755" indent="-472440">
              <a:lnSpc>
                <a:spcPts val="1195"/>
              </a:lnSpc>
              <a:buAutoNum type="arabicPeriod" startAt="3"/>
              <a:tabLst>
                <a:tab pos="706755" algn="l"/>
                <a:tab pos="707390" algn="l"/>
              </a:tabLst>
            </a:pPr>
            <a:r>
              <a:rPr dirty="0" sz="1000">
                <a:latin typeface="Palatino Linotype"/>
                <a:cs typeface="Palatino Linotype"/>
              </a:rPr>
              <a:t>Estimation</a:t>
            </a:r>
            <a:r>
              <a:rPr dirty="0" sz="1000" spc="434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261</a:t>
            </a:r>
            <a:endParaRPr sz="1000">
              <a:latin typeface="Palatino Linotype"/>
              <a:cs typeface="Palatino Linotype"/>
            </a:endParaRPr>
          </a:p>
          <a:p>
            <a:pPr lvl="3" marL="706755" indent="-472440">
              <a:lnSpc>
                <a:spcPts val="1195"/>
              </a:lnSpc>
              <a:buAutoNum type="arabicPeriod"/>
              <a:tabLst>
                <a:tab pos="70739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General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Covariance</a:t>
            </a:r>
            <a:r>
              <a:rPr dirty="0" sz="1000" spc="459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262</a:t>
            </a:r>
            <a:endParaRPr sz="1000">
              <a:latin typeface="Palatino Linotype"/>
              <a:cs typeface="Palatino Linotype"/>
            </a:endParaRPr>
          </a:p>
          <a:p>
            <a:pPr lvl="3" marL="706755" indent="-472440">
              <a:lnSpc>
                <a:spcPts val="1195"/>
              </a:lnSpc>
              <a:buAutoNum type="arabicPeriod"/>
              <a:tabLst>
                <a:tab pos="70739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General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Maximum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Likelihood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Framework</a:t>
            </a:r>
            <a:r>
              <a:rPr dirty="0" sz="1000" spc="459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263</a:t>
            </a:r>
            <a:endParaRPr sz="1000">
              <a:latin typeface="Palatino Linotype"/>
              <a:cs typeface="Palatino Linotype"/>
            </a:endParaRPr>
          </a:p>
          <a:p>
            <a:pPr lvl="3" marL="706755" indent="-472440">
              <a:lnSpc>
                <a:spcPts val="1195"/>
              </a:lnSpc>
              <a:buAutoNum type="arabicPeriod"/>
              <a:tabLst>
                <a:tab pos="70739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Generalized</a:t>
            </a:r>
            <a:r>
              <a:rPr dirty="0" sz="1000" spc="-30">
                <a:latin typeface="Palatino Linotype"/>
                <a:cs typeface="Palatino Linotype"/>
              </a:rPr>
              <a:t> Moments </a:t>
            </a:r>
            <a:r>
              <a:rPr dirty="0" sz="1000">
                <a:latin typeface="Palatino Linotype"/>
                <a:cs typeface="Palatino Linotype"/>
              </a:rPr>
              <a:t>Estimation</a:t>
            </a:r>
            <a:r>
              <a:rPr dirty="0" sz="1000" spc="47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267</a:t>
            </a:r>
            <a:endParaRPr sz="1000">
              <a:latin typeface="Palatino Linotype"/>
              <a:cs typeface="Palatino Linotype"/>
            </a:endParaRPr>
          </a:p>
          <a:p>
            <a:pPr lvl="2" marL="706755" indent="-472440">
              <a:lnSpc>
                <a:spcPts val="1195"/>
              </a:lnSpc>
              <a:buAutoNum type="arabicPeriod" startAt="3"/>
              <a:tabLst>
                <a:tab pos="706755" algn="l"/>
                <a:tab pos="707390" algn="l"/>
              </a:tabLst>
            </a:pPr>
            <a:r>
              <a:rPr dirty="0" sz="1000">
                <a:latin typeface="Palatino Linotype"/>
                <a:cs typeface="Palatino Linotype"/>
              </a:rPr>
              <a:t>Testing</a:t>
            </a:r>
            <a:r>
              <a:rPr dirty="0" sz="1000" spc="47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269</a:t>
            </a:r>
            <a:endParaRPr sz="1000">
              <a:latin typeface="Palatino Linotype"/>
              <a:cs typeface="Palatino Linotype"/>
            </a:endParaRPr>
          </a:p>
          <a:p>
            <a:pPr lvl="3" marL="706755" indent="-472440">
              <a:lnSpc>
                <a:spcPts val="1195"/>
              </a:lnSpc>
              <a:buAutoNum type="arabicPeriod"/>
              <a:tabLst>
                <a:tab pos="707390" algn="l"/>
              </a:tabLst>
            </a:pPr>
            <a:r>
              <a:rPr dirty="0" sz="1000" spc="105">
                <a:latin typeface="Palatino Linotype"/>
                <a:cs typeface="Palatino Linotype"/>
              </a:rPr>
              <a:t>l</a:t>
            </a:r>
            <a:r>
              <a:rPr dirty="0" cap="small" sz="1000" spc="105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Tests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Random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Errors</a:t>
            </a:r>
            <a:r>
              <a:rPr dirty="0" sz="1000" spc="22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269</a:t>
            </a:r>
            <a:endParaRPr sz="1000">
              <a:latin typeface="Palatino Linotype"/>
              <a:cs typeface="Palatino Linotype"/>
            </a:endParaRPr>
          </a:p>
          <a:p>
            <a:pPr lvl="3" marL="706755" indent="-472440">
              <a:lnSpc>
                <a:spcPts val="1195"/>
              </a:lnSpc>
              <a:buAutoNum type="arabicPeriod"/>
              <a:tabLst>
                <a:tab pos="70739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Testing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Lag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vs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22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272</a:t>
            </a:r>
            <a:endParaRPr sz="1000">
              <a:latin typeface="Palatino Linotype"/>
              <a:cs typeface="Palatino Linotype"/>
            </a:endParaRPr>
          </a:p>
          <a:p>
            <a:pPr lvl="1" marL="706755" indent="-472440">
              <a:lnSpc>
                <a:spcPts val="1195"/>
              </a:lnSpc>
              <a:buAutoNum type="arabicPeriod" startAt="4"/>
              <a:tabLst>
                <a:tab pos="706755" algn="l"/>
                <a:tab pos="707390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Serial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Correlation</a:t>
            </a:r>
            <a:r>
              <a:rPr dirty="0" sz="1000" spc="50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277</a:t>
            </a:r>
            <a:endParaRPr sz="1000">
              <a:latin typeface="Palatino Linotype"/>
              <a:cs typeface="Palatino Linotype"/>
            </a:endParaRPr>
          </a:p>
          <a:p>
            <a:pPr lvl="2" marL="706755" indent="-472440">
              <a:lnSpc>
                <a:spcPts val="1195"/>
              </a:lnSpc>
              <a:buAutoNum type="arabicPeriod"/>
              <a:tabLst>
                <a:tab pos="706755" algn="l"/>
                <a:tab pos="70739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Maximum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Likelihood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Estimation</a:t>
            </a:r>
            <a:r>
              <a:rPr dirty="0" sz="1000" spc="50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277</a:t>
            </a:r>
            <a:endParaRPr sz="1000">
              <a:latin typeface="Palatino Linotype"/>
              <a:cs typeface="Palatino Linotype"/>
            </a:endParaRPr>
          </a:p>
          <a:p>
            <a:pPr lvl="3" marL="706755" indent="-472440">
              <a:lnSpc>
                <a:spcPts val="1195"/>
              </a:lnSpc>
              <a:buAutoNum type="arabicPeriod"/>
              <a:tabLst>
                <a:tab pos="707390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Serial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Random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22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277</a:t>
            </a:r>
            <a:endParaRPr sz="1000">
              <a:latin typeface="Palatino Linotype"/>
              <a:cs typeface="Palatino Linotype"/>
            </a:endParaRPr>
          </a:p>
          <a:p>
            <a:pPr lvl="3" marL="706755" indent="-472440">
              <a:lnSpc>
                <a:spcPts val="1195"/>
              </a:lnSpc>
              <a:buAutoNum type="arabicPeriod"/>
              <a:tabLst>
                <a:tab pos="707390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Serial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kkp-</a:t>
            </a:r>
            <a:r>
              <a:rPr dirty="0" sz="1000" spc="-55">
                <a:latin typeface="Palatino Linotype"/>
                <a:cs typeface="Palatino Linotype"/>
              </a:rPr>
              <a:t>Type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Effects</a:t>
            </a:r>
            <a:r>
              <a:rPr dirty="0" sz="1000" spc="24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278</a:t>
            </a:r>
            <a:endParaRPr sz="1000">
              <a:latin typeface="Palatino Linotype"/>
              <a:cs typeface="Palatino Linotype"/>
            </a:endParaRPr>
          </a:p>
          <a:p>
            <a:pPr lvl="2" marL="706755" indent="-472440">
              <a:lnSpc>
                <a:spcPts val="1195"/>
              </a:lnSpc>
              <a:buAutoNum type="arabicPeriod" startAt="2"/>
              <a:tabLst>
                <a:tab pos="706755" algn="l"/>
                <a:tab pos="707390" algn="l"/>
              </a:tabLst>
            </a:pPr>
            <a:r>
              <a:rPr dirty="0" sz="1000">
                <a:latin typeface="Palatino Linotype"/>
                <a:cs typeface="Palatino Linotype"/>
              </a:rPr>
              <a:t>Testing</a:t>
            </a:r>
            <a:r>
              <a:rPr dirty="0" sz="1000" spc="47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281</a:t>
            </a:r>
            <a:endParaRPr sz="1000">
              <a:latin typeface="Palatino Linotype"/>
              <a:cs typeface="Palatino Linotype"/>
            </a:endParaRPr>
          </a:p>
          <a:p>
            <a:pPr lvl="3" marL="706755" indent="-472440">
              <a:lnSpc>
                <a:spcPts val="1195"/>
              </a:lnSpc>
              <a:buAutoNum type="arabicPeriod"/>
              <a:tabLst>
                <a:tab pos="70739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Tests</a:t>
            </a:r>
            <a:r>
              <a:rPr dirty="0" sz="1000" spc="-35">
                <a:latin typeface="Palatino Linotype"/>
                <a:cs typeface="Palatino Linotype"/>
              </a:rPr>
              <a:t> 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Random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Spatial,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Serial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Correlation</a:t>
            </a:r>
            <a:r>
              <a:rPr dirty="0" sz="1000" spc="16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281</a:t>
            </a:r>
            <a:endParaRPr sz="1000">
              <a:latin typeface="Palatino Linotype"/>
              <a:cs typeface="Palatino Linotype"/>
            </a:endParaRPr>
          </a:p>
          <a:p>
            <a:pPr lvl="3" marL="706755" indent="-472440">
              <a:lnSpc>
                <a:spcPts val="1200"/>
              </a:lnSpc>
              <a:buAutoNum type="arabicPeriod"/>
              <a:tabLst>
                <a:tab pos="70739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Lag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vs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Serially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22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284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Palatino Linotype"/>
              <a:cs typeface="Palatino Linotype"/>
            </a:endParaRPr>
          </a:p>
          <a:p>
            <a:pPr marL="706755">
              <a:lnSpc>
                <a:spcPct val="100000"/>
              </a:lnSpc>
            </a:pPr>
            <a:r>
              <a:rPr dirty="0" sz="950" b="1">
                <a:latin typeface="Calibri"/>
                <a:cs typeface="Calibri"/>
              </a:rPr>
              <a:t>Bibliography</a:t>
            </a:r>
            <a:r>
              <a:rPr dirty="0" sz="950" spc="355" b="1">
                <a:latin typeface="Calibri"/>
                <a:cs typeface="Calibri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285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50">
              <a:latin typeface="Palatino Linotype"/>
              <a:cs typeface="Palatino Linotype"/>
            </a:endParaRPr>
          </a:p>
          <a:p>
            <a:pPr marL="706755">
              <a:lnSpc>
                <a:spcPct val="100000"/>
              </a:lnSpc>
              <a:spcBef>
                <a:spcPts val="5"/>
              </a:spcBef>
            </a:pPr>
            <a:r>
              <a:rPr dirty="0" sz="950" b="1">
                <a:latin typeface="Calibri"/>
                <a:cs typeface="Calibri"/>
              </a:rPr>
              <a:t>Index</a:t>
            </a:r>
            <a:r>
              <a:rPr dirty="0" sz="950" spc="305" b="1">
                <a:latin typeface="Calibri"/>
                <a:cs typeface="Calibri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297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23925" y="611668"/>
            <a:ext cx="1885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 b="1">
                <a:latin typeface="Calibri"/>
                <a:cs typeface="Calibri"/>
              </a:rPr>
              <a:t>109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30678" y="1849712"/>
            <a:ext cx="5036820" cy="58940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1300" spc="35" b="1">
                <a:latin typeface="Calibri"/>
                <a:cs typeface="Calibri"/>
              </a:rPr>
              <a:t>5</a:t>
            </a:r>
            <a:endParaRPr sz="13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</a:pPr>
            <a:r>
              <a:rPr dirty="0" sz="1300" b="1">
                <a:latin typeface="Calibri"/>
                <a:cs typeface="Calibri"/>
              </a:rPr>
              <a:t>Robust</a:t>
            </a:r>
            <a:r>
              <a:rPr dirty="0" sz="1300" spc="105" b="1">
                <a:latin typeface="Calibri"/>
                <a:cs typeface="Calibri"/>
              </a:rPr>
              <a:t> </a:t>
            </a:r>
            <a:r>
              <a:rPr dirty="0" sz="1300" b="1">
                <a:latin typeface="Calibri"/>
                <a:cs typeface="Calibri"/>
              </a:rPr>
              <a:t>Inference</a:t>
            </a:r>
            <a:r>
              <a:rPr dirty="0" sz="1300" spc="105" b="1">
                <a:latin typeface="Calibri"/>
                <a:cs typeface="Calibri"/>
              </a:rPr>
              <a:t> </a:t>
            </a:r>
            <a:r>
              <a:rPr dirty="0" sz="1300" b="1">
                <a:latin typeface="Calibri"/>
                <a:cs typeface="Calibri"/>
              </a:rPr>
              <a:t>and</a:t>
            </a:r>
            <a:r>
              <a:rPr dirty="0" sz="1300" spc="114" b="1">
                <a:latin typeface="Calibri"/>
                <a:cs typeface="Calibri"/>
              </a:rPr>
              <a:t> </a:t>
            </a:r>
            <a:r>
              <a:rPr dirty="0" sz="1300" b="1">
                <a:latin typeface="Calibri"/>
                <a:cs typeface="Calibri"/>
              </a:rPr>
              <a:t>Estimation</a:t>
            </a:r>
            <a:r>
              <a:rPr dirty="0" sz="1300" spc="114" b="1">
                <a:latin typeface="Calibri"/>
                <a:cs typeface="Calibri"/>
              </a:rPr>
              <a:t> </a:t>
            </a:r>
            <a:r>
              <a:rPr dirty="0" sz="1300" b="1">
                <a:latin typeface="Calibri"/>
                <a:cs typeface="Calibri"/>
              </a:rPr>
              <a:t>for</a:t>
            </a:r>
            <a:r>
              <a:rPr dirty="0" sz="1300" spc="110" b="1">
                <a:latin typeface="Calibri"/>
                <a:cs typeface="Calibri"/>
              </a:rPr>
              <a:t> </a:t>
            </a:r>
            <a:r>
              <a:rPr dirty="0" sz="1300" b="1">
                <a:latin typeface="Calibri"/>
                <a:cs typeface="Calibri"/>
              </a:rPr>
              <a:t>Non-spherical</a:t>
            </a:r>
            <a:r>
              <a:rPr dirty="0" sz="1300" spc="105" b="1">
                <a:latin typeface="Calibri"/>
                <a:cs typeface="Calibri"/>
              </a:rPr>
              <a:t> </a:t>
            </a:r>
            <a:r>
              <a:rPr dirty="0" sz="1300" spc="-10" b="1">
                <a:latin typeface="Calibri"/>
                <a:cs typeface="Calibri"/>
              </a:rPr>
              <a:t>Errors</a:t>
            </a:r>
            <a:endParaRPr sz="13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750">
              <a:latin typeface="Calibri"/>
              <a:cs typeface="Calibri"/>
            </a:endParaRPr>
          </a:p>
          <a:p>
            <a:pPr lvl="1" marL="415290" indent="-365125">
              <a:lnSpc>
                <a:spcPct val="100000"/>
              </a:lnSpc>
              <a:buAutoNum type="arabicPeriod"/>
              <a:tabLst>
                <a:tab pos="415290" algn="l"/>
                <a:tab pos="415925" algn="l"/>
              </a:tabLst>
            </a:pPr>
            <a:r>
              <a:rPr dirty="0" sz="1250" b="1">
                <a:latin typeface="Calibri"/>
                <a:cs typeface="Calibri"/>
              </a:rPr>
              <a:t>Robust</a:t>
            </a:r>
            <a:r>
              <a:rPr dirty="0" sz="1250" spc="95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Inference</a:t>
            </a:r>
            <a:endParaRPr sz="125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40"/>
              </a:spcBef>
              <a:buFont typeface="Calibri"/>
              <a:buAutoNum type="arabicPeriod"/>
            </a:pPr>
            <a:endParaRPr sz="900">
              <a:latin typeface="Calibri"/>
              <a:cs typeface="Calibri"/>
            </a:endParaRPr>
          </a:p>
          <a:p>
            <a:pPr algn="just" marL="50800" marR="42545">
              <a:lnSpc>
                <a:spcPct val="100000"/>
              </a:lnSpc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this </a:t>
            </a:r>
            <a:r>
              <a:rPr dirty="0" sz="1000" spc="-30">
                <a:latin typeface="Palatino Linotype"/>
                <a:cs typeface="Palatino Linotype"/>
              </a:rPr>
              <a:t>chapter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focus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relaxing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independence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homoscedasticity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remainder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errors.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Independent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identically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distributed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(i.i.d.)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errors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can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seldom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taken 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granted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mostly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non-</a:t>
            </a:r>
            <a:r>
              <a:rPr dirty="0" sz="1000" spc="-30">
                <a:latin typeface="Palatino Linotype"/>
                <a:cs typeface="Palatino Linotype"/>
              </a:rPr>
              <a:t>experimental</a:t>
            </a:r>
            <a:r>
              <a:rPr dirty="0" sz="1000" spc="-20">
                <a:latin typeface="Palatino Linotype"/>
                <a:cs typeface="Palatino Linotype"/>
              </a:rPr>
              <a:t> contexts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econometrics.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so-</a:t>
            </a:r>
            <a:r>
              <a:rPr dirty="0" sz="1000" spc="-30">
                <a:latin typeface="Palatino Linotype"/>
                <a:cs typeface="Palatino Linotype"/>
              </a:rPr>
              <a:t>called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robust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approach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diagnostics,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relaxes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homoscedastic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independent </a:t>
            </a:r>
            <a:r>
              <a:rPr dirty="0" sz="1000" spc="-10">
                <a:latin typeface="Palatino Linotype"/>
                <a:cs typeface="Palatino Linotype"/>
              </a:rPr>
              <a:t>errors </a:t>
            </a:r>
            <a:r>
              <a:rPr dirty="0" sz="1000">
                <a:latin typeface="Palatino Linotype"/>
                <a:cs typeface="Palatino Linotype"/>
              </a:rPr>
              <a:t>from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beginning,</a:t>
            </a:r>
            <a:r>
              <a:rPr dirty="0" sz="1000" spc="-10">
                <a:latin typeface="Palatino Linotype"/>
                <a:cs typeface="Palatino Linotype"/>
              </a:rPr>
              <a:t> and </a:t>
            </a:r>
            <a:r>
              <a:rPr dirty="0" sz="1000" spc="-30">
                <a:latin typeface="Palatino Linotype"/>
                <a:cs typeface="Palatino Linotype"/>
              </a:rPr>
              <a:t>consequently</a:t>
            </a:r>
            <a:r>
              <a:rPr dirty="0" sz="1000" spc="-10">
                <a:latin typeface="Palatino Linotype"/>
                <a:cs typeface="Palatino Linotype"/>
              </a:rPr>
              <a:t> uses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appropriate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parame- </a:t>
            </a:r>
            <a:r>
              <a:rPr dirty="0" sz="1000" spc="-30">
                <a:latin typeface="Palatino Linotype"/>
                <a:cs typeface="Palatino Linotype"/>
              </a:rPr>
              <a:t>ters’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matrix,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instead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testing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departures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from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sphericity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after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estimation,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 </a:t>
            </a:r>
            <a:r>
              <a:rPr dirty="0" sz="1000" spc="-40">
                <a:latin typeface="Palatino Linotype"/>
                <a:cs typeface="Palatino Linotype"/>
              </a:rPr>
              <a:t>customary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classical</a:t>
            </a:r>
            <a:r>
              <a:rPr dirty="0" sz="1000" spc="-10">
                <a:latin typeface="Palatino Linotype"/>
                <a:cs typeface="Palatino Linotype"/>
              </a:rPr>
              <a:t> approach.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1910" indent="107950">
              <a:lnSpc>
                <a:spcPts val="1200"/>
              </a:lnSpc>
              <a:spcBef>
                <a:spcPts val="10"/>
              </a:spcBef>
            </a:pP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en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cl</a:t>
            </a:r>
            <a:r>
              <a:rPr dirty="0" sz="1000" spc="10" i="1">
                <a:latin typeface="Palatino Linotype"/>
                <a:cs typeface="Palatino Linotype"/>
              </a:rPr>
              <a:t>u</a:t>
            </a:r>
            <a:r>
              <a:rPr dirty="0" sz="1000" spc="-40" i="1">
                <a:latin typeface="Palatino Linotype"/>
                <a:cs typeface="Palatino Linotype"/>
              </a:rPr>
              <a:t>s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i="1">
                <a:latin typeface="Palatino Linotype"/>
                <a:cs typeface="Palatino Linotype"/>
              </a:rPr>
              <a:t>r</a:t>
            </a:r>
            <a:r>
              <a:rPr dirty="0" sz="1000" i="1">
                <a:latin typeface="Palatino Linotype"/>
                <a:cs typeface="Palatino Linotype"/>
              </a:rPr>
              <a:t>i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45" i="1">
                <a:latin typeface="Palatino Linotype"/>
                <a:cs typeface="Palatino Linotype"/>
              </a:rPr>
              <a:t>g</a:t>
            </a:r>
            <a:r>
              <a:rPr dirty="0" sz="1000" spc="-3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su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oup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(ﬁ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m,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id- </a:t>
            </a:r>
            <a:r>
              <a:rPr dirty="0" sz="1000" spc="-45">
                <a:latin typeface="Palatino Linotype"/>
                <a:cs typeface="Palatino Linotype"/>
              </a:rPr>
              <a:t>ual,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y)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dimension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eﬁne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ral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lus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1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mmon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ha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mmon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hara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io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en- </a:t>
            </a:r>
            <a:r>
              <a:rPr dirty="0" sz="1000" spc="-35">
                <a:latin typeface="Palatino Linotype"/>
                <a:cs typeface="Palatino Linotype"/>
              </a:rPr>
              <a:t>den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ssu</a:t>
            </a:r>
            <a:r>
              <a:rPr dirty="0" sz="1000" spc="-8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ption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45">
                <a:latin typeface="Palatino Linotype"/>
                <a:cs typeface="Palatino Linotype"/>
              </a:rPr>
              <a:t>under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ling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ssu</a:t>
            </a:r>
            <a:r>
              <a:rPr dirty="0" sz="1000" spc="-8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ption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sibly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ading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40">
                <a:latin typeface="Palatino Linotype"/>
                <a:cs typeface="Palatino Linotype"/>
              </a:rPr>
              <a:t>si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ram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hough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ssue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ional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o,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when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5">
                <a:latin typeface="Palatino Linotype"/>
                <a:cs typeface="Palatino Linotype"/>
              </a:rPr>
              <a:t>plo</a:t>
            </a:r>
            <a:r>
              <a:rPr dirty="0" sz="1000" spc="-55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oul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n,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1986, </a:t>
            </a:r>
            <a:r>
              <a:rPr dirty="0" sz="1000" spc="-10">
                <a:latin typeface="Palatino Linotype"/>
                <a:cs typeface="Palatino Linotype"/>
              </a:rPr>
              <a:t>1990),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io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ve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ommon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in-indi</a:t>
            </a:r>
            <a:r>
              <a:rPr dirty="0" sz="1000" spc="-3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and/or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45">
                <a:latin typeface="Palatino Linotype"/>
                <a:cs typeface="Palatino Linotype"/>
              </a:rPr>
              <a:t>-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time-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ons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time-d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tw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en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ver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ime.</a:t>
            </a:r>
            <a:endParaRPr sz="1000">
              <a:latin typeface="Palatino Linotype"/>
              <a:cs typeface="Palatino Linotype"/>
            </a:endParaRPr>
          </a:p>
          <a:p>
            <a:pPr algn="just" marL="158750">
              <a:lnSpc>
                <a:spcPts val="1110"/>
              </a:lnSpc>
            </a:pPr>
            <a:r>
              <a:rPr dirty="0" sz="1000" spc="-20">
                <a:latin typeface="Palatino Linotype"/>
                <a:cs typeface="Palatino Linotype"/>
              </a:rPr>
              <a:t>Next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panel-</a:t>
            </a:r>
            <a:r>
              <a:rPr dirty="0" sz="1000" spc="-20">
                <a:latin typeface="Palatino Linotype"/>
                <a:cs typeface="Palatino Linotype"/>
              </a:rPr>
              <a:t>speciﬁc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implementation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well-</a:t>
            </a:r>
            <a:r>
              <a:rPr dirty="0" sz="1000" spc="-45">
                <a:latin typeface="Palatino Linotype"/>
                <a:cs typeface="Palatino Linotype"/>
              </a:rPr>
              <a:t>known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heteroscedasticity-</a:t>
            </a:r>
            <a:r>
              <a:rPr dirty="0" sz="1000" spc="-10">
                <a:latin typeface="Palatino Linotype"/>
                <a:cs typeface="Palatino Linotype"/>
              </a:rPr>
              <a:t>consistent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>
              <a:lnSpc>
                <a:spcPts val="1200"/>
              </a:lnSpc>
              <a:spcBef>
                <a:spcPts val="40"/>
              </a:spcBef>
            </a:pPr>
            <a:r>
              <a:rPr dirty="0" sz="1000" spc="-30">
                <a:latin typeface="Palatino Linotype"/>
                <a:cs typeface="Palatino Linotype"/>
              </a:rPr>
              <a:t>covariance,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there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number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other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robust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speciﬁcally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devised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 panel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data.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will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now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review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general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idea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sandwich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estimation,</a:t>
            </a:r>
            <a:r>
              <a:rPr dirty="0" sz="1000">
                <a:latin typeface="Palatino Linotype"/>
                <a:cs typeface="Palatino Linotype"/>
              </a:rPr>
              <a:t> its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application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panel</a:t>
            </a:r>
            <a:r>
              <a:rPr dirty="0" sz="1000" spc="-25">
                <a:latin typeface="Palatino Linotype"/>
                <a:cs typeface="Palatino Linotype"/>
              </a:rPr>
              <a:t> setting,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lastly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known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common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40">
                <a:latin typeface="Palatino Linotype"/>
                <a:cs typeface="Palatino Linotype"/>
              </a:rPr>
              <a:t>nonsphericity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their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implementations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 b="1">
                <a:latin typeface="Times New Roman"/>
                <a:cs typeface="Times New Roman"/>
              </a:rPr>
              <a:t>plm</a:t>
            </a:r>
            <a:r>
              <a:rPr dirty="0" sz="1000" spc="-2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250">
              <a:latin typeface="Palatino Linotype"/>
              <a:cs typeface="Palatino Linotype"/>
            </a:endParaRPr>
          </a:p>
          <a:p>
            <a:pPr lvl="2" marL="440690" indent="-390525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441325" algn="l"/>
              </a:tabLst>
            </a:pPr>
            <a:r>
              <a:rPr dirty="0" sz="1000" b="1">
                <a:latin typeface="Calibri"/>
                <a:cs typeface="Calibri"/>
              </a:rPr>
              <a:t>Robust</a:t>
            </a:r>
            <a:r>
              <a:rPr dirty="0" sz="1000" spc="10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Covariance</a:t>
            </a:r>
            <a:r>
              <a:rPr dirty="0" sz="1000" spc="11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Estimators</a:t>
            </a:r>
            <a:endParaRPr sz="1000">
              <a:latin typeface="Calibri"/>
              <a:cs typeface="Calibri"/>
            </a:endParaRPr>
          </a:p>
          <a:p>
            <a:pPr algn="just" marL="50800">
              <a:lnSpc>
                <a:spcPts val="1200"/>
              </a:lnSpc>
              <a:spcBef>
                <a:spcPts val="590"/>
              </a:spcBef>
            </a:pPr>
            <a:r>
              <a:rPr dirty="0" sz="1000" spc="-45">
                <a:latin typeface="Palatino Linotype"/>
                <a:cs typeface="Palatino Linotype"/>
              </a:rPr>
              <a:t>Consider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linear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Z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125" i="1">
                <a:latin typeface="Meiryo"/>
                <a:cs typeface="Meiryo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-45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885" i="1">
                <a:latin typeface="Meiryo"/>
                <a:cs typeface="Meiryo"/>
              </a:rPr>
              <a:t/>
            </a:r>
            <a:r>
              <a:rPr dirty="0" sz="1000" spc="-270" i="1">
                <a:latin typeface="Meiryo"/>
                <a:cs typeface="Meiryo"/>
              </a:rPr>
              <a:t>̂</a:t>
            </a:r>
            <a:r>
              <a:rPr dirty="0" baseline="-21367" sz="975" spc="217" b="1">
                <a:latin typeface="Cambria"/>
                <a:cs typeface="Cambria"/>
              </a:rPr>
              <a:t>o</a:t>
            </a:r>
            <a:r>
              <a:rPr dirty="0" baseline="-21367" sz="975" spc="135" b="1">
                <a:latin typeface="Cambria"/>
                <a:cs typeface="Cambria"/>
              </a:rPr>
              <a:t>l</a:t>
            </a:r>
            <a:r>
              <a:rPr dirty="0" baseline="-21367" sz="975" spc="52" b="1">
                <a:latin typeface="Cambria"/>
                <a:cs typeface="Cambria"/>
              </a:rPr>
              <a:t>s</a:t>
            </a:r>
            <a:r>
              <a:rPr dirty="0" baseline="-21367" sz="975" spc="284" b="1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29914" sz="975" spc="-15">
                <a:latin typeface="Cambria"/>
                <a:cs typeface="Cambria"/>
              </a:rPr>
              <a:t>–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error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terms</a:t>
            </a:r>
            <a:endParaRPr sz="1000">
              <a:latin typeface="Palatino Linotype"/>
              <a:cs typeface="Palatino Linotype"/>
            </a:endParaRPr>
          </a:p>
          <a:p>
            <a:pPr algn="just" marL="50800">
              <a:lnSpc>
                <a:spcPts val="1200"/>
              </a:lnSpc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independent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identically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distributed,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estima-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>
              <a:lnSpc>
                <a:spcPct val="100000"/>
              </a:lnSpc>
              <a:spcBef>
                <a:spcPts val="5"/>
              </a:spcBef>
            </a:pP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mil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ok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35">
                <a:latin typeface="Palatino Linotype"/>
                <a:cs typeface="Palatino Linotype"/>
              </a:rPr>
              <a:t>V</a:t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-225" i="1">
                <a:latin typeface="Meiryo"/>
                <a:cs typeface="Meiryo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915" i="1">
                <a:latin typeface="Meiryo"/>
                <a:cs typeface="Meiryo"/>
              </a:rPr>
              <a:t/>
            </a:r>
            <a:r>
              <a:rPr dirty="0" sz="1000" spc="-210" i="1">
                <a:latin typeface="Meiryo"/>
                <a:cs typeface="Meiryo"/>
              </a:rPr>
              <a:t>̂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865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spc="-204" i="1">
                <a:latin typeface="Meiryo"/>
                <a:cs typeface="Meiryo"/>
              </a:rPr>
              <a:t> </a:t>
            </a:r>
            <a:r>
              <a:rPr dirty="0" baseline="29914" sz="975" spc="89">
                <a:latin typeface="Palatino Linotype"/>
                <a:cs typeface="Palatino Linotype"/>
              </a:rPr>
              <a:t>2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baseline="29914" sz="975" spc="202">
                <a:latin typeface="Cambria"/>
                <a:cs typeface="Cambria"/>
              </a:rPr>
              <a:t>–</a:t>
            </a:r>
            <a:r>
              <a:rPr dirty="0" baseline="29914" sz="975" spc="82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865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spc="-204" i="1">
                <a:latin typeface="Meiryo"/>
                <a:cs typeface="Meiryo"/>
              </a:rPr>
              <a:t> </a:t>
            </a:r>
            <a:r>
              <a:rPr dirty="0" baseline="29914" sz="975" spc="15">
                <a:latin typeface="Palatino Linotype"/>
                <a:cs typeface="Palatino Linotype"/>
              </a:rPr>
              <a:t>2</a:t>
            </a:r>
            <a:r>
              <a:rPr dirty="0" baseline="29914" sz="975">
                <a:latin typeface="Palatino Linotype"/>
                <a:cs typeface="Palatino Linotype"/>
              </a:rPr>
              <a:t> </a:t>
            </a:r>
            <a:r>
              <a:rPr dirty="0" baseline="29914" sz="975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 </a:t>
            </a:r>
            <a:r>
              <a:rPr dirty="0" sz="1000" spc="-75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ss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k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s</a:t>
            </a:r>
            <a:r>
              <a:rPr dirty="0" sz="1000" spc="20" i="1">
                <a:latin typeface="Palatino Linotype"/>
                <a:cs typeface="Palatino Linotype"/>
              </a:rPr>
              <a:t>p</a:t>
            </a:r>
            <a:r>
              <a:rPr dirty="0" sz="1000" spc="30" i="1">
                <a:latin typeface="Palatino Linotype"/>
                <a:cs typeface="Palatino Linotype"/>
              </a:rPr>
              <a:t>h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10" i="1">
                <a:latin typeface="Palatino Linotype"/>
                <a:cs typeface="Palatino Linotype"/>
              </a:rPr>
              <a:t>r</a:t>
            </a:r>
            <a:r>
              <a:rPr dirty="0" sz="1000" i="1">
                <a:latin typeface="Palatino Linotype"/>
                <a:cs typeface="Palatino Linotype"/>
              </a:rPr>
              <a:t>i</a:t>
            </a:r>
            <a:r>
              <a:rPr dirty="0" sz="1000" spc="50" i="1">
                <a:latin typeface="Palatino Linotype"/>
                <a:cs typeface="Palatino Linotype"/>
              </a:rPr>
              <a:t>c</a:t>
            </a:r>
            <a:r>
              <a:rPr dirty="0" sz="1000" spc="30" i="1">
                <a:latin typeface="Palatino Linotype"/>
                <a:cs typeface="Palatino Linotype"/>
              </a:rPr>
              <a:t>a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i="1">
                <a:latin typeface="Palatino Linotype"/>
                <a:cs typeface="Palatino Linotype"/>
              </a:rPr>
              <a:t>r</a:t>
            </a:r>
            <a:r>
              <a:rPr dirty="0" sz="1000" spc="-10" i="1">
                <a:latin typeface="Palatino Linotype"/>
                <a:cs typeface="Palatino Linotype"/>
              </a:rPr>
              <a:t>r</a:t>
            </a:r>
            <a:r>
              <a:rPr dirty="0" sz="1000" spc="25" i="1">
                <a:latin typeface="Palatino Linotype"/>
                <a:cs typeface="Palatino Linotype"/>
              </a:rPr>
              <a:t>o</a:t>
            </a:r>
            <a:r>
              <a:rPr dirty="0" sz="1000" i="1">
                <a:latin typeface="Palatino Linotype"/>
                <a:cs typeface="Palatino Linotype"/>
              </a:rPr>
              <a:t>r</a:t>
            </a:r>
            <a:r>
              <a:rPr dirty="0" sz="1000" spc="-40" i="1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ive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 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35">
                <a:latin typeface="Palatino Linotype"/>
                <a:cs typeface="Palatino Linotype"/>
              </a:rPr>
              <a:t>V</a:t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-225" i="1">
                <a:latin typeface="Meiryo"/>
                <a:cs typeface="Meiryo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915" i="1">
                <a:latin typeface="Meiryo"/>
                <a:cs typeface="Meiryo"/>
              </a:rPr>
              <a:t/>
            </a:r>
            <a:r>
              <a:rPr dirty="0" sz="1000" spc="-290" i="1">
                <a:latin typeface="Meiryo"/>
                <a:cs typeface="Meiryo"/>
              </a:rPr>
              <a:t>̂</a:t>
            </a:r>
            <a:r>
              <a:rPr dirty="0" baseline="-21367" sz="975" spc="209" b="1">
                <a:latin typeface="Cambria"/>
                <a:cs typeface="Cambria"/>
              </a:rPr>
              <a:t>o</a:t>
            </a:r>
            <a:r>
              <a:rPr dirty="0" baseline="-21367" sz="975" spc="127" b="1">
                <a:latin typeface="Cambria"/>
                <a:cs typeface="Cambria"/>
              </a:rPr>
              <a:t>l</a:t>
            </a:r>
            <a:r>
              <a:rPr dirty="0" baseline="-21367" sz="975" spc="127" b="1">
                <a:latin typeface="Cambria"/>
                <a:cs typeface="Cambria"/>
              </a:rPr>
              <a:t>s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“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320">
                <a:latin typeface="Palatino Linotype"/>
                <a:cs typeface="Palatino Linotype"/>
              </a:rPr>
              <a:t>”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68778" y="8412294"/>
            <a:ext cx="3481704" cy="4000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Palatino Linotype"/>
                <a:cs typeface="Palatino Linotype"/>
              </a:rPr>
              <a:t>Panel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Data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Econometrics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with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spc="-35" i="1">
                <a:latin typeface="Palatino Linotype"/>
                <a:cs typeface="Palatino Linotype"/>
              </a:rPr>
              <a:t>R,</a:t>
            </a:r>
            <a:r>
              <a:rPr dirty="0" sz="800" spc="15" i="1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First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Edition.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Yves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Croissant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and</a:t>
            </a:r>
            <a:r>
              <a:rPr dirty="0" sz="800" spc="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Giovanni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Millo.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800" spc="-55">
                <a:latin typeface="Palatino Linotype"/>
                <a:cs typeface="Palatino Linotype"/>
              </a:rPr>
              <a:t>©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2019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John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Wiley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&amp;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Ltd.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Published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2019 </a:t>
            </a:r>
            <a:r>
              <a:rPr dirty="0" sz="800" spc="-65">
                <a:latin typeface="Palatino Linotype"/>
                <a:cs typeface="Palatino Linotype"/>
              </a:rPr>
              <a:t>by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John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Wiley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&amp;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Ltd.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800" spc="-35">
                <a:latin typeface="Palatino Linotype"/>
                <a:cs typeface="Palatino Linotype"/>
              </a:rPr>
              <a:t>Companion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website: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  <a:hlinkClick r:id="rId2"/>
              </a:rPr>
              <a:t>www.wiley.com/go/croissant/data-</a:t>
            </a:r>
            <a:r>
              <a:rPr dirty="0" sz="800" spc="-20">
                <a:latin typeface="Palatino Linotype"/>
                <a:cs typeface="Palatino Linotype"/>
                <a:hlinkClick r:id="rId2"/>
              </a:rPr>
              <a:t>econometrics-</a:t>
            </a:r>
            <a:r>
              <a:rPr dirty="0" sz="800" spc="-40">
                <a:latin typeface="Palatino Linotype"/>
                <a:cs typeface="Palatino Linotype"/>
                <a:hlinkClick r:id="rId2"/>
              </a:rPr>
              <a:t>with-</a:t>
            </a:r>
            <a:r>
              <a:rPr dirty="0" sz="800" spc="-50">
                <a:latin typeface="Palatino Linotype"/>
                <a:cs typeface="Palatino Linotype"/>
                <a:hlinkClick r:id="rId2"/>
              </a:rPr>
              <a:t>R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58664" y="607782"/>
            <a:ext cx="5294630" cy="18237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110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308610" marR="43180" indent="107950">
              <a:lnSpc>
                <a:spcPct val="100000"/>
              </a:lnSpc>
            </a:pPr>
            <a:r>
              <a:rPr dirty="0" sz="1000">
                <a:latin typeface="Palatino Linotype"/>
                <a:cs typeface="Palatino Linotype"/>
              </a:rPr>
              <a:t>Let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 </a:t>
            </a:r>
            <a:r>
              <a:rPr dirty="0" sz="1000" spc="-25">
                <a:latin typeface="Palatino Linotype"/>
                <a:cs typeface="Palatino Linotype"/>
              </a:rPr>
              <a:t>consider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robust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context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simple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linear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outlined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above.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problem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covariance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40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relaxing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assumptions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serial</a:t>
            </a:r>
            <a:r>
              <a:rPr dirty="0" sz="1000" spc="-10">
                <a:latin typeface="Palatino Linotype"/>
                <a:cs typeface="Palatino Linotype"/>
              </a:rPr>
              <a:t> correlation </a:t>
            </a:r>
            <a:r>
              <a:rPr dirty="0" sz="1000">
                <a:latin typeface="Palatino Linotype"/>
                <a:cs typeface="Palatino Linotype"/>
              </a:rPr>
              <a:t>and/or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homoscedasticity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without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imposing</a:t>
            </a:r>
            <a:r>
              <a:rPr dirty="0" sz="1000" spc="-10">
                <a:latin typeface="Palatino Linotype"/>
                <a:cs typeface="Palatino Linotype"/>
              </a:rPr>
              <a:t> any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particular structure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errors’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variance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interdependence.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40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parameters’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covariance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  <a:p>
            <a:pPr marL="656590">
              <a:lnSpc>
                <a:spcPct val="100000"/>
              </a:lnSpc>
              <a:spcBef>
                <a:spcPts val="645"/>
              </a:spcBef>
            </a:pP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155">
                <a:latin typeface="Cambria"/>
                <a:cs typeface="Cambria"/>
              </a:rPr>
              <a:t>(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sz="1000" spc="-360" i="1">
                <a:latin typeface="Meiryo"/>
                <a:cs typeface="Meiryo"/>
              </a:rPr>
              <a:t>̂</a:t>
            </a:r>
            <a:r>
              <a:rPr dirty="0" sz="1000" spc="-70">
                <a:latin typeface="Cambria"/>
                <a:cs typeface="Cambria"/>
              </a:rPr>
              <a:t>)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95">
                <a:latin typeface="Cambria"/>
                <a:cs typeface="Cambria"/>
              </a:rPr>
              <a:t> 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baseline="34188" sz="975" spc="127">
                <a:latin typeface="Cambria"/>
                <a:cs typeface="Cambria"/>
              </a:rPr>
              <a:t>−</a:t>
            </a:r>
            <a:r>
              <a:rPr dirty="0" baseline="34188" sz="975" spc="60">
                <a:latin typeface="Palatino Linotype"/>
                <a:cs typeface="Palatino Linotype"/>
              </a:rPr>
              <a:t>1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35">
                <a:latin typeface="Cambria"/>
                <a:cs typeface="Cambria"/>
              </a:rPr>
              <a:t>[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34188" sz="975" spc="67">
                <a:latin typeface="Palatino Linotype"/>
                <a:cs typeface="Palatino Linotype"/>
              </a:rPr>
              <a:t>2</a:t>
            </a:r>
            <a:r>
              <a:rPr dirty="0" sz="1000" spc="15">
                <a:latin typeface="Cambria"/>
                <a:cs typeface="Cambria"/>
              </a:rPr>
              <a:t>Ω]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sz="1000" spc="-65">
                <a:latin typeface="Cambria"/>
                <a:cs typeface="Cambria"/>
              </a:rPr>
              <a:t>)(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baseline="34188" sz="975" spc="127">
                <a:latin typeface="Cambria"/>
                <a:cs typeface="Cambria"/>
              </a:rPr>
              <a:t>−</a:t>
            </a:r>
            <a:r>
              <a:rPr dirty="0" baseline="34188" sz="975" spc="-7">
                <a:latin typeface="Palatino Linotype"/>
                <a:cs typeface="Palatino Linotype"/>
              </a:rPr>
              <a:t>1</a:t>
            </a:r>
            <a:endParaRPr baseline="34188" sz="975">
              <a:latin typeface="Palatino Linotype"/>
              <a:cs typeface="Palatino Linotype"/>
            </a:endParaRPr>
          </a:p>
          <a:p>
            <a:pPr algn="just" marL="308610" marR="43180" indent="107950">
              <a:lnSpc>
                <a:spcPct val="100000"/>
              </a:lnSpc>
              <a:spcBef>
                <a:spcPts val="660"/>
              </a:spcBef>
            </a:pPr>
            <a:r>
              <a:rPr dirty="0" sz="1000" spc="-9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ding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minal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(1980),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915" i="1">
                <a:latin typeface="Meiryo"/>
                <a:cs typeface="Meiryo"/>
              </a:rPr>
              <a:t/>
            </a:r>
            <a:r>
              <a:rPr dirty="0" sz="1000" spc="-210" i="1">
                <a:latin typeface="Meiryo"/>
                <a:cs typeface="Meiryo"/>
              </a:rPr>
              <a:t>̂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ssa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75">
                <a:latin typeface="Cambria"/>
                <a:cs typeface="Cambria"/>
              </a:rPr>
              <a:t>)∕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k</a:t>
            </a:r>
            <a:r>
              <a:rPr dirty="0" sz="1000" spc="-55">
                <a:latin typeface="Palatino Linotype"/>
                <a:cs typeface="Palatino Linotype"/>
              </a:rPr>
              <a:t>no</a:t>
            </a:r>
            <a:r>
              <a:rPr dirty="0" sz="1000" spc="-7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-15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</a:t>
            </a:r>
            <a:r>
              <a:rPr dirty="0" sz="1000" spc="175">
                <a:latin typeface="Cambria"/>
                <a:cs typeface="Cambria"/>
              </a:rPr>
              <a:t>)∕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49370" y="2483144"/>
            <a:ext cx="2768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2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02732" y="2488314"/>
            <a:ext cx="3651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>
                <a:latin typeface="Meiryo"/>
                <a:cs typeface="Meiryo"/>
              </a:rPr>
              <a:t>∑</a:t>
            </a:r>
            <a:r>
              <a:rPr dirty="0" sz="1000" spc="-145">
                <a:latin typeface="Meiryo"/>
                <a:cs typeface="Meiryo"/>
              </a:rPr>
              <a:t> </a:t>
            </a:r>
            <a:r>
              <a:rPr dirty="0" sz="1000" spc="-50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254522" y="2603642"/>
            <a:ext cx="487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125" i="1">
                <a:latin typeface="Meiryo"/>
                <a:cs typeface="Meiryo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65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endParaRPr baseline="34188" sz="975">
              <a:latin typeface="Meiryo"/>
              <a:cs typeface="Meiryo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347817" y="2676423"/>
            <a:ext cx="3790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nm</a:t>
            </a:r>
            <a:r>
              <a:rPr dirty="0" sz="650" spc="330" i="1">
                <a:latin typeface="Palatino Linotype"/>
                <a:cs typeface="Palatino Linotype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3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m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16694" y="2739682"/>
            <a:ext cx="5036185" cy="839469"/>
          </a:xfrm>
          <a:prstGeom prst="rect">
            <a:avLst/>
          </a:prstGeom>
        </p:spPr>
        <p:txBody>
          <a:bodyPr wrap="square" lIns="0" tIns="57150" rIns="0" bIns="0" rtlCol="0" vert="horz">
            <a:spAutoFit/>
          </a:bodyPr>
          <a:lstStyle/>
          <a:p>
            <a:pPr marL="405765">
              <a:lnSpc>
                <a:spcPct val="100000"/>
              </a:lnSpc>
              <a:spcBef>
                <a:spcPts val="45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170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m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algn="just" marL="50800" marR="43180">
              <a:lnSpc>
                <a:spcPct val="100000"/>
              </a:lnSpc>
              <a:spcBef>
                <a:spcPts val="484"/>
              </a:spcBef>
            </a:pP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m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35" i="1">
                <a:latin typeface="Palatino Linotype"/>
                <a:cs typeface="Palatino Linotype"/>
              </a:rPr>
              <a:t>at</a:t>
            </a:r>
            <a:r>
              <a:rPr dirty="0" sz="1000" spc="10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and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h,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baseline="29914" sz="975" spc="225">
                <a:latin typeface="Cambria"/>
                <a:cs typeface="Cambria"/>
              </a:rPr>
              <a:t>−</a:t>
            </a:r>
            <a:r>
              <a:rPr dirty="0" baseline="29914" sz="975" spc="15">
                <a:latin typeface="Palatino Linotype"/>
                <a:cs typeface="Palatino Linotype"/>
              </a:rPr>
              <a:t>1</a:t>
            </a:r>
            <a:r>
              <a:rPr dirty="0" baseline="29914" sz="975">
                <a:latin typeface="Palatino Linotype"/>
                <a:cs typeface="Palatino Linotype"/>
              </a:rPr>
              <a:t> </a:t>
            </a:r>
            <a:r>
              <a:rPr dirty="0" baseline="29914" sz="975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20" i="1">
                <a:latin typeface="Palatino Linotype"/>
                <a:cs typeface="Palatino Linotype"/>
              </a:rPr>
              <a:t>br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85" i="1">
                <a:latin typeface="Palatino Linotype"/>
                <a:cs typeface="Palatino Linotype"/>
              </a:rPr>
              <a:t>a</a:t>
            </a:r>
            <a:r>
              <a:rPr dirty="0" sz="1000" spc="60" i="1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qui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Palatino Linotype"/>
                <a:cs typeface="Palatino Linotype"/>
              </a:rPr>
              <a:t>p</a:t>
            </a:r>
            <a:r>
              <a:rPr dirty="0" sz="1000" spc="20" i="1">
                <a:latin typeface="Palatino Linotype"/>
                <a:cs typeface="Palatino Linotype"/>
              </a:rPr>
              <a:t>o</a:t>
            </a:r>
            <a:r>
              <a:rPr dirty="0" sz="1000" i="1">
                <a:latin typeface="Palatino Linotype"/>
                <a:cs typeface="Palatino Linotype"/>
              </a:rPr>
              <a:t>i</a:t>
            </a:r>
            <a:r>
              <a:rPr dirty="0" sz="1000" spc="-20" i="1">
                <a:latin typeface="Palatino Linotype"/>
                <a:cs typeface="Palatino Linotype"/>
              </a:rPr>
              <a:t>n</a:t>
            </a:r>
            <a:r>
              <a:rPr dirty="0" sz="1000" spc="5" i="1">
                <a:latin typeface="Palatino Linotype"/>
                <a:cs typeface="Palatino Linotype"/>
              </a:rPr>
              <a:t>t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20" i="1">
                <a:latin typeface="Palatino Linotype"/>
                <a:cs typeface="Palatino Linotype"/>
              </a:rPr>
              <a:t>i</a:t>
            </a:r>
            <a:r>
              <a:rPr dirty="0" sz="1000" spc="-40" i="1">
                <a:latin typeface="Palatino Linotype"/>
                <a:cs typeface="Palatino Linotype"/>
              </a:rPr>
              <a:t>s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60" i="1">
                <a:latin typeface="Palatino Linotype"/>
                <a:cs typeface="Palatino Linotype"/>
              </a:rPr>
              <a:t> </a:t>
            </a:r>
            <a:r>
              <a:rPr dirty="0" sz="1000" spc="-5" i="1">
                <a:latin typeface="Palatino Linotype"/>
                <a:cs typeface="Palatino Linotype"/>
              </a:rPr>
              <a:t>c</a:t>
            </a:r>
            <a:r>
              <a:rPr dirty="0" sz="1000" spc="25" i="1">
                <a:latin typeface="Palatino Linotype"/>
                <a:cs typeface="Palatino Linotype"/>
              </a:rPr>
              <a:t>o</a:t>
            </a:r>
            <a:r>
              <a:rPr dirty="0" sz="1000" spc="-10" i="1">
                <a:latin typeface="Palatino Linotype"/>
                <a:cs typeface="Palatino Linotype"/>
              </a:rPr>
              <a:t>n</a:t>
            </a:r>
            <a:r>
              <a:rPr dirty="0" sz="1000" spc="-45" i="1">
                <a:latin typeface="Palatino Linotype"/>
                <a:cs typeface="Palatino Linotype"/>
              </a:rPr>
              <a:t>s</a:t>
            </a:r>
            <a:r>
              <a:rPr dirty="0" sz="1000" spc="20" i="1">
                <a:latin typeface="Palatino Linotype"/>
                <a:cs typeface="Palatino Linotype"/>
              </a:rPr>
              <a:t>i</a:t>
            </a:r>
            <a:r>
              <a:rPr dirty="0" sz="1000" spc="-40" i="1">
                <a:latin typeface="Palatino Linotype"/>
                <a:cs typeface="Palatino Linotype"/>
              </a:rPr>
              <a:t>s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20" i="1">
                <a:latin typeface="Palatino Linotype"/>
                <a:cs typeface="Palatino Linotype"/>
              </a:rPr>
              <a:t>n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sﬁ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ene,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2003).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ticity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tw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m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35" i="1">
                <a:latin typeface="Palatino Linotype"/>
                <a:cs typeface="Palatino Linotype"/>
              </a:rPr>
              <a:t>at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218640" y="3618484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172007" y="3623655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77308" y="3738992"/>
            <a:ext cx="87439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91490" algn="l"/>
              </a:tabLst>
            </a:pP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baseline="-21367" sz="975">
                <a:latin typeface="Palatino Linotype"/>
                <a:cs typeface="Palatino Linotype"/>
              </a:rPr>
              <a:t>0</a:t>
            </a:r>
            <a:r>
              <a:rPr dirty="0" baseline="-21367" sz="975" spc="157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90" i="1">
                <a:latin typeface="Meiryo"/>
                <a:cs typeface="Meiryo"/>
              </a:rPr>
              <a:t/>
            </a:r>
            <a:r>
              <a:rPr dirty="0" baseline="34188" sz="975" spc="-135">
                <a:latin typeface="Palatino Linotype"/>
                <a:cs typeface="Palatino Linotype"/>
              </a:rPr>
              <a:t>2</a:t>
            </a:r>
            <a:r>
              <a:rPr dirty="0" sz="1000" spc="-90" i="1">
                <a:latin typeface="Palatino Linotype"/>
                <a:cs typeface="Palatino Linotype"/>
              </a:rPr>
              <a:t>z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endParaRPr baseline="34188" sz="975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79662" y="3916464"/>
            <a:ext cx="1739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424494" y="3811768"/>
            <a:ext cx="2889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30" i="1">
                <a:latin typeface="Palatino Linotype"/>
                <a:cs typeface="Palatino Linotype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1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933927" y="4151013"/>
            <a:ext cx="15265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46621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29387" y="4078227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where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16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unknown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95" i="1">
                <a:latin typeface="Meiryo"/>
                <a:cs typeface="Meiryo"/>
              </a:rPr>
              <a:t/>
            </a:r>
            <a:r>
              <a:rPr dirty="0" baseline="29914" sz="975" spc="-142">
                <a:latin typeface="Palatino Linotype"/>
                <a:cs typeface="Palatino Linotype"/>
              </a:rPr>
              <a:t>2</a:t>
            </a:r>
            <a:r>
              <a:rPr dirty="0" sz="1000" spc="-95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substituted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420" i="1">
                <a:latin typeface="Meiryo"/>
                <a:cs typeface="Meiryo"/>
              </a:rPr>
              <a:t>̂</a:t>
            </a:r>
            <a:r>
              <a:rPr dirty="0" baseline="29914" sz="975" spc="-300">
                <a:latin typeface="Palatino Linotype"/>
                <a:cs typeface="Palatino Linotype"/>
              </a:rPr>
              <a:t>2</a:t>
            </a:r>
            <a:r>
              <a:rPr dirty="0" baseline="29914" sz="975" spc="412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(see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White,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1980).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serial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54789" y="4239968"/>
            <a:ext cx="33153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relation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case,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natural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estimation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counterpart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would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024136" y="4318573"/>
            <a:ext cx="1739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908452" y="4151728"/>
            <a:ext cx="43243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3530" algn="l"/>
              </a:tabLst>
            </a:pPr>
            <a:r>
              <a:rPr dirty="0" sz="1000" spc="50">
                <a:latin typeface="Meiryo"/>
                <a:cs typeface="Meiryo"/>
              </a:rPr>
              <a:t>∑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5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024136" y="4216501"/>
            <a:ext cx="3790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353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914530" y="4236732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289745" y="4239963"/>
            <a:ext cx="12509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5641" sz="975" i="1">
                <a:latin typeface="Palatino Linotype"/>
                <a:cs typeface="Palatino Linotype"/>
              </a:rPr>
              <a:t>m</a:t>
            </a:r>
            <a:r>
              <a:rPr dirty="0" baseline="-25641" sz="975">
                <a:latin typeface="Cambria"/>
                <a:cs typeface="Cambria"/>
              </a:rPr>
              <a:t>=</a:t>
            </a:r>
            <a:r>
              <a:rPr dirty="0" baseline="-25641" sz="975">
                <a:latin typeface="Palatino Linotype"/>
                <a:cs typeface="Palatino Linotype"/>
              </a:rPr>
              <a:t>1</a:t>
            </a:r>
            <a:r>
              <a:rPr dirty="0" baseline="-25641" sz="975" spc="52">
                <a:latin typeface="Palatino Linotype"/>
                <a:cs typeface="Palatino Linotype"/>
              </a:rPr>
              <a:t> </a:t>
            </a:r>
            <a:r>
              <a:rPr dirty="0" sz="1000" spc="-765" i="1">
                <a:latin typeface="Meiryo"/>
                <a:cs typeface="Meiryo"/>
              </a:rPr>
              <a:t/>
            </a:r>
            <a:r>
              <a:rPr dirty="0" sz="1000" spc="-335" i="1">
                <a:latin typeface="Meiryo"/>
                <a:cs typeface="Meiryo"/>
              </a:rPr>
              <a:t>̂</a:t>
            </a:r>
            <a:r>
              <a:rPr dirty="0" baseline="-21367" sz="975" spc="30" i="1">
                <a:latin typeface="Palatino Linotype"/>
                <a:cs typeface="Palatino Linotype"/>
              </a:rPr>
              <a:t>n</a:t>
            </a:r>
            <a:r>
              <a:rPr dirty="0" sz="1000" spc="-765" i="1">
                <a:latin typeface="Meiryo"/>
                <a:cs typeface="Meiryo"/>
              </a:rPr>
              <a:t/>
            </a:r>
            <a:r>
              <a:rPr dirty="0" sz="1000" spc="-335" i="1">
                <a:latin typeface="Meiryo"/>
                <a:cs typeface="Meiryo"/>
              </a:rPr>
              <a:t>̂</a:t>
            </a:r>
            <a:r>
              <a:rPr dirty="0" baseline="-21367" sz="975" spc="127" i="1">
                <a:latin typeface="Palatino Linotype"/>
                <a:cs typeface="Palatino Linotype"/>
              </a:rPr>
              <a:t>m</a:t>
            </a:r>
            <a:r>
              <a:rPr dirty="0" sz="1000" spc="-40" i="1">
                <a:latin typeface="Palatino Linotype"/>
                <a:cs typeface="Palatino Linotype"/>
              </a:rPr>
              <a:t>z</a:t>
            </a:r>
            <a:r>
              <a:rPr dirty="0" baseline="-21367" sz="975" spc="22" i="1">
                <a:latin typeface="Palatino Linotype"/>
                <a:cs typeface="Palatino Linotype"/>
              </a:rPr>
              <a:t>n</a:t>
            </a:r>
            <a:r>
              <a:rPr dirty="0" sz="1000" spc="-40" i="1">
                <a:latin typeface="Palatino Linotype"/>
                <a:cs typeface="Palatino Linotype"/>
              </a:rPr>
              <a:t>z</a:t>
            </a:r>
            <a:r>
              <a:rPr dirty="0" baseline="-21367" sz="975" spc="60" i="1">
                <a:latin typeface="Palatino Linotype"/>
                <a:cs typeface="Palatino Linotype"/>
              </a:rPr>
              <a:t>m</a:t>
            </a:r>
            <a:r>
              <a:rPr dirty="0" baseline="-21367" sz="975" spc="54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but</a:t>
            </a:r>
            <a:r>
              <a:rPr dirty="0" sz="1000" spc="2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54810" y="4391981"/>
            <a:ext cx="4961255" cy="93789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structure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proves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general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achieve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convergence.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Newey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West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(1987)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devise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het- </a:t>
            </a:r>
            <a:r>
              <a:rPr dirty="0" sz="1000" spc="-30">
                <a:latin typeface="Palatino Linotype"/>
                <a:cs typeface="Palatino Linotype"/>
              </a:rPr>
              <a:t>eroscedasticity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and-</a:t>
            </a:r>
            <a:r>
              <a:rPr dirty="0" sz="1000" spc="-30">
                <a:latin typeface="Palatino Linotype"/>
                <a:cs typeface="Palatino Linotype"/>
              </a:rPr>
              <a:t>autocorrelation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consistent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works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based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assumption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correlation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dying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out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distance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between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observations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increases.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Newey-</a:t>
            </a:r>
            <a:r>
              <a:rPr dirty="0" sz="1000" spc="-20">
                <a:latin typeface="Palatino Linotype"/>
                <a:cs typeface="Palatino Linotype"/>
              </a:rPr>
              <a:t>West </a:t>
            </a:r>
            <a:r>
              <a:rPr dirty="0" sz="1000" spc="125" b="1">
                <a:latin typeface="Times New Roman"/>
                <a:cs typeface="Times New Roman"/>
              </a:rPr>
              <a:t>hac</a:t>
            </a:r>
            <a:r>
              <a:rPr dirty="0" sz="1000" spc="70" b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meat</a:t>
            </a:r>
            <a:r>
              <a:rPr dirty="0" sz="1000" spc="10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takes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White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adds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sum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covariances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between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different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residuals,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smoothed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out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kernel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function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giving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weights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decreasing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with </a:t>
            </a:r>
            <a:r>
              <a:rPr dirty="0" sz="1000" spc="-10">
                <a:latin typeface="Palatino Linotype"/>
                <a:cs typeface="Palatino Linotype"/>
              </a:rPr>
              <a:t>distance: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204584" y="5355963"/>
            <a:ext cx="2768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2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157951" y="5361133"/>
            <a:ext cx="3651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>
                <a:latin typeface="Meiryo"/>
                <a:cs typeface="Meiryo"/>
              </a:rPr>
              <a:t>∑</a:t>
            </a:r>
            <a:r>
              <a:rPr dirty="0" sz="1000" spc="-145">
                <a:latin typeface="Meiryo"/>
                <a:cs typeface="Meiryo"/>
              </a:rPr>
              <a:t> </a:t>
            </a:r>
            <a:r>
              <a:rPr dirty="0" sz="1000" spc="-50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082958" y="5561133"/>
            <a:ext cx="5981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531495" algn="l"/>
              </a:tabLst>
            </a:pPr>
            <a:r>
              <a:rPr dirty="0" sz="650" spc="35" i="1">
                <a:latin typeface="Palatino Linotype"/>
                <a:cs typeface="Palatino Linotype"/>
              </a:rPr>
              <a:t>t</a:t>
            </a:r>
            <a:r>
              <a:rPr dirty="0" sz="650" spc="35">
                <a:latin typeface="Cambria"/>
                <a:cs typeface="Cambria"/>
              </a:rPr>
              <a:t>−</a:t>
            </a:r>
            <a:r>
              <a:rPr dirty="0" sz="650" spc="35" i="1">
                <a:latin typeface="Palatino Linotype"/>
                <a:cs typeface="Palatino Linotype"/>
              </a:rPr>
              <a:t>l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8547" sz="975" spc="-75" i="1">
                <a:latin typeface="Palatino Linotype"/>
                <a:cs typeface="Palatino Linotype"/>
              </a:rPr>
              <a:t>t</a:t>
            </a:r>
            <a:endParaRPr baseline="8547" sz="975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864641" y="5476470"/>
            <a:ext cx="19094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682625" algn="l"/>
              </a:tabLst>
            </a:pP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baseline="-21367" sz="975">
                <a:latin typeface="Palatino Linotype"/>
                <a:cs typeface="Palatino Linotype"/>
              </a:rPr>
              <a:t>0</a:t>
            </a:r>
            <a:r>
              <a:rPr dirty="0" baseline="-21367" sz="975" spc="67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70" i="1">
                <a:latin typeface="Meiryo"/>
                <a:cs typeface="Meiryo"/>
              </a:rPr>
              <a:t/>
            </a:r>
            <a:r>
              <a:rPr dirty="0" baseline="-21367" sz="975" spc="-254" i="1">
                <a:latin typeface="Palatino Linotype"/>
                <a:cs typeface="Palatino Linotype"/>
              </a:rPr>
              <a:t>l</a:t>
            </a:r>
            <a:r>
              <a:rPr dirty="0" baseline="-21367" sz="975" spc="-157" i="1">
                <a:latin typeface="Palatino Linotype"/>
                <a:cs typeface="Palatino Linotype"/>
              </a:rPr>
              <a:t> </a:t>
            </a:r>
            <a:r>
              <a:rPr dirty="0" sz="1000" spc="-560" i="1">
                <a:latin typeface="Meiryo"/>
                <a:cs typeface="Meiryo"/>
              </a:rPr>
              <a:t/>
            </a:r>
            <a:r>
              <a:rPr dirty="0" sz="1000" spc="-434" i="1">
                <a:latin typeface="Meiryo"/>
                <a:cs typeface="Meiryo"/>
              </a:rPr>
              <a:t>̂</a:t>
            </a:r>
            <a:r>
              <a:rPr dirty="0" baseline="-21367" sz="975" spc="-390" i="1">
                <a:latin typeface="Palatino Linotype"/>
                <a:cs typeface="Palatino Linotype"/>
              </a:rPr>
              <a:t>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-805" i="1">
                <a:latin typeface="Meiryo"/>
                <a:cs typeface="Meiryo"/>
              </a:rPr>
              <a:t/>
            </a:r>
            <a:r>
              <a:rPr dirty="0" sz="1000" spc="-345" i="1">
                <a:latin typeface="Meiryo"/>
                <a:cs typeface="Meiryo"/>
              </a:rPr>
              <a:t>̂</a:t>
            </a:r>
            <a:r>
              <a:rPr dirty="0" baseline="-21367" sz="975" spc="-22" i="1">
                <a:latin typeface="Palatino Linotype"/>
                <a:cs typeface="Palatino Linotype"/>
              </a:rPr>
              <a:t>t</a:t>
            </a:r>
            <a:r>
              <a:rPr dirty="0" baseline="-21367" sz="975" spc="187">
                <a:latin typeface="Cambria"/>
                <a:cs typeface="Cambria"/>
              </a:rPr>
              <a:t>−</a:t>
            </a:r>
            <a:r>
              <a:rPr dirty="0" baseline="-21367" sz="975" spc="-52" i="1">
                <a:latin typeface="Palatino Linotype"/>
                <a:cs typeface="Palatino Linotype"/>
              </a:rPr>
              <a:t>l</a:t>
            </a:r>
            <a:r>
              <a:rPr dirty="0" baseline="-21367" sz="975" spc="-1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baseline="34188" sz="975" spc="69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-21367" sz="975" spc="-15" i="1">
                <a:latin typeface="Palatino Linotype"/>
                <a:cs typeface="Palatino Linotype"/>
              </a:rPr>
              <a:t>t</a:t>
            </a:r>
            <a:r>
              <a:rPr dirty="0" baseline="-21367" sz="975" spc="-15">
                <a:latin typeface="Cambria"/>
                <a:cs typeface="Cambria"/>
              </a:rPr>
              <a:t>−</a:t>
            </a:r>
            <a:r>
              <a:rPr dirty="0" baseline="-21367" sz="975" spc="-15" i="1">
                <a:latin typeface="Palatino Linotype"/>
                <a:cs typeface="Palatino Linotype"/>
              </a:rPr>
              <a:t>l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16700" y="5620031"/>
            <a:ext cx="5036820" cy="364490"/>
          </a:xfrm>
          <a:prstGeom prst="rect">
            <a:avLst/>
          </a:prstGeom>
        </p:spPr>
        <p:txBody>
          <a:bodyPr wrap="square" lIns="0" tIns="49530" rIns="0" bIns="0" rtlCol="0" vert="horz">
            <a:spAutoFit/>
          </a:bodyPr>
          <a:lstStyle/>
          <a:p>
            <a:pPr marL="661035">
              <a:lnSpc>
                <a:spcPct val="100000"/>
              </a:lnSpc>
              <a:spcBef>
                <a:spcPts val="39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175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m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  <a:spcBef>
                <a:spcPts val="395"/>
              </a:spcBef>
            </a:pPr>
            <a:r>
              <a:rPr dirty="0" sz="1000" spc="-25">
                <a:latin typeface="Palatino Linotype"/>
                <a:cs typeface="Palatino Linotype"/>
              </a:rPr>
              <a:t>with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95" i="1">
                <a:latin typeface="Meiryo"/>
                <a:cs typeface="Meiryo"/>
              </a:rPr>
              <a:t/>
            </a:r>
            <a:r>
              <a:rPr dirty="0" baseline="-21367" sz="975" spc="-142" i="1">
                <a:latin typeface="Palatino Linotype"/>
                <a:cs typeface="Palatino Linotype"/>
              </a:rPr>
              <a:t>l</a:t>
            </a:r>
            <a:r>
              <a:rPr dirty="0" baseline="-21367" sz="975" spc="22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weight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from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kernel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smoother.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latter,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Newey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West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(1987)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chose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779530" y="6040275"/>
            <a:ext cx="501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190130" y="6069421"/>
            <a:ext cx="1739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L</a:t>
            </a:r>
            <a:r>
              <a:rPr dirty="0" sz="650" spc="-25">
                <a:latin typeface="Cambria"/>
                <a:cs typeface="Cambria"/>
              </a:rPr>
              <a:t>+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29390" y="5967485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55">
                <a:latin typeface="Palatino Linotype"/>
                <a:cs typeface="Palatino Linotype"/>
              </a:rPr>
              <a:t>well-known</a:t>
            </a:r>
            <a:r>
              <a:rPr dirty="0" sz="1000" spc="-20">
                <a:latin typeface="Palatino Linotype"/>
                <a:cs typeface="Palatino Linotype"/>
              </a:rPr>
              <a:t> Bartlett </a:t>
            </a:r>
            <a:r>
              <a:rPr dirty="0" sz="1000" spc="-40">
                <a:latin typeface="Palatino Linotype"/>
                <a:cs typeface="Palatino Linotype"/>
              </a:rPr>
              <a:t>kernel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function: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30" i="1">
                <a:latin typeface="Meiryo"/>
                <a:cs typeface="Meiryo"/>
              </a:rPr>
              <a:t/>
            </a:r>
            <a:r>
              <a:rPr dirty="0" sz="1000" spc="204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40">
                <a:latin typeface="Cambria"/>
                <a:cs typeface="Cambria"/>
              </a:rPr>
              <a:t> </a:t>
            </a:r>
            <a:r>
              <a:rPr dirty="0" u="sng" baseline="42735" sz="975" spc="494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2735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l</a:t>
            </a:r>
            <a:r>
              <a:rPr dirty="0" u="sng" baseline="42735" sz="975" spc="532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baseline="42735" sz="975" spc="-52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lag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usually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truncated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below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16736" y="6141906"/>
            <a:ext cx="5036820" cy="2194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L="50800" marR="4318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sa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ze: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pu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ule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mb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baseline="29914" sz="975" spc="7">
                <a:latin typeface="Palatino Linotype"/>
                <a:cs typeface="Palatino Linotype"/>
              </a:rPr>
              <a:t>1</a:t>
            </a:r>
            <a:r>
              <a:rPr dirty="0" baseline="29914" sz="975" spc="412">
                <a:latin typeface="Cambria"/>
                <a:cs typeface="Cambria"/>
              </a:rPr>
              <a:t>∕</a:t>
            </a:r>
            <a:r>
              <a:rPr dirty="0" baseline="29914" sz="975" spc="15">
                <a:latin typeface="Palatino Linotype"/>
                <a:cs typeface="Palatino Linotype"/>
              </a:rPr>
              <a:t>4</a:t>
            </a:r>
            <a:r>
              <a:rPr dirty="0" baseline="29914" sz="975" spc="97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ene,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2003;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35">
                <a:latin typeface="Palatino Linotype"/>
                <a:cs typeface="Palatino Linotype"/>
              </a:rPr>
              <a:t>ra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1998).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ollo</a:t>
            </a:r>
            <a:r>
              <a:rPr dirty="0" sz="1000" spc="-7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nsider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ensions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ing </a:t>
            </a: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add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dimensionalit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io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mbin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5">
                <a:latin typeface="Palatino Linotype"/>
                <a:cs typeface="Palatino Linotype"/>
              </a:rPr>
              <a:t>ove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endParaRPr sz="1000">
              <a:latin typeface="Palatino Linotype"/>
              <a:cs typeface="Palatino Linotype"/>
            </a:endParaRPr>
          </a:p>
          <a:p>
            <a:pPr algn="just" marL="50800">
              <a:lnSpc>
                <a:spcPts val="1190"/>
              </a:lnSpc>
            </a:pPr>
            <a:r>
              <a:rPr dirty="0" sz="1000" spc="-35">
                <a:latin typeface="Palatino Linotype"/>
                <a:cs typeface="Palatino Linotype"/>
              </a:rPr>
              <a:t>turn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out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able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accommodate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very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types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dependence.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15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</a:pPr>
            <a:r>
              <a:rPr dirty="0" sz="900" b="1">
                <a:latin typeface="Calibri"/>
                <a:cs typeface="Calibri"/>
              </a:rPr>
              <a:t>5.1.1.1</a:t>
            </a:r>
            <a:r>
              <a:rPr dirty="0" sz="900" spc="340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Cluster-robust</a:t>
            </a:r>
            <a:r>
              <a:rPr dirty="0" sz="900" spc="3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Estimation</a:t>
            </a:r>
            <a:r>
              <a:rPr dirty="0" sz="900" spc="2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in</a:t>
            </a:r>
            <a:r>
              <a:rPr dirty="0" sz="900" spc="2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a</a:t>
            </a:r>
            <a:r>
              <a:rPr dirty="0" sz="900" spc="2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Panel</a:t>
            </a:r>
            <a:r>
              <a:rPr dirty="0" sz="900" spc="20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Setting</a:t>
            </a:r>
            <a:endParaRPr sz="900">
              <a:latin typeface="Calibri"/>
              <a:cs typeface="Calibri"/>
            </a:endParaRPr>
          </a:p>
          <a:p>
            <a:pPr algn="just" marL="50800" marR="42545">
              <a:lnSpc>
                <a:spcPct val="100000"/>
              </a:lnSpc>
              <a:spcBef>
                <a:spcPts val="20"/>
              </a:spcBef>
            </a:pPr>
            <a:r>
              <a:rPr dirty="0" sz="1000" i="1">
                <a:latin typeface="Palatino Linotype"/>
                <a:cs typeface="Palatino Linotype"/>
              </a:rPr>
              <a:t>C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10" i="1">
                <a:latin typeface="Palatino Linotype"/>
                <a:cs typeface="Palatino Linotype"/>
              </a:rPr>
              <a:t>u</a:t>
            </a:r>
            <a:r>
              <a:rPr dirty="0" sz="1000" spc="-40" i="1">
                <a:latin typeface="Palatino Linotype"/>
                <a:cs typeface="Palatino Linotype"/>
              </a:rPr>
              <a:t>s</a:t>
            </a:r>
            <a:r>
              <a:rPr dirty="0" sz="1000" i="1">
                <a:latin typeface="Palatino Linotype"/>
                <a:cs typeface="Palatino Linotype"/>
              </a:rPr>
              <a:t>te</a:t>
            </a:r>
            <a:r>
              <a:rPr dirty="0" sz="1000" spc="10" i="1">
                <a:latin typeface="Palatino Linotype"/>
                <a:cs typeface="Palatino Linotype"/>
              </a:rPr>
              <a:t>r</a:t>
            </a:r>
            <a:r>
              <a:rPr dirty="0" sz="1000" i="1">
                <a:latin typeface="Palatino Linotype"/>
                <a:cs typeface="Palatino Linotype"/>
              </a:rPr>
              <a:t>i</a:t>
            </a:r>
            <a:r>
              <a:rPr dirty="0" sz="1000" spc="-25" i="1">
                <a:latin typeface="Palatino Linotype"/>
                <a:cs typeface="Palatino Linotype"/>
              </a:rPr>
              <a:t>n</a:t>
            </a:r>
            <a:r>
              <a:rPr dirty="0" sz="1000" spc="-85" i="1">
                <a:latin typeface="Palatino Linotype"/>
                <a:cs typeface="Palatino Linotype"/>
              </a:rPr>
              <a:t>g</a:t>
            </a:r>
            <a:r>
              <a:rPr dirty="0" sz="1000" i="1">
                <a:latin typeface="Palatino Linotype"/>
                <a:cs typeface="Palatino Linotype"/>
              </a:rPr>
              <a:t> 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end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and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nciple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sid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20">
                <a:latin typeface="Palatino Linotype"/>
                <a:cs typeface="Palatino Linotype"/>
              </a:rPr>
              <a:t>ticit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add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dimensionality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stn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ainst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15">
                <a:latin typeface="Palatino Linotype"/>
                <a:cs typeface="Palatino Linotype"/>
              </a:rPr>
              <a:t>time</a:t>
            </a:r>
            <a:r>
              <a:rPr dirty="0" sz="1000" spc="-5">
                <a:latin typeface="Palatino Linotype"/>
                <a:cs typeface="Palatino Linotype"/>
              </a:rPr>
              <a:t>-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long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80">
                <a:latin typeface="Palatino Linotype"/>
                <a:cs typeface="Palatino Linotype"/>
              </a:rPr>
              <a:t>“</a:t>
            </a:r>
            <a:r>
              <a:rPr dirty="0" sz="1000" spc="-35">
                <a:latin typeface="Palatino Linotype"/>
                <a:cs typeface="Palatino Linotype"/>
              </a:rPr>
              <a:t>smalle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130">
                <a:latin typeface="Palatino Linotype"/>
                <a:cs typeface="Palatino Linotype"/>
              </a:rPr>
              <a:t>”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dimension.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“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-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”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5" i="1">
                <a:latin typeface="Palatino Linotype"/>
                <a:cs typeface="Palatino Linotype"/>
              </a:rPr>
              <a:t>w</a:t>
            </a:r>
            <a:r>
              <a:rPr dirty="0" sz="1000" spc="-10" i="1">
                <a:latin typeface="Palatino Linotype"/>
                <a:cs typeface="Palatino Linotype"/>
              </a:rPr>
              <a:t>i</a:t>
            </a:r>
            <a:r>
              <a:rPr dirty="0" sz="1000" spc="35" i="1">
                <a:latin typeface="Palatino Linotype"/>
                <a:cs typeface="Palatino Linotype"/>
              </a:rPr>
              <a:t>d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55">
                <a:latin typeface="Palatino Linotype"/>
                <a:cs typeface="Palatino Linotype"/>
              </a:rPr>
              <a:t>ig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dimension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llo</a:t>
            </a:r>
            <a:r>
              <a:rPr dirty="0" sz="1000" spc="-9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ainst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(A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no,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1987);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“</a:t>
            </a:r>
            <a:r>
              <a:rPr dirty="0" sz="1000" spc="-5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-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”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lo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30" i="1">
                <a:latin typeface="Palatino Linotype"/>
                <a:cs typeface="Palatino Linotype"/>
              </a:rPr>
              <a:t>g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ver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stn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le,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30678" y="611668"/>
            <a:ext cx="5294630" cy="7372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670175">
              <a:lnSpc>
                <a:spcPct val="100000"/>
              </a:lnSpc>
              <a:spcBef>
                <a:spcPts val="95"/>
              </a:spcBef>
            </a:pPr>
            <a:r>
              <a:rPr dirty="0" sz="800" spc="-10" i="1">
                <a:latin typeface="Calibri"/>
                <a:cs typeface="Calibri"/>
              </a:rPr>
              <a:t>Robust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Inference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Estimation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for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Non-</a:t>
            </a:r>
            <a:r>
              <a:rPr dirty="0" sz="800" spc="-10" i="1">
                <a:latin typeface="Calibri"/>
                <a:cs typeface="Calibri"/>
              </a:rPr>
              <a:t>spherical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Errors</a:t>
            </a:r>
            <a:r>
              <a:rPr dirty="0" sz="800" spc="27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111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900">
              <a:latin typeface="Calibri"/>
              <a:cs typeface="Calibri"/>
            </a:endParaRPr>
          </a:p>
          <a:p>
            <a:pPr algn="just" marL="50800" marR="300990" indent="107950">
              <a:lnSpc>
                <a:spcPts val="1190"/>
              </a:lnSpc>
            </a:pPr>
            <a:r>
              <a:rPr dirty="0" sz="1000" spc="-10">
                <a:latin typeface="Palatino Linotype"/>
                <a:cs typeface="Palatino Linotype"/>
              </a:rPr>
              <a:t>Imposing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>
                <a:latin typeface="Palatino Linotype"/>
                <a:cs typeface="Palatino Linotype"/>
              </a:rPr>
              <a:t>sectional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(serial)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independence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fact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restricts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covariances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between observations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belonging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different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individuals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(time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periods)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zero,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yielding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block-</a:t>
            </a:r>
            <a:r>
              <a:rPr dirty="0" sz="1000" spc="-40">
                <a:latin typeface="Palatino Linotype"/>
                <a:cs typeface="Palatino Linotype"/>
              </a:rPr>
              <a:t>diagonal,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blocks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Σ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form: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95686" y="1837119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205658" y="138166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⎡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205658" y="161792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⎢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205658" y="184766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⎢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205658" y="2077408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>
                <a:latin typeface="Meiryo"/>
                <a:cs typeface="Meiryo"/>
              </a:rPr>
              <a:t>⎢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205658" y="216439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⎣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350334" y="1336170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443629" y="1465758"/>
            <a:ext cx="1149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677919" y="1413664"/>
            <a:ext cx="3448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 spc="-67" i="1">
                <a:latin typeface="Meiryo"/>
                <a:cs typeface="Meiryo"/>
              </a:rPr>
              <a:t/>
            </a:r>
            <a:r>
              <a:rPr dirty="0" sz="650" spc="-45" i="1">
                <a:latin typeface="Palatino Linotype"/>
                <a:cs typeface="Palatino Linotype"/>
              </a:rPr>
              <a:t>n</a:t>
            </a:r>
            <a:r>
              <a:rPr dirty="0" sz="650" spc="-45">
                <a:latin typeface="Palatino Linotype"/>
                <a:cs typeface="Palatino Linotype"/>
              </a:rPr>
              <a:t>1</a:t>
            </a:r>
            <a:r>
              <a:rPr dirty="0" sz="650" spc="-45" i="1">
                <a:latin typeface="Meiryo"/>
                <a:cs typeface="Meiryo"/>
              </a:rPr>
              <a:t>,</a:t>
            </a:r>
            <a:r>
              <a:rPr dirty="0" sz="650" spc="-45" i="1">
                <a:latin typeface="Palatino Linotype"/>
                <a:cs typeface="Palatino Linotype"/>
              </a:rPr>
              <a:t>n</a:t>
            </a:r>
            <a:r>
              <a:rPr dirty="0" sz="650" spc="-4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079141" y="1382003"/>
            <a:ext cx="518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9095" algn="l"/>
              </a:tabLst>
            </a:pPr>
            <a:r>
              <a:rPr dirty="0" sz="1000" spc="190">
                <a:latin typeface="Cambria"/>
                <a:cs typeface="Cambria"/>
              </a:rPr>
              <a:t>…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9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845040" y="1413664"/>
            <a:ext cx="346075" cy="5257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baseline="13888" sz="1500" spc="-15" i="1">
                <a:latin typeface="Meiryo"/>
                <a:cs typeface="Meiryo"/>
              </a:rPr>
              <a:t/>
            </a: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r>
              <a:rPr dirty="0" sz="650" spc="-10" i="1">
                <a:latin typeface="Meiryo"/>
                <a:cs typeface="Meiryo"/>
              </a:rPr>
              <a:t>,</a:t>
            </a:r>
            <a:r>
              <a:rPr dirty="0" sz="650" spc="-10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  <a:p>
            <a:pPr algn="ctr" marL="19050">
              <a:lnSpc>
                <a:spcPct val="100000"/>
              </a:lnSpc>
              <a:spcBef>
                <a:spcPts val="4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  <a:p>
            <a:pPr algn="ctr" marL="19050">
              <a:lnSpc>
                <a:spcPct val="100000"/>
              </a:lnSpc>
              <a:spcBef>
                <a:spcPts val="29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320302" y="1571855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388197" y="1644635"/>
            <a:ext cx="2260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-10">
                <a:latin typeface="Palatino Linotype"/>
                <a:cs typeface="Palatino Linotype"/>
              </a:rPr>
              <a:t>2</a:t>
            </a:r>
            <a:r>
              <a:rPr dirty="0" sz="650" spc="-10" i="1">
                <a:latin typeface="Meiryo"/>
                <a:cs typeface="Meiryo"/>
              </a:rPr>
              <a:t>,</a:t>
            </a: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916723" y="1764452"/>
            <a:ext cx="5988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20700" algn="l"/>
              </a:tabLst>
            </a:pPr>
            <a:r>
              <a:rPr dirty="0" sz="1000" spc="80">
                <a:latin typeface="Cambria"/>
                <a:cs typeface="Cambria"/>
              </a:rPr>
              <a:t>Σ</a:t>
            </a:r>
            <a:r>
              <a:rPr dirty="0" sz="1000" spc="470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5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205658" y="1962538"/>
            <a:ext cx="3098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1775" algn="l"/>
              </a:tabLst>
            </a:pPr>
            <a:r>
              <a:rPr dirty="0" sz="1000" spc="-610">
                <a:latin typeface="Meiryo"/>
                <a:cs typeface="Meiryo"/>
              </a:rPr>
              <a:t>⎢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baseline="5555" sz="1500" spc="-509">
                <a:latin typeface="Lucida Sans Unicode"/>
                <a:cs typeface="Lucida Sans Unicode"/>
              </a:rPr>
              <a:t>⋮</a:t>
            </a:r>
            <a:endParaRPr baseline="5555" sz="1500">
              <a:latin typeface="Lucida Sans Unicode"/>
              <a:cs typeface="Lucida Sans Unicod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733355" y="1526020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826650" y="1655495"/>
            <a:ext cx="1149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083831" y="1761595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Lucida Sans Unicode"/>
                <a:cs typeface="Lucida Sans Unicode"/>
              </a:rPr>
              <a:t>⋱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344060" y="1905610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437351" y="2038284"/>
            <a:ext cx="23050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0" i="1">
                <a:latin typeface="Palatino Linotype"/>
                <a:cs typeface="Palatino Linotype"/>
              </a:rPr>
              <a:t>nT</a:t>
            </a:r>
            <a:r>
              <a:rPr dirty="0" sz="650" spc="-95" i="1">
                <a:latin typeface="Palatino Linotype"/>
                <a:cs typeface="Palatino Linotype"/>
              </a:rPr>
              <a:t> 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812596" y="1951445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880491" y="2024112"/>
            <a:ext cx="3429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0" i="1">
                <a:latin typeface="Palatino Linotype"/>
                <a:cs typeface="Palatino Linotype"/>
              </a:rPr>
              <a:t>nT</a:t>
            </a:r>
            <a:r>
              <a:rPr dirty="0" sz="650" spc="-95" i="1">
                <a:latin typeface="Palatino Linotype"/>
                <a:cs typeface="Palatino Linotype"/>
              </a:rPr>
              <a:t> </a:t>
            </a:r>
            <a:r>
              <a:rPr dirty="0" sz="650" spc="-10">
                <a:latin typeface="Cambria"/>
                <a:cs typeface="Cambria"/>
              </a:rPr>
              <a:t>−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r>
              <a:rPr dirty="0" sz="650" spc="-10" i="1">
                <a:latin typeface="Meiryo"/>
                <a:cs typeface="Meiryo"/>
              </a:rPr>
              <a:t>,</a:t>
            </a:r>
            <a:r>
              <a:rPr dirty="0" sz="650" spc="-10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381103" y="2215450"/>
            <a:ext cx="24002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0" i="1">
                <a:latin typeface="Palatino Linotype"/>
                <a:cs typeface="Palatino Linotype"/>
              </a:rPr>
              <a:t>nT</a:t>
            </a:r>
            <a:r>
              <a:rPr dirty="0" sz="650" spc="-10" i="1">
                <a:latin typeface="Meiryo"/>
                <a:cs typeface="Meiryo"/>
              </a:rPr>
              <a:t>,</a:t>
            </a: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313212" y="2142782"/>
            <a:ext cx="9182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6250" algn="l"/>
                <a:tab pos="778510" algn="l"/>
              </a:tabLst>
            </a:pP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190">
                <a:latin typeface="Cambria"/>
                <a:cs typeface="Cambria"/>
              </a:rPr>
              <a:t>…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8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281429" y="2174329"/>
            <a:ext cx="474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 spc="-135" i="1">
                <a:latin typeface="Meiryo"/>
                <a:cs typeface="Meiryo"/>
              </a:rPr>
              <a:t/>
            </a:r>
            <a:r>
              <a:rPr dirty="0" sz="650" spc="-90" i="1">
                <a:latin typeface="Palatino Linotype"/>
                <a:cs typeface="Palatino Linotype"/>
              </a:rPr>
              <a:t>nT</a:t>
            </a:r>
            <a:r>
              <a:rPr dirty="0" sz="650" spc="-90" i="1">
                <a:latin typeface="Meiryo"/>
                <a:cs typeface="Meiryo"/>
              </a:rPr>
              <a:t>,</a:t>
            </a:r>
            <a:r>
              <a:rPr dirty="0" sz="650" spc="-90" i="1">
                <a:latin typeface="Palatino Linotype"/>
                <a:cs typeface="Palatino Linotype"/>
              </a:rPr>
              <a:t>nT</a:t>
            </a:r>
            <a:r>
              <a:rPr dirty="0" sz="650" spc="-55" i="1">
                <a:latin typeface="Palatino Linotype"/>
                <a:cs typeface="Palatino Linotype"/>
              </a:rPr>
              <a:t> 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900469" y="2096834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993765" y="2229618"/>
            <a:ext cx="1162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267742" y="1381655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⎤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267742" y="1617915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⎥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267742" y="184765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⎥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267742" y="196252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⎥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242342" y="2077397"/>
            <a:ext cx="13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805">
                <a:latin typeface="Meiryo"/>
                <a:cs typeface="Meiryo"/>
              </a:rPr>
              <a:t>⎥</a:t>
            </a:r>
            <a:r>
              <a:rPr dirty="0" baseline="-38888" sz="1500" spc="-1207">
                <a:latin typeface="Meiryo"/>
                <a:cs typeface="Meiryo"/>
              </a:rPr>
              <a:t>⎦</a:t>
            </a:r>
            <a:endParaRPr baseline="-38888" sz="1500">
              <a:latin typeface="Meiryo"/>
              <a:cs typeface="Meiryo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5264906" y="1764451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(5.1)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68789" y="2351375"/>
            <a:ext cx="4960620" cy="168338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r" marL="12700" marR="5080">
              <a:lnSpc>
                <a:spcPts val="1190"/>
              </a:lnSpc>
              <a:spcBef>
                <a:spcPts val="145"/>
              </a:spcBef>
            </a:pP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consistency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relies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30">
                <a:latin typeface="Palatino Linotype"/>
                <a:cs typeface="Palatino Linotype"/>
              </a:rPr>
              <a:t>sectional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dimension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being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“large</a:t>
            </a:r>
            <a:r>
              <a:rPr dirty="0" sz="1000" spc="-55">
                <a:latin typeface="Palatino Linotype"/>
                <a:cs typeface="Palatino Linotype"/>
              </a:rPr>
              <a:t> enough”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respect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number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free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parameters</a:t>
            </a:r>
            <a:r>
              <a:rPr dirty="0" sz="1000" spc="-20">
                <a:latin typeface="Palatino Linotype"/>
                <a:cs typeface="Palatino Linotype"/>
              </a:rPr>
              <a:t> 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diagonal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blocks.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other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symmetric.</a:t>
            </a:r>
            <a:endParaRPr sz="1000">
              <a:latin typeface="Palatino Linotype"/>
              <a:cs typeface="Palatino Linotype"/>
            </a:endParaRPr>
          </a:p>
          <a:p>
            <a:pPr algn="r" marR="5080">
              <a:lnSpc>
                <a:spcPts val="1135"/>
              </a:lnSpc>
            </a:pPr>
            <a:r>
              <a:rPr dirty="0" sz="1000" spc="-40">
                <a:latin typeface="Palatino Linotype"/>
                <a:cs typeface="Palatino Linotype"/>
              </a:rPr>
              <a:t>White’s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heteroscedasticity-consistent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covariance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extended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clustered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data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>
              <a:lnSpc>
                <a:spcPts val="1190"/>
              </a:lnSpc>
              <a:spcBef>
                <a:spcPts val="40"/>
              </a:spcBef>
            </a:pP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ang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ger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1986)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nom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ano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1987).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tions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pu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Palatino Linotype"/>
                <a:cs typeface="Palatino Linotype"/>
              </a:rPr>
              <a:t>l</a:t>
            </a:r>
            <a:r>
              <a:rPr dirty="0" sz="1000" spc="45" i="1">
                <a:latin typeface="Palatino Linotype"/>
                <a:cs typeface="Palatino Linotype"/>
              </a:rPr>
              <a:t>a</a:t>
            </a:r>
            <a:r>
              <a:rPr dirty="0" sz="1000" spc="-35" i="1">
                <a:latin typeface="Palatino Linotype"/>
                <a:cs typeface="Palatino Linotype"/>
              </a:rPr>
              <a:t>r</a:t>
            </a:r>
            <a:r>
              <a:rPr dirty="0" sz="1000" spc="-55" i="1">
                <a:latin typeface="Palatino Linotype"/>
                <a:cs typeface="Palatino Linotype"/>
              </a:rPr>
              <a:t>g</a:t>
            </a:r>
            <a:r>
              <a:rPr dirty="0" sz="1000" spc="45" i="1">
                <a:latin typeface="Palatino Linotype"/>
                <a:cs typeface="Palatino Linotype"/>
              </a:rPr>
              <a:t>e</a:t>
            </a:r>
            <a:r>
              <a:rPr dirty="0" sz="1000" spc="-35" i="1">
                <a:latin typeface="Palatino Linotype"/>
                <a:cs typeface="Palatino Linotype"/>
              </a:rPr>
              <a:t>,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s</a:t>
            </a:r>
            <a:r>
              <a:rPr dirty="0" sz="1000" spc="30" i="1">
                <a:latin typeface="Palatino Linotype"/>
                <a:cs typeface="Palatino Linotype"/>
              </a:rPr>
              <a:t>h</a:t>
            </a:r>
            <a:r>
              <a:rPr dirty="0" sz="1000" spc="25" i="1">
                <a:latin typeface="Palatino Linotype"/>
                <a:cs typeface="Palatino Linotype"/>
              </a:rPr>
              <a:t>o</a:t>
            </a:r>
            <a:r>
              <a:rPr dirty="0" sz="1000" i="1">
                <a:latin typeface="Palatino Linotype"/>
                <a:cs typeface="Palatino Linotype"/>
              </a:rPr>
              <a:t>r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55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us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lo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85" i="1">
                <a:latin typeface="Palatino Linotype"/>
                <a:cs typeface="Palatino Linotype"/>
              </a:rPr>
              <a:t>g</a:t>
            </a:r>
            <a:r>
              <a:rPr dirty="0" sz="1000" spc="110" i="1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ainst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tional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sticity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ainst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rbitra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m;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50">
                <a:latin typeface="Palatino Linotype"/>
                <a:cs typeface="Palatino Linotype"/>
              </a:rPr>
              <a:t>mm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all</a:t>
            </a:r>
            <a:r>
              <a:rPr dirty="0" sz="1000" spc="-13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ainst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time</a:t>
            </a:r>
            <a:r>
              <a:rPr dirty="0" sz="1000" spc="-5">
                <a:latin typeface="Palatino Linotype"/>
                <a:cs typeface="Palatino Linotype"/>
              </a:rPr>
              <a:t>-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sticity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140">
                <a:latin typeface="Palatino Linotype"/>
                <a:cs typeface="Palatino Linotype"/>
              </a:rPr>
              <a:t>’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nal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ns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35">
                <a:latin typeface="Palatino Linotype"/>
                <a:cs typeface="Palatino Linotype"/>
              </a:rPr>
              <a:t>ﬁrs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m: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765276" y="4047321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718638" y="4052492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983473" y="4240610"/>
            <a:ext cx="4527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434" i="1">
                <a:latin typeface="Palatino Linotype"/>
                <a:cs typeface="Palatino Linotype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15" i="1">
                <a:latin typeface="Palatino Linotype"/>
                <a:cs typeface="Palatino Linotype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45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891323" y="4167789"/>
            <a:ext cx="1995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024255" algn="l"/>
              </a:tabLst>
            </a:pPr>
            <a:r>
              <a:rPr dirty="0" sz="1000" spc="55">
                <a:latin typeface="Palatino Linotype"/>
                <a:cs typeface="Palatino Linotype"/>
              </a:rPr>
              <a:t>V</a:t>
            </a:r>
            <a:r>
              <a:rPr dirty="0" baseline="-21367" sz="975" spc="82" b="1">
                <a:latin typeface="Times New Roman"/>
                <a:cs typeface="Times New Roman"/>
              </a:rPr>
              <a:t>cx</a:t>
            </a:r>
            <a:r>
              <a:rPr dirty="0" baseline="-21367" sz="975" spc="247" b="1">
                <a:latin typeface="Times New Roman"/>
                <a:cs typeface="Times New Roman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baseline="34188" sz="975">
                <a:latin typeface="Palatino Linotype"/>
                <a:cs typeface="Palatino Linotype"/>
              </a:rPr>
              <a:t>	</a:t>
            </a:r>
            <a:r>
              <a:rPr dirty="0" sz="1000" spc="-35" i="1">
                <a:latin typeface="Palatino Linotype"/>
                <a:cs typeface="Palatino Linotype"/>
              </a:rPr>
              <a:t>Z</a:t>
            </a:r>
            <a:r>
              <a:rPr dirty="0" baseline="34188" sz="975" spc="-142" i="1">
                <a:latin typeface="Meiryo"/>
                <a:cs typeface="Meiryo"/>
              </a:rPr>
              <a:t>⊤</a:t>
            </a:r>
            <a:r>
              <a:rPr dirty="0" sz="1000" spc="-490" i="1">
                <a:latin typeface="Meiryo"/>
                <a:cs typeface="Meiryo"/>
              </a:rPr>
              <a:t/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sz="1000" spc="-455" i="1">
                <a:latin typeface="Meiryo"/>
                <a:cs typeface="Meiryo"/>
              </a:rPr>
              <a:t/>
            </a:r>
            <a:r>
              <a:rPr dirty="0" baseline="34188" sz="975" spc="-89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8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5264920" y="4167825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(5.2)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568803" y="4329286"/>
            <a:ext cx="4960620" cy="470534"/>
          </a:xfrm>
          <a:prstGeom prst="rect">
            <a:avLst/>
          </a:prstGeom>
        </p:spPr>
        <p:txBody>
          <a:bodyPr wrap="square" lIns="0" tIns="31115" rIns="0" bIns="0" rtlCol="0" vert="horz">
            <a:spAutoFit/>
          </a:bodyPr>
          <a:lstStyle/>
          <a:p>
            <a:pPr marL="1170305">
              <a:lnSpc>
                <a:spcPct val="100000"/>
              </a:lnSpc>
              <a:spcBef>
                <a:spcPts val="245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marL="12700" marR="5080" indent="107950">
              <a:lnSpc>
                <a:spcPts val="1190"/>
              </a:lnSpc>
              <a:spcBef>
                <a:spcPts val="240"/>
              </a:spcBef>
            </a:pP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course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still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feasible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rule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out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serial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correlation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compute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 </a:t>
            </a:r>
            <a:r>
              <a:rPr dirty="0" sz="1000" spc="-30">
                <a:latin typeface="Palatino Linotype"/>
                <a:cs typeface="Palatino Linotype"/>
              </a:rPr>
              <a:t>robust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heteroscedasticity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only,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based</a:t>
            </a:r>
            <a:r>
              <a:rPr dirty="0" sz="1000" spc="-20">
                <a:latin typeface="Palatino Linotype"/>
                <a:cs typeface="Palatino Linotype"/>
              </a:rPr>
              <a:t> 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 </a:t>
            </a:r>
            <a:r>
              <a:rPr dirty="0" sz="1000" spc="-10">
                <a:latin typeface="Palatino Linotype"/>
                <a:cs typeface="Palatino Linotype"/>
              </a:rPr>
              <a:t>structure: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891334" y="5109197"/>
            <a:ext cx="422275" cy="2609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93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Σ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367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  <a:p>
            <a:pPr algn="r" marR="30480">
              <a:lnSpc>
                <a:spcPts val="930"/>
              </a:lnSpc>
            </a:pPr>
            <a:r>
              <a:rPr dirty="0" sz="1000" spc="-555">
                <a:latin typeface="Meiryo"/>
                <a:cs typeface="Meiryo"/>
              </a:rPr>
              <a:t>⎢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180269" y="4841282"/>
            <a:ext cx="13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805">
                <a:latin typeface="Meiryo"/>
                <a:cs typeface="Meiryo"/>
              </a:rPr>
              <a:t>⎡</a:t>
            </a:r>
            <a:r>
              <a:rPr dirty="0" baseline="-52777" sz="1500" spc="-1207">
                <a:latin typeface="Meiryo"/>
                <a:cs typeface="Meiryo"/>
              </a:rPr>
              <a:t>⎢</a:t>
            </a:r>
            <a:endParaRPr baseline="-52777" sz="1500">
              <a:latin typeface="Meiryo"/>
              <a:cs typeface="Meiryo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180269" y="5307282"/>
            <a:ext cx="13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805">
                <a:latin typeface="Meiryo"/>
                <a:cs typeface="Meiryo"/>
              </a:rPr>
              <a:t>⎢</a:t>
            </a:r>
            <a:r>
              <a:rPr dirty="0" baseline="-38888" sz="1500" spc="-1207">
                <a:latin typeface="Meiryo"/>
                <a:cs typeface="Meiryo"/>
              </a:rPr>
              <a:t>⎣</a:t>
            </a:r>
            <a:endParaRPr baseline="-38888" sz="1500">
              <a:latin typeface="Meiryo"/>
              <a:cs typeface="Meiryo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287827" y="4776580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381117" y="4906169"/>
            <a:ext cx="1149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552780" y="4966430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646065" y="5096023"/>
            <a:ext cx="1149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362717" y="4784394"/>
            <a:ext cx="855344" cy="784860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246379">
              <a:lnSpc>
                <a:spcPct val="100000"/>
              </a:lnSpc>
              <a:spcBef>
                <a:spcPts val="395"/>
              </a:spcBef>
              <a:tabLst>
                <a:tab pos="777875" algn="l"/>
              </a:tabLst>
            </a:pP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250">
                <a:latin typeface="Cambria"/>
                <a:cs typeface="Cambria"/>
              </a:rPr>
              <a:t>  </a:t>
            </a:r>
            <a:r>
              <a:rPr dirty="0" sz="1000" spc="190">
                <a:latin typeface="Cambria"/>
                <a:cs typeface="Cambria"/>
              </a:rPr>
              <a:t>…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6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295"/>
              </a:spcBef>
              <a:tabLst>
                <a:tab pos="77724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34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295"/>
              </a:spcBef>
              <a:tabLst>
                <a:tab pos="497205" algn="l"/>
                <a:tab pos="777875" algn="l"/>
              </a:tabLst>
            </a:pPr>
            <a:r>
              <a:rPr dirty="0" sz="1000" spc="-340">
                <a:latin typeface="Lucida Sans Unicode"/>
                <a:cs typeface="Lucida Sans Unicode"/>
              </a:rPr>
              <a:t>⋮</a:t>
            </a:r>
            <a:r>
              <a:rPr dirty="0" sz="1000">
                <a:latin typeface="Lucida Sans Unicode"/>
                <a:cs typeface="Lucida Sans Unicode"/>
              </a:rPr>
              <a:t>	</a:t>
            </a:r>
            <a:r>
              <a:rPr dirty="0" sz="1000" spc="75">
                <a:latin typeface="Lucida Sans Unicode"/>
                <a:cs typeface="Lucida Sans Unicode"/>
              </a:rPr>
              <a:t>⋱</a:t>
            </a:r>
            <a:r>
              <a:rPr dirty="0" sz="1000">
                <a:latin typeface="Lucida Sans Unicode"/>
                <a:cs typeface="Lucida Sans Unicod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295"/>
              </a:spcBef>
              <a:tabLst>
                <a:tab pos="246379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250">
                <a:latin typeface="Cambria"/>
                <a:cs typeface="Cambria"/>
              </a:rPr>
              <a:t>  </a:t>
            </a:r>
            <a:r>
              <a:rPr dirty="0" sz="1000" spc="19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045516" y="5346020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138816" y="5478694"/>
            <a:ext cx="1162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274121" y="4841270"/>
            <a:ext cx="13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805">
                <a:latin typeface="Meiryo"/>
                <a:cs typeface="Meiryo"/>
              </a:rPr>
              <a:t>⎤</a:t>
            </a:r>
            <a:r>
              <a:rPr dirty="0" baseline="-52777" sz="1500" spc="-1207">
                <a:latin typeface="Meiryo"/>
                <a:cs typeface="Meiryo"/>
              </a:rPr>
              <a:t>⎥</a:t>
            </a:r>
            <a:endParaRPr baseline="-52777" sz="1500">
              <a:latin typeface="Meiryo"/>
              <a:cs typeface="Meiryo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299521" y="5192410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⎥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274121" y="5307285"/>
            <a:ext cx="13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805">
                <a:latin typeface="Meiryo"/>
                <a:cs typeface="Meiryo"/>
              </a:rPr>
              <a:t>⎥</a:t>
            </a:r>
            <a:r>
              <a:rPr dirty="0" baseline="-38888" sz="1500" spc="-1207">
                <a:latin typeface="Meiryo"/>
                <a:cs typeface="Meiryo"/>
              </a:rPr>
              <a:t>⎦</a:t>
            </a:r>
            <a:endParaRPr baseline="-38888" sz="1500">
              <a:latin typeface="Meiryo"/>
              <a:cs typeface="Meiryo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5264907" y="5109210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(5.3)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568790" y="5592247"/>
            <a:ext cx="26898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original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White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applies: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793843" y="5798060"/>
            <a:ext cx="2686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2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747210" y="5803230"/>
            <a:ext cx="360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>
                <a:latin typeface="Meiryo"/>
                <a:cs typeface="Meiryo"/>
              </a:rPr>
              <a:t>∑</a:t>
            </a:r>
            <a:r>
              <a:rPr dirty="0" sz="1000" spc="-175">
                <a:latin typeface="Meiryo"/>
                <a:cs typeface="Meiryo"/>
              </a:rPr>
              <a:t> </a:t>
            </a:r>
            <a:r>
              <a:rPr dirty="0" sz="1000" spc="-459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170691" y="5993973"/>
            <a:ext cx="3759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8829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878620" y="5918567"/>
            <a:ext cx="21342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249680" algn="l"/>
              </a:tabLst>
            </a:pPr>
            <a:r>
              <a:rPr dirty="0" sz="1000" spc="55">
                <a:latin typeface="Palatino Linotype"/>
                <a:cs typeface="Palatino Linotype"/>
              </a:rPr>
              <a:t>V</a:t>
            </a:r>
            <a:r>
              <a:rPr dirty="0" baseline="-21367" sz="975" spc="82" b="1">
                <a:latin typeface="Times New Roman"/>
                <a:cs typeface="Times New Roman"/>
              </a:rPr>
              <a:t>wh</a:t>
            </a:r>
            <a:r>
              <a:rPr dirty="0" baseline="-21367" sz="975" spc="247" b="1">
                <a:latin typeface="Times New Roman"/>
                <a:cs typeface="Times New Roman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baseline="34188" sz="975">
                <a:latin typeface="Palatino Linotype"/>
                <a:cs typeface="Palatino Linotype"/>
              </a:rPr>
              <a:t>	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420" i="1">
                <a:latin typeface="Meiryo"/>
                <a:cs typeface="Meiryo"/>
              </a:rPr>
              <a:t>̂</a:t>
            </a:r>
            <a:r>
              <a:rPr dirty="0" baseline="34188" sz="975" spc="-300">
                <a:latin typeface="Palatino Linotype"/>
                <a:cs typeface="Palatino Linotype"/>
              </a:rPr>
              <a:t>2</a:t>
            </a:r>
            <a:r>
              <a:rPr dirty="0" baseline="34188" sz="975" spc="172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baseline="34188" sz="975" spc="-75" i="1">
                <a:latin typeface="Meiryo"/>
                <a:cs typeface="Meiryo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5264914" y="5918558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(5.4)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568796" y="6080097"/>
            <a:ext cx="4960620" cy="621030"/>
          </a:xfrm>
          <a:prstGeom prst="rect">
            <a:avLst/>
          </a:prstGeom>
        </p:spPr>
        <p:txBody>
          <a:bodyPr wrap="square" lIns="0" tIns="31115" rIns="0" bIns="0" rtlCol="0" vert="horz">
            <a:spAutoFit/>
          </a:bodyPr>
          <a:lstStyle/>
          <a:p>
            <a:pPr marL="1198245">
              <a:lnSpc>
                <a:spcPct val="100000"/>
              </a:lnSpc>
              <a:spcBef>
                <a:spcPts val="245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290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190"/>
              </a:lnSpc>
              <a:spcBef>
                <a:spcPts val="23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clustering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period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symmetric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along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other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dimension: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data </a:t>
            </a:r>
            <a:r>
              <a:rPr dirty="0" sz="1000" spc="-45">
                <a:latin typeface="Palatino Linotype"/>
                <a:cs typeface="Palatino Linotype"/>
              </a:rPr>
              <a:t>are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assumed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serially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independent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allowed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have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arbitrary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heteroscedasticity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 </a:t>
            </a:r>
            <a:r>
              <a:rPr dirty="0" sz="1000" spc="-30">
                <a:latin typeface="Palatino Linotype"/>
                <a:cs typeface="Palatino Linotype"/>
              </a:rPr>
              <a:t>unrestricted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25">
                <a:latin typeface="Palatino Linotype"/>
                <a:cs typeface="Palatino Linotype"/>
              </a:rPr>
              <a:t>sectional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dependence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structure.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765736" y="6726970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715095" y="6732146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9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979924" y="6922661"/>
            <a:ext cx="2686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27329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891326" y="6847483"/>
            <a:ext cx="19602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020444" algn="l"/>
              </a:tabLst>
            </a:pPr>
            <a:r>
              <a:rPr dirty="0" sz="1000" spc="80">
                <a:latin typeface="Palatino Linotype"/>
                <a:cs typeface="Palatino Linotype"/>
              </a:rPr>
              <a:t>V</a:t>
            </a:r>
            <a:r>
              <a:rPr dirty="0" baseline="-21367" sz="975" spc="120" b="1">
                <a:latin typeface="Times New Roman"/>
                <a:cs typeface="Times New Roman"/>
              </a:rPr>
              <a:t>ct</a:t>
            </a:r>
            <a:r>
              <a:rPr dirty="0" baseline="-21367" sz="975" spc="247" b="1">
                <a:latin typeface="Times New Roman"/>
                <a:cs typeface="Times New Roman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baseline="34188" sz="975">
                <a:latin typeface="Palatino Linotype"/>
                <a:cs typeface="Palatino Linotype"/>
              </a:rPr>
              <a:t>	</a:t>
            </a:r>
            <a:r>
              <a:rPr dirty="0" sz="1000" spc="-85" i="1">
                <a:latin typeface="Palatino Linotype"/>
                <a:cs typeface="Palatino Linotype"/>
              </a:rPr>
              <a:t>Z</a:t>
            </a:r>
            <a:r>
              <a:rPr dirty="0" baseline="34188" sz="975" spc="-217" i="1">
                <a:latin typeface="Meiryo"/>
                <a:cs typeface="Meiryo"/>
              </a:rPr>
              <a:t>⊤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-375" i="1">
                <a:latin typeface="Meiryo"/>
                <a:cs typeface="Meiryo"/>
              </a:rPr>
              <a:t>̂</a:t>
            </a:r>
            <a:r>
              <a:rPr dirty="0" baseline="-21367" sz="975" spc="-232" i="1">
                <a:latin typeface="Palatino Linotype"/>
                <a:cs typeface="Palatino Linotype"/>
              </a:rPr>
              <a:t>t</a:t>
            </a:r>
            <a:r>
              <a:rPr dirty="0" baseline="-21367" sz="975" spc="-75" i="1">
                <a:latin typeface="Palatino Linotype"/>
                <a:cs typeface="Palatino Linotype"/>
              </a:rPr>
              <a:t> </a:t>
            </a:r>
            <a:r>
              <a:rPr dirty="0" sz="1000" spc="-535" i="1">
                <a:latin typeface="Meiryo"/>
                <a:cs typeface="Meiryo"/>
              </a:rPr>
              <a:t/>
            </a:r>
            <a:r>
              <a:rPr dirty="0" sz="1000" spc="-370" i="1">
                <a:latin typeface="Meiryo"/>
                <a:cs typeface="Meiryo"/>
              </a:rPr>
              <a:t>̂</a:t>
            </a:r>
            <a:r>
              <a:rPr dirty="0" baseline="34188" sz="975" spc="-209" i="1">
                <a:latin typeface="Meiryo"/>
                <a:cs typeface="Meiryo"/>
              </a:rPr>
              <a:t>⊤</a:t>
            </a:r>
            <a:r>
              <a:rPr dirty="0" sz="1000" spc="-80" i="1">
                <a:latin typeface="Palatino Linotype"/>
                <a:cs typeface="Palatino Linotype"/>
              </a:rPr>
              <a:t>Z</a:t>
            </a:r>
            <a:r>
              <a:rPr dirty="0" baseline="-21367" sz="975" spc="-225" i="1">
                <a:latin typeface="Palatino Linotype"/>
                <a:cs typeface="Palatino Linotype"/>
              </a:rPr>
              <a:t>t</a:t>
            </a:r>
            <a:r>
              <a:rPr dirty="0" baseline="-21367" sz="975" spc="-7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568770" y="7025069"/>
            <a:ext cx="4960620" cy="131254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174115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700">
              <a:latin typeface="Palatino Linotype"/>
              <a:cs typeface="Palatino Linotype"/>
            </a:endParaRPr>
          </a:p>
          <a:p>
            <a:pPr algn="just" marL="12700">
              <a:lnSpc>
                <a:spcPts val="1200"/>
              </a:lnSpc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4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5.1</a:t>
            </a:r>
            <a:r>
              <a:rPr dirty="0" sz="1000" spc="390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clustered</a:t>
            </a:r>
            <a:r>
              <a:rPr dirty="0" sz="1000" spc="4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standard</a:t>
            </a:r>
            <a:r>
              <a:rPr dirty="0" sz="1000" spc="4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errors</a:t>
            </a:r>
            <a:r>
              <a:rPr dirty="0" sz="1000" spc="4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for</a:t>
            </a:r>
            <a:r>
              <a:rPr dirty="0" sz="1000" spc="4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pooled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models</a:t>
            </a:r>
            <a:r>
              <a:rPr dirty="0" sz="1000" spc="40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Produc</a:t>
            </a:r>
            <a:r>
              <a:rPr dirty="0" sz="1000" spc="-310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40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200"/>
              </a:lnSpc>
              <a:spcBef>
                <a:spcPts val="40"/>
              </a:spcBef>
            </a:pPr>
            <a:r>
              <a:rPr dirty="0" sz="1000" spc="-20">
                <a:latin typeface="Palatino Linotype"/>
                <a:cs typeface="Palatino Linotype"/>
              </a:rPr>
              <a:t>Munnell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(1990)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analyzes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impact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public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infrastructure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economic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activity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draw- ing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sample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48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states </a:t>
            </a:r>
            <a:r>
              <a:rPr dirty="0" sz="1000">
                <a:latin typeface="Palatino Linotype"/>
                <a:cs typeface="Palatino Linotype"/>
              </a:rPr>
              <a:t>(all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continental</a:t>
            </a:r>
            <a:r>
              <a:rPr dirty="0" sz="1000" spc="-10">
                <a:latin typeface="Palatino Linotype"/>
                <a:cs typeface="Palatino Linotype"/>
              </a:rPr>
              <a:t> states </a:t>
            </a:r>
            <a:r>
              <a:rPr dirty="0" sz="1000" spc="-25">
                <a:latin typeface="Palatino Linotype"/>
                <a:cs typeface="Palatino Linotype"/>
              </a:rPr>
              <a:t>minus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District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Columbia)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over </a:t>
            </a:r>
            <a:r>
              <a:rPr dirty="0" sz="1000">
                <a:latin typeface="Palatino Linotype"/>
                <a:cs typeface="Palatino Linotype"/>
              </a:rPr>
              <a:t>17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years,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1970–1986.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speciﬁes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Cobb-</a:t>
            </a:r>
            <a:r>
              <a:rPr dirty="0" sz="1000" spc="-40">
                <a:latin typeface="Palatino Linotype"/>
                <a:cs typeface="Palatino Linotype"/>
              </a:rPr>
              <a:t>Douglas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production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relates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gross </a:t>
            </a:r>
            <a:r>
              <a:rPr dirty="0" sz="1000" spc="-25">
                <a:latin typeface="Palatino Linotype"/>
                <a:cs typeface="Palatino Linotype"/>
              </a:rPr>
              <a:t>social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product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>
                <a:latin typeface="Courier New"/>
                <a:cs typeface="Courier New"/>
              </a:rPr>
              <a:t>gsp</a:t>
            </a:r>
            <a:r>
              <a:rPr dirty="0" sz="1000">
                <a:latin typeface="Palatino Linotype"/>
                <a:cs typeface="Palatino Linotype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given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state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input</a:t>
            </a:r>
            <a:r>
              <a:rPr dirty="0" sz="1000" spc="-20">
                <a:latin typeface="Palatino Linotype"/>
                <a:cs typeface="Palatino Linotype"/>
              </a:rPr>
              <a:t> of </a:t>
            </a:r>
            <a:r>
              <a:rPr dirty="0" sz="1000" spc="-35">
                <a:latin typeface="Palatino Linotype"/>
                <a:cs typeface="Palatino Linotype"/>
              </a:rPr>
              <a:t>public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capital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pcap</a:t>
            </a:r>
            <a:r>
              <a:rPr dirty="0" sz="1000" spc="-10">
                <a:latin typeface="Palatino Linotype"/>
                <a:cs typeface="Palatino Linotype"/>
              </a:rPr>
              <a:t>),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private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capital</a:t>
            </a:r>
            <a:r>
              <a:rPr dirty="0" sz="1000" spc="-20">
                <a:latin typeface="Palatino Linotype"/>
                <a:cs typeface="Palatino Linotype"/>
              </a:rPr>
              <a:t> (</a:t>
            </a:r>
            <a:r>
              <a:rPr dirty="0" sz="1000" spc="-20">
                <a:latin typeface="Courier New"/>
                <a:cs typeface="Courier New"/>
              </a:rPr>
              <a:t>pc</a:t>
            </a:r>
            <a:r>
              <a:rPr dirty="0" sz="1000" spc="-20">
                <a:latin typeface="Palatino Linotype"/>
                <a:cs typeface="Palatino Linotype"/>
              </a:rPr>
              <a:t>)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labor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>
                <a:latin typeface="Courier New"/>
                <a:cs typeface="Courier New"/>
              </a:rPr>
              <a:t>emp</a:t>
            </a:r>
            <a:r>
              <a:rPr dirty="0" sz="1000">
                <a:latin typeface="Palatino Linotype"/>
                <a:cs typeface="Palatino Linotype"/>
              </a:rPr>
              <a:t>);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also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includes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state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unemployment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rate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>
                <a:latin typeface="Courier New"/>
                <a:cs typeface="Courier New"/>
              </a:rPr>
              <a:t>unemp</a:t>
            </a:r>
            <a:r>
              <a:rPr dirty="0" sz="1000">
                <a:latin typeface="Palatino Linotype"/>
                <a:cs typeface="Palatino Linotype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capture </a:t>
            </a:r>
            <a:r>
              <a:rPr dirty="0" sz="1000" spc="-10">
                <a:latin typeface="Palatino Linotype"/>
                <a:cs typeface="Palatino Linotype"/>
              </a:rPr>
              <a:t>business </a:t>
            </a:r>
            <a:r>
              <a:rPr dirty="0" sz="1000" spc="-25">
                <a:latin typeface="Palatino Linotype"/>
                <a:cs typeface="Palatino Linotype"/>
              </a:rPr>
              <a:t>cycle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5264915" y="6847478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(5.5)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16167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112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919219"/>
            <a:ext cx="4985385" cy="42418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library("plm")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data("Produc",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"plm")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fm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log(gsp)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log(pcap)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log(pc)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log(emp)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unemp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67529" y="2198458"/>
            <a:ext cx="4985385" cy="1139825"/>
          </a:xfrm>
          <a:custGeom>
            <a:avLst/>
            <a:gdLst/>
            <a:ahLst/>
            <a:cxnLst/>
            <a:rect l="l" t="t" r="r" b="b"/>
            <a:pathLst>
              <a:path w="4985385" h="1139825">
                <a:moveTo>
                  <a:pt x="4985182" y="850277"/>
                </a:moveTo>
                <a:lnTo>
                  <a:pt x="0" y="850277"/>
                </a:lnTo>
                <a:lnTo>
                  <a:pt x="0" y="987107"/>
                </a:lnTo>
                <a:lnTo>
                  <a:pt x="0" y="990981"/>
                </a:lnTo>
                <a:lnTo>
                  <a:pt x="0" y="1139342"/>
                </a:lnTo>
                <a:lnTo>
                  <a:pt x="4985182" y="1139342"/>
                </a:lnTo>
                <a:lnTo>
                  <a:pt x="4985182" y="990981"/>
                </a:lnTo>
                <a:lnTo>
                  <a:pt x="4985182" y="987107"/>
                </a:lnTo>
                <a:lnTo>
                  <a:pt x="4985182" y="850277"/>
                </a:lnTo>
                <a:close/>
              </a:path>
              <a:path w="4985385" h="1139825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1139825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1139825">
                <a:moveTo>
                  <a:pt x="4985182" y="425196"/>
                </a:moveTo>
                <a:lnTo>
                  <a:pt x="0" y="425196"/>
                </a:lnTo>
                <a:lnTo>
                  <a:pt x="0" y="565899"/>
                </a:lnTo>
                <a:lnTo>
                  <a:pt x="4985182" y="565899"/>
                </a:lnTo>
                <a:lnTo>
                  <a:pt x="4985182" y="425196"/>
                </a:lnTo>
                <a:close/>
              </a:path>
              <a:path w="4985385" h="1139825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113982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113982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554828" y="1528652"/>
            <a:ext cx="4961255" cy="17919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coeftes</a:t>
            </a:r>
            <a:r>
              <a:rPr dirty="0" sz="1000" spc="-5">
                <a:latin typeface="Courier New"/>
                <a:cs typeface="Courier New"/>
              </a:rPr>
              <a:t>t</a:t>
            </a:r>
            <a:r>
              <a:rPr dirty="0" sz="1000" spc="-43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15" b="1">
                <a:latin typeface="Times New Roman"/>
                <a:cs typeface="Times New Roman"/>
              </a:rPr>
              <a:t>l</a:t>
            </a:r>
            <a:r>
              <a:rPr dirty="0" sz="1000" spc="35" b="1">
                <a:latin typeface="Times New Roman"/>
                <a:cs typeface="Times New Roman"/>
              </a:rPr>
              <a:t>m</a:t>
            </a:r>
            <a:r>
              <a:rPr dirty="0" sz="1000" spc="15" b="1">
                <a:latin typeface="Times New Roman"/>
                <a:cs typeface="Times New Roman"/>
              </a:rPr>
              <a:t>t</a:t>
            </a:r>
            <a:r>
              <a:rPr dirty="0" sz="1000" spc="40" b="1">
                <a:latin typeface="Times New Roman"/>
                <a:cs typeface="Times New Roman"/>
              </a:rPr>
              <a:t>e</a:t>
            </a:r>
            <a:r>
              <a:rPr dirty="0" sz="1000" spc="15" b="1">
                <a:latin typeface="Times New Roman"/>
                <a:cs typeface="Times New Roman"/>
              </a:rPr>
              <a:t>s</a:t>
            </a:r>
            <a:r>
              <a:rPr dirty="0" sz="1000" spc="20" b="1">
                <a:latin typeface="Times New Roman"/>
                <a:cs typeface="Times New Roman"/>
              </a:rPr>
              <a:t>t</a:t>
            </a:r>
            <a:r>
              <a:rPr dirty="0" sz="1000" spc="-80" b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llo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ng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fl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xible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hoi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al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sticity-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qui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irs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250" b="1">
                <a:latin typeface="Times New Roman"/>
                <a:cs typeface="Times New Roman"/>
              </a:rPr>
              <a:t>o</a:t>
            </a:r>
            <a:r>
              <a:rPr dirty="0" sz="1000" spc="16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-15" b="1">
                <a:latin typeface="Times New Roman"/>
                <a:cs typeface="Times New Roman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</a:t>
            </a:r>
            <a:r>
              <a:rPr dirty="0" sz="1000" spc="-65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lm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7465" marR="3093720">
              <a:lnSpc>
                <a:spcPct val="116199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lmmod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lm(fm,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Produc) library("lmtest") library("sandwich") coeftest(lmmod,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vcov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vcovHC)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Courier New"/>
              <a:cs typeface="Courier New"/>
            </a:endParaRPr>
          </a:p>
          <a:p>
            <a:pPr marL="76644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567529" y="3333914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80087" y="3295510"/>
            <a:ext cx="1240155" cy="30924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>
                <a:latin typeface="Courier New"/>
                <a:cs typeface="Courier New"/>
              </a:rPr>
              <a:t>(Intercept)</a:t>
            </a:r>
            <a:r>
              <a:rPr dirty="0" sz="800" spc="3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1.64330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  <a:tabLst>
                <a:tab pos="802005" algn="l"/>
              </a:tabLst>
            </a:pPr>
            <a:r>
              <a:rPr dirty="0" sz="800" spc="-10">
                <a:latin typeface="Courier New"/>
                <a:cs typeface="Courier New"/>
              </a:rPr>
              <a:t>log(pcap)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0.15501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037601" y="3295510"/>
            <a:ext cx="1725930" cy="30924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  <a:tabLst>
                <a:tab pos="619760" algn="l"/>
              </a:tabLst>
            </a:pPr>
            <a:r>
              <a:rPr dirty="0" sz="800" spc="-10">
                <a:latin typeface="Courier New"/>
                <a:cs typeface="Courier New"/>
              </a:rPr>
              <a:t>0.07161</a:t>
            </a:r>
            <a:r>
              <a:rPr dirty="0" sz="800">
                <a:latin typeface="Courier New"/>
                <a:cs typeface="Courier New"/>
              </a:rPr>
              <a:t>	22.95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  <a:tabLst>
                <a:tab pos="680085" algn="l"/>
              </a:tabLst>
            </a:pPr>
            <a:r>
              <a:rPr dirty="0" sz="800" spc="-10">
                <a:latin typeface="Courier New"/>
                <a:cs typeface="Courier New"/>
              </a:rPr>
              <a:t>0.01870</a:t>
            </a:r>
            <a:r>
              <a:rPr dirty="0" sz="800">
                <a:latin typeface="Courier New"/>
                <a:cs typeface="Courier New"/>
              </a:rPr>
              <a:t>	8.29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4.7e-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567529" y="3617378"/>
            <a:ext cx="4985385" cy="849630"/>
          </a:xfrm>
          <a:custGeom>
            <a:avLst/>
            <a:gdLst/>
            <a:ahLst/>
            <a:cxnLst/>
            <a:rect l="l" t="t" r="r" b="b"/>
            <a:pathLst>
              <a:path w="4985385" h="849629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849629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849629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849629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849629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84962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567532" y="3616232"/>
          <a:ext cx="3215005" cy="8496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3265"/>
                <a:gridCol w="637540"/>
                <a:gridCol w="637540"/>
                <a:gridCol w="455294"/>
                <a:gridCol w="760094"/>
              </a:tblGrid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log(pc)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0.30919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0.01263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24.48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log(emp)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0.59393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0.01979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30.01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unemp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-0.00673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0.00135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4.99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7.5e-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07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283210">
                <a:tc gridSpan="5"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'.'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2" name="object 12" descr=""/>
          <p:cNvSpPr/>
          <p:nvPr/>
        </p:nvSpPr>
        <p:spPr>
          <a:xfrm>
            <a:off x="567529" y="5473610"/>
            <a:ext cx="4985385" cy="2414905"/>
          </a:xfrm>
          <a:custGeom>
            <a:avLst/>
            <a:gdLst/>
            <a:ahLst/>
            <a:cxnLst/>
            <a:rect l="l" t="t" r="r" b="b"/>
            <a:pathLst>
              <a:path w="4985385" h="2414904">
                <a:moveTo>
                  <a:pt x="4985182" y="2125637"/>
                </a:moveTo>
                <a:lnTo>
                  <a:pt x="0" y="2125637"/>
                </a:lnTo>
                <a:lnTo>
                  <a:pt x="0" y="2262454"/>
                </a:lnTo>
                <a:lnTo>
                  <a:pt x="0" y="2266340"/>
                </a:lnTo>
                <a:lnTo>
                  <a:pt x="0" y="2414701"/>
                </a:lnTo>
                <a:lnTo>
                  <a:pt x="4985182" y="2414701"/>
                </a:lnTo>
                <a:lnTo>
                  <a:pt x="4985182" y="2266340"/>
                </a:lnTo>
                <a:lnTo>
                  <a:pt x="4985182" y="2262454"/>
                </a:lnTo>
                <a:lnTo>
                  <a:pt x="4985182" y="2125637"/>
                </a:lnTo>
                <a:close/>
              </a:path>
              <a:path w="4985385" h="2414904">
                <a:moveTo>
                  <a:pt x="4985182" y="1983905"/>
                </a:moveTo>
                <a:lnTo>
                  <a:pt x="0" y="1983905"/>
                </a:lnTo>
                <a:lnTo>
                  <a:pt x="0" y="2124608"/>
                </a:lnTo>
                <a:lnTo>
                  <a:pt x="4985182" y="2124608"/>
                </a:lnTo>
                <a:lnTo>
                  <a:pt x="4985182" y="1983905"/>
                </a:lnTo>
                <a:close/>
              </a:path>
              <a:path w="4985385" h="2414904">
                <a:moveTo>
                  <a:pt x="4985182" y="1842173"/>
                </a:moveTo>
                <a:lnTo>
                  <a:pt x="0" y="1842173"/>
                </a:lnTo>
                <a:lnTo>
                  <a:pt x="0" y="1982876"/>
                </a:lnTo>
                <a:lnTo>
                  <a:pt x="4985182" y="1982876"/>
                </a:lnTo>
                <a:lnTo>
                  <a:pt x="4985182" y="1842173"/>
                </a:lnTo>
                <a:close/>
              </a:path>
              <a:path w="4985385" h="2414904">
                <a:moveTo>
                  <a:pt x="4985182" y="1700555"/>
                </a:moveTo>
                <a:lnTo>
                  <a:pt x="0" y="1700555"/>
                </a:lnTo>
                <a:lnTo>
                  <a:pt x="0" y="1841258"/>
                </a:lnTo>
                <a:lnTo>
                  <a:pt x="4985182" y="1841258"/>
                </a:lnTo>
                <a:lnTo>
                  <a:pt x="4985182" y="1700555"/>
                </a:lnTo>
                <a:close/>
              </a:path>
              <a:path w="4985385" h="2414904">
                <a:moveTo>
                  <a:pt x="4985182" y="1558823"/>
                </a:moveTo>
                <a:lnTo>
                  <a:pt x="0" y="1558823"/>
                </a:lnTo>
                <a:lnTo>
                  <a:pt x="0" y="1699526"/>
                </a:lnTo>
                <a:lnTo>
                  <a:pt x="4985182" y="1699526"/>
                </a:lnTo>
                <a:lnTo>
                  <a:pt x="4985182" y="1558823"/>
                </a:lnTo>
                <a:close/>
              </a:path>
              <a:path w="4985385" h="2414904">
                <a:moveTo>
                  <a:pt x="4985182" y="1417091"/>
                </a:moveTo>
                <a:lnTo>
                  <a:pt x="0" y="1417091"/>
                </a:lnTo>
                <a:lnTo>
                  <a:pt x="0" y="1557794"/>
                </a:lnTo>
                <a:lnTo>
                  <a:pt x="4985182" y="1557794"/>
                </a:lnTo>
                <a:lnTo>
                  <a:pt x="4985182" y="1417091"/>
                </a:lnTo>
                <a:close/>
              </a:path>
              <a:path w="4985385" h="2414904">
                <a:moveTo>
                  <a:pt x="4985182" y="1275359"/>
                </a:moveTo>
                <a:lnTo>
                  <a:pt x="0" y="1275359"/>
                </a:lnTo>
                <a:lnTo>
                  <a:pt x="0" y="1416062"/>
                </a:lnTo>
                <a:lnTo>
                  <a:pt x="4985182" y="1416062"/>
                </a:lnTo>
                <a:lnTo>
                  <a:pt x="4985182" y="1275359"/>
                </a:lnTo>
                <a:close/>
              </a:path>
              <a:path w="4985385" h="2414904">
                <a:moveTo>
                  <a:pt x="4985182" y="1133627"/>
                </a:moveTo>
                <a:lnTo>
                  <a:pt x="0" y="1133627"/>
                </a:lnTo>
                <a:lnTo>
                  <a:pt x="0" y="1274330"/>
                </a:lnTo>
                <a:lnTo>
                  <a:pt x="4985182" y="1274330"/>
                </a:lnTo>
                <a:lnTo>
                  <a:pt x="4985182" y="1133627"/>
                </a:lnTo>
                <a:close/>
              </a:path>
              <a:path w="4985385" h="2414904">
                <a:moveTo>
                  <a:pt x="4985182" y="992009"/>
                </a:moveTo>
                <a:lnTo>
                  <a:pt x="0" y="992009"/>
                </a:lnTo>
                <a:lnTo>
                  <a:pt x="0" y="1132713"/>
                </a:lnTo>
                <a:lnTo>
                  <a:pt x="4985182" y="1132713"/>
                </a:lnTo>
                <a:lnTo>
                  <a:pt x="4985182" y="992009"/>
                </a:lnTo>
                <a:close/>
              </a:path>
              <a:path w="4985385" h="2414904">
                <a:moveTo>
                  <a:pt x="4985182" y="850277"/>
                </a:moveTo>
                <a:lnTo>
                  <a:pt x="0" y="850277"/>
                </a:lnTo>
                <a:lnTo>
                  <a:pt x="0" y="990981"/>
                </a:lnTo>
                <a:lnTo>
                  <a:pt x="4985182" y="990981"/>
                </a:lnTo>
                <a:lnTo>
                  <a:pt x="4985182" y="850277"/>
                </a:lnTo>
                <a:close/>
              </a:path>
              <a:path w="4985385" h="2414904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2414904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2414904">
                <a:moveTo>
                  <a:pt x="4985182" y="425196"/>
                </a:moveTo>
                <a:lnTo>
                  <a:pt x="0" y="425196"/>
                </a:lnTo>
                <a:lnTo>
                  <a:pt x="0" y="565899"/>
                </a:lnTo>
                <a:lnTo>
                  <a:pt x="4985182" y="565899"/>
                </a:lnTo>
                <a:lnTo>
                  <a:pt x="4985182" y="425196"/>
                </a:lnTo>
                <a:close/>
              </a:path>
              <a:path w="4985385" h="2414904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2414904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414904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554807" y="4651899"/>
            <a:ext cx="4960620" cy="32194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Next,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35">
                <a:latin typeface="Palatino Linotype"/>
                <a:cs typeface="Palatino Linotype"/>
              </a:rPr>
              <a:t>we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compute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pooled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-65" b="1">
                <a:latin typeface="Times New Roman"/>
                <a:cs typeface="Times New Roman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by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plm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Courier New"/>
                <a:cs typeface="Courier New"/>
              </a:rPr>
              <a:t>coeftest</a:t>
            </a:r>
            <a:r>
              <a:rPr dirty="0" sz="1000" spc="-11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complies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Courier New"/>
                <a:cs typeface="Courier New"/>
              </a:rPr>
              <a:t>plm</a:t>
            </a:r>
            <a:r>
              <a:rPr dirty="0" sz="1000" spc="-2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objects, </a:t>
            </a:r>
            <a:r>
              <a:rPr dirty="0" sz="1000">
                <a:latin typeface="Palatino Linotype"/>
                <a:cs typeface="Palatino Linotype"/>
              </a:rPr>
              <a:t>so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same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syntax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above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employed.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turn,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Courier New"/>
                <a:cs typeface="Courier New"/>
              </a:rPr>
              <a:t>summary.plm</a:t>
            </a:r>
            <a:r>
              <a:rPr dirty="0" sz="1000" spc="-12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method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itself </a:t>
            </a:r>
            <a:r>
              <a:rPr dirty="0" sz="1000" spc="-30">
                <a:latin typeface="Palatino Linotype"/>
                <a:cs typeface="Palatino Linotype"/>
              </a:rPr>
              <a:t>compliant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providing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custom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note </a:t>
            </a:r>
            <a:r>
              <a:rPr dirty="0" sz="1000" spc="-25">
                <a:latin typeface="Palatino Linotype"/>
                <a:cs typeface="Palatino Linotype"/>
              </a:rPr>
              <a:t>about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nonstandard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covariance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issued):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7465" marR="224218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plmmod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plm(fm,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Produc,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"pooling") summary(plmmod,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vcov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vcovHC)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Pooling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Model</a:t>
            </a:r>
            <a:endParaRPr sz="800">
              <a:latin typeface="Courier New"/>
              <a:cs typeface="Courier New"/>
            </a:endParaRPr>
          </a:p>
          <a:p>
            <a:pPr marL="37465" marR="1209040">
              <a:lnSpc>
                <a:spcPct val="232399"/>
              </a:lnSpc>
            </a:pPr>
            <a:r>
              <a:rPr dirty="0" sz="800">
                <a:latin typeface="Courier New"/>
                <a:cs typeface="Courier New"/>
              </a:rPr>
              <a:t>Note:</a:t>
            </a:r>
            <a:r>
              <a:rPr dirty="0" sz="800" spc="-9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Coefficient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variance-</a:t>
            </a:r>
            <a:r>
              <a:rPr dirty="0" sz="800">
                <a:latin typeface="Courier New"/>
                <a:cs typeface="Courier New"/>
              </a:rPr>
              <a:t>covariance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matrix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supplied: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vcovHC Call: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plm(formula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fm,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Produc,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"pooling")</a:t>
            </a:r>
            <a:endParaRPr sz="800">
              <a:latin typeface="Courier New"/>
              <a:cs typeface="Courier New"/>
            </a:endParaRPr>
          </a:p>
          <a:p>
            <a:pPr marL="37465" marR="2545715">
              <a:lnSpc>
                <a:spcPct val="232399"/>
              </a:lnSpc>
            </a:pPr>
            <a:r>
              <a:rPr dirty="0" sz="800">
                <a:latin typeface="Courier New"/>
                <a:cs typeface="Courier New"/>
              </a:rPr>
              <a:t>Balanced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Panel: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180">
                <a:latin typeface="Courier New"/>
                <a:cs typeface="Courier New"/>
              </a:rPr>
              <a:t>48,T=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180">
                <a:latin typeface="Courier New"/>
                <a:cs typeface="Courier New"/>
              </a:rPr>
              <a:t>17,N=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816 </a:t>
            </a:r>
            <a:r>
              <a:rPr dirty="0" sz="800" spc="-10">
                <a:latin typeface="Courier New"/>
                <a:cs typeface="Courier New"/>
              </a:rPr>
              <a:t>Residuals:</a:t>
            </a:r>
            <a:endParaRPr sz="800">
              <a:latin typeface="Courier New"/>
              <a:cs typeface="Courier New"/>
            </a:endParaRPr>
          </a:p>
          <a:p>
            <a:pPr algn="r" marR="1938655">
              <a:lnSpc>
                <a:spcPct val="100000"/>
              </a:lnSpc>
              <a:spcBef>
                <a:spcPts val="155"/>
              </a:spcBef>
              <a:tabLst>
                <a:tab pos="424815" algn="l"/>
                <a:tab pos="1092835" algn="l"/>
                <a:tab pos="1639570" algn="l"/>
                <a:tab pos="2428875" algn="l"/>
              </a:tabLst>
            </a:pPr>
            <a:r>
              <a:rPr dirty="0" sz="800" spc="-20">
                <a:latin typeface="Courier New"/>
                <a:cs typeface="Courier New"/>
              </a:rPr>
              <a:t>Min.</a:t>
            </a:r>
            <a:r>
              <a:rPr dirty="0" sz="800">
                <a:latin typeface="Courier New"/>
                <a:cs typeface="Courier New"/>
              </a:rPr>
              <a:t>	1st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Qu.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Median</a:t>
            </a:r>
            <a:r>
              <a:rPr dirty="0" sz="800">
                <a:latin typeface="Courier New"/>
                <a:cs typeface="Courier New"/>
              </a:rPr>
              <a:t>	3rd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Qu.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Max.</a:t>
            </a:r>
            <a:endParaRPr sz="800">
              <a:latin typeface="Courier New"/>
              <a:cs typeface="Courier New"/>
            </a:endParaRPr>
          </a:p>
          <a:p>
            <a:pPr algn="r" marR="1938020">
              <a:lnSpc>
                <a:spcPct val="100000"/>
              </a:lnSpc>
              <a:spcBef>
                <a:spcPts val="160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0.231762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0.061037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0.000102</a:t>
            </a:r>
            <a:r>
              <a:rPr dirty="0" sz="800" spc="3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0.050852</a:t>
            </a:r>
            <a:r>
              <a:rPr dirty="0" sz="800" spc="38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0.351113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5"/>
              </a:spcBef>
            </a:pP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 marL="76644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567529" y="7884426"/>
            <a:ext cx="4985385" cy="424180"/>
          </a:xfrm>
          <a:custGeom>
            <a:avLst/>
            <a:gdLst/>
            <a:ahLst/>
            <a:cxnLst/>
            <a:rect l="l" t="t" r="r" b="b"/>
            <a:pathLst>
              <a:path w="4985385" h="424179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424179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42417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5" name="object 15" descr=""/>
          <p:cNvGraphicFramePr>
            <a:graphicFrameLocks noGrp="1"/>
          </p:cNvGraphicFramePr>
          <p:nvPr/>
        </p:nvGraphicFramePr>
        <p:xfrm>
          <a:off x="567532" y="7902876"/>
          <a:ext cx="3215640" cy="4051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53745"/>
                <a:gridCol w="607060"/>
                <a:gridCol w="668019"/>
                <a:gridCol w="424814"/>
                <a:gridCol w="760094"/>
              </a:tblGrid>
              <a:tr h="121920">
                <a:tc>
                  <a:txBody>
                    <a:bodyPr/>
                    <a:lstStyle/>
                    <a:p>
                      <a:pPr marL="2476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(Intercept)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1.64330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0.24418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770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6.73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857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3.2e-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11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log(pcap)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0.15501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0.06012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2.58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0.01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log(pc)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0.30919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0.04623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6.69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857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4.2e-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11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188649" y="611668"/>
            <a:ext cx="26238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 i="1">
                <a:latin typeface="Calibri"/>
                <a:cs typeface="Calibri"/>
              </a:rPr>
              <a:t>Robust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Inference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Estimation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for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Non-</a:t>
            </a:r>
            <a:r>
              <a:rPr dirty="0" sz="800" spc="-10" i="1">
                <a:latin typeface="Calibri"/>
                <a:cs typeface="Calibri"/>
              </a:rPr>
              <a:t>spherical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Errors</a:t>
            </a:r>
            <a:r>
              <a:rPr dirty="0" sz="800" spc="27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113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581479" y="919225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335670" y="880809"/>
            <a:ext cx="498475" cy="30924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60325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0.59393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-0.00673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064507" y="880809"/>
            <a:ext cx="1713230" cy="30924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4"/>
              </a:spcBef>
              <a:tabLst>
                <a:tab pos="668020" algn="l"/>
              </a:tabLst>
            </a:pPr>
            <a:r>
              <a:rPr dirty="0" sz="800" spc="-10">
                <a:latin typeface="Courier New"/>
                <a:cs typeface="Courier New"/>
              </a:rPr>
              <a:t>0.06861</a:t>
            </a:r>
            <a:r>
              <a:rPr dirty="0" sz="800">
                <a:latin typeface="Courier New"/>
                <a:cs typeface="Courier New"/>
              </a:rPr>
              <a:t>	8.66</a:t>
            </a:r>
            <a:r>
              <a:rPr dirty="0" sz="800" spc="4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  <a:tabLst>
                <a:tab pos="607060" algn="l"/>
                <a:tab pos="1214120" algn="l"/>
              </a:tabLst>
            </a:pPr>
            <a:r>
              <a:rPr dirty="0" sz="800" spc="-10">
                <a:latin typeface="Courier New"/>
                <a:cs typeface="Courier New"/>
              </a:rPr>
              <a:t>0.00309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 spc="-20">
                <a:latin typeface="Courier New"/>
                <a:cs typeface="Courier New"/>
              </a:rPr>
              <a:t>2.18</a:t>
            </a:r>
            <a:r>
              <a:rPr dirty="0" sz="800">
                <a:latin typeface="Courier New"/>
                <a:cs typeface="Courier New"/>
              </a:rPr>
              <a:t>	0.03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*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581479" y="1202556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69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606854" y="880809"/>
            <a:ext cx="498475" cy="4508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16199"/>
              </a:lnSpc>
              <a:spcBef>
                <a:spcPts val="100"/>
              </a:spcBef>
            </a:pPr>
            <a:r>
              <a:rPr dirty="0" sz="800" spc="-10">
                <a:latin typeface="Courier New"/>
                <a:cs typeface="Courier New"/>
              </a:rPr>
              <a:t>log(emp) unemp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--</a:t>
            </a:r>
            <a:r>
              <a:rPr dirty="0" sz="800" spc="-50">
                <a:latin typeface="Courier New"/>
                <a:cs typeface="Courier New"/>
              </a:rPr>
              <a:t>-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581479" y="1344294"/>
            <a:ext cx="4985385" cy="1132840"/>
          </a:xfrm>
          <a:custGeom>
            <a:avLst/>
            <a:gdLst/>
            <a:ahLst/>
            <a:cxnLst/>
            <a:rect l="l" t="t" r="r" b="b"/>
            <a:pathLst>
              <a:path w="4985385" h="1132839">
                <a:moveTo>
                  <a:pt x="4985182" y="992009"/>
                </a:moveTo>
                <a:lnTo>
                  <a:pt x="0" y="992009"/>
                </a:lnTo>
                <a:lnTo>
                  <a:pt x="0" y="1132713"/>
                </a:lnTo>
                <a:lnTo>
                  <a:pt x="4985182" y="1132713"/>
                </a:lnTo>
                <a:lnTo>
                  <a:pt x="4985182" y="992009"/>
                </a:lnTo>
                <a:close/>
              </a:path>
              <a:path w="4985385" h="1132839">
                <a:moveTo>
                  <a:pt x="4985182" y="850277"/>
                </a:moveTo>
                <a:lnTo>
                  <a:pt x="0" y="850277"/>
                </a:lnTo>
                <a:lnTo>
                  <a:pt x="0" y="990981"/>
                </a:lnTo>
                <a:lnTo>
                  <a:pt x="4985182" y="990981"/>
                </a:lnTo>
                <a:lnTo>
                  <a:pt x="4985182" y="850277"/>
                </a:lnTo>
                <a:close/>
              </a:path>
              <a:path w="4985385" h="1132839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1132839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1132839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1132839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1132839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113283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568780" y="1305891"/>
            <a:ext cx="4960620" cy="703072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37465">
              <a:lnSpc>
                <a:spcPct val="100000"/>
              </a:lnSpc>
              <a:spcBef>
                <a:spcPts val="254"/>
              </a:spcBef>
            </a:pPr>
            <a:r>
              <a:rPr dirty="0" sz="800">
                <a:latin typeface="Courier New"/>
                <a:cs typeface="Courier New"/>
              </a:rPr>
              <a:t>Signif.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codes: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0.05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'.'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1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37465" marR="3153410">
              <a:lnSpc>
                <a:spcPct val="116199"/>
              </a:lnSpc>
              <a:tabLst>
                <a:tab pos="1009650" algn="l"/>
                <a:tab pos="1556385" algn="l"/>
              </a:tabLst>
            </a:pPr>
            <a:r>
              <a:rPr dirty="0" sz="800">
                <a:latin typeface="Courier New"/>
                <a:cs typeface="Courier New"/>
              </a:rPr>
              <a:t>Total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Sum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Squares: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5">
                <a:latin typeface="Courier New"/>
                <a:cs typeface="Courier New"/>
              </a:rPr>
              <a:t>850 </a:t>
            </a:r>
            <a:r>
              <a:rPr dirty="0" sz="800">
                <a:latin typeface="Courier New"/>
                <a:cs typeface="Courier New"/>
              </a:rPr>
              <a:t>Residual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Sum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Squares: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6.29 </a:t>
            </a:r>
            <a:r>
              <a:rPr dirty="0" sz="800" spc="-10">
                <a:latin typeface="Courier New"/>
                <a:cs typeface="Courier New"/>
              </a:rPr>
              <a:t>R-Squared: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0.993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Adj.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R-</a:t>
            </a:r>
            <a:r>
              <a:rPr dirty="0" sz="800">
                <a:latin typeface="Courier New"/>
                <a:cs typeface="Courier New"/>
              </a:rPr>
              <a:t>Squared: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0.993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60"/>
              </a:spcBef>
            </a:pPr>
            <a:r>
              <a:rPr dirty="0" sz="800" spc="-10">
                <a:latin typeface="Courier New"/>
                <a:cs typeface="Courier New"/>
              </a:rPr>
              <a:t>F-</a:t>
            </a:r>
            <a:r>
              <a:rPr dirty="0" sz="800">
                <a:latin typeface="Courier New"/>
                <a:cs typeface="Courier New"/>
              </a:rPr>
              <a:t>statistic: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2778.06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on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4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and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47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value: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&lt;2e-</a:t>
            </a:r>
            <a:r>
              <a:rPr dirty="0" sz="800" spc="-25">
                <a:latin typeface="Courier New"/>
                <a:cs typeface="Courier New"/>
              </a:rPr>
              <a:t>16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700">
              <a:latin typeface="Courier New"/>
              <a:cs typeface="Courier New"/>
            </a:endParaRPr>
          </a:p>
          <a:p>
            <a:pPr algn="just" marL="12700" marR="5080" indent="107950">
              <a:lnSpc>
                <a:spcPct val="100000"/>
              </a:lnSpc>
              <a:spcBef>
                <a:spcPts val="5"/>
              </a:spcBef>
            </a:pPr>
            <a:r>
              <a:rPr dirty="0" sz="1000" spc="-25">
                <a:latin typeface="Palatino Linotype"/>
                <a:cs typeface="Palatino Linotype"/>
              </a:rPr>
              <a:t>Coeﬃcients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obviously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same,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but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standard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will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turn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out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differ- ent.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particular,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standard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coeﬃcient</a:t>
            </a:r>
            <a:r>
              <a:rPr dirty="0" sz="1000">
                <a:latin typeface="Palatino Linotype"/>
                <a:cs typeface="Palatino Linotype"/>
              </a:rPr>
              <a:t> on </a:t>
            </a:r>
            <a:r>
              <a:rPr dirty="0" sz="1000" spc="-75">
                <a:latin typeface="Courier New"/>
                <a:cs typeface="Courier New"/>
              </a:rPr>
              <a:t>pcap </a:t>
            </a:r>
            <a:r>
              <a:rPr dirty="0" sz="1000">
                <a:latin typeface="Palatino Linotype"/>
                <a:cs typeface="Palatino Linotype"/>
              </a:rPr>
              <a:t>is </a:t>
            </a:r>
            <a:r>
              <a:rPr dirty="0" sz="1000" spc="-40">
                <a:latin typeface="Palatino Linotype"/>
                <a:cs typeface="Palatino Linotype"/>
              </a:rPr>
              <a:t>much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larger,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still </a:t>
            </a:r>
            <a:r>
              <a:rPr dirty="0" sz="1000" spc="-35">
                <a:latin typeface="Palatino Linotype"/>
                <a:cs typeface="Palatino Linotype"/>
              </a:rPr>
              <a:t>signiﬁcant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5%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level,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1%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level.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480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because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classes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the </a:t>
            </a:r>
            <a:r>
              <a:rPr dirty="0" sz="1000" spc="-20">
                <a:latin typeface="Palatino Linotype"/>
                <a:cs typeface="Palatino Linotype"/>
              </a:rPr>
              <a:t>model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objects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different,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default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settings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vcovHC.lm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Courier New"/>
                <a:cs typeface="Courier New"/>
              </a:rPr>
              <a:t>vcovHC.plm</a:t>
            </a:r>
            <a:r>
              <a:rPr dirty="0" sz="1000" spc="-114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methods. Only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35">
                <a:latin typeface="Palatino Linotype"/>
                <a:cs typeface="Palatino Linotype"/>
              </a:rPr>
              <a:t> overrides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defaults,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here,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specifying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method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Courier New"/>
                <a:cs typeface="Courier New"/>
              </a:rPr>
              <a:t>’white1’</a:t>
            </a:r>
            <a:r>
              <a:rPr dirty="0" sz="1000" spc="-12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small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sample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correction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’HC3’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40">
                <a:latin typeface="Courier New"/>
                <a:cs typeface="Courier New"/>
              </a:rPr>
              <a:t>lm</a:t>
            </a:r>
            <a:r>
              <a:rPr dirty="0" sz="1000" spc="-1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results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will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replicated. </a:t>
            </a:r>
            <a:r>
              <a:rPr dirty="0" sz="1000">
                <a:latin typeface="Palatino Linotype"/>
                <a:cs typeface="Palatino Linotype"/>
              </a:rPr>
              <a:t>herefore,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thanks</a:t>
            </a:r>
            <a:r>
              <a:rPr dirty="0" sz="1000">
                <a:latin typeface="Palatino Linotype"/>
                <a:cs typeface="Palatino Linotype"/>
              </a:rPr>
              <a:t> to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object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orientation,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applying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generic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robust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method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Courier New"/>
                <a:cs typeface="Courier New"/>
              </a:rPr>
              <a:t>vcovHC</a:t>
            </a:r>
            <a:r>
              <a:rPr dirty="0" sz="1000" spc="-11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Courier New"/>
                <a:cs typeface="Courier New"/>
              </a:rPr>
              <a:t>panelmodel</a:t>
            </a:r>
            <a:r>
              <a:rPr dirty="0" sz="1000" spc="-114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object,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one</a:t>
            </a:r>
            <a:r>
              <a:rPr dirty="0" sz="1000" spc="-50">
                <a:latin typeface="Palatino Linotype"/>
                <a:cs typeface="Palatino Linotype"/>
              </a:rPr>
              <a:t> will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get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result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>
                <a:latin typeface="Palatino Linotype"/>
                <a:cs typeface="Palatino Linotype"/>
              </a:rPr>
              <a:t> 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likely</a:t>
            </a:r>
            <a:r>
              <a:rPr dirty="0" sz="1000">
                <a:latin typeface="Palatino Linotype"/>
                <a:cs typeface="Palatino Linotype"/>
              </a:rPr>
              <a:t> 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 </a:t>
            </a:r>
            <a:r>
              <a:rPr dirty="0" sz="1000" spc="-65">
                <a:latin typeface="Palatino Linotype"/>
                <a:cs typeface="Palatino Linotype"/>
              </a:rPr>
              <a:t>“sensible”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the </a:t>
            </a:r>
            <a:r>
              <a:rPr dirty="0" sz="1000" spc="-20">
                <a:latin typeface="Palatino Linotype"/>
                <a:cs typeface="Palatino Linotype"/>
              </a:rPr>
              <a:t>most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common applications.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00">
              <a:latin typeface="Palatino Linotype"/>
              <a:cs typeface="Palatino Linotype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5"/>
              </a:spcBef>
            </a:pPr>
            <a:r>
              <a:rPr dirty="0" sz="900" b="1" i="1">
                <a:latin typeface="Calibri"/>
                <a:cs typeface="Calibri"/>
              </a:rPr>
              <a:t>Clusterin</a:t>
            </a:r>
            <a:r>
              <a:rPr dirty="0" sz="900" spc="5" b="1" i="1">
                <a:latin typeface="Calibri"/>
                <a:cs typeface="Calibri"/>
              </a:rPr>
              <a:t>g</a:t>
            </a:r>
            <a:r>
              <a:rPr dirty="0" sz="900" spc="-30" b="1" i="1">
                <a:latin typeface="Calibri"/>
                <a:cs typeface="Calibri"/>
              </a:rPr>
              <a:t> </a:t>
            </a:r>
            <a:r>
              <a:rPr dirty="0" sz="900" b="1" i="1">
                <a:latin typeface="Calibri"/>
                <a:cs typeface="Calibri"/>
              </a:rPr>
              <a:t>i</a:t>
            </a:r>
            <a:r>
              <a:rPr dirty="0" sz="900" spc="10" b="1" i="1">
                <a:latin typeface="Calibri"/>
                <a:cs typeface="Calibri"/>
              </a:rPr>
              <a:t>n</a:t>
            </a:r>
            <a:r>
              <a:rPr dirty="0" sz="900" spc="-30" b="1" i="1">
                <a:latin typeface="Calibri"/>
                <a:cs typeface="Calibri"/>
              </a:rPr>
              <a:t> </a:t>
            </a:r>
            <a:r>
              <a:rPr dirty="0" sz="900" b="1" i="1">
                <a:latin typeface="Calibri"/>
                <a:cs typeface="Calibri"/>
              </a:rPr>
              <a:t>Non-</a:t>
            </a:r>
            <a:r>
              <a:rPr dirty="0" sz="900" spc="-15" b="1" i="1">
                <a:latin typeface="Calibri"/>
                <a:cs typeface="Calibri"/>
              </a:rPr>
              <a:t>P</a:t>
            </a:r>
            <a:r>
              <a:rPr dirty="0" sz="900" spc="5" b="1" i="1">
                <a:latin typeface="Calibri"/>
                <a:cs typeface="Calibri"/>
              </a:rPr>
              <a:t>a</a:t>
            </a:r>
            <a:r>
              <a:rPr dirty="0" sz="900" spc="-5" b="1" i="1">
                <a:latin typeface="Calibri"/>
                <a:cs typeface="Calibri"/>
              </a:rPr>
              <a:t>nel</a:t>
            </a:r>
            <a:r>
              <a:rPr dirty="0" sz="900" b="1" i="1">
                <a:latin typeface="Calibri"/>
                <a:cs typeface="Calibri"/>
              </a:rPr>
              <a:t>s</a:t>
            </a:r>
            <a:r>
              <a:rPr dirty="0" sz="900" b="1" i="1">
                <a:latin typeface="Calibri"/>
                <a:cs typeface="Calibri"/>
              </a:rPr>
              <a:t>   </a:t>
            </a:r>
            <a:r>
              <a:rPr dirty="0" sz="900" spc="-40" b="1" i="1">
                <a:latin typeface="Calibri"/>
                <a:cs typeface="Calibri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Clus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ur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non</a:t>
            </a:r>
            <a:r>
              <a:rPr dirty="0" sz="1000" spc="5">
                <a:latin typeface="Palatino Linotype"/>
                <a:cs typeface="Palatino Linotype"/>
              </a:rPr>
              <a:t>-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tin</a:t>
            </a:r>
            <a:r>
              <a:rPr dirty="0" sz="1000" spc="-35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ver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ouping </a:t>
            </a:r>
            <a:r>
              <a:rPr dirty="0" sz="1000" spc="-40">
                <a:latin typeface="Palatino Linotype"/>
                <a:cs typeface="Palatino Linotype"/>
              </a:rPr>
              <a:t>ind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ome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hin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deﬁn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us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ploy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ticity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ac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hin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oup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nd,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limi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ime.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when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ssion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igher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ag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200"/>
              </a:lnSpc>
              <a:spcBef>
                <a:spcPts val="2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seminal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example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Moulton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(1986, 1990):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some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regressors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observed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 </a:t>
            </a:r>
            <a:r>
              <a:rPr dirty="0" sz="1000" spc="-10">
                <a:latin typeface="Palatino Linotype"/>
                <a:cs typeface="Palatino Linotype"/>
              </a:rPr>
              <a:t>group </a:t>
            </a:r>
            <a:r>
              <a:rPr dirty="0" sz="1000" spc="-35">
                <a:latin typeface="Palatino Linotype"/>
                <a:cs typeface="Palatino Linotype"/>
              </a:rPr>
              <a:t>level,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case, </a:t>
            </a:r>
            <a:r>
              <a:rPr dirty="0" sz="1000" spc="-25">
                <a:latin typeface="Palatino Linotype"/>
                <a:cs typeface="Palatino Linotype"/>
              </a:rPr>
              <a:t>e.g.,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adding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local </a:t>
            </a:r>
            <a:r>
              <a:rPr dirty="0" sz="1000" spc="-20">
                <a:latin typeface="Palatino Linotype"/>
                <a:cs typeface="Palatino Linotype"/>
              </a:rPr>
              <a:t>GDP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data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drawn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from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different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geo- </a:t>
            </a:r>
            <a:r>
              <a:rPr dirty="0" sz="1000" spc="-40">
                <a:latin typeface="Palatino Linotype"/>
                <a:cs typeface="Palatino Linotype"/>
              </a:rPr>
              <a:t>graphical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units,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standard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 </a:t>
            </a:r>
            <a:r>
              <a:rPr dirty="0" sz="1000" spc="-40">
                <a:latin typeface="Palatino Linotype"/>
                <a:cs typeface="Palatino Linotype"/>
              </a:rPr>
              <a:t>adjusted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intra-</a:t>
            </a:r>
            <a:r>
              <a:rPr dirty="0" sz="1000" spc="-40">
                <a:latin typeface="Palatino Linotype"/>
                <a:cs typeface="Palatino Linotype"/>
              </a:rPr>
              <a:t>group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correlation.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50"/>
              </a:lnSpc>
            </a:pPr>
            <a:r>
              <a:rPr dirty="0" sz="1000" spc="-20">
                <a:latin typeface="Palatino Linotype"/>
                <a:cs typeface="Palatino Linotype"/>
              </a:rPr>
              <a:t>Froot </a:t>
            </a:r>
            <a:r>
              <a:rPr dirty="0" sz="1000" spc="-10">
                <a:latin typeface="Palatino Linotype"/>
                <a:cs typeface="Palatino Linotype"/>
              </a:rPr>
              <a:t>(1989),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context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ﬁnancial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data,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discusses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sampling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ﬁrms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from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different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indus-</a:t>
            </a:r>
            <a:endParaRPr sz="1000">
              <a:latin typeface="Palatino Linotype"/>
              <a:cs typeface="Palatino Linotype"/>
            </a:endParaRPr>
          </a:p>
          <a:p>
            <a:pPr algn="just" marL="12700" marR="6350">
              <a:lnSpc>
                <a:spcPts val="1200"/>
              </a:lnSpc>
              <a:spcBef>
                <a:spcPts val="40"/>
              </a:spcBef>
            </a:pPr>
            <a:r>
              <a:rPr dirty="0" sz="1000" spc="-10">
                <a:latin typeface="Palatino Linotype"/>
                <a:cs typeface="Palatino Linotype"/>
              </a:rPr>
              <a:t>tries,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assumed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mutually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independent.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application,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clustering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 </a:t>
            </a:r>
            <a:r>
              <a:rPr dirty="0" sz="1000" spc="-60">
                <a:latin typeface="Palatino Linotype"/>
                <a:cs typeface="Palatino Linotype"/>
              </a:rPr>
              <a:t>employed</a:t>
            </a:r>
            <a:r>
              <a:rPr dirty="0" sz="1000">
                <a:latin typeface="Palatino Linotype"/>
                <a:cs typeface="Palatino Linotype"/>
              </a:rPr>
              <a:t> 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account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 </a:t>
            </a:r>
            <a:r>
              <a:rPr dirty="0" sz="1000" spc="-45">
                <a:latin typeface="Palatino Linotype"/>
                <a:cs typeface="Palatino Linotype"/>
              </a:rPr>
              <a:t>within-</a:t>
            </a:r>
            <a:r>
              <a:rPr dirty="0" sz="1000" spc="-35">
                <a:latin typeface="Palatino Linotype"/>
                <a:cs typeface="Palatino Linotype"/>
              </a:rPr>
              <a:t>industry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dependence,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would</a:t>
            </a:r>
            <a:r>
              <a:rPr dirty="0" sz="1000" spc="-10">
                <a:latin typeface="Palatino Linotype"/>
                <a:cs typeface="Palatino Linotype"/>
              </a:rPr>
              <a:t> be </a:t>
            </a:r>
            <a:r>
              <a:rPr dirty="0" sz="1000" spc="-40">
                <a:latin typeface="Palatino Linotype"/>
                <a:cs typeface="Palatino Linotype"/>
              </a:rPr>
              <a:t>meaningless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across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“other”</a:t>
            </a:r>
            <a:r>
              <a:rPr dirty="0" sz="1000" spc="-10">
                <a:latin typeface="Palatino Linotype"/>
                <a:cs typeface="Palatino Linotype"/>
              </a:rPr>
              <a:t> dimension.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55"/>
              </a:lnSpc>
            </a:pPr>
            <a:r>
              <a:rPr dirty="0" sz="1000" spc="-70">
                <a:latin typeface="Palatino Linotype"/>
                <a:cs typeface="Palatino Linotype"/>
              </a:rPr>
              <a:t>Any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dataset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mixing</a:t>
            </a:r>
            <a:r>
              <a:rPr dirty="0" sz="1000" spc="-35">
                <a:latin typeface="Palatino Linotype"/>
                <a:cs typeface="Palatino Linotype"/>
              </a:rPr>
              <a:t> different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levels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detail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issue.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such </a:t>
            </a:r>
            <a:r>
              <a:rPr dirty="0" sz="1000" spc="-10">
                <a:latin typeface="Palatino Linotype"/>
                <a:cs typeface="Palatino Linotype"/>
              </a:rPr>
              <a:t>cases,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panel</a:t>
            </a:r>
            <a:r>
              <a:rPr dirty="0" sz="1000" spc="-20">
                <a:latin typeface="Palatino Linotype"/>
                <a:cs typeface="Palatino Linotype"/>
              </a:rPr>
              <a:t> data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>
              <a:lnSpc>
                <a:spcPts val="1200"/>
              </a:lnSpc>
              <a:spcBef>
                <a:spcPts val="40"/>
              </a:spcBef>
            </a:pPr>
            <a:r>
              <a:rPr dirty="0" sz="1000" spc="-20">
                <a:latin typeface="Palatino Linotype"/>
                <a:cs typeface="Palatino Linotype"/>
              </a:rPr>
              <a:t>methods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seamlessly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employed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10">
                <a:latin typeface="Palatino Linotype"/>
                <a:cs typeface="Palatino Linotype"/>
              </a:rPr>
              <a:t>sectional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datasets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specifying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relevant </a:t>
            </a:r>
            <a:r>
              <a:rPr dirty="0" sz="1000" spc="-55">
                <a:latin typeface="Palatino Linotype"/>
                <a:cs typeface="Palatino Linotype"/>
              </a:rPr>
              <a:t>grouping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variable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as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ﬁrst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element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index</a:t>
            </a:r>
            <a:r>
              <a:rPr dirty="0" sz="1000" spc="-20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second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one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will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obviously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left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blank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would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 </a:t>
            </a:r>
            <a:r>
              <a:rPr dirty="0" sz="1000" spc="-20">
                <a:latin typeface="Palatino Linotype"/>
                <a:cs typeface="Palatino Linotype"/>
              </a:rPr>
              <a:t>no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meaningful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second</a:t>
            </a:r>
            <a:r>
              <a:rPr dirty="0" sz="1000" spc="-10">
                <a:latin typeface="Palatino Linotype"/>
                <a:cs typeface="Palatino Linotype"/>
              </a:rPr>
              <a:t> dimension.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00">
              <a:latin typeface="Palatino Linotype"/>
              <a:cs typeface="Palatino Linotype"/>
            </a:endParaRPr>
          </a:p>
          <a:p>
            <a:pPr marL="12700" marR="5080">
              <a:lnSpc>
                <a:spcPct val="100000"/>
              </a:lnSpc>
              <a:spcBef>
                <a:spcPts val="5"/>
              </a:spcBef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1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5.2</a:t>
            </a:r>
            <a:r>
              <a:rPr dirty="0" sz="1000" spc="34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Clustered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standard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errors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for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non-panel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Hedonic</a:t>
            </a:r>
            <a:r>
              <a:rPr dirty="0" sz="1000" spc="-335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r>
              <a:rPr dirty="0" sz="1000" spc="525" b="1">
                <a:latin typeface="Times New Roman"/>
                <a:cs typeface="Times New Roman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Harrison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Rubinfeld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(1978)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consider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median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values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owner-occupied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homes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cross </a:t>
            </a:r>
            <a:r>
              <a:rPr dirty="0" sz="1000" spc="-25">
                <a:latin typeface="Palatino Linotype"/>
                <a:cs typeface="Palatino Linotype"/>
              </a:rPr>
              <a:t>section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506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census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tracts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from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92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towns</a:t>
            </a:r>
            <a:r>
              <a:rPr dirty="0" sz="1000" spc="-30">
                <a:latin typeface="Palatino Linotype"/>
                <a:cs typeface="Palatino Linotype"/>
              </a:rPr>
              <a:t> in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Boston </a:t>
            </a:r>
            <a:r>
              <a:rPr dirty="0" sz="1000" spc="-35">
                <a:latin typeface="Palatino Linotype"/>
                <a:cs typeface="Palatino Linotype"/>
              </a:rPr>
              <a:t>area.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Values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explained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combi- </a:t>
            </a:r>
            <a:r>
              <a:rPr dirty="0" sz="1000" spc="-25">
                <a:latin typeface="Palatino Linotype"/>
                <a:cs typeface="Palatino Linotype"/>
              </a:rPr>
              <a:t>nation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tract-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town-</a:t>
            </a:r>
            <a:r>
              <a:rPr dirty="0" sz="1000" spc="-40">
                <a:latin typeface="Palatino Linotype"/>
                <a:cs typeface="Palatino Linotype"/>
              </a:rPr>
              <a:t>level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variables.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Crime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crim</a:t>
            </a:r>
            <a:r>
              <a:rPr dirty="0" sz="1000" spc="-10">
                <a:latin typeface="Palatino Linotype"/>
                <a:cs typeface="Palatino Linotype"/>
              </a:rPr>
              <a:t>),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pollution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nox</a:t>
            </a:r>
            <a:r>
              <a:rPr dirty="0" sz="1000" spc="-10">
                <a:latin typeface="Palatino Linotype"/>
                <a:cs typeface="Palatino Linotype"/>
              </a:rPr>
              <a:t>),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average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number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rooms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>
                <a:latin typeface="Courier New"/>
                <a:cs typeface="Courier New"/>
              </a:rPr>
              <a:t>rm</a:t>
            </a:r>
            <a:r>
              <a:rPr dirty="0" sz="1000">
                <a:latin typeface="Palatino Linotype"/>
                <a:cs typeface="Palatino Linotype"/>
              </a:rPr>
              <a:t>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age,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distance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employment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centers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dis</a:t>
            </a:r>
            <a:r>
              <a:rPr dirty="0" sz="1000" spc="-10">
                <a:latin typeface="Palatino Linotype"/>
                <a:cs typeface="Palatino Linotype"/>
              </a:rPr>
              <a:t>),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proportion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blacks</a:t>
            </a:r>
            <a:r>
              <a:rPr dirty="0" sz="1000" spc="-20">
                <a:latin typeface="Palatino Linotype"/>
                <a:cs typeface="Palatino Linotype"/>
              </a:rPr>
              <a:t> in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population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45">
                <a:latin typeface="Palatino Linotype"/>
                <a:cs typeface="Palatino Linotype"/>
              </a:rPr>
              <a:t> observed </a:t>
            </a:r>
            <a:r>
              <a:rPr dirty="0" sz="1000" spc="-35">
                <a:latin typeface="Palatino Linotype"/>
                <a:cs typeface="Palatino Linotype"/>
              </a:rPr>
              <a:t>at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tract</a:t>
            </a:r>
            <a:r>
              <a:rPr dirty="0" sz="1000" spc="-50">
                <a:latin typeface="Palatino Linotype"/>
                <a:cs typeface="Palatino Linotype"/>
              </a:rPr>
              <a:t> level.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Other</a:t>
            </a:r>
            <a:r>
              <a:rPr dirty="0" sz="1000" spc="-45">
                <a:latin typeface="Palatino Linotype"/>
                <a:cs typeface="Palatino Linotype"/>
              </a:rPr>
              <a:t> variables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such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 </a:t>
            </a:r>
            <a:r>
              <a:rPr dirty="0" sz="1000" spc="-35">
                <a:latin typeface="Palatino Linotype"/>
                <a:cs typeface="Palatino Linotype"/>
              </a:rPr>
              <a:t>proportion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industrial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dwellings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>
                <a:latin typeface="Courier New"/>
                <a:cs typeface="Courier New"/>
              </a:rPr>
              <a:t>indus</a:t>
            </a:r>
            <a:r>
              <a:rPr dirty="0" sz="1000">
                <a:latin typeface="Palatino Linotype"/>
                <a:cs typeface="Palatino Linotype"/>
              </a:rPr>
              <a:t>),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distance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radial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highways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>
                <a:latin typeface="Courier New"/>
                <a:cs typeface="Courier New"/>
              </a:rPr>
              <a:t>rad</a:t>
            </a:r>
            <a:r>
              <a:rPr dirty="0" sz="1000">
                <a:latin typeface="Palatino Linotype"/>
                <a:cs typeface="Palatino Linotype"/>
              </a:rPr>
              <a:t>),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property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tax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rate,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pupil-</a:t>
            </a:r>
            <a:r>
              <a:rPr dirty="0" sz="1000">
                <a:latin typeface="Palatino Linotype"/>
                <a:cs typeface="Palatino Linotype"/>
              </a:rPr>
              <a:t>to-</a:t>
            </a:r>
            <a:r>
              <a:rPr dirty="0" sz="1000" spc="-10">
                <a:latin typeface="Palatino Linotype"/>
                <a:cs typeface="Palatino Linotype"/>
              </a:rPr>
              <a:t>teacher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ratio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10">
                <a:latin typeface="Palatino Linotype"/>
                <a:cs typeface="Palatino Linotype"/>
              </a:rPr>
              <a:t>local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schools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>
                <a:latin typeface="Courier New"/>
                <a:cs typeface="Courier New"/>
              </a:rPr>
              <a:t>ptratio</a:t>
            </a:r>
            <a:r>
              <a:rPr dirty="0" sz="1000">
                <a:latin typeface="Palatino Linotype"/>
                <a:cs typeface="Palatino Linotype"/>
              </a:rPr>
              <a:t>)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observed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town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level,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thus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leading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Moulton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problem.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town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identiﬁer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each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tract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townid</a:t>
            </a:r>
            <a:r>
              <a:rPr dirty="0" sz="1000" spc="-10">
                <a:latin typeface="Palatino Linotype"/>
                <a:cs typeface="Palatino Linotype"/>
              </a:rPr>
              <a:t>) </a:t>
            </a:r>
            <a:r>
              <a:rPr dirty="0" sz="1000" spc="-55">
                <a:latin typeface="Palatino Linotype"/>
                <a:cs typeface="Palatino Linotype"/>
              </a:rPr>
              <a:t>allows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account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clustering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within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each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town,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may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comprise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from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30</a:t>
            </a:r>
            <a:r>
              <a:rPr dirty="0" sz="1000" spc="-10">
                <a:latin typeface="Palatino Linotype"/>
                <a:cs typeface="Palatino Linotype"/>
              </a:rPr>
              <a:t> tracts.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lm: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16167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114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919219"/>
            <a:ext cx="4985385" cy="42418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data("Hedonic",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"plm")</a:t>
            </a:r>
            <a:endParaRPr sz="800">
              <a:latin typeface="Courier New"/>
              <a:cs typeface="Courier New"/>
            </a:endParaRPr>
          </a:p>
          <a:p>
            <a:pPr marL="267970" marR="1274445" indent="-243204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hfm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mv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crim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zn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indus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chas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nox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rm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dis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 </a:t>
            </a:r>
            <a:r>
              <a:rPr dirty="0" sz="800">
                <a:latin typeface="Courier New"/>
                <a:cs typeface="Courier New"/>
              </a:rPr>
              <a:t>rad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tax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ptratio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blacks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lstat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67529" y="1610042"/>
            <a:ext cx="4985385" cy="855980"/>
          </a:xfrm>
          <a:custGeom>
            <a:avLst/>
            <a:gdLst/>
            <a:ahLst/>
            <a:cxnLst/>
            <a:rect l="l" t="t" r="r" b="b"/>
            <a:pathLst>
              <a:path w="4985385" h="855980">
                <a:moveTo>
                  <a:pt x="4985182" y="566813"/>
                </a:moveTo>
                <a:lnTo>
                  <a:pt x="0" y="566813"/>
                </a:lnTo>
                <a:lnTo>
                  <a:pt x="0" y="703630"/>
                </a:lnTo>
                <a:lnTo>
                  <a:pt x="0" y="707517"/>
                </a:lnTo>
                <a:lnTo>
                  <a:pt x="0" y="855878"/>
                </a:lnTo>
                <a:lnTo>
                  <a:pt x="4985182" y="855878"/>
                </a:lnTo>
                <a:lnTo>
                  <a:pt x="4985182" y="707517"/>
                </a:lnTo>
                <a:lnTo>
                  <a:pt x="4985182" y="703630"/>
                </a:lnTo>
                <a:lnTo>
                  <a:pt x="4985182" y="566813"/>
                </a:lnTo>
                <a:close/>
              </a:path>
              <a:path w="4985385" h="855980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855980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855980">
                <a:moveTo>
                  <a:pt x="4985182" y="141630"/>
                </a:moveTo>
                <a:lnTo>
                  <a:pt x="0" y="141630"/>
                </a:lnTo>
                <a:lnTo>
                  <a:pt x="0" y="282333"/>
                </a:lnTo>
                <a:lnTo>
                  <a:pt x="4985182" y="282333"/>
                </a:lnTo>
                <a:lnTo>
                  <a:pt x="4985182" y="141630"/>
                </a:lnTo>
                <a:close/>
              </a:path>
              <a:path w="4985385" h="85598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580087" y="1571638"/>
            <a:ext cx="3001645" cy="8769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1097915">
              <a:lnSpc>
                <a:spcPct val="116199"/>
              </a:lnSpc>
              <a:spcBef>
                <a:spcPts val="100"/>
              </a:spcBef>
            </a:pPr>
            <a:r>
              <a:rPr dirty="0" sz="800">
                <a:latin typeface="Courier New"/>
                <a:cs typeface="Courier New"/>
              </a:rPr>
              <a:t>hlmmod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lm(hfm,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Hedonic) coeftest(hlmmod,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vcov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vcovHC)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00">
              <a:latin typeface="Courier New"/>
              <a:cs typeface="Courier New"/>
            </a:endParaRPr>
          </a:p>
          <a:p>
            <a:pPr marL="80200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567532" y="2462028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69">
                <a:moveTo>
                  <a:pt x="0" y="140703"/>
                </a:moveTo>
                <a:lnTo>
                  <a:pt x="4985192" y="140703"/>
                </a:lnTo>
                <a:lnTo>
                  <a:pt x="4985192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80087" y="2443898"/>
            <a:ext cx="13011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ourier New"/>
                <a:cs typeface="Courier New"/>
              </a:rPr>
              <a:t>(Intercept)</a:t>
            </a:r>
            <a:r>
              <a:rPr dirty="0" sz="800" spc="3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9.76e+00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567529" y="2603766"/>
            <a:ext cx="4985385" cy="1416685"/>
          </a:xfrm>
          <a:custGeom>
            <a:avLst/>
            <a:gdLst/>
            <a:ahLst/>
            <a:cxnLst/>
            <a:rect l="l" t="t" r="r" b="b"/>
            <a:pathLst>
              <a:path w="4985385" h="1416685">
                <a:moveTo>
                  <a:pt x="4985182" y="1275359"/>
                </a:moveTo>
                <a:lnTo>
                  <a:pt x="0" y="1275359"/>
                </a:lnTo>
                <a:lnTo>
                  <a:pt x="0" y="1416062"/>
                </a:lnTo>
                <a:lnTo>
                  <a:pt x="4985182" y="1416062"/>
                </a:lnTo>
                <a:lnTo>
                  <a:pt x="4985182" y="1275359"/>
                </a:lnTo>
                <a:close/>
              </a:path>
              <a:path w="4985385" h="1416685">
                <a:moveTo>
                  <a:pt x="4985182" y="1133627"/>
                </a:moveTo>
                <a:lnTo>
                  <a:pt x="0" y="1133627"/>
                </a:lnTo>
                <a:lnTo>
                  <a:pt x="0" y="1274330"/>
                </a:lnTo>
                <a:lnTo>
                  <a:pt x="4985182" y="1274330"/>
                </a:lnTo>
                <a:lnTo>
                  <a:pt x="4985182" y="1133627"/>
                </a:lnTo>
                <a:close/>
              </a:path>
              <a:path w="4985385" h="1416685">
                <a:moveTo>
                  <a:pt x="4985182" y="991895"/>
                </a:moveTo>
                <a:lnTo>
                  <a:pt x="0" y="991895"/>
                </a:lnTo>
                <a:lnTo>
                  <a:pt x="0" y="1132598"/>
                </a:lnTo>
                <a:lnTo>
                  <a:pt x="4985182" y="1132598"/>
                </a:lnTo>
                <a:lnTo>
                  <a:pt x="4985182" y="991895"/>
                </a:lnTo>
                <a:close/>
              </a:path>
              <a:path w="4985385" h="1416685">
                <a:moveTo>
                  <a:pt x="4985182" y="850163"/>
                </a:moveTo>
                <a:lnTo>
                  <a:pt x="0" y="850163"/>
                </a:lnTo>
                <a:lnTo>
                  <a:pt x="0" y="990866"/>
                </a:lnTo>
                <a:lnTo>
                  <a:pt x="4985182" y="990866"/>
                </a:lnTo>
                <a:lnTo>
                  <a:pt x="4985182" y="850163"/>
                </a:lnTo>
                <a:close/>
              </a:path>
              <a:path w="4985385" h="1416685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1416685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1416685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1416685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141668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141668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580087" y="2565362"/>
            <a:ext cx="450850" cy="1442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126364">
              <a:lnSpc>
                <a:spcPct val="116300"/>
              </a:lnSpc>
              <a:spcBef>
                <a:spcPts val="100"/>
              </a:spcBef>
            </a:pPr>
            <a:r>
              <a:rPr dirty="0" sz="800" spc="-20">
                <a:latin typeface="Courier New"/>
                <a:cs typeface="Courier New"/>
              </a:rPr>
              <a:t>crim </a:t>
            </a:r>
            <a:r>
              <a:rPr dirty="0" sz="800" spc="-25">
                <a:latin typeface="Courier New"/>
                <a:cs typeface="Courier New"/>
              </a:rPr>
              <a:t>zn </a:t>
            </a:r>
            <a:r>
              <a:rPr dirty="0" sz="800" spc="-10">
                <a:latin typeface="Courier New"/>
                <a:cs typeface="Courier New"/>
              </a:rPr>
              <a:t>indus</a:t>
            </a:r>
            <a:endParaRPr sz="800">
              <a:latin typeface="Courier New"/>
              <a:cs typeface="Courier New"/>
            </a:endParaRPr>
          </a:p>
          <a:p>
            <a:pPr marL="12700" marR="5080">
              <a:lnSpc>
                <a:spcPts val="1120"/>
              </a:lnSpc>
              <a:spcBef>
                <a:spcPts val="60"/>
              </a:spcBef>
            </a:pPr>
            <a:r>
              <a:rPr dirty="0" sz="800" spc="-10">
                <a:latin typeface="Courier New"/>
                <a:cs typeface="Courier New"/>
              </a:rPr>
              <a:t>chasyes </a:t>
            </a:r>
            <a:r>
              <a:rPr dirty="0" sz="800" spc="-25">
                <a:latin typeface="Courier New"/>
                <a:cs typeface="Courier New"/>
              </a:rPr>
              <a:t>nox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85"/>
              </a:spcBef>
            </a:pPr>
            <a:r>
              <a:rPr dirty="0" sz="800" spc="-25">
                <a:latin typeface="Courier New"/>
                <a:cs typeface="Courier New"/>
              </a:rPr>
              <a:t>rm</a:t>
            </a:r>
            <a:endParaRPr sz="800">
              <a:latin typeface="Courier New"/>
              <a:cs typeface="Courier New"/>
            </a:endParaRPr>
          </a:p>
          <a:p>
            <a:pPr algn="just" marL="12700" marR="247650">
              <a:lnSpc>
                <a:spcPct val="116199"/>
              </a:lnSpc>
            </a:pPr>
            <a:r>
              <a:rPr dirty="0" sz="800" spc="-25">
                <a:latin typeface="Courier New"/>
                <a:cs typeface="Courier New"/>
              </a:rPr>
              <a:t>age dis rad tax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308883" y="2565362"/>
            <a:ext cx="572135" cy="1442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3025" marR="5080" indent="-60960">
              <a:lnSpc>
                <a:spcPct val="116300"/>
              </a:lnSpc>
              <a:spcBef>
                <a:spcPts val="100"/>
              </a:spcBef>
            </a:pPr>
            <a:r>
              <a:rPr dirty="0" sz="800" spc="-10">
                <a:latin typeface="Courier New"/>
                <a:cs typeface="Courier New"/>
              </a:rPr>
              <a:t>-1.19e-</a:t>
            </a:r>
            <a:r>
              <a:rPr dirty="0" sz="800" spc="-25">
                <a:latin typeface="Courier New"/>
                <a:cs typeface="Courier New"/>
              </a:rPr>
              <a:t>02 </a:t>
            </a:r>
            <a:r>
              <a:rPr dirty="0" sz="800" spc="-10">
                <a:latin typeface="Courier New"/>
                <a:cs typeface="Courier New"/>
              </a:rPr>
              <a:t>8.03e-</a:t>
            </a:r>
            <a:r>
              <a:rPr dirty="0" sz="800" spc="-25">
                <a:latin typeface="Courier New"/>
                <a:cs typeface="Courier New"/>
              </a:rPr>
              <a:t>05</a:t>
            </a:r>
            <a:endParaRPr sz="800">
              <a:latin typeface="Courier New"/>
              <a:cs typeface="Courier New"/>
            </a:endParaRPr>
          </a:p>
          <a:p>
            <a:pPr marL="7302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2.41e-</a:t>
            </a:r>
            <a:r>
              <a:rPr dirty="0" sz="800" spc="-25">
                <a:latin typeface="Courier New"/>
                <a:cs typeface="Courier New"/>
              </a:rPr>
              <a:t>04</a:t>
            </a:r>
            <a:endParaRPr sz="800">
              <a:latin typeface="Courier New"/>
              <a:cs typeface="Courier New"/>
            </a:endParaRPr>
          </a:p>
          <a:p>
            <a:pPr marL="7302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9.14e-</a:t>
            </a:r>
            <a:r>
              <a:rPr dirty="0" sz="800" spc="-25">
                <a:latin typeface="Courier New"/>
                <a:cs typeface="Courier New"/>
              </a:rPr>
              <a:t>02</a:t>
            </a:r>
            <a:endParaRPr sz="800">
              <a:latin typeface="Courier New"/>
              <a:cs typeface="Courier New"/>
            </a:endParaRPr>
          </a:p>
          <a:p>
            <a:pPr marL="73025" marR="5080" indent="-60960">
              <a:lnSpc>
                <a:spcPct val="116300"/>
              </a:lnSpc>
            </a:pPr>
            <a:r>
              <a:rPr dirty="0" sz="800" spc="-10">
                <a:latin typeface="Courier New"/>
                <a:cs typeface="Courier New"/>
              </a:rPr>
              <a:t>-6.38e-</a:t>
            </a:r>
            <a:r>
              <a:rPr dirty="0" sz="800" spc="-25">
                <a:latin typeface="Courier New"/>
                <a:cs typeface="Courier New"/>
              </a:rPr>
              <a:t>03 </a:t>
            </a:r>
            <a:r>
              <a:rPr dirty="0" sz="800" spc="-10">
                <a:latin typeface="Courier New"/>
                <a:cs typeface="Courier New"/>
              </a:rPr>
              <a:t>6.33e-</a:t>
            </a:r>
            <a:r>
              <a:rPr dirty="0" sz="800" spc="-25">
                <a:latin typeface="Courier New"/>
                <a:cs typeface="Courier New"/>
              </a:rPr>
              <a:t>03</a:t>
            </a:r>
            <a:endParaRPr sz="800">
              <a:latin typeface="Courier New"/>
              <a:cs typeface="Courier New"/>
            </a:endParaRPr>
          </a:p>
          <a:p>
            <a:pPr marL="7302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8.98e-</a:t>
            </a:r>
            <a:r>
              <a:rPr dirty="0" sz="800" spc="-25">
                <a:latin typeface="Courier New"/>
                <a:cs typeface="Courier New"/>
              </a:rPr>
              <a:t>05</a:t>
            </a:r>
            <a:endParaRPr sz="800">
              <a:latin typeface="Courier New"/>
              <a:cs typeface="Courier New"/>
            </a:endParaRPr>
          </a:p>
          <a:p>
            <a:pPr marL="73025" marR="5080" indent="-60960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-1.91e-</a:t>
            </a:r>
            <a:r>
              <a:rPr dirty="0" sz="800" spc="-25">
                <a:latin typeface="Courier New"/>
                <a:cs typeface="Courier New"/>
              </a:rPr>
              <a:t>01 </a:t>
            </a:r>
            <a:r>
              <a:rPr dirty="0" sz="800" spc="-10">
                <a:latin typeface="Courier New"/>
                <a:cs typeface="Courier New"/>
              </a:rPr>
              <a:t>9.57e-</a:t>
            </a:r>
            <a:r>
              <a:rPr dirty="0" sz="800" spc="-25">
                <a:latin typeface="Courier New"/>
                <a:cs typeface="Courier New"/>
              </a:rPr>
              <a:t>02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-4.20e-</a:t>
            </a:r>
            <a:r>
              <a:rPr dirty="0" sz="800" spc="-25">
                <a:latin typeface="Courier New"/>
                <a:cs typeface="Courier New"/>
              </a:rPr>
              <a:t>04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037710" y="2423630"/>
            <a:ext cx="511175" cy="158432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1.74e-</a:t>
            </a:r>
            <a:r>
              <a:rPr dirty="0" sz="800" spc="-25">
                <a:latin typeface="Courier New"/>
                <a:cs typeface="Courier New"/>
              </a:rPr>
              <a:t>01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2.85e-</a:t>
            </a:r>
            <a:r>
              <a:rPr dirty="0" sz="800" spc="-25">
                <a:latin typeface="Courier New"/>
                <a:cs typeface="Courier New"/>
              </a:rPr>
              <a:t>03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3.89e-</a:t>
            </a:r>
            <a:r>
              <a:rPr dirty="0" sz="800" spc="-25">
                <a:latin typeface="Courier New"/>
                <a:cs typeface="Courier New"/>
              </a:rPr>
              <a:t>04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800" spc="-10">
                <a:latin typeface="Courier New"/>
                <a:cs typeface="Courier New"/>
              </a:rPr>
              <a:t>1.84e-</a:t>
            </a:r>
            <a:r>
              <a:rPr dirty="0" sz="800" spc="-25">
                <a:latin typeface="Courier New"/>
                <a:cs typeface="Courier New"/>
              </a:rPr>
              <a:t>03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3.71e-</a:t>
            </a:r>
            <a:r>
              <a:rPr dirty="0" sz="800" spc="-25">
                <a:latin typeface="Courier New"/>
                <a:cs typeface="Courier New"/>
              </a:rPr>
              <a:t>02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1.26e-</a:t>
            </a:r>
            <a:r>
              <a:rPr dirty="0" sz="800" spc="-25">
                <a:latin typeface="Courier New"/>
                <a:cs typeface="Courier New"/>
              </a:rPr>
              <a:t>03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2.11e-</a:t>
            </a:r>
            <a:r>
              <a:rPr dirty="0" sz="800" spc="-25">
                <a:latin typeface="Courier New"/>
                <a:cs typeface="Courier New"/>
              </a:rPr>
              <a:t>03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6.07e-</a:t>
            </a:r>
            <a:r>
              <a:rPr dirty="0" sz="800" spc="-25">
                <a:latin typeface="Courier New"/>
                <a:cs typeface="Courier New"/>
              </a:rPr>
              <a:t>04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4.08e-</a:t>
            </a:r>
            <a:r>
              <a:rPr dirty="0" sz="800" spc="-25">
                <a:latin typeface="Courier New"/>
                <a:cs typeface="Courier New"/>
              </a:rPr>
              <a:t>02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2.03e-</a:t>
            </a:r>
            <a:r>
              <a:rPr dirty="0" sz="800" spc="-25">
                <a:latin typeface="Courier New"/>
                <a:cs typeface="Courier New"/>
              </a:rPr>
              <a:t>02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800" spc="-10">
                <a:latin typeface="Courier New"/>
                <a:cs typeface="Courier New"/>
              </a:rPr>
              <a:t>1.17e-</a:t>
            </a:r>
            <a:r>
              <a:rPr dirty="0" sz="800" spc="-25">
                <a:latin typeface="Courier New"/>
                <a:cs typeface="Courier New"/>
              </a:rPr>
              <a:t>04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705863" y="2423630"/>
            <a:ext cx="329565" cy="158432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56.21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 spc="-20">
                <a:latin typeface="Courier New"/>
                <a:cs typeface="Courier New"/>
              </a:rPr>
              <a:t>4.16</a:t>
            </a:r>
            <a:endParaRPr sz="800">
              <a:latin typeface="Courier New"/>
              <a:cs typeface="Courier New"/>
            </a:endParaRPr>
          </a:p>
          <a:p>
            <a:pPr marL="73025">
              <a:lnSpc>
                <a:spcPct val="100000"/>
              </a:lnSpc>
              <a:spcBef>
                <a:spcPts val="155"/>
              </a:spcBef>
            </a:pPr>
            <a:r>
              <a:rPr dirty="0" sz="800" spc="-20">
                <a:latin typeface="Courier New"/>
                <a:cs typeface="Courier New"/>
              </a:rPr>
              <a:t>0.21</a:t>
            </a:r>
            <a:endParaRPr sz="800">
              <a:latin typeface="Courier New"/>
              <a:cs typeface="Courier New"/>
            </a:endParaRPr>
          </a:p>
          <a:p>
            <a:pPr marL="73025">
              <a:lnSpc>
                <a:spcPct val="100000"/>
              </a:lnSpc>
              <a:spcBef>
                <a:spcPts val="160"/>
              </a:spcBef>
            </a:pPr>
            <a:r>
              <a:rPr dirty="0" sz="800" spc="-20">
                <a:latin typeface="Courier New"/>
                <a:cs typeface="Courier New"/>
              </a:rPr>
              <a:t>0.13</a:t>
            </a:r>
            <a:endParaRPr sz="800">
              <a:latin typeface="Courier New"/>
              <a:cs typeface="Courier New"/>
            </a:endParaRPr>
          </a:p>
          <a:p>
            <a:pPr marL="73025">
              <a:lnSpc>
                <a:spcPct val="100000"/>
              </a:lnSpc>
              <a:spcBef>
                <a:spcPts val="155"/>
              </a:spcBef>
            </a:pPr>
            <a:r>
              <a:rPr dirty="0" sz="800" spc="-20">
                <a:latin typeface="Courier New"/>
                <a:cs typeface="Courier New"/>
              </a:rPr>
              <a:t>2.46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 spc="-20">
                <a:latin typeface="Courier New"/>
                <a:cs typeface="Courier New"/>
              </a:rPr>
              <a:t>5.08</a:t>
            </a:r>
            <a:endParaRPr sz="800">
              <a:latin typeface="Courier New"/>
              <a:cs typeface="Courier New"/>
            </a:endParaRPr>
          </a:p>
          <a:p>
            <a:pPr marL="73025">
              <a:lnSpc>
                <a:spcPct val="100000"/>
              </a:lnSpc>
              <a:spcBef>
                <a:spcPts val="155"/>
              </a:spcBef>
            </a:pPr>
            <a:r>
              <a:rPr dirty="0" sz="800" spc="-20">
                <a:latin typeface="Courier New"/>
                <a:cs typeface="Courier New"/>
              </a:rPr>
              <a:t>3.00</a:t>
            </a:r>
            <a:endParaRPr sz="800">
              <a:latin typeface="Courier New"/>
              <a:cs typeface="Courier New"/>
            </a:endParaRPr>
          </a:p>
          <a:p>
            <a:pPr marL="73025">
              <a:lnSpc>
                <a:spcPct val="100000"/>
              </a:lnSpc>
              <a:spcBef>
                <a:spcPts val="155"/>
              </a:spcBef>
            </a:pPr>
            <a:r>
              <a:rPr dirty="0" sz="800" spc="-20">
                <a:latin typeface="Courier New"/>
                <a:cs typeface="Courier New"/>
              </a:rPr>
              <a:t>0.15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 spc="-20">
                <a:latin typeface="Courier New"/>
                <a:cs typeface="Courier New"/>
              </a:rPr>
              <a:t>4.69</a:t>
            </a:r>
            <a:endParaRPr sz="800">
              <a:latin typeface="Courier New"/>
              <a:cs typeface="Courier New"/>
            </a:endParaRPr>
          </a:p>
          <a:p>
            <a:pPr marL="73025">
              <a:lnSpc>
                <a:spcPct val="100000"/>
              </a:lnSpc>
              <a:spcBef>
                <a:spcPts val="155"/>
              </a:spcBef>
            </a:pPr>
            <a:r>
              <a:rPr dirty="0" sz="800" spc="-20">
                <a:latin typeface="Courier New"/>
                <a:cs typeface="Courier New"/>
              </a:rPr>
              <a:t>4.71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 spc="-20">
                <a:latin typeface="Courier New"/>
                <a:cs typeface="Courier New"/>
              </a:rPr>
              <a:t>3.59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130962" y="2423630"/>
            <a:ext cx="694055" cy="15843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6199"/>
              </a:lnSpc>
              <a:spcBef>
                <a:spcPts val="100"/>
              </a:spcBef>
            </a:pP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 </a:t>
            </a:r>
            <a:r>
              <a:rPr dirty="0" sz="800" spc="-10">
                <a:latin typeface="Courier New"/>
                <a:cs typeface="Courier New"/>
              </a:rPr>
              <a:t>3.8e-</a:t>
            </a:r>
            <a:r>
              <a:rPr dirty="0" sz="800">
                <a:latin typeface="Courier New"/>
                <a:cs typeface="Courier New"/>
              </a:rPr>
              <a:t>05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0.83670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0.89589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0.01413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800" spc="-10">
                <a:latin typeface="Courier New"/>
                <a:cs typeface="Courier New"/>
              </a:rPr>
              <a:t>5.4e-</a:t>
            </a:r>
            <a:r>
              <a:rPr dirty="0" sz="800">
                <a:latin typeface="Courier New"/>
                <a:cs typeface="Courier New"/>
              </a:rPr>
              <a:t>07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0.00282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0.88252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3.5e-</a:t>
            </a:r>
            <a:r>
              <a:rPr dirty="0" sz="800">
                <a:latin typeface="Courier New"/>
                <a:cs typeface="Courier New"/>
              </a:rPr>
              <a:t>06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3.2e-</a:t>
            </a:r>
            <a:r>
              <a:rPr dirty="0" sz="800">
                <a:latin typeface="Courier New"/>
                <a:cs typeface="Courier New"/>
              </a:rPr>
              <a:t>06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0.00036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567529" y="4020857"/>
            <a:ext cx="4985385" cy="849630"/>
          </a:xfrm>
          <a:custGeom>
            <a:avLst/>
            <a:gdLst/>
            <a:ahLst/>
            <a:cxnLst/>
            <a:rect l="l" t="t" r="r" b="b"/>
            <a:pathLst>
              <a:path w="4985385" h="849629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849629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849629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849629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849629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84962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6" name="object 16" descr=""/>
          <p:cNvGraphicFramePr>
            <a:graphicFrameLocks noGrp="1"/>
          </p:cNvGraphicFramePr>
          <p:nvPr/>
        </p:nvGraphicFramePr>
        <p:xfrm>
          <a:off x="567532" y="4019711"/>
          <a:ext cx="3276600" cy="8496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3265"/>
                <a:gridCol w="668020"/>
                <a:gridCol w="668019"/>
                <a:gridCol w="455294"/>
                <a:gridCol w="760095"/>
              </a:tblGrid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ptratio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-3.11e-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02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4.17e-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03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7.47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3.7e-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13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blacks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3.64e-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01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1.54e-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01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2.36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0.01884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lstat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-3.71e-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01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3.94e-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02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9.43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283210">
                <a:tc gridSpan="5"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'.'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7" name="object 17" descr=""/>
          <p:cNvSpPr txBox="1"/>
          <p:nvPr/>
        </p:nvSpPr>
        <p:spPr>
          <a:xfrm>
            <a:off x="554831" y="5055378"/>
            <a:ext cx="42348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pooled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plm</a:t>
            </a:r>
            <a:r>
              <a:rPr dirty="0" sz="1000" spc="-10">
                <a:latin typeface="Palatino Linotype"/>
                <a:cs typeface="Palatino Linotype"/>
              </a:rPr>
              <a:t>;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White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clustered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standard</a:t>
            </a:r>
            <a:r>
              <a:rPr dirty="0" sz="1000" spc="-10">
                <a:latin typeface="Palatino Linotype"/>
                <a:cs typeface="Palatino Linotype"/>
              </a:rPr>
              <a:t> errors:.</a:t>
            </a:r>
            <a:endParaRPr sz="1000">
              <a:latin typeface="Palatino Linotype"/>
              <a:cs typeface="Palatino Linotype"/>
            </a:endParaRPr>
          </a:p>
        </p:txBody>
      </p:sp>
      <p:graphicFrame>
        <p:nvGraphicFramePr>
          <p:cNvPr id="18" name="object 18" descr=""/>
          <p:cNvGraphicFramePr>
            <a:graphicFrameLocks noGrp="1"/>
          </p:cNvGraphicFramePr>
          <p:nvPr/>
        </p:nvGraphicFramePr>
        <p:xfrm>
          <a:off x="567532" y="5364562"/>
          <a:ext cx="4985385" cy="29730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75665"/>
                <a:gridCol w="789940"/>
                <a:gridCol w="880744"/>
                <a:gridCol w="2439670"/>
              </a:tblGrid>
              <a:tr h="990600">
                <a:tc gridSpan="4">
                  <a:txBody>
                    <a:bodyPr/>
                    <a:lstStyle/>
                    <a:p>
                      <a:pPr marL="24765">
                        <a:lnSpc>
                          <a:spcPts val="91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hplmmod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&lt;-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plm(hfm,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Hedonic,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model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"pooling",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index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"townid")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1118235" marR="822325" indent="-1093470">
                        <a:lnSpc>
                          <a:spcPct val="11630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sign.tab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&lt;-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cbind(coef(hlmmod),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coeftest(hlmmod,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vcov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vcovHC)[,4], coeftest(hplmmod,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vcov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vcovHC)[,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4])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 marR="214629">
                        <a:lnSpc>
                          <a:spcPct val="11630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dimnames(sign.tab)[[2]]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&lt;-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c("Coefficient",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"p-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values,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HC",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"p-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val.,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cluster") round(sign.tab,</a:t>
                      </a:r>
                      <a:r>
                        <a:rPr dirty="0" sz="800" spc="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3)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75374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Coefficient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p-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values,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HC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p-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val.,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cluster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(Intercept)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3495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9.756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3401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crim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3495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-0.012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3401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zn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3495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0.837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3401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0.882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indus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3495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0.896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3401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0.933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chasyes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3495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0.091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3401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0.064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nox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3495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-0.006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3401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rm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3495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3401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0.090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age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3495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0.883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3401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0.914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dis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3495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-0.191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3401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rad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3495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0.096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3401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tax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3495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3401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ptratio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3495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-0.031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3401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blacks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3495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0.364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3401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0.235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lstat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3495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-0.371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3401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64" y="611668"/>
            <a:ext cx="5243830" cy="395795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632075">
              <a:lnSpc>
                <a:spcPct val="100000"/>
              </a:lnSpc>
              <a:spcBef>
                <a:spcPts val="95"/>
              </a:spcBef>
            </a:pPr>
            <a:r>
              <a:rPr dirty="0" sz="800" spc="-10" i="1">
                <a:latin typeface="Calibri"/>
                <a:cs typeface="Calibri"/>
              </a:rPr>
              <a:t>Robust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Inference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Estimation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for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Non-</a:t>
            </a:r>
            <a:r>
              <a:rPr dirty="0" sz="800" spc="-10" i="1">
                <a:latin typeface="Calibri"/>
                <a:cs typeface="Calibri"/>
              </a:rPr>
              <a:t>spherical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Errors</a:t>
            </a:r>
            <a:r>
              <a:rPr dirty="0" sz="800" spc="27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115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50">
              <a:latin typeface="Calibri"/>
              <a:cs typeface="Calibri"/>
            </a:endParaRPr>
          </a:p>
          <a:p>
            <a:pPr algn="just" marL="12700" marR="288925" indent="107950">
              <a:lnSpc>
                <a:spcPct val="100000"/>
              </a:lnSpc>
            </a:pPr>
            <a:r>
              <a:rPr dirty="0" sz="1000" spc="-45">
                <a:latin typeface="Palatino Linotype"/>
                <a:cs typeface="Palatino Linotype"/>
              </a:rPr>
              <a:t>Proximity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Charles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River,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average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number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rooms,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proportion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blacks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population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signiﬁcant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after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clustering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town.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b="1">
                <a:latin typeface="Calibri"/>
                <a:cs typeface="Calibri"/>
              </a:rPr>
              <a:t>5.1.1.2</a:t>
            </a:r>
            <a:r>
              <a:rPr dirty="0" sz="900" spc="300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Double</a:t>
            </a:r>
            <a:r>
              <a:rPr dirty="0" sz="900" spc="5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Clustering</a:t>
            </a:r>
            <a:endParaRPr sz="900">
              <a:latin typeface="Calibri"/>
              <a:cs typeface="Calibri"/>
            </a:endParaRPr>
          </a:p>
          <a:p>
            <a:pPr algn="just" marL="12700" marR="288925">
              <a:lnSpc>
                <a:spcPct val="100000"/>
              </a:lnSpc>
              <a:spcBef>
                <a:spcPts val="20"/>
              </a:spcBef>
            </a:pPr>
            <a:r>
              <a:rPr dirty="0" sz="1000" spc="-50">
                <a:latin typeface="Palatino Linotype"/>
                <a:cs typeface="Palatino Linotype"/>
              </a:rPr>
              <a:t>Double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clustering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methods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have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originated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ﬁnancial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literature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(Petersen,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2009;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Cameron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al.,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2011;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hompson,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2011)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motivated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need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account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persistent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shocks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(another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name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individual,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time-</a:t>
            </a:r>
            <a:r>
              <a:rPr dirty="0" sz="1000" spc="-20">
                <a:latin typeface="Palatino Linotype"/>
                <a:cs typeface="Palatino Linotype"/>
              </a:rPr>
              <a:t>invariant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components)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same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10">
                <a:latin typeface="Palatino Linotype"/>
                <a:cs typeface="Palatino Linotype"/>
              </a:rPr>
              <a:t>sectional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spatial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correlation.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former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feature,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persistent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shocks,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usually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dealt with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econometric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literature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parametric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random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models;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Palatino Linotype"/>
                <a:cs typeface="Palatino Linotype"/>
              </a:rPr>
              <a:t>latter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through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spatial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panels,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where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again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 is </a:t>
            </a:r>
            <a:r>
              <a:rPr dirty="0" sz="1000" spc="-30">
                <a:latin typeface="Palatino Linotype"/>
                <a:cs typeface="Palatino Linotype"/>
              </a:rPr>
              <a:t>estimated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parametrically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imposing</a:t>
            </a:r>
            <a:r>
              <a:rPr dirty="0" sz="1000">
                <a:latin typeface="Palatino Linotype"/>
                <a:cs typeface="Palatino Linotype"/>
              </a:rPr>
              <a:t> 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structure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dependence,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common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factor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models.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Cameron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(2011)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observe,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though, </a:t>
            </a:r>
            <a:r>
              <a:rPr dirty="0" sz="1000" spc="-40">
                <a:latin typeface="Palatino Linotype"/>
                <a:cs typeface="Palatino Linotype"/>
              </a:rPr>
              <a:t>double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clustering,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robustiﬁed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inference</a:t>
            </a:r>
            <a:r>
              <a:rPr dirty="0" sz="1000" spc="-10">
                <a:latin typeface="Palatino Linotype"/>
                <a:cs typeface="Palatino Linotype"/>
              </a:rPr>
              <a:t> 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kind,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relies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much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weaker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assumptions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regards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data-</a:t>
            </a:r>
            <a:r>
              <a:rPr dirty="0" sz="1000" spc="-20">
                <a:latin typeface="Palatino Linotype"/>
                <a:cs typeface="Palatino Linotype"/>
              </a:rPr>
              <a:t>generating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process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parametric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modeling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dependence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does.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>
                <a:latin typeface="Palatino Linotype"/>
                <a:cs typeface="Palatino Linotype"/>
              </a:rPr>
              <a:t>fact,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combining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both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individual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clustering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relies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combination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asymptotics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each: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minimum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number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clusters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along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dimensions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must </a:t>
            </a:r>
            <a:r>
              <a:rPr dirty="0" sz="1000">
                <a:latin typeface="Palatino Linotype"/>
                <a:cs typeface="Palatino Linotype"/>
              </a:rPr>
              <a:t>go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inﬁnity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(which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will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especially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appropriate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data-</a:t>
            </a:r>
            <a:r>
              <a:rPr dirty="0" sz="1000">
                <a:latin typeface="Palatino Linotype"/>
                <a:cs typeface="Palatino Linotype"/>
              </a:rPr>
              <a:t>rich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ﬁnancial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applications,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less </a:t>
            </a:r>
            <a:r>
              <a:rPr dirty="0" sz="1000">
                <a:latin typeface="Palatino Linotype"/>
                <a:cs typeface="Palatino Linotype"/>
              </a:rPr>
              <a:t>so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smaller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samples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frequently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encountered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economics).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Apart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from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this, </a:t>
            </a:r>
            <a:r>
              <a:rPr dirty="0" sz="1000">
                <a:latin typeface="Palatino Linotype"/>
                <a:cs typeface="Palatino Linotype"/>
              </a:rPr>
              <a:t>any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dependence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structure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allowed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within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each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group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or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within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each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period,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while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30">
                <a:latin typeface="Palatino Linotype"/>
                <a:cs typeface="Palatino Linotype"/>
              </a:rPr>
              <a:t>serial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belonging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groups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and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periods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ruled</a:t>
            </a:r>
            <a:r>
              <a:rPr dirty="0" sz="1000" spc="-20">
                <a:latin typeface="Palatino Linotype"/>
                <a:cs typeface="Palatino Linotype"/>
              </a:rPr>
              <a:t> out.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288290" indent="107950">
              <a:lnSpc>
                <a:spcPts val="1200"/>
              </a:lnSpc>
              <a:spcBef>
                <a:spcPts val="15"/>
              </a:spcBef>
            </a:pPr>
            <a:r>
              <a:rPr dirty="0" sz="1000">
                <a:latin typeface="Palatino Linotype"/>
                <a:cs typeface="Palatino Linotype"/>
              </a:rPr>
              <a:t>Cameron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al.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(2011)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have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shown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how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double-</a:t>
            </a:r>
            <a:r>
              <a:rPr dirty="0" sz="1000" spc="-20">
                <a:latin typeface="Palatino Linotype"/>
                <a:cs typeface="Palatino Linotype"/>
              </a:rPr>
              <a:t>clustered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simply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calcu- </a:t>
            </a:r>
            <a:r>
              <a:rPr dirty="0" sz="1000">
                <a:latin typeface="Palatino Linotype"/>
                <a:cs typeface="Palatino Linotype"/>
              </a:rPr>
              <a:t>lated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summing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up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group-</a:t>
            </a:r>
            <a:r>
              <a:rPr dirty="0" sz="1000" spc="-20">
                <a:latin typeface="Palatino Linotype"/>
                <a:cs typeface="Palatino Linotype"/>
              </a:rPr>
              <a:t>clustering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time-</a:t>
            </a:r>
            <a:r>
              <a:rPr dirty="0" sz="1000" spc="-20">
                <a:latin typeface="Palatino Linotype"/>
                <a:cs typeface="Palatino Linotype"/>
              </a:rPr>
              <a:t>clustering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ones,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subtracting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standard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White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order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avoid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double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counting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along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Palatino Linotype"/>
                <a:cs typeface="Palatino Linotype"/>
              </a:rPr>
              <a:t>diagonal: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891307" y="4662763"/>
            <a:ext cx="1383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 spc="120">
                <a:latin typeface="Palatino Linotype"/>
                <a:cs typeface="Palatino Linotype"/>
              </a:rPr>
              <a:t>V</a:t>
            </a:r>
            <a:r>
              <a:rPr dirty="0" sz="650" spc="80" b="1">
                <a:latin typeface="Times New Roman"/>
                <a:cs typeface="Times New Roman"/>
              </a:rPr>
              <a:t>cxt</a:t>
            </a:r>
            <a:r>
              <a:rPr dirty="0" sz="650" spc="165" b="1">
                <a:latin typeface="Times New Roman"/>
                <a:cs typeface="Times New Roman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=</a:t>
            </a:r>
            <a:r>
              <a:rPr dirty="0" baseline="13888" sz="1500" spc="89">
                <a:latin typeface="Cambria"/>
                <a:cs typeface="Cambria"/>
              </a:rPr>
              <a:t> </a:t>
            </a:r>
            <a:r>
              <a:rPr dirty="0" baseline="13888" sz="1500" spc="82">
                <a:latin typeface="Palatino Linotype"/>
                <a:cs typeface="Palatino Linotype"/>
              </a:rPr>
              <a:t>V</a:t>
            </a:r>
            <a:r>
              <a:rPr dirty="0" sz="650" spc="55" b="1">
                <a:latin typeface="Times New Roman"/>
                <a:cs typeface="Times New Roman"/>
              </a:rPr>
              <a:t>cx</a:t>
            </a:r>
            <a:r>
              <a:rPr dirty="0" sz="650" spc="110" b="1">
                <a:latin typeface="Times New Roman"/>
                <a:cs typeface="Times New Roman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+</a:t>
            </a:r>
            <a:r>
              <a:rPr dirty="0" baseline="13888" sz="1500" spc="7">
                <a:latin typeface="Cambria"/>
                <a:cs typeface="Cambria"/>
              </a:rPr>
              <a:t> </a:t>
            </a:r>
            <a:r>
              <a:rPr dirty="0" baseline="13888" sz="1500" spc="120">
                <a:latin typeface="Palatino Linotype"/>
                <a:cs typeface="Palatino Linotype"/>
              </a:rPr>
              <a:t>V</a:t>
            </a:r>
            <a:r>
              <a:rPr dirty="0" sz="650" spc="80" b="1">
                <a:latin typeface="Times New Roman"/>
                <a:cs typeface="Times New Roman"/>
              </a:rPr>
              <a:t>ct</a:t>
            </a:r>
            <a:r>
              <a:rPr dirty="0" sz="650" spc="110" b="1">
                <a:latin typeface="Times New Roman"/>
                <a:cs typeface="Times New Roman"/>
              </a:rPr>
              <a:t> </a:t>
            </a:r>
            <a:r>
              <a:rPr dirty="0" baseline="13888" sz="1500" spc="270">
                <a:latin typeface="Cambria"/>
                <a:cs typeface="Cambria"/>
              </a:rPr>
              <a:t>–</a:t>
            </a:r>
            <a:r>
              <a:rPr dirty="0" baseline="13888" sz="1500" spc="7">
                <a:latin typeface="Cambria"/>
                <a:cs typeface="Cambria"/>
              </a:rPr>
              <a:t> </a:t>
            </a:r>
            <a:r>
              <a:rPr dirty="0" baseline="13888" sz="1500" spc="44">
                <a:latin typeface="Palatino Linotype"/>
                <a:cs typeface="Palatino Linotype"/>
              </a:rPr>
              <a:t>V</a:t>
            </a:r>
            <a:r>
              <a:rPr dirty="0" sz="650" spc="30" b="1">
                <a:latin typeface="Times New Roman"/>
                <a:cs typeface="Times New Roman"/>
              </a:rPr>
              <a:t>wh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264906" y="4631102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(5.6)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68789" y="4870333"/>
            <a:ext cx="4960620" cy="6343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order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control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</a:t>
            </a:r>
            <a:r>
              <a:rPr dirty="0" sz="1000" spc="-20">
                <a:latin typeface="Palatino Linotype"/>
                <a:cs typeface="Palatino Linotype"/>
              </a:rPr>
              <a:t>effect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common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shocks,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hompson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(2011)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proposes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add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50">
                <a:latin typeface="Palatino Linotype"/>
                <a:cs typeface="Palatino Linotype"/>
              </a:rPr>
              <a:t>sum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one </a:t>
            </a:r>
            <a:r>
              <a:rPr dirty="0" sz="1000" spc="-25">
                <a:latin typeface="Palatino Linotype"/>
                <a:cs typeface="Palatino Linotype"/>
              </a:rPr>
              <a:t>more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term,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related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between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from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any </a:t>
            </a:r>
            <a:r>
              <a:rPr dirty="0" sz="1000" spc="-55">
                <a:latin typeface="Palatino Linotype"/>
                <a:cs typeface="Palatino Linotype"/>
              </a:rPr>
              <a:t>group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different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points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time.</a:t>
            </a:r>
            <a:r>
              <a:rPr dirty="0" sz="1000" spc="-40">
                <a:latin typeface="Palatino Linotype"/>
                <a:cs typeface="Palatino Linotype"/>
              </a:rPr>
              <a:t> Given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maximum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lag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sum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over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195">
                <a:latin typeface="Palatino Linotype"/>
                <a:cs typeface="Palatino Linotype"/>
              </a:rPr>
              <a:t>1</a:t>
            </a:r>
            <a:r>
              <a:rPr dirty="0" sz="1000" spc="-195" i="1">
                <a:latin typeface="Meiryo"/>
                <a:cs typeface="Meiryo"/>
              </a:rPr>
              <a:t>,</a:t>
            </a:r>
            <a:r>
              <a:rPr dirty="0" sz="1000" spc="110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L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 the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generic</a:t>
            </a:r>
            <a:r>
              <a:rPr dirty="0" sz="1000" spc="-20">
                <a:latin typeface="Palatino Linotype"/>
                <a:cs typeface="Palatino Linotype"/>
              </a:rPr>
              <a:t> term: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366811" y="5562729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316294" y="5568014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9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91339" y="5717294"/>
            <a:ext cx="768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702310" algn="l"/>
              </a:tabLst>
            </a:pPr>
            <a:r>
              <a:rPr dirty="0" baseline="13888" sz="1500" spc="-179">
                <a:latin typeface="Palatino Linotype"/>
                <a:cs typeface="Palatino Linotype"/>
              </a:rPr>
              <a:t>V</a:t>
            </a:r>
            <a:r>
              <a:rPr dirty="0" sz="650" spc="165" b="1">
                <a:latin typeface="Times New Roman"/>
                <a:cs typeface="Times New Roman"/>
              </a:rPr>
              <a:t>c</a:t>
            </a:r>
            <a:r>
              <a:rPr dirty="0" sz="650" spc="135" b="1">
                <a:latin typeface="Times New Roman"/>
                <a:cs typeface="Times New Roman"/>
              </a:rPr>
              <a:t>t</a:t>
            </a:r>
            <a:r>
              <a:rPr dirty="0" sz="650" spc="-45" i="1">
                <a:latin typeface="Meiryo"/>
                <a:cs typeface="Meiryo"/>
              </a:rPr>
              <a:t>,</a:t>
            </a:r>
            <a:r>
              <a:rPr dirty="0" sz="650" spc="30" i="1">
                <a:latin typeface="Palatino Linotype"/>
                <a:cs typeface="Palatino Linotype"/>
              </a:rPr>
              <a:t>l</a:t>
            </a:r>
            <a:r>
              <a:rPr dirty="0" sz="650" spc="185" i="1">
                <a:latin typeface="Palatino Linotype"/>
                <a:cs typeface="Palatino Linotype"/>
              </a:rPr>
              <a:t> </a:t>
            </a:r>
            <a:r>
              <a:rPr dirty="0" baseline="13888" sz="1500" spc="112">
                <a:latin typeface="Cambria"/>
                <a:cs typeface="Cambria"/>
              </a:rPr>
              <a:t>=</a:t>
            </a:r>
            <a:r>
              <a:rPr dirty="0" baseline="13888" sz="1500">
                <a:latin typeface="Cambria"/>
                <a:cs typeface="Cambria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795778" y="5768013"/>
            <a:ext cx="1397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r>
              <a:rPr dirty="0" sz="650" spc="30">
                <a:latin typeface="Cambria"/>
                <a:cs typeface="Cambria"/>
              </a:rPr>
              <a:t>–</a:t>
            </a:r>
            <a:r>
              <a:rPr dirty="0" sz="650" spc="30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462671" y="5683341"/>
            <a:ext cx="40919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3814445" algn="l"/>
              </a:tabLst>
            </a:pPr>
            <a:r>
              <a:rPr dirty="0" sz="1000" spc="-80" i="1">
                <a:latin typeface="Palatino Linotype"/>
                <a:cs typeface="Palatino Linotype"/>
              </a:rPr>
              <a:t>Z</a:t>
            </a:r>
            <a:r>
              <a:rPr dirty="0" baseline="34188" sz="975" spc="-209" i="1">
                <a:latin typeface="Meiryo"/>
                <a:cs typeface="Meiryo"/>
              </a:rPr>
              <a:t>⊤</a:t>
            </a:r>
            <a:r>
              <a:rPr dirty="0" sz="1000" spc="-535" i="1">
                <a:latin typeface="Meiryo"/>
                <a:cs typeface="Meiryo"/>
              </a:rPr>
              <a:t/>
            </a:r>
            <a:r>
              <a:rPr dirty="0" sz="1000" spc="-370" i="1">
                <a:latin typeface="Meiryo"/>
                <a:cs typeface="Meiryo"/>
              </a:rPr>
              <a:t>̂</a:t>
            </a:r>
            <a:r>
              <a:rPr dirty="0" baseline="-21367" sz="975" spc="-225" i="1">
                <a:latin typeface="Palatino Linotype"/>
                <a:cs typeface="Palatino Linotype"/>
              </a:rPr>
              <a:t>t</a:t>
            </a:r>
            <a:r>
              <a:rPr dirty="0" baseline="-21367" sz="975" spc="-127" i="1">
                <a:latin typeface="Palatino Linotype"/>
                <a:cs typeface="Palatino Linotype"/>
              </a:rPr>
              <a:t> </a:t>
            </a:r>
            <a:r>
              <a:rPr dirty="0" sz="1000" spc="-415" i="1">
                <a:latin typeface="Meiryo"/>
                <a:cs typeface="Meiryo"/>
              </a:rPr>
              <a:t>̂</a:t>
            </a:r>
            <a:r>
              <a:rPr dirty="0" baseline="34188" sz="975" spc="-622" i="1">
                <a:latin typeface="Meiryo"/>
                <a:cs typeface="Meiryo"/>
              </a:rPr>
              <a:t>⊤</a:t>
            </a:r>
            <a:r>
              <a:rPr dirty="0" baseline="34188" sz="975" spc="397" i="1">
                <a:latin typeface="Meiryo"/>
                <a:cs typeface="Meiryo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baseline="-21367" sz="975" spc="-30" i="1">
                <a:latin typeface="Palatino Linotype"/>
                <a:cs typeface="Palatino Linotype"/>
              </a:rPr>
              <a:t>t</a:t>
            </a:r>
            <a:r>
              <a:rPr dirty="0" baseline="-21367" sz="975" spc="-30">
                <a:latin typeface="Cambria"/>
                <a:cs typeface="Cambria"/>
              </a:rPr>
              <a:t>–</a:t>
            </a:r>
            <a:r>
              <a:rPr dirty="0" baseline="-21367" sz="975" spc="-30" i="1">
                <a:latin typeface="Palatino Linotype"/>
                <a:cs typeface="Palatino Linotype"/>
              </a:rPr>
              <a:t>l</a:t>
            </a:r>
            <a:r>
              <a:rPr dirty="0" baseline="-21367" sz="975" i="1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(5.7)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68773" y="5824511"/>
            <a:ext cx="4960620" cy="826769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 marL="775335">
              <a:lnSpc>
                <a:spcPct val="100000"/>
              </a:lnSpc>
              <a:spcBef>
                <a:spcPts val="405"/>
              </a:spcBef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425"/>
              </a:spcBef>
            </a:pPr>
            <a:r>
              <a:rPr dirty="0" sz="1000" spc="-40">
                <a:latin typeface="Palatino Linotype"/>
                <a:cs typeface="Palatino Linotype"/>
              </a:rPr>
              <a:t>representing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pairs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from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any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group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distanced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periods </a:t>
            </a:r>
            <a:r>
              <a:rPr dirty="0" sz="1000" spc="-8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time.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35">
                <a:latin typeface="Palatino Linotype"/>
                <a:cs typeface="Palatino Linotype"/>
              </a:rPr>
              <a:t>As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between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observations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belonging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same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group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at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different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points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already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captured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by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group-</a:t>
            </a:r>
            <a:r>
              <a:rPr dirty="0" sz="1000" spc="-35">
                <a:latin typeface="Palatino Linotype"/>
                <a:cs typeface="Palatino Linotype"/>
              </a:rPr>
              <a:t>clustering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term,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avoid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double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counting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 </a:t>
            </a:r>
            <a:r>
              <a:rPr dirty="0" sz="1000" spc="-45">
                <a:latin typeface="Palatino Linotype"/>
                <a:cs typeface="Palatino Linotype"/>
              </a:rPr>
              <a:t>must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subtract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within-</a:t>
            </a:r>
            <a:r>
              <a:rPr dirty="0" sz="1000" spc="-40">
                <a:latin typeface="Palatino Linotype"/>
                <a:cs typeface="Palatino Linotype"/>
              </a:rPr>
              <a:t>groups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part: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891304" y="6861778"/>
            <a:ext cx="4730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>
                <a:latin typeface="Palatino Linotype"/>
                <a:cs typeface="Palatino Linotype"/>
              </a:rPr>
              <a:t>V</a:t>
            </a:r>
            <a:r>
              <a:rPr dirty="0" sz="650" b="1">
                <a:latin typeface="Times New Roman"/>
                <a:cs typeface="Times New Roman"/>
              </a:rPr>
              <a:t>wh</a:t>
            </a:r>
            <a:r>
              <a:rPr dirty="0" sz="650" i="1">
                <a:latin typeface="Meiryo"/>
                <a:cs typeface="Meiryo"/>
              </a:rPr>
              <a:t>,</a:t>
            </a:r>
            <a:r>
              <a:rPr dirty="0" sz="650" i="1">
                <a:latin typeface="Palatino Linotype"/>
                <a:cs typeface="Palatino Linotype"/>
              </a:rPr>
              <a:t>l</a:t>
            </a:r>
            <a:r>
              <a:rPr dirty="0" sz="650" spc="285" i="1">
                <a:latin typeface="Palatino Linotype"/>
                <a:cs typeface="Palatino Linotype"/>
              </a:rPr>
              <a:t> </a:t>
            </a:r>
            <a:r>
              <a:rPr dirty="0" baseline="13888" sz="1500" spc="112">
                <a:latin typeface="Cambria"/>
                <a:cs typeface="Cambria"/>
              </a:rPr>
              <a:t>=</a:t>
            </a:r>
            <a:endParaRPr baseline="13888" sz="1500">
              <a:latin typeface="Cambria"/>
              <a:cs typeface="Cambri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398808" y="6709614"/>
            <a:ext cx="2686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345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348286" y="6714785"/>
            <a:ext cx="3613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>
                <a:latin typeface="Meiryo"/>
                <a:cs typeface="Meiryo"/>
              </a:rPr>
              <a:t>∑</a:t>
            </a:r>
            <a:r>
              <a:rPr dirty="0" sz="1000" spc="-175">
                <a:latin typeface="Meiryo"/>
                <a:cs typeface="Meiryo"/>
              </a:rPr>
              <a:t> </a:t>
            </a:r>
            <a:r>
              <a:rPr dirty="0" sz="1000" spc="-49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670931" y="6830113"/>
            <a:ext cx="5130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Cambria"/>
                <a:cs typeface="Cambria"/>
              </a:rPr>
              <a:t>[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-21367" sz="975" spc="-15" i="1">
                <a:latin typeface="Palatino Linotype"/>
                <a:cs typeface="Palatino Linotype"/>
              </a:rPr>
              <a:t>nt</a:t>
            </a:r>
            <a:r>
              <a:rPr dirty="0" baseline="-21367" sz="975" spc="-112" i="1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390" i="1">
                <a:latin typeface="Meiryo"/>
                <a:cs typeface="Meiryo"/>
              </a:rPr>
              <a:t>̂</a:t>
            </a:r>
            <a:r>
              <a:rPr dirty="0" baseline="-21367" sz="975" spc="-232" i="1">
                <a:latin typeface="Palatino Linotype"/>
                <a:cs typeface="Palatino Linotype"/>
              </a:rPr>
              <a:t>nt</a:t>
            </a:r>
            <a:r>
              <a:rPr dirty="0" baseline="-21367" sz="975" spc="-104" i="1">
                <a:latin typeface="Palatino Linotype"/>
                <a:cs typeface="Palatino Linotype"/>
              </a:rPr>
              <a:t> </a:t>
            </a:r>
            <a:r>
              <a:rPr dirty="0" sz="1000" spc="-440" i="1">
                <a:latin typeface="Meiryo"/>
                <a:cs typeface="Meiryo"/>
              </a:rPr>
              <a:t>̂</a:t>
            </a:r>
            <a:r>
              <a:rPr dirty="0" baseline="34188" sz="975" spc="-660" i="1">
                <a:latin typeface="Meiryo"/>
                <a:cs typeface="Meiryo"/>
              </a:rPr>
              <a:t>⊤</a:t>
            </a:r>
            <a:endParaRPr baseline="34188" sz="975">
              <a:latin typeface="Meiryo"/>
              <a:cs typeface="Meiryo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233169" y="6779481"/>
            <a:ext cx="1905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2222" sz="1500" spc="-37" i="1">
                <a:latin typeface="Palatino Linotype"/>
                <a:cs typeface="Palatino Linotype"/>
              </a:rPr>
              <a:t>z</a:t>
            </a:r>
            <a:r>
              <a:rPr dirty="0" sz="650" spc="-2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069061" y="6914894"/>
            <a:ext cx="4508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Meiryo"/>
                <a:cs typeface="Meiryo"/>
              </a:rPr>
              <a:t>,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–</a:t>
            </a:r>
            <a:r>
              <a:rPr dirty="0" sz="650" i="1">
                <a:latin typeface="Palatino Linotype"/>
                <a:cs typeface="Palatino Linotype"/>
              </a:rPr>
              <a:t>l</a:t>
            </a:r>
            <a:r>
              <a:rPr dirty="0" sz="650" spc="430" i="1">
                <a:latin typeface="Palatino Linotype"/>
                <a:cs typeface="Palatino Linotype"/>
              </a:rPr>
              <a:t> </a:t>
            </a: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-10" i="1">
                <a:latin typeface="Meiryo"/>
                <a:cs typeface="Meiryo"/>
              </a:rPr>
              <a:t>,</a:t>
            </a:r>
            <a:r>
              <a:rPr dirty="0" sz="650" spc="-10" i="1">
                <a:latin typeface="Palatino Linotype"/>
                <a:cs typeface="Palatino Linotype"/>
              </a:rPr>
              <a:t>t</a:t>
            </a:r>
            <a:r>
              <a:rPr dirty="0" sz="650" spc="-10">
                <a:latin typeface="Cambria"/>
                <a:cs typeface="Cambria"/>
              </a:rPr>
              <a:t>–</a:t>
            </a:r>
            <a:r>
              <a:rPr dirty="0" sz="650" spc="-10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502032" y="6830113"/>
            <a:ext cx="30270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774950" algn="l"/>
              </a:tabLst>
            </a:pPr>
            <a:r>
              <a:rPr dirty="0" sz="1000" spc="-50">
                <a:latin typeface="Cambria"/>
                <a:cs typeface="Cambria"/>
              </a:rPr>
              <a:t>]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(5.8)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68761" y="6971281"/>
            <a:ext cx="1800860" cy="370205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 algn="ctr" marL="139065">
              <a:lnSpc>
                <a:spcPct val="100000"/>
              </a:lnSpc>
              <a:spcBef>
                <a:spcPts val="405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310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425"/>
              </a:spcBef>
            </a:pPr>
            <a:r>
              <a:rPr dirty="0" sz="1000" spc="-25">
                <a:latin typeface="Palatino Linotype"/>
                <a:cs typeface="Palatino Linotype"/>
              </a:rPr>
              <a:t>for each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resulting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91292" y="7548833"/>
            <a:ext cx="15722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 spc="-179">
                <a:latin typeface="Palatino Linotype"/>
                <a:cs typeface="Palatino Linotype"/>
              </a:rPr>
              <a:t>V</a:t>
            </a:r>
            <a:r>
              <a:rPr dirty="0" sz="650" spc="114" b="1">
                <a:latin typeface="Times New Roman"/>
                <a:cs typeface="Times New Roman"/>
              </a:rPr>
              <a:t>c</a:t>
            </a:r>
            <a:r>
              <a:rPr dirty="0" sz="650" spc="95" b="1">
                <a:latin typeface="Times New Roman"/>
                <a:cs typeface="Times New Roman"/>
              </a:rPr>
              <a:t>x</a:t>
            </a:r>
            <a:r>
              <a:rPr dirty="0" sz="650" spc="195" b="1">
                <a:latin typeface="Times New Roman"/>
                <a:cs typeface="Times New Roman"/>
              </a:rPr>
              <a:t>t</a:t>
            </a:r>
            <a:r>
              <a:rPr dirty="0" sz="650" spc="-35" i="1">
                <a:latin typeface="Meiryo"/>
                <a:cs typeface="Meiryo"/>
              </a:rPr>
              <a:t>,</a:t>
            </a:r>
            <a:r>
              <a:rPr dirty="0" sz="650" i="1">
                <a:latin typeface="Palatino Linotype"/>
                <a:cs typeface="Palatino Linotype"/>
              </a:rPr>
              <a:t>L</a:t>
            </a:r>
            <a:r>
              <a:rPr dirty="0" sz="650" spc="165" i="1">
                <a:latin typeface="Palatino Linotype"/>
                <a:cs typeface="Palatino Linotype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=</a:t>
            </a:r>
            <a:r>
              <a:rPr dirty="0" baseline="13888" sz="1500" spc="89">
                <a:latin typeface="Cambria"/>
                <a:cs typeface="Cambria"/>
              </a:rPr>
              <a:t> </a:t>
            </a:r>
            <a:r>
              <a:rPr dirty="0" baseline="13888" sz="1500" spc="82">
                <a:latin typeface="Palatino Linotype"/>
                <a:cs typeface="Palatino Linotype"/>
              </a:rPr>
              <a:t>V</a:t>
            </a:r>
            <a:r>
              <a:rPr dirty="0" sz="650" spc="55" b="1">
                <a:latin typeface="Times New Roman"/>
                <a:cs typeface="Times New Roman"/>
              </a:rPr>
              <a:t>cx</a:t>
            </a:r>
            <a:r>
              <a:rPr dirty="0" sz="650" spc="110" b="1">
                <a:latin typeface="Times New Roman"/>
                <a:cs typeface="Times New Roman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+</a:t>
            </a:r>
            <a:r>
              <a:rPr dirty="0" baseline="13888" sz="1500" spc="7">
                <a:latin typeface="Cambria"/>
                <a:cs typeface="Cambria"/>
              </a:rPr>
              <a:t> </a:t>
            </a:r>
            <a:r>
              <a:rPr dirty="0" baseline="13888" sz="1500" spc="120">
                <a:latin typeface="Palatino Linotype"/>
                <a:cs typeface="Palatino Linotype"/>
              </a:rPr>
              <a:t>V</a:t>
            </a:r>
            <a:r>
              <a:rPr dirty="0" sz="650" spc="80" b="1">
                <a:latin typeface="Times New Roman"/>
                <a:cs typeface="Times New Roman"/>
              </a:rPr>
              <a:t>ct</a:t>
            </a:r>
            <a:r>
              <a:rPr dirty="0" sz="650" spc="110" b="1">
                <a:latin typeface="Times New Roman"/>
                <a:cs typeface="Times New Roman"/>
              </a:rPr>
              <a:t> </a:t>
            </a:r>
            <a:r>
              <a:rPr dirty="0" baseline="13888" sz="1500" spc="270">
                <a:latin typeface="Cambria"/>
                <a:cs typeface="Cambria"/>
              </a:rPr>
              <a:t>–</a:t>
            </a:r>
            <a:r>
              <a:rPr dirty="0" baseline="13888" sz="1500" spc="7">
                <a:latin typeface="Cambria"/>
                <a:cs typeface="Cambria"/>
              </a:rPr>
              <a:t> </a:t>
            </a:r>
            <a:r>
              <a:rPr dirty="0" baseline="13888" sz="1500" spc="82">
                <a:latin typeface="Palatino Linotype"/>
                <a:cs typeface="Palatino Linotype"/>
              </a:rPr>
              <a:t>V</a:t>
            </a:r>
            <a:r>
              <a:rPr dirty="0" sz="650" spc="55" b="1">
                <a:latin typeface="Times New Roman"/>
                <a:cs typeface="Times New Roman"/>
              </a:rPr>
              <a:t>wh</a:t>
            </a:r>
            <a:r>
              <a:rPr dirty="0" sz="650" spc="110" b="1">
                <a:latin typeface="Times New Roman"/>
                <a:cs typeface="Times New Roman"/>
              </a:rPr>
              <a:t> </a:t>
            </a:r>
            <a:r>
              <a:rPr dirty="0" baseline="13888" sz="1500" spc="112">
                <a:latin typeface="Cambria"/>
                <a:cs typeface="Cambria"/>
              </a:rPr>
              <a:t>+</a:t>
            </a:r>
            <a:endParaRPr baseline="13888" sz="1500">
              <a:latin typeface="Cambria"/>
              <a:cs typeface="Cambria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498825" y="7396670"/>
            <a:ext cx="730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440648" y="7401845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517469" y="7396668"/>
            <a:ext cx="730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459293" y="7401844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119473" y="7601953"/>
            <a:ext cx="12553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062990" algn="l"/>
              </a:tabLst>
            </a:pPr>
            <a:r>
              <a:rPr dirty="0" sz="650" spc="135" b="1">
                <a:latin typeface="Times New Roman"/>
                <a:cs typeface="Times New Roman"/>
              </a:rPr>
              <a:t>c</a:t>
            </a:r>
            <a:r>
              <a:rPr dirty="0" sz="650" spc="105" b="1">
                <a:latin typeface="Times New Roman"/>
                <a:cs typeface="Times New Roman"/>
              </a:rPr>
              <a:t>t</a:t>
            </a:r>
            <a:r>
              <a:rPr dirty="0" sz="650" spc="-80" i="1">
                <a:latin typeface="Meiryo"/>
                <a:cs typeface="Meiryo"/>
              </a:rPr>
              <a:t>,</a:t>
            </a:r>
            <a:r>
              <a:rPr dirty="0" sz="650" i="1">
                <a:latin typeface="Palatino Linotype"/>
                <a:cs typeface="Palatino Linotype"/>
              </a:rPr>
              <a:t>l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0" b="1">
                <a:latin typeface="Times New Roman"/>
                <a:cs typeface="Times New Roman"/>
              </a:rPr>
              <a:t>wh</a:t>
            </a:r>
            <a:r>
              <a:rPr dirty="0" sz="650" spc="-20" i="1">
                <a:latin typeface="Meiryo"/>
                <a:cs typeface="Meiryo"/>
              </a:rPr>
              <a:t>,</a:t>
            </a:r>
            <a:r>
              <a:rPr dirty="0" sz="650" spc="-20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578696" y="7517286"/>
            <a:ext cx="1871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056640" algn="l"/>
                <a:tab pos="1790700" algn="l"/>
              </a:tabLst>
            </a:pPr>
            <a:r>
              <a:rPr dirty="0" sz="1000" spc="-70">
                <a:latin typeface="Cambria"/>
                <a:cs typeface="Cambria"/>
              </a:rPr>
              <a:t>[</a:t>
            </a:r>
            <a:r>
              <a:rPr dirty="0" sz="1000" spc="-145">
                <a:latin typeface="Palatino Linotype"/>
                <a:cs typeface="Palatino Linotype"/>
              </a:rPr>
              <a:t>V</a:t>
            </a:r>
            <a:r>
              <a:rPr dirty="0" baseline="-21367" sz="975" spc="187" b="1">
                <a:latin typeface="Times New Roman"/>
                <a:cs typeface="Times New Roman"/>
              </a:rPr>
              <a:t>c</a:t>
            </a:r>
            <a:r>
              <a:rPr dirty="0" baseline="-21367" sz="975" spc="135" b="1">
                <a:latin typeface="Times New Roman"/>
                <a:cs typeface="Times New Roman"/>
              </a:rPr>
              <a:t>t</a:t>
            </a:r>
            <a:r>
              <a:rPr dirty="0" baseline="-21367" sz="975" spc="-142" i="1">
                <a:latin typeface="Meiryo"/>
                <a:cs typeface="Meiryo"/>
              </a:rPr>
              <a:t>,</a:t>
            </a:r>
            <a:r>
              <a:rPr dirty="0" baseline="-21367" sz="975" spc="-30" i="1">
                <a:latin typeface="Palatino Linotype"/>
                <a:cs typeface="Palatino Linotype"/>
              </a:rPr>
              <a:t>l</a:t>
            </a:r>
            <a:r>
              <a:rPr dirty="0" baseline="-21367" sz="975" spc="2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V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baseline="34188" sz="975" spc="300" i="1">
                <a:latin typeface="Meiryo"/>
                <a:cs typeface="Meiryo"/>
              </a:rPr>
              <a:t>  </a:t>
            </a:r>
            <a:r>
              <a:rPr dirty="0" sz="1000" spc="65">
                <a:latin typeface="Cambria"/>
                <a:cs typeface="Cambria"/>
              </a:rPr>
              <a:t>]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	[</a:t>
            </a:r>
            <a:r>
              <a:rPr dirty="0" sz="1000">
                <a:latin typeface="Palatino Linotype"/>
                <a:cs typeface="Palatino Linotype"/>
              </a:rPr>
              <a:t>V</a:t>
            </a:r>
            <a:r>
              <a:rPr dirty="0" baseline="-21367" sz="975" b="1">
                <a:latin typeface="Times New Roman"/>
                <a:cs typeface="Times New Roman"/>
              </a:rPr>
              <a:t>wh</a:t>
            </a:r>
            <a:r>
              <a:rPr dirty="0" baseline="-21367" sz="975" i="1">
                <a:latin typeface="Meiryo"/>
                <a:cs typeface="Meiryo"/>
              </a:rPr>
              <a:t>,</a:t>
            </a:r>
            <a:r>
              <a:rPr dirty="0" baseline="-21367" sz="975" i="1">
                <a:latin typeface="Palatino Linotype"/>
                <a:cs typeface="Palatino Linotype"/>
              </a:rPr>
              <a:t>l</a:t>
            </a:r>
            <a:r>
              <a:rPr dirty="0" baseline="-21367" sz="975" spc="254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</a:t>
            </a:r>
            <a:r>
              <a:rPr dirty="0" baseline="34188" sz="975" spc="-52" i="1">
                <a:latin typeface="Meiryo"/>
                <a:cs typeface="Meiryo"/>
              </a:rPr>
              <a:t>⊤</a:t>
            </a:r>
            <a:r>
              <a:rPr dirty="0" baseline="34188" sz="975" i="1">
                <a:latin typeface="Meiryo"/>
                <a:cs typeface="Meiryo"/>
              </a:rPr>
              <a:t>	</a:t>
            </a:r>
            <a:r>
              <a:rPr dirty="0" sz="1000" spc="-50">
                <a:latin typeface="Cambria"/>
                <a:cs typeface="Cambria"/>
              </a:rPr>
              <a:t>]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264885" y="7517284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(5.9)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568768" y="7662419"/>
            <a:ext cx="4960620" cy="674370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 algn="ctr" marR="1270">
              <a:lnSpc>
                <a:spcPct val="100000"/>
              </a:lnSpc>
              <a:spcBef>
                <a:spcPts val="405"/>
              </a:spcBef>
              <a:tabLst>
                <a:tab pos="101854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l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l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0000"/>
              </a:lnSpc>
              <a:spcBef>
                <a:spcPts val="425"/>
              </a:spcBef>
            </a:pP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robust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10">
                <a:latin typeface="Palatino Linotype"/>
                <a:cs typeface="Palatino Linotype"/>
              </a:rPr>
              <a:t>sectional</a:t>
            </a:r>
            <a:r>
              <a:rPr dirty="0" sz="1000">
                <a:latin typeface="Palatino Linotype"/>
                <a:cs typeface="Palatino Linotype"/>
              </a:rPr>
              <a:t> and </a:t>
            </a:r>
            <a:r>
              <a:rPr dirty="0" sz="1000" spc="-20">
                <a:latin typeface="Palatino Linotype"/>
                <a:cs typeface="Palatino Linotype"/>
              </a:rPr>
              <a:t>time-wise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inside,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respectively,</a:t>
            </a:r>
            <a:r>
              <a:rPr dirty="0" sz="1000">
                <a:latin typeface="Palatino Linotype"/>
                <a:cs typeface="Palatino Linotype"/>
              </a:rPr>
              <a:t> time </a:t>
            </a:r>
            <a:r>
              <a:rPr dirty="0" sz="1000" spc="-20">
                <a:latin typeface="Palatino Linotype"/>
                <a:cs typeface="Palatino Linotype"/>
              </a:rPr>
              <a:t>periods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60">
                <a:latin typeface="Palatino Linotype"/>
                <a:cs typeface="Palatino Linotype"/>
              </a:rPr>
              <a:t>groups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and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30">
                <a:latin typeface="Palatino Linotype"/>
                <a:cs typeface="Palatino Linotype"/>
              </a:rPr>
              <a:t>serial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belonging</a:t>
            </a:r>
            <a:r>
              <a:rPr dirty="0" sz="1000">
                <a:latin typeface="Palatino Linotype"/>
                <a:cs typeface="Palatino Linotype"/>
              </a:rPr>
              <a:t> 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groups, </a:t>
            </a:r>
            <a:r>
              <a:rPr dirty="0" sz="1000" spc="-75">
                <a:latin typeface="Palatino Linotype"/>
                <a:cs typeface="Palatino Linotype"/>
              </a:rPr>
              <a:t>up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-th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lag.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5243830" cy="14960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116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00">
              <a:latin typeface="Calibri"/>
              <a:cs typeface="Calibri"/>
            </a:endParaRPr>
          </a:p>
          <a:p>
            <a:pPr marL="295910">
              <a:lnSpc>
                <a:spcPct val="100000"/>
              </a:lnSpc>
            </a:pPr>
            <a:r>
              <a:rPr dirty="0" sz="900" b="1">
                <a:latin typeface="Calibri"/>
                <a:cs typeface="Calibri"/>
              </a:rPr>
              <a:t>5.1.1.3</a:t>
            </a:r>
            <a:r>
              <a:rPr dirty="0" sz="900" spc="265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Panel</a:t>
            </a:r>
            <a:r>
              <a:rPr dirty="0" sz="900" spc="-1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Newey-west</a:t>
            </a:r>
            <a:r>
              <a:rPr dirty="0" sz="900" spc="-1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and</a:t>
            </a:r>
            <a:r>
              <a:rPr dirty="0" sz="900" spc="-10" b="1">
                <a:latin typeface="Calibri"/>
                <a:cs typeface="Calibri"/>
              </a:rPr>
              <a:t> </a:t>
            </a:r>
            <a:r>
              <a:rPr dirty="0" sz="600" spc="-25" b="1">
                <a:latin typeface="Calibri"/>
                <a:cs typeface="Calibri"/>
              </a:rPr>
              <a:t>SCC</a:t>
            </a:r>
            <a:endParaRPr sz="600">
              <a:latin typeface="Calibri"/>
              <a:cs typeface="Calibri"/>
            </a:endParaRPr>
          </a:p>
          <a:p>
            <a:pPr algn="just" marL="295910" marR="5080">
              <a:lnSpc>
                <a:spcPct val="100000"/>
              </a:lnSpc>
              <a:spcBef>
                <a:spcPts val="25"/>
              </a:spcBef>
            </a:pP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mentioned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above,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series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context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Newey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West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(1987)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have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proposed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 </a:t>
            </a:r>
            <a:r>
              <a:rPr dirty="0" sz="1000" spc="-10">
                <a:latin typeface="Palatino Linotype"/>
                <a:cs typeface="Palatino Linotype"/>
              </a:rPr>
              <a:t>estimator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robust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serial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correlation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well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heteroscedasticity.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480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estima- </a:t>
            </a:r>
            <a:r>
              <a:rPr dirty="0" sz="1000">
                <a:latin typeface="Palatino Linotype"/>
                <a:cs typeface="Palatino Linotype"/>
              </a:rPr>
              <a:t>tor,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based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hypothesis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serial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correlation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dying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out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“quickly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enough,”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takes </a:t>
            </a:r>
            <a:r>
              <a:rPr dirty="0" sz="1000">
                <a:latin typeface="Palatino Linotype"/>
                <a:cs typeface="Palatino Linotype"/>
              </a:rPr>
              <a:t>into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account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covariance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between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units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weighting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through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kernel-</a:t>
            </a:r>
            <a:r>
              <a:rPr dirty="0" sz="1000" spc="-10">
                <a:latin typeface="Palatino Linotype"/>
                <a:cs typeface="Palatino Linotype"/>
              </a:rPr>
              <a:t>smoothing </a:t>
            </a:r>
            <a:r>
              <a:rPr dirty="0" sz="1000">
                <a:latin typeface="Palatino Linotype"/>
                <a:cs typeface="Palatino Linotype"/>
              </a:rPr>
              <a:t>function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giving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less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weight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get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more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distant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adding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standard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White estimator.</a:t>
            </a:r>
            <a:endParaRPr sz="1000">
              <a:latin typeface="Palatino Linotype"/>
              <a:cs typeface="Palatino Linotype"/>
            </a:endParaRPr>
          </a:p>
          <a:p>
            <a:pPr algn="just" marL="403860">
              <a:lnSpc>
                <a:spcPct val="100000"/>
              </a:lnSpc>
            </a:pPr>
            <a:r>
              <a:rPr dirty="0" sz="1000" spc="-8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version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original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Newey-</a:t>
            </a:r>
            <a:r>
              <a:rPr dirty="0" sz="1000" spc="-30">
                <a:latin typeface="Palatino Linotype"/>
                <a:cs typeface="Palatino Linotype"/>
              </a:rPr>
              <a:t>West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877363" y="2315955"/>
            <a:ext cx="868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>
                <a:latin typeface="Palatino Linotype"/>
                <a:cs typeface="Palatino Linotype"/>
              </a:rPr>
              <a:t>V</a:t>
            </a:r>
            <a:r>
              <a:rPr dirty="0" sz="650" b="1">
                <a:latin typeface="Times New Roman"/>
                <a:cs typeface="Times New Roman"/>
              </a:rPr>
              <a:t>nw</a:t>
            </a:r>
            <a:r>
              <a:rPr dirty="0" sz="650" i="1">
                <a:latin typeface="Meiryo"/>
                <a:cs typeface="Meiryo"/>
              </a:rPr>
              <a:t>,</a:t>
            </a:r>
            <a:r>
              <a:rPr dirty="0" sz="650" i="1">
                <a:latin typeface="Palatino Linotype"/>
                <a:cs typeface="Palatino Linotype"/>
              </a:rPr>
              <a:t>L</a:t>
            </a:r>
            <a:r>
              <a:rPr dirty="0" sz="650" spc="204" i="1">
                <a:latin typeface="Palatino Linotype"/>
                <a:cs typeface="Palatino Linotype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=</a:t>
            </a:r>
            <a:r>
              <a:rPr dirty="0" baseline="13888" sz="1500" spc="135">
                <a:latin typeface="Cambria"/>
                <a:cs typeface="Cambria"/>
              </a:rPr>
              <a:t> </a:t>
            </a:r>
            <a:r>
              <a:rPr dirty="0" baseline="13888" sz="1500" spc="82">
                <a:latin typeface="Palatino Linotype"/>
                <a:cs typeface="Palatino Linotype"/>
              </a:rPr>
              <a:t>V</a:t>
            </a:r>
            <a:r>
              <a:rPr dirty="0" sz="650" spc="55" b="1">
                <a:latin typeface="Times New Roman"/>
                <a:cs typeface="Times New Roman"/>
              </a:rPr>
              <a:t>wh</a:t>
            </a:r>
            <a:r>
              <a:rPr dirty="0" sz="650" spc="140" b="1">
                <a:latin typeface="Times New Roman"/>
                <a:cs typeface="Times New Roman"/>
              </a:rPr>
              <a:t> </a:t>
            </a:r>
            <a:r>
              <a:rPr dirty="0" baseline="13888" sz="1500" spc="97">
                <a:latin typeface="Cambria"/>
                <a:cs typeface="Cambria"/>
              </a:rPr>
              <a:t>+</a:t>
            </a:r>
            <a:endParaRPr baseline="13888" sz="15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882399" y="2284288"/>
            <a:ext cx="1866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0" i="1">
                <a:latin typeface="Meiryo"/>
                <a:cs typeface="Meiryo"/>
              </a:rPr>
              <a:t/>
            </a:r>
            <a:r>
              <a:rPr dirty="0" baseline="-21367" sz="975" spc="-60" i="1">
                <a:latin typeface="Palatino Linotype"/>
                <a:cs typeface="Palatino Linotype"/>
              </a:rPr>
              <a:t>l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781498" y="2163677"/>
            <a:ext cx="6686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1211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L</a:t>
            </a:r>
            <a:r>
              <a:rPr dirty="0" sz="650" i="1">
                <a:latin typeface="Palatino Linotype"/>
                <a:cs typeface="Palatino Linotype"/>
              </a:rPr>
              <a:t>	T</a:t>
            </a:r>
            <a:r>
              <a:rPr dirty="0" sz="650" spc="345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723316" y="2168961"/>
            <a:ext cx="768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19734" algn="l"/>
              </a:tabLst>
            </a:pPr>
            <a:r>
              <a:rPr dirty="0" sz="1000" spc="430">
                <a:latin typeface="Meiryo"/>
                <a:cs typeface="Meiryo"/>
              </a:rPr>
              <a:t>∑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480">
                <a:latin typeface="Meiryo"/>
                <a:cs typeface="Meiryo"/>
              </a:rPr>
              <a:t>∑</a:t>
            </a:r>
            <a:r>
              <a:rPr dirty="0" sz="1000" spc="-175">
                <a:latin typeface="Meiryo"/>
                <a:cs typeface="Meiryo"/>
              </a:rPr>
              <a:t> </a:t>
            </a:r>
            <a:r>
              <a:rPr dirty="0" sz="1000" spc="-49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741493" y="2465659"/>
            <a:ext cx="7550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1719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l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4273" sz="975" i="1">
                <a:latin typeface="Palatino Linotype"/>
                <a:cs typeface="Palatino Linotype"/>
              </a:rPr>
              <a:t>t</a:t>
            </a:r>
            <a:r>
              <a:rPr dirty="0" baseline="4273" sz="975">
                <a:latin typeface="Cambria"/>
                <a:cs typeface="Cambria"/>
              </a:rPr>
              <a:t>=</a:t>
            </a:r>
            <a:r>
              <a:rPr dirty="0" baseline="4273" sz="975">
                <a:latin typeface="Palatino Linotype"/>
                <a:cs typeface="Palatino Linotype"/>
              </a:rPr>
              <a:t>1</a:t>
            </a:r>
            <a:r>
              <a:rPr dirty="0" baseline="4273" sz="975" spc="465">
                <a:latin typeface="Palatino Linotype"/>
                <a:cs typeface="Palatino Linotype"/>
              </a:rPr>
              <a:t> </a:t>
            </a:r>
            <a:r>
              <a:rPr dirty="0" baseline="4273" sz="975" spc="-37" i="1">
                <a:latin typeface="Palatino Linotype"/>
                <a:cs typeface="Palatino Linotype"/>
              </a:rPr>
              <a:t>n</a:t>
            </a:r>
            <a:r>
              <a:rPr dirty="0" baseline="4273" sz="975" spc="-37">
                <a:latin typeface="Cambria"/>
                <a:cs typeface="Cambria"/>
              </a:rPr>
              <a:t>=</a:t>
            </a:r>
            <a:r>
              <a:rPr dirty="0" baseline="4273" sz="975" spc="-37">
                <a:latin typeface="Palatino Linotype"/>
                <a:cs typeface="Palatino Linotype"/>
              </a:rPr>
              <a:t>1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53328" y="2284288"/>
            <a:ext cx="5130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Cambria"/>
                <a:cs typeface="Cambria"/>
              </a:rPr>
              <a:t>[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-21367" sz="975" spc="-15" i="1">
                <a:latin typeface="Palatino Linotype"/>
                <a:cs typeface="Palatino Linotype"/>
              </a:rPr>
              <a:t>nt</a:t>
            </a:r>
            <a:r>
              <a:rPr dirty="0" baseline="-21367" sz="975" spc="-112" i="1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390" i="1">
                <a:latin typeface="Meiryo"/>
                <a:cs typeface="Meiryo"/>
              </a:rPr>
              <a:t>̂</a:t>
            </a:r>
            <a:r>
              <a:rPr dirty="0" baseline="-21367" sz="975" spc="-232" i="1">
                <a:latin typeface="Palatino Linotype"/>
                <a:cs typeface="Palatino Linotype"/>
              </a:rPr>
              <a:t>nt</a:t>
            </a:r>
            <a:r>
              <a:rPr dirty="0" baseline="-21367" sz="975" spc="-104" i="1">
                <a:latin typeface="Palatino Linotype"/>
                <a:cs typeface="Palatino Linotype"/>
              </a:rPr>
              <a:t> </a:t>
            </a:r>
            <a:r>
              <a:rPr dirty="0" sz="1000" spc="-440" i="1">
                <a:latin typeface="Meiryo"/>
                <a:cs typeface="Meiryo"/>
              </a:rPr>
              <a:t>̂</a:t>
            </a:r>
            <a:r>
              <a:rPr dirty="0" baseline="34188" sz="975" spc="-660" i="1">
                <a:latin typeface="Meiryo"/>
                <a:cs typeface="Meiryo"/>
              </a:rPr>
              <a:t>⊤</a:t>
            </a:r>
            <a:endParaRPr baseline="34188" sz="975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015685" y="2233657"/>
            <a:ext cx="1905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2222" sz="1500" spc="-37" i="1">
                <a:latin typeface="Palatino Linotype"/>
                <a:cs typeface="Palatino Linotype"/>
              </a:rPr>
              <a:t>z</a:t>
            </a:r>
            <a:r>
              <a:rPr dirty="0" sz="650" spc="-2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851573" y="2368960"/>
            <a:ext cx="4508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Meiryo"/>
                <a:cs typeface="Meiryo"/>
              </a:rPr>
              <a:t>,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–</a:t>
            </a:r>
            <a:r>
              <a:rPr dirty="0" sz="650" i="1">
                <a:latin typeface="Palatino Linotype"/>
                <a:cs typeface="Palatino Linotype"/>
              </a:rPr>
              <a:t>l</a:t>
            </a:r>
            <a:r>
              <a:rPr dirty="0" sz="650" spc="430" i="1">
                <a:latin typeface="Palatino Linotype"/>
                <a:cs typeface="Palatino Linotype"/>
              </a:rPr>
              <a:t> </a:t>
            </a: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-10" i="1">
                <a:latin typeface="Meiryo"/>
                <a:cs typeface="Meiryo"/>
              </a:rPr>
              <a:t>,</a:t>
            </a:r>
            <a:r>
              <a:rPr dirty="0" sz="650" spc="-10" i="1">
                <a:latin typeface="Palatino Linotype"/>
                <a:cs typeface="Palatino Linotype"/>
              </a:rPr>
              <a:t>t</a:t>
            </a:r>
            <a:r>
              <a:rPr dirty="0" sz="650" spc="-10">
                <a:latin typeface="Cambria"/>
                <a:cs typeface="Cambria"/>
              </a:rPr>
              <a:t>–</a:t>
            </a:r>
            <a:r>
              <a:rPr dirty="0" sz="650" spc="-10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047132" y="2066433"/>
            <a:ext cx="1346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49680" algn="l"/>
              </a:tabLst>
            </a:pPr>
            <a:r>
              <a:rPr dirty="0" sz="1000" spc="165">
                <a:latin typeface="Meiryo"/>
                <a:cs typeface="Meiryo"/>
              </a:rPr>
              <a:t>[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155">
                <a:latin typeface="Meiryo"/>
                <a:cs typeface="Meiryo"/>
              </a:rPr>
              <a:t>]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350486" y="2774289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480894" y="2951776"/>
            <a:ext cx="4343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7241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649829" y="2556440"/>
            <a:ext cx="1092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15">
                <a:latin typeface="Meiryo"/>
                <a:cs typeface="Meiryo"/>
              </a:rPr>
              <a:t>[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515869" y="2653797"/>
            <a:ext cx="3524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7686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465347" y="2658967"/>
            <a:ext cx="4445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>
                <a:latin typeface="Meiryo"/>
                <a:cs typeface="Meiryo"/>
              </a:rPr>
              <a:t>∑</a:t>
            </a:r>
            <a:r>
              <a:rPr dirty="0" sz="1000" spc="475">
                <a:latin typeface="Meiryo"/>
                <a:cs typeface="Meiryo"/>
              </a:rPr>
              <a:t> </a:t>
            </a:r>
            <a:r>
              <a:rPr dirty="0" sz="1000" spc="-50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892692" y="2774295"/>
            <a:ext cx="5130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Cambria"/>
                <a:cs typeface="Cambria"/>
              </a:rPr>
              <a:t>[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-21367" sz="975" spc="-15" i="1">
                <a:latin typeface="Palatino Linotype"/>
                <a:cs typeface="Palatino Linotype"/>
              </a:rPr>
              <a:t>nt</a:t>
            </a:r>
            <a:r>
              <a:rPr dirty="0" baseline="-21367" sz="975" spc="-112" i="1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390" i="1">
                <a:latin typeface="Meiryo"/>
                <a:cs typeface="Meiryo"/>
              </a:rPr>
              <a:t>̂</a:t>
            </a:r>
            <a:r>
              <a:rPr dirty="0" baseline="-21367" sz="975" spc="-232" i="1">
                <a:latin typeface="Palatino Linotype"/>
                <a:cs typeface="Palatino Linotype"/>
              </a:rPr>
              <a:t>nt</a:t>
            </a:r>
            <a:r>
              <a:rPr dirty="0" baseline="-21367" sz="975" spc="-104" i="1">
                <a:latin typeface="Palatino Linotype"/>
                <a:cs typeface="Palatino Linotype"/>
              </a:rPr>
              <a:t> </a:t>
            </a:r>
            <a:r>
              <a:rPr dirty="0" sz="1000" spc="-440" i="1">
                <a:latin typeface="Meiryo"/>
                <a:cs typeface="Meiryo"/>
              </a:rPr>
              <a:t>̂</a:t>
            </a:r>
            <a:r>
              <a:rPr dirty="0" baseline="34188" sz="975" spc="-660" i="1">
                <a:latin typeface="Meiryo"/>
                <a:cs typeface="Meiryo"/>
              </a:rPr>
              <a:t>⊤</a:t>
            </a:r>
            <a:endParaRPr baseline="34188" sz="975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290822" y="2858968"/>
            <a:ext cx="4508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Meiryo"/>
                <a:cs typeface="Meiryo"/>
              </a:rPr>
              <a:t>,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–</a:t>
            </a:r>
            <a:r>
              <a:rPr dirty="0" sz="650" i="1">
                <a:latin typeface="Palatino Linotype"/>
                <a:cs typeface="Palatino Linotype"/>
              </a:rPr>
              <a:t>l</a:t>
            </a:r>
            <a:r>
              <a:rPr dirty="0" sz="650" spc="430" i="1">
                <a:latin typeface="Palatino Linotype"/>
                <a:cs typeface="Palatino Linotype"/>
              </a:rPr>
              <a:t> </a:t>
            </a: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-10" i="1">
                <a:latin typeface="Meiryo"/>
                <a:cs typeface="Meiryo"/>
              </a:rPr>
              <a:t>,</a:t>
            </a:r>
            <a:r>
              <a:rPr dirty="0" sz="650" spc="-10" i="1">
                <a:latin typeface="Palatino Linotype"/>
                <a:cs typeface="Palatino Linotype"/>
              </a:rPr>
              <a:t>t</a:t>
            </a:r>
            <a:r>
              <a:rPr dirty="0" sz="650" spc="-10">
                <a:latin typeface="Cambria"/>
                <a:cs typeface="Cambria"/>
              </a:rPr>
              <a:t>–</a:t>
            </a:r>
            <a:r>
              <a:rPr dirty="0" sz="650" spc="-10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442230" y="2723659"/>
            <a:ext cx="4457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294005" algn="l"/>
              </a:tabLst>
            </a:pPr>
            <a:r>
              <a:rPr dirty="0" baseline="-22222" sz="1500" spc="-37" i="1">
                <a:latin typeface="Palatino Linotype"/>
                <a:cs typeface="Palatino Linotype"/>
              </a:rPr>
              <a:t>z</a:t>
            </a:r>
            <a:r>
              <a:rPr dirty="0" sz="650" spc="-25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baseline="-22222" sz="1500" spc="-37">
                <a:latin typeface="Cambria"/>
                <a:cs typeface="Cambria"/>
              </a:rPr>
              <a:t>]</a:t>
            </a:r>
            <a:r>
              <a:rPr dirty="0" sz="650" spc="-2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830662" y="2556441"/>
            <a:ext cx="1092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15">
                <a:latin typeface="Meiryo"/>
                <a:cs typeface="Meiryo"/>
              </a:rPr>
              <a:t>]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187401" y="2774290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(5.10)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781494" y="3140713"/>
            <a:ext cx="730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723312" y="3145883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573477" y="3345991"/>
            <a:ext cx="1219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w</a:t>
            </a:r>
            <a:r>
              <a:rPr dirty="0" sz="650" spc="-25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205633" y="3261211"/>
            <a:ext cx="15652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714375" algn="l"/>
              </a:tabLst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55">
                <a:latin typeface="Palatino Linotype"/>
                <a:cs typeface="Palatino Linotype"/>
              </a:rPr>
              <a:t>V</a:t>
            </a:r>
            <a:r>
              <a:rPr dirty="0" baseline="-21367" sz="975" spc="82" b="1">
                <a:latin typeface="Times New Roman"/>
                <a:cs typeface="Times New Roman"/>
              </a:rPr>
              <a:t>wh</a:t>
            </a:r>
            <a:r>
              <a:rPr dirty="0" baseline="-21367" sz="975" spc="165" b="1">
                <a:latin typeface="Times New Roman"/>
                <a:cs typeface="Times New Roman"/>
              </a:rPr>
              <a:t> </a:t>
            </a:r>
            <a:r>
              <a:rPr dirty="0" sz="1000" spc="6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70" i="1">
                <a:latin typeface="Meiryo"/>
                <a:cs typeface="Meiryo"/>
              </a:rPr>
              <a:t/>
            </a:r>
            <a:r>
              <a:rPr dirty="0" baseline="-21367" sz="975" spc="-254" i="1">
                <a:latin typeface="Palatino Linotype"/>
                <a:cs typeface="Palatino Linotype"/>
              </a:rPr>
              <a:t>l</a:t>
            </a:r>
            <a:r>
              <a:rPr dirty="0" baseline="-21367" sz="975" spc="-157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[</a:t>
            </a:r>
            <a:r>
              <a:rPr dirty="0" sz="1000">
                <a:latin typeface="Palatino Linotype"/>
                <a:cs typeface="Palatino Linotype"/>
              </a:rPr>
              <a:t>V</a:t>
            </a:r>
            <a:r>
              <a:rPr dirty="0" baseline="-21367" sz="975" b="1">
                <a:latin typeface="Times New Roman"/>
                <a:cs typeface="Times New Roman"/>
              </a:rPr>
              <a:t>wh</a:t>
            </a:r>
            <a:r>
              <a:rPr dirty="0" baseline="-21367" sz="975" i="1">
                <a:latin typeface="Meiryo"/>
                <a:cs typeface="Meiryo"/>
              </a:rPr>
              <a:t>,</a:t>
            </a:r>
            <a:r>
              <a:rPr dirty="0" baseline="-21367" sz="975" i="1">
                <a:latin typeface="Palatino Linotype"/>
                <a:cs typeface="Palatino Linotype"/>
              </a:rPr>
              <a:t>l</a:t>
            </a:r>
            <a:r>
              <a:rPr dirty="0" baseline="-21367" sz="975" spc="18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V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baseline="34188" sz="975" spc="217" i="1">
                <a:latin typeface="Meiryo"/>
                <a:cs typeface="Meiryo"/>
              </a:rPr>
              <a:t> </a:t>
            </a:r>
            <a:r>
              <a:rPr dirty="0" sz="1000" spc="-50">
                <a:latin typeface="Cambria"/>
                <a:cs typeface="Cambria"/>
              </a:rPr>
              <a:t>]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16715" y="3401183"/>
            <a:ext cx="5038725" cy="2059939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marL="1236980">
              <a:lnSpc>
                <a:spcPct val="100000"/>
              </a:lnSpc>
              <a:spcBef>
                <a:spcPts val="445"/>
              </a:spcBef>
            </a:pPr>
            <a:r>
              <a:rPr dirty="0" sz="650" spc="-25" i="1">
                <a:latin typeface="Palatino Linotype"/>
                <a:cs typeface="Palatino Linotype"/>
              </a:rPr>
              <a:t>l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algn="just" marL="50800" marR="45720">
              <a:lnSpc>
                <a:spcPct val="100000"/>
              </a:lnSpc>
              <a:spcBef>
                <a:spcPts val="484"/>
              </a:spcBef>
            </a:pPr>
            <a:r>
              <a:rPr dirty="0" sz="1000" spc="-120">
                <a:latin typeface="Palatino Linotype"/>
                <a:cs typeface="Palatino Linotype"/>
              </a:rPr>
              <a:t>As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readily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seen,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Newey-</a:t>
            </a:r>
            <a:r>
              <a:rPr dirty="0" sz="1000" spc="-55">
                <a:latin typeface="Palatino Linotype"/>
                <a:cs typeface="Palatino Linotype"/>
              </a:rPr>
              <a:t>West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non-</a:t>
            </a:r>
            <a:r>
              <a:rPr dirty="0" sz="1000" spc="-35">
                <a:latin typeface="Palatino Linotype"/>
                <a:cs typeface="Palatino Linotype"/>
              </a:rPr>
              <a:t>parametric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closely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resembles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double </a:t>
            </a:r>
            <a:r>
              <a:rPr dirty="0" sz="1000" spc="-30">
                <a:latin typeface="Palatino Linotype"/>
                <a:cs typeface="Palatino Linotype"/>
              </a:rPr>
              <a:t>clustering </a:t>
            </a:r>
            <a:r>
              <a:rPr dirty="0" sz="1000" spc="-40">
                <a:latin typeface="Palatino Linotype"/>
                <a:cs typeface="Palatino Linotype"/>
              </a:rPr>
              <a:t>plus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lags,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difference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instead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adding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(possibly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truncated)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55">
                <a:latin typeface="Palatino Linotype"/>
                <a:cs typeface="Palatino Linotype"/>
              </a:rPr>
              <a:t>unweighted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lag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terms,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latter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downweighs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between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“distant”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terms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through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kernel-</a:t>
            </a:r>
            <a:r>
              <a:rPr dirty="0" sz="1000" spc="-40">
                <a:latin typeface="Palatino Linotype"/>
                <a:cs typeface="Palatino Linotype"/>
              </a:rPr>
              <a:t>smoothing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ct val="100000"/>
              </a:lnSpc>
            </a:pPr>
            <a:r>
              <a:rPr dirty="0" sz="1000" spc="-10">
                <a:latin typeface="Palatino Linotype"/>
                <a:cs typeface="Palatino Linotype"/>
              </a:rPr>
              <a:t>Driscoll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Kraay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(1998)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have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adapted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Newey-</a:t>
            </a:r>
            <a:r>
              <a:rPr dirty="0" sz="1000">
                <a:latin typeface="Palatino Linotype"/>
                <a:cs typeface="Palatino Linotype"/>
              </a:rPr>
              <a:t>West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panel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series </a:t>
            </a:r>
            <a:r>
              <a:rPr dirty="0" sz="1000" spc="-35">
                <a:latin typeface="Palatino Linotype"/>
                <a:cs typeface="Palatino Linotype"/>
              </a:rPr>
              <a:t>context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where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not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only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serial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between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residuals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from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same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individual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in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different </a:t>
            </a:r>
            <a:r>
              <a:rPr dirty="0" sz="1000" spc="-45">
                <a:latin typeface="Palatino Linotype"/>
                <a:cs typeface="Palatino Linotype"/>
              </a:rPr>
              <a:t>time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periods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taken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account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but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also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cross-</a:t>
            </a:r>
            <a:r>
              <a:rPr dirty="0" sz="1000" i="1">
                <a:latin typeface="Palatino Linotype"/>
                <a:cs typeface="Palatino Linotype"/>
              </a:rPr>
              <a:t>serial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between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different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individuals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different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times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within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same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period,</a:t>
            </a:r>
            <a:r>
              <a:rPr dirty="0" sz="1000" spc="-20">
                <a:latin typeface="Palatino Linotype"/>
                <a:cs typeface="Palatino Linotype"/>
              </a:rPr>
              <a:t> cross-sectional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correlation </a:t>
            </a:r>
            <a:r>
              <a:rPr dirty="0" sz="1000">
                <a:latin typeface="Palatino Linotype"/>
                <a:cs typeface="Palatino Linotype"/>
              </a:rPr>
              <a:t>(see</a:t>
            </a:r>
            <a:r>
              <a:rPr dirty="0" sz="1000" spc="-20">
                <a:latin typeface="Palatino Linotype"/>
                <a:cs typeface="Palatino Linotype"/>
              </a:rPr>
              <a:t> also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Arellano, </a:t>
            </a:r>
            <a:r>
              <a:rPr dirty="0" sz="1000" spc="-10">
                <a:latin typeface="Palatino Linotype"/>
                <a:cs typeface="Palatino Linotype"/>
              </a:rPr>
              <a:t>2003).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5085" indent="107950">
              <a:lnSpc>
                <a:spcPct val="100000"/>
              </a:lnSpc>
              <a:spcBef>
                <a:spcPts val="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Driscoll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Kraay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estimator,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labeled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125" b="1">
                <a:latin typeface="Times New Roman"/>
                <a:cs typeface="Times New Roman"/>
              </a:rPr>
              <a:t>scc</a:t>
            </a:r>
            <a:r>
              <a:rPr dirty="0" sz="1000" spc="50" b="1">
                <a:latin typeface="Times New Roman"/>
                <a:cs typeface="Times New Roman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(as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“spatial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correlation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consistent”),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 </a:t>
            </a:r>
            <a:r>
              <a:rPr dirty="0" sz="1000" spc="-20">
                <a:latin typeface="Palatino Linotype"/>
                <a:cs typeface="Palatino Linotype"/>
              </a:rPr>
              <a:t>deﬁned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time-clustering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version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Arellano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plus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sum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lagged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covariance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terms, </a:t>
            </a:r>
            <a:r>
              <a:rPr dirty="0" sz="1000" spc="-55">
                <a:latin typeface="Palatino Linotype"/>
                <a:cs typeface="Palatino Linotype"/>
              </a:rPr>
              <a:t>weighted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distance-decreasing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kernel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70" i="1">
                <a:latin typeface="Meiryo"/>
                <a:cs typeface="Meiryo"/>
              </a:rPr>
              <a:t/>
            </a:r>
            <a:r>
              <a:rPr dirty="0" baseline="-21367" sz="975" spc="-254" i="1">
                <a:latin typeface="Palatino Linotype"/>
                <a:cs typeface="Palatino Linotype"/>
              </a:rPr>
              <a:t>l</a:t>
            </a:r>
            <a:r>
              <a:rPr dirty="0" baseline="-21367" sz="975" spc="-142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877353" y="5674776"/>
            <a:ext cx="8496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>
                <a:latin typeface="Palatino Linotype"/>
                <a:cs typeface="Palatino Linotype"/>
              </a:rPr>
              <a:t>V</a:t>
            </a:r>
            <a:r>
              <a:rPr dirty="0" sz="650" b="1">
                <a:latin typeface="Times New Roman"/>
                <a:cs typeface="Times New Roman"/>
              </a:rPr>
              <a:t>scc</a:t>
            </a:r>
            <a:r>
              <a:rPr dirty="0" sz="650" i="1">
                <a:latin typeface="Meiryo"/>
                <a:cs typeface="Meiryo"/>
              </a:rPr>
              <a:t>,</a:t>
            </a:r>
            <a:r>
              <a:rPr dirty="0" sz="650" i="1">
                <a:latin typeface="Palatino Linotype"/>
                <a:cs typeface="Palatino Linotype"/>
              </a:rPr>
              <a:t>L</a:t>
            </a:r>
            <a:r>
              <a:rPr dirty="0" sz="650" spc="240" i="1">
                <a:latin typeface="Palatino Linotype"/>
                <a:cs typeface="Palatino Linotype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=</a:t>
            </a:r>
            <a:r>
              <a:rPr dirty="0" baseline="13888" sz="1500" spc="179">
                <a:latin typeface="Cambria"/>
                <a:cs typeface="Cambria"/>
              </a:rPr>
              <a:t> </a:t>
            </a:r>
            <a:r>
              <a:rPr dirty="0" baseline="13888" sz="1500" spc="120">
                <a:latin typeface="Palatino Linotype"/>
                <a:cs typeface="Palatino Linotype"/>
              </a:rPr>
              <a:t>V</a:t>
            </a:r>
            <a:r>
              <a:rPr dirty="0" sz="650" spc="80" b="1">
                <a:latin typeface="Times New Roman"/>
                <a:cs typeface="Times New Roman"/>
              </a:rPr>
              <a:t>ct</a:t>
            </a:r>
            <a:r>
              <a:rPr dirty="0" sz="650" spc="170" b="1">
                <a:latin typeface="Times New Roman"/>
                <a:cs typeface="Times New Roman"/>
              </a:rPr>
              <a:t> </a:t>
            </a:r>
            <a:r>
              <a:rPr dirty="0" baseline="13888" sz="1500" spc="112">
                <a:latin typeface="Cambria"/>
                <a:cs typeface="Cambria"/>
              </a:rPr>
              <a:t>+</a:t>
            </a:r>
            <a:endParaRPr baseline="13888" sz="1500">
              <a:latin typeface="Cambria"/>
              <a:cs typeface="Cambria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762286" y="5522612"/>
            <a:ext cx="48005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1211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L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704109" y="5527783"/>
            <a:ext cx="5842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19734" algn="l"/>
              </a:tabLst>
            </a:pPr>
            <a:r>
              <a:rPr dirty="0" sz="1000" spc="430">
                <a:latin typeface="Meiryo"/>
                <a:cs typeface="Meiryo"/>
              </a:rPr>
              <a:t>∑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459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107939" y="5522612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057303" y="5527782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9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722281" y="5824480"/>
            <a:ext cx="15087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17195" algn="l"/>
                <a:tab pos="136271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l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4273" sz="975" spc="-37" i="1">
                <a:latin typeface="Palatino Linotype"/>
                <a:cs typeface="Palatino Linotype"/>
              </a:rPr>
              <a:t>t</a:t>
            </a:r>
            <a:r>
              <a:rPr dirty="0" baseline="4273" sz="975" spc="-37">
                <a:latin typeface="Cambria"/>
                <a:cs typeface="Cambria"/>
              </a:rPr>
              <a:t>=</a:t>
            </a:r>
            <a:r>
              <a:rPr dirty="0" baseline="4273" sz="975" spc="-37">
                <a:latin typeface="Palatino Linotype"/>
                <a:cs typeface="Palatino Linotype"/>
              </a:rPr>
              <a:t>1</a:t>
            </a:r>
            <a:r>
              <a:rPr dirty="0" baseline="4273" sz="975">
                <a:latin typeface="Palatino Linotype"/>
                <a:cs typeface="Palatino Linotype"/>
              </a:rPr>
              <a:t>	</a:t>
            </a:r>
            <a:r>
              <a:rPr dirty="0" baseline="4273" sz="975" spc="-37" i="1">
                <a:latin typeface="Palatino Linotype"/>
                <a:cs typeface="Palatino Linotype"/>
              </a:rPr>
              <a:t>t</a:t>
            </a:r>
            <a:r>
              <a:rPr dirty="0" baseline="4273" sz="975" spc="-37">
                <a:latin typeface="Cambria"/>
                <a:cs typeface="Cambria"/>
              </a:rPr>
              <a:t>=</a:t>
            </a:r>
            <a:r>
              <a:rPr dirty="0" baseline="4273" sz="975" spc="-37">
                <a:latin typeface="Palatino Linotype"/>
                <a:cs typeface="Palatino Linotype"/>
              </a:rPr>
              <a:t>1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338315" y="5727901"/>
            <a:ext cx="14052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265430" algn="l"/>
                <a:tab pos="1038225" algn="l"/>
                <a:tab pos="1252855" algn="l"/>
              </a:tabLst>
            </a:pPr>
            <a:r>
              <a:rPr dirty="0" baseline="8547" sz="975" spc="-75" i="1">
                <a:latin typeface="Palatino Linotype"/>
                <a:cs typeface="Palatino Linotype"/>
              </a:rPr>
              <a:t>t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sz="650" spc="30" i="1">
                <a:latin typeface="Palatino Linotype"/>
                <a:cs typeface="Palatino Linotype"/>
              </a:rPr>
              <a:t>t</a:t>
            </a:r>
            <a:r>
              <a:rPr dirty="0" sz="650" spc="30">
                <a:latin typeface="Cambria"/>
                <a:cs typeface="Cambria"/>
              </a:rPr>
              <a:t>–</a:t>
            </a:r>
            <a:r>
              <a:rPr dirty="0" sz="650" spc="30" i="1">
                <a:latin typeface="Palatino Linotype"/>
                <a:cs typeface="Palatino Linotype"/>
              </a:rPr>
              <a:t>l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8547" sz="975" spc="-75" i="1">
                <a:latin typeface="Palatino Linotype"/>
                <a:cs typeface="Palatino Linotype"/>
              </a:rPr>
              <a:t>t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sz="650" spc="30" i="1">
                <a:latin typeface="Palatino Linotype"/>
                <a:cs typeface="Palatino Linotype"/>
              </a:rPr>
              <a:t>t</a:t>
            </a:r>
            <a:r>
              <a:rPr dirty="0" sz="650" spc="30">
                <a:latin typeface="Cambria"/>
                <a:cs typeface="Cambria"/>
              </a:rPr>
              <a:t>–</a:t>
            </a:r>
            <a:r>
              <a:rPr dirty="0" sz="650" spc="30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863300" y="5643114"/>
            <a:ext cx="2190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45134" algn="l"/>
                <a:tab pos="1390650" algn="l"/>
              </a:tabLst>
            </a:pP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-21367" sz="975" spc="-37" i="1">
                <a:latin typeface="Palatino Linotype"/>
                <a:cs typeface="Palatino Linotype"/>
              </a:rPr>
              <a:t>l</a:t>
            </a:r>
            <a:r>
              <a:rPr dirty="0" baseline="-21367" sz="975" i="1">
                <a:latin typeface="Palatino Linotype"/>
                <a:cs typeface="Palatino Linotype"/>
              </a:rPr>
              <a:t>	</a:t>
            </a:r>
            <a:r>
              <a:rPr dirty="0" sz="1000" spc="-85" i="1">
                <a:latin typeface="Palatino Linotype"/>
                <a:cs typeface="Palatino Linotype"/>
              </a:rPr>
              <a:t>Z</a:t>
            </a:r>
            <a:r>
              <a:rPr dirty="0" baseline="34188" sz="975" spc="-217" i="1">
                <a:latin typeface="Meiryo"/>
                <a:cs typeface="Meiryo"/>
              </a:rPr>
              <a:t>⊤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-375" i="1">
                <a:latin typeface="Meiryo"/>
                <a:cs typeface="Meiryo"/>
              </a:rPr>
              <a:t>̂</a:t>
            </a:r>
            <a:r>
              <a:rPr dirty="0" baseline="-21367" sz="975" spc="-232" i="1">
                <a:latin typeface="Palatino Linotype"/>
                <a:cs typeface="Palatino Linotype"/>
              </a:rPr>
              <a:t>t</a:t>
            </a:r>
            <a:r>
              <a:rPr dirty="0" baseline="-21367" sz="975" spc="-112" i="1">
                <a:latin typeface="Palatino Linotype"/>
                <a:cs typeface="Palatino Linotype"/>
              </a:rPr>
              <a:t> </a:t>
            </a:r>
            <a:r>
              <a:rPr dirty="0" sz="1000" spc="-415" i="1">
                <a:latin typeface="Meiryo"/>
                <a:cs typeface="Meiryo"/>
              </a:rPr>
              <a:t>̂</a:t>
            </a:r>
            <a:r>
              <a:rPr dirty="0" baseline="34188" sz="975" spc="-622" i="1">
                <a:latin typeface="Meiryo"/>
                <a:cs typeface="Meiryo"/>
              </a:rPr>
              <a:t>⊤</a:t>
            </a:r>
            <a:r>
              <a:rPr dirty="0" baseline="34188" sz="975" spc="502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>
                <a:latin typeface="Cambria"/>
                <a:cs typeface="Cambria"/>
              </a:rPr>
              <a:t>–</a:t>
            </a:r>
            <a:r>
              <a:rPr dirty="0" baseline="-21367" sz="975" i="1">
                <a:latin typeface="Palatino Linotype"/>
                <a:cs typeface="Palatino Linotype"/>
              </a:rPr>
              <a:t>l</a:t>
            </a:r>
            <a:r>
              <a:rPr dirty="0" baseline="-21367" sz="975" spc="27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14">
                <a:latin typeface="Cambria"/>
                <a:cs typeface="Cambria"/>
              </a:rPr>
              <a:t>[</a:t>
            </a:r>
            <a:r>
              <a:rPr dirty="0" sz="1000" spc="-65" i="1">
                <a:latin typeface="Palatino Linotype"/>
                <a:cs typeface="Palatino Linotype"/>
              </a:rPr>
              <a:t>Z</a:t>
            </a:r>
            <a:r>
              <a:rPr dirty="0" baseline="34188" sz="975" spc="-179" i="1">
                <a:latin typeface="Meiryo"/>
                <a:cs typeface="Meiryo"/>
              </a:rPr>
              <a:t>⊤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sz="1000" spc="-355" i="1">
                <a:latin typeface="Meiryo"/>
                <a:cs typeface="Meiryo"/>
              </a:rPr>
              <a:t>̂</a:t>
            </a:r>
            <a:r>
              <a:rPr dirty="0" baseline="-21367" sz="975" spc="-187" i="1">
                <a:latin typeface="Palatino Linotype"/>
                <a:cs typeface="Palatino Linotype"/>
              </a:rPr>
              <a:t>t</a:t>
            </a:r>
            <a:r>
              <a:rPr dirty="0" baseline="-21367" sz="975" spc="-104" i="1">
                <a:latin typeface="Palatino Linotype"/>
                <a:cs typeface="Palatino Linotype"/>
              </a:rPr>
              <a:t> </a:t>
            </a:r>
            <a:r>
              <a:rPr dirty="0" sz="1000" spc="-415" i="1">
                <a:latin typeface="Meiryo"/>
                <a:cs typeface="Meiryo"/>
              </a:rPr>
              <a:t>̂</a:t>
            </a:r>
            <a:r>
              <a:rPr dirty="0" baseline="34188" sz="975" spc="-622" i="1">
                <a:latin typeface="Meiryo"/>
                <a:cs typeface="Meiryo"/>
              </a:rPr>
              <a:t>⊤</a:t>
            </a:r>
            <a:r>
              <a:rPr dirty="0" baseline="34188" sz="975" spc="55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>
                <a:latin typeface="Cambria"/>
                <a:cs typeface="Cambria"/>
              </a:rPr>
              <a:t>–</a:t>
            </a:r>
            <a:r>
              <a:rPr dirty="0" baseline="-21367" sz="975" i="1">
                <a:latin typeface="Palatino Linotype"/>
                <a:cs typeface="Palatino Linotype"/>
              </a:rPr>
              <a:t>l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ambria"/>
                <a:cs typeface="Cambria"/>
              </a:rPr>
              <a:t>]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endParaRPr baseline="34188" sz="975">
              <a:latin typeface="Meiryo"/>
              <a:cs typeface="Meiryo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027919" y="5425373"/>
            <a:ext cx="2090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993900" algn="l"/>
              </a:tabLst>
            </a:pPr>
            <a:r>
              <a:rPr dirty="0" sz="1000" spc="165">
                <a:latin typeface="Meiryo"/>
                <a:cs typeface="Meiryo"/>
              </a:rPr>
              <a:t>[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165">
                <a:latin typeface="Meiryo"/>
                <a:cs typeface="Meiryo"/>
              </a:rPr>
              <a:t>]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762282" y="6009532"/>
            <a:ext cx="730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704105" y="6014703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522263" y="6214815"/>
            <a:ext cx="1727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35" b="1">
                <a:latin typeface="Times New Roman"/>
                <a:cs typeface="Times New Roman"/>
              </a:rPr>
              <a:t>c</a:t>
            </a:r>
            <a:r>
              <a:rPr dirty="0" sz="650" spc="105" b="1">
                <a:latin typeface="Times New Roman"/>
                <a:cs typeface="Times New Roman"/>
              </a:rPr>
              <a:t>t</a:t>
            </a:r>
            <a:r>
              <a:rPr dirty="0" sz="650" spc="-80" i="1">
                <a:latin typeface="Meiryo"/>
                <a:cs typeface="Meiryo"/>
              </a:rPr>
              <a:t>,</a:t>
            </a:r>
            <a:r>
              <a:rPr dirty="0" sz="650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218538" y="6130144"/>
            <a:ext cx="15519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82625" algn="l"/>
              </a:tabLst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80">
                <a:latin typeface="Palatino Linotype"/>
                <a:cs typeface="Palatino Linotype"/>
              </a:rPr>
              <a:t>V</a:t>
            </a:r>
            <a:r>
              <a:rPr dirty="0" baseline="-21367" sz="975" spc="120" b="1">
                <a:latin typeface="Times New Roman"/>
                <a:cs typeface="Times New Roman"/>
              </a:rPr>
              <a:t>ct</a:t>
            </a:r>
            <a:r>
              <a:rPr dirty="0" baseline="-21367" sz="975" spc="165" b="1">
                <a:latin typeface="Times New Roman"/>
                <a:cs typeface="Times New Roman"/>
              </a:rPr>
              <a:t> </a:t>
            </a:r>
            <a:r>
              <a:rPr dirty="0" sz="1000" spc="6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70" i="1">
                <a:latin typeface="Meiryo"/>
                <a:cs typeface="Meiryo"/>
              </a:rPr>
              <a:t/>
            </a:r>
            <a:r>
              <a:rPr dirty="0" baseline="-21367" sz="975" spc="-254" i="1">
                <a:latin typeface="Palatino Linotype"/>
                <a:cs typeface="Palatino Linotype"/>
              </a:rPr>
              <a:t>l</a:t>
            </a:r>
            <a:r>
              <a:rPr dirty="0" baseline="-21367" sz="975" spc="-150" i="1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Cambria"/>
                <a:cs typeface="Cambria"/>
              </a:rPr>
              <a:t>[</a:t>
            </a:r>
            <a:r>
              <a:rPr dirty="0" sz="1000" spc="-145">
                <a:latin typeface="Palatino Linotype"/>
                <a:cs typeface="Palatino Linotype"/>
              </a:rPr>
              <a:t>V</a:t>
            </a:r>
            <a:r>
              <a:rPr dirty="0" baseline="-21367" sz="975" spc="187" b="1">
                <a:latin typeface="Times New Roman"/>
                <a:cs typeface="Times New Roman"/>
              </a:rPr>
              <a:t>c</a:t>
            </a:r>
            <a:r>
              <a:rPr dirty="0" baseline="-21367" sz="975" spc="135" b="1">
                <a:latin typeface="Times New Roman"/>
                <a:cs typeface="Times New Roman"/>
              </a:rPr>
              <a:t>t</a:t>
            </a:r>
            <a:r>
              <a:rPr dirty="0" baseline="-21367" sz="975" spc="-142" i="1">
                <a:latin typeface="Meiryo"/>
                <a:cs typeface="Meiryo"/>
              </a:rPr>
              <a:t>,</a:t>
            </a:r>
            <a:r>
              <a:rPr dirty="0" baseline="-21367" sz="975" spc="-30" i="1">
                <a:latin typeface="Palatino Linotype"/>
                <a:cs typeface="Palatino Linotype"/>
              </a:rPr>
              <a:t>l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V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baseline="34188" sz="975" spc="315" i="1">
                <a:latin typeface="Meiryo"/>
                <a:cs typeface="Meiryo"/>
              </a:rPr>
              <a:t>  </a:t>
            </a:r>
            <a:r>
              <a:rPr dirty="0" sz="1000" spc="-50">
                <a:latin typeface="Cambria"/>
                <a:cs typeface="Cambria"/>
              </a:rPr>
              <a:t>]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5187382" y="6130148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(5.11)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516716" y="6270002"/>
            <a:ext cx="5036820" cy="1449705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marL="1217930">
              <a:lnSpc>
                <a:spcPct val="100000"/>
              </a:lnSpc>
              <a:spcBef>
                <a:spcPts val="445"/>
              </a:spcBef>
            </a:pPr>
            <a:r>
              <a:rPr dirty="0" sz="650" spc="-25" i="1">
                <a:latin typeface="Palatino Linotype"/>
                <a:cs typeface="Palatino Linotype"/>
              </a:rPr>
              <a:t>l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algn="just" marL="50800" marR="43180">
              <a:lnSpc>
                <a:spcPct val="100000"/>
              </a:lnSpc>
              <a:spcBef>
                <a:spcPts val="484"/>
              </a:spcBef>
            </a:pPr>
            <a:r>
              <a:rPr dirty="0" sz="1000" spc="270">
                <a:latin typeface="Palatino Linotype"/>
                <a:cs typeface="Palatino Linotype"/>
              </a:rPr>
              <a:t>h</a:t>
            </a:r>
            <a:r>
              <a:rPr dirty="0" sz="1000" spc="22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“</a:t>
            </a:r>
            <a:r>
              <a:rPr dirty="0" sz="1000" spc="125" b="1">
                <a:latin typeface="Times New Roman"/>
                <a:cs typeface="Times New Roman"/>
              </a:rPr>
              <a:t>scc</a:t>
            </a:r>
            <a:r>
              <a:rPr dirty="0" sz="1000" spc="-130">
                <a:latin typeface="Palatino Linotype"/>
                <a:cs typeface="Palatino Linotype"/>
              </a:rPr>
              <a:t>”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qui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xing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quen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i.e.,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oughly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qui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kly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enough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8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dimension,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sup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ai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e: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35">
                <a:latin typeface="Palatino Linotype"/>
                <a:cs typeface="Palatino Linotype"/>
              </a:rPr>
              <a:t>ra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(1998),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lo </a:t>
            </a:r>
            <a:r>
              <a:rPr dirty="0" sz="1000" spc="-25">
                <a:latin typeface="Palatino Linotype"/>
                <a:cs typeface="Palatino Linotype"/>
              </a:rPr>
              <a:t>si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ut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ra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mini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 spc="-12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25;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9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dimension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ct val="100000"/>
              </a:lnSpc>
              <a:spcBef>
                <a:spcPts val="5"/>
              </a:spcBef>
            </a:pP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apparent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from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Equation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5.1.1.3,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maximum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lag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order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(no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serial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or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>
                <a:latin typeface="Palatino Linotype"/>
                <a:cs typeface="Palatino Linotype"/>
              </a:rPr>
              <a:t>serial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dependence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allowed)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125" b="1">
                <a:latin typeface="Times New Roman"/>
                <a:cs typeface="Times New Roman"/>
              </a:rPr>
              <a:t>scc</a:t>
            </a:r>
            <a:r>
              <a:rPr dirty="0" sz="1000" spc="80" b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becomes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cross-</a:t>
            </a:r>
            <a:r>
              <a:rPr dirty="0" sz="1000">
                <a:latin typeface="Palatino Linotype"/>
                <a:cs typeface="Palatino Linotype"/>
              </a:rPr>
              <a:t>section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version (time-</a:t>
            </a:r>
            <a:r>
              <a:rPr dirty="0" sz="1000" spc="-30">
                <a:latin typeface="Palatino Linotype"/>
                <a:cs typeface="Palatino Linotype"/>
              </a:rPr>
              <a:t>clustering)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Arellano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65">
                <a:latin typeface="Palatino Linotype"/>
                <a:cs typeface="Palatino Linotype"/>
              </a:rPr>
              <a:t>V</a:t>
            </a:r>
            <a:r>
              <a:rPr dirty="0" baseline="-21367" sz="975" spc="97" b="1">
                <a:latin typeface="Times New Roman"/>
                <a:cs typeface="Times New Roman"/>
              </a:rPr>
              <a:t>ct</a:t>
            </a:r>
            <a:r>
              <a:rPr dirty="0" sz="1000" spc="65">
                <a:latin typeface="Palatino Linotype"/>
                <a:cs typeface="Palatino Linotype"/>
              </a:rPr>
              <a:t>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other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hand,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cross-serial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terms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013781" y="7767580"/>
            <a:ext cx="533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75">
                <a:latin typeface="Meiryo"/>
                <a:cs typeface="Meiryo"/>
              </a:rPr>
              <a:t>|</a:t>
            </a:r>
            <a:endParaRPr sz="650">
              <a:latin typeface="Meiryo"/>
              <a:cs typeface="Meiryo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529435" y="7694914"/>
            <a:ext cx="31864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unweighted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(i.e.,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20" i="1">
                <a:latin typeface="Meiryo"/>
                <a:cs typeface="Meiryo"/>
              </a:rPr>
              <a:t/>
            </a:r>
            <a:r>
              <a:rPr dirty="0" baseline="-21367" sz="975" spc="-179" i="1">
                <a:latin typeface="Palatino Linotype"/>
                <a:cs typeface="Palatino Linotype"/>
              </a:rPr>
              <a:t>l</a:t>
            </a:r>
            <a:r>
              <a:rPr dirty="0" baseline="-21367" sz="975" spc="27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1</a:t>
            </a:r>
            <a:r>
              <a:rPr dirty="0" sz="1000" spc="-20">
                <a:latin typeface="Cambria"/>
                <a:cs typeface="Cambria"/>
              </a:rPr>
              <a:t>∀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),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V</a:t>
            </a:r>
            <a:r>
              <a:rPr dirty="0" baseline="-21367" sz="975" b="1">
                <a:latin typeface="Times New Roman"/>
                <a:cs typeface="Times New Roman"/>
              </a:rPr>
              <a:t>scc</a:t>
            </a:r>
            <a:r>
              <a:rPr dirty="0" baseline="-21367" sz="975" i="1">
                <a:latin typeface="Meiryo"/>
                <a:cs typeface="Meiryo"/>
              </a:rPr>
              <a:t>,</a:t>
            </a:r>
            <a:r>
              <a:rPr dirty="0" baseline="-21367" sz="975" i="1">
                <a:latin typeface="Palatino Linotype"/>
                <a:cs typeface="Palatino Linotype"/>
              </a:rPr>
              <a:t>L</a:t>
            </a:r>
            <a:r>
              <a:rPr dirty="0" baseline="-21367" sz="975" spc="82" i="1">
                <a:latin typeface="Palatino Linotype"/>
                <a:cs typeface="Palatino Linotype"/>
              </a:rPr>
              <a:t> </a:t>
            </a:r>
            <a:r>
              <a:rPr dirty="0" baseline="-21367" sz="975" i="1">
                <a:latin typeface="Meiryo"/>
                <a:cs typeface="Meiryo"/>
              </a:rPr>
              <a:t/>
            </a:r>
            <a:r>
              <a:rPr dirty="0" baseline="-21367" sz="975">
                <a:latin typeface="Cambria"/>
                <a:cs typeface="Cambria"/>
              </a:rPr>
              <a:t>=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262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V</a:t>
            </a:r>
            <a:r>
              <a:rPr dirty="0" baseline="-21367" sz="975" spc="240" b="1">
                <a:latin typeface="Times New Roman"/>
                <a:cs typeface="Times New Roman"/>
              </a:rPr>
              <a:t>c</a:t>
            </a:r>
            <a:r>
              <a:rPr dirty="0" baseline="-21367" sz="975" spc="187" b="1">
                <a:latin typeface="Times New Roman"/>
                <a:cs typeface="Times New Roman"/>
              </a:rPr>
              <a:t>t</a:t>
            </a:r>
            <a:r>
              <a:rPr dirty="0" baseline="-21367" sz="975" spc="-82" i="1">
                <a:latin typeface="Meiryo"/>
                <a:cs typeface="Meiryo"/>
              </a:rPr>
              <a:t>,</a:t>
            </a:r>
            <a:r>
              <a:rPr dirty="0" baseline="-21367" sz="975" spc="60" i="1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554827" y="8036559"/>
            <a:ext cx="4960620" cy="4826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95"/>
              </a:spcBef>
            </a:pPr>
            <a:r>
              <a:rPr dirty="0" sz="900" spc="-15" b="1" i="1">
                <a:latin typeface="Calibri"/>
                <a:cs typeface="Calibri"/>
              </a:rPr>
              <a:t>A</a:t>
            </a:r>
            <a:r>
              <a:rPr dirty="0" sz="900" spc="-60" b="1" i="1">
                <a:latin typeface="Calibri"/>
                <a:cs typeface="Calibri"/>
              </a:rPr>
              <a:t> </a:t>
            </a:r>
            <a:r>
              <a:rPr dirty="0" sz="900" spc="35" b="1" i="1">
                <a:latin typeface="Calibri"/>
                <a:cs typeface="Calibri"/>
              </a:rPr>
              <a:t>C</a:t>
            </a:r>
            <a:r>
              <a:rPr dirty="0" sz="900" b="1" i="1">
                <a:latin typeface="Calibri"/>
                <a:cs typeface="Calibri"/>
              </a:rPr>
              <a:t>omprehensi</a:t>
            </a:r>
            <a:r>
              <a:rPr dirty="0" sz="900" spc="-5" b="1" i="1">
                <a:latin typeface="Calibri"/>
                <a:cs typeface="Calibri"/>
              </a:rPr>
              <a:t>v</a:t>
            </a:r>
            <a:r>
              <a:rPr dirty="0" sz="900" spc="-15" b="1" i="1">
                <a:latin typeface="Calibri"/>
                <a:cs typeface="Calibri"/>
              </a:rPr>
              <a:t>e</a:t>
            </a:r>
            <a:r>
              <a:rPr dirty="0" sz="900" spc="-60" b="1" i="1">
                <a:latin typeface="Calibri"/>
                <a:cs typeface="Calibri"/>
              </a:rPr>
              <a:t> </a:t>
            </a:r>
            <a:r>
              <a:rPr dirty="0" sz="900" spc="30" b="1" i="1">
                <a:latin typeface="Calibri"/>
                <a:cs typeface="Calibri"/>
              </a:rPr>
              <a:t>D</a:t>
            </a:r>
            <a:r>
              <a:rPr dirty="0" sz="900" spc="-5" b="1" i="1">
                <a:latin typeface="Calibri"/>
                <a:cs typeface="Calibri"/>
              </a:rPr>
              <a:t>efinitio</a:t>
            </a:r>
            <a:r>
              <a:rPr dirty="0" sz="900" b="1" i="1">
                <a:latin typeface="Calibri"/>
                <a:cs typeface="Calibri"/>
              </a:rPr>
              <a:t>n</a:t>
            </a:r>
            <a:r>
              <a:rPr dirty="0" sz="900" b="1" i="1">
                <a:latin typeface="Calibri"/>
                <a:cs typeface="Calibri"/>
              </a:rPr>
              <a:t>   </a:t>
            </a:r>
            <a:r>
              <a:rPr dirty="0" sz="900" spc="-40" b="1" i="1">
                <a:latin typeface="Calibri"/>
                <a:cs typeface="Calibri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ow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ok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em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imi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iti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ve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dding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hem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ssing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Millo,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2017b).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ensive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Whi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’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sticity-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79" y="611668"/>
            <a:ext cx="5243830" cy="4210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632075">
              <a:lnSpc>
                <a:spcPct val="100000"/>
              </a:lnSpc>
              <a:spcBef>
                <a:spcPts val="95"/>
              </a:spcBef>
            </a:pPr>
            <a:r>
              <a:rPr dirty="0" sz="800" spc="-10" i="1">
                <a:latin typeface="Calibri"/>
                <a:cs typeface="Calibri"/>
              </a:rPr>
              <a:t>Robust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Inference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Estimation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for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Non-</a:t>
            </a:r>
            <a:r>
              <a:rPr dirty="0" sz="800" spc="-10" i="1">
                <a:latin typeface="Calibri"/>
                <a:cs typeface="Calibri"/>
              </a:rPr>
              <a:t>spherical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Errors</a:t>
            </a:r>
            <a:r>
              <a:rPr dirty="0" sz="800" spc="27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117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850" b="1">
                <a:latin typeface="Calibri"/>
                <a:cs typeface="Calibri"/>
              </a:rPr>
              <a:t>Table</a:t>
            </a:r>
            <a:r>
              <a:rPr dirty="0" sz="850" spc="5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5.1</a:t>
            </a:r>
            <a:r>
              <a:rPr dirty="0" sz="850" spc="290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Covariance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structures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as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combinations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basic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building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blocks.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581479" y="1127810"/>
            <a:ext cx="3492500" cy="0"/>
          </a:xfrm>
          <a:custGeom>
            <a:avLst/>
            <a:gdLst/>
            <a:ahLst/>
            <a:cxnLst/>
            <a:rect l="l" t="t" r="r" b="b"/>
            <a:pathLst>
              <a:path w="3492500" h="0">
                <a:moveTo>
                  <a:pt x="0" y="0"/>
                </a:moveTo>
                <a:lnTo>
                  <a:pt x="3492207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619415" y="1111704"/>
            <a:ext cx="1242695" cy="974725"/>
          </a:xfrm>
          <a:prstGeom prst="rect">
            <a:avLst/>
          </a:prstGeom>
        </p:spPr>
        <p:txBody>
          <a:bodyPr wrap="square" lIns="0" tIns="730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75"/>
              </a:spcBef>
            </a:pPr>
            <a:r>
              <a:rPr dirty="0" sz="850" spc="-30">
                <a:latin typeface="Palatino Linotype"/>
                <a:cs typeface="Palatino Linotype"/>
              </a:rPr>
              <a:t>double-</a:t>
            </a:r>
            <a:r>
              <a:rPr dirty="0" sz="850" spc="-10">
                <a:latin typeface="Palatino Linotype"/>
                <a:cs typeface="Palatino Linotype"/>
              </a:rPr>
              <a:t>clustering</a:t>
            </a:r>
            <a:endParaRPr sz="850">
              <a:latin typeface="Palatino Linotype"/>
              <a:cs typeface="Palatino Linotype"/>
            </a:endParaRPr>
          </a:p>
          <a:p>
            <a:pPr marL="12700" marR="107314" indent="-635">
              <a:lnSpc>
                <a:spcPct val="146500"/>
              </a:lnSpc>
            </a:pPr>
            <a:r>
              <a:rPr dirty="0" sz="850" spc="-20">
                <a:latin typeface="Palatino Linotype"/>
                <a:cs typeface="Palatino Linotype"/>
              </a:rPr>
              <a:t>time-</a:t>
            </a:r>
            <a:r>
              <a:rPr dirty="0" sz="850" spc="-35">
                <a:latin typeface="Palatino Linotype"/>
                <a:cs typeface="Palatino Linotype"/>
              </a:rPr>
              <a:t>clustering</a:t>
            </a:r>
            <a:r>
              <a:rPr dirty="0" sz="850" spc="20">
                <a:latin typeface="Palatino Linotype"/>
                <a:cs typeface="Palatino Linotype"/>
              </a:rPr>
              <a:t> </a:t>
            </a:r>
            <a:r>
              <a:rPr dirty="0" sz="850" spc="105">
                <a:latin typeface="Cambria"/>
                <a:cs typeface="Cambria"/>
              </a:rPr>
              <a:t>+</a:t>
            </a:r>
            <a:r>
              <a:rPr dirty="0" sz="850" spc="45">
                <a:latin typeface="Cambria"/>
                <a:cs typeface="Cambria"/>
              </a:rPr>
              <a:t> </a:t>
            </a:r>
            <a:r>
              <a:rPr dirty="0" sz="850" spc="-20">
                <a:latin typeface="Palatino Linotype"/>
                <a:cs typeface="Palatino Linotype"/>
              </a:rPr>
              <a:t>shocks</a:t>
            </a:r>
            <a:r>
              <a:rPr dirty="0" sz="850">
                <a:latin typeface="Palatino Linotype"/>
                <a:cs typeface="Palatino Linotype"/>
              </a:rPr>
              <a:t> </a:t>
            </a:r>
            <a:r>
              <a:rPr dirty="0" sz="850" spc="-40">
                <a:latin typeface="Palatino Linotype"/>
                <a:cs typeface="Palatino Linotype"/>
              </a:rPr>
              <a:t>panel</a:t>
            </a:r>
            <a:r>
              <a:rPr dirty="0" sz="850" spc="35">
                <a:latin typeface="Palatino Linotype"/>
                <a:cs typeface="Palatino Linotype"/>
              </a:rPr>
              <a:t> </a:t>
            </a:r>
            <a:r>
              <a:rPr dirty="0" sz="850" spc="-55">
                <a:latin typeface="Palatino Linotype"/>
                <a:cs typeface="Palatino Linotype"/>
              </a:rPr>
              <a:t>Newey-</a:t>
            </a:r>
            <a:r>
              <a:rPr dirty="0" sz="850" spc="-20">
                <a:latin typeface="Palatino Linotype"/>
                <a:cs typeface="Palatino Linotype"/>
              </a:rPr>
              <a:t>West</a:t>
            </a:r>
            <a:endParaRPr sz="8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475"/>
              </a:spcBef>
            </a:pPr>
            <a:r>
              <a:rPr dirty="0" sz="850" spc="-25">
                <a:latin typeface="Palatino Linotype"/>
                <a:cs typeface="Palatino Linotype"/>
              </a:rPr>
              <a:t>Driscoll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50">
                <a:latin typeface="Palatino Linotype"/>
                <a:cs typeface="Palatino Linotype"/>
              </a:rPr>
              <a:t>and</a:t>
            </a:r>
            <a:r>
              <a:rPr dirty="0" sz="850" spc="5">
                <a:latin typeface="Palatino Linotype"/>
                <a:cs typeface="Palatino Linotype"/>
              </a:rPr>
              <a:t> </a:t>
            </a:r>
            <a:r>
              <a:rPr dirty="0" sz="850" spc="-60">
                <a:latin typeface="Palatino Linotype"/>
                <a:cs typeface="Palatino Linotype"/>
              </a:rPr>
              <a:t>Kraay’s</a:t>
            </a:r>
            <a:r>
              <a:rPr dirty="0" sz="850" spc="10">
                <a:latin typeface="Palatino Linotype"/>
                <a:cs typeface="Palatino Linotype"/>
              </a:rPr>
              <a:t> </a:t>
            </a:r>
            <a:r>
              <a:rPr dirty="0" sz="850" spc="85" b="1">
                <a:latin typeface="Times New Roman"/>
                <a:cs typeface="Times New Roman"/>
              </a:rPr>
              <a:t>scc</a:t>
            </a:r>
            <a:endParaRPr sz="8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475"/>
              </a:spcBef>
            </a:pPr>
            <a:r>
              <a:rPr dirty="0" sz="850" spc="-30">
                <a:latin typeface="Palatino Linotype"/>
                <a:cs typeface="Palatino Linotype"/>
              </a:rPr>
              <a:t>double-</a:t>
            </a:r>
            <a:r>
              <a:rPr dirty="0" sz="850" spc="-35">
                <a:latin typeface="Palatino Linotype"/>
                <a:cs typeface="Palatino Linotype"/>
              </a:rPr>
              <a:t>clustering</a:t>
            </a:r>
            <a:r>
              <a:rPr dirty="0" sz="850" spc="20">
                <a:latin typeface="Palatino Linotype"/>
                <a:cs typeface="Palatino Linotype"/>
              </a:rPr>
              <a:t> </a:t>
            </a:r>
            <a:r>
              <a:rPr dirty="0" sz="850" spc="105">
                <a:latin typeface="Cambria"/>
                <a:cs typeface="Cambria"/>
              </a:rPr>
              <a:t>+</a:t>
            </a:r>
            <a:r>
              <a:rPr dirty="0" sz="850" spc="45">
                <a:latin typeface="Cambria"/>
                <a:cs typeface="Cambria"/>
              </a:rPr>
              <a:t> </a:t>
            </a:r>
            <a:r>
              <a:rPr dirty="0" sz="850" spc="-10">
                <a:latin typeface="Palatino Linotype"/>
                <a:cs typeface="Palatino Linotype"/>
              </a:rPr>
              <a:t>shocks</a:t>
            </a:r>
            <a:endParaRPr sz="8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230688" y="1204160"/>
            <a:ext cx="1190625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6339" sz="1275" spc="97">
                <a:latin typeface="Palatino Linotype"/>
                <a:cs typeface="Palatino Linotype"/>
              </a:rPr>
              <a:t>V</a:t>
            </a:r>
            <a:r>
              <a:rPr dirty="0" sz="550" spc="65" b="1">
                <a:latin typeface="Times New Roman"/>
                <a:cs typeface="Times New Roman"/>
              </a:rPr>
              <a:t>cxt</a:t>
            </a:r>
            <a:r>
              <a:rPr dirty="0" sz="550" spc="175" b="1">
                <a:latin typeface="Times New Roman"/>
                <a:cs typeface="Times New Roman"/>
              </a:rPr>
              <a:t> </a:t>
            </a:r>
            <a:r>
              <a:rPr dirty="0" baseline="16339" sz="1275" spc="157">
                <a:latin typeface="Cambria"/>
                <a:cs typeface="Cambria"/>
              </a:rPr>
              <a:t>=</a:t>
            </a:r>
            <a:r>
              <a:rPr dirty="0" baseline="16339" sz="1275" spc="112">
                <a:latin typeface="Cambria"/>
                <a:cs typeface="Cambria"/>
              </a:rPr>
              <a:t> </a:t>
            </a:r>
            <a:r>
              <a:rPr dirty="0" baseline="16339" sz="1275">
                <a:latin typeface="Palatino Linotype"/>
                <a:cs typeface="Palatino Linotype"/>
              </a:rPr>
              <a:t>V</a:t>
            </a:r>
            <a:r>
              <a:rPr dirty="0" sz="550" b="1">
                <a:latin typeface="Times New Roman"/>
                <a:cs typeface="Times New Roman"/>
              </a:rPr>
              <a:t>cx</a:t>
            </a:r>
            <a:r>
              <a:rPr dirty="0" sz="550" spc="125" b="1">
                <a:latin typeface="Times New Roman"/>
                <a:cs typeface="Times New Roman"/>
              </a:rPr>
              <a:t> </a:t>
            </a:r>
            <a:r>
              <a:rPr dirty="0" baseline="16339" sz="1275" spc="157">
                <a:latin typeface="Cambria"/>
                <a:cs typeface="Cambria"/>
              </a:rPr>
              <a:t>+</a:t>
            </a:r>
            <a:r>
              <a:rPr dirty="0" baseline="16339" sz="1275" spc="44">
                <a:latin typeface="Cambria"/>
                <a:cs typeface="Cambria"/>
              </a:rPr>
              <a:t> </a:t>
            </a:r>
            <a:r>
              <a:rPr dirty="0" baseline="16339" sz="1275" spc="104">
                <a:latin typeface="Palatino Linotype"/>
                <a:cs typeface="Palatino Linotype"/>
              </a:rPr>
              <a:t>V</a:t>
            </a:r>
            <a:r>
              <a:rPr dirty="0" sz="550" spc="70" b="1">
                <a:latin typeface="Times New Roman"/>
                <a:cs typeface="Times New Roman"/>
              </a:rPr>
              <a:t>ct</a:t>
            </a:r>
            <a:r>
              <a:rPr dirty="0" sz="550" spc="125" b="1">
                <a:latin typeface="Times New Roman"/>
                <a:cs typeface="Times New Roman"/>
              </a:rPr>
              <a:t> </a:t>
            </a:r>
            <a:r>
              <a:rPr dirty="0" baseline="16339" sz="1275" spc="225">
                <a:latin typeface="Cambria"/>
                <a:cs typeface="Cambria"/>
              </a:rPr>
              <a:t>–</a:t>
            </a:r>
            <a:r>
              <a:rPr dirty="0" baseline="16339" sz="1275" spc="37">
                <a:latin typeface="Cambria"/>
                <a:cs typeface="Cambria"/>
              </a:rPr>
              <a:t> </a:t>
            </a:r>
            <a:r>
              <a:rPr dirty="0" baseline="16339" sz="1275" spc="37">
                <a:latin typeface="Palatino Linotype"/>
                <a:cs typeface="Palatino Linotype"/>
              </a:rPr>
              <a:t>V</a:t>
            </a:r>
            <a:r>
              <a:rPr dirty="0" sz="550" spc="25" b="1">
                <a:latin typeface="Times New Roman"/>
                <a:cs typeface="Times New Roman"/>
              </a:rPr>
              <a:t>wh</a:t>
            </a:r>
            <a:endParaRPr sz="550">
              <a:latin typeface="Times New Roman"/>
              <a:cs typeface="Times New Roman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903817" y="1287370"/>
            <a:ext cx="123825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spc="90">
                <a:latin typeface="Meiryo"/>
                <a:cs typeface="Meiryo"/>
              </a:rPr>
              <a:t>∑</a:t>
            </a:r>
            <a:endParaRPr sz="85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002113" y="1342395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5" i="1">
                <a:latin typeface="Palatino Linotype"/>
                <a:cs typeface="Palatino Linotype"/>
              </a:rPr>
              <a:t>L</a:t>
            </a:r>
            <a:endParaRPr sz="5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330715" y="1429038"/>
            <a:ext cx="104711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71475" algn="l"/>
                <a:tab pos="683895" algn="l"/>
              </a:tabLst>
            </a:pPr>
            <a:r>
              <a:rPr dirty="0" sz="550" spc="114" b="1">
                <a:latin typeface="Times New Roman"/>
                <a:cs typeface="Times New Roman"/>
              </a:rPr>
              <a:t>c</a:t>
            </a:r>
            <a:r>
              <a:rPr dirty="0" sz="550" spc="85" b="1">
                <a:latin typeface="Times New Roman"/>
                <a:cs typeface="Times New Roman"/>
              </a:rPr>
              <a:t>t</a:t>
            </a:r>
            <a:r>
              <a:rPr dirty="0" sz="550" spc="-70" i="1">
                <a:latin typeface="Meiryo"/>
                <a:cs typeface="Meiryo"/>
              </a:rPr>
              <a:t>,</a:t>
            </a:r>
            <a:r>
              <a:rPr dirty="0" sz="550" spc="-35" i="1">
                <a:latin typeface="Palatino Linotype"/>
                <a:cs typeface="Palatino Linotype"/>
              </a:rPr>
              <a:t>L</a:t>
            </a:r>
            <a:r>
              <a:rPr dirty="0" sz="550" i="1">
                <a:latin typeface="Palatino Linotype"/>
                <a:cs typeface="Palatino Linotype"/>
              </a:rPr>
              <a:t>	</a:t>
            </a:r>
            <a:r>
              <a:rPr dirty="0" sz="550" spc="95" b="1">
                <a:latin typeface="Times New Roman"/>
                <a:cs typeface="Times New Roman"/>
              </a:rPr>
              <a:t>ct</a:t>
            </a:r>
            <a:r>
              <a:rPr dirty="0" sz="550" b="1">
                <a:latin typeface="Times New Roman"/>
                <a:cs typeface="Times New Roman"/>
              </a:rPr>
              <a:t>	</a:t>
            </a:r>
            <a:r>
              <a:rPr dirty="0" sz="550" i="1">
                <a:latin typeface="Palatino Linotype"/>
                <a:cs typeface="Palatino Linotype"/>
              </a:rPr>
              <a:t>l</a:t>
            </a:r>
            <a:r>
              <a:rPr dirty="0" sz="550">
                <a:latin typeface="Cambria"/>
                <a:cs typeface="Cambria"/>
              </a:rPr>
              <a:t>=</a:t>
            </a:r>
            <a:r>
              <a:rPr dirty="0" sz="550">
                <a:latin typeface="Palatino Linotype"/>
                <a:cs typeface="Palatino Linotype"/>
              </a:rPr>
              <a:t>1</a:t>
            </a:r>
            <a:r>
              <a:rPr dirty="0" sz="550" spc="375">
                <a:latin typeface="Palatino Linotype"/>
                <a:cs typeface="Palatino Linotype"/>
              </a:rPr>
              <a:t>  </a:t>
            </a:r>
            <a:r>
              <a:rPr dirty="0" sz="550" spc="65" b="1">
                <a:latin typeface="Times New Roman"/>
                <a:cs typeface="Times New Roman"/>
              </a:rPr>
              <a:t>c</a:t>
            </a:r>
            <a:r>
              <a:rPr dirty="0" sz="550" spc="35" b="1">
                <a:latin typeface="Times New Roman"/>
                <a:cs typeface="Times New Roman"/>
              </a:rPr>
              <a:t>t</a:t>
            </a:r>
            <a:r>
              <a:rPr dirty="0" sz="550" spc="-125" i="1">
                <a:latin typeface="Meiryo"/>
                <a:cs typeface="Meiryo"/>
              </a:rPr>
              <a:t>,</a:t>
            </a:r>
            <a:r>
              <a:rPr dirty="0" sz="550" spc="-50" i="1">
                <a:latin typeface="Palatino Linotype"/>
                <a:cs typeface="Palatino Linotype"/>
              </a:rPr>
              <a:t>l</a:t>
            </a:r>
            <a:endParaRPr sz="5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556012" y="1438637"/>
            <a:ext cx="1511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65" b="1">
                <a:latin typeface="Times New Roman"/>
                <a:cs typeface="Times New Roman"/>
              </a:rPr>
              <a:t>c</a:t>
            </a:r>
            <a:r>
              <a:rPr dirty="0" sz="550" spc="40" b="1">
                <a:latin typeface="Times New Roman"/>
                <a:cs typeface="Times New Roman"/>
              </a:rPr>
              <a:t>t</a:t>
            </a:r>
            <a:r>
              <a:rPr dirty="0" sz="550" spc="-125" i="1">
                <a:latin typeface="Meiryo"/>
                <a:cs typeface="Meiryo"/>
              </a:rPr>
              <a:t>,</a:t>
            </a:r>
            <a:r>
              <a:rPr dirty="0" sz="550" spc="-50" i="1">
                <a:latin typeface="Palatino Linotype"/>
                <a:cs typeface="Palatino Linotype"/>
              </a:rPr>
              <a:t>l</a:t>
            </a:r>
            <a:endParaRPr sz="5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230693" y="1362350"/>
            <a:ext cx="1557655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293370" algn="l"/>
                <a:tab pos="898525" algn="l"/>
                <a:tab pos="1165225" algn="l"/>
              </a:tabLst>
            </a:pPr>
            <a:r>
              <a:rPr dirty="0" sz="850" spc="-50">
                <a:latin typeface="Palatino Linotype"/>
                <a:cs typeface="Palatino Linotype"/>
              </a:rPr>
              <a:t>V</a:t>
            </a:r>
            <a:r>
              <a:rPr dirty="0" sz="850">
                <a:latin typeface="Palatino Linotype"/>
                <a:cs typeface="Palatino Linotype"/>
              </a:rPr>
              <a:t>	</a:t>
            </a:r>
            <a:r>
              <a:rPr dirty="0" sz="850" spc="105">
                <a:latin typeface="Cambria"/>
                <a:cs typeface="Cambria"/>
              </a:rPr>
              <a:t>=</a:t>
            </a:r>
            <a:r>
              <a:rPr dirty="0" sz="850" spc="35">
                <a:latin typeface="Cambria"/>
                <a:cs typeface="Cambria"/>
              </a:rPr>
              <a:t> </a:t>
            </a:r>
            <a:r>
              <a:rPr dirty="0" sz="850">
                <a:latin typeface="Palatino Linotype"/>
                <a:cs typeface="Palatino Linotype"/>
              </a:rPr>
              <a:t>V</a:t>
            </a:r>
            <a:r>
              <a:rPr dirty="0" sz="850" spc="235">
                <a:latin typeface="Palatino Linotype"/>
                <a:cs typeface="Palatino Linotype"/>
              </a:rPr>
              <a:t>  </a:t>
            </a:r>
            <a:r>
              <a:rPr dirty="0" sz="850" spc="55">
                <a:latin typeface="Cambria"/>
                <a:cs typeface="Cambria"/>
              </a:rPr>
              <a:t>+</a:t>
            </a:r>
            <a:r>
              <a:rPr dirty="0" sz="850">
                <a:latin typeface="Cambria"/>
                <a:cs typeface="Cambria"/>
              </a:rPr>
              <a:t>	</a:t>
            </a:r>
            <a:r>
              <a:rPr dirty="0" sz="850" spc="-25">
                <a:latin typeface="Cambria"/>
                <a:cs typeface="Cambria"/>
              </a:rPr>
              <a:t>[</a:t>
            </a:r>
            <a:r>
              <a:rPr dirty="0" sz="850" spc="-25">
                <a:latin typeface="Palatino Linotype"/>
                <a:cs typeface="Palatino Linotype"/>
              </a:rPr>
              <a:t>V</a:t>
            </a:r>
            <a:r>
              <a:rPr dirty="0" sz="850">
                <a:latin typeface="Palatino Linotype"/>
                <a:cs typeface="Palatino Linotype"/>
              </a:rPr>
              <a:t>	</a:t>
            </a:r>
            <a:r>
              <a:rPr dirty="0" sz="850" spc="105">
                <a:latin typeface="Cambria"/>
                <a:cs typeface="Cambria"/>
              </a:rPr>
              <a:t>+</a:t>
            </a:r>
            <a:r>
              <a:rPr dirty="0" sz="850" spc="-20">
                <a:latin typeface="Cambria"/>
                <a:cs typeface="Cambria"/>
              </a:rPr>
              <a:t> </a:t>
            </a:r>
            <a:r>
              <a:rPr dirty="0" sz="850">
                <a:latin typeface="Palatino Linotype"/>
                <a:cs typeface="Palatino Linotype"/>
              </a:rPr>
              <a:t>V</a:t>
            </a:r>
            <a:r>
              <a:rPr dirty="0" baseline="30303" sz="825" i="1">
                <a:latin typeface="Meiryo"/>
                <a:cs typeface="Meiryo"/>
              </a:rPr>
              <a:t>⊤</a:t>
            </a:r>
            <a:r>
              <a:rPr dirty="0" baseline="30303" sz="825" spc="592" i="1">
                <a:latin typeface="Meiryo"/>
                <a:cs typeface="Meiryo"/>
              </a:rPr>
              <a:t> </a:t>
            </a:r>
            <a:r>
              <a:rPr dirty="0" sz="850" spc="-50">
                <a:latin typeface="Cambria"/>
                <a:cs typeface="Cambria"/>
              </a:rPr>
              <a:t>]</a:t>
            </a:r>
            <a:endParaRPr sz="850">
              <a:latin typeface="Cambria"/>
              <a:cs typeface="Cambri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956045" y="1477225"/>
            <a:ext cx="123825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spc="90">
                <a:latin typeface="Meiryo"/>
                <a:cs typeface="Meiryo"/>
              </a:rPr>
              <a:t>∑</a:t>
            </a:r>
            <a:endParaRPr sz="850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054346" y="1532136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5" i="1">
                <a:latin typeface="Palatino Linotype"/>
                <a:cs typeface="Palatino Linotype"/>
              </a:rPr>
              <a:t>L</a:t>
            </a:r>
            <a:endParaRPr sz="5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330713" y="1618778"/>
            <a:ext cx="124587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96240" algn="l"/>
                <a:tab pos="735965" algn="l"/>
              </a:tabLst>
            </a:pPr>
            <a:r>
              <a:rPr dirty="0" sz="550" spc="-20" b="1">
                <a:latin typeface="Times New Roman"/>
                <a:cs typeface="Times New Roman"/>
              </a:rPr>
              <a:t>nw</a:t>
            </a:r>
            <a:r>
              <a:rPr dirty="0" sz="550" spc="-20" i="1">
                <a:latin typeface="Meiryo"/>
                <a:cs typeface="Meiryo"/>
              </a:rPr>
              <a:t>,</a:t>
            </a:r>
            <a:r>
              <a:rPr dirty="0" sz="550" spc="-20" i="1">
                <a:latin typeface="Palatino Linotype"/>
                <a:cs typeface="Palatino Linotype"/>
              </a:rPr>
              <a:t>L</a:t>
            </a:r>
            <a:r>
              <a:rPr dirty="0" sz="550" i="1">
                <a:latin typeface="Palatino Linotype"/>
                <a:cs typeface="Palatino Linotype"/>
              </a:rPr>
              <a:t>	</a:t>
            </a:r>
            <a:r>
              <a:rPr dirty="0" sz="550" spc="65" b="1">
                <a:latin typeface="Times New Roman"/>
                <a:cs typeface="Times New Roman"/>
              </a:rPr>
              <a:t>wh</a:t>
            </a:r>
            <a:r>
              <a:rPr dirty="0" sz="550" b="1">
                <a:latin typeface="Times New Roman"/>
                <a:cs typeface="Times New Roman"/>
              </a:rPr>
              <a:t>	</a:t>
            </a:r>
            <a:r>
              <a:rPr dirty="0" sz="550" i="1">
                <a:latin typeface="Palatino Linotype"/>
                <a:cs typeface="Palatino Linotype"/>
              </a:rPr>
              <a:t>l</a:t>
            </a:r>
            <a:r>
              <a:rPr dirty="0" sz="550">
                <a:latin typeface="Cambria"/>
                <a:cs typeface="Cambria"/>
              </a:rPr>
              <a:t>=</a:t>
            </a:r>
            <a:r>
              <a:rPr dirty="0" sz="550">
                <a:latin typeface="Palatino Linotype"/>
                <a:cs typeface="Palatino Linotype"/>
              </a:rPr>
              <a:t>1</a:t>
            </a:r>
            <a:r>
              <a:rPr dirty="0" sz="550" spc="270">
                <a:latin typeface="Palatino Linotype"/>
                <a:cs typeface="Palatino Linotype"/>
              </a:rPr>
              <a:t>  </a:t>
            </a:r>
            <a:r>
              <a:rPr dirty="0" sz="550" i="1">
                <a:latin typeface="Palatino Linotype"/>
                <a:cs typeface="Palatino Linotype"/>
              </a:rPr>
              <a:t>l</a:t>
            </a:r>
            <a:r>
              <a:rPr dirty="0" sz="550" spc="355" i="1">
                <a:latin typeface="Palatino Linotype"/>
                <a:cs typeface="Palatino Linotype"/>
              </a:rPr>
              <a:t>  </a:t>
            </a:r>
            <a:r>
              <a:rPr dirty="0" sz="550" spc="-20" b="1">
                <a:latin typeface="Times New Roman"/>
                <a:cs typeface="Times New Roman"/>
              </a:rPr>
              <a:t>wh</a:t>
            </a:r>
            <a:r>
              <a:rPr dirty="0" sz="550" spc="-20" i="1">
                <a:latin typeface="Meiryo"/>
                <a:cs typeface="Meiryo"/>
              </a:rPr>
              <a:t>,</a:t>
            </a:r>
            <a:r>
              <a:rPr dirty="0" sz="550" spc="-20" i="1">
                <a:latin typeface="Palatino Linotype"/>
                <a:cs typeface="Palatino Linotype"/>
              </a:rPr>
              <a:t>l</a:t>
            </a:r>
            <a:endParaRPr sz="5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754895" y="1628378"/>
            <a:ext cx="17780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-20" b="1">
                <a:latin typeface="Times New Roman"/>
                <a:cs typeface="Times New Roman"/>
              </a:rPr>
              <a:t>wh</a:t>
            </a:r>
            <a:r>
              <a:rPr dirty="0" sz="550" spc="-20" i="1">
                <a:latin typeface="Meiryo"/>
                <a:cs typeface="Meiryo"/>
              </a:rPr>
              <a:t>,</a:t>
            </a:r>
            <a:r>
              <a:rPr dirty="0" sz="550" spc="-20" i="1">
                <a:latin typeface="Palatino Linotype"/>
                <a:cs typeface="Palatino Linotype"/>
              </a:rPr>
              <a:t>l</a:t>
            </a:r>
            <a:endParaRPr sz="5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230724" y="1552085"/>
            <a:ext cx="1783714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18135" algn="l"/>
                <a:tab pos="640080" algn="l"/>
                <a:tab pos="968375" algn="l"/>
                <a:tab pos="1363980" algn="l"/>
              </a:tabLst>
            </a:pPr>
            <a:r>
              <a:rPr dirty="0" sz="850" spc="-50">
                <a:latin typeface="Palatino Linotype"/>
                <a:cs typeface="Palatino Linotype"/>
              </a:rPr>
              <a:t>V</a:t>
            </a:r>
            <a:r>
              <a:rPr dirty="0" sz="850">
                <a:latin typeface="Palatino Linotype"/>
                <a:cs typeface="Palatino Linotype"/>
              </a:rPr>
              <a:t>	</a:t>
            </a:r>
            <a:r>
              <a:rPr dirty="0" sz="850" spc="105">
                <a:latin typeface="Cambria"/>
                <a:cs typeface="Cambria"/>
              </a:rPr>
              <a:t>=</a:t>
            </a:r>
            <a:r>
              <a:rPr dirty="0" sz="850" spc="45">
                <a:latin typeface="Cambria"/>
                <a:cs typeface="Cambria"/>
              </a:rPr>
              <a:t> </a:t>
            </a:r>
            <a:r>
              <a:rPr dirty="0" sz="850" spc="-50">
                <a:latin typeface="Palatino Linotype"/>
                <a:cs typeface="Palatino Linotype"/>
              </a:rPr>
              <a:t>V</a:t>
            </a:r>
            <a:r>
              <a:rPr dirty="0" sz="850">
                <a:latin typeface="Palatino Linotype"/>
                <a:cs typeface="Palatino Linotype"/>
              </a:rPr>
              <a:t>	</a:t>
            </a:r>
            <a:r>
              <a:rPr dirty="0" sz="850" spc="55">
                <a:latin typeface="Cambria"/>
                <a:cs typeface="Cambria"/>
              </a:rPr>
              <a:t>+</a:t>
            </a:r>
            <a:r>
              <a:rPr dirty="0" sz="850">
                <a:latin typeface="Cambria"/>
                <a:cs typeface="Cambria"/>
              </a:rPr>
              <a:t>	</a:t>
            </a:r>
            <a:r>
              <a:rPr dirty="0" sz="850" spc="-285" i="1">
                <a:latin typeface="Meiryo"/>
                <a:cs typeface="Meiryo"/>
              </a:rPr>
              <a:t/>
            </a:r>
            <a:r>
              <a:rPr dirty="0" sz="850" spc="-70" i="1">
                <a:latin typeface="Meiryo"/>
                <a:cs typeface="Meiryo"/>
              </a:rPr>
              <a:t> </a:t>
            </a:r>
            <a:r>
              <a:rPr dirty="0" sz="850" spc="-25">
                <a:latin typeface="Cambria"/>
                <a:cs typeface="Cambria"/>
              </a:rPr>
              <a:t>[</a:t>
            </a:r>
            <a:r>
              <a:rPr dirty="0" sz="850" spc="-25">
                <a:latin typeface="Palatino Linotype"/>
                <a:cs typeface="Palatino Linotype"/>
              </a:rPr>
              <a:t>V</a:t>
            </a:r>
            <a:r>
              <a:rPr dirty="0" sz="850">
                <a:latin typeface="Palatino Linotype"/>
                <a:cs typeface="Palatino Linotype"/>
              </a:rPr>
              <a:t>	</a:t>
            </a:r>
            <a:r>
              <a:rPr dirty="0" sz="850" spc="105">
                <a:latin typeface="Cambria"/>
                <a:cs typeface="Cambria"/>
              </a:rPr>
              <a:t>+</a:t>
            </a:r>
            <a:r>
              <a:rPr dirty="0" sz="850" spc="-15">
                <a:latin typeface="Cambria"/>
                <a:cs typeface="Cambria"/>
              </a:rPr>
              <a:t> </a:t>
            </a:r>
            <a:r>
              <a:rPr dirty="0" sz="850">
                <a:latin typeface="Palatino Linotype"/>
                <a:cs typeface="Palatino Linotype"/>
              </a:rPr>
              <a:t>V</a:t>
            </a:r>
            <a:r>
              <a:rPr dirty="0" baseline="30303" sz="825" i="1">
                <a:latin typeface="Meiryo"/>
                <a:cs typeface="Meiryo"/>
              </a:rPr>
              <a:t>⊤</a:t>
            </a:r>
            <a:r>
              <a:rPr dirty="0" baseline="30303" sz="825" spc="315" i="1">
                <a:latin typeface="Meiryo"/>
                <a:cs typeface="Meiryo"/>
              </a:rPr>
              <a:t>  </a:t>
            </a:r>
            <a:r>
              <a:rPr dirty="0" sz="850" spc="-50">
                <a:latin typeface="Cambria"/>
                <a:cs typeface="Cambria"/>
              </a:rPr>
              <a:t>]</a:t>
            </a:r>
            <a:endParaRPr sz="850">
              <a:latin typeface="Cambria"/>
              <a:cs typeface="Cambri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256112" y="1741944"/>
            <a:ext cx="100330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spc="-30">
                <a:latin typeface="Palatino Linotype"/>
                <a:cs typeface="Palatino Linotype"/>
              </a:rPr>
              <a:t>V</a:t>
            </a:r>
            <a:endParaRPr sz="8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939694" y="1666965"/>
            <a:ext cx="123825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spc="90">
                <a:latin typeface="Meiryo"/>
                <a:cs typeface="Meiryo"/>
              </a:rPr>
              <a:t>∑</a:t>
            </a:r>
            <a:endParaRPr sz="85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037995" y="1721990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5" i="1">
                <a:latin typeface="Palatino Linotype"/>
                <a:cs typeface="Palatino Linotype"/>
              </a:rPr>
              <a:t>L</a:t>
            </a:r>
            <a:endParaRPr sz="5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330710" y="1808633"/>
            <a:ext cx="120269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07034" algn="l"/>
                <a:tab pos="719455" algn="l"/>
              </a:tabLst>
            </a:pPr>
            <a:r>
              <a:rPr dirty="0" sz="550" spc="-10" b="1">
                <a:latin typeface="Times New Roman"/>
                <a:cs typeface="Times New Roman"/>
              </a:rPr>
              <a:t>scc</a:t>
            </a:r>
            <a:r>
              <a:rPr dirty="0" sz="550" spc="-10" i="1">
                <a:latin typeface="Meiryo"/>
                <a:cs typeface="Meiryo"/>
              </a:rPr>
              <a:t>,</a:t>
            </a:r>
            <a:r>
              <a:rPr dirty="0" sz="550" spc="-10" i="1">
                <a:latin typeface="Palatino Linotype"/>
                <a:cs typeface="Palatino Linotype"/>
              </a:rPr>
              <a:t>L</a:t>
            </a:r>
            <a:r>
              <a:rPr dirty="0" sz="550" i="1">
                <a:latin typeface="Palatino Linotype"/>
                <a:cs typeface="Palatino Linotype"/>
              </a:rPr>
              <a:t>	</a:t>
            </a:r>
            <a:r>
              <a:rPr dirty="0" sz="550" spc="85" b="1">
                <a:latin typeface="Times New Roman"/>
                <a:cs typeface="Times New Roman"/>
              </a:rPr>
              <a:t>ct</a:t>
            </a:r>
            <a:r>
              <a:rPr dirty="0" sz="550" b="1">
                <a:latin typeface="Times New Roman"/>
                <a:cs typeface="Times New Roman"/>
              </a:rPr>
              <a:t>	</a:t>
            </a:r>
            <a:r>
              <a:rPr dirty="0" sz="550" i="1">
                <a:latin typeface="Palatino Linotype"/>
                <a:cs typeface="Palatino Linotype"/>
              </a:rPr>
              <a:t>l</a:t>
            </a:r>
            <a:r>
              <a:rPr dirty="0" sz="550">
                <a:latin typeface="Cambria"/>
                <a:cs typeface="Cambria"/>
              </a:rPr>
              <a:t>=</a:t>
            </a:r>
            <a:r>
              <a:rPr dirty="0" sz="550">
                <a:latin typeface="Palatino Linotype"/>
                <a:cs typeface="Palatino Linotype"/>
              </a:rPr>
              <a:t>1</a:t>
            </a:r>
            <a:r>
              <a:rPr dirty="0" sz="550" spc="270">
                <a:latin typeface="Palatino Linotype"/>
                <a:cs typeface="Palatino Linotype"/>
              </a:rPr>
              <a:t>  </a:t>
            </a:r>
            <a:r>
              <a:rPr dirty="0" sz="550" i="1">
                <a:latin typeface="Palatino Linotype"/>
                <a:cs typeface="Palatino Linotype"/>
              </a:rPr>
              <a:t>l</a:t>
            </a:r>
            <a:r>
              <a:rPr dirty="0" sz="550" spc="355" i="1">
                <a:latin typeface="Palatino Linotype"/>
                <a:cs typeface="Palatino Linotype"/>
              </a:rPr>
              <a:t>  </a:t>
            </a:r>
            <a:r>
              <a:rPr dirty="0" sz="550" spc="65" b="1">
                <a:latin typeface="Times New Roman"/>
                <a:cs typeface="Times New Roman"/>
              </a:rPr>
              <a:t>c</a:t>
            </a:r>
            <a:r>
              <a:rPr dirty="0" sz="550" spc="40" b="1">
                <a:latin typeface="Times New Roman"/>
                <a:cs typeface="Times New Roman"/>
              </a:rPr>
              <a:t>t</a:t>
            </a:r>
            <a:r>
              <a:rPr dirty="0" sz="550" spc="-125" i="1">
                <a:latin typeface="Meiryo"/>
                <a:cs typeface="Meiryo"/>
              </a:rPr>
              <a:t>,</a:t>
            </a:r>
            <a:r>
              <a:rPr dirty="0" sz="550" spc="-50" i="1">
                <a:latin typeface="Palatino Linotype"/>
                <a:cs typeface="Palatino Linotype"/>
              </a:rPr>
              <a:t>l</a:t>
            </a:r>
            <a:endParaRPr sz="55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711339" y="1818227"/>
            <a:ext cx="15049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65" b="1">
                <a:latin typeface="Times New Roman"/>
                <a:cs typeface="Times New Roman"/>
              </a:rPr>
              <a:t>c</a:t>
            </a:r>
            <a:r>
              <a:rPr dirty="0" sz="550" spc="35" b="1">
                <a:latin typeface="Times New Roman"/>
                <a:cs typeface="Times New Roman"/>
              </a:rPr>
              <a:t>t</a:t>
            </a:r>
            <a:r>
              <a:rPr dirty="0" sz="550" spc="-125" i="1">
                <a:latin typeface="Meiryo"/>
                <a:cs typeface="Meiryo"/>
              </a:rPr>
              <a:t>,</a:t>
            </a:r>
            <a:r>
              <a:rPr dirty="0" sz="550" spc="-50" i="1">
                <a:latin typeface="Palatino Linotype"/>
                <a:cs typeface="Palatino Linotype"/>
              </a:rPr>
              <a:t>l</a:t>
            </a:r>
            <a:endParaRPr sz="5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521904" y="1741944"/>
            <a:ext cx="1409065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61035" algn="l"/>
                <a:tab pos="1029335" algn="l"/>
              </a:tabLst>
            </a:pPr>
            <a:r>
              <a:rPr dirty="0" sz="850" spc="105">
                <a:latin typeface="Cambria"/>
                <a:cs typeface="Cambria"/>
              </a:rPr>
              <a:t>=</a:t>
            </a:r>
            <a:r>
              <a:rPr dirty="0" sz="850" spc="35">
                <a:latin typeface="Cambria"/>
                <a:cs typeface="Cambria"/>
              </a:rPr>
              <a:t> </a:t>
            </a:r>
            <a:r>
              <a:rPr dirty="0" sz="850">
                <a:latin typeface="Palatino Linotype"/>
                <a:cs typeface="Palatino Linotype"/>
              </a:rPr>
              <a:t>V</a:t>
            </a:r>
            <a:r>
              <a:rPr dirty="0" sz="850" spc="235">
                <a:latin typeface="Palatino Linotype"/>
                <a:cs typeface="Palatino Linotype"/>
              </a:rPr>
              <a:t>  </a:t>
            </a:r>
            <a:r>
              <a:rPr dirty="0" sz="850" spc="45">
                <a:latin typeface="Cambria"/>
                <a:cs typeface="Cambria"/>
              </a:rPr>
              <a:t>+</a:t>
            </a:r>
            <a:r>
              <a:rPr dirty="0" sz="850">
                <a:latin typeface="Cambria"/>
                <a:cs typeface="Cambria"/>
              </a:rPr>
              <a:t>	</a:t>
            </a:r>
            <a:r>
              <a:rPr dirty="0" sz="850" spc="-285" i="1">
                <a:latin typeface="Meiryo"/>
                <a:cs typeface="Meiryo"/>
              </a:rPr>
              <a:t/>
            </a:r>
            <a:r>
              <a:rPr dirty="0" sz="850" spc="-70" i="1">
                <a:latin typeface="Meiryo"/>
                <a:cs typeface="Meiryo"/>
              </a:rPr>
              <a:t> </a:t>
            </a:r>
            <a:r>
              <a:rPr dirty="0" sz="850" spc="-25">
                <a:latin typeface="Cambria"/>
                <a:cs typeface="Cambria"/>
              </a:rPr>
              <a:t>[</a:t>
            </a:r>
            <a:r>
              <a:rPr dirty="0" sz="850" spc="-25">
                <a:latin typeface="Palatino Linotype"/>
                <a:cs typeface="Palatino Linotype"/>
              </a:rPr>
              <a:t>V</a:t>
            </a:r>
            <a:r>
              <a:rPr dirty="0" sz="850">
                <a:latin typeface="Palatino Linotype"/>
                <a:cs typeface="Palatino Linotype"/>
              </a:rPr>
              <a:t>	</a:t>
            </a:r>
            <a:r>
              <a:rPr dirty="0" sz="850" spc="105">
                <a:latin typeface="Cambria"/>
                <a:cs typeface="Cambria"/>
              </a:rPr>
              <a:t>+</a:t>
            </a:r>
            <a:r>
              <a:rPr dirty="0" sz="850" spc="-20">
                <a:latin typeface="Cambria"/>
                <a:cs typeface="Cambria"/>
              </a:rPr>
              <a:t> </a:t>
            </a:r>
            <a:r>
              <a:rPr dirty="0" sz="850">
                <a:latin typeface="Palatino Linotype"/>
                <a:cs typeface="Palatino Linotype"/>
              </a:rPr>
              <a:t>V</a:t>
            </a:r>
            <a:r>
              <a:rPr dirty="0" baseline="30303" sz="825" i="1">
                <a:latin typeface="Meiryo"/>
                <a:cs typeface="Meiryo"/>
              </a:rPr>
              <a:t>⊤</a:t>
            </a:r>
            <a:r>
              <a:rPr dirty="0" baseline="30303" sz="825" spc="592" i="1">
                <a:latin typeface="Meiryo"/>
                <a:cs typeface="Meiryo"/>
              </a:rPr>
              <a:t> </a:t>
            </a:r>
            <a:r>
              <a:rPr dirty="0" sz="850" spc="-50">
                <a:latin typeface="Cambria"/>
                <a:cs typeface="Cambria"/>
              </a:rPr>
              <a:t>]</a:t>
            </a:r>
            <a:endParaRPr sz="850">
              <a:latin typeface="Cambria"/>
              <a:cs typeface="Cambria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256116" y="1931680"/>
            <a:ext cx="100330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spc="-30">
                <a:latin typeface="Palatino Linotype"/>
                <a:cs typeface="Palatino Linotype"/>
              </a:rPr>
              <a:t>V</a:t>
            </a:r>
            <a:endParaRPr sz="8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948385" y="1856819"/>
            <a:ext cx="123825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spc="90">
                <a:latin typeface="Meiryo"/>
                <a:cs typeface="Meiryo"/>
              </a:rPr>
              <a:t>∑</a:t>
            </a:r>
            <a:endParaRPr sz="850">
              <a:latin typeface="Meiryo"/>
              <a:cs typeface="Meiryo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046686" y="1911726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5" i="1">
                <a:latin typeface="Palatino Linotype"/>
                <a:cs typeface="Palatino Linotype"/>
              </a:rPr>
              <a:t>L</a:t>
            </a:r>
            <a:endParaRPr sz="55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330714" y="1998368"/>
            <a:ext cx="109156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15925" algn="l"/>
                <a:tab pos="728345" algn="l"/>
              </a:tabLst>
            </a:pPr>
            <a:r>
              <a:rPr dirty="0" sz="550" spc="65" b="1">
                <a:latin typeface="Times New Roman"/>
                <a:cs typeface="Times New Roman"/>
              </a:rPr>
              <a:t>c</a:t>
            </a:r>
            <a:r>
              <a:rPr dirty="0" sz="550" spc="45" b="1">
                <a:latin typeface="Times New Roman"/>
                <a:cs typeface="Times New Roman"/>
              </a:rPr>
              <a:t>x</a:t>
            </a:r>
            <a:r>
              <a:rPr dirty="0" sz="550" spc="135" b="1">
                <a:latin typeface="Times New Roman"/>
                <a:cs typeface="Times New Roman"/>
              </a:rPr>
              <a:t>t</a:t>
            </a:r>
            <a:r>
              <a:rPr dirty="0" sz="550" spc="-65" i="1">
                <a:latin typeface="Meiryo"/>
                <a:cs typeface="Meiryo"/>
              </a:rPr>
              <a:t>,</a:t>
            </a:r>
            <a:r>
              <a:rPr dirty="0" sz="550" spc="-30" i="1">
                <a:latin typeface="Palatino Linotype"/>
                <a:cs typeface="Palatino Linotype"/>
              </a:rPr>
              <a:t>L</a:t>
            </a:r>
            <a:r>
              <a:rPr dirty="0" sz="550" i="1">
                <a:latin typeface="Palatino Linotype"/>
                <a:cs typeface="Palatino Linotype"/>
              </a:rPr>
              <a:t>	</a:t>
            </a:r>
            <a:r>
              <a:rPr dirty="0" sz="550" spc="95" b="1">
                <a:latin typeface="Times New Roman"/>
                <a:cs typeface="Times New Roman"/>
              </a:rPr>
              <a:t>ct</a:t>
            </a:r>
            <a:r>
              <a:rPr dirty="0" sz="550" b="1">
                <a:latin typeface="Times New Roman"/>
                <a:cs typeface="Times New Roman"/>
              </a:rPr>
              <a:t>	</a:t>
            </a:r>
            <a:r>
              <a:rPr dirty="0" sz="550" i="1">
                <a:latin typeface="Palatino Linotype"/>
                <a:cs typeface="Palatino Linotype"/>
              </a:rPr>
              <a:t>l</a:t>
            </a:r>
            <a:r>
              <a:rPr dirty="0" sz="550">
                <a:latin typeface="Cambria"/>
                <a:cs typeface="Cambria"/>
              </a:rPr>
              <a:t>=</a:t>
            </a:r>
            <a:r>
              <a:rPr dirty="0" sz="550">
                <a:latin typeface="Palatino Linotype"/>
                <a:cs typeface="Palatino Linotype"/>
              </a:rPr>
              <a:t>1</a:t>
            </a:r>
            <a:r>
              <a:rPr dirty="0" sz="550" spc="375">
                <a:latin typeface="Palatino Linotype"/>
                <a:cs typeface="Palatino Linotype"/>
              </a:rPr>
              <a:t>  </a:t>
            </a:r>
            <a:r>
              <a:rPr dirty="0" sz="550" spc="65" b="1">
                <a:latin typeface="Times New Roman"/>
                <a:cs typeface="Times New Roman"/>
              </a:rPr>
              <a:t>c</a:t>
            </a:r>
            <a:r>
              <a:rPr dirty="0" sz="550" spc="40" b="1">
                <a:latin typeface="Times New Roman"/>
                <a:cs typeface="Times New Roman"/>
              </a:rPr>
              <a:t>t</a:t>
            </a:r>
            <a:r>
              <a:rPr dirty="0" sz="550" spc="-125" i="1">
                <a:latin typeface="Meiryo"/>
                <a:cs typeface="Meiryo"/>
              </a:rPr>
              <a:t>,</a:t>
            </a:r>
            <a:r>
              <a:rPr dirty="0" sz="550" spc="-50" i="1">
                <a:latin typeface="Palatino Linotype"/>
                <a:cs typeface="Palatino Linotype"/>
              </a:rPr>
              <a:t>l</a:t>
            </a:r>
            <a:endParaRPr sz="55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530594" y="1931685"/>
            <a:ext cx="1485900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43255" algn="l"/>
                <a:tab pos="909955" algn="l"/>
              </a:tabLst>
            </a:pPr>
            <a:r>
              <a:rPr dirty="0" sz="850" spc="105">
                <a:latin typeface="Cambria"/>
                <a:cs typeface="Cambria"/>
              </a:rPr>
              <a:t>=</a:t>
            </a:r>
            <a:r>
              <a:rPr dirty="0" sz="850" spc="35">
                <a:latin typeface="Cambria"/>
                <a:cs typeface="Cambria"/>
              </a:rPr>
              <a:t> </a:t>
            </a:r>
            <a:r>
              <a:rPr dirty="0" sz="850">
                <a:latin typeface="Palatino Linotype"/>
                <a:cs typeface="Palatino Linotype"/>
              </a:rPr>
              <a:t>V</a:t>
            </a:r>
            <a:r>
              <a:rPr dirty="0" sz="850" spc="235">
                <a:latin typeface="Palatino Linotype"/>
                <a:cs typeface="Palatino Linotype"/>
              </a:rPr>
              <a:t>  </a:t>
            </a:r>
            <a:r>
              <a:rPr dirty="0" sz="850" spc="45">
                <a:latin typeface="Cambria"/>
                <a:cs typeface="Cambria"/>
              </a:rPr>
              <a:t>+</a:t>
            </a:r>
            <a:r>
              <a:rPr dirty="0" sz="850">
                <a:latin typeface="Cambria"/>
                <a:cs typeface="Cambria"/>
              </a:rPr>
              <a:t>	</a:t>
            </a:r>
            <a:r>
              <a:rPr dirty="0" sz="850" spc="-35">
                <a:latin typeface="Cambria"/>
                <a:cs typeface="Cambria"/>
              </a:rPr>
              <a:t>[</a:t>
            </a:r>
            <a:r>
              <a:rPr dirty="0" sz="850" spc="-35">
                <a:latin typeface="Palatino Linotype"/>
                <a:cs typeface="Palatino Linotype"/>
              </a:rPr>
              <a:t>V</a:t>
            </a:r>
            <a:r>
              <a:rPr dirty="0" sz="850">
                <a:latin typeface="Palatino Linotype"/>
                <a:cs typeface="Palatino Linotype"/>
              </a:rPr>
              <a:t>	</a:t>
            </a:r>
            <a:r>
              <a:rPr dirty="0" sz="850" spc="105">
                <a:latin typeface="Cambria"/>
                <a:cs typeface="Cambria"/>
              </a:rPr>
              <a:t>+</a:t>
            </a:r>
            <a:r>
              <a:rPr dirty="0" sz="850" spc="-10">
                <a:latin typeface="Cambria"/>
                <a:cs typeface="Cambria"/>
              </a:rPr>
              <a:t> </a:t>
            </a:r>
            <a:r>
              <a:rPr dirty="0" sz="850">
                <a:latin typeface="Palatino Linotype"/>
                <a:cs typeface="Palatino Linotype"/>
              </a:rPr>
              <a:t>V</a:t>
            </a:r>
            <a:r>
              <a:rPr dirty="0" baseline="30303" sz="825" i="1">
                <a:latin typeface="Meiryo"/>
                <a:cs typeface="Meiryo"/>
              </a:rPr>
              <a:t>⊤</a:t>
            </a:r>
            <a:r>
              <a:rPr dirty="0" baseline="30303" sz="825" spc="652" i="1">
                <a:latin typeface="Meiryo"/>
                <a:cs typeface="Meiryo"/>
              </a:rPr>
              <a:t> </a:t>
            </a:r>
            <a:r>
              <a:rPr dirty="0" sz="850">
                <a:latin typeface="Cambria"/>
                <a:cs typeface="Cambria"/>
              </a:rPr>
              <a:t>]</a:t>
            </a:r>
            <a:r>
              <a:rPr dirty="0" sz="850" spc="-10">
                <a:latin typeface="Cambria"/>
                <a:cs typeface="Cambria"/>
              </a:rPr>
              <a:t> </a:t>
            </a:r>
            <a:r>
              <a:rPr dirty="0" sz="850" spc="55">
                <a:latin typeface="Cambria"/>
                <a:cs typeface="Cambria"/>
              </a:rPr>
              <a:t>+</a:t>
            </a:r>
            <a:r>
              <a:rPr dirty="0" sz="850" spc="-5">
                <a:latin typeface="Cambria"/>
                <a:cs typeface="Cambria"/>
              </a:rPr>
              <a:t> </a:t>
            </a:r>
            <a:r>
              <a:rPr dirty="0" sz="850" spc="-50">
                <a:latin typeface="Palatino Linotype"/>
                <a:cs typeface="Palatino Linotype"/>
              </a:rPr>
              <a:t>V</a:t>
            </a:r>
            <a:endParaRPr sz="85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575189" y="2007962"/>
            <a:ext cx="53213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402590" algn="l"/>
              </a:tabLst>
            </a:pPr>
            <a:r>
              <a:rPr dirty="0" sz="550" spc="65" b="1">
                <a:latin typeface="Times New Roman"/>
                <a:cs typeface="Times New Roman"/>
              </a:rPr>
              <a:t>c</a:t>
            </a:r>
            <a:r>
              <a:rPr dirty="0" sz="550" spc="35" b="1">
                <a:latin typeface="Times New Roman"/>
                <a:cs typeface="Times New Roman"/>
              </a:rPr>
              <a:t>t</a:t>
            </a:r>
            <a:r>
              <a:rPr dirty="0" sz="550" spc="-125" i="1">
                <a:latin typeface="Meiryo"/>
                <a:cs typeface="Meiryo"/>
              </a:rPr>
              <a:t>,</a:t>
            </a:r>
            <a:r>
              <a:rPr dirty="0" sz="550" spc="-50" i="1">
                <a:latin typeface="Palatino Linotype"/>
                <a:cs typeface="Palatino Linotype"/>
              </a:rPr>
              <a:t>l</a:t>
            </a:r>
            <a:r>
              <a:rPr dirty="0" sz="550" i="1">
                <a:latin typeface="Palatino Linotype"/>
                <a:cs typeface="Palatino Linotype"/>
              </a:rPr>
              <a:t>	</a:t>
            </a:r>
            <a:r>
              <a:rPr dirty="0" baseline="10101" sz="825" spc="97" b="1">
                <a:latin typeface="Times New Roman"/>
                <a:cs typeface="Times New Roman"/>
              </a:rPr>
              <a:t>cx</a:t>
            </a:r>
            <a:endParaRPr baseline="10101" sz="825">
              <a:latin typeface="Times New Roman"/>
              <a:cs typeface="Times New Roman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054459" y="2046551"/>
            <a:ext cx="123825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spc="90">
                <a:latin typeface="Meiryo"/>
                <a:cs typeface="Meiryo"/>
              </a:rPr>
              <a:t>∑</a:t>
            </a:r>
            <a:endParaRPr sz="85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152759" y="2101581"/>
            <a:ext cx="6604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spc="5" i="1">
                <a:latin typeface="Palatino Linotype"/>
                <a:cs typeface="Palatino Linotype"/>
              </a:rPr>
              <a:t>L</a:t>
            </a:r>
            <a:endParaRPr sz="55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787659" y="2197823"/>
            <a:ext cx="1149985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377190" algn="l"/>
                <a:tab pos="958850" algn="l"/>
              </a:tabLst>
            </a:pPr>
            <a:r>
              <a:rPr dirty="0" baseline="10101" sz="825" spc="97" b="1">
                <a:latin typeface="Times New Roman"/>
                <a:cs typeface="Times New Roman"/>
              </a:rPr>
              <a:t>wh</a:t>
            </a:r>
            <a:r>
              <a:rPr dirty="0" baseline="10101" sz="825" b="1">
                <a:latin typeface="Times New Roman"/>
                <a:cs typeface="Times New Roman"/>
              </a:rPr>
              <a:t>	</a:t>
            </a:r>
            <a:r>
              <a:rPr dirty="0" baseline="10101" sz="825" i="1">
                <a:latin typeface="Palatino Linotype"/>
                <a:cs typeface="Palatino Linotype"/>
              </a:rPr>
              <a:t>l</a:t>
            </a:r>
            <a:r>
              <a:rPr dirty="0" baseline="10101" sz="825">
                <a:latin typeface="Cambria"/>
                <a:cs typeface="Cambria"/>
              </a:rPr>
              <a:t>=</a:t>
            </a:r>
            <a:r>
              <a:rPr dirty="0" baseline="10101" sz="825">
                <a:latin typeface="Palatino Linotype"/>
                <a:cs typeface="Palatino Linotype"/>
              </a:rPr>
              <a:t>1</a:t>
            </a:r>
            <a:r>
              <a:rPr dirty="0" baseline="10101" sz="825" spc="562">
                <a:latin typeface="Palatino Linotype"/>
                <a:cs typeface="Palatino Linotype"/>
              </a:rPr>
              <a:t>  </a:t>
            </a:r>
            <a:r>
              <a:rPr dirty="0" baseline="10101" sz="825" spc="-30" b="1">
                <a:latin typeface="Times New Roman"/>
                <a:cs typeface="Times New Roman"/>
              </a:rPr>
              <a:t>wh</a:t>
            </a:r>
            <a:r>
              <a:rPr dirty="0" baseline="10101" sz="825" spc="-30" i="1">
                <a:latin typeface="Meiryo"/>
                <a:cs typeface="Meiryo"/>
              </a:rPr>
              <a:t>,</a:t>
            </a:r>
            <a:r>
              <a:rPr dirty="0" baseline="10101" sz="825" spc="-30" i="1">
                <a:latin typeface="Palatino Linotype"/>
                <a:cs typeface="Palatino Linotype"/>
              </a:rPr>
              <a:t>l</a:t>
            </a:r>
            <a:r>
              <a:rPr dirty="0" baseline="10101" sz="825" i="1">
                <a:latin typeface="Palatino Linotype"/>
                <a:cs typeface="Palatino Linotype"/>
              </a:rPr>
              <a:t>	</a:t>
            </a:r>
            <a:r>
              <a:rPr dirty="0" sz="550" spc="-20" b="1">
                <a:latin typeface="Times New Roman"/>
                <a:cs typeface="Times New Roman"/>
              </a:rPr>
              <a:t>wh</a:t>
            </a:r>
            <a:r>
              <a:rPr dirty="0" sz="550" spc="-20" i="1">
                <a:latin typeface="Meiryo"/>
                <a:cs typeface="Meiryo"/>
              </a:rPr>
              <a:t>,</a:t>
            </a:r>
            <a:r>
              <a:rPr dirty="0" sz="550" spc="-20" i="1">
                <a:latin typeface="Palatino Linotype"/>
                <a:cs typeface="Palatino Linotype"/>
              </a:rPr>
              <a:t>l</a:t>
            </a:r>
            <a:endParaRPr sz="55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607066" y="2121536"/>
            <a:ext cx="1374140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61950" algn="l"/>
                <a:tab pos="672465" algn="l"/>
                <a:tab pos="967105" algn="l"/>
              </a:tabLst>
            </a:pPr>
            <a:r>
              <a:rPr dirty="0" sz="850" spc="150">
                <a:latin typeface="Cambria"/>
                <a:cs typeface="Cambria"/>
              </a:rPr>
              <a:t>–</a:t>
            </a:r>
            <a:r>
              <a:rPr dirty="0" sz="850" spc="65">
                <a:latin typeface="Cambria"/>
                <a:cs typeface="Cambria"/>
              </a:rPr>
              <a:t> </a:t>
            </a:r>
            <a:r>
              <a:rPr dirty="0" sz="850" spc="-50">
                <a:latin typeface="Palatino Linotype"/>
                <a:cs typeface="Palatino Linotype"/>
              </a:rPr>
              <a:t>V</a:t>
            </a:r>
            <a:r>
              <a:rPr dirty="0" sz="850">
                <a:latin typeface="Palatino Linotype"/>
                <a:cs typeface="Palatino Linotype"/>
              </a:rPr>
              <a:t>	</a:t>
            </a:r>
            <a:r>
              <a:rPr dirty="0" sz="850" spc="100">
                <a:latin typeface="Cambria"/>
                <a:cs typeface="Cambria"/>
              </a:rPr>
              <a:t>–</a:t>
            </a:r>
            <a:r>
              <a:rPr dirty="0" sz="850">
                <a:latin typeface="Cambria"/>
                <a:cs typeface="Cambria"/>
              </a:rPr>
              <a:t>	</a:t>
            </a:r>
            <a:r>
              <a:rPr dirty="0" sz="850" spc="-25">
                <a:latin typeface="Cambria"/>
                <a:cs typeface="Cambria"/>
              </a:rPr>
              <a:t>[</a:t>
            </a:r>
            <a:r>
              <a:rPr dirty="0" sz="850" spc="-25">
                <a:latin typeface="Palatino Linotype"/>
                <a:cs typeface="Palatino Linotype"/>
              </a:rPr>
              <a:t>V</a:t>
            </a:r>
            <a:r>
              <a:rPr dirty="0" sz="850">
                <a:latin typeface="Palatino Linotype"/>
                <a:cs typeface="Palatino Linotype"/>
              </a:rPr>
              <a:t>	</a:t>
            </a:r>
            <a:r>
              <a:rPr dirty="0" sz="850" spc="105">
                <a:latin typeface="Cambria"/>
                <a:cs typeface="Cambria"/>
              </a:rPr>
              <a:t>+</a:t>
            </a:r>
            <a:r>
              <a:rPr dirty="0" sz="850" spc="-15">
                <a:latin typeface="Cambria"/>
                <a:cs typeface="Cambria"/>
              </a:rPr>
              <a:t> </a:t>
            </a:r>
            <a:r>
              <a:rPr dirty="0" sz="850">
                <a:latin typeface="Palatino Linotype"/>
                <a:cs typeface="Palatino Linotype"/>
              </a:rPr>
              <a:t>V</a:t>
            </a:r>
            <a:r>
              <a:rPr dirty="0" baseline="30303" sz="825" i="1">
                <a:latin typeface="Meiryo"/>
                <a:cs typeface="Meiryo"/>
              </a:rPr>
              <a:t>⊤</a:t>
            </a:r>
            <a:r>
              <a:rPr dirty="0" baseline="30303" sz="825" spc="315" i="1">
                <a:latin typeface="Meiryo"/>
                <a:cs typeface="Meiryo"/>
              </a:rPr>
              <a:t>  </a:t>
            </a:r>
            <a:r>
              <a:rPr dirty="0" sz="850" spc="-50">
                <a:latin typeface="Cambria"/>
                <a:cs typeface="Cambria"/>
              </a:rPr>
              <a:t>]</a:t>
            </a:r>
            <a:endParaRPr sz="850">
              <a:latin typeface="Cambria"/>
              <a:cs typeface="Cambria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543379" y="2342938"/>
            <a:ext cx="5011420" cy="6718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660"/>
              </a:lnSpc>
              <a:spcBef>
                <a:spcPts val="95"/>
              </a:spcBef>
              <a:tabLst>
                <a:tab pos="2015489" algn="l"/>
                <a:tab pos="3529965" algn="l"/>
              </a:tabLst>
            </a:pPr>
            <a:r>
              <a:rPr dirty="0" u="sng" baseline="16339" sz="12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16339" sz="1275" spc="157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=</a:t>
            </a:r>
            <a:r>
              <a:rPr dirty="0" u="sng" baseline="16339" sz="1275" spc="13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baseline="16339" sz="1275" spc="-142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V</a:t>
            </a:r>
            <a:r>
              <a:rPr dirty="0" u="sng" sz="550" spc="15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</a:t>
            </a:r>
            <a:r>
              <a:rPr dirty="0" u="sng" sz="550" spc="125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t</a:t>
            </a:r>
            <a:r>
              <a:rPr dirty="0" u="sng" sz="550" spc="-3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,</a:t>
            </a:r>
            <a:r>
              <a:rPr dirty="0" u="sng" sz="550" spc="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L</a:t>
            </a:r>
            <a:r>
              <a:rPr dirty="0" u="sng" sz="550" spc="14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baseline="16339" sz="1275" spc="157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+</a:t>
            </a:r>
            <a:r>
              <a:rPr dirty="0" u="sng" baseline="16339" sz="1275" spc="52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baseline="16339" sz="12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V</a:t>
            </a:r>
            <a:r>
              <a:rPr dirty="0" u="sng" sz="55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cx</a:t>
            </a:r>
            <a:r>
              <a:rPr dirty="0" u="sng" sz="550" spc="14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16339" sz="1275" spc="2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–</a:t>
            </a:r>
            <a:r>
              <a:rPr dirty="0" u="sng" baseline="16339" sz="1275" spc="52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baseline="16339" sz="12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V</a:t>
            </a:r>
            <a:r>
              <a:rPr dirty="0" u="sng" sz="550" b="1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nw</a:t>
            </a:r>
            <a:r>
              <a:rPr dirty="0" u="sng" sz="5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,</a:t>
            </a:r>
            <a:r>
              <a:rPr dirty="0" u="sng" sz="5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L</a:t>
            </a:r>
            <a:r>
              <a:rPr dirty="0" sz="550" spc="80" i="1">
                <a:latin typeface="Palatino Linotype"/>
                <a:cs typeface="Palatino Linotype"/>
              </a:rPr>
              <a:t> </a:t>
            </a:r>
            <a:r>
              <a:rPr dirty="0" u="sng" sz="550" spc="-2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550" spc="-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=</a:t>
            </a:r>
            <a:r>
              <a:rPr dirty="0" u="sng" sz="550" spc="-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5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endParaRPr sz="550">
              <a:latin typeface="Palatino Linotype"/>
              <a:cs typeface="Palatino Linotype"/>
            </a:endParaRPr>
          </a:p>
          <a:p>
            <a:pPr algn="ctr" marL="1016635">
              <a:lnSpc>
                <a:spcPts val="300"/>
              </a:lnSpc>
            </a:pPr>
            <a:r>
              <a:rPr dirty="0" u="sng" sz="550" spc="-60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|</a:t>
            </a:r>
            <a:endParaRPr sz="550">
              <a:latin typeface="Meiryo"/>
              <a:cs typeface="Meiryo"/>
            </a:endParaRPr>
          </a:p>
          <a:p>
            <a:pPr marL="38100" marR="30480" indent="-635">
              <a:lnSpc>
                <a:spcPts val="1190"/>
              </a:lnSpc>
              <a:spcBef>
                <a:spcPts val="1789"/>
              </a:spcBef>
            </a:pPr>
            <a:r>
              <a:rPr dirty="0" sz="1000" spc="-10">
                <a:latin typeface="Palatino Linotype"/>
                <a:cs typeface="Palatino Linotype"/>
              </a:rPr>
              <a:t>matrix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V</a:t>
            </a:r>
            <a:r>
              <a:rPr dirty="0" baseline="-21367" sz="975" spc="75" b="1">
                <a:latin typeface="Times New Roman"/>
                <a:cs typeface="Times New Roman"/>
              </a:rPr>
              <a:t>wh</a:t>
            </a:r>
            <a:r>
              <a:rPr dirty="0" sz="1000" spc="50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group-</a:t>
            </a:r>
            <a:r>
              <a:rPr dirty="0" sz="1000" spc="-30">
                <a:latin typeface="Palatino Linotype"/>
                <a:cs typeface="Palatino Linotype"/>
              </a:rPr>
              <a:t>clustering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time-</a:t>
            </a:r>
            <a:r>
              <a:rPr dirty="0" sz="1000" spc="-30">
                <a:latin typeface="Palatino Linotype"/>
                <a:cs typeface="Palatino Linotype"/>
              </a:rPr>
              <a:t>clustering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55">
                <a:latin typeface="Palatino Linotype"/>
                <a:cs typeface="Palatino Linotype"/>
              </a:rPr>
              <a:t>V</a:t>
            </a:r>
            <a:r>
              <a:rPr dirty="0" baseline="-21367" sz="975" spc="82" b="1">
                <a:latin typeface="Times New Roman"/>
                <a:cs typeface="Times New Roman"/>
              </a:rPr>
              <a:t>cx</a:t>
            </a:r>
            <a:r>
              <a:rPr dirty="0" baseline="-21367" sz="975" spc="202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65">
                <a:latin typeface="Palatino Linotype"/>
                <a:cs typeface="Palatino Linotype"/>
              </a:rPr>
              <a:t>V</a:t>
            </a:r>
            <a:r>
              <a:rPr dirty="0" baseline="-21367" sz="975" spc="97" b="1">
                <a:latin typeface="Times New Roman"/>
                <a:cs typeface="Times New Roman"/>
              </a:rPr>
              <a:t>ct</a:t>
            </a:r>
            <a:r>
              <a:rPr dirty="0" sz="1000" spc="6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appropriate </a:t>
            </a:r>
            <a:r>
              <a:rPr dirty="0" sz="1000" spc="-35">
                <a:latin typeface="Palatino Linotype"/>
                <a:cs typeface="Palatino Linotype"/>
              </a:rPr>
              <a:t>kernel-</a:t>
            </a:r>
            <a:r>
              <a:rPr dirty="0" sz="1000" spc="-55">
                <a:latin typeface="Palatino Linotype"/>
                <a:cs typeface="Palatino Linotype"/>
              </a:rPr>
              <a:t>weighted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sum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their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lags: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891321" y="3195836"/>
            <a:ext cx="83311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775"/>
              </a:lnSpc>
              <a:spcBef>
                <a:spcPts val="95"/>
              </a:spcBef>
              <a:tabLst>
                <a:tab pos="692150" algn="l"/>
              </a:tabLst>
            </a:pPr>
            <a:r>
              <a:rPr dirty="0" baseline="13888" sz="1500" spc="-179">
                <a:latin typeface="Palatino Linotype"/>
                <a:cs typeface="Palatino Linotype"/>
              </a:rPr>
              <a:t>V</a:t>
            </a:r>
            <a:r>
              <a:rPr dirty="0" sz="650" spc="114" b="1">
                <a:latin typeface="Times New Roman"/>
                <a:cs typeface="Times New Roman"/>
              </a:rPr>
              <a:t>c</a:t>
            </a:r>
            <a:r>
              <a:rPr dirty="0" sz="650" spc="95" b="1">
                <a:latin typeface="Times New Roman"/>
                <a:cs typeface="Times New Roman"/>
              </a:rPr>
              <a:t>x</a:t>
            </a:r>
            <a:r>
              <a:rPr dirty="0" sz="650" spc="195" b="1">
                <a:latin typeface="Times New Roman"/>
                <a:cs typeface="Times New Roman"/>
              </a:rPr>
              <a:t>t</a:t>
            </a:r>
            <a:r>
              <a:rPr dirty="0" sz="650" spc="-35" i="1">
                <a:latin typeface="Meiryo"/>
                <a:cs typeface="Meiryo"/>
              </a:rPr>
              <a:t>,</a:t>
            </a:r>
            <a:r>
              <a:rPr dirty="0" sz="650" i="1">
                <a:latin typeface="Palatino Linotype"/>
                <a:cs typeface="Palatino Linotype"/>
              </a:rPr>
              <a:t>L</a:t>
            </a:r>
            <a:r>
              <a:rPr dirty="0" sz="650" spc="50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120" b="1">
                <a:latin typeface="Times New Roman"/>
                <a:cs typeface="Times New Roman"/>
              </a:rPr>
              <a:t>ct</a:t>
            </a:r>
            <a:endParaRPr sz="650">
              <a:latin typeface="Times New Roman"/>
              <a:cs typeface="Times New Roman"/>
            </a:endParaRPr>
          </a:p>
          <a:p>
            <a:pPr algn="ctr" marR="101600">
              <a:lnSpc>
                <a:spcPts val="355"/>
              </a:lnSpc>
            </a:pPr>
            <a:r>
              <a:rPr dirty="0" sz="650" spc="-75">
                <a:latin typeface="Meiryo"/>
                <a:cs typeface="Meiryo"/>
              </a:rPr>
              <a:t>|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336164" y="3164170"/>
            <a:ext cx="14141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83540" algn="l"/>
                <a:tab pos="682625" algn="l"/>
                <a:tab pos="1113790" algn="l"/>
              </a:tabLst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30" i="1">
                <a:latin typeface="Meiryo"/>
                <a:cs typeface="Meiryo"/>
              </a:rPr>
              <a:t/>
            </a:r>
            <a:r>
              <a:rPr dirty="0" sz="1000" spc="-90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[</a:t>
            </a:r>
            <a:r>
              <a:rPr dirty="0" sz="1000" spc="-25">
                <a:latin typeface="Palatino Linotype"/>
                <a:cs typeface="Palatino Linotype"/>
              </a:rPr>
              <a:t>V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endParaRPr baseline="34188" sz="975">
              <a:latin typeface="Meiryo"/>
              <a:cs typeface="Meiryo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794769" y="3164169"/>
            <a:ext cx="6407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24180" algn="l"/>
              </a:tabLst>
            </a:pPr>
            <a:r>
              <a:rPr dirty="0" sz="1000">
                <a:latin typeface="Cambria"/>
                <a:cs typeface="Cambria"/>
              </a:rPr>
              <a:t>]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880027" y="3043673"/>
            <a:ext cx="19431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88277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L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821850" y="3048843"/>
            <a:ext cx="2046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882775" algn="l"/>
              </a:tabLst>
            </a:pPr>
            <a:r>
              <a:rPr dirty="0" sz="1000" spc="430">
                <a:latin typeface="Meiryo"/>
                <a:cs typeface="Meiryo"/>
              </a:rPr>
              <a:t>∑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40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041709" y="3248842"/>
            <a:ext cx="27559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20"/>
              </a:spcBef>
              <a:tabLst>
                <a:tab pos="225425" algn="l"/>
                <a:tab pos="610870" algn="l"/>
                <a:tab pos="1038225" algn="l"/>
                <a:tab pos="1379855" algn="l"/>
                <a:tab pos="1933575" algn="l"/>
                <a:tab pos="2095500" algn="l"/>
                <a:tab pos="2512695" algn="l"/>
              </a:tabLst>
            </a:pPr>
            <a:r>
              <a:rPr dirty="0" baseline="8547" sz="975" spc="-75" i="1">
                <a:latin typeface="Palatino Linotype"/>
                <a:cs typeface="Palatino Linotype"/>
              </a:rPr>
              <a:t>l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baseline="8547" sz="975" spc="195" b="1">
                <a:latin typeface="Times New Roman"/>
                <a:cs typeface="Times New Roman"/>
              </a:rPr>
              <a:t>c</a:t>
            </a:r>
            <a:r>
              <a:rPr dirty="0" baseline="8547" sz="975" spc="142" b="1">
                <a:latin typeface="Times New Roman"/>
                <a:cs typeface="Times New Roman"/>
              </a:rPr>
              <a:t>t</a:t>
            </a:r>
            <a:r>
              <a:rPr dirty="0" baseline="8547" sz="975" spc="-127" i="1">
                <a:latin typeface="Meiryo"/>
                <a:cs typeface="Meiryo"/>
              </a:rPr>
              <a:t>,</a:t>
            </a:r>
            <a:r>
              <a:rPr dirty="0" baseline="8547" sz="975" spc="-7" i="1">
                <a:latin typeface="Palatino Linotype"/>
                <a:cs typeface="Palatino Linotype"/>
              </a:rPr>
              <a:t>l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sz="650" spc="135" b="1">
                <a:latin typeface="Times New Roman"/>
                <a:cs typeface="Times New Roman"/>
              </a:rPr>
              <a:t>c</a:t>
            </a:r>
            <a:r>
              <a:rPr dirty="0" sz="650" spc="105" b="1">
                <a:latin typeface="Times New Roman"/>
                <a:cs typeface="Times New Roman"/>
              </a:rPr>
              <a:t>t</a:t>
            </a:r>
            <a:r>
              <a:rPr dirty="0" sz="650" spc="-80" i="1">
                <a:latin typeface="Meiryo"/>
                <a:cs typeface="Meiryo"/>
              </a:rPr>
              <a:t>,</a:t>
            </a:r>
            <a:r>
              <a:rPr dirty="0" sz="650" i="1">
                <a:latin typeface="Palatino Linotype"/>
                <a:cs typeface="Palatino Linotype"/>
              </a:rPr>
              <a:t>l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8547" sz="975" spc="120" b="1">
                <a:latin typeface="Times New Roman"/>
                <a:cs typeface="Times New Roman"/>
              </a:rPr>
              <a:t>cx</a:t>
            </a:r>
            <a:r>
              <a:rPr dirty="0" baseline="8547" sz="975" b="1">
                <a:latin typeface="Times New Roman"/>
                <a:cs typeface="Times New Roman"/>
              </a:rPr>
              <a:t>	</a:t>
            </a:r>
            <a:r>
              <a:rPr dirty="0" baseline="8547" sz="975" spc="120" b="1">
                <a:latin typeface="Times New Roman"/>
                <a:cs typeface="Times New Roman"/>
              </a:rPr>
              <a:t>wh</a:t>
            </a:r>
            <a:r>
              <a:rPr dirty="0" baseline="8547" sz="975" b="1">
                <a:latin typeface="Times New Roman"/>
                <a:cs typeface="Times New Roman"/>
              </a:rPr>
              <a:t>	</a:t>
            </a:r>
            <a:r>
              <a:rPr dirty="0" baseline="8547" sz="975" spc="-75" i="1">
                <a:latin typeface="Palatino Linotype"/>
                <a:cs typeface="Palatino Linotype"/>
              </a:rPr>
              <a:t>l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baseline="8547" sz="975" spc="-30" b="1">
                <a:latin typeface="Times New Roman"/>
                <a:cs typeface="Times New Roman"/>
              </a:rPr>
              <a:t>wh</a:t>
            </a:r>
            <a:r>
              <a:rPr dirty="0" baseline="8547" sz="975" spc="-30" i="1">
                <a:latin typeface="Meiryo"/>
                <a:cs typeface="Meiryo"/>
              </a:rPr>
              <a:t>,</a:t>
            </a:r>
            <a:r>
              <a:rPr dirty="0" baseline="8547" sz="975" spc="-30" i="1">
                <a:latin typeface="Palatino Linotype"/>
                <a:cs typeface="Palatino Linotype"/>
              </a:rPr>
              <a:t>l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sz="650" spc="-20" b="1">
                <a:latin typeface="Times New Roman"/>
                <a:cs typeface="Times New Roman"/>
              </a:rPr>
              <a:t>wh</a:t>
            </a:r>
            <a:r>
              <a:rPr dirty="0" sz="650" spc="-20" i="1">
                <a:latin typeface="Meiryo"/>
                <a:cs typeface="Meiryo"/>
              </a:rPr>
              <a:t>,</a:t>
            </a:r>
            <a:r>
              <a:rPr dirty="0" sz="650" spc="-20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539282" y="3164169"/>
            <a:ext cx="201548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349885" algn="l"/>
                <a:tab pos="812800" algn="l"/>
                <a:tab pos="1202055" algn="l"/>
                <a:tab pos="1674495" algn="l"/>
              </a:tabLst>
            </a:pPr>
            <a:r>
              <a:rPr dirty="0" sz="1000" spc="13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30" i="1">
                <a:latin typeface="Meiryo"/>
                <a:cs typeface="Meiryo"/>
              </a:rPr>
              <a:t/>
            </a:r>
            <a:r>
              <a:rPr dirty="0" sz="1000" spc="-90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[</a:t>
            </a:r>
            <a:r>
              <a:rPr dirty="0" sz="1000" spc="-25">
                <a:latin typeface="Palatino Linotype"/>
                <a:cs typeface="Palatino Linotype"/>
              </a:rPr>
              <a:t>V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baseline="34188" sz="975" i="1">
                <a:latin typeface="Meiryo"/>
                <a:cs typeface="Meiryo"/>
              </a:rPr>
              <a:t>	</a:t>
            </a:r>
            <a:r>
              <a:rPr dirty="0" sz="1000" spc="-50">
                <a:latin typeface="Cambria"/>
                <a:cs typeface="Cambria"/>
              </a:rPr>
              <a:t>]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(5.12)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79872" y="3326981"/>
            <a:ext cx="5138420" cy="3318510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marL="1372235">
              <a:lnSpc>
                <a:spcPct val="100000"/>
              </a:lnSpc>
              <a:spcBef>
                <a:spcPts val="265"/>
              </a:spcBef>
              <a:tabLst>
                <a:tab pos="324294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l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l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algn="just" marL="101600" marR="93980">
              <a:lnSpc>
                <a:spcPts val="1190"/>
              </a:lnSpc>
              <a:spcBef>
                <a:spcPts val="26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sic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ommon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ho</a:t>
            </a:r>
            <a:r>
              <a:rPr dirty="0" sz="1000" spc="-7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</a:t>
            </a:r>
            <a:r>
              <a:rPr dirty="0" sz="1000" spc="-20">
                <a:latin typeface="Palatino Linotype"/>
                <a:cs typeface="Palatino Linotype"/>
              </a:rPr>
              <a:t>.1.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vcov</a:t>
            </a:r>
            <a:r>
              <a:rPr dirty="0" sz="1000" spc="-5">
                <a:latin typeface="Courier New"/>
                <a:cs typeface="Courier New"/>
              </a:rPr>
              <a:t>G</a:t>
            </a:r>
            <a:r>
              <a:rPr dirty="0" sz="1000" spc="-434">
                <a:latin typeface="Courier New"/>
                <a:cs typeface="Courier New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ma</a:t>
            </a:r>
            <a:r>
              <a:rPr dirty="0" sz="1000" spc="-40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ing </a:t>
            </a:r>
            <a:r>
              <a:rPr dirty="0" sz="1000" spc="-20">
                <a:latin typeface="Palatino Linotype"/>
                <a:cs typeface="Palatino Linotype"/>
              </a:rPr>
              <a:t>ei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</a:t>
            </a:r>
            <a:r>
              <a:rPr dirty="0" baseline="-21367" sz="975" spc="37" i="1">
                <a:latin typeface="Palatino Linotype"/>
                <a:cs typeface="Palatino Linotype"/>
              </a:rPr>
              <a:t>W</a:t>
            </a:r>
            <a:r>
              <a:rPr dirty="0" baseline="-21367" sz="975" spc="-52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</a:t>
            </a:r>
            <a:r>
              <a:rPr dirty="0" baseline="-21367" sz="975" spc="157" b="1">
                <a:latin typeface="Times New Roman"/>
                <a:cs typeface="Times New Roman"/>
              </a:rPr>
              <a:t>c</a:t>
            </a:r>
            <a:r>
              <a:rPr dirty="0" baseline="-21367" sz="975" spc="225" b="1">
                <a:latin typeface="Times New Roman"/>
                <a:cs typeface="Times New Roman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</a:t>
            </a:r>
            <a:r>
              <a:rPr dirty="0" baseline="-21367" sz="975" spc="247" b="1">
                <a:latin typeface="Times New Roman"/>
                <a:cs typeface="Times New Roman"/>
              </a:rPr>
              <a:t>c</a:t>
            </a:r>
            <a:r>
              <a:rPr dirty="0" baseline="-21367" sz="975" spc="254" b="1">
                <a:latin typeface="Times New Roman"/>
                <a:cs typeface="Times New Roman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mainly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du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tional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baseline="29914" sz="975" spc="15">
                <a:latin typeface="Palatino Linotype"/>
                <a:cs typeface="Palatino Linotype"/>
              </a:rPr>
              <a:t>1</a:t>
            </a:r>
            <a:endParaRPr baseline="29914" sz="975">
              <a:latin typeface="Palatino Linotype"/>
              <a:cs typeface="Palatino Linotype"/>
            </a:endParaRPr>
          </a:p>
          <a:p>
            <a:pPr algn="just" marL="209550">
              <a:lnSpc>
                <a:spcPts val="1135"/>
              </a:lnSpc>
            </a:pPr>
            <a:r>
              <a:rPr dirty="0" sz="1000" spc="-40">
                <a:latin typeface="Palatino Linotype"/>
                <a:cs typeface="Palatino Linotype"/>
              </a:rPr>
              <a:t>Higher-</a:t>
            </a:r>
            <a:r>
              <a:rPr dirty="0" sz="1000" spc="-50">
                <a:latin typeface="Palatino Linotype"/>
                <a:cs typeface="Palatino Linotype"/>
              </a:rPr>
              <a:t>level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provided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produce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double-</a:t>
            </a:r>
            <a:r>
              <a:rPr dirty="0" sz="1000" spc="-40">
                <a:latin typeface="Palatino Linotype"/>
                <a:cs typeface="Palatino Linotype"/>
              </a:rPr>
              <a:t>clustering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kernel-</a:t>
            </a:r>
            <a:r>
              <a:rPr dirty="0" sz="1000" spc="-10">
                <a:latin typeface="Palatino Linotype"/>
                <a:cs typeface="Palatino Linotype"/>
              </a:rPr>
              <a:t>smoothing</a:t>
            </a:r>
            <a:endParaRPr sz="1000">
              <a:latin typeface="Palatino Linotype"/>
              <a:cs typeface="Palatino Linotype"/>
            </a:endParaRPr>
          </a:p>
          <a:p>
            <a:pPr algn="just" marL="100965" marR="93345">
              <a:lnSpc>
                <a:spcPts val="1190"/>
              </a:lnSpc>
              <a:spcBef>
                <a:spcPts val="45"/>
              </a:spcBef>
            </a:pPr>
            <a:r>
              <a:rPr dirty="0" sz="1000">
                <a:latin typeface="Palatino Linotype"/>
                <a:cs typeface="Palatino Linotype"/>
              </a:rPr>
              <a:t>estimators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(possibly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weighted)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sums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former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terms.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general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tool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 </a:t>
            </a:r>
            <a:r>
              <a:rPr dirty="0" sz="1000">
                <a:latin typeface="Palatino Linotype"/>
                <a:cs typeface="Palatino Linotype"/>
              </a:rPr>
              <a:t>respect,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turn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based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vcovG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vcovSCC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which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computes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weighted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sums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</a:t>
            </a:r>
            <a:r>
              <a:rPr dirty="0" baseline="-21367" sz="975" spc="-30" i="1">
                <a:latin typeface="Meiryo"/>
                <a:cs typeface="Meiryo"/>
              </a:rPr>
              <a:t>.,</a:t>
            </a:r>
            <a:r>
              <a:rPr dirty="0" baseline="-21367" sz="975" spc="-30" i="1">
                <a:latin typeface="Palatino Linotype"/>
                <a:cs typeface="Palatino Linotype"/>
              </a:rPr>
              <a:t>l</a:t>
            </a:r>
            <a:r>
              <a:rPr dirty="0" baseline="-21367" sz="975" spc="30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according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weighting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default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Bartlett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kernel.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default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values </a:t>
            </a:r>
            <a:r>
              <a:rPr dirty="0" sz="1000">
                <a:latin typeface="Palatino Linotype"/>
                <a:cs typeface="Palatino Linotype"/>
              </a:rPr>
              <a:t>will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yield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Driscoll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Kraay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estimator,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V</a:t>
            </a:r>
            <a:r>
              <a:rPr dirty="0" baseline="-21367" sz="975" b="1">
                <a:latin typeface="Times New Roman"/>
                <a:cs typeface="Times New Roman"/>
              </a:rPr>
              <a:t>scc</a:t>
            </a:r>
            <a:r>
              <a:rPr dirty="0" baseline="-21367" sz="975" i="1">
                <a:latin typeface="Meiryo"/>
                <a:cs typeface="Meiryo"/>
              </a:rPr>
              <a:t>,</a:t>
            </a:r>
            <a:r>
              <a:rPr dirty="0" baseline="-21367" sz="975" i="1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125" b="1">
                <a:latin typeface="Times New Roman"/>
                <a:cs typeface="Times New Roman"/>
              </a:rPr>
              <a:t>scc</a:t>
            </a:r>
            <a:r>
              <a:rPr dirty="0" sz="1000" spc="65" b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differs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from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(one-way)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time-</a:t>
            </a:r>
            <a:r>
              <a:rPr dirty="0" sz="1000" spc="-30">
                <a:latin typeface="Palatino Linotype"/>
                <a:cs typeface="Palatino Linotype"/>
              </a:rPr>
              <a:t>shocks-</a:t>
            </a:r>
            <a:r>
              <a:rPr dirty="0" sz="1000">
                <a:latin typeface="Palatino Linotype"/>
                <a:cs typeface="Palatino Linotype"/>
              </a:rPr>
              <a:t>robust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version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double-</a:t>
            </a:r>
            <a:r>
              <a:rPr dirty="0" sz="1000" spc="-20">
                <a:latin typeface="Palatino Linotype"/>
                <a:cs typeface="Palatino Linotype"/>
              </a:rPr>
              <a:t>clustering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la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Cameron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al.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(2011) </a:t>
            </a:r>
            <a:r>
              <a:rPr dirty="0" sz="1000" spc="-35">
                <a:latin typeface="Palatino Linotype"/>
                <a:cs typeface="Palatino Linotype"/>
              </a:rPr>
              <a:t>only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distance-decaying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weighting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covariances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between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different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periods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baseline="-21367" sz="975" spc="262" b="1">
                <a:latin typeface="Times New Roman"/>
                <a:cs typeface="Times New Roman"/>
              </a:rPr>
              <a:t>c</a:t>
            </a:r>
            <a:r>
              <a:rPr dirty="0" baseline="-21367" sz="975" spc="209" b="1">
                <a:latin typeface="Times New Roman"/>
                <a:cs typeface="Times New Roman"/>
              </a:rPr>
              <a:t>t</a:t>
            </a:r>
            <a:r>
              <a:rPr dirty="0" baseline="-21367" sz="975" spc="-60" i="1">
                <a:latin typeface="Meiryo"/>
                <a:cs typeface="Meiryo"/>
              </a:rPr>
              <a:t>,</a:t>
            </a:r>
            <a:r>
              <a:rPr dirty="0" baseline="-21367" sz="975" spc="7" i="1">
                <a:latin typeface="Palatino Linotype"/>
                <a:cs typeface="Palatino Linotype"/>
              </a:rPr>
              <a:t>L</a:t>
            </a:r>
            <a:r>
              <a:rPr dirty="0" baseline="-21367" sz="975" spc="33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4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V</a:t>
            </a:r>
            <a:r>
              <a:rPr dirty="0" baseline="-21367" sz="975" b="1">
                <a:latin typeface="Times New Roman"/>
                <a:cs typeface="Times New Roman"/>
              </a:rPr>
              <a:t>scc</a:t>
            </a:r>
            <a:r>
              <a:rPr dirty="0" baseline="-21367" sz="975" i="1">
                <a:latin typeface="Meiryo"/>
                <a:cs typeface="Meiryo"/>
              </a:rPr>
              <a:t>,</a:t>
            </a:r>
            <a:r>
              <a:rPr dirty="0" baseline="-21367" sz="975" i="1">
                <a:latin typeface="Palatino Linotype"/>
                <a:cs typeface="Palatino Linotype"/>
              </a:rPr>
              <a:t>L</a:t>
            </a:r>
            <a:r>
              <a:rPr dirty="0" baseline="-21367" sz="975" spc="172" i="1">
                <a:latin typeface="Palatino Linotype"/>
                <a:cs typeface="Palatino Linotype"/>
              </a:rPr>
              <a:t> </a:t>
            </a:r>
            <a:r>
              <a:rPr dirty="0" baseline="-21367" sz="975" spc="-37" i="1">
                <a:latin typeface="Meiryo"/>
                <a:cs typeface="Meiryo"/>
              </a:rPr>
              <a:t/>
            </a:r>
            <a:r>
              <a:rPr dirty="0" baseline="-21367" sz="975" spc="-37">
                <a:latin typeface="Cambria"/>
                <a:cs typeface="Cambria"/>
              </a:rPr>
              <a:t>=</a:t>
            </a:r>
            <a:r>
              <a:rPr dirty="0" baseline="-21367" sz="975" spc="-37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no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weighting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(equivalent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passing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constant</a:t>
            </a:r>
            <a:r>
              <a:rPr dirty="0" sz="1000">
                <a:latin typeface="Palatino Linotype"/>
                <a:cs typeface="Palatino Linotype"/>
              </a:rPr>
              <a:t> 1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as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weighting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function: </a:t>
            </a:r>
            <a:r>
              <a:rPr dirty="0" sz="1000">
                <a:latin typeface="Courier New"/>
                <a:cs typeface="Courier New"/>
              </a:rPr>
              <a:t>wj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>
                <a:latin typeface="Courier New"/>
                <a:cs typeface="Courier New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)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555">
                <a:latin typeface="Palatino Linotype"/>
                <a:cs typeface="Palatino Linotype"/>
              </a:rPr>
              <a:t>o</a:t>
            </a:r>
            <a:r>
              <a:rPr dirty="0" baseline="81196" sz="975" spc="-135">
                <a:latin typeface="Meiryo"/>
                <a:cs typeface="Meiryo"/>
              </a:rPr>
              <a:t>|</a:t>
            </a:r>
            <a:r>
              <a:rPr dirty="0" baseline="81196" sz="975" spc="217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duce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building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blocks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double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clustering,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according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formula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5.9.</a:t>
            </a:r>
            <a:endParaRPr sz="1000">
              <a:latin typeface="Palatino Linotype"/>
              <a:cs typeface="Palatino Linotype"/>
            </a:endParaRPr>
          </a:p>
          <a:p>
            <a:pPr algn="just" marL="209550">
              <a:lnSpc>
                <a:spcPts val="1125"/>
              </a:lnSpc>
            </a:pPr>
            <a:r>
              <a:rPr dirty="0" sz="1000" spc="-40">
                <a:latin typeface="Palatino Linotype"/>
                <a:cs typeface="Palatino Linotype"/>
              </a:rPr>
              <a:t>Convenient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wrappers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provided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tool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choice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user: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vcovNW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computes</a:t>
            </a:r>
            <a:endParaRPr sz="1000">
              <a:latin typeface="Palatino Linotype"/>
              <a:cs typeface="Palatino Linotype"/>
            </a:endParaRPr>
          </a:p>
          <a:p>
            <a:pPr algn="just" marL="101600">
              <a:lnSpc>
                <a:spcPts val="1195"/>
              </a:lnSpc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Newey-</a:t>
            </a:r>
            <a:r>
              <a:rPr dirty="0" sz="1000" spc="-30">
                <a:latin typeface="Palatino Linotype"/>
                <a:cs typeface="Palatino Linotype"/>
              </a:rPr>
              <a:t>West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V</a:t>
            </a:r>
            <a:r>
              <a:rPr dirty="0" baseline="-21367" sz="975" b="1">
                <a:latin typeface="Times New Roman"/>
                <a:cs typeface="Times New Roman"/>
              </a:rPr>
              <a:t>nw</a:t>
            </a:r>
            <a:r>
              <a:rPr dirty="0" baseline="-21367" sz="975" i="1">
                <a:latin typeface="Meiryo"/>
                <a:cs typeface="Meiryo"/>
              </a:rPr>
              <a:t>,</a:t>
            </a:r>
            <a:r>
              <a:rPr dirty="0" baseline="-21367" sz="975" i="1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;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vcovDC</a:t>
            </a:r>
            <a:r>
              <a:rPr dirty="0" sz="1000" spc="-33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double-clustering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V</a:t>
            </a:r>
            <a:r>
              <a:rPr dirty="0" baseline="-21367" sz="975" spc="75" b="1">
                <a:latin typeface="Times New Roman"/>
                <a:cs typeface="Times New Roman"/>
              </a:rPr>
              <a:t>cxt</a:t>
            </a:r>
            <a:r>
              <a:rPr dirty="0" sz="1000" spc="5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01600">
              <a:lnSpc>
                <a:spcPts val="1200"/>
              </a:lnSpc>
              <a:spcBef>
                <a:spcPts val="955"/>
              </a:spcBef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4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5.3</a:t>
            </a:r>
            <a:r>
              <a:rPr dirty="0" sz="1000" spc="409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Newey-West</a:t>
            </a:r>
            <a:r>
              <a:rPr dirty="0" sz="1000" spc="5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and</a:t>
            </a:r>
            <a:r>
              <a:rPr dirty="0" sz="1000" spc="5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double-clustering</a:t>
            </a:r>
            <a:r>
              <a:rPr dirty="0" sz="1000" spc="4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estimators</a:t>
            </a:r>
            <a:r>
              <a:rPr dirty="0" sz="1000" spc="50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50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Produc</a:t>
            </a:r>
            <a:r>
              <a:rPr dirty="0" sz="1000" spc="-300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50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101600" marR="92710">
              <a:lnSpc>
                <a:spcPts val="1200"/>
              </a:lnSpc>
              <a:spcBef>
                <a:spcPts val="35"/>
              </a:spcBef>
            </a:pPr>
            <a:r>
              <a:rPr dirty="0" sz="1000" spc="-30">
                <a:latin typeface="Palatino Linotype"/>
                <a:cs typeface="Palatino Linotype"/>
              </a:rPr>
              <a:t>Reconsidering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Munnell</a:t>
            </a:r>
            <a:r>
              <a:rPr dirty="0" sz="1000">
                <a:latin typeface="Palatino Linotype"/>
                <a:cs typeface="Palatino Linotype"/>
              </a:rPr>
              <a:t> (1990)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example,</a:t>
            </a:r>
            <a:r>
              <a:rPr dirty="0" sz="1000">
                <a:latin typeface="Palatino Linotype"/>
                <a:cs typeface="Palatino Linotype"/>
              </a:rPr>
              <a:t> one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might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want</a:t>
            </a:r>
            <a:r>
              <a:rPr dirty="0" sz="1000">
                <a:latin typeface="Palatino Linotype"/>
                <a:cs typeface="Palatino Linotype"/>
              </a:rPr>
              <a:t> 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account</a:t>
            </a:r>
            <a:r>
              <a:rPr dirty="0" sz="1000">
                <a:latin typeface="Palatino Linotype"/>
                <a:cs typeface="Palatino Linotype"/>
              </a:rPr>
              <a:t> for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both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spatial </a:t>
            </a:r>
            <a:r>
              <a:rPr dirty="0" sz="1000" spc="-35">
                <a:latin typeface="Palatino Linotype"/>
                <a:cs typeface="Palatino Linotype"/>
              </a:rPr>
              <a:t>correlation </a:t>
            </a:r>
            <a:r>
              <a:rPr dirty="0" sz="1000" spc="-50">
                <a:latin typeface="Palatino Linotype"/>
                <a:cs typeface="Palatino Linotype"/>
              </a:rPr>
              <a:t>between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states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observed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same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time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period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for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serial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within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same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state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across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ones.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To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end,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one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may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supply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Courier New"/>
                <a:cs typeface="Courier New"/>
              </a:rPr>
              <a:t>vcovSCC</a:t>
            </a:r>
            <a:r>
              <a:rPr dirty="0" sz="1000" spc="-90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vcov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argument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coeftest</a:t>
            </a:r>
            <a:r>
              <a:rPr dirty="0" sz="1000" spc="-1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581479" y="6784854"/>
            <a:ext cx="4985385" cy="85153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coeftest(plmmod,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vcov=vcovSCC)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24765" marR="1793875" indent="728345">
              <a:lnSpc>
                <a:spcPct val="116799"/>
              </a:lnSpc>
              <a:tabLst>
                <a:tab pos="1482725" algn="l"/>
                <a:tab pos="2089785" algn="l"/>
              </a:tabLst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 </a:t>
            </a:r>
            <a:r>
              <a:rPr dirty="0" sz="800">
                <a:latin typeface="Courier New"/>
                <a:cs typeface="Courier New"/>
              </a:rPr>
              <a:t>(Intercept)</a:t>
            </a:r>
            <a:r>
              <a:rPr dirty="0" sz="800" spc="3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1.64330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0.15035</a:t>
            </a:r>
            <a:r>
              <a:rPr dirty="0" sz="800">
                <a:latin typeface="Courier New"/>
                <a:cs typeface="Courier New"/>
              </a:rPr>
              <a:t>	10.93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43" name="object 43" descr=""/>
          <p:cNvSpPr/>
          <p:nvPr/>
        </p:nvSpPr>
        <p:spPr>
          <a:xfrm>
            <a:off x="581479" y="7711999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90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 descr=""/>
          <p:cNvSpPr txBox="1"/>
          <p:nvPr/>
        </p:nvSpPr>
        <p:spPr>
          <a:xfrm>
            <a:off x="543379" y="7742959"/>
            <a:ext cx="5011420" cy="779780"/>
          </a:xfrm>
          <a:prstGeom prst="rect">
            <a:avLst/>
          </a:prstGeom>
        </p:spPr>
        <p:txBody>
          <a:bodyPr wrap="square" lIns="0" tIns="7620" rIns="0" bIns="0" rtlCol="0" vert="horz">
            <a:spAutoFit/>
          </a:bodyPr>
          <a:lstStyle/>
          <a:p>
            <a:pPr algn="just" marL="38100" marR="30480" indent="-635">
              <a:lnSpc>
                <a:spcPct val="103800"/>
              </a:lnSpc>
              <a:spcBef>
                <a:spcPts val="60"/>
              </a:spcBef>
            </a:pPr>
            <a:r>
              <a:rPr dirty="0" sz="800">
                <a:latin typeface="Palatino Linotype"/>
                <a:cs typeface="Palatino Linotype"/>
              </a:rPr>
              <a:t>1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vcov</a:t>
            </a:r>
            <a:r>
              <a:rPr dirty="0" sz="800" spc="-5">
                <a:latin typeface="Courier New"/>
                <a:cs typeface="Courier New"/>
              </a:rPr>
              <a:t>G</a:t>
            </a:r>
            <a:r>
              <a:rPr dirty="0" sz="800" spc="-300">
                <a:latin typeface="Courier New"/>
                <a:cs typeface="Courier New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c</a:t>
            </a:r>
            <a:r>
              <a:rPr dirty="0" sz="800" spc="-20">
                <a:latin typeface="Palatino Linotype"/>
                <a:cs typeface="Palatino Linotype"/>
              </a:rPr>
              <a:t>a</a:t>
            </a:r>
            <a:r>
              <a:rPr dirty="0" sz="800" spc="-25">
                <a:latin typeface="Palatino Linotype"/>
                <a:cs typeface="Palatino Linotype"/>
              </a:rPr>
              <a:t>n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15">
                <a:latin typeface="Palatino Linotype"/>
                <a:cs typeface="Palatino Linotype"/>
              </a:rPr>
              <a:t>b</a:t>
            </a:r>
            <a:r>
              <a:rPr dirty="0" sz="800" spc="-25">
                <a:latin typeface="Palatino Linotype"/>
                <a:cs typeface="Palatino Linotype"/>
              </a:rPr>
              <a:t>e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u</a:t>
            </a:r>
            <a:r>
              <a:rPr dirty="0" sz="800" spc="-20">
                <a:latin typeface="Palatino Linotype"/>
                <a:cs typeface="Palatino Linotype"/>
              </a:rPr>
              <a:t>s</a:t>
            </a:r>
            <a:r>
              <a:rPr dirty="0" sz="800" spc="-20">
                <a:latin typeface="Palatino Linotype"/>
                <a:cs typeface="Palatino Linotype"/>
              </a:rPr>
              <a:t>e</a:t>
            </a:r>
            <a:r>
              <a:rPr dirty="0" sz="800" spc="-60">
                <a:latin typeface="Palatino Linotype"/>
                <a:cs typeface="Palatino Linotype"/>
              </a:rPr>
              <a:t>d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f</a:t>
            </a:r>
            <a:r>
              <a:rPr dirty="0" sz="800" spc="-20">
                <a:latin typeface="Palatino Linotype"/>
                <a:cs typeface="Palatino Linotype"/>
              </a:rPr>
              <a:t>o</a:t>
            </a:r>
            <a:r>
              <a:rPr dirty="0" sz="800" spc="-15">
                <a:latin typeface="Palatino Linotype"/>
                <a:cs typeface="Palatino Linotype"/>
              </a:rPr>
              <a:t>r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c</a:t>
            </a:r>
            <a:r>
              <a:rPr dirty="0" sz="800" spc="-20">
                <a:latin typeface="Palatino Linotype"/>
                <a:cs typeface="Palatino Linotype"/>
              </a:rPr>
              <a:t>a</a:t>
            </a:r>
            <a:r>
              <a:rPr dirty="0" sz="800" spc="-30">
                <a:latin typeface="Palatino Linotype"/>
                <a:cs typeface="Palatino Linotype"/>
              </a:rPr>
              <a:t>l</a:t>
            </a:r>
            <a:r>
              <a:rPr dirty="0" sz="800" spc="5">
                <a:latin typeface="Palatino Linotype"/>
                <a:cs typeface="Palatino Linotype"/>
              </a:rPr>
              <a:t>c</a:t>
            </a:r>
            <a:r>
              <a:rPr dirty="0" sz="800" spc="-50">
                <a:latin typeface="Palatino Linotype"/>
                <a:cs typeface="Palatino Linotype"/>
              </a:rPr>
              <a:t>u</a:t>
            </a:r>
            <a:r>
              <a:rPr dirty="0" sz="800" spc="-25">
                <a:latin typeface="Palatino Linotype"/>
                <a:cs typeface="Palatino Linotype"/>
              </a:rPr>
              <a:t>l</a:t>
            </a:r>
            <a:r>
              <a:rPr dirty="0" sz="800" spc="-50">
                <a:latin typeface="Palatino Linotype"/>
                <a:cs typeface="Palatino Linotype"/>
              </a:rPr>
              <a:t>a</a:t>
            </a:r>
            <a:r>
              <a:rPr dirty="0" sz="800">
                <a:latin typeface="Palatino Linotype"/>
                <a:cs typeface="Palatino Linotype"/>
              </a:rPr>
              <a:t>t</a:t>
            </a:r>
            <a:r>
              <a:rPr dirty="0" sz="800" spc="-25">
                <a:latin typeface="Palatino Linotype"/>
                <a:cs typeface="Palatino Linotype"/>
              </a:rPr>
              <a:t>i</a:t>
            </a:r>
            <a:r>
              <a:rPr dirty="0" sz="800" spc="-30">
                <a:latin typeface="Palatino Linotype"/>
                <a:cs typeface="Palatino Linotype"/>
              </a:rPr>
              <a:t>n</a:t>
            </a:r>
            <a:r>
              <a:rPr dirty="0" sz="800" spc="-65">
                <a:latin typeface="Palatino Linotype"/>
                <a:cs typeface="Palatino Linotype"/>
              </a:rPr>
              <a:t>g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V</a:t>
            </a:r>
            <a:r>
              <a:rPr dirty="0" baseline="-25252" sz="825" spc="127" b="1">
                <a:latin typeface="Times New Roman"/>
                <a:cs typeface="Times New Roman"/>
              </a:rPr>
              <a:t>w</a:t>
            </a:r>
            <a:r>
              <a:rPr dirty="0" baseline="-25252" sz="825" spc="89" b="1">
                <a:latin typeface="Times New Roman"/>
                <a:cs typeface="Times New Roman"/>
              </a:rPr>
              <a:t>h</a:t>
            </a:r>
            <a:r>
              <a:rPr dirty="0" baseline="-25252" sz="825" spc="-89" i="1">
                <a:latin typeface="Meiryo"/>
                <a:cs typeface="Meiryo"/>
              </a:rPr>
              <a:t>,</a:t>
            </a:r>
            <a:r>
              <a:rPr dirty="0" baseline="-25252" sz="825" i="1">
                <a:latin typeface="Palatino Linotype"/>
                <a:cs typeface="Palatino Linotype"/>
              </a:rPr>
              <a:t>l</a:t>
            </a:r>
            <a:r>
              <a:rPr dirty="0" baseline="-25252" sz="825" spc="-120" i="1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,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V</a:t>
            </a:r>
            <a:r>
              <a:rPr dirty="0" baseline="-25252" sz="825" spc="187" b="1">
                <a:latin typeface="Times New Roman"/>
                <a:cs typeface="Times New Roman"/>
              </a:rPr>
              <a:t>c</a:t>
            </a:r>
            <a:r>
              <a:rPr dirty="0" baseline="-25252" sz="825" spc="135" b="1">
                <a:latin typeface="Times New Roman"/>
                <a:cs typeface="Times New Roman"/>
              </a:rPr>
              <a:t>t</a:t>
            </a:r>
            <a:r>
              <a:rPr dirty="0" baseline="-25252" sz="825" spc="-89" i="1">
                <a:latin typeface="Meiryo"/>
                <a:cs typeface="Meiryo"/>
              </a:rPr>
              <a:t>,</a:t>
            </a:r>
            <a:r>
              <a:rPr dirty="0" baseline="-25252" sz="825" i="1">
                <a:latin typeface="Palatino Linotype"/>
                <a:cs typeface="Palatino Linotype"/>
              </a:rPr>
              <a:t>l</a:t>
            </a:r>
            <a:r>
              <a:rPr dirty="0" baseline="-25252" sz="825" spc="-120" i="1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,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</a:t>
            </a:r>
            <a:r>
              <a:rPr dirty="0" sz="800" spc="-15">
                <a:latin typeface="Palatino Linotype"/>
                <a:cs typeface="Palatino Linotype"/>
              </a:rPr>
              <a:t>r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V</a:t>
            </a:r>
            <a:r>
              <a:rPr dirty="0" baseline="-25252" sz="825" spc="112" b="1">
                <a:latin typeface="Times New Roman"/>
                <a:cs typeface="Times New Roman"/>
              </a:rPr>
              <a:t>c</a:t>
            </a:r>
            <a:r>
              <a:rPr dirty="0" baseline="-25252" sz="825" spc="97" b="1">
                <a:latin typeface="Times New Roman"/>
                <a:cs typeface="Times New Roman"/>
              </a:rPr>
              <a:t>x</a:t>
            </a:r>
            <a:r>
              <a:rPr dirty="0" baseline="-25252" sz="825" spc="-89" i="1">
                <a:latin typeface="Meiryo"/>
                <a:cs typeface="Meiryo"/>
              </a:rPr>
              <a:t>,</a:t>
            </a:r>
            <a:r>
              <a:rPr dirty="0" baseline="-25252" sz="825" i="1">
                <a:latin typeface="Palatino Linotype"/>
                <a:cs typeface="Palatino Linotype"/>
              </a:rPr>
              <a:t>l</a:t>
            </a:r>
            <a:r>
              <a:rPr dirty="0" baseline="-25252" sz="825" i="1">
                <a:latin typeface="Palatino Linotype"/>
                <a:cs typeface="Palatino Linotype"/>
              </a:rPr>
              <a:t> </a:t>
            </a:r>
            <a:r>
              <a:rPr dirty="0" baseline="-25252" sz="825" spc="-52" i="1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</a:t>
            </a:r>
            <a:r>
              <a:rPr dirty="0" sz="800" spc="-75">
                <a:latin typeface="Palatino Linotype"/>
                <a:cs typeface="Palatino Linotype"/>
              </a:rPr>
              <a:t>r</a:t>
            </a:r>
            <a:r>
              <a:rPr dirty="0" sz="800" spc="-20">
                <a:latin typeface="Palatino Linotype"/>
                <a:cs typeface="Palatino Linotype"/>
              </a:rPr>
              <a:t>,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l</a:t>
            </a:r>
            <a:r>
              <a:rPr dirty="0" sz="800" spc="-20">
                <a:latin typeface="Palatino Linotype"/>
                <a:cs typeface="Palatino Linotype"/>
              </a:rPr>
              <a:t>e</a:t>
            </a:r>
            <a:r>
              <a:rPr dirty="0" sz="800" spc="-55">
                <a:latin typeface="Palatino Linotype"/>
                <a:cs typeface="Palatino Linotype"/>
              </a:rPr>
              <a:t>a</a:t>
            </a:r>
            <a:r>
              <a:rPr dirty="0" sz="800" spc="-80">
                <a:latin typeface="Palatino Linotype"/>
                <a:cs typeface="Palatino Linotype"/>
              </a:rPr>
              <a:t>v</a:t>
            </a:r>
            <a:r>
              <a:rPr dirty="0" sz="800" spc="-25">
                <a:latin typeface="Palatino Linotype"/>
                <a:cs typeface="Palatino Linotype"/>
              </a:rPr>
              <a:t>i</a:t>
            </a:r>
            <a:r>
              <a:rPr dirty="0" sz="800" spc="-30">
                <a:latin typeface="Palatino Linotype"/>
                <a:cs typeface="Palatino Linotype"/>
              </a:rPr>
              <a:t>n</a:t>
            </a:r>
            <a:r>
              <a:rPr dirty="0" sz="800" spc="-65">
                <a:latin typeface="Palatino Linotype"/>
                <a:cs typeface="Palatino Linotype"/>
              </a:rPr>
              <a:t>g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5">
                <a:latin typeface="Palatino Linotype"/>
                <a:cs typeface="Palatino Linotype"/>
              </a:rPr>
              <a:t>t</a:t>
            </a:r>
            <a:r>
              <a:rPr dirty="0" sz="800" spc="-30">
                <a:latin typeface="Palatino Linotype"/>
                <a:cs typeface="Palatino Linotype"/>
              </a:rPr>
              <a:t>h</a:t>
            </a:r>
            <a:r>
              <a:rPr dirty="0" sz="800" spc="-25">
                <a:latin typeface="Palatino Linotype"/>
                <a:cs typeface="Palatino Linotype"/>
              </a:rPr>
              <a:t>e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65">
                <a:latin typeface="Palatino Linotype"/>
                <a:cs typeface="Palatino Linotype"/>
              </a:rPr>
              <a:t>d</a:t>
            </a:r>
            <a:r>
              <a:rPr dirty="0" sz="800" spc="-25">
                <a:latin typeface="Palatino Linotype"/>
                <a:cs typeface="Palatino Linotype"/>
              </a:rPr>
              <a:t>e</a:t>
            </a:r>
            <a:r>
              <a:rPr dirty="0" sz="800" spc="-25">
                <a:latin typeface="Palatino Linotype"/>
                <a:cs typeface="Palatino Linotype"/>
              </a:rPr>
              <a:t>f</a:t>
            </a:r>
            <a:r>
              <a:rPr dirty="0" sz="800" spc="-50">
                <a:latin typeface="Palatino Linotype"/>
                <a:cs typeface="Palatino Linotype"/>
              </a:rPr>
              <a:t>a</a:t>
            </a:r>
            <a:r>
              <a:rPr dirty="0" sz="800" spc="-50">
                <a:latin typeface="Palatino Linotype"/>
                <a:cs typeface="Palatino Linotype"/>
              </a:rPr>
              <a:t>u</a:t>
            </a:r>
            <a:r>
              <a:rPr dirty="0" sz="800" spc="-30">
                <a:latin typeface="Palatino Linotype"/>
                <a:cs typeface="Palatino Linotype"/>
              </a:rPr>
              <a:t>l</a:t>
            </a:r>
            <a:r>
              <a:rPr dirty="0" sz="800">
                <a:latin typeface="Palatino Linotype"/>
                <a:cs typeface="Palatino Linotype"/>
              </a:rPr>
              <a:t>t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l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65">
                <a:latin typeface="Palatino Linotype"/>
                <a:cs typeface="Palatino Linotype"/>
              </a:rPr>
              <a:t>g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a</a:t>
            </a:r>
            <a:r>
              <a:rPr dirty="0" sz="800">
                <a:latin typeface="Palatino Linotype"/>
                <a:cs typeface="Palatino Linotype"/>
              </a:rPr>
              <a:t>t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0</a:t>
            </a:r>
            <a:r>
              <a:rPr dirty="0" sz="800" spc="-20">
                <a:latin typeface="Palatino Linotype"/>
                <a:cs typeface="Palatino Linotype"/>
              </a:rPr>
              <a:t>,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5">
                <a:latin typeface="Palatino Linotype"/>
                <a:cs typeface="Palatino Linotype"/>
              </a:rPr>
              <a:t>t</a:t>
            </a:r>
            <a:r>
              <a:rPr dirty="0" sz="800" spc="-20">
                <a:latin typeface="Palatino Linotype"/>
                <a:cs typeface="Palatino Linotype"/>
              </a:rPr>
              <a:t>o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10">
                <a:latin typeface="Palatino Linotype"/>
                <a:cs typeface="Palatino Linotype"/>
              </a:rPr>
              <a:t>c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30">
                <a:latin typeface="Palatino Linotype"/>
                <a:cs typeface="Palatino Linotype"/>
              </a:rPr>
              <a:t>l</a:t>
            </a:r>
            <a:r>
              <a:rPr dirty="0" sz="800" spc="5">
                <a:latin typeface="Palatino Linotype"/>
                <a:cs typeface="Palatino Linotype"/>
              </a:rPr>
              <a:t>c</a:t>
            </a:r>
            <a:r>
              <a:rPr dirty="0" sz="800" spc="-50">
                <a:latin typeface="Palatino Linotype"/>
                <a:cs typeface="Palatino Linotype"/>
              </a:rPr>
              <a:t>u</a:t>
            </a:r>
            <a:r>
              <a:rPr dirty="0" sz="800" spc="-25">
                <a:latin typeface="Palatino Linotype"/>
                <a:cs typeface="Palatino Linotype"/>
              </a:rPr>
              <a:t>l</a:t>
            </a:r>
            <a:r>
              <a:rPr dirty="0" sz="800" spc="-50">
                <a:latin typeface="Palatino Linotype"/>
                <a:cs typeface="Palatino Linotype"/>
              </a:rPr>
              <a:t>a</a:t>
            </a:r>
            <a:r>
              <a:rPr dirty="0" sz="800" spc="-5">
                <a:latin typeface="Palatino Linotype"/>
                <a:cs typeface="Palatino Linotype"/>
              </a:rPr>
              <a:t>t</a:t>
            </a:r>
            <a:r>
              <a:rPr dirty="0" sz="800" spc="-25">
                <a:latin typeface="Palatino Linotype"/>
                <a:cs typeface="Palatino Linotype"/>
              </a:rPr>
              <a:t>e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V</a:t>
            </a:r>
            <a:r>
              <a:rPr dirty="0" baseline="-25252" sz="825" spc="127" b="1">
                <a:latin typeface="Times New Roman"/>
                <a:cs typeface="Times New Roman"/>
              </a:rPr>
              <a:t>w</a:t>
            </a:r>
            <a:r>
              <a:rPr dirty="0" baseline="-25252" sz="825" spc="165" b="1">
                <a:latin typeface="Times New Roman"/>
                <a:cs typeface="Times New Roman"/>
              </a:rPr>
              <a:t>h</a:t>
            </a:r>
            <a:r>
              <a:rPr dirty="0" sz="800" spc="-20">
                <a:latin typeface="Palatino Linotype"/>
                <a:cs typeface="Palatino Linotype"/>
              </a:rPr>
              <a:t>,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V</a:t>
            </a:r>
            <a:r>
              <a:rPr dirty="0" baseline="-25252" sz="825" spc="187" b="1">
                <a:latin typeface="Times New Roman"/>
                <a:cs typeface="Times New Roman"/>
              </a:rPr>
              <a:t>c</a:t>
            </a:r>
            <a:r>
              <a:rPr dirty="0" baseline="-25252" sz="825" spc="202" b="1">
                <a:latin typeface="Times New Roman"/>
                <a:cs typeface="Times New Roman"/>
              </a:rPr>
              <a:t>t</a:t>
            </a:r>
            <a:r>
              <a:rPr dirty="0" sz="800" spc="-20">
                <a:latin typeface="Palatino Linotype"/>
                <a:cs typeface="Palatino Linotype"/>
              </a:rPr>
              <a:t>,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</a:t>
            </a:r>
            <a:r>
              <a:rPr dirty="0" sz="800" spc="-15">
                <a:latin typeface="Palatino Linotype"/>
                <a:cs typeface="Palatino Linotype"/>
              </a:rPr>
              <a:t>r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V</a:t>
            </a:r>
            <a:r>
              <a:rPr dirty="0" baseline="-25252" sz="825" spc="112" b="1">
                <a:latin typeface="Times New Roman"/>
                <a:cs typeface="Times New Roman"/>
              </a:rPr>
              <a:t>c</a:t>
            </a:r>
            <a:r>
              <a:rPr dirty="0" baseline="-25252" sz="825" spc="179" b="1">
                <a:latin typeface="Times New Roman"/>
                <a:cs typeface="Times New Roman"/>
              </a:rPr>
              <a:t>x</a:t>
            </a:r>
            <a:r>
              <a:rPr dirty="0" sz="800" spc="-20">
                <a:latin typeface="Palatino Linotype"/>
                <a:cs typeface="Palatino Linotype"/>
              </a:rPr>
              <a:t>. </a:t>
            </a:r>
            <a:r>
              <a:rPr dirty="0" sz="800" spc="-25">
                <a:latin typeface="Palatino Linotype"/>
                <a:cs typeface="Palatino Linotype"/>
              </a:rPr>
              <a:t>I</a:t>
            </a:r>
            <a:r>
              <a:rPr dirty="0" sz="800">
                <a:latin typeface="Palatino Linotype"/>
                <a:cs typeface="Palatino Linotype"/>
              </a:rPr>
              <a:t>t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t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55">
                <a:latin typeface="Palatino Linotype"/>
                <a:cs typeface="Palatino Linotype"/>
              </a:rPr>
              <a:t>k</a:t>
            </a:r>
            <a:r>
              <a:rPr dirty="0" sz="800" spc="-20">
                <a:latin typeface="Palatino Linotype"/>
                <a:cs typeface="Palatino Linotype"/>
              </a:rPr>
              <a:t>e</a:t>
            </a:r>
            <a:r>
              <a:rPr dirty="0" sz="800" spc="-30">
                <a:latin typeface="Palatino Linotype"/>
                <a:cs typeface="Palatino Linotype"/>
              </a:rPr>
              <a:t>s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</a:t>
            </a:r>
            <a:r>
              <a:rPr dirty="0" sz="800" spc="-30">
                <a:latin typeface="Palatino Linotype"/>
                <a:cs typeface="Palatino Linotype"/>
              </a:rPr>
              <a:t>s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25">
                <a:latin typeface="Palatino Linotype"/>
                <a:cs typeface="Palatino Linotype"/>
              </a:rPr>
              <a:t>r</a:t>
            </a:r>
            <a:r>
              <a:rPr dirty="0" sz="800" spc="-60">
                <a:latin typeface="Palatino Linotype"/>
                <a:cs typeface="Palatino Linotype"/>
              </a:rPr>
              <a:t>g</a:t>
            </a:r>
            <a:r>
              <a:rPr dirty="0" sz="800" spc="-50">
                <a:latin typeface="Palatino Linotype"/>
                <a:cs typeface="Palatino Linotype"/>
              </a:rPr>
              <a:t>u</a:t>
            </a:r>
            <a:r>
              <a:rPr dirty="0" sz="800" spc="-40">
                <a:latin typeface="Palatino Linotype"/>
                <a:cs typeface="Palatino Linotype"/>
              </a:rPr>
              <a:t>m</a:t>
            </a:r>
            <a:r>
              <a:rPr dirty="0" sz="800" spc="-25">
                <a:latin typeface="Palatino Linotype"/>
                <a:cs typeface="Palatino Linotype"/>
              </a:rPr>
              <a:t>e</a:t>
            </a:r>
            <a:r>
              <a:rPr dirty="0" sz="800" spc="-35">
                <a:latin typeface="Palatino Linotype"/>
                <a:cs typeface="Palatino Linotype"/>
              </a:rPr>
              <a:t>n</a:t>
            </a:r>
            <a:r>
              <a:rPr dirty="0" sz="800" spc="5">
                <a:latin typeface="Palatino Linotype"/>
                <a:cs typeface="Palatino Linotype"/>
              </a:rPr>
              <a:t>t</a:t>
            </a:r>
            <a:r>
              <a:rPr dirty="0" sz="800" spc="145">
                <a:latin typeface="Palatino Linotype"/>
                <a:cs typeface="Palatino Linotype"/>
              </a:rPr>
              <a:t>s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c</a:t>
            </a:r>
            <a:r>
              <a:rPr dirty="0" sz="800" spc="-30">
                <a:latin typeface="Palatino Linotype"/>
                <a:cs typeface="Palatino Linotype"/>
              </a:rPr>
              <a:t>l</a:t>
            </a:r>
            <a:r>
              <a:rPr dirty="0" sz="800" spc="-50">
                <a:latin typeface="Palatino Linotype"/>
                <a:cs typeface="Palatino Linotype"/>
              </a:rPr>
              <a:t>u</a:t>
            </a:r>
            <a:r>
              <a:rPr dirty="0" sz="800" spc="-30">
                <a:latin typeface="Palatino Linotype"/>
                <a:cs typeface="Palatino Linotype"/>
              </a:rPr>
              <a:t>s</a:t>
            </a:r>
            <a:r>
              <a:rPr dirty="0" sz="800" spc="-5">
                <a:latin typeface="Palatino Linotype"/>
                <a:cs typeface="Palatino Linotype"/>
              </a:rPr>
              <a:t>t</a:t>
            </a:r>
            <a:r>
              <a:rPr dirty="0" sz="800" spc="-25">
                <a:latin typeface="Palatino Linotype"/>
                <a:cs typeface="Palatino Linotype"/>
              </a:rPr>
              <a:t>e</a:t>
            </a:r>
            <a:r>
              <a:rPr dirty="0" sz="800" spc="-10">
                <a:latin typeface="Palatino Linotype"/>
                <a:cs typeface="Palatino Linotype"/>
              </a:rPr>
              <a:t>r</a:t>
            </a:r>
            <a:r>
              <a:rPr dirty="0" sz="800" spc="-25">
                <a:latin typeface="Palatino Linotype"/>
                <a:cs typeface="Palatino Linotype"/>
              </a:rPr>
              <a:t>i</a:t>
            </a:r>
            <a:r>
              <a:rPr dirty="0" sz="800" spc="-30">
                <a:latin typeface="Palatino Linotype"/>
                <a:cs typeface="Palatino Linotype"/>
              </a:rPr>
              <a:t>n</a:t>
            </a:r>
            <a:r>
              <a:rPr dirty="0" sz="800" spc="-65">
                <a:latin typeface="Palatino Linotype"/>
                <a:cs typeface="Palatino Linotype"/>
              </a:rPr>
              <a:t>g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65">
                <a:latin typeface="Palatino Linotype"/>
                <a:cs typeface="Palatino Linotype"/>
              </a:rPr>
              <a:t>d</a:t>
            </a:r>
            <a:r>
              <a:rPr dirty="0" sz="800" spc="-25">
                <a:latin typeface="Palatino Linotype"/>
                <a:cs typeface="Palatino Linotype"/>
              </a:rPr>
              <a:t>i</a:t>
            </a:r>
            <a:r>
              <a:rPr dirty="0" sz="800" spc="-40">
                <a:latin typeface="Palatino Linotype"/>
                <a:cs typeface="Palatino Linotype"/>
              </a:rPr>
              <a:t>m</a:t>
            </a:r>
            <a:r>
              <a:rPr dirty="0" sz="800" spc="-25">
                <a:latin typeface="Palatino Linotype"/>
                <a:cs typeface="Palatino Linotype"/>
              </a:rPr>
              <a:t>e</a:t>
            </a:r>
            <a:r>
              <a:rPr dirty="0" sz="800" spc="-30">
                <a:latin typeface="Palatino Linotype"/>
                <a:cs typeface="Palatino Linotype"/>
              </a:rPr>
              <a:t>n</a:t>
            </a:r>
            <a:r>
              <a:rPr dirty="0" sz="800" spc="-30">
                <a:latin typeface="Palatino Linotype"/>
                <a:cs typeface="Palatino Linotype"/>
              </a:rPr>
              <a:t>s</a:t>
            </a:r>
            <a:r>
              <a:rPr dirty="0" sz="800" spc="-25">
                <a:latin typeface="Palatino Linotype"/>
                <a:cs typeface="Palatino Linotype"/>
              </a:rPr>
              <a:t>i</a:t>
            </a:r>
            <a:r>
              <a:rPr dirty="0" sz="800" spc="-20">
                <a:latin typeface="Palatino Linotype"/>
                <a:cs typeface="Palatino Linotype"/>
              </a:rPr>
              <a:t>o</a:t>
            </a:r>
            <a:r>
              <a:rPr dirty="0" sz="800" spc="-25">
                <a:latin typeface="Palatino Linotype"/>
                <a:cs typeface="Palatino Linotype"/>
              </a:rPr>
              <a:t>n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15">
                <a:latin typeface="Palatino Linotype"/>
                <a:cs typeface="Palatino Linotype"/>
              </a:rPr>
              <a:t>(</a:t>
            </a:r>
            <a:r>
              <a:rPr dirty="0" sz="800" spc="-10">
                <a:latin typeface="Courier New"/>
                <a:cs typeface="Courier New"/>
              </a:rPr>
              <a:t>cluster</a:t>
            </a:r>
            <a:r>
              <a:rPr dirty="0" sz="800" spc="-20">
                <a:latin typeface="Palatino Linotype"/>
                <a:cs typeface="Palatino Linotype"/>
              </a:rPr>
              <a:t>)</a:t>
            </a:r>
            <a:r>
              <a:rPr dirty="0" sz="800" spc="-15">
                <a:latin typeface="Palatino Linotype"/>
                <a:cs typeface="Palatino Linotype"/>
              </a:rPr>
              <a:t>,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f</a:t>
            </a:r>
            <a:r>
              <a:rPr dirty="0" sz="800" spc="-30">
                <a:latin typeface="Palatino Linotype"/>
                <a:cs typeface="Palatino Linotype"/>
              </a:rPr>
              <a:t>un</a:t>
            </a:r>
            <a:r>
              <a:rPr dirty="0" sz="800" spc="-20">
                <a:latin typeface="Palatino Linotype"/>
                <a:cs typeface="Palatino Linotype"/>
              </a:rPr>
              <a:t>c</a:t>
            </a:r>
            <a:r>
              <a:rPr dirty="0" sz="800">
                <a:latin typeface="Palatino Linotype"/>
                <a:cs typeface="Palatino Linotype"/>
              </a:rPr>
              <a:t>t</a:t>
            </a:r>
            <a:r>
              <a:rPr dirty="0" sz="800" spc="-25">
                <a:latin typeface="Palatino Linotype"/>
                <a:cs typeface="Palatino Linotype"/>
              </a:rPr>
              <a:t>io</a:t>
            </a:r>
            <a:r>
              <a:rPr dirty="0" sz="800" spc="-25">
                <a:latin typeface="Palatino Linotype"/>
                <a:cs typeface="Palatino Linotype"/>
              </a:rPr>
              <a:t>n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</a:t>
            </a:r>
            <a:r>
              <a:rPr dirty="0" sz="800" spc="-30">
                <a:latin typeface="Palatino Linotype"/>
                <a:cs typeface="Palatino Linotype"/>
              </a:rPr>
              <a:t>f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5">
                <a:latin typeface="Palatino Linotype"/>
                <a:cs typeface="Palatino Linotype"/>
              </a:rPr>
              <a:t>t</a:t>
            </a:r>
            <a:r>
              <a:rPr dirty="0" sz="800" spc="-35">
                <a:latin typeface="Palatino Linotype"/>
                <a:cs typeface="Palatino Linotype"/>
              </a:rPr>
              <a:t>h</a:t>
            </a:r>
            <a:r>
              <a:rPr dirty="0" sz="800" spc="-25">
                <a:latin typeface="Palatino Linotype"/>
                <a:cs typeface="Palatino Linotype"/>
              </a:rPr>
              <a:t>e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e</a:t>
            </a:r>
            <a:r>
              <a:rPr dirty="0" sz="800" spc="-10">
                <a:latin typeface="Palatino Linotype"/>
                <a:cs typeface="Palatino Linotype"/>
              </a:rPr>
              <a:t>r</a:t>
            </a:r>
            <a:r>
              <a:rPr dirty="0" sz="800" spc="-20">
                <a:latin typeface="Palatino Linotype"/>
                <a:cs typeface="Palatino Linotype"/>
              </a:rPr>
              <a:t>r</a:t>
            </a:r>
            <a:r>
              <a:rPr dirty="0" sz="800" spc="-20">
                <a:latin typeface="Palatino Linotype"/>
                <a:cs typeface="Palatino Linotype"/>
              </a:rPr>
              <a:t>o</a:t>
            </a:r>
            <a:r>
              <a:rPr dirty="0" sz="800" spc="-25">
                <a:latin typeface="Palatino Linotype"/>
                <a:cs typeface="Palatino Linotype"/>
              </a:rPr>
              <a:t>r</a:t>
            </a:r>
            <a:r>
              <a:rPr dirty="0" sz="800" spc="-25">
                <a:latin typeface="Palatino Linotype"/>
                <a:cs typeface="Palatino Linotype"/>
              </a:rPr>
              <a:t>s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5">
                <a:latin typeface="Palatino Linotype"/>
                <a:cs typeface="Palatino Linotype"/>
              </a:rPr>
              <a:t>c</a:t>
            </a:r>
            <a:r>
              <a:rPr dirty="0" sz="800" spc="-20">
                <a:latin typeface="Palatino Linotype"/>
                <a:cs typeface="Palatino Linotype"/>
              </a:rPr>
              <a:t>o</a:t>
            </a:r>
            <a:r>
              <a:rPr dirty="0" sz="800" spc="-10">
                <a:latin typeface="Palatino Linotype"/>
                <a:cs typeface="Palatino Linotype"/>
              </a:rPr>
              <a:t>r</a:t>
            </a:r>
            <a:r>
              <a:rPr dirty="0" sz="800" spc="-20">
                <a:latin typeface="Palatino Linotype"/>
                <a:cs typeface="Palatino Linotype"/>
              </a:rPr>
              <a:t>r</a:t>
            </a:r>
            <a:r>
              <a:rPr dirty="0" sz="800" spc="-20">
                <a:latin typeface="Palatino Linotype"/>
                <a:cs typeface="Palatino Linotype"/>
              </a:rPr>
              <a:t>e</a:t>
            </a:r>
            <a:r>
              <a:rPr dirty="0" sz="800" spc="-30">
                <a:latin typeface="Palatino Linotype"/>
                <a:cs typeface="Palatino Linotype"/>
              </a:rPr>
              <a:t>s</a:t>
            </a:r>
            <a:r>
              <a:rPr dirty="0" sz="800" spc="-45">
                <a:latin typeface="Palatino Linotype"/>
                <a:cs typeface="Palatino Linotype"/>
              </a:rPr>
              <a:t>p</a:t>
            </a:r>
            <a:r>
              <a:rPr dirty="0" sz="800" spc="-20">
                <a:latin typeface="Palatino Linotype"/>
                <a:cs typeface="Palatino Linotype"/>
              </a:rPr>
              <a:t>o</a:t>
            </a:r>
            <a:r>
              <a:rPr dirty="0" sz="800" spc="-45">
                <a:latin typeface="Palatino Linotype"/>
                <a:cs typeface="Palatino Linotype"/>
              </a:rPr>
              <a:t>ndin</a:t>
            </a:r>
            <a:r>
              <a:rPr dirty="0" sz="800" spc="-40">
                <a:latin typeface="Palatino Linotype"/>
                <a:cs typeface="Palatino Linotype"/>
              </a:rPr>
              <a:t>g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5">
                <a:latin typeface="Palatino Linotype"/>
                <a:cs typeface="Palatino Linotype"/>
              </a:rPr>
              <a:t>t</a:t>
            </a:r>
            <a:r>
              <a:rPr dirty="0" sz="800" spc="-20">
                <a:latin typeface="Palatino Linotype"/>
                <a:cs typeface="Palatino Linotype"/>
              </a:rPr>
              <a:t>o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E</a:t>
            </a:r>
            <a:r>
              <a:rPr dirty="0" sz="800" spc="-45">
                <a:latin typeface="Cambria"/>
                <a:cs typeface="Cambria"/>
              </a:rPr>
              <a:t>(</a:t>
            </a:r>
            <a:r>
              <a:rPr dirty="0" sz="800" spc="-685" i="1">
                <a:latin typeface="Meiryo"/>
                <a:cs typeface="Meiryo"/>
              </a:rPr>
              <a:t/>
            </a:r>
            <a:r>
              <a:rPr dirty="0" sz="800" spc="-245" i="1">
                <a:latin typeface="Meiryo"/>
                <a:cs typeface="Meiryo"/>
              </a:rPr>
              <a:t>̂</a:t>
            </a:r>
            <a:r>
              <a:rPr dirty="0" sz="800" spc="-45">
                <a:latin typeface="Cambria"/>
                <a:cs typeface="Cambria"/>
              </a:rPr>
              <a:t>)</a:t>
            </a:r>
            <a:r>
              <a:rPr dirty="0" sz="800" spc="5">
                <a:latin typeface="Cambria"/>
                <a:cs typeface="Cambria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(</a:t>
            </a:r>
            <a:r>
              <a:rPr dirty="0" sz="800" spc="-10">
                <a:latin typeface="Courier New"/>
                <a:cs typeface="Courier New"/>
              </a:rPr>
              <a:t>inner</a:t>
            </a:r>
            <a:r>
              <a:rPr dirty="0" sz="800" spc="-15">
                <a:latin typeface="Palatino Linotype"/>
                <a:cs typeface="Palatino Linotype"/>
              </a:rPr>
              <a:t>),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and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l</a:t>
            </a:r>
            <a:r>
              <a:rPr dirty="0" sz="800" spc="-50">
                <a:latin typeface="Palatino Linotype"/>
                <a:cs typeface="Palatino Linotype"/>
              </a:rPr>
              <a:t>ag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</a:t>
            </a:r>
            <a:r>
              <a:rPr dirty="0" sz="800" spc="-20">
                <a:latin typeface="Palatino Linotype"/>
                <a:cs typeface="Palatino Linotype"/>
              </a:rPr>
              <a:t>r</a:t>
            </a:r>
            <a:r>
              <a:rPr dirty="0" sz="800" spc="-35">
                <a:latin typeface="Palatino Linotype"/>
                <a:cs typeface="Palatino Linotype"/>
              </a:rPr>
              <a:t>de</a:t>
            </a:r>
            <a:r>
              <a:rPr dirty="0" sz="800" spc="-85">
                <a:latin typeface="Palatino Linotype"/>
                <a:cs typeface="Palatino Linotype"/>
              </a:rPr>
              <a:t>r</a:t>
            </a:r>
            <a:r>
              <a:rPr dirty="0" sz="800" spc="-20">
                <a:latin typeface="Palatino Linotype"/>
                <a:cs typeface="Palatino Linotype"/>
              </a:rPr>
              <a:t>.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200">
                <a:latin typeface="Palatino Linotype"/>
                <a:cs typeface="Palatino Linotype"/>
              </a:rPr>
              <a:t>he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inne</a:t>
            </a:r>
            <a:r>
              <a:rPr dirty="0" sz="800" spc="-5">
                <a:latin typeface="Courier New"/>
                <a:cs typeface="Courier New"/>
              </a:rPr>
              <a:t>r</a:t>
            </a:r>
            <a:r>
              <a:rPr dirty="0" sz="800" spc="-295">
                <a:latin typeface="Courier New"/>
                <a:cs typeface="Courier New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</a:t>
            </a:r>
            <a:r>
              <a:rPr dirty="0" sz="800" spc="-35">
                <a:latin typeface="Palatino Linotype"/>
                <a:cs typeface="Palatino Linotype"/>
              </a:rPr>
              <a:t>r</a:t>
            </a:r>
            <a:r>
              <a:rPr dirty="0" sz="800" spc="-60">
                <a:latin typeface="Palatino Linotype"/>
                <a:cs typeface="Palatino Linotype"/>
              </a:rPr>
              <a:t>g</a:t>
            </a:r>
            <a:r>
              <a:rPr dirty="0" sz="800" spc="-35">
                <a:latin typeface="Palatino Linotype"/>
                <a:cs typeface="Palatino Linotype"/>
              </a:rPr>
              <a:t>ume</a:t>
            </a:r>
            <a:r>
              <a:rPr dirty="0" sz="800" spc="-40">
                <a:latin typeface="Palatino Linotype"/>
                <a:cs typeface="Palatino Linotype"/>
              </a:rPr>
              <a:t>n</a:t>
            </a:r>
            <a:r>
              <a:rPr dirty="0" sz="800">
                <a:latin typeface="Palatino Linotype"/>
                <a:cs typeface="Palatino Linotype"/>
              </a:rPr>
              <a:t>t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10">
                <a:latin typeface="Palatino Linotype"/>
                <a:cs typeface="Palatino Linotype"/>
              </a:rPr>
              <a:t>c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25">
                <a:latin typeface="Palatino Linotype"/>
                <a:cs typeface="Palatino Linotype"/>
              </a:rPr>
              <a:t>n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5">
                <a:latin typeface="Palatino Linotype"/>
                <a:cs typeface="Palatino Linotype"/>
              </a:rPr>
              <a:t>cc</a:t>
            </a:r>
            <a:r>
              <a:rPr dirty="0" sz="800" spc="-25">
                <a:latin typeface="Palatino Linotype"/>
                <a:cs typeface="Palatino Linotype"/>
              </a:rPr>
              <a:t>e</a:t>
            </a:r>
            <a:r>
              <a:rPr dirty="0" sz="800" spc="-25">
                <a:latin typeface="Palatino Linotype"/>
                <a:cs typeface="Palatino Linotype"/>
              </a:rPr>
              <a:t>pt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5">
                <a:latin typeface="Palatino Linotype"/>
                <a:cs typeface="Palatino Linotype"/>
              </a:rPr>
              <a:t>ei</a:t>
            </a:r>
            <a:r>
              <a:rPr dirty="0" sz="800" spc="-20">
                <a:latin typeface="Palatino Linotype"/>
                <a:cs typeface="Palatino Linotype"/>
              </a:rPr>
              <a:t>t</a:t>
            </a:r>
            <a:r>
              <a:rPr dirty="0" sz="800" spc="-30">
                <a:latin typeface="Palatino Linotype"/>
                <a:cs typeface="Palatino Linotype"/>
              </a:rPr>
              <a:t>h</a:t>
            </a:r>
            <a:r>
              <a:rPr dirty="0" sz="800" spc="-20">
                <a:latin typeface="Palatino Linotype"/>
                <a:cs typeface="Palatino Linotype"/>
              </a:rPr>
              <a:t>er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one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</a:t>
            </a:r>
            <a:r>
              <a:rPr dirty="0" sz="800" spc="-30">
                <a:latin typeface="Palatino Linotype"/>
                <a:cs typeface="Palatino Linotype"/>
              </a:rPr>
              <a:t>f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two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5">
                <a:latin typeface="Palatino Linotype"/>
                <a:cs typeface="Palatino Linotype"/>
              </a:rPr>
              <a:t>st</a:t>
            </a:r>
            <a:r>
              <a:rPr dirty="0" sz="800" spc="-10">
                <a:latin typeface="Palatino Linotype"/>
                <a:cs typeface="Palatino Linotype"/>
              </a:rPr>
              <a:t>r</a:t>
            </a:r>
            <a:r>
              <a:rPr dirty="0" sz="800" spc="-25">
                <a:latin typeface="Palatino Linotype"/>
                <a:cs typeface="Palatino Linotype"/>
              </a:rPr>
              <a:t>i</a:t>
            </a:r>
            <a:r>
              <a:rPr dirty="0" sz="800" spc="-45">
                <a:latin typeface="Palatino Linotype"/>
                <a:cs typeface="Palatino Linotype"/>
              </a:rPr>
              <a:t>n</a:t>
            </a:r>
            <a:r>
              <a:rPr dirty="0" sz="800" spc="-40">
                <a:latin typeface="Palatino Linotype"/>
                <a:cs typeface="Palatino Linotype"/>
              </a:rPr>
              <a:t>g</a:t>
            </a:r>
            <a:r>
              <a:rPr dirty="0" sz="800" spc="-30">
                <a:latin typeface="Palatino Linotype"/>
                <a:cs typeface="Palatino Linotype"/>
              </a:rPr>
              <a:t>s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’cluster</a:t>
            </a:r>
            <a:r>
              <a:rPr dirty="0" sz="800" spc="-5">
                <a:latin typeface="Courier New"/>
                <a:cs typeface="Courier New"/>
              </a:rPr>
              <a:t>’</a:t>
            </a:r>
            <a:r>
              <a:rPr dirty="0" sz="800" spc="-295">
                <a:latin typeface="Courier New"/>
                <a:cs typeface="Courier New"/>
              </a:rPr>
              <a:t> </a:t>
            </a:r>
            <a:r>
              <a:rPr dirty="0" sz="800" spc="-15">
                <a:latin typeface="Palatino Linotype"/>
                <a:cs typeface="Palatino Linotype"/>
              </a:rPr>
              <a:t>or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’white’</a:t>
            </a:r>
            <a:r>
              <a:rPr dirty="0" sz="800" spc="-20">
                <a:latin typeface="Palatino Linotype"/>
                <a:cs typeface="Palatino Linotype"/>
              </a:rPr>
              <a:t>,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s</a:t>
            </a:r>
            <a:r>
              <a:rPr dirty="0" sz="800" spc="-45">
                <a:latin typeface="Palatino Linotype"/>
                <a:cs typeface="Palatino Linotype"/>
              </a:rPr>
              <a:t>p</a:t>
            </a:r>
            <a:r>
              <a:rPr dirty="0" sz="800" spc="-15">
                <a:latin typeface="Palatino Linotype"/>
                <a:cs typeface="Palatino Linotype"/>
              </a:rPr>
              <a:t>e</a:t>
            </a:r>
            <a:r>
              <a:rPr dirty="0" sz="800" spc="5">
                <a:latin typeface="Palatino Linotype"/>
                <a:cs typeface="Palatino Linotype"/>
              </a:rPr>
              <a:t>c</a:t>
            </a:r>
            <a:r>
              <a:rPr dirty="0" sz="800" spc="-25">
                <a:latin typeface="Palatino Linotype"/>
                <a:cs typeface="Palatino Linotype"/>
              </a:rPr>
              <a:t>i</a:t>
            </a:r>
            <a:r>
              <a:rPr dirty="0" sz="800">
                <a:latin typeface="Palatino Linotype"/>
                <a:cs typeface="Palatino Linotype"/>
              </a:rPr>
              <a:t>f</a:t>
            </a:r>
            <a:r>
              <a:rPr dirty="0" sz="800" spc="-75">
                <a:latin typeface="Palatino Linotype"/>
                <a:cs typeface="Palatino Linotype"/>
              </a:rPr>
              <a:t>y</a:t>
            </a:r>
            <a:r>
              <a:rPr dirty="0" sz="800" spc="-25">
                <a:latin typeface="Palatino Linotype"/>
                <a:cs typeface="Palatino Linotype"/>
              </a:rPr>
              <a:t>i</a:t>
            </a:r>
            <a:r>
              <a:rPr dirty="0" sz="800" spc="-30">
                <a:latin typeface="Palatino Linotype"/>
                <a:cs typeface="Palatino Linotype"/>
              </a:rPr>
              <a:t>n</a:t>
            </a:r>
            <a:r>
              <a:rPr dirty="0" sz="800" spc="-65">
                <a:latin typeface="Palatino Linotype"/>
                <a:cs typeface="Palatino Linotype"/>
              </a:rPr>
              <a:t>g</a:t>
            </a:r>
            <a:endParaRPr sz="800">
              <a:latin typeface="Palatino Linotype"/>
              <a:cs typeface="Palatino Linotype"/>
            </a:endParaRPr>
          </a:p>
          <a:p>
            <a:pPr algn="just" marL="38100" marR="42545">
              <a:lnSpc>
                <a:spcPct val="103800"/>
              </a:lnSpc>
            </a:pPr>
            <a:r>
              <a:rPr dirty="0" sz="800" spc="-20">
                <a:latin typeface="Palatino Linotype"/>
                <a:cs typeface="Palatino Linotype"/>
              </a:rPr>
              <a:t>r</a:t>
            </a:r>
            <a:r>
              <a:rPr dirty="0" sz="800" spc="-20">
                <a:latin typeface="Palatino Linotype"/>
                <a:cs typeface="Palatino Linotype"/>
              </a:rPr>
              <a:t>e</a:t>
            </a:r>
            <a:r>
              <a:rPr dirty="0" sz="800" spc="-35">
                <a:latin typeface="Palatino Linotype"/>
                <a:cs typeface="Palatino Linotype"/>
              </a:rPr>
              <a:t>s</a:t>
            </a:r>
            <a:r>
              <a:rPr dirty="0" sz="800" spc="-40">
                <a:latin typeface="Palatino Linotype"/>
                <a:cs typeface="Palatino Linotype"/>
              </a:rPr>
              <a:t>p</a:t>
            </a:r>
            <a:r>
              <a:rPr dirty="0" sz="800" spc="-15">
                <a:latin typeface="Palatino Linotype"/>
                <a:cs typeface="Palatino Linotype"/>
              </a:rPr>
              <a:t>e</a:t>
            </a:r>
            <a:r>
              <a:rPr dirty="0" sz="800" spc="5">
                <a:latin typeface="Palatino Linotype"/>
                <a:cs typeface="Palatino Linotype"/>
              </a:rPr>
              <a:t>c</a:t>
            </a:r>
            <a:r>
              <a:rPr dirty="0" sz="800" spc="-30">
                <a:latin typeface="Palatino Linotype"/>
                <a:cs typeface="Palatino Linotype"/>
              </a:rPr>
              <a:t>tiv</a:t>
            </a:r>
            <a:r>
              <a:rPr dirty="0" sz="800" spc="-45">
                <a:latin typeface="Palatino Linotype"/>
                <a:cs typeface="Palatino Linotype"/>
              </a:rPr>
              <a:t>e</a:t>
            </a:r>
            <a:r>
              <a:rPr dirty="0" sz="800" spc="-55">
                <a:latin typeface="Palatino Linotype"/>
                <a:cs typeface="Palatino Linotype"/>
              </a:rPr>
              <a:t>ly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E</a:t>
            </a:r>
            <a:r>
              <a:rPr dirty="0" sz="800" spc="-45">
                <a:latin typeface="Cambria"/>
                <a:cs typeface="Cambria"/>
              </a:rPr>
              <a:t>(</a:t>
            </a:r>
            <a:r>
              <a:rPr dirty="0" sz="800" spc="-685" i="1">
                <a:latin typeface="Meiryo"/>
                <a:cs typeface="Meiryo"/>
              </a:rPr>
              <a:t/>
            </a:r>
            <a:r>
              <a:rPr dirty="0" sz="800" spc="-250" i="1">
                <a:latin typeface="Meiryo"/>
                <a:cs typeface="Meiryo"/>
              </a:rPr>
              <a:t>̂</a:t>
            </a:r>
            <a:r>
              <a:rPr dirty="0" sz="800" spc="70">
                <a:latin typeface="Cambria"/>
                <a:cs typeface="Cambria"/>
              </a:rPr>
              <a:t>)</a:t>
            </a:r>
            <a:r>
              <a:rPr dirty="0" sz="800">
                <a:latin typeface="Cambria"/>
                <a:cs typeface="Cambria"/>
              </a:rPr>
              <a:t> </a:t>
            </a:r>
            <a:r>
              <a:rPr dirty="0" sz="800" spc="35">
                <a:latin typeface="Cambria"/>
                <a:cs typeface="Cambria"/>
              </a:rPr>
              <a:t>=</a:t>
            </a:r>
            <a:r>
              <a:rPr dirty="0" sz="800" spc="45">
                <a:latin typeface="Cambria"/>
                <a:cs typeface="Cambria"/>
              </a:rPr>
              <a:t> </a:t>
            </a:r>
            <a:r>
              <a:rPr dirty="0" sz="800" spc="-685" i="1">
                <a:latin typeface="Meiryo"/>
                <a:cs typeface="Meiryo"/>
              </a:rPr>
              <a:t/>
            </a:r>
            <a:r>
              <a:rPr dirty="0" sz="800" spc="-245" i="1">
                <a:latin typeface="Meiryo"/>
                <a:cs typeface="Meiryo"/>
              </a:rPr>
              <a:t>̂</a:t>
            </a:r>
            <a:r>
              <a:rPr dirty="0" sz="800" spc="-685" i="1">
                <a:latin typeface="Meiryo"/>
                <a:cs typeface="Meiryo"/>
              </a:rPr>
              <a:t/>
            </a:r>
            <a:r>
              <a:rPr dirty="0" sz="800" spc="-250" i="1">
                <a:latin typeface="Meiryo"/>
                <a:cs typeface="Meiryo"/>
              </a:rPr>
              <a:t>̂</a:t>
            </a:r>
            <a:r>
              <a:rPr dirty="0" baseline="30303" sz="825" spc="-104" i="1">
                <a:latin typeface="Meiryo"/>
                <a:cs typeface="Meiryo"/>
              </a:rPr>
              <a:t>⊤</a:t>
            </a:r>
            <a:r>
              <a:rPr dirty="0" baseline="30303" sz="825" spc="67" i="1">
                <a:latin typeface="Meiryo"/>
                <a:cs typeface="Meiryo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an</a:t>
            </a:r>
            <a:r>
              <a:rPr dirty="0" sz="800" spc="-45">
                <a:latin typeface="Palatino Linotype"/>
                <a:cs typeface="Palatino Linotype"/>
              </a:rPr>
              <a:t>d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E</a:t>
            </a:r>
            <a:r>
              <a:rPr dirty="0" sz="800" spc="-45">
                <a:latin typeface="Cambria"/>
                <a:cs typeface="Cambria"/>
              </a:rPr>
              <a:t>(</a:t>
            </a:r>
            <a:r>
              <a:rPr dirty="0" sz="800" spc="-685" i="1">
                <a:latin typeface="Meiryo"/>
                <a:cs typeface="Meiryo"/>
              </a:rPr>
              <a:t/>
            </a:r>
            <a:r>
              <a:rPr dirty="0" sz="800" spc="-245" i="1">
                <a:latin typeface="Meiryo"/>
                <a:cs typeface="Meiryo"/>
              </a:rPr>
              <a:t>̂</a:t>
            </a:r>
            <a:r>
              <a:rPr dirty="0" sz="800" spc="65">
                <a:latin typeface="Cambria"/>
                <a:cs typeface="Cambria"/>
              </a:rPr>
              <a:t>)</a:t>
            </a:r>
            <a:r>
              <a:rPr dirty="0" sz="800">
                <a:latin typeface="Cambria"/>
                <a:cs typeface="Cambria"/>
              </a:rPr>
              <a:t> </a:t>
            </a:r>
            <a:r>
              <a:rPr dirty="0" sz="800" spc="35">
                <a:latin typeface="Cambria"/>
                <a:cs typeface="Cambria"/>
              </a:rPr>
              <a:t>=</a:t>
            </a:r>
            <a:r>
              <a:rPr dirty="0" sz="800" spc="45">
                <a:latin typeface="Cambria"/>
                <a:cs typeface="Cambria"/>
              </a:rPr>
              <a:t> </a:t>
            </a:r>
            <a:r>
              <a:rPr dirty="0" sz="800" spc="15" i="1">
                <a:latin typeface="Palatino Linotype"/>
                <a:cs typeface="Palatino Linotype"/>
              </a:rPr>
              <a:t>d</a:t>
            </a:r>
            <a:r>
              <a:rPr dirty="0" sz="800" spc="25" i="1">
                <a:latin typeface="Palatino Linotype"/>
                <a:cs typeface="Palatino Linotype"/>
              </a:rPr>
              <a:t>i</a:t>
            </a:r>
            <a:r>
              <a:rPr dirty="0" sz="800" spc="-10" i="1">
                <a:latin typeface="Palatino Linotype"/>
                <a:cs typeface="Palatino Linotype"/>
              </a:rPr>
              <a:t>a</a:t>
            </a:r>
            <a:r>
              <a:rPr dirty="0" sz="800" spc="45" i="1">
                <a:latin typeface="Palatino Linotype"/>
                <a:cs typeface="Palatino Linotype"/>
              </a:rPr>
              <a:t>g</a:t>
            </a:r>
            <a:r>
              <a:rPr dirty="0" sz="800" spc="-45">
                <a:latin typeface="Cambria"/>
                <a:cs typeface="Cambria"/>
              </a:rPr>
              <a:t>(</a:t>
            </a:r>
            <a:r>
              <a:rPr dirty="0" sz="800" spc="-685" i="1">
                <a:latin typeface="Meiryo"/>
                <a:cs typeface="Meiryo"/>
              </a:rPr>
              <a:t/>
            </a:r>
            <a:r>
              <a:rPr dirty="0" sz="800" spc="-250" i="1">
                <a:latin typeface="Meiryo"/>
                <a:cs typeface="Meiryo"/>
              </a:rPr>
              <a:t>̂</a:t>
            </a:r>
            <a:r>
              <a:rPr dirty="0" baseline="30303" sz="825" spc="-104" i="1">
                <a:latin typeface="Meiryo"/>
                <a:cs typeface="Meiryo"/>
              </a:rPr>
              <a:t>⊤</a:t>
            </a:r>
            <a:r>
              <a:rPr dirty="0" baseline="30303" sz="825" spc="-209" i="1">
                <a:latin typeface="Meiryo"/>
                <a:cs typeface="Meiryo"/>
              </a:rPr>
              <a:t> </a:t>
            </a:r>
            <a:r>
              <a:rPr dirty="0" sz="800" spc="-685" i="1">
                <a:latin typeface="Meiryo"/>
                <a:cs typeface="Meiryo"/>
              </a:rPr>
              <a:t/>
            </a:r>
            <a:r>
              <a:rPr dirty="0" sz="800" spc="-250" i="1">
                <a:latin typeface="Meiryo"/>
                <a:cs typeface="Meiryo"/>
              </a:rPr>
              <a:t>̂</a:t>
            </a:r>
            <a:r>
              <a:rPr dirty="0" sz="800" spc="-45">
                <a:latin typeface="Cambria"/>
                <a:cs typeface="Cambria"/>
              </a:rPr>
              <a:t>)</a:t>
            </a:r>
            <a:r>
              <a:rPr dirty="0" sz="800" spc="-20">
                <a:latin typeface="Palatino Linotype"/>
                <a:cs typeface="Palatino Linotype"/>
              </a:rPr>
              <a:t>,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</a:t>
            </a:r>
            <a:r>
              <a:rPr dirty="0" sz="800" spc="-15">
                <a:latin typeface="Palatino Linotype"/>
                <a:cs typeface="Palatino Linotype"/>
              </a:rPr>
              <a:t>r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u</a:t>
            </a:r>
            <a:r>
              <a:rPr dirty="0" sz="800" spc="-30">
                <a:latin typeface="Palatino Linotype"/>
                <a:cs typeface="Palatino Linotype"/>
              </a:rPr>
              <a:t>s</a:t>
            </a:r>
            <a:r>
              <a:rPr dirty="0" sz="800" spc="-10">
                <a:latin typeface="Palatino Linotype"/>
                <a:cs typeface="Palatino Linotype"/>
              </a:rPr>
              <a:t>er</a:t>
            </a:r>
            <a:r>
              <a:rPr dirty="0" sz="800">
                <a:latin typeface="Palatino Linotype"/>
                <a:cs typeface="Palatino Linotype"/>
              </a:rPr>
              <a:t>-</a:t>
            </a:r>
            <a:r>
              <a:rPr dirty="0" sz="800" spc="-30">
                <a:latin typeface="Palatino Linotype"/>
                <a:cs typeface="Palatino Linotype"/>
              </a:rPr>
              <a:t>s</a:t>
            </a:r>
            <a:r>
              <a:rPr dirty="0" sz="800" spc="-45">
                <a:latin typeface="Palatino Linotype"/>
                <a:cs typeface="Palatino Linotype"/>
              </a:rPr>
              <a:t>uppli</a:t>
            </a:r>
            <a:r>
              <a:rPr dirty="0" sz="800" spc="-30">
                <a:latin typeface="Palatino Linotype"/>
                <a:cs typeface="Palatino Linotype"/>
              </a:rPr>
              <a:t>e</a:t>
            </a:r>
            <a:r>
              <a:rPr dirty="0" sz="800" spc="-60">
                <a:latin typeface="Palatino Linotype"/>
                <a:cs typeface="Palatino Linotype"/>
              </a:rPr>
              <a:t>d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f</a:t>
            </a:r>
            <a:r>
              <a:rPr dirty="0" sz="800" spc="-30">
                <a:latin typeface="Palatino Linotype"/>
                <a:cs typeface="Palatino Linotype"/>
              </a:rPr>
              <a:t>un</a:t>
            </a:r>
            <a:r>
              <a:rPr dirty="0" sz="800" spc="-20">
                <a:latin typeface="Palatino Linotype"/>
                <a:cs typeface="Palatino Linotype"/>
              </a:rPr>
              <a:t>c</a:t>
            </a:r>
            <a:r>
              <a:rPr dirty="0" sz="800">
                <a:latin typeface="Palatino Linotype"/>
                <a:cs typeface="Palatino Linotype"/>
              </a:rPr>
              <a:t>t</a:t>
            </a:r>
            <a:r>
              <a:rPr dirty="0" sz="800" spc="-30">
                <a:latin typeface="Palatino Linotype"/>
                <a:cs typeface="Palatino Linotype"/>
              </a:rPr>
              <a:t>ion</a:t>
            </a:r>
            <a:r>
              <a:rPr dirty="0" sz="800" spc="-15">
                <a:latin typeface="Palatino Linotype"/>
                <a:cs typeface="Palatino Linotype"/>
              </a:rPr>
              <a:t>.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55">
                <a:latin typeface="Palatino Linotype"/>
                <a:cs typeface="Palatino Linotype"/>
              </a:rPr>
              <a:t>F</a:t>
            </a:r>
            <a:r>
              <a:rPr dirty="0" sz="800" spc="-20">
                <a:latin typeface="Palatino Linotype"/>
                <a:cs typeface="Palatino Linotype"/>
              </a:rPr>
              <a:t>o</a:t>
            </a:r>
            <a:r>
              <a:rPr dirty="0" sz="800" spc="-15">
                <a:latin typeface="Palatino Linotype"/>
                <a:cs typeface="Palatino Linotype"/>
              </a:rPr>
              <a:t>r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e</a:t>
            </a:r>
            <a:r>
              <a:rPr dirty="0" sz="800" spc="-35">
                <a:latin typeface="Palatino Linotype"/>
                <a:cs typeface="Palatino Linotype"/>
              </a:rPr>
              <a:t>xa</a:t>
            </a:r>
            <a:r>
              <a:rPr dirty="0" sz="800" spc="-55">
                <a:latin typeface="Palatino Linotype"/>
                <a:cs typeface="Palatino Linotype"/>
              </a:rPr>
              <a:t>m</a:t>
            </a:r>
            <a:r>
              <a:rPr dirty="0" sz="800" spc="-40">
                <a:latin typeface="Palatino Linotype"/>
                <a:cs typeface="Palatino Linotype"/>
              </a:rPr>
              <a:t>ple</a:t>
            </a:r>
            <a:r>
              <a:rPr dirty="0" sz="800" spc="-20">
                <a:latin typeface="Palatino Linotype"/>
                <a:cs typeface="Palatino Linotype"/>
              </a:rPr>
              <a:t>,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s</a:t>
            </a:r>
            <a:r>
              <a:rPr dirty="0" sz="800" spc="-40">
                <a:latin typeface="Palatino Linotype"/>
                <a:cs typeface="Palatino Linotype"/>
              </a:rPr>
              <a:t>p</a:t>
            </a:r>
            <a:r>
              <a:rPr dirty="0" sz="800" spc="-15">
                <a:latin typeface="Palatino Linotype"/>
                <a:cs typeface="Palatino Linotype"/>
              </a:rPr>
              <a:t>e</a:t>
            </a:r>
            <a:r>
              <a:rPr dirty="0" sz="800" spc="5">
                <a:latin typeface="Palatino Linotype"/>
                <a:cs typeface="Palatino Linotype"/>
              </a:rPr>
              <a:t>c</a:t>
            </a:r>
            <a:r>
              <a:rPr dirty="0" sz="800" spc="-30">
                <a:latin typeface="Palatino Linotype"/>
                <a:cs typeface="Palatino Linotype"/>
              </a:rPr>
              <a:t>i</a:t>
            </a:r>
            <a:r>
              <a:rPr dirty="0" sz="800" spc="5">
                <a:latin typeface="Palatino Linotype"/>
                <a:cs typeface="Palatino Linotype"/>
              </a:rPr>
              <a:t>f</a:t>
            </a:r>
            <a:r>
              <a:rPr dirty="0" sz="800" spc="-75">
                <a:latin typeface="Palatino Linotype"/>
                <a:cs typeface="Palatino Linotype"/>
              </a:rPr>
              <a:t>y</a:t>
            </a:r>
            <a:r>
              <a:rPr dirty="0" sz="800" spc="-25">
                <a:latin typeface="Palatino Linotype"/>
                <a:cs typeface="Palatino Linotype"/>
              </a:rPr>
              <a:t>i</a:t>
            </a:r>
            <a:r>
              <a:rPr dirty="0" sz="800" spc="-50">
                <a:latin typeface="Palatino Linotype"/>
                <a:cs typeface="Palatino Linotype"/>
              </a:rPr>
              <a:t>n</a:t>
            </a:r>
            <a:r>
              <a:rPr dirty="0" sz="800" spc="-45">
                <a:latin typeface="Palatino Linotype"/>
                <a:cs typeface="Palatino Linotype"/>
              </a:rPr>
              <a:t>g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vcovG(plmmod, cluste</a:t>
            </a:r>
            <a:r>
              <a:rPr dirty="0" sz="800" spc="-5">
                <a:latin typeface="Courier New"/>
                <a:cs typeface="Courier New"/>
              </a:rPr>
              <a:t>r</a:t>
            </a:r>
            <a:r>
              <a:rPr dirty="0" sz="800">
                <a:latin typeface="Courier New"/>
                <a:cs typeface="Courier New"/>
              </a:rPr>
              <a:t> </a:t>
            </a:r>
            <a:r>
              <a:rPr dirty="0" sz="800" spc="100">
                <a:latin typeface="Cambria"/>
                <a:cs typeface="Cambria"/>
              </a:rPr>
              <a:t>=</a:t>
            </a:r>
            <a:r>
              <a:rPr dirty="0" sz="800">
                <a:latin typeface="Cambria"/>
                <a:cs typeface="Cambria"/>
              </a:rPr>
              <a:t>  </a:t>
            </a:r>
            <a:r>
              <a:rPr dirty="0" sz="800" spc="-55">
                <a:latin typeface="Cambria"/>
                <a:cs typeface="Cambria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"group"</a:t>
            </a:r>
            <a:r>
              <a:rPr dirty="0" sz="800" spc="-5">
                <a:latin typeface="Courier New"/>
                <a:cs typeface="Courier New"/>
              </a:rPr>
              <a:t>,</a:t>
            </a:r>
            <a:r>
              <a:rPr dirty="0" sz="80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inne</a:t>
            </a:r>
            <a:r>
              <a:rPr dirty="0" sz="800" spc="-5">
                <a:latin typeface="Courier New"/>
                <a:cs typeface="Courier New"/>
              </a:rPr>
              <a:t>r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100">
                <a:latin typeface="Cambria"/>
                <a:cs typeface="Cambria"/>
              </a:rPr>
              <a:t>=</a:t>
            </a:r>
            <a:r>
              <a:rPr dirty="0" sz="800">
                <a:latin typeface="Cambria"/>
                <a:cs typeface="Cambria"/>
              </a:rPr>
              <a:t>  </a:t>
            </a:r>
            <a:r>
              <a:rPr dirty="0" sz="800" spc="-55">
                <a:latin typeface="Cambria"/>
                <a:cs typeface="Cambria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"cluster"</a:t>
            </a:r>
            <a:r>
              <a:rPr dirty="0" sz="800" spc="-5">
                <a:latin typeface="Courier New"/>
                <a:cs typeface="Courier New"/>
              </a:rPr>
              <a:t>,</a:t>
            </a:r>
            <a:r>
              <a:rPr dirty="0" sz="800">
                <a:latin typeface="Courier New"/>
                <a:cs typeface="Courier New"/>
              </a:rPr>
              <a:t> </a:t>
            </a:r>
            <a:r>
              <a:rPr dirty="0" sz="800" spc="-5">
                <a:latin typeface="Courier New"/>
                <a:cs typeface="Courier New"/>
              </a:rPr>
              <a:t>l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100">
                <a:latin typeface="Cambria"/>
                <a:cs typeface="Cambria"/>
              </a:rPr>
              <a:t>=</a:t>
            </a:r>
            <a:r>
              <a:rPr dirty="0" sz="800">
                <a:latin typeface="Cambria"/>
                <a:cs typeface="Cambria"/>
              </a:rPr>
              <a:t>  </a:t>
            </a:r>
            <a:r>
              <a:rPr dirty="0" sz="800" spc="-55">
                <a:latin typeface="Cambria"/>
                <a:cs typeface="Cambria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</a:t>
            </a:r>
            <a:r>
              <a:rPr dirty="0" sz="800" spc="-5">
                <a:latin typeface="Courier New"/>
                <a:cs typeface="Courier New"/>
              </a:rPr>
              <a:t>)</a:t>
            </a:r>
            <a:r>
              <a:rPr dirty="0" sz="800" spc="-295">
                <a:latin typeface="Courier New"/>
                <a:cs typeface="Courier New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is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5">
                <a:latin typeface="Palatino Linotype"/>
                <a:cs typeface="Palatino Linotype"/>
              </a:rPr>
              <a:t>e</a:t>
            </a:r>
            <a:r>
              <a:rPr dirty="0" sz="800" spc="-30">
                <a:latin typeface="Palatino Linotype"/>
                <a:cs typeface="Palatino Linotype"/>
              </a:rPr>
              <a:t>q</a:t>
            </a:r>
            <a:r>
              <a:rPr dirty="0" sz="800" spc="-50">
                <a:latin typeface="Palatino Linotype"/>
                <a:cs typeface="Palatino Linotype"/>
              </a:rPr>
              <a:t>ui</a:t>
            </a:r>
            <a:r>
              <a:rPr dirty="0" sz="800" spc="-55">
                <a:latin typeface="Palatino Linotype"/>
                <a:cs typeface="Palatino Linotype"/>
              </a:rPr>
              <a:t>v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20">
                <a:latin typeface="Palatino Linotype"/>
                <a:cs typeface="Palatino Linotype"/>
              </a:rPr>
              <a:t>le</a:t>
            </a:r>
            <a:r>
              <a:rPr dirty="0" sz="800" spc="-40">
                <a:latin typeface="Palatino Linotype"/>
                <a:cs typeface="Palatino Linotype"/>
              </a:rPr>
              <a:t>n</a:t>
            </a:r>
            <a:r>
              <a:rPr dirty="0" sz="800">
                <a:latin typeface="Palatino Linotype"/>
                <a:cs typeface="Palatino Linotype"/>
              </a:rPr>
              <a:t>t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5">
                <a:latin typeface="Palatino Linotype"/>
                <a:cs typeface="Palatino Linotype"/>
              </a:rPr>
              <a:t>t</a:t>
            </a:r>
            <a:r>
              <a:rPr dirty="0" sz="800" spc="-20">
                <a:latin typeface="Palatino Linotype"/>
                <a:cs typeface="Palatino Linotype"/>
              </a:rPr>
              <a:t>o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set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vcovHC(plmmod</a:t>
            </a:r>
            <a:r>
              <a:rPr dirty="0" sz="800" spc="-5">
                <a:latin typeface="Courier New"/>
                <a:cs typeface="Courier New"/>
              </a:rPr>
              <a:t>)</a:t>
            </a:r>
            <a:r>
              <a:rPr dirty="0" sz="800" spc="-290">
                <a:latin typeface="Courier New"/>
                <a:cs typeface="Courier New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an</a:t>
            </a:r>
            <a:r>
              <a:rPr dirty="0" sz="800" spc="-45">
                <a:latin typeface="Palatino Linotype"/>
                <a:cs typeface="Palatino Linotype"/>
              </a:rPr>
              <a:t>d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0">
                <a:latin typeface="Palatino Linotype"/>
                <a:cs typeface="Palatino Linotype"/>
              </a:rPr>
              <a:t>w</a:t>
            </a:r>
            <a:r>
              <a:rPr dirty="0" sz="800" spc="-30">
                <a:latin typeface="Palatino Linotype"/>
                <a:cs typeface="Palatino Linotype"/>
              </a:rPr>
              <a:t>ill</a:t>
            </a:r>
            <a:endParaRPr sz="800">
              <a:latin typeface="Palatino Linotype"/>
              <a:cs typeface="Palatino Linotype"/>
            </a:endParaRPr>
          </a:p>
          <a:p>
            <a:pPr algn="just" marL="38100">
              <a:lnSpc>
                <a:spcPct val="100000"/>
              </a:lnSpc>
              <a:spcBef>
                <a:spcPts val="35"/>
              </a:spcBef>
            </a:pPr>
            <a:r>
              <a:rPr dirty="0" sz="800" spc="-35">
                <a:latin typeface="Palatino Linotype"/>
                <a:cs typeface="Palatino Linotype"/>
              </a:rPr>
              <a:t>produce</a:t>
            </a:r>
            <a:r>
              <a:rPr dirty="0" sz="800" spc="-10">
                <a:latin typeface="Palatino Linotype"/>
                <a:cs typeface="Palatino Linotype"/>
              </a:rPr>
              <a:t> the </a:t>
            </a:r>
            <a:r>
              <a:rPr dirty="0" sz="800" spc="-35">
                <a:latin typeface="Palatino Linotype"/>
                <a:cs typeface="Palatino Linotype"/>
              </a:rPr>
              <a:t>Arellano</a:t>
            </a:r>
            <a:r>
              <a:rPr dirty="0" sz="800" spc="-10">
                <a:latin typeface="Palatino Linotype"/>
                <a:cs typeface="Palatino Linotype"/>
              </a:rPr>
              <a:t> estimator.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16167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118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graphicFrame>
        <p:nvGraphicFramePr>
          <p:cNvPr id="4" name="object 4" descr=""/>
          <p:cNvGraphicFramePr>
            <a:graphicFrameLocks noGrp="1"/>
          </p:cNvGraphicFramePr>
          <p:nvPr/>
        </p:nvGraphicFramePr>
        <p:xfrm>
          <a:off x="567532" y="919219"/>
          <a:ext cx="4985385" cy="9899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62940"/>
                <a:gridCol w="698500"/>
                <a:gridCol w="637540"/>
                <a:gridCol w="455294"/>
                <a:gridCol w="2530475"/>
              </a:tblGrid>
              <a:tr h="140335">
                <a:tc>
                  <a:txBody>
                    <a:bodyPr/>
                    <a:lstStyle/>
                    <a:p>
                      <a:pPr marL="2476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log(pcap)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0.15501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0.03697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1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4.19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3.1e-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05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log(pc)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0.30919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0.00764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40.45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log(emp)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0.59393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0.03870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15.35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unemp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-0.00673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0.00254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2.65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0.0082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283210">
                <a:tc gridSpan="5"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'.'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5" name="object 5" descr=""/>
          <p:cNvSpPr txBox="1"/>
          <p:nvPr/>
        </p:nvSpPr>
        <p:spPr>
          <a:xfrm>
            <a:off x="554831" y="2095471"/>
            <a:ext cx="23520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possibly,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allowing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double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clustering,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67532" y="2425909"/>
            <a:ext cx="4985385" cy="14097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coeftest(plmmod,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vcov=vcovDC)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567529" y="3683787"/>
            <a:ext cx="4985385" cy="1713230"/>
          </a:xfrm>
          <a:custGeom>
            <a:avLst/>
            <a:gdLst/>
            <a:ahLst/>
            <a:cxnLst/>
            <a:rect l="l" t="t" r="r" b="b"/>
            <a:pathLst>
              <a:path w="4985385" h="1713229">
                <a:moveTo>
                  <a:pt x="4985182" y="1424063"/>
                </a:moveTo>
                <a:lnTo>
                  <a:pt x="0" y="1424063"/>
                </a:lnTo>
                <a:lnTo>
                  <a:pt x="0" y="1560880"/>
                </a:lnTo>
                <a:lnTo>
                  <a:pt x="0" y="1564767"/>
                </a:lnTo>
                <a:lnTo>
                  <a:pt x="0" y="1713128"/>
                </a:lnTo>
                <a:lnTo>
                  <a:pt x="4985182" y="1713128"/>
                </a:lnTo>
                <a:lnTo>
                  <a:pt x="4985182" y="1564767"/>
                </a:lnTo>
                <a:lnTo>
                  <a:pt x="4985182" y="1560880"/>
                </a:lnTo>
                <a:lnTo>
                  <a:pt x="4985182" y="1424063"/>
                </a:lnTo>
                <a:close/>
              </a:path>
              <a:path w="4985385" h="1713229">
                <a:moveTo>
                  <a:pt x="4985182" y="1282331"/>
                </a:moveTo>
                <a:lnTo>
                  <a:pt x="0" y="1282331"/>
                </a:lnTo>
                <a:lnTo>
                  <a:pt x="0" y="1423035"/>
                </a:lnTo>
                <a:lnTo>
                  <a:pt x="4985182" y="1423035"/>
                </a:lnTo>
                <a:lnTo>
                  <a:pt x="4985182" y="1282331"/>
                </a:lnTo>
                <a:close/>
              </a:path>
              <a:path w="4985385" h="1713229">
                <a:moveTo>
                  <a:pt x="4985182" y="1140599"/>
                </a:moveTo>
                <a:lnTo>
                  <a:pt x="0" y="1140599"/>
                </a:lnTo>
                <a:lnTo>
                  <a:pt x="0" y="1281303"/>
                </a:lnTo>
                <a:lnTo>
                  <a:pt x="4985182" y="1281303"/>
                </a:lnTo>
                <a:lnTo>
                  <a:pt x="4985182" y="1140599"/>
                </a:lnTo>
                <a:close/>
              </a:path>
              <a:path w="4985385" h="1713229">
                <a:moveTo>
                  <a:pt x="4985182" y="714489"/>
                </a:moveTo>
                <a:lnTo>
                  <a:pt x="0" y="714489"/>
                </a:lnTo>
                <a:lnTo>
                  <a:pt x="0" y="851306"/>
                </a:lnTo>
                <a:lnTo>
                  <a:pt x="0" y="855192"/>
                </a:lnTo>
                <a:lnTo>
                  <a:pt x="0" y="998867"/>
                </a:lnTo>
                <a:lnTo>
                  <a:pt x="0" y="1001610"/>
                </a:lnTo>
                <a:lnTo>
                  <a:pt x="0" y="1139571"/>
                </a:lnTo>
                <a:lnTo>
                  <a:pt x="4985182" y="1139571"/>
                </a:lnTo>
                <a:lnTo>
                  <a:pt x="4985182" y="1001610"/>
                </a:lnTo>
                <a:lnTo>
                  <a:pt x="4985182" y="998867"/>
                </a:lnTo>
                <a:lnTo>
                  <a:pt x="4985182" y="855192"/>
                </a:lnTo>
                <a:lnTo>
                  <a:pt x="4985182" y="851306"/>
                </a:lnTo>
                <a:lnTo>
                  <a:pt x="4985182" y="714489"/>
                </a:lnTo>
                <a:close/>
              </a:path>
              <a:path w="4985385" h="1713229">
                <a:moveTo>
                  <a:pt x="4985182" y="572757"/>
                </a:moveTo>
                <a:lnTo>
                  <a:pt x="0" y="572757"/>
                </a:lnTo>
                <a:lnTo>
                  <a:pt x="0" y="713460"/>
                </a:lnTo>
                <a:lnTo>
                  <a:pt x="4985182" y="713460"/>
                </a:lnTo>
                <a:lnTo>
                  <a:pt x="4985182" y="572757"/>
                </a:lnTo>
                <a:close/>
              </a:path>
              <a:path w="4985385" h="1713229">
                <a:moveTo>
                  <a:pt x="4985182" y="431025"/>
                </a:moveTo>
                <a:lnTo>
                  <a:pt x="0" y="431025"/>
                </a:lnTo>
                <a:lnTo>
                  <a:pt x="0" y="571728"/>
                </a:lnTo>
                <a:lnTo>
                  <a:pt x="4985182" y="571728"/>
                </a:lnTo>
                <a:lnTo>
                  <a:pt x="4985182" y="431025"/>
                </a:lnTo>
                <a:close/>
              </a:path>
              <a:path w="4985385" h="1713229">
                <a:moveTo>
                  <a:pt x="4985182" y="289293"/>
                </a:moveTo>
                <a:lnTo>
                  <a:pt x="0" y="289293"/>
                </a:lnTo>
                <a:lnTo>
                  <a:pt x="0" y="429996"/>
                </a:lnTo>
                <a:lnTo>
                  <a:pt x="4985182" y="429996"/>
                </a:lnTo>
                <a:lnTo>
                  <a:pt x="4985182" y="289293"/>
                </a:lnTo>
                <a:close/>
              </a:path>
              <a:path w="4985385" h="1713229">
                <a:moveTo>
                  <a:pt x="4985182" y="0"/>
                </a:moveTo>
                <a:lnTo>
                  <a:pt x="0" y="0"/>
                </a:lnTo>
                <a:lnTo>
                  <a:pt x="0" y="147561"/>
                </a:lnTo>
                <a:lnTo>
                  <a:pt x="0" y="150304"/>
                </a:lnTo>
                <a:lnTo>
                  <a:pt x="0" y="288264"/>
                </a:lnTo>
                <a:lnTo>
                  <a:pt x="4985182" y="288264"/>
                </a:lnTo>
                <a:lnTo>
                  <a:pt x="4985182" y="150304"/>
                </a:lnTo>
                <a:lnTo>
                  <a:pt x="4985182" y="147561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54831" y="2751890"/>
            <a:ext cx="4960620" cy="26276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(results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omitted,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next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example).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complicated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structures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allowing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two-</a:t>
            </a:r>
            <a:r>
              <a:rPr dirty="0" sz="1000" spc="-25">
                <a:latin typeface="Palatino Linotype"/>
                <a:cs typeface="Palatino Linotype"/>
              </a:rPr>
              <a:t>way </a:t>
            </a:r>
            <a:r>
              <a:rPr dirty="0" sz="1000" spc="-30">
                <a:latin typeface="Palatino Linotype"/>
                <a:cs typeface="Palatino Linotype"/>
              </a:rPr>
              <a:t>clustering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persistence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sense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475">
                <a:latin typeface="Palatino Linotype"/>
                <a:cs typeface="Palatino Linotype"/>
              </a:rPr>
              <a:t>h</a:t>
            </a:r>
            <a:r>
              <a:rPr dirty="0" sz="1000" spc="-75">
                <a:latin typeface="Palatino Linotype"/>
                <a:cs typeface="Palatino Linotype"/>
              </a:rPr>
              <a:t>o</a:t>
            </a:r>
            <a:r>
              <a:rPr dirty="0" sz="1000" spc="-125">
                <a:latin typeface="Palatino Linotype"/>
                <a:cs typeface="Palatino Linotype"/>
              </a:rPr>
              <a:t>m</a:t>
            </a:r>
            <a:r>
              <a:rPr dirty="0" sz="1000" spc="-110">
                <a:latin typeface="Palatino Linotype"/>
                <a:cs typeface="Palatino Linotype"/>
              </a:rPr>
              <a:t>p</a:t>
            </a:r>
            <a:r>
              <a:rPr dirty="0" sz="1000" spc="-7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(2011)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obtained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combi- </a:t>
            </a:r>
            <a:r>
              <a:rPr dirty="0" sz="1000" spc="-30">
                <a:latin typeface="Palatino Linotype"/>
                <a:cs typeface="Palatino Linotype"/>
              </a:rPr>
              <a:t>nation,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illustrated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above.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Below,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double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clustering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plus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four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periods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persistent </a:t>
            </a:r>
            <a:r>
              <a:rPr dirty="0" sz="1000" spc="-40">
                <a:latin typeface="Palatino Linotype"/>
                <a:cs typeface="Palatino Linotype"/>
              </a:rPr>
              <a:t>(unweighted)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shocks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la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475">
                <a:latin typeface="Palatino Linotype"/>
                <a:cs typeface="Palatino Linotype"/>
              </a:rPr>
              <a:t>h</a:t>
            </a:r>
            <a:r>
              <a:rPr dirty="0" sz="1000" spc="-75">
                <a:latin typeface="Palatino Linotype"/>
                <a:cs typeface="Palatino Linotype"/>
              </a:rPr>
              <a:t>o</a:t>
            </a:r>
            <a:r>
              <a:rPr dirty="0" sz="1000" spc="-125">
                <a:latin typeface="Palatino Linotype"/>
                <a:cs typeface="Palatino Linotype"/>
              </a:rPr>
              <a:t>m</a:t>
            </a:r>
            <a:r>
              <a:rPr dirty="0" sz="1000" spc="-110">
                <a:latin typeface="Palatino Linotype"/>
                <a:cs typeface="Palatino Linotype"/>
              </a:rPr>
              <a:t>p</a:t>
            </a:r>
            <a:r>
              <a:rPr dirty="0" sz="1000" spc="-7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on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(2011)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(notice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weighting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function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60">
                <a:latin typeface="Courier New"/>
                <a:cs typeface="Courier New"/>
              </a:rPr>
              <a:t>wj</a:t>
            </a:r>
            <a:r>
              <a:rPr dirty="0" sz="1000" spc="1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has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been </a:t>
            </a:r>
            <a:r>
              <a:rPr dirty="0" sz="1000" spc="-50">
                <a:latin typeface="Palatino Linotype"/>
                <a:cs typeface="Palatino Linotype"/>
              </a:rPr>
              <a:t>deﬁned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constant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but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must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still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arguments):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800">
              <a:latin typeface="Palatino Linotype"/>
              <a:cs typeface="Palatino Linotype"/>
            </a:endParaRPr>
          </a:p>
          <a:p>
            <a:pPr marL="280670" marR="2120265" indent="-243204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myvcovDCS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function(x,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maxlag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NULL,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...)</a:t>
            </a:r>
            <a:r>
              <a:rPr dirty="0" sz="800" spc="-50">
                <a:latin typeface="Courier New"/>
                <a:cs typeface="Courier New"/>
              </a:rPr>
              <a:t> { </a:t>
            </a:r>
            <a:r>
              <a:rPr dirty="0" sz="800">
                <a:latin typeface="Courier New"/>
                <a:cs typeface="Courier New"/>
              </a:rPr>
              <a:t>w1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function(j,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maxlag)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1</a:t>
            </a:r>
            <a:endParaRPr sz="800">
              <a:latin typeface="Courier New"/>
              <a:cs typeface="Courier New"/>
            </a:endParaRPr>
          </a:p>
          <a:p>
            <a:pPr marL="28067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VsccL.1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vcovSCC(x,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maxlag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maxlag,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wj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w1,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...)</a:t>
            </a:r>
            <a:endParaRPr sz="800">
              <a:latin typeface="Courier New"/>
              <a:cs typeface="Courier New"/>
            </a:endParaRPr>
          </a:p>
          <a:p>
            <a:pPr marL="280670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Vcx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vcovHC(x,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cluster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"group",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method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"arellano",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...)</a:t>
            </a:r>
            <a:endParaRPr sz="800">
              <a:latin typeface="Courier New"/>
              <a:cs typeface="Courier New"/>
            </a:endParaRPr>
          </a:p>
          <a:p>
            <a:pPr marL="280670" marR="54165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VnwL.1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vcovSCC(x,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maxlag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maxlag,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inner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"white",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wj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w1,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...) </a:t>
            </a:r>
            <a:r>
              <a:rPr dirty="0" sz="800" spc="-10">
                <a:latin typeface="Courier New"/>
                <a:cs typeface="Courier New"/>
              </a:rPr>
              <a:t>return(VsccL.1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Vcx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VnwL.1)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60"/>
              </a:spcBef>
            </a:pPr>
            <a:r>
              <a:rPr dirty="0" sz="800" spc="-5">
                <a:latin typeface="Courier New"/>
                <a:cs typeface="Courier New"/>
              </a:rPr>
              <a:t>}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coeftest(plmmod,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vcov=function(x)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myvcovDCS(x,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maxlag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4))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00">
              <a:latin typeface="Courier New"/>
              <a:cs typeface="Courier New"/>
            </a:endParaRPr>
          </a:p>
          <a:p>
            <a:pPr marL="76644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567529" y="5393029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580087" y="5354625"/>
            <a:ext cx="1240155" cy="30924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>
                <a:latin typeface="Courier New"/>
                <a:cs typeface="Courier New"/>
              </a:rPr>
              <a:t>(Intercept)</a:t>
            </a:r>
            <a:r>
              <a:rPr dirty="0" sz="800" spc="3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1.64330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  <a:tabLst>
                <a:tab pos="802005" algn="l"/>
              </a:tabLst>
            </a:pPr>
            <a:r>
              <a:rPr dirty="0" sz="800" spc="-10">
                <a:latin typeface="Courier New"/>
                <a:cs typeface="Courier New"/>
              </a:rPr>
              <a:t>log(pcap)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0.15501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037759" y="5354625"/>
            <a:ext cx="1726564" cy="30924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  <a:tabLst>
                <a:tab pos="680720" algn="l"/>
              </a:tabLst>
            </a:pPr>
            <a:r>
              <a:rPr dirty="0" sz="800" spc="-10">
                <a:latin typeface="Courier New"/>
                <a:cs typeface="Courier New"/>
              </a:rPr>
              <a:t>0.27694</a:t>
            </a:r>
            <a:r>
              <a:rPr dirty="0" sz="800">
                <a:latin typeface="Courier New"/>
                <a:cs typeface="Courier New"/>
              </a:rPr>
              <a:t>	5.93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4.4e-</a:t>
            </a:r>
            <a:r>
              <a:rPr dirty="0" sz="800">
                <a:latin typeface="Courier New"/>
                <a:cs typeface="Courier New"/>
              </a:rPr>
              <a:t>09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  <a:tabLst>
                <a:tab pos="680720" algn="l"/>
                <a:tab pos="1166495" algn="l"/>
              </a:tabLst>
            </a:pPr>
            <a:r>
              <a:rPr dirty="0" sz="800" spc="-10">
                <a:latin typeface="Courier New"/>
                <a:cs typeface="Courier New"/>
              </a:rPr>
              <a:t>0.06612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2.34</a:t>
            </a:r>
            <a:r>
              <a:rPr dirty="0" sz="800">
                <a:latin typeface="Courier New"/>
                <a:cs typeface="Courier New"/>
              </a:rPr>
              <a:t>	0.019</a:t>
            </a:r>
            <a:r>
              <a:rPr dirty="0" sz="800" spc="-50">
                <a:latin typeface="Courier New"/>
                <a:cs typeface="Courier New"/>
              </a:rPr>
              <a:t> *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567529" y="5676493"/>
            <a:ext cx="4985385" cy="849630"/>
          </a:xfrm>
          <a:custGeom>
            <a:avLst/>
            <a:gdLst/>
            <a:ahLst/>
            <a:cxnLst/>
            <a:rect l="l" t="t" r="r" b="b"/>
            <a:pathLst>
              <a:path w="4985385" h="849629">
                <a:moveTo>
                  <a:pt x="4985182" y="708431"/>
                </a:moveTo>
                <a:lnTo>
                  <a:pt x="0" y="708431"/>
                </a:lnTo>
                <a:lnTo>
                  <a:pt x="0" y="849134"/>
                </a:lnTo>
                <a:lnTo>
                  <a:pt x="4985182" y="849134"/>
                </a:lnTo>
                <a:lnTo>
                  <a:pt x="4985182" y="708431"/>
                </a:lnTo>
                <a:close/>
              </a:path>
              <a:path w="4985385" h="849629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849629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849629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849629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84962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3" name="object 13" descr=""/>
          <p:cNvGraphicFramePr>
            <a:graphicFrameLocks noGrp="1"/>
          </p:cNvGraphicFramePr>
          <p:nvPr/>
        </p:nvGraphicFramePr>
        <p:xfrm>
          <a:off x="567532" y="5675346"/>
          <a:ext cx="3215640" cy="8496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3265"/>
                <a:gridCol w="637540"/>
                <a:gridCol w="637540"/>
                <a:gridCol w="455294"/>
                <a:gridCol w="760094"/>
              </a:tblGrid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log(pc)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0.30919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0.03265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9.47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857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log(emp)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0.59393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0.07244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8.20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857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9.5e-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unemp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-0.00673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0.00375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1.80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0.073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.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283210">
                <a:tc gridSpan="5"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'.'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4" name="object 14" descr=""/>
          <p:cNvSpPr/>
          <p:nvPr/>
        </p:nvSpPr>
        <p:spPr>
          <a:xfrm>
            <a:off x="567532" y="8027009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516728" y="6846234"/>
            <a:ext cx="5036820" cy="14852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>
              <a:lnSpc>
                <a:spcPts val="1200"/>
              </a:lnSpc>
              <a:spcBef>
                <a:spcPts val="95"/>
              </a:spcBef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5.4</a:t>
            </a:r>
            <a:r>
              <a:rPr dirty="0" sz="1000" spc="32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computing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an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array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of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standard</a:t>
            </a:r>
            <a:r>
              <a:rPr dirty="0" sz="1000" spc="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errors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Produc</a:t>
            </a:r>
            <a:r>
              <a:rPr dirty="0" sz="1000" spc="-340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50800" marR="43180">
              <a:lnSpc>
                <a:spcPts val="1200"/>
              </a:lnSpc>
              <a:spcBef>
                <a:spcPts val="35"/>
              </a:spcBef>
            </a:pP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ollo</a:t>
            </a:r>
            <a:r>
              <a:rPr dirty="0" sz="1000" spc="-7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le,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till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nside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unn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(1990)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ad</a:t>
            </a:r>
            <a:r>
              <a:rPr dirty="0" sz="1000" spc="-6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ge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iliti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60">
                <a:latin typeface="Calibri"/>
                <a:cs typeface="Calibri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55">
                <a:latin typeface="Palatino Linotype"/>
                <a:cs typeface="Palatino Linotype"/>
              </a:rPr>
              <a:t>uage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</a:t>
            </a:r>
            <a:r>
              <a:rPr dirty="0" sz="1000" spc="-15">
                <a:latin typeface="Palatino Linotype"/>
                <a:cs typeface="Palatino Linotype"/>
              </a:rPr>
              <a:t>.1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deﬁning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nd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baseline="29914" sz="975" spc="15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  <a:p>
            <a:pPr algn="r" marR="43180">
              <a:lnSpc>
                <a:spcPts val="1140"/>
              </a:lnSpc>
            </a:pPr>
            <a:r>
              <a:rPr dirty="0" sz="1000" spc="-50">
                <a:latin typeface="Palatino Linotype"/>
                <a:cs typeface="Palatino Linotype"/>
              </a:rPr>
              <a:t>Looping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vector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 useful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consequence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alibri"/>
                <a:cs typeface="Calibri"/>
              </a:rPr>
              <a:t>R</a:t>
            </a:r>
            <a:r>
              <a:rPr dirty="0" sz="1000" spc="-30">
                <a:latin typeface="Calibri"/>
                <a:cs typeface="Calibri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treating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type.</a:t>
            </a:r>
            <a:endParaRPr sz="1000">
              <a:latin typeface="Palatino Linotype"/>
              <a:cs typeface="Palatino Linotype"/>
            </a:endParaRPr>
          </a:p>
          <a:p>
            <a:pPr algn="r" marR="43180">
              <a:lnSpc>
                <a:spcPts val="1200"/>
              </a:lnSpc>
            </a:pP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sake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clarity,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let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predeﬁne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some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functions</a:t>
            </a:r>
            <a:r>
              <a:rPr dirty="0" sz="1000" spc="-20">
                <a:latin typeface="Palatino Linotype"/>
                <a:cs typeface="Palatino Linotype"/>
              </a:rPr>
              <a:t> for </a:t>
            </a:r>
            <a:r>
              <a:rPr dirty="0" sz="1000" spc="-35">
                <a:latin typeface="Palatino Linotype"/>
                <a:cs typeface="Palatino Linotype"/>
              </a:rPr>
              <a:t>calculating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different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covariance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800">
              <a:latin typeface="Palatino Linotype"/>
              <a:cs typeface="Palatino Linotype"/>
            </a:endParaRPr>
          </a:p>
          <a:p>
            <a:pPr algn="just" marL="50800" marR="52705">
              <a:lnSpc>
                <a:spcPct val="103800"/>
              </a:lnSpc>
            </a:pPr>
            <a:r>
              <a:rPr dirty="0" sz="800">
                <a:latin typeface="Palatino Linotype"/>
                <a:cs typeface="Palatino Linotype"/>
              </a:rPr>
              <a:t>2</a:t>
            </a:r>
            <a:r>
              <a:rPr dirty="0" sz="800" spc="19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One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must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nevertheless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keep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mind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that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sample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size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and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number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clusters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either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cross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section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or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time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might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prove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inadequate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for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some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estimators,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as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reported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in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reference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papers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(see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in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particular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hompson,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2011).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23925" y="611668"/>
            <a:ext cx="1536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0" b="1">
                <a:latin typeface="Calibri"/>
                <a:cs typeface="Calibri"/>
              </a:rPr>
              <a:t>xiii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8779" y="2202899"/>
            <a:ext cx="4961890" cy="61341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10" b="1">
                <a:latin typeface="Calibri"/>
                <a:cs typeface="Calibri"/>
              </a:rPr>
              <a:t>Preface</a:t>
            </a:r>
            <a:endParaRPr sz="13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850">
              <a:latin typeface="Calibri"/>
              <a:cs typeface="Calibri"/>
            </a:endParaRPr>
          </a:p>
          <a:p>
            <a:pPr algn="just" marL="12700" marR="5715">
              <a:lnSpc>
                <a:spcPct val="100000"/>
              </a:lnSpc>
            </a:pPr>
            <a:r>
              <a:rPr dirty="0" sz="1000" spc="-10">
                <a:latin typeface="Palatino Linotype"/>
                <a:cs typeface="Palatino Linotype"/>
              </a:rPr>
              <a:t>While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software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choice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undisputed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leader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many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ﬁelds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statistics,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 </a:t>
            </a:r>
            <a:r>
              <a:rPr dirty="0" sz="1000" spc="-25">
                <a:latin typeface="Palatino Linotype"/>
                <a:cs typeface="Palatino Linotype"/>
              </a:rPr>
              <a:t>is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econometrics;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yet,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popularity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rising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both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among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researchers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university </a:t>
            </a:r>
            <a:r>
              <a:rPr dirty="0" sz="1000" spc="-35">
                <a:latin typeface="Palatino Linotype"/>
                <a:cs typeface="Palatino Linotype"/>
              </a:rPr>
              <a:t>classes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among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practitioners.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From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user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feedback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from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citation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information,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40">
                <a:latin typeface="Palatino Linotype"/>
                <a:cs typeface="Palatino Linotype"/>
              </a:rPr>
              <a:t>we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gather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adoption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rate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panel-speciﬁc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packages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even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higher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other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research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ﬁelds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outside </a:t>
            </a:r>
            <a:r>
              <a:rPr dirty="0" sz="1000" spc="-20">
                <a:latin typeface="Palatino Linotype"/>
                <a:cs typeface="Palatino Linotype"/>
              </a:rPr>
              <a:t>economics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where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econometric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methods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used: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ﬁnance,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political </a:t>
            </a:r>
            <a:r>
              <a:rPr dirty="0" sz="1000" spc="-10">
                <a:latin typeface="Palatino Linotype"/>
                <a:cs typeface="Palatino Linotype"/>
              </a:rPr>
              <a:t>science,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regional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science, </a:t>
            </a:r>
            <a:r>
              <a:rPr dirty="0" sz="1000" spc="-45">
                <a:latin typeface="Palatino Linotype"/>
                <a:cs typeface="Palatino Linotype"/>
              </a:rPr>
              <a:t>ecology,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epidemiology,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forestry,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agriculture,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ﬁshing.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715" indent="107950">
              <a:lnSpc>
                <a:spcPts val="1200"/>
              </a:lnSpc>
              <a:spcBef>
                <a:spcPts val="20"/>
              </a:spcBef>
            </a:pP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ok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ti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ub</a:t>
            </a:r>
            <a:r>
              <a:rPr dirty="0" sz="1000" spc="-1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doing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onom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ople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who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onside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hould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50">
                <a:latin typeface="Palatino Linotype"/>
                <a:cs typeface="Palatino Linotype"/>
              </a:rPr>
              <a:t>urally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adop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R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anal</a:t>
            </a:r>
            <a:r>
              <a:rPr dirty="0" sz="1000" spc="-55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eir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ding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pra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om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nit</a:t>
            </a:r>
            <a:r>
              <a:rPr dirty="0" sz="1000" spc="-10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pli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(in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style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s);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de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ai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nline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anion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ge, </a:t>
            </a:r>
            <a:r>
              <a:rPr dirty="0" sz="1000" spc="35" i="1">
                <a:latin typeface="Palatino Linotype"/>
                <a:cs typeface="Palatino Linotype"/>
              </a:rPr>
              <a:t>p</a:t>
            </a:r>
            <a:r>
              <a:rPr dirty="0" sz="1000" spc="25" i="1">
                <a:latin typeface="Palatino Linotype"/>
                <a:cs typeface="Palatino Linotype"/>
              </a:rPr>
              <a:t>d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15" i="1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up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hensive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tion- </a:t>
            </a:r>
            <a:r>
              <a:rPr dirty="0" sz="1000" spc="-40">
                <a:latin typeface="Palatino Linotype"/>
                <a:cs typeface="Palatino Linotype"/>
              </a:rPr>
              <a:t>ality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ld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nom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illustr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imer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onom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general.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25"/>
              </a:lnSpc>
            </a:pPr>
            <a:r>
              <a:rPr dirty="0" sz="1000">
                <a:latin typeface="Palatino Linotype"/>
                <a:cs typeface="Palatino Linotype"/>
              </a:rPr>
              <a:t>While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have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tried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cover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vast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majority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basic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methods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much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more</a:t>
            </a:r>
            <a:endParaRPr sz="1000">
              <a:latin typeface="Palatino Linotype"/>
              <a:cs typeface="Palatino Linotype"/>
            </a:endParaRPr>
          </a:p>
          <a:p>
            <a:pPr algn="just" marL="12700" marR="6350">
              <a:lnSpc>
                <a:spcPts val="1200"/>
              </a:lnSpc>
              <a:spcBef>
                <a:spcPts val="40"/>
              </a:spcBef>
            </a:pPr>
            <a:r>
              <a:rPr dirty="0" sz="1000" spc="-50">
                <a:latin typeface="Palatino Linotype"/>
                <a:cs typeface="Palatino Linotype"/>
              </a:rPr>
              <a:t>advanced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(corresponding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roughly</a:t>
            </a:r>
            <a:r>
              <a:rPr dirty="0" sz="1000">
                <a:latin typeface="Palatino Linotype"/>
                <a:cs typeface="Palatino Linotype"/>
              </a:rPr>
              <a:t> to </a:t>
            </a:r>
            <a:r>
              <a:rPr dirty="0" sz="1000" spc="-45">
                <a:latin typeface="Palatino Linotype"/>
                <a:cs typeface="Palatino Linotype"/>
              </a:rPr>
              <a:t>graduate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doctoral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level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university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courses),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book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still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less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exhaustive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main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reference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textbooks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Baltagi,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2013)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80" i="1">
                <a:latin typeface="Palatino Linotype"/>
                <a:cs typeface="Palatino Linotype"/>
              </a:rPr>
              <a:t>a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pri-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ori</a:t>
            </a:r>
            <a:r>
              <a:rPr dirty="0" sz="1000" spc="-3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being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reader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should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able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apply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methods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presented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book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through </a:t>
            </a:r>
            <a:r>
              <a:rPr dirty="0" sz="1000" spc="-50">
                <a:latin typeface="Palatino Linotype"/>
                <a:cs typeface="Palatino Linotype"/>
              </a:rPr>
              <a:t>available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code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from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plm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related,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specialized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packages.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45"/>
              </a:lnSpc>
            </a:pP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should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note</a:t>
            </a:r>
            <a:r>
              <a:rPr dirty="0" sz="1000" spc="-45">
                <a:latin typeface="Palatino Linotype"/>
                <a:cs typeface="Palatino Linotype"/>
              </a:rPr>
              <a:t> from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beginning </a:t>
            </a:r>
            <a:r>
              <a:rPr dirty="0" sz="1000" spc="-30">
                <a:latin typeface="Palatino Linotype"/>
                <a:cs typeface="Palatino Linotype"/>
              </a:rPr>
              <a:t>that,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from </a:t>
            </a:r>
            <a:r>
              <a:rPr dirty="0" sz="1000" spc="-50">
                <a:latin typeface="Palatino Linotype"/>
                <a:cs typeface="Palatino Linotype"/>
              </a:rPr>
              <a:t>a </a:t>
            </a:r>
            <a:r>
              <a:rPr dirty="0" sz="1000" spc="-40">
                <a:latin typeface="Palatino Linotype"/>
                <a:cs typeface="Palatino Linotype"/>
              </a:rPr>
              <a:t>computational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viewpoint,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average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user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>
              <a:lnSpc>
                <a:spcPts val="1200"/>
              </a:lnSpc>
              <a:spcBef>
                <a:spcPts val="35"/>
              </a:spcBef>
            </a:pP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en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ad</a:t>
            </a:r>
            <a:r>
              <a:rPr dirty="0" sz="1000" spc="-6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han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mme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generally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era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tive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ramming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ull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ve</a:t>
            </a:r>
            <a:r>
              <a:rPr dirty="0" sz="1000" spc="-7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k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heir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pt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heir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said,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spi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len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ra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e: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ssuing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mmand,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ading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ader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hip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ans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ide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iﬁ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sub</a:t>
            </a:r>
            <a:r>
              <a:rPr dirty="0" sz="1000" spc="-1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han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ni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diﬃ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lt</a:t>
            </a:r>
            <a:r>
              <a:rPr dirty="0" sz="1000" spc="-114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35"/>
              </a:lnSpc>
            </a:pPr>
            <a:r>
              <a:rPr dirty="0" sz="1000" spc="-30">
                <a:latin typeface="Palatino Linotype"/>
                <a:cs typeface="Palatino Linotype"/>
              </a:rPr>
              <a:t>Examples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usually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written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without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employing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advanced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features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but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still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using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fair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715">
              <a:lnSpc>
                <a:spcPts val="1200"/>
              </a:lnSpc>
              <a:spcBef>
                <a:spcPts val="40"/>
              </a:spcBef>
            </a:pPr>
            <a:r>
              <a:rPr dirty="0" sz="1000" spc="-45">
                <a:latin typeface="Palatino Linotype"/>
                <a:cs typeface="Palatino Linotype"/>
              </a:rPr>
              <a:t>amou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ond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ould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nil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0">
                <a:latin typeface="Palatino Linotype"/>
                <a:cs typeface="Palatino Linotype"/>
              </a:rPr>
              <a:t>“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summa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y</a:t>
            </a:r>
            <a:r>
              <a:rPr dirty="0" sz="1000" spc="-130">
                <a:latin typeface="Palatino Linotype"/>
                <a:cs typeface="Palatino Linotype"/>
              </a:rPr>
              <a:t>”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ove;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ader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li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em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ple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onst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s—ran</a:t>
            </a:r>
            <a:r>
              <a:rPr dirty="0" sz="1000" spc="-35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ual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s—s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emming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ll-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ramming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ann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45">
                <a:latin typeface="Palatino Linotype"/>
                <a:cs typeface="Palatino Linotype"/>
              </a:rPr>
              <a:t>age.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4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general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level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introductory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aimed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both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students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practitioners. </a:t>
            </a:r>
            <a:r>
              <a:rPr dirty="0" sz="1000" spc="-40">
                <a:latin typeface="Palatino Linotype"/>
                <a:cs typeface="Palatino Linotype"/>
              </a:rPr>
              <a:t>Chapters</a:t>
            </a:r>
            <a:r>
              <a:rPr dirty="0" sz="1000" spc="-20">
                <a:latin typeface="Palatino Linotype"/>
                <a:cs typeface="Palatino Linotype"/>
              </a:rPr>
              <a:t> 1–2,</a:t>
            </a:r>
            <a:endParaRPr sz="1000">
              <a:latin typeface="Palatino Linotype"/>
              <a:cs typeface="Palatino Linotype"/>
            </a:endParaRPr>
          </a:p>
          <a:p>
            <a:pPr algn="just" marL="12700" marR="6350">
              <a:lnSpc>
                <a:spcPts val="1200"/>
              </a:lnSpc>
              <a:spcBef>
                <a:spcPts val="40"/>
              </a:spcBef>
            </a:pP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some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extent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4–5,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cover</a:t>
            </a:r>
            <a:r>
              <a:rPr dirty="0" sz="1000" spc="-10">
                <a:latin typeface="Palatino Linotype"/>
                <a:cs typeface="Palatino Linotype"/>
              </a:rPr>
              <a:t> the </a:t>
            </a:r>
            <a:r>
              <a:rPr dirty="0" sz="1000" spc="-25">
                <a:latin typeface="Palatino Linotype"/>
                <a:cs typeface="Palatino Linotype"/>
              </a:rPr>
              <a:t>basics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panel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econometrics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taught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undergradu- </a:t>
            </a:r>
            <a:r>
              <a:rPr dirty="0" sz="1000" spc="-40">
                <a:latin typeface="Palatino Linotype"/>
                <a:cs typeface="Palatino Linotype"/>
              </a:rPr>
              <a:t>ate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econometrics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classes,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all.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some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overlapping,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body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book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(Ch.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3–6)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1356433" y="1102664"/>
            <a:ext cx="29209" cy="0"/>
          </a:xfrm>
          <a:custGeom>
            <a:avLst/>
            <a:gdLst/>
            <a:ahLst/>
            <a:cxnLst/>
            <a:rect l="l" t="t" r="r" b="b"/>
            <a:pathLst>
              <a:path w="29209" h="0">
                <a:moveTo>
                  <a:pt x="0" y="0"/>
                </a:moveTo>
                <a:lnTo>
                  <a:pt x="28689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530679" y="611668"/>
            <a:ext cx="5294630" cy="6064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670175">
              <a:lnSpc>
                <a:spcPct val="100000"/>
              </a:lnSpc>
              <a:spcBef>
                <a:spcPts val="95"/>
              </a:spcBef>
            </a:pPr>
            <a:r>
              <a:rPr dirty="0" sz="800" spc="-10" i="1">
                <a:latin typeface="Calibri"/>
                <a:cs typeface="Calibri"/>
              </a:rPr>
              <a:t>Robust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Inference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Estimation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for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Non-</a:t>
            </a:r>
            <a:r>
              <a:rPr dirty="0" sz="800" spc="-10" i="1">
                <a:latin typeface="Calibri"/>
                <a:cs typeface="Calibri"/>
              </a:rPr>
              <a:t>spherical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Errors</a:t>
            </a:r>
            <a:r>
              <a:rPr dirty="0" sz="800" spc="27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119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50">
              <a:latin typeface="Calibri"/>
              <a:cs typeface="Calibri"/>
            </a:endParaRPr>
          </a:p>
          <a:p>
            <a:pPr marL="50800">
              <a:lnSpc>
                <a:spcPts val="1165"/>
              </a:lnSpc>
            </a:pP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appropriate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parameters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(leaving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maximum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lag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calculation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default</a:t>
            </a:r>
            <a:endParaRPr sz="1000">
              <a:latin typeface="Palatino Linotype"/>
              <a:cs typeface="Palatino Linotype"/>
            </a:endParaRPr>
          </a:p>
          <a:p>
            <a:pPr marL="825500">
              <a:lnSpc>
                <a:spcPts val="340"/>
              </a:lnSpc>
            </a:pPr>
            <a:r>
              <a:rPr dirty="0" sz="450">
                <a:latin typeface="Palatino Linotype"/>
                <a:cs typeface="Palatino Linotype"/>
              </a:rPr>
              <a:t>1</a:t>
            </a:r>
            <a:endParaRPr sz="450">
              <a:latin typeface="Palatino Linotype"/>
              <a:cs typeface="Palatino Linotype"/>
            </a:endParaRPr>
          </a:p>
          <a:p>
            <a:pPr marL="50800">
              <a:lnSpc>
                <a:spcPts val="1035"/>
              </a:lnSpc>
            </a:pPr>
            <a:r>
              <a:rPr dirty="0" sz="1000" spc="-55">
                <a:latin typeface="Palatino Linotype"/>
                <a:cs typeface="Palatino Linotype"/>
              </a:rPr>
              <a:t>value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-45" i="1">
                <a:latin typeface="Palatino Linotype"/>
                <a:cs typeface="Palatino Linotype"/>
              </a:rPr>
              <a:t> </a:t>
            </a:r>
            <a:r>
              <a:rPr dirty="0" baseline="12345" sz="675">
                <a:latin typeface="Palatino Linotype"/>
                <a:cs typeface="Palatino Linotype"/>
              </a:rPr>
              <a:t>4</a:t>
            </a:r>
            <a:r>
              <a:rPr dirty="0" baseline="12345" sz="675" spc="82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):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81479" y="1349317"/>
            <a:ext cx="4985385" cy="113284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Vw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function(x)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vcovHC(x,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method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"white1")</a:t>
            </a:r>
            <a:endParaRPr sz="800">
              <a:latin typeface="Courier New"/>
              <a:cs typeface="Courier New"/>
            </a:endParaRPr>
          </a:p>
          <a:p>
            <a:pPr marL="24765" marR="82232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Vcx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function(x)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vcovHC(x,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cluster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"group",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method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"arellano") </a:t>
            </a:r>
            <a:r>
              <a:rPr dirty="0" sz="800">
                <a:latin typeface="Courier New"/>
                <a:cs typeface="Courier New"/>
              </a:rPr>
              <a:t>Vct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function(x)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vcovHC(x,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cluster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"time",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method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"arellano") </a:t>
            </a:r>
            <a:r>
              <a:rPr dirty="0" sz="800">
                <a:latin typeface="Courier New"/>
                <a:cs typeface="Courier New"/>
              </a:rPr>
              <a:t>Vcxt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function(x)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Vcx(x)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Vct(x)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Vw(x)</a:t>
            </a:r>
            <a:endParaRPr sz="800">
              <a:latin typeface="Courier New"/>
              <a:cs typeface="Courier New"/>
            </a:endParaRPr>
          </a:p>
          <a:p>
            <a:pPr marL="24765" marR="136842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Vct.L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function(x)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vcovSCC(x,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wj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function(j,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maxlag)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1) </a:t>
            </a:r>
            <a:r>
              <a:rPr dirty="0" sz="800">
                <a:latin typeface="Courier New"/>
                <a:cs typeface="Courier New"/>
              </a:rPr>
              <a:t>Vnw.L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function(x)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vcovNW(x)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Vscc.L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function(x)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vcovSCC(x)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Vcxt.L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function(x)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Vct.L(x)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Vcx(x)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vcovNW(x,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wj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function(j,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maxlag)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1)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68779" y="2667313"/>
            <a:ext cx="27908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build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up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vector</a:t>
            </a:r>
            <a:r>
              <a:rPr dirty="0" sz="1000" spc="-20">
                <a:latin typeface="Palatino Linotype"/>
                <a:cs typeface="Palatino Linotype"/>
              </a:rPr>
              <a:t> of </a:t>
            </a:r>
            <a:r>
              <a:rPr dirty="0" sz="1000" spc="-25">
                <a:latin typeface="Palatino Linotype"/>
                <a:cs typeface="Palatino Linotype"/>
              </a:rPr>
              <a:t>functions</a:t>
            </a:r>
            <a:r>
              <a:rPr dirty="0" sz="1000" spc="-20">
                <a:latin typeface="Palatino Linotype"/>
                <a:cs typeface="Palatino Linotype"/>
              </a:rPr>
              <a:t> 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loop: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81479" y="2976378"/>
            <a:ext cx="4985385" cy="42418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vcovs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c(vcov,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Vw,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Vcx,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Vct,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Vcxt,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Vct.L,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Vnw.L,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Vscc.L,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Vcxt.L)</a:t>
            </a:r>
            <a:endParaRPr sz="800">
              <a:latin typeface="Courier New"/>
              <a:cs typeface="Courier New"/>
            </a:endParaRPr>
          </a:p>
          <a:p>
            <a:pPr marL="1118235" marR="700405" indent="-1093470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names(vcovs)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c("OLS",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"Vw",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"Vcx",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"Vct",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"Vcxt",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"Vct.L",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"Vnw.L", </a:t>
            </a:r>
            <a:r>
              <a:rPr dirty="0" sz="800">
                <a:latin typeface="Courier New"/>
                <a:cs typeface="Courier New"/>
              </a:rPr>
              <a:t>"Vscc.L",</a:t>
            </a:r>
            <a:r>
              <a:rPr dirty="0" sz="800" spc="-8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"Vcxt.L")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68782" y="3585937"/>
            <a:ext cx="495998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order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calculate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comprehensive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table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p-</a:t>
            </a:r>
            <a:r>
              <a:rPr dirty="0" sz="1000" spc="-50">
                <a:latin typeface="Palatino Linotype"/>
                <a:cs typeface="Palatino Linotype"/>
              </a:rPr>
              <a:t>values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from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robust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estimators.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we </a:t>
            </a:r>
            <a:r>
              <a:rPr dirty="0" sz="1000" spc="-45">
                <a:latin typeface="Palatino Linotype"/>
                <a:cs typeface="Palatino Linotype"/>
              </a:rPr>
              <a:t>deﬁne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convenience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81479" y="4040968"/>
            <a:ext cx="4985385" cy="157099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cfrtab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function(mod,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vcovs,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...)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{</a:t>
            </a:r>
            <a:endParaRPr sz="800">
              <a:latin typeface="Courier New"/>
              <a:cs typeface="Courier New"/>
            </a:endParaRPr>
          </a:p>
          <a:p>
            <a:pPr marL="267970" marR="579755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cfrtab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matrix(nrow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length(coef(mod)),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195">
                <a:latin typeface="Courier New"/>
                <a:cs typeface="Courier New"/>
              </a:rPr>
              <a:t>ncol=1+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length(vcovs)) dimnames(cfrtab)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0">
                <a:latin typeface="Courier New"/>
                <a:cs typeface="Courier New"/>
              </a:rPr>
              <a:t> list(names(coef(mod)),</a:t>
            </a:r>
            <a:endParaRPr sz="800">
              <a:latin typeface="Courier New"/>
              <a:cs typeface="Courier New"/>
            </a:endParaRPr>
          </a:p>
          <a:p>
            <a:pPr marL="1786255">
              <a:lnSpc>
                <a:spcPct val="100000"/>
              </a:lnSpc>
              <a:spcBef>
                <a:spcPts val="85"/>
              </a:spcBef>
            </a:pPr>
            <a:r>
              <a:rPr dirty="0" sz="800" spc="-10">
                <a:latin typeface="Courier New"/>
                <a:cs typeface="Courier New"/>
              </a:rPr>
              <a:t>c("Coefficient",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paste("s.e.",</a:t>
            </a:r>
            <a:r>
              <a:rPr dirty="0" sz="800" spc="1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names(vcovs))))</a:t>
            </a:r>
            <a:endParaRPr sz="800">
              <a:latin typeface="Courier New"/>
              <a:cs typeface="Courier New"/>
            </a:endParaRPr>
          </a:p>
          <a:p>
            <a:pPr marL="267970" marR="3068955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cfrtab[,1]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coef(mod) </a:t>
            </a:r>
            <a:r>
              <a:rPr dirty="0" sz="800">
                <a:latin typeface="Courier New"/>
                <a:cs typeface="Courier New"/>
              </a:rPr>
              <a:t>for(i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1:length(vcovs))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{</a:t>
            </a:r>
            <a:endParaRPr sz="800">
              <a:latin typeface="Courier New"/>
              <a:cs typeface="Courier New"/>
            </a:endParaRPr>
          </a:p>
          <a:p>
            <a:pPr marL="51054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latin typeface="Courier New"/>
                <a:cs typeface="Courier New"/>
              </a:rPr>
              <a:t>myvcov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vcovs[[i]]</a:t>
            </a:r>
            <a:endParaRPr sz="800">
              <a:latin typeface="Courier New"/>
              <a:cs typeface="Courier New"/>
            </a:endParaRPr>
          </a:p>
          <a:p>
            <a:pPr marL="51054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cfrtab[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i]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sqrt(diag(myvcov(mod)))</a:t>
            </a:r>
            <a:endParaRPr sz="800">
              <a:latin typeface="Courier New"/>
              <a:cs typeface="Courier New"/>
            </a:endParaRPr>
          </a:p>
          <a:p>
            <a:pPr marL="510540">
              <a:lnSpc>
                <a:spcPct val="100000"/>
              </a:lnSpc>
              <a:spcBef>
                <a:spcPts val="160"/>
              </a:spcBef>
            </a:pPr>
            <a:r>
              <a:rPr dirty="0" sz="800" spc="-5">
                <a:latin typeface="Courier New"/>
                <a:cs typeface="Courier New"/>
              </a:rPr>
              <a:t>}</a:t>
            </a:r>
            <a:endParaRPr sz="800">
              <a:latin typeface="Courier New"/>
              <a:cs typeface="Courier New"/>
            </a:endParaRPr>
          </a:p>
          <a:p>
            <a:pPr marL="267970">
              <a:lnSpc>
                <a:spcPct val="100000"/>
              </a:lnSpc>
              <a:spcBef>
                <a:spcPts val="160"/>
              </a:spcBef>
            </a:pPr>
            <a:r>
              <a:rPr dirty="0" sz="800" spc="-10">
                <a:latin typeface="Courier New"/>
                <a:cs typeface="Courier New"/>
              </a:rPr>
              <a:t>return(t(round(cfrtab,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4)))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60"/>
              </a:spcBef>
            </a:pPr>
            <a:r>
              <a:rPr dirty="0" sz="800" spc="-5">
                <a:latin typeface="Courier New"/>
                <a:cs typeface="Courier New"/>
              </a:rPr>
              <a:t>}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43394" y="5793190"/>
            <a:ext cx="5011420" cy="6330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additive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nature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Palatino Linotype"/>
                <a:cs typeface="Palatino Linotype"/>
              </a:rPr>
              <a:t>three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basic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components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V</a:t>
            </a:r>
            <a:r>
              <a:rPr dirty="0" baseline="-21367" sz="975" spc="75" b="1">
                <a:latin typeface="Times New Roman"/>
                <a:cs typeface="Times New Roman"/>
              </a:rPr>
              <a:t>wh</a:t>
            </a:r>
            <a:r>
              <a:rPr dirty="0" sz="1000" spc="50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V</a:t>
            </a:r>
            <a:r>
              <a:rPr dirty="0" baseline="-21367" sz="975" b="1">
                <a:latin typeface="Times New Roman"/>
                <a:cs typeface="Times New Roman"/>
              </a:rPr>
              <a:t>cx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Palatino Linotype"/>
                <a:cs typeface="Palatino Linotype"/>
              </a:rPr>
              <a:t>V</a:t>
            </a:r>
            <a:r>
              <a:rPr dirty="0" baseline="-21367" sz="975" spc="120" b="1">
                <a:latin typeface="Times New Roman"/>
                <a:cs typeface="Times New Roman"/>
              </a:rPr>
              <a:t>ct</a:t>
            </a:r>
            <a:r>
              <a:rPr dirty="0" baseline="-21367" sz="975" spc="209" b="1">
                <a:latin typeface="Times New Roman"/>
                <a:cs typeface="Times New Roman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allows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researcher to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infer 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relative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importance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each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clustering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dimension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by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looking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contribution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each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standard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 if,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e.g.,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5">
                <a:latin typeface="Palatino Linotype"/>
                <a:cs typeface="Palatino Linotype"/>
              </a:rPr>
              <a:t>V</a:t>
            </a:r>
            <a:r>
              <a:rPr dirty="0" baseline="-21367" sz="975" spc="82" b="1">
                <a:latin typeface="Times New Roman"/>
                <a:cs typeface="Times New Roman"/>
              </a:rPr>
              <a:t>cx</a:t>
            </a:r>
            <a:r>
              <a:rPr dirty="0" baseline="-21367" sz="975" spc="209" b="1">
                <a:latin typeface="Times New Roman"/>
                <a:cs typeface="Times New Roman"/>
              </a:rPr>
              <a:t> </a:t>
            </a:r>
            <a:r>
              <a:rPr dirty="0" sz="1000" spc="265" i="1">
                <a:latin typeface="Meiryo"/>
                <a:cs typeface="Meiryo"/>
              </a:rPr>
              <a:t>≪</a:t>
            </a:r>
            <a:r>
              <a:rPr dirty="0" sz="1000" spc="-85" i="1">
                <a:latin typeface="Meiryo"/>
                <a:cs typeface="Meiryo"/>
              </a:rPr>
              <a:t> </a:t>
            </a:r>
            <a:r>
              <a:rPr dirty="0" sz="1000" spc="80">
                <a:latin typeface="Palatino Linotype"/>
                <a:cs typeface="Palatino Linotype"/>
              </a:rPr>
              <a:t>V</a:t>
            </a:r>
            <a:r>
              <a:rPr dirty="0" baseline="-21367" sz="975" spc="120" b="1">
                <a:latin typeface="Times New Roman"/>
                <a:cs typeface="Times New Roman"/>
              </a:rPr>
              <a:t>ct</a:t>
            </a:r>
            <a:r>
              <a:rPr dirty="0" baseline="-21367" sz="975" spc="209" b="1">
                <a:latin typeface="Times New Roman"/>
                <a:cs typeface="Times New Roman"/>
              </a:rPr>
              <a:t> </a:t>
            </a:r>
            <a:r>
              <a:rPr dirty="0" sz="1000">
                <a:latin typeface="Cambria"/>
                <a:cs typeface="Cambria"/>
              </a:rPr>
              <a:t>∼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70">
                <a:latin typeface="Palatino Linotype"/>
                <a:cs typeface="Palatino Linotype"/>
              </a:rPr>
              <a:t>V</a:t>
            </a:r>
            <a:r>
              <a:rPr dirty="0" baseline="-21367" sz="975" spc="104" b="1">
                <a:latin typeface="Times New Roman"/>
                <a:cs typeface="Times New Roman"/>
              </a:rPr>
              <a:t>cxt</a:t>
            </a:r>
            <a:r>
              <a:rPr dirty="0" sz="1000" spc="70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then this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evidence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important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25">
                <a:latin typeface="Palatino Linotype"/>
                <a:cs typeface="Palatino Linotype"/>
              </a:rPr>
              <a:t>sectional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(Petersen,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2009).</a:t>
            </a:r>
            <a:endParaRPr sz="1000">
              <a:latin typeface="Palatino Linotype"/>
              <a:cs typeface="Palatino Linotype"/>
            </a:endParaRPr>
          </a:p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581479" y="6557740"/>
          <a:ext cx="4985385" cy="16979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75665"/>
                <a:gridCol w="668020"/>
                <a:gridCol w="546735"/>
                <a:gridCol w="516255"/>
                <a:gridCol w="485775"/>
                <a:gridCol w="1892299"/>
              </a:tblGrid>
              <a:tr h="281940">
                <a:tc gridSpan="6">
                  <a:txBody>
                    <a:bodyPr/>
                    <a:lstStyle/>
                    <a:p>
                      <a:pPr marL="2476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cfrtab(plmmod,</a:t>
                      </a:r>
                      <a:r>
                        <a:rPr dirty="0" sz="800" spc="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vcovs)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753745">
                        <a:lnSpc>
                          <a:spcPct val="100000"/>
                        </a:lnSpc>
                        <a:spcBef>
                          <a:spcPts val="155"/>
                        </a:spcBef>
                        <a:tabLst>
                          <a:tab pos="3244215" algn="l"/>
                        </a:tabLst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(Intercept)</a:t>
                      </a:r>
                      <a:r>
                        <a:rPr dirty="0" sz="800" spc="-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log(pcap)</a:t>
                      </a:r>
                      <a:r>
                        <a:rPr dirty="0" sz="800" spc="-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log(pc)</a:t>
                      </a:r>
                      <a:r>
                        <a:rPr dirty="0" sz="800" spc="-8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log(emp)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unemp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Coefficient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1.6433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0.1550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0.3092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22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0.5939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293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-0.0067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s.e.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OLS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0.0576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0.0172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0.0103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286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0.0137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293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0.0014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s.e.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Vw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0.0708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0.0185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0.0125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286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0.0195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293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0.0013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s.e.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Vcx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0.2442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0.0601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0.0462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286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0.0686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293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0.0031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s.e.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Vct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0.0944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0.0232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0.0063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286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0.0246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293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0.0018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s.e.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Vcxt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0.2520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0.0617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0.0450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286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0.0702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293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0.0033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s.e.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Vct.L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0.1875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0.0461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0.0079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349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0.0480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293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0.0031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s.e.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Vnw.L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0.1144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0.0299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0.0206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349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0.0316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293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0.0020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s.e.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Vscc.L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0.1503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0.0370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0.0076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349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0.0387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293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0.0025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s.e.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Vcxt.L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0.2722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0.0657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0.0389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349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0.0736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293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0.0036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5244465" cy="7729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120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295910" marR="5080" indent="107950">
              <a:lnSpc>
                <a:spcPct val="100000"/>
              </a:lnSpc>
            </a:pP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pooled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-5" b="1">
                <a:latin typeface="Times New Roman"/>
                <a:cs typeface="Times New Roman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standard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assuming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group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clustering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consis- </a:t>
            </a:r>
            <a:r>
              <a:rPr dirty="0" sz="1000" spc="-55">
                <a:latin typeface="Palatino Linotype"/>
                <a:cs typeface="Palatino Linotype"/>
              </a:rPr>
              <a:t>tently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larger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that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rest,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including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Newey-</a:t>
            </a:r>
            <a:r>
              <a:rPr dirty="0" sz="1000" spc="-55">
                <a:latin typeface="Palatino Linotype"/>
                <a:cs typeface="Palatino Linotype"/>
              </a:rPr>
              <a:t>West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85" b="1">
                <a:latin typeface="Times New Roman"/>
                <a:cs typeface="Times New Roman"/>
              </a:rPr>
              <a:t>scc</a:t>
            </a:r>
            <a:r>
              <a:rPr dirty="0" sz="1000" spc="8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pointing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non-</a:t>
            </a:r>
            <a:r>
              <a:rPr dirty="0" sz="1000" spc="-50">
                <a:latin typeface="Palatino Linotype"/>
                <a:cs typeface="Palatino Linotype"/>
              </a:rPr>
              <a:t>decaying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serial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 dependence.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30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5.1.2</a:t>
            </a:r>
            <a:r>
              <a:rPr dirty="0" sz="1000" spc="36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Generic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Sandwich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Estimators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and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Panel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Models</a:t>
            </a:r>
            <a:endParaRPr sz="1000">
              <a:latin typeface="Calibri"/>
              <a:cs typeface="Calibri"/>
            </a:endParaRPr>
          </a:p>
          <a:p>
            <a:pPr algn="just" marL="295910" marR="5080">
              <a:lnSpc>
                <a:spcPct val="100000"/>
              </a:lnSpc>
              <a:spcBef>
                <a:spcPts val="595"/>
              </a:spcBef>
            </a:pPr>
            <a:r>
              <a:rPr dirty="0" sz="1000" spc="60" b="1">
                <a:latin typeface="Times New Roman"/>
                <a:cs typeface="Times New Roman"/>
              </a:rPr>
              <a:t>p</a:t>
            </a:r>
            <a:r>
              <a:rPr dirty="0" sz="1000" spc="35" b="1">
                <a:latin typeface="Times New Roman"/>
                <a:cs typeface="Times New Roman"/>
              </a:rPr>
              <a:t>l</a:t>
            </a:r>
            <a:r>
              <a:rPr dirty="0" sz="1000" spc="30" b="1">
                <a:latin typeface="Times New Roman"/>
                <a:cs typeface="Times New Roman"/>
              </a:rPr>
              <a:t>m</a:t>
            </a:r>
            <a:r>
              <a:rPr dirty="0" sz="1000" spc="-65" b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hensive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ower-l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ually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onding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0">
                <a:latin typeface="Palatino Linotype"/>
                <a:cs typeface="Palatino Linotype"/>
              </a:rPr>
              <a:t>“</a:t>
            </a:r>
            <a:r>
              <a:rPr dirty="0" sz="1000" spc="-15">
                <a:latin typeface="Palatino Linotype"/>
                <a:cs typeface="Palatino Linotype"/>
              </a:rPr>
              <a:t>ob</a:t>
            </a:r>
            <a:r>
              <a:rPr dirty="0" sz="1000" spc="-5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s”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volv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eile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2006</a:t>
            </a:r>
            <a:r>
              <a:rPr dirty="0" sz="1000" spc="1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,b),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higher-l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125">
                <a:latin typeface="Palatino Linotype"/>
                <a:cs typeface="Palatino Linotype"/>
              </a:rPr>
              <a:t>“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tions”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nding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would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ombining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ame,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ower-l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ltiple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pi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 i="1">
                <a:latin typeface="Palatino Linotype"/>
                <a:cs typeface="Palatino Linotype"/>
              </a:rPr>
              <a:t>L</a:t>
            </a:r>
            <a:r>
              <a:rPr dirty="0" sz="1000" spc="10" i="1">
                <a:latin typeface="Palatino Linotype"/>
                <a:cs typeface="Palatino Linotype"/>
              </a:rPr>
              <a:t>e</a:t>
            </a:r>
            <a:r>
              <a:rPr dirty="0" sz="1000" spc="-30" i="1">
                <a:latin typeface="Palatino Linotype"/>
                <a:cs typeface="Palatino Linotype"/>
              </a:rPr>
              <a:t>go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5" i="1">
                <a:latin typeface="Palatino Linotype"/>
                <a:cs typeface="Palatino Linotype"/>
              </a:rPr>
              <a:t>p</a:t>
            </a:r>
            <a:r>
              <a:rPr dirty="0" sz="1000" spc="15" i="1">
                <a:latin typeface="Palatino Linotype"/>
                <a:cs typeface="Palatino Linotype"/>
              </a:rPr>
              <a:t>r</a:t>
            </a:r>
            <a:r>
              <a:rPr dirty="0" sz="1000" i="1">
                <a:latin typeface="Palatino Linotype"/>
                <a:cs typeface="Palatino Linotype"/>
              </a:rPr>
              <a:t>i</a:t>
            </a:r>
            <a:r>
              <a:rPr dirty="0" sz="1000" spc="-20" i="1">
                <a:latin typeface="Palatino Linotype"/>
                <a:cs typeface="Palatino Linotype"/>
              </a:rPr>
              <a:t>n</a:t>
            </a:r>
            <a:r>
              <a:rPr dirty="0" sz="1000" spc="5" i="1">
                <a:latin typeface="Palatino Linotype"/>
                <a:cs typeface="Palatino Linotype"/>
              </a:rPr>
              <a:t>c</a:t>
            </a:r>
            <a:r>
              <a:rPr dirty="0" sz="1000" spc="-10" i="1">
                <a:latin typeface="Palatino Linotype"/>
                <a:cs typeface="Palatino Linotype"/>
              </a:rPr>
              <a:t>i</a:t>
            </a:r>
            <a:r>
              <a:rPr dirty="0" sz="1000" spc="15" i="1">
                <a:latin typeface="Palatino Linotype"/>
                <a:cs typeface="Palatino Linotype"/>
              </a:rPr>
              <a:t>ple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(2006).</a:t>
            </a:r>
            <a:endParaRPr sz="1000">
              <a:latin typeface="Palatino Linotype"/>
              <a:cs typeface="Palatino Linotype"/>
            </a:endParaRPr>
          </a:p>
          <a:p>
            <a:pPr algn="just" marL="295910" marR="5080" indent="107950">
              <a:lnSpc>
                <a:spcPts val="1200"/>
              </a:lnSpc>
              <a:spcBef>
                <a:spcPts val="20"/>
              </a:spcBef>
            </a:pPr>
            <a:r>
              <a:rPr dirty="0" sz="1000" spc="-20">
                <a:latin typeface="Palatino Linotype"/>
                <a:cs typeface="Palatino Linotype"/>
              </a:rPr>
              <a:t>When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ssion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luding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inal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ob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ting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35">
                <a:latin typeface="Calibri"/>
                <a:cs typeface="Calibri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done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ssa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ob</a:t>
            </a:r>
            <a:r>
              <a:rPr dirty="0" sz="1000" spc="-5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em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ob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55">
                <a:latin typeface="Palatino Linotype"/>
                <a:cs typeface="Palatino Linotype"/>
              </a:rPr>
              <a:t>ding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-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</a:t>
            </a:r>
            <a:r>
              <a:rPr dirty="0" sz="1000" spc="-55">
                <a:latin typeface="Palatino Linotype"/>
                <a:cs typeface="Palatino Linotype"/>
              </a:rPr>
              <a:t>ald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stic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sting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fl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0">
                <a:latin typeface="Palatino Linotype"/>
                <a:cs typeface="Palatino Linotype"/>
              </a:rPr>
              <a:t>ible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onom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ple,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nder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ious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in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hout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ing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8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403860">
              <a:lnSpc>
                <a:spcPts val="1120"/>
              </a:lnSpc>
            </a:pPr>
            <a:r>
              <a:rPr dirty="0" sz="1000" spc="-40">
                <a:latin typeface="Palatino Linotype"/>
                <a:cs typeface="Palatino Linotype"/>
              </a:rPr>
              <a:t>Robust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covariance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White 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Newey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West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different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kinds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regres-</a:t>
            </a:r>
            <a:endParaRPr sz="1000">
              <a:latin typeface="Palatino Linotype"/>
              <a:cs typeface="Palatino Linotype"/>
            </a:endParaRPr>
          </a:p>
          <a:p>
            <a:pPr algn="just" marL="295910" marR="5080">
              <a:lnSpc>
                <a:spcPts val="1200"/>
              </a:lnSpc>
              <a:spcBef>
                <a:spcPts val="35"/>
              </a:spcBef>
            </a:pPr>
            <a:r>
              <a:rPr dirty="0" sz="1000" spc="-50">
                <a:latin typeface="Palatino Linotype"/>
                <a:cs typeface="Palatino Linotype"/>
              </a:rPr>
              <a:t>sion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models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are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available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package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sandwich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(Lumley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Zeileis,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2007)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under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form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appro- </a:t>
            </a:r>
            <a:r>
              <a:rPr dirty="0" sz="1000" spc="-30">
                <a:latin typeface="Palatino Linotype"/>
                <a:cs typeface="Palatino Linotype"/>
              </a:rPr>
              <a:t>priate</a:t>
            </a:r>
            <a:r>
              <a:rPr dirty="0" sz="1000" spc="-35">
                <a:latin typeface="Palatino Linotype"/>
                <a:cs typeface="Palatino Linotype"/>
              </a:rPr>
              <a:t> methods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generic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Courier New"/>
                <a:cs typeface="Courier New"/>
              </a:rPr>
              <a:t>vcovHC</a:t>
            </a:r>
            <a:r>
              <a:rPr dirty="0" sz="1000" spc="-90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ourier New"/>
                <a:cs typeface="Courier New"/>
              </a:rPr>
              <a:t>vcovHAC</a:t>
            </a:r>
            <a:r>
              <a:rPr dirty="0" sz="1000" spc="-95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(Zeileis,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2004,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2006a).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484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designed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data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sampled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along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dimension;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therefore,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cannot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generally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used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panel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data,</a:t>
            </a:r>
            <a:r>
              <a:rPr dirty="0" sz="1000" spc="-20">
                <a:latin typeface="Palatino Linotype"/>
                <a:cs typeface="Palatino Linotype"/>
              </a:rPr>
              <a:t> yet </a:t>
            </a:r>
            <a:r>
              <a:rPr dirty="0" sz="1000" spc="-25">
                <a:latin typeface="Palatino Linotype"/>
                <a:cs typeface="Palatino Linotype"/>
              </a:rPr>
              <a:t>they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provide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uniform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flexible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software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approach,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has </a:t>
            </a:r>
            <a:r>
              <a:rPr dirty="0" sz="1000" spc="-10">
                <a:latin typeface="Palatino Linotype"/>
                <a:cs typeface="Palatino Linotype"/>
              </a:rPr>
              <a:t>become </a:t>
            </a:r>
            <a:r>
              <a:rPr dirty="0" sz="1000" spc="-50">
                <a:latin typeface="Palatino Linotype"/>
                <a:cs typeface="Palatino Linotype"/>
              </a:rPr>
              <a:t>standard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-55">
                <a:latin typeface="Calibri"/>
                <a:cs typeface="Calibri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environment.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corresponding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55">
                <a:latin typeface="Courier New"/>
                <a:cs typeface="Courier New"/>
              </a:rPr>
              <a:t>plm</a:t>
            </a:r>
            <a:r>
              <a:rPr dirty="0" sz="1000" spc="5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methods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described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in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this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chapter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have </a:t>
            </a:r>
            <a:r>
              <a:rPr dirty="0" sz="1000" spc="-30">
                <a:latin typeface="Palatino Linotype"/>
                <a:cs typeface="Palatino Linotype"/>
              </a:rPr>
              <a:t>therefore</a:t>
            </a:r>
            <a:r>
              <a:rPr dirty="0" sz="1000" spc="-20">
                <a:latin typeface="Palatino Linotype"/>
                <a:cs typeface="Palatino Linotype"/>
              </a:rPr>
              <a:t> been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designed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sintactically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compliant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them.</a:t>
            </a:r>
            <a:endParaRPr sz="1000">
              <a:latin typeface="Palatino Linotype"/>
              <a:cs typeface="Palatino Linotype"/>
            </a:endParaRPr>
          </a:p>
          <a:p>
            <a:pPr algn="just" marL="403860">
              <a:lnSpc>
                <a:spcPts val="1130"/>
              </a:lnSpc>
            </a:pP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example,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vcovHC.plm</a:t>
            </a:r>
            <a:r>
              <a:rPr dirty="0" sz="1000" spc="-360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method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generic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vcovHC</a:t>
            </a:r>
            <a:r>
              <a:rPr dirty="0" sz="1000" spc="-36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available,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allowing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apply</a:t>
            </a:r>
            <a:endParaRPr sz="1000">
              <a:latin typeface="Palatino Linotype"/>
              <a:cs typeface="Palatino Linotype"/>
            </a:endParaRPr>
          </a:p>
          <a:p>
            <a:pPr algn="just" marL="295910" marR="5080">
              <a:lnSpc>
                <a:spcPts val="1200"/>
              </a:lnSpc>
              <a:spcBef>
                <a:spcPts val="40"/>
              </a:spcBef>
            </a:pPr>
            <a:r>
              <a:rPr dirty="0" sz="1000" spc="-60">
                <a:latin typeface="Palatino Linotype"/>
                <a:cs typeface="Palatino Linotype"/>
              </a:rPr>
              <a:t>sand</a:t>
            </a:r>
            <a:r>
              <a:rPr dirty="0" sz="1000" spc="-8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ural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10" b="1">
                <a:latin typeface="Times New Roman"/>
                <a:cs typeface="Times New Roman"/>
              </a:rPr>
              <a:t>s</a:t>
            </a:r>
            <a:r>
              <a:rPr dirty="0" sz="1000" b="1">
                <a:latin typeface="Times New Roman"/>
                <a:cs typeface="Times New Roman"/>
              </a:rPr>
              <a:t>a</a:t>
            </a:r>
            <a:r>
              <a:rPr dirty="0" sz="1000" spc="25" b="1">
                <a:latin typeface="Times New Roman"/>
                <a:cs typeface="Times New Roman"/>
              </a:rPr>
              <a:t>n</a:t>
            </a:r>
            <a:r>
              <a:rPr dirty="0" sz="1000" spc="15" b="1">
                <a:latin typeface="Times New Roman"/>
                <a:cs typeface="Times New Roman"/>
              </a:rPr>
              <a:t>d</a:t>
            </a:r>
            <a:r>
              <a:rPr dirty="0" sz="1000" spc="25" b="1">
                <a:latin typeface="Times New Roman"/>
                <a:cs typeface="Times New Roman"/>
              </a:rPr>
              <a:t>w</a:t>
            </a:r>
            <a:r>
              <a:rPr dirty="0" sz="1000" b="1">
                <a:latin typeface="Times New Roman"/>
                <a:cs typeface="Times New Roman"/>
              </a:rPr>
              <a:t>i</a:t>
            </a:r>
            <a:r>
              <a:rPr dirty="0" sz="1000" spc="20" b="1">
                <a:latin typeface="Times New Roman"/>
                <a:cs typeface="Times New Roman"/>
              </a:rPr>
              <a:t>c</a:t>
            </a:r>
            <a:r>
              <a:rPr dirty="0" sz="1000" spc="20" b="1">
                <a:latin typeface="Times New Roman"/>
                <a:cs typeface="Times New Roman"/>
              </a:rPr>
              <a:t>h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90">
                <a:latin typeface="Palatino Linotype"/>
                <a:cs typeface="Palatino Linotype"/>
              </a:rPr>
              <a:t>k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45">
                <a:latin typeface="Palatino Linotype"/>
                <a:cs typeface="Palatino Linotype"/>
              </a:rPr>
              <a:t>age.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pi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40">
                <a:latin typeface="Palatino Linotype"/>
                <a:cs typeface="Palatino Linotype"/>
              </a:rPr>
              <a:t>“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nder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0">
                <a:latin typeface="Palatino Linotype"/>
                <a:cs typeface="Palatino Linotype"/>
              </a:rPr>
              <a:t>,”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e.</a:t>
            </a:r>
            <a:r>
              <a:rPr dirty="0" sz="1000" spc="-3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</a:t>
            </a:r>
            <a:r>
              <a:rPr dirty="0" sz="1000" spc="15">
                <a:latin typeface="Palatino Linotype"/>
                <a:cs typeface="Palatino Linotype"/>
              </a:rPr>
              <a:t>f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obust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would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eneral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b</a:t>
            </a:r>
            <a:r>
              <a:rPr dirty="0" sz="100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t-o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55">
                <a:latin typeface="Calibri"/>
                <a:cs typeface="Calibri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du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b</a:t>
            </a:r>
            <a:r>
              <a:rPr dirty="0" sz="100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and.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ange,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hough,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55">
                <a:latin typeface="Palatino Linotype"/>
                <a:cs typeface="Palatino Linotype"/>
              </a:rPr>
              <a:t>de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vcovHC.l</a:t>
            </a:r>
            <a:r>
              <a:rPr dirty="0" sz="1000" spc="-5">
                <a:latin typeface="Courier New"/>
                <a:cs typeface="Courier New"/>
              </a:rPr>
              <a:t>m</a:t>
            </a:r>
            <a:r>
              <a:rPr dirty="0" sz="1000" spc="-440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vcovHC.plm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403860">
              <a:lnSpc>
                <a:spcPts val="1125"/>
              </a:lnSpc>
            </a:pPr>
            <a:r>
              <a:rPr dirty="0" sz="1000" spc="-25">
                <a:latin typeface="Palatino Linotype"/>
                <a:cs typeface="Palatino Linotype"/>
              </a:rPr>
              <a:t>Next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35" b="1">
                <a:latin typeface="Times New Roman"/>
                <a:cs typeface="Times New Roman"/>
              </a:rPr>
              <a:t>hc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White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(1980),</a:t>
            </a:r>
            <a:r>
              <a:rPr dirty="0" sz="1000" spc="-20">
                <a:latin typeface="Palatino Linotype"/>
                <a:cs typeface="Palatino Linotype"/>
              </a:rPr>
              <a:t> all </a:t>
            </a:r>
            <a:r>
              <a:rPr dirty="0" sz="1000" spc="-35">
                <a:latin typeface="Palatino Linotype"/>
                <a:cs typeface="Palatino Linotype"/>
              </a:rPr>
              <a:t>variants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panel-</a:t>
            </a:r>
            <a:r>
              <a:rPr dirty="0" sz="1000" spc="-25">
                <a:latin typeface="Palatino Linotype"/>
                <a:cs typeface="Palatino Linotype"/>
              </a:rPr>
              <a:t>speciﬁc </a:t>
            </a:r>
            <a:r>
              <a:rPr dirty="0" sz="1000" spc="-30">
                <a:latin typeface="Palatino Linotype"/>
                <a:cs typeface="Palatino Linotype"/>
              </a:rPr>
              <a:t>estimators</a:t>
            </a:r>
            <a:r>
              <a:rPr dirty="0" sz="1000" spc="-20">
                <a:latin typeface="Palatino Linotype"/>
                <a:cs typeface="Palatino Linotype"/>
              </a:rPr>
              <a:t> used</a:t>
            </a:r>
            <a:endParaRPr sz="1000">
              <a:latin typeface="Palatino Linotype"/>
              <a:cs typeface="Palatino Linotype"/>
            </a:endParaRPr>
          </a:p>
          <a:p>
            <a:pPr algn="just" marL="295910" marR="5080">
              <a:lnSpc>
                <a:spcPts val="1200"/>
              </a:lnSpc>
              <a:spcBef>
                <a:spcPts val="35"/>
              </a:spcBef>
            </a:pP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ra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(A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no,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1987;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1987;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35">
                <a:latin typeface="Palatino Linotype"/>
                <a:cs typeface="Palatino Linotype"/>
              </a:rPr>
              <a:t>ra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1998;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2011)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d;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b</a:t>
            </a:r>
            <a:r>
              <a:rPr dirty="0" sz="100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5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5" b="1">
                <a:latin typeface="Times New Roman"/>
                <a:cs typeface="Times New Roman"/>
              </a:rPr>
              <a:t>f</a:t>
            </a:r>
            <a:r>
              <a:rPr dirty="0" sz="1000" spc="155" b="1">
                <a:latin typeface="Times New Roman"/>
                <a:cs typeface="Times New Roman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30" b="1">
                <a:latin typeface="Times New Roman"/>
                <a:cs typeface="Times New Roman"/>
              </a:rPr>
              <a:t>re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f</a:t>
            </a:r>
            <a:r>
              <a:rPr dirty="0" cap="small" sz="1000" spc="70" b="1">
                <a:latin typeface="Times New Roman"/>
                <a:cs typeface="Times New Roman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nd,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io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14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50" b="1">
                <a:latin typeface="Times New Roman"/>
                <a:cs typeface="Times New Roman"/>
              </a:rPr>
              <a:t>o</a:t>
            </a:r>
            <a:r>
              <a:rPr dirty="0" sz="1000" spc="16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ram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rs’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0">
                <a:latin typeface="Palatino Linotype"/>
                <a:cs typeface="Palatino Linotype"/>
              </a:rPr>
              <a:t>ob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lugg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ducing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8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ons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l)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oping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i-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00">
              <a:latin typeface="Palatino Linotype"/>
              <a:cs typeface="Palatino Linotype"/>
            </a:endParaRPr>
          </a:p>
          <a:p>
            <a:pPr algn="just" marL="295910">
              <a:lnSpc>
                <a:spcPct val="100000"/>
              </a:lnSpc>
            </a:pPr>
            <a:r>
              <a:rPr dirty="0" sz="900" b="1">
                <a:latin typeface="Calibri"/>
                <a:cs typeface="Calibri"/>
              </a:rPr>
              <a:t>Application</a:t>
            </a:r>
            <a:r>
              <a:rPr dirty="0" sz="900" spc="3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to</a:t>
            </a:r>
            <a:r>
              <a:rPr dirty="0" sz="900" spc="3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Models</a:t>
            </a:r>
            <a:r>
              <a:rPr dirty="0" sz="900" spc="3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on</a:t>
            </a:r>
            <a:r>
              <a:rPr dirty="0" sz="900" spc="3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Transformed</a:t>
            </a:r>
            <a:r>
              <a:rPr dirty="0" sz="900" spc="35" b="1">
                <a:latin typeface="Calibri"/>
                <a:cs typeface="Calibri"/>
              </a:rPr>
              <a:t> </a:t>
            </a:r>
            <a:r>
              <a:rPr dirty="0" sz="900" spc="-20" b="1">
                <a:latin typeface="Calibri"/>
                <a:cs typeface="Calibri"/>
              </a:rPr>
              <a:t>Data</a:t>
            </a:r>
            <a:endParaRPr sz="900">
              <a:latin typeface="Calibri"/>
              <a:cs typeface="Calibri"/>
            </a:endParaRPr>
          </a:p>
          <a:p>
            <a:pPr algn="just" marL="295910" marR="5080">
              <a:lnSpc>
                <a:spcPct val="100000"/>
              </a:lnSpc>
              <a:spcBef>
                <a:spcPts val="1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application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above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pooled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data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always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warranted,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subject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rel- </a:t>
            </a:r>
            <a:r>
              <a:rPr dirty="0" sz="1000" spc="-25">
                <a:latin typeface="Palatino Linotype"/>
                <a:cs typeface="Palatino Linotype"/>
              </a:rPr>
              <a:t>evant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assumptions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mentioned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before.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some, </a:t>
            </a:r>
            <a:r>
              <a:rPr dirty="0" sz="1000">
                <a:latin typeface="Palatino Linotype"/>
                <a:cs typeface="Palatino Linotype"/>
              </a:rPr>
              <a:t>but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all </a:t>
            </a:r>
            <a:r>
              <a:rPr dirty="0" sz="1000" spc="-10">
                <a:latin typeface="Palatino Linotype"/>
                <a:cs typeface="Palatino Linotype"/>
              </a:rPr>
              <a:t>cases,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also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applied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 </a:t>
            </a:r>
            <a:r>
              <a:rPr dirty="0" sz="1000" spc="-35">
                <a:latin typeface="Palatino Linotype"/>
                <a:cs typeface="Palatino Linotype"/>
              </a:rPr>
              <a:t>random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ﬁxed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panel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ﬁrst-</a:t>
            </a:r>
            <a:r>
              <a:rPr dirty="0" sz="1000" spc="-30">
                <a:latin typeface="Palatino Linotype"/>
                <a:cs typeface="Palatino Linotype"/>
              </a:rPr>
              <a:t>differenced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data.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10">
                <a:latin typeface="Palatino Linotype"/>
                <a:cs typeface="Palatino Linotype"/>
              </a:rPr>
              <a:t>these cases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computed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transformed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(partially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totally</a:t>
            </a:r>
            <a:r>
              <a:rPr dirty="0" sz="1000" spc="-10">
                <a:latin typeface="Palatino Linotype"/>
                <a:cs typeface="Palatino Linotype"/>
              </a:rPr>
              <a:t> demeaned,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92579" y="611668"/>
            <a:ext cx="5370830" cy="77247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708275">
              <a:lnSpc>
                <a:spcPct val="100000"/>
              </a:lnSpc>
              <a:spcBef>
                <a:spcPts val="95"/>
              </a:spcBef>
            </a:pPr>
            <a:r>
              <a:rPr dirty="0" sz="800" spc="-10" i="1">
                <a:latin typeface="Calibri"/>
                <a:cs typeface="Calibri"/>
              </a:rPr>
              <a:t>Robust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Inference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Estimation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for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Non-</a:t>
            </a:r>
            <a:r>
              <a:rPr dirty="0" sz="800" spc="-10" i="1">
                <a:latin typeface="Calibri"/>
                <a:cs typeface="Calibri"/>
              </a:rPr>
              <a:t>spherical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Errors</a:t>
            </a:r>
            <a:r>
              <a:rPr dirty="0" sz="800" spc="27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121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50">
              <a:latin typeface="Calibri"/>
              <a:cs typeface="Calibri"/>
            </a:endParaRPr>
          </a:p>
          <a:p>
            <a:pPr algn="just" marL="88900" marR="337820">
              <a:lnSpc>
                <a:spcPct val="100000"/>
              </a:lnSpc>
            </a:pP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d)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general,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ploy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d. 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and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ppl</a:t>
            </a:r>
            <a:r>
              <a:rPr dirty="0" sz="1000" spc="-65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sual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860" i="1">
                <a:latin typeface="Meiryo"/>
                <a:cs typeface="Meiryo"/>
              </a:rPr>
              <a:t/>
            </a:r>
            <a:r>
              <a:rPr dirty="0" sz="1000" spc="-615" i="1">
                <a:latin typeface="Meiryo"/>
                <a:cs typeface="Meiryo"/>
              </a:rPr>
              <a:t>̃</a:t>
            </a:r>
            <a:r>
              <a:rPr dirty="0" baseline="8333" sz="1500" spc="-472" i="1">
                <a:latin typeface="Meiryo"/>
                <a:cs typeface="Meiryo"/>
              </a:rPr>
              <a:t>̂</a:t>
            </a:r>
            <a:r>
              <a:rPr dirty="0" baseline="8333" sz="1500" spc="-89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50" i="1">
                <a:latin typeface="Palatino Linotype"/>
                <a:cs typeface="Palatino Linotype"/>
              </a:rPr>
              <a:t>y</a:t>
            </a:r>
            <a:r>
              <a:rPr dirty="0" sz="1000" spc="-295" i="1">
                <a:latin typeface="Meiryo"/>
                <a:cs typeface="Meiryo"/>
              </a:rPr>
              <a:t>̃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9" i="1">
                <a:latin typeface="Palatino Linotype"/>
                <a:cs typeface="Palatino Linotype"/>
              </a:rPr>
              <a:t>Z</a:t>
            </a:r>
            <a:r>
              <a:rPr dirty="0" baseline="13888" sz="1500" spc="-442" i="1">
                <a:latin typeface="Meiryo"/>
                <a:cs typeface="Meiryo"/>
              </a:rPr>
              <a:t>̃</a:t>
            </a:r>
            <a:r>
              <a:rPr dirty="0" baseline="13888" sz="1500" spc="-262" i="1">
                <a:latin typeface="Meiryo"/>
                <a:cs typeface="Meiryo"/>
              </a:rPr>
              <a:t> </a:t>
            </a:r>
            <a:r>
              <a:rPr dirty="0" sz="1000" spc="-915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spc="60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(1987)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ld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idge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2010,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Eq.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10.59)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ld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idge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2010,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Ch.10)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general).</a:t>
            </a:r>
            <a:endParaRPr sz="1000">
              <a:latin typeface="Palatino Linotype"/>
              <a:cs typeface="Palatino Linotype"/>
            </a:endParaRPr>
          </a:p>
          <a:p>
            <a:pPr algn="just" marL="88900" marR="337820" indent="107950">
              <a:lnSpc>
                <a:spcPts val="1200"/>
              </a:lnSpc>
              <a:spcBef>
                <a:spcPts val="25"/>
              </a:spcBef>
            </a:pP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ﬁ</a:t>
            </a:r>
            <a:r>
              <a:rPr dirty="0" sz="1000" spc="-60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250" b="1">
                <a:latin typeface="Times New Roman"/>
                <a:cs typeface="Times New Roman"/>
              </a:rPr>
              <a:t>o</a:t>
            </a:r>
            <a:r>
              <a:rPr dirty="0" sz="1000" spc="16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-25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05" b="1">
                <a:latin typeface="Times New Roman"/>
                <a:cs typeface="Times New Roman"/>
              </a:rPr>
              <a:t>f</a:t>
            </a:r>
            <a:r>
              <a:rPr dirty="0" sz="1000" spc="155" b="1">
                <a:latin typeface="Times New Roman"/>
                <a:cs typeface="Times New Roman"/>
              </a:rPr>
              <a:t>e</a:t>
            </a:r>
            <a:r>
              <a:rPr dirty="0" sz="1000" spc="-30" b="1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Simi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under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nit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tra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under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250" b="1">
                <a:latin typeface="Times New Roman"/>
                <a:cs typeface="Times New Roman"/>
              </a:rPr>
              <a:t>o</a:t>
            </a:r>
            <a:r>
              <a:rPr dirty="0" sz="1000" spc="16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still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ti-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ll</a:t>
            </a:r>
            <a:r>
              <a:rPr dirty="0" sz="1000" spc="-13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sing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130" b="1">
                <a:latin typeface="Times New Roman"/>
                <a:cs typeface="Times New Roman"/>
              </a:rPr>
              <a:t>re</a:t>
            </a:r>
            <a:r>
              <a:rPr dirty="0" sz="1000" spc="-70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ins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ad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3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tion,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ad</a:t>
            </a:r>
            <a:r>
              <a:rPr dirty="0" sz="1000" spc="-6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imin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ime-i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ogeneity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ove.</a:t>
            </a:r>
            <a:endParaRPr sz="1000">
              <a:latin typeface="Palatino Linotype"/>
              <a:cs typeface="Palatino Linotype"/>
            </a:endParaRPr>
          </a:p>
          <a:p>
            <a:pPr algn="just" marL="196850">
              <a:lnSpc>
                <a:spcPts val="1130"/>
              </a:lnSpc>
            </a:pP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compelling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reason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combining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demeaning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differencing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 </a:t>
            </a:r>
            <a:r>
              <a:rPr dirty="0" sz="1000" spc="-3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robust</a:t>
            </a:r>
            <a:endParaRPr sz="1000">
              <a:latin typeface="Palatino Linotype"/>
              <a:cs typeface="Palatino Linotype"/>
            </a:endParaRPr>
          </a:p>
          <a:p>
            <a:pPr algn="just" marL="88900" marR="338455">
              <a:lnSpc>
                <a:spcPts val="1200"/>
              </a:lnSpc>
              <a:spcBef>
                <a:spcPts val="35"/>
              </a:spcBef>
            </a:pPr>
            <a:r>
              <a:rPr dirty="0" sz="1000" spc="-40">
                <a:latin typeface="Palatino Linotype"/>
                <a:cs typeface="Palatino Linotype"/>
              </a:rPr>
              <a:t>standard</a:t>
            </a:r>
            <a:r>
              <a:rPr dirty="0" sz="1000" spc="-25">
                <a:latin typeface="Palatino Linotype"/>
                <a:cs typeface="Palatino Linotype"/>
              </a:rPr>
              <a:t> errors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may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get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rid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persistent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before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applying</a:t>
            </a:r>
            <a:r>
              <a:rPr dirty="0" sz="1000">
                <a:latin typeface="Palatino Linotype"/>
                <a:cs typeface="Palatino Linotype"/>
              </a:rPr>
              <a:t> 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parsi- </a:t>
            </a:r>
            <a:r>
              <a:rPr dirty="0" sz="1000" spc="-45">
                <a:latin typeface="Palatino Linotype"/>
                <a:cs typeface="Palatino Linotype"/>
              </a:rPr>
              <a:t>monious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eﬃcient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kernel-</a:t>
            </a:r>
            <a:r>
              <a:rPr dirty="0" sz="1000" spc="-55">
                <a:latin typeface="Palatino Linotype"/>
                <a:cs typeface="Palatino Linotype"/>
              </a:rPr>
              <a:t>based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covariance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if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35">
                <a:latin typeface="Palatino Linotype"/>
                <a:cs typeface="Palatino Linotype"/>
              </a:rPr>
              <a:t>serial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suspected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sample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simply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big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enough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allow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double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clustering.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fact,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Petersen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(2009) </a:t>
            </a:r>
            <a:r>
              <a:rPr dirty="0" sz="1000" spc="-60">
                <a:latin typeface="Palatino Linotype"/>
                <a:cs typeface="Palatino Linotype"/>
              </a:rPr>
              <a:t>shows,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Newey-</a:t>
            </a:r>
            <a:r>
              <a:rPr dirty="0" sz="1000" spc="-20">
                <a:latin typeface="Palatino Linotype"/>
                <a:cs typeface="Palatino Linotype"/>
              </a:rPr>
              <a:t>West-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type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biased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persistent,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because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kernel </a:t>
            </a:r>
            <a:r>
              <a:rPr dirty="0" sz="1000" spc="-30">
                <a:latin typeface="Palatino Linotype"/>
                <a:cs typeface="Palatino Linotype"/>
              </a:rPr>
              <a:t>smoother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unduly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downweighs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faraway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observations.</a:t>
            </a:r>
            <a:endParaRPr sz="1000">
              <a:latin typeface="Palatino Linotype"/>
              <a:cs typeface="Palatino Linotype"/>
            </a:endParaRPr>
          </a:p>
          <a:p>
            <a:pPr algn="just" marL="196850">
              <a:lnSpc>
                <a:spcPts val="1135"/>
              </a:lnSpc>
            </a:pP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discuss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appropriate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apply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clustering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resid-</a:t>
            </a:r>
            <a:endParaRPr sz="1000">
              <a:latin typeface="Palatino Linotype"/>
              <a:cs typeface="Palatino Linotype"/>
            </a:endParaRPr>
          </a:p>
          <a:p>
            <a:pPr algn="just" marL="88900">
              <a:lnSpc>
                <a:spcPts val="1200"/>
              </a:lnSpc>
            </a:pPr>
            <a:r>
              <a:rPr dirty="0" sz="1000" spc="-50">
                <a:latin typeface="Palatino Linotype"/>
                <a:cs typeface="Palatino Linotype"/>
              </a:rPr>
              <a:t>uals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demeaned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ﬁrst-differenced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Palatino Linotype"/>
              <a:cs typeface="Palatino Linotype"/>
            </a:endParaRPr>
          </a:p>
          <a:p>
            <a:pPr marL="88900">
              <a:lnSpc>
                <a:spcPct val="100000"/>
              </a:lnSpc>
              <a:spcBef>
                <a:spcPts val="5"/>
              </a:spcBef>
            </a:pPr>
            <a:r>
              <a:rPr dirty="0" sz="900" b="1">
                <a:latin typeface="Calibri"/>
                <a:cs typeface="Calibri"/>
              </a:rPr>
              <a:t>Fixed</a:t>
            </a:r>
            <a:r>
              <a:rPr dirty="0" sz="900" spc="50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Effects</a:t>
            </a:r>
            <a:endParaRPr sz="900">
              <a:latin typeface="Calibri"/>
              <a:cs typeface="Calibri"/>
            </a:endParaRPr>
          </a:p>
          <a:p>
            <a:pPr algn="just" marL="88900" marR="339090">
              <a:lnSpc>
                <a:spcPct val="100000"/>
              </a:lnSpc>
              <a:spcBef>
                <a:spcPts val="1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ﬁxed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requires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particular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caution.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fact,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under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hypothesis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35">
                <a:latin typeface="Palatino Linotype"/>
                <a:cs typeface="Palatino Linotype"/>
              </a:rPr>
              <a:t>spherical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the </a:t>
            </a:r>
            <a:r>
              <a:rPr dirty="0" sz="1000" spc="-35">
                <a:latin typeface="Palatino Linotype"/>
                <a:cs typeface="Palatino Linotype"/>
              </a:rPr>
              <a:t>original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model,</a:t>
            </a:r>
            <a:r>
              <a:rPr dirty="0" sz="1000" spc="-10">
                <a:latin typeface="Palatino Linotype"/>
                <a:cs typeface="Palatino Linotype"/>
              </a:rPr>
              <a:t> the </a:t>
            </a:r>
            <a:r>
              <a:rPr dirty="0" sz="1000" spc="-30">
                <a:latin typeface="Palatino Linotype"/>
                <a:cs typeface="Palatino Linotype"/>
              </a:rPr>
              <a:t>time-</a:t>
            </a:r>
            <a:r>
              <a:rPr dirty="0" sz="1000" spc="-45">
                <a:latin typeface="Palatino Linotype"/>
                <a:cs typeface="Palatino Linotype"/>
              </a:rPr>
              <a:t>demeaning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data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induces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serial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correlation 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80">
                <a:latin typeface="Cambria"/>
                <a:cs typeface="Cambria"/>
              </a:rPr>
              <a:t>(</a:t>
            </a:r>
            <a:r>
              <a:rPr dirty="0" sz="1000" spc="-785" i="1">
                <a:latin typeface="Meiryo"/>
                <a:cs typeface="Meiryo"/>
              </a:rPr>
              <a:t/>
            </a:r>
            <a:r>
              <a:rPr dirty="0" sz="1000" spc="-340" i="1">
                <a:latin typeface="Meiryo"/>
                <a:cs typeface="Meiryo"/>
              </a:rPr>
              <a:t>̂</a:t>
            </a:r>
            <a:r>
              <a:rPr dirty="0" baseline="-21367" sz="975" spc="-60" i="1">
                <a:latin typeface="Palatino Linotype"/>
                <a:cs typeface="Palatino Linotype"/>
              </a:rPr>
              <a:t>nt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0" i="1">
                <a:latin typeface="Meiryo"/>
                <a:cs typeface="Meiryo"/>
              </a:rPr>
              <a:t> </a:t>
            </a:r>
            <a:r>
              <a:rPr dirty="0" sz="1000" spc="-830" i="1">
                <a:latin typeface="Meiryo"/>
                <a:cs typeface="Meiryo"/>
              </a:rPr>
              <a:t/>
            </a:r>
            <a:r>
              <a:rPr dirty="0" sz="1000" spc="-350" i="1">
                <a:latin typeface="Meiryo"/>
                <a:cs typeface="Meiryo"/>
              </a:rPr>
              <a:t>̂</a:t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172">
                <a:latin typeface="Cambria"/>
                <a:cs typeface="Cambria"/>
              </a:rPr>
              <a:t>–</a:t>
            </a:r>
            <a:r>
              <a:rPr dirty="0" baseline="-21367" sz="975" spc="52">
                <a:latin typeface="Palatino Linotype"/>
                <a:cs typeface="Palatino Linotype"/>
              </a:rPr>
              <a:t>1</a:t>
            </a:r>
            <a:r>
              <a:rPr dirty="0" sz="1000" spc="70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110">
                <a:latin typeface="Cambria"/>
                <a:cs typeface="Cambria"/>
              </a:rPr>
              <a:t>–</a:t>
            </a:r>
            <a:r>
              <a:rPr dirty="0" sz="1000" spc="110">
                <a:latin typeface="Palatino Linotype"/>
                <a:cs typeface="Palatino Linotype"/>
              </a:rPr>
              <a:t>1</a:t>
            </a:r>
            <a:r>
              <a:rPr dirty="0" sz="1000" spc="110">
                <a:latin typeface="Cambria"/>
                <a:cs typeface="Cambria"/>
              </a:rPr>
              <a:t>∕(</a:t>
            </a:r>
            <a:r>
              <a:rPr dirty="0" sz="1000" spc="110" i="1">
                <a:latin typeface="Palatino Linotype"/>
                <a:cs typeface="Palatino Linotype"/>
              </a:rPr>
              <a:t>T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demeaned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residuals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(see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Wooldridge,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2010,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p.</a:t>
            </a:r>
            <a:r>
              <a:rPr dirty="0" sz="1000" spc="-10">
                <a:latin typeface="Palatino Linotype"/>
                <a:cs typeface="Palatino Linotype"/>
              </a:rPr>
              <a:t> 310).</a:t>
            </a:r>
            <a:endParaRPr sz="1000">
              <a:latin typeface="Palatino Linotype"/>
              <a:cs typeface="Palatino Linotype"/>
            </a:endParaRPr>
          </a:p>
          <a:p>
            <a:pPr algn="just" marL="88900" marR="338455" indent="107950">
              <a:lnSpc>
                <a:spcPts val="1200"/>
              </a:lnSpc>
              <a:spcBef>
                <a:spcPts val="25"/>
              </a:spcBef>
            </a:pPr>
            <a:r>
              <a:rPr dirty="0" sz="1000" spc="23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White-</a:t>
            </a:r>
            <a:r>
              <a:rPr dirty="0" sz="1000" spc="-45">
                <a:latin typeface="Palatino Linotype"/>
                <a:cs typeface="Palatino Linotype"/>
              </a:rPr>
              <a:t>Arellano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estimator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has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originally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been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devised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for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case.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50">
                <a:latin typeface="Palatino Linotype"/>
                <a:cs typeface="Palatino Linotype"/>
              </a:rPr>
              <a:t>By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60">
                <a:latin typeface="Palatino Linotype"/>
                <a:cs typeface="Palatino Linotype"/>
              </a:rPr>
              <a:t>way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of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symmetry,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it </a:t>
            </a:r>
            <a:r>
              <a:rPr dirty="0" sz="1000" spc="-45">
                <a:latin typeface="Palatino Linotype"/>
                <a:cs typeface="Palatino Linotype"/>
              </a:rPr>
              <a:t>can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used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time-</a:t>
            </a:r>
            <a:r>
              <a:rPr dirty="0" sz="1000" spc="-45">
                <a:latin typeface="Palatino Linotype"/>
                <a:cs typeface="Palatino Linotype"/>
              </a:rPr>
              <a:t>clustered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data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with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time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ﬁxed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49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combination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group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clustering </a:t>
            </a:r>
            <a:r>
              <a:rPr dirty="0" sz="1000" spc="-40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time </a:t>
            </a:r>
            <a:r>
              <a:rPr dirty="0" sz="1000" spc="-35">
                <a:latin typeface="Palatino Linotype"/>
                <a:cs typeface="Palatino Linotype"/>
              </a:rPr>
              <a:t>ﬁxed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reverse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inappropriate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because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serial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(cross-</a:t>
            </a:r>
            <a:r>
              <a:rPr dirty="0" sz="1000" spc="-10">
                <a:latin typeface="Palatino Linotype"/>
                <a:cs typeface="Palatino Linotype"/>
              </a:rPr>
              <a:t>sectional)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induced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time-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(cross-sectional-</a:t>
            </a:r>
            <a:r>
              <a:rPr dirty="0" sz="1000">
                <a:latin typeface="Palatino Linotype"/>
                <a:cs typeface="Palatino Linotype"/>
              </a:rPr>
              <a:t>)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demeaning.</a:t>
            </a:r>
            <a:endParaRPr sz="1000">
              <a:latin typeface="Palatino Linotype"/>
              <a:cs typeface="Palatino Linotype"/>
            </a:endParaRPr>
          </a:p>
          <a:p>
            <a:pPr algn="just" marL="196850">
              <a:lnSpc>
                <a:spcPts val="1140"/>
              </a:lnSpc>
            </a:pP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analogy,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Newey-</a:t>
            </a:r>
            <a:r>
              <a:rPr dirty="0" sz="1000" spc="-25">
                <a:latin typeface="Palatino Linotype"/>
                <a:cs typeface="Palatino Linotype"/>
              </a:rPr>
              <a:t>West-</a:t>
            </a:r>
            <a:r>
              <a:rPr dirty="0" sz="1000" spc="-50">
                <a:latin typeface="Palatino Linotype"/>
                <a:cs typeface="Palatino Linotype"/>
              </a:rPr>
              <a:t>type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safely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applied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 </a:t>
            </a:r>
            <a:r>
              <a:rPr dirty="0" sz="1000" spc="-45">
                <a:latin typeface="Palatino Linotype"/>
                <a:cs typeface="Palatino Linotype"/>
              </a:rPr>
              <a:t>models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individual</a:t>
            </a:r>
            <a:endParaRPr sz="1000">
              <a:latin typeface="Palatino Linotype"/>
              <a:cs typeface="Palatino Linotype"/>
            </a:endParaRPr>
          </a:p>
          <a:p>
            <a:pPr algn="just" marL="88900" marR="339090">
              <a:lnSpc>
                <a:spcPts val="1200"/>
              </a:lnSpc>
              <a:spcBef>
                <a:spcPts val="40"/>
              </a:spcBef>
            </a:pPr>
            <a:r>
              <a:rPr dirty="0" sz="1000" spc="-50">
                <a:latin typeface="Palatino Linotype"/>
                <a:cs typeface="Palatino Linotype"/>
              </a:rPr>
              <a:t>ﬁxed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while</a:t>
            </a:r>
            <a:r>
              <a:rPr dirty="0" sz="1000" spc="-10">
                <a:latin typeface="Palatino Linotype"/>
                <a:cs typeface="Palatino Linotype"/>
              </a:rPr>
              <a:t> 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two-</a:t>
            </a:r>
            <a:r>
              <a:rPr dirty="0" sz="1000" spc="-114">
                <a:latin typeface="Palatino Linotype"/>
                <a:cs typeface="Palatino Linotype"/>
              </a:rPr>
              <a:t>way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require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caution.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policy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both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cases, </a:t>
            </a:r>
            <a:r>
              <a:rPr dirty="0" sz="1000" spc="-35">
                <a:latin typeface="Palatino Linotype"/>
                <a:cs typeface="Palatino Linotype"/>
              </a:rPr>
              <a:t>if</a:t>
            </a:r>
            <a:r>
              <a:rPr dirty="0" sz="1000" spc="-30">
                <a:latin typeface="Palatino Linotype"/>
                <a:cs typeface="Palatino Linotype"/>
              </a:rPr>
              <a:t> the </a:t>
            </a:r>
            <a:r>
              <a:rPr dirty="0" sz="1000" spc="-45">
                <a:latin typeface="Palatino Linotype"/>
                <a:cs typeface="Palatino Linotype"/>
              </a:rPr>
              <a:t>degrees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freedom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allow,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perhaps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explicitly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add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dummy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account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55">
                <a:latin typeface="Palatino Linotype"/>
                <a:cs typeface="Palatino Linotype"/>
              </a:rPr>
              <a:t>ﬁxed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along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“short”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dimension.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00">
              <a:latin typeface="Palatino Linotype"/>
              <a:cs typeface="Palatino Linotype"/>
            </a:endParaRPr>
          </a:p>
          <a:p>
            <a:pPr marL="88900">
              <a:lnSpc>
                <a:spcPct val="100000"/>
              </a:lnSpc>
            </a:pPr>
            <a:r>
              <a:rPr dirty="0" sz="900" b="1">
                <a:latin typeface="Calibri"/>
                <a:cs typeface="Calibri"/>
              </a:rPr>
              <a:t>Random</a:t>
            </a:r>
            <a:r>
              <a:rPr dirty="0" sz="900" spc="95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Effects</a:t>
            </a:r>
            <a:endParaRPr sz="900">
              <a:latin typeface="Calibri"/>
              <a:cs typeface="Calibri"/>
            </a:endParaRPr>
          </a:p>
          <a:p>
            <a:pPr algn="just" marL="88900" marR="339090">
              <a:lnSpc>
                <a:spcPct val="100000"/>
              </a:lnSpc>
              <a:spcBef>
                <a:spcPts val="15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random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Wooldridge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(2010)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notes,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quasi-</a:t>
            </a:r>
            <a:r>
              <a:rPr dirty="0" sz="1000" spc="-10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demeaning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procedure </a:t>
            </a:r>
            <a:r>
              <a:rPr dirty="0" sz="1000" spc="-35">
                <a:latin typeface="Palatino Linotype"/>
                <a:cs typeface="Palatino Linotype"/>
              </a:rPr>
              <a:t>removes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random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reducing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transformed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data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pooled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regression, </a:t>
            </a:r>
            <a:r>
              <a:rPr dirty="0" sz="1000" spc="-20">
                <a:latin typeface="Palatino Linotype"/>
                <a:cs typeface="Palatino Linotype"/>
              </a:rPr>
              <a:t>thus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preserving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properties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White-</a:t>
            </a:r>
            <a:r>
              <a:rPr dirty="0" sz="1000" spc="-25">
                <a:latin typeface="Palatino Linotype"/>
                <a:cs typeface="Palatino Linotype"/>
              </a:rPr>
              <a:t>type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estimators. </a:t>
            </a:r>
            <a:r>
              <a:rPr dirty="0" sz="1000" spc="-20">
                <a:latin typeface="Palatino Linotype"/>
                <a:cs typeface="Palatino Linotype"/>
              </a:rPr>
              <a:t>By </a:t>
            </a:r>
            <a:r>
              <a:rPr dirty="0" sz="1000" spc="-25">
                <a:latin typeface="Palatino Linotype"/>
                <a:cs typeface="Palatino Linotype"/>
              </a:rPr>
              <a:t>extension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line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rea- </a:t>
            </a:r>
            <a:r>
              <a:rPr dirty="0" sz="1000" spc="-25">
                <a:latin typeface="Palatino Linotype"/>
                <a:cs typeface="Palatino Linotype"/>
              </a:rPr>
              <a:t>soning,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above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applicable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demeaned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data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random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 model, </a:t>
            </a:r>
            <a:r>
              <a:rPr dirty="0" sz="1000" spc="-55">
                <a:latin typeface="Palatino Linotype"/>
                <a:cs typeface="Palatino Linotype"/>
              </a:rPr>
              <a:t>provided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the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transformed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errors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meet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relevant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assumptions.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900">
              <a:latin typeface="Palatino Linotype"/>
              <a:cs typeface="Palatino Linotype"/>
            </a:endParaRPr>
          </a:p>
          <a:p>
            <a:pPr marL="88265">
              <a:lnSpc>
                <a:spcPct val="100000"/>
              </a:lnSpc>
            </a:pPr>
            <a:r>
              <a:rPr dirty="0" sz="900" b="1">
                <a:latin typeface="Calibri"/>
                <a:cs typeface="Calibri"/>
              </a:rPr>
              <a:t>First-</a:t>
            </a:r>
            <a:r>
              <a:rPr dirty="0" sz="900" spc="-10" b="1">
                <a:latin typeface="Calibri"/>
                <a:cs typeface="Calibri"/>
              </a:rPr>
              <a:t>Differences</a:t>
            </a:r>
            <a:endParaRPr sz="900">
              <a:latin typeface="Calibri"/>
              <a:cs typeface="Calibri"/>
            </a:endParaRPr>
          </a:p>
          <a:p>
            <a:pPr algn="just" marL="88265" marR="337820">
              <a:lnSpc>
                <a:spcPct val="100000"/>
              </a:lnSpc>
              <a:spcBef>
                <a:spcPts val="15"/>
              </a:spcBef>
            </a:pP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rst-dif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encin</a:t>
            </a:r>
            <a:r>
              <a:rPr dirty="0" sz="1000" spc="-1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emov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time-i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oughly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0">
                <a:latin typeface="Palatino Linotype"/>
                <a:cs typeface="Palatino Linotype"/>
              </a:rPr>
              <a:t>k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4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hoi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ti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m: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ssum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inal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105" b="1">
                <a:latin typeface="Times New Roman"/>
                <a:cs typeface="Times New Roman"/>
              </a:rPr>
              <a:t>f</a:t>
            </a:r>
            <a:r>
              <a:rPr dirty="0" sz="1000" spc="155" b="1">
                <a:latin typeface="Times New Roman"/>
                <a:cs typeface="Times New Roman"/>
              </a:rPr>
              <a:t>e</a:t>
            </a:r>
            <a:r>
              <a:rPr dirty="0" sz="1000" spc="45" b="1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e-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30">
                <a:latin typeface="Palatino Linotype"/>
                <a:cs typeface="Palatino Linotype"/>
              </a:rPr>
              <a:t>ﬁrst-dif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encing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tiona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ad</a:t>
            </a:r>
            <a:r>
              <a:rPr dirty="0" sz="1000" spc="-6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old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idge,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2010,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p.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317).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iven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f</a:t>
            </a:r>
            <a:r>
              <a:rPr dirty="0" cap="small" sz="1000" spc="75" b="1">
                <a:latin typeface="Times New Roman"/>
                <a:cs typeface="Times New Roman"/>
              </a:rPr>
              <a:t>d</a:t>
            </a:r>
            <a:r>
              <a:rPr dirty="0" sz="1000" spc="60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han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250" b="1">
                <a:latin typeface="Times New Roman"/>
                <a:cs typeface="Times New Roman"/>
              </a:rPr>
              <a:t>o</a:t>
            </a:r>
            <a:r>
              <a:rPr dirty="0" sz="1000" spc="16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50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ppli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ld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idge,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2010,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318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er </a:t>
            </a:r>
            <a:r>
              <a:rPr dirty="0" sz="1000">
                <a:latin typeface="Palatino Linotype"/>
                <a:cs typeface="Palatino Linotype"/>
              </a:rPr>
              <a:t>4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e).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130" b="1">
                <a:latin typeface="Times New Roman"/>
                <a:cs typeface="Times New Roman"/>
              </a:rPr>
              <a:t>re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end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wh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5" i="1">
                <a:latin typeface="Palatino Linotype"/>
                <a:cs typeface="Palatino Linotype"/>
              </a:rPr>
              <a:t>the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25" i="1">
                <a:latin typeface="Palatino Linotype"/>
                <a:cs typeface="Palatino Linotype"/>
              </a:rPr>
              <a:t>r</a:t>
            </a:r>
            <a:r>
              <a:rPr dirty="0" sz="1000" spc="75" i="1">
                <a:latin typeface="Palatino Linotype"/>
                <a:cs typeface="Palatino Linotype"/>
              </a:rPr>
              <a:t>a</a:t>
            </a:r>
            <a:r>
              <a:rPr dirty="0" sz="1000" spc="-10" i="1">
                <a:latin typeface="Palatino Linotype"/>
                <a:cs typeface="Palatino Linotype"/>
              </a:rPr>
              <a:t>n</a:t>
            </a:r>
            <a:r>
              <a:rPr dirty="0" sz="1000" spc="-40" i="1">
                <a:latin typeface="Palatino Linotype"/>
                <a:cs typeface="Palatino Linotype"/>
              </a:rPr>
              <a:t>s</a:t>
            </a:r>
            <a:r>
              <a:rPr dirty="0" sz="1000" i="1">
                <a:latin typeface="Palatino Linotype"/>
                <a:cs typeface="Palatino Linotype"/>
              </a:rPr>
              <a:t>fo</a:t>
            </a:r>
            <a:r>
              <a:rPr dirty="0" sz="1000" spc="10" i="1">
                <a:latin typeface="Palatino Linotype"/>
                <a:cs typeface="Palatino Linotype"/>
              </a:rPr>
              <a:t>r</a:t>
            </a:r>
            <a:r>
              <a:rPr dirty="0" sz="1000" spc="45" i="1">
                <a:latin typeface="Palatino Linotype"/>
                <a:cs typeface="Palatino Linotype"/>
              </a:rPr>
              <a:t>m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40" i="1">
                <a:latin typeface="Palatino Linotype"/>
                <a:cs typeface="Palatino Linotype"/>
              </a:rPr>
              <a:t>d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5" i="1">
                <a:latin typeface="Palatino Linotype"/>
                <a:cs typeface="Palatino Linotype"/>
              </a:rPr>
              <a:t>e</a:t>
            </a:r>
            <a:r>
              <a:rPr dirty="0" sz="1000" spc="15" i="1">
                <a:latin typeface="Palatino Linotype"/>
                <a:cs typeface="Palatino Linotype"/>
              </a:rPr>
              <a:t>r</a:t>
            </a:r>
            <a:r>
              <a:rPr dirty="0" sz="1000" spc="5" i="1">
                <a:latin typeface="Palatino Linotype"/>
                <a:cs typeface="Palatino Linotype"/>
              </a:rPr>
              <a:t>ro</a:t>
            </a:r>
            <a:r>
              <a:rPr dirty="0" sz="1000" spc="10" i="1">
                <a:latin typeface="Palatino Linotype"/>
                <a:cs typeface="Palatino Linotype"/>
              </a:rPr>
              <a:t>r</a:t>
            </a:r>
            <a:r>
              <a:rPr dirty="0" sz="1000" spc="-35" i="1">
                <a:latin typeface="Palatino Linotype"/>
                <a:cs typeface="Palatino Linotype"/>
              </a:rPr>
              <a:t>s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ssu</a:t>
            </a:r>
            <a:r>
              <a:rPr dirty="0" sz="1000" spc="-8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ption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5243830" cy="1043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122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50">
              <a:latin typeface="Calibri"/>
              <a:cs typeface="Calibri"/>
            </a:endParaRPr>
          </a:p>
          <a:p>
            <a:pPr algn="just" marL="295910">
              <a:lnSpc>
                <a:spcPts val="1200"/>
              </a:lnSpc>
              <a:spcBef>
                <a:spcPts val="5"/>
              </a:spcBef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5.5</a:t>
            </a:r>
            <a:r>
              <a:rPr dirty="0" sz="1000" spc="35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random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effects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and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robust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covariances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Produc</a:t>
            </a:r>
            <a:r>
              <a:rPr dirty="0" sz="1000" spc="-325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295910" marR="5080">
              <a:lnSpc>
                <a:spcPts val="1200"/>
              </a:lnSpc>
              <a:spcBef>
                <a:spcPts val="35"/>
              </a:spcBef>
            </a:pPr>
            <a:r>
              <a:rPr dirty="0" sz="1000" spc="-40">
                <a:latin typeface="Palatino Linotype"/>
                <a:cs typeface="Palatino Linotype"/>
              </a:rPr>
              <a:t>Consider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again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comprehensive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table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Munnell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(1990)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model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pre- </a:t>
            </a:r>
            <a:r>
              <a:rPr dirty="0" sz="1000" spc="-55">
                <a:latin typeface="Palatino Linotype"/>
                <a:cs typeface="Palatino Linotype"/>
              </a:rPr>
              <a:t>vious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example.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relative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magnitude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</a:t>
            </a:r>
            <a:r>
              <a:rPr dirty="0" sz="1000" spc="-40">
                <a:latin typeface="Palatino Linotype"/>
                <a:cs typeface="Palatino Linotype"/>
              </a:rPr>
              <a:t>standard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under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group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clustering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respect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others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hinting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following,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previous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table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 </a:t>
            </a:r>
            <a:r>
              <a:rPr dirty="0" sz="1000" spc="-35">
                <a:latin typeface="Palatino Linotype"/>
                <a:cs typeface="Palatino Linotype"/>
              </a:rPr>
              <a:t>replicated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speciﬁcation:</a:t>
            </a:r>
            <a:endParaRPr sz="1000">
              <a:latin typeface="Palatino Linotype"/>
              <a:cs typeface="Palatino Linotype"/>
            </a:endParaRPr>
          </a:p>
        </p:txBody>
      </p:sp>
      <p:graphicFrame>
        <p:nvGraphicFramePr>
          <p:cNvPr id="4" name="object 4" descr=""/>
          <p:cNvGraphicFramePr>
            <a:graphicFrameLocks noGrp="1"/>
          </p:cNvGraphicFramePr>
          <p:nvPr/>
        </p:nvGraphicFramePr>
        <p:xfrm>
          <a:off x="567532" y="1811775"/>
          <a:ext cx="4985385" cy="18395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84225"/>
                <a:gridCol w="576580"/>
                <a:gridCol w="515619"/>
                <a:gridCol w="485139"/>
                <a:gridCol w="2620644"/>
              </a:tblGrid>
              <a:tr h="423545">
                <a:tc gridSpan="5">
                  <a:txBody>
                    <a:bodyPr/>
                    <a:lstStyle/>
                    <a:p>
                      <a:pPr marL="24765">
                        <a:lnSpc>
                          <a:spcPts val="91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replmmod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&lt;-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plm(fm,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Produc)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cfrtab(replmmod,</a:t>
                      </a:r>
                      <a:r>
                        <a:rPr dirty="0" sz="800" spc="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vcovs)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753745">
                        <a:lnSpc>
                          <a:spcPct val="100000"/>
                        </a:lnSpc>
                        <a:spcBef>
                          <a:spcPts val="155"/>
                        </a:spcBef>
                        <a:tabLst>
                          <a:tab pos="2515235" algn="l"/>
                        </a:tabLst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log(pcap)</a:t>
                      </a:r>
                      <a:r>
                        <a:rPr dirty="0" sz="800" spc="-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log(pc)</a:t>
                      </a:r>
                      <a:r>
                        <a:rPr dirty="0" sz="800" spc="-8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log(emp)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unemp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Coefficient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-0.0261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0.2920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22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0.7682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98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-0.0053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s.e.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OLS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0.0290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0.0251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286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0.0301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0.0010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s.e.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Vw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0.0312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0.0305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286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0.0398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0.0011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s.e.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Vcx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0.0603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0.0617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286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0.0817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0.0025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s.e.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Vct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0.0454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0.0480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286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0.0627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0.0015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s.e.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Vcxt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0.0688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0.0720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286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0.0949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0.0027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s.e.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Vct.L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0.0640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0.0644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286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0.0941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0.0015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s.e.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Vnw.L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0.0434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0.0417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286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0.0562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0.0015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s.e.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Vscc.L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0.0575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0.0588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349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0.0828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0.0015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s.e.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Vcxt.L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0.0717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0.0747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349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0.1054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0.0023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5" name="object 5" descr=""/>
          <p:cNvSpPr txBox="1"/>
          <p:nvPr/>
        </p:nvSpPr>
        <p:spPr>
          <a:xfrm>
            <a:off x="516721" y="3838317"/>
            <a:ext cx="5036820" cy="2290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2545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>
                <a:latin typeface="Palatino Linotype"/>
                <a:cs typeface="Palatino Linotype"/>
              </a:rPr>
              <a:t>sectional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dependence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component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becomes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relatively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more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important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when </a:t>
            </a:r>
            <a:r>
              <a:rPr dirty="0" sz="1000" spc="-35">
                <a:latin typeface="Palatino Linotype"/>
                <a:cs typeface="Palatino Linotype"/>
              </a:rPr>
              <a:t>accounting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persistence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through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(country)</a:t>
            </a:r>
            <a:r>
              <a:rPr dirty="0" sz="1000" spc="-10">
                <a:latin typeface="Palatino Linotype"/>
                <a:cs typeface="Palatino Linotype"/>
              </a:rPr>
              <a:t> effects.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85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</a:pPr>
            <a:r>
              <a:rPr dirty="0" sz="900" b="1">
                <a:latin typeface="Calibri"/>
                <a:cs typeface="Calibri"/>
              </a:rPr>
              <a:t>5.1.2.1</a:t>
            </a:r>
            <a:r>
              <a:rPr dirty="0" sz="900" spc="330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Panel</a:t>
            </a:r>
            <a:r>
              <a:rPr dirty="0" sz="900" spc="1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Corrected</a:t>
            </a:r>
            <a:r>
              <a:rPr dirty="0" sz="900" spc="1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Standard</a:t>
            </a:r>
            <a:r>
              <a:rPr dirty="0" sz="900" spc="20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Errors</a:t>
            </a:r>
            <a:endParaRPr sz="900">
              <a:latin typeface="Calibri"/>
              <a:cs typeface="Calibri"/>
            </a:endParaRPr>
          </a:p>
          <a:p>
            <a:pPr algn="just" marL="50800" marR="43180">
              <a:lnSpc>
                <a:spcPct val="100000"/>
              </a:lnSpc>
              <a:spcBef>
                <a:spcPts val="15"/>
              </a:spcBef>
            </a:pPr>
            <a:r>
              <a:rPr dirty="0" sz="1000" spc="-30">
                <a:latin typeface="Palatino Linotype"/>
                <a:cs typeface="Palatino Linotype"/>
              </a:rPr>
              <a:t>Unconditional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covariance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estimators</a:t>
            </a:r>
            <a:r>
              <a:rPr dirty="0" sz="1000">
                <a:latin typeface="Palatino Linotype"/>
                <a:cs typeface="Palatino Linotype"/>
              </a:rPr>
              <a:t> 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based</a:t>
            </a:r>
            <a:r>
              <a:rPr dirty="0" sz="1000">
                <a:latin typeface="Palatino Linotype"/>
                <a:cs typeface="Palatino Linotype"/>
              </a:rPr>
              <a:t> on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assumption</a:t>
            </a:r>
            <a:r>
              <a:rPr dirty="0" sz="1000">
                <a:latin typeface="Palatino Linotype"/>
                <a:cs typeface="Palatino Linotype"/>
              </a:rPr>
              <a:t> of no error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50">
                <a:latin typeface="Palatino Linotype"/>
                <a:cs typeface="Palatino Linotype"/>
              </a:rPr>
              <a:t>time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(cross-section)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an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unrestricted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but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invariant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structure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inside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every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cross </a:t>
            </a:r>
            <a:r>
              <a:rPr dirty="0" sz="1000" spc="-20">
                <a:latin typeface="Palatino Linotype"/>
                <a:cs typeface="Palatino Linotype"/>
              </a:rPr>
              <a:t>section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(time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period).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baseline="29914" sz="975">
                <a:latin typeface="Palatino Linotype"/>
                <a:cs typeface="Palatino Linotype"/>
              </a:rPr>
              <a:t>3</a:t>
            </a:r>
            <a:r>
              <a:rPr dirty="0" baseline="29914" sz="975" spc="209">
                <a:latin typeface="Palatino Linotype"/>
                <a:cs typeface="Palatino Linotype"/>
              </a:rPr>
              <a:t> </a:t>
            </a:r>
            <a:r>
              <a:rPr dirty="0" sz="1000" spc="135">
                <a:latin typeface="Palatino Linotype"/>
                <a:cs typeface="Palatino Linotype"/>
              </a:rPr>
              <a:t>hey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popular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contexts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characterized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by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relatively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small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samples,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prevalence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dimension.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common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pooled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 </a:t>
            </a:r>
            <a:r>
              <a:rPr dirty="0" sz="1000" spc="-25">
                <a:latin typeface="Palatino Linotype"/>
                <a:cs typeface="Palatino Linotype"/>
              </a:rPr>
              <a:t>series,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where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assumption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serial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accommodated,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example,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adding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lagged </a:t>
            </a:r>
            <a:r>
              <a:rPr dirty="0" sz="1000" spc="-50">
                <a:latin typeface="Palatino Linotype"/>
                <a:cs typeface="Palatino Linotype"/>
              </a:rPr>
              <a:t>values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dependent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variable.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ts val="1190"/>
              </a:lnSpc>
              <a:spcBef>
                <a:spcPts val="5"/>
              </a:spcBef>
            </a:pPr>
            <a:r>
              <a:rPr dirty="0" sz="1000">
                <a:latin typeface="Palatino Linotype"/>
                <a:cs typeface="Palatino Linotype"/>
              </a:rPr>
              <a:t>Beck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Katz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(1995),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context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political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science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models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moderate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20">
                <a:latin typeface="Palatino Linotype"/>
                <a:cs typeface="Palatino Linotype"/>
              </a:rPr>
              <a:t>cross-sectional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dimensions,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introduced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so-called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panel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corrected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standard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 b="1">
                <a:latin typeface="Times New Roman"/>
                <a:cs typeface="Times New Roman"/>
              </a:rPr>
              <a:t>pcse</a:t>
            </a:r>
            <a:r>
              <a:rPr dirty="0" sz="1000" spc="-10">
                <a:latin typeface="Palatino Linotype"/>
                <a:cs typeface="Palatino Linotype"/>
              </a:rPr>
              <a:t>), </a:t>
            </a:r>
            <a:r>
              <a:rPr dirty="0" sz="1000" spc="-50">
                <a:latin typeface="Palatino Linotype"/>
                <a:cs typeface="Palatino Linotype"/>
              </a:rPr>
              <a:t>which,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original</a:t>
            </a:r>
            <a:r>
              <a:rPr dirty="0" sz="1000" spc="-10">
                <a:latin typeface="Palatino Linotype"/>
                <a:cs typeface="Palatino Linotype"/>
              </a:rPr>
              <a:t> time-</a:t>
            </a:r>
            <a:r>
              <a:rPr dirty="0" sz="1000" spc="-35">
                <a:latin typeface="Palatino Linotype"/>
                <a:cs typeface="Palatino Linotype"/>
              </a:rPr>
              <a:t>clustering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setting,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robust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against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25">
                <a:latin typeface="Palatino Linotype"/>
                <a:cs typeface="Palatino Linotype"/>
              </a:rPr>
              <a:t>sectional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heteroscedas- ticity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correlation.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“</a:t>
            </a:r>
            <a:r>
              <a:rPr dirty="0" sz="1000" b="1">
                <a:latin typeface="Times New Roman"/>
                <a:cs typeface="Times New Roman"/>
              </a:rPr>
              <a:t>pcse</a:t>
            </a:r>
            <a:r>
              <a:rPr dirty="0" sz="1000">
                <a:latin typeface="Palatino Linotype"/>
                <a:cs typeface="Palatino Linotype"/>
              </a:rPr>
              <a:t>”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covariance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based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hypothesis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covariance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every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group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same: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Cambria"/>
                <a:cs typeface="Cambria"/>
              </a:rPr>
              <a:t>Ω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Σ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7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0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-7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with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81725" y="6631201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902747" y="6558529"/>
            <a:ext cx="3028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0">
                <a:latin typeface="Cambria"/>
                <a:cs typeface="Cambria"/>
              </a:rPr>
              <a:t>Σ</a:t>
            </a:r>
            <a:r>
              <a:rPr dirty="0" sz="1000" spc="215">
                <a:latin typeface="Cambria"/>
                <a:cs typeface="Cambria"/>
              </a:rPr>
              <a:t> 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215127" y="6175749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⎡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215127" y="641200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⎢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215127" y="6641749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⎢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89727" y="6871490"/>
            <a:ext cx="13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805">
                <a:latin typeface="Meiryo"/>
                <a:cs typeface="Meiryo"/>
              </a:rPr>
              <a:t>⎢</a:t>
            </a:r>
            <a:r>
              <a:rPr dirty="0" baseline="-38888" sz="1500" spc="-1207">
                <a:latin typeface="Meiryo"/>
                <a:cs typeface="Meiryo"/>
              </a:rPr>
              <a:t>⎣</a:t>
            </a:r>
            <a:endParaRPr baseline="-38888" sz="150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390432" y="6130252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772771" y="6207747"/>
            <a:ext cx="2514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 spc="-104" i="1">
                <a:latin typeface="Meiryo"/>
                <a:cs typeface="Meiryo"/>
              </a:rPr>
              <a:t/>
            </a:r>
            <a:r>
              <a:rPr dirty="0" sz="650" spc="-70">
                <a:latin typeface="Palatino Linotype"/>
                <a:cs typeface="Palatino Linotype"/>
              </a:rPr>
              <a:t>1</a:t>
            </a:r>
            <a:r>
              <a:rPr dirty="0" sz="650" spc="-70" i="1">
                <a:latin typeface="Meiryo"/>
                <a:cs typeface="Meiryo"/>
              </a:rPr>
              <a:t>,</a:t>
            </a:r>
            <a:r>
              <a:rPr dirty="0" sz="650" spc="-7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145069" y="6138055"/>
            <a:ext cx="152400" cy="975994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95"/>
              </a:spcBef>
            </a:pPr>
            <a:r>
              <a:rPr dirty="0" sz="1000" spc="24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  <a:spcBef>
                <a:spcPts val="295"/>
              </a:spcBef>
            </a:pPr>
            <a:r>
              <a:rPr dirty="0" sz="1000" spc="24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  <a:p>
            <a:pPr marL="17145">
              <a:lnSpc>
                <a:spcPct val="100000"/>
              </a:lnSpc>
              <a:spcBef>
                <a:spcPts val="295"/>
              </a:spcBef>
            </a:pPr>
            <a:r>
              <a:rPr dirty="0" sz="1000" spc="125">
                <a:latin typeface="Lucida Sans Unicode"/>
                <a:cs typeface="Lucida Sans Unicode"/>
              </a:rPr>
              <a:t>⋱</a:t>
            </a:r>
            <a:endParaRPr sz="10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295"/>
              </a:spcBef>
            </a:pPr>
            <a:r>
              <a:rPr dirty="0" sz="1000" spc="24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  <a:spcBef>
                <a:spcPts val="305"/>
              </a:spcBef>
            </a:pPr>
            <a:r>
              <a:rPr dirty="0" sz="1000" spc="24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348254" y="6169840"/>
            <a:ext cx="785495" cy="563245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395"/>
              </a:spcBef>
              <a:tabLst>
                <a:tab pos="539750" algn="l"/>
              </a:tabLst>
            </a:pPr>
            <a:r>
              <a:rPr dirty="0" baseline="13888" sz="1500" spc="-209" i="1">
                <a:latin typeface="Meiryo"/>
                <a:cs typeface="Meiryo"/>
              </a:rPr>
              <a:t/>
            </a:r>
            <a:r>
              <a:rPr dirty="0" sz="650" spc="-140">
                <a:latin typeface="Palatino Linotype"/>
                <a:cs typeface="Palatino Linotype"/>
              </a:rPr>
              <a:t>1</a:t>
            </a:r>
            <a:r>
              <a:rPr dirty="0" sz="650" spc="-140" i="1">
                <a:latin typeface="Meiryo"/>
                <a:cs typeface="Meiryo"/>
              </a:rPr>
              <a:t>,</a:t>
            </a:r>
            <a:r>
              <a:rPr dirty="0" sz="650" spc="-140" i="1">
                <a:latin typeface="Palatino Linotype"/>
                <a:cs typeface="Palatino Linotype"/>
              </a:rPr>
              <a:t>N</a:t>
            </a:r>
            <a:r>
              <a:rPr dirty="0" sz="650" spc="-85" i="1">
                <a:latin typeface="Palatino Linotype"/>
                <a:cs typeface="Palatino Linotype"/>
              </a:rPr>
              <a:t> 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13888" sz="1500" spc="-75" i="1">
                <a:latin typeface="Meiryo"/>
                <a:cs typeface="Meiryo"/>
              </a:rPr>
              <a:t/>
            </a:r>
            <a:r>
              <a:rPr dirty="0" sz="650" spc="-50">
                <a:latin typeface="Palatino Linotype"/>
                <a:cs typeface="Palatino Linotype"/>
              </a:rPr>
              <a:t>1</a:t>
            </a:r>
            <a:r>
              <a:rPr dirty="0" sz="650" spc="-50" i="1">
                <a:latin typeface="Meiryo"/>
                <a:cs typeface="Meiryo"/>
              </a:rPr>
              <a:t>,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  <a:spcBef>
                <a:spcPts val="290"/>
              </a:spcBef>
              <a:tabLst>
                <a:tab pos="539750" algn="l"/>
              </a:tabLst>
            </a:pPr>
            <a:r>
              <a:rPr dirty="0" baseline="13888" sz="1500" spc="-209" i="1">
                <a:latin typeface="Meiryo"/>
                <a:cs typeface="Meiryo"/>
              </a:rPr>
              <a:t/>
            </a:r>
            <a:r>
              <a:rPr dirty="0" sz="650" spc="-140">
                <a:latin typeface="Palatino Linotype"/>
                <a:cs typeface="Palatino Linotype"/>
              </a:rPr>
              <a:t>2</a:t>
            </a:r>
            <a:r>
              <a:rPr dirty="0" sz="650" spc="-140" i="1">
                <a:latin typeface="Meiryo"/>
                <a:cs typeface="Meiryo"/>
              </a:rPr>
              <a:t>,</a:t>
            </a:r>
            <a:r>
              <a:rPr dirty="0" sz="650" spc="-140" i="1">
                <a:latin typeface="Palatino Linotype"/>
                <a:cs typeface="Palatino Linotype"/>
              </a:rPr>
              <a:t>N</a:t>
            </a:r>
            <a:r>
              <a:rPr dirty="0" sz="650" spc="-85" i="1">
                <a:latin typeface="Palatino Linotype"/>
                <a:cs typeface="Palatino Linotype"/>
              </a:rPr>
              <a:t> 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13888" sz="1500" spc="-75" i="1">
                <a:latin typeface="Meiryo"/>
                <a:cs typeface="Meiryo"/>
              </a:rPr>
              <a:t/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 spc="-50" i="1">
                <a:latin typeface="Meiryo"/>
                <a:cs typeface="Meiryo"/>
              </a:rPr>
              <a:t>,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  <a:p>
            <a:pPr marL="173355">
              <a:lnSpc>
                <a:spcPct val="100000"/>
              </a:lnSpc>
              <a:spcBef>
                <a:spcPts val="50"/>
              </a:spcBef>
              <a:tabLst>
                <a:tab pos="611505" algn="l"/>
              </a:tabLst>
            </a:pPr>
            <a:r>
              <a:rPr dirty="0" sz="1000" spc="-340">
                <a:latin typeface="Lucida Sans Unicode"/>
                <a:cs typeface="Lucida Sans Unicode"/>
              </a:rPr>
              <a:t>⋮</a:t>
            </a:r>
            <a:r>
              <a:rPr dirty="0" sz="1000">
                <a:latin typeface="Lucida Sans Unicode"/>
                <a:cs typeface="Lucida Sans Unicode"/>
              </a:rPr>
              <a:t>	</a:t>
            </a:r>
            <a:r>
              <a:rPr dirty="0" sz="1000" spc="-35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801691" y="6320102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361522" y="6236109"/>
            <a:ext cx="251460" cy="497205"/>
          </a:xfrm>
          <a:prstGeom prst="rect">
            <a:avLst/>
          </a:prstGeom>
        </p:spPr>
        <p:txBody>
          <a:bodyPr wrap="square" lIns="0" tIns="39369" rIns="0" bIns="0" rtlCol="0" vert="horz">
            <a:spAutoFit/>
          </a:bodyPr>
          <a:lstStyle/>
          <a:p>
            <a:pPr algn="ctr" marL="60960">
              <a:lnSpc>
                <a:spcPct val="100000"/>
              </a:lnSpc>
              <a:spcBef>
                <a:spcPts val="309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algn="ctr">
              <a:lnSpc>
                <a:spcPct val="100000"/>
              </a:lnSpc>
              <a:spcBef>
                <a:spcPts val="275"/>
              </a:spcBef>
            </a:pPr>
            <a:r>
              <a:rPr dirty="0" baseline="13888" sz="1500" spc="-30" i="1">
                <a:latin typeface="Meiryo"/>
                <a:cs typeface="Meiryo"/>
              </a:rPr>
              <a:t/>
            </a:r>
            <a:r>
              <a:rPr dirty="0" sz="650" spc="-20">
                <a:latin typeface="Palatino Linotype"/>
                <a:cs typeface="Palatino Linotype"/>
              </a:rPr>
              <a:t>2</a:t>
            </a:r>
            <a:r>
              <a:rPr dirty="0" sz="650" spc="-20" i="1">
                <a:latin typeface="Meiryo"/>
                <a:cs typeface="Meiryo"/>
              </a:rPr>
              <a:t>,</a:t>
            </a:r>
            <a:r>
              <a:rPr dirty="0" sz="650" spc="-2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algn="ctr" marL="5715">
              <a:lnSpc>
                <a:spcPct val="100000"/>
              </a:lnSpc>
              <a:spcBef>
                <a:spcPts val="4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215127" y="6756620"/>
            <a:ext cx="2012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60">
                <a:latin typeface="Meiryo"/>
                <a:cs typeface="Meiryo"/>
              </a:rPr>
              <a:t>⎢</a:t>
            </a:r>
            <a:r>
              <a:rPr dirty="0" sz="1000" spc="55">
                <a:latin typeface="Meiryo"/>
                <a:cs typeface="Meiryo"/>
              </a:rPr>
              <a:t> </a:t>
            </a:r>
            <a:r>
              <a:rPr dirty="0" baseline="5555" sz="1500" spc="-780" i="1">
                <a:latin typeface="Meiryo"/>
                <a:cs typeface="Meiryo"/>
              </a:rPr>
              <a:t/>
            </a:r>
            <a:endParaRPr baseline="5555" sz="150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393085" y="6699580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486381" y="6832362"/>
            <a:ext cx="1974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100" i="1">
                <a:latin typeface="Palatino Linotype"/>
                <a:cs typeface="Palatino Linotype"/>
              </a:rPr>
              <a:t> 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811218" y="6745527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879114" y="6818194"/>
            <a:ext cx="2813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100" i="1">
                <a:latin typeface="Palatino Linotype"/>
                <a:cs typeface="Palatino Linotype"/>
              </a:rPr>
              <a:t> </a:t>
            </a:r>
            <a:r>
              <a:rPr dirty="0" sz="650" spc="-20">
                <a:latin typeface="Cambria"/>
                <a:cs typeface="Cambria"/>
              </a:rPr>
              <a:t>−</a:t>
            </a:r>
            <a:r>
              <a:rPr dirty="0" sz="650" spc="-20">
                <a:latin typeface="Palatino Linotype"/>
                <a:cs typeface="Palatino Linotype"/>
              </a:rPr>
              <a:t>1</a:t>
            </a:r>
            <a:r>
              <a:rPr dirty="0" sz="650" spc="-20" i="1">
                <a:latin typeface="Meiryo"/>
                <a:cs typeface="Meiryo"/>
              </a:rPr>
              <a:t>,</a:t>
            </a:r>
            <a:r>
              <a:rPr dirty="0" sz="650" spc="-2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347927" y="6968412"/>
            <a:ext cx="2787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 spc="-89" i="1">
                <a:latin typeface="Meiryo"/>
                <a:cs typeface="Meiryo"/>
              </a:rPr>
              <a:t/>
            </a:r>
            <a:r>
              <a:rPr dirty="0" sz="650" spc="-60" i="1">
                <a:latin typeface="Palatino Linotype"/>
                <a:cs typeface="Palatino Linotype"/>
              </a:rPr>
              <a:t>N</a:t>
            </a:r>
            <a:r>
              <a:rPr dirty="0" sz="650" spc="-60" i="1">
                <a:latin typeface="Meiryo"/>
                <a:cs typeface="Meiryo"/>
              </a:rPr>
              <a:t>,</a:t>
            </a:r>
            <a:r>
              <a:rPr dirty="0" sz="650" spc="-6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365070" y="6449572"/>
            <a:ext cx="736600" cy="6965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L="391795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  <a:p>
            <a:pPr algn="ctr" marL="336550">
              <a:lnSpc>
                <a:spcPct val="100000"/>
              </a:lnSpc>
              <a:spcBef>
                <a:spcPts val="30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  <a:p>
            <a:pPr marL="38100">
              <a:lnSpc>
                <a:spcPct val="100000"/>
              </a:lnSpc>
              <a:spcBef>
                <a:spcPts val="545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100" i="1">
                <a:latin typeface="Palatino Linotype"/>
                <a:cs typeface="Palatino Linotype"/>
              </a:rPr>
              <a:t> </a:t>
            </a:r>
            <a:r>
              <a:rPr dirty="0" sz="650">
                <a:latin typeface="Cambria"/>
                <a:cs typeface="Cambria"/>
              </a:rPr>
              <a:t>−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i="1">
                <a:latin typeface="Meiryo"/>
                <a:cs typeface="Meiryo"/>
              </a:rPr>
              <a:t>,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320">
                <a:latin typeface="Palatino Linotype"/>
                <a:cs typeface="Palatino Linotype"/>
              </a:rPr>
              <a:t>  </a:t>
            </a:r>
            <a:r>
              <a:rPr dirty="0" baseline="13888" sz="1500" spc="-382" i="1">
                <a:latin typeface="Meiryo"/>
                <a:cs typeface="Meiryo"/>
              </a:rPr>
              <a:t/>
            </a:r>
            <a:r>
              <a:rPr dirty="0" sz="650" spc="-254" i="1">
                <a:latin typeface="Palatino Linotype"/>
                <a:cs typeface="Palatino Linotype"/>
              </a:rPr>
              <a:t>N</a:t>
            </a:r>
            <a:r>
              <a:rPr dirty="0" sz="650" spc="-95" i="1">
                <a:latin typeface="Palatino Linotype"/>
                <a:cs typeface="Palatino Linotype"/>
              </a:rPr>
              <a:t> </a:t>
            </a:r>
            <a:r>
              <a:rPr dirty="0" sz="650" spc="-20">
                <a:latin typeface="Cambria"/>
                <a:cs typeface="Cambria"/>
              </a:rPr>
              <a:t>−</a:t>
            </a:r>
            <a:r>
              <a:rPr dirty="0" sz="650" spc="-20">
                <a:latin typeface="Palatino Linotype"/>
                <a:cs typeface="Palatino Linotype"/>
              </a:rPr>
              <a:t>1</a:t>
            </a:r>
            <a:r>
              <a:rPr dirty="0" sz="650" spc="-20" i="1">
                <a:latin typeface="Meiryo"/>
                <a:cs typeface="Meiryo"/>
              </a:rPr>
              <a:t>,</a:t>
            </a:r>
            <a:r>
              <a:rPr dirty="0" sz="650" spc="-2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  <a:p>
            <a:pPr algn="ctr" marL="330200">
              <a:lnSpc>
                <a:spcPct val="100000"/>
              </a:lnSpc>
              <a:spcBef>
                <a:spcPts val="305"/>
              </a:spcBef>
            </a:pPr>
            <a:r>
              <a:rPr dirty="0" baseline="13888" sz="1500" spc="-30" i="1">
                <a:latin typeface="Meiryo"/>
                <a:cs typeface="Meiryo"/>
              </a:rPr>
              <a:t/>
            </a:r>
            <a:r>
              <a:rPr dirty="0" sz="650" spc="-20" i="1">
                <a:latin typeface="Palatino Linotype"/>
                <a:cs typeface="Palatino Linotype"/>
              </a:rPr>
              <a:t>N</a:t>
            </a:r>
            <a:r>
              <a:rPr dirty="0" sz="650" spc="-20" i="1">
                <a:latin typeface="Meiryo"/>
                <a:cs typeface="Meiryo"/>
              </a:rPr>
              <a:t>,</a:t>
            </a:r>
            <a:r>
              <a:rPr dirty="0" sz="650" spc="-2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347363" y="6968412"/>
            <a:ext cx="40703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 spc="-202" i="1">
                <a:latin typeface="Meiryo"/>
                <a:cs typeface="Meiryo"/>
              </a:rPr>
              <a:t/>
            </a:r>
            <a:r>
              <a:rPr dirty="0" sz="650" spc="-135" i="1">
                <a:latin typeface="Palatino Linotype"/>
                <a:cs typeface="Palatino Linotype"/>
              </a:rPr>
              <a:t>N</a:t>
            </a:r>
            <a:r>
              <a:rPr dirty="0" sz="650" spc="-135" i="1">
                <a:latin typeface="Meiryo"/>
                <a:cs typeface="Meiryo"/>
              </a:rPr>
              <a:t>,</a:t>
            </a:r>
            <a:r>
              <a:rPr dirty="0" sz="650" spc="-135" i="1">
                <a:latin typeface="Palatino Linotype"/>
                <a:cs typeface="Palatino Linotype"/>
              </a:rPr>
              <a:t>N</a:t>
            </a:r>
            <a:r>
              <a:rPr dirty="0" sz="650" spc="-70" i="1">
                <a:latin typeface="Palatino Linotype"/>
                <a:cs typeface="Palatino Linotype"/>
              </a:rPr>
              <a:t> 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882291" y="6890917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975587" y="7023700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199042" y="617573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⎤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199042" y="641200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⎥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199042" y="6641754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⎥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199042" y="6756629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⎥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173642" y="6871504"/>
            <a:ext cx="13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805">
                <a:latin typeface="Meiryo"/>
                <a:cs typeface="Meiryo"/>
              </a:rPr>
              <a:t>⎥</a:t>
            </a:r>
            <a:r>
              <a:rPr dirty="0" baseline="-38888" sz="1500" spc="-1207">
                <a:latin typeface="Meiryo"/>
                <a:cs typeface="Meiryo"/>
              </a:rPr>
              <a:t>⎦</a:t>
            </a:r>
            <a:endParaRPr baseline="-38888" sz="1500">
              <a:latin typeface="Meiryo"/>
              <a:cs typeface="Meiryo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5187392" y="6558559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(5.13)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529426" y="7159780"/>
            <a:ext cx="17195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so</a:t>
            </a:r>
            <a:r>
              <a:rPr dirty="0" sz="1000" spc="-20">
                <a:latin typeface="Palatino Linotype"/>
                <a:cs typeface="Palatino Linotype"/>
              </a:rPr>
              <a:t> that </a:t>
            </a:r>
            <a:r>
              <a:rPr dirty="0" sz="1000">
                <a:latin typeface="Cambria"/>
                <a:cs typeface="Cambria"/>
              </a:rPr>
              <a:t>Σ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7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877347" y="7467575"/>
            <a:ext cx="1358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1111" sz="1500" spc="-277">
                <a:latin typeface="Cambria"/>
                <a:cs typeface="Cambria"/>
              </a:rPr>
              <a:t>Σ</a:t>
            </a:r>
            <a:r>
              <a:rPr dirty="0" sz="1000" spc="-570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981730" y="7566531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230212" y="7304351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345887" y="7369134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480283" y="7392596"/>
            <a:ext cx="2832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60">
                <a:latin typeface="Cambria"/>
                <a:cs typeface="Cambria"/>
              </a:rPr>
              <a:t>ϵ</a:t>
            </a:r>
            <a:r>
              <a:rPr dirty="0" sz="1000" spc="-360" i="1">
                <a:latin typeface="Meiryo"/>
                <a:cs typeface="Meiryo"/>
              </a:rPr>
              <a:t>̂</a:t>
            </a:r>
            <a:r>
              <a:rPr dirty="0" sz="1000" spc="20" i="1">
                <a:latin typeface="Meiryo"/>
                <a:cs typeface="Meiryo"/>
              </a:rPr>
              <a:t> </a:t>
            </a:r>
            <a:r>
              <a:rPr dirty="0" sz="1000" spc="-155">
                <a:latin typeface="Cambria"/>
                <a:cs typeface="Cambria"/>
              </a:rPr>
              <a:t>ϵ</a:t>
            </a:r>
            <a:r>
              <a:rPr dirty="0" sz="1000" spc="-155" i="1">
                <a:latin typeface="Meiryo"/>
                <a:cs typeface="Meiryo"/>
              </a:rPr>
              <a:t>̂</a:t>
            </a:r>
            <a:r>
              <a:rPr dirty="0" baseline="29914" sz="975" spc="-232" i="1">
                <a:latin typeface="Meiryo"/>
                <a:cs typeface="Meiryo"/>
              </a:rPr>
              <a:t>⊤</a:t>
            </a:r>
            <a:endParaRPr baseline="29914" sz="975">
              <a:latin typeface="Meiryo"/>
              <a:cs typeface="Meiryo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067886" y="7431574"/>
            <a:ext cx="7023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500" spc="187">
                <a:latin typeface="Cambria"/>
                <a:cs typeface="Cambria"/>
              </a:rPr>
              <a:t>=</a:t>
            </a:r>
            <a:r>
              <a:rPr dirty="0" baseline="-27777" sz="1500" spc="292">
                <a:latin typeface="Cambria"/>
                <a:cs typeface="Cambria"/>
              </a:rPr>
              <a:t> </a:t>
            </a:r>
            <a:r>
              <a:rPr dirty="0" u="sng" sz="650" spc="31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r>
              <a:rPr dirty="0" u="sng" sz="65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=</a:t>
            </a:r>
            <a:r>
              <a:rPr dirty="0" u="sng" sz="6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650" spc="18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baseline="4273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r>
              <a:rPr dirty="0" u="sng" baseline="4273" sz="975" spc="569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65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r>
              <a:rPr dirty="0" u="sng" sz="650" spc="2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428424" y="7582324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5" i="1">
                <a:latin typeface="Palatino Linotype"/>
                <a:cs typeface="Palatino Linotype"/>
              </a:rPr>
              <a:t>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/>
          <p:nvPr/>
        </p:nvSpPr>
        <p:spPr>
          <a:xfrm>
            <a:off x="567532" y="8027009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" name="object 43" descr=""/>
          <p:cNvSpPr txBox="1"/>
          <p:nvPr/>
        </p:nvSpPr>
        <p:spPr>
          <a:xfrm>
            <a:off x="516733" y="7779030"/>
            <a:ext cx="4483100" cy="5524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from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70">
                <a:latin typeface="Cambria"/>
                <a:cs typeface="Cambria"/>
              </a:rPr>
              <a:t>Ω</a:t>
            </a:r>
            <a:r>
              <a:rPr dirty="0" baseline="13888" sz="1500" spc="-494" i="1">
                <a:latin typeface="Meiryo"/>
                <a:cs typeface="Meiryo"/>
              </a:rPr>
              <a:t>̂</a:t>
            </a:r>
            <a:r>
              <a:rPr dirty="0" baseline="13888" sz="1500" spc="187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constructed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inserted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“sandwich”</a:t>
            </a:r>
            <a:r>
              <a:rPr dirty="0" sz="1000" spc="-10">
                <a:latin typeface="Palatino Linotype"/>
                <a:cs typeface="Palatino Linotype"/>
              </a:rPr>
              <a:t> formula.</a:t>
            </a:r>
            <a:endParaRPr sz="1000">
              <a:latin typeface="Palatino Linotype"/>
              <a:cs typeface="Palatino Linotype"/>
            </a:endParaRPr>
          </a:p>
          <a:p>
            <a:pPr marL="50165">
              <a:lnSpc>
                <a:spcPct val="100000"/>
              </a:lnSpc>
              <a:spcBef>
                <a:spcPts val="994"/>
              </a:spcBef>
            </a:pPr>
            <a:r>
              <a:rPr dirty="0" sz="800">
                <a:latin typeface="Palatino Linotype"/>
                <a:cs typeface="Palatino Linotype"/>
              </a:rPr>
              <a:t>3</a:t>
            </a:r>
            <a:r>
              <a:rPr dirty="0" sz="800" spc="204">
                <a:latin typeface="Palatino Linotype"/>
                <a:cs typeface="Palatino Linotype"/>
              </a:rPr>
              <a:t> </a:t>
            </a:r>
            <a:r>
              <a:rPr dirty="0" sz="800" spc="-70">
                <a:latin typeface="Palatino Linotype"/>
                <a:cs typeface="Palatino Linotype"/>
              </a:rPr>
              <a:t>A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further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step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this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direction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to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use</a:t>
            </a:r>
            <a:r>
              <a:rPr dirty="0" sz="800" spc="-10">
                <a:latin typeface="Palatino Linotype"/>
                <a:cs typeface="Palatino Linotype"/>
              </a:rPr>
              <a:t> the </a:t>
            </a:r>
            <a:r>
              <a:rPr dirty="0" sz="800" spc="-30">
                <a:latin typeface="Palatino Linotype"/>
                <a:cs typeface="Palatino Linotype"/>
              </a:rPr>
              <a:t>unconditional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estimate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 </a:t>
            </a:r>
            <a:r>
              <a:rPr dirty="0" sz="800" spc="-20">
                <a:latin typeface="Palatino Linotype"/>
                <a:cs typeface="Palatino Linotype"/>
              </a:rPr>
              <a:t>error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covariance</a:t>
            </a:r>
            <a:r>
              <a:rPr dirty="0" sz="800" spc="-10">
                <a:latin typeface="Palatino Linotype"/>
                <a:cs typeface="Palatino Linotype"/>
              </a:rPr>
              <a:t> in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10">
                <a:latin typeface="Palatino Linotype"/>
                <a:cs typeface="Palatino Linotype"/>
              </a:rPr>
              <a:t> feasible</a:t>
            </a:r>
            <a:endParaRPr sz="800">
              <a:latin typeface="Palatino Linotype"/>
              <a:cs typeface="Palatino Linotype"/>
            </a:endParaRPr>
          </a:p>
          <a:p>
            <a:pPr marL="50165">
              <a:lnSpc>
                <a:spcPct val="100000"/>
              </a:lnSpc>
              <a:spcBef>
                <a:spcPts val="40"/>
              </a:spcBef>
            </a:pPr>
            <a:r>
              <a:rPr dirty="0" sz="800" spc="120" b="1">
                <a:latin typeface="Times New Roman"/>
                <a:cs typeface="Times New Roman"/>
              </a:rPr>
              <a:t>gls</a:t>
            </a:r>
            <a:r>
              <a:rPr dirty="0" sz="800" spc="-15" b="1">
                <a:latin typeface="Times New Roman"/>
                <a:cs typeface="Times New Roman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analysis: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see</a:t>
            </a:r>
            <a:r>
              <a:rPr dirty="0" sz="800" spc="-10">
                <a:latin typeface="Palatino Linotype"/>
                <a:cs typeface="Palatino Linotype"/>
              </a:rPr>
              <a:t> the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next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section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this</a:t>
            </a:r>
            <a:r>
              <a:rPr dirty="0" sz="800" spc="-10">
                <a:latin typeface="Palatino Linotype"/>
                <a:cs typeface="Palatino Linotype"/>
              </a:rPr>
              <a:t> chapter.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73" y="611668"/>
            <a:ext cx="5243830" cy="25584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632075">
              <a:lnSpc>
                <a:spcPct val="100000"/>
              </a:lnSpc>
              <a:spcBef>
                <a:spcPts val="95"/>
              </a:spcBef>
            </a:pPr>
            <a:r>
              <a:rPr dirty="0" sz="800" spc="-10" i="1">
                <a:latin typeface="Calibri"/>
                <a:cs typeface="Calibri"/>
              </a:rPr>
              <a:t>Robust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Inference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Estimation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for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Non-</a:t>
            </a:r>
            <a:r>
              <a:rPr dirty="0" sz="800" spc="-10" i="1">
                <a:latin typeface="Calibri"/>
                <a:cs typeface="Calibri"/>
              </a:rPr>
              <a:t>spherical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Errors</a:t>
            </a:r>
            <a:r>
              <a:rPr dirty="0" sz="800" spc="27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123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Calibri"/>
              <a:cs typeface="Calibri"/>
            </a:endParaRPr>
          </a:p>
          <a:p>
            <a:pPr algn="just" marL="12700">
              <a:lnSpc>
                <a:spcPts val="1200"/>
              </a:lnSpc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5.6</a:t>
            </a:r>
            <a:r>
              <a:rPr dirty="0" sz="1000" spc="35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time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fixed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effects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model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-10" b="1">
                <a:latin typeface="Courier New"/>
                <a:cs typeface="Courier New"/>
              </a:rPr>
              <a:t>agl</a:t>
            </a:r>
            <a:r>
              <a:rPr dirty="0" sz="1000" spc="-325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12700" marR="288925">
              <a:lnSpc>
                <a:spcPts val="1200"/>
              </a:lnSpc>
              <a:spcBef>
                <a:spcPts val="40"/>
              </a:spcBef>
            </a:pPr>
            <a:r>
              <a:rPr dirty="0" sz="1000" spc="-70">
                <a:latin typeface="Palatino Linotype"/>
                <a:cs typeface="Palatino Linotype"/>
              </a:rPr>
              <a:t>Al</a:t>
            </a:r>
            <a:r>
              <a:rPr dirty="0" sz="1000" spc="-6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ez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1991)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nomic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16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45">
                <a:latin typeface="Palatino Linotype"/>
                <a:cs typeface="Palatino Linotype"/>
              </a:rPr>
              <a:t>over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15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liti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nion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en</a:t>
            </a:r>
            <a:r>
              <a:rPr dirty="0" sz="1000" spc="-40">
                <a:latin typeface="Palatino Linotype"/>
                <a:cs typeface="Palatino Linotype"/>
              </a:rPr>
              <a:t>g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 i="1">
                <a:latin typeface="Palatino Linotype"/>
                <a:cs typeface="Palatino Linotype"/>
              </a:rPr>
              <a:t>cent</a:t>
            </a:r>
            <a:r>
              <a:rPr dirty="0" sz="1000" spc="-20" i="1">
                <a:latin typeface="Palatino Linotype"/>
                <a:cs typeface="Palatino Linotype"/>
              </a:rPr>
              <a:t>r</a:t>
            </a:r>
            <a:r>
              <a:rPr dirty="0" sz="1000" spc="75" i="1">
                <a:latin typeface="Palatino Linotype"/>
                <a:cs typeface="Palatino Linotype"/>
              </a:rPr>
              <a:t>a</a:t>
            </a:r>
            <a:r>
              <a:rPr dirty="0" sz="1000" spc="15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)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alen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le</a:t>
            </a:r>
            <a:r>
              <a:rPr dirty="0" sz="1000" spc="-20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leftc</a:t>
            </a:r>
            <a:r>
              <a:rPr dirty="0" sz="1000" spc="-20">
                <a:latin typeface="Palatino Linotype"/>
                <a:cs typeface="Palatino Linotype"/>
              </a:rPr>
              <a:t>).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275">
                <a:latin typeface="Palatino Linotype"/>
                <a:cs typeface="Palatino Linotype"/>
              </a:rPr>
              <a:t>h</a:t>
            </a:r>
            <a:r>
              <a:rPr dirty="0" sz="1000" spc="240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rade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130" b="1">
                <a:latin typeface="Times New Roman"/>
                <a:cs typeface="Times New Roman"/>
              </a:rPr>
              <a:t>oe</a:t>
            </a:r>
            <a:r>
              <a:rPr dirty="0" sz="1000" spc="130" b="1">
                <a:latin typeface="Times New Roman"/>
                <a:cs typeface="Times New Roman"/>
              </a:rPr>
              <a:t>c</a:t>
            </a:r>
            <a:r>
              <a:rPr dirty="0" cap="small" sz="1000" spc="75" b="1">
                <a:latin typeface="Times New Roman"/>
                <a:cs typeface="Times New Roman"/>
              </a:rPr>
              <a:t>d</a:t>
            </a:r>
            <a:r>
              <a:rPr dirty="0" sz="1000" spc="-45" b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14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0">
                <a:latin typeface="Palatino Linotype"/>
                <a:cs typeface="Palatino Linotype"/>
              </a:rPr>
              <a:t>il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sion.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y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inally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120" b="1">
                <a:latin typeface="Times New Roman"/>
                <a:cs typeface="Times New Roman"/>
              </a:rPr>
              <a:t>f</a:t>
            </a:r>
            <a:r>
              <a:rPr dirty="0" sz="1000" spc="175" b="1">
                <a:latin typeface="Times New Roman"/>
                <a:cs typeface="Times New Roman"/>
              </a:rPr>
              <a:t>g</a:t>
            </a:r>
            <a:r>
              <a:rPr dirty="0" sz="1000" spc="25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b="1">
                <a:latin typeface="Times New Roman"/>
                <a:cs typeface="Times New Roman"/>
              </a:rPr>
              <a:t> </a:t>
            </a:r>
            <a:r>
              <a:rPr dirty="0" sz="1000" spc="-110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(1967),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nding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onomic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man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enhan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unions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moveme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gove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ig</a:t>
            </a:r>
            <a:r>
              <a:rPr dirty="0" sz="1000" spc="-6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ove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nme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ak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unions),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ing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n-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tw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eir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nal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ion)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1993)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ibu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ow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nﬁden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ploy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45">
                <a:latin typeface="Palatino Linotype"/>
                <a:cs typeface="Palatino Linotype"/>
              </a:rPr>
              <a:t>hand;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e-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amine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250" b="1">
                <a:latin typeface="Times New Roman"/>
                <a:cs typeface="Times New Roman"/>
              </a:rPr>
              <a:t>o</a:t>
            </a:r>
            <a:r>
              <a:rPr dirty="0" sz="1000" spc="16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b="1">
                <a:latin typeface="Times New Roman"/>
                <a:cs typeface="Times New Roman"/>
              </a:rPr>
              <a:t> </a:t>
            </a:r>
            <a:r>
              <a:rPr dirty="0" sz="1000" spc="-120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amic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ime-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upholding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8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(al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hough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ower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iden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infl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 spc="-40">
                <a:latin typeface="Palatino Linotype"/>
                <a:cs typeface="Palatino Linotype"/>
              </a:rPr>
              <a:t>une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55">
                <a:latin typeface="Palatino Linotype"/>
                <a:cs typeface="Palatino Linotype"/>
              </a:rPr>
              <a:t>plo</a:t>
            </a:r>
            <a:r>
              <a:rPr dirty="0" sz="1000" spc="-55">
                <a:latin typeface="Palatino Linotype"/>
                <a:cs typeface="Palatino Linotype"/>
              </a:rPr>
              <a:t>y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ud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5">
                <a:latin typeface="Palatino Linotype"/>
                <a:cs typeface="Palatino Linotype"/>
              </a:rPr>
              <a:t>age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5" b="1">
                <a:latin typeface="Times New Roman"/>
                <a:cs typeface="Times New Roman"/>
              </a:rPr>
              <a:t>pc</a:t>
            </a:r>
            <a:r>
              <a:rPr dirty="0" sz="1000" spc="35" b="1">
                <a:latin typeface="Times New Roman"/>
                <a:cs typeface="Times New Roman"/>
              </a:rPr>
              <a:t>s</a:t>
            </a:r>
            <a:r>
              <a:rPr dirty="0" sz="1000" spc="35" b="1">
                <a:latin typeface="Times New Roman"/>
                <a:cs typeface="Times New Roman"/>
              </a:rPr>
              <a:t>e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ail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2011):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81479" y="3347624"/>
            <a:ext cx="4985385" cy="28257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library("pcse")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data("agl",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"pcse")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81479" y="4322266"/>
            <a:ext cx="4985385" cy="708025"/>
          </a:xfrm>
          <a:custGeom>
            <a:avLst/>
            <a:gdLst/>
            <a:ahLst/>
            <a:cxnLst/>
            <a:rect l="l" t="t" r="r" b="b"/>
            <a:pathLst>
              <a:path w="4985385" h="708025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708025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708025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708025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70802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517990" y="3815338"/>
            <a:ext cx="5062220" cy="12026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 marR="55880" indent="10795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ﬁxed</a:t>
            </a:r>
            <a:r>
              <a:rPr dirty="0" sz="1000" spc="-10">
                <a:latin typeface="Palatino Linotype"/>
                <a:cs typeface="Palatino Linotype"/>
              </a:rPr>
              <a:t> effects</a:t>
            </a:r>
            <a:r>
              <a:rPr dirty="0" baseline="29914" sz="975" spc="-15">
                <a:latin typeface="Palatino Linotype"/>
                <a:cs typeface="Palatino Linotype"/>
              </a:rPr>
              <a:t>4</a:t>
            </a:r>
            <a:r>
              <a:rPr dirty="0" baseline="29914" sz="975" spc="172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produce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diagnostics </a:t>
            </a:r>
            <a:r>
              <a:rPr dirty="0" sz="1000" spc="-30">
                <a:latin typeface="Palatino Linotype"/>
                <a:cs typeface="Palatino Linotype"/>
              </a:rPr>
              <a:t>table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80" b="1">
                <a:latin typeface="Times New Roman"/>
                <a:cs typeface="Times New Roman"/>
              </a:rPr>
              <a:t>pcse</a:t>
            </a:r>
            <a:r>
              <a:rPr dirty="0" sz="1000" spc="-5" b="1">
                <a:latin typeface="Times New Roman"/>
                <a:cs typeface="Times New Roman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standard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errors: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Palatino Linotype"/>
              <a:cs typeface="Palatino Linotype"/>
            </a:endParaRPr>
          </a:p>
          <a:p>
            <a:pPr marL="88265" marR="923290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fm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growth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lagg1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opengdp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openex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openimp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central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*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leftc </a:t>
            </a:r>
            <a:r>
              <a:rPr dirty="0" sz="800">
                <a:latin typeface="Courier New"/>
                <a:cs typeface="Courier New"/>
              </a:rPr>
              <a:t>aglmod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plm(fm,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agl,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"w",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"time") coeftest(aglmod,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vcov=vcovBK)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882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581479" y="5030812"/>
            <a:ext cx="4985385" cy="426084"/>
          </a:xfrm>
          <a:custGeom>
            <a:avLst/>
            <a:gdLst/>
            <a:ahLst/>
            <a:cxnLst/>
            <a:rect l="l" t="t" r="r" b="b"/>
            <a:pathLst>
              <a:path w="4985385" h="426085">
                <a:moveTo>
                  <a:pt x="4985182" y="0"/>
                </a:moveTo>
                <a:lnTo>
                  <a:pt x="0" y="0"/>
                </a:lnTo>
                <a:lnTo>
                  <a:pt x="0" y="136817"/>
                </a:lnTo>
                <a:lnTo>
                  <a:pt x="0" y="140703"/>
                </a:lnTo>
                <a:lnTo>
                  <a:pt x="0" y="285178"/>
                </a:lnTo>
                <a:lnTo>
                  <a:pt x="0" y="289064"/>
                </a:lnTo>
                <a:lnTo>
                  <a:pt x="0" y="425881"/>
                </a:lnTo>
                <a:lnTo>
                  <a:pt x="4985182" y="425881"/>
                </a:lnTo>
                <a:lnTo>
                  <a:pt x="4985182" y="289064"/>
                </a:lnTo>
                <a:lnTo>
                  <a:pt x="4985182" y="285178"/>
                </a:lnTo>
                <a:lnTo>
                  <a:pt x="4985182" y="140703"/>
                </a:lnTo>
                <a:lnTo>
                  <a:pt x="4985182" y="136817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94154" y="5297854"/>
            <a:ext cx="3289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lagg1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505125" y="5134483"/>
            <a:ext cx="2212340" cy="3105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-635">
              <a:lnSpc>
                <a:spcPct val="116799"/>
              </a:lnSpc>
              <a:spcBef>
                <a:spcPts val="100"/>
              </a:spcBef>
              <a:tabLst>
                <a:tab pos="680085" algn="l"/>
                <a:tab pos="1409065" algn="l"/>
              </a:tabLst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 0.095085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0.117523</a:t>
            </a:r>
            <a:r>
              <a:rPr dirty="0" sz="800">
                <a:latin typeface="Courier New"/>
                <a:cs typeface="Courier New"/>
              </a:rPr>
              <a:t>	0.81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0.41935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581479" y="5457723"/>
            <a:ext cx="4985385" cy="1132840"/>
          </a:xfrm>
          <a:custGeom>
            <a:avLst/>
            <a:gdLst/>
            <a:ahLst/>
            <a:cxnLst/>
            <a:rect l="l" t="t" r="r" b="b"/>
            <a:pathLst>
              <a:path w="4985385" h="1132840">
                <a:moveTo>
                  <a:pt x="4985182" y="991895"/>
                </a:moveTo>
                <a:lnTo>
                  <a:pt x="0" y="991895"/>
                </a:lnTo>
                <a:lnTo>
                  <a:pt x="0" y="1132598"/>
                </a:lnTo>
                <a:lnTo>
                  <a:pt x="4985182" y="1132598"/>
                </a:lnTo>
                <a:lnTo>
                  <a:pt x="4985182" y="991895"/>
                </a:lnTo>
                <a:close/>
              </a:path>
              <a:path w="4985385" h="1132840">
                <a:moveTo>
                  <a:pt x="4985182" y="850163"/>
                </a:moveTo>
                <a:lnTo>
                  <a:pt x="0" y="850163"/>
                </a:lnTo>
                <a:lnTo>
                  <a:pt x="0" y="990866"/>
                </a:lnTo>
                <a:lnTo>
                  <a:pt x="4985182" y="990866"/>
                </a:lnTo>
                <a:lnTo>
                  <a:pt x="4985182" y="850163"/>
                </a:lnTo>
                <a:close/>
              </a:path>
              <a:path w="4985385" h="1132840">
                <a:moveTo>
                  <a:pt x="4985182" y="708431"/>
                </a:moveTo>
                <a:lnTo>
                  <a:pt x="0" y="708431"/>
                </a:lnTo>
                <a:lnTo>
                  <a:pt x="0" y="849134"/>
                </a:lnTo>
                <a:lnTo>
                  <a:pt x="4985182" y="849134"/>
                </a:lnTo>
                <a:lnTo>
                  <a:pt x="4985182" y="708431"/>
                </a:lnTo>
                <a:close/>
              </a:path>
              <a:path w="4985385" h="1132840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1132840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1132840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1132840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113284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562416" y="5456576"/>
          <a:ext cx="3416935" cy="11328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81990"/>
                <a:gridCol w="850265"/>
                <a:gridCol w="668019"/>
                <a:gridCol w="455930"/>
                <a:gridCol w="760730"/>
              </a:tblGrid>
              <a:tr h="141605">
                <a:tc>
                  <a:txBody>
                    <a:bodyPr/>
                    <a:lstStyle/>
                    <a:p>
                      <a:pPr marL="4381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opengdp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0.007256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0.001735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4.18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857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4.2e-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05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4381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openex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0.002373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0.000882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2.69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349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0.00768</a:t>
                      </a:r>
                      <a:r>
                        <a:rPr dirty="0" sz="800" spc="-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4381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openimp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-0.006475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0.002301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2.81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349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0.00534</a:t>
                      </a:r>
                      <a:r>
                        <a:rPr dirty="0" sz="800" spc="-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61290">
                <a:tc>
                  <a:txBody>
                    <a:bodyPr/>
                    <a:lstStyle/>
                    <a:p>
                      <a:pPr marL="4381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leftc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-0.023378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0.008009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2.92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349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0.00388</a:t>
                      </a:r>
                      <a:r>
                        <a:rPr dirty="0" sz="800" spc="-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546735">
                <a:tc gridSpan="4">
                  <a:txBody>
                    <a:bodyPr/>
                    <a:lstStyle/>
                    <a:p>
                      <a:pPr marL="43815">
                        <a:lnSpc>
                          <a:spcPts val="770"/>
                        </a:lnSpc>
                        <a:tabLst>
                          <a:tab pos="1623060" algn="l"/>
                          <a:tab pos="2352040" algn="l"/>
                        </a:tabLst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central:leftc</a:t>
                      </a:r>
                      <a:r>
                        <a:rPr dirty="0" sz="800" spc="3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0.013172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0.003497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3.77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4381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4381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4381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'***'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'**'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'*'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'.'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0.1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'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77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0.00021</a:t>
                      </a:r>
                      <a:r>
                        <a:rPr dirty="0" sz="800" spc="-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12" name="object 12" descr=""/>
          <p:cNvSpPr/>
          <p:nvPr/>
        </p:nvSpPr>
        <p:spPr>
          <a:xfrm>
            <a:off x="581479" y="8027009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90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568779" y="6820902"/>
            <a:ext cx="4960620" cy="1510665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95"/>
              </a:spcBef>
            </a:pPr>
            <a:r>
              <a:rPr dirty="0" sz="1000" b="1">
                <a:latin typeface="Calibri"/>
                <a:cs typeface="Calibri"/>
              </a:rPr>
              <a:t>5.1.3</a:t>
            </a:r>
            <a:r>
              <a:rPr dirty="0" sz="1000" spc="34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Robust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Testing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of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Linear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Hypotheses</a:t>
            </a:r>
            <a:endParaRPr sz="1000">
              <a:latin typeface="Calibri"/>
              <a:cs typeface="Calibri"/>
            </a:endParaRPr>
          </a:p>
          <a:p>
            <a:pPr algn="just" marL="12700" marR="5080">
              <a:lnSpc>
                <a:spcPct val="100000"/>
              </a:lnSpc>
              <a:spcBef>
                <a:spcPts val="59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main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use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robust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covariance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estimators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together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with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testing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functions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from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 b="1">
                <a:latin typeface="Times New Roman"/>
                <a:cs typeface="Times New Roman"/>
              </a:rPr>
              <a:t>lmtest </a:t>
            </a:r>
            <a:r>
              <a:rPr dirty="0" sz="1000" spc="-10">
                <a:latin typeface="Palatino Linotype"/>
                <a:cs typeface="Palatino Linotype"/>
              </a:rPr>
              <a:t>(Zeileis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Hothorn,</a:t>
            </a:r>
            <a:r>
              <a:rPr dirty="0" sz="1000">
                <a:latin typeface="Palatino Linotype"/>
                <a:cs typeface="Palatino Linotype"/>
              </a:rPr>
              <a:t> 2002)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 </a:t>
            </a:r>
            <a:r>
              <a:rPr dirty="0" sz="1000" b="1">
                <a:latin typeface="Times New Roman"/>
                <a:cs typeface="Times New Roman"/>
              </a:rPr>
              <a:t>car</a:t>
            </a:r>
            <a:r>
              <a:rPr dirty="0" sz="1000" spc="-5" b="1">
                <a:latin typeface="Times New Roman"/>
                <a:cs typeface="Times New Roman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(Fox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 </a:t>
            </a:r>
            <a:r>
              <a:rPr dirty="0" sz="1000" spc="-25">
                <a:latin typeface="Palatino Linotype"/>
                <a:cs typeface="Palatino Linotype"/>
              </a:rPr>
              <a:t>Weisberg,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2011)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packages.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have</a:t>
            </a:r>
            <a:r>
              <a:rPr dirty="0" sz="1000">
                <a:latin typeface="Palatino Linotype"/>
                <a:cs typeface="Palatino Linotype"/>
              </a:rPr>
              <a:t> seen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special </a:t>
            </a:r>
            <a:r>
              <a:rPr dirty="0" sz="1000" spc="-10">
                <a:latin typeface="Palatino Linotype"/>
                <a:cs typeface="Palatino Linotype"/>
              </a:rPr>
              <a:t>case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testing </a:t>
            </a:r>
            <a:r>
              <a:rPr dirty="0" sz="1000" spc="-35">
                <a:latin typeface="Palatino Linotype"/>
                <a:cs typeface="Palatino Linotype"/>
              </a:rPr>
              <a:t>single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exclusion</a:t>
            </a:r>
            <a:r>
              <a:rPr dirty="0" sz="1000" spc="-20">
                <a:latin typeface="Palatino Linotype"/>
                <a:cs typeface="Palatino Linotype"/>
              </a:rPr>
              <a:t> restrictions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through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coeftest</a:t>
            </a:r>
            <a:r>
              <a:rPr dirty="0" sz="1000" spc="-10">
                <a:latin typeface="Palatino Linotype"/>
                <a:cs typeface="Palatino Linotype"/>
              </a:rPr>
              <a:t>: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order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increasing </a:t>
            </a:r>
            <a:r>
              <a:rPr dirty="0" sz="1000" spc="-40">
                <a:latin typeface="Palatino Linotype"/>
                <a:cs typeface="Palatino Linotype"/>
              </a:rPr>
              <a:t>generality,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joint</a:t>
            </a:r>
            <a:r>
              <a:rPr dirty="0" sz="1000" spc="-10">
                <a:latin typeface="Palatino Linotype"/>
                <a:cs typeface="Palatino Linotype"/>
              </a:rPr>
              <a:t> restrictions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through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waldtest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while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linearHypothesis </a:t>
            </a:r>
            <a:r>
              <a:rPr dirty="0" sz="1000" spc="-40">
                <a:latin typeface="Palatino Linotype"/>
                <a:cs typeface="Palatino Linotype"/>
              </a:rPr>
              <a:t>from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package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car</a:t>
            </a:r>
            <a:r>
              <a:rPr dirty="0" sz="1000" spc="-15" b="1">
                <a:latin typeface="Times New Roman"/>
                <a:cs typeface="Times New Roman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enables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testing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linear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parameters.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Palatino Linotype"/>
              <a:cs typeface="Palatino Linotype"/>
            </a:endParaRPr>
          </a:p>
          <a:p>
            <a:pPr marL="12700" marR="107314">
              <a:lnSpc>
                <a:spcPct val="103800"/>
              </a:lnSpc>
              <a:spcBef>
                <a:spcPts val="5"/>
              </a:spcBef>
            </a:pPr>
            <a:r>
              <a:rPr dirty="0" sz="800">
                <a:latin typeface="Palatino Linotype"/>
                <a:cs typeface="Palatino Linotype"/>
              </a:rPr>
              <a:t>4</a:t>
            </a:r>
            <a:r>
              <a:rPr dirty="0" sz="800" spc="19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Notice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that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time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effects,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while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present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in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 </a:t>
            </a:r>
            <a:r>
              <a:rPr dirty="0" sz="800" spc="-30">
                <a:latin typeface="Palatino Linotype"/>
                <a:cs typeface="Palatino Linotype"/>
              </a:rPr>
              <a:t>original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Beck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et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al.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(1993),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are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omitted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in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Bailey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and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Katz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(2011)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example.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5243830" cy="1043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124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50">
              <a:latin typeface="Calibri"/>
              <a:cs typeface="Calibri"/>
            </a:endParaRPr>
          </a:p>
          <a:p>
            <a:pPr algn="just" marL="295910">
              <a:lnSpc>
                <a:spcPts val="1200"/>
              </a:lnSpc>
              <a:spcBef>
                <a:spcPts val="5"/>
              </a:spcBef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5.7</a:t>
            </a:r>
            <a:r>
              <a:rPr dirty="0" sz="1000" spc="350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testing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with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robust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covariance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matrices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Produc</a:t>
            </a:r>
            <a:r>
              <a:rPr dirty="0" sz="1000" spc="-330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295910" marR="5080">
              <a:lnSpc>
                <a:spcPts val="1200"/>
              </a:lnSpc>
              <a:spcBef>
                <a:spcPts val="35"/>
              </a:spcBef>
            </a:pPr>
            <a:r>
              <a:rPr dirty="0" sz="1000" spc="-45">
                <a:latin typeface="Palatino Linotype"/>
                <a:cs typeface="Palatino Linotype"/>
              </a:rPr>
              <a:t>All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pi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allow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ssing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vco</a:t>
            </a:r>
            <a:r>
              <a:rPr dirty="0" sz="1000" spc="-5">
                <a:latin typeface="Courier New"/>
                <a:cs typeface="Courier New"/>
              </a:rPr>
              <a:t>v</a:t>
            </a:r>
            <a:r>
              <a:rPr dirty="0" sz="1000" spc="-360">
                <a:latin typeface="Courier New"/>
                <a:cs typeface="Courier New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ram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ile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2004).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0">
                <a:latin typeface="Palatino Linotype"/>
                <a:cs typeface="Palatino Linotype"/>
              </a:rPr>
              <a:t>ppy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si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lf,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nside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all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coeftes</a:t>
            </a:r>
            <a:r>
              <a:rPr dirty="0" sz="1000" spc="-5">
                <a:latin typeface="Courier New"/>
                <a:cs typeface="Courier New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ssing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1815102"/>
            <a:ext cx="4985385" cy="14097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coeftest(plmmod,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vcov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vcovHC(plmmod, </a:t>
            </a:r>
            <a:r>
              <a:rPr dirty="0" sz="800">
                <a:latin typeface="Courier New"/>
                <a:cs typeface="Courier New"/>
              </a:rPr>
              <a:t>type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"HC3"))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54831" y="2141076"/>
            <a:ext cx="495998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or,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rather,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deﬁne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appropriate</a:t>
            </a:r>
            <a:r>
              <a:rPr dirty="0" sz="1000" spc="-20">
                <a:latin typeface="Palatino Linotype"/>
                <a:cs typeface="Palatino Linotype"/>
              </a:rPr>
              <a:t> function </a:t>
            </a:r>
            <a:r>
              <a:rPr dirty="0" sz="1000" spc="-30">
                <a:latin typeface="Palatino Linotype"/>
                <a:cs typeface="Palatino Linotype"/>
              </a:rPr>
              <a:t>inside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call: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case,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optional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parameters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 </a:t>
            </a:r>
            <a:r>
              <a:rPr dirty="0" sz="1000" spc="-55">
                <a:latin typeface="Palatino Linotype"/>
                <a:cs typeface="Palatino Linotype"/>
              </a:rPr>
              <a:t>provided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shown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below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(see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also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Zeileis,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2004,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12):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67532" y="2633719"/>
            <a:ext cx="4985385" cy="14097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coeftest(plmmod,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vcov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function(x)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vcovHC(x,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type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"HC3"))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6722" y="2953283"/>
            <a:ext cx="5036820" cy="198691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 marR="431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some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e.g.,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multiple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comparisons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waldtest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should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always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pro- </a:t>
            </a:r>
            <a:r>
              <a:rPr dirty="0" sz="1000" spc="-65">
                <a:latin typeface="Palatino Linotype"/>
                <a:cs typeface="Palatino Linotype"/>
              </a:rPr>
              <a:t>vide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800">
              <a:latin typeface="Palatino Linotype"/>
              <a:cs typeface="Palatino Linotype"/>
            </a:endParaRPr>
          </a:p>
          <a:p>
            <a:pPr marL="50800">
              <a:lnSpc>
                <a:spcPts val="1200"/>
              </a:lnSpc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5.8</a:t>
            </a:r>
            <a:r>
              <a:rPr dirty="0" sz="1000" spc="350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testing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with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robust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covariance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matrices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Parity</a:t>
            </a:r>
            <a:r>
              <a:rPr dirty="0" sz="1000" spc="-330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marL="50800" marR="43180">
              <a:lnSpc>
                <a:spcPts val="1200"/>
              </a:lnSpc>
              <a:spcBef>
                <a:spcPts val="4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next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example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shows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how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extend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comparison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across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different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kinds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55">
                <a:latin typeface="Palatino Linotype"/>
                <a:cs typeface="Palatino Linotype"/>
              </a:rPr>
              <a:t>ﬁxed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linearHypothesis</a:t>
            </a:r>
            <a:r>
              <a:rPr dirty="0" sz="1000" spc="-325">
                <a:latin typeface="Courier New"/>
                <a:cs typeface="Courier New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from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package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 b="1">
                <a:latin typeface="Times New Roman"/>
                <a:cs typeface="Times New Roman"/>
              </a:rPr>
              <a:t>car</a:t>
            </a:r>
            <a:r>
              <a:rPr dirty="0" sz="1000" spc="-2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marL="158750">
              <a:lnSpc>
                <a:spcPts val="1150"/>
              </a:lnSpc>
            </a:pPr>
            <a:r>
              <a:rPr dirty="0" sz="1000" spc="-35">
                <a:latin typeface="Palatino Linotype"/>
                <a:cs typeface="Palatino Linotype"/>
              </a:rPr>
              <a:t>Coakley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 </a:t>
            </a:r>
            <a:r>
              <a:rPr dirty="0" sz="1000" spc="-10">
                <a:latin typeface="Palatino Linotype"/>
                <a:cs typeface="Palatino Linotype"/>
              </a:rPr>
              <a:t>al.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(2006) </a:t>
            </a:r>
            <a:r>
              <a:rPr dirty="0" sz="1000" spc="-25">
                <a:latin typeface="Palatino Linotype"/>
                <a:cs typeface="Palatino Linotype"/>
              </a:rPr>
              <a:t>present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purchasing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power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parity</a:t>
            </a:r>
            <a:r>
              <a:rPr dirty="0" sz="1000">
                <a:latin typeface="Palatino Linotype"/>
                <a:cs typeface="Palatino Linotype"/>
              </a:rPr>
              <a:t> (</a:t>
            </a:r>
            <a:r>
              <a:rPr dirty="0" sz="1000" b="1">
                <a:latin typeface="Times New Roman"/>
                <a:cs typeface="Times New Roman"/>
              </a:rPr>
              <a:t>ppp</a:t>
            </a:r>
            <a:r>
              <a:rPr dirty="0" sz="1000">
                <a:latin typeface="Palatino Linotype"/>
                <a:cs typeface="Palatino Linotype"/>
              </a:rPr>
              <a:t>) </a:t>
            </a:r>
            <a:r>
              <a:rPr dirty="0" sz="1000" spc="-30">
                <a:latin typeface="Palatino Linotype"/>
                <a:cs typeface="Palatino Linotype"/>
              </a:rPr>
              <a:t>regression</a:t>
            </a:r>
            <a:r>
              <a:rPr dirty="0" sz="1000">
                <a:latin typeface="Palatino Linotype"/>
                <a:cs typeface="Palatino Linotype"/>
              </a:rPr>
              <a:t> on 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“long”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panel</a:t>
            </a:r>
            <a:endParaRPr sz="1000">
              <a:latin typeface="Palatino Linotype"/>
              <a:cs typeface="Palatino Linotype"/>
            </a:endParaRPr>
          </a:p>
          <a:p>
            <a:pPr marL="50800" marR="43180" indent="-635">
              <a:lnSpc>
                <a:spcPts val="1200"/>
              </a:lnSpc>
              <a:spcBef>
                <a:spcPts val="35"/>
              </a:spcBef>
            </a:pP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quarterly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data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1973-Q1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1998-Q4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17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developed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countries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1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17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104.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525"/>
              </a:spcBef>
            </a:pP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3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sz="1000" spc="5">
                <a:latin typeface="Cambria"/>
                <a:cs typeface="Cambria"/>
              </a:rPr>
              <a:t>(</a:t>
            </a:r>
            <a:r>
              <a:rPr dirty="0" sz="1000" spc="30">
                <a:latin typeface="Cambria"/>
                <a:cs typeface="Cambria"/>
              </a:rPr>
              <a:t>Δ</a:t>
            </a:r>
            <a:r>
              <a:rPr dirty="0" sz="1000" spc="15" i="1">
                <a:latin typeface="Palatino Linotype"/>
                <a:cs typeface="Palatino Linotype"/>
              </a:rPr>
              <a:t>p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p</a:t>
            </a:r>
            <a:r>
              <a:rPr dirty="0" baseline="34188" sz="975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nt</a:t>
            </a:r>
            <a:endParaRPr baseline="-21367" sz="975">
              <a:latin typeface="Palatino Linotype"/>
              <a:cs typeface="Palatino Linotype"/>
            </a:endParaRPr>
          </a:p>
          <a:p>
            <a:pPr marL="50800" marR="43180">
              <a:lnSpc>
                <a:spcPct val="100000"/>
              </a:lnSpc>
              <a:spcBef>
                <a:spcPts val="570"/>
              </a:spcBef>
            </a:pPr>
            <a:r>
              <a:rPr dirty="0" sz="1000" spc="-50">
                <a:latin typeface="Palatino Linotype"/>
                <a:cs typeface="Palatino Linotype"/>
              </a:rPr>
              <a:t>where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relative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exchange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rate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against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(Δ</a:t>
            </a:r>
            <a:r>
              <a:rPr dirty="0" sz="1000" i="1">
                <a:latin typeface="Palatino Linotype"/>
                <a:cs typeface="Palatino Linotype"/>
              </a:rPr>
              <a:t>p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p</a:t>
            </a:r>
            <a:r>
              <a:rPr dirty="0" baseline="29914" sz="975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inflation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differential </a:t>
            </a: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each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country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US.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67532" y="5103272"/>
            <a:ext cx="4985385" cy="42418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data("Parity",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"plm")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fm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ls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90">
                <a:latin typeface="Cambria"/>
                <a:cs typeface="Cambria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ld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pppmod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plm(fm,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Parity,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"twoways")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54824" y="5712717"/>
            <a:ext cx="4960620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1,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aning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inf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fl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hange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onding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ob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</a:t>
            </a:r>
            <a:r>
              <a:rPr dirty="0" sz="1000" spc="-55">
                <a:latin typeface="Palatino Linotype"/>
                <a:cs typeface="Palatino Linotype"/>
              </a:rPr>
              <a:t>ald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linearHypothesis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5">
                <a:latin typeface="Palatino Linotype"/>
                <a:cs typeface="Palatino Linotype"/>
              </a:rPr>
              <a:t>age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 b="1">
                <a:latin typeface="Times New Roman"/>
                <a:cs typeface="Times New Roman"/>
              </a:rPr>
              <a:t>c</a:t>
            </a:r>
            <a:r>
              <a:rPr dirty="0" sz="1000" b="1">
                <a:latin typeface="Times New Roman"/>
                <a:cs typeface="Times New Roman"/>
              </a:rPr>
              <a:t>a</a:t>
            </a:r>
            <a:r>
              <a:rPr dirty="0" sz="1000" spc="-30" b="1">
                <a:latin typeface="Times New Roman"/>
                <a:cs typeface="Times New Roman"/>
              </a:rPr>
              <a:t>r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</a:t>
            </a:r>
            <a:r>
              <a:rPr dirty="0" sz="1000" spc="-60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2011),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would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era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tiv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llo</a:t>
            </a:r>
            <a:r>
              <a:rPr dirty="0" sz="1000" spc="-9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7532" y="6357258"/>
            <a:ext cx="4985385" cy="28257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library("car")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linearHypothesis(pppmod, </a:t>
            </a:r>
            <a:r>
              <a:rPr dirty="0" sz="800">
                <a:latin typeface="Courier New"/>
                <a:cs typeface="Courier New"/>
              </a:rPr>
              <a:t>"ld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1",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vcov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vcov)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54831" y="6824976"/>
            <a:ext cx="4960620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(output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suppressed),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compact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table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supplying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different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covariance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each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45">
                <a:latin typeface="Palatino Linotype"/>
                <a:cs typeface="Palatino Linotype"/>
              </a:rPr>
              <a:t>four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models: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20" b="1">
                <a:latin typeface="Times New Roman"/>
                <a:cs typeface="Times New Roman"/>
              </a:rPr>
              <a:t>ols</a:t>
            </a:r>
            <a:r>
              <a:rPr dirty="0" sz="1000" spc="120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one-</a:t>
            </a:r>
            <a:r>
              <a:rPr dirty="0" sz="1000" spc="-105">
                <a:latin typeface="Palatino Linotype"/>
                <a:cs typeface="Palatino Linotype"/>
              </a:rPr>
              <a:t>way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country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ﬁxed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two-</a:t>
            </a:r>
            <a:r>
              <a:rPr dirty="0" sz="1000" spc="-105">
                <a:latin typeface="Palatino Linotype"/>
                <a:cs typeface="Palatino Linotype"/>
              </a:rPr>
              <a:t>way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ﬁxed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67532" y="7317606"/>
            <a:ext cx="4985385" cy="99123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vcovs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c(vcov,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Vw,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Vcx,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Vct,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Vcxt,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Vct.L,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Vnw.L,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Vscc.L,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Vcxt.L)</a:t>
            </a:r>
            <a:endParaRPr sz="800">
              <a:latin typeface="Courier New"/>
              <a:cs typeface="Courier New"/>
            </a:endParaRPr>
          </a:p>
          <a:p>
            <a:pPr marL="1118235" marR="700405" indent="-1093470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names(vcovs)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c("OLS",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"Vw",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"Vcx",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"Vct",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"Vcxt",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"Vct.L",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"Vnw.L", </a:t>
            </a:r>
            <a:r>
              <a:rPr dirty="0" sz="800">
                <a:latin typeface="Courier New"/>
                <a:cs typeface="Courier New"/>
              </a:rPr>
              <a:t>"Vscc.L",</a:t>
            </a:r>
            <a:r>
              <a:rPr dirty="0" sz="800" spc="-8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"Vcxt.L")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tttab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matrix(nrow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4,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ncol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length(vcovs))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dimnames(tttab)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list(c("Pooled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OLS","Time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FE","Country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FE","Two-</a:t>
            </a:r>
            <a:r>
              <a:rPr dirty="0" sz="800">
                <a:latin typeface="Courier New"/>
                <a:cs typeface="Courier New"/>
              </a:rPr>
              <a:t>way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FE"),</a:t>
            </a:r>
            <a:endParaRPr sz="800">
              <a:latin typeface="Courier New"/>
              <a:cs typeface="Courier New"/>
            </a:endParaRPr>
          </a:p>
          <a:p>
            <a:pPr marL="148272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names(vcovs))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81479" y="919225"/>
            <a:ext cx="4985385" cy="3691890"/>
          </a:xfrm>
          <a:custGeom>
            <a:avLst/>
            <a:gdLst/>
            <a:ahLst/>
            <a:cxnLst/>
            <a:rect l="l" t="t" r="r" b="b"/>
            <a:pathLst>
              <a:path w="4985385" h="3691890">
                <a:moveTo>
                  <a:pt x="4985182" y="3551174"/>
                </a:moveTo>
                <a:lnTo>
                  <a:pt x="0" y="3551174"/>
                </a:lnTo>
                <a:lnTo>
                  <a:pt x="0" y="3691877"/>
                </a:lnTo>
                <a:lnTo>
                  <a:pt x="4985182" y="3691877"/>
                </a:lnTo>
                <a:lnTo>
                  <a:pt x="4985182" y="3551174"/>
                </a:lnTo>
                <a:close/>
              </a:path>
              <a:path w="4985385" h="3691890">
                <a:moveTo>
                  <a:pt x="4985182" y="3409442"/>
                </a:moveTo>
                <a:lnTo>
                  <a:pt x="0" y="3409442"/>
                </a:lnTo>
                <a:lnTo>
                  <a:pt x="0" y="3550145"/>
                </a:lnTo>
                <a:lnTo>
                  <a:pt x="4985182" y="3550145"/>
                </a:lnTo>
                <a:lnTo>
                  <a:pt x="4985182" y="3409442"/>
                </a:lnTo>
                <a:close/>
              </a:path>
              <a:path w="4985385" h="3691890">
                <a:moveTo>
                  <a:pt x="4985182" y="2983217"/>
                </a:moveTo>
                <a:lnTo>
                  <a:pt x="0" y="2983217"/>
                </a:lnTo>
                <a:lnTo>
                  <a:pt x="0" y="3120148"/>
                </a:lnTo>
                <a:lnTo>
                  <a:pt x="0" y="3123920"/>
                </a:lnTo>
                <a:lnTo>
                  <a:pt x="0" y="3267710"/>
                </a:lnTo>
                <a:lnTo>
                  <a:pt x="0" y="3270453"/>
                </a:lnTo>
                <a:lnTo>
                  <a:pt x="0" y="3408413"/>
                </a:lnTo>
                <a:lnTo>
                  <a:pt x="4985182" y="3408413"/>
                </a:lnTo>
                <a:lnTo>
                  <a:pt x="4985182" y="3270453"/>
                </a:lnTo>
                <a:lnTo>
                  <a:pt x="4985182" y="3267710"/>
                </a:lnTo>
                <a:lnTo>
                  <a:pt x="4985182" y="3123920"/>
                </a:lnTo>
                <a:lnTo>
                  <a:pt x="4985182" y="3120148"/>
                </a:lnTo>
                <a:lnTo>
                  <a:pt x="4985182" y="2983217"/>
                </a:lnTo>
                <a:close/>
              </a:path>
              <a:path w="4985385" h="3691890">
                <a:moveTo>
                  <a:pt x="4985182" y="2557119"/>
                </a:moveTo>
                <a:lnTo>
                  <a:pt x="0" y="2557119"/>
                </a:lnTo>
                <a:lnTo>
                  <a:pt x="0" y="2693924"/>
                </a:lnTo>
                <a:lnTo>
                  <a:pt x="0" y="2697823"/>
                </a:lnTo>
                <a:lnTo>
                  <a:pt x="0" y="2841599"/>
                </a:lnTo>
                <a:lnTo>
                  <a:pt x="0" y="2844228"/>
                </a:lnTo>
                <a:lnTo>
                  <a:pt x="0" y="2982303"/>
                </a:lnTo>
                <a:lnTo>
                  <a:pt x="4985182" y="2982303"/>
                </a:lnTo>
                <a:lnTo>
                  <a:pt x="4985182" y="2844228"/>
                </a:lnTo>
                <a:lnTo>
                  <a:pt x="4985182" y="2841599"/>
                </a:lnTo>
                <a:lnTo>
                  <a:pt x="4985182" y="2697823"/>
                </a:lnTo>
                <a:lnTo>
                  <a:pt x="4985182" y="2693924"/>
                </a:lnTo>
                <a:lnTo>
                  <a:pt x="4985182" y="2557119"/>
                </a:lnTo>
                <a:close/>
              </a:path>
              <a:path w="4985385" h="3691890">
                <a:moveTo>
                  <a:pt x="4985182" y="2130895"/>
                </a:moveTo>
                <a:lnTo>
                  <a:pt x="0" y="2130895"/>
                </a:lnTo>
                <a:lnTo>
                  <a:pt x="0" y="2267712"/>
                </a:lnTo>
                <a:lnTo>
                  <a:pt x="0" y="2271598"/>
                </a:lnTo>
                <a:lnTo>
                  <a:pt x="0" y="2415387"/>
                </a:lnTo>
                <a:lnTo>
                  <a:pt x="0" y="2418016"/>
                </a:lnTo>
                <a:lnTo>
                  <a:pt x="0" y="2556091"/>
                </a:lnTo>
                <a:lnTo>
                  <a:pt x="4985182" y="2556091"/>
                </a:lnTo>
                <a:lnTo>
                  <a:pt x="4985182" y="2418016"/>
                </a:lnTo>
                <a:lnTo>
                  <a:pt x="4985182" y="2415387"/>
                </a:lnTo>
                <a:lnTo>
                  <a:pt x="4985182" y="2271598"/>
                </a:lnTo>
                <a:lnTo>
                  <a:pt x="4985182" y="2267712"/>
                </a:lnTo>
                <a:lnTo>
                  <a:pt x="4985182" y="2130895"/>
                </a:lnTo>
                <a:close/>
              </a:path>
              <a:path w="4985385" h="3691890">
                <a:moveTo>
                  <a:pt x="4985182" y="1704657"/>
                </a:moveTo>
                <a:lnTo>
                  <a:pt x="0" y="1704657"/>
                </a:lnTo>
                <a:lnTo>
                  <a:pt x="0" y="1841601"/>
                </a:lnTo>
                <a:lnTo>
                  <a:pt x="0" y="1845360"/>
                </a:lnTo>
                <a:lnTo>
                  <a:pt x="0" y="1989150"/>
                </a:lnTo>
                <a:lnTo>
                  <a:pt x="0" y="1991906"/>
                </a:lnTo>
                <a:lnTo>
                  <a:pt x="0" y="2129853"/>
                </a:lnTo>
                <a:lnTo>
                  <a:pt x="4985182" y="2129853"/>
                </a:lnTo>
                <a:lnTo>
                  <a:pt x="4985182" y="1991906"/>
                </a:lnTo>
                <a:lnTo>
                  <a:pt x="4985182" y="1989150"/>
                </a:lnTo>
                <a:lnTo>
                  <a:pt x="4985182" y="1845360"/>
                </a:lnTo>
                <a:lnTo>
                  <a:pt x="4985182" y="1841601"/>
                </a:lnTo>
                <a:lnTo>
                  <a:pt x="4985182" y="1704657"/>
                </a:lnTo>
                <a:close/>
              </a:path>
              <a:path w="4985385" h="3691890">
                <a:moveTo>
                  <a:pt x="4985182" y="1278547"/>
                </a:moveTo>
                <a:lnTo>
                  <a:pt x="0" y="1278547"/>
                </a:lnTo>
                <a:lnTo>
                  <a:pt x="0" y="1415364"/>
                </a:lnTo>
                <a:lnTo>
                  <a:pt x="0" y="1419250"/>
                </a:lnTo>
                <a:lnTo>
                  <a:pt x="0" y="1563039"/>
                </a:lnTo>
                <a:lnTo>
                  <a:pt x="0" y="1565668"/>
                </a:lnTo>
                <a:lnTo>
                  <a:pt x="0" y="1703743"/>
                </a:lnTo>
                <a:lnTo>
                  <a:pt x="4985182" y="1703743"/>
                </a:lnTo>
                <a:lnTo>
                  <a:pt x="4985182" y="1565668"/>
                </a:lnTo>
                <a:lnTo>
                  <a:pt x="4985182" y="1563039"/>
                </a:lnTo>
                <a:lnTo>
                  <a:pt x="4985182" y="1419250"/>
                </a:lnTo>
                <a:lnTo>
                  <a:pt x="4985182" y="1415364"/>
                </a:lnTo>
                <a:lnTo>
                  <a:pt x="4985182" y="1278547"/>
                </a:lnTo>
                <a:close/>
              </a:path>
              <a:path w="4985385" h="3691890">
                <a:moveTo>
                  <a:pt x="4985182" y="852322"/>
                </a:moveTo>
                <a:lnTo>
                  <a:pt x="0" y="852322"/>
                </a:lnTo>
                <a:lnTo>
                  <a:pt x="0" y="989139"/>
                </a:lnTo>
                <a:lnTo>
                  <a:pt x="0" y="993025"/>
                </a:lnTo>
                <a:lnTo>
                  <a:pt x="0" y="1136815"/>
                </a:lnTo>
                <a:lnTo>
                  <a:pt x="0" y="1139444"/>
                </a:lnTo>
                <a:lnTo>
                  <a:pt x="0" y="1277518"/>
                </a:lnTo>
                <a:lnTo>
                  <a:pt x="4985182" y="1277518"/>
                </a:lnTo>
                <a:lnTo>
                  <a:pt x="4985182" y="1139444"/>
                </a:lnTo>
                <a:lnTo>
                  <a:pt x="4985182" y="1136815"/>
                </a:lnTo>
                <a:lnTo>
                  <a:pt x="4985182" y="993025"/>
                </a:lnTo>
                <a:lnTo>
                  <a:pt x="4985182" y="989139"/>
                </a:lnTo>
                <a:lnTo>
                  <a:pt x="4985182" y="852322"/>
                </a:lnTo>
                <a:close/>
              </a:path>
              <a:path w="4985385" h="3691890">
                <a:moveTo>
                  <a:pt x="4985182" y="426097"/>
                </a:moveTo>
                <a:lnTo>
                  <a:pt x="0" y="426097"/>
                </a:lnTo>
                <a:lnTo>
                  <a:pt x="0" y="563029"/>
                </a:lnTo>
                <a:lnTo>
                  <a:pt x="0" y="566801"/>
                </a:lnTo>
                <a:lnTo>
                  <a:pt x="0" y="710590"/>
                </a:lnTo>
                <a:lnTo>
                  <a:pt x="0" y="713333"/>
                </a:lnTo>
                <a:lnTo>
                  <a:pt x="0" y="851293"/>
                </a:lnTo>
                <a:lnTo>
                  <a:pt x="4985182" y="851293"/>
                </a:lnTo>
                <a:lnTo>
                  <a:pt x="4985182" y="713333"/>
                </a:lnTo>
                <a:lnTo>
                  <a:pt x="4985182" y="710590"/>
                </a:lnTo>
                <a:lnTo>
                  <a:pt x="4985182" y="566801"/>
                </a:lnTo>
                <a:lnTo>
                  <a:pt x="4985182" y="563029"/>
                </a:lnTo>
                <a:lnTo>
                  <a:pt x="4985182" y="426097"/>
                </a:lnTo>
                <a:close/>
              </a:path>
              <a:path w="4985385" h="3691890">
                <a:moveTo>
                  <a:pt x="4985182" y="0"/>
                </a:moveTo>
                <a:lnTo>
                  <a:pt x="0" y="0"/>
                </a:lnTo>
                <a:lnTo>
                  <a:pt x="0" y="136817"/>
                </a:lnTo>
                <a:lnTo>
                  <a:pt x="0" y="140703"/>
                </a:lnTo>
                <a:lnTo>
                  <a:pt x="0" y="284492"/>
                </a:lnTo>
                <a:lnTo>
                  <a:pt x="0" y="287121"/>
                </a:lnTo>
                <a:lnTo>
                  <a:pt x="0" y="425196"/>
                </a:lnTo>
                <a:lnTo>
                  <a:pt x="4985182" y="425196"/>
                </a:lnTo>
                <a:lnTo>
                  <a:pt x="4985182" y="287121"/>
                </a:lnTo>
                <a:lnTo>
                  <a:pt x="4985182" y="284492"/>
                </a:lnTo>
                <a:lnTo>
                  <a:pt x="4985182" y="140703"/>
                </a:lnTo>
                <a:lnTo>
                  <a:pt x="4985182" y="136817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594154" y="611668"/>
            <a:ext cx="5218430" cy="398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606675">
              <a:lnSpc>
                <a:spcPct val="100000"/>
              </a:lnSpc>
              <a:spcBef>
                <a:spcPts val="95"/>
              </a:spcBef>
            </a:pPr>
            <a:r>
              <a:rPr dirty="0" sz="800" spc="-10" i="1">
                <a:latin typeface="Calibri"/>
                <a:cs typeface="Calibri"/>
              </a:rPr>
              <a:t>Robust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Inference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Estimation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for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Non-</a:t>
            </a:r>
            <a:r>
              <a:rPr dirty="0" sz="800" spc="-10" i="1">
                <a:latin typeface="Calibri"/>
                <a:cs typeface="Calibri"/>
              </a:rPr>
              <a:t>spherical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Errors</a:t>
            </a:r>
            <a:r>
              <a:rPr dirty="0" sz="800" spc="27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125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Calibri"/>
              <a:cs typeface="Calibri"/>
            </a:endParaRPr>
          </a:p>
          <a:p>
            <a:pPr marL="12700" marR="1857375">
              <a:lnSpc>
                <a:spcPct val="117100"/>
              </a:lnSpc>
            </a:pPr>
            <a:r>
              <a:rPr dirty="0" sz="800">
                <a:latin typeface="Courier New"/>
                <a:cs typeface="Courier New"/>
              </a:rPr>
              <a:t>pppmod.ols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plm(fm,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Parity,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"pooling") </a:t>
            </a:r>
            <a:r>
              <a:rPr dirty="0" sz="800">
                <a:latin typeface="Courier New"/>
                <a:cs typeface="Courier New"/>
              </a:rPr>
              <a:t>for(i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1:length(vcovs))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{</a:t>
            </a:r>
            <a:endParaRPr sz="800">
              <a:latin typeface="Courier New"/>
              <a:cs typeface="Courier New"/>
            </a:endParaRPr>
          </a:p>
          <a:p>
            <a:pPr marL="255270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tttab[1,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i]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linearHypothesis(pppmod.ols,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"ld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1",</a:t>
            </a:r>
            <a:endParaRPr sz="800">
              <a:latin typeface="Courier New"/>
              <a:cs typeface="Courier New"/>
            </a:endParaRPr>
          </a:p>
          <a:p>
            <a:pPr marL="219900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vcov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vcovs[[i]])[2, </a:t>
            </a:r>
            <a:r>
              <a:rPr dirty="0" sz="800" spc="-25">
                <a:latin typeface="Courier New"/>
                <a:cs typeface="Courier New"/>
              </a:rPr>
              <a:t>4]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800" spc="-5">
                <a:latin typeface="Courier New"/>
                <a:cs typeface="Courier New"/>
              </a:rPr>
              <a:t>}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950">
              <a:latin typeface="Courier New"/>
              <a:cs typeface="Courier New"/>
            </a:endParaRPr>
          </a:p>
          <a:p>
            <a:pPr marL="12700" marR="1978660">
              <a:lnSpc>
                <a:spcPct val="117100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pppmod.tfe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plm(fm,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Parity,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"time") </a:t>
            </a:r>
            <a:r>
              <a:rPr dirty="0" sz="800">
                <a:latin typeface="Courier New"/>
                <a:cs typeface="Courier New"/>
              </a:rPr>
              <a:t>for(i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1:length(vcovs))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{</a:t>
            </a:r>
            <a:endParaRPr sz="800">
              <a:latin typeface="Courier New"/>
              <a:cs typeface="Courier New"/>
            </a:endParaRPr>
          </a:p>
          <a:p>
            <a:pPr marL="25527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tttab[2,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i]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linearHypothesis(pppmod.tfe,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"ld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1",</a:t>
            </a:r>
            <a:endParaRPr sz="800">
              <a:latin typeface="Courier New"/>
              <a:cs typeface="Courier New"/>
            </a:endParaRPr>
          </a:p>
          <a:p>
            <a:pPr marL="219900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vcov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vcovs[[i]])[2, </a:t>
            </a:r>
            <a:r>
              <a:rPr dirty="0" sz="800" spc="-25">
                <a:latin typeface="Courier New"/>
                <a:cs typeface="Courier New"/>
              </a:rPr>
              <a:t>4]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800" spc="-5">
                <a:latin typeface="Courier New"/>
                <a:cs typeface="Courier New"/>
              </a:rPr>
              <a:t>}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Courier New"/>
              <a:cs typeface="Courier New"/>
            </a:endParaRPr>
          </a:p>
          <a:p>
            <a:pPr marL="12700" marR="1614805">
              <a:lnSpc>
                <a:spcPct val="117100"/>
              </a:lnSpc>
            </a:pPr>
            <a:r>
              <a:rPr dirty="0" sz="800">
                <a:latin typeface="Courier New"/>
                <a:cs typeface="Courier New"/>
              </a:rPr>
              <a:t>pppmod.cfe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plm(fm,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Parity,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"individual") </a:t>
            </a:r>
            <a:r>
              <a:rPr dirty="0" sz="800">
                <a:latin typeface="Courier New"/>
                <a:cs typeface="Courier New"/>
              </a:rPr>
              <a:t>for(i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1:length(vcovs))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{</a:t>
            </a:r>
            <a:endParaRPr sz="800">
              <a:latin typeface="Courier New"/>
              <a:cs typeface="Courier New"/>
            </a:endParaRPr>
          </a:p>
          <a:p>
            <a:pPr marL="25527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tttab[3,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i]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linearHypothesis(pppmod.cfe,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"ld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1",</a:t>
            </a:r>
            <a:endParaRPr sz="800">
              <a:latin typeface="Courier New"/>
              <a:cs typeface="Courier New"/>
            </a:endParaRPr>
          </a:p>
          <a:p>
            <a:pPr marL="219900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vcov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vcovs[[i]])[2, </a:t>
            </a:r>
            <a:r>
              <a:rPr dirty="0" sz="800" spc="-25">
                <a:latin typeface="Courier New"/>
                <a:cs typeface="Courier New"/>
              </a:rPr>
              <a:t>4]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800" spc="-5">
                <a:latin typeface="Courier New"/>
                <a:cs typeface="Courier New"/>
              </a:rPr>
              <a:t>}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Courier New"/>
              <a:cs typeface="Courier New"/>
            </a:endParaRPr>
          </a:p>
          <a:p>
            <a:pPr marL="12700" marR="1797050">
              <a:lnSpc>
                <a:spcPct val="117100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pppmod.2fe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plm(fm,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Parity,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"twoways") </a:t>
            </a:r>
            <a:r>
              <a:rPr dirty="0" sz="800">
                <a:latin typeface="Courier New"/>
                <a:cs typeface="Courier New"/>
              </a:rPr>
              <a:t>for(i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1:length(vcovs))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{</a:t>
            </a:r>
            <a:endParaRPr sz="800">
              <a:latin typeface="Courier New"/>
              <a:cs typeface="Courier New"/>
            </a:endParaRPr>
          </a:p>
          <a:p>
            <a:pPr marL="25527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tttab[4,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i]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linearHypothesis(pppmod.2fe,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"ld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1",</a:t>
            </a:r>
            <a:endParaRPr sz="800">
              <a:latin typeface="Courier New"/>
              <a:cs typeface="Courier New"/>
            </a:endParaRPr>
          </a:p>
          <a:p>
            <a:pPr marL="219900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vcov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vcovs[[i]])[2, </a:t>
            </a:r>
            <a:r>
              <a:rPr dirty="0" sz="800" spc="-25">
                <a:latin typeface="Courier New"/>
                <a:cs typeface="Courier New"/>
              </a:rPr>
              <a:t>4]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800" spc="-5">
                <a:latin typeface="Courier New"/>
                <a:cs typeface="Courier New"/>
              </a:rPr>
              <a:t>}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print(t(round(tttab,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6)))</a:t>
            </a:r>
            <a:endParaRPr sz="800">
              <a:latin typeface="Courier New"/>
              <a:cs typeface="Courier New"/>
            </a:endParaRPr>
          </a:p>
          <a:p>
            <a:pPr marL="43751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Pooled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OLS</a:t>
            </a:r>
            <a:r>
              <a:rPr dirty="0" sz="800" spc="4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Time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FE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Country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FE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Two-</a:t>
            </a:r>
            <a:r>
              <a:rPr dirty="0" sz="800">
                <a:latin typeface="Courier New"/>
                <a:cs typeface="Courier New"/>
              </a:rPr>
              <a:t>way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FE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81479" y="4612131"/>
            <a:ext cx="4985385" cy="565785"/>
          </a:xfrm>
          <a:custGeom>
            <a:avLst/>
            <a:gdLst/>
            <a:ahLst/>
            <a:cxnLst/>
            <a:rect l="l" t="t" r="r" b="b"/>
            <a:pathLst>
              <a:path w="4985385" h="565785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565785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565785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56578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594154" y="4573727"/>
            <a:ext cx="207645" cy="59245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25">
                <a:latin typeface="Courier New"/>
                <a:cs typeface="Courier New"/>
              </a:rPr>
              <a:t>OLS</a:t>
            </a:r>
            <a:endParaRPr sz="800">
              <a:latin typeface="Courier New"/>
              <a:cs typeface="Courier New"/>
            </a:endParaRPr>
          </a:p>
          <a:p>
            <a:pPr marL="12700" marR="5080">
              <a:lnSpc>
                <a:spcPct val="116199"/>
              </a:lnSpc>
            </a:pPr>
            <a:r>
              <a:rPr dirty="0" sz="800" spc="-25">
                <a:latin typeface="Courier New"/>
                <a:cs typeface="Courier New"/>
              </a:rPr>
              <a:t>Vw Vcx Vct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140745" y="4573727"/>
            <a:ext cx="2393950" cy="59245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  <a:tabLst>
                <a:tab pos="1226820" algn="l"/>
                <a:tab pos="1894839" algn="l"/>
              </a:tabLst>
            </a:pPr>
            <a:r>
              <a:rPr dirty="0" sz="800">
                <a:latin typeface="Courier New"/>
                <a:cs typeface="Courier New"/>
              </a:rPr>
              <a:t>0.000000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0.000000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0.000000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0.000000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  <a:tabLst>
                <a:tab pos="1226820" algn="l"/>
                <a:tab pos="1894839" algn="l"/>
              </a:tabLst>
            </a:pPr>
            <a:r>
              <a:rPr dirty="0" sz="800">
                <a:latin typeface="Courier New"/>
                <a:cs typeface="Courier New"/>
              </a:rPr>
              <a:t>0.000000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0.000000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0.000000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0.000000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  <a:tabLst>
                <a:tab pos="1226820" algn="l"/>
                <a:tab pos="1894839" algn="l"/>
              </a:tabLst>
            </a:pPr>
            <a:r>
              <a:rPr dirty="0" sz="800">
                <a:latin typeface="Courier New"/>
                <a:cs typeface="Courier New"/>
              </a:rPr>
              <a:t>0.001032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0.000869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0.070773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0.119787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  <a:tabLst>
                <a:tab pos="1226820" algn="l"/>
                <a:tab pos="1894839" algn="l"/>
              </a:tabLst>
            </a:pPr>
            <a:r>
              <a:rPr dirty="0" sz="800">
                <a:latin typeface="Courier New"/>
                <a:cs typeface="Courier New"/>
              </a:rPr>
              <a:t>0.000000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0.000000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0.000000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0.000000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581479" y="5178945"/>
            <a:ext cx="4985385" cy="708025"/>
          </a:xfrm>
          <a:custGeom>
            <a:avLst/>
            <a:gdLst/>
            <a:ahLst/>
            <a:cxnLst/>
            <a:rect l="l" t="t" r="r" b="b"/>
            <a:pathLst>
              <a:path w="4985385" h="708025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708025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708025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70802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70802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81479" y="5177799"/>
          <a:ext cx="2972435" cy="7080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80695"/>
                <a:gridCol w="1214755"/>
                <a:gridCol w="668019"/>
                <a:gridCol w="608330"/>
              </a:tblGrid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Vcxt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0.000966</a:t>
                      </a:r>
                      <a:r>
                        <a:rPr dirty="0" sz="800" spc="-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0.000842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0.071866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0.121614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Vct.L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0.000000</a:t>
                      </a:r>
                      <a:r>
                        <a:rPr dirty="0" sz="800" spc="-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0.000000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0.001861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0.000748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Vnw.L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0.000000</a:t>
                      </a:r>
                      <a:r>
                        <a:rPr dirty="0" sz="800" spc="-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0.000000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0.000030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0.000000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Vscc.L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0.000000</a:t>
                      </a:r>
                      <a:r>
                        <a:rPr dirty="0" sz="800" spc="-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0.000000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0.000076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0.000013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Vcxt.L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0.000648</a:t>
                      </a:r>
                      <a:r>
                        <a:rPr dirty="0" sz="800" spc="-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0.000672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0.075022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0.129857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10" name="object 10" descr=""/>
          <p:cNvSpPr txBox="1"/>
          <p:nvPr/>
        </p:nvSpPr>
        <p:spPr>
          <a:xfrm>
            <a:off x="530673" y="6071848"/>
            <a:ext cx="5036820" cy="22650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 marR="431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40">
                <a:latin typeface="Palatino Linotype"/>
                <a:cs typeface="Palatino Linotype"/>
              </a:rPr>
              <a:t> apparent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from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results’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table,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ppp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rejected </a:t>
            </a:r>
            <a:r>
              <a:rPr dirty="0" sz="1000" spc="-70">
                <a:latin typeface="Palatino Linotype"/>
                <a:cs typeface="Palatino Linotype"/>
              </a:rPr>
              <a:t>any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more</a:t>
            </a:r>
            <a:r>
              <a:rPr dirty="0" sz="1000" spc="-20">
                <a:latin typeface="Palatino Linotype"/>
                <a:cs typeface="Palatino Linotype"/>
              </a:rPr>
              <a:t> once </a:t>
            </a:r>
            <a:r>
              <a:rPr dirty="0" sz="1000" spc="-25">
                <a:latin typeface="Palatino Linotype"/>
                <a:cs typeface="Palatino Linotype"/>
              </a:rPr>
              <a:t>one controls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for,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minimum,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country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ﬁxed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and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by-</a:t>
            </a:r>
            <a:r>
              <a:rPr dirty="0" sz="1000" spc="-45">
                <a:latin typeface="Palatino Linotype"/>
                <a:cs typeface="Palatino Linotype"/>
              </a:rPr>
              <a:t>group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clustering.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5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</a:pPr>
            <a:r>
              <a:rPr dirty="0" sz="900" b="1">
                <a:latin typeface="Calibri"/>
                <a:cs typeface="Calibri"/>
              </a:rPr>
              <a:t>5.1.3.1</a:t>
            </a:r>
            <a:r>
              <a:rPr dirty="0" sz="900" spc="365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An</a:t>
            </a:r>
            <a:r>
              <a:rPr dirty="0" sz="900" spc="3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Application:</a:t>
            </a:r>
            <a:r>
              <a:rPr dirty="0" sz="900" spc="3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Robust</a:t>
            </a:r>
            <a:r>
              <a:rPr dirty="0" sz="900" spc="3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Hausman</a:t>
            </a:r>
            <a:r>
              <a:rPr dirty="0" sz="900" spc="30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Testing</a:t>
            </a:r>
            <a:endParaRPr sz="900">
              <a:latin typeface="Calibri"/>
              <a:cs typeface="Calibri"/>
            </a:endParaRPr>
          </a:p>
          <a:p>
            <a:pPr algn="just" marL="50800" marR="43180">
              <a:lnSpc>
                <a:spcPct val="100000"/>
              </a:lnSpc>
              <a:spcBef>
                <a:spcPts val="25"/>
              </a:spcBef>
            </a:pPr>
            <a:r>
              <a:rPr dirty="0" sz="1000" spc="-20">
                <a:latin typeface="Palatino Linotype"/>
                <a:cs typeface="Palatino Linotype"/>
              </a:rPr>
              <a:t>Beside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usual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quadratic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form,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Hausman’s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speciﬁcation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performed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-10">
                <a:latin typeface="Palatino Linotype"/>
                <a:cs typeface="Palatino Linotype"/>
              </a:rPr>
              <a:t> equiv- alent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based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linear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restriction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 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auxiliary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linear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model.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particular,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it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computed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through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artiﬁcial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regression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quasi-</a:t>
            </a:r>
            <a:r>
              <a:rPr dirty="0" sz="1000" spc="-25">
                <a:latin typeface="Palatino Linotype"/>
                <a:cs typeface="Palatino Linotype"/>
              </a:rPr>
              <a:t>demeaned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response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over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quasi-</a:t>
            </a:r>
            <a:r>
              <a:rPr dirty="0" sz="1000" spc="-10">
                <a:latin typeface="Palatino Linotype"/>
                <a:cs typeface="Palatino Linotype"/>
              </a:rPr>
              <a:t>demeaned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regressors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from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random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augmented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with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fully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demeaned </a:t>
            </a:r>
            <a:r>
              <a:rPr dirty="0" sz="1000" spc="-35">
                <a:latin typeface="Palatino Linotype"/>
                <a:cs typeface="Palatino Linotype"/>
              </a:rPr>
              <a:t>regressors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from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815"/>
              </a:spcBef>
            </a:pPr>
            <a:r>
              <a:rPr dirty="0" sz="1000" spc="-375" i="1">
                <a:latin typeface="Palatino Linotype"/>
                <a:cs typeface="Palatino Linotype"/>
              </a:rPr>
              <a:t>y</a:t>
            </a:r>
            <a:r>
              <a:rPr dirty="0" sz="1000" spc="-375" i="1">
                <a:latin typeface="Meiryo"/>
                <a:cs typeface="Meiryo"/>
              </a:rPr>
              <a:t>̃</a:t>
            </a:r>
            <a:r>
              <a:rPr dirty="0" sz="1000" spc="-1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05" i="1">
                <a:latin typeface="Palatino Linotype"/>
                <a:cs typeface="Palatino Linotype"/>
              </a:rPr>
              <a:t>Z</a:t>
            </a:r>
            <a:r>
              <a:rPr dirty="0" baseline="13888" sz="1500" spc="-607" i="1">
                <a:latin typeface="Meiryo"/>
                <a:cs typeface="Meiryo"/>
              </a:rPr>
              <a:t>̃</a:t>
            </a:r>
            <a:r>
              <a:rPr dirty="0" baseline="13888" sz="1500" spc="-254" i="1">
                <a:latin typeface="Meiryo"/>
                <a:cs typeface="Meiryo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WX</a:t>
            </a:r>
            <a:r>
              <a:rPr dirty="0" sz="1000" spc="-20" i="1">
                <a:latin typeface="Meiryo"/>
                <a:cs typeface="Meiryo"/>
              </a:rPr>
              <a:t>.</a:t>
            </a:r>
            <a:endParaRPr sz="1000">
              <a:latin typeface="Meiryo"/>
              <a:cs typeface="Meiryo"/>
            </a:endParaRPr>
          </a:p>
          <a:p>
            <a:pPr algn="just" marL="50800" marR="43180">
              <a:lnSpc>
                <a:spcPct val="100000"/>
              </a:lnSpc>
              <a:spcBef>
                <a:spcPts val="810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man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dun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5">
                <a:latin typeface="Palatino Linotype"/>
                <a:cs typeface="Palatino Linotype"/>
              </a:rPr>
              <a:t>c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W</a:t>
            </a:r>
            <a:r>
              <a:rPr dirty="0" sz="1000" spc="25" i="1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.e.,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0.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i- </a:t>
            </a:r>
            <a:r>
              <a:rPr dirty="0" sz="1000" spc="-30">
                <a:latin typeface="Palatino Linotype"/>
                <a:cs typeface="Palatino Linotype"/>
              </a:rPr>
              <a:t>ﬁc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ssion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version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ily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ob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tiﬁ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ld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idge,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2010)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5243830" cy="11957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126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50">
              <a:latin typeface="Calibri"/>
              <a:cs typeface="Calibri"/>
            </a:endParaRPr>
          </a:p>
          <a:p>
            <a:pPr algn="just" marL="295910">
              <a:lnSpc>
                <a:spcPts val="1200"/>
              </a:lnSpc>
              <a:spcBef>
                <a:spcPts val="5"/>
              </a:spcBef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5.9</a:t>
            </a:r>
            <a:r>
              <a:rPr dirty="0" sz="1000" spc="38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regression-based</a:t>
            </a:r>
            <a:r>
              <a:rPr dirty="0" sz="1000" spc="4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Hausman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test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40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Grunfeld</a:t>
            </a:r>
            <a:r>
              <a:rPr dirty="0" sz="1000" spc="-315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40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295910" marR="5080">
              <a:lnSpc>
                <a:spcPts val="1200"/>
              </a:lnSpc>
              <a:spcBef>
                <a:spcPts val="35"/>
              </a:spcBef>
            </a:pP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compare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Hausman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original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regression-</a:t>
            </a:r>
            <a:r>
              <a:rPr dirty="0" sz="1000">
                <a:latin typeface="Palatino Linotype"/>
                <a:cs typeface="Palatino Linotype"/>
              </a:rPr>
              <a:t>based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form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Grunfeld </a:t>
            </a:r>
            <a:r>
              <a:rPr dirty="0" sz="1000" spc="-35">
                <a:latin typeface="Palatino Linotype"/>
                <a:cs typeface="Palatino Linotype"/>
              </a:rPr>
              <a:t>data.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Courier New"/>
                <a:cs typeface="Courier New"/>
              </a:rPr>
              <a:t>phtest</a:t>
            </a:r>
            <a:r>
              <a:rPr dirty="0" sz="1000" spc="-85">
                <a:latin typeface="Courier New"/>
                <a:cs typeface="Courier New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allows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r>
              <a:rPr dirty="0" sz="1000" spc="-35">
                <a:latin typeface="Palatino Linotype"/>
                <a:cs typeface="Palatino Linotype"/>
              </a:rPr>
              <a:t> 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optional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argument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method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defaulting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’chisq’ </a:t>
            </a:r>
            <a:r>
              <a:rPr dirty="0" sz="1000" spc="-30">
                <a:latin typeface="Palatino Linotype"/>
                <a:cs typeface="Palatino Linotype"/>
              </a:rPr>
              <a:t>(original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form);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ourier New"/>
                <a:cs typeface="Courier New"/>
              </a:rPr>
              <a:t>method</a:t>
            </a:r>
            <a:r>
              <a:rPr dirty="0" sz="1000" spc="-95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speciﬁed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’aux’</a:t>
            </a:r>
            <a:r>
              <a:rPr dirty="0" sz="1000">
                <a:latin typeface="Palatino Linotype"/>
                <a:cs typeface="Palatino Linotype"/>
              </a:rPr>
              <a:t>,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 </a:t>
            </a:r>
            <a:r>
              <a:rPr dirty="0" sz="1000" spc="-35">
                <a:latin typeface="Palatino Linotype"/>
                <a:cs typeface="Palatino Linotype"/>
              </a:rPr>
              <a:t>performed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through</a:t>
            </a:r>
            <a:r>
              <a:rPr dirty="0" sz="1000">
                <a:latin typeface="Palatino Linotype"/>
                <a:cs typeface="Palatino Linotype"/>
              </a:rPr>
              <a:t> the </a:t>
            </a:r>
            <a:r>
              <a:rPr dirty="0" sz="1000" spc="-10">
                <a:latin typeface="Palatino Linotype"/>
                <a:cs typeface="Palatino Linotype"/>
              </a:rPr>
              <a:t>auxiliary </a:t>
            </a:r>
            <a:r>
              <a:rPr dirty="0" sz="1000" spc="-35">
                <a:latin typeface="Palatino Linotype"/>
                <a:cs typeface="Palatino Linotype"/>
              </a:rPr>
              <a:t>regression.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Below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we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two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versions,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using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default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 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auxiliary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regression.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1973167"/>
            <a:ext cx="4985385" cy="212471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data("Grunfeld",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"plm")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phtest(inv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capital,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Grunfeld)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Hausman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Test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inv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capital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chisq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2.3,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0.3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one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is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inconsistent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phtest(inv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54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capital,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Grunfeld,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method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"aux")</a:t>
            </a:r>
            <a:endParaRPr sz="800">
              <a:latin typeface="Courier New"/>
              <a:cs typeface="Courier New"/>
            </a:endParaRPr>
          </a:p>
          <a:p>
            <a:pPr marL="24765" marR="3190875">
              <a:lnSpc>
                <a:spcPct val="232500"/>
              </a:lnSpc>
            </a:pPr>
            <a:r>
              <a:rPr dirty="0" sz="800" spc="-10">
                <a:latin typeface="Courier New"/>
                <a:cs typeface="Courier New"/>
              </a:rPr>
              <a:t>Regression-</a:t>
            </a:r>
            <a:r>
              <a:rPr dirty="0" sz="800">
                <a:latin typeface="Courier New"/>
                <a:cs typeface="Courier New"/>
              </a:rPr>
              <a:t>based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Hausman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test </a:t>
            </a: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inv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capital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chisq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2.1,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0.3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one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is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inconsistent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54794" y="4283053"/>
            <a:ext cx="4959985" cy="16960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Unsurprisingly,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results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from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regression-</a:t>
            </a:r>
            <a:r>
              <a:rPr dirty="0" sz="1000" spc="-45">
                <a:latin typeface="Palatino Linotype"/>
                <a:cs typeface="Palatino Linotype"/>
              </a:rPr>
              <a:t>based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original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Hausman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con- </a:t>
            </a:r>
            <a:r>
              <a:rPr dirty="0" sz="1000" spc="-25">
                <a:latin typeface="Palatino Linotype"/>
                <a:cs typeface="Palatino Linotype"/>
              </a:rPr>
              <a:t>sistent: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both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support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random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hypothesis.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50">
              <a:latin typeface="Palatino Linotype"/>
              <a:cs typeface="Palatino Linotype"/>
            </a:endParaRPr>
          </a:p>
          <a:p>
            <a:pPr algn="just" marL="12700">
              <a:lnSpc>
                <a:spcPts val="1200"/>
              </a:lnSpc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1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5.10</a:t>
            </a:r>
            <a:r>
              <a:rPr dirty="0" sz="1000" spc="34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robust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Hausman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test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RDSpillovers</a:t>
            </a:r>
            <a:r>
              <a:rPr dirty="0" sz="1000" spc="-330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15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200"/>
              </a:lnSpc>
              <a:spcBef>
                <a:spcPts val="4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Courier New"/>
                <a:cs typeface="Courier New"/>
              </a:rPr>
              <a:t>RDSpillovers</a:t>
            </a:r>
            <a:r>
              <a:rPr dirty="0" sz="1000" spc="-114">
                <a:latin typeface="Courier New"/>
                <a:cs typeface="Courier New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data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highly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heteroscedastic.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this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situation,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original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Hausman test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biased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toward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rejection,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alternative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regression-based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version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robustiﬁed.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latter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nevertheless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computed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robust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form,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employing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robust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covariance </a:t>
            </a:r>
            <a:r>
              <a:rPr dirty="0" sz="1000">
                <a:latin typeface="Palatino Linotype"/>
                <a:cs typeface="Palatino Linotype"/>
              </a:rPr>
              <a:t>matrix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restriction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auxiliary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regression.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ourier New"/>
                <a:cs typeface="Courier New"/>
              </a:rPr>
              <a:t>method</a:t>
            </a:r>
            <a:r>
              <a:rPr dirty="0" sz="1000" spc="-125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’aux’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pht- </a:t>
            </a:r>
            <a:r>
              <a:rPr dirty="0" sz="1000" spc="-35">
                <a:latin typeface="Courier New"/>
                <a:cs typeface="Courier New"/>
              </a:rPr>
              <a:t>est</a:t>
            </a:r>
            <a:r>
              <a:rPr dirty="0" sz="1000" spc="-114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function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admits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further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ourier New"/>
                <a:cs typeface="Courier New"/>
              </a:rPr>
              <a:t>vcov</a:t>
            </a:r>
            <a:r>
              <a:rPr dirty="0" sz="1000" spc="-125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argument,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possibly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allowing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specify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robust</a:t>
            </a:r>
            <a:r>
              <a:rPr dirty="0" sz="1000" spc="-25">
                <a:latin typeface="Palatino Linotype"/>
                <a:cs typeface="Palatino Linotype"/>
              </a:rPr>
              <a:t> estimator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covariance.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from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table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below,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results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change substantially: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67532" y="6148432"/>
            <a:ext cx="4985385" cy="141668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data("RDSpillovers",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"pder")</a:t>
            </a:r>
            <a:endParaRPr sz="800">
              <a:latin typeface="Courier New"/>
              <a:cs typeface="Courier New"/>
            </a:endParaRPr>
          </a:p>
          <a:p>
            <a:pPr marL="24765" marR="1429385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pehs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pdata.frame(RDSpillovers,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c("id",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"year")) </a:t>
            </a:r>
            <a:r>
              <a:rPr dirty="0" sz="800">
                <a:latin typeface="Courier New"/>
                <a:cs typeface="Courier New"/>
              </a:rPr>
              <a:t>ehsfm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lny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90">
                <a:latin typeface="Cambria"/>
                <a:cs typeface="Cambria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lnl+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lnk+</a:t>
            </a:r>
            <a:r>
              <a:rPr dirty="0" sz="800" spc="-20">
                <a:latin typeface="Courier New"/>
                <a:cs typeface="Courier New"/>
              </a:rPr>
              <a:t> lnrd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85"/>
              </a:spcBef>
            </a:pPr>
            <a:r>
              <a:rPr dirty="0" sz="800" spc="-10">
                <a:latin typeface="Courier New"/>
                <a:cs typeface="Courier New"/>
              </a:rPr>
              <a:t>phtest(ehsfm,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pehs,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method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"aux")</a:t>
            </a:r>
            <a:endParaRPr sz="800">
              <a:latin typeface="Courier New"/>
              <a:cs typeface="Courier New"/>
            </a:endParaRPr>
          </a:p>
          <a:p>
            <a:pPr marL="24765" marR="3190875">
              <a:lnSpc>
                <a:spcPct val="232399"/>
              </a:lnSpc>
            </a:pPr>
            <a:r>
              <a:rPr dirty="0" sz="800" spc="-10">
                <a:latin typeface="Courier New"/>
                <a:cs typeface="Courier New"/>
              </a:rPr>
              <a:t>Regression-</a:t>
            </a:r>
            <a:r>
              <a:rPr dirty="0" sz="800">
                <a:latin typeface="Courier New"/>
                <a:cs typeface="Courier New"/>
              </a:rPr>
              <a:t>based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Hausman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test </a:t>
            </a: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ehsfm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chisq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53,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2e-</a:t>
            </a:r>
            <a:r>
              <a:rPr dirty="0" sz="800" spc="-25">
                <a:latin typeface="Courier New"/>
                <a:cs typeface="Courier New"/>
              </a:rPr>
              <a:t>11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one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is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inconsistent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188649" y="611668"/>
            <a:ext cx="26238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 i="1">
                <a:latin typeface="Calibri"/>
                <a:cs typeface="Calibri"/>
              </a:rPr>
              <a:t>Robust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Inference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Estimation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for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Non-</a:t>
            </a:r>
            <a:r>
              <a:rPr dirty="0" sz="800" spc="-10" i="1">
                <a:latin typeface="Calibri"/>
                <a:cs typeface="Calibri"/>
              </a:rPr>
              <a:t>spherical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Errors</a:t>
            </a:r>
            <a:r>
              <a:rPr dirty="0" sz="800" spc="27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127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81479" y="919219"/>
            <a:ext cx="4985385" cy="99123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phtest(ehsfm,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pehs,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method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"aux",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vcov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vcovHC)</a:t>
            </a:r>
            <a:endParaRPr sz="800">
              <a:latin typeface="Courier New"/>
              <a:cs typeface="Courier New"/>
            </a:endParaRPr>
          </a:p>
          <a:p>
            <a:pPr marL="24765" marR="2340610">
              <a:lnSpc>
                <a:spcPct val="232500"/>
              </a:lnSpc>
            </a:pPr>
            <a:r>
              <a:rPr dirty="0" sz="800" spc="-10">
                <a:latin typeface="Courier New"/>
                <a:cs typeface="Courier New"/>
              </a:rPr>
              <a:t>Regression-</a:t>
            </a:r>
            <a:r>
              <a:rPr dirty="0" sz="800">
                <a:latin typeface="Courier New"/>
                <a:cs typeface="Courier New"/>
              </a:rPr>
              <a:t>based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Hausman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vcov: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vcovHC </a:t>
            </a: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ehsfm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chisq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2.3,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0.5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one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is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inconsistent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30663" y="2095471"/>
            <a:ext cx="5071745" cy="40493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7747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robust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version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Hausman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does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reject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random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hypothesis </a:t>
            </a:r>
            <a:r>
              <a:rPr dirty="0" sz="1000" spc="-70">
                <a:latin typeface="Palatino Linotype"/>
                <a:cs typeface="Palatino Linotype"/>
              </a:rPr>
              <a:t>any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more.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0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  <a:tabLst>
                <a:tab pos="415290" algn="l"/>
              </a:tabLst>
            </a:pPr>
            <a:r>
              <a:rPr dirty="0" sz="1250" spc="-25" b="1">
                <a:latin typeface="Calibri"/>
                <a:cs typeface="Calibri"/>
              </a:rPr>
              <a:t>5.2</a:t>
            </a:r>
            <a:r>
              <a:rPr dirty="0" sz="1250" b="1">
                <a:latin typeface="Calibri"/>
                <a:cs typeface="Calibri"/>
              </a:rPr>
              <a:t>	Unrestricted</a:t>
            </a:r>
            <a:r>
              <a:rPr dirty="0" sz="1250" spc="13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Generalized</a:t>
            </a:r>
            <a:r>
              <a:rPr dirty="0" sz="1250" spc="13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Least</a:t>
            </a:r>
            <a:r>
              <a:rPr dirty="0" sz="1250" spc="140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Squares</a:t>
            </a:r>
            <a:endParaRPr sz="12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00">
              <a:latin typeface="Calibri"/>
              <a:cs typeface="Calibri"/>
            </a:endParaRPr>
          </a:p>
          <a:p>
            <a:pPr algn="just" marL="50800">
              <a:lnSpc>
                <a:spcPct val="100000"/>
              </a:lnSpc>
            </a:pP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data-</a:t>
            </a:r>
            <a:r>
              <a:rPr dirty="0" sz="1000" spc="-40">
                <a:latin typeface="Palatino Linotype"/>
                <a:cs typeface="Palatino Linotype"/>
              </a:rPr>
              <a:t>generating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process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5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Z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algn="just" marL="50800" marR="77470" indent="-635">
              <a:lnSpc>
                <a:spcPct val="100000"/>
              </a:lnSpc>
              <a:spcBef>
                <a:spcPts val="595"/>
              </a:spcBef>
            </a:pP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-30">
                <a:latin typeface="Cambria"/>
                <a:cs typeface="Cambria"/>
              </a:rPr>
              <a:t>∼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0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5">
                <a:latin typeface="Cambria"/>
                <a:cs typeface="Cambria"/>
              </a:rPr>
              <a:t>Ω)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5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dina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ua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60" i="1">
                <a:latin typeface="Meiryo"/>
                <a:cs typeface="Meiryo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neﬃcie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ough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By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Ai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55">
                <a:latin typeface="Palatino Linotype"/>
                <a:cs typeface="Palatino Linotype"/>
              </a:rPr>
              <a:t>en</a:t>
            </a:r>
            <a:r>
              <a:rPr dirty="0" sz="1000" spc="-95">
                <a:latin typeface="Palatino Linotype"/>
                <a:cs typeface="Palatino Linotype"/>
              </a:rPr>
              <a:t>’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em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.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.,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(2003),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10.5),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eneral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220" b="1">
                <a:latin typeface="Times New Roman"/>
                <a:cs typeface="Times New Roman"/>
              </a:rPr>
              <a:t>g</a:t>
            </a:r>
            <a:r>
              <a:rPr dirty="0" sz="1000" spc="15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ﬃ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n.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585"/>
              </a:spcBef>
            </a:pPr>
            <a:r>
              <a:rPr dirty="0" sz="1000" spc="-930" i="1">
                <a:latin typeface="Meiryo"/>
                <a:cs typeface="Meiryo"/>
              </a:rPr>
              <a:t/>
            </a:r>
            <a:r>
              <a:rPr dirty="0" sz="1000" spc="-280" i="1">
                <a:latin typeface="Meiryo"/>
                <a:cs typeface="Meiryo"/>
              </a:rPr>
              <a:t>̂</a:t>
            </a:r>
            <a:r>
              <a:rPr dirty="0" baseline="-21367" sz="975" spc="277" b="1">
                <a:latin typeface="Times New Roman"/>
                <a:cs typeface="Times New Roman"/>
              </a:rPr>
              <a:t>g</a:t>
            </a:r>
            <a:r>
              <a:rPr dirty="0" baseline="-21367" sz="975" spc="209" b="1">
                <a:latin typeface="Times New Roman"/>
                <a:cs typeface="Times New Roman"/>
              </a:rPr>
              <a:t>l</a:t>
            </a:r>
            <a:r>
              <a:rPr dirty="0" baseline="-21367" sz="975" spc="165" b="1">
                <a:latin typeface="Times New Roman"/>
                <a:cs typeface="Times New Roman"/>
              </a:rPr>
              <a:t>s</a:t>
            </a:r>
            <a:r>
              <a:rPr dirty="0" baseline="-21367" sz="975" spc="150" b="1">
                <a:latin typeface="Times New Roman"/>
                <a:cs typeface="Times New Roman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Ω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Ω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algn="just" marL="50800" marR="77470" indent="107950">
              <a:lnSpc>
                <a:spcPct val="100000"/>
              </a:lnSpc>
              <a:spcBef>
                <a:spcPts val="590"/>
              </a:spcBef>
            </a:pPr>
            <a:r>
              <a:rPr dirty="0" sz="1000" spc="-50">
                <a:latin typeface="Palatino Linotype"/>
                <a:cs typeface="Palatino Linotype"/>
              </a:rPr>
              <a:t>Various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feasible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55" b="1">
                <a:latin typeface="Times New Roman"/>
                <a:cs typeface="Times New Roman"/>
              </a:rPr>
              <a:t>gls</a:t>
            </a:r>
            <a:r>
              <a:rPr dirty="0" sz="1000" b="1">
                <a:latin typeface="Times New Roman"/>
                <a:cs typeface="Times New Roman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procedures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exist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drawing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consistent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Ω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then </a:t>
            </a:r>
            <a:r>
              <a:rPr dirty="0" sz="1000" spc="-70">
                <a:latin typeface="Palatino Linotype"/>
                <a:cs typeface="Palatino Linotype"/>
              </a:rPr>
              <a:t>plugged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55" b="1">
                <a:latin typeface="Times New Roman"/>
                <a:cs typeface="Times New Roman"/>
              </a:rPr>
              <a:t>gls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key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consistent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general,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specify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enough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structure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faithfully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represent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characteristics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while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keeping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number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parameters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manageable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level.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78105" indent="107950">
              <a:lnSpc>
                <a:spcPts val="1200"/>
              </a:lnSpc>
              <a:spcBef>
                <a:spcPts val="25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standard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one-</a:t>
            </a:r>
            <a:r>
              <a:rPr dirty="0" sz="1000" spc="-60">
                <a:latin typeface="Palatino Linotype"/>
                <a:cs typeface="Palatino Linotype"/>
              </a:rPr>
              <a:t>way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components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model,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already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seen,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disturbance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term </a:t>
            </a:r>
            <a:r>
              <a:rPr dirty="0" sz="1000" spc="-100">
                <a:latin typeface="Palatino Linotype"/>
                <a:cs typeface="Palatino Linotype"/>
              </a:rPr>
              <a:t>may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written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34" i="1">
                <a:latin typeface="Meiryo"/>
                <a:cs typeface="Meiryo"/>
              </a:rPr>
              <a:t/>
            </a:r>
            <a:r>
              <a:rPr dirty="0" baseline="-21367" sz="975" spc="22" i="1">
                <a:latin typeface="Palatino Linotype"/>
                <a:cs typeface="Palatino Linotype"/>
              </a:rPr>
              <a:t>nt</a:t>
            </a:r>
            <a:r>
              <a:rPr dirty="0" baseline="-21367" sz="975" spc="11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00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baseline="-21367" sz="975" spc="-195" i="1">
                <a:latin typeface="Palatino Linotype"/>
                <a:cs typeface="Palatino Linotype"/>
              </a:rPr>
              <a:t>n</a:t>
            </a:r>
            <a:r>
              <a:rPr dirty="0" baseline="-21367" sz="975" spc="284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440" i="1">
                <a:latin typeface="Meiryo"/>
                <a:cs typeface="Meiryo"/>
              </a:rPr>
              <a:t/>
            </a:r>
            <a:r>
              <a:rPr dirty="0" baseline="-21367" sz="975" spc="-15" i="1">
                <a:latin typeface="Palatino Linotype"/>
                <a:cs typeface="Palatino Linotype"/>
              </a:rPr>
              <a:t>nt</a:t>
            </a:r>
            <a:r>
              <a:rPr dirty="0" baseline="-21367" sz="975" spc="247" i="1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where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25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Palatino Linotype"/>
                <a:cs typeface="Palatino Linotype"/>
              </a:rPr>
              <a:t>n</a:t>
            </a:r>
            <a:r>
              <a:rPr dirty="0" baseline="-21367" sz="975" spc="307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denotes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(time-</a:t>
            </a:r>
            <a:r>
              <a:rPr dirty="0" sz="1000" spc="-40">
                <a:latin typeface="Palatino Linotype"/>
                <a:cs typeface="Palatino Linotype"/>
              </a:rPr>
              <a:t>invariant)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individual-</a:t>
            </a:r>
            <a:r>
              <a:rPr dirty="0" sz="1000" spc="-35">
                <a:latin typeface="Palatino Linotype"/>
                <a:cs typeface="Palatino Linotype"/>
              </a:rPr>
              <a:t>speciﬁc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34" i="1">
                <a:latin typeface="Meiryo"/>
                <a:cs typeface="Meiryo"/>
              </a:rPr>
              <a:t/>
            </a:r>
            <a:r>
              <a:rPr dirty="0" baseline="-21367" sz="975" spc="-7" i="1">
                <a:latin typeface="Palatino Linotype"/>
                <a:cs typeface="Palatino Linotype"/>
              </a:rPr>
              <a:t>nt</a:t>
            </a:r>
            <a:r>
              <a:rPr dirty="0" baseline="-21367" sz="975" spc="202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idiosyncratic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Observations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regarding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same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share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same</a:t>
            </a:r>
            <a:endParaRPr sz="1000">
              <a:latin typeface="Palatino Linotype"/>
              <a:cs typeface="Palatino Linotype"/>
            </a:endParaRPr>
          </a:p>
          <a:p>
            <a:pPr algn="just" marL="50800">
              <a:lnSpc>
                <a:spcPts val="1145"/>
              </a:lnSpc>
            </a:pP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-21367" sz="975" spc="-37" i="1">
                <a:latin typeface="Palatino Linotype"/>
                <a:cs typeface="Palatino Linotype"/>
              </a:rPr>
              <a:t>n</a:t>
            </a:r>
            <a:r>
              <a:rPr dirty="0" baseline="-21367" sz="975" spc="232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thus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relative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autocorrelated.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random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structure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very</a:t>
            </a:r>
            <a:endParaRPr sz="1000">
              <a:latin typeface="Palatino Linotype"/>
              <a:cs typeface="Palatino Linotype"/>
            </a:endParaRPr>
          </a:p>
          <a:p>
            <a:pPr algn="just" marL="50800" marR="77470">
              <a:lnSpc>
                <a:spcPts val="1200"/>
              </a:lnSpc>
              <a:spcBef>
                <a:spcPts val="35"/>
              </a:spcBef>
            </a:pPr>
            <a:r>
              <a:rPr dirty="0" sz="1000" spc="-35">
                <a:latin typeface="Palatino Linotype"/>
                <a:cs typeface="Palatino Linotype"/>
              </a:rPr>
              <a:t>parsimonious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way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account</a:t>
            </a:r>
            <a:r>
              <a:rPr dirty="0" sz="1000">
                <a:latin typeface="Palatino Linotype"/>
                <a:cs typeface="Palatino Linotype"/>
              </a:rPr>
              <a:t> for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heterogeneity,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which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 be </a:t>
            </a:r>
            <a:r>
              <a:rPr dirty="0" sz="1000" spc="-35">
                <a:latin typeface="Palatino Linotype"/>
                <a:cs typeface="Palatino Linotype"/>
              </a:rPr>
              <a:t>extended</a:t>
            </a:r>
            <a:r>
              <a:rPr dirty="0" sz="1000">
                <a:latin typeface="Palatino Linotype"/>
                <a:cs typeface="Palatino Linotype"/>
              </a:rPr>
              <a:t> 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various </a:t>
            </a:r>
            <a:r>
              <a:rPr dirty="0" sz="1000" spc="-35">
                <a:latin typeface="Palatino Linotype"/>
                <a:cs typeface="Palatino Linotype"/>
              </a:rPr>
              <a:t>dimensions,</a:t>
            </a:r>
            <a:r>
              <a:rPr dirty="0" sz="1000" spc="-30">
                <a:latin typeface="Palatino Linotype"/>
                <a:cs typeface="Palatino Linotype"/>
              </a:rPr>
              <a:t> e.g.,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by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specifying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autoregressive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process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space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and/or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the idiosyn- cratic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component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baseline="-21367" sz="975" spc="-75" i="1">
                <a:latin typeface="Palatino Linotype"/>
                <a:cs typeface="Palatino Linotype"/>
              </a:rPr>
              <a:t>nt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58750">
              <a:lnSpc>
                <a:spcPts val="1145"/>
              </a:lnSpc>
            </a:pPr>
            <a:r>
              <a:rPr dirty="0" sz="1000" spc="-25">
                <a:latin typeface="Palatino Linotype"/>
                <a:cs typeface="Palatino Linotype"/>
              </a:rPr>
              <a:t>Under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random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speciﬁcation,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variance-</a:t>
            </a:r>
            <a:r>
              <a:rPr dirty="0" sz="1000" spc="-25">
                <a:latin typeface="Palatino Linotype"/>
                <a:cs typeface="Palatino Linotype"/>
              </a:rPr>
              <a:t>covariance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Cambria"/>
                <a:cs typeface="Cambria"/>
              </a:rPr>
              <a:t>Ω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 spc="30">
                <a:latin typeface="Cambria"/>
                <a:cs typeface="Cambria"/>
              </a:rPr>
              <a:t>= </a:t>
            </a:r>
            <a:endParaRPr sz="1000">
              <a:latin typeface="Cambria"/>
              <a:cs typeface="Cambria"/>
            </a:endParaRPr>
          </a:p>
          <a:p>
            <a:pPr algn="just" marL="50800">
              <a:lnSpc>
                <a:spcPts val="1200"/>
              </a:lnSpc>
            </a:pPr>
            <a:r>
              <a:rPr dirty="0" sz="1000" spc="-409" i="1">
                <a:latin typeface="Meiryo"/>
                <a:cs typeface="Meiryo"/>
              </a:rPr>
              <a:t/>
            </a:r>
            <a:r>
              <a:rPr dirty="0" baseline="-21367" sz="975" spc="-615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7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-7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-21367" sz="975" spc="-622" i="1">
                <a:latin typeface="Meiryo"/>
                <a:cs typeface="Meiryo"/>
              </a:rPr>
              <a:t/>
            </a:r>
            <a:r>
              <a:rPr dirty="0" baseline="-21367" sz="975" spc="-202" i="1">
                <a:latin typeface="Meiryo"/>
                <a:cs typeface="Meiryo"/>
              </a:rPr>
              <a:t> 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62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0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-7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block-</a:t>
            </a:r>
            <a:r>
              <a:rPr dirty="0" sz="1000" spc="-40">
                <a:latin typeface="Palatino Linotype"/>
                <a:cs typeface="Palatino Linotype"/>
              </a:rPr>
              <a:t>diagonal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Cambria"/>
                <a:cs typeface="Cambria"/>
              </a:rPr>
              <a:t>Ω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7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55">
                <a:latin typeface="Cambria"/>
                <a:cs typeface="Cambria"/>
              </a:rPr>
              <a:t>Σ</a:t>
            </a:r>
            <a:r>
              <a:rPr dirty="0" baseline="-21367" sz="975" spc="82" i="1">
                <a:latin typeface="Palatino Linotype"/>
                <a:cs typeface="Palatino Linotype"/>
              </a:rPr>
              <a:t>T</a:t>
            </a:r>
            <a:r>
              <a:rPr dirty="0" baseline="-21367" sz="975" spc="284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where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95668" y="6565255"/>
            <a:ext cx="8896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6070" algn="l"/>
                <a:tab pos="68072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spc="215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355" i="1">
                <a:latin typeface="Meiryo"/>
                <a:cs typeface="Meiryo"/>
              </a:rPr>
              <a:t/>
            </a:r>
            <a:r>
              <a:rPr dirty="0" sz="650" spc="180" i="1">
                <a:latin typeface="Meiryo"/>
                <a:cs typeface="Meiryo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891300" y="6492589"/>
            <a:ext cx="11550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80">
                <a:latin typeface="Cambria"/>
                <a:cs typeface="Cambria"/>
              </a:rPr>
              <a:t>Σ</a:t>
            </a:r>
            <a:r>
              <a:rPr dirty="0" sz="1000" spc="150">
                <a:latin typeface="Cambria"/>
                <a:cs typeface="Cambria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50" i="1">
                <a:latin typeface="Meiryo"/>
                <a:cs typeface="Meiryo"/>
              </a:rPr>
              <a:t/>
            </a:r>
            <a:r>
              <a:rPr dirty="0" baseline="34188" sz="975" spc="-75">
                <a:latin typeface="Palatino Linotype"/>
                <a:cs typeface="Palatino Linotype"/>
              </a:rPr>
              <a:t>2</a:t>
            </a:r>
            <a:r>
              <a:rPr dirty="0" sz="1000" spc="-50" i="1">
                <a:latin typeface="Palatino Linotype"/>
                <a:cs typeface="Palatino Linotype"/>
              </a:rPr>
              <a:t>J</a:t>
            </a:r>
            <a:r>
              <a:rPr dirty="0" sz="1000" spc="47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45" i="1">
                <a:latin typeface="Meiryo"/>
                <a:cs typeface="Meiryo"/>
              </a:rPr>
              <a:t> </a:t>
            </a:r>
            <a:r>
              <a:rPr dirty="0" baseline="34188" sz="975">
                <a:latin typeface="Palatino Linotype"/>
                <a:cs typeface="Palatino Linotype"/>
              </a:rPr>
              <a:t>2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520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030312" y="646093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⎢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030312" y="6575804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⎢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004912" y="6690674"/>
            <a:ext cx="13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805">
                <a:latin typeface="Meiryo"/>
                <a:cs typeface="Meiryo"/>
              </a:rPr>
              <a:t>⎢</a:t>
            </a:r>
            <a:r>
              <a:rPr dirty="0" baseline="-38888" sz="1500" spc="-1207">
                <a:latin typeface="Meiryo"/>
                <a:cs typeface="Meiryo"/>
              </a:rPr>
              <a:t>⎣</a:t>
            </a:r>
            <a:endParaRPr baseline="-38888" sz="150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112475" y="6203068"/>
            <a:ext cx="4597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16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75" i="1">
                <a:latin typeface="Meiryo"/>
                <a:cs typeface="Meiryo"/>
              </a:rPr>
              <a:t/>
            </a:r>
            <a:r>
              <a:rPr dirty="0" baseline="29914" sz="975" spc="-112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992212" y="6234604"/>
            <a:ext cx="570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92125" algn="l"/>
              </a:tabLst>
            </a:pPr>
            <a:r>
              <a:rPr dirty="0" baseline="5555" sz="1500" spc="-1170">
                <a:latin typeface="Meiryo"/>
                <a:cs typeface="Meiryo"/>
              </a:rPr>
              <a:t>⎡</a:t>
            </a:r>
            <a:r>
              <a:rPr dirty="0" baseline="-50000" sz="1500" spc="-1170">
                <a:latin typeface="Meiryo"/>
                <a:cs typeface="Meiryo"/>
              </a:rPr>
              <a:t>⎢</a:t>
            </a:r>
            <a:r>
              <a:rPr dirty="0" baseline="-50000" sz="1500" spc="179">
                <a:latin typeface="Meiryo"/>
                <a:cs typeface="Meiryo"/>
              </a:rPr>
              <a:t>  </a:t>
            </a: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736665" y="6158717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829960" y="6275724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455500" y="6158717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245631" y="6350284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269539" y="6456222"/>
            <a:ext cx="152400" cy="307340"/>
          </a:xfrm>
          <a:prstGeom prst="rect">
            <a:avLst/>
          </a:prstGeom>
        </p:spPr>
        <p:txBody>
          <a:bodyPr wrap="square" lIns="0" tIns="26669" rIns="0" bIns="0" rtlCol="0" vert="horz">
            <a:spAutoFit/>
          </a:bodyPr>
          <a:lstStyle/>
          <a:p>
            <a:pPr algn="ctr" marL="51435">
              <a:lnSpc>
                <a:spcPct val="100000"/>
              </a:lnSpc>
              <a:spcBef>
                <a:spcPts val="209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algn="ctr">
              <a:lnSpc>
                <a:spcPct val="100000"/>
              </a:lnSpc>
              <a:spcBef>
                <a:spcPts val="130"/>
              </a:spcBef>
            </a:pPr>
            <a:r>
              <a:rPr dirty="0" sz="1000" spc="24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696798" y="6467301"/>
            <a:ext cx="3314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78765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590803" y="6163326"/>
            <a:ext cx="706755" cy="600710"/>
          </a:xfrm>
          <a:prstGeom prst="rect">
            <a:avLst/>
          </a:prstGeom>
        </p:spPr>
        <p:txBody>
          <a:bodyPr wrap="square" lIns="0" tIns="52069" rIns="0" bIns="0" rtlCol="0" vert="horz">
            <a:spAutoFit/>
          </a:bodyPr>
          <a:lstStyle/>
          <a:p>
            <a:pPr algn="r" marR="30480">
              <a:lnSpc>
                <a:spcPct val="100000"/>
              </a:lnSpc>
              <a:spcBef>
                <a:spcPts val="409"/>
              </a:spcBef>
            </a:pPr>
            <a:r>
              <a:rPr dirty="0" sz="1000" spc="24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  <a:p>
            <a:pPr algn="r" marR="30480">
              <a:lnSpc>
                <a:spcPct val="100000"/>
              </a:lnSpc>
              <a:spcBef>
                <a:spcPts val="305"/>
              </a:spcBef>
            </a:pP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15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60">
                <a:latin typeface="Cambria"/>
                <a:cs typeface="Cambria"/>
              </a:rPr>
              <a:t> </a:t>
            </a:r>
            <a:r>
              <a:rPr dirty="0" sz="1000" spc="-70" i="1">
                <a:latin typeface="Meiryo"/>
                <a:cs typeface="Meiryo"/>
              </a:rPr>
              <a:t/>
            </a:r>
            <a:r>
              <a:rPr dirty="0" baseline="29914" sz="975" spc="-104">
                <a:latin typeface="Palatino Linotype"/>
                <a:cs typeface="Palatino Linotype"/>
              </a:rPr>
              <a:t>2</a:t>
            </a:r>
            <a:r>
              <a:rPr dirty="0" baseline="29914" sz="975" spc="232">
                <a:latin typeface="Palatino Linotype"/>
                <a:cs typeface="Palatino Linotype"/>
              </a:rPr>
              <a:t>  </a:t>
            </a:r>
            <a:r>
              <a:rPr dirty="0" sz="1000" spc="19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  <a:p>
            <a:pPr algn="r" marR="34925">
              <a:lnSpc>
                <a:spcPct val="100000"/>
              </a:lnSpc>
              <a:spcBef>
                <a:spcPts val="310"/>
              </a:spcBef>
            </a:pPr>
            <a:r>
              <a:rPr dirty="0" sz="1000" spc="125">
                <a:latin typeface="Lucida Sans Unicode"/>
                <a:cs typeface="Lucida Sans Unicode"/>
              </a:rPr>
              <a:t>⋱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455485" y="6541850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548791" y="6658977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245631" y="6733530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421919" y="6774650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688237" y="6774650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338926" y="6850548"/>
            <a:ext cx="14077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089025" algn="l"/>
                <a:tab pos="1355090" algn="l"/>
              </a:tabLst>
            </a:pP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484978" y="6234604"/>
            <a:ext cx="424180" cy="2889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76200">
              <a:lnSpc>
                <a:spcPts val="1040"/>
              </a:lnSpc>
              <a:spcBef>
                <a:spcPts val="95"/>
              </a:spcBef>
              <a:tabLst>
                <a:tab pos="315595" algn="l"/>
              </a:tabLst>
            </a:pP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baseline="5555" sz="1500" spc="-1500">
                <a:latin typeface="Meiryo"/>
                <a:cs typeface="Meiryo"/>
              </a:rPr>
              <a:t>⎤</a:t>
            </a:r>
            <a:endParaRPr baseline="5555" sz="1500">
              <a:latin typeface="Meiryo"/>
              <a:cs typeface="Meiryo"/>
            </a:endParaRPr>
          </a:p>
          <a:p>
            <a:pPr marL="38100">
              <a:lnSpc>
                <a:spcPts val="1040"/>
              </a:lnSpc>
              <a:tabLst>
                <a:tab pos="315595" algn="l"/>
              </a:tabLst>
            </a:pPr>
            <a:r>
              <a:rPr dirty="0" baseline="-22222" sz="1500" spc="-509">
                <a:latin typeface="Lucida Sans Unicode"/>
                <a:cs typeface="Lucida Sans Unicode"/>
              </a:rPr>
              <a:t>⋮</a:t>
            </a:r>
            <a:r>
              <a:rPr dirty="0" baseline="-22222" sz="1500">
                <a:latin typeface="Lucida Sans Unicode"/>
                <a:cs typeface="Lucida Sans Unicode"/>
              </a:rPr>
              <a:t>	</a:t>
            </a:r>
            <a:r>
              <a:rPr dirty="0" sz="1000" spc="-610">
                <a:latin typeface="Meiryo"/>
                <a:cs typeface="Meiryo"/>
              </a:rPr>
              <a:t>⎥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788135" y="646092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⎥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788135" y="657579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⎥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788135" y="6690663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>
                <a:latin typeface="Meiryo"/>
                <a:cs typeface="Meiryo"/>
              </a:rPr>
              <a:t>⎥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347738" y="6777763"/>
            <a:ext cx="5232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31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484" i="1">
                <a:latin typeface="Meiryo"/>
                <a:cs typeface="Meiryo"/>
              </a:rPr>
              <a:t> </a:t>
            </a:r>
            <a:r>
              <a:rPr dirty="0" sz="1000" spc="-610">
                <a:latin typeface="Meiryo"/>
                <a:cs typeface="Meiryo"/>
              </a:rPr>
              <a:t>⎦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68774" y="6997333"/>
            <a:ext cx="4960620" cy="6330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above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standard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speciﬁcation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random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panels,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described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previous </a:t>
            </a:r>
            <a:r>
              <a:rPr dirty="0" sz="1000" spc="-35">
                <a:latin typeface="Palatino Linotype"/>
                <a:cs typeface="Palatino Linotype"/>
              </a:rPr>
              <a:t>chapters.</a:t>
            </a:r>
            <a:r>
              <a:rPr dirty="0" sz="1000" spc="-30">
                <a:latin typeface="Palatino Linotype"/>
                <a:cs typeface="Palatino Linotype"/>
              </a:rPr>
              <a:t> It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parsimoniously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describes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covariance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40">
                <a:latin typeface="Palatino Linotype"/>
                <a:cs typeface="Palatino Linotype"/>
              </a:rPr>
              <a:t>by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means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just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two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parameters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>
                <a:latin typeface="Palatino Linotype"/>
                <a:cs typeface="Palatino Linotype"/>
              </a:rPr>
              <a:t>is,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therefore,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very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general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applicability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far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sample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sizes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concerned.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panels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with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dimension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much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larger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than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other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(typically,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large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short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panels)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less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restrictive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58664" y="607782"/>
            <a:ext cx="5294630" cy="15024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128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308610" marR="42545" indent="-635">
              <a:lnSpc>
                <a:spcPct val="100000"/>
              </a:lnSpc>
            </a:pPr>
            <a:r>
              <a:rPr dirty="0" sz="1000" spc="-55">
                <a:latin typeface="Palatino Linotype"/>
                <a:cs typeface="Palatino Linotype"/>
              </a:rPr>
              <a:t>approach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possible,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termed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general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55" b="1">
                <a:latin typeface="Times New Roman"/>
                <a:cs typeface="Times New Roman"/>
              </a:rPr>
              <a:t>gls</a:t>
            </a:r>
            <a:r>
              <a:rPr dirty="0" sz="1000" spc="-5" b="1">
                <a:latin typeface="Times New Roman"/>
                <a:cs typeface="Times New Roman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(Wooldridge,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2010,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10.4.3),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which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allows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arbitrary </a:t>
            </a:r>
            <a:r>
              <a:rPr dirty="0" sz="1000" spc="-10" i="1">
                <a:latin typeface="Palatino Linotype"/>
                <a:cs typeface="Palatino Linotype"/>
              </a:rPr>
              <a:t>within-</a:t>
            </a:r>
            <a:r>
              <a:rPr dirty="0" sz="1000" i="1">
                <a:latin typeface="Palatino Linotype"/>
                <a:cs typeface="Palatino Linotype"/>
              </a:rPr>
              <a:t>individual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heteroscedasticity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serial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errors,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i.e</a:t>
            </a:r>
            <a:r>
              <a:rPr dirty="0" sz="1000" spc="-20">
                <a:latin typeface="Palatino Linotype"/>
                <a:cs typeface="Palatino Linotype"/>
              </a:rPr>
              <a:t>.,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inside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Σ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covariance </a:t>
            </a:r>
            <a:r>
              <a:rPr dirty="0" sz="1000" spc="-35">
                <a:latin typeface="Palatino Linotype"/>
                <a:cs typeface="Palatino Linotype"/>
              </a:rPr>
              <a:t>submatrices,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provided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remain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same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every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individual.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300">
              <a:latin typeface="Palatino Linotype"/>
              <a:cs typeface="Palatino Linotype"/>
            </a:endParaRPr>
          </a:p>
          <a:p>
            <a:pPr marL="308610">
              <a:lnSpc>
                <a:spcPct val="100000"/>
              </a:lnSpc>
              <a:spcBef>
                <a:spcPts val="5"/>
              </a:spcBef>
            </a:pPr>
            <a:r>
              <a:rPr dirty="0" sz="1000" b="1">
                <a:latin typeface="Calibri"/>
                <a:cs typeface="Calibri"/>
              </a:rPr>
              <a:t>5.2.1</a:t>
            </a:r>
            <a:r>
              <a:rPr dirty="0" sz="1000" spc="36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General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Feasible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Generalized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Least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Squares</a:t>
            </a:r>
            <a:endParaRPr sz="1000">
              <a:latin typeface="Calibri"/>
              <a:cs typeface="Calibri"/>
            </a:endParaRPr>
          </a:p>
          <a:p>
            <a:pPr algn="just" marL="308610" marR="43180" indent="-635">
              <a:lnSpc>
                <a:spcPct val="100000"/>
              </a:lnSpc>
              <a:spcBef>
                <a:spcPts val="590"/>
              </a:spcBef>
            </a:pP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ssum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60">
                <a:latin typeface="Cambria"/>
                <a:cs typeface="Cambria"/>
              </a:rPr>
              <a:t>Ω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8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7" i="1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Σ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1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Σ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15" i="1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pt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ob</a:t>
            </a:r>
            <a:r>
              <a:rPr dirty="0" sz="1000" spc="-4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45">
                <a:latin typeface="Palatino Linotype"/>
                <a:cs typeface="Palatino Linotype"/>
              </a:rPr>
              <a:t>ous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50">
                <a:latin typeface="Palatino Linotype"/>
                <a:cs typeface="Palatino Linotype"/>
              </a:rPr>
              <a:t>mm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sitive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deﬁni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81764" y="2530350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02791" y="2457574"/>
            <a:ext cx="2952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0">
                <a:latin typeface="Cambria"/>
                <a:cs typeface="Cambria"/>
              </a:rPr>
              <a:t>Σ</a:t>
            </a:r>
            <a:r>
              <a:rPr dirty="0" sz="1000" spc="185">
                <a:latin typeface="Cambria"/>
                <a:cs typeface="Cambria"/>
              </a:rPr>
              <a:t> 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207393" y="218976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⎡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207393" y="231104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⎢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207393" y="242591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⎢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207393" y="254089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⎢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207393" y="2655774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>
                <a:latin typeface="Meiryo"/>
                <a:cs typeface="Meiryo"/>
              </a:rPr>
              <a:t>⎢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207393" y="2742644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⎣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317550" y="2106553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410845" y="2236022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570155" y="2183938"/>
            <a:ext cx="2298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 spc="-104" i="1">
                <a:latin typeface="Meiryo"/>
                <a:cs typeface="Meiryo"/>
              </a:rPr>
              <a:t/>
            </a:r>
            <a:r>
              <a:rPr dirty="0" sz="650" spc="-70">
                <a:latin typeface="Palatino Linotype"/>
                <a:cs typeface="Palatino Linotype"/>
              </a:rPr>
              <a:t>12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324664" y="2354813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392559" y="2427594"/>
            <a:ext cx="1111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12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856842" y="2101790"/>
            <a:ext cx="321310" cy="633095"/>
          </a:xfrm>
          <a:prstGeom prst="rect">
            <a:avLst/>
          </a:prstGeom>
        </p:spPr>
        <p:txBody>
          <a:bodyPr wrap="square" lIns="0" tIns="628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95"/>
              </a:spcBef>
            </a:pPr>
            <a:r>
              <a:rPr dirty="0" sz="1000" spc="24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  <a:spcBef>
                <a:spcPts val="390"/>
              </a:spcBef>
            </a:pPr>
            <a:r>
              <a:rPr dirty="0" sz="1000" spc="24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  <a:p>
            <a:pPr marL="17145">
              <a:lnSpc>
                <a:spcPct val="100000"/>
              </a:lnSpc>
              <a:spcBef>
                <a:spcPts val="395"/>
              </a:spcBef>
            </a:pPr>
            <a:r>
              <a:rPr dirty="0" sz="1000" spc="125">
                <a:latin typeface="Lucida Sans Unicode"/>
                <a:cs typeface="Lucida Sans Unicode"/>
              </a:rPr>
              <a:t>⋱</a:t>
            </a:r>
            <a:r>
              <a:rPr dirty="0" sz="1000" spc="505">
                <a:latin typeface="Lucida Sans Unicode"/>
                <a:cs typeface="Lucida Sans Unicode"/>
              </a:rPr>
              <a:t> </a:t>
            </a:r>
            <a:r>
              <a:rPr dirty="0" sz="1000" spc="-5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588441" y="2308979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681737" y="2438572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341341" y="2557240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152425" y="2630021"/>
            <a:ext cx="2654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75" i="1">
                <a:latin typeface="Palatino Linotype"/>
                <a:cs typeface="Palatino Linotype"/>
              </a:rPr>
              <a:t> </a:t>
            </a:r>
            <a:r>
              <a:rPr dirty="0" sz="650" spc="-20">
                <a:latin typeface="Cambria"/>
                <a:cs typeface="Cambria"/>
              </a:rPr>
              <a:t>–</a:t>
            </a:r>
            <a:r>
              <a:rPr dirty="0" sz="650" spc="-20">
                <a:latin typeface="Palatino Linotype"/>
                <a:cs typeface="Palatino Linotype"/>
              </a:rPr>
              <a:t>1</a:t>
            </a:r>
            <a:r>
              <a:rPr dirty="0" sz="650" spc="-20" i="1">
                <a:latin typeface="Meiryo"/>
                <a:cs typeface="Meiryo"/>
              </a:rPr>
              <a:t>,</a:t>
            </a:r>
            <a:r>
              <a:rPr dirty="0" sz="650" spc="-2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314835" y="2759666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382725" y="2832447"/>
            <a:ext cx="12318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151710" y="2713832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245005" y="2846506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117520" y="2183938"/>
            <a:ext cx="447675" cy="3486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625"/>
              </a:lnSpc>
              <a:spcBef>
                <a:spcPts val="95"/>
              </a:spcBef>
            </a:pPr>
            <a:r>
              <a:rPr dirty="0" baseline="13888" sz="1500" spc="-562" i="1">
                <a:latin typeface="Meiryo"/>
                <a:cs typeface="Meiryo"/>
              </a:rPr>
              <a:t/>
            </a:r>
            <a:r>
              <a:rPr dirty="0" sz="650" spc="20">
                <a:latin typeface="Palatino Linotype"/>
                <a:cs typeface="Palatino Linotype"/>
              </a:rPr>
              <a:t>1</a:t>
            </a:r>
            <a:r>
              <a:rPr dirty="0" sz="650" spc="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  <a:p>
            <a:pPr algn="r" marR="30480">
              <a:lnSpc>
                <a:spcPts val="625"/>
              </a:lnSpc>
            </a:pPr>
            <a:r>
              <a:rPr dirty="0" sz="1000" spc="-555">
                <a:latin typeface="Meiryo"/>
                <a:cs typeface="Meiryo"/>
              </a:rPr>
              <a:t>⎤</a:t>
            </a:r>
            <a:endParaRPr sz="1000">
              <a:latin typeface="Meiryo"/>
              <a:cs typeface="Meiryo"/>
            </a:endParaRPr>
          </a:p>
          <a:p>
            <a:pPr marL="107950">
              <a:lnSpc>
                <a:spcPct val="100000"/>
              </a:lnSpc>
              <a:spcBef>
                <a:spcPts val="100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456916" y="2311039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⎥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456916" y="2425909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⎥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456916" y="2540899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⎥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431516" y="2655769"/>
            <a:ext cx="13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805">
                <a:latin typeface="Meiryo"/>
                <a:cs typeface="Meiryo"/>
              </a:rPr>
              <a:t>⎥</a:t>
            </a:r>
            <a:r>
              <a:rPr dirty="0" baseline="-38888" sz="1500" spc="-1207">
                <a:latin typeface="Meiryo"/>
                <a:cs typeface="Meiryo"/>
              </a:rPr>
              <a:t>⎦</a:t>
            </a:r>
            <a:endParaRPr baseline="-38888" sz="1500">
              <a:latin typeface="Meiryo"/>
              <a:cs typeface="Meiryo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16750" y="2978106"/>
            <a:ext cx="5037455" cy="9366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318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evolve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through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unlimited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amount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heteroscedasticity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30">
                <a:latin typeface="Palatino Linotype"/>
                <a:cs typeface="Palatino Linotype"/>
              </a:rPr>
              <a:t>autocorrelation,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but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they</a:t>
            </a:r>
            <a:r>
              <a:rPr dirty="0" sz="1000" spc="-10">
                <a:latin typeface="Palatino Linotype"/>
                <a:cs typeface="Palatino Linotype"/>
              </a:rPr>
              <a:t> are </a:t>
            </a:r>
            <a:r>
              <a:rPr dirty="0" sz="1000" spc="-50">
                <a:latin typeface="Palatino Linotype"/>
                <a:cs typeface="Palatino Linotype"/>
              </a:rPr>
              <a:t>assumed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uncorrelated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between</a:t>
            </a:r>
            <a:r>
              <a:rPr dirty="0" sz="1000" spc="-10">
                <a:latin typeface="Palatino Linotype"/>
                <a:cs typeface="Palatino Linotype"/>
              </a:rPr>
              <a:t> them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cross section,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structure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assumed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constant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over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different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individuals.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assumption,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components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Meiryo"/>
                <a:cs typeface="Meiryo"/>
              </a:rPr>
              <a:t/>
            </a:r>
            <a:r>
              <a:rPr dirty="0" baseline="-21367" sz="975" spc="-30" i="1">
                <a:latin typeface="Palatino Linotype"/>
                <a:cs typeface="Palatino Linotype"/>
              </a:rPr>
              <a:t>st</a:t>
            </a:r>
            <a:r>
              <a:rPr dirty="0" baseline="-21367" sz="975" spc="37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55">
                <a:latin typeface="Cambria"/>
                <a:cs typeface="Cambria"/>
              </a:rPr>
              <a:t>Σ</a:t>
            </a:r>
            <a:r>
              <a:rPr dirty="0" baseline="-21367" sz="975" spc="82" i="1">
                <a:latin typeface="Palatino Linotype"/>
                <a:cs typeface="Palatino Linotype"/>
              </a:rPr>
              <a:t>T</a:t>
            </a:r>
            <a:r>
              <a:rPr dirty="0" baseline="-21367" sz="975" spc="419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estimated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drawing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>
                <a:latin typeface="Palatino Linotype"/>
                <a:cs typeface="Palatino Linotype"/>
              </a:rPr>
              <a:t>sectional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dimension, using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average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over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individuals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outer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products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residuals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from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consistent estimator: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877392" y="4027487"/>
            <a:ext cx="1358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1111" sz="1500" spc="-277">
                <a:latin typeface="Cambria"/>
                <a:cs typeface="Cambria"/>
              </a:rPr>
              <a:t>Σ</a:t>
            </a:r>
            <a:r>
              <a:rPr dirty="0" sz="1000" spc="-570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981760" y="4126437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085543" y="4053656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254021" y="3933039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207388" y="3938328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215048" y="4231137"/>
            <a:ext cx="1739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381666" y="3959814"/>
            <a:ext cx="3016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90" i="1">
                <a:latin typeface="Meiryo"/>
                <a:cs typeface="Meiryo"/>
              </a:rPr>
              <a:t>̂</a:t>
            </a:r>
            <a:r>
              <a:rPr dirty="0" sz="1000" spc="40" i="1">
                <a:latin typeface="Meiryo"/>
                <a:cs typeface="Meiryo"/>
              </a:rPr>
              <a:t> </a:t>
            </a:r>
            <a:r>
              <a:rPr dirty="0" sz="1000" spc="-440" i="1">
                <a:latin typeface="Meiryo"/>
                <a:cs typeface="Meiryo"/>
              </a:rPr>
              <a:t>̂</a:t>
            </a:r>
            <a:r>
              <a:rPr dirty="0" baseline="29914" sz="975" spc="-660" i="1">
                <a:latin typeface="Meiryo"/>
                <a:cs typeface="Meiryo"/>
              </a:rPr>
              <a:t>⊤</a:t>
            </a:r>
            <a:endParaRPr baseline="29914" sz="975">
              <a:latin typeface="Meiryo"/>
              <a:cs typeface="Meiryo"/>
            </a:endParaRPr>
          </a:p>
        </p:txBody>
      </p:sp>
      <p:sp>
        <p:nvSpPr>
          <p:cNvPr id="39" name="object 39" descr=""/>
          <p:cNvSpPr/>
          <p:nvPr/>
        </p:nvSpPr>
        <p:spPr>
          <a:xfrm>
            <a:off x="1419750" y="4161218"/>
            <a:ext cx="231775" cy="0"/>
          </a:xfrm>
          <a:custGeom>
            <a:avLst/>
            <a:gdLst/>
            <a:ahLst/>
            <a:cxnLst/>
            <a:rect l="l" t="t" r="r" b="b"/>
            <a:pathLst>
              <a:path w="231775" h="0">
                <a:moveTo>
                  <a:pt x="0" y="0"/>
                </a:moveTo>
                <a:lnTo>
                  <a:pt x="23168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 descr=""/>
          <p:cNvSpPr txBox="1"/>
          <p:nvPr/>
        </p:nvSpPr>
        <p:spPr>
          <a:xfrm>
            <a:off x="1461478" y="4032595"/>
            <a:ext cx="179705" cy="28702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1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  <a:p>
            <a:pPr marL="21590">
              <a:lnSpc>
                <a:spcPct val="100000"/>
              </a:lnSpc>
              <a:spcBef>
                <a:spcPts val="60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529388" y="4376205"/>
            <a:ext cx="5011420" cy="3517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>
              <a:lnSpc>
                <a:spcPts val="12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where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65" i="1">
                <a:latin typeface="Meiryo"/>
                <a:cs typeface="Meiryo"/>
              </a:rPr>
              <a:t/>
            </a:r>
            <a:r>
              <a:rPr dirty="0" sz="1000" spc="-440" i="1">
                <a:latin typeface="Meiryo"/>
                <a:cs typeface="Meiryo"/>
              </a:rPr>
              <a:t>̂</a:t>
            </a:r>
            <a:r>
              <a:rPr dirty="0" baseline="-21367" sz="975" spc="-322" i="1">
                <a:latin typeface="Palatino Linotype"/>
                <a:cs typeface="Palatino Linotype"/>
              </a:rPr>
              <a:t>n</a:t>
            </a:r>
            <a:r>
              <a:rPr dirty="0" baseline="-21367" sz="975" spc="24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140">
                <a:latin typeface="Cambria"/>
                <a:cs typeface="Cambria"/>
              </a:rPr>
              <a:t>(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345" i="1">
                <a:latin typeface="Meiryo"/>
                <a:cs typeface="Meiryo"/>
              </a:rPr>
              <a:t>̂</a:t>
            </a:r>
            <a:r>
              <a:rPr dirty="0" baseline="-21367" sz="975" spc="-127" i="1">
                <a:latin typeface="Palatino Linotype"/>
                <a:cs typeface="Palatino Linotype"/>
              </a:rPr>
              <a:t>n</a:t>
            </a:r>
            <a:r>
              <a:rPr dirty="0" baseline="-21367" sz="975" spc="-135">
                <a:latin typeface="Palatino Linotype"/>
                <a:cs typeface="Palatino Linotype"/>
              </a:rPr>
              <a:t>1</a:t>
            </a:r>
            <a:r>
              <a:rPr dirty="0" sz="1000" spc="-19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409" i="1">
                <a:latin typeface="Meiryo"/>
                <a:cs typeface="Meiryo"/>
              </a:rPr>
              <a:t>̂</a:t>
            </a:r>
            <a:r>
              <a:rPr dirty="0" baseline="-21367" sz="975" spc="-195" i="1">
                <a:latin typeface="Palatino Linotype"/>
                <a:cs typeface="Palatino Linotype"/>
              </a:rPr>
              <a:t>nT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subvector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residuals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38100" marR="30480" indent="107950">
              <a:lnSpc>
                <a:spcPts val="1200"/>
              </a:lnSpc>
              <a:spcBef>
                <a:spcPts val="40"/>
              </a:spcBef>
            </a:pP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gene</a:t>
            </a:r>
            <a:r>
              <a:rPr dirty="0" sz="1000" spc="-25" i="1">
                <a:latin typeface="Palatino Linotype"/>
                <a:cs typeface="Palatino Linotype"/>
              </a:rPr>
              <a:t>r</a:t>
            </a:r>
            <a:r>
              <a:rPr dirty="0" sz="1000" spc="75" i="1">
                <a:latin typeface="Palatino Linotype"/>
                <a:cs typeface="Palatino Linotype"/>
              </a:rPr>
              <a:t>a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5" i="1">
                <a:latin typeface="Palatino Linotype"/>
                <a:cs typeface="Palatino Linotype"/>
              </a:rPr>
              <a:t>f</a:t>
            </a:r>
            <a:r>
              <a:rPr dirty="0" sz="1000" spc="20" i="1">
                <a:latin typeface="Palatino Linotype"/>
                <a:cs typeface="Palatino Linotype"/>
              </a:rPr>
              <a:t>e</a:t>
            </a:r>
            <a:r>
              <a:rPr dirty="0" sz="1000" spc="100" i="1">
                <a:latin typeface="Palatino Linotype"/>
                <a:cs typeface="Palatino Linotype"/>
              </a:rPr>
              <a:t>a</a:t>
            </a:r>
            <a:r>
              <a:rPr dirty="0" sz="1000" spc="-45" i="1">
                <a:latin typeface="Palatino Linotype"/>
                <a:cs typeface="Palatino Linotype"/>
              </a:rPr>
              <a:t>s</a:t>
            </a:r>
            <a:r>
              <a:rPr dirty="0" sz="1000" spc="-5" i="1">
                <a:latin typeface="Palatino Linotype"/>
                <a:cs typeface="Palatino Linotype"/>
              </a:rPr>
              <a:t>i</a:t>
            </a:r>
            <a:r>
              <a:rPr dirty="0" sz="1000" spc="45" i="1">
                <a:latin typeface="Palatino Linotype"/>
                <a:cs typeface="Palatino Linotype"/>
              </a:rPr>
              <a:t>b</a:t>
            </a:r>
            <a:r>
              <a:rPr dirty="0" sz="1000" spc="15" i="1">
                <a:latin typeface="Palatino Linotype"/>
                <a:cs typeface="Palatino Linotype"/>
              </a:rPr>
              <a:t>le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220" b="1">
                <a:latin typeface="Times New Roman"/>
                <a:cs typeface="Times New Roman"/>
              </a:rPr>
              <a:t>g</a:t>
            </a:r>
            <a:r>
              <a:rPr dirty="0" sz="1000" spc="15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150" b="1">
                <a:latin typeface="Times New Roman"/>
                <a:cs typeface="Times New Roman"/>
              </a:rPr>
              <a:t>g</a:t>
            </a:r>
            <a:r>
              <a:rPr dirty="0" sz="1000" spc="120" b="1">
                <a:latin typeface="Times New Roman"/>
                <a:cs typeface="Times New Roman"/>
              </a:rPr>
              <a:t>g</a:t>
            </a:r>
            <a:r>
              <a:rPr dirty="0" sz="1000" spc="160" b="1">
                <a:latin typeface="Times New Roman"/>
                <a:cs typeface="Times New Roman"/>
              </a:rPr>
              <a:t>l</a:t>
            </a:r>
            <a:r>
              <a:rPr dirty="0" sz="1000" spc="195" b="1">
                <a:latin typeface="Times New Roman"/>
                <a:cs typeface="Times New Roman"/>
              </a:rPr>
              <a:t>s</a:t>
            </a:r>
            <a:r>
              <a:rPr dirty="0" sz="1000" spc="60" b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om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(1967)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oll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Kra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1998),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95" b="1">
                <a:latin typeface="Times New Roman"/>
                <a:cs typeface="Times New Roman"/>
              </a:rPr>
              <a:t>s</a:t>
            </a:r>
            <a:r>
              <a:rPr dirty="0" cap="small" sz="1000" spc="45" b="1">
                <a:latin typeface="Times New Roman"/>
                <a:cs typeface="Times New Roman"/>
              </a:rPr>
              <a:t>u</a:t>
            </a:r>
            <a:r>
              <a:rPr dirty="0" sz="1000" spc="165" b="1">
                <a:latin typeface="Times New Roman"/>
                <a:cs typeface="Times New Roman"/>
              </a:rPr>
              <a:t>r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Z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llner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(1962).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(2003)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ame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30">
                <a:latin typeface="Palatino Linotype"/>
                <a:cs typeface="Palatino Linotype"/>
              </a:rPr>
              <a:t>po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“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80">
                <a:latin typeface="Palatino Linotype"/>
                <a:cs typeface="Palatino Linotype"/>
              </a:rPr>
              <a:t>e”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46050">
              <a:lnSpc>
                <a:spcPts val="1140"/>
              </a:lnSpc>
            </a:pPr>
            <a:r>
              <a:rPr dirty="0" sz="1000" spc="-55">
                <a:latin typeface="Palatino Linotype"/>
                <a:cs typeface="Palatino Linotype"/>
              </a:rPr>
              <a:t>Leaving</a:t>
            </a:r>
            <a:r>
              <a:rPr dirty="0" sz="1000" spc="-10">
                <a:latin typeface="Palatino Linotype"/>
                <a:cs typeface="Palatino Linotype"/>
              </a:rPr>
              <a:t> 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intra-</a:t>
            </a:r>
            <a:r>
              <a:rPr dirty="0" sz="1000" spc="-35">
                <a:latin typeface="Palatino Linotype"/>
                <a:cs typeface="Palatino Linotype"/>
              </a:rPr>
              <a:t>group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parameters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completely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free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vary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</a:t>
            </a:r>
            <a:r>
              <a:rPr dirty="0" sz="1000" spc="-10">
                <a:latin typeface="Palatino Linotype"/>
                <a:cs typeface="Palatino Linotype"/>
              </a:rPr>
              <a:t> attractive</a:t>
            </a:r>
            <a:endParaRPr sz="1000">
              <a:latin typeface="Palatino Linotype"/>
              <a:cs typeface="Palatino Linotype"/>
            </a:endParaRPr>
          </a:p>
          <a:p>
            <a:pPr algn="just" marL="38100" marR="30480">
              <a:lnSpc>
                <a:spcPts val="1200"/>
              </a:lnSpc>
              <a:spcBef>
                <a:spcPts val="35"/>
              </a:spcBef>
            </a:pPr>
            <a:r>
              <a:rPr dirty="0" sz="1000" spc="-25">
                <a:latin typeface="Palatino Linotype"/>
                <a:cs typeface="Palatino Linotype"/>
              </a:rPr>
              <a:t>str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 spc="270" i="1">
                <a:latin typeface="Meiryo"/>
                <a:cs typeface="Meiryo"/>
              </a:rPr>
              <a:t>≫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ram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5" i="1">
                <a:latin typeface="Palatino Linotype"/>
                <a:cs typeface="Palatino Linotype"/>
              </a:rPr>
              <a:t>N</a:t>
            </a:r>
            <a:r>
              <a:rPr dirty="0" sz="1000" spc="-15" i="1">
                <a:latin typeface="Palatino Linotype"/>
                <a:cs typeface="Palatino Linotype"/>
              </a:rPr>
              <a:t>T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14" i="1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75">
                <a:latin typeface="Cambria"/>
                <a:cs typeface="Cambria"/>
              </a:rPr>
              <a:t>)∕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(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old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idge,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2010).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pi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45">
                <a:latin typeface="Palatino Linotype"/>
                <a:cs typeface="Palatino Linotype"/>
              </a:rPr>
              <a:t>-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35">
                <a:latin typeface="Palatino Linotype"/>
                <a:cs typeface="Palatino Linotype"/>
              </a:rPr>
              <a:t>su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.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.,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old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2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2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pi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qui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till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ai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le.</a:t>
            </a:r>
            <a:endParaRPr sz="1000">
              <a:latin typeface="Palatino Linotype"/>
              <a:cs typeface="Palatino Linotype"/>
            </a:endParaRPr>
          </a:p>
          <a:p>
            <a:pPr algn="just" marL="146050">
              <a:lnSpc>
                <a:spcPts val="1135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original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applications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have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instead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been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ﬁeld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pooled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series,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aimed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at</a:t>
            </a:r>
            <a:endParaRPr sz="1000">
              <a:latin typeface="Palatino Linotype"/>
              <a:cs typeface="Palatino Linotype"/>
            </a:endParaRPr>
          </a:p>
          <a:p>
            <a:pPr algn="just" marL="38100" marR="30480">
              <a:lnSpc>
                <a:spcPts val="1200"/>
              </a:lnSpc>
              <a:spcBef>
                <a:spcPts val="40"/>
              </a:spcBef>
            </a:pP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sticit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 spc="-45">
                <a:latin typeface="Palatino Linotype"/>
                <a:cs typeface="Palatino Linotype"/>
              </a:rPr>
              <a:t>Kra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1998)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80">
                <a:latin typeface="Palatino Linotype"/>
                <a:cs typeface="Palatino Linotype"/>
              </a:rPr>
              <a:t>ow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Palatino Linotype"/>
                <a:cs typeface="Palatino Linotype"/>
              </a:rPr>
              <a:t>-</a:t>
            </a:r>
            <a:r>
              <a:rPr dirty="0" sz="1000" spc="-40">
                <a:latin typeface="Palatino Linotype"/>
                <a:cs typeface="Palatino Linotype"/>
              </a:rPr>
              <a:t>sin</a:t>
            </a:r>
            <a:r>
              <a:rPr dirty="0" sz="1000" spc="-40">
                <a:latin typeface="Palatino Linotype"/>
                <a:cs typeface="Palatino Linotype"/>
              </a:rPr>
              <a:t>g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hen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d-b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70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ram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tz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(1995)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mall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stn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over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dimension.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lig</a:t>
            </a:r>
            <a:r>
              <a:rPr dirty="0" sz="1000" spc="-70">
                <a:latin typeface="Palatino Linotype"/>
                <a:cs typeface="Palatino Linotype"/>
              </a:rPr>
              <a:t>h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tic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sm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sub</a:t>
            </a:r>
            <a:r>
              <a:rPr dirty="0" sz="1000" spc="-1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en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ld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tion,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1995)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ein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(Al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ez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al.,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1991)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oliti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ien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ut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hen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2009)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80">
                <a:latin typeface="Palatino Linotype"/>
                <a:cs typeface="Palatino Linotype"/>
              </a:rPr>
              <a:t>ow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120" b="1">
                <a:latin typeface="Times New Roman"/>
                <a:cs typeface="Times New Roman"/>
              </a:rPr>
              <a:t>f</a:t>
            </a:r>
            <a:r>
              <a:rPr dirty="0" sz="1000" spc="175" b="1">
                <a:latin typeface="Times New Roman"/>
                <a:cs typeface="Times New Roman"/>
              </a:rPr>
              <a:t>g</a:t>
            </a:r>
            <a:r>
              <a:rPr dirty="0" sz="1000" spc="25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40" b="1">
                <a:latin typeface="Times New Roman"/>
                <a:cs typeface="Times New Roman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ﬃ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iv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250" b="1">
                <a:latin typeface="Times New Roman"/>
                <a:cs typeface="Times New Roman"/>
              </a:rPr>
              <a:t>o</a:t>
            </a:r>
            <a:r>
              <a:rPr dirty="0" sz="1000" spc="16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pc</a:t>
            </a:r>
            <a:r>
              <a:rPr dirty="0" sz="1000" spc="50" b="1">
                <a:latin typeface="Times New Roman"/>
                <a:cs typeface="Times New Roman"/>
              </a:rPr>
              <a:t>s</a:t>
            </a:r>
            <a:r>
              <a:rPr dirty="0" sz="1000" spc="90" b="1">
                <a:latin typeface="Times New Roman"/>
                <a:cs typeface="Times New Roman"/>
              </a:rPr>
              <a:t>e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06800" y="611668"/>
            <a:ext cx="5209540" cy="772540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xiv</a:t>
            </a:r>
            <a:r>
              <a:rPr dirty="0" sz="800" spc="315" b="1">
                <a:latin typeface="Calibri"/>
                <a:cs typeface="Calibri"/>
              </a:rPr>
              <a:t>  </a:t>
            </a:r>
            <a:r>
              <a:rPr dirty="0" sz="800" spc="-10" i="1">
                <a:latin typeface="Calibri"/>
                <a:cs typeface="Calibri"/>
              </a:rPr>
              <a:t>Preface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50">
              <a:latin typeface="Calibri"/>
              <a:cs typeface="Calibri"/>
            </a:endParaRPr>
          </a:p>
          <a:p>
            <a:pPr algn="r" marL="260350" marR="5080">
              <a:lnSpc>
                <a:spcPct val="100000"/>
              </a:lnSpc>
            </a:pPr>
            <a:r>
              <a:rPr dirty="0" sz="1000" spc="-25">
                <a:latin typeface="Palatino Linotype"/>
                <a:cs typeface="Palatino Linotype"/>
              </a:rPr>
              <a:t>covers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typical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subjects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 </a:t>
            </a:r>
            <a:r>
              <a:rPr dirty="0" sz="1000" spc="-45">
                <a:latin typeface="Palatino Linotype"/>
                <a:cs typeface="Palatino Linotype"/>
              </a:rPr>
              <a:t>advanced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panel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data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econometrics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course</a:t>
            </a:r>
            <a:r>
              <a:rPr dirty="0" sz="1000">
                <a:latin typeface="Palatino Linotype"/>
                <a:cs typeface="Palatino Linotype"/>
              </a:rPr>
              <a:t> 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graduate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level. </a:t>
            </a:r>
            <a:r>
              <a:rPr dirty="0" sz="1000" spc="-40">
                <a:latin typeface="Palatino Linotype"/>
                <a:cs typeface="Palatino Linotype"/>
              </a:rPr>
              <a:t>Nevertheless,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coverage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later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chapters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(especially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7–10)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spans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ﬁelds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typical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current </a:t>
            </a:r>
            <a:r>
              <a:rPr dirty="0" sz="1000" spc="-50">
                <a:latin typeface="Palatino Linotype"/>
                <a:cs typeface="Palatino Linotype"/>
              </a:rPr>
              <a:t>applied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research;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therefore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should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appeal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particularly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graduate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students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researchers. For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this,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book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might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play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roles: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companion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advanced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textbooks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grad- </a:t>
            </a:r>
            <a:r>
              <a:rPr dirty="0" sz="1000" spc="-25">
                <a:latin typeface="Palatino Linotype"/>
                <a:cs typeface="Palatino Linotype"/>
              </a:rPr>
              <a:t>uate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students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taking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panel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data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course,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Chapters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1–7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covering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course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syllabus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>
                <a:latin typeface="Palatino Linotype"/>
                <a:cs typeface="Palatino Linotype"/>
              </a:rPr>
              <a:t>8–10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providing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more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cutting-edge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material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extensions;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reference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text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practition- </a:t>
            </a:r>
            <a:r>
              <a:rPr dirty="0" sz="1000">
                <a:latin typeface="Palatino Linotype"/>
                <a:cs typeface="Palatino Linotype"/>
              </a:rPr>
              <a:t>ers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applied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researchers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ﬁeld,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covering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most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methods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ever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likely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 </a:t>
            </a:r>
            <a:r>
              <a:rPr dirty="0" sz="1000" spc="-30">
                <a:latin typeface="Palatino Linotype"/>
                <a:cs typeface="Palatino Linotype"/>
              </a:rPr>
              <a:t>use,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applied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examples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from </a:t>
            </a:r>
            <a:r>
              <a:rPr dirty="0" sz="1000" spc="-20">
                <a:latin typeface="Palatino Linotype"/>
                <a:cs typeface="Palatino Linotype"/>
              </a:rPr>
              <a:t>recent </a:t>
            </a:r>
            <a:r>
              <a:rPr dirty="0" sz="1000" spc="-30">
                <a:latin typeface="Palatino Linotype"/>
                <a:cs typeface="Palatino Linotype"/>
              </a:rPr>
              <a:t>literature.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Nevertheless,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ﬁrst </a:t>
            </a:r>
            <a:r>
              <a:rPr dirty="0" sz="1000" spc="-40">
                <a:latin typeface="Palatino Linotype"/>
                <a:cs typeface="Palatino Linotype"/>
              </a:rPr>
              <a:t>half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 </a:t>
            </a:r>
            <a:r>
              <a:rPr dirty="0" sz="1000" spc="-50">
                <a:latin typeface="Palatino Linotype"/>
                <a:cs typeface="Palatino Linotype"/>
              </a:rPr>
              <a:t>undergraduate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course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well,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especially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considering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wealth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examples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possibility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replicate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material.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Symmetrically,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last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chapters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appeal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researchers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wanting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 </a:t>
            </a:r>
            <a:r>
              <a:rPr dirty="0" sz="1000" spc="-40">
                <a:latin typeface="Palatino Linotype"/>
                <a:cs typeface="Palatino Linotype"/>
              </a:rPr>
              <a:t>employ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cutting-</a:t>
            </a:r>
            <a:r>
              <a:rPr dirty="0" sz="1000" spc="-35">
                <a:latin typeface="Palatino Linotype"/>
                <a:cs typeface="Palatino Linotype"/>
              </a:rPr>
              <a:t>edge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methods—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which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there</a:t>
            </a:r>
            <a:r>
              <a:rPr dirty="0" sz="1000">
                <a:latin typeface="Palatino Linotype"/>
                <a:cs typeface="Palatino Linotype"/>
              </a:rPr>
              <a:t> 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usually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around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quite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unfriendly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code </a:t>
            </a:r>
            <a:r>
              <a:rPr dirty="0" sz="1000" spc="-30">
                <a:latin typeface="Palatino Linotype"/>
                <a:cs typeface="Palatino Linotype"/>
              </a:rPr>
              <a:t>written</a:t>
            </a:r>
            <a:r>
              <a:rPr dirty="0" sz="1000">
                <a:latin typeface="Palatino Linotype"/>
                <a:cs typeface="Palatino Linotype"/>
              </a:rPr>
              <a:t> in </a:t>
            </a:r>
            <a:r>
              <a:rPr dirty="0" sz="1000" spc="-25">
                <a:latin typeface="Palatino Linotype"/>
                <a:cs typeface="Palatino Linotype"/>
              </a:rPr>
              <a:t>matrix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language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methodologists—</a:t>
            </a:r>
            <a:r>
              <a:rPr dirty="0" sz="1000" spc="-25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the </a:t>
            </a:r>
            <a:r>
              <a:rPr dirty="0" sz="1000" spc="-35">
                <a:latin typeface="Palatino Linotype"/>
                <a:cs typeface="Palatino Linotype"/>
              </a:rPr>
              <a:t>relative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user-friendliness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R. </a:t>
            </a:r>
            <a:r>
              <a:rPr dirty="0" sz="1000" spc="-30">
                <a:latin typeface="Palatino Linotype"/>
                <a:cs typeface="Palatino Linotype"/>
              </a:rPr>
              <a:t>As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 </a:t>
            </a:r>
            <a:r>
              <a:rPr dirty="0" sz="1000" spc="-45">
                <a:latin typeface="Palatino Linotype"/>
                <a:cs typeface="Palatino Linotype"/>
              </a:rPr>
              <a:t>example,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Ch.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10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based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6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tutorials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authors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gives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Spatial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Econometrics </a:t>
            </a:r>
            <a:r>
              <a:rPr dirty="0" sz="1000" spc="-65">
                <a:latin typeface="Palatino Linotype"/>
                <a:cs typeface="Palatino Linotype"/>
              </a:rPr>
              <a:t>Advanced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Institute</a:t>
            </a:r>
            <a:r>
              <a:rPr dirty="0" sz="1000" spc="-35">
                <a:latin typeface="Palatino Linotype"/>
                <a:cs typeface="Palatino Linotype"/>
              </a:rPr>
              <a:t> in </a:t>
            </a:r>
            <a:r>
              <a:rPr dirty="0" sz="1000" spc="-45">
                <a:latin typeface="Palatino Linotype"/>
                <a:cs typeface="Palatino Linotype"/>
              </a:rPr>
              <a:t>Rome,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world-leading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graduate</a:t>
            </a:r>
            <a:r>
              <a:rPr dirty="0" sz="1000" spc="-35">
                <a:latin typeface="Palatino Linotype"/>
                <a:cs typeface="Palatino Linotype"/>
              </a:rPr>
              <a:t> school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 </a:t>
            </a:r>
            <a:r>
              <a:rPr dirty="0" sz="1000" spc="-60">
                <a:latin typeface="Palatino Linotype"/>
                <a:cs typeface="Palatino Linotype"/>
              </a:rPr>
              <a:t>applied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spatial </a:t>
            </a:r>
            <a:r>
              <a:rPr dirty="0" sz="1000" spc="-10">
                <a:latin typeface="Palatino Linotype"/>
                <a:cs typeface="Palatino Linotype"/>
              </a:rPr>
              <a:t>econometrics.</a:t>
            </a:r>
            <a:endParaRPr sz="1000">
              <a:latin typeface="Palatino Linotype"/>
              <a:cs typeface="Palatino Linotype"/>
            </a:endParaRPr>
          </a:p>
          <a:p>
            <a:pPr algn="r" marR="5715">
              <a:lnSpc>
                <a:spcPts val="1140"/>
              </a:lnSpc>
            </a:pPr>
            <a:r>
              <a:rPr dirty="0" sz="1000" spc="-30">
                <a:latin typeface="Palatino Linotype"/>
                <a:cs typeface="Palatino Linotype"/>
              </a:rPr>
              <a:t>Econometrics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late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comer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world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although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course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much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basic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econometrics</a:t>
            </a:r>
            <a:endParaRPr sz="1000">
              <a:latin typeface="Palatino Linotype"/>
              <a:cs typeface="Palatino Linotype"/>
            </a:endParaRPr>
          </a:p>
          <a:p>
            <a:pPr algn="r" marL="260350" marR="5715">
              <a:lnSpc>
                <a:spcPts val="1200"/>
              </a:lnSpc>
              <a:spcBef>
                <a:spcPts val="40"/>
              </a:spcBef>
            </a:pPr>
            <a:r>
              <a:rPr dirty="0" sz="1000" spc="-55">
                <a:latin typeface="Palatino Linotype"/>
                <a:cs typeface="Palatino Linotype"/>
              </a:rPr>
              <a:t>employs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standard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statistical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tools,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present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base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Typical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functionality,</a:t>
            </a:r>
            <a:r>
              <a:rPr dirty="0" sz="1000" spc="-10">
                <a:latin typeface="Palatino Linotype"/>
                <a:cs typeface="Palatino Linotype"/>
              </a:rPr>
              <a:t> address- </a:t>
            </a:r>
            <a:r>
              <a:rPr dirty="0" sz="1000" spc="-35">
                <a:latin typeface="Palatino Linotype"/>
                <a:cs typeface="Palatino Linotype"/>
              </a:rPr>
              <a:t>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emphasis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assumptions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testing,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characteristic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discipline, </a:t>
            </a:r>
            <a:r>
              <a:rPr dirty="0" sz="1000" spc="-20">
                <a:latin typeface="Palatino Linotype"/>
                <a:cs typeface="Palatino Linotype"/>
              </a:rPr>
              <a:t>started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appear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lmtest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package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accompanying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paper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Zeileis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&amp;</a:t>
            </a:r>
            <a:r>
              <a:rPr dirty="0" sz="1000" spc="-10">
                <a:latin typeface="Palatino Linotype"/>
                <a:cs typeface="Palatino Linotype"/>
              </a:rPr>
              <a:t> Hothorn (2002);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review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paper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use</a:t>
            </a:r>
            <a:r>
              <a:rPr dirty="0" sz="1000" spc="-20">
                <a:latin typeface="Palatino Linotype"/>
                <a:cs typeface="Palatino Linotype"/>
              </a:rPr>
              <a:t> of 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econometrics, </a:t>
            </a:r>
            <a:r>
              <a:rPr dirty="0" sz="1000" spc="-35">
                <a:latin typeface="Palatino Linotype"/>
                <a:cs typeface="Palatino Linotype"/>
              </a:rPr>
              <a:t>focused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teaching,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published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at </a:t>
            </a:r>
            <a:r>
              <a:rPr dirty="0" sz="1000" spc="-35">
                <a:latin typeface="Palatino Linotype"/>
                <a:cs typeface="Palatino Linotype"/>
              </a:rPr>
              <a:t>about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same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(Racine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&amp;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Hyndman,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2002). </a:t>
            </a:r>
            <a:r>
              <a:rPr dirty="0" sz="1000" spc="480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further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dedicated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pack- </a:t>
            </a:r>
            <a:r>
              <a:rPr dirty="0" sz="1000" spc="-50">
                <a:latin typeface="Palatino Linotype"/>
                <a:cs typeface="Palatino Linotype"/>
              </a:rPr>
              <a:t>ages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extending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scope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 </a:t>
            </a:r>
            <a:r>
              <a:rPr dirty="0" sz="1000" spc="-35">
                <a:latin typeface="Palatino Linotype"/>
                <a:cs typeface="Palatino Linotype"/>
              </a:rPr>
              <a:t>specialized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methods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structural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equation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modeling,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10">
                <a:latin typeface="Palatino Linotype"/>
                <a:cs typeface="Palatino Linotype"/>
              </a:rPr>
              <a:t> series, </a:t>
            </a:r>
            <a:r>
              <a:rPr dirty="0" sz="1000" spc="-40">
                <a:latin typeface="Palatino Linotype"/>
                <a:cs typeface="Palatino Linotype"/>
              </a:rPr>
              <a:t>stability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testing,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robust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estimation,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name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few;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despite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availability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some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online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tutorials,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no</a:t>
            </a:r>
            <a:r>
              <a:rPr dirty="0" sz="1000" spc="-45">
                <a:latin typeface="Palatino Linotype"/>
                <a:cs typeface="Palatino Linotype"/>
              </a:rPr>
              <a:t> dedicated</a:t>
            </a:r>
            <a:r>
              <a:rPr dirty="0" sz="1000" spc="-40">
                <a:latin typeface="Palatino Linotype"/>
                <a:cs typeface="Palatino Linotype"/>
              </a:rPr>
              <a:t> book </a:t>
            </a:r>
            <a:r>
              <a:rPr dirty="0" sz="1000" spc="-75">
                <a:latin typeface="Palatino Linotype"/>
                <a:cs typeface="Palatino Linotype"/>
              </a:rPr>
              <a:t>would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appear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print</a:t>
            </a:r>
            <a:r>
              <a:rPr dirty="0" sz="1000" spc="-40">
                <a:latin typeface="Palatino Linotype"/>
                <a:cs typeface="Palatino Linotype"/>
              </a:rPr>
              <a:t> until </a:t>
            </a:r>
            <a:r>
              <a:rPr dirty="0" sz="1000" spc="-30">
                <a:latin typeface="Palatino Linotype"/>
                <a:cs typeface="Palatino Linotype"/>
              </a:rPr>
              <a:t>Kleiber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&amp;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Zeileis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(2008).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wake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organized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comprehensive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package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panel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data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econometrics, </a:t>
            </a:r>
            <a:r>
              <a:rPr dirty="0" sz="1000" spc="-70">
                <a:latin typeface="Palatino Linotype"/>
                <a:cs typeface="Palatino Linotype"/>
              </a:rPr>
              <a:t>Yves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Croissant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started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developing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plm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2006,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presenting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early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version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software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at </a:t>
            </a:r>
            <a:r>
              <a:rPr dirty="0" sz="1000">
                <a:latin typeface="Palatino Linotype"/>
                <a:cs typeface="Palatino Linotype"/>
              </a:rPr>
              <a:t>the 2006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useR!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Conference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Vienna.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Giovanni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Millo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joined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project</a:t>
            </a:r>
            <a:r>
              <a:rPr dirty="0" sz="1000">
                <a:latin typeface="Palatino Linotype"/>
                <a:cs typeface="Palatino Linotype"/>
              </a:rPr>
              <a:t> as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coauthor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shortly </a:t>
            </a:r>
            <a:r>
              <a:rPr dirty="0" sz="1000" spc="-30">
                <a:latin typeface="Palatino Linotype"/>
                <a:cs typeface="Palatino Linotype"/>
              </a:rPr>
              <a:t>thereafter.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Two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years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later,</a:t>
            </a:r>
            <a:r>
              <a:rPr dirty="0" sz="1000">
                <a:latin typeface="Palatino Linotype"/>
                <a:cs typeface="Palatino Linotype"/>
              </a:rPr>
              <a:t> an </a:t>
            </a:r>
            <a:r>
              <a:rPr dirty="0" sz="1000" spc="-45">
                <a:latin typeface="Palatino Linotype"/>
                <a:cs typeface="Palatino Linotype"/>
              </a:rPr>
              <a:t>accompanying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paper</a:t>
            </a:r>
            <a:r>
              <a:rPr dirty="0" sz="1000">
                <a:latin typeface="Palatino Linotype"/>
                <a:cs typeface="Palatino Linotype"/>
              </a:rPr>
              <a:t> to </a:t>
            </a:r>
            <a:r>
              <a:rPr dirty="0" sz="1000" i="1">
                <a:latin typeface="Palatino Linotype"/>
                <a:cs typeface="Palatino Linotype"/>
              </a:rPr>
              <a:t>plm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(Croissant</a:t>
            </a:r>
            <a:r>
              <a:rPr dirty="0" sz="1000">
                <a:latin typeface="Palatino Linotype"/>
                <a:cs typeface="Palatino Linotype"/>
              </a:rPr>
              <a:t> &amp;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Millo,</a:t>
            </a:r>
            <a:r>
              <a:rPr dirty="0" sz="1000">
                <a:latin typeface="Palatino Linotype"/>
                <a:cs typeface="Palatino Linotype"/>
              </a:rPr>
              <a:t> 2008) </a:t>
            </a:r>
            <a:r>
              <a:rPr dirty="0" sz="1000" spc="-10">
                <a:latin typeface="Palatino Linotype"/>
                <a:cs typeface="Palatino Linotype"/>
              </a:rPr>
              <a:t>featured </a:t>
            </a:r>
            <a:r>
              <a:rPr dirty="0" sz="1000" spc="-40">
                <a:latin typeface="Palatino Linotype"/>
                <a:cs typeface="Palatino Linotype"/>
              </a:rPr>
              <a:t>prominently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econometrics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special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issue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Journal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of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Statistical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Software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testifying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improved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availability</a:t>
            </a:r>
            <a:r>
              <a:rPr dirty="0" sz="1000">
                <a:latin typeface="Palatino Linotype"/>
                <a:cs typeface="Palatino Linotype"/>
              </a:rPr>
              <a:t> of </a:t>
            </a:r>
            <a:r>
              <a:rPr dirty="0" sz="1000" spc="-10">
                <a:latin typeface="Palatino Linotype"/>
                <a:cs typeface="Palatino Linotype"/>
              </a:rPr>
              <a:t>econometric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methods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 R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the </a:t>
            </a:r>
            <a:r>
              <a:rPr dirty="0" sz="1000" spc="-25">
                <a:latin typeface="Palatino Linotype"/>
                <a:cs typeface="Palatino Linotype"/>
              </a:rPr>
              <a:t>increased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relevance</a:t>
            </a:r>
            <a:r>
              <a:rPr dirty="0" sz="1000">
                <a:latin typeface="Palatino Linotype"/>
                <a:cs typeface="Palatino Linotype"/>
              </a:rPr>
              <a:t> of the 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endParaRPr sz="1000">
              <a:latin typeface="Palatino Linotype"/>
              <a:cs typeface="Palatino Linotype"/>
            </a:endParaRPr>
          </a:p>
          <a:p>
            <a:pPr algn="just" marL="260350">
              <a:lnSpc>
                <a:spcPts val="1100"/>
              </a:lnSpc>
            </a:pPr>
            <a:r>
              <a:rPr dirty="0" sz="1000" spc="-10">
                <a:latin typeface="Palatino Linotype"/>
                <a:cs typeface="Palatino Linotype"/>
              </a:rPr>
              <a:t>project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profession.</a:t>
            </a:r>
            <a:endParaRPr sz="1000">
              <a:latin typeface="Palatino Linotype"/>
              <a:cs typeface="Palatino Linotype"/>
            </a:endParaRPr>
          </a:p>
          <a:p>
            <a:pPr algn="just" marL="260350" marR="5715" indent="107950">
              <a:lnSpc>
                <a:spcPts val="1200"/>
              </a:lnSpc>
              <a:spcBef>
                <a:spcPts val="40"/>
              </a:spcBef>
            </a:pPr>
            <a:r>
              <a:rPr dirty="0" sz="1000" spc="-30">
                <a:latin typeface="Palatino Linotype"/>
                <a:cs typeface="Palatino Linotype"/>
              </a:rPr>
              <a:t>More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recently,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Kevin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Tappe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has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become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third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author.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Liviu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Andronic,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Arne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Henningsen, Christian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Kleiber,</a:t>
            </a:r>
            <a:r>
              <a:rPr dirty="0" sz="1000">
                <a:latin typeface="Palatino Linotype"/>
                <a:cs typeface="Palatino Linotype"/>
              </a:rPr>
              <a:t> Ott </a:t>
            </a:r>
            <a:r>
              <a:rPr dirty="0" sz="1000" spc="-20">
                <a:latin typeface="Palatino Linotype"/>
                <a:cs typeface="Palatino Linotype"/>
              </a:rPr>
              <a:t>Toomet,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Achim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Zeileis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importantly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contributed</a:t>
            </a:r>
            <a:r>
              <a:rPr dirty="0" sz="1000">
                <a:latin typeface="Palatino Linotype"/>
                <a:cs typeface="Palatino Linotype"/>
              </a:rPr>
              <a:t> to the </a:t>
            </a:r>
            <a:r>
              <a:rPr dirty="0" sz="1000" spc="-40">
                <a:latin typeface="Palatino Linotype"/>
                <a:cs typeface="Palatino Linotype"/>
              </a:rPr>
              <a:t>package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at </a:t>
            </a:r>
            <a:r>
              <a:rPr dirty="0" sz="1000" spc="-30">
                <a:latin typeface="Palatino Linotype"/>
                <a:cs typeface="Palatino Linotype"/>
              </a:rPr>
              <a:t>various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times.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Countless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users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provided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feedback,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smart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questions, bug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reports,</a:t>
            </a:r>
            <a:r>
              <a:rPr dirty="0" sz="1000" spc="-20">
                <a:latin typeface="Palatino Linotype"/>
                <a:cs typeface="Palatino Linotype"/>
              </a:rPr>
              <a:t> and, </a:t>
            </a:r>
            <a:r>
              <a:rPr dirty="0" sz="1000" spc="-10">
                <a:latin typeface="Palatino Linotype"/>
                <a:cs typeface="Palatino Linotype"/>
              </a:rPr>
              <a:t>often, solutions.</a:t>
            </a:r>
            <a:endParaRPr sz="1000">
              <a:latin typeface="Palatino Linotype"/>
              <a:cs typeface="Palatino Linotype"/>
            </a:endParaRPr>
          </a:p>
          <a:p>
            <a:pPr algn="just" marL="368300">
              <a:lnSpc>
                <a:spcPts val="1140"/>
              </a:lnSpc>
            </a:pPr>
            <a:r>
              <a:rPr dirty="0" sz="1000" spc="-30">
                <a:latin typeface="Palatino Linotype"/>
                <a:cs typeface="Palatino Linotype"/>
              </a:rPr>
              <a:t>Estimating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user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base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simple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task,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but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available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evidence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points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large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endParaRPr sz="1000">
              <a:latin typeface="Palatino Linotype"/>
              <a:cs typeface="Palatino Linotype"/>
            </a:endParaRPr>
          </a:p>
          <a:p>
            <a:pPr algn="just" marL="260350" marR="5715">
              <a:lnSpc>
                <a:spcPts val="1200"/>
              </a:lnSpc>
              <a:spcBef>
                <a:spcPts val="35"/>
              </a:spcBef>
            </a:pPr>
            <a:r>
              <a:rPr dirty="0" sz="1000" spc="-55">
                <a:latin typeface="Palatino Linotype"/>
                <a:cs typeface="Palatino Linotype"/>
              </a:rPr>
              <a:t>growing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numbers.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2008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paper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describing</a:t>
            </a:r>
            <a:r>
              <a:rPr dirty="0" sz="1000" spc="-20">
                <a:latin typeface="Palatino Linotype"/>
                <a:cs typeface="Palatino Linotype"/>
              </a:rPr>
              <a:t> 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earlier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version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package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since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been </a:t>
            </a:r>
            <a:r>
              <a:rPr dirty="0" sz="1000" spc="-55">
                <a:latin typeface="Palatino Linotype"/>
                <a:cs typeface="Palatino Linotype"/>
              </a:rPr>
              <a:t>downloaded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almost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100,000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peaked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Goggle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Scholar’s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list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25th</a:t>
            </a:r>
            <a:r>
              <a:rPr dirty="0" sz="1000" spc="-20">
                <a:latin typeface="Palatino Linotype"/>
                <a:cs typeface="Palatino Linotype"/>
              </a:rPr>
              <a:t> most </a:t>
            </a:r>
            <a:r>
              <a:rPr dirty="0" sz="1000" spc="-10">
                <a:latin typeface="Palatino Linotype"/>
                <a:cs typeface="Palatino Linotype"/>
              </a:rPr>
              <a:t>cited </a:t>
            </a:r>
            <a:r>
              <a:rPr dirty="0" sz="1000" spc="-25">
                <a:latin typeface="Palatino Linotype"/>
                <a:cs typeface="Palatino Linotype"/>
              </a:rPr>
              <a:t>paper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Journal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of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Statistical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Software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leading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outlet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ﬁeld,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before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hitting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ﬁve-</a:t>
            </a:r>
            <a:r>
              <a:rPr dirty="0" sz="1000" spc="-60">
                <a:latin typeface="Palatino Linotype"/>
                <a:cs typeface="Palatino Linotype"/>
              </a:rPr>
              <a:t>year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reporting</a:t>
            </a:r>
            <a:r>
              <a:rPr dirty="0" sz="1000" spc="-25">
                <a:latin typeface="Palatino Linotype"/>
                <a:cs typeface="Palatino Linotype"/>
              </a:rPr>
              <a:t> limit.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time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writing,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counts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over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400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citations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Google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Scholar, </a:t>
            </a:r>
            <a:r>
              <a:rPr dirty="0" sz="1000" spc="-50">
                <a:latin typeface="Palatino Linotype"/>
                <a:cs typeface="Palatino Linotype"/>
              </a:rPr>
              <a:t>despite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widespread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bad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habit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not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citing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software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papers.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monthly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number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package </a:t>
            </a:r>
            <a:r>
              <a:rPr dirty="0" sz="1000" spc="-55">
                <a:latin typeface="Palatino Linotype"/>
                <a:cs typeface="Palatino Linotype"/>
              </a:rPr>
              <a:t>downloads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from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leading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mirror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recently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6,000.</a:t>
            </a:r>
            <a:endParaRPr sz="1000">
              <a:latin typeface="Palatino Linotype"/>
              <a:cs typeface="Palatino Linotype"/>
            </a:endParaRPr>
          </a:p>
          <a:p>
            <a:pPr algn="just" marL="368300">
              <a:lnSpc>
                <a:spcPts val="1130"/>
              </a:lnSpc>
            </a:pPr>
            <a:r>
              <a:rPr dirty="0" sz="1000" spc="-40">
                <a:latin typeface="Palatino Linotype"/>
                <a:cs typeface="Palatino Linotype"/>
              </a:rPr>
              <a:t>Chapters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3,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6,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7,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8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have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been </a:t>
            </a:r>
            <a:r>
              <a:rPr dirty="0" sz="1000" spc="-35">
                <a:latin typeface="Palatino Linotype"/>
                <a:cs typeface="Palatino Linotype"/>
              </a:rPr>
              <a:t>written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Yves</a:t>
            </a:r>
            <a:r>
              <a:rPr dirty="0" sz="1000" spc="-30">
                <a:latin typeface="Palatino Linotype"/>
                <a:cs typeface="Palatino Linotype"/>
              </a:rPr>
              <a:t> Croissant;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9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(except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genera-</a:t>
            </a:r>
            <a:endParaRPr sz="1000">
              <a:latin typeface="Palatino Linotype"/>
              <a:cs typeface="Palatino Linotype"/>
            </a:endParaRPr>
          </a:p>
          <a:p>
            <a:pPr algn="just" marL="260350">
              <a:lnSpc>
                <a:spcPts val="1195"/>
              </a:lnSpc>
            </a:pPr>
            <a:r>
              <a:rPr dirty="0" sz="1000" spc="-1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root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testing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section),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10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Giovanni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Millo,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chapter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4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co-written.</a:t>
            </a:r>
            <a:endParaRPr sz="1000">
              <a:latin typeface="Palatino Linotype"/>
              <a:cs typeface="Palatino Linotype"/>
            </a:endParaRPr>
          </a:p>
          <a:p>
            <a:pPr algn="just" marL="260350" marR="6350" indent="107950">
              <a:lnSpc>
                <a:spcPts val="1200"/>
              </a:lnSpc>
              <a:spcBef>
                <a:spcPts val="4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book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produced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through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Emacs</a:t>
            </a:r>
            <a:r>
              <a:rPr dirty="0" sz="1000" spc="-20">
                <a:latin typeface="Cambria"/>
                <a:cs typeface="Cambria"/>
              </a:rPr>
              <a:t>+</a:t>
            </a:r>
            <a:r>
              <a:rPr dirty="0" sz="1000" spc="-20">
                <a:latin typeface="Palatino Linotype"/>
                <a:cs typeface="Palatino Linotype"/>
              </a:rPr>
              <a:t>ESS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(Rossini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al.,</a:t>
            </a:r>
            <a:r>
              <a:rPr dirty="0" sz="1000" spc="-10">
                <a:latin typeface="Palatino Linotype"/>
                <a:cs typeface="Palatino Linotype"/>
              </a:rPr>
              <a:t> 2004)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typeset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LaTeX </a:t>
            </a:r>
            <a:r>
              <a:rPr dirty="0" sz="1000" spc="-30">
                <a:latin typeface="Palatino Linotype"/>
                <a:cs typeface="Palatino Linotype"/>
              </a:rPr>
              <a:t>using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Sweave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(Leisch,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2002)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later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knitr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(Xie,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2015).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Plots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made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using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ggplot2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(Wickham,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2009)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tikz </a:t>
            </a:r>
            <a:r>
              <a:rPr dirty="0" sz="1000" spc="-35">
                <a:latin typeface="Palatino Linotype"/>
                <a:cs typeface="Palatino Linotype"/>
              </a:rPr>
              <a:t>(Tantau,</a:t>
            </a:r>
            <a:r>
              <a:rPr dirty="0" sz="1000" spc="-10">
                <a:latin typeface="Palatino Linotype"/>
                <a:cs typeface="Palatino Linotype"/>
              </a:rPr>
              <a:t> 2013).</a:t>
            </a:r>
            <a:endParaRPr sz="1000">
              <a:latin typeface="Palatino Linotype"/>
              <a:cs typeface="Palatino Linotype"/>
            </a:endParaRPr>
          </a:p>
          <a:p>
            <a:pPr algn="just" marL="368300">
              <a:lnSpc>
                <a:spcPts val="1145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1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companion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package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book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pder</a:t>
            </a:r>
            <a:r>
              <a:rPr dirty="0" sz="1000" spc="20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(Croissant</a:t>
            </a:r>
            <a:r>
              <a:rPr dirty="0" sz="1000" spc="1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&amp;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Millo,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2017);</a:t>
            </a:r>
            <a:r>
              <a:rPr dirty="0" sz="1000" spc="1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methods</a:t>
            </a:r>
            <a:endParaRPr sz="1000">
              <a:latin typeface="Palatino Linotype"/>
              <a:cs typeface="Palatino Linotype"/>
            </a:endParaRPr>
          </a:p>
          <a:p>
            <a:pPr algn="just" marL="260350" marR="6350">
              <a:lnSpc>
                <a:spcPts val="1200"/>
              </a:lnSpc>
              <a:spcBef>
                <a:spcPts val="35"/>
              </a:spcBef>
            </a:pP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mainly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0" i="1">
                <a:latin typeface="Palatino Linotype"/>
                <a:cs typeface="Palatino Linotype"/>
              </a:rPr>
              <a:t>p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40" i="1">
                <a:latin typeface="Palatino Linotype"/>
                <a:cs typeface="Palatino Linotype"/>
              </a:rPr>
              <a:t>m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5">
                <a:latin typeface="Palatino Linotype"/>
                <a:cs typeface="Palatino Linotype"/>
              </a:rPr>
              <a:t>age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ssa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&amp;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Millo,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2008)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pg</a:t>
            </a:r>
            <a:r>
              <a:rPr dirty="0" sz="1000" spc="-25" i="1">
                <a:latin typeface="Palatino Linotype"/>
                <a:cs typeface="Palatino Linotype"/>
              </a:rPr>
              <a:t>l</a:t>
            </a:r>
            <a:r>
              <a:rPr dirty="0" sz="1000" spc="40" i="1">
                <a:latin typeface="Palatino Linotype"/>
                <a:cs typeface="Palatino Linotype"/>
              </a:rPr>
              <a:t>m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ssa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5">
                <a:latin typeface="Palatino Linotype"/>
                <a:cs typeface="Palatino Linotype"/>
              </a:rPr>
              <a:t>2017)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s</a:t>
            </a:r>
            <a:r>
              <a:rPr dirty="0" sz="1000" spc="-10" i="1">
                <a:latin typeface="Palatino Linotype"/>
                <a:cs typeface="Palatino Linotype"/>
              </a:rPr>
              <a:t>p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30" i="1">
                <a:latin typeface="Palatino Linotype"/>
                <a:cs typeface="Palatino Linotype"/>
              </a:rPr>
              <a:t>m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(Millo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&amp;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Pir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2012).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17993" y="611668"/>
            <a:ext cx="5320030" cy="57556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682875">
              <a:lnSpc>
                <a:spcPct val="100000"/>
              </a:lnSpc>
              <a:spcBef>
                <a:spcPts val="95"/>
              </a:spcBef>
            </a:pPr>
            <a:r>
              <a:rPr dirty="0" sz="800" spc="-10" i="1">
                <a:latin typeface="Calibri"/>
                <a:cs typeface="Calibri"/>
              </a:rPr>
              <a:t>Robust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Inference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Estimation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for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Non-</a:t>
            </a:r>
            <a:r>
              <a:rPr dirty="0" sz="800" spc="-10" i="1">
                <a:latin typeface="Calibri"/>
                <a:cs typeface="Calibri"/>
              </a:rPr>
              <a:t>spherical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Errors</a:t>
            </a:r>
            <a:r>
              <a:rPr dirty="0" sz="800" spc="27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129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50">
              <a:latin typeface="Calibri"/>
              <a:cs typeface="Calibri"/>
            </a:endParaRPr>
          </a:p>
          <a:p>
            <a:pPr algn="just" marL="62865" marR="313690" indent="107950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155" b="1">
                <a:latin typeface="Times New Roman"/>
                <a:cs typeface="Times New Roman"/>
              </a:rPr>
              <a:t>ggls</a:t>
            </a:r>
            <a:r>
              <a:rPr dirty="0" sz="1000" spc="50" b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principle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applied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various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situations,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consistent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with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different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views </a:t>
            </a:r>
            <a:r>
              <a:rPr dirty="0" sz="1000">
                <a:latin typeface="Palatino Linotype"/>
                <a:cs typeface="Palatino Linotype"/>
              </a:rPr>
              <a:t>on </a:t>
            </a:r>
            <a:r>
              <a:rPr dirty="0" sz="1000" spc="-35">
                <a:latin typeface="Palatino Linotype"/>
                <a:cs typeface="Palatino Linotype"/>
              </a:rPr>
              <a:t>heterogeneity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(random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ﬁxed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hypothesis)</a:t>
            </a:r>
            <a:r>
              <a:rPr dirty="0" sz="1000">
                <a:latin typeface="Palatino Linotype"/>
                <a:cs typeface="Palatino Linotype"/>
              </a:rPr>
              <a:t> or </a:t>
            </a:r>
            <a:r>
              <a:rPr dirty="0" sz="1000" spc="-30">
                <a:latin typeface="Palatino Linotype"/>
                <a:cs typeface="Palatino Linotype"/>
              </a:rPr>
              <a:t>stationarity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(e.g.,</a:t>
            </a:r>
            <a:r>
              <a:rPr dirty="0" sz="1000">
                <a:latin typeface="Palatino Linotype"/>
                <a:cs typeface="Palatino Linotype"/>
              </a:rPr>
              <a:t> to a </a:t>
            </a:r>
            <a:r>
              <a:rPr dirty="0" sz="1000" spc="-30">
                <a:latin typeface="Palatino Linotype"/>
                <a:cs typeface="Palatino Linotype"/>
              </a:rPr>
              <a:t>model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 </a:t>
            </a:r>
            <a:r>
              <a:rPr dirty="0" sz="1000" spc="-20">
                <a:latin typeface="Palatino Linotype"/>
                <a:cs typeface="Palatino Linotype"/>
              </a:rPr>
              <a:t>ﬁrst </a:t>
            </a:r>
            <a:r>
              <a:rPr dirty="0" sz="1000" spc="-35">
                <a:latin typeface="Palatino Linotype"/>
                <a:cs typeface="Palatino Linotype"/>
              </a:rPr>
              <a:t>differences).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Palatino Linotype"/>
                <a:cs typeface="Palatino Linotype"/>
              </a:rPr>
              <a:t>hat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translates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either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applying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unrestricted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55" b="1">
                <a:latin typeface="Times New Roman"/>
                <a:cs typeface="Times New Roman"/>
              </a:rPr>
              <a:t>gls</a:t>
            </a:r>
            <a:r>
              <a:rPr dirty="0" sz="1000" spc="-5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directly</a:t>
            </a:r>
            <a:r>
              <a:rPr dirty="0" sz="1000">
                <a:latin typeface="Palatino Linotype"/>
                <a:cs typeface="Palatino Linotype"/>
              </a:rPr>
              <a:t> 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observed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transformation</a:t>
            </a:r>
            <a:r>
              <a:rPr dirty="0" sz="1000" spc="-10">
                <a:latin typeface="Palatino Linotype"/>
                <a:cs typeface="Palatino Linotype"/>
              </a:rPr>
              <a:t> thereof.</a:t>
            </a:r>
            <a:endParaRPr sz="1000">
              <a:latin typeface="Palatino Linotype"/>
              <a:cs typeface="Palatino Linotype"/>
            </a:endParaRPr>
          </a:p>
          <a:p>
            <a:pPr algn="just" marL="62865" marR="313055" indent="107950">
              <a:lnSpc>
                <a:spcPts val="1200"/>
              </a:lnSpc>
              <a:spcBef>
                <a:spcPts val="25"/>
              </a:spcBef>
            </a:pP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framework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allows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covariance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structure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inside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every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group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(if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Courier New"/>
                <a:cs typeface="Courier New"/>
              </a:rPr>
              <a:t>effect</a:t>
            </a:r>
            <a:r>
              <a:rPr dirty="0" sz="1000" spc="-105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set </a:t>
            </a:r>
            <a:r>
              <a:rPr dirty="0" sz="1000">
                <a:latin typeface="Palatino Linotype"/>
                <a:cs typeface="Palatino Linotype"/>
              </a:rPr>
              <a:t>to </a:t>
            </a:r>
            <a:r>
              <a:rPr dirty="0" sz="1000">
                <a:latin typeface="Courier New"/>
                <a:cs typeface="Courier New"/>
              </a:rPr>
              <a:t>’individual’</a:t>
            </a:r>
            <a:r>
              <a:rPr dirty="0" sz="1000">
                <a:latin typeface="Palatino Linotype"/>
                <a:cs typeface="Palatino Linotype"/>
              </a:rPr>
              <a:t>)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observations</a:t>
            </a:r>
            <a:r>
              <a:rPr dirty="0" sz="1000">
                <a:latin typeface="Palatino Linotype"/>
                <a:cs typeface="Palatino Linotype"/>
              </a:rPr>
              <a:t> 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fully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unrestricted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 </a:t>
            </a:r>
            <a:r>
              <a:rPr dirty="0" sz="1000" spc="-20">
                <a:latin typeface="Palatino Linotype"/>
                <a:cs typeface="Palatino Linotype"/>
              </a:rPr>
              <a:t>therefore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robust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against </a:t>
            </a:r>
            <a:r>
              <a:rPr dirty="0" sz="1000" spc="-45">
                <a:latin typeface="Palatino Linotype"/>
                <a:cs typeface="Palatino Linotype"/>
              </a:rPr>
              <a:t>any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type</a:t>
            </a:r>
            <a:r>
              <a:rPr dirty="0" sz="1000">
                <a:latin typeface="Palatino Linotype"/>
                <a:cs typeface="Palatino Linotype"/>
              </a:rPr>
              <a:t> 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intra-</a:t>
            </a:r>
            <a:r>
              <a:rPr dirty="0" sz="1000" spc="-25">
                <a:latin typeface="Palatino Linotype"/>
                <a:cs typeface="Palatino Linotype"/>
              </a:rPr>
              <a:t>group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heteroscedasticity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serial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480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structure,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converse,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assumed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identical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across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groups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thus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general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60" b="1">
                <a:latin typeface="Times New Roman"/>
                <a:cs typeface="Times New Roman"/>
              </a:rPr>
              <a:t>fgls</a:t>
            </a:r>
            <a:r>
              <a:rPr dirty="0" sz="1000" spc="-5" b="1">
                <a:latin typeface="Times New Roman"/>
                <a:cs typeface="Times New Roman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ineﬃcient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under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group-</a:t>
            </a:r>
            <a:r>
              <a:rPr dirty="0" sz="1000" spc="-50">
                <a:latin typeface="Palatino Linotype"/>
                <a:cs typeface="Palatino Linotype"/>
              </a:rPr>
              <a:t>wise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het- </a:t>
            </a:r>
            <a:r>
              <a:rPr dirty="0" sz="1000" spc="-35">
                <a:latin typeface="Palatino Linotype"/>
                <a:cs typeface="Palatino Linotype"/>
              </a:rPr>
              <a:t>eroscedasticity.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Cross-sectional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excluded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priori.</a:t>
            </a:r>
            <a:endParaRPr sz="1000">
              <a:latin typeface="Palatino Linotype"/>
              <a:cs typeface="Palatino Linotype"/>
            </a:endParaRPr>
          </a:p>
          <a:p>
            <a:pPr algn="just" marL="171450">
              <a:lnSpc>
                <a:spcPts val="1135"/>
              </a:lnSpc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pooled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series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context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0">
                <a:latin typeface="Courier New"/>
                <a:cs typeface="Courier New"/>
              </a:rPr>
              <a:t>effect</a:t>
            </a:r>
            <a:r>
              <a:rPr dirty="0" sz="1000" spc="-28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’time’</a:t>
            </a:r>
            <a:r>
              <a:rPr dirty="0" sz="1000">
                <a:latin typeface="Palatino Linotype"/>
                <a:cs typeface="Palatino Linotype"/>
              </a:rPr>
              <a:t>),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symmetrically,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</a:t>
            </a:r>
            <a:endParaRPr sz="1000">
              <a:latin typeface="Palatino Linotype"/>
              <a:cs typeface="Palatino Linotype"/>
            </a:endParaRPr>
          </a:p>
          <a:p>
            <a:pPr algn="just" marL="62865" marR="313690">
              <a:lnSpc>
                <a:spcPts val="1200"/>
              </a:lnSpc>
              <a:spcBef>
                <a:spcPts val="35"/>
              </a:spcBef>
            </a:pP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able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account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arbitrary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>
                <a:latin typeface="Palatino Linotype"/>
                <a:cs typeface="Palatino Linotype"/>
              </a:rPr>
              <a:t>sectional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correlation,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provided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latter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 </a:t>
            </a:r>
            <a:r>
              <a:rPr dirty="0" sz="1000" spc="-25">
                <a:latin typeface="Palatino Linotype"/>
                <a:cs typeface="Palatino Linotype"/>
              </a:rPr>
              <a:t>invariant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(see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Greene,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2003,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13.9.1–2,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321–322).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case,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serial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correlation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has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 </a:t>
            </a:r>
            <a:r>
              <a:rPr dirty="0" sz="1000" spc="-30">
                <a:latin typeface="Palatino Linotype"/>
                <a:cs typeface="Palatino Linotype"/>
              </a:rPr>
              <a:t>assumed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away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consistent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respect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dimension,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keeping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ﬁxed.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900">
              <a:latin typeface="Palatino Linotype"/>
              <a:cs typeface="Palatino Linotype"/>
            </a:endParaRPr>
          </a:p>
          <a:p>
            <a:pPr marL="63500">
              <a:lnSpc>
                <a:spcPct val="100000"/>
              </a:lnSpc>
            </a:pPr>
            <a:r>
              <a:rPr dirty="0" sz="900" b="1">
                <a:latin typeface="Calibri"/>
                <a:cs typeface="Calibri"/>
              </a:rPr>
              <a:t>5.2.1.1</a:t>
            </a:r>
            <a:r>
              <a:rPr dirty="0" sz="900" spc="275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Pooled</a:t>
            </a:r>
            <a:r>
              <a:rPr dirty="0" sz="900" spc="-5" b="1">
                <a:latin typeface="Calibri"/>
                <a:cs typeface="Calibri"/>
              </a:rPr>
              <a:t> </a:t>
            </a:r>
            <a:r>
              <a:rPr dirty="0" sz="600" spc="-20" b="1">
                <a:latin typeface="Calibri"/>
                <a:cs typeface="Calibri"/>
              </a:rPr>
              <a:t>GGLS</a:t>
            </a:r>
            <a:endParaRPr sz="600">
              <a:latin typeface="Calibri"/>
              <a:cs typeface="Calibri"/>
            </a:endParaRPr>
          </a:p>
          <a:p>
            <a:pPr algn="just" marL="63500" marR="313690">
              <a:lnSpc>
                <a:spcPct val="100899"/>
              </a:lnSpc>
              <a:spcBef>
                <a:spcPts val="5"/>
              </a:spcBef>
            </a:pP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der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nning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ly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250" b="1">
                <a:latin typeface="Times New Roman"/>
                <a:cs typeface="Times New Roman"/>
              </a:rPr>
              <a:t>o</a:t>
            </a:r>
            <a:r>
              <a:rPr dirty="0" sz="1000" spc="16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-40" b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Σ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7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70">
                <a:latin typeface="Cambria"/>
                <a:cs typeface="Cambria"/>
              </a:rPr>
              <a:t>Ω</a:t>
            </a:r>
            <a:r>
              <a:rPr dirty="0" baseline="13888" sz="1500" spc="-472" i="1">
                <a:latin typeface="Meiryo"/>
                <a:cs typeface="Meiryo"/>
              </a:rPr>
              <a:t>̂</a:t>
            </a:r>
            <a:r>
              <a:rPr dirty="0" baseline="13888" sz="1500" spc="2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7" i="1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380">
                <a:latin typeface="Cambria"/>
                <a:cs typeface="Cambria"/>
              </a:rPr>
              <a:t>Σ</a:t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-284" i="1">
                <a:latin typeface="Meiryo"/>
                <a:cs typeface="Meiryo"/>
              </a:rPr>
              <a:t> 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20" b="1">
                <a:latin typeface="Times New Roman"/>
                <a:cs typeface="Times New Roman"/>
              </a:rPr>
              <a:t>f</a:t>
            </a:r>
            <a:r>
              <a:rPr dirty="0" sz="1000" spc="175" b="1">
                <a:latin typeface="Times New Roman"/>
                <a:cs typeface="Times New Roman"/>
              </a:rPr>
              <a:t>g</a:t>
            </a:r>
            <a:r>
              <a:rPr dirty="0" sz="1000" spc="25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-40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410845">
              <a:lnSpc>
                <a:spcPct val="100000"/>
              </a:lnSpc>
              <a:spcBef>
                <a:spcPts val="595"/>
              </a:spcBef>
            </a:pPr>
            <a:r>
              <a:rPr dirty="0" sz="1000" spc="-980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baseline="-21367" sz="975" spc="179" b="1">
                <a:latin typeface="Times New Roman"/>
                <a:cs typeface="Times New Roman"/>
              </a:rPr>
              <a:t>g</a:t>
            </a:r>
            <a:r>
              <a:rPr dirty="0" baseline="-21367" sz="975" spc="150" b="1">
                <a:latin typeface="Times New Roman"/>
                <a:cs typeface="Times New Roman"/>
              </a:rPr>
              <a:t>g</a:t>
            </a:r>
            <a:r>
              <a:rPr dirty="0" baseline="-21367" sz="975" spc="209" b="1">
                <a:latin typeface="Times New Roman"/>
                <a:cs typeface="Times New Roman"/>
              </a:rPr>
              <a:t>l</a:t>
            </a:r>
            <a:r>
              <a:rPr dirty="0" baseline="-21367" sz="975" spc="240" b="1">
                <a:latin typeface="Times New Roman"/>
                <a:cs typeface="Times New Roman"/>
              </a:rPr>
              <a:t>s</a:t>
            </a:r>
            <a:r>
              <a:rPr dirty="0" baseline="-21367" sz="975" spc="247" b="1">
                <a:latin typeface="Times New Roman"/>
                <a:cs typeface="Times New Roman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90">
                <a:latin typeface="Cambria"/>
                <a:cs typeface="Cambria"/>
              </a:rPr>
              <a:t>(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baseline="34188" sz="975" spc="-52" i="1">
                <a:latin typeface="Meiryo"/>
                <a:cs typeface="Meiryo"/>
              </a:rPr>
              <a:t>⊤</a:t>
            </a:r>
            <a:r>
              <a:rPr dirty="0" sz="1000" spc="-465">
                <a:latin typeface="Cambria"/>
                <a:cs typeface="Cambria"/>
              </a:rPr>
              <a:t>Ω</a:t>
            </a:r>
            <a:r>
              <a:rPr dirty="0" baseline="13888" sz="1500" spc="-480" i="1">
                <a:latin typeface="Meiryo"/>
                <a:cs typeface="Meiryo"/>
              </a:rPr>
              <a:t>̂</a:t>
            </a:r>
            <a:r>
              <a:rPr dirty="0" baseline="13888" sz="1500" spc="-172" i="1">
                <a:latin typeface="Meiryo"/>
                <a:cs typeface="Meiryo"/>
              </a:rPr>
              <a:t> </a:t>
            </a:r>
            <a:r>
              <a:rPr dirty="0" baseline="34188" sz="975" spc="195">
                <a:latin typeface="Cambria"/>
                <a:cs typeface="Cambria"/>
              </a:rPr>
              <a:t>–</a:t>
            </a:r>
            <a:r>
              <a:rPr dirty="0" baseline="34188" sz="975" spc="75">
                <a:latin typeface="Palatino Linotype"/>
                <a:cs typeface="Palatino Linotype"/>
              </a:rPr>
              <a:t>1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baseline="34188" sz="975" spc="195">
                <a:latin typeface="Cambria"/>
                <a:cs typeface="Cambria"/>
              </a:rPr>
              <a:t>–</a:t>
            </a:r>
            <a:r>
              <a:rPr dirty="0" baseline="34188" sz="975" spc="75">
                <a:latin typeface="Palatino Linotype"/>
                <a:cs typeface="Palatino Linotype"/>
              </a:rPr>
              <a:t>1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470">
                <a:latin typeface="Cambria"/>
                <a:cs typeface="Cambria"/>
              </a:rPr>
              <a:t>Ω</a:t>
            </a:r>
            <a:r>
              <a:rPr dirty="0" baseline="13888" sz="1500" spc="-480" i="1">
                <a:latin typeface="Meiryo"/>
                <a:cs typeface="Meiryo"/>
              </a:rPr>
              <a:t>̂</a:t>
            </a:r>
            <a:r>
              <a:rPr dirty="0" baseline="13888" sz="1500" spc="-172" i="1">
                <a:latin typeface="Meiryo"/>
                <a:cs typeface="Meiryo"/>
              </a:rPr>
              <a:t> </a:t>
            </a:r>
            <a:r>
              <a:rPr dirty="0" baseline="34188" sz="975" spc="-30">
                <a:latin typeface="Cambria"/>
                <a:cs typeface="Cambria"/>
              </a:rPr>
              <a:t>–</a:t>
            </a:r>
            <a:r>
              <a:rPr dirty="0" baseline="34188" sz="975" spc="-30">
                <a:latin typeface="Palatino Linotype"/>
                <a:cs typeface="Palatino Linotype"/>
              </a:rPr>
              <a:t>1</a:t>
            </a:r>
            <a:r>
              <a:rPr dirty="0" sz="1000" spc="-20" i="1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algn="just" marL="63500" marR="313690">
              <a:lnSpc>
                <a:spcPct val="100000"/>
              </a:lnSpc>
              <a:spcBef>
                <a:spcPts val="60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subm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80">
                <a:latin typeface="Cambria"/>
                <a:cs typeface="Cambria"/>
              </a:rPr>
              <a:t>Σ</a:t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-284" i="1">
                <a:latin typeface="Meiryo"/>
                <a:cs typeface="Meiryo"/>
              </a:rPr>
              <a:t> 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104" i="1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ssme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rs’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ide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arsimonio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ciﬁ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130" b="1">
                <a:latin typeface="Times New Roman"/>
                <a:cs typeface="Times New Roman"/>
              </a:rPr>
              <a:t>re</a:t>
            </a:r>
            <a:r>
              <a:rPr dirty="0" sz="1000" spc="-35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 </a:t>
            </a:r>
            <a:r>
              <a:rPr dirty="0" sz="1000" spc="-25">
                <a:latin typeface="Palatino Linotype"/>
                <a:cs typeface="Palatino Linotype"/>
              </a:rPr>
              <a:t>(if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agonal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tiv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14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off-d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gonal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leme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simi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ni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de)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sibly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60" b="1">
                <a:latin typeface="Times New Roman"/>
                <a:cs typeface="Times New Roman"/>
              </a:rPr>
              <a:t>ar(1)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tw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airs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ff-d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agonal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smaller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marL="63500" marR="313690" indent="107950">
              <a:lnSpc>
                <a:spcPts val="1200"/>
              </a:lnSpc>
              <a:spcBef>
                <a:spcPts val="15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this </a:t>
            </a:r>
            <a:r>
              <a:rPr dirty="0" sz="1000" spc="-35">
                <a:latin typeface="Palatino Linotype"/>
                <a:cs typeface="Palatino Linotype"/>
              </a:rPr>
              <a:t>small-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large-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context,</a:t>
            </a:r>
            <a:r>
              <a:rPr dirty="0" sz="1000" spc="-20">
                <a:latin typeface="Palatino Linotype"/>
                <a:cs typeface="Palatino Linotype"/>
              </a:rPr>
              <a:t> one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often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want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include</a:t>
            </a:r>
            <a:r>
              <a:rPr dirty="0" sz="1000" spc="-20">
                <a:latin typeface="Palatino Linotype"/>
                <a:cs typeface="Palatino Linotype"/>
              </a:rPr>
              <a:t> time </a:t>
            </a:r>
            <a:r>
              <a:rPr dirty="0" sz="1000" spc="-55">
                <a:latin typeface="Palatino Linotype"/>
                <a:cs typeface="Palatino Linotype"/>
              </a:rPr>
              <a:t>ﬁxed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mitigate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25">
                <a:latin typeface="Palatino Linotype"/>
                <a:cs typeface="Palatino Linotype"/>
              </a:rPr>
              <a:t>sectional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assumed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out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residuals.</a:t>
            </a:r>
            <a:endParaRPr sz="1000">
              <a:latin typeface="Palatino Linotype"/>
              <a:cs typeface="Palatino Linotype"/>
            </a:endParaRPr>
          </a:p>
          <a:p>
            <a:pPr marL="171450">
              <a:lnSpc>
                <a:spcPts val="115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pggls</a:t>
            </a:r>
            <a:r>
              <a:rPr dirty="0" sz="1000" spc="-350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60" b="1">
                <a:latin typeface="Times New Roman"/>
                <a:cs typeface="Times New Roman"/>
              </a:rPr>
              <a:t>fgls</a:t>
            </a:r>
            <a:r>
              <a:rPr dirty="0" sz="1000" spc="5" b="1">
                <a:latin typeface="Times New Roman"/>
                <a:cs typeface="Times New Roman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either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without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ﬁxed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or</a:t>
            </a:r>
            <a:endParaRPr sz="1000">
              <a:latin typeface="Palatino Linotype"/>
              <a:cs typeface="Palatino Linotype"/>
            </a:endParaRPr>
          </a:p>
          <a:p>
            <a:pPr marL="63500">
              <a:lnSpc>
                <a:spcPts val="1200"/>
              </a:lnSpc>
            </a:pP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ﬁrst-differenced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data.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illustrate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EmplUK</a:t>
            </a:r>
            <a:r>
              <a:rPr dirty="0" sz="1000" spc="-36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data.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850">
              <a:latin typeface="Palatino Linotype"/>
              <a:cs typeface="Palatino Linotype"/>
            </a:endParaRPr>
          </a:p>
          <a:p>
            <a:pPr marL="63500">
              <a:lnSpc>
                <a:spcPts val="1200"/>
              </a:lnSpc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5.11</a:t>
            </a:r>
            <a:r>
              <a:rPr dirty="0" sz="1000" spc="370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generalized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155" b="1">
                <a:latin typeface="Times New Roman"/>
                <a:cs typeface="Times New Roman"/>
              </a:rPr>
              <a:t>gls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estimator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EmplUK</a:t>
            </a:r>
            <a:r>
              <a:rPr dirty="0" sz="1000" spc="-320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marL="63500" marR="313690">
              <a:lnSpc>
                <a:spcPts val="1200"/>
              </a:lnSpc>
              <a:spcBef>
                <a:spcPts val="4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EmplUK</a:t>
            </a:r>
            <a:r>
              <a:rPr dirty="0" sz="1000" spc="-355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dataset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good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candidate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55" b="1">
                <a:latin typeface="Times New Roman"/>
                <a:cs typeface="Times New Roman"/>
              </a:rPr>
              <a:t>ggls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relatively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big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random </a:t>
            </a:r>
            <a:r>
              <a:rPr dirty="0" sz="1000" spc="-50">
                <a:latin typeface="Palatino Linotype"/>
                <a:cs typeface="Palatino Linotype"/>
              </a:rPr>
              <a:t>sample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ﬁrms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observed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over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limited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number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years.</a:t>
            </a:r>
            <a:endParaRPr sz="1000">
              <a:latin typeface="Palatino Linotype"/>
              <a:cs typeface="Palatino Linotype"/>
            </a:endParaRPr>
          </a:p>
          <a:p>
            <a:pPr marL="171450">
              <a:lnSpc>
                <a:spcPts val="115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“random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effect”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equivalent,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general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10" b="1">
                <a:latin typeface="Times New Roman"/>
                <a:cs typeface="Times New Roman"/>
              </a:rPr>
              <a:t>gls</a:t>
            </a:r>
            <a:r>
              <a:rPr dirty="0" sz="1000" spc="11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specifying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model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argument</a:t>
            </a:r>
            <a:endParaRPr sz="1000">
              <a:latin typeface="Palatino Linotype"/>
              <a:cs typeface="Palatino Linotype"/>
            </a:endParaRPr>
          </a:p>
          <a:p>
            <a:pPr marL="63500">
              <a:lnSpc>
                <a:spcPts val="1200"/>
              </a:lnSpc>
            </a:pP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’pooling’</a:t>
            </a:r>
            <a:r>
              <a:rPr dirty="0" sz="1000" spc="-1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81479" y="6536823"/>
            <a:ext cx="4985385" cy="127444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data("EmplUK",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"plm")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gglsmod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pggls(log(emp)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log(wage)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log(capital),</a:t>
            </a:r>
            <a:endParaRPr sz="800">
              <a:latin typeface="Courier New"/>
              <a:cs typeface="Courier New"/>
            </a:endParaRPr>
          </a:p>
          <a:p>
            <a:pPr marL="105727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EmplUK,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"pooling")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summary(gglsmod)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Call:</a:t>
            </a:r>
            <a:endParaRPr sz="800">
              <a:latin typeface="Courier New"/>
              <a:cs typeface="Courier New"/>
            </a:endParaRPr>
          </a:p>
          <a:p>
            <a:pPr marL="267970" marR="909955" indent="-243204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pggls(formula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log(emp)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log(wage)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log(capital),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EmplUK,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"pooling")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67529" y="919225"/>
            <a:ext cx="4985385" cy="991235"/>
          </a:xfrm>
          <a:custGeom>
            <a:avLst/>
            <a:gdLst/>
            <a:ahLst/>
            <a:cxnLst/>
            <a:rect l="l" t="t" r="r" b="b"/>
            <a:pathLst>
              <a:path w="4985385" h="991235">
                <a:moveTo>
                  <a:pt x="4985182" y="850150"/>
                </a:moveTo>
                <a:lnTo>
                  <a:pt x="0" y="850150"/>
                </a:lnTo>
                <a:lnTo>
                  <a:pt x="0" y="990854"/>
                </a:lnTo>
                <a:lnTo>
                  <a:pt x="4985182" y="990854"/>
                </a:lnTo>
                <a:lnTo>
                  <a:pt x="4985182" y="850150"/>
                </a:lnTo>
                <a:close/>
              </a:path>
              <a:path w="4985385" h="991235">
                <a:moveTo>
                  <a:pt x="4985182" y="708533"/>
                </a:moveTo>
                <a:lnTo>
                  <a:pt x="0" y="708533"/>
                </a:lnTo>
                <a:lnTo>
                  <a:pt x="0" y="849236"/>
                </a:lnTo>
                <a:lnTo>
                  <a:pt x="4985182" y="849236"/>
                </a:lnTo>
                <a:lnTo>
                  <a:pt x="4985182" y="708533"/>
                </a:lnTo>
                <a:close/>
              </a:path>
              <a:path w="4985385" h="991235">
                <a:moveTo>
                  <a:pt x="4985182" y="566801"/>
                </a:moveTo>
                <a:lnTo>
                  <a:pt x="0" y="566801"/>
                </a:lnTo>
                <a:lnTo>
                  <a:pt x="0" y="707504"/>
                </a:lnTo>
                <a:lnTo>
                  <a:pt x="4985182" y="707504"/>
                </a:lnTo>
                <a:lnTo>
                  <a:pt x="4985182" y="566801"/>
                </a:lnTo>
                <a:close/>
              </a:path>
              <a:path w="4985385" h="991235">
                <a:moveTo>
                  <a:pt x="4985182" y="425069"/>
                </a:moveTo>
                <a:lnTo>
                  <a:pt x="0" y="425069"/>
                </a:lnTo>
                <a:lnTo>
                  <a:pt x="0" y="565772"/>
                </a:lnTo>
                <a:lnTo>
                  <a:pt x="4985182" y="565772"/>
                </a:lnTo>
                <a:lnTo>
                  <a:pt x="4985182" y="425069"/>
                </a:lnTo>
                <a:close/>
              </a:path>
              <a:path w="4985385" h="991235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991235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99123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271364" y="607782"/>
            <a:ext cx="3188970" cy="12909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130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 marL="321310" marR="187325">
              <a:lnSpc>
                <a:spcPct val="232399"/>
              </a:lnSpc>
              <a:spcBef>
                <a:spcPts val="80"/>
              </a:spcBef>
            </a:pPr>
            <a:r>
              <a:rPr dirty="0" sz="800">
                <a:latin typeface="Courier New"/>
                <a:cs typeface="Courier New"/>
              </a:rPr>
              <a:t>Unbalanced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Panel: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150">
                <a:latin typeface="Courier New"/>
                <a:cs typeface="Courier New"/>
              </a:rPr>
              <a:t>140,T=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7-</a:t>
            </a:r>
            <a:r>
              <a:rPr dirty="0" sz="800" spc="229">
                <a:latin typeface="Courier New"/>
                <a:cs typeface="Courier New"/>
              </a:rPr>
              <a:t>9,N=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1031 </a:t>
            </a:r>
            <a:r>
              <a:rPr dirty="0" sz="800" spc="-10">
                <a:latin typeface="Courier New"/>
                <a:cs typeface="Courier New"/>
              </a:rPr>
              <a:t>Residuals:</a:t>
            </a:r>
            <a:endParaRPr sz="800">
              <a:latin typeface="Courier New"/>
              <a:cs typeface="Courier New"/>
            </a:endParaRPr>
          </a:p>
          <a:p>
            <a:pPr algn="r" marR="5080">
              <a:lnSpc>
                <a:spcPct val="100000"/>
              </a:lnSpc>
              <a:spcBef>
                <a:spcPts val="155"/>
              </a:spcBef>
              <a:tabLst>
                <a:tab pos="1457325" algn="l"/>
                <a:tab pos="2429510" algn="l"/>
              </a:tabLst>
            </a:pPr>
            <a:r>
              <a:rPr dirty="0" sz="800">
                <a:latin typeface="Courier New"/>
                <a:cs typeface="Courier New"/>
              </a:rPr>
              <a:t>Min.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Qu.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Median</a:t>
            </a:r>
            <a:r>
              <a:rPr dirty="0" sz="800">
                <a:latin typeface="Courier New"/>
                <a:cs typeface="Courier New"/>
              </a:rPr>
              <a:t>	Mean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3rd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Qu.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Max.</a:t>
            </a:r>
            <a:endParaRPr sz="800">
              <a:latin typeface="Courier New"/>
              <a:cs typeface="Courier New"/>
            </a:endParaRPr>
          </a:p>
          <a:p>
            <a:pPr algn="r" marR="508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1.8070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0.3655</a:t>
            </a:r>
            <a:r>
              <a:rPr dirty="0" sz="800" spc="4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0.0618</a:t>
            </a:r>
            <a:r>
              <a:rPr dirty="0" sz="800" spc="4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0.0323</a:t>
            </a:r>
            <a:r>
              <a:rPr dirty="0" sz="800" spc="4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0.4428</a:t>
            </a:r>
            <a:r>
              <a:rPr dirty="0" sz="800" spc="4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1.5872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321310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67529" y="1906320"/>
            <a:ext cx="4985385" cy="289560"/>
          </a:xfrm>
          <a:custGeom>
            <a:avLst/>
            <a:gdLst/>
            <a:ahLst/>
            <a:cxnLst/>
            <a:rect l="l" t="t" r="r" b="b"/>
            <a:pathLst>
              <a:path w="4985385" h="289560">
                <a:moveTo>
                  <a:pt x="4985182" y="0"/>
                </a:moveTo>
                <a:lnTo>
                  <a:pt x="0" y="0"/>
                </a:lnTo>
                <a:lnTo>
                  <a:pt x="0" y="148348"/>
                </a:lnTo>
                <a:lnTo>
                  <a:pt x="0" y="152234"/>
                </a:lnTo>
                <a:lnTo>
                  <a:pt x="0" y="289052"/>
                </a:lnTo>
                <a:lnTo>
                  <a:pt x="4985182" y="289052"/>
                </a:lnTo>
                <a:lnTo>
                  <a:pt x="4985182" y="152234"/>
                </a:lnTo>
                <a:lnTo>
                  <a:pt x="4985182" y="148348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580087" y="2036533"/>
            <a:ext cx="6934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(Intercept)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369560" y="1873160"/>
            <a:ext cx="2454910" cy="3105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985" marR="5080" indent="-121920">
              <a:lnSpc>
                <a:spcPct val="116799"/>
              </a:lnSpc>
              <a:spcBef>
                <a:spcPts val="100"/>
              </a:spcBef>
              <a:tabLst>
                <a:tab pos="802005" algn="l"/>
                <a:tab pos="1348740" algn="l"/>
              </a:tabLst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z-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Pr(&gt;|z|) 2.0235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0.1585</a:t>
            </a:r>
            <a:r>
              <a:rPr dirty="0" sz="800">
                <a:latin typeface="Courier New"/>
                <a:cs typeface="Courier New"/>
              </a:rPr>
              <a:t>	12.77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567529" y="2196286"/>
            <a:ext cx="4985385" cy="1132840"/>
          </a:xfrm>
          <a:custGeom>
            <a:avLst/>
            <a:gdLst/>
            <a:ahLst/>
            <a:cxnLst/>
            <a:rect l="l" t="t" r="r" b="b"/>
            <a:pathLst>
              <a:path w="4985385" h="1132839">
                <a:moveTo>
                  <a:pt x="4985182" y="992009"/>
                </a:moveTo>
                <a:lnTo>
                  <a:pt x="0" y="992009"/>
                </a:lnTo>
                <a:lnTo>
                  <a:pt x="0" y="1132713"/>
                </a:lnTo>
                <a:lnTo>
                  <a:pt x="4985182" y="1132713"/>
                </a:lnTo>
                <a:lnTo>
                  <a:pt x="4985182" y="992009"/>
                </a:lnTo>
                <a:close/>
              </a:path>
              <a:path w="4985385" h="1132839">
                <a:moveTo>
                  <a:pt x="4985182" y="850277"/>
                </a:moveTo>
                <a:lnTo>
                  <a:pt x="0" y="850277"/>
                </a:lnTo>
                <a:lnTo>
                  <a:pt x="0" y="990981"/>
                </a:lnTo>
                <a:lnTo>
                  <a:pt x="4985182" y="990981"/>
                </a:lnTo>
                <a:lnTo>
                  <a:pt x="4985182" y="850277"/>
                </a:lnTo>
                <a:close/>
              </a:path>
              <a:path w="4985385" h="1132839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1132839">
                <a:moveTo>
                  <a:pt x="4985182" y="566826"/>
                </a:moveTo>
                <a:lnTo>
                  <a:pt x="0" y="566826"/>
                </a:lnTo>
                <a:lnTo>
                  <a:pt x="0" y="707529"/>
                </a:lnTo>
                <a:lnTo>
                  <a:pt x="4985182" y="707529"/>
                </a:lnTo>
                <a:lnTo>
                  <a:pt x="4985182" y="566826"/>
                </a:lnTo>
                <a:close/>
              </a:path>
              <a:path w="4985385" h="1132839">
                <a:moveTo>
                  <a:pt x="4985182" y="425208"/>
                </a:moveTo>
                <a:lnTo>
                  <a:pt x="0" y="425208"/>
                </a:lnTo>
                <a:lnTo>
                  <a:pt x="0" y="565912"/>
                </a:lnTo>
                <a:lnTo>
                  <a:pt x="4985182" y="565912"/>
                </a:lnTo>
                <a:lnTo>
                  <a:pt x="4985182" y="425208"/>
                </a:lnTo>
                <a:close/>
              </a:path>
              <a:path w="4985385" h="1132839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1132839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113283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67532" y="2195254"/>
          <a:ext cx="3275965" cy="11328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75665"/>
                <a:gridCol w="577215"/>
                <a:gridCol w="607694"/>
                <a:gridCol w="455930"/>
                <a:gridCol w="760730"/>
              </a:tblGrid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log(wage)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-0.2323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0.0480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4.84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1.3e-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log(capital)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0.6105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0.0174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35.02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566420">
                <a:tc gridSpan="5"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'.'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 marR="1542415">
                        <a:lnSpc>
                          <a:spcPct val="11619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Total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Sum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of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Squares: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1850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Residua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l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Sum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of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Squares: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403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Multiple</a:t>
                      </a:r>
                      <a:r>
                        <a:rPr dirty="0" sz="800" spc="-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R-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squared:</a:t>
                      </a:r>
                      <a:r>
                        <a:rPr dirty="0" sz="800" spc="-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0.783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0" name="object 10" descr=""/>
          <p:cNvSpPr txBox="1"/>
          <p:nvPr/>
        </p:nvSpPr>
        <p:spPr>
          <a:xfrm>
            <a:off x="554807" y="3514271"/>
            <a:ext cx="4959985" cy="6330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ourier New"/>
                <a:cs typeface="Courier New"/>
              </a:rPr>
              <a:t>pggls</a:t>
            </a:r>
            <a:r>
              <a:rPr dirty="0" sz="1000" spc="-10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function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similar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Courier New"/>
                <a:cs typeface="Courier New"/>
              </a:rPr>
              <a:t>plm</a:t>
            </a:r>
            <a:r>
              <a:rPr dirty="0" sz="1000" spc="-55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many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respects.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exception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estimate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group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matrix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</a:t>
            </a:r>
            <a:r>
              <a:rPr dirty="0" sz="1000" spc="-10">
                <a:latin typeface="Palatino Linotype"/>
                <a:cs typeface="Palatino Linotype"/>
              </a:rPr>
              <a:t>errors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>
                <a:latin typeface="Courier New"/>
                <a:cs typeface="Courier New"/>
              </a:rPr>
              <a:t>sigma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 </a:t>
            </a:r>
            <a:r>
              <a:rPr dirty="0" sz="1000" spc="-20">
                <a:latin typeface="Palatino Linotype"/>
                <a:cs typeface="Palatino Linotype"/>
              </a:rPr>
              <a:t>matrix)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reported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objects </a:t>
            </a:r>
            <a:r>
              <a:rPr dirty="0" sz="1000" spc="-30">
                <a:latin typeface="Palatino Linotype"/>
                <a:cs typeface="Palatino Linotype"/>
              </a:rPr>
              <a:t>instead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variances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components.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displayed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 </a:t>
            </a:r>
            <a:r>
              <a:rPr dirty="0" sz="1000" spc="-10">
                <a:latin typeface="Palatino Linotype"/>
                <a:cs typeface="Palatino Linotype"/>
              </a:rPr>
              <a:t>follows: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67532" y="4316888"/>
            <a:ext cx="4985385" cy="155829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round(gglsmod$sigma,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3)</a:t>
            </a:r>
            <a:endParaRPr sz="800">
              <a:latin typeface="Courier New"/>
              <a:cs typeface="Courier New"/>
            </a:endParaRPr>
          </a:p>
          <a:p>
            <a:pPr algn="r" marR="142938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1976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1977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1978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1979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1980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1981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1982</a:t>
            </a:r>
            <a:r>
              <a:rPr dirty="0" sz="800" spc="4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1983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1984</a:t>
            </a:r>
            <a:endParaRPr sz="800">
              <a:latin typeface="Courier New"/>
              <a:cs typeface="Courier New"/>
            </a:endParaRPr>
          </a:p>
          <a:p>
            <a:pPr algn="r" marR="142938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1976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0.307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0.291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0.277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0.269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0.252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0.254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0.247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0.303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0.362</a:t>
            </a:r>
            <a:endParaRPr sz="800">
              <a:latin typeface="Courier New"/>
              <a:cs typeface="Courier New"/>
            </a:endParaRPr>
          </a:p>
          <a:p>
            <a:pPr algn="r" marR="142938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1977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0.291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0.303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0.296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0.294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0.275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0.259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0.251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0.272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0.428</a:t>
            </a:r>
            <a:endParaRPr sz="800">
              <a:latin typeface="Courier New"/>
              <a:cs typeface="Courier New"/>
            </a:endParaRPr>
          </a:p>
          <a:p>
            <a:pPr algn="r" marR="142938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1978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0.277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0.296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0.299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0.301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0.280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0.264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0.256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0.280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0.433</a:t>
            </a:r>
            <a:endParaRPr sz="800">
              <a:latin typeface="Courier New"/>
              <a:cs typeface="Courier New"/>
            </a:endParaRPr>
          </a:p>
          <a:p>
            <a:pPr algn="r" marR="142938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1979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0.269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0.294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0.301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0.314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0.291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0.273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0.263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0.287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0.452</a:t>
            </a:r>
            <a:endParaRPr sz="800">
              <a:latin typeface="Courier New"/>
              <a:cs typeface="Courier New"/>
            </a:endParaRPr>
          </a:p>
          <a:p>
            <a:pPr algn="r" marR="142938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1980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0.252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0.275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0.280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0.291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0.282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0.265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0.254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0.279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0.426</a:t>
            </a:r>
            <a:endParaRPr sz="800">
              <a:latin typeface="Courier New"/>
              <a:cs typeface="Courier New"/>
            </a:endParaRPr>
          </a:p>
          <a:p>
            <a:pPr algn="r" marR="142938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1981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0.254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0.259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0.264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0.273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0.265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0.266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0.254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0.279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0.447</a:t>
            </a:r>
            <a:endParaRPr sz="800">
              <a:latin typeface="Courier New"/>
              <a:cs typeface="Courier New"/>
            </a:endParaRPr>
          </a:p>
          <a:p>
            <a:pPr algn="r" marR="142938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1982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0.247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0.251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0.256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0.263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0.254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0.254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0.262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0.291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0.473</a:t>
            </a:r>
            <a:endParaRPr sz="800">
              <a:latin typeface="Courier New"/>
              <a:cs typeface="Courier New"/>
            </a:endParaRPr>
          </a:p>
          <a:p>
            <a:pPr algn="r" marR="142938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1983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0.303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0.272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0.280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0.287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0.279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0.279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0.291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0.300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0.486</a:t>
            </a:r>
            <a:endParaRPr sz="800">
              <a:latin typeface="Courier New"/>
              <a:cs typeface="Courier New"/>
            </a:endParaRPr>
          </a:p>
          <a:p>
            <a:pPr algn="r" marR="142938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1984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0.362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0.428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0.433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0.452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0.426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0.447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0.473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0.486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0.505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54826" y="6059961"/>
            <a:ext cx="4960620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seen,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correlations </a:t>
            </a:r>
            <a:r>
              <a:rPr dirty="0" sz="1000" spc="-35">
                <a:latin typeface="Palatino Linotype"/>
                <a:cs typeface="Palatino Linotype"/>
              </a:rPr>
              <a:t>between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pairs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residuals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time)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same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individual </a:t>
            </a:r>
            <a:r>
              <a:rPr dirty="0" sz="1000" spc="-55">
                <a:latin typeface="Palatino Linotype"/>
                <a:cs typeface="Palatino Linotype"/>
              </a:rPr>
              <a:t>do</a:t>
            </a:r>
            <a:r>
              <a:rPr dirty="0" sz="1000" spc="-10">
                <a:latin typeface="Palatino Linotype"/>
                <a:cs typeface="Palatino Linotype"/>
              </a:rPr>
              <a:t> not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out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distance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very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much</a:t>
            </a:r>
            <a:r>
              <a:rPr dirty="0" sz="1000" spc="-10">
                <a:latin typeface="Palatino Linotype"/>
                <a:cs typeface="Palatino Linotype"/>
              </a:rPr>
              <a:t> resembles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29426" y="6363658"/>
            <a:ext cx="50044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random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structure,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strong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prevalence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component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29914" sz="975" spc="-37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433726" y="6436439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883557" y="6589141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29431" y="6516361"/>
            <a:ext cx="43719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over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10" i="1">
                <a:latin typeface="Meiryo"/>
                <a:cs typeface="Meiryo"/>
              </a:rPr>
              <a:t/>
            </a:r>
            <a:r>
              <a:rPr dirty="0" baseline="29914" sz="975" spc="-315">
                <a:latin typeface="Palatino Linotype"/>
                <a:cs typeface="Palatino Linotype"/>
              </a:rPr>
              <a:t>2</a:t>
            </a:r>
            <a:r>
              <a:rPr dirty="0" baseline="29914" sz="975" spc="202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(witness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small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values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outside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diagonal).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54831" y="6832706"/>
            <a:ext cx="4960620" cy="9239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00" b="1">
                <a:latin typeface="Calibri"/>
                <a:cs typeface="Calibri"/>
              </a:rPr>
              <a:t>5.2.1.2</a:t>
            </a:r>
            <a:r>
              <a:rPr dirty="0" sz="900" spc="285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Fixed Effects </a:t>
            </a:r>
            <a:r>
              <a:rPr dirty="0" sz="600" spc="-25" b="1">
                <a:latin typeface="Calibri"/>
                <a:cs typeface="Calibri"/>
              </a:rPr>
              <a:t>GLS</a:t>
            </a:r>
            <a:endParaRPr sz="600">
              <a:latin typeface="Calibri"/>
              <a:cs typeface="Calibri"/>
            </a:endParaRPr>
          </a:p>
          <a:p>
            <a:pPr algn="just" marL="12700" marR="5080">
              <a:lnSpc>
                <a:spcPct val="100000"/>
              </a:lnSpc>
              <a:spcBef>
                <a:spcPts val="15"/>
              </a:spcBef>
            </a:pP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heterogeneity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present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but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trust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random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assumption,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moreover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remainder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expected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show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heteroscedasticity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serial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correla- </a:t>
            </a:r>
            <a:r>
              <a:rPr dirty="0" sz="1000">
                <a:latin typeface="Palatino Linotype"/>
                <a:cs typeface="Palatino Linotype"/>
              </a:rPr>
              <a:t>tion,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30" b="1">
                <a:latin typeface="Times New Roman"/>
                <a:cs typeface="Times New Roman"/>
              </a:rPr>
              <a:t>fe</a:t>
            </a:r>
            <a:r>
              <a:rPr dirty="0" sz="1000" b="1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 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employed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together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 </a:t>
            </a:r>
            <a:r>
              <a:rPr dirty="0" sz="1000" spc="-10">
                <a:latin typeface="Palatino Linotype"/>
                <a:cs typeface="Palatino Linotype"/>
              </a:rPr>
              <a:t>robust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covariance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matrix;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but if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30">
                <a:latin typeface="Palatino Linotype"/>
                <a:cs typeface="Palatino Linotype"/>
              </a:rPr>
              <a:t>sectional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dimension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suﬃcient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assumption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constant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covariance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matrix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across </a:t>
            </a:r>
            <a:r>
              <a:rPr dirty="0" sz="1000" spc="-45">
                <a:latin typeface="Palatino Linotype"/>
                <a:cs typeface="Palatino Linotype"/>
              </a:rPr>
              <a:t>individuals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realistic,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applying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55" b="1">
                <a:latin typeface="Times New Roman"/>
                <a:cs typeface="Times New Roman"/>
              </a:rPr>
              <a:t>ggls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method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time-</a:t>
            </a:r>
            <a:r>
              <a:rPr dirty="0" sz="1000" spc="-35">
                <a:latin typeface="Palatino Linotype"/>
                <a:cs typeface="Palatino Linotype"/>
              </a:rPr>
              <a:t>demeaned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data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provide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30659" y="611668"/>
            <a:ext cx="5294630" cy="7397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670175">
              <a:lnSpc>
                <a:spcPct val="100000"/>
              </a:lnSpc>
              <a:spcBef>
                <a:spcPts val="95"/>
              </a:spcBef>
            </a:pPr>
            <a:r>
              <a:rPr dirty="0" sz="800" spc="-10" i="1">
                <a:latin typeface="Calibri"/>
                <a:cs typeface="Calibri"/>
              </a:rPr>
              <a:t>Robust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Inference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Estimation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for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Non-</a:t>
            </a:r>
            <a:r>
              <a:rPr dirty="0" sz="800" spc="-10" i="1">
                <a:latin typeface="Calibri"/>
                <a:cs typeface="Calibri"/>
              </a:rPr>
              <a:t>spherical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Errors</a:t>
            </a:r>
            <a:r>
              <a:rPr dirty="0" sz="800" spc="27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131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50">
              <a:latin typeface="Calibri"/>
              <a:cs typeface="Calibri"/>
            </a:endParaRPr>
          </a:p>
          <a:p>
            <a:pPr marL="50800" marR="300990">
              <a:lnSpc>
                <a:spcPct val="100000"/>
              </a:lnSpc>
            </a:pPr>
            <a:r>
              <a:rPr dirty="0" sz="1000" spc="-10">
                <a:latin typeface="Palatino Linotype"/>
                <a:cs typeface="Palatino Linotype"/>
              </a:rPr>
              <a:t>more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eﬃcient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alternative,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called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ﬁxed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155" b="1">
                <a:latin typeface="Times New Roman"/>
                <a:cs typeface="Times New Roman"/>
              </a:rPr>
              <a:t>gls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(</a:t>
            </a:r>
            <a:r>
              <a:rPr dirty="0" sz="1000" spc="100" b="1">
                <a:latin typeface="Times New Roman"/>
                <a:cs typeface="Times New Roman"/>
              </a:rPr>
              <a:t>fegls</a:t>
            </a:r>
            <a:r>
              <a:rPr dirty="0" sz="1000" spc="100">
                <a:latin typeface="Palatino Linotype"/>
                <a:cs typeface="Palatino Linotype"/>
              </a:rPr>
              <a:t>)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(Wooldridge,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2010, 10.5.5).</a:t>
            </a:r>
            <a:r>
              <a:rPr dirty="0" baseline="29914" sz="975" spc="-15">
                <a:latin typeface="Palatino Linotype"/>
                <a:cs typeface="Palatino Linotype"/>
              </a:rPr>
              <a:t>5</a:t>
            </a:r>
            <a:endParaRPr baseline="29914" sz="975">
              <a:latin typeface="Palatino Linotype"/>
              <a:cs typeface="Palatino Linotype"/>
            </a:endParaRPr>
          </a:p>
          <a:p>
            <a:pPr marL="158750">
              <a:lnSpc>
                <a:spcPts val="119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submatrix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each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now: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95682" y="1573202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891304" y="1439501"/>
            <a:ext cx="514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2222" sz="1500" spc="-240">
                <a:latin typeface="Cambria"/>
                <a:cs typeface="Cambria"/>
              </a:rPr>
              <a:t>Σ</a:t>
            </a:r>
            <a:r>
              <a:rPr dirty="0" baseline="-11111" sz="1500" spc="-817" i="1">
                <a:latin typeface="Meiryo"/>
                <a:cs typeface="Meiryo"/>
              </a:rPr>
              <a:t>̂</a:t>
            </a:r>
            <a:r>
              <a:rPr dirty="0" baseline="-11111" sz="1500" spc="-284" i="1">
                <a:latin typeface="Meiryo"/>
                <a:cs typeface="Meiryo"/>
              </a:rPr>
              <a:t> </a:t>
            </a:r>
            <a:r>
              <a:rPr dirty="0" sz="650" spc="105" b="1">
                <a:latin typeface="Times New Roman"/>
                <a:cs typeface="Times New Roman"/>
              </a:rPr>
              <a:t>fegls</a:t>
            </a:r>
            <a:r>
              <a:rPr dirty="0" sz="650" spc="175" b="1">
                <a:latin typeface="Times New Roman"/>
                <a:cs typeface="Times New Roman"/>
              </a:rPr>
              <a:t> </a:t>
            </a:r>
            <a:r>
              <a:rPr dirty="0" baseline="-22222" sz="1500" spc="112">
                <a:latin typeface="Cambria"/>
                <a:cs typeface="Cambria"/>
              </a:rPr>
              <a:t>=</a:t>
            </a:r>
            <a:endParaRPr baseline="-22222" sz="1500">
              <a:latin typeface="Cambria"/>
              <a:cs typeface="Cambri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436656" y="1369520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390018" y="1374691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397792" y="1667613"/>
            <a:ext cx="1739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564300" y="1396182"/>
            <a:ext cx="3740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90" i="1">
                <a:latin typeface="Meiryo"/>
                <a:cs typeface="Meiryo"/>
              </a:rPr>
              <a:t>̂</a:t>
            </a:r>
            <a:r>
              <a:rPr dirty="0" sz="1000" spc="130" i="1">
                <a:latin typeface="Meiryo"/>
                <a:cs typeface="Meiryo"/>
              </a:rPr>
              <a:t>  </a:t>
            </a:r>
            <a:r>
              <a:rPr dirty="0" sz="1000" spc="-440" i="1">
                <a:latin typeface="Meiryo"/>
                <a:cs typeface="Meiryo"/>
              </a:rPr>
              <a:t>̂</a:t>
            </a:r>
            <a:r>
              <a:rPr dirty="0" baseline="29914" sz="975" spc="-660" i="1">
                <a:latin typeface="Meiryo"/>
                <a:cs typeface="Meiryo"/>
              </a:rPr>
              <a:t>⊤</a:t>
            </a:r>
            <a:endParaRPr baseline="29914" sz="975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644107" y="1468962"/>
            <a:ext cx="3238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>
                <a:latin typeface="Palatino Linotype"/>
                <a:cs typeface="Palatino Linotype"/>
              </a:rPr>
              <a:t>w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40" i="1">
                <a:latin typeface="Palatino Linotype"/>
                <a:cs typeface="Palatino Linotype"/>
              </a:rPr>
              <a:t> </a:t>
            </a:r>
            <a:r>
              <a:rPr dirty="0" sz="650" spc="-25">
                <a:latin typeface="Palatino Linotype"/>
                <a:cs typeface="Palatino Linotype"/>
              </a:rPr>
              <a:t>w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1602407" y="1597698"/>
            <a:ext cx="359410" cy="0"/>
          </a:xfrm>
          <a:custGeom>
            <a:avLst/>
            <a:gdLst/>
            <a:ahLst/>
            <a:cxnLst/>
            <a:rect l="l" t="t" r="r" b="b"/>
            <a:pathLst>
              <a:path w="359410" h="0">
                <a:moveTo>
                  <a:pt x="0" y="0"/>
                </a:moveTo>
                <a:lnTo>
                  <a:pt x="35913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1717380" y="1578716"/>
            <a:ext cx="118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43384" y="1812797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where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70" i="1">
                <a:latin typeface="Meiryo"/>
                <a:cs typeface="Meiryo"/>
              </a:rPr>
              <a:t/>
            </a:r>
            <a:r>
              <a:rPr dirty="0" sz="1000" spc="-409" i="1">
                <a:latin typeface="Meiryo"/>
                <a:cs typeface="Meiryo"/>
              </a:rPr>
              <a:t>̂</a:t>
            </a:r>
            <a:r>
              <a:rPr dirty="0" baseline="-21367" sz="975" spc="-135">
                <a:latin typeface="Palatino Linotype"/>
                <a:cs typeface="Palatino Linotype"/>
              </a:rPr>
              <a:t>w</a:t>
            </a:r>
            <a:r>
              <a:rPr dirty="0" baseline="-21367" sz="975" spc="-232" i="1">
                <a:latin typeface="Palatino Linotype"/>
                <a:cs typeface="Palatino Linotype"/>
              </a:rPr>
              <a:t>n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130">
                <a:latin typeface="Cambria"/>
                <a:cs typeface="Cambria"/>
              </a:rPr>
              <a:t>(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sz="1000" spc="-345" i="1">
                <a:latin typeface="Meiryo"/>
                <a:cs typeface="Meiryo"/>
              </a:rPr>
              <a:t>̂</a:t>
            </a:r>
            <a:r>
              <a:rPr dirty="0" baseline="-21367" sz="975" spc="-30">
                <a:latin typeface="Palatino Linotype"/>
                <a:cs typeface="Palatino Linotype"/>
              </a:rPr>
              <a:t>w</a:t>
            </a:r>
            <a:r>
              <a:rPr dirty="0" baseline="-21367" sz="975" spc="-112" i="1">
                <a:latin typeface="Palatino Linotype"/>
                <a:cs typeface="Palatino Linotype"/>
              </a:rPr>
              <a:t>n</a:t>
            </a:r>
            <a:r>
              <a:rPr dirty="0" baseline="-21367" sz="975" spc="-120">
                <a:latin typeface="Palatino Linotype"/>
                <a:cs typeface="Palatino Linotype"/>
              </a:rPr>
              <a:t>1</a:t>
            </a:r>
            <a:r>
              <a:rPr dirty="0" sz="1000" spc="-185" i="1">
                <a:latin typeface="Meiryo"/>
                <a:cs typeface="Meiryo"/>
              </a:rPr>
              <a:t>,</a:t>
            </a:r>
            <a:r>
              <a:rPr dirty="0" sz="1000" spc="-180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785" i="1">
                <a:latin typeface="Meiryo"/>
                <a:cs typeface="Meiryo"/>
              </a:rPr>
              <a:t/>
            </a:r>
            <a:r>
              <a:rPr dirty="0" sz="1000" spc="-360" i="1">
                <a:latin typeface="Meiryo"/>
                <a:cs typeface="Meiryo"/>
              </a:rPr>
              <a:t>̂</a:t>
            </a:r>
            <a:r>
              <a:rPr dirty="0" baseline="-21367" sz="975">
                <a:latin typeface="Palatino Linotype"/>
                <a:cs typeface="Palatino Linotype"/>
              </a:rPr>
              <a:t>w</a:t>
            </a:r>
            <a:r>
              <a:rPr dirty="0" baseline="-21367" sz="975" spc="-120" i="1">
                <a:latin typeface="Palatino Linotype"/>
                <a:cs typeface="Palatino Linotype"/>
              </a:rPr>
              <a:t>n</a:t>
            </a:r>
            <a:r>
              <a:rPr dirty="0" baseline="-21367" sz="975" spc="-37" i="1">
                <a:latin typeface="Palatino Linotype"/>
                <a:cs typeface="Palatino Linotype"/>
              </a:rPr>
              <a:t>T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subvector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 spc="130" b="1">
                <a:latin typeface="Times New Roman"/>
                <a:cs typeface="Times New Roman"/>
              </a:rPr>
              <a:t>fe</a:t>
            </a:r>
            <a:r>
              <a:rPr dirty="0" sz="1000" spc="70" b="1">
                <a:latin typeface="Times New Roman"/>
                <a:cs typeface="Times New Roman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>
                <a:latin typeface="Palatino Linotype"/>
                <a:cs typeface="Palatino Linotype"/>
              </a:rPr>
              <a:t>)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residuals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Using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43374" y="1927901"/>
            <a:ext cx="6642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705">
                <a:latin typeface="Cambria"/>
                <a:cs typeface="Cambria"/>
              </a:rPr>
              <a:t>Ω</a:t>
            </a:r>
            <a:r>
              <a:rPr dirty="0" baseline="-5555" sz="1500" spc="-494" i="1">
                <a:latin typeface="Meiryo"/>
                <a:cs typeface="Meiryo"/>
              </a:rPr>
              <a:t>̂</a:t>
            </a:r>
            <a:r>
              <a:rPr dirty="0" baseline="-5555" sz="1500" spc="-179" i="1">
                <a:latin typeface="Meiryo"/>
                <a:cs typeface="Meiryo"/>
              </a:rPr>
              <a:t> </a:t>
            </a:r>
            <a:r>
              <a:rPr dirty="0" sz="650" spc="65">
                <a:latin typeface="Cambria"/>
                <a:cs typeface="Cambria"/>
              </a:rPr>
              <a:t>(</a:t>
            </a:r>
            <a:r>
              <a:rPr dirty="0" sz="650" spc="65" b="1">
                <a:latin typeface="Times New Roman"/>
                <a:cs typeface="Times New Roman"/>
              </a:rPr>
              <a:t>fegls</a:t>
            </a:r>
            <a:r>
              <a:rPr dirty="0" sz="650" spc="65">
                <a:latin typeface="Cambria"/>
                <a:cs typeface="Cambria"/>
              </a:rPr>
              <a:t>)</a:t>
            </a:r>
            <a:r>
              <a:rPr dirty="0" sz="650" spc="190">
                <a:latin typeface="Cambria"/>
                <a:cs typeface="Cambria"/>
              </a:rPr>
              <a:t> </a:t>
            </a:r>
            <a:r>
              <a:rPr dirty="0" baseline="-19444" sz="1500" spc="187">
                <a:latin typeface="Cambria"/>
                <a:cs typeface="Cambria"/>
              </a:rPr>
              <a:t>=</a:t>
            </a:r>
            <a:r>
              <a:rPr dirty="0" baseline="-19444" sz="1500" spc="97">
                <a:latin typeface="Cambria"/>
                <a:cs typeface="Cambria"/>
              </a:rPr>
              <a:t> </a:t>
            </a:r>
            <a:r>
              <a:rPr dirty="0" baseline="-19444" sz="1500" spc="-75">
                <a:latin typeface="Palatino Linotype"/>
                <a:cs typeface="Palatino Linotype"/>
              </a:rPr>
              <a:t>I</a:t>
            </a:r>
            <a:endParaRPr baseline="-19444" sz="15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56626" y="2044913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235807" y="1972133"/>
            <a:ext cx="3562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-160">
                <a:latin typeface="Cambria"/>
                <a:cs typeface="Cambria"/>
              </a:rPr>
              <a:t>Σ</a:t>
            </a:r>
            <a:r>
              <a:rPr dirty="0" baseline="11111" sz="1500" spc="-817" i="1">
                <a:latin typeface="Meiryo"/>
                <a:cs typeface="Meiryo"/>
              </a:rPr>
              <a:t>̂</a:t>
            </a:r>
            <a:r>
              <a:rPr dirty="0" baseline="11111" sz="1500" spc="-240" i="1">
                <a:latin typeface="Meiryo"/>
                <a:cs typeface="Meiryo"/>
              </a:rPr>
              <a:t> </a:t>
            </a:r>
            <a:r>
              <a:rPr dirty="0" baseline="42735" sz="975">
                <a:latin typeface="Cambria"/>
                <a:cs typeface="Cambria"/>
              </a:rPr>
              <a:t>(</a:t>
            </a:r>
            <a:r>
              <a:rPr dirty="0" baseline="42735" sz="975" b="1">
                <a:latin typeface="Times New Roman"/>
                <a:cs typeface="Times New Roman"/>
              </a:rPr>
              <a:t>fegls</a:t>
            </a:r>
            <a:r>
              <a:rPr dirty="0" baseline="42735" sz="975">
                <a:latin typeface="Cambria"/>
                <a:cs typeface="Cambria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transformed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data,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145" b="1">
                <a:latin typeface="Times New Roman"/>
                <a:cs typeface="Times New Roman"/>
              </a:rPr>
              <a:t>fegls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91319" y="2191595"/>
            <a:ext cx="1498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1111" sz="1500" spc="-832" i="1">
                <a:latin typeface="Meiryo"/>
                <a:cs typeface="Meiryo"/>
              </a:rPr>
              <a:t/>
            </a:r>
            <a:r>
              <a:rPr dirty="0" sz="1000" spc="-55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979118" y="2291919"/>
            <a:ext cx="2565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95" b="1">
                <a:latin typeface="Times New Roman"/>
                <a:cs typeface="Times New Roman"/>
              </a:rPr>
              <a:t>fegls</a:t>
            </a:r>
            <a:endParaRPr sz="650">
              <a:latin typeface="Times New Roman"/>
              <a:cs typeface="Times New Roman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226208" y="2059092"/>
            <a:ext cx="2421255" cy="28702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260985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  <a:p>
            <a:pPr marL="38100">
              <a:lnSpc>
                <a:spcPct val="100000"/>
              </a:lnSpc>
              <a:spcBef>
                <a:spcPts val="55"/>
              </a:spcBef>
            </a:pPr>
            <a:r>
              <a:rPr dirty="0" baseline="-22222" sz="1500" spc="187">
                <a:latin typeface="Cambria"/>
                <a:cs typeface="Cambria"/>
              </a:rPr>
              <a:t>=</a:t>
            </a:r>
            <a:r>
              <a:rPr dirty="0" baseline="-22222" sz="1500" spc="419">
                <a:latin typeface="Cambria"/>
                <a:cs typeface="Cambria"/>
              </a:rPr>
              <a:t> </a:t>
            </a:r>
            <a:r>
              <a:rPr dirty="0" baseline="-22222" sz="1500" spc="-44">
                <a:latin typeface="Cambria"/>
                <a:cs typeface="Cambria"/>
              </a:rPr>
              <a:t>(</a:t>
            </a:r>
            <a:r>
              <a:rPr dirty="0" baseline="-22222" sz="1500" spc="-44" i="1">
                <a:latin typeface="Palatino Linotype"/>
                <a:cs typeface="Palatino Linotype"/>
              </a:rPr>
              <a:t>X</a:t>
            </a:r>
            <a:r>
              <a:rPr dirty="0" sz="650" spc="-30" i="1">
                <a:latin typeface="Meiryo"/>
                <a:cs typeface="Meiryo"/>
              </a:rPr>
              <a:t>⊤</a:t>
            </a:r>
            <a:r>
              <a:rPr dirty="0" baseline="-22222" sz="1500" spc="-44" i="1">
                <a:latin typeface="Palatino Linotype"/>
                <a:cs typeface="Palatino Linotype"/>
              </a:rPr>
              <a:t>W</a:t>
            </a:r>
            <a:r>
              <a:rPr dirty="0" baseline="-22222" sz="1500" spc="-60" i="1">
                <a:latin typeface="Palatino Linotype"/>
                <a:cs typeface="Palatino Linotype"/>
              </a:rPr>
              <a:t> </a:t>
            </a:r>
            <a:r>
              <a:rPr dirty="0" baseline="-22222" sz="1500" spc="-705">
                <a:latin typeface="Cambria"/>
                <a:cs typeface="Cambria"/>
              </a:rPr>
              <a:t>Ω</a:t>
            </a:r>
            <a:r>
              <a:rPr dirty="0" baseline="-8333" sz="1500" spc="-494" i="1">
                <a:latin typeface="Meiryo"/>
                <a:cs typeface="Meiryo"/>
              </a:rPr>
              <a:t>̂</a:t>
            </a:r>
            <a:r>
              <a:rPr dirty="0" baseline="-8333" sz="1500" spc="75" i="1">
                <a:latin typeface="Meiryo"/>
                <a:cs typeface="Meiryo"/>
              </a:rPr>
              <a:t> </a:t>
            </a:r>
            <a:r>
              <a:rPr dirty="0" sz="650">
                <a:latin typeface="Cambria"/>
                <a:cs typeface="Cambria"/>
              </a:rPr>
              <a:t>(</a:t>
            </a:r>
            <a:r>
              <a:rPr dirty="0" sz="650" b="1">
                <a:latin typeface="Times New Roman"/>
                <a:cs typeface="Times New Roman"/>
              </a:rPr>
              <a:t>fegls</a:t>
            </a:r>
            <a:r>
              <a:rPr dirty="0" sz="650">
                <a:latin typeface="Cambria"/>
                <a:cs typeface="Cambria"/>
              </a:rPr>
              <a:t>)–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baseline="-22222" sz="1500" i="1">
                <a:latin typeface="Palatino Linotype"/>
                <a:cs typeface="Palatino Linotype"/>
              </a:rPr>
              <a:t>WX</a:t>
            </a:r>
            <a:r>
              <a:rPr dirty="0" baseline="-22222" sz="1500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–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baseline="-22222" sz="1500">
                <a:latin typeface="Cambria"/>
                <a:cs typeface="Cambria"/>
              </a:rPr>
              <a:t>(</a:t>
            </a:r>
            <a:r>
              <a:rPr dirty="0" baseline="-22222" sz="1500" i="1">
                <a:latin typeface="Palatino Linotype"/>
                <a:cs typeface="Palatino Linotype"/>
              </a:rPr>
              <a:t>X</a:t>
            </a:r>
            <a:r>
              <a:rPr dirty="0" sz="650" i="1">
                <a:latin typeface="Meiryo"/>
                <a:cs typeface="Meiryo"/>
              </a:rPr>
              <a:t>⊤</a:t>
            </a:r>
            <a:r>
              <a:rPr dirty="0" baseline="-22222" sz="1500" i="1">
                <a:latin typeface="Palatino Linotype"/>
                <a:cs typeface="Palatino Linotype"/>
              </a:rPr>
              <a:t>W</a:t>
            </a:r>
            <a:r>
              <a:rPr dirty="0" baseline="-22222" sz="1500" spc="-60" i="1">
                <a:latin typeface="Palatino Linotype"/>
                <a:cs typeface="Palatino Linotype"/>
              </a:rPr>
              <a:t> </a:t>
            </a:r>
            <a:r>
              <a:rPr dirty="0" baseline="-22222" sz="1500" spc="-705">
                <a:latin typeface="Cambria"/>
                <a:cs typeface="Cambria"/>
              </a:rPr>
              <a:t>Ω</a:t>
            </a:r>
            <a:r>
              <a:rPr dirty="0" baseline="-8333" sz="1500" spc="-494" i="1">
                <a:latin typeface="Meiryo"/>
                <a:cs typeface="Meiryo"/>
              </a:rPr>
              <a:t>̂</a:t>
            </a:r>
            <a:r>
              <a:rPr dirty="0" baseline="-8333" sz="1500" spc="75" i="1">
                <a:latin typeface="Meiryo"/>
                <a:cs typeface="Meiryo"/>
              </a:rPr>
              <a:t> </a:t>
            </a:r>
            <a:r>
              <a:rPr dirty="0" sz="650" spc="-10">
                <a:latin typeface="Cambria"/>
                <a:cs typeface="Cambria"/>
              </a:rPr>
              <a:t>(</a:t>
            </a:r>
            <a:r>
              <a:rPr dirty="0" sz="650" spc="-10" b="1">
                <a:latin typeface="Times New Roman"/>
                <a:cs typeface="Times New Roman"/>
              </a:rPr>
              <a:t>fegls</a:t>
            </a:r>
            <a:r>
              <a:rPr dirty="0" sz="650" spc="-10">
                <a:latin typeface="Cambria"/>
                <a:cs typeface="Cambria"/>
              </a:rPr>
              <a:t>)–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r>
              <a:rPr dirty="0" baseline="-22222" sz="1500" spc="-15" i="1">
                <a:latin typeface="Palatino Linotype"/>
                <a:cs typeface="Palatino Linotype"/>
              </a:rPr>
              <a:t>Wy</a:t>
            </a:r>
            <a:r>
              <a:rPr dirty="0" baseline="-22222" sz="1500" spc="-15">
                <a:latin typeface="Cambria"/>
                <a:cs typeface="Cambria"/>
              </a:rPr>
              <a:t>)</a:t>
            </a:r>
            <a:endParaRPr baseline="-22222" sz="1500">
              <a:latin typeface="Cambria"/>
              <a:cs typeface="Cambria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581479" y="4162018"/>
            <a:ext cx="4985385" cy="2414905"/>
          </a:xfrm>
          <a:custGeom>
            <a:avLst/>
            <a:gdLst/>
            <a:ahLst/>
            <a:cxnLst/>
            <a:rect l="l" t="t" r="r" b="b"/>
            <a:pathLst>
              <a:path w="4985385" h="2414904">
                <a:moveTo>
                  <a:pt x="4985182" y="2125637"/>
                </a:moveTo>
                <a:lnTo>
                  <a:pt x="0" y="2125637"/>
                </a:lnTo>
                <a:lnTo>
                  <a:pt x="0" y="2262454"/>
                </a:lnTo>
                <a:lnTo>
                  <a:pt x="0" y="2266340"/>
                </a:lnTo>
                <a:lnTo>
                  <a:pt x="0" y="2414701"/>
                </a:lnTo>
                <a:lnTo>
                  <a:pt x="4985182" y="2414701"/>
                </a:lnTo>
                <a:lnTo>
                  <a:pt x="4985182" y="2266340"/>
                </a:lnTo>
                <a:lnTo>
                  <a:pt x="4985182" y="2262454"/>
                </a:lnTo>
                <a:lnTo>
                  <a:pt x="4985182" y="2125637"/>
                </a:lnTo>
                <a:close/>
              </a:path>
              <a:path w="4985385" h="2414904">
                <a:moveTo>
                  <a:pt x="4985182" y="1983905"/>
                </a:moveTo>
                <a:lnTo>
                  <a:pt x="0" y="1983905"/>
                </a:lnTo>
                <a:lnTo>
                  <a:pt x="0" y="2124608"/>
                </a:lnTo>
                <a:lnTo>
                  <a:pt x="4985182" y="2124608"/>
                </a:lnTo>
                <a:lnTo>
                  <a:pt x="4985182" y="1983905"/>
                </a:lnTo>
                <a:close/>
              </a:path>
              <a:path w="4985385" h="2414904">
                <a:moveTo>
                  <a:pt x="4985182" y="1842173"/>
                </a:moveTo>
                <a:lnTo>
                  <a:pt x="0" y="1842173"/>
                </a:lnTo>
                <a:lnTo>
                  <a:pt x="0" y="1982876"/>
                </a:lnTo>
                <a:lnTo>
                  <a:pt x="4985182" y="1982876"/>
                </a:lnTo>
                <a:lnTo>
                  <a:pt x="4985182" y="1842173"/>
                </a:lnTo>
                <a:close/>
              </a:path>
              <a:path w="4985385" h="2414904">
                <a:moveTo>
                  <a:pt x="4985182" y="1700441"/>
                </a:moveTo>
                <a:lnTo>
                  <a:pt x="0" y="1700441"/>
                </a:lnTo>
                <a:lnTo>
                  <a:pt x="0" y="1841144"/>
                </a:lnTo>
                <a:lnTo>
                  <a:pt x="4985182" y="1841144"/>
                </a:lnTo>
                <a:lnTo>
                  <a:pt x="4985182" y="1700441"/>
                </a:lnTo>
                <a:close/>
              </a:path>
              <a:path w="4985385" h="2414904">
                <a:moveTo>
                  <a:pt x="4985182" y="1558823"/>
                </a:moveTo>
                <a:lnTo>
                  <a:pt x="0" y="1558823"/>
                </a:lnTo>
                <a:lnTo>
                  <a:pt x="0" y="1699526"/>
                </a:lnTo>
                <a:lnTo>
                  <a:pt x="4985182" y="1699526"/>
                </a:lnTo>
                <a:lnTo>
                  <a:pt x="4985182" y="1558823"/>
                </a:lnTo>
                <a:close/>
              </a:path>
              <a:path w="4985385" h="2414904">
                <a:moveTo>
                  <a:pt x="4985182" y="1417091"/>
                </a:moveTo>
                <a:lnTo>
                  <a:pt x="0" y="1417091"/>
                </a:lnTo>
                <a:lnTo>
                  <a:pt x="0" y="1557794"/>
                </a:lnTo>
                <a:lnTo>
                  <a:pt x="4985182" y="1557794"/>
                </a:lnTo>
                <a:lnTo>
                  <a:pt x="4985182" y="1417091"/>
                </a:lnTo>
                <a:close/>
              </a:path>
              <a:path w="4985385" h="2414904">
                <a:moveTo>
                  <a:pt x="4985182" y="1275359"/>
                </a:moveTo>
                <a:lnTo>
                  <a:pt x="0" y="1275359"/>
                </a:lnTo>
                <a:lnTo>
                  <a:pt x="0" y="1416062"/>
                </a:lnTo>
                <a:lnTo>
                  <a:pt x="4985182" y="1416062"/>
                </a:lnTo>
                <a:lnTo>
                  <a:pt x="4985182" y="1275359"/>
                </a:lnTo>
                <a:close/>
              </a:path>
              <a:path w="4985385" h="2414904">
                <a:moveTo>
                  <a:pt x="4985182" y="1133627"/>
                </a:moveTo>
                <a:lnTo>
                  <a:pt x="0" y="1133627"/>
                </a:lnTo>
                <a:lnTo>
                  <a:pt x="0" y="1274330"/>
                </a:lnTo>
                <a:lnTo>
                  <a:pt x="4985182" y="1274330"/>
                </a:lnTo>
                <a:lnTo>
                  <a:pt x="4985182" y="1133627"/>
                </a:lnTo>
                <a:close/>
              </a:path>
              <a:path w="4985385" h="2414904">
                <a:moveTo>
                  <a:pt x="4985182" y="992009"/>
                </a:moveTo>
                <a:lnTo>
                  <a:pt x="0" y="992009"/>
                </a:lnTo>
                <a:lnTo>
                  <a:pt x="0" y="1132713"/>
                </a:lnTo>
                <a:lnTo>
                  <a:pt x="4985182" y="1132713"/>
                </a:lnTo>
                <a:lnTo>
                  <a:pt x="4985182" y="992009"/>
                </a:lnTo>
                <a:close/>
              </a:path>
              <a:path w="4985385" h="2414904">
                <a:moveTo>
                  <a:pt x="4985182" y="850277"/>
                </a:moveTo>
                <a:lnTo>
                  <a:pt x="0" y="850277"/>
                </a:lnTo>
                <a:lnTo>
                  <a:pt x="0" y="990981"/>
                </a:lnTo>
                <a:lnTo>
                  <a:pt x="4985182" y="990981"/>
                </a:lnTo>
                <a:lnTo>
                  <a:pt x="4985182" y="850277"/>
                </a:lnTo>
                <a:close/>
              </a:path>
              <a:path w="4985385" h="2414904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2414904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2414904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2414904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2414904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414904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454474" y="2446934"/>
            <a:ext cx="5189220" cy="41122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0" marR="1193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nally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due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ie</a:t>
            </a:r>
            <a:r>
              <a:rPr dirty="0" sz="1000" spc="-40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1980),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112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plici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14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indu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anin</a:t>
            </a:r>
            <a:r>
              <a:rPr dirty="0" sz="1000" spc="-2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on,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eing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ombin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80">
                <a:latin typeface="Cambria"/>
                <a:cs typeface="Cambria"/>
              </a:rPr>
              <a:t>Σ</a:t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104" i="1">
                <a:latin typeface="Meiryo"/>
                <a:cs typeface="Meiryo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55">
                <a:latin typeface="Palatino Linotype"/>
                <a:cs typeface="Palatino Linotype"/>
              </a:rPr>
              <a:t>ive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inal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50">
              <a:latin typeface="Palatino Linotype"/>
              <a:cs typeface="Palatino Linotype"/>
            </a:endParaRPr>
          </a:p>
          <a:p>
            <a:pPr algn="just" marL="127000">
              <a:lnSpc>
                <a:spcPts val="1200"/>
              </a:lnSpc>
              <a:spcBef>
                <a:spcPts val="5"/>
              </a:spcBef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5.12</a:t>
            </a:r>
            <a:r>
              <a:rPr dirty="0" sz="1000" spc="335" b="1">
                <a:latin typeface="Times New Roman"/>
                <a:cs typeface="Times New Roman"/>
              </a:rPr>
              <a:t>  </a:t>
            </a:r>
            <a:r>
              <a:rPr dirty="0" sz="1000" spc="145" b="1">
                <a:latin typeface="Times New Roman"/>
                <a:cs typeface="Times New Roman"/>
              </a:rPr>
              <a:t>fegls</a:t>
            </a:r>
            <a:r>
              <a:rPr dirty="0" sz="1000" spc="1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estimator</a:t>
            </a:r>
            <a:r>
              <a:rPr dirty="0" sz="1000" spc="15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15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EmplUK</a:t>
            </a:r>
            <a:r>
              <a:rPr dirty="0" sz="1000" spc="-335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126364" marR="119380">
              <a:lnSpc>
                <a:spcPts val="1200"/>
              </a:lnSpc>
              <a:spcBef>
                <a:spcPts val="35"/>
              </a:spcBef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ﬁxed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pggls</a:t>
            </a:r>
            <a:r>
              <a:rPr dirty="0" sz="1000" spc="-14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based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estimation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within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ﬁrst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step, </a:t>
            </a:r>
            <a:r>
              <a:rPr dirty="0" sz="1000">
                <a:latin typeface="Palatino Linotype"/>
                <a:cs typeface="Palatino Linotype"/>
              </a:rPr>
              <a:t>but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transparent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user;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follows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above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but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need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specify </a:t>
            </a:r>
            <a:r>
              <a:rPr dirty="0" sz="1000">
                <a:latin typeface="Courier New"/>
                <a:cs typeface="Courier New"/>
              </a:rPr>
              <a:t>model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>
                <a:latin typeface="Courier New"/>
                <a:cs typeface="Courier New"/>
              </a:rPr>
              <a:t>’within’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reasons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robustness,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happens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with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plm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default </a:t>
            </a:r>
            <a:r>
              <a:rPr dirty="0" sz="1000" spc="-35">
                <a:latin typeface="Palatino Linotype"/>
                <a:cs typeface="Palatino Linotype"/>
              </a:rPr>
              <a:t>method.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by: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50">
              <a:latin typeface="Palatino Linotype"/>
              <a:cs typeface="Palatino Linotype"/>
            </a:endParaRPr>
          </a:p>
          <a:p>
            <a:pPr marL="1245235" marR="865505" indent="-1093470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feglsmod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pggls(log(emp)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log(wage)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log(capital),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EmplUK,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"within")</a:t>
            </a:r>
            <a:endParaRPr sz="800">
              <a:latin typeface="Courier New"/>
              <a:cs typeface="Courier New"/>
            </a:endParaRPr>
          </a:p>
          <a:p>
            <a:pPr marL="212725" marR="3996690" indent="-60960">
              <a:lnSpc>
                <a:spcPct val="116300"/>
              </a:lnSpc>
            </a:pPr>
            <a:r>
              <a:rPr dirty="0" sz="800" spc="-10">
                <a:latin typeface="Courier New"/>
                <a:cs typeface="Courier New"/>
              </a:rPr>
              <a:t>summary(feglsmod) </a:t>
            </a:r>
            <a:r>
              <a:rPr dirty="0" sz="800">
                <a:latin typeface="Courier New"/>
                <a:cs typeface="Courier New"/>
              </a:rPr>
              <a:t>Within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model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151765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Call:</a:t>
            </a:r>
            <a:endParaRPr sz="800">
              <a:latin typeface="Courier New"/>
              <a:cs typeface="Courier New"/>
            </a:endParaRPr>
          </a:p>
          <a:p>
            <a:pPr marL="394970" marR="986790" indent="-243204">
              <a:lnSpc>
                <a:spcPct val="116300"/>
              </a:lnSpc>
            </a:pPr>
            <a:r>
              <a:rPr dirty="0" sz="800" spc="-10">
                <a:latin typeface="Courier New"/>
                <a:cs typeface="Courier New"/>
              </a:rPr>
              <a:t>pggls(formula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log(emp)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log(wage)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log(capital),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EmplUK,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"within")</a:t>
            </a:r>
            <a:endParaRPr sz="800">
              <a:latin typeface="Courier New"/>
              <a:cs typeface="Courier New"/>
            </a:endParaRPr>
          </a:p>
          <a:p>
            <a:pPr marL="151765" marR="2356485">
              <a:lnSpc>
                <a:spcPct val="232500"/>
              </a:lnSpc>
            </a:pPr>
            <a:r>
              <a:rPr dirty="0" sz="800">
                <a:latin typeface="Courier New"/>
                <a:cs typeface="Courier New"/>
              </a:rPr>
              <a:t>Unbalanced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Panel: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140,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7-</a:t>
            </a:r>
            <a:r>
              <a:rPr dirty="0" sz="800">
                <a:latin typeface="Courier New"/>
                <a:cs typeface="Courier New"/>
              </a:rPr>
              <a:t>9,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1031 </a:t>
            </a:r>
            <a:r>
              <a:rPr dirty="0" sz="800" spc="-10">
                <a:latin typeface="Courier New"/>
                <a:cs typeface="Courier New"/>
              </a:rPr>
              <a:t>Residuals:</a:t>
            </a:r>
            <a:endParaRPr sz="800">
              <a:latin typeface="Courier New"/>
              <a:cs typeface="Courier New"/>
            </a:endParaRPr>
          </a:p>
          <a:p>
            <a:pPr algn="r" marR="2174240">
              <a:lnSpc>
                <a:spcPct val="100000"/>
              </a:lnSpc>
              <a:spcBef>
                <a:spcPts val="155"/>
              </a:spcBef>
              <a:tabLst>
                <a:tab pos="1457325" algn="l"/>
                <a:tab pos="2428875" algn="l"/>
              </a:tabLst>
            </a:pPr>
            <a:r>
              <a:rPr dirty="0" sz="800">
                <a:latin typeface="Courier New"/>
                <a:cs typeface="Courier New"/>
              </a:rPr>
              <a:t>Min.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Qu.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Median</a:t>
            </a:r>
            <a:r>
              <a:rPr dirty="0" sz="800">
                <a:latin typeface="Courier New"/>
                <a:cs typeface="Courier New"/>
              </a:rPr>
              <a:t>	Mean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3rd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Qu.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Max.</a:t>
            </a:r>
            <a:endParaRPr sz="800">
              <a:latin typeface="Courier New"/>
              <a:cs typeface="Courier New"/>
            </a:endParaRPr>
          </a:p>
          <a:p>
            <a:pPr algn="r" marR="217424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0.5084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0.0743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0.0024</a:t>
            </a:r>
            <a:r>
              <a:rPr dirty="0" sz="800" spc="409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0.0000</a:t>
            </a:r>
            <a:r>
              <a:rPr dirty="0" sz="800" spc="4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0.0761</a:t>
            </a:r>
            <a:r>
              <a:rPr dirty="0" sz="800" spc="409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0.6014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151765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 marL="941705">
              <a:lnSpc>
                <a:spcPct val="100000"/>
              </a:lnSpc>
              <a:spcBef>
                <a:spcPts val="165"/>
              </a:spcBef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z-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Pr(&gt;|z|)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581479" y="6572834"/>
            <a:ext cx="4985385" cy="424180"/>
          </a:xfrm>
          <a:custGeom>
            <a:avLst/>
            <a:gdLst/>
            <a:ahLst/>
            <a:cxnLst/>
            <a:rect l="l" t="t" r="r" b="b"/>
            <a:pathLst>
              <a:path w="4985385" h="424179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424179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42417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23" name="object 23" descr=""/>
          <p:cNvGraphicFramePr>
            <a:graphicFrameLocks noGrp="1"/>
          </p:cNvGraphicFramePr>
          <p:nvPr/>
        </p:nvGraphicFramePr>
        <p:xfrm>
          <a:off x="581479" y="6591285"/>
          <a:ext cx="3276600" cy="4051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14705"/>
                <a:gridCol w="637540"/>
                <a:gridCol w="607060"/>
                <a:gridCol w="485775"/>
                <a:gridCol w="730249"/>
              </a:tblGrid>
              <a:tr h="121920">
                <a:tc>
                  <a:txBody>
                    <a:bodyPr/>
                    <a:lstStyle/>
                    <a:p>
                      <a:pPr marL="2476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log(wage)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-0.6176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0.0308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20.1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&lt;2e-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log(capital)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0.5610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0.0172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32.6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&lt;2e-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24" name="object 24" descr=""/>
          <p:cNvSpPr/>
          <p:nvPr/>
        </p:nvSpPr>
        <p:spPr>
          <a:xfrm>
            <a:off x="581479" y="7457681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90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 txBox="1"/>
          <p:nvPr/>
        </p:nvSpPr>
        <p:spPr>
          <a:xfrm>
            <a:off x="568779" y="7488642"/>
            <a:ext cx="4501515" cy="273685"/>
          </a:xfrm>
          <a:prstGeom prst="rect">
            <a:avLst/>
          </a:prstGeom>
        </p:spPr>
        <p:txBody>
          <a:bodyPr wrap="square" lIns="0" tIns="7620" rIns="0" bIns="0" rtlCol="0" vert="horz">
            <a:spAutoFit/>
          </a:bodyPr>
          <a:lstStyle/>
          <a:p>
            <a:pPr marL="12700" marR="5080">
              <a:lnSpc>
                <a:spcPct val="103800"/>
              </a:lnSpc>
              <a:spcBef>
                <a:spcPts val="60"/>
              </a:spcBef>
            </a:pPr>
            <a:r>
              <a:rPr dirty="0" sz="800">
                <a:latin typeface="Palatino Linotype"/>
                <a:cs typeface="Palatino Linotype"/>
              </a:rPr>
              <a:t>5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Notice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that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one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time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period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has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to</a:t>
            </a:r>
            <a:r>
              <a:rPr dirty="0" sz="800" spc="-10">
                <a:latin typeface="Palatino Linotype"/>
                <a:cs typeface="Palatino Linotype"/>
              </a:rPr>
              <a:t> be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dropped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from</a:t>
            </a:r>
            <a:r>
              <a:rPr dirty="0" sz="800" spc="-10">
                <a:latin typeface="Palatino Linotype"/>
                <a:cs typeface="Palatino Linotype"/>
              </a:rPr>
              <a:t> the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data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because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 </a:t>
            </a:r>
            <a:r>
              <a:rPr dirty="0" sz="800" spc="-30">
                <a:latin typeface="Palatino Linotype"/>
                <a:cs typeface="Palatino Linotype"/>
              </a:rPr>
              <a:t>empirical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covariance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matrix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of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transformed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errors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has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rank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T</a:t>
            </a:r>
            <a:r>
              <a:rPr dirty="0" sz="800" spc="60" i="1">
                <a:latin typeface="Palatino Linotype"/>
                <a:cs typeface="Palatino Linotype"/>
              </a:rPr>
              <a:t> </a:t>
            </a:r>
            <a:r>
              <a:rPr dirty="0" sz="800" spc="140">
                <a:latin typeface="Cambria"/>
                <a:cs typeface="Cambria"/>
              </a:rPr>
              <a:t>–</a:t>
            </a:r>
            <a:r>
              <a:rPr dirty="0" sz="800" spc="15">
                <a:latin typeface="Cambria"/>
                <a:cs typeface="Cambria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1: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see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again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Wooldrodge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(2010,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p.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312) </a:t>
            </a:r>
            <a:r>
              <a:rPr dirty="0" sz="800" spc="-45">
                <a:latin typeface="Palatino Linotype"/>
                <a:cs typeface="Palatino Linotype"/>
              </a:rPr>
              <a:t>and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references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therein.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16167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132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919219"/>
            <a:ext cx="4985385" cy="70802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Signif.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codes: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0.05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'.'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1</a:t>
            </a:r>
            <a:endParaRPr sz="800">
              <a:latin typeface="Courier New"/>
              <a:cs typeface="Courier New"/>
            </a:endParaRPr>
          </a:p>
          <a:p>
            <a:pPr marL="24765" marR="3190875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Total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Sum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Squares: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1850 </a:t>
            </a:r>
            <a:r>
              <a:rPr dirty="0" sz="800">
                <a:latin typeface="Courier New"/>
                <a:cs typeface="Courier New"/>
              </a:rPr>
              <a:t>Residual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Sum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Squares: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17.4 </a:t>
            </a:r>
            <a:r>
              <a:rPr dirty="0" sz="800">
                <a:latin typeface="Courier New"/>
                <a:cs typeface="Courier New"/>
              </a:rPr>
              <a:t>Multiple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R-</a:t>
            </a:r>
            <a:r>
              <a:rPr dirty="0" sz="800">
                <a:latin typeface="Courier New"/>
                <a:cs typeface="Courier New"/>
              </a:rPr>
              <a:t>squared: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0.991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54827" y="1812001"/>
            <a:ext cx="495998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phtest</a:t>
            </a:r>
            <a:r>
              <a:rPr dirty="0" sz="1000" spc="-30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function</a:t>
            </a:r>
            <a:r>
              <a:rPr dirty="0" sz="1000">
                <a:latin typeface="Palatino Linotype"/>
                <a:cs typeface="Palatino Linotype"/>
              </a:rPr>
              <a:t> 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 </a:t>
            </a:r>
            <a:r>
              <a:rPr dirty="0" sz="1000" spc="-30">
                <a:latin typeface="Palatino Linotype"/>
                <a:cs typeface="Palatino Linotype"/>
              </a:rPr>
              <a:t>used</a:t>
            </a:r>
            <a:r>
              <a:rPr dirty="0" sz="1000">
                <a:latin typeface="Palatino Linotype"/>
                <a:cs typeface="Palatino Linotype"/>
              </a:rPr>
              <a:t> 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assess</a:t>
            </a:r>
            <a:r>
              <a:rPr dirty="0" sz="1000">
                <a:latin typeface="Palatino Linotype"/>
                <a:cs typeface="Palatino Linotype"/>
              </a:rPr>
              <a:t> the </a:t>
            </a:r>
            <a:r>
              <a:rPr dirty="0" sz="1000" spc="-20">
                <a:latin typeface="Palatino Linotype"/>
                <a:cs typeface="Palatino Linotype"/>
              </a:rPr>
              <a:t>need</a:t>
            </a:r>
            <a:r>
              <a:rPr dirty="0" sz="1000">
                <a:latin typeface="Palatino Linotype"/>
                <a:cs typeface="Palatino Linotype"/>
              </a:rPr>
              <a:t> 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ﬁxed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through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 </a:t>
            </a:r>
            <a:r>
              <a:rPr dirty="0" sz="1000" spc="-10">
                <a:latin typeface="Palatino Linotype"/>
                <a:cs typeface="Palatino Linotype"/>
              </a:rPr>
              <a:t>Hausman test: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67532" y="2290819"/>
            <a:ext cx="4985385" cy="99123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phtest(feglsmod,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gglsmod)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Hausman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Test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ourier New"/>
              <a:cs typeface="Courier New"/>
            </a:endParaRPr>
          </a:p>
          <a:p>
            <a:pPr marL="24765" marR="2428875">
              <a:lnSpc>
                <a:spcPct val="116300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log(emp)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log(wage)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log(capital) </a:t>
            </a:r>
            <a:r>
              <a:rPr dirty="0" sz="800">
                <a:latin typeface="Courier New"/>
                <a:cs typeface="Courier New"/>
              </a:rPr>
              <a:t>chisq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1100,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&lt;2e-</a:t>
            </a:r>
            <a:r>
              <a:rPr dirty="0" sz="800" spc="-25">
                <a:latin typeface="Courier New"/>
                <a:cs typeface="Courier New"/>
              </a:rPr>
              <a:t>16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one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is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inconsistent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54817" y="3467065"/>
            <a:ext cx="4960620" cy="1066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06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Hausman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strongly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favours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ﬁxed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900" b="1">
                <a:latin typeface="Calibri"/>
                <a:cs typeface="Calibri"/>
              </a:rPr>
              <a:t>5.2.1.3</a:t>
            </a:r>
            <a:r>
              <a:rPr dirty="0" sz="900" spc="254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First</a:t>
            </a:r>
            <a:r>
              <a:rPr dirty="0" sz="900" spc="-1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Difference</a:t>
            </a:r>
            <a:r>
              <a:rPr dirty="0" sz="900" spc="-15" b="1">
                <a:latin typeface="Calibri"/>
                <a:cs typeface="Calibri"/>
              </a:rPr>
              <a:t> </a:t>
            </a:r>
            <a:r>
              <a:rPr dirty="0" sz="600" spc="-25" b="1">
                <a:latin typeface="Calibri"/>
                <a:cs typeface="Calibri"/>
              </a:rPr>
              <a:t>GLS</a:t>
            </a:r>
            <a:endParaRPr sz="600">
              <a:latin typeface="Calibri"/>
              <a:cs typeface="Calibri"/>
            </a:endParaRPr>
          </a:p>
          <a:p>
            <a:pPr algn="just" marL="12700" marR="5080">
              <a:lnSpc>
                <a:spcPts val="1190"/>
              </a:lnSpc>
              <a:spcBef>
                <a:spcPts val="55"/>
              </a:spcBef>
            </a:pP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150" b="1">
                <a:latin typeface="Times New Roman"/>
                <a:cs typeface="Times New Roman"/>
              </a:rPr>
              <a:t>g</a:t>
            </a:r>
            <a:r>
              <a:rPr dirty="0" sz="1000" spc="120" b="1">
                <a:latin typeface="Times New Roman"/>
                <a:cs typeface="Times New Roman"/>
              </a:rPr>
              <a:t>g</a:t>
            </a:r>
            <a:r>
              <a:rPr dirty="0" sz="1000" spc="160" b="1">
                <a:latin typeface="Times New Roman"/>
                <a:cs typeface="Times New Roman"/>
              </a:rPr>
              <a:t>l</a:t>
            </a:r>
            <a:r>
              <a:rPr dirty="0" sz="1000" spc="195" b="1">
                <a:latin typeface="Times New Roman"/>
                <a:cs typeface="Times New Roman"/>
              </a:rPr>
              <a:t>s</a:t>
            </a:r>
            <a:r>
              <a:rPr dirty="0" sz="1000" spc="65" b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inciple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20">
                <a:latin typeface="Palatino Linotype"/>
                <a:cs typeface="Palatino Linotype"/>
              </a:rPr>
              <a:t>rst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same 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8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05" b="1">
                <a:latin typeface="Times New Roman"/>
                <a:cs typeface="Times New Roman"/>
              </a:rPr>
              <a:t>f</a:t>
            </a:r>
            <a:r>
              <a:rPr dirty="0" sz="1000" spc="155" b="1">
                <a:latin typeface="Times New Roman"/>
                <a:cs typeface="Times New Roman"/>
              </a:rPr>
              <a:t>e</a:t>
            </a:r>
            <a:r>
              <a:rPr dirty="0" sz="1000" spc="220" b="1">
                <a:latin typeface="Times New Roman"/>
                <a:cs typeface="Times New Roman"/>
              </a:rPr>
              <a:t>g</a:t>
            </a:r>
            <a:r>
              <a:rPr dirty="0" sz="1000" spc="15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i</a:t>
            </a:r>
            <a:r>
              <a:rPr dirty="0" sz="1000" spc="-7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20" b="1">
                <a:latin typeface="Times New Roman"/>
                <a:cs typeface="Times New Roman"/>
              </a:rPr>
              <a:t>g</a:t>
            </a:r>
            <a:r>
              <a:rPr dirty="0" sz="1000" spc="15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b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170" b="1">
                <a:latin typeface="Times New Roman"/>
                <a:cs typeface="Times New Roman"/>
              </a:rPr>
              <a:t>f</a:t>
            </a:r>
            <a:r>
              <a:rPr dirty="0" cap="small" sz="1000" spc="75" b="1">
                <a:latin typeface="Times New Roman"/>
                <a:cs typeface="Times New Roman"/>
              </a:rPr>
              <a:t>d</a:t>
            </a:r>
            <a:r>
              <a:rPr dirty="0" sz="1000" spc="220" b="1">
                <a:latin typeface="Times New Roman"/>
                <a:cs typeface="Times New Roman"/>
              </a:rPr>
              <a:t>g</a:t>
            </a:r>
            <a:r>
              <a:rPr dirty="0" sz="1000" spc="15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(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ld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idge,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2010, </a:t>
            </a:r>
            <a:r>
              <a:rPr dirty="0" sz="1000" spc="-45">
                <a:latin typeface="Palatino Linotype"/>
                <a:cs typeface="Palatino Linotype"/>
              </a:rPr>
              <a:t>p.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320).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55"/>
              </a:lnSpc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 </a:t>
            </a:r>
            <a:r>
              <a:rPr dirty="0" sz="1000" spc="-25">
                <a:latin typeface="Palatino Linotype"/>
                <a:cs typeface="Palatino Linotype"/>
              </a:rPr>
              <a:t>case,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submatrix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981742" y="4761947"/>
            <a:ext cx="1892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75" i="1">
                <a:latin typeface="Palatino Linotype"/>
                <a:cs typeface="Palatino Linotype"/>
              </a:rPr>
              <a:t> </a:t>
            </a: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77349" y="4614181"/>
            <a:ext cx="581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500" spc="-577">
                <a:latin typeface="Cambria"/>
                <a:cs typeface="Cambria"/>
              </a:rPr>
              <a:t>Z</a:t>
            </a:r>
            <a:r>
              <a:rPr dirty="0" baseline="-13888" sz="1500" spc="-472" i="1">
                <a:latin typeface="Meiryo"/>
                <a:cs typeface="Meiryo"/>
              </a:rPr>
              <a:t>̂</a:t>
            </a:r>
            <a:r>
              <a:rPr dirty="0" baseline="-13888" sz="1500" spc="-284" i="1">
                <a:latin typeface="Meiryo"/>
                <a:cs typeface="Meiryo"/>
              </a:rPr>
              <a:t> 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120" b="1">
                <a:latin typeface="Times New Roman"/>
                <a:cs typeface="Times New Roman"/>
              </a:rPr>
              <a:t>f</a:t>
            </a:r>
            <a:r>
              <a:rPr dirty="0" cap="small" sz="650" spc="75" b="1">
                <a:latin typeface="Times New Roman"/>
                <a:cs typeface="Times New Roman"/>
              </a:rPr>
              <a:t>d</a:t>
            </a:r>
            <a:r>
              <a:rPr dirty="0" sz="650" spc="160" b="1">
                <a:latin typeface="Times New Roman"/>
                <a:cs typeface="Times New Roman"/>
              </a:rPr>
              <a:t>g</a:t>
            </a:r>
            <a:r>
              <a:rPr dirty="0" sz="650" spc="100" b="1">
                <a:latin typeface="Times New Roman"/>
                <a:cs typeface="Times New Roman"/>
              </a:rPr>
              <a:t>l</a:t>
            </a:r>
            <a:r>
              <a:rPr dirty="0" sz="650" spc="80" b="1">
                <a:latin typeface="Times New Roman"/>
                <a:cs typeface="Times New Roman"/>
              </a:rPr>
              <a:t>s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 </a:t>
            </a:r>
            <a:r>
              <a:rPr dirty="0" sz="650" spc="40">
                <a:latin typeface="Cambria"/>
                <a:cs typeface="Cambria"/>
              </a:rPr>
              <a:t> </a:t>
            </a:r>
            <a:r>
              <a:rPr dirty="0" baseline="-27777" sz="1500" spc="187">
                <a:latin typeface="Cambria"/>
                <a:cs typeface="Cambria"/>
              </a:rPr>
              <a:t>=</a:t>
            </a:r>
            <a:endParaRPr baseline="-27777" sz="1500">
              <a:latin typeface="Cambria"/>
              <a:cs typeface="Cambri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489692" y="4554490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443055" y="4559660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450714" y="4852583"/>
            <a:ext cx="1739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617337" y="4581266"/>
            <a:ext cx="4845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70">
                <a:latin typeface="Cambria"/>
                <a:cs typeface="Cambria"/>
              </a:rPr>
              <a:t>Δ</a:t>
            </a:r>
            <a:r>
              <a:rPr dirty="0" sz="1000" spc="-785" i="1">
                <a:latin typeface="Meiryo"/>
                <a:cs typeface="Meiryo"/>
              </a:rPr>
              <a:t/>
            </a:r>
            <a:r>
              <a:rPr dirty="0" sz="1000" spc="-355" i="1">
                <a:latin typeface="Meiryo"/>
                <a:cs typeface="Meiryo"/>
              </a:rPr>
              <a:t>̂</a:t>
            </a:r>
            <a:r>
              <a:rPr dirty="0" sz="1000" spc="40" i="1">
                <a:latin typeface="Meiryo"/>
                <a:cs typeface="Meiryo"/>
              </a:rPr>
              <a:t> </a:t>
            </a:r>
            <a:r>
              <a:rPr dirty="0" sz="1000" spc="160">
                <a:latin typeface="Cambria"/>
                <a:cs typeface="Cambria"/>
              </a:rPr>
              <a:t>Δ</a:t>
            </a:r>
            <a:r>
              <a:rPr dirty="0" sz="1000" spc="-710" i="1">
                <a:latin typeface="Meiryo"/>
                <a:cs typeface="Meiryo"/>
              </a:rPr>
              <a:t/>
            </a:r>
            <a:r>
              <a:rPr dirty="0" sz="1000" spc="-260" i="1">
                <a:latin typeface="Meiryo"/>
                <a:cs typeface="Meiryo"/>
              </a:rPr>
              <a:t>̂</a:t>
            </a:r>
            <a:r>
              <a:rPr dirty="0" baseline="29914" sz="975" spc="-52" i="1">
                <a:latin typeface="Meiryo"/>
                <a:cs typeface="Meiryo"/>
              </a:rPr>
              <a:t>⊤</a:t>
            </a:r>
            <a:endParaRPr baseline="29914" sz="975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788470" y="4654046"/>
            <a:ext cx="2711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1082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1655437" y="4782553"/>
            <a:ext cx="414655" cy="0"/>
          </a:xfrm>
          <a:custGeom>
            <a:avLst/>
            <a:gdLst/>
            <a:ahLst/>
            <a:cxnLst/>
            <a:rect l="l" t="t" r="r" b="b"/>
            <a:pathLst>
              <a:path w="414655" h="0">
                <a:moveTo>
                  <a:pt x="0" y="0"/>
                </a:moveTo>
                <a:lnTo>
                  <a:pt x="41445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1694858" y="4763686"/>
            <a:ext cx="335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29427" y="5016182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50" i="1">
                <a:latin typeface="Meiryo"/>
                <a:cs typeface="Meiryo"/>
              </a:rPr>
              <a:t>̂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50" i="1">
                <a:latin typeface="Meiryo"/>
                <a:cs typeface="Meiryo"/>
              </a:rPr>
              <a:t>̂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spc="82">
                <a:latin typeface="Palatino Linotype"/>
                <a:cs typeface="Palatino Linotype"/>
              </a:rPr>
              <a:t>1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50" i="1">
                <a:latin typeface="Meiryo"/>
                <a:cs typeface="Meiryo"/>
              </a:rPr>
              <a:t>̂</a:t>
            </a:r>
            <a:r>
              <a:rPr dirty="0" baseline="-21367" sz="975" spc="-44" i="1">
                <a:latin typeface="Palatino Linotype"/>
                <a:cs typeface="Palatino Linotype"/>
              </a:rPr>
              <a:t>n</a:t>
            </a:r>
            <a:r>
              <a:rPr dirty="0" baseline="-21367" sz="975" spc="30" i="1">
                <a:latin typeface="Palatino Linotype"/>
                <a:cs typeface="Palatino Linotype"/>
              </a:rPr>
              <a:t>T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ubv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f</a:t>
            </a:r>
            <a:r>
              <a:rPr dirty="0" cap="small" sz="1000" spc="75" b="1">
                <a:latin typeface="Times New Roman"/>
                <a:cs typeface="Times New Roman"/>
              </a:rPr>
              <a:t>d</a:t>
            </a:r>
            <a:r>
              <a:rPr dirty="0" sz="1000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70">
                <a:latin typeface="Cambria"/>
                <a:cs typeface="Cambria"/>
              </a:rPr>
              <a:t>Ω</a:t>
            </a:r>
            <a:r>
              <a:rPr dirty="0" baseline="13888" sz="1500" spc="-472" i="1">
                <a:latin typeface="Meiryo"/>
                <a:cs typeface="Meiryo"/>
              </a:rPr>
              <a:t>̂</a:t>
            </a:r>
            <a:r>
              <a:rPr dirty="0" baseline="13888" sz="1500" spc="-187" i="1">
                <a:latin typeface="Meiryo"/>
                <a:cs typeface="Meiryo"/>
              </a:rPr>
              <a:t> </a:t>
            </a:r>
            <a:r>
              <a:rPr dirty="0" baseline="29914" sz="975" spc="-37">
                <a:latin typeface="Cambria"/>
                <a:cs typeface="Cambria"/>
              </a:rPr>
              <a:t>(</a:t>
            </a:r>
            <a:r>
              <a:rPr dirty="0" baseline="29914" sz="975" spc="179" b="1">
                <a:latin typeface="Times New Roman"/>
                <a:cs typeface="Times New Roman"/>
              </a:rPr>
              <a:t>f</a:t>
            </a:r>
            <a:r>
              <a:rPr dirty="0" cap="small" baseline="29914" sz="975" spc="112" b="1">
                <a:latin typeface="Times New Roman"/>
                <a:cs typeface="Times New Roman"/>
              </a:rPr>
              <a:t>d</a:t>
            </a:r>
            <a:r>
              <a:rPr dirty="0" baseline="29914" sz="975" spc="240" b="1">
                <a:latin typeface="Times New Roman"/>
                <a:cs typeface="Times New Roman"/>
              </a:rPr>
              <a:t>g</a:t>
            </a:r>
            <a:r>
              <a:rPr dirty="0" baseline="29914" sz="975" spc="150" b="1">
                <a:latin typeface="Times New Roman"/>
                <a:cs typeface="Times New Roman"/>
              </a:rPr>
              <a:t>l</a:t>
            </a:r>
            <a:r>
              <a:rPr dirty="0" baseline="29914" sz="975" spc="120" b="1">
                <a:latin typeface="Times New Roman"/>
                <a:cs typeface="Times New Roman"/>
              </a:rPr>
              <a:t>s</a:t>
            </a:r>
            <a:r>
              <a:rPr dirty="0" baseline="29914" sz="975" spc="-37">
                <a:latin typeface="Cambria"/>
                <a:cs typeface="Cambria"/>
              </a:rPr>
              <a:t>)</a:t>
            </a:r>
            <a:r>
              <a:rPr dirty="0" baseline="29914" sz="975">
                <a:latin typeface="Cambria"/>
                <a:cs typeface="Cambria"/>
              </a:rPr>
              <a:t> </a:t>
            </a:r>
            <a:r>
              <a:rPr dirty="0" baseline="29914" sz="975" spc="6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97344" y="5248288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29438" y="5175508"/>
            <a:ext cx="33064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  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385">
                <a:latin typeface="Cambria"/>
                <a:cs typeface="Cambria"/>
              </a:rPr>
              <a:t>Z</a:t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-284" i="1">
                <a:latin typeface="Meiryo"/>
                <a:cs typeface="Meiryo"/>
              </a:rPr>
              <a:t> </a:t>
            </a:r>
            <a:r>
              <a:rPr dirty="0" baseline="42735" sz="975" spc="-37">
                <a:latin typeface="Cambria"/>
                <a:cs typeface="Cambria"/>
              </a:rPr>
              <a:t>(</a:t>
            </a:r>
            <a:r>
              <a:rPr dirty="0" baseline="42735" sz="975" spc="179" b="1">
                <a:latin typeface="Times New Roman"/>
                <a:cs typeface="Times New Roman"/>
              </a:rPr>
              <a:t>f</a:t>
            </a:r>
            <a:r>
              <a:rPr dirty="0" cap="small" baseline="42735" sz="975" spc="120" b="1">
                <a:latin typeface="Times New Roman"/>
                <a:cs typeface="Times New Roman"/>
              </a:rPr>
              <a:t>d</a:t>
            </a:r>
            <a:r>
              <a:rPr dirty="0" baseline="42735" sz="975" spc="240" b="1">
                <a:latin typeface="Times New Roman"/>
                <a:cs typeface="Times New Roman"/>
              </a:rPr>
              <a:t>g</a:t>
            </a:r>
            <a:r>
              <a:rPr dirty="0" baseline="42735" sz="975" spc="150" b="1">
                <a:latin typeface="Times New Roman"/>
                <a:cs typeface="Times New Roman"/>
              </a:rPr>
              <a:t>l</a:t>
            </a:r>
            <a:r>
              <a:rPr dirty="0" baseline="42735" sz="975" spc="120" b="1">
                <a:latin typeface="Times New Roman"/>
                <a:cs typeface="Times New Roman"/>
              </a:rPr>
              <a:t>s</a:t>
            </a:r>
            <a:r>
              <a:rPr dirty="0" baseline="42735" sz="975" spc="30">
                <a:latin typeface="Cambria"/>
                <a:cs typeface="Cambria"/>
              </a:rPr>
              <a:t>)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f</a:t>
            </a:r>
            <a:r>
              <a:rPr dirty="0" cap="small" sz="1000" spc="75" b="1">
                <a:latin typeface="Times New Roman"/>
                <a:cs typeface="Times New Roman"/>
              </a:rPr>
              <a:t>d</a:t>
            </a:r>
            <a:r>
              <a:rPr dirty="0" sz="1000" spc="220" b="1">
                <a:latin typeface="Times New Roman"/>
                <a:cs typeface="Times New Roman"/>
              </a:rPr>
              <a:t>g</a:t>
            </a:r>
            <a:r>
              <a:rPr dirty="0" sz="1000" spc="15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877354" y="5262348"/>
            <a:ext cx="2614295" cy="27686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165">
              <a:lnSpc>
                <a:spcPts val="77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75" i="1">
                <a:latin typeface="Palatino Linotype"/>
                <a:cs typeface="Palatino Linotype"/>
              </a:rPr>
              <a:t> </a:t>
            </a: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marL="38100">
              <a:lnSpc>
                <a:spcPts val="1190"/>
              </a:lnSpc>
            </a:pPr>
            <a:r>
              <a:rPr dirty="0" baseline="-22222" sz="1500" spc="-1372" i="1">
                <a:latin typeface="Meiryo"/>
                <a:cs typeface="Meiryo"/>
              </a:rPr>
              <a:t/>
            </a:r>
            <a:r>
              <a:rPr dirty="0" baseline="-22222" sz="1500" spc="-434" i="1">
                <a:latin typeface="Meiryo"/>
                <a:cs typeface="Meiryo"/>
              </a:rPr>
              <a:t>̂</a:t>
            </a:r>
            <a:r>
              <a:rPr dirty="0" baseline="-55555" sz="975" spc="179" b="1">
                <a:latin typeface="Times New Roman"/>
                <a:cs typeface="Times New Roman"/>
              </a:rPr>
              <a:t>f</a:t>
            </a:r>
            <a:r>
              <a:rPr dirty="0" cap="small" baseline="-55555" sz="975" spc="112" b="1">
                <a:latin typeface="Times New Roman"/>
                <a:cs typeface="Times New Roman"/>
              </a:rPr>
              <a:t>d</a:t>
            </a:r>
            <a:r>
              <a:rPr dirty="0" baseline="-55555" sz="975" spc="240" b="1">
                <a:latin typeface="Times New Roman"/>
                <a:cs typeface="Times New Roman"/>
              </a:rPr>
              <a:t>g</a:t>
            </a:r>
            <a:r>
              <a:rPr dirty="0" baseline="-55555" sz="975" spc="150" b="1">
                <a:latin typeface="Times New Roman"/>
                <a:cs typeface="Times New Roman"/>
              </a:rPr>
              <a:t>l</a:t>
            </a:r>
            <a:r>
              <a:rPr dirty="0" baseline="-55555" sz="975" spc="120" b="1">
                <a:latin typeface="Times New Roman"/>
                <a:cs typeface="Times New Roman"/>
              </a:rPr>
              <a:t>s</a:t>
            </a:r>
            <a:r>
              <a:rPr dirty="0" baseline="-55555" sz="975" b="1">
                <a:latin typeface="Times New Roman"/>
                <a:cs typeface="Times New Roman"/>
              </a:rPr>
              <a:t>  </a:t>
            </a:r>
            <a:r>
              <a:rPr dirty="0" baseline="-22222" sz="1500" spc="187">
                <a:latin typeface="Cambria"/>
                <a:cs typeface="Cambria"/>
              </a:rPr>
              <a:t>=</a:t>
            </a:r>
            <a:r>
              <a:rPr dirty="0" baseline="-22222" sz="1500" spc="82">
                <a:latin typeface="Cambria"/>
                <a:cs typeface="Cambria"/>
              </a:rPr>
              <a:t> </a:t>
            </a:r>
            <a:r>
              <a:rPr dirty="0" baseline="-22222" sz="1500" spc="-82">
                <a:latin typeface="Cambria"/>
                <a:cs typeface="Cambria"/>
              </a:rPr>
              <a:t>(</a:t>
            </a:r>
            <a:r>
              <a:rPr dirty="0" baseline="-22222" sz="1500" spc="172">
                <a:latin typeface="Cambria"/>
                <a:cs typeface="Cambria"/>
              </a:rPr>
              <a:t>Δ</a:t>
            </a:r>
            <a:r>
              <a:rPr dirty="0" baseline="-22222" sz="1500" spc="-22" i="1">
                <a:latin typeface="Palatino Linotype"/>
                <a:cs typeface="Palatino Linotype"/>
              </a:rPr>
              <a:t>Z</a:t>
            </a:r>
            <a:r>
              <a:rPr dirty="0" sz="650" spc="-20" i="1">
                <a:latin typeface="Meiryo"/>
                <a:cs typeface="Meiryo"/>
              </a:rPr>
              <a:t>⊤</a:t>
            </a:r>
            <a:r>
              <a:rPr dirty="0" baseline="-22222" sz="1500" spc="-705">
                <a:latin typeface="Cambria"/>
                <a:cs typeface="Cambria"/>
              </a:rPr>
              <a:t>Ω</a:t>
            </a:r>
            <a:r>
              <a:rPr dirty="0" baseline="-8333" sz="1500" spc="-472" i="1">
                <a:latin typeface="Meiryo"/>
                <a:cs typeface="Meiryo"/>
              </a:rPr>
              <a:t>̂</a:t>
            </a:r>
            <a:r>
              <a:rPr dirty="0" baseline="-8333" sz="1500" spc="-187" i="1">
                <a:latin typeface="Meiryo"/>
                <a:cs typeface="Meiryo"/>
              </a:rPr>
              <a:t> 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120" b="1">
                <a:latin typeface="Times New Roman"/>
                <a:cs typeface="Times New Roman"/>
              </a:rPr>
              <a:t>f</a:t>
            </a:r>
            <a:r>
              <a:rPr dirty="0" cap="small" sz="650" spc="75" b="1">
                <a:latin typeface="Times New Roman"/>
                <a:cs typeface="Times New Roman"/>
              </a:rPr>
              <a:t>d</a:t>
            </a:r>
            <a:r>
              <a:rPr dirty="0" sz="650" spc="160" b="1">
                <a:latin typeface="Times New Roman"/>
                <a:cs typeface="Times New Roman"/>
              </a:rPr>
              <a:t>g</a:t>
            </a:r>
            <a:r>
              <a:rPr dirty="0" sz="650" spc="100" b="1">
                <a:latin typeface="Times New Roman"/>
                <a:cs typeface="Times New Roman"/>
              </a:rPr>
              <a:t>l</a:t>
            </a:r>
            <a:r>
              <a:rPr dirty="0" sz="650" spc="80" b="1">
                <a:latin typeface="Times New Roman"/>
                <a:cs typeface="Times New Roman"/>
              </a:rPr>
              <a:t>s</a:t>
            </a:r>
            <a:r>
              <a:rPr dirty="0" sz="650" spc="55">
                <a:latin typeface="Cambria"/>
                <a:cs typeface="Cambria"/>
              </a:rPr>
              <a:t>)–</a:t>
            </a:r>
            <a:r>
              <a:rPr dirty="0" sz="650" spc="55">
                <a:latin typeface="Palatino Linotype"/>
                <a:cs typeface="Palatino Linotype"/>
              </a:rPr>
              <a:t>1</a:t>
            </a:r>
            <a:r>
              <a:rPr dirty="0" baseline="-22222" sz="1500" spc="172">
                <a:latin typeface="Cambria"/>
                <a:cs typeface="Cambria"/>
              </a:rPr>
              <a:t>Δ</a:t>
            </a:r>
            <a:r>
              <a:rPr dirty="0" baseline="-22222" sz="1500" spc="-22" i="1">
                <a:latin typeface="Palatino Linotype"/>
                <a:cs typeface="Palatino Linotype"/>
              </a:rPr>
              <a:t>Z</a:t>
            </a:r>
            <a:r>
              <a:rPr dirty="0" baseline="-22222" sz="1500" spc="-82">
                <a:latin typeface="Cambria"/>
                <a:cs typeface="Cambria"/>
              </a:rPr>
              <a:t>)</a:t>
            </a:r>
            <a:r>
              <a:rPr dirty="0" sz="650" spc="135">
                <a:latin typeface="Cambria"/>
                <a:cs typeface="Cambria"/>
              </a:rPr>
              <a:t>–</a:t>
            </a:r>
            <a:r>
              <a:rPr dirty="0" sz="650" spc="55">
                <a:latin typeface="Palatino Linotype"/>
                <a:cs typeface="Palatino Linotype"/>
              </a:rPr>
              <a:t>1</a:t>
            </a:r>
            <a:r>
              <a:rPr dirty="0" baseline="-22222" sz="1500" spc="37">
                <a:latin typeface="Cambria"/>
                <a:cs typeface="Cambria"/>
              </a:rPr>
              <a:t>(</a:t>
            </a:r>
            <a:r>
              <a:rPr dirty="0" baseline="-22222" sz="1500" spc="52">
                <a:latin typeface="Cambria"/>
                <a:cs typeface="Cambria"/>
              </a:rPr>
              <a:t>Δ</a:t>
            </a:r>
            <a:r>
              <a:rPr dirty="0" baseline="-22222" sz="1500" spc="-22" i="1">
                <a:latin typeface="Palatino Linotype"/>
                <a:cs typeface="Palatino Linotype"/>
              </a:rPr>
              <a:t>Z</a:t>
            </a:r>
            <a:r>
              <a:rPr dirty="0" sz="650" spc="-20" i="1">
                <a:latin typeface="Meiryo"/>
                <a:cs typeface="Meiryo"/>
              </a:rPr>
              <a:t>⊤</a:t>
            </a:r>
            <a:r>
              <a:rPr dirty="0" baseline="-22222" sz="1500" spc="-705">
                <a:latin typeface="Cambria"/>
                <a:cs typeface="Cambria"/>
              </a:rPr>
              <a:t>Ω</a:t>
            </a:r>
            <a:r>
              <a:rPr dirty="0" baseline="-8333" sz="1500" spc="-472" i="1">
                <a:latin typeface="Meiryo"/>
                <a:cs typeface="Meiryo"/>
              </a:rPr>
              <a:t>̂</a:t>
            </a:r>
            <a:r>
              <a:rPr dirty="0" baseline="-8333" sz="1500" spc="-187" i="1">
                <a:latin typeface="Meiryo"/>
                <a:cs typeface="Meiryo"/>
              </a:rPr>
              <a:t> 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120" b="1">
                <a:latin typeface="Times New Roman"/>
                <a:cs typeface="Times New Roman"/>
              </a:rPr>
              <a:t>f</a:t>
            </a:r>
            <a:r>
              <a:rPr dirty="0" cap="small" sz="650" spc="75" b="1">
                <a:latin typeface="Times New Roman"/>
                <a:cs typeface="Times New Roman"/>
              </a:rPr>
              <a:t>d</a:t>
            </a:r>
            <a:r>
              <a:rPr dirty="0" sz="650" spc="160" b="1">
                <a:latin typeface="Times New Roman"/>
                <a:cs typeface="Times New Roman"/>
              </a:rPr>
              <a:t>g</a:t>
            </a:r>
            <a:r>
              <a:rPr dirty="0" sz="650" spc="100" b="1">
                <a:latin typeface="Times New Roman"/>
                <a:cs typeface="Times New Roman"/>
              </a:rPr>
              <a:t>l</a:t>
            </a:r>
            <a:r>
              <a:rPr dirty="0" sz="650" spc="80" b="1">
                <a:latin typeface="Times New Roman"/>
                <a:cs typeface="Times New Roman"/>
              </a:rPr>
              <a:t>s</a:t>
            </a:r>
            <a:r>
              <a:rPr dirty="0" sz="650" spc="55">
                <a:latin typeface="Cambria"/>
                <a:cs typeface="Cambria"/>
              </a:rPr>
              <a:t>)–</a:t>
            </a:r>
            <a:r>
              <a:rPr dirty="0" sz="650" spc="60">
                <a:latin typeface="Palatino Linotype"/>
                <a:cs typeface="Palatino Linotype"/>
              </a:rPr>
              <a:t>1</a:t>
            </a:r>
            <a:r>
              <a:rPr dirty="0" baseline="-22222" sz="1500" spc="172">
                <a:latin typeface="Cambria"/>
                <a:cs typeface="Cambria"/>
              </a:rPr>
              <a:t>Δ</a:t>
            </a:r>
            <a:r>
              <a:rPr dirty="0" baseline="-22222" sz="1500" spc="-89" i="1">
                <a:latin typeface="Palatino Linotype"/>
                <a:cs typeface="Palatino Linotype"/>
              </a:rPr>
              <a:t>y</a:t>
            </a:r>
            <a:r>
              <a:rPr dirty="0" baseline="-22222" sz="1500" spc="-82">
                <a:latin typeface="Cambria"/>
                <a:cs typeface="Cambria"/>
              </a:rPr>
              <a:t>)</a:t>
            </a:r>
            <a:endParaRPr baseline="-22222" sz="1500">
              <a:latin typeface="Cambria"/>
              <a:cs typeface="Cambri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16729" y="5629507"/>
            <a:ext cx="5036820" cy="1821814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50800" marR="43180" indent="107950">
              <a:lnSpc>
                <a:spcPts val="1190"/>
              </a:lnSpc>
              <a:spcBef>
                <a:spcPts val="145"/>
              </a:spcBef>
            </a:pP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rst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encing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limin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ime-i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ogeneit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3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tion;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ow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indi-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f</a:t>
            </a:r>
            <a:r>
              <a:rPr dirty="0" cap="small" sz="1000" spc="75" b="1">
                <a:latin typeface="Times New Roman"/>
                <a:cs typeface="Times New Roman"/>
              </a:rPr>
              <a:t>d</a:t>
            </a:r>
            <a:r>
              <a:rPr dirty="0" sz="1000" b="1">
                <a:latin typeface="Times New Roman"/>
                <a:cs typeface="Times New Roman"/>
              </a:rPr>
              <a:t> </a:t>
            </a:r>
            <a:r>
              <a:rPr dirty="0" sz="1000" spc="-114" b="1">
                <a:latin typeface="Times New Roman"/>
                <a:cs typeface="Times New Roman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105" b="1">
                <a:latin typeface="Times New Roman"/>
                <a:cs typeface="Times New Roman"/>
              </a:rPr>
              <a:t>f</a:t>
            </a:r>
            <a:r>
              <a:rPr dirty="0" sz="1000" spc="155" b="1">
                <a:latin typeface="Times New Roman"/>
                <a:cs typeface="Times New Roman"/>
              </a:rPr>
              <a:t>e</a:t>
            </a:r>
            <a:r>
              <a:rPr dirty="0" sz="1000" b="1">
                <a:latin typeface="Times New Roman"/>
                <a:cs typeface="Times New Roman"/>
              </a:rPr>
              <a:t> </a:t>
            </a:r>
            <a:r>
              <a:rPr dirty="0" sz="1000" spc="-125" b="1">
                <a:latin typeface="Times New Roman"/>
                <a:cs typeface="Times New Roman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nal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nons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tiona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f</a:t>
            </a:r>
            <a:r>
              <a:rPr dirty="0" cap="small" sz="1000" spc="70" b="1">
                <a:latin typeface="Times New Roman"/>
                <a:cs typeface="Times New Roman"/>
              </a:rPr>
              <a:t>d</a:t>
            </a:r>
            <a:r>
              <a:rPr dirty="0" sz="1000" spc="45">
                <a:latin typeface="Palatino Linotype"/>
                <a:cs typeface="Palatino Linotype"/>
              </a:rPr>
              <a:t>-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rans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ain,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leme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85">
                <a:latin typeface="Cambria"/>
                <a:cs typeface="Cambria"/>
              </a:rPr>
              <a:t>Z</a:t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-284" i="1">
                <a:latin typeface="Meiryo"/>
                <a:cs typeface="Meiryo"/>
              </a:rPr>
              <a:t> </a:t>
            </a:r>
            <a:r>
              <a:rPr dirty="0" baseline="29914" sz="975" spc="-37">
                <a:latin typeface="Cambria"/>
                <a:cs typeface="Cambria"/>
              </a:rPr>
              <a:t>(</a:t>
            </a:r>
            <a:r>
              <a:rPr dirty="0" baseline="29914" sz="975" spc="179" b="1">
                <a:latin typeface="Times New Roman"/>
                <a:cs typeface="Times New Roman"/>
              </a:rPr>
              <a:t>f</a:t>
            </a:r>
            <a:r>
              <a:rPr dirty="0" cap="small" baseline="29914" sz="975" spc="120" b="1">
                <a:latin typeface="Times New Roman"/>
                <a:cs typeface="Times New Roman"/>
              </a:rPr>
              <a:t>d</a:t>
            </a:r>
            <a:r>
              <a:rPr dirty="0" baseline="29914" sz="975" spc="240" b="1">
                <a:latin typeface="Times New Roman"/>
                <a:cs typeface="Times New Roman"/>
              </a:rPr>
              <a:t>g</a:t>
            </a:r>
            <a:r>
              <a:rPr dirty="0" baseline="29914" sz="975" spc="150" b="1">
                <a:latin typeface="Times New Roman"/>
                <a:cs typeface="Times New Roman"/>
              </a:rPr>
              <a:t>l</a:t>
            </a:r>
            <a:r>
              <a:rPr dirty="0" baseline="29914" sz="975" spc="120" b="1">
                <a:latin typeface="Times New Roman"/>
                <a:cs typeface="Times New Roman"/>
              </a:rPr>
              <a:t>s</a:t>
            </a:r>
            <a:r>
              <a:rPr dirty="0" baseline="29914" sz="975" spc="30">
                <a:latin typeface="Cambria"/>
                <a:cs typeface="Cambria"/>
              </a:rPr>
              <a:t>)</a:t>
            </a:r>
            <a:r>
              <a:rPr dirty="0" sz="1000" spc="-50">
                <a:latin typeface="Palatino Linotype"/>
                <a:cs typeface="Palatino Linotype"/>
              </a:rPr>
              <a:t>do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Palatino Linotype"/>
                <a:cs typeface="Palatino Linotype"/>
              </a:rPr>
              <a:t>y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ndu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encin</a:t>
            </a:r>
            <a:r>
              <a:rPr dirty="0" sz="1000" spc="-1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ts val="1190"/>
              </a:lnSpc>
            </a:pPr>
            <a:r>
              <a:rPr dirty="0" sz="1000" spc="-5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ity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ti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idua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If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05" b="1">
                <a:latin typeface="Times New Roman"/>
                <a:cs typeface="Times New Roman"/>
              </a:rPr>
              <a:t>f</a:t>
            </a:r>
            <a:r>
              <a:rPr dirty="0" sz="1000" spc="155" b="1">
                <a:latin typeface="Times New Roman"/>
                <a:cs typeface="Times New Roman"/>
              </a:rPr>
              <a:t>e</a:t>
            </a:r>
            <a:r>
              <a:rPr dirty="0" sz="1000" spc="220" b="1">
                <a:latin typeface="Times New Roman"/>
                <a:cs typeface="Times New Roman"/>
              </a:rPr>
              <a:t>g</a:t>
            </a:r>
            <a:r>
              <a:rPr dirty="0" sz="1000" spc="15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-30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tiona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f</a:t>
            </a:r>
            <a:r>
              <a:rPr dirty="0" cap="small" sz="1000" spc="75" b="1">
                <a:latin typeface="Times New Roman"/>
                <a:cs typeface="Times New Roman"/>
              </a:rPr>
              <a:t>d</a:t>
            </a:r>
            <a:r>
              <a:rPr dirty="0" sz="1000" spc="220" b="1">
                <a:latin typeface="Times New Roman"/>
                <a:cs typeface="Times New Roman"/>
              </a:rPr>
              <a:t>g</a:t>
            </a:r>
            <a:r>
              <a:rPr dirty="0" sz="1000" spc="15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-30" b="1">
                <a:latin typeface="Times New Roman"/>
                <a:cs typeface="Times New Roman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00">
              <a:latin typeface="Palatino Linotype"/>
              <a:cs typeface="Palatino Linotype"/>
            </a:endParaRPr>
          </a:p>
          <a:p>
            <a:pPr marL="50800">
              <a:lnSpc>
                <a:spcPts val="1200"/>
              </a:lnSpc>
            </a:pPr>
            <a:r>
              <a:rPr dirty="0" sz="1000" spc="-65" b="1">
                <a:latin typeface="Times New Roman"/>
                <a:cs typeface="Times New Roman"/>
              </a:rPr>
              <a:t>E</a:t>
            </a:r>
            <a:r>
              <a:rPr dirty="0" sz="1000" spc="15" b="1">
                <a:latin typeface="Times New Roman"/>
                <a:cs typeface="Times New Roman"/>
              </a:rPr>
              <a:t>x</a:t>
            </a:r>
            <a:r>
              <a:rPr dirty="0" sz="1000" spc="25" b="1">
                <a:latin typeface="Times New Roman"/>
                <a:cs typeface="Times New Roman"/>
              </a:rPr>
              <a:t>ample</a:t>
            </a:r>
            <a:r>
              <a:rPr dirty="0" sz="1000" spc="-25" b="1">
                <a:latin typeface="Times New Roman"/>
                <a:cs typeface="Times New Roman"/>
              </a:rPr>
              <a:t> </a:t>
            </a:r>
            <a:r>
              <a:rPr dirty="0" sz="1000" spc="35" b="1">
                <a:latin typeface="Times New Roman"/>
                <a:cs typeface="Times New Roman"/>
              </a:rPr>
              <a:t>5</a:t>
            </a:r>
            <a:r>
              <a:rPr dirty="0" sz="1000" spc="25" b="1">
                <a:latin typeface="Times New Roman"/>
                <a:cs typeface="Times New Roman"/>
              </a:rPr>
              <a:t>.13</a:t>
            </a:r>
            <a:r>
              <a:rPr dirty="0" sz="1000" b="1">
                <a:latin typeface="Times New Roman"/>
                <a:cs typeface="Times New Roman"/>
              </a:rPr>
              <a:t>   </a:t>
            </a:r>
            <a:r>
              <a:rPr dirty="0" sz="1000" spc="-5" b="1">
                <a:latin typeface="Times New Roman"/>
                <a:cs typeface="Times New Roman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f</a:t>
            </a:r>
            <a:r>
              <a:rPr dirty="0" cap="small" sz="1000" spc="75" b="1">
                <a:latin typeface="Times New Roman"/>
                <a:cs typeface="Times New Roman"/>
              </a:rPr>
              <a:t>d</a:t>
            </a:r>
            <a:r>
              <a:rPr dirty="0" sz="1000" spc="120" b="1">
                <a:latin typeface="Times New Roman"/>
                <a:cs typeface="Times New Roman"/>
              </a:rPr>
              <a:t>g</a:t>
            </a:r>
            <a:r>
              <a:rPr dirty="0" sz="1000" spc="25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-25" b="1">
                <a:latin typeface="Times New Roman"/>
                <a:cs typeface="Times New Roman"/>
              </a:rPr>
              <a:t> </a:t>
            </a:r>
            <a:r>
              <a:rPr dirty="0" sz="1000" spc="40" b="1">
                <a:latin typeface="Times New Roman"/>
                <a:cs typeface="Times New Roman"/>
              </a:rPr>
              <a:t>e</a:t>
            </a:r>
            <a:r>
              <a:rPr dirty="0" sz="1000" spc="15" b="1">
                <a:latin typeface="Times New Roman"/>
                <a:cs typeface="Times New Roman"/>
              </a:rPr>
              <a:t>s</a:t>
            </a:r>
            <a:r>
              <a:rPr dirty="0" sz="1000" spc="25" b="1">
                <a:latin typeface="Times New Roman"/>
                <a:cs typeface="Times New Roman"/>
              </a:rPr>
              <a:t>t</a:t>
            </a:r>
            <a:r>
              <a:rPr dirty="0" sz="1000" spc="25" b="1">
                <a:latin typeface="Times New Roman"/>
                <a:cs typeface="Times New Roman"/>
              </a:rPr>
              <a:t>i</a:t>
            </a:r>
            <a:r>
              <a:rPr dirty="0" sz="1000" spc="10" b="1">
                <a:latin typeface="Times New Roman"/>
                <a:cs typeface="Times New Roman"/>
              </a:rPr>
              <a:t>m</a:t>
            </a:r>
            <a:r>
              <a:rPr dirty="0" sz="1000" spc="-5" b="1">
                <a:latin typeface="Times New Roman"/>
                <a:cs typeface="Times New Roman"/>
              </a:rPr>
              <a:t>a</a:t>
            </a:r>
            <a:r>
              <a:rPr dirty="0" sz="1000" spc="10" b="1">
                <a:latin typeface="Times New Roman"/>
                <a:cs typeface="Times New Roman"/>
              </a:rPr>
              <a:t>tor</a:t>
            </a:r>
            <a:r>
              <a:rPr dirty="0" sz="1000" spc="-25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-25" b="1">
                <a:latin typeface="Times New Roman"/>
                <a:cs typeface="Times New Roman"/>
              </a:rPr>
              <a:t> </a:t>
            </a:r>
            <a:r>
              <a:rPr dirty="0" sz="1000" spc="-10" b="1">
                <a:latin typeface="Courier New"/>
                <a:cs typeface="Courier New"/>
              </a:rPr>
              <a:t>EmplU</a:t>
            </a:r>
            <a:r>
              <a:rPr dirty="0" sz="1000" spc="-5" b="1">
                <a:latin typeface="Courier New"/>
                <a:cs typeface="Courier New"/>
              </a:rPr>
              <a:t>K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5" b="1">
                <a:latin typeface="Times New Roman"/>
                <a:cs typeface="Times New Roman"/>
              </a:rPr>
              <a:t>d</a:t>
            </a:r>
            <a:r>
              <a:rPr dirty="0" sz="1000" spc="-10" b="1">
                <a:latin typeface="Times New Roman"/>
                <a:cs typeface="Times New Roman"/>
              </a:rPr>
              <a:t>a</a:t>
            </a:r>
            <a:r>
              <a:rPr dirty="0" sz="1000" spc="5" b="1">
                <a:latin typeface="Times New Roman"/>
                <a:cs typeface="Times New Roman"/>
              </a:rPr>
              <a:t>t</a:t>
            </a:r>
            <a:r>
              <a:rPr dirty="0" sz="1000" spc="5" b="1">
                <a:latin typeface="Times New Roman"/>
                <a:cs typeface="Times New Roman"/>
              </a:rPr>
              <a:t>a</a:t>
            </a:r>
            <a:r>
              <a:rPr dirty="0" sz="1000" spc="-25" b="1">
                <a:latin typeface="Times New Roman"/>
                <a:cs typeface="Times New Roman"/>
              </a:rPr>
              <a:t> </a:t>
            </a:r>
            <a:r>
              <a:rPr dirty="0" sz="1000" spc="30" b="1">
                <a:latin typeface="Times New Roman"/>
                <a:cs typeface="Times New Roman"/>
              </a:rPr>
              <a:t>s</a:t>
            </a:r>
            <a:r>
              <a:rPr dirty="0" sz="1000" spc="30" b="1">
                <a:latin typeface="Times New Roman"/>
                <a:cs typeface="Times New Roman"/>
              </a:rPr>
              <a:t>e</a:t>
            </a:r>
            <a:r>
              <a:rPr dirty="0" sz="1000" spc="20" b="1">
                <a:latin typeface="Times New Roman"/>
                <a:cs typeface="Times New Roman"/>
              </a:rPr>
              <a:t>t</a:t>
            </a:r>
            <a:endParaRPr sz="1000">
              <a:latin typeface="Times New Roman"/>
              <a:cs typeface="Times New Roman"/>
            </a:endParaRPr>
          </a:p>
          <a:p>
            <a:pPr marL="50800">
              <a:lnSpc>
                <a:spcPts val="1200"/>
              </a:lnSpc>
            </a:pP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mode</a:t>
            </a:r>
            <a:r>
              <a:rPr dirty="0" sz="1000" spc="-5">
                <a:latin typeface="Courier New"/>
                <a:cs typeface="Courier New"/>
              </a:rPr>
              <a:t>l</a:t>
            </a:r>
            <a:r>
              <a:rPr dirty="0" sz="1000" spc="120">
                <a:latin typeface="Cambria"/>
                <a:cs typeface="Cambria"/>
              </a:rPr>
              <a:t>=</a:t>
            </a:r>
            <a:r>
              <a:rPr dirty="0" sz="1000" spc="-10">
                <a:latin typeface="Courier New"/>
                <a:cs typeface="Courier New"/>
              </a:rPr>
              <a:t>’fd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f</a:t>
            </a:r>
            <a:r>
              <a:rPr dirty="0" cap="small" sz="1000" spc="70" b="1">
                <a:latin typeface="Times New Roman"/>
                <a:cs typeface="Times New Roman"/>
              </a:rPr>
              <a:t>d</a:t>
            </a:r>
            <a:r>
              <a:rPr dirty="0" sz="1000" spc="220" b="1">
                <a:latin typeface="Times New Roman"/>
                <a:cs typeface="Times New Roman"/>
              </a:rPr>
              <a:t>g</a:t>
            </a:r>
            <a:r>
              <a:rPr dirty="0" sz="1000" spc="15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67532" y="7601070"/>
            <a:ext cx="4985385" cy="70802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fdglsmod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pggls(log(emp)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log(wage)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log(capital),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EmplUK,</a:t>
            </a:r>
            <a:endParaRPr sz="800">
              <a:latin typeface="Courier New"/>
              <a:cs typeface="Courier New"/>
            </a:endParaRPr>
          </a:p>
          <a:p>
            <a:pPr marL="111823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"fd")</a:t>
            </a:r>
            <a:endParaRPr sz="800">
              <a:latin typeface="Courier New"/>
              <a:cs typeface="Courier New"/>
            </a:endParaRPr>
          </a:p>
          <a:p>
            <a:pPr marL="85725" marR="3919854" indent="-60960">
              <a:lnSpc>
                <a:spcPts val="1120"/>
              </a:lnSpc>
              <a:spcBef>
                <a:spcPts val="60"/>
              </a:spcBef>
            </a:pPr>
            <a:r>
              <a:rPr dirty="0" sz="800" spc="-10">
                <a:latin typeface="Courier New"/>
                <a:cs typeface="Courier New"/>
              </a:rPr>
              <a:t>summary(fdglsmod) </a:t>
            </a:r>
            <a:r>
              <a:rPr dirty="0" sz="800" spc="-25">
                <a:latin typeface="Courier New"/>
                <a:cs typeface="Courier New"/>
              </a:rPr>
              <a:t>NA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81479" y="919225"/>
            <a:ext cx="4985385" cy="1706245"/>
          </a:xfrm>
          <a:custGeom>
            <a:avLst/>
            <a:gdLst/>
            <a:ahLst/>
            <a:cxnLst/>
            <a:rect l="l" t="t" r="r" b="b"/>
            <a:pathLst>
              <a:path w="4985385" h="1706245">
                <a:moveTo>
                  <a:pt x="4985182" y="1417078"/>
                </a:moveTo>
                <a:lnTo>
                  <a:pt x="0" y="1417078"/>
                </a:lnTo>
                <a:lnTo>
                  <a:pt x="0" y="1553895"/>
                </a:lnTo>
                <a:lnTo>
                  <a:pt x="0" y="1557782"/>
                </a:lnTo>
                <a:lnTo>
                  <a:pt x="0" y="1706143"/>
                </a:lnTo>
                <a:lnTo>
                  <a:pt x="4985182" y="1706143"/>
                </a:lnTo>
                <a:lnTo>
                  <a:pt x="4985182" y="1557782"/>
                </a:lnTo>
                <a:lnTo>
                  <a:pt x="4985182" y="1553895"/>
                </a:lnTo>
                <a:lnTo>
                  <a:pt x="4985182" y="1417078"/>
                </a:lnTo>
                <a:close/>
              </a:path>
              <a:path w="4985385" h="1706245">
                <a:moveTo>
                  <a:pt x="4985182" y="1275346"/>
                </a:moveTo>
                <a:lnTo>
                  <a:pt x="0" y="1275346"/>
                </a:lnTo>
                <a:lnTo>
                  <a:pt x="0" y="1416050"/>
                </a:lnTo>
                <a:lnTo>
                  <a:pt x="4985182" y="1416050"/>
                </a:lnTo>
                <a:lnTo>
                  <a:pt x="4985182" y="1275346"/>
                </a:lnTo>
                <a:close/>
              </a:path>
              <a:path w="4985385" h="1706245">
                <a:moveTo>
                  <a:pt x="4985182" y="1133614"/>
                </a:moveTo>
                <a:lnTo>
                  <a:pt x="0" y="1133614"/>
                </a:lnTo>
                <a:lnTo>
                  <a:pt x="0" y="1274318"/>
                </a:lnTo>
                <a:lnTo>
                  <a:pt x="4985182" y="1274318"/>
                </a:lnTo>
                <a:lnTo>
                  <a:pt x="4985182" y="1133614"/>
                </a:lnTo>
                <a:close/>
              </a:path>
              <a:path w="4985385" h="1706245">
                <a:moveTo>
                  <a:pt x="4985182" y="991882"/>
                </a:moveTo>
                <a:lnTo>
                  <a:pt x="0" y="991882"/>
                </a:lnTo>
                <a:lnTo>
                  <a:pt x="0" y="1132586"/>
                </a:lnTo>
                <a:lnTo>
                  <a:pt x="4985182" y="1132586"/>
                </a:lnTo>
                <a:lnTo>
                  <a:pt x="4985182" y="991882"/>
                </a:lnTo>
                <a:close/>
              </a:path>
              <a:path w="4985385" h="1706245">
                <a:moveTo>
                  <a:pt x="4985182" y="850150"/>
                </a:moveTo>
                <a:lnTo>
                  <a:pt x="0" y="850150"/>
                </a:lnTo>
                <a:lnTo>
                  <a:pt x="0" y="990854"/>
                </a:lnTo>
                <a:lnTo>
                  <a:pt x="4985182" y="990854"/>
                </a:lnTo>
                <a:lnTo>
                  <a:pt x="4985182" y="850150"/>
                </a:lnTo>
                <a:close/>
              </a:path>
              <a:path w="4985385" h="1706245">
                <a:moveTo>
                  <a:pt x="4985182" y="708533"/>
                </a:moveTo>
                <a:lnTo>
                  <a:pt x="0" y="708533"/>
                </a:lnTo>
                <a:lnTo>
                  <a:pt x="0" y="849236"/>
                </a:lnTo>
                <a:lnTo>
                  <a:pt x="4985182" y="849236"/>
                </a:lnTo>
                <a:lnTo>
                  <a:pt x="4985182" y="708533"/>
                </a:lnTo>
                <a:close/>
              </a:path>
              <a:path w="4985385" h="1706245">
                <a:moveTo>
                  <a:pt x="4985182" y="566801"/>
                </a:moveTo>
                <a:lnTo>
                  <a:pt x="0" y="566801"/>
                </a:lnTo>
                <a:lnTo>
                  <a:pt x="0" y="707504"/>
                </a:lnTo>
                <a:lnTo>
                  <a:pt x="4985182" y="707504"/>
                </a:lnTo>
                <a:lnTo>
                  <a:pt x="4985182" y="566801"/>
                </a:lnTo>
                <a:close/>
              </a:path>
              <a:path w="4985385" h="1706245">
                <a:moveTo>
                  <a:pt x="4985182" y="425069"/>
                </a:moveTo>
                <a:lnTo>
                  <a:pt x="0" y="425069"/>
                </a:lnTo>
                <a:lnTo>
                  <a:pt x="0" y="565772"/>
                </a:lnTo>
                <a:lnTo>
                  <a:pt x="4985182" y="565772"/>
                </a:lnTo>
                <a:lnTo>
                  <a:pt x="4985182" y="425069"/>
                </a:lnTo>
                <a:close/>
              </a:path>
              <a:path w="4985385" h="1706245">
                <a:moveTo>
                  <a:pt x="4985182" y="283337"/>
                </a:moveTo>
                <a:lnTo>
                  <a:pt x="0" y="283337"/>
                </a:lnTo>
                <a:lnTo>
                  <a:pt x="0" y="424040"/>
                </a:lnTo>
                <a:lnTo>
                  <a:pt x="4985182" y="424040"/>
                </a:lnTo>
                <a:lnTo>
                  <a:pt x="4985182" y="283337"/>
                </a:lnTo>
                <a:close/>
              </a:path>
              <a:path w="4985385" h="1706245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170624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594154" y="611668"/>
            <a:ext cx="5218430" cy="19964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606675">
              <a:lnSpc>
                <a:spcPct val="100000"/>
              </a:lnSpc>
              <a:spcBef>
                <a:spcPts val="95"/>
              </a:spcBef>
            </a:pPr>
            <a:r>
              <a:rPr dirty="0" sz="800" spc="-10" i="1">
                <a:latin typeface="Calibri"/>
                <a:cs typeface="Calibri"/>
              </a:rPr>
              <a:t>Robust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Inference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Estimation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for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Non-</a:t>
            </a:r>
            <a:r>
              <a:rPr dirty="0" sz="800" spc="-10" i="1">
                <a:latin typeface="Calibri"/>
                <a:cs typeface="Calibri"/>
              </a:rPr>
              <a:t>spherical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Errors</a:t>
            </a:r>
            <a:r>
              <a:rPr dirty="0" sz="800" spc="27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133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800" spc="-10">
                <a:latin typeface="Courier New"/>
                <a:cs typeface="Courier New"/>
              </a:rPr>
              <a:t>Call:</a:t>
            </a:r>
            <a:endParaRPr sz="800">
              <a:latin typeface="Courier New"/>
              <a:cs typeface="Courier New"/>
            </a:endParaRPr>
          </a:p>
          <a:p>
            <a:pPr marL="255270" marR="1155700" indent="-243204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pggls(formula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log(emp)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log(wage)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log(capital),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EmplUK,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"fd")</a:t>
            </a:r>
            <a:endParaRPr sz="800">
              <a:latin typeface="Courier New"/>
              <a:cs typeface="Courier New"/>
            </a:endParaRPr>
          </a:p>
          <a:p>
            <a:pPr marL="12700" marR="2525395">
              <a:lnSpc>
                <a:spcPct val="232500"/>
              </a:lnSpc>
            </a:pPr>
            <a:r>
              <a:rPr dirty="0" sz="800">
                <a:latin typeface="Courier New"/>
                <a:cs typeface="Courier New"/>
              </a:rPr>
              <a:t>Unbalanced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Panel: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140,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7-</a:t>
            </a:r>
            <a:r>
              <a:rPr dirty="0" sz="800">
                <a:latin typeface="Courier New"/>
                <a:cs typeface="Courier New"/>
              </a:rPr>
              <a:t>9,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1031 </a:t>
            </a:r>
            <a:r>
              <a:rPr dirty="0" sz="800" spc="-10">
                <a:latin typeface="Courier New"/>
                <a:cs typeface="Courier New"/>
              </a:rPr>
              <a:t>Residuals:</a:t>
            </a:r>
            <a:endParaRPr sz="800">
              <a:latin typeface="Courier New"/>
              <a:cs typeface="Courier New"/>
            </a:endParaRPr>
          </a:p>
          <a:p>
            <a:pPr algn="r" marR="2343150">
              <a:lnSpc>
                <a:spcPct val="100000"/>
              </a:lnSpc>
              <a:spcBef>
                <a:spcPts val="155"/>
              </a:spcBef>
              <a:tabLst>
                <a:tab pos="1457325" algn="l"/>
                <a:tab pos="2428875" algn="l"/>
              </a:tabLst>
            </a:pPr>
            <a:r>
              <a:rPr dirty="0" sz="800">
                <a:latin typeface="Courier New"/>
                <a:cs typeface="Courier New"/>
              </a:rPr>
              <a:t>Min.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Qu.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Median</a:t>
            </a:r>
            <a:r>
              <a:rPr dirty="0" sz="800">
                <a:latin typeface="Courier New"/>
                <a:cs typeface="Courier New"/>
              </a:rPr>
              <a:t>	Mean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3rd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Qu.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Max.</a:t>
            </a:r>
            <a:endParaRPr sz="800">
              <a:latin typeface="Courier New"/>
              <a:cs typeface="Courier New"/>
            </a:endParaRPr>
          </a:p>
          <a:p>
            <a:pPr algn="r" marR="234315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0.7578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0.0751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0.0189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0.0283</a:t>
            </a:r>
            <a:r>
              <a:rPr dirty="0" sz="800" spc="40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0.0260</a:t>
            </a:r>
            <a:r>
              <a:rPr dirty="0" sz="800" spc="40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0.6506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 marL="802005">
              <a:lnSpc>
                <a:spcPct val="100000"/>
              </a:lnSpc>
              <a:spcBef>
                <a:spcPts val="165"/>
              </a:spcBef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z-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Pr(&gt;|z|)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81479" y="2621495"/>
            <a:ext cx="4985385" cy="565785"/>
          </a:xfrm>
          <a:custGeom>
            <a:avLst/>
            <a:gdLst/>
            <a:ahLst/>
            <a:cxnLst/>
            <a:rect l="l" t="t" r="r" b="b"/>
            <a:pathLst>
              <a:path w="4985385" h="565785">
                <a:moveTo>
                  <a:pt x="4985182" y="425069"/>
                </a:moveTo>
                <a:lnTo>
                  <a:pt x="0" y="425069"/>
                </a:lnTo>
                <a:lnTo>
                  <a:pt x="0" y="565772"/>
                </a:lnTo>
                <a:lnTo>
                  <a:pt x="4985182" y="565772"/>
                </a:lnTo>
                <a:lnTo>
                  <a:pt x="4985182" y="425069"/>
                </a:lnTo>
                <a:close/>
              </a:path>
              <a:path w="4985385" h="565785">
                <a:moveTo>
                  <a:pt x="4985182" y="283337"/>
                </a:moveTo>
                <a:lnTo>
                  <a:pt x="0" y="283337"/>
                </a:lnTo>
                <a:lnTo>
                  <a:pt x="0" y="424040"/>
                </a:lnTo>
                <a:lnTo>
                  <a:pt x="4985182" y="424040"/>
                </a:lnTo>
                <a:lnTo>
                  <a:pt x="4985182" y="283337"/>
                </a:lnTo>
                <a:close/>
              </a:path>
              <a:path w="4985385" h="565785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56578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6" name="object 6" descr=""/>
          <p:cNvGraphicFramePr>
            <a:graphicFrameLocks noGrp="1"/>
          </p:cNvGraphicFramePr>
          <p:nvPr/>
        </p:nvGraphicFramePr>
        <p:xfrm>
          <a:off x="575104" y="2639934"/>
          <a:ext cx="3282950" cy="5270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59230"/>
                <a:gridCol w="607694"/>
                <a:gridCol w="486410"/>
                <a:gridCol w="730885"/>
              </a:tblGrid>
              <a:tr h="121920">
                <a:tc>
                  <a:txBody>
                    <a:bodyPr/>
                    <a:lstStyle/>
                    <a:p>
                      <a:pPr marL="31750">
                        <a:lnSpc>
                          <a:spcPts val="770"/>
                        </a:lnSpc>
                        <a:tabLst>
                          <a:tab pos="881380" algn="l"/>
                        </a:tabLst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log(wage)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-0.3343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0.0385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8.67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&lt;2e-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405130">
                <a:tc>
                  <a:txBody>
                    <a:bodyPr/>
                    <a:lstStyle/>
                    <a:p>
                      <a:pPr marL="31750">
                        <a:lnSpc>
                          <a:spcPts val="925"/>
                        </a:lnSpc>
                        <a:tabLst>
                          <a:tab pos="942340" algn="l"/>
                        </a:tabLst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log(capital)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0.3786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3175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31750">
                        <a:lnSpc>
                          <a:spcPts val="9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0.0203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18.68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&lt;2e-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7" name="object 7" descr=""/>
          <p:cNvSpPr/>
          <p:nvPr/>
        </p:nvSpPr>
        <p:spPr>
          <a:xfrm>
            <a:off x="581479" y="3188296"/>
            <a:ext cx="4985385" cy="565785"/>
          </a:xfrm>
          <a:custGeom>
            <a:avLst/>
            <a:gdLst/>
            <a:ahLst/>
            <a:cxnLst/>
            <a:rect l="l" t="t" r="r" b="b"/>
            <a:pathLst>
              <a:path w="4985385" h="565785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565785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56578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56578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68779" y="3149892"/>
            <a:ext cx="4960620" cy="300609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37465">
              <a:lnSpc>
                <a:spcPct val="100000"/>
              </a:lnSpc>
              <a:spcBef>
                <a:spcPts val="254"/>
              </a:spcBef>
            </a:pPr>
            <a:r>
              <a:rPr dirty="0" sz="800">
                <a:latin typeface="Courier New"/>
                <a:cs typeface="Courier New"/>
              </a:rPr>
              <a:t>0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0.05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'.'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1</a:t>
            </a:r>
            <a:endParaRPr sz="800">
              <a:latin typeface="Courier New"/>
              <a:cs typeface="Courier New"/>
            </a:endParaRPr>
          </a:p>
          <a:p>
            <a:pPr marL="37465" marR="3153410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Total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Sum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Squares: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1850 </a:t>
            </a:r>
            <a:r>
              <a:rPr dirty="0" sz="800">
                <a:latin typeface="Courier New"/>
                <a:cs typeface="Courier New"/>
              </a:rPr>
              <a:t>Residual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Sum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Squares: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11.6 </a:t>
            </a:r>
            <a:r>
              <a:rPr dirty="0" sz="800">
                <a:latin typeface="Courier New"/>
                <a:cs typeface="Courier New"/>
              </a:rPr>
              <a:t>Multiple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R-</a:t>
            </a:r>
            <a:r>
              <a:rPr dirty="0" sz="800">
                <a:latin typeface="Courier New"/>
                <a:cs typeface="Courier New"/>
              </a:rPr>
              <a:t>squared: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0.994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530"/>
              </a:spcBef>
            </a:pPr>
            <a:r>
              <a:rPr dirty="0" sz="1000" b="1">
                <a:latin typeface="Calibri"/>
                <a:cs typeface="Calibri"/>
              </a:rPr>
              <a:t>5.2.2</a:t>
            </a:r>
            <a:r>
              <a:rPr dirty="0" sz="1000" spc="32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Applied </a:t>
            </a:r>
            <a:r>
              <a:rPr dirty="0" sz="1000" spc="-10" b="1">
                <a:latin typeface="Calibri"/>
                <a:cs typeface="Calibri"/>
              </a:rPr>
              <a:t>Examples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00">
              <a:latin typeface="Calibri"/>
              <a:cs typeface="Calibri"/>
            </a:endParaRPr>
          </a:p>
          <a:p>
            <a:pPr marL="12700">
              <a:lnSpc>
                <a:spcPts val="1200"/>
              </a:lnSpc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5.14</a:t>
            </a:r>
            <a:r>
              <a:rPr dirty="0" sz="1000" spc="37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generalized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spc="155" b="1">
                <a:latin typeface="Times New Roman"/>
                <a:cs typeface="Times New Roman"/>
              </a:rPr>
              <a:t>gls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estimator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RiceFarms</a:t>
            </a:r>
            <a:r>
              <a:rPr dirty="0" sz="1000" spc="-315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200"/>
              </a:lnSpc>
              <a:spcBef>
                <a:spcPts val="3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Rice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Farming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dataset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contains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observations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171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farms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over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6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years;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therefore,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20">
                <a:latin typeface="Palatino Linotype"/>
                <a:cs typeface="Palatino Linotype"/>
              </a:rPr>
              <a:t>number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covariance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parameters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1026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data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points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still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manageable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21. </a:t>
            </a:r>
            <a:r>
              <a:rPr dirty="0" sz="1000" spc="-50">
                <a:latin typeface="Palatino Linotype"/>
                <a:cs typeface="Palatino Linotype"/>
              </a:rPr>
              <a:t>Farms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from</a:t>
            </a:r>
            <a:r>
              <a:rPr dirty="0" sz="1000">
                <a:latin typeface="Palatino Linotype"/>
                <a:cs typeface="Palatino Linotype"/>
              </a:rPr>
              <a:t> 6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regions,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each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peculiar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characteristics.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random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sampling </a:t>
            </a:r>
            <a:r>
              <a:rPr dirty="0" sz="1000" spc="-35">
                <a:latin typeface="Palatino Linotype"/>
                <a:cs typeface="Palatino Linotype"/>
              </a:rPr>
              <a:t>assumption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seems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reasonable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within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regions,</a:t>
            </a:r>
            <a:r>
              <a:rPr dirty="0" sz="1000" spc="-10">
                <a:latin typeface="Palatino Linotype"/>
                <a:cs typeface="Palatino Linotype"/>
              </a:rPr>
              <a:t> but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might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suspect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observations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from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same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region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share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some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common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characteristics,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such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characteristics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possibly </a:t>
            </a:r>
            <a:r>
              <a:rPr dirty="0" sz="1000" spc="-35">
                <a:latin typeface="Palatino Linotype"/>
                <a:cs typeface="Palatino Linotype"/>
              </a:rPr>
              <a:t>related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regressors: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therefore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advisable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include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regional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ﬁxed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control </a:t>
            </a:r>
            <a:r>
              <a:rPr dirty="0" sz="1000">
                <a:latin typeface="Palatino Linotype"/>
                <a:cs typeface="Palatino Linotype"/>
              </a:rPr>
              <a:t>for </a:t>
            </a:r>
            <a:r>
              <a:rPr dirty="0" sz="1000" spc="-35">
                <a:latin typeface="Palatino Linotype"/>
                <a:cs typeface="Palatino Linotype"/>
              </a:rPr>
              <a:t>region-</a:t>
            </a:r>
            <a:r>
              <a:rPr dirty="0" sz="1000" spc="-30">
                <a:latin typeface="Palatino Linotype"/>
                <a:cs typeface="Palatino Linotype"/>
              </a:rPr>
              <a:t>related,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heterogeneity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along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lines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</a:t>
            </a:r>
            <a:r>
              <a:rPr dirty="0" sz="1000" spc="-40">
                <a:latin typeface="Palatino Linotype"/>
                <a:cs typeface="Palatino Linotype"/>
              </a:rPr>
              <a:t>Wooldridge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(2010,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p. 328). </a:t>
            </a:r>
            <a:r>
              <a:rPr dirty="0" sz="1000" spc="-25">
                <a:latin typeface="Palatino Linotype"/>
                <a:cs typeface="Palatino Linotype"/>
              </a:rPr>
              <a:t>For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reasons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given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above,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include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control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contemporaneous</a:t>
            </a:r>
            <a:r>
              <a:rPr dirty="0" sz="1000" spc="-10">
                <a:latin typeface="Palatino Linotype"/>
                <a:cs typeface="Palatino Linotype"/>
              </a:rPr>
              <a:t> correlation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cross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section;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instead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original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application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Druska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Horrace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(2004) </a:t>
            </a:r>
            <a:r>
              <a:rPr dirty="0" sz="1000" spc="-45">
                <a:latin typeface="Palatino Linotype"/>
                <a:cs typeface="Palatino Linotype"/>
              </a:rPr>
              <a:t>adding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dummy</a:t>
            </a:r>
            <a:r>
              <a:rPr dirty="0" sz="1000">
                <a:latin typeface="Palatino Linotype"/>
                <a:cs typeface="Palatino Linotype"/>
              </a:rPr>
              <a:t> 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wet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seasons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opposed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dry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simply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introduce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separate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81479" y="6315652"/>
            <a:ext cx="4985385" cy="113284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data("RiceFarms",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"splm")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RiceFarms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transform(RiceFarms,</a:t>
            </a:r>
            <a:endParaRPr sz="800">
              <a:latin typeface="Courier New"/>
              <a:cs typeface="Courier New"/>
            </a:endParaRPr>
          </a:p>
          <a:p>
            <a:pPr marL="1421765" marR="1247140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phosphate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phosphate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1000, </a:t>
            </a:r>
            <a:r>
              <a:rPr dirty="0" sz="800">
                <a:latin typeface="Courier New"/>
                <a:cs typeface="Courier New"/>
              </a:rPr>
              <a:t>pesticide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as.numeric(pesticide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&gt;</a:t>
            </a:r>
            <a:r>
              <a:rPr dirty="0" sz="800" spc="-25">
                <a:latin typeface="Courier New"/>
                <a:cs typeface="Courier New"/>
              </a:rPr>
              <a:t> 0))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900">
              <a:latin typeface="Courier New"/>
              <a:cs typeface="Courier New"/>
            </a:endParaRPr>
          </a:p>
          <a:p>
            <a:pPr marL="267970" marR="1577975" indent="-243204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fm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log(goutput)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54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log(seed)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log(urea)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phosphate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 </a:t>
            </a:r>
            <a:r>
              <a:rPr dirty="0" sz="800" spc="-10">
                <a:latin typeface="Courier New"/>
                <a:cs typeface="Courier New"/>
              </a:rPr>
              <a:t>log(totlabor)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log(size)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pesticide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varieties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</a:t>
            </a:r>
            <a:endParaRPr sz="800">
              <a:latin typeface="Courier New"/>
              <a:cs typeface="Courier New"/>
            </a:endParaRPr>
          </a:p>
          <a:p>
            <a:pPr marL="51054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region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time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81479" y="7742688"/>
            <a:ext cx="4985385" cy="56642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gglsmodrice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pggls(fm,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RiceFarms,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"pooling",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"id")</a:t>
            </a:r>
            <a:endParaRPr sz="800">
              <a:latin typeface="Courier New"/>
              <a:cs typeface="Courier New"/>
            </a:endParaRPr>
          </a:p>
          <a:p>
            <a:pPr marL="85725" marR="3737610" indent="-60960">
              <a:lnSpc>
                <a:spcPts val="1120"/>
              </a:lnSpc>
              <a:spcBef>
                <a:spcPts val="60"/>
              </a:spcBef>
            </a:pPr>
            <a:r>
              <a:rPr dirty="0" sz="800" spc="-10">
                <a:latin typeface="Courier New"/>
                <a:cs typeface="Courier New"/>
              </a:rPr>
              <a:t>summary(gglsmodrice) </a:t>
            </a:r>
            <a:r>
              <a:rPr dirty="0" sz="800" spc="-25">
                <a:latin typeface="Courier New"/>
                <a:cs typeface="Courier New"/>
              </a:rPr>
              <a:t>NA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67529" y="919225"/>
            <a:ext cx="4985385" cy="565785"/>
          </a:xfrm>
          <a:custGeom>
            <a:avLst/>
            <a:gdLst/>
            <a:ahLst/>
            <a:cxnLst/>
            <a:rect l="l" t="t" r="r" b="b"/>
            <a:pathLst>
              <a:path w="4985385" h="565785">
                <a:moveTo>
                  <a:pt x="4985182" y="425069"/>
                </a:moveTo>
                <a:lnTo>
                  <a:pt x="0" y="425069"/>
                </a:lnTo>
                <a:lnTo>
                  <a:pt x="0" y="565772"/>
                </a:lnTo>
                <a:lnTo>
                  <a:pt x="4985182" y="565772"/>
                </a:lnTo>
                <a:lnTo>
                  <a:pt x="4985182" y="425069"/>
                </a:lnTo>
                <a:close/>
              </a:path>
              <a:path w="4985385" h="565785">
                <a:moveTo>
                  <a:pt x="4985182" y="283337"/>
                </a:moveTo>
                <a:lnTo>
                  <a:pt x="0" y="283337"/>
                </a:lnTo>
                <a:lnTo>
                  <a:pt x="0" y="424040"/>
                </a:lnTo>
                <a:lnTo>
                  <a:pt x="4985182" y="424040"/>
                </a:lnTo>
                <a:lnTo>
                  <a:pt x="4985182" y="283337"/>
                </a:lnTo>
                <a:close/>
              </a:path>
              <a:path w="4985385" h="565785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56578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271364" y="607782"/>
            <a:ext cx="4585970" cy="8655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134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00">
              <a:latin typeface="Calibri"/>
              <a:cs typeface="Calibri"/>
            </a:endParaRPr>
          </a:p>
          <a:p>
            <a:pPr marL="321310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Call:</a:t>
            </a:r>
            <a:endParaRPr sz="800">
              <a:latin typeface="Courier New"/>
              <a:cs typeface="Courier New"/>
            </a:endParaRPr>
          </a:p>
          <a:p>
            <a:pPr marL="321310">
              <a:lnSpc>
                <a:spcPct val="100000"/>
              </a:lnSpc>
              <a:spcBef>
                <a:spcPts val="160"/>
              </a:spcBef>
            </a:pPr>
            <a:r>
              <a:rPr dirty="0" sz="800" spc="-10">
                <a:latin typeface="Courier New"/>
                <a:cs typeface="Courier New"/>
              </a:rPr>
              <a:t>pggls(formula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fm,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RiceFarms,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"pooling",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"id")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Courier New"/>
              <a:cs typeface="Courier New"/>
            </a:endParaRPr>
          </a:p>
          <a:p>
            <a:pPr marL="32131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Balanced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Panel: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171,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6,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1026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67529" y="1486026"/>
            <a:ext cx="4985385" cy="565785"/>
          </a:xfrm>
          <a:custGeom>
            <a:avLst/>
            <a:gdLst/>
            <a:ahLst/>
            <a:cxnLst/>
            <a:rect l="l" t="t" r="r" b="b"/>
            <a:pathLst>
              <a:path w="4985385" h="565785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565785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56578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56578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580087" y="1589353"/>
            <a:ext cx="936625" cy="45085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Residuals:</a:t>
            </a:r>
            <a:endParaRPr sz="800">
              <a:latin typeface="Courier New"/>
              <a:cs typeface="Courier New"/>
            </a:endParaRPr>
          </a:p>
          <a:p>
            <a:pPr algn="r" marR="508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Min.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1st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Qu.</a:t>
            </a:r>
            <a:endParaRPr sz="800">
              <a:latin typeface="Courier New"/>
              <a:cs typeface="Courier New"/>
            </a:endParaRPr>
          </a:p>
          <a:p>
            <a:pPr algn="r" marR="508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0.9315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-0.2285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612667" y="1731200"/>
            <a:ext cx="1847850" cy="3092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-635">
              <a:lnSpc>
                <a:spcPct val="116199"/>
              </a:lnSpc>
              <a:spcBef>
                <a:spcPts val="100"/>
              </a:spcBef>
              <a:tabLst>
                <a:tab pos="619760" algn="l"/>
                <a:tab pos="1591310" algn="l"/>
              </a:tabLst>
            </a:pPr>
            <a:r>
              <a:rPr dirty="0" sz="800" spc="-10">
                <a:latin typeface="Courier New"/>
                <a:cs typeface="Courier New"/>
              </a:rPr>
              <a:t>Median</a:t>
            </a:r>
            <a:r>
              <a:rPr dirty="0" sz="800">
                <a:latin typeface="Courier New"/>
                <a:cs typeface="Courier New"/>
              </a:rPr>
              <a:t>	Mean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3rd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Qu.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Max. </a:t>
            </a:r>
            <a:r>
              <a:rPr dirty="0" sz="800">
                <a:latin typeface="Courier New"/>
                <a:cs typeface="Courier New"/>
              </a:rPr>
              <a:t>0.0151</a:t>
            </a:r>
            <a:r>
              <a:rPr dirty="0" sz="800" spc="4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0.0000</a:t>
            </a:r>
            <a:r>
              <a:rPr dirty="0" sz="800" spc="4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0.2147</a:t>
            </a:r>
            <a:r>
              <a:rPr dirty="0" sz="800" spc="4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1.3740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567529" y="2052840"/>
            <a:ext cx="4985385" cy="431165"/>
          </a:xfrm>
          <a:custGeom>
            <a:avLst/>
            <a:gdLst/>
            <a:ahLst/>
            <a:cxnLst/>
            <a:rect l="l" t="t" r="r" b="b"/>
            <a:pathLst>
              <a:path w="4985385" h="431164">
                <a:moveTo>
                  <a:pt x="4985182" y="141732"/>
                </a:moveTo>
                <a:lnTo>
                  <a:pt x="0" y="141732"/>
                </a:lnTo>
                <a:lnTo>
                  <a:pt x="0" y="278561"/>
                </a:lnTo>
                <a:lnTo>
                  <a:pt x="0" y="282435"/>
                </a:lnTo>
                <a:lnTo>
                  <a:pt x="0" y="430796"/>
                </a:lnTo>
                <a:lnTo>
                  <a:pt x="4985182" y="430796"/>
                </a:lnTo>
                <a:lnTo>
                  <a:pt x="4985182" y="282435"/>
                </a:lnTo>
                <a:lnTo>
                  <a:pt x="4985182" y="278561"/>
                </a:lnTo>
                <a:lnTo>
                  <a:pt x="4985182" y="141732"/>
                </a:lnTo>
                <a:close/>
              </a:path>
              <a:path w="4985385" h="431164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580087" y="2155140"/>
            <a:ext cx="3305175" cy="311150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65"/>
              </a:spcBef>
            </a:pP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 marL="110553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z-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Pr(&gt;|z|)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567529" y="2479750"/>
            <a:ext cx="4985385" cy="3542029"/>
          </a:xfrm>
          <a:custGeom>
            <a:avLst/>
            <a:gdLst/>
            <a:ahLst/>
            <a:cxnLst/>
            <a:rect l="l" t="t" r="r" b="b"/>
            <a:pathLst>
              <a:path w="4985385" h="3542029">
                <a:moveTo>
                  <a:pt x="4985182" y="3400996"/>
                </a:moveTo>
                <a:lnTo>
                  <a:pt x="0" y="3400996"/>
                </a:lnTo>
                <a:lnTo>
                  <a:pt x="0" y="3541699"/>
                </a:lnTo>
                <a:lnTo>
                  <a:pt x="4985182" y="3541699"/>
                </a:lnTo>
                <a:lnTo>
                  <a:pt x="4985182" y="3400996"/>
                </a:lnTo>
                <a:close/>
              </a:path>
              <a:path w="4985385" h="3542029">
                <a:moveTo>
                  <a:pt x="4985182" y="3259264"/>
                </a:moveTo>
                <a:lnTo>
                  <a:pt x="0" y="3259264"/>
                </a:lnTo>
                <a:lnTo>
                  <a:pt x="0" y="3399967"/>
                </a:lnTo>
                <a:lnTo>
                  <a:pt x="4985182" y="3399967"/>
                </a:lnTo>
                <a:lnTo>
                  <a:pt x="4985182" y="3259264"/>
                </a:lnTo>
                <a:close/>
              </a:path>
              <a:path w="4985385" h="3542029">
                <a:moveTo>
                  <a:pt x="4985182" y="3117532"/>
                </a:moveTo>
                <a:lnTo>
                  <a:pt x="0" y="3117532"/>
                </a:lnTo>
                <a:lnTo>
                  <a:pt x="0" y="3258235"/>
                </a:lnTo>
                <a:lnTo>
                  <a:pt x="4985182" y="3258235"/>
                </a:lnTo>
                <a:lnTo>
                  <a:pt x="4985182" y="3117532"/>
                </a:lnTo>
                <a:close/>
              </a:path>
              <a:path w="4985385" h="3542029">
                <a:moveTo>
                  <a:pt x="4985182" y="2975914"/>
                </a:moveTo>
                <a:lnTo>
                  <a:pt x="0" y="2975914"/>
                </a:lnTo>
                <a:lnTo>
                  <a:pt x="0" y="3116618"/>
                </a:lnTo>
                <a:lnTo>
                  <a:pt x="4985182" y="3116618"/>
                </a:lnTo>
                <a:lnTo>
                  <a:pt x="4985182" y="2975914"/>
                </a:lnTo>
                <a:close/>
              </a:path>
              <a:path w="4985385" h="3542029">
                <a:moveTo>
                  <a:pt x="4985182" y="2834182"/>
                </a:moveTo>
                <a:lnTo>
                  <a:pt x="0" y="2834182"/>
                </a:lnTo>
                <a:lnTo>
                  <a:pt x="0" y="2974886"/>
                </a:lnTo>
                <a:lnTo>
                  <a:pt x="4985182" y="2974886"/>
                </a:lnTo>
                <a:lnTo>
                  <a:pt x="4985182" y="2834182"/>
                </a:lnTo>
                <a:close/>
              </a:path>
              <a:path w="4985385" h="3542029">
                <a:moveTo>
                  <a:pt x="4985182" y="2692450"/>
                </a:moveTo>
                <a:lnTo>
                  <a:pt x="0" y="2692450"/>
                </a:lnTo>
                <a:lnTo>
                  <a:pt x="0" y="2833154"/>
                </a:lnTo>
                <a:lnTo>
                  <a:pt x="4985182" y="2833154"/>
                </a:lnTo>
                <a:lnTo>
                  <a:pt x="4985182" y="2692450"/>
                </a:lnTo>
                <a:close/>
              </a:path>
              <a:path w="4985385" h="3542029">
                <a:moveTo>
                  <a:pt x="4985182" y="2550718"/>
                </a:moveTo>
                <a:lnTo>
                  <a:pt x="0" y="2550718"/>
                </a:lnTo>
                <a:lnTo>
                  <a:pt x="0" y="2691422"/>
                </a:lnTo>
                <a:lnTo>
                  <a:pt x="4985182" y="2691422"/>
                </a:lnTo>
                <a:lnTo>
                  <a:pt x="4985182" y="2550718"/>
                </a:lnTo>
                <a:close/>
              </a:path>
              <a:path w="4985385" h="3542029">
                <a:moveTo>
                  <a:pt x="4985182" y="2408986"/>
                </a:moveTo>
                <a:lnTo>
                  <a:pt x="0" y="2408986"/>
                </a:lnTo>
                <a:lnTo>
                  <a:pt x="0" y="2549690"/>
                </a:lnTo>
                <a:lnTo>
                  <a:pt x="4985182" y="2549690"/>
                </a:lnTo>
                <a:lnTo>
                  <a:pt x="4985182" y="2408986"/>
                </a:lnTo>
                <a:close/>
              </a:path>
              <a:path w="4985385" h="3542029">
                <a:moveTo>
                  <a:pt x="4985182" y="2267369"/>
                </a:moveTo>
                <a:lnTo>
                  <a:pt x="0" y="2267369"/>
                </a:lnTo>
                <a:lnTo>
                  <a:pt x="0" y="2408072"/>
                </a:lnTo>
                <a:lnTo>
                  <a:pt x="4985182" y="2408072"/>
                </a:lnTo>
                <a:lnTo>
                  <a:pt x="4985182" y="2267369"/>
                </a:lnTo>
                <a:close/>
              </a:path>
              <a:path w="4985385" h="3542029">
                <a:moveTo>
                  <a:pt x="4985182" y="2125637"/>
                </a:moveTo>
                <a:lnTo>
                  <a:pt x="0" y="2125637"/>
                </a:lnTo>
                <a:lnTo>
                  <a:pt x="0" y="2266340"/>
                </a:lnTo>
                <a:lnTo>
                  <a:pt x="4985182" y="2266340"/>
                </a:lnTo>
                <a:lnTo>
                  <a:pt x="4985182" y="2125637"/>
                </a:lnTo>
                <a:close/>
              </a:path>
              <a:path w="4985385" h="3542029">
                <a:moveTo>
                  <a:pt x="4985182" y="1983905"/>
                </a:moveTo>
                <a:lnTo>
                  <a:pt x="0" y="1983905"/>
                </a:lnTo>
                <a:lnTo>
                  <a:pt x="0" y="2124608"/>
                </a:lnTo>
                <a:lnTo>
                  <a:pt x="4985182" y="2124608"/>
                </a:lnTo>
                <a:lnTo>
                  <a:pt x="4985182" y="1983905"/>
                </a:lnTo>
                <a:close/>
              </a:path>
              <a:path w="4985385" h="3542029">
                <a:moveTo>
                  <a:pt x="4985182" y="1842173"/>
                </a:moveTo>
                <a:lnTo>
                  <a:pt x="0" y="1842173"/>
                </a:lnTo>
                <a:lnTo>
                  <a:pt x="0" y="1982876"/>
                </a:lnTo>
                <a:lnTo>
                  <a:pt x="4985182" y="1982876"/>
                </a:lnTo>
                <a:lnTo>
                  <a:pt x="4985182" y="1842173"/>
                </a:lnTo>
                <a:close/>
              </a:path>
              <a:path w="4985385" h="3542029">
                <a:moveTo>
                  <a:pt x="4985182" y="1700441"/>
                </a:moveTo>
                <a:lnTo>
                  <a:pt x="0" y="1700441"/>
                </a:lnTo>
                <a:lnTo>
                  <a:pt x="0" y="1841144"/>
                </a:lnTo>
                <a:lnTo>
                  <a:pt x="4985182" y="1841144"/>
                </a:lnTo>
                <a:lnTo>
                  <a:pt x="4985182" y="1700441"/>
                </a:lnTo>
                <a:close/>
              </a:path>
              <a:path w="4985385" h="3542029">
                <a:moveTo>
                  <a:pt x="4985182" y="1558823"/>
                </a:moveTo>
                <a:lnTo>
                  <a:pt x="0" y="1558823"/>
                </a:lnTo>
                <a:lnTo>
                  <a:pt x="0" y="1699526"/>
                </a:lnTo>
                <a:lnTo>
                  <a:pt x="4985182" y="1699526"/>
                </a:lnTo>
                <a:lnTo>
                  <a:pt x="4985182" y="1558823"/>
                </a:lnTo>
                <a:close/>
              </a:path>
              <a:path w="4985385" h="3542029">
                <a:moveTo>
                  <a:pt x="4985182" y="1417091"/>
                </a:moveTo>
                <a:lnTo>
                  <a:pt x="0" y="1417091"/>
                </a:lnTo>
                <a:lnTo>
                  <a:pt x="0" y="1557794"/>
                </a:lnTo>
                <a:lnTo>
                  <a:pt x="4985182" y="1557794"/>
                </a:lnTo>
                <a:lnTo>
                  <a:pt x="4985182" y="1417091"/>
                </a:lnTo>
                <a:close/>
              </a:path>
              <a:path w="4985385" h="3542029">
                <a:moveTo>
                  <a:pt x="4985182" y="1275359"/>
                </a:moveTo>
                <a:lnTo>
                  <a:pt x="0" y="1275359"/>
                </a:lnTo>
                <a:lnTo>
                  <a:pt x="0" y="1416062"/>
                </a:lnTo>
                <a:lnTo>
                  <a:pt x="4985182" y="1416062"/>
                </a:lnTo>
                <a:lnTo>
                  <a:pt x="4985182" y="1275359"/>
                </a:lnTo>
                <a:close/>
              </a:path>
              <a:path w="4985385" h="3542029">
                <a:moveTo>
                  <a:pt x="4985182" y="1133627"/>
                </a:moveTo>
                <a:lnTo>
                  <a:pt x="0" y="1133627"/>
                </a:lnTo>
                <a:lnTo>
                  <a:pt x="0" y="1274330"/>
                </a:lnTo>
                <a:lnTo>
                  <a:pt x="4985182" y="1274330"/>
                </a:lnTo>
                <a:lnTo>
                  <a:pt x="4985182" y="1133627"/>
                </a:lnTo>
                <a:close/>
              </a:path>
              <a:path w="4985385" h="3542029">
                <a:moveTo>
                  <a:pt x="4985182" y="991895"/>
                </a:moveTo>
                <a:lnTo>
                  <a:pt x="0" y="991895"/>
                </a:lnTo>
                <a:lnTo>
                  <a:pt x="0" y="1132598"/>
                </a:lnTo>
                <a:lnTo>
                  <a:pt x="4985182" y="1132598"/>
                </a:lnTo>
                <a:lnTo>
                  <a:pt x="4985182" y="991895"/>
                </a:lnTo>
                <a:close/>
              </a:path>
              <a:path w="4985385" h="3542029">
                <a:moveTo>
                  <a:pt x="4985182" y="850277"/>
                </a:moveTo>
                <a:lnTo>
                  <a:pt x="0" y="850277"/>
                </a:lnTo>
                <a:lnTo>
                  <a:pt x="0" y="990981"/>
                </a:lnTo>
                <a:lnTo>
                  <a:pt x="4985182" y="990981"/>
                </a:lnTo>
                <a:lnTo>
                  <a:pt x="4985182" y="850277"/>
                </a:lnTo>
                <a:close/>
              </a:path>
              <a:path w="4985385" h="3542029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3542029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3542029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3542029">
                <a:moveTo>
                  <a:pt x="4985182" y="283362"/>
                </a:moveTo>
                <a:lnTo>
                  <a:pt x="0" y="283362"/>
                </a:lnTo>
                <a:lnTo>
                  <a:pt x="0" y="424065"/>
                </a:lnTo>
                <a:lnTo>
                  <a:pt x="4985182" y="424065"/>
                </a:lnTo>
                <a:lnTo>
                  <a:pt x="4985182" y="283362"/>
                </a:lnTo>
                <a:close/>
              </a:path>
              <a:path w="4985385" h="3542029">
                <a:moveTo>
                  <a:pt x="4985182" y="141744"/>
                </a:moveTo>
                <a:lnTo>
                  <a:pt x="0" y="141744"/>
                </a:lnTo>
                <a:lnTo>
                  <a:pt x="0" y="282448"/>
                </a:lnTo>
                <a:lnTo>
                  <a:pt x="4985182" y="282448"/>
                </a:lnTo>
                <a:lnTo>
                  <a:pt x="4985182" y="141744"/>
                </a:lnTo>
                <a:close/>
              </a:path>
              <a:path w="4985385" h="354202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567532" y="2498202"/>
          <a:ext cx="3580129" cy="35204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18235"/>
                <a:gridCol w="638175"/>
                <a:gridCol w="577214"/>
                <a:gridCol w="486410"/>
                <a:gridCol w="761364"/>
              </a:tblGrid>
              <a:tr h="121920">
                <a:tc>
                  <a:txBody>
                    <a:bodyPr/>
                    <a:lstStyle/>
                    <a:p>
                      <a:pPr marL="2476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(Intercept)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5.3334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0.1788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29.83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77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log(seed)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0.1285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0.0241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5.34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9.1e-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08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log(urea)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0.1351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0.0151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8.94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phosphate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0.7040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0.2526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2.79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0.0053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log(totlabor)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0.2099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0.0265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7.93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2.1e-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15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log(size)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0.5000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0.0281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17.77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pesticide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0.0355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0.0245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1.45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0.1473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varietieshigh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0.1351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0.0345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3.92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8.9e-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05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varietiesmixed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0.1031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0.0446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2.31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0.0209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regionlangan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-0.0451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0.0472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0.96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0.3393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regiongunungwangi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0.0140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0.0532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0.26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0.7926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regionmalausma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0.0541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0.37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0.7121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regionsukaambit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0.0671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0.0529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1.27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0.2049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regionciwangi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0.1633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0.0530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3.08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0.0021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time2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-0.0328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0.0262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1.25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0.2102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time3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-0.2049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0.0316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6.49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8.4e-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11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time4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-0.3440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0.0285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397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-12.08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time5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0.0576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0.0287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2.01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0.0448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time6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0.0441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0.0313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1.41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0.1581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566420">
                <a:tc gridSpan="5"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'.'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 marR="1845945">
                        <a:lnSpc>
                          <a:spcPct val="11619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Total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Sum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of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Squares: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1010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Residual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Sum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of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Squares: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101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Multiple</a:t>
                      </a:r>
                      <a:r>
                        <a:rPr dirty="0" sz="800" spc="-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R-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squared:</a:t>
                      </a:r>
                      <a:r>
                        <a:rPr dirty="0" sz="800" spc="-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0.901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2" name="object 12" descr=""/>
          <p:cNvSpPr/>
          <p:nvPr/>
        </p:nvSpPr>
        <p:spPr>
          <a:xfrm>
            <a:off x="567529" y="6705650"/>
            <a:ext cx="4985385" cy="1558290"/>
          </a:xfrm>
          <a:custGeom>
            <a:avLst/>
            <a:gdLst/>
            <a:ahLst/>
            <a:cxnLst/>
            <a:rect l="l" t="t" r="r" b="b"/>
            <a:pathLst>
              <a:path w="4985385" h="1558290">
                <a:moveTo>
                  <a:pt x="4985182" y="1417091"/>
                </a:moveTo>
                <a:lnTo>
                  <a:pt x="0" y="1417091"/>
                </a:lnTo>
                <a:lnTo>
                  <a:pt x="0" y="1557794"/>
                </a:lnTo>
                <a:lnTo>
                  <a:pt x="4985182" y="1557794"/>
                </a:lnTo>
                <a:lnTo>
                  <a:pt x="4985182" y="1417091"/>
                </a:lnTo>
                <a:close/>
              </a:path>
              <a:path w="4985385" h="1558290">
                <a:moveTo>
                  <a:pt x="4985182" y="1275359"/>
                </a:moveTo>
                <a:lnTo>
                  <a:pt x="0" y="1275359"/>
                </a:lnTo>
                <a:lnTo>
                  <a:pt x="0" y="1416062"/>
                </a:lnTo>
                <a:lnTo>
                  <a:pt x="4985182" y="1416062"/>
                </a:lnTo>
                <a:lnTo>
                  <a:pt x="4985182" y="1275359"/>
                </a:lnTo>
                <a:close/>
              </a:path>
              <a:path w="4985385" h="1558290">
                <a:moveTo>
                  <a:pt x="4985182" y="1133741"/>
                </a:moveTo>
                <a:lnTo>
                  <a:pt x="0" y="1133741"/>
                </a:lnTo>
                <a:lnTo>
                  <a:pt x="0" y="1274445"/>
                </a:lnTo>
                <a:lnTo>
                  <a:pt x="4985182" y="1274445"/>
                </a:lnTo>
                <a:lnTo>
                  <a:pt x="4985182" y="1133741"/>
                </a:lnTo>
                <a:close/>
              </a:path>
              <a:path w="4985385" h="1558290">
                <a:moveTo>
                  <a:pt x="4985182" y="992009"/>
                </a:moveTo>
                <a:lnTo>
                  <a:pt x="0" y="992009"/>
                </a:lnTo>
                <a:lnTo>
                  <a:pt x="0" y="1132713"/>
                </a:lnTo>
                <a:lnTo>
                  <a:pt x="4985182" y="1132713"/>
                </a:lnTo>
                <a:lnTo>
                  <a:pt x="4985182" y="992009"/>
                </a:lnTo>
                <a:close/>
              </a:path>
              <a:path w="4985385" h="1558290">
                <a:moveTo>
                  <a:pt x="4985182" y="850277"/>
                </a:moveTo>
                <a:lnTo>
                  <a:pt x="0" y="850277"/>
                </a:lnTo>
                <a:lnTo>
                  <a:pt x="0" y="990981"/>
                </a:lnTo>
                <a:lnTo>
                  <a:pt x="4985182" y="990981"/>
                </a:lnTo>
                <a:lnTo>
                  <a:pt x="4985182" y="850277"/>
                </a:lnTo>
                <a:close/>
              </a:path>
              <a:path w="4985385" h="1558290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1558290">
                <a:moveTo>
                  <a:pt x="4985182" y="566928"/>
                </a:moveTo>
                <a:lnTo>
                  <a:pt x="0" y="566928"/>
                </a:lnTo>
                <a:lnTo>
                  <a:pt x="0" y="707631"/>
                </a:lnTo>
                <a:lnTo>
                  <a:pt x="4985182" y="707631"/>
                </a:lnTo>
                <a:lnTo>
                  <a:pt x="4985182" y="566928"/>
                </a:lnTo>
                <a:close/>
              </a:path>
              <a:path w="4985385" h="1558290">
                <a:moveTo>
                  <a:pt x="4985182" y="425196"/>
                </a:moveTo>
                <a:lnTo>
                  <a:pt x="0" y="425196"/>
                </a:lnTo>
                <a:lnTo>
                  <a:pt x="0" y="565899"/>
                </a:lnTo>
                <a:lnTo>
                  <a:pt x="4985182" y="565899"/>
                </a:lnTo>
                <a:lnTo>
                  <a:pt x="4985182" y="425196"/>
                </a:lnTo>
                <a:close/>
              </a:path>
              <a:path w="4985385" h="1558290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1558290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155829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554827" y="6206836"/>
            <a:ext cx="4960620" cy="20453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Regions</a:t>
            </a:r>
            <a:r>
              <a:rPr dirty="0" sz="1000" spc="-20">
                <a:latin typeface="Palatino Linotype"/>
                <a:cs typeface="Palatino Linotype"/>
              </a:rPr>
              <a:t> do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seem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important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after </a:t>
            </a:r>
            <a:r>
              <a:rPr dirty="0" sz="1000" spc="-20">
                <a:latin typeface="Palatino Linotype"/>
                <a:cs typeface="Palatino Linotype"/>
              </a:rPr>
              <a:t>all,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only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Ciwangi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signiﬁcantly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different </a:t>
            </a:r>
            <a:r>
              <a:rPr dirty="0" sz="1000" spc="-30">
                <a:latin typeface="Palatino Linotype"/>
                <a:cs typeface="Palatino Linotype"/>
              </a:rPr>
              <a:t>from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35">
                <a:latin typeface="Palatino Linotype"/>
                <a:cs typeface="Palatino Linotype"/>
              </a:rPr>
              <a:t>baseline;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although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joint</a:t>
            </a:r>
            <a:r>
              <a:rPr dirty="0" sz="1000" spc="-20">
                <a:latin typeface="Palatino Linotype"/>
                <a:cs typeface="Palatino Linotype"/>
              </a:rPr>
              <a:t> restriction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still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rejects: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00">
              <a:latin typeface="Palatino Linotype"/>
              <a:cs typeface="Palatino Linotype"/>
            </a:endParaRPr>
          </a:p>
          <a:p>
            <a:pPr marL="37465" marR="3031490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library("lmtest") waldtest(gglsmodrice,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"region") </a:t>
            </a:r>
            <a:r>
              <a:rPr dirty="0" sz="800">
                <a:latin typeface="Courier New"/>
                <a:cs typeface="Courier New"/>
              </a:rPr>
              <a:t>Wald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test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280670" marR="386080" indent="-243204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1: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log(goutput)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log(seed)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log(urea)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phosphate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log(totlabor)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 </a:t>
            </a:r>
            <a:r>
              <a:rPr dirty="0" sz="800">
                <a:latin typeface="Courier New"/>
                <a:cs typeface="Courier New"/>
              </a:rPr>
              <a:t>log(size)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pesticide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varieties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+region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time</a:t>
            </a:r>
            <a:endParaRPr sz="800">
              <a:latin typeface="Courier New"/>
              <a:cs typeface="Courier New"/>
            </a:endParaRPr>
          </a:p>
          <a:p>
            <a:pPr marL="280670" marR="386080" indent="-243204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2: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log(goutput)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log(seed)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log(urea)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phosphate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log(totlabor)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 </a:t>
            </a:r>
            <a:r>
              <a:rPr dirty="0" sz="800">
                <a:latin typeface="Courier New"/>
                <a:cs typeface="Courier New"/>
              </a:rPr>
              <a:t>log(size)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pesticide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varieties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time</a:t>
            </a:r>
            <a:endParaRPr sz="800">
              <a:latin typeface="Courier New"/>
              <a:cs typeface="Courier New"/>
            </a:endParaRPr>
          </a:p>
          <a:p>
            <a:pPr marL="37465" marR="3213735" indent="121285">
              <a:lnSpc>
                <a:spcPct val="116300"/>
              </a:lnSpc>
              <a:tabLst>
                <a:tab pos="280670" algn="l"/>
              </a:tabLst>
            </a:pPr>
            <a:r>
              <a:rPr dirty="0" sz="800">
                <a:latin typeface="Courier New"/>
                <a:cs typeface="Courier New"/>
              </a:rPr>
              <a:t>Res.Df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Chisq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Pr(&gt;Chisq) </a:t>
            </a:r>
            <a:r>
              <a:rPr dirty="0" sz="800" spc="-50">
                <a:latin typeface="Courier New"/>
                <a:cs typeface="Courier New"/>
              </a:rPr>
              <a:t>1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1007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  <a:tabLst>
                <a:tab pos="280670" algn="l"/>
                <a:tab pos="1313180" algn="l"/>
              </a:tabLst>
            </a:pPr>
            <a:r>
              <a:rPr dirty="0" sz="800" spc="-50">
                <a:latin typeface="Courier New"/>
                <a:cs typeface="Courier New"/>
              </a:rPr>
              <a:t>2</a:t>
            </a:r>
            <a:r>
              <a:rPr dirty="0" sz="800">
                <a:latin typeface="Courier New"/>
                <a:cs typeface="Courier New"/>
              </a:rPr>
              <a:t>	1012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5</a:t>
            </a:r>
            <a:r>
              <a:rPr dirty="0" sz="800" spc="45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28.9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2.5e-</a:t>
            </a:r>
            <a:r>
              <a:rPr dirty="0" sz="800">
                <a:latin typeface="Courier New"/>
                <a:cs typeface="Courier New"/>
              </a:rPr>
              <a:t>05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188649" y="611668"/>
            <a:ext cx="26238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 i="1">
                <a:latin typeface="Calibri"/>
                <a:cs typeface="Calibri"/>
              </a:rPr>
              <a:t>Robust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Inference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Estimation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for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Non-</a:t>
            </a:r>
            <a:r>
              <a:rPr dirty="0" sz="800" spc="-10" i="1">
                <a:latin typeface="Calibri"/>
                <a:cs typeface="Calibri"/>
              </a:rPr>
              <a:t>spherical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Errors</a:t>
            </a:r>
            <a:r>
              <a:rPr dirty="0" sz="800" spc="27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135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81479" y="919219"/>
            <a:ext cx="4985385" cy="42418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--</a:t>
            </a:r>
            <a:r>
              <a:rPr dirty="0" sz="800" spc="-50">
                <a:latin typeface="Courier New"/>
                <a:cs typeface="Courier New"/>
              </a:rPr>
              <a:t>-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Signif.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codes: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0.05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'.'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81479" y="1613693"/>
            <a:ext cx="4985385" cy="14097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feglsmodrice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pggls(update(fm,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.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.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region),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RiceFarms,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"id")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68785" y="1939674"/>
            <a:ext cx="4959985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Qualitatively,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results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seem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change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much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adding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ﬁxed</a:t>
            </a:r>
            <a:r>
              <a:rPr dirty="0" sz="1000" spc="-10">
                <a:latin typeface="Palatino Linotype"/>
                <a:cs typeface="Palatino Linotype"/>
              </a:rPr>
              <a:t> effects.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after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controlling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the </a:t>
            </a:r>
            <a:r>
              <a:rPr dirty="0" sz="1000" spc="-30">
                <a:latin typeface="Palatino Linotype"/>
                <a:cs typeface="Palatino Linotype"/>
              </a:rPr>
              <a:t>region,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remaining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heterogeneity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 </a:t>
            </a:r>
            <a:r>
              <a:rPr dirty="0" sz="1000" spc="-20">
                <a:latin typeface="Palatino Linotype"/>
                <a:cs typeface="Palatino Linotype"/>
              </a:rPr>
              <a:t>of the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type</a:t>
            </a:r>
            <a:r>
              <a:rPr dirty="0" sz="1000" spc="-20">
                <a:latin typeface="Palatino Linotype"/>
                <a:cs typeface="Palatino Linotype"/>
              </a:rPr>
              <a:t> can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tested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formally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means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Hausman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81479" y="2556211"/>
            <a:ext cx="4985385" cy="99123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phtest(gglsmodrice,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feglsmodrice)</a:t>
            </a:r>
            <a:endParaRPr sz="800">
              <a:latin typeface="Courier New"/>
              <a:cs typeface="Courier New"/>
            </a:endParaRPr>
          </a:p>
          <a:p>
            <a:pPr marL="24765" marR="4223385">
              <a:lnSpc>
                <a:spcPct val="232500"/>
              </a:lnSpc>
            </a:pPr>
            <a:r>
              <a:rPr dirty="0" sz="800">
                <a:latin typeface="Courier New"/>
                <a:cs typeface="Courier New"/>
              </a:rPr>
              <a:t>Hausman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Test </a:t>
            </a: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fm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chisq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18,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13,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0.1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one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is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inconsistent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68780" y="3732470"/>
            <a:ext cx="4960620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Hausman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does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fact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reject.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Given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low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signiﬁcance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regional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effects,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might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wonder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whether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full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“random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effects”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speciﬁcation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justiﬁed.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updated </a:t>
            </a:r>
            <a:r>
              <a:rPr dirty="0" sz="1000" spc="155" b="1">
                <a:latin typeface="Times New Roman"/>
                <a:cs typeface="Times New Roman"/>
              </a:rPr>
              <a:t>ggls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speciﬁcation</a:t>
            </a:r>
            <a:r>
              <a:rPr dirty="0" sz="1000" spc="-20">
                <a:latin typeface="Palatino Linotype"/>
                <a:cs typeface="Palatino Linotype"/>
              </a:rPr>
              <a:t> 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readily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compared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55">
                <a:latin typeface="Palatino Linotype"/>
                <a:cs typeface="Palatino Linotype"/>
              </a:rPr>
              <a:t>already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45" b="1">
                <a:latin typeface="Times New Roman"/>
                <a:cs typeface="Times New Roman"/>
              </a:rPr>
              <a:t>fegls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81479" y="4348892"/>
            <a:ext cx="4985385" cy="127444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phtest(pggls(update(fm,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.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9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.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region),</a:t>
            </a:r>
            <a:r>
              <a:rPr dirty="0" sz="800" spc="-10">
                <a:latin typeface="Courier New"/>
                <a:cs typeface="Courier New"/>
              </a:rPr>
              <a:t> RiceFarms,</a:t>
            </a:r>
            <a:endParaRPr sz="800">
              <a:latin typeface="Courier New"/>
              <a:cs typeface="Courier New"/>
            </a:endParaRPr>
          </a:p>
          <a:p>
            <a:pPr marL="450215" marR="2158365" indent="36385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"pooling",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"id"), feglsmodrice)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Hausman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Test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ourier New"/>
              <a:cs typeface="Courier New"/>
            </a:endParaRPr>
          </a:p>
          <a:p>
            <a:pPr marL="24765" marR="288734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update(fm,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.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.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region) </a:t>
            </a:r>
            <a:r>
              <a:rPr dirty="0" sz="800">
                <a:latin typeface="Courier New"/>
                <a:cs typeface="Courier New"/>
              </a:rPr>
              <a:t>chisq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19,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13,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0.1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one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is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inconsistent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8782" y="5808615"/>
            <a:ext cx="4960620" cy="21170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fact,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even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omitting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regional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ﬁxed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55" b="1">
                <a:latin typeface="Times New Roman"/>
                <a:cs typeface="Times New Roman"/>
              </a:rPr>
              <a:t>ggls</a:t>
            </a:r>
            <a:r>
              <a:rPr dirty="0" sz="1000" spc="-15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speciﬁcation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still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passes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Haus- </a:t>
            </a:r>
            <a:r>
              <a:rPr dirty="0" sz="1000" spc="-45">
                <a:latin typeface="Palatino Linotype"/>
                <a:cs typeface="Palatino Linotype"/>
              </a:rPr>
              <a:t>man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171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rice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farms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actually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draws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from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same</a:t>
            </a:r>
            <a:r>
              <a:rPr dirty="0" sz="1000" spc="-20">
                <a:latin typeface="Palatino Linotype"/>
                <a:cs typeface="Palatino Linotype"/>
              </a:rPr>
              <a:t> population, </a:t>
            </a:r>
            <a:r>
              <a:rPr dirty="0" sz="1000" spc="-40">
                <a:latin typeface="Palatino Linotype"/>
                <a:cs typeface="Palatino Linotype"/>
              </a:rPr>
              <a:t>without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need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either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regional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ﬁxed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650">
              <a:latin typeface="Palatino Linotype"/>
              <a:cs typeface="Palatino Linotype"/>
            </a:endParaRPr>
          </a:p>
          <a:p>
            <a:pPr algn="just" marL="12700">
              <a:lnSpc>
                <a:spcPts val="1200"/>
              </a:lnSpc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5.15</a:t>
            </a:r>
            <a:r>
              <a:rPr dirty="0" sz="1000" spc="380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generalized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spc="155" b="1">
                <a:latin typeface="Times New Roman"/>
                <a:cs typeface="Times New Roman"/>
              </a:rPr>
              <a:t>gls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estimator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RDSpillovers</a:t>
            </a:r>
            <a:r>
              <a:rPr dirty="0" sz="1000" spc="-315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40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200"/>
              </a:lnSpc>
              <a:spcBef>
                <a:spcPts val="40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ha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(2013)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blem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150" b="1">
                <a:latin typeface="Times New Roman"/>
                <a:cs typeface="Times New Roman"/>
              </a:rPr>
              <a:t>g</a:t>
            </a:r>
            <a:r>
              <a:rPr dirty="0" sz="1000" spc="120" b="1">
                <a:latin typeface="Times New Roman"/>
                <a:cs typeface="Times New Roman"/>
              </a:rPr>
              <a:t>g</a:t>
            </a:r>
            <a:r>
              <a:rPr dirty="0" sz="1000" spc="160" b="1">
                <a:latin typeface="Times New Roman"/>
                <a:cs typeface="Times New Roman"/>
              </a:rPr>
              <a:t>l</a:t>
            </a:r>
            <a:r>
              <a:rPr dirty="0" sz="1000" spc="195" b="1">
                <a:latin typeface="Times New Roman"/>
                <a:cs typeface="Times New Roman"/>
              </a:rPr>
              <a:t>s</a:t>
            </a:r>
            <a:r>
              <a:rPr dirty="0" sz="1000" spc="60" b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niqu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hough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ir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allow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sticity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al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ac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ver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tiv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long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hall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xa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tiv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big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ime </a:t>
            </a:r>
            <a:r>
              <a:rPr dirty="0" sz="1000" spc="-35">
                <a:latin typeface="Palatino Linotype"/>
                <a:cs typeface="Palatino Linotype"/>
              </a:rPr>
              <a:t>dimension.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ove,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would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ult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nde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ti-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ould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35">
                <a:latin typeface="Palatino Linotype"/>
                <a:cs typeface="Palatino Linotype"/>
              </a:rPr>
              <a:t>suspicion.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illustr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hma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ainst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ough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ciﬁ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nal</a:t>
            </a:r>
            <a:r>
              <a:rPr dirty="0" sz="1000" spc="-55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inal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35">
                <a:latin typeface="Palatino Linotype"/>
                <a:cs typeface="Palatino Linotype"/>
              </a:rPr>
              <a:t>ou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50" b="1">
                <a:latin typeface="Times New Roman"/>
                <a:cs typeface="Times New Roman"/>
              </a:rPr>
              <a:t>g</a:t>
            </a:r>
            <a:r>
              <a:rPr dirty="0" sz="1000" spc="120" b="1">
                <a:latin typeface="Times New Roman"/>
                <a:cs typeface="Times New Roman"/>
              </a:rPr>
              <a:t>g</a:t>
            </a:r>
            <a:r>
              <a:rPr dirty="0" sz="1000" spc="160" b="1">
                <a:latin typeface="Times New Roman"/>
                <a:cs typeface="Times New Roman"/>
              </a:rPr>
              <a:t>l</a:t>
            </a:r>
            <a:r>
              <a:rPr dirty="0" sz="1000" spc="195" b="1">
                <a:latin typeface="Times New Roman"/>
                <a:cs typeface="Times New Roman"/>
              </a:rPr>
              <a:t>s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ultim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ems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o.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81479" y="8060897"/>
            <a:ext cx="4985385" cy="14097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fm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lny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95">
                <a:latin typeface="Cambria"/>
                <a:cs typeface="Cambria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lnl+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lnk+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lnrd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67529" y="919225"/>
            <a:ext cx="4985385" cy="993140"/>
          </a:xfrm>
          <a:custGeom>
            <a:avLst/>
            <a:gdLst/>
            <a:ahLst/>
            <a:cxnLst/>
            <a:rect l="l" t="t" r="r" b="b"/>
            <a:pathLst>
              <a:path w="4985385" h="993139">
                <a:moveTo>
                  <a:pt x="4985182" y="566801"/>
                </a:moveTo>
                <a:lnTo>
                  <a:pt x="0" y="566801"/>
                </a:lnTo>
                <a:lnTo>
                  <a:pt x="0" y="703630"/>
                </a:lnTo>
                <a:lnTo>
                  <a:pt x="0" y="707504"/>
                </a:lnTo>
                <a:lnTo>
                  <a:pt x="0" y="851979"/>
                </a:lnTo>
                <a:lnTo>
                  <a:pt x="0" y="855865"/>
                </a:lnTo>
                <a:lnTo>
                  <a:pt x="0" y="992682"/>
                </a:lnTo>
                <a:lnTo>
                  <a:pt x="4985182" y="992682"/>
                </a:lnTo>
                <a:lnTo>
                  <a:pt x="4985182" y="855865"/>
                </a:lnTo>
                <a:lnTo>
                  <a:pt x="4985182" y="851979"/>
                </a:lnTo>
                <a:lnTo>
                  <a:pt x="4985182" y="707504"/>
                </a:lnTo>
                <a:lnTo>
                  <a:pt x="4985182" y="703630"/>
                </a:lnTo>
                <a:lnTo>
                  <a:pt x="4985182" y="566801"/>
                </a:lnTo>
                <a:close/>
              </a:path>
              <a:path w="4985385" h="993139">
                <a:moveTo>
                  <a:pt x="4985182" y="425069"/>
                </a:moveTo>
                <a:lnTo>
                  <a:pt x="0" y="425069"/>
                </a:lnTo>
                <a:lnTo>
                  <a:pt x="0" y="565772"/>
                </a:lnTo>
                <a:lnTo>
                  <a:pt x="4985182" y="565772"/>
                </a:lnTo>
                <a:lnTo>
                  <a:pt x="4985182" y="425069"/>
                </a:lnTo>
                <a:close/>
              </a:path>
              <a:path w="4985385" h="993139">
                <a:moveTo>
                  <a:pt x="4985182" y="283337"/>
                </a:moveTo>
                <a:lnTo>
                  <a:pt x="0" y="283337"/>
                </a:lnTo>
                <a:lnTo>
                  <a:pt x="0" y="424040"/>
                </a:lnTo>
                <a:lnTo>
                  <a:pt x="4985182" y="424040"/>
                </a:lnTo>
                <a:lnTo>
                  <a:pt x="4985182" y="283337"/>
                </a:lnTo>
                <a:close/>
              </a:path>
              <a:path w="4985385" h="993139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99313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271364" y="607782"/>
            <a:ext cx="3735704" cy="12922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136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321310" marR="508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gglsmodehs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pggls(fm,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RDSpillovers,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"pooling") coeftest(gglsmodehs)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321310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321310" marR="247650" indent="728345">
              <a:lnSpc>
                <a:spcPct val="116799"/>
              </a:lnSpc>
              <a:tabLst>
                <a:tab pos="1778635" algn="l"/>
                <a:tab pos="2446655" algn="l"/>
                <a:tab pos="2872105" algn="l"/>
              </a:tabLst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 </a:t>
            </a:r>
            <a:r>
              <a:rPr dirty="0" sz="800">
                <a:latin typeface="Courier New"/>
                <a:cs typeface="Courier New"/>
              </a:rPr>
              <a:t>(Intercept)</a:t>
            </a:r>
            <a:r>
              <a:rPr dirty="0" sz="800" spc="3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1.04589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0.06416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16.3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&lt;2e-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67529" y="1912937"/>
            <a:ext cx="4985385" cy="849630"/>
          </a:xfrm>
          <a:custGeom>
            <a:avLst/>
            <a:gdLst/>
            <a:ahLst/>
            <a:cxnLst/>
            <a:rect l="l" t="t" r="r" b="b"/>
            <a:pathLst>
              <a:path w="4985385" h="849630">
                <a:moveTo>
                  <a:pt x="4985182" y="708558"/>
                </a:moveTo>
                <a:lnTo>
                  <a:pt x="0" y="708558"/>
                </a:lnTo>
                <a:lnTo>
                  <a:pt x="0" y="849261"/>
                </a:lnTo>
                <a:lnTo>
                  <a:pt x="4985182" y="849261"/>
                </a:lnTo>
                <a:lnTo>
                  <a:pt x="4985182" y="708558"/>
                </a:lnTo>
                <a:close/>
              </a:path>
              <a:path w="4985385" h="849630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849630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849630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849630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84963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6" name="object 6" descr=""/>
          <p:cNvGraphicFramePr>
            <a:graphicFrameLocks noGrp="1"/>
          </p:cNvGraphicFramePr>
          <p:nvPr/>
        </p:nvGraphicFramePr>
        <p:xfrm>
          <a:off x="567532" y="1911790"/>
          <a:ext cx="3215640" cy="8496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15340"/>
                <a:gridCol w="668654"/>
                <a:gridCol w="547369"/>
                <a:gridCol w="455930"/>
                <a:gridCol w="730884"/>
              </a:tblGrid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lnl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0.54825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0.01118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49.0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&lt;2e-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lnk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0.43762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0.01384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31.6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&lt;2e-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lnrd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0.08548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0.00548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15.6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&lt;2e-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283210">
                <a:tc gridSpan="5"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'.'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7" name="object 7" descr=""/>
          <p:cNvSpPr/>
          <p:nvPr/>
        </p:nvSpPr>
        <p:spPr>
          <a:xfrm>
            <a:off x="567529" y="3028848"/>
            <a:ext cx="4985385" cy="856615"/>
          </a:xfrm>
          <a:custGeom>
            <a:avLst/>
            <a:gdLst/>
            <a:ahLst/>
            <a:cxnLst/>
            <a:rect l="l" t="t" r="r" b="b"/>
            <a:pathLst>
              <a:path w="4985385" h="856614">
                <a:moveTo>
                  <a:pt x="4985182" y="566813"/>
                </a:moveTo>
                <a:lnTo>
                  <a:pt x="0" y="566813"/>
                </a:lnTo>
                <a:lnTo>
                  <a:pt x="0" y="703745"/>
                </a:lnTo>
                <a:lnTo>
                  <a:pt x="0" y="707517"/>
                </a:lnTo>
                <a:lnTo>
                  <a:pt x="0" y="855992"/>
                </a:lnTo>
                <a:lnTo>
                  <a:pt x="4985182" y="855992"/>
                </a:lnTo>
                <a:lnTo>
                  <a:pt x="4985182" y="707517"/>
                </a:lnTo>
                <a:lnTo>
                  <a:pt x="4985182" y="703745"/>
                </a:lnTo>
                <a:lnTo>
                  <a:pt x="4985182" y="566813"/>
                </a:lnTo>
                <a:close/>
              </a:path>
              <a:path w="4985385" h="856614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856614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856614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856614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80087" y="2990443"/>
            <a:ext cx="3426460" cy="8769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6300"/>
              </a:lnSpc>
              <a:spcBef>
                <a:spcPts val="100"/>
              </a:spcBef>
            </a:pPr>
            <a:r>
              <a:rPr dirty="0" sz="800">
                <a:latin typeface="Courier New"/>
                <a:cs typeface="Courier New"/>
              </a:rPr>
              <a:t>feglsmodehs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pggls(fm,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RDSpillovers,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"within") coeftest(feglsmodehs)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00">
              <a:latin typeface="Courier New"/>
              <a:cs typeface="Courier New"/>
            </a:endParaRPr>
          </a:p>
          <a:p>
            <a:pPr marL="316230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567529" y="3880840"/>
            <a:ext cx="4985385" cy="849630"/>
          </a:xfrm>
          <a:custGeom>
            <a:avLst/>
            <a:gdLst/>
            <a:ahLst/>
            <a:cxnLst/>
            <a:rect l="l" t="t" r="r" b="b"/>
            <a:pathLst>
              <a:path w="4985385" h="849629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849629">
                <a:moveTo>
                  <a:pt x="4985182" y="566928"/>
                </a:moveTo>
                <a:lnTo>
                  <a:pt x="0" y="566928"/>
                </a:lnTo>
                <a:lnTo>
                  <a:pt x="0" y="707631"/>
                </a:lnTo>
                <a:lnTo>
                  <a:pt x="4985182" y="707631"/>
                </a:lnTo>
                <a:lnTo>
                  <a:pt x="4985182" y="566928"/>
                </a:lnTo>
                <a:close/>
              </a:path>
              <a:path w="4985385" h="849629">
                <a:moveTo>
                  <a:pt x="4985182" y="425196"/>
                </a:moveTo>
                <a:lnTo>
                  <a:pt x="0" y="425196"/>
                </a:lnTo>
                <a:lnTo>
                  <a:pt x="0" y="565899"/>
                </a:lnTo>
                <a:lnTo>
                  <a:pt x="4985182" y="565899"/>
                </a:lnTo>
                <a:lnTo>
                  <a:pt x="4985182" y="425196"/>
                </a:lnTo>
                <a:close/>
              </a:path>
              <a:path w="4985385" h="849629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849629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84962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67532" y="3879465"/>
          <a:ext cx="3215640" cy="8496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9410"/>
                <a:gridCol w="455930"/>
                <a:gridCol w="668654"/>
                <a:gridCol w="547369"/>
                <a:gridCol w="1186814"/>
              </a:tblGrid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lnl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0.4942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0.0204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24.18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lnk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0.4922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0.0307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16.01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lnrd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0.0490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0.0147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3.34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0.00086</a:t>
                      </a:r>
                      <a:r>
                        <a:rPr dirty="0" sz="800" spc="-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283210">
                <a:tc gridSpan="5"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'.'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1" name="object 11" descr=""/>
          <p:cNvSpPr txBox="1"/>
          <p:nvPr/>
        </p:nvSpPr>
        <p:spPr>
          <a:xfrm>
            <a:off x="567532" y="5072754"/>
            <a:ext cx="4985385" cy="99123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phtest(gglsmodehs,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feglsmodehs)</a:t>
            </a:r>
            <a:endParaRPr sz="800">
              <a:latin typeface="Courier New"/>
              <a:cs typeface="Courier New"/>
            </a:endParaRPr>
          </a:p>
          <a:p>
            <a:pPr marL="24765" marR="4223385">
              <a:lnSpc>
                <a:spcPct val="232399"/>
              </a:lnSpc>
            </a:pPr>
            <a:r>
              <a:rPr dirty="0" sz="800">
                <a:latin typeface="Courier New"/>
                <a:cs typeface="Courier New"/>
              </a:rPr>
              <a:t>Hausman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Test </a:t>
            </a: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fm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chisq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18,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5e-</a:t>
            </a:r>
            <a:r>
              <a:rPr dirty="0" sz="800" spc="-25">
                <a:latin typeface="Courier New"/>
                <a:cs typeface="Courier New"/>
              </a:rPr>
              <a:t>04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one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is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inconsistent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54812" y="6249013"/>
            <a:ext cx="4960620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Hausman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rejects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“random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effects”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155" b="1">
                <a:latin typeface="Times New Roman"/>
                <a:cs typeface="Times New Roman"/>
              </a:rPr>
              <a:t>ggls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speciﬁcation.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Given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correlated </a:t>
            </a:r>
            <a:r>
              <a:rPr dirty="0" sz="1000" spc="-30">
                <a:latin typeface="Palatino Linotype"/>
                <a:cs typeface="Palatino Linotype"/>
              </a:rPr>
              <a:t>heterogeneity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seems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present,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alternative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eliminate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ﬁrst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difference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trans- formation: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67532" y="6861778"/>
            <a:ext cx="4985385" cy="14097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fdglsmodehs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pggls(fm,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RDSpillovers,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"fd")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54835" y="7187879"/>
            <a:ext cx="4960620" cy="6330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Whi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tw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05" b="1">
                <a:latin typeface="Times New Roman"/>
                <a:cs typeface="Times New Roman"/>
              </a:rPr>
              <a:t>f</a:t>
            </a:r>
            <a:r>
              <a:rPr dirty="0" sz="1000" spc="155" b="1">
                <a:latin typeface="Times New Roman"/>
                <a:cs typeface="Times New Roman"/>
              </a:rPr>
              <a:t>e</a:t>
            </a:r>
            <a:r>
              <a:rPr dirty="0" sz="1000" spc="220" b="1">
                <a:latin typeface="Times New Roman"/>
                <a:cs typeface="Times New Roman"/>
              </a:rPr>
              <a:t>g</a:t>
            </a:r>
            <a:r>
              <a:rPr dirty="0" sz="1000" spc="15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-5" b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f</a:t>
            </a:r>
            <a:r>
              <a:rPr dirty="0" cap="small" sz="1000" spc="75" b="1">
                <a:latin typeface="Times New Roman"/>
                <a:cs typeface="Times New Roman"/>
              </a:rPr>
              <a:t>d</a:t>
            </a:r>
            <a:r>
              <a:rPr dirty="0" sz="1000" spc="220" b="1">
                <a:latin typeface="Times New Roman"/>
                <a:cs typeface="Times New Roman"/>
              </a:rPr>
              <a:t>g</a:t>
            </a:r>
            <a:r>
              <a:rPr dirty="0" sz="1000" spc="15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-5" b="1">
                <a:latin typeface="Times New Roman"/>
                <a:cs typeface="Times New Roman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en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ti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105" b="1">
                <a:latin typeface="Times New Roman"/>
                <a:cs typeface="Times New Roman"/>
              </a:rPr>
              <a:t>f</a:t>
            </a:r>
            <a:r>
              <a:rPr dirty="0" sz="1000" spc="155" b="1">
                <a:latin typeface="Times New Roman"/>
                <a:cs typeface="Times New Roman"/>
              </a:rPr>
              <a:t>e</a:t>
            </a:r>
            <a:r>
              <a:rPr dirty="0" sz="1000" spc="220" b="1">
                <a:latin typeface="Times New Roman"/>
                <a:cs typeface="Times New Roman"/>
              </a:rPr>
              <a:t>g</a:t>
            </a:r>
            <a:r>
              <a:rPr dirty="0" sz="1000" spc="15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45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sidua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how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high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st </a:t>
            </a:r>
            <a:r>
              <a:rPr dirty="0" sz="1000" spc="20">
                <a:latin typeface="Palatino Linotype"/>
                <a:cs typeface="Palatino Linotype"/>
              </a:rPr>
              <a:t>(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ld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idge,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2010,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10.6.3)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ma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data.fram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325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 </a:t>
            </a:r>
            <a:r>
              <a:rPr dirty="0" sz="1000" spc="-30">
                <a:latin typeface="Palatino Linotype"/>
                <a:cs typeface="Palatino Linotype"/>
              </a:rPr>
              <a:t>(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d)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ssive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67532" y="7952426"/>
            <a:ext cx="4985385" cy="56642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fee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resid(feglsmodehs)</a:t>
            </a:r>
            <a:endParaRPr sz="800">
              <a:latin typeface="Courier New"/>
              <a:cs typeface="Courier New"/>
            </a:endParaRPr>
          </a:p>
          <a:p>
            <a:pPr marL="24765" marR="72834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dbfee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data.frame(fee=fee,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id=attr(fee,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"index")[[1]]) coeftest(plm(fee</a:t>
            </a:r>
            <a:r>
              <a:rPr dirty="0" sz="800" spc="-10">
                <a:latin typeface="Cambria"/>
                <a:cs typeface="Cambria"/>
              </a:rPr>
              <a:t>̃</a:t>
            </a:r>
            <a:r>
              <a:rPr dirty="0" sz="800" spc="-10">
                <a:latin typeface="Courier New"/>
                <a:cs typeface="Courier New"/>
              </a:rPr>
              <a:t>lag(fee)+lag(fee,2),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dbfee,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"p",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index="id"))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188649" y="611668"/>
            <a:ext cx="26238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 i="1">
                <a:latin typeface="Calibri"/>
                <a:cs typeface="Calibri"/>
              </a:rPr>
              <a:t>Robust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Inference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Estimation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for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Non-</a:t>
            </a:r>
            <a:r>
              <a:rPr dirty="0" sz="800" spc="-10" i="1">
                <a:latin typeface="Calibri"/>
                <a:cs typeface="Calibri"/>
              </a:rPr>
              <a:t>spherical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Errors</a:t>
            </a:r>
            <a:r>
              <a:rPr dirty="0" sz="800" spc="27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137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581479" y="919225"/>
            <a:ext cx="4985385" cy="431165"/>
          </a:xfrm>
          <a:custGeom>
            <a:avLst/>
            <a:gdLst/>
            <a:ahLst/>
            <a:cxnLst/>
            <a:rect l="l" t="t" r="r" b="b"/>
            <a:pathLst>
              <a:path w="4985385" h="431165">
                <a:moveTo>
                  <a:pt x="4985182" y="141617"/>
                </a:moveTo>
                <a:lnTo>
                  <a:pt x="0" y="141617"/>
                </a:lnTo>
                <a:lnTo>
                  <a:pt x="0" y="278549"/>
                </a:lnTo>
                <a:lnTo>
                  <a:pt x="0" y="282321"/>
                </a:lnTo>
                <a:lnTo>
                  <a:pt x="0" y="430784"/>
                </a:lnTo>
                <a:lnTo>
                  <a:pt x="4985182" y="430784"/>
                </a:lnTo>
                <a:lnTo>
                  <a:pt x="4985182" y="282321"/>
                </a:lnTo>
                <a:lnTo>
                  <a:pt x="4985182" y="278549"/>
                </a:lnTo>
                <a:lnTo>
                  <a:pt x="4985182" y="141617"/>
                </a:lnTo>
                <a:close/>
              </a:path>
              <a:path w="4985385" h="43116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594154" y="901076"/>
            <a:ext cx="2940685" cy="431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00">
              <a:latin typeface="Courier New"/>
              <a:cs typeface="Courier New"/>
            </a:endParaRPr>
          </a:p>
          <a:p>
            <a:pPr marL="74104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581479" y="1346136"/>
            <a:ext cx="4985385" cy="849630"/>
          </a:xfrm>
          <a:custGeom>
            <a:avLst/>
            <a:gdLst/>
            <a:ahLst/>
            <a:cxnLst/>
            <a:rect l="l" t="t" r="r" b="b"/>
            <a:pathLst>
              <a:path w="4985385" h="849630">
                <a:moveTo>
                  <a:pt x="4985182" y="708533"/>
                </a:moveTo>
                <a:lnTo>
                  <a:pt x="0" y="708533"/>
                </a:lnTo>
                <a:lnTo>
                  <a:pt x="0" y="849236"/>
                </a:lnTo>
                <a:lnTo>
                  <a:pt x="4985182" y="849236"/>
                </a:lnTo>
                <a:lnTo>
                  <a:pt x="4985182" y="708533"/>
                </a:lnTo>
                <a:close/>
              </a:path>
              <a:path w="4985385" h="849630">
                <a:moveTo>
                  <a:pt x="4985182" y="566801"/>
                </a:moveTo>
                <a:lnTo>
                  <a:pt x="0" y="566801"/>
                </a:lnTo>
                <a:lnTo>
                  <a:pt x="0" y="707504"/>
                </a:lnTo>
                <a:lnTo>
                  <a:pt x="4985182" y="707504"/>
                </a:lnTo>
                <a:lnTo>
                  <a:pt x="4985182" y="566801"/>
                </a:lnTo>
                <a:close/>
              </a:path>
              <a:path w="4985385" h="849630">
                <a:moveTo>
                  <a:pt x="4985182" y="425069"/>
                </a:moveTo>
                <a:lnTo>
                  <a:pt x="0" y="425069"/>
                </a:lnTo>
                <a:lnTo>
                  <a:pt x="0" y="565772"/>
                </a:lnTo>
                <a:lnTo>
                  <a:pt x="4985182" y="565772"/>
                </a:lnTo>
                <a:lnTo>
                  <a:pt x="4985182" y="425069"/>
                </a:lnTo>
                <a:close/>
              </a:path>
              <a:path w="4985385" h="849630">
                <a:moveTo>
                  <a:pt x="4985182" y="283337"/>
                </a:moveTo>
                <a:lnTo>
                  <a:pt x="0" y="283337"/>
                </a:lnTo>
                <a:lnTo>
                  <a:pt x="0" y="424040"/>
                </a:lnTo>
                <a:lnTo>
                  <a:pt x="4985182" y="424040"/>
                </a:lnTo>
                <a:lnTo>
                  <a:pt x="4985182" y="283337"/>
                </a:lnTo>
                <a:close/>
              </a:path>
              <a:path w="4985385" h="849630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84963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7" name="object 7" descr=""/>
          <p:cNvGraphicFramePr>
            <a:graphicFrameLocks noGrp="1"/>
          </p:cNvGraphicFramePr>
          <p:nvPr/>
        </p:nvGraphicFramePr>
        <p:xfrm>
          <a:off x="581479" y="1344634"/>
          <a:ext cx="3215640" cy="8496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61440"/>
                <a:gridCol w="637540"/>
                <a:gridCol w="455294"/>
                <a:gridCol w="760094"/>
              </a:tblGrid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(Intercept)</a:t>
                      </a:r>
                      <a:r>
                        <a:rPr dirty="0" sz="800" spc="3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0.01096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0.00123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08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8.89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  <a:tabLst>
                          <a:tab pos="814705" algn="l"/>
                        </a:tabLst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lag(fee)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1.07741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0.01926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55.95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lag(fee,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2)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-0.14512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0.01886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7.69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2.1e-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14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283210">
                <a:tc gridSpan="2"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'***'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'**'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'*'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0.05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algn="ctr" marL="2984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'.'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0.1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508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6032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508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8" name="object 8" descr=""/>
          <p:cNvSpPr/>
          <p:nvPr/>
        </p:nvSpPr>
        <p:spPr>
          <a:xfrm>
            <a:off x="581479" y="2879572"/>
            <a:ext cx="4985385" cy="998219"/>
          </a:xfrm>
          <a:custGeom>
            <a:avLst/>
            <a:gdLst/>
            <a:ahLst/>
            <a:cxnLst/>
            <a:rect l="l" t="t" r="r" b="b"/>
            <a:pathLst>
              <a:path w="4985385" h="998220">
                <a:moveTo>
                  <a:pt x="4985182" y="708545"/>
                </a:moveTo>
                <a:lnTo>
                  <a:pt x="0" y="708545"/>
                </a:lnTo>
                <a:lnTo>
                  <a:pt x="0" y="845375"/>
                </a:lnTo>
                <a:lnTo>
                  <a:pt x="0" y="849249"/>
                </a:lnTo>
                <a:lnTo>
                  <a:pt x="0" y="997610"/>
                </a:lnTo>
                <a:lnTo>
                  <a:pt x="4985182" y="997610"/>
                </a:lnTo>
                <a:lnTo>
                  <a:pt x="4985182" y="849249"/>
                </a:lnTo>
                <a:lnTo>
                  <a:pt x="4985182" y="845375"/>
                </a:lnTo>
                <a:lnTo>
                  <a:pt x="4985182" y="708545"/>
                </a:lnTo>
                <a:close/>
              </a:path>
              <a:path w="4985385" h="998220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998220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998220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998220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99822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568778" y="2380644"/>
            <a:ext cx="4959985" cy="14795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0650">
              <a:lnSpc>
                <a:spcPts val="12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145" b="1">
                <a:latin typeface="Times New Roman"/>
                <a:cs typeface="Times New Roman"/>
              </a:rPr>
              <a:t>fegls</a:t>
            </a:r>
            <a:r>
              <a:rPr dirty="0" sz="1000" spc="60" b="1">
                <a:latin typeface="Times New Roman"/>
                <a:cs typeface="Times New Roman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residuals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seem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close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being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nonstationary.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autocorrelation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ts val="1200"/>
              </a:lnSpc>
            </a:pPr>
            <a:r>
              <a:rPr dirty="0" sz="1000" spc="170" b="1">
                <a:latin typeface="Times New Roman"/>
                <a:cs typeface="Times New Roman"/>
              </a:rPr>
              <a:t>f</a:t>
            </a:r>
            <a:r>
              <a:rPr dirty="0" cap="small" sz="1000" spc="75" b="1">
                <a:latin typeface="Times New Roman"/>
                <a:cs typeface="Times New Roman"/>
              </a:rPr>
              <a:t>d</a:t>
            </a:r>
            <a:r>
              <a:rPr dirty="0" sz="1000" spc="220" b="1">
                <a:latin typeface="Times New Roman"/>
                <a:cs typeface="Times New Roman"/>
              </a:rPr>
              <a:t>g</a:t>
            </a:r>
            <a:r>
              <a:rPr dirty="0" sz="1000" spc="15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ns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ad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lowe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74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fde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resid(fdglsmodehs)</a:t>
            </a:r>
            <a:endParaRPr sz="800">
              <a:latin typeface="Courier New"/>
              <a:cs typeface="Courier New"/>
            </a:endParaRPr>
          </a:p>
          <a:p>
            <a:pPr marL="37465" marR="69024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dbfde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data.frame(fde=fde,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id=attr(fde,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"index")[[1]]) coeftest(plm(fde</a:t>
            </a:r>
            <a:r>
              <a:rPr dirty="0" sz="800" spc="-10">
                <a:latin typeface="Cambria"/>
                <a:cs typeface="Cambria"/>
              </a:rPr>
              <a:t>̃</a:t>
            </a:r>
            <a:r>
              <a:rPr dirty="0" sz="800" spc="-10">
                <a:latin typeface="Courier New"/>
                <a:cs typeface="Courier New"/>
              </a:rPr>
              <a:t>lag(fde)+lag(fde,2),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dbfde,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"p",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index="id"))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00">
              <a:latin typeface="Courier New"/>
              <a:cs typeface="Courier New"/>
            </a:endParaRPr>
          </a:p>
          <a:p>
            <a:pPr marL="76644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581479" y="3873296"/>
            <a:ext cx="4985385" cy="424180"/>
          </a:xfrm>
          <a:custGeom>
            <a:avLst/>
            <a:gdLst/>
            <a:ahLst/>
            <a:cxnLst/>
            <a:rect l="l" t="t" r="r" b="b"/>
            <a:pathLst>
              <a:path w="4985385" h="424179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424179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42417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1383682" y="3834892"/>
            <a:ext cx="450850" cy="45085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0.01392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0.10548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0.02317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051816" y="3834892"/>
            <a:ext cx="1725930" cy="45085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  <a:tabLst>
                <a:tab pos="619760" algn="l"/>
              </a:tabLst>
            </a:pPr>
            <a:r>
              <a:rPr dirty="0" sz="800" spc="-10">
                <a:latin typeface="Courier New"/>
                <a:cs typeface="Courier New"/>
              </a:rPr>
              <a:t>0.00132</a:t>
            </a:r>
            <a:r>
              <a:rPr dirty="0" sz="800">
                <a:latin typeface="Courier New"/>
                <a:cs typeface="Courier New"/>
              </a:rPr>
              <a:t>	10.50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  <a:tabLst>
                <a:tab pos="680720" algn="l"/>
              </a:tabLst>
            </a:pPr>
            <a:r>
              <a:rPr dirty="0" sz="800" spc="-10">
                <a:latin typeface="Courier New"/>
                <a:cs typeface="Courier New"/>
              </a:rPr>
              <a:t>0.02085</a:t>
            </a:r>
            <a:r>
              <a:rPr dirty="0" sz="800">
                <a:latin typeface="Courier New"/>
                <a:cs typeface="Courier New"/>
              </a:rPr>
              <a:t>	5.06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4.6e-</a:t>
            </a:r>
            <a:r>
              <a:rPr dirty="0" sz="800">
                <a:latin typeface="Courier New"/>
                <a:cs typeface="Courier New"/>
              </a:rPr>
              <a:t>07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  <a:tabLst>
                <a:tab pos="680720" algn="l"/>
                <a:tab pos="1226820" algn="l"/>
              </a:tabLst>
            </a:pPr>
            <a:r>
              <a:rPr dirty="0" sz="800" spc="-10">
                <a:latin typeface="Courier New"/>
                <a:cs typeface="Courier New"/>
              </a:rPr>
              <a:t>0.01969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1.18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0.24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581479" y="4298372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594154" y="3834892"/>
            <a:ext cx="694055" cy="5924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6300"/>
              </a:lnSpc>
              <a:spcBef>
                <a:spcPts val="100"/>
              </a:spcBef>
            </a:pPr>
            <a:r>
              <a:rPr dirty="0" sz="800" spc="-10">
                <a:latin typeface="Courier New"/>
                <a:cs typeface="Courier New"/>
              </a:rPr>
              <a:t>(Intercept) lag(fde) </a:t>
            </a:r>
            <a:r>
              <a:rPr dirty="0" sz="800">
                <a:latin typeface="Courier New"/>
                <a:cs typeface="Courier New"/>
              </a:rPr>
              <a:t>lag(fde,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2)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--</a:t>
            </a:r>
            <a:r>
              <a:rPr dirty="0" sz="800" spc="-50">
                <a:latin typeface="Courier New"/>
                <a:cs typeface="Courier New"/>
              </a:rPr>
              <a:t>-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581479" y="4440110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594154" y="4401706"/>
            <a:ext cx="2819400" cy="30924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>
                <a:latin typeface="Courier New"/>
                <a:cs typeface="Courier New"/>
              </a:rPr>
              <a:t>Signif.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codes: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0.05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'.'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581479" y="5254954"/>
            <a:ext cx="4985385" cy="1276350"/>
          </a:xfrm>
          <a:custGeom>
            <a:avLst/>
            <a:gdLst/>
            <a:ahLst/>
            <a:cxnLst/>
            <a:rect l="l" t="t" r="r" b="b"/>
            <a:pathLst>
              <a:path w="4985385" h="1276350">
                <a:moveTo>
                  <a:pt x="4985182" y="1135456"/>
                </a:moveTo>
                <a:lnTo>
                  <a:pt x="0" y="1135456"/>
                </a:lnTo>
                <a:lnTo>
                  <a:pt x="0" y="1276159"/>
                </a:lnTo>
                <a:lnTo>
                  <a:pt x="4985182" y="1276159"/>
                </a:lnTo>
                <a:lnTo>
                  <a:pt x="4985182" y="1135456"/>
                </a:lnTo>
                <a:close/>
              </a:path>
              <a:path w="4985385" h="1276350">
                <a:moveTo>
                  <a:pt x="4985182" y="993724"/>
                </a:moveTo>
                <a:lnTo>
                  <a:pt x="0" y="993724"/>
                </a:lnTo>
                <a:lnTo>
                  <a:pt x="0" y="1134427"/>
                </a:lnTo>
                <a:lnTo>
                  <a:pt x="4985182" y="1134427"/>
                </a:lnTo>
                <a:lnTo>
                  <a:pt x="4985182" y="993724"/>
                </a:lnTo>
                <a:close/>
              </a:path>
              <a:path w="4985385" h="1276350">
                <a:moveTo>
                  <a:pt x="4985182" y="851992"/>
                </a:moveTo>
                <a:lnTo>
                  <a:pt x="0" y="851992"/>
                </a:lnTo>
                <a:lnTo>
                  <a:pt x="0" y="992695"/>
                </a:lnTo>
                <a:lnTo>
                  <a:pt x="4985182" y="992695"/>
                </a:lnTo>
                <a:lnTo>
                  <a:pt x="4985182" y="851992"/>
                </a:lnTo>
                <a:close/>
              </a:path>
              <a:path w="4985385" h="1276350">
                <a:moveTo>
                  <a:pt x="4985182" y="425081"/>
                </a:moveTo>
                <a:lnTo>
                  <a:pt x="0" y="425081"/>
                </a:lnTo>
                <a:lnTo>
                  <a:pt x="0" y="562013"/>
                </a:lnTo>
                <a:lnTo>
                  <a:pt x="0" y="565785"/>
                </a:lnTo>
                <a:lnTo>
                  <a:pt x="0" y="710260"/>
                </a:lnTo>
                <a:lnTo>
                  <a:pt x="0" y="714260"/>
                </a:lnTo>
                <a:lnTo>
                  <a:pt x="0" y="850963"/>
                </a:lnTo>
                <a:lnTo>
                  <a:pt x="4985182" y="850963"/>
                </a:lnTo>
                <a:lnTo>
                  <a:pt x="4985182" y="714260"/>
                </a:lnTo>
                <a:lnTo>
                  <a:pt x="4985182" y="710260"/>
                </a:lnTo>
                <a:lnTo>
                  <a:pt x="4985182" y="565785"/>
                </a:lnTo>
                <a:lnTo>
                  <a:pt x="4985182" y="562013"/>
                </a:lnTo>
                <a:lnTo>
                  <a:pt x="4985182" y="425081"/>
                </a:lnTo>
                <a:close/>
              </a:path>
              <a:path w="4985385" h="1276350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1276350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127635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581479" y="6532143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9" name="object 19" descr=""/>
          <p:cNvGraphicFramePr>
            <a:graphicFrameLocks noGrp="1"/>
          </p:cNvGraphicFramePr>
          <p:nvPr/>
        </p:nvGraphicFramePr>
        <p:xfrm>
          <a:off x="581479" y="4722539"/>
          <a:ext cx="3215640" cy="18072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9410"/>
                <a:gridCol w="455295"/>
                <a:gridCol w="668019"/>
                <a:gridCol w="546735"/>
                <a:gridCol w="1186180"/>
              </a:tblGrid>
              <a:tr h="532130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5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h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e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n</a:t>
                      </a:r>
                      <a:r>
                        <a:rPr dirty="0" sz="1000" spc="-10">
                          <a:latin typeface="Palatino Linotype"/>
                          <a:cs typeface="Palatino Linotype"/>
                        </a:rPr>
                        <a:t>c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e</a:t>
                      </a:r>
                      <a:r>
                        <a:rPr dirty="0" sz="1000" spc="-20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i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t</a:t>
                      </a:r>
                      <a:r>
                        <a:rPr dirty="0" sz="1000" spc="-20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1000" spc="5">
                          <a:latin typeface="Palatino Linotype"/>
                          <a:cs typeface="Palatino Linotype"/>
                        </a:rPr>
                        <a:t>i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s</a:t>
                      </a:r>
                      <a:r>
                        <a:rPr dirty="0" sz="1000" spc="-20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a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d</a:t>
                      </a:r>
                      <a:r>
                        <a:rPr dirty="0" sz="1000" spc="10">
                          <a:latin typeface="Palatino Linotype"/>
                          <a:cs typeface="Palatino Linotype"/>
                        </a:rPr>
                        <a:t>v</a:t>
                      </a:r>
                      <a:r>
                        <a:rPr dirty="0" sz="1000" spc="5">
                          <a:latin typeface="Palatino Linotype"/>
                          <a:cs typeface="Palatino Linotype"/>
                        </a:rPr>
                        <a:t>i</a:t>
                      </a:r>
                      <a:r>
                        <a:rPr dirty="0" sz="1000" spc="-5">
                          <a:latin typeface="Palatino Linotype"/>
                          <a:cs typeface="Palatino Linotype"/>
                        </a:rPr>
                        <a:t>s</a:t>
                      </a:r>
                      <a:r>
                        <a:rPr dirty="0" sz="1000" spc="-10">
                          <a:latin typeface="Palatino Linotype"/>
                          <a:cs typeface="Palatino Linotype"/>
                        </a:rPr>
                        <a:t>a</a:t>
                      </a:r>
                      <a:r>
                        <a:rPr dirty="0" sz="1000" spc="-5">
                          <a:latin typeface="Palatino Linotype"/>
                          <a:cs typeface="Palatino Linotype"/>
                        </a:rPr>
                        <a:t>b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l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e</a:t>
                      </a:r>
                      <a:r>
                        <a:rPr dirty="0" sz="1000" spc="-20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1000" spc="-10">
                          <a:latin typeface="Palatino Linotype"/>
                          <a:cs typeface="Palatino Linotype"/>
                        </a:rPr>
                        <a:t>t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o</a:t>
                      </a:r>
                      <a:r>
                        <a:rPr dirty="0" sz="1000" spc="-20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1000" spc="-10">
                          <a:latin typeface="Palatino Linotype"/>
                          <a:cs typeface="Palatino Linotype"/>
                        </a:rPr>
                        <a:t>r</a:t>
                      </a:r>
                      <a:r>
                        <a:rPr dirty="0" sz="1000" spc="5">
                          <a:latin typeface="Palatino Linotype"/>
                          <a:cs typeface="Palatino Linotype"/>
                        </a:rPr>
                        <a:t>e</a:t>
                      </a:r>
                      <a:r>
                        <a:rPr dirty="0" sz="1000" spc="5">
                          <a:latin typeface="Palatino Linotype"/>
                          <a:cs typeface="Palatino Linotype"/>
                        </a:rPr>
                        <a:t>s</a:t>
                      </a:r>
                      <a:r>
                        <a:rPr dirty="0" sz="1000" spc="-5">
                          <a:latin typeface="Palatino Linotype"/>
                          <a:cs typeface="Palatino Linotype"/>
                        </a:rPr>
                        <a:t>o</a:t>
                      </a:r>
                      <a:r>
                        <a:rPr dirty="0" sz="1000" spc="10">
                          <a:latin typeface="Palatino Linotype"/>
                          <a:cs typeface="Palatino Linotype"/>
                        </a:rPr>
                        <a:t>r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t</a:t>
                      </a:r>
                      <a:r>
                        <a:rPr dirty="0" sz="1000" spc="-20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1000" spc="-10">
                          <a:latin typeface="Palatino Linotype"/>
                          <a:cs typeface="Palatino Linotype"/>
                        </a:rPr>
                        <a:t>t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o</a:t>
                      </a:r>
                      <a:r>
                        <a:rPr dirty="0" sz="1000" spc="-20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1000" spc="-10">
                          <a:latin typeface="Palatino Linotype"/>
                          <a:cs typeface="Palatino Linotype"/>
                        </a:rPr>
                        <a:t>t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h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e</a:t>
                      </a:r>
                      <a:r>
                        <a:rPr dirty="0" sz="1000" spc="-20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1000" spc="-10" b="1">
                          <a:latin typeface="Times New Roman"/>
                          <a:cs typeface="Times New Roman"/>
                        </a:rPr>
                        <a:t>f</a:t>
                      </a:r>
                      <a:r>
                        <a:rPr dirty="0" cap="small" sz="1000" b="1">
                          <a:latin typeface="Times New Roman"/>
                          <a:cs typeface="Times New Roman"/>
                        </a:rPr>
                        <a:t>d</a:t>
                      </a:r>
                      <a:r>
                        <a:rPr dirty="0" sz="1000" spc="-10" b="1">
                          <a:latin typeface="Times New Roman"/>
                          <a:cs typeface="Times New Roman"/>
                        </a:rPr>
                        <a:t>g</a:t>
                      </a:r>
                      <a:r>
                        <a:rPr dirty="0" sz="1000" spc="20" b="1">
                          <a:latin typeface="Times New Roman"/>
                          <a:cs typeface="Times New Roman"/>
                        </a:rPr>
                        <a:t>l</a:t>
                      </a:r>
                      <a:r>
                        <a:rPr dirty="0" sz="1000" b="1">
                          <a:latin typeface="Times New Roman"/>
                          <a:cs typeface="Times New Roman"/>
                        </a:rPr>
                        <a:t>s</a:t>
                      </a:r>
                      <a:r>
                        <a:rPr dirty="0" sz="1000" spc="-20" b="1"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sz="1000" spc="5">
                          <a:latin typeface="Palatino Linotype"/>
                          <a:cs typeface="Palatino Linotype"/>
                        </a:rPr>
                        <a:t>e</a:t>
                      </a:r>
                      <a:r>
                        <a:rPr dirty="0" sz="1000" spc="-5">
                          <a:latin typeface="Palatino Linotype"/>
                          <a:cs typeface="Palatino Linotype"/>
                        </a:rPr>
                        <a:t>s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t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i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m</a:t>
                      </a:r>
                      <a:r>
                        <a:rPr dirty="0" sz="1000" spc="-10">
                          <a:latin typeface="Palatino Linotype"/>
                          <a:cs typeface="Palatino Linotype"/>
                        </a:rPr>
                        <a:t>a</a:t>
                      </a:r>
                      <a:r>
                        <a:rPr dirty="0" sz="1000" spc="-10">
                          <a:latin typeface="Palatino Linotype"/>
                          <a:cs typeface="Palatino Linotype"/>
                        </a:rPr>
                        <a:t>t</a:t>
                      </a:r>
                      <a:r>
                        <a:rPr dirty="0" sz="1000" spc="-5">
                          <a:latin typeface="Palatino Linotype"/>
                          <a:cs typeface="Palatino Linotype"/>
                        </a:rPr>
                        <a:t>o</a:t>
                      </a:r>
                      <a:r>
                        <a:rPr dirty="0" sz="1000" spc="15">
                          <a:latin typeface="Palatino Linotype"/>
                          <a:cs typeface="Palatino Linotype"/>
                        </a:rPr>
                        <a:t>r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: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708660">
                <a:tc gridSpan="5">
                  <a:txBody>
                    <a:bodyPr/>
                    <a:lstStyle/>
                    <a:p>
                      <a:pPr marL="2476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coeftest(fdglsmodehs)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t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test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of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coefficients: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328930">
                        <a:lnSpc>
                          <a:spcPct val="10000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Estimate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Std.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Error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t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value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Pr(&gt;|t|)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lnl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0.5569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0.0217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25.61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&lt;2e-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lnk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0.3514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0.0326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10.78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&lt;2e-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283210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lnrd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0.0611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0.0157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3.89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04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20" name="object 20" descr=""/>
          <p:cNvSpPr txBox="1"/>
          <p:nvPr/>
        </p:nvSpPr>
        <p:spPr>
          <a:xfrm>
            <a:off x="530702" y="6493738"/>
            <a:ext cx="5036820" cy="113919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75565">
              <a:lnSpc>
                <a:spcPct val="100000"/>
              </a:lnSpc>
              <a:spcBef>
                <a:spcPts val="254"/>
              </a:spcBef>
            </a:pPr>
            <a:r>
              <a:rPr dirty="0" sz="800">
                <a:latin typeface="Courier New"/>
                <a:cs typeface="Courier New"/>
              </a:rPr>
              <a:t>Signif.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codes:</a:t>
            </a:r>
            <a:endParaRPr sz="800">
              <a:latin typeface="Courier New"/>
              <a:cs typeface="Courier New"/>
            </a:endParaRPr>
          </a:p>
          <a:p>
            <a:pPr marL="755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0.05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'.'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1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00">
              <a:latin typeface="Courier New"/>
              <a:cs typeface="Courier New"/>
            </a:endParaRPr>
          </a:p>
          <a:p>
            <a:pPr algn="just" marL="50800" marR="43180" indent="107950">
              <a:lnSpc>
                <a:spcPct val="100000"/>
              </a:lnSpc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sul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pi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imi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Z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oph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anal</a:t>
            </a:r>
            <a:r>
              <a:rPr dirty="0" sz="1000" spc="-55">
                <a:latin typeface="Palatino Linotype"/>
                <a:cs typeface="Palatino Linotype"/>
              </a:rPr>
              <a:t>y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nal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ha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(2013,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7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nd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f</a:t>
            </a:r>
            <a:r>
              <a:rPr dirty="0" cap="small" sz="1000" spc="75" b="1">
                <a:latin typeface="Times New Roman"/>
                <a:cs typeface="Times New Roman"/>
              </a:rPr>
              <a:t>d</a:t>
            </a:r>
            <a:r>
              <a:rPr dirty="0" sz="1000" spc="-5" b="1">
                <a:latin typeface="Times New Roman"/>
                <a:cs typeface="Times New Roman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bid.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ove</a:t>
            </a:r>
            <a:r>
              <a:rPr dirty="0" sz="1000" spc="-1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pi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ve-me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f</a:t>
            </a:r>
            <a:r>
              <a:rPr dirty="0" cap="small" sz="1000" spc="75" b="1">
                <a:latin typeface="Times New Roman"/>
                <a:cs typeface="Times New Roman"/>
              </a:rPr>
              <a:t>d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51" y="611668"/>
            <a:ext cx="5185410" cy="1651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Preface</a:t>
            </a:r>
            <a:r>
              <a:rPr dirty="0" sz="800" spc="22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xv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50">
              <a:latin typeface="Calibri"/>
              <a:cs typeface="Calibri"/>
            </a:endParaRPr>
          </a:p>
          <a:p>
            <a:pPr algn="just" marL="12700" marR="229870">
              <a:lnSpc>
                <a:spcPct val="100000"/>
              </a:lnSpc>
              <a:spcBef>
                <a:spcPts val="5"/>
              </a:spcBef>
            </a:pPr>
            <a:r>
              <a:rPr dirty="0" sz="1000" spc="45" i="1">
                <a:latin typeface="Palatino Linotype"/>
                <a:cs typeface="Palatino Linotype"/>
              </a:rPr>
              <a:t>c</a:t>
            </a:r>
            <a:r>
              <a:rPr dirty="0" sz="1000" spc="30" i="1">
                <a:latin typeface="Palatino Linotype"/>
                <a:cs typeface="Palatino Linotype"/>
              </a:rPr>
              <a:t>a</a:t>
            </a:r>
            <a:r>
              <a:rPr dirty="0" sz="1000" spc="-10" i="1">
                <a:latin typeface="Palatino Linotype"/>
                <a:cs typeface="Palatino Linotype"/>
              </a:rPr>
              <a:t>r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</a:t>
            </a:r>
            <a:r>
              <a:rPr dirty="0" sz="1000" spc="-60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&amp;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2011),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20" i="1">
                <a:latin typeface="Palatino Linotype"/>
                <a:cs typeface="Palatino Linotype"/>
              </a:rPr>
              <a:t>mt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-25" i="1">
                <a:latin typeface="Palatino Linotype"/>
                <a:cs typeface="Palatino Linotype"/>
              </a:rPr>
              <a:t>st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eile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&amp;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2002),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15" i="1">
                <a:latin typeface="Palatino Linotype"/>
                <a:cs typeface="Palatino Linotype"/>
              </a:rPr>
              <a:t>s</a:t>
            </a:r>
            <a:r>
              <a:rPr dirty="0" sz="1000" spc="15" i="1">
                <a:latin typeface="Palatino Linotype"/>
                <a:cs typeface="Palatino Linotype"/>
              </a:rPr>
              <a:t>a</a:t>
            </a:r>
            <a:r>
              <a:rPr dirty="0" sz="1000" spc="-10" i="1">
                <a:latin typeface="Palatino Linotype"/>
                <a:cs typeface="Palatino Linotype"/>
              </a:rPr>
              <a:t>nd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5" i="1">
                <a:latin typeface="Palatino Linotype"/>
                <a:cs typeface="Palatino Linotype"/>
              </a:rPr>
              <a:t>c</a:t>
            </a:r>
            <a:r>
              <a:rPr dirty="0" sz="1000" spc="30" i="1">
                <a:latin typeface="Palatino Linotype"/>
                <a:cs typeface="Palatino Linotype"/>
              </a:rPr>
              <a:t>h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eile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2006b),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 spc="-45" i="1">
                <a:latin typeface="Palatino Linotype"/>
                <a:cs typeface="Palatino Linotype"/>
              </a:rPr>
              <a:t>A</a:t>
            </a:r>
            <a:r>
              <a:rPr dirty="0" sz="1000" spc="-30" i="1">
                <a:latin typeface="Palatino Linotype"/>
                <a:cs typeface="Palatino Linotype"/>
              </a:rPr>
              <a:t>E</a:t>
            </a:r>
            <a:r>
              <a:rPr dirty="0" sz="1000" spc="-70" i="1">
                <a:latin typeface="Palatino Linotype"/>
                <a:cs typeface="Palatino Linotype"/>
              </a:rPr>
              <a:t>R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(Klei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&amp;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eile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2008)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ai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M</a:t>
            </a:r>
            <a:r>
              <a:rPr dirty="0" sz="1000" spc="-40" i="1">
                <a:latin typeface="Palatino Linotype"/>
                <a:cs typeface="Palatino Linotype"/>
              </a:rPr>
              <a:t>A</a:t>
            </a:r>
            <a:r>
              <a:rPr dirty="0" sz="1000" spc="-55" i="1">
                <a:latin typeface="Palatino Linotype"/>
                <a:cs typeface="Palatino Linotype"/>
              </a:rPr>
              <a:t>S</a:t>
            </a:r>
            <a:r>
              <a:rPr dirty="0" sz="1000" spc="-60" i="1">
                <a:latin typeface="Palatino Linotype"/>
                <a:cs typeface="Palatino Linotype"/>
              </a:rPr>
              <a:t>S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(</a:t>
            </a:r>
            <a:r>
              <a:rPr dirty="0" sz="1000" spc="-110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en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&amp;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ipl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2002),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ce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spc="-40" i="1">
                <a:latin typeface="Palatino Linotype"/>
                <a:cs typeface="Palatino Linotype"/>
              </a:rPr>
              <a:t>s</a:t>
            </a:r>
            <a:r>
              <a:rPr dirty="0" sz="1000" spc="-85" i="1">
                <a:latin typeface="Palatino Linotype"/>
                <a:cs typeface="Palatino Linotype"/>
              </a:rPr>
              <a:t>R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-85" i="1">
                <a:latin typeface="Palatino Linotype"/>
                <a:cs typeface="Palatino Linotype"/>
              </a:rPr>
              <a:t>g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</a:t>
            </a:r>
            <a:r>
              <a:rPr dirty="0" sz="1000" spc="-6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ennin</a:t>
            </a:r>
            <a:r>
              <a:rPr dirty="0" sz="1000" spc="-35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en,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2017),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n</a:t>
            </a:r>
            <a:r>
              <a:rPr dirty="0" sz="1000" spc="-15" i="1">
                <a:latin typeface="Palatino Linotype"/>
                <a:cs typeface="Palatino Linotype"/>
              </a:rPr>
              <a:t>l</a:t>
            </a:r>
            <a:r>
              <a:rPr dirty="0" sz="1000" spc="40" i="1">
                <a:latin typeface="Palatino Linotype"/>
                <a:cs typeface="Palatino Linotype"/>
              </a:rPr>
              <a:t>m</a:t>
            </a:r>
            <a:r>
              <a:rPr dirty="0" sz="1000" spc="20" i="1">
                <a:latin typeface="Palatino Linotype"/>
                <a:cs typeface="Palatino Linotype"/>
              </a:rPr>
              <a:t>e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0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(Pinhei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2017),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s</a:t>
            </a:r>
            <a:r>
              <a:rPr dirty="0" sz="1000" spc="-10" i="1">
                <a:latin typeface="Palatino Linotype"/>
                <a:cs typeface="Palatino Linotype"/>
              </a:rPr>
              <a:t>u</a:t>
            </a:r>
            <a:r>
              <a:rPr dirty="0" sz="1000" spc="20" i="1">
                <a:latin typeface="Palatino Linotype"/>
                <a:cs typeface="Palatino Linotype"/>
              </a:rPr>
              <a:t>r</a:t>
            </a:r>
            <a:r>
              <a:rPr dirty="0" sz="1000" spc="-45" i="1">
                <a:latin typeface="Palatino Linotype"/>
                <a:cs typeface="Palatino Linotype"/>
              </a:rPr>
              <a:t>v</a:t>
            </a:r>
            <a:r>
              <a:rPr dirty="0" sz="1000" spc="10" i="1">
                <a:latin typeface="Palatino Linotype"/>
                <a:cs typeface="Palatino Linotype"/>
              </a:rPr>
              <a:t>iv</a:t>
            </a:r>
            <a:r>
              <a:rPr dirty="0" sz="1000" spc="5" i="1">
                <a:latin typeface="Palatino Linotype"/>
                <a:cs typeface="Palatino Linotype"/>
              </a:rPr>
              <a:t>a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(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&amp;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ram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h,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2000),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i="1">
                <a:latin typeface="Palatino Linotype"/>
                <a:cs typeface="Palatino Linotype"/>
              </a:rPr>
              <a:t>r</a:t>
            </a:r>
            <a:r>
              <a:rPr dirty="0" sz="1000" spc="-10" i="1">
                <a:latin typeface="Palatino Linotype"/>
                <a:cs typeface="Palatino Linotype"/>
              </a:rPr>
              <a:t>u</a:t>
            </a:r>
            <a:r>
              <a:rPr dirty="0" sz="1000" spc="-20" i="1">
                <a:latin typeface="Palatino Linotype"/>
                <a:cs typeface="Palatino Linotype"/>
              </a:rPr>
              <a:t>n</a:t>
            </a:r>
            <a:r>
              <a:rPr dirty="0" sz="1000" spc="5" i="1">
                <a:latin typeface="Palatino Linotype"/>
                <a:cs typeface="Palatino Linotype"/>
              </a:rPr>
              <a:t>cr</a:t>
            </a:r>
            <a:r>
              <a:rPr dirty="0" sz="1000" spc="10" i="1">
                <a:latin typeface="Palatino Linotype"/>
                <a:cs typeface="Palatino Linotype"/>
              </a:rPr>
              <a:t>e</a:t>
            </a:r>
            <a:r>
              <a:rPr dirty="0" sz="1000" spc="-85" i="1">
                <a:latin typeface="Palatino Linotype"/>
                <a:cs typeface="Palatino Linotype"/>
              </a:rPr>
              <a:t>g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&amp;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eile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2016),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5" i="1">
                <a:latin typeface="Palatino Linotype"/>
                <a:cs typeface="Palatino Linotype"/>
              </a:rPr>
              <a:t>p</a:t>
            </a:r>
            <a:r>
              <a:rPr dirty="0" sz="1000" spc="20" i="1">
                <a:latin typeface="Palatino Linotype"/>
                <a:cs typeface="Palatino Linotype"/>
              </a:rPr>
              <a:t>c</a:t>
            </a:r>
            <a:r>
              <a:rPr dirty="0" sz="1000" spc="-40" i="1">
                <a:latin typeface="Palatino Linotype"/>
                <a:cs typeface="Palatino Linotype"/>
              </a:rPr>
              <a:t>s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ail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&amp;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2011),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10" i="1">
                <a:latin typeface="Palatino Linotype"/>
                <a:cs typeface="Palatino Linotype"/>
              </a:rPr>
              <a:t>m</a:t>
            </a:r>
            <a:r>
              <a:rPr dirty="0" sz="1000" spc="-10" i="1">
                <a:latin typeface="Palatino Linotype"/>
                <a:cs typeface="Palatino Linotype"/>
              </a:rPr>
              <a:t>s</a:t>
            </a:r>
            <a:r>
              <a:rPr dirty="0" sz="1000" spc="40" i="1">
                <a:latin typeface="Palatino Linotype"/>
                <a:cs typeface="Palatino Linotype"/>
              </a:rPr>
              <a:t>m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45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J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k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on,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2011).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20" i="1">
                <a:latin typeface="Palatino Linotype"/>
                <a:cs typeface="Palatino Linotype"/>
              </a:rPr>
              <a:t>d</a:t>
            </a:r>
            <a:r>
              <a:rPr dirty="0" sz="1000" spc="25" i="1">
                <a:latin typeface="Palatino Linotype"/>
                <a:cs typeface="Palatino Linotype"/>
              </a:rPr>
              <a:t>p</a:t>
            </a:r>
            <a:r>
              <a:rPr dirty="0" sz="1000" spc="-30" i="1">
                <a:latin typeface="Palatino Linotype"/>
                <a:cs typeface="Palatino Linotype"/>
              </a:rPr>
              <a:t>l</a:t>
            </a:r>
            <a:r>
              <a:rPr dirty="0" sz="1000" spc="-20" i="1">
                <a:latin typeface="Palatino Linotype"/>
                <a:cs typeface="Palatino Linotype"/>
              </a:rPr>
              <a:t>y</a:t>
            </a:r>
            <a:r>
              <a:rPr dirty="0" sz="1000" spc="-10" i="1">
                <a:latin typeface="Palatino Linotype"/>
                <a:cs typeface="Palatino Linotype"/>
              </a:rPr>
              <a:t>r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kham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&amp;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2016)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k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F</a:t>
            </a:r>
            <a:r>
              <a:rPr dirty="0" sz="1000" spc="-5" i="1">
                <a:latin typeface="Palatino Linotype"/>
                <a:cs typeface="Palatino Linotype"/>
              </a:rPr>
              <a:t>o</a:t>
            </a:r>
            <a:r>
              <a:rPr dirty="0" sz="1000" i="1">
                <a:latin typeface="Palatino Linotype"/>
                <a:cs typeface="Palatino Linotype"/>
              </a:rPr>
              <a:t>r</a:t>
            </a:r>
            <a:r>
              <a:rPr dirty="0" sz="1000" spc="30" i="1">
                <a:latin typeface="Palatino Linotype"/>
                <a:cs typeface="Palatino Linotype"/>
              </a:rPr>
              <a:t>m</a:t>
            </a:r>
            <a:r>
              <a:rPr dirty="0" sz="1000" spc="-10" i="1">
                <a:latin typeface="Palatino Linotype"/>
                <a:cs typeface="Palatino Linotype"/>
              </a:rPr>
              <a:t>u</a:t>
            </a:r>
            <a:r>
              <a:rPr dirty="0" sz="1000" spc="10" i="1">
                <a:latin typeface="Palatino Linotype"/>
                <a:cs typeface="Palatino Linotype"/>
              </a:rPr>
              <a:t>l</a:t>
            </a:r>
            <a:r>
              <a:rPr dirty="0" sz="1000" spc="85" i="1">
                <a:latin typeface="Palatino Linotype"/>
                <a:cs typeface="Palatino Linotype"/>
              </a:rPr>
              <a:t>a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s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75" i="1">
                <a:latin typeface="Palatino Linotype"/>
                <a:cs typeface="Palatino Linotype"/>
              </a:rPr>
              <a:t>a</a:t>
            </a:r>
            <a:r>
              <a:rPr dirty="0" sz="1000" spc="-5" i="1">
                <a:latin typeface="Palatino Linotype"/>
                <a:cs typeface="Palatino Linotype"/>
              </a:rPr>
              <a:t>r</a:t>
            </a:r>
            <a:r>
              <a:rPr dirty="0" sz="1000" spc="-80" i="1">
                <a:latin typeface="Palatino Linotype"/>
                <a:cs typeface="Palatino Linotype"/>
              </a:rPr>
              <a:t>g</a:t>
            </a:r>
            <a:r>
              <a:rPr dirty="0" sz="1000" spc="90" i="1">
                <a:latin typeface="Palatino Linotype"/>
                <a:cs typeface="Palatino Linotype"/>
              </a:rPr>
              <a:t>a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10" i="1">
                <a:latin typeface="Palatino Linotype"/>
                <a:cs typeface="Palatino Linotype"/>
              </a:rPr>
              <a:t>r</a:t>
            </a:r>
            <a:r>
              <a:rPr dirty="0" sz="1000" spc="90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(H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2013)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5" i="1">
                <a:latin typeface="Palatino Linotype"/>
                <a:cs typeface="Palatino Linotype"/>
              </a:rPr>
              <a:t>t</a:t>
            </a:r>
            <a:r>
              <a:rPr dirty="0" sz="1000" spc="35" i="1">
                <a:latin typeface="Palatino Linotype"/>
                <a:cs typeface="Palatino Linotype"/>
              </a:rPr>
              <a:t>e</a:t>
            </a:r>
            <a:r>
              <a:rPr dirty="0" sz="1000" i="1">
                <a:latin typeface="Palatino Linotype"/>
                <a:cs typeface="Palatino Linotype"/>
              </a:rPr>
              <a:t>xr</a:t>
            </a:r>
            <a:r>
              <a:rPr dirty="0" sz="1000" spc="5" i="1">
                <a:latin typeface="Palatino Linotype"/>
                <a:cs typeface="Palatino Linotype"/>
              </a:rPr>
              <a:t>e</a:t>
            </a:r>
            <a:r>
              <a:rPr dirty="0" sz="1000" spc="-85" i="1">
                <a:latin typeface="Palatino Linotype"/>
                <a:cs typeface="Palatino Linotype"/>
              </a:rPr>
              <a:t>g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ei</a:t>
            </a:r>
            <a:r>
              <a:rPr dirty="0" sz="1000" spc="-40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ld,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2013)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we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5">
                <a:latin typeface="Palatino Linotype"/>
                <a:cs typeface="Palatino Linotype"/>
              </a:rPr>
              <a:t>c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fif</a:t>
            </a:r>
            <a:r>
              <a:rPr dirty="0" sz="1000" spc="-5" i="1">
                <a:latin typeface="Palatino Linotype"/>
                <a:cs typeface="Palatino Linotype"/>
              </a:rPr>
              <a:t>t</a:t>
            </a:r>
            <a:r>
              <a:rPr dirty="0" sz="1000" spc="-50" i="1">
                <a:latin typeface="Palatino Linotype"/>
                <a:cs typeface="Palatino Linotype"/>
              </a:rPr>
              <a:t>y</a:t>
            </a:r>
            <a:r>
              <a:rPr dirty="0" sz="1000" spc="-25" i="1">
                <a:latin typeface="Palatino Linotype"/>
                <a:cs typeface="Palatino Linotype"/>
              </a:rPr>
              <a:t>s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20" i="1">
                <a:latin typeface="Palatino Linotype"/>
                <a:cs typeface="Palatino Linotype"/>
              </a:rPr>
              <a:t>ater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5">
                <a:latin typeface="Palatino Linotype"/>
                <a:cs typeface="Palatino Linotype"/>
              </a:rPr>
              <a:t>2016)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plot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ni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ti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ly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23925" y="607782"/>
            <a:ext cx="1885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 b="1">
                <a:latin typeface="Calibri"/>
                <a:cs typeface="Calibri"/>
              </a:rPr>
              <a:t>139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8779" y="1855998"/>
            <a:ext cx="934085" cy="5670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35" b="1">
                <a:latin typeface="Calibri"/>
                <a:cs typeface="Calibri"/>
              </a:rPr>
              <a:t>6</a:t>
            </a:r>
            <a:endParaRPr sz="13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145"/>
              </a:spcBef>
            </a:pPr>
            <a:r>
              <a:rPr dirty="0" sz="1300" spc="-10" b="1">
                <a:latin typeface="Calibri"/>
                <a:cs typeface="Calibri"/>
              </a:rPr>
              <a:t>Endogeneity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30679" y="2972979"/>
            <a:ext cx="5036820" cy="41579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15290" algn="l"/>
              </a:tabLst>
            </a:pPr>
            <a:r>
              <a:rPr dirty="0" sz="1250" spc="-25" b="1">
                <a:latin typeface="Calibri"/>
                <a:cs typeface="Calibri"/>
              </a:rPr>
              <a:t>6.1</a:t>
            </a:r>
            <a:r>
              <a:rPr dirty="0" sz="1250" b="1">
                <a:latin typeface="Calibri"/>
                <a:cs typeface="Calibri"/>
              </a:rPr>
              <a:t>	</a:t>
            </a:r>
            <a:r>
              <a:rPr dirty="0" sz="1250" spc="-10" b="1">
                <a:latin typeface="Calibri"/>
                <a:cs typeface="Calibri"/>
              </a:rPr>
              <a:t>Introduction</a:t>
            </a:r>
            <a:endParaRPr sz="12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00">
              <a:latin typeface="Calibri"/>
              <a:cs typeface="Calibri"/>
            </a:endParaRPr>
          </a:p>
          <a:p>
            <a:pPr algn="just" marL="50800" marR="43180">
              <a:lnSpc>
                <a:spcPct val="100000"/>
              </a:lnSpc>
            </a:pPr>
            <a:r>
              <a:rPr dirty="0" sz="1000" spc="110">
                <a:latin typeface="Palatino Linotype"/>
                <a:cs typeface="Palatino Linotype"/>
              </a:rPr>
              <a:t>here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endogeneity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problem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when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with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least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explanatory </a:t>
            </a:r>
            <a:r>
              <a:rPr dirty="0" sz="1000" spc="-45">
                <a:latin typeface="Palatino Linotype"/>
                <a:cs typeface="Palatino Linotype"/>
              </a:rPr>
              <a:t>variable.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480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phenomenon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very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common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econometrics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because,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compared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experimen- </a:t>
            </a:r>
            <a:r>
              <a:rPr dirty="0" sz="1000">
                <a:latin typeface="Palatino Linotype"/>
                <a:cs typeface="Palatino Linotype"/>
              </a:rPr>
              <a:t>tal</a:t>
            </a:r>
            <a:r>
              <a:rPr dirty="0" sz="1000" spc="-20">
                <a:latin typeface="Palatino Linotype"/>
                <a:cs typeface="Palatino Linotype"/>
              </a:rPr>
              <a:t> sciences,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possible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least </a:t>
            </a:r>
            <a:r>
              <a:rPr dirty="0" sz="1000" spc="-35">
                <a:latin typeface="Palatino Linotype"/>
                <a:cs typeface="Palatino Linotype"/>
              </a:rPr>
              <a:t>diﬃcult)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control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data-</a:t>
            </a:r>
            <a:r>
              <a:rPr dirty="0" sz="1000" spc="-35">
                <a:latin typeface="Palatino Linotype"/>
                <a:cs typeface="Palatino Linotype"/>
              </a:rPr>
              <a:t>generating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process. </a:t>
            </a:r>
            <a:r>
              <a:rPr dirty="0" sz="1000" spc="-55">
                <a:latin typeface="Palatino Linotype"/>
                <a:cs typeface="Palatino Linotype"/>
              </a:rPr>
              <a:t>Among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35">
                <a:latin typeface="Palatino Linotype"/>
                <a:cs typeface="Palatino Linotype"/>
              </a:rPr>
              <a:t>possible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causes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endogeneity,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three </a:t>
            </a:r>
            <a:r>
              <a:rPr dirty="0" sz="1000" spc="-25">
                <a:latin typeface="Palatino Linotype"/>
                <a:cs typeface="Palatino Linotype"/>
              </a:rPr>
              <a:t>most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important</a:t>
            </a:r>
            <a:r>
              <a:rPr dirty="0" sz="1000" spc="-20">
                <a:latin typeface="Palatino Linotype"/>
                <a:cs typeface="Palatino Linotype"/>
              </a:rPr>
              <a:t> are:</a:t>
            </a:r>
            <a:endParaRPr sz="1000">
              <a:latin typeface="Palatino Linotype"/>
              <a:cs typeface="Palatino Linotype"/>
            </a:endParaRPr>
          </a:p>
          <a:p>
            <a:pPr algn="just" marL="177165" marR="43180" indent="-127000">
              <a:lnSpc>
                <a:spcPct val="100000"/>
              </a:lnSpc>
              <a:spcBef>
                <a:spcPts val="585"/>
              </a:spcBef>
            </a:pPr>
            <a:r>
              <a:rPr dirty="0" sz="1000" spc="20" b="1">
                <a:latin typeface="Times New Roman"/>
                <a:cs typeface="Times New Roman"/>
              </a:rPr>
              <a:t>s</a:t>
            </a:r>
            <a:r>
              <a:rPr dirty="0" sz="1000" spc="20" b="1">
                <a:latin typeface="Times New Roman"/>
                <a:cs typeface="Times New Roman"/>
              </a:rPr>
              <a:t>i</a:t>
            </a:r>
            <a:r>
              <a:rPr dirty="0" sz="1000" spc="20" b="1">
                <a:latin typeface="Times New Roman"/>
                <a:cs typeface="Times New Roman"/>
              </a:rPr>
              <a:t>mul</a:t>
            </a:r>
            <a:r>
              <a:rPr dirty="0" sz="1000" spc="20" b="1">
                <a:latin typeface="Times New Roman"/>
                <a:cs typeface="Times New Roman"/>
              </a:rPr>
              <a:t>t</a:t>
            </a:r>
            <a:r>
              <a:rPr dirty="0" sz="1000" spc="15" b="1">
                <a:latin typeface="Times New Roman"/>
                <a:cs typeface="Times New Roman"/>
              </a:rPr>
              <a:t>anei</a:t>
            </a:r>
            <a:r>
              <a:rPr dirty="0" sz="1000" spc="20" b="1">
                <a:latin typeface="Times New Roman"/>
                <a:cs typeface="Times New Roman"/>
              </a:rPr>
              <a:t>t</a:t>
            </a:r>
            <a:r>
              <a:rPr dirty="0" sz="1000" spc="-65" b="1">
                <a:latin typeface="Times New Roman"/>
                <a:cs typeface="Times New Roman"/>
              </a:rPr>
              <a:t>y</a:t>
            </a:r>
            <a:r>
              <a:rPr dirty="0" sz="1000" b="1">
                <a:latin typeface="Times New Roman"/>
                <a:cs typeface="Times New Roman"/>
              </a:rPr>
              <a:t>.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emand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 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lf.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emand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ul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ne- 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ondition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ality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upply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demand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demand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demand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ndu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tity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0" i="1">
                <a:latin typeface="Palatino Linotype"/>
                <a:cs typeface="Palatino Linotype"/>
              </a:rPr>
              <a:t>a</a:t>
            </a:r>
            <a:r>
              <a:rPr dirty="0" sz="1000" spc="35" i="1">
                <a:latin typeface="Palatino Linotype"/>
                <a:cs typeface="Palatino Linotype"/>
              </a:rPr>
              <a:t>n</a:t>
            </a:r>
            <a:r>
              <a:rPr dirty="0" sz="1000" spc="40" i="1">
                <a:latin typeface="Palatino Linotype"/>
                <a:cs typeface="Palatino Linotype"/>
              </a:rPr>
              <a:t>d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quilib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um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endogenou</a:t>
            </a:r>
            <a:r>
              <a:rPr dirty="0" sz="1000" spc="-1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77165" marR="43180" indent="-127000">
              <a:lnSpc>
                <a:spcPts val="1200"/>
              </a:lnSpc>
              <a:spcBef>
                <a:spcPts val="10"/>
              </a:spcBef>
            </a:pPr>
            <a:r>
              <a:rPr dirty="0" sz="1000" spc="25" b="1">
                <a:latin typeface="Times New Roman"/>
                <a:cs typeface="Times New Roman"/>
              </a:rPr>
              <a:t>c</a:t>
            </a:r>
            <a:r>
              <a:rPr dirty="0" sz="1000" spc="40" b="1">
                <a:latin typeface="Times New Roman"/>
                <a:cs typeface="Times New Roman"/>
              </a:rPr>
              <a:t>o</a:t>
            </a:r>
            <a:r>
              <a:rPr dirty="0" sz="1000" spc="-20" b="1">
                <a:latin typeface="Times New Roman"/>
                <a:cs typeface="Times New Roman"/>
              </a:rPr>
              <a:t>v</a:t>
            </a:r>
            <a:r>
              <a:rPr dirty="0" sz="1000" spc="-20" b="1">
                <a:latin typeface="Times New Roman"/>
                <a:cs typeface="Times New Roman"/>
              </a:rPr>
              <a:t>a</a:t>
            </a:r>
            <a:r>
              <a:rPr dirty="0" sz="1000" spc="-25" b="1">
                <a:latin typeface="Times New Roman"/>
                <a:cs typeface="Times New Roman"/>
              </a:rPr>
              <a:t>r</a:t>
            </a:r>
            <a:r>
              <a:rPr dirty="0" sz="1000" spc="25" b="1">
                <a:latin typeface="Times New Roman"/>
                <a:cs typeface="Times New Roman"/>
              </a:rPr>
              <a:t>i</a:t>
            </a:r>
            <a:r>
              <a:rPr dirty="0" sz="1000" spc="-25" b="1">
                <a:latin typeface="Times New Roman"/>
                <a:cs typeface="Times New Roman"/>
              </a:rPr>
              <a:t>a</a:t>
            </a:r>
            <a:r>
              <a:rPr dirty="0" sz="1000" spc="15" b="1">
                <a:latin typeface="Times New Roman"/>
                <a:cs typeface="Times New Roman"/>
              </a:rPr>
              <a:t>t</a:t>
            </a:r>
            <a:r>
              <a:rPr dirty="0" sz="1000" spc="35" b="1">
                <a:latin typeface="Times New Roman"/>
                <a:cs typeface="Times New Roman"/>
              </a:rPr>
              <a:t>e</a:t>
            </a:r>
            <a:r>
              <a:rPr dirty="0" sz="1000" spc="70" b="1">
                <a:latin typeface="Times New Roman"/>
                <a:cs typeface="Times New Roman"/>
              </a:rPr>
              <a:t> </a:t>
            </a:r>
            <a:r>
              <a:rPr dirty="0" sz="1000" spc="30" b="1">
                <a:latin typeface="Times New Roman"/>
                <a:cs typeface="Times New Roman"/>
              </a:rPr>
              <a:t>m</a:t>
            </a:r>
            <a:r>
              <a:rPr dirty="0" sz="1000" spc="45" b="1">
                <a:latin typeface="Times New Roman"/>
                <a:cs typeface="Times New Roman"/>
              </a:rPr>
              <a:t>e</a:t>
            </a:r>
            <a:r>
              <a:rPr dirty="0" sz="1000" spc="-5" b="1">
                <a:latin typeface="Times New Roman"/>
                <a:cs typeface="Times New Roman"/>
              </a:rPr>
              <a:t>a</a:t>
            </a:r>
            <a:r>
              <a:rPr dirty="0" sz="1000" spc="10" b="1">
                <a:latin typeface="Times New Roman"/>
                <a:cs typeface="Times New Roman"/>
              </a:rPr>
              <a:t>s</a:t>
            </a:r>
            <a:r>
              <a:rPr dirty="0" sz="1000" spc="25" b="1">
                <a:latin typeface="Times New Roman"/>
                <a:cs typeface="Times New Roman"/>
              </a:rPr>
              <a:t>u</a:t>
            </a:r>
            <a:r>
              <a:rPr dirty="0" sz="1000" spc="-5" b="1">
                <a:latin typeface="Times New Roman"/>
                <a:cs typeface="Times New Roman"/>
              </a:rPr>
              <a:t>r</a:t>
            </a:r>
            <a:r>
              <a:rPr dirty="0" sz="1000" spc="15" b="1">
                <a:latin typeface="Times New Roman"/>
                <a:cs typeface="Times New Roman"/>
              </a:rPr>
              <a:t>e</a:t>
            </a:r>
            <a:r>
              <a:rPr dirty="0" sz="1000" spc="15" b="1">
                <a:latin typeface="Times New Roman"/>
                <a:cs typeface="Times New Roman"/>
              </a:rPr>
              <a:t>d</a:t>
            </a:r>
            <a:r>
              <a:rPr dirty="0" sz="1000" spc="7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w</a:t>
            </a:r>
            <a:r>
              <a:rPr dirty="0" sz="1000" spc="10" b="1">
                <a:latin typeface="Times New Roman"/>
                <a:cs typeface="Times New Roman"/>
              </a:rPr>
              <a:t>it</a:t>
            </a:r>
            <a:r>
              <a:rPr dirty="0" sz="1000" spc="30" b="1">
                <a:latin typeface="Times New Roman"/>
                <a:cs typeface="Times New Roman"/>
              </a:rPr>
              <a:t>h</a:t>
            </a:r>
            <a:r>
              <a:rPr dirty="0" sz="1000" spc="70" b="1">
                <a:latin typeface="Times New Roman"/>
                <a:cs typeface="Times New Roman"/>
              </a:rPr>
              <a:t> </a:t>
            </a:r>
            <a:r>
              <a:rPr dirty="0" sz="1000" spc="35" b="1">
                <a:latin typeface="Times New Roman"/>
                <a:cs typeface="Times New Roman"/>
              </a:rPr>
              <a:t>e</a:t>
            </a:r>
            <a:r>
              <a:rPr dirty="0" sz="1000" spc="-25" b="1">
                <a:latin typeface="Times New Roman"/>
                <a:cs typeface="Times New Roman"/>
              </a:rPr>
              <a:t>r</a:t>
            </a:r>
            <a:r>
              <a:rPr dirty="0" sz="1000" spc="-35" b="1">
                <a:latin typeface="Times New Roman"/>
                <a:cs typeface="Times New Roman"/>
              </a:rPr>
              <a:t>r</a:t>
            </a:r>
            <a:r>
              <a:rPr dirty="0" sz="1000" b="1">
                <a:latin typeface="Times New Roman"/>
                <a:cs typeface="Times New Roman"/>
              </a:rPr>
              <a:t>o</a:t>
            </a:r>
            <a:r>
              <a:rPr dirty="0" sz="1000" spc="-60" b="1">
                <a:latin typeface="Times New Roman"/>
                <a:cs typeface="Times New Roman"/>
              </a:rPr>
              <a:t>r</a:t>
            </a:r>
            <a:r>
              <a:rPr dirty="0" sz="1000" b="1">
                <a:latin typeface="Times New Roman"/>
                <a:cs typeface="Times New Roman"/>
              </a:rPr>
              <a:t>.</a:t>
            </a:r>
            <a:r>
              <a:rPr dirty="0" sz="1000" spc="80" b="1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40">
                <a:latin typeface="Palatino Linotype"/>
                <a:cs typeface="Palatino Linotype"/>
              </a:rPr>
              <a:t>“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ue”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40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29914" sz="975" spc="52">
                <a:latin typeface="Cambria"/>
                <a:cs typeface="Cambria"/>
              </a:rPr>
              <a:t>∗</a:t>
            </a:r>
            <a:r>
              <a:rPr dirty="0" baseline="29914" sz="975">
                <a:latin typeface="Cambria"/>
                <a:cs typeface="Cambria"/>
              </a:rPr>
              <a:t> </a:t>
            </a:r>
            <a:r>
              <a:rPr dirty="0" baseline="29914" sz="975" spc="6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29914" sz="975" spc="52">
                <a:latin typeface="Cambria"/>
                <a:cs typeface="Cambria"/>
              </a:rPr>
              <a:t>∗</a:t>
            </a:r>
            <a:r>
              <a:rPr dirty="0" baseline="29914" sz="975">
                <a:latin typeface="Cambria"/>
                <a:cs typeface="Cambria"/>
              </a:rPr>
              <a:t> </a:t>
            </a:r>
            <a:r>
              <a:rPr dirty="0" baseline="29914" sz="975" spc="-3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3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5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29914" sz="975" spc="52">
                <a:latin typeface="Cambria"/>
                <a:cs typeface="Cambria"/>
              </a:rPr>
              <a:t>∗</a:t>
            </a:r>
            <a:r>
              <a:rPr dirty="0" baseline="29914" sz="975">
                <a:latin typeface="Cambria"/>
                <a:cs typeface="Cambria"/>
              </a:rPr>
              <a:t> </a:t>
            </a:r>
            <a:r>
              <a:rPr dirty="0" baseline="29914" sz="975" spc="-3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125" i="1">
                <a:latin typeface="Meiryo"/>
                <a:cs typeface="Meiryo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endParaRPr sz="1000">
              <a:latin typeface="Palatino Linotype"/>
              <a:cs typeface="Palatino Linotype"/>
            </a:endParaRPr>
          </a:p>
          <a:p>
            <a:pPr algn="just" marL="177165">
              <a:lnSpc>
                <a:spcPts val="1150"/>
              </a:lnSpc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1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375" i="1">
                <a:latin typeface="Meiryo"/>
                <a:cs typeface="Meiryo"/>
              </a:rPr>
              <a:t/>
            </a:r>
            <a:r>
              <a:rPr dirty="0" sz="1000" spc="-375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Hence,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29914" sz="975">
                <a:latin typeface="Cambria"/>
                <a:cs typeface="Cambria"/>
              </a:rPr>
              <a:t>∗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therefore</a:t>
            </a:r>
            <a:r>
              <a:rPr dirty="0" sz="1000" spc="-10">
                <a:latin typeface="Palatino Linotype"/>
                <a:cs typeface="Palatino Linotype"/>
              </a:rPr>
              <a:t> endogenous.</a:t>
            </a:r>
            <a:endParaRPr sz="1000">
              <a:latin typeface="Palatino Linotype"/>
              <a:cs typeface="Palatino Linotype"/>
            </a:endParaRPr>
          </a:p>
          <a:p>
            <a:pPr algn="just" marL="177165" marR="43180" indent="-127000">
              <a:lnSpc>
                <a:spcPts val="1200"/>
              </a:lnSpc>
              <a:spcBef>
                <a:spcPts val="40"/>
              </a:spcBef>
            </a:pPr>
            <a:r>
              <a:rPr dirty="0" sz="1000" spc="25" b="1">
                <a:latin typeface="Times New Roman"/>
                <a:cs typeface="Times New Roman"/>
              </a:rPr>
              <a:t>omitt</a:t>
            </a:r>
            <a:r>
              <a:rPr dirty="0" sz="1000" spc="45" b="1">
                <a:latin typeface="Times New Roman"/>
                <a:cs typeface="Times New Roman"/>
              </a:rPr>
              <a:t>e</a:t>
            </a:r>
            <a:r>
              <a:rPr dirty="0" sz="1000" spc="15" b="1">
                <a:latin typeface="Times New Roman"/>
                <a:cs typeface="Times New Roman"/>
              </a:rPr>
              <a:t>d</a:t>
            </a:r>
            <a:r>
              <a:rPr dirty="0" sz="1000" spc="-100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Times New Roman"/>
                <a:cs typeface="Times New Roman"/>
              </a:rPr>
              <a:t>v</a:t>
            </a:r>
            <a:r>
              <a:rPr dirty="0" sz="1000" spc="-30" b="1">
                <a:latin typeface="Times New Roman"/>
                <a:cs typeface="Times New Roman"/>
              </a:rPr>
              <a:t>a</a:t>
            </a:r>
            <a:r>
              <a:rPr dirty="0" sz="1000" spc="-15" b="1">
                <a:latin typeface="Times New Roman"/>
                <a:cs typeface="Times New Roman"/>
              </a:rPr>
              <a:t>r</a:t>
            </a:r>
            <a:r>
              <a:rPr dirty="0" sz="1000" spc="25" b="1">
                <a:latin typeface="Times New Roman"/>
                <a:cs typeface="Times New Roman"/>
              </a:rPr>
              <a:t>i</a:t>
            </a:r>
            <a:r>
              <a:rPr dirty="0" sz="1000" spc="-20" b="1">
                <a:latin typeface="Times New Roman"/>
                <a:cs typeface="Times New Roman"/>
              </a:rPr>
              <a:t>a</a:t>
            </a:r>
            <a:r>
              <a:rPr dirty="0" sz="1000" spc="10" b="1">
                <a:latin typeface="Times New Roman"/>
                <a:cs typeface="Times New Roman"/>
              </a:rPr>
              <a:t>ble</a:t>
            </a:r>
            <a:r>
              <a:rPr dirty="0" sz="1000" spc="10" b="1">
                <a:latin typeface="Times New Roman"/>
                <a:cs typeface="Times New Roman"/>
              </a:rPr>
              <a:t>.</a:t>
            </a:r>
            <a:r>
              <a:rPr dirty="0" sz="1000" spc="-95" b="1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40">
                <a:latin typeface="Palatino Linotype"/>
                <a:cs typeface="Palatino Linotype"/>
              </a:rPr>
              <a:t>“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ue”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baseline="-21367" sz="975" spc="67" i="1">
                <a:latin typeface="Palatino Linotype"/>
                <a:cs typeface="Palatino Linotype"/>
              </a:rPr>
              <a:t>x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baseline="-21367" sz="975" spc="75" i="1">
                <a:latin typeface="Palatino Linotype"/>
                <a:cs typeface="Palatino Linotype"/>
              </a:rPr>
              <a:t>z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135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sz="1000" spc="-8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uno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baseline="-21367" sz="975" spc="67" i="1">
                <a:latin typeface="Palatino Linotype"/>
                <a:cs typeface="Palatino Linotype"/>
              </a:rPr>
              <a:t>x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baseline="-21367" sz="975" spc="75" i="1">
                <a:latin typeface="Palatino Linotype"/>
                <a:cs typeface="Palatino Linotype"/>
              </a:rPr>
              <a:t>z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5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30">
                <a:latin typeface="Palatino Linotype"/>
                <a:cs typeface="Palatino Linotype"/>
              </a:rPr>
              <a:t>influen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omi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d. </a:t>
            </a:r>
            <a:r>
              <a:rPr dirty="0" sz="1000" spc="-10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ain,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endogenou</a:t>
            </a:r>
            <a:r>
              <a:rPr dirty="0" sz="1000" spc="-1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r" marR="3749675">
              <a:lnSpc>
                <a:spcPct val="100000"/>
              </a:lnSpc>
              <a:spcBef>
                <a:spcPts val="54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-15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  <a:p>
            <a:pPr algn="r" marR="3778250">
              <a:lnSpc>
                <a:spcPct val="100000"/>
              </a:lnSpc>
              <a:spcBef>
                <a:spcPts val="595"/>
              </a:spcBef>
            </a:pPr>
            <a:r>
              <a:rPr dirty="0" sz="1000" spc="-620" i="1">
                <a:latin typeface="Meiryo"/>
                <a:cs typeface="Meiryo"/>
              </a:rPr>
              <a:t>̂</a:t>
            </a:r>
            <a:r>
              <a:rPr dirty="0" sz="1000" spc="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  <a:p>
            <a:pPr algn="just" marL="158750">
              <a:lnSpc>
                <a:spcPct val="100000"/>
              </a:lnSpc>
              <a:spcBef>
                <a:spcPts val="595"/>
              </a:spcBef>
            </a:pPr>
            <a:r>
              <a:rPr dirty="0" sz="1000" spc="-45">
                <a:latin typeface="Palatino Linotype"/>
                <a:cs typeface="Palatino Linotype"/>
              </a:rPr>
              <a:t>Replacing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expression: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Z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3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20" i="1">
                <a:latin typeface="Meiryo"/>
                <a:cs typeface="Meiryo"/>
              </a:rPr>
              <a:t/>
            </a:r>
            <a:r>
              <a:rPr dirty="0" sz="1000" spc="-32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obtain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20" i="1">
                <a:latin typeface="Meiryo"/>
                <a:cs typeface="Meiryo"/>
              </a:rPr>
              <a:t>̂</a:t>
            </a:r>
            <a:r>
              <a:rPr dirty="0" sz="1000" spc="5" i="1">
                <a:latin typeface="Meiryo"/>
                <a:cs typeface="Meiryo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595"/>
              </a:spcBef>
            </a:pPr>
            <a:r>
              <a:rPr dirty="0" sz="1000" spc="-620" i="1">
                <a:latin typeface="Meiryo"/>
                <a:cs typeface="Meiryo"/>
              </a:rPr>
              <a:t>̂</a:t>
            </a:r>
            <a:r>
              <a:rPr dirty="0" sz="1000" spc="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3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10" i="1">
                <a:latin typeface="Palatino Linotype"/>
                <a:cs typeface="Palatino Linotype"/>
              </a:rPr>
              <a:t>Z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baseline="34188" sz="975" spc="135">
                <a:latin typeface="Cambria"/>
                <a:cs typeface="Cambria"/>
              </a:rPr>
              <a:t>−</a:t>
            </a:r>
            <a:r>
              <a:rPr dirty="0" baseline="34188" sz="975" spc="67">
                <a:latin typeface="Palatino Linotype"/>
                <a:cs typeface="Palatino Linotype"/>
              </a:rPr>
              <a:t>1</a:t>
            </a:r>
            <a:r>
              <a:rPr dirty="0" sz="1000" spc="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52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algn="just" marL="158750">
              <a:lnSpc>
                <a:spcPct val="100000"/>
              </a:lnSpc>
              <a:spcBef>
                <a:spcPts val="595"/>
              </a:spcBef>
            </a:pP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have,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sample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size: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434830" y="7170394"/>
            <a:ext cx="1092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434830" y="7332350"/>
            <a:ext cx="118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637941" y="7234256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916717" y="7243767"/>
            <a:ext cx="8921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49605" algn="l"/>
              </a:tabLst>
            </a:pPr>
            <a:r>
              <a:rPr dirty="0" sz="1000" spc="-620" i="1">
                <a:latin typeface="Meiryo"/>
                <a:cs typeface="Meiryo"/>
              </a:rPr>
              <a:t>̂</a:t>
            </a:r>
            <a:r>
              <a:rPr dirty="0" sz="1000" spc="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35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40" i="1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Z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345217" y="7103412"/>
            <a:ext cx="5441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4025" algn="l"/>
              </a:tabLst>
            </a:pPr>
            <a:r>
              <a:rPr dirty="0" sz="1000" spc="229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25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863683" y="7167159"/>
            <a:ext cx="2908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baseline="4273" sz="975" spc="75">
                <a:latin typeface="Cambria"/>
                <a:cs typeface="Cambria"/>
              </a:rPr>
              <a:t>−</a:t>
            </a:r>
            <a:r>
              <a:rPr dirty="0" baseline="4273" sz="975" spc="75">
                <a:latin typeface="Palatino Linotype"/>
                <a:cs typeface="Palatino Linotype"/>
              </a:rPr>
              <a:t>1</a:t>
            </a:r>
            <a:r>
              <a:rPr dirty="0" baseline="4273" sz="975" spc="375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1999256" y="7351217"/>
            <a:ext cx="208915" cy="0"/>
          </a:xfrm>
          <a:custGeom>
            <a:avLst/>
            <a:gdLst/>
            <a:ahLst/>
            <a:cxnLst/>
            <a:rect l="l" t="t" r="r" b="b"/>
            <a:pathLst>
              <a:path w="208914" h="0">
                <a:moveTo>
                  <a:pt x="0" y="0"/>
                </a:moveTo>
                <a:lnTo>
                  <a:pt x="20836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1986556" y="7160259"/>
            <a:ext cx="229235" cy="349885"/>
          </a:xfrm>
          <a:prstGeom prst="rect">
            <a:avLst/>
          </a:prstGeom>
        </p:spPr>
        <p:txBody>
          <a:bodyPr wrap="square" lIns="0" tIns="222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40" i="1">
                <a:latin typeface="Palatino Linotype"/>
                <a:cs typeface="Palatino Linotype"/>
              </a:rPr>
              <a:t> </a:t>
            </a:r>
            <a:r>
              <a:rPr dirty="0" sz="1000" spc="-64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64769">
              <a:lnSpc>
                <a:spcPct val="100000"/>
              </a:lnSpc>
              <a:spcBef>
                <a:spcPts val="7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3334509" y="7652854"/>
            <a:ext cx="142240" cy="0"/>
          </a:xfrm>
          <a:custGeom>
            <a:avLst/>
            <a:gdLst/>
            <a:ahLst/>
            <a:cxnLst/>
            <a:rect l="l" t="t" r="r" b="b"/>
            <a:pathLst>
              <a:path w="142239" h="0">
                <a:moveTo>
                  <a:pt x="0" y="0"/>
                </a:moveTo>
                <a:lnTo>
                  <a:pt x="142189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651405" y="7524240"/>
            <a:ext cx="4903470" cy="1987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615315">
              <a:lnSpc>
                <a:spcPts val="350"/>
              </a:lnSpc>
              <a:spcBef>
                <a:spcPts val="95"/>
              </a:spcBef>
            </a:pPr>
            <a:r>
              <a:rPr dirty="0" sz="450" spc="-55" i="1">
                <a:latin typeface="Meiryo"/>
                <a:cs typeface="Meiryo"/>
              </a:rPr>
              <a:t>⊤</a:t>
            </a:r>
            <a:endParaRPr sz="450">
              <a:latin typeface="Meiryo"/>
              <a:cs typeface="Meiryo"/>
            </a:endParaRPr>
          </a:p>
          <a:p>
            <a:pPr marL="38100">
              <a:lnSpc>
                <a:spcPts val="1010"/>
              </a:lnSpc>
              <a:tabLst>
                <a:tab pos="2682875" algn="l"/>
              </a:tabLst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consistent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(plim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20" i="1">
                <a:latin typeface="Meiryo"/>
                <a:cs typeface="Meiryo"/>
              </a:rPr>
              <a:t>̂</a:t>
            </a:r>
            <a:r>
              <a:rPr dirty="0" sz="1000" spc="6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440" i="1">
                <a:latin typeface="Meiryo"/>
                <a:cs typeface="Meiryo"/>
              </a:rPr>
              <a:t/>
            </a:r>
            <a:r>
              <a:rPr dirty="0" sz="1000" spc="-75">
                <a:latin typeface="Palatino Linotype"/>
                <a:cs typeface="Palatino Linotype"/>
              </a:rPr>
              <a:t>)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if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lim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baseline="42735" sz="975" i="1">
                <a:latin typeface="Palatino Linotype"/>
                <a:cs typeface="Palatino Linotype"/>
              </a:rPr>
              <a:t>Z</a:t>
            </a:r>
            <a:r>
              <a:rPr dirty="0" baseline="42735" sz="975" spc="367" i="1">
                <a:latin typeface="Palatino Linotype"/>
                <a:cs typeface="Palatino Linotype"/>
              </a:rPr>
              <a:t> </a:t>
            </a:r>
            <a:r>
              <a:rPr dirty="0" baseline="42735" sz="975" spc="-547" i="1">
                <a:latin typeface="Meiryo"/>
                <a:cs typeface="Meiryo"/>
              </a:rPr>
              <a:t/>
            </a:r>
            <a:r>
              <a:rPr dirty="0" baseline="42735" sz="975" spc="37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0,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this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expression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being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vector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43395" y="7618074"/>
            <a:ext cx="5011420" cy="71882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L="361315">
              <a:lnSpc>
                <a:spcPts val="715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105" i="1">
                <a:latin typeface="Palatino Linotype"/>
                <a:cs typeface="Palatino Linotype"/>
              </a:rPr>
              <a:t> </a:t>
            </a:r>
            <a:r>
              <a:rPr dirty="0" sz="650" spc="55">
                <a:latin typeface="Lucida Sans Unicode"/>
                <a:cs typeface="Lucida Sans Unicode"/>
              </a:rPr>
              <a:t>→</a:t>
            </a:r>
            <a:r>
              <a:rPr dirty="0" sz="650" spc="55">
                <a:latin typeface="Cambria"/>
                <a:cs typeface="Cambria"/>
              </a:rPr>
              <a:t>+∞</a:t>
            </a:r>
            <a:r>
              <a:rPr dirty="0" sz="650" spc="320">
                <a:latin typeface="Cambria"/>
                <a:cs typeface="Cambria"/>
              </a:rPr>
              <a:t> </a:t>
            </a:r>
            <a:r>
              <a:rPr dirty="0" baseline="-21367" sz="975" spc="-75" i="1">
                <a:latin typeface="Palatino Linotype"/>
                <a:cs typeface="Palatino Linotype"/>
              </a:rPr>
              <a:t>N</a:t>
            </a:r>
            <a:endParaRPr baseline="-21367" sz="975">
              <a:latin typeface="Palatino Linotype"/>
              <a:cs typeface="Palatino Linotype"/>
            </a:endParaRPr>
          </a:p>
          <a:p>
            <a:pPr algn="just" marL="38100">
              <a:lnSpc>
                <a:spcPts val="1130"/>
              </a:lnSpc>
            </a:pPr>
            <a:r>
              <a:rPr dirty="0" sz="1000" spc="-40">
                <a:latin typeface="Palatino Linotype"/>
                <a:cs typeface="Palatino Linotype"/>
              </a:rPr>
              <a:t>covariances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population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between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covariates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error.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ordinary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least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squares</a:t>
            </a:r>
            <a:endParaRPr sz="1000">
              <a:latin typeface="Palatino Linotype"/>
              <a:cs typeface="Palatino Linotype"/>
            </a:endParaRPr>
          </a:p>
          <a:p>
            <a:pPr algn="just" marL="38100" marR="30480">
              <a:lnSpc>
                <a:spcPts val="1200"/>
              </a:lnSpc>
              <a:spcBef>
                <a:spcPts val="40"/>
              </a:spcBef>
            </a:pPr>
            <a:r>
              <a:rPr dirty="0" sz="1000" spc="-55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therefore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consistent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covariates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uncorrelated.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When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condi- tion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met,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method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instrumental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presented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detail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 </a:t>
            </a:r>
            <a:r>
              <a:rPr dirty="0" sz="1000" spc="-40">
                <a:latin typeface="Palatino Linotype"/>
                <a:cs typeface="Palatino Linotype"/>
              </a:rPr>
              <a:t>chapter,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used.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68785" y="8412299"/>
            <a:ext cx="3481704" cy="4000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Palatino Linotype"/>
                <a:cs typeface="Palatino Linotype"/>
              </a:rPr>
              <a:t>Panel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Data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Econometrics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with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spc="-35" i="1">
                <a:latin typeface="Palatino Linotype"/>
                <a:cs typeface="Palatino Linotype"/>
              </a:rPr>
              <a:t>R,</a:t>
            </a:r>
            <a:r>
              <a:rPr dirty="0" sz="800" spc="15" i="1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First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Edition.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Yves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Croissant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and</a:t>
            </a:r>
            <a:r>
              <a:rPr dirty="0" sz="800" spc="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Giovanni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Millo.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800" spc="-55">
                <a:latin typeface="Palatino Linotype"/>
                <a:cs typeface="Palatino Linotype"/>
              </a:rPr>
              <a:t>©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2019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John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Wiley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&amp;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Ltd.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Published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2019 </a:t>
            </a:r>
            <a:r>
              <a:rPr dirty="0" sz="800" spc="-65">
                <a:latin typeface="Palatino Linotype"/>
                <a:cs typeface="Palatino Linotype"/>
              </a:rPr>
              <a:t>by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John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Wiley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&amp;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Ltd.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800" spc="-35">
                <a:latin typeface="Palatino Linotype"/>
                <a:cs typeface="Palatino Linotype"/>
              </a:rPr>
              <a:t>Companion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website: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  <a:hlinkClick r:id="rId2"/>
              </a:rPr>
              <a:t>www.wiley.com/go/croissant/data-</a:t>
            </a:r>
            <a:r>
              <a:rPr dirty="0" sz="800" spc="-20">
                <a:latin typeface="Palatino Linotype"/>
                <a:cs typeface="Palatino Linotype"/>
                <a:hlinkClick r:id="rId2"/>
              </a:rPr>
              <a:t>econometrics-</a:t>
            </a:r>
            <a:r>
              <a:rPr dirty="0" sz="800" spc="-40">
                <a:latin typeface="Palatino Linotype"/>
                <a:cs typeface="Palatino Linotype"/>
                <a:hlinkClick r:id="rId2"/>
              </a:rPr>
              <a:t>with-</a:t>
            </a:r>
            <a:r>
              <a:rPr dirty="0" sz="800" spc="-50">
                <a:latin typeface="Palatino Linotype"/>
                <a:cs typeface="Palatino Linotype"/>
                <a:hlinkClick r:id="rId2"/>
              </a:rPr>
              <a:t>R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45964" y="607782"/>
            <a:ext cx="5320030" cy="2734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140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321310" marR="55244" indent="107950">
              <a:lnSpc>
                <a:spcPct val="100000"/>
              </a:lnSpc>
            </a:pPr>
            <a:r>
              <a:rPr dirty="0" sz="1000" spc="-25">
                <a:latin typeface="Palatino Linotype"/>
                <a:cs typeface="Palatino Linotype"/>
              </a:rPr>
              <a:t>Concerning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simultaneity,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there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additional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problem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deﬁned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 </a:t>
            </a:r>
            <a:r>
              <a:rPr dirty="0" sz="1000" spc="-30">
                <a:latin typeface="Palatino Linotype"/>
                <a:cs typeface="Palatino Linotype"/>
              </a:rPr>
              <a:t>equation</a:t>
            </a:r>
            <a:r>
              <a:rPr dirty="0" sz="1000" spc="-25">
                <a:latin typeface="Palatino Linotype"/>
                <a:cs typeface="Palatino Linotype"/>
              </a:rPr>
              <a:t> but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system</a:t>
            </a:r>
            <a:r>
              <a:rPr dirty="0" sz="1000" spc="-20">
                <a:latin typeface="Palatino Linotype"/>
                <a:cs typeface="Palatino Linotype"/>
              </a:rPr>
              <a:t> of </a:t>
            </a:r>
            <a:r>
              <a:rPr dirty="0" sz="1000" spc="-30">
                <a:latin typeface="Palatino Linotype"/>
                <a:cs typeface="Palatino Linotype"/>
              </a:rPr>
              <a:t>equations.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this </a:t>
            </a:r>
            <a:r>
              <a:rPr dirty="0" sz="1000" spc="-25">
                <a:latin typeface="Palatino Linotype"/>
                <a:cs typeface="Palatino Linotype"/>
              </a:rPr>
              <a:t>case,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strategies</a:t>
            </a:r>
            <a:r>
              <a:rPr dirty="0" sz="1000" spc="-20">
                <a:latin typeface="Palatino Linotype"/>
                <a:cs typeface="Palatino Linotype"/>
              </a:rPr>
              <a:t> can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followed:</a:t>
            </a:r>
            <a:endParaRPr sz="1000">
              <a:latin typeface="Palatino Linotype"/>
              <a:cs typeface="Palatino Linotype"/>
            </a:endParaRPr>
          </a:p>
          <a:p>
            <a:pPr algn="just" marL="450850" indent="-130175">
              <a:lnSpc>
                <a:spcPts val="1195"/>
              </a:lnSpc>
              <a:spcBef>
                <a:spcPts val="509"/>
              </a:spcBef>
              <a:buFont typeface="Cambria"/>
              <a:buChar char="•"/>
              <a:tabLst>
                <a:tab pos="451484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estimating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only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interest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(limited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information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estimator),</a:t>
            </a:r>
            <a:endParaRPr sz="1000">
              <a:latin typeface="Palatino Linotype"/>
              <a:cs typeface="Palatino Linotype"/>
            </a:endParaRPr>
          </a:p>
          <a:p>
            <a:pPr algn="just" marL="450850" indent="-130175">
              <a:lnSpc>
                <a:spcPts val="1195"/>
              </a:lnSpc>
              <a:buFont typeface="Cambria"/>
              <a:buChar char="•"/>
              <a:tabLst>
                <a:tab pos="451484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estimating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simultaneously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equations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(full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information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estimator).</a:t>
            </a:r>
            <a:endParaRPr sz="1000">
              <a:latin typeface="Palatino Linotype"/>
              <a:cs typeface="Palatino Linotype"/>
            </a:endParaRPr>
          </a:p>
          <a:p>
            <a:pPr algn="just" marL="321310" marR="55244" indent="107950">
              <a:lnSpc>
                <a:spcPct val="100000"/>
              </a:lnSpc>
              <a:spcBef>
                <a:spcPts val="520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But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ngly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iﬁ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amin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350">
              <a:latin typeface="Palatino Linotype"/>
              <a:cs typeface="Palatino Linotype"/>
            </a:endParaRPr>
          </a:p>
          <a:p>
            <a:pPr algn="just" lvl="1" marL="686435" indent="-365125">
              <a:lnSpc>
                <a:spcPct val="100000"/>
              </a:lnSpc>
              <a:buAutoNum type="arabicPeriod" startAt="2"/>
              <a:tabLst>
                <a:tab pos="686435" algn="l"/>
              </a:tabLst>
            </a:pPr>
            <a:r>
              <a:rPr dirty="0" sz="1250" b="1">
                <a:latin typeface="Calibri"/>
                <a:cs typeface="Calibri"/>
              </a:rPr>
              <a:t>The</a:t>
            </a:r>
            <a:r>
              <a:rPr dirty="0" sz="1250" spc="8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Instrumental</a:t>
            </a:r>
            <a:r>
              <a:rPr dirty="0" sz="1250" spc="8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Variables</a:t>
            </a:r>
            <a:r>
              <a:rPr dirty="0" sz="1250" spc="80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Estimator</a:t>
            </a:r>
            <a:endParaRPr sz="125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40"/>
              </a:spcBef>
              <a:buFont typeface="Calibri"/>
              <a:buAutoNum type="arabicPeriod" startAt="2"/>
            </a:pPr>
            <a:endParaRPr sz="900">
              <a:latin typeface="Calibri"/>
              <a:cs typeface="Calibri"/>
            </a:endParaRPr>
          </a:p>
          <a:p>
            <a:pPr algn="just" lvl="2" marL="711200" indent="-390525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711835" algn="l"/>
              </a:tabLst>
            </a:pPr>
            <a:r>
              <a:rPr dirty="0" sz="1000" b="1">
                <a:latin typeface="Calibri"/>
                <a:cs typeface="Calibri"/>
              </a:rPr>
              <a:t>Generalities</a:t>
            </a:r>
            <a:r>
              <a:rPr dirty="0" sz="1000" spc="7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about</a:t>
            </a:r>
            <a:r>
              <a:rPr dirty="0" sz="1000" spc="6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7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Instrumental</a:t>
            </a:r>
            <a:r>
              <a:rPr dirty="0" sz="1000" spc="6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Variables</a:t>
            </a:r>
            <a:r>
              <a:rPr dirty="0" sz="1000" spc="7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Estimator</a:t>
            </a:r>
            <a:endParaRPr sz="1000">
              <a:latin typeface="Calibri"/>
              <a:cs typeface="Calibri"/>
            </a:endParaRPr>
          </a:p>
          <a:p>
            <a:pPr algn="just" marL="321310" marR="56515">
              <a:lnSpc>
                <a:spcPct val="100000"/>
              </a:lnSpc>
              <a:spcBef>
                <a:spcPts val="585"/>
              </a:spcBef>
            </a:pP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onsider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llo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l: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-105" i="1">
                <a:latin typeface="Meiryo"/>
                <a:cs typeface="Meiryo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29914" sz="975" spc="89">
                <a:latin typeface="Palatino Linotype"/>
                <a:cs typeface="Palatino Linotype"/>
              </a:rPr>
              <a:t>2</a:t>
            </a:r>
            <a:r>
              <a:rPr dirty="0" sz="1000" spc="-15">
                <a:latin typeface="Palatino Linotype"/>
                <a:cs typeface="Palatino Linotype"/>
              </a:rPr>
              <a:t>I.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250" b="1">
                <a:latin typeface="Times New Roman"/>
                <a:cs typeface="Times New Roman"/>
              </a:rPr>
              <a:t>o</a:t>
            </a:r>
            <a:r>
              <a:rPr dirty="0" sz="1000" spc="16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75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eno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653355" y="3313302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54835" y="3316542"/>
            <a:ext cx="4960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3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Denoting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number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covariates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</a:t>
            </a:r>
            <a:r>
              <a:rPr dirty="0" sz="1000" spc="55" i="1">
                <a:latin typeface="Palatino Linotype"/>
                <a:cs typeface="Palatino Linotype"/>
              </a:rPr>
              <a:t> </a:t>
            </a:r>
            <a:r>
              <a:rPr dirty="0" sz="1000" spc="130">
                <a:latin typeface="Arial"/>
                <a:cs typeface="Arial"/>
              </a:rPr>
              <a:t>≥</a:t>
            </a:r>
            <a:r>
              <a:rPr dirty="0" sz="1000" spc="10">
                <a:latin typeface="Arial"/>
                <a:cs typeface="Arial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number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instruments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(not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29425" y="3461329"/>
            <a:ext cx="5010785" cy="1987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696595">
              <a:lnSpc>
                <a:spcPts val="350"/>
              </a:lnSpc>
              <a:spcBef>
                <a:spcPts val="95"/>
              </a:spcBef>
            </a:pPr>
            <a:r>
              <a:rPr dirty="0" u="sng" sz="450" spc="-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⊤</a:t>
            </a:r>
            <a:r>
              <a:rPr dirty="0" u="sng" sz="450" spc="2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450">
              <a:latin typeface="Meiryo"/>
              <a:cs typeface="Meiryo"/>
            </a:endParaRPr>
          </a:p>
          <a:p>
            <a:pPr marL="38100">
              <a:lnSpc>
                <a:spcPts val="1010"/>
              </a:lnSpc>
              <a:tabLst>
                <a:tab pos="4213225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including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column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ones),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instrumental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must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verify: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lim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u="sng" baseline="42735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L</a:t>
            </a:r>
            <a:r>
              <a:rPr dirty="0" baseline="42735" sz="975" spc="262" i="1">
                <a:latin typeface="Palatino Linotype"/>
                <a:cs typeface="Palatino Linotype"/>
              </a:rPr>
              <a:t> </a:t>
            </a:r>
            <a:r>
              <a:rPr dirty="0" u="sng" baseline="42735" sz="975" spc="-547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baseline="42735" sz="975" spc="30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Stated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9443" y="3555163"/>
            <a:ext cx="5011420" cy="72580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r" marR="695325">
              <a:lnSpc>
                <a:spcPts val="75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105" i="1">
                <a:latin typeface="Palatino Linotype"/>
                <a:cs typeface="Palatino Linotype"/>
              </a:rPr>
              <a:t> </a:t>
            </a:r>
            <a:r>
              <a:rPr dirty="0" sz="650" spc="55">
                <a:latin typeface="Lucida Sans Unicode"/>
                <a:cs typeface="Lucida Sans Unicode"/>
              </a:rPr>
              <a:t>→</a:t>
            </a:r>
            <a:r>
              <a:rPr dirty="0" sz="650" spc="55">
                <a:latin typeface="Cambria"/>
                <a:cs typeface="Cambria"/>
              </a:rPr>
              <a:t>+∞</a:t>
            </a:r>
            <a:r>
              <a:rPr dirty="0" sz="650" spc="285">
                <a:latin typeface="Cambria"/>
                <a:cs typeface="Cambria"/>
              </a:rPr>
              <a:t> </a:t>
            </a:r>
            <a:r>
              <a:rPr dirty="0" baseline="-21367" sz="975" spc="-75" i="1">
                <a:latin typeface="Palatino Linotype"/>
                <a:cs typeface="Palatino Linotype"/>
              </a:rPr>
              <a:t>N</a:t>
            </a:r>
            <a:endParaRPr baseline="-21367" sz="975">
              <a:latin typeface="Palatino Linotype"/>
              <a:cs typeface="Palatino Linotype"/>
            </a:endParaRPr>
          </a:p>
          <a:p>
            <a:pPr algn="just" marL="38100" marR="30480">
              <a:lnSpc>
                <a:spcPts val="1190"/>
              </a:lnSpc>
              <a:spcBef>
                <a:spcPts val="20"/>
              </a:spcBef>
            </a:pPr>
            <a:r>
              <a:rPr dirty="0" sz="1000" spc="-50">
                <a:latin typeface="Palatino Linotype"/>
                <a:cs typeface="Palatino Linotype"/>
              </a:rPr>
              <a:t>differently,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they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must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errors.</a:t>
            </a:r>
            <a:r>
              <a:rPr dirty="0" baseline="29914" sz="975" spc="-15">
                <a:latin typeface="Palatino Linotype"/>
                <a:cs typeface="Palatino Linotype"/>
              </a:rPr>
              <a:t>2</a:t>
            </a:r>
            <a:r>
              <a:rPr dirty="0" baseline="29914" sz="975" spc="187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simplest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where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number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equals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number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covariates,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</a:t>
            </a:r>
            <a:r>
              <a:rPr dirty="0" sz="1000" spc="-25">
                <a:latin typeface="Palatino Linotype"/>
                <a:cs typeface="Palatino Linotype"/>
              </a:rPr>
              <a:t> estimator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simply </a:t>
            </a:r>
            <a:r>
              <a:rPr dirty="0" sz="1000" spc="-30">
                <a:latin typeface="Palatino Linotype"/>
                <a:cs typeface="Palatino Linotype"/>
              </a:rPr>
              <a:t>obtained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solving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system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equations: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L</a:t>
            </a:r>
            <a:r>
              <a:rPr dirty="0" baseline="29914" sz="975" spc="-217" i="1">
                <a:latin typeface="Meiryo"/>
                <a:cs typeface="Meiryo"/>
              </a:rPr>
              <a:t>⊤</a:t>
            </a:r>
            <a:r>
              <a:rPr dirty="0" sz="1000" spc="-545" i="1">
                <a:latin typeface="Meiryo"/>
                <a:cs typeface="Meiryo"/>
              </a:rPr>
              <a:t/>
            </a:r>
            <a:r>
              <a:rPr dirty="0" sz="1000" spc="12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0, </a:t>
            </a:r>
            <a:r>
              <a:rPr dirty="0" sz="1000" spc="-50">
                <a:latin typeface="Palatino Linotype"/>
                <a:cs typeface="Palatino Linotype"/>
              </a:rPr>
              <a:t>which</a:t>
            </a:r>
            <a:r>
              <a:rPr dirty="0" sz="1000">
                <a:latin typeface="Palatino Linotype"/>
                <a:cs typeface="Palatino Linotype"/>
              </a:rPr>
              <a:t> is </a:t>
            </a:r>
            <a:r>
              <a:rPr dirty="0" sz="1000" spc="-10">
                <a:latin typeface="Palatino Linotype"/>
                <a:cs typeface="Palatino Linotype"/>
              </a:rPr>
              <a:t>just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identiﬁed.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Developing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 </a:t>
            </a:r>
            <a:r>
              <a:rPr dirty="0" sz="1000" spc="-35">
                <a:latin typeface="Palatino Linotype"/>
                <a:cs typeface="Palatino Linotype"/>
              </a:rPr>
              <a:t>expression,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obtain: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L</a:t>
            </a:r>
            <a:r>
              <a:rPr dirty="0" baseline="29914" sz="975" spc="-67" i="1">
                <a:latin typeface="Meiryo"/>
                <a:cs typeface="Meiryo"/>
              </a:rPr>
              <a:t>⊤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5" i="1">
                <a:latin typeface="Palatino Linotype"/>
                <a:cs typeface="Palatino Linotype"/>
              </a:rPr>
              <a:t>y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sz="1000" spc="20">
                <a:latin typeface="Cambria"/>
                <a:cs typeface="Cambria"/>
              </a:rPr>
              <a:t>)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also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 written: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04052" y="4255195"/>
            <a:ext cx="5074285" cy="1806575"/>
          </a:xfrm>
          <a:prstGeom prst="rect">
            <a:avLst/>
          </a:prstGeom>
        </p:spPr>
        <p:txBody>
          <a:bodyPr wrap="square" lIns="0" tIns="78740" rIns="0" bIns="0" rtlCol="0" vert="horz">
            <a:spAutoFit/>
          </a:bodyPr>
          <a:lstStyle/>
          <a:p>
            <a:pPr algn="just" marL="410845">
              <a:lnSpc>
                <a:spcPct val="100000"/>
              </a:lnSpc>
              <a:spcBef>
                <a:spcPts val="620"/>
              </a:spcBef>
              <a:tabLst>
                <a:tab pos="4759325" algn="l"/>
              </a:tabLst>
            </a:pPr>
            <a:r>
              <a:rPr dirty="0" sz="1000" spc="-620" i="1">
                <a:latin typeface="Meiryo"/>
                <a:cs typeface="Meiryo"/>
              </a:rPr>
              <a:t>̂</a:t>
            </a:r>
            <a:r>
              <a:rPr dirty="0" sz="1000" spc="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(6.1)</a:t>
            </a:r>
            <a:endParaRPr sz="1000">
              <a:latin typeface="Palatino Linotype"/>
              <a:cs typeface="Palatino Linotype"/>
            </a:endParaRPr>
          </a:p>
          <a:p>
            <a:pPr algn="just" marL="63500" marR="67945" indent="107950">
              <a:lnSpc>
                <a:spcPct val="100000"/>
              </a:lnSpc>
              <a:spcBef>
                <a:spcPts val="520"/>
              </a:spcBef>
            </a:pP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</a:t>
            </a:r>
            <a:r>
              <a:rPr dirty="0" sz="1000" spc="-25" i="1">
                <a:latin typeface="Palatino Linotype"/>
                <a:cs typeface="Palatino Linotype"/>
              </a:rPr>
              <a:t>M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130">
                <a:latin typeface="Arial"/>
                <a:cs typeface="Arial"/>
              </a:rPr>
              <a:t>≥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-15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),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L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-75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over-d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min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ys</a:t>
            </a:r>
            <a:r>
              <a:rPr dirty="0" sz="1000" spc="-4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h,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pt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n</a:t>
            </a:r>
            <a:r>
              <a:rPr dirty="0" sz="1000" spc="-65">
                <a:latin typeface="Palatino Linotype"/>
                <a:cs typeface="Palatino Linotype"/>
              </a:rPr>
              <a:t>’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lution.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two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ui</a:t>
            </a:r>
            <a:r>
              <a:rPr dirty="0" sz="1000" spc="-6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ptimal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20">
                <a:latin typeface="Palatino Linotype"/>
                <a:cs typeface="Palatino Linotype"/>
              </a:rPr>
              <a:t>rst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e-</a:t>
            </a:r>
            <a:r>
              <a:rPr dirty="0" sz="1000" spc="-3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ltipl</a:t>
            </a:r>
            <a:r>
              <a:rPr dirty="0" sz="1000" spc="-5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L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algn="just" marL="410845">
              <a:lnSpc>
                <a:spcPct val="100000"/>
              </a:lnSpc>
              <a:spcBef>
                <a:spcPts val="490"/>
              </a:spcBef>
              <a:tabLst>
                <a:tab pos="4759325" algn="l"/>
              </a:tabLst>
            </a:pP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L</a:t>
            </a:r>
            <a:r>
              <a:rPr dirty="0" baseline="34188" sz="975" spc="-127" i="1">
                <a:latin typeface="Meiryo"/>
                <a:cs typeface="Meiryo"/>
              </a:rPr>
              <a:t>⊤</a:t>
            </a:r>
            <a:r>
              <a:rPr dirty="0" sz="1000" spc="-35" i="1">
                <a:latin typeface="Palatino Linotype"/>
                <a:cs typeface="Palatino Linotype"/>
              </a:rPr>
              <a:t>Z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95" i="1">
                <a:latin typeface="Palatino Linotype"/>
                <a:cs typeface="Palatino Linotype"/>
              </a:rPr>
              <a:t>L</a:t>
            </a:r>
            <a:r>
              <a:rPr dirty="0" baseline="34188" sz="975" spc="52" i="1">
                <a:latin typeface="Meiryo"/>
                <a:cs typeface="Meiryo"/>
              </a:rPr>
              <a:t>⊤</a:t>
            </a:r>
            <a:r>
              <a:rPr dirty="0" sz="1000" spc="-365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(6.2)</a:t>
            </a:r>
            <a:endParaRPr sz="1000">
              <a:latin typeface="Palatino Linotype"/>
              <a:cs typeface="Palatino Linotype"/>
            </a:endParaRPr>
          </a:p>
          <a:p>
            <a:pPr algn="just" marL="63500" marR="67945" indent="107950">
              <a:lnSpc>
                <a:spcPct val="100000"/>
              </a:lnSpc>
              <a:spcBef>
                <a:spcPts val="520"/>
              </a:spcBef>
            </a:pP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M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2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95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nsiders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ssion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5" i="1">
                <a:latin typeface="Palatino Linotype"/>
                <a:cs typeface="Palatino Linotype"/>
              </a:rPr>
              <a:t>L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29914" sz="975" spc="89">
                <a:latin typeface="Palatino Linotype"/>
                <a:cs typeface="Palatino Linotype"/>
              </a:rPr>
              <a:t>2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g</a:t>
            </a:r>
            <a:r>
              <a:rPr dirty="0" sz="1000" spc="13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ollo</a:t>
            </a:r>
            <a:r>
              <a:rPr dirty="0" sz="1000" spc="-7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98420" y="6067284"/>
            <a:ext cx="2292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825" i="1">
                <a:latin typeface="Meiryo"/>
                <a:cs typeface="Meiryo"/>
              </a:rPr>
              <a:t/>
            </a:r>
            <a:r>
              <a:rPr dirty="0" sz="1000" spc="-265" i="1">
                <a:latin typeface="Meiryo"/>
                <a:cs typeface="Meiryo"/>
              </a:rPr>
              <a:t>̂</a:t>
            </a:r>
            <a:r>
              <a:rPr dirty="0" baseline="-21367" sz="975" spc="-15" b="1">
                <a:latin typeface="Cambria"/>
                <a:cs typeface="Cambria"/>
              </a:rPr>
              <a:t>i</a:t>
            </a:r>
            <a:r>
              <a:rPr dirty="0" baseline="-21367" sz="975" spc="52" b="1">
                <a:latin typeface="Cambria"/>
                <a:cs typeface="Cambria"/>
              </a:rPr>
              <a:t>v</a:t>
            </a:r>
            <a:r>
              <a:rPr dirty="0" baseline="-21367" sz="975" spc="225" b="1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76955" y="6264784"/>
            <a:ext cx="11633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>
                <a:latin typeface="Palatino Linotype"/>
                <a:cs typeface="Palatino Linotype"/>
              </a:rPr>
              <a:t>P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34188" sz="975">
                <a:latin typeface="Cambria"/>
                <a:cs typeface="Cambria"/>
              </a:rPr>
              <a:t>−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>
                <a:latin typeface="Palatino Linotype"/>
                <a:cs typeface="Palatino Linotype"/>
              </a:rPr>
              <a:t>P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16750" y="6307128"/>
            <a:ext cx="1618615" cy="355600"/>
          </a:xfrm>
          <a:prstGeom prst="rect">
            <a:avLst/>
          </a:prstGeom>
        </p:spPr>
        <p:txBody>
          <a:bodyPr wrap="square" lIns="0" tIns="45720" rIns="0" bIns="0" rtlCol="0" vert="horz">
            <a:spAutoFit/>
          </a:bodyPr>
          <a:lstStyle/>
          <a:p>
            <a:pPr marL="982344">
              <a:lnSpc>
                <a:spcPct val="100000"/>
              </a:lnSpc>
              <a:spcBef>
                <a:spcPts val="360"/>
              </a:spcBef>
              <a:tabLst>
                <a:tab pos="153289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L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  <a:spcBef>
                <a:spcPts val="355"/>
              </a:spcBef>
            </a:pP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</a:t>
            </a:r>
            <a:r>
              <a:rPr dirty="0" baseline="-21367" sz="975" i="1">
                <a:latin typeface="Palatino Linotype"/>
                <a:cs typeface="Palatino Linotype"/>
              </a:rPr>
              <a:t>L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29914" sz="975" spc="-15">
                <a:latin typeface="Cambria"/>
                <a:cs typeface="Cambria"/>
              </a:rPr>
              <a:t>−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250967" y="6166602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(6.3)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16745" y="6636377"/>
            <a:ext cx="5036820" cy="631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2545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second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approach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generalized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method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moments.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consider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here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vector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i="1">
                <a:latin typeface="Palatino Linotype"/>
                <a:cs typeface="Palatino Linotype"/>
              </a:rPr>
              <a:t>M</a:t>
            </a:r>
            <a:r>
              <a:rPr dirty="0" sz="1000" spc="-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 </a:t>
            </a:r>
            <a:r>
              <a:rPr dirty="0" sz="1000" spc="-30">
                <a:latin typeface="Palatino Linotype"/>
                <a:cs typeface="Palatino Linotype"/>
              </a:rPr>
              <a:t>moments: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Cambria"/>
                <a:cs typeface="Cambria"/>
              </a:rPr>
              <a:t>(</a:t>
            </a:r>
            <a:r>
              <a:rPr dirty="0" sz="1000" spc="-30" i="1">
                <a:latin typeface="Palatino Linotype"/>
                <a:cs typeface="Palatino Linotype"/>
              </a:rPr>
              <a:t>L</a:t>
            </a:r>
            <a:r>
              <a:rPr dirty="0" baseline="29914" sz="975" spc="-52" i="1">
                <a:latin typeface="Meiryo"/>
                <a:cs typeface="Meiryo"/>
              </a:rPr>
              <a:t>⊤</a:t>
            </a:r>
            <a:r>
              <a:rPr dirty="0" sz="1000" spc="-495" i="1">
                <a:latin typeface="Meiryo"/>
                <a:cs typeface="Meiryo"/>
              </a:rPr>
              <a:t/>
            </a:r>
            <a:r>
              <a:rPr dirty="0" sz="1000" spc="45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5" i="1">
                <a:latin typeface="Palatino Linotype"/>
                <a:cs typeface="Palatino Linotype"/>
              </a:rPr>
              <a:t>L</a:t>
            </a:r>
            <a:r>
              <a:rPr dirty="0" baseline="29914" sz="975" spc="-67" i="1">
                <a:latin typeface="Meiryo"/>
                <a:cs typeface="Meiryo"/>
              </a:rPr>
              <a:t>⊤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5" i="1">
                <a:latin typeface="Palatino Linotype"/>
                <a:cs typeface="Palatino Linotype"/>
              </a:rPr>
              <a:t>y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5" i="1">
                <a:latin typeface="Palatino Linotype"/>
                <a:cs typeface="Palatino Linotype"/>
              </a:rPr>
              <a:t>Z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spc="-85">
                <a:latin typeface="Cambria"/>
                <a:cs typeface="Cambria"/>
              </a:rPr>
              <a:t>))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</a:t>
            </a:r>
            <a:r>
              <a:rPr dirty="0" sz="1000" spc="-90">
                <a:latin typeface="Cambria"/>
                <a:cs typeface="Cambria"/>
              </a:rPr>
              <a:t>(</a:t>
            </a:r>
            <a:r>
              <a:rPr dirty="0" sz="1000" spc="-25" i="1">
                <a:latin typeface="Palatino Linotype"/>
                <a:cs typeface="Palatino Linotype"/>
              </a:rPr>
              <a:t>L</a:t>
            </a:r>
            <a:r>
              <a:rPr dirty="0" baseline="29914" sz="975" spc="-52" i="1">
                <a:latin typeface="Meiryo"/>
                <a:cs typeface="Meiryo"/>
              </a:rPr>
              <a:t>⊤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50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80" i="1">
                <a:latin typeface="Meiryo"/>
                <a:cs typeface="Meiryo"/>
              </a:rPr>
              <a:t/>
            </a:r>
            <a:r>
              <a:rPr dirty="0" baseline="29914" sz="975" spc="-120">
                <a:latin typeface="Palatino Linotype"/>
                <a:cs typeface="Palatino Linotype"/>
              </a:rPr>
              <a:t>2</a:t>
            </a:r>
            <a:r>
              <a:rPr dirty="0" sz="1000" spc="-80" i="1">
                <a:latin typeface="Palatino Linotype"/>
                <a:cs typeface="Palatino Linotype"/>
              </a:rPr>
              <a:t>L</a:t>
            </a:r>
            <a:r>
              <a:rPr dirty="0" baseline="29914" sz="975" spc="-120" i="1">
                <a:latin typeface="Meiryo"/>
                <a:cs typeface="Meiryo"/>
              </a:rPr>
              <a:t>⊤</a:t>
            </a:r>
            <a:r>
              <a:rPr dirty="0" sz="1000" spc="-80" i="1">
                <a:latin typeface="Palatino Linotype"/>
                <a:cs typeface="Palatino Linotype"/>
              </a:rPr>
              <a:t>L</a:t>
            </a:r>
            <a:r>
              <a:rPr dirty="0" sz="1000" spc="-80">
                <a:latin typeface="Palatino Linotype"/>
                <a:cs typeface="Palatino Linotype"/>
              </a:rPr>
              <a:t>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Using 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generalized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method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moments, </a:t>
            </a:r>
            <a:r>
              <a:rPr dirty="0" sz="1000" spc="-95">
                <a:latin typeface="Palatino Linotype"/>
                <a:cs typeface="Palatino Linotype"/>
              </a:rPr>
              <a:t>we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seek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minimize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quadratic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vector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30">
                <a:latin typeface="Palatino Linotype"/>
                <a:cs typeface="Palatino Linotype"/>
              </a:rPr>
              <a:t>moments,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inverse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moments: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887235" y="7275427"/>
            <a:ext cx="119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867162" y="7275434"/>
            <a:ext cx="2200910" cy="304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ts val="1100"/>
              </a:lnSpc>
              <a:spcBef>
                <a:spcPts val="95"/>
              </a:spcBef>
            </a:pPr>
            <a:r>
              <a:rPr dirty="0" u="sng" sz="10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marL="63500">
              <a:lnSpc>
                <a:spcPts val="1100"/>
              </a:lnSpc>
              <a:tabLst>
                <a:tab pos="2032635" algn="l"/>
              </a:tabLst>
            </a:pPr>
            <a:r>
              <a:rPr dirty="0" baseline="-13888" sz="1500" spc="-37" i="1">
                <a:latin typeface="Meiryo"/>
                <a:cs typeface="Meiryo"/>
              </a:rPr>
              <a:t/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-13888" sz="1500" spc="-37" i="1">
                <a:latin typeface="Meiryo"/>
                <a:cs typeface="Meiryo"/>
              </a:rPr>
              <a:t/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55134" y="7339407"/>
            <a:ext cx="24739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84480" algn="l"/>
                <a:tab pos="721360" algn="l"/>
                <a:tab pos="1981835" algn="l"/>
                <a:tab pos="2253615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⊤</a:t>
            </a:r>
            <a:r>
              <a:rPr dirty="0" sz="650" spc="420" i="1">
                <a:latin typeface="Meiryo"/>
                <a:cs typeface="Meiryo"/>
              </a:rPr>
              <a:t> </a:t>
            </a: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⊤</a:t>
            </a:r>
            <a:r>
              <a:rPr dirty="0" sz="650" spc="225" i="1">
                <a:latin typeface="Meiryo"/>
                <a:cs typeface="Meiryo"/>
              </a:rPr>
              <a:t>  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r>
              <a:rPr dirty="0" sz="650" spc="405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⊤</a:t>
            </a:r>
            <a:r>
              <a:rPr dirty="0" sz="650" spc="420" i="1">
                <a:latin typeface="Meiryo"/>
                <a:cs typeface="Meiryo"/>
              </a:rPr>
              <a:t> 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724026" y="7421590"/>
            <a:ext cx="730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056605" y="7348809"/>
            <a:ext cx="31781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981835" algn="l"/>
              </a:tabLst>
            </a:pP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5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4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54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22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70">
                <a:latin typeface="Cambria"/>
                <a:cs typeface="Cambria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229" i="1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65" i="1">
                <a:latin typeface="Palatino Linotype"/>
                <a:cs typeface="Palatino Linotype"/>
              </a:rPr>
              <a:t>y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sz="1000" spc="2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4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5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P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65" i="1">
                <a:latin typeface="Palatino Linotype"/>
                <a:cs typeface="Palatino Linotype"/>
              </a:rPr>
              <a:t>y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20" i="1">
                <a:latin typeface="Palatino Linotype"/>
                <a:cs typeface="Palatino Linotype"/>
              </a:rPr>
              <a:t>Z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sz="1000" spc="-6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567532" y="8031464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516744" y="7613525"/>
            <a:ext cx="5036185" cy="7181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 marR="431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ﬁrst-</a:t>
            </a:r>
            <a:r>
              <a:rPr dirty="0" sz="1000" spc="-40">
                <a:latin typeface="Palatino Linotype"/>
                <a:cs typeface="Palatino Linotype"/>
              </a:rPr>
              <a:t>order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conditions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minimum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are: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−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>
                <a:latin typeface="Palatino Linotype"/>
                <a:cs typeface="Palatino Linotype"/>
              </a:rPr>
              <a:t>P</a:t>
            </a:r>
            <a:r>
              <a:rPr dirty="0" baseline="-21367" sz="975" i="1">
                <a:latin typeface="Palatino Linotype"/>
                <a:cs typeface="Palatino Linotype"/>
              </a:rPr>
              <a:t>L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sz="1000" spc="190">
                <a:latin typeface="Cambria"/>
                <a:cs typeface="Cambria"/>
              </a:rPr>
              <a:t>)∕</a:t>
            </a:r>
            <a:r>
              <a:rPr dirty="0" sz="1000" spc="-455" i="1">
                <a:latin typeface="Meiryo"/>
                <a:cs typeface="Meiryo"/>
              </a:rPr>
              <a:t/>
            </a:r>
            <a:r>
              <a:rPr dirty="0" baseline="29914" sz="975" spc="30">
                <a:latin typeface="Palatino Linotype"/>
                <a:cs typeface="Palatino Linotype"/>
              </a:rPr>
              <a:t>2</a:t>
            </a:r>
            <a:r>
              <a:rPr dirty="0" baseline="29914" sz="975" spc="24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solving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sys- </a:t>
            </a:r>
            <a:r>
              <a:rPr dirty="0" sz="1000" spc="-25">
                <a:latin typeface="Palatino Linotype"/>
                <a:cs typeface="Palatino Linotype"/>
              </a:rPr>
              <a:t>tem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linear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equations,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obtain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same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before.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800">
              <a:latin typeface="Palatino Linotype"/>
              <a:cs typeface="Palatino Linotype"/>
            </a:endParaRPr>
          </a:p>
          <a:p>
            <a:pPr marL="151765" indent="-102235">
              <a:lnSpc>
                <a:spcPct val="100000"/>
              </a:lnSpc>
              <a:buAutoNum type="arabicPlain"/>
              <a:tabLst>
                <a:tab pos="152400" algn="l"/>
              </a:tabLst>
            </a:pPr>
            <a:r>
              <a:rPr dirty="0" sz="800" spc="-50">
                <a:latin typeface="Palatino Linotype"/>
                <a:cs typeface="Palatino Linotype"/>
              </a:rPr>
              <a:t>As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for</a:t>
            </a:r>
            <a:r>
              <a:rPr dirty="0" sz="800" spc="-3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 spc="-30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Z</a:t>
            </a:r>
            <a:r>
              <a:rPr dirty="0" sz="800" spc="5" i="1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matrix,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 spc="-2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ﬁrst </a:t>
            </a:r>
            <a:r>
              <a:rPr dirty="0" sz="800" spc="-30">
                <a:latin typeface="Palatino Linotype"/>
                <a:cs typeface="Palatino Linotype"/>
              </a:rPr>
              <a:t>column</a:t>
            </a:r>
            <a:r>
              <a:rPr dirty="0" sz="800" spc="-20">
                <a:latin typeface="Palatino Linotype"/>
                <a:cs typeface="Palatino Linotype"/>
              </a:rPr>
              <a:t> of </a:t>
            </a:r>
            <a:r>
              <a:rPr dirty="0" sz="800" i="1">
                <a:latin typeface="Palatino Linotype"/>
                <a:cs typeface="Palatino Linotype"/>
              </a:rPr>
              <a:t>L</a:t>
            </a:r>
            <a:r>
              <a:rPr dirty="0" sz="800" spc="-20" i="1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column</a:t>
            </a:r>
            <a:r>
              <a:rPr dirty="0" sz="800" spc="-20">
                <a:latin typeface="Palatino Linotype"/>
                <a:cs typeface="Palatino Linotype"/>
              </a:rPr>
              <a:t> of</a:t>
            </a:r>
            <a:r>
              <a:rPr dirty="0" sz="800" spc="-2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ones.</a:t>
            </a:r>
            <a:endParaRPr sz="800">
              <a:latin typeface="Palatino Linotype"/>
              <a:cs typeface="Palatino Linotype"/>
            </a:endParaRPr>
          </a:p>
          <a:p>
            <a:pPr marL="151765" indent="-101600">
              <a:lnSpc>
                <a:spcPct val="100000"/>
              </a:lnSpc>
              <a:buAutoNum type="arabicPlain"/>
              <a:tabLst>
                <a:tab pos="152400" algn="l"/>
              </a:tabLst>
            </a:pPr>
            <a:r>
              <a:rPr dirty="0" sz="800">
                <a:latin typeface="Palatino Linotype"/>
                <a:cs typeface="Palatino Linotype"/>
              </a:rPr>
              <a:t>It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is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often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case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that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some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covariates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are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uncorrelated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with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errors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and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are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therefore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also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used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as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instruments.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30676" y="607782"/>
            <a:ext cx="5294630" cy="13550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177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Endogeneity</a:t>
            </a:r>
            <a:r>
              <a:rPr dirty="0" sz="800" spc="27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141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50800" marR="300355" indent="107950">
              <a:lnSpc>
                <a:spcPct val="100099"/>
              </a:lnSpc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25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-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age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80" b="1">
                <a:latin typeface="Times New Roman"/>
                <a:cs typeface="Times New Roman"/>
              </a:rPr>
              <a:t>2</a:t>
            </a:r>
            <a:r>
              <a:rPr dirty="0" sz="1000" spc="40" b="1">
                <a:latin typeface="Times New Roman"/>
                <a:cs typeface="Times New Roman"/>
              </a:rPr>
              <a:t>s</a:t>
            </a:r>
            <a:r>
              <a:rPr dirty="0" sz="1000" spc="25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),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ppl</a:t>
            </a:r>
            <a:r>
              <a:rPr dirty="0" sz="1000" spc="-7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dina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When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nsider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ssion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sz="1000" spc="8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915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spc="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5" i="1">
                <a:latin typeface="Palatino Linotype"/>
                <a:cs typeface="Palatino Linotype"/>
              </a:rPr>
              <a:t>L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baseline="29914" sz="975" spc="202">
                <a:latin typeface="Cambria"/>
                <a:cs typeface="Cambria"/>
              </a:rPr>
              <a:t>–</a:t>
            </a:r>
            <a:r>
              <a:rPr dirty="0" baseline="29914" sz="975" spc="82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29914" sz="975" spc="-22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sz="1000" spc="8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75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85" i="1">
                <a:latin typeface="Palatino Linotype"/>
                <a:cs typeface="Palatino Linotype"/>
              </a:rPr>
              <a:t>z</a:t>
            </a:r>
            <a:r>
              <a:rPr dirty="0" sz="1000" spc="-265" i="1">
                <a:latin typeface="Meiryo"/>
                <a:cs typeface="Meiryo"/>
              </a:rPr>
              <a:t>̂</a:t>
            </a:r>
            <a:r>
              <a:rPr dirty="0" baseline="-21367" sz="975" spc="7" i="1">
                <a:latin typeface="Palatino Linotype"/>
                <a:cs typeface="Palatino Linotype"/>
              </a:rPr>
              <a:t>L</a:t>
            </a:r>
            <a:r>
              <a:rPr dirty="0" baseline="-21367" sz="975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915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spc="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baseline="29914" sz="975" spc="202">
                <a:latin typeface="Cambria"/>
                <a:cs typeface="Cambria"/>
              </a:rPr>
              <a:t>–</a:t>
            </a:r>
            <a:r>
              <a:rPr dirty="0" baseline="29914" sz="975" spc="82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baseline="-21367" sz="975" spc="75" i="1">
                <a:latin typeface="Palatino Linotype"/>
                <a:cs typeface="Palatino Linotype"/>
              </a:rPr>
              <a:t>L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baseline="-21367" sz="975" spc="7" i="1">
                <a:latin typeface="Palatino Linotype"/>
                <a:cs typeface="Palatino Linotype"/>
              </a:rPr>
              <a:t>L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3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45">
                <a:latin typeface="Palatino Linotype"/>
                <a:cs typeface="Palatino Linotype"/>
              </a:rPr>
              <a:t>su</a:t>
            </a:r>
            <a:r>
              <a:rPr dirty="0" sz="1000" spc="-40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deﬁn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olumns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50">
                <a:latin typeface="Palatino Linotype"/>
                <a:cs typeface="Palatino Linotype"/>
              </a:rPr>
              <a:t>mm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ide</a:t>
            </a:r>
            <a:r>
              <a:rPr dirty="0" sz="1000" spc="-8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ans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baseline="-21367" sz="975" spc="75" i="1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baseline="-21367" sz="975" spc="7" i="1">
                <a:latin typeface="Palatino Linotype"/>
                <a:cs typeface="Palatino Linotype"/>
              </a:rPr>
              <a:t>L</a:t>
            </a:r>
            <a:r>
              <a:rPr dirty="0" baseline="-21367" sz="975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baseline="-21367" sz="975" spc="75" i="1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6.3)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30">
                <a:latin typeface="Palatino Linotype"/>
                <a:cs typeface="Palatino Linotype"/>
              </a:rPr>
              <a:t>en,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denoting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by </a:t>
            </a:r>
            <a:r>
              <a:rPr dirty="0" sz="1000" spc="-500" i="1">
                <a:latin typeface="Palatino Linotype"/>
                <a:cs typeface="Palatino Linotype"/>
              </a:rPr>
              <a:t>Z</a:t>
            </a:r>
            <a:r>
              <a:rPr dirty="0" baseline="13888" sz="1500" spc="-472" i="1">
                <a:latin typeface="Meiryo"/>
                <a:cs typeface="Meiryo"/>
              </a:rPr>
              <a:t>̂</a:t>
            </a:r>
            <a:r>
              <a:rPr dirty="0" baseline="13888" sz="1500" spc="-292" i="1">
                <a:latin typeface="Meiryo"/>
                <a:cs typeface="Meiryo"/>
              </a:rPr>
              <a:t> </a:t>
            </a:r>
            <a:r>
              <a:rPr dirty="0" baseline="-21367" sz="975" spc="7" i="1">
                <a:latin typeface="Palatino Linotype"/>
                <a:cs typeface="Palatino Linotype"/>
              </a:rPr>
              <a:t>L</a:t>
            </a:r>
            <a:r>
              <a:rPr dirty="0" baseline="-21367" sz="975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baseline="-21367" sz="975" spc="75" i="1">
                <a:latin typeface="Palatino Linotype"/>
                <a:cs typeface="Palatino Linotype"/>
              </a:rPr>
              <a:t>L</a:t>
            </a:r>
            <a:r>
              <a:rPr dirty="0" sz="1000" spc="-40" i="1">
                <a:latin typeface="Palatino Linotype"/>
                <a:cs typeface="Palatino Linotype"/>
              </a:rPr>
              <a:t>Z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20">
                <a:latin typeface="Palatino Linotype"/>
                <a:cs typeface="Palatino Linotype"/>
              </a:rPr>
              <a:t>tt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432189" y="2013829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16714" y="2023335"/>
            <a:ext cx="6737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0035" algn="l"/>
              </a:tabLst>
            </a:pPr>
            <a:r>
              <a:rPr dirty="0" sz="1000" spc="-675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29" i="1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Palatino Linotype"/>
                <a:cs typeface="Palatino Linotype"/>
              </a:rPr>
              <a:t>Z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370465" y="1994419"/>
            <a:ext cx="4972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4500" algn="l"/>
              </a:tabLst>
            </a:pPr>
            <a:r>
              <a:rPr dirty="0" sz="1000" spc="-320" i="1">
                <a:latin typeface="Meiryo"/>
                <a:cs typeface="Meiryo"/>
              </a:rPr>
              <a:t>̂</a:t>
            </a:r>
            <a:r>
              <a:rPr dirty="0" sz="1000" spc="509" i="1">
                <a:latin typeface="Meiryo"/>
                <a:cs typeface="Meiryo"/>
              </a:rPr>
              <a:t> </a:t>
            </a:r>
            <a:r>
              <a:rPr dirty="0" sz="1000" spc="-370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370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672789" y="2013829"/>
            <a:ext cx="2755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70">
                <a:latin typeface="Cambria"/>
                <a:cs typeface="Cambria"/>
              </a:rPr>
              <a:t>–</a:t>
            </a:r>
            <a:r>
              <a:rPr dirty="0" sz="650" spc="70">
                <a:latin typeface="Palatino Linotype"/>
                <a:cs typeface="Palatino Linotype"/>
              </a:rPr>
              <a:t>1</a:t>
            </a:r>
            <a:r>
              <a:rPr dirty="0" sz="650" spc="190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268751" y="2013829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207027" y="1994419"/>
            <a:ext cx="4972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4500" algn="l"/>
              </a:tabLst>
            </a:pPr>
            <a:r>
              <a:rPr dirty="0" sz="1000" spc="-320" i="1">
                <a:latin typeface="Meiryo"/>
                <a:cs typeface="Meiryo"/>
              </a:rPr>
              <a:t>̂</a:t>
            </a:r>
            <a:r>
              <a:rPr dirty="0" sz="1000" spc="509" i="1">
                <a:latin typeface="Meiryo"/>
                <a:cs typeface="Meiryo"/>
              </a:rPr>
              <a:t> </a:t>
            </a:r>
            <a:r>
              <a:rPr dirty="0" sz="1000" spc="-370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370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509238" y="2013829"/>
            <a:ext cx="2755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70">
                <a:latin typeface="Cambria"/>
                <a:cs typeface="Cambria"/>
              </a:rPr>
              <a:t>–</a:t>
            </a:r>
            <a:r>
              <a:rPr dirty="0" sz="650" spc="70">
                <a:latin typeface="Palatino Linotype"/>
                <a:cs typeface="Palatino Linotype"/>
              </a:rPr>
              <a:t>1</a:t>
            </a:r>
            <a:r>
              <a:rPr dirty="0" sz="650" spc="190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970877" y="2102070"/>
            <a:ext cx="19240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69900" algn="l"/>
                <a:tab pos="902335" algn="l"/>
                <a:tab pos="1306195" algn="l"/>
                <a:tab pos="1738630" algn="l"/>
              </a:tabLst>
            </a:pPr>
            <a:r>
              <a:rPr dirty="0" baseline="4273" sz="975" spc="52" b="1">
                <a:latin typeface="Courier New"/>
                <a:cs typeface="Courier New"/>
              </a:rPr>
              <a:t/>
            </a:r>
            <a:r>
              <a:rPr dirty="0" baseline="4273" sz="975" spc="52" b="1">
                <a:latin typeface="Times New Roman"/>
                <a:cs typeface="Times New Roman"/>
              </a:rPr>
              <a:t>sls</a:t>
            </a:r>
            <a:r>
              <a:rPr dirty="0" baseline="4273" sz="975" b="1">
                <a:latin typeface="Times New Roman"/>
                <a:cs typeface="Times New Roman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L</a:t>
            </a:r>
            <a:r>
              <a:rPr dirty="0" sz="650" spc="235" i="1">
                <a:latin typeface="Palatino Linotype"/>
                <a:cs typeface="Palatino Linotype"/>
              </a:rPr>
              <a:t>  </a:t>
            </a:r>
            <a:r>
              <a:rPr dirty="0" baseline="4273" sz="975" spc="-75" i="1">
                <a:latin typeface="Palatino Linotype"/>
                <a:cs typeface="Palatino Linotype"/>
              </a:rPr>
              <a:t>L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L</a:t>
            </a:r>
            <a:r>
              <a:rPr dirty="0" sz="650" i="1">
                <a:latin typeface="Palatino Linotype"/>
                <a:cs typeface="Palatino Linotype"/>
              </a:rPr>
              <a:t>	L</a:t>
            </a:r>
            <a:r>
              <a:rPr dirty="0" sz="650" spc="235" i="1">
                <a:latin typeface="Palatino Linotype"/>
                <a:cs typeface="Palatino Linotype"/>
              </a:rPr>
              <a:t>  </a:t>
            </a:r>
            <a:r>
              <a:rPr dirty="0" baseline="4273" sz="975" spc="-75" i="1">
                <a:latin typeface="Palatino Linotype"/>
                <a:cs typeface="Palatino Linotype"/>
              </a:rPr>
              <a:t>L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L</a:t>
            </a:r>
            <a:r>
              <a:rPr dirty="0" sz="650" spc="450" i="1">
                <a:latin typeface="Palatino Linotype"/>
                <a:cs typeface="Palatino Linotype"/>
              </a:rPr>
              <a:t> </a:t>
            </a:r>
            <a:r>
              <a:rPr dirty="0" baseline="4273" sz="975" spc="-75" i="1">
                <a:latin typeface="Palatino Linotype"/>
                <a:cs typeface="Palatino Linotype"/>
              </a:rPr>
              <a:t>L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630616" y="2023340"/>
            <a:ext cx="38982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46804" algn="l"/>
              </a:tabLst>
            </a:pP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65">
                <a:latin typeface="Cambria"/>
                <a:cs typeface="Cambria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4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4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2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65">
                <a:latin typeface="Cambria"/>
                <a:cs typeface="Cambria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45" i="1">
                <a:latin typeface="Palatino Linotype"/>
                <a:cs typeface="Palatino Linotype"/>
              </a:rPr>
              <a:t> </a:t>
            </a:r>
            <a:r>
              <a:rPr dirty="0" sz="1000" spc="-405" i="1">
                <a:latin typeface="Palatino Linotype"/>
                <a:cs typeface="Palatino Linotype"/>
              </a:rPr>
              <a:t>y</a:t>
            </a:r>
            <a:r>
              <a:rPr dirty="0" sz="1000" spc="-405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(6.4)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68779" y="2175166"/>
            <a:ext cx="4946015" cy="882015"/>
          </a:xfrm>
          <a:prstGeom prst="rect">
            <a:avLst/>
          </a:prstGeom>
        </p:spPr>
        <p:txBody>
          <a:bodyPr wrap="square" lIns="0" tIns="9525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50"/>
              </a:spcBef>
            </a:pP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therefore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applying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-15" b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twice:</a:t>
            </a:r>
            <a:endParaRPr sz="1000">
              <a:latin typeface="Palatino Linotype"/>
              <a:cs typeface="Palatino Linotype"/>
            </a:endParaRPr>
          </a:p>
          <a:p>
            <a:pPr marL="141605" indent="-129539">
              <a:lnSpc>
                <a:spcPts val="1200"/>
              </a:lnSpc>
              <a:spcBef>
                <a:spcPts val="645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ﬁrst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regressing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every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Palatino Linotype"/>
                <a:cs typeface="Palatino Linotype"/>
              </a:rPr>
              <a:t>instruments,</a:t>
            </a:r>
            <a:endParaRPr sz="1000">
              <a:latin typeface="Palatino Linotype"/>
              <a:cs typeface="Palatino Linotype"/>
            </a:endParaRPr>
          </a:p>
          <a:p>
            <a:pPr marL="141605" indent="-129539">
              <a:lnSpc>
                <a:spcPts val="1200"/>
              </a:lnSpc>
              <a:buFont typeface="Cambria"/>
              <a:buChar char="•"/>
              <a:tabLst>
                <a:tab pos="1422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second</a:t>
            </a:r>
            <a:r>
              <a:rPr dirty="0" sz="1000" spc="-20">
                <a:latin typeface="Palatino Linotype"/>
                <a:cs typeface="Palatino Linotype"/>
              </a:rPr>
              <a:t> 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regressing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response</a:t>
            </a:r>
            <a:r>
              <a:rPr dirty="0" sz="1000" spc="-20">
                <a:latin typeface="Palatino Linotype"/>
                <a:cs typeface="Palatino Linotype"/>
              </a:rPr>
              <a:t> on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ﬁtted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values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ﬁrst-</a:t>
            </a:r>
            <a:r>
              <a:rPr dirty="0" sz="1000" spc="-40">
                <a:latin typeface="Palatino Linotype"/>
                <a:cs typeface="Palatino Linotype"/>
              </a:rPr>
              <a:t>stage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estimation.</a:t>
            </a:r>
            <a:endParaRPr sz="1000">
              <a:latin typeface="Palatino Linotype"/>
              <a:cs typeface="Palatino Linotype"/>
            </a:endParaRPr>
          </a:p>
          <a:p>
            <a:pPr marL="120650">
              <a:lnSpc>
                <a:spcPct val="100000"/>
              </a:lnSpc>
              <a:spcBef>
                <a:spcPts val="65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instrumental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498707" y="3085753"/>
            <a:ext cx="2139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20" i="1">
                <a:latin typeface="Meiryo"/>
                <a:cs typeface="Meiryo"/>
              </a:rPr>
              <a:t>̂</a:t>
            </a:r>
            <a:r>
              <a:rPr dirty="0" sz="1000" spc="509" i="1">
                <a:latin typeface="Meiryo"/>
                <a:cs typeface="Meiryo"/>
              </a:rPr>
              <a:t> </a:t>
            </a:r>
            <a:r>
              <a:rPr dirty="0" sz="1000" spc="-370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556655" y="3193290"/>
            <a:ext cx="2216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L</a:t>
            </a:r>
            <a:r>
              <a:rPr dirty="0" sz="650" spc="235" i="1">
                <a:latin typeface="Palatino Linotype"/>
                <a:cs typeface="Palatino Linotype"/>
              </a:rPr>
              <a:t>  </a:t>
            </a:r>
            <a:r>
              <a:rPr dirty="0" baseline="4273" sz="975" spc="-75" i="1">
                <a:latin typeface="Palatino Linotype"/>
                <a:cs typeface="Palatino Linotype"/>
              </a:rPr>
              <a:t>L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916710" y="3114541"/>
            <a:ext cx="9099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155">
                <a:latin typeface="Cambria"/>
                <a:cs typeface="Cambria"/>
              </a:rPr>
              <a:t>(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sz="1000" spc="-360" i="1">
                <a:latin typeface="Meiryo"/>
                <a:cs typeface="Meiryo"/>
              </a:rPr>
              <a:t>̂</a:t>
            </a:r>
            <a:r>
              <a:rPr dirty="0" sz="1000" spc="-7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9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7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6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384982" y="3105159"/>
            <a:ext cx="5429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87960" algn="l"/>
                <a:tab pos="42862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35">
                <a:latin typeface="Cambria"/>
                <a:cs typeface="Cambria"/>
              </a:rPr>
              <a:t>–</a:t>
            </a:r>
            <a:r>
              <a:rPr dirty="0" sz="650" spc="3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05281" y="3358481"/>
            <a:ext cx="5087620" cy="28784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4150">
              <a:lnSpc>
                <a:spcPts val="12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therefore</a:t>
            </a:r>
            <a:r>
              <a:rPr dirty="0" sz="1000" spc="-1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eﬃcient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larger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9" i="1">
                <a:latin typeface="Palatino Linotype"/>
                <a:cs typeface="Palatino Linotype"/>
              </a:rPr>
              <a:t>Z</a:t>
            </a:r>
            <a:r>
              <a:rPr dirty="0" baseline="13888" sz="1500" spc="-615" i="1">
                <a:latin typeface="Meiryo"/>
                <a:cs typeface="Meiryo"/>
              </a:rPr>
              <a:t>̂</a:t>
            </a:r>
            <a:r>
              <a:rPr dirty="0" baseline="13888" sz="1500" spc="-292" i="1">
                <a:latin typeface="Meiryo"/>
                <a:cs typeface="Meiryo"/>
              </a:rPr>
              <a:t> </a:t>
            </a:r>
            <a:r>
              <a:rPr dirty="0" baseline="-21367" sz="975" i="1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means</a:t>
            </a:r>
            <a:r>
              <a:rPr dirty="0" sz="1000" spc="-20">
                <a:latin typeface="Palatino Linotype"/>
                <a:cs typeface="Palatino Linotype"/>
              </a:rPr>
              <a:t> that</a:t>
            </a:r>
            <a:endParaRPr sz="1000">
              <a:latin typeface="Palatino Linotype"/>
              <a:cs typeface="Palatino Linotype"/>
            </a:endParaRPr>
          </a:p>
          <a:p>
            <a:pPr algn="just" marL="75565">
              <a:lnSpc>
                <a:spcPts val="1200"/>
              </a:lnSpc>
            </a:pP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highly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correlated.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400">
              <a:latin typeface="Palatino Linotype"/>
              <a:cs typeface="Palatino Linotype"/>
            </a:endParaRPr>
          </a:p>
          <a:p>
            <a:pPr marL="762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6.2.2</a:t>
            </a:r>
            <a:r>
              <a:rPr dirty="0" sz="1000" spc="33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b="1" i="1">
                <a:latin typeface="Calibri"/>
                <a:cs typeface="Calibri"/>
              </a:rPr>
              <a:t>within </a:t>
            </a:r>
            <a:r>
              <a:rPr dirty="0" sz="1000" b="1">
                <a:latin typeface="Calibri"/>
                <a:cs typeface="Calibri"/>
              </a:rPr>
              <a:t>Instrumental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Variables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Estimator</a:t>
            </a:r>
            <a:endParaRPr sz="1000">
              <a:latin typeface="Calibri"/>
              <a:cs typeface="Calibri"/>
            </a:endParaRPr>
          </a:p>
          <a:p>
            <a:pPr algn="just" marL="76200" marR="68580">
              <a:lnSpc>
                <a:spcPct val="100000"/>
              </a:lnSpc>
              <a:spcBef>
                <a:spcPts val="5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speciﬁcity</a:t>
            </a:r>
            <a:r>
              <a:rPr dirty="0" sz="1000">
                <a:latin typeface="Palatino Linotype"/>
                <a:cs typeface="Palatino Linotype"/>
              </a:rPr>
              <a:t> 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panel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data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methods</a:t>
            </a:r>
            <a:r>
              <a:rPr dirty="0" sz="1000">
                <a:latin typeface="Palatino Linotype"/>
                <a:cs typeface="Palatino Linotype"/>
              </a:rPr>
              <a:t> 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 term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 </a:t>
            </a:r>
            <a:r>
              <a:rPr dirty="0" sz="1000" spc="-30">
                <a:latin typeface="Palatino Linotype"/>
                <a:cs typeface="Palatino Linotype"/>
              </a:rPr>
              <a:t>modeled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 </a:t>
            </a:r>
            <a:r>
              <a:rPr dirty="0" sz="1000" spc="-40">
                <a:latin typeface="Palatino Linotype"/>
                <a:cs typeface="Palatino Linotype"/>
              </a:rPr>
              <a:t>having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two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com- </a:t>
            </a:r>
            <a:r>
              <a:rPr dirty="0" sz="1000" spc="-10">
                <a:latin typeface="Palatino Linotype"/>
                <a:cs typeface="Palatino Linotype"/>
              </a:rPr>
              <a:t>ponents,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individual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idiosyncratic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term.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herefore,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correlation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between </a:t>
            </a:r>
            <a:r>
              <a:rPr dirty="0" sz="1000" spc="-30">
                <a:latin typeface="Palatino Linotype"/>
                <a:cs typeface="Palatino Linotype"/>
              </a:rPr>
              <a:t>covariates</a:t>
            </a:r>
            <a:r>
              <a:rPr dirty="0" sz="1000" spc="-10">
                <a:latin typeface="Palatino Linotype"/>
                <a:cs typeface="Palatino Linotype"/>
              </a:rPr>
              <a:t> 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instrumental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variables,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hand,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model,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Palatino Linotype"/>
                <a:cs typeface="Palatino Linotype"/>
              </a:rPr>
              <a:t>other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hand,</a:t>
            </a:r>
            <a:r>
              <a:rPr dirty="0" sz="1000" spc="-25">
                <a:latin typeface="Palatino Linotype"/>
                <a:cs typeface="Palatino Linotype"/>
              </a:rPr>
              <a:t> must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analyzed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separately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each</a:t>
            </a:r>
            <a:r>
              <a:rPr dirty="0" sz="1000" spc="-25">
                <a:latin typeface="Palatino Linotype"/>
                <a:cs typeface="Palatino Linotype"/>
              </a:rPr>
              <a:t> component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error.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section,</a:t>
            </a:r>
            <a:r>
              <a:rPr dirty="0" sz="1000" spc="-25">
                <a:latin typeface="Palatino Linotype"/>
                <a:cs typeface="Palatino Linotype"/>
              </a:rPr>
              <a:t> we consider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transformed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deviations</a:t>
            </a:r>
            <a:r>
              <a:rPr dirty="0" sz="1000" spc="-10">
                <a:latin typeface="Palatino Linotype"/>
                <a:cs typeface="Palatino Linotype"/>
              </a:rPr>
              <a:t> from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means.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30">
                <a:latin typeface="Palatino Linotype"/>
                <a:cs typeface="Palatino Linotype"/>
              </a:rPr>
              <a:t>his </a:t>
            </a:r>
            <a:r>
              <a:rPr dirty="0" sz="1000" spc="-25">
                <a:latin typeface="Palatino Linotype"/>
                <a:cs typeface="Palatino Linotype"/>
              </a:rPr>
              <a:t>transformation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wipes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out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individual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effect;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therefore,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there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reason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take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between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covariates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w</a:t>
            </a:r>
            <a:r>
              <a:rPr dirty="0" sz="1000" spc="50" b="1">
                <a:latin typeface="Courier New"/>
                <a:cs typeface="Courier New"/>
              </a:rPr>
              <a:t/>
            </a:r>
            <a:r>
              <a:rPr dirty="0" sz="1000" spc="50" b="1">
                <a:latin typeface="Times New Roman"/>
                <a:cs typeface="Times New Roman"/>
              </a:rPr>
              <a:t>sls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obtained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by</a:t>
            </a:r>
            <a:r>
              <a:rPr dirty="0" sz="1000" spc="-35">
                <a:latin typeface="Palatino Linotype"/>
                <a:cs typeface="Palatino Linotype"/>
              </a:rPr>
              <a:t> pre-</a:t>
            </a:r>
            <a:r>
              <a:rPr dirty="0" sz="1000" spc="-50">
                <a:latin typeface="Palatino Linotype"/>
                <a:cs typeface="Palatino Linotype"/>
              </a:rPr>
              <a:t>multiplying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Wy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WZ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-3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W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L</a:t>
            </a:r>
            <a:r>
              <a:rPr dirty="0" baseline="29914" sz="975" spc="-37" i="1">
                <a:latin typeface="Meiryo"/>
                <a:cs typeface="Meiryo"/>
              </a:rPr>
              <a:t>⊤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marL="423545">
              <a:lnSpc>
                <a:spcPct val="100000"/>
              </a:lnSpc>
              <a:spcBef>
                <a:spcPts val="630"/>
              </a:spcBef>
              <a:tabLst>
                <a:tab pos="4772025" algn="l"/>
              </a:tabLst>
            </a:pP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Wy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34188" sz="975" spc="-112" i="1">
                <a:latin typeface="Meiryo"/>
                <a:cs typeface="Meiryo"/>
              </a:rPr>
              <a:t>⊤</a:t>
            </a:r>
            <a:r>
              <a:rPr dirty="0" sz="1000" spc="10" i="1">
                <a:latin typeface="Palatino Linotype"/>
                <a:cs typeface="Palatino Linotype"/>
              </a:rPr>
              <a:t>WZ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65" i="1">
                <a:latin typeface="Palatino Linotype"/>
                <a:cs typeface="Palatino Linotype"/>
              </a:rPr>
              <a:t>L</a:t>
            </a:r>
            <a:r>
              <a:rPr dirty="0" baseline="34188" sz="975" spc="15" i="1">
                <a:latin typeface="Meiryo"/>
                <a:cs typeface="Meiryo"/>
              </a:rPr>
              <a:t>⊤</a:t>
            </a:r>
            <a:r>
              <a:rPr dirty="0" sz="1000" spc="145" i="1">
                <a:latin typeface="Palatino Linotype"/>
                <a:cs typeface="Palatino Linotype"/>
              </a:rPr>
              <a:t>W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(6.5)</a:t>
            </a:r>
            <a:endParaRPr sz="1000">
              <a:latin typeface="Palatino Linotype"/>
              <a:cs typeface="Palatino Linotype"/>
            </a:endParaRPr>
          </a:p>
          <a:p>
            <a:pPr algn="just" marL="75565">
              <a:lnSpc>
                <a:spcPts val="1200"/>
              </a:lnSpc>
              <a:spcBef>
                <a:spcPts val="650"/>
              </a:spcBef>
            </a:pP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applying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this </a:t>
            </a:r>
            <a:r>
              <a:rPr dirty="0" sz="1000" spc="-40">
                <a:latin typeface="Palatino Linotype"/>
                <a:cs typeface="Palatino Linotype"/>
              </a:rPr>
              <a:t>transformed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data,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 matrix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the </a:t>
            </a:r>
            <a:r>
              <a:rPr dirty="0" sz="1000" spc="-35">
                <a:latin typeface="Palatino Linotype"/>
                <a:cs typeface="Palatino Linotype"/>
              </a:rPr>
              <a:t>errors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this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being</a:t>
            </a:r>
            <a:endParaRPr sz="1000">
              <a:latin typeface="Palatino Linotype"/>
              <a:cs typeface="Palatino Linotype"/>
            </a:endParaRPr>
          </a:p>
          <a:p>
            <a:pPr algn="just" marL="75565">
              <a:lnSpc>
                <a:spcPts val="1200"/>
              </a:lnSpc>
            </a:pPr>
            <a:r>
              <a:rPr dirty="0" sz="1000" spc="-10" i="1">
                <a:latin typeface="Meiryo"/>
                <a:cs typeface="Meiryo"/>
              </a:rPr>
              <a:t/>
            </a:r>
            <a:r>
              <a:rPr dirty="0" baseline="29914" sz="975" spc="-15">
                <a:latin typeface="Palatino Linotype"/>
                <a:cs typeface="Palatino Linotype"/>
              </a:rPr>
              <a:t>2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WL</a:t>
            </a:r>
            <a:r>
              <a:rPr dirty="0" sz="1000" spc="-1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423545">
              <a:lnSpc>
                <a:spcPct val="100000"/>
              </a:lnSpc>
              <a:spcBef>
                <a:spcPts val="650"/>
              </a:spcBef>
            </a:pPr>
            <a:r>
              <a:rPr dirty="0" sz="1000" spc="-885" i="1">
                <a:latin typeface="Meiryo"/>
                <a:cs typeface="Meiryo"/>
              </a:rPr>
              <a:t/>
            </a:r>
            <a:r>
              <a:rPr dirty="0" sz="1000" spc="-280" i="1">
                <a:latin typeface="Meiryo"/>
                <a:cs typeface="Meiryo"/>
              </a:rPr>
              <a:t>̂</a:t>
            </a:r>
            <a:r>
              <a:rPr dirty="0" baseline="-21367" sz="975" spc="44">
                <a:latin typeface="Palatino Linotype"/>
                <a:cs typeface="Palatino Linotype"/>
              </a:rPr>
              <a:t>w</a:t>
            </a:r>
            <a:r>
              <a:rPr dirty="0" baseline="-21367" sz="975" spc="-112" b="1">
                <a:latin typeface="Courier New"/>
                <a:cs typeface="Courier New"/>
              </a:rPr>
              <a:t/>
            </a:r>
            <a:r>
              <a:rPr dirty="0" baseline="-21367" sz="975" spc="142" b="1">
                <a:latin typeface="Cambria"/>
                <a:cs typeface="Cambria"/>
              </a:rPr>
              <a:t>s</a:t>
            </a:r>
            <a:r>
              <a:rPr dirty="0" baseline="-21367" sz="975" spc="112" b="1">
                <a:latin typeface="Cambria"/>
                <a:cs typeface="Cambria"/>
              </a:rPr>
              <a:t>l</a:t>
            </a:r>
            <a:r>
              <a:rPr dirty="0" baseline="-21367" sz="975" spc="44" b="1">
                <a:latin typeface="Cambria"/>
                <a:cs typeface="Cambria"/>
              </a:rPr>
              <a:t>s</a:t>
            </a:r>
            <a:r>
              <a:rPr dirty="0" baseline="-21367" sz="975" spc="202" b="1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WL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WL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WZ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WL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WL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Wy</a:t>
            </a:r>
            <a:r>
              <a:rPr dirty="0" sz="1000" spc="-1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43384" y="6294151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or,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by: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</a:t>
            </a:r>
            <a:r>
              <a:rPr dirty="0" baseline="29914" sz="975">
                <a:latin typeface="Palatino Linotype"/>
                <a:cs typeface="Palatino Linotype"/>
              </a:rPr>
              <a:t>w</a:t>
            </a:r>
            <a:r>
              <a:rPr dirty="0" baseline="29914" sz="975" spc="24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WL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WL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29914" sz="975">
                <a:latin typeface="Cambria"/>
                <a:cs typeface="Cambria"/>
              </a:rPr>
              <a:t>–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projection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deﬁned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transfor-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68793" y="6378030"/>
            <a:ext cx="1434465" cy="24574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935990">
              <a:lnSpc>
                <a:spcPts val="645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ts val="1065"/>
              </a:lnSpc>
            </a:pPr>
            <a:r>
              <a:rPr dirty="0" sz="1000" spc="-30">
                <a:latin typeface="Palatino Linotype"/>
                <a:cs typeface="Palatino Linotype"/>
              </a:rPr>
              <a:t>mation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instruments: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92588" y="6681054"/>
            <a:ext cx="5100320" cy="14509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36245">
              <a:lnSpc>
                <a:spcPts val="930"/>
              </a:lnSpc>
              <a:spcBef>
                <a:spcPts val="95"/>
              </a:spcBef>
              <a:tabLst>
                <a:tab pos="4784725" algn="l"/>
              </a:tabLst>
            </a:pPr>
            <a:r>
              <a:rPr dirty="0" sz="1000" spc="-885" i="1">
                <a:latin typeface="Meiryo"/>
                <a:cs typeface="Meiryo"/>
              </a:rPr>
              <a:t/>
            </a:r>
            <a:r>
              <a:rPr dirty="0" sz="1000" spc="-280" i="1">
                <a:latin typeface="Meiryo"/>
                <a:cs typeface="Meiryo"/>
              </a:rPr>
              <a:t>̂</a:t>
            </a:r>
            <a:r>
              <a:rPr dirty="0" baseline="-21367" sz="975" spc="44">
                <a:latin typeface="Palatino Linotype"/>
                <a:cs typeface="Palatino Linotype"/>
              </a:rPr>
              <a:t>w</a:t>
            </a:r>
            <a:r>
              <a:rPr dirty="0" baseline="-21367" sz="975" spc="-112" b="1">
                <a:latin typeface="Courier New"/>
                <a:cs typeface="Courier New"/>
              </a:rPr>
              <a:t/>
            </a:r>
            <a:r>
              <a:rPr dirty="0" baseline="-21367" sz="975" spc="142" b="1">
                <a:latin typeface="Cambria"/>
                <a:cs typeface="Cambria"/>
              </a:rPr>
              <a:t>s</a:t>
            </a:r>
            <a:r>
              <a:rPr dirty="0" baseline="-21367" sz="975" spc="112" b="1">
                <a:latin typeface="Cambria"/>
                <a:cs typeface="Cambria"/>
              </a:rPr>
              <a:t>l</a:t>
            </a:r>
            <a:r>
              <a:rPr dirty="0" baseline="-21367" sz="975" spc="44" b="1">
                <a:latin typeface="Cambria"/>
                <a:cs typeface="Cambria"/>
              </a:rPr>
              <a:t>s</a:t>
            </a:r>
            <a:r>
              <a:rPr dirty="0" baseline="-21367" sz="975" spc="202" b="1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baseline="34188" sz="975" spc="-15">
                <a:latin typeface="Palatino Linotype"/>
                <a:cs typeface="Palatino Linotype"/>
              </a:rPr>
              <a:t>w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baseline="34188" sz="975" spc="-15">
                <a:latin typeface="Palatino Linotype"/>
                <a:cs typeface="Palatino Linotype"/>
              </a:rPr>
              <a:t>w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(6.6)</a:t>
            </a:r>
            <a:endParaRPr sz="1000">
              <a:latin typeface="Palatino Linotype"/>
              <a:cs typeface="Palatino Linotype"/>
            </a:endParaRPr>
          </a:p>
          <a:p>
            <a:pPr marL="1160780">
              <a:lnSpc>
                <a:spcPts val="509"/>
              </a:lnSpc>
              <a:tabLst>
                <a:tab pos="1736089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L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  <a:p>
            <a:pPr algn="just" marL="88900" marR="68580" indent="107950">
              <a:lnSpc>
                <a:spcPct val="100000"/>
              </a:lnSpc>
              <a:spcBef>
                <a:spcPts val="409"/>
              </a:spcBef>
            </a:pP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imi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oning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llow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b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5" i="1">
                <a:latin typeface="Palatino Linotype"/>
                <a:cs typeface="Palatino Linotype"/>
              </a:rPr>
              <a:t>t</a:t>
            </a:r>
            <a:r>
              <a:rPr dirty="0" sz="1000" spc="-50" i="1">
                <a:latin typeface="Palatino Linotype"/>
                <a:cs typeface="Palatino Linotype"/>
              </a:rPr>
              <a:t>w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15" i="1">
                <a:latin typeface="Palatino Linotype"/>
                <a:cs typeface="Palatino Linotype"/>
              </a:rPr>
              <a:t>n</a:t>
            </a:r>
            <a:r>
              <a:rPr dirty="0" sz="1000" spc="-95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nsider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tw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rans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B</a:t>
            </a:r>
            <a:r>
              <a:rPr dirty="0" sz="1000" spc="-30" i="1">
                <a:latin typeface="Palatino Linotype"/>
                <a:cs typeface="Palatino Linotype"/>
              </a:rPr>
              <a:t>y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B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B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).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e-</a:t>
            </a:r>
            <a:r>
              <a:rPr dirty="0" sz="1000" spc="-3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ltipl</a:t>
            </a:r>
            <a:r>
              <a:rPr dirty="0" sz="1000" spc="-5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L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436245">
              <a:lnSpc>
                <a:spcPct val="100000"/>
              </a:lnSpc>
              <a:spcBef>
                <a:spcPts val="645"/>
              </a:spcBef>
              <a:tabLst>
                <a:tab pos="4784725" algn="l"/>
              </a:tabLst>
            </a:pP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By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L</a:t>
            </a:r>
            <a:r>
              <a:rPr dirty="0" baseline="34188" sz="975" spc="-120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BZ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65" i="1">
                <a:latin typeface="Palatino Linotype"/>
                <a:cs typeface="Palatino Linotype"/>
              </a:rPr>
              <a:t>L</a:t>
            </a:r>
            <a:r>
              <a:rPr dirty="0" baseline="34188" sz="975" spc="15" i="1">
                <a:latin typeface="Meiryo"/>
                <a:cs typeface="Meiryo"/>
              </a:rPr>
              <a:t>⊤</a:t>
            </a:r>
            <a:r>
              <a:rPr dirty="0" sz="1000" spc="75" i="1">
                <a:latin typeface="Palatino Linotype"/>
                <a:cs typeface="Palatino Linotype"/>
              </a:rPr>
              <a:t>B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(6.7)</a:t>
            </a:r>
            <a:endParaRPr sz="1000">
              <a:latin typeface="Palatino Linotype"/>
              <a:cs typeface="Palatino Linotype"/>
            </a:endParaRPr>
          </a:p>
          <a:p>
            <a:pPr marL="88900">
              <a:lnSpc>
                <a:spcPct val="100000"/>
              </a:lnSpc>
              <a:spcBef>
                <a:spcPts val="650"/>
              </a:spcBef>
            </a:pP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applying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transformed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estimator:</a:t>
            </a:r>
            <a:endParaRPr sz="1000">
              <a:latin typeface="Palatino Linotype"/>
              <a:cs typeface="Palatino Linotype"/>
            </a:endParaRPr>
          </a:p>
          <a:p>
            <a:pPr marL="436245">
              <a:lnSpc>
                <a:spcPts val="925"/>
              </a:lnSpc>
              <a:spcBef>
                <a:spcPts val="645"/>
              </a:spcBef>
              <a:tabLst>
                <a:tab pos="4784725" algn="l"/>
              </a:tabLst>
            </a:pPr>
            <a:r>
              <a:rPr dirty="0" sz="1000" spc="-885" i="1">
                <a:latin typeface="Meiryo"/>
                <a:cs typeface="Meiryo"/>
              </a:rPr>
              <a:t/>
            </a:r>
            <a:r>
              <a:rPr dirty="0" sz="1000" spc="-280" i="1">
                <a:latin typeface="Meiryo"/>
                <a:cs typeface="Meiryo"/>
              </a:rPr>
              <a:t>̂</a:t>
            </a:r>
            <a:r>
              <a:rPr dirty="0" baseline="-21367" sz="975" spc="7">
                <a:latin typeface="Palatino Linotype"/>
                <a:cs typeface="Palatino Linotype"/>
              </a:rPr>
              <a:t>b</a:t>
            </a:r>
            <a:r>
              <a:rPr dirty="0" baseline="-21367" sz="975" spc="-112" b="1">
                <a:latin typeface="Courier New"/>
                <a:cs typeface="Courier New"/>
              </a:rPr>
              <a:t/>
            </a:r>
            <a:r>
              <a:rPr dirty="0" baseline="-21367" sz="975" spc="142" b="1">
                <a:latin typeface="Cambria"/>
                <a:cs typeface="Cambria"/>
              </a:rPr>
              <a:t>s</a:t>
            </a:r>
            <a:r>
              <a:rPr dirty="0" baseline="-21367" sz="975" spc="112" b="1">
                <a:latin typeface="Cambria"/>
                <a:cs typeface="Cambria"/>
              </a:rPr>
              <a:t>l</a:t>
            </a:r>
            <a:r>
              <a:rPr dirty="0" baseline="-21367" sz="975" spc="44" b="1">
                <a:latin typeface="Cambria"/>
                <a:cs typeface="Cambria"/>
              </a:rPr>
              <a:t>s</a:t>
            </a:r>
            <a:r>
              <a:rPr dirty="0" baseline="-21367" sz="975" spc="209" b="1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baseline="34188" sz="975" spc="-15">
                <a:latin typeface="Palatino Linotype"/>
                <a:cs typeface="Palatino Linotype"/>
              </a:rPr>
              <a:t>b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baseline="34188" sz="975" spc="-15">
                <a:latin typeface="Palatino Linotype"/>
                <a:cs typeface="Palatino Linotype"/>
              </a:rPr>
              <a:t>b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(6.8)</a:t>
            </a:r>
            <a:endParaRPr sz="1000">
              <a:latin typeface="Palatino Linotype"/>
              <a:cs typeface="Palatino Linotype"/>
            </a:endParaRPr>
          </a:p>
          <a:p>
            <a:pPr marL="1134745">
              <a:lnSpc>
                <a:spcPts val="505"/>
              </a:lnSpc>
              <a:tabLst>
                <a:tab pos="168465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L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906194" y="8243051"/>
            <a:ext cx="730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543390" y="8159182"/>
            <a:ext cx="1487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</a:t>
            </a:r>
            <a:r>
              <a:rPr dirty="0" baseline="29914" sz="975" i="1">
                <a:latin typeface="Palatino Linotype"/>
                <a:cs typeface="Palatino Linotype"/>
              </a:rPr>
              <a:t>B</a:t>
            </a:r>
            <a:r>
              <a:rPr dirty="0" baseline="29914" sz="975" spc="24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BL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BL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29914" sz="975" spc="-15">
                <a:latin typeface="Cambria"/>
                <a:cs typeface="Cambria"/>
              </a:rPr>
              <a:t>–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5244465" cy="67259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142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295910" marR="5080" indent="107950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w</a:t>
            </a:r>
            <a:r>
              <a:rPr dirty="0" sz="1000" spc="50" b="1">
                <a:latin typeface="Courier New"/>
                <a:cs typeface="Courier New"/>
              </a:rPr>
              <a:t/>
            </a:r>
            <a:r>
              <a:rPr dirty="0" sz="1000" spc="50" b="1">
                <a:latin typeface="Times New Roman"/>
                <a:cs typeface="Times New Roman"/>
              </a:rPr>
              <a:t>sls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consistent,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even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individual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with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covariates.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contrary,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b="1">
                <a:latin typeface="Courier New"/>
                <a:cs typeface="Courier New"/>
              </a:rPr>
              <a:t/>
            </a:r>
            <a:r>
              <a:rPr dirty="0" sz="1000" b="1">
                <a:latin typeface="Times New Roman"/>
                <a:cs typeface="Times New Roman"/>
              </a:rPr>
              <a:t>sls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consistent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only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there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correlation.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hypothesis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is</a:t>
            </a:r>
            <a:r>
              <a:rPr dirty="0" sz="1000" spc="-35">
                <a:latin typeface="Palatino Linotype"/>
                <a:cs typeface="Palatino Linotype"/>
              </a:rPr>
              <a:t> veriﬁed,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eﬃcient,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each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take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account </a:t>
            </a:r>
            <a:r>
              <a:rPr dirty="0" sz="1000" spc="-40">
                <a:latin typeface="Palatino Linotype"/>
                <a:cs typeface="Palatino Linotype"/>
              </a:rPr>
              <a:t>only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25">
                <a:latin typeface="Palatino Linotype"/>
                <a:cs typeface="Palatino Linotype"/>
              </a:rPr>
              <a:t> component of </a:t>
            </a:r>
            <a:r>
              <a:rPr dirty="0" sz="1000" spc="-10">
                <a:latin typeface="Palatino Linotype"/>
                <a:cs typeface="Palatino Linotype"/>
              </a:rPr>
              <a:t>variability.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50">
              <a:latin typeface="Palatino Linotype"/>
              <a:cs typeface="Palatino Linotype"/>
            </a:endParaRPr>
          </a:p>
          <a:p>
            <a:pPr algn="just" marL="295910">
              <a:lnSpc>
                <a:spcPts val="1200"/>
              </a:lnSpc>
              <a:spcBef>
                <a:spcPts val="5"/>
              </a:spcBef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6.1</a:t>
            </a:r>
            <a:r>
              <a:rPr dirty="0" sz="1000" spc="310" b="1">
                <a:latin typeface="Times New Roman"/>
                <a:cs typeface="Times New Roman"/>
              </a:rPr>
              <a:t>  </a:t>
            </a:r>
            <a:r>
              <a:rPr dirty="0" sz="1000" spc="-10" b="1" i="1">
                <a:latin typeface="Cambria"/>
                <a:cs typeface="Cambria"/>
              </a:rPr>
              <a:t>within</a:t>
            </a:r>
            <a:r>
              <a:rPr dirty="0" sz="1000" spc="40" b="1" i="1">
                <a:latin typeface="Cambria"/>
                <a:cs typeface="Cambria"/>
              </a:rPr>
              <a:t> </a:t>
            </a:r>
            <a:r>
              <a:rPr dirty="0" sz="1000" spc="114" b="1">
                <a:latin typeface="Times New Roman"/>
                <a:cs typeface="Times New Roman"/>
              </a:rPr>
              <a:t>2sls</a:t>
            </a:r>
            <a:r>
              <a:rPr dirty="0" sz="1000" spc="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estimator</a:t>
            </a:r>
            <a:r>
              <a:rPr dirty="0" sz="1000" spc="5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5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SeatBelt</a:t>
            </a:r>
            <a:r>
              <a:rPr dirty="0" sz="1000" spc="-340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5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295910" marR="5080">
              <a:lnSpc>
                <a:spcPts val="1200"/>
              </a:lnSpc>
              <a:spcBef>
                <a:spcPts val="35"/>
              </a:spcBef>
            </a:pPr>
            <a:r>
              <a:rPr dirty="0" sz="1000" spc="-10">
                <a:latin typeface="Palatino Linotype"/>
                <a:cs typeface="Palatino Linotype"/>
              </a:rPr>
              <a:t>Cohen and </a:t>
            </a:r>
            <a:r>
              <a:rPr dirty="0" sz="1000" spc="-35">
                <a:latin typeface="Palatino Linotype"/>
                <a:cs typeface="Palatino Linotype"/>
              </a:rPr>
              <a:t>Einav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(2003)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study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influence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belts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number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deaths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 </a:t>
            </a:r>
            <a:r>
              <a:rPr dirty="0" sz="1000" spc="-30">
                <a:latin typeface="Palatino Linotype"/>
                <a:cs typeface="Palatino Linotype"/>
              </a:rPr>
              <a:t>American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roads;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consider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occupants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vehicles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involved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accidents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(about</a:t>
            </a:r>
            <a:r>
              <a:rPr dirty="0" sz="1000" spc="-10">
                <a:latin typeface="Palatino Linotype"/>
                <a:cs typeface="Palatino Linotype"/>
              </a:rPr>
              <a:t> 35,000 </a:t>
            </a:r>
            <a:r>
              <a:rPr dirty="0" sz="1000" spc="-35">
                <a:latin typeface="Palatino Linotype"/>
                <a:cs typeface="Palatino Linotype"/>
              </a:rPr>
              <a:t>killed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year)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non-occupants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(e.g.,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pedestrians;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about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5,000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killed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year).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51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use</a:t>
            </a:r>
            <a:r>
              <a:rPr dirty="0" sz="1000" spc="-10">
                <a:latin typeface="Palatino Linotype"/>
                <a:cs typeface="Palatino Linotype"/>
              </a:rPr>
              <a:t> panel </a:t>
            </a:r>
            <a:r>
              <a:rPr dirty="0" sz="1000" spc="-25">
                <a:latin typeface="Palatino Linotype"/>
                <a:cs typeface="Palatino Linotype"/>
              </a:rPr>
              <a:t>data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50 </a:t>
            </a:r>
            <a:r>
              <a:rPr dirty="0" sz="1000" spc="-30">
                <a:latin typeface="Palatino Linotype"/>
                <a:cs typeface="Palatino Linotype"/>
              </a:rPr>
              <a:t>American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states</a:t>
            </a:r>
            <a:r>
              <a:rPr dirty="0" sz="1000">
                <a:latin typeface="Palatino Linotype"/>
                <a:cs typeface="Palatino Linotype"/>
              </a:rPr>
              <a:t> for the 1983-1997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period.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480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dataset,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called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SeatBelt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 </a:t>
            </a:r>
            <a:r>
              <a:rPr dirty="0" sz="1000" spc="-40">
                <a:latin typeface="Palatino Linotype"/>
                <a:cs typeface="Palatino Linotype"/>
              </a:rPr>
              <a:t>available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pder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package.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covariate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rate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seat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belt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usage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Two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main </a:t>
            </a:r>
            <a:r>
              <a:rPr dirty="0" sz="1000" spc="-35">
                <a:latin typeface="Palatino Linotype"/>
                <a:cs typeface="Palatino Linotype"/>
              </a:rPr>
              <a:t>questions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analyzed:</a:t>
            </a:r>
            <a:endParaRPr sz="1000">
              <a:latin typeface="Palatino Linotype"/>
              <a:cs typeface="Palatino Linotype"/>
            </a:endParaRPr>
          </a:p>
          <a:p>
            <a:pPr algn="just" marL="425450" marR="5080" indent="-129539">
              <a:lnSpc>
                <a:spcPct val="100000"/>
              </a:lnSpc>
              <a:spcBef>
                <a:spcPts val="650"/>
              </a:spcBef>
              <a:buFont typeface="Cambria"/>
              <a:buChar char="•"/>
              <a:tabLst>
                <a:tab pos="426084" algn="l"/>
              </a:tabLst>
            </a:pPr>
            <a:r>
              <a:rPr dirty="0" sz="1000">
                <a:latin typeface="Palatino Linotype"/>
                <a:cs typeface="Palatino Linotype"/>
              </a:rPr>
              <a:t>the ﬁrst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concerns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behavior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compensation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theory </a:t>
            </a:r>
            <a:r>
              <a:rPr dirty="0" sz="1000" spc="-40">
                <a:latin typeface="Palatino Linotype"/>
                <a:cs typeface="Palatino Linotype"/>
              </a:rPr>
              <a:t>developed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Peltzman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(1975). </a:t>
            </a:r>
            <a:r>
              <a:rPr dirty="0" sz="1000" spc="-40">
                <a:latin typeface="Palatino Linotype"/>
                <a:cs typeface="Palatino Linotype"/>
              </a:rPr>
              <a:t>According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theory,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seat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belt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makes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driver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conﬁdent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leads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him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35">
                <a:latin typeface="Palatino Linotype"/>
                <a:cs typeface="Palatino Linotype"/>
              </a:rPr>
              <a:t> adopt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less </a:t>
            </a:r>
            <a:r>
              <a:rPr dirty="0" sz="1000" spc="-35">
                <a:latin typeface="Palatino Linotype"/>
                <a:cs typeface="Palatino Linotype"/>
              </a:rPr>
              <a:t>prudent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driving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behavior.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Combined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expected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negative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</a:t>
            </a:r>
            <a:r>
              <a:rPr dirty="0" sz="1000" spc="-20">
                <a:latin typeface="Palatino Linotype"/>
                <a:cs typeface="Palatino Linotype"/>
              </a:rPr>
              <a:t> from seat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belts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occupants’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deaths,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global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mortality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may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insigniﬁcant,</a:t>
            </a:r>
            <a:r>
              <a:rPr dirty="0" sz="1000" spc="-25">
                <a:latin typeface="Palatino Linotype"/>
                <a:cs typeface="Palatino Linotype"/>
              </a:rPr>
              <a:t> or </a:t>
            </a:r>
            <a:r>
              <a:rPr dirty="0" sz="1000" spc="-50">
                <a:latin typeface="Palatino Linotype"/>
                <a:cs typeface="Palatino Linotype"/>
              </a:rPr>
              <a:t>even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positive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mortality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non-</a:t>
            </a:r>
            <a:r>
              <a:rPr dirty="0" sz="1000" spc="-30">
                <a:latin typeface="Palatino Linotype"/>
                <a:cs typeface="Palatino Linotype"/>
              </a:rPr>
              <a:t>occupants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increases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seat</a:t>
            </a:r>
            <a:r>
              <a:rPr dirty="0" sz="1000" spc="-10">
                <a:latin typeface="Palatino Linotype"/>
                <a:cs typeface="Palatino Linotype"/>
              </a:rPr>
              <a:t> belts,</a:t>
            </a:r>
            <a:endParaRPr sz="1000">
              <a:latin typeface="Palatino Linotype"/>
              <a:cs typeface="Palatino Linotype"/>
            </a:endParaRPr>
          </a:p>
          <a:p>
            <a:pPr algn="just" marL="425450" marR="5080" indent="-129539">
              <a:lnSpc>
                <a:spcPts val="1200"/>
              </a:lnSpc>
              <a:spcBef>
                <a:spcPts val="15"/>
              </a:spcBef>
              <a:buFont typeface="Cambria"/>
              <a:buChar char="•"/>
              <a:tabLst>
                <a:tab pos="426084" algn="l"/>
              </a:tabLst>
            </a:pP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ond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blem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endogeneit</a:t>
            </a:r>
            <a:r>
              <a:rPr dirty="0" sz="1000" spc="-2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</a:t>
            </a:r>
            <a:r>
              <a:rPr dirty="0" sz="1000" spc="-7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nditions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wor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olo</a:t>
            </a:r>
            <a:r>
              <a:rPr dirty="0" sz="1000" spc="-35">
                <a:latin typeface="Palatino Linotype"/>
                <a:cs typeface="Palatino Linotype"/>
              </a:rPr>
              <a:t>g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hin</a:t>
            </a:r>
            <a:r>
              <a:rPr dirty="0" sz="1000" spc="-40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ad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ality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nc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ivers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cio</a:t>
            </a:r>
            <a:r>
              <a:rPr dirty="0" sz="1000" spc="-3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ility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ing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cide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75">
                <a:latin typeface="Palatino Linotype"/>
                <a:cs typeface="Palatino Linotype"/>
              </a:rPr>
              <a:t>he</a:t>
            </a:r>
            <a:r>
              <a:rPr dirty="0" sz="1000" spc="12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lity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lt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endogeneity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indu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lt</a:t>
            </a:r>
            <a:r>
              <a:rPr dirty="0" sz="1000" spc="15">
                <a:latin typeface="Palatino Linotype"/>
                <a:cs typeface="Palatino Linotype"/>
              </a:rPr>
              <a:t>-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295910" marR="5080" indent="107950">
              <a:lnSpc>
                <a:spcPct val="100000"/>
              </a:lnSpc>
              <a:spcBef>
                <a:spcPts val="650"/>
              </a:spcBef>
            </a:pPr>
            <a:r>
              <a:rPr dirty="0" sz="1000" spc="-10">
                <a:latin typeface="Palatino Linotype"/>
                <a:cs typeface="Palatino Linotype"/>
              </a:rPr>
              <a:t>Cohen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Einav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(2003)</a:t>
            </a:r>
            <a:r>
              <a:rPr dirty="0" sz="1000" spc="-10">
                <a:latin typeface="Palatino Linotype"/>
                <a:cs typeface="Palatino Linotype"/>
              </a:rPr>
              <a:t> use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three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estimators.</a:t>
            </a:r>
            <a:r>
              <a:rPr dirty="0" sz="1000" spc="-10">
                <a:latin typeface="Palatino Linotype"/>
                <a:cs typeface="Palatino Linotype"/>
              </a:rPr>
              <a:t> First,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30">
                <a:latin typeface="Palatino Linotype"/>
                <a:cs typeface="Palatino Linotype"/>
              </a:rPr>
              <a:t>therefore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endogeneity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not </a:t>
            </a:r>
            <a:r>
              <a:rPr dirty="0" sz="1000" spc="-35">
                <a:latin typeface="Palatino Linotype"/>
                <a:cs typeface="Palatino Linotype"/>
              </a:rPr>
              <a:t>taken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into </a:t>
            </a:r>
            <a:r>
              <a:rPr dirty="0" sz="1000" spc="-25">
                <a:latin typeface="Palatino Linotype"/>
                <a:cs typeface="Palatino Linotype"/>
              </a:rPr>
              <a:t>account.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second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estimator;</a:t>
            </a:r>
            <a:r>
              <a:rPr dirty="0" sz="1000" spc="-20">
                <a:latin typeface="Palatino Linotype"/>
                <a:cs typeface="Palatino Linotype"/>
              </a:rPr>
              <a:t> 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 </a:t>
            </a:r>
            <a:r>
              <a:rPr dirty="0" sz="1000">
                <a:latin typeface="Palatino Linotype"/>
                <a:cs typeface="Palatino Linotype"/>
              </a:rPr>
              <a:t>case,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problem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between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effect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covariate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taken </a:t>
            </a:r>
            <a:r>
              <a:rPr dirty="0" sz="1000" spc="-35">
                <a:latin typeface="Palatino Linotype"/>
                <a:cs typeface="Palatino Linotype"/>
              </a:rPr>
              <a:t>into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account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within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transformation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wipes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out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contrary,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problem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correlation </a:t>
            </a:r>
            <a:r>
              <a:rPr dirty="0" sz="1000" spc="-35">
                <a:latin typeface="Palatino Linotype"/>
                <a:cs typeface="Palatino Linotype"/>
              </a:rPr>
              <a:t>between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idiosyncratic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part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covariate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remains. </a:t>
            </a:r>
            <a:r>
              <a:rPr dirty="0" sz="1000" spc="480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problem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solved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using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w</a:t>
            </a:r>
            <a:r>
              <a:rPr dirty="0" sz="1000" spc="50" b="1">
                <a:latin typeface="Courier New"/>
                <a:cs typeface="Courier New"/>
              </a:rPr>
              <a:t/>
            </a:r>
            <a:r>
              <a:rPr dirty="0" sz="1000" spc="50" b="1">
                <a:latin typeface="Times New Roman"/>
                <a:cs typeface="Times New Roman"/>
              </a:rPr>
              <a:t>sls</a:t>
            </a:r>
            <a:r>
              <a:rPr dirty="0" sz="1000" b="1">
                <a:latin typeface="Times New Roman"/>
                <a:cs typeface="Times New Roman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estimator.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instruments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that </a:t>
            </a:r>
            <a:r>
              <a:rPr dirty="0" sz="1000" spc="-30">
                <a:latin typeface="Palatino Linotype"/>
                <a:cs typeface="Palatino Linotype"/>
              </a:rPr>
              <a:t>indicate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laws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concerning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seat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belts.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110">
                <a:latin typeface="Palatino Linotype"/>
                <a:cs typeface="Palatino Linotype"/>
              </a:rPr>
              <a:t>hese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ds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29">
                <a:latin typeface="Courier New"/>
                <a:cs typeface="Courier New"/>
              </a:rPr>
              <a:t>dp</a:t>
            </a:r>
            <a:r>
              <a:rPr dirty="0" sz="1000" spc="80">
                <a:latin typeface="Courier New"/>
                <a:cs typeface="Courier New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dsp</a:t>
            </a:r>
            <a:r>
              <a:rPr dirty="0" sz="1000">
                <a:latin typeface="Palatino Linotype"/>
                <a:cs typeface="Palatino Linotype"/>
              </a:rPr>
              <a:t>)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corre- </a:t>
            </a:r>
            <a:r>
              <a:rPr dirty="0" sz="1000" spc="-50">
                <a:latin typeface="Palatino Linotype"/>
                <a:cs typeface="Palatino Linotype"/>
              </a:rPr>
              <a:t>lated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seat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belts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but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Other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also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used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controls </a:t>
            </a:r>
            <a:r>
              <a:rPr dirty="0" sz="1000" spc="-45">
                <a:latin typeface="Palatino Linotype"/>
                <a:cs typeface="Palatino Linotype"/>
              </a:rPr>
              <a:t>(and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described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help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page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dataset).</a:t>
            </a:r>
            <a:endParaRPr sz="1000">
              <a:latin typeface="Palatino Linotype"/>
              <a:cs typeface="Palatino Linotype"/>
            </a:endParaRPr>
          </a:p>
          <a:p>
            <a:pPr algn="just" marL="295910" marR="5080" indent="107950">
              <a:lnSpc>
                <a:spcPts val="1200"/>
              </a:lnSpc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pl</a:t>
            </a:r>
            <a:r>
              <a:rPr dirty="0" sz="1000" spc="-5">
                <a:latin typeface="Courier New"/>
                <a:cs typeface="Courier New"/>
              </a:rPr>
              <a:t>m</a:t>
            </a:r>
            <a:r>
              <a:rPr dirty="0" sz="1000" spc="-34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ciﬁ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</a:t>
            </a:r>
            <a:r>
              <a:rPr dirty="0" sz="1000" spc="-5">
                <a:latin typeface="Palatino Linotype"/>
                <a:cs typeface="Palatino Linotype"/>
              </a:rPr>
              <a:t>-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 b="1">
                <a:latin typeface="Times New Roman"/>
                <a:cs typeface="Times New Roman"/>
              </a:rPr>
              <a:t>F</a:t>
            </a:r>
            <a:r>
              <a:rPr dirty="0" sz="1000" b="1">
                <a:latin typeface="Times New Roman"/>
                <a:cs typeface="Times New Roman"/>
              </a:rPr>
              <a:t>o</a:t>
            </a:r>
            <a:r>
              <a:rPr dirty="0" sz="1000" spc="-25" b="1">
                <a:latin typeface="Times New Roman"/>
                <a:cs typeface="Times New Roman"/>
              </a:rPr>
              <a:t>r</a:t>
            </a:r>
            <a:r>
              <a:rPr dirty="0" sz="1000" spc="30" b="1">
                <a:latin typeface="Times New Roman"/>
                <a:cs typeface="Times New Roman"/>
              </a:rPr>
              <a:t>m</a:t>
            </a:r>
            <a:r>
              <a:rPr dirty="0" sz="1000" spc="10" b="1">
                <a:latin typeface="Times New Roman"/>
                <a:cs typeface="Times New Roman"/>
              </a:rPr>
              <a:t>u</a:t>
            </a:r>
            <a:r>
              <a:rPr dirty="0" sz="1000" spc="30" b="1">
                <a:latin typeface="Times New Roman"/>
                <a:cs typeface="Times New Roman"/>
              </a:rPr>
              <a:t>l</a:t>
            </a:r>
            <a:r>
              <a:rPr dirty="0" sz="1000" spc="-15" b="1">
                <a:latin typeface="Times New Roman"/>
                <a:cs typeface="Times New Roman"/>
              </a:rPr>
              <a:t>a</a:t>
            </a:r>
            <a:r>
              <a:rPr dirty="0" sz="1000" b="1">
                <a:latin typeface="Times New Roman"/>
                <a:cs typeface="Times New Roman"/>
              </a:rPr>
              <a:t> </a:t>
            </a:r>
            <a:r>
              <a:rPr dirty="0" sz="1000" spc="-90" b="1">
                <a:latin typeface="Times New Roman"/>
                <a:cs typeface="Times New Roman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5">
                <a:latin typeface="Palatino Linotype"/>
                <a:cs typeface="Palatino Linotype"/>
              </a:rPr>
              <a:t>age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ile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ssa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10">
                <a:latin typeface="Palatino Linotype"/>
                <a:cs typeface="Palatino Linotype"/>
              </a:rPr>
              <a:t>2010).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20">
                <a:latin typeface="Palatino Linotype"/>
                <a:cs typeface="Palatino Linotype"/>
              </a:rPr>
              <a:t>rst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while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en,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</a:t>
            </a:r>
            <a:r>
              <a:rPr dirty="0" sz="1000" spc="-40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void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alm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ame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ssible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x 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Courier New"/>
                <a:cs typeface="Courier New"/>
              </a:rPr>
              <a:t>.</a:t>
            </a:r>
            <a:r>
              <a:rPr dirty="0" sz="1000" spc="-290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onst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x1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x</a:t>
            </a:r>
            <a:r>
              <a:rPr dirty="0" sz="1000" spc="-5">
                <a:latin typeface="Courier New"/>
                <a:cs typeface="Courier New"/>
              </a:rPr>
              <a:t>2</a:t>
            </a:r>
            <a:r>
              <a:rPr dirty="0" sz="1000" spc="-260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x3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x</a:t>
            </a:r>
            <a:r>
              <a:rPr dirty="0" sz="1000" spc="-5">
                <a:latin typeface="Courier New"/>
                <a:cs typeface="Courier New"/>
              </a:rPr>
              <a:t>2</a:t>
            </a:r>
            <a:r>
              <a:rPr dirty="0" sz="1000" spc="-265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endogenou</a:t>
            </a:r>
            <a:r>
              <a:rPr dirty="0" sz="1000" spc="-1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nly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nal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z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wo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qui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llo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7527010"/>
            <a:ext cx="4985385" cy="30099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y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300">
                <a:latin typeface="Cambria"/>
                <a:cs typeface="Cambria"/>
              </a:rPr>
              <a:t> </a:t>
            </a:r>
            <a:r>
              <a:rPr dirty="0" sz="800" spc="150">
                <a:latin typeface="Courier New"/>
                <a:cs typeface="Courier New"/>
              </a:rPr>
              <a:t>x1+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150">
                <a:latin typeface="Courier New"/>
                <a:cs typeface="Courier New"/>
              </a:rPr>
              <a:t>x2+</a:t>
            </a:r>
            <a:r>
              <a:rPr dirty="0" sz="800">
                <a:latin typeface="Courier New"/>
                <a:cs typeface="Courier New"/>
              </a:rPr>
              <a:t> </a:t>
            </a:r>
            <a:r>
              <a:rPr dirty="0" sz="800" spc="150">
                <a:latin typeface="Courier New"/>
                <a:cs typeface="Courier New"/>
              </a:rPr>
              <a:t>x3|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150">
                <a:latin typeface="Courier New"/>
                <a:cs typeface="Courier New"/>
              </a:rPr>
              <a:t>x1+</a:t>
            </a:r>
            <a:r>
              <a:rPr dirty="0" sz="800">
                <a:latin typeface="Courier New"/>
                <a:cs typeface="Courier New"/>
              </a:rPr>
              <a:t> </a:t>
            </a:r>
            <a:r>
              <a:rPr dirty="0" sz="800" spc="210">
                <a:latin typeface="Courier New"/>
                <a:cs typeface="Courier New"/>
              </a:rPr>
              <a:t>x3+z 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209"/>
              </a:spcBef>
            </a:pPr>
            <a:r>
              <a:rPr dirty="0" sz="800">
                <a:latin typeface="Courier New"/>
                <a:cs typeface="Courier New"/>
              </a:rPr>
              <a:t>y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300">
                <a:latin typeface="Cambria"/>
                <a:cs typeface="Cambria"/>
              </a:rPr>
              <a:t> </a:t>
            </a:r>
            <a:r>
              <a:rPr dirty="0" sz="800" spc="150">
                <a:latin typeface="Courier New"/>
                <a:cs typeface="Courier New"/>
              </a:rPr>
              <a:t>x1+</a:t>
            </a:r>
            <a:r>
              <a:rPr dirty="0" sz="800">
                <a:latin typeface="Courier New"/>
                <a:cs typeface="Courier New"/>
              </a:rPr>
              <a:t> </a:t>
            </a:r>
            <a:r>
              <a:rPr dirty="0" sz="800" spc="150">
                <a:latin typeface="Courier New"/>
                <a:cs typeface="Courier New"/>
              </a:rPr>
              <a:t>x2+</a:t>
            </a:r>
            <a:r>
              <a:rPr dirty="0" sz="800">
                <a:latin typeface="Courier New"/>
                <a:cs typeface="Courier New"/>
              </a:rPr>
              <a:t> </a:t>
            </a:r>
            <a:r>
              <a:rPr dirty="0" sz="800" spc="275">
                <a:latin typeface="Courier New"/>
                <a:cs typeface="Courier New"/>
              </a:rPr>
              <a:t>x3|.-</a:t>
            </a:r>
            <a:r>
              <a:rPr dirty="0" sz="800">
                <a:latin typeface="Courier New"/>
                <a:cs typeface="Courier New"/>
              </a:rPr>
              <a:t> </a:t>
            </a:r>
            <a:r>
              <a:rPr dirty="0" sz="800" spc="210">
                <a:latin typeface="Courier New"/>
                <a:cs typeface="Courier New"/>
              </a:rPr>
              <a:t>x2+z 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54826" y="8007405"/>
            <a:ext cx="496125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three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estimated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35">
                <a:latin typeface="Palatino Linotype"/>
                <a:cs typeface="Palatino Linotype"/>
              </a:rPr>
              <a:t> Cohen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Einav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(2003),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reproduced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below,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include </a:t>
            </a:r>
            <a:r>
              <a:rPr dirty="0" sz="1000" spc="-30">
                <a:latin typeface="Palatino Linotype"/>
                <a:cs typeface="Palatino Linotype"/>
              </a:rPr>
              <a:t>time</a:t>
            </a:r>
            <a:r>
              <a:rPr dirty="0" sz="1000" spc="-55">
                <a:latin typeface="Palatino Linotype"/>
                <a:cs typeface="Palatino Linotype"/>
              </a:rPr>
              <a:t> ﬁxed </a:t>
            </a:r>
            <a:r>
              <a:rPr dirty="0" sz="1000" spc="-30">
                <a:latin typeface="Palatino Linotype"/>
                <a:cs typeface="Palatino Linotype"/>
              </a:rPr>
              <a:t>effects.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49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response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0">
                <a:latin typeface="Courier New"/>
                <a:cs typeface="Courier New"/>
              </a:rPr>
              <a:t>occfat</a:t>
            </a:r>
            <a:r>
              <a:rPr dirty="0" sz="1000" spc="-20">
                <a:latin typeface="Palatino Linotype"/>
                <a:cs typeface="Palatino Linotype"/>
              </a:rPr>
              <a:t>)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number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vehicle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occupants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killed </a:t>
            </a:r>
            <a:r>
              <a:rPr dirty="0" sz="1000" spc="-40">
                <a:latin typeface="Palatino Linotype"/>
                <a:cs typeface="Palatino Linotype"/>
              </a:rPr>
              <a:t>on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road.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81479" y="919225"/>
            <a:ext cx="4985385" cy="2133600"/>
          </a:xfrm>
          <a:custGeom>
            <a:avLst/>
            <a:gdLst/>
            <a:ahLst/>
            <a:cxnLst/>
            <a:rect l="l" t="t" r="r" b="b"/>
            <a:pathLst>
              <a:path w="4985385" h="2133600">
                <a:moveTo>
                  <a:pt x="4985182" y="1843887"/>
                </a:moveTo>
                <a:lnTo>
                  <a:pt x="0" y="1843887"/>
                </a:lnTo>
                <a:lnTo>
                  <a:pt x="0" y="1980819"/>
                </a:lnTo>
                <a:lnTo>
                  <a:pt x="0" y="1984590"/>
                </a:lnTo>
                <a:lnTo>
                  <a:pt x="0" y="2133054"/>
                </a:lnTo>
                <a:lnTo>
                  <a:pt x="4985182" y="2133054"/>
                </a:lnTo>
                <a:lnTo>
                  <a:pt x="4985182" y="1984590"/>
                </a:lnTo>
                <a:lnTo>
                  <a:pt x="4985182" y="1980819"/>
                </a:lnTo>
                <a:lnTo>
                  <a:pt x="4985182" y="1843887"/>
                </a:lnTo>
                <a:close/>
              </a:path>
              <a:path w="4985385" h="2133600">
                <a:moveTo>
                  <a:pt x="4985182" y="1702269"/>
                </a:moveTo>
                <a:lnTo>
                  <a:pt x="0" y="1702269"/>
                </a:lnTo>
                <a:lnTo>
                  <a:pt x="0" y="1842973"/>
                </a:lnTo>
                <a:lnTo>
                  <a:pt x="4985182" y="1842973"/>
                </a:lnTo>
                <a:lnTo>
                  <a:pt x="4985182" y="1702269"/>
                </a:lnTo>
                <a:close/>
              </a:path>
              <a:path w="4985385" h="2133600">
                <a:moveTo>
                  <a:pt x="4985182" y="1560525"/>
                </a:moveTo>
                <a:lnTo>
                  <a:pt x="0" y="1560525"/>
                </a:lnTo>
                <a:lnTo>
                  <a:pt x="0" y="1701228"/>
                </a:lnTo>
                <a:lnTo>
                  <a:pt x="4985182" y="1701228"/>
                </a:lnTo>
                <a:lnTo>
                  <a:pt x="4985182" y="1560525"/>
                </a:lnTo>
                <a:close/>
              </a:path>
              <a:path w="4985385" h="2133600">
                <a:moveTo>
                  <a:pt x="4985182" y="1133614"/>
                </a:moveTo>
                <a:lnTo>
                  <a:pt x="0" y="1133614"/>
                </a:lnTo>
                <a:lnTo>
                  <a:pt x="0" y="1270431"/>
                </a:lnTo>
                <a:lnTo>
                  <a:pt x="0" y="1274318"/>
                </a:lnTo>
                <a:lnTo>
                  <a:pt x="0" y="1418793"/>
                </a:lnTo>
                <a:lnTo>
                  <a:pt x="0" y="1422679"/>
                </a:lnTo>
                <a:lnTo>
                  <a:pt x="0" y="1559496"/>
                </a:lnTo>
                <a:lnTo>
                  <a:pt x="4985182" y="1559496"/>
                </a:lnTo>
                <a:lnTo>
                  <a:pt x="4985182" y="1422679"/>
                </a:lnTo>
                <a:lnTo>
                  <a:pt x="4985182" y="1418793"/>
                </a:lnTo>
                <a:lnTo>
                  <a:pt x="4985182" y="1274318"/>
                </a:lnTo>
                <a:lnTo>
                  <a:pt x="4985182" y="1270431"/>
                </a:lnTo>
                <a:lnTo>
                  <a:pt x="4985182" y="1133614"/>
                </a:lnTo>
                <a:close/>
              </a:path>
              <a:path w="4985385" h="2133600">
                <a:moveTo>
                  <a:pt x="4985182" y="991882"/>
                </a:moveTo>
                <a:lnTo>
                  <a:pt x="0" y="991882"/>
                </a:lnTo>
                <a:lnTo>
                  <a:pt x="0" y="1132586"/>
                </a:lnTo>
                <a:lnTo>
                  <a:pt x="4985182" y="1132586"/>
                </a:lnTo>
                <a:lnTo>
                  <a:pt x="4985182" y="991882"/>
                </a:lnTo>
                <a:close/>
              </a:path>
              <a:path w="4985385" h="2133600">
                <a:moveTo>
                  <a:pt x="4985182" y="850150"/>
                </a:moveTo>
                <a:lnTo>
                  <a:pt x="0" y="850150"/>
                </a:lnTo>
                <a:lnTo>
                  <a:pt x="0" y="990854"/>
                </a:lnTo>
                <a:lnTo>
                  <a:pt x="4985182" y="990854"/>
                </a:lnTo>
                <a:lnTo>
                  <a:pt x="4985182" y="850150"/>
                </a:lnTo>
                <a:close/>
              </a:path>
              <a:path w="4985385" h="2133600">
                <a:moveTo>
                  <a:pt x="4985182" y="708533"/>
                </a:moveTo>
                <a:lnTo>
                  <a:pt x="0" y="708533"/>
                </a:lnTo>
                <a:lnTo>
                  <a:pt x="0" y="849236"/>
                </a:lnTo>
                <a:lnTo>
                  <a:pt x="4985182" y="849236"/>
                </a:lnTo>
                <a:lnTo>
                  <a:pt x="4985182" y="708533"/>
                </a:lnTo>
                <a:close/>
              </a:path>
              <a:path w="4985385" h="2133600">
                <a:moveTo>
                  <a:pt x="4985182" y="566801"/>
                </a:moveTo>
                <a:lnTo>
                  <a:pt x="0" y="566801"/>
                </a:lnTo>
                <a:lnTo>
                  <a:pt x="0" y="707504"/>
                </a:lnTo>
                <a:lnTo>
                  <a:pt x="4985182" y="707504"/>
                </a:lnTo>
                <a:lnTo>
                  <a:pt x="4985182" y="566801"/>
                </a:lnTo>
                <a:close/>
              </a:path>
              <a:path w="4985385" h="2133600">
                <a:moveTo>
                  <a:pt x="4985182" y="425069"/>
                </a:moveTo>
                <a:lnTo>
                  <a:pt x="0" y="425069"/>
                </a:lnTo>
                <a:lnTo>
                  <a:pt x="0" y="565772"/>
                </a:lnTo>
                <a:lnTo>
                  <a:pt x="4985182" y="565772"/>
                </a:lnTo>
                <a:lnTo>
                  <a:pt x="4985182" y="425069"/>
                </a:lnTo>
                <a:close/>
              </a:path>
              <a:path w="4985385" h="2133600">
                <a:moveTo>
                  <a:pt x="4985182" y="283337"/>
                </a:moveTo>
                <a:lnTo>
                  <a:pt x="0" y="283337"/>
                </a:lnTo>
                <a:lnTo>
                  <a:pt x="0" y="424040"/>
                </a:lnTo>
                <a:lnTo>
                  <a:pt x="4985182" y="424040"/>
                </a:lnTo>
                <a:lnTo>
                  <a:pt x="4985182" y="283337"/>
                </a:lnTo>
                <a:close/>
              </a:path>
              <a:path w="4985385" h="2133600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213360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594154" y="607782"/>
            <a:ext cx="5218430" cy="24269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Endogeneity</a:t>
            </a:r>
            <a:r>
              <a:rPr dirty="0" sz="800" spc="27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143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data("SeatBelt",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"pder")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800" spc="-10">
                <a:latin typeface="Courier New"/>
                <a:cs typeface="Courier New"/>
              </a:rPr>
              <a:t>SeatBelt$occfat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with(SeatBelt,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log(farsocc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(vmtrural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vmturban)))</a:t>
            </a:r>
            <a:endParaRPr sz="800">
              <a:latin typeface="Courier New"/>
              <a:cs typeface="Courier New"/>
            </a:endParaRPr>
          </a:p>
          <a:p>
            <a:pPr marL="680085" marR="608965" indent="-668020">
              <a:lnSpc>
                <a:spcPts val="1120"/>
              </a:lnSpc>
              <a:spcBef>
                <a:spcPts val="55"/>
              </a:spcBef>
            </a:pPr>
            <a:r>
              <a:rPr dirty="0" sz="800">
                <a:latin typeface="Courier New"/>
                <a:cs typeface="Courier New"/>
              </a:rPr>
              <a:t>ols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plm(occfat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54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log(usage)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log(percapin)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log(unemp)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log(meanage)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 </a:t>
            </a:r>
            <a:r>
              <a:rPr dirty="0" sz="800" spc="-10">
                <a:latin typeface="Courier New"/>
                <a:cs typeface="Courier New"/>
              </a:rPr>
              <a:t>log(precentb)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log(precenth)+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log(densrur)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</a:t>
            </a:r>
            <a:endParaRPr sz="800">
              <a:latin typeface="Courier New"/>
              <a:cs typeface="Courier New"/>
            </a:endParaRPr>
          </a:p>
          <a:p>
            <a:pPr marL="680085">
              <a:lnSpc>
                <a:spcPct val="100000"/>
              </a:lnSpc>
              <a:spcBef>
                <a:spcPts val="90"/>
              </a:spcBef>
            </a:pPr>
            <a:r>
              <a:rPr dirty="0" sz="800">
                <a:latin typeface="Courier New"/>
                <a:cs typeface="Courier New"/>
              </a:rPr>
              <a:t>log(densurb)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log(viopcap)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log(proppcap)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</a:t>
            </a:r>
            <a:endParaRPr sz="800">
              <a:latin typeface="Courier New"/>
              <a:cs typeface="Courier New"/>
            </a:endParaRPr>
          </a:p>
          <a:p>
            <a:pPr marL="680085" marR="1735455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log(vmtrural)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log(vmturban)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log(fueltax)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 </a:t>
            </a:r>
            <a:r>
              <a:rPr dirty="0" sz="800">
                <a:latin typeface="Courier New"/>
                <a:cs typeface="Courier New"/>
              </a:rPr>
              <a:t>lim65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lim70p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mlda21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bac08,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SeatBelt,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"time")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fe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update(ols,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"twoways")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5"/>
              </a:spcBef>
            </a:pPr>
            <a:r>
              <a:rPr dirty="0" sz="800">
                <a:latin typeface="Courier New"/>
                <a:cs typeface="Courier New"/>
              </a:rPr>
              <a:t>ivfe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update(fe,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.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.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|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.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log(usage)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ds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dp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+dsp)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ourier New"/>
              <a:cs typeface="Courier New"/>
            </a:endParaRPr>
          </a:p>
          <a:p>
            <a:pPr marL="376555" marR="3073400" indent="-364490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rbind(ols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coef(summary(ols))[1,], </a:t>
            </a:r>
            <a:r>
              <a:rPr dirty="0" sz="800">
                <a:latin typeface="Courier New"/>
                <a:cs typeface="Courier New"/>
              </a:rPr>
              <a:t>fe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0">
                <a:latin typeface="Courier New"/>
                <a:cs typeface="Courier New"/>
              </a:rPr>
              <a:t> coef(summary(fe))[1,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],</a:t>
            </a:r>
            <a:endParaRPr sz="800">
              <a:latin typeface="Courier New"/>
              <a:cs typeface="Courier New"/>
            </a:endParaRPr>
          </a:p>
          <a:p>
            <a:pPr marL="376555" marR="2585720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w2sls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coef(summary(ivfe))[1, </a:t>
            </a:r>
            <a:r>
              <a:rPr dirty="0" sz="800" spc="-25">
                <a:latin typeface="Courier New"/>
                <a:cs typeface="Courier New"/>
              </a:rPr>
              <a:t>]) </a:t>
            </a: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39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81479" y="3048393"/>
            <a:ext cx="4985385" cy="424180"/>
          </a:xfrm>
          <a:custGeom>
            <a:avLst/>
            <a:gdLst/>
            <a:ahLst/>
            <a:cxnLst/>
            <a:rect l="l" t="t" r="r" b="b"/>
            <a:pathLst>
              <a:path w="4985385" h="424179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424179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42417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6" name="object 6" descr=""/>
          <p:cNvGraphicFramePr>
            <a:graphicFrameLocks noGrp="1"/>
          </p:cNvGraphicFramePr>
          <p:nvPr/>
        </p:nvGraphicFramePr>
        <p:xfrm>
          <a:off x="581479" y="3066844"/>
          <a:ext cx="2668905" cy="4051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89890"/>
                <a:gridCol w="607694"/>
                <a:gridCol w="607695"/>
                <a:gridCol w="1064259"/>
              </a:tblGrid>
              <a:tr h="121920">
                <a:tc>
                  <a:txBody>
                    <a:bodyPr/>
                    <a:lstStyle/>
                    <a:p>
                      <a:pPr marL="24765">
                        <a:lnSpc>
                          <a:spcPts val="77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ols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0.1140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032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0.02547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9535">
                        <a:lnSpc>
                          <a:spcPts val="77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4.478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9.252e-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06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fe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-0.0535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0.02252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857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2.376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1.790e-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02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w2sls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-0.1334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0.04482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857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2.975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3.079e-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03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7" name="object 7" descr=""/>
          <p:cNvSpPr/>
          <p:nvPr/>
        </p:nvSpPr>
        <p:spPr>
          <a:xfrm>
            <a:off x="581479" y="4893309"/>
            <a:ext cx="4985385" cy="426084"/>
          </a:xfrm>
          <a:custGeom>
            <a:avLst/>
            <a:gdLst/>
            <a:ahLst/>
            <a:cxnLst/>
            <a:rect l="l" t="t" r="r" b="b"/>
            <a:pathLst>
              <a:path w="4985385" h="426085">
                <a:moveTo>
                  <a:pt x="4985182" y="0"/>
                </a:moveTo>
                <a:lnTo>
                  <a:pt x="0" y="0"/>
                </a:lnTo>
                <a:lnTo>
                  <a:pt x="0" y="136817"/>
                </a:lnTo>
                <a:lnTo>
                  <a:pt x="0" y="140703"/>
                </a:lnTo>
                <a:lnTo>
                  <a:pt x="0" y="285178"/>
                </a:lnTo>
                <a:lnTo>
                  <a:pt x="0" y="289064"/>
                </a:lnTo>
                <a:lnTo>
                  <a:pt x="0" y="425881"/>
                </a:lnTo>
                <a:lnTo>
                  <a:pt x="4985182" y="425881"/>
                </a:lnTo>
                <a:lnTo>
                  <a:pt x="4985182" y="289064"/>
                </a:lnTo>
                <a:lnTo>
                  <a:pt x="4985182" y="285178"/>
                </a:lnTo>
                <a:lnTo>
                  <a:pt x="4985182" y="140703"/>
                </a:lnTo>
                <a:lnTo>
                  <a:pt x="4985182" y="136817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68773" y="3657832"/>
            <a:ext cx="4960620" cy="16497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35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results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conﬁrm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that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endogeneity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problem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very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important.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ﬁrst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ﬁtted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model,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belt-</a:t>
            </a:r>
            <a:r>
              <a:rPr dirty="0" sz="1000">
                <a:latin typeface="Palatino Linotype"/>
                <a:cs typeface="Palatino Linotype"/>
              </a:rPr>
              <a:t>use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coeﬃcient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 </a:t>
            </a:r>
            <a:r>
              <a:rPr dirty="0" sz="1000" spc="-35">
                <a:latin typeface="Palatino Linotype"/>
                <a:cs typeface="Palatino Linotype"/>
              </a:rPr>
              <a:t>signiﬁcantly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positive.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becomes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signiﬁcantly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negative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60">
                <a:latin typeface="Palatino Linotype"/>
                <a:cs typeface="Palatino Linotype"/>
              </a:rPr>
              <a:t>ﬁxed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which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means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Courier New"/>
                <a:cs typeface="Courier New"/>
              </a:rPr>
              <a:t>usage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strongly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effects. </a:t>
            </a:r>
            <a:r>
              <a:rPr dirty="0" sz="1000" spc="-45">
                <a:latin typeface="Palatino Linotype"/>
                <a:cs typeface="Palatino Linotype"/>
              </a:rPr>
              <a:t>Finally,</a:t>
            </a:r>
            <a:r>
              <a:rPr dirty="0" sz="1000">
                <a:latin typeface="Palatino Linotype"/>
                <a:cs typeface="Palatino Linotype"/>
              </a:rPr>
              <a:t> this </a:t>
            </a:r>
            <a:r>
              <a:rPr dirty="0" sz="1000" spc="-20">
                <a:latin typeface="Palatino Linotype"/>
                <a:cs typeface="Palatino Linotype"/>
              </a:rPr>
              <a:t>coeﬃcient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increases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importantly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(in </a:t>
            </a:r>
            <a:r>
              <a:rPr dirty="0" sz="1000" spc="-30">
                <a:latin typeface="Palatino Linotype"/>
                <a:cs typeface="Palatino Linotype"/>
              </a:rPr>
              <a:t>absolute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value)</a:t>
            </a:r>
            <a:r>
              <a:rPr dirty="0" sz="1000">
                <a:latin typeface="Palatino Linotype"/>
                <a:cs typeface="Palatino Linotype"/>
              </a:rPr>
              <a:t> if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variables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 </a:t>
            </a:r>
            <a:r>
              <a:rPr dirty="0" sz="1000" spc="-45">
                <a:latin typeface="Palatino Linotype"/>
                <a:cs typeface="Palatino Linotype"/>
              </a:rPr>
              <a:t>used,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indicates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idiosyncratic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also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usage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200"/>
              </a:lnSpc>
              <a:spcBef>
                <a:spcPts val="15"/>
              </a:spcBef>
            </a:pPr>
            <a:r>
              <a:rPr dirty="0" sz="1000" spc="-5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order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test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behavior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compensation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theory,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authors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same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 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number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non-</a:t>
            </a:r>
            <a:r>
              <a:rPr dirty="0" sz="1000" spc="-30">
                <a:latin typeface="Palatino Linotype"/>
                <a:cs typeface="Palatino Linotype"/>
              </a:rPr>
              <a:t>occupants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killed</a:t>
            </a:r>
            <a:r>
              <a:rPr dirty="0" sz="1000" spc="-10">
                <a:latin typeface="Palatino Linotype"/>
                <a:cs typeface="Palatino Linotype"/>
              </a:rPr>
              <a:t> (</a:t>
            </a:r>
            <a:r>
              <a:rPr dirty="0" sz="1000" spc="-10">
                <a:latin typeface="Courier New"/>
                <a:cs typeface="Courier New"/>
              </a:rPr>
              <a:t>noccfat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response.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700">
              <a:latin typeface="Palatino Linotype"/>
              <a:cs typeface="Palatino Linotype"/>
            </a:endParaRPr>
          </a:p>
          <a:p>
            <a:pPr marL="37465" marR="480695">
              <a:lnSpc>
                <a:spcPct val="117100"/>
              </a:lnSpc>
            </a:pPr>
            <a:r>
              <a:rPr dirty="0" sz="800" spc="-10">
                <a:latin typeface="Courier New"/>
                <a:cs typeface="Courier New"/>
              </a:rPr>
              <a:t>SeatBelt$noccfat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with(SeatBelt,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log(farsnocc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(vmtrural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vmturban))) </a:t>
            </a:r>
            <a:r>
              <a:rPr dirty="0" sz="800">
                <a:latin typeface="Courier New"/>
                <a:cs typeface="Courier New"/>
              </a:rPr>
              <a:t>nivfe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update(ivfe,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noccfat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54">
                <a:latin typeface="Cambria"/>
                <a:cs typeface="Cambria"/>
              </a:rPr>
              <a:t> </a:t>
            </a:r>
            <a:r>
              <a:rPr dirty="0" sz="800" spc="229">
                <a:latin typeface="Courier New"/>
                <a:cs typeface="Courier New"/>
              </a:rPr>
              <a:t>.|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.)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65"/>
              </a:spcBef>
            </a:pPr>
            <a:r>
              <a:rPr dirty="0" sz="800" spc="-10">
                <a:latin typeface="Courier New"/>
                <a:cs typeface="Courier New"/>
              </a:rPr>
              <a:t>coef(summary(nivfe))[1,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]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581479" y="5315305"/>
            <a:ext cx="4985385" cy="289560"/>
          </a:xfrm>
          <a:custGeom>
            <a:avLst/>
            <a:gdLst/>
            <a:ahLst/>
            <a:cxnLst/>
            <a:rect l="l" t="t" r="r" b="b"/>
            <a:pathLst>
              <a:path w="4985385" h="289560">
                <a:moveTo>
                  <a:pt x="4985182" y="0"/>
                </a:moveTo>
                <a:lnTo>
                  <a:pt x="0" y="0"/>
                </a:lnTo>
                <a:lnTo>
                  <a:pt x="0" y="148361"/>
                </a:lnTo>
                <a:lnTo>
                  <a:pt x="0" y="152247"/>
                </a:lnTo>
                <a:lnTo>
                  <a:pt x="0" y="289064"/>
                </a:lnTo>
                <a:lnTo>
                  <a:pt x="4985182" y="289064"/>
                </a:lnTo>
                <a:lnTo>
                  <a:pt x="4985182" y="152247"/>
                </a:lnTo>
                <a:lnTo>
                  <a:pt x="4985182" y="148361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696488" y="5339700"/>
          <a:ext cx="2553970" cy="2635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48005"/>
                <a:gridCol w="728980"/>
                <a:gridCol w="668020"/>
                <a:gridCol w="608330"/>
              </a:tblGrid>
              <a:tr h="121920">
                <a:tc>
                  <a:txBody>
                    <a:bodyPr/>
                    <a:lstStyle/>
                    <a:p>
                      <a:pPr algn="ctr" marL="63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Estimate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77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Std.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Error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t-value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905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Pr(&gt;|t|)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algn="ctr" marL="63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-0.04237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0.10312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-0.41091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2001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0.68133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11" name="object 11" descr=""/>
          <p:cNvSpPr txBox="1"/>
          <p:nvPr/>
        </p:nvSpPr>
        <p:spPr>
          <a:xfrm>
            <a:off x="568778" y="5789641"/>
            <a:ext cx="4960620" cy="25469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results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indicate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 seat belt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influence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out-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vehicle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mortality,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con- </a:t>
            </a:r>
            <a:r>
              <a:rPr dirty="0" sz="1000" spc="-25">
                <a:latin typeface="Palatino Linotype"/>
                <a:cs typeface="Palatino Linotype"/>
              </a:rPr>
              <a:t>tradiction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Peltzman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(1975)’s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theory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behavior</a:t>
            </a:r>
            <a:r>
              <a:rPr dirty="0" sz="1000" spc="-10">
                <a:latin typeface="Palatino Linotype"/>
                <a:cs typeface="Palatino Linotype"/>
              </a:rPr>
              <a:t> compensation.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450">
              <a:latin typeface="Palatino Linotype"/>
              <a:cs typeface="Palatino Linotype"/>
            </a:endParaRPr>
          </a:p>
          <a:p>
            <a:pPr lvl="1" marL="377190" indent="-365125">
              <a:lnSpc>
                <a:spcPct val="100000"/>
              </a:lnSpc>
              <a:buAutoNum type="arabicPeriod" startAt="3"/>
              <a:tabLst>
                <a:tab pos="377190" algn="l"/>
                <a:tab pos="377825" algn="l"/>
              </a:tabLst>
            </a:pPr>
            <a:r>
              <a:rPr dirty="0" sz="1250" b="1">
                <a:latin typeface="Calibri"/>
                <a:cs typeface="Calibri"/>
              </a:rPr>
              <a:t>Error</a:t>
            </a:r>
            <a:r>
              <a:rPr dirty="0" sz="1250" spc="114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Components</a:t>
            </a:r>
            <a:r>
              <a:rPr dirty="0" sz="1250" spc="12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Instrumental</a:t>
            </a:r>
            <a:r>
              <a:rPr dirty="0" sz="1250" spc="12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Variables</a:t>
            </a:r>
            <a:r>
              <a:rPr dirty="0" sz="1250" spc="114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Estimator</a:t>
            </a:r>
            <a:endParaRPr sz="125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20"/>
              </a:spcBef>
              <a:buFont typeface="Calibri"/>
              <a:buAutoNum type="arabicPeriod" startAt="3"/>
            </a:pPr>
            <a:endParaRPr sz="950">
              <a:latin typeface="Calibri"/>
              <a:cs typeface="Calibri"/>
            </a:endParaRPr>
          </a:p>
          <a:p>
            <a:pPr algn="just" marL="12700" marR="5080">
              <a:lnSpc>
                <a:spcPts val="1190"/>
              </a:lnSpc>
              <a:spcBef>
                <a:spcPts val="5"/>
              </a:spcBef>
            </a:pP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tw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ome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al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dr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ti-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k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ss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re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8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050">
              <a:latin typeface="Palatino Linotype"/>
              <a:cs typeface="Palatino Linotype"/>
            </a:endParaRPr>
          </a:p>
          <a:p>
            <a:pPr lvl="2" marL="401955" indent="-38989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402590" algn="l"/>
              </a:tabLst>
            </a:pP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2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General</a:t>
            </a:r>
            <a:r>
              <a:rPr dirty="0" sz="1000" spc="3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Model</a:t>
            </a:r>
            <a:endParaRPr sz="1000">
              <a:latin typeface="Calibri"/>
              <a:cs typeface="Calibri"/>
            </a:endParaRPr>
          </a:p>
          <a:p>
            <a:pPr algn="just" marL="12700" marR="5080">
              <a:lnSpc>
                <a:spcPts val="1190"/>
              </a:lnSpc>
              <a:spcBef>
                <a:spcPts val="635"/>
              </a:spcBef>
            </a:pPr>
            <a:r>
              <a:rPr dirty="0" sz="1000" spc="-30">
                <a:latin typeface="Palatino Linotype"/>
                <a:cs typeface="Palatino Linotype"/>
              </a:rPr>
              <a:t>Suppose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ﬁrst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step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idiosyncratic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component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with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covariates.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case,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covariates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uncorrelated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with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effects,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5244465" cy="7729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144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r" marL="295910" marR="5080">
              <a:lnSpc>
                <a:spcPct val="100000"/>
              </a:lnSpc>
            </a:pP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unbiased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eﬃcient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enables,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hand,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take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into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account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part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inter-individual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variation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sample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and,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other </a:t>
            </a:r>
            <a:r>
              <a:rPr dirty="0" sz="1000" spc="-55">
                <a:latin typeface="Palatino Linotype"/>
                <a:cs typeface="Palatino Linotype"/>
              </a:rPr>
              <a:t>hand,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parameters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associated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covariates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don’t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exhibit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temporal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variations. </a:t>
            </a:r>
            <a:r>
              <a:rPr dirty="0" sz="1000" spc="-30">
                <a:latin typeface="Palatino Linotype"/>
                <a:cs typeface="Palatino Linotype"/>
              </a:rPr>
              <a:t>If,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on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contrary, </a:t>
            </a:r>
            <a:r>
              <a:rPr dirty="0" sz="1000" spc="-45">
                <a:latin typeface="Palatino Linotype"/>
                <a:cs typeface="Palatino Linotype"/>
              </a:rPr>
              <a:t>all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covariates are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correlated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individual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Mundlak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(1978)</a:t>
            </a:r>
            <a:endParaRPr sz="1000">
              <a:latin typeface="Palatino Linotype"/>
              <a:cs typeface="Palatino Linotype"/>
            </a:endParaRPr>
          </a:p>
          <a:p>
            <a:pPr algn="just" marL="295910" marR="5080">
              <a:lnSpc>
                <a:spcPts val="1190"/>
              </a:lnSpc>
              <a:spcBef>
                <a:spcPts val="10"/>
              </a:spcBef>
            </a:pPr>
            <a:r>
              <a:rPr dirty="0" sz="1000">
                <a:latin typeface="Palatino Linotype"/>
                <a:cs typeface="Palatino Linotype"/>
              </a:rPr>
              <a:t>(see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subsection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4.2)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shown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eﬃcient </a:t>
            </a:r>
            <a:r>
              <a:rPr dirty="0" sz="1000" spc="-30">
                <a:latin typeface="Palatino Linotype"/>
                <a:cs typeface="Palatino Linotype"/>
              </a:rPr>
              <a:t>estimator,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55">
                <a:latin typeface="Palatino Linotype"/>
                <a:cs typeface="Palatino Linotype"/>
              </a:rPr>
              <a:t>same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as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within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if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between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covariates </a:t>
            </a:r>
            <a:r>
              <a:rPr dirty="0" sz="1000" spc="-30">
                <a:latin typeface="Palatino Linotype"/>
                <a:cs typeface="Palatino Linotype"/>
              </a:rPr>
              <a:t>(more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precisely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means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35">
                <a:latin typeface="Palatino Linotype"/>
                <a:cs typeface="Palatino Linotype"/>
              </a:rPr>
              <a:t>covariates)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</a:t>
            </a:r>
            <a:r>
              <a:rPr dirty="0" sz="1000" spc="-35">
                <a:latin typeface="Palatino Linotype"/>
                <a:cs typeface="Palatino Linotype"/>
              </a:rPr>
              <a:t>taken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into </a:t>
            </a:r>
            <a:r>
              <a:rPr dirty="0" sz="1000" spc="-10">
                <a:latin typeface="Palatino Linotype"/>
                <a:cs typeface="Palatino Linotype"/>
              </a:rPr>
              <a:t>account.</a:t>
            </a:r>
            <a:endParaRPr sz="1000">
              <a:latin typeface="Palatino Linotype"/>
              <a:cs typeface="Palatino Linotype"/>
            </a:endParaRPr>
          </a:p>
          <a:p>
            <a:pPr algn="just" marL="295910" marR="5080" indent="107950">
              <a:lnSpc>
                <a:spcPts val="1190"/>
              </a:lnSpc>
              <a:spcBef>
                <a:spcPts val="5"/>
              </a:spcBef>
            </a:pPr>
            <a:r>
              <a:rPr dirty="0" sz="1000" spc="-20">
                <a:latin typeface="Palatino Linotype"/>
                <a:cs typeface="Palatino Linotype"/>
              </a:rPr>
              <a:t>When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only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some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covariates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none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two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previ- </a:t>
            </a:r>
            <a:r>
              <a:rPr dirty="0" sz="1000" spc="-45">
                <a:latin typeface="Palatino Linotype"/>
                <a:cs typeface="Palatino Linotype"/>
              </a:rPr>
              <a:t>ous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appropriate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more:</a:t>
            </a:r>
            <a:endParaRPr sz="1000">
              <a:latin typeface="Palatino Linotype"/>
              <a:cs typeface="Palatino Linotype"/>
            </a:endParaRPr>
          </a:p>
          <a:p>
            <a:pPr algn="just" marL="425450" marR="5080" indent="-129539">
              <a:lnSpc>
                <a:spcPct val="100000"/>
              </a:lnSpc>
              <a:spcBef>
                <a:spcPts val="475"/>
              </a:spcBef>
              <a:buFont typeface="Cambria"/>
              <a:buChar char="•"/>
              <a:tabLst>
                <a:tab pos="426084" algn="l"/>
              </a:tabLst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consistent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anymore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because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some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covariates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effects,</a:t>
            </a:r>
            <a:endParaRPr sz="1000">
              <a:latin typeface="Palatino Linotype"/>
              <a:cs typeface="Palatino Linotype"/>
            </a:endParaRPr>
          </a:p>
          <a:p>
            <a:pPr algn="just" marL="425450" marR="5080" indent="-129539">
              <a:lnSpc>
                <a:spcPts val="1190"/>
              </a:lnSpc>
              <a:spcBef>
                <a:spcPts val="30"/>
              </a:spcBef>
              <a:buFont typeface="Cambria"/>
              <a:buChar char="•"/>
              <a:tabLst>
                <a:tab pos="426084" algn="l"/>
              </a:tabLst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still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consistent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but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eﬃcient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more,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doesn’t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take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into </a:t>
            </a:r>
            <a:r>
              <a:rPr dirty="0" sz="1000" spc="-25">
                <a:latin typeface="Palatino Linotype"/>
                <a:cs typeface="Palatino Linotype"/>
              </a:rPr>
              <a:t>account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fact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some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covariates</a:t>
            </a:r>
            <a:r>
              <a:rPr dirty="0" sz="1000" spc="-20">
                <a:latin typeface="Palatino Linotype"/>
                <a:cs typeface="Palatino Linotype"/>
              </a:rPr>
              <a:t> 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uncorrelated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but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wipes </a:t>
            </a:r>
            <a:r>
              <a:rPr dirty="0" sz="1000" spc="-45">
                <a:latin typeface="Palatino Linotype"/>
                <a:cs typeface="Palatino Linotype"/>
              </a:rPr>
              <a:t>out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all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inter-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sample,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especially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covariates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that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don’t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exhibit </a:t>
            </a:r>
            <a:r>
              <a:rPr dirty="0" sz="1000" spc="-70">
                <a:latin typeface="Palatino Linotype"/>
                <a:cs typeface="Palatino Linotype"/>
              </a:rPr>
              <a:t>any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temporal</a:t>
            </a:r>
            <a:r>
              <a:rPr dirty="0" sz="1000" spc="-10">
                <a:latin typeface="Palatino Linotype"/>
                <a:cs typeface="Palatino Linotype"/>
              </a:rPr>
              <a:t> variation.</a:t>
            </a:r>
            <a:endParaRPr sz="1000">
              <a:latin typeface="Palatino Linotype"/>
              <a:cs typeface="Palatino Linotype"/>
            </a:endParaRPr>
          </a:p>
          <a:p>
            <a:pPr algn="just" marL="295910" marR="5080" indent="107950">
              <a:lnSpc>
                <a:spcPct val="100000"/>
              </a:lnSpc>
              <a:spcBef>
                <a:spcPts val="480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lution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hand,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nd,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and,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30">
                <a:latin typeface="Palatino Linotype"/>
                <a:cs typeface="Palatino Linotype"/>
              </a:rPr>
              <a:t>ploi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bility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optimal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qu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ﬁnd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15">
                <a:latin typeface="Palatino Linotype"/>
                <a:cs typeface="Palatino Linotype"/>
              </a:rPr>
              <a:t>oo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diﬃ-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lt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ove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oblem.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all</a:t>
            </a:r>
            <a:r>
              <a:rPr dirty="0" sz="1000" spc="-13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b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5" i="1">
                <a:latin typeface="Palatino Linotype"/>
                <a:cs typeface="Palatino Linotype"/>
              </a:rPr>
              <a:t>t</a:t>
            </a:r>
            <a:r>
              <a:rPr dirty="0" sz="1000" spc="-50" i="1">
                <a:latin typeface="Palatino Linotype"/>
                <a:cs typeface="Palatino Linotype"/>
              </a:rPr>
              <a:t>w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15" i="1">
                <a:latin typeface="Palatino Linotype"/>
                <a:cs typeface="Palatino Linotype"/>
              </a:rPr>
              <a:t>n</a:t>
            </a:r>
            <a:r>
              <a:rPr dirty="0" sz="1000" spc="8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spc="8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ank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ondition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ail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nal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sman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lor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1981), </a:t>
            </a:r>
            <a:r>
              <a:rPr dirty="0" sz="1000" spc="-55">
                <a:latin typeface="Palatino Linotype"/>
                <a:cs typeface="Palatino Linotype"/>
              </a:rPr>
              <a:t>Amemi</a:t>
            </a:r>
            <a:r>
              <a:rPr dirty="0" sz="1000" spc="-35">
                <a:latin typeface="Palatino Linotype"/>
                <a:cs typeface="Palatino Linotype"/>
              </a:rPr>
              <a:t>y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90">
                <a:latin typeface="Palatino Linotype"/>
                <a:cs typeface="Palatino Linotype"/>
              </a:rPr>
              <a:t>dy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(1986),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(1989).</a:t>
            </a:r>
            <a:endParaRPr sz="1000">
              <a:latin typeface="Palatino Linotype"/>
              <a:cs typeface="Palatino Linotype"/>
            </a:endParaRPr>
          </a:p>
          <a:p>
            <a:pPr algn="just" marL="403860">
              <a:lnSpc>
                <a:spcPts val="1120"/>
              </a:lnSpc>
            </a:pPr>
            <a:r>
              <a:rPr dirty="0" sz="1000" spc="-10">
                <a:latin typeface="Palatino Linotype"/>
                <a:cs typeface="Palatino Linotype"/>
              </a:rPr>
              <a:t>If,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from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now,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suspect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some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covariates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also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the </a:t>
            </a:r>
            <a:r>
              <a:rPr dirty="0" sz="1000" spc="-35">
                <a:latin typeface="Palatino Linotype"/>
                <a:cs typeface="Palatino Linotype"/>
              </a:rPr>
              <a:t>idiosyncratic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part</a:t>
            </a:r>
            <a:endParaRPr sz="1000">
              <a:latin typeface="Palatino Linotype"/>
              <a:cs typeface="Palatino Linotype"/>
            </a:endParaRPr>
          </a:p>
          <a:p>
            <a:pPr algn="just" marL="295910" marR="5080">
              <a:lnSpc>
                <a:spcPts val="1190"/>
              </a:lnSpc>
              <a:spcBef>
                <a:spcPts val="45"/>
              </a:spcBef>
            </a:pP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have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listed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above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consistent.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 </a:t>
            </a:r>
            <a:r>
              <a:rPr dirty="0" sz="1000" spc="-35">
                <a:latin typeface="Palatino Linotype"/>
                <a:cs typeface="Palatino Linotype"/>
              </a:rPr>
              <a:t>instrumental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80" b="1">
                <a:latin typeface="Cambria"/>
                <a:cs typeface="Cambria"/>
              </a:rPr>
              <a:t>gls</a:t>
            </a:r>
            <a:r>
              <a:rPr dirty="0" sz="1000" spc="80">
                <a:latin typeface="Palatino Linotype"/>
                <a:cs typeface="Palatino Linotype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external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strategy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has </a:t>
            </a:r>
            <a:r>
              <a:rPr dirty="0" sz="1000" spc="-10">
                <a:latin typeface="Palatino Linotype"/>
                <a:cs typeface="Palatino Linotype"/>
              </a:rPr>
              <a:t>been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developed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Baltagi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(1981) </a:t>
            </a:r>
            <a:r>
              <a:rPr dirty="0" sz="1000" spc="-45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“error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component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two-</a:t>
            </a:r>
            <a:r>
              <a:rPr dirty="0" sz="1000" spc="-30">
                <a:latin typeface="Palatino Linotype"/>
                <a:cs typeface="Palatino Linotype"/>
              </a:rPr>
              <a:t>stage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least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squares”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 b="1">
                <a:latin typeface="Cambria"/>
                <a:cs typeface="Cambria"/>
              </a:rPr>
              <a:t>ec</a:t>
            </a:r>
            <a:r>
              <a:rPr dirty="0" sz="1000" spc="-10" b="1">
                <a:latin typeface="Courier New"/>
                <a:cs typeface="Courier New"/>
              </a:rPr>
              <a:t/>
            </a:r>
            <a:r>
              <a:rPr dirty="0" sz="1000" spc="-10" b="1">
                <a:latin typeface="Cambria"/>
                <a:cs typeface="Cambria"/>
              </a:rPr>
              <a:t>sls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by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Balestra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Varadharajan-</a:t>
            </a:r>
            <a:r>
              <a:rPr dirty="0" sz="1000" spc="-45">
                <a:latin typeface="Palatino Linotype"/>
                <a:cs typeface="Palatino Linotype"/>
              </a:rPr>
              <a:t>Krishnakumar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(1987)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with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their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“generalized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two- </a:t>
            </a:r>
            <a:r>
              <a:rPr dirty="0" sz="1000" spc="-55">
                <a:latin typeface="Palatino Linotype"/>
                <a:cs typeface="Palatino Linotype"/>
              </a:rPr>
              <a:t>stage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least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squares”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Cambria"/>
                <a:cs typeface="Cambria"/>
              </a:rPr>
              <a:t>g</a:t>
            </a:r>
            <a:r>
              <a:rPr dirty="0" sz="1000" b="1">
                <a:latin typeface="Courier New"/>
                <a:cs typeface="Courier New"/>
              </a:rPr>
              <a:t/>
            </a:r>
            <a:r>
              <a:rPr dirty="0" sz="1000" b="1">
                <a:latin typeface="Cambria"/>
                <a:cs typeface="Cambria"/>
              </a:rPr>
              <a:t>sls</a:t>
            </a:r>
            <a:r>
              <a:rPr dirty="0" sz="1000" spc="60" b="1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estimator,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which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differ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by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40">
                <a:latin typeface="Palatino Linotype"/>
                <a:cs typeface="Palatino Linotype"/>
              </a:rPr>
              <a:t>way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instruments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introduced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model.</a:t>
            </a:r>
            <a:endParaRPr sz="1000">
              <a:latin typeface="Palatino Linotype"/>
              <a:cs typeface="Palatino Linotype"/>
            </a:endParaRPr>
          </a:p>
          <a:p>
            <a:pPr algn="just" marL="295910" marR="5080" indent="107950">
              <a:lnSpc>
                <a:spcPts val="1190"/>
              </a:lnSpc>
              <a:spcBef>
                <a:spcPts val="5"/>
              </a:spcBef>
            </a:pP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bran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14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ho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5">
                <a:latin typeface="Palatino Linotype"/>
                <a:cs typeface="Palatino Linotype"/>
              </a:rPr>
              <a:t>ag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e’ll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llow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1992),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niﬁ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75">
                <a:latin typeface="Palatino Linotype"/>
                <a:cs typeface="Palatino Linotype"/>
              </a:rPr>
              <a:t>h</a:t>
            </a:r>
            <a:r>
              <a:rPr dirty="0" sz="1000" spc="229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hors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onsider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425450" indent="-130175">
              <a:lnSpc>
                <a:spcPts val="1195"/>
              </a:lnSpc>
              <a:spcBef>
                <a:spcPts val="480"/>
              </a:spcBef>
              <a:buFont typeface="Cambria"/>
              <a:buChar char="•"/>
              <a:tabLst>
                <a:tab pos="426084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endogenous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components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error,</a:t>
            </a:r>
            <a:endParaRPr sz="1000">
              <a:latin typeface="Palatino Linotype"/>
              <a:cs typeface="Palatino Linotype"/>
            </a:endParaRPr>
          </a:p>
          <a:p>
            <a:pPr marL="425450" marR="5080" indent="-129539">
              <a:lnSpc>
                <a:spcPts val="1190"/>
              </a:lnSpc>
              <a:spcBef>
                <a:spcPts val="40"/>
              </a:spcBef>
              <a:buFont typeface="Cambria"/>
              <a:buChar char="•"/>
              <a:tabLst>
                <a:tab pos="426084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60">
                <a:latin typeface="Palatino Linotype"/>
                <a:cs typeface="Palatino Linotype"/>
              </a:rPr>
              <a:t>simply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exogenous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which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25">
                <a:latin typeface="Palatino Linotype"/>
                <a:cs typeface="Palatino Linotype"/>
              </a:rPr>
              <a:t> effects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-20">
                <a:latin typeface="Palatino Linotype"/>
                <a:cs typeface="Palatino Linotype"/>
              </a:rPr>
              <a:t> not with the </a:t>
            </a:r>
            <a:r>
              <a:rPr dirty="0" sz="1000" spc="-35">
                <a:latin typeface="Palatino Linotype"/>
                <a:cs typeface="Palatino Linotype"/>
              </a:rPr>
              <a:t>idiosyncratic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part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Palatino Linotype"/>
                <a:cs typeface="Palatino Linotype"/>
              </a:rPr>
              <a:t>error,</a:t>
            </a:r>
            <a:endParaRPr sz="1000">
              <a:latin typeface="Palatino Linotype"/>
              <a:cs typeface="Palatino Linotype"/>
            </a:endParaRPr>
          </a:p>
          <a:p>
            <a:pPr marL="425450" indent="-130175">
              <a:lnSpc>
                <a:spcPts val="1155"/>
              </a:lnSpc>
              <a:buFont typeface="Cambria"/>
              <a:buChar char="•"/>
              <a:tabLst>
                <a:tab pos="426084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doubly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exogenous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uncorrelated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both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components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error.</a:t>
            </a:r>
            <a:endParaRPr sz="1000">
              <a:latin typeface="Palatino Linotype"/>
              <a:cs typeface="Palatino Linotype"/>
            </a:endParaRPr>
          </a:p>
          <a:p>
            <a:pPr algn="just" marL="295910" marR="5080" indent="107950">
              <a:lnSpc>
                <a:spcPct val="100000"/>
              </a:lnSpc>
              <a:spcBef>
                <a:spcPts val="515"/>
              </a:spcBef>
            </a:pP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go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don</a:t>
            </a:r>
            <a:r>
              <a:rPr dirty="0" sz="1000" spc="-60">
                <a:latin typeface="Palatino Linotype"/>
                <a:cs typeface="Palatino Linotype"/>
              </a:rPr>
              <a:t>’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spc="-6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alid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onst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hogonal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al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ncr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inall</a:t>
            </a:r>
            <a:r>
              <a:rPr dirty="0" sz="1000" spc="-114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b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5" i="1">
                <a:latin typeface="Palatino Linotype"/>
                <a:cs typeface="Palatino Linotype"/>
              </a:rPr>
              <a:t>t</a:t>
            </a:r>
            <a:r>
              <a:rPr dirty="0" sz="1000" spc="-50" i="1">
                <a:latin typeface="Palatino Linotype"/>
                <a:cs typeface="Palatino Linotype"/>
              </a:rPr>
              <a:t>w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15" i="1">
                <a:latin typeface="Palatino Linotype"/>
                <a:cs typeface="Palatino Linotype"/>
              </a:rPr>
              <a:t>n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tion.</a:t>
            </a:r>
            <a:endParaRPr sz="1000">
              <a:latin typeface="Palatino Linotype"/>
              <a:cs typeface="Palatino Linotype"/>
            </a:endParaRPr>
          </a:p>
          <a:p>
            <a:pPr algn="just" marL="295910" marR="5080" indent="107950">
              <a:lnSpc>
                <a:spcPts val="1190"/>
              </a:lnSpc>
              <a:spcBef>
                <a:spcPts val="10"/>
              </a:spcBef>
            </a:pPr>
            <a:r>
              <a:rPr dirty="0" sz="1000" spc="-35">
                <a:latin typeface="Palatino Linotype"/>
                <a:cs typeface="Palatino Linotype"/>
              </a:rPr>
              <a:t>Consider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ow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ciﬁc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time-i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W</a:t>
            </a:r>
            <a:r>
              <a:rPr dirty="0" sz="1000" spc="-30" i="1">
                <a:latin typeface="Palatino Linotype"/>
                <a:cs typeface="Palatino Linotype"/>
              </a:rPr>
              <a:t>X</a:t>
            </a:r>
            <a:r>
              <a:rPr dirty="0" sz="1000" spc="8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40" i="1">
                <a:latin typeface="Palatino Linotype"/>
                <a:cs typeface="Palatino Linotype"/>
              </a:rPr>
              <a:t>BX</a:t>
            </a:r>
            <a:r>
              <a:rPr dirty="0" sz="1000" spc="8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403860">
              <a:lnSpc>
                <a:spcPts val="1155"/>
              </a:lnSpc>
            </a:pP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start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written</a:t>
            </a:r>
            <a:r>
              <a:rPr dirty="0" sz="1000" spc="-20">
                <a:latin typeface="Palatino Linotype"/>
                <a:cs typeface="Palatino Linotype"/>
              </a:rPr>
              <a:t> in</a:t>
            </a:r>
            <a:r>
              <a:rPr dirty="0" sz="1000" spc="-25">
                <a:latin typeface="Palatino Linotype"/>
                <a:cs typeface="Palatino Linotype"/>
              </a:rPr>
              <a:t> matrix </a:t>
            </a:r>
            <a:r>
              <a:rPr dirty="0" sz="1000" spc="-20">
                <a:latin typeface="Palatino Linotype"/>
                <a:cs typeface="Palatino Linotype"/>
              </a:rPr>
              <a:t>form:</a:t>
            </a:r>
            <a:endParaRPr sz="1000">
              <a:latin typeface="Palatino Linotype"/>
              <a:cs typeface="Palatino Linotype"/>
            </a:endParaRPr>
          </a:p>
          <a:p>
            <a:pPr marL="643890">
              <a:lnSpc>
                <a:spcPct val="100000"/>
              </a:lnSpc>
              <a:spcBef>
                <a:spcPts val="520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Z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676793" y="607782"/>
            <a:ext cx="5135880" cy="4400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Endogeneity</a:t>
            </a:r>
            <a:r>
              <a:rPr dirty="0" sz="800" spc="27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145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000" spc="-10">
                <a:latin typeface="Palatino Linotype"/>
                <a:cs typeface="Palatino Linotype"/>
              </a:rPr>
              <a:t>With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usual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hypotheses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concerning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component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variance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matrix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531529" y="1095199"/>
            <a:ext cx="35572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14020" algn="l"/>
                <a:tab pos="2981960" algn="l"/>
                <a:tab pos="3504565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43379" y="1022418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is: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Cambria"/>
                <a:cs typeface="Cambria"/>
              </a:rPr>
              <a:t>Ω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= </a:t>
            </a:r>
            <a:r>
              <a:rPr dirty="0" sz="1000" spc="-114" i="1">
                <a:latin typeface="Meiryo"/>
                <a:cs typeface="Meiryo"/>
              </a:rPr>
              <a:t/>
            </a:r>
            <a:r>
              <a:rPr dirty="0" baseline="29914" sz="975" spc="-172">
                <a:latin typeface="Palatino Linotype"/>
                <a:cs typeface="Palatino Linotype"/>
              </a:rPr>
              <a:t>2</a:t>
            </a:r>
            <a:r>
              <a:rPr dirty="0" sz="1000" spc="-114" i="1">
                <a:latin typeface="Palatino Linotype"/>
                <a:cs typeface="Palatino Linotype"/>
              </a:rPr>
              <a:t>W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/>
            </a:r>
            <a:r>
              <a:rPr dirty="0" baseline="29914" sz="975" spc="-165">
                <a:latin typeface="Palatino Linotype"/>
                <a:cs typeface="Palatino Linotype"/>
              </a:rPr>
              <a:t>2</a:t>
            </a:r>
            <a:r>
              <a:rPr dirty="0" sz="1000" spc="-110" i="1">
                <a:latin typeface="Palatino Linotype"/>
                <a:cs typeface="Palatino Linotype"/>
              </a:rPr>
              <a:t>B</a:t>
            </a:r>
            <a:r>
              <a:rPr dirty="0" sz="1000" spc="-110">
                <a:latin typeface="Palatino Linotype"/>
                <a:cs typeface="Palatino Linotype"/>
              </a:rPr>
              <a:t>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pre-</a:t>
            </a:r>
            <a:r>
              <a:rPr dirty="0" sz="1000" spc="-50">
                <a:latin typeface="Palatino Linotype"/>
                <a:cs typeface="Palatino Linotype"/>
              </a:rPr>
              <a:t>multiply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by: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Ω</a:t>
            </a:r>
            <a:r>
              <a:rPr dirty="0" baseline="29914" sz="975">
                <a:latin typeface="Cambria"/>
                <a:cs typeface="Cambria"/>
              </a:rPr>
              <a:t>–</a:t>
            </a:r>
            <a:r>
              <a:rPr dirty="0" baseline="29914" sz="975">
                <a:latin typeface="Palatino Linotype"/>
                <a:cs typeface="Palatino Linotype"/>
              </a:rPr>
              <a:t>0.5</a:t>
            </a:r>
            <a:r>
              <a:rPr dirty="0" baseline="29914" sz="975" spc="292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spc="-440" i="1">
                <a:latin typeface="Meiryo"/>
                <a:cs typeface="Meiryo"/>
              </a:rPr>
              <a:t/>
            </a:r>
            <a:r>
              <a:rPr dirty="0" baseline="29914" sz="975" spc="172">
                <a:latin typeface="Cambria"/>
                <a:cs typeface="Cambria"/>
              </a:rPr>
              <a:t>–</a:t>
            </a:r>
            <a:r>
              <a:rPr dirty="0" baseline="29914" sz="975" spc="-30">
                <a:latin typeface="Palatino Linotype"/>
                <a:cs typeface="Palatino Linotype"/>
              </a:rPr>
              <a:t>0.</a:t>
            </a:r>
            <a:r>
              <a:rPr dirty="0" baseline="29914" sz="975" spc="52">
                <a:latin typeface="Palatino Linotype"/>
                <a:cs typeface="Palatino Linotype"/>
              </a:rPr>
              <a:t>5</a:t>
            </a:r>
            <a:r>
              <a:rPr dirty="0" sz="1000" spc="-15" i="1">
                <a:latin typeface="Palatino Linotype"/>
                <a:cs typeface="Palatino Linotype"/>
              </a:rPr>
              <a:t>W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440" i="1">
                <a:latin typeface="Meiryo"/>
                <a:cs typeface="Meiryo"/>
              </a:rPr>
              <a:t/>
            </a:r>
            <a:r>
              <a:rPr dirty="0" baseline="29914" sz="975" spc="172">
                <a:latin typeface="Cambria"/>
                <a:cs typeface="Cambria"/>
              </a:rPr>
              <a:t>–</a:t>
            </a:r>
            <a:r>
              <a:rPr dirty="0" baseline="29914" sz="975" spc="-30">
                <a:latin typeface="Palatino Linotype"/>
                <a:cs typeface="Palatino Linotype"/>
              </a:rPr>
              <a:t>0.</a:t>
            </a:r>
            <a:r>
              <a:rPr dirty="0" baseline="29914" sz="975" spc="52">
                <a:latin typeface="Palatino Linotype"/>
                <a:cs typeface="Palatino Linotype"/>
              </a:rPr>
              <a:t>5</a:t>
            </a:r>
            <a:r>
              <a:rPr dirty="0" sz="1000" spc="-30" i="1">
                <a:latin typeface="Palatino Linotype"/>
                <a:cs typeface="Palatino Linotype"/>
              </a:rPr>
              <a:t>B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43403" y="1134124"/>
            <a:ext cx="3288665" cy="410845"/>
          </a:xfrm>
          <a:prstGeom prst="rect">
            <a:avLst/>
          </a:prstGeom>
        </p:spPr>
        <p:txBody>
          <a:bodyPr wrap="square" lIns="0" tIns="5270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15"/>
              </a:spcBef>
            </a:pP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obtain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transformed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iid</a:t>
            </a:r>
            <a:r>
              <a:rPr dirty="0" sz="1000" spc="-2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315"/>
              </a:spcBef>
            </a:pPr>
            <a:r>
              <a:rPr dirty="0" baseline="-22222" sz="1500">
                <a:latin typeface="Cambria"/>
                <a:cs typeface="Cambria"/>
              </a:rPr>
              <a:t>Ω</a:t>
            </a:r>
            <a:r>
              <a:rPr dirty="0" sz="650">
                <a:latin typeface="Cambria"/>
                <a:cs typeface="Cambria"/>
              </a:rPr>
              <a:t>–</a:t>
            </a:r>
            <a:r>
              <a:rPr dirty="0" sz="650">
                <a:latin typeface="Palatino Linotype"/>
                <a:cs typeface="Palatino Linotype"/>
              </a:rPr>
              <a:t>0.5</a:t>
            </a:r>
            <a:r>
              <a:rPr dirty="0" baseline="-22222" sz="1500" i="1">
                <a:latin typeface="Palatino Linotype"/>
                <a:cs typeface="Palatino Linotype"/>
              </a:rPr>
              <a:t>y</a:t>
            </a:r>
            <a:r>
              <a:rPr dirty="0" baseline="-22222" sz="1500" spc="120" i="1">
                <a:latin typeface="Palatino Linotype"/>
                <a:cs typeface="Palatino Linotype"/>
              </a:rPr>
              <a:t> </a:t>
            </a:r>
            <a:r>
              <a:rPr dirty="0" baseline="-22222" sz="1500" spc="187">
                <a:latin typeface="Cambria"/>
                <a:cs typeface="Cambria"/>
              </a:rPr>
              <a:t>=</a:t>
            </a:r>
            <a:r>
              <a:rPr dirty="0" baseline="-22222" sz="1500" spc="165">
                <a:latin typeface="Cambria"/>
                <a:cs typeface="Cambria"/>
              </a:rPr>
              <a:t> </a:t>
            </a:r>
            <a:r>
              <a:rPr dirty="0" baseline="-22222" sz="1500" spc="82">
                <a:latin typeface="Cambria"/>
                <a:cs typeface="Cambria"/>
              </a:rPr>
              <a:t>Ω</a:t>
            </a:r>
            <a:r>
              <a:rPr dirty="0" sz="650" spc="125">
                <a:latin typeface="Cambria"/>
                <a:cs typeface="Cambria"/>
              </a:rPr>
              <a:t>–</a:t>
            </a:r>
            <a:r>
              <a:rPr dirty="0" sz="650" spc="-15">
                <a:latin typeface="Palatino Linotype"/>
                <a:cs typeface="Palatino Linotype"/>
              </a:rPr>
              <a:t>0.</a:t>
            </a:r>
            <a:r>
              <a:rPr dirty="0" sz="650" spc="40">
                <a:latin typeface="Palatino Linotype"/>
                <a:cs typeface="Palatino Linotype"/>
              </a:rPr>
              <a:t>5</a:t>
            </a:r>
            <a:r>
              <a:rPr dirty="0" baseline="-22222" sz="1500" spc="-30" i="1">
                <a:latin typeface="Palatino Linotype"/>
                <a:cs typeface="Palatino Linotype"/>
              </a:rPr>
              <a:t>Z</a:t>
            </a:r>
            <a:r>
              <a:rPr dirty="0" baseline="-22222" sz="1500" spc="-869" i="1">
                <a:latin typeface="Meiryo"/>
                <a:cs typeface="Meiryo"/>
              </a:rPr>
              <a:t/>
            </a:r>
            <a:r>
              <a:rPr dirty="0" baseline="-22222" sz="1500" spc="37" i="1">
                <a:latin typeface="Meiryo"/>
                <a:cs typeface="Meiryo"/>
              </a:rPr>
              <a:t> </a:t>
            </a:r>
            <a:r>
              <a:rPr dirty="0" baseline="-22222" sz="1500" spc="187">
                <a:latin typeface="Cambria"/>
                <a:cs typeface="Cambria"/>
              </a:rPr>
              <a:t>+</a:t>
            </a:r>
            <a:r>
              <a:rPr dirty="0" baseline="-22222" sz="1500" spc="67">
                <a:latin typeface="Cambria"/>
                <a:cs typeface="Cambria"/>
              </a:rPr>
              <a:t> </a:t>
            </a:r>
            <a:r>
              <a:rPr dirty="0" baseline="-22222" sz="1500" spc="60">
                <a:latin typeface="Cambria"/>
                <a:cs typeface="Cambria"/>
              </a:rPr>
              <a:t>Ω</a:t>
            </a:r>
            <a:r>
              <a:rPr dirty="0" sz="650" spc="110">
                <a:latin typeface="Cambria"/>
                <a:cs typeface="Cambria"/>
              </a:rPr>
              <a:t>–</a:t>
            </a:r>
            <a:r>
              <a:rPr dirty="0" sz="650" spc="-25">
                <a:latin typeface="Palatino Linotype"/>
                <a:cs typeface="Palatino Linotype"/>
              </a:rPr>
              <a:t>0.</a:t>
            </a:r>
            <a:r>
              <a:rPr dirty="0" sz="650" spc="30">
                <a:latin typeface="Palatino Linotype"/>
                <a:cs typeface="Palatino Linotype"/>
              </a:rPr>
              <a:t>5</a:t>
            </a:r>
            <a:r>
              <a:rPr dirty="0" baseline="-22222" sz="1500" spc="-900" i="1">
                <a:latin typeface="Meiryo"/>
                <a:cs typeface="Meiryo"/>
              </a:rPr>
              <a:t/>
            </a:r>
            <a:endParaRPr baseline="-22222" sz="1500">
              <a:latin typeface="Meiryo"/>
              <a:cs typeface="Meiryo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43382" y="1661129"/>
            <a:ext cx="5011420" cy="27057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We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apply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method,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instruments, </a:t>
            </a:r>
            <a:r>
              <a:rPr dirty="0" sz="1000" spc="-55">
                <a:latin typeface="Palatino Linotype"/>
                <a:cs typeface="Palatino Linotype"/>
              </a:rPr>
              <a:t>which,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denoting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by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baseline="-21367" sz="975" spc="142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doubly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exogenous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by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baseline="-21367" sz="975" spc="240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simply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exogenous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variables,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35">
                <a:latin typeface="Cambria"/>
                <a:cs typeface="Cambria"/>
              </a:rPr>
              <a:t>(</a:t>
            </a:r>
            <a:r>
              <a:rPr dirty="0" sz="1000" spc="-35" i="1">
                <a:latin typeface="Palatino Linotype"/>
                <a:cs typeface="Palatino Linotype"/>
              </a:rPr>
              <a:t>L</a:t>
            </a:r>
            <a:r>
              <a:rPr dirty="0" baseline="-21367" sz="975" spc="-52">
                <a:latin typeface="Cambria"/>
                <a:cs typeface="Cambria"/>
              </a:rPr>
              <a:t>(</a:t>
            </a:r>
            <a:r>
              <a:rPr dirty="0" baseline="-21367" sz="975" spc="-52">
                <a:latin typeface="Palatino Linotype"/>
                <a:cs typeface="Palatino Linotype"/>
              </a:rPr>
              <a:t>1</a:t>
            </a:r>
            <a:r>
              <a:rPr dirty="0" baseline="-21367" sz="975" spc="-52">
                <a:latin typeface="Cambria"/>
                <a:cs typeface="Cambria"/>
              </a:rPr>
              <a:t>)</a:t>
            </a:r>
            <a:r>
              <a:rPr dirty="0" sz="1000" spc="-3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whole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instruments,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written:</a:t>
            </a:r>
            <a:endParaRPr sz="100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735"/>
              </a:spcBef>
            </a:pP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5" i="1">
                <a:latin typeface="Palatino Linotype"/>
                <a:cs typeface="Palatino Linotype"/>
              </a:rPr>
              <a:t>WL</a:t>
            </a:r>
            <a:r>
              <a:rPr dirty="0" sz="1000" spc="-4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145" i="1">
                <a:latin typeface="Palatino Linotype"/>
                <a:cs typeface="Palatino Linotype"/>
              </a:rPr>
              <a:t>B</a:t>
            </a:r>
            <a:r>
              <a:rPr dirty="0" sz="1000" spc="-305" i="1">
                <a:latin typeface="Palatino Linotype"/>
                <a:cs typeface="Palatino Linotype"/>
              </a:rPr>
              <a:t>L</a:t>
            </a:r>
            <a:r>
              <a:rPr dirty="0" baseline="11111" sz="1500" spc="-44" i="1">
                <a:latin typeface="Meiryo"/>
                <a:cs typeface="Meiryo"/>
              </a:rPr>
              <a:t>̃</a:t>
            </a:r>
            <a:r>
              <a:rPr dirty="0" sz="1000" spc="6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38100" marR="30480">
              <a:lnSpc>
                <a:spcPct val="100000"/>
              </a:lnSpc>
              <a:spcBef>
                <a:spcPts val="715"/>
              </a:spcBef>
            </a:pPr>
            <a:r>
              <a:rPr dirty="0" sz="1000" spc="-50">
                <a:latin typeface="Palatino Linotype"/>
                <a:cs typeface="Palatino Linotype"/>
              </a:rPr>
              <a:t>where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75" i="1">
                <a:latin typeface="Palatino Linotype"/>
                <a:cs typeface="Palatino Linotype"/>
              </a:rPr>
              <a:t>L</a:t>
            </a:r>
            <a:r>
              <a:rPr dirty="0" baseline="11111" sz="1500" spc="-562" i="1">
                <a:latin typeface="Meiryo"/>
                <a:cs typeface="Meiryo"/>
              </a:rPr>
              <a:t>̃</a:t>
            </a:r>
            <a:r>
              <a:rPr dirty="0" baseline="11111" sz="1500" spc="7" i="1">
                <a:latin typeface="Meiryo"/>
                <a:cs typeface="Meiryo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that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will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deﬁned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later.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now,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just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consider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that</a:t>
            </a:r>
            <a:r>
              <a:rPr dirty="0" sz="1000" spc="-30">
                <a:latin typeface="Palatino Linotype"/>
                <a:cs typeface="Palatino Linotype"/>
              </a:rPr>
              <a:t> these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variables </a:t>
            </a:r>
            <a:r>
              <a:rPr dirty="0" sz="1000" spc="-45">
                <a:latin typeface="Palatino Linotype"/>
                <a:cs typeface="Palatino Linotype"/>
              </a:rPr>
              <a:t>must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provide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valid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when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transformation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applied.</a:t>
            </a:r>
            <a:endParaRPr sz="1000">
              <a:latin typeface="Palatino Linotype"/>
              <a:cs typeface="Palatino Linotype"/>
            </a:endParaRPr>
          </a:p>
          <a:p>
            <a:pPr marL="38100" marR="30480" indent="107950">
              <a:lnSpc>
                <a:spcPts val="1200"/>
              </a:lnSpc>
              <a:spcBef>
                <a:spcPts val="4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instrumental </a:t>
            </a:r>
            <a:r>
              <a:rPr dirty="0" sz="1000" spc="-50">
                <a:latin typeface="Palatino Linotype"/>
                <a:cs typeface="Palatino Linotype"/>
              </a:rPr>
              <a:t>variables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denoting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</a:t>
            </a:r>
            <a:r>
              <a:rPr dirty="0" baseline="-21367" sz="975" i="1">
                <a:latin typeface="Palatino Linotype"/>
                <a:cs typeface="Palatino Linotype"/>
              </a:rPr>
              <a:t>A</a:t>
            </a:r>
            <a:r>
              <a:rPr dirty="0" baseline="-21367" sz="975" spc="30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A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Cambria"/>
                <a:cs typeface="Cambria"/>
              </a:rPr>
              <a:t>)</a:t>
            </a:r>
            <a:r>
              <a:rPr dirty="0" baseline="29914" sz="975" spc="-30">
                <a:latin typeface="Cambria"/>
                <a:cs typeface="Cambria"/>
              </a:rPr>
              <a:t>–</a:t>
            </a:r>
            <a:r>
              <a:rPr dirty="0" baseline="29914" sz="975" spc="-30">
                <a:latin typeface="Palatino Linotype"/>
                <a:cs typeface="Palatino Linotype"/>
              </a:rPr>
              <a:t>1</a:t>
            </a:r>
            <a:r>
              <a:rPr dirty="0" sz="1000" spc="-20" i="1">
                <a:latin typeface="Palatino Linotype"/>
                <a:cs typeface="Palatino Linotype"/>
              </a:rPr>
              <a:t>A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baseline="29914" sz="975" spc="75" i="1">
                <a:latin typeface="Meiryo"/>
                <a:cs typeface="Meiryo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projection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 </a:t>
            </a:r>
            <a:r>
              <a:rPr dirty="0" sz="1000" spc="-50">
                <a:latin typeface="Palatino Linotype"/>
                <a:cs typeface="Palatino Linotype"/>
              </a:rPr>
              <a:t>deﬁned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instruments:</a:t>
            </a:r>
            <a:endParaRPr sz="100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275"/>
              </a:spcBef>
            </a:pPr>
            <a:r>
              <a:rPr dirty="0" baseline="-22222" sz="1500" spc="-930" i="1">
                <a:latin typeface="Meiryo"/>
                <a:cs typeface="Meiryo"/>
              </a:rPr>
              <a:t>̂</a:t>
            </a:r>
            <a:r>
              <a:rPr dirty="0" baseline="-22222" sz="1500" spc="330" i="1">
                <a:latin typeface="Meiryo"/>
                <a:cs typeface="Meiryo"/>
              </a:rPr>
              <a:t> </a:t>
            </a:r>
            <a:r>
              <a:rPr dirty="0" baseline="-22222" sz="1500" spc="187">
                <a:latin typeface="Cambria"/>
                <a:cs typeface="Cambria"/>
              </a:rPr>
              <a:t>=</a:t>
            </a:r>
            <a:r>
              <a:rPr dirty="0" baseline="-22222" sz="1500" spc="284">
                <a:latin typeface="Cambria"/>
                <a:cs typeface="Cambria"/>
              </a:rPr>
              <a:t> </a:t>
            </a:r>
            <a:r>
              <a:rPr dirty="0" baseline="-22222" sz="1500" spc="-15">
                <a:latin typeface="Cambria"/>
                <a:cs typeface="Cambria"/>
              </a:rPr>
              <a:t>(</a:t>
            </a:r>
            <a:r>
              <a:rPr dirty="0" baseline="-22222" sz="1500" spc="-15" i="1">
                <a:latin typeface="Palatino Linotype"/>
                <a:cs typeface="Palatino Linotype"/>
              </a:rPr>
              <a:t>Z</a:t>
            </a:r>
            <a:r>
              <a:rPr dirty="0" sz="650" spc="-10" i="1">
                <a:latin typeface="Meiryo"/>
                <a:cs typeface="Meiryo"/>
              </a:rPr>
              <a:t>⊤</a:t>
            </a:r>
            <a:r>
              <a:rPr dirty="0" baseline="-22222" sz="1500" spc="-15">
                <a:latin typeface="Cambria"/>
                <a:cs typeface="Cambria"/>
              </a:rPr>
              <a:t>Ω</a:t>
            </a:r>
            <a:r>
              <a:rPr dirty="0" sz="650" spc="-10">
                <a:latin typeface="Cambria"/>
                <a:cs typeface="Cambria"/>
              </a:rPr>
              <a:t>–</a:t>
            </a:r>
            <a:r>
              <a:rPr dirty="0" sz="650" spc="-10">
                <a:latin typeface="Palatino Linotype"/>
                <a:cs typeface="Palatino Linotype"/>
              </a:rPr>
              <a:t>0.5</a:t>
            </a:r>
            <a:r>
              <a:rPr dirty="0" baseline="-22222" sz="1500" spc="-15">
                <a:latin typeface="Palatino Linotype"/>
                <a:cs typeface="Palatino Linotype"/>
              </a:rPr>
              <a:t>P</a:t>
            </a:r>
            <a:r>
              <a:rPr dirty="0" baseline="-55555" sz="975" spc="-15" i="1">
                <a:latin typeface="Palatino Linotype"/>
                <a:cs typeface="Palatino Linotype"/>
              </a:rPr>
              <a:t>A</a:t>
            </a:r>
            <a:r>
              <a:rPr dirty="0" baseline="-22222" sz="1500" spc="-15">
                <a:latin typeface="Cambria"/>
                <a:cs typeface="Cambria"/>
              </a:rPr>
              <a:t>Ω</a:t>
            </a:r>
            <a:r>
              <a:rPr dirty="0" sz="650" spc="-10">
                <a:latin typeface="Cambria"/>
                <a:cs typeface="Cambria"/>
              </a:rPr>
              <a:t>–</a:t>
            </a:r>
            <a:r>
              <a:rPr dirty="0" sz="650" spc="-10">
                <a:latin typeface="Palatino Linotype"/>
                <a:cs typeface="Palatino Linotype"/>
              </a:rPr>
              <a:t>0.5</a:t>
            </a:r>
            <a:r>
              <a:rPr dirty="0" baseline="-22222" sz="1500" spc="-15" i="1">
                <a:latin typeface="Palatino Linotype"/>
                <a:cs typeface="Palatino Linotype"/>
              </a:rPr>
              <a:t>Z</a:t>
            </a:r>
            <a:r>
              <a:rPr dirty="0" baseline="-22222" sz="1500" spc="-15">
                <a:latin typeface="Cambria"/>
                <a:cs typeface="Cambria"/>
              </a:rPr>
              <a:t>)</a:t>
            </a:r>
            <a:r>
              <a:rPr dirty="0" sz="650" spc="-10">
                <a:latin typeface="Cambria"/>
                <a:cs typeface="Cambria"/>
              </a:rPr>
              <a:t>–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r>
              <a:rPr dirty="0" baseline="-22222" sz="1500" spc="-15" i="1">
                <a:latin typeface="Palatino Linotype"/>
                <a:cs typeface="Palatino Linotype"/>
              </a:rPr>
              <a:t>Z</a:t>
            </a:r>
            <a:r>
              <a:rPr dirty="0" sz="650" spc="-10" i="1">
                <a:latin typeface="Meiryo"/>
                <a:cs typeface="Meiryo"/>
              </a:rPr>
              <a:t>⊤</a:t>
            </a:r>
            <a:r>
              <a:rPr dirty="0" baseline="-22222" sz="1500" spc="-15">
                <a:latin typeface="Cambria"/>
                <a:cs typeface="Cambria"/>
              </a:rPr>
              <a:t>Ω</a:t>
            </a:r>
            <a:r>
              <a:rPr dirty="0" sz="650" spc="-10">
                <a:latin typeface="Cambria"/>
                <a:cs typeface="Cambria"/>
              </a:rPr>
              <a:t>–</a:t>
            </a:r>
            <a:r>
              <a:rPr dirty="0" sz="650" spc="-10">
                <a:latin typeface="Palatino Linotype"/>
                <a:cs typeface="Palatino Linotype"/>
              </a:rPr>
              <a:t>0.5</a:t>
            </a:r>
            <a:r>
              <a:rPr dirty="0" baseline="-22222" sz="1500" spc="-15">
                <a:latin typeface="Palatino Linotype"/>
                <a:cs typeface="Palatino Linotype"/>
              </a:rPr>
              <a:t>P</a:t>
            </a:r>
            <a:r>
              <a:rPr dirty="0" baseline="-55555" sz="975" spc="-15" i="1">
                <a:latin typeface="Palatino Linotype"/>
                <a:cs typeface="Palatino Linotype"/>
              </a:rPr>
              <a:t>A</a:t>
            </a:r>
            <a:r>
              <a:rPr dirty="0" baseline="-22222" sz="1500" spc="-15">
                <a:latin typeface="Cambria"/>
                <a:cs typeface="Cambria"/>
              </a:rPr>
              <a:t>Ω</a:t>
            </a:r>
            <a:r>
              <a:rPr dirty="0" sz="650" spc="-10">
                <a:latin typeface="Cambria"/>
                <a:cs typeface="Cambria"/>
              </a:rPr>
              <a:t>–</a:t>
            </a:r>
            <a:r>
              <a:rPr dirty="0" sz="650" spc="-10">
                <a:latin typeface="Palatino Linotype"/>
                <a:cs typeface="Palatino Linotype"/>
              </a:rPr>
              <a:t>0.5</a:t>
            </a:r>
            <a:r>
              <a:rPr dirty="0" baseline="-22222" sz="1500" spc="-15" i="1">
                <a:latin typeface="Palatino Linotype"/>
                <a:cs typeface="Palatino Linotype"/>
              </a:rPr>
              <a:t>y</a:t>
            </a:r>
            <a:endParaRPr baseline="-22222" sz="1500">
              <a:latin typeface="Palatino Linotype"/>
              <a:cs typeface="Palatino Linotype"/>
            </a:endParaRPr>
          </a:p>
          <a:p>
            <a:pPr algn="just" marL="38100" marR="30480" indent="107950">
              <a:lnSpc>
                <a:spcPct val="100000"/>
              </a:lnSpc>
              <a:spcBef>
                <a:spcPts val="111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two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matrices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orthogonal,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projection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matrix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also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written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projection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matrices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deﬁned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instruments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transformed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within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matrices:</a:t>
            </a:r>
            <a:endParaRPr sz="100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715"/>
              </a:spcBef>
            </a:pPr>
            <a:r>
              <a:rPr dirty="0" sz="1000">
                <a:latin typeface="Palatino Linotype"/>
                <a:cs typeface="Palatino Linotype"/>
              </a:rPr>
              <a:t>P</a:t>
            </a:r>
            <a:r>
              <a:rPr dirty="0" baseline="-21367" sz="975" i="1">
                <a:latin typeface="Palatino Linotype"/>
                <a:cs typeface="Palatino Linotype"/>
              </a:rPr>
              <a:t>A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WL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WL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34188" sz="975">
                <a:latin typeface="Cambria"/>
                <a:cs typeface="Cambria"/>
              </a:rPr>
              <a:t>–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9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" i="1">
                <a:latin typeface="Palatino Linotype"/>
                <a:cs typeface="Palatino Linotype"/>
              </a:rPr>
              <a:t>B</a:t>
            </a:r>
            <a:r>
              <a:rPr dirty="0" sz="1000" spc="-450" i="1">
                <a:latin typeface="Palatino Linotype"/>
                <a:cs typeface="Palatino Linotype"/>
              </a:rPr>
              <a:t>L</a:t>
            </a:r>
            <a:r>
              <a:rPr dirty="0" baseline="11111" sz="1500" spc="-270" i="1">
                <a:latin typeface="Meiryo"/>
                <a:cs typeface="Meiryo"/>
              </a:rPr>
              <a:t>̃</a:t>
            </a:r>
            <a:r>
              <a:rPr dirty="0" sz="1000" spc="-75">
                <a:latin typeface="Cambria"/>
                <a:cs typeface="Cambria"/>
              </a:rPr>
              <a:t>(</a:t>
            </a:r>
            <a:r>
              <a:rPr dirty="0" sz="1000" spc="-450" i="1">
                <a:latin typeface="Palatino Linotype"/>
                <a:cs typeface="Palatino Linotype"/>
              </a:rPr>
              <a:t>L</a:t>
            </a:r>
            <a:r>
              <a:rPr dirty="0" baseline="11111" sz="1500" spc="-270" i="1">
                <a:latin typeface="Meiryo"/>
                <a:cs typeface="Meiryo"/>
              </a:rPr>
              <a:t>̃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5" i="1">
                <a:latin typeface="Palatino Linotype"/>
                <a:cs typeface="Palatino Linotype"/>
              </a:rPr>
              <a:t>B</a:t>
            </a:r>
            <a:r>
              <a:rPr dirty="0" sz="1000" spc="-450" i="1">
                <a:latin typeface="Palatino Linotype"/>
                <a:cs typeface="Palatino Linotype"/>
              </a:rPr>
              <a:t>L</a:t>
            </a:r>
            <a:r>
              <a:rPr dirty="0" baseline="11111" sz="1500" spc="-270" i="1">
                <a:latin typeface="Meiryo"/>
                <a:cs typeface="Meiryo"/>
              </a:rPr>
              <a:t>̃</a:t>
            </a:r>
            <a:r>
              <a:rPr dirty="0" sz="1000" spc="-75">
                <a:latin typeface="Cambria"/>
                <a:cs typeface="Cambria"/>
              </a:rPr>
              <a:t>)</a:t>
            </a:r>
            <a:r>
              <a:rPr dirty="0" baseline="34188" sz="975" spc="157">
                <a:latin typeface="Cambria"/>
                <a:cs typeface="Cambria"/>
              </a:rPr>
              <a:t>–</a:t>
            </a:r>
            <a:r>
              <a:rPr dirty="0" baseline="34188" sz="975" spc="37">
                <a:latin typeface="Palatino Linotype"/>
                <a:cs typeface="Palatino Linotype"/>
              </a:rPr>
              <a:t>1</a:t>
            </a:r>
            <a:r>
              <a:rPr dirty="0" sz="1000" spc="-450" i="1">
                <a:latin typeface="Palatino Linotype"/>
                <a:cs typeface="Palatino Linotype"/>
              </a:rPr>
              <a:t>L</a:t>
            </a:r>
            <a:r>
              <a:rPr dirty="0" baseline="11111" sz="1500" spc="-270" i="1">
                <a:latin typeface="Meiryo"/>
                <a:cs typeface="Meiryo"/>
              </a:rPr>
              <a:t>̃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5" i="1">
                <a:latin typeface="Palatino Linotype"/>
                <a:cs typeface="Palatino Linotype"/>
              </a:rPr>
              <a:t>B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</a:t>
            </a:r>
            <a:r>
              <a:rPr dirty="0" baseline="-21367" sz="975" i="1">
                <a:latin typeface="Palatino Linotype"/>
                <a:cs typeface="Palatino Linotype"/>
              </a:rPr>
              <a:t>WL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</a:t>
            </a:r>
            <a:r>
              <a:rPr dirty="0" baseline="-21367" sz="975" spc="-30" i="1">
                <a:latin typeface="Palatino Linotype"/>
                <a:cs typeface="Palatino Linotype"/>
              </a:rPr>
              <a:t>BL</a:t>
            </a:r>
            <a:r>
              <a:rPr dirty="0" baseline="-8547" sz="975" spc="-30" i="1">
                <a:latin typeface="Meiryo"/>
                <a:cs typeface="Meiryo"/>
              </a:rPr>
              <a:t>̃</a:t>
            </a:r>
            <a:endParaRPr baseline="-8547" sz="975">
              <a:latin typeface="Meiryo"/>
              <a:cs typeface="Meiryo"/>
            </a:endParaRPr>
          </a:p>
          <a:p>
            <a:pPr marL="146050">
              <a:lnSpc>
                <a:spcPct val="100000"/>
              </a:lnSpc>
              <a:spcBef>
                <a:spcPts val="71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then: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222664" y="4550745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949726" y="4550745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315959" y="4663417"/>
            <a:ext cx="7753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739140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2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91315" y="4498394"/>
            <a:ext cx="16738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08000" algn="l"/>
                <a:tab pos="1235075" algn="l"/>
              </a:tabLst>
            </a:pPr>
            <a:r>
              <a:rPr dirty="0" sz="1000" spc="-620" i="1">
                <a:latin typeface="Meiryo"/>
                <a:cs typeface="Meiryo"/>
              </a:rPr>
              <a:t>̂</a:t>
            </a:r>
            <a:r>
              <a:rPr dirty="0" sz="1000" spc="40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>
                <a:latin typeface="Palatino Linotype"/>
                <a:cs typeface="Palatino Linotype"/>
              </a:rPr>
              <a:t>P</a:t>
            </a:r>
            <a:r>
              <a:rPr dirty="0" baseline="-21367" sz="975">
                <a:latin typeface="Palatino Linotype"/>
                <a:cs typeface="Palatino Linotype"/>
              </a:rPr>
              <a:t>w</a:t>
            </a:r>
            <a:r>
              <a:rPr dirty="0" baseline="-21367" sz="975" i="1">
                <a:latin typeface="Palatino Linotype"/>
                <a:cs typeface="Palatino Linotype"/>
              </a:rPr>
              <a:t>L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-5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0" i="1">
                <a:latin typeface="Palatino Linotype"/>
                <a:cs typeface="Palatino Linotype"/>
              </a:rPr>
              <a:t>Z</a:t>
            </a:r>
            <a:r>
              <a:rPr dirty="0" baseline="34188" sz="975" spc="-150" i="1">
                <a:latin typeface="Meiryo"/>
                <a:cs typeface="Meiryo"/>
              </a:rPr>
              <a:t>⊤</a:t>
            </a:r>
            <a:r>
              <a:rPr dirty="0" sz="1000" spc="-100">
                <a:latin typeface="Palatino Linotype"/>
                <a:cs typeface="Palatino Linotype"/>
              </a:rPr>
              <a:t>P</a:t>
            </a:r>
            <a:r>
              <a:rPr dirty="0" baseline="-21367" sz="975" spc="-150">
                <a:latin typeface="Palatino Linotype"/>
                <a:cs typeface="Palatino Linotype"/>
              </a:rPr>
              <a:t>b</a:t>
            </a:r>
            <a:r>
              <a:rPr dirty="0" baseline="-21367" sz="975" spc="-150" i="1">
                <a:latin typeface="Palatino Linotype"/>
                <a:cs typeface="Palatino Linotype"/>
              </a:rPr>
              <a:t>L</a:t>
            </a:r>
            <a:r>
              <a:rPr dirty="0" baseline="-8547" sz="975" spc="-150" i="1">
                <a:latin typeface="Meiryo"/>
                <a:cs typeface="Meiryo"/>
              </a:rPr>
              <a:t>̃</a:t>
            </a:r>
            <a:r>
              <a:rPr dirty="0" baseline="-8547" sz="975" spc="-75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Z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613033" y="4384294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826522" y="4550745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919817" y="4663417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248064" y="4425007"/>
            <a:ext cx="24225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39140" algn="l"/>
                <a:tab pos="1616075" algn="l"/>
                <a:tab pos="2315210" algn="l"/>
              </a:tabLst>
            </a:pP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u="sng" sz="1000" spc="-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525809" y="4550745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619105" y="4663417"/>
            <a:ext cx="482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7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965170" y="4498392"/>
            <a:ext cx="11525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737235" algn="l"/>
              </a:tabLst>
            </a:pP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baseline="-21367" sz="975" spc="-15">
                <a:latin typeface="Palatino Linotype"/>
                <a:cs typeface="Palatino Linotype"/>
              </a:rPr>
              <a:t>w</a:t>
            </a:r>
            <a:r>
              <a:rPr dirty="0" baseline="-21367" sz="975" spc="-15" i="1">
                <a:latin typeface="Palatino Linotype"/>
                <a:cs typeface="Palatino Linotype"/>
              </a:rPr>
              <a:t>L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spc="-4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0" i="1">
                <a:latin typeface="Palatino Linotype"/>
                <a:cs typeface="Palatino Linotype"/>
              </a:rPr>
              <a:t>Z</a:t>
            </a:r>
            <a:r>
              <a:rPr dirty="0" baseline="34188" sz="975" spc="-150" i="1">
                <a:latin typeface="Meiryo"/>
                <a:cs typeface="Meiryo"/>
              </a:rPr>
              <a:t>⊤</a:t>
            </a:r>
            <a:r>
              <a:rPr dirty="0" sz="1000" spc="-100">
                <a:latin typeface="Palatino Linotype"/>
                <a:cs typeface="Palatino Linotype"/>
              </a:rPr>
              <a:t>P</a:t>
            </a:r>
            <a:r>
              <a:rPr dirty="0" baseline="-21367" sz="975" spc="-150">
                <a:latin typeface="Palatino Linotype"/>
                <a:cs typeface="Palatino Linotype"/>
              </a:rPr>
              <a:t>b</a:t>
            </a:r>
            <a:r>
              <a:rPr dirty="0" baseline="-21367" sz="975" spc="-150" i="1">
                <a:latin typeface="Palatino Linotype"/>
                <a:cs typeface="Palatino Linotype"/>
              </a:rPr>
              <a:t>L</a:t>
            </a:r>
            <a:r>
              <a:rPr dirty="0" baseline="-8547" sz="975" spc="-150" i="1">
                <a:latin typeface="Meiryo"/>
                <a:cs typeface="Meiryo"/>
              </a:rPr>
              <a:t>̃</a:t>
            </a:r>
            <a:r>
              <a:rPr dirty="0" baseline="-8547" sz="975" spc="-75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137993" y="4319512"/>
            <a:ext cx="30492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392555" algn="l"/>
                <a:tab pos="1616075" algn="l"/>
                <a:tab pos="2940685" algn="l"/>
              </a:tabLst>
            </a:pPr>
            <a:r>
              <a:rPr dirty="0" sz="1000" spc="390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380">
                <a:latin typeface="Segoe UI Symbol"/>
                <a:cs typeface="Segoe UI Symbol"/>
              </a:rPr>
              <a:t>)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390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39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834539" y="4892135"/>
            <a:ext cx="2381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01930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2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43395" y="4819350"/>
            <a:ext cx="16160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also,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denoting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55" i="1">
                <a:latin typeface="Meiryo"/>
                <a:cs typeface="Meiryo"/>
              </a:rPr>
              <a:t/>
            </a:r>
            <a:r>
              <a:rPr dirty="0" baseline="29914" sz="975" spc="-232">
                <a:latin typeface="Palatino Linotype"/>
                <a:cs typeface="Palatino Linotype"/>
              </a:rPr>
              <a:t>2</a:t>
            </a:r>
            <a:r>
              <a:rPr dirty="0" baseline="29914" sz="975" spc="22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650" i="1">
                <a:latin typeface="Meiryo"/>
                <a:cs typeface="Meiryo"/>
              </a:rPr>
              <a:t/>
            </a:r>
            <a:r>
              <a:rPr dirty="0" baseline="29914" sz="975" spc="187">
                <a:latin typeface="Palatino Linotype"/>
                <a:cs typeface="Palatino Linotype"/>
              </a:rPr>
              <a:t>2</a:t>
            </a:r>
            <a:r>
              <a:rPr dirty="0" sz="1000" spc="560">
                <a:latin typeface="Cambria"/>
                <a:cs typeface="Cambria"/>
              </a:rPr>
              <a:t>∕</a:t>
            </a:r>
            <a:r>
              <a:rPr dirty="0" sz="1000" spc="-650" i="1">
                <a:latin typeface="Meiryo"/>
                <a:cs typeface="Meiryo"/>
              </a:rPr>
              <a:t/>
            </a:r>
            <a:r>
              <a:rPr dirty="0" baseline="29914" sz="975" spc="187">
                <a:latin typeface="Palatino Linotype"/>
                <a:cs typeface="Palatino Linotype"/>
              </a:rPr>
              <a:t>2</a:t>
            </a:r>
            <a:r>
              <a:rPr dirty="0" sz="1000" spc="7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400883" y="5142678"/>
            <a:ext cx="730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878621" y="5062580"/>
            <a:ext cx="46761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398645" algn="l"/>
              </a:tabLst>
            </a:pPr>
            <a:r>
              <a:rPr dirty="0" sz="1000" spc="-620" i="1">
                <a:latin typeface="Meiryo"/>
                <a:cs typeface="Meiryo"/>
              </a:rPr>
              <a:t>̂</a:t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baseline="34188" sz="975" spc="-15">
                <a:latin typeface="Palatino Linotype"/>
                <a:cs typeface="Palatino Linotype"/>
              </a:rPr>
              <a:t>w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114" i="1">
                <a:latin typeface="Meiryo"/>
                <a:cs typeface="Meiryo"/>
              </a:rPr>
              <a:t/>
            </a:r>
            <a:r>
              <a:rPr dirty="0" baseline="34188" sz="975" spc="-172">
                <a:latin typeface="Palatino Linotype"/>
                <a:cs typeface="Palatino Linotype"/>
              </a:rPr>
              <a:t>2</a:t>
            </a:r>
            <a:r>
              <a:rPr dirty="0" sz="1000" spc="-114" i="1">
                <a:latin typeface="Palatino Linotype"/>
                <a:cs typeface="Palatino Linotype"/>
              </a:rPr>
              <a:t>Z</a:t>
            </a:r>
            <a:r>
              <a:rPr dirty="0" baseline="34188" sz="975" spc="-172" i="1">
                <a:latin typeface="Meiryo"/>
                <a:cs typeface="Meiryo"/>
              </a:rPr>
              <a:t>⊤</a:t>
            </a:r>
            <a:r>
              <a:rPr dirty="0" sz="1000" spc="-114">
                <a:latin typeface="Palatino Linotype"/>
                <a:cs typeface="Palatino Linotype"/>
              </a:rPr>
              <a:t>P</a:t>
            </a:r>
            <a:r>
              <a:rPr dirty="0" baseline="-21367" sz="975" spc="-172">
                <a:latin typeface="Palatino Linotype"/>
                <a:cs typeface="Palatino Linotype"/>
              </a:rPr>
              <a:t>b</a:t>
            </a:r>
            <a:r>
              <a:rPr dirty="0" baseline="-21367" sz="975" spc="-172" i="1">
                <a:latin typeface="Palatino Linotype"/>
                <a:cs typeface="Palatino Linotype"/>
              </a:rPr>
              <a:t>L</a:t>
            </a:r>
            <a:r>
              <a:rPr dirty="0" baseline="-8547" sz="975" spc="-172" i="1">
                <a:latin typeface="Meiryo"/>
                <a:cs typeface="Meiryo"/>
              </a:rPr>
              <a:t>̃</a:t>
            </a:r>
            <a:r>
              <a:rPr dirty="0" baseline="-8547" sz="975" spc="-135" i="1">
                <a:latin typeface="Meiryo"/>
                <a:cs typeface="Meiryo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baseline="-21367" sz="975" spc="-15">
                <a:latin typeface="Palatino Linotype"/>
                <a:cs typeface="Palatino Linotype"/>
              </a:rPr>
              <a:t>w</a:t>
            </a:r>
            <a:r>
              <a:rPr dirty="0" baseline="-21367" sz="975" spc="-15" i="1">
                <a:latin typeface="Palatino Linotype"/>
                <a:cs typeface="Palatino Linotype"/>
              </a:rPr>
              <a:t>L</a:t>
            </a:r>
            <a:r>
              <a:rPr dirty="0" sz="1000" spc="-10" i="1">
                <a:latin typeface="Palatino Linotype"/>
                <a:cs typeface="Palatino Linotype"/>
              </a:rPr>
              <a:t>y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114" i="1">
                <a:latin typeface="Meiryo"/>
                <a:cs typeface="Meiryo"/>
              </a:rPr>
              <a:t/>
            </a:r>
            <a:r>
              <a:rPr dirty="0" baseline="34188" sz="975" spc="-172">
                <a:latin typeface="Palatino Linotype"/>
                <a:cs typeface="Palatino Linotype"/>
              </a:rPr>
              <a:t>2</a:t>
            </a:r>
            <a:r>
              <a:rPr dirty="0" sz="1000" spc="-114" i="1">
                <a:latin typeface="Palatino Linotype"/>
                <a:cs typeface="Palatino Linotype"/>
              </a:rPr>
              <a:t>Z</a:t>
            </a:r>
            <a:r>
              <a:rPr dirty="0" baseline="34188" sz="975" spc="-172" i="1">
                <a:latin typeface="Meiryo"/>
                <a:cs typeface="Meiryo"/>
              </a:rPr>
              <a:t>⊤</a:t>
            </a:r>
            <a:r>
              <a:rPr dirty="0" sz="1000" spc="-114">
                <a:latin typeface="Palatino Linotype"/>
                <a:cs typeface="Palatino Linotype"/>
              </a:rPr>
              <a:t>P</a:t>
            </a:r>
            <a:r>
              <a:rPr dirty="0" baseline="-21367" sz="975" spc="-172">
                <a:latin typeface="Palatino Linotype"/>
                <a:cs typeface="Palatino Linotype"/>
              </a:rPr>
              <a:t>b</a:t>
            </a:r>
            <a:r>
              <a:rPr dirty="0" baseline="-21367" sz="975" spc="-172" i="1">
                <a:latin typeface="Palatino Linotype"/>
                <a:cs typeface="Palatino Linotype"/>
              </a:rPr>
              <a:t>L</a:t>
            </a:r>
            <a:r>
              <a:rPr dirty="0" baseline="-8547" sz="975" spc="-172" i="1">
                <a:latin typeface="Meiryo"/>
                <a:cs typeface="Meiryo"/>
              </a:rPr>
              <a:t>̃</a:t>
            </a:r>
            <a:r>
              <a:rPr dirty="0" baseline="-8547" sz="975" spc="-135" i="1">
                <a:latin typeface="Meiryo"/>
                <a:cs typeface="Meiryo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(6.9)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30672" y="5305696"/>
            <a:ext cx="5036820" cy="4686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 marR="43180" indent="10795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check that,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simple</a:t>
            </a:r>
            <a:r>
              <a:rPr dirty="0" sz="1000" spc="-10">
                <a:latin typeface="Palatino Linotype"/>
                <a:cs typeface="Palatino Linotype"/>
              </a:rPr>
              <a:t> error </a:t>
            </a:r>
            <a:r>
              <a:rPr dirty="0" sz="1000" spc="-25">
                <a:latin typeface="Palatino Linotype"/>
                <a:cs typeface="Palatino Linotype"/>
              </a:rPr>
              <a:t>component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weighted </a:t>
            </a:r>
            <a:r>
              <a:rPr dirty="0" sz="1000" spc="-55">
                <a:latin typeface="Palatino Linotype"/>
                <a:cs typeface="Palatino Linotype"/>
              </a:rPr>
              <a:t>average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estimators: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15" i="1">
                <a:latin typeface="Meiryo"/>
                <a:cs typeface="Meiryo"/>
              </a:rPr>
              <a:t/>
            </a:r>
            <a:r>
              <a:rPr dirty="0" sz="1000" spc="-290" i="1">
                <a:latin typeface="Meiryo"/>
                <a:cs typeface="Meiryo"/>
              </a:rPr>
              <a:t>̂</a:t>
            </a:r>
            <a:r>
              <a:rPr dirty="0" baseline="-21367" sz="975" spc="89" b="1">
                <a:latin typeface="Cambria"/>
                <a:cs typeface="Cambria"/>
              </a:rPr>
              <a:t>e</a:t>
            </a:r>
            <a:r>
              <a:rPr dirty="0" baseline="-21367" sz="975" spc="75" b="1">
                <a:latin typeface="Cambria"/>
                <a:cs typeface="Cambria"/>
              </a:rPr>
              <a:t>c</a:t>
            </a:r>
            <a:r>
              <a:rPr dirty="0" baseline="-21367" sz="975" spc="-135" b="1">
                <a:latin typeface="Courier New"/>
                <a:cs typeface="Courier New"/>
              </a:rPr>
              <a:t/>
            </a:r>
            <a:r>
              <a:rPr dirty="0" baseline="-21367" sz="975" spc="150" b="1">
                <a:latin typeface="Cambria"/>
                <a:cs typeface="Cambria"/>
              </a:rPr>
              <a:t>s</a:t>
            </a:r>
            <a:r>
              <a:rPr dirty="0" baseline="-21367" sz="975" spc="127" b="1">
                <a:latin typeface="Cambria"/>
                <a:cs typeface="Cambria"/>
              </a:rPr>
              <a:t>l</a:t>
            </a:r>
            <a:r>
              <a:rPr dirty="0" baseline="-21367" sz="975" spc="52" b="1">
                <a:latin typeface="Cambria"/>
                <a:cs typeface="Cambria"/>
              </a:rPr>
              <a:t>s</a:t>
            </a:r>
            <a:r>
              <a:rPr dirty="0" baseline="-21367" sz="975" spc="270" b="1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D</a:t>
            </a:r>
            <a:r>
              <a:rPr dirty="0" baseline="29914" sz="975" spc="104">
                <a:latin typeface="Palatino Linotype"/>
                <a:cs typeface="Palatino Linotype"/>
              </a:rPr>
              <a:t>w</a:t>
            </a:r>
            <a:r>
              <a:rPr dirty="0" sz="1000" spc="-900" i="1">
                <a:latin typeface="Meiryo"/>
                <a:cs typeface="Meiryo"/>
              </a:rPr>
              <a:t/>
            </a:r>
            <a:r>
              <a:rPr dirty="0" sz="1000" spc="-290" i="1">
                <a:latin typeface="Meiryo"/>
                <a:cs typeface="Meiryo"/>
              </a:rPr>
              <a:t>̂</a:t>
            </a:r>
            <a:r>
              <a:rPr dirty="0" baseline="-21367" sz="975" spc="22">
                <a:latin typeface="Palatino Linotype"/>
                <a:cs typeface="Palatino Linotype"/>
              </a:rPr>
              <a:t>w</a:t>
            </a:r>
            <a:r>
              <a:rPr dirty="0" baseline="-21367" sz="975" spc="-127" b="1">
                <a:latin typeface="Courier New"/>
                <a:cs typeface="Courier New"/>
              </a:rPr>
              <a:t/>
            </a:r>
            <a:r>
              <a:rPr dirty="0" baseline="-21367" sz="975" spc="127" b="1">
                <a:latin typeface="Cambria"/>
                <a:cs typeface="Cambria"/>
              </a:rPr>
              <a:t>s</a:t>
            </a:r>
            <a:r>
              <a:rPr dirty="0" baseline="-21367" sz="975" spc="104" b="1">
                <a:latin typeface="Cambria"/>
                <a:cs typeface="Cambria"/>
              </a:rPr>
              <a:t>l</a:t>
            </a:r>
            <a:r>
              <a:rPr dirty="0" baseline="-21367" sz="975" spc="30" b="1">
                <a:latin typeface="Cambria"/>
                <a:cs typeface="Cambria"/>
              </a:rPr>
              <a:t>s</a:t>
            </a:r>
            <a:r>
              <a:rPr dirty="0" baseline="-21367" sz="975" spc="187" b="1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D</a:t>
            </a:r>
            <a:r>
              <a:rPr dirty="0" baseline="29914" sz="975" spc="52">
                <a:latin typeface="Palatino Linotype"/>
                <a:cs typeface="Palatino Linotype"/>
              </a:rPr>
              <a:t>b</a:t>
            </a:r>
            <a:r>
              <a:rPr dirty="0" sz="1000" spc="-900" i="1">
                <a:latin typeface="Meiryo"/>
                <a:cs typeface="Meiryo"/>
              </a:rPr>
              <a:t/>
            </a:r>
            <a:r>
              <a:rPr dirty="0" sz="1000" spc="-295" i="1">
                <a:latin typeface="Meiryo"/>
                <a:cs typeface="Meiryo"/>
              </a:rPr>
              <a:t>̂</a:t>
            </a:r>
            <a:r>
              <a:rPr dirty="0" baseline="-21367" sz="975" spc="-15">
                <a:latin typeface="Palatino Linotype"/>
                <a:cs typeface="Palatino Linotype"/>
              </a:rPr>
              <a:t>b</a:t>
            </a:r>
            <a:r>
              <a:rPr dirty="0" baseline="-21367" sz="975" spc="-135" b="1">
                <a:latin typeface="Courier New"/>
                <a:cs typeface="Courier New"/>
              </a:rPr>
              <a:t/>
            </a:r>
            <a:r>
              <a:rPr dirty="0" baseline="-21367" sz="975" spc="120" b="1">
                <a:latin typeface="Cambria"/>
                <a:cs typeface="Cambria"/>
              </a:rPr>
              <a:t>s</a:t>
            </a:r>
            <a:r>
              <a:rPr dirty="0" baseline="-21367" sz="975" spc="89" b="1">
                <a:latin typeface="Cambria"/>
                <a:cs typeface="Cambria"/>
              </a:rPr>
              <a:t>l</a:t>
            </a:r>
            <a:r>
              <a:rPr dirty="0" baseline="-21367" sz="975" spc="89" b="1">
                <a:latin typeface="Cambria"/>
                <a:cs typeface="Cambria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with: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ts val="1090"/>
              </a:lnSpc>
            </a:pPr>
            <a:r>
              <a:rPr dirty="0" sz="1000" spc="770">
                <a:latin typeface="Segoe UI Symbol"/>
                <a:cs typeface="Segoe UI Symbol"/>
              </a:rPr>
              <a:t>{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144146" y="5708806"/>
            <a:ext cx="11499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74015" algn="l"/>
                <a:tab pos="94488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w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195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052835" y="5711918"/>
            <a:ext cx="1319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D</a:t>
            </a:r>
            <a:r>
              <a:rPr dirty="0" sz="1000" spc="155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[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54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</a:t>
            </a:r>
            <a:r>
              <a:rPr dirty="0" sz="1000" spc="210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4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54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402249" y="5768243"/>
            <a:ext cx="539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85" i="1">
                <a:latin typeface="Meiryo"/>
                <a:cs typeface="Meiryo"/>
              </a:rPr>
              <a:t>̃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572325" y="5708806"/>
            <a:ext cx="2755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r>
              <a:rPr dirty="0" sz="650" spc="190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446138" y="5711918"/>
            <a:ext cx="48005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>
                <a:latin typeface="Cambria"/>
                <a:cs typeface="Cambria"/>
              </a:rPr>
              <a:t>]</a:t>
            </a:r>
            <a:r>
              <a:rPr dirty="0" sz="1000" spc="175">
                <a:latin typeface="Cambria"/>
                <a:cs typeface="Cambria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6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642497" y="5784698"/>
            <a:ext cx="14033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716280" algn="l"/>
                <a:tab pos="1270635" algn="l"/>
              </a:tabLst>
            </a:pPr>
            <a:r>
              <a:rPr dirty="0" sz="650" spc="-25">
                <a:latin typeface="Palatino Linotype"/>
                <a:cs typeface="Palatino Linotype"/>
              </a:rPr>
              <a:t>w</a:t>
            </a:r>
            <a:r>
              <a:rPr dirty="0" sz="650" spc="-25" i="1">
                <a:latin typeface="Palatino Linotype"/>
                <a:cs typeface="Palatino Linotype"/>
              </a:rPr>
              <a:t>L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>
                <a:latin typeface="Palatino Linotype"/>
                <a:cs typeface="Palatino Linotype"/>
              </a:rPr>
              <a:t>b</a:t>
            </a:r>
            <a:r>
              <a:rPr dirty="0" sz="650" spc="-25" i="1">
                <a:latin typeface="Palatino Linotype"/>
                <a:cs typeface="Palatino Linotype"/>
              </a:rPr>
              <a:t>L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>
                <a:latin typeface="Palatino Linotype"/>
                <a:cs typeface="Palatino Linotype"/>
              </a:rPr>
              <a:t>w</a:t>
            </a:r>
            <a:r>
              <a:rPr dirty="0" sz="650" spc="-25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30651" y="5914344"/>
            <a:ext cx="5037455" cy="23895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3467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D</a:t>
            </a:r>
            <a:r>
              <a:rPr dirty="0" baseline="29914" sz="975">
                <a:latin typeface="Palatino Linotype"/>
                <a:cs typeface="Palatino Linotype"/>
              </a:rPr>
              <a:t>b</a:t>
            </a:r>
            <a:r>
              <a:rPr dirty="0" baseline="29914" sz="975" spc="22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0" i="1">
                <a:latin typeface="Meiryo"/>
                <a:cs typeface="Meiryo"/>
              </a:rPr>
              <a:t/>
            </a:r>
            <a:r>
              <a:rPr dirty="0" baseline="29914" sz="975" spc="-60">
                <a:latin typeface="Palatino Linotype"/>
                <a:cs typeface="Palatino Linotype"/>
              </a:rPr>
              <a:t>2</a:t>
            </a:r>
            <a:r>
              <a:rPr dirty="0" sz="1000" spc="-40">
                <a:latin typeface="Cambria"/>
                <a:cs typeface="Cambria"/>
              </a:rPr>
              <a:t>[</a:t>
            </a:r>
            <a:r>
              <a:rPr dirty="0" sz="1000" spc="-40" i="1">
                <a:latin typeface="Palatino Linotype"/>
                <a:cs typeface="Palatino Linotype"/>
              </a:rPr>
              <a:t>Z</a:t>
            </a:r>
            <a:r>
              <a:rPr dirty="0" baseline="29914" sz="975" spc="-60" i="1">
                <a:latin typeface="Meiryo"/>
                <a:cs typeface="Meiryo"/>
              </a:rPr>
              <a:t>⊤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baseline="-21367" sz="975" spc="-60">
                <a:latin typeface="Palatino Linotype"/>
                <a:cs typeface="Palatino Linotype"/>
              </a:rPr>
              <a:t>w</a:t>
            </a:r>
            <a:r>
              <a:rPr dirty="0" baseline="-21367" sz="975" spc="-60" i="1">
                <a:latin typeface="Palatino Linotype"/>
                <a:cs typeface="Palatino Linotype"/>
              </a:rPr>
              <a:t>L</a:t>
            </a:r>
            <a:r>
              <a:rPr dirty="0" sz="1000" spc="-40" i="1">
                <a:latin typeface="Palatino Linotype"/>
                <a:cs typeface="Palatino Linotype"/>
              </a:rPr>
              <a:t>Z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14" i="1">
                <a:latin typeface="Meiryo"/>
                <a:cs typeface="Meiryo"/>
              </a:rPr>
              <a:t/>
            </a:r>
            <a:r>
              <a:rPr dirty="0" baseline="29914" sz="975" spc="-172">
                <a:latin typeface="Palatino Linotype"/>
                <a:cs typeface="Palatino Linotype"/>
              </a:rPr>
              <a:t>2</a:t>
            </a:r>
            <a:r>
              <a:rPr dirty="0" sz="1000" spc="-114" i="1">
                <a:latin typeface="Palatino Linotype"/>
                <a:cs typeface="Palatino Linotype"/>
              </a:rPr>
              <a:t>Z</a:t>
            </a:r>
            <a:r>
              <a:rPr dirty="0" baseline="29914" sz="975" spc="-172" i="1">
                <a:latin typeface="Meiryo"/>
                <a:cs typeface="Meiryo"/>
              </a:rPr>
              <a:t>⊤</a:t>
            </a:r>
            <a:r>
              <a:rPr dirty="0" sz="1000" spc="-114">
                <a:latin typeface="Palatino Linotype"/>
                <a:cs typeface="Palatino Linotype"/>
              </a:rPr>
              <a:t>P</a:t>
            </a:r>
            <a:r>
              <a:rPr dirty="0" baseline="-21367" sz="975" spc="-172">
                <a:latin typeface="Palatino Linotype"/>
                <a:cs typeface="Palatino Linotype"/>
              </a:rPr>
              <a:t>b</a:t>
            </a:r>
            <a:r>
              <a:rPr dirty="0" baseline="-21367" sz="975" spc="-172" i="1">
                <a:latin typeface="Palatino Linotype"/>
                <a:cs typeface="Palatino Linotype"/>
              </a:rPr>
              <a:t>L</a:t>
            </a:r>
            <a:r>
              <a:rPr dirty="0" baseline="-8547" sz="975" spc="-172" i="1">
                <a:latin typeface="Meiryo"/>
                <a:cs typeface="Meiryo"/>
              </a:rPr>
              <a:t>̃</a:t>
            </a:r>
            <a:r>
              <a:rPr dirty="0" baseline="-8547" sz="975" spc="-142" i="1">
                <a:latin typeface="Meiryo"/>
                <a:cs typeface="Meiryo"/>
              </a:rPr>
              <a:t> </a:t>
            </a:r>
            <a:r>
              <a:rPr dirty="0" sz="1000" spc="20" i="1">
                <a:latin typeface="Palatino Linotype"/>
                <a:cs typeface="Palatino Linotype"/>
              </a:rPr>
              <a:t>Z</a:t>
            </a:r>
            <a:r>
              <a:rPr dirty="0" sz="1000">
                <a:latin typeface="Cambria"/>
                <a:cs typeface="Cambria"/>
              </a:rPr>
              <a:t>]</a:t>
            </a:r>
            <a:r>
              <a:rPr dirty="0" baseline="29914" sz="975" spc="179">
                <a:latin typeface="Cambria"/>
                <a:cs typeface="Cambria"/>
              </a:rPr>
              <a:t>−</a:t>
            </a:r>
            <a:r>
              <a:rPr dirty="0" baseline="29914" sz="975" spc="112">
                <a:latin typeface="Palatino Linotype"/>
                <a:cs typeface="Palatino Linotype"/>
              </a:rPr>
              <a:t>1</a:t>
            </a:r>
            <a:r>
              <a:rPr dirty="0" sz="1000" spc="20" i="1">
                <a:latin typeface="Palatino Linotype"/>
                <a:cs typeface="Palatino Linotype"/>
              </a:rPr>
              <a:t>Z</a:t>
            </a:r>
            <a:r>
              <a:rPr dirty="0" baseline="29914" sz="975" spc="15" i="1">
                <a:latin typeface="Meiryo"/>
                <a:cs typeface="Meiryo"/>
              </a:rPr>
              <a:t>⊤</a:t>
            </a: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baseline="-21367" sz="975" spc="37">
                <a:latin typeface="Palatino Linotype"/>
                <a:cs typeface="Palatino Linotype"/>
              </a:rPr>
              <a:t>b</a:t>
            </a:r>
            <a:r>
              <a:rPr dirty="0" baseline="-21367" sz="975" spc="-405" i="1">
                <a:latin typeface="Palatino Linotype"/>
                <a:cs typeface="Palatino Linotype"/>
              </a:rPr>
              <a:t>L</a:t>
            </a:r>
            <a:r>
              <a:rPr dirty="0" baseline="-8547" sz="975" spc="-247" i="1">
                <a:latin typeface="Meiryo"/>
                <a:cs typeface="Meiryo"/>
              </a:rPr>
              <a:t>̃</a:t>
            </a:r>
            <a:endParaRPr baseline="-8547" sz="975">
              <a:latin typeface="Meiryo"/>
              <a:cs typeface="Meiryo"/>
            </a:endParaRPr>
          </a:p>
          <a:p>
            <a:pPr marL="158750">
              <a:lnSpc>
                <a:spcPct val="100000"/>
              </a:lnSpc>
              <a:spcBef>
                <a:spcPts val="770"/>
              </a:spcBef>
            </a:pPr>
            <a:r>
              <a:rPr dirty="0" sz="1000" spc="-35">
                <a:latin typeface="Palatino Linotype"/>
                <a:cs typeface="Palatino Linotype"/>
              </a:rPr>
              <a:t>Several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proposed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literature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special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cases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 lvl="2" marL="440055" indent="-389890">
              <a:lnSpc>
                <a:spcPct val="100000"/>
              </a:lnSpc>
              <a:spcBef>
                <a:spcPts val="790"/>
              </a:spcBef>
              <a:buAutoNum type="arabicPeriod" startAt="2"/>
              <a:tabLst>
                <a:tab pos="440690" algn="l"/>
              </a:tabLst>
            </a:pPr>
            <a:r>
              <a:rPr dirty="0" sz="1000" b="1">
                <a:latin typeface="Calibri"/>
                <a:cs typeface="Calibri"/>
              </a:rPr>
              <a:t>Special</a:t>
            </a:r>
            <a:r>
              <a:rPr dirty="0" sz="1000" spc="3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Cases</a:t>
            </a:r>
            <a:r>
              <a:rPr dirty="0" sz="1000" spc="4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of</a:t>
            </a:r>
            <a:r>
              <a:rPr dirty="0" sz="1000" spc="4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3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General</a:t>
            </a:r>
            <a:r>
              <a:rPr dirty="0" sz="1000" spc="4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Model</a:t>
            </a:r>
            <a:endParaRPr sz="1000">
              <a:latin typeface="Calibri"/>
              <a:cs typeface="Calibri"/>
            </a:endParaRPr>
          </a:p>
          <a:p>
            <a:pPr lvl="3" marL="488950" indent="-438784">
              <a:lnSpc>
                <a:spcPct val="100000"/>
              </a:lnSpc>
              <a:spcBef>
                <a:spcPts val="695"/>
              </a:spcBef>
              <a:buAutoNum type="arabicPeriod"/>
              <a:tabLst>
                <a:tab pos="489584" algn="l"/>
              </a:tabLst>
            </a:pPr>
            <a:r>
              <a:rPr dirty="0" sz="900" b="1">
                <a:latin typeface="Calibri"/>
                <a:cs typeface="Calibri"/>
              </a:rPr>
              <a:t>The </a:t>
            </a:r>
            <a:r>
              <a:rPr dirty="0" sz="900" b="1" i="1">
                <a:latin typeface="Calibri"/>
                <a:cs typeface="Calibri"/>
              </a:rPr>
              <a:t>within</a:t>
            </a:r>
            <a:r>
              <a:rPr dirty="0" sz="900" spc="5" b="1" i="1">
                <a:latin typeface="Calibri"/>
                <a:cs typeface="Calibri"/>
              </a:rPr>
              <a:t> </a:t>
            </a:r>
            <a:r>
              <a:rPr dirty="0" sz="900" spc="-20" b="1">
                <a:latin typeface="Calibri"/>
                <a:cs typeface="Calibri"/>
              </a:rPr>
              <a:t>Model</a:t>
            </a:r>
            <a:endParaRPr sz="900">
              <a:latin typeface="Calibri"/>
              <a:cs typeface="Calibri"/>
            </a:endParaRPr>
          </a:p>
          <a:p>
            <a:pPr algn="just" marL="50800" marR="43815">
              <a:lnSpc>
                <a:spcPct val="100000"/>
              </a:lnSpc>
              <a:spcBef>
                <a:spcPts val="20"/>
              </a:spcBef>
            </a:pPr>
            <a:r>
              <a:rPr dirty="0" sz="1000" spc="-40">
                <a:latin typeface="Palatino Linotype"/>
                <a:cs typeface="Palatino Linotype"/>
              </a:rPr>
              <a:t>Firstly,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external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covariates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simply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exogenous,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we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75" i="1">
                <a:latin typeface="Palatino Linotype"/>
                <a:cs typeface="Palatino Linotype"/>
              </a:rPr>
              <a:t>L</a:t>
            </a:r>
            <a:r>
              <a:rPr dirty="0" baseline="11111" sz="1500" spc="-562" i="1">
                <a:latin typeface="Meiryo"/>
                <a:cs typeface="Meiryo"/>
              </a:rPr>
              <a:t>̃</a:t>
            </a:r>
            <a:r>
              <a:rPr dirty="0" baseline="11111" sz="1500" spc="6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results.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ct val="100000"/>
              </a:lnSpc>
            </a:pPr>
            <a:r>
              <a:rPr dirty="0" sz="1000" spc="110">
                <a:latin typeface="Palatino Linotype"/>
                <a:cs typeface="Palatino Linotype"/>
              </a:rPr>
              <a:t>hen,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ply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genous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endogenous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al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eno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450" i="1">
                <a:latin typeface="Palatino Linotype"/>
                <a:cs typeface="Palatino Linotype"/>
              </a:rPr>
              <a:t>L</a:t>
            </a:r>
            <a:r>
              <a:rPr dirty="0" baseline="11111" sz="1500" spc="-442" i="1">
                <a:latin typeface="Meiryo"/>
                <a:cs typeface="Meiryo"/>
              </a:rPr>
              <a:t>̃</a:t>
            </a:r>
            <a:r>
              <a:rPr dirty="0" baseline="11111" sz="1500" spc="6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nsti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nly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ply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40">
                <a:latin typeface="Palatino Linotype"/>
                <a:cs typeface="Palatino Linotype"/>
              </a:rPr>
              <a:t>ogenous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nal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ondition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ide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ust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50">
                <a:latin typeface="Palatino Linotype"/>
                <a:cs typeface="Palatino Linotype"/>
              </a:rPr>
              <a:t>ual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endogenous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710"/>
              </a:spcBef>
            </a:pPr>
            <a:r>
              <a:rPr dirty="0" sz="1000" spc="-620" i="1">
                <a:latin typeface="Meiryo"/>
                <a:cs typeface="Meiryo"/>
              </a:rPr>
              <a:t>̂</a:t>
            </a:r>
            <a:r>
              <a:rPr dirty="0" sz="1000" spc="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baseline="-21367" sz="975" spc="-15">
                <a:latin typeface="Palatino Linotype"/>
                <a:cs typeface="Palatino Linotype"/>
              </a:rPr>
              <a:t>w</a:t>
            </a:r>
            <a:r>
              <a:rPr dirty="0" baseline="-21367" sz="975" spc="-15" i="1">
                <a:latin typeface="Palatino Linotype"/>
                <a:cs typeface="Palatino Linotype"/>
              </a:rPr>
              <a:t>L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baseline="-21367" sz="975" spc="-15">
                <a:latin typeface="Palatino Linotype"/>
                <a:cs typeface="Palatino Linotype"/>
              </a:rPr>
              <a:t>w</a:t>
            </a:r>
            <a:r>
              <a:rPr dirty="0" baseline="-21367" sz="975" spc="-15" i="1">
                <a:latin typeface="Palatino Linotype"/>
                <a:cs typeface="Palatino Linotype"/>
              </a:rPr>
              <a:t>L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58664" y="607782"/>
            <a:ext cx="5294630" cy="103631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146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00">
              <a:latin typeface="Calibri"/>
              <a:cs typeface="Calibri"/>
            </a:endParaRPr>
          </a:p>
          <a:p>
            <a:pPr marL="308610">
              <a:lnSpc>
                <a:spcPct val="100000"/>
              </a:lnSpc>
            </a:pPr>
            <a:r>
              <a:rPr dirty="0" sz="900" b="1">
                <a:latin typeface="Calibri"/>
                <a:cs typeface="Calibri"/>
              </a:rPr>
              <a:t>6.3.2.2</a:t>
            </a:r>
            <a:r>
              <a:rPr dirty="0" sz="900" spc="320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Error</a:t>
            </a:r>
            <a:r>
              <a:rPr dirty="0" sz="900" spc="1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Components</a:t>
            </a:r>
            <a:r>
              <a:rPr dirty="0" sz="900" spc="1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Two</a:t>
            </a:r>
            <a:r>
              <a:rPr dirty="0" sz="900" spc="1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Stage</a:t>
            </a:r>
            <a:r>
              <a:rPr dirty="0" sz="900" spc="1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Least</a:t>
            </a:r>
            <a:r>
              <a:rPr dirty="0" sz="900" spc="10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Squares</a:t>
            </a:r>
            <a:endParaRPr sz="900">
              <a:latin typeface="Calibri"/>
              <a:cs typeface="Calibri"/>
            </a:endParaRPr>
          </a:p>
          <a:p>
            <a:pPr algn="just" marL="308610" marR="43180" indent="-635">
              <a:lnSpc>
                <a:spcPct val="100000"/>
              </a:lnSpc>
              <a:spcBef>
                <a:spcPts val="20"/>
              </a:spcBef>
            </a:pPr>
            <a:r>
              <a:rPr dirty="0" sz="1000" spc="-35">
                <a:latin typeface="Palatino Linotype"/>
                <a:cs typeface="Palatino Linotype"/>
              </a:rPr>
              <a:t>Baltagi</a:t>
            </a:r>
            <a:r>
              <a:rPr dirty="0" sz="1000" spc="-30">
                <a:latin typeface="Palatino Linotype"/>
                <a:cs typeface="Palatino Linotype"/>
              </a:rPr>
              <a:t> (1981)’s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special</a:t>
            </a:r>
            <a:r>
              <a:rPr dirty="0" sz="1000" spc="-25">
                <a:latin typeface="Palatino Linotype"/>
                <a:cs typeface="Palatino Linotype"/>
              </a:rPr>
              <a:t> case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where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8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14">
                <a:latin typeface="Cambria"/>
                <a:cs typeface="Cambria"/>
              </a:rPr>
              <a:t> </a:t>
            </a:r>
            <a:r>
              <a:rPr dirty="0" sz="1000" spc="-530" i="1">
                <a:latin typeface="Palatino Linotype"/>
                <a:cs typeface="Palatino Linotype"/>
              </a:rPr>
              <a:t>L</a:t>
            </a:r>
            <a:r>
              <a:rPr dirty="0" baseline="11111" sz="1500" spc="-390" i="1">
                <a:latin typeface="Meiryo"/>
                <a:cs typeface="Meiryo"/>
              </a:rPr>
              <a:t>̃</a:t>
            </a:r>
            <a:r>
              <a:rPr dirty="0" sz="1000" spc="-165">
                <a:latin typeface="Palatino Linotype"/>
                <a:cs typeface="Palatino Linotype"/>
              </a:rPr>
              <a:t>,</a:t>
            </a:r>
            <a:r>
              <a:rPr dirty="0" sz="1000" spc="2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which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means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that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all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instruments </a:t>
            </a:r>
            <a:r>
              <a:rPr dirty="0" sz="1000" spc="-50">
                <a:latin typeface="Palatino Linotype"/>
                <a:cs typeface="Palatino Linotype"/>
              </a:rPr>
              <a:t>(and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potentially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some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covariates)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assumed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doubly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exogenous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therefore </a:t>
            </a:r>
            <a:r>
              <a:rPr dirty="0" sz="1000" spc="-55">
                <a:latin typeface="Palatino Linotype"/>
                <a:cs typeface="Palatino Linotype"/>
              </a:rPr>
              <a:t>used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twice.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start </a:t>
            </a:r>
            <a:r>
              <a:rPr dirty="0" sz="1000" spc="-40">
                <a:latin typeface="Palatino Linotype"/>
                <a:cs typeface="Palatino Linotype"/>
              </a:rPr>
              <a:t>from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equations</a:t>
            </a:r>
            <a:r>
              <a:rPr dirty="0" sz="1000" spc="-10">
                <a:latin typeface="Palatino Linotype"/>
                <a:cs typeface="Palatino Linotype"/>
              </a:rPr>
              <a:t> (6.5)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(6.7),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leads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respectively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the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estimators.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Stacking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these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equations,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obtain: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94442" y="1724993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99336" y="1728219"/>
            <a:ext cx="38036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8419" marR="30480" indent="-20955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245" i="1">
                <a:latin typeface="Palatino Linotype"/>
                <a:cs typeface="Palatino Linotype"/>
              </a:rPr>
              <a:t> </a:t>
            </a:r>
            <a:r>
              <a:rPr dirty="0" sz="1000" spc="-75" i="1">
                <a:latin typeface="Palatino Linotype"/>
                <a:cs typeface="Palatino Linotype"/>
              </a:rPr>
              <a:t>Wy</a:t>
            </a:r>
            <a:r>
              <a:rPr dirty="0" sz="1000" spc="-20" i="1">
                <a:latin typeface="Palatino Linotype"/>
                <a:cs typeface="Palatino Linotype"/>
              </a:rPr>
              <a:t> L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By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02776" y="1626495"/>
            <a:ext cx="5772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68630" algn="l"/>
              </a:tabLst>
            </a:pPr>
            <a:r>
              <a:rPr dirty="0" sz="1000" spc="390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39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489457" y="1805371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810305" y="1699728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715174" y="1652257"/>
            <a:ext cx="421640" cy="4305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1594" marR="30480" indent="-24130">
              <a:lnSpc>
                <a:spcPct val="132800"/>
              </a:lnSpc>
              <a:spcBef>
                <a:spcPts val="100"/>
              </a:spcBef>
            </a:pP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245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WZ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BZ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234813" y="1805367"/>
            <a:ext cx="204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6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641039" y="1699728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545903" y="1652238"/>
            <a:ext cx="400685" cy="430530"/>
          </a:xfrm>
          <a:prstGeom prst="rect">
            <a:avLst/>
          </a:prstGeom>
        </p:spPr>
        <p:txBody>
          <a:bodyPr wrap="square" lIns="0" tIns="628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95"/>
              </a:spcBef>
            </a:pP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245" i="1">
                <a:latin typeface="Palatino Linotype"/>
                <a:cs typeface="Palatino Linotype"/>
              </a:rPr>
              <a:t> </a:t>
            </a:r>
            <a:r>
              <a:rPr dirty="0" sz="1000" spc="175" i="1">
                <a:latin typeface="Palatino Linotype"/>
                <a:cs typeface="Palatino Linotype"/>
              </a:rPr>
              <a:t>W</a:t>
            </a:r>
            <a:r>
              <a:rPr dirty="0" sz="1000" spc="-38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67310">
              <a:lnSpc>
                <a:spcPct val="100000"/>
              </a:lnSpc>
              <a:spcBef>
                <a:spcPts val="390"/>
              </a:spcBef>
            </a:pPr>
            <a:r>
              <a:rPr dirty="0" sz="1000" spc="65" i="1">
                <a:latin typeface="Palatino Linotype"/>
                <a:cs typeface="Palatino Linotype"/>
              </a:rPr>
              <a:t>L</a:t>
            </a:r>
            <a:r>
              <a:rPr dirty="0" baseline="29914" sz="975" spc="15" i="1">
                <a:latin typeface="Meiryo"/>
                <a:cs typeface="Meiryo"/>
              </a:rPr>
              <a:t>⊤</a:t>
            </a:r>
            <a:r>
              <a:rPr dirty="0" sz="1000" spc="75" i="1">
                <a:latin typeface="Palatino Linotype"/>
                <a:cs typeface="Palatino Linotype"/>
              </a:rPr>
              <a:t>B</a:t>
            </a:r>
            <a:r>
              <a:rPr dirty="0" sz="1000" spc="-4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611302" y="1587522"/>
            <a:ext cx="14446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12445" algn="l"/>
                <a:tab pos="843280" algn="l"/>
                <a:tab pos="1329055" algn="l"/>
              </a:tabLst>
            </a:pPr>
            <a:r>
              <a:rPr dirty="0" sz="1000" spc="450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)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54843" y="2140038"/>
            <a:ext cx="4959985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j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tiﬁ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qu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pply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g</a:t>
            </a:r>
            <a:r>
              <a:rPr dirty="0" sz="1000" spc="13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902777" y="2755999"/>
            <a:ext cx="11366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V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211492" y="2650364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16371" y="2602989"/>
            <a:ext cx="400685" cy="430530"/>
          </a:xfrm>
          <a:prstGeom prst="rect">
            <a:avLst/>
          </a:prstGeom>
        </p:spPr>
        <p:txBody>
          <a:bodyPr wrap="square" lIns="0" tIns="628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95"/>
              </a:spcBef>
            </a:pP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245" i="1">
                <a:latin typeface="Palatino Linotype"/>
                <a:cs typeface="Palatino Linotype"/>
              </a:rPr>
              <a:t> </a:t>
            </a:r>
            <a:r>
              <a:rPr dirty="0" sz="1000" spc="175" i="1">
                <a:latin typeface="Palatino Linotype"/>
                <a:cs typeface="Palatino Linotype"/>
              </a:rPr>
              <a:t>W</a:t>
            </a:r>
            <a:r>
              <a:rPr dirty="0" sz="1000" spc="-38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67310">
              <a:lnSpc>
                <a:spcPct val="100000"/>
              </a:lnSpc>
              <a:spcBef>
                <a:spcPts val="390"/>
              </a:spcBef>
            </a:pPr>
            <a:r>
              <a:rPr dirty="0" sz="1000" spc="65" i="1">
                <a:latin typeface="Palatino Linotype"/>
                <a:cs typeface="Palatino Linotype"/>
              </a:rPr>
              <a:t>L</a:t>
            </a:r>
            <a:r>
              <a:rPr dirty="0" baseline="29914" sz="975" spc="15" i="1">
                <a:latin typeface="Meiryo"/>
                <a:cs typeface="Meiryo"/>
              </a:rPr>
              <a:t>⊤</a:t>
            </a:r>
            <a:r>
              <a:rPr dirty="0" sz="1000" spc="75" i="1">
                <a:latin typeface="Palatino Linotype"/>
                <a:cs typeface="Palatino Linotype"/>
              </a:rPr>
              <a:t>B</a:t>
            </a:r>
            <a:r>
              <a:rPr dirty="0" sz="1000" spc="-4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635553" y="2755999"/>
            <a:ext cx="2190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048967" y="2650365"/>
            <a:ext cx="1104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31470" algn="l"/>
                <a:tab pos="713105" algn="l"/>
                <a:tab pos="1032510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953847" y="2602990"/>
            <a:ext cx="1376045" cy="4305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7310" marR="30480" indent="-29845">
              <a:lnSpc>
                <a:spcPct val="132800"/>
              </a:lnSpc>
              <a:spcBef>
                <a:spcPts val="100"/>
              </a:spcBef>
            </a:pP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254" i="1">
                <a:latin typeface="Palatino Linotype"/>
                <a:cs typeface="Palatino Linotype"/>
              </a:rPr>
              <a:t> </a:t>
            </a:r>
            <a:r>
              <a:rPr dirty="0" sz="1000" spc="30" i="1">
                <a:latin typeface="Palatino Linotype"/>
                <a:cs typeface="Palatino Linotype"/>
              </a:rPr>
              <a:t>W</a:t>
            </a:r>
            <a:r>
              <a:rPr dirty="0" sz="1000" spc="-525" i="1">
                <a:latin typeface="Meiryo"/>
                <a:cs typeface="Meiryo"/>
              </a:rPr>
              <a:t/>
            </a:r>
            <a:r>
              <a:rPr dirty="0" sz="1000" spc="204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WL</a:t>
            </a:r>
            <a:r>
              <a:rPr dirty="0" sz="1000" spc="17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260" i="1">
                <a:latin typeface="Palatino Linotype"/>
                <a:cs typeface="Palatino Linotype"/>
              </a:rPr>
              <a:t> </a:t>
            </a:r>
            <a:r>
              <a:rPr dirty="0" sz="1000" spc="30" i="1">
                <a:latin typeface="Palatino Linotype"/>
                <a:cs typeface="Palatino Linotype"/>
              </a:rPr>
              <a:t>W</a:t>
            </a:r>
            <a:r>
              <a:rPr dirty="0" sz="1000" spc="-525" i="1">
                <a:latin typeface="Meiryo"/>
                <a:cs typeface="Meiryo"/>
              </a:rPr>
              <a:t/>
            </a:r>
            <a:r>
              <a:rPr dirty="0" sz="1000" spc="204" i="1">
                <a:latin typeface="Meiryo"/>
                <a:cs typeface="Meiryo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BL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0" i="1">
                <a:latin typeface="Palatino Linotype"/>
                <a:cs typeface="Palatino Linotype"/>
              </a:rPr>
              <a:t>L</a:t>
            </a:r>
            <a:r>
              <a:rPr dirty="0" baseline="29914" sz="975" spc="-67" i="1">
                <a:latin typeface="Meiryo"/>
                <a:cs typeface="Meiryo"/>
              </a:rPr>
              <a:t>⊤</a:t>
            </a:r>
            <a:r>
              <a:rPr dirty="0" sz="1000" spc="20" i="1">
                <a:latin typeface="Palatino Linotype"/>
                <a:cs typeface="Palatino Linotype"/>
              </a:rPr>
              <a:t>B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29914" sz="975" spc="-67" i="1">
                <a:latin typeface="Meiryo"/>
                <a:cs typeface="Meiryo"/>
              </a:rPr>
              <a:t>⊤</a:t>
            </a:r>
            <a:r>
              <a:rPr dirty="0" sz="1000" spc="50" i="1">
                <a:latin typeface="Palatino Linotype"/>
                <a:cs typeface="Palatino Linotype"/>
              </a:rPr>
              <a:t>WL</a:t>
            </a:r>
            <a:r>
              <a:rPr dirty="0" sz="1000" spc="390" i="1">
                <a:latin typeface="Palatino Linotype"/>
                <a:cs typeface="Palatino Linotype"/>
              </a:rPr>
              <a:t> </a:t>
            </a:r>
            <a:r>
              <a:rPr dirty="0" sz="1000" spc="15" i="1">
                <a:latin typeface="Palatino Linotype"/>
                <a:cs typeface="Palatino Linotype"/>
              </a:rPr>
              <a:t>L</a:t>
            </a:r>
            <a:r>
              <a:rPr dirty="0" baseline="29914" sz="975" spc="-60" i="1">
                <a:latin typeface="Meiryo"/>
                <a:cs typeface="Meiryo"/>
              </a:rPr>
              <a:t>⊤</a:t>
            </a:r>
            <a:r>
              <a:rPr dirty="0" sz="1000" spc="25" i="1">
                <a:latin typeface="Palatino Linotype"/>
                <a:cs typeface="Palatino Linotype"/>
              </a:rPr>
              <a:t>B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29914" sz="975" spc="-60" i="1">
                <a:latin typeface="Meiryo"/>
                <a:cs typeface="Meiryo"/>
              </a:rPr>
              <a:t>⊤</a:t>
            </a:r>
            <a:r>
              <a:rPr dirty="0" sz="1000" spc="20" i="1">
                <a:latin typeface="Palatino Linotype"/>
                <a:cs typeface="Palatino Linotype"/>
              </a:rPr>
              <a:t>BL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012384" y="2538263"/>
            <a:ext cx="2825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97840" algn="l"/>
                <a:tab pos="849630" algn="l"/>
                <a:tab pos="2306320" algn="l"/>
                <a:tab pos="2710180" algn="l"/>
              </a:tabLst>
            </a:pPr>
            <a:r>
              <a:rPr dirty="0" sz="1000" spc="450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)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)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418495" y="2756000"/>
            <a:ext cx="3155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80" i="1">
                <a:latin typeface="Meiryo"/>
                <a:cs typeface="Meiryo"/>
              </a:rPr>
              <a:t/>
            </a:r>
            <a:r>
              <a:rPr dirty="0" baseline="34188" sz="975" spc="-120">
                <a:latin typeface="Palatino Linotype"/>
                <a:cs typeface="Palatino Linotype"/>
              </a:rPr>
              <a:t>2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633626" y="2828791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909320" y="2630363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4249018" y="2952724"/>
            <a:ext cx="90170" cy="0"/>
          </a:xfrm>
          <a:custGeom>
            <a:avLst/>
            <a:gdLst/>
            <a:ahLst/>
            <a:cxnLst/>
            <a:rect l="l" t="t" r="r" b="b"/>
            <a:pathLst>
              <a:path w="90170" h="0">
                <a:moveTo>
                  <a:pt x="0" y="0"/>
                </a:moveTo>
                <a:lnTo>
                  <a:pt x="9006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4210918" y="2825471"/>
            <a:ext cx="160020" cy="22606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L="5715">
              <a:lnSpc>
                <a:spcPts val="775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algn="ctr">
              <a:lnSpc>
                <a:spcPts val="775"/>
              </a:lnSpc>
            </a:pPr>
            <a:r>
              <a:rPr dirty="0" baseline="-17094" sz="975" spc="-37" i="1">
                <a:latin typeface="Meiryo"/>
                <a:cs typeface="Meiryo"/>
              </a:rPr>
              <a:t/>
            </a:r>
            <a:r>
              <a:rPr dirty="0" sz="450" spc="-25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814189" y="2573612"/>
            <a:ext cx="870585" cy="448945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65"/>
              </a:spcBef>
              <a:tabLst>
                <a:tab pos="588010" algn="l"/>
              </a:tabLst>
            </a:pP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245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WL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169545">
              <a:lnSpc>
                <a:spcPct val="100000"/>
              </a:lnSpc>
              <a:spcBef>
                <a:spcPts val="470"/>
              </a:spcBef>
              <a:tabLst>
                <a:tab pos="53975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BL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648825" y="2538263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0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662854" y="3093303"/>
            <a:ext cx="2565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apply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formula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123944" y="3457921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⎢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23944" y="357279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⎢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123944" y="365977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⎣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098544" y="3336532"/>
            <a:ext cx="1924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75">
                <a:latin typeface="Segoe UI Symbol"/>
                <a:cs typeface="Segoe UI Symbol"/>
              </a:rPr>
              <a:t>⎡</a:t>
            </a:r>
            <a:r>
              <a:rPr dirty="0" baseline="-22222" sz="1500" spc="112">
                <a:latin typeface="Segoe UI Symbol"/>
                <a:cs typeface="Segoe UI Symbol"/>
              </a:rPr>
              <a:t> </a:t>
            </a:r>
            <a:endParaRPr baseline="-22222" sz="1500">
              <a:latin typeface="Segoe UI Symbol"/>
              <a:cs typeface="Segoe UI Symbo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351274" y="3485096"/>
            <a:ext cx="48005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08305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902776" y="3489578"/>
            <a:ext cx="10801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6555" algn="l"/>
              </a:tabLst>
            </a:pPr>
            <a:r>
              <a:rPr dirty="0" sz="1000" spc="-620" i="1">
                <a:latin typeface="Meiryo"/>
                <a:cs typeface="Meiryo"/>
              </a:rPr>
              <a:t>̂</a:t>
            </a:r>
            <a:r>
              <a:rPr dirty="0" sz="1000" spc="40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5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WL</a:t>
            </a:r>
            <a:r>
              <a:rPr dirty="0" sz="1000" spc="15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65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BL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984727" y="3388424"/>
            <a:ext cx="850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90">
                <a:latin typeface="Segoe UI Symbol"/>
                <a:cs typeface="Segoe UI Symbol"/>
              </a:rPr>
              <a:t> 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264077" y="3363826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8" name="object 38" descr=""/>
          <p:cNvSpPr/>
          <p:nvPr/>
        </p:nvSpPr>
        <p:spPr>
          <a:xfrm>
            <a:off x="2603784" y="3686187"/>
            <a:ext cx="90170" cy="0"/>
          </a:xfrm>
          <a:custGeom>
            <a:avLst/>
            <a:gdLst/>
            <a:ahLst/>
            <a:cxnLst/>
            <a:rect l="l" t="t" r="r" b="b"/>
            <a:pathLst>
              <a:path w="90169" h="0">
                <a:moveTo>
                  <a:pt x="0" y="0"/>
                </a:moveTo>
                <a:lnTo>
                  <a:pt x="9006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 descr=""/>
          <p:cNvSpPr txBox="1"/>
          <p:nvPr/>
        </p:nvSpPr>
        <p:spPr>
          <a:xfrm>
            <a:off x="2565684" y="3559049"/>
            <a:ext cx="160020" cy="22606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L="5715">
              <a:lnSpc>
                <a:spcPts val="775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algn="ctr">
              <a:lnSpc>
                <a:spcPts val="775"/>
              </a:lnSpc>
            </a:pPr>
            <a:r>
              <a:rPr dirty="0" baseline="-17094" sz="975" spc="-37" i="1">
                <a:latin typeface="Meiryo"/>
                <a:cs typeface="Meiryo"/>
              </a:rPr>
              <a:t/>
            </a:r>
            <a:r>
              <a:rPr dirty="0" sz="450" spc="-25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168951" y="3307318"/>
            <a:ext cx="870585" cy="448945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65"/>
              </a:spcBef>
              <a:tabLst>
                <a:tab pos="588010" algn="l"/>
              </a:tabLst>
            </a:pP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245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WL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169545">
              <a:lnSpc>
                <a:spcPct val="100000"/>
              </a:lnSpc>
              <a:spcBef>
                <a:spcPts val="465"/>
              </a:spcBef>
              <a:tabLst>
                <a:tab pos="53975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BL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105890" y="3333881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065079" y="3271728"/>
            <a:ext cx="12973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50594" algn="l"/>
                <a:tab pos="1181735" algn="l"/>
              </a:tabLst>
            </a:pPr>
            <a:r>
              <a:rPr dirty="0" sz="1000" spc="450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)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433704" y="3383942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338578" y="3336452"/>
            <a:ext cx="421640" cy="4305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0960" marR="30480" indent="-23495">
              <a:lnSpc>
                <a:spcPct val="132800"/>
              </a:lnSpc>
              <a:spcBef>
                <a:spcPts val="100"/>
              </a:spcBef>
            </a:pP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245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WZ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BZ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734887" y="3271727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0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837068" y="333653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⎤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837068" y="3457921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⎥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837068" y="357279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⎥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837068" y="365977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⎦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894104" y="3295475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230801" y="3938780"/>
            <a:ext cx="850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90">
                <a:latin typeface="Segoe UI Symbol"/>
                <a:cs typeface="Segoe UI Symbol"/>
              </a:rPr>
              <a:t> 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096251" y="4039939"/>
            <a:ext cx="9613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220">
                <a:latin typeface="Cambria"/>
                <a:cs typeface="Cambria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WL</a:t>
            </a:r>
            <a:r>
              <a:rPr dirty="0" sz="1000" spc="175" i="1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BL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034563" y="3938775"/>
            <a:ext cx="850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90">
                <a:latin typeface="Segoe UI Symbol"/>
                <a:cs typeface="Segoe UI Symbol"/>
              </a:rPr>
              <a:t> 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114920" y="3822084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00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313913" y="3914183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56" name="object 56" descr=""/>
          <p:cNvSpPr/>
          <p:nvPr/>
        </p:nvSpPr>
        <p:spPr>
          <a:xfrm>
            <a:off x="2653619" y="4236542"/>
            <a:ext cx="90170" cy="0"/>
          </a:xfrm>
          <a:custGeom>
            <a:avLst/>
            <a:gdLst/>
            <a:ahLst/>
            <a:cxnLst/>
            <a:rect l="l" t="t" r="r" b="b"/>
            <a:pathLst>
              <a:path w="90169" h="0">
                <a:moveTo>
                  <a:pt x="0" y="0"/>
                </a:moveTo>
                <a:lnTo>
                  <a:pt x="9006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" name="object 57" descr=""/>
          <p:cNvSpPr txBox="1"/>
          <p:nvPr/>
        </p:nvSpPr>
        <p:spPr>
          <a:xfrm>
            <a:off x="2615519" y="4109406"/>
            <a:ext cx="160020" cy="22606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L="5715">
              <a:lnSpc>
                <a:spcPts val="775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algn="ctr">
              <a:lnSpc>
                <a:spcPts val="775"/>
              </a:lnSpc>
            </a:pPr>
            <a:r>
              <a:rPr dirty="0" baseline="-17094" sz="975" spc="-37" i="1">
                <a:latin typeface="Meiryo"/>
                <a:cs typeface="Meiryo"/>
              </a:rPr>
              <a:t/>
            </a:r>
            <a:r>
              <a:rPr dirty="0" sz="450" spc="-25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218792" y="3857674"/>
            <a:ext cx="870585" cy="448945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65"/>
              </a:spcBef>
              <a:tabLst>
                <a:tab pos="588010" algn="l"/>
              </a:tabLst>
            </a:pP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245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WL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169545">
              <a:lnSpc>
                <a:spcPct val="100000"/>
              </a:lnSpc>
              <a:spcBef>
                <a:spcPts val="465"/>
              </a:spcBef>
              <a:tabLst>
                <a:tab pos="53975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BL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155725" y="3884236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053426" y="3822081"/>
            <a:ext cx="3587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3204" algn="l"/>
              </a:tabLst>
            </a:pPr>
            <a:r>
              <a:rPr dirty="0" sz="1000" spc="450">
                <a:latin typeface="Segoe UI Symbol"/>
                <a:cs typeface="Segoe UI Symbol"/>
              </a:rPr>
              <a:t>)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483539" y="3934302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388413" y="3886816"/>
            <a:ext cx="380365" cy="4305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8419" marR="30480" indent="-20955">
              <a:lnSpc>
                <a:spcPct val="132800"/>
              </a:lnSpc>
              <a:spcBef>
                <a:spcPts val="100"/>
              </a:spcBef>
            </a:pP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245" i="1">
                <a:latin typeface="Palatino Linotype"/>
                <a:cs typeface="Palatino Linotype"/>
              </a:rPr>
              <a:t> </a:t>
            </a:r>
            <a:r>
              <a:rPr dirty="0" sz="1000" spc="-75" i="1">
                <a:latin typeface="Palatino Linotype"/>
                <a:cs typeface="Palatino Linotype"/>
              </a:rPr>
              <a:t>Wy</a:t>
            </a:r>
            <a:r>
              <a:rPr dirty="0" sz="1000" spc="-20" i="1">
                <a:latin typeface="Palatino Linotype"/>
                <a:cs typeface="Palatino Linotype"/>
              </a:rPr>
              <a:t> L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By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748483" y="3822087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0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529435" y="4432669"/>
            <a:ext cx="3373754" cy="6527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30480">
              <a:lnSpc>
                <a:spcPct val="100000"/>
              </a:lnSpc>
              <a:spcBef>
                <a:spcPts val="95"/>
              </a:spcBef>
            </a:pPr>
            <a:r>
              <a:rPr dirty="0" sz="1000" spc="-620" i="1">
                <a:latin typeface="Meiryo"/>
                <a:cs typeface="Meiryo"/>
              </a:rPr>
              <a:t>̂</a:t>
            </a:r>
            <a:r>
              <a:rPr dirty="0" sz="1000" spc="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[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WL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WL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34188" sz="975">
                <a:latin typeface="Cambria"/>
                <a:cs typeface="Cambria"/>
              </a:rPr>
              <a:t>–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WZ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75" i="1">
                <a:latin typeface="Meiryo"/>
                <a:cs typeface="Meiryo"/>
              </a:rPr>
              <a:t/>
            </a:r>
            <a:r>
              <a:rPr dirty="0" baseline="34188" sz="975" spc="44">
                <a:latin typeface="Palatino Linotype"/>
                <a:cs typeface="Palatino Linotype"/>
              </a:rPr>
              <a:t>2</a:t>
            </a:r>
            <a:r>
              <a:rPr dirty="0" sz="1000" spc="-35" i="1">
                <a:latin typeface="Palatino Linotype"/>
                <a:cs typeface="Palatino Linotype"/>
              </a:rPr>
              <a:t>Z</a:t>
            </a:r>
            <a:r>
              <a:rPr dirty="0" baseline="34188" sz="975" spc="-52" i="1">
                <a:latin typeface="Meiryo"/>
                <a:cs typeface="Meiryo"/>
              </a:rPr>
              <a:t>⊤</a:t>
            </a:r>
            <a:r>
              <a:rPr dirty="0" sz="1000" spc="-45" i="1">
                <a:latin typeface="Palatino Linotype"/>
                <a:cs typeface="Palatino Linotype"/>
              </a:rPr>
              <a:t>B</a:t>
            </a:r>
            <a:r>
              <a:rPr dirty="0" sz="1000" spc="-35" i="1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Cambria"/>
                <a:cs typeface="Cambria"/>
              </a:rPr>
              <a:t>(</a:t>
            </a:r>
            <a:r>
              <a:rPr dirty="0" sz="1000" spc="-35" i="1">
                <a:latin typeface="Palatino Linotype"/>
                <a:cs typeface="Palatino Linotype"/>
              </a:rPr>
              <a:t>L</a:t>
            </a:r>
            <a:r>
              <a:rPr dirty="0" baseline="34188" sz="975" spc="-60" i="1">
                <a:latin typeface="Meiryo"/>
                <a:cs typeface="Meiryo"/>
              </a:rPr>
              <a:t>⊤</a:t>
            </a:r>
            <a:r>
              <a:rPr dirty="0" sz="1000" spc="-45" i="1">
                <a:latin typeface="Palatino Linotype"/>
                <a:cs typeface="Palatino Linotype"/>
              </a:rPr>
              <a:t>B</a:t>
            </a:r>
            <a:r>
              <a:rPr dirty="0" sz="1000" spc="-35" i="1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Cambria"/>
                <a:cs typeface="Cambria"/>
              </a:rPr>
              <a:t>)</a:t>
            </a:r>
            <a:r>
              <a:rPr dirty="0" baseline="34188" sz="975" spc="165">
                <a:latin typeface="Cambria"/>
                <a:cs typeface="Cambria"/>
              </a:rPr>
              <a:t>–</a:t>
            </a:r>
            <a:r>
              <a:rPr dirty="0" baseline="34188" sz="975" spc="44">
                <a:latin typeface="Palatino Linotype"/>
                <a:cs typeface="Palatino Linotype"/>
              </a:rPr>
              <a:t>1</a:t>
            </a:r>
            <a:r>
              <a:rPr dirty="0" sz="1000" spc="-35" i="1">
                <a:latin typeface="Palatino Linotype"/>
                <a:cs typeface="Palatino Linotype"/>
              </a:rPr>
              <a:t>L</a:t>
            </a:r>
            <a:r>
              <a:rPr dirty="0" baseline="34188" sz="975" spc="-60" i="1">
                <a:latin typeface="Meiryo"/>
                <a:cs typeface="Meiryo"/>
              </a:rPr>
              <a:t>⊤</a:t>
            </a:r>
            <a:r>
              <a:rPr dirty="0" sz="1000" spc="-35" i="1">
                <a:latin typeface="Palatino Linotype"/>
                <a:cs typeface="Palatino Linotype"/>
              </a:rPr>
              <a:t>B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sz="1000" spc="-45">
                <a:latin typeface="Cambria"/>
                <a:cs typeface="Cambria"/>
              </a:rPr>
              <a:t>]</a:t>
            </a:r>
            <a:r>
              <a:rPr dirty="0" baseline="34188" sz="975" spc="165">
                <a:latin typeface="Cambria"/>
                <a:cs typeface="Cambria"/>
              </a:rPr>
              <a:t>–</a:t>
            </a:r>
            <a:r>
              <a:rPr dirty="0" baseline="34188" sz="975" spc="-22">
                <a:latin typeface="Palatino Linotype"/>
                <a:cs typeface="Palatino Linotype"/>
              </a:rPr>
              <a:t>1</a:t>
            </a:r>
            <a:endParaRPr baseline="34188" sz="975">
              <a:latin typeface="Palatino Linotype"/>
              <a:cs typeface="Palatino Linotype"/>
            </a:endParaRPr>
          </a:p>
          <a:p>
            <a:pPr algn="r" marR="91440">
              <a:lnSpc>
                <a:spcPct val="100000"/>
              </a:lnSpc>
              <a:spcBef>
                <a:spcPts val="755"/>
              </a:spcBef>
            </a:pP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[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WL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WL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Wy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345" i="1">
                <a:latin typeface="Meiryo"/>
                <a:cs typeface="Meiryo"/>
              </a:rPr>
              <a:t/>
            </a:r>
            <a:r>
              <a:rPr dirty="0" baseline="34188" sz="975" spc="60">
                <a:latin typeface="Palatino Linotype"/>
                <a:cs typeface="Palatino Linotype"/>
              </a:rPr>
              <a:t>2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B</a:t>
            </a:r>
            <a:r>
              <a:rPr dirty="0" sz="1000" spc="-15" i="1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15" i="1">
                <a:latin typeface="Palatino Linotype"/>
                <a:cs typeface="Palatino Linotype"/>
              </a:rPr>
              <a:t>L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B</a:t>
            </a:r>
            <a:r>
              <a:rPr dirty="0" sz="1000" spc="-15" i="1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baseline="34188" sz="975" spc="179">
                <a:latin typeface="Cambria"/>
                <a:cs typeface="Cambria"/>
              </a:rPr>
              <a:t>–</a:t>
            </a:r>
            <a:r>
              <a:rPr dirty="0" baseline="34188" sz="975" spc="60">
                <a:latin typeface="Palatino Linotype"/>
                <a:cs typeface="Palatino Linotype"/>
              </a:rPr>
              <a:t>1</a:t>
            </a:r>
            <a:r>
              <a:rPr dirty="0" sz="1000" spc="-15" i="1">
                <a:latin typeface="Palatino Linotype"/>
                <a:cs typeface="Palatino Linotype"/>
              </a:rPr>
              <a:t>L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50" i="1">
                <a:latin typeface="Palatino Linotype"/>
                <a:cs typeface="Palatino Linotype"/>
              </a:rPr>
              <a:t>B</a:t>
            </a:r>
            <a:r>
              <a:rPr dirty="0" sz="1000" spc="-35" i="1">
                <a:latin typeface="Palatino Linotype"/>
                <a:cs typeface="Palatino Linotype"/>
              </a:rPr>
              <a:t>y</a:t>
            </a:r>
            <a:r>
              <a:rPr dirty="0" sz="1000" spc="-35">
                <a:latin typeface="Cambria"/>
                <a:cs typeface="Cambria"/>
              </a:rPr>
              <a:t>]</a:t>
            </a:r>
            <a:endParaRPr sz="1000">
              <a:latin typeface="Cambria"/>
              <a:cs typeface="Cambria"/>
            </a:endParaRPr>
          </a:p>
          <a:p>
            <a:pPr marL="38100">
              <a:lnSpc>
                <a:spcPct val="100000"/>
              </a:lnSpc>
              <a:spcBef>
                <a:spcPts val="585"/>
              </a:spcBef>
            </a:pP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ﬁnally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obtain: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5187404" y="5135162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(6.10)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516738" y="5135162"/>
            <a:ext cx="4713605" cy="4044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98145">
              <a:lnSpc>
                <a:spcPts val="930"/>
              </a:lnSpc>
              <a:spcBef>
                <a:spcPts val="95"/>
              </a:spcBef>
            </a:pPr>
            <a:r>
              <a:rPr dirty="0" sz="1000" spc="-915" i="1">
                <a:latin typeface="Meiryo"/>
                <a:cs typeface="Meiryo"/>
              </a:rPr>
              <a:t/>
            </a:r>
            <a:r>
              <a:rPr dirty="0" sz="1000" spc="-290" i="1">
                <a:latin typeface="Meiryo"/>
                <a:cs typeface="Meiryo"/>
              </a:rPr>
              <a:t>̂</a:t>
            </a:r>
            <a:r>
              <a:rPr dirty="0" baseline="-21367" sz="975" spc="89" b="1">
                <a:latin typeface="Cambria"/>
                <a:cs typeface="Cambria"/>
              </a:rPr>
              <a:t>e</a:t>
            </a:r>
            <a:r>
              <a:rPr dirty="0" baseline="-21367" sz="975" spc="75" b="1">
                <a:latin typeface="Cambria"/>
                <a:cs typeface="Cambria"/>
              </a:rPr>
              <a:t>c</a:t>
            </a:r>
            <a:r>
              <a:rPr dirty="0" baseline="-21367" sz="975" spc="-135" b="1">
                <a:latin typeface="Courier New"/>
                <a:cs typeface="Courier New"/>
              </a:rPr>
              <a:t/>
            </a:r>
            <a:r>
              <a:rPr dirty="0" baseline="-21367" sz="975" spc="150" b="1">
                <a:latin typeface="Cambria"/>
                <a:cs typeface="Cambria"/>
              </a:rPr>
              <a:t>s</a:t>
            </a:r>
            <a:r>
              <a:rPr dirty="0" baseline="-21367" sz="975" spc="127" b="1">
                <a:latin typeface="Cambria"/>
                <a:cs typeface="Cambria"/>
              </a:rPr>
              <a:t>l</a:t>
            </a:r>
            <a:r>
              <a:rPr dirty="0" baseline="-21367" sz="975" spc="52" b="1">
                <a:latin typeface="Cambria"/>
                <a:cs typeface="Cambria"/>
              </a:rPr>
              <a:t>s</a:t>
            </a:r>
            <a:r>
              <a:rPr dirty="0" baseline="-21367" sz="975" spc="270" b="1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[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baseline="34188" sz="975" spc="-15">
                <a:latin typeface="Palatino Linotype"/>
                <a:cs typeface="Palatino Linotype"/>
              </a:rPr>
              <a:t>w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345" i="1">
                <a:latin typeface="Meiryo"/>
                <a:cs typeface="Meiryo"/>
              </a:rPr>
              <a:t/>
            </a:r>
            <a:r>
              <a:rPr dirty="0" baseline="34188" sz="975" spc="67">
                <a:latin typeface="Palatino Linotype"/>
                <a:cs typeface="Palatino Linotype"/>
              </a:rPr>
              <a:t>2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45">
                <a:latin typeface="Palatino Linotype"/>
                <a:cs typeface="Palatino Linotype"/>
              </a:rPr>
              <a:t>P</a:t>
            </a:r>
            <a:r>
              <a:rPr dirty="0" baseline="34188" sz="975" spc="67">
                <a:latin typeface="Palatino Linotype"/>
                <a:cs typeface="Palatino Linotype"/>
              </a:rPr>
              <a:t>b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sz="1000" spc="-35">
                <a:latin typeface="Cambria"/>
                <a:cs typeface="Cambria"/>
              </a:rPr>
              <a:t>]</a:t>
            </a:r>
            <a:r>
              <a:rPr dirty="0" baseline="34188" sz="975" spc="179">
                <a:latin typeface="Cambria"/>
                <a:cs typeface="Cambria"/>
              </a:rPr>
              <a:t>–</a:t>
            </a:r>
            <a:r>
              <a:rPr dirty="0" baseline="34188" sz="975" spc="60">
                <a:latin typeface="Palatino Linotype"/>
                <a:cs typeface="Palatino Linotype"/>
              </a:rPr>
              <a:t>1</a:t>
            </a:r>
            <a:r>
              <a:rPr dirty="0" sz="1000" spc="-35">
                <a:latin typeface="Cambria"/>
                <a:cs typeface="Cambria"/>
              </a:rPr>
              <a:t>[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45">
                <a:latin typeface="Palatino Linotype"/>
                <a:cs typeface="Palatino Linotype"/>
              </a:rPr>
              <a:t>P</a:t>
            </a:r>
            <a:r>
              <a:rPr dirty="0" baseline="34188" sz="975" spc="67">
                <a:latin typeface="Palatino Linotype"/>
                <a:cs typeface="Palatino Linotype"/>
              </a:rPr>
              <a:t>b</a:t>
            </a:r>
            <a:r>
              <a:rPr dirty="0" sz="1000" spc="-65" i="1">
                <a:latin typeface="Palatino Linotype"/>
                <a:cs typeface="Palatino Linotype"/>
              </a:rPr>
              <a:t>y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 i="1">
                <a:latin typeface="Meiryo"/>
                <a:cs typeface="Meiryo"/>
              </a:rPr>
              <a:t/>
            </a:r>
            <a:r>
              <a:rPr dirty="0" baseline="34188" sz="975" spc="-15">
                <a:latin typeface="Palatino Linotype"/>
                <a:cs typeface="Palatino Linotype"/>
              </a:rPr>
              <a:t>2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baseline="34188" sz="975" spc="-15">
                <a:latin typeface="Palatino Linotype"/>
                <a:cs typeface="Palatino Linotype"/>
              </a:rPr>
              <a:t>b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Cambria"/>
                <a:cs typeface="Cambria"/>
              </a:rPr>
              <a:t>]</a:t>
            </a:r>
            <a:endParaRPr sz="1000">
              <a:latin typeface="Cambria"/>
              <a:cs typeface="Cambria"/>
            </a:endParaRPr>
          </a:p>
          <a:p>
            <a:pPr marL="1146810">
              <a:lnSpc>
                <a:spcPts val="509"/>
              </a:lnSpc>
              <a:tabLst>
                <a:tab pos="1804035" algn="l"/>
                <a:tab pos="2353945" algn="l"/>
                <a:tab pos="295846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L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L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L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  <a:spcBef>
                <a:spcPts val="350"/>
              </a:spcBef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special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deﬁned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(6.9)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75" i="1">
                <a:latin typeface="Palatino Linotype"/>
                <a:cs typeface="Palatino Linotype"/>
              </a:rPr>
              <a:t>L</a:t>
            </a:r>
            <a:r>
              <a:rPr dirty="0" baseline="11111" sz="1500" spc="-562" i="1">
                <a:latin typeface="Meiryo"/>
                <a:cs typeface="Meiryo"/>
              </a:rPr>
              <a:t>̃</a:t>
            </a:r>
            <a:r>
              <a:rPr dirty="0" baseline="11111" sz="1500" spc="8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529431" y="5677597"/>
            <a:ext cx="5011420" cy="772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900" b="1">
                <a:latin typeface="Calibri"/>
                <a:cs typeface="Calibri"/>
              </a:rPr>
              <a:t>6.3.2.3</a:t>
            </a:r>
            <a:r>
              <a:rPr dirty="0" sz="900" spc="315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The</a:t>
            </a:r>
            <a:r>
              <a:rPr dirty="0" sz="900" spc="1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Hausman</a:t>
            </a:r>
            <a:r>
              <a:rPr dirty="0" sz="900" spc="1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and</a:t>
            </a:r>
            <a:r>
              <a:rPr dirty="0" sz="900" spc="1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Taylor</a:t>
            </a:r>
            <a:r>
              <a:rPr dirty="0" sz="900" spc="10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Model</a:t>
            </a:r>
            <a:endParaRPr sz="900">
              <a:latin typeface="Calibri"/>
              <a:cs typeface="Calibri"/>
            </a:endParaRPr>
          </a:p>
          <a:p>
            <a:pPr algn="just" marL="38100" marR="30480">
              <a:lnSpc>
                <a:spcPct val="100000"/>
              </a:lnSpc>
              <a:spcBef>
                <a:spcPts val="15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Hausman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Taylor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(1981)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there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endogenous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variables,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only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simply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or </a:t>
            </a:r>
            <a:r>
              <a:rPr dirty="0" sz="1000" spc="-40">
                <a:latin typeface="Palatino Linotype"/>
                <a:cs typeface="Palatino Linotype"/>
              </a:rPr>
              <a:t>doubly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exogenous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variables.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have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baseline="-21367" sz="975" spc="165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baseline="-21367" sz="975" spc="172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baseline="-21367" sz="975" spc="262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baseline="-21367" sz="975" spc="97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4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baseline="-21367" sz="975" spc="165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baseline="-21367" sz="975" spc="97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+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-21367" sz="975" spc="-30">
                <a:latin typeface="Cambria"/>
                <a:cs typeface="Cambria"/>
              </a:rPr>
              <a:t>(</a:t>
            </a:r>
            <a:r>
              <a:rPr dirty="0" baseline="-21367" sz="975" spc="-30">
                <a:latin typeface="Palatino Linotype"/>
                <a:cs typeface="Palatino Linotype"/>
              </a:rPr>
              <a:t>2</a:t>
            </a:r>
            <a:r>
              <a:rPr dirty="0" baseline="-21367" sz="975" spc="-30">
                <a:latin typeface="Cambria"/>
                <a:cs typeface="Cambria"/>
              </a:rPr>
              <a:t>)</a:t>
            </a:r>
            <a:r>
              <a:rPr dirty="0" sz="1000" spc="-20">
                <a:latin typeface="Palatino Linotype"/>
                <a:cs typeface="Palatino Linotype"/>
              </a:rPr>
              <a:t>.</a:t>
            </a:r>
            <a:r>
              <a:rPr dirty="0" sz="1000" spc="-45">
                <a:latin typeface="Palatino Linotype"/>
                <a:cs typeface="Palatino Linotype"/>
              </a:rPr>
              <a:t> Moreover,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authors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stress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presence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(</a:t>
            </a:r>
            <a:r>
              <a:rPr dirty="0" sz="1000" spc="-90" i="1">
                <a:latin typeface="Palatino Linotype"/>
                <a:cs typeface="Palatino Linotype"/>
              </a:rPr>
              <a:t>X</a:t>
            </a:r>
            <a:r>
              <a:rPr dirty="0" baseline="29914" sz="975" spc="-135" i="1">
                <a:latin typeface="Meiryo"/>
                <a:cs typeface="Meiryo"/>
              </a:rPr>
              <a:t/>
            </a:r>
            <a:r>
              <a:rPr dirty="0" sz="1000" spc="-90">
                <a:latin typeface="Palatino Linotype"/>
                <a:cs typeface="Palatino Linotype"/>
              </a:rPr>
              <a:t>)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without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29914" sz="975" i="1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-10">
                <a:latin typeface="Palatino Linotype"/>
                <a:cs typeface="Palatino Linotype"/>
              </a:rPr>
              <a:t> vari- </a:t>
            </a:r>
            <a:r>
              <a:rPr dirty="0" sz="1000" spc="-25">
                <a:latin typeface="Palatino Linotype"/>
                <a:cs typeface="Palatino Linotype"/>
              </a:rPr>
              <a:t>ation.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415744" y="6583888"/>
            <a:ext cx="96964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54000" algn="l"/>
                <a:tab pos="537845" algn="l"/>
                <a:tab pos="856615" algn="l"/>
              </a:tabLst>
            </a:pP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877369" y="6499450"/>
            <a:ext cx="25819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Cambria"/>
                <a:cs typeface="Cambria"/>
              </a:rPr>
              <a:t>(</a:t>
            </a:r>
            <a:r>
              <a:rPr dirty="0" sz="1000" spc="-35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5" i="1">
                <a:latin typeface="Palatino Linotype"/>
                <a:cs typeface="Palatino Linotype"/>
              </a:rPr>
              <a:t>X</a:t>
            </a:r>
            <a:r>
              <a:rPr dirty="0" baseline="-21367" sz="975" spc="-67">
                <a:latin typeface="Cambria"/>
                <a:cs typeface="Cambria"/>
              </a:rPr>
              <a:t>(</a:t>
            </a:r>
            <a:r>
              <a:rPr dirty="0" baseline="-21367" sz="975" spc="-67">
                <a:latin typeface="Palatino Linotype"/>
                <a:cs typeface="Palatino Linotype"/>
              </a:rPr>
              <a:t>1</a:t>
            </a:r>
            <a:r>
              <a:rPr dirty="0" baseline="-21367" sz="975" spc="-67">
                <a:latin typeface="Cambria"/>
                <a:cs typeface="Cambria"/>
              </a:rPr>
              <a:t>)</a:t>
            </a:r>
            <a:r>
              <a:rPr dirty="0" sz="1000" spc="-4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X</a:t>
            </a:r>
            <a:r>
              <a:rPr dirty="0" baseline="-21367" sz="975" spc="-67">
                <a:latin typeface="Cambria"/>
                <a:cs typeface="Cambria"/>
              </a:rPr>
              <a:t>(</a:t>
            </a:r>
            <a:r>
              <a:rPr dirty="0" baseline="-21367" sz="975" spc="-67">
                <a:latin typeface="Palatino Linotype"/>
                <a:cs typeface="Palatino Linotype"/>
              </a:rPr>
              <a:t>2</a:t>
            </a:r>
            <a:r>
              <a:rPr dirty="0" baseline="-21367" sz="975" spc="-67">
                <a:latin typeface="Cambria"/>
                <a:cs typeface="Cambria"/>
              </a:rPr>
              <a:t>)</a:t>
            </a:r>
            <a:r>
              <a:rPr dirty="0" sz="1000" spc="-45">
                <a:latin typeface="Cambria"/>
                <a:cs typeface="Cambria"/>
              </a:rPr>
              <a:t>)</a:t>
            </a:r>
            <a:r>
              <a:rPr dirty="0" sz="1000" spc="-4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BX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6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35">
                <a:latin typeface="Cambria"/>
                <a:cs typeface="Cambria"/>
              </a:rPr>
              <a:t>(</a:t>
            </a:r>
            <a:r>
              <a:rPr dirty="0" sz="1000" spc="-35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Cambria"/>
                <a:cs typeface="Cambria"/>
              </a:rPr>
              <a:t>(</a:t>
            </a:r>
            <a:r>
              <a:rPr dirty="0" sz="1000" spc="-85" i="1">
                <a:latin typeface="Palatino Linotype"/>
                <a:cs typeface="Palatino Linotype"/>
              </a:rPr>
              <a:t>X</a:t>
            </a:r>
            <a:r>
              <a:rPr dirty="0" baseline="34188" sz="975" spc="-127" i="1">
                <a:latin typeface="Meiryo"/>
                <a:cs typeface="Meiryo"/>
              </a:rPr>
              <a:t/>
            </a:r>
            <a:r>
              <a:rPr dirty="0" baseline="34188" sz="975" spc="277" i="1">
                <a:latin typeface="Meiryo"/>
                <a:cs typeface="Meiryo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95" i="1">
                <a:latin typeface="Palatino Linotype"/>
                <a:cs typeface="Palatino Linotype"/>
              </a:rPr>
              <a:t>X</a:t>
            </a:r>
            <a:r>
              <a:rPr dirty="0" baseline="34188" sz="975" spc="-142" i="1">
                <a:latin typeface="Meiryo"/>
                <a:cs typeface="Meiryo"/>
              </a:rPr>
              <a:t/>
            </a:r>
            <a:r>
              <a:rPr dirty="0" baseline="34188" sz="975" spc="277" i="1">
                <a:latin typeface="Meiryo"/>
                <a:cs typeface="Meiryo"/>
              </a:rPr>
              <a:t> </a:t>
            </a:r>
            <a:r>
              <a:rPr dirty="0" sz="1000" spc="-85">
                <a:latin typeface="Cambria"/>
                <a:cs typeface="Cambria"/>
              </a:rPr>
              <a:t>)</a:t>
            </a:r>
            <a:r>
              <a:rPr dirty="0" sz="1000" spc="-8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34188" sz="975" i="1">
                <a:latin typeface="Palatino Linotype"/>
                <a:cs typeface="Palatino Linotype"/>
              </a:rPr>
              <a:t>c</a:t>
            </a:r>
            <a:r>
              <a:rPr dirty="0" baseline="34188" sz="975" spc="465" i="1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BX</a:t>
            </a:r>
            <a:r>
              <a:rPr dirty="0" baseline="34188" sz="975" spc="-104" i="1">
                <a:latin typeface="Meiryo"/>
                <a:cs typeface="Meiryo"/>
              </a:rPr>
              <a:t/>
            </a:r>
            <a:r>
              <a:rPr dirty="0" baseline="34188" sz="975" spc="277" i="1">
                <a:latin typeface="Meiryo"/>
                <a:cs typeface="Meiryo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662850" y="6729876"/>
            <a:ext cx="48520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Only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covariates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exhibit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variation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used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with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their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transformation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802848" y="6969879"/>
            <a:ext cx="5943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81330" algn="l"/>
              </a:tabLst>
            </a:pP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529426" y="6881670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WX</a:t>
            </a:r>
            <a:r>
              <a:rPr dirty="0" baseline="29914" sz="975" i="1">
                <a:latin typeface="Palatino Linotype"/>
                <a:cs typeface="Palatino Linotype"/>
              </a:rPr>
              <a:t>c</a:t>
            </a:r>
            <a:r>
              <a:rPr dirty="0" baseline="29914" sz="975" spc="240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WX</a:t>
            </a:r>
            <a:r>
              <a:rPr dirty="0" baseline="29914" sz="975" i="1">
                <a:latin typeface="Palatino Linotype"/>
                <a:cs typeface="Palatino Linotype"/>
              </a:rPr>
              <a:t>c</a:t>
            </a:r>
            <a:r>
              <a:rPr dirty="0" baseline="29914" sz="975" spc="247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0)</a:t>
            </a:r>
            <a:r>
              <a:rPr dirty="0" sz="1000" spc="3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3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doubly</a:t>
            </a:r>
            <a:r>
              <a:rPr dirty="0" sz="1000" spc="3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exogenous</a:t>
            </a:r>
            <a:r>
              <a:rPr dirty="0" sz="1000" spc="3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time-</a:t>
            </a:r>
            <a:r>
              <a:rPr dirty="0" sz="1000" spc="-10">
                <a:latin typeface="Palatino Linotype"/>
                <a:cs typeface="Palatino Linotype"/>
              </a:rPr>
              <a:t>invariant</a:t>
            </a:r>
            <a:r>
              <a:rPr dirty="0" sz="1000" spc="3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variables</a:t>
            </a:r>
            <a:r>
              <a:rPr dirty="0" sz="1000" spc="3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3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used</a:t>
            </a:r>
            <a:r>
              <a:rPr dirty="0" sz="1000" spc="3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without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529421" y="7040316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transformation</a:t>
            </a:r>
            <a:r>
              <a:rPr dirty="0" sz="1000" spc="1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2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instruments</a:t>
            </a:r>
            <a:r>
              <a:rPr dirty="0" sz="1000" spc="1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BX</a:t>
            </a:r>
            <a:r>
              <a:rPr dirty="0" baseline="29914" sz="975" i="1">
                <a:latin typeface="Palatino Linotype"/>
                <a:cs typeface="Palatino Linotype"/>
              </a:rPr>
              <a:t>c</a:t>
            </a:r>
            <a:r>
              <a:rPr dirty="0" baseline="29914" sz="975" spc="254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29914" sz="975" i="1">
                <a:latin typeface="Palatino Linotype"/>
                <a:cs typeface="Palatino Linotype"/>
              </a:rPr>
              <a:t>c</a:t>
            </a:r>
            <a:r>
              <a:rPr dirty="0" baseline="29914" sz="975" spc="40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).</a:t>
            </a:r>
            <a:r>
              <a:rPr dirty="0" sz="1000" spc="2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Without</a:t>
            </a:r>
            <a:r>
              <a:rPr dirty="0" sz="1000" spc="2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external</a:t>
            </a:r>
            <a:r>
              <a:rPr dirty="0" sz="1000" spc="1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instruments,</a:t>
            </a:r>
            <a:r>
              <a:rPr dirty="0" sz="1000" spc="2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denoting</a:t>
            </a:r>
            <a:r>
              <a:rPr dirty="0" sz="1000" spc="1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638369" y="7287176"/>
            <a:ext cx="8521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54635" algn="l"/>
                <a:tab pos="496570" algn="l"/>
                <a:tab pos="739140" algn="l"/>
              </a:tabLst>
            </a:pP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529431" y="7128526"/>
            <a:ext cx="5010785" cy="24828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R="593725">
              <a:lnSpc>
                <a:spcPts val="655"/>
              </a:lnSpc>
              <a:spcBef>
                <a:spcPts val="120"/>
              </a:spcBef>
              <a:tabLst>
                <a:tab pos="345440" algn="l"/>
              </a:tabLst>
            </a:pP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  <a:p>
            <a:pPr marL="38100">
              <a:lnSpc>
                <a:spcPts val="1075"/>
              </a:lnSpc>
            </a:pP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baseline="29914" sz="975" i="1">
                <a:latin typeface="Palatino Linotype"/>
                <a:cs typeface="Palatino Linotype"/>
              </a:rPr>
              <a:t>c</a:t>
            </a:r>
            <a:r>
              <a:rPr dirty="0" baseline="29914" sz="975" spc="254" i="1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baseline="29914" sz="975" i="1">
                <a:latin typeface="Palatino Linotype"/>
                <a:cs typeface="Palatino Linotype"/>
              </a:rPr>
              <a:t>c</a:t>
            </a:r>
            <a:r>
              <a:rPr dirty="0" baseline="29914" sz="975" spc="359" i="1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55" i="1">
                <a:latin typeface="Palatino Linotype"/>
                <a:cs typeface="Palatino Linotype"/>
              </a:rPr>
              <a:t>K</a:t>
            </a:r>
            <a:r>
              <a:rPr dirty="0" baseline="29914" sz="975" spc="-82" i="1">
                <a:latin typeface="Meiryo"/>
                <a:cs typeface="Meiryo"/>
              </a:rPr>
              <a:t/>
            </a:r>
            <a:r>
              <a:rPr dirty="0" baseline="29914" sz="975" spc="179" i="1">
                <a:latin typeface="Meiryo"/>
                <a:cs typeface="Meiryo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baseline="29914" sz="975" i="1">
                <a:latin typeface="Meiryo"/>
                <a:cs typeface="Meiryo"/>
              </a:rPr>
              <a:t/>
            </a:r>
            <a:r>
              <a:rPr dirty="0" baseline="29914" sz="975" spc="562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number</a:t>
            </a:r>
            <a:r>
              <a:rPr dirty="0" sz="1000">
                <a:latin typeface="Palatino Linotype"/>
                <a:cs typeface="Palatino Linotype"/>
              </a:rPr>
              <a:t> of </a:t>
            </a:r>
            <a:r>
              <a:rPr dirty="0" sz="1000" spc="-30">
                <a:latin typeface="Palatino Linotype"/>
                <a:cs typeface="Palatino Linotype"/>
              </a:rPr>
              <a:t>covariates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the 4 </a:t>
            </a:r>
            <a:r>
              <a:rPr dirty="0" sz="1000" spc="-25">
                <a:latin typeface="Palatino Linotype"/>
                <a:cs typeface="Palatino Linotype"/>
              </a:rPr>
              <a:t>categories,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number</a:t>
            </a:r>
            <a:r>
              <a:rPr dirty="0" sz="1000">
                <a:latin typeface="Palatino Linotype"/>
                <a:cs typeface="Palatino Linotype"/>
              </a:rPr>
              <a:t> 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instruments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701810" y="7445828"/>
            <a:ext cx="37414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44805" algn="l"/>
                <a:tab pos="677545" algn="l"/>
                <a:tab pos="2630805" algn="l"/>
                <a:tab pos="2963545" algn="l"/>
                <a:tab pos="3295650" algn="l"/>
                <a:tab pos="3628390" algn="l"/>
              </a:tabLst>
            </a:pP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529412" y="7357728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2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baseline="29914" sz="975" spc="-15" i="1">
                <a:latin typeface="Meiryo"/>
                <a:cs typeface="Meiryo"/>
              </a:rPr>
              <a:t/>
            </a:r>
            <a:r>
              <a:rPr dirty="0" baseline="29914" sz="975" spc="4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baseline="29914" sz="975" i="1">
                <a:latin typeface="Palatino Linotype"/>
                <a:cs typeface="Palatino Linotype"/>
              </a:rPr>
              <a:t>c</a:t>
            </a:r>
            <a:r>
              <a:rPr dirty="0" baseline="29914" sz="975" spc="6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baseline="29914" sz="975" i="1">
                <a:latin typeface="Meiryo"/>
                <a:cs typeface="Meiryo"/>
              </a:rPr>
              <a:t/>
            </a:r>
            <a:r>
              <a:rPr dirty="0" baseline="29914" sz="975" spc="667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number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covariates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is: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baseline="29914" sz="975" i="1">
                <a:latin typeface="Palatino Linotype"/>
                <a:cs typeface="Palatino Linotype"/>
              </a:rPr>
              <a:t>c</a:t>
            </a:r>
            <a:r>
              <a:rPr dirty="0" baseline="29914" sz="975" spc="6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baseline="29914" sz="975" i="1">
                <a:latin typeface="Palatino Linotype"/>
                <a:cs typeface="Palatino Linotype"/>
              </a:rPr>
              <a:t>c</a:t>
            </a:r>
            <a:r>
              <a:rPr dirty="0" baseline="29914" sz="975" spc="6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baseline="29914" sz="975" spc="-15" i="1">
                <a:latin typeface="Meiryo"/>
                <a:cs typeface="Meiryo"/>
              </a:rPr>
              <a:t/>
            </a:r>
            <a:r>
              <a:rPr dirty="0" baseline="29914" sz="975" spc="48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55" i="1">
                <a:latin typeface="Palatino Linotype"/>
                <a:cs typeface="Palatino Linotype"/>
              </a:rPr>
              <a:t>K</a:t>
            </a:r>
            <a:r>
              <a:rPr dirty="0" baseline="29914" sz="975" spc="-82" i="1">
                <a:latin typeface="Meiryo"/>
                <a:cs typeface="Meiryo"/>
              </a:rPr>
              <a:t/>
            </a:r>
            <a:r>
              <a:rPr dirty="0" baseline="29914" sz="975" spc="19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model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296046" y="7511089"/>
            <a:ext cx="4152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58775" algn="l"/>
              </a:tabLst>
            </a:pPr>
            <a:r>
              <a:rPr dirty="0" sz="650" spc="-36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7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283703" y="7604474"/>
            <a:ext cx="4718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58775" algn="l"/>
              </a:tabLst>
            </a:pP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554817" y="7516379"/>
            <a:ext cx="4959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8265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identiﬁed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K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130">
                <a:latin typeface="Arial"/>
                <a:cs typeface="Arial"/>
              </a:rPr>
              <a:t>≥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51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i.e</a:t>
            </a:r>
            <a:r>
              <a:rPr dirty="0" sz="1000">
                <a:latin typeface="Palatino Linotype"/>
                <a:cs typeface="Palatino Linotype"/>
              </a:rPr>
              <a:t>.,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number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doubly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exogenous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time-</a:t>
            </a:r>
            <a:r>
              <a:rPr dirty="0" sz="1000" spc="-45">
                <a:latin typeface="Palatino Linotype"/>
                <a:cs typeface="Palatino Linotype"/>
              </a:rPr>
              <a:t>varying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(which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554816" y="7675025"/>
            <a:ext cx="4960620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provide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two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instruments)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greater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number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time-invariant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simply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exogenous </a:t>
            </a:r>
            <a:r>
              <a:rPr dirty="0" sz="1000" spc="-40">
                <a:latin typeface="Palatino Linotype"/>
                <a:cs typeface="Palatino Linotype"/>
              </a:rPr>
              <a:t>variables,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provide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instrument.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996304" y="607782"/>
            <a:ext cx="815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Endogeneity</a:t>
            </a:r>
            <a:r>
              <a:rPr dirty="0" sz="800" spc="27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147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43379" y="871964"/>
            <a:ext cx="5012690" cy="9239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900" b="1">
                <a:latin typeface="Calibri"/>
                <a:cs typeface="Calibri"/>
              </a:rPr>
              <a:t>6.3.2.4</a:t>
            </a:r>
            <a:r>
              <a:rPr dirty="0" sz="900" spc="315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The</a:t>
            </a:r>
            <a:r>
              <a:rPr dirty="0" sz="900" spc="1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Amemiya-Macurdy</a:t>
            </a:r>
            <a:r>
              <a:rPr dirty="0" sz="900" spc="10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Estimator</a:t>
            </a:r>
            <a:endParaRPr sz="900">
              <a:latin typeface="Calibri"/>
              <a:cs typeface="Calibri"/>
            </a:endParaRPr>
          </a:p>
          <a:p>
            <a:pPr algn="just" marL="38100" marR="30480">
              <a:lnSpc>
                <a:spcPct val="100000"/>
              </a:lnSpc>
              <a:spcBef>
                <a:spcPts val="15"/>
              </a:spcBef>
            </a:pPr>
            <a:r>
              <a:rPr dirty="0" sz="1000" spc="-35">
                <a:latin typeface="Palatino Linotype"/>
                <a:cs typeface="Palatino Linotype"/>
              </a:rPr>
              <a:t>Hausman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Taylor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(1981)’s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consistent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individual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means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doubly </a:t>
            </a:r>
            <a:r>
              <a:rPr dirty="0" sz="1000" spc="-55">
                <a:latin typeface="Palatino Linotype"/>
                <a:cs typeface="Palatino Linotype"/>
              </a:rPr>
              <a:t>exogenous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variables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are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uncorrelated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with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individual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Amemiya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MaCurdy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(1986) </a:t>
            </a:r>
            <a:r>
              <a:rPr dirty="0" sz="1000">
                <a:latin typeface="Palatino Linotype"/>
                <a:cs typeface="Palatino Linotype"/>
              </a:rPr>
              <a:t>use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stronger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hypothesis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doubly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exogenous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variables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uncorrelated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with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each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period.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have: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baseline="-21367" sz="975" spc="-7" i="1">
                <a:latin typeface="Palatino Linotype"/>
                <a:cs typeface="Palatino Linotype"/>
              </a:rPr>
              <a:t>n</a:t>
            </a:r>
            <a:r>
              <a:rPr dirty="0" baseline="-21367" sz="975" spc="82" i="1">
                <a:latin typeface="Palatino Linotype"/>
                <a:cs typeface="Palatino Linotype"/>
              </a:rPr>
              <a:t>t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baseline="-21367" sz="975" spc="60" i="1">
                <a:latin typeface="Palatino Linotype"/>
                <a:cs typeface="Palatino Linotype"/>
              </a:rPr>
              <a:t>n</a:t>
            </a:r>
            <a:r>
              <a:rPr dirty="0" sz="1000" spc="80">
                <a:latin typeface="Cambria"/>
                <a:cs typeface="Cambria"/>
              </a:rPr>
              <a:t>)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∀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every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doubly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exogenous </a:t>
            </a:r>
            <a:r>
              <a:rPr dirty="0" sz="1000" spc="-30">
                <a:latin typeface="Palatino Linotype"/>
                <a:cs typeface="Palatino Linotype"/>
              </a:rPr>
              <a:t>covariate.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corresponding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instrument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constructed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following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way.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Let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baseline="29914" sz="975" spc="-37" i="1">
                <a:latin typeface="Meiryo"/>
                <a:cs typeface="Meiryo"/>
              </a:rPr>
              <a:t/>
            </a:r>
            <a:endParaRPr baseline="29914" sz="975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350517" y="1706702"/>
            <a:ext cx="1720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0" i="1">
                <a:latin typeface="Palatino Linotype"/>
                <a:cs typeface="Palatino Linotype"/>
              </a:rPr>
              <a:t>n</a:t>
            </a:r>
            <a:r>
              <a:rPr dirty="0" sz="650" spc="-20">
                <a:latin typeface="Cambria"/>
                <a:cs typeface="Cambria"/>
              </a:rPr>
              <a:t>(</a:t>
            </a:r>
            <a:r>
              <a:rPr dirty="0" sz="650" spc="-20">
                <a:latin typeface="Palatino Linotype"/>
                <a:cs typeface="Palatino Linotype"/>
              </a:rPr>
              <a:t>1</a:t>
            </a:r>
            <a:r>
              <a:rPr dirty="0" sz="650" spc="-2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4149791" y="1865343"/>
            <a:ext cx="12509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091565" algn="l"/>
              </a:tabLst>
            </a:pP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0" i="1">
                <a:latin typeface="Palatino Linotype"/>
                <a:cs typeface="Palatino Linotype"/>
              </a:rPr>
              <a:t>n</a:t>
            </a:r>
            <a:r>
              <a:rPr dirty="0" sz="650" spc="-20">
                <a:latin typeface="Cambria"/>
                <a:cs typeface="Cambria"/>
              </a:rPr>
              <a:t>(</a:t>
            </a:r>
            <a:r>
              <a:rPr dirty="0" sz="650" spc="-20">
                <a:latin typeface="Palatino Linotype"/>
                <a:cs typeface="Palatino Linotype"/>
              </a:rPr>
              <a:t>1</a:t>
            </a:r>
            <a:r>
              <a:rPr dirty="0" sz="650" spc="-2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43370" y="1777248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885690" algn="l"/>
              </a:tabLst>
            </a:pP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doubly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exogenous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dimension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baseline="29914" sz="975" spc="-15" i="1">
                <a:latin typeface="Meiryo"/>
                <a:cs typeface="Meiryo"/>
              </a:rPr>
              <a:t/>
            </a:r>
            <a:r>
              <a:rPr dirty="0" baseline="29914" sz="975" spc="547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baseline="29914" sz="975" spc="-37" i="1">
                <a:latin typeface="Meiryo"/>
                <a:cs typeface="Meiryo"/>
              </a:rPr>
              <a:t/>
            </a:r>
            <a:r>
              <a:rPr dirty="0" baseline="29914" sz="975" i="1">
                <a:latin typeface="Meiryo"/>
                <a:cs typeface="Meiryo"/>
              </a:rPr>
              <a:t>	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69266" y="2024103"/>
            <a:ext cx="39998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628139" algn="l"/>
                <a:tab pos="3839845" algn="l"/>
              </a:tabLst>
            </a:pPr>
            <a:r>
              <a:rPr dirty="0" sz="650" spc="-20" i="1">
                <a:latin typeface="Palatino Linotype"/>
                <a:cs typeface="Palatino Linotype"/>
              </a:rPr>
              <a:t>n</a:t>
            </a:r>
            <a:r>
              <a:rPr dirty="0" sz="650" spc="-20">
                <a:latin typeface="Cambria"/>
                <a:cs typeface="Cambria"/>
              </a:rPr>
              <a:t>(</a:t>
            </a:r>
            <a:r>
              <a:rPr dirty="0" sz="650" spc="-20">
                <a:latin typeface="Palatino Linotype"/>
                <a:cs typeface="Palatino Linotype"/>
              </a:rPr>
              <a:t>1</a:t>
            </a:r>
            <a:r>
              <a:rPr dirty="0" sz="650" spc="-20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0" i="1">
                <a:latin typeface="Palatino Linotype"/>
                <a:cs typeface="Palatino Linotype"/>
              </a:rPr>
              <a:t>n</a:t>
            </a:r>
            <a:r>
              <a:rPr dirty="0" sz="650" spc="-20">
                <a:latin typeface="Cambria"/>
                <a:cs typeface="Cambria"/>
              </a:rPr>
              <a:t>(</a:t>
            </a:r>
            <a:r>
              <a:rPr dirty="0" sz="650" spc="-20">
                <a:latin typeface="Palatino Linotype"/>
                <a:cs typeface="Palatino Linotype"/>
              </a:rPr>
              <a:t>1</a:t>
            </a:r>
            <a:r>
              <a:rPr dirty="0" sz="650" spc="-20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0" i="1">
                <a:latin typeface="Palatino Linotype"/>
                <a:cs typeface="Palatino Linotype"/>
              </a:rPr>
              <a:t>n</a:t>
            </a:r>
            <a:r>
              <a:rPr dirty="0" sz="650" spc="-20">
                <a:latin typeface="Cambria"/>
                <a:cs typeface="Cambria"/>
              </a:rPr>
              <a:t>(</a:t>
            </a:r>
            <a:r>
              <a:rPr dirty="0" sz="650" spc="-20">
                <a:latin typeface="Palatino Linotype"/>
                <a:cs typeface="Palatino Linotype"/>
              </a:rPr>
              <a:t>1</a:t>
            </a:r>
            <a:r>
              <a:rPr dirty="0" sz="650" spc="-2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43397" y="1935899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2139315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vec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5" i="1">
                <a:latin typeface="Palatino Linotype"/>
                <a:cs typeface="Palatino Linotype"/>
              </a:rPr>
              <a:t>X</a:t>
            </a:r>
            <a:r>
              <a:rPr dirty="0" baseline="29914" sz="975" spc="-67" i="1">
                <a:latin typeface="Meiryo"/>
                <a:cs typeface="Meiryo"/>
              </a:rPr>
              <a:t/>
            </a:r>
            <a:r>
              <a:rPr dirty="0" baseline="29914" sz="975" spc="660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vector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length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K</a:t>
            </a:r>
            <a:r>
              <a:rPr dirty="0" baseline="29914" sz="975" spc="-37" i="1">
                <a:latin typeface="Meiryo"/>
                <a:cs typeface="Meiryo"/>
              </a:rPr>
              <a:t/>
            </a:r>
            <a:r>
              <a:rPr dirty="0" baseline="29914" sz="975" i="1">
                <a:latin typeface="Meiryo"/>
                <a:cs typeface="Meiryo"/>
              </a:rPr>
              <a:t>	</a:t>
            </a:r>
            <a:r>
              <a:rPr dirty="0" sz="1000" spc="-30">
                <a:latin typeface="Palatino Linotype"/>
                <a:cs typeface="Palatino Linotype"/>
              </a:rPr>
              <a:t>obtained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stacking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columns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X</a:t>
            </a:r>
            <a:r>
              <a:rPr dirty="0" baseline="29914" sz="975" spc="-44" i="1">
                <a:latin typeface="Meiryo"/>
                <a:cs typeface="Meiryo"/>
              </a:rPr>
              <a:t/>
            </a:r>
            <a:r>
              <a:rPr dirty="0" baseline="29914" sz="975" spc="690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instru-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828718" y="2194074"/>
            <a:ext cx="1720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0" i="1">
                <a:latin typeface="Palatino Linotype"/>
                <a:cs typeface="Palatino Linotype"/>
              </a:rPr>
              <a:t>n</a:t>
            </a:r>
            <a:r>
              <a:rPr dirty="0" sz="650" spc="-20">
                <a:latin typeface="Cambria"/>
                <a:cs typeface="Cambria"/>
              </a:rPr>
              <a:t>(</a:t>
            </a:r>
            <a:r>
              <a:rPr dirty="0" sz="650" spc="-20">
                <a:latin typeface="Palatino Linotype"/>
                <a:cs typeface="Palatino Linotype"/>
              </a:rPr>
              <a:t>1</a:t>
            </a:r>
            <a:r>
              <a:rPr dirty="0" sz="650" spc="-2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43392" y="2105860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ment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matrix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179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baseline="29914" sz="975" spc="-37" i="1">
                <a:latin typeface="Meiryo"/>
                <a:cs typeface="Meiryo"/>
              </a:rPr>
              <a:t/>
            </a:r>
            <a:r>
              <a:rPr dirty="0" baseline="29914" sz="975" spc="225" i="1">
                <a:latin typeface="Meiryo"/>
                <a:cs typeface="Meiryo"/>
              </a:rPr>
              <a:t>  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whole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sample,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obtain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780586" y="2352716"/>
            <a:ext cx="1257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43378" y="2264625"/>
            <a:ext cx="14230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dimension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NT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TK</a:t>
            </a:r>
            <a:r>
              <a:rPr dirty="0" baseline="29914" sz="975" spc="-37" i="1">
                <a:latin typeface="Meiryo"/>
                <a:cs typeface="Meiryo"/>
              </a:rPr>
              <a:t/>
            </a:r>
            <a:r>
              <a:rPr dirty="0" baseline="29914" sz="975" spc="217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999675" y="2932684"/>
            <a:ext cx="1257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891313" y="2798061"/>
            <a:ext cx="387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2222" sz="1500" spc="7" i="1">
                <a:latin typeface="Palatino Linotype"/>
                <a:cs typeface="Palatino Linotype"/>
              </a:rPr>
              <a:t>X</a:t>
            </a:r>
            <a:r>
              <a:rPr dirty="0" sz="650" spc="-245" i="1">
                <a:latin typeface="Meiryo"/>
                <a:cs typeface="Meiryo"/>
              </a:rPr>
              <a:t/>
            </a:r>
            <a:r>
              <a:rPr dirty="0" sz="650" spc="50">
                <a:latin typeface="Cambria"/>
                <a:cs typeface="Cambria"/>
              </a:rPr>
              <a:t>∗</a:t>
            </a:r>
            <a:r>
              <a:rPr dirty="0" sz="650" spc="105">
                <a:latin typeface="Cambria"/>
                <a:cs typeface="Cambria"/>
              </a:rPr>
              <a:t> </a:t>
            </a:r>
            <a:r>
              <a:rPr dirty="0" baseline="-22222" sz="1500" spc="112">
                <a:latin typeface="Cambria"/>
                <a:cs typeface="Cambria"/>
              </a:rPr>
              <a:t>=</a:t>
            </a:r>
            <a:endParaRPr baseline="-22222" sz="1500">
              <a:latin typeface="Cambria"/>
              <a:cs typeface="Cambri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262803" y="275966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262803" y="2989404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262803" y="3104274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262803" y="3193422"/>
            <a:ext cx="1974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60">
                <a:latin typeface="Meiryo"/>
                <a:cs typeface="Meiryo"/>
              </a:rPr>
              <a:t>⎝</a:t>
            </a:r>
            <a:r>
              <a:rPr dirty="0" sz="1000" spc="130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393564" y="2591377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262803" y="2523403"/>
            <a:ext cx="4489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60">
                <a:latin typeface="Meiryo"/>
                <a:cs typeface="Meiryo"/>
              </a:rPr>
              <a:t>⎛</a:t>
            </a:r>
            <a:r>
              <a:rPr dirty="0" sz="1000" spc="-20">
                <a:latin typeface="Meiryo"/>
                <a:cs typeface="Meiryo"/>
              </a:rPr>
              <a:t> </a:t>
            </a:r>
            <a:r>
              <a:rPr dirty="0" baseline="2777" sz="1500" i="1">
                <a:latin typeface="Palatino Linotype"/>
                <a:cs typeface="Palatino Linotype"/>
              </a:rPr>
              <a:t>j</a:t>
            </a:r>
            <a:r>
              <a:rPr dirty="0" baseline="2777" sz="1500" spc="780" i="1">
                <a:latin typeface="Palatino Linotype"/>
                <a:cs typeface="Palatino Linotype"/>
              </a:rPr>
              <a:t> </a:t>
            </a:r>
            <a:r>
              <a:rPr dirty="0" baseline="2777" sz="1500" i="1">
                <a:latin typeface="Meiryo"/>
                <a:cs typeface="Meiryo"/>
              </a:rPr>
              <a:t>⊗</a:t>
            </a:r>
            <a:r>
              <a:rPr dirty="0" baseline="2777" sz="1500" spc="-179" i="1">
                <a:latin typeface="Meiryo"/>
                <a:cs typeface="Meiryo"/>
              </a:rPr>
              <a:t> </a:t>
            </a:r>
            <a:r>
              <a:rPr dirty="0" baseline="2777" sz="1500" spc="-75" i="1">
                <a:latin typeface="Palatino Linotype"/>
                <a:cs typeface="Palatino Linotype"/>
              </a:rPr>
              <a:t>x</a:t>
            </a:r>
            <a:endParaRPr baseline="2777" sz="150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393564" y="2810601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686285" y="2513307"/>
            <a:ext cx="168275" cy="44069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ts val="760"/>
              </a:lnSpc>
              <a:spcBef>
                <a:spcPts val="120"/>
              </a:spcBef>
            </a:pPr>
            <a:r>
              <a:rPr dirty="0" sz="650" spc="-31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marL="12700">
              <a:lnSpc>
                <a:spcPts val="760"/>
              </a:lnSpc>
            </a:pPr>
            <a:r>
              <a:rPr dirty="0" sz="650" spc="-20">
                <a:latin typeface="Palatino Linotype"/>
                <a:cs typeface="Palatino Linotype"/>
              </a:rPr>
              <a:t>1</a:t>
            </a:r>
            <a:r>
              <a:rPr dirty="0" sz="650" spc="-20">
                <a:latin typeface="Cambria"/>
                <a:cs typeface="Cambria"/>
              </a:rPr>
              <a:t>(</a:t>
            </a:r>
            <a:r>
              <a:rPr dirty="0" sz="650" spc="-20">
                <a:latin typeface="Palatino Linotype"/>
                <a:cs typeface="Palatino Linotype"/>
              </a:rPr>
              <a:t>1</a:t>
            </a:r>
            <a:r>
              <a:rPr dirty="0" sz="650" spc="-2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  <a:p>
            <a:pPr marL="12700">
              <a:lnSpc>
                <a:spcPts val="760"/>
              </a:lnSpc>
              <a:spcBef>
                <a:spcPts val="210"/>
              </a:spcBef>
            </a:pPr>
            <a:r>
              <a:rPr dirty="0" sz="650" spc="-31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marL="12700">
              <a:lnSpc>
                <a:spcPts val="760"/>
              </a:lnSpc>
            </a:pPr>
            <a:r>
              <a:rPr dirty="0" sz="650" spc="-20">
                <a:latin typeface="Palatino Linotype"/>
                <a:cs typeface="Palatino Linotype"/>
              </a:rPr>
              <a:t>2</a:t>
            </a:r>
            <a:r>
              <a:rPr dirty="0" sz="650" spc="-20">
                <a:latin typeface="Cambria"/>
                <a:cs typeface="Cambria"/>
              </a:rPr>
              <a:t>(</a:t>
            </a:r>
            <a:r>
              <a:rPr dirty="0" sz="650" spc="-20">
                <a:latin typeface="Palatino Linotype"/>
                <a:cs typeface="Palatino Linotype"/>
              </a:rPr>
              <a:t>1</a:t>
            </a:r>
            <a:r>
              <a:rPr dirty="0" sz="650" spc="-2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360415" y="2670417"/>
            <a:ext cx="351790" cy="464184"/>
          </a:xfrm>
          <a:prstGeom prst="rect">
            <a:avLst/>
          </a:prstGeom>
        </p:spPr>
        <p:txBody>
          <a:bodyPr wrap="square" lIns="0" tIns="7937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25"/>
              </a:spcBef>
            </a:pP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51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  <a:p>
            <a:pPr marL="217170">
              <a:lnSpc>
                <a:spcPct val="100000"/>
              </a:lnSpc>
              <a:spcBef>
                <a:spcPts val="52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346808" y="3159481"/>
            <a:ext cx="3517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51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672682" y="3154197"/>
            <a:ext cx="195580" cy="22161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ts val="760"/>
              </a:lnSpc>
              <a:spcBef>
                <a:spcPts val="120"/>
              </a:spcBef>
            </a:pPr>
            <a:r>
              <a:rPr dirty="0" sz="650" spc="-31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marL="12700">
              <a:lnSpc>
                <a:spcPts val="760"/>
              </a:lnSpc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100" i="1">
                <a:latin typeface="Palatino Linotype"/>
                <a:cs typeface="Palatino Linotype"/>
              </a:rPr>
              <a:t> 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875912" y="2523404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⎞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875912" y="2759664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875912" y="2989415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850512" y="3104290"/>
            <a:ext cx="13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805">
                <a:latin typeface="Meiryo"/>
                <a:cs typeface="Meiryo"/>
              </a:rPr>
              <a:t>⎟</a:t>
            </a:r>
            <a:r>
              <a:rPr dirty="0" baseline="-38888" sz="1500" spc="-1207">
                <a:latin typeface="Meiryo"/>
                <a:cs typeface="Meiryo"/>
              </a:rPr>
              <a:t>⎠</a:t>
            </a:r>
            <a:endParaRPr baseline="-38888" sz="1500">
              <a:latin typeface="Meiryo"/>
              <a:cs typeface="Meiryo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201344" y="2848713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(6.11)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30667" y="3563625"/>
            <a:ext cx="5036820" cy="6203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900" b="1">
                <a:latin typeface="Calibri"/>
                <a:cs typeface="Calibri"/>
              </a:rPr>
              <a:t>6.3.2.5</a:t>
            </a:r>
            <a:r>
              <a:rPr dirty="0" sz="900" spc="320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The</a:t>
            </a:r>
            <a:r>
              <a:rPr dirty="0" sz="900" spc="1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Breusch,</a:t>
            </a:r>
            <a:r>
              <a:rPr dirty="0" sz="900" spc="1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Mizon</a:t>
            </a:r>
            <a:r>
              <a:rPr dirty="0" sz="900" spc="1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and</a:t>
            </a:r>
            <a:r>
              <a:rPr dirty="0" sz="900" spc="1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Schmidt’s</a:t>
            </a:r>
            <a:r>
              <a:rPr dirty="0" sz="900" spc="10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Estimator</a:t>
            </a:r>
            <a:endParaRPr sz="900">
              <a:latin typeface="Calibri"/>
              <a:cs typeface="Calibri"/>
            </a:endParaRPr>
          </a:p>
          <a:p>
            <a:pPr algn="just" marL="50800" marR="43180">
              <a:lnSpc>
                <a:spcPct val="100000"/>
              </a:lnSpc>
              <a:spcBef>
                <a:spcPts val="15"/>
              </a:spcBef>
            </a:pPr>
            <a:r>
              <a:rPr dirty="0" sz="1000">
                <a:latin typeface="Palatino Linotype"/>
                <a:cs typeface="Palatino Linotype"/>
              </a:rPr>
              <a:t>Breusch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al.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(1989)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expand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instruments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used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Amemiya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MaCurdy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(1986)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 </a:t>
            </a:r>
            <a:r>
              <a:rPr dirty="0" sz="1000" spc="-55">
                <a:latin typeface="Palatino Linotype"/>
                <a:cs typeface="Palatino Linotype"/>
              </a:rPr>
              <a:t>assuming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that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within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transformations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simply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exogenous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covariates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valid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instruments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every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period.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differently: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Cambria"/>
                <a:cs typeface="Cambria"/>
              </a:rPr>
              <a:t>((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-21367" sz="975" spc="-30" i="1">
                <a:latin typeface="Palatino Linotype"/>
                <a:cs typeface="Palatino Linotype"/>
              </a:rPr>
              <a:t>nt</a:t>
            </a:r>
            <a:r>
              <a:rPr dirty="0" baseline="-21367" sz="975" spc="-30">
                <a:latin typeface="Cambria"/>
                <a:cs typeface="Cambria"/>
              </a:rPr>
              <a:t>(</a:t>
            </a:r>
            <a:r>
              <a:rPr dirty="0" baseline="-21367" sz="975" spc="-30">
                <a:latin typeface="Palatino Linotype"/>
                <a:cs typeface="Palatino Linotype"/>
              </a:rPr>
              <a:t>2</a:t>
            </a:r>
            <a:r>
              <a:rPr dirty="0" baseline="-21367" sz="975" spc="-30">
                <a:latin typeface="Cambria"/>
                <a:cs typeface="Cambria"/>
              </a:rPr>
              <a:t>)</a:t>
            </a:r>
            <a:r>
              <a:rPr dirty="0" baseline="-21367" sz="975" spc="135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415" i="1">
                <a:latin typeface="Palatino Linotype"/>
                <a:cs typeface="Palatino Linotype"/>
              </a:rPr>
              <a:t>x</a:t>
            </a:r>
            <a:r>
              <a:rPr dirty="0" sz="1000" spc="-215" i="1">
                <a:latin typeface="Meiryo"/>
                <a:cs typeface="Meiryo"/>
              </a:rPr>
              <a:t>̄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-82">
                <a:latin typeface="Cambria"/>
                <a:cs typeface="Cambria"/>
              </a:rPr>
              <a:t>(</a:t>
            </a:r>
            <a:r>
              <a:rPr dirty="0" baseline="-21367" sz="975" spc="-15">
                <a:latin typeface="Palatino Linotype"/>
                <a:cs typeface="Palatino Linotype"/>
              </a:rPr>
              <a:t>2</a:t>
            </a:r>
            <a:r>
              <a:rPr dirty="0" baseline="-21367" sz="975" spc="-15">
                <a:latin typeface="Cambria"/>
                <a:cs typeface="Cambria"/>
              </a:rPr>
              <a:t>)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sz="1000" spc="-484" i="1">
                <a:latin typeface="Meiryo"/>
                <a:cs typeface="Meiryo"/>
              </a:rPr>
              <a:t/>
            </a:r>
            <a:r>
              <a:rPr dirty="0" baseline="-21367" sz="975" spc="52" i="1">
                <a:latin typeface="Palatino Linotype"/>
                <a:cs typeface="Palatino Linotype"/>
              </a:rPr>
              <a:t>n</a:t>
            </a:r>
            <a:r>
              <a:rPr dirty="0" sz="1000" spc="7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obtain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further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641261" y="4246578"/>
            <a:ext cx="13728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259840" algn="l"/>
              </a:tabLst>
            </a:pP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543386" y="4158364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instruments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60" i="1">
                <a:latin typeface="Palatino Linotype"/>
                <a:cs typeface="Palatino Linotype"/>
              </a:rPr>
              <a:t>WX</a:t>
            </a:r>
            <a:r>
              <a:rPr dirty="0" baseline="29914" sz="975" spc="-89" i="1">
                <a:latin typeface="Meiryo"/>
                <a:cs typeface="Meiryo"/>
              </a:rPr>
              <a:t/>
            </a:r>
            <a:r>
              <a:rPr dirty="0" baseline="29914" sz="975" spc="179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29914" sz="975">
                <a:latin typeface="Cambria"/>
                <a:cs typeface="Cambria"/>
              </a:rPr>
              <a:t>∗</a:t>
            </a:r>
            <a:r>
              <a:rPr dirty="0" baseline="29914" sz="975" spc="217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applying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WX</a:t>
            </a:r>
            <a:r>
              <a:rPr dirty="0" baseline="29914" sz="975" spc="-30" i="1">
                <a:latin typeface="Meiryo"/>
                <a:cs typeface="Meiryo"/>
              </a:rPr>
              <a:t/>
            </a:r>
            <a:r>
              <a:rPr dirty="0" baseline="29914" sz="975" spc="562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same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transformation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one </a:t>
            </a:r>
            <a:r>
              <a:rPr dirty="0" sz="1000" spc="-30">
                <a:latin typeface="Palatino Linotype"/>
                <a:cs typeface="Palatino Linotype"/>
              </a:rPr>
              <a:t>used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543394" y="4317010"/>
            <a:ext cx="5011420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6.11.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ibution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(1989)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how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how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275">
                <a:latin typeface="Palatino Linotype"/>
                <a:cs typeface="Palatino Linotype"/>
              </a:rPr>
              <a:t>h</a:t>
            </a:r>
            <a:r>
              <a:rPr dirty="0" sz="1000" spc="240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 </a:t>
            </a:r>
            <a:r>
              <a:rPr dirty="0" sz="1000" spc="-45">
                <a:latin typeface="Palatino Linotype"/>
                <a:cs typeface="Palatino Linotype"/>
              </a:rPr>
              <a:t>su</a:t>
            </a:r>
            <a:r>
              <a:rPr dirty="0" sz="1000" spc="-40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deﬁn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baseline="29914" sz="975" spc="52">
                <a:latin typeface="Cambria"/>
                <a:cs typeface="Cambria"/>
              </a:rPr>
              <a:t>∗</a:t>
            </a:r>
            <a:r>
              <a:rPr dirty="0" baseline="29914" sz="975">
                <a:latin typeface="Cambria"/>
                <a:cs typeface="Cambria"/>
              </a:rPr>
              <a:t> </a:t>
            </a:r>
            <a:r>
              <a:rPr dirty="0" baseline="29914" sz="975" spc="-7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 i="1">
                <a:latin typeface="Palatino Linotype"/>
                <a:cs typeface="Palatino Linotype"/>
              </a:rPr>
              <a:t>B</a:t>
            </a:r>
            <a:r>
              <a:rPr dirty="0" sz="1000" spc="10" i="1">
                <a:latin typeface="Palatino Linotype"/>
                <a:cs typeface="Palatino Linotype"/>
              </a:rPr>
              <a:t>X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W</a:t>
            </a:r>
            <a:r>
              <a:rPr dirty="0" sz="1000" spc="25" i="1">
                <a:latin typeface="Palatino Linotype"/>
                <a:cs typeface="Palatino Linotype"/>
              </a:rPr>
              <a:t>X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baseline="29914" sz="975" spc="120">
                <a:latin typeface="Cambria"/>
                <a:cs typeface="Cambria"/>
              </a:rPr>
              <a:t>∗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425345" y="4936600"/>
            <a:ext cx="10007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77190" algn="l"/>
                <a:tab pos="569595" algn="l"/>
                <a:tab pos="887730" algn="l"/>
              </a:tabLst>
            </a:pP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baseline="4273" sz="975" spc="-75">
                <a:latin typeface="Palatino Linotype"/>
                <a:cs typeface="Palatino Linotype"/>
              </a:rPr>
              <a:t>2</a:t>
            </a:r>
            <a:r>
              <a:rPr dirty="0" baseline="4273" sz="975">
                <a:latin typeface="Palatino Linotype"/>
                <a:cs typeface="Palatino Linotype"/>
              </a:rPr>
              <a:t>	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43389" y="4848495"/>
            <a:ext cx="29432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7005" indent="-129539">
              <a:lnSpc>
                <a:spcPct val="100000"/>
              </a:lnSpc>
              <a:spcBef>
                <a:spcPts val="95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spc="-55">
                <a:latin typeface="Palatino Linotype"/>
                <a:cs typeface="Palatino Linotype"/>
              </a:rPr>
              <a:t>Hausman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Taylor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(1981):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WX</a:t>
            </a:r>
            <a:r>
              <a:rPr dirty="0" baseline="29914" sz="975" spc="-89" i="1">
                <a:latin typeface="Meiryo"/>
                <a:cs typeface="Meiryo"/>
              </a:rPr>
              <a:t/>
            </a:r>
            <a:r>
              <a:rPr dirty="0" baseline="29914" sz="975" spc="179" i="1">
                <a:latin typeface="Meiryo"/>
                <a:cs typeface="Meiryo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90" i="1">
                <a:latin typeface="Palatino Linotype"/>
                <a:cs typeface="Palatino Linotype"/>
              </a:rPr>
              <a:t>WX</a:t>
            </a:r>
            <a:r>
              <a:rPr dirty="0" baseline="29914" sz="975" spc="-135" i="1">
                <a:latin typeface="Meiryo"/>
                <a:cs typeface="Meiryo"/>
              </a:rPr>
              <a:t/>
            </a:r>
            <a:r>
              <a:rPr dirty="0" sz="1000" spc="-9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29914" sz="975" i="1">
                <a:latin typeface="Palatino Linotype"/>
                <a:cs typeface="Palatino Linotype"/>
              </a:rPr>
              <a:t>c</a:t>
            </a:r>
            <a:r>
              <a:rPr dirty="0" baseline="29914" sz="975" spc="457" i="1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BX</a:t>
            </a:r>
            <a:r>
              <a:rPr dirty="0" baseline="29914" sz="975" spc="-104" i="1">
                <a:latin typeface="Meiryo"/>
                <a:cs typeface="Meiryo"/>
              </a:rPr>
              <a:t/>
            </a:r>
            <a:r>
              <a:rPr dirty="0" baseline="29914" sz="975" spc="277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598396" y="5158573"/>
            <a:ext cx="14077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77190" algn="l"/>
                <a:tab pos="569595" algn="l"/>
                <a:tab pos="887730" algn="l"/>
                <a:tab pos="1294765" algn="l"/>
              </a:tabLst>
            </a:pP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baseline="4273" sz="975" spc="-75">
                <a:latin typeface="Palatino Linotype"/>
                <a:cs typeface="Palatino Linotype"/>
              </a:rPr>
              <a:t>2</a:t>
            </a:r>
            <a:r>
              <a:rPr dirty="0" baseline="4273" sz="975">
                <a:latin typeface="Palatino Linotype"/>
                <a:cs typeface="Palatino Linotype"/>
              </a:rPr>
              <a:t>	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43380" y="5070349"/>
            <a:ext cx="36163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7005" indent="-129539">
              <a:lnSpc>
                <a:spcPct val="100000"/>
              </a:lnSpc>
              <a:spcBef>
                <a:spcPts val="95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spc="-65">
                <a:latin typeface="Palatino Linotype"/>
                <a:cs typeface="Palatino Linotype"/>
              </a:rPr>
              <a:t>Amemiya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MaCurdy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(1986):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WX</a:t>
            </a:r>
            <a:r>
              <a:rPr dirty="0" baseline="29914" sz="975" spc="-89" i="1">
                <a:latin typeface="Meiryo"/>
                <a:cs typeface="Meiryo"/>
              </a:rPr>
              <a:t/>
            </a:r>
            <a:r>
              <a:rPr dirty="0" baseline="29914" sz="975" spc="225" i="1">
                <a:latin typeface="Meiryo"/>
                <a:cs typeface="Meiryo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95" i="1">
                <a:latin typeface="Palatino Linotype"/>
                <a:cs typeface="Palatino Linotype"/>
              </a:rPr>
              <a:t>WX</a:t>
            </a:r>
            <a:r>
              <a:rPr dirty="0" baseline="29914" sz="975" spc="-142" i="1">
                <a:latin typeface="Meiryo"/>
                <a:cs typeface="Meiryo"/>
              </a:rPr>
              <a:t/>
            </a:r>
            <a:r>
              <a:rPr dirty="0" sz="1000" spc="-9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29914" sz="975" i="1">
                <a:latin typeface="Palatino Linotype"/>
                <a:cs typeface="Palatino Linotype"/>
              </a:rPr>
              <a:t>c</a:t>
            </a:r>
            <a:r>
              <a:rPr dirty="0" baseline="29914" sz="975" spc="472" i="1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BX</a:t>
            </a:r>
            <a:r>
              <a:rPr dirty="0" baseline="29914" sz="975" spc="-104" i="1">
                <a:latin typeface="Meiryo"/>
                <a:cs typeface="Meiryo"/>
              </a:rPr>
              <a:t/>
            </a:r>
            <a:r>
              <a:rPr dirty="0" baseline="29914" sz="975" spc="284" i="1">
                <a:latin typeface="Meiryo"/>
                <a:cs typeface="Meiryo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60" i="1">
                <a:latin typeface="Palatino Linotype"/>
                <a:cs typeface="Palatino Linotype"/>
              </a:rPr>
              <a:t>WX</a:t>
            </a:r>
            <a:r>
              <a:rPr dirty="0" baseline="29914" sz="975" spc="-89" i="1">
                <a:latin typeface="Meiryo"/>
                <a:cs typeface="Meiryo"/>
              </a:rPr>
              <a:t/>
            </a:r>
            <a:r>
              <a:rPr dirty="0" baseline="29914" sz="975" spc="292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baseline="29914" sz="975" spc="-37">
                <a:latin typeface="Cambria"/>
                <a:cs typeface="Cambria"/>
              </a:rPr>
              <a:t>∗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035703" y="5380545"/>
            <a:ext cx="190753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77190" algn="l"/>
                <a:tab pos="569595" algn="l"/>
                <a:tab pos="887730" algn="l"/>
                <a:tab pos="1294765" algn="l"/>
                <a:tab pos="1794510" algn="l"/>
              </a:tabLst>
            </a:pP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baseline="4273" sz="975" spc="-75">
                <a:latin typeface="Palatino Linotype"/>
                <a:cs typeface="Palatino Linotype"/>
              </a:rPr>
              <a:t>2</a:t>
            </a:r>
            <a:r>
              <a:rPr dirty="0" baseline="4273" sz="975">
                <a:latin typeface="Palatino Linotype"/>
                <a:cs typeface="Palatino Linotype"/>
              </a:rPr>
              <a:t>	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543383" y="5292331"/>
            <a:ext cx="35540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7005" indent="-129539">
              <a:lnSpc>
                <a:spcPct val="100000"/>
              </a:lnSpc>
              <a:spcBef>
                <a:spcPts val="95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Breusch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(1989):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WX</a:t>
            </a:r>
            <a:r>
              <a:rPr dirty="0" baseline="29914" sz="975" spc="-89" i="1">
                <a:latin typeface="Meiryo"/>
                <a:cs typeface="Meiryo"/>
              </a:rPr>
              <a:t/>
            </a:r>
            <a:r>
              <a:rPr dirty="0" baseline="29914" sz="975" spc="120" i="1">
                <a:latin typeface="Meiryo"/>
                <a:cs typeface="Meiryo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95" i="1">
                <a:latin typeface="Palatino Linotype"/>
                <a:cs typeface="Palatino Linotype"/>
              </a:rPr>
              <a:t>WX</a:t>
            </a:r>
            <a:r>
              <a:rPr dirty="0" baseline="29914" sz="975" spc="-142" i="1">
                <a:latin typeface="Meiryo"/>
                <a:cs typeface="Meiryo"/>
              </a:rPr>
              <a:t/>
            </a:r>
            <a:r>
              <a:rPr dirty="0" sz="1000" spc="-9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29914" sz="975" i="1">
                <a:latin typeface="Palatino Linotype"/>
                <a:cs typeface="Palatino Linotype"/>
              </a:rPr>
              <a:t>c</a:t>
            </a:r>
            <a:r>
              <a:rPr dirty="0" baseline="29914" sz="975" spc="434" i="1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BX</a:t>
            </a:r>
            <a:r>
              <a:rPr dirty="0" baseline="29914" sz="975" spc="-104" i="1">
                <a:latin typeface="Meiryo"/>
                <a:cs typeface="Meiryo"/>
              </a:rPr>
              <a:t/>
            </a:r>
            <a:r>
              <a:rPr dirty="0" baseline="29914" sz="975" spc="254" i="1">
                <a:latin typeface="Meiryo"/>
                <a:cs typeface="Meiryo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60" i="1">
                <a:latin typeface="Palatino Linotype"/>
                <a:cs typeface="Palatino Linotype"/>
              </a:rPr>
              <a:t>WX</a:t>
            </a:r>
            <a:r>
              <a:rPr dirty="0" baseline="29914" sz="975" spc="-89" i="1">
                <a:latin typeface="Meiryo"/>
                <a:cs typeface="Meiryo"/>
              </a:rPr>
              <a:t/>
            </a:r>
            <a:r>
              <a:rPr dirty="0" baseline="29914" sz="975" spc="254" i="1">
                <a:latin typeface="Meiryo"/>
                <a:cs typeface="Meiryo"/>
              </a:rPr>
              <a:t> </a:t>
            </a:r>
            <a:r>
              <a:rPr dirty="0" sz="1000" spc="-30">
                <a:latin typeface="Cambria"/>
                <a:cs typeface="Cambria"/>
              </a:rPr>
              <a:t>)</a:t>
            </a:r>
            <a:r>
              <a:rPr dirty="0" baseline="29914" sz="975" spc="-44">
                <a:latin typeface="Cambria"/>
                <a:cs typeface="Cambria"/>
              </a:rPr>
              <a:t>∗</a:t>
            </a:r>
            <a:r>
              <a:rPr dirty="0" sz="1000" spc="-3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60" i="1">
                <a:latin typeface="Palatino Linotype"/>
                <a:cs typeface="Palatino Linotype"/>
              </a:rPr>
              <a:t>WX</a:t>
            </a:r>
            <a:r>
              <a:rPr dirty="0" baseline="29914" sz="975" spc="-89" i="1">
                <a:latin typeface="Meiryo"/>
                <a:cs typeface="Meiryo"/>
              </a:rPr>
              <a:t/>
            </a:r>
            <a:r>
              <a:rPr dirty="0" baseline="29914" sz="975" spc="254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baseline="29914" sz="975" spc="-37">
                <a:latin typeface="Cambria"/>
                <a:cs typeface="Cambria"/>
              </a:rPr>
              <a:t>∗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530654" y="5526979"/>
            <a:ext cx="5036820" cy="24549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31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each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adds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previous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valid,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 </a:t>
            </a:r>
            <a:r>
              <a:rPr dirty="0" sz="1000" spc="-35">
                <a:latin typeface="Palatino Linotype"/>
                <a:cs typeface="Palatino Linotype"/>
              </a:rPr>
              <a:t>necessarily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eﬃcient.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Moreover,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validity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extra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may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com- </a:t>
            </a:r>
            <a:r>
              <a:rPr dirty="0" sz="1000" spc="-45">
                <a:latin typeface="Palatino Linotype"/>
                <a:cs typeface="Palatino Linotype"/>
              </a:rPr>
              <a:t>paring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Hausman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95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</a:pPr>
            <a:r>
              <a:rPr dirty="0" sz="900" b="1">
                <a:latin typeface="Calibri"/>
                <a:cs typeface="Calibri"/>
              </a:rPr>
              <a:t>6.3.2.6</a:t>
            </a:r>
            <a:r>
              <a:rPr dirty="0" sz="900" spc="370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Balestra</a:t>
            </a:r>
            <a:r>
              <a:rPr dirty="0" sz="900" spc="3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and</a:t>
            </a:r>
            <a:r>
              <a:rPr dirty="0" sz="900" spc="3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Varadharajan-Krishnakumar</a:t>
            </a:r>
            <a:r>
              <a:rPr dirty="0" sz="900" spc="30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Estimator</a:t>
            </a:r>
            <a:endParaRPr sz="900">
              <a:latin typeface="Calibri"/>
              <a:cs typeface="Calibri"/>
            </a:endParaRPr>
          </a:p>
          <a:p>
            <a:pPr algn="just" marL="50800" marR="43180">
              <a:lnSpc>
                <a:spcPct val="100000"/>
              </a:lnSpc>
              <a:spcBef>
                <a:spcPts val="15"/>
              </a:spcBef>
            </a:pP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last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proposed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by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Balestra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Varadharajan-Krishnakumar</a:t>
            </a:r>
            <a:r>
              <a:rPr dirty="0" sz="1000">
                <a:latin typeface="Palatino Linotype"/>
                <a:cs typeface="Palatino Linotype"/>
              </a:rPr>
              <a:t> (1987),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 </a:t>
            </a:r>
            <a:r>
              <a:rPr dirty="0" sz="1000" spc="-10">
                <a:latin typeface="Palatino Linotype"/>
                <a:cs typeface="Palatino Linotype"/>
              </a:rPr>
              <a:t>not,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con- </a:t>
            </a:r>
            <a:r>
              <a:rPr dirty="0" sz="1000" spc="-10">
                <a:latin typeface="Palatino Linotype"/>
                <a:cs typeface="Palatino Linotype"/>
              </a:rPr>
              <a:t>trary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others,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special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general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previously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presented.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model, </a:t>
            </a:r>
            <a:r>
              <a:rPr dirty="0" sz="1000" spc="-40">
                <a:latin typeface="Palatino Linotype"/>
                <a:cs typeface="Palatino Linotype"/>
              </a:rPr>
              <a:t>called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Cambria"/>
                <a:cs typeface="Cambria"/>
              </a:rPr>
              <a:t>g</a:t>
            </a:r>
            <a:r>
              <a:rPr dirty="0" sz="1000" b="1">
                <a:latin typeface="Courier New"/>
                <a:cs typeface="Courier New"/>
              </a:rPr>
              <a:t/>
            </a:r>
            <a:r>
              <a:rPr dirty="0" sz="1000" b="1">
                <a:latin typeface="Cambria"/>
                <a:cs typeface="Cambria"/>
              </a:rPr>
              <a:t>sls</a:t>
            </a:r>
            <a:r>
              <a:rPr dirty="0" sz="1000" spc="45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(for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“generalized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two-</a:t>
            </a:r>
            <a:r>
              <a:rPr dirty="0" sz="1000" spc="-45">
                <a:latin typeface="Palatino Linotype"/>
                <a:cs typeface="Palatino Linotype"/>
              </a:rPr>
              <a:t>stage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least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squares”),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same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transformation </a:t>
            </a:r>
            <a:r>
              <a:rPr dirty="0" sz="1000" spc="-90">
                <a:latin typeface="Palatino Linotype"/>
                <a:cs typeface="Palatino Linotype"/>
              </a:rPr>
              <a:t>is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applied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instruments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that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is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applied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also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covariates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response.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484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575"/>
              </a:spcBef>
            </a:pPr>
            <a:r>
              <a:rPr dirty="0" sz="1000" i="1">
                <a:latin typeface="Palatino Linotype"/>
                <a:cs typeface="Palatino Linotype"/>
              </a:rPr>
              <a:t>WL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140" i="1">
                <a:latin typeface="Meiryo"/>
                <a:cs typeface="Meiryo"/>
              </a:rPr>
              <a:t/>
            </a:r>
            <a:r>
              <a:rPr dirty="0" sz="1000" spc="-140" i="1">
                <a:latin typeface="Palatino Linotype"/>
                <a:cs typeface="Palatino Linotype"/>
              </a:rPr>
              <a:t>BL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0" i="1">
                <a:latin typeface="Meiryo"/>
                <a:cs typeface="Meiryo"/>
              </a:rPr>
              <a:t/>
            </a:r>
            <a:r>
              <a:rPr dirty="0" sz="1000" spc="-20">
                <a:latin typeface="Cambria"/>
                <a:cs typeface="Cambria"/>
              </a:rPr>
              <a:t>)</a:t>
            </a:r>
            <a:r>
              <a:rPr dirty="0" sz="1000" spc="-20" i="1">
                <a:latin typeface="Palatino Linotype"/>
                <a:cs typeface="Palatino Linotype"/>
              </a:rPr>
              <a:t>BL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ct val="100000"/>
              </a:lnSpc>
              <a:spcBef>
                <a:spcPts val="595"/>
              </a:spcBef>
            </a:pP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(1992)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(1981),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-21367" sz="975">
                <a:latin typeface="Palatino Linotype"/>
                <a:cs typeface="Palatino Linotype"/>
              </a:rPr>
              <a:t>b</a:t>
            </a:r>
            <a:r>
              <a:rPr dirty="0" baseline="-21367" sz="975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W</a:t>
            </a:r>
            <a:r>
              <a:rPr dirty="0" sz="1000" spc="25" i="1">
                <a:latin typeface="Palatino Linotype"/>
                <a:cs typeface="Palatino Linotype"/>
              </a:rPr>
              <a:t>X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35" i="1">
                <a:latin typeface="Palatino Linotype"/>
                <a:cs typeface="Palatino Linotype"/>
              </a:rPr>
              <a:t>B</a:t>
            </a:r>
            <a:r>
              <a:rPr dirty="0" sz="1000" spc="10" i="1">
                <a:latin typeface="Palatino Linotype"/>
                <a:cs typeface="Palatino Linotype"/>
              </a:rPr>
              <a:t>X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L</a:t>
            </a:r>
            <a:r>
              <a:rPr dirty="0" baseline="-21367" sz="975">
                <a:latin typeface="Palatino Linotype"/>
                <a:cs typeface="Palatino Linotype"/>
              </a:rPr>
              <a:t>b</a:t>
            </a:r>
            <a:r>
              <a:rPr dirty="0" baseline="-21367" sz="975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W</a:t>
            </a:r>
            <a:r>
              <a:rPr dirty="0" sz="1000" spc="25" i="1">
                <a:latin typeface="Palatino Linotype"/>
                <a:cs typeface="Palatino Linotype"/>
              </a:rPr>
              <a:t>X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W</a:t>
            </a:r>
            <a:r>
              <a:rPr dirty="0" sz="1000" spc="-30" i="1">
                <a:latin typeface="Palatino Linotype"/>
                <a:cs typeface="Palatino Linotype"/>
              </a:rPr>
              <a:t>X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-35" i="1">
                <a:latin typeface="Palatino Linotype"/>
                <a:cs typeface="Palatino Linotype"/>
              </a:rPr>
              <a:t>B</a:t>
            </a:r>
            <a:r>
              <a:rPr dirty="0" sz="1000" spc="10" i="1">
                <a:latin typeface="Palatino Linotype"/>
                <a:cs typeface="Palatino Linotype"/>
              </a:rPr>
              <a:t>X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5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W</a:t>
            </a:r>
            <a:r>
              <a:rPr dirty="0" sz="1000" spc="-30" i="1">
                <a:latin typeface="Palatino Linotype"/>
                <a:cs typeface="Palatino Linotype"/>
              </a:rPr>
              <a:t>X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-35" i="1">
                <a:latin typeface="Palatino Linotype"/>
                <a:cs typeface="Palatino Linotype"/>
              </a:rPr>
              <a:t>B</a:t>
            </a:r>
            <a:r>
              <a:rPr dirty="0" sz="1000" spc="10" i="1">
                <a:latin typeface="Palatino Linotype"/>
                <a:cs typeface="Palatino Linotype"/>
              </a:rPr>
              <a:t>X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35" i="1">
                <a:latin typeface="Palatino Linotype"/>
                <a:cs typeface="Palatino Linotype"/>
              </a:rPr>
              <a:t>B</a:t>
            </a:r>
            <a:r>
              <a:rPr dirty="0" sz="1000" spc="10" i="1">
                <a:latin typeface="Palatino Linotype"/>
                <a:cs typeface="Palatino Linotype"/>
              </a:rPr>
              <a:t>X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stra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aradhar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j</a:t>
            </a:r>
            <a:r>
              <a:rPr dirty="0" sz="1000" spc="-25">
                <a:latin typeface="Palatino Linotype"/>
                <a:cs typeface="Palatino Linotype"/>
              </a:rPr>
              <a:t>an-K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hnakumar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(1987)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by </a:t>
            </a: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1981),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suppleme</a:t>
            </a:r>
            <a:r>
              <a:rPr dirty="0" sz="1000" spc="-6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(1981)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W</a:t>
            </a:r>
            <a:r>
              <a:rPr dirty="0" sz="1000" spc="-30" i="1">
                <a:latin typeface="Palatino Linotype"/>
                <a:cs typeface="Palatino Linotype"/>
              </a:rPr>
              <a:t>X</a:t>
            </a:r>
            <a:r>
              <a:rPr dirty="0" sz="1000" spc="5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 i="1">
                <a:latin typeface="Palatino Linotype"/>
                <a:cs typeface="Palatino Linotype"/>
              </a:rPr>
              <a:t>B</a:t>
            </a:r>
            <a:r>
              <a:rPr dirty="0" sz="1000" spc="10" i="1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67532" y="8027009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245964" y="607782"/>
            <a:ext cx="5320665" cy="77241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148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321310" marR="56515">
              <a:lnSpc>
                <a:spcPct val="100000"/>
              </a:lnSpc>
            </a:pPr>
            <a:r>
              <a:rPr dirty="0" sz="1000">
                <a:latin typeface="Palatino Linotype"/>
                <a:cs typeface="Palatino Linotype"/>
              </a:rPr>
              <a:t>herefore,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of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Baltagi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(1981)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necessarily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not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less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eﬃcient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than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one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Balestra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Varadharajan-</a:t>
            </a:r>
            <a:r>
              <a:rPr dirty="0" sz="1000" spc="-40">
                <a:latin typeface="Palatino Linotype"/>
                <a:cs typeface="Palatino Linotype"/>
              </a:rPr>
              <a:t>Krishnakumar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(1987).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Baltagi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Li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(1992)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show,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White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(1986),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supplementary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Baltagi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(1981) </a:t>
            </a:r>
            <a:r>
              <a:rPr dirty="0" sz="1000" spc="-10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redundant,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which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means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they </a:t>
            </a:r>
            <a:r>
              <a:rPr dirty="0" sz="1000" spc="-35">
                <a:latin typeface="Palatino Linotype"/>
                <a:cs typeface="Palatino Linotype"/>
              </a:rPr>
              <a:t>don’t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add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gain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terms </a:t>
            </a:r>
            <a:r>
              <a:rPr dirty="0" sz="1000">
                <a:latin typeface="Palatino Linotype"/>
                <a:cs typeface="Palatino Linotype"/>
              </a:rPr>
              <a:t>of </a:t>
            </a:r>
            <a:r>
              <a:rPr dirty="0" sz="1000" spc="-35">
                <a:latin typeface="Palatino Linotype"/>
                <a:cs typeface="Palatino Linotype"/>
              </a:rPr>
              <a:t>asymptotic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eﬃciency.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Consequently,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both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have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same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asymptotic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variance.</a:t>
            </a:r>
            <a:endParaRPr sz="1000">
              <a:latin typeface="Palatino Linotype"/>
              <a:cs typeface="Palatino Linotype"/>
            </a:endParaRPr>
          </a:p>
          <a:p>
            <a:pPr algn="just" marL="321310" marR="55880" indent="107950">
              <a:lnSpc>
                <a:spcPts val="1200"/>
              </a:lnSpc>
              <a:spcBef>
                <a:spcPts val="25"/>
              </a:spcBef>
            </a:pP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14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stra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aradhar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j</a:t>
            </a:r>
            <a:r>
              <a:rPr dirty="0" sz="1000" spc="-25">
                <a:latin typeface="Palatino Linotype"/>
                <a:cs typeface="Palatino Linotype"/>
              </a:rPr>
              <a:t>an-K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hnakumar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(1987)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25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b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5" i="1">
                <a:latin typeface="Palatino Linotype"/>
                <a:cs typeface="Palatino Linotype"/>
              </a:rPr>
              <a:t>t</a:t>
            </a:r>
            <a:r>
              <a:rPr dirty="0" sz="1000" spc="-50" i="1">
                <a:latin typeface="Palatino Linotype"/>
                <a:cs typeface="Palatino Linotype"/>
              </a:rPr>
              <a:t>w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15" i="1">
                <a:latin typeface="Palatino Linotype"/>
                <a:cs typeface="Palatino Linotype"/>
              </a:rPr>
              <a:t>n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ud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40">
                <a:latin typeface="Palatino Linotype"/>
                <a:cs typeface="Palatino Linotype"/>
              </a:rPr>
              <a:t>ue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14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tra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radhar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j</a:t>
            </a:r>
            <a:r>
              <a:rPr dirty="0" sz="1000" spc="-25">
                <a:latin typeface="Palatino Linotype"/>
                <a:cs typeface="Palatino Linotype"/>
              </a:rPr>
              <a:t>an-K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nakumar </a:t>
            </a:r>
            <a:r>
              <a:rPr dirty="0" sz="1000" spc="-5">
                <a:latin typeface="Palatino Linotype"/>
                <a:cs typeface="Palatino Linotype"/>
              </a:rPr>
              <a:t>(1987)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un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geno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429259">
              <a:lnSpc>
                <a:spcPts val="1145"/>
              </a:lnSpc>
            </a:pPr>
            <a:r>
              <a:rPr dirty="0" sz="1000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plm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way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instruments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introduced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indicated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inst.method</a:t>
            </a:r>
            <a:r>
              <a:rPr dirty="0" sz="1000" spc="-235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argu-</a:t>
            </a:r>
            <a:endParaRPr sz="1000">
              <a:latin typeface="Palatino Linotype"/>
              <a:cs typeface="Palatino Linotype"/>
            </a:endParaRPr>
          </a:p>
          <a:p>
            <a:pPr algn="just" marL="321310" marR="56515">
              <a:lnSpc>
                <a:spcPts val="1200"/>
              </a:lnSpc>
              <a:spcBef>
                <a:spcPts val="40"/>
              </a:spcBef>
            </a:pPr>
            <a:r>
              <a:rPr dirty="0" sz="1000">
                <a:latin typeface="Palatino Linotype"/>
                <a:cs typeface="Palatino Linotype"/>
              </a:rPr>
              <a:t>ment: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’baltagi’</a:t>
            </a:r>
            <a:r>
              <a:rPr dirty="0" sz="1000" spc="-15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indicates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instruments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introduced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with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13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-6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transformations, </a:t>
            </a:r>
            <a:r>
              <a:rPr dirty="0" sz="1000" spc="-70">
                <a:latin typeface="Courier New"/>
                <a:cs typeface="Courier New"/>
              </a:rPr>
              <a:t>’amc’</a:t>
            </a:r>
            <a:r>
              <a:rPr dirty="0" sz="1000" spc="-80">
                <a:latin typeface="Courier New"/>
                <a:cs typeface="Courier New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by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Amemiya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MaCurdy </a:t>
            </a:r>
            <a:r>
              <a:rPr dirty="0" sz="1000">
                <a:latin typeface="Palatino Linotype"/>
                <a:cs typeface="Palatino Linotype"/>
              </a:rPr>
              <a:t>(1986),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ourier New"/>
                <a:cs typeface="Courier New"/>
              </a:rPr>
              <a:t>’bmsc’</a:t>
            </a:r>
            <a:r>
              <a:rPr dirty="0" sz="1000" spc="-10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used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Breusch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(1989),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ourier New"/>
                <a:cs typeface="Courier New"/>
              </a:rPr>
              <a:t>’bvk’</a:t>
            </a:r>
            <a:r>
              <a:rPr dirty="0" sz="1000" spc="-95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indicates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instru- </a:t>
            </a:r>
            <a:r>
              <a:rPr dirty="0" sz="1000" spc="-40">
                <a:latin typeface="Palatino Linotype"/>
                <a:cs typeface="Palatino Linotype"/>
              </a:rPr>
              <a:t>mental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transformed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same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40">
                <a:latin typeface="Palatino Linotype"/>
                <a:cs typeface="Palatino Linotype"/>
              </a:rPr>
              <a:t>way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covariates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response,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proposed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Balestra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Varadharajan-</a:t>
            </a:r>
            <a:r>
              <a:rPr dirty="0" sz="1000" spc="-45">
                <a:latin typeface="Palatino Linotype"/>
                <a:cs typeface="Palatino Linotype"/>
              </a:rPr>
              <a:t>Krishnakumar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(1987).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00">
              <a:latin typeface="Palatino Linotype"/>
              <a:cs typeface="Palatino Linotype"/>
            </a:endParaRPr>
          </a:p>
          <a:p>
            <a:pPr algn="just" marL="321310">
              <a:lnSpc>
                <a:spcPts val="1200"/>
              </a:lnSpc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-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6.2</a:t>
            </a:r>
            <a:r>
              <a:rPr dirty="0" sz="1000" spc="295" b="1">
                <a:latin typeface="Times New Roman"/>
                <a:cs typeface="Times New Roman"/>
              </a:rPr>
              <a:t>  </a:t>
            </a:r>
            <a:r>
              <a:rPr dirty="0" sz="1000" spc="50" b="1">
                <a:latin typeface="Cambria"/>
                <a:cs typeface="Cambria"/>
              </a:rPr>
              <a:t>ec2sls</a:t>
            </a:r>
            <a:r>
              <a:rPr dirty="0" sz="1000" spc="30" b="1">
                <a:latin typeface="Cambria"/>
                <a:cs typeface="Cambria"/>
              </a:rPr>
              <a:t> </a:t>
            </a:r>
            <a:r>
              <a:rPr dirty="0" sz="1000" spc="-35" b="1">
                <a:latin typeface="Cambria"/>
                <a:cs typeface="Cambria"/>
              </a:rPr>
              <a:t>estimator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3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ForeignTrade</a:t>
            </a:r>
            <a:r>
              <a:rPr dirty="0" sz="1000" spc="-35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321310" marR="56515">
              <a:lnSpc>
                <a:spcPts val="1200"/>
              </a:lnSpc>
              <a:spcBef>
                <a:spcPts val="35"/>
              </a:spcBef>
            </a:pPr>
            <a:r>
              <a:rPr dirty="0" sz="1000" spc="-60">
                <a:latin typeface="Palatino Linotype"/>
                <a:cs typeface="Palatino Linotype"/>
              </a:rPr>
              <a:t>Kinal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Lahiri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(1993)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studied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determinants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international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trade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developing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countries </a:t>
            </a:r>
            <a:r>
              <a:rPr dirty="0" sz="1000" spc="-6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especially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measure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price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income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elasticities.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question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very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important </a:t>
            </a:r>
            <a:r>
              <a:rPr dirty="0" sz="1000" spc="-35">
                <a:latin typeface="Palatino Linotype"/>
                <a:cs typeface="Palatino Linotype"/>
              </a:rPr>
              <a:t>because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crucially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determines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growth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debt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countries.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panel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dataset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used </a:t>
            </a:r>
            <a:r>
              <a:rPr dirty="0" sz="1000" spc="-25">
                <a:latin typeface="Palatino Linotype"/>
                <a:cs typeface="Palatino Linotype"/>
              </a:rPr>
              <a:t>concerns </a:t>
            </a:r>
            <a:r>
              <a:rPr dirty="0" sz="1000">
                <a:latin typeface="Palatino Linotype"/>
                <a:cs typeface="Palatino Linotype"/>
              </a:rPr>
              <a:t>31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developing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countries,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period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1964-1986.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available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ForeignTrade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pder</a:t>
            </a:r>
            <a:r>
              <a:rPr dirty="0" sz="1000" spc="-1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package.</a:t>
            </a:r>
            <a:endParaRPr sz="1000">
              <a:latin typeface="Palatino Linotype"/>
              <a:cs typeface="Palatino Linotype"/>
            </a:endParaRPr>
          </a:p>
          <a:p>
            <a:pPr algn="just" marL="429259">
              <a:lnSpc>
                <a:spcPts val="1135"/>
              </a:lnSpc>
            </a:pPr>
            <a:r>
              <a:rPr dirty="0" sz="1000" spc="-10">
                <a:latin typeface="Palatino Linotype"/>
                <a:cs typeface="Palatino Linotype"/>
              </a:rPr>
              <a:t>More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precisely,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Kinal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Lahiri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(1993)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three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equations: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ﬁrst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deﬁnes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  <a:p>
            <a:pPr algn="just" marL="321310" marR="55880">
              <a:lnSpc>
                <a:spcPts val="1200"/>
              </a:lnSpc>
              <a:spcBef>
                <a:spcPts val="40"/>
              </a:spcBef>
            </a:pPr>
            <a:r>
              <a:rPr dirty="0" sz="1000" spc="-80">
                <a:latin typeface="Palatino Linotype"/>
                <a:cs typeface="Palatino Linotype"/>
              </a:rPr>
              <a:t>demand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imports,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second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one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demand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exports,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and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last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one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exports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supply.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authors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suppose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that:</a:t>
            </a:r>
            <a:endParaRPr sz="1000">
              <a:latin typeface="Palatino Linotype"/>
              <a:cs typeface="Palatino Linotype"/>
            </a:endParaRPr>
          </a:p>
          <a:p>
            <a:pPr algn="just" marL="450850" marR="56515" indent="-129539">
              <a:lnSpc>
                <a:spcPct val="100000"/>
              </a:lnSpc>
              <a:spcBef>
                <a:spcPts val="595"/>
              </a:spcBef>
              <a:buFont typeface="Cambria"/>
              <a:buChar char="•"/>
              <a:tabLst>
                <a:tab pos="451484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demand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imports </a:t>
            </a:r>
            <a:r>
              <a:rPr dirty="0" sz="1000" spc="-50">
                <a:latin typeface="Courier New"/>
                <a:cs typeface="Courier New"/>
              </a:rPr>
              <a:t>imports</a:t>
            </a:r>
            <a:r>
              <a:rPr dirty="0" sz="1000" spc="-100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increases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domestic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income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gnp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decreases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with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price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imports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local </a:t>
            </a:r>
            <a:r>
              <a:rPr dirty="0" sz="1000" spc="-30">
                <a:latin typeface="Palatino Linotype"/>
                <a:cs typeface="Palatino Linotype"/>
              </a:rPr>
              <a:t>currency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divided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by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domestic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prices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pmpci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rises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20">
                <a:latin typeface="Palatino Linotype"/>
                <a:cs typeface="Palatino Linotype"/>
              </a:rPr>
              <a:t>one-</a:t>
            </a:r>
            <a:r>
              <a:rPr dirty="0" sz="1000" spc="-45">
                <a:latin typeface="Palatino Linotype"/>
                <a:cs typeface="Palatino Linotype"/>
              </a:rPr>
              <a:t>period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lag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ratio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reserves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imports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resimp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450850" marR="56515" indent="-129539">
              <a:lnSpc>
                <a:spcPts val="1200"/>
              </a:lnSpc>
              <a:spcBef>
                <a:spcPts val="25"/>
              </a:spcBef>
              <a:buFont typeface="Cambria"/>
              <a:buChar char="•"/>
              <a:tabLst>
                <a:tab pos="451484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exports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demand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Courier New"/>
                <a:cs typeface="Courier New"/>
              </a:rPr>
              <a:t>exports</a:t>
            </a:r>
            <a:r>
              <a:rPr dirty="0" sz="1000" spc="-85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rises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with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world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income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Courier New"/>
                <a:cs typeface="Courier New"/>
              </a:rPr>
              <a:t>gnpw</a:t>
            </a:r>
            <a:r>
              <a:rPr dirty="0" sz="1000" spc="-40">
                <a:latin typeface="Courier New"/>
                <a:cs typeface="Courier New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and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decreases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with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relative </a:t>
            </a:r>
            <a:r>
              <a:rPr dirty="0" sz="1000" spc="-25">
                <a:latin typeface="Palatino Linotype"/>
                <a:cs typeface="Palatino Linotype"/>
              </a:rPr>
              <a:t>price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exports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respect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their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foreign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substitutes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pxpw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algn="just" marL="450850" indent="-130175">
              <a:lnSpc>
                <a:spcPts val="1150"/>
              </a:lnSpc>
              <a:buFont typeface="Cambria"/>
              <a:buChar char="•"/>
              <a:tabLst>
                <a:tab pos="451484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exports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supply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exports</a:t>
            </a:r>
            <a:r>
              <a:rPr dirty="0" sz="1000" spc="-360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increases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world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price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domestic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currency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divided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  <a:p>
            <a:pPr algn="just" marL="450850" marR="56515">
              <a:lnSpc>
                <a:spcPts val="1200"/>
              </a:lnSpc>
              <a:spcBef>
                <a:spcPts val="40"/>
              </a:spcBef>
            </a:pPr>
            <a:r>
              <a:rPr dirty="0" sz="1000" spc="-30">
                <a:latin typeface="Palatino Linotype"/>
                <a:cs typeface="Palatino Linotype"/>
              </a:rPr>
              <a:t>domestic</a:t>
            </a:r>
            <a:r>
              <a:rPr dirty="0" sz="1000" spc="-35">
                <a:latin typeface="Palatino Linotype"/>
                <a:cs typeface="Palatino Linotype"/>
              </a:rPr>
              <a:t> consumer</a:t>
            </a:r>
            <a:r>
              <a:rPr dirty="0" sz="1000" spc="-25">
                <a:latin typeface="Palatino Linotype"/>
                <a:cs typeface="Palatino Linotype"/>
              </a:rPr>
              <a:t> price</a:t>
            </a:r>
            <a:r>
              <a:rPr dirty="0" sz="1000" spc="-40">
                <a:latin typeface="Palatino Linotype"/>
                <a:cs typeface="Palatino Linotype"/>
              </a:rPr>
              <a:t> index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pwpci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potential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domestic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product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Courier New"/>
                <a:cs typeface="Courier New"/>
              </a:rPr>
              <a:t>pgnp</a:t>
            </a:r>
            <a:r>
              <a:rPr dirty="0" sz="1000" spc="-65">
                <a:latin typeface="Courier New"/>
                <a:cs typeface="Courier New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(used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proxy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capital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stock)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 </a:t>
            </a:r>
            <a:r>
              <a:rPr dirty="0" sz="1000" spc="-10">
                <a:latin typeface="Palatino Linotype"/>
                <a:cs typeface="Palatino Linotype"/>
              </a:rPr>
              <a:t>also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positively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variable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represents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influence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imports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supply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exports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Courier New"/>
                <a:cs typeface="Courier New"/>
              </a:rPr>
              <a:t>importspmpx</a:t>
            </a:r>
            <a:r>
              <a:rPr dirty="0" sz="1000" spc="-114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(measured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imports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20">
                <a:latin typeface="Palatino Linotype"/>
                <a:cs typeface="Palatino Linotype"/>
              </a:rPr>
              <a:t>local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currency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divided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export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price).</a:t>
            </a:r>
            <a:r>
              <a:rPr dirty="0" baseline="29914" sz="975" spc="-15">
                <a:latin typeface="Palatino Linotype"/>
                <a:cs typeface="Palatino Linotype"/>
              </a:rPr>
              <a:t>3</a:t>
            </a:r>
            <a:endParaRPr baseline="29914" sz="975">
              <a:latin typeface="Palatino Linotype"/>
              <a:cs typeface="Palatino Linotype"/>
            </a:endParaRPr>
          </a:p>
          <a:p>
            <a:pPr algn="just" marL="429259">
              <a:lnSpc>
                <a:spcPts val="1200"/>
              </a:lnSpc>
              <a:spcBef>
                <a:spcPts val="585"/>
              </a:spcBef>
            </a:pPr>
            <a:r>
              <a:rPr dirty="0" sz="1000" spc="-50">
                <a:latin typeface="Palatino Linotype"/>
                <a:cs typeface="Palatino Linotype"/>
              </a:rPr>
              <a:t>All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capita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logs,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order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avoid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heteroscedasticity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problems.</a:t>
            </a:r>
            <a:endParaRPr sz="1000">
              <a:latin typeface="Palatino Linotype"/>
              <a:cs typeface="Palatino Linotype"/>
            </a:endParaRPr>
          </a:p>
          <a:p>
            <a:pPr algn="just" marL="321310" marR="56515" indent="107950">
              <a:lnSpc>
                <a:spcPts val="1200"/>
              </a:lnSpc>
              <a:spcBef>
                <a:spcPts val="35"/>
              </a:spcBef>
            </a:pP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der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d</a:t>
            </a:r>
            <a:r>
              <a:rPr dirty="0" sz="1000" spc="-8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nami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adj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tme</a:t>
            </a:r>
            <a:r>
              <a:rPr dirty="0" sz="1000" spc="-3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ne</a:t>
            </a:r>
            <a:r>
              <a:rPr dirty="0" sz="1000" spc="5">
                <a:latin typeface="Palatino Linotype"/>
                <a:cs typeface="Palatino Linotype"/>
              </a:rPr>
              <a:t>-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ion.</a:t>
            </a:r>
            <a:endParaRPr sz="1000">
              <a:latin typeface="Palatino Linotype"/>
              <a:cs typeface="Palatino Linotype"/>
            </a:endParaRPr>
          </a:p>
          <a:p>
            <a:pPr algn="just" marL="429259">
              <a:lnSpc>
                <a:spcPts val="1150"/>
              </a:lnSpc>
            </a:pPr>
            <a:r>
              <a:rPr dirty="0" sz="1000">
                <a:latin typeface="Courier New"/>
                <a:cs typeface="Courier New"/>
              </a:rPr>
              <a:t>gnp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exports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imports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their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lags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therefore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resimp</a:t>
            </a:r>
            <a:r>
              <a:rPr dirty="0" sz="1000" spc="-325">
                <a:latin typeface="Courier New"/>
                <a:cs typeface="Courier New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importspmpx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</a:t>
            </a:r>
            <a:endParaRPr sz="1000">
              <a:latin typeface="Palatino Linotype"/>
              <a:cs typeface="Palatino Linotype"/>
            </a:endParaRPr>
          </a:p>
          <a:p>
            <a:pPr algn="just" marL="321310" marR="55880">
              <a:lnSpc>
                <a:spcPts val="1200"/>
              </a:lnSpc>
              <a:spcBef>
                <a:spcPts val="40"/>
              </a:spcBef>
            </a:pP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ssum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endogenou</a:t>
            </a:r>
            <a:r>
              <a:rPr dirty="0" sz="1000" spc="-1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ndu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pxp</a:t>
            </a:r>
            <a:r>
              <a:rPr dirty="0" sz="1000" spc="-5">
                <a:latin typeface="Courier New"/>
                <a:cs typeface="Courier New"/>
              </a:rPr>
              <a:t>w</a:t>
            </a:r>
            <a:r>
              <a:rPr dirty="0" sz="1000" spc="-36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endogenous)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dom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stic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nsumer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nd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endogenous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(whi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indu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pmcp</a:t>
            </a:r>
            <a:r>
              <a:rPr dirty="0" sz="1000" spc="-5">
                <a:latin typeface="Courier New"/>
                <a:cs typeface="Courier New"/>
              </a:rPr>
              <a:t>i</a:t>
            </a:r>
            <a:r>
              <a:rPr dirty="0" sz="1000" spc="-385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pwcpi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endogenous).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Among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only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gnp</a:t>
            </a:r>
            <a:r>
              <a:rPr dirty="0" sz="1000" spc="-5">
                <a:latin typeface="Courier New"/>
                <a:cs typeface="Courier New"/>
              </a:rPr>
              <a:t>w</a:t>
            </a:r>
            <a:r>
              <a:rPr dirty="0" sz="1000" spc="-440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pgn</a:t>
            </a:r>
            <a:r>
              <a:rPr dirty="0" sz="1000" spc="-5">
                <a:latin typeface="Courier New"/>
                <a:cs typeface="Courier New"/>
              </a:rPr>
              <a:t>p</a:t>
            </a:r>
            <a:r>
              <a:rPr dirty="0" sz="1000" spc="-440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ss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ous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nal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du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d: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end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tren</a:t>
            </a:r>
            <a:r>
              <a:rPr dirty="0" sz="1000" spc="-5">
                <a:latin typeface="Courier New"/>
                <a:cs typeface="Courier New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pu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pop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exrate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nsu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ption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con- sum</a:t>
            </a:r>
            <a:r>
              <a:rPr dirty="0" sz="1000" spc="-5">
                <a:latin typeface="Courier New"/>
                <a:cs typeface="Courier New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incom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reserves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supply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money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Palatino Linotype"/>
              <a:cs typeface="Palatino Linotype"/>
            </a:endParaRPr>
          </a:p>
          <a:p>
            <a:pPr marL="321310" marR="154940">
              <a:lnSpc>
                <a:spcPct val="103800"/>
              </a:lnSpc>
            </a:pPr>
            <a:r>
              <a:rPr dirty="0" sz="800">
                <a:latin typeface="Palatino Linotype"/>
                <a:cs typeface="Palatino Linotype"/>
              </a:rPr>
              <a:t>3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400">
                <a:latin typeface="Palatino Linotype"/>
                <a:cs typeface="Palatino Linotype"/>
              </a:rPr>
              <a:t>h</a:t>
            </a:r>
            <a:r>
              <a:rPr dirty="0" sz="800" spc="-5">
                <a:latin typeface="Palatino Linotype"/>
                <a:cs typeface="Palatino Linotype"/>
              </a:rPr>
              <a:t>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authors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justify</a:t>
            </a:r>
            <a:r>
              <a:rPr dirty="0" sz="800" spc="-10">
                <a:latin typeface="Palatino Linotype"/>
                <a:cs typeface="Palatino Linotype"/>
              </a:rPr>
              <a:t> the </a:t>
            </a:r>
            <a:r>
              <a:rPr dirty="0" sz="800" spc="-40">
                <a:latin typeface="Palatino Linotype"/>
                <a:cs typeface="Palatino Linotype"/>
              </a:rPr>
              <a:t>use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this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variable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by</a:t>
            </a:r>
            <a:r>
              <a:rPr dirty="0" sz="800" spc="-10">
                <a:latin typeface="Palatino Linotype"/>
                <a:cs typeface="Palatino Linotype"/>
              </a:rPr>
              <a:t> the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fact </a:t>
            </a:r>
            <a:r>
              <a:rPr dirty="0" sz="800" spc="-20">
                <a:latin typeface="Palatino Linotype"/>
                <a:cs typeface="Palatino Linotype"/>
              </a:rPr>
              <a:t>that,</a:t>
            </a:r>
            <a:r>
              <a:rPr dirty="0" sz="800" spc="-10">
                <a:latin typeface="Palatino Linotype"/>
                <a:cs typeface="Palatino Linotype"/>
              </a:rPr>
              <a:t> in </a:t>
            </a:r>
            <a:r>
              <a:rPr dirty="0" sz="800" spc="-20">
                <a:latin typeface="Palatino Linotype"/>
                <a:cs typeface="Palatino Linotype"/>
              </a:rPr>
              <a:t>most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developing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countries,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imports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intermediate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and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investment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goods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are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very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important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to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be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able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to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produce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export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goods.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51" y="607782"/>
            <a:ext cx="5243830" cy="22618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Endogeneity</a:t>
            </a:r>
            <a:r>
              <a:rPr dirty="0" sz="800" spc="27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149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12700" marR="288290">
              <a:lnSpc>
                <a:spcPct val="100000"/>
              </a:lnSpc>
            </a:pPr>
            <a:r>
              <a:rPr dirty="0" sz="1000" spc="-30">
                <a:latin typeface="Palatino Linotype"/>
                <a:cs typeface="Palatino Linotype"/>
              </a:rPr>
              <a:t>consumer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price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index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cpi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import</a:t>
            </a:r>
            <a:r>
              <a:rPr dirty="0" sz="1000" spc="-20">
                <a:latin typeface="Palatino Linotype"/>
                <a:cs typeface="Palatino Linotype"/>
              </a:rPr>
              <a:t> prices </a:t>
            </a:r>
            <a:r>
              <a:rPr dirty="0" sz="1000">
                <a:latin typeface="Courier New"/>
                <a:cs typeface="Courier New"/>
              </a:rPr>
              <a:t>pm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export prices </a:t>
            </a:r>
            <a:r>
              <a:rPr dirty="0" sz="1000">
                <a:latin typeface="Courier New"/>
                <a:cs typeface="Courier New"/>
              </a:rPr>
              <a:t>px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world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prices </a:t>
            </a:r>
            <a:r>
              <a:rPr dirty="0" sz="1000">
                <a:latin typeface="Courier New"/>
                <a:cs typeface="Courier New"/>
              </a:rPr>
              <a:t>pw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one-</a:t>
            </a:r>
            <a:r>
              <a:rPr dirty="0" sz="1000" spc="-35">
                <a:latin typeface="Palatino Linotype"/>
                <a:cs typeface="Palatino Linotype"/>
              </a:rPr>
              <a:t>period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lag.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288290" indent="107950">
              <a:lnSpc>
                <a:spcPts val="1200"/>
              </a:lnSpc>
              <a:spcBef>
                <a:spcPts val="35"/>
              </a:spcBef>
            </a:pPr>
            <a:r>
              <a:rPr dirty="0" sz="1000" spc="-40">
                <a:latin typeface="Palatino Linotype"/>
                <a:cs typeface="Palatino Linotype"/>
              </a:rPr>
              <a:t>Kinal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ahi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(1993)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ension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han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Knig</a:t>
            </a:r>
            <a:r>
              <a:rPr dirty="0" sz="1000" spc="-60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(1988),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who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ti-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aining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ina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rade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oping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loy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65" b="1">
                <a:latin typeface="Cambria"/>
                <a:cs typeface="Cambria"/>
              </a:rPr>
              <a:t>e</a:t>
            </a:r>
            <a:r>
              <a:rPr dirty="0" sz="1000" spc="50" b="1">
                <a:latin typeface="Cambria"/>
                <a:cs typeface="Cambria"/>
              </a:rPr>
              <a:t>c</a:t>
            </a:r>
            <a:r>
              <a:rPr dirty="0" sz="1000" spc="-175" b="1">
                <a:latin typeface="Courier New"/>
                <a:cs typeface="Courier New"/>
              </a:rPr>
              <a:t/>
            </a:r>
            <a:r>
              <a:rPr dirty="0" sz="1000" spc="120" b="1">
                <a:latin typeface="Cambria"/>
                <a:cs typeface="Cambria"/>
              </a:rPr>
              <a:t>s</a:t>
            </a:r>
            <a:r>
              <a:rPr dirty="0" sz="1000" spc="114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att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t</a:t>
            </a:r>
            <a:r>
              <a:rPr dirty="0" sz="1000" spc="-105">
                <a:latin typeface="Palatino Linotype"/>
                <a:cs typeface="Palatino Linotype"/>
              </a:rPr>
              <a:t>h</a:t>
            </a:r>
            <a:r>
              <a:rPr dirty="0" sz="1000" spc="-10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eir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tr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ame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65" b="1">
                <a:latin typeface="Cambria"/>
                <a:cs typeface="Cambria"/>
              </a:rPr>
              <a:t>e</a:t>
            </a:r>
            <a:r>
              <a:rPr dirty="0" sz="1000" spc="50" b="1">
                <a:latin typeface="Cambria"/>
                <a:cs typeface="Cambria"/>
              </a:rPr>
              <a:t>c</a:t>
            </a:r>
            <a:r>
              <a:rPr dirty="0" sz="1000" spc="-175" b="1">
                <a:latin typeface="Courier New"/>
                <a:cs typeface="Courier New"/>
              </a:rPr>
              <a:t/>
            </a:r>
            <a:r>
              <a:rPr dirty="0" sz="1000" spc="120" b="1">
                <a:latin typeface="Cambria"/>
                <a:cs typeface="Cambria"/>
              </a:rPr>
              <a:t>s</a:t>
            </a:r>
            <a:r>
              <a:rPr dirty="0" sz="1000" spc="114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40">
                <a:latin typeface="Palatino Linotype"/>
                <a:cs typeface="Palatino Linotype"/>
              </a:rPr>
              <a:t>ogeneity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ough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usman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25"/>
              </a:lnSpc>
            </a:pP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present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below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results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imports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demand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equation.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within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  <a:p>
            <a:pPr algn="just" marL="12700" marR="288290">
              <a:lnSpc>
                <a:spcPts val="1200"/>
              </a:lnSpc>
              <a:spcBef>
                <a:spcPts val="35"/>
              </a:spcBef>
            </a:pPr>
            <a:r>
              <a:rPr dirty="0" sz="1000" b="1">
                <a:latin typeface="Cambria"/>
                <a:cs typeface="Cambria"/>
              </a:rPr>
              <a:t>ec</a:t>
            </a:r>
            <a:r>
              <a:rPr dirty="0" sz="1000" b="1">
                <a:latin typeface="Courier New"/>
                <a:cs typeface="Courier New"/>
              </a:rPr>
              <a:t/>
            </a:r>
            <a:r>
              <a:rPr dirty="0" sz="1000" b="1">
                <a:latin typeface="Cambria"/>
                <a:cs typeface="Cambria"/>
              </a:rPr>
              <a:t>sls</a:t>
            </a:r>
            <a:r>
              <a:rPr dirty="0" sz="1000" spc="35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Kinal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Lahiri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(1993)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use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nonstandard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method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estimate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variance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components.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similar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Nerlove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(1971),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but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with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degrees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35">
                <a:latin typeface="Palatino Linotype"/>
                <a:cs typeface="Palatino Linotype"/>
              </a:rPr>
              <a:t>freedom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correction.</a:t>
            </a:r>
            <a:r>
              <a:rPr dirty="0" sz="1000">
                <a:latin typeface="Palatino Linotype"/>
                <a:cs typeface="Palatino Linotype"/>
              </a:rPr>
              <a:t> It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reproduced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here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random.dfcor</a:t>
            </a:r>
            <a:r>
              <a:rPr dirty="0" sz="1000" spc="-345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argument.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81479" y="3024270"/>
            <a:ext cx="4985385" cy="113474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data("ForeignTrade",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"pder")</a:t>
            </a:r>
            <a:endParaRPr sz="800">
              <a:latin typeface="Courier New"/>
              <a:cs typeface="Courier New"/>
            </a:endParaRPr>
          </a:p>
          <a:p>
            <a:pPr marL="632460" marR="1003935" indent="-607695">
              <a:lnSpc>
                <a:spcPct val="116399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w1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plm(imports</a:t>
            </a:r>
            <a:r>
              <a:rPr dirty="0" sz="800" spc="-10">
                <a:latin typeface="Cambria"/>
                <a:cs typeface="Cambria"/>
              </a:rPr>
              <a:t>̃</a:t>
            </a:r>
            <a:r>
              <a:rPr dirty="0" sz="800" spc="-10">
                <a:latin typeface="Courier New"/>
                <a:cs typeface="Courier New"/>
              </a:rPr>
              <a:t>pmcpi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gnp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lag(imports)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lag(resimp)</a:t>
            </a:r>
            <a:r>
              <a:rPr dirty="0" sz="800" spc="42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| </a:t>
            </a:r>
            <a:r>
              <a:rPr dirty="0" sz="800">
                <a:latin typeface="Courier New"/>
                <a:cs typeface="Courier New"/>
              </a:rPr>
              <a:t>lag(consump)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lag(cpi)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lag(income)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lag(gnp)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pm</a:t>
            </a:r>
            <a:r>
              <a:rPr dirty="0" sz="800" spc="-50">
                <a:latin typeface="Courier New"/>
                <a:cs typeface="Courier New"/>
              </a:rPr>
              <a:t> + </a:t>
            </a:r>
            <a:r>
              <a:rPr dirty="0" sz="800">
                <a:latin typeface="Courier New"/>
                <a:cs typeface="Courier New"/>
              </a:rPr>
              <a:t>lag(invest)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lag(money)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gnpw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pw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lag(reserves)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 </a:t>
            </a:r>
            <a:r>
              <a:rPr dirty="0" sz="800">
                <a:latin typeface="Courier New"/>
                <a:cs typeface="Courier New"/>
              </a:rPr>
              <a:t>lag(exports)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trend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pgnp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lag(px),</a:t>
            </a:r>
            <a:endParaRPr sz="800">
              <a:latin typeface="Courier New"/>
              <a:cs typeface="Courier New"/>
            </a:endParaRPr>
          </a:p>
          <a:p>
            <a:pPr marL="63246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ForeignTrade,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"within")</a:t>
            </a:r>
            <a:endParaRPr sz="800">
              <a:latin typeface="Courier New"/>
              <a:cs typeface="Courier New"/>
            </a:endParaRPr>
          </a:p>
          <a:p>
            <a:pPr marL="814705" marR="1247140" indent="-789940">
              <a:lnSpc>
                <a:spcPct val="116199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r1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update(w1,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"random",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random.method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"nerlove", </a:t>
            </a:r>
            <a:r>
              <a:rPr dirty="0" sz="800">
                <a:latin typeface="Courier New"/>
                <a:cs typeface="Courier New"/>
              </a:rPr>
              <a:t>random.dfcor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c(1,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1),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inst.method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"baltagi")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68779" y="4344089"/>
            <a:ext cx="4960620" cy="6330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between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implies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consistent,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latter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eﬃcient.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 the con- trary,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hypothesis</a:t>
            </a:r>
            <a:r>
              <a:rPr dirty="0" sz="1000">
                <a:latin typeface="Palatino Linotype"/>
                <a:cs typeface="Palatino Linotype"/>
              </a:rPr>
              <a:t> 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rejected,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model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consistent.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order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 </a:t>
            </a:r>
            <a:r>
              <a:rPr dirty="0" sz="1000" spc="-40">
                <a:latin typeface="Palatino Linotype"/>
                <a:cs typeface="Palatino Linotype"/>
              </a:rPr>
              <a:t>hypothesis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35">
                <a:latin typeface="Palatino Linotype"/>
                <a:cs typeface="Palatino Linotype"/>
              </a:rPr>
              <a:t>authors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used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55">
                <a:latin typeface="Palatino Linotype"/>
                <a:cs typeface="Palatino Linotype"/>
              </a:rPr>
              <a:t>Hausman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(1978)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81479" y="5131847"/>
            <a:ext cx="4985385" cy="99314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phtest(r1,</a:t>
            </a:r>
            <a:r>
              <a:rPr dirty="0" sz="800" spc="-9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w1)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Hausman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Test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24765" marR="180975">
              <a:lnSpc>
                <a:spcPct val="116799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0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imports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pmcpi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gnp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lag(imports)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lag(resimp)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|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lag(consump)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40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... </a:t>
            </a:r>
            <a:r>
              <a:rPr dirty="0" sz="800">
                <a:latin typeface="Courier New"/>
                <a:cs typeface="Courier New"/>
              </a:rPr>
              <a:t>chisq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11,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4,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0.03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one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is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inconsistent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581479" y="8153538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90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30679" y="6309935"/>
            <a:ext cx="5036820" cy="2021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31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hypothesis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correlation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between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instruments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individual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 </a:t>
            </a:r>
            <a:r>
              <a:rPr dirty="0" sz="1000">
                <a:latin typeface="Palatino Linotype"/>
                <a:cs typeface="Palatino Linotype"/>
              </a:rPr>
              <a:t>rejected at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5% </a:t>
            </a:r>
            <a:r>
              <a:rPr dirty="0" sz="1000" spc="-10">
                <a:latin typeface="Palatino Linotype"/>
                <a:cs typeface="Palatino Linotype"/>
              </a:rPr>
              <a:t>threshold.</a:t>
            </a:r>
            <a:r>
              <a:rPr dirty="0" baseline="29914" sz="975" spc="-15">
                <a:latin typeface="Palatino Linotype"/>
                <a:cs typeface="Palatino Linotype"/>
              </a:rPr>
              <a:t>4</a:t>
            </a:r>
            <a:r>
              <a:rPr dirty="0" baseline="29914" sz="975" spc="187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solution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would</a:t>
            </a:r>
            <a:r>
              <a:rPr dirty="0" sz="1000">
                <a:latin typeface="Palatino Linotype"/>
                <a:cs typeface="Palatino Linotype"/>
              </a:rPr>
              <a:t> be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maintain</a:t>
            </a:r>
            <a:r>
              <a:rPr dirty="0" sz="1000">
                <a:latin typeface="Palatino Linotype"/>
                <a:cs typeface="Palatino Linotype"/>
              </a:rPr>
              <a:t> the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but </a:t>
            </a:r>
            <a:r>
              <a:rPr dirty="0" sz="1000" spc="-40">
                <a:latin typeface="Palatino Linotype"/>
                <a:cs typeface="Palatino Linotype"/>
              </a:rPr>
              <a:t>Kinal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Lahiri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(1993),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Cornwell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al.</a:t>
            </a:r>
            <a:r>
              <a:rPr dirty="0" sz="1000" spc="-10">
                <a:latin typeface="Palatino Linotype"/>
                <a:cs typeface="Palatino Linotype"/>
              </a:rPr>
              <a:t> (1992),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considered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kinds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instruments:</a:t>
            </a:r>
            <a:endParaRPr sz="1000">
              <a:latin typeface="Palatino Linotype"/>
              <a:cs typeface="Palatino Linotype"/>
            </a:endParaRPr>
          </a:p>
          <a:p>
            <a:pPr algn="just" marL="179705" marR="43180" indent="-129539">
              <a:lnSpc>
                <a:spcPct val="100000"/>
              </a:lnSpc>
              <a:spcBef>
                <a:spcPts val="525"/>
              </a:spcBef>
              <a:buFont typeface="Cambria"/>
              <a:buChar char="•"/>
              <a:tabLst>
                <a:tab pos="180340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those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therefore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used</a:t>
            </a:r>
            <a:r>
              <a:rPr dirty="0" sz="1000" spc="-10">
                <a:latin typeface="Palatino Linotype"/>
                <a:cs typeface="Palatino Linotype"/>
              </a:rPr>
              <a:t> twice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transformations,</a:t>
            </a:r>
            <a:endParaRPr sz="1000">
              <a:latin typeface="Palatino Linotype"/>
              <a:cs typeface="Palatino Linotype"/>
            </a:endParaRPr>
          </a:p>
          <a:p>
            <a:pPr algn="just" marL="179705" marR="43180" indent="-129539">
              <a:lnSpc>
                <a:spcPts val="1200"/>
              </a:lnSpc>
              <a:spcBef>
                <a:spcPts val="30"/>
              </a:spcBef>
              <a:buFont typeface="Cambria"/>
              <a:buChar char="•"/>
              <a:tabLst>
                <a:tab pos="180340" algn="l"/>
              </a:tabLst>
            </a:pPr>
            <a:r>
              <a:rPr dirty="0" sz="1000" spc="-10">
                <a:latin typeface="Palatino Linotype"/>
                <a:cs typeface="Palatino Linotype"/>
              </a:rPr>
              <a:t>those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therefore </a:t>
            </a:r>
            <a:r>
              <a:rPr dirty="0" sz="1000" spc="-35">
                <a:latin typeface="Palatino Linotype"/>
                <a:cs typeface="Palatino Linotype"/>
              </a:rPr>
              <a:t>only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used</a:t>
            </a:r>
            <a:r>
              <a:rPr dirty="0" sz="1000" spc="-25">
                <a:latin typeface="Palatino Linotype"/>
                <a:cs typeface="Palatino Linotype"/>
              </a:rPr>
              <a:t> in </a:t>
            </a:r>
            <a:r>
              <a:rPr dirty="0" sz="1000" spc="-20">
                <a:latin typeface="Palatino Linotype"/>
                <a:cs typeface="Palatino Linotype"/>
              </a:rPr>
              <a:t>their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5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transformation.</a:t>
            </a:r>
            <a:endParaRPr sz="1000">
              <a:latin typeface="Palatino Linotype"/>
              <a:cs typeface="Palatino Linotype"/>
            </a:endParaRPr>
          </a:p>
          <a:p>
            <a:pPr algn="just" marL="158750">
              <a:lnSpc>
                <a:spcPct val="100000"/>
              </a:lnSpc>
              <a:spcBef>
                <a:spcPts val="490"/>
              </a:spcBef>
            </a:pPr>
            <a:r>
              <a:rPr dirty="0" sz="1000" spc="-40">
                <a:latin typeface="Palatino Linotype"/>
                <a:cs typeface="Palatino Linotype"/>
              </a:rPr>
              <a:t>Such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deﬁned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three-</a:t>
            </a:r>
            <a:r>
              <a:rPr dirty="0" sz="1000" spc="-25">
                <a:latin typeface="Palatino Linotype"/>
                <a:cs typeface="Palatino Linotype"/>
              </a:rPr>
              <a:t>part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formula:</a:t>
            </a:r>
            <a:endParaRPr sz="1000">
              <a:latin typeface="Palatino Linotype"/>
              <a:cs typeface="Palatino Linotype"/>
            </a:endParaRPr>
          </a:p>
          <a:p>
            <a:pPr algn="just" marL="179705" indent="-129539">
              <a:lnSpc>
                <a:spcPts val="1200"/>
              </a:lnSpc>
              <a:spcBef>
                <a:spcPts val="535"/>
              </a:spcBef>
              <a:buFont typeface="Cambria"/>
              <a:buChar char="•"/>
              <a:tabLst>
                <a:tab pos="1803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second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part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indicates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doubly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exogenous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instruments,</a:t>
            </a:r>
            <a:endParaRPr sz="1000">
              <a:latin typeface="Palatino Linotype"/>
              <a:cs typeface="Palatino Linotype"/>
            </a:endParaRPr>
          </a:p>
          <a:p>
            <a:pPr algn="just" marL="179705" indent="-129539">
              <a:lnSpc>
                <a:spcPts val="1200"/>
              </a:lnSpc>
              <a:buFont typeface="Cambria"/>
              <a:buChar char="•"/>
              <a:tabLst>
                <a:tab pos="1803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third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part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indicates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simply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exogenous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instruments.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5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Palatino Linotype"/>
                <a:cs typeface="Palatino Linotype"/>
              </a:rPr>
              <a:t>4</a:t>
            </a:r>
            <a:r>
              <a:rPr dirty="0" sz="800" spc="204">
                <a:latin typeface="Palatino Linotype"/>
                <a:cs typeface="Palatino Linotype"/>
              </a:rPr>
              <a:t> </a:t>
            </a:r>
            <a:r>
              <a:rPr dirty="0" sz="800" spc="385">
                <a:latin typeface="Palatino Linotype"/>
                <a:cs typeface="Palatino Linotype"/>
              </a:rPr>
              <a:t>h</a:t>
            </a:r>
            <a:r>
              <a:rPr dirty="0" sz="800" spc="-15">
                <a:latin typeface="Palatino Linotype"/>
                <a:cs typeface="Palatino Linotype"/>
              </a:rPr>
              <a:t>is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also</a:t>
            </a:r>
            <a:r>
              <a:rPr dirty="0" sz="800" spc="-10">
                <a:latin typeface="Palatino Linotype"/>
                <a:cs typeface="Palatino Linotype"/>
              </a:rPr>
              <a:t> the </a:t>
            </a:r>
            <a:r>
              <a:rPr dirty="0" sz="800" spc="-20">
                <a:latin typeface="Palatino Linotype"/>
                <a:cs typeface="Palatino Linotype"/>
              </a:rPr>
              <a:t>case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for</a:t>
            </a:r>
            <a:r>
              <a:rPr dirty="0" sz="800" spc="-10">
                <a:latin typeface="Palatino Linotype"/>
                <a:cs typeface="Palatino Linotype"/>
              </a:rPr>
              <a:t> the </a:t>
            </a:r>
            <a:r>
              <a:rPr dirty="0" sz="800" spc="-45">
                <a:latin typeface="Palatino Linotype"/>
                <a:cs typeface="Palatino Linotype"/>
              </a:rPr>
              <a:t>two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other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equations: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exports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supply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and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exports</a:t>
            </a:r>
            <a:r>
              <a:rPr dirty="0" sz="800" spc="-10">
                <a:latin typeface="Palatino Linotype"/>
                <a:cs typeface="Palatino Linotype"/>
              </a:rPr>
              <a:t> demand.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3634740" cy="4400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150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403860">
              <a:lnSpc>
                <a:spcPct val="100000"/>
              </a:lnSpc>
            </a:pPr>
            <a:r>
              <a:rPr dirty="0" sz="1000" spc="-45">
                <a:latin typeface="Palatino Linotype"/>
                <a:cs typeface="Palatino Linotype"/>
              </a:rPr>
              <a:t>Kinal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Lahiri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(1993)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ﬁnally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got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speciﬁcation: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1251026"/>
            <a:ext cx="4985385" cy="1993264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r1b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plm(imports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pmcpi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gnp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lag(imports)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lag(resimp)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|</a:t>
            </a:r>
            <a:endParaRPr sz="800">
              <a:latin typeface="Courier New"/>
              <a:cs typeface="Courier New"/>
            </a:endParaRPr>
          </a:p>
          <a:p>
            <a:pPr marL="75374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lag(consump)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lag(cpi)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lag(income)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lag(px)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</a:t>
            </a:r>
            <a:endParaRPr sz="800">
              <a:latin typeface="Courier New"/>
              <a:cs typeface="Courier New"/>
            </a:endParaRPr>
          </a:p>
          <a:p>
            <a:pPr marL="753745" marR="822325">
              <a:lnSpc>
                <a:spcPct val="116399"/>
              </a:lnSpc>
              <a:spcBef>
                <a:spcPts val="10"/>
              </a:spcBef>
            </a:pPr>
            <a:r>
              <a:rPr dirty="0" sz="800" spc="-10">
                <a:latin typeface="Courier New"/>
                <a:cs typeface="Courier New"/>
              </a:rPr>
              <a:t>lag(reserves)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lag(exports)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|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lag(gnp)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pm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 </a:t>
            </a:r>
            <a:r>
              <a:rPr dirty="0" sz="800">
                <a:latin typeface="Courier New"/>
                <a:cs typeface="Courier New"/>
              </a:rPr>
              <a:t>lag(invest)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lag(money)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gnpw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pw</a:t>
            </a:r>
            <a:r>
              <a:rPr dirty="0" sz="800" spc="4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trend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pgnp, ForeignTrade,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"random",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inst.method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"baltagi", random.method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"nerlove",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random.dfcor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c(1,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1))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phtest(w1,</a:t>
            </a:r>
            <a:r>
              <a:rPr dirty="0" sz="800" spc="-9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r1b)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Hausman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Test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24765" marR="180975">
              <a:lnSpc>
                <a:spcPct val="116799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0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imports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pmcpi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gnp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lag(imports)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lag(resimp)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|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lag(consump)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40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... </a:t>
            </a:r>
            <a:r>
              <a:rPr dirty="0" sz="800">
                <a:latin typeface="Courier New"/>
                <a:cs typeface="Courier New"/>
              </a:rPr>
              <a:t>chisq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7.1,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4,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0.1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one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is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inconsistent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54841" y="3429346"/>
            <a:ext cx="4960620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Based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Hausman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(1978)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consistency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no longer</a:t>
            </a:r>
            <a:r>
              <a:rPr dirty="0" sz="1000" spc="-10">
                <a:latin typeface="Palatino Linotype"/>
                <a:cs typeface="Palatino Linotype"/>
              </a:rPr>
              <a:t> rejected. </a:t>
            </a:r>
            <a:r>
              <a:rPr dirty="0" sz="1000" spc="-30">
                <a:latin typeface="Palatino Linotype"/>
                <a:cs typeface="Palatino Linotype"/>
              </a:rPr>
              <a:t>Results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presented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below;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30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give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very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similar results.</a:t>
            </a:r>
            <a:endParaRPr sz="1000">
              <a:latin typeface="Palatino Linotype"/>
              <a:cs typeface="Palatino Linotype"/>
            </a:endParaRPr>
          </a:p>
        </p:txBody>
      </p:sp>
      <p:graphicFrame>
        <p:nvGraphicFramePr>
          <p:cNvPr id="6" name="object 6" descr=""/>
          <p:cNvGraphicFramePr>
            <a:graphicFrameLocks noGrp="1"/>
          </p:cNvGraphicFramePr>
          <p:nvPr/>
        </p:nvGraphicFramePr>
        <p:xfrm>
          <a:off x="567532" y="4119835"/>
          <a:ext cx="4985385" cy="5651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34489"/>
                <a:gridCol w="728344"/>
                <a:gridCol w="2621280"/>
              </a:tblGrid>
              <a:tr h="281940">
                <a:tc gridSpan="3">
                  <a:txBody>
                    <a:bodyPr/>
                    <a:lstStyle/>
                    <a:p>
                      <a:pPr algn="r" marR="2037080">
                        <a:lnSpc>
                          <a:spcPts val="91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rbind(within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coef(w1),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ec2sls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coef(r1b)[-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1])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algn="r" marR="2037080">
                        <a:lnSpc>
                          <a:spcPct val="100000"/>
                        </a:lnSpc>
                        <a:spcBef>
                          <a:spcPts val="155"/>
                        </a:spcBef>
                        <a:tabLst>
                          <a:tab pos="607060" algn="l"/>
                        </a:tabLst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pmcpi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gnp</a:t>
                      </a:r>
                      <a:r>
                        <a:rPr dirty="0" sz="800" spc="-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lag(imports)</a:t>
                      </a:r>
                      <a:r>
                        <a:rPr dirty="0" sz="800" spc="-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lag(resimp)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within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0.05873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0.02890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0.9512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0.05215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ec2sls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0.05420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0.01361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0.9482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0.04195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7" name="object 7" descr=""/>
          <p:cNvSpPr txBox="1"/>
          <p:nvPr/>
        </p:nvSpPr>
        <p:spPr>
          <a:xfrm>
            <a:off x="554827" y="4871012"/>
            <a:ext cx="4959985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short-</a:t>
            </a:r>
            <a:r>
              <a:rPr dirty="0" sz="1000">
                <a:latin typeface="Palatino Linotype"/>
                <a:cs typeface="Palatino Linotype"/>
              </a:rPr>
              <a:t>term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elasticity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imports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demand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directly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given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price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coeﬃcient.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220">
                <a:latin typeface="Palatino Linotype"/>
                <a:cs typeface="Palatino Linotype"/>
              </a:rPr>
              <a:t>he </a:t>
            </a:r>
            <a:r>
              <a:rPr dirty="0" sz="1000" spc="-30">
                <a:latin typeface="Palatino Linotype"/>
                <a:cs typeface="Palatino Linotype"/>
              </a:rPr>
              <a:t>long-</a:t>
            </a:r>
            <a:r>
              <a:rPr dirty="0" sz="1000" spc="-20">
                <a:latin typeface="Palatino Linotype"/>
                <a:cs typeface="Palatino Linotype"/>
              </a:rPr>
              <a:t>term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elasticity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obtained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dividing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coeﬃcient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one </a:t>
            </a:r>
            <a:r>
              <a:rPr dirty="0" sz="1000" spc="-40">
                <a:latin typeface="Palatino Linotype"/>
                <a:cs typeface="Palatino Linotype"/>
              </a:rPr>
              <a:t>minus</a:t>
            </a:r>
            <a:r>
              <a:rPr dirty="0" sz="1000" spc="-10">
                <a:latin typeface="Palatino Linotype"/>
                <a:cs typeface="Palatino Linotype"/>
              </a:rPr>
              <a:t> the </a:t>
            </a:r>
            <a:r>
              <a:rPr dirty="0" sz="1000" spc="-25">
                <a:latin typeface="Palatino Linotype"/>
                <a:cs typeface="Palatino Linotype"/>
              </a:rPr>
              <a:t>coeﬃcient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65">
                <a:latin typeface="Palatino Linotype"/>
                <a:cs typeface="Palatino Linotype"/>
              </a:rPr>
              <a:t>lagged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response.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have: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67532" y="5561501"/>
            <a:ext cx="4985385" cy="113284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elast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sapply(list(w1,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r1,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r1b),</a:t>
            </a:r>
            <a:endParaRPr sz="800">
              <a:latin typeface="Courier New"/>
              <a:cs typeface="Courier New"/>
            </a:endParaRPr>
          </a:p>
          <a:p>
            <a:pPr marL="99695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function(x)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c(coef(x)["pmcpi"],</a:t>
            </a:r>
            <a:endParaRPr sz="800">
              <a:latin typeface="Courier New"/>
              <a:cs typeface="Courier New"/>
            </a:endParaRPr>
          </a:p>
          <a:p>
            <a:pPr marL="184658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coef(x)["pmcpi"]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(1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10">
                <a:latin typeface="Courier New"/>
                <a:cs typeface="Courier New"/>
              </a:rPr>
              <a:t> coef(x)["lag(imports)"])))</a:t>
            </a:r>
            <a:endParaRPr sz="800">
              <a:latin typeface="Courier New"/>
              <a:cs typeface="Courier New"/>
            </a:endParaRPr>
          </a:p>
          <a:p>
            <a:pPr marL="24765" marR="1308100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dimnames(elast)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list(c("ST",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"LT"),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c("w1",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"r1",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"r1b")) elast</a:t>
            </a:r>
            <a:endParaRPr sz="800">
              <a:latin typeface="Courier New"/>
              <a:cs typeface="Courier New"/>
            </a:endParaRPr>
          </a:p>
          <a:p>
            <a:pPr marL="24765" marR="3312160" indent="546100">
              <a:lnSpc>
                <a:spcPts val="1120"/>
              </a:lnSpc>
              <a:spcBef>
                <a:spcPts val="60"/>
              </a:spcBef>
              <a:tabLst>
                <a:tab pos="1057275" algn="l"/>
                <a:tab pos="1482725" algn="l"/>
              </a:tabLst>
            </a:pPr>
            <a:r>
              <a:rPr dirty="0" sz="800" spc="-25">
                <a:latin typeface="Courier New"/>
                <a:cs typeface="Courier New"/>
              </a:rPr>
              <a:t>w1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5">
                <a:latin typeface="Courier New"/>
                <a:cs typeface="Courier New"/>
              </a:rPr>
              <a:t>r1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5">
                <a:latin typeface="Courier New"/>
                <a:cs typeface="Courier New"/>
              </a:rPr>
              <a:t>r1b </a:t>
            </a:r>
            <a:r>
              <a:rPr dirty="0" sz="800">
                <a:latin typeface="Courier New"/>
                <a:cs typeface="Courier New"/>
              </a:rPr>
              <a:t>ST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0.05873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0.0552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-0.0542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90"/>
              </a:spcBef>
            </a:pPr>
            <a:r>
              <a:rPr dirty="0" sz="800">
                <a:latin typeface="Courier New"/>
                <a:cs typeface="Courier New"/>
              </a:rPr>
              <a:t>LT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1.20393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1.1953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-1.0465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54816" y="6879492"/>
            <a:ext cx="4960620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estimator,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eﬃciently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exploits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part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inter-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variation, </a:t>
            </a:r>
            <a:r>
              <a:rPr dirty="0" sz="1000" spc="-40">
                <a:latin typeface="Palatino Linotype"/>
                <a:cs typeface="Palatino Linotype"/>
              </a:rPr>
              <a:t>has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dramatically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reduced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standard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deviations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coeﬃcients.</a:t>
            </a:r>
            <a:endParaRPr sz="1000">
              <a:latin typeface="Palatino Linotype"/>
              <a:cs typeface="Palatino Linotype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67532" y="7418190"/>
          <a:ext cx="4985385" cy="7067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04010"/>
                <a:gridCol w="728345"/>
                <a:gridCol w="2651760"/>
              </a:tblGrid>
              <a:tr h="423545">
                <a:tc gridSpan="3">
                  <a:txBody>
                    <a:bodyPr/>
                    <a:lstStyle/>
                    <a:p>
                      <a:pPr marL="24765">
                        <a:lnSpc>
                          <a:spcPts val="91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rbind(within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coef(summary(w1))[,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2],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38925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ec2sls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coef(summary(r1b))[-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1,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2])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571500">
                        <a:lnSpc>
                          <a:spcPct val="100000"/>
                        </a:lnSpc>
                        <a:spcBef>
                          <a:spcPts val="155"/>
                        </a:spcBef>
                        <a:tabLst>
                          <a:tab pos="1239520" algn="l"/>
                        </a:tabLst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pmcpi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gnp</a:t>
                      </a:r>
                      <a:r>
                        <a:rPr dirty="0" sz="800" spc="-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lag(imports)</a:t>
                      </a:r>
                      <a:r>
                        <a:rPr dirty="0" sz="800" spc="-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lag(resimp)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within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0.02915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0.041235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0.03067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0.008257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ec2sls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0.02180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0.006999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0.01289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0.006709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30610" y="607782"/>
            <a:ext cx="5294630" cy="46882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177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Endogeneity</a:t>
            </a:r>
            <a:r>
              <a:rPr dirty="0" sz="800" spc="27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151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50">
              <a:latin typeface="Calibri"/>
              <a:cs typeface="Calibri"/>
            </a:endParaRPr>
          </a:p>
          <a:p>
            <a:pPr algn="just" marL="50800">
              <a:lnSpc>
                <a:spcPts val="1200"/>
              </a:lnSpc>
              <a:spcBef>
                <a:spcPts val="5"/>
              </a:spcBef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1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6.3</a:t>
            </a:r>
            <a:r>
              <a:rPr dirty="0" sz="1000" spc="33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Hausman-</a:t>
            </a:r>
            <a:r>
              <a:rPr dirty="0" sz="1000" spc="-10" b="1">
                <a:latin typeface="Times New Roman"/>
                <a:cs typeface="Times New Roman"/>
              </a:rPr>
              <a:t>Taylor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estimator</a:t>
            </a:r>
            <a:r>
              <a:rPr dirty="0" sz="1000" spc="15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TradeEU</a:t>
            </a:r>
            <a:r>
              <a:rPr dirty="0" sz="1000" spc="-335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15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50800" marR="299720">
              <a:lnSpc>
                <a:spcPts val="1200"/>
              </a:lnSpc>
              <a:spcBef>
                <a:spcPts val="3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anal</a:t>
            </a:r>
            <a:r>
              <a:rPr dirty="0" sz="1000" spc="-55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rade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ty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inspi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w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universal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65">
                <a:latin typeface="Palatino Linotype"/>
                <a:cs typeface="Palatino Linotype"/>
              </a:rPr>
              <a:t>h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ra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ti-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univer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heir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ver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eir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imi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it</a:t>
            </a:r>
            <a:r>
              <a:rPr dirty="0" sz="1000" spc="-114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tional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trade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volume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hange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s)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lin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45">
                <a:latin typeface="Palatino Linotype"/>
                <a:cs typeface="Palatino Linotype"/>
              </a:rPr>
              <a:t>“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30">
                <a:latin typeface="Palatino Linotype"/>
                <a:cs typeface="Palatino Linotype"/>
              </a:rPr>
              <a:t>”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(whi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opu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heir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tional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du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t)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tw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hem.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onom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analy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ity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oblem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udi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un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ogeneity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sti-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es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5">
                <a:latin typeface="Palatino Linotype"/>
                <a:cs typeface="Palatino Linotype"/>
              </a:rPr>
              <a:t>plo</a:t>
            </a:r>
            <a:r>
              <a:rPr dirty="0" sz="1000" spc="-55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ob- </a:t>
            </a:r>
            <a:r>
              <a:rPr dirty="0" sz="1000" spc="-35">
                <a:latin typeface="Palatino Linotype"/>
                <a:cs typeface="Palatino Linotype"/>
              </a:rPr>
              <a:t>lem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time-i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ome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sman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 spc="-45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ylor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(1981),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and,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blem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en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-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58750">
              <a:lnSpc>
                <a:spcPts val="1085"/>
              </a:lnSpc>
            </a:pPr>
            <a:r>
              <a:rPr dirty="0" sz="1000" spc="-35">
                <a:latin typeface="Palatino Linotype"/>
                <a:cs typeface="Palatino Linotype"/>
              </a:rPr>
              <a:t>Serlenga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Shin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(2007)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gravity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14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countries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European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Union</a:t>
            </a:r>
            <a:r>
              <a:rPr dirty="0" baseline="29914" sz="975" spc="-15">
                <a:latin typeface="Palatino Linotype"/>
                <a:cs typeface="Palatino Linotype"/>
              </a:rPr>
              <a:t>5</a:t>
            </a:r>
            <a:endParaRPr baseline="29914" sz="975">
              <a:latin typeface="Palatino Linotype"/>
              <a:cs typeface="Palatino Linotype"/>
            </a:endParaRPr>
          </a:p>
          <a:p>
            <a:pPr algn="just" marL="50800" marR="300990">
              <a:lnSpc>
                <a:spcPts val="1200"/>
              </a:lnSpc>
              <a:spcBef>
                <a:spcPts val="40"/>
              </a:spcBef>
            </a:pPr>
            <a:r>
              <a:rPr dirty="0" sz="1000" spc="-30">
                <a:latin typeface="Palatino Linotype"/>
                <a:cs typeface="Palatino Linotype"/>
              </a:rPr>
              <a:t>observed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over</a:t>
            </a:r>
            <a:r>
              <a:rPr dirty="0" sz="1000">
                <a:latin typeface="Palatino Linotype"/>
                <a:cs typeface="Palatino Linotype"/>
              </a:rPr>
              <a:t> 42 </a:t>
            </a:r>
            <a:r>
              <a:rPr dirty="0" sz="1000" spc="-40">
                <a:latin typeface="Palatino Linotype"/>
                <a:cs typeface="Palatino Linotype"/>
              </a:rPr>
              <a:t>years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(1960-</a:t>
            </a:r>
            <a:r>
              <a:rPr dirty="0" sz="1000">
                <a:latin typeface="Palatino Linotype"/>
                <a:cs typeface="Palatino Linotype"/>
              </a:rPr>
              <a:t>2001). In this </a:t>
            </a:r>
            <a:r>
              <a:rPr dirty="0" sz="1000" spc="-30">
                <a:latin typeface="Palatino Linotype"/>
                <a:cs typeface="Palatino Linotype"/>
              </a:rPr>
              <a:t>panel,</a:t>
            </a:r>
            <a:r>
              <a:rPr dirty="0" sz="1000">
                <a:latin typeface="Palatino Linotype"/>
                <a:cs typeface="Palatino Linotype"/>
              </a:rPr>
              <a:t> the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unit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</a:t>
            </a:r>
            <a:r>
              <a:rPr dirty="0" sz="1000" spc="-25">
                <a:latin typeface="Palatino Linotype"/>
                <a:cs typeface="Palatino Linotype"/>
              </a:rPr>
              <a:t>observation</a:t>
            </a:r>
            <a:r>
              <a:rPr dirty="0" sz="1000">
                <a:latin typeface="Palatino Linotype"/>
                <a:cs typeface="Palatino Linotype"/>
              </a:rPr>
              <a:t> is not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country </a:t>
            </a:r>
            <a:r>
              <a:rPr dirty="0" sz="1000" spc="-10">
                <a:latin typeface="Palatino Linotype"/>
                <a:cs typeface="Palatino Linotype"/>
              </a:rPr>
              <a:t>but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pair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countries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volume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trade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given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bilateral </a:t>
            </a:r>
            <a:r>
              <a:rPr dirty="0" sz="1000" spc="-30">
                <a:latin typeface="Palatino Linotype"/>
                <a:cs typeface="Palatino Linotype"/>
              </a:rPr>
              <a:t>exports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imports.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10">
                <a:latin typeface="Palatino Linotype"/>
                <a:cs typeface="Palatino Linotype"/>
              </a:rPr>
              <a:t>here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are,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therefore,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>
                <a:latin typeface="Palatino Linotype"/>
                <a:cs typeface="Palatino Linotype"/>
              </a:rPr>
              <a:t>14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70">
                <a:latin typeface="Palatino Linotype"/>
                <a:cs typeface="Palatino Linotype"/>
              </a:rPr>
              <a:t>13</a:t>
            </a:r>
            <a:r>
              <a:rPr dirty="0" sz="1000" spc="70">
                <a:latin typeface="Cambria"/>
                <a:cs typeface="Cambria"/>
              </a:rPr>
              <a:t>)∕</a:t>
            </a:r>
            <a:r>
              <a:rPr dirty="0" sz="1000" spc="70">
                <a:latin typeface="Palatino Linotype"/>
                <a:cs typeface="Palatino Linotype"/>
              </a:rPr>
              <a:t>2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91</a:t>
            </a:r>
            <a:r>
              <a:rPr dirty="0" sz="1000" spc="-10">
                <a:latin typeface="Palatino Linotype"/>
                <a:cs typeface="Palatino Linotype"/>
              </a:rPr>
              <a:t> “individuals”.</a:t>
            </a:r>
            <a:endParaRPr sz="1000">
              <a:latin typeface="Palatino Linotype"/>
              <a:cs typeface="Palatino Linotype"/>
            </a:endParaRPr>
          </a:p>
          <a:p>
            <a:pPr algn="just" marL="158750">
              <a:lnSpc>
                <a:spcPts val="1145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response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trade</a:t>
            </a:r>
            <a:r>
              <a:rPr dirty="0" sz="1000" spc="-380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the </a:t>
            </a:r>
            <a:r>
              <a:rPr dirty="0" sz="1000" spc="-40">
                <a:latin typeface="Palatino Linotype"/>
                <a:cs typeface="Palatino Linotype"/>
              </a:rPr>
              <a:t>logarithm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the </a:t>
            </a:r>
            <a:r>
              <a:rPr dirty="0" sz="1000" spc="-60">
                <a:latin typeface="Palatino Linotype"/>
                <a:cs typeface="Palatino Linotype"/>
              </a:rPr>
              <a:t>sum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bilateral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imports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30">
                <a:latin typeface="Palatino Linotype"/>
                <a:cs typeface="Palatino Linotype"/>
              </a:rPr>
              <a:t> exports.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49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covari-</a:t>
            </a:r>
            <a:endParaRPr sz="1000">
              <a:latin typeface="Palatino Linotype"/>
              <a:cs typeface="Palatino Linotype"/>
            </a:endParaRPr>
          </a:p>
          <a:p>
            <a:pPr algn="just" marL="50800" marR="300990">
              <a:lnSpc>
                <a:spcPts val="1200"/>
              </a:lnSpc>
              <a:spcBef>
                <a:spcPts val="35"/>
              </a:spcBef>
            </a:pPr>
            <a:r>
              <a:rPr dirty="0" sz="1000">
                <a:latin typeface="Palatino Linotype"/>
                <a:cs typeface="Palatino Linotype"/>
              </a:rPr>
              <a:t>ates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are: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gdp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sum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logarithms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two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national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products;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dist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distance </a:t>
            </a:r>
            <a:r>
              <a:rPr dirty="0" sz="1000" spc="-30">
                <a:latin typeface="Palatino Linotype"/>
                <a:cs typeface="Palatino Linotype"/>
              </a:rPr>
              <a:t>between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capitals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countries;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sim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measure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similarity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between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pair 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countries;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rlf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relative</a:t>
            </a:r>
            <a:r>
              <a:rPr dirty="0" sz="1000" spc="-20">
                <a:latin typeface="Palatino Linotype"/>
                <a:cs typeface="Palatino Linotype"/>
              </a:rPr>
              <a:t> factor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endowment;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rer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logarithm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exchange </a:t>
            </a:r>
            <a:r>
              <a:rPr dirty="0" sz="1000" spc="-20">
                <a:latin typeface="Palatino Linotype"/>
                <a:cs typeface="Palatino Linotype"/>
              </a:rPr>
              <a:t>rate.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quantitative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variables,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several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qualitative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added: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mutual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adhesion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European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Community,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50">
                <a:latin typeface="Courier New"/>
                <a:cs typeface="Courier New"/>
              </a:rPr>
              <a:t>cee</a:t>
            </a:r>
            <a:r>
              <a:rPr dirty="0" sz="1000">
                <a:latin typeface="Courier New"/>
                <a:cs typeface="Courier New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Euro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Zone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ourier New"/>
                <a:cs typeface="Courier New"/>
              </a:rPr>
              <a:t>emu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common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border;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ourier New"/>
                <a:cs typeface="Courier New"/>
              </a:rPr>
              <a:t>bor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common </a:t>
            </a:r>
            <a:r>
              <a:rPr dirty="0" sz="1000" spc="-50">
                <a:latin typeface="Palatino Linotype"/>
                <a:cs typeface="Palatino Linotype"/>
              </a:rPr>
              <a:t>language,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lan</a:t>
            </a:r>
            <a:r>
              <a:rPr dirty="0" sz="1000" spc="-2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58750">
              <a:lnSpc>
                <a:spcPts val="1135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dataset,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called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TradeEU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available</a:t>
            </a:r>
            <a:r>
              <a:rPr dirty="0" sz="1000" spc="-10">
                <a:latin typeface="Palatino Linotype"/>
                <a:cs typeface="Palatino Linotype"/>
              </a:rPr>
              <a:t> 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pder</a:t>
            </a:r>
            <a:r>
              <a:rPr dirty="0" sz="1000" spc="-15" b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package.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81479" y="5433599"/>
            <a:ext cx="4985385" cy="14097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data("TradeEU",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"pder")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676793" y="5759700"/>
            <a:ext cx="37179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authors,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81479" y="6075051"/>
            <a:ext cx="4985385" cy="141668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ols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plm(trade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90">
                <a:latin typeface="Cambria"/>
                <a:cs typeface="Cambria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gdp+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85">
                <a:latin typeface="Courier New"/>
                <a:cs typeface="Courier New"/>
              </a:rPr>
              <a:t>dist+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rer+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rlf+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sim+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cee+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emu+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bor+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lan,</a:t>
            </a:r>
            <a:r>
              <a:rPr dirty="0" sz="800" spc="-10">
                <a:latin typeface="Courier New"/>
                <a:cs typeface="Courier New"/>
              </a:rPr>
              <a:t> TradeEU,</a:t>
            </a:r>
            <a:endParaRPr sz="800">
              <a:latin typeface="Courier New"/>
              <a:cs typeface="Courier New"/>
            </a:endParaRPr>
          </a:p>
          <a:p>
            <a:pPr marL="24765" marR="1611630" indent="607060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"pooling",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c("pair",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"year")) </a:t>
            </a:r>
            <a:r>
              <a:rPr dirty="0" sz="800">
                <a:latin typeface="Courier New"/>
                <a:cs typeface="Courier New"/>
              </a:rPr>
              <a:t>fe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update(ols,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"within")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85"/>
              </a:spcBef>
            </a:pPr>
            <a:r>
              <a:rPr dirty="0" sz="800" spc="-25">
                <a:latin typeface="Courier New"/>
                <a:cs typeface="Courier New"/>
              </a:rPr>
              <a:t>fe</a:t>
            </a:r>
            <a:endParaRPr sz="800">
              <a:latin typeface="Courier New"/>
              <a:cs typeface="Courier New"/>
            </a:endParaRPr>
          </a:p>
          <a:p>
            <a:pPr marL="24765" marR="424180">
              <a:lnSpc>
                <a:spcPct val="232399"/>
              </a:lnSpc>
            </a:pP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Formula: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trade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gdp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dist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rer+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rlf+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sim+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cee+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emu+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bor+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lan </a:t>
            </a: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 marL="24765" marR="2461895" indent="181610">
              <a:lnSpc>
                <a:spcPct val="116300"/>
              </a:lnSpc>
              <a:tabLst>
                <a:tab pos="632460" algn="l"/>
                <a:tab pos="1057275" algn="l"/>
                <a:tab pos="1482725" algn="l"/>
                <a:tab pos="1907539" algn="l"/>
                <a:tab pos="2332990" algn="l"/>
              </a:tabLst>
            </a:pPr>
            <a:r>
              <a:rPr dirty="0" sz="800" spc="-25">
                <a:latin typeface="Courier New"/>
                <a:cs typeface="Courier New"/>
              </a:rPr>
              <a:t>gdp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5">
                <a:latin typeface="Courier New"/>
                <a:cs typeface="Courier New"/>
              </a:rPr>
              <a:t>rer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5">
                <a:latin typeface="Courier New"/>
                <a:cs typeface="Courier New"/>
              </a:rPr>
              <a:t>rlf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5">
                <a:latin typeface="Courier New"/>
                <a:cs typeface="Courier New"/>
              </a:rPr>
              <a:t>sim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5">
                <a:latin typeface="Courier New"/>
                <a:cs typeface="Courier New"/>
              </a:rPr>
              <a:t>cee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5">
                <a:latin typeface="Courier New"/>
                <a:cs typeface="Courier New"/>
              </a:rPr>
              <a:t>emu </a:t>
            </a:r>
            <a:r>
              <a:rPr dirty="0" sz="800">
                <a:latin typeface="Courier New"/>
                <a:cs typeface="Courier New"/>
              </a:rPr>
              <a:t>1.8125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0.0610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0.0325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1.1723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0.3093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0.0852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581479" y="7748689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90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68779" y="7779650"/>
            <a:ext cx="4913630" cy="273685"/>
          </a:xfrm>
          <a:prstGeom prst="rect">
            <a:avLst/>
          </a:prstGeom>
        </p:spPr>
        <p:txBody>
          <a:bodyPr wrap="square" lIns="0" tIns="7620" rIns="0" bIns="0" rtlCol="0" vert="horz">
            <a:spAutoFit/>
          </a:bodyPr>
          <a:lstStyle/>
          <a:p>
            <a:pPr marL="12700" marR="5080">
              <a:lnSpc>
                <a:spcPct val="103800"/>
              </a:lnSpc>
              <a:spcBef>
                <a:spcPts val="60"/>
              </a:spcBef>
            </a:pPr>
            <a:r>
              <a:rPr dirty="0" sz="800">
                <a:latin typeface="Palatino Linotype"/>
                <a:cs typeface="Palatino Linotype"/>
              </a:rPr>
              <a:t>5</a:t>
            </a:r>
            <a:r>
              <a:rPr dirty="0" sz="800" spc="22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Austria,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Belgium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and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Luxemburg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(taken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unique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entity),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Denmark,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Finland,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France,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Germany,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Greece,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Ireland,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Italy,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Netherlands,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Portugal,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Spain,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and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United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Kingdom.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5243830" cy="7435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152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295910" marR="5080" indent="107950">
              <a:lnSpc>
                <a:spcPct val="100000"/>
              </a:lnSpc>
            </a:pPr>
            <a:r>
              <a:rPr dirty="0" sz="1000" spc="-35">
                <a:latin typeface="Palatino Linotype"/>
                <a:cs typeface="Palatino Linotype"/>
              </a:rPr>
              <a:t>As</a:t>
            </a:r>
            <a:r>
              <a:rPr dirty="0" sz="1000" spc="-30">
                <a:latin typeface="Palatino Linotype"/>
                <a:cs typeface="Palatino Linotype"/>
              </a:rPr>
              <a:t> expected, </a:t>
            </a:r>
            <a:r>
              <a:rPr dirty="0" sz="1000" spc="-25">
                <a:latin typeface="Palatino Linotype"/>
                <a:cs typeface="Palatino Linotype"/>
              </a:rPr>
              <a:t>coeﬃcients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associated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dist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bor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Courier New"/>
                <a:cs typeface="Courier New"/>
              </a:rPr>
              <a:t>lan</a:t>
            </a:r>
            <a:r>
              <a:rPr dirty="0" sz="1000" spc="-35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not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within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covariates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disappear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transformation.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contrary,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ran- </a:t>
            </a:r>
            <a:r>
              <a:rPr dirty="0" sz="1000" spc="-50">
                <a:latin typeface="Palatino Linotype"/>
                <a:cs typeface="Palatino Linotype"/>
              </a:rPr>
              <a:t>dom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produces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their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coeﬃcients.</a:t>
            </a:r>
            <a:endParaRPr sz="1000">
              <a:latin typeface="Palatino Linotype"/>
              <a:cs typeface="Palatino Linotype"/>
            </a:endParaRPr>
          </a:p>
        </p:txBody>
      </p:sp>
      <p:graphicFrame>
        <p:nvGraphicFramePr>
          <p:cNvPr id="4" name="object 4" descr=""/>
          <p:cNvGraphicFramePr>
            <a:graphicFrameLocks noGrp="1"/>
          </p:cNvGraphicFramePr>
          <p:nvPr/>
        </p:nvGraphicFramePr>
        <p:xfrm>
          <a:off x="567532" y="1553114"/>
          <a:ext cx="4985385" cy="14147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5990"/>
                <a:gridCol w="637540"/>
                <a:gridCol w="758825"/>
                <a:gridCol w="728344"/>
                <a:gridCol w="1922779"/>
              </a:tblGrid>
              <a:tr h="636270">
                <a:tc gridSpan="5">
                  <a:txBody>
                    <a:bodyPr/>
                    <a:lstStyle/>
                    <a:p>
                      <a:pPr marL="24765">
                        <a:lnSpc>
                          <a:spcPts val="91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re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&lt;-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update(fe,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model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"random")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re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Model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Formula: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trade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ambria"/>
                          <a:cs typeface="Cambria"/>
                        </a:rPr>
                        <a:t>̃</a:t>
                      </a:r>
                      <a:r>
                        <a:rPr dirty="0" sz="800" spc="290">
                          <a:latin typeface="Cambria"/>
                          <a:cs typeface="Cambria"/>
                        </a:rPr>
                        <a:t> </a:t>
                      </a:r>
                      <a:r>
                        <a:rPr dirty="0" sz="800" spc="110">
                          <a:latin typeface="Courier New"/>
                          <a:cs typeface="Courier New"/>
                        </a:rPr>
                        <a:t>gdp+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85">
                          <a:latin typeface="Courier New"/>
                          <a:cs typeface="Courier New"/>
                        </a:rPr>
                        <a:t>dist+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110">
                          <a:latin typeface="Courier New"/>
                          <a:cs typeface="Courier New"/>
                        </a:rPr>
                        <a:t>rer+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110">
                          <a:latin typeface="Courier New"/>
                          <a:cs typeface="Courier New"/>
                        </a:rPr>
                        <a:t>rlf+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110">
                          <a:latin typeface="Courier New"/>
                          <a:cs typeface="Courier New"/>
                        </a:rPr>
                        <a:t>sim+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110">
                          <a:latin typeface="Courier New"/>
                          <a:cs typeface="Courier New"/>
                        </a:rPr>
                        <a:t>cee+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110">
                          <a:latin typeface="Courier New"/>
                          <a:cs typeface="Courier New"/>
                        </a:rPr>
                        <a:t>emu+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110">
                          <a:latin typeface="Courier New"/>
                          <a:cs typeface="Courier New"/>
                        </a:rPr>
                        <a:t>bor+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lan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2090">
                <a:tc>
                  <a:txBody>
                    <a:bodyPr/>
                    <a:lstStyle/>
                    <a:p>
                      <a:pPr marL="24765">
                        <a:lnSpc>
                          <a:spcPct val="100000"/>
                        </a:lnSpc>
                        <a:spcBef>
                          <a:spcPts val="520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Coefficients: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6604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(Intercept)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gdp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7462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dist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7462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rer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369060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rlf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0701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-13.9303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1.7949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746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-0.5909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746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0.0690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36906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0.0334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510540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sim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cee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7462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emu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7462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bor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369060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lan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3289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1.1427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0.3182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746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0.0927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746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0.4414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36906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0.4172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5" name="object 5" descr=""/>
          <p:cNvSpPr txBox="1"/>
          <p:nvPr/>
        </p:nvSpPr>
        <p:spPr>
          <a:xfrm>
            <a:off x="554826" y="3179944"/>
            <a:ext cx="4960620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0650">
              <a:lnSpc>
                <a:spcPts val="12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results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random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indicate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distance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elasticity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bilateral</a:t>
            </a:r>
            <a:r>
              <a:rPr dirty="0" sz="1000" spc="-45">
                <a:latin typeface="Palatino Linotype"/>
                <a:cs typeface="Palatino Linotype"/>
              </a:rPr>
              <a:t> trade </a:t>
            </a:r>
            <a:r>
              <a:rPr dirty="0" sz="1000" spc="-40">
                <a:latin typeface="Palatino Linotype"/>
                <a:cs typeface="Palatino Linotype"/>
              </a:rPr>
              <a:t>of </a:t>
            </a:r>
            <a:r>
              <a:rPr dirty="0" sz="1000" spc="-10">
                <a:latin typeface="Palatino Linotype"/>
                <a:cs typeface="Palatino Linotype"/>
              </a:rPr>
              <a:t>about</a:t>
            </a:r>
            <a:endParaRPr sz="1000">
              <a:latin typeface="Palatino Linotype"/>
              <a:cs typeface="Palatino Linotype"/>
            </a:endParaRPr>
          </a:p>
          <a:p>
            <a:pPr marL="12700" marR="5080">
              <a:lnSpc>
                <a:spcPts val="1200"/>
              </a:lnSpc>
              <a:spcBef>
                <a:spcPts val="35"/>
              </a:spcBef>
            </a:pPr>
            <a:r>
              <a:rPr dirty="0" sz="1000">
                <a:latin typeface="Cambria"/>
                <a:cs typeface="Cambria"/>
              </a:rPr>
              <a:t>–</a:t>
            </a:r>
            <a:r>
              <a:rPr dirty="0" sz="1000">
                <a:latin typeface="Palatino Linotype"/>
                <a:cs typeface="Palatino Linotype"/>
              </a:rPr>
              <a:t>0.6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that </a:t>
            </a:r>
            <a:r>
              <a:rPr dirty="0" sz="1000" spc="-65">
                <a:latin typeface="Palatino Linotype"/>
                <a:cs typeface="Palatino Linotype"/>
              </a:rPr>
              <a:t>having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common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border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or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common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language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similar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 </a:t>
            </a:r>
            <a:r>
              <a:rPr dirty="0" sz="1000" spc="-35">
                <a:latin typeface="Palatino Linotype"/>
                <a:cs typeface="Palatino Linotype"/>
              </a:rPr>
              <a:t>(an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increase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about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40%).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67532" y="3862889"/>
            <a:ext cx="4985385" cy="99123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phtest(re,</a:t>
            </a:r>
            <a:r>
              <a:rPr dirty="0" sz="800" spc="-9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fe)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Hausman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Test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24765" marR="90995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trade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95">
                <a:latin typeface="Cambria"/>
                <a:cs typeface="Cambria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gdp+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 spc="85">
                <a:latin typeface="Courier New"/>
                <a:cs typeface="Courier New"/>
              </a:rPr>
              <a:t>dist+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rer+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rlf+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sim+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cee+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emu+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bor+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lan </a:t>
            </a:r>
            <a:r>
              <a:rPr dirty="0" sz="800">
                <a:latin typeface="Courier New"/>
                <a:cs typeface="Courier New"/>
              </a:rPr>
              <a:t>chisq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13,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6,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0.04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one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is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inconsistent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54787" y="5064527"/>
            <a:ext cx="4960620" cy="12401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0650">
              <a:lnSpc>
                <a:spcPts val="12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With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55">
                <a:latin typeface="Palatino Linotype"/>
                <a:cs typeface="Palatino Linotype"/>
              </a:rPr>
              <a:t>Hausman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reject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45">
                <a:latin typeface="Palatino Linotype"/>
                <a:cs typeface="Palatino Linotype"/>
              </a:rPr>
              <a:t>hypothesis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no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 spc="-20">
                <a:latin typeface="Palatino Linotype"/>
                <a:cs typeface="Palatino Linotype"/>
              </a:rPr>
              <a:t> at the </a:t>
            </a:r>
            <a:r>
              <a:rPr dirty="0" sz="1000" spc="-85">
                <a:latin typeface="Palatino Linotype"/>
                <a:cs typeface="Palatino Linotype"/>
              </a:rPr>
              <a:t>5%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threshold.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200"/>
              </a:lnSpc>
              <a:spcBef>
                <a:spcPts val="35"/>
              </a:spcBef>
            </a:pPr>
            <a:r>
              <a:rPr dirty="0" sz="1000">
                <a:latin typeface="Palatino Linotype"/>
                <a:cs typeface="Palatino Linotype"/>
              </a:rPr>
              <a:t>Serlenga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Shin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(2007)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consider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among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time-</a:t>
            </a:r>
            <a:r>
              <a:rPr dirty="0" sz="1000" spc="-10">
                <a:latin typeface="Palatino Linotype"/>
                <a:cs typeface="Palatino Linotype"/>
              </a:rPr>
              <a:t>invariant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variables,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only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ourier New"/>
                <a:cs typeface="Courier New"/>
              </a:rPr>
              <a:t>lan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with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individual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effects.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Two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Hausman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Taylor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(1981)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models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then </a:t>
            </a:r>
            <a:r>
              <a:rPr dirty="0" sz="1000" spc="-10">
                <a:latin typeface="Palatino Linotype"/>
                <a:cs typeface="Palatino Linotype"/>
              </a:rPr>
              <a:t>estimated.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ﬁrst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only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doubly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exogenous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variable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real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exchange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rate </a:t>
            </a:r>
            <a:r>
              <a:rPr dirty="0" sz="1000">
                <a:latin typeface="Courier New"/>
                <a:cs typeface="Courier New"/>
              </a:rPr>
              <a:t>rer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case,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instrumental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variables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just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identiﬁed,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there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 </a:t>
            </a:r>
            <a:r>
              <a:rPr dirty="0" sz="1000" spc="-20">
                <a:latin typeface="Palatino Linotype"/>
                <a:cs typeface="Palatino Linotype"/>
              </a:rPr>
              <a:t>instrument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transformation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rer</a:t>
            </a:r>
            <a:r>
              <a:rPr dirty="0" sz="1000">
                <a:latin typeface="Palatino Linotype"/>
                <a:cs typeface="Palatino Linotype"/>
              </a:rPr>
              <a:t>)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endogenous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variable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lan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second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domestic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product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Courier New"/>
                <a:cs typeface="Courier New"/>
              </a:rPr>
              <a:t>gdp</a:t>
            </a:r>
            <a:r>
              <a:rPr dirty="0" sz="1000" spc="-65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relative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factor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endowment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Courier New"/>
                <a:cs typeface="Courier New"/>
              </a:rPr>
              <a:t>rlf</a:t>
            </a:r>
            <a:r>
              <a:rPr dirty="0" sz="1000" spc="-6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also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used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 </a:t>
            </a:r>
            <a:r>
              <a:rPr dirty="0" sz="1000" spc="-10">
                <a:latin typeface="Palatino Linotype"/>
                <a:cs typeface="Palatino Linotype"/>
              </a:rPr>
              <a:t>instruments.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67532" y="6500825"/>
            <a:ext cx="4985385" cy="87630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ht1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plm(trade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5">
                <a:latin typeface="Cambria"/>
                <a:cs typeface="Cambria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gdp+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dist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rer+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rlf+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sim+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cee+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emu+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bor+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lan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|</a:t>
            </a:r>
            <a:endParaRPr sz="800">
              <a:latin typeface="Courier New"/>
              <a:cs typeface="Courier New"/>
            </a:endParaRPr>
          </a:p>
          <a:p>
            <a:pPr marL="692785">
              <a:lnSpc>
                <a:spcPct val="100000"/>
              </a:lnSpc>
              <a:spcBef>
                <a:spcPts val="209"/>
              </a:spcBef>
            </a:pPr>
            <a:r>
              <a:rPr dirty="0" sz="800">
                <a:latin typeface="Courier New"/>
                <a:cs typeface="Courier New"/>
              </a:rPr>
              <a:t>rer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dist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bor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|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gdp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rlf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sim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cee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emu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lan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60">
                <a:latin typeface="Courier New"/>
                <a:cs typeface="Courier New"/>
              </a:rPr>
              <a:t>,</a:t>
            </a:r>
            <a:endParaRPr sz="800">
              <a:latin typeface="Courier New"/>
              <a:cs typeface="Courier New"/>
            </a:endParaRPr>
          </a:p>
          <a:p>
            <a:pPr marL="692785" marR="640080">
              <a:lnSpc>
                <a:spcPct val="116300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TradeEU,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"random",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c("pair",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"year"), </a:t>
            </a:r>
            <a:r>
              <a:rPr dirty="0" sz="800">
                <a:latin typeface="Courier New"/>
                <a:cs typeface="Courier New"/>
              </a:rPr>
              <a:t>inst.method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"baltagi",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random.method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"ht")</a:t>
            </a:r>
            <a:endParaRPr sz="800">
              <a:latin typeface="Courier New"/>
              <a:cs typeface="Courier New"/>
            </a:endParaRPr>
          </a:p>
          <a:p>
            <a:pPr marL="875030" indent="-850900">
              <a:lnSpc>
                <a:spcPts val="1170"/>
              </a:lnSpc>
              <a:spcBef>
                <a:spcPts val="25"/>
              </a:spcBef>
            </a:pPr>
            <a:r>
              <a:rPr dirty="0" sz="800">
                <a:latin typeface="Courier New"/>
                <a:cs typeface="Courier New"/>
              </a:rPr>
              <a:t>ht2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update(ht1,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trade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0">
                <a:latin typeface="Cambria"/>
                <a:cs typeface="Cambria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gdp+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dist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rer+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rlf+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sim+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cee+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emu+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bor+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90">
                <a:latin typeface="Courier New"/>
                <a:cs typeface="Courier New"/>
              </a:rPr>
              <a:t>lan| </a:t>
            </a:r>
            <a:r>
              <a:rPr dirty="0" sz="800" spc="110">
                <a:latin typeface="Courier New"/>
                <a:cs typeface="Courier New"/>
              </a:rPr>
              <a:t>rer+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gdp+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rlf+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85">
                <a:latin typeface="Courier New"/>
                <a:cs typeface="Courier New"/>
              </a:rPr>
              <a:t>dist+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bor|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sim+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cee+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emu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lan)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567532" y="8153538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516737" y="7556382"/>
            <a:ext cx="5036820" cy="7753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31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Note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Courier New"/>
                <a:cs typeface="Courier New"/>
              </a:rPr>
              <a:t>random.method</a:t>
            </a:r>
            <a:r>
              <a:rPr dirty="0" sz="1000" spc="-12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Courier New"/>
                <a:cs typeface="Courier New"/>
              </a:rPr>
              <a:t>’ht’</a:t>
            </a:r>
            <a:r>
              <a:rPr dirty="0" sz="1000" spc="-9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so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residuals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used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compute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variance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components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purged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influence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time-</a:t>
            </a:r>
            <a:r>
              <a:rPr dirty="0" sz="1000" spc="-10">
                <a:latin typeface="Palatino Linotype"/>
                <a:cs typeface="Palatino Linotype"/>
              </a:rPr>
              <a:t>invariant </a:t>
            </a:r>
            <a:r>
              <a:rPr dirty="0" sz="1000" spc="-25">
                <a:latin typeface="Palatino Linotype"/>
                <a:cs typeface="Palatino Linotype"/>
              </a:rPr>
              <a:t>covariates.</a:t>
            </a:r>
            <a:r>
              <a:rPr dirty="0" baseline="29914" sz="975" spc="-37">
                <a:latin typeface="Palatino Linotype"/>
                <a:cs typeface="Palatino Linotype"/>
              </a:rPr>
              <a:t>6</a:t>
            </a:r>
            <a:r>
              <a:rPr dirty="0" baseline="29914" sz="975" spc="172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consistency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either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speciﬁcation</a:t>
            </a:r>
            <a:r>
              <a:rPr dirty="0" sz="1000" spc="-20">
                <a:latin typeface="Palatino Linotype"/>
                <a:cs typeface="Palatino Linotype"/>
              </a:rPr>
              <a:t> is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rejected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55">
                <a:latin typeface="Palatino Linotype"/>
                <a:cs typeface="Palatino Linotype"/>
              </a:rPr>
              <a:t>Hausman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950">
              <a:latin typeface="Palatino Linotype"/>
              <a:cs typeface="Palatino Linotype"/>
            </a:endParaRPr>
          </a:p>
          <a:p>
            <a:pPr marL="50165">
              <a:lnSpc>
                <a:spcPct val="100000"/>
              </a:lnSpc>
            </a:pPr>
            <a:r>
              <a:rPr dirty="0" sz="800">
                <a:latin typeface="Palatino Linotype"/>
                <a:cs typeface="Palatino Linotype"/>
              </a:rPr>
              <a:t>6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See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subsection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2.3.2.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996304" y="607782"/>
            <a:ext cx="815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Endogeneity</a:t>
            </a:r>
            <a:r>
              <a:rPr dirty="0" sz="800" spc="27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153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81479" y="919219"/>
            <a:ext cx="4985385" cy="1986914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phtest(ht1,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fe)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Hausman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Test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24765" marR="485140">
              <a:lnSpc>
                <a:spcPct val="116799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trade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gdp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dist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rer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rlf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sim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cee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emu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bor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lan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|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... </a:t>
            </a:r>
            <a:r>
              <a:rPr dirty="0" sz="800">
                <a:latin typeface="Courier New"/>
                <a:cs typeface="Courier New"/>
              </a:rPr>
              <a:t>chisq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5e-</a:t>
            </a:r>
            <a:r>
              <a:rPr dirty="0" sz="800">
                <a:latin typeface="Courier New"/>
                <a:cs typeface="Courier New"/>
              </a:rPr>
              <a:t>25,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6,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1</a:t>
            </a:r>
            <a:endParaRPr sz="800">
              <a:latin typeface="Courier New"/>
              <a:cs typeface="Courier New"/>
            </a:endParaRPr>
          </a:p>
          <a:p>
            <a:pPr marL="24765" marR="197612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one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is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inconsistent </a:t>
            </a:r>
            <a:r>
              <a:rPr dirty="0" sz="800">
                <a:latin typeface="Courier New"/>
                <a:cs typeface="Courier New"/>
              </a:rPr>
              <a:t>phtest(ht2,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fe)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Hausman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Test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24765" marR="485140">
              <a:lnSpc>
                <a:spcPct val="116799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trade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gdp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dist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rer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rlf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sim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cee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emu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bor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lan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|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... </a:t>
            </a:r>
            <a:r>
              <a:rPr dirty="0" sz="800">
                <a:latin typeface="Courier New"/>
                <a:cs typeface="Courier New"/>
              </a:rPr>
              <a:t>chisq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2.2,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6,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0.9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one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is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inconsistent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68780" y="3065642"/>
            <a:ext cx="4961255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2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last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estimated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model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is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suggested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70">
                <a:latin typeface="Palatino Linotype"/>
                <a:cs typeface="Palatino Linotype"/>
              </a:rPr>
              <a:t>by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Baltagi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(2012).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It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is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similar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to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second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speciﬁcation </a:t>
            </a:r>
            <a:r>
              <a:rPr dirty="0" sz="1000" spc="-20">
                <a:latin typeface="Palatino Linotype"/>
                <a:cs typeface="Palatino Linotype"/>
              </a:rPr>
              <a:t>but </a:t>
            </a:r>
            <a:r>
              <a:rPr dirty="0" sz="1000" spc="-40">
                <a:latin typeface="Palatino Linotype"/>
                <a:cs typeface="Palatino Linotype"/>
              </a:rPr>
              <a:t>uses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suggested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by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Amemiya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MaCurdy</a:t>
            </a:r>
            <a:r>
              <a:rPr dirty="0" sz="1000">
                <a:latin typeface="Palatino Linotype"/>
                <a:cs typeface="Palatino Linotype"/>
              </a:rPr>
              <a:t> (1986) </a:t>
            </a:r>
            <a:r>
              <a:rPr dirty="0" sz="1000" spc="-35">
                <a:latin typeface="Palatino Linotype"/>
                <a:cs typeface="Palatino Linotype"/>
              </a:rPr>
              <a:t>instead.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results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 </a:t>
            </a:r>
            <a:r>
              <a:rPr dirty="0" sz="1000" spc="-40">
                <a:latin typeface="Palatino Linotype"/>
                <a:cs typeface="Palatino Linotype"/>
              </a:rPr>
              <a:t>presented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table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6.1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texreg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package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(see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Leifeld,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2013).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81479" y="3667093"/>
            <a:ext cx="4985385" cy="14097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ht2am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update(ht2,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inst.method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"am")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81479" y="4063257"/>
            <a:ext cx="4985385" cy="99250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library("texreg")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texreg(list(ols,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fe,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re,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ht1,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ht2,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ht2am),</a:t>
            </a:r>
            <a:endParaRPr sz="800">
              <a:latin typeface="Courier New"/>
              <a:cs typeface="Courier New"/>
            </a:endParaRPr>
          </a:p>
          <a:p>
            <a:pPr marL="450215" marR="214629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custom.model.names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c("OLS",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"FE",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"RE",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"HT1",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"HT2",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"AM2"),</a:t>
            </a:r>
            <a:r>
              <a:rPr dirty="0" sz="800" spc="6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caption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"Estimations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the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gravity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model.",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label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"table:gravity", </a:t>
            </a:r>
            <a:r>
              <a:rPr dirty="0" sz="800">
                <a:latin typeface="Courier New"/>
                <a:cs typeface="Courier New"/>
              </a:rPr>
              <a:t>custom.gof.names</a:t>
            </a:r>
            <a:r>
              <a:rPr dirty="0" sz="800" spc="3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c("R$</a:t>
            </a:r>
            <a:r>
              <a:rPr dirty="0" sz="800" spc="-280">
                <a:latin typeface="Courier New"/>
                <a:cs typeface="Courier New"/>
              </a:rPr>
              <a:t> </a:t>
            </a:r>
            <a:r>
              <a:rPr dirty="0" sz="800" spc="-254" i="1">
                <a:latin typeface="Meiryo"/>
                <a:cs typeface="Meiryo"/>
              </a:rPr>
              <a:t>̂</a:t>
            </a:r>
            <a:r>
              <a:rPr dirty="0" sz="800" spc="-70" i="1">
                <a:latin typeface="Meiryo"/>
                <a:cs typeface="Meiryo"/>
              </a:rPr>
              <a:t> </a:t>
            </a:r>
            <a:r>
              <a:rPr dirty="0" sz="800">
                <a:latin typeface="Courier New"/>
                <a:cs typeface="Courier New"/>
              </a:rPr>
              <a:t>2$",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"Adj.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R$</a:t>
            </a:r>
            <a:r>
              <a:rPr dirty="0" sz="800" spc="-280">
                <a:latin typeface="Courier New"/>
                <a:cs typeface="Courier New"/>
              </a:rPr>
              <a:t> </a:t>
            </a:r>
            <a:r>
              <a:rPr dirty="0" sz="800" spc="-254" i="1">
                <a:latin typeface="Meiryo"/>
                <a:cs typeface="Meiryo"/>
              </a:rPr>
              <a:t>̂</a:t>
            </a:r>
            <a:r>
              <a:rPr dirty="0" sz="800" spc="-70" i="1">
                <a:latin typeface="Meiryo"/>
                <a:cs typeface="Meiryo"/>
              </a:rPr>
              <a:t> </a:t>
            </a:r>
            <a:r>
              <a:rPr dirty="0" sz="800">
                <a:latin typeface="Courier New"/>
                <a:cs typeface="Courier New"/>
              </a:rPr>
              <a:t>2$",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"Num.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obs.",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"s\\_idios",</a:t>
            </a:r>
            <a:endParaRPr sz="800">
              <a:latin typeface="Courier New"/>
              <a:cs typeface="Courier New"/>
            </a:endParaRPr>
          </a:p>
          <a:p>
            <a:pPr marL="1786255">
              <a:lnSpc>
                <a:spcPct val="100000"/>
              </a:lnSpc>
              <a:spcBef>
                <a:spcPts val="160"/>
              </a:spcBef>
            </a:pPr>
            <a:r>
              <a:rPr dirty="0" sz="800" spc="-10">
                <a:latin typeface="Courier New"/>
                <a:cs typeface="Courier New"/>
              </a:rPr>
              <a:t>"s\\_id"),</a:t>
            </a:r>
            <a:endParaRPr sz="800">
              <a:latin typeface="Courier New"/>
              <a:cs typeface="Courier New"/>
            </a:endParaRPr>
          </a:p>
          <a:p>
            <a:pPr marL="450215">
              <a:lnSpc>
                <a:spcPct val="100000"/>
              </a:lnSpc>
              <a:spcBef>
                <a:spcPts val="165"/>
              </a:spcBef>
            </a:pPr>
            <a:r>
              <a:rPr dirty="0" sz="800">
                <a:latin typeface="Courier New"/>
                <a:cs typeface="Courier New"/>
              </a:rPr>
              <a:t>scriptsize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FALSE)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68779" y="5215626"/>
            <a:ext cx="4960620" cy="18478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results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table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6.1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show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ﬁrst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coeﬃcients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time-</a:t>
            </a:r>
            <a:r>
              <a:rPr dirty="0" sz="1000" spc="-60">
                <a:latin typeface="Palatino Linotype"/>
                <a:cs typeface="Palatino Linotype"/>
              </a:rPr>
              <a:t>varying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covariates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iden- </a:t>
            </a:r>
            <a:r>
              <a:rPr dirty="0" sz="1000">
                <a:latin typeface="Palatino Linotype"/>
                <a:cs typeface="Palatino Linotype"/>
              </a:rPr>
              <a:t>tical for the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just </a:t>
            </a:r>
            <a:r>
              <a:rPr dirty="0" sz="1000" spc="-30">
                <a:latin typeface="Palatino Linotype"/>
                <a:cs typeface="Palatino Linotype"/>
              </a:rPr>
              <a:t>identiﬁed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Hausman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Taylor</a:t>
            </a:r>
            <a:r>
              <a:rPr dirty="0" sz="1000">
                <a:latin typeface="Palatino Linotype"/>
                <a:cs typeface="Palatino Linotype"/>
              </a:rPr>
              <a:t> (1981)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>
                <a:latin typeface="Palatino Linotype"/>
                <a:cs typeface="Palatino Linotype"/>
              </a:rPr>
              <a:t> 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not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Courier New"/>
                <a:cs typeface="Courier New"/>
              </a:rPr>
              <a:t>ht2</a:t>
            </a:r>
            <a:r>
              <a:rPr dirty="0" sz="1000" spc="-30">
                <a:latin typeface="Courier New"/>
                <a:cs typeface="Courier New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overidentiﬁed,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noted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by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Baltagi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(2012).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Serlenga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20">
                <a:latin typeface="Palatino Linotype"/>
                <a:cs typeface="Palatino Linotype"/>
              </a:rPr>
              <a:t>Shin </a:t>
            </a:r>
            <a:r>
              <a:rPr dirty="0" sz="1000">
                <a:latin typeface="Palatino Linotype"/>
                <a:cs typeface="Palatino Linotype"/>
              </a:rPr>
              <a:t>(2007)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insist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fact</a:t>
            </a:r>
            <a:r>
              <a:rPr dirty="0" sz="1000" spc="-10">
                <a:latin typeface="Palatino Linotype"/>
                <a:cs typeface="Palatino Linotype"/>
              </a:rPr>
              <a:t> that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Hausman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Taylor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(1981)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lead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great </a:t>
            </a:r>
            <a:r>
              <a:rPr dirty="0" sz="1000" spc="-25">
                <a:latin typeface="Palatino Linotype"/>
                <a:cs typeface="Palatino Linotype"/>
              </a:rPr>
              <a:t>reduction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influence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distance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important increase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influence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com- </a:t>
            </a:r>
            <a:r>
              <a:rPr dirty="0" sz="1000">
                <a:latin typeface="Palatino Linotype"/>
                <a:cs typeface="Palatino Linotype"/>
              </a:rPr>
              <a:t>mon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language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common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border.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480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last </a:t>
            </a:r>
            <a:r>
              <a:rPr dirty="0" sz="1000" spc="-25">
                <a:latin typeface="Palatino Linotype"/>
                <a:cs typeface="Palatino Linotype"/>
              </a:rPr>
              <a:t>conclusion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qualiﬁed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Baltagi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(2012),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which </a:t>
            </a:r>
            <a:r>
              <a:rPr dirty="0" sz="1000" spc="-45">
                <a:latin typeface="Palatino Linotype"/>
                <a:cs typeface="Palatino Linotype"/>
              </a:rPr>
              <a:t>uses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eﬃcient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Amemiya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MaCurdy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(1986)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estimator.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latter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introduces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further </a:t>
            </a:r>
            <a:r>
              <a:rPr dirty="0" sz="1000" spc="-30">
                <a:latin typeface="Palatino Linotype"/>
                <a:cs typeface="Palatino Linotype"/>
              </a:rPr>
              <a:t>orthogonality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conditions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imposing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doubly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exogenous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variables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uncorrelated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with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any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Hausman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Taylor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(1981)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simply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requires </a:t>
            </a:r>
            <a:r>
              <a:rPr dirty="0" sz="1000" spc="-30">
                <a:latin typeface="Palatino Linotype"/>
                <a:cs typeface="Palatino Linotype"/>
              </a:rPr>
              <a:t>no correlation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averages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said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variables.</a:t>
            </a:r>
            <a:r>
              <a:rPr dirty="0" sz="1000" spc="-10">
                <a:latin typeface="Palatino Linotype"/>
                <a:cs typeface="Palatino Linotype"/>
              </a:rPr>
              <a:t> If </a:t>
            </a:r>
            <a:r>
              <a:rPr dirty="0" sz="1000" spc="-25">
                <a:latin typeface="Palatino Linotype"/>
                <a:cs typeface="Palatino Linotype"/>
              </a:rPr>
              <a:t>these</a:t>
            </a:r>
            <a:r>
              <a:rPr dirty="0" sz="1000" spc="-10">
                <a:latin typeface="Palatino Linotype"/>
                <a:cs typeface="Palatino Linotype"/>
              </a:rPr>
              <a:t> conditions 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valid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tested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through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Hausman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procedure),</a:t>
            </a:r>
            <a:r>
              <a:rPr dirty="0" sz="1000" spc="-10">
                <a:latin typeface="Palatino Linotype"/>
                <a:cs typeface="Palatino Linotype"/>
              </a:rPr>
              <a:t> this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necessarily not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less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eﬃcient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than</a:t>
            </a:r>
            <a:r>
              <a:rPr dirty="0" sz="1000" spc="-20">
                <a:latin typeface="Palatino Linotype"/>
                <a:cs typeface="Palatino Linotype"/>
              </a:rPr>
              <a:t> that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 </a:t>
            </a:r>
            <a:r>
              <a:rPr dirty="0" sz="1000" spc="-55">
                <a:latin typeface="Palatino Linotype"/>
                <a:cs typeface="Palatino Linotype"/>
              </a:rPr>
              <a:t>Hausman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Taylor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(1981).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81479" y="7208907"/>
            <a:ext cx="4985385" cy="99314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phtest(ht2am,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fe)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Hausman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Test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24765" marR="485140">
              <a:lnSpc>
                <a:spcPct val="116799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trade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gdp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dist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rer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rlf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sim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cee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emu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bor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lan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|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... </a:t>
            </a:r>
            <a:r>
              <a:rPr dirty="0" sz="800">
                <a:latin typeface="Courier New"/>
                <a:cs typeface="Courier New"/>
              </a:rPr>
              <a:t>chisq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10,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6,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0.1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one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is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inconsistent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2245360" cy="4248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154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Calibri"/>
              <a:cs typeface="Calibri"/>
            </a:endParaRPr>
          </a:p>
          <a:p>
            <a:pPr marL="295910">
              <a:lnSpc>
                <a:spcPct val="100000"/>
              </a:lnSpc>
            </a:pPr>
            <a:r>
              <a:rPr dirty="0" sz="850" b="1">
                <a:latin typeface="Calibri"/>
                <a:cs typeface="Calibri"/>
              </a:rPr>
              <a:t>Table</a:t>
            </a:r>
            <a:r>
              <a:rPr dirty="0" sz="850" spc="-10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6.1</a:t>
            </a:r>
            <a:r>
              <a:rPr dirty="0" sz="850" spc="250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Estimations of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-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gravity </a:t>
            </a:r>
            <a:r>
              <a:rPr dirty="0" sz="850" spc="-10">
                <a:latin typeface="Calibri"/>
                <a:cs typeface="Calibri"/>
              </a:rPr>
              <a:t>model.</a:t>
            </a:r>
            <a:endParaRPr sz="850">
              <a:latin typeface="Calibri"/>
              <a:cs typeface="Calibri"/>
            </a:endParaRPr>
          </a:p>
        </p:txBody>
      </p:sp>
      <p:graphicFrame>
        <p:nvGraphicFramePr>
          <p:cNvPr id="4" name="object 4" descr=""/>
          <p:cNvGraphicFramePr>
            <a:graphicFrameLocks noGrp="1"/>
          </p:cNvGraphicFramePr>
          <p:nvPr/>
        </p:nvGraphicFramePr>
        <p:xfrm>
          <a:off x="567532" y="1127810"/>
          <a:ext cx="4934585" cy="357187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691515"/>
                <a:gridCol w="752475"/>
                <a:gridCol w="628015"/>
                <a:gridCol w="755650"/>
                <a:gridCol w="755649"/>
                <a:gridCol w="755650"/>
                <a:gridCol w="598804"/>
              </a:tblGrid>
              <a:tr h="26606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952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dirty="0" sz="800" spc="-25" b="1">
                          <a:latin typeface="Calibri"/>
                          <a:cs typeface="Calibri"/>
                        </a:rPr>
                        <a:t>OLS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62865">
                    <a:lnT w="952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dirty="0" sz="800" spc="-25" b="1">
                          <a:latin typeface="Calibri"/>
                          <a:cs typeface="Calibri"/>
                        </a:rPr>
                        <a:t>FE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62865">
                    <a:lnT w="952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dirty="0" sz="800" spc="-25" b="1">
                          <a:latin typeface="Calibri"/>
                          <a:cs typeface="Calibri"/>
                        </a:rPr>
                        <a:t>RE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62865">
                    <a:lnT w="952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dirty="0" sz="800" spc="-25" b="1">
                          <a:latin typeface="Calibri"/>
                          <a:cs typeface="Calibri"/>
                        </a:rPr>
                        <a:t>HT1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62865">
                    <a:lnT w="952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dirty="0" sz="800" spc="-25" b="1">
                          <a:latin typeface="Calibri"/>
                          <a:cs typeface="Calibri"/>
                        </a:rPr>
                        <a:t>HT2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62865">
                    <a:lnT w="952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 marL="163195">
                        <a:lnSpc>
                          <a:spcPct val="100000"/>
                        </a:lnSpc>
                        <a:spcBef>
                          <a:spcPts val="495"/>
                        </a:spcBef>
                      </a:pPr>
                      <a:r>
                        <a:rPr dirty="0" sz="800" spc="-25" b="1">
                          <a:latin typeface="Calibri"/>
                          <a:cs typeface="Calibri"/>
                        </a:rPr>
                        <a:t>AM2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62865">
                    <a:lnT w="952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(Intercept)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49530">
                    <a:lnT w="127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–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10.95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49530">
                    <a:lnT w="127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127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−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13.93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49530">
                    <a:lnT w="127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−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15.76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49530">
                    <a:lnT w="127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−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15.66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49530">
                    <a:lnT w="127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 marL="15684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−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14.00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49530">
                    <a:lnT w="1270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3289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50165">
                        <a:lnSpc>
                          <a:spcPct val="100000"/>
                        </a:lnSpc>
                      </a:pPr>
                      <a:r>
                        <a:rPr dirty="0" sz="850" spc="-25">
                          <a:latin typeface="Palatino Linotype"/>
                          <a:cs typeface="Palatino Linotype"/>
                        </a:rPr>
                        <a:t>gdp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5080"/>
                </a:tc>
                <a:tc>
                  <a:txBody>
                    <a:bodyPr/>
                    <a:lstStyle/>
                    <a:p>
                      <a:pPr marL="248285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0.25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  <a:p>
                      <a:pPr marL="224154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1.58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1.81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5080"/>
                </a:tc>
                <a:tc>
                  <a:txBody>
                    <a:bodyPr/>
                    <a:lstStyle/>
                    <a:p>
                      <a:pPr marL="25146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0.89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  <a:p>
                      <a:pPr marL="226695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1.79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marL="25146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1.50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  <a:p>
                      <a:pPr marL="226695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1.81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marL="25146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1.50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  <a:p>
                      <a:pPr marL="226695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1.81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marL="25146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1.13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  <a:p>
                      <a:pPr marL="226695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1.80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</a:tr>
              <a:tr h="3289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50165">
                        <a:lnSpc>
                          <a:spcPct val="100000"/>
                        </a:lnSpc>
                      </a:pPr>
                      <a:r>
                        <a:rPr dirty="0" sz="850" spc="-20">
                          <a:latin typeface="Palatino Linotype"/>
                          <a:cs typeface="Palatino Linotype"/>
                        </a:rPr>
                        <a:t>dist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5080"/>
                </a:tc>
                <a:tc>
                  <a:txBody>
                    <a:bodyPr/>
                    <a:lstStyle/>
                    <a:p>
                      <a:pPr marL="248285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0.01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  <a:p>
                      <a:pPr marL="187325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−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0.65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0.02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marL="25146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0.02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  <a:p>
                      <a:pPr marL="189865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−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0.59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marL="25146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0.02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  <a:p>
                      <a:pPr marL="227965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−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0.38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marL="25146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0.02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  <a:p>
                      <a:pPr marL="227965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−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0.38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marL="25146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0.02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  <a:p>
                      <a:pPr marL="189865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−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0.59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</a:tr>
              <a:tr h="3289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501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25">
                          <a:latin typeface="Palatino Linotype"/>
                          <a:cs typeface="Palatino Linotype"/>
                        </a:rPr>
                        <a:t>rer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5080"/>
                </a:tc>
                <a:tc>
                  <a:txBody>
                    <a:bodyPr/>
                    <a:lstStyle/>
                    <a:p>
                      <a:pPr marL="248285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0.02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  <a:p>
                      <a:pPr marL="224154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0.10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0.06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5080"/>
                </a:tc>
                <a:tc>
                  <a:txBody>
                    <a:bodyPr/>
                    <a:lstStyle/>
                    <a:p>
                      <a:pPr marL="25146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0.12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  <a:p>
                      <a:pPr marL="22669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0.07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marL="25146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0.19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  <a:p>
                      <a:pPr marL="22669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0.06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marL="25146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0.19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  <a:p>
                      <a:pPr marL="22669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0.06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marL="25146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0.15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  <a:p>
                      <a:pPr marL="226695">
                        <a:lnSpc>
                          <a:spcPct val="100000"/>
                        </a:lnSpc>
                        <a:spcBef>
                          <a:spcPts val="28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0.07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</a:tr>
              <a:tr h="1568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0.00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0.01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0.01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0.01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0.01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163195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0.01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</a:tr>
              <a:tr h="172085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50" spc="-25">
                          <a:latin typeface="Palatino Linotype"/>
                          <a:cs typeface="Palatino Linotype"/>
                        </a:rPr>
                        <a:t>rlf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889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0.03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889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0.03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889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0.03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889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0.03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889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0.03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8890"/>
                </a:tc>
                <a:tc>
                  <a:txBody>
                    <a:bodyPr/>
                    <a:lstStyle/>
                    <a:p>
                      <a:pPr algn="ctr" marL="15684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0.03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8890"/>
                </a:tc>
              </a:tr>
              <a:tr h="1549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0.01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0.01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0.01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0.01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0.01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163195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0.01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</a:tr>
              <a:tr h="173355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50" spc="-25">
                          <a:latin typeface="Palatino Linotype"/>
                          <a:cs typeface="Palatino Linotype"/>
                        </a:rPr>
                        <a:t>sim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0.88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1.17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1.14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1.17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1.20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L="15684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1.15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10795"/>
                </a:tc>
              </a:tr>
              <a:tr h="1568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0.02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0.06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0.05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0.06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0.05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163195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0.05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</a:tr>
              <a:tr h="171450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50" spc="-25">
                          <a:latin typeface="Palatino Linotype"/>
                          <a:cs typeface="Palatino Linotype"/>
                        </a:rPr>
                        <a:t>cee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889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0.32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889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0.31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889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0.32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889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0.31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889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0.31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8890"/>
                </a:tc>
                <a:tc>
                  <a:txBody>
                    <a:bodyPr/>
                    <a:lstStyle/>
                    <a:p>
                      <a:pPr algn="ctr" marL="15684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0.31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8890"/>
                </a:tc>
              </a:tr>
              <a:tr h="1568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0.02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0.02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0.02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0.02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0.02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163195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0.02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</a:tr>
              <a:tr h="171450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50" spc="-25">
                          <a:latin typeface="Palatino Linotype"/>
                          <a:cs typeface="Palatino Linotype"/>
                        </a:rPr>
                        <a:t>emu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889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0.20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889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0.09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889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0.09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889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0.09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889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0.09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8890"/>
                </a:tc>
                <a:tc>
                  <a:txBody>
                    <a:bodyPr/>
                    <a:lstStyle/>
                    <a:p>
                      <a:pPr algn="ctr" marL="15684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0.09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8890"/>
                </a:tc>
              </a:tr>
              <a:tr h="15684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0.05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0.03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0.03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0.03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0.03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163195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0.03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</a:tr>
              <a:tr h="171450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50" spc="-25">
                          <a:latin typeface="Palatino Linotype"/>
                          <a:cs typeface="Palatino Linotype"/>
                        </a:rPr>
                        <a:t>bor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889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0.52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889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0.44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889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0.60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889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0.61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8890"/>
                </a:tc>
                <a:tc>
                  <a:txBody>
                    <a:bodyPr/>
                    <a:lstStyle/>
                    <a:p>
                      <a:pPr algn="ctr" marL="163195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dirty="0" sz="850" spc="-20">
                          <a:latin typeface="Palatino Linotype"/>
                          <a:cs typeface="Palatino Linotype"/>
                        </a:rPr>
                        <a:t>0.44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8890"/>
                </a:tc>
              </a:tr>
              <a:tr h="15494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0.03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0.19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0.26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0.26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163195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0.25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</a:tr>
              <a:tr h="173355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50" spc="-25">
                          <a:latin typeface="Palatino Linotype"/>
                          <a:cs typeface="Palatino Linotype"/>
                        </a:rPr>
                        <a:t>lan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0.23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0.42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1.56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1.56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10795"/>
                </a:tc>
                <a:tc>
                  <a:txBody>
                    <a:bodyPr/>
                    <a:lstStyle/>
                    <a:p>
                      <a:pPr algn="ctr" marL="16319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50" spc="-20">
                          <a:latin typeface="Palatino Linotype"/>
                          <a:cs typeface="Palatino Linotype"/>
                        </a:rPr>
                        <a:t>0.43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0795"/>
                </a:tc>
              </a:tr>
              <a:tr h="1365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ts val="965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0.03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ts val="965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0.18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ts val="965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0.71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ts val="965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0.68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algn="ctr" marL="163195">
                        <a:lnSpc>
                          <a:spcPts val="965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0.24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)</a:t>
                      </a:r>
                      <a:endParaRPr sz="850">
                        <a:latin typeface="Cambria"/>
                        <a:cs typeface="Cambria"/>
                      </a:endParaRPr>
                    </a:p>
                  </a:txBody>
                  <a:tcPr marL="0" marR="0" marB="0" marT="1270"/>
                </a:tc>
              </a:tr>
            </a:tbl>
          </a:graphicData>
        </a:graphic>
      </p:graphicFrame>
      <p:sp>
        <p:nvSpPr>
          <p:cNvPr id="5" name="object 5" descr=""/>
          <p:cNvSpPr txBox="1"/>
          <p:nvPr/>
        </p:nvSpPr>
        <p:spPr>
          <a:xfrm>
            <a:off x="580084" y="4772724"/>
            <a:ext cx="179705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607" sz="1275" spc="-37">
                <a:latin typeface="Palatino Linotype"/>
                <a:cs typeface="Palatino Linotype"/>
              </a:rPr>
              <a:t>R</a:t>
            </a:r>
            <a:r>
              <a:rPr dirty="0" sz="550" spc="-25">
                <a:latin typeface="Palatino Linotype"/>
                <a:cs typeface="Palatino Linotype"/>
              </a:rPr>
              <a:t>2</a:t>
            </a:r>
            <a:endParaRPr sz="5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530580" y="4810329"/>
            <a:ext cx="212090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spc="-20">
                <a:latin typeface="Palatino Linotype"/>
                <a:cs typeface="Palatino Linotype"/>
              </a:rPr>
              <a:t>0.90</a:t>
            </a:r>
            <a:endParaRPr sz="8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221971" y="4810329"/>
            <a:ext cx="212090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spc="-20">
                <a:latin typeface="Palatino Linotype"/>
                <a:cs typeface="Palatino Linotype"/>
              </a:rPr>
              <a:t>0.90</a:t>
            </a:r>
            <a:endParaRPr sz="8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913244" y="4810329"/>
            <a:ext cx="212090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spc="-20">
                <a:latin typeface="Palatino Linotype"/>
                <a:cs typeface="Palatino Linotype"/>
              </a:rPr>
              <a:t>0.90</a:t>
            </a:r>
            <a:endParaRPr sz="8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668412" y="4810329"/>
            <a:ext cx="212090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spc="-20">
                <a:latin typeface="Palatino Linotype"/>
                <a:cs typeface="Palatino Linotype"/>
              </a:rPr>
              <a:t>0.90</a:t>
            </a:r>
            <a:endParaRPr sz="8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423581" y="4810329"/>
            <a:ext cx="212090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spc="-20">
                <a:latin typeface="Palatino Linotype"/>
                <a:cs typeface="Palatino Linotype"/>
              </a:rPr>
              <a:t>0.90</a:t>
            </a:r>
            <a:endParaRPr sz="8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178749" y="4810329"/>
            <a:ext cx="212090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spc="-20">
                <a:latin typeface="Palatino Linotype"/>
                <a:cs typeface="Palatino Linotype"/>
              </a:rPr>
              <a:t>0.90</a:t>
            </a:r>
            <a:endParaRPr sz="850">
              <a:latin typeface="Palatino Linotype"/>
              <a:cs typeface="Palatino Linotype"/>
            </a:endParaRPr>
          </a:p>
        </p:txBody>
      </p:sp>
      <p:graphicFrame>
        <p:nvGraphicFramePr>
          <p:cNvPr id="12" name="object 12" descr=""/>
          <p:cNvGraphicFramePr>
            <a:graphicFrameLocks noGrp="1"/>
          </p:cNvGraphicFramePr>
          <p:nvPr/>
        </p:nvGraphicFramePr>
        <p:xfrm>
          <a:off x="567532" y="5003013"/>
          <a:ext cx="4934585" cy="6629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37235"/>
                <a:gridCol w="677545"/>
                <a:gridCol w="691515"/>
                <a:gridCol w="723264"/>
                <a:gridCol w="755014"/>
                <a:gridCol w="755014"/>
                <a:gridCol w="594995"/>
              </a:tblGrid>
              <a:tr h="147320">
                <a:tc>
                  <a:txBody>
                    <a:bodyPr/>
                    <a:lstStyle/>
                    <a:p>
                      <a:pPr marL="50165">
                        <a:lnSpc>
                          <a:spcPts val="894"/>
                        </a:lnSpc>
                      </a:pPr>
                      <a:r>
                        <a:rPr dirty="0" sz="850" spc="-45">
                          <a:latin typeface="Palatino Linotype"/>
                          <a:cs typeface="Palatino Linotype"/>
                        </a:rPr>
                        <a:t>Adj.</a:t>
                      </a:r>
                      <a:r>
                        <a:rPr dirty="0" sz="850" spc="10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850" spc="-25">
                          <a:latin typeface="Palatino Linotype"/>
                          <a:cs typeface="Palatino Linotype"/>
                        </a:rPr>
                        <a:t>R</a:t>
                      </a:r>
                      <a:r>
                        <a:rPr dirty="0" baseline="30303" sz="825" spc="-37">
                          <a:latin typeface="Palatino Linotype"/>
                          <a:cs typeface="Palatino Linotype"/>
                        </a:rPr>
                        <a:t>2</a:t>
                      </a:r>
                      <a:endParaRPr baseline="30303" sz="825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38125">
                        <a:lnSpc>
                          <a:spcPts val="894"/>
                        </a:lnSpc>
                      </a:pPr>
                      <a:r>
                        <a:rPr dirty="0" sz="850" spc="-20">
                          <a:latin typeface="Palatino Linotype"/>
                          <a:cs typeface="Palatino Linotype"/>
                        </a:rPr>
                        <a:t>0.90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94"/>
                        </a:lnSpc>
                      </a:pPr>
                      <a:r>
                        <a:rPr dirty="0" sz="850" spc="-20">
                          <a:latin typeface="Palatino Linotype"/>
                          <a:cs typeface="Palatino Linotype"/>
                        </a:rPr>
                        <a:t>0.90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52095">
                        <a:lnSpc>
                          <a:spcPts val="894"/>
                        </a:lnSpc>
                      </a:pPr>
                      <a:r>
                        <a:rPr dirty="0" sz="850" spc="-20">
                          <a:latin typeface="Palatino Linotype"/>
                          <a:cs typeface="Palatino Linotype"/>
                        </a:rPr>
                        <a:t>0.90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83845">
                        <a:lnSpc>
                          <a:spcPts val="894"/>
                        </a:lnSpc>
                      </a:pPr>
                      <a:r>
                        <a:rPr dirty="0" sz="850" spc="-20">
                          <a:latin typeface="Palatino Linotype"/>
                          <a:cs typeface="Palatino Linotype"/>
                        </a:rPr>
                        <a:t>0.90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94"/>
                        </a:lnSpc>
                      </a:pPr>
                      <a:r>
                        <a:rPr dirty="0" sz="850" spc="-20">
                          <a:latin typeface="Palatino Linotype"/>
                          <a:cs typeface="Palatino Linotype"/>
                        </a:rPr>
                        <a:t>0.90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16205">
                        <a:lnSpc>
                          <a:spcPts val="894"/>
                        </a:lnSpc>
                      </a:pPr>
                      <a:r>
                        <a:rPr dirty="0" sz="850" spc="-20">
                          <a:latin typeface="Palatino Linotype"/>
                          <a:cs typeface="Palatino Linotype"/>
                        </a:rPr>
                        <a:t>0.90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64465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60">
                          <a:latin typeface="Palatino Linotype"/>
                          <a:cs typeface="Palatino Linotype"/>
                        </a:rPr>
                        <a:t>Num.</a:t>
                      </a:r>
                      <a:r>
                        <a:rPr dirty="0" sz="850" spc="20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850" spc="-20">
                          <a:latin typeface="Palatino Linotype"/>
                          <a:cs typeface="Palatino Linotype"/>
                        </a:rPr>
                        <a:t>obs.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22352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20">
                          <a:latin typeface="Palatino Linotype"/>
                          <a:cs typeface="Palatino Linotype"/>
                        </a:rPr>
                        <a:t>3822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20">
                          <a:latin typeface="Palatino Linotype"/>
                          <a:cs typeface="Palatino Linotype"/>
                        </a:rPr>
                        <a:t>3822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2374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20">
                          <a:latin typeface="Palatino Linotype"/>
                          <a:cs typeface="Palatino Linotype"/>
                        </a:rPr>
                        <a:t>3822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26924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20">
                          <a:latin typeface="Palatino Linotype"/>
                          <a:cs typeface="Palatino Linotype"/>
                        </a:rPr>
                        <a:t>3822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20">
                          <a:latin typeface="Palatino Linotype"/>
                          <a:cs typeface="Palatino Linotype"/>
                        </a:rPr>
                        <a:t>3822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algn="r" marR="10160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20">
                          <a:latin typeface="Palatino Linotype"/>
                          <a:cs typeface="Palatino Linotype"/>
                        </a:rPr>
                        <a:t>3822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</a:tr>
              <a:tr h="164465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s_idios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5209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20">
                          <a:latin typeface="Palatino Linotype"/>
                          <a:cs typeface="Palatino Linotype"/>
                        </a:rPr>
                        <a:t>0.29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28448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20">
                          <a:latin typeface="Palatino Linotype"/>
                          <a:cs typeface="Palatino Linotype"/>
                        </a:rPr>
                        <a:t>0.29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20">
                          <a:latin typeface="Palatino Linotype"/>
                          <a:cs typeface="Palatino Linotype"/>
                        </a:rPr>
                        <a:t>0.29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algn="r" marR="11620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20">
                          <a:latin typeface="Palatino Linotype"/>
                          <a:cs typeface="Palatino Linotype"/>
                        </a:rPr>
                        <a:t>0.29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</a:tr>
              <a:tr h="186690">
                <a:tc>
                  <a:txBody>
                    <a:bodyPr/>
                    <a:lstStyle/>
                    <a:p>
                      <a:pPr marL="501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20">
                          <a:latin typeface="Palatino Linotype"/>
                          <a:cs typeface="Palatino Linotype"/>
                        </a:rPr>
                        <a:t>s_id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209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20">
                          <a:latin typeface="Palatino Linotype"/>
                          <a:cs typeface="Palatino Linotype"/>
                        </a:rPr>
                        <a:t>0.52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8384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20">
                          <a:latin typeface="Palatino Linotype"/>
                          <a:cs typeface="Palatino Linotype"/>
                        </a:rPr>
                        <a:t>0.65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20">
                          <a:latin typeface="Palatino Linotype"/>
                          <a:cs typeface="Palatino Linotype"/>
                        </a:rPr>
                        <a:t>0.67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r" marR="11620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20">
                          <a:latin typeface="Palatino Linotype"/>
                          <a:cs typeface="Palatino Linotype"/>
                        </a:rPr>
                        <a:t>0.67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</a:tbl>
          </a:graphicData>
        </a:graphic>
      </p:graphicFrame>
      <p:sp>
        <p:nvSpPr>
          <p:cNvPr id="13" name="object 13" descr=""/>
          <p:cNvSpPr txBox="1"/>
          <p:nvPr/>
        </p:nvSpPr>
        <p:spPr>
          <a:xfrm>
            <a:off x="516732" y="5686820"/>
            <a:ext cx="5011420" cy="2418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>
              <a:lnSpc>
                <a:spcPct val="100000"/>
              </a:lnSpc>
              <a:spcBef>
                <a:spcPts val="95"/>
              </a:spcBef>
            </a:pPr>
            <a:r>
              <a:rPr dirty="0" baseline="30303" sz="825">
                <a:latin typeface="Cambria"/>
                <a:cs typeface="Cambria"/>
              </a:rPr>
              <a:t>∗∗∗</a:t>
            </a:r>
            <a:r>
              <a:rPr dirty="0" sz="800" i="1">
                <a:latin typeface="Palatino Linotype"/>
                <a:cs typeface="Palatino Linotype"/>
              </a:rPr>
              <a:t>p</a:t>
            </a:r>
            <a:r>
              <a:rPr dirty="0" sz="800" spc="60" i="1">
                <a:latin typeface="Palatino Linotype"/>
                <a:cs typeface="Palatino Linotype"/>
              </a:rPr>
              <a:t> </a:t>
            </a:r>
            <a:r>
              <a:rPr dirty="0" sz="800" spc="-110" i="1">
                <a:latin typeface="Meiryo"/>
                <a:cs typeface="Meiryo"/>
              </a:rPr>
              <a:t>&lt;</a:t>
            </a:r>
            <a:r>
              <a:rPr dirty="0" sz="800" spc="-15" i="1">
                <a:latin typeface="Meiryo"/>
                <a:cs typeface="Meiryo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0.001,</a:t>
            </a:r>
            <a:r>
              <a:rPr dirty="0" sz="800" spc="20">
                <a:latin typeface="Palatino Linotype"/>
                <a:cs typeface="Palatino Linotype"/>
              </a:rPr>
              <a:t> </a:t>
            </a:r>
            <a:r>
              <a:rPr dirty="0" baseline="30303" sz="825">
                <a:latin typeface="Cambria"/>
                <a:cs typeface="Cambria"/>
              </a:rPr>
              <a:t>∗∗</a:t>
            </a:r>
            <a:r>
              <a:rPr dirty="0" sz="800" i="1">
                <a:latin typeface="Palatino Linotype"/>
                <a:cs typeface="Palatino Linotype"/>
              </a:rPr>
              <a:t>p</a:t>
            </a:r>
            <a:r>
              <a:rPr dirty="0" sz="800" spc="65" i="1">
                <a:latin typeface="Palatino Linotype"/>
                <a:cs typeface="Palatino Linotype"/>
              </a:rPr>
              <a:t> </a:t>
            </a:r>
            <a:r>
              <a:rPr dirty="0" sz="800" spc="-110" i="1">
                <a:latin typeface="Meiryo"/>
                <a:cs typeface="Meiryo"/>
              </a:rPr>
              <a:t>&lt;</a:t>
            </a:r>
            <a:r>
              <a:rPr dirty="0" sz="800" spc="-15" i="1">
                <a:latin typeface="Meiryo"/>
                <a:cs typeface="Meiryo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0.01,</a:t>
            </a:r>
            <a:r>
              <a:rPr dirty="0" sz="800" spc="20">
                <a:latin typeface="Palatino Linotype"/>
                <a:cs typeface="Palatino Linotype"/>
              </a:rPr>
              <a:t> </a:t>
            </a:r>
            <a:r>
              <a:rPr dirty="0" baseline="30303" sz="825">
                <a:latin typeface="Cambria"/>
                <a:cs typeface="Cambria"/>
              </a:rPr>
              <a:t>∗</a:t>
            </a:r>
            <a:r>
              <a:rPr dirty="0" sz="800" i="1">
                <a:latin typeface="Palatino Linotype"/>
                <a:cs typeface="Palatino Linotype"/>
              </a:rPr>
              <a:t>p</a:t>
            </a:r>
            <a:r>
              <a:rPr dirty="0" sz="800" spc="60" i="1">
                <a:latin typeface="Palatino Linotype"/>
                <a:cs typeface="Palatino Linotype"/>
              </a:rPr>
              <a:t> </a:t>
            </a:r>
            <a:r>
              <a:rPr dirty="0" sz="800" spc="-110" i="1">
                <a:latin typeface="Meiryo"/>
                <a:cs typeface="Meiryo"/>
              </a:rPr>
              <a:t>&lt;</a:t>
            </a:r>
            <a:r>
              <a:rPr dirty="0" sz="800" spc="-15" i="1">
                <a:latin typeface="Meiryo"/>
                <a:cs typeface="Meiryo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0.05</a:t>
            </a:r>
            <a:endParaRPr sz="8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9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650">
              <a:latin typeface="Palatino Linotype"/>
              <a:cs typeface="Palatino Linotype"/>
            </a:endParaRPr>
          </a:p>
          <a:p>
            <a:pPr algn="just" marL="50165" marR="17780" indent="107950">
              <a:lnSpc>
                <a:spcPct val="100000"/>
              </a:lnSpc>
              <a:spcBef>
                <a:spcPts val="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validity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supplementary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used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Amemiya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MaCurdy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(1986)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rejected </a:t>
            </a:r>
            <a:r>
              <a:rPr dirty="0" sz="1000" spc="-95">
                <a:latin typeface="Palatino Linotype"/>
                <a:cs typeface="Palatino Linotype"/>
              </a:rPr>
              <a:t>by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Hausman</a:t>
            </a:r>
            <a:r>
              <a:rPr dirty="0" sz="1000" spc="-10">
                <a:latin typeface="Palatino Linotype"/>
                <a:cs typeface="Palatino Linotype"/>
              </a:rPr>
              <a:t> test.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standard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deviation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endogenous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vari- </a:t>
            </a:r>
            <a:r>
              <a:rPr dirty="0" sz="1000" spc="-45">
                <a:latin typeface="Palatino Linotype"/>
                <a:cs typeface="Palatino Linotype"/>
              </a:rPr>
              <a:t>able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lan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much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lower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Hausman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Taylor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(1981)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(0.24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vs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0.68).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47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coeﬃcients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three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time-</a:t>
            </a:r>
            <a:r>
              <a:rPr dirty="0" sz="1000" spc="-35">
                <a:latin typeface="Palatino Linotype"/>
                <a:cs typeface="Palatino Linotype"/>
              </a:rPr>
              <a:t>invariant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covariates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closer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-15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coeﬃcients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55">
                <a:latin typeface="Palatino Linotype"/>
                <a:cs typeface="Palatino Linotype"/>
              </a:rPr>
              <a:t>Hausman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Taylor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(1981)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coeﬃcients.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700">
              <a:latin typeface="Palatino Linotype"/>
              <a:cs typeface="Palatino Linotype"/>
            </a:endParaRPr>
          </a:p>
          <a:p>
            <a:pPr marL="50165">
              <a:lnSpc>
                <a:spcPct val="100000"/>
              </a:lnSpc>
              <a:spcBef>
                <a:spcPts val="5"/>
              </a:spcBef>
              <a:tabLst>
                <a:tab pos="415290" algn="l"/>
              </a:tabLst>
            </a:pPr>
            <a:r>
              <a:rPr dirty="0" sz="1250" spc="-25" b="1">
                <a:latin typeface="Calibri"/>
                <a:cs typeface="Calibri"/>
              </a:rPr>
              <a:t>6.4</a:t>
            </a:r>
            <a:r>
              <a:rPr dirty="0" sz="1250" b="1">
                <a:latin typeface="Calibri"/>
                <a:cs typeface="Calibri"/>
              </a:rPr>
              <a:t>	Estimation</a:t>
            </a:r>
            <a:r>
              <a:rPr dirty="0" sz="1250" spc="3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of</a:t>
            </a:r>
            <a:r>
              <a:rPr dirty="0" sz="1250" spc="4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a</a:t>
            </a:r>
            <a:r>
              <a:rPr dirty="0" sz="1250" spc="4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System</a:t>
            </a:r>
            <a:r>
              <a:rPr dirty="0" sz="1250" spc="3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of</a:t>
            </a:r>
            <a:r>
              <a:rPr dirty="0" sz="1250" spc="40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Equations</a:t>
            </a:r>
            <a:endParaRPr sz="12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00">
              <a:latin typeface="Calibri"/>
              <a:cs typeface="Calibri"/>
            </a:endParaRPr>
          </a:p>
          <a:p>
            <a:pPr algn="just" marL="50165" marR="17780">
              <a:lnSpc>
                <a:spcPct val="100000"/>
              </a:lnSpc>
            </a:pPr>
            <a:r>
              <a:rPr dirty="0" sz="1000" spc="-20">
                <a:latin typeface="Palatino Linotype"/>
                <a:cs typeface="Palatino Linotype"/>
              </a:rPr>
              <a:t>Ins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nsider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whole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ul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der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80" b="1">
                <a:latin typeface="Times New Roman"/>
                <a:cs typeface="Times New Roman"/>
              </a:rPr>
              <a:t>2</a:t>
            </a:r>
            <a:r>
              <a:rPr dirty="0" sz="1000" spc="40" b="1">
                <a:latin typeface="Times New Roman"/>
                <a:cs typeface="Times New Roman"/>
              </a:rPr>
              <a:t>s</a:t>
            </a:r>
            <a:r>
              <a:rPr dirty="0" sz="1000" spc="25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85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escr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5" b="1">
                <a:latin typeface="Cambria"/>
                <a:cs typeface="Cambria"/>
              </a:rPr>
              <a:t>s</a:t>
            </a:r>
            <a:r>
              <a:rPr dirty="0" cap="small" sz="1000" spc="80" b="1">
                <a:latin typeface="Cambria"/>
                <a:cs typeface="Cambria"/>
              </a:rPr>
              <a:t>u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3</a:t>
            </a:r>
            <a:r>
              <a:rPr dirty="0" sz="1000" spc="-15">
                <a:latin typeface="Palatino Linotype"/>
                <a:cs typeface="Palatino Linotype"/>
              </a:rPr>
              <a:t>.2.4).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05282" y="607782"/>
            <a:ext cx="5332730" cy="21837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304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Endogeneity</a:t>
            </a:r>
            <a:r>
              <a:rPr dirty="0" sz="800" spc="27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155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50">
              <a:latin typeface="Calibri"/>
              <a:cs typeface="Calibri"/>
            </a:endParaRPr>
          </a:p>
          <a:p>
            <a:pPr marL="75565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6.4.1</a:t>
            </a:r>
            <a:r>
              <a:rPr dirty="0" sz="1000" spc="36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Three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Stage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Least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Squares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Estimator</a:t>
            </a:r>
            <a:endParaRPr sz="1000">
              <a:latin typeface="Calibri"/>
              <a:cs typeface="Calibri"/>
            </a:endParaRPr>
          </a:p>
          <a:p>
            <a:pPr algn="just" marL="75565" marR="313055">
              <a:lnSpc>
                <a:spcPct val="100000"/>
              </a:lnSpc>
              <a:spcBef>
                <a:spcPts val="595"/>
              </a:spcBef>
            </a:pPr>
            <a:r>
              <a:rPr dirty="0" sz="1000" spc="-20">
                <a:latin typeface="Palatino Linotype"/>
                <a:cs typeface="Palatino Linotype"/>
              </a:rPr>
              <a:t>When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tw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25" b="1">
                <a:latin typeface="Cambria"/>
                <a:cs typeface="Cambria"/>
              </a:rPr>
              <a:t>s</a:t>
            </a:r>
            <a:r>
              <a:rPr dirty="0" cap="small" sz="1000" spc="80" b="1">
                <a:latin typeface="Cambria"/>
                <a:cs typeface="Cambria"/>
              </a:rPr>
              <a:t>u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g</a:t>
            </a:r>
            <a:r>
              <a:rPr dirty="0" sz="1000" spc="13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3.2. </a:t>
            </a:r>
            <a:r>
              <a:rPr dirty="0" sz="1000" spc="-3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enoting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sz="1000" spc="9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Cambria"/>
                <a:cs typeface="Cambria"/>
              </a:rPr>
              <a:t>Ω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13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Σ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35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5" b="1">
                <a:latin typeface="Cambria"/>
                <a:cs typeface="Cambria"/>
              </a:rPr>
              <a:t>s</a:t>
            </a:r>
            <a:r>
              <a:rPr dirty="0" cap="small" sz="1000" spc="80" b="1">
                <a:latin typeface="Cambria"/>
                <a:cs typeface="Cambria"/>
              </a:rPr>
              <a:t>u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423545">
              <a:lnSpc>
                <a:spcPct val="100000"/>
              </a:lnSpc>
              <a:spcBef>
                <a:spcPts val="580"/>
              </a:spcBef>
            </a:pPr>
            <a:r>
              <a:rPr dirty="0" sz="1000" spc="-620" i="1">
                <a:latin typeface="Meiryo"/>
                <a:cs typeface="Meiryo"/>
              </a:rPr>
              <a:t>̂</a:t>
            </a:r>
            <a:r>
              <a:rPr dirty="0" sz="1000" spc="5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(Σ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0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34188" sz="975">
                <a:latin typeface="Cambria"/>
                <a:cs typeface="Cambria"/>
              </a:rPr>
              <a:t>−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>
                <a:latin typeface="Cambria"/>
                <a:cs typeface="Cambria"/>
              </a:rPr>
              <a:t>(Σ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  <a:p>
            <a:pPr algn="just" marL="76200" marR="313690" indent="107950">
              <a:lnSpc>
                <a:spcPct val="100000"/>
              </a:lnSpc>
              <a:spcBef>
                <a:spcPts val="595"/>
              </a:spcBef>
            </a:pPr>
            <a:r>
              <a:rPr dirty="0" sz="1000" spc="145">
                <a:latin typeface="Palatino Linotype"/>
                <a:cs typeface="Palatino Linotype"/>
              </a:rPr>
              <a:t>his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expression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involves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square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matrices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of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dimensions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equal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sample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size.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therefore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operational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large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samples,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 is </a:t>
            </a:r>
            <a:r>
              <a:rPr dirty="0" sz="1000" spc="-40">
                <a:latin typeface="Palatino Linotype"/>
                <a:cs typeface="Palatino Linotype"/>
              </a:rPr>
              <a:t>numerically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ineﬃcient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anyway.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 is </a:t>
            </a:r>
            <a:r>
              <a:rPr dirty="0" sz="1000" spc="-25">
                <a:latin typeface="Palatino Linotype"/>
                <a:cs typeface="Palatino Linotype"/>
              </a:rPr>
              <a:t>therefore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pre- </a:t>
            </a:r>
            <a:r>
              <a:rPr dirty="0" sz="1000" spc="-40">
                <a:latin typeface="Palatino Linotype"/>
                <a:cs typeface="Palatino Linotype"/>
              </a:rPr>
              <a:t>ferred,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often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happens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30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apply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30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transformed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by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baseline="-21367" sz="975" spc="60" i="1">
                <a:latin typeface="Palatino Linotype"/>
                <a:cs typeface="Palatino Linotype"/>
              </a:rPr>
              <a:t>lm</a:t>
            </a:r>
            <a:r>
              <a:rPr dirty="0" baseline="-21367" sz="975" spc="30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elements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Σ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0.5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each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baseline="29914" sz="975" spc="18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5" i="1">
                <a:latin typeface="Palatino Linotype"/>
                <a:cs typeface="Palatino Linotype"/>
              </a:rPr>
              <a:t>z</a:t>
            </a:r>
            <a:r>
              <a:rPr dirty="0" baseline="29914" sz="975" spc="-82" i="1">
                <a:latin typeface="Meiryo"/>
                <a:cs typeface="Meiryo"/>
              </a:rPr>
              <a:t>⊤</a:t>
            </a:r>
            <a:r>
              <a:rPr dirty="0" sz="1000" spc="-55" i="1">
                <a:latin typeface="Meiryo"/>
                <a:cs typeface="Meiryo"/>
              </a:rPr>
              <a:t>,</a:t>
            </a:r>
            <a:r>
              <a:rPr dirty="0" sz="1000" spc="-165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z</a:t>
            </a:r>
            <a:r>
              <a:rPr dirty="0" baseline="29914" sz="975" spc="-75" i="1">
                <a:latin typeface="Meiryo"/>
                <a:cs typeface="Meiryo"/>
              </a:rPr>
              <a:t>⊤</a:t>
            </a:r>
            <a:r>
              <a:rPr dirty="0" sz="1000" spc="-50" i="1">
                <a:latin typeface="Meiryo"/>
                <a:cs typeface="Meiryo"/>
              </a:rPr>
              <a:t>,</a:t>
            </a:r>
            <a:r>
              <a:rPr dirty="0" sz="1000" spc="-160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45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65" i="1">
                <a:latin typeface="Meiryo"/>
                <a:cs typeface="Meiryo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20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transformed</a:t>
            </a:r>
            <a:endParaRPr sz="1000">
              <a:latin typeface="Palatino Linotype"/>
              <a:cs typeface="Palatino Linotype"/>
            </a:endParaRPr>
          </a:p>
          <a:p>
            <a:pPr algn="ctr" marL="1008380">
              <a:lnSpc>
                <a:spcPts val="114"/>
              </a:lnSpc>
              <a:tabLst>
                <a:tab pos="1181100" algn="l"/>
                <a:tab pos="155384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  <a:p>
            <a:pPr algn="just" marL="76200">
              <a:lnSpc>
                <a:spcPts val="1065"/>
              </a:lnSpc>
            </a:pP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pre-</a:t>
            </a:r>
            <a:r>
              <a:rPr dirty="0" sz="1000" spc="-50">
                <a:latin typeface="Palatino Linotype"/>
                <a:cs typeface="Palatino Linotype"/>
              </a:rPr>
              <a:t>multiplying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by: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Cambria"/>
                <a:cs typeface="Cambria"/>
              </a:rPr>
              <a:t>Ψ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9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Ω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0.5</a:t>
            </a:r>
            <a:r>
              <a:rPr dirty="0" baseline="29914" sz="975" spc="31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9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Σ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0.5</a:t>
            </a:r>
            <a:r>
              <a:rPr dirty="0" baseline="29914" sz="975" spc="209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90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have: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891308" y="3138450"/>
            <a:ext cx="8782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34188" sz="975">
                <a:latin typeface="Cambria"/>
                <a:cs typeface="Cambria"/>
              </a:rPr>
              <a:t>∗</a:t>
            </a:r>
            <a:r>
              <a:rPr dirty="0" baseline="34188" sz="975" spc="345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0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(Σ</a:t>
            </a:r>
            <a:r>
              <a:rPr dirty="0" baseline="34188" sz="975">
                <a:latin typeface="Cambria"/>
                <a:cs typeface="Cambria"/>
              </a:rPr>
              <a:t>−</a:t>
            </a:r>
            <a:r>
              <a:rPr dirty="0" baseline="34188" sz="975">
                <a:latin typeface="Palatino Linotype"/>
                <a:cs typeface="Palatino Linotype"/>
              </a:rPr>
              <a:t>0.5</a:t>
            </a:r>
            <a:r>
              <a:rPr dirty="0" baseline="34188" sz="975" spc="217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85" i="1">
                <a:latin typeface="Meiryo"/>
                <a:cs typeface="Meiryo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879568" y="3108709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844821" y="3238473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049986" y="3138457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739436" y="2870649"/>
            <a:ext cx="50228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0504" algn="l"/>
                <a:tab pos="444500" algn="l"/>
              </a:tabLst>
            </a:pPr>
            <a:r>
              <a:rPr dirty="0" sz="1000" spc="-610">
                <a:latin typeface="Meiryo"/>
                <a:cs typeface="Meiryo"/>
              </a:rPr>
              <a:t>⎛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⎞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1000">
                <a:latin typeface="Meiryo"/>
                <a:cs typeface="Meiryo"/>
              </a:rPr>
              <a:t>⎛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739436" y="3106909"/>
            <a:ext cx="51498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0504" algn="l"/>
                <a:tab pos="444500" algn="l"/>
              </a:tabLst>
            </a:pPr>
            <a:r>
              <a:rPr dirty="0" sz="1000" spc="-610">
                <a:latin typeface="Meiryo"/>
                <a:cs typeface="Meiryo"/>
              </a:rPr>
              <a:t>⎜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⎟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739436" y="3221784"/>
            <a:ext cx="51498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0504" algn="l"/>
                <a:tab pos="444500" algn="l"/>
              </a:tabLst>
            </a:pPr>
            <a:r>
              <a:rPr dirty="0" sz="1000" spc="-610">
                <a:latin typeface="Meiryo"/>
                <a:cs typeface="Meiryo"/>
              </a:rPr>
              <a:t>⎜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⎟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739436" y="3336660"/>
            <a:ext cx="50228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0504" algn="l"/>
                <a:tab pos="444500" algn="l"/>
              </a:tabLst>
            </a:pPr>
            <a:r>
              <a:rPr dirty="0" sz="1000" spc="-610">
                <a:latin typeface="Meiryo"/>
                <a:cs typeface="Meiryo"/>
              </a:rPr>
              <a:t>⎜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⎟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1000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739436" y="3425808"/>
            <a:ext cx="51498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0504" algn="l"/>
                <a:tab pos="444500" algn="l"/>
              </a:tabLst>
            </a:pPr>
            <a:r>
              <a:rPr dirty="0" sz="1000" spc="-610">
                <a:latin typeface="Meiryo"/>
                <a:cs typeface="Meiryo"/>
              </a:rPr>
              <a:t>⎝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⎠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⎝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787512" y="2833621"/>
            <a:ext cx="17341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87045" algn="l"/>
              </a:tabLst>
            </a:pP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baseline="-21367" sz="975" spc="-37">
                <a:latin typeface="Palatino Linotype"/>
                <a:cs typeface="Palatino Linotype"/>
              </a:rPr>
              <a:t>1</a:t>
            </a:r>
            <a:r>
              <a:rPr dirty="0" baseline="-21367" sz="975">
                <a:latin typeface="Palatino Linotype"/>
                <a:cs typeface="Palatino Linotype"/>
              </a:rPr>
              <a:t>	</a:t>
            </a:r>
            <a:r>
              <a:rPr dirty="0" sz="1000" spc="-490" i="1">
                <a:latin typeface="Meiryo"/>
                <a:cs typeface="Meiryo"/>
              </a:rPr>
              <a:t/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82">
                <a:latin typeface="Palatino Linotype"/>
                <a:cs typeface="Palatino Linotype"/>
              </a:rPr>
              <a:t>1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baseline="-21367" sz="975" spc="7">
                <a:latin typeface="Palatino Linotype"/>
                <a:cs typeface="Palatino Linotype"/>
              </a:rPr>
              <a:t>1</a:t>
            </a:r>
            <a:r>
              <a:rPr dirty="0" baseline="-21367" sz="975" spc="7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490" i="1">
                <a:latin typeface="Meiryo"/>
                <a:cs typeface="Meiryo"/>
              </a:rPr>
              <a:t/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82">
                <a:latin typeface="Palatino Linotype"/>
                <a:cs typeface="Palatino Linotype"/>
              </a:rPr>
              <a:t>2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baseline="-21367" sz="975" spc="7">
                <a:latin typeface="Palatino Linotype"/>
                <a:cs typeface="Palatino Linotype"/>
              </a:rPr>
              <a:t>2</a:t>
            </a:r>
            <a:r>
              <a:rPr dirty="0" baseline="-21367" sz="975" spc="104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Cambria"/>
                <a:cs typeface="Cambria"/>
              </a:rPr>
              <a:t>+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21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-21367" sz="975" spc="30">
                <a:latin typeface="Palatino Linotype"/>
                <a:cs typeface="Palatino Linotype"/>
              </a:rPr>
              <a:t>1</a:t>
            </a:r>
            <a:r>
              <a:rPr dirty="0" baseline="-21367" sz="975" spc="97" i="1">
                <a:latin typeface="Palatino Linotype"/>
                <a:cs typeface="Palatino Linotype"/>
              </a:rPr>
              <a:t>L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-21367" sz="975" spc="30" i="1">
                <a:latin typeface="Palatino Linotype"/>
                <a:cs typeface="Palatino Linotype"/>
              </a:rPr>
              <a:t>L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825617" y="3036047"/>
            <a:ext cx="16109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8945" algn="l"/>
              </a:tabLst>
            </a:pPr>
            <a:r>
              <a:rPr dirty="0" sz="1000" spc="-50" i="1">
                <a:latin typeface="Palatino Linotype"/>
                <a:cs typeface="Palatino Linotype"/>
              </a:rPr>
              <a:t>z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38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3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38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350" i="1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21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405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z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320650" y="3090297"/>
            <a:ext cx="1163320" cy="325755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265"/>
              </a:spcBef>
              <a:tabLst>
                <a:tab pos="395605" algn="l"/>
                <a:tab pos="939800" algn="l"/>
              </a:tabLst>
            </a:pPr>
            <a:r>
              <a:rPr dirty="0" sz="650">
                <a:latin typeface="Palatino Linotype"/>
                <a:cs typeface="Palatino Linotype"/>
              </a:rPr>
              <a:t>21</a:t>
            </a:r>
            <a:r>
              <a:rPr dirty="0" sz="650" spc="320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22</a:t>
            </a:r>
            <a:r>
              <a:rPr dirty="0" sz="650" spc="320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2</a:t>
            </a:r>
            <a:r>
              <a:rPr dirty="0" sz="650" i="1">
                <a:latin typeface="Palatino Linotype"/>
                <a:cs typeface="Palatino Linotype"/>
              </a:rPr>
              <a:t>L</a:t>
            </a:r>
            <a:r>
              <a:rPr dirty="0" sz="650" spc="32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  <a:p>
            <a:pPr algn="ctr" marR="43815">
              <a:lnSpc>
                <a:spcPct val="100000"/>
              </a:lnSpc>
              <a:spcBef>
                <a:spcPts val="21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823564" y="3440900"/>
            <a:ext cx="16198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4500" algn="l"/>
              </a:tabLst>
            </a:pPr>
            <a:r>
              <a:rPr dirty="0" sz="1000" spc="-50" i="1">
                <a:latin typeface="Palatino Linotype"/>
                <a:cs typeface="Palatino Linotype"/>
              </a:rPr>
              <a:t>z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40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3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40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350" i="1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21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445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z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877509" y="3513676"/>
            <a:ext cx="16129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48945" algn="l"/>
                <a:tab pos="848994" algn="l"/>
                <a:tab pos="139700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L</a:t>
            </a:r>
            <a:r>
              <a:rPr dirty="0" sz="650" i="1">
                <a:latin typeface="Palatino Linotype"/>
                <a:cs typeface="Palatino Linotype"/>
              </a:rPr>
              <a:t>	L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325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L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325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LL</a:t>
            </a:r>
            <a:r>
              <a:rPr dirty="0" sz="650" spc="325" i="1">
                <a:latin typeface="Palatino Linotype"/>
                <a:cs typeface="Palatino Linotype"/>
              </a:rPr>
              <a:t> </a:t>
            </a:r>
            <a:r>
              <a:rPr dirty="0" sz="650" spc="-60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498169" y="2870657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>
                <a:latin typeface="Meiryo"/>
                <a:cs typeface="Meiryo"/>
              </a:rPr>
              <a:t>⎞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498169" y="310691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498169" y="322178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498169" y="3336658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498169" y="3425811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⎠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530686" y="3658757"/>
            <a:ext cx="5036185" cy="6330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2545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three-</a:t>
            </a:r>
            <a:r>
              <a:rPr dirty="0" sz="1000">
                <a:latin typeface="Palatino Linotype"/>
                <a:cs typeface="Palatino Linotype"/>
              </a:rPr>
              <a:t>stage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least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squares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obtained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using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moment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conditions: </a:t>
            </a:r>
            <a:r>
              <a:rPr dirty="0" sz="1000" spc="-6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Cambria"/>
                <a:cs typeface="Cambria"/>
              </a:rPr>
              <a:t>(</a:t>
            </a:r>
            <a:r>
              <a:rPr dirty="0" sz="1000" spc="-30" i="1">
                <a:latin typeface="Palatino Linotype"/>
                <a:cs typeface="Palatino Linotype"/>
              </a:rPr>
              <a:t>L</a:t>
            </a:r>
            <a:r>
              <a:rPr dirty="0" baseline="29914" sz="975" spc="-52" i="1">
                <a:latin typeface="Meiryo"/>
                <a:cs typeface="Meiryo"/>
              </a:rPr>
              <a:t>⊤</a:t>
            </a:r>
            <a:r>
              <a:rPr dirty="0" sz="1000" spc="-495" i="1">
                <a:latin typeface="Meiryo"/>
                <a:cs typeface="Meiryo"/>
              </a:rPr>
              <a:t/>
            </a:r>
            <a:r>
              <a:rPr dirty="0" sz="1000" spc="45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5" i="1">
                <a:latin typeface="Palatino Linotype"/>
                <a:cs typeface="Palatino Linotype"/>
              </a:rPr>
              <a:t>L</a:t>
            </a:r>
            <a:r>
              <a:rPr dirty="0" baseline="29914" sz="975" spc="-67" i="1">
                <a:latin typeface="Meiryo"/>
                <a:cs typeface="Meiryo"/>
              </a:rPr>
              <a:t>⊤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5" i="1">
                <a:latin typeface="Palatino Linotype"/>
                <a:cs typeface="Palatino Linotype"/>
              </a:rPr>
              <a:t>y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5" i="1">
                <a:latin typeface="Palatino Linotype"/>
                <a:cs typeface="Palatino Linotype"/>
              </a:rPr>
              <a:t>Z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spc="-85">
                <a:latin typeface="Cambria"/>
                <a:cs typeface="Cambria"/>
              </a:rPr>
              <a:t>))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which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variance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is: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</a:t>
            </a:r>
            <a:r>
              <a:rPr dirty="0" sz="1000" spc="-90">
                <a:latin typeface="Cambria"/>
                <a:cs typeface="Cambria"/>
              </a:rPr>
              <a:t>(</a:t>
            </a:r>
            <a:r>
              <a:rPr dirty="0" sz="1000" spc="-25" i="1">
                <a:latin typeface="Palatino Linotype"/>
                <a:cs typeface="Palatino Linotype"/>
              </a:rPr>
              <a:t>L</a:t>
            </a:r>
            <a:r>
              <a:rPr dirty="0" baseline="29914" sz="975" spc="-52" i="1">
                <a:latin typeface="Meiryo"/>
                <a:cs typeface="Meiryo"/>
              </a:rPr>
              <a:t>⊤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50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390" i="1">
                <a:latin typeface="Meiryo"/>
                <a:cs typeface="Meiryo"/>
              </a:rPr>
              <a:t/>
            </a:r>
            <a:r>
              <a:rPr dirty="0" baseline="29914" sz="975" spc="52">
                <a:latin typeface="Palatino Linotype"/>
                <a:cs typeface="Palatino Linotype"/>
              </a:rPr>
              <a:t>2</a:t>
            </a:r>
            <a:r>
              <a:rPr dirty="0" sz="1000" spc="30" i="1">
                <a:latin typeface="Palatino Linotype"/>
                <a:cs typeface="Palatino Linotype"/>
              </a:rPr>
              <a:t>L</a:t>
            </a:r>
            <a:r>
              <a:rPr dirty="0" baseline="29914" sz="975" spc="-37" i="1">
                <a:latin typeface="Meiryo"/>
                <a:cs typeface="Meiryo"/>
              </a:rPr>
              <a:t>⊤</a:t>
            </a:r>
            <a:r>
              <a:rPr dirty="0" sz="1000" spc="114">
                <a:latin typeface="Cambria"/>
                <a:cs typeface="Cambria"/>
              </a:rPr>
              <a:t>Ω</a:t>
            </a:r>
            <a:r>
              <a:rPr dirty="0" sz="1000" spc="30" i="1">
                <a:latin typeface="Palatino Linotype"/>
                <a:cs typeface="Palatino Linotype"/>
              </a:rPr>
              <a:t>L</a:t>
            </a:r>
            <a:r>
              <a:rPr dirty="0" sz="1000" spc="-5">
                <a:latin typeface="Palatino Linotype"/>
                <a:cs typeface="Palatino Linotype"/>
              </a:rPr>
              <a:t>.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Consistently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with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method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moments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approach,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obtained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minimizing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quadratic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form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vector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moments,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40">
                <a:latin typeface="Palatino Linotype"/>
                <a:cs typeface="Palatino Linotype"/>
              </a:rPr>
              <a:t>inverse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these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moments: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906510" y="4381810"/>
            <a:ext cx="196786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baseline="33333" sz="15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baseline="33333" sz="1500" spc="1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5" i="1">
                <a:latin typeface="Palatino Linotype"/>
                <a:cs typeface="Palatino Linotype"/>
              </a:rPr>
              <a:t>y</a:t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baseline="34188" sz="975" spc="8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70">
                <a:latin typeface="Cambria"/>
                <a:cs typeface="Cambria"/>
              </a:rPr>
              <a:t>)</a:t>
            </a:r>
            <a:r>
              <a:rPr dirty="0" sz="1000" spc="-15" i="1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Cambria"/>
                <a:cs typeface="Cambria"/>
              </a:rPr>
              <a:t>(</a:t>
            </a:r>
            <a:r>
              <a:rPr dirty="0" sz="1000" spc="-15" i="1">
                <a:latin typeface="Palatino Linotype"/>
                <a:cs typeface="Palatino Linotype"/>
              </a:rPr>
              <a:t>L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70">
                <a:latin typeface="Cambria"/>
                <a:cs typeface="Cambria"/>
              </a:rPr>
              <a:t>Ω</a:t>
            </a:r>
            <a:r>
              <a:rPr dirty="0" sz="1000" spc="-15" i="1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Cambria"/>
                <a:cs typeface="Cambria"/>
              </a:rPr>
              <a:t>)</a:t>
            </a:r>
            <a:r>
              <a:rPr dirty="0" baseline="34188" sz="975" spc="120">
                <a:latin typeface="Cambria"/>
                <a:cs typeface="Cambria"/>
              </a:rPr>
              <a:t>−</a:t>
            </a:r>
            <a:r>
              <a:rPr dirty="0" baseline="34188" sz="975" spc="52">
                <a:latin typeface="Palatino Linotype"/>
                <a:cs typeface="Palatino Linotype"/>
              </a:rPr>
              <a:t>1</a:t>
            </a:r>
            <a:r>
              <a:rPr dirty="0" sz="1000" spc="-15" i="1">
                <a:latin typeface="Palatino Linotype"/>
                <a:cs typeface="Palatino Linotype"/>
              </a:rPr>
              <a:t>L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70">
                <a:latin typeface="Cambria"/>
                <a:cs typeface="Cambria"/>
              </a:rPr>
              <a:t>(</a:t>
            </a:r>
            <a:r>
              <a:rPr dirty="0" sz="1000" spc="-65" i="1">
                <a:latin typeface="Palatino Linotype"/>
                <a:cs typeface="Palatino Linotype"/>
              </a:rPr>
              <a:t>y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105" i="1">
                <a:latin typeface="Palatino Linotype"/>
                <a:cs typeface="Palatino Linotype"/>
              </a:rPr>
              <a:t>Z</a:t>
            </a:r>
            <a:r>
              <a:rPr dirty="0" sz="1000" spc="-345" i="1">
                <a:latin typeface="Meiryo"/>
                <a:cs typeface="Meiryo"/>
              </a:rPr>
              <a:t/>
            </a:r>
            <a:r>
              <a:rPr dirty="0" sz="1000" spc="2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651402" y="4378992"/>
            <a:ext cx="3721100" cy="1125855"/>
          </a:xfrm>
          <a:prstGeom prst="rect">
            <a:avLst/>
          </a:prstGeom>
        </p:spPr>
        <p:txBody>
          <a:bodyPr wrap="square" lIns="0" tIns="68580" rIns="0" bIns="0" rtlCol="0" vert="horz">
            <a:spAutoFit/>
          </a:bodyPr>
          <a:lstStyle/>
          <a:p>
            <a:pPr marL="292735">
              <a:lnSpc>
                <a:spcPct val="100000"/>
              </a:lnSpc>
              <a:spcBef>
                <a:spcPts val="540"/>
              </a:spcBef>
            </a:pPr>
            <a:r>
              <a:rPr dirty="0" baseline="-13888" sz="1500" spc="-37" i="1">
                <a:latin typeface="Meiryo"/>
                <a:cs typeface="Meiryo"/>
              </a:rPr>
              <a:t/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  <a:p>
            <a:pPr marL="38100">
              <a:lnSpc>
                <a:spcPct val="100000"/>
              </a:lnSpc>
              <a:spcBef>
                <a:spcPts val="440"/>
              </a:spcBef>
            </a:pPr>
            <a:r>
              <a:rPr dirty="0" sz="1000" spc="-25">
                <a:latin typeface="Palatino Linotype"/>
                <a:cs typeface="Palatino Linotype"/>
              </a:rPr>
              <a:t>First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order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minimum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are:</a:t>
            </a:r>
            <a:endParaRPr sz="1000">
              <a:latin typeface="Palatino Linotype"/>
              <a:cs typeface="Palatino Linotype"/>
            </a:endParaRPr>
          </a:p>
          <a:p>
            <a:pPr marL="277495">
              <a:lnSpc>
                <a:spcPct val="100000"/>
              </a:lnSpc>
              <a:spcBef>
                <a:spcPts val="595"/>
              </a:spcBef>
            </a:pPr>
            <a:r>
              <a:rPr dirty="0" sz="1000">
                <a:latin typeface="Cambria"/>
                <a:cs typeface="Cambria"/>
              </a:rPr>
              <a:t>−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>
                <a:latin typeface="Cambria"/>
                <a:cs typeface="Cambria"/>
              </a:rPr>
              <a:t>Ω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34188" sz="975">
                <a:latin typeface="Cambria"/>
                <a:cs typeface="Cambria"/>
              </a:rPr>
              <a:t>−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sz="1000" spc="190">
                <a:latin typeface="Cambria"/>
                <a:cs typeface="Cambria"/>
              </a:rPr>
              <a:t>)∕</a:t>
            </a:r>
            <a:r>
              <a:rPr dirty="0" sz="1000" spc="-455" i="1">
                <a:latin typeface="Meiryo"/>
                <a:cs typeface="Meiryo"/>
              </a:rPr>
              <a:t/>
            </a:r>
            <a:r>
              <a:rPr dirty="0" baseline="34188" sz="975" spc="30">
                <a:latin typeface="Palatino Linotype"/>
                <a:cs typeface="Palatino Linotype"/>
              </a:rPr>
              <a:t>2</a:t>
            </a:r>
            <a:r>
              <a:rPr dirty="0" baseline="34188" sz="975" spc="262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38100">
              <a:lnSpc>
                <a:spcPct val="100000"/>
              </a:lnSpc>
              <a:spcBef>
                <a:spcPts val="595"/>
              </a:spcBef>
            </a:pPr>
            <a:r>
              <a:rPr dirty="0" sz="1000" spc="-45">
                <a:latin typeface="Palatino Linotype"/>
                <a:cs typeface="Palatino Linotype"/>
              </a:rPr>
              <a:t>Solving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linear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system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equations,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obtain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50" b="1">
                <a:latin typeface="Cambria"/>
                <a:cs typeface="Cambria"/>
              </a:rPr>
              <a:t>3sls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estimator:</a:t>
            </a:r>
            <a:endParaRPr sz="1000">
              <a:latin typeface="Palatino Linotype"/>
              <a:cs typeface="Palatino Linotype"/>
            </a:endParaRPr>
          </a:p>
          <a:p>
            <a:pPr marL="277495">
              <a:lnSpc>
                <a:spcPct val="100000"/>
              </a:lnSpc>
              <a:spcBef>
                <a:spcPts val="590"/>
              </a:spcBef>
            </a:pPr>
            <a:r>
              <a:rPr dirty="0" sz="1000" spc="-825" i="1">
                <a:latin typeface="Meiryo"/>
                <a:cs typeface="Meiryo"/>
              </a:rPr>
              <a:t/>
            </a:r>
            <a:r>
              <a:rPr dirty="0" sz="1000" spc="-265" i="1">
                <a:latin typeface="Meiryo"/>
                <a:cs typeface="Meiryo"/>
              </a:rPr>
              <a:t>̂</a:t>
            </a:r>
            <a:r>
              <a:rPr dirty="0" baseline="-21367" sz="975" spc="-15" b="1">
                <a:latin typeface="Cambria"/>
                <a:cs typeface="Cambria"/>
              </a:rPr>
              <a:t>i</a:t>
            </a:r>
            <a:r>
              <a:rPr dirty="0" baseline="-21367" sz="975" spc="52" b="1">
                <a:latin typeface="Cambria"/>
                <a:cs typeface="Cambria"/>
              </a:rPr>
              <a:t>v</a:t>
            </a:r>
            <a:r>
              <a:rPr dirty="0" baseline="-21367" sz="975" spc="322" b="1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>
                <a:latin typeface="Cambria"/>
                <a:cs typeface="Cambria"/>
              </a:rPr>
              <a:t>(Σ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95" i="1">
                <a:latin typeface="Meiryo"/>
                <a:cs typeface="Meiryo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(Σ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95" i="1">
                <a:latin typeface="Meiryo"/>
                <a:cs typeface="Meiryo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201364" y="5327179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(6.12)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30686" y="5554976"/>
            <a:ext cx="5036820" cy="25704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31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70">
                <a:latin typeface="Palatino Linotype"/>
                <a:cs typeface="Palatino Linotype"/>
              </a:rPr>
              <a:t>h</a:t>
            </a:r>
            <a:r>
              <a:rPr dirty="0" sz="1000" spc="2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5" b="1">
                <a:latin typeface="Cambria"/>
                <a:cs typeface="Cambria"/>
              </a:rPr>
              <a:t>3</a:t>
            </a:r>
            <a:r>
              <a:rPr dirty="0" sz="1000" spc="-30" b="1">
                <a:latin typeface="Cambria"/>
                <a:cs typeface="Cambria"/>
              </a:rPr>
              <a:t>s</a:t>
            </a:r>
            <a:r>
              <a:rPr dirty="0" sz="1000" spc="220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3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5">
                <a:latin typeface="Palatino Linotype"/>
                <a:cs typeface="Palatino Linotype"/>
              </a:rPr>
              <a:t>plo</a:t>
            </a:r>
            <a:r>
              <a:rPr dirty="0" sz="1000" spc="-55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stima-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e-</a:t>
            </a:r>
            <a:r>
              <a:rPr dirty="0" sz="1000" spc="-3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ltipl</a:t>
            </a:r>
            <a:r>
              <a:rPr dirty="0" sz="1000" spc="-5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105">
                <a:latin typeface="Cambria"/>
                <a:cs typeface="Cambria"/>
              </a:rPr>
              <a:t>Ψ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3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Σ</a:t>
            </a:r>
            <a:r>
              <a:rPr dirty="0" baseline="29914" sz="975" spc="150">
                <a:latin typeface="Cambria"/>
                <a:cs typeface="Cambria"/>
              </a:rPr>
              <a:t>−</a:t>
            </a:r>
            <a:r>
              <a:rPr dirty="0" baseline="29914" sz="975" spc="-7">
                <a:latin typeface="Palatino Linotype"/>
                <a:cs typeface="Palatino Linotype"/>
              </a:rPr>
              <a:t>0.</a:t>
            </a:r>
            <a:r>
              <a:rPr dirty="0" baseline="29914" sz="975" spc="7">
                <a:latin typeface="Palatino Linotype"/>
                <a:cs typeface="Palatino Linotype"/>
              </a:rPr>
              <a:t>5</a:t>
            </a:r>
            <a:r>
              <a:rPr dirty="0" baseline="29914" sz="975">
                <a:latin typeface="Palatino Linotype"/>
                <a:cs typeface="Palatino Linotype"/>
              </a:rPr>
              <a:t> </a:t>
            </a:r>
            <a:r>
              <a:rPr dirty="0" baseline="29914" sz="975" spc="-82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by </a:t>
            </a:r>
            <a:r>
              <a:rPr dirty="0" sz="1000" spc="-45">
                <a:latin typeface="Cambria"/>
                <a:cs typeface="Cambria"/>
              </a:rPr>
              <a:t>(Ψ</a:t>
            </a:r>
            <a:r>
              <a:rPr dirty="0" baseline="29914" sz="975" spc="150">
                <a:latin typeface="Cambria"/>
                <a:cs typeface="Cambria"/>
              </a:rPr>
              <a:t>−</a:t>
            </a:r>
            <a:r>
              <a:rPr dirty="0" baseline="29914" sz="975" spc="82">
                <a:latin typeface="Palatino Linotype"/>
                <a:cs typeface="Palatino Linotype"/>
              </a:rPr>
              <a:t>1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baseline="29914" sz="975" spc="-97" i="1">
                <a:latin typeface="Meiryo"/>
                <a:cs typeface="Meiryo"/>
              </a:rPr>
              <a:t>⊤</a:t>
            </a:r>
            <a:r>
              <a:rPr dirty="0" baseline="29914" sz="975" spc="15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baseline="29914" sz="975" spc="-7">
                <a:latin typeface="Palatino Linotype"/>
                <a:cs typeface="Palatino Linotype"/>
              </a:rPr>
              <a:t>0.</a:t>
            </a:r>
            <a:r>
              <a:rPr dirty="0" baseline="29914" sz="975" spc="75">
                <a:latin typeface="Palatino Linotype"/>
                <a:cs typeface="Palatino Linotype"/>
              </a:rPr>
              <a:t>5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baseline="29914" sz="975" spc="-97" i="1">
                <a:latin typeface="Meiryo"/>
                <a:cs typeface="Meiryo"/>
              </a:rPr>
              <a:t>⊤</a:t>
            </a:r>
            <a:r>
              <a:rPr dirty="0" baseline="29914" sz="975" spc="75" i="1">
                <a:latin typeface="Meiryo"/>
                <a:cs typeface="Meiryo"/>
              </a:rPr>
              <a:t> </a:t>
            </a:r>
            <a:r>
              <a:rPr dirty="0" sz="1000" spc="35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0" i="1">
                <a:latin typeface="Palatino Linotype"/>
                <a:cs typeface="Palatino Linotype"/>
              </a:rPr>
              <a:t>L</a:t>
            </a:r>
            <a:r>
              <a:rPr dirty="0" baseline="11111" sz="1500" spc="-442" i="1">
                <a:latin typeface="Meiryo"/>
                <a:cs typeface="Meiryo"/>
              </a:rPr>
              <a:t>̃</a:t>
            </a:r>
            <a:r>
              <a:rPr dirty="0" baseline="11111" sz="1500" spc="6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40">
                <a:latin typeface="Cambria"/>
                <a:cs typeface="Cambria"/>
              </a:rPr>
              <a:t>Ψ</a:t>
            </a:r>
            <a:r>
              <a:rPr dirty="0" baseline="29914" sz="975" spc="150">
                <a:latin typeface="Cambria"/>
                <a:cs typeface="Cambria"/>
              </a:rPr>
              <a:t>−</a:t>
            </a:r>
            <a:r>
              <a:rPr dirty="0" baseline="29914" sz="975" spc="82">
                <a:latin typeface="Palatino Linotype"/>
                <a:cs typeface="Palatino Linotype"/>
              </a:rPr>
              <a:t>1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6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eﬁne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ollo</a:t>
            </a:r>
            <a:r>
              <a:rPr dirty="0" sz="1000" spc="-7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580"/>
              </a:spcBef>
            </a:pPr>
            <a:r>
              <a:rPr dirty="0" sz="1000" spc="-155">
                <a:latin typeface="Palatino Linotype"/>
                <a:cs typeface="Palatino Linotype"/>
              </a:rPr>
              <a:t>P</a:t>
            </a:r>
            <a:r>
              <a:rPr dirty="0" baseline="-21367" sz="975" spc="-232" i="1">
                <a:latin typeface="Palatino Linotype"/>
                <a:cs typeface="Palatino Linotype"/>
              </a:rPr>
              <a:t>L</a:t>
            </a:r>
            <a:r>
              <a:rPr dirty="0" baseline="-8547" sz="975" spc="-232" i="1">
                <a:latin typeface="Meiryo"/>
                <a:cs typeface="Meiryo"/>
              </a:rPr>
              <a:t>̃</a:t>
            </a:r>
            <a:r>
              <a:rPr dirty="0" baseline="-8547" sz="975" spc="209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(Ψ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Ψ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(Ψ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Ψ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endParaRPr baseline="34188" sz="975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  <a:spcBef>
                <a:spcPts val="595"/>
              </a:spcBef>
            </a:pPr>
            <a:r>
              <a:rPr dirty="0" sz="1000" spc="-20">
                <a:latin typeface="Palatino Linotype"/>
                <a:cs typeface="Palatino Linotype"/>
              </a:rPr>
              <a:t>But: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590"/>
              </a:spcBef>
            </a:pPr>
            <a:r>
              <a:rPr dirty="0" sz="1000">
                <a:latin typeface="Cambria"/>
                <a:cs typeface="Cambria"/>
              </a:rPr>
              <a:t>Ψ</a:t>
            </a:r>
            <a:r>
              <a:rPr dirty="0" baseline="34188" sz="975">
                <a:latin typeface="Cambria"/>
                <a:cs typeface="Cambria"/>
              </a:rPr>
              <a:t>−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(Ψ</a:t>
            </a:r>
            <a:r>
              <a:rPr dirty="0" baseline="34188" sz="975">
                <a:latin typeface="Cambria"/>
                <a:cs typeface="Cambria"/>
              </a:rPr>
              <a:t>−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baseline="34188" sz="975" spc="15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Ψ</a:t>
            </a:r>
            <a:r>
              <a:rPr dirty="0" baseline="34188" sz="975">
                <a:latin typeface="Cambria"/>
                <a:cs typeface="Cambria"/>
              </a:rPr>
              <a:t>−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(Ψ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34188" sz="975">
                <a:latin typeface="Cambria"/>
                <a:cs typeface="Cambria"/>
              </a:rPr>
              <a:t>−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baseline="34188" sz="975" spc="24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(Ψ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>
                <a:latin typeface="Cambria"/>
                <a:cs typeface="Cambria"/>
              </a:rPr>
              <a:t>Ψ)</a:t>
            </a:r>
            <a:r>
              <a:rPr dirty="0" baseline="34188" sz="975">
                <a:latin typeface="Cambria"/>
                <a:cs typeface="Cambria"/>
              </a:rPr>
              <a:t>−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baseline="34188" sz="975" spc="240">
                <a:latin typeface="Palatino Linotype"/>
                <a:cs typeface="Palatino Linotype"/>
              </a:rPr>
              <a:t> </a:t>
            </a:r>
            <a:r>
              <a:rPr dirty="0" sz="1000" spc="13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50">
                <a:latin typeface="Cambria"/>
                <a:cs typeface="Cambria"/>
              </a:rPr>
              <a:t>Ω </a:t>
            </a:r>
            <a:endParaRPr sz="1000">
              <a:latin typeface="Cambria"/>
              <a:cs typeface="Cambria"/>
            </a:endParaRPr>
          </a:p>
          <a:p>
            <a:pPr marL="50800">
              <a:lnSpc>
                <a:spcPct val="100000"/>
              </a:lnSpc>
              <a:spcBef>
                <a:spcPts val="595"/>
              </a:spcBef>
            </a:pPr>
            <a:r>
              <a:rPr dirty="0" sz="1000" spc="-50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then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have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590"/>
              </a:spcBef>
            </a:pPr>
            <a:r>
              <a:rPr dirty="0" sz="1000" spc="-155">
                <a:latin typeface="Palatino Linotype"/>
                <a:cs typeface="Palatino Linotype"/>
              </a:rPr>
              <a:t>P</a:t>
            </a:r>
            <a:r>
              <a:rPr dirty="0" baseline="-21367" sz="975" spc="-232" i="1">
                <a:latin typeface="Palatino Linotype"/>
                <a:cs typeface="Palatino Linotype"/>
              </a:rPr>
              <a:t>L</a:t>
            </a:r>
            <a:r>
              <a:rPr dirty="0" baseline="-8547" sz="975" spc="-232" i="1">
                <a:latin typeface="Meiryo"/>
                <a:cs typeface="Meiryo"/>
              </a:rPr>
              <a:t>̃</a:t>
            </a:r>
            <a:r>
              <a:rPr dirty="0" baseline="-8547" sz="975" spc="209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(Ψ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Ω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Ψ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endParaRPr baseline="34188" sz="975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ct val="100000"/>
              </a:lnSpc>
              <a:spcBef>
                <a:spcPts val="595"/>
              </a:spcBef>
            </a:pPr>
            <a:r>
              <a:rPr dirty="0" sz="1000" spc="-45">
                <a:latin typeface="Palatino Linotype"/>
                <a:cs typeface="Palatino Linotype"/>
              </a:rPr>
              <a:t>Using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this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projection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matrix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formula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instrumental </a:t>
            </a:r>
            <a:r>
              <a:rPr dirty="0" sz="1000" spc="-40">
                <a:latin typeface="Palatino Linotype"/>
                <a:cs typeface="Palatino Linotype"/>
              </a:rPr>
              <a:t>variables</a:t>
            </a:r>
            <a:r>
              <a:rPr dirty="0" sz="1000" spc="-25">
                <a:latin typeface="Palatino Linotype"/>
                <a:cs typeface="Palatino Linotype"/>
              </a:rPr>
              <a:t> estimator </a:t>
            </a:r>
            <a:r>
              <a:rPr dirty="0" sz="1000">
                <a:latin typeface="Palatino Linotype"/>
                <a:cs typeface="Palatino Linotype"/>
              </a:rPr>
              <a:t>(6.3)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we </a:t>
            </a:r>
            <a:r>
              <a:rPr dirty="0" sz="1000" spc="-60">
                <a:latin typeface="Palatino Linotype"/>
                <a:cs typeface="Palatino Linotype"/>
              </a:rPr>
              <a:t>ﬁnally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get: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540"/>
              </a:spcBef>
            </a:pPr>
            <a:r>
              <a:rPr dirty="0" sz="1000" spc="-620" i="1">
                <a:latin typeface="Meiryo"/>
                <a:cs typeface="Meiryo"/>
              </a:rPr>
              <a:t>̂</a:t>
            </a:r>
            <a:r>
              <a:rPr dirty="0" sz="1000" spc="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Ψ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(Ψ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Ω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Ψ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Ψ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endParaRPr baseline="34188" sz="975">
              <a:latin typeface="Palatino Linotype"/>
              <a:cs typeface="Palatino Linotype"/>
            </a:endParaRPr>
          </a:p>
          <a:p>
            <a:pPr marL="617220">
              <a:lnSpc>
                <a:spcPct val="100000"/>
              </a:lnSpc>
              <a:spcBef>
                <a:spcPts val="355"/>
              </a:spcBef>
              <a:tabLst>
                <a:tab pos="4683125" algn="l"/>
              </a:tabLst>
            </a:pP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Ψ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(Ψ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Ω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Ψ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Ψ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(6.13)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45964" y="607782"/>
            <a:ext cx="5320665" cy="43173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156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700">
              <a:latin typeface="Calibri"/>
              <a:cs typeface="Calibri"/>
            </a:endParaRPr>
          </a:p>
          <a:p>
            <a:pPr marL="429259">
              <a:lnSpc>
                <a:spcPct val="100000"/>
              </a:lnSpc>
            </a:pPr>
            <a:r>
              <a:rPr dirty="0" sz="1000" spc="-25">
                <a:latin typeface="Palatino Linotype"/>
                <a:cs typeface="Palatino Linotype"/>
              </a:rPr>
              <a:t>or</a:t>
            </a:r>
            <a:endParaRPr sz="1000">
              <a:latin typeface="Palatino Linotype"/>
              <a:cs typeface="Palatino Linotype"/>
            </a:endParaRPr>
          </a:p>
          <a:p>
            <a:pPr marL="669290">
              <a:lnSpc>
                <a:spcPct val="100000"/>
              </a:lnSpc>
              <a:spcBef>
                <a:spcPts val="595"/>
              </a:spcBef>
            </a:pPr>
            <a:r>
              <a:rPr dirty="0" sz="1000" spc="-620" i="1">
                <a:latin typeface="Meiryo"/>
                <a:cs typeface="Meiryo"/>
              </a:rPr>
              <a:t>̂</a:t>
            </a:r>
            <a:r>
              <a:rPr dirty="0" sz="1000" spc="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Ω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Ω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algn="just" marL="321310" marR="55880">
              <a:lnSpc>
                <a:spcPct val="100000"/>
              </a:lnSpc>
              <a:spcBef>
                <a:spcPts val="590"/>
              </a:spcBef>
            </a:pPr>
            <a:r>
              <a:rPr dirty="0" sz="1000" spc="-35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 the </a:t>
            </a:r>
            <a:r>
              <a:rPr dirty="0" sz="1000" spc="-35">
                <a:latin typeface="Palatino Linotype"/>
                <a:cs typeface="Palatino Linotype"/>
              </a:rPr>
              <a:t>formula</a:t>
            </a:r>
            <a:r>
              <a:rPr dirty="0" sz="1000">
                <a:latin typeface="Palatino Linotype"/>
                <a:cs typeface="Palatino Linotype"/>
              </a:rPr>
              <a:t> (6.12)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the </a:t>
            </a:r>
            <a:r>
              <a:rPr dirty="0" sz="1000" spc="114" b="1">
                <a:latin typeface="Times New Roman"/>
                <a:cs typeface="Times New Roman"/>
              </a:rPr>
              <a:t>3sls</a:t>
            </a:r>
            <a:r>
              <a:rPr dirty="0" sz="1000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course,</a:t>
            </a:r>
            <a:r>
              <a:rPr dirty="0" sz="1000">
                <a:latin typeface="Palatino Linotype"/>
                <a:cs typeface="Palatino Linotype"/>
              </a:rPr>
              <a:t> as in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30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20">
                <a:latin typeface="Palatino Linotype"/>
                <a:cs typeface="Palatino Linotype"/>
              </a:rPr>
              <a:t>practice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unknown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shall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based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results</a:t>
            </a:r>
            <a:r>
              <a:rPr dirty="0" sz="1000" spc="-10">
                <a:latin typeface="Palatino Linotype"/>
                <a:cs typeface="Palatino Linotype"/>
              </a:rPr>
              <a:t> from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consistent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preliminary </a:t>
            </a:r>
            <a:r>
              <a:rPr dirty="0" sz="1000" spc="-10">
                <a:latin typeface="Palatino Linotype"/>
                <a:cs typeface="Palatino Linotype"/>
              </a:rPr>
              <a:t>estimation.</a:t>
            </a:r>
            <a:endParaRPr sz="1000">
              <a:latin typeface="Palatino Linotype"/>
              <a:cs typeface="Palatino Linotype"/>
            </a:endParaRPr>
          </a:p>
          <a:p>
            <a:pPr algn="just" marL="429259">
              <a:lnSpc>
                <a:spcPts val="1185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practical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computation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50" b="1">
                <a:latin typeface="Cambria"/>
                <a:cs typeface="Cambria"/>
              </a:rPr>
              <a:t>3sls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consists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steps:</a:t>
            </a:r>
            <a:endParaRPr sz="1000">
              <a:latin typeface="Palatino Linotype"/>
              <a:cs typeface="Palatino Linotype"/>
            </a:endParaRPr>
          </a:p>
          <a:p>
            <a:pPr algn="just" marL="450850" marR="55880" indent="-129539">
              <a:lnSpc>
                <a:spcPct val="100000"/>
              </a:lnSpc>
              <a:spcBef>
                <a:spcPts val="595"/>
              </a:spcBef>
              <a:buFont typeface="Cambria"/>
              <a:buChar char="•"/>
              <a:tabLst>
                <a:tab pos="451484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sing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9">
                <a:latin typeface="Cambria"/>
                <a:cs typeface="Cambria"/>
              </a:rPr>
              <a:t>Ξ</a:t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15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50" i="1">
                <a:latin typeface="Meiryo"/>
                <a:cs typeface="Meiryo"/>
              </a:rPr>
              <a:t>̂</a:t>
            </a:r>
            <a:r>
              <a:rPr dirty="0" baseline="-21367" sz="975" spc="82">
                <a:latin typeface="Palatino Linotype"/>
                <a:cs typeface="Palatino Linotype"/>
              </a:rPr>
              <a:t>1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850" i="1">
                <a:latin typeface="Meiryo"/>
                <a:cs typeface="Meiryo"/>
              </a:rPr>
              <a:t/>
            </a:r>
            <a:r>
              <a:rPr dirty="0" sz="1000" spc="-355" i="1">
                <a:latin typeface="Meiryo"/>
                <a:cs typeface="Meiryo"/>
              </a:rPr>
              <a:t>̂</a:t>
            </a:r>
            <a:r>
              <a:rPr dirty="0" baseline="-21367" sz="975" spc="89">
                <a:latin typeface="Palatino Linotype"/>
                <a:cs typeface="Palatino Linotype"/>
              </a:rPr>
              <a:t>2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850" i="1">
                <a:latin typeface="Meiryo"/>
                <a:cs typeface="Meiryo"/>
              </a:rPr>
              <a:t/>
            </a:r>
            <a:r>
              <a:rPr dirty="0" sz="1000" spc="-355" i="1">
                <a:latin typeface="Meiryo"/>
                <a:cs typeface="Meiryo"/>
              </a:rPr>
              <a:t>̂</a:t>
            </a:r>
            <a:r>
              <a:rPr dirty="0" baseline="-21367" sz="975" spc="82" i="1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qu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algn="just" marL="450850" indent="-130175">
              <a:lnSpc>
                <a:spcPts val="1185"/>
              </a:lnSpc>
              <a:buFont typeface="Cambria"/>
              <a:buChar char="•"/>
              <a:tabLst>
                <a:tab pos="451484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at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95">
                <a:latin typeface="Cambria"/>
                <a:cs typeface="Cambria"/>
              </a:rPr>
              <a:t>Σ</a:t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13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09">
                <a:latin typeface="Cambria"/>
                <a:cs typeface="Cambria"/>
              </a:rPr>
              <a:t>Ξ</a:t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-270" i="1">
                <a:latin typeface="Meiryo"/>
                <a:cs typeface="Meiryo"/>
              </a:rPr>
              <a:t> 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409">
                <a:latin typeface="Cambria"/>
                <a:cs typeface="Cambria"/>
              </a:rPr>
              <a:t>Ξ</a:t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-270" i="1">
                <a:latin typeface="Meiryo"/>
                <a:cs typeface="Meiryo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endParaRPr sz="1000">
              <a:latin typeface="Palatino Linotype"/>
              <a:cs typeface="Palatino Linotype"/>
            </a:endParaRPr>
          </a:p>
          <a:p>
            <a:pPr algn="just" marL="450850" indent="-130175">
              <a:lnSpc>
                <a:spcPct val="100000"/>
              </a:lnSpc>
              <a:spcBef>
                <a:spcPts val="10"/>
              </a:spcBef>
              <a:buFont typeface="Cambria"/>
              <a:buChar char="•"/>
              <a:tabLst>
                <a:tab pos="451484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Cholesky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decomposition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 this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</a:t>
            </a:r>
            <a:r>
              <a:rPr dirty="0" sz="1000" spc="-45">
                <a:latin typeface="Palatino Linotype"/>
                <a:cs typeface="Palatino Linotype"/>
              </a:rPr>
              <a:t>computed: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35" i="1">
                <a:latin typeface="Palatino Linotype"/>
                <a:cs typeface="Palatino Linotype"/>
              </a:rPr>
              <a:t>C</a:t>
            </a:r>
            <a:r>
              <a:rPr dirty="0" baseline="13888" sz="1500" spc="-839" i="1">
                <a:latin typeface="Meiryo"/>
                <a:cs typeface="Meiryo"/>
              </a:rPr>
              <a:t>̂</a:t>
            </a:r>
            <a:r>
              <a:rPr dirty="0" baseline="13888" sz="1500" spc="202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235" i="1">
                <a:latin typeface="Palatino Linotype"/>
                <a:cs typeface="Palatino Linotype"/>
              </a:rPr>
              <a:t>C</a:t>
            </a:r>
            <a:r>
              <a:rPr dirty="0" baseline="13888" sz="1500" spc="-839" i="1">
                <a:latin typeface="Meiryo"/>
                <a:cs typeface="Meiryo"/>
              </a:rPr>
              <a:t>̂</a:t>
            </a:r>
            <a:r>
              <a:rPr dirty="0" baseline="13888" sz="1500" spc="-209" i="1">
                <a:latin typeface="Meiryo"/>
                <a:cs typeface="Meiryo"/>
              </a:rPr>
              <a:t> </a:t>
            </a:r>
            <a:r>
              <a:rPr dirty="0" sz="1000" spc="-170">
                <a:latin typeface="Cambria"/>
                <a:cs typeface="Cambria"/>
              </a:rPr>
              <a:t>Σ</a:t>
            </a:r>
            <a:r>
              <a:rPr dirty="0" baseline="11111" sz="1500" spc="-817" i="1">
                <a:latin typeface="Meiryo"/>
                <a:cs typeface="Meiryo"/>
              </a:rPr>
              <a:t>̂</a:t>
            </a:r>
            <a:r>
              <a:rPr dirty="0" baseline="11111" sz="1500" spc="-284" i="1">
                <a:latin typeface="Meiryo"/>
                <a:cs typeface="Meiryo"/>
              </a:rPr>
              <a:t> </a:t>
            </a:r>
            <a:r>
              <a:rPr dirty="0" sz="1000" spc="-235" i="1">
                <a:latin typeface="Palatino Linotype"/>
                <a:cs typeface="Palatino Linotype"/>
              </a:rPr>
              <a:t>C</a:t>
            </a:r>
            <a:r>
              <a:rPr dirty="0" baseline="13888" sz="1500" spc="-839" i="1">
                <a:latin typeface="Meiryo"/>
                <a:cs typeface="Meiryo"/>
              </a:rPr>
              <a:t>̂</a:t>
            </a:r>
            <a:r>
              <a:rPr dirty="0" baseline="13888" sz="1500" spc="-209" i="1">
                <a:latin typeface="Meiryo"/>
                <a:cs typeface="Meiryo"/>
              </a:rPr>
              <a:t> 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baseline="29914" sz="975" spc="15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I,</a:t>
            </a:r>
            <a:endParaRPr sz="1000">
              <a:latin typeface="Palatino Linotype"/>
              <a:cs typeface="Palatino Linotype"/>
            </a:endParaRPr>
          </a:p>
          <a:p>
            <a:pPr algn="just" marL="450850" indent="-130175">
              <a:lnSpc>
                <a:spcPct val="100000"/>
              </a:lnSpc>
              <a:spcBef>
                <a:spcPts val="15"/>
              </a:spcBef>
              <a:buFont typeface="Cambria"/>
              <a:buChar char="•"/>
              <a:tabLst>
                <a:tab pos="451484" algn="l"/>
              </a:tabLst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variables</a:t>
            </a:r>
            <a:r>
              <a:rPr dirty="0" sz="1000" spc="3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4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transformed</a:t>
            </a:r>
            <a:r>
              <a:rPr dirty="0" sz="1000" spc="43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using</a:t>
            </a:r>
            <a:r>
              <a:rPr dirty="0" sz="1000" spc="43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4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matrix:</a:t>
            </a:r>
            <a:r>
              <a:rPr dirty="0" sz="1000" spc="434">
                <a:latin typeface="Palatino Linotype"/>
                <a:cs typeface="Palatino Linotype"/>
              </a:rPr>
              <a:t> </a:t>
            </a:r>
            <a:r>
              <a:rPr dirty="0" sz="1000" spc="-375" i="1">
                <a:latin typeface="Palatino Linotype"/>
                <a:cs typeface="Palatino Linotype"/>
              </a:rPr>
              <a:t>y</a:t>
            </a:r>
            <a:r>
              <a:rPr dirty="0" sz="1000" spc="-375" i="1">
                <a:latin typeface="Meiryo"/>
                <a:cs typeface="Meiryo"/>
              </a:rPr>
              <a:t>̃</a:t>
            </a:r>
            <a:r>
              <a:rPr dirty="0" sz="1000" spc="-1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250">
                <a:latin typeface="Cambria"/>
                <a:cs typeface="Cambria"/>
              </a:rPr>
              <a:t>(</a:t>
            </a:r>
            <a:r>
              <a:rPr dirty="0" sz="1000" spc="-140" i="1">
                <a:latin typeface="Palatino Linotype"/>
                <a:cs typeface="Palatino Linotype"/>
              </a:rPr>
              <a:t>C</a:t>
            </a:r>
            <a:r>
              <a:rPr dirty="0" baseline="13888" sz="1500" spc="-697" i="1">
                <a:latin typeface="Meiryo"/>
                <a:cs typeface="Meiryo"/>
              </a:rPr>
              <a:t>̂</a:t>
            </a:r>
            <a:r>
              <a:rPr dirty="0" baseline="13888" sz="1500" spc="120" i="1">
                <a:latin typeface="Meiryo"/>
                <a:cs typeface="Meiryo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434">
                <a:latin typeface="Palatino Linotype"/>
                <a:cs typeface="Palatino Linotype"/>
              </a:rPr>
              <a:t> </a:t>
            </a:r>
            <a:r>
              <a:rPr dirty="0" sz="1000" spc="-405" i="1">
                <a:latin typeface="Palatino Linotype"/>
                <a:cs typeface="Palatino Linotype"/>
              </a:rPr>
              <a:t>Z</a:t>
            </a:r>
            <a:r>
              <a:rPr dirty="0" baseline="13888" sz="1500" spc="-607" i="1">
                <a:latin typeface="Meiryo"/>
                <a:cs typeface="Meiryo"/>
              </a:rPr>
              <a:t>̃</a:t>
            </a:r>
            <a:r>
              <a:rPr dirty="0" baseline="13888" sz="1500" spc="15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250">
                <a:latin typeface="Cambria"/>
                <a:cs typeface="Cambria"/>
              </a:rPr>
              <a:t>(</a:t>
            </a:r>
            <a:r>
              <a:rPr dirty="0" sz="1000" spc="-140" i="1">
                <a:latin typeface="Palatino Linotype"/>
                <a:cs typeface="Palatino Linotype"/>
              </a:rPr>
              <a:t>C</a:t>
            </a:r>
            <a:r>
              <a:rPr dirty="0" baseline="13888" sz="1500" spc="-697" i="1">
                <a:latin typeface="Meiryo"/>
                <a:cs typeface="Meiryo"/>
              </a:rPr>
              <a:t>̂</a:t>
            </a:r>
            <a:r>
              <a:rPr dirty="0" baseline="13888" sz="1500" spc="120" i="1">
                <a:latin typeface="Meiryo"/>
                <a:cs typeface="Meiryo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459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endParaRPr sz="1000">
              <a:latin typeface="Palatino Linotype"/>
              <a:cs typeface="Palatino Linotype"/>
            </a:endParaRPr>
          </a:p>
          <a:p>
            <a:pPr algn="just" marL="450850">
              <a:lnSpc>
                <a:spcPts val="1200"/>
              </a:lnSpc>
              <a:spcBef>
                <a:spcPts val="10"/>
              </a:spcBef>
            </a:pPr>
            <a:r>
              <a:rPr dirty="0" sz="1000" spc="-375" i="1">
                <a:latin typeface="Palatino Linotype"/>
                <a:cs typeface="Palatino Linotype"/>
              </a:rPr>
              <a:t>L</a:t>
            </a:r>
            <a:r>
              <a:rPr dirty="0" baseline="11111" sz="1500" spc="-562" i="1">
                <a:latin typeface="Meiryo"/>
                <a:cs typeface="Meiryo"/>
              </a:rPr>
              <a:t>̃</a:t>
            </a:r>
            <a:r>
              <a:rPr dirty="0" baseline="11111" sz="1500" spc="104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spc="-204">
                <a:latin typeface="Cambria"/>
                <a:cs typeface="Cambria"/>
              </a:rPr>
              <a:t>((</a:t>
            </a:r>
            <a:r>
              <a:rPr dirty="0" sz="1000" spc="-100" i="1">
                <a:latin typeface="Palatino Linotype"/>
                <a:cs typeface="Palatino Linotype"/>
              </a:rPr>
              <a:t>C</a:t>
            </a:r>
            <a:r>
              <a:rPr dirty="0" baseline="13888" sz="1500" spc="-630" i="1">
                <a:latin typeface="Meiryo"/>
                <a:cs typeface="Meiryo"/>
              </a:rPr>
              <a:t>̂</a:t>
            </a:r>
            <a:r>
              <a:rPr dirty="0" baseline="13888" sz="1500" spc="-187" i="1">
                <a:latin typeface="Meiryo"/>
                <a:cs typeface="Meiryo"/>
              </a:rPr>
              <a:t> 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baseline="29914" sz="975" spc="104" i="1">
                <a:latin typeface="Meiryo"/>
                <a:cs typeface="Meiryo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05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Cambria"/>
                <a:cs typeface="Cambria"/>
              </a:rPr>
              <a:t>)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450850" indent="-130175">
              <a:lnSpc>
                <a:spcPts val="1200"/>
              </a:lnSpc>
              <a:buFont typeface="Cambria"/>
              <a:buChar char="•"/>
              <a:tabLst>
                <a:tab pos="451484" algn="l"/>
              </a:tabLst>
            </a:pP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ﬁnally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instrumental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applied</a:t>
            </a:r>
            <a:r>
              <a:rPr dirty="0" sz="1000">
                <a:latin typeface="Palatino Linotype"/>
                <a:cs typeface="Palatino Linotype"/>
              </a:rPr>
              <a:t> to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transformed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system.</a:t>
            </a:r>
            <a:endParaRPr sz="1000">
              <a:latin typeface="Palatino Linotype"/>
              <a:cs typeface="Palatino Linotype"/>
            </a:endParaRPr>
          </a:p>
          <a:p>
            <a:pPr marL="321310" marR="56515" indent="107950">
              <a:lnSpc>
                <a:spcPct val="100000"/>
              </a:lnSpc>
              <a:spcBef>
                <a:spcPts val="5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computation</a:t>
            </a:r>
            <a:r>
              <a:rPr dirty="0" sz="1000">
                <a:latin typeface="Palatino Linotype"/>
                <a:cs typeface="Palatino Linotype"/>
              </a:rPr>
              <a:t> of the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 </a:t>
            </a:r>
            <a:r>
              <a:rPr dirty="0" sz="1000" i="1">
                <a:latin typeface="Palatino Linotype"/>
                <a:cs typeface="Palatino Linotype"/>
              </a:rPr>
              <a:t>between </a:t>
            </a:r>
            <a:r>
              <a:rPr dirty="0" sz="1000" spc="50" b="1">
                <a:latin typeface="Cambria"/>
                <a:cs typeface="Cambria"/>
              </a:rPr>
              <a:t>3sls</a:t>
            </a:r>
            <a:r>
              <a:rPr dirty="0" sz="1000" spc="30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estimators</a:t>
            </a:r>
            <a:r>
              <a:rPr dirty="0" sz="1000">
                <a:latin typeface="Palatino Linotype"/>
                <a:cs typeface="Palatino Linotype"/>
              </a:rPr>
              <a:t> is </a:t>
            </a:r>
            <a:r>
              <a:rPr dirty="0" sz="1000" spc="-40">
                <a:latin typeface="Palatino Linotype"/>
                <a:cs typeface="Palatino Linotype"/>
              </a:rPr>
              <a:t>straightforward,</a:t>
            </a:r>
            <a:r>
              <a:rPr dirty="0" sz="1000">
                <a:latin typeface="Palatino Linotype"/>
                <a:cs typeface="Palatino Linotype"/>
              </a:rPr>
              <a:t> as it </a:t>
            </a:r>
            <a:r>
              <a:rPr dirty="0" sz="1000" spc="-10">
                <a:latin typeface="Palatino Linotype"/>
                <a:cs typeface="Palatino Linotype"/>
              </a:rPr>
              <a:t>consists 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applying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0" b="1">
                <a:latin typeface="Cambria"/>
                <a:cs typeface="Cambria"/>
              </a:rPr>
              <a:t>3sls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transformed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data.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300">
              <a:latin typeface="Palatino Linotype"/>
              <a:cs typeface="Palatino Linotype"/>
            </a:endParaRPr>
          </a:p>
          <a:p>
            <a:pPr algn="just" marL="32131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6.4.2</a:t>
            </a:r>
            <a:r>
              <a:rPr dirty="0" sz="1000" spc="39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3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Error</a:t>
            </a:r>
            <a:r>
              <a:rPr dirty="0" sz="1000" spc="3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Components</a:t>
            </a:r>
            <a:r>
              <a:rPr dirty="0" sz="1000" spc="3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Three</a:t>
            </a:r>
            <a:r>
              <a:rPr dirty="0" sz="1000" spc="3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Stage</a:t>
            </a:r>
            <a:r>
              <a:rPr dirty="0" sz="1000" spc="2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Least</a:t>
            </a:r>
            <a:r>
              <a:rPr dirty="0" sz="1000" spc="3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Squares</a:t>
            </a:r>
            <a:r>
              <a:rPr dirty="0" sz="1000" spc="2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Estimator</a:t>
            </a:r>
            <a:endParaRPr sz="1000">
              <a:latin typeface="Calibri"/>
              <a:cs typeface="Calibri"/>
            </a:endParaRPr>
          </a:p>
          <a:p>
            <a:pPr algn="r" marR="55880">
              <a:lnSpc>
                <a:spcPts val="1200"/>
              </a:lnSpc>
              <a:spcBef>
                <a:spcPts val="590"/>
              </a:spcBef>
            </a:pPr>
            <a:r>
              <a:rPr dirty="0" sz="1000">
                <a:latin typeface="Palatino Linotype"/>
                <a:cs typeface="Palatino Linotype"/>
              </a:rPr>
              <a:t>Balestra</a:t>
            </a:r>
            <a:r>
              <a:rPr dirty="0" sz="1000" spc="4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4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Varadharajan-</a:t>
            </a:r>
            <a:r>
              <a:rPr dirty="0" sz="1000" spc="-25">
                <a:latin typeface="Palatino Linotype"/>
                <a:cs typeface="Palatino Linotype"/>
              </a:rPr>
              <a:t>Krishnakumar</a:t>
            </a:r>
            <a:r>
              <a:rPr dirty="0" sz="1000" spc="4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(1987)</a:t>
            </a:r>
            <a:r>
              <a:rPr dirty="0" sz="1000" spc="4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4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Baltagi</a:t>
            </a:r>
            <a:r>
              <a:rPr dirty="0" sz="1000" spc="4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(1981)</a:t>
            </a:r>
            <a:r>
              <a:rPr dirty="0" sz="1000" spc="4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have</a:t>
            </a:r>
            <a:r>
              <a:rPr dirty="0" sz="1000" spc="4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proposed</a:t>
            </a:r>
            <a:endParaRPr sz="1000">
              <a:latin typeface="Palatino Linotype"/>
              <a:cs typeface="Palatino Linotype"/>
            </a:endParaRPr>
          </a:p>
          <a:p>
            <a:pPr algn="r" marR="55880">
              <a:lnSpc>
                <a:spcPts val="1195"/>
              </a:lnSpc>
            </a:pPr>
            <a:r>
              <a:rPr dirty="0" sz="1000" spc="50" b="1">
                <a:latin typeface="Cambria"/>
                <a:cs typeface="Cambria"/>
              </a:rPr>
              <a:t>3sls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 spc="-30">
                <a:latin typeface="Palatino Linotype"/>
                <a:cs typeface="Palatino Linotype"/>
              </a:rPr>
              <a:t> that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inter-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intra-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variations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optimal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way.</a:t>
            </a:r>
            <a:endParaRPr sz="1000">
              <a:latin typeface="Palatino Linotype"/>
              <a:cs typeface="Palatino Linotype"/>
            </a:endParaRPr>
          </a:p>
          <a:p>
            <a:pPr algn="r" marR="55880">
              <a:lnSpc>
                <a:spcPts val="1195"/>
              </a:lnSpc>
            </a:pPr>
            <a:r>
              <a:rPr dirty="0" sz="1000" spc="-10">
                <a:latin typeface="Palatino Linotype"/>
                <a:cs typeface="Palatino Linotype"/>
              </a:rPr>
              <a:t>From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now,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three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indexes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must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considered,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indexes</a:t>
            </a:r>
            <a:endParaRPr sz="1000">
              <a:latin typeface="Palatino Linotype"/>
              <a:cs typeface="Palatino Linotype"/>
            </a:endParaRPr>
          </a:p>
          <a:p>
            <a:pPr algn="just" marL="321310">
              <a:lnSpc>
                <a:spcPts val="1200"/>
              </a:lnSpc>
            </a:pP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4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85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usual,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but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also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index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0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marL="669290">
              <a:lnSpc>
                <a:spcPct val="100000"/>
              </a:lnSpc>
              <a:spcBef>
                <a:spcPts val="844"/>
              </a:spcBef>
            </a:pPr>
            <a:r>
              <a:rPr dirty="0" baseline="13888" sz="1500" spc="-727" i="1">
                <a:latin typeface="Meiryo"/>
                <a:cs typeface="Meiryo"/>
              </a:rPr>
              <a:t/>
            </a:r>
            <a:r>
              <a:rPr dirty="0" sz="650" spc="-20" i="1">
                <a:latin typeface="Palatino Linotype"/>
                <a:cs typeface="Palatino Linotype"/>
              </a:rPr>
              <a:t>l</a:t>
            </a:r>
            <a:r>
              <a:rPr dirty="0" sz="650" spc="15" i="1">
                <a:latin typeface="Palatino Linotype"/>
                <a:cs typeface="Palatino Linotype"/>
              </a:rPr>
              <a:t>n</a:t>
            </a:r>
            <a:r>
              <a:rPr dirty="0" sz="650" spc="-5" i="1">
                <a:latin typeface="Palatino Linotype"/>
                <a:cs typeface="Palatino Linotype"/>
              </a:rPr>
              <a:t>t</a:t>
            </a:r>
            <a:r>
              <a:rPr dirty="0" sz="650" spc="135" i="1">
                <a:latin typeface="Palatino Linotype"/>
                <a:cs typeface="Palatino Linotype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=</a:t>
            </a:r>
            <a:r>
              <a:rPr dirty="0" baseline="13888" sz="1500" spc="30">
                <a:latin typeface="Cambria"/>
                <a:cs typeface="Cambria"/>
              </a:rPr>
              <a:t> </a:t>
            </a:r>
            <a:r>
              <a:rPr dirty="0" baseline="13888" sz="1500" spc="-675" i="1">
                <a:latin typeface="Meiryo"/>
                <a:cs typeface="Meiryo"/>
              </a:rPr>
              <a:t/>
            </a:r>
            <a:r>
              <a:rPr dirty="0" sz="650" spc="-20" i="1">
                <a:latin typeface="Palatino Linotype"/>
                <a:cs typeface="Palatino Linotype"/>
              </a:rPr>
              <a:t>ln</a:t>
            </a:r>
            <a:r>
              <a:rPr dirty="0" sz="650" spc="65" i="1">
                <a:latin typeface="Palatino Linotype"/>
                <a:cs typeface="Palatino Linotype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+</a:t>
            </a:r>
            <a:r>
              <a:rPr dirty="0" baseline="13888" sz="1500" spc="-44">
                <a:latin typeface="Cambria"/>
                <a:cs typeface="Cambria"/>
              </a:rPr>
              <a:t> </a:t>
            </a:r>
            <a:r>
              <a:rPr dirty="0" baseline="13888" sz="1500" spc="-675" i="1">
                <a:latin typeface="Meiryo"/>
                <a:cs typeface="Meiryo"/>
              </a:rPr>
              <a:t/>
            </a:r>
            <a:r>
              <a:rPr dirty="0" sz="650" spc="15" i="1">
                <a:latin typeface="Palatino Linotype"/>
                <a:cs typeface="Palatino Linotype"/>
              </a:rPr>
              <a:t>ln</a:t>
            </a:r>
            <a:r>
              <a:rPr dirty="0" sz="650" spc="5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637461" y="4943932"/>
            <a:ext cx="4902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Denoting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29914" sz="975" spc="-457" i="1">
                <a:latin typeface="Meiryo"/>
                <a:cs typeface="Meiryo"/>
              </a:rPr>
              <a:t>⊤</a:t>
            </a:r>
            <a:r>
              <a:rPr dirty="0" baseline="29914" sz="975" spc="23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495" i="1">
                <a:latin typeface="Meiryo"/>
                <a:cs typeface="Meiryo"/>
              </a:rPr>
              <a:t/>
            </a:r>
            <a:r>
              <a:rPr dirty="0" baseline="-21367" sz="975" spc="-67" i="1">
                <a:latin typeface="Palatino Linotype"/>
                <a:cs typeface="Palatino Linotype"/>
              </a:rPr>
              <a:t>l</a:t>
            </a:r>
            <a:r>
              <a:rPr dirty="0" baseline="-21367" sz="975" spc="-7" i="1">
                <a:latin typeface="Palatino Linotype"/>
                <a:cs typeface="Palatino Linotype"/>
              </a:rPr>
              <a:t>n</a:t>
            </a:r>
            <a:r>
              <a:rPr dirty="0" baseline="-21367" sz="975" spc="52">
                <a:latin typeface="Palatino Linotype"/>
                <a:cs typeface="Palatino Linotype"/>
              </a:rPr>
              <a:t>1</a:t>
            </a:r>
            <a:r>
              <a:rPr dirty="0" sz="1000" spc="-114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60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535" i="1">
                <a:latin typeface="Meiryo"/>
                <a:cs typeface="Meiryo"/>
              </a:rPr>
              <a:t/>
            </a:r>
            <a:r>
              <a:rPr dirty="0" baseline="-21367" sz="975" spc="-75" i="1">
                <a:latin typeface="Palatino Linotype"/>
                <a:cs typeface="Palatino Linotype"/>
              </a:rPr>
              <a:t>l</a:t>
            </a:r>
            <a:r>
              <a:rPr dirty="0" baseline="-21367" sz="975" spc="-89" i="1">
                <a:latin typeface="Palatino Linotype"/>
                <a:cs typeface="Palatino Linotype"/>
              </a:rPr>
              <a:t>n</a:t>
            </a:r>
            <a:r>
              <a:rPr dirty="0" baseline="-21367" sz="975" spc="22" i="1">
                <a:latin typeface="Palatino Linotype"/>
                <a:cs typeface="Palatino Linotype"/>
              </a:rPr>
              <a:t>T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vector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equation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54851" y="5033635"/>
            <a:ext cx="1953260" cy="2393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R="129539">
              <a:lnSpc>
                <a:spcPts val="62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ln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ts val="1040"/>
              </a:lnSpc>
            </a:pPr>
            <a:r>
              <a:rPr dirty="0" sz="1000" spc="-25">
                <a:latin typeface="Palatino Linotype"/>
                <a:cs typeface="Palatino Linotype"/>
              </a:rPr>
              <a:t>vector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system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341836" y="5405223"/>
            <a:ext cx="7442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19125" algn="l"/>
              </a:tabLst>
            </a:pPr>
            <a:r>
              <a:rPr dirty="0" sz="650" i="1">
                <a:latin typeface="Palatino Linotype"/>
                <a:cs typeface="Palatino Linotype"/>
              </a:rPr>
              <a:t>L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290">
                <a:latin typeface="Palatino Linotype"/>
                <a:cs typeface="Palatino Linotype"/>
              </a:rPr>
              <a:t>  </a:t>
            </a:r>
            <a:r>
              <a:rPr dirty="0" sz="650" spc="-25" i="1">
                <a:latin typeface="Palatino Linotype"/>
                <a:cs typeface="Palatino Linotype"/>
              </a:rPr>
              <a:t>L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LN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877382" y="5323408"/>
            <a:ext cx="33312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34188" sz="975" spc="-457" i="1">
                <a:latin typeface="Meiryo"/>
                <a:cs typeface="Meiryo"/>
              </a:rPr>
              <a:t>⊤</a:t>
            </a:r>
            <a:r>
              <a:rPr dirty="0" baseline="34188" sz="975" spc="17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185">
                <a:latin typeface="Cambria"/>
                <a:cs typeface="Cambria"/>
              </a:rPr>
              <a:t>((</a:t>
            </a:r>
            <a:r>
              <a:rPr dirty="0" sz="1000" spc="-185" i="1">
                <a:latin typeface="Meiryo"/>
                <a:cs typeface="Meiryo"/>
              </a:rPr>
              <a:t/>
            </a:r>
            <a:r>
              <a:rPr dirty="0" baseline="34188" sz="975" spc="-277" i="1">
                <a:latin typeface="Meiryo"/>
                <a:cs typeface="Meiryo"/>
              </a:rPr>
              <a:t>⊤</a:t>
            </a:r>
            <a:r>
              <a:rPr dirty="0" baseline="34188" sz="975" spc="15" i="1">
                <a:latin typeface="Meiryo"/>
                <a:cs typeface="Meiryo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0" i="1">
                <a:latin typeface="Meiryo"/>
                <a:cs typeface="Meiryo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34188" sz="975" spc="-457" i="1">
                <a:latin typeface="Meiryo"/>
                <a:cs typeface="Meiryo"/>
              </a:rPr>
              <a:t>⊤</a:t>
            </a:r>
            <a:r>
              <a:rPr dirty="0" baseline="34188" sz="975" spc="7" i="1">
                <a:latin typeface="Meiryo"/>
                <a:cs typeface="Meiryo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65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0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0" i="1">
                <a:latin typeface="Meiryo"/>
                <a:cs typeface="Meiryo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34188" sz="975" spc="-457" i="1">
                <a:latin typeface="Meiryo"/>
                <a:cs typeface="Meiryo"/>
              </a:rPr>
              <a:t>⊤</a:t>
            </a:r>
            <a:r>
              <a:rPr dirty="0" baseline="34188" sz="975" spc="345" i="1">
                <a:latin typeface="Meiryo"/>
                <a:cs typeface="Meiryo"/>
              </a:rPr>
              <a:t> </a:t>
            </a:r>
            <a:r>
              <a:rPr dirty="0" sz="1000" spc="-85">
                <a:latin typeface="Cambria"/>
                <a:cs typeface="Cambria"/>
              </a:rPr>
              <a:t>)</a:t>
            </a:r>
            <a:r>
              <a:rPr dirty="0" sz="1000" spc="-85" i="1">
                <a:latin typeface="Meiryo"/>
                <a:cs typeface="Meiryo"/>
              </a:rPr>
              <a:t>,</a:t>
            </a:r>
            <a:r>
              <a:rPr dirty="0" sz="1000" spc="-165" i="1">
                <a:latin typeface="Meiryo"/>
                <a:cs typeface="Meiryo"/>
              </a:rPr>
              <a:t> </a:t>
            </a:r>
            <a:r>
              <a:rPr dirty="0" sz="1000" spc="-229">
                <a:latin typeface="Cambria"/>
                <a:cs typeface="Cambria"/>
              </a:rPr>
              <a:t>(</a:t>
            </a:r>
            <a:r>
              <a:rPr dirty="0" sz="1000" spc="-229" i="1">
                <a:latin typeface="Meiryo"/>
                <a:cs typeface="Meiryo"/>
              </a:rPr>
              <a:t/>
            </a:r>
            <a:r>
              <a:rPr dirty="0" baseline="34188" sz="975" spc="-345" i="1">
                <a:latin typeface="Meiryo"/>
                <a:cs typeface="Meiryo"/>
              </a:rPr>
              <a:t>⊤</a:t>
            </a:r>
            <a:r>
              <a:rPr dirty="0" baseline="34188" sz="975" spc="7" i="1">
                <a:latin typeface="Meiryo"/>
                <a:cs typeface="Meiryo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0" i="1">
                <a:latin typeface="Meiryo"/>
                <a:cs typeface="Meiryo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34188" sz="975" spc="-457" i="1">
                <a:latin typeface="Meiryo"/>
                <a:cs typeface="Meiryo"/>
              </a:rPr>
              <a:t>⊤</a:t>
            </a:r>
            <a:r>
              <a:rPr dirty="0" baseline="34188" sz="975" spc="15" i="1">
                <a:latin typeface="Meiryo"/>
                <a:cs typeface="Meiryo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0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45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0" i="1">
                <a:latin typeface="Meiryo"/>
                <a:cs typeface="Meiryo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34188" sz="975" spc="-457" i="1">
                <a:latin typeface="Meiryo"/>
                <a:cs typeface="Meiryo"/>
              </a:rPr>
              <a:t>⊤</a:t>
            </a:r>
            <a:r>
              <a:rPr dirty="0" baseline="34188" sz="975" spc="345" i="1">
                <a:latin typeface="Meiryo"/>
                <a:cs typeface="Meiryo"/>
              </a:rPr>
              <a:t> </a:t>
            </a:r>
            <a:r>
              <a:rPr dirty="0" sz="1000" spc="-85">
                <a:latin typeface="Cambria"/>
                <a:cs typeface="Cambria"/>
              </a:rPr>
              <a:t>)</a:t>
            </a:r>
            <a:r>
              <a:rPr dirty="0" sz="1000" spc="-85" i="1">
                <a:latin typeface="Meiryo"/>
                <a:cs typeface="Meiryo"/>
              </a:rPr>
              <a:t>,</a:t>
            </a:r>
            <a:r>
              <a:rPr dirty="0" sz="1000" spc="-170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0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65" i="1">
                <a:latin typeface="Meiryo"/>
                <a:cs typeface="Meiryo"/>
              </a:rPr>
              <a:t> </a:t>
            </a:r>
            <a:r>
              <a:rPr dirty="0" sz="1000" spc="-229">
                <a:latin typeface="Cambria"/>
                <a:cs typeface="Cambria"/>
              </a:rPr>
              <a:t>(</a:t>
            </a:r>
            <a:r>
              <a:rPr dirty="0" sz="1000" spc="-229" i="1">
                <a:latin typeface="Meiryo"/>
                <a:cs typeface="Meiryo"/>
              </a:rPr>
              <a:t/>
            </a:r>
            <a:r>
              <a:rPr dirty="0" baseline="34188" sz="975" spc="-345" i="1">
                <a:latin typeface="Meiryo"/>
                <a:cs typeface="Meiryo"/>
              </a:rPr>
              <a:t>⊤</a:t>
            </a:r>
            <a:r>
              <a:rPr dirty="0" baseline="34188" sz="975" spc="67" i="1">
                <a:latin typeface="Meiryo"/>
                <a:cs typeface="Meiryo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0" i="1">
                <a:latin typeface="Meiryo"/>
                <a:cs typeface="Meiryo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34188" sz="975" spc="-457" i="1">
                <a:latin typeface="Meiryo"/>
                <a:cs typeface="Meiryo"/>
              </a:rPr>
              <a:t>⊤</a:t>
            </a:r>
            <a:r>
              <a:rPr dirty="0" baseline="34188" sz="975" spc="67" i="1">
                <a:latin typeface="Meiryo"/>
                <a:cs typeface="Meiryo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0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0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0" i="1">
                <a:latin typeface="Meiryo"/>
                <a:cs typeface="Meiryo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34188" sz="975" spc="-457" i="1">
                <a:latin typeface="Meiryo"/>
                <a:cs typeface="Meiryo"/>
              </a:rPr>
              <a:t>⊤</a:t>
            </a:r>
            <a:r>
              <a:rPr dirty="0" baseline="34188" sz="975" spc="412" i="1">
                <a:latin typeface="Meiryo"/>
                <a:cs typeface="Meiryo"/>
              </a:rPr>
              <a:t> </a:t>
            </a:r>
            <a:r>
              <a:rPr dirty="0" sz="1000" spc="-35">
                <a:latin typeface="Cambria"/>
                <a:cs typeface="Cambria"/>
              </a:rPr>
              <a:t>))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637485" y="5375863"/>
            <a:ext cx="2632710" cy="580390"/>
          </a:xfrm>
          <a:prstGeom prst="rect">
            <a:avLst/>
          </a:prstGeom>
        </p:spPr>
        <p:txBody>
          <a:bodyPr wrap="square" lIns="0" tIns="44450" rIns="0" bIns="0" rtlCol="0" vert="horz">
            <a:spAutoFit/>
          </a:bodyPr>
          <a:lstStyle/>
          <a:p>
            <a:pPr marL="697865">
              <a:lnSpc>
                <a:spcPct val="100000"/>
              </a:lnSpc>
              <a:spcBef>
                <a:spcPts val="350"/>
              </a:spcBef>
              <a:tabLst>
                <a:tab pos="1296035" algn="l"/>
                <a:tab pos="1607185" algn="l"/>
                <a:tab pos="2205355" algn="l"/>
              </a:tabLst>
            </a:pPr>
            <a:r>
              <a:rPr dirty="0" sz="650">
                <a:latin typeface="Palatino Linotype"/>
                <a:cs typeface="Palatino Linotype"/>
              </a:rPr>
              <a:t>11</a:t>
            </a:r>
            <a:r>
              <a:rPr dirty="0" sz="650" spc="290">
                <a:latin typeface="Palatino Linotype"/>
                <a:cs typeface="Palatino Linotype"/>
              </a:rPr>
              <a:t>  </a:t>
            </a:r>
            <a:r>
              <a:rPr dirty="0" sz="650" spc="-25">
                <a:latin typeface="Palatino Linotype"/>
                <a:cs typeface="Palatino Linotype"/>
              </a:rPr>
              <a:t>12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>
                <a:latin typeface="Palatino Linotype"/>
                <a:cs typeface="Palatino Linotype"/>
              </a:rPr>
              <a:t>21</a:t>
            </a:r>
            <a:r>
              <a:rPr dirty="0" sz="650" spc="290">
                <a:latin typeface="Palatino Linotype"/>
                <a:cs typeface="Palatino Linotype"/>
              </a:rPr>
              <a:t>  </a:t>
            </a:r>
            <a:r>
              <a:rPr dirty="0" sz="650" spc="-25">
                <a:latin typeface="Palatino Linotype"/>
                <a:cs typeface="Palatino Linotype"/>
              </a:rPr>
              <a:t>22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  <a:p>
            <a:pPr marL="38100">
              <a:lnSpc>
                <a:spcPct val="100000"/>
              </a:lnSpc>
              <a:spcBef>
                <a:spcPts val="34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20">
                <a:latin typeface="Palatino Linotype"/>
                <a:cs typeface="Palatino Linotype"/>
              </a:rPr>
              <a:t> of the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20">
                <a:latin typeface="Palatino Linotype"/>
                <a:cs typeface="Palatino Linotype"/>
              </a:rPr>
              <a:t> is </a:t>
            </a:r>
            <a:r>
              <a:rPr dirty="0" sz="1000" spc="-10">
                <a:latin typeface="Palatino Linotype"/>
                <a:cs typeface="Palatino Linotype"/>
              </a:rPr>
              <a:t>then:</a:t>
            </a:r>
            <a:endParaRPr sz="1000">
              <a:latin typeface="Palatino Linotype"/>
              <a:cs typeface="Palatino Linotype"/>
            </a:endParaRPr>
          </a:p>
          <a:p>
            <a:pPr marL="277495">
              <a:lnSpc>
                <a:spcPct val="100000"/>
              </a:lnSpc>
              <a:spcBef>
                <a:spcPts val="595"/>
              </a:spcBef>
            </a:pPr>
            <a:r>
              <a:rPr dirty="0" sz="1000" spc="155">
                <a:latin typeface="Cambria"/>
                <a:cs typeface="Cambria"/>
              </a:rPr>
              <a:t>Ω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</a:t>
            </a:r>
            <a:r>
              <a:rPr dirty="0" sz="1000" spc="-105">
                <a:latin typeface="Cambria"/>
                <a:cs typeface="Cambria"/>
              </a:rPr>
              <a:t>(</a:t>
            </a:r>
            <a:r>
              <a:rPr dirty="0" sz="1000" spc="-490" i="1">
                <a:latin typeface="Meiryo"/>
                <a:cs typeface="Meiryo"/>
              </a:rPr>
              <a:t/>
            </a:r>
            <a:r>
              <a:rPr dirty="0" sz="1000" spc="35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Σ</a:t>
            </a:r>
            <a:r>
              <a:rPr dirty="0" baseline="-21367" sz="975" spc="-494" i="1">
                <a:latin typeface="Meiryo"/>
                <a:cs typeface="Meiryo"/>
              </a:rPr>
              <a:t/>
            </a:r>
            <a:r>
              <a:rPr dirty="0" baseline="-21367" sz="975" spc="135" i="1">
                <a:latin typeface="Meiryo"/>
                <a:cs typeface="Meiryo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7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-7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baseline="-21367" sz="975" spc="-502" i="1">
                <a:latin typeface="Meiryo"/>
                <a:cs typeface="Meiryo"/>
              </a:rPr>
              <a:t/>
            </a:r>
            <a:r>
              <a:rPr dirty="0" baseline="-21367" sz="975" spc="135" i="1">
                <a:latin typeface="Meiryo"/>
                <a:cs typeface="Meiryo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0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7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-7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662880" y="6006687"/>
            <a:ext cx="48520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presence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makes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model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speciﬁc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compared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standard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798923" y="6231267"/>
            <a:ext cx="4857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33705" algn="l"/>
              </a:tabLst>
            </a:pP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1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29466" y="6158481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50" b="1">
                <a:latin typeface="Cambria"/>
                <a:cs typeface="Cambria"/>
              </a:rPr>
              <a:t>3sls</a:t>
            </a:r>
            <a:r>
              <a:rPr dirty="0" sz="1000" spc="90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estimator.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Compared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standard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component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model,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scalars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/>
            </a:r>
            <a:r>
              <a:rPr dirty="0" baseline="29914" sz="975" spc="-202">
                <a:latin typeface="Palatino Linotype"/>
                <a:cs typeface="Palatino Linotype"/>
              </a:rPr>
              <a:t>2</a:t>
            </a:r>
            <a:r>
              <a:rPr dirty="0" baseline="29914" sz="975" spc="28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/>
            </a:r>
            <a:r>
              <a:rPr dirty="0" baseline="29914" sz="975" spc="-202">
                <a:latin typeface="Palatino Linotype"/>
                <a:cs typeface="Palatino Linotype"/>
              </a:rPr>
              <a:t>2</a:t>
            </a:r>
            <a:r>
              <a:rPr dirty="0" baseline="29914" sz="975" spc="277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29463" y="6310390"/>
            <a:ext cx="25552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replaced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matrices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baseline="-21367" sz="975" spc="-487" i="1">
                <a:latin typeface="Meiryo"/>
                <a:cs typeface="Meiryo"/>
              </a:rPr>
              <a:t/>
            </a:r>
            <a:r>
              <a:rPr dirty="0" baseline="-21367" sz="975" spc="150" i="1">
                <a:latin typeface="Meiryo"/>
                <a:cs typeface="Meiryo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55">
                <a:latin typeface="Cambria"/>
                <a:cs typeface="Cambria"/>
              </a:rPr>
              <a:t>Σ</a:t>
            </a:r>
            <a:r>
              <a:rPr dirty="0" baseline="-21367" sz="975" spc="-525" i="1">
                <a:latin typeface="Meiryo"/>
                <a:cs typeface="Meiryo"/>
              </a:rPr>
              <a:t/>
            </a:r>
            <a:r>
              <a:rPr dirty="0" baseline="-21367" sz="975" spc="-209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221327" y="6515560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877371" y="6539903"/>
            <a:ext cx="2786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55">
                <a:latin typeface="Cambria"/>
                <a:cs typeface="Cambria"/>
              </a:rPr>
              <a:t>Ω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sz="1000" spc="38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sz="1000" spc="16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155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29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5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50">
                <a:latin typeface="Cambria"/>
                <a:cs typeface="Cambria"/>
              </a:rPr>
              <a:t>Σ</a:t>
            </a:r>
            <a:r>
              <a:rPr dirty="0" sz="1000" spc="380">
                <a:latin typeface="Cambria"/>
                <a:cs typeface="Cambria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155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50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10" i="1">
                <a:latin typeface="Palatino Linotype"/>
                <a:cs typeface="Palatino Linotype"/>
              </a:rPr>
              <a:t>J</a:t>
            </a:r>
            <a:r>
              <a:rPr dirty="0" baseline="11111" sz="1500" spc="-465" i="1">
                <a:latin typeface="Meiryo"/>
                <a:cs typeface="Meiryo"/>
              </a:rPr>
              <a:t>̄</a:t>
            </a:r>
            <a:r>
              <a:rPr dirty="0" baseline="11111" sz="1500" spc="240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))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29448" y="6597442"/>
            <a:ext cx="5010785" cy="1586230"/>
          </a:xfrm>
          <a:prstGeom prst="rect">
            <a:avLst/>
          </a:prstGeom>
        </p:spPr>
        <p:txBody>
          <a:bodyPr wrap="square" lIns="0" tIns="30480" rIns="0" bIns="0" rtlCol="0" vert="horz">
            <a:spAutoFit/>
          </a:bodyPr>
          <a:lstStyle/>
          <a:p>
            <a:pPr marL="850265">
              <a:lnSpc>
                <a:spcPct val="100000"/>
              </a:lnSpc>
              <a:spcBef>
                <a:spcPts val="240"/>
              </a:spcBef>
              <a:tabLst>
                <a:tab pos="1121410" algn="l"/>
                <a:tab pos="1459865" algn="l"/>
                <a:tab pos="1738630" algn="l"/>
                <a:tab pos="2071370" algn="l"/>
                <a:tab pos="2367915" algn="l"/>
                <a:tab pos="2691765" algn="l"/>
                <a:tab pos="2942590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  <a:p>
            <a:pPr marL="514984">
              <a:lnSpc>
                <a:spcPct val="100000"/>
              </a:lnSpc>
              <a:spcBef>
                <a:spcPts val="180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baseline="-21367" sz="975" spc="-502" i="1">
                <a:latin typeface="Meiryo"/>
                <a:cs typeface="Meiryo"/>
              </a:rPr>
              <a:t/>
            </a:r>
            <a:r>
              <a:rPr dirty="0" baseline="-21367" sz="975" spc="11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55">
                <a:latin typeface="Cambria"/>
                <a:cs typeface="Cambria"/>
              </a:rPr>
              <a:t>Σ</a:t>
            </a:r>
            <a:r>
              <a:rPr dirty="0" baseline="-21367" sz="975" spc="-509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baseline="-21367" sz="975" spc="-502" i="1">
                <a:latin typeface="Meiryo"/>
                <a:cs typeface="Meiryo"/>
              </a:rPr>
              <a:t/>
            </a:r>
            <a:r>
              <a:rPr dirty="0" baseline="-21367" sz="975" spc="120" i="1">
                <a:latin typeface="Meiryo"/>
                <a:cs typeface="Meiryo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W</a:t>
            </a:r>
            <a:endParaRPr sz="1000">
              <a:latin typeface="Palatino Linotype"/>
              <a:cs typeface="Palatino Linotype"/>
            </a:endParaRPr>
          </a:p>
          <a:p>
            <a:pPr marL="514984">
              <a:lnSpc>
                <a:spcPct val="100000"/>
              </a:lnSpc>
              <a:spcBef>
                <a:spcPts val="359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50">
                <a:latin typeface="Cambria"/>
                <a:cs typeface="Cambria"/>
              </a:rPr>
              <a:t>Σ</a:t>
            </a:r>
            <a:r>
              <a:rPr dirty="0" baseline="-21367" sz="975" spc="-697" i="1">
                <a:latin typeface="Meiryo"/>
                <a:cs typeface="Meiryo"/>
              </a:rPr>
              <a:t/>
            </a:r>
            <a:r>
              <a:rPr dirty="0" baseline="-21367" sz="975" spc="82" i="1">
                <a:latin typeface="Meiryo"/>
                <a:cs typeface="Meiryo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baseline="-21367" sz="975" spc="-502" i="1">
                <a:latin typeface="Meiryo"/>
                <a:cs typeface="Meiryo"/>
              </a:rPr>
              <a:t/>
            </a:r>
            <a:r>
              <a:rPr dirty="0" baseline="-21367" sz="975" spc="135" i="1">
                <a:latin typeface="Meiryo"/>
                <a:cs typeface="Meiryo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W</a:t>
            </a:r>
            <a:endParaRPr sz="1000">
              <a:latin typeface="Palatino Linotype"/>
              <a:cs typeface="Palatino Linotype"/>
            </a:endParaRPr>
          </a:p>
          <a:p>
            <a:pPr marL="146050">
              <a:lnSpc>
                <a:spcPct val="100000"/>
              </a:lnSpc>
              <a:spcBef>
                <a:spcPts val="59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50" b="1">
                <a:latin typeface="Cambria"/>
                <a:cs typeface="Cambria"/>
              </a:rPr>
              <a:t>3sls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20">
                <a:latin typeface="Palatino Linotype"/>
                <a:cs typeface="Palatino Linotype"/>
              </a:rPr>
              <a:t> can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computed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20">
                <a:latin typeface="Palatino Linotype"/>
                <a:cs typeface="Palatino Linotype"/>
              </a:rPr>
              <a:t> way:</a:t>
            </a:r>
            <a:endParaRPr sz="1000">
              <a:latin typeface="Palatino Linotype"/>
              <a:cs typeface="Palatino Linotype"/>
            </a:endParaRPr>
          </a:p>
          <a:p>
            <a:pPr marL="167005" marR="30480" indent="-129539">
              <a:lnSpc>
                <a:spcPct val="100000"/>
              </a:lnSpc>
              <a:spcBef>
                <a:spcPts val="595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spc="-55">
                <a:latin typeface="Palatino Linotype"/>
                <a:cs typeface="Palatino Linotype"/>
              </a:rPr>
              <a:t>ﬁrstly,</a:t>
            </a:r>
            <a:r>
              <a:rPr dirty="0" sz="1000" spc="-1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different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50" b="1">
                <a:latin typeface="Cambria"/>
                <a:cs typeface="Cambria"/>
              </a:rPr>
              <a:t>2sls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consistent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80">
                <a:latin typeface="Cambria"/>
                <a:cs typeface="Cambria"/>
              </a:rPr>
              <a:t>Ξ</a:t>
            </a:r>
            <a:r>
              <a:rPr dirty="0" baseline="11111" sz="1500" spc="-832" i="1">
                <a:latin typeface="Meiryo"/>
                <a:cs typeface="Meiryo"/>
              </a:rPr>
              <a:t>̂</a:t>
            </a:r>
            <a:r>
              <a:rPr dirty="0" baseline="11111" sz="1500" spc="89" i="1">
                <a:latin typeface="Meiryo"/>
                <a:cs typeface="Meiryo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may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computed;</a:t>
            </a:r>
            <a:endParaRPr sz="1000">
              <a:latin typeface="Palatino Linotype"/>
              <a:cs typeface="Palatino Linotype"/>
            </a:endParaRPr>
          </a:p>
          <a:p>
            <a:pPr marL="167005" indent="-129539">
              <a:lnSpc>
                <a:spcPts val="1190"/>
              </a:lnSpc>
              <a:buFont typeface="Cambria"/>
              <a:buChar char="•"/>
              <a:tabLst>
                <a:tab pos="167640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then,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90">
                <a:latin typeface="Cambria"/>
                <a:cs typeface="Cambria"/>
              </a:rPr>
              <a:t>Σ</a:t>
            </a:r>
            <a:r>
              <a:rPr dirty="0" baseline="-21367" sz="975" spc="-472" i="1">
                <a:latin typeface="Meiryo"/>
                <a:cs typeface="Meiryo"/>
              </a:rPr>
              <a:t/>
            </a:r>
            <a:r>
              <a:rPr dirty="0" baseline="-21367" sz="975" spc="142" i="1">
                <a:latin typeface="Meiryo"/>
                <a:cs typeface="Meiryo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Cambria"/>
                <a:cs typeface="Cambria"/>
              </a:rPr>
              <a:t>Σ</a:t>
            </a:r>
            <a:r>
              <a:rPr dirty="0" baseline="-21367" sz="975" spc="-697" i="1">
                <a:latin typeface="Meiryo"/>
                <a:cs typeface="Meiryo"/>
              </a:rPr>
              <a:t/>
            </a:r>
            <a:r>
              <a:rPr dirty="0" baseline="-21367" sz="975" spc="89" i="1">
                <a:latin typeface="Meiryo"/>
                <a:cs typeface="Meiryo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70">
                <a:latin typeface="Cambria"/>
                <a:cs typeface="Cambria"/>
              </a:rPr>
              <a:t>Σ</a:t>
            </a:r>
            <a:r>
              <a:rPr dirty="0" baseline="11111" sz="1500" spc="-817" i="1">
                <a:latin typeface="Meiryo"/>
                <a:cs typeface="Meiryo"/>
              </a:rPr>
              <a:t>̂</a:t>
            </a:r>
            <a:r>
              <a:rPr dirty="0" baseline="11111" sz="1500" spc="-284" i="1">
                <a:latin typeface="Meiryo"/>
                <a:cs typeface="Meiryo"/>
              </a:rPr>
              <a:t> </a:t>
            </a:r>
            <a:r>
              <a:rPr dirty="0" baseline="-21367" sz="975" spc="-532" i="1">
                <a:latin typeface="Meiryo"/>
                <a:cs typeface="Meiryo"/>
              </a:rPr>
              <a:t/>
            </a:r>
            <a:r>
              <a:rPr dirty="0" baseline="-21367" sz="975" spc="150" i="1">
                <a:latin typeface="Meiryo"/>
                <a:cs typeface="Meiryo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70">
                <a:latin typeface="Cambria"/>
                <a:cs typeface="Cambria"/>
              </a:rPr>
              <a:t>Σ</a:t>
            </a:r>
            <a:r>
              <a:rPr dirty="0" baseline="11111" sz="1500" spc="-817" i="1">
                <a:latin typeface="Meiryo"/>
                <a:cs typeface="Meiryo"/>
              </a:rPr>
              <a:t>̂</a:t>
            </a:r>
            <a:r>
              <a:rPr dirty="0" baseline="11111" sz="1500" spc="-284" i="1">
                <a:latin typeface="Meiryo"/>
                <a:cs typeface="Meiryo"/>
              </a:rPr>
              <a:t> </a:t>
            </a:r>
            <a:r>
              <a:rPr dirty="0" baseline="-21367" sz="975" spc="-352" i="1">
                <a:latin typeface="Meiryo"/>
                <a:cs typeface="Meiryo"/>
              </a:rPr>
              <a:t/>
            </a:r>
            <a:r>
              <a:rPr dirty="0" sz="1000" spc="50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marL="167005" indent="-129539">
              <a:lnSpc>
                <a:spcPct val="100000"/>
              </a:lnSpc>
              <a:spcBef>
                <a:spcPts val="40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covariates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responses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transformed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pre-</a:t>
            </a:r>
            <a:r>
              <a:rPr dirty="0" sz="1000" spc="-50">
                <a:latin typeface="Palatino Linotype"/>
                <a:cs typeface="Palatino Linotype"/>
              </a:rPr>
              <a:t>multiplying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by: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60">
                <a:latin typeface="Cambria"/>
                <a:cs typeface="Cambria"/>
              </a:rPr>
              <a:t>Ψ</a:t>
            </a:r>
            <a:r>
              <a:rPr dirty="0" baseline="13888" sz="1500" spc="-517" i="1">
                <a:latin typeface="Meiryo"/>
                <a:cs typeface="Meiryo"/>
              </a:rPr>
              <a:t>̂</a:t>
            </a:r>
            <a:r>
              <a:rPr dirty="0" baseline="13888" sz="1500" spc="29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spc="-470">
                <a:latin typeface="Cambria"/>
                <a:cs typeface="Cambria"/>
              </a:rPr>
              <a:t>Ω</a:t>
            </a:r>
            <a:r>
              <a:rPr dirty="0" baseline="13888" sz="1500" spc="-494" i="1">
                <a:latin typeface="Meiryo"/>
                <a:cs typeface="Meiryo"/>
              </a:rPr>
              <a:t>̂</a:t>
            </a:r>
            <a:r>
              <a:rPr dirty="0" baseline="13888" sz="1500" spc="-157" i="1">
                <a:latin typeface="Meiryo"/>
                <a:cs typeface="Meiryo"/>
              </a:rPr>
              <a:t> 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0.5</a:t>
            </a:r>
            <a:r>
              <a:rPr dirty="0" baseline="29914" sz="975" spc="284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  <a:p>
            <a:pPr marL="167005">
              <a:lnSpc>
                <a:spcPct val="100000"/>
              </a:lnSpc>
              <a:spcBef>
                <a:spcPts val="10"/>
              </a:spcBef>
            </a:pPr>
            <a:r>
              <a:rPr dirty="0" sz="1000" spc="-235" i="1">
                <a:latin typeface="Palatino Linotype"/>
                <a:cs typeface="Palatino Linotype"/>
              </a:rPr>
              <a:t>C</a:t>
            </a:r>
            <a:r>
              <a:rPr dirty="0" baseline="13888" sz="1500" spc="-839" i="1">
                <a:latin typeface="Meiryo"/>
                <a:cs typeface="Meiryo"/>
              </a:rPr>
              <a:t>̂</a:t>
            </a:r>
            <a:r>
              <a:rPr dirty="0" baseline="13888" sz="1500" spc="-284" i="1">
                <a:latin typeface="Meiryo"/>
                <a:cs typeface="Meiryo"/>
              </a:rPr>
              <a:t> </a:t>
            </a:r>
            <a:r>
              <a:rPr dirty="0" baseline="-21367" sz="975" spc="-712" i="1">
                <a:latin typeface="Meiryo"/>
                <a:cs typeface="Meiryo"/>
              </a:rPr>
              <a:t/>
            </a:r>
            <a:r>
              <a:rPr dirty="0" baseline="-21367" sz="975" spc="89" i="1">
                <a:latin typeface="Meiryo"/>
                <a:cs typeface="Meiryo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35" i="1">
                <a:latin typeface="Palatino Linotype"/>
                <a:cs typeface="Palatino Linotype"/>
              </a:rPr>
              <a:t>C</a:t>
            </a:r>
            <a:r>
              <a:rPr dirty="0" baseline="13888" sz="1500" spc="-839" i="1">
                <a:latin typeface="Meiryo"/>
                <a:cs typeface="Meiryo"/>
              </a:rPr>
              <a:t>̂</a:t>
            </a:r>
            <a:r>
              <a:rPr dirty="0" baseline="13888" sz="1500" spc="-277" i="1">
                <a:latin typeface="Meiryo"/>
                <a:cs typeface="Meiryo"/>
              </a:rPr>
              <a:t> </a:t>
            </a:r>
            <a:r>
              <a:rPr dirty="0" baseline="-21367" sz="975" spc="-532" i="1">
                <a:latin typeface="Meiryo"/>
                <a:cs typeface="Meiryo"/>
              </a:rPr>
              <a:t/>
            </a:r>
            <a:r>
              <a:rPr dirty="0" baseline="-21367" sz="975" spc="135" i="1">
                <a:latin typeface="Meiryo"/>
                <a:cs typeface="Meiryo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996304" y="607782"/>
            <a:ext cx="815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Endogeneity</a:t>
            </a:r>
            <a:r>
              <a:rPr dirty="0" sz="800" spc="27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157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409714" y="969583"/>
            <a:ext cx="482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7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43379" y="896803"/>
            <a:ext cx="44919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7005" indent="-129539">
              <a:lnSpc>
                <a:spcPct val="100000"/>
              </a:lnSpc>
              <a:spcBef>
                <a:spcPts val="95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instrumental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transformed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pre-</a:t>
            </a:r>
            <a:r>
              <a:rPr dirty="0" sz="1000" spc="-50">
                <a:latin typeface="Palatino Linotype"/>
                <a:cs typeface="Palatino Linotype"/>
              </a:rPr>
              <a:t>multiplying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them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by: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0">
                <a:latin typeface="Cambria"/>
                <a:cs typeface="Cambria"/>
              </a:rPr>
              <a:t>(</a:t>
            </a:r>
            <a:r>
              <a:rPr dirty="0" sz="1000" spc="-140" i="1">
                <a:latin typeface="Palatino Linotype"/>
                <a:cs typeface="Palatino Linotype"/>
              </a:rPr>
              <a:t>C</a:t>
            </a:r>
            <a:r>
              <a:rPr dirty="0" baseline="13888" sz="1500" spc="-697" i="1">
                <a:latin typeface="Meiryo"/>
                <a:cs typeface="Meiryo"/>
              </a:rPr>
              <a:t>̂</a:t>
            </a:r>
            <a:r>
              <a:rPr dirty="0" baseline="13888" sz="1500" spc="-172" i="1">
                <a:latin typeface="Meiryo"/>
                <a:cs typeface="Meiryo"/>
              </a:rPr>
              <a:t> </a:t>
            </a:r>
            <a:r>
              <a:rPr dirty="0" baseline="29914" sz="975">
                <a:latin typeface="Cambria"/>
                <a:cs typeface="Cambria"/>
              </a:rPr>
              <a:t>–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baseline="29914" sz="975" spc="135" i="1">
                <a:latin typeface="Meiryo"/>
                <a:cs typeface="Meiryo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9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672897" y="1052367"/>
            <a:ext cx="7505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0">
                <a:latin typeface="Cambria"/>
                <a:cs typeface="Cambria"/>
              </a:rPr>
              <a:t>(</a:t>
            </a:r>
            <a:r>
              <a:rPr dirty="0" sz="1000" spc="-140" i="1">
                <a:latin typeface="Palatino Linotype"/>
                <a:cs typeface="Palatino Linotype"/>
              </a:rPr>
              <a:t>C</a:t>
            </a:r>
            <a:r>
              <a:rPr dirty="0" baseline="13888" sz="1500" spc="-697" i="1">
                <a:latin typeface="Meiryo"/>
                <a:cs typeface="Meiryo"/>
              </a:rPr>
              <a:t>̂</a:t>
            </a:r>
            <a:r>
              <a:rPr dirty="0" baseline="13888" sz="1500" spc="-172" i="1">
                <a:latin typeface="Meiryo"/>
                <a:cs typeface="Meiryo"/>
              </a:rPr>
              <a:t> </a:t>
            </a:r>
            <a:r>
              <a:rPr dirty="0" baseline="29914" sz="975">
                <a:latin typeface="Cambria"/>
                <a:cs typeface="Cambria"/>
              </a:rPr>
              <a:t>–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baseline="29914" sz="975" spc="135" i="1">
                <a:latin typeface="Meiryo"/>
                <a:cs typeface="Meiryo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9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2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68766" y="1125143"/>
            <a:ext cx="4960620" cy="93980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268605">
              <a:lnSpc>
                <a:spcPts val="69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algn="just" marL="141605" indent="-129539">
              <a:lnSpc>
                <a:spcPts val="1110"/>
              </a:lnSpc>
              <a:buFont typeface="Cambria"/>
              <a:buChar char="•"/>
              <a:tabLst>
                <a:tab pos="1422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Times New Roman"/>
                <a:cs typeface="Times New Roman"/>
              </a:rPr>
              <a:t>2sls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applied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transformed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data.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ct val="100000"/>
              </a:lnSpc>
              <a:spcBef>
                <a:spcPts val="595"/>
              </a:spcBef>
            </a:pP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Times New Roman"/>
                <a:cs typeface="Times New Roman"/>
              </a:rPr>
              <a:t>2sls</a:t>
            </a:r>
            <a:r>
              <a:rPr dirty="0" sz="1000" spc="85" b="1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estimator,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difference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between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Baltagi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(1981)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>
                <a:latin typeface="Palatino Linotype"/>
                <a:cs typeface="Palatino Linotype"/>
              </a:rPr>
              <a:t>Balestra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Varadharajan-</a:t>
            </a:r>
            <a:r>
              <a:rPr dirty="0" sz="1000" spc="-20">
                <a:latin typeface="Palatino Linotype"/>
                <a:cs typeface="Palatino Linotype"/>
              </a:rPr>
              <a:t>Krishnakumar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(1987)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former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uses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15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12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transformations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instruments,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while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latter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uses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quasi-</a:t>
            </a:r>
            <a:r>
              <a:rPr dirty="0" sz="1000" spc="-10">
                <a:latin typeface="Palatino Linotype"/>
                <a:cs typeface="Palatino Linotype"/>
              </a:rPr>
              <a:t>difference transformation.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581479" y="2993643"/>
            <a:ext cx="4985385" cy="3983990"/>
          </a:xfrm>
          <a:custGeom>
            <a:avLst/>
            <a:gdLst/>
            <a:ahLst/>
            <a:cxnLst/>
            <a:rect l="l" t="t" r="r" b="b"/>
            <a:pathLst>
              <a:path w="4985385" h="3983990">
                <a:moveTo>
                  <a:pt x="4985182" y="3842994"/>
                </a:moveTo>
                <a:lnTo>
                  <a:pt x="0" y="3842994"/>
                </a:lnTo>
                <a:lnTo>
                  <a:pt x="0" y="3983698"/>
                </a:lnTo>
                <a:lnTo>
                  <a:pt x="4985182" y="3983698"/>
                </a:lnTo>
                <a:lnTo>
                  <a:pt x="4985182" y="3842994"/>
                </a:lnTo>
                <a:close/>
              </a:path>
              <a:path w="4985385" h="3983990">
                <a:moveTo>
                  <a:pt x="4985182" y="3701377"/>
                </a:moveTo>
                <a:lnTo>
                  <a:pt x="0" y="3701377"/>
                </a:lnTo>
                <a:lnTo>
                  <a:pt x="0" y="3842080"/>
                </a:lnTo>
                <a:lnTo>
                  <a:pt x="4985182" y="3842080"/>
                </a:lnTo>
                <a:lnTo>
                  <a:pt x="4985182" y="3701377"/>
                </a:lnTo>
                <a:close/>
              </a:path>
              <a:path w="4985385" h="3983990">
                <a:moveTo>
                  <a:pt x="4985182" y="3559645"/>
                </a:moveTo>
                <a:lnTo>
                  <a:pt x="0" y="3559645"/>
                </a:lnTo>
                <a:lnTo>
                  <a:pt x="0" y="3700348"/>
                </a:lnTo>
                <a:lnTo>
                  <a:pt x="4985182" y="3700348"/>
                </a:lnTo>
                <a:lnTo>
                  <a:pt x="4985182" y="3559645"/>
                </a:lnTo>
                <a:close/>
              </a:path>
              <a:path w="4985385" h="3983990">
                <a:moveTo>
                  <a:pt x="4985182" y="3417913"/>
                </a:moveTo>
                <a:lnTo>
                  <a:pt x="0" y="3417913"/>
                </a:lnTo>
                <a:lnTo>
                  <a:pt x="0" y="3558616"/>
                </a:lnTo>
                <a:lnTo>
                  <a:pt x="4985182" y="3558616"/>
                </a:lnTo>
                <a:lnTo>
                  <a:pt x="4985182" y="3417913"/>
                </a:lnTo>
                <a:close/>
              </a:path>
              <a:path w="4985385" h="3983990">
                <a:moveTo>
                  <a:pt x="4985182" y="3276181"/>
                </a:moveTo>
                <a:lnTo>
                  <a:pt x="0" y="3276181"/>
                </a:lnTo>
                <a:lnTo>
                  <a:pt x="0" y="3416884"/>
                </a:lnTo>
                <a:lnTo>
                  <a:pt x="4985182" y="3416884"/>
                </a:lnTo>
                <a:lnTo>
                  <a:pt x="4985182" y="3276181"/>
                </a:lnTo>
                <a:close/>
              </a:path>
              <a:path w="4985385" h="3983990">
                <a:moveTo>
                  <a:pt x="4985182" y="3134449"/>
                </a:moveTo>
                <a:lnTo>
                  <a:pt x="0" y="3134449"/>
                </a:lnTo>
                <a:lnTo>
                  <a:pt x="0" y="3275152"/>
                </a:lnTo>
                <a:lnTo>
                  <a:pt x="4985182" y="3275152"/>
                </a:lnTo>
                <a:lnTo>
                  <a:pt x="4985182" y="3134449"/>
                </a:lnTo>
                <a:close/>
              </a:path>
              <a:path w="4985385" h="3983990">
                <a:moveTo>
                  <a:pt x="4985182" y="2992831"/>
                </a:moveTo>
                <a:lnTo>
                  <a:pt x="0" y="2992831"/>
                </a:lnTo>
                <a:lnTo>
                  <a:pt x="0" y="3133534"/>
                </a:lnTo>
                <a:lnTo>
                  <a:pt x="4985182" y="3133534"/>
                </a:lnTo>
                <a:lnTo>
                  <a:pt x="4985182" y="2992831"/>
                </a:lnTo>
                <a:close/>
              </a:path>
              <a:path w="4985385" h="3983990">
                <a:moveTo>
                  <a:pt x="4985182" y="2851099"/>
                </a:moveTo>
                <a:lnTo>
                  <a:pt x="0" y="2851099"/>
                </a:lnTo>
                <a:lnTo>
                  <a:pt x="0" y="2991802"/>
                </a:lnTo>
                <a:lnTo>
                  <a:pt x="4985182" y="2991802"/>
                </a:lnTo>
                <a:lnTo>
                  <a:pt x="4985182" y="2851099"/>
                </a:lnTo>
                <a:close/>
              </a:path>
              <a:path w="4985385" h="3983990">
                <a:moveTo>
                  <a:pt x="4985182" y="2709367"/>
                </a:moveTo>
                <a:lnTo>
                  <a:pt x="0" y="2709367"/>
                </a:lnTo>
                <a:lnTo>
                  <a:pt x="0" y="2850070"/>
                </a:lnTo>
                <a:lnTo>
                  <a:pt x="4985182" y="2850070"/>
                </a:lnTo>
                <a:lnTo>
                  <a:pt x="4985182" y="2709367"/>
                </a:lnTo>
                <a:close/>
              </a:path>
              <a:path w="4985385" h="3983990">
                <a:moveTo>
                  <a:pt x="4985182" y="2567635"/>
                </a:moveTo>
                <a:lnTo>
                  <a:pt x="0" y="2567635"/>
                </a:lnTo>
                <a:lnTo>
                  <a:pt x="0" y="2708338"/>
                </a:lnTo>
                <a:lnTo>
                  <a:pt x="4985182" y="2708338"/>
                </a:lnTo>
                <a:lnTo>
                  <a:pt x="4985182" y="2567635"/>
                </a:lnTo>
                <a:close/>
              </a:path>
              <a:path w="4985385" h="3983990">
                <a:moveTo>
                  <a:pt x="4985182" y="2425903"/>
                </a:moveTo>
                <a:lnTo>
                  <a:pt x="0" y="2425903"/>
                </a:lnTo>
                <a:lnTo>
                  <a:pt x="0" y="2566606"/>
                </a:lnTo>
                <a:lnTo>
                  <a:pt x="4985182" y="2566606"/>
                </a:lnTo>
                <a:lnTo>
                  <a:pt x="4985182" y="2425903"/>
                </a:lnTo>
                <a:close/>
              </a:path>
              <a:path w="4985385" h="3983990">
                <a:moveTo>
                  <a:pt x="4985182" y="2284285"/>
                </a:moveTo>
                <a:lnTo>
                  <a:pt x="0" y="2284285"/>
                </a:lnTo>
                <a:lnTo>
                  <a:pt x="0" y="2424988"/>
                </a:lnTo>
                <a:lnTo>
                  <a:pt x="4985182" y="2424988"/>
                </a:lnTo>
                <a:lnTo>
                  <a:pt x="4985182" y="2284285"/>
                </a:lnTo>
                <a:close/>
              </a:path>
              <a:path w="4985385" h="3983990">
                <a:moveTo>
                  <a:pt x="4985182" y="2142553"/>
                </a:moveTo>
                <a:lnTo>
                  <a:pt x="0" y="2142553"/>
                </a:lnTo>
                <a:lnTo>
                  <a:pt x="0" y="2283256"/>
                </a:lnTo>
                <a:lnTo>
                  <a:pt x="4985182" y="2283256"/>
                </a:lnTo>
                <a:lnTo>
                  <a:pt x="4985182" y="2142553"/>
                </a:lnTo>
                <a:close/>
              </a:path>
              <a:path w="4985385" h="3983990">
                <a:moveTo>
                  <a:pt x="4985182" y="2000821"/>
                </a:moveTo>
                <a:lnTo>
                  <a:pt x="0" y="2000821"/>
                </a:lnTo>
                <a:lnTo>
                  <a:pt x="0" y="2141524"/>
                </a:lnTo>
                <a:lnTo>
                  <a:pt x="4985182" y="2141524"/>
                </a:lnTo>
                <a:lnTo>
                  <a:pt x="4985182" y="2000821"/>
                </a:lnTo>
                <a:close/>
              </a:path>
              <a:path w="4985385" h="3983990">
                <a:moveTo>
                  <a:pt x="4985182" y="1859089"/>
                </a:moveTo>
                <a:lnTo>
                  <a:pt x="0" y="1859089"/>
                </a:lnTo>
                <a:lnTo>
                  <a:pt x="0" y="1999792"/>
                </a:lnTo>
                <a:lnTo>
                  <a:pt x="4985182" y="1999792"/>
                </a:lnTo>
                <a:lnTo>
                  <a:pt x="4985182" y="1859089"/>
                </a:lnTo>
                <a:close/>
              </a:path>
              <a:path w="4985385" h="3983990">
                <a:moveTo>
                  <a:pt x="4985182" y="1717357"/>
                </a:moveTo>
                <a:lnTo>
                  <a:pt x="0" y="1717357"/>
                </a:lnTo>
                <a:lnTo>
                  <a:pt x="0" y="1858060"/>
                </a:lnTo>
                <a:lnTo>
                  <a:pt x="4985182" y="1858060"/>
                </a:lnTo>
                <a:lnTo>
                  <a:pt x="4985182" y="1717357"/>
                </a:lnTo>
                <a:close/>
              </a:path>
              <a:path w="4985385" h="3983990">
                <a:moveTo>
                  <a:pt x="4985182" y="1575739"/>
                </a:moveTo>
                <a:lnTo>
                  <a:pt x="0" y="1575739"/>
                </a:lnTo>
                <a:lnTo>
                  <a:pt x="0" y="1716443"/>
                </a:lnTo>
                <a:lnTo>
                  <a:pt x="4985182" y="1716443"/>
                </a:lnTo>
                <a:lnTo>
                  <a:pt x="4985182" y="1575739"/>
                </a:lnTo>
                <a:close/>
              </a:path>
              <a:path w="4985385" h="3983990">
                <a:moveTo>
                  <a:pt x="4985182" y="1434007"/>
                </a:moveTo>
                <a:lnTo>
                  <a:pt x="0" y="1434007"/>
                </a:lnTo>
                <a:lnTo>
                  <a:pt x="0" y="1574711"/>
                </a:lnTo>
                <a:lnTo>
                  <a:pt x="4985182" y="1574711"/>
                </a:lnTo>
                <a:lnTo>
                  <a:pt x="4985182" y="1434007"/>
                </a:lnTo>
                <a:close/>
              </a:path>
              <a:path w="4985385" h="3983990">
                <a:moveTo>
                  <a:pt x="4985182" y="1292275"/>
                </a:moveTo>
                <a:lnTo>
                  <a:pt x="0" y="1292275"/>
                </a:lnTo>
                <a:lnTo>
                  <a:pt x="0" y="1432979"/>
                </a:lnTo>
                <a:lnTo>
                  <a:pt x="4985182" y="1432979"/>
                </a:lnTo>
                <a:lnTo>
                  <a:pt x="4985182" y="1292275"/>
                </a:lnTo>
                <a:close/>
              </a:path>
              <a:path w="4985385" h="3983990">
                <a:moveTo>
                  <a:pt x="4985182" y="1150543"/>
                </a:moveTo>
                <a:lnTo>
                  <a:pt x="0" y="1150543"/>
                </a:lnTo>
                <a:lnTo>
                  <a:pt x="0" y="1291247"/>
                </a:lnTo>
                <a:lnTo>
                  <a:pt x="4985182" y="1291247"/>
                </a:lnTo>
                <a:lnTo>
                  <a:pt x="4985182" y="1150543"/>
                </a:lnTo>
                <a:close/>
              </a:path>
              <a:path w="4985385" h="3983990">
                <a:moveTo>
                  <a:pt x="4985182" y="1008811"/>
                </a:moveTo>
                <a:lnTo>
                  <a:pt x="0" y="1008811"/>
                </a:lnTo>
                <a:lnTo>
                  <a:pt x="0" y="1149515"/>
                </a:lnTo>
                <a:lnTo>
                  <a:pt x="4985182" y="1149515"/>
                </a:lnTo>
                <a:lnTo>
                  <a:pt x="4985182" y="1008811"/>
                </a:lnTo>
                <a:close/>
              </a:path>
              <a:path w="4985385" h="3983990">
                <a:moveTo>
                  <a:pt x="4985182" y="0"/>
                </a:moveTo>
                <a:lnTo>
                  <a:pt x="0" y="0"/>
                </a:lnTo>
                <a:lnTo>
                  <a:pt x="0" y="136817"/>
                </a:lnTo>
                <a:lnTo>
                  <a:pt x="0" y="140703"/>
                </a:lnTo>
                <a:lnTo>
                  <a:pt x="0" y="1007897"/>
                </a:lnTo>
                <a:lnTo>
                  <a:pt x="4985182" y="1007897"/>
                </a:lnTo>
                <a:lnTo>
                  <a:pt x="4985182" y="136817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568760" y="2191139"/>
            <a:ext cx="4959985" cy="4774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>
              <a:lnSpc>
                <a:spcPts val="1200"/>
              </a:lnSpc>
              <a:spcBef>
                <a:spcPts val="95"/>
              </a:spcBef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6.4</a:t>
            </a:r>
            <a:r>
              <a:rPr dirty="0" sz="1000" spc="370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error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components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spc="114" b="1">
                <a:latin typeface="Times New Roman"/>
                <a:cs typeface="Times New Roman"/>
              </a:rPr>
              <a:t>3sls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ForeignTrade</a:t>
            </a:r>
            <a:r>
              <a:rPr dirty="0" sz="1000" spc="-320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200"/>
              </a:lnSpc>
              <a:spcBef>
                <a:spcPts val="35"/>
              </a:spcBef>
            </a:pPr>
            <a:r>
              <a:rPr dirty="0" sz="1000" spc="-10">
                <a:latin typeface="Palatino Linotype"/>
                <a:cs typeface="Palatino Linotype"/>
              </a:rPr>
              <a:t>Kinal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Lahiri</a:t>
            </a:r>
            <a:r>
              <a:rPr dirty="0" sz="1000">
                <a:latin typeface="Palatino Linotype"/>
                <a:cs typeface="Palatino Linotype"/>
              </a:rPr>
              <a:t> (1993)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estimate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system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composed</a:t>
            </a:r>
            <a:r>
              <a:rPr dirty="0" sz="1000">
                <a:latin typeface="Palatino Linotype"/>
                <a:cs typeface="Palatino Linotype"/>
              </a:rPr>
              <a:t> of the </a:t>
            </a:r>
            <a:r>
              <a:rPr dirty="0" sz="1000" spc="-35">
                <a:latin typeface="Palatino Linotype"/>
                <a:cs typeface="Palatino Linotype"/>
              </a:rPr>
              <a:t>demand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 </a:t>
            </a:r>
            <a:r>
              <a:rPr dirty="0" sz="1000" spc="-10">
                <a:latin typeface="Palatino Linotype"/>
                <a:cs typeface="Palatino Linotype"/>
              </a:rPr>
              <a:t>imports</a:t>
            </a:r>
            <a:r>
              <a:rPr dirty="0" sz="1000">
                <a:latin typeface="Palatino Linotype"/>
                <a:cs typeface="Palatino Linotype"/>
              </a:rPr>
              <a:t> 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65">
                <a:latin typeface="Palatino Linotype"/>
                <a:cs typeface="Palatino Linotype"/>
              </a:rPr>
              <a:t>demand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exports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by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Times New Roman"/>
                <a:cs typeface="Times New Roman"/>
              </a:rPr>
              <a:t>3</a:t>
            </a:r>
            <a:r>
              <a:rPr dirty="0" sz="1000" spc="30" b="1">
                <a:latin typeface="Times New Roman"/>
                <a:cs typeface="Times New Roman"/>
              </a:rPr>
              <a:t>s</a:t>
            </a:r>
            <a:r>
              <a:rPr dirty="0" sz="1000" spc="270" b="1">
                <a:latin typeface="Times New Roman"/>
                <a:cs typeface="Times New Roman"/>
              </a:rPr>
              <a:t>l</a:t>
            </a:r>
            <a:r>
              <a:rPr dirty="0" sz="1000" spc="90" b="1">
                <a:latin typeface="Times New Roman"/>
                <a:cs typeface="Times New Roman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compute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plm</a:t>
            </a:r>
            <a:r>
              <a:rPr dirty="0" sz="1000" spc="-10">
                <a:latin typeface="Palatino Linotype"/>
                <a:cs typeface="Palatino Linotype"/>
              </a:rPr>
              <a:t>, </a:t>
            </a:r>
            <a:r>
              <a:rPr dirty="0" sz="1000" spc="-35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</a:t>
            </a:r>
            <a:r>
              <a:rPr dirty="0" sz="1000" spc="-10">
                <a:latin typeface="Palatino Linotype"/>
                <a:cs typeface="Palatino Linotype"/>
              </a:rPr>
              <a:t> argu- </a:t>
            </a:r>
            <a:r>
              <a:rPr dirty="0" sz="1000" spc="-30">
                <a:latin typeface="Palatino Linotype"/>
                <a:cs typeface="Palatino Linotype"/>
              </a:rPr>
              <a:t>ment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list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containing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30">
                <a:latin typeface="Palatino Linotype"/>
                <a:cs typeface="Palatino Linotype"/>
              </a:rPr>
              <a:t>description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 the </a:t>
            </a:r>
            <a:r>
              <a:rPr dirty="0" sz="1000" spc="-35">
                <a:latin typeface="Palatino Linotype"/>
                <a:cs typeface="Palatino Linotype"/>
              </a:rPr>
              <a:t>equations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system.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950">
              <a:latin typeface="Palatino Linotype"/>
              <a:cs typeface="Palatino Linotype"/>
            </a:endParaRPr>
          </a:p>
          <a:p>
            <a:pPr marL="374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eqimp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imports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pmcpi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gnp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lag(imports)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</a:t>
            </a:r>
            <a:endParaRPr sz="800">
              <a:latin typeface="Courier New"/>
              <a:cs typeface="Courier New"/>
            </a:endParaRPr>
          </a:p>
          <a:p>
            <a:pPr marL="1009650">
              <a:lnSpc>
                <a:spcPct val="100000"/>
              </a:lnSpc>
              <a:spcBef>
                <a:spcPts val="165"/>
              </a:spcBef>
            </a:pPr>
            <a:r>
              <a:rPr dirty="0" sz="800">
                <a:latin typeface="Courier New"/>
                <a:cs typeface="Courier New"/>
              </a:rPr>
              <a:t>lag(resimp)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|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lag(consump)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lag(cpi)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lag(income)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</a:t>
            </a:r>
            <a:endParaRPr sz="800">
              <a:latin typeface="Courier New"/>
              <a:cs typeface="Courier New"/>
            </a:endParaRPr>
          </a:p>
          <a:p>
            <a:pPr marL="1009650" marR="541020">
              <a:lnSpc>
                <a:spcPct val="116799"/>
              </a:lnSpc>
              <a:spcBef>
                <a:spcPts val="50"/>
              </a:spcBef>
            </a:pPr>
            <a:r>
              <a:rPr dirty="0" sz="800">
                <a:latin typeface="Courier New"/>
                <a:cs typeface="Courier New"/>
              </a:rPr>
              <a:t>lag(px)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lag(reserves)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lag(exports)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|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lag(gnp)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pm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 </a:t>
            </a:r>
            <a:r>
              <a:rPr dirty="0" sz="800">
                <a:latin typeface="Courier New"/>
                <a:cs typeface="Courier New"/>
              </a:rPr>
              <a:t>lag(invest)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lag(money)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gnpw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pw</a:t>
            </a:r>
            <a:r>
              <a:rPr dirty="0" sz="800" spc="4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trend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pgnp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65"/>
              </a:spcBef>
            </a:pPr>
            <a:r>
              <a:rPr dirty="0" sz="800">
                <a:latin typeface="Courier New"/>
                <a:cs typeface="Courier New"/>
              </a:rPr>
              <a:t>eqexp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exports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pxpw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gnpw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lag(exports)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|</a:t>
            </a:r>
            <a:endParaRPr sz="800">
              <a:latin typeface="Courier New"/>
              <a:cs typeface="Courier New"/>
            </a:endParaRPr>
          </a:p>
          <a:p>
            <a:pPr marL="1009650" marR="541020">
              <a:lnSpc>
                <a:spcPct val="116500"/>
              </a:lnSpc>
              <a:spcBef>
                <a:spcPts val="50"/>
              </a:spcBef>
            </a:pPr>
            <a:r>
              <a:rPr dirty="0" sz="800">
                <a:latin typeface="Courier New"/>
                <a:cs typeface="Courier New"/>
              </a:rPr>
              <a:t>lag(gnp)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pw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lag(consump)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pm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lag(px)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lag(cpi)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| </a:t>
            </a:r>
            <a:r>
              <a:rPr dirty="0" sz="800">
                <a:latin typeface="Courier New"/>
                <a:cs typeface="Courier New"/>
              </a:rPr>
              <a:t>lag(money)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gnpw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4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pgnp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pop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lag(invest)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 </a:t>
            </a:r>
            <a:r>
              <a:rPr dirty="0" sz="800">
                <a:latin typeface="Courier New"/>
                <a:cs typeface="Courier New"/>
              </a:rPr>
              <a:t>lag(income)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lag(reserves)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exrate</a:t>
            </a:r>
            <a:endParaRPr sz="800">
              <a:latin typeface="Courier New"/>
              <a:cs typeface="Courier New"/>
            </a:endParaRPr>
          </a:p>
          <a:p>
            <a:pPr algn="r" marR="260604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r12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plm(list(import.demand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0">
                <a:latin typeface="Courier New"/>
                <a:cs typeface="Courier New"/>
              </a:rPr>
              <a:t> eqimp,</a:t>
            </a:r>
            <a:endParaRPr sz="800">
              <a:latin typeface="Courier New"/>
              <a:cs typeface="Courier New"/>
            </a:endParaRPr>
          </a:p>
          <a:p>
            <a:pPr algn="r" marR="254571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export.demand</a:t>
            </a:r>
            <a:r>
              <a:rPr dirty="0" sz="800">
                <a:latin typeface="Courier New"/>
                <a:cs typeface="Courier New"/>
              </a:rPr>
              <a:t> =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eqexp),</a:t>
            </a:r>
            <a:endParaRPr sz="800">
              <a:latin typeface="Courier New"/>
              <a:cs typeface="Courier New"/>
            </a:endParaRPr>
          </a:p>
          <a:p>
            <a:pPr marL="705485" marR="114871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ForeignTrade,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31,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"random", </a:t>
            </a:r>
            <a:r>
              <a:rPr dirty="0" sz="800">
                <a:latin typeface="Courier New"/>
                <a:cs typeface="Courier New"/>
              </a:rPr>
              <a:t>inst.method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"baltagi",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random.method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"nerlove", </a:t>
            </a:r>
            <a:r>
              <a:rPr dirty="0" sz="800">
                <a:latin typeface="Courier New"/>
                <a:cs typeface="Courier New"/>
              </a:rPr>
              <a:t>random.dfcor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c(1,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1))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summary(r12)</a:t>
            </a:r>
            <a:endParaRPr sz="800">
              <a:latin typeface="Courier New"/>
              <a:cs typeface="Courier New"/>
            </a:endParaRPr>
          </a:p>
          <a:p>
            <a:pPr marL="219710" marR="2120265" indent="-18224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Oneway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(individual)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Random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Model </a:t>
            </a:r>
            <a:r>
              <a:rPr dirty="0" sz="800">
                <a:latin typeface="Courier New"/>
                <a:cs typeface="Courier New"/>
              </a:rPr>
              <a:t>(Nerlove's</a:t>
            </a:r>
            <a:r>
              <a:rPr dirty="0" sz="800" spc="-9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transformation)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Call:</a:t>
            </a:r>
            <a:endParaRPr sz="800">
              <a:latin typeface="Courier New"/>
              <a:cs typeface="Courier New"/>
            </a:endParaRPr>
          </a:p>
          <a:p>
            <a:pPr marL="280670" marR="662305" indent="-243204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plm.list(formula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0">
                <a:latin typeface="Courier New"/>
                <a:cs typeface="Courier New"/>
              </a:rPr>
              <a:t> list(import.demand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eqimp,</a:t>
            </a:r>
            <a:r>
              <a:rPr dirty="0" sz="800" spc="-10">
                <a:latin typeface="Courier New"/>
                <a:cs typeface="Courier New"/>
              </a:rPr>
              <a:t> export.demand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0">
                <a:latin typeface="Courier New"/>
                <a:cs typeface="Courier New"/>
              </a:rPr>
              <a:t> eqexp),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ForeignTrade,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"random",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random.method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"nerlove",</a:t>
            </a:r>
            <a:endParaRPr sz="800">
              <a:latin typeface="Courier New"/>
              <a:cs typeface="Courier New"/>
            </a:endParaRPr>
          </a:p>
          <a:p>
            <a:pPr marL="523240" marR="358775" indent="-243204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inst.method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"baltagi",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31,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...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pairlist(random.dfcor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c(1, 1)))</a:t>
            </a:r>
            <a:endParaRPr sz="800">
              <a:latin typeface="Courier New"/>
              <a:cs typeface="Courier New"/>
            </a:endParaRPr>
          </a:p>
          <a:p>
            <a:pPr marL="37465" marR="2545080">
              <a:lnSpc>
                <a:spcPct val="232399"/>
              </a:lnSpc>
            </a:pPr>
            <a:r>
              <a:rPr dirty="0" sz="800">
                <a:latin typeface="Courier New"/>
                <a:cs typeface="Courier New"/>
              </a:rPr>
              <a:t>Balanced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Panel: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31,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24,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744 </a:t>
            </a:r>
            <a:r>
              <a:rPr dirty="0" sz="800" spc="-10">
                <a:latin typeface="Courier New"/>
                <a:cs typeface="Courier New"/>
              </a:rPr>
              <a:t>Effects: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401955" marR="2241550" indent="-243204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Estimated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standard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deviations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the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error import.demand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export.demand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581479" y="6978370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1" name="object 11" descr=""/>
          <p:cNvGraphicFramePr>
            <a:graphicFrameLocks noGrp="1"/>
          </p:cNvGraphicFramePr>
          <p:nvPr/>
        </p:nvGraphicFramePr>
        <p:xfrm>
          <a:off x="575104" y="6996821"/>
          <a:ext cx="2067560" cy="2438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78485"/>
                <a:gridCol w="850265"/>
                <a:gridCol w="638810"/>
              </a:tblGrid>
              <a:tr h="121920">
                <a:tc>
                  <a:txBody>
                    <a:bodyPr/>
                    <a:lstStyle/>
                    <a:p>
                      <a:pPr marL="31750">
                        <a:lnSpc>
                          <a:spcPts val="77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id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0.0619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0.0782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21920">
                <a:tc>
                  <a:txBody>
                    <a:bodyPr/>
                    <a:lstStyle/>
                    <a:p>
                      <a:pPr marL="31750">
                        <a:lnSpc>
                          <a:spcPts val="86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idios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6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0.1439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86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0.1200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12" name="object 12" descr=""/>
          <p:cNvSpPr/>
          <p:nvPr/>
        </p:nvSpPr>
        <p:spPr>
          <a:xfrm>
            <a:off x="581479" y="7261834"/>
            <a:ext cx="4985385" cy="424180"/>
          </a:xfrm>
          <a:custGeom>
            <a:avLst/>
            <a:gdLst/>
            <a:ahLst/>
            <a:cxnLst/>
            <a:rect l="l" t="t" r="r" b="b"/>
            <a:pathLst>
              <a:path w="4985385" h="424179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424179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42417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715538" y="7365162"/>
            <a:ext cx="3305175" cy="3092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41045" marR="5080" indent="-728980">
              <a:lnSpc>
                <a:spcPct val="116300"/>
              </a:lnSpc>
              <a:spcBef>
                <a:spcPts val="100"/>
              </a:spcBef>
            </a:pPr>
            <a:r>
              <a:rPr dirty="0" sz="800">
                <a:latin typeface="Courier New"/>
                <a:cs typeface="Courier New"/>
              </a:rPr>
              <a:t>Estimated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correlation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matrix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the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individual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effects import.demand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export.demand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581479" y="7686916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594154" y="7648510"/>
            <a:ext cx="814705" cy="3092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6300"/>
              </a:lnSpc>
              <a:spcBef>
                <a:spcPts val="100"/>
              </a:spcBef>
            </a:pPr>
            <a:r>
              <a:rPr dirty="0" sz="800" spc="-10">
                <a:latin typeface="Courier New"/>
                <a:cs typeface="Courier New"/>
              </a:rPr>
              <a:t>import.demand export.demand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930313" y="7648510"/>
            <a:ext cx="328930" cy="30924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1.000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0.138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023510" y="7648510"/>
            <a:ext cx="86360" cy="3092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6300"/>
              </a:lnSpc>
              <a:spcBef>
                <a:spcPts val="100"/>
              </a:spcBef>
            </a:pPr>
            <a:r>
              <a:rPr dirty="0" sz="800" spc="-50">
                <a:latin typeface="Courier New"/>
                <a:cs typeface="Courier New"/>
              </a:rPr>
              <a:t>. 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581479" y="7970375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67529" y="919225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271364" y="607782"/>
            <a:ext cx="3917315" cy="5822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158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171575" marR="5080" indent="-72898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Estimated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correlation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matrix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the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idiosyncratic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effects import.demand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export.demand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67529" y="1202562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580087" y="1164157"/>
            <a:ext cx="814705" cy="3092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6300"/>
              </a:lnSpc>
              <a:spcBef>
                <a:spcPts val="100"/>
              </a:spcBef>
            </a:pPr>
            <a:r>
              <a:rPr dirty="0" sz="800" spc="-10">
                <a:latin typeface="Courier New"/>
                <a:cs typeface="Courier New"/>
              </a:rPr>
              <a:t>import.demand export.demand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855420" y="1164157"/>
            <a:ext cx="389890" cy="30924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1.0000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0.0975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009374" y="1164157"/>
            <a:ext cx="86360" cy="3092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6300"/>
              </a:lnSpc>
              <a:spcBef>
                <a:spcPts val="100"/>
              </a:spcBef>
            </a:pPr>
            <a:r>
              <a:rPr dirty="0" sz="800" spc="-50">
                <a:latin typeface="Courier New"/>
                <a:cs typeface="Courier New"/>
              </a:rPr>
              <a:t>. 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567529" y="1486026"/>
            <a:ext cx="4985385" cy="431165"/>
          </a:xfrm>
          <a:custGeom>
            <a:avLst/>
            <a:gdLst/>
            <a:ahLst/>
            <a:cxnLst/>
            <a:rect l="l" t="t" r="r" b="b"/>
            <a:pathLst>
              <a:path w="4985385" h="431164">
                <a:moveTo>
                  <a:pt x="4985182" y="141732"/>
                </a:moveTo>
                <a:lnTo>
                  <a:pt x="0" y="141732"/>
                </a:lnTo>
                <a:lnTo>
                  <a:pt x="0" y="278549"/>
                </a:lnTo>
                <a:lnTo>
                  <a:pt x="0" y="282435"/>
                </a:lnTo>
                <a:lnTo>
                  <a:pt x="0" y="430796"/>
                </a:lnTo>
                <a:lnTo>
                  <a:pt x="4985182" y="430796"/>
                </a:lnTo>
                <a:lnTo>
                  <a:pt x="4985182" y="282435"/>
                </a:lnTo>
                <a:lnTo>
                  <a:pt x="4985182" y="278549"/>
                </a:lnTo>
                <a:lnTo>
                  <a:pt x="4985182" y="141732"/>
                </a:lnTo>
                <a:close/>
              </a:path>
              <a:path w="4985385" h="431164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640784" y="1588325"/>
            <a:ext cx="2940685" cy="311150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65"/>
              </a:spcBef>
            </a:pP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10">
                <a:latin typeface="Courier New"/>
                <a:cs typeface="Courier New"/>
              </a:rPr>
              <a:t> import.demand</a:t>
            </a:r>
            <a:endParaRPr sz="800">
              <a:latin typeface="Courier New"/>
              <a:cs typeface="Courier New"/>
            </a:endParaRPr>
          </a:p>
          <a:p>
            <a:pPr marL="74104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567529" y="1912937"/>
            <a:ext cx="4985385" cy="424180"/>
          </a:xfrm>
          <a:custGeom>
            <a:avLst/>
            <a:gdLst/>
            <a:ahLst/>
            <a:cxnLst/>
            <a:rect l="l" t="t" r="r" b="b"/>
            <a:pathLst>
              <a:path w="4985385" h="424180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424180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42418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580087" y="1874532"/>
            <a:ext cx="693420" cy="4508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6300"/>
              </a:lnSpc>
              <a:spcBef>
                <a:spcPts val="100"/>
              </a:spcBef>
            </a:pPr>
            <a:r>
              <a:rPr dirty="0" sz="800" spc="-10">
                <a:latin typeface="Courier New"/>
                <a:cs typeface="Courier New"/>
              </a:rPr>
              <a:t>(Intercept) pmcpi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25">
                <a:latin typeface="Courier New"/>
                <a:cs typeface="Courier New"/>
              </a:rPr>
              <a:t>gnp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369546" y="1874532"/>
            <a:ext cx="511175" cy="45085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73025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0.39874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-0.05407</a:t>
            </a:r>
            <a:endParaRPr sz="800">
              <a:latin typeface="Courier New"/>
              <a:cs typeface="Courier New"/>
            </a:endParaRPr>
          </a:p>
          <a:p>
            <a:pPr marL="7302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0.01103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567532" y="2338012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69">
                <a:moveTo>
                  <a:pt x="0" y="140703"/>
                </a:moveTo>
                <a:lnTo>
                  <a:pt x="4985192" y="140703"/>
                </a:lnTo>
                <a:lnTo>
                  <a:pt x="4985192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580087" y="2319882"/>
            <a:ext cx="130111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ourier New"/>
                <a:cs typeface="Courier New"/>
              </a:rPr>
              <a:t>lag(imports)</a:t>
            </a:r>
            <a:r>
              <a:rPr dirty="0" sz="800" spc="3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0.95046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567532" y="2479744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69">
                <a:moveTo>
                  <a:pt x="0" y="140703"/>
                </a:moveTo>
                <a:lnTo>
                  <a:pt x="4985192" y="140703"/>
                </a:lnTo>
                <a:lnTo>
                  <a:pt x="4985192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1430338" y="2461614"/>
            <a:ext cx="4508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0.03948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098401" y="1874532"/>
            <a:ext cx="936625" cy="73406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  <a:tabLst>
                <a:tab pos="680085" algn="l"/>
              </a:tabLst>
            </a:pPr>
            <a:r>
              <a:rPr dirty="0" sz="800" spc="-10">
                <a:latin typeface="Courier New"/>
                <a:cs typeface="Courier New"/>
              </a:rPr>
              <a:t>0.11899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3.35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  <a:tabLst>
                <a:tab pos="619760" algn="l"/>
              </a:tabLst>
            </a:pPr>
            <a:r>
              <a:rPr dirty="0" sz="800" spc="-10">
                <a:latin typeface="Courier New"/>
                <a:cs typeface="Courier New"/>
              </a:rPr>
              <a:t>0.02170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 spc="-20">
                <a:latin typeface="Courier New"/>
                <a:cs typeface="Courier New"/>
              </a:rPr>
              <a:t>2.49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  <a:tabLst>
                <a:tab pos="680085" algn="l"/>
              </a:tabLst>
            </a:pPr>
            <a:r>
              <a:rPr dirty="0" sz="800" spc="-10">
                <a:latin typeface="Courier New"/>
                <a:cs typeface="Courier New"/>
              </a:rPr>
              <a:t>0.00531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2.08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  <a:tabLst>
                <a:tab pos="619760" algn="l"/>
              </a:tabLst>
            </a:pPr>
            <a:r>
              <a:rPr dirty="0" sz="800" spc="-10">
                <a:latin typeface="Courier New"/>
                <a:cs typeface="Courier New"/>
              </a:rPr>
              <a:t>0.01187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80.05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  <a:tabLst>
                <a:tab pos="680085" algn="l"/>
              </a:tabLst>
            </a:pPr>
            <a:r>
              <a:rPr dirty="0" sz="800" spc="-10">
                <a:latin typeface="Courier New"/>
                <a:cs typeface="Courier New"/>
              </a:rPr>
              <a:t>0.00634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6.22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130723" y="1874532"/>
            <a:ext cx="693420" cy="73406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>
                <a:latin typeface="Courier New"/>
                <a:cs typeface="Courier New"/>
              </a:rPr>
              <a:t>0.00083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0.01282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0.03785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*</a:t>
            </a:r>
            <a:endParaRPr sz="800">
              <a:latin typeface="Courier New"/>
              <a:cs typeface="Courier New"/>
            </a:endParaRPr>
          </a:p>
          <a:p>
            <a:pPr marL="12700" marR="508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 </a:t>
            </a:r>
            <a:r>
              <a:rPr dirty="0" sz="800" spc="-10">
                <a:latin typeface="Courier New"/>
                <a:cs typeface="Courier New"/>
              </a:rPr>
              <a:t>6.3e-</a:t>
            </a:r>
            <a:r>
              <a:rPr dirty="0" sz="800">
                <a:latin typeface="Courier New"/>
                <a:cs typeface="Courier New"/>
              </a:rPr>
              <a:t>10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567529" y="2621495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580087" y="2441345"/>
            <a:ext cx="875665" cy="45085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lag(resimp)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--</a:t>
            </a:r>
            <a:r>
              <a:rPr dirty="0" sz="800" spc="-50">
                <a:latin typeface="Courier New"/>
                <a:cs typeface="Courier New"/>
              </a:rPr>
              <a:t>-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Signif.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codes: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567529" y="2904832"/>
            <a:ext cx="4985385" cy="1560195"/>
          </a:xfrm>
          <a:custGeom>
            <a:avLst/>
            <a:gdLst/>
            <a:ahLst/>
            <a:cxnLst/>
            <a:rect l="l" t="t" r="r" b="b"/>
            <a:pathLst>
              <a:path w="4985385" h="1560195">
                <a:moveTo>
                  <a:pt x="4985182" y="1418920"/>
                </a:moveTo>
                <a:lnTo>
                  <a:pt x="0" y="1418920"/>
                </a:lnTo>
                <a:lnTo>
                  <a:pt x="0" y="1559623"/>
                </a:lnTo>
                <a:lnTo>
                  <a:pt x="4985182" y="1559623"/>
                </a:lnTo>
                <a:lnTo>
                  <a:pt x="4985182" y="1418920"/>
                </a:lnTo>
                <a:close/>
              </a:path>
              <a:path w="4985385" h="1560195">
                <a:moveTo>
                  <a:pt x="4985182" y="1277188"/>
                </a:moveTo>
                <a:lnTo>
                  <a:pt x="0" y="1277188"/>
                </a:lnTo>
                <a:lnTo>
                  <a:pt x="0" y="1417891"/>
                </a:lnTo>
                <a:lnTo>
                  <a:pt x="4985182" y="1417891"/>
                </a:lnTo>
                <a:lnTo>
                  <a:pt x="4985182" y="1277188"/>
                </a:lnTo>
                <a:close/>
              </a:path>
              <a:path w="4985385" h="1560195">
                <a:moveTo>
                  <a:pt x="4985182" y="1135456"/>
                </a:moveTo>
                <a:lnTo>
                  <a:pt x="0" y="1135456"/>
                </a:lnTo>
                <a:lnTo>
                  <a:pt x="0" y="1276159"/>
                </a:lnTo>
                <a:lnTo>
                  <a:pt x="4985182" y="1276159"/>
                </a:lnTo>
                <a:lnTo>
                  <a:pt x="4985182" y="1135456"/>
                </a:lnTo>
                <a:close/>
              </a:path>
              <a:path w="4985385" h="1560195">
                <a:moveTo>
                  <a:pt x="4985182" y="993724"/>
                </a:moveTo>
                <a:lnTo>
                  <a:pt x="0" y="993724"/>
                </a:lnTo>
                <a:lnTo>
                  <a:pt x="0" y="1134427"/>
                </a:lnTo>
                <a:lnTo>
                  <a:pt x="4985182" y="1134427"/>
                </a:lnTo>
                <a:lnTo>
                  <a:pt x="4985182" y="993724"/>
                </a:lnTo>
                <a:close/>
              </a:path>
              <a:path w="4985385" h="1560195">
                <a:moveTo>
                  <a:pt x="4985182" y="852106"/>
                </a:moveTo>
                <a:lnTo>
                  <a:pt x="0" y="852106"/>
                </a:lnTo>
                <a:lnTo>
                  <a:pt x="0" y="992809"/>
                </a:lnTo>
                <a:lnTo>
                  <a:pt x="4985182" y="992809"/>
                </a:lnTo>
                <a:lnTo>
                  <a:pt x="4985182" y="852106"/>
                </a:lnTo>
                <a:close/>
              </a:path>
              <a:path w="4985385" h="1560195">
                <a:moveTo>
                  <a:pt x="4985182" y="710374"/>
                </a:moveTo>
                <a:lnTo>
                  <a:pt x="0" y="710374"/>
                </a:lnTo>
                <a:lnTo>
                  <a:pt x="0" y="851077"/>
                </a:lnTo>
                <a:lnTo>
                  <a:pt x="4985182" y="851077"/>
                </a:lnTo>
                <a:lnTo>
                  <a:pt x="4985182" y="710374"/>
                </a:lnTo>
                <a:close/>
              </a:path>
              <a:path w="4985385" h="1560195">
                <a:moveTo>
                  <a:pt x="4985182" y="283464"/>
                </a:moveTo>
                <a:lnTo>
                  <a:pt x="0" y="283464"/>
                </a:lnTo>
                <a:lnTo>
                  <a:pt x="0" y="420293"/>
                </a:lnTo>
                <a:lnTo>
                  <a:pt x="0" y="424167"/>
                </a:lnTo>
                <a:lnTo>
                  <a:pt x="0" y="568642"/>
                </a:lnTo>
                <a:lnTo>
                  <a:pt x="0" y="572528"/>
                </a:lnTo>
                <a:lnTo>
                  <a:pt x="0" y="709345"/>
                </a:lnTo>
                <a:lnTo>
                  <a:pt x="4985182" y="709345"/>
                </a:lnTo>
                <a:lnTo>
                  <a:pt x="4985182" y="572528"/>
                </a:lnTo>
                <a:lnTo>
                  <a:pt x="4985182" y="568642"/>
                </a:lnTo>
                <a:lnTo>
                  <a:pt x="4985182" y="424167"/>
                </a:lnTo>
                <a:lnTo>
                  <a:pt x="4985182" y="420293"/>
                </a:lnTo>
                <a:lnTo>
                  <a:pt x="4985182" y="283464"/>
                </a:lnTo>
                <a:close/>
              </a:path>
              <a:path w="4985385" h="156019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156019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23" name="object 23" descr=""/>
          <p:cNvGraphicFramePr>
            <a:graphicFrameLocks noGrp="1"/>
          </p:cNvGraphicFramePr>
          <p:nvPr/>
        </p:nvGraphicFramePr>
        <p:xfrm>
          <a:off x="557971" y="2903800"/>
          <a:ext cx="3298190" cy="15595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85190"/>
                <a:gridCol w="425450"/>
                <a:gridCol w="759460"/>
                <a:gridCol w="394969"/>
                <a:gridCol w="833755"/>
              </a:tblGrid>
              <a:tr h="588010">
                <a:tc gridSpan="5">
                  <a:txBody>
                    <a:bodyPr/>
                    <a:lstStyle/>
                    <a:p>
                      <a:pPr marL="3429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'.'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95250">
                        <a:lnSpc>
                          <a:spcPct val="10000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 export.demand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82423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Estimate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Std.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Error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t-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value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Pr(&gt;|t|)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21920">
                <a:tc>
                  <a:txBody>
                    <a:bodyPr/>
                    <a:lstStyle/>
                    <a:p>
                      <a:pPr marL="34290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(Intercept)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0.1437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0.1395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770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1.03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0.3032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34290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pxpw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-0.0615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0.0195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3.16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0.0016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34290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gnpw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0.1144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0.0534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2.14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0.0322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566420">
                <a:tc>
                  <a:txBody>
                    <a:bodyPr/>
                    <a:lstStyle/>
                    <a:p>
                      <a:pPr marL="3429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lag(exports)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3429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34290">
                        <a:lnSpc>
                          <a:spcPct val="11630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0.001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  <a:tabLst>
                          <a:tab pos="728345" algn="l"/>
                          <a:tab pos="1275080" algn="l"/>
                        </a:tabLst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0.9465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0.0133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71.11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'**'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'*'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'.'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0.1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&lt;2e-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60325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24" name="object 24" descr=""/>
          <p:cNvSpPr txBox="1"/>
          <p:nvPr/>
        </p:nvSpPr>
        <p:spPr>
          <a:xfrm>
            <a:off x="554825" y="4649727"/>
            <a:ext cx="4960620" cy="6330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coeﬃcients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imports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demand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equation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very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close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those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we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obtained</a:t>
            </a:r>
            <a:r>
              <a:rPr dirty="0" sz="1000" spc="-10">
                <a:latin typeface="Palatino Linotype"/>
                <a:cs typeface="Palatino Linotype"/>
              </a:rPr>
              <a:t> using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Times New Roman"/>
                <a:cs typeface="Times New Roman"/>
              </a:rPr>
              <a:t>2sls</a:t>
            </a:r>
            <a:r>
              <a:rPr dirty="0" sz="1000" spc="45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estimator.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correlation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between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two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components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two </a:t>
            </a:r>
            <a:r>
              <a:rPr dirty="0" sz="1000" spc="-40">
                <a:latin typeface="Palatino Linotype"/>
                <a:cs typeface="Palatino Linotype"/>
              </a:rPr>
              <a:t>equations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about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10%.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Taking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into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account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slightly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reduces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standard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 </a:t>
            </a:r>
            <a:r>
              <a:rPr dirty="0" sz="1000" spc="-20">
                <a:latin typeface="Palatino Linotype"/>
                <a:cs typeface="Palatino Linotype"/>
              </a:rPr>
              <a:t>of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coeﬃcients,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illustrated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below.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567532" y="5445715"/>
            <a:ext cx="4985385" cy="113284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rbind(ec2sls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coef(summary(r1b))[-</a:t>
            </a:r>
            <a:r>
              <a:rPr dirty="0" sz="800">
                <a:latin typeface="Courier New"/>
                <a:cs typeface="Courier New"/>
              </a:rPr>
              <a:t>1,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2],</a:t>
            </a:r>
            <a:endParaRPr sz="800">
              <a:latin typeface="Courier New"/>
              <a:cs typeface="Courier New"/>
            </a:endParaRPr>
          </a:p>
          <a:p>
            <a:pPr marL="510540" marR="1369060" indent="-121920">
              <a:lnSpc>
                <a:spcPct val="116199"/>
              </a:lnSpc>
              <a:tabLst>
                <a:tab pos="1179195" algn="l"/>
              </a:tabLst>
            </a:pPr>
            <a:r>
              <a:rPr dirty="0" sz="800">
                <a:latin typeface="Courier New"/>
                <a:cs typeface="Courier New"/>
              </a:rPr>
              <a:t>ec3sls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coef(summary(r12),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"import.demand")[-</a:t>
            </a:r>
            <a:r>
              <a:rPr dirty="0" sz="800">
                <a:latin typeface="Courier New"/>
                <a:cs typeface="Courier New"/>
              </a:rPr>
              <a:t>1,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2]) </a:t>
            </a:r>
            <a:r>
              <a:rPr dirty="0" sz="800" spc="-10">
                <a:latin typeface="Courier New"/>
                <a:cs typeface="Courier New"/>
              </a:rPr>
              <a:t>pmcpi</a:t>
            </a:r>
            <a:r>
              <a:rPr dirty="0" sz="800">
                <a:latin typeface="Courier New"/>
                <a:cs typeface="Courier New"/>
              </a:rPr>
              <a:t>	gnp</a:t>
            </a:r>
            <a:r>
              <a:rPr dirty="0" sz="800" spc="-8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lag(imports)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lag(resimp)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(Intercept)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  <a:tabLst>
                <a:tab pos="1725295" algn="l"/>
                <a:tab pos="2393315" algn="l"/>
                <a:tab pos="3244215" algn="l"/>
              </a:tabLst>
            </a:pPr>
            <a:r>
              <a:rPr dirty="0" sz="800">
                <a:latin typeface="Courier New"/>
                <a:cs typeface="Courier New"/>
              </a:rPr>
              <a:t>ec2sls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0.0218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0.006999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0.01289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0.006709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0.0218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  <a:tabLst>
                <a:tab pos="1725295" algn="l"/>
                <a:tab pos="2393315" algn="l"/>
                <a:tab pos="3244215" algn="l"/>
              </a:tabLst>
            </a:pPr>
            <a:r>
              <a:rPr dirty="0" sz="800">
                <a:latin typeface="Courier New"/>
                <a:cs typeface="Courier New"/>
              </a:rPr>
              <a:t>ec3sls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0.0217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0.005308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0.01187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0.006342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0.1395</a:t>
            </a:r>
            <a:endParaRPr sz="800">
              <a:latin typeface="Courier New"/>
              <a:cs typeface="Courier New"/>
            </a:endParaRPr>
          </a:p>
          <a:p>
            <a:pPr marL="24765" marR="2765425" indent="668020">
              <a:lnSpc>
                <a:spcPct val="116199"/>
              </a:lnSpc>
              <a:tabLst>
                <a:tab pos="1179195" algn="l"/>
                <a:tab pos="1725295" algn="l"/>
              </a:tabLst>
            </a:pPr>
            <a:r>
              <a:rPr dirty="0" sz="800" spc="-20">
                <a:latin typeface="Courier New"/>
                <a:cs typeface="Courier New"/>
              </a:rPr>
              <a:t>pxpw</a:t>
            </a:r>
            <a:r>
              <a:rPr dirty="0" sz="800">
                <a:latin typeface="Courier New"/>
                <a:cs typeface="Courier New"/>
              </a:rPr>
              <a:t>	gnpw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lag(exports) </a:t>
            </a:r>
            <a:r>
              <a:rPr dirty="0" sz="800">
                <a:latin typeface="Courier New"/>
                <a:cs typeface="Courier New"/>
              </a:rPr>
              <a:t>ec2sls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0.006999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0.01289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0.006709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  <a:tabLst>
                <a:tab pos="1725295" algn="l"/>
              </a:tabLst>
            </a:pPr>
            <a:r>
              <a:rPr dirty="0" sz="800">
                <a:latin typeface="Courier New"/>
                <a:cs typeface="Courier New"/>
              </a:rPr>
              <a:t>ec3sls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0.019467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0.05336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0.013310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54831" y="6914497"/>
            <a:ext cx="4961255" cy="14224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7190" algn="l"/>
              </a:tabLst>
            </a:pPr>
            <a:r>
              <a:rPr dirty="0" sz="1250" spc="-25" b="1">
                <a:latin typeface="Calibri"/>
                <a:cs typeface="Calibri"/>
              </a:rPr>
              <a:t>6.5</a:t>
            </a:r>
            <a:r>
              <a:rPr dirty="0" sz="1250" b="1">
                <a:latin typeface="Calibri"/>
                <a:cs typeface="Calibri"/>
              </a:rPr>
              <a:t>	More</a:t>
            </a:r>
            <a:r>
              <a:rPr dirty="0" sz="1250" spc="4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Empirical</a:t>
            </a:r>
            <a:r>
              <a:rPr dirty="0" sz="1250" spc="55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Examples</a:t>
            </a:r>
            <a:endParaRPr sz="12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00">
              <a:latin typeface="Calibri"/>
              <a:cs typeface="Calibri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00" spc="-20">
                <a:latin typeface="Palatino Linotype"/>
                <a:cs typeface="Palatino Linotype"/>
              </a:rPr>
              <a:t>Acconcia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(2014)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seek</a:t>
            </a:r>
            <a:r>
              <a:rPr dirty="0" sz="1000">
                <a:latin typeface="Palatino Linotype"/>
                <a:cs typeface="Palatino Linotype"/>
              </a:rPr>
              <a:t> to </a:t>
            </a:r>
            <a:r>
              <a:rPr dirty="0" sz="1000" spc="-20">
                <a:latin typeface="Palatino Linotype"/>
                <a:cs typeface="Palatino Linotype"/>
              </a:rPr>
              <a:t>estimate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multiplier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</a:t>
            </a:r>
            <a:r>
              <a:rPr dirty="0" sz="1000">
                <a:latin typeface="Palatino Linotype"/>
                <a:cs typeface="Palatino Linotype"/>
              </a:rPr>
              <a:t> 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public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spending.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 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dif- </a:t>
            </a:r>
            <a:r>
              <a:rPr dirty="0" sz="1000">
                <a:latin typeface="Palatino Linotype"/>
                <a:cs typeface="Palatino Linotype"/>
              </a:rPr>
              <a:t>ﬁcult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task,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public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spending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hardly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considered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exogenous.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51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panel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95 </a:t>
            </a:r>
            <a:r>
              <a:rPr dirty="0" sz="1000" spc="-20">
                <a:latin typeface="Palatino Linotype"/>
                <a:cs typeface="Palatino Linotype"/>
              </a:rPr>
              <a:t>Italian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administrative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regions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(provinces)</a:t>
            </a:r>
            <a:r>
              <a:rPr dirty="0" sz="1000">
                <a:latin typeface="Palatino Linotype"/>
                <a:cs typeface="Palatino Linotype"/>
              </a:rPr>
              <a:t> 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years</a:t>
            </a:r>
            <a:r>
              <a:rPr dirty="0" sz="1000">
                <a:latin typeface="Palatino Linotype"/>
                <a:cs typeface="Palatino Linotype"/>
              </a:rPr>
              <a:t> 1990-1999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take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advantage</a:t>
            </a:r>
            <a:r>
              <a:rPr dirty="0" sz="1000">
                <a:latin typeface="Palatino Linotype"/>
                <a:cs typeface="Palatino Linotype"/>
              </a:rPr>
              <a:t> of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implementation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anti-</a:t>
            </a:r>
            <a:r>
              <a:rPr dirty="0" sz="1000" spc="-50">
                <a:latin typeface="Palatino Linotype"/>
                <a:cs typeface="Palatino Linotype"/>
              </a:rPr>
              <a:t>maﬁa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laws,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which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resulted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eviction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some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elected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oﬃcials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who </a:t>
            </a:r>
            <a:r>
              <a:rPr dirty="0" sz="1000" spc="-45">
                <a:latin typeface="Palatino Linotype"/>
                <a:cs typeface="Palatino Linotype"/>
              </a:rPr>
              <a:t>were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replaced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external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commissioners.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replacement,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which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led</a:t>
            </a:r>
            <a:r>
              <a:rPr dirty="0" sz="1000">
                <a:latin typeface="Palatino Linotype"/>
                <a:cs typeface="Palatino Linotype"/>
              </a:rPr>
              <a:t> to a </a:t>
            </a:r>
            <a:r>
              <a:rPr dirty="0" sz="1000" spc="-20">
                <a:latin typeface="Palatino Linotype"/>
                <a:cs typeface="Palatino Linotype"/>
              </a:rPr>
              <a:t>drastic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reduction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local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public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spending,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represents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exogenous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source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public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spending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 </a:t>
            </a:r>
            <a:r>
              <a:rPr dirty="0" sz="1000" spc="-3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usefully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employed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ﬁxed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Times New Roman"/>
                <a:cs typeface="Times New Roman"/>
              </a:rPr>
              <a:t>2sls</a:t>
            </a:r>
            <a:r>
              <a:rPr dirty="0" sz="1000" spc="-15" b="1">
                <a:latin typeface="Times New Roman"/>
                <a:cs typeface="Times New Roman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estimator,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23925" y="607782"/>
            <a:ext cx="18097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0" b="1">
                <a:latin typeface="Calibri"/>
                <a:cs typeface="Calibri"/>
              </a:rPr>
              <a:t>xvii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8778" y="2209185"/>
            <a:ext cx="4960620" cy="51422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10" b="1">
                <a:latin typeface="Calibri"/>
                <a:cs typeface="Calibri"/>
              </a:rPr>
              <a:t>Acknowledgments</a:t>
            </a:r>
            <a:endParaRPr sz="13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850">
              <a:latin typeface="Calibri"/>
              <a:cs typeface="Calibri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ank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now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40">
                <a:latin typeface="Palatino Linotype"/>
                <a:cs typeface="Palatino Linotype"/>
              </a:rPr>
              <a:t>“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lm,”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lp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ng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ending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tionality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45">
                <a:latin typeface="Palatino Linotype"/>
                <a:cs typeface="Palatino Linotype"/>
              </a:rPr>
              <a:t>age.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diﬃ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lt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overs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200"/>
              </a:lnSpc>
              <a:spcBef>
                <a:spcPts val="25"/>
              </a:spcBef>
            </a:pPr>
            <a:r>
              <a:rPr dirty="0" sz="1000" spc="-35">
                <a:latin typeface="Palatino Linotype"/>
                <a:cs typeface="Palatino Linotype"/>
              </a:rPr>
              <a:t>Achim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Zeileis,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Christian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Kleiber,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Ott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Toomet,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Liviu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Andronic,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Nina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Schoenfelder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have </a:t>
            </a:r>
            <a:r>
              <a:rPr dirty="0" sz="1000" spc="-25">
                <a:latin typeface="Palatino Linotype"/>
                <a:cs typeface="Palatino Linotype"/>
              </a:rPr>
              <a:t>contributed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code,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ﬁxes,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ideas,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interesting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discussions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different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stages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development. </a:t>
            </a:r>
            <a:r>
              <a:rPr dirty="0" sz="1000">
                <a:latin typeface="Palatino Linotype"/>
                <a:cs typeface="Palatino Linotype"/>
              </a:rPr>
              <a:t>Too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many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users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list</a:t>
            </a:r>
            <a:r>
              <a:rPr dirty="0" sz="1000" spc="-10">
                <a:latin typeface="Palatino Linotype"/>
                <a:cs typeface="Palatino Linotype"/>
              </a:rPr>
              <a:t> here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have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provided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feedback,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good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words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encouragement,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bug reports.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Often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those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reporting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bug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also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provided,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helped</a:t>
            </a:r>
            <a:r>
              <a:rPr dirty="0" sz="1000" spc="-10">
                <a:latin typeface="Palatino Linotype"/>
                <a:cs typeface="Palatino Linotype"/>
              </a:rPr>
              <a:t> 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working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out,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solution.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40"/>
              </a:lnSpc>
            </a:pP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thank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authors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papers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replicated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simply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cited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here,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their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>
              <a:lnSpc>
                <a:spcPts val="1200"/>
              </a:lnSpc>
              <a:spcBef>
                <a:spcPts val="40"/>
              </a:spcBef>
            </a:pPr>
            <a:r>
              <a:rPr dirty="0" sz="1000" spc="-30">
                <a:latin typeface="Palatino Linotype"/>
                <a:cs typeface="Palatino Linotype"/>
              </a:rPr>
              <a:t>inspiring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research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making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their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datasets </a:t>
            </a:r>
            <a:r>
              <a:rPr dirty="0" sz="1000" spc="-35">
                <a:latin typeface="Palatino Linotype"/>
                <a:cs typeface="Palatino Linotype"/>
              </a:rPr>
              <a:t>available.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Barbara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Rossi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(editor)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James </a:t>
            </a:r>
            <a:r>
              <a:rPr dirty="0" sz="1000" spc="-25">
                <a:latin typeface="Palatino Linotype"/>
                <a:cs typeface="Palatino Linotype"/>
              </a:rPr>
              <a:t>MacKinnon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(maintainer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data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archive)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Journal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of Applied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Econometrics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JAE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 </a:t>
            </a:r>
            <a:r>
              <a:rPr dirty="0" sz="1000" spc="-45">
                <a:latin typeface="Palatino Linotype"/>
                <a:cs typeface="Palatino Linotype"/>
              </a:rPr>
              <a:t>thanked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together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original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authors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kindly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sharing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JAE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archive</a:t>
            </a:r>
            <a:r>
              <a:rPr dirty="0" sz="1000" spc="-10">
                <a:latin typeface="Palatino Linotype"/>
                <a:cs typeface="Palatino Linotype"/>
              </a:rPr>
              <a:t> datasets.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4104004">
              <a:lnSpc>
                <a:spcPct val="149400"/>
              </a:lnSpc>
              <a:spcBef>
                <a:spcPts val="550"/>
              </a:spcBef>
            </a:pPr>
            <a:r>
              <a:rPr dirty="0" sz="1000" spc="-40">
                <a:latin typeface="Palatino Linotype"/>
                <a:cs typeface="Palatino Linotype"/>
              </a:rPr>
              <a:t>Personal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thanks </a:t>
            </a:r>
            <a:r>
              <a:rPr dirty="0" sz="1000" spc="-75">
                <a:latin typeface="Palatino Linotype"/>
                <a:cs typeface="Palatino Linotype"/>
              </a:rPr>
              <a:t>Yves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Croissant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>
              <a:lnSpc>
                <a:spcPts val="1200"/>
              </a:lnSpc>
              <a:spcBef>
                <a:spcPts val="3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ﬁrst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drafts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several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chapters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book </a:t>
            </a:r>
            <a:r>
              <a:rPr dirty="0" sz="1000" spc="-35">
                <a:latin typeface="Palatino Linotype"/>
                <a:cs typeface="Palatino Linotype"/>
              </a:rPr>
              <a:t>have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been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written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while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giving</a:t>
            </a:r>
            <a:r>
              <a:rPr dirty="0" sz="1000">
                <a:latin typeface="Palatino Linotype"/>
                <a:cs typeface="Palatino Linotype"/>
              </a:rPr>
              <a:t> 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panel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data course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applied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economics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master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University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Reunion.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thank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students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course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their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useful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feedback,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helped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improving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text.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I’ve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working 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Fabrizio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Carlevaro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several</a:t>
            </a:r>
            <a:r>
              <a:rPr dirty="0" sz="1000" spc="-10">
                <a:latin typeface="Palatino Linotype"/>
                <a:cs typeface="Palatino Linotype"/>
              </a:rPr>
              <a:t> projects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about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years.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During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collaboration,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45">
                <a:latin typeface="Palatino Linotype"/>
                <a:cs typeface="Palatino Linotype"/>
              </a:rPr>
              <a:t>shared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deep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knowledge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econometrics,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endless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discussions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were 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invaluable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source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inspiration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me.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00">
              <a:latin typeface="Palatino Linotype"/>
              <a:cs typeface="Palatino Linotype"/>
            </a:endParaRPr>
          </a:p>
          <a:p>
            <a:pPr algn="just" marL="12700">
              <a:lnSpc>
                <a:spcPts val="1200"/>
              </a:lnSpc>
            </a:pPr>
            <a:r>
              <a:rPr dirty="0" sz="1000" spc="-40">
                <a:latin typeface="Palatino Linotype"/>
                <a:cs typeface="Palatino Linotype"/>
              </a:rPr>
              <a:t>Giovanni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Millo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>
              <a:lnSpc>
                <a:spcPts val="1200"/>
              </a:lnSpc>
              <a:spcBef>
                <a:spcPts val="35"/>
              </a:spcBef>
            </a:pP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thank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parents,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Luciano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Lalla,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lifelong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support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inspiration;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Roberta,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 </a:t>
            </a:r>
            <a:r>
              <a:rPr dirty="0" sz="1000">
                <a:latin typeface="Palatino Linotype"/>
                <a:cs typeface="Palatino Linotype"/>
              </a:rPr>
              <a:t>her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love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patience;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uncle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Marjan,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giving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ﬁrst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electronic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calculator—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TI30—</a:t>
            </a:r>
            <a:r>
              <a:rPr dirty="0" sz="1000">
                <a:latin typeface="Palatino Linotype"/>
                <a:cs typeface="Palatino Linotype"/>
              </a:rPr>
              <a:t>when I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was</a:t>
            </a:r>
            <a:r>
              <a:rPr dirty="0" sz="1000">
                <a:latin typeface="Palatino Linotype"/>
                <a:cs typeface="Palatino Linotype"/>
              </a:rPr>
              <a:t> 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child,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sparking</a:t>
            </a:r>
            <a:r>
              <a:rPr dirty="0" sz="1000">
                <a:latin typeface="Palatino Linotype"/>
                <a:cs typeface="Palatino Linotype"/>
              </a:rPr>
              <a:t> 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lasting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interest</a:t>
            </a:r>
            <a:r>
              <a:rPr dirty="0" sz="1000">
                <a:latin typeface="Palatino Linotype"/>
                <a:cs typeface="Palatino Linotype"/>
              </a:rPr>
              <a:t> 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automatic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computing;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mentors </a:t>
            </a:r>
            <a:r>
              <a:rPr dirty="0" sz="1000" spc="-20">
                <a:latin typeface="Palatino Linotype"/>
                <a:cs typeface="Palatino Linotype"/>
              </a:rPr>
              <a:t>Attilio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Wedlin,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Gaetano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Carmeci,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Giorgio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Calzolari,</a:t>
            </a:r>
            <a:r>
              <a:rPr dirty="0" sz="1000">
                <a:latin typeface="Palatino Linotype"/>
                <a:cs typeface="Palatino Linotype"/>
              </a:rPr>
              <a:t> 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teaching</a:t>
            </a:r>
            <a:r>
              <a:rPr dirty="0" sz="1000">
                <a:latin typeface="Palatino Linotype"/>
                <a:cs typeface="Palatino Linotype"/>
              </a:rPr>
              <a:t> me </a:t>
            </a:r>
            <a:r>
              <a:rPr dirty="0" sz="1000" spc="-20">
                <a:latin typeface="Palatino Linotype"/>
                <a:cs typeface="Palatino Linotype"/>
              </a:rPr>
              <a:t>econometrics;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30">
                <a:latin typeface="Palatino Linotype"/>
                <a:cs typeface="Palatino Linotype"/>
              </a:rPr>
              <a:t>Davide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Fiaschi,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Angela</a:t>
            </a:r>
            <a:r>
              <a:rPr dirty="0" sz="1000" spc="-10">
                <a:latin typeface="Palatino Linotype"/>
                <a:cs typeface="Palatino Linotype"/>
              </a:rPr>
              <a:t> Parenti,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Riccardo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“Jack”</a:t>
            </a:r>
            <a:r>
              <a:rPr dirty="0" sz="1000" spc="-10">
                <a:latin typeface="Palatino Linotype"/>
                <a:cs typeface="Palatino Linotype"/>
              </a:rPr>
              <a:t> Lucchetti,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Eduardo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Rossi,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Giuseppe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Arbia, Gianfranco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Piras, Elisa Tosetti,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Giacomo </a:t>
            </a:r>
            <a:r>
              <a:rPr dirty="0" sz="1000" spc="-10">
                <a:latin typeface="Palatino Linotype"/>
                <a:cs typeface="Palatino Linotype"/>
              </a:rPr>
              <a:t>Pasini,</a:t>
            </a:r>
            <a:r>
              <a:rPr dirty="0" sz="1000">
                <a:latin typeface="Palatino Linotype"/>
                <a:cs typeface="Palatino Linotype"/>
              </a:rPr>
              <a:t> 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other </a:t>
            </a:r>
            <a:r>
              <a:rPr dirty="0" sz="1000" spc="-10">
                <a:latin typeface="Palatino Linotype"/>
                <a:cs typeface="Palatino Linotype"/>
              </a:rPr>
              <a:t>friends</a:t>
            </a:r>
            <a:r>
              <a:rPr dirty="0" sz="1000">
                <a:latin typeface="Palatino Linotype"/>
                <a:cs typeface="Palatino Linotype"/>
              </a:rPr>
              <a:t> from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“small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world”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Italian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econometrics—</a:t>
            </a:r>
            <a:r>
              <a:rPr dirty="0" sz="1000" spc="-20">
                <a:latin typeface="Palatino Linotype"/>
                <a:cs typeface="Palatino Linotype"/>
              </a:rPr>
              <a:t>again,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many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list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exhaustively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here—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many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interesting </a:t>
            </a:r>
            <a:r>
              <a:rPr dirty="0" sz="1000" spc="-35">
                <a:latin typeface="Palatino Linotype"/>
                <a:cs typeface="Palatino Linotype"/>
              </a:rPr>
              <a:t>discussions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about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econometrics,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computing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R,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both.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55" y="607782"/>
            <a:ext cx="5243830" cy="69684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Endogeneity</a:t>
            </a:r>
            <a:r>
              <a:rPr dirty="0" sz="800" spc="27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159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12700" marR="287655">
              <a:lnSpc>
                <a:spcPct val="100000"/>
              </a:lnSpc>
            </a:pPr>
            <a:r>
              <a:rPr dirty="0" sz="1000" spc="-30">
                <a:latin typeface="Palatino Linotype"/>
                <a:cs typeface="Palatino Linotype"/>
              </a:rPr>
              <a:t>long-</a:t>
            </a:r>
            <a:r>
              <a:rPr dirty="0" sz="1000">
                <a:latin typeface="Palatino Linotype"/>
                <a:cs typeface="Palatino Linotype"/>
              </a:rPr>
              <a:t>term </a:t>
            </a:r>
            <a:r>
              <a:rPr dirty="0" sz="1000" spc="-20">
                <a:latin typeface="Palatino Linotype"/>
                <a:cs typeface="Palatino Linotype"/>
              </a:rPr>
              <a:t>public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spending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multiplier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1.95,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much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larger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value</a:t>
            </a:r>
            <a:r>
              <a:rPr dirty="0" sz="1000">
                <a:latin typeface="Palatino Linotype"/>
                <a:cs typeface="Palatino Linotype"/>
              </a:rPr>
              <a:t> than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obtained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estimator.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Mafia</a:t>
            </a:r>
            <a:r>
              <a:rPr dirty="0" sz="1000" spc="-360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dataset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available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pder</a:t>
            </a:r>
            <a:r>
              <a:rPr dirty="0" sz="1000" spc="-5" b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package.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287655" indent="107950">
              <a:lnSpc>
                <a:spcPts val="1200"/>
              </a:lnSpc>
              <a:spcBef>
                <a:spcPts val="35"/>
              </a:spcBef>
            </a:pPr>
            <a:r>
              <a:rPr dirty="0" sz="1000" spc="-35">
                <a:latin typeface="Palatino Linotype"/>
                <a:cs typeface="Palatino Linotype"/>
              </a:rPr>
              <a:t>Egger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Pfaffermayr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(2004) </a:t>
            </a:r>
            <a:r>
              <a:rPr dirty="0" sz="1000" spc="-35">
                <a:latin typeface="Palatino Linotype"/>
                <a:cs typeface="Palatino Linotype"/>
              </a:rPr>
              <a:t>studied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determinants</a:t>
            </a:r>
            <a:r>
              <a:rPr dirty="0" sz="1000">
                <a:latin typeface="Palatino Linotype"/>
                <a:cs typeface="Palatino Linotype"/>
              </a:rPr>
              <a:t> of </a:t>
            </a:r>
            <a:r>
              <a:rPr dirty="0" sz="1000" spc="-25">
                <a:latin typeface="Palatino Linotype"/>
                <a:cs typeface="Palatino Linotype"/>
              </a:rPr>
              <a:t>bilateral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trade</a:t>
            </a:r>
            <a:r>
              <a:rPr dirty="0" sz="1000">
                <a:latin typeface="Palatino Linotype"/>
                <a:cs typeface="Palatino Linotype"/>
              </a:rPr>
              <a:t> of </a:t>
            </a:r>
            <a:r>
              <a:rPr dirty="0" sz="1000" spc="-20">
                <a:latin typeface="Palatino Linotype"/>
                <a:cs typeface="Palatino Linotype"/>
              </a:rPr>
              <a:t>two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countries, </a:t>
            </a:r>
            <a:r>
              <a:rPr dirty="0" sz="1000" spc="-55">
                <a:latin typeface="Palatino Linotype"/>
                <a:cs typeface="Palatino Linotype"/>
              </a:rPr>
              <a:t>Germany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United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States,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with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their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partners,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bilateral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trade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being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measured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by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imports </a:t>
            </a:r>
            <a:r>
              <a:rPr dirty="0" sz="1000" spc="-85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exports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one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hand,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60">
                <a:latin typeface="Palatino Linotype"/>
                <a:cs typeface="Palatino Linotype"/>
              </a:rPr>
              <a:t>by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foreign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direct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investment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other.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235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authors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suspect that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effect, </a:t>
            </a:r>
            <a:r>
              <a:rPr dirty="0" sz="1000" spc="-45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indicates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propensity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trade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given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country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geo- </a:t>
            </a:r>
            <a:r>
              <a:rPr dirty="0" sz="1000" spc="-40">
                <a:latin typeface="Palatino Linotype"/>
                <a:cs typeface="Palatino Linotype"/>
              </a:rPr>
              <a:t>graphical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cultural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reasons,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distance.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case,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which </a:t>
            </a:r>
            <a:r>
              <a:rPr dirty="0" sz="1000" spc="-5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only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time-</a:t>
            </a:r>
            <a:r>
              <a:rPr dirty="0" sz="1000" spc="-40">
                <a:latin typeface="Palatino Linotype"/>
                <a:cs typeface="Palatino Linotype"/>
              </a:rPr>
              <a:t>invariant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one,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certainly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authors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use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Hausman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Taylor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(1981)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each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equation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also </a:t>
            </a:r>
            <a:r>
              <a:rPr dirty="0" sz="1000" spc="-20">
                <a:latin typeface="Palatino Linotype"/>
                <a:cs typeface="Palatino Linotype"/>
              </a:rPr>
              <a:t>for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system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two </a:t>
            </a:r>
            <a:r>
              <a:rPr dirty="0" sz="1000" spc="-30">
                <a:latin typeface="Palatino Linotype"/>
                <a:cs typeface="Palatino Linotype"/>
              </a:rPr>
              <a:t>equations.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provided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TradeFDI</a:t>
            </a:r>
            <a:r>
              <a:rPr dirty="0" sz="1000" spc="-345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pder</a:t>
            </a:r>
            <a:r>
              <a:rPr dirty="0" sz="1000" spc="5" b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package.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20"/>
              </a:lnSpc>
            </a:pPr>
            <a:r>
              <a:rPr dirty="0" sz="1000" spc="-30">
                <a:latin typeface="Palatino Linotype"/>
                <a:cs typeface="Palatino Linotype"/>
              </a:rPr>
              <a:t>Hutchison </a:t>
            </a:r>
            <a:r>
              <a:rPr dirty="0" sz="1000" spc="-3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Noy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(2005)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study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twin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crises,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characterized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simultane-</a:t>
            </a:r>
            <a:endParaRPr sz="1000">
              <a:latin typeface="Palatino Linotype"/>
              <a:cs typeface="Palatino Linotype"/>
            </a:endParaRPr>
          </a:p>
          <a:p>
            <a:pPr algn="just" marL="12700" marR="288290">
              <a:lnSpc>
                <a:spcPts val="1200"/>
              </a:lnSpc>
              <a:spcBef>
                <a:spcPts val="35"/>
              </a:spcBef>
            </a:pPr>
            <a:r>
              <a:rPr dirty="0" sz="1000" spc="-45">
                <a:latin typeface="Palatino Linotype"/>
                <a:cs typeface="Palatino Linotype"/>
              </a:rPr>
              <a:t>ous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nk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24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loping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1975-1997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8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100" b="1">
                <a:latin typeface="Cambria"/>
                <a:cs typeface="Cambria"/>
              </a:rPr>
              <a:t>g</a:t>
            </a:r>
            <a:r>
              <a:rPr dirty="0" cap="small" sz="1000" spc="85" b="1">
                <a:latin typeface="Cambria"/>
                <a:cs typeface="Cambria"/>
              </a:rPr>
              <a:t>d</a:t>
            </a:r>
            <a:r>
              <a:rPr dirty="0" sz="1000" spc="-35" b="1">
                <a:latin typeface="Cambria"/>
                <a:cs typeface="Cambria"/>
              </a:rPr>
              <a:t>p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8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dum</a:t>
            </a:r>
            <a:r>
              <a:rPr dirty="0" sz="1000" spc="-85">
                <a:latin typeface="Palatino Linotype"/>
                <a:cs typeface="Palatino Linotype"/>
              </a:rPr>
              <a:t>m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lo</a:t>
            </a:r>
            <a:r>
              <a:rPr dirty="0" sz="1000" spc="-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ag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14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ndu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endogeneity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oblem,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kle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5" b="1">
                <a:latin typeface="Cambria"/>
                <a:cs typeface="Cambria"/>
              </a:rPr>
              <a:t>2</a:t>
            </a:r>
            <a:r>
              <a:rPr dirty="0" sz="1000" spc="-30" b="1">
                <a:latin typeface="Cambria"/>
                <a:cs typeface="Cambria"/>
              </a:rPr>
              <a:t>s</a:t>
            </a:r>
            <a:r>
              <a:rPr dirty="0" sz="1000" spc="220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5-8%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14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ar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2-4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1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while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ank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8-10%.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sn</a:t>
            </a:r>
            <a:r>
              <a:rPr dirty="0" sz="1000" spc="-60">
                <a:latin typeface="Palatino Linotype"/>
                <a:cs typeface="Palatino Linotype"/>
              </a:rPr>
              <a:t>’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y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iden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TwinCrise</a:t>
            </a:r>
            <a:r>
              <a:rPr dirty="0" sz="1000" spc="-5">
                <a:latin typeface="Courier New"/>
                <a:cs typeface="Courier New"/>
              </a:rPr>
              <a:t>s</a:t>
            </a:r>
            <a:r>
              <a:rPr dirty="0" sz="1000" spc="-360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5" b="1">
                <a:latin typeface="Cambria"/>
                <a:cs typeface="Cambria"/>
              </a:rPr>
              <a:t>p</a:t>
            </a:r>
            <a:r>
              <a:rPr dirty="0" sz="1000" spc="-30" b="1">
                <a:latin typeface="Cambria"/>
                <a:cs typeface="Cambria"/>
              </a:rPr>
              <a:t>d</a:t>
            </a:r>
            <a:r>
              <a:rPr dirty="0" sz="1000" spc="-50" b="1">
                <a:latin typeface="Cambria"/>
                <a:cs typeface="Cambria"/>
              </a:rPr>
              <a:t>e</a:t>
            </a:r>
            <a:r>
              <a:rPr dirty="0" sz="1000" spc="-35" b="1">
                <a:latin typeface="Cambria"/>
                <a:cs typeface="Cambria"/>
              </a:rPr>
              <a:t>r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20"/>
              </a:lnSpc>
            </a:pPr>
            <a:r>
              <a:rPr dirty="0" sz="1000" spc="-45">
                <a:latin typeface="Palatino Linotype"/>
                <a:cs typeface="Palatino Linotype"/>
              </a:rPr>
              <a:t>Cornwell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Trumbull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(1994)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Baltagi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(2006)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crime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economics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  <a:p>
            <a:pPr algn="just" marL="12700" marR="287655">
              <a:lnSpc>
                <a:spcPts val="1200"/>
              </a:lnSpc>
              <a:spcBef>
                <a:spcPts val="40"/>
              </a:spcBef>
            </a:pP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ti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olin</a:t>
            </a:r>
            <a:r>
              <a:rPr dirty="0" sz="1000" spc="-1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minality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among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y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ility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eing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li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men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inh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ndu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endogeneity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oblem: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ually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usal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li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ime,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ver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sality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indu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oli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emen.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d: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deﬁn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tio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65">
                <a:latin typeface="Palatino Linotype"/>
                <a:cs typeface="Palatino Linotype"/>
              </a:rPr>
              <a:t>vol</a:t>
            </a:r>
            <a:r>
              <a:rPr dirty="0" sz="1000" spc="-6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-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-</a:t>
            </a:r>
            <a:r>
              <a:rPr dirty="0" sz="100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er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pi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ve</a:t>
            </a:r>
            <a:r>
              <a:rPr dirty="0" sz="1000" spc="-7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ue.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20">
                <a:latin typeface="Palatino Linotype"/>
                <a:cs typeface="Palatino Linotype"/>
              </a:rPr>
              <a:t>rst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itiv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ility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eing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(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ender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ide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iﬁ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tim).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sitiv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ly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oli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emen,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 </a:t>
            </a:r>
            <a:r>
              <a:rPr dirty="0" sz="1000" spc="-35">
                <a:latin typeface="Palatino Linotype"/>
                <a:cs typeface="Palatino Linotype"/>
              </a:rPr>
              <a:t>public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12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5" b="1">
                <a:latin typeface="Cambria"/>
                <a:cs typeface="Cambria"/>
              </a:rPr>
              <a:t>2</a:t>
            </a:r>
            <a:r>
              <a:rPr dirty="0" sz="1000" spc="-30" b="1">
                <a:latin typeface="Cambria"/>
                <a:cs typeface="Cambria"/>
              </a:rPr>
              <a:t>s</a:t>
            </a:r>
            <a:r>
              <a:rPr dirty="0" sz="1000" spc="220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-4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nger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ility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Crim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p</a:t>
            </a:r>
            <a:r>
              <a:rPr dirty="0" sz="1000" spc="-10" b="1">
                <a:latin typeface="Cambria"/>
                <a:cs typeface="Cambria"/>
              </a:rPr>
              <a:t>l</a:t>
            </a:r>
            <a:r>
              <a:rPr dirty="0" sz="1000" spc="-25" b="1">
                <a:latin typeface="Cambria"/>
                <a:cs typeface="Cambria"/>
              </a:rPr>
              <a:t>m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05"/>
              </a:lnSpc>
            </a:pPr>
            <a:r>
              <a:rPr dirty="0" sz="1000" spc="-30">
                <a:latin typeface="Palatino Linotype"/>
                <a:cs typeface="Palatino Linotype"/>
              </a:rPr>
              <a:t>Baltagi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Khanti-</a:t>
            </a:r>
            <a:r>
              <a:rPr dirty="0" sz="1000" spc="-35">
                <a:latin typeface="Palatino Linotype"/>
                <a:cs typeface="Palatino Linotype"/>
              </a:rPr>
              <a:t>Akom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(1990)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Cornwell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Rupert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(1988)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wage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</a:t>
            </a:r>
            <a:endParaRPr sz="1000">
              <a:latin typeface="Palatino Linotype"/>
              <a:cs typeface="Palatino Linotype"/>
            </a:endParaRPr>
          </a:p>
          <a:p>
            <a:pPr algn="just" marL="12700" marR="287655">
              <a:lnSpc>
                <a:spcPts val="1200"/>
              </a:lnSpc>
              <a:spcBef>
                <a:spcPts val="35"/>
              </a:spcBef>
            </a:pPr>
            <a:r>
              <a:rPr dirty="0" sz="1000" spc="-35">
                <a:latin typeface="Palatino Linotype"/>
                <a:cs typeface="Palatino Linotype"/>
              </a:rPr>
              <a:t>using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panel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American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individuals,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particular</a:t>
            </a:r>
            <a:r>
              <a:rPr dirty="0" sz="1000" spc="-10">
                <a:latin typeface="Palatino Linotype"/>
                <a:cs typeface="Palatino Linotype"/>
              </a:rPr>
              <a:t> interest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return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education.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well-</a:t>
            </a:r>
            <a:r>
              <a:rPr dirty="0" sz="1000" spc="-25">
                <a:latin typeface="Palatino Linotype"/>
                <a:cs typeface="Palatino Linotype"/>
              </a:rPr>
              <a:t>known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problem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such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studies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unobserved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characteristics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individuals,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called </a:t>
            </a:r>
            <a:r>
              <a:rPr dirty="0" sz="1000" spc="-20">
                <a:latin typeface="Palatino Linotype"/>
                <a:cs typeface="Palatino Linotype"/>
              </a:rPr>
              <a:t>abilities,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part 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individual</a:t>
            </a:r>
            <a:r>
              <a:rPr dirty="0" sz="1000">
                <a:latin typeface="Palatino Linotype"/>
                <a:cs typeface="Palatino Linotype"/>
              </a:rPr>
              <a:t> effects 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may</a:t>
            </a:r>
            <a:r>
              <a:rPr dirty="0" sz="1000">
                <a:latin typeface="Palatino Linotype"/>
                <a:cs typeface="Palatino Linotype"/>
              </a:rPr>
              <a:t> be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education.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Using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i="1">
                <a:latin typeface="Palatino Linotype"/>
                <a:cs typeface="Palatino Linotype"/>
              </a:rPr>
              <a:t>within </a:t>
            </a:r>
            <a:r>
              <a:rPr dirty="0" sz="1000" spc="-25">
                <a:latin typeface="Palatino Linotype"/>
                <a:cs typeface="Palatino Linotype"/>
              </a:rPr>
              <a:t>model,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20">
                <a:latin typeface="Palatino Linotype"/>
                <a:cs typeface="Palatino Linotype"/>
              </a:rPr>
              <a:t>education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covariate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disappears: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use 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20">
                <a:latin typeface="Palatino Linotype"/>
                <a:cs typeface="Palatino Linotype"/>
              </a:rPr>
              <a:t>estimator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</a:t>
            </a:r>
            <a:r>
              <a:rPr dirty="0" sz="1000" spc="-40">
                <a:latin typeface="Palatino Linotype"/>
                <a:cs typeface="Palatino Linotype"/>
              </a:rPr>
              <a:t>Hausman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35">
                <a:latin typeface="Palatino Linotype"/>
                <a:cs typeface="Palatino Linotype"/>
              </a:rPr>
              <a:t>Taylor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(1981) 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therefore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very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relevant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 </a:t>
            </a:r>
            <a:r>
              <a:rPr dirty="0" sz="1000" spc="-10">
                <a:latin typeface="Palatino Linotype"/>
                <a:cs typeface="Palatino Linotype"/>
              </a:rPr>
              <a:t>context.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Two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time-</a:t>
            </a:r>
            <a:r>
              <a:rPr dirty="0" sz="1000" spc="-30">
                <a:latin typeface="Palatino Linotype"/>
                <a:cs typeface="Palatino Linotype"/>
              </a:rPr>
              <a:t>invariant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covariates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(being </a:t>
            </a:r>
            <a:r>
              <a:rPr dirty="0" sz="1000" spc="-40">
                <a:latin typeface="Palatino Linotype"/>
                <a:cs typeface="Palatino Linotype"/>
              </a:rPr>
              <a:t>black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female)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assumed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exogenous,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</a:t>
            </a:r>
            <a:r>
              <a:rPr dirty="0" sz="1000" spc="-50">
                <a:latin typeface="Palatino Linotype"/>
                <a:cs typeface="Palatino Linotype"/>
              </a:rPr>
              <a:t>level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 </a:t>
            </a:r>
            <a:r>
              <a:rPr dirty="0" sz="1000" spc="-35">
                <a:latin typeface="Palatino Linotype"/>
                <a:cs typeface="Palatino Linotype"/>
              </a:rPr>
              <a:t>education</a:t>
            </a:r>
            <a:r>
              <a:rPr dirty="0" sz="1000" spc="-10">
                <a:latin typeface="Palatino Linotype"/>
                <a:cs typeface="Palatino Linotype"/>
              </a:rPr>
              <a:t> 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endogenous. </a:t>
            </a:r>
            <a:r>
              <a:rPr dirty="0" sz="1000" spc="-35">
                <a:latin typeface="Palatino Linotype"/>
                <a:cs typeface="Palatino Linotype"/>
              </a:rPr>
              <a:t>Some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other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time-</a:t>
            </a:r>
            <a:r>
              <a:rPr dirty="0" sz="1000" spc="-55">
                <a:latin typeface="Palatino Linotype"/>
                <a:cs typeface="Palatino Linotype"/>
              </a:rPr>
              <a:t>varying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covariates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assumed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exogenous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therefore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provide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two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instru- </a:t>
            </a:r>
            <a:r>
              <a:rPr dirty="0" sz="1000" spc="-50">
                <a:latin typeface="Palatino Linotype"/>
                <a:cs typeface="Palatino Linotype"/>
              </a:rPr>
              <a:t>ments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so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model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is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identiﬁed.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48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coeﬃcient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education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from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Hausman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Taylor (1981)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larger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using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(0.14 </a:t>
            </a:r>
            <a:r>
              <a:rPr dirty="0" sz="1000" spc="-114">
                <a:latin typeface="Palatino Linotype"/>
                <a:cs typeface="Palatino Linotype"/>
              </a:rPr>
              <a:t>vs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0.10).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data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provided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Wages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 b="1">
                <a:latin typeface="Cambria"/>
                <a:cs typeface="Cambria"/>
              </a:rPr>
              <a:t>plm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package.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23925" y="611668"/>
            <a:ext cx="1885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 b="1">
                <a:latin typeface="Calibri"/>
                <a:cs typeface="Calibri"/>
              </a:rPr>
              <a:t>161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05278" y="1851311"/>
            <a:ext cx="5088890" cy="58731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95"/>
              </a:spcBef>
            </a:pPr>
            <a:r>
              <a:rPr dirty="0" sz="1300" spc="35" b="1">
                <a:latin typeface="Calibri"/>
                <a:cs typeface="Calibri"/>
              </a:rPr>
              <a:t>7</a:t>
            </a:r>
            <a:endParaRPr sz="13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5"/>
              </a:spcBef>
            </a:pPr>
            <a:r>
              <a:rPr dirty="0" sz="1300" b="1">
                <a:latin typeface="Calibri"/>
                <a:cs typeface="Calibri"/>
              </a:rPr>
              <a:t>Estimation</a:t>
            </a:r>
            <a:r>
              <a:rPr dirty="0" sz="1300" spc="90" b="1">
                <a:latin typeface="Calibri"/>
                <a:cs typeface="Calibri"/>
              </a:rPr>
              <a:t> </a:t>
            </a:r>
            <a:r>
              <a:rPr dirty="0" sz="1300" b="1">
                <a:latin typeface="Calibri"/>
                <a:cs typeface="Calibri"/>
              </a:rPr>
              <a:t>of</a:t>
            </a:r>
            <a:r>
              <a:rPr dirty="0" sz="1300" spc="80" b="1">
                <a:latin typeface="Calibri"/>
                <a:cs typeface="Calibri"/>
              </a:rPr>
              <a:t> </a:t>
            </a:r>
            <a:r>
              <a:rPr dirty="0" sz="1300" b="1">
                <a:latin typeface="Calibri"/>
                <a:cs typeface="Calibri"/>
              </a:rPr>
              <a:t>a</a:t>
            </a:r>
            <a:r>
              <a:rPr dirty="0" sz="1300" spc="85" b="1">
                <a:latin typeface="Calibri"/>
                <a:cs typeface="Calibri"/>
              </a:rPr>
              <a:t> </a:t>
            </a:r>
            <a:r>
              <a:rPr dirty="0" sz="1300" b="1">
                <a:latin typeface="Calibri"/>
                <a:cs typeface="Calibri"/>
              </a:rPr>
              <a:t>Dynamic</a:t>
            </a:r>
            <a:r>
              <a:rPr dirty="0" sz="1300" spc="90" b="1">
                <a:latin typeface="Calibri"/>
                <a:cs typeface="Calibri"/>
              </a:rPr>
              <a:t> </a:t>
            </a:r>
            <a:r>
              <a:rPr dirty="0" sz="1300" spc="-10" b="1">
                <a:latin typeface="Calibri"/>
                <a:cs typeface="Calibri"/>
              </a:rPr>
              <a:t>Model</a:t>
            </a:r>
            <a:endParaRPr sz="13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300">
              <a:latin typeface="Calibri"/>
              <a:cs typeface="Calibri"/>
            </a:endParaRPr>
          </a:p>
          <a:p>
            <a:pPr algn="just" marL="76200" marR="69850">
              <a:lnSpc>
                <a:spcPct val="100000"/>
              </a:lnSpc>
              <a:spcBef>
                <a:spcPts val="835"/>
              </a:spcBef>
            </a:pP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said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d</a:t>
            </a:r>
            <a:r>
              <a:rPr dirty="0" sz="1000" spc="-8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namic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ble.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uln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d</a:t>
            </a:r>
            <a:r>
              <a:rPr dirty="0" sz="1000" spc="-75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namic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f-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ide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sible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namic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ip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tional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hile,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35">
                <a:latin typeface="Palatino Linotype"/>
                <a:cs typeface="Palatino Linotype"/>
              </a:rPr>
              <a:t>su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annot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hout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long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enou</a:t>
            </a:r>
            <a:r>
              <a:rPr dirty="0" sz="1000" spc="-4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on- </a:t>
            </a:r>
            <a:r>
              <a:rPr dirty="0" sz="1000" spc="-20">
                <a:latin typeface="Palatino Linotype"/>
                <a:cs typeface="Palatino Linotype"/>
              </a:rPr>
              <a:t>tr</a:t>
            </a:r>
            <a:r>
              <a:rPr dirty="0" sz="1000" spc="-15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d</a:t>
            </a:r>
            <a:r>
              <a:rPr dirty="0" sz="1000" spc="-75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namic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over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45">
                <a:latin typeface="Palatino Linotype"/>
                <a:cs typeface="Palatino Linotype"/>
              </a:rPr>
              <a:t>over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mall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ui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145">
                <a:latin typeface="Palatino Linotype"/>
                <a:cs typeface="Palatino Linotype"/>
              </a:rPr>
              <a:t>“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45">
                <a:latin typeface="Palatino Linotype"/>
                <a:cs typeface="Palatino Linotype"/>
              </a:rPr>
              <a:t>-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,</a:t>
            </a:r>
            <a:r>
              <a:rPr dirty="0" sz="1000" spc="-130">
                <a:latin typeface="Palatino Linotype"/>
                <a:cs typeface="Palatino Linotype"/>
              </a:rPr>
              <a:t>”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.e.,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 spc="-130" i="1">
                <a:latin typeface="Meiryo"/>
                <a:cs typeface="Meiryo"/>
              </a:rPr>
              <a:t>&gt;</a:t>
            </a:r>
            <a:r>
              <a:rPr dirty="0" sz="1000" spc="-12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45">
                <a:latin typeface="Palatino Linotype"/>
                <a:cs typeface="Palatino Linotype"/>
              </a:rPr>
              <a:t>“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ac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45">
                <a:latin typeface="Palatino Linotype"/>
                <a:cs typeface="Palatino Linotype"/>
              </a:rPr>
              <a:t>-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,</a:t>
            </a:r>
            <a:r>
              <a:rPr dirty="0" sz="1000" spc="-130">
                <a:latin typeface="Palatino Linotype"/>
                <a:cs typeface="Palatino Linotype"/>
              </a:rPr>
              <a:t>”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hara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ral </a:t>
            </a:r>
            <a:r>
              <a:rPr dirty="0" sz="1000" spc="-35">
                <a:latin typeface="Palatino Linotype"/>
                <a:cs typeface="Palatino Linotype"/>
              </a:rPr>
              <a:t>dimension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qui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ale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bigger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han,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tional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ol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loy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nit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ss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baseline="29914" sz="975" spc="15">
                <a:latin typeface="Palatino Linotype"/>
                <a:cs typeface="Palatino Linotype"/>
              </a:rPr>
              <a:t>1</a:t>
            </a:r>
            <a:endParaRPr baseline="29914" sz="975">
              <a:latin typeface="Palatino Linotype"/>
              <a:cs typeface="Palatino Linotype"/>
            </a:endParaRPr>
          </a:p>
          <a:p>
            <a:pPr algn="just" marL="184150">
              <a:lnSpc>
                <a:spcPts val="1155"/>
              </a:lnSpc>
            </a:pPr>
            <a:r>
              <a:rPr dirty="0" sz="1000" spc="-55">
                <a:latin typeface="Palatino Linotype"/>
                <a:cs typeface="Palatino Linotype"/>
              </a:rPr>
              <a:t>Among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many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applied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examples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from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literature,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mention:</a:t>
            </a:r>
            <a:endParaRPr sz="1000">
              <a:latin typeface="Palatino Linotype"/>
              <a:cs typeface="Palatino Linotype"/>
            </a:endParaRPr>
          </a:p>
          <a:p>
            <a:pPr algn="just" marL="205104" marR="68580" indent="-129539">
              <a:lnSpc>
                <a:spcPct val="100000"/>
              </a:lnSpc>
              <a:spcBef>
                <a:spcPts val="595"/>
              </a:spcBef>
              <a:buFont typeface="Cambria"/>
              <a:buChar char="•"/>
              <a:tabLst>
                <a:tab pos="205740" algn="l"/>
              </a:tabLst>
            </a:pP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pi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gen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ssing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14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nit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ui</a:t>
            </a:r>
            <a:r>
              <a:rPr dirty="0" sz="1000" spc="-6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14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ssing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 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agg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endParaRPr sz="1000">
              <a:latin typeface="Palatino Linotype"/>
              <a:cs typeface="Palatino Linotype"/>
            </a:endParaRPr>
          </a:p>
          <a:p>
            <a:pPr algn="just" marL="205104" marR="70485" indent="-129539">
              <a:lnSpc>
                <a:spcPts val="1200"/>
              </a:lnSpc>
              <a:spcBef>
                <a:spcPts val="25"/>
              </a:spcBef>
              <a:buFont typeface="Cambria"/>
              <a:buChar char="•"/>
              <a:tabLst>
                <a:tab pos="2057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analysis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speed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adjustment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labor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force,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obtained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50">
                <a:latin typeface="Palatino Linotype"/>
                <a:cs typeface="Palatino Linotype"/>
              </a:rPr>
              <a:t>by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regressing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employment </a:t>
            </a:r>
            <a:r>
              <a:rPr dirty="0" sz="1000" spc="-50">
                <a:latin typeface="Palatino Linotype"/>
                <a:cs typeface="Palatino Linotype"/>
              </a:rPr>
              <a:t>over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including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lagged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employment;</a:t>
            </a:r>
            <a:endParaRPr sz="1000">
              <a:latin typeface="Palatino Linotype"/>
              <a:cs typeface="Palatino Linotype"/>
            </a:endParaRPr>
          </a:p>
          <a:p>
            <a:pPr algn="just" marL="205104" indent="-129539">
              <a:lnSpc>
                <a:spcPts val="1150"/>
              </a:lnSpc>
              <a:buFont typeface="Cambria"/>
              <a:buChar char="•"/>
              <a:tabLst>
                <a:tab pos="205740" algn="l"/>
              </a:tabLst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dynamic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analysis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consumption,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based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consumption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including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lagged</a:t>
            </a:r>
            <a:endParaRPr sz="1000">
              <a:latin typeface="Palatino Linotype"/>
              <a:cs typeface="Palatino Linotype"/>
            </a:endParaRPr>
          </a:p>
          <a:p>
            <a:pPr marL="205104">
              <a:lnSpc>
                <a:spcPts val="1200"/>
              </a:lnSpc>
            </a:pPr>
            <a:r>
              <a:rPr dirty="0" sz="1000" spc="-10">
                <a:latin typeface="Palatino Linotype"/>
                <a:cs typeface="Palatino Linotype"/>
              </a:rPr>
              <a:t>consumption.</a:t>
            </a:r>
            <a:endParaRPr sz="1000">
              <a:latin typeface="Palatino Linotype"/>
              <a:cs typeface="Palatino Linotype"/>
            </a:endParaRPr>
          </a:p>
          <a:p>
            <a:pPr algn="just" marL="76200" marR="69850" indent="107950">
              <a:lnSpc>
                <a:spcPct val="100000"/>
              </a:lnSpc>
              <a:spcBef>
                <a:spcPts val="5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seminal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article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regarding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estimation</a:t>
            </a:r>
            <a:r>
              <a:rPr dirty="0" sz="1000">
                <a:latin typeface="Palatino Linotype"/>
                <a:cs typeface="Palatino Linotype"/>
              </a:rPr>
              <a:t> 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dynamic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panel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models</a:t>
            </a:r>
            <a:r>
              <a:rPr dirty="0" sz="1000">
                <a:latin typeface="Palatino Linotype"/>
                <a:cs typeface="Palatino Linotype"/>
              </a:rPr>
              <a:t> is </a:t>
            </a:r>
            <a:r>
              <a:rPr dirty="0" sz="1000" spc="-20">
                <a:latin typeface="Palatino Linotype"/>
                <a:cs typeface="Palatino Linotype"/>
              </a:rPr>
              <a:t>Balestra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Nerlove </a:t>
            </a:r>
            <a:r>
              <a:rPr dirty="0" sz="1000" spc="-10">
                <a:latin typeface="Palatino Linotype"/>
                <a:cs typeface="Palatino Linotype"/>
              </a:rPr>
              <a:t>(1966).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49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literature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subject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become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considerable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1990s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papers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 </a:t>
            </a:r>
            <a:r>
              <a:rPr dirty="0" sz="1000" spc="-40">
                <a:latin typeface="Palatino Linotype"/>
                <a:cs typeface="Palatino Linotype"/>
              </a:rPr>
              <a:t>Holtz-</a:t>
            </a:r>
            <a:r>
              <a:rPr dirty="0" sz="1000" spc="-35">
                <a:latin typeface="Palatino Linotype"/>
                <a:cs typeface="Palatino Linotype"/>
              </a:rPr>
              <a:t>Eakin,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Newey,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Rosen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(1988)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Arellano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Bond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(1991),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who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introduced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use </a:t>
            </a:r>
            <a:r>
              <a:rPr dirty="0" sz="1000" spc="-55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generalized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method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moments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dynamic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panels.</a:t>
            </a:r>
            <a:r>
              <a:rPr dirty="0" baseline="29914" sz="975" spc="-37">
                <a:latin typeface="Palatino Linotype"/>
                <a:cs typeface="Palatino Linotype"/>
              </a:rPr>
              <a:t>2</a:t>
            </a:r>
            <a:r>
              <a:rPr dirty="0" baseline="29914" sz="975" spc="195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has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become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preferred </a:t>
            </a:r>
            <a:r>
              <a:rPr dirty="0" sz="1000" spc="-30">
                <a:latin typeface="Palatino Linotype"/>
                <a:cs typeface="Palatino Linotype"/>
              </a:rPr>
              <a:t>estimation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method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 </a:t>
            </a:r>
            <a:r>
              <a:rPr dirty="0" sz="1000" spc="-20">
                <a:latin typeface="Palatino Linotype"/>
                <a:cs typeface="Palatino Linotype"/>
              </a:rPr>
              <a:t>better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part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chapter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will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dedicated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presenting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shall </a:t>
            </a:r>
            <a:r>
              <a:rPr dirty="0" sz="1000" spc="-40">
                <a:latin typeface="Palatino Linotype"/>
                <a:cs typeface="Palatino Linotype"/>
              </a:rPr>
              <a:t>nevertheless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</a:t>
            </a:r>
            <a:r>
              <a:rPr dirty="0" sz="1000" spc="-35">
                <a:latin typeface="Palatino Linotype"/>
                <a:cs typeface="Palatino Linotype"/>
              </a:rPr>
              <a:t> noted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ﬁeld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application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method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 </a:t>
            </a:r>
            <a:r>
              <a:rPr dirty="0" sz="1000" spc="-55">
                <a:latin typeface="Palatino Linotype"/>
                <a:cs typeface="Palatino Linotype"/>
              </a:rPr>
              <a:t>panel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data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limited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 </a:t>
            </a:r>
            <a:r>
              <a:rPr dirty="0" sz="1000" spc="-50">
                <a:latin typeface="Palatino Linotype"/>
                <a:cs typeface="Palatino Linotype"/>
              </a:rPr>
              <a:t>dynamic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 </a:t>
            </a:r>
            <a:r>
              <a:rPr dirty="0" sz="1000" spc="-55">
                <a:latin typeface="Palatino Linotype"/>
                <a:cs typeface="Palatino Linotype"/>
              </a:rPr>
              <a:t>equally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appropriate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static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50">
              <a:latin typeface="Palatino Linotype"/>
              <a:cs typeface="Palatino Linotype"/>
            </a:endParaRPr>
          </a:p>
          <a:p>
            <a:pPr algn="just" marL="76200">
              <a:lnSpc>
                <a:spcPts val="1200"/>
              </a:lnSpc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7.1</a:t>
            </a:r>
            <a:r>
              <a:rPr dirty="0" sz="1000" spc="37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description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of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the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DemocracyIncome</a:t>
            </a:r>
            <a:r>
              <a:rPr dirty="0" sz="1000" spc="-320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76200" marR="69850">
              <a:lnSpc>
                <a:spcPts val="1200"/>
              </a:lnSpc>
              <a:spcBef>
                <a:spcPts val="40"/>
              </a:spcBef>
            </a:pPr>
            <a:r>
              <a:rPr dirty="0" sz="1000" spc="-45">
                <a:latin typeface="Palatino Linotype"/>
                <a:cs typeface="Palatino Linotype"/>
              </a:rPr>
              <a:t>Along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whole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chapter,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will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paper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Acemoglu,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Johnson,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Robinson,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Yared </a:t>
            </a:r>
            <a:r>
              <a:rPr dirty="0" sz="1000">
                <a:latin typeface="Palatino Linotype"/>
                <a:cs typeface="Palatino Linotype"/>
              </a:rPr>
              <a:t>(2008)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illustrate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results.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study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addresses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causal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relationship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between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level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050">
              <a:latin typeface="Palatino Linotype"/>
              <a:cs typeface="Palatino Linotype"/>
            </a:endParaRPr>
          </a:p>
          <a:p>
            <a:pPr algn="just" marL="177165" indent="-101600">
              <a:lnSpc>
                <a:spcPct val="100000"/>
              </a:lnSpc>
              <a:buAutoNum type="arabicPlain"/>
              <a:tabLst>
                <a:tab pos="177800" algn="l"/>
              </a:tabLst>
            </a:pPr>
            <a:r>
              <a:rPr dirty="0" sz="800" spc="-10">
                <a:latin typeface="Palatino Linotype"/>
                <a:cs typeface="Palatino Linotype"/>
              </a:rPr>
              <a:t>See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section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8.4.</a:t>
            </a:r>
            <a:endParaRPr sz="800">
              <a:latin typeface="Palatino Linotype"/>
              <a:cs typeface="Palatino Linotype"/>
            </a:endParaRPr>
          </a:p>
          <a:p>
            <a:pPr algn="just" marL="177165" indent="-101600">
              <a:lnSpc>
                <a:spcPct val="100000"/>
              </a:lnSpc>
              <a:buAutoNum type="arabicPlain"/>
              <a:tabLst>
                <a:tab pos="177800" algn="l"/>
              </a:tabLst>
            </a:pPr>
            <a:r>
              <a:rPr dirty="0" sz="800" spc="-50">
                <a:latin typeface="Palatino Linotype"/>
                <a:cs typeface="Palatino Linotype"/>
              </a:rPr>
              <a:t>Among</a:t>
            </a:r>
            <a:r>
              <a:rPr dirty="0" sz="800" spc="-10">
                <a:latin typeface="Palatino Linotype"/>
                <a:cs typeface="Palatino Linotype"/>
              </a:rPr>
              <a:t> the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many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reviews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this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literature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see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particular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Harris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et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al.</a:t>
            </a:r>
            <a:r>
              <a:rPr dirty="0" sz="800" spc="-10">
                <a:latin typeface="Palatino Linotype"/>
                <a:cs typeface="Palatino Linotype"/>
              </a:rPr>
              <a:t> (2008),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Bond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(2002),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Roodman</a:t>
            </a:r>
            <a:r>
              <a:rPr dirty="0" sz="800" spc="-10">
                <a:latin typeface="Palatino Linotype"/>
                <a:cs typeface="Palatino Linotype"/>
              </a:rPr>
              <a:t> (2009a).</a:t>
            </a:r>
            <a:endParaRPr sz="8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68781" y="8412304"/>
            <a:ext cx="3481704" cy="4000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Palatino Linotype"/>
                <a:cs typeface="Palatino Linotype"/>
              </a:rPr>
              <a:t>Panel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Data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Econometrics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with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spc="-35" i="1">
                <a:latin typeface="Palatino Linotype"/>
                <a:cs typeface="Palatino Linotype"/>
              </a:rPr>
              <a:t>R,</a:t>
            </a:r>
            <a:r>
              <a:rPr dirty="0" sz="800" spc="15" i="1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First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Edition.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Yves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Croissant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and</a:t>
            </a:r>
            <a:r>
              <a:rPr dirty="0" sz="800" spc="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Giovanni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Millo.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800" spc="-55">
                <a:latin typeface="Palatino Linotype"/>
                <a:cs typeface="Palatino Linotype"/>
              </a:rPr>
              <a:t>©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2019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John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Wiley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&amp;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Ltd.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Published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2019 </a:t>
            </a:r>
            <a:r>
              <a:rPr dirty="0" sz="800" spc="-65">
                <a:latin typeface="Palatino Linotype"/>
                <a:cs typeface="Palatino Linotype"/>
              </a:rPr>
              <a:t>by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John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Wiley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&amp;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Ltd.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800" spc="-35">
                <a:latin typeface="Palatino Linotype"/>
                <a:cs typeface="Palatino Linotype"/>
              </a:rPr>
              <a:t>Companion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website: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  <a:hlinkClick r:id="rId2"/>
              </a:rPr>
              <a:t>www.wiley.com/go/croissant/data-</a:t>
            </a:r>
            <a:r>
              <a:rPr dirty="0" sz="800" spc="-20">
                <a:latin typeface="Palatino Linotype"/>
                <a:cs typeface="Palatino Linotype"/>
                <a:hlinkClick r:id="rId2"/>
              </a:rPr>
              <a:t>econometrics-</a:t>
            </a:r>
            <a:r>
              <a:rPr dirty="0" sz="800" spc="-40">
                <a:latin typeface="Palatino Linotype"/>
                <a:cs typeface="Palatino Linotype"/>
                <a:hlinkClick r:id="rId2"/>
              </a:rPr>
              <a:t>with-</a:t>
            </a:r>
            <a:r>
              <a:rPr dirty="0" sz="800" spc="-50">
                <a:latin typeface="Palatino Linotype"/>
                <a:cs typeface="Palatino Linotype"/>
                <a:hlinkClick r:id="rId2"/>
              </a:rPr>
              <a:t>R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5245735" cy="12731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162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295910" marR="6350">
              <a:lnSpc>
                <a:spcPct val="100000"/>
              </a:lnSpc>
            </a:pPr>
            <a:r>
              <a:rPr dirty="0" sz="1000" spc="-55">
                <a:latin typeface="Palatino Linotype"/>
                <a:cs typeface="Palatino Linotype"/>
              </a:rPr>
              <a:t>wealth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35">
                <a:latin typeface="Palatino Linotype"/>
                <a:cs typeface="Palatino Linotype"/>
              </a:rPr>
              <a:t> that</a:t>
            </a:r>
            <a:r>
              <a:rPr dirty="0" sz="1000" spc="-40">
                <a:latin typeface="Palatino Linotype"/>
                <a:cs typeface="Palatino Linotype"/>
              </a:rPr>
              <a:t> 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democracy </a:t>
            </a:r>
            <a:r>
              <a:rPr dirty="0" sz="1000" spc="-35">
                <a:latin typeface="Palatino Linotype"/>
                <a:cs typeface="Palatino Linotype"/>
              </a:rPr>
              <a:t>in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country.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authors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draw</a:t>
            </a:r>
            <a:r>
              <a:rPr dirty="0" sz="1000" spc="-40">
                <a:latin typeface="Palatino Linotype"/>
                <a:cs typeface="Palatino Linotype"/>
              </a:rPr>
              <a:t> 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different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datasets, </a:t>
            </a:r>
            <a:r>
              <a:rPr dirty="0" sz="1000" spc="-10">
                <a:latin typeface="Palatino Linotype"/>
                <a:cs typeface="Palatino Linotype"/>
              </a:rPr>
              <a:t>among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considered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two:</a:t>
            </a:r>
            <a:endParaRPr sz="1000">
              <a:latin typeface="Palatino Linotype"/>
              <a:cs typeface="Palatino Linotype"/>
            </a:endParaRPr>
          </a:p>
          <a:p>
            <a:pPr marL="425450" marR="5080" indent="-129539">
              <a:lnSpc>
                <a:spcPct val="100000"/>
              </a:lnSpc>
              <a:spcBef>
                <a:spcPts val="580"/>
              </a:spcBef>
              <a:buFont typeface="Cambria"/>
              <a:buChar char="•"/>
              <a:tabLst>
                <a:tab pos="426084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ﬁrst,</a:t>
            </a:r>
            <a:r>
              <a:rPr dirty="0" sz="1000" spc="-55">
                <a:latin typeface="Palatino Linotype"/>
                <a:cs typeface="Palatino Linotype"/>
              </a:rPr>
              <a:t> made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observed</a:t>
            </a:r>
            <a:r>
              <a:rPr dirty="0" sz="1000" spc="-55">
                <a:latin typeface="Palatino Linotype"/>
                <a:cs typeface="Palatino Linotype"/>
              </a:rPr>
              <a:t> every </a:t>
            </a:r>
            <a:r>
              <a:rPr dirty="0" sz="1000">
                <a:latin typeface="Palatino Linotype"/>
                <a:cs typeface="Palatino Linotype"/>
              </a:rPr>
              <a:t>5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years,</a:t>
            </a:r>
            <a:r>
              <a:rPr dirty="0" sz="1000" spc="-55">
                <a:latin typeface="Palatino Linotype"/>
                <a:cs typeface="Palatino Linotype"/>
              </a:rPr>
              <a:t> with </a:t>
            </a:r>
            <a:r>
              <a:rPr dirty="0" sz="1000">
                <a:latin typeface="Palatino Linotype"/>
                <a:cs typeface="Palatino Linotype"/>
              </a:rPr>
              <a:t>11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observations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over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period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1950-</a:t>
            </a:r>
            <a:r>
              <a:rPr dirty="0" sz="1000" spc="-20">
                <a:latin typeface="Palatino Linotype"/>
                <a:cs typeface="Palatino Linotype"/>
              </a:rPr>
              <a:t>2000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211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countries;</a:t>
            </a:r>
            <a:endParaRPr sz="1000">
              <a:latin typeface="Palatino Linotype"/>
              <a:cs typeface="Palatino Linotype"/>
            </a:endParaRPr>
          </a:p>
          <a:p>
            <a:pPr marL="425450" marR="6350" indent="-129539">
              <a:lnSpc>
                <a:spcPts val="1200"/>
              </a:lnSpc>
              <a:spcBef>
                <a:spcPts val="30"/>
              </a:spcBef>
              <a:buFont typeface="Cambria"/>
              <a:buChar char="•"/>
              <a:tabLst>
                <a:tab pos="426084" algn="l"/>
              </a:tabLst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second,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corresponding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data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observed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every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25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years,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with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7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observations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over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period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1850-2000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25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countries.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2047690"/>
            <a:ext cx="4985385" cy="28257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data("DemocracyIncome",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"pder")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data("DemocracyIncome25",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"pder")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67529" y="3466845"/>
            <a:ext cx="4985385" cy="708025"/>
          </a:xfrm>
          <a:custGeom>
            <a:avLst/>
            <a:gdLst/>
            <a:ahLst/>
            <a:cxnLst/>
            <a:rect l="l" t="t" r="r" b="b"/>
            <a:pathLst>
              <a:path w="4985385" h="708025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708025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708025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70802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70802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554827" y="2515404"/>
            <a:ext cx="4960620" cy="164718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cross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section,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positive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relationship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between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degree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democracy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capita </a:t>
            </a:r>
            <a:r>
              <a:rPr dirty="0" sz="1000" spc="-30">
                <a:latin typeface="Palatino Linotype"/>
                <a:cs typeface="Palatino Linotype"/>
              </a:rPr>
              <a:t>income 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apparent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illustrated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Figure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7.1, </a:t>
            </a:r>
            <a:r>
              <a:rPr dirty="0" sz="1000" spc="-60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Acemoglu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(2008)’s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data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year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2000.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However,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contemporaneous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does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necessarily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imply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causal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relationship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between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variables.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panel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data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instead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allows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investigate </a:t>
            </a:r>
            <a:r>
              <a:rPr dirty="0" sz="1000" spc="-45">
                <a:latin typeface="Palatino Linotype"/>
                <a:cs typeface="Palatino Linotype"/>
              </a:rPr>
              <a:t>causality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specifying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dynamic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relationship.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850">
              <a:latin typeface="Palatino Linotype"/>
              <a:cs typeface="Palatino Linotype"/>
            </a:endParaRPr>
          </a:p>
          <a:p>
            <a:pPr marL="37465" marR="3639820">
              <a:lnSpc>
                <a:spcPct val="116300"/>
              </a:lnSpc>
            </a:pPr>
            <a:r>
              <a:rPr dirty="0" sz="800" spc="-10">
                <a:latin typeface="Courier New"/>
                <a:cs typeface="Courier New"/>
              </a:rPr>
              <a:t>library("plm") pdim(DemocracyIncome)</a:t>
            </a:r>
            <a:endParaRPr sz="800">
              <a:latin typeface="Courier New"/>
              <a:cs typeface="Courier New"/>
            </a:endParaRPr>
          </a:p>
          <a:p>
            <a:pPr marL="37465" marR="242443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Balanced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Panel: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211,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180">
                <a:latin typeface="Courier New"/>
                <a:cs typeface="Courier New"/>
              </a:rPr>
              <a:t>11,N=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2321 </a:t>
            </a:r>
            <a:r>
              <a:rPr dirty="0" sz="800" spc="-10">
                <a:latin typeface="Courier New"/>
                <a:cs typeface="Courier New"/>
              </a:rPr>
              <a:t>head(DemocracyIncome,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4)</a:t>
            </a:r>
            <a:endParaRPr sz="800">
              <a:latin typeface="Courier New"/>
              <a:cs typeface="Courier New"/>
            </a:endParaRPr>
          </a:p>
          <a:p>
            <a:pPr marL="15938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country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year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democracy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income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sample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567529" y="4175391"/>
            <a:ext cx="4985385" cy="565785"/>
          </a:xfrm>
          <a:custGeom>
            <a:avLst/>
            <a:gdLst/>
            <a:ahLst/>
            <a:cxnLst/>
            <a:rect l="l" t="t" r="r" b="b"/>
            <a:pathLst>
              <a:path w="4985385" h="565785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565785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56578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56578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8" name="object 8" descr=""/>
          <p:cNvGraphicFramePr>
            <a:graphicFrameLocks noGrp="1"/>
          </p:cNvGraphicFramePr>
          <p:nvPr/>
        </p:nvGraphicFramePr>
        <p:xfrm>
          <a:off x="567532" y="4162092"/>
          <a:ext cx="2365375" cy="5784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18235"/>
                <a:gridCol w="516254"/>
                <a:gridCol w="455294"/>
                <a:gridCol w="274319"/>
              </a:tblGrid>
              <a:tr h="153670">
                <a:tc>
                  <a:txBody>
                    <a:bodyPr/>
                    <a:lstStyle/>
                    <a:p>
                      <a:pPr marL="2476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Andorra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1950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6985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6985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6985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6985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2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Andorra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1955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3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Andorra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1960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4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Andorra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1965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grpSp>
        <p:nvGrpSpPr>
          <p:cNvPr id="9" name="object 9" descr=""/>
          <p:cNvGrpSpPr/>
          <p:nvPr/>
        </p:nvGrpSpPr>
        <p:grpSpPr>
          <a:xfrm>
            <a:off x="962616" y="5113654"/>
            <a:ext cx="3566160" cy="2676525"/>
            <a:chOff x="962616" y="5113654"/>
            <a:chExt cx="3566160" cy="2676525"/>
          </a:xfrm>
        </p:grpSpPr>
        <p:sp>
          <p:nvSpPr>
            <p:cNvPr id="10" name="object 10" descr=""/>
            <p:cNvSpPr/>
            <p:nvPr/>
          </p:nvSpPr>
          <p:spPr>
            <a:xfrm>
              <a:off x="1001792" y="5113654"/>
              <a:ext cx="3527425" cy="2637155"/>
            </a:xfrm>
            <a:custGeom>
              <a:avLst/>
              <a:gdLst/>
              <a:ahLst/>
              <a:cxnLst/>
              <a:rect l="l" t="t" r="r" b="b"/>
              <a:pathLst>
                <a:path w="3527425" h="2637154">
                  <a:moveTo>
                    <a:pt x="3526866" y="0"/>
                  </a:moveTo>
                  <a:lnTo>
                    <a:pt x="0" y="0"/>
                  </a:lnTo>
                  <a:lnTo>
                    <a:pt x="0" y="2636850"/>
                  </a:lnTo>
                  <a:lnTo>
                    <a:pt x="3526866" y="2636850"/>
                  </a:lnTo>
                  <a:lnTo>
                    <a:pt x="3526866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001792" y="5583974"/>
              <a:ext cx="3527425" cy="1696085"/>
            </a:xfrm>
            <a:custGeom>
              <a:avLst/>
              <a:gdLst/>
              <a:ahLst/>
              <a:cxnLst/>
              <a:rect l="l" t="t" r="r" b="b"/>
              <a:pathLst>
                <a:path w="3527425" h="1696084">
                  <a:moveTo>
                    <a:pt x="0" y="1696072"/>
                  </a:moveTo>
                  <a:lnTo>
                    <a:pt x="3526867" y="1696072"/>
                  </a:lnTo>
                </a:path>
                <a:path w="3527425" h="1696084">
                  <a:moveTo>
                    <a:pt x="0" y="1130820"/>
                  </a:moveTo>
                  <a:lnTo>
                    <a:pt x="3526867" y="1130820"/>
                  </a:lnTo>
                </a:path>
                <a:path w="3527425" h="1696084">
                  <a:moveTo>
                    <a:pt x="0" y="565404"/>
                  </a:moveTo>
                  <a:lnTo>
                    <a:pt x="3526867" y="565404"/>
                  </a:lnTo>
                </a:path>
                <a:path w="3527425" h="1696084">
                  <a:moveTo>
                    <a:pt x="0" y="0"/>
                  </a:moveTo>
                  <a:lnTo>
                    <a:pt x="3526867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1391036" y="5113654"/>
              <a:ext cx="2841625" cy="2637155"/>
            </a:xfrm>
            <a:custGeom>
              <a:avLst/>
              <a:gdLst/>
              <a:ahLst/>
              <a:cxnLst/>
              <a:rect l="l" t="t" r="r" b="b"/>
              <a:pathLst>
                <a:path w="2841625" h="2637154">
                  <a:moveTo>
                    <a:pt x="0" y="2636850"/>
                  </a:moveTo>
                  <a:lnTo>
                    <a:pt x="0" y="0"/>
                  </a:lnTo>
                </a:path>
                <a:path w="2841625" h="2637154">
                  <a:moveTo>
                    <a:pt x="710260" y="2636850"/>
                  </a:moveTo>
                  <a:lnTo>
                    <a:pt x="710260" y="0"/>
                  </a:lnTo>
                </a:path>
                <a:path w="2841625" h="2637154">
                  <a:moveTo>
                    <a:pt x="1420520" y="2636850"/>
                  </a:moveTo>
                  <a:lnTo>
                    <a:pt x="1420520" y="0"/>
                  </a:lnTo>
                </a:path>
                <a:path w="2841625" h="2637154">
                  <a:moveTo>
                    <a:pt x="2130920" y="2636850"/>
                  </a:moveTo>
                  <a:lnTo>
                    <a:pt x="2130920" y="0"/>
                  </a:lnTo>
                </a:path>
                <a:path w="2841625" h="2637154">
                  <a:moveTo>
                    <a:pt x="2841180" y="2636850"/>
                  </a:moveTo>
                  <a:lnTo>
                    <a:pt x="284118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1001792" y="5301424"/>
              <a:ext cx="3527425" cy="2261870"/>
            </a:xfrm>
            <a:custGeom>
              <a:avLst/>
              <a:gdLst/>
              <a:ahLst/>
              <a:cxnLst/>
              <a:rect l="l" t="t" r="r" b="b"/>
              <a:pathLst>
                <a:path w="3527425" h="2261870">
                  <a:moveTo>
                    <a:pt x="0" y="2261323"/>
                  </a:moveTo>
                  <a:lnTo>
                    <a:pt x="3526867" y="2261323"/>
                  </a:lnTo>
                </a:path>
                <a:path w="3527425" h="2261870">
                  <a:moveTo>
                    <a:pt x="0" y="1695919"/>
                  </a:moveTo>
                  <a:lnTo>
                    <a:pt x="3526867" y="1695919"/>
                  </a:lnTo>
                </a:path>
                <a:path w="3527425" h="2261870">
                  <a:moveTo>
                    <a:pt x="0" y="1130668"/>
                  </a:moveTo>
                  <a:lnTo>
                    <a:pt x="3526867" y="1130668"/>
                  </a:lnTo>
                </a:path>
                <a:path w="3527425" h="2261870">
                  <a:moveTo>
                    <a:pt x="0" y="565264"/>
                  </a:moveTo>
                  <a:lnTo>
                    <a:pt x="3526867" y="565264"/>
                  </a:lnTo>
                </a:path>
                <a:path w="3527425" h="2261870">
                  <a:moveTo>
                    <a:pt x="0" y="0"/>
                  </a:moveTo>
                  <a:lnTo>
                    <a:pt x="3526867" y="0"/>
                  </a:lnTo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035829" y="5113654"/>
              <a:ext cx="2841625" cy="2637155"/>
            </a:xfrm>
            <a:custGeom>
              <a:avLst/>
              <a:gdLst/>
              <a:ahLst/>
              <a:cxnLst/>
              <a:rect l="l" t="t" r="r" b="b"/>
              <a:pathLst>
                <a:path w="2841625" h="2637154">
                  <a:moveTo>
                    <a:pt x="0" y="2636850"/>
                  </a:moveTo>
                  <a:lnTo>
                    <a:pt x="0" y="0"/>
                  </a:lnTo>
                </a:path>
                <a:path w="2841625" h="2637154">
                  <a:moveTo>
                    <a:pt x="710399" y="2636850"/>
                  </a:moveTo>
                  <a:lnTo>
                    <a:pt x="710399" y="0"/>
                  </a:lnTo>
                </a:path>
                <a:path w="2841625" h="2637154">
                  <a:moveTo>
                    <a:pt x="1420660" y="2636850"/>
                  </a:moveTo>
                  <a:lnTo>
                    <a:pt x="1420660" y="0"/>
                  </a:lnTo>
                </a:path>
                <a:path w="2841625" h="2637154">
                  <a:moveTo>
                    <a:pt x="2130920" y="2636850"/>
                  </a:moveTo>
                  <a:lnTo>
                    <a:pt x="2130920" y="0"/>
                  </a:lnTo>
                </a:path>
                <a:path w="2841625" h="2637154">
                  <a:moveTo>
                    <a:pt x="2841180" y="2636850"/>
                  </a:moveTo>
                  <a:lnTo>
                    <a:pt x="2841180" y="0"/>
                  </a:lnTo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204066" y="5285130"/>
              <a:ext cx="2492375" cy="2294890"/>
            </a:xfrm>
            <a:custGeom>
              <a:avLst/>
              <a:gdLst/>
              <a:ahLst/>
              <a:cxnLst/>
              <a:rect l="l" t="t" r="r" b="b"/>
              <a:pathLst>
                <a:path w="2492375" h="2294890">
                  <a:moveTo>
                    <a:pt x="32918" y="1891779"/>
                  </a:moveTo>
                  <a:lnTo>
                    <a:pt x="25565" y="1884400"/>
                  </a:lnTo>
                  <a:lnTo>
                    <a:pt x="7353" y="1884400"/>
                  </a:lnTo>
                  <a:lnTo>
                    <a:pt x="0" y="1891779"/>
                  </a:lnTo>
                  <a:lnTo>
                    <a:pt x="0" y="1909978"/>
                  </a:lnTo>
                  <a:lnTo>
                    <a:pt x="7353" y="1917357"/>
                  </a:lnTo>
                  <a:lnTo>
                    <a:pt x="25565" y="1917357"/>
                  </a:lnTo>
                  <a:lnTo>
                    <a:pt x="32918" y="1909978"/>
                  </a:lnTo>
                  <a:lnTo>
                    <a:pt x="32918" y="1907197"/>
                  </a:lnTo>
                  <a:lnTo>
                    <a:pt x="32918" y="1894547"/>
                  </a:lnTo>
                  <a:lnTo>
                    <a:pt x="32918" y="1891779"/>
                  </a:lnTo>
                  <a:close/>
                </a:path>
                <a:path w="2492375" h="2294890">
                  <a:moveTo>
                    <a:pt x="170065" y="1514983"/>
                  </a:moveTo>
                  <a:lnTo>
                    <a:pt x="162699" y="1507617"/>
                  </a:lnTo>
                  <a:lnTo>
                    <a:pt x="144500" y="1507617"/>
                  </a:lnTo>
                  <a:lnTo>
                    <a:pt x="137134" y="1514983"/>
                  </a:lnTo>
                  <a:lnTo>
                    <a:pt x="137134" y="1533194"/>
                  </a:lnTo>
                  <a:lnTo>
                    <a:pt x="144500" y="1540560"/>
                  </a:lnTo>
                  <a:lnTo>
                    <a:pt x="162699" y="1540560"/>
                  </a:lnTo>
                  <a:lnTo>
                    <a:pt x="170065" y="1533194"/>
                  </a:lnTo>
                  <a:lnTo>
                    <a:pt x="170065" y="1530400"/>
                  </a:lnTo>
                  <a:lnTo>
                    <a:pt x="170065" y="1517764"/>
                  </a:lnTo>
                  <a:lnTo>
                    <a:pt x="170065" y="1514983"/>
                  </a:lnTo>
                  <a:close/>
                </a:path>
                <a:path w="2492375" h="2294890">
                  <a:moveTo>
                    <a:pt x="461619" y="1138034"/>
                  </a:moveTo>
                  <a:lnTo>
                    <a:pt x="454253" y="1130668"/>
                  </a:lnTo>
                  <a:lnTo>
                    <a:pt x="436054" y="1130668"/>
                  </a:lnTo>
                  <a:lnTo>
                    <a:pt x="428688" y="1138034"/>
                  </a:lnTo>
                  <a:lnTo>
                    <a:pt x="428688" y="1156246"/>
                  </a:lnTo>
                  <a:lnTo>
                    <a:pt x="436054" y="1163612"/>
                  </a:lnTo>
                  <a:lnTo>
                    <a:pt x="454253" y="1163612"/>
                  </a:lnTo>
                  <a:lnTo>
                    <a:pt x="461619" y="1156246"/>
                  </a:lnTo>
                  <a:lnTo>
                    <a:pt x="461619" y="1153464"/>
                  </a:lnTo>
                  <a:lnTo>
                    <a:pt x="461619" y="1140815"/>
                  </a:lnTo>
                  <a:lnTo>
                    <a:pt x="461619" y="1138034"/>
                  </a:lnTo>
                  <a:close/>
                </a:path>
                <a:path w="2492375" h="2294890">
                  <a:moveTo>
                    <a:pt x="630783" y="384175"/>
                  </a:moveTo>
                  <a:lnTo>
                    <a:pt x="623430" y="376796"/>
                  </a:lnTo>
                  <a:lnTo>
                    <a:pt x="605231" y="376796"/>
                  </a:lnTo>
                  <a:lnTo>
                    <a:pt x="597865" y="384175"/>
                  </a:lnTo>
                  <a:lnTo>
                    <a:pt x="597865" y="402361"/>
                  </a:lnTo>
                  <a:lnTo>
                    <a:pt x="605231" y="409740"/>
                  </a:lnTo>
                  <a:lnTo>
                    <a:pt x="623430" y="409740"/>
                  </a:lnTo>
                  <a:lnTo>
                    <a:pt x="630783" y="402361"/>
                  </a:lnTo>
                  <a:lnTo>
                    <a:pt x="630783" y="399580"/>
                  </a:lnTo>
                  <a:lnTo>
                    <a:pt x="630783" y="386956"/>
                  </a:lnTo>
                  <a:lnTo>
                    <a:pt x="630783" y="384175"/>
                  </a:lnTo>
                  <a:close/>
                </a:path>
                <a:path w="2492375" h="2294890">
                  <a:moveTo>
                    <a:pt x="706577" y="384175"/>
                  </a:moveTo>
                  <a:lnTo>
                    <a:pt x="699223" y="376796"/>
                  </a:lnTo>
                  <a:lnTo>
                    <a:pt x="681012" y="376796"/>
                  </a:lnTo>
                  <a:lnTo>
                    <a:pt x="673658" y="384175"/>
                  </a:lnTo>
                  <a:lnTo>
                    <a:pt x="673658" y="402361"/>
                  </a:lnTo>
                  <a:lnTo>
                    <a:pt x="681012" y="409740"/>
                  </a:lnTo>
                  <a:lnTo>
                    <a:pt x="699223" y="409740"/>
                  </a:lnTo>
                  <a:lnTo>
                    <a:pt x="706577" y="402361"/>
                  </a:lnTo>
                  <a:lnTo>
                    <a:pt x="706577" y="399580"/>
                  </a:lnTo>
                  <a:lnTo>
                    <a:pt x="706577" y="386956"/>
                  </a:lnTo>
                  <a:lnTo>
                    <a:pt x="706577" y="384175"/>
                  </a:lnTo>
                  <a:close/>
                </a:path>
                <a:path w="2492375" h="2294890">
                  <a:moveTo>
                    <a:pt x="817105" y="1891779"/>
                  </a:moveTo>
                  <a:lnTo>
                    <a:pt x="809752" y="1884400"/>
                  </a:lnTo>
                  <a:lnTo>
                    <a:pt x="791540" y="1884400"/>
                  </a:lnTo>
                  <a:lnTo>
                    <a:pt x="784186" y="1891779"/>
                  </a:lnTo>
                  <a:lnTo>
                    <a:pt x="784186" y="1909978"/>
                  </a:lnTo>
                  <a:lnTo>
                    <a:pt x="791540" y="1917357"/>
                  </a:lnTo>
                  <a:lnTo>
                    <a:pt x="809752" y="1917357"/>
                  </a:lnTo>
                  <a:lnTo>
                    <a:pt x="817105" y="1909978"/>
                  </a:lnTo>
                  <a:lnTo>
                    <a:pt x="817105" y="1907197"/>
                  </a:lnTo>
                  <a:lnTo>
                    <a:pt x="817105" y="1894547"/>
                  </a:lnTo>
                  <a:lnTo>
                    <a:pt x="817105" y="1891779"/>
                  </a:lnTo>
                  <a:close/>
                </a:path>
                <a:path w="2492375" h="2294890">
                  <a:moveTo>
                    <a:pt x="863155" y="761111"/>
                  </a:moveTo>
                  <a:lnTo>
                    <a:pt x="855789" y="753732"/>
                  </a:lnTo>
                  <a:lnTo>
                    <a:pt x="837577" y="753732"/>
                  </a:lnTo>
                  <a:lnTo>
                    <a:pt x="830224" y="761111"/>
                  </a:lnTo>
                  <a:lnTo>
                    <a:pt x="830224" y="779310"/>
                  </a:lnTo>
                  <a:lnTo>
                    <a:pt x="837577" y="786663"/>
                  </a:lnTo>
                  <a:lnTo>
                    <a:pt x="855789" y="786663"/>
                  </a:lnTo>
                  <a:lnTo>
                    <a:pt x="863155" y="779310"/>
                  </a:lnTo>
                  <a:lnTo>
                    <a:pt x="863155" y="776516"/>
                  </a:lnTo>
                  <a:lnTo>
                    <a:pt x="863155" y="763879"/>
                  </a:lnTo>
                  <a:lnTo>
                    <a:pt x="863155" y="761111"/>
                  </a:lnTo>
                  <a:close/>
                </a:path>
                <a:path w="2492375" h="2294890">
                  <a:moveTo>
                    <a:pt x="937374" y="1891779"/>
                  </a:moveTo>
                  <a:lnTo>
                    <a:pt x="930008" y="1884400"/>
                  </a:lnTo>
                  <a:lnTo>
                    <a:pt x="911796" y="1884400"/>
                  </a:lnTo>
                  <a:lnTo>
                    <a:pt x="909104" y="1887105"/>
                  </a:lnTo>
                  <a:lnTo>
                    <a:pt x="906411" y="1884400"/>
                  </a:lnTo>
                  <a:lnTo>
                    <a:pt x="888199" y="1884400"/>
                  </a:lnTo>
                  <a:lnTo>
                    <a:pt x="880846" y="1891779"/>
                  </a:lnTo>
                  <a:lnTo>
                    <a:pt x="880846" y="1909978"/>
                  </a:lnTo>
                  <a:lnTo>
                    <a:pt x="888199" y="1917357"/>
                  </a:lnTo>
                  <a:lnTo>
                    <a:pt x="906411" y="1917357"/>
                  </a:lnTo>
                  <a:lnTo>
                    <a:pt x="909104" y="1914664"/>
                  </a:lnTo>
                  <a:lnTo>
                    <a:pt x="911796" y="1917357"/>
                  </a:lnTo>
                  <a:lnTo>
                    <a:pt x="930008" y="1917357"/>
                  </a:lnTo>
                  <a:lnTo>
                    <a:pt x="937374" y="1909978"/>
                  </a:lnTo>
                  <a:lnTo>
                    <a:pt x="937374" y="1907197"/>
                  </a:lnTo>
                  <a:lnTo>
                    <a:pt x="937374" y="1894547"/>
                  </a:lnTo>
                  <a:lnTo>
                    <a:pt x="937374" y="1891779"/>
                  </a:lnTo>
                  <a:close/>
                </a:path>
                <a:path w="2492375" h="2294890">
                  <a:moveTo>
                    <a:pt x="1000010" y="2268715"/>
                  </a:moveTo>
                  <a:lnTo>
                    <a:pt x="992644" y="2261324"/>
                  </a:lnTo>
                  <a:lnTo>
                    <a:pt x="974432" y="2261324"/>
                  </a:lnTo>
                  <a:lnTo>
                    <a:pt x="967079" y="2268715"/>
                  </a:lnTo>
                  <a:lnTo>
                    <a:pt x="967079" y="2286914"/>
                  </a:lnTo>
                  <a:lnTo>
                    <a:pt x="974432" y="2294293"/>
                  </a:lnTo>
                  <a:lnTo>
                    <a:pt x="992644" y="2294293"/>
                  </a:lnTo>
                  <a:lnTo>
                    <a:pt x="1000010" y="2286914"/>
                  </a:lnTo>
                  <a:lnTo>
                    <a:pt x="1000010" y="2284133"/>
                  </a:lnTo>
                  <a:lnTo>
                    <a:pt x="1000010" y="2271484"/>
                  </a:lnTo>
                  <a:lnTo>
                    <a:pt x="1000010" y="2268715"/>
                  </a:lnTo>
                  <a:close/>
                </a:path>
                <a:path w="2492375" h="2294890">
                  <a:moveTo>
                    <a:pt x="1204912" y="7366"/>
                  </a:moveTo>
                  <a:lnTo>
                    <a:pt x="1197546" y="0"/>
                  </a:lnTo>
                  <a:lnTo>
                    <a:pt x="1179347" y="0"/>
                  </a:lnTo>
                  <a:lnTo>
                    <a:pt x="1171981" y="7366"/>
                  </a:lnTo>
                  <a:lnTo>
                    <a:pt x="1171981" y="25565"/>
                  </a:lnTo>
                  <a:lnTo>
                    <a:pt x="1179347" y="32943"/>
                  </a:lnTo>
                  <a:lnTo>
                    <a:pt x="1197546" y="32943"/>
                  </a:lnTo>
                  <a:lnTo>
                    <a:pt x="1204912" y="25565"/>
                  </a:lnTo>
                  <a:lnTo>
                    <a:pt x="1204912" y="22783"/>
                  </a:lnTo>
                  <a:lnTo>
                    <a:pt x="1204912" y="10147"/>
                  </a:lnTo>
                  <a:lnTo>
                    <a:pt x="1204912" y="7366"/>
                  </a:lnTo>
                  <a:close/>
                </a:path>
                <a:path w="2492375" h="2294890">
                  <a:moveTo>
                    <a:pt x="1222222" y="1138034"/>
                  </a:moveTo>
                  <a:lnTo>
                    <a:pt x="1214856" y="1130668"/>
                  </a:lnTo>
                  <a:lnTo>
                    <a:pt x="1196644" y="1130668"/>
                  </a:lnTo>
                  <a:lnTo>
                    <a:pt x="1189304" y="1138034"/>
                  </a:lnTo>
                  <a:lnTo>
                    <a:pt x="1189304" y="1156246"/>
                  </a:lnTo>
                  <a:lnTo>
                    <a:pt x="1196644" y="1163612"/>
                  </a:lnTo>
                  <a:lnTo>
                    <a:pt x="1214856" y="1163612"/>
                  </a:lnTo>
                  <a:lnTo>
                    <a:pt x="1222222" y="1156246"/>
                  </a:lnTo>
                  <a:lnTo>
                    <a:pt x="1222222" y="1153464"/>
                  </a:lnTo>
                  <a:lnTo>
                    <a:pt x="1222222" y="1140815"/>
                  </a:lnTo>
                  <a:lnTo>
                    <a:pt x="1222222" y="1138034"/>
                  </a:lnTo>
                  <a:close/>
                </a:path>
                <a:path w="2492375" h="2294890">
                  <a:moveTo>
                    <a:pt x="1227023" y="1894586"/>
                  </a:moveTo>
                  <a:lnTo>
                    <a:pt x="1221905" y="1889467"/>
                  </a:lnTo>
                  <a:lnTo>
                    <a:pt x="1221486" y="1889467"/>
                  </a:lnTo>
                  <a:lnTo>
                    <a:pt x="1216431" y="1884400"/>
                  </a:lnTo>
                  <a:lnTo>
                    <a:pt x="1198219" y="1884400"/>
                  </a:lnTo>
                  <a:lnTo>
                    <a:pt x="1190866" y="1891779"/>
                  </a:lnTo>
                  <a:lnTo>
                    <a:pt x="1190866" y="1909978"/>
                  </a:lnTo>
                  <a:lnTo>
                    <a:pt x="1198219" y="1917357"/>
                  </a:lnTo>
                  <a:lnTo>
                    <a:pt x="1216431" y="1917357"/>
                  </a:lnTo>
                  <a:lnTo>
                    <a:pt x="1221498" y="1912277"/>
                  </a:lnTo>
                  <a:lnTo>
                    <a:pt x="1221905" y="1912277"/>
                  </a:lnTo>
                  <a:lnTo>
                    <a:pt x="1227023" y="1907171"/>
                  </a:lnTo>
                  <a:lnTo>
                    <a:pt x="1227023" y="1900872"/>
                  </a:lnTo>
                  <a:lnTo>
                    <a:pt x="1227023" y="1894586"/>
                  </a:lnTo>
                  <a:close/>
                </a:path>
                <a:path w="2492375" h="2294890">
                  <a:moveTo>
                    <a:pt x="1350911" y="1138034"/>
                  </a:moveTo>
                  <a:lnTo>
                    <a:pt x="1343545" y="1130668"/>
                  </a:lnTo>
                  <a:lnTo>
                    <a:pt x="1325346" y="1130668"/>
                  </a:lnTo>
                  <a:lnTo>
                    <a:pt x="1317980" y="1138034"/>
                  </a:lnTo>
                  <a:lnTo>
                    <a:pt x="1317980" y="1156246"/>
                  </a:lnTo>
                  <a:lnTo>
                    <a:pt x="1325346" y="1163612"/>
                  </a:lnTo>
                  <a:lnTo>
                    <a:pt x="1343545" y="1163612"/>
                  </a:lnTo>
                  <a:lnTo>
                    <a:pt x="1350911" y="1156246"/>
                  </a:lnTo>
                  <a:lnTo>
                    <a:pt x="1350911" y="1153464"/>
                  </a:lnTo>
                  <a:lnTo>
                    <a:pt x="1350911" y="1140815"/>
                  </a:lnTo>
                  <a:lnTo>
                    <a:pt x="1350911" y="1138034"/>
                  </a:lnTo>
                  <a:close/>
                </a:path>
                <a:path w="2492375" h="2294890">
                  <a:moveTo>
                    <a:pt x="1376235" y="761111"/>
                  </a:moveTo>
                  <a:lnTo>
                    <a:pt x="1368869" y="753732"/>
                  </a:lnTo>
                  <a:lnTo>
                    <a:pt x="1350657" y="753732"/>
                  </a:lnTo>
                  <a:lnTo>
                    <a:pt x="1343304" y="761111"/>
                  </a:lnTo>
                  <a:lnTo>
                    <a:pt x="1343304" y="779310"/>
                  </a:lnTo>
                  <a:lnTo>
                    <a:pt x="1350657" y="786663"/>
                  </a:lnTo>
                  <a:lnTo>
                    <a:pt x="1368869" y="786663"/>
                  </a:lnTo>
                  <a:lnTo>
                    <a:pt x="1376235" y="779310"/>
                  </a:lnTo>
                  <a:lnTo>
                    <a:pt x="1376235" y="776516"/>
                  </a:lnTo>
                  <a:lnTo>
                    <a:pt x="1376235" y="763879"/>
                  </a:lnTo>
                  <a:lnTo>
                    <a:pt x="1376235" y="761111"/>
                  </a:lnTo>
                  <a:close/>
                </a:path>
                <a:path w="2492375" h="2294890">
                  <a:moveTo>
                    <a:pt x="1431429" y="2268715"/>
                  </a:moveTo>
                  <a:lnTo>
                    <a:pt x="1424051" y="2261324"/>
                  </a:lnTo>
                  <a:lnTo>
                    <a:pt x="1405851" y="2261324"/>
                  </a:lnTo>
                  <a:lnTo>
                    <a:pt x="1398498" y="2268715"/>
                  </a:lnTo>
                  <a:lnTo>
                    <a:pt x="1398498" y="2286914"/>
                  </a:lnTo>
                  <a:lnTo>
                    <a:pt x="1405851" y="2294293"/>
                  </a:lnTo>
                  <a:lnTo>
                    <a:pt x="1424051" y="2294293"/>
                  </a:lnTo>
                  <a:lnTo>
                    <a:pt x="1431429" y="2286914"/>
                  </a:lnTo>
                  <a:lnTo>
                    <a:pt x="1431429" y="2284133"/>
                  </a:lnTo>
                  <a:lnTo>
                    <a:pt x="1431429" y="2271484"/>
                  </a:lnTo>
                  <a:lnTo>
                    <a:pt x="1431429" y="2268715"/>
                  </a:lnTo>
                  <a:close/>
                </a:path>
                <a:path w="2492375" h="2294890">
                  <a:moveTo>
                    <a:pt x="1482471" y="7366"/>
                  </a:moveTo>
                  <a:lnTo>
                    <a:pt x="1475117" y="0"/>
                  </a:lnTo>
                  <a:lnTo>
                    <a:pt x="1456893" y="0"/>
                  </a:lnTo>
                  <a:lnTo>
                    <a:pt x="1449552" y="7366"/>
                  </a:lnTo>
                  <a:lnTo>
                    <a:pt x="1449552" y="25565"/>
                  </a:lnTo>
                  <a:lnTo>
                    <a:pt x="1456893" y="32943"/>
                  </a:lnTo>
                  <a:lnTo>
                    <a:pt x="1475117" y="32943"/>
                  </a:lnTo>
                  <a:lnTo>
                    <a:pt x="1482471" y="25565"/>
                  </a:lnTo>
                  <a:lnTo>
                    <a:pt x="1482471" y="22783"/>
                  </a:lnTo>
                  <a:lnTo>
                    <a:pt x="1482471" y="10147"/>
                  </a:lnTo>
                  <a:lnTo>
                    <a:pt x="1482471" y="7366"/>
                  </a:lnTo>
                  <a:close/>
                </a:path>
                <a:path w="2492375" h="2294890">
                  <a:moveTo>
                    <a:pt x="1509649" y="1891779"/>
                  </a:moveTo>
                  <a:lnTo>
                    <a:pt x="1502283" y="1884400"/>
                  </a:lnTo>
                  <a:lnTo>
                    <a:pt x="1484071" y="1884400"/>
                  </a:lnTo>
                  <a:lnTo>
                    <a:pt x="1476717" y="1891779"/>
                  </a:lnTo>
                  <a:lnTo>
                    <a:pt x="1476717" y="1909978"/>
                  </a:lnTo>
                  <a:lnTo>
                    <a:pt x="1484071" y="1917357"/>
                  </a:lnTo>
                  <a:lnTo>
                    <a:pt x="1502283" y="1917357"/>
                  </a:lnTo>
                  <a:lnTo>
                    <a:pt x="1509649" y="1909978"/>
                  </a:lnTo>
                  <a:lnTo>
                    <a:pt x="1509649" y="1907197"/>
                  </a:lnTo>
                  <a:lnTo>
                    <a:pt x="1509649" y="1894547"/>
                  </a:lnTo>
                  <a:lnTo>
                    <a:pt x="1509649" y="1891779"/>
                  </a:lnTo>
                  <a:close/>
                </a:path>
                <a:path w="2492375" h="2294890">
                  <a:moveTo>
                    <a:pt x="1621193" y="1891779"/>
                  </a:moveTo>
                  <a:lnTo>
                    <a:pt x="1613814" y="1884400"/>
                  </a:lnTo>
                  <a:lnTo>
                    <a:pt x="1595615" y="1884400"/>
                  </a:lnTo>
                  <a:lnTo>
                    <a:pt x="1588249" y="1891779"/>
                  </a:lnTo>
                  <a:lnTo>
                    <a:pt x="1588249" y="1909978"/>
                  </a:lnTo>
                  <a:lnTo>
                    <a:pt x="1595615" y="1917357"/>
                  </a:lnTo>
                  <a:lnTo>
                    <a:pt x="1613814" y="1917357"/>
                  </a:lnTo>
                  <a:lnTo>
                    <a:pt x="1621193" y="1909978"/>
                  </a:lnTo>
                  <a:lnTo>
                    <a:pt x="1621193" y="1907197"/>
                  </a:lnTo>
                  <a:lnTo>
                    <a:pt x="1621193" y="1894547"/>
                  </a:lnTo>
                  <a:lnTo>
                    <a:pt x="1621193" y="1891779"/>
                  </a:lnTo>
                  <a:close/>
                </a:path>
                <a:path w="2492375" h="2294890">
                  <a:moveTo>
                    <a:pt x="1622755" y="1138034"/>
                  </a:moveTo>
                  <a:lnTo>
                    <a:pt x="1615389" y="1130668"/>
                  </a:lnTo>
                  <a:lnTo>
                    <a:pt x="1597177" y="1130668"/>
                  </a:lnTo>
                  <a:lnTo>
                    <a:pt x="1589824" y="1138034"/>
                  </a:lnTo>
                  <a:lnTo>
                    <a:pt x="1589824" y="1156246"/>
                  </a:lnTo>
                  <a:lnTo>
                    <a:pt x="1597177" y="1163612"/>
                  </a:lnTo>
                  <a:lnTo>
                    <a:pt x="1615389" y="1163612"/>
                  </a:lnTo>
                  <a:lnTo>
                    <a:pt x="1622755" y="1156246"/>
                  </a:lnTo>
                  <a:lnTo>
                    <a:pt x="1622755" y="1153464"/>
                  </a:lnTo>
                  <a:lnTo>
                    <a:pt x="1622755" y="1140815"/>
                  </a:lnTo>
                  <a:lnTo>
                    <a:pt x="1622755" y="1138034"/>
                  </a:lnTo>
                  <a:close/>
                </a:path>
                <a:path w="2492375" h="2294890">
                  <a:moveTo>
                    <a:pt x="1673529" y="384175"/>
                  </a:moveTo>
                  <a:lnTo>
                    <a:pt x="1666151" y="376796"/>
                  </a:lnTo>
                  <a:lnTo>
                    <a:pt x="1647952" y="376796"/>
                  </a:lnTo>
                  <a:lnTo>
                    <a:pt x="1640586" y="384175"/>
                  </a:lnTo>
                  <a:lnTo>
                    <a:pt x="1640586" y="402361"/>
                  </a:lnTo>
                  <a:lnTo>
                    <a:pt x="1647952" y="409740"/>
                  </a:lnTo>
                  <a:lnTo>
                    <a:pt x="1666151" y="409740"/>
                  </a:lnTo>
                  <a:lnTo>
                    <a:pt x="1673529" y="402361"/>
                  </a:lnTo>
                  <a:lnTo>
                    <a:pt x="1673529" y="399580"/>
                  </a:lnTo>
                  <a:lnTo>
                    <a:pt x="1673529" y="386956"/>
                  </a:lnTo>
                  <a:lnTo>
                    <a:pt x="1673529" y="384175"/>
                  </a:lnTo>
                  <a:close/>
                </a:path>
                <a:path w="2492375" h="2294890">
                  <a:moveTo>
                    <a:pt x="1688680" y="1138034"/>
                  </a:moveTo>
                  <a:lnTo>
                    <a:pt x="1681314" y="1130668"/>
                  </a:lnTo>
                  <a:lnTo>
                    <a:pt x="1663115" y="1130668"/>
                  </a:lnTo>
                  <a:lnTo>
                    <a:pt x="1655762" y="1138034"/>
                  </a:lnTo>
                  <a:lnTo>
                    <a:pt x="1655762" y="1156246"/>
                  </a:lnTo>
                  <a:lnTo>
                    <a:pt x="1663115" y="1163612"/>
                  </a:lnTo>
                  <a:lnTo>
                    <a:pt x="1681314" y="1163612"/>
                  </a:lnTo>
                  <a:lnTo>
                    <a:pt x="1688680" y="1156246"/>
                  </a:lnTo>
                  <a:lnTo>
                    <a:pt x="1688680" y="1153464"/>
                  </a:lnTo>
                  <a:lnTo>
                    <a:pt x="1688680" y="1140815"/>
                  </a:lnTo>
                  <a:lnTo>
                    <a:pt x="1688680" y="1138034"/>
                  </a:lnTo>
                  <a:close/>
                </a:path>
                <a:path w="2492375" h="2294890">
                  <a:moveTo>
                    <a:pt x="1739722" y="384175"/>
                  </a:moveTo>
                  <a:lnTo>
                    <a:pt x="1732368" y="376796"/>
                  </a:lnTo>
                  <a:lnTo>
                    <a:pt x="1714144" y="376796"/>
                  </a:lnTo>
                  <a:lnTo>
                    <a:pt x="1706803" y="384175"/>
                  </a:lnTo>
                  <a:lnTo>
                    <a:pt x="1706803" y="402361"/>
                  </a:lnTo>
                  <a:lnTo>
                    <a:pt x="1714144" y="409740"/>
                  </a:lnTo>
                  <a:lnTo>
                    <a:pt x="1732368" y="409740"/>
                  </a:lnTo>
                  <a:lnTo>
                    <a:pt x="1739722" y="402361"/>
                  </a:lnTo>
                  <a:lnTo>
                    <a:pt x="1739722" y="399580"/>
                  </a:lnTo>
                  <a:lnTo>
                    <a:pt x="1739722" y="386956"/>
                  </a:lnTo>
                  <a:lnTo>
                    <a:pt x="1739722" y="384175"/>
                  </a:lnTo>
                  <a:close/>
                </a:path>
                <a:path w="2492375" h="2294890">
                  <a:moveTo>
                    <a:pt x="1750148" y="7366"/>
                  </a:moveTo>
                  <a:lnTo>
                    <a:pt x="1742795" y="0"/>
                  </a:lnTo>
                  <a:lnTo>
                    <a:pt x="1724583" y="0"/>
                  </a:lnTo>
                  <a:lnTo>
                    <a:pt x="1717230" y="7366"/>
                  </a:lnTo>
                  <a:lnTo>
                    <a:pt x="1717230" y="25565"/>
                  </a:lnTo>
                  <a:lnTo>
                    <a:pt x="1724583" y="32943"/>
                  </a:lnTo>
                  <a:lnTo>
                    <a:pt x="1742795" y="32943"/>
                  </a:lnTo>
                  <a:lnTo>
                    <a:pt x="1750148" y="25565"/>
                  </a:lnTo>
                  <a:lnTo>
                    <a:pt x="1750148" y="22783"/>
                  </a:lnTo>
                  <a:lnTo>
                    <a:pt x="1750148" y="10147"/>
                  </a:lnTo>
                  <a:lnTo>
                    <a:pt x="1750148" y="7366"/>
                  </a:lnTo>
                  <a:close/>
                </a:path>
                <a:path w="2492375" h="2294890">
                  <a:moveTo>
                    <a:pt x="1832394" y="7366"/>
                  </a:moveTo>
                  <a:lnTo>
                    <a:pt x="1825028" y="0"/>
                  </a:lnTo>
                  <a:lnTo>
                    <a:pt x="1806816" y="0"/>
                  </a:lnTo>
                  <a:lnTo>
                    <a:pt x="1799463" y="7366"/>
                  </a:lnTo>
                  <a:lnTo>
                    <a:pt x="1799463" y="25565"/>
                  </a:lnTo>
                  <a:lnTo>
                    <a:pt x="1806816" y="32943"/>
                  </a:lnTo>
                  <a:lnTo>
                    <a:pt x="1825028" y="32943"/>
                  </a:lnTo>
                  <a:lnTo>
                    <a:pt x="1832394" y="25565"/>
                  </a:lnTo>
                  <a:lnTo>
                    <a:pt x="1832394" y="22783"/>
                  </a:lnTo>
                  <a:lnTo>
                    <a:pt x="1832394" y="10147"/>
                  </a:lnTo>
                  <a:lnTo>
                    <a:pt x="1832394" y="7366"/>
                  </a:lnTo>
                  <a:close/>
                </a:path>
                <a:path w="2492375" h="2294890">
                  <a:moveTo>
                    <a:pt x="1894166" y="761111"/>
                  </a:moveTo>
                  <a:lnTo>
                    <a:pt x="1886788" y="753732"/>
                  </a:lnTo>
                  <a:lnTo>
                    <a:pt x="1868589" y="753732"/>
                  </a:lnTo>
                  <a:lnTo>
                    <a:pt x="1861223" y="761111"/>
                  </a:lnTo>
                  <a:lnTo>
                    <a:pt x="1861223" y="779310"/>
                  </a:lnTo>
                  <a:lnTo>
                    <a:pt x="1868589" y="786663"/>
                  </a:lnTo>
                  <a:lnTo>
                    <a:pt x="1886788" y="786663"/>
                  </a:lnTo>
                  <a:lnTo>
                    <a:pt x="1894166" y="779310"/>
                  </a:lnTo>
                  <a:lnTo>
                    <a:pt x="1894166" y="776516"/>
                  </a:lnTo>
                  <a:lnTo>
                    <a:pt x="1894166" y="763879"/>
                  </a:lnTo>
                  <a:lnTo>
                    <a:pt x="1894166" y="761111"/>
                  </a:lnTo>
                  <a:close/>
                </a:path>
                <a:path w="2492375" h="2294890">
                  <a:moveTo>
                    <a:pt x="1912607" y="7366"/>
                  </a:moveTo>
                  <a:lnTo>
                    <a:pt x="1905241" y="0"/>
                  </a:lnTo>
                  <a:lnTo>
                    <a:pt x="1887029" y="0"/>
                  </a:lnTo>
                  <a:lnTo>
                    <a:pt x="1879676" y="7366"/>
                  </a:lnTo>
                  <a:lnTo>
                    <a:pt x="1879676" y="25565"/>
                  </a:lnTo>
                  <a:lnTo>
                    <a:pt x="1887029" y="32943"/>
                  </a:lnTo>
                  <a:lnTo>
                    <a:pt x="1905241" y="32943"/>
                  </a:lnTo>
                  <a:lnTo>
                    <a:pt x="1912607" y="25565"/>
                  </a:lnTo>
                  <a:lnTo>
                    <a:pt x="1912607" y="22783"/>
                  </a:lnTo>
                  <a:lnTo>
                    <a:pt x="1912607" y="10147"/>
                  </a:lnTo>
                  <a:lnTo>
                    <a:pt x="1912607" y="7366"/>
                  </a:lnTo>
                  <a:close/>
                </a:path>
                <a:path w="2492375" h="2294890">
                  <a:moveTo>
                    <a:pt x="2004847" y="1514983"/>
                  </a:moveTo>
                  <a:lnTo>
                    <a:pt x="1997468" y="1507617"/>
                  </a:lnTo>
                  <a:lnTo>
                    <a:pt x="1979269" y="1507617"/>
                  </a:lnTo>
                  <a:lnTo>
                    <a:pt x="1971916" y="1514983"/>
                  </a:lnTo>
                  <a:lnTo>
                    <a:pt x="1971916" y="1533194"/>
                  </a:lnTo>
                  <a:lnTo>
                    <a:pt x="1979269" y="1540560"/>
                  </a:lnTo>
                  <a:lnTo>
                    <a:pt x="1997468" y="1540560"/>
                  </a:lnTo>
                  <a:lnTo>
                    <a:pt x="2004847" y="1533194"/>
                  </a:lnTo>
                  <a:lnTo>
                    <a:pt x="2004847" y="1530400"/>
                  </a:lnTo>
                  <a:lnTo>
                    <a:pt x="2004847" y="1517764"/>
                  </a:lnTo>
                  <a:lnTo>
                    <a:pt x="2004847" y="1514983"/>
                  </a:lnTo>
                  <a:close/>
                </a:path>
                <a:path w="2492375" h="2294890">
                  <a:moveTo>
                    <a:pt x="2006130" y="1891779"/>
                  </a:moveTo>
                  <a:lnTo>
                    <a:pt x="1998764" y="1884400"/>
                  </a:lnTo>
                  <a:lnTo>
                    <a:pt x="1980552" y="1884400"/>
                  </a:lnTo>
                  <a:lnTo>
                    <a:pt x="1973199" y="1891779"/>
                  </a:lnTo>
                  <a:lnTo>
                    <a:pt x="1973199" y="1909978"/>
                  </a:lnTo>
                  <a:lnTo>
                    <a:pt x="1980552" y="1917357"/>
                  </a:lnTo>
                  <a:lnTo>
                    <a:pt x="1998764" y="1917357"/>
                  </a:lnTo>
                  <a:lnTo>
                    <a:pt x="2006130" y="1909978"/>
                  </a:lnTo>
                  <a:lnTo>
                    <a:pt x="2006130" y="1907197"/>
                  </a:lnTo>
                  <a:lnTo>
                    <a:pt x="2006130" y="1894547"/>
                  </a:lnTo>
                  <a:lnTo>
                    <a:pt x="2006130" y="1891779"/>
                  </a:lnTo>
                  <a:close/>
                </a:path>
                <a:path w="2492375" h="2294890">
                  <a:moveTo>
                    <a:pt x="2098649" y="7366"/>
                  </a:moveTo>
                  <a:lnTo>
                    <a:pt x="2091270" y="0"/>
                  </a:lnTo>
                  <a:lnTo>
                    <a:pt x="2073084" y="0"/>
                  </a:lnTo>
                  <a:lnTo>
                    <a:pt x="2065718" y="7366"/>
                  </a:lnTo>
                  <a:lnTo>
                    <a:pt x="2065718" y="25565"/>
                  </a:lnTo>
                  <a:lnTo>
                    <a:pt x="2073084" y="32943"/>
                  </a:lnTo>
                  <a:lnTo>
                    <a:pt x="2091270" y="32943"/>
                  </a:lnTo>
                  <a:lnTo>
                    <a:pt x="2098649" y="25565"/>
                  </a:lnTo>
                  <a:lnTo>
                    <a:pt x="2098649" y="22783"/>
                  </a:lnTo>
                  <a:lnTo>
                    <a:pt x="2098649" y="10147"/>
                  </a:lnTo>
                  <a:lnTo>
                    <a:pt x="2098649" y="7366"/>
                  </a:lnTo>
                  <a:close/>
                </a:path>
                <a:path w="2492375" h="2294890">
                  <a:moveTo>
                    <a:pt x="2123249" y="384175"/>
                  </a:moveTo>
                  <a:lnTo>
                    <a:pt x="2115883" y="376796"/>
                  </a:lnTo>
                  <a:lnTo>
                    <a:pt x="2097671" y="376796"/>
                  </a:lnTo>
                  <a:lnTo>
                    <a:pt x="2090318" y="384175"/>
                  </a:lnTo>
                  <a:lnTo>
                    <a:pt x="2090318" y="402361"/>
                  </a:lnTo>
                  <a:lnTo>
                    <a:pt x="2097671" y="409740"/>
                  </a:lnTo>
                  <a:lnTo>
                    <a:pt x="2115883" y="409740"/>
                  </a:lnTo>
                  <a:lnTo>
                    <a:pt x="2123249" y="402361"/>
                  </a:lnTo>
                  <a:lnTo>
                    <a:pt x="2123249" y="399580"/>
                  </a:lnTo>
                  <a:lnTo>
                    <a:pt x="2123249" y="386956"/>
                  </a:lnTo>
                  <a:lnTo>
                    <a:pt x="2123249" y="384175"/>
                  </a:lnTo>
                  <a:close/>
                </a:path>
                <a:path w="2492375" h="2294890">
                  <a:moveTo>
                    <a:pt x="2196592" y="7366"/>
                  </a:moveTo>
                  <a:lnTo>
                    <a:pt x="2189226" y="0"/>
                  </a:lnTo>
                  <a:lnTo>
                    <a:pt x="2171014" y="0"/>
                  </a:lnTo>
                  <a:lnTo>
                    <a:pt x="2163661" y="7366"/>
                  </a:lnTo>
                  <a:lnTo>
                    <a:pt x="2163661" y="25565"/>
                  </a:lnTo>
                  <a:lnTo>
                    <a:pt x="2171014" y="32943"/>
                  </a:lnTo>
                  <a:lnTo>
                    <a:pt x="2189226" y="32943"/>
                  </a:lnTo>
                  <a:lnTo>
                    <a:pt x="2196592" y="25565"/>
                  </a:lnTo>
                  <a:lnTo>
                    <a:pt x="2196592" y="22783"/>
                  </a:lnTo>
                  <a:lnTo>
                    <a:pt x="2196592" y="10147"/>
                  </a:lnTo>
                  <a:lnTo>
                    <a:pt x="2196592" y="7366"/>
                  </a:lnTo>
                  <a:close/>
                </a:path>
                <a:path w="2492375" h="2294890">
                  <a:moveTo>
                    <a:pt x="2492311" y="1138034"/>
                  </a:moveTo>
                  <a:lnTo>
                    <a:pt x="2484945" y="1130668"/>
                  </a:lnTo>
                  <a:lnTo>
                    <a:pt x="2466746" y="1130668"/>
                  </a:lnTo>
                  <a:lnTo>
                    <a:pt x="2459380" y="1138034"/>
                  </a:lnTo>
                  <a:lnTo>
                    <a:pt x="2459380" y="1156246"/>
                  </a:lnTo>
                  <a:lnTo>
                    <a:pt x="2466746" y="1163612"/>
                  </a:lnTo>
                  <a:lnTo>
                    <a:pt x="2484945" y="1163612"/>
                  </a:lnTo>
                  <a:lnTo>
                    <a:pt x="2492311" y="1156246"/>
                  </a:lnTo>
                  <a:lnTo>
                    <a:pt x="2492311" y="1153464"/>
                  </a:lnTo>
                  <a:lnTo>
                    <a:pt x="2492311" y="1140815"/>
                  </a:lnTo>
                  <a:lnTo>
                    <a:pt x="2492311" y="1138034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852639" y="5285130"/>
              <a:ext cx="187074" cy="32943"/>
            </a:xfrm>
            <a:prstGeom prst="rect">
              <a:avLst/>
            </a:prstGeom>
          </p:spPr>
        </p:pic>
        <p:sp>
          <p:nvSpPr>
            <p:cNvPr id="17" name="object 17" descr=""/>
            <p:cNvSpPr/>
            <p:nvPr/>
          </p:nvSpPr>
          <p:spPr>
            <a:xfrm>
              <a:off x="1398389" y="5285130"/>
              <a:ext cx="1965325" cy="2294890"/>
            </a:xfrm>
            <a:custGeom>
              <a:avLst/>
              <a:gdLst/>
              <a:ahLst/>
              <a:cxnLst/>
              <a:rect l="l" t="t" r="r" b="b"/>
              <a:pathLst>
                <a:path w="1965325" h="2294890">
                  <a:moveTo>
                    <a:pt x="32931" y="1138034"/>
                  </a:moveTo>
                  <a:lnTo>
                    <a:pt x="25565" y="1130668"/>
                  </a:lnTo>
                  <a:lnTo>
                    <a:pt x="7366" y="1130668"/>
                  </a:lnTo>
                  <a:lnTo>
                    <a:pt x="0" y="1138034"/>
                  </a:lnTo>
                  <a:lnTo>
                    <a:pt x="0" y="1156246"/>
                  </a:lnTo>
                  <a:lnTo>
                    <a:pt x="7366" y="1163612"/>
                  </a:lnTo>
                  <a:lnTo>
                    <a:pt x="25565" y="1163612"/>
                  </a:lnTo>
                  <a:lnTo>
                    <a:pt x="32931" y="1156246"/>
                  </a:lnTo>
                  <a:lnTo>
                    <a:pt x="32931" y="1153464"/>
                  </a:lnTo>
                  <a:lnTo>
                    <a:pt x="32931" y="1140815"/>
                  </a:lnTo>
                  <a:lnTo>
                    <a:pt x="32931" y="1138034"/>
                  </a:lnTo>
                  <a:close/>
                </a:path>
                <a:path w="1965325" h="2294890">
                  <a:moveTo>
                    <a:pt x="438175" y="2268715"/>
                  </a:moveTo>
                  <a:lnTo>
                    <a:pt x="430809" y="2261324"/>
                  </a:lnTo>
                  <a:lnTo>
                    <a:pt x="412610" y="2261324"/>
                  </a:lnTo>
                  <a:lnTo>
                    <a:pt x="405257" y="2268715"/>
                  </a:lnTo>
                  <a:lnTo>
                    <a:pt x="405257" y="2286914"/>
                  </a:lnTo>
                  <a:lnTo>
                    <a:pt x="412610" y="2294293"/>
                  </a:lnTo>
                  <a:lnTo>
                    <a:pt x="430809" y="2294293"/>
                  </a:lnTo>
                  <a:lnTo>
                    <a:pt x="438175" y="2286914"/>
                  </a:lnTo>
                  <a:lnTo>
                    <a:pt x="438175" y="2284133"/>
                  </a:lnTo>
                  <a:lnTo>
                    <a:pt x="438175" y="2271484"/>
                  </a:lnTo>
                  <a:lnTo>
                    <a:pt x="438175" y="2268715"/>
                  </a:lnTo>
                  <a:close/>
                </a:path>
                <a:path w="1965325" h="2294890">
                  <a:moveTo>
                    <a:pt x="808545" y="761111"/>
                  </a:moveTo>
                  <a:lnTo>
                    <a:pt x="801179" y="753732"/>
                  </a:lnTo>
                  <a:lnTo>
                    <a:pt x="782967" y="753732"/>
                  </a:lnTo>
                  <a:lnTo>
                    <a:pt x="775627" y="761111"/>
                  </a:lnTo>
                  <a:lnTo>
                    <a:pt x="775627" y="779310"/>
                  </a:lnTo>
                  <a:lnTo>
                    <a:pt x="782967" y="786663"/>
                  </a:lnTo>
                  <a:lnTo>
                    <a:pt x="801179" y="786663"/>
                  </a:lnTo>
                  <a:lnTo>
                    <a:pt x="808545" y="779310"/>
                  </a:lnTo>
                  <a:lnTo>
                    <a:pt x="808545" y="776516"/>
                  </a:lnTo>
                  <a:lnTo>
                    <a:pt x="808545" y="763879"/>
                  </a:lnTo>
                  <a:lnTo>
                    <a:pt x="808545" y="761111"/>
                  </a:lnTo>
                  <a:close/>
                </a:path>
                <a:path w="1965325" h="2294890">
                  <a:moveTo>
                    <a:pt x="943533" y="384175"/>
                  </a:moveTo>
                  <a:lnTo>
                    <a:pt x="936167" y="376796"/>
                  </a:lnTo>
                  <a:lnTo>
                    <a:pt x="917956" y="376796"/>
                  </a:lnTo>
                  <a:lnTo>
                    <a:pt x="910615" y="384175"/>
                  </a:lnTo>
                  <a:lnTo>
                    <a:pt x="910615" y="402361"/>
                  </a:lnTo>
                  <a:lnTo>
                    <a:pt x="917956" y="409740"/>
                  </a:lnTo>
                  <a:lnTo>
                    <a:pt x="936167" y="409740"/>
                  </a:lnTo>
                  <a:lnTo>
                    <a:pt x="943533" y="402361"/>
                  </a:lnTo>
                  <a:lnTo>
                    <a:pt x="943533" y="399580"/>
                  </a:lnTo>
                  <a:lnTo>
                    <a:pt x="943533" y="386956"/>
                  </a:lnTo>
                  <a:lnTo>
                    <a:pt x="943533" y="384175"/>
                  </a:lnTo>
                  <a:close/>
                </a:path>
                <a:path w="1965325" h="2294890">
                  <a:moveTo>
                    <a:pt x="1037767" y="1891779"/>
                  </a:moveTo>
                  <a:lnTo>
                    <a:pt x="1030401" y="1884400"/>
                  </a:lnTo>
                  <a:lnTo>
                    <a:pt x="1027620" y="1884400"/>
                  </a:lnTo>
                  <a:lnTo>
                    <a:pt x="1027620" y="1897405"/>
                  </a:lnTo>
                  <a:lnTo>
                    <a:pt x="1027620" y="1904352"/>
                  </a:lnTo>
                  <a:lnTo>
                    <a:pt x="1024775" y="1907197"/>
                  </a:lnTo>
                  <a:lnTo>
                    <a:pt x="1017816" y="1907197"/>
                  </a:lnTo>
                  <a:lnTo>
                    <a:pt x="1014984" y="1904352"/>
                  </a:lnTo>
                  <a:lnTo>
                    <a:pt x="1014984" y="1897405"/>
                  </a:lnTo>
                  <a:lnTo>
                    <a:pt x="1017816" y="1894547"/>
                  </a:lnTo>
                  <a:lnTo>
                    <a:pt x="1024775" y="1894547"/>
                  </a:lnTo>
                  <a:lnTo>
                    <a:pt x="1027620" y="1897405"/>
                  </a:lnTo>
                  <a:lnTo>
                    <a:pt x="1027620" y="1884400"/>
                  </a:lnTo>
                  <a:lnTo>
                    <a:pt x="1012190" y="1884400"/>
                  </a:lnTo>
                  <a:lnTo>
                    <a:pt x="1004849" y="1891779"/>
                  </a:lnTo>
                  <a:lnTo>
                    <a:pt x="1004849" y="1909978"/>
                  </a:lnTo>
                  <a:lnTo>
                    <a:pt x="1012190" y="1917357"/>
                  </a:lnTo>
                  <a:lnTo>
                    <a:pt x="1030401" y="1917357"/>
                  </a:lnTo>
                  <a:lnTo>
                    <a:pt x="1037767" y="1909978"/>
                  </a:lnTo>
                  <a:lnTo>
                    <a:pt x="1037767" y="1907197"/>
                  </a:lnTo>
                  <a:lnTo>
                    <a:pt x="1037767" y="1894547"/>
                  </a:lnTo>
                  <a:lnTo>
                    <a:pt x="1037767" y="1891779"/>
                  </a:lnTo>
                  <a:close/>
                </a:path>
                <a:path w="1965325" h="2294890">
                  <a:moveTo>
                    <a:pt x="1209357" y="2268715"/>
                  </a:moveTo>
                  <a:lnTo>
                    <a:pt x="1201991" y="2261324"/>
                  </a:lnTo>
                  <a:lnTo>
                    <a:pt x="1183779" y="2261324"/>
                  </a:lnTo>
                  <a:lnTo>
                    <a:pt x="1176426" y="2268715"/>
                  </a:lnTo>
                  <a:lnTo>
                    <a:pt x="1176426" y="2286914"/>
                  </a:lnTo>
                  <a:lnTo>
                    <a:pt x="1183779" y="2294293"/>
                  </a:lnTo>
                  <a:lnTo>
                    <a:pt x="1201991" y="2294293"/>
                  </a:lnTo>
                  <a:lnTo>
                    <a:pt x="1209357" y="2286914"/>
                  </a:lnTo>
                  <a:lnTo>
                    <a:pt x="1209357" y="2284133"/>
                  </a:lnTo>
                  <a:lnTo>
                    <a:pt x="1209357" y="2271484"/>
                  </a:lnTo>
                  <a:lnTo>
                    <a:pt x="1209357" y="2268715"/>
                  </a:lnTo>
                  <a:close/>
                </a:path>
                <a:path w="1965325" h="2294890">
                  <a:moveTo>
                    <a:pt x="1216787" y="761111"/>
                  </a:moveTo>
                  <a:lnTo>
                    <a:pt x="1209433" y="753732"/>
                  </a:lnTo>
                  <a:lnTo>
                    <a:pt x="1191209" y="753732"/>
                  </a:lnTo>
                  <a:lnTo>
                    <a:pt x="1183868" y="761111"/>
                  </a:lnTo>
                  <a:lnTo>
                    <a:pt x="1183868" y="779310"/>
                  </a:lnTo>
                  <a:lnTo>
                    <a:pt x="1191209" y="786663"/>
                  </a:lnTo>
                  <a:lnTo>
                    <a:pt x="1209433" y="786663"/>
                  </a:lnTo>
                  <a:lnTo>
                    <a:pt x="1216787" y="779310"/>
                  </a:lnTo>
                  <a:lnTo>
                    <a:pt x="1216787" y="776516"/>
                  </a:lnTo>
                  <a:lnTo>
                    <a:pt x="1216787" y="763879"/>
                  </a:lnTo>
                  <a:lnTo>
                    <a:pt x="1216787" y="761111"/>
                  </a:lnTo>
                  <a:close/>
                </a:path>
                <a:path w="1965325" h="2294890">
                  <a:moveTo>
                    <a:pt x="1226527" y="384175"/>
                  </a:moveTo>
                  <a:lnTo>
                    <a:pt x="1219149" y="376796"/>
                  </a:lnTo>
                  <a:lnTo>
                    <a:pt x="1200950" y="376796"/>
                  </a:lnTo>
                  <a:lnTo>
                    <a:pt x="1193596" y="384175"/>
                  </a:lnTo>
                  <a:lnTo>
                    <a:pt x="1193596" y="402361"/>
                  </a:lnTo>
                  <a:lnTo>
                    <a:pt x="1200950" y="409740"/>
                  </a:lnTo>
                  <a:lnTo>
                    <a:pt x="1219149" y="409740"/>
                  </a:lnTo>
                  <a:lnTo>
                    <a:pt x="1226527" y="402361"/>
                  </a:lnTo>
                  <a:lnTo>
                    <a:pt x="1226527" y="399580"/>
                  </a:lnTo>
                  <a:lnTo>
                    <a:pt x="1226527" y="386956"/>
                  </a:lnTo>
                  <a:lnTo>
                    <a:pt x="1226527" y="384175"/>
                  </a:lnTo>
                  <a:close/>
                </a:path>
                <a:path w="1965325" h="2294890">
                  <a:moveTo>
                    <a:pt x="1264412" y="1138034"/>
                  </a:moveTo>
                  <a:lnTo>
                    <a:pt x="1257046" y="1130668"/>
                  </a:lnTo>
                  <a:lnTo>
                    <a:pt x="1238834" y="1130668"/>
                  </a:lnTo>
                  <a:lnTo>
                    <a:pt x="1231480" y="1138034"/>
                  </a:lnTo>
                  <a:lnTo>
                    <a:pt x="1231480" y="1156246"/>
                  </a:lnTo>
                  <a:lnTo>
                    <a:pt x="1238834" y="1163612"/>
                  </a:lnTo>
                  <a:lnTo>
                    <a:pt x="1257046" y="1163612"/>
                  </a:lnTo>
                  <a:lnTo>
                    <a:pt x="1264412" y="1156246"/>
                  </a:lnTo>
                  <a:lnTo>
                    <a:pt x="1264412" y="1153464"/>
                  </a:lnTo>
                  <a:lnTo>
                    <a:pt x="1264412" y="1140815"/>
                  </a:lnTo>
                  <a:lnTo>
                    <a:pt x="1264412" y="1138034"/>
                  </a:lnTo>
                  <a:close/>
                </a:path>
                <a:path w="1965325" h="2294890">
                  <a:moveTo>
                    <a:pt x="1267980" y="761111"/>
                  </a:moveTo>
                  <a:lnTo>
                    <a:pt x="1260627" y="753732"/>
                  </a:lnTo>
                  <a:lnTo>
                    <a:pt x="1242402" y="753732"/>
                  </a:lnTo>
                  <a:lnTo>
                    <a:pt x="1235049" y="761111"/>
                  </a:lnTo>
                  <a:lnTo>
                    <a:pt x="1235049" y="779310"/>
                  </a:lnTo>
                  <a:lnTo>
                    <a:pt x="1242402" y="786663"/>
                  </a:lnTo>
                  <a:lnTo>
                    <a:pt x="1260627" y="786663"/>
                  </a:lnTo>
                  <a:lnTo>
                    <a:pt x="1267980" y="779310"/>
                  </a:lnTo>
                  <a:lnTo>
                    <a:pt x="1267980" y="776516"/>
                  </a:lnTo>
                  <a:lnTo>
                    <a:pt x="1267980" y="763879"/>
                  </a:lnTo>
                  <a:lnTo>
                    <a:pt x="1267980" y="761111"/>
                  </a:lnTo>
                  <a:close/>
                </a:path>
                <a:path w="1965325" h="2294890">
                  <a:moveTo>
                    <a:pt x="1570723" y="1891779"/>
                  </a:moveTo>
                  <a:lnTo>
                    <a:pt x="1563344" y="1884400"/>
                  </a:lnTo>
                  <a:lnTo>
                    <a:pt x="1545145" y="1884400"/>
                  </a:lnTo>
                  <a:lnTo>
                    <a:pt x="1537779" y="1891779"/>
                  </a:lnTo>
                  <a:lnTo>
                    <a:pt x="1537779" y="1909978"/>
                  </a:lnTo>
                  <a:lnTo>
                    <a:pt x="1545145" y="1917357"/>
                  </a:lnTo>
                  <a:lnTo>
                    <a:pt x="1563344" y="1917357"/>
                  </a:lnTo>
                  <a:lnTo>
                    <a:pt x="1570723" y="1909978"/>
                  </a:lnTo>
                  <a:lnTo>
                    <a:pt x="1570723" y="1907197"/>
                  </a:lnTo>
                  <a:lnTo>
                    <a:pt x="1570723" y="1894547"/>
                  </a:lnTo>
                  <a:lnTo>
                    <a:pt x="1570723" y="1891779"/>
                  </a:lnTo>
                  <a:close/>
                </a:path>
                <a:path w="1965325" h="2294890">
                  <a:moveTo>
                    <a:pt x="1592173" y="7366"/>
                  </a:moveTo>
                  <a:lnTo>
                    <a:pt x="1584794" y="0"/>
                  </a:lnTo>
                  <a:lnTo>
                    <a:pt x="1566608" y="0"/>
                  </a:lnTo>
                  <a:lnTo>
                    <a:pt x="1559242" y="7366"/>
                  </a:lnTo>
                  <a:lnTo>
                    <a:pt x="1559242" y="25565"/>
                  </a:lnTo>
                  <a:lnTo>
                    <a:pt x="1566608" y="32943"/>
                  </a:lnTo>
                  <a:lnTo>
                    <a:pt x="1584794" y="32943"/>
                  </a:lnTo>
                  <a:lnTo>
                    <a:pt x="1592173" y="25565"/>
                  </a:lnTo>
                  <a:lnTo>
                    <a:pt x="1592173" y="22783"/>
                  </a:lnTo>
                  <a:lnTo>
                    <a:pt x="1592173" y="10147"/>
                  </a:lnTo>
                  <a:lnTo>
                    <a:pt x="1592173" y="7366"/>
                  </a:lnTo>
                  <a:close/>
                </a:path>
                <a:path w="1965325" h="2294890">
                  <a:moveTo>
                    <a:pt x="1820951" y="384175"/>
                  </a:moveTo>
                  <a:lnTo>
                    <a:pt x="1813598" y="376796"/>
                  </a:lnTo>
                  <a:lnTo>
                    <a:pt x="1795373" y="376796"/>
                  </a:lnTo>
                  <a:lnTo>
                    <a:pt x="1788033" y="384175"/>
                  </a:lnTo>
                  <a:lnTo>
                    <a:pt x="1788033" y="402361"/>
                  </a:lnTo>
                  <a:lnTo>
                    <a:pt x="1795373" y="409740"/>
                  </a:lnTo>
                  <a:lnTo>
                    <a:pt x="1813598" y="409740"/>
                  </a:lnTo>
                  <a:lnTo>
                    <a:pt x="1820951" y="402361"/>
                  </a:lnTo>
                  <a:lnTo>
                    <a:pt x="1820951" y="399580"/>
                  </a:lnTo>
                  <a:lnTo>
                    <a:pt x="1820951" y="386956"/>
                  </a:lnTo>
                  <a:lnTo>
                    <a:pt x="1820951" y="384175"/>
                  </a:lnTo>
                  <a:close/>
                </a:path>
                <a:path w="1965325" h="2294890">
                  <a:moveTo>
                    <a:pt x="1964804" y="7366"/>
                  </a:moveTo>
                  <a:lnTo>
                    <a:pt x="1957451" y="0"/>
                  </a:lnTo>
                  <a:lnTo>
                    <a:pt x="1939226" y="0"/>
                  </a:lnTo>
                  <a:lnTo>
                    <a:pt x="1931885" y="7366"/>
                  </a:lnTo>
                  <a:lnTo>
                    <a:pt x="1931885" y="25565"/>
                  </a:lnTo>
                  <a:lnTo>
                    <a:pt x="1939226" y="32943"/>
                  </a:lnTo>
                  <a:lnTo>
                    <a:pt x="1957451" y="32943"/>
                  </a:lnTo>
                  <a:lnTo>
                    <a:pt x="1964804" y="25565"/>
                  </a:lnTo>
                  <a:lnTo>
                    <a:pt x="1964804" y="22783"/>
                  </a:lnTo>
                  <a:lnTo>
                    <a:pt x="1964804" y="10147"/>
                  </a:lnTo>
                  <a:lnTo>
                    <a:pt x="1964804" y="736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521461" y="5285130"/>
              <a:ext cx="260141" cy="32943"/>
            </a:xfrm>
            <a:prstGeom prst="rect">
              <a:avLst/>
            </a:prstGeom>
          </p:spPr>
        </p:pic>
        <p:sp>
          <p:nvSpPr>
            <p:cNvPr id="19" name="object 19" descr=""/>
            <p:cNvSpPr/>
            <p:nvPr/>
          </p:nvSpPr>
          <p:spPr>
            <a:xfrm>
              <a:off x="1417680" y="5285130"/>
              <a:ext cx="2967355" cy="2294890"/>
            </a:xfrm>
            <a:custGeom>
              <a:avLst/>
              <a:gdLst/>
              <a:ahLst/>
              <a:cxnLst/>
              <a:rect l="l" t="t" r="r" b="b"/>
              <a:pathLst>
                <a:path w="2967354" h="2294890">
                  <a:moveTo>
                    <a:pt x="32943" y="1138034"/>
                  </a:moveTo>
                  <a:lnTo>
                    <a:pt x="25565" y="1130668"/>
                  </a:lnTo>
                  <a:lnTo>
                    <a:pt x="7366" y="1130668"/>
                  </a:lnTo>
                  <a:lnTo>
                    <a:pt x="0" y="1138034"/>
                  </a:lnTo>
                  <a:lnTo>
                    <a:pt x="0" y="1156246"/>
                  </a:lnTo>
                  <a:lnTo>
                    <a:pt x="7366" y="1163612"/>
                  </a:lnTo>
                  <a:lnTo>
                    <a:pt x="25565" y="1163612"/>
                  </a:lnTo>
                  <a:lnTo>
                    <a:pt x="32943" y="1156246"/>
                  </a:lnTo>
                  <a:lnTo>
                    <a:pt x="32943" y="1153464"/>
                  </a:lnTo>
                  <a:lnTo>
                    <a:pt x="32943" y="1140815"/>
                  </a:lnTo>
                  <a:lnTo>
                    <a:pt x="32943" y="1138034"/>
                  </a:lnTo>
                  <a:close/>
                </a:path>
                <a:path w="2967354" h="2294890">
                  <a:moveTo>
                    <a:pt x="106438" y="761111"/>
                  </a:moveTo>
                  <a:lnTo>
                    <a:pt x="99072" y="753732"/>
                  </a:lnTo>
                  <a:lnTo>
                    <a:pt x="80873" y="753732"/>
                  </a:lnTo>
                  <a:lnTo>
                    <a:pt x="73507" y="761111"/>
                  </a:lnTo>
                  <a:lnTo>
                    <a:pt x="73507" y="779310"/>
                  </a:lnTo>
                  <a:lnTo>
                    <a:pt x="80873" y="786663"/>
                  </a:lnTo>
                  <a:lnTo>
                    <a:pt x="99072" y="786663"/>
                  </a:lnTo>
                  <a:lnTo>
                    <a:pt x="106438" y="779310"/>
                  </a:lnTo>
                  <a:lnTo>
                    <a:pt x="106438" y="776516"/>
                  </a:lnTo>
                  <a:lnTo>
                    <a:pt x="106438" y="763879"/>
                  </a:lnTo>
                  <a:lnTo>
                    <a:pt x="106438" y="761111"/>
                  </a:lnTo>
                  <a:close/>
                </a:path>
                <a:path w="2967354" h="2294890">
                  <a:moveTo>
                    <a:pt x="152069" y="384175"/>
                  </a:moveTo>
                  <a:lnTo>
                    <a:pt x="144691" y="376796"/>
                  </a:lnTo>
                  <a:lnTo>
                    <a:pt x="126492" y="376796"/>
                  </a:lnTo>
                  <a:lnTo>
                    <a:pt x="119126" y="384175"/>
                  </a:lnTo>
                  <a:lnTo>
                    <a:pt x="119126" y="402361"/>
                  </a:lnTo>
                  <a:lnTo>
                    <a:pt x="126492" y="409740"/>
                  </a:lnTo>
                  <a:lnTo>
                    <a:pt x="144691" y="409740"/>
                  </a:lnTo>
                  <a:lnTo>
                    <a:pt x="152069" y="402361"/>
                  </a:lnTo>
                  <a:lnTo>
                    <a:pt x="152069" y="399580"/>
                  </a:lnTo>
                  <a:lnTo>
                    <a:pt x="152069" y="386956"/>
                  </a:lnTo>
                  <a:lnTo>
                    <a:pt x="152069" y="384175"/>
                  </a:lnTo>
                  <a:close/>
                </a:path>
                <a:path w="2967354" h="2294890">
                  <a:moveTo>
                    <a:pt x="184658" y="1138034"/>
                  </a:moveTo>
                  <a:lnTo>
                    <a:pt x="177292" y="1130668"/>
                  </a:lnTo>
                  <a:lnTo>
                    <a:pt x="159092" y="1130668"/>
                  </a:lnTo>
                  <a:lnTo>
                    <a:pt x="151726" y="1138034"/>
                  </a:lnTo>
                  <a:lnTo>
                    <a:pt x="151726" y="1156246"/>
                  </a:lnTo>
                  <a:lnTo>
                    <a:pt x="159092" y="1163612"/>
                  </a:lnTo>
                  <a:lnTo>
                    <a:pt x="177292" y="1163612"/>
                  </a:lnTo>
                  <a:lnTo>
                    <a:pt x="184658" y="1156246"/>
                  </a:lnTo>
                  <a:lnTo>
                    <a:pt x="184658" y="1153464"/>
                  </a:lnTo>
                  <a:lnTo>
                    <a:pt x="184658" y="1140815"/>
                  </a:lnTo>
                  <a:lnTo>
                    <a:pt x="184658" y="1138034"/>
                  </a:lnTo>
                  <a:close/>
                </a:path>
                <a:path w="2967354" h="2294890">
                  <a:moveTo>
                    <a:pt x="200825" y="2268715"/>
                  </a:moveTo>
                  <a:lnTo>
                    <a:pt x="193459" y="2261324"/>
                  </a:lnTo>
                  <a:lnTo>
                    <a:pt x="175260" y="2261324"/>
                  </a:lnTo>
                  <a:lnTo>
                    <a:pt x="167894" y="2268715"/>
                  </a:lnTo>
                  <a:lnTo>
                    <a:pt x="167894" y="2286914"/>
                  </a:lnTo>
                  <a:lnTo>
                    <a:pt x="175260" y="2294293"/>
                  </a:lnTo>
                  <a:lnTo>
                    <a:pt x="193459" y="2294293"/>
                  </a:lnTo>
                  <a:lnTo>
                    <a:pt x="200825" y="2286914"/>
                  </a:lnTo>
                  <a:lnTo>
                    <a:pt x="200825" y="2284133"/>
                  </a:lnTo>
                  <a:lnTo>
                    <a:pt x="200825" y="2271484"/>
                  </a:lnTo>
                  <a:lnTo>
                    <a:pt x="200825" y="2268715"/>
                  </a:lnTo>
                  <a:close/>
                </a:path>
                <a:path w="2967354" h="2294890">
                  <a:moveTo>
                    <a:pt x="257314" y="384175"/>
                  </a:moveTo>
                  <a:lnTo>
                    <a:pt x="249948" y="376796"/>
                  </a:lnTo>
                  <a:lnTo>
                    <a:pt x="231749" y="376796"/>
                  </a:lnTo>
                  <a:lnTo>
                    <a:pt x="224370" y="384175"/>
                  </a:lnTo>
                  <a:lnTo>
                    <a:pt x="224370" y="402361"/>
                  </a:lnTo>
                  <a:lnTo>
                    <a:pt x="231749" y="409740"/>
                  </a:lnTo>
                  <a:lnTo>
                    <a:pt x="249948" y="409740"/>
                  </a:lnTo>
                  <a:lnTo>
                    <a:pt x="257314" y="402361"/>
                  </a:lnTo>
                  <a:lnTo>
                    <a:pt x="257314" y="399580"/>
                  </a:lnTo>
                  <a:lnTo>
                    <a:pt x="257314" y="386956"/>
                  </a:lnTo>
                  <a:lnTo>
                    <a:pt x="257314" y="384175"/>
                  </a:lnTo>
                  <a:close/>
                </a:path>
                <a:path w="2967354" h="2294890">
                  <a:moveTo>
                    <a:pt x="305206" y="761111"/>
                  </a:moveTo>
                  <a:lnTo>
                    <a:pt x="297840" y="753732"/>
                  </a:lnTo>
                  <a:lnTo>
                    <a:pt x="279641" y="753732"/>
                  </a:lnTo>
                  <a:lnTo>
                    <a:pt x="272275" y="761111"/>
                  </a:lnTo>
                  <a:lnTo>
                    <a:pt x="272275" y="779310"/>
                  </a:lnTo>
                  <a:lnTo>
                    <a:pt x="279641" y="786663"/>
                  </a:lnTo>
                  <a:lnTo>
                    <a:pt x="297840" y="786663"/>
                  </a:lnTo>
                  <a:lnTo>
                    <a:pt x="305206" y="779310"/>
                  </a:lnTo>
                  <a:lnTo>
                    <a:pt x="305206" y="776516"/>
                  </a:lnTo>
                  <a:lnTo>
                    <a:pt x="305206" y="763879"/>
                  </a:lnTo>
                  <a:lnTo>
                    <a:pt x="305206" y="761111"/>
                  </a:lnTo>
                  <a:close/>
                </a:path>
                <a:path w="2967354" h="2294890">
                  <a:moveTo>
                    <a:pt x="434771" y="1891779"/>
                  </a:moveTo>
                  <a:lnTo>
                    <a:pt x="427405" y="1884400"/>
                  </a:lnTo>
                  <a:lnTo>
                    <a:pt x="409194" y="1884400"/>
                  </a:lnTo>
                  <a:lnTo>
                    <a:pt x="401828" y="1891779"/>
                  </a:lnTo>
                  <a:lnTo>
                    <a:pt x="401828" y="1909978"/>
                  </a:lnTo>
                  <a:lnTo>
                    <a:pt x="409194" y="1917357"/>
                  </a:lnTo>
                  <a:lnTo>
                    <a:pt x="427405" y="1917357"/>
                  </a:lnTo>
                  <a:lnTo>
                    <a:pt x="434771" y="1909978"/>
                  </a:lnTo>
                  <a:lnTo>
                    <a:pt x="434771" y="1907197"/>
                  </a:lnTo>
                  <a:lnTo>
                    <a:pt x="434771" y="1894547"/>
                  </a:lnTo>
                  <a:lnTo>
                    <a:pt x="434771" y="1891779"/>
                  </a:lnTo>
                  <a:close/>
                </a:path>
                <a:path w="2967354" h="2294890">
                  <a:moveTo>
                    <a:pt x="547878" y="761111"/>
                  </a:moveTo>
                  <a:lnTo>
                    <a:pt x="540512" y="753732"/>
                  </a:lnTo>
                  <a:lnTo>
                    <a:pt x="522300" y="753732"/>
                  </a:lnTo>
                  <a:lnTo>
                    <a:pt x="514959" y="761111"/>
                  </a:lnTo>
                  <a:lnTo>
                    <a:pt x="514959" y="779310"/>
                  </a:lnTo>
                  <a:lnTo>
                    <a:pt x="522300" y="786663"/>
                  </a:lnTo>
                  <a:lnTo>
                    <a:pt x="540512" y="786663"/>
                  </a:lnTo>
                  <a:lnTo>
                    <a:pt x="547878" y="779310"/>
                  </a:lnTo>
                  <a:lnTo>
                    <a:pt x="547878" y="776516"/>
                  </a:lnTo>
                  <a:lnTo>
                    <a:pt x="547878" y="763879"/>
                  </a:lnTo>
                  <a:lnTo>
                    <a:pt x="547878" y="761111"/>
                  </a:lnTo>
                  <a:close/>
                </a:path>
                <a:path w="2967354" h="2294890">
                  <a:moveTo>
                    <a:pt x="609498" y="1138034"/>
                  </a:moveTo>
                  <a:lnTo>
                    <a:pt x="602132" y="1130668"/>
                  </a:lnTo>
                  <a:lnTo>
                    <a:pt x="583933" y="1130668"/>
                  </a:lnTo>
                  <a:lnTo>
                    <a:pt x="576580" y="1138034"/>
                  </a:lnTo>
                  <a:lnTo>
                    <a:pt x="576580" y="1156246"/>
                  </a:lnTo>
                  <a:lnTo>
                    <a:pt x="583933" y="1163612"/>
                  </a:lnTo>
                  <a:lnTo>
                    <a:pt x="602132" y="1163612"/>
                  </a:lnTo>
                  <a:lnTo>
                    <a:pt x="609498" y="1156246"/>
                  </a:lnTo>
                  <a:lnTo>
                    <a:pt x="609498" y="1153464"/>
                  </a:lnTo>
                  <a:lnTo>
                    <a:pt x="609498" y="1140815"/>
                  </a:lnTo>
                  <a:lnTo>
                    <a:pt x="609498" y="1138034"/>
                  </a:lnTo>
                  <a:close/>
                </a:path>
                <a:path w="2967354" h="2294890">
                  <a:moveTo>
                    <a:pt x="622808" y="761111"/>
                  </a:moveTo>
                  <a:lnTo>
                    <a:pt x="615442" y="753732"/>
                  </a:lnTo>
                  <a:lnTo>
                    <a:pt x="597230" y="753732"/>
                  </a:lnTo>
                  <a:lnTo>
                    <a:pt x="589876" y="761111"/>
                  </a:lnTo>
                  <a:lnTo>
                    <a:pt x="589876" y="779310"/>
                  </a:lnTo>
                  <a:lnTo>
                    <a:pt x="597230" y="786663"/>
                  </a:lnTo>
                  <a:lnTo>
                    <a:pt x="615442" y="786663"/>
                  </a:lnTo>
                  <a:lnTo>
                    <a:pt x="622808" y="779310"/>
                  </a:lnTo>
                  <a:lnTo>
                    <a:pt x="622808" y="776516"/>
                  </a:lnTo>
                  <a:lnTo>
                    <a:pt x="622808" y="763879"/>
                  </a:lnTo>
                  <a:lnTo>
                    <a:pt x="622808" y="761111"/>
                  </a:lnTo>
                  <a:close/>
                </a:path>
                <a:path w="2967354" h="2294890">
                  <a:moveTo>
                    <a:pt x="683856" y="761111"/>
                  </a:moveTo>
                  <a:lnTo>
                    <a:pt x="676503" y="753732"/>
                  </a:lnTo>
                  <a:lnTo>
                    <a:pt x="658291" y="753732"/>
                  </a:lnTo>
                  <a:lnTo>
                    <a:pt x="650938" y="761111"/>
                  </a:lnTo>
                  <a:lnTo>
                    <a:pt x="650938" y="779310"/>
                  </a:lnTo>
                  <a:lnTo>
                    <a:pt x="658291" y="786663"/>
                  </a:lnTo>
                  <a:lnTo>
                    <a:pt x="676503" y="786663"/>
                  </a:lnTo>
                  <a:lnTo>
                    <a:pt x="683856" y="779310"/>
                  </a:lnTo>
                  <a:lnTo>
                    <a:pt x="683856" y="776516"/>
                  </a:lnTo>
                  <a:lnTo>
                    <a:pt x="683856" y="763879"/>
                  </a:lnTo>
                  <a:lnTo>
                    <a:pt x="683856" y="761111"/>
                  </a:lnTo>
                  <a:close/>
                </a:path>
                <a:path w="2967354" h="2294890">
                  <a:moveTo>
                    <a:pt x="774522" y="1891779"/>
                  </a:moveTo>
                  <a:lnTo>
                    <a:pt x="767156" y="1884400"/>
                  </a:lnTo>
                  <a:lnTo>
                    <a:pt x="748957" y="1884400"/>
                  </a:lnTo>
                  <a:lnTo>
                    <a:pt x="741603" y="1891779"/>
                  </a:lnTo>
                  <a:lnTo>
                    <a:pt x="741603" y="1909978"/>
                  </a:lnTo>
                  <a:lnTo>
                    <a:pt x="748957" y="1917357"/>
                  </a:lnTo>
                  <a:lnTo>
                    <a:pt x="767156" y="1917357"/>
                  </a:lnTo>
                  <a:lnTo>
                    <a:pt x="774522" y="1909978"/>
                  </a:lnTo>
                  <a:lnTo>
                    <a:pt x="774522" y="1907197"/>
                  </a:lnTo>
                  <a:lnTo>
                    <a:pt x="774522" y="1894547"/>
                  </a:lnTo>
                  <a:lnTo>
                    <a:pt x="774522" y="1891779"/>
                  </a:lnTo>
                  <a:close/>
                </a:path>
                <a:path w="2967354" h="2294890">
                  <a:moveTo>
                    <a:pt x="801535" y="384175"/>
                  </a:moveTo>
                  <a:lnTo>
                    <a:pt x="794181" y="376796"/>
                  </a:lnTo>
                  <a:lnTo>
                    <a:pt x="775970" y="376796"/>
                  </a:lnTo>
                  <a:lnTo>
                    <a:pt x="768616" y="384175"/>
                  </a:lnTo>
                  <a:lnTo>
                    <a:pt x="768616" y="402361"/>
                  </a:lnTo>
                  <a:lnTo>
                    <a:pt x="775970" y="409740"/>
                  </a:lnTo>
                  <a:lnTo>
                    <a:pt x="794181" y="409740"/>
                  </a:lnTo>
                  <a:lnTo>
                    <a:pt x="801535" y="402361"/>
                  </a:lnTo>
                  <a:lnTo>
                    <a:pt x="801535" y="399580"/>
                  </a:lnTo>
                  <a:lnTo>
                    <a:pt x="801535" y="386956"/>
                  </a:lnTo>
                  <a:lnTo>
                    <a:pt x="801535" y="384175"/>
                  </a:lnTo>
                  <a:close/>
                </a:path>
                <a:path w="2967354" h="2294890">
                  <a:moveTo>
                    <a:pt x="1063231" y="1891779"/>
                  </a:moveTo>
                  <a:lnTo>
                    <a:pt x="1055865" y="1884400"/>
                  </a:lnTo>
                  <a:lnTo>
                    <a:pt x="1037666" y="1884400"/>
                  </a:lnTo>
                  <a:lnTo>
                    <a:pt x="1030300" y="1891779"/>
                  </a:lnTo>
                  <a:lnTo>
                    <a:pt x="1030300" y="1909978"/>
                  </a:lnTo>
                  <a:lnTo>
                    <a:pt x="1037666" y="1917357"/>
                  </a:lnTo>
                  <a:lnTo>
                    <a:pt x="1055865" y="1917357"/>
                  </a:lnTo>
                  <a:lnTo>
                    <a:pt x="1063231" y="1909978"/>
                  </a:lnTo>
                  <a:lnTo>
                    <a:pt x="1063231" y="1907197"/>
                  </a:lnTo>
                  <a:lnTo>
                    <a:pt x="1063231" y="1894547"/>
                  </a:lnTo>
                  <a:lnTo>
                    <a:pt x="1063231" y="1891779"/>
                  </a:lnTo>
                  <a:close/>
                </a:path>
                <a:path w="2967354" h="2294890">
                  <a:moveTo>
                    <a:pt x="1127442" y="761111"/>
                  </a:moveTo>
                  <a:lnTo>
                    <a:pt x="1120076" y="753732"/>
                  </a:lnTo>
                  <a:lnTo>
                    <a:pt x="1101864" y="753732"/>
                  </a:lnTo>
                  <a:lnTo>
                    <a:pt x="1094511" y="761111"/>
                  </a:lnTo>
                  <a:lnTo>
                    <a:pt x="1094511" y="779310"/>
                  </a:lnTo>
                  <a:lnTo>
                    <a:pt x="1101864" y="786663"/>
                  </a:lnTo>
                  <a:lnTo>
                    <a:pt x="1120076" y="786663"/>
                  </a:lnTo>
                  <a:lnTo>
                    <a:pt x="1127442" y="779310"/>
                  </a:lnTo>
                  <a:lnTo>
                    <a:pt x="1127442" y="776516"/>
                  </a:lnTo>
                  <a:lnTo>
                    <a:pt x="1127442" y="763879"/>
                  </a:lnTo>
                  <a:lnTo>
                    <a:pt x="1127442" y="761111"/>
                  </a:lnTo>
                  <a:close/>
                </a:path>
                <a:path w="2967354" h="2294890">
                  <a:moveTo>
                    <a:pt x="1153883" y="384175"/>
                  </a:moveTo>
                  <a:lnTo>
                    <a:pt x="1146530" y="376796"/>
                  </a:lnTo>
                  <a:lnTo>
                    <a:pt x="1128318" y="376796"/>
                  </a:lnTo>
                  <a:lnTo>
                    <a:pt x="1120965" y="384175"/>
                  </a:lnTo>
                  <a:lnTo>
                    <a:pt x="1120965" y="402361"/>
                  </a:lnTo>
                  <a:lnTo>
                    <a:pt x="1128318" y="409740"/>
                  </a:lnTo>
                  <a:lnTo>
                    <a:pt x="1146530" y="409740"/>
                  </a:lnTo>
                  <a:lnTo>
                    <a:pt x="1153883" y="402361"/>
                  </a:lnTo>
                  <a:lnTo>
                    <a:pt x="1153883" y="399580"/>
                  </a:lnTo>
                  <a:lnTo>
                    <a:pt x="1153883" y="386956"/>
                  </a:lnTo>
                  <a:lnTo>
                    <a:pt x="1153883" y="384175"/>
                  </a:lnTo>
                  <a:close/>
                </a:path>
                <a:path w="2967354" h="2294890">
                  <a:moveTo>
                    <a:pt x="1211961" y="1514983"/>
                  </a:moveTo>
                  <a:lnTo>
                    <a:pt x="1204582" y="1507617"/>
                  </a:lnTo>
                  <a:lnTo>
                    <a:pt x="1186383" y="1507617"/>
                  </a:lnTo>
                  <a:lnTo>
                    <a:pt x="1179017" y="1514983"/>
                  </a:lnTo>
                  <a:lnTo>
                    <a:pt x="1179017" y="1533194"/>
                  </a:lnTo>
                  <a:lnTo>
                    <a:pt x="1186383" y="1540560"/>
                  </a:lnTo>
                  <a:lnTo>
                    <a:pt x="1204582" y="1540560"/>
                  </a:lnTo>
                  <a:lnTo>
                    <a:pt x="1211961" y="1533194"/>
                  </a:lnTo>
                  <a:lnTo>
                    <a:pt x="1211961" y="1530400"/>
                  </a:lnTo>
                  <a:lnTo>
                    <a:pt x="1211961" y="1517764"/>
                  </a:lnTo>
                  <a:lnTo>
                    <a:pt x="1211961" y="1514983"/>
                  </a:lnTo>
                  <a:close/>
                </a:path>
                <a:path w="2967354" h="2294890">
                  <a:moveTo>
                    <a:pt x="1337500" y="384175"/>
                  </a:moveTo>
                  <a:lnTo>
                    <a:pt x="1330121" y="376796"/>
                  </a:lnTo>
                  <a:lnTo>
                    <a:pt x="1311935" y="376796"/>
                  </a:lnTo>
                  <a:lnTo>
                    <a:pt x="1308798" y="379933"/>
                  </a:lnTo>
                  <a:lnTo>
                    <a:pt x="1305674" y="376796"/>
                  </a:lnTo>
                  <a:lnTo>
                    <a:pt x="1287487" y="376796"/>
                  </a:lnTo>
                  <a:lnTo>
                    <a:pt x="1280121" y="384175"/>
                  </a:lnTo>
                  <a:lnTo>
                    <a:pt x="1280121" y="402361"/>
                  </a:lnTo>
                  <a:lnTo>
                    <a:pt x="1287487" y="409740"/>
                  </a:lnTo>
                  <a:lnTo>
                    <a:pt x="1305674" y="409740"/>
                  </a:lnTo>
                  <a:lnTo>
                    <a:pt x="1308798" y="406615"/>
                  </a:lnTo>
                  <a:lnTo>
                    <a:pt x="1311935" y="409740"/>
                  </a:lnTo>
                  <a:lnTo>
                    <a:pt x="1330121" y="409740"/>
                  </a:lnTo>
                  <a:lnTo>
                    <a:pt x="1337500" y="402361"/>
                  </a:lnTo>
                  <a:lnTo>
                    <a:pt x="1337500" y="399580"/>
                  </a:lnTo>
                  <a:lnTo>
                    <a:pt x="1337500" y="386956"/>
                  </a:lnTo>
                  <a:lnTo>
                    <a:pt x="1337500" y="384175"/>
                  </a:lnTo>
                  <a:close/>
                </a:path>
                <a:path w="2967354" h="2294890">
                  <a:moveTo>
                    <a:pt x="1361668" y="761111"/>
                  </a:moveTo>
                  <a:lnTo>
                    <a:pt x="1354302" y="753732"/>
                  </a:lnTo>
                  <a:lnTo>
                    <a:pt x="1336090" y="753732"/>
                  </a:lnTo>
                  <a:lnTo>
                    <a:pt x="1328737" y="761111"/>
                  </a:lnTo>
                  <a:lnTo>
                    <a:pt x="1328737" y="779310"/>
                  </a:lnTo>
                  <a:lnTo>
                    <a:pt x="1336090" y="786663"/>
                  </a:lnTo>
                  <a:lnTo>
                    <a:pt x="1354302" y="786663"/>
                  </a:lnTo>
                  <a:lnTo>
                    <a:pt x="1361668" y="779310"/>
                  </a:lnTo>
                  <a:lnTo>
                    <a:pt x="1361668" y="776516"/>
                  </a:lnTo>
                  <a:lnTo>
                    <a:pt x="1361668" y="763879"/>
                  </a:lnTo>
                  <a:lnTo>
                    <a:pt x="1361668" y="761111"/>
                  </a:lnTo>
                  <a:close/>
                </a:path>
                <a:path w="2967354" h="2294890">
                  <a:moveTo>
                    <a:pt x="1376121" y="1138034"/>
                  </a:moveTo>
                  <a:lnTo>
                    <a:pt x="1368742" y="1130668"/>
                  </a:lnTo>
                  <a:lnTo>
                    <a:pt x="1350543" y="1130668"/>
                  </a:lnTo>
                  <a:lnTo>
                    <a:pt x="1343190" y="1138034"/>
                  </a:lnTo>
                  <a:lnTo>
                    <a:pt x="1343190" y="1156246"/>
                  </a:lnTo>
                  <a:lnTo>
                    <a:pt x="1350543" y="1163612"/>
                  </a:lnTo>
                  <a:lnTo>
                    <a:pt x="1368742" y="1163612"/>
                  </a:lnTo>
                  <a:lnTo>
                    <a:pt x="1376121" y="1156246"/>
                  </a:lnTo>
                  <a:lnTo>
                    <a:pt x="1376121" y="1153464"/>
                  </a:lnTo>
                  <a:lnTo>
                    <a:pt x="1376121" y="1140815"/>
                  </a:lnTo>
                  <a:lnTo>
                    <a:pt x="1376121" y="1138034"/>
                  </a:lnTo>
                  <a:close/>
                </a:path>
                <a:path w="2967354" h="2294890">
                  <a:moveTo>
                    <a:pt x="1442313" y="1138034"/>
                  </a:moveTo>
                  <a:lnTo>
                    <a:pt x="1434947" y="1130668"/>
                  </a:lnTo>
                  <a:lnTo>
                    <a:pt x="1416735" y="1130668"/>
                  </a:lnTo>
                  <a:lnTo>
                    <a:pt x="1409382" y="1138034"/>
                  </a:lnTo>
                  <a:lnTo>
                    <a:pt x="1409382" y="1156246"/>
                  </a:lnTo>
                  <a:lnTo>
                    <a:pt x="1416735" y="1163612"/>
                  </a:lnTo>
                  <a:lnTo>
                    <a:pt x="1434947" y="1163612"/>
                  </a:lnTo>
                  <a:lnTo>
                    <a:pt x="1442313" y="1156246"/>
                  </a:lnTo>
                  <a:lnTo>
                    <a:pt x="1442313" y="1153464"/>
                  </a:lnTo>
                  <a:lnTo>
                    <a:pt x="1442313" y="1140815"/>
                  </a:lnTo>
                  <a:lnTo>
                    <a:pt x="1442313" y="1138034"/>
                  </a:lnTo>
                  <a:close/>
                </a:path>
                <a:path w="2967354" h="2294890">
                  <a:moveTo>
                    <a:pt x="1526260" y="1891779"/>
                  </a:moveTo>
                  <a:lnTo>
                    <a:pt x="1518894" y="1884400"/>
                  </a:lnTo>
                  <a:lnTo>
                    <a:pt x="1500682" y="1884400"/>
                  </a:lnTo>
                  <a:lnTo>
                    <a:pt x="1493342" y="1891779"/>
                  </a:lnTo>
                  <a:lnTo>
                    <a:pt x="1493342" y="1909978"/>
                  </a:lnTo>
                  <a:lnTo>
                    <a:pt x="1500682" y="1917357"/>
                  </a:lnTo>
                  <a:lnTo>
                    <a:pt x="1518894" y="1917357"/>
                  </a:lnTo>
                  <a:lnTo>
                    <a:pt x="1526260" y="1909978"/>
                  </a:lnTo>
                  <a:lnTo>
                    <a:pt x="1526260" y="1907197"/>
                  </a:lnTo>
                  <a:lnTo>
                    <a:pt x="1526260" y="1894547"/>
                  </a:lnTo>
                  <a:lnTo>
                    <a:pt x="1526260" y="1891779"/>
                  </a:lnTo>
                  <a:close/>
                </a:path>
                <a:path w="2967354" h="2294890">
                  <a:moveTo>
                    <a:pt x="1590179" y="7366"/>
                  </a:moveTo>
                  <a:lnTo>
                    <a:pt x="1582801" y="0"/>
                  </a:lnTo>
                  <a:lnTo>
                    <a:pt x="1564601" y="0"/>
                  </a:lnTo>
                  <a:lnTo>
                    <a:pt x="1558544" y="6057"/>
                  </a:lnTo>
                  <a:lnTo>
                    <a:pt x="1552486" y="0"/>
                  </a:lnTo>
                  <a:lnTo>
                    <a:pt x="1534287" y="0"/>
                  </a:lnTo>
                  <a:lnTo>
                    <a:pt x="1526921" y="7366"/>
                  </a:lnTo>
                  <a:lnTo>
                    <a:pt x="1526921" y="25565"/>
                  </a:lnTo>
                  <a:lnTo>
                    <a:pt x="1534287" y="32943"/>
                  </a:lnTo>
                  <a:lnTo>
                    <a:pt x="1552486" y="32943"/>
                  </a:lnTo>
                  <a:lnTo>
                    <a:pt x="1558544" y="26885"/>
                  </a:lnTo>
                  <a:lnTo>
                    <a:pt x="1564601" y="32943"/>
                  </a:lnTo>
                  <a:lnTo>
                    <a:pt x="1582801" y="32943"/>
                  </a:lnTo>
                  <a:lnTo>
                    <a:pt x="1590179" y="25565"/>
                  </a:lnTo>
                  <a:lnTo>
                    <a:pt x="1590179" y="22783"/>
                  </a:lnTo>
                  <a:lnTo>
                    <a:pt x="1590179" y="10147"/>
                  </a:lnTo>
                  <a:lnTo>
                    <a:pt x="1590179" y="7366"/>
                  </a:lnTo>
                  <a:close/>
                </a:path>
                <a:path w="2967354" h="2294890">
                  <a:moveTo>
                    <a:pt x="1686839" y="7366"/>
                  </a:moveTo>
                  <a:lnTo>
                    <a:pt x="1679473" y="0"/>
                  </a:lnTo>
                  <a:lnTo>
                    <a:pt x="1661248" y="0"/>
                  </a:lnTo>
                  <a:lnTo>
                    <a:pt x="1653908" y="7366"/>
                  </a:lnTo>
                  <a:lnTo>
                    <a:pt x="1653908" y="25565"/>
                  </a:lnTo>
                  <a:lnTo>
                    <a:pt x="1661248" y="32943"/>
                  </a:lnTo>
                  <a:lnTo>
                    <a:pt x="1679473" y="32943"/>
                  </a:lnTo>
                  <a:lnTo>
                    <a:pt x="1686839" y="25565"/>
                  </a:lnTo>
                  <a:lnTo>
                    <a:pt x="1686839" y="22783"/>
                  </a:lnTo>
                  <a:lnTo>
                    <a:pt x="1686839" y="10147"/>
                  </a:lnTo>
                  <a:lnTo>
                    <a:pt x="1686839" y="7366"/>
                  </a:lnTo>
                  <a:close/>
                </a:path>
                <a:path w="2967354" h="2294890">
                  <a:moveTo>
                    <a:pt x="1700149" y="1891779"/>
                  </a:moveTo>
                  <a:lnTo>
                    <a:pt x="1692770" y="1884400"/>
                  </a:lnTo>
                  <a:lnTo>
                    <a:pt x="1674571" y="1884400"/>
                  </a:lnTo>
                  <a:lnTo>
                    <a:pt x="1667205" y="1891779"/>
                  </a:lnTo>
                  <a:lnTo>
                    <a:pt x="1667205" y="1909978"/>
                  </a:lnTo>
                  <a:lnTo>
                    <a:pt x="1674571" y="1917357"/>
                  </a:lnTo>
                  <a:lnTo>
                    <a:pt x="1692770" y="1917357"/>
                  </a:lnTo>
                  <a:lnTo>
                    <a:pt x="1700149" y="1909978"/>
                  </a:lnTo>
                  <a:lnTo>
                    <a:pt x="1700149" y="1907197"/>
                  </a:lnTo>
                  <a:lnTo>
                    <a:pt x="1700149" y="1894547"/>
                  </a:lnTo>
                  <a:lnTo>
                    <a:pt x="1700149" y="1891779"/>
                  </a:lnTo>
                  <a:close/>
                </a:path>
                <a:path w="2967354" h="2294890">
                  <a:moveTo>
                    <a:pt x="1724863" y="7366"/>
                  </a:moveTo>
                  <a:lnTo>
                    <a:pt x="1717509" y="0"/>
                  </a:lnTo>
                  <a:lnTo>
                    <a:pt x="1699285" y="0"/>
                  </a:lnTo>
                  <a:lnTo>
                    <a:pt x="1691944" y="7366"/>
                  </a:lnTo>
                  <a:lnTo>
                    <a:pt x="1691944" y="25565"/>
                  </a:lnTo>
                  <a:lnTo>
                    <a:pt x="1699285" y="32943"/>
                  </a:lnTo>
                  <a:lnTo>
                    <a:pt x="1717509" y="32943"/>
                  </a:lnTo>
                  <a:lnTo>
                    <a:pt x="1724863" y="25565"/>
                  </a:lnTo>
                  <a:lnTo>
                    <a:pt x="1724863" y="22783"/>
                  </a:lnTo>
                  <a:lnTo>
                    <a:pt x="1724863" y="10147"/>
                  </a:lnTo>
                  <a:lnTo>
                    <a:pt x="1724863" y="7366"/>
                  </a:lnTo>
                  <a:close/>
                </a:path>
                <a:path w="2967354" h="2294890">
                  <a:moveTo>
                    <a:pt x="1757197" y="1514983"/>
                  </a:moveTo>
                  <a:lnTo>
                    <a:pt x="1749831" y="1507617"/>
                  </a:lnTo>
                  <a:lnTo>
                    <a:pt x="1731619" y="1507617"/>
                  </a:lnTo>
                  <a:lnTo>
                    <a:pt x="1724266" y="1514983"/>
                  </a:lnTo>
                  <a:lnTo>
                    <a:pt x="1724266" y="1533194"/>
                  </a:lnTo>
                  <a:lnTo>
                    <a:pt x="1731619" y="1540560"/>
                  </a:lnTo>
                  <a:lnTo>
                    <a:pt x="1749831" y="1540560"/>
                  </a:lnTo>
                  <a:lnTo>
                    <a:pt x="1757197" y="1533194"/>
                  </a:lnTo>
                  <a:lnTo>
                    <a:pt x="1757197" y="1530400"/>
                  </a:lnTo>
                  <a:lnTo>
                    <a:pt x="1757197" y="1517764"/>
                  </a:lnTo>
                  <a:lnTo>
                    <a:pt x="1757197" y="1514983"/>
                  </a:lnTo>
                  <a:close/>
                </a:path>
                <a:path w="2967354" h="2294890">
                  <a:moveTo>
                    <a:pt x="1821103" y="384175"/>
                  </a:moveTo>
                  <a:lnTo>
                    <a:pt x="1813737" y="376796"/>
                  </a:lnTo>
                  <a:lnTo>
                    <a:pt x="1795526" y="376796"/>
                  </a:lnTo>
                  <a:lnTo>
                    <a:pt x="1788172" y="384175"/>
                  </a:lnTo>
                  <a:lnTo>
                    <a:pt x="1788172" y="402361"/>
                  </a:lnTo>
                  <a:lnTo>
                    <a:pt x="1795526" y="409740"/>
                  </a:lnTo>
                  <a:lnTo>
                    <a:pt x="1813737" y="409740"/>
                  </a:lnTo>
                  <a:lnTo>
                    <a:pt x="1821103" y="402361"/>
                  </a:lnTo>
                  <a:lnTo>
                    <a:pt x="1821103" y="399580"/>
                  </a:lnTo>
                  <a:lnTo>
                    <a:pt x="1821103" y="386956"/>
                  </a:lnTo>
                  <a:lnTo>
                    <a:pt x="1821103" y="384175"/>
                  </a:lnTo>
                  <a:close/>
                </a:path>
                <a:path w="2967354" h="2294890">
                  <a:moveTo>
                    <a:pt x="1856994" y="7366"/>
                  </a:moveTo>
                  <a:lnTo>
                    <a:pt x="1849640" y="0"/>
                  </a:lnTo>
                  <a:lnTo>
                    <a:pt x="1831441" y="0"/>
                  </a:lnTo>
                  <a:lnTo>
                    <a:pt x="1824088" y="7366"/>
                  </a:lnTo>
                  <a:lnTo>
                    <a:pt x="1824088" y="25565"/>
                  </a:lnTo>
                  <a:lnTo>
                    <a:pt x="1831441" y="32943"/>
                  </a:lnTo>
                  <a:lnTo>
                    <a:pt x="1849640" y="32943"/>
                  </a:lnTo>
                  <a:lnTo>
                    <a:pt x="1856994" y="25565"/>
                  </a:lnTo>
                  <a:lnTo>
                    <a:pt x="1856994" y="22783"/>
                  </a:lnTo>
                  <a:lnTo>
                    <a:pt x="1856994" y="10147"/>
                  </a:lnTo>
                  <a:lnTo>
                    <a:pt x="1856994" y="7366"/>
                  </a:lnTo>
                  <a:close/>
                </a:path>
                <a:path w="2967354" h="2294890">
                  <a:moveTo>
                    <a:pt x="1909203" y="1514983"/>
                  </a:moveTo>
                  <a:lnTo>
                    <a:pt x="1901850" y="1507617"/>
                  </a:lnTo>
                  <a:lnTo>
                    <a:pt x="1883625" y="1507617"/>
                  </a:lnTo>
                  <a:lnTo>
                    <a:pt x="1876272" y="1514983"/>
                  </a:lnTo>
                  <a:lnTo>
                    <a:pt x="1876272" y="1533194"/>
                  </a:lnTo>
                  <a:lnTo>
                    <a:pt x="1883625" y="1540560"/>
                  </a:lnTo>
                  <a:lnTo>
                    <a:pt x="1901850" y="1540560"/>
                  </a:lnTo>
                  <a:lnTo>
                    <a:pt x="1909203" y="1533194"/>
                  </a:lnTo>
                  <a:lnTo>
                    <a:pt x="1909203" y="1530400"/>
                  </a:lnTo>
                  <a:lnTo>
                    <a:pt x="1909203" y="1517764"/>
                  </a:lnTo>
                  <a:lnTo>
                    <a:pt x="1909203" y="1514983"/>
                  </a:lnTo>
                  <a:close/>
                </a:path>
                <a:path w="2967354" h="2294890">
                  <a:moveTo>
                    <a:pt x="2003513" y="10185"/>
                  </a:moveTo>
                  <a:lnTo>
                    <a:pt x="1998395" y="5067"/>
                  </a:lnTo>
                  <a:lnTo>
                    <a:pt x="1985835" y="5067"/>
                  </a:lnTo>
                  <a:lnTo>
                    <a:pt x="1980704" y="10185"/>
                  </a:lnTo>
                  <a:lnTo>
                    <a:pt x="1980704" y="22758"/>
                  </a:lnTo>
                  <a:lnTo>
                    <a:pt x="1985835" y="27863"/>
                  </a:lnTo>
                  <a:lnTo>
                    <a:pt x="1998395" y="27863"/>
                  </a:lnTo>
                  <a:lnTo>
                    <a:pt x="2003513" y="22758"/>
                  </a:lnTo>
                  <a:lnTo>
                    <a:pt x="2003513" y="16471"/>
                  </a:lnTo>
                  <a:lnTo>
                    <a:pt x="2003513" y="10185"/>
                  </a:lnTo>
                  <a:close/>
                </a:path>
                <a:path w="2967354" h="2294890">
                  <a:moveTo>
                    <a:pt x="2243239" y="384175"/>
                  </a:moveTo>
                  <a:lnTo>
                    <a:pt x="2235873" y="376796"/>
                  </a:lnTo>
                  <a:lnTo>
                    <a:pt x="2217674" y="376796"/>
                  </a:lnTo>
                  <a:lnTo>
                    <a:pt x="2210308" y="384175"/>
                  </a:lnTo>
                  <a:lnTo>
                    <a:pt x="2210308" y="402361"/>
                  </a:lnTo>
                  <a:lnTo>
                    <a:pt x="2217674" y="409740"/>
                  </a:lnTo>
                  <a:lnTo>
                    <a:pt x="2235873" y="409740"/>
                  </a:lnTo>
                  <a:lnTo>
                    <a:pt x="2243239" y="402361"/>
                  </a:lnTo>
                  <a:lnTo>
                    <a:pt x="2243239" y="399580"/>
                  </a:lnTo>
                  <a:lnTo>
                    <a:pt x="2243239" y="386956"/>
                  </a:lnTo>
                  <a:lnTo>
                    <a:pt x="2243239" y="384175"/>
                  </a:lnTo>
                  <a:close/>
                </a:path>
                <a:path w="2967354" h="2294890">
                  <a:moveTo>
                    <a:pt x="2967088" y="7366"/>
                  </a:moveTo>
                  <a:lnTo>
                    <a:pt x="2959722" y="0"/>
                  </a:lnTo>
                  <a:lnTo>
                    <a:pt x="2941510" y="0"/>
                  </a:lnTo>
                  <a:lnTo>
                    <a:pt x="2934157" y="7366"/>
                  </a:lnTo>
                  <a:lnTo>
                    <a:pt x="2934157" y="25565"/>
                  </a:lnTo>
                  <a:lnTo>
                    <a:pt x="2941510" y="32943"/>
                  </a:lnTo>
                  <a:lnTo>
                    <a:pt x="2959722" y="32943"/>
                  </a:lnTo>
                  <a:lnTo>
                    <a:pt x="2967088" y="25565"/>
                  </a:lnTo>
                  <a:lnTo>
                    <a:pt x="2967088" y="22783"/>
                  </a:lnTo>
                  <a:lnTo>
                    <a:pt x="2967088" y="10147"/>
                  </a:lnTo>
                  <a:lnTo>
                    <a:pt x="2967088" y="736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145570" y="5285130"/>
              <a:ext cx="3041650" cy="2294890"/>
            </a:xfrm>
            <a:custGeom>
              <a:avLst/>
              <a:gdLst/>
              <a:ahLst/>
              <a:cxnLst/>
              <a:rect l="l" t="t" r="r" b="b"/>
              <a:pathLst>
                <a:path w="3041650" h="2294890">
                  <a:moveTo>
                    <a:pt x="32931" y="1138034"/>
                  </a:moveTo>
                  <a:lnTo>
                    <a:pt x="25565" y="1130668"/>
                  </a:lnTo>
                  <a:lnTo>
                    <a:pt x="7366" y="1130668"/>
                  </a:lnTo>
                  <a:lnTo>
                    <a:pt x="0" y="1138034"/>
                  </a:lnTo>
                  <a:lnTo>
                    <a:pt x="0" y="1156246"/>
                  </a:lnTo>
                  <a:lnTo>
                    <a:pt x="7366" y="1163612"/>
                  </a:lnTo>
                  <a:lnTo>
                    <a:pt x="25565" y="1163612"/>
                  </a:lnTo>
                  <a:lnTo>
                    <a:pt x="32931" y="1156246"/>
                  </a:lnTo>
                  <a:lnTo>
                    <a:pt x="32931" y="1153464"/>
                  </a:lnTo>
                  <a:lnTo>
                    <a:pt x="32931" y="1140815"/>
                  </a:lnTo>
                  <a:lnTo>
                    <a:pt x="32931" y="1138034"/>
                  </a:lnTo>
                  <a:close/>
                </a:path>
                <a:path w="3041650" h="2294890">
                  <a:moveTo>
                    <a:pt x="408152" y="1514983"/>
                  </a:moveTo>
                  <a:lnTo>
                    <a:pt x="400786" y="1507617"/>
                  </a:lnTo>
                  <a:lnTo>
                    <a:pt x="382587" y="1507617"/>
                  </a:lnTo>
                  <a:lnTo>
                    <a:pt x="375221" y="1514983"/>
                  </a:lnTo>
                  <a:lnTo>
                    <a:pt x="375221" y="1533194"/>
                  </a:lnTo>
                  <a:lnTo>
                    <a:pt x="382587" y="1540560"/>
                  </a:lnTo>
                  <a:lnTo>
                    <a:pt x="400786" y="1540560"/>
                  </a:lnTo>
                  <a:lnTo>
                    <a:pt x="408152" y="1533194"/>
                  </a:lnTo>
                  <a:lnTo>
                    <a:pt x="408152" y="1530400"/>
                  </a:lnTo>
                  <a:lnTo>
                    <a:pt x="408152" y="1517764"/>
                  </a:lnTo>
                  <a:lnTo>
                    <a:pt x="408152" y="1514983"/>
                  </a:lnTo>
                  <a:close/>
                </a:path>
                <a:path w="3041650" h="2294890">
                  <a:moveTo>
                    <a:pt x="470065" y="1514983"/>
                  </a:moveTo>
                  <a:lnTo>
                    <a:pt x="462699" y="1507617"/>
                  </a:lnTo>
                  <a:lnTo>
                    <a:pt x="445541" y="1507617"/>
                  </a:lnTo>
                  <a:lnTo>
                    <a:pt x="444500" y="1507617"/>
                  </a:lnTo>
                  <a:lnTo>
                    <a:pt x="427342" y="1507617"/>
                  </a:lnTo>
                  <a:lnTo>
                    <a:pt x="419976" y="1514983"/>
                  </a:lnTo>
                  <a:lnTo>
                    <a:pt x="419976" y="1533194"/>
                  </a:lnTo>
                  <a:lnTo>
                    <a:pt x="427342" y="1540560"/>
                  </a:lnTo>
                  <a:lnTo>
                    <a:pt x="444500" y="1540560"/>
                  </a:lnTo>
                  <a:lnTo>
                    <a:pt x="445541" y="1540560"/>
                  </a:lnTo>
                  <a:lnTo>
                    <a:pt x="462699" y="1540560"/>
                  </a:lnTo>
                  <a:lnTo>
                    <a:pt x="470065" y="1533194"/>
                  </a:lnTo>
                  <a:lnTo>
                    <a:pt x="470065" y="1530400"/>
                  </a:lnTo>
                  <a:lnTo>
                    <a:pt x="470065" y="1517764"/>
                  </a:lnTo>
                  <a:lnTo>
                    <a:pt x="470065" y="1514983"/>
                  </a:lnTo>
                  <a:close/>
                </a:path>
                <a:path w="3041650" h="2294890">
                  <a:moveTo>
                    <a:pt x="508254" y="1891779"/>
                  </a:moveTo>
                  <a:lnTo>
                    <a:pt x="500888" y="1884400"/>
                  </a:lnTo>
                  <a:lnTo>
                    <a:pt x="482688" y="1884400"/>
                  </a:lnTo>
                  <a:lnTo>
                    <a:pt x="479336" y="1887766"/>
                  </a:lnTo>
                  <a:lnTo>
                    <a:pt x="475996" y="1884400"/>
                  </a:lnTo>
                  <a:lnTo>
                    <a:pt x="457796" y="1884400"/>
                  </a:lnTo>
                  <a:lnTo>
                    <a:pt x="450430" y="1891779"/>
                  </a:lnTo>
                  <a:lnTo>
                    <a:pt x="450430" y="1909978"/>
                  </a:lnTo>
                  <a:lnTo>
                    <a:pt x="457796" y="1917357"/>
                  </a:lnTo>
                  <a:lnTo>
                    <a:pt x="475996" y="1917357"/>
                  </a:lnTo>
                  <a:lnTo>
                    <a:pt x="479336" y="1914017"/>
                  </a:lnTo>
                  <a:lnTo>
                    <a:pt x="482688" y="1917357"/>
                  </a:lnTo>
                  <a:lnTo>
                    <a:pt x="500888" y="1917357"/>
                  </a:lnTo>
                  <a:lnTo>
                    <a:pt x="508254" y="1909978"/>
                  </a:lnTo>
                  <a:lnTo>
                    <a:pt x="508254" y="1907197"/>
                  </a:lnTo>
                  <a:lnTo>
                    <a:pt x="508254" y="1894547"/>
                  </a:lnTo>
                  <a:lnTo>
                    <a:pt x="508254" y="1891779"/>
                  </a:lnTo>
                  <a:close/>
                </a:path>
                <a:path w="3041650" h="2294890">
                  <a:moveTo>
                    <a:pt x="749058" y="1891779"/>
                  </a:moveTo>
                  <a:lnTo>
                    <a:pt x="741692" y="1884400"/>
                  </a:lnTo>
                  <a:lnTo>
                    <a:pt x="723480" y="1884400"/>
                  </a:lnTo>
                  <a:lnTo>
                    <a:pt x="716127" y="1891779"/>
                  </a:lnTo>
                  <a:lnTo>
                    <a:pt x="716127" y="1909978"/>
                  </a:lnTo>
                  <a:lnTo>
                    <a:pt x="723480" y="1917357"/>
                  </a:lnTo>
                  <a:lnTo>
                    <a:pt x="741692" y="1917357"/>
                  </a:lnTo>
                  <a:lnTo>
                    <a:pt x="749058" y="1909978"/>
                  </a:lnTo>
                  <a:lnTo>
                    <a:pt x="749058" y="1907197"/>
                  </a:lnTo>
                  <a:lnTo>
                    <a:pt x="749058" y="1894547"/>
                  </a:lnTo>
                  <a:lnTo>
                    <a:pt x="749058" y="1891779"/>
                  </a:lnTo>
                  <a:close/>
                </a:path>
                <a:path w="3041650" h="2294890">
                  <a:moveTo>
                    <a:pt x="1198499" y="1891779"/>
                  </a:moveTo>
                  <a:lnTo>
                    <a:pt x="1191133" y="1884400"/>
                  </a:lnTo>
                  <a:lnTo>
                    <a:pt x="1172933" y="1884400"/>
                  </a:lnTo>
                  <a:lnTo>
                    <a:pt x="1165567" y="1891779"/>
                  </a:lnTo>
                  <a:lnTo>
                    <a:pt x="1165567" y="1909978"/>
                  </a:lnTo>
                  <a:lnTo>
                    <a:pt x="1172933" y="1917357"/>
                  </a:lnTo>
                  <a:lnTo>
                    <a:pt x="1191133" y="1917357"/>
                  </a:lnTo>
                  <a:lnTo>
                    <a:pt x="1198499" y="1909978"/>
                  </a:lnTo>
                  <a:lnTo>
                    <a:pt x="1198499" y="1907197"/>
                  </a:lnTo>
                  <a:lnTo>
                    <a:pt x="1198499" y="1894547"/>
                  </a:lnTo>
                  <a:lnTo>
                    <a:pt x="1198499" y="1891779"/>
                  </a:lnTo>
                  <a:close/>
                </a:path>
                <a:path w="3041650" h="2294890">
                  <a:moveTo>
                    <a:pt x="1552702" y="2268715"/>
                  </a:moveTo>
                  <a:lnTo>
                    <a:pt x="1545348" y="2261324"/>
                  </a:lnTo>
                  <a:lnTo>
                    <a:pt x="1527124" y="2261324"/>
                  </a:lnTo>
                  <a:lnTo>
                    <a:pt x="1519783" y="2268715"/>
                  </a:lnTo>
                  <a:lnTo>
                    <a:pt x="1519783" y="2286914"/>
                  </a:lnTo>
                  <a:lnTo>
                    <a:pt x="1527124" y="2294293"/>
                  </a:lnTo>
                  <a:lnTo>
                    <a:pt x="1545348" y="2294293"/>
                  </a:lnTo>
                  <a:lnTo>
                    <a:pt x="1552702" y="2286914"/>
                  </a:lnTo>
                  <a:lnTo>
                    <a:pt x="1552702" y="2284133"/>
                  </a:lnTo>
                  <a:lnTo>
                    <a:pt x="1552702" y="2271484"/>
                  </a:lnTo>
                  <a:lnTo>
                    <a:pt x="1552702" y="2268715"/>
                  </a:lnTo>
                  <a:close/>
                </a:path>
                <a:path w="3041650" h="2294890">
                  <a:moveTo>
                    <a:pt x="1638922" y="1138034"/>
                  </a:moveTo>
                  <a:lnTo>
                    <a:pt x="1631569" y="1130668"/>
                  </a:lnTo>
                  <a:lnTo>
                    <a:pt x="1613344" y="1130668"/>
                  </a:lnTo>
                  <a:lnTo>
                    <a:pt x="1606003" y="1138034"/>
                  </a:lnTo>
                  <a:lnTo>
                    <a:pt x="1606003" y="1156246"/>
                  </a:lnTo>
                  <a:lnTo>
                    <a:pt x="1613344" y="1163612"/>
                  </a:lnTo>
                  <a:lnTo>
                    <a:pt x="1631569" y="1163612"/>
                  </a:lnTo>
                  <a:lnTo>
                    <a:pt x="1638922" y="1156246"/>
                  </a:lnTo>
                  <a:lnTo>
                    <a:pt x="1638922" y="1153464"/>
                  </a:lnTo>
                  <a:lnTo>
                    <a:pt x="1638922" y="1140815"/>
                  </a:lnTo>
                  <a:lnTo>
                    <a:pt x="1638922" y="1138034"/>
                  </a:lnTo>
                  <a:close/>
                </a:path>
                <a:path w="3041650" h="2294890">
                  <a:moveTo>
                    <a:pt x="1726298" y="1891779"/>
                  </a:moveTo>
                  <a:lnTo>
                    <a:pt x="1718945" y="1884400"/>
                  </a:lnTo>
                  <a:lnTo>
                    <a:pt x="1700720" y="1884400"/>
                  </a:lnTo>
                  <a:lnTo>
                    <a:pt x="1693367" y="1891779"/>
                  </a:lnTo>
                  <a:lnTo>
                    <a:pt x="1693367" y="1909978"/>
                  </a:lnTo>
                  <a:lnTo>
                    <a:pt x="1700720" y="1917357"/>
                  </a:lnTo>
                  <a:lnTo>
                    <a:pt x="1718945" y="1917357"/>
                  </a:lnTo>
                  <a:lnTo>
                    <a:pt x="1726298" y="1909978"/>
                  </a:lnTo>
                  <a:lnTo>
                    <a:pt x="1726298" y="1907197"/>
                  </a:lnTo>
                  <a:lnTo>
                    <a:pt x="1726298" y="1894547"/>
                  </a:lnTo>
                  <a:lnTo>
                    <a:pt x="1726298" y="1891779"/>
                  </a:lnTo>
                  <a:close/>
                </a:path>
                <a:path w="3041650" h="2294890">
                  <a:moveTo>
                    <a:pt x="1872284" y="761111"/>
                  </a:moveTo>
                  <a:lnTo>
                    <a:pt x="1864931" y="753732"/>
                  </a:lnTo>
                  <a:lnTo>
                    <a:pt x="1846719" y="753732"/>
                  </a:lnTo>
                  <a:lnTo>
                    <a:pt x="1839366" y="761111"/>
                  </a:lnTo>
                  <a:lnTo>
                    <a:pt x="1839366" y="779310"/>
                  </a:lnTo>
                  <a:lnTo>
                    <a:pt x="1846719" y="786663"/>
                  </a:lnTo>
                  <a:lnTo>
                    <a:pt x="1864931" y="786663"/>
                  </a:lnTo>
                  <a:lnTo>
                    <a:pt x="1872284" y="779310"/>
                  </a:lnTo>
                  <a:lnTo>
                    <a:pt x="1872284" y="776516"/>
                  </a:lnTo>
                  <a:lnTo>
                    <a:pt x="1872284" y="763879"/>
                  </a:lnTo>
                  <a:lnTo>
                    <a:pt x="1872284" y="761111"/>
                  </a:lnTo>
                  <a:close/>
                </a:path>
                <a:path w="3041650" h="2294890">
                  <a:moveTo>
                    <a:pt x="1910613" y="1891779"/>
                  </a:moveTo>
                  <a:lnTo>
                    <a:pt x="1903247" y="1884400"/>
                  </a:lnTo>
                  <a:lnTo>
                    <a:pt x="1885048" y="1884400"/>
                  </a:lnTo>
                  <a:lnTo>
                    <a:pt x="1877695" y="1891779"/>
                  </a:lnTo>
                  <a:lnTo>
                    <a:pt x="1877695" y="1909978"/>
                  </a:lnTo>
                  <a:lnTo>
                    <a:pt x="1885048" y="1917357"/>
                  </a:lnTo>
                  <a:lnTo>
                    <a:pt x="1903247" y="1917357"/>
                  </a:lnTo>
                  <a:lnTo>
                    <a:pt x="1910613" y="1909978"/>
                  </a:lnTo>
                  <a:lnTo>
                    <a:pt x="1910613" y="1907197"/>
                  </a:lnTo>
                  <a:lnTo>
                    <a:pt x="1910613" y="1894547"/>
                  </a:lnTo>
                  <a:lnTo>
                    <a:pt x="1910613" y="1891779"/>
                  </a:lnTo>
                  <a:close/>
                </a:path>
                <a:path w="3041650" h="2294890">
                  <a:moveTo>
                    <a:pt x="1916480" y="1138034"/>
                  </a:moveTo>
                  <a:lnTo>
                    <a:pt x="1909102" y="1130668"/>
                  </a:lnTo>
                  <a:lnTo>
                    <a:pt x="1890915" y="1130668"/>
                  </a:lnTo>
                  <a:lnTo>
                    <a:pt x="1883549" y="1138034"/>
                  </a:lnTo>
                  <a:lnTo>
                    <a:pt x="1883549" y="1156246"/>
                  </a:lnTo>
                  <a:lnTo>
                    <a:pt x="1890915" y="1163612"/>
                  </a:lnTo>
                  <a:lnTo>
                    <a:pt x="1909102" y="1163612"/>
                  </a:lnTo>
                  <a:lnTo>
                    <a:pt x="1916480" y="1156246"/>
                  </a:lnTo>
                  <a:lnTo>
                    <a:pt x="1916480" y="1153464"/>
                  </a:lnTo>
                  <a:lnTo>
                    <a:pt x="1916480" y="1140815"/>
                  </a:lnTo>
                  <a:lnTo>
                    <a:pt x="1916480" y="1138034"/>
                  </a:lnTo>
                  <a:close/>
                </a:path>
                <a:path w="3041650" h="2294890">
                  <a:moveTo>
                    <a:pt x="1948649" y="384175"/>
                  </a:moveTo>
                  <a:lnTo>
                    <a:pt x="1941283" y="376796"/>
                  </a:lnTo>
                  <a:lnTo>
                    <a:pt x="1923072" y="376796"/>
                  </a:lnTo>
                  <a:lnTo>
                    <a:pt x="1917382" y="382524"/>
                  </a:lnTo>
                  <a:lnTo>
                    <a:pt x="1911680" y="376796"/>
                  </a:lnTo>
                  <a:lnTo>
                    <a:pt x="1893481" y="376796"/>
                  </a:lnTo>
                  <a:lnTo>
                    <a:pt x="1886127" y="384175"/>
                  </a:lnTo>
                  <a:lnTo>
                    <a:pt x="1886127" y="402361"/>
                  </a:lnTo>
                  <a:lnTo>
                    <a:pt x="1893481" y="409740"/>
                  </a:lnTo>
                  <a:lnTo>
                    <a:pt x="1911680" y="409740"/>
                  </a:lnTo>
                  <a:lnTo>
                    <a:pt x="1917382" y="404025"/>
                  </a:lnTo>
                  <a:lnTo>
                    <a:pt x="1923072" y="409740"/>
                  </a:lnTo>
                  <a:lnTo>
                    <a:pt x="1941283" y="409740"/>
                  </a:lnTo>
                  <a:lnTo>
                    <a:pt x="1948649" y="402361"/>
                  </a:lnTo>
                  <a:lnTo>
                    <a:pt x="1948649" y="399580"/>
                  </a:lnTo>
                  <a:lnTo>
                    <a:pt x="1948649" y="386956"/>
                  </a:lnTo>
                  <a:lnTo>
                    <a:pt x="1948649" y="384175"/>
                  </a:lnTo>
                  <a:close/>
                </a:path>
                <a:path w="3041650" h="2294890">
                  <a:moveTo>
                    <a:pt x="1986559" y="7366"/>
                  </a:moveTo>
                  <a:lnTo>
                    <a:pt x="1979180" y="0"/>
                  </a:lnTo>
                  <a:lnTo>
                    <a:pt x="1960981" y="0"/>
                  </a:lnTo>
                  <a:lnTo>
                    <a:pt x="1953615" y="7366"/>
                  </a:lnTo>
                  <a:lnTo>
                    <a:pt x="1953615" y="25565"/>
                  </a:lnTo>
                  <a:lnTo>
                    <a:pt x="1960981" y="32943"/>
                  </a:lnTo>
                  <a:lnTo>
                    <a:pt x="1979180" y="32943"/>
                  </a:lnTo>
                  <a:lnTo>
                    <a:pt x="1986559" y="25565"/>
                  </a:lnTo>
                  <a:lnTo>
                    <a:pt x="1986559" y="22783"/>
                  </a:lnTo>
                  <a:lnTo>
                    <a:pt x="1986559" y="10147"/>
                  </a:lnTo>
                  <a:lnTo>
                    <a:pt x="1986559" y="7366"/>
                  </a:lnTo>
                  <a:close/>
                </a:path>
                <a:path w="3041650" h="2294890">
                  <a:moveTo>
                    <a:pt x="2159584" y="7366"/>
                  </a:moveTo>
                  <a:lnTo>
                    <a:pt x="2152205" y="0"/>
                  </a:lnTo>
                  <a:lnTo>
                    <a:pt x="2134006" y="0"/>
                  </a:lnTo>
                  <a:lnTo>
                    <a:pt x="2126640" y="7366"/>
                  </a:lnTo>
                  <a:lnTo>
                    <a:pt x="2126640" y="25565"/>
                  </a:lnTo>
                  <a:lnTo>
                    <a:pt x="2134006" y="32943"/>
                  </a:lnTo>
                  <a:lnTo>
                    <a:pt x="2152205" y="32943"/>
                  </a:lnTo>
                  <a:lnTo>
                    <a:pt x="2159584" y="25565"/>
                  </a:lnTo>
                  <a:lnTo>
                    <a:pt x="2159584" y="22783"/>
                  </a:lnTo>
                  <a:lnTo>
                    <a:pt x="2159584" y="10147"/>
                  </a:lnTo>
                  <a:lnTo>
                    <a:pt x="2159584" y="7366"/>
                  </a:lnTo>
                  <a:close/>
                </a:path>
                <a:path w="3041650" h="2294890">
                  <a:moveTo>
                    <a:pt x="2203894" y="761111"/>
                  </a:moveTo>
                  <a:lnTo>
                    <a:pt x="2196541" y="753732"/>
                  </a:lnTo>
                  <a:lnTo>
                    <a:pt x="2178316" y="753732"/>
                  </a:lnTo>
                  <a:lnTo>
                    <a:pt x="2170976" y="761111"/>
                  </a:lnTo>
                  <a:lnTo>
                    <a:pt x="2170976" y="779310"/>
                  </a:lnTo>
                  <a:lnTo>
                    <a:pt x="2178316" y="786663"/>
                  </a:lnTo>
                  <a:lnTo>
                    <a:pt x="2196541" y="786663"/>
                  </a:lnTo>
                  <a:lnTo>
                    <a:pt x="2203894" y="779310"/>
                  </a:lnTo>
                  <a:lnTo>
                    <a:pt x="2203894" y="776516"/>
                  </a:lnTo>
                  <a:lnTo>
                    <a:pt x="2203894" y="763879"/>
                  </a:lnTo>
                  <a:lnTo>
                    <a:pt x="2203894" y="761111"/>
                  </a:lnTo>
                  <a:close/>
                </a:path>
                <a:path w="3041650" h="2294890">
                  <a:moveTo>
                    <a:pt x="2265972" y="384175"/>
                  </a:moveTo>
                  <a:lnTo>
                    <a:pt x="2258593" y="376796"/>
                  </a:lnTo>
                  <a:lnTo>
                    <a:pt x="2240394" y="376796"/>
                  </a:lnTo>
                  <a:lnTo>
                    <a:pt x="2233028" y="384175"/>
                  </a:lnTo>
                  <a:lnTo>
                    <a:pt x="2233028" y="402361"/>
                  </a:lnTo>
                  <a:lnTo>
                    <a:pt x="2240394" y="409740"/>
                  </a:lnTo>
                  <a:lnTo>
                    <a:pt x="2258593" y="409740"/>
                  </a:lnTo>
                  <a:lnTo>
                    <a:pt x="2265972" y="402361"/>
                  </a:lnTo>
                  <a:lnTo>
                    <a:pt x="2265972" y="399580"/>
                  </a:lnTo>
                  <a:lnTo>
                    <a:pt x="2265972" y="386956"/>
                  </a:lnTo>
                  <a:lnTo>
                    <a:pt x="2265972" y="384175"/>
                  </a:lnTo>
                  <a:close/>
                </a:path>
                <a:path w="3041650" h="2294890">
                  <a:moveTo>
                    <a:pt x="2280691" y="7366"/>
                  </a:moveTo>
                  <a:lnTo>
                    <a:pt x="2273338" y="0"/>
                  </a:lnTo>
                  <a:lnTo>
                    <a:pt x="2255113" y="0"/>
                  </a:lnTo>
                  <a:lnTo>
                    <a:pt x="2247773" y="7366"/>
                  </a:lnTo>
                  <a:lnTo>
                    <a:pt x="2247773" y="25565"/>
                  </a:lnTo>
                  <a:lnTo>
                    <a:pt x="2255113" y="32943"/>
                  </a:lnTo>
                  <a:lnTo>
                    <a:pt x="2273338" y="32943"/>
                  </a:lnTo>
                  <a:lnTo>
                    <a:pt x="2280691" y="25565"/>
                  </a:lnTo>
                  <a:lnTo>
                    <a:pt x="2280691" y="22783"/>
                  </a:lnTo>
                  <a:lnTo>
                    <a:pt x="2280691" y="10147"/>
                  </a:lnTo>
                  <a:lnTo>
                    <a:pt x="2280691" y="7366"/>
                  </a:lnTo>
                  <a:close/>
                </a:path>
                <a:path w="3041650" h="2294890">
                  <a:moveTo>
                    <a:pt x="3041294" y="7366"/>
                  </a:moveTo>
                  <a:lnTo>
                    <a:pt x="3033915" y="0"/>
                  </a:lnTo>
                  <a:lnTo>
                    <a:pt x="3015716" y="0"/>
                  </a:lnTo>
                  <a:lnTo>
                    <a:pt x="3008350" y="7366"/>
                  </a:lnTo>
                  <a:lnTo>
                    <a:pt x="3008350" y="25565"/>
                  </a:lnTo>
                  <a:lnTo>
                    <a:pt x="3015716" y="32943"/>
                  </a:lnTo>
                  <a:lnTo>
                    <a:pt x="3033915" y="32943"/>
                  </a:lnTo>
                  <a:lnTo>
                    <a:pt x="3041294" y="25565"/>
                  </a:lnTo>
                  <a:lnTo>
                    <a:pt x="3041294" y="22783"/>
                  </a:lnTo>
                  <a:lnTo>
                    <a:pt x="3041294" y="10147"/>
                  </a:lnTo>
                  <a:lnTo>
                    <a:pt x="3041294" y="7366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962616" y="5301424"/>
              <a:ext cx="2914650" cy="2488565"/>
            </a:xfrm>
            <a:custGeom>
              <a:avLst/>
              <a:gdLst/>
              <a:ahLst/>
              <a:cxnLst/>
              <a:rect l="l" t="t" r="r" b="b"/>
              <a:pathLst>
                <a:path w="2914650" h="2488565">
                  <a:moveTo>
                    <a:pt x="0" y="2261323"/>
                  </a:moveTo>
                  <a:lnTo>
                    <a:pt x="39175" y="2261323"/>
                  </a:lnTo>
                </a:path>
                <a:path w="2914650" h="2488565">
                  <a:moveTo>
                    <a:pt x="0" y="1695919"/>
                  </a:moveTo>
                  <a:lnTo>
                    <a:pt x="39175" y="1695919"/>
                  </a:lnTo>
                </a:path>
                <a:path w="2914650" h="2488565">
                  <a:moveTo>
                    <a:pt x="0" y="1130668"/>
                  </a:moveTo>
                  <a:lnTo>
                    <a:pt x="39175" y="1130668"/>
                  </a:lnTo>
                </a:path>
                <a:path w="2914650" h="2488565">
                  <a:moveTo>
                    <a:pt x="0" y="565264"/>
                  </a:moveTo>
                  <a:lnTo>
                    <a:pt x="39175" y="565264"/>
                  </a:lnTo>
                </a:path>
                <a:path w="2914650" h="2488565">
                  <a:moveTo>
                    <a:pt x="0" y="0"/>
                  </a:moveTo>
                  <a:lnTo>
                    <a:pt x="39175" y="0"/>
                  </a:lnTo>
                </a:path>
                <a:path w="2914650" h="2488565">
                  <a:moveTo>
                    <a:pt x="73212" y="2488285"/>
                  </a:moveTo>
                  <a:lnTo>
                    <a:pt x="73212" y="2449106"/>
                  </a:lnTo>
                </a:path>
                <a:path w="2914650" h="2488565">
                  <a:moveTo>
                    <a:pt x="783612" y="2488285"/>
                  </a:moveTo>
                  <a:lnTo>
                    <a:pt x="783612" y="2449106"/>
                  </a:lnTo>
                </a:path>
                <a:path w="2914650" h="2488565">
                  <a:moveTo>
                    <a:pt x="1493873" y="2488285"/>
                  </a:moveTo>
                  <a:lnTo>
                    <a:pt x="1493873" y="2449106"/>
                  </a:lnTo>
                </a:path>
                <a:path w="2914650" h="2488565">
                  <a:moveTo>
                    <a:pt x="2204133" y="2488285"/>
                  </a:moveTo>
                  <a:lnTo>
                    <a:pt x="2204133" y="2449106"/>
                  </a:lnTo>
                </a:path>
                <a:path w="2914650" h="2488565">
                  <a:moveTo>
                    <a:pt x="2914393" y="2488285"/>
                  </a:moveTo>
                  <a:lnTo>
                    <a:pt x="2914393" y="2449106"/>
                  </a:lnTo>
                </a:path>
              </a:pathLst>
            </a:custGeom>
            <a:ln w="12700">
              <a:solidFill>
                <a:srgbClr val="58595B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" name="object 22" descr=""/>
          <p:cNvSpPr txBox="1"/>
          <p:nvPr/>
        </p:nvSpPr>
        <p:spPr>
          <a:xfrm>
            <a:off x="745827" y="7489404"/>
            <a:ext cx="1917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0">
                <a:solidFill>
                  <a:srgbClr val="231F20"/>
                </a:solidFill>
                <a:latin typeface="Arial"/>
                <a:cs typeface="Arial"/>
              </a:rPr>
              <a:t>0.00</a:t>
            </a:r>
            <a:endParaRPr sz="65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745827" y="6926318"/>
            <a:ext cx="1917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0">
                <a:solidFill>
                  <a:srgbClr val="231F20"/>
                </a:solidFill>
                <a:latin typeface="Arial"/>
                <a:cs typeface="Arial"/>
              </a:rPr>
              <a:t>0.25</a:t>
            </a:r>
            <a:endParaRPr sz="65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745827" y="6363217"/>
            <a:ext cx="1917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0">
                <a:solidFill>
                  <a:srgbClr val="231F20"/>
                </a:solidFill>
                <a:latin typeface="Arial"/>
                <a:cs typeface="Arial"/>
              </a:rPr>
              <a:t>0.50</a:t>
            </a:r>
            <a:endParaRPr sz="65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745827" y="5800264"/>
            <a:ext cx="1917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0">
                <a:solidFill>
                  <a:srgbClr val="231F20"/>
                </a:solidFill>
                <a:latin typeface="Arial"/>
                <a:cs typeface="Arial"/>
              </a:rPr>
              <a:t>0.75</a:t>
            </a:r>
            <a:endParaRPr sz="650">
              <a:latin typeface="Arial"/>
              <a:cs typeface="Aria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745827" y="5237172"/>
            <a:ext cx="1917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0">
                <a:solidFill>
                  <a:srgbClr val="231F20"/>
                </a:solidFill>
                <a:latin typeface="Arial"/>
                <a:cs typeface="Arial"/>
              </a:rPr>
              <a:t>1.00</a:t>
            </a:r>
            <a:endParaRPr sz="650">
              <a:latin typeface="Arial"/>
              <a:cs typeface="Aria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999371" y="7796273"/>
            <a:ext cx="730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solidFill>
                  <a:srgbClr val="231F20"/>
                </a:solidFill>
                <a:latin typeface="Arial"/>
                <a:cs typeface="Arial"/>
              </a:rPr>
              <a:t>6</a:t>
            </a:r>
            <a:endParaRPr sz="650">
              <a:latin typeface="Arial"/>
              <a:cs typeface="Aria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707691" y="7796273"/>
            <a:ext cx="730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solidFill>
                  <a:srgbClr val="231F20"/>
                </a:solidFill>
                <a:latin typeface="Arial"/>
                <a:cs typeface="Arial"/>
              </a:rPr>
              <a:t>7</a:t>
            </a:r>
            <a:endParaRPr sz="650">
              <a:latin typeface="Arial"/>
              <a:cs typeface="Aria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416011" y="7796273"/>
            <a:ext cx="730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solidFill>
                  <a:srgbClr val="231F20"/>
                </a:solidFill>
                <a:latin typeface="Arial"/>
                <a:cs typeface="Arial"/>
              </a:rPr>
              <a:t>8</a:t>
            </a:r>
            <a:endParaRPr sz="650">
              <a:latin typeface="Arial"/>
              <a:cs typeface="Aria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124331" y="7796273"/>
            <a:ext cx="730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solidFill>
                  <a:srgbClr val="231F20"/>
                </a:solidFill>
                <a:latin typeface="Arial"/>
                <a:cs typeface="Arial"/>
              </a:rPr>
              <a:t>9</a:t>
            </a:r>
            <a:endParaRPr sz="650">
              <a:latin typeface="Arial"/>
              <a:cs typeface="Aria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808898" y="7796273"/>
            <a:ext cx="1206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solidFill>
                  <a:srgbClr val="231F20"/>
                </a:solidFill>
                <a:latin typeface="Arial"/>
                <a:cs typeface="Arial"/>
              </a:rPr>
              <a:t>10</a:t>
            </a:r>
            <a:endParaRPr sz="650">
              <a:latin typeface="Arial"/>
              <a:cs typeface="Aria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54832" y="7908532"/>
            <a:ext cx="2607310" cy="4006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205104">
              <a:lnSpc>
                <a:spcPct val="100000"/>
              </a:lnSpc>
              <a:spcBef>
                <a:spcPts val="95"/>
              </a:spcBef>
            </a:pPr>
            <a:r>
              <a:rPr dirty="0" sz="900" spc="-10">
                <a:solidFill>
                  <a:srgbClr val="231F20"/>
                </a:solidFill>
                <a:latin typeface="Arial"/>
                <a:cs typeface="Arial"/>
              </a:rPr>
              <a:t>income</a:t>
            </a:r>
            <a:endParaRPr sz="9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50" b="1">
                <a:latin typeface="Calibri"/>
                <a:cs typeface="Calibri"/>
              </a:rPr>
              <a:t>Figure</a:t>
            </a:r>
            <a:r>
              <a:rPr dirty="0" sz="850" spc="30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7.1</a:t>
            </a:r>
            <a:r>
              <a:rPr dirty="0" sz="850" spc="350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Relationship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between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income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democracy.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561655" y="6140371"/>
            <a:ext cx="139700" cy="58166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969"/>
              </a:lnSpc>
            </a:pPr>
            <a:r>
              <a:rPr dirty="0" sz="900" spc="-10">
                <a:solidFill>
                  <a:srgbClr val="231F20"/>
                </a:solidFill>
                <a:latin typeface="Arial"/>
                <a:cs typeface="Arial"/>
              </a:rPr>
              <a:t>democracy</a:t>
            </a:r>
            <a:endParaRPr sz="900">
              <a:latin typeface="Arial"/>
              <a:cs typeface="Aria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495315" y="7556920"/>
            <a:ext cx="2489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China</a:t>
            </a:r>
            <a:endParaRPr sz="650">
              <a:latin typeface="Arial"/>
              <a:cs typeface="Aria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876106" y="7046359"/>
            <a:ext cx="11709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>
                <a:solidFill>
                  <a:srgbClr val="231F20"/>
                </a:solidFill>
                <a:latin typeface="Arial"/>
                <a:cs typeface="Arial"/>
              </a:rPr>
              <a:t>Cote</a:t>
            </a:r>
            <a:r>
              <a:rPr dirty="0" sz="650" spc="4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>
                <a:solidFill>
                  <a:srgbClr val="231F20"/>
                </a:solidFill>
                <a:latin typeface="Arial"/>
                <a:cs typeface="Arial"/>
              </a:rPr>
              <a:t>d'Ivoire</a:t>
            </a:r>
            <a:r>
              <a:rPr dirty="0" sz="650" spc="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>
                <a:solidFill>
                  <a:srgbClr val="231F20"/>
                </a:solidFill>
                <a:latin typeface="Arial"/>
                <a:cs typeface="Arial"/>
              </a:rPr>
              <a:t>Egypt,</a:t>
            </a:r>
            <a:r>
              <a:rPr dirty="0" sz="650" spc="4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>
                <a:solidFill>
                  <a:srgbClr val="231F20"/>
                </a:solidFill>
                <a:latin typeface="Arial"/>
                <a:cs typeface="Arial"/>
              </a:rPr>
              <a:t>Arab</a:t>
            </a:r>
            <a:r>
              <a:rPr dirty="0" sz="650" spc="4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20">
                <a:solidFill>
                  <a:srgbClr val="231F20"/>
                </a:solidFill>
                <a:latin typeface="Arial"/>
                <a:cs typeface="Arial"/>
              </a:rPr>
              <a:t>Rep.</a:t>
            </a:r>
            <a:endParaRPr sz="650">
              <a:latin typeface="Arial"/>
              <a:cs typeface="Aria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049729" y="6671109"/>
            <a:ext cx="2825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Gabon</a:t>
            </a:r>
            <a:endParaRPr sz="650">
              <a:latin typeface="Arial"/>
              <a:cs typeface="Aria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236692" y="7421755"/>
            <a:ext cx="7105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>
                <a:solidFill>
                  <a:srgbClr val="231F20"/>
                </a:solidFill>
                <a:latin typeface="Arial"/>
                <a:cs typeface="Arial"/>
              </a:rPr>
              <a:t>Equatorial</a:t>
            </a:r>
            <a:r>
              <a:rPr dirty="0" sz="650" spc="9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Guinea</a:t>
            </a:r>
            <a:endParaRPr sz="650">
              <a:latin typeface="Arial"/>
              <a:cs typeface="Aria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401459" y="5887729"/>
            <a:ext cx="798195" cy="2959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559435">
              <a:lnSpc>
                <a:spcPct val="136400"/>
              </a:lnSpc>
              <a:spcBef>
                <a:spcPts val="95"/>
              </a:spcBef>
            </a:pP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Brazil</a:t>
            </a:r>
            <a:r>
              <a:rPr dirty="0" sz="650" spc="2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>
                <a:solidFill>
                  <a:srgbClr val="231F20"/>
                </a:solidFill>
                <a:latin typeface="Arial"/>
                <a:cs typeface="Arial"/>
              </a:rPr>
              <a:t>Indonesia</a:t>
            </a:r>
            <a:r>
              <a:rPr dirty="0" sz="650" spc="8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20">
                <a:solidFill>
                  <a:srgbClr val="231F20"/>
                </a:solidFill>
                <a:latin typeface="Arial"/>
                <a:cs typeface="Arial"/>
              </a:rPr>
              <a:t>Peru</a:t>
            </a:r>
            <a:endParaRPr sz="650">
              <a:latin typeface="Arial"/>
              <a:cs typeface="Aria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221878" y="5544906"/>
            <a:ext cx="6477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>
                <a:solidFill>
                  <a:srgbClr val="231F20"/>
                </a:solidFill>
                <a:latin typeface="Arial"/>
                <a:cs typeface="Arial"/>
              </a:rPr>
              <a:t>India</a:t>
            </a:r>
            <a:r>
              <a:rPr dirty="0" sz="650" spc="4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Philippines</a:t>
            </a:r>
            <a:endParaRPr sz="650">
              <a:latin typeface="Arial"/>
              <a:cs typeface="Aria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259889" y="5327231"/>
            <a:ext cx="2774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Bolivia</a:t>
            </a:r>
            <a:endParaRPr sz="650">
              <a:latin typeface="Arial"/>
              <a:cs typeface="Aria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403326" y="5680067"/>
            <a:ext cx="4749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>
                <a:solidFill>
                  <a:srgbClr val="231F20"/>
                </a:solidFill>
                <a:latin typeface="Arial"/>
                <a:cs typeface="Arial"/>
              </a:rPr>
              <a:t>Korea,</a:t>
            </a:r>
            <a:r>
              <a:rPr dirty="0" sz="650" spc="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20">
                <a:solidFill>
                  <a:srgbClr val="231F20"/>
                </a:solidFill>
                <a:latin typeface="Arial"/>
                <a:cs typeface="Arial"/>
              </a:rPr>
              <a:t>Rep.</a:t>
            </a:r>
            <a:endParaRPr sz="650">
              <a:latin typeface="Arial"/>
              <a:cs typeface="Aria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437218" y="6671094"/>
            <a:ext cx="3530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Morocco</a:t>
            </a:r>
            <a:endParaRPr sz="650">
              <a:latin typeface="Arial"/>
              <a:cs typeface="Aria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310450" y="5680067"/>
            <a:ext cx="49593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Madagascar</a:t>
            </a:r>
            <a:endParaRPr sz="650">
              <a:latin typeface="Arial"/>
              <a:cs typeface="Aria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438046" y="7421745"/>
            <a:ext cx="3378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Rwanda</a:t>
            </a:r>
            <a:endParaRPr sz="650">
              <a:latin typeface="Arial"/>
              <a:cs typeface="Aria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907321" y="6295697"/>
            <a:ext cx="2743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Turkey</a:t>
            </a:r>
            <a:endParaRPr sz="650">
              <a:latin typeface="Arial"/>
              <a:cs typeface="Aria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345451" y="5169651"/>
            <a:ext cx="11798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>
                <a:solidFill>
                  <a:srgbClr val="231F20"/>
                </a:solidFill>
                <a:latin typeface="Arial"/>
                <a:cs typeface="Arial"/>
              </a:rPr>
              <a:t>United</a:t>
            </a:r>
            <a:r>
              <a:rPr dirty="0" sz="650" spc="6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>
                <a:solidFill>
                  <a:srgbClr val="231F20"/>
                </a:solidFill>
                <a:latin typeface="Arial"/>
                <a:cs typeface="Arial"/>
              </a:rPr>
              <a:t>Kingdom</a:t>
            </a:r>
            <a:r>
              <a:rPr dirty="0" sz="650" spc="15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>
                <a:solidFill>
                  <a:srgbClr val="231F20"/>
                </a:solidFill>
                <a:latin typeface="Arial"/>
                <a:cs typeface="Arial"/>
              </a:rPr>
              <a:t>United</a:t>
            </a:r>
            <a:r>
              <a:rPr dirty="0" sz="650" spc="6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States</a:t>
            </a:r>
            <a:endParaRPr sz="650">
              <a:latin typeface="Arial"/>
              <a:cs typeface="Aria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868274" y="5304651"/>
            <a:ext cx="12871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>
                <a:solidFill>
                  <a:srgbClr val="231F20"/>
                </a:solidFill>
                <a:latin typeface="Arial"/>
                <a:cs typeface="Arial"/>
              </a:rPr>
              <a:t>South</a:t>
            </a:r>
            <a:r>
              <a:rPr dirty="0" sz="650" spc="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>
                <a:solidFill>
                  <a:srgbClr val="231F20"/>
                </a:solidFill>
                <a:latin typeface="Arial"/>
                <a:cs typeface="Arial"/>
              </a:rPr>
              <a:t>Africa</a:t>
            </a:r>
            <a:r>
              <a:rPr dirty="0" sz="650" spc="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650">
                <a:solidFill>
                  <a:srgbClr val="231F20"/>
                </a:solidFill>
                <a:latin typeface="Arial"/>
                <a:cs typeface="Arial"/>
              </a:rPr>
              <a:t>Argentina</a:t>
            </a:r>
            <a:r>
              <a:rPr dirty="0" sz="650" spc="175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650" spc="-10">
                <a:solidFill>
                  <a:srgbClr val="231F20"/>
                </a:solidFill>
                <a:latin typeface="Arial"/>
                <a:cs typeface="Arial"/>
              </a:rPr>
              <a:t>Australia</a:t>
            </a:r>
            <a:endParaRPr sz="6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92579" y="611668"/>
            <a:ext cx="5358130" cy="41617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431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Estimation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of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Dynamic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</a:t>
            </a:r>
            <a:r>
              <a:rPr dirty="0" sz="800" spc="27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163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50">
              <a:latin typeface="Calibri"/>
              <a:cs typeface="Calibri"/>
            </a:endParaRPr>
          </a:p>
          <a:p>
            <a:pPr algn="just" marL="88265" marR="325755" indent="107950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ﬁve-</a:t>
            </a:r>
            <a:r>
              <a:rPr dirty="0" sz="1000" spc="-35">
                <a:latin typeface="Palatino Linotype"/>
                <a:cs typeface="Palatino Linotype"/>
              </a:rPr>
              <a:t>year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data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constitutes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balanced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panel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211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countries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over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11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periods. </a:t>
            </a:r>
            <a:r>
              <a:rPr dirty="0" sz="1000" spc="-55">
                <a:latin typeface="Palatino Linotype"/>
                <a:cs typeface="Palatino Linotype"/>
              </a:rPr>
              <a:t>However,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such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balance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artiﬁcial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because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many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observations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actually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missing,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par- </a:t>
            </a:r>
            <a:r>
              <a:rPr dirty="0" sz="1000" spc="-10">
                <a:latin typeface="Palatino Linotype"/>
                <a:cs typeface="Palatino Linotype"/>
              </a:rPr>
              <a:t>ticular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regards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democracy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levels.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data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comprise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Palatino Linotype"/>
                <a:cs typeface="Palatino Linotype"/>
              </a:rPr>
              <a:t>two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indexes </a:t>
            </a:r>
            <a:r>
              <a:rPr dirty="0" sz="1000" spc="-55">
                <a:latin typeface="Palatino Linotype"/>
                <a:cs typeface="Palatino Linotype"/>
              </a:rPr>
              <a:t>(</a:t>
            </a:r>
            <a:r>
              <a:rPr dirty="0" sz="1000" spc="-55">
                <a:latin typeface="Courier New"/>
                <a:cs typeface="Courier New"/>
              </a:rPr>
              <a:t>country</a:t>
            </a:r>
            <a:r>
              <a:rPr dirty="0" sz="1000" spc="-95">
                <a:latin typeface="Courier New"/>
                <a:cs typeface="Courier New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year</a:t>
            </a:r>
            <a:r>
              <a:rPr dirty="0" sz="1000" spc="-20">
                <a:latin typeface="Palatino Linotype"/>
                <a:cs typeface="Palatino Linotype"/>
              </a:rPr>
              <a:t>),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democracy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index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democracy</a:t>
            </a:r>
            <a:r>
              <a:rPr dirty="0" sz="1000" spc="-20">
                <a:latin typeface="Palatino Linotype"/>
                <a:cs typeface="Palatino Linotype"/>
              </a:rPr>
              <a:t>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log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per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capita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gross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domestic product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income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lastly,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indicator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allowing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select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subset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considered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authors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sample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450">
              <a:latin typeface="Palatino Linotype"/>
              <a:cs typeface="Palatino Linotype"/>
            </a:endParaRPr>
          </a:p>
          <a:p>
            <a:pPr lvl="1" marL="453390" indent="-365125">
              <a:lnSpc>
                <a:spcPct val="100000"/>
              </a:lnSpc>
              <a:buAutoNum type="arabicPeriod"/>
              <a:tabLst>
                <a:tab pos="453390" algn="l"/>
                <a:tab pos="454025" algn="l"/>
              </a:tabLst>
            </a:pPr>
            <a:r>
              <a:rPr dirty="0" sz="1250" b="1">
                <a:latin typeface="Calibri"/>
                <a:cs typeface="Calibri"/>
              </a:rPr>
              <a:t>Dynamic</a:t>
            </a:r>
            <a:r>
              <a:rPr dirty="0" sz="1250" spc="9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Model</a:t>
            </a:r>
            <a:r>
              <a:rPr dirty="0" sz="1250" spc="9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and</a:t>
            </a:r>
            <a:r>
              <a:rPr dirty="0" sz="1250" spc="85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Endogeneity</a:t>
            </a:r>
            <a:endParaRPr sz="125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35"/>
              </a:spcBef>
              <a:buFont typeface="Calibri"/>
              <a:buAutoNum type="arabicPeriod"/>
            </a:pPr>
            <a:endParaRPr sz="900">
              <a:latin typeface="Calibri"/>
              <a:cs typeface="Calibri"/>
            </a:endParaRPr>
          </a:p>
          <a:p>
            <a:pPr marL="88900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simplest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dynamic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order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auto-regressive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</a:t>
            </a:r>
            <a:endParaRPr sz="1000">
              <a:latin typeface="Palatino Linotype"/>
              <a:cs typeface="Palatino Linotype"/>
            </a:endParaRPr>
          </a:p>
          <a:p>
            <a:pPr algn="just" marL="436245">
              <a:lnSpc>
                <a:spcPct val="100000"/>
              </a:lnSpc>
              <a:spcBef>
                <a:spcPts val="760"/>
              </a:spcBef>
            </a:pPr>
            <a:r>
              <a:rPr dirty="0" baseline="13888" sz="1500" i="1">
                <a:latin typeface="Palatino Linotype"/>
                <a:cs typeface="Palatino Linotype"/>
              </a:rPr>
              <a:t>y</a:t>
            </a:r>
            <a:r>
              <a:rPr dirty="0" sz="650" i="1">
                <a:latin typeface="Palatino Linotype"/>
                <a:cs typeface="Palatino Linotype"/>
              </a:rPr>
              <a:t>nt</a:t>
            </a:r>
            <a:r>
              <a:rPr dirty="0" sz="650" spc="135" i="1">
                <a:latin typeface="Palatino Linotype"/>
                <a:cs typeface="Palatino Linotype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=</a:t>
            </a:r>
            <a:r>
              <a:rPr dirty="0" baseline="13888" sz="1500" spc="44">
                <a:latin typeface="Cambria"/>
                <a:cs typeface="Cambria"/>
              </a:rPr>
              <a:t> </a:t>
            </a:r>
            <a:r>
              <a:rPr dirty="0" baseline="13888" sz="1500" spc="-697" i="1">
                <a:latin typeface="Meiryo"/>
                <a:cs typeface="Meiryo"/>
              </a:rPr>
              <a:t/>
            </a:r>
            <a:r>
              <a:rPr dirty="0" baseline="13888" sz="1500" spc="-67" i="1">
                <a:latin typeface="Palatino Linotype"/>
                <a:cs typeface="Palatino Linotype"/>
              </a:rPr>
              <a:t>y</a:t>
            </a:r>
            <a:r>
              <a:rPr dirty="0" sz="650" spc="10" i="1">
                <a:latin typeface="Palatino Linotype"/>
                <a:cs typeface="Palatino Linotype"/>
              </a:rPr>
              <a:t>n</a:t>
            </a:r>
            <a:r>
              <a:rPr dirty="0" sz="650" spc="-20">
                <a:latin typeface="Cambria"/>
                <a:cs typeface="Cambria"/>
              </a:rPr>
              <a:t>(</a:t>
            </a:r>
            <a:r>
              <a:rPr dirty="0" sz="650" spc="30" i="1">
                <a:latin typeface="Palatino Linotype"/>
                <a:cs typeface="Palatino Linotype"/>
              </a:rPr>
              <a:t>t</a:t>
            </a:r>
            <a:r>
              <a:rPr dirty="0" sz="650" spc="140">
                <a:latin typeface="Cambria"/>
                <a:cs typeface="Cambria"/>
              </a:rPr>
              <a:t>–</a:t>
            </a:r>
            <a:r>
              <a:rPr dirty="0" sz="650" spc="10">
                <a:latin typeface="Palatino Linotype"/>
                <a:cs typeface="Palatino Linotype"/>
              </a:rPr>
              <a:t>1</a:t>
            </a:r>
            <a:r>
              <a:rPr dirty="0" sz="650" spc="-20">
                <a:latin typeface="Cambria"/>
                <a:cs typeface="Cambria"/>
              </a:rPr>
              <a:t>)</a:t>
            </a:r>
            <a:r>
              <a:rPr dirty="0" sz="650" spc="95">
                <a:latin typeface="Cambria"/>
                <a:cs typeface="Cambria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+</a:t>
            </a:r>
            <a:r>
              <a:rPr dirty="0" baseline="13888" sz="1500" spc="-22">
                <a:latin typeface="Cambria"/>
                <a:cs typeface="Cambria"/>
              </a:rPr>
              <a:t> </a:t>
            </a:r>
            <a:r>
              <a:rPr dirty="0" baseline="13888" sz="1500" spc="-705" i="1">
                <a:latin typeface="Meiryo"/>
                <a:cs typeface="Meiryo"/>
              </a:rPr>
              <a:t/>
            </a:r>
            <a:r>
              <a:rPr dirty="0" sz="650" spc="-90" i="1">
                <a:latin typeface="Palatino Linotype"/>
                <a:cs typeface="Palatino Linotype"/>
              </a:rPr>
              <a:t>n</a:t>
            </a:r>
            <a:r>
              <a:rPr dirty="0" sz="650" spc="105" i="1">
                <a:latin typeface="Palatino Linotype"/>
                <a:cs typeface="Palatino Linotype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+</a:t>
            </a:r>
            <a:r>
              <a:rPr dirty="0" baseline="13888" sz="1500" spc="-30">
                <a:latin typeface="Cambria"/>
                <a:cs typeface="Cambria"/>
              </a:rPr>
              <a:t> </a:t>
            </a:r>
            <a:r>
              <a:rPr dirty="0" baseline="13888" sz="1500" spc="-607" i="1">
                <a:latin typeface="Meiryo"/>
                <a:cs typeface="Meiryo"/>
              </a:rPr>
              <a:t/>
            </a:r>
            <a:r>
              <a:rPr dirty="0" sz="650" spc="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  <a:p>
            <a:pPr algn="just" marL="88900" marR="326390" indent="107950">
              <a:lnSpc>
                <a:spcPct val="100000"/>
              </a:lnSpc>
              <a:spcBef>
                <a:spcPts val="26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sum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effect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5" i="1">
                <a:latin typeface="Meiryo"/>
                <a:cs typeface="Meiryo"/>
              </a:rPr>
              <a:t/>
            </a:r>
            <a:r>
              <a:rPr dirty="0" baseline="-21367" sz="975" spc="-60" i="1">
                <a:latin typeface="Palatino Linotype"/>
                <a:cs typeface="Palatino Linotype"/>
              </a:rPr>
              <a:t>n</a:t>
            </a:r>
            <a:r>
              <a:rPr dirty="0" sz="1000" spc="-90">
                <a:latin typeface="Palatino Linotype"/>
                <a:cs typeface="Palatino Linotype"/>
              </a:rPr>
              <a:t>,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time-</a:t>
            </a:r>
            <a:r>
              <a:rPr dirty="0" sz="1000" spc="-30">
                <a:latin typeface="Palatino Linotype"/>
                <a:cs typeface="Palatino Linotype"/>
              </a:rPr>
              <a:t>invariant,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idiosyncratic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component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baseline="-21367" sz="975" spc="-75" i="1">
                <a:latin typeface="Palatino Linotype"/>
                <a:cs typeface="Palatino Linotype"/>
              </a:rPr>
              <a:t>nt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would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called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innovation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88900" marR="326390" indent="107950">
              <a:lnSpc>
                <a:spcPts val="1190"/>
              </a:lnSpc>
              <a:spcBef>
                <a:spcPts val="30"/>
              </a:spcBef>
            </a:pPr>
            <a:r>
              <a:rPr dirty="0" sz="1000">
                <a:latin typeface="Palatino Linotype"/>
                <a:cs typeface="Palatino Linotype"/>
              </a:rPr>
              <a:t>hroughout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chapter,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we’ll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suppose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innovations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mutually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uncorrelated 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Cambria"/>
                <a:cs typeface="Cambria"/>
              </a:rPr>
              <a:t>(</a:t>
            </a:r>
            <a:r>
              <a:rPr dirty="0" sz="1000" spc="-490" i="1">
                <a:latin typeface="Meiryo"/>
                <a:cs typeface="Meiryo"/>
              </a:rPr>
              <a:t/>
            </a:r>
            <a:r>
              <a:rPr dirty="0" baseline="-21367" sz="975" spc="-37" i="1">
                <a:latin typeface="Palatino Linotype"/>
                <a:cs typeface="Palatino Linotype"/>
              </a:rPr>
              <a:t>n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sz="1000" spc="-490" i="1">
                <a:latin typeface="Meiryo"/>
                <a:cs typeface="Meiryo"/>
              </a:rPr>
              <a:t/>
            </a:r>
            <a:r>
              <a:rPr dirty="0" baseline="-21367" sz="975" spc="-44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=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Cambria"/>
                <a:cs typeface="Cambria"/>
              </a:rPr>
              <a:t>∀</a:t>
            </a:r>
            <a:r>
              <a:rPr dirty="0" sz="1000" spc="-30" i="1">
                <a:latin typeface="Palatino Linotype"/>
                <a:cs typeface="Palatino Linotype"/>
              </a:rPr>
              <a:t>s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130">
                <a:latin typeface="Arial"/>
                <a:cs typeface="Arial"/>
              </a:rPr>
              <a:t>≠</a:t>
            </a:r>
            <a:r>
              <a:rPr dirty="0" sz="1000" spc="10">
                <a:latin typeface="Arial"/>
                <a:cs typeface="Arial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E</a:t>
            </a:r>
            <a:r>
              <a:rPr dirty="0" sz="1000" spc="-110">
                <a:latin typeface="Cambria"/>
                <a:cs typeface="Cambria"/>
              </a:rPr>
              <a:t>(</a:t>
            </a:r>
            <a:r>
              <a:rPr dirty="0" sz="1000" spc="-495" i="1">
                <a:latin typeface="Meiryo"/>
                <a:cs typeface="Meiryo"/>
              </a:rPr>
              <a:t/>
            </a:r>
            <a:r>
              <a:rPr dirty="0" baseline="-21367" sz="975" spc="-89" i="1">
                <a:latin typeface="Palatino Linotype"/>
                <a:cs typeface="Palatino Linotype"/>
              </a:rPr>
              <a:t>n</a:t>
            </a:r>
            <a:r>
              <a:rPr dirty="0" sz="1000" spc="-495" i="1">
                <a:latin typeface="Meiryo"/>
                <a:cs typeface="Meiryo"/>
              </a:rPr>
              <a:t/>
            </a:r>
            <a:r>
              <a:rPr dirty="0" baseline="-21367" sz="975" spc="-112" i="1">
                <a:latin typeface="Palatino Linotype"/>
                <a:cs typeface="Palatino Linotype"/>
              </a:rPr>
              <a:t>nt</a:t>
            </a:r>
            <a:r>
              <a:rPr dirty="0" baseline="-21367" sz="975" spc="120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process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stationary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100">
                <a:latin typeface="Cambria"/>
                <a:cs typeface="Cambria"/>
              </a:rPr>
              <a:t>∣</a:t>
            </a:r>
            <a:r>
              <a:rPr dirty="0" sz="1000" spc="-100" i="1">
                <a:latin typeface="Meiryo"/>
                <a:cs typeface="Meiryo"/>
              </a:rPr>
              <a:t>&lt;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1).</a:t>
            </a:r>
            <a:endParaRPr sz="1000">
              <a:latin typeface="Palatino Linotype"/>
              <a:cs typeface="Palatino Linotype"/>
            </a:endParaRPr>
          </a:p>
          <a:p>
            <a:pPr algn="just" marL="88900" marR="325755" indent="107950">
              <a:lnSpc>
                <a:spcPts val="1190"/>
              </a:lnSpc>
            </a:pPr>
            <a:r>
              <a:rPr dirty="0" sz="1000" spc="-6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previous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period,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model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can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written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>
                <a:latin typeface="Cambria"/>
                <a:cs typeface="Cambria"/>
              </a:rPr>
              <a:t>−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baseline="-21367" sz="975" spc="179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00">
                <a:latin typeface="Cambria"/>
                <a:cs typeface="Cambria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spc="-45" i="1">
                <a:latin typeface="Palatino Linotype"/>
                <a:cs typeface="Palatino Linotype"/>
              </a:rPr>
              <a:t>y</a:t>
            </a:r>
            <a:r>
              <a:rPr dirty="0" baseline="-21367" sz="975" spc="15" i="1">
                <a:latin typeface="Palatino Linotype"/>
                <a:cs typeface="Palatino Linotype"/>
              </a:rPr>
              <a:t>n</a:t>
            </a:r>
            <a:r>
              <a:rPr dirty="0" baseline="-21367" sz="975" spc="-30">
                <a:latin typeface="Cambria"/>
                <a:cs typeface="Cambria"/>
              </a:rPr>
              <a:t>(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232">
                <a:latin typeface="Cambria"/>
                <a:cs typeface="Cambria"/>
              </a:rPr>
              <a:t>−</a:t>
            </a:r>
            <a:r>
              <a:rPr dirty="0" baseline="-21367" sz="975" spc="15">
                <a:latin typeface="Palatino Linotype"/>
                <a:cs typeface="Palatino Linotype"/>
              </a:rPr>
              <a:t>2</a:t>
            </a:r>
            <a:r>
              <a:rPr dirty="0" baseline="-21367" sz="975" spc="-30">
                <a:latin typeface="Cambria"/>
                <a:cs typeface="Cambria"/>
              </a:rPr>
              <a:t>)</a:t>
            </a:r>
            <a:r>
              <a:rPr dirty="0" baseline="-21367" sz="975" spc="247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baseline="-21367" sz="975" spc="-195" i="1">
                <a:latin typeface="Palatino Linotype"/>
                <a:cs typeface="Palatino Linotype"/>
              </a:rPr>
              <a:t>n</a:t>
            </a:r>
            <a:r>
              <a:rPr dirty="0" baseline="-21367" sz="975" spc="284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535" i="1">
                <a:latin typeface="Meiryo"/>
                <a:cs typeface="Meiryo"/>
              </a:rPr>
              <a:t/>
            </a:r>
            <a:r>
              <a:rPr dirty="0" baseline="-21367" sz="975" spc="-7" i="1">
                <a:latin typeface="Palatino Linotype"/>
                <a:cs typeface="Palatino Linotype"/>
              </a:rPr>
              <a:t>n</a:t>
            </a:r>
            <a:r>
              <a:rPr dirty="0" baseline="-21367" sz="975" spc="-52">
                <a:latin typeface="Cambria"/>
                <a:cs typeface="Cambria"/>
              </a:rPr>
              <a:t>(</a:t>
            </a:r>
            <a:r>
              <a:rPr dirty="0" baseline="-21367" sz="975" spc="22" i="1">
                <a:latin typeface="Palatino Linotype"/>
                <a:cs typeface="Palatino Linotype"/>
              </a:rPr>
              <a:t>t</a:t>
            </a:r>
            <a:r>
              <a:rPr dirty="0" baseline="-21367" sz="975" spc="209">
                <a:latin typeface="Cambria"/>
                <a:cs typeface="Cambria"/>
              </a:rPr>
              <a:t>−</a:t>
            </a:r>
            <a:r>
              <a:rPr dirty="0" baseline="-21367" sz="975" spc="-7">
                <a:latin typeface="Palatino Linotype"/>
                <a:cs typeface="Palatino Linotype"/>
              </a:rPr>
              <a:t>1</a:t>
            </a:r>
            <a:r>
              <a:rPr dirty="0" baseline="-21367" sz="975" spc="15">
                <a:latin typeface="Cambria"/>
                <a:cs typeface="Cambria"/>
              </a:rPr>
              <a:t>)</a:t>
            </a:r>
            <a:r>
              <a:rPr dirty="0" sz="1000" spc="-3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covariate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>
                <a:latin typeface="Cambria"/>
                <a:cs typeface="Cambria"/>
              </a:rPr>
              <a:t>−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baseline="-21367" sz="975" spc="262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correlated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because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>
                <a:latin typeface="Cambria"/>
                <a:cs typeface="Cambria"/>
              </a:rPr>
              <a:t>−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baseline="-21367" sz="975" spc="254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correlated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with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individual </a:t>
            </a:r>
            <a:r>
              <a:rPr dirty="0" sz="1000" spc="-20">
                <a:latin typeface="Palatino Linotype"/>
                <a:cs typeface="Palatino Linotype"/>
              </a:rPr>
              <a:t>effect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65" i="1">
                <a:latin typeface="Meiryo"/>
                <a:cs typeface="Meiryo"/>
              </a:rPr>
              <a:t/>
            </a:r>
            <a:r>
              <a:rPr dirty="0" baseline="-21367" sz="975" spc="75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00">
              <a:latin typeface="Palatino Linotype"/>
              <a:cs typeface="Palatino Linotype"/>
            </a:endParaRPr>
          </a:p>
          <a:p>
            <a:pPr lvl="2" marL="478155" indent="-38989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478790" algn="l"/>
              </a:tabLst>
            </a:pP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Bias</a:t>
            </a:r>
            <a:r>
              <a:rPr dirty="0" sz="1000" spc="2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of</a:t>
            </a:r>
            <a:r>
              <a:rPr dirty="0" sz="1000" spc="2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25" b="1">
                <a:latin typeface="Calibri"/>
                <a:cs typeface="Calibri"/>
              </a:rPr>
              <a:t> </a:t>
            </a:r>
            <a:r>
              <a:rPr dirty="0" sz="700" b="1">
                <a:latin typeface="Calibri"/>
                <a:cs typeface="Calibri"/>
              </a:rPr>
              <a:t>OLS</a:t>
            </a:r>
            <a:r>
              <a:rPr dirty="0" sz="700" spc="9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Estimator</a:t>
            </a:r>
            <a:endParaRPr sz="1000">
              <a:latin typeface="Calibri"/>
              <a:cs typeface="Calibri"/>
            </a:endParaRPr>
          </a:p>
          <a:p>
            <a:pPr marL="88900" marR="325755">
              <a:lnSpc>
                <a:spcPct val="100000"/>
              </a:lnSpc>
              <a:spcBef>
                <a:spcPts val="585"/>
              </a:spcBef>
            </a:pPr>
            <a:r>
              <a:rPr dirty="0" sz="1000" spc="-10">
                <a:latin typeface="Palatino Linotype"/>
                <a:cs typeface="Palatino Linotype"/>
              </a:rPr>
              <a:t>Because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correlation,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114" b="1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estimator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(and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also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80" b="1">
                <a:latin typeface="Cambria"/>
                <a:cs typeface="Cambria"/>
              </a:rPr>
              <a:t>gls</a:t>
            </a:r>
            <a:r>
              <a:rPr dirty="0" sz="1000" spc="80">
                <a:latin typeface="Palatino Linotype"/>
                <a:cs typeface="Palatino Linotype"/>
              </a:rPr>
              <a:t>)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consistent.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459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16703" y="4900730"/>
            <a:ext cx="2108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75" i="1">
                <a:latin typeface="Meiryo"/>
                <a:cs typeface="Meiryo"/>
              </a:rPr>
              <a:t>̂</a:t>
            </a:r>
            <a:r>
              <a:rPr dirty="0" sz="1000" spc="-45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268081" y="4769482"/>
            <a:ext cx="3714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353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1165095" y="5008181"/>
            <a:ext cx="1005840" cy="0"/>
          </a:xfrm>
          <a:custGeom>
            <a:avLst/>
            <a:gdLst/>
            <a:ahLst/>
            <a:cxnLst/>
            <a:rect l="l" t="t" r="r" b="b"/>
            <a:pathLst>
              <a:path w="1005839" h="0">
                <a:moveTo>
                  <a:pt x="0" y="0"/>
                </a:moveTo>
                <a:lnTo>
                  <a:pt x="100538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1222575" y="4932507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513584" y="4932507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338130" y="4997291"/>
            <a:ext cx="3714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353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763645" y="4974799"/>
            <a:ext cx="1758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37" i="1">
                <a:latin typeface="Palatino Linotype"/>
                <a:cs typeface="Palatino Linotype"/>
              </a:rPr>
              <a:t>y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52382" y="4704703"/>
            <a:ext cx="183133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3530" algn="l"/>
                <a:tab pos="1411605" algn="l"/>
                <a:tab pos="1702435" algn="l"/>
              </a:tabLst>
            </a:pPr>
            <a:r>
              <a:rPr dirty="0" sz="1000" spc="50" i="1">
                <a:latin typeface="Meiryo"/>
                <a:cs typeface="Meiryo"/>
              </a:rPr>
              <a:t>∑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50" i="1">
                <a:latin typeface="Meiryo"/>
                <a:cs typeface="Meiryo"/>
              </a:rPr>
              <a:t>∑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50" i="1">
                <a:latin typeface="Meiryo"/>
                <a:cs typeface="Meiryo"/>
              </a:rPr>
              <a:t>∑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50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667096" y="4769489"/>
            <a:ext cx="3714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353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718881" y="4792943"/>
            <a:ext cx="193928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390015" algn="l"/>
              </a:tabLst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50" i="1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y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305">
                <a:latin typeface="Cambria"/>
                <a:cs typeface="Cambria"/>
              </a:rPr>
              <a:t>(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sz="1000" spc="29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315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 spc="-25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242681" y="4830428"/>
            <a:ext cx="2677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28930" algn="l"/>
                <a:tab pos="1437005" algn="l"/>
                <a:tab pos="1727835" algn="l"/>
                <a:tab pos="221996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204">
                <a:latin typeface="Palatino Linotype"/>
                <a:cs typeface="Palatino Linotype"/>
              </a:rPr>
              <a:t>  </a:t>
            </a:r>
            <a:r>
              <a:rPr dirty="0" baseline="4273" sz="975" i="1">
                <a:latin typeface="Palatino Linotype"/>
                <a:cs typeface="Palatino Linotype"/>
              </a:rPr>
              <a:t>nt</a:t>
            </a:r>
            <a:r>
              <a:rPr dirty="0" baseline="4273" sz="975" spc="630" i="1">
                <a:latin typeface="Palatino Linotype"/>
                <a:cs typeface="Palatino Linotype"/>
              </a:rPr>
              <a:t> </a:t>
            </a:r>
            <a:r>
              <a:rPr dirty="0" baseline="4273" sz="975" i="1">
                <a:latin typeface="Palatino Linotype"/>
                <a:cs typeface="Palatino Linotype"/>
              </a:rPr>
              <a:t>n</a:t>
            </a:r>
            <a:r>
              <a:rPr dirty="0" baseline="4273" sz="975">
                <a:latin typeface="Cambria"/>
                <a:cs typeface="Cambria"/>
              </a:rPr>
              <a:t>(</a:t>
            </a:r>
            <a:r>
              <a:rPr dirty="0" baseline="4273" sz="975" i="1">
                <a:latin typeface="Palatino Linotype"/>
                <a:cs typeface="Palatino Linotype"/>
              </a:rPr>
              <a:t>t</a:t>
            </a:r>
            <a:r>
              <a:rPr dirty="0" baseline="4273" sz="975">
                <a:latin typeface="Cambria"/>
                <a:cs typeface="Cambria"/>
              </a:rPr>
              <a:t>−</a:t>
            </a:r>
            <a:r>
              <a:rPr dirty="0" baseline="4273" sz="975">
                <a:latin typeface="Palatino Linotype"/>
                <a:cs typeface="Palatino Linotype"/>
              </a:rPr>
              <a:t>1</a:t>
            </a:r>
            <a:r>
              <a:rPr dirty="0" baseline="4273" sz="975">
                <a:latin typeface="Cambria"/>
                <a:cs typeface="Cambria"/>
              </a:rPr>
              <a:t>)</a:t>
            </a:r>
            <a:r>
              <a:rPr dirty="0" baseline="4273" sz="975" spc="540">
                <a:latin typeface="Cambria"/>
                <a:cs typeface="Cambria"/>
              </a:rPr>
              <a:t> </a:t>
            </a:r>
            <a:r>
              <a:rPr dirty="0" baseline="-30555" sz="1500" spc="187">
                <a:latin typeface="Cambria"/>
                <a:cs typeface="Cambria"/>
              </a:rPr>
              <a:t>=</a:t>
            </a:r>
            <a:r>
              <a:rPr dirty="0" baseline="-30555" sz="1500" spc="135">
                <a:latin typeface="Cambria"/>
                <a:cs typeface="Cambria"/>
              </a:rPr>
              <a:t> </a:t>
            </a:r>
            <a:r>
              <a:rPr dirty="0" baseline="-30555" sz="1500" spc="-750" i="1">
                <a:latin typeface="Meiryo"/>
                <a:cs typeface="Meiryo"/>
              </a:rPr>
              <a:t/>
            </a:r>
            <a:r>
              <a:rPr dirty="0" baseline="-30555" sz="1500" spc="-135" i="1">
                <a:latin typeface="Meiryo"/>
                <a:cs typeface="Meiryo"/>
              </a:rPr>
              <a:t> </a:t>
            </a:r>
            <a:r>
              <a:rPr dirty="0" baseline="-30555" sz="1500" spc="112">
                <a:latin typeface="Cambria"/>
                <a:cs typeface="Cambria"/>
              </a:rPr>
              <a:t>+</a:t>
            </a:r>
            <a:r>
              <a:rPr dirty="0" baseline="-30555" sz="1500">
                <a:latin typeface="Cambria"/>
                <a:cs typeface="Cambria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320">
                <a:latin typeface="Palatino Linotype"/>
                <a:cs typeface="Palatino Linotype"/>
              </a:rPr>
              <a:t>  </a:t>
            </a: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r>
              <a:rPr dirty="0" baseline="4273" sz="975" i="1">
                <a:latin typeface="Palatino Linotype"/>
                <a:cs typeface="Palatino Linotype"/>
              </a:rPr>
              <a:t>	nt</a:t>
            </a:r>
            <a:r>
              <a:rPr dirty="0" baseline="4273" sz="975" spc="390" i="1">
                <a:latin typeface="Palatino Linotype"/>
                <a:cs typeface="Palatino Linotype"/>
              </a:rPr>
              <a:t>  </a:t>
            </a:r>
            <a:r>
              <a:rPr dirty="0" baseline="4273" sz="975" spc="-15" i="1">
                <a:latin typeface="Palatino Linotype"/>
                <a:cs typeface="Palatino Linotype"/>
              </a:rPr>
              <a:t>n</a:t>
            </a:r>
            <a:r>
              <a:rPr dirty="0" baseline="4273" sz="975" spc="-15">
                <a:latin typeface="Cambria"/>
                <a:cs typeface="Cambria"/>
              </a:rPr>
              <a:t>(</a:t>
            </a:r>
            <a:r>
              <a:rPr dirty="0" baseline="4273" sz="975" spc="-15" i="1">
                <a:latin typeface="Palatino Linotype"/>
                <a:cs typeface="Palatino Linotype"/>
              </a:rPr>
              <a:t>t</a:t>
            </a:r>
            <a:r>
              <a:rPr dirty="0" baseline="4273" sz="975" spc="-15">
                <a:latin typeface="Cambria"/>
                <a:cs typeface="Cambria"/>
              </a:rPr>
              <a:t>−</a:t>
            </a:r>
            <a:r>
              <a:rPr dirty="0" baseline="4273" sz="975" spc="-15">
                <a:latin typeface="Palatino Linotype"/>
                <a:cs typeface="Palatino Linotype"/>
              </a:rPr>
              <a:t>1</a:t>
            </a:r>
            <a:r>
              <a:rPr dirty="0" baseline="4273" sz="975" spc="-15">
                <a:latin typeface="Cambria"/>
                <a:cs typeface="Cambria"/>
              </a:rPr>
              <a:t>)</a:t>
            </a:r>
            <a:endParaRPr baseline="4273" sz="975">
              <a:latin typeface="Cambria"/>
              <a:cs typeface="Cambria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2564127" y="5008181"/>
            <a:ext cx="1323975" cy="0"/>
          </a:xfrm>
          <a:custGeom>
            <a:avLst/>
            <a:gdLst/>
            <a:ahLst/>
            <a:cxnLst/>
            <a:rect l="l" t="t" r="r" b="b"/>
            <a:pathLst>
              <a:path w="1323975" h="0">
                <a:moveTo>
                  <a:pt x="0" y="0"/>
                </a:moveTo>
                <a:lnTo>
                  <a:pt x="1323479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2844035" y="4932507"/>
            <a:ext cx="43243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3530" algn="l"/>
              </a:tabLst>
            </a:pPr>
            <a:r>
              <a:rPr dirty="0" sz="1000" spc="50" i="1">
                <a:latin typeface="Meiryo"/>
                <a:cs typeface="Meiryo"/>
              </a:rPr>
              <a:t>∑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50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959709" y="4997291"/>
            <a:ext cx="4806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353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T</a:t>
            </a:r>
            <a:r>
              <a:rPr dirty="0" sz="650" spc="-75" i="1">
                <a:latin typeface="Palatino Linotype"/>
                <a:cs typeface="Palatino Linotype"/>
              </a:rPr>
              <a:t> 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441942" y="5020633"/>
            <a:ext cx="81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498288" y="5015919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300030" y="5108847"/>
            <a:ext cx="23241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341630" algn="l"/>
                <a:tab pos="1671955" algn="l"/>
                <a:tab pos="1963420" algn="l"/>
              </a:tabLst>
            </a:pPr>
            <a:r>
              <a:rPr dirty="0" baseline="8547" sz="975" spc="-37" i="1">
                <a:latin typeface="Palatino Linotype"/>
                <a:cs typeface="Palatino Linotype"/>
              </a:rPr>
              <a:t>n</a:t>
            </a:r>
            <a:r>
              <a:rPr dirty="0" baseline="8547" sz="975" spc="-37">
                <a:latin typeface="Cambria"/>
                <a:cs typeface="Cambria"/>
              </a:rPr>
              <a:t>=</a:t>
            </a:r>
            <a:r>
              <a:rPr dirty="0" baseline="8547" sz="975" spc="-37">
                <a:latin typeface="Palatino Linotype"/>
                <a:cs typeface="Palatino Linotype"/>
              </a:rPr>
              <a:t>1</a:t>
            </a:r>
            <a:r>
              <a:rPr dirty="0" baseline="8547" sz="975">
                <a:latin typeface="Palatino Linotype"/>
                <a:cs typeface="Palatino Linotype"/>
              </a:rPr>
              <a:t>	</a:t>
            </a:r>
            <a:r>
              <a:rPr dirty="0" baseline="8547" sz="975" i="1">
                <a:latin typeface="Palatino Linotype"/>
                <a:cs typeface="Palatino Linotype"/>
              </a:rPr>
              <a:t>t</a:t>
            </a:r>
            <a:r>
              <a:rPr dirty="0" baseline="8547" sz="975">
                <a:latin typeface="Cambria"/>
                <a:cs typeface="Cambria"/>
              </a:rPr>
              <a:t>=</a:t>
            </a:r>
            <a:r>
              <a:rPr dirty="0" baseline="8547" sz="975">
                <a:latin typeface="Palatino Linotype"/>
                <a:cs typeface="Palatino Linotype"/>
              </a:rPr>
              <a:t>2</a:t>
            </a:r>
            <a:r>
              <a:rPr dirty="0" baseline="8547" sz="975" spc="345">
                <a:latin typeface="Palatino Linotype"/>
                <a:cs typeface="Palatino Linotype"/>
              </a:rPr>
              <a:t>  </a:t>
            </a: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-10">
                <a:latin typeface="Cambria"/>
                <a:cs typeface="Cambria"/>
              </a:rPr>
              <a:t>(</a:t>
            </a:r>
            <a:r>
              <a:rPr dirty="0" sz="650" spc="-10" i="1">
                <a:latin typeface="Palatino Linotype"/>
                <a:cs typeface="Palatino Linotype"/>
              </a:rPr>
              <a:t>t</a:t>
            </a:r>
            <a:r>
              <a:rPr dirty="0" sz="650" spc="-10">
                <a:latin typeface="Cambria"/>
                <a:cs typeface="Cambria"/>
              </a:rPr>
              <a:t>−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r>
              <a:rPr dirty="0" sz="650" spc="-10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baseline="8547" sz="975" spc="-37" i="1">
                <a:latin typeface="Palatino Linotype"/>
                <a:cs typeface="Palatino Linotype"/>
              </a:rPr>
              <a:t>n</a:t>
            </a:r>
            <a:r>
              <a:rPr dirty="0" baseline="8547" sz="975" spc="-37">
                <a:latin typeface="Cambria"/>
                <a:cs typeface="Cambria"/>
              </a:rPr>
              <a:t>=</a:t>
            </a:r>
            <a:r>
              <a:rPr dirty="0" baseline="8547" sz="975" spc="-37">
                <a:latin typeface="Palatino Linotype"/>
                <a:cs typeface="Palatino Linotype"/>
              </a:rPr>
              <a:t>1</a:t>
            </a:r>
            <a:r>
              <a:rPr dirty="0" baseline="8547" sz="975">
                <a:latin typeface="Palatino Linotype"/>
                <a:cs typeface="Palatino Linotype"/>
              </a:rPr>
              <a:t>	</a:t>
            </a:r>
            <a:r>
              <a:rPr dirty="0" baseline="8547" sz="975" i="1">
                <a:latin typeface="Palatino Linotype"/>
                <a:cs typeface="Palatino Linotype"/>
              </a:rPr>
              <a:t>t</a:t>
            </a:r>
            <a:r>
              <a:rPr dirty="0" baseline="8547" sz="975">
                <a:latin typeface="Cambria"/>
                <a:cs typeface="Cambria"/>
              </a:rPr>
              <a:t>=</a:t>
            </a:r>
            <a:r>
              <a:rPr dirty="0" baseline="8547" sz="975">
                <a:latin typeface="Palatino Linotype"/>
                <a:cs typeface="Palatino Linotype"/>
              </a:rPr>
              <a:t>1</a:t>
            </a:r>
            <a:r>
              <a:rPr dirty="0" baseline="8547" sz="975" spc="532">
                <a:latin typeface="Palatino Linotype"/>
                <a:cs typeface="Palatino Linotype"/>
              </a:rPr>
              <a:t>  </a:t>
            </a:r>
            <a:r>
              <a:rPr dirty="0" baseline="4273" sz="975" spc="-37" i="1">
                <a:latin typeface="Palatino Linotype"/>
                <a:cs typeface="Palatino Linotype"/>
              </a:rPr>
              <a:t>nt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912462" y="5979959"/>
            <a:ext cx="4368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3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298577" y="5970437"/>
            <a:ext cx="1581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+</a:t>
            </a:r>
            <a:r>
              <a:rPr dirty="0" sz="650" spc="-25" i="1">
                <a:latin typeface="Palatino Linotype"/>
                <a:cs typeface="Palatino Linotype"/>
              </a:rPr>
              <a:t>S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413195" y="6011614"/>
            <a:ext cx="4597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 i="1">
                <a:latin typeface="Palatino Linotype"/>
                <a:cs typeface="Palatino Linotype"/>
              </a:rPr>
              <a:t>y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>
                <a:latin typeface="Cambria"/>
                <a:cs typeface="Cambria"/>
              </a:rPr>
              <a:t>(−</a:t>
            </a:r>
            <a:r>
              <a:rPr dirty="0" sz="650" i="1">
                <a:latin typeface="Palatino Linotype"/>
                <a:cs typeface="Palatino Linotype"/>
              </a:rPr>
              <a:t>S</a:t>
            </a:r>
            <a:r>
              <a:rPr dirty="0" sz="650">
                <a:latin typeface="Cambria"/>
                <a:cs typeface="Cambria"/>
              </a:rPr>
              <a:t>)</a:t>
            </a:r>
            <a:r>
              <a:rPr dirty="0" sz="650" spc="135">
                <a:latin typeface="Cambria"/>
                <a:cs typeface="Cambria"/>
              </a:rPr>
              <a:t> </a:t>
            </a:r>
            <a:r>
              <a:rPr dirty="0" baseline="13888" sz="1500" spc="112">
                <a:latin typeface="Cambria"/>
                <a:cs typeface="Cambria"/>
              </a:rPr>
              <a:t>+</a:t>
            </a:r>
            <a:endParaRPr baseline="13888" sz="1500">
              <a:latin typeface="Cambria"/>
              <a:cs typeface="Cambria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17979" y="5245577"/>
            <a:ext cx="5062855" cy="78359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63500" marR="55880">
              <a:lnSpc>
                <a:spcPts val="1190"/>
              </a:lnSpc>
              <a:spcBef>
                <a:spcPts val="145"/>
              </a:spcBef>
            </a:pPr>
            <a:r>
              <a:rPr dirty="0" sz="1000" spc="-75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numerator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second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term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does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not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converge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to</a:t>
            </a:r>
            <a:r>
              <a:rPr dirty="0" sz="1000">
                <a:latin typeface="Palatino Linotype"/>
                <a:cs typeface="Palatino Linotype"/>
              </a:rPr>
              <a:t> 0 </a:t>
            </a:r>
            <a:r>
              <a:rPr dirty="0" sz="1000" spc="-40">
                <a:latin typeface="Palatino Linotype"/>
                <a:cs typeface="Palatino Linotype"/>
              </a:rPr>
              <a:t>because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45" i="1">
                <a:latin typeface="Meiryo"/>
                <a:cs typeface="Meiryo"/>
              </a:rPr>
              <a:t/>
            </a:r>
            <a:r>
              <a:rPr dirty="0" baseline="-21367" sz="975" spc="-247" i="1">
                <a:latin typeface="Palatino Linotype"/>
                <a:cs typeface="Palatino Linotype"/>
              </a:rPr>
              <a:t>n</a:t>
            </a:r>
            <a:r>
              <a:rPr dirty="0" baseline="-21367" sz="975" spc="337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positively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correlated </a:t>
            </a:r>
            <a:r>
              <a:rPr dirty="0" sz="1000" spc="-75">
                <a:latin typeface="Palatino Linotype"/>
                <a:cs typeface="Palatino Linotype"/>
              </a:rPr>
              <a:t>with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>
                <a:latin typeface="Cambria"/>
                <a:cs typeface="Cambria"/>
              </a:rPr>
              <a:t>−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47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being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positive,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105" b="1">
                <a:latin typeface="Cambria"/>
                <a:cs typeface="Cambria"/>
              </a:rPr>
              <a:t>ols</a:t>
            </a:r>
            <a:r>
              <a:rPr dirty="0" sz="1000" spc="40" b="1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is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biased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upward.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order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assess </a:t>
            </a:r>
            <a:r>
              <a:rPr dirty="0" sz="1000">
                <a:latin typeface="Palatino Linotype"/>
                <a:cs typeface="Palatino Linotype"/>
              </a:rPr>
              <a:t>its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magnitude,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2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rewritten,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recursive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substitution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denoting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65">
                <a:latin typeface="Cambria"/>
                <a:cs typeface="Cambria"/>
              </a:rPr>
              <a:t>−</a:t>
            </a:r>
            <a:r>
              <a:rPr dirty="0" sz="1000" spc="65" i="1">
                <a:latin typeface="Palatino Linotype"/>
                <a:cs typeface="Palatino Linotype"/>
              </a:rPr>
              <a:t>S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starting </a:t>
            </a:r>
            <a:r>
              <a:rPr dirty="0" sz="1000" spc="-50">
                <a:latin typeface="Palatino Linotype"/>
                <a:cs typeface="Palatino Linotype"/>
              </a:rPr>
              <a:t>date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35">
                <a:latin typeface="Palatino Linotype"/>
                <a:cs typeface="Palatino Linotype"/>
              </a:rPr>
              <a:t>process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25">
                <a:latin typeface="Palatino Linotype"/>
                <a:cs typeface="Palatino Linotype"/>
              </a:rPr>
              <a:t>ﬁrst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observation:</a:t>
            </a:r>
            <a:endParaRPr sz="1000">
              <a:latin typeface="Palatino Linotype"/>
              <a:cs typeface="Palatino Linotype"/>
            </a:endParaRPr>
          </a:p>
          <a:p>
            <a:pPr algn="just" marL="1359535">
              <a:lnSpc>
                <a:spcPts val="1165"/>
              </a:lnSpc>
            </a:pPr>
            <a:r>
              <a:rPr dirty="0" baseline="-19444" sz="1500">
                <a:latin typeface="Palatino Linotype"/>
                <a:cs typeface="Palatino Linotype"/>
              </a:rPr>
              <a:t>1</a:t>
            </a:r>
            <a:r>
              <a:rPr dirty="0" baseline="-19444" sz="1500" spc="-44">
                <a:latin typeface="Palatino Linotype"/>
                <a:cs typeface="Palatino Linotype"/>
              </a:rPr>
              <a:t> </a:t>
            </a:r>
            <a:r>
              <a:rPr dirty="0" baseline="-19444" sz="1500" spc="292">
                <a:latin typeface="Cambria"/>
                <a:cs typeface="Cambria"/>
              </a:rPr>
              <a:t>−</a:t>
            </a:r>
            <a:r>
              <a:rPr dirty="0" baseline="-19444" sz="1500">
                <a:latin typeface="Cambria"/>
                <a:cs typeface="Cambria"/>
              </a:rPr>
              <a:t> </a:t>
            </a:r>
            <a:r>
              <a:rPr dirty="0" baseline="-19444" sz="1500" spc="-690" i="1">
                <a:latin typeface="Meiryo"/>
                <a:cs typeface="Meiryo"/>
              </a:rPr>
              <a:t/>
            </a:r>
            <a:r>
              <a:rPr dirty="0" sz="650" spc="10" i="1">
                <a:latin typeface="Palatino Linotype"/>
                <a:cs typeface="Palatino Linotype"/>
              </a:rPr>
              <a:t>t</a:t>
            </a:r>
            <a:r>
              <a:rPr dirty="0" sz="650" spc="90">
                <a:latin typeface="Cambria"/>
                <a:cs typeface="Cambria"/>
              </a:rPr>
              <a:t>+</a:t>
            </a:r>
            <a:r>
              <a:rPr dirty="0" sz="650" spc="-30" i="1">
                <a:latin typeface="Palatino Linotype"/>
                <a:cs typeface="Palatino Linotype"/>
              </a:rPr>
              <a:t>s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1878098" y="6087516"/>
            <a:ext cx="396875" cy="0"/>
          </a:xfrm>
          <a:custGeom>
            <a:avLst/>
            <a:gdLst/>
            <a:ahLst/>
            <a:cxnLst/>
            <a:rect l="l" t="t" r="r" b="b"/>
            <a:pathLst>
              <a:path w="396875" h="0">
                <a:moveTo>
                  <a:pt x="0" y="0"/>
                </a:moveTo>
                <a:lnTo>
                  <a:pt x="39627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1890506" y="5979952"/>
            <a:ext cx="3663950" cy="274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98780">
              <a:lnSpc>
                <a:spcPts val="980"/>
              </a:lnSpc>
              <a:spcBef>
                <a:spcPts val="95"/>
              </a:spcBef>
            </a:pP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-21367" sz="975" spc="112" i="1">
                <a:latin typeface="Palatino Linotype"/>
                <a:cs typeface="Palatino Linotype"/>
              </a:rPr>
              <a:t>n</a:t>
            </a:r>
            <a:endParaRPr baseline="-21367" sz="975">
              <a:latin typeface="Palatino Linotype"/>
              <a:cs typeface="Palatino Linotype"/>
            </a:endParaRPr>
          </a:p>
          <a:p>
            <a:pPr marL="50800">
              <a:lnSpc>
                <a:spcPts val="980"/>
              </a:lnSpc>
              <a:tabLst>
                <a:tab pos="3386454" algn="l"/>
              </a:tabLst>
            </a:pPr>
            <a:r>
              <a:rPr dirty="0" baseline="2777" sz="1500">
                <a:latin typeface="Palatino Linotype"/>
                <a:cs typeface="Palatino Linotype"/>
              </a:rPr>
              <a:t>1</a:t>
            </a:r>
            <a:r>
              <a:rPr dirty="0" baseline="2777" sz="1500" spc="-44">
                <a:latin typeface="Palatino Linotype"/>
                <a:cs typeface="Palatino Linotype"/>
              </a:rPr>
              <a:t> </a:t>
            </a:r>
            <a:r>
              <a:rPr dirty="0" baseline="2777" sz="1500" spc="292">
                <a:latin typeface="Cambria"/>
                <a:cs typeface="Cambria"/>
              </a:rPr>
              <a:t>−</a:t>
            </a:r>
            <a:r>
              <a:rPr dirty="0" baseline="2777" sz="1500">
                <a:latin typeface="Cambria"/>
                <a:cs typeface="Cambria"/>
              </a:rPr>
              <a:t> </a:t>
            </a:r>
            <a:r>
              <a:rPr dirty="0" baseline="2777" sz="1500" spc="-825" i="1">
                <a:latin typeface="Meiryo"/>
                <a:cs typeface="Meiryo"/>
              </a:rPr>
              <a:t/>
            </a:r>
            <a:r>
              <a:rPr dirty="0" baseline="2777" sz="1500" i="1">
                <a:latin typeface="Meiryo"/>
                <a:cs typeface="Meiryo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(7.1)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43400" y="6247912"/>
            <a:ext cx="5010785" cy="532765"/>
          </a:xfrm>
          <a:prstGeom prst="rect">
            <a:avLst/>
          </a:prstGeom>
        </p:spPr>
        <p:txBody>
          <a:bodyPr wrap="square" lIns="0" tIns="38100" rIns="0" bIns="0" rtlCol="0" vert="horz">
            <a:spAutoFit/>
          </a:bodyPr>
          <a:lstStyle/>
          <a:p>
            <a:pPr marL="701675">
              <a:lnSpc>
                <a:spcPct val="100000"/>
              </a:lnSpc>
              <a:spcBef>
                <a:spcPts val="300"/>
              </a:spcBef>
            </a:pPr>
            <a:r>
              <a:rPr dirty="0" baseline="13888" sz="1500" spc="187">
                <a:latin typeface="Cambria"/>
                <a:cs typeface="Cambria"/>
              </a:rPr>
              <a:t>+</a:t>
            </a:r>
            <a:r>
              <a:rPr dirty="0" baseline="13888" sz="1500" spc="-37">
                <a:latin typeface="Cambria"/>
                <a:cs typeface="Cambria"/>
              </a:rPr>
              <a:t> </a:t>
            </a:r>
            <a:r>
              <a:rPr dirty="0" baseline="13888" sz="1500" spc="-82">
                <a:latin typeface="Cambria"/>
                <a:cs typeface="Cambria"/>
              </a:rPr>
              <a:t>(</a:t>
            </a:r>
            <a:r>
              <a:rPr dirty="0" baseline="13888" sz="1500" spc="-675" i="1">
                <a:latin typeface="Meiryo"/>
                <a:cs typeface="Meiryo"/>
              </a:rPr>
              <a:t/>
            </a:r>
            <a:r>
              <a:rPr dirty="0" sz="650" spc="-15" i="1">
                <a:latin typeface="Palatino Linotype"/>
                <a:cs typeface="Palatino Linotype"/>
              </a:rPr>
              <a:t>nt</a:t>
            </a:r>
            <a:r>
              <a:rPr dirty="0" sz="650" spc="114" i="1">
                <a:latin typeface="Palatino Linotype"/>
                <a:cs typeface="Palatino Linotype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+</a:t>
            </a:r>
            <a:r>
              <a:rPr dirty="0" baseline="13888" sz="1500" spc="-22">
                <a:latin typeface="Cambria"/>
                <a:cs typeface="Cambria"/>
              </a:rPr>
              <a:t> </a:t>
            </a:r>
            <a:r>
              <a:rPr dirty="0" baseline="13888" sz="1500" spc="-712" i="1">
                <a:latin typeface="Meiryo"/>
                <a:cs typeface="Meiryo"/>
              </a:rPr>
              <a:t/>
            </a:r>
            <a:r>
              <a:rPr dirty="0" baseline="13888" sz="1500" spc="-719" i="1">
                <a:latin typeface="Meiryo"/>
                <a:cs typeface="Meiryo"/>
              </a:rPr>
              <a:t/>
            </a: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-45">
                <a:latin typeface="Cambria"/>
                <a:cs typeface="Cambria"/>
              </a:rPr>
              <a:t>(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135">
                <a:latin typeface="Cambria"/>
                <a:cs typeface="Cambria"/>
              </a:rPr>
              <a:t>−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r>
              <a:rPr dirty="0" sz="650" spc="-45">
                <a:latin typeface="Cambria"/>
                <a:cs typeface="Cambria"/>
              </a:rPr>
              <a:t>)</a:t>
            </a:r>
            <a:r>
              <a:rPr dirty="0" sz="650" spc="110">
                <a:latin typeface="Cambria"/>
                <a:cs typeface="Cambria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+</a:t>
            </a:r>
            <a:r>
              <a:rPr dirty="0" baseline="13888" sz="1500" spc="-22">
                <a:latin typeface="Cambria"/>
                <a:cs typeface="Cambria"/>
              </a:rPr>
              <a:t> </a:t>
            </a:r>
            <a:r>
              <a:rPr dirty="0" baseline="13888" sz="1500" spc="-682" i="1">
                <a:latin typeface="Meiryo"/>
                <a:cs typeface="Meiryo"/>
              </a:rPr>
              <a:t/>
            </a:r>
            <a:r>
              <a:rPr dirty="0" baseline="55555" sz="975" spc="67">
                <a:latin typeface="Palatino Linotype"/>
                <a:cs typeface="Palatino Linotype"/>
              </a:rPr>
              <a:t>2</a:t>
            </a:r>
            <a:r>
              <a:rPr dirty="0" baseline="13888" sz="1500" spc="-765" i="1">
                <a:latin typeface="Meiryo"/>
                <a:cs typeface="Meiryo"/>
              </a:rPr>
              <a:t/>
            </a:r>
            <a:r>
              <a:rPr dirty="0" sz="650" spc="-5" i="1">
                <a:latin typeface="Palatino Linotype"/>
                <a:cs typeface="Palatino Linotype"/>
              </a:rPr>
              <a:t>n</a:t>
            </a:r>
            <a:r>
              <a:rPr dirty="0" sz="650" spc="-40">
                <a:latin typeface="Cambria"/>
                <a:cs typeface="Cambria"/>
              </a:rPr>
              <a:t>(</a:t>
            </a:r>
            <a:r>
              <a:rPr dirty="0" sz="650" spc="5" i="1">
                <a:latin typeface="Palatino Linotype"/>
                <a:cs typeface="Palatino Linotype"/>
              </a:rPr>
              <a:t>t</a:t>
            </a:r>
            <a:r>
              <a:rPr dirty="0" sz="650" spc="140">
                <a:latin typeface="Cambria"/>
                <a:cs typeface="Cambria"/>
              </a:rPr>
              <a:t>−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-40">
                <a:latin typeface="Cambria"/>
                <a:cs typeface="Cambria"/>
              </a:rPr>
              <a:t>)</a:t>
            </a:r>
            <a:r>
              <a:rPr dirty="0" sz="650" spc="105">
                <a:latin typeface="Cambria"/>
                <a:cs typeface="Cambria"/>
              </a:rPr>
              <a:t> </a:t>
            </a:r>
            <a:r>
              <a:rPr dirty="0" baseline="13888" sz="1500" spc="232">
                <a:latin typeface="Cambria"/>
                <a:cs typeface="Cambria"/>
              </a:rPr>
              <a:t>+</a:t>
            </a:r>
            <a:r>
              <a:rPr dirty="0" baseline="13888" sz="1500" spc="-22">
                <a:latin typeface="Cambria"/>
                <a:cs typeface="Cambria"/>
              </a:rPr>
              <a:t> </a:t>
            </a:r>
            <a:r>
              <a:rPr dirty="0" baseline="13888" sz="1500" spc="315">
                <a:latin typeface="Cambria"/>
                <a:cs typeface="Cambria"/>
              </a:rPr>
              <a:t>…</a:t>
            </a:r>
            <a:r>
              <a:rPr dirty="0" baseline="13888" sz="1500" spc="-82">
                <a:latin typeface="Cambria"/>
                <a:cs typeface="Cambria"/>
              </a:rPr>
              <a:t> </a:t>
            </a:r>
            <a:r>
              <a:rPr dirty="0" baseline="13888" sz="1500" spc="-780" i="1">
                <a:latin typeface="Meiryo"/>
                <a:cs typeface="Meiryo"/>
              </a:rPr>
              <a:t/>
            </a:r>
            <a:r>
              <a:rPr dirty="0" baseline="55555" sz="975" spc="7" i="1">
                <a:latin typeface="Palatino Linotype"/>
                <a:cs typeface="Palatino Linotype"/>
              </a:rPr>
              <a:t>t</a:t>
            </a:r>
            <a:r>
              <a:rPr dirty="0" baseline="55555" sz="975" spc="112">
                <a:latin typeface="Cambria"/>
                <a:cs typeface="Cambria"/>
              </a:rPr>
              <a:t>+</a:t>
            </a:r>
            <a:r>
              <a:rPr dirty="0" baseline="55555" sz="975" spc="-60" i="1">
                <a:latin typeface="Palatino Linotype"/>
                <a:cs typeface="Palatino Linotype"/>
              </a:rPr>
              <a:t>s</a:t>
            </a:r>
            <a:r>
              <a:rPr dirty="0" baseline="55555" sz="975" spc="187">
                <a:latin typeface="Cambria"/>
                <a:cs typeface="Cambria"/>
              </a:rPr>
              <a:t>−</a:t>
            </a:r>
            <a:r>
              <a:rPr dirty="0" baseline="55555" sz="975" spc="44">
                <a:latin typeface="Palatino Linotype"/>
                <a:cs typeface="Palatino Linotype"/>
              </a:rPr>
              <a:t>1</a:t>
            </a:r>
            <a:r>
              <a:rPr dirty="0" baseline="13888" sz="1500" spc="-862" i="1">
                <a:latin typeface="Meiryo"/>
                <a:cs typeface="Meiryo"/>
              </a:rPr>
              <a:t/>
            </a:r>
            <a:r>
              <a:rPr dirty="0" sz="650" spc="-20" i="1">
                <a:latin typeface="Palatino Linotype"/>
                <a:cs typeface="Palatino Linotype"/>
              </a:rPr>
              <a:t>n</a:t>
            </a:r>
            <a:r>
              <a:rPr dirty="0" sz="650" spc="35">
                <a:latin typeface="Cambria"/>
                <a:cs typeface="Cambria"/>
              </a:rPr>
              <a:t>(−</a:t>
            </a:r>
            <a:r>
              <a:rPr dirty="0" sz="650" spc="-40" i="1">
                <a:latin typeface="Palatino Linotype"/>
                <a:cs typeface="Palatino Linotype"/>
              </a:rPr>
              <a:t>S</a:t>
            </a:r>
            <a:r>
              <a:rPr dirty="0" sz="650" spc="75">
                <a:latin typeface="Cambria"/>
                <a:cs typeface="Cambria"/>
              </a:rPr>
              <a:t>+</a:t>
            </a:r>
            <a:r>
              <a:rPr dirty="0" sz="650" spc="-15">
                <a:latin typeface="Palatino Linotype"/>
                <a:cs typeface="Palatino Linotype"/>
              </a:rPr>
              <a:t>1</a:t>
            </a:r>
            <a:r>
              <a:rPr dirty="0" sz="650">
                <a:latin typeface="Cambria"/>
                <a:cs typeface="Cambria"/>
              </a:rPr>
              <a:t>)</a:t>
            </a:r>
            <a:r>
              <a:rPr dirty="0" baseline="13888" sz="1500" spc="-112">
                <a:latin typeface="Cambria"/>
                <a:cs typeface="Cambria"/>
              </a:rPr>
              <a:t>)</a:t>
            </a:r>
            <a:endParaRPr baseline="13888" sz="1500">
              <a:latin typeface="Cambria"/>
              <a:cs typeface="Cambria"/>
            </a:endParaRPr>
          </a:p>
          <a:p>
            <a:pPr marL="38100" marR="30480" indent="107950">
              <a:lnSpc>
                <a:spcPct val="100000"/>
              </a:lnSpc>
              <a:spcBef>
                <a:spcPts val="200"/>
              </a:spcBef>
            </a:pPr>
            <a:r>
              <a:rPr dirty="0" sz="1000" spc="-50">
                <a:latin typeface="Palatino Linotype"/>
                <a:cs typeface="Palatino Linotype"/>
              </a:rPr>
              <a:t>Supposing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initial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values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 </a:t>
            </a:r>
            <a:r>
              <a:rPr dirty="0" sz="1000" spc="-45">
                <a:latin typeface="Palatino Linotype"/>
                <a:cs typeface="Palatino Linotype"/>
              </a:rPr>
              <a:t>ﬁxed,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denominator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estimator,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 </a:t>
            </a:r>
            <a:r>
              <a:rPr dirty="0" sz="1000" spc="-40">
                <a:latin typeface="Palatino Linotype"/>
                <a:cs typeface="Palatino Linotype"/>
              </a:rPr>
              <a:t>has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limits,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ﬁrst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respect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891316" y="7027283"/>
            <a:ext cx="4921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8547" sz="975" spc="-37" i="1">
                <a:latin typeface="Palatino Linotype"/>
                <a:cs typeface="Palatino Linotype"/>
              </a:rPr>
              <a:t>N</a:t>
            </a:r>
            <a:r>
              <a:rPr dirty="0" baseline="8547" sz="975" spc="-157" i="1">
                <a:latin typeface="Palatino Linotype"/>
                <a:cs typeface="Palatino Linotype"/>
              </a:rPr>
              <a:t> </a:t>
            </a:r>
            <a:r>
              <a:rPr dirty="0" baseline="8547" sz="975" spc="82">
                <a:latin typeface="Lucida Sans Unicode"/>
                <a:cs typeface="Lucida Sans Unicode"/>
              </a:rPr>
              <a:t>→</a:t>
            </a:r>
            <a:r>
              <a:rPr dirty="0" baseline="8547" sz="975" spc="82">
                <a:latin typeface="Cambria"/>
                <a:cs typeface="Cambria"/>
              </a:rPr>
              <a:t>+∞</a:t>
            </a:r>
            <a:r>
              <a:rPr dirty="0" baseline="8547" sz="975" spc="22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426599" y="6818083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379967" y="6823254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4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387740" y="7116177"/>
            <a:ext cx="1739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620909" y="7013992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950425" y="6938702"/>
            <a:ext cx="9398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26745" algn="l"/>
              </a:tabLst>
            </a:pPr>
            <a:r>
              <a:rPr dirty="0" sz="1000" spc="-25">
                <a:latin typeface="Cambria"/>
                <a:cs typeface="Cambria"/>
              </a:rPr>
              <a:t>lim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34188" sz="975">
                <a:latin typeface="Palatino Linotype"/>
                <a:cs typeface="Palatino Linotype"/>
              </a:rPr>
              <a:t>2</a:t>
            </a:r>
            <a:r>
              <a:rPr dirty="0" baseline="34188" sz="975" spc="562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239834" y="6865320"/>
            <a:ext cx="10274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44220" algn="l"/>
              </a:tabLst>
            </a:pP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baseline="5555" sz="1500">
                <a:latin typeface="Palatino Linotype"/>
                <a:cs typeface="Palatino Linotype"/>
              </a:rPr>
              <a:t>1</a:t>
            </a:r>
            <a:r>
              <a:rPr dirty="0" baseline="5555" sz="1500" spc="-44">
                <a:latin typeface="Palatino Linotype"/>
                <a:cs typeface="Palatino Linotype"/>
              </a:rPr>
              <a:t> </a:t>
            </a:r>
            <a:r>
              <a:rPr dirty="0" baseline="5555" sz="1500" spc="292">
                <a:latin typeface="Cambria"/>
                <a:cs typeface="Cambria"/>
              </a:rPr>
              <a:t>−</a:t>
            </a:r>
            <a:r>
              <a:rPr dirty="0" baseline="5555" sz="1500">
                <a:latin typeface="Cambria"/>
                <a:cs typeface="Cambria"/>
              </a:rPr>
              <a:t> </a:t>
            </a:r>
            <a:r>
              <a:rPr dirty="0" baseline="5555" sz="1500" spc="-825" i="1">
                <a:latin typeface="Meiryo"/>
                <a:cs typeface="Meiryo"/>
              </a:rPr>
              <a:t/>
            </a:r>
            <a:endParaRPr baseline="5555" sz="1500">
              <a:latin typeface="Meiryo"/>
              <a:cs typeface="Meiryo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241791" y="6851346"/>
            <a:ext cx="1581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+</a:t>
            </a:r>
            <a:r>
              <a:rPr dirty="0" sz="650" spc="-25" i="1">
                <a:latin typeface="Palatino Linotype"/>
                <a:cs typeface="Palatino Linotype"/>
              </a:rPr>
              <a:t>S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/>
          <p:nvPr/>
        </p:nvSpPr>
        <p:spPr>
          <a:xfrm>
            <a:off x="1984512" y="7046150"/>
            <a:ext cx="410209" cy="0"/>
          </a:xfrm>
          <a:custGeom>
            <a:avLst/>
            <a:gdLst/>
            <a:ahLst/>
            <a:cxnLst/>
            <a:rect l="l" t="t" r="r" b="b"/>
            <a:pathLst>
              <a:path w="410210" h="0">
                <a:moveTo>
                  <a:pt x="0" y="0"/>
                </a:moveTo>
                <a:lnTo>
                  <a:pt x="40999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 txBox="1"/>
          <p:nvPr/>
        </p:nvSpPr>
        <p:spPr>
          <a:xfrm>
            <a:off x="2041763" y="7027283"/>
            <a:ext cx="2959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861738" y="6759704"/>
            <a:ext cx="6559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47370" algn="l"/>
              </a:tabLst>
            </a:pPr>
            <a:r>
              <a:rPr dirty="0" sz="1000" spc="390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39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491760" y="6824598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608918" y="7011368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515622" y="6938696"/>
            <a:ext cx="3149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34188" sz="975" spc="-322">
                <a:latin typeface="Palatino Linotype"/>
                <a:cs typeface="Palatino Linotype"/>
              </a:rPr>
              <a:t>2</a:t>
            </a:r>
            <a:r>
              <a:rPr dirty="0" baseline="34188" sz="975" spc="172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797141" y="6810228"/>
            <a:ext cx="5797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>
                <a:latin typeface="Palatino Linotype"/>
                <a:cs typeface="Palatino Linotype"/>
              </a:rPr>
              <a:t>1</a:t>
            </a:r>
            <a:r>
              <a:rPr dirty="0" baseline="-19444" sz="1500" spc="-44">
                <a:latin typeface="Palatino Linotype"/>
                <a:cs typeface="Palatino Linotype"/>
              </a:rPr>
              <a:t> </a:t>
            </a:r>
            <a:r>
              <a:rPr dirty="0" baseline="-19444" sz="1500" spc="292">
                <a:latin typeface="Cambria"/>
                <a:cs typeface="Cambria"/>
              </a:rPr>
              <a:t>−</a:t>
            </a:r>
            <a:r>
              <a:rPr dirty="0" baseline="-19444" sz="1500">
                <a:latin typeface="Cambria"/>
                <a:cs typeface="Cambria"/>
              </a:rPr>
              <a:t> </a:t>
            </a:r>
            <a:r>
              <a:rPr dirty="0" baseline="-19444" sz="1500" spc="-682" i="1">
                <a:latin typeface="Meiryo"/>
                <a:cs typeface="Meiryo"/>
              </a:rPr>
              <a:t/>
            </a:r>
            <a:r>
              <a:rPr dirty="0" sz="650" spc="10">
                <a:latin typeface="Palatino Linotype"/>
                <a:cs typeface="Palatino Linotype"/>
              </a:rPr>
              <a:t>2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25" i="1">
                <a:latin typeface="Palatino Linotype"/>
                <a:cs typeface="Palatino Linotype"/>
              </a:rPr>
              <a:t>t</a:t>
            </a:r>
            <a:r>
              <a:rPr dirty="0" sz="650" spc="100">
                <a:latin typeface="Cambria"/>
                <a:cs typeface="Cambria"/>
              </a:rPr>
              <a:t>+</a:t>
            </a:r>
            <a:r>
              <a:rPr dirty="0" sz="650" spc="-15" i="1">
                <a:latin typeface="Palatino Linotype"/>
                <a:cs typeface="Palatino Linotype"/>
              </a:rPr>
              <a:t>S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43" name="object 43" descr=""/>
          <p:cNvSpPr/>
          <p:nvPr/>
        </p:nvSpPr>
        <p:spPr>
          <a:xfrm>
            <a:off x="2835247" y="7046150"/>
            <a:ext cx="509905" cy="0"/>
          </a:xfrm>
          <a:custGeom>
            <a:avLst/>
            <a:gdLst/>
            <a:ahLst/>
            <a:cxnLst/>
            <a:rect l="l" t="t" r="r" b="b"/>
            <a:pathLst>
              <a:path w="509904" h="0">
                <a:moveTo>
                  <a:pt x="0" y="0"/>
                </a:moveTo>
                <a:lnTo>
                  <a:pt x="50977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 descr=""/>
          <p:cNvSpPr txBox="1"/>
          <p:nvPr/>
        </p:nvSpPr>
        <p:spPr>
          <a:xfrm>
            <a:off x="2892473" y="7027283"/>
            <a:ext cx="3892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35" i="1">
                <a:latin typeface="Meiryo"/>
                <a:cs typeface="Meiryo"/>
              </a:rPr>
              <a:t/>
            </a:r>
            <a:r>
              <a:rPr dirty="0" baseline="21367" sz="975" spc="22">
                <a:latin typeface="Palatino Linotype"/>
                <a:cs typeface="Palatino Linotype"/>
              </a:rPr>
              <a:t>2</a:t>
            </a:r>
            <a:endParaRPr baseline="21367" sz="975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322011" y="6888064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2222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415306" y="7011367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971915" y="7333834"/>
            <a:ext cx="4984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6230" algn="l"/>
              </a:tabLst>
            </a:pPr>
            <a:r>
              <a:rPr dirty="0" sz="1000" spc="-25">
                <a:latin typeface="Cambria"/>
                <a:cs typeface="Cambria"/>
              </a:rPr>
              <a:t>lim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5">
                <a:latin typeface="Cambria"/>
                <a:cs typeface="Cambria"/>
              </a:rPr>
              <a:t>lim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601940" y="7260451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891310" y="7422418"/>
            <a:ext cx="8788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8547" sz="975" i="1">
                <a:latin typeface="Palatino Linotype"/>
                <a:cs typeface="Palatino Linotype"/>
              </a:rPr>
              <a:t>T</a:t>
            </a:r>
            <a:r>
              <a:rPr dirty="0" baseline="8547" sz="975" spc="-150" i="1">
                <a:latin typeface="Palatino Linotype"/>
                <a:cs typeface="Palatino Linotype"/>
              </a:rPr>
              <a:t> </a:t>
            </a:r>
            <a:r>
              <a:rPr dirty="0" baseline="8547" sz="975" spc="82">
                <a:latin typeface="Lucida Sans Unicode"/>
                <a:cs typeface="Lucida Sans Unicode"/>
              </a:rPr>
              <a:t>→</a:t>
            </a:r>
            <a:r>
              <a:rPr dirty="0" baseline="8547" sz="975" spc="82">
                <a:latin typeface="Cambria"/>
                <a:cs typeface="Cambria"/>
              </a:rPr>
              <a:t>+∞</a:t>
            </a:r>
            <a:r>
              <a:rPr dirty="0" baseline="8547" sz="975" spc="52">
                <a:latin typeface="Cambria"/>
                <a:cs typeface="Cambria"/>
              </a:rPr>
              <a:t> </a:t>
            </a:r>
            <a:r>
              <a:rPr dirty="0" baseline="8547" sz="975" spc="-37" i="1">
                <a:latin typeface="Palatino Linotype"/>
                <a:cs typeface="Palatino Linotype"/>
              </a:rPr>
              <a:t>N</a:t>
            </a:r>
            <a:r>
              <a:rPr dirty="0" baseline="8547" sz="975" spc="-150" i="1">
                <a:latin typeface="Palatino Linotype"/>
                <a:cs typeface="Palatino Linotype"/>
              </a:rPr>
              <a:t> </a:t>
            </a:r>
            <a:r>
              <a:rPr dirty="0" baseline="8547" sz="975" spc="82">
                <a:latin typeface="Lucida Sans Unicode"/>
                <a:cs typeface="Lucida Sans Unicode"/>
              </a:rPr>
              <a:t>→</a:t>
            </a:r>
            <a:r>
              <a:rPr dirty="0" baseline="8547" sz="975" spc="82">
                <a:latin typeface="Cambria"/>
                <a:cs typeface="Cambria"/>
              </a:rPr>
              <a:t>+∞</a:t>
            </a:r>
            <a:r>
              <a:rPr dirty="0" baseline="8547" sz="975" spc="240">
                <a:latin typeface="Cambria"/>
                <a:cs typeface="Cambria"/>
              </a:rPr>
              <a:t> </a:t>
            </a:r>
            <a:r>
              <a:rPr dirty="0" sz="1000" spc="-35" i="1">
                <a:latin typeface="Palatino Linotype"/>
                <a:cs typeface="Palatino Linotype"/>
              </a:rPr>
              <a:t>NT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810536" y="7213333"/>
            <a:ext cx="2686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2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539872" y="7218503"/>
            <a:ext cx="584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8600" algn="l"/>
              </a:tabLst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000" spc="570">
                <a:latin typeface="Segoe UI Symbol"/>
                <a:cs typeface="Segoe UI Symbol"/>
              </a:rPr>
              <a:t>∑</a:t>
            </a:r>
            <a:r>
              <a:rPr dirty="0" sz="1000" spc="-110">
                <a:latin typeface="Segoe UI Symbol"/>
                <a:cs typeface="Segoe UI Symbol"/>
              </a:rPr>
              <a:t> </a:t>
            </a:r>
            <a:r>
              <a:rPr dirty="0" sz="1000" spc="-380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771557" y="7511317"/>
            <a:ext cx="3505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290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189323" y="7409241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107572" y="7333836"/>
            <a:ext cx="3384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34188" sz="975">
                <a:latin typeface="Palatino Linotype"/>
                <a:cs typeface="Palatino Linotype"/>
              </a:rPr>
              <a:t>2</a:t>
            </a:r>
            <a:r>
              <a:rPr dirty="0" baseline="34188" sz="975" spc="562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419957" y="7225707"/>
            <a:ext cx="48005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41325" algn="l"/>
              </a:tabLst>
            </a:pPr>
            <a:r>
              <a:rPr dirty="0" u="sng" sz="1000" spc="2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000" spc="-2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29914" sz="975" spc="-37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2</a:t>
            </a:r>
            <a:r>
              <a:rPr dirty="0" u="sng" baseline="29914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094435" y="7196219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187736" y="7313237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8" name="object 58" descr=""/>
          <p:cNvSpPr/>
          <p:nvPr/>
        </p:nvSpPr>
        <p:spPr>
          <a:xfrm>
            <a:off x="3034700" y="7441400"/>
            <a:ext cx="319405" cy="0"/>
          </a:xfrm>
          <a:custGeom>
            <a:avLst/>
            <a:gdLst/>
            <a:ahLst/>
            <a:cxnLst/>
            <a:rect l="l" t="t" r="r" b="b"/>
            <a:pathLst>
              <a:path w="319404" h="0">
                <a:moveTo>
                  <a:pt x="0" y="0"/>
                </a:moveTo>
                <a:lnTo>
                  <a:pt x="319239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 descr=""/>
          <p:cNvSpPr txBox="1"/>
          <p:nvPr/>
        </p:nvSpPr>
        <p:spPr>
          <a:xfrm>
            <a:off x="2407257" y="7283831"/>
            <a:ext cx="991235" cy="316230"/>
          </a:xfrm>
          <a:prstGeom prst="rect">
            <a:avLst/>
          </a:prstGeom>
        </p:spPr>
        <p:txBody>
          <a:bodyPr wrap="square" lIns="0" tIns="29845" rIns="0" bIns="0" rtlCol="0" vert="horz">
            <a:spAutoFit/>
          </a:bodyPr>
          <a:lstStyle/>
          <a:p>
            <a:pPr marL="258445">
              <a:lnSpc>
                <a:spcPct val="100000"/>
              </a:lnSpc>
              <a:spcBef>
                <a:spcPts val="235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marL="50800">
              <a:lnSpc>
                <a:spcPct val="100000"/>
              </a:lnSpc>
              <a:spcBef>
                <a:spcPts val="170"/>
              </a:spcBef>
              <a:tabLst>
                <a:tab pos="627380" algn="l"/>
              </a:tabLst>
            </a:pP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325" i="1">
                <a:latin typeface="Meiryo"/>
                <a:cs typeface="Meiryo"/>
              </a:rPr>
              <a:t/>
            </a:r>
            <a:r>
              <a:rPr dirty="0" sz="1000" spc="-5">
                <a:latin typeface="Cambria"/>
                <a:cs typeface="Cambria"/>
              </a:rPr>
              <a:t>)</a:t>
            </a:r>
            <a:r>
              <a:rPr dirty="0" baseline="21367" sz="975" spc="67">
                <a:latin typeface="Palatino Linotype"/>
                <a:cs typeface="Palatino Linotype"/>
              </a:rPr>
              <a:t>2</a:t>
            </a:r>
            <a:r>
              <a:rPr dirty="0" baseline="21367" sz="975">
                <a:latin typeface="Palatino Linotype"/>
                <a:cs typeface="Palatino Linotype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21367" sz="975" spc="67">
                <a:latin typeface="Palatino Linotype"/>
                <a:cs typeface="Palatino Linotype"/>
              </a:rPr>
              <a:t>2</a:t>
            </a:r>
            <a:endParaRPr baseline="21367" sz="975">
              <a:latin typeface="Palatino Linotype"/>
              <a:cs typeface="Palatino Linotype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892039" y="7333836"/>
            <a:ext cx="263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85060" algn="l"/>
              </a:tabLst>
            </a:pP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(7.2)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568789" y="7646782"/>
            <a:ext cx="4959985" cy="3289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numerator,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no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innovations,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975808" y="8072097"/>
            <a:ext cx="1943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lim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239834" y="7998714"/>
            <a:ext cx="1092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1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891304" y="8160680"/>
            <a:ext cx="4921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8547" sz="975" spc="-37" i="1">
                <a:latin typeface="Palatino Linotype"/>
                <a:cs typeface="Palatino Linotype"/>
              </a:rPr>
              <a:t>N</a:t>
            </a:r>
            <a:r>
              <a:rPr dirty="0" baseline="8547" sz="975" spc="-157" i="1">
                <a:latin typeface="Palatino Linotype"/>
                <a:cs typeface="Palatino Linotype"/>
              </a:rPr>
              <a:t> </a:t>
            </a:r>
            <a:r>
              <a:rPr dirty="0" baseline="8547" sz="975" spc="82">
                <a:latin typeface="Lucida Sans Unicode"/>
                <a:cs typeface="Lucida Sans Unicode"/>
              </a:rPr>
              <a:t>→</a:t>
            </a:r>
            <a:r>
              <a:rPr dirty="0" baseline="8547" sz="975" spc="82">
                <a:latin typeface="Cambria"/>
                <a:cs typeface="Cambria"/>
              </a:rPr>
              <a:t>+∞</a:t>
            </a:r>
            <a:r>
              <a:rPr dirty="0" baseline="8547" sz="975" spc="22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379961" y="7956770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7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438371" y="8249579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518014" y="8103758"/>
            <a:ext cx="9766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 spc="-150">
                <a:latin typeface="Cambria"/>
                <a:cs typeface="Cambria"/>
              </a:rPr>
              <a:t>(</a:t>
            </a:r>
            <a:r>
              <a:rPr dirty="0" baseline="13888" sz="1500" spc="-690" i="1">
                <a:latin typeface="Meiryo"/>
                <a:cs typeface="Meiryo"/>
              </a:rPr>
              <a:t/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spc="114" i="1">
                <a:latin typeface="Palatino Linotype"/>
                <a:cs typeface="Palatino Linotype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+</a:t>
            </a:r>
            <a:r>
              <a:rPr dirty="0" baseline="13888" sz="1500" spc="15">
                <a:latin typeface="Cambria"/>
                <a:cs typeface="Cambria"/>
              </a:rPr>
              <a:t> </a:t>
            </a:r>
            <a:r>
              <a:rPr dirty="0" baseline="13888" sz="1500" spc="-719" i="1">
                <a:latin typeface="Meiryo"/>
                <a:cs typeface="Meiryo"/>
              </a:rPr>
              <a:t/>
            </a:r>
            <a:r>
              <a:rPr dirty="0" sz="650" spc="-50" i="1">
                <a:latin typeface="Palatino Linotype"/>
                <a:cs typeface="Palatino Linotype"/>
              </a:rPr>
              <a:t>nt</a:t>
            </a:r>
            <a:r>
              <a:rPr dirty="0" sz="650" spc="-85" i="1">
                <a:latin typeface="Palatino Linotype"/>
                <a:cs typeface="Palatino Linotype"/>
              </a:rPr>
              <a:t> </a:t>
            </a:r>
            <a:r>
              <a:rPr dirty="0" baseline="13888" sz="1500">
                <a:latin typeface="Cambria"/>
                <a:cs typeface="Cambria"/>
              </a:rPr>
              <a:t>)</a:t>
            </a:r>
            <a:r>
              <a:rPr dirty="0" baseline="13888" sz="1500" i="1">
                <a:latin typeface="Palatino Linotype"/>
                <a:cs typeface="Palatino Linotype"/>
              </a:rPr>
              <a:t>y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>
                <a:latin typeface="Cambria"/>
                <a:cs typeface="Cambria"/>
              </a:rPr>
              <a:t>(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−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>
                <a:latin typeface="Cambria"/>
                <a:cs typeface="Cambria"/>
              </a:rPr>
              <a:t>)</a:t>
            </a:r>
            <a:r>
              <a:rPr dirty="0" sz="650" spc="190">
                <a:latin typeface="Cambria"/>
                <a:cs typeface="Cambria"/>
              </a:rPr>
              <a:t> </a:t>
            </a:r>
            <a:r>
              <a:rPr dirty="0" baseline="13888" sz="1500" spc="112">
                <a:latin typeface="Cambria"/>
                <a:cs typeface="Cambria"/>
              </a:rPr>
              <a:t>=</a:t>
            </a:r>
            <a:endParaRPr baseline="13888" sz="1500">
              <a:latin typeface="Cambria"/>
              <a:cs typeface="Cambria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468182" y="7943739"/>
            <a:ext cx="581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>
                <a:latin typeface="Palatino Linotype"/>
                <a:cs typeface="Palatino Linotype"/>
              </a:rPr>
              <a:t>1</a:t>
            </a:r>
            <a:r>
              <a:rPr dirty="0" baseline="-19444" sz="1500" spc="-44">
                <a:latin typeface="Palatino Linotype"/>
                <a:cs typeface="Palatino Linotype"/>
              </a:rPr>
              <a:t> </a:t>
            </a:r>
            <a:r>
              <a:rPr dirty="0" baseline="-19444" sz="1500" spc="292">
                <a:latin typeface="Cambria"/>
                <a:cs typeface="Cambria"/>
              </a:rPr>
              <a:t>−</a:t>
            </a:r>
            <a:r>
              <a:rPr dirty="0" baseline="-19444" sz="1500">
                <a:latin typeface="Cambria"/>
                <a:cs typeface="Cambria"/>
              </a:rPr>
              <a:t> </a:t>
            </a:r>
            <a:r>
              <a:rPr dirty="0" baseline="-19444" sz="1500" spc="-825" i="1">
                <a:latin typeface="Meiryo"/>
                <a:cs typeface="Meiryo"/>
              </a:rPr>
              <a:t/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65">
                <a:latin typeface="Cambria"/>
                <a:cs typeface="Cambria"/>
              </a:rPr>
              <a:t>+</a:t>
            </a:r>
            <a:r>
              <a:rPr dirty="0" sz="650" spc="-50" i="1">
                <a:latin typeface="Palatino Linotype"/>
                <a:cs typeface="Palatino Linotype"/>
              </a:rPr>
              <a:t>S</a:t>
            </a:r>
            <a:r>
              <a:rPr dirty="0" sz="650" spc="114">
                <a:latin typeface="Cambria"/>
                <a:cs typeface="Cambria"/>
              </a:rPr>
              <a:t>−</a:t>
            </a:r>
            <a:r>
              <a:rPr dirty="0" sz="650" spc="-2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9" name="object 69" descr=""/>
          <p:cNvSpPr/>
          <p:nvPr/>
        </p:nvSpPr>
        <p:spPr>
          <a:xfrm>
            <a:off x="2506291" y="8179663"/>
            <a:ext cx="511809" cy="0"/>
          </a:xfrm>
          <a:custGeom>
            <a:avLst/>
            <a:gdLst/>
            <a:ahLst/>
            <a:cxnLst/>
            <a:rect l="l" t="t" r="r" b="b"/>
            <a:pathLst>
              <a:path w="511810" h="0">
                <a:moveTo>
                  <a:pt x="0" y="0"/>
                </a:moveTo>
                <a:lnTo>
                  <a:pt x="51137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" name="object 70" descr=""/>
          <p:cNvSpPr txBox="1"/>
          <p:nvPr/>
        </p:nvSpPr>
        <p:spPr>
          <a:xfrm>
            <a:off x="2614292" y="8160680"/>
            <a:ext cx="2959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094238" y="8062696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2994657" y="8072103"/>
            <a:ext cx="1835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34" i="1">
                <a:latin typeface="Meiryo"/>
                <a:cs typeface="Meiryo"/>
              </a:rPr>
              <a:t/>
            </a:r>
            <a:r>
              <a:rPr dirty="0" baseline="-21367" sz="975" spc="-652" i="1">
                <a:latin typeface="Meiryo"/>
                <a:cs typeface="Meiryo"/>
              </a:rPr>
              <a:t/>
            </a:r>
            <a:endParaRPr baseline="-21367" sz="975">
              <a:latin typeface="Meiryo"/>
              <a:cs typeface="Meiryo"/>
            </a:endParaRPr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16167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164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61739" y="925606"/>
            <a:ext cx="4984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6230" algn="l"/>
              </a:tabLst>
            </a:pPr>
            <a:r>
              <a:rPr dirty="0" sz="1000" spc="-25">
                <a:latin typeface="Cambria"/>
                <a:cs typeface="Cambria"/>
              </a:rPr>
              <a:t>lim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5">
                <a:latin typeface="Cambria"/>
                <a:cs typeface="Cambria"/>
              </a:rPr>
              <a:t>lim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587988" y="852223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877358" y="1014074"/>
            <a:ext cx="8788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8547" sz="975" spc="-37" i="1">
                <a:latin typeface="Palatino Linotype"/>
                <a:cs typeface="Palatino Linotype"/>
              </a:rPr>
              <a:t>N</a:t>
            </a:r>
            <a:r>
              <a:rPr dirty="0" baseline="8547" sz="975" spc="-150" i="1">
                <a:latin typeface="Palatino Linotype"/>
                <a:cs typeface="Palatino Linotype"/>
              </a:rPr>
              <a:t> </a:t>
            </a:r>
            <a:r>
              <a:rPr dirty="0" baseline="8547" sz="975" spc="82">
                <a:latin typeface="Lucida Sans Unicode"/>
                <a:cs typeface="Lucida Sans Unicode"/>
              </a:rPr>
              <a:t>→</a:t>
            </a:r>
            <a:r>
              <a:rPr dirty="0" baseline="8547" sz="975" spc="82">
                <a:latin typeface="Cambria"/>
                <a:cs typeface="Cambria"/>
              </a:rPr>
              <a:t>+∞</a:t>
            </a:r>
            <a:r>
              <a:rPr dirty="0" baseline="8547" sz="975" spc="52">
                <a:latin typeface="Cambria"/>
                <a:cs typeface="Cambria"/>
              </a:rPr>
              <a:t> </a:t>
            </a:r>
            <a:r>
              <a:rPr dirty="0" baseline="8547" sz="975" i="1">
                <a:latin typeface="Palatino Linotype"/>
                <a:cs typeface="Palatino Linotype"/>
              </a:rPr>
              <a:t>T</a:t>
            </a:r>
            <a:r>
              <a:rPr dirty="0" baseline="8547" sz="975" spc="-150" i="1">
                <a:latin typeface="Palatino Linotype"/>
                <a:cs typeface="Palatino Linotype"/>
              </a:rPr>
              <a:t> </a:t>
            </a:r>
            <a:r>
              <a:rPr dirty="0" baseline="8547" sz="975" spc="82">
                <a:latin typeface="Lucida Sans Unicode"/>
                <a:cs typeface="Lucida Sans Unicode"/>
              </a:rPr>
              <a:t>→</a:t>
            </a:r>
            <a:r>
              <a:rPr dirty="0" baseline="8547" sz="975" spc="82">
                <a:latin typeface="Cambria"/>
                <a:cs typeface="Cambria"/>
              </a:rPr>
              <a:t>+∞</a:t>
            </a:r>
            <a:r>
              <a:rPr dirty="0" baseline="8547" sz="975" spc="240">
                <a:latin typeface="Cambria"/>
                <a:cs typeface="Cambria"/>
              </a:rPr>
              <a:t> </a:t>
            </a:r>
            <a:r>
              <a:rPr dirty="0" sz="1000" spc="-35" i="1">
                <a:latin typeface="Palatino Linotype"/>
                <a:cs typeface="Palatino Linotype"/>
              </a:rPr>
              <a:t>NT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525922" y="810165"/>
            <a:ext cx="597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8600" algn="l"/>
              </a:tabLst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000" spc="570">
                <a:latin typeface="Segoe UI Symbol"/>
                <a:cs typeface="Segoe UI Symbol"/>
              </a:rPr>
              <a:t>∑</a:t>
            </a:r>
            <a:r>
              <a:rPr dirty="0" sz="1000" spc="-110">
                <a:latin typeface="Segoe UI Symbol"/>
                <a:cs typeface="Segoe UI Symbol"/>
              </a:rPr>
              <a:t> </a:t>
            </a:r>
            <a:r>
              <a:rPr dirty="0" sz="1000" spc="520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808245" y="1103087"/>
            <a:ext cx="2457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0447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097884" y="925606"/>
            <a:ext cx="5613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5">
                <a:latin typeface="Cambria"/>
                <a:cs typeface="Cambria"/>
              </a:rPr>
              <a:t>(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sz="1000" spc="29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315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 spc="-25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198239" y="998273"/>
            <a:ext cx="6972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6543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nt</a:t>
            </a:r>
            <a:r>
              <a:rPr dirty="0" sz="650" spc="260" i="1">
                <a:latin typeface="Palatino Linotype"/>
                <a:cs typeface="Palatino Linotype"/>
              </a:rPr>
              <a:t>  </a:t>
            </a: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-10">
                <a:latin typeface="Cambria"/>
                <a:cs typeface="Cambria"/>
              </a:rPr>
              <a:t>(</a:t>
            </a:r>
            <a:r>
              <a:rPr dirty="0" sz="650" spc="-10" i="1">
                <a:latin typeface="Palatino Linotype"/>
                <a:cs typeface="Palatino Linotype"/>
              </a:rPr>
              <a:t>t</a:t>
            </a:r>
            <a:r>
              <a:rPr dirty="0" sz="650" spc="-10">
                <a:latin typeface="Cambria"/>
                <a:cs typeface="Cambria"/>
              </a:rPr>
              <a:t>−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r>
              <a:rPr dirty="0" sz="650" spc="-1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911012" y="925606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022541" y="817363"/>
            <a:ext cx="346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sz="1000" spc="3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2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29914" sz="975" spc="-37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2</a:t>
            </a:r>
            <a:r>
              <a:rPr dirty="0" u="sng" baseline="29914" sz="975" spc="3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047941" y="875670"/>
            <a:ext cx="295910" cy="316230"/>
          </a:xfrm>
          <a:prstGeom prst="rect">
            <a:avLst/>
          </a:prstGeom>
        </p:spPr>
        <p:txBody>
          <a:bodyPr wrap="square" lIns="0" tIns="29845" rIns="0" bIns="0" rtlCol="0" vert="horz">
            <a:spAutoFit/>
          </a:bodyPr>
          <a:lstStyle/>
          <a:p>
            <a:pPr algn="ctr" marL="51435">
              <a:lnSpc>
                <a:spcPct val="100000"/>
              </a:lnSpc>
              <a:spcBef>
                <a:spcPts val="235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algn="ctr">
              <a:lnSpc>
                <a:spcPct val="100000"/>
              </a:lnSpc>
              <a:spcBef>
                <a:spcPts val="170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250945" y="925611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(7.3)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662842" y="1240279"/>
            <a:ext cx="19888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-15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converges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902759" y="1633810"/>
            <a:ext cx="7010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plim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75" i="1">
                <a:latin typeface="Meiryo"/>
                <a:cs typeface="Meiryo"/>
              </a:rPr>
              <a:t>̂</a:t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862740" y="1423128"/>
            <a:ext cx="1549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21367" sz="975" spc="-37" i="1">
                <a:latin typeface="Meiryo"/>
                <a:cs typeface="Meiryo"/>
              </a:rPr>
              <a:t/>
            </a:r>
            <a:r>
              <a:rPr dirty="0" sz="450" spc="-25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858535" y="1511370"/>
            <a:ext cx="17018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2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450" spc="-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450" spc="4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45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858535" y="1598348"/>
            <a:ext cx="1701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0">
                <a:latin typeface="Palatino Linotype"/>
                <a:cs typeface="Palatino Linotype"/>
              </a:rPr>
              <a:t>1</a:t>
            </a:r>
            <a:r>
              <a:rPr dirty="0" sz="650" spc="125">
                <a:latin typeface="Cambria"/>
                <a:cs typeface="Cambria"/>
              </a:rPr>
              <a:t>−</a:t>
            </a:r>
            <a:r>
              <a:rPr dirty="0" sz="650" spc="-34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1633948" y="1741373"/>
            <a:ext cx="619125" cy="0"/>
          </a:xfrm>
          <a:custGeom>
            <a:avLst/>
            <a:gdLst/>
            <a:ahLst/>
            <a:cxnLst/>
            <a:rect l="l" t="t" r="r" b="b"/>
            <a:pathLst>
              <a:path w="619125" h="0">
                <a:moveTo>
                  <a:pt x="0" y="0"/>
                </a:moveTo>
                <a:lnTo>
                  <a:pt x="61893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1673788" y="1718819"/>
            <a:ext cx="5613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431165" algn="l"/>
              </a:tabLst>
            </a:pPr>
            <a:r>
              <a:rPr dirty="0" baseline="-8547" sz="975" spc="-37" i="1">
                <a:latin typeface="Meiryo"/>
                <a:cs typeface="Meiryo"/>
              </a:rPr>
              <a:t/>
            </a:r>
            <a:r>
              <a:rPr dirty="0" baseline="12345" sz="675" spc="-37">
                <a:latin typeface="Palatino Linotype"/>
                <a:cs typeface="Palatino Linotype"/>
              </a:rPr>
              <a:t>2</a:t>
            </a:r>
            <a:r>
              <a:rPr dirty="0" baseline="12345" sz="675">
                <a:latin typeface="Palatino Linotype"/>
                <a:cs typeface="Palatino Linotype"/>
              </a:rPr>
              <a:t>	</a:t>
            </a:r>
            <a:r>
              <a:rPr dirty="0" baseline="-17094" sz="975" spc="-37" i="1">
                <a:latin typeface="Meiryo"/>
                <a:cs typeface="Meiryo"/>
              </a:rPr>
              <a:t/>
            </a:r>
            <a:r>
              <a:rPr dirty="0" sz="450" spc="-25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611050" y="1731078"/>
            <a:ext cx="6648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baseline="12345" sz="675" spc="54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12345" sz="67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12345" sz="675" spc="742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r>
              <a:rPr dirty="0" baseline="12345" sz="675" spc="232" i="1">
                <a:latin typeface="Meiryo"/>
                <a:cs typeface="Meiryo"/>
              </a:rPr>
              <a:t> </a:t>
            </a:r>
            <a:r>
              <a:rPr dirty="0" baseline="-19444" sz="1500" spc="187">
                <a:latin typeface="Cambria"/>
                <a:cs typeface="Cambria"/>
              </a:rPr>
              <a:t>+</a:t>
            </a:r>
            <a:r>
              <a:rPr dirty="0" baseline="-19444" sz="1500" spc="135">
                <a:latin typeface="Cambria"/>
                <a:cs typeface="Cambria"/>
              </a:rPr>
              <a:t> </a:t>
            </a:r>
            <a:r>
              <a:rPr dirty="0" u="sng" sz="450" spc="2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450" spc="-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450" spc="4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450">
              <a:latin typeface="Meiryo"/>
              <a:cs typeface="Meiryo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611050" y="1877697"/>
            <a:ext cx="6584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447040" algn="l"/>
              </a:tabLst>
            </a:pP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5">
                <a:latin typeface="Palatino Linotype"/>
                <a:cs typeface="Palatino Linotype"/>
              </a:rPr>
              <a:t>1</a:t>
            </a:r>
            <a:r>
              <a:rPr dirty="0" sz="650" spc="150">
                <a:latin typeface="Cambria"/>
                <a:cs typeface="Cambria"/>
              </a:rPr>
              <a:t>−</a:t>
            </a:r>
            <a:r>
              <a:rPr dirty="0" sz="650" spc="-305" i="1">
                <a:latin typeface="Meiryo"/>
                <a:cs typeface="Meiryo"/>
              </a:rPr>
              <a:t/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baseline="24691" sz="675" spc="-7">
                <a:latin typeface="Palatino Linotype"/>
                <a:cs typeface="Palatino Linotype"/>
              </a:rPr>
              <a:t>2</a:t>
            </a:r>
            <a:r>
              <a:rPr dirty="0" baseline="24691" sz="675">
                <a:latin typeface="Palatino Linotype"/>
                <a:cs typeface="Palatino Linotype"/>
              </a:rPr>
              <a:t>	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r>
              <a:rPr dirty="0" sz="650" spc="130">
                <a:latin typeface="Cambria"/>
                <a:cs typeface="Cambria"/>
              </a:rPr>
              <a:t>−</a:t>
            </a:r>
            <a:r>
              <a:rPr dirty="0" sz="650" spc="-340" i="1">
                <a:latin typeface="Meiryo"/>
                <a:cs typeface="Meiryo"/>
              </a:rPr>
              <a:t/>
            </a:r>
            <a:r>
              <a:rPr dirty="0" baseline="24691" sz="675" spc="-30">
                <a:latin typeface="Palatino Linotype"/>
                <a:cs typeface="Palatino Linotype"/>
              </a:rPr>
              <a:t>2</a:t>
            </a:r>
            <a:endParaRPr baseline="24691" sz="675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290363" y="1633809"/>
            <a:ext cx="3257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894069" y="1525566"/>
            <a:ext cx="5969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365" i="1">
                <a:latin typeface="Meiryo"/>
                <a:cs typeface="Meiryo"/>
              </a:rPr>
              <a:t/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sz="1000" spc="-50">
                <a:latin typeface="Cambria"/>
                <a:cs typeface="Cambria"/>
              </a:rPr>
              <a:t>)</a:t>
            </a:r>
            <a:r>
              <a:rPr dirty="0" sz="1000" spc="-335" i="1">
                <a:latin typeface="Meiryo"/>
                <a:cs typeface="Meiryo"/>
              </a:rPr>
              <a:t/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390842" y="1598351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7" name="object 27" descr=""/>
          <p:cNvSpPr/>
          <p:nvPr/>
        </p:nvSpPr>
        <p:spPr>
          <a:xfrm>
            <a:off x="2646532" y="1741373"/>
            <a:ext cx="1098550" cy="0"/>
          </a:xfrm>
          <a:custGeom>
            <a:avLst/>
            <a:gdLst/>
            <a:ahLst/>
            <a:cxnLst/>
            <a:rect l="l" t="t" r="r" b="b"/>
            <a:pathLst>
              <a:path w="1098550" h="0">
                <a:moveTo>
                  <a:pt x="0" y="0"/>
                </a:moveTo>
                <a:lnTo>
                  <a:pt x="109830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 txBox="1"/>
          <p:nvPr/>
        </p:nvSpPr>
        <p:spPr>
          <a:xfrm>
            <a:off x="2595732" y="1731993"/>
            <a:ext cx="1183005" cy="194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875"/>
              </a:lnSpc>
              <a:spcBef>
                <a:spcPts val="95"/>
              </a:spcBef>
            </a:pP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-135">
                <a:latin typeface="Cambria"/>
                <a:cs typeface="Cambria"/>
              </a:rPr>
              <a:t>)</a:t>
            </a:r>
            <a:r>
              <a:rPr dirty="0" sz="1000" spc="-380" i="1">
                <a:latin typeface="Meiryo"/>
                <a:cs typeface="Meiryo"/>
              </a:rPr>
              <a:t/>
            </a:r>
            <a:r>
              <a:rPr dirty="0" baseline="29914" sz="975" spc="-127">
                <a:latin typeface="Palatino Linotype"/>
                <a:cs typeface="Palatino Linotype"/>
              </a:rPr>
              <a:t>2</a:t>
            </a:r>
            <a:r>
              <a:rPr dirty="0" baseline="29914" sz="975" spc="172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1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345" i="1">
                <a:latin typeface="Meiryo"/>
                <a:cs typeface="Meiryo"/>
              </a:rPr>
              <a:t/>
            </a:r>
            <a:r>
              <a:rPr dirty="0" sz="1000" spc="-70">
                <a:latin typeface="Cambria"/>
                <a:cs typeface="Cambria"/>
              </a:rPr>
              <a:t>)</a:t>
            </a:r>
            <a:r>
              <a:rPr dirty="0" sz="1000" spc="-315" i="1">
                <a:latin typeface="Meiryo"/>
                <a:cs typeface="Meiryo"/>
              </a:rPr>
              <a:t/>
            </a:r>
            <a:r>
              <a:rPr dirty="0" baseline="29914" sz="975" spc="-30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  <a:p>
            <a:pPr marL="472440">
              <a:lnSpc>
                <a:spcPts val="455"/>
              </a:lnSpc>
              <a:tabLst>
                <a:tab pos="1093470" algn="l"/>
              </a:tabLst>
            </a:pP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622733" y="2240829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29428" y="2016715"/>
            <a:ext cx="5010785" cy="3289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6050">
              <a:lnSpc>
                <a:spcPts val="1195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view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expression,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estimator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biased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upward.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bias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tends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when</a:t>
            </a:r>
            <a:endParaRPr sz="1000">
              <a:latin typeface="Palatino Linotype"/>
              <a:cs typeface="Palatino Linotype"/>
            </a:endParaRPr>
          </a:p>
          <a:p>
            <a:pPr marL="38100">
              <a:lnSpc>
                <a:spcPts val="1195"/>
              </a:lnSpc>
            </a:pP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187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does.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29442" y="2455966"/>
            <a:ext cx="5011420" cy="1544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>
              <a:lnSpc>
                <a:spcPts val="1200"/>
              </a:lnSpc>
              <a:spcBef>
                <a:spcPts val="95"/>
              </a:spcBef>
            </a:pPr>
            <a:r>
              <a:rPr dirty="0" sz="1000" b="1">
                <a:latin typeface="Times New Roman"/>
                <a:cs typeface="Times New Roman"/>
              </a:rPr>
              <a:t>Example 7.2</a:t>
            </a:r>
            <a:r>
              <a:rPr dirty="0" sz="1000" spc="300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time</a:t>
            </a:r>
            <a:r>
              <a:rPr dirty="0" sz="1000" spc="5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ambria"/>
                <a:cs typeface="Cambria"/>
              </a:rPr>
              <a:t>effects</a:t>
            </a:r>
            <a:r>
              <a:rPr dirty="0" sz="1000" spc="35" b="1">
                <a:latin typeface="Cambria"/>
                <a:cs typeface="Cambria"/>
              </a:rPr>
              <a:t> </a:t>
            </a:r>
            <a:r>
              <a:rPr dirty="0" sz="1000" spc="-20" b="1">
                <a:latin typeface="Cambria"/>
                <a:cs typeface="Cambria"/>
              </a:rPr>
              <a:t>within</a:t>
            </a:r>
            <a:r>
              <a:rPr dirty="0" sz="1000" spc="3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ambria"/>
                <a:cs typeface="Cambria"/>
              </a:rPr>
              <a:t>model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3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DemocracyIncome</a:t>
            </a:r>
            <a:r>
              <a:rPr dirty="0" sz="1000" spc="-350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spc="3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38100" marR="30480">
              <a:lnSpc>
                <a:spcPts val="1200"/>
              </a:lnSpc>
              <a:spcBef>
                <a:spcPts val="35"/>
              </a:spcBef>
            </a:pP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emoglu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2008),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dem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cra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nd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one</a:t>
            </a:r>
            <a:r>
              <a:rPr dirty="0" sz="1000" spc="5">
                <a:latin typeface="Palatino Linotype"/>
                <a:cs typeface="Palatino Linotype"/>
              </a:rPr>
              <a:t>-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em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ra</a:t>
            </a:r>
            <a:r>
              <a:rPr dirty="0" sz="1000" spc="5">
                <a:latin typeface="Palatino Linotype"/>
                <a:cs typeface="Palatino Linotype"/>
              </a:rPr>
              <a:t>c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pi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me. </a:t>
            </a:r>
            <a:r>
              <a:rPr dirty="0" sz="1000" spc="-13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dummi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</a:t>
            </a:r>
            <a:r>
              <a:rPr dirty="0" sz="1000" spc="-40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eﬁn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75">
                <a:latin typeface="Palatino Linotype"/>
                <a:cs typeface="Palatino Linotype"/>
              </a:rPr>
              <a:t>y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sampl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390">
                <a:latin typeface="Courier New"/>
                <a:cs typeface="Courier New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-15">
                <a:latin typeface="Calibri"/>
                <a:cs typeface="Calibri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l</a:t>
            </a:r>
            <a:r>
              <a:rPr dirty="0" sz="1000" spc="-5">
                <a:latin typeface="Courier New"/>
                <a:cs typeface="Courier New"/>
              </a:rPr>
              <a:t>m</a:t>
            </a:r>
            <a:r>
              <a:rPr dirty="0" sz="1000" spc="-39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alu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la</a:t>
            </a:r>
            <a:r>
              <a:rPr dirty="0" sz="1000" spc="-5">
                <a:latin typeface="Courier New"/>
                <a:cs typeface="Courier New"/>
              </a:rPr>
              <a:t>g</a:t>
            </a:r>
            <a:r>
              <a:rPr dirty="0" sz="1000" spc="-415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baseline="29914" sz="975" spc="15">
                <a:latin typeface="Palatino Linotype"/>
                <a:cs typeface="Palatino Linotype"/>
              </a:rPr>
              <a:t>3</a:t>
            </a:r>
            <a:r>
              <a:rPr dirty="0" baseline="29914" sz="975">
                <a:latin typeface="Palatino Linotype"/>
                <a:cs typeface="Palatino Linotype"/>
              </a:rPr>
              <a:t> </a:t>
            </a:r>
            <a:r>
              <a:rPr dirty="0" baseline="29914" sz="975" spc="7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pl</a:t>
            </a:r>
            <a:r>
              <a:rPr dirty="0" sz="1000" spc="-5">
                <a:latin typeface="Courier New"/>
                <a:cs typeface="Courier New"/>
              </a:rPr>
              <a:t>m</a:t>
            </a:r>
            <a:r>
              <a:rPr dirty="0" sz="1000" spc="-320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p</a:t>
            </a:r>
            <a:r>
              <a:rPr dirty="0" sz="1000" spc="-10" b="1">
                <a:latin typeface="Cambria"/>
                <a:cs typeface="Cambria"/>
              </a:rPr>
              <a:t>l</a:t>
            </a:r>
            <a:r>
              <a:rPr dirty="0" sz="1000" spc="-25" b="1">
                <a:latin typeface="Cambria"/>
                <a:cs typeface="Cambria"/>
              </a:rPr>
              <a:t>m</a:t>
            </a:r>
            <a:r>
              <a:rPr dirty="0" sz="1000" spc="60" b="1">
                <a:latin typeface="Cambria"/>
                <a:cs typeface="Cambria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5">
                <a:latin typeface="Palatino Linotype"/>
                <a:cs typeface="Palatino Linotype"/>
              </a:rPr>
              <a:t>age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ins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ad,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mode</a:t>
            </a:r>
            <a:r>
              <a:rPr dirty="0" sz="1000" spc="-5">
                <a:latin typeface="Courier New"/>
                <a:cs typeface="Courier New"/>
              </a:rPr>
              <a:t>l</a:t>
            </a:r>
            <a:r>
              <a:rPr dirty="0" sz="1000" spc="-395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’pooling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ping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rans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6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-</a:t>
            </a:r>
            <a:r>
              <a:rPr dirty="0" sz="1000" spc="-5">
                <a:latin typeface="Courier New"/>
                <a:cs typeface="Courier New"/>
              </a:rPr>
              <a:t>1</a:t>
            </a:r>
            <a:r>
              <a:rPr dirty="0" sz="1000" spc="-320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ns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ins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yea</a:t>
            </a:r>
            <a:r>
              <a:rPr dirty="0" sz="1000" spc="-5">
                <a:latin typeface="Courier New"/>
                <a:cs typeface="Courier New"/>
              </a:rPr>
              <a:t>r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67532" y="4153782"/>
            <a:ext cx="4985385" cy="42418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ols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plm(democracy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5">
                <a:latin typeface="Cambria"/>
                <a:cs typeface="Cambria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lag(democracy)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lag(income)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year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1,</a:t>
            </a:r>
            <a:endParaRPr sz="800">
              <a:latin typeface="Courier New"/>
              <a:cs typeface="Courier New"/>
            </a:endParaRPr>
          </a:p>
          <a:p>
            <a:pPr marL="692785" marR="1490345">
              <a:lnSpc>
                <a:spcPct val="116300"/>
              </a:lnSpc>
            </a:pPr>
            <a:r>
              <a:rPr dirty="0" sz="800" spc="-10">
                <a:latin typeface="Courier New"/>
                <a:cs typeface="Courier New"/>
              </a:rPr>
              <a:t>DemocracyIncome,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c("country",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"year"),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"pooling",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subset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sample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1)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554828" y="4763227"/>
            <a:ext cx="4959350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0650">
              <a:lnSpc>
                <a:spcPts val="12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may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setting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model</a:t>
            </a:r>
            <a:r>
              <a:rPr dirty="0" sz="1000" spc="-345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’within’</a:t>
            </a:r>
            <a:r>
              <a:rPr dirty="0" sz="1000" spc="-345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effect</a:t>
            </a:r>
            <a:r>
              <a:rPr dirty="0" sz="1000" spc="-345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ts val="1200"/>
              </a:lnSpc>
            </a:pPr>
            <a:r>
              <a:rPr dirty="0" sz="1000" spc="-10">
                <a:latin typeface="Courier New"/>
                <a:cs typeface="Courier New"/>
              </a:rPr>
              <a:t>’time’</a:t>
            </a:r>
            <a:r>
              <a:rPr dirty="0" sz="1000" spc="-1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567532" y="5246490"/>
            <a:ext cx="4985385" cy="113474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ols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0">
                <a:latin typeface="Courier New"/>
                <a:cs typeface="Courier New"/>
              </a:rPr>
              <a:t> plm(democracy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95">
                <a:latin typeface="Cambria"/>
                <a:cs typeface="Cambria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lag(democracy)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10">
                <a:latin typeface="Courier New"/>
                <a:cs typeface="Courier New"/>
              </a:rPr>
              <a:t> lag(income),</a:t>
            </a:r>
            <a:endParaRPr sz="800">
              <a:latin typeface="Courier New"/>
              <a:cs typeface="Courier New"/>
            </a:endParaRPr>
          </a:p>
          <a:p>
            <a:pPr marL="692785" marR="1490345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DemocracyIncome,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c("country",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"year"),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"within",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"time",</a:t>
            </a:r>
            <a:endParaRPr sz="800">
              <a:latin typeface="Courier New"/>
              <a:cs typeface="Courier New"/>
            </a:endParaRPr>
          </a:p>
          <a:p>
            <a:pPr marL="24765" marR="3008630" indent="668020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subset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sample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1) </a:t>
            </a:r>
            <a:r>
              <a:rPr dirty="0" sz="800" spc="-10">
                <a:latin typeface="Courier New"/>
                <a:cs typeface="Courier New"/>
              </a:rPr>
              <a:t>coef(summary(ols))</a:t>
            </a:r>
            <a:endParaRPr sz="800">
              <a:latin typeface="Courier New"/>
              <a:cs typeface="Courier New"/>
            </a:endParaRPr>
          </a:p>
          <a:p>
            <a:pPr marL="24765" marR="1732914" indent="910590">
              <a:lnSpc>
                <a:spcPts val="1120"/>
              </a:lnSpc>
              <a:tabLst>
                <a:tab pos="1604010" algn="l"/>
                <a:tab pos="2757805" algn="l"/>
              </a:tabLst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t-value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Pr(&gt;|t|) </a:t>
            </a:r>
            <a:r>
              <a:rPr dirty="0" sz="800">
                <a:latin typeface="Courier New"/>
                <a:cs typeface="Courier New"/>
              </a:rPr>
              <a:t>lag(democracy)</a:t>
            </a:r>
            <a:r>
              <a:rPr dirty="0" sz="800" spc="3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0.70637</a:t>
            </a:r>
            <a:r>
              <a:rPr dirty="0" sz="800">
                <a:latin typeface="Courier New"/>
                <a:cs typeface="Courier New"/>
              </a:rPr>
              <a:t>	0.024293</a:t>
            </a:r>
            <a:r>
              <a:rPr dirty="0" sz="800" spc="39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29.077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6.979e-</a:t>
            </a:r>
            <a:r>
              <a:rPr dirty="0" sz="800" spc="-25">
                <a:latin typeface="Courier New"/>
                <a:cs typeface="Courier New"/>
              </a:rPr>
              <a:t>133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90"/>
              </a:spcBef>
              <a:tabLst>
                <a:tab pos="996950" algn="l"/>
                <a:tab pos="1604010" algn="l"/>
                <a:tab pos="2272030" algn="l"/>
              </a:tabLst>
            </a:pPr>
            <a:r>
              <a:rPr dirty="0" sz="800" spc="-10">
                <a:latin typeface="Courier New"/>
                <a:cs typeface="Courier New"/>
              </a:rPr>
              <a:t>lag(income)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0.07232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0.008343</a:t>
            </a:r>
            <a:r>
              <a:rPr dirty="0" sz="800">
                <a:latin typeface="Courier New"/>
                <a:cs typeface="Courier New"/>
              </a:rPr>
              <a:t>	8.668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1.915e-</a:t>
            </a:r>
            <a:r>
              <a:rPr dirty="0" sz="800" spc="-25">
                <a:latin typeface="Courier New"/>
                <a:cs typeface="Courier New"/>
              </a:rPr>
              <a:t>17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5" name="object 35" descr=""/>
          <p:cNvSpPr/>
          <p:nvPr/>
        </p:nvSpPr>
        <p:spPr>
          <a:xfrm>
            <a:off x="567532" y="8027009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 txBox="1"/>
          <p:nvPr/>
        </p:nvSpPr>
        <p:spPr>
          <a:xfrm>
            <a:off x="554814" y="6566196"/>
            <a:ext cx="4960620" cy="17653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20">
                <a:latin typeface="Palatino Linotype"/>
                <a:cs typeface="Palatino Linotype"/>
              </a:rPr>
              <a:t>rst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highlig</a:t>
            </a:r>
            <a:r>
              <a:rPr dirty="0" sz="1000" spc="-65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hand,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democrac</a:t>
            </a:r>
            <a:r>
              <a:rPr dirty="0" sz="1000" spc="-5">
                <a:latin typeface="Courier New"/>
                <a:cs typeface="Courier New"/>
              </a:rPr>
              <a:t>y</a:t>
            </a:r>
            <a:r>
              <a:rPr dirty="0" sz="1000" spc="-315">
                <a:latin typeface="Courier New"/>
                <a:cs typeface="Courier New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2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0.71.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14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60">
                <a:latin typeface="Palatino Linotype"/>
                <a:cs typeface="Palatino Linotype"/>
              </a:rPr>
              <a:t>now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sitive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hand,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ms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sitive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influen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em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ra</a:t>
            </a:r>
            <a:r>
              <a:rPr dirty="0" sz="1000" spc="5">
                <a:latin typeface="Palatino Linotype"/>
                <a:cs typeface="Palatino Linotype"/>
              </a:rPr>
              <a:t>c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00" b="1">
                <a:latin typeface="Calibri"/>
                <a:cs typeface="Calibri"/>
              </a:rPr>
              <a:t>7.1.2</a:t>
            </a:r>
            <a:r>
              <a:rPr dirty="0" sz="1000" spc="28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-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within</a:t>
            </a:r>
            <a:r>
              <a:rPr dirty="0" sz="1000" spc="-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Estimator</a:t>
            </a:r>
            <a:endParaRPr sz="1000">
              <a:latin typeface="Calibri"/>
              <a:cs typeface="Calibri"/>
            </a:endParaRPr>
          </a:p>
          <a:p>
            <a:pPr marL="12700" marR="5080" indent="-635">
              <a:lnSpc>
                <a:spcPct val="100000"/>
              </a:lnSpc>
              <a:spcBef>
                <a:spcPts val="59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bias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due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between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term </a:t>
            </a:r>
            <a:r>
              <a:rPr dirty="0" sz="1000" spc="-3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lagged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endogenous </a:t>
            </a:r>
            <a:r>
              <a:rPr dirty="0" sz="1000" spc="-40">
                <a:latin typeface="Palatino Linotype"/>
                <a:cs typeface="Palatino Linotype"/>
              </a:rPr>
              <a:t>variable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due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presence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effect;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hence 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may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think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solve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problem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00">
              <a:latin typeface="Palatino Linotype"/>
              <a:cs typeface="Palatino Linotype"/>
            </a:endParaRPr>
          </a:p>
          <a:p>
            <a:pPr marL="12700" marR="168910">
              <a:lnSpc>
                <a:spcPct val="103800"/>
              </a:lnSpc>
            </a:pPr>
            <a:r>
              <a:rPr dirty="0" sz="800">
                <a:latin typeface="Palatino Linotype"/>
                <a:cs typeface="Palatino Linotype"/>
              </a:rPr>
              <a:t>3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In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particular,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this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means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that</a:t>
            </a:r>
            <a:r>
              <a:rPr dirty="0" sz="800" spc="-10">
                <a:latin typeface="Palatino Linotype"/>
                <a:cs typeface="Palatino Linotype"/>
              </a:rPr>
              <a:t> the </a:t>
            </a:r>
            <a:r>
              <a:rPr dirty="0" sz="800" spc="-45">
                <a:latin typeface="Palatino Linotype"/>
                <a:cs typeface="Palatino Linotype"/>
              </a:rPr>
              <a:t>lagged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value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10">
                <a:latin typeface="Palatino Linotype"/>
                <a:cs typeface="Palatino Linotype"/>
              </a:rPr>
              <a:t> the </a:t>
            </a:r>
            <a:r>
              <a:rPr dirty="0" sz="800" spc="-35">
                <a:latin typeface="Palatino Linotype"/>
                <a:cs typeface="Palatino Linotype"/>
              </a:rPr>
              <a:t>variable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for</a:t>
            </a:r>
            <a:r>
              <a:rPr dirty="0" sz="800" spc="-10">
                <a:latin typeface="Palatino Linotype"/>
                <a:cs typeface="Palatino Linotype"/>
              </a:rPr>
              <a:t> the </a:t>
            </a:r>
            <a:r>
              <a:rPr dirty="0" sz="800" spc="-20">
                <a:latin typeface="Palatino Linotype"/>
                <a:cs typeface="Palatino Linotype"/>
              </a:rPr>
              <a:t>ﬁrst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observation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10">
                <a:latin typeface="Palatino Linotype"/>
                <a:cs typeface="Palatino Linotype"/>
              </a:rPr>
              <a:t> the </a:t>
            </a:r>
            <a:r>
              <a:rPr dirty="0" sz="800" spc="-30">
                <a:latin typeface="Palatino Linotype"/>
                <a:cs typeface="Palatino Linotype"/>
              </a:rPr>
              <a:t>second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country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will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incorrectly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be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made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equal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to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last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observation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ﬁrst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country.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210606" y="611668"/>
            <a:ext cx="16021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Estimation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of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Dynamic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</a:t>
            </a:r>
            <a:r>
              <a:rPr dirty="0" sz="800" spc="27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165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8779" y="870060"/>
            <a:ext cx="4959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through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transformation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eliminates</a:t>
            </a:r>
            <a:r>
              <a:rPr dirty="0" sz="1000" spc="-10">
                <a:latin typeface="Palatino Linotype"/>
                <a:cs typeface="Palatino Linotype"/>
              </a:rPr>
              <a:t>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obvious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choice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68779" y="1029619"/>
            <a:ext cx="25946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94280" algn="l"/>
              </a:tabLst>
            </a:pP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estimator.</a:t>
            </a:r>
            <a:r>
              <a:rPr dirty="0" sz="1000" spc="-20">
                <a:latin typeface="Palatino Linotype"/>
                <a:cs typeface="Palatino Linotype"/>
              </a:rPr>
              <a:t> 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5" i="1">
                <a:latin typeface="Palatino Linotype"/>
                <a:cs typeface="Palatino Linotype"/>
              </a:rPr>
              <a:t>y</a:t>
            </a:r>
            <a:r>
              <a:rPr dirty="0" sz="1000" spc="-405" i="1">
                <a:latin typeface="Meiryo"/>
                <a:cs typeface="Meiryo"/>
              </a:rPr>
              <a:t>̄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804713" y="1108343"/>
            <a:ext cx="8312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95934" algn="l"/>
              </a:tabLst>
            </a:pPr>
            <a:r>
              <a:rPr dirty="0" baseline="4273" sz="975" spc="-15" i="1">
                <a:latin typeface="Palatino Linotype"/>
                <a:cs typeface="Palatino Linotype"/>
              </a:rPr>
              <a:t>n</a:t>
            </a:r>
            <a:r>
              <a:rPr dirty="0" baseline="4273" sz="975" spc="-15">
                <a:latin typeface="Cambria"/>
                <a:cs typeface="Cambria"/>
              </a:rPr>
              <a:t>(–</a:t>
            </a:r>
            <a:r>
              <a:rPr dirty="0" baseline="4273" sz="975" spc="-15">
                <a:latin typeface="Palatino Linotype"/>
                <a:cs typeface="Palatino Linotype"/>
              </a:rPr>
              <a:t>1</a:t>
            </a:r>
            <a:r>
              <a:rPr dirty="0" baseline="4273" sz="975" spc="-15">
                <a:latin typeface="Cambria"/>
                <a:cs typeface="Cambria"/>
              </a:rPr>
              <a:t>)</a:t>
            </a:r>
            <a:r>
              <a:rPr dirty="0" baseline="4273" sz="975">
                <a:latin typeface="Cambria"/>
                <a:cs typeface="Cambria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355">
                <a:latin typeface="Palatino Linotype"/>
                <a:cs typeface="Palatino Linotype"/>
              </a:rPr>
              <a:t>  </a:t>
            </a:r>
            <a:r>
              <a:rPr dirty="0" baseline="4273" sz="975" spc="-37" i="1">
                <a:latin typeface="Palatino Linotype"/>
                <a:cs typeface="Palatino Linotype"/>
              </a:rPr>
              <a:t>nt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172755" y="941498"/>
            <a:ext cx="15595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430655" algn="l"/>
              </a:tabLst>
            </a:pPr>
            <a:r>
              <a:rPr dirty="0" sz="1000" spc="50" i="1">
                <a:latin typeface="Meiryo"/>
                <a:cs typeface="Meiryo"/>
              </a:rPr>
              <a:t>∑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50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288429" y="1006277"/>
            <a:ext cx="14986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430655" algn="l"/>
              </a:tabLst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75" i="1">
                <a:latin typeface="Palatino Linotype"/>
                <a:cs typeface="Palatino Linotype"/>
              </a:rPr>
              <a:t> </a:t>
            </a: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381136" y="1108343"/>
            <a:ext cx="6419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37820" algn="l"/>
              </a:tabLst>
            </a:pP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229">
                <a:latin typeface="Palatino Linotype"/>
                <a:cs typeface="Palatino Linotype"/>
              </a:rPr>
              <a:t>  </a:t>
            </a:r>
            <a:r>
              <a:rPr dirty="0" baseline="4273" sz="975" spc="-37" i="1">
                <a:latin typeface="Palatino Linotype"/>
                <a:cs typeface="Palatino Linotype"/>
              </a:rPr>
              <a:t>nt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479540" y="1029619"/>
            <a:ext cx="20307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399540" algn="l"/>
              </a:tabLst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7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∕(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80" i="1">
                <a:latin typeface="Palatino Linotype"/>
                <a:cs typeface="Palatino Linotype"/>
              </a:rPr>
              <a:t>y</a:t>
            </a:r>
            <a:r>
              <a:rPr dirty="0" sz="1000" spc="-380" i="1">
                <a:latin typeface="Meiryo"/>
                <a:cs typeface="Meiryo"/>
              </a:rPr>
              <a:t>̄</a:t>
            </a:r>
            <a:r>
              <a:rPr dirty="0" sz="1000" spc="390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8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∕(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916714" y="1363723"/>
            <a:ext cx="2108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75" i="1">
                <a:latin typeface="Meiryo"/>
                <a:cs typeface="Meiryo"/>
              </a:rPr>
              <a:t>̂</a:t>
            </a:r>
            <a:r>
              <a:rPr dirty="0" sz="1000" spc="-45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52393" y="1167696"/>
            <a:ext cx="43243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3530" algn="l"/>
              </a:tabLst>
            </a:pPr>
            <a:r>
              <a:rPr dirty="0" sz="1000" spc="50" i="1">
                <a:latin typeface="Meiryo"/>
                <a:cs typeface="Meiryo"/>
              </a:rPr>
              <a:t>∑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50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268062" y="1232589"/>
            <a:ext cx="3714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353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268062" y="1334546"/>
            <a:ext cx="4489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353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796357" y="1328603"/>
            <a:ext cx="11487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95275" algn="l"/>
                <a:tab pos="488950" algn="l"/>
                <a:tab pos="93027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-10">
                <a:latin typeface="Cambria"/>
                <a:cs typeface="Cambria"/>
              </a:rPr>
              <a:t>(</a:t>
            </a:r>
            <a:r>
              <a:rPr dirty="0" sz="650" spc="-10" i="1">
                <a:latin typeface="Palatino Linotype"/>
                <a:cs typeface="Palatino Linotype"/>
              </a:rPr>
              <a:t>t</a:t>
            </a:r>
            <a:r>
              <a:rPr dirty="0" sz="650" spc="-10">
                <a:latin typeface="Cambria"/>
                <a:cs typeface="Cambria"/>
              </a:rPr>
              <a:t>−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r>
              <a:rPr dirty="0" sz="650" spc="-10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0" i="1">
                <a:latin typeface="Palatino Linotype"/>
                <a:cs typeface="Palatino Linotype"/>
              </a:rPr>
              <a:t>n</a:t>
            </a:r>
            <a:r>
              <a:rPr dirty="0" sz="650" spc="-20">
                <a:latin typeface="Cambria"/>
                <a:cs typeface="Cambria"/>
              </a:rPr>
              <a:t>(−</a:t>
            </a:r>
            <a:r>
              <a:rPr dirty="0" sz="650" spc="-20">
                <a:latin typeface="Palatino Linotype"/>
                <a:cs typeface="Palatino Linotype"/>
              </a:rPr>
              <a:t>1</a:t>
            </a:r>
            <a:r>
              <a:rPr dirty="0" sz="650" spc="-2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697828" y="1255936"/>
            <a:ext cx="1295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57885" algn="l"/>
                <a:tab pos="1240155" algn="l"/>
              </a:tabLst>
            </a:pP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40" i="1">
                <a:latin typeface="Palatino Linotype"/>
                <a:cs typeface="Palatino Linotype"/>
              </a:rPr>
              <a:t> 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380" i="1">
                <a:latin typeface="Palatino Linotype"/>
                <a:cs typeface="Palatino Linotype"/>
              </a:rPr>
              <a:t>y</a:t>
            </a:r>
            <a:r>
              <a:rPr dirty="0" sz="1000" spc="-380" i="1">
                <a:latin typeface="Meiryo"/>
                <a:cs typeface="Meiryo"/>
              </a:rPr>
              <a:t>̄</a:t>
            </a:r>
            <a:r>
              <a:rPr dirty="0" sz="1000" spc="140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)(</a:t>
            </a:r>
            <a:r>
              <a:rPr dirty="0" sz="1000" spc="-25" i="1">
                <a:latin typeface="Palatino Linotype"/>
                <a:cs typeface="Palatino Linotype"/>
              </a:rPr>
              <a:t>y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05" i="1">
                <a:latin typeface="Palatino Linotype"/>
                <a:cs typeface="Palatino Linotype"/>
              </a:rPr>
              <a:t>y</a:t>
            </a:r>
            <a:r>
              <a:rPr dirty="0" sz="1000" spc="-405" i="1">
                <a:latin typeface="Meiryo"/>
                <a:cs typeface="Meiryo"/>
              </a:rPr>
              <a:t>̄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1165095" y="1471167"/>
            <a:ext cx="1815464" cy="0"/>
          </a:xfrm>
          <a:custGeom>
            <a:avLst/>
            <a:gdLst/>
            <a:ahLst/>
            <a:cxnLst/>
            <a:rect l="l" t="t" r="r" b="b"/>
            <a:pathLst>
              <a:path w="1815464" h="0">
                <a:moveTo>
                  <a:pt x="0" y="0"/>
                </a:moveTo>
                <a:lnTo>
                  <a:pt x="181531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1434716" y="1395493"/>
            <a:ext cx="43243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3530" algn="l"/>
              </a:tabLst>
            </a:pPr>
            <a:r>
              <a:rPr dirty="0" sz="1000" spc="50" i="1">
                <a:latin typeface="Meiryo"/>
                <a:cs typeface="Meiryo"/>
              </a:rPr>
              <a:t>∑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50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550390" y="1460277"/>
            <a:ext cx="3714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353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550390" y="1562344"/>
            <a:ext cx="4489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353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001185" y="1483620"/>
            <a:ext cx="3987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45" i="1">
                <a:latin typeface="Palatino Linotype"/>
                <a:cs typeface="Palatino Linotype"/>
              </a:rPr>
              <a:t> 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405" i="1">
                <a:latin typeface="Palatino Linotype"/>
                <a:cs typeface="Palatino Linotype"/>
              </a:rPr>
              <a:t>y</a:t>
            </a:r>
            <a:r>
              <a:rPr dirty="0" sz="1000" spc="-40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099715" y="1556400"/>
            <a:ext cx="5137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9527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-10">
                <a:latin typeface="Cambria"/>
                <a:cs typeface="Cambria"/>
              </a:rPr>
              <a:t>(−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r>
              <a:rPr dirty="0" sz="650" spc="-1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568662" y="1448873"/>
            <a:ext cx="1612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3888" sz="1500" spc="-37">
                <a:latin typeface="Cambria"/>
                <a:cs typeface="Cambria"/>
              </a:rPr>
              <a:t>)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015466" y="1805033"/>
            <a:ext cx="3257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358817" y="1609120"/>
            <a:ext cx="43243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3530" algn="l"/>
              </a:tabLst>
            </a:pPr>
            <a:r>
              <a:rPr dirty="0" sz="1000" spc="50" i="1">
                <a:latin typeface="Meiryo"/>
                <a:cs typeface="Meiryo"/>
              </a:rPr>
              <a:t>∑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50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474496" y="1673904"/>
            <a:ext cx="3714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353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474496" y="1775861"/>
            <a:ext cx="4489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353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904262" y="1697246"/>
            <a:ext cx="1244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Cambria"/>
                <a:cs typeface="Cambria"/>
              </a:rPr>
              <a:t>(</a:t>
            </a:r>
            <a:r>
              <a:rPr dirty="0" sz="1000" spc="-35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002792" y="1770027"/>
            <a:ext cx="11506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53390" algn="l"/>
                <a:tab pos="806450" algn="l"/>
                <a:tab pos="1090295" algn="l"/>
              </a:tabLst>
            </a:pP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-10">
                <a:latin typeface="Cambria"/>
                <a:cs typeface="Cambria"/>
              </a:rPr>
              <a:t>(</a:t>
            </a:r>
            <a:r>
              <a:rPr dirty="0" sz="650" spc="-10" i="1">
                <a:latin typeface="Palatino Linotype"/>
                <a:cs typeface="Palatino Linotype"/>
              </a:rPr>
              <a:t>t</a:t>
            </a:r>
            <a:r>
              <a:rPr dirty="0" sz="650" spc="-10">
                <a:latin typeface="Cambria"/>
                <a:cs typeface="Cambria"/>
              </a:rPr>
              <a:t>−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r>
              <a:rPr dirty="0" sz="650" spc="-10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-10">
                <a:latin typeface="Cambria"/>
                <a:cs typeface="Cambria"/>
              </a:rPr>
              <a:t>(−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r>
              <a:rPr dirty="0" sz="650" spc="-10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272994" y="1697246"/>
            <a:ext cx="9283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94970" algn="l"/>
              </a:tabLst>
            </a:pP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05" i="1">
                <a:latin typeface="Palatino Linotype"/>
                <a:cs typeface="Palatino Linotype"/>
              </a:rPr>
              <a:t>y</a:t>
            </a:r>
            <a:r>
              <a:rPr dirty="0" sz="1000" spc="-405" i="1">
                <a:latin typeface="Meiryo"/>
                <a:cs typeface="Meiryo"/>
              </a:rPr>
              <a:t>̄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125">
                <a:latin typeface="Cambria"/>
                <a:cs typeface="Cambria"/>
              </a:rPr>
              <a:t>)(</a:t>
            </a:r>
            <a:r>
              <a:rPr dirty="0" sz="1000" spc="-125" i="1">
                <a:latin typeface="Meiryo"/>
                <a:cs typeface="Meiryo"/>
              </a:rPr>
              <a:t/>
            </a:r>
            <a:r>
              <a:rPr dirty="0" sz="1000" spc="300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-600" i="1">
                <a:latin typeface="Meiryo"/>
                <a:cs typeface="Meiryo"/>
              </a:rPr>
              <a:t>̄</a:t>
            </a:r>
            <a:r>
              <a:rPr dirty="0" sz="1000" spc="90" i="1">
                <a:latin typeface="Meiryo"/>
                <a:cs typeface="Meiryo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1" name="object 31" descr=""/>
          <p:cNvSpPr/>
          <p:nvPr/>
        </p:nvSpPr>
        <p:spPr>
          <a:xfrm>
            <a:off x="1371521" y="1912594"/>
            <a:ext cx="1817370" cy="0"/>
          </a:xfrm>
          <a:custGeom>
            <a:avLst/>
            <a:gdLst/>
            <a:ahLst/>
            <a:cxnLst/>
            <a:rect l="l" t="t" r="r" b="b"/>
            <a:pathLst>
              <a:path w="1817370" h="0">
                <a:moveTo>
                  <a:pt x="0" y="0"/>
                </a:moveTo>
                <a:lnTo>
                  <a:pt x="181714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 txBox="1"/>
          <p:nvPr/>
        </p:nvSpPr>
        <p:spPr>
          <a:xfrm>
            <a:off x="1642056" y="1836806"/>
            <a:ext cx="43243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3530" algn="l"/>
              </a:tabLst>
            </a:pPr>
            <a:r>
              <a:rPr dirty="0" sz="1000" spc="50" i="1">
                <a:latin typeface="Meiryo"/>
                <a:cs typeface="Meiryo"/>
              </a:rPr>
              <a:t>∑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50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757725" y="1901698"/>
            <a:ext cx="3714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353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208526" y="1925045"/>
            <a:ext cx="3987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45" i="1">
                <a:latin typeface="Palatino Linotype"/>
                <a:cs typeface="Palatino Linotype"/>
              </a:rPr>
              <a:t> 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405" i="1">
                <a:latin typeface="Palatino Linotype"/>
                <a:cs typeface="Palatino Linotype"/>
              </a:rPr>
              <a:t>y</a:t>
            </a:r>
            <a:r>
              <a:rPr dirty="0" sz="1000" spc="-40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757725" y="2003655"/>
            <a:ext cx="10629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3530" algn="l"/>
                <a:tab pos="84455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395">
                <a:latin typeface="Palatino Linotype"/>
                <a:cs typeface="Palatino Linotype"/>
              </a:rPr>
              <a:t>  </a:t>
            </a:r>
            <a:r>
              <a:rPr dirty="0" baseline="4273" sz="975" spc="-37" i="1">
                <a:latin typeface="Palatino Linotype"/>
                <a:cs typeface="Palatino Linotype"/>
              </a:rPr>
              <a:t>nt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baseline="4273" sz="975" spc="-30" i="1">
                <a:latin typeface="Palatino Linotype"/>
                <a:cs typeface="Palatino Linotype"/>
              </a:rPr>
              <a:t>n</a:t>
            </a:r>
            <a:r>
              <a:rPr dirty="0" baseline="4273" sz="975" spc="-30">
                <a:latin typeface="Cambria"/>
                <a:cs typeface="Cambria"/>
              </a:rPr>
              <a:t>(−</a:t>
            </a:r>
            <a:r>
              <a:rPr dirty="0" baseline="4273" sz="975" spc="-30">
                <a:latin typeface="Palatino Linotype"/>
                <a:cs typeface="Palatino Linotype"/>
              </a:rPr>
              <a:t>1</a:t>
            </a:r>
            <a:r>
              <a:rPr dirty="0" baseline="4273" sz="975" spc="-30">
                <a:latin typeface="Cambria"/>
                <a:cs typeface="Cambria"/>
              </a:rPr>
              <a:t>)</a:t>
            </a:r>
            <a:endParaRPr baseline="4273" sz="975">
              <a:latin typeface="Cambria"/>
              <a:cs typeface="Cambria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775997" y="1890185"/>
            <a:ext cx="1612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3888" sz="1500" spc="-37">
                <a:latin typeface="Cambria"/>
                <a:cs typeface="Cambria"/>
              </a:rPr>
              <a:t>)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676790" y="2125184"/>
            <a:ext cx="48520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hence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bias)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have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disappeared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from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but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892737" y="2377645"/>
            <a:ext cx="1892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75" i="1">
                <a:latin typeface="Palatino Linotype"/>
                <a:cs typeface="Palatino Linotype"/>
              </a:rPr>
              <a:t> 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492448" y="2348495"/>
            <a:ext cx="7931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90245" algn="l"/>
              </a:tabLst>
            </a:pP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-10">
                <a:latin typeface="Cambria"/>
                <a:cs typeface="Cambria"/>
              </a:rPr>
              <a:t>(</a:t>
            </a:r>
            <a:r>
              <a:rPr dirty="0" sz="650" spc="-10" i="1">
                <a:latin typeface="Palatino Linotype"/>
                <a:cs typeface="Palatino Linotype"/>
              </a:rPr>
              <a:t>t</a:t>
            </a:r>
            <a:r>
              <a:rPr dirty="0" sz="650" spc="-10">
                <a:latin typeface="Cambria"/>
                <a:cs typeface="Cambria"/>
              </a:rPr>
              <a:t>−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r>
              <a:rPr dirty="0" sz="650" spc="-10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734559" y="2348495"/>
            <a:ext cx="6699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28650" algn="l"/>
              </a:tabLst>
            </a:pP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-10">
                <a:latin typeface="Cambria"/>
                <a:cs typeface="Cambria"/>
              </a:rPr>
              <a:t>(</a:t>
            </a:r>
            <a:r>
              <a:rPr dirty="0" sz="650" spc="-10" i="1">
                <a:latin typeface="Palatino Linotype"/>
                <a:cs typeface="Palatino Linotype"/>
              </a:rPr>
              <a:t>t</a:t>
            </a:r>
            <a:r>
              <a:rPr dirty="0" sz="650" spc="-10">
                <a:latin typeface="Cambria"/>
                <a:cs typeface="Cambria"/>
              </a:rPr>
              <a:t>−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r>
              <a:rPr dirty="0" sz="650" spc="-10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543384" y="2275708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231515" algn="l"/>
                <a:tab pos="4445635" algn="l"/>
              </a:tabLst>
            </a:pP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second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source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bias has </a:t>
            </a:r>
            <a:r>
              <a:rPr dirty="0" sz="1000">
                <a:latin typeface="Palatino Linotype"/>
                <a:cs typeface="Palatino Linotype"/>
              </a:rPr>
              <a:t>been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introduced.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fact,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y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5">
                <a:latin typeface="Cambria"/>
                <a:cs typeface="Cambria"/>
              </a:rPr>
              <a:t> </a:t>
            </a:r>
            <a:r>
              <a:rPr dirty="0" u="sng" baseline="42735" sz="975" spc="434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2735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baseline="42735" sz="975" spc="442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baseline="42735" sz="975" spc="-67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220" i="1">
                <a:latin typeface="Palatino Linotype"/>
                <a:cs typeface="Palatino Linotype"/>
              </a:rPr>
              <a:t>  </a:t>
            </a:r>
            <a:r>
              <a:rPr dirty="0" sz="1000" spc="140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195">
                <a:latin typeface="Cambria"/>
                <a:cs typeface="Cambria"/>
              </a:rPr>
              <a:t>…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140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y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170" i="1">
                <a:latin typeface="Meiryo"/>
                <a:cs typeface="Meiryo"/>
              </a:rPr>
              <a:t> </a:t>
            </a:r>
            <a:r>
              <a:rPr dirty="0" sz="1000" spc="145">
                <a:latin typeface="Cambria"/>
                <a:cs typeface="Cambria"/>
              </a:rPr>
              <a:t>−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583980" y="2560640"/>
            <a:ext cx="1892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75" i="1">
                <a:latin typeface="Palatino Linotype"/>
                <a:cs typeface="Palatino Linotype"/>
              </a:rPr>
              <a:t> 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558580" y="2398016"/>
            <a:ext cx="3549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sz="650" spc="30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6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650" spc="31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650" spc="-45">
                <a:latin typeface="Palatino Linotype"/>
                <a:cs typeface="Palatino Linotype"/>
              </a:rPr>
              <a:t> </a:t>
            </a:r>
            <a:r>
              <a:rPr dirty="0" baseline="-27777" sz="1500" spc="-494">
                <a:latin typeface="Cambria"/>
                <a:cs typeface="Cambria"/>
              </a:rPr>
              <a:t>(</a:t>
            </a:r>
            <a:r>
              <a:rPr dirty="0" baseline="-27777" sz="1500" spc="-494" i="1">
                <a:latin typeface="Meiryo"/>
                <a:cs typeface="Meiryo"/>
              </a:rPr>
              <a:t/>
            </a:r>
            <a:endParaRPr baseline="-27777" sz="1500">
              <a:latin typeface="Meiryo"/>
              <a:cs typeface="Meiryo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862189" y="2531494"/>
            <a:ext cx="1149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4023700" y="2560640"/>
            <a:ext cx="3860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105" i="1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−</a:t>
            </a:r>
            <a:r>
              <a:rPr dirty="0" sz="650" spc="75">
                <a:latin typeface="Palatino Linotype"/>
                <a:cs typeface="Palatino Linotype"/>
              </a:rPr>
              <a:t>1</a:t>
            </a:r>
            <a:r>
              <a:rPr dirty="0" sz="650" spc="434">
                <a:latin typeface="Palatino Linotype"/>
                <a:cs typeface="Palatino Linotype"/>
              </a:rPr>
              <a:t> </a:t>
            </a:r>
            <a:r>
              <a:rPr dirty="0" baseline="21367" sz="975" spc="-37" i="1">
                <a:latin typeface="Palatino Linotype"/>
                <a:cs typeface="Palatino Linotype"/>
              </a:rPr>
              <a:t>nt</a:t>
            </a:r>
            <a:endParaRPr baseline="21367" sz="975">
              <a:latin typeface="Palatino Linotype"/>
              <a:cs typeface="Palatino Linotype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427518" y="2531494"/>
            <a:ext cx="32353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14706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960803" y="2458708"/>
            <a:ext cx="42424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40">
                <a:latin typeface="Cambria"/>
                <a:cs typeface="Cambria"/>
              </a:rPr>
              <a:t>+</a:t>
            </a:r>
            <a:r>
              <a:rPr dirty="0" sz="1000" spc="-60">
                <a:latin typeface="Cambria"/>
                <a:cs typeface="Cambria"/>
              </a:rPr>
              <a:t> </a:t>
            </a:r>
            <a:r>
              <a:rPr dirty="0" sz="1000" spc="195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140">
                <a:latin typeface="Cambria"/>
                <a:cs typeface="Cambria"/>
              </a:rPr>
              <a:t>+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31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correlated.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term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5">
                <a:latin typeface="Cambria"/>
                <a:cs typeface="Cambria"/>
              </a:rPr>
              <a:t> </a:t>
            </a:r>
            <a:r>
              <a:rPr dirty="0" u="sng" baseline="42735" sz="975" spc="3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2735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baseline="42735" sz="975" spc="397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baseline="42735" sz="975" spc="-67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45" i="1">
                <a:latin typeface="Palatino Linotype"/>
                <a:cs typeface="Palatino Linotype"/>
              </a:rPr>
              <a:t> 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31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5152095" y="2531494"/>
            <a:ext cx="2616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-10">
                <a:latin typeface="Cambria"/>
                <a:cs typeface="Cambria"/>
              </a:rPr>
              <a:t>(</a:t>
            </a:r>
            <a:r>
              <a:rPr dirty="0" sz="650" spc="-10" i="1">
                <a:latin typeface="Palatino Linotype"/>
                <a:cs typeface="Palatino Linotype"/>
              </a:rPr>
              <a:t>t</a:t>
            </a:r>
            <a:r>
              <a:rPr dirty="0" sz="650" spc="-10">
                <a:latin typeface="Cambria"/>
                <a:cs typeface="Cambria"/>
              </a:rPr>
              <a:t>−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r>
              <a:rPr dirty="0" sz="650" spc="-1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5422302" y="2458708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0">
                <a:latin typeface="Cambria"/>
                <a:cs typeface="Cambria"/>
              </a:rPr>
              <a:t>×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543394" y="2581010"/>
            <a:ext cx="414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500" spc="270">
                <a:latin typeface="Cambria"/>
                <a:cs typeface="Cambria"/>
              </a:rPr>
              <a:t>–</a:t>
            </a:r>
            <a:r>
              <a:rPr dirty="0" baseline="-27777" sz="1500" spc="-157">
                <a:latin typeface="Cambria"/>
                <a:cs typeface="Cambria"/>
              </a:rPr>
              <a:t> </a:t>
            </a:r>
            <a:r>
              <a:rPr dirty="0" u="sng" sz="650" spc="30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6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650" spc="31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650" spc="-45">
                <a:latin typeface="Palatino Linotype"/>
                <a:cs typeface="Palatino Linotype"/>
              </a:rPr>
              <a:t> </a:t>
            </a:r>
            <a:r>
              <a:rPr dirty="0" baseline="-27777" sz="1500" spc="-900" i="1">
                <a:latin typeface="Meiryo"/>
                <a:cs typeface="Meiryo"/>
              </a:rPr>
              <a:t/>
            </a:r>
            <a:endParaRPr baseline="-27777" sz="1500">
              <a:latin typeface="Meiryo"/>
              <a:cs typeface="Meiryo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645222" y="2714488"/>
            <a:ext cx="5486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-157" i="1">
                <a:latin typeface="Palatino Linotype"/>
                <a:cs typeface="Palatino Linotype"/>
              </a:rPr>
              <a:t> </a:t>
            </a:r>
            <a:r>
              <a:rPr dirty="0" baseline="-21367" sz="975" spc="112">
                <a:latin typeface="Cambria"/>
                <a:cs typeface="Cambria"/>
              </a:rPr>
              <a:t>−</a:t>
            </a:r>
            <a:r>
              <a:rPr dirty="0" baseline="-21367" sz="975" spc="112">
                <a:latin typeface="Palatino Linotype"/>
                <a:cs typeface="Palatino Linotype"/>
              </a:rPr>
              <a:t>1</a:t>
            </a:r>
            <a:r>
              <a:rPr dirty="0" baseline="-21367" sz="975" spc="660">
                <a:latin typeface="Palatino Linotype"/>
                <a:cs typeface="Palatino Linotype"/>
              </a:rPr>
              <a:t> </a:t>
            </a: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-10">
                <a:latin typeface="Cambria"/>
                <a:cs typeface="Cambria"/>
              </a:rPr>
              <a:t>(</a:t>
            </a:r>
            <a:r>
              <a:rPr dirty="0" sz="650" spc="-10" i="1">
                <a:latin typeface="Palatino Linotype"/>
                <a:cs typeface="Palatino Linotype"/>
              </a:rPr>
              <a:t>t</a:t>
            </a:r>
            <a:r>
              <a:rPr dirty="0" sz="650" spc="-10">
                <a:latin typeface="Cambria"/>
                <a:cs typeface="Cambria"/>
              </a:rPr>
              <a:t>−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r>
              <a:rPr dirty="0" sz="650" spc="-1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198100" y="2743520"/>
            <a:ext cx="6191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>
                <a:latin typeface="Cambria"/>
                <a:cs typeface="Cambria"/>
              </a:rPr>
              <a:t>(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100" i="1">
                <a:latin typeface="Palatino Linotype"/>
                <a:cs typeface="Palatino Linotype"/>
              </a:rPr>
              <a:t> </a:t>
            </a:r>
            <a:r>
              <a:rPr dirty="0" sz="650">
                <a:latin typeface="Cambria"/>
                <a:cs typeface="Cambria"/>
              </a:rPr>
              <a:t>−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>
                <a:latin typeface="Cambria"/>
                <a:cs typeface="Cambria"/>
              </a:rPr>
              <a:t>)</a:t>
            </a:r>
            <a:r>
              <a:rPr dirty="0" baseline="24691" sz="675">
                <a:latin typeface="Palatino Linotype"/>
                <a:cs typeface="Palatino Linotype"/>
              </a:rPr>
              <a:t>2</a:t>
            </a:r>
            <a:r>
              <a:rPr dirty="0" baseline="24691" sz="675" spc="345">
                <a:latin typeface="Palatino Linotype"/>
                <a:cs typeface="Palatino Linotype"/>
              </a:rPr>
              <a:t>  </a:t>
            </a:r>
            <a:r>
              <a:rPr dirty="0" baseline="21367" sz="975" i="1">
                <a:latin typeface="Palatino Linotype"/>
                <a:cs typeface="Palatino Linotype"/>
              </a:rPr>
              <a:t>nt</a:t>
            </a:r>
            <a:r>
              <a:rPr dirty="0" baseline="21367" sz="975" spc="630" i="1">
                <a:latin typeface="Palatino Linotype"/>
                <a:cs typeface="Palatino Linotype"/>
              </a:rPr>
              <a:t> </a:t>
            </a:r>
            <a:r>
              <a:rPr dirty="0" baseline="21367" sz="975" spc="-37" i="1">
                <a:latin typeface="Palatino Linotype"/>
                <a:cs typeface="Palatino Linotype"/>
              </a:rPr>
              <a:t>nt</a:t>
            </a:r>
            <a:endParaRPr baseline="21367" sz="975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579671" y="2714488"/>
            <a:ext cx="16840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631950" algn="l"/>
              </a:tabLst>
            </a:pPr>
            <a:r>
              <a:rPr dirty="0" sz="650" i="1">
                <a:latin typeface="Palatino Linotype"/>
                <a:cs typeface="Palatino Linotype"/>
              </a:rPr>
              <a:t>nt</a:t>
            </a:r>
            <a:r>
              <a:rPr dirty="0" sz="650" spc="360" i="1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123565" y="2641707"/>
            <a:ext cx="4431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terms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u="sng" baseline="42735" sz="975" spc="3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42735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baseline="42735" sz="975" spc="39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baseline="42735" sz="975" spc="-6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415" i="1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320" i="1">
                <a:latin typeface="Meiryo"/>
                <a:cs typeface="Meiryo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Each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term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31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85" i="1">
                <a:latin typeface="Palatino Linotype"/>
                <a:cs typeface="Palatino Linotype"/>
              </a:rPr>
              <a:t>  </a:t>
            </a:r>
            <a:r>
              <a:rPr dirty="0" sz="1000" spc="-60">
                <a:latin typeface="Palatino Linotype"/>
                <a:cs typeface="Palatino Linotype"/>
              </a:rPr>
              <a:t>having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expectation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/>
            </a:r>
            <a:r>
              <a:rPr dirty="0" baseline="29914" sz="975" spc="-202">
                <a:latin typeface="Palatino Linotype"/>
                <a:cs typeface="Palatino Linotype"/>
              </a:rPr>
              <a:t>2</a:t>
            </a:r>
            <a:r>
              <a:rPr dirty="0" sz="1000" spc="-13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568788" y="2814071"/>
            <a:ext cx="5861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">
                <a:latin typeface="Palatino Linotype"/>
                <a:cs typeface="Palatino Linotype"/>
              </a:rPr>
              <a:t>ﬁnally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990885" y="3085963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984599" y="3168260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916719" y="3095475"/>
            <a:ext cx="3517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1460" algn="l"/>
              </a:tabLst>
            </a:pP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145">
                <a:latin typeface="Cambria"/>
                <a:cs typeface="Cambria"/>
              </a:rPr>
              <a:t>−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061290" y="2916598"/>
            <a:ext cx="120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45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600109" y="3095477"/>
            <a:ext cx="5842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84505" algn="l"/>
              </a:tabLst>
            </a:pPr>
            <a:r>
              <a:rPr dirty="0" sz="1000" spc="14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7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258008" y="3022093"/>
            <a:ext cx="14020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84505" algn="l"/>
                <a:tab pos="956310" algn="l"/>
              </a:tabLst>
            </a:pPr>
            <a:r>
              <a:rPr dirty="0" u="sng" sz="1000" spc="5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5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u="sng" sz="1000" spc="4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4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r>
              <a:rPr dirty="0" u="sng" sz="1000" spc="16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19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1000" spc="7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2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232608" y="3184060"/>
            <a:ext cx="144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09905" algn="l"/>
                <a:tab pos="981710" algn="l"/>
              </a:tabLst>
            </a:pP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baseline="21367" sz="975" spc="-37">
                <a:latin typeface="Palatino Linotype"/>
                <a:cs typeface="Palatino Linotype"/>
              </a:rPr>
              <a:t>2</a:t>
            </a:r>
            <a:endParaRPr baseline="21367" sz="975">
              <a:latin typeface="Palatino Linotype"/>
              <a:cs typeface="Palatino Linotype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649608" y="2916596"/>
            <a:ext cx="120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45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975591" y="3085962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969305" y="3168259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779564" y="3095478"/>
            <a:ext cx="3803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310" i="1">
                <a:latin typeface="Meiryo"/>
                <a:cs typeface="Meiryo"/>
              </a:rPr>
              <a:t> </a:t>
            </a:r>
            <a:r>
              <a:rPr dirty="0" sz="1000" spc="20">
                <a:latin typeface="Cambria"/>
                <a:cs typeface="Cambria"/>
              </a:rPr>
              <a:t>×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3139234" y="3011953"/>
            <a:ext cx="527685" cy="349885"/>
          </a:xfrm>
          <a:prstGeom prst="rect">
            <a:avLst/>
          </a:prstGeom>
        </p:spPr>
        <p:txBody>
          <a:bodyPr wrap="square" lIns="0" tIns="2222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75"/>
              </a:spcBef>
              <a:tabLst>
                <a:tab pos="482600" algn="l"/>
              </a:tabLst>
            </a:pPr>
            <a:r>
              <a:rPr dirty="0" u="sng" sz="1000" spc="2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000" spc="8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1000" spc="8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endParaRPr sz="100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  <a:spcBef>
                <a:spcPts val="75"/>
              </a:spcBef>
            </a:pP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baseline="21367" sz="975" spc="-37">
                <a:latin typeface="Palatino Linotype"/>
                <a:cs typeface="Palatino Linotype"/>
              </a:rPr>
              <a:t>2</a:t>
            </a:r>
            <a:endParaRPr baseline="21367" sz="975">
              <a:latin typeface="Palatino Linotype"/>
              <a:cs typeface="Palatino Linotype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891310" y="3744929"/>
            <a:ext cx="10795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plim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75" i="1">
                <a:latin typeface="Meiryo"/>
                <a:cs typeface="Meiryo"/>
              </a:rPr>
              <a:t>̂</a:t>
            </a:r>
            <a:r>
              <a:rPr dirty="0" sz="1000" spc="-5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225">
                <a:latin typeface="Cambria"/>
                <a:cs typeface="Cambria"/>
              </a:rPr>
              <a:t> </a:t>
            </a:r>
            <a:r>
              <a:rPr dirty="0" baseline="36111" sz="1500">
                <a:latin typeface="Palatino Linotype"/>
                <a:cs typeface="Palatino Linotype"/>
              </a:rPr>
              <a:t>1</a:t>
            </a:r>
            <a:r>
              <a:rPr dirty="0" baseline="36111" sz="1500" spc="-44">
                <a:latin typeface="Palatino Linotype"/>
                <a:cs typeface="Palatino Linotype"/>
              </a:rPr>
              <a:t> </a:t>
            </a:r>
            <a:r>
              <a:rPr dirty="0" baseline="36111" sz="1500" spc="187">
                <a:latin typeface="Cambria"/>
                <a:cs typeface="Cambria"/>
              </a:rPr>
              <a:t>+</a:t>
            </a:r>
            <a:r>
              <a:rPr dirty="0" baseline="36111" sz="1500">
                <a:latin typeface="Cambria"/>
                <a:cs typeface="Cambria"/>
              </a:rPr>
              <a:t> </a:t>
            </a:r>
            <a:r>
              <a:rPr dirty="0" baseline="36111" sz="1500" spc="-825" i="1">
                <a:latin typeface="Meiryo"/>
                <a:cs typeface="Meiryo"/>
              </a:rPr>
              <a:t/>
            </a:r>
            <a:endParaRPr baseline="36111" sz="1500">
              <a:latin typeface="Meiryo"/>
              <a:cs typeface="Meiryo"/>
            </a:endParaRPr>
          </a:p>
        </p:txBody>
      </p:sp>
      <p:sp>
        <p:nvSpPr>
          <p:cNvPr id="69" name="object 69" descr=""/>
          <p:cNvSpPr/>
          <p:nvPr/>
        </p:nvSpPr>
        <p:spPr>
          <a:xfrm>
            <a:off x="1647898" y="3852494"/>
            <a:ext cx="299085" cy="0"/>
          </a:xfrm>
          <a:custGeom>
            <a:avLst/>
            <a:gdLst/>
            <a:ahLst/>
            <a:cxnLst/>
            <a:rect l="l" t="t" r="r" b="b"/>
            <a:pathLst>
              <a:path w="299085" h="0">
                <a:moveTo>
                  <a:pt x="0" y="0"/>
                </a:moveTo>
                <a:lnTo>
                  <a:pt x="29889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" name="object 70" descr=""/>
          <p:cNvSpPr txBox="1"/>
          <p:nvPr/>
        </p:nvSpPr>
        <p:spPr>
          <a:xfrm>
            <a:off x="530679" y="3373498"/>
            <a:ext cx="3448685" cy="351155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80"/>
              </a:spcBef>
            </a:pPr>
            <a:r>
              <a:rPr dirty="0" sz="1000" spc="-20">
                <a:latin typeface="Palatino Linotype"/>
                <a:cs typeface="Palatino Linotype"/>
              </a:rPr>
              <a:t>so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bias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negative.</a:t>
            </a:r>
            <a:r>
              <a:rPr dirty="0" baseline="29914" sz="975" spc="-52">
                <a:latin typeface="Palatino Linotype"/>
                <a:cs typeface="Palatino Linotype"/>
              </a:rPr>
              <a:t>4</a:t>
            </a:r>
            <a:r>
              <a:rPr dirty="0" baseline="29914" sz="975" spc="172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More </a:t>
            </a:r>
            <a:r>
              <a:rPr dirty="0" sz="1000" spc="-45">
                <a:latin typeface="Palatino Linotype"/>
                <a:cs typeface="Palatino Linotype"/>
              </a:rPr>
              <a:t>precisely,</a:t>
            </a:r>
            <a:r>
              <a:rPr dirty="0" sz="1000" spc="-20">
                <a:latin typeface="Palatino Linotype"/>
                <a:cs typeface="Palatino Linotype"/>
              </a:rPr>
              <a:t> one can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show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that:</a:t>
            </a:r>
            <a:r>
              <a:rPr dirty="0" baseline="29914" sz="975" spc="-15">
                <a:latin typeface="Palatino Linotype"/>
                <a:cs typeface="Palatino Linotype"/>
              </a:rPr>
              <a:t>5</a:t>
            </a:r>
            <a:endParaRPr baseline="29914" sz="975">
              <a:latin typeface="Palatino Linotype"/>
              <a:cs typeface="Palatino Linotype"/>
            </a:endParaRPr>
          </a:p>
          <a:p>
            <a:pPr marL="1851025">
              <a:lnSpc>
                <a:spcPct val="100000"/>
              </a:lnSpc>
              <a:spcBef>
                <a:spcPts val="80"/>
              </a:spcBef>
            </a:pPr>
            <a:r>
              <a:rPr dirty="0" baseline="-27777" sz="1500">
                <a:latin typeface="Palatino Linotype"/>
                <a:cs typeface="Palatino Linotype"/>
              </a:rPr>
              <a:t>1</a:t>
            </a:r>
            <a:r>
              <a:rPr dirty="0" baseline="-27777" sz="1500" spc="-44">
                <a:latin typeface="Palatino Linotype"/>
                <a:cs typeface="Palatino Linotype"/>
              </a:rPr>
              <a:t> </a:t>
            </a:r>
            <a:r>
              <a:rPr dirty="0" baseline="-27777" sz="1500" spc="292">
                <a:latin typeface="Cambria"/>
                <a:cs typeface="Cambria"/>
              </a:rPr>
              <a:t>−</a:t>
            </a:r>
            <a:r>
              <a:rPr dirty="0" baseline="-27777" sz="1500" spc="187">
                <a:latin typeface="Cambria"/>
                <a:cs typeface="Cambria"/>
              </a:rPr>
              <a:t> </a:t>
            </a:r>
            <a:r>
              <a:rPr dirty="0" u="sng" sz="650" spc="-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6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650" spc="15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650" spc="-1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65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650" spc="-34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30864" sz="675" spc="-1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endParaRPr baseline="30864" sz="675">
              <a:latin typeface="Palatino Linotype"/>
              <a:cs typeface="Palatino Linotype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590861" y="3709469"/>
            <a:ext cx="2863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355" i="1">
                <a:latin typeface="Palatino Linotype"/>
                <a:cs typeface="Palatino Linotype"/>
              </a:rPr>
              <a:t> </a:t>
            </a:r>
            <a:r>
              <a:rPr dirty="0" sz="650" spc="-20">
                <a:latin typeface="Palatino Linotype"/>
                <a:cs typeface="Palatino Linotype"/>
              </a:rPr>
              <a:t>1</a:t>
            </a:r>
            <a:r>
              <a:rPr dirty="0" sz="650" spc="125">
                <a:latin typeface="Cambria"/>
                <a:cs typeface="Cambria"/>
              </a:rPr>
              <a:t>−</a:t>
            </a:r>
            <a:r>
              <a:rPr dirty="0" sz="650" spc="-34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2" name="object 72" descr=""/>
          <p:cNvSpPr/>
          <p:nvPr/>
        </p:nvSpPr>
        <p:spPr>
          <a:xfrm>
            <a:off x="1977082" y="3852494"/>
            <a:ext cx="1331595" cy="0"/>
          </a:xfrm>
          <a:custGeom>
            <a:avLst/>
            <a:gdLst/>
            <a:ahLst/>
            <a:cxnLst/>
            <a:rect l="l" t="t" r="r" b="b"/>
            <a:pathLst>
              <a:path w="1331595" h="0">
                <a:moveTo>
                  <a:pt x="0" y="0"/>
                </a:moveTo>
                <a:lnTo>
                  <a:pt x="133136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" name="object 73" descr=""/>
          <p:cNvSpPr txBox="1"/>
          <p:nvPr/>
        </p:nvSpPr>
        <p:spPr>
          <a:xfrm>
            <a:off x="1597098" y="3833512"/>
            <a:ext cx="8940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768985" algn="l"/>
              </a:tabLst>
            </a:pP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baseline="-25000" sz="1500">
                <a:latin typeface="Palatino Linotype"/>
                <a:cs typeface="Palatino Linotype"/>
              </a:rPr>
              <a:t>1</a:t>
            </a:r>
            <a:r>
              <a:rPr dirty="0" baseline="-25000" sz="1500" spc="-37">
                <a:latin typeface="Palatino Linotype"/>
                <a:cs typeface="Palatino Linotype"/>
              </a:rPr>
              <a:t> </a:t>
            </a:r>
            <a:r>
              <a:rPr dirty="0" baseline="-25000" sz="1500" spc="217">
                <a:latin typeface="Cambria"/>
                <a:cs typeface="Cambria"/>
              </a:rPr>
              <a:t>−</a:t>
            </a:r>
            <a:r>
              <a:rPr dirty="0" baseline="-25000" sz="1500">
                <a:latin typeface="Cambria"/>
                <a:cs typeface="Cambria"/>
              </a:rPr>
              <a:t>	</a:t>
            </a:r>
            <a:r>
              <a:rPr dirty="0" sz="650" spc="55">
                <a:latin typeface="Palatino Linotype"/>
                <a:cs typeface="Palatino Linotype"/>
              </a:rPr>
              <a:t>2</a:t>
            </a:r>
            <a:r>
              <a:rPr dirty="0" sz="650" spc="-1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4" name="object 74" descr=""/>
          <p:cNvSpPr/>
          <p:nvPr/>
        </p:nvSpPr>
        <p:spPr>
          <a:xfrm>
            <a:off x="2198710" y="3998798"/>
            <a:ext cx="422275" cy="0"/>
          </a:xfrm>
          <a:custGeom>
            <a:avLst/>
            <a:gdLst/>
            <a:ahLst/>
            <a:cxnLst/>
            <a:rect l="l" t="t" r="r" b="b"/>
            <a:pathLst>
              <a:path w="422275" h="0">
                <a:moveTo>
                  <a:pt x="0" y="0"/>
                </a:moveTo>
                <a:lnTo>
                  <a:pt x="421767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" name="object 75" descr=""/>
          <p:cNvSpPr txBox="1"/>
          <p:nvPr/>
        </p:nvSpPr>
        <p:spPr>
          <a:xfrm>
            <a:off x="2718532" y="3891230"/>
            <a:ext cx="203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45">
                <a:latin typeface="Cambria"/>
                <a:cs typeface="Cambria"/>
              </a:rPr>
              <a:t>−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975821" y="3871663"/>
            <a:ext cx="1701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>
                <a:latin typeface="Palatino Linotype"/>
                <a:cs typeface="Palatino Linotype"/>
              </a:rPr>
              <a:t>1</a:t>
            </a:r>
            <a:r>
              <a:rPr dirty="0" sz="650" spc="125">
                <a:latin typeface="Cambria"/>
                <a:cs typeface="Cambria"/>
              </a:rPr>
              <a:t>−</a:t>
            </a:r>
            <a:r>
              <a:rPr dirty="0" sz="650" spc="-34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3120070" y="3876587"/>
            <a:ext cx="6223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10" i="1">
                <a:latin typeface="Palatino Linotype"/>
                <a:cs typeface="Palatino Linotype"/>
              </a:rPr>
              <a:t>T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78" name="object 78" descr=""/>
          <p:cNvSpPr/>
          <p:nvPr/>
        </p:nvSpPr>
        <p:spPr>
          <a:xfrm>
            <a:off x="2952861" y="3998798"/>
            <a:ext cx="264160" cy="0"/>
          </a:xfrm>
          <a:custGeom>
            <a:avLst/>
            <a:gdLst/>
            <a:ahLst/>
            <a:cxnLst/>
            <a:rect l="l" t="t" r="r" b="b"/>
            <a:pathLst>
              <a:path w="264160" h="0">
                <a:moveTo>
                  <a:pt x="0" y="0"/>
                </a:moveTo>
                <a:lnTo>
                  <a:pt x="263575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" name="object 79" descr=""/>
          <p:cNvSpPr txBox="1"/>
          <p:nvPr/>
        </p:nvSpPr>
        <p:spPr>
          <a:xfrm>
            <a:off x="2186010" y="3993047"/>
            <a:ext cx="10433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766445" algn="l"/>
              </a:tabLst>
            </a:pPr>
            <a:r>
              <a:rPr dirty="0" sz="650" spc="-40">
                <a:latin typeface="Cambria"/>
                <a:cs typeface="Cambria"/>
              </a:rPr>
              <a:t>(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r>
              <a:rPr dirty="0" sz="650" spc="135">
                <a:latin typeface="Cambria"/>
                <a:cs typeface="Cambria"/>
              </a:rPr>
              <a:t>−</a:t>
            </a: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spc="-40">
                <a:latin typeface="Cambria"/>
                <a:cs typeface="Cambria"/>
              </a:rPr>
              <a:t>)(</a:t>
            </a:r>
            <a:r>
              <a:rPr dirty="0" sz="650" spc="20" i="1">
                <a:latin typeface="Palatino Linotype"/>
                <a:cs typeface="Palatino Linotype"/>
              </a:rPr>
              <a:t>T</a:t>
            </a:r>
            <a:r>
              <a:rPr dirty="0" sz="650" spc="-50" i="1">
                <a:latin typeface="Palatino Linotype"/>
                <a:cs typeface="Palatino Linotype"/>
              </a:rPr>
              <a:t> </a:t>
            </a:r>
            <a:r>
              <a:rPr dirty="0" sz="650" spc="-25">
                <a:latin typeface="Cambria"/>
                <a:cs typeface="Cambria"/>
              </a:rPr>
              <a:t>−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75" i="1">
                <a:latin typeface="Palatino Linotype"/>
                <a:cs typeface="Palatino Linotype"/>
              </a:rPr>
              <a:t> </a:t>
            </a:r>
            <a:r>
              <a:rPr dirty="0" sz="650" spc="-35">
                <a:latin typeface="Cambria"/>
                <a:cs typeface="Cambria"/>
              </a:rPr>
              <a:t>(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145">
                <a:latin typeface="Cambria"/>
                <a:cs typeface="Cambria"/>
              </a:rPr>
              <a:t>−</a:t>
            </a:r>
            <a:r>
              <a:rPr dirty="0" sz="650" spc="-315" i="1">
                <a:latin typeface="Meiryo"/>
                <a:cs typeface="Meiryo"/>
              </a:rPr>
              <a:t/>
            </a:r>
            <a:r>
              <a:rPr dirty="0" sz="650" spc="-3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644009" y="3750875"/>
            <a:ext cx="6775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375" algn="l"/>
              </a:tabLst>
            </a:pPr>
            <a:r>
              <a:rPr dirty="0" sz="1000" spc="229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25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568787" y="4129891"/>
            <a:ext cx="4960620" cy="135064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12700" marR="5080" indent="107950">
              <a:lnSpc>
                <a:spcPts val="1190"/>
              </a:lnSpc>
              <a:spcBef>
                <a:spcPts val="145"/>
              </a:spcBef>
            </a:pP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250" b="1">
                <a:latin typeface="Times New Roman"/>
                <a:cs typeface="Times New Roman"/>
              </a:rPr>
              <a:t>o</a:t>
            </a:r>
            <a:r>
              <a:rPr dirty="0" sz="1000" spc="16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-50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irs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tive,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ndl</a:t>
            </a:r>
            <a:r>
              <a:rPr dirty="0" sz="1000" spc="-12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en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en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nﬁnit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nnot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mic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-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dimension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ho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ple,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10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ai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long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an)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0.5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Palatino Linotype"/>
                <a:cs typeface="Palatino Linotype"/>
              </a:rPr>
              <a:t>0.167.</a:t>
            </a:r>
            <a:endParaRPr sz="1000">
              <a:latin typeface="Palatino Linotype"/>
              <a:cs typeface="Palatino Linotype"/>
            </a:endParaRPr>
          </a:p>
          <a:p>
            <a:pPr algn="just" marL="12700">
              <a:lnSpc>
                <a:spcPts val="1200"/>
              </a:lnSpc>
              <a:spcBef>
                <a:spcPts val="840"/>
              </a:spcBef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7.3</a:t>
            </a:r>
            <a:r>
              <a:rPr dirty="0" sz="1000" spc="36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two-ways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within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Model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DemocracyIncome</a:t>
            </a:r>
            <a:r>
              <a:rPr dirty="0" sz="1000" spc="-325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200"/>
              </a:lnSpc>
              <a:spcBef>
                <a:spcPts val="35"/>
              </a:spcBef>
            </a:pPr>
            <a:r>
              <a:rPr dirty="0" sz="1000" spc="22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within</a:t>
            </a:r>
            <a:r>
              <a:rPr dirty="0" sz="1000" spc="-40" i="1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model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is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obtained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with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70">
                <a:latin typeface="Courier New"/>
                <a:cs typeface="Courier New"/>
              </a:rPr>
              <a:t>plm</a:t>
            </a:r>
            <a:r>
              <a:rPr dirty="0" sz="1000" spc="20">
                <a:latin typeface="Courier New"/>
                <a:cs typeface="Courier New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ﬁxing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Courier New"/>
                <a:cs typeface="Courier New"/>
              </a:rPr>
              <a:t>model</a:t>
            </a:r>
            <a:r>
              <a:rPr dirty="0" sz="1000" spc="-60">
                <a:latin typeface="Courier New"/>
                <a:cs typeface="Courier New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and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Courier New"/>
                <a:cs typeface="Courier New"/>
              </a:rPr>
              <a:t>effect </a:t>
            </a:r>
            <a:r>
              <a:rPr dirty="0" sz="1000" spc="-60">
                <a:latin typeface="Palatino Linotype"/>
                <a:cs typeface="Palatino Linotype"/>
              </a:rPr>
              <a:t>arguments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to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’within’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’twoways’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since </a:t>
            </a:r>
            <a:r>
              <a:rPr dirty="0" sz="1000" spc="-45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want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introduce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effects.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 </a:t>
            </a:r>
            <a:r>
              <a:rPr dirty="0" sz="1000" spc="-55">
                <a:latin typeface="Palatino Linotype"/>
                <a:cs typeface="Palatino Linotype"/>
              </a:rPr>
              <a:t>simply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updating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previous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-5" b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2" name="object 82" descr=""/>
          <p:cNvSpPr/>
          <p:nvPr/>
        </p:nvSpPr>
        <p:spPr>
          <a:xfrm>
            <a:off x="581479" y="5611914"/>
            <a:ext cx="4985385" cy="567690"/>
          </a:xfrm>
          <a:custGeom>
            <a:avLst/>
            <a:gdLst/>
            <a:ahLst/>
            <a:cxnLst/>
            <a:rect l="l" t="t" r="r" b="b"/>
            <a:pathLst>
              <a:path w="4985385" h="567689">
                <a:moveTo>
                  <a:pt x="4985182" y="141732"/>
                </a:moveTo>
                <a:lnTo>
                  <a:pt x="0" y="141732"/>
                </a:lnTo>
                <a:lnTo>
                  <a:pt x="0" y="278549"/>
                </a:lnTo>
                <a:lnTo>
                  <a:pt x="0" y="282435"/>
                </a:lnTo>
                <a:lnTo>
                  <a:pt x="0" y="426910"/>
                </a:lnTo>
                <a:lnTo>
                  <a:pt x="0" y="430796"/>
                </a:lnTo>
                <a:lnTo>
                  <a:pt x="0" y="567613"/>
                </a:lnTo>
                <a:lnTo>
                  <a:pt x="4985182" y="567613"/>
                </a:lnTo>
                <a:lnTo>
                  <a:pt x="4985182" y="430796"/>
                </a:lnTo>
                <a:lnTo>
                  <a:pt x="4985182" y="426910"/>
                </a:lnTo>
                <a:lnTo>
                  <a:pt x="4985182" y="282435"/>
                </a:lnTo>
                <a:lnTo>
                  <a:pt x="4985182" y="278549"/>
                </a:lnTo>
                <a:lnTo>
                  <a:pt x="4985182" y="141732"/>
                </a:lnTo>
                <a:close/>
              </a:path>
              <a:path w="4985385" h="56768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3" name="object 83" descr=""/>
          <p:cNvSpPr txBox="1"/>
          <p:nvPr/>
        </p:nvSpPr>
        <p:spPr>
          <a:xfrm>
            <a:off x="606854" y="5573509"/>
            <a:ext cx="3171190" cy="594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673100">
              <a:lnSpc>
                <a:spcPct val="116300"/>
              </a:lnSpc>
              <a:spcBef>
                <a:spcPts val="100"/>
              </a:spcBef>
            </a:pPr>
            <a:r>
              <a:rPr dirty="0" sz="800">
                <a:latin typeface="Courier New"/>
                <a:cs typeface="Courier New"/>
              </a:rPr>
              <a:t>within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update(ols,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"twoways") coef(summary(within))</a:t>
            </a:r>
            <a:endParaRPr sz="800">
              <a:latin typeface="Courier New"/>
              <a:cs typeface="Courier New"/>
            </a:endParaRPr>
          </a:p>
          <a:p>
            <a:pPr marR="5080" indent="910590">
              <a:lnSpc>
                <a:spcPct val="116799"/>
              </a:lnSpc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39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 </a:t>
            </a:r>
            <a:r>
              <a:rPr dirty="0" sz="800">
                <a:latin typeface="Courier New"/>
                <a:cs typeface="Courier New"/>
              </a:rPr>
              <a:t>lag(democracy)</a:t>
            </a:r>
            <a:r>
              <a:rPr dirty="0" sz="800" spc="3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0.37863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4" name="object 84" descr=""/>
          <p:cNvSpPr/>
          <p:nvPr/>
        </p:nvSpPr>
        <p:spPr>
          <a:xfrm>
            <a:off x="581479" y="6180550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5" name="object 85" descr=""/>
          <p:cNvSpPr txBox="1"/>
          <p:nvPr/>
        </p:nvSpPr>
        <p:spPr>
          <a:xfrm>
            <a:off x="606854" y="6162419"/>
            <a:ext cx="14097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  <a:tabLst>
                <a:tab pos="971550" algn="l"/>
              </a:tabLst>
            </a:pPr>
            <a:r>
              <a:rPr dirty="0" sz="800" spc="-10">
                <a:latin typeface="Courier New"/>
                <a:cs typeface="Courier New"/>
              </a:rPr>
              <a:t>lag(income)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0.01041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246741" y="6000419"/>
            <a:ext cx="1530985" cy="30924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4"/>
              </a:spcBef>
            </a:pPr>
            <a:r>
              <a:rPr dirty="0" sz="800">
                <a:latin typeface="Courier New"/>
                <a:cs typeface="Courier New"/>
              </a:rPr>
              <a:t>0.03344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11.3212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1.252e-</a:t>
            </a:r>
            <a:r>
              <a:rPr dirty="0" sz="800" spc="-25">
                <a:latin typeface="Courier New"/>
                <a:cs typeface="Courier New"/>
              </a:rPr>
              <a:t>27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0.02640</a:t>
            </a:r>
            <a:r>
              <a:rPr dirty="0" sz="800" spc="39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0.3945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6.933e-</a:t>
            </a:r>
            <a:r>
              <a:rPr dirty="0" sz="800" spc="-25">
                <a:latin typeface="Courier New"/>
                <a:cs typeface="Courier New"/>
              </a:rPr>
              <a:t>01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7" name="object 87" descr=""/>
          <p:cNvSpPr/>
          <p:nvPr/>
        </p:nvSpPr>
        <p:spPr>
          <a:xfrm>
            <a:off x="581479" y="8024152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90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" name="object 88" descr=""/>
          <p:cNvSpPr txBox="1"/>
          <p:nvPr/>
        </p:nvSpPr>
        <p:spPr>
          <a:xfrm>
            <a:off x="568774" y="6506531"/>
            <a:ext cx="4960620" cy="18180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With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respect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autoregressive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coeﬃcient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smaller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(0.38 </a:t>
            </a:r>
            <a:r>
              <a:rPr dirty="0" sz="1000" spc="-70">
                <a:latin typeface="Palatino Linotype"/>
                <a:cs typeface="Palatino Linotype"/>
              </a:rPr>
              <a:t>vs.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0.71),</a:t>
            </a:r>
            <a:r>
              <a:rPr dirty="0" sz="1000" spc="-10">
                <a:latin typeface="Palatino Linotype"/>
                <a:cs typeface="Palatino Linotype"/>
              </a:rPr>
              <a:t> which </a:t>
            </a:r>
            <a:r>
              <a:rPr dirty="0" sz="1000" spc="-45">
                <a:latin typeface="Palatino Linotype"/>
                <a:cs typeface="Palatino Linotype"/>
              </a:rPr>
              <a:t>was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 be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expected</a:t>
            </a:r>
            <a:r>
              <a:rPr dirty="0" sz="1000">
                <a:latin typeface="Palatino Linotype"/>
                <a:cs typeface="Palatino Linotype"/>
              </a:rPr>
              <a:t> as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estimator</a:t>
            </a:r>
            <a:r>
              <a:rPr dirty="0" sz="1000">
                <a:latin typeface="Palatino Linotype"/>
                <a:cs typeface="Palatino Linotype"/>
              </a:rPr>
              <a:t> 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biased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downward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while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5" b="1">
                <a:latin typeface="Times New Roman"/>
                <a:cs typeface="Times New Roman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 </a:t>
            </a:r>
            <a:r>
              <a:rPr dirty="0" sz="1000" spc="-25">
                <a:latin typeface="Palatino Linotype"/>
                <a:cs typeface="Palatino Linotype"/>
              </a:rPr>
              <a:t>biased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upward. </a:t>
            </a:r>
            <a:r>
              <a:rPr dirty="0" sz="1000" spc="-25">
                <a:latin typeface="Palatino Linotype"/>
                <a:cs typeface="Palatino Linotype"/>
              </a:rPr>
              <a:t>Notice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also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after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introducing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coeﬃcient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income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very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close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 </a:t>
            </a:r>
            <a:r>
              <a:rPr dirty="0" sz="1000" spc="-35">
                <a:latin typeface="Palatino Linotype"/>
                <a:cs typeface="Palatino Linotype"/>
              </a:rPr>
              <a:t>signiﬁcant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any</a:t>
            </a:r>
            <a:r>
              <a:rPr dirty="0" sz="1000" spc="-10">
                <a:latin typeface="Palatino Linotype"/>
                <a:cs typeface="Palatino Linotype"/>
              </a:rPr>
              <a:t> more.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7.1.3</a:t>
            </a:r>
            <a:r>
              <a:rPr dirty="0" sz="1000" spc="36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Consistent</a:t>
            </a:r>
            <a:r>
              <a:rPr dirty="0" sz="1000" spc="3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Estimation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Methods</a:t>
            </a:r>
            <a:r>
              <a:rPr dirty="0" sz="1000" spc="2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for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Dynamic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Models</a:t>
            </a:r>
            <a:endParaRPr sz="1000">
              <a:latin typeface="Calibri"/>
              <a:cs typeface="Calibri"/>
            </a:endParaRPr>
          </a:p>
          <a:p>
            <a:pPr marL="12700" marR="5080">
              <a:lnSpc>
                <a:spcPts val="1190"/>
              </a:lnSpc>
              <a:spcBef>
                <a:spcPts val="63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most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common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methods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static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inappropriate,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various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esti- </a:t>
            </a:r>
            <a:r>
              <a:rPr dirty="0" sz="1000" spc="-30">
                <a:latin typeface="Palatino Linotype"/>
                <a:cs typeface="Palatino Linotype"/>
              </a:rPr>
              <a:t>mation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strategies</a:t>
            </a:r>
            <a:r>
              <a:rPr dirty="0" sz="1000" spc="-20">
                <a:latin typeface="Palatino Linotype"/>
                <a:cs typeface="Palatino Linotype"/>
              </a:rPr>
              <a:t> can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adopted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attain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consistency.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3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Palatino Linotype"/>
                <a:cs typeface="Palatino Linotype"/>
              </a:rPr>
              <a:t>4</a:t>
            </a:r>
            <a:r>
              <a:rPr dirty="0" sz="800" spc="19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Nickel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(1981).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Palatino Linotype"/>
                <a:cs typeface="Palatino Linotype"/>
              </a:rPr>
              <a:t>5</a:t>
            </a:r>
            <a:r>
              <a:rPr dirty="0" sz="800" spc="19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See </a:t>
            </a:r>
            <a:r>
              <a:rPr dirty="0" sz="800" spc="-20">
                <a:latin typeface="Palatino Linotype"/>
                <a:cs typeface="Palatino Linotype"/>
              </a:rPr>
              <a:t>for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example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Hsiao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(2003)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p.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72.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58664" y="607782"/>
            <a:ext cx="5295265" cy="32404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166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438150" marR="43180" indent="-129539">
              <a:lnSpc>
                <a:spcPct val="100000"/>
              </a:lnSpc>
              <a:buFont typeface="Cambria"/>
              <a:buChar char="•"/>
              <a:tabLst>
                <a:tab pos="438784" algn="l"/>
              </a:tabLst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ﬁrst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using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maximum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likelihood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method.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However,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has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major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shortcoming </a:t>
            </a:r>
            <a:r>
              <a:rPr dirty="0" sz="1000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being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extremely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sensitive</a:t>
            </a:r>
            <a:r>
              <a:rPr dirty="0" sz="1000">
                <a:latin typeface="Palatino Linotype"/>
                <a:cs typeface="Palatino Linotype"/>
              </a:rPr>
              <a:t> to </a:t>
            </a:r>
            <a:r>
              <a:rPr dirty="0" sz="1000" spc="-35">
                <a:latin typeface="Palatino Linotype"/>
                <a:cs typeface="Palatino Linotype"/>
              </a:rPr>
              <a:t>hypotheses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made</a:t>
            </a:r>
            <a:r>
              <a:rPr dirty="0" sz="1000">
                <a:latin typeface="Palatino Linotype"/>
                <a:cs typeface="Palatino Linotype"/>
              </a:rPr>
              <a:t> on the </a:t>
            </a:r>
            <a:r>
              <a:rPr dirty="0" sz="1000" spc="-20">
                <a:latin typeface="Palatino Linotype"/>
                <a:cs typeface="Palatino Linotype"/>
              </a:rPr>
              <a:t>starting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values</a:t>
            </a:r>
            <a:r>
              <a:rPr dirty="0" sz="1000">
                <a:latin typeface="Palatino Linotype"/>
                <a:cs typeface="Palatino Linotype"/>
              </a:rPr>
              <a:t> of the </a:t>
            </a:r>
            <a:r>
              <a:rPr dirty="0" sz="1000" spc="-25">
                <a:latin typeface="Palatino Linotype"/>
                <a:cs typeface="Palatino Linotype"/>
              </a:rPr>
              <a:t>explanatory </a:t>
            </a:r>
            <a:r>
              <a:rPr dirty="0" sz="1000" spc="-40">
                <a:latin typeface="Palatino Linotype"/>
                <a:cs typeface="Palatino Linotype"/>
              </a:rPr>
              <a:t>variables.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Depending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whether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considers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latter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either </a:t>
            </a:r>
            <a:r>
              <a:rPr dirty="0" sz="1000" spc="-50">
                <a:latin typeface="Palatino Linotype"/>
                <a:cs typeface="Palatino Linotype"/>
              </a:rPr>
              <a:t>ﬁxed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40">
                <a:latin typeface="Palatino Linotype"/>
                <a:cs typeface="Palatino Linotype"/>
              </a:rPr>
              <a:t>whether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not,</a:t>
            </a:r>
            <a:r>
              <a:rPr dirty="0" sz="1000" spc="-20">
                <a:latin typeface="Palatino Linotype"/>
                <a:cs typeface="Palatino Linotype"/>
              </a:rPr>
              <a:t> 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obtains</a:t>
            </a:r>
            <a:r>
              <a:rPr dirty="0" sz="1000" spc="-25">
                <a:latin typeface="Palatino Linotype"/>
                <a:cs typeface="Palatino Linotype"/>
              </a:rPr>
              <a:t> rather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different</a:t>
            </a:r>
            <a:r>
              <a:rPr dirty="0" sz="1000" spc="-20">
                <a:latin typeface="Palatino Linotype"/>
                <a:cs typeface="Palatino Linotype"/>
              </a:rPr>
              <a:t> mod- </a:t>
            </a:r>
            <a:r>
              <a:rPr dirty="0" sz="1000">
                <a:latin typeface="Palatino Linotype"/>
                <a:cs typeface="Palatino Linotype"/>
              </a:rPr>
              <a:t>els,</a:t>
            </a:r>
            <a:r>
              <a:rPr dirty="0" sz="1000" spc="-20">
                <a:latin typeface="Palatino Linotype"/>
                <a:cs typeface="Palatino Linotype"/>
              </a:rPr>
              <a:t> 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bias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severe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misspeciﬁcation.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-20">
                <a:latin typeface="Palatino Linotype"/>
                <a:cs typeface="Palatino Linotype"/>
              </a:rPr>
              <a:t> reason,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 </a:t>
            </a:r>
            <a:r>
              <a:rPr dirty="0" sz="1000" spc="-30">
                <a:latin typeface="Palatino Linotype"/>
                <a:cs typeface="Palatino Linotype"/>
              </a:rPr>
              <a:t>estimation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method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scarcely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 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presented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here;</a:t>
            </a:r>
            <a:r>
              <a:rPr dirty="0" baseline="29914" sz="975" spc="-15">
                <a:latin typeface="Palatino Linotype"/>
                <a:cs typeface="Palatino Linotype"/>
              </a:rPr>
              <a:t>6</a:t>
            </a:r>
            <a:endParaRPr baseline="29914" sz="975">
              <a:latin typeface="Palatino Linotype"/>
              <a:cs typeface="Palatino Linotype"/>
            </a:endParaRPr>
          </a:p>
          <a:p>
            <a:pPr algn="just" marL="438150" marR="43180" indent="-129539">
              <a:lnSpc>
                <a:spcPts val="1190"/>
              </a:lnSpc>
              <a:spcBef>
                <a:spcPts val="10"/>
              </a:spcBef>
              <a:buFont typeface="Cambria"/>
              <a:buChar char="•"/>
              <a:tabLst>
                <a:tab pos="438784" algn="l"/>
              </a:tabLst>
            </a:pP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ond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45">
                <a:latin typeface="Palatino Linotype"/>
                <a:cs typeface="Palatino Linotype"/>
              </a:rPr>
              <a:t>i</a:t>
            </a:r>
            <a:r>
              <a:rPr dirty="0" sz="1000" spc="-7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(1995),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ho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iou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ly </a:t>
            </a:r>
            <a:r>
              <a:rPr dirty="0" sz="1000" spc="-50">
                <a:latin typeface="Palatino Linotype"/>
                <a:cs typeface="Palatino Linotype"/>
              </a:rPr>
              <a:t>anal</a:t>
            </a:r>
            <a:r>
              <a:rPr dirty="0" sz="1000" spc="-4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70">
                <a:latin typeface="Palatino Linotype"/>
                <a:cs typeface="Palatino Linotype"/>
              </a:rPr>
              <a:t>ow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14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limi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ility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nly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onsider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ssible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endogeneity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;</a:t>
            </a:r>
            <a:r>
              <a:rPr dirty="0" baseline="29914" sz="975" spc="15">
                <a:latin typeface="Palatino Linotype"/>
                <a:cs typeface="Palatino Linotype"/>
              </a:rPr>
              <a:t>7</a:t>
            </a:r>
            <a:endParaRPr baseline="29914" sz="975">
              <a:latin typeface="Palatino Linotype"/>
              <a:cs typeface="Palatino Linotype"/>
            </a:endParaRPr>
          </a:p>
          <a:p>
            <a:pPr algn="just" marL="438150" marR="43180" indent="-129539">
              <a:lnSpc>
                <a:spcPts val="1190"/>
              </a:lnSpc>
              <a:spcBef>
                <a:spcPts val="20"/>
              </a:spcBef>
              <a:buFont typeface="Cambria"/>
              <a:buChar char="•"/>
              <a:tabLst>
                <a:tab pos="438784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third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possibility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using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instrumental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variables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method,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instruments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being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lagged </a:t>
            </a:r>
            <a:r>
              <a:rPr dirty="0" sz="1000" spc="-40">
                <a:latin typeface="Palatino Linotype"/>
                <a:cs typeface="Palatino Linotype"/>
              </a:rPr>
              <a:t>levels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differences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generalized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method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moments,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which </a:t>
            </a:r>
            <a:r>
              <a:rPr dirty="0" sz="1000" spc="-5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extension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instrumental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method,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has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become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popular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end.</a:t>
            </a:r>
            <a:endParaRPr sz="1000">
              <a:latin typeface="Palatino Linotype"/>
              <a:cs typeface="Palatino Linotype"/>
            </a:endParaRPr>
          </a:p>
          <a:p>
            <a:pPr algn="just" marL="308610" marR="43180" indent="107950">
              <a:lnSpc>
                <a:spcPct val="100000"/>
              </a:lnSpc>
              <a:spcBef>
                <a:spcPts val="53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instrumental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method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 </a:t>
            </a:r>
            <a:r>
              <a:rPr dirty="0" sz="1000" spc="-55">
                <a:latin typeface="Palatino Linotype"/>
                <a:cs typeface="Palatino Linotype"/>
              </a:rPr>
              <a:t>used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was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pre-</a:t>
            </a:r>
            <a:r>
              <a:rPr dirty="0" sz="1000" spc="-35">
                <a:latin typeface="Palatino Linotype"/>
                <a:cs typeface="Palatino Linotype"/>
              </a:rPr>
              <a:t>transformed</a:t>
            </a:r>
            <a:r>
              <a:rPr dirty="0" sz="1000" spc="-10">
                <a:latin typeface="Palatino Linotype"/>
                <a:cs typeface="Palatino Linotype"/>
              </a:rPr>
              <a:t> in </a:t>
            </a:r>
            <a:r>
              <a:rPr dirty="0" sz="1000" spc="-35">
                <a:latin typeface="Palatino Linotype"/>
                <a:cs typeface="Palatino Linotype"/>
              </a:rPr>
              <a:t>order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 </a:t>
            </a:r>
            <a:r>
              <a:rPr dirty="0" sz="1000" spc="-30">
                <a:latin typeface="Palatino Linotype"/>
                <a:cs typeface="Palatino Linotype"/>
              </a:rPr>
              <a:t>eliminate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Upon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ﬁrst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consideration,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transformation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would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seem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natural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choice;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turns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out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inappropriate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instead.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fact,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absence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appropriate </a:t>
            </a:r>
            <a:r>
              <a:rPr dirty="0" sz="1000" spc="-25">
                <a:latin typeface="Palatino Linotype"/>
                <a:cs typeface="Palatino Linotype"/>
              </a:rPr>
              <a:t>external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instruments,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only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available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instrumental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variable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often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lagged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dependent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54841" y="3822005"/>
            <a:ext cx="4959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one, </a:t>
            </a:r>
            <a:r>
              <a:rPr dirty="0" sz="1000" spc="-35">
                <a:latin typeface="Palatino Linotype"/>
                <a:cs typeface="Palatino Linotype"/>
              </a:rPr>
              <a:t>here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meaning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dependent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lagged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least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twice.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05">
                <a:latin typeface="Palatino Linotype"/>
                <a:cs typeface="Palatino Linotype"/>
              </a:rPr>
              <a:t>hen,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54837" y="3981570"/>
            <a:ext cx="753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is: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459" i="1">
                <a:latin typeface="Meiryo"/>
                <a:cs typeface="Meiryo"/>
              </a:rPr>
              <a:t> </a:t>
            </a:r>
            <a:r>
              <a:rPr dirty="0" sz="1000" spc="130">
                <a:latin typeface="Cambria"/>
                <a:cs typeface="Cambria"/>
              </a:rPr>
              <a:t>–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325669" y="4083344"/>
            <a:ext cx="1892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75" i="1">
                <a:latin typeface="Palatino Linotype"/>
                <a:cs typeface="Palatino Linotype"/>
              </a:rPr>
              <a:t> </a:t>
            </a: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525580" y="3893406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325669" y="3961977"/>
            <a:ext cx="3962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27660" algn="l"/>
              </a:tabLst>
            </a:pPr>
            <a:r>
              <a:rPr dirty="0" u="sng" sz="650" spc="4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6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650" spc="4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4273" sz="975" spc="-75" i="1">
                <a:latin typeface="Palatino Linotype"/>
                <a:cs typeface="Palatino Linotype"/>
              </a:rPr>
              <a:t>T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3589" y="4060142"/>
            <a:ext cx="8750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70230" algn="l"/>
              </a:tabLst>
            </a:pPr>
            <a:r>
              <a:rPr dirty="0" baseline="4273" sz="975" spc="-37" i="1">
                <a:latin typeface="Palatino Linotype"/>
                <a:cs typeface="Palatino Linotype"/>
              </a:rPr>
              <a:t>nt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229">
                <a:latin typeface="Palatino Linotype"/>
                <a:cs typeface="Palatino Linotype"/>
              </a:rPr>
              <a:t>  </a:t>
            </a:r>
            <a:r>
              <a:rPr dirty="0" baseline="4273" sz="975" spc="-37" i="1">
                <a:latin typeface="Palatino Linotype"/>
                <a:cs typeface="Palatino Linotype"/>
              </a:rPr>
              <a:t>nt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654192" y="4054312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801045" y="3981532"/>
            <a:ext cx="37134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993264" algn="l"/>
              </a:tabLst>
            </a:pP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31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contains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realizations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therefore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correlated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with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29447" y="4139041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every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lagged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value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y</a:t>
            </a:r>
            <a:r>
              <a:rPr dirty="0" baseline="-21367" sz="975" spc="-37" i="1">
                <a:latin typeface="Palatino Linotype"/>
                <a:cs typeface="Palatino Linotype"/>
              </a:rPr>
              <a:t>nt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Two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alternative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transformations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 </a:t>
            </a:r>
            <a:r>
              <a:rPr dirty="0" sz="1000" spc="-40">
                <a:latin typeface="Palatino Linotype"/>
                <a:cs typeface="Palatino Linotype"/>
              </a:rPr>
              <a:t>successfully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here: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ﬁrst</a:t>
            </a:r>
            <a:endParaRPr sz="1000">
              <a:latin typeface="Palatino Linotype"/>
              <a:cs typeface="Palatino Linotype"/>
            </a:endParaRPr>
          </a:p>
        </p:txBody>
      </p:sp>
      <p:graphicFrame>
        <p:nvGraphicFramePr>
          <p:cNvPr id="13" name="object 13" descr=""/>
          <p:cNvGraphicFramePr>
            <a:graphicFrameLocks noGrp="1"/>
          </p:cNvGraphicFramePr>
          <p:nvPr/>
        </p:nvGraphicFramePr>
        <p:xfrm>
          <a:off x="1264883" y="4865611"/>
          <a:ext cx="1614805" cy="11893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2085"/>
                <a:gridCol w="301624"/>
                <a:gridCol w="301625"/>
                <a:gridCol w="278129"/>
                <a:gridCol w="301625"/>
                <a:gridCol w="257809"/>
              </a:tblGrid>
              <a:tr h="170180">
                <a:tc>
                  <a:txBody>
                    <a:bodyPr/>
                    <a:lstStyle/>
                    <a:p>
                      <a:pPr marL="31750">
                        <a:lnSpc>
                          <a:spcPts val="960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1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960"/>
                        </a:lnSpc>
                      </a:pPr>
                      <a:r>
                        <a:rPr dirty="0" sz="1000" spc="60">
                          <a:latin typeface="Cambria"/>
                          <a:cs typeface="Cambria"/>
                        </a:rPr>
                        <a:t>–</a:t>
                      </a:r>
                      <a:r>
                        <a:rPr dirty="0" sz="1000" spc="60">
                          <a:latin typeface="Palatino Linotype"/>
                          <a:cs typeface="Palatino Linotype"/>
                        </a:rPr>
                        <a:t>1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ts val="960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960"/>
                        </a:lnSpc>
                      </a:pPr>
                      <a:r>
                        <a:rPr dirty="0" sz="1000">
                          <a:latin typeface="Cambria"/>
                          <a:cs typeface="Cambria"/>
                        </a:rPr>
                        <a:t>…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60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3815">
                        <a:lnSpc>
                          <a:spcPts val="960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212090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1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1000" spc="60">
                          <a:latin typeface="Cambria"/>
                          <a:cs typeface="Cambria"/>
                        </a:rPr>
                        <a:t>–</a:t>
                      </a:r>
                      <a:r>
                        <a:rPr dirty="0" sz="1000" spc="60">
                          <a:latin typeface="Palatino Linotype"/>
                          <a:cs typeface="Palatino Linotype"/>
                        </a:rPr>
                        <a:t>1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1000">
                          <a:latin typeface="Cambria"/>
                          <a:cs typeface="Cambria"/>
                        </a:rPr>
                        <a:t>…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4381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1430"/>
                </a:tc>
              </a:tr>
              <a:tr h="20637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1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1000">
                          <a:latin typeface="Cambria"/>
                          <a:cs typeface="Cambria"/>
                        </a:rPr>
                        <a:t>…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4381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1430"/>
                </a:tc>
              </a:tr>
              <a:tr h="211454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1000">
                          <a:latin typeface="Lucida Sans Unicode"/>
                          <a:cs typeface="Lucida Sans Unicode"/>
                        </a:rPr>
                        <a:t>⋮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 marL="11811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1000">
                          <a:latin typeface="Lucida Sans Unicode"/>
                          <a:cs typeface="Lucida Sans Unicode"/>
                        </a:rPr>
                        <a:t>⋮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 marL="11811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1000">
                          <a:latin typeface="Lucida Sans Unicode"/>
                          <a:cs typeface="Lucida Sans Unicode"/>
                        </a:rPr>
                        <a:t>⋮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 algn="r" marR="7239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1000">
                          <a:latin typeface="Lucida Sans Unicode"/>
                          <a:cs typeface="Lucida Sans Unicode"/>
                        </a:rPr>
                        <a:t>⋱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1000">
                          <a:latin typeface="Lucida Sans Unicode"/>
                          <a:cs typeface="Lucida Sans Unicode"/>
                        </a:rPr>
                        <a:t>⋮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 algn="ctr" marL="4381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1000">
                          <a:latin typeface="Lucida Sans Unicode"/>
                          <a:cs typeface="Lucida Sans Unicode"/>
                        </a:rPr>
                        <a:t>⋮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7145"/>
                </a:tc>
              </a:tr>
              <a:tr h="21907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7780"/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7780"/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7780"/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>
                          <a:latin typeface="Cambria"/>
                          <a:cs typeface="Cambria"/>
                        </a:rPr>
                        <a:t>…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1778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 spc="60">
                          <a:latin typeface="Cambria"/>
                          <a:cs typeface="Cambria"/>
                        </a:rPr>
                        <a:t>–</a:t>
                      </a:r>
                      <a:r>
                        <a:rPr dirty="0" sz="1000" spc="60">
                          <a:latin typeface="Palatino Linotype"/>
                          <a:cs typeface="Palatino Linotype"/>
                        </a:rPr>
                        <a:t>1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7780"/>
                </a:tc>
                <a:tc>
                  <a:txBody>
                    <a:bodyPr/>
                    <a:lstStyle/>
                    <a:p>
                      <a:pPr algn="ctr" marL="4381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7780"/>
                </a:tc>
              </a:tr>
              <a:tr h="170180">
                <a:tc>
                  <a:txBody>
                    <a:bodyPr/>
                    <a:lstStyle/>
                    <a:p>
                      <a:pPr marL="31750">
                        <a:lnSpc>
                          <a:spcPts val="1150"/>
                        </a:lnSpc>
                        <a:spcBef>
                          <a:spcPts val="90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ts val="1150"/>
                        </a:lnSpc>
                        <a:spcBef>
                          <a:spcPts val="90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18745">
                        <a:lnSpc>
                          <a:spcPts val="1150"/>
                        </a:lnSpc>
                        <a:spcBef>
                          <a:spcPts val="90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r" marR="67945">
                        <a:lnSpc>
                          <a:spcPts val="1150"/>
                        </a:lnSpc>
                        <a:spcBef>
                          <a:spcPts val="90"/>
                        </a:spcBef>
                      </a:pPr>
                      <a:r>
                        <a:rPr dirty="0" sz="1000">
                          <a:latin typeface="Cambria"/>
                          <a:cs typeface="Cambria"/>
                        </a:rPr>
                        <a:t>…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50"/>
                        </a:lnSpc>
                        <a:spcBef>
                          <a:spcPts val="90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1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algn="ctr" marL="43815">
                        <a:lnSpc>
                          <a:spcPts val="1150"/>
                        </a:lnSpc>
                        <a:spcBef>
                          <a:spcPts val="90"/>
                        </a:spcBef>
                      </a:pPr>
                      <a:r>
                        <a:rPr dirty="0" sz="1000" spc="60">
                          <a:latin typeface="Cambria"/>
                          <a:cs typeface="Cambria"/>
                        </a:rPr>
                        <a:t>–</a:t>
                      </a:r>
                      <a:r>
                        <a:rPr dirty="0" sz="1000" spc="60">
                          <a:latin typeface="Palatino Linotype"/>
                          <a:cs typeface="Palatino Linotype"/>
                        </a:rPr>
                        <a:t>1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1430"/>
                </a:tc>
              </a:tr>
            </a:tbl>
          </a:graphicData>
        </a:graphic>
      </p:graphicFrame>
      <p:sp>
        <p:nvSpPr>
          <p:cNvPr id="14" name="object 14" descr=""/>
          <p:cNvSpPr txBox="1"/>
          <p:nvPr/>
        </p:nvSpPr>
        <p:spPr>
          <a:xfrm>
            <a:off x="465934" y="4290598"/>
            <a:ext cx="5131435" cy="26828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01600">
              <a:lnSpc>
                <a:spcPts val="1195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differences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orthogonal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deviations.</a:t>
            </a:r>
            <a:endParaRPr sz="1000">
              <a:latin typeface="Palatino Linotype"/>
              <a:cs typeface="Palatino Linotype"/>
            </a:endParaRPr>
          </a:p>
          <a:p>
            <a:pPr marL="209550">
              <a:lnSpc>
                <a:spcPts val="1195"/>
              </a:lnSpc>
            </a:pP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ﬁrst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differences,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simply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has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5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>
                <a:latin typeface="Cambria"/>
                <a:cs typeface="Cambria"/>
              </a:rPr>
              <a:t>–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else,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vector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form,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Dz</a:t>
            </a:r>
            <a:r>
              <a:rPr dirty="0" baseline="-21367" sz="975" spc="-37" i="1">
                <a:latin typeface="Palatino Linotype"/>
                <a:cs typeface="Palatino Linotype"/>
              </a:rPr>
              <a:t>n</a:t>
            </a:r>
            <a:endParaRPr baseline="-21367" sz="975">
              <a:latin typeface="Palatino Linotype"/>
              <a:cs typeface="Palatino Linotype"/>
            </a:endParaRPr>
          </a:p>
          <a:p>
            <a:pPr marL="101600">
              <a:lnSpc>
                <a:spcPts val="1195"/>
              </a:lnSpc>
            </a:pPr>
            <a:r>
              <a:rPr dirty="0" sz="1000" spc="-10">
                <a:latin typeface="Palatino Linotype"/>
                <a:cs typeface="Palatino Linotype"/>
              </a:rPr>
              <a:t>with:</a:t>
            </a:r>
            <a:endParaRPr sz="1000">
              <a:latin typeface="Palatino Linotype"/>
              <a:cs typeface="Palatino Linotype"/>
            </a:endParaRPr>
          </a:p>
          <a:p>
            <a:pPr marL="697230">
              <a:lnSpc>
                <a:spcPct val="100000"/>
              </a:lnSpc>
              <a:spcBef>
                <a:spcPts val="330"/>
              </a:spcBef>
              <a:tabLst>
                <a:tab pos="2457450" algn="l"/>
              </a:tabLst>
            </a:pPr>
            <a:r>
              <a:rPr dirty="0" sz="1000" spc="-25">
                <a:latin typeface="Segoe UI Symbol"/>
                <a:cs typeface="Segoe UI Symbol"/>
              </a:rPr>
              <a:t>⎛</a:t>
            </a:r>
            <a:r>
              <a:rPr dirty="0" baseline="-52777" sz="1500" spc="-37">
                <a:latin typeface="Segoe UI Symbol"/>
                <a:cs typeface="Segoe UI Symbol"/>
              </a:rPr>
              <a:t>⎜</a:t>
            </a:r>
            <a:r>
              <a:rPr dirty="0" baseline="-52777" sz="1500">
                <a:latin typeface="Segoe UI Symbol"/>
                <a:cs typeface="Segoe UI Symbol"/>
              </a:rPr>
              <a:t>	</a:t>
            </a:r>
            <a:r>
              <a:rPr dirty="0" sz="1000" spc="-25">
                <a:latin typeface="Segoe UI Symbol"/>
                <a:cs typeface="Segoe UI Symbol"/>
              </a:rPr>
              <a:t>⎞</a:t>
            </a:r>
            <a:r>
              <a:rPr dirty="0" baseline="-52777" sz="1500" spc="-37">
                <a:latin typeface="Segoe UI Symbol"/>
                <a:cs typeface="Segoe UI Symbol"/>
              </a:rPr>
              <a:t>⎟</a:t>
            </a:r>
            <a:endParaRPr baseline="-52777" sz="1500">
              <a:latin typeface="Segoe UI Symbol"/>
              <a:cs typeface="Segoe UI Symbol"/>
            </a:endParaRPr>
          </a:p>
          <a:p>
            <a:pPr marL="697230">
              <a:lnSpc>
                <a:spcPct val="100000"/>
              </a:lnSpc>
              <a:spcBef>
                <a:spcPts val="1565"/>
              </a:spcBef>
              <a:tabLst>
                <a:tab pos="2457450" algn="l"/>
              </a:tabLst>
            </a:pPr>
            <a:r>
              <a:rPr dirty="0" sz="1000" spc="90">
                <a:latin typeface="Segoe UI Symbol"/>
                <a:cs typeface="Segoe UI Symbol"/>
              </a:rPr>
              <a:t>⎜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  <a:p>
            <a:pPr marL="448945">
              <a:lnSpc>
                <a:spcPts val="700"/>
              </a:lnSpc>
              <a:spcBef>
                <a:spcPts val="405"/>
              </a:spcBef>
            </a:pPr>
            <a:r>
              <a:rPr dirty="0" sz="1000" i="1">
                <a:latin typeface="Palatino Linotype"/>
                <a:cs typeface="Palatino Linotype"/>
              </a:rPr>
              <a:t>D</a:t>
            </a:r>
            <a:r>
              <a:rPr dirty="0" sz="1000" spc="-4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  <a:p>
            <a:pPr marL="697230">
              <a:lnSpc>
                <a:spcPts val="700"/>
              </a:lnSpc>
              <a:tabLst>
                <a:tab pos="2457450" algn="l"/>
              </a:tabLst>
            </a:pPr>
            <a:r>
              <a:rPr dirty="0" sz="1000" spc="90">
                <a:latin typeface="Segoe UI Symbol"/>
                <a:cs typeface="Segoe UI Symbol"/>
              </a:rPr>
              <a:t>⎜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  <a:p>
            <a:pPr marL="697230">
              <a:lnSpc>
                <a:spcPct val="100000"/>
              </a:lnSpc>
              <a:spcBef>
                <a:spcPts val="1515"/>
              </a:spcBef>
              <a:tabLst>
                <a:tab pos="2457450" algn="l"/>
              </a:tabLst>
            </a:pPr>
            <a:r>
              <a:rPr dirty="0" baseline="-50000" sz="1500" spc="-37">
                <a:latin typeface="Segoe UI Symbol"/>
                <a:cs typeface="Segoe UI Symbol"/>
              </a:rPr>
              <a:t>⎜</a:t>
            </a:r>
            <a:r>
              <a:rPr dirty="0" sz="1000" spc="-25">
                <a:latin typeface="Segoe UI Symbol"/>
                <a:cs typeface="Segoe UI Symbol"/>
              </a:rPr>
              <a:t>⎜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baseline="-50000" sz="1500" spc="-37">
                <a:latin typeface="Segoe UI Symbol"/>
                <a:cs typeface="Segoe UI Symbol"/>
              </a:rPr>
              <a:t>⎟</a:t>
            </a:r>
            <a:r>
              <a:rPr dirty="0" sz="1000" spc="-2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  <a:p>
            <a:pPr marL="697230">
              <a:lnSpc>
                <a:spcPct val="100000"/>
              </a:lnSpc>
              <a:spcBef>
                <a:spcPts val="409"/>
              </a:spcBef>
              <a:tabLst>
                <a:tab pos="2457450" algn="l"/>
              </a:tabLst>
            </a:pPr>
            <a:r>
              <a:rPr dirty="0" sz="1000" spc="90">
                <a:latin typeface="Segoe UI Symbol"/>
                <a:cs typeface="Segoe UI Symbol"/>
              </a:rPr>
              <a:t>⎝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⎠</a:t>
            </a:r>
            <a:endParaRPr sz="1000">
              <a:latin typeface="Segoe UI Symbol"/>
              <a:cs typeface="Segoe UI Symbol"/>
            </a:endParaRPr>
          </a:p>
          <a:p>
            <a:pPr marL="209550">
              <a:lnSpc>
                <a:spcPts val="1195"/>
              </a:lnSpc>
              <a:spcBef>
                <a:spcPts val="370"/>
              </a:spcBef>
            </a:pPr>
            <a:r>
              <a:rPr dirty="0" sz="1000" spc="220">
                <a:latin typeface="Palatino Linotype"/>
                <a:cs typeface="Palatino Linotype"/>
              </a:rPr>
              <a:t>he</a:t>
            </a:r>
            <a:endParaRPr sz="1000">
              <a:latin typeface="Palatino Linotype"/>
              <a:cs typeface="Palatino Linotype"/>
            </a:endParaRPr>
          </a:p>
          <a:p>
            <a:pPr marL="100965">
              <a:lnSpc>
                <a:spcPts val="1195"/>
              </a:lnSpc>
            </a:pPr>
            <a:r>
              <a:rPr dirty="0" sz="1000" spc="-10">
                <a:latin typeface="Palatino Linotype"/>
                <a:cs typeface="Palatino Linotype"/>
              </a:rPr>
              <a:t>drawbacks:</a:t>
            </a:r>
            <a:endParaRPr sz="1000">
              <a:latin typeface="Palatino Linotype"/>
              <a:cs typeface="Palatino Linotype"/>
            </a:endParaRPr>
          </a:p>
          <a:p>
            <a:pPr marL="230504" indent="-130175">
              <a:lnSpc>
                <a:spcPts val="1195"/>
              </a:lnSpc>
              <a:spcBef>
                <a:spcPts val="560"/>
              </a:spcBef>
              <a:buFont typeface="Cambria"/>
              <a:buChar char="•"/>
              <a:tabLst>
                <a:tab pos="23114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ﬁrstly,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necessarily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lost;</a:t>
            </a:r>
            <a:endParaRPr sz="1000">
              <a:latin typeface="Palatino Linotype"/>
              <a:cs typeface="Palatino Linotype"/>
            </a:endParaRPr>
          </a:p>
          <a:p>
            <a:pPr marL="230504" marR="86995" indent="-129539">
              <a:lnSpc>
                <a:spcPts val="1190"/>
              </a:lnSpc>
              <a:spcBef>
                <a:spcPts val="45"/>
              </a:spcBef>
              <a:buFont typeface="Cambria"/>
              <a:buChar char="•"/>
              <a:tabLst>
                <a:tab pos="231140" algn="l"/>
              </a:tabLst>
            </a:pPr>
            <a:r>
              <a:rPr dirty="0" sz="1000" spc="-55">
                <a:latin typeface="Palatino Linotype"/>
                <a:cs typeface="Palatino Linotype"/>
              </a:rPr>
              <a:t>secondly,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original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errors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25">
                <a:latin typeface="Palatino Linotype"/>
                <a:cs typeface="Palatino Linotype"/>
              </a:rPr>
              <a:t> not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correlated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 </a:t>
            </a:r>
            <a:r>
              <a:rPr dirty="0" sz="1000" spc="-40">
                <a:latin typeface="Palatino Linotype"/>
                <a:cs typeface="Palatino Linotype"/>
              </a:rPr>
              <a:t>begin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transformed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model’s</a:t>
            </a:r>
            <a:r>
              <a:rPr dirty="0" sz="1000" spc="-20">
                <a:latin typeface="Palatino Linotype"/>
                <a:cs typeface="Palatino Linotype"/>
              </a:rPr>
              <a:t> ones </a:t>
            </a:r>
            <a:r>
              <a:rPr dirty="0" sz="1000" spc="-30">
                <a:latin typeface="Palatino Linotype"/>
                <a:cs typeface="Palatino Linotype"/>
              </a:rPr>
              <a:t>are.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fact,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has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Cambria"/>
                <a:cs typeface="Cambria"/>
              </a:rPr>
              <a:t>Δ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baseline="-21367" sz="975" spc="-75" i="1">
                <a:latin typeface="Palatino Linotype"/>
                <a:cs typeface="Palatino Linotype"/>
              </a:rPr>
              <a:t>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95">
                <a:latin typeface="Cambria"/>
                <a:cs typeface="Cambria"/>
              </a:rPr>
              <a:t>Δ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baseline="-21367" sz="975" spc="22" i="1">
                <a:latin typeface="Palatino Linotype"/>
                <a:cs typeface="Palatino Linotype"/>
              </a:rPr>
              <a:t>t</a:t>
            </a:r>
            <a:r>
              <a:rPr dirty="0" baseline="-21367" sz="975" spc="179">
                <a:latin typeface="Cambria"/>
                <a:cs typeface="Cambria"/>
              </a:rPr>
              <a:t>–</a:t>
            </a:r>
            <a:r>
              <a:rPr dirty="0" baseline="-21367" sz="975" spc="-7">
                <a:latin typeface="Palatino Linotype"/>
                <a:cs typeface="Palatino Linotype"/>
              </a:rPr>
              <a:t>1</a:t>
            </a:r>
            <a:r>
              <a:rPr dirty="0" baseline="-21367" sz="975" spc="24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70">
                <a:latin typeface="Cambria"/>
                <a:cs typeface="Cambria"/>
              </a:rPr>
              <a:t>(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baseline="-21367" sz="975" spc="-82" i="1">
                <a:latin typeface="Palatino Linotype"/>
                <a:cs typeface="Palatino Linotype"/>
              </a:rPr>
              <a:t>t</a:t>
            </a:r>
            <a:r>
              <a:rPr dirty="0" baseline="-21367" sz="975" spc="187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2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t</a:t>
            </a:r>
            <a:r>
              <a:rPr dirty="0" baseline="-21367" sz="975" spc="202">
                <a:latin typeface="Cambria"/>
                <a:cs typeface="Cambria"/>
              </a:rPr>
              <a:t>–</a:t>
            </a:r>
            <a:r>
              <a:rPr dirty="0" baseline="-21367" sz="975" spc="82">
                <a:latin typeface="Palatino Linotype"/>
                <a:cs typeface="Palatino Linotype"/>
              </a:rPr>
              <a:t>1</a:t>
            </a:r>
            <a:r>
              <a:rPr dirty="0" sz="1000" spc="-50">
                <a:latin typeface="Cambria"/>
                <a:cs typeface="Cambria"/>
              </a:rPr>
              <a:t>)(</a:t>
            </a:r>
            <a:r>
              <a:rPr dirty="0" sz="1000" spc="-52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t</a:t>
            </a:r>
            <a:r>
              <a:rPr dirty="0" baseline="-21367" sz="975" spc="202">
                <a:latin typeface="Cambria"/>
                <a:cs typeface="Cambria"/>
              </a:rPr>
              <a:t>–</a:t>
            </a:r>
            <a:r>
              <a:rPr dirty="0" baseline="-21367" sz="975" spc="15">
                <a:latin typeface="Palatino Linotype"/>
                <a:cs typeface="Palatino Linotype"/>
              </a:rPr>
              <a:t>1</a:t>
            </a:r>
            <a:r>
              <a:rPr dirty="0" baseline="-21367" sz="975" spc="142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baseline="-21367" sz="975" spc="30" i="1">
                <a:latin typeface="Palatino Linotype"/>
                <a:cs typeface="Palatino Linotype"/>
              </a:rPr>
              <a:t>t</a:t>
            </a:r>
            <a:r>
              <a:rPr dirty="0" baseline="-21367" sz="975" spc="195">
                <a:latin typeface="Cambria"/>
                <a:cs typeface="Cambria"/>
              </a:rPr>
              <a:t>–</a:t>
            </a:r>
            <a:r>
              <a:rPr dirty="0" baseline="-21367" sz="975" spc="75">
                <a:latin typeface="Palatino Linotype"/>
                <a:cs typeface="Palatino Linotype"/>
              </a:rPr>
              <a:t>2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hence, </a:t>
            </a:r>
            <a:r>
              <a:rPr dirty="0" sz="1000" spc="-30">
                <a:latin typeface="Palatino Linotype"/>
                <a:cs typeface="Palatino Linotype"/>
              </a:rPr>
              <a:t>if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homoscedastic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439429" y="7027690"/>
            <a:ext cx="4502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9814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4273" sz="975" spc="-607" i="1">
                <a:latin typeface="Meiryo"/>
                <a:cs typeface="Meiryo"/>
              </a:rPr>
              <a:t/>
            </a:r>
            <a:endParaRPr baseline="4273" sz="975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658829" y="6947597"/>
            <a:ext cx="48812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uncorrelated,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transformed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</a:t>
            </a:r>
            <a:r>
              <a:rPr dirty="0" sz="1000">
                <a:latin typeface="Palatino Linotype"/>
                <a:cs typeface="Palatino Linotype"/>
              </a:rPr>
              <a:t> are </a:t>
            </a:r>
            <a:r>
              <a:rPr dirty="0" sz="1000" spc="-10">
                <a:latin typeface="Palatino Linotype"/>
                <a:cs typeface="Palatino Linotype"/>
              </a:rPr>
              <a:t>still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homoscedastic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Cambria"/>
                <a:cs typeface="Cambria"/>
              </a:rPr>
              <a:t>(</a:t>
            </a:r>
            <a:r>
              <a:rPr dirty="0" sz="1000" spc="45">
                <a:latin typeface="Cambria"/>
                <a:cs typeface="Cambria"/>
              </a:rPr>
              <a:t>Δ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29914" sz="975" spc="75">
                <a:latin typeface="Palatino Linotype"/>
                <a:cs typeface="Palatino Linotype"/>
              </a:rPr>
              <a:t>2</a:t>
            </a:r>
            <a:r>
              <a:rPr dirty="0" sz="1000" spc="80">
                <a:latin typeface="Cambria"/>
                <a:cs typeface="Cambria"/>
              </a:rPr>
              <a:t>)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 </a:t>
            </a:r>
            <a:r>
              <a:rPr dirty="0" sz="1000" spc="-95">
                <a:latin typeface="Palatino Linotype"/>
                <a:cs typeface="Palatino Linotype"/>
              </a:rPr>
              <a:t>2</a:t>
            </a:r>
            <a:r>
              <a:rPr dirty="0" sz="1000" spc="-95" i="1">
                <a:latin typeface="Meiryo"/>
                <a:cs typeface="Meiryo"/>
              </a:rPr>
              <a:t/>
            </a:r>
            <a:r>
              <a:rPr dirty="0" baseline="29914" sz="975" spc="-142">
                <a:latin typeface="Palatino Linotype"/>
                <a:cs typeface="Palatino Linotype"/>
              </a:rPr>
              <a:t>2</a:t>
            </a:r>
            <a:r>
              <a:rPr dirty="0" sz="1000" spc="-9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but </a:t>
            </a:r>
            <a:r>
              <a:rPr dirty="0" sz="1000" spc="-10">
                <a:latin typeface="Palatino Linotype"/>
                <a:cs typeface="Palatino Linotype"/>
              </a:rPr>
              <a:t>corre-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414384" y="7171945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658831" y="7099158"/>
            <a:ext cx="2891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lated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across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successive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E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spc="30">
                <a:latin typeface="Cambria"/>
                <a:cs typeface="Cambria"/>
              </a:rPr>
              <a:t>Δ</a:t>
            </a:r>
            <a:r>
              <a:rPr dirty="0" sz="1000" spc="-525" i="1">
                <a:latin typeface="Meiryo"/>
                <a:cs typeface="Meiryo"/>
              </a:rPr>
              <a:t/>
            </a:r>
            <a:r>
              <a:rPr dirty="0" baseline="-21367" sz="975" spc="-60" i="1">
                <a:latin typeface="Palatino Linotype"/>
                <a:cs typeface="Palatino Linotype"/>
              </a:rPr>
              <a:t>t</a:t>
            </a:r>
            <a:r>
              <a:rPr dirty="0" baseline="-21367" sz="975" spc="-112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Δ</a:t>
            </a:r>
            <a:r>
              <a:rPr dirty="0" sz="1000" spc="-605" i="1">
                <a:latin typeface="Meiryo"/>
                <a:cs typeface="Meiryo"/>
              </a:rPr>
              <a:t/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150">
                <a:latin typeface="Cambria"/>
                <a:cs typeface="Cambria"/>
              </a:rPr>
              <a:t>–</a:t>
            </a:r>
            <a:r>
              <a:rPr dirty="0" baseline="-21367" sz="975" spc="37">
                <a:latin typeface="Palatino Linotype"/>
                <a:cs typeface="Palatino Linotype"/>
              </a:rPr>
              <a:t>1</a:t>
            </a:r>
            <a:r>
              <a:rPr dirty="0" sz="1000" spc="50">
                <a:latin typeface="Cambria"/>
                <a:cs typeface="Cambria"/>
              </a:rPr>
              <a:t>)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114">
                <a:latin typeface="Cambria"/>
                <a:cs typeface="Cambria"/>
              </a:rPr>
              <a:t> </a:t>
            </a:r>
            <a:r>
              <a:rPr dirty="0" sz="1000" spc="150">
                <a:latin typeface="Cambria"/>
                <a:cs typeface="Cambria"/>
              </a:rPr>
              <a:t>–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baseline="29914" sz="975" spc="37">
                <a:latin typeface="Palatino Linotype"/>
                <a:cs typeface="Palatino Linotype"/>
              </a:rPr>
              <a:t>2</a:t>
            </a:r>
            <a:r>
              <a:rPr dirty="0" sz="1000" spc="-60">
                <a:latin typeface="Palatino Linotype"/>
                <a:cs typeface="Palatino Linotype"/>
              </a:rPr>
              <a:t>;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567532" y="7727772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554829" y="7250720"/>
            <a:ext cx="4955540" cy="7772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1605" indent="-129539">
              <a:lnSpc>
                <a:spcPts val="1195"/>
              </a:lnSpc>
              <a:spcBef>
                <a:spcPts val="95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lastly,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every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period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where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missing,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lost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 </a:t>
            </a:r>
            <a:r>
              <a:rPr dirty="0" sz="1000" spc="-35">
                <a:latin typeface="Palatino Linotype"/>
                <a:cs typeface="Palatino Linotype"/>
              </a:rPr>
              <a:t>differences: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t</a:t>
            </a:r>
            <a:endParaRPr sz="1000">
              <a:latin typeface="Palatino Linotype"/>
              <a:cs typeface="Palatino Linotype"/>
            </a:endParaRPr>
          </a:p>
          <a:p>
            <a:pPr marL="141605">
              <a:lnSpc>
                <a:spcPts val="1195"/>
              </a:lnSpc>
            </a:pP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Palatino Linotype"/>
              <a:cs typeface="Palatino Linotype"/>
            </a:endParaRPr>
          </a:p>
          <a:p>
            <a:pPr marL="12700" marR="208279">
              <a:lnSpc>
                <a:spcPct val="100000"/>
              </a:lnSpc>
            </a:pPr>
            <a:r>
              <a:rPr dirty="0" sz="800">
                <a:latin typeface="Palatino Linotype"/>
                <a:cs typeface="Palatino Linotype"/>
              </a:rPr>
              <a:t>6</a:t>
            </a:r>
            <a:r>
              <a:rPr dirty="0" sz="800" spc="22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For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detailed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presentation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maximum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likelihood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estimation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dynamic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panels,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see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Hsiao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(2003),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Chapter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4.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7</a:t>
            </a:r>
            <a:r>
              <a:rPr dirty="0" sz="800" spc="204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See </a:t>
            </a:r>
            <a:r>
              <a:rPr dirty="0" sz="800" spc="-40">
                <a:latin typeface="Palatino Linotype"/>
                <a:cs typeface="Palatino Linotype"/>
              </a:rPr>
              <a:t>Roodman</a:t>
            </a:r>
            <a:r>
              <a:rPr dirty="0" sz="800" spc="-10">
                <a:latin typeface="Palatino Linotype"/>
                <a:cs typeface="Palatino Linotype"/>
              </a:rPr>
              <a:t> (2009a), </a:t>
            </a:r>
            <a:r>
              <a:rPr dirty="0" sz="800" spc="-45">
                <a:latin typeface="Palatino Linotype"/>
                <a:cs typeface="Palatino Linotype"/>
              </a:rPr>
              <a:t>p.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103.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79" y="611668"/>
            <a:ext cx="5243830" cy="7397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Estimation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of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Dynamic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</a:t>
            </a:r>
            <a:r>
              <a:rPr dirty="0" sz="800" spc="27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167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50">
              <a:latin typeface="Calibri"/>
              <a:cs typeface="Calibri"/>
            </a:endParaRPr>
          </a:p>
          <a:p>
            <a:pPr algn="just" marL="12700" marR="288290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orthogonal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deviations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transformation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does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not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suffer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from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last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two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problems,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although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less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intuitive,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consisting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calculating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difference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between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each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observation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55">
                <a:latin typeface="Palatino Linotype"/>
                <a:cs typeface="Palatino Linotype"/>
              </a:rPr>
              <a:t>average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those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posterior.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Formally,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766415" y="1445667"/>
            <a:ext cx="1905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1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6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445089" y="1519048"/>
            <a:ext cx="4533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79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110">
                <a:latin typeface="Cambria"/>
                <a:cs typeface="Cambria"/>
              </a:rPr>
              <a:t> </a:t>
            </a:r>
            <a:r>
              <a:rPr dirty="0" baseline="-38888" sz="1500" spc="-75" i="1">
                <a:latin typeface="Palatino Linotype"/>
                <a:cs typeface="Palatino Linotype"/>
              </a:rPr>
              <a:t>T</a:t>
            </a:r>
            <a:endParaRPr baseline="-38888" sz="15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018217" y="1398554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967586" y="1403719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821942" y="1696533"/>
            <a:ext cx="3352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12820" sz="975" i="1">
                <a:latin typeface="Palatino Linotype"/>
                <a:cs typeface="Palatino Linotype"/>
              </a:rPr>
              <a:t>nt</a:t>
            </a:r>
            <a:r>
              <a:rPr dirty="0" baseline="12820" sz="975" spc="555" i="1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s</a:t>
            </a:r>
            <a:r>
              <a:rPr dirty="0" sz="650" spc="-25" i="1">
                <a:latin typeface="Meiryo"/>
                <a:cs typeface="Meiryo"/>
              </a:rPr>
              <a:t>&gt;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78609" y="1550715"/>
            <a:ext cx="14700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285875" algn="l"/>
              </a:tabLst>
            </a:pPr>
            <a:r>
              <a:rPr dirty="0" baseline="13888" sz="1500" spc="-225" i="1">
                <a:latin typeface="Palatino Linotype"/>
                <a:cs typeface="Palatino Linotype"/>
              </a:rPr>
              <a:t>z</a:t>
            </a:r>
            <a:r>
              <a:rPr dirty="0" baseline="13888" sz="1500" spc="-225" i="1">
                <a:latin typeface="Meiryo"/>
                <a:cs typeface="Meiryo"/>
              </a:rPr>
              <a:t>̃</a:t>
            </a:r>
            <a:r>
              <a:rPr dirty="0" sz="650" spc="-150" i="1">
                <a:latin typeface="Palatino Linotype"/>
                <a:cs typeface="Palatino Linotype"/>
              </a:rPr>
              <a:t>nt</a:t>
            </a:r>
            <a:r>
              <a:rPr dirty="0" sz="650" spc="155" i="1">
                <a:latin typeface="Palatino Linotype"/>
                <a:cs typeface="Palatino Linotype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=</a:t>
            </a:r>
            <a:r>
              <a:rPr dirty="0" baseline="13888" sz="1500" spc="52">
                <a:latin typeface="Cambria"/>
                <a:cs typeface="Cambria"/>
              </a:rPr>
              <a:t> </a:t>
            </a:r>
            <a:r>
              <a:rPr dirty="0" baseline="13888" sz="1500" spc="-37" i="1">
                <a:latin typeface="Palatino Linotype"/>
                <a:cs typeface="Palatino Linotype"/>
              </a:rPr>
              <a:t>c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13888" sz="1500" spc="-37" i="1">
                <a:latin typeface="Palatino Linotype"/>
                <a:cs typeface="Palatino Linotype"/>
              </a:rPr>
              <a:t>z</a:t>
            </a:r>
            <a:r>
              <a:rPr dirty="0" sz="650" spc="-25" i="1">
                <a:latin typeface="Palatino Linotype"/>
                <a:cs typeface="Palatino Linotype"/>
              </a:rPr>
              <a:t>ns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368194" y="1301314"/>
            <a:ext cx="10502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34085" algn="l"/>
              </a:tabLst>
            </a:pPr>
            <a:r>
              <a:rPr dirty="0" sz="1000" spc="310" i="1">
                <a:latin typeface="Meiryo"/>
                <a:cs typeface="Meiryo"/>
              </a:rPr>
              <a:t>(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43396" y="1854287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where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87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number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posterior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c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09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scale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factor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68796" y="2048949"/>
            <a:ext cx="4495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equal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022449" y="1910191"/>
            <a:ext cx="1593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95">
                <a:latin typeface="Segoe UI Symbol"/>
                <a:cs typeface="Segoe UI Symbol"/>
              </a:rPr>
              <a:t>√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1168867" y="2045182"/>
            <a:ext cx="245110" cy="0"/>
          </a:xfrm>
          <a:custGeom>
            <a:avLst/>
            <a:gdLst/>
            <a:ahLst/>
            <a:cxnLst/>
            <a:rect l="l" t="t" r="r" b="b"/>
            <a:pathLst>
              <a:path w="245109" h="0">
                <a:moveTo>
                  <a:pt x="0" y="0"/>
                </a:moveTo>
                <a:lnTo>
                  <a:pt x="244487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1222004" y="2023658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276638" y="2073498"/>
            <a:ext cx="7556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5" i="1">
                <a:latin typeface="Palatino Linotype"/>
                <a:cs typeface="Palatino Linotype"/>
              </a:rPr>
              <a:t>nt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1184069" y="2156510"/>
            <a:ext cx="214629" cy="0"/>
          </a:xfrm>
          <a:custGeom>
            <a:avLst/>
            <a:gdLst/>
            <a:ahLst/>
            <a:cxnLst/>
            <a:rect l="l" t="t" r="r" b="b"/>
            <a:pathLst>
              <a:path w="214630" h="0">
                <a:moveTo>
                  <a:pt x="0" y="0"/>
                </a:moveTo>
                <a:lnTo>
                  <a:pt x="21419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1145969" y="2150874"/>
            <a:ext cx="2908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baseline="-18518" sz="675" i="1">
                <a:latin typeface="Palatino Linotype"/>
                <a:cs typeface="Palatino Linotype"/>
              </a:rPr>
              <a:t>nt</a:t>
            </a:r>
            <a:r>
              <a:rPr dirty="0" baseline="-18518" sz="675" spc="-60" i="1">
                <a:latin typeface="Palatino Linotype"/>
                <a:cs typeface="Palatino Linotype"/>
              </a:rPr>
              <a:t> </a:t>
            </a:r>
            <a:r>
              <a:rPr dirty="0" sz="650" spc="25">
                <a:latin typeface="Cambria"/>
                <a:cs typeface="Cambria"/>
              </a:rPr>
              <a:t>+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400653" y="2048942"/>
            <a:ext cx="546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30678" y="2232279"/>
            <a:ext cx="5036185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3180" indent="10795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ﬁrst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difference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transformation,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observation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lost,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but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usually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>
                <a:latin typeface="Palatino Linotype"/>
                <a:cs typeface="Palatino Linotype"/>
              </a:rPr>
              <a:t>last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matrix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form,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balanced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panel,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transformation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written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20" i="1">
                <a:latin typeface="Palatino Linotype"/>
                <a:cs typeface="Palatino Linotype"/>
              </a:rPr>
              <a:t>z</a:t>
            </a:r>
            <a:r>
              <a:rPr dirty="0" sz="1000" spc="-220" i="1">
                <a:latin typeface="Meiryo"/>
                <a:cs typeface="Meiryo"/>
              </a:rPr>
              <a:t>̃</a:t>
            </a:r>
            <a:r>
              <a:rPr dirty="0" baseline="-21367" sz="975" spc="-330" i="1">
                <a:latin typeface="Palatino Linotype"/>
                <a:cs typeface="Palatino Linotype"/>
              </a:rPr>
              <a:t>t</a:t>
            </a:r>
            <a:r>
              <a:rPr dirty="0" baseline="-21367" sz="975" spc="27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Oz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with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0">
                <a:latin typeface="Cambria"/>
                <a:cs typeface="Cambria"/>
              </a:rPr>
              <a:t>(</a:t>
            </a:r>
            <a:r>
              <a:rPr dirty="0" sz="1000" spc="-40" i="1">
                <a:latin typeface="Palatino Linotype"/>
                <a:cs typeface="Palatino Linotype"/>
              </a:rPr>
              <a:t>z</a:t>
            </a:r>
            <a:r>
              <a:rPr dirty="0" baseline="-21367" sz="975" spc="-60">
                <a:latin typeface="Palatino Linotype"/>
                <a:cs typeface="Palatino Linotype"/>
              </a:rPr>
              <a:t>1</a:t>
            </a:r>
            <a:r>
              <a:rPr dirty="0" sz="1000" spc="-4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z</a:t>
            </a:r>
            <a:r>
              <a:rPr dirty="0" baseline="-21367" sz="975" spc="-44">
                <a:latin typeface="Palatino Linotype"/>
                <a:cs typeface="Palatino Linotype"/>
              </a:rPr>
              <a:t>2</a:t>
            </a:r>
            <a:r>
              <a:rPr dirty="0" sz="1000" spc="-3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0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baseline="-21367" sz="975" spc="-30" i="1">
                <a:latin typeface="Palatino Linotype"/>
                <a:cs typeface="Palatino Linotype"/>
              </a:rPr>
              <a:t>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916714" y="3568448"/>
            <a:ext cx="333375" cy="2609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93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O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  <a:p>
            <a:pPr algn="r" marR="5080">
              <a:lnSpc>
                <a:spcPts val="930"/>
              </a:lnSpc>
            </a:pPr>
            <a:r>
              <a:rPr dirty="0" sz="1000" spc="145">
                <a:latin typeface="Segoe UI Symbol"/>
                <a:cs typeface="Segoe UI Symbol"/>
              </a:rPr>
              <a:t>⎜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167256" y="2841040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5">
                <a:latin typeface="Segoe UI Symbol"/>
                <a:cs typeface="Segoe UI Symbol"/>
              </a:rPr>
              <a:t>⎛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167256" y="2962430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⎜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167256" y="3307041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⎜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167256" y="399637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⎜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141856" y="4226119"/>
            <a:ext cx="13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Segoe UI Symbol"/>
                <a:cs typeface="Segoe UI Symbol"/>
              </a:rPr>
              <a:t>⎜</a:t>
            </a:r>
            <a:r>
              <a:rPr dirty="0" baseline="-38888" sz="1500" spc="-37">
                <a:latin typeface="Segoe UI Symbol"/>
                <a:cs typeface="Segoe UI Symbol"/>
              </a:rPr>
              <a:t>⎝</a:t>
            </a:r>
            <a:endParaRPr baseline="-38888" sz="1500">
              <a:latin typeface="Segoe UI Symbol"/>
              <a:cs typeface="Segoe UI Symbo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300071" y="2788791"/>
            <a:ext cx="1593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95">
                <a:latin typeface="Segoe UI Symbol"/>
                <a:cs typeface="Segoe UI Symbol"/>
              </a:rPr>
              <a:t>√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8" name="object 28" descr=""/>
          <p:cNvSpPr/>
          <p:nvPr/>
        </p:nvSpPr>
        <p:spPr>
          <a:xfrm>
            <a:off x="1446502" y="2923806"/>
            <a:ext cx="194310" cy="0"/>
          </a:xfrm>
          <a:custGeom>
            <a:avLst/>
            <a:gdLst/>
            <a:ahLst/>
            <a:cxnLst/>
            <a:rect l="l" t="t" r="r" b="b"/>
            <a:pathLst>
              <a:path w="194310" h="0">
                <a:moveTo>
                  <a:pt x="0" y="0"/>
                </a:moveTo>
                <a:lnTo>
                  <a:pt x="194195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/>
          <p:nvPr/>
        </p:nvSpPr>
        <p:spPr>
          <a:xfrm>
            <a:off x="1461703" y="3043135"/>
            <a:ext cx="163830" cy="0"/>
          </a:xfrm>
          <a:custGeom>
            <a:avLst/>
            <a:gdLst/>
            <a:ahLst/>
            <a:cxnLst/>
            <a:rect l="l" t="t" r="r" b="b"/>
            <a:pathLst>
              <a:path w="163830" h="0">
                <a:moveTo>
                  <a:pt x="0" y="0"/>
                </a:moveTo>
                <a:lnTo>
                  <a:pt x="16379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1449003" y="2897097"/>
            <a:ext cx="189230" cy="268605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27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75" i="1">
                <a:latin typeface="Palatino Linotype"/>
                <a:cs typeface="Palatino Linotype"/>
              </a:rPr>
              <a:t> </a:t>
            </a: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algn="ctr">
              <a:lnSpc>
                <a:spcPct val="100000"/>
              </a:lnSpc>
              <a:spcBef>
                <a:spcPts val="175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779673" y="2935568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80">
                <a:latin typeface="Cambria"/>
                <a:cs typeface="Cambria"/>
              </a:rPr>
              <a:t>–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041189" y="2915996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/>
          <p:nvPr/>
        </p:nvSpPr>
        <p:spPr>
          <a:xfrm>
            <a:off x="1894329" y="3043135"/>
            <a:ext cx="362585" cy="0"/>
          </a:xfrm>
          <a:custGeom>
            <a:avLst/>
            <a:gdLst/>
            <a:ahLst/>
            <a:cxnLst/>
            <a:rect l="l" t="t" r="r" b="b"/>
            <a:pathLst>
              <a:path w="362585" h="0">
                <a:moveTo>
                  <a:pt x="0" y="0"/>
                </a:moveTo>
                <a:lnTo>
                  <a:pt x="36221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 txBox="1"/>
          <p:nvPr/>
        </p:nvSpPr>
        <p:spPr>
          <a:xfrm>
            <a:off x="1881629" y="2968919"/>
            <a:ext cx="1047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65">
                <a:latin typeface="Segoe UI Symbol"/>
                <a:cs typeface="Segoe UI Symbol"/>
              </a:rPr>
              <a:t>√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35" name="object 35" descr=""/>
          <p:cNvSpPr/>
          <p:nvPr/>
        </p:nvSpPr>
        <p:spPr>
          <a:xfrm>
            <a:off x="1973539" y="3064167"/>
            <a:ext cx="283210" cy="0"/>
          </a:xfrm>
          <a:custGeom>
            <a:avLst/>
            <a:gdLst/>
            <a:ahLst/>
            <a:cxnLst/>
            <a:rect l="l" t="t" r="r" b="b"/>
            <a:pathLst>
              <a:path w="283210" h="0">
                <a:moveTo>
                  <a:pt x="0" y="0"/>
                </a:moveTo>
                <a:lnTo>
                  <a:pt x="283006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 txBox="1"/>
          <p:nvPr/>
        </p:nvSpPr>
        <p:spPr>
          <a:xfrm>
            <a:off x="1960852" y="3044129"/>
            <a:ext cx="3086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90" i="1">
                <a:latin typeface="Palatino Linotype"/>
                <a:cs typeface="Palatino Linotype"/>
              </a:rPr>
              <a:t> </a:t>
            </a:r>
            <a:r>
              <a:rPr dirty="0" sz="650">
                <a:latin typeface="Cambria"/>
                <a:cs typeface="Cambria"/>
              </a:rPr>
              <a:t>(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85" i="1">
                <a:latin typeface="Palatino Linotype"/>
                <a:cs typeface="Palatino Linotype"/>
              </a:rPr>
              <a:t> </a:t>
            </a:r>
            <a:r>
              <a:rPr dirty="0" sz="650" spc="-25">
                <a:latin typeface="Cambria"/>
                <a:cs typeface="Cambria"/>
              </a:rPr>
              <a:t>–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489936" y="2935569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80">
                <a:latin typeface="Cambria"/>
                <a:cs typeface="Cambria"/>
              </a:rPr>
              <a:t>–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751457" y="2915997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/>
          <p:nvPr/>
        </p:nvSpPr>
        <p:spPr>
          <a:xfrm>
            <a:off x="2604475" y="3043135"/>
            <a:ext cx="362585" cy="0"/>
          </a:xfrm>
          <a:custGeom>
            <a:avLst/>
            <a:gdLst/>
            <a:ahLst/>
            <a:cxnLst/>
            <a:rect l="l" t="t" r="r" b="b"/>
            <a:pathLst>
              <a:path w="362585" h="0">
                <a:moveTo>
                  <a:pt x="0" y="0"/>
                </a:moveTo>
                <a:lnTo>
                  <a:pt x="36221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 descr=""/>
          <p:cNvSpPr txBox="1"/>
          <p:nvPr/>
        </p:nvSpPr>
        <p:spPr>
          <a:xfrm>
            <a:off x="2591775" y="2968919"/>
            <a:ext cx="1047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65">
                <a:latin typeface="Segoe UI Symbol"/>
                <a:cs typeface="Segoe UI Symbol"/>
              </a:rPr>
              <a:t>√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41" name="object 41" descr=""/>
          <p:cNvSpPr/>
          <p:nvPr/>
        </p:nvSpPr>
        <p:spPr>
          <a:xfrm>
            <a:off x="2683685" y="3064167"/>
            <a:ext cx="283210" cy="0"/>
          </a:xfrm>
          <a:custGeom>
            <a:avLst/>
            <a:gdLst/>
            <a:ahLst/>
            <a:cxnLst/>
            <a:rect l="l" t="t" r="r" b="b"/>
            <a:pathLst>
              <a:path w="283210" h="0">
                <a:moveTo>
                  <a:pt x="0" y="0"/>
                </a:moveTo>
                <a:lnTo>
                  <a:pt x="283006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 descr=""/>
          <p:cNvSpPr txBox="1"/>
          <p:nvPr/>
        </p:nvSpPr>
        <p:spPr>
          <a:xfrm>
            <a:off x="2670998" y="3044129"/>
            <a:ext cx="3086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90" i="1">
                <a:latin typeface="Palatino Linotype"/>
                <a:cs typeface="Palatino Linotype"/>
              </a:rPr>
              <a:t> </a:t>
            </a:r>
            <a:r>
              <a:rPr dirty="0" sz="650">
                <a:latin typeface="Cambria"/>
                <a:cs typeface="Cambria"/>
              </a:rPr>
              <a:t>(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85" i="1">
                <a:latin typeface="Palatino Linotype"/>
                <a:cs typeface="Palatino Linotype"/>
              </a:rPr>
              <a:t> </a:t>
            </a:r>
            <a:r>
              <a:rPr dirty="0" sz="650" spc="-25">
                <a:latin typeface="Cambria"/>
                <a:cs typeface="Cambria"/>
              </a:rPr>
              <a:t>–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200087" y="2935569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557621" y="2935569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80">
                <a:latin typeface="Cambria"/>
                <a:cs typeface="Cambria"/>
              </a:rPr>
              <a:t>–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819137" y="2915997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6" name="object 46" descr=""/>
          <p:cNvSpPr/>
          <p:nvPr/>
        </p:nvSpPr>
        <p:spPr>
          <a:xfrm>
            <a:off x="3672151" y="3043135"/>
            <a:ext cx="362585" cy="0"/>
          </a:xfrm>
          <a:custGeom>
            <a:avLst/>
            <a:gdLst/>
            <a:ahLst/>
            <a:cxnLst/>
            <a:rect l="l" t="t" r="r" b="b"/>
            <a:pathLst>
              <a:path w="362585" h="0">
                <a:moveTo>
                  <a:pt x="0" y="0"/>
                </a:moveTo>
                <a:lnTo>
                  <a:pt x="36221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" name="object 47" descr=""/>
          <p:cNvSpPr txBox="1"/>
          <p:nvPr/>
        </p:nvSpPr>
        <p:spPr>
          <a:xfrm>
            <a:off x="3659451" y="2968919"/>
            <a:ext cx="1047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65">
                <a:latin typeface="Segoe UI Symbol"/>
                <a:cs typeface="Segoe UI Symbol"/>
              </a:rPr>
              <a:t>√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48" name="object 48" descr=""/>
          <p:cNvSpPr/>
          <p:nvPr/>
        </p:nvSpPr>
        <p:spPr>
          <a:xfrm>
            <a:off x="3751361" y="3064167"/>
            <a:ext cx="283210" cy="0"/>
          </a:xfrm>
          <a:custGeom>
            <a:avLst/>
            <a:gdLst/>
            <a:ahLst/>
            <a:cxnLst/>
            <a:rect l="l" t="t" r="r" b="b"/>
            <a:pathLst>
              <a:path w="283210" h="0">
                <a:moveTo>
                  <a:pt x="0" y="0"/>
                </a:moveTo>
                <a:lnTo>
                  <a:pt x="283006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 descr=""/>
          <p:cNvSpPr txBox="1"/>
          <p:nvPr/>
        </p:nvSpPr>
        <p:spPr>
          <a:xfrm>
            <a:off x="3738674" y="3044129"/>
            <a:ext cx="3086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90" i="1">
                <a:latin typeface="Palatino Linotype"/>
                <a:cs typeface="Palatino Linotype"/>
              </a:rPr>
              <a:t> </a:t>
            </a:r>
            <a:r>
              <a:rPr dirty="0" sz="650">
                <a:latin typeface="Cambria"/>
                <a:cs typeface="Cambria"/>
              </a:rPr>
              <a:t>(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85" i="1">
                <a:latin typeface="Palatino Linotype"/>
                <a:cs typeface="Palatino Linotype"/>
              </a:rPr>
              <a:t> </a:t>
            </a:r>
            <a:r>
              <a:rPr dirty="0" sz="650" spc="-25">
                <a:latin typeface="Cambria"/>
                <a:cs typeface="Cambria"/>
              </a:rPr>
              <a:t>–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4346969" y="2935569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80">
                <a:latin typeface="Cambria"/>
                <a:cs typeface="Cambria"/>
              </a:rPr>
              <a:t>–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608490" y="2915997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/>
          <p:nvPr/>
        </p:nvSpPr>
        <p:spPr>
          <a:xfrm>
            <a:off x="4461507" y="3043135"/>
            <a:ext cx="362585" cy="0"/>
          </a:xfrm>
          <a:custGeom>
            <a:avLst/>
            <a:gdLst/>
            <a:ahLst/>
            <a:cxnLst/>
            <a:rect l="l" t="t" r="r" b="b"/>
            <a:pathLst>
              <a:path w="362585" h="0">
                <a:moveTo>
                  <a:pt x="0" y="0"/>
                </a:moveTo>
                <a:lnTo>
                  <a:pt x="36221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 descr=""/>
          <p:cNvSpPr txBox="1"/>
          <p:nvPr/>
        </p:nvSpPr>
        <p:spPr>
          <a:xfrm>
            <a:off x="4448807" y="2968919"/>
            <a:ext cx="1047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65">
                <a:latin typeface="Segoe UI Symbol"/>
                <a:cs typeface="Segoe UI Symbol"/>
              </a:rPr>
              <a:t>√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54" name="object 54" descr=""/>
          <p:cNvSpPr/>
          <p:nvPr/>
        </p:nvSpPr>
        <p:spPr>
          <a:xfrm>
            <a:off x="4540717" y="3064167"/>
            <a:ext cx="283210" cy="0"/>
          </a:xfrm>
          <a:custGeom>
            <a:avLst/>
            <a:gdLst/>
            <a:ahLst/>
            <a:cxnLst/>
            <a:rect l="l" t="t" r="r" b="b"/>
            <a:pathLst>
              <a:path w="283210" h="0">
                <a:moveTo>
                  <a:pt x="0" y="0"/>
                </a:moveTo>
                <a:lnTo>
                  <a:pt x="283006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 descr=""/>
          <p:cNvSpPr txBox="1"/>
          <p:nvPr/>
        </p:nvSpPr>
        <p:spPr>
          <a:xfrm>
            <a:off x="4528030" y="3044129"/>
            <a:ext cx="3086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90" i="1">
                <a:latin typeface="Palatino Linotype"/>
                <a:cs typeface="Palatino Linotype"/>
              </a:rPr>
              <a:t> </a:t>
            </a:r>
            <a:r>
              <a:rPr dirty="0" sz="650">
                <a:latin typeface="Cambria"/>
                <a:cs typeface="Cambria"/>
              </a:rPr>
              <a:t>(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85" i="1">
                <a:latin typeface="Palatino Linotype"/>
                <a:cs typeface="Palatino Linotype"/>
              </a:rPr>
              <a:t> </a:t>
            </a:r>
            <a:r>
              <a:rPr dirty="0" sz="650" spc="-25">
                <a:latin typeface="Cambria"/>
                <a:cs typeface="Cambria"/>
              </a:rPr>
              <a:t>–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432203" y="3269555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855456" y="3122800"/>
            <a:ext cx="1593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95">
                <a:latin typeface="Segoe UI Symbol"/>
                <a:cs typeface="Segoe UI Symbol"/>
              </a:rPr>
              <a:t>√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8" name="object 58" descr=""/>
          <p:cNvSpPr/>
          <p:nvPr/>
        </p:nvSpPr>
        <p:spPr>
          <a:xfrm>
            <a:off x="2001885" y="3257791"/>
            <a:ext cx="194310" cy="0"/>
          </a:xfrm>
          <a:custGeom>
            <a:avLst/>
            <a:gdLst/>
            <a:ahLst/>
            <a:cxnLst/>
            <a:rect l="l" t="t" r="r" b="b"/>
            <a:pathLst>
              <a:path w="194310" h="0">
                <a:moveTo>
                  <a:pt x="0" y="0"/>
                </a:moveTo>
                <a:lnTo>
                  <a:pt x="194195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 descr=""/>
          <p:cNvSpPr/>
          <p:nvPr/>
        </p:nvSpPr>
        <p:spPr>
          <a:xfrm>
            <a:off x="2017087" y="3377120"/>
            <a:ext cx="163830" cy="0"/>
          </a:xfrm>
          <a:custGeom>
            <a:avLst/>
            <a:gdLst/>
            <a:ahLst/>
            <a:cxnLst/>
            <a:rect l="l" t="t" r="r" b="b"/>
            <a:pathLst>
              <a:path w="163830" h="0">
                <a:moveTo>
                  <a:pt x="0" y="0"/>
                </a:moveTo>
                <a:lnTo>
                  <a:pt x="16379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 descr=""/>
          <p:cNvSpPr txBox="1"/>
          <p:nvPr/>
        </p:nvSpPr>
        <p:spPr>
          <a:xfrm>
            <a:off x="2004387" y="3230968"/>
            <a:ext cx="189230" cy="268605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7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75" i="1">
                <a:latin typeface="Palatino Linotype"/>
                <a:cs typeface="Palatino Linotype"/>
              </a:rPr>
              <a:t> </a:t>
            </a: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75" i="1">
                <a:latin typeface="Palatino Linotype"/>
                <a:cs typeface="Palatino Linotype"/>
              </a:rPr>
              <a:t> </a:t>
            </a: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751454" y="3249981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2" name="object 62" descr=""/>
          <p:cNvSpPr/>
          <p:nvPr/>
        </p:nvSpPr>
        <p:spPr>
          <a:xfrm>
            <a:off x="2525379" y="3377120"/>
            <a:ext cx="520700" cy="0"/>
          </a:xfrm>
          <a:custGeom>
            <a:avLst/>
            <a:gdLst/>
            <a:ahLst/>
            <a:cxnLst/>
            <a:rect l="l" t="t" r="r" b="b"/>
            <a:pathLst>
              <a:path w="520700" h="0">
                <a:moveTo>
                  <a:pt x="0" y="0"/>
                </a:moveTo>
                <a:lnTo>
                  <a:pt x="52052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 descr=""/>
          <p:cNvSpPr txBox="1"/>
          <p:nvPr/>
        </p:nvSpPr>
        <p:spPr>
          <a:xfrm>
            <a:off x="2410841" y="3269553"/>
            <a:ext cx="2070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05">
                <a:latin typeface="Cambria"/>
                <a:cs typeface="Cambria"/>
              </a:rPr>
              <a:t> </a:t>
            </a:r>
            <a:r>
              <a:rPr dirty="0" baseline="4273" sz="975" spc="22">
                <a:latin typeface="Segoe UI Symbol"/>
                <a:cs typeface="Segoe UI Symbol"/>
              </a:rPr>
              <a:t>√</a:t>
            </a:r>
            <a:endParaRPr baseline="4273" sz="975">
              <a:latin typeface="Segoe UI Symbol"/>
              <a:cs typeface="Segoe UI Symbol"/>
            </a:endParaRPr>
          </a:p>
        </p:txBody>
      </p:sp>
      <p:sp>
        <p:nvSpPr>
          <p:cNvPr id="64" name="object 64" descr=""/>
          <p:cNvSpPr/>
          <p:nvPr/>
        </p:nvSpPr>
        <p:spPr>
          <a:xfrm>
            <a:off x="2604589" y="3398151"/>
            <a:ext cx="441325" cy="0"/>
          </a:xfrm>
          <a:custGeom>
            <a:avLst/>
            <a:gdLst/>
            <a:ahLst/>
            <a:cxnLst/>
            <a:rect l="l" t="t" r="r" b="b"/>
            <a:pathLst>
              <a:path w="441325" h="0">
                <a:moveTo>
                  <a:pt x="0" y="0"/>
                </a:moveTo>
                <a:lnTo>
                  <a:pt x="441312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" name="object 65" descr=""/>
          <p:cNvSpPr txBox="1"/>
          <p:nvPr/>
        </p:nvSpPr>
        <p:spPr>
          <a:xfrm>
            <a:off x="2591902" y="3378113"/>
            <a:ext cx="4667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>
                <a:latin typeface="Cambria"/>
                <a:cs typeface="Cambria"/>
              </a:rPr>
              <a:t>(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45" i="1">
                <a:latin typeface="Palatino Linotype"/>
                <a:cs typeface="Palatino Linotype"/>
              </a:rPr>
              <a:t> </a:t>
            </a:r>
            <a:r>
              <a:rPr dirty="0" sz="650">
                <a:latin typeface="Cambria"/>
                <a:cs typeface="Cambria"/>
              </a:rPr>
              <a:t>–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>
                <a:latin typeface="Cambria"/>
                <a:cs typeface="Cambria"/>
              </a:rPr>
              <a:t>)(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40" i="1">
                <a:latin typeface="Palatino Linotype"/>
                <a:cs typeface="Palatino Linotype"/>
              </a:rPr>
              <a:t> </a:t>
            </a:r>
            <a:r>
              <a:rPr dirty="0" sz="650" spc="-25">
                <a:latin typeface="Cambria"/>
                <a:cs typeface="Cambria"/>
              </a:rPr>
              <a:t>–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819132" y="3249982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7" name="object 67" descr=""/>
          <p:cNvSpPr/>
          <p:nvPr/>
        </p:nvSpPr>
        <p:spPr>
          <a:xfrm>
            <a:off x="3593056" y="3377120"/>
            <a:ext cx="520700" cy="0"/>
          </a:xfrm>
          <a:custGeom>
            <a:avLst/>
            <a:gdLst/>
            <a:ahLst/>
            <a:cxnLst/>
            <a:rect l="l" t="t" r="r" b="b"/>
            <a:pathLst>
              <a:path w="520700" h="0">
                <a:moveTo>
                  <a:pt x="0" y="0"/>
                </a:moveTo>
                <a:lnTo>
                  <a:pt x="52052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 descr=""/>
          <p:cNvSpPr txBox="1"/>
          <p:nvPr/>
        </p:nvSpPr>
        <p:spPr>
          <a:xfrm>
            <a:off x="3200082" y="3269554"/>
            <a:ext cx="4851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0830" algn="l"/>
              </a:tabLst>
            </a:pPr>
            <a:r>
              <a:rPr dirty="0" sz="1000" spc="190">
                <a:latin typeface="Cambria"/>
                <a:cs typeface="Cambria"/>
              </a:rPr>
              <a:t>…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14">
                <a:latin typeface="Cambria"/>
                <a:cs typeface="Cambria"/>
              </a:rPr>
              <a:t> </a:t>
            </a:r>
            <a:r>
              <a:rPr dirty="0" baseline="4273" sz="975" spc="22">
                <a:latin typeface="Segoe UI Symbol"/>
                <a:cs typeface="Segoe UI Symbol"/>
              </a:rPr>
              <a:t>√</a:t>
            </a:r>
            <a:endParaRPr baseline="4273" sz="975">
              <a:latin typeface="Segoe UI Symbol"/>
              <a:cs typeface="Segoe UI Symbol"/>
            </a:endParaRPr>
          </a:p>
        </p:txBody>
      </p:sp>
      <p:sp>
        <p:nvSpPr>
          <p:cNvPr id="69" name="object 69" descr=""/>
          <p:cNvSpPr/>
          <p:nvPr/>
        </p:nvSpPr>
        <p:spPr>
          <a:xfrm>
            <a:off x="3672266" y="3398151"/>
            <a:ext cx="441325" cy="0"/>
          </a:xfrm>
          <a:custGeom>
            <a:avLst/>
            <a:gdLst/>
            <a:ahLst/>
            <a:cxnLst/>
            <a:rect l="l" t="t" r="r" b="b"/>
            <a:pathLst>
              <a:path w="441325" h="0">
                <a:moveTo>
                  <a:pt x="0" y="0"/>
                </a:moveTo>
                <a:lnTo>
                  <a:pt x="441312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" name="object 70" descr=""/>
          <p:cNvSpPr txBox="1"/>
          <p:nvPr/>
        </p:nvSpPr>
        <p:spPr>
          <a:xfrm>
            <a:off x="3659578" y="3378113"/>
            <a:ext cx="4667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>
                <a:latin typeface="Cambria"/>
                <a:cs typeface="Cambria"/>
              </a:rPr>
              <a:t>(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45" i="1">
                <a:latin typeface="Palatino Linotype"/>
                <a:cs typeface="Palatino Linotype"/>
              </a:rPr>
              <a:t> </a:t>
            </a:r>
            <a:r>
              <a:rPr dirty="0" sz="650">
                <a:latin typeface="Cambria"/>
                <a:cs typeface="Cambria"/>
              </a:rPr>
              <a:t>–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>
                <a:latin typeface="Cambria"/>
                <a:cs typeface="Cambria"/>
              </a:rPr>
              <a:t>)(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40" i="1">
                <a:latin typeface="Palatino Linotype"/>
                <a:cs typeface="Palatino Linotype"/>
              </a:rPr>
              <a:t> </a:t>
            </a:r>
            <a:r>
              <a:rPr dirty="0" sz="650" spc="-25">
                <a:latin typeface="Cambria"/>
                <a:cs typeface="Cambria"/>
              </a:rPr>
              <a:t>–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4608491" y="3249982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grpSp>
        <p:nvGrpSpPr>
          <p:cNvPr id="72" name="object 72" descr=""/>
          <p:cNvGrpSpPr/>
          <p:nvPr/>
        </p:nvGrpSpPr>
        <p:grpSpPr>
          <a:xfrm>
            <a:off x="4382297" y="3372891"/>
            <a:ext cx="520700" cy="28575"/>
            <a:chOff x="4382297" y="3372891"/>
            <a:chExt cx="520700" cy="28575"/>
          </a:xfrm>
        </p:grpSpPr>
        <p:sp>
          <p:nvSpPr>
            <p:cNvPr id="73" name="object 73" descr=""/>
            <p:cNvSpPr/>
            <p:nvPr/>
          </p:nvSpPr>
          <p:spPr>
            <a:xfrm>
              <a:off x="4382297" y="3377120"/>
              <a:ext cx="520700" cy="0"/>
            </a:xfrm>
            <a:custGeom>
              <a:avLst/>
              <a:gdLst/>
              <a:ahLst/>
              <a:cxnLst/>
              <a:rect l="l" t="t" r="r" b="b"/>
              <a:pathLst>
                <a:path w="520700" h="0">
                  <a:moveTo>
                    <a:pt x="0" y="0"/>
                  </a:moveTo>
                  <a:lnTo>
                    <a:pt x="520522" y="0"/>
                  </a:lnTo>
                </a:path>
              </a:pathLst>
            </a:custGeom>
            <a:ln w="84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4461621" y="3398151"/>
              <a:ext cx="441325" cy="0"/>
            </a:xfrm>
            <a:custGeom>
              <a:avLst/>
              <a:gdLst/>
              <a:ahLst/>
              <a:cxnLst/>
              <a:rect l="l" t="t" r="r" b="b"/>
              <a:pathLst>
                <a:path w="441325" h="0">
                  <a:moveTo>
                    <a:pt x="0" y="0"/>
                  </a:moveTo>
                  <a:lnTo>
                    <a:pt x="441312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5" name="object 75" descr=""/>
          <p:cNvSpPr txBox="1"/>
          <p:nvPr/>
        </p:nvSpPr>
        <p:spPr>
          <a:xfrm>
            <a:off x="4448921" y="3378113"/>
            <a:ext cx="4667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>
                <a:latin typeface="Cambria"/>
                <a:cs typeface="Cambria"/>
              </a:rPr>
              <a:t>(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40" i="1">
                <a:latin typeface="Palatino Linotype"/>
                <a:cs typeface="Palatino Linotype"/>
              </a:rPr>
              <a:t> </a:t>
            </a:r>
            <a:r>
              <a:rPr dirty="0" sz="650">
                <a:latin typeface="Cambria"/>
                <a:cs typeface="Cambria"/>
              </a:rPr>
              <a:t>–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>
                <a:latin typeface="Cambria"/>
                <a:cs typeface="Cambria"/>
              </a:rPr>
              <a:t>)(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40" i="1">
                <a:latin typeface="Palatino Linotype"/>
                <a:cs typeface="Palatino Linotype"/>
              </a:rPr>
              <a:t> </a:t>
            </a:r>
            <a:r>
              <a:rPr dirty="0" sz="650" spc="-25">
                <a:latin typeface="Cambria"/>
                <a:cs typeface="Cambria"/>
              </a:rPr>
              <a:t>–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1432203" y="3603654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1987584" y="3603654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2565603" y="3456785"/>
            <a:ext cx="1593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95">
                <a:latin typeface="Segoe UI Symbol"/>
                <a:cs typeface="Segoe UI Symbol"/>
              </a:rPr>
              <a:t>√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9" name="object 79" descr=""/>
          <p:cNvSpPr/>
          <p:nvPr/>
        </p:nvSpPr>
        <p:spPr>
          <a:xfrm>
            <a:off x="2712031" y="3591775"/>
            <a:ext cx="194310" cy="0"/>
          </a:xfrm>
          <a:custGeom>
            <a:avLst/>
            <a:gdLst/>
            <a:ahLst/>
            <a:cxnLst/>
            <a:rect l="l" t="t" r="r" b="b"/>
            <a:pathLst>
              <a:path w="194310" h="0">
                <a:moveTo>
                  <a:pt x="0" y="0"/>
                </a:moveTo>
                <a:lnTo>
                  <a:pt x="194195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 descr=""/>
          <p:cNvSpPr/>
          <p:nvPr/>
        </p:nvSpPr>
        <p:spPr>
          <a:xfrm>
            <a:off x="2727233" y="3711219"/>
            <a:ext cx="163830" cy="0"/>
          </a:xfrm>
          <a:custGeom>
            <a:avLst/>
            <a:gdLst/>
            <a:ahLst/>
            <a:cxnLst/>
            <a:rect l="l" t="t" r="r" b="b"/>
            <a:pathLst>
              <a:path w="163830" h="0">
                <a:moveTo>
                  <a:pt x="0" y="0"/>
                </a:moveTo>
                <a:lnTo>
                  <a:pt x="16379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" name="object 81" descr=""/>
          <p:cNvSpPr txBox="1"/>
          <p:nvPr/>
        </p:nvSpPr>
        <p:spPr>
          <a:xfrm>
            <a:off x="2714533" y="3565181"/>
            <a:ext cx="189230" cy="268605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7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75" i="1">
                <a:latin typeface="Palatino Linotype"/>
                <a:cs typeface="Palatino Linotype"/>
              </a:rPr>
              <a:t> </a:t>
            </a: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3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75" i="1">
                <a:latin typeface="Palatino Linotype"/>
                <a:cs typeface="Palatino Linotype"/>
              </a:rPr>
              <a:t> </a:t>
            </a: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3819130" y="3584079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3" name="object 83" descr=""/>
          <p:cNvSpPr/>
          <p:nvPr/>
        </p:nvSpPr>
        <p:spPr>
          <a:xfrm>
            <a:off x="3593056" y="3711219"/>
            <a:ext cx="520700" cy="0"/>
          </a:xfrm>
          <a:custGeom>
            <a:avLst/>
            <a:gdLst/>
            <a:ahLst/>
            <a:cxnLst/>
            <a:rect l="l" t="t" r="r" b="b"/>
            <a:pathLst>
              <a:path w="520700" h="0">
                <a:moveTo>
                  <a:pt x="0" y="0"/>
                </a:moveTo>
                <a:lnTo>
                  <a:pt x="52052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" name="object 84" descr=""/>
          <p:cNvSpPr txBox="1"/>
          <p:nvPr/>
        </p:nvSpPr>
        <p:spPr>
          <a:xfrm>
            <a:off x="3200080" y="3603651"/>
            <a:ext cx="4851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0830" algn="l"/>
              </a:tabLst>
            </a:pPr>
            <a:r>
              <a:rPr dirty="0" sz="1000" spc="190">
                <a:latin typeface="Cambria"/>
                <a:cs typeface="Cambria"/>
              </a:rPr>
              <a:t>…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14">
                <a:latin typeface="Cambria"/>
                <a:cs typeface="Cambria"/>
              </a:rPr>
              <a:t> </a:t>
            </a:r>
            <a:r>
              <a:rPr dirty="0" baseline="4273" sz="975" spc="22">
                <a:latin typeface="Segoe UI Symbol"/>
                <a:cs typeface="Segoe UI Symbol"/>
              </a:rPr>
              <a:t>√</a:t>
            </a:r>
            <a:endParaRPr baseline="4273" sz="975">
              <a:latin typeface="Segoe UI Symbol"/>
              <a:cs typeface="Segoe UI Symbol"/>
            </a:endParaRPr>
          </a:p>
        </p:txBody>
      </p:sp>
      <p:sp>
        <p:nvSpPr>
          <p:cNvPr id="85" name="object 85" descr=""/>
          <p:cNvSpPr/>
          <p:nvPr/>
        </p:nvSpPr>
        <p:spPr>
          <a:xfrm>
            <a:off x="3672266" y="3732136"/>
            <a:ext cx="441325" cy="0"/>
          </a:xfrm>
          <a:custGeom>
            <a:avLst/>
            <a:gdLst/>
            <a:ahLst/>
            <a:cxnLst/>
            <a:rect l="l" t="t" r="r" b="b"/>
            <a:pathLst>
              <a:path w="441325" h="0">
                <a:moveTo>
                  <a:pt x="0" y="0"/>
                </a:moveTo>
                <a:lnTo>
                  <a:pt x="441312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" name="object 86" descr=""/>
          <p:cNvSpPr txBox="1"/>
          <p:nvPr/>
        </p:nvSpPr>
        <p:spPr>
          <a:xfrm>
            <a:off x="3659578" y="3712098"/>
            <a:ext cx="4667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>
                <a:latin typeface="Cambria"/>
                <a:cs typeface="Cambria"/>
              </a:rPr>
              <a:t>(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45" i="1">
                <a:latin typeface="Palatino Linotype"/>
                <a:cs typeface="Palatino Linotype"/>
              </a:rPr>
              <a:t> </a:t>
            </a:r>
            <a:r>
              <a:rPr dirty="0" sz="650">
                <a:latin typeface="Cambria"/>
                <a:cs typeface="Cambria"/>
              </a:rPr>
              <a:t>–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>
                <a:latin typeface="Cambria"/>
                <a:cs typeface="Cambria"/>
              </a:rPr>
              <a:t>)(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40" i="1">
                <a:latin typeface="Palatino Linotype"/>
                <a:cs typeface="Palatino Linotype"/>
              </a:rPr>
              <a:t> </a:t>
            </a:r>
            <a:r>
              <a:rPr dirty="0" sz="650" spc="-25">
                <a:latin typeface="Cambria"/>
                <a:cs typeface="Cambria"/>
              </a:rPr>
              <a:t>–</a:t>
            </a:r>
            <a:r>
              <a:rPr dirty="0" sz="650" spc="-25">
                <a:latin typeface="Palatino Linotype"/>
                <a:cs typeface="Palatino Linotype"/>
              </a:rPr>
              <a:t>3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4608491" y="3584081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8" name="object 88" descr=""/>
          <p:cNvSpPr/>
          <p:nvPr/>
        </p:nvSpPr>
        <p:spPr>
          <a:xfrm>
            <a:off x="4382297" y="3711219"/>
            <a:ext cx="520700" cy="0"/>
          </a:xfrm>
          <a:custGeom>
            <a:avLst/>
            <a:gdLst/>
            <a:ahLst/>
            <a:cxnLst/>
            <a:rect l="l" t="t" r="r" b="b"/>
            <a:pathLst>
              <a:path w="520700" h="0">
                <a:moveTo>
                  <a:pt x="0" y="0"/>
                </a:moveTo>
                <a:lnTo>
                  <a:pt x="52052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" name="object 89" descr=""/>
          <p:cNvSpPr txBox="1"/>
          <p:nvPr/>
        </p:nvSpPr>
        <p:spPr>
          <a:xfrm>
            <a:off x="4267764" y="3310674"/>
            <a:ext cx="207010" cy="470534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69"/>
              </a:lnSpc>
            </a:pP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05">
                <a:latin typeface="Cambria"/>
                <a:cs typeface="Cambria"/>
              </a:rPr>
              <a:t> </a:t>
            </a:r>
            <a:r>
              <a:rPr dirty="0" baseline="4273" sz="975" spc="22">
                <a:latin typeface="Segoe UI Symbol"/>
                <a:cs typeface="Segoe UI Symbol"/>
              </a:rPr>
              <a:t>√</a:t>
            </a:r>
            <a:endParaRPr baseline="4273" sz="975">
              <a:latin typeface="Segoe UI Symbol"/>
              <a:cs typeface="Segoe UI Symbol"/>
            </a:endParaRPr>
          </a:p>
          <a:p>
            <a:pPr marL="12700">
              <a:lnSpc>
                <a:spcPct val="100000"/>
              </a:lnSpc>
              <a:spcBef>
                <a:spcPts val="1430"/>
              </a:spcBef>
            </a:pP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05">
                <a:latin typeface="Cambria"/>
                <a:cs typeface="Cambria"/>
              </a:rPr>
              <a:t> </a:t>
            </a:r>
            <a:r>
              <a:rPr dirty="0" baseline="4273" sz="975" spc="22">
                <a:latin typeface="Segoe UI Symbol"/>
                <a:cs typeface="Segoe UI Symbol"/>
              </a:rPr>
              <a:t>√</a:t>
            </a:r>
            <a:endParaRPr baseline="4273" sz="975">
              <a:latin typeface="Segoe UI Symbol"/>
              <a:cs typeface="Segoe UI Symbol"/>
            </a:endParaRPr>
          </a:p>
        </p:txBody>
      </p:sp>
      <p:sp>
        <p:nvSpPr>
          <p:cNvPr id="90" name="object 90" descr=""/>
          <p:cNvSpPr/>
          <p:nvPr/>
        </p:nvSpPr>
        <p:spPr>
          <a:xfrm>
            <a:off x="4461621" y="3732136"/>
            <a:ext cx="441325" cy="0"/>
          </a:xfrm>
          <a:custGeom>
            <a:avLst/>
            <a:gdLst/>
            <a:ahLst/>
            <a:cxnLst/>
            <a:rect l="l" t="t" r="r" b="b"/>
            <a:pathLst>
              <a:path w="441325" h="0">
                <a:moveTo>
                  <a:pt x="0" y="0"/>
                </a:moveTo>
                <a:lnTo>
                  <a:pt x="441312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" name="object 91" descr=""/>
          <p:cNvSpPr txBox="1"/>
          <p:nvPr/>
        </p:nvSpPr>
        <p:spPr>
          <a:xfrm>
            <a:off x="4448921" y="3712098"/>
            <a:ext cx="4667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>
                <a:latin typeface="Cambria"/>
                <a:cs typeface="Cambria"/>
              </a:rPr>
              <a:t>(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40" i="1">
                <a:latin typeface="Palatino Linotype"/>
                <a:cs typeface="Palatino Linotype"/>
              </a:rPr>
              <a:t> </a:t>
            </a:r>
            <a:r>
              <a:rPr dirty="0" sz="650">
                <a:latin typeface="Cambria"/>
                <a:cs typeface="Cambria"/>
              </a:rPr>
              <a:t>–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>
                <a:latin typeface="Cambria"/>
                <a:cs typeface="Cambria"/>
              </a:rPr>
              <a:t>)(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40" i="1">
                <a:latin typeface="Palatino Linotype"/>
                <a:cs typeface="Palatino Linotype"/>
              </a:rPr>
              <a:t> </a:t>
            </a:r>
            <a:r>
              <a:rPr dirty="0" sz="650" spc="-25">
                <a:latin typeface="Cambria"/>
                <a:cs typeface="Cambria"/>
              </a:rPr>
              <a:t>–</a:t>
            </a:r>
            <a:r>
              <a:rPr dirty="0" sz="650" spc="-25">
                <a:latin typeface="Palatino Linotype"/>
                <a:cs typeface="Palatino Linotype"/>
              </a:rPr>
              <a:t>3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1431631" y="3937639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1987012" y="3937639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2697160" y="3937639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3204767" y="3937639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Lucida Sans Unicode"/>
                <a:cs typeface="Lucida Sans Unicode"/>
              </a:rPr>
              <a:t>⋱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3764832" y="3937639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4554181" y="3937639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1432202" y="4271743"/>
            <a:ext cx="192023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67690" algn="l"/>
                <a:tab pos="1277620" algn="l"/>
                <a:tab pos="1779905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19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3693730" y="4126353"/>
            <a:ext cx="1593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95">
                <a:latin typeface="Segoe UI Symbol"/>
                <a:cs typeface="Segoe UI Symbol"/>
              </a:rPr>
              <a:t>√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00" name="object 100" descr=""/>
          <p:cNvSpPr/>
          <p:nvPr/>
        </p:nvSpPr>
        <p:spPr>
          <a:xfrm>
            <a:off x="3840172" y="4261345"/>
            <a:ext cx="73660" cy="0"/>
          </a:xfrm>
          <a:custGeom>
            <a:avLst/>
            <a:gdLst/>
            <a:ahLst/>
            <a:cxnLst/>
            <a:rect l="l" t="t" r="r" b="b"/>
            <a:pathLst>
              <a:path w="73660" h="0">
                <a:moveTo>
                  <a:pt x="0" y="0"/>
                </a:moveTo>
                <a:lnTo>
                  <a:pt x="7326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" name="object 101" descr=""/>
          <p:cNvSpPr/>
          <p:nvPr/>
        </p:nvSpPr>
        <p:spPr>
          <a:xfrm>
            <a:off x="3855374" y="4379188"/>
            <a:ext cx="43180" cy="0"/>
          </a:xfrm>
          <a:custGeom>
            <a:avLst/>
            <a:gdLst/>
            <a:ahLst/>
            <a:cxnLst/>
            <a:rect l="l" t="t" r="r" b="b"/>
            <a:pathLst>
              <a:path w="43179" h="0">
                <a:moveTo>
                  <a:pt x="0" y="0"/>
                </a:moveTo>
                <a:lnTo>
                  <a:pt x="4297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" name="object 102" descr=""/>
          <p:cNvSpPr txBox="1"/>
          <p:nvPr/>
        </p:nvSpPr>
        <p:spPr>
          <a:xfrm>
            <a:off x="3842674" y="4233036"/>
            <a:ext cx="68580" cy="268605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7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4439663" y="4271740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80">
                <a:latin typeface="Cambria"/>
                <a:cs typeface="Cambria"/>
              </a:rPr>
              <a:t>–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4526306" y="4126350"/>
            <a:ext cx="1593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95">
                <a:latin typeface="Segoe UI Symbol"/>
                <a:cs typeface="Segoe UI Symbol"/>
              </a:rPr>
              <a:t>√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05" name="object 105" descr=""/>
          <p:cNvSpPr/>
          <p:nvPr/>
        </p:nvSpPr>
        <p:spPr>
          <a:xfrm>
            <a:off x="4672848" y="4261345"/>
            <a:ext cx="73660" cy="0"/>
          </a:xfrm>
          <a:custGeom>
            <a:avLst/>
            <a:gdLst/>
            <a:ahLst/>
            <a:cxnLst/>
            <a:rect l="l" t="t" r="r" b="b"/>
            <a:pathLst>
              <a:path w="73660" h="0">
                <a:moveTo>
                  <a:pt x="0" y="0"/>
                </a:moveTo>
                <a:lnTo>
                  <a:pt x="7326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" name="object 106" descr=""/>
          <p:cNvSpPr/>
          <p:nvPr/>
        </p:nvSpPr>
        <p:spPr>
          <a:xfrm>
            <a:off x="4688050" y="4379188"/>
            <a:ext cx="43180" cy="0"/>
          </a:xfrm>
          <a:custGeom>
            <a:avLst/>
            <a:gdLst/>
            <a:ahLst/>
            <a:cxnLst/>
            <a:rect l="l" t="t" r="r" b="b"/>
            <a:pathLst>
              <a:path w="43179" h="0">
                <a:moveTo>
                  <a:pt x="0" y="0"/>
                </a:moveTo>
                <a:lnTo>
                  <a:pt x="4297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" name="object 107" descr=""/>
          <p:cNvSpPr txBox="1"/>
          <p:nvPr/>
        </p:nvSpPr>
        <p:spPr>
          <a:xfrm>
            <a:off x="4675349" y="4233036"/>
            <a:ext cx="68580" cy="268605"/>
          </a:xfrm>
          <a:prstGeom prst="rect">
            <a:avLst/>
          </a:prstGeom>
        </p:spPr>
        <p:txBody>
          <a:bodyPr wrap="square" lIns="0" tIns="3429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7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4955816" y="2841045"/>
            <a:ext cx="13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Segoe UI Symbol"/>
                <a:cs typeface="Segoe UI Symbol"/>
              </a:rPr>
              <a:t>⎞</a:t>
            </a:r>
            <a:r>
              <a:rPr dirty="0" baseline="-52777" sz="1500" spc="-37">
                <a:latin typeface="Segoe UI Symbol"/>
                <a:cs typeface="Segoe UI Symbol"/>
              </a:rPr>
              <a:t>⎟</a:t>
            </a:r>
            <a:endParaRPr baseline="-52777" sz="1500">
              <a:latin typeface="Segoe UI Symbol"/>
              <a:cs typeface="Segoe UI Symbol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4981216" y="330704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4981216" y="365165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4981216" y="399639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4955816" y="4226144"/>
            <a:ext cx="13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Segoe UI Symbol"/>
                <a:cs typeface="Segoe UI Symbol"/>
              </a:rPr>
              <a:t>⎟</a:t>
            </a:r>
            <a:r>
              <a:rPr dirty="0" baseline="-38888" sz="1500" spc="-37">
                <a:latin typeface="Segoe UI Symbol"/>
                <a:cs typeface="Segoe UI Symbol"/>
              </a:rPr>
              <a:t>⎠</a:t>
            </a:r>
            <a:endParaRPr baseline="-38888" sz="1500">
              <a:latin typeface="Segoe UI Symbol"/>
              <a:cs typeface="Segoe UI Symbol"/>
            </a:endParaRPr>
          </a:p>
        </p:txBody>
      </p:sp>
      <p:sp>
        <p:nvSpPr>
          <p:cNvPr id="113" name="object 113" descr=""/>
          <p:cNvSpPr/>
          <p:nvPr/>
        </p:nvSpPr>
        <p:spPr>
          <a:xfrm>
            <a:off x="581479" y="7849844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90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" name="object 114" descr=""/>
          <p:cNvSpPr txBox="1"/>
          <p:nvPr/>
        </p:nvSpPr>
        <p:spPr>
          <a:xfrm>
            <a:off x="492584" y="4594762"/>
            <a:ext cx="5113020" cy="3433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88900" marR="80645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60">
                <a:latin typeface="Palatino Linotype"/>
                <a:cs typeface="Palatino Linotype"/>
              </a:rPr>
              <a:t>Assuming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that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original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errors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are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homoscedastic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uncorrelated,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one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has,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trans- </a:t>
            </a:r>
            <a:r>
              <a:rPr dirty="0" sz="1000" spc="-40">
                <a:latin typeface="Palatino Linotype"/>
                <a:cs typeface="Palatino Linotype"/>
              </a:rPr>
              <a:t>formed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errors:</a:t>
            </a:r>
            <a:endParaRPr sz="1000">
              <a:latin typeface="Palatino Linotype"/>
              <a:cs typeface="Palatino Linotype"/>
            </a:endParaRPr>
          </a:p>
          <a:p>
            <a:pPr marL="436245">
              <a:lnSpc>
                <a:spcPts val="900"/>
              </a:lnSpc>
              <a:spcBef>
                <a:spcPts val="590"/>
              </a:spcBef>
            </a:pP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160">
                <a:latin typeface="Cambria"/>
                <a:cs typeface="Cambria"/>
              </a:rPr>
              <a:t>(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spc="-355" i="1">
                <a:latin typeface="Meiryo"/>
                <a:cs typeface="Meiryo"/>
              </a:rPr>
              <a:t>̃</a:t>
            </a:r>
            <a:r>
              <a:rPr dirty="0" sz="1000" spc="-80">
                <a:latin typeface="Cambria"/>
                <a:cs typeface="Cambria"/>
              </a:rPr>
              <a:t>)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E</a:t>
            </a:r>
            <a:r>
              <a:rPr dirty="0" sz="1000" spc="-200">
                <a:latin typeface="Cambria"/>
                <a:cs typeface="Cambria"/>
              </a:rPr>
              <a:t>(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375" i="1">
                <a:latin typeface="Meiryo"/>
                <a:cs typeface="Meiryo"/>
              </a:rPr>
              <a:t>̃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375" i="1">
                <a:latin typeface="Meiryo"/>
                <a:cs typeface="Meiryo"/>
              </a:rPr>
              <a:t>̃</a:t>
            </a:r>
            <a:r>
              <a:rPr dirty="0" baseline="34188" sz="975" spc="-254" i="1">
                <a:latin typeface="Meiryo"/>
                <a:cs typeface="Meiryo"/>
              </a:rPr>
              <a:t>⊤</a:t>
            </a:r>
            <a:r>
              <a:rPr dirty="0" sz="1000" spc="-114">
                <a:latin typeface="Cambria"/>
                <a:cs typeface="Cambria"/>
              </a:rPr>
              <a:t>)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Cambria"/>
                <a:cs typeface="Cambria"/>
              </a:rPr>
              <a:t>(</a:t>
            </a:r>
            <a:r>
              <a:rPr dirty="0" sz="1000" spc="-30" i="1">
                <a:latin typeface="Palatino Linotype"/>
                <a:cs typeface="Palatino Linotype"/>
              </a:rPr>
              <a:t>O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baseline="34188" sz="975" spc="-60" i="1">
                <a:latin typeface="Meiryo"/>
                <a:cs typeface="Meiryo"/>
              </a:rPr>
              <a:t>⊤</a:t>
            </a:r>
            <a:r>
              <a:rPr dirty="0" sz="1000" spc="-35" i="1">
                <a:latin typeface="Palatino Linotype"/>
                <a:cs typeface="Palatino Linotype"/>
              </a:rPr>
              <a:t>O</a:t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sz="1000" spc="35">
                <a:latin typeface="Cambria"/>
                <a:cs typeface="Cambria"/>
              </a:rPr>
              <a:t>)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90">
                <a:latin typeface="Cambria"/>
                <a:cs typeface="Cambria"/>
              </a:rPr>
              <a:t> </a:t>
            </a:r>
            <a:r>
              <a:rPr dirty="0" sz="1000" spc="-100" i="1">
                <a:latin typeface="Meiryo"/>
                <a:cs typeface="Meiryo"/>
              </a:rPr>
              <a:t/>
            </a:r>
            <a:r>
              <a:rPr dirty="0" baseline="34188" sz="975" spc="-150">
                <a:latin typeface="Palatino Linotype"/>
                <a:cs typeface="Palatino Linotype"/>
              </a:rPr>
              <a:t>2</a:t>
            </a:r>
            <a:r>
              <a:rPr dirty="0" sz="1000" spc="-100" i="1">
                <a:latin typeface="Palatino Linotype"/>
                <a:cs typeface="Palatino Linotype"/>
              </a:rPr>
              <a:t>OO</a:t>
            </a:r>
            <a:r>
              <a:rPr dirty="0" baseline="34188" sz="975" spc="-150" i="1">
                <a:latin typeface="Meiryo"/>
                <a:cs typeface="Meiryo"/>
              </a:rPr>
              <a:t>⊤</a:t>
            </a:r>
            <a:r>
              <a:rPr dirty="0" baseline="34188" sz="975" spc="21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34188" sz="975" spc="-37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endParaRPr sz="1000">
              <a:latin typeface="Palatino Linotype"/>
              <a:cs typeface="Palatino Linotype"/>
            </a:endParaRPr>
          </a:p>
          <a:p>
            <a:pPr algn="ctr" marR="215900">
              <a:lnSpc>
                <a:spcPts val="480"/>
              </a:lnSpc>
              <a:tabLst>
                <a:tab pos="531495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1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algn="just" marL="196850">
              <a:lnSpc>
                <a:spcPts val="1200"/>
              </a:lnSpc>
              <a:spcBef>
                <a:spcPts val="414"/>
              </a:spcBef>
            </a:pPr>
            <a:r>
              <a:rPr dirty="0" sz="1000" spc="480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last </a:t>
            </a:r>
            <a:r>
              <a:rPr dirty="0" sz="1000" spc="-35">
                <a:latin typeface="Palatino Linotype"/>
                <a:cs typeface="Palatino Linotype"/>
              </a:rPr>
              <a:t>result</a:t>
            </a:r>
            <a:r>
              <a:rPr dirty="0" sz="1000" spc="-20">
                <a:latin typeface="Palatino Linotype"/>
                <a:cs typeface="Palatino Linotype"/>
              </a:rPr>
              <a:t> 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due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10">
                <a:latin typeface="Palatino Linotype"/>
                <a:cs typeface="Palatino Linotype"/>
              </a:rPr>
              <a:t>fact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rows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O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mutually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orthogonal.</a:t>
            </a:r>
            <a:endParaRPr sz="1000">
              <a:latin typeface="Palatino Linotype"/>
              <a:cs typeface="Palatino Linotype"/>
            </a:endParaRPr>
          </a:p>
          <a:p>
            <a:pPr algn="just" marL="88900" marR="81280" indent="107950">
              <a:lnSpc>
                <a:spcPts val="1200"/>
              </a:lnSpc>
              <a:spcBef>
                <a:spcPts val="35"/>
              </a:spcBef>
            </a:pPr>
            <a:r>
              <a:rPr dirty="0" sz="1000" spc="-40">
                <a:latin typeface="Palatino Linotype"/>
                <a:cs typeface="Palatino Linotype"/>
              </a:rPr>
              <a:t>Moreover,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missing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observations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period,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observation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lost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estimation,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versus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ﬁrst</a:t>
            </a:r>
            <a:r>
              <a:rPr dirty="0" sz="1000" spc="-10">
                <a:latin typeface="Palatino Linotype"/>
                <a:cs typeface="Palatino Linotype"/>
              </a:rPr>
              <a:t> differences.</a:t>
            </a:r>
            <a:endParaRPr sz="1000">
              <a:latin typeface="Palatino Linotype"/>
              <a:cs typeface="Palatino Linotype"/>
            </a:endParaRPr>
          </a:p>
          <a:p>
            <a:pPr algn="just" marL="196850">
              <a:lnSpc>
                <a:spcPts val="115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proposed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Anderson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Hsiao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(1982)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uses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written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differ-</a:t>
            </a:r>
            <a:endParaRPr sz="1000">
              <a:latin typeface="Palatino Linotype"/>
              <a:cs typeface="Palatino Linotype"/>
            </a:endParaRPr>
          </a:p>
          <a:p>
            <a:pPr algn="just" marL="88900" marR="81280">
              <a:lnSpc>
                <a:spcPts val="1200"/>
              </a:lnSpc>
              <a:spcBef>
                <a:spcPts val="40"/>
              </a:spcBef>
            </a:pPr>
            <a:r>
              <a:rPr dirty="0" sz="1000" spc="-20">
                <a:latin typeface="Palatino Linotype"/>
                <a:cs typeface="Palatino Linotype"/>
              </a:rPr>
              <a:t>ence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form</a:t>
            </a:r>
            <a:r>
              <a:rPr dirty="0" sz="1000">
                <a:latin typeface="Palatino Linotype"/>
                <a:cs typeface="Palatino Linotype"/>
              </a:rPr>
              <a:t> in </a:t>
            </a:r>
            <a:r>
              <a:rPr dirty="0" sz="1000" spc="-30">
                <a:latin typeface="Palatino Linotype"/>
                <a:cs typeface="Palatino Linotype"/>
              </a:rPr>
              <a:t>order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 </a:t>
            </a:r>
            <a:r>
              <a:rPr dirty="0" sz="1000" spc="-35">
                <a:latin typeface="Palatino Linotype"/>
                <a:cs typeface="Palatino Linotype"/>
              </a:rPr>
              <a:t>eliminate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explanatory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>
                <a:latin typeface="Cambria"/>
                <a:cs typeface="Cambria"/>
              </a:rPr>
              <a:t>–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baseline="-21367" sz="975" spc="284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>
                <a:latin typeface="Cambria"/>
                <a:cs typeface="Cambria"/>
              </a:rPr>
              <a:t>–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baseline="-21367" sz="975" spc="187">
                <a:latin typeface="Cambria"/>
                <a:cs typeface="Cambria"/>
              </a:rPr>
              <a:t> </a:t>
            </a:r>
            <a:r>
              <a:rPr dirty="0" sz="1000" spc="130">
                <a:latin typeface="Cambria"/>
                <a:cs typeface="Cambria"/>
              </a:rPr>
              <a:t>–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>
                <a:latin typeface="Cambria"/>
                <a:cs typeface="Cambria"/>
              </a:rPr>
              <a:t>–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baseline="-21367" sz="975" spc="-75">
                <a:latin typeface="Cambria"/>
                <a:cs typeface="Cambria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correlated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with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differenced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error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60">
                <a:latin typeface="Cambria"/>
                <a:cs typeface="Cambria"/>
              </a:rPr>
              <a:t>Δ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nt</a:t>
            </a:r>
            <a:r>
              <a:rPr dirty="0" baseline="-21367" sz="975" spc="24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10">
                <a:latin typeface="Cambria"/>
                <a:cs typeface="Cambria"/>
              </a:rPr>
              <a:t> </a:t>
            </a:r>
            <a:r>
              <a:rPr dirty="0" sz="1000" spc="-440" i="1">
                <a:latin typeface="Meiryo"/>
                <a:cs typeface="Meiryo"/>
              </a:rPr>
              <a:t/>
            </a:r>
            <a:r>
              <a:rPr dirty="0" baseline="-21367" sz="975" spc="-15" i="1">
                <a:latin typeface="Palatino Linotype"/>
                <a:cs typeface="Palatino Linotype"/>
              </a:rPr>
              <a:t>nt</a:t>
            </a:r>
            <a:r>
              <a:rPr dirty="0" baseline="-21367" sz="975" spc="284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535" i="1">
                <a:latin typeface="Meiryo"/>
                <a:cs typeface="Meiryo"/>
              </a:rPr>
              <a:t/>
            </a:r>
            <a:r>
              <a:rPr dirty="0" baseline="-21367" sz="975" spc="-7" i="1">
                <a:latin typeface="Palatino Linotype"/>
                <a:cs typeface="Palatino Linotype"/>
              </a:rPr>
              <a:t>n</a:t>
            </a:r>
            <a:r>
              <a:rPr dirty="0" baseline="-21367" sz="975" spc="-52">
                <a:latin typeface="Cambria"/>
                <a:cs typeface="Cambria"/>
              </a:rPr>
              <a:t>(</a:t>
            </a:r>
            <a:r>
              <a:rPr dirty="0" baseline="-21367" sz="975" spc="22" i="1">
                <a:latin typeface="Palatino Linotype"/>
                <a:cs typeface="Palatino Linotype"/>
              </a:rPr>
              <a:t>t</a:t>
            </a:r>
            <a:r>
              <a:rPr dirty="0" baseline="-21367" sz="975" spc="187">
                <a:latin typeface="Cambria"/>
                <a:cs typeface="Cambria"/>
              </a:rPr>
              <a:t>–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15">
                <a:latin typeface="Cambria"/>
                <a:cs typeface="Cambria"/>
              </a:rPr>
              <a:t>)</a:t>
            </a:r>
            <a:r>
              <a:rPr dirty="0" sz="1000" spc="-35">
                <a:latin typeface="Palatino Linotype"/>
                <a:cs typeface="Palatino Linotype"/>
              </a:rPr>
              <a:t>.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innovations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not </a:t>
            </a:r>
            <a:r>
              <a:rPr dirty="0" sz="1000" spc="-45">
                <a:latin typeface="Palatino Linotype"/>
                <a:cs typeface="Palatino Linotype"/>
              </a:rPr>
              <a:t>serially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correlated,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>
                <a:latin typeface="Cambria"/>
                <a:cs typeface="Cambria"/>
              </a:rPr>
              <a:t>–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baseline="-21367" sz="975" spc="232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instrumented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either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by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>
                <a:latin typeface="Cambria"/>
                <a:cs typeface="Cambria"/>
              </a:rPr>
              <a:t>–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baseline="-21367" sz="975" spc="39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3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>
                <a:latin typeface="Cambria"/>
                <a:cs typeface="Cambria"/>
              </a:rPr>
              <a:t>–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baseline="-21367" sz="975" spc="284">
                <a:latin typeface="Cambria"/>
                <a:cs typeface="Cambria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>
                <a:latin typeface="Cambria"/>
                <a:cs typeface="Cambria"/>
              </a:rPr>
              <a:t>–</a:t>
            </a:r>
            <a:r>
              <a:rPr dirty="0" baseline="-21367" sz="975">
                <a:latin typeface="Palatino Linotype"/>
                <a:cs typeface="Palatino Linotype"/>
              </a:rPr>
              <a:t>3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baseline="-21367" sz="975" spc="270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by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-15">
                <a:latin typeface="Cambria"/>
                <a:cs typeface="Cambria"/>
              </a:rPr>
              <a:t>(</a:t>
            </a:r>
            <a:r>
              <a:rPr dirty="0" baseline="-21367" sz="975" spc="-15" i="1">
                <a:latin typeface="Palatino Linotype"/>
                <a:cs typeface="Palatino Linotype"/>
              </a:rPr>
              <a:t>t</a:t>
            </a:r>
            <a:r>
              <a:rPr dirty="0" baseline="-21367" sz="975" spc="-15">
                <a:latin typeface="Cambria"/>
                <a:cs typeface="Cambria"/>
              </a:rPr>
              <a:t>–</a:t>
            </a:r>
            <a:r>
              <a:rPr dirty="0" baseline="-21367" sz="975" spc="-15">
                <a:latin typeface="Palatino Linotype"/>
                <a:cs typeface="Palatino Linotype"/>
              </a:rPr>
              <a:t>2</a:t>
            </a:r>
            <a:r>
              <a:rPr dirty="0" baseline="-21367" sz="975" spc="-15">
                <a:latin typeface="Cambria"/>
                <a:cs typeface="Cambria"/>
              </a:rPr>
              <a:t>)</a:t>
            </a:r>
            <a:r>
              <a:rPr dirty="0" sz="1000" spc="-10">
                <a:latin typeface="Palatino Linotype"/>
                <a:cs typeface="Palatino Linotype"/>
              </a:rPr>
              <a:t>.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practice,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>
                <a:latin typeface="Cambria"/>
                <a:cs typeface="Cambria"/>
              </a:rPr>
              <a:t>–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baseline="-21367" sz="975" spc="209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often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much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better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mbria"/>
                <a:cs typeface="Cambria"/>
              </a:rPr>
              <a:t>Δ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-15">
                <a:latin typeface="Cambria"/>
                <a:cs typeface="Cambria"/>
              </a:rPr>
              <a:t>(</a:t>
            </a:r>
            <a:r>
              <a:rPr dirty="0" baseline="-21367" sz="975" spc="-15" i="1">
                <a:latin typeface="Palatino Linotype"/>
                <a:cs typeface="Palatino Linotype"/>
              </a:rPr>
              <a:t>t</a:t>
            </a:r>
            <a:r>
              <a:rPr dirty="0" baseline="-21367" sz="975" spc="-15">
                <a:latin typeface="Cambria"/>
                <a:cs typeface="Cambria"/>
              </a:rPr>
              <a:t>–</a:t>
            </a:r>
            <a:r>
              <a:rPr dirty="0" baseline="-21367" sz="975" spc="-15">
                <a:latin typeface="Palatino Linotype"/>
                <a:cs typeface="Palatino Linotype"/>
              </a:rPr>
              <a:t>2</a:t>
            </a:r>
            <a:r>
              <a:rPr dirty="0" baseline="-21367" sz="975" spc="-15">
                <a:latin typeface="Cambria"/>
                <a:cs typeface="Cambria"/>
              </a:rPr>
              <a:t>)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800">
              <a:latin typeface="Palatino Linotype"/>
              <a:cs typeface="Palatino Linotype"/>
            </a:endParaRPr>
          </a:p>
          <a:p>
            <a:pPr algn="just" marL="88900">
              <a:lnSpc>
                <a:spcPts val="1200"/>
              </a:lnSpc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7.4</a:t>
            </a:r>
            <a:r>
              <a:rPr dirty="0" sz="1000" spc="360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Anderson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and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Hsiao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estimator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DemocracyIncome</a:t>
            </a:r>
            <a:r>
              <a:rPr dirty="0" sz="1000" spc="-320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88900" marR="81915">
              <a:lnSpc>
                <a:spcPts val="1200"/>
              </a:lnSpc>
              <a:spcBef>
                <a:spcPts val="40"/>
              </a:spcBef>
            </a:pPr>
            <a:r>
              <a:rPr dirty="0" sz="1000" spc="-5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Ander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Hs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(1982)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r,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</a:t>
            </a:r>
            <a:r>
              <a:rPr dirty="0" sz="1000" spc="15">
                <a:latin typeface="Palatino Linotype"/>
                <a:cs typeface="Palatino Linotype"/>
              </a:rPr>
              <a:t>f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50">
                <a:latin typeface="Palatino Linotype"/>
                <a:cs typeface="Palatino Linotype"/>
              </a:rPr>
              <a:t>sand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endogenous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endogeno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emoglu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2008)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pi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ply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 </a:t>
            </a:r>
            <a:r>
              <a:rPr dirty="0" sz="1000" spc="-35">
                <a:latin typeface="Palatino Linotype"/>
                <a:cs typeface="Palatino Linotype"/>
              </a:rPr>
              <a:t>two</a:t>
            </a:r>
            <a:r>
              <a:rPr dirty="0" sz="1000" spc="-5">
                <a:latin typeface="Palatino Linotype"/>
                <a:cs typeface="Palatino Linotype"/>
              </a:rPr>
              <a:t>-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,</a:t>
            </a:r>
            <a:r>
              <a:rPr dirty="0" baseline="29914" sz="975" spc="15">
                <a:latin typeface="Palatino Linotype"/>
                <a:cs typeface="Palatino Linotype"/>
              </a:rPr>
              <a:t>8</a:t>
            </a:r>
            <a:r>
              <a:rPr dirty="0" baseline="29914" sz="975">
                <a:latin typeface="Palatino Linotype"/>
                <a:cs typeface="Palatino Linotype"/>
              </a:rPr>
              <a:t> </a:t>
            </a:r>
            <a:r>
              <a:rPr dirty="0" baseline="29914" sz="975" spc="-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20">
                <a:latin typeface="Palatino Linotype"/>
                <a:cs typeface="Palatino Linotype"/>
              </a:rPr>
              <a:t>rst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u-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sep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g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|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400">
              <a:latin typeface="Palatino Linotype"/>
              <a:cs typeface="Palatino Linotype"/>
            </a:endParaRPr>
          </a:p>
          <a:p>
            <a:pPr marL="88265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Palatino Linotype"/>
                <a:cs typeface="Palatino Linotype"/>
              </a:rPr>
              <a:t>8</a:t>
            </a:r>
            <a:r>
              <a:rPr dirty="0" sz="800" spc="204">
                <a:latin typeface="Palatino Linotype"/>
                <a:cs typeface="Palatino Linotype"/>
              </a:rPr>
              <a:t> </a:t>
            </a:r>
            <a:r>
              <a:rPr dirty="0" sz="800" spc="400">
                <a:latin typeface="Palatino Linotype"/>
                <a:cs typeface="Palatino Linotype"/>
              </a:rPr>
              <a:t>h</a:t>
            </a:r>
            <a:r>
              <a:rPr dirty="0" sz="800" spc="-5">
                <a:latin typeface="Palatino Linotype"/>
                <a:cs typeface="Palatino Linotype"/>
              </a:rPr>
              <a:t>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extended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formulas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provided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in</a:t>
            </a:r>
            <a:r>
              <a:rPr dirty="0" sz="800" spc="-10">
                <a:latin typeface="Palatino Linotype"/>
                <a:cs typeface="Palatino Linotype"/>
              </a:rPr>
              <a:t> the </a:t>
            </a:r>
            <a:r>
              <a:rPr dirty="0" sz="800" b="1">
                <a:latin typeface="Times New Roman"/>
                <a:cs typeface="Times New Roman"/>
              </a:rPr>
              <a:t>Formula</a:t>
            </a:r>
            <a:r>
              <a:rPr dirty="0" sz="800" spc="-10" b="1">
                <a:latin typeface="Times New Roman"/>
                <a:cs typeface="Times New Roman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package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(Zeileis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and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Croissant,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2010)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are</a:t>
            </a:r>
            <a:r>
              <a:rPr dirty="0" sz="800" spc="-10">
                <a:latin typeface="Palatino Linotype"/>
                <a:cs typeface="Palatino Linotype"/>
              </a:rPr>
              <a:t> used.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16167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168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567529" y="919225"/>
            <a:ext cx="4985385" cy="1136650"/>
          </a:xfrm>
          <a:custGeom>
            <a:avLst/>
            <a:gdLst/>
            <a:ahLst/>
            <a:cxnLst/>
            <a:rect l="l" t="t" r="r" b="b"/>
            <a:pathLst>
              <a:path w="4985385" h="1136650">
                <a:moveTo>
                  <a:pt x="4985182" y="710247"/>
                </a:moveTo>
                <a:lnTo>
                  <a:pt x="0" y="710247"/>
                </a:lnTo>
                <a:lnTo>
                  <a:pt x="0" y="847077"/>
                </a:lnTo>
                <a:lnTo>
                  <a:pt x="0" y="850950"/>
                </a:lnTo>
                <a:lnTo>
                  <a:pt x="0" y="995426"/>
                </a:lnTo>
                <a:lnTo>
                  <a:pt x="0" y="999312"/>
                </a:lnTo>
                <a:lnTo>
                  <a:pt x="0" y="1136129"/>
                </a:lnTo>
                <a:lnTo>
                  <a:pt x="4985182" y="1136129"/>
                </a:lnTo>
                <a:lnTo>
                  <a:pt x="4985182" y="999312"/>
                </a:lnTo>
                <a:lnTo>
                  <a:pt x="4985182" y="995426"/>
                </a:lnTo>
                <a:lnTo>
                  <a:pt x="4985182" y="850950"/>
                </a:lnTo>
                <a:lnTo>
                  <a:pt x="4985182" y="847077"/>
                </a:lnTo>
                <a:lnTo>
                  <a:pt x="4985182" y="710247"/>
                </a:lnTo>
                <a:close/>
              </a:path>
              <a:path w="4985385" h="1136650">
                <a:moveTo>
                  <a:pt x="4985182" y="568528"/>
                </a:moveTo>
                <a:lnTo>
                  <a:pt x="0" y="568528"/>
                </a:lnTo>
                <a:lnTo>
                  <a:pt x="0" y="709231"/>
                </a:lnTo>
                <a:lnTo>
                  <a:pt x="4985182" y="709231"/>
                </a:lnTo>
                <a:lnTo>
                  <a:pt x="4985182" y="568528"/>
                </a:lnTo>
                <a:close/>
              </a:path>
              <a:path w="4985385" h="1136650">
                <a:moveTo>
                  <a:pt x="4985182" y="426910"/>
                </a:moveTo>
                <a:lnTo>
                  <a:pt x="0" y="426910"/>
                </a:lnTo>
                <a:lnTo>
                  <a:pt x="0" y="567613"/>
                </a:lnTo>
                <a:lnTo>
                  <a:pt x="4985182" y="567613"/>
                </a:lnTo>
                <a:lnTo>
                  <a:pt x="4985182" y="426910"/>
                </a:lnTo>
                <a:close/>
              </a:path>
              <a:path w="4985385" h="1136650">
                <a:moveTo>
                  <a:pt x="4985182" y="0"/>
                </a:moveTo>
                <a:lnTo>
                  <a:pt x="0" y="0"/>
                </a:lnTo>
                <a:lnTo>
                  <a:pt x="0" y="136804"/>
                </a:lnTo>
                <a:lnTo>
                  <a:pt x="0" y="140703"/>
                </a:lnTo>
                <a:lnTo>
                  <a:pt x="0" y="285165"/>
                </a:lnTo>
                <a:lnTo>
                  <a:pt x="0" y="289052"/>
                </a:lnTo>
                <a:lnTo>
                  <a:pt x="0" y="425869"/>
                </a:lnTo>
                <a:lnTo>
                  <a:pt x="4985182" y="425869"/>
                </a:lnTo>
                <a:lnTo>
                  <a:pt x="4985182" y="289052"/>
                </a:lnTo>
                <a:lnTo>
                  <a:pt x="4985182" y="285165"/>
                </a:lnTo>
                <a:lnTo>
                  <a:pt x="4985182" y="140703"/>
                </a:lnTo>
                <a:lnTo>
                  <a:pt x="4985182" y="136804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592787" y="879780"/>
            <a:ext cx="3656965" cy="1163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850265" marR="396240" indent="-850900">
              <a:lnSpc>
                <a:spcPct val="117100"/>
              </a:lnSpc>
              <a:spcBef>
                <a:spcPts val="100"/>
              </a:spcBef>
            </a:pPr>
            <a:r>
              <a:rPr dirty="0" sz="800">
                <a:latin typeface="Courier New"/>
                <a:cs typeface="Courier New"/>
              </a:rPr>
              <a:t>ahsiao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plm(diff(democracy)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90">
                <a:latin typeface="Cambria"/>
                <a:cs typeface="Cambria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lag(diff(democracy)) </a:t>
            </a:r>
            <a:r>
              <a:rPr dirty="0" sz="800" spc="-60">
                <a:latin typeface="Courier New"/>
                <a:cs typeface="Courier New"/>
              </a:rPr>
              <a:t>+ </a:t>
            </a:r>
            <a:r>
              <a:rPr dirty="0" sz="800" spc="-10">
                <a:latin typeface="Courier New"/>
                <a:cs typeface="Courier New"/>
              </a:rPr>
              <a:t>lag(diff(income))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year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</a:t>
            </a:r>
            <a:r>
              <a:rPr dirty="0" sz="800" spc="459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|</a:t>
            </a:r>
            <a:endParaRPr sz="800">
              <a:latin typeface="Courier New"/>
              <a:cs typeface="Courier New"/>
            </a:endParaRPr>
          </a:p>
          <a:p>
            <a:pPr algn="just" marL="850265" marR="5080">
              <a:lnSpc>
                <a:spcPct val="116300"/>
              </a:lnSpc>
              <a:spcBef>
                <a:spcPts val="5"/>
              </a:spcBef>
            </a:pPr>
            <a:r>
              <a:rPr dirty="0" sz="800" spc="-10">
                <a:latin typeface="Courier New"/>
                <a:cs typeface="Courier New"/>
              </a:rPr>
              <a:t>lag(democracy,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lag(income,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year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25">
                <a:latin typeface="Courier New"/>
                <a:cs typeface="Courier New"/>
              </a:rPr>
              <a:t> 1, </a:t>
            </a:r>
            <a:r>
              <a:rPr dirty="0" sz="800" spc="-10">
                <a:latin typeface="Courier New"/>
                <a:cs typeface="Courier New"/>
              </a:rPr>
              <a:t>DemocracyIncome,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c("country",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"year"),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"pooling",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subset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sample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1)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coef(summary(ahsiao))[1:2,]</a:t>
            </a:r>
            <a:endParaRPr sz="800">
              <a:latin typeface="Courier New"/>
              <a:cs typeface="Courier New"/>
            </a:endParaRPr>
          </a:p>
          <a:p>
            <a:pPr marR="126364" indent="1275080">
              <a:lnSpc>
                <a:spcPct val="116799"/>
              </a:lnSpc>
              <a:tabLst>
                <a:tab pos="1396365" algn="l"/>
              </a:tabLst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39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 lag(diff(democracy))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0.4687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567532" y="2056377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69">
                <a:moveTo>
                  <a:pt x="0" y="140703"/>
                </a:moveTo>
                <a:lnTo>
                  <a:pt x="4985192" y="140703"/>
                </a:lnTo>
                <a:lnTo>
                  <a:pt x="4985192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592787" y="2038246"/>
            <a:ext cx="177418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  <a:tabLst>
                <a:tab pos="1336040" algn="l"/>
              </a:tabLst>
            </a:pPr>
            <a:r>
              <a:rPr dirty="0" sz="800" spc="-10">
                <a:latin typeface="Courier New"/>
                <a:cs typeface="Courier New"/>
              </a:rPr>
              <a:t>lag(diff(income))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-0.1036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657922" y="1876247"/>
            <a:ext cx="1470660" cy="30924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4"/>
              </a:spcBef>
            </a:pPr>
            <a:r>
              <a:rPr dirty="0" sz="800">
                <a:latin typeface="Courier New"/>
                <a:cs typeface="Courier New"/>
              </a:rPr>
              <a:t>0.1182</a:t>
            </a:r>
            <a:r>
              <a:rPr dirty="0" sz="800" spc="40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3.9651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7.971e-</a:t>
            </a:r>
            <a:r>
              <a:rPr dirty="0" sz="800" spc="-25">
                <a:latin typeface="Courier New"/>
                <a:cs typeface="Courier New"/>
              </a:rPr>
              <a:t>05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0.3049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0.3398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7.341e-</a:t>
            </a:r>
            <a:r>
              <a:rPr dirty="0" sz="800" spc="-25">
                <a:latin typeface="Courier New"/>
                <a:cs typeface="Courier New"/>
              </a:rPr>
              <a:t>01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972496" y="6614516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902755" y="6541840"/>
            <a:ext cx="2705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425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283521" y="6625483"/>
            <a:ext cx="723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16230" algn="l"/>
                <a:tab pos="62039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3</a:t>
            </a:r>
            <a:endParaRPr sz="650">
              <a:latin typeface="Palatino Linotype"/>
              <a:cs typeface="Palatino Linotype"/>
            </a:endParaRPr>
          </a:p>
        </p:txBody>
      </p:sp>
      <p:graphicFrame>
        <p:nvGraphicFramePr>
          <p:cNvPr id="12" name="object 12" descr=""/>
          <p:cNvGraphicFramePr>
            <a:graphicFrameLocks noGrp="1"/>
          </p:cNvGraphicFramePr>
          <p:nvPr/>
        </p:nvGraphicFramePr>
        <p:xfrm>
          <a:off x="1296227" y="6170459"/>
          <a:ext cx="3375660" cy="9975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56540"/>
                <a:gridCol w="303529"/>
                <a:gridCol w="325755"/>
                <a:gridCol w="284480"/>
                <a:gridCol w="303530"/>
                <a:gridCol w="281305"/>
                <a:gridCol w="299719"/>
                <a:gridCol w="299719"/>
                <a:gridCol w="302894"/>
                <a:gridCol w="280669"/>
                <a:gridCol w="430530"/>
              </a:tblGrid>
              <a:tr h="180340">
                <a:tc>
                  <a:txBody>
                    <a:bodyPr/>
                    <a:lstStyle/>
                    <a:p>
                      <a:pPr algn="r" marR="7112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baseline="13888" sz="1500" spc="-37" i="1">
                          <a:latin typeface="Palatino Linotype"/>
                          <a:cs typeface="Palatino Linotype"/>
                        </a:rPr>
                        <a:t>y</a:t>
                      </a:r>
                      <a:r>
                        <a:rPr dirty="0" sz="650" spc="-25" i="1">
                          <a:latin typeface="Palatino Linotype"/>
                          <a:cs typeface="Palatino Linotype"/>
                        </a:rPr>
                        <a:t>n</a:t>
                      </a:r>
                      <a:r>
                        <a:rPr dirty="0" sz="650" spc="-25">
                          <a:latin typeface="Palatino Linotype"/>
                          <a:cs typeface="Palatino Linotype"/>
                        </a:rPr>
                        <a:t>1</a:t>
                      </a:r>
                      <a:endParaRPr sz="6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960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31445">
                        <a:lnSpc>
                          <a:spcPts val="960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12395">
                        <a:lnSpc>
                          <a:spcPts val="960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ts val="960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ts val="960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21590">
                        <a:lnSpc>
                          <a:spcPts val="960"/>
                        </a:lnSpc>
                      </a:pPr>
                      <a:r>
                        <a:rPr dirty="0" sz="1000">
                          <a:latin typeface="Cambria"/>
                          <a:cs typeface="Cambria"/>
                        </a:rPr>
                        <a:t>…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ts val="960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960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10489">
                        <a:lnSpc>
                          <a:spcPts val="960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50165">
                        <a:lnSpc>
                          <a:spcPts val="960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212090">
                <a:tc>
                  <a:txBody>
                    <a:bodyPr/>
                    <a:lstStyle/>
                    <a:p>
                      <a:pPr algn="r" marR="10922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dirty="0" baseline="13888" sz="1500" spc="-37" i="1">
                          <a:latin typeface="Palatino Linotype"/>
                          <a:cs typeface="Palatino Linotype"/>
                        </a:rPr>
                        <a:t>y</a:t>
                      </a:r>
                      <a:r>
                        <a:rPr dirty="0" sz="650" spc="-25" i="1">
                          <a:latin typeface="Palatino Linotype"/>
                          <a:cs typeface="Palatino Linotype"/>
                        </a:rPr>
                        <a:t>n</a:t>
                      </a:r>
                      <a:r>
                        <a:rPr dirty="0" sz="650" spc="-25">
                          <a:latin typeface="Palatino Linotype"/>
                          <a:cs typeface="Palatino Linotype"/>
                        </a:rPr>
                        <a:t>1</a:t>
                      </a:r>
                      <a:endParaRPr sz="6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2384"/>
                </a:tc>
                <a:tc>
                  <a:txBody>
                    <a:bodyPr/>
                    <a:lstStyle/>
                    <a:p>
                      <a:pPr algn="r" marR="93345">
                        <a:lnSpc>
                          <a:spcPct val="100000"/>
                        </a:lnSpc>
                        <a:spcBef>
                          <a:spcPts val="254"/>
                        </a:spcBef>
                      </a:pPr>
                      <a:r>
                        <a:rPr dirty="0" baseline="13888" sz="1500" spc="-37" i="1">
                          <a:latin typeface="Palatino Linotype"/>
                          <a:cs typeface="Palatino Linotype"/>
                        </a:rPr>
                        <a:t>y</a:t>
                      </a:r>
                      <a:r>
                        <a:rPr dirty="0" sz="650" spc="-25" i="1">
                          <a:latin typeface="Palatino Linotype"/>
                          <a:cs typeface="Palatino Linotype"/>
                        </a:rPr>
                        <a:t>n</a:t>
                      </a:r>
                      <a:r>
                        <a:rPr dirty="0" sz="650" spc="-25">
                          <a:latin typeface="Palatino Linotype"/>
                          <a:cs typeface="Palatino Linotype"/>
                        </a:rPr>
                        <a:t>2</a:t>
                      </a:r>
                      <a:endParaRPr sz="6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2384"/>
                </a:tc>
                <a:tc>
                  <a:txBody>
                    <a:bodyPr/>
                    <a:lstStyle/>
                    <a:p>
                      <a:pPr algn="r" marR="11239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120014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algn="ctr" marL="215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>
                          <a:latin typeface="Cambria"/>
                          <a:cs typeface="Cambria"/>
                        </a:rPr>
                        <a:t>…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11048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algn="ctr" marL="501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</a:tr>
              <a:tr h="195580">
                <a:tc>
                  <a:txBody>
                    <a:bodyPr/>
                    <a:lstStyle/>
                    <a:p>
                      <a:pPr algn="r" marR="10922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algn="r" marR="13144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5651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 i="1">
                          <a:latin typeface="Palatino Linotype"/>
                          <a:cs typeface="Palatino Linotype"/>
                        </a:rPr>
                        <a:t>y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 i="1">
                          <a:latin typeface="Palatino Linotype"/>
                          <a:cs typeface="Palatino Linotype"/>
                        </a:rPr>
                        <a:t>y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 i="1">
                          <a:latin typeface="Palatino Linotype"/>
                          <a:cs typeface="Palatino Linotype"/>
                        </a:rPr>
                        <a:t>y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algn="ctr" marL="215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>
                          <a:latin typeface="Cambria"/>
                          <a:cs typeface="Cambria"/>
                        </a:rPr>
                        <a:t>…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algn="ctr" marL="317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110489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algn="ctr" marL="501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</a:tr>
              <a:tr h="211454">
                <a:tc>
                  <a:txBody>
                    <a:bodyPr/>
                    <a:lstStyle/>
                    <a:p>
                      <a:pPr algn="r" marR="10858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1000">
                          <a:latin typeface="Lucida Sans Unicode"/>
                          <a:cs typeface="Lucida Sans Unicode"/>
                        </a:rPr>
                        <a:t>⋮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1000">
                          <a:latin typeface="Lucida Sans Unicode"/>
                          <a:cs typeface="Lucida Sans Unicode"/>
                        </a:rPr>
                        <a:t>⋮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 algn="r" marR="13081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1000">
                          <a:latin typeface="Lucida Sans Unicode"/>
                          <a:cs typeface="Lucida Sans Unicode"/>
                        </a:rPr>
                        <a:t>⋮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 algn="r" marR="11176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1000">
                          <a:latin typeface="Lucida Sans Unicode"/>
                          <a:cs typeface="Lucida Sans Unicode"/>
                        </a:rPr>
                        <a:t>⋮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1000">
                          <a:latin typeface="Lucida Sans Unicode"/>
                          <a:cs typeface="Lucida Sans Unicode"/>
                        </a:rPr>
                        <a:t>⋮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 marL="11938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1000">
                          <a:latin typeface="Lucida Sans Unicode"/>
                          <a:cs typeface="Lucida Sans Unicode"/>
                        </a:rPr>
                        <a:t>⋮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 algn="ctr" marL="2159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1000">
                          <a:latin typeface="Lucida Sans Unicode"/>
                          <a:cs typeface="Lucida Sans Unicode"/>
                        </a:rPr>
                        <a:t>⋱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 algn="ctr" marL="254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1000">
                          <a:latin typeface="Lucida Sans Unicode"/>
                          <a:cs typeface="Lucida Sans Unicode"/>
                        </a:rPr>
                        <a:t>⋮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1000">
                          <a:latin typeface="Lucida Sans Unicode"/>
                          <a:cs typeface="Lucida Sans Unicode"/>
                        </a:rPr>
                        <a:t>⋮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 marL="8318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1000">
                          <a:latin typeface="Lucida Sans Unicode"/>
                          <a:cs typeface="Lucida Sans Unicode"/>
                        </a:rPr>
                        <a:t>⋱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 algn="ctr" marL="5016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sz="1000">
                          <a:latin typeface="Lucida Sans Unicode"/>
                          <a:cs typeface="Lucida Sans Unicode"/>
                        </a:rPr>
                        <a:t>⋮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7145"/>
                </a:tc>
              </a:tr>
              <a:tr h="198120">
                <a:tc>
                  <a:txBody>
                    <a:bodyPr/>
                    <a:lstStyle/>
                    <a:p>
                      <a:pPr algn="r" marR="10922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7780"/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7780"/>
                </a:tc>
                <a:tc>
                  <a:txBody>
                    <a:bodyPr/>
                    <a:lstStyle/>
                    <a:p>
                      <a:pPr algn="r" marR="13144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7780"/>
                </a:tc>
                <a:tc>
                  <a:txBody>
                    <a:bodyPr/>
                    <a:lstStyle/>
                    <a:p>
                      <a:pPr algn="r" marR="11239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7780"/>
                </a:tc>
                <a:tc>
                  <a:txBody>
                    <a:bodyPr/>
                    <a:lstStyle/>
                    <a:p>
                      <a:pPr marL="8826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>
                          <a:latin typeface="Cambria"/>
                          <a:cs typeface="Cambria"/>
                        </a:rPr>
                        <a:t>…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17780"/>
                </a:tc>
                <a:tc>
                  <a:txBody>
                    <a:bodyPr/>
                    <a:lstStyle/>
                    <a:p>
                      <a:pPr marL="8826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>
                          <a:latin typeface="Cambria"/>
                          <a:cs typeface="Cambria"/>
                        </a:rPr>
                        <a:t>…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17780"/>
                </a:tc>
                <a:tc>
                  <a:txBody>
                    <a:bodyPr/>
                    <a:lstStyle/>
                    <a:p>
                      <a:pPr algn="ctr" marL="2159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>
                          <a:latin typeface="Cambria"/>
                          <a:cs typeface="Cambria"/>
                        </a:rPr>
                        <a:t>…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1778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70"/>
                        </a:lnSpc>
                        <a:spcBef>
                          <a:spcPts val="390"/>
                        </a:spcBef>
                      </a:pPr>
                      <a:r>
                        <a:rPr dirty="0" baseline="13888" sz="1500" spc="-37" i="1">
                          <a:latin typeface="Palatino Linotype"/>
                          <a:cs typeface="Palatino Linotype"/>
                        </a:rPr>
                        <a:t>y</a:t>
                      </a:r>
                      <a:r>
                        <a:rPr dirty="0" sz="650" spc="-25" i="1">
                          <a:latin typeface="Palatino Linotype"/>
                          <a:cs typeface="Palatino Linotype"/>
                        </a:rPr>
                        <a:t>n</a:t>
                      </a:r>
                      <a:r>
                        <a:rPr dirty="0" sz="650" spc="-25">
                          <a:latin typeface="Palatino Linotype"/>
                          <a:cs typeface="Palatino Linotype"/>
                        </a:rPr>
                        <a:t>1</a:t>
                      </a:r>
                      <a:endParaRPr sz="6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4953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070"/>
                        </a:lnSpc>
                        <a:spcBef>
                          <a:spcPts val="390"/>
                        </a:spcBef>
                      </a:pPr>
                      <a:r>
                        <a:rPr dirty="0" baseline="13888" sz="1500" spc="-37" i="1">
                          <a:latin typeface="Palatino Linotype"/>
                          <a:cs typeface="Palatino Linotype"/>
                        </a:rPr>
                        <a:t>y</a:t>
                      </a:r>
                      <a:r>
                        <a:rPr dirty="0" sz="650" spc="-25" i="1">
                          <a:latin typeface="Palatino Linotype"/>
                          <a:cs typeface="Palatino Linotype"/>
                        </a:rPr>
                        <a:t>n</a:t>
                      </a:r>
                      <a:r>
                        <a:rPr dirty="0" sz="650" spc="-25">
                          <a:latin typeface="Palatino Linotype"/>
                          <a:cs typeface="Palatino Linotype"/>
                        </a:rPr>
                        <a:t>2</a:t>
                      </a:r>
                      <a:endParaRPr sz="6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49530"/>
                </a:tc>
                <a:tc>
                  <a:txBody>
                    <a:bodyPr/>
                    <a:lstStyle/>
                    <a:p>
                      <a:pPr marL="78740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dirty="0" sz="1000">
                          <a:latin typeface="Cambria"/>
                          <a:cs typeface="Cambria"/>
                        </a:rPr>
                        <a:t>…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17780"/>
                </a:tc>
                <a:tc>
                  <a:txBody>
                    <a:bodyPr/>
                    <a:lstStyle/>
                    <a:p>
                      <a:pPr algn="ctr" marL="43815">
                        <a:lnSpc>
                          <a:spcPts val="1070"/>
                        </a:lnSpc>
                        <a:spcBef>
                          <a:spcPts val="390"/>
                        </a:spcBef>
                      </a:pPr>
                      <a:r>
                        <a:rPr dirty="0" baseline="13888" sz="1500" spc="-30" i="1">
                          <a:latin typeface="Palatino Linotype"/>
                          <a:cs typeface="Palatino Linotype"/>
                        </a:rPr>
                        <a:t>y</a:t>
                      </a:r>
                      <a:r>
                        <a:rPr dirty="0" sz="650" spc="-20" i="1">
                          <a:latin typeface="Palatino Linotype"/>
                          <a:cs typeface="Palatino Linotype"/>
                        </a:rPr>
                        <a:t>n</a:t>
                      </a:r>
                      <a:r>
                        <a:rPr dirty="0" sz="650" spc="-2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650" spc="-20" i="1">
                          <a:latin typeface="Palatino Linotype"/>
                          <a:cs typeface="Palatino Linotype"/>
                        </a:rPr>
                        <a:t>T</a:t>
                      </a:r>
                      <a:r>
                        <a:rPr dirty="0" sz="650" spc="-75" i="1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650" spc="-25">
                          <a:latin typeface="Cambria"/>
                          <a:cs typeface="Cambria"/>
                        </a:rPr>
                        <a:t>–</a:t>
                      </a:r>
                      <a:r>
                        <a:rPr dirty="0" sz="650" spc="-25">
                          <a:latin typeface="Palatino Linotype"/>
                          <a:cs typeface="Palatino Linotype"/>
                        </a:rPr>
                        <a:t>2</a:t>
                      </a:r>
                      <a:r>
                        <a:rPr dirty="0" sz="650" spc="-25">
                          <a:latin typeface="Cambria"/>
                          <a:cs typeface="Cambria"/>
                        </a:rPr>
                        <a:t>)</a:t>
                      </a:r>
                      <a:endParaRPr sz="650">
                        <a:latin typeface="Cambria"/>
                        <a:cs typeface="Cambria"/>
                      </a:endParaRPr>
                    </a:p>
                  </a:txBody>
                  <a:tcPr marL="0" marR="0" marB="0" marT="49530"/>
                </a:tc>
              </a:tr>
            </a:tbl>
          </a:graphicData>
        </a:graphic>
      </p:graphicFrame>
      <p:sp>
        <p:nvSpPr>
          <p:cNvPr id="13" name="object 13" descr=""/>
          <p:cNvSpPr txBox="1"/>
          <p:nvPr/>
        </p:nvSpPr>
        <p:spPr>
          <a:xfrm>
            <a:off x="504024" y="2382472"/>
            <a:ext cx="5062855" cy="38969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63500" marR="56515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Anderson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Hsiao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(1982)’s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consistent,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expects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autoregres- </a:t>
            </a:r>
            <a:r>
              <a:rPr dirty="0" sz="1000" spc="-55">
                <a:latin typeface="Palatino Linotype"/>
                <a:cs typeface="Palatino Linotype"/>
              </a:rPr>
              <a:t>sive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coeﬃcient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comprised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(biased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downward)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 </a:t>
            </a:r>
            <a:r>
              <a:rPr dirty="0" sz="1000">
                <a:latin typeface="Palatino Linotype"/>
                <a:cs typeface="Palatino Linotype"/>
              </a:rPr>
              <a:t>of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model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(biased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upward).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 </a:t>
            </a:r>
            <a:r>
              <a:rPr dirty="0" sz="1000" spc="-30">
                <a:latin typeface="Palatino Linotype"/>
                <a:cs typeface="Palatino Linotype"/>
              </a:rPr>
              <a:t>actually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case </a:t>
            </a:r>
            <a:r>
              <a:rPr dirty="0" sz="1000" spc="-10">
                <a:latin typeface="Palatino Linotype"/>
                <a:cs typeface="Palatino Linotype"/>
              </a:rPr>
              <a:t>here,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obtained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value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0.47 </a:t>
            </a:r>
            <a:r>
              <a:rPr dirty="0" sz="1000" spc="-50">
                <a:latin typeface="Palatino Linotype"/>
                <a:cs typeface="Palatino Linotype"/>
              </a:rPr>
              <a:t>falling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>
                <a:latin typeface="Palatino Linotype"/>
                <a:cs typeface="Palatino Linotype"/>
              </a:rPr>
              <a:t> 0.38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0.71.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Palatino Linotype"/>
              <a:cs typeface="Palatino Linotype"/>
            </a:endParaRPr>
          </a:p>
          <a:p>
            <a:pPr marL="62865">
              <a:lnSpc>
                <a:spcPct val="100000"/>
              </a:lnSpc>
              <a:tabLst>
                <a:tab pos="427990" algn="l"/>
              </a:tabLst>
            </a:pPr>
            <a:r>
              <a:rPr dirty="0" sz="1250" spc="-25" b="1">
                <a:latin typeface="Calibri"/>
                <a:cs typeface="Calibri"/>
              </a:rPr>
              <a:t>7.2</a:t>
            </a:r>
            <a:r>
              <a:rPr dirty="0" sz="1250" b="1">
                <a:latin typeface="Calibri"/>
                <a:cs typeface="Calibri"/>
              </a:rPr>
              <a:t>	</a:t>
            </a:r>
            <a:r>
              <a:rPr dirty="0" sz="1250" spc="-35" b="1">
                <a:latin typeface="Calibri"/>
                <a:cs typeface="Calibri"/>
              </a:rPr>
              <a:t>GMM</a:t>
            </a:r>
            <a:r>
              <a:rPr dirty="0" sz="1250" spc="3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Estimation</a:t>
            </a:r>
            <a:r>
              <a:rPr dirty="0" sz="1250" spc="4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of</a:t>
            </a:r>
            <a:r>
              <a:rPr dirty="0" sz="1250" spc="3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the</a:t>
            </a:r>
            <a:r>
              <a:rPr dirty="0" sz="1250" spc="3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Differenced</a:t>
            </a:r>
            <a:r>
              <a:rPr dirty="0" sz="1250" spc="30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Model</a:t>
            </a:r>
            <a:endParaRPr sz="12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Calibri"/>
              <a:cs typeface="Calibri"/>
            </a:endParaRPr>
          </a:p>
          <a:p>
            <a:pPr marL="62865" marR="56515">
              <a:lnSpc>
                <a:spcPts val="119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presented</a:t>
            </a:r>
            <a:r>
              <a:rPr dirty="0" sz="1000">
                <a:latin typeface="Palatino Linotype"/>
                <a:cs typeface="Palatino Linotype"/>
              </a:rPr>
              <a:t> 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preceding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section</a:t>
            </a:r>
            <a:r>
              <a:rPr dirty="0" sz="1000">
                <a:latin typeface="Palatino Linotype"/>
                <a:cs typeface="Palatino Linotype"/>
              </a:rPr>
              <a:t> is </a:t>
            </a:r>
            <a:r>
              <a:rPr dirty="0" sz="1000" spc="-25">
                <a:latin typeface="Palatino Linotype"/>
                <a:cs typeface="Palatino Linotype"/>
              </a:rPr>
              <a:t>ineﬃcient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 </a:t>
            </a:r>
            <a:r>
              <a:rPr dirty="0" sz="1000" spc="-25">
                <a:latin typeface="Palatino Linotype"/>
                <a:cs typeface="Palatino Linotype"/>
              </a:rPr>
              <a:t>two </a:t>
            </a:r>
            <a:r>
              <a:rPr dirty="0" sz="1000" spc="-10">
                <a:latin typeface="Palatino Linotype"/>
                <a:cs typeface="Palatino Linotype"/>
              </a:rPr>
              <a:t>reasons:</a:t>
            </a:r>
            <a:endParaRPr sz="1000">
              <a:latin typeface="Palatino Linotype"/>
              <a:cs typeface="Palatino Linotype"/>
            </a:endParaRPr>
          </a:p>
          <a:p>
            <a:pPr marL="192405" indent="-130175">
              <a:lnSpc>
                <a:spcPts val="1195"/>
              </a:lnSpc>
              <a:spcBef>
                <a:spcPts val="395"/>
              </a:spcBef>
              <a:buFont typeface="Cambria"/>
              <a:buChar char="•"/>
              <a:tabLst>
                <a:tab pos="19304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ﬁrstly,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does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account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induced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ﬁrst-</a:t>
            </a:r>
            <a:r>
              <a:rPr dirty="0" sz="1000" spc="-10">
                <a:latin typeface="Palatino Linotype"/>
                <a:cs typeface="Palatino Linotype"/>
              </a:rPr>
              <a:t>differencing,</a:t>
            </a:r>
            <a:endParaRPr sz="1000">
              <a:latin typeface="Palatino Linotype"/>
              <a:cs typeface="Palatino Linotype"/>
            </a:endParaRPr>
          </a:p>
          <a:p>
            <a:pPr marL="192405" indent="-129539">
              <a:lnSpc>
                <a:spcPts val="1195"/>
              </a:lnSpc>
              <a:buFont typeface="Cambria"/>
              <a:buChar char="•"/>
              <a:tabLst>
                <a:tab pos="19304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secondly,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further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valid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instruments</a:t>
            </a:r>
            <a:r>
              <a:rPr dirty="0" sz="1000" spc="-10">
                <a:latin typeface="Palatino Linotype"/>
                <a:cs typeface="Palatino Linotype"/>
              </a:rPr>
              <a:t> available.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50">
              <a:latin typeface="Palatino Linotype"/>
              <a:cs typeface="Palatino Linotype"/>
            </a:endParaRPr>
          </a:p>
          <a:p>
            <a:pPr marL="635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7.2.1</a:t>
            </a:r>
            <a:r>
              <a:rPr dirty="0" sz="1000" spc="35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Instrumental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Variables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and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Generalized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Method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of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Moments</a:t>
            </a:r>
            <a:endParaRPr sz="1000">
              <a:latin typeface="Calibri"/>
              <a:cs typeface="Calibri"/>
            </a:endParaRPr>
          </a:p>
          <a:p>
            <a:pPr algn="just" marL="63500" marR="56515">
              <a:lnSpc>
                <a:spcPts val="1190"/>
              </a:lnSpc>
              <a:spcBef>
                <a:spcPts val="635"/>
              </a:spcBef>
            </a:pP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considers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fact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number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valid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instruments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growing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47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dynamic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character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renders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ﬁrst </a:t>
            </a:r>
            <a:r>
              <a:rPr dirty="0" sz="1000" spc="-30">
                <a:latin typeface="Palatino Linotype"/>
                <a:cs typeface="Palatino Linotype"/>
              </a:rPr>
              <a:t>observation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unusable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ﬁrst-</a:t>
            </a:r>
            <a:r>
              <a:rPr dirty="0" sz="1000" spc="-10">
                <a:latin typeface="Palatino Linotype"/>
                <a:cs typeface="Palatino Linotype"/>
              </a:rPr>
              <a:t>differencing,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second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Consequently,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ﬁrst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usable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third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which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written</a:t>
            </a:r>
            <a:r>
              <a:rPr dirty="0" sz="1000" spc="-25">
                <a:latin typeface="Palatino Linotype"/>
                <a:cs typeface="Palatino Linotype"/>
              </a:rPr>
              <a:t> as:</a:t>
            </a:r>
            <a:endParaRPr sz="1000">
              <a:latin typeface="Palatino Linotype"/>
              <a:cs typeface="Palatino Linotype"/>
            </a:endParaRPr>
          </a:p>
          <a:p>
            <a:pPr algn="just" marL="410845">
              <a:lnSpc>
                <a:spcPct val="100000"/>
              </a:lnSpc>
              <a:spcBef>
                <a:spcPts val="380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3</a:t>
            </a:r>
            <a:r>
              <a:rPr dirty="0" baseline="-21367" sz="975" spc="135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21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5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-7">
                <a:latin typeface="Palatino Linotype"/>
                <a:cs typeface="Palatino Linotype"/>
              </a:rPr>
              <a:t>2</a:t>
            </a:r>
            <a:r>
              <a:rPr dirty="0" baseline="-21367" sz="975" spc="135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459" i="1">
                <a:latin typeface="Meiryo"/>
                <a:cs typeface="Meiryo"/>
              </a:rPr>
              <a:t/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-15">
                <a:latin typeface="Palatino Linotype"/>
                <a:cs typeface="Palatino Linotype"/>
              </a:rPr>
              <a:t>3</a:t>
            </a:r>
            <a:r>
              <a:rPr dirty="0" baseline="-21367" sz="975" spc="127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baseline="-21367" sz="975" spc="60" i="1">
                <a:latin typeface="Palatino Linotype"/>
                <a:cs typeface="Palatino Linotype"/>
              </a:rPr>
              <a:t>n</a:t>
            </a:r>
            <a:r>
              <a:rPr dirty="0" baseline="-21367" sz="975" spc="60">
                <a:latin typeface="Palatino Linotype"/>
                <a:cs typeface="Palatino Linotype"/>
              </a:rPr>
              <a:t>2</a:t>
            </a:r>
            <a:r>
              <a:rPr dirty="0" sz="1000" spc="-1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algn="just" marL="171450">
              <a:lnSpc>
                <a:spcPts val="1195"/>
              </a:lnSpc>
              <a:spcBef>
                <a:spcPts val="434"/>
              </a:spcBef>
            </a:pP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187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only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valid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fourth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</a:t>
            </a:r>
            <a:endParaRPr sz="1000">
              <a:latin typeface="Palatino Linotype"/>
              <a:cs typeface="Palatino Linotype"/>
            </a:endParaRPr>
          </a:p>
          <a:p>
            <a:pPr algn="just" marL="63500" marR="55880">
              <a:lnSpc>
                <a:spcPts val="1190"/>
              </a:lnSpc>
              <a:spcBef>
                <a:spcPts val="40"/>
              </a:spcBef>
            </a:pPr>
            <a:r>
              <a:rPr dirty="0" sz="1000" spc="-459" i="1">
                <a:latin typeface="Meiryo"/>
                <a:cs typeface="Meiryo"/>
              </a:rPr>
              <a:t/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spc="-22">
                <a:latin typeface="Palatino Linotype"/>
                <a:cs typeface="Palatino Linotype"/>
              </a:rPr>
              <a:t>4</a:t>
            </a:r>
            <a:r>
              <a:rPr dirty="0" baseline="-21367" sz="975" spc="112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459" i="1">
                <a:latin typeface="Meiryo"/>
                <a:cs typeface="Meiryo"/>
              </a:rPr>
              <a:t/>
            </a:r>
            <a:r>
              <a:rPr dirty="0" baseline="-21367" sz="975" spc="-7" i="1">
                <a:latin typeface="Palatino Linotype"/>
                <a:cs typeface="Palatino Linotype"/>
              </a:rPr>
              <a:t>n</a:t>
            </a:r>
            <a:r>
              <a:rPr dirty="0" baseline="-21367" sz="975" spc="-7">
                <a:latin typeface="Palatino Linotype"/>
                <a:cs typeface="Palatino Linotype"/>
              </a:rPr>
              <a:t>3</a:t>
            </a:r>
            <a:r>
              <a:rPr dirty="0" sz="1000" spc="-50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187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1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valid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instruments.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supplementary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added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 </a:t>
            </a:r>
            <a:r>
              <a:rPr dirty="0" sz="1000" spc="-35">
                <a:latin typeface="Palatino Linotype"/>
                <a:cs typeface="Palatino Linotype"/>
              </a:rPr>
              <a:t>incremented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becomes:</a:t>
            </a:r>
            <a:endParaRPr sz="1000">
              <a:latin typeface="Palatino Linotype"/>
              <a:cs typeface="Palatino Linotype"/>
            </a:endParaRPr>
          </a:p>
          <a:p>
            <a:pPr algn="ctr" marR="88265">
              <a:lnSpc>
                <a:spcPct val="100000"/>
              </a:lnSpc>
              <a:spcBef>
                <a:spcPts val="465"/>
              </a:spcBef>
              <a:tabLst>
                <a:tab pos="3526790" algn="l"/>
              </a:tabLst>
            </a:pPr>
            <a:r>
              <a:rPr dirty="0" sz="1000" spc="-25">
                <a:latin typeface="Segoe UI Symbol"/>
                <a:cs typeface="Segoe UI Symbol"/>
              </a:rPr>
              <a:t>⎛</a:t>
            </a:r>
            <a:r>
              <a:rPr dirty="0" baseline="-52777" sz="1500" spc="-37">
                <a:latin typeface="Segoe UI Symbol"/>
                <a:cs typeface="Segoe UI Symbol"/>
              </a:rPr>
              <a:t>⎜</a:t>
            </a:r>
            <a:r>
              <a:rPr dirty="0" baseline="-52777" sz="1500">
                <a:latin typeface="Segoe UI Symbol"/>
                <a:cs typeface="Segoe UI Symbol"/>
              </a:rPr>
              <a:t>	</a:t>
            </a:r>
            <a:r>
              <a:rPr dirty="0" sz="1000" spc="-25">
                <a:latin typeface="Segoe UI Symbol"/>
                <a:cs typeface="Segoe UI Symbol"/>
              </a:rPr>
              <a:t>⎞</a:t>
            </a:r>
            <a:r>
              <a:rPr dirty="0" baseline="-52777" sz="1500" spc="-37">
                <a:latin typeface="Segoe UI Symbol"/>
                <a:cs typeface="Segoe UI Symbol"/>
              </a:rPr>
              <a:t>⎟</a:t>
            </a:r>
            <a:endParaRPr baseline="-52777" sz="1500">
              <a:latin typeface="Segoe UI Symbol"/>
              <a:cs typeface="Segoe UI Symbo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82348" y="6452696"/>
            <a:ext cx="36099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39490" algn="l"/>
              </a:tabLst>
            </a:pPr>
            <a:r>
              <a:rPr dirty="0" sz="1000" spc="90">
                <a:latin typeface="Segoe UI Symbol"/>
                <a:cs typeface="Segoe UI Symbol"/>
              </a:rPr>
              <a:t>⎜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44248" y="6604645"/>
            <a:ext cx="3686175" cy="574040"/>
          </a:xfrm>
          <a:prstGeom prst="rect">
            <a:avLst/>
          </a:prstGeom>
        </p:spPr>
        <p:txBody>
          <a:bodyPr wrap="square" lIns="0" tIns="9017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710"/>
              </a:spcBef>
              <a:tabLst>
                <a:tab pos="3577590" algn="l"/>
              </a:tabLst>
            </a:pPr>
            <a:r>
              <a:rPr dirty="0" sz="1000" spc="90">
                <a:latin typeface="Segoe UI Symbol"/>
                <a:cs typeface="Segoe UI Symbol"/>
              </a:rPr>
              <a:t>⎜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  <a:p>
            <a:pPr marL="50800">
              <a:lnSpc>
                <a:spcPts val="950"/>
              </a:lnSpc>
              <a:spcBef>
                <a:spcPts val="605"/>
              </a:spcBef>
              <a:tabLst>
                <a:tab pos="3577590" algn="l"/>
              </a:tabLst>
            </a:pPr>
            <a:r>
              <a:rPr dirty="0" sz="1000" spc="90">
                <a:latin typeface="Segoe UI Symbol"/>
                <a:cs typeface="Segoe UI Symbol"/>
              </a:rPr>
              <a:t>⎜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-30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  <a:p>
            <a:pPr marL="50800">
              <a:lnSpc>
                <a:spcPts val="950"/>
              </a:lnSpc>
              <a:tabLst>
                <a:tab pos="3577590" algn="l"/>
              </a:tabLst>
            </a:pPr>
            <a:r>
              <a:rPr dirty="0" sz="1000" spc="90">
                <a:latin typeface="Segoe UI Symbol"/>
                <a:cs typeface="Segoe UI Symbol"/>
              </a:rPr>
              <a:t>⎝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⎠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250971" y="6541852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(7.4)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42162" y="7206161"/>
            <a:ext cx="5010785" cy="93027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25400" marR="42545" indent="107950">
              <a:lnSpc>
                <a:spcPts val="1190"/>
              </a:lnSpc>
              <a:spcBef>
                <a:spcPts val="145"/>
              </a:spcBef>
            </a:pP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sz="1000" spc="-3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L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505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75">
                <a:latin typeface="Palatino Linotype"/>
                <a:cs typeface="Palatino Linotype"/>
              </a:rPr>
              <a:t>y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ex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25">
                <a:latin typeface="Palatino Linotype"/>
                <a:cs typeface="Palatino Linotype"/>
              </a:rPr>
              <a:t>: 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0.</a:t>
            </a:r>
            <a:endParaRPr sz="1000">
              <a:latin typeface="Palatino Linotype"/>
              <a:cs typeface="Palatino Linotype"/>
            </a:endParaRPr>
          </a:p>
          <a:p>
            <a:pPr algn="just" marL="133350">
              <a:lnSpc>
                <a:spcPts val="113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generalized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method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moments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consists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 </a:t>
            </a:r>
            <a:r>
              <a:rPr dirty="0" sz="1000" spc="-35">
                <a:latin typeface="Palatino Linotype"/>
                <a:cs typeface="Palatino Linotype"/>
              </a:rPr>
              <a:t>writing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sample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equivalent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vec-</a:t>
            </a:r>
            <a:endParaRPr sz="1000">
              <a:latin typeface="Palatino Linotype"/>
              <a:cs typeface="Palatino Linotype"/>
            </a:endParaRPr>
          </a:p>
          <a:p>
            <a:pPr algn="just" marL="25400" marR="42545">
              <a:lnSpc>
                <a:spcPts val="1190"/>
              </a:lnSpc>
              <a:spcBef>
                <a:spcPts val="40"/>
              </a:spcBef>
            </a:pPr>
            <a:r>
              <a:rPr dirty="0" sz="1000">
                <a:latin typeface="Palatino Linotype"/>
                <a:cs typeface="Palatino Linotype"/>
              </a:rPr>
              <a:t>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theoretical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moments,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i.e.,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arithmetic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average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above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expression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50">
                <a:latin typeface="Palatino Linotype"/>
                <a:cs typeface="Palatino Linotype"/>
              </a:rPr>
              <a:t>individuals</a:t>
            </a:r>
            <a:r>
              <a:rPr dirty="0" sz="1000" spc="-20">
                <a:latin typeface="Palatino Linotype"/>
                <a:cs typeface="Palatino Linotype"/>
              </a:rPr>
              <a:t> in the </a:t>
            </a:r>
            <a:r>
              <a:rPr dirty="0" sz="1000" spc="-10">
                <a:latin typeface="Palatino Linotype"/>
                <a:cs typeface="Palatino Linotype"/>
              </a:rPr>
              <a:t>sample: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902797" y="8283183"/>
            <a:ext cx="2514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m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178907" y="8199638"/>
            <a:ext cx="118110" cy="349885"/>
          </a:xfrm>
          <a:prstGeom prst="rect">
            <a:avLst/>
          </a:prstGeom>
        </p:spPr>
        <p:txBody>
          <a:bodyPr wrap="square" lIns="0" tIns="222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dirty="0" u="sng" sz="1000" spc="-1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365672" y="8162709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319040" y="8167884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4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326813" y="8460692"/>
            <a:ext cx="1739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478236" y="8283212"/>
            <a:ext cx="3549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m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307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832704" y="8199694"/>
            <a:ext cx="118110" cy="349885"/>
          </a:xfrm>
          <a:prstGeom prst="rect">
            <a:avLst/>
          </a:prstGeom>
        </p:spPr>
        <p:txBody>
          <a:bodyPr wrap="square" lIns="0" tIns="222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dirty="0" u="sng" sz="1000" spc="-1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019468" y="8162709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972835" y="8167884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4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980609" y="8460692"/>
            <a:ext cx="1739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106627" y="8283212"/>
            <a:ext cx="3446779" cy="2012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ts val="900"/>
              </a:lnSpc>
              <a:spcBef>
                <a:spcPts val="95"/>
              </a:spcBef>
              <a:tabLst>
                <a:tab pos="3156585" algn="l"/>
              </a:tabLst>
            </a:pP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>
                <a:latin typeface="Cambria"/>
                <a:cs typeface="Cambria"/>
              </a:rPr>
              <a:t>(Δ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9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70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(7.5)</a:t>
            </a:r>
            <a:endParaRPr sz="1000">
              <a:latin typeface="Palatino Linotype"/>
              <a:cs typeface="Palatino Linotype"/>
            </a:endParaRPr>
          </a:p>
          <a:p>
            <a:pPr marL="132715">
              <a:lnSpc>
                <a:spcPts val="480"/>
              </a:lnSpc>
              <a:tabLst>
                <a:tab pos="387350" algn="l"/>
                <a:tab pos="75755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30679" y="611668"/>
            <a:ext cx="5294630" cy="8877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177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Estimation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of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Dynamic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</a:t>
            </a:r>
            <a:r>
              <a:rPr dirty="0" sz="800" spc="27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169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900">
              <a:latin typeface="Calibri"/>
              <a:cs typeface="Calibri"/>
            </a:endParaRPr>
          </a:p>
          <a:p>
            <a:pPr algn="just" marL="50800" marR="300990">
              <a:lnSpc>
                <a:spcPts val="1190"/>
              </a:lnSpc>
            </a:pP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ssive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75" i="1">
                <a:latin typeface="Palatino Linotype"/>
                <a:cs typeface="Palatino Linotype"/>
              </a:rPr>
              <a:t>X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 </a:t>
            </a:r>
            <a:r>
              <a:rPr dirty="0" baseline="-21367" sz="975" spc="-12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olumn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aining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endogenous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agg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80">
                <a:latin typeface="Palatino Linotype"/>
                <a:cs typeface="Palatino Linotype"/>
              </a:rPr>
              <a:t>ow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en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ow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ome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stiman</a:t>
            </a:r>
            <a:r>
              <a:rPr dirty="0" sz="1000" spc="-4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-15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-15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(7.5)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l</a:t>
            </a:r>
            <a:r>
              <a:rPr dirty="0" sz="1000" spc="-80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8778" y="1472292"/>
            <a:ext cx="7581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878608" y="1792436"/>
            <a:ext cx="92519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564515" algn="l"/>
              </a:tabLst>
            </a:pPr>
            <a:r>
              <a:rPr dirty="0" sz="1000" spc="-530" i="1">
                <a:latin typeface="Meiryo"/>
                <a:cs typeface="Meiryo"/>
              </a:rPr>
              <a:t/>
            </a:r>
            <a:r>
              <a:rPr dirty="0" baseline="11111" sz="1500" spc="-794" i="1">
                <a:latin typeface="Meiryo"/>
                <a:cs typeface="Meiryo"/>
              </a:rPr>
              <a:t>̂</a:t>
            </a:r>
            <a:r>
              <a:rPr dirty="0" baseline="11111" sz="1500" spc="-120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>
                <a:latin typeface="Cambria"/>
                <a:cs typeface="Cambria"/>
              </a:rPr>
              <a:t>Δ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500775" y="1865243"/>
            <a:ext cx="3117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5146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895224" y="1633324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293210" y="1671845"/>
            <a:ext cx="9677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89217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246572" y="1677129"/>
            <a:ext cx="10560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92175" algn="l"/>
              </a:tabLst>
            </a:pPr>
            <a:r>
              <a:rPr dirty="0" sz="1000" spc="520">
                <a:latin typeface="Segoe UI Symbol"/>
                <a:cs typeface="Segoe UI Symbol"/>
              </a:rPr>
              <a:t>∑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-400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285308" y="1792462"/>
            <a:ext cx="3587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>
                <a:latin typeface="Cambria"/>
                <a:cs typeface="Cambria"/>
              </a:rPr>
              <a:t>Δ</a:t>
            </a:r>
            <a:r>
              <a:rPr dirty="0" sz="1000" spc="-2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380429" y="1865243"/>
            <a:ext cx="2851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2479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44277" y="1574587"/>
            <a:ext cx="16294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61035" algn="l"/>
                <a:tab pos="892175" algn="l"/>
                <a:tab pos="1513840" algn="l"/>
              </a:tabLst>
            </a:pPr>
            <a:r>
              <a:rPr dirty="0" sz="1000" spc="310" i="1">
                <a:latin typeface="Meiryo"/>
                <a:cs typeface="Meiryo"/>
              </a:rPr>
              <a:t>(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)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68754" y="1945507"/>
            <a:ext cx="4960620" cy="1093470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marL="697865">
              <a:lnSpc>
                <a:spcPct val="100000"/>
              </a:lnSpc>
              <a:spcBef>
                <a:spcPts val="315"/>
              </a:spcBef>
              <a:tabLst>
                <a:tab pos="157734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190"/>
              </a:lnSpc>
              <a:spcBef>
                <a:spcPts val="330"/>
              </a:spcBef>
            </a:pP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 spc="-125" i="1">
                <a:latin typeface="Meiryo"/>
                <a:cs typeface="Meiryo"/>
              </a:rPr>
              <a:t>&lt;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-15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em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eﬁn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7.5)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unde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ide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iﬁ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inﬁ- </a:t>
            </a:r>
            <a:r>
              <a:rPr dirty="0" sz="1000" spc="-20">
                <a:latin typeface="Palatino Linotype"/>
                <a:cs typeface="Palatino Linotype"/>
              </a:rPr>
              <a:t>ni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mbin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ram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alu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llo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(7.5)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when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 spc="-12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-15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ide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iﬁ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mbin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ram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alu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mbi-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minim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ome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onditions’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deﬁn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adr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034209" y="3112257"/>
            <a:ext cx="1092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1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034209" y="3274243"/>
            <a:ext cx="118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74341" y="3070328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4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527644" y="3258441"/>
            <a:ext cx="7734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29590" algn="l"/>
                <a:tab pos="71374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312389" y="3185660"/>
            <a:ext cx="12293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104900" algn="l"/>
              </a:tabLst>
            </a:pPr>
            <a:r>
              <a:rPr dirty="0" sz="1000">
                <a:latin typeface="Cambria"/>
                <a:cs typeface="Cambria"/>
              </a:rPr>
              <a:t>(Δ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baseline="34188" sz="975" spc="22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375" i="1">
                <a:latin typeface="Meiryo"/>
                <a:cs typeface="Meiryo"/>
              </a:rPr>
              <a:t/>
            </a:r>
            <a:r>
              <a:rPr dirty="0" baseline="34188" sz="975" spc="-7" i="1">
                <a:latin typeface="Meiryo"/>
                <a:cs typeface="Meiryo"/>
              </a:rPr>
              <a:t>⊤</a:t>
            </a:r>
            <a:r>
              <a:rPr dirty="0" sz="1000" spc="135">
                <a:latin typeface="Cambria"/>
                <a:cs typeface="Cambria"/>
              </a:rPr>
              <a:t>Δ</a:t>
            </a:r>
            <a:r>
              <a:rPr dirty="0" sz="1000" spc="20" i="1">
                <a:latin typeface="Palatino Linotype"/>
                <a:cs typeface="Palatino Linotype"/>
              </a:rPr>
              <a:t>X</a:t>
            </a:r>
            <a:r>
              <a:rPr dirty="0" baseline="34188" sz="975" spc="-7" i="1">
                <a:latin typeface="Meiryo"/>
                <a:cs typeface="Meiryo"/>
              </a:rPr>
              <a:t>⊤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10" i="1">
                <a:latin typeface="Palatino Linotype"/>
                <a:cs typeface="Palatino Linotype"/>
              </a:rPr>
              <a:t>L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A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629380" y="3112283"/>
            <a:ext cx="1092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629380" y="3274243"/>
            <a:ext cx="118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220974" y="3065157"/>
            <a:ext cx="16833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60782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769511" y="3070328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4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182001" y="3363142"/>
            <a:ext cx="17691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60782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916685" y="2967780"/>
            <a:ext cx="30257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377315" algn="l"/>
                <a:tab pos="1607820" algn="l"/>
                <a:tab pos="2910205" algn="l"/>
              </a:tabLst>
            </a:pPr>
            <a:r>
              <a:rPr dirty="0" sz="1000" spc="450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)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903307" y="3185660"/>
            <a:ext cx="2663825" cy="2012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ts val="900"/>
              </a:lnSpc>
              <a:spcBef>
                <a:spcPts val="95"/>
              </a:spcBef>
              <a:tabLst>
                <a:tab pos="2373630" algn="l"/>
              </a:tabLst>
            </a:pP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>
                <a:latin typeface="Cambria"/>
                <a:cs typeface="Cambria"/>
              </a:rPr>
              <a:t>(Δ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9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70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(7.6)</a:t>
            </a:r>
            <a:endParaRPr sz="1000">
              <a:latin typeface="Palatino Linotype"/>
              <a:cs typeface="Palatino Linotype"/>
            </a:endParaRPr>
          </a:p>
          <a:p>
            <a:pPr marL="132715">
              <a:lnSpc>
                <a:spcPts val="480"/>
              </a:lnSpc>
              <a:tabLst>
                <a:tab pos="387350" algn="l"/>
                <a:tab pos="75755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68776" y="3501812"/>
            <a:ext cx="4960620" cy="32829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12700" marR="5080" indent="-635">
              <a:lnSpc>
                <a:spcPts val="1190"/>
              </a:lnSpc>
              <a:spcBef>
                <a:spcPts val="145"/>
              </a:spcBef>
            </a:pPr>
            <a:r>
              <a:rPr dirty="0" sz="1000" spc="-55">
                <a:latin typeface="Palatino Linotype"/>
                <a:cs typeface="Palatino Linotype"/>
              </a:rPr>
              <a:t>where </a:t>
            </a:r>
            <a:r>
              <a:rPr dirty="0" sz="1000" spc="-60" i="1">
                <a:latin typeface="Palatino Linotype"/>
                <a:cs typeface="Palatino Linotype"/>
              </a:rPr>
              <a:t>A</a:t>
            </a:r>
            <a:r>
              <a:rPr dirty="0" sz="1000" spc="-5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weighting </a:t>
            </a:r>
            <a:r>
              <a:rPr dirty="0" sz="1000" spc="-35">
                <a:latin typeface="Palatino Linotype"/>
                <a:cs typeface="Palatino Linotype"/>
              </a:rPr>
              <a:t>matrix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moments.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Setting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derivatives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(7.6)</a:t>
            </a:r>
            <a:r>
              <a:rPr dirty="0" sz="1000" spc="-55">
                <a:latin typeface="Palatino Linotype"/>
                <a:cs typeface="Palatino Linotype"/>
              </a:rPr>
              <a:t> with </a:t>
            </a:r>
            <a:r>
              <a:rPr dirty="0" sz="1000" spc="-10">
                <a:latin typeface="Palatino Linotype"/>
                <a:cs typeface="Palatino Linotype"/>
              </a:rPr>
              <a:t>respect 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35" i="1">
                <a:latin typeface="Meiryo"/>
                <a:cs typeface="Meiryo"/>
              </a:rPr>
              <a:t/>
            </a:r>
            <a:r>
              <a:rPr dirty="0" sz="1000" spc="-23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solving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respect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35" i="1">
                <a:latin typeface="Meiryo"/>
                <a:cs typeface="Meiryo"/>
              </a:rPr>
              <a:t/>
            </a:r>
            <a:r>
              <a:rPr dirty="0" sz="1000" spc="-23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obtains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45">
                <a:latin typeface="Palatino Linotype"/>
                <a:cs typeface="Palatino Linotype"/>
              </a:rPr>
              <a:t>generalized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method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moments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971812" y="3890302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937870" y="3917964"/>
            <a:ext cx="21780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 </a:t>
            </a:r>
            <a:r>
              <a:rPr dirty="0" sz="1000" spc="6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461461" y="4023795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165438" y="3777609"/>
            <a:ext cx="1022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30250" algn="l"/>
                <a:tab pos="935355" algn="l"/>
              </a:tabLst>
            </a:pPr>
            <a:r>
              <a:rPr dirty="0" sz="1000" spc="190">
                <a:latin typeface="Segoe UI Symbol"/>
                <a:cs typeface="Segoe UI Symbol"/>
              </a:rPr>
              <a:t>[(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250">
                <a:latin typeface="Segoe UI Symbol"/>
                <a:cs typeface="Segoe UI Symbol"/>
              </a:rPr>
              <a:t>)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229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298023" y="3802523"/>
            <a:ext cx="1054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76935" algn="l"/>
              </a:tabLst>
            </a:pPr>
            <a:r>
              <a:rPr dirty="0" sz="1000" spc="520">
                <a:latin typeface="Segoe UI Symbol"/>
                <a:cs typeface="Segoe UI Symbol"/>
              </a:rPr>
              <a:t>∑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520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695890" y="3908468"/>
            <a:ext cx="836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765175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514384" y="3917979"/>
            <a:ext cx="11995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9425" algn="l"/>
                <a:tab pos="876935" algn="l"/>
              </a:tabLst>
            </a:pP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355" i="1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L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A</a:t>
            </a:r>
            <a:r>
              <a:rPr dirty="0" sz="1000" i="1">
                <a:latin typeface="Palatino Linotype"/>
                <a:cs typeface="Palatino Linotype"/>
              </a:rPr>
              <a:t>	L</a:t>
            </a:r>
            <a:r>
              <a:rPr dirty="0" sz="1000" spc="24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ambria"/>
                <a:cs typeface="Cambria"/>
              </a:rPr>
              <a:t>Δ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663292" y="3990651"/>
            <a:ext cx="11353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675005" algn="l"/>
                <a:tab pos="1036955" algn="l"/>
              </a:tabLst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1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644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741050" y="3777620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00">
                <a:latin typeface="Segoe UI Symbol"/>
                <a:cs typeface="Segoe UI Symbol"/>
              </a:rPr>
              <a:t>)]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876042" y="3842399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246786" y="4055948"/>
            <a:ext cx="3727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310">
                <a:latin typeface="Segoe UI Symbol"/>
                <a:cs typeface="Segoe UI Symbol"/>
              </a:rPr>
              <a:t>[(</a:t>
            </a:r>
            <a:r>
              <a:rPr dirty="0" baseline="-11111" sz="1500" spc="465">
                <a:latin typeface="Segoe UI Symbol"/>
                <a:cs typeface="Segoe UI Symbol"/>
              </a:rPr>
              <a:t>∑</a:t>
            </a:r>
            <a:endParaRPr baseline="-11111" sz="1500">
              <a:latin typeface="Segoe UI Symbol"/>
              <a:cs typeface="Segoe UI Symbo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568226" y="4302114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964823" y="4055943"/>
            <a:ext cx="5194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242570" algn="l"/>
              </a:tabLst>
            </a:pPr>
            <a:r>
              <a:rPr dirty="0" sz="1000" spc="250">
                <a:latin typeface="Segoe UI Symbol"/>
                <a:cs typeface="Segoe UI Symbol"/>
              </a:rPr>
              <a:t>)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400">
                <a:latin typeface="Segoe UI Symbol"/>
                <a:cs typeface="Segoe UI Symbol"/>
              </a:rPr>
              <a:t>(</a:t>
            </a:r>
            <a:r>
              <a:rPr dirty="0" baseline="-11111" sz="1500" spc="600">
                <a:latin typeface="Segoe UI Symbol"/>
                <a:cs typeface="Segoe UI Symbol"/>
              </a:rPr>
              <a:t>∑</a:t>
            </a:r>
            <a:endParaRPr baseline="-11111" sz="1500">
              <a:latin typeface="Segoe UI Symbol"/>
              <a:cs typeface="Segoe UI Symbo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137631" y="4196304"/>
            <a:ext cx="16941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95934" algn="l"/>
                <a:tab pos="963294" algn="l"/>
                <a:tab pos="1360805" algn="l"/>
              </a:tabLst>
            </a:pPr>
            <a:r>
              <a:rPr dirty="0" sz="1000" spc="3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0">
                <a:latin typeface="Cambria"/>
                <a:cs typeface="Cambria"/>
              </a:rPr>
              <a:t>Δ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A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>
                <a:latin typeface="Cambria"/>
                <a:cs typeface="Cambria"/>
              </a:rPr>
              <a:t>Δ</a:t>
            </a:r>
            <a:r>
              <a:rPr dirty="0" sz="1000" spc="-2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770171" y="4269084"/>
            <a:ext cx="11087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675005" algn="l"/>
                <a:tab pos="1010285" algn="l"/>
              </a:tabLst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1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644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821180" y="4055944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00">
                <a:latin typeface="Segoe UI Symbol"/>
                <a:cs typeface="Segoe UI Symbol"/>
              </a:rPr>
              <a:t>)]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5264913" y="4045769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(7.7)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568797" y="4472143"/>
            <a:ext cx="4960620" cy="1532890"/>
          </a:xfrm>
          <a:prstGeom prst="rect">
            <a:avLst/>
          </a:prstGeom>
        </p:spPr>
        <p:txBody>
          <a:bodyPr wrap="square" lIns="0" tIns="8699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85"/>
              </a:spcBef>
            </a:pPr>
            <a:r>
              <a:rPr dirty="0" sz="1000" b="1">
                <a:latin typeface="Calibri"/>
                <a:cs typeface="Calibri"/>
              </a:rPr>
              <a:t>7.2.2</a:t>
            </a:r>
            <a:r>
              <a:rPr dirty="0" sz="1000" spc="31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One-step </a:t>
            </a:r>
            <a:r>
              <a:rPr dirty="0" sz="1000" spc="-10" b="1">
                <a:latin typeface="Calibri"/>
                <a:cs typeface="Calibri"/>
              </a:rPr>
              <a:t>Estimator</a:t>
            </a:r>
            <a:endParaRPr sz="1000">
              <a:latin typeface="Calibri"/>
              <a:cs typeface="Calibri"/>
            </a:endParaRPr>
          </a:p>
          <a:p>
            <a:pPr algn="just" marL="12700" marR="5080">
              <a:lnSpc>
                <a:spcPts val="1190"/>
              </a:lnSpc>
              <a:spcBef>
                <a:spcPts val="630"/>
              </a:spcBef>
            </a:pP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der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weig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en.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st 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A</a:t>
            </a:r>
            <a:r>
              <a:rPr dirty="0" sz="1000" spc="8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ide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it</a:t>
            </a:r>
            <a:r>
              <a:rPr dirty="0" sz="1000" spc="-114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minim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um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leme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lution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uitiv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14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si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ondingly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igher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eig</a:t>
            </a:r>
            <a:r>
              <a:rPr dirty="0" sz="1000" spc="-60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ower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eig</a:t>
            </a:r>
            <a:r>
              <a:rPr dirty="0" sz="1000" spc="-60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gonal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ne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aining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ver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ove</a:t>
            </a:r>
            <a:r>
              <a:rPr dirty="0" sz="1000" spc="-1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eir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5">
                <a:latin typeface="Palatino Linotype"/>
                <a:cs typeface="Palatino Linotype"/>
              </a:rPr>
              <a:t>oi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weig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du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imi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tion.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general,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optimal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eig</a:t>
            </a:r>
            <a:r>
              <a:rPr dirty="0" sz="1000" spc="-60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e-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543397" y="5977838"/>
            <a:ext cx="21577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vector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moments.</a:t>
            </a:r>
            <a:r>
              <a:rPr dirty="0" baseline="29914" sz="975" spc="-30">
                <a:latin typeface="Palatino Linotype"/>
                <a:cs typeface="Palatino Linotype"/>
              </a:rPr>
              <a:t>9</a:t>
            </a:r>
            <a:r>
              <a:rPr dirty="0" baseline="29914" sz="975" spc="1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therefore: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810533" y="6057446"/>
            <a:ext cx="7270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11505" algn="l"/>
              </a:tabLst>
            </a:pPr>
            <a:r>
              <a:rPr dirty="0" sz="1000" spc="450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878616" y="6275301"/>
            <a:ext cx="181863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386205" algn="l"/>
                <a:tab pos="1680845" algn="l"/>
              </a:tabLst>
            </a:pP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34188" sz="975">
                <a:latin typeface="Cambria"/>
                <a:cs typeface="Cambria"/>
              </a:rPr>
              <a:t>–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baseline="34188" sz="975" spc="30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95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</a:t>
            </a:r>
            <a:r>
              <a:rPr dirty="0" sz="1000" spc="-105">
                <a:latin typeface="Cambria"/>
                <a:cs typeface="Cambria"/>
              </a:rPr>
              <a:t>(</a:t>
            </a:r>
            <a:r>
              <a:rPr dirty="0" sz="1000" spc="-515" i="1">
                <a:latin typeface="Palatino Linotype"/>
                <a:cs typeface="Palatino Linotype"/>
              </a:rPr>
              <a:t>m</a:t>
            </a:r>
            <a:r>
              <a:rPr dirty="0" sz="1000" spc="-330" i="1">
                <a:latin typeface="Meiryo"/>
                <a:cs typeface="Meiryo"/>
              </a:rPr>
              <a:t>̄</a:t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9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25" i="1">
                <a:latin typeface="Palatino Linotype"/>
                <a:cs typeface="Palatino Linotype"/>
              </a:rPr>
              <a:t>m</a:t>
            </a:r>
            <a:r>
              <a:rPr dirty="0" baseline="-21367" sz="975" spc="-3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	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927921" y="6201924"/>
            <a:ext cx="93471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68350" algn="l"/>
              </a:tabLst>
            </a:pP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114799" y="6154686"/>
            <a:ext cx="89344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81788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068052" y="6159976"/>
            <a:ext cx="981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17880" algn="l"/>
              </a:tabLst>
            </a:pPr>
            <a:r>
              <a:rPr dirty="0" sz="1000" spc="520">
                <a:latin typeface="Segoe UI Symbol"/>
                <a:cs typeface="Segoe UI Symbol"/>
              </a:rPr>
              <a:t>∑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-400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032491" y="6275304"/>
            <a:ext cx="406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V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m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30700" y="6383703"/>
            <a:ext cx="5036820" cy="535940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marL="1409700">
              <a:lnSpc>
                <a:spcPct val="100000"/>
              </a:lnSpc>
              <a:spcBef>
                <a:spcPts val="315"/>
              </a:spcBef>
              <a:tabLst>
                <a:tab pos="2165350" algn="l"/>
              </a:tabLst>
            </a:pPr>
            <a:r>
              <a:rPr dirty="0" baseline="22222" sz="1500" i="1">
                <a:latin typeface="Palatino Linotype"/>
                <a:cs typeface="Palatino Linotype"/>
              </a:rPr>
              <a:t>N</a:t>
            </a:r>
            <a:r>
              <a:rPr dirty="0" baseline="22222" sz="1500" spc="195" i="1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22222" sz="1500" spc="-89" i="1">
                <a:latin typeface="Palatino Linotype"/>
                <a:cs typeface="Palatino Linotype"/>
              </a:rPr>
              <a:t>N</a:t>
            </a:r>
            <a:r>
              <a:rPr dirty="0" baseline="22222" sz="1500" spc="-247" i="1">
                <a:latin typeface="Palatino Linotype"/>
                <a:cs typeface="Palatino Linotype"/>
              </a:rPr>
              <a:t> </a:t>
            </a:r>
            <a:r>
              <a:rPr dirty="0" baseline="55555" sz="975">
                <a:latin typeface="Palatino Linotype"/>
                <a:cs typeface="Palatino Linotype"/>
              </a:rPr>
              <a:t>2</a:t>
            </a:r>
            <a:r>
              <a:rPr dirty="0" baseline="55555" sz="975" spc="367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marL="50800" marR="43180" indent="107950">
              <a:lnSpc>
                <a:spcPts val="1190"/>
              </a:lnSpc>
              <a:spcBef>
                <a:spcPts val="265"/>
              </a:spcBef>
            </a:pP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errors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levels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homoscedastic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uncorrelated,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m</a:t>
            </a:r>
            <a:r>
              <a:rPr dirty="0" baseline="-21367" sz="975" spc="-30" i="1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Cambria"/>
                <a:cs typeface="Cambria"/>
              </a:rPr>
              <a:t>)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has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very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simple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expression.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fact,</a:t>
            </a:r>
            <a:r>
              <a:rPr dirty="0" sz="1000" spc="-35">
                <a:latin typeface="Palatino Linotype"/>
                <a:cs typeface="Palatino Linotype"/>
              </a:rPr>
              <a:t> one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891331" y="6949551"/>
            <a:ext cx="30054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V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m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baseline="34188" sz="975" spc="-22" i="1">
                <a:latin typeface="Meiryo"/>
                <a:cs typeface="Meiryo"/>
              </a:rPr>
              <a:t>⊤</a:t>
            </a:r>
            <a:r>
              <a:rPr dirty="0" sz="1000" spc="125">
                <a:latin typeface="Cambria"/>
                <a:cs typeface="Cambria"/>
              </a:rPr>
              <a:t>Δ</a:t>
            </a:r>
            <a:r>
              <a:rPr dirty="0" sz="1000" spc="-490" i="1">
                <a:latin typeface="Meiryo"/>
                <a:cs typeface="Meiryo"/>
              </a:rPr>
              <a:t/>
            </a:r>
            <a:r>
              <a:rPr dirty="0" sz="1000" spc="35" i="1">
                <a:latin typeface="Meiryo"/>
                <a:cs typeface="Meiryo"/>
              </a:rPr>
              <a:t> </a:t>
            </a:r>
            <a:r>
              <a:rPr dirty="0" sz="1000" spc="135">
                <a:latin typeface="Cambria"/>
                <a:cs typeface="Cambria"/>
              </a:rPr>
              <a:t>Δ</a:t>
            </a:r>
            <a:r>
              <a:rPr dirty="0" sz="1000" spc="-434" i="1">
                <a:latin typeface="Meiryo"/>
                <a:cs typeface="Meiryo"/>
              </a:rPr>
              <a:t/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spc="5" i="1">
                <a:latin typeface="Palatino Linotype"/>
                <a:cs typeface="Palatino Linotype"/>
              </a:rPr>
              <a:t>L</a:t>
            </a:r>
            <a:r>
              <a:rPr dirty="0" sz="1000" spc="130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L</a:t>
            </a:r>
            <a:r>
              <a:rPr dirty="0" baseline="34188" sz="975" spc="-104" i="1">
                <a:latin typeface="Meiryo"/>
                <a:cs typeface="Meiryo"/>
              </a:rPr>
              <a:t>⊤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Cambria"/>
                <a:cs typeface="Cambria"/>
              </a:rPr>
              <a:t>(</a:t>
            </a:r>
            <a:r>
              <a:rPr dirty="0" sz="1000" spc="-30" i="1">
                <a:latin typeface="Palatino Linotype"/>
                <a:cs typeface="Palatino Linotype"/>
              </a:rPr>
              <a:t>D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40" i="1">
                <a:latin typeface="Meiryo"/>
                <a:cs typeface="Meiryo"/>
              </a:rPr>
              <a:t> 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20" i="1">
                <a:latin typeface="Palatino Linotype"/>
                <a:cs typeface="Palatino Linotype"/>
              </a:rPr>
              <a:t>D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40">
                <a:latin typeface="Cambria"/>
                <a:cs typeface="Cambria"/>
              </a:rPr>
              <a:t>)</a:t>
            </a:r>
            <a:r>
              <a:rPr dirty="0" sz="1000" spc="30" i="1">
                <a:latin typeface="Palatino Linotype"/>
                <a:cs typeface="Palatino Linotype"/>
              </a:rPr>
              <a:t>L</a:t>
            </a:r>
            <a:r>
              <a:rPr dirty="0" sz="1000" spc="37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10" i="1">
                <a:latin typeface="Meiryo"/>
                <a:cs typeface="Meiryo"/>
              </a:rPr>
              <a:t/>
            </a:r>
            <a:r>
              <a:rPr dirty="0" baseline="34188" sz="975" spc="-15">
                <a:latin typeface="Palatino Linotype"/>
                <a:cs typeface="Palatino Linotype"/>
              </a:rPr>
              <a:t>2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hL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586849" y="7022341"/>
            <a:ext cx="23310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25425" algn="l"/>
                <a:tab pos="427355" algn="l"/>
                <a:tab pos="889635" algn="l"/>
                <a:tab pos="1216660" algn="l"/>
                <a:tab pos="1666239" algn="l"/>
                <a:tab pos="1943735" algn="l"/>
                <a:tab pos="227139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21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33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355" i="1">
                <a:latin typeface="Meiryo"/>
                <a:cs typeface="Meiryo"/>
              </a:rPr>
              <a:t/>
            </a:r>
            <a:r>
              <a:rPr dirty="0" sz="650" spc="455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568781" y="7157018"/>
            <a:ext cx="2901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with: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520189" y="7374416"/>
            <a:ext cx="13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Segoe UI Symbol"/>
                <a:cs typeface="Segoe UI Symbol"/>
              </a:rPr>
              <a:t>⎛</a:t>
            </a:r>
            <a:r>
              <a:rPr dirty="0" baseline="-52777" sz="1500" spc="-37">
                <a:latin typeface="Segoe UI Symbol"/>
                <a:cs typeface="Segoe UI Symbol"/>
              </a:rPr>
              <a:t>⎜</a:t>
            </a:r>
            <a:endParaRPr baseline="-52777" sz="1500">
              <a:latin typeface="Segoe UI Symbol"/>
              <a:cs typeface="Segoe UI Symbo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891312" y="7757202"/>
            <a:ext cx="762635" cy="2609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93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h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35" i="1">
                <a:latin typeface="Palatino Linotype"/>
                <a:cs typeface="Palatino Linotype"/>
              </a:rPr>
              <a:t>DD</a:t>
            </a:r>
            <a:r>
              <a:rPr dirty="0" baseline="34188" sz="975" spc="-52" i="1">
                <a:latin typeface="Meiryo"/>
                <a:cs typeface="Meiryo"/>
              </a:rPr>
              <a:t>⊤</a:t>
            </a:r>
            <a:r>
              <a:rPr dirty="0" baseline="34188" sz="975" spc="127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  <a:p>
            <a:pPr algn="r" marR="30480">
              <a:lnSpc>
                <a:spcPts val="930"/>
              </a:lnSpc>
            </a:pPr>
            <a:r>
              <a:rPr dirty="0" sz="1000" spc="145">
                <a:latin typeface="Segoe UI Symbol"/>
                <a:cs typeface="Segoe UI Symbol"/>
              </a:rPr>
              <a:t>⎜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545589" y="807015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⎜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545589" y="8159420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⎝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653139" y="7367247"/>
            <a:ext cx="1096010" cy="936625"/>
          </a:xfrm>
          <a:prstGeom prst="rect">
            <a:avLst/>
          </a:prstGeom>
        </p:spPr>
        <p:txBody>
          <a:bodyPr wrap="square" lIns="0" tIns="42545" rIns="0" bIns="0" rtlCol="0" vert="horz">
            <a:spAutoFit/>
          </a:bodyPr>
          <a:lstStyle/>
          <a:p>
            <a:pPr marL="55880">
              <a:lnSpc>
                <a:spcPct val="100000"/>
              </a:lnSpc>
              <a:spcBef>
                <a:spcPts val="335"/>
              </a:spcBef>
              <a:tabLst>
                <a:tab pos="263525" algn="l"/>
                <a:tab pos="558800" algn="l"/>
                <a:tab pos="77851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2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50">
                <a:latin typeface="Cambria"/>
                <a:cs typeface="Cambria"/>
              </a:rPr>
              <a:t>–</a:t>
            </a:r>
            <a:r>
              <a:rPr dirty="0" sz="1000" spc="50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6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225">
                <a:latin typeface="Cambria"/>
                <a:cs typeface="Cambria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234"/>
              </a:spcBef>
              <a:tabLst>
                <a:tab pos="307340" algn="l"/>
                <a:tab pos="514984" algn="l"/>
              </a:tabLst>
            </a:pPr>
            <a:r>
              <a:rPr dirty="0" sz="1000" spc="60">
                <a:latin typeface="Cambria"/>
                <a:cs typeface="Cambria"/>
              </a:rPr>
              <a:t>–</a:t>
            </a:r>
            <a:r>
              <a:rPr dirty="0" sz="1000" spc="60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2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85">
                <a:latin typeface="Cambria"/>
                <a:cs typeface="Cambria"/>
              </a:rPr>
              <a:t>–</a:t>
            </a:r>
            <a:r>
              <a:rPr dirty="0" sz="1000" spc="85">
                <a:latin typeface="Palatino Linotype"/>
                <a:cs typeface="Palatino Linotype"/>
              </a:rPr>
              <a:t>1</a:t>
            </a:r>
            <a:r>
              <a:rPr dirty="0" sz="1000" spc="195">
                <a:latin typeface="Palatino Linotype"/>
                <a:cs typeface="Palatino Linotype"/>
              </a:rPr>
              <a:t> 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225">
                <a:latin typeface="Cambria"/>
                <a:cs typeface="Cambria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55880">
              <a:lnSpc>
                <a:spcPct val="100000"/>
              </a:lnSpc>
              <a:spcBef>
                <a:spcPts val="234"/>
              </a:spcBef>
              <a:tabLst>
                <a:tab pos="263525" algn="l"/>
                <a:tab pos="558800" algn="l"/>
                <a:tab pos="77851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50">
                <a:latin typeface="Cambria"/>
                <a:cs typeface="Cambria"/>
              </a:rPr>
              <a:t>–</a:t>
            </a:r>
            <a:r>
              <a:rPr dirty="0" sz="1000" spc="50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60">
                <a:latin typeface="Palatino Linotype"/>
                <a:cs typeface="Palatino Linotype"/>
              </a:rPr>
              <a:t>2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225">
                <a:latin typeface="Cambria"/>
                <a:cs typeface="Cambria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55244">
              <a:lnSpc>
                <a:spcPct val="100000"/>
              </a:lnSpc>
              <a:spcBef>
                <a:spcPts val="234"/>
              </a:spcBef>
              <a:tabLst>
                <a:tab pos="306705" algn="l"/>
                <a:tab pos="558165" algn="l"/>
                <a:tab pos="808990" algn="l"/>
                <a:tab pos="1017905" algn="l"/>
              </a:tabLst>
            </a:pPr>
            <a:r>
              <a:rPr dirty="0" sz="1000" spc="-340">
                <a:latin typeface="Lucida Sans Unicode"/>
                <a:cs typeface="Lucida Sans Unicode"/>
              </a:rPr>
              <a:t>⋮</a:t>
            </a:r>
            <a:r>
              <a:rPr dirty="0" sz="1000">
                <a:latin typeface="Lucida Sans Unicode"/>
                <a:cs typeface="Lucida Sans Unicode"/>
              </a:rPr>
              <a:t>	</a:t>
            </a:r>
            <a:r>
              <a:rPr dirty="0" sz="1000" spc="-340">
                <a:latin typeface="Lucida Sans Unicode"/>
                <a:cs typeface="Lucida Sans Unicode"/>
              </a:rPr>
              <a:t>⋮</a:t>
            </a:r>
            <a:r>
              <a:rPr dirty="0" sz="1000">
                <a:latin typeface="Lucida Sans Unicode"/>
                <a:cs typeface="Lucida Sans Unicode"/>
              </a:rPr>
              <a:t>	</a:t>
            </a:r>
            <a:r>
              <a:rPr dirty="0" sz="1000" spc="-340">
                <a:latin typeface="Lucida Sans Unicode"/>
                <a:cs typeface="Lucida Sans Unicode"/>
              </a:rPr>
              <a:t>⋮</a:t>
            </a:r>
            <a:r>
              <a:rPr dirty="0" sz="1000">
                <a:latin typeface="Lucida Sans Unicode"/>
                <a:cs typeface="Lucida Sans Unicode"/>
              </a:rPr>
              <a:t>	</a:t>
            </a:r>
            <a:r>
              <a:rPr dirty="0" sz="1000" spc="-340">
                <a:latin typeface="Lucida Sans Unicode"/>
                <a:cs typeface="Lucida Sans Unicode"/>
              </a:rPr>
              <a:t>⋮</a:t>
            </a:r>
            <a:r>
              <a:rPr dirty="0" sz="1000">
                <a:latin typeface="Lucida Sans Unicode"/>
                <a:cs typeface="Lucida Sans Unicode"/>
              </a:rPr>
              <a:t>	</a:t>
            </a:r>
            <a:r>
              <a:rPr dirty="0" sz="1000" spc="-34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  <a:p>
            <a:pPr marL="55880">
              <a:lnSpc>
                <a:spcPct val="100000"/>
              </a:lnSpc>
              <a:spcBef>
                <a:spcPts val="229"/>
              </a:spcBef>
              <a:tabLst>
                <a:tab pos="307340" algn="l"/>
                <a:tab pos="558800" algn="l"/>
                <a:tab pos="766445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85">
                <a:latin typeface="Cambria"/>
                <a:cs typeface="Cambria"/>
              </a:rPr>
              <a:t>–</a:t>
            </a:r>
            <a:r>
              <a:rPr dirty="0" sz="1000" spc="85">
                <a:latin typeface="Palatino Linotype"/>
                <a:cs typeface="Palatino Linotype"/>
              </a:rPr>
              <a:t>1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774064" y="7374421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5">
                <a:latin typeface="Segoe UI Symbol"/>
                <a:cs typeface="Segoe UI Symbol"/>
              </a:rPr>
              <a:t>⎞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774064" y="7495810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774064" y="784042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774064" y="807016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774064" y="8159430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⎠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5264889" y="7757202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(7.8)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7" name="object 67" descr=""/>
          <p:cNvSpPr/>
          <p:nvPr/>
        </p:nvSpPr>
        <p:spPr>
          <a:xfrm>
            <a:off x="581479" y="8408540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90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 descr=""/>
          <p:cNvSpPr txBox="1"/>
          <p:nvPr/>
        </p:nvSpPr>
        <p:spPr>
          <a:xfrm>
            <a:off x="568779" y="8439504"/>
            <a:ext cx="9359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Palatino Linotype"/>
                <a:cs typeface="Palatino Linotype"/>
              </a:rPr>
              <a:t>9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See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Hansen</a:t>
            </a:r>
            <a:r>
              <a:rPr dirty="0" sz="800" spc="-10">
                <a:latin typeface="Palatino Linotype"/>
                <a:cs typeface="Palatino Linotype"/>
              </a:rPr>
              <a:t> (1982).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58664" y="607782"/>
            <a:ext cx="5294630" cy="5905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170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Calibri"/>
              <a:cs typeface="Calibri"/>
            </a:endParaRPr>
          </a:p>
          <a:p>
            <a:pPr marL="308610" marR="43180" indent="107950">
              <a:lnSpc>
                <a:spcPts val="1190"/>
              </a:lnSpc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fact, the </a:t>
            </a:r>
            <a:r>
              <a:rPr dirty="0" sz="1000" spc="-30">
                <a:latin typeface="Palatino Linotype"/>
                <a:cs typeface="Palatino Linotype"/>
              </a:rPr>
              <a:t>model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</a:t>
            </a:r>
            <a:r>
              <a:rPr dirty="0" sz="1000">
                <a:latin typeface="Palatino Linotype"/>
                <a:cs typeface="Palatino Linotype"/>
              </a:rPr>
              <a:t> are the </a:t>
            </a:r>
            <a:r>
              <a:rPr dirty="0" sz="1000" spc="-35">
                <a:latin typeface="Palatino Linotype"/>
                <a:cs typeface="Palatino Linotype"/>
              </a:rPr>
              <a:t>differenced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innovations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baseline="-21367" sz="975" spc="-22" i="1">
                <a:latin typeface="Palatino Linotype"/>
                <a:cs typeface="Palatino Linotype"/>
              </a:rPr>
              <a:t>nt</a:t>
            </a:r>
            <a:r>
              <a:rPr dirty="0" baseline="-21367" sz="975" spc="104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 spc="-525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spc="-37">
                <a:latin typeface="Cambria"/>
                <a:cs typeface="Cambria"/>
              </a:rPr>
              <a:t>(</a:t>
            </a:r>
            <a:r>
              <a:rPr dirty="0" baseline="-21367" sz="975" spc="37" i="1">
                <a:latin typeface="Palatino Linotype"/>
                <a:cs typeface="Palatino Linotype"/>
              </a:rPr>
              <a:t>t</a:t>
            </a:r>
            <a:r>
              <a:rPr dirty="0" baseline="-21367" sz="975" spc="202">
                <a:latin typeface="Cambria"/>
                <a:cs typeface="Cambria"/>
              </a:rPr>
              <a:t>–</a:t>
            </a:r>
            <a:r>
              <a:rPr dirty="0" baseline="-21367" sz="975" spc="7">
                <a:latin typeface="Palatino Linotype"/>
                <a:cs typeface="Palatino Linotype"/>
              </a:rPr>
              <a:t>1</a:t>
            </a:r>
            <a:r>
              <a:rPr dirty="0" baseline="-21367" sz="975" spc="30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Supposing</a:t>
            </a:r>
            <a:r>
              <a:rPr dirty="0" sz="1000">
                <a:latin typeface="Palatino Linotype"/>
                <a:cs typeface="Palatino Linotype"/>
              </a:rPr>
              <a:t> that </a:t>
            </a:r>
            <a:r>
              <a:rPr dirty="0" sz="1000" spc="-10">
                <a:latin typeface="Palatino Linotype"/>
                <a:cs typeface="Palatino Linotype"/>
              </a:rPr>
              <a:t>these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homoscedastic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uncorrelated,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46304" y="1308251"/>
            <a:ext cx="4787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2672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4273" sz="975" spc="-622" i="1">
                <a:latin typeface="Meiryo"/>
                <a:cs typeface="Meiryo"/>
              </a:rPr>
              <a:t/>
            </a:r>
            <a:endParaRPr baseline="4273" sz="975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29441" y="1228148"/>
            <a:ext cx="9671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7005" indent="-129539">
              <a:lnSpc>
                <a:spcPct val="100000"/>
              </a:lnSpc>
              <a:spcBef>
                <a:spcPts val="95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Cambria"/>
                <a:cs typeface="Cambria"/>
              </a:rPr>
              <a:t>(</a:t>
            </a:r>
            <a:r>
              <a:rPr dirty="0" sz="1000" spc="50">
                <a:latin typeface="Cambria"/>
                <a:cs typeface="Cambria"/>
              </a:rPr>
              <a:t>Δ</a:t>
            </a:r>
            <a:r>
              <a:rPr dirty="0" sz="1000" spc="-455" i="1">
                <a:latin typeface="Meiryo"/>
                <a:cs typeface="Meiryo"/>
              </a:rPr>
              <a:t/>
            </a:r>
            <a:r>
              <a:rPr dirty="0" baseline="29914" sz="975" spc="-7">
                <a:latin typeface="Palatino Linotype"/>
                <a:cs typeface="Palatino Linotype"/>
              </a:rPr>
              <a:t>2</a:t>
            </a:r>
            <a:r>
              <a:rPr dirty="0" baseline="29914" sz="975" spc="142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2</a:t>
            </a:r>
            <a:r>
              <a:rPr dirty="0" sz="1000" spc="-30" i="1">
                <a:latin typeface="Meiryo"/>
                <a:cs typeface="Meiryo"/>
              </a:rPr>
              <a:t/>
            </a:r>
            <a:r>
              <a:rPr dirty="0" baseline="29914" sz="975" spc="-44">
                <a:latin typeface="Palatino Linotype"/>
                <a:cs typeface="Palatino Linotype"/>
              </a:rPr>
              <a:t>2</a:t>
            </a:r>
            <a:r>
              <a:rPr dirty="0" sz="1000" spc="-30">
                <a:latin typeface="Palatino Linotype"/>
                <a:cs typeface="Palatino Linotype"/>
              </a:rPr>
              <a:t>;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774751" y="1451478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9431" y="1378697"/>
            <a:ext cx="13804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7005" indent="-129539">
              <a:lnSpc>
                <a:spcPct val="100000"/>
              </a:lnSpc>
              <a:spcBef>
                <a:spcPts val="95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spc="-6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Cambria"/>
                <a:cs typeface="Cambria"/>
              </a:rPr>
              <a:t>(</a:t>
            </a:r>
            <a:r>
              <a:rPr dirty="0" sz="1000" spc="30">
                <a:latin typeface="Cambria"/>
                <a:cs typeface="Cambria"/>
              </a:rPr>
              <a:t>Δ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baseline="-21367" sz="975" spc="-37" i="1">
                <a:latin typeface="Palatino Linotype"/>
                <a:cs typeface="Palatino Linotype"/>
              </a:rPr>
              <a:t>nt</a:t>
            </a:r>
            <a:r>
              <a:rPr dirty="0" baseline="-21367" sz="975" spc="-97" i="1">
                <a:latin typeface="Palatino Linotype"/>
                <a:cs typeface="Palatino Linotype"/>
              </a:rPr>
              <a:t> </a:t>
            </a:r>
            <a:r>
              <a:rPr dirty="0" sz="1000" spc="95">
                <a:latin typeface="Cambria"/>
                <a:cs typeface="Cambria"/>
              </a:rPr>
              <a:t>Δ</a:t>
            </a:r>
            <a:r>
              <a:rPr dirty="0" sz="1000" spc="-570" i="1">
                <a:latin typeface="Meiryo"/>
                <a:cs typeface="Meiryo"/>
              </a:rPr>
              <a:t/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spc="-60">
                <a:latin typeface="Cambria"/>
                <a:cs typeface="Cambria"/>
              </a:rPr>
              <a:t>(</a:t>
            </a:r>
            <a:r>
              <a:rPr dirty="0" baseline="-21367" sz="975" spc="15" i="1">
                <a:latin typeface="Palatino Linotype"/>
                <a:cs typeface="Palatino Linotype"/>
              </a:rPr>
              <a:t>t</a:t>
            </a:r>
            <a:r>
              <a:rPr dirty="0" baseline="-21367" sz="975" spc="172">
                <a:latin typeface="Cambria"/>
                <a:cs typeface="Cambria"/>
              </a:rPr>
              <a:t>–</a:t>
            </a:r>
            <a:r>
              <a:rPr dirty="0" baseline="-21367" sz="975" spc="-15">
                <a:latin typeface="Palatino Linotype"/>
                <a:cs typeface="Palatino Linotype"/>
              </a:rPr>
              <a:t>1</a:t>
            </a:r>
            <a:r>
              <a:rPr dirty="0" baseline="-21367" sz="975" spc="7">
                <a:latin typeface="Cambria"/>
                <a:cs typeface="Cambria"/>
              </a:rPr>
              <a:t>)</a:t>
            </a:r>
            <a:r>
              <a:rPr dirty="0" sz="1000" spc="70">
                <a:latin typeface="Cambria"/>
                <a:cs typeface="Cambria"/>
              </a:rPr>
              <a:t>)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165">
                <a:latin typeface="Cambria"/>
                <a:cs typeface="Cambria"/>
              </a:rPr>
              <a:t> </a:t>
            </a:r>
            <a:r>
              <a:rPr dirty="0" sz="1000" spc="150">
                <a:latin typeface="Cambria"/>
                <a:cs typeface="Cambria"/>
              </a:rPr>
              <a:t>–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baseline="29914" sz="975" spc="37">
                <a:latin typeface="Palatino Linotype"/>
                <a:cs typeface="Palatino Linotype"/>
              </a:rPr>
              <a:t>2</a:t>
            </a:r>
            <a:r>
              <a:rPr dirty="0" sz="1000" spc="-60">
                <a:latin typeface="Palatino Linotype"/>
                <a:cs typeface="Palatino Linotype"/>
              </a:rPr>
              <a:t>;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425" y="1473476"/>
            <a:ext cx="3272154" cy="440690"/>
          </a:xfrm>
          <a:prstGeom prst="rect">
            <a:avLst/>
          </a:prstGeom>
        </p:spPr>
        <p:txBody>
          <a:bodyPr wrap="square" lIns="0" tIns="67945" rIns="0" bIns="0" rtlCol="0" vert="horz">
            <a:spAutoFit/>
          </a:bodyPr>
          <a:lstStyle/>
          <a:p>
            <a:pPr marL="167005" indent="-129539">
              <a:lnSpc>
                <a:spcPct val="100000"/>
              </a:lnSpc>
              <a:spcBef>
                <a:spcPts val="535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spc="-6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Cambria"/>
                <a:cs typeface="Cambria"/>
              </a:rPr>
              <a:t>(</a:t>
            </a:r>
            <a:r>
              <a:rPr dirty="0" sz="1000" spc="30">
                <a:latin typeface="Cambria"/>
                <a:cs typeface="Cambria"/>
              </a:rPr>
              <a:t>Δ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baseline="-21367" sz="975" spc="-37" i="1">
                <a:latin typeface="Palatino Linotype"/>
                <a:cs typeface="Palatino Linotype"/>
              </a:rPr>
              <a:t>nt</a:t>
            </a:r>
            <a:r>
              <a:rPr dirty="0" baseline="-21367" sz="975" spc="-142" i="1">
                <a:latin typeface="Palatino Linotype"/>
                <a:cs typeface="Palatino Linotype"/>
              </a:rPr>
              <a:t> 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525" i="1">
                <a:latin typeface="Meiryo"/>
                <a:cs typeface="Meiryo"/>
              </a:rPr>
              <a:t/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spc="44" i="1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Cambria"/>
                <a:cs typeface="Cambria"/>
              </a:rPr>
              <a:t>)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si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Cambria"/>
                <a:cs typeface="Cambria"/>
              </a:rPr>
              <a:t>|</a:t>
            </a:r>
            <a:r>
              <a:rPr dirty="0" sz="1000" spc="-100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1.</a:t>
            </a:r>
            <a:endParaRPr sz="1000">
              <a:latin typeface="Palatino Linotype"/>
              <a:cs typeface="Palatino Linotype"/>
            </a:endParaRPr>
          </a:p>
          <a:p>
            <a:pPr marL="146050">
              <a:lnSpc>
                <a:spcPct val="100000"/>
              </a:lnSpc>
              <a:spcBef>
                <a:spcPts val="434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inverse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55">
                <a:latin typeface="Palatino Linotype"/>
                <a:cs typeface="Palatino Linotype"/>
              </a:rPr>
              <a:t>weighting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20">
                <a:latin typeface="Palatino Linotype"/>
                <a:cs typeface="Palatino Linotype"/>
              </a:rPr>
              <a:t> 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written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77363" y="2063108"/>
            <a:ext cx="96011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34188" sz="975">
                <a:latin typeface="Cambria"/>
                <a:cs typeface="Cambria"/>
              </a:rPr>
              <a:t>(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baseline="34188" sz="975">
                <a:latin typeface="Cambria"/>
                <a:cs typeface="Cambria"/>
              </a:rPr>
              <a:t>)–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baseline="34188" sz="975" spc="284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</a:t>
            </a:r>
            <a:r>
              <a:rPr dirty="0" sz="1000" spc="-105">
                <a:latin typeface="Cambria"/>
                <a:cs typeface="Cambria"/>
              </a:rPr>
              <a:t>(</a:t>
            </a:r>
            <a:r>
              <a:rPr dirty="0" sz="1000" spc="-515" i="1">
                <a:latin typeface="Palatino Linotype"/>
                <a:cs typeface="Palatino Linotype"/>
              </a:rPr>
              <a:t>m</a:t>
            </a:r>
            <a:r>
              <a:rPr dirty="0" sz="1000" spc="-330" i="1">
                <a:latin typeface="Meiryo"/>
                <a:cs typeface="Meiryo"/>
              </a:rPr>
              <a:t>̄</a:t>
            </a:r>
            <a:r>
              <a:rPr dirty="0" sz="1000" spc="-70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763742" y="1989735"/>
            <a:ext cx="248920" cy="304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1100"/>
              </a:lnSpc>
              <a:spcBef>
                <a:spcPts val="95"/>
              </a:spcBef>
            </a:pPr>
            <a:r>
              <a:rPr dirty="0" u="sng" sz="1000" spc="8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  <a:p>
            <a:pPr marL="50800">
              <a:lnSpc>
                <a:spcPts val="1100"/>
              </a:lnSpc>
            </a:pPr>
            <a:r>
              <a:rPr dirty="0" baseline="-13888" sz="1500" spc="-89" i="1">
                <a:latin typeface="Palatino Linotype"/>
                <a:cs typeface="Palatino Linotype"/>
              </a:rPr>
              <a:t>N</a:t>
            </a:r>
            <a:r>
              <a:rPr dirty="0" baseline="-13888" sz="1500" spc="-240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037760" y="1942618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991122" y="1947793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4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410490" y="2135902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175718" y="2063121"/>
            <a:ext cx="5124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V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m</a:t>
            </a:r>
            <a:r>
              <a:rPr dirty="0" sz="1000" spc="135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692469" y="1969736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766650" y="1966624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760365" y="2042517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2690309" y="2170683"/>
            <a:ext cx="153670" cy="0"/>
          </a:xfrm>
          <a:custGeom>
            <a:avLst/>
            <a:gdLst/>
            <a:ahLst/>
            <a:cxnLst/>
            <a:rect l="l" t="t" r="r" b="b"/>
            <a:pathLst>
              <a:path w="153669" h="0">
                <a:moveTo>
                  <a:pt x="0" y="0"/>
                </a:moveTo>
                <a:lnTo>
                  <a:pt x="15316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2652209" y="2116955"/>
            <a:ext cx="2235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3888" sz="1500" spc="-89" i="1">
                <a:latin typeface="Palatino Linotype"/>
                <a:cs typeface="Palatino Linotype"/>
              </a:rPr>
              <a:t>N</a:t>
            </a:r>
            <a:r>
              <a:rPr dirty="0" baseline="-13888" sz="1500" spc="-240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913640" y="1942618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867008" y="1947793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4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998896" y="2240601"/>
            <a:ext cx="10496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88836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121211" y="2135902"/>
            <a:ext cx="2743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14629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013385" y="2063121"/>
            <a:ext cx="25273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2249805" algn="l"/>
              </a:tabLst>
            </a:pP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hL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(7.9)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622723" y="2448514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29442" y="2375729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232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unknown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scalar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does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play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role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therefore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54827" y="2526372"/>
            <a:ext cx="4959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ignored.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using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weighting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matrix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called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one-step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54827" y="2734860"/>
            <a:ext cx="171068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obtained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simply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substituting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354354" y="2646734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00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470043" y="2711518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715217" y="2731744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444643" y="2772464"/>
            <a:ext cx="570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110">
                <a:latin typeface="Palatino Linotype"/>
                <a:cs typeface="Palatino Linotype"/>
              </a:rPr>
              <a:t> </a:t>
            </a:r>
            <a:r>
              <a:rPr dirty="0" baseline="16666" sz="1500" i="1">
                <a:latin typeface="Palatino Linotype"/>
                <a:cs typeface="Palatino Linotype"/>
              </a:rPr>
              <a:t>L</a:t>
            </a:r>
            <a:r>
              <a:rPr dirty="0" baseline="4273" sz="975" i="1">
                <a:latin typeface="Palatino Linotype"/>
                <a:cs typeface="Palatino Linotype"/>
              </a:rPr>
              <a:t>n</a:t>
            </a:r>
            <a:r>
              <a:rPr dirty="0" baseline="4273" sz="975" spc="30" i="1">
                <a:latin typeface="Palatino Linotype"/>
                <a:cs typeface="Palatino Linotype"/>
              </a:rPr>
              <a:t> </a:t>
            </a:r>
            <a:r>
              <a:rPr dirty="0" baseline="16666" sz="1500" spc="-37" i="1">
                <a:latin typeface="Palatino Linotype"/>
                <a:cs typeface="Palatino Linotype"/>
              </a:rPr>
              <a:t>hL</a:t>
            </a:r>
            <a:r>
              <a:rPr dirty="0" baseline="4273" sz="975" spc="-37" i="1">
                <a:latin typeface="Palatino Linotype"/>
                <a:cs typeface="Palatino Linotype"/>
              </a:rPr>
              <a:t>n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279830" y="2594619"/>
            <a:ext cx="7931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02310" algn="l"/>
              </a:tabLst>
            </a:pPr>
            <a:r>
              <a:rPr dirty="0" sz="1000" spc="229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25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047029" y="2659393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195049" y="2734860"/>
            <a:ext cx="23202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for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equation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(7.7).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calculate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its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529444" y="2916718"/>
            <a:ext cx="41300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variance,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starts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replacing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(7.7)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95">
                <a:latin typeface="Cambria"/>
                <a:cs typeface="Cambria"/>
              </a:rPr>
              <a:t>Δ</a:t>
            </a:r>
            <a:r>
              <a:rPr dirty="0" sz="1000" spc="-80" i="1">
                <a:latin typeface="Palatino Linotype"/>
                <a:cs typeface="Palatino Linotype"/>
              </a:rPr>
              <a:t>X</a:t>
            </a:r>
            <a:r>
              <a:rPr dirty="0" baseline="-21367" sz="975" spc="15" i="1">
                <a:latin typeface="Palatino Linotype"/>
                <a:cs typeface="Palatino Linotype"/>
              </a:rPr>
              <a:t>n</a:t>
            </a:r>
            <a:r>
              <a:rPr dirty="0" sz="1000" spc="-484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105">
                <a:latin typeface="Cambria"/>
                <a:cs typeface="Cambria"/>
              </a:rPr>
              <a:t>Δ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baseline="-21367" sz="975" spc="30" i="1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445540" y="3043926"/>
            <a:ext cx="3790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325">
                <a:latin typeface="Segoe UI Symbol"/>
                <a:cs typeface="Segoe UI Symbol"/>
              </a:rPr>
              <a:t>[</a:t>
            </a:r>
            <a:r>
              <a:rPr dirty="0" baseline="-16666" sz="1500" spc="487">
                <a:latin typeface="Segoe UI Symbol"/>
                <a:cs typeface="Segoe UI Symbol"/>
              </a:rPr>
              <a:t>(</a:t>
            </a:r>
            <a:r>
              <a:rPr dirty="0" baseline="-27777" sz="1500" spc="487">
                <a:latin typeface="Segoe UI Symbol"/>
                <a:cs typeface="Segoe UI Symbol"/>
              </a:rPr>
              <a:t>∑</a:t>
            </a:r>
            <a:endParaRPr baseline="-27777" sz="1500">
              <a:latin typeface="Segoe UI Symbol"/>
              <a:cs typeface="Segoe UI Symbo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773264" y="3328737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885698" y="3222803"/>
            <a:ext cx="13201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952500" algn="l"/>
              </a:tabLst>
            </a:pPr>
            <a:r>
              <a:rPr dirty="0" sz="1000" spc="-445" i="1">
                <a:latin typeface="Meiryo"/>
                <a:cs typeface="Meiryo"/>
              </a:rPr>
              <a:t/>
            </a:r>
            <a:r>
              <a:rPr dirty="0" baseline="11111" sz="1500" spc="-509" i="1">
                <a:latin typeface="Meiryo"/>
                <a:cs typeface="Meiryo"/>
              </a:rPr>
              <a:t>̂</a:t>
            </a:r>
            <a:r>
              <a:rPr dirty="0" baseline="34188" sz="975" spc="-202">
                <a:latin typeface="Cambria"/>
                <a:cs typeface="Cambria"/>
              </a:rPr>
              <a:t>(</a:t>
            </a:r>
            <a:r>
              <a:rPr dirty="0" baseline="34188" sz="975" spc="-127">
                <a:latin typeface="Palatino Linotype"/>
                <a:cs typeface="Palatino Linotype"/>
              </a:rPr>
              <a:t>1</a:t>
            </a:r>
            <a:r>
              <a:rPr dirty="0" baseline="34188" sz="975" spc="-202">
                <a:latin typeface="Cambria"/>
                <a:cs typeface="Cambria"/>
              </a:rPr>
              <a:t>)</a:t>
            </a:r>
            <a:r>
              <a:rPr dirty="0" baseline="34188" sz="975" spc="179">
                <a:latin typeface="Cambria"/>
                <a:cs typeface="Cambria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5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0">
                <a:latin typeface="Cambria"/>
                <a:cs typeface="Cambria"/>
              </a:rPr>
              <a:t>Δ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000495" y="3295593"/>
            <a:ext cx="2139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1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169861" y="3082562"/>
            <a:ext cx="412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300">
                <a:latin typeface="Segoe UI Symbol"/>
                <a:cs typeface="Segoe UI Symbol"/>
              </a:rPr>
              <a:t>)</a:t>
            </a:r>
            <a:r>
              <a:rPr dirty="0" sz="1000" spc="-110">
                <a:latin typeface="Segoe UI Symbol"/>
                <a:cs typeface="Segoe UI Symbol"/>
              </a:rPr>
              <a:t> </a:t>
            </a:r>
            <a:r>
              <a:rPr dirty="0" sz="1000" spc="400">
                <a:latin typeface="Segoe UI Symbol"/>
                <a:cs typeface="Segoe UI Symbol"/>
              </a:rPr>
              <a:t>(</a:t>
            </a:r>
            <a:r>
              <a:rPr dirty="0" baseline="-11111" sz="1500" spc="600">
                <a:latin typeface="Segoe UI Symbol"/>
                <a:cs typeface="Segoe UI Symbol"/>
              </a:rPr>
              <a:t>∑</a:t>
            </a:r>
            <a:endParaRPr baseline="-11111" sz="1500">
              <a:latin typeface="Segoe UI Symbol"/>
              <a:cs typeface="Segoe UI Symbo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883433" y="3107477"/>
            <a:ext cx="5200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1111" sz="1500" spc="217">
                <a:latin typeface="Segoe UI Symbol"/>
                <a:cs typeface="Segoe UI Symbol"/>
              </a:rPr>
              <a:t>)</a:t>
            </a:r>
            <a:r>
              <a:rPr dirty="0" sz="650" spc="145">
                <a:latin typeface="Cambria"/>
                <a:cs typeface="Cambria"/>
              </a:rPr>
              <a:t>–</a:t>
            </a:r>
            <a:r>
              <a:rPr dirty="0" sz="650" spc="145">
                <a:latin typeface="Palatino Linotype"/>
                <a:cs typeface="Palatino Linotype"/>
              </a:rPr>
              <a:t>1</a:t>
            </a:r>
            <a:r>
              <a:rPr dirty="0" sz="650" spc="55">
                <a:latin typeface="Palatino Linotype"/>
                <a:cs typeface="Palatino Linotype"/>
              </a:rPr>
              <a:t> </a:t>
            </a:r>
            <a:r>
              <a:rPr dirty="0" baseline="11111" sz="1500" spc="600">
                <a:latin typeface="Segoe UI Symbol"/>
                <a:cs typeface="Segoe UI Symbol"/>
              </a:rPr>
              <a:t>(</a:t>
            </a:r>
            <a:r>
              <a:rPr dirty="0" sz="1000" spc="400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546124" y="3222808"/>
            <a:ext cx="12319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871855" algn="l"/>
              </a:tabLst>
            </a:pP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hL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>
                <a:latin typeface="Cambria"/>
                <a:cs typeface="Cambria"/>
              </a:rPr>
              <a:t>Δ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493201" y="3295594"/>
            <a:ext cx="13315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375285" algn="l"/>
                <a:tab pos="871855" algn="l"/>
                <a:tab pos="1233805" algn="l"/>
              </a:tabLst>
            </a:pP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644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6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644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741943" y="3067587"/>
            <a:ext cx="3194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5555" sz="1500" spc="209">
                <a:latin typeface="Segoe UI Symbol"/>
                <a:cs typeface="Segoe UI Symbol"/>
              </a:rPr>
              <a:t>)</a:t>
            </a:r>
            <a:r>
              <a:rPr dirty="0" baseline="11111" sz="1500" spc="209">
                <a:latin typeface="Segoe UI Symbol"/>
                <a:cs typeface="Segoe UI Symbol"/>
              </a:rPr>
              <a:t>]</a:t>
            </a:r>
            <a:r>
              <a:rPr dirty="0" sz="650" spc="140">
                <a:latin typeface="Cambria"/>
                <a:cs typeface="Cambria"/>
              </a:rPr>
              <a:t>–</a:t>
            </a:r>
            <a:r>
              <a:rPr dirty="0" sz="650" spc="14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552290" y="3399518"/>
            <a:ext cx="3790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325">
                <a:latin typeface="Segoe UI Symbol"/>
                <a:cs typeface="Segoe UI Symbol"/>
              </a:rPr>
              <a:t>[</a:t>
            </a:r>
            <a:r>
              <a:rPr dirty="0" baseline="-16666" sz="1500" spc="487">
                <a:latin typeface="Segoe UI Symbol"/>
                <a:cs typeface="Segoe UI Symbol"/>
              </a:rPr>
              <a:t>(</a:t>
            </a:r>
            <a:r>
              <a:rPr dirty="0" baseline="-27777" sz="1500" spc="487">
                <a:latin typeface="Segoe UI Symbol"/>
                <a:cs typeface="Segoe UI Symbol"/>
              </a:rPr>
              <a:t>∑</a:t>
            </a:r>
            <a:endParaRPr baseline="-27777" sz="1500">
              <a:latin typeface="Segoe UI Symbol"/>
              <a:cs typeface="Segoe UI Symbo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880014" y="3684210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276611" y="3438035"/>
            <a:ext cx="412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300">
                <a:latin typeface="Segoe UI Symbol"/>
                <a:cs typeface="Segoe UI Symbol"/>
              </a:rPr>
              <a:t>)</a:t>
            </a:r>
            <a:r>
              <a:rPr dirty="0" sz="1000" spc="-110">
                <a:latin typeface="Segoe UI Symbol"/>
                <a:cs typeface="Segoe UI Symbol"/>
              </a:rPr>
              <a:t> </a:t>
            </a:r>
            <a:r>
              <a:rPr dirty="0" sz="1000" spc="400">
                <a:latin typeface="Segoe UI Symbol"/>
                <a:cs typeface="Segoe UI Symbol"/>
              </a:rPr>
              <a:t>(</a:t>
            </a:r>
            <a:r>
              <a:rPr dirty="0" baseline="-11111" sz="1500" spc="600">
                <a:latin typeface="Segoe UI Symbol"/>
                <a:cs typeface="Segoe UI Symbol"/>
              </a:rPr>
              <a:t>∑</a:t>
            </a:r>
            <a:endParaRPr baseline="-11111" sz="1500">
              <a:latin typeface="Segoe UI Symbol"/>
              <a:cs typeface="Segoe UI Symbo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990187" y="3463063"/>
            <a:ext cx="5200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1111" sz="1500" spc="217">
                <a:latin typeface="Segoe UI Symbol"/>
                <a:cs typeface="Segoe UI Symbol"/>
              </a:rPr>
              <a:t>)</a:t>
            </a:r>
            <a:r>
              <a:rPr dirty="0" sz="650" spc="145">
                <a:latin typeface="Cambria"/>
                <a:cs typeface="Cambria"/>
              </a:rPr>
              <a:t>–</a:t>
            </a:r>
            <a:r>
              <a:rPr dirty="0" sz="650" spc="145">
                <a:latin typeface="Palatino Linotype"/>
                <a:cs typeface="Palatino Linotype"/>
              </a:rPr>
              <a:t>1</a:t>
            </a:r>
            <a:r>
              <a:rPr dirty="0" sz="650" spc="55">
                <a:latin typeface="Palatino Linotype"/>
                <a:cs typeface="Palatino Linotype"/>
              </a:rPr>
              <a:t> </a:t>
            </a:r>
            <a:r>
              <a:rPr dirty="0" baseline="11111" sz="1500" spc="600">
                <a:latin typeface="Segoe UI Symbol"/>
                <a:cs typeface="Segoe UI Symbol"/>
              </a:rPr>
              <a:t>(</a:t>
            </a:r>
            <a:r>
              <a:rPr dirty="0" sz="1000" spc="400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430548" y="3578400"/>
            <a:ext cx="24415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514984" algn="l"/>
                <a:tab pos="1272540" algn="l"/>
                <a:tab pos="2094230" algn="l"/>
              </a:tabLst>
            </a:pPr>
            <a:r>
              <a:rPr dirty="0" sz="1000" spc="3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0">
                <a:latin typeface="Cambria"/>
                <a:cs typeface="Cambria"/>
              </a:rPr>
              <a:t>Δ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hL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25" i="1">
                <a:latin typeface="Palatino Linotype"/>
                <a:cs typeface="Palatino Linotype"/>
              </a:rPr>
              <a:t>L</a:t>
            </a:r>
            <a:r>
              <a:rPr dirty="0" baseline="34188" sz="975" spc="22" i="1">
                <a:latin typeface="Meiryo"/>
                <a:cs typeface="Meiryo"/>
              </a:rPr>
              <a:t>⊤</a:t>
            </a:r>
            <a:r>
              <a:rPr dirty="0" sz="1000" spc="155">
                <a:latin typeface="Cambria"/>
                <a:cs typeface="Cambria"/>
              </a:rPr>
              <a:t>Δ</a:t>
            </a:r>
            <a:r>
              <a:rPr dirty="0" sz="1000" spc="-459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069145" y="3651181"/>
            <a:ext cx="18364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581025" algn="l"/>
                <a:tab pos="906144" algn="l"/>
                <a:tab pos="1402715" algn="l"/>
                <a:tab pos="1738630" algn="l"/>
              </a:tabLst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1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644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644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822974" y="3399524"/>
            <a:ext cx="21780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6666" sz="1500" spc="337">
                <a:latin typeface="Segoe UI Symbol"/>
                <a:cs typeface="Segoe UI Symbol"/>
              </a:rPr>
              <a:t>)</a:t>
            </a:r>
            <a:r>
              <a:rPr dirty="0" sz="1000" spc="225">
                <a:latin typeface="Segoe UI Symbol"/>
                <a:cs typeface="Segoe UI Symbol"/>
              </a:rPr>
              <a:t>]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5187400" y="3389235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(7.10)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529434" y="3830814"/>
            <a:ext cx="3014980" cy="4298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07034" marR="30480" indent="-369570">
              <a:lnSpc>
                <a:spcPct val="132600"/>
              </a:lnSpc>
              <a:spcBef>
                <a:spcPts val="100"/>
              </a:spcBef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allows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obtain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baseline="11111" sz="1500" spc="-480" i="1">
                <a:latin typeface="Meiryo"/>
                <a:cs typeface="Meiryo"/>
              </a:rPr>
              <a:t>̂</a:t>
            </a:r>
            <a:r>
              <a:rPr dirty="0" baseline="29914" sz="975" spc="-157">
                <a:latin typeface="Cambria"/>
                <a:cs typeface="Cambria"/>
              </a:rPr>
              <a:t>(</a:t>
            </a:r>
            <a:r>
              <a:rPr dirty="0" baseline="29914" sz="975" spc="-82">
                <a:latin typeface="Palatino Linotype"/>
                <a:cs typeface="Palatino Linotype"/>
              </a:rPr>
              <a:t>1</a:t>
            </a:r>
            <a:r>
              <a:rPr dirty="0" baseline="29914" sz="975" spc="-157">
                <a:latin typeface="Cambria"/>
                <a:cs typeface="Cambria"/>
              </a:rPr>
              <a:t>)</a:t>
            </a:r>
            <a:r>
              <a:rPr dirty="0" sz="1000" spc="-10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denoted</a:t>
            </a:r>
            <a:r>
              <a:rPr dirty="0" sz="1000" spc="-20">
                <a:latin typeface="Palatino Linotype"/>
                <a:cs typeface="Palatino Linotype"/>
              </a:rPr>
              <a:t> V</a:t>
            </a:r>
            <a:r>
              <a:rPr dirty="0" baseline="29914" sz="975" spc="-30">
                <a:latin typeface="Cambria"/>
                <a:cs typeface="Cambria"/>
              </a:rPr>
              <a:t>(</a:t>
            </a:r>
            <a:r>
              <a:rPr dirty="0" baseline="29914" sz="975" spc="-30">
                <a:latin typeface="Palatino Linotype"/>
                <a:cs typeface="Palatino Linotype"/>
              </a:rPr>
              <a:t>1</a:t>
            </a:r>
            <a:r>
              <a:rPr dirty="0" baseline="29914" sz="975" spc="-30">
                <a:latin typeface="Cambria"/>
                <a:cs typeface="Cambria"/>
              </a:rPr>
              <a:t>)</a:t>
            </a:r>
            <a:r>
              <a:rPr dirty="0" sz="1000" spc="-20">
                <a:latin typeface="Palatino Linotype"/>
                <a:cs typeface="Palatino Linotype"/>
              </a:rPr>
              <a:t>: </a:t>
            </a:r>
            <a:r>
              <a:rPr dirty="0" sz="1000">
                <a:latin typeface="Palatino Linotype"/>
                <a:cs typeface="Palatino Linotype"/>
              </a:rPr>
              <a:t>V</a:t>
            </a:r>
            <a:r>
              <a:rPr dirty="0" baseline="34188" sz="975">
                <a:latin typeface="Cambria"/>
                <a:cs typeface="Cambria"/>
              </a:rPr>
              <a:t>(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baseline="34188" sz="975">
                <a:latin typeface="Cambria"/>
                <a:cs typeface="Cambria"/>
              </a:rPr>
              <a:t>)</a:t>
            </a:r>
            <a:r>
              <a:rPr dirty="0" baseline="34188" sz="975" spc="254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250">
                <a:latin typeface="Palatino Linotype"/>
                <a:cs typeface="Palatino Linotype"/>
              </a:rPr>
              <a:t>E</a:t>
            </a:r>
            <a:r>
              <a:rPr dirty="0" sz="1000" spc="-250">
                <a:latin typeface="Cambria"/>
                <a:cs typeface="Cambria"/>
              </a:rPr>
              <a:t>((</a:t>
            </a:r>
            <a:r>
              <a:rPr dirty="0" sz="1000" spc="-250" i="1">
                <a:latin typeface="Meiryo"/>
                <a:cs typeface="Meiryo"/>
              </a:rPr>
              <a:t/>
            </a:r>
            <a:r>
              <a:rPr dirty="0" baseline="11111" sz="1500" spc="-375" i="1">
                <a:latin typeface="Meiryo"/>
                <a:cs typeface="Meiryo"/>
              </a:rPr>
              <a:t>̂</a:t>
            </a:r>
            <a:r>
              <a:rPr dirty="0" baseline="11111" sz="1500" spc="-209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25" i="1">
                <a:latin typeface="Meiryo"/>
                <a:cs typeface="Meiryo"/>
              </a:rPr>
              <a:t/>
            </a:r>
            <a:r>
              <a:rPr dirty="0" sz="1000" spc="-325">
                <a:latin typeface="Cambria"/>
                <a:cs typeface="Cambria"/>
              </a:rPr>
              <a:t>)(</a:t>
            </a:r>
            <a:r>
              <a:rPr dirty="0" sz="1000" spc="-325" i="1">
                <a:latin typeface="Meiryo"/>
                <a:cs typeface="Meiryo"/>
              </a:rPr>
              <a:t/>
            </a:r>
            <a:r>
              <a:rPr dirty="0" baseline="11111" sz="1500" spc="-487" i="1">
                <a:latin typeface="Meiryo"/>
                <a:cs typeface="Meiryo"/>
              </a:rPr>
              <a:t>̂</a:t>
            </a:r>
            <a:r>
              <a:rPr dirty="0" baseline="11111" sz="1500" spc="-209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0" i="1">
                <a:latin typeface="Meiryo"/>
                <a:cs typeface="Meiryo"/>
              </a:rPr>
              <a:t/>
            </a:r>
            <a:r>
              <a:rPr dirty="0" sz="1000" spc="-20">
                <a:latin typeface="Cambria"/>
                <a:cs typeface="Cambria"/>
              </a:rPr>
              <a:t>)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249967" y="4203965"/>
            <a:ext cx="3790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325">
                <a:latin typeface="Segoe UI Symbol"/>
                <a:cs typeface="Segoe UI Symbol"/>
              </a:rPr>
              <a:t>[</a:t>
            </a:r>
            <a:r>
              <a:rPr dirty="0" baseline="-16666" sz="1500" spc="487">
                <a:latin typeface="Segoe UI Symbol"/>
                <a:cs typeface="Segoe UI Symbol"/>
              </a:rPr>
              <a:t>(</a:t>
            </a:r>
            <a:r>
              <a:rPr dirty="0" baseline="-27777" sz="1500" spc="487">
                <a:latin typeface="Segoe UI Symbol"/>
                <a:cs typeface="Segoe UI Symbol"/>
              </a:rPr>
              <a:t>∑</a:t>
            </a:r>
            <a:endParaRPr baseline="-27777" sz="1500">
              <a:latin typeface="Segoe UI Symbol"/>
              <a:cs typeface="Segoe UI Symbo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577686" y="4488772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128235" y="4382961"/>
            <a:ext cx="8820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14984" algn="l"/>
              </a:tabLst>
            </a:pP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0">
                <a:latin typeface="Cambria"/>
                <a:cs typeface="Cambria"/>
              </a:rPr>
              <a:t>Δ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804912" y="4455628"/>
            <a:ext cx="2139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1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974278" y="4242597"/>
            <a:ext cx="412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300">
                <a:latin typeface="Segoe UI Symbol"/>
                <a:cs typeface="Segoe UI Symbol"/>
              </a:rPr>
              <a:t>)</a:t>
            </a:r>
            <a:r>
              <a:rPr dirty="0" sz="1000" spc="-110">
                <a:latin typeface="Segoe UI Symbol"/>
                <a:cs typeface="Segoe UI Symbol"/>
              </a:rPr>
              <a:t> </a:t>
            </a:r>
            <a:r>
              <a:rPr dirty="0" sz="1000" spc="400">
                <a:latin typeface="Segoe UI Symbol"/>
                <a:cs typeface="Segoe UI Symbol"/>
              </a:rPr>
              <a:t>(</a:t>
            </a:r>
            <a:r>
              <a:rPr dirty="0" baseline="-11111" sz="1500" spc="600">
                <a:latin typeface="Segoe UI Symbol"/>
                <a:cs typeface="Segoe UI Symbol"/>
              </a:rPr>
              <a:t>∑</a:t>
            </a:r>
            <a:endParaRPr baseline="-11111" sz="1500">
              <a:latin typeface="Segoe UI Symbol"/>
              <a:cs typeface="Segoe UI Symbo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687968" y="4267511"/>
            <a:ext cx="5200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1111" sz="1500" spc="217">
                <a:latin typeface="Segoe UI Symbol"/>
                <a:cs typeface="Segoe UI Symbol"/>
              </a:rPr>
              <a:t>)</a:t>
            </a:r>
            <a:r>
              <a:rPr dirty="0" sz="650" spc="145">
                <a:latin typeface="Cambria"/>
                <a:cs typeface="Cambria"/>
              </a:rPr>
              <a:t>–</a:t>
            </a:r>
            <a:r>
              <a:rPr dirty="0" sz="650" spc="145">
                <a:latin typeface="Palatino Linotype"/>
                <a:cs typeface="Palatino Linotype"/>
              </a:rPr>
              <a:t>1</a:t>
            </a:r>
            <a:r>
              <a:rPr dirty="0" sz="650" spc="55">
                <a:latin typeface="Palatino Linotype"/>
                <a:cs typeface="Palatino Linotype"/>
              </a:rPr>
              <a:t> </a:t>
            </a:r>
            <a:r>
              <a:rPr dirty="0" baseline="11111" sz="1500" spc="600">
                <a:latin typeface="Segoe UI Symbol"/>
                <a:cs typeface="Segoe UI Symbol"/>
              </a:rPr>
              <a:t>(</a:t>
            </a:r>
            <a:r>
              <a:rPr dirty="0" sz="1000" spc="400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350540" y="4382957"/>
            <a:ext cx="12319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871855" algn="l"/>
              </a:tabLst>
            </a:pP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hL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>
                <a:latin typeface="Cambria"/>
                <a:cs typeface="Cambria"/>
              </a:rPr>
              <a:t>Δ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297621" y="4455629"/>
            <a:ext cx="13442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375285" algn="l"/>
                <a:tab pos="871855" algn="l"/>
                <a:tab pos="1233805" algn="l"/>
              </a:tabLst>
            </a:pP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644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6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644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546473" y="4227740"/>
            <a:ext cx="3187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5555" sz="1500" spc="209">
                <a:latin typeface="Segoe UI Symbol"/>
                <a:cs typeface="Segoe UI Symbol"/>
              </a:rPr>
              <a:t>)</a:t>
            </a:r>
            <a:r>
              <a:rPr dirty="0" baseline="11111" sz="1500" spc="209">
                <a:latin typeface="Segoe UI Symbol"/>
                <a:cs typeface="Segoe UI Symbol"/>
              </a:rPr>
              <a:t>]</a:t>
            </a:r>
            <a:r>
              <a:rPr dirty="0" sz="650" spc="140">
                <a:latin typeface="Cambria"/>
                <a:cs typeface="Cambria"/>
              </a:rPr>
              <a:t>–</a:t>
            </a:r>
            <a:r>
              <a:rPr dirty="0" sz="650" spc="14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382219" y="4559552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00">
                <a:latin typeface="Segoe UI Symbol"/>
                <a:cs typeface="Segoe UI Symbol"/>
              </a:rPr>
              <a:t>[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446459" y="4598178"/>
            <a:ext cx="1003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85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520982" y="4623092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7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684435" y="4844245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918864" y="4728917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273069" y="4738434"/>
            <a:ext cx="8064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6884" algn="l"/>
              </a:tabLst>
            </a:pPr>
            <a:r>
              <a:rPr dirty="0" sz="1000" spc="3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	Δ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355" i="1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911666" y="4811214"/>
            <a:ext cx="2139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1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106432" y="4598184"/>
            <a:ext cx="1981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00">
                <a:latin typeface="Segoe UI Symbol"/>
                <a:cs typeface="Segoe UI Symbol"/>
              </a:rPr>
              <a:t>)</a:t>
            </a:r>
            <a:r>
              <a:rPr dirty="0" sz="1000" spc="-110">
                <a:latin typeface="Segoe UI Symbol"/>
                <a:cs typeface="Segoe UI Symbol"/>
              </a:rPr>
              <a:t> </a:t>
            </a:r>
            <a:r>
              <a:rPr dirty="0" sz="1000" spc="229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2279022" y="4623097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7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442470" y="4844245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565114" y="4728918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495394" y="4738434"/>
            <a:ext cx="2978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245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hL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565114" y="4811215"/>
            <a:ext cx="2743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14629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794717" y="4621848"/>
            <a:ext cx="254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1111" sz="1500" spc="179">
                <a:latin typeface="Segoe UI Symbol"/>
                <a:cs typeface="Segoe UI Symbol"/>
              </a:rPr>
              <a:t>)</a:t>
            </a:r>
            <a:r>
              <a:rPr dirty="0" sz="650" spc="120">
                <a:latin typeface="Cambria"/>
                <a:cs typeface="Cambria"/>
              </a:rPr>
              <a:t>–</a:t>
            </a:r>
            <a:r>
              <a:rPr dirty="0" sz="650" spc="12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474691" y="4915148"/>
            <a:ext cx="158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95">
                <a:latin typeface="Segoe UI Symbol"/>
                <a:cs typeface="Segoe UI Symbol"/>
              </a:rPr>
              <a:t>[(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607391" y="4940056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7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1893493" y="5045872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1273074" y="5055384"/>
            <a:ext cx="859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63245" algn="l"/>
              </a:tabLst>
            </a:pP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245" i="1">
                <a:latin typeface="Palatino Linotype"/>
                <a:cs typeface="Palatino Linotype"/>
              </a:rPr>
              <a:t> </a:t>
            </a:r>
            <a:r>
              <a:rPr dirty="0" sz="1000" spc="105">
                <a:latin typeface="Cambria"/>
                <a:cs typeface="Cambria"/>
              </a:rPr>
              <a:t>Δ</a:t>
            </a:r>
            <a:r>
              <a:rPr dirty="0" sz="1000" spc="-49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745449" y="5128169"/>
            <a:ext cx="4591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373380" algn="l"/>
              </a:tabLst>
            </a:pP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644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2159811" y="4915143"/>
            <a:ext cx="1981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00">
                <a:latin typeface="Segoe UI Symbol"/>
                <a:cs typeface="Segoe UI Symbol"/>
              </a:rPr>
              <a:t>)</a:t>
            </a:r>
            <a:r>
              <a:rPr dirty="0" sz="1000" spc="-110">
                <a:latin typeface="Segoe UI Symbol"/>
                <a:cs typeface="Segoe UI Symbol"/>
              </a:rPr>
              <a:t> </a:t>
            </a:r>
            <a:r>
              <a:rPr dirty="0" sz="1000" spc="229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2332407" y="4940057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7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2495855" y="5161205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703540" y="5045878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2548773" y="5055389"/>
            <a:ext cx="3149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70">
                <a:latin typeface="Cambria"/>
                <a:cs typeface="Cambria"/>
              </a:rPr>
              <a:t>Δ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sz="1000" spc="30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2697249" y="5128170"/>
            <a:ext cx="2133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1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2891102" y="4915144"/>
            <a:ext cx="160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00">
                <a:latin typeface="Segoe UI Symbol"/>
                <a:cs typeface="Segoe UI Symbol"/>
              </a:rPr>
              <a:t>)]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1247672" y="5232103"/>
            <a:ext cx="43878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61111" sz="1500" spc="120">
                <a:latin typeface="Cambria"/>
                <a:cs typeface="Cambria"/>
              </a:rPr>
              <a:t>×</a:t>
            </a:r>
            <a:r>
              <a:rPr dirty="0" baseline="-61111" sz="1500" spc="179">
                <a:latin typeface="Cambria"/>
                <a:cs typeface="Cambria"/>
              </a:rPr>
              <a:t> </a:t>
            </a:r>
            <a:r>
              <a:rPr dirty="0" sz="1000" spc="400">
                <a:latin typeface="Segoe UI Symbol"/>
                <a:cs typeface="Segoe UI Symbol"/>
              </a:rPr>
              <a:t>(</a:t>
            </a:r>
            <a:r>
              <a:rPr dirty="0" baseline="-11111" sz="1500" spc="600">
                <a:latin typeface="Segoe UI Symbol"/>
                <a:cs typeface="Segoe UI Symbol"/>
              </a:rPr>
              <a:t>∑</a:t>
            </a:r>
            <a:endParaRPr baseline="-11111" sz="1500">
              <a:latin typeface="Segoe UI Symbol"/>
              <a:cs typeface="Segoe UI Symbol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1635399" y="5478159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1758043" y="5362832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1688317" y="5372344"/>
            <a:ext cx="2971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245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hL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1758043" y="5445130"/>
            <a:ext cx="2743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1399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2012931" y="5232103"/>
            <a:ext cx="3060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7804" algn="l"/>
              </a:tabLst>
            </a:pPr>
            <a:r>
              <a:rPr dirty="0" sz="1000" spc="250">
                <a:latin typeface="Segoe UI Symbol"/>
                <a:cs typeface="Segoe UI Symbol"/>
              </a:rPr>
              <a:t>)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229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2089855" y="5257017"/>
            <a:ext cx="3924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70">
                <a:latin typeface="Cambria"/>
                <a:cs typeface="Cambria"/>
              </a:rPr>
              <a:t>–</a:t>
            </a:r>
            <a:r>
              <a:rPr dirty="0" sz="650" spc="70">
                <a:latin typeface="Palatino Linotype"/>
                <a:cs typeface="Palatino Linotype"/>
              </a:rPr>
              <a:t>1</a:t>
            </a:r>
            <a:r>
              <a:rPr dirty="0" sz="650" spc="240">
                <a:latin typeface="Palatino Linotype"/>
                <a:cs typeface="Palatino Linotype"/>
              </a:rPr>
              <a:t>  </a:t>
            </a:r>
            <a:r>
              <a:rPr dirty="0" sz="1000" spc="520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2579400" y="5362838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2509679" y="5372349"/>
            <a:ext cx="3346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24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ambria"/>
                <a:cs typeface="Cambria"/>
              </a:rPr>
              <a:t>Δ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2431242" y="5445135"/>
            <a:ext cx="4851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399415" algn="l"/>
              </a:tabLst>
            </a:pP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644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6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2871436" y="5232109"/>
            <a:ext cx="1028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0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2948365" y="5193483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00">
                <a:latin typeface="Segoe UI Symbol"/>
                <a:cs typeface="Segoe UI Symbol"/>
              </a:rPr>
              <a:t>]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1356825" y="5571704"/>
            <a:ext cx="3784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325">
                <a:latin typeface="Segoe UI Symbol"/>
                <a:cs typeface="Segoe UI Symbol"/>
              </a:rPr>
              <a:t>[</a:t>
            </a:r>
            <a:r>
              <a:rPr dirty="0" baseline="-16666" sz="1500" spc="487">
                <a:latin typeface="Segoe UI Symbol"/>
                <a:cs typeface="Segoe UI Symbol"/>
              </a:rPr>
              <a:t>(</a:t>
            </a:r>
            <a:r>
              <a:rPr dirty="0" baseline="-27777" sz="1500" spc="487">
                <a:latin typeface="Segoe UI Symbol"/>
                <a:cs typeface="Segoe UI Symbol"/>
              </a:rPr>
              <a:t>∑</a:t>
            </a:r>
            <a:endParaRPr baseline="-27777" sz="1500">
              <a:latin typeface="Segoe UI Symbol"/>
              <a:cs typeface="Segoe UI Symbol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1684430" y="5856501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1247670" y="5750586"/>
            <a:ext cx="8699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02284" algn="l"/>
              </a:tabLst>
            </a:pPr>
            <a:r>
              <a:rPr dirty="0" sz="1000" spc="3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0">
                <a:latin typeface="Cambria"/>
                <a:cs typeface="Cambria"/>
              </a:rPr>
              <a:t>Δ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2081028" y="5610331"/>
            <a:ext cx="412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300">
                <a:latin typeface="Segoe UI Symbol"/>
                <a:cs typeface="Segoe UI Symbol"/>
              </a:rPr>
              <a:t>)</a:t>
            </a:r>
            <a:r>
              <a:rPr dirty="0" sz="1000" spc="-110">
                <a:latin typeface="Segoe UI Symbol"/>
                <a:cs typeface="Segoe UI Symbol"/>
              </a:rPr>
              <a:t> </a:t>
            </a:r>
            <a:r>
              <a:rPr dirty="0" sz="1000" spc="400">
                <a:latin typeface="Segoe UI Symbol"/>
                <a:cs typeface="Segoe UI Symbol"/>
              </a:rPr>
              <a:t>(</a:t>
            </a:r>
            <a:r>
              <a:rPr dirty="0" baseline="-11111" sz="1500" spc="600">
                <a:latin typeface="Segoe UI Symbol"/>
                <a:cs typeface="Segoe UI Symbol"/>
              </a:rPr>
              <a:t>∑</a:t>
            </a:r>
            <a:endParaRPr baseline="-11111" sz="1500">
              <a:latin typeface="Segoe UI Symbol"/>
              <a:cs typeface="Segoe UI Symbol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2469989" y="5750577"/>
            <a:ext cx="3486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hL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1873561" y="5823357"/>
            <a:ext cx="9912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581025" algn="l"/>
                <a:tab pos="906144" algn="l"/>
              </a:tabLst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1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644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2794712" y="5635241"/>
            <a:ext cx="5200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1111" sz="1500" spc="217">
                <a:latin typeface="Segoe UI Symbol"/>
                <a:cs typeface="Segoe UI Symbol"/>
              </a:rPr>
              <a:t>)</a:t>
            </a:r>
            <a:r>
              <a:rPr dirty="0" sz="650" spc="145">
                <a:latin typeface="Cambria"/>
                <a:cs typeface="Cambria"/>
              </a:rPr>
              <a:t>–</a:t>
            </a:r>
            <a:r>
              <a:rPr dirty="0" sz="650" spc="145">
                <a:latin typeface="Palatino Linotype"/>
                <a:cs typeface="Palatino Linotype"/>
              </a:rPr>
              <a:t>1</a:t>
            </a:r>
            <a:r>
              <a:rPr dirty="0" sz="650" spc="55">
                <a:latin typeface="Palatino Linotype"/>
                <a:cs typeface="Palatino Linotype"/>
              </a:rPr>
              <a:t> </a:t>
            </a:r>
            <a:r>
              <a:rPr dirty="0" baseline="11111" sz="1500" spc="600">
                <a:latin typeface="Segoe UI Symbol"/>
                <a:cs typeface="Segoe UI Symbol"/>
              </a:rPr>
              <a:t>(</a:t>
            </a:r>
            <a:r>
              <a:rPr dirty="0" sz="1000" spc="400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3291347" y="5750578"/>
            <a:ext cx="3854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>
                <a:latin typeface="Cambria"/>
                <a:cs typeface="Cambria"/>
              </a:rPr>
              <a:t>Δ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3238428" y="5823359"/>
            <a:ext cx="4851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399415" algn="l"/>
              </a:tabLst>
            </a:pP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644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6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3653222" y="5595356"/>
            <a:ext cx="3187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5555" sz="1500" spc="209">
                <a:latin typeface="Segoe UI Symbol"/>
                <a:cs typeface="Segoe UI Symbol"/>
              </a:rPr>
              <a:t>)</a:t>
            </a:r>
            <a:r>
              <a:rPr dirty="0" baseline="11111" sz="1500" spc="209">
                <a:latin typeface="Segoe UI Symbol"/>
                <a:cs typeface="Segoe UI Symbol"/>
              </a:rPr>
              <a:t>]</a:t>
            </a:r>
            <a:r>
              <a:rPr dirty="0" sz="650" spc="140">
                <a:latin typeface="Cambria"/>
                <a:cs typeface="Cambria"/>
              </a:rPr>
              <a:t>–</a:t>
            </a:r>
            <a:r>
              <a:rPr dirty="0" sz="650" spc="14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5187388" y="4952765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(7.11)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662835" y="6027859"/>
            <a:ext cx="2550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hypotheses</a:t>
            </a:r>
            <a:r>
              <a:rPr dirty="0" sz="1000" spc="-20">
                <a:latin typeface="Palatino Linotype"/>
                <a:cs typeface="Palatino Linotype"/>
              </a:rPr>
              <a:t> on</a:t>
            </a:r>
            <a:r>
              <a:rPr dirty="0" sz="1000" spc="-25">
                <a:latin typeface="Palatino Linotype"/>
                <a:cs typeface="Palatino Linotype"/>
              </a:rPr>
              <a:t> errors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veriﬁed,</a:t>
            </a:r>
            <a:r>
              <a:rPr dirty="0" sz="1000" spc="-20">
                <a:latin typeface="Palatino Linotype"/>
                <a:cs typeface="Palatino Linotype"/>
              </a:rPr>
              <a:t> one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1181183" y="6232800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7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1435486" y="6338734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902750" y="6348246"/>
            <a:ext cx="7715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5615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245" i="1">
                <a:latin typeface="Palatino Linotype"/>
                <a:cs typeface="Palatino Linotype"/>
              </a:rPr>
              <a:t> </a:t>
            </a:r>
            <a:r>
              <a:rPr dirty="0" sz="1000" spc="105">
                <a:latin typeface="Cambria"/>
                <a:cs typeface="Cambria"/>
              </a:rPr>
              <a:t>Δ</a:t>
            </a:r>
            <a:r>
              <a:rPr dirty="0" sz="1000" spc="-49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995217" y="6130391"/>
            <a:ext cx="9575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18820" algn="l"/>
              </a:tabLst>
            </a:pPr>
            <a:r>
              <a:rPr dirty="0" sz="1000" spc="400">
                <a:latin typeface="Segoe UI Symbol"/>
                <a:cs typeface="Segoe UI Symbol"/>
              </a:rPr>
              <a:t>[(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500">
                <a:latin typeface="Segoe UI Symbol"/>
                <a:cs typeface="Segoe UI Symbol"/>
              </a:rPr>
              <a:t>)</a:t>
            </a:r>
            <a:r>
              <a:rPr dirty="0" sz="1000" spc="-110">
                <a:latin typeface="Segoe UI Symbol"/>
                <a:cs typeface="Segoe UI Symbol"/>
              </a:rPr>
              <a:t> </a:t>
            </a:r>
            <a:r>
              <a:rPr dirty="0" sz="1000" spc="450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1927323" y="6232794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7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2266676" y="6338728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2454239" y="6130385"/>
            <a:ext cx="21145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95">
                <a:latin typeface="Segoe UI Symbol"/>
                <a:cs typeface="Segoe UI Symbol"/>
              </a:rPr>
              <a:t>)]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2941617" y="6232799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7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2871206" y="6338728"/>
            <a:ext cx="4089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3718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2111915" y="6348245"/>
            <a:ext cx="13119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75310" algn="l"/>
                <a:tab pos="1026794" algn="l"/>
              </a:tabLst>
            </a:pPr>
            <a:r>
              <a:rPr dirty="0" sz="1000" spc="170">
                <a:latin typeface="Cambria"/>
                <a:cs typeface="Cambria"/>
              </a:rPr>
              <a:t>Δ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sz="1000" spc="30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L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245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hL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1435486" y="6420917"/>
            <a:ext cx="203453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25425" algn="l"/>
                <a:tab pos="836930" algn="l"/>
                <a:tab pos="1441450" algn="l"/>
                <a:tab pos="1772920" algn="l"/>
                <a:tab pos="197485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21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554806" y="6501315"/>
            <a:ext cx="2559685" cy="340360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marL="697230">
              <a:lnSpc>
                <a:spcPct val="100000"/>
              </a:lnSpc>
              <a:spcBef>
                <a:spcPts val="315"/>
              </a:spcBef>
              <a:tabLst>
                <a:tab pos="1443355" algn="l"/>
                <a:tab pos="245745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285"/>
              </a:spcBef>
            </a:pP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expression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simpliﬁes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927308" y="7018382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991314" y="7036865"/>
            <a:ext cx="1257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902737" y="7046268"/>
            <a:ext cx="44513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1935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V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1328499" y="7036865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1322214" y="7119053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1377766" y="712959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⎢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2927558" y="6893306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1326966" y="6828526"/>
            <a:ext cx="18827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95"/>
              </a:spcBef>
              <a:tabLst>
                <a:tab pos="775970" algn="l"/>
                <a:tab pos="1510665" algn="l"/>
                <a:tab pos="1741805" algn="l"/>
              </a:tabLst>
            </a:pPr>
            <a:r>
              <a:rPr dirty="0" baseline="-27777" sz="1500" spc="562">
                <a:latin typeface="Segoe UI Symbol"/>
                <a:cs typeface="Segoe UI Symbol"/>
              </a:rPr>
              <a:t>⎡</a:t>
            </a:r>
            <a:r>
              <a:rPr dirty="0" sz="1000" spc="375">
                <a:latin typeface="Segoe UI Symbol"/>
                <a:cs typeface="Segoe UI Symbol"/>
              </a:rPr>
              <a:t>(</a:t>
            </a:r>
            <a:r>
              <a:rPr dirty="0" baseline="-44444" sz="1500" spc="562">
                <a:latin typeface="Segoe UI Symbol"/>
                <a:cs typeface="Segoe UI Symbol"/>
              </a:rPr>
              <a:t>∑</a:t>
            </a:r>
            <a:r>
              <a:rPr dirty="0" baseline="-44444" sz="1500">
                <a:latin typeface="Segoe UI Symbol"/>
                <a:cs typeface="Segoe UI Symbol"/>
              </a:rPr>
              <a:t>	</a:t>
            </a:r>
            <a:r>
              <a:rPr dirty="0" sz="1000" spc="500">
                <a:latin typeface="Segoe UI Symbol"/>
                <a:cs typeface="Segoe UI Symbol"/>
              </a:rPr>
              <a:t>)</a:t>
            </a:r>
            <a:r>
              <a:rPr dirty="0" sz="1000" spc="-110">
                <a:latin typeface="Segoe UI Symbol"/>
                <a:cs typeface="Segoe UI Symbol"/>
              </a:rPr>
              <a:t> </a:t>
            </a:r>
            <a:r>
              <a:rPr dirty="0" sz="1000" spc="509">
                <a:latin typeface="Segoe UI Symbol"/>
                <a:cs typeface="Segoe UI Symbol"/>
              </a:rPr>
              <a:t>(</a:t>
            </a:r>
            <a:r>
              <a:rPr dirty="0" baseline="-44444" sz="1500" spc="765">
                <a:latin typeface="Segoe UI Symbol"/>
                <a:cs typeface="Segoe UI Symbol"/>
              </a:rPr>
              <a:t>∑</a:t>
            </a:r>
            <a:r>
              <a:rPr dirty="0" baseline="-44444" sz="1500">
                <a:latin typeface="Segoe UI Symbol"/>
                <a:cs typeface="Segoe UI Symbol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)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440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3158554" y="6930935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7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1595393" y="7223748"/>
            <a:ext cx="16941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791210" algn="l"/>
                <a:tab pos="163385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1645265" y="7046267"/>
            <a:ext cx="2104390" cy="2012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88900">
              <a:lnSpc>
                <a:spcPts val="900"/>
              </a:lnSpc>
              <a:spcBef>
                <a:spcPts val="95"/>
              </a:spcBef>
              <a:tabLst>
                <a:tab pos="867410" algn="l"/>
              </a:tabLst>
            </a:pPr>
            <a:r>
              <a:rPr dirty="0" sz="1000" spc="-20">
                <a:latin typeface="Cambria"/>
                <a:cs typeface="Cambria"/>
              </a:rPr>
              <a:t>Δ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hL</a:t>
            </a:r>
            <a:endParaRPr sz="1000">
              <a:latin typeface="Palatino Linotype"/>
              <a:cs typeface="Palatino Linotype"/>
            </a:endParaRPr>
          </a:p>
          <a:p>
            <a:pPr marL="262890">
              <a:lnSpc>
                <a:spcPts val="480"/>
              </a:lnSpc>
              <a:tabLst>
                <a:tab pos="937260" algn="l"/>
                <a:tab pos="1139190" algn="l"/>
                <a:tab pos="1779905" algn="l"/>
                <a:tab pos="2019300" algn="l"/>
              </a:tabLst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1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3679626" y="6811154"/>
            <a:ext cx="3371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8333" sz="1500" spc="719">
                <a:latin typeface="Segoe UI Symbol"/>
                <a:cs typeface="Segoe UI Symbol"/>
              </a:rPr>
              <a:t>)</a:t>
            </a:r>
            <a:r>
              <a:rPr dirty="0" baseline="-36111" sz="1500" spc="187">
                <a:latin typeface="Segoe UI Symbol"/>
                <a:cs typeface="Segoe UI Symbol"/>
              </a:rPr>
              <a:t>⎤</a:t>
            </a:r>
            <a:r>
              <a:rPr dirty="0" sz="650" spc="105">
                <a:latin typeface="Cambria"/>
                <a:cs typeface="Cambria"/>
              </a:rPr>
              <a:t>–</a:t>
            </a:r>
            <a:r>
              <a:rPr dirty="0" sz="650" spc="-2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3807207" y="712959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⎥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1377766" y="7216467"/>
            <a:ext cx="25120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41575" algn="l"/>
              </a:tabLst>
            </a:pPr>
            <a:r>
              <a:rPr dirty="0" sz="1000" spc="90">
                <a:latin typeface="Segoe UI Symbol"/>
                <a:cs typeface="Segoe UI Symbol"/>
              </a:rPr>
              <a:t>⎣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⎦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40" name="object 140" descr=""/>
          <p:cNvSpPr txBox="1"/>
          <p:nvPr/>
        </p:nvSpPr>
        <p:spPr>
          <a:xfrm>
            <a:off x="3305051" y="7046269"/>
            <a:ext cx="22352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894839" algn="l"/>
              </a:tabLst>
            </a:pP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>
                <a:latin typeface="Cambria"/>
                <a:cs typeface="Cambria"/>
              </a:rPr>
              <a:t>Δ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(7.12)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662831" y="7403574"/>
            <a:ext cx="48520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generalized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moments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expressed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compactly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using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2747710" y="7637863"/>
            <a:ext cx="24136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20"/>
              </a:spcBef>
              <a:tabLst>
                <a:tab pos="361950" algn="l"/>
                <a:tab pos="861694" algn="l"/>
                <a:tab pos="1597660" algn="l"/>
                <a:tab pos="1862455" algn="l"/>
                <a:tab pos="232791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8547" sz="975" spc="-75" i="1">
                <a:latin typeface="Palatino Linotype"/>
                <a:cs typeface="Palatino Linotype"/>
              </a:rPr>
              <a:t>n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8547" sz="975" spc="-75" i="1">
                <a:latin typeface="Palatino Linotype"/>
                <a:cs typeface="Palatino Linotype"/>
              </a:rPr>
              <a:t>n</a:t>
            </a:r>
            <a:endParaRPr baseline="8547" sz="975">
              <a:latin typeface="Palatino Linotype"/>
              <a:cs typeface="Palatino Linotype"/>
            </a:endParaRPr>
          </a:p>
        </p:txBody>
      </p:sp>
      <p:sp>
        <p:nvSpPr>
          <p:cNvPr id="143" name="object 143" descr=""/>
          <p:cNvSpPr txBox="1"/>
          <p:nvPr/>
        </p:nvSpPr>
        <p:spPr>
          <a:xfrm>
            <a:off x="529417" y="7554104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following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matrix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notation: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baseline="29914" sz="975" spc="15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(Δ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10">
                <a:latin typeface="Cambria"/>
                <a:cs typeface="Cambria"/>
              </a:rPr>
              <a:t>Δ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baseline="29914" sz="975" spc="15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(Δ</a:t>
            </a:r>
            <a:r>
              <a:rPr dirty="0" sz="1000" spc="-30" i="1">
                <a:latin typeface="Palatino Linotype"/>
                <a:cs typeface="Palatino Linotype"/>
              </a:rPr>
              <a:t>y</a:t>
            </a:r>
            <a:r>
              <a:rPr dirty="0" baseline="29914" sz="975" spc="-44" i="1">
                <a:latin typeface="Meiryo"/>
                <a:cs typeface="Meiryo"/>
              </a:rPr>
              <a:t>⊤</a:t>
            </a:r>
            <a:r>
              <a:rPr dirty="0" sz="1000" spc="-3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Δ</a:t>
            </a:r>
            <a:r>
              <a:rPr dirty="0" sz="1000" spc="-25" i="1">
                <a:latin typeface="Palatino Linotype"/>
                <a:cs typeface="Palatino Linotype"/>
              </a:rPr>
              <a:t>y</a:t>
            </a:r>
            <a:r>
              <a:rPr dirty="0" baseline="29914" sz="975" spc="-37" i="1">
                <a:latin typeface="Meiryo"/>
                <a:cs typeface="Meiryo"/>
              </a:rPr>
              <a:t>⊤</a:t>
            </a:r>
            <a:r>
              <a:rPr dirty="0" sz="1000" spc="-2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baseline="29914" sz="975" spc="150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666701" y="7788392"/>
            <a:ext cx="25590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9939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529412" y="7704628"/>
            <a:ext cx="42691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5" i="1">
                <a:latin typeface="Palatino Linotype"/>
                <a:cs typeface="Palatino Linotype"/>
              </a:rPr>
              <a:t>L</a:t>
            </a:r>
            <a:r>
              <a:rPr dirty="0" baseline="29914" sz="975" spc="-82" i="1">
                <a:latin typeface="Meiryo"/>
                <a:cs typeface="Meiryo"/>
              </a:rPr>
              <a:t>⊤</a:t>
            </a:r>
            <a:r>
              <a:rPr dirty="0" sz="1000" spc="-55" i="1">
                <a:latin typeface="Meiryo"/>
                <a:cs typeface="Meiryo"/>
              </a:rPr>
              <a:t>,</a:t>
            </a:r>
            <a:r>
              <a:rPr dirty="0" sz="1000" spc="-170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L</a:t>
            </a:r>
            <a:r>
              <a:rPr dirty="0" baseline="29914" sz="975" spc="-75" i="1">
                <a:latin typeface="Meiryo"/>
                <a:cs typeface="Meiryo"/>
              </a:rPr>
              <a:t>⊤</a:t>
            </a:r>
            <a:r>
              <a:rPr dirty="0" sz="1000" spc="-50" i="1">
                <a:latin typeface="Meiryo"/>
                <a:cs typeface="Meiryo"/>
              </a:rPr>
              <a:t>,</a:t>
            </a:r>
            <a:r>
              <a:rPr dirty="0" sz="1000" spc="-170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0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0" i="1">
                <a:latin typeface="Meiryo"/>
                <a:cs typeface="Meiryo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H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block-</a:t>
            </a:r>
            <a:r>
              <a:rPr dirty="0" sz="1000" spc="-40">
                <a:latin typeface="Palatino Linotype"/>
                <a:cs typeface="Palatino Linotype"/>
              </a:rPr>
              <a:t>diagonal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repeating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00" i="1">
                <a:latin typeface="Palatino Linotype"/>
                <a:cs typeface="Palatino Linotype"/>
              </a:rPr>
              <a:t>hN</a:t>
            </a:r>
            <a:r>
              <a:rPr dirty="0" sz="1000" spc="8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times.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895267" y="7750376"/>
            <a:ext cx="3235325" cy="347345"/>
          </a:xfrm>
          <a:prstGeom prst="rect">
            <a:avLst/>
          </a:prstGeom>
        </p:spPr>
        <p:txBody>
          <a:bodyPr wrap="square" lIns="0" tIns="42545" rIns="0" bIns="0" rtlCol="0" vert="horz">
            <a:spAutoFit/>
          </a:bodyPr>
          <a:lstStyle/>
          <a:p>
            <a:pPr marL="358775">
              <a:lnSpc>
                <a:spcPct val="100000"/>
              </a:lnSpc>
              <a:spcBef>
                <a:spcPts val="335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  <a:p>
            <a:pPr marL="38100">
              <a:lnSpc>
                <a:spcPct val="100000"/>
              </a:lnSpc>
              <a:spcBef>
                <a:spcPts val="315"/>
              </a:spcBef>
            </a:pPr>
            <a:r>
              <a:rPr dirty="0" sz="1000" spc="-440" i="1">
                <a:latin typeface="Meiryo"/>
                <a:cs typeface="Meiryo"/>
              </a:rPr>
              <a:t/>
            </a:r>
            <a:r>
              <a:rPr dirty="0" baseline="11111" sz="1500" spc="-502" i="1">
                <a:latin typeface="Meiryo"/>
                <a:cs typeface="Meiryo"/>
              </a:rPr>
              <a:t>̂</a:t>
            </a:r>
            <a:r>
              <a:rPr dirty="0" baseline="34188" sz="975" spc="-195">
                <a:latin typeface="Cambria"/>
                <a:cs typeface="Cambria"/>
              </a:rPr>
              <a:t>(</a:t>
            </a:r>
            <a:r>
              <a:rPr dirty="0" baseline="34188" sz="975" spc="-120">
                <a:latin typeface="Palatino Linotype"/>
                <a:cs typeface="Palatino Linotype"/>
              </a:rPr>
              <a:t>1</a:t>
            </a:r>
            <a:r>
              <a:rPr dirty="0" baseline="34188" sz="975" spc="-195">
                <a:latin typeface="Cambria"/>
                <a:cs typeface="Cambria"/>
              </a:rPr>
              <a:t>)</a:t>
            </a:r>
            <a:r>
              <a:rPr dirty="0" baseline="34188" sz="975" spc="254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[(Δ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)(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HL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Δ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Cambria"/>
                <a:cs typeface="Cambria"/>
              </a:rPr>
              <a:t>)]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[(Δ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)(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HL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Δ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47" name="object 147" descr=""/>
          <p:cNvSpPr txBox="1"/>
          <p:nvPr/>
        </p:nvSpPr>
        <p:spPr>
          <a:xfrm>
            <a:off x="5187377" y="7866181"/>
            <a:ext cx="327660" cy="436880"/>
          </a:xfrm>
          <a:prstGeom prst="rect">
            <a:avLst/>
          </a:prstGeom>
        </p:spPr>
        <p:txBody>
          <a:bodyPr wrap="square" lIns="0" tIns="660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20"/>
              </a:spcBef>
            </a:pPr>
            <a:r>
              <a:rPr dirty="0" sz="1000" spc="-10">
                <a:latin typeface="Palatino Linotype"/>
                <a:cs typeface="Palatino Linotype"/>
              </a:rPr>
              <a:t>(7.13)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415"/>
              </a:spcBef>
            </a:pPr>
            <a:r>
              <a:rPr dirty="0" sz="1000" spc="-10">
                <a:latin typeface="Palatino Linotype"/>
                <a:cs typeface="Palatino Linotype"/>
              </a:rPr>
              <a:t>(7.14)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8" name="object 148" descr=""/>
          <p:cNvSpPr txBox="1"/>
          <p:nvPr/>
        </p:nvSpPr>
        <p:spPr>
          <a:xfrm>
            <a:off x="1322214" y="8198383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49" name="object 149" descr=""/>
          <p:cNvSpPr txBox="1"/>
          <p:nvPr/>
        </p:nvSpPr>
        <p:spPr>
          <a:xfrm>
            <a:off x="877352" y="8125592"/>
            <a:ext cx="20288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25">
                <a:latin typeface="Palatino Linotype"/>
                <a:cs typeface="Palatino Linotype"/>
              </a:rPr>
              <a:t>V</a:t>
            </a:r>
            <a:r>
              <a:rPr dirty="0" baseline="11111" sz="1500" spc="-502" i="1">
                <a:latin typeface="Meiryo"/>
                <a:cs typeface="Meiryo"/>
              </a:rPr>
              <a:t>̂</a:t>
            </a:r>
            <a:r>
              <a:rPr dirty="0" baseline="11111" sz="1500" spc="-225" i="1">
                <a:latin typeface="Meiryo"/>
                <a:cs typeface="Meiryo"/>
              </a:rPr>
              <a:t> </a:t>
            </a:r>
            <a:r>
              <a:rPr dirty="0" baseline="34188" sz="975">
                <a:latin typeface="Cambria"/>
                <a:cs typeface="Cambria"/>
              </a:rPr>
              <a:t>(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baseline="34188" sz="975">
                <a:latin typeface="Cambria"/>
                <a:cs typeface="Cambria"/>
              </a:rPr>
              <a:t>)</a:t>
            </a:r>
            <a:r>
              <a:rPr dirty="0" baseline="34188" sz="975" spc="225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baseline="34188" sz="975" spc="60">
                <a:latin typeface="Palatino Linotype"/>
                <a:cs typeface="Palatino Linotype"/>
              </a:rPr>
              <a:t>2</a:t>
            </a:r>
            <a:r>
              <a:rPr dirty="0" sz="1000" spc="-5">
                <a:latin typeface="Cambria"/>
                <a:cs typeface="Cambria"/>
              </a:rPr>
              <a:t>[(</a:t>
            </a:r>
            <a:r>
              <a:rPr dirty="0" sz="1000" spc="5">
                <a:latin typeface="Cambria"/>
                <a:cs typeface="Cambria"/>
              </a:rPr>
              <a:t>Δ</a:t>
            </a:r>
            <a:r>
              <a:rPr dirty="0" sz="1000" spc="-30" i="1">
                <a:latin typeface="Palatino Linotype"/>
                <a:cs typeface="Palatino Linotype"/>
              </a:rPr>
              <a:t>X</a:t>
            </a:r>
            <a:r>
              <a:rPr dirty="0" baseline="34188" sz="975" spc="-52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Cambria"/>
                <a:cs typeface="Cambria"/>
              </a:rPr>
              <a:t>)(</a:t>
            </a:r>
            <a:r>
              <a:rPr dirty="0" sz="1000" spc="-25" i="1">
                <a:latin typeface="Palatino Linotype"/>
                <a:cs typeface="Palatino Linotype"/>
              </a:rPr>
              <a:t>L</a:t>
            </a:r>
            <a:r>
              <a:rPr dirty="0" baseline="34188" sz="975" spc="-52" i="1">
                <a:latin typeface="Meiryo"/>
                <a:cs typeface="Meiryo"/>
              </a:rPr>
              <a:t>⊤</a:t>
            </a:r>
            <a:r>
              <a:rPr dirty="0" sz="1000" spc="-40" i="1">
                <a:latin typeface="Palatino Linotype"/>
                <a:cs typeface="Palatino Linotype"/>
              </a:rPr>
              <a:t>HL</a:t>
            </a:r>
            <a:r>
              <a:rPr dirty="0" sz="1000" spc="-75">
                <a:latin typeface="Cambria"/>
                <a:cs typeface="Cambria"/>
              </a:rPr>
              <a:t>)</a:t>
            </a:r>
            <a:r>
              <a:rPr dirty="0" baseline="34188" sz="975" spc="165">
                <a:latin typeface="Cambria"/>
                <a:cs typeface="Cambria"/>
              </a:rPr>
              <a:t>–</a:t>
            </a:r>
            <a:r>
              <a:rPr dirty="0" baseline="34188" sz="975" spc="52">
                <a:latin typeface="Palatino Linotype"/>
                <a:cs typeface="Palatino Linotype"/>
              </a:rPr>
              <a:t>1</a:t>
            </a:r>
            <a:r>
              <a:rPr dirty="0" sz="1000" spc="-75">
                <a:latin typeface="Cambria"/>
                <a:cs typeface="Cambria"/>
              </a:rPr>
              <a:t>(</a:t>
            </a:r>
            <a:r>
              <a:rPr dirty="0" sz="1000" spc="-25" i="1">
                <a:latin typeface="Palatino Linotype"/>
                <a:cs typeface="Palatino Linotype"/>
              </a:rPr>
              <a:t>L</a:t>
            </a:r>
            <a:r>
              <a:rPr dirty="0" baseline="34188" sz="975" spc="-52" i="1">
                <a:latin typeface="Meiryo"/>
                <a:cs typeface="Meiryo"/>
              </a:rPr>
              <a:t>⊤</a:t>
            </a:r>
            <a:r>
              <a:rPr dirty="0" sz="1000" spc="100">
                <a:latin typeface="Cambria"/>
                <a:cs typeface="Cambria"/>
              </a:rPr>
              <a:t>Δ</a:t>
            </a:r>
            <a:r>
              <a:rPr dirty="0" sz="1000" spc="-30" i="1">
                <a:latin typeface="Palatino Linotype"/>
                <a:cs typeface="Palatino Linotype"/>
              </a:rPr>
              <a:t>X</a:t>
            </a:r>
            <a:r>
              <a:rPr dirty="0" sz="1000" spc="-55">
                <a:latin typeface="Cambria"/>
                <a:cs typeface="Cambria"/>
              </a:rPr>
              <a:t>)]</a:t>
            </a:r>
            <a:r>
              <a:rPr dirty="0" baseline="34188" sz="975" spc="16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endParaRPr baseline="34188" sz="975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78" y="611668"/>
            <a:ext cx="5243830" cy="15913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Estimation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of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Dynamic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</a:t>
            </a:r>
            <a:r>
              <a:rPr dirty="0" sz="800" spc="27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171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900">
              <a:latin typeface="Calibri"/>
              <a:cs typeface="Calibri"/>
            </a:endParaRPr>
          </a:p>
          <a:p>
            <a:pPr marL="12700" marR="288925" indent="107950">
              <a:lnSpc>
                <a:spcPts val="1190"/>
              </a:lnSpc>
            </a:pPr>
            <a:r>
              <a:rPr dirty="0" sz="1000" spc="-20">
                <a:latin typeface="Palatino Linotype"/>
                <a:cs typeface="Palatino Linotype"/>
              </a:rPr>
              <a:t>If,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contrary</a:t>
            </a:r>
            <a:r>
              <a:rPr dirty="0" sz="1000" spc="-10">
                <a:latin typeface="Palatino Linotype"/>
                <a:cs typeface="Palatino Linotype"/>
              </a:rPr>
              <a:t> to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assumptions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made,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errors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actually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heteroscedastic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and/or</a:t>
            </a:r>
            <a:r>
              <a:rPr dirty="0" sz="1000" spc="-10">
                <a:latin typeface="Palatino Linotype"/>
                <a:cs typeface="Palatino Linotype"/>
              </a:rPr>
              <a:t> autocor- </a:t>
            </a:r>
            <a:r>
              <a:rPr dirty="0" sz="1000" spc="-35">
                <a:latin typeface="Palatino Linotype"/>
                <a:cs typeface="Palatino Linotype"/>
              </a:rPr>
              <a:t>related,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one-</a:t>
            </a:r>
            <a:r>
              <a:rPr dirty="0" sz="1000" spc="-40">
                <a:latin typeface="Palatino Linotype"/>
                <a:cs typeface="Palatino Linotype"/>
              </a:rPr>
              <a:t>step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remains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consistent,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but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classic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problems</a:t>
            </a:r>
            <a:r>
              <a:rPr dirty="0" sz="1000" spc="-10">
                <a:latin typeface="Palatino Linotype"/>
                <a:cs typeface="Palatino Linotype"/>
              </a:rPr>
              <a:t> arise:</a:t>
            </a:r>
            <a:endParaRPr sz="1000">
              <a:latin typeface="Palatino Linotype"/>
              <a:cs typeface="Palatino Linotype"/>
            </a:endParaRPr>
          </a:p>
          <a:p>
            <a:pPr marL="141605" marR="288290" indent="-129539">
              <a:lnSpc>
                <a:spcPts val="1190"/>
              </a:lnSpc>
              <a:spcBef>
                <a:spcPts val="484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hand,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weighting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employed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isn’t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consistent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“true” </a:t>
            </a:r>
            <a:r>
              <a:rPr dirty="0" sz="1000" spc="-55">
                <a:latin typeface="Palatino Linotype"/>
                <a:cs typeface="Palatino Linotype"/>
              </a:rPr>
              <a:t>weighting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more,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leads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eﬃciency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loss;</a:t>
            </a:r>
            <a:endParaRPr sz="1000">
              <a:latin typeface="Palatino Linotype"/>
              <a:cs typeface="Palatino Linotype"/>
            </a:endParaRPr>
          </a:p>
          <a:p>
            <a:pPr marL="141605" indent="-129539">
              <a:lnSpc>
                <a:spcPts val="1145"/>
              </a:lnSpc>
              <a:buFont typeface="Cambria"/>
              <a:buChar char="•"/>
              <a:tabLst>
                <a:tab pos="142240" algn="l"/>
              </a:tabLst>
            </a:pP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other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hand,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equation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(7.14)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-25">
                <a:latin typeface="Palatino Linotype"/>
                <a:cs typeface="Palatino Linotype"/>
              </a:rPr>
              <a:t> inconsistent estimator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conse-</a:t>
            </a:r>
            <a:endParaRPr sz="1000">
              <a:latin typeface="Palatino Linotype"/>
              <a:cs typeface="Palatino Linotype"/>
            </a:endParaRPr>
          </a:p>
          <a:p>
            <a:pPr marL="141605">
              <a:lnSpc>
                <a:spcPts val="1195"/>
              </a:lnSpc>
            </a:pPr>
            <a:r>
              <a:rPr dirty="0" sz="1000" spc="-35">
                <a:latin typeface="Palatino Linotype"/>
                <a:cs typeface="Palatino Linotype"/>
              </a:rPr>
              <a:t>quence,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20">
                <a:latin typeface="Palatino Linotype"/>
                <a:cs typeface="Palatino Linotype"/>
              </a:rPr>
              <a:t> statistic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based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upon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biased.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00" b="1">
                <a:latin typeface="Calibri"/>
                <a:cs typeface="Calibri"/>
              </a:rPr>
              <a:t>7.2.3</a:t>
            </a:r>
            <a:r>
              <a:rPr dirty="0" sz="1000" spc="305" b="1">
                <a:latin typeface="Calibri"/>
                <a:cs typeface="Calibri"/>
              </a:rPr>
              <a:t>  </a:t>
            </a:r>
            <a:r>
              <a:rPr dirty="0" sz="1000" spc="-10" b="1">
                <a:latin typeface="Calibri"/>
                <a:cs typeface="Calibri"/>
              </a:rPr>
              <a:t>Two-</a:t>
            </a:r>
            <a:r>
              <a:rPr dirty="0" sz="1000" b="1">
                <a:latin typeface="Calibri"/>
                <a:cs typeface="Calibri"/>
              </a:rPr>
              <a:t>steps</a:t>
            </a:r>
            <a:r>
              <a:rPr dirty="0" sz="1000" spc="-10" b="1">
                <a:latin typeface="Calibri"/>
                <a:cs typeface="Calibri"/>
              </a:rPr>
              <a:t> Estimator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8778" y="2252079"/>
            <a:ext cx="4960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In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order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partly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resolve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ﬁrst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problem,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one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two-</a:t>
            </a:r>
            <a:r>
              <a:rPr dirty="0" sz="1000" spc="-40">
                <a:latin typeface="Palatino Linotype"/>
                <a:cs typeface="Palatino Linotype"/>
              </a:rPr>
              <a:t>step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estimator,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consisting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recov-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084175" y="2389536"/>
            <a:ext cx="1257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68778" y="2409237"/>
            <a:ext cx="41490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67635" algn="l"/>
                <a:tab pos="3852545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ering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residuals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from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one-</a:t>
            </a:r>
            <a:r>
              <a:rPr dirty="0" sz="1000" spc="-25">
                <a:latin typeface="Palatino Linotype"/>
                <a:cs typeface="Palatino Linotype"/>
              </a:rPr>
              <a:t>step </a:t>
            </a:r>
            <a:r>
              <a:rPr dirty="0" sz="1000" spc="-35">
                <a:latin typeface="Palatino Linotype"/>
                <a:cs typeface="Palatino Linotype"/>
              </a:rPr>
              <a:t>model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45">
                <a:latin typeface="Cambria"/>
                <a:cs typeface="Cambria"/>
              </a:rPr>
              <a:t>Δ</a:t>
            </a:r>
            <a:r>
              <a:rPr dirty="0" sz="1000" spc="-830" i="1">
                <a:latin typeface="Meiryo"/>
                <a:cs typeface="Meiryo"/>
              </a:rPr>
              <a:t/>
            </a:r>
            <a:r>
              <a:rPr dirty="0" sz="1000" spc="-380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245" i="1">
                <a:latin typeface="Palatino Linotype"/>
                <a:cs typeface="Palatino Linotype"/>
              </a:rPr>
              <a:t> </a:t>
            </a:r>
            <a:r>
              <a:rPr dirty="0" sz="1000" spc="105">
                <a:latin typeface="Cambria"/>
                <a:cs typeface="Cambria"/>
              </a:rPr>
              <a:t>Δ</a:t>
            </a:r>
            <a:r>
              <a:rPr dirty="0" sz="1000" spc="-49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132760" y="2308069"/>
            <a:ext cx="777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24840" algn="l"/>
              </a:tabLst>
            </a:pPr>
            <a:r>
              <a:rPr dirty="0" sz="1000" spc="-50">
                <a:latin typeface="Meiryo"/>
                <a:cs typeface="Meiryo"/>
              </a:rPr>
              <a:t>[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>
                <a:latin typeface="Meiryo"/>
                <a:cs typeface="Meiryo"/>
              </a:rPr>
              <a:t> 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240546" y="2321100"/>
            <a:ext cx="7854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56590" algn="l"/>
              </a:tabLst>
            </a:pPr>
            <a:r>
              <a:rPr dirty="0" sz="1000" spc="50" i="1">
                <a:latin typeface="Meiryo"/>
                <a:cs typeface="Meiryo"/>
              </a:rPr>
              <a:t>∑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50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478864" y="2406110"/>
            <a:ext cx="8134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741680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053222" y="2409222"/>
            <a:ext cx="3149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70">
                <a:latin typeface="Cambria"/>
                <a:cs typeface="Cambria"/>
              </a:rPr>
              <a:t>Δ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sz="1000" spc="30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027090" y="2487831"/>
            <a:ext cx="2413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20"/>
              </a:spcBef>
              <a:tabLst>
                <a:tab pos="1341120" algn="l"/>
                <a:tab pos="1677670" algn="l"/>
                <a:tab pos="1985645" algn="l"/>
                <a:tab pos="2186940" algn="l"/>
              </a:tabLst>
            </a:pPr>
            <a:r>
              <a:rPr dirty="0" baseline="8547" sz="975" spc="-75" i="1">
                <a:latin typeface="Palatino Linotype"/>
                <a:cs typeface="Palatino Linotype"/>
              </a:rPr>
              <a:t>n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430" i="1">
                <a:latin typeface="Palatino Linotype"/>
                <a:cs typeface="Palatino Linotype"/>
              </a:rPr>
              <a:t> </a:t>
            </a: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4273" sz="975" i="1">
                <a:latin typeface="Palatino Linotype"/>
                <a:cs typeface="Palatino Linotype"/>
              </a:rPr>
              <a:t>n</a:t>
            </a:r>
            <a:r>
              <a:rPr dirty="0" baseline="4273" sz="975" spc="315" i="1">
                <a:latin typeface="Palatino Linotype"/>
                <a:cs typeface="Palatino Linotype"/>
              </a:rPr>
              <a:t>  </a:t>
            </a: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395666" y="2308069"/>
            <a:ext cx="13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5">
                <a:latin typeface="Meiryo"/>
                <a:cs typeface="Meiryo"/>
              </a:rPr>
              <a:t> </a:t>
            </a:r>
            <a:r>
              <a:rPr dirty="0" sz="1000" spc="-50">
                <a:latin typeface="Meiryo"/>
                <a:cs typeface="Meiryo"/>
              </a:rPr>
              <a:t>]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028516" y="2493692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44161" y="2660429"/>
            <a:ext cx="1949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430" i="1">
                <a:latin typeface="Palatino Linotype"/>
                <a:cs typeface="Palatino Linotype"/>
              </a:rPr>
              <a:t> </a:t>
            </a: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486376" y="2562128"/>
            <a:ext cx="44513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73050" algn="l"/>
              </a:tabLst>
            </a:pP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0">
                <a:latin typeface="Cambria"/>
                <a:cs typeface="Cambria"/>
              </a:rPr>
              <a:t>(</a:t>
            </a:r>
            <a:r>
              <a:rPr dirty="0" sz="650" spc="-20">
                <a:latin typeface="Palatino Linotype"/>
                <a:cs typeface="Palatino Linotype"/>
              </a:rPr>
              <a:t>1</a:t>
            </a:r>
            <a:r>
              <a:rPr dirty="0" sz="650" spc="-20">
                <a:latin typeface="Cambria"/>
                <a:cs typeface="Cambria"/>
              </a:rPr>
              <a:t>)</a:t>
            </a:r>
            <a:r>
              <a:rPr dirty="0" sz="650" spc="-2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43402" y="2581818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66115" algn="l"/>
              </a:tabLst>
            </a:pPr>
            <a:r>
              <a:rPr dirty="0" sz="1000" spc="-10">
                <a:latin typeface="Palatino Linotype"/>
                <a:cs typeface="Palatino Linotype"/>
              </a:rPr>
              <a:t>through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130">
                <a:latin typeface="Cambria"/>
                <a:cs typeface="Cambria"/>
              </a:rPr>
              <a:t>Δ</a:t>
            </a:r>
            <a:r>
              <a:rPr dirty="0" sz="1000" spc="-790" i="1">
                <a:latin typeface="Meiryo"/>
                <a:cs typeface="Meiryo"/>
              </a:rPr>
              <a:t/>
            </a:r>
            <a:r>
              <a:rPr dirty="0" sz="1000" spc="-285" i="1">
                <a:latin typeface="Meiryo"/>
                <a:cs typeface="Meiryo"/>
              </a:rPr>
              <a:t>̂</a:t>
            </a:r>
            <a:r>
              <a:rPr dirty="0" baseline="-17094" sz="975" spc="-22" i="1">
                <a:latin typeface="Palatino Linotype"/>
                <a:cs typeface="Palatino Linotype"/>
              </a:rPr>
              <a:t>n</a:t>
            </a:r>
            <a:r>
              <a:rPr dirty="0" baseline="-17094" sz="975" spc="375" i="1">
                <a:latin typeface="Palatino Linotype"/>
                <a:cs typeface="Palatino Linotype"/>
              </a:rPr>
              <a:t> </a:t>
            </a:r>
            <a:r>
              <a:rPr dirty="0" sz="1000" spc="175">
                <a:latin typeface="Cambria"/>
                <a:cs typeface="Cambria"/>
              </a:rPr>
              <a:t>Δ</a:t>
            </a:r>
            <a:r>
              <a:rPr dirty="0" sz="1000" spc="-725" i="1">
                <a:latin typeface="Meiryo"/>
                <a:cs typeface="Meiryo"/>
              </a:rPr>
              <a:t/>
            </a:r>
            <a:r>
              <a:rPr dirty="0" sz="1000" spc="-240" i="1">
                <a:latin typeface="Meiryo"/>
                <a:cs typeface="Meiryo"/>
              </a:rPr>
              <a:t>̂</a:t>
            </a:r>
            <a:r>
              <a:rPr dirty="0" baseline="-17094" sz="975" spc="22" i="1">
                <a:latin typeface="Palatino Linotype"/>
                <a:cs typeface="Palatino Linotype"/>
              </a:rPr>
              <a:t>n</a:t>
            </a:r>
            <a:r>
              <a:rPr dirty="0" baseline="-17094" sz="975" spc="345" i="1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being </a:t>
            </a:r>
            <a:r>
              <a:rPr dirty="0" sz="1000" spc="-25">
                <a:latin typeface="Palatino Linotype"/>
                <a:cs typeface="Palatino Linotype"/>
              </a:rPr>
              <a:t>robust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presence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heteroscedasticity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68777" y="2732810"/>
            <a:ext cx="4960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and/or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autocorrelation.</a:t>
            </a:r>
            <a:r>
              <a:rPr dirty="0" sz="1000">
                <a:latin typeface="Palatino Linotype"/>
                <a:cs typeface="Palatino Linotype"/>
              </a:rPr>
              <a:t> In this </a:t>
            </a:r>
            <a:r>
              <a:rPr dirty="0" sz="1000" spc="-10">
                <a:latin typeface="Palatino Linotype"/>
                <a:cs typeface="Palatino Linotype"/>
              </a:rPr>
              <a:t>case,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inverse</a:t>
            </a:r>
            <a:r>
              <a:rPr dirty="0" sz="1000">
                <a:latin typeface="Palatino Linotype"/>
                <a:cs typeface="Palatino Linotype"/>
              </a:rPr>
              <a:t> of the </a:t>
            </a:r>
            <a:r>
              <a:rPr dirty="0" sz="1000" spc="-45">
                <a:latin typeface="Palatino Linotype"/>
                <a:cs typeface="Palatino Linotype"/>
              </a:rPr>
              <a:t>weighting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matrix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moments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used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68777" y="2883693"/>
            <a:ext cx="5791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written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02313" y="3092711"/>
            <a:ext cx="22732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0">
                <a:latin typeface="Cambria"/>
                <a:cs typeface="Cambria"/>
              </a:rPr>
              <a:t>(</a:t>
            </a:r>
            <a:r>
              <a:rPr dirty="0" sz="650" spc="-10">
                <a:latin typeface="Palatino Linotype"/>
                <a:cs typeface="Palatino Linotype"/>
              </a:rPr>
              <a:t>2</a:t>
            </a:r>
            <a:r>
              <a:rPr dirty="0" sz="650" spc="-10">
                <a:latin typeface="Cambria"/>
                <a:cs typeface="Cambria"/>
              </a:rPr>
              <a:t>)–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391385" y="3074227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916708" y="3102237"/>
            <a:ext cx="9099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0360" algn="l"/>
              </a:tabLst>
            </a:pPr>
            <a:r>
              <a:rPr dirty="0" sz="1000" spc="-50" i="1">
                <a:latin typeface="Palatino Linotype"/>
                <a:cs typeface="Palatino Linotype"/>
              </a:rPr>
              <a:t>A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</a:t>
            </a:r>
            <a:r>
              <a:rPr dirty="0" sz="1000" spc="-105">
                <a:latin typeface="Cambria"/>
                <a:cs typeface="Cambria"/>
              </a:rPr>
              <a:t>(</a:t>
            </a:r>
            <a:r>
              <a:rPr dirty="0" sz="1000" spc="-520" i="1">
                <a:latin typeface="Palatino Linotype"/>
                <a:cs typeface="Palatino Linotype"/>
              </a:rPr>
              <a:t>m</a:t>
            </a:r>
            <a:r>
              <a:rPr dirty="0" sz="1000" spc="-330" i="1">
                <a:latin typeface="Meiryo"/>
                <a:cs typeface="Meiryo"/>
              </a:rPr>
              <a:t>̄</a:t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777692" y="3028840"/>
            <a:ext cx="248920" cy="304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1100"/>
              </a:lnSpc>
              <a:spcBef>
                <a:spcPts val="95"/>
              </a:spcBef>
            </a:pPr>
            <a:r>
              <a:rPr dirty="0" u="sng" sz="1000" spc="8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  <a:p>
            <a:pPr marL="50800">
              <a:lnSpc>
                <a:spcPts val="1100"/>
              </a:lnSpc>
            </a:pPr>
            <a:r>
              <a:rPr dirty="0" baseline="-13888" sz="1500" spc="-89" i="1">
                <a:latin typeface="Palatino Linotype"/>
                <a:cs typeface="Palatino Linotype"/>
              </a:rPr>
              <a:t>N</a:t>
            </a:r>
            <a:r>
              <a:rPr dirty="0" baseline="-13888" sz="1500" spc="-240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984042" y="2986889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7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042453" y="3279703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172180" y="3074217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382266" y="3175002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147495" y="3102217"/>
            <a:ext cx="3556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V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m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244991" y="3451288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343924" y="3377905"/>
            <a:ext cx="248920" cy="304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1100"/>
              </a:lnSpc>
              <a:spcBef>
                <a:spcPts val="95"/>
              </a:spcBef>
            </a:pPr>
            <a:r>
              <a:rPr dirty="0" u="sng" sz="1000" spc="8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  <a:p>
            <a:pPr marL="50800">
              <a:lnSpc>
                <a:spcPts val="1100"/>
              </a:lnSpc>
            </a:pPr>
            <a:r>
              <a:rPr dirty="0" baseline="-13888" sz="1500" spc="-89" i="1">
                <a:latin typeface="Palatino Linotype"/>
                <a:cs typeface="Palatino Linotype"/>
              </a:rPr>
              <a:t>N</a:t>
            </a:r>
            <a:r>
              <a:rPr dirty="0" baseline="-13888" sz="1500" spc="-240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550274" y="3335966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7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608679" y="3628775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783443" y="3441892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003014" y="3431608"/>
            <a:ext cx="44513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73050" algn="l"/>
              </a:tabLst>
            </a:pP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0">
                <a:latin typeface="Cambria"/>
                <a:cs typeface="Cambria"/>
              </a:rPr>
              <a:t>(</a:t>
            </a:r>
            <a:r>
              <a:rPr dirty="0" sz="650" spc="-20">
                <a:latin typeface="Palatino Linotype"/>
                <a:cs typeface="Palatino Linotype"/>
              </a:rPr>
              <a:t>1</a:t>
            </a:r>
            <a:r>
              <a:rPr dirty="0" sz="650" spc="-20">
                <a:latin typeface="Cambria"/>
                <a:cs typeface="Cambria"/>
              </a:rPr>
              <a:t>)</a:t>
            </a:r>
            <a:r>
              <a:rPr dirty="0" sz="650" spc="-2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783443" y="3524080"/>
            <a:ext cx="7874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25425" algn="l"/>
                <a:tab pos="486409" algn="l"/>
                <a:tab pos="72707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723449" y="3377912"/>
            <a:ext cx="1790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8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698048" y="3505129"/>
            <a:ext cx="2235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3888" sz="1500" spc="-89" i="1">
                <a:latin typeface="Palatino Linotype"/>
                <a:cs typeface="Palatino Linotype"/>
              </a:rPr>
              <a:t>N</a:t>
            </a:r>
            <a:r>
              <a:rPr dirty="0" baseline="-13888" sz="1500" spc="-240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961420" y="3441891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053663" y="3420545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713722" y="3451294"/>
            <a:ext cx="14198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27075" algn="l"/>
                <a:tab pos="1189990" algn="l"/>
              </a:tabLst>
            </a:pP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254" i="1">
                <a:latin typeface="Palatino Linotype"/>
                <a:cs typeface="Palatino Linotype"/>
              </a:rPr>
              <a:t> </a:t>
            </a:r>
            <a:r>
              <a:rPr dirty="0" sz="1000" spc="70">
                <a:latin typeface="Cambria"/>
                <a:cs typeface="Cambria"/>
              </a:rPr>
              <a:t>Δ</a:t>
            </a:r>
            <a:r>
              <a:rPr dirty="0" sz="1000" spc="-805" i="1">
                <a:latin typeface="Meiryo"/>
                <a:cs typeface="Meiryo"/>
              </a:rPr>
              <a:t/>
            </a:r>
            <a:r>
              <a:rPr dirty="0" sz="1000" spc="-355" i="1">
                <a:latin typeface="Meiryo"/>
                <a:cs typeface="Meiryo"/>
              </a:rPr>
              <a:t>̂</a:t>
            </a:r>
            <a:r>
              <a:rPr dirty="0" sz="1000" spc="545" i="1">
                <a:latin typeface="Meiryo"/>
                <a:cs typeface="Meiryo"/>
              </a:rPr>
              <a:t> </a:t>
            </a:r>
            <a:r>
              <a:rPr dirty="0" sz="1000" spc="45">
                <a:latin typeface="Cambria"/>
                <a:cs typeface="Cambria"/>
              </a:rPr>
              <a:t>Δ</a:t>
            </a:r>
            <a:r>
              <a:rPr dirty="0" sz="1000" spc="-830" i="1">
                <a:latin typeface="Meiryo"/>
                <a:cs typeface="Meiryo"/>
              </a:rPr>
              <a:t/>
            </a:r>
            <a:r>
              <a:rPr dirty="0" sz="1000" spc="-380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425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245" i="1">
                <a:latin typeface="Palatino Linotype"/>
                <a:cs typeface="Palatino Linotype"/>
              </a:rPr>
              <a:t> </a:t>
            </a:r>
            <a:r>
              <a:rPr dirty="0" sz="1000" spc="-520">
                <a:latin typeface="Cambria"/>
                <a:cs typeface="Cambria"/>
              </a:rPr>
              <a:t>Ω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095122" y="3506130"/>
            <a:ext cx="1905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12820" sz="975" spc="-150" i="1">
                <a:latin typeface="Meiryo"/>
                <a:cs typeface="Meiryo"/>
              </a:rPr>
              <a:t/>
            </a:r>
            <a:r>
              <a:rPr dirty="0" sz="650" spc="-100" i="1">
                <a:latin typeface="Meiryo"/>
                <a:cs typeface="Meiryo"/>
              </a:rPr>
              <a:t>̂</a:t>
            </a:r>
            <a:r>
              <a:rPr dirty="0" baseline="6172" sz="675" spc="-150">
                <a:latin typeface="Cambria"/>
                <a:cs typeface="Cambria"/>
              </a:rPr>
              <a:t>(</a:t>
            </a:r>
            <a:r>
              <a:rPr dirty="0" baseline="6172" sz="675" spc="-150">
                <a:latin typeface="Palatino Linotype"/>
                <a:cs typeface="Palatino Linotype"/>
              </a:rPr>
              <a:t>1</a:t>
            </a:r>
            <a:r>
              <a:rPr dirty="0" baseline="6172" sz="675" spc="-150">
                <a:latin typeface="Cambria"/>
                <a:cs typeface="Cambria"/>
              </a:rPr>
              <a:t>)</a:t>
            </a:r>
            <a:endParaRPr baseline="6172" sz="675">
              <a:latin typeface="Cambria"/>
              <a:cs typeface="Cambria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247284" y="3451293"/>
            <a:ext cx="22815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966595" algn="l"/>
              </a:tabLst>
            </a:pPr>
            <a:r>
              <a:rPr dirty="0" sz="1000" spc="-50" i="1">
                <a:latin typeface="Palatino Linotype"/>
                <a:cs typeface="Palatino Linotype"/>
              </a:rPr>
              <a:t>L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(7.15)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935086" y="3845027"/>
            <a:ext cx="1905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12820" sz="975" spc="-150" i="1">
                <a:latin typeface="Meiryo"/>
                <a:cs typeface="Meiryo"/>
              </a:rPr>
              <a:t/>
            </a:r>
            <a:r>
              <a:rPr dirty="0" sz="650" spc="-100" i="1">
                <a:latin typeface="Meiryo"/>
                <a:cs typeface="Meiryo"/>
              </a:rPr>
              <a:t>̂</a:t>
            </a:r>
            <a:r>
              <a:rPr dirty="0" baseline="6172" sz="675" spc="-150">
                <a:latin typeface="Cambria"/>
                <a:cs typeface="Cambria"/>
              </a:rPr>
              <a:t>(</a:t>
            </a:r>
            <a:r>
              <a:rPr dirty="0" baseline="6172" sz="675" spc="-150">
                <a:latin typeface="Palatino Linotype"/>
                <a:cs typeface="Palatino Linotype"/>
              </a:rPr>
              <a:t>1</a:t>
            </a:r>
            <a:r>
              <a:rPr dirty="0" baseline="6172" sz="675" spc="-150">
                <a:latin typeface="Cambria"/>
                <a:cs typeface="Cambria"/>
              </a:rPr>
              <a:t>)</a:t>
            </a:r>
            <a:endParaRPr baseline="6172" sz="675">
              <a:latin typeface="Cambria"/>
              <a:cs typeface="Cambria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419768" y="3858978"/>
            <a:ext cx="3333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7305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530690" y="3790190"/>
            <a:ext cx="50368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630555" algn="l"/>
              </a:tabLst>
            </a:pPr>
            <a:r>
              <a:rPr dirty="0" sz="1000" spc="-10">
                <a:latin typeface="Palatino Linotype"/>
                <a:cs typeface="Palatino Linotype"/>
              </a:rPr>
              <a:t>with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95">
                <a:latin typeface="Cambria"/>
                <a:cs typeface="Cambria"/>
              </a:rPr>
              <a:t>Ω</a:t>
            </a:r>
            <a:r>
              <a:rPr dirty="0" baseline="13888" sz="1500" spc="-532" i="1">
                <a:latin typeface="Meiryo"/>
                <a:cs typeface="Meiryo"/>
              </a:rPr>
              <a:t>̂</a:t>
            </a:r>
            <a:r>
              <a:rPr dirty="0" baseline="13888" sz="1500" i="1">
                <a:latin typeface="Meiryo"/>
                <a:cs typeface="Meiryo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block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diagonal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matrix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with</a:t>
            </a:r>
            <a:r>
              <a:rPr dirty="0" sz="1000" spc="1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blocks: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 spc="130">
                <a:latin typeface="Cambria"/>
                <a:cs typeface="Cambria"/>
              </a:rPr>
              <a:t>Δ</a:t>
            </a:r>
            <a:r>
              <a:rPr dirty="0" sz="1000" spc="-790" i="1">
                <a:latin typeface="Meiryo"/>
                <a:cs typeface="Meiryo"/>
              </a:rPr>
              <a:t/>
            </a:r>
            <a:r>
              <a:rPr dirty="0" sz="1000" spc="-235" i="1">
                <a:latin typeface="Meiryo"/>
                <a:cs typeface="Meiryo"/>
              </a:rPr>
              <a:t>̂</a:t>
            </a:r>
            <a:r>
              <a:rPr dirty="0" baseline="42735" sz="975" spc="-97">
                <a:latin typeface="Cambria"/>
                <a:cs typeface="Cambria"/>
              </a:rPr>
              <a:t>(</a:t>
            </a:r>
            <a:r>
              <a:rPr dirty="0" baseline="42735" sz="975" spc="-22">
                <a:latin typeface="Palatino Linotype"/>
                <a:cs typeface="Palatino Linotype"/>
              </a:rPr>
              <a:t>1</a:t>
            </a:r>
            <a:r>
              <a:rPr dirty="0" baseline="42735" sz="975" spc="-30">
                <a:latin typeface="Cambria"/>
                <a:cs typeface="Cambria"/>
              </a:rPr>
              <a:t>)</a:t>
            </a:r>
            <a:r>
              <a:rPr dirty="0" sz="1000" spc="130">
                <a:latin typeface="Cambria"/>
                <a:cs typeface="Cambria"/>
              </a:rPr>
              <a:t>Δ</a:t>
            </a:r>
            <a:r>
              <a:rPr dirty="0" sz="1000" spc="-790" i="1">
                <a:latin typeface="Meiryo"/>
                <a:cs typeface="Meiryo"/>
              </a:rPr>
              <a:t/>
            </a:r>
            <a:r>
              <a:rPr dirty="0" sz="1000" spc="-235" i="1">
                <a:latin typeface="Meiryo"/>
                <a:cs typeface="Meiryo"/>
              </a:rPr>
              <a:t>̂</a:t>
            </a:r>
            <a:r>
              <a:rPr dirty="0" baseline="42735" sz="975" spc="-97">
                <a:latin typeface="Cambria"/>
                <a:cs typeface="Cambria"/>
              </a:rPr>
              <a:t>(</a:t>
            </a:r>
            <a:r>
              <a:rPr dirty="0" baseline="42735" sz="975" spc="-22">
                <a:latin typeface="Palatino Linotype"/>
                <a:cs typeface="Palatino Linotype"/>
              </a:rPr>
              <a:t>1</a:t>
            </a:r>
            <a:r>
              <a:rPr dirty="0" baseline="42735" sz="975" spc="-97">
                <a:latin typeface="Cambria"/>
                <a:cs typeface="Cambria"/>
              </a:rPr>
              <a:t>)</a:t>
            </a:r>
            <a:r>
              <a:rPr dirty="0" baseline="42735" sz="975" spc="-82" i="1">
                <a:latin typeface="Meiryo"/>
                <a:cs typeface="Meiryo"/>
              </a:rPr>
              <a:t>⊤</a:t>
            </a:r>
            <a:r>
              <a:rPr dirty="0" baseline="42735" sz="975" spc="337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1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two-</a:t>
            </a:r>
            <a:r>
              <a:rPr dirty="0" sz="1000" spc="-20">
                <a:latin typeface="Palatino Linotype"/>
                <a:cs typeface="Palatino Linotype"/>
              </a:rPr>
              <a:t>step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543404" y="3881224"/>
            <a:ext cx="3976370" cy="659765"/>
          </a:xfrm>
          <a:prstGeom prst="rect">
            <a:avLst/>
          </a:prstGeom>
        </p:spPr>
        <p:txBody>
          <a:bodyPr wrap="square" lIns="0" tIns="7175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65"/>
              </a:spcBef>
            </a:pP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mm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</a:t>
            </a:r>
            <a:r>
              <a:rPr dirty="0" sz="1000" spc="-40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(7.15)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A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(7.7):</a:t>
            </a:r>
            <a:endParaRPr sz="1000">
              <a:latin typeface="Palatino Linotype"/>
              <a:cs typeface="Palatino Linotype"/>
            </a:endParaRPr>
          </a:p>
          <a:p>
            <a:pPr algn="r" marR="1644650">
              <a:lnSpc>
                <a:spcPct val="100000"/>
              </a:lnSpc>
              <a:spcBef>
                <a:spcPts val="470"/>
              </a:spcBef>
            </a:pPr>
            <a:r>
              <a:rPr dirty="0" sz="1000" spc="-434" i="1">
                <a:latin typeface="Meiryo"/>
                <a:cs typeface="Meiryo"/>
              </a:rPr>
              <a:t/>
            </a:r>
            <a:r>
              <a:rPr dirty="0" baseline="11111" sz="1500" spc="-494" i="1">
                <a:latin typeface="Meiryo"/>
                <a:cs typeface="Meiryo"/>
              </a:rPr>
              <a:t>̂</a:t>
            </a:r>
            <a:r>
              <a:rPr dirty="0" baseline="34188" sz="975" spc="-187">
                <a:latin typeface="Cambria"/>
                <a:cs typeface="Cambria"/>
              </a:rPr>
              <a:t>(</a:t>
            </a:r>
            <a:r>
              <a:rPr dirty="0" baseline="34188" sz="975" spc="-112">
                <a:latin typeface="Palatino Linotype"/>
                <a:cs typeface="Palatino Linotype"/>
              </a:rPr>
              <a:t>2</a:t>
            </a:r>
            <a:r>
              <a:rPr dirty="0" baseline="34188" sz="975" spc="-187">
                <a:latin typeface="Cambria"/>
                <a:cs typeface="Cambria"/>
              </a:rPr>
              <a:t>)</a:t>
            </a:r>
            <a:r>
              <a:rPr dirty="0" baseline="34188" sz="975" spc="307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[(</a:t>
            </a:r>
            <a:r>
              <a:rPr dirty="0" sz="1000" spc="15">
                <a:latin typeface="Cambria"/>
                <a:cs typeface="Cambria"/>
              </a:rPr>
              <a:t>Δ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Cambria"/>
                <a:cs typeface="Cambria"/>
              </a:rPr>
              <a:t>)(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465">
                <a:latin typeface="Cambria"/>
                <a:cs typeface="Cambria"/>
              </a:rPr>
              <a:t>Ω</a:t>
            </a:r>
            <a:r>
              <a:rPr dirty="0" baseline="13888" sz="1500" spc="-480" i="1">
                <a:latin typeface="Meiryo"/>
                <a:cs typeface="Meiryo"/>
              </a:rPr>
              <a:t>̂</a:t>
            </a:r>
            <a:r>
              <a:rPr dirty="0" baseline="13888" sz="1500" spc="-157" i="1">
                <a:latin typeface="Meiryo"/>
                <a:cs typeface="Meiryo"/>
              </a:rPr>
              <a:t> </a:t>
            </a:r>
            <a:r>
              <a:rPr dirty="0" baseline="-21367" sz="975" spc="-225" i="1">
                <a:latin typeface="Meiryo"/>
                <a:cs typeface="Meiryo"/>
              </a:rPr>
              <a:t/>
            </a:r>
            <a:r>
              <a:rPr dirty="0" baseline="-8547" sz="975" spc="-225" i="1">
                <a:latin typeface="Meiryo"/>
                <a:cs typeface="Meiryo"/>
              </a:rPr>
              <a:t>̂</a:t>
            </a:r>
            <a:r>
              <a:rPr dirty="0" baseline="-6172" sz="675" spc="-225">
                <a:latin typeface="Cambria"/>
                <a:cs typeface="Cambria"/>
              </a:rPr>
              <a:t>(</a:t>
            </a:r>
            <a:r>
              <a:rPr dirty="0" baseline="-6172" sz="675" spc="-225">
                <a:latin typeface="Palatino Linotype"/>
                <a:cs typeface="Palatino Linotype"/>
              </a:rPr>
              <a:t>1</a:t>
            </a:r>
            <a:r>
              <a:rPr dirty="0" baseline="-6172" sz="675" spc="-225">
                <a:latin typeface="Cambria"/>
                <a:cs typeface="Cambria"/>
              </a:rPr>
              <a:t>)</a:t>
            </a:r>
            <a:r>
              <a:rPr dirty="0" baseline="-6172" sz="675" spc="7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Δ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Cambria"/>
                <a:cs typeface="Cambria"/>
              </a:rPr>
              <a:t>)]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endParaRPr baseline="34188" sz="975">
              <a:latin typeface="Palatino Linotype"/>
              <a:cs typeface="Palatino Linotype"/>
            </a:endParaRPr>
          </a:p>
          <a:p>
            <a:pPr algn="r" marR="1673225">
              <a:lnSpc>
                <a:spcPct val="100000"/>
              </a:lnSpc>
              <a:spcBef>
                <a:spcPts val="459"/>
              </a:spcBef>
            </a:pP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[(</a:t>
            </a:r>
            <a:r>
              <a:rPr dirty="0" sz="1000" spc="15">
                <a:latin typeface="Cambria"/>
                <a:cs typeface="Cambria"/>
              </a:rPr>
              <a:t>Δ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Cambria"/>
                <a:cs typeface="Cambria"/>
              </a:rPr>
              <a:t>)(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465">
                <a:latin typeface="Cambria"/>
                <a:cs typeface="Cambria"/>
              </a:rPr>
              <a:t>Ω</a:t>
            </a:r>
            <a:r>
              <a:rPr dirty="0" baseline="13888" sz="1500" spc="-480" i="1">
                <a:latin typeface="Meiryo"/>
                <a:cs typeface="Meiryo"/>
              </a:rPr>
              <a:t>̂</a:t>
            </a:r>
            <a:r>
              <a:rPr dirty="0" baseline="13888" sz="1500" spc="-120" i="1">
                <a:latin typeface="Meiryo"/>
                <a:cs typeface="Meiryo"/>
              </a:rPr>
              <a:t> </a:t>
            </a:r>
            <a:r>
              <a:rPr dirty="0" baseline="-21367" sz="975" spc="-225" i="1">
                <a:latin typeface="Meiryo"/>
                <a:cs typeface="Meiryo"/>
              </a:rPr>
              <a:t/>
            </a:r>
            <a:r>
              <a:rPr dirty="0" baseline="-8547" sz="975" spc="-225" i="1">
                <a:latin typeface="Meiryo"/>
                <a:cs typeface="Meiryo"/>
              </a:rPr>
              <a:t>̂</a:t>
            </a:r>
            <a:r>
              <a:rPr dirty="0" baseline="-6172" sz="675" spc="-225">
                <a:latin typeface="Cambria"/>
                <a:cs typeface="Cambria"/>
              </a:rPr>
              <a:t>(</a:t>
            </a:r>
            <a:r>
              <a:rPr dirty="0" baseline="-6172" sz="675" spc="-225">
                <a:latin typeface="Palatino Linotype"/>
                <a:cs typeface="Palatino Linotype"/>
              </a:rPr>
              <a:t>1</a:t>
            </a:r>
            <a:r>
              <a:rPr dirty="0" baseline="-6172" sz="675" spc="-225">
                <a:latin typeface="Cambria"/>
                <a:cs typeface="Cambria"/>
              </a:rPr>
              <a:t>)</a:t>
            </a:r>
            <a:r>
              <a:rPr dirty="0" baseline="-6172" sz="675" spc="3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Δ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5201364" y="4363749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(7.16)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517996" y="4576921"/>
            <a:ext cx="5074920" cy="301625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63500" marR="67945" indent="107950">
              <a:lnSpc>
                <a:spcPts val="1190"/>
              </a:lnSpc>
              <a:spcBef>
                <a:spcPts val="145"/>
              </a:spcBef>
            </a:pPr>
            <a:r>
              <a:rPr dirty="0" sz="1000" spc="-50">
                <a:latin typeface="Palatino Linotype"/>
                <a:cs typeface="Palatino Linotype"/>
              </a:rPr>
              <a:t>Regarding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estimator’s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by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similar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reasoning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(7.11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7.12), </a:t>
            </a: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has:</a:t>
            </a:r>
            <a:endParaRPr sz="1000">
              <a:latin typeface="Palatino Linotype"/>
              <a:cs typeface="Palatino Linotype"/>
            </a:endParaRPr>
          </a:p>
          <a:p>
            <a:pPr marL="410845">
              <a:lnSpc>
                <a:spcPct val="100000"/>
              </a:lnSpc>
              <a:spcBef>
                <a:spcPts val="434"/>
              </a:spcBef>
              <a:tabLst>
                <a:tab pos="4695825" algn="l"/>
              </a:tabLst>
            </a:pPr>
            <a:r>
              <a:rPr dirty="0" sz="1000" spc="-525">
                <a:latin typeface="Palatino Linotype"/>
                <a:cs typeface="Palatino Linotype"/>
              </a:rPr>
              <a:t>V</a:t>
            </a:r>
            <a:r>
              <a:rPr dirty="0" baseline="11111" sz="1500" spc="-502" i="1">
                <a:latin typeface="Meiryo"/>
                <a:cs typeface="Meiryo"/>
              </a:rPr>
              <a:t>̂</a:t>
            </a:r>
            <a:r>
              <a:rPr dirty="0" baseline="11111" sz="1500" spc="-209" i="1">
                <a:latin typeface="Meiryo"/>
                <a:cs typeface="Meiryo"/>
              </a:rPr>
              <a:t> </a:t>
            </a:r>
            <a:r>
              <a:rPr dirty="0" baseline="34188" sz="975">
                <a:latin typeface="Cambria"/>
                <a:cs typeface="Cambria"/>
              </a:rPr>
              <a:t>(</a:t>
            </a:r>
            <a:r>
              <a:rPr dirty="0" baseline="34188" sz="975">
                <a:latin typeface="Palatino Linotype"/>
                <a:cs typeface="Palatino Linotype"/>
              </a:rPr>
              <a:t>2</a:t>
            </a:r>
            <a:r>
              <a:rPr dirty="0" baseline="34188" sz="975">
                <a:latin typeface="Cambria"/>
                <a:cs typeface="Cambria"/>
              </a:rPr>
              <a:t>)</a:t>
            </a:r>
            <a:r>
              <a:rPr dirty="0" baseline="34188" sz="975" spc="30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[(</a:t>
            </a:r>
            <a:r>
              <a:rPr dirty="0" sz="1000" spc="15">
                <a:latin typeface="Cambria"/>
                <a:cs typeface="Cambria"/>
              </a:rPr>
              <a:t>Δ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Cambria"/>
                <a:cs typeface="Cambria"/>
              </a:rPr>
              <a:t>)(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465">
                <a:latin typeface="Cambria"/>
                <a:cs typeface="Cambria"/>
              </a:rPr>
              <a:t>Ω</a:t>
            </a:r>
            <a:r>
              <a:rPr dirty="0" baseline="13888" sz="1500" spc="-480" i="1">
                <a:latin typeface="Meiryo"/>
                <a:cs typeface="Meiryo"/>
              </a:rPr>
              <a:t>̂</a:t>
            </a:r>
            <a:r>
              <a:rPr dirty="0" baseline="13888" sz="1500" spc="-165" i="1">
                <a:latin typeface="Meiryo"/>
                <a:cs typeface="Meiryo"/>
              </a:rPr>
              <a:t> </a:t>
            </a:r>
            <a:r>
              <a:rPr dirty="0" baseline="-21367" sz="975" spc="-225" i="1">
                <a:latin typeface="Meiryo"/>
                <a:cs typeface="Meiryo"/>
              </a:rPr>
              <a:t/>
            </a:r>
            <a:r>
              <a:rPr dirty="0" baseline="-8547" sz="975" spc="-225" i="1">
                <a:latin typeface="Meiryo"/>
                <a:cs typeface="Meiryo"/>
              </a:rPr>
              <a:t>̂</a:t>
            </a:r>
            <a:r>
              <a:rPr dirty="0" baseline="-6172" sz="675" spc="-225">
                <a:latin typeface="Cambria"/>
                <a:cs typeface="Cambria"/>
              </a:rPr>
              <a:t>(</a:t>
            </a:r>
            <a:r>
              <a:rPr dirty="0" baseline="-6172" sz="675" spc="-225">
                <a:latin typeface="Palatino Linotype"/>
                <a:cs typeface="Palatino Linotype"/>
              </a:rPr>
              <a:t>1</a:t>
            </a:r>
            <a:r>
              <a:rPr dirty="0" baseline="-6172" sz="675" spc="-225">
                <a:latin typeface="Cambria"/>
                <a:cs typeface="Cambria"/>
              </a:rPr>
              <a:t>)</a:t>
            </a:r>
            <a:r>
              <a:rPr dirty="0" baseline="-6172" sz="675" spc="7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Δ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Cambria"/>
                <a:cs typeface="Cambria"/>
              </a:rPr>
              <a:t>)]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baseline="34188" sz="975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(7.17)</a:t>
            </a:r>
            <a:endParaRPr sz="1000">
              <a:latin typeface="Palatino Linotype"/>
              <a:cs typeface="Palatino Linotype"/>
            </a:endParaRPr>
          </a:p>
          <a:p>
            <a:pPr algn="just" marL="63500" marR="67945" indent="107950">
              <a:lnSpc>
                <a:spcPct val="105300"/>
              </a:lnSpc>
              <a:spcBef>
                <a:spcPts val="590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2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oblem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70">
                <a:latin typeface="Cambria"/>
                <a:cs typeface="Cambria"/>
              </a:rPr>
              <a:t>Ω</a:t>
            </a:r>
            <a:r>
              <a:rPr dirty="0" baseline="13888" sz="1500" spc="-472" i="1">
                <a:latin typeface="Meiryo"/>
                <a:cs typeface="Meiryo"/>
              </a:rPr>
              <a:t>̂</a:t>
            </a:r>
            <a:r>
              <a:rPr dirty="0" baseline="13888" sz="1500" spc="-187" i="1">
                <a:latin typeface="Meiryo"/>
                <a:cs typeface="Meiryo"/>
              </a:rPr>
              <a:t> </a:t>
            </a:r>
            <a:r>
              <a:rPr dirty="0" baseline="-21367" sz="975" spc="-712" i="1">
                <a:latin typeface="Meiryo"/>
                <a:cs typeface="Meiryo"/>
              </a:rPr>
              <a:t/>
            </a:r>
            <a:r>
              <a:rPr dirty="0" baseline="-8547" sz="975" spc="-315" i="1">
                <a:latin typeface="Meiryo"/>
                <a:cs typeface="Meiryo"/>
              </a:rPr>
              <a:t>̂</a:t>
            </a:r>
            <a:r>
              <a:rPr dirty="0" baseline="-6172" sz="675" spc="-37">
                <a:latin typeface="Cambria"/>
                <a:cs typeface="Cambria"/>
              </a:rPr>
              <a:t>(</a:t>
            </a:r>
            <a:r>
              <a:rPr dirty="0" baseline="-6172" sz="675" spc="-7">
                <a:latin typeface="Palatino Linotype"/>
                <a:cs typeface="Palatino Linotype"/>
              </a:rPr>
              <a:t>1</a:t>
            </a:r>
            <a:r>
              <a:rPr dirty="0" baseline="-6172" sz="675" spc="-37">
                <a:latin typeface="Cambria"/>
                <a:cs typeface="Cambria"/>
              </a:rPr>
              <a:t>)</a:t>
            </a:r>
            <a:r>
              <a:rPr dirty="0" baseline="-6172" sz="67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en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15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-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735" i="1">
                <a:latin typeface="Meiryo"/>
                <a:cs typeface="Meiryo"/>
              </a:rPr>
              <a:t/>
            </a:r>
            <a:r>
              <a:rPr dirty="0" baseline="11111" sz="1500" spc="-509" i="1">
                <a:latin typeface="Meiryo"/>
                <a:cs typeface="Meiryo"/>
              </a:rPr>
              <a:t>̂</a:t>
            </a:r>
            <a:r>
              <a:rPr dirty="0" baseline="29914" sz="975" spc="-37">
                <a:latin typeface="Cambria"/>
                <a:cs typeface="Cambria"/>
              </a:rPr>
              <a:t>(</a:t>
            </a:r>
            <a:r>
              <a:rPr dirty="0" baseline="29914" sz="975" spc="7">
                <a:latin typeface="Palatino Linotype"/>
                <a:cs typeface="Palatino Linotype"/>
              </a:rPr>
              <a:t>1</a:t>
            </a:r>
            <a:r>
              <a:rPr dirty="0" baseline="29914" sz="975" spc="-37">
                <a:latin typeface="Cambria"/>
                <a:cs typeface="Cambria"/>
              </a:rPr>
              <a:t>)</a:t>
            </a:r>
            <a:r>
              <a:rPr dirty="0" baseline="29914" sz="975">
                <a:latin typeface="Cambria"/>
                <a:cs typeface="Cambria"/>
              </a:rPr>
              <a:t> </a:t>
            </a:r>
            <a:r>
              <a:rPr dirty="0" baseline="29914" sz="975" spc="-89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ob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7.2.3.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00">
              <a:latin typeface="Palatino Linotype"/>
              <a:cs typeface="Palatino Linotype"/>
            </a:endParaRPr>
          </a:p>
          <a:p>
            <a:pPr algn="just" marL="63500">
              <a:lnSpc>
                <a:spcPts val="1200"/>
              </a:lnSpc>
            </a:pPr>
            <a:r>
              <a:rPr dirty="0" sz="1000" spc="25" b="1">
                <a:latin typeface="Cambria"/>
                <a:cs typeface="Cambria"/>
              </a:rPr>
              <a:t>E</a:t>
            </a:r>
            <a:r>
              <a:rPr dirty="0" sz="1000" spc="-10" b="1">
                <a:latin typeface="Cambria"/>
                <a:cs typeface="Cambria"/>
              </a:rPr>
              <a:t>x</a:t>
            </a:r>
            <a:r>
              <a:rPr dirty="0" sz="1000" spc="-40" b="1">
                <a:latin typeface="Cambria"/>
                <a:cs typeface="Cambria"/>
              </a:rPr>
              <a:t>ampl</a:t>
            </a:r>
            <a:r>
              <a:rPr dirty="0" sz="1000" spc="-30" b="1">
                <a:latin typeface="Cambria"/>
                <a:cs typeface="Cambria"/>
              </a:rPr>
              <a:t>e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55" b="1">
                <a:latin typeface="Cambria"/>
                <a:cs typeface="Cambria"/>
              </a:rPr>
              <a:t>7</a:t>
            </a:r>
            <a:r>
              <a:rPr dirty="0" sz="1000" spc="-15" b="1">
                <a:latin typeface="Cambria"/>
                <a:cs typeface="Cambria"/>
              </a:rPr>
              <a:t>.</a:t>
            </a:r>
            <a:r>
              <a:rPr dirty="0" sz="1000" spc="-25" b="1">
                <a:latin typeface="Cambria"/>
                <a:cs typeface="Cambria"/>
              </a:rPr>
              <a:t>5</a:t>
            </a:r>
            <a:r>
              <a:rPr dirty="0" sz="1000" b="1">
                <a:latin typeface="Cambria"/>
                <a:cs typeface="Cambria"/>
              </a:rPr>
              <a:t>    </a:t>
            </a:r>
            <a:r>
              <a:rPr dirty="0" sz="1000" spc="-105" b="1">
                <a:latin typeface="Cambria"/>
                <a:cs typeface="Cambria"/>
              </a:rPr>
              <a:t> </a:t>
            </a:r>
            <a:r>
              <a:rPr dirty="0" sz="1000" spc="-20" b="1">
                <a:latin typeface="Cambria"/>
                <a:cs typeface="Cambria"/>
              </a:rPr>
              <a:t>d</a:t>
            </a:r>
            <a:r>
              <a:rPr dirty="0" sz="1000" spc="-10" b="1">
                <a:latin typeface="Cambria"/>
                <a:cs typeface="Cambria"/>
              </a:rPr>
              <a:t>i</a:t>
            </a:r>
            <a:r>
              <a:rPr dirty="0" sz="1000" spc="-35" b="1">
                <a:latin typeface="Cambria"/>
                <a:cs typeface="Cambria"/>
              </a:rPr>
              <a:t>fferenc</a:t>
            </a:r>
            <a:r>
              <a:rPr dirty="0" sz="1000" spc="-35" b="1">
                <a:latin typeface="Cambria"/>
                <a:cs typeface="Cambria"/>
              </a:rPr>
              <a:t>e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45" b="1">
                <a:latin typeface="Cambria"/>
                <a:cs typeface="Cambria"/>
              </a:rPr>
              <a:t>e</a:t>
            </a:r>
            <a:r>
              <a:rPr dirty="0" sz="1000" spc="-35" b="1">
                <a:latin typeface="Cambria"/>
                <a:cs typeface="Cambria"/>
              </a:rPr>
              <a:t>st</a:t>
            </a:r>
            <a:r>
              <a:rPr dirty="0" sz="1000" spc="-15" b="1">
                <a:latin typeface="Cambria"/>
                <a:cs typeface="Cambria"/>
              </a:rPr>
              <a:t>i</a:t>
            </a:r>
            <a:r>
              <a:rPr dirty="0" sz="1000" spc="-50" b="1">
                <a:latin typeface="Cambria"/>
                <a:cs typeface="Cambria"/>
              </a:rPr>
              <a:t>m</a:t>
            </a:r>
            <a:r>
              <a:rPr dirty="0" sz="1000" spc="-40" b="1">
                <a:latin typeface="Cambria"/>
                <a:cs typeface="Cambria"/>
              </a:rPr>
              <a:t>a</a:t>
            </a:r>
            <a:r>
              <a:rPr dirty="0" sz="1000" spc="-35" b="1">
                <a:latin typeface="Cambria"/>
                <a:cs typeface="Cambria"/>
              </a:rPr>
              <a:t>to</a:t>
            </a:r>
            <a:r>
              <a:rPr dirty="0" sz="1000" spc="-30" b="1">
                <a:latin typeface="Cambria"/>
                <a:cs typeface="Cambria"/>
              </a:rPr>
              <a:t>r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10" b="1">
                <a:latin typeface="Courier New"/>
                <a:cs typeface="Courier New"/>
              </a:rPr>
              <a:t>DemocracyIncom</a:t>
            </a:r>
            <a:r>
              <a:rPr dirty="0" sz="1000" spc="-5" b="1">
                <a:latin typeface="Courier New"/>
                <a:cs typeface="Courier New"/>
              </a:rPr>
              <a:t>e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5" b="1">
                <a:latin typeface="Cambria"/>
                <a:cs typeface="Cambria"/>
              </a:rPr>
              <a:t>d</a:t>
            </a:r>
            <a:r>
              <a:rPr dirty="0" sz="1000" spc="-45" b="1">
                <a:latin typeface="Cambria"/>
                <a:cs typeface="Cambria"/>
              </a:rPr>
              <a:t>a</a:t>
            </a:r>
            <a:r>
              <a:rPr dirty="0" sz="1000" spc="-20" b="1">
                <a:latin typeface="Cambria"/>
                <a:cs typeface="Cambria"/>
              </a:rPr>
              <a:t>t</a:t>
            </a:r>
            <a:r>
              <a:rPr dirty="0" sz="1000" spc="-35" b="1">
                <a:latin typeface="Cambria"/>
                <a:cs typeface="Cambria"/>
              </a:rPr>
              <a:t>a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45" b="1">
                <a:latin typeface="Cambria"/>
                <a:cs typeface="Cambria"/>
              </a:rPr>
              <a:t>s</a:t>
            </a:r>
            <a:r>
              <a:rPr dirty="0" sz="1000" spc="-55" b="1">
                <a:latin typeface="Cambria"/>
                <a:cs typeface="Cambria"/>
              </a:rPr>
              <a:t>e</a:t>
            </a:r>
            <a:r>
              <a:rPr dirty="0" sz="1000" spc="-10" b="1">
                <a:latin typeface="Cambria"/>
                <a:cs typeface="Cambria"/>
              </a:rPr>
              <a:t>t</a:t>
            </a:r>
            <a:endParaRPr sz="1000">
              <a:latin typeface="Cambria"/>
              <a:cs typeface="Cambria"/>
            </a:endParaRPr>
          </a:p>
          <a:p>
            <a:pPr algn="just" marL="63500" marR="67945">
              <a:lnSpc>
                <a:spcPts val="1200"/>
              </a:lnSpc>
              <a:spcBef>
                <a:spcPts val="35"/>
              </a:spcBef>
            </a:pP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mm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pgm</a:t>
            </a:r>
            <a:r>
              <a:rPr dirty="0" sz="1000" spc="-5">
                <a:latin typeface="Courier New"/>
                <a:cs typeface="Courier New"/>
              </a:rPr>
              <a:t>m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p</a:t>
            </a:r>
            <a:r>
              <a:rPr dirty="0" sz="1000" spc="-10" b="1">
                <a:latin typeface="Cambria"/>
                <a:cs typeface="Cambria"/>
              </a:rPr>
              <a:t>l</a:t>
            </a:r>
            <a:r>
              <a:rPr dirty="0" sz="1000" spc="-25" b="1">
                <a:latin typeface="Cambria"/>
                <a:cs typeface="Cambria"/>
              </a:rPr>
              <a:t>m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libra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pl</a:t>
            </a:r>
            <a:r>
              <a:rPr dirty="0" sz="1000" spc="-5">
                <a:latin typeface="Courier New"/>
                <a:cs typeface="Courier New"/>
              </a:rPr>
              <a:t>m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ome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ﬁc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algn="just" marL="192405" marR="67945" indent="-129539">
              <a:lnSpc>
                <a:spcPct val="100000"/>
              </a:lnSpc>
              <a:spcBef>
                <a:spcPts val="440"/>
              </a:spcBef>
              <a:buFont typeface="Cambria"/>
              <a:buChar char="•"/>
              <a:tabLst>
                <a:tab pos="193040" algn="l"/>
              </a:tabLst>
            </a:pPr>
            <a:r>
              <a:rPr dirty="0" sz="1000">
                <a:latin typeface="Courier New"/>
                <a:cs typeface="Courier New"/>
              </a:rPr>
              <a:t>formula</a:t>
            </a:r>
            <a:r>
              <a:rPr dirty="0" sz="1000">
                <a:latin typeface="Palatino Linotype"/>
                <a:cs typeface="Palatino Linotype"/>
              </a:rPr>
              <a:t>: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formula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peculiar,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has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three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parts: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ﬁrst,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usual,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contains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explanatory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variables,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second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“</a:t>
            </a:r>
            <a:r>
              <a:rPr dirty="0" sz="1000" b="1">
                <a:latin typeface="Cambria"/>
                <a:cs typeface="Cambria"/>
              </a:rPr>
              <a:t>g</a:t>
            </a:r>
            <a:r>
              <a:rPr dirty="0" cap="small" sz="1000" b="1">
                <a:latin typeface="Cambria"/>
                <a:cs typeface="Cambria"/>
              </a:rPr>
              <a:t>mm</a:t>
            </a:r>
            <a:r>
              <a:rPr dirty="0" sz="1000">
                <a:latin typeface="Palatino Linotype"/>
                <a:cs typeface="Palatino Linotype"/>
              </a:rPr>
              <a:t>”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instruments,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third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“normal” </a:t>
            </a:r>
            <a:r>
              <a:rPr dirty="0" sz="1000" spc="-10">
                <a:latin typeface="Palatino Linotype"/>
                <a:cs typeface="Palatino Linotype"/>
              </a:rPr>
              <a:t>instruments,</a:t>
            </a:r>
            <a:endParaRPr sz="1000">
              <a:latin typeface="Palatino Linotype"/>
              <a:cs typeface="Palatino Linotype"/>
            </a:endParaRPr>
          </a:p>
          <a:p>
            <a:pPr algn="just" marL="192405" indent="-129539">
              <a:lnSpc>
                <a:spcPts val="1185"/>
              </a:lnSpc>
              <a:buFont typeface="Cambria"/>
              <a:buChar char="•"/>
              <a:tabLst>
                <a:tab pos="193040" algn="l"/>
              </a:tabLst>
            </a:pPr>
            <a:r>
              <a:rPr dirty="0" sz="1000" spc="-10">
                <a:latin typeface="Courier New"/>
                <a:cs typeface="Courier New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: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estimated,</a:t>
            </a:r>
            <a:r>
              <a:rPr dirty="0" sz="1000" spc="-25">
                <a:latin typeface="Palatino Linotype"/>
                <a:cs typeface="Palatino Linotype"/>
              </a:rPr>
              <a:t> either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step: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’onestep’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two: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’twosteps’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algn="just" marL="192405" marR="67945" indent="-129539">
              <a:lnSpc>
                <a:spcPts val="1200"/>
              </a:lnSpc>
              <a:spcBef>
                <a:spcPts val="40"/>
              </a:spcBef>
              <a:buFont typeface="Cambria"/>
              <a:buChar char="•"/>
              <a:tabLst>
                <a:tab pos="193040" algn="l"/>
              </a:tabLst>
            </a:pPr>
            <a:r>
              <a:rPr dirty="0" sz="1000" spc="-10">
                <a:latin typeface="Courier New"/>
                <a:cs typeface="Courier New"/>
              </a:rPr>
              <a:t>effect</a:t>
            </a:r>
            <a:r>
              <a:rPr dirty="0" sz="1000" spc="-10">
                <a:latin typeface="Palatino Linotype"/>
                <a:cs typeface="Palatino Linotype"/>
              </a:rPr>
              <a:t>: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either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Courier New"/>
                <a:cs typeface="Courier New"/>
              </a:rPr>
              <a:t>’individual’</a:t>
            </a:r>
            <a:r>
              <a:rPr dirty="0" sz="1000" spc="-114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(they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eliminated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by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differencing), </a:t>
            </a:r>
            <a:r>
              <a:rPr dirty="0" sz="1000">
                <a:latin typeface="Palatino Linotype"/>
                <a:cs typeface="Palatino Linotype"/>
              </a:rPr>
              <a:t>or </a:t>
            </a:r>
            <a:r>
              <a:rPr dirty="0" sz="1000">
                <a:latin typeface="Courier New"/>
                <a:cs typeface="Courier New"/>
              </a:rPr>
              <a:t>’twoways’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 </a:t>
            </a:r>
            <a:r>
              <a:rPr dirty="0" sz="1000" spc="-20">
                <a:latin typeface="Palatino Linotype"/>
                <a:cs typeface="Palatino Linotype"/>
              </a:rPr>
              <a:t>which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case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indicator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variables</a:t>
            </a:r>
            <a:r>
              <a:rPr dirty="0" sz="1000">
                <a:latin typeface="Palatino Linotype"/>
                <a:cs typeface="Palatino Linotype"/>
              </a:rPr>
              <a:t> for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each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period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 </a:t>
            </a:r>
            <a:r>
              <a:rPr dirty="0" sz="1000" spc="-40">
                <a:latin typeface="Palatino Linotype"/>
                <a:cs typeface="Palatino Linotype"/>
              </a:rPr>
              <a:t>added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“normal” </a:t>
            </a:r>
            <a:r>
              <a:rPr dirty="0" sz="1000" spc="-10">
                <a:latin typeface="Palatino Linotype"/>
                <a:cs typeface="Palatino Linotype"/>
              </a:rPr>
              <a:t>instruments.</a:t>
            </a:r>
            <a:endParaRPr sz="1000">
              <a:latin typeface="Palatino Linotype"/>
              <a:cs typeface="Palatino Linotype"/>
            </a:endParaRPr>
          </a:p>
          <a:p>
            <a:pPr algn="just" marL="171450">
              <a:lnSpc>
                <a:spcPct val="100000"/>
              </a:lnSpc>
              <a:spcBef>
                <a:spcPts val="434"/>
              </a:spcBef>
            </a:pP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compute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one-</a:t>
            </a:r>
            <a:r>
              <a:rPr dirty="0" sz="1000" spc="-40">
                <a:latin typeface="Palatino Linotype"/>
                <a:cs typeface="Palatino Linotype"/>
              </a:rPr>
              <a:t>step</a:t>
            </a:r>
            <a:r>
              <a:rPr dirty="0" sz="1000" spc="-10">
                <a:latin typeface="Palatino Linotype"/>
                <a:cs typeface="Palatino Linotype"/>
              </a:rPr>
              <a:t> estimator: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581479" y="7729435"/>
            <a:ext cx="4985385" cy="57975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diff1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pgmm(democracy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lag(democracy)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lag(income)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|</a:t>
            </a:r>
            <a:endParaRPr sz="800">
              <a:latin typeface="Courier New"/>
              <a:cs typeface="Courier New"/>
            </a:endParaRPr>
          </a:p>
          <a:p>
            <a:pPr marL="875030" marR="1429385">
              <a:lnSpc>
                <a:spcPct val="116799"/>
              </a:lnSpc>
              <a:spcBef>
                <a:spcPts val="45"/>
              </a:spcBef>
            </a:pPr>
            <a:r>
              <a:rPr dirty="0" sz="800" spc="-10">
                <a:latin typeface="Courier New"/>
                <a:cs typeface="Courier New"/>
              </a:rPr>
              <a:t>lag(democracy,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2:99)|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lag(income,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2), </a:t>
            </a:r>
            <a:r>
              <a:rPr dirty="0" sz="800" spc="-10">
                <a:latin typeface="Courier New"/>
                <a:cs typeface="Courier New"/>
              </a:rPr>
              <a:t>DemocracyIncome,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index=c("country",</a:t>
            </a:r>
            <a:r>
              <a:rPr dirty="0" sz="800" spc="1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"year"),</a:t>
            </a:r>
            <a:endParaRPr sz="800">
              <a:latin typeface="Courier New"/>
              <a:cs typeface="Courier New"/>
            </a:endParaRPr>
          </a:p>
          <a:p>
            <a:pPr marL="87503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model="onestep",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effect="twoways",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subset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sample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==</a:t>
            </a:r>
            <a:r>
              <a:rPr dirty="0" sz="800" spc="-25">
                <a:latin typeface="Courier New"/>
                <a:cs typeface="Courier New"/>
              </a:rPr>
              <a:t> 1)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16167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172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567529" y="919225"/>
            <a:ext cx="4985385" cy="426084"/>
          </a:xfrm>
          <a:custGeom>
            <a:avLst/>
            <a:gdLst/>
            <a:ahLst/>
            <a:cxnLst/>
            <a:rect l="l" t="t" r="r" b="b"/>
            <a:pathLst>
              <a:path w="4985385" h="426084">
                <a:moveTo>
                  <a:pt x="4985182" y="0"/>
                </a:moveTo>
                <a:lnTo>
                  <a:pt x="0" y="0"/>
                </a:lnTo>
                <a:lnTo>
                  <a:pt x="0" y="136804"/>
                </a:lnTo>
                <a:lnTo>
                  <a:pt x="0" y="140703"/>
                </a:lnTo>
                <a:lnTo>
                  <a:pt x="0" y="285165"/>
                </a:lnTo>
                <a:lnTo>
                  <a:pt x="0" y="289052"/>
                </a:lnTo>
                <a:lnTo>
                  <a:pt x="0" y="425869"/>
                </a:lnTo>
                <a:lnTo>
                  <a:pt x="4985182" y="425869"/>
                </a:lnTo>
                <a:lnTo>
                  <a:pt x="4985182" y="289052"/>
                </a:lnTo>
                <a:lnTo>
                  <a:pt x="4985182" y="285165"/>
                </a:lnTo>
                <a:lnTo>
                  <a:pt x="4985182" y="140703"/>
                </a:lnTo>
                <a:lnTo>
                  <a:pt x="4985182" y="136804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592787" y="879780"/>
            <a:ext cx="3171190" cy="453390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65"/>
              </a:spcBef>
            </a:pPr>
            <a:r>
              <a:rPr dirty="0" sz="800" spc="-10">
                <a:latin typeface="Courier New"/>
                <a:cs typeface="Courier New"/>
              </a:rPr>
              <a:t>coef(summary(diff1))</a:t>
            </a:r>
            <a:endParaRPr sz="800">
              <a:latin typeface="Courier New"/>
              <a:cs typeface="Courier New"/>
            </a:endParaRPr>
          </a:p>
          <a:p>
            <a:pPr marR="5080" indent="910590">
              <a:lnSpc>
                <a:spcPct val="116799"/>
              </a:lnSpc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z-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39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Pr(&gt;|z|) </a:t>
            </a:r>
            <a:r>
              <a:rPr dirty="0" sz="800">
                <a:latin typeface="Courier New"/>
                <a:cs typeface="Courier New"/>
              </a:rPr>
              <a:t>lag(democracy)</a:t>
            </a:r>
            <a:r>
              <a:rPr dirty="0" sz="800" spc="3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0.50499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567532" y="1346130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69">
                <a:moveTo>
                  <a:pt x="0" y="140703"/>
                </a:moveTo>
                <a:lnTo>
                  <a:pt x="4985192" y="140703"/>
                </a:lnTo>
                <a:lnTo>
                  <a:pt x="4985192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592787" y="1327987"/>
            <a:ext cx="14097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  <a:tabLst>
                <a:tab pos="910590" algn="l"/>
              </a:tabLst>
            </a:pPr>
            <a:r>
              <a:rPr dirty="0" sz="800" spc="-10">
                <a:latin typeface="Courier New"/>
                <a:cs typeface="Courier New"/>
              </a:rPr>
              <a:t>lag(income)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-0.09011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232675" y="1165986"/>
            <a:ext cx="1530985" cy="30924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4"/>
              </a:spcBef>
              <a:tabLst>
                <a:tab pos="607060" algn="l"/>
              </a:tabLst>
            </a:pPr>
            <a:r>
              <a:rPr dirty="0" sz="800" spc="-10">
                <a:latin typeface="Courier New"/>
                <a:cs typeface="Courier New"/>
              </a:rPr>
              <a:t>0.09049</a:t>
            </a:r>
            <a:r>
              <a:rPr dirty="0" sz="800">
                <a:latin typeface="Courier New"/>
                <a:cs typeface="Courier New"/>
              </a:rPr>
              <a:t>	5.581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2.396e-</a:t>
            </a:r>
            <a:r>
              <a:rPr dirty="0" sz="800" spc="-25">
                <a:latin typeface="Courier New"/>
                <a:cs typeface="Courier New"/>
              </a:rPr>
              <a:t>08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0.08029</a:t>
            </a:r>
            <a:r>
              <a:rPr dirty="0" sz="800" spc="40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1.122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2.617e-</a:t>
            </a:r>
            <a:r>
              <a:rPr dirty="0" sz="800" spc="-25">
                <a:latin typeface="Courier New"/>
                <a:cs typeface="Courier New"/>
              </a:rPr>
              <a:t>01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662841" y="1672098"/>
            <a:ext cx="43294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two-</a:t>
            </a:r>
            <a:r>
              <a:rPr dirty="0" sz="1000" spc="-40">
                <a:latin typeface="Palatino Linotype"/>
                <a:cs typeface="Palatino Linotype"/>
              </a:rPr>
              <a:t>step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setting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model</a:t>
            </a:r>
            <a:r>
              <a:rPr dirty="0" sz="1000" spc="-355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argument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’twosteps’</a:t>
            </a:r>
            <a:r>
              <a:rPr dirty="0" sz="1000" spc="-1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567529" y="2006091"/>
            <a:ext cx="4985385" cy="567690"/>
          </a:xfrm>
          <a:custGeom>
            <a:avLst/>
            <a:gdLst/>
            <a:ahLst/>
            <a:cxnLst/>
            <a:rect l="l" t="t" r="r" b="b"/>
            <a:pathLst>
              <a:path w="4985385" h="567689">
                <a:moveTo>
                  <a:pt x="4985182" y="141732"/>
                </a:moveTo>
                <a:lnTo>
                  <a:pt x="0" y="141732"/>
                </a:lnTo>
                <a:lnTo>
                  <a:pt x="0" y="278549"/>
                </a:lnTo>
                <a:lnTo>
                  <a:pt x="0" y="282435"/>
                </a:lnTo>
                <a:lnTo>
                  <a:pt x="0" y="426910"/>
                </a:lnTo>
                <a:lnTo>
                  <a:pt x="0" y="430796"/>
                </a:lnTo>
                <a:lnTo>
                  <a:pt x="0" y="567613"/>
                </a:lnTo>
                <a:lnTo>
                  <a:pt x="4985182" y="567613"/>
                </a:lnTo>
                <a:lnTo>
                  <a:pt x="4985182" y="430796"/>
                </a:lnTo>
                <a:lnTo>
                  <a:pt x="4985182" y="426910"/>
                </a:lnTo>
                <a:lnTo>
                  <a:pt x="4985182" y="282435"/>
                </a:lnTo>
                <a:lnTo>
                  <a:pt x="4985182" y="278549"/>
                </a:lnTo>
                <a:lnTo>
                  <a:pt x="4985182" y="141732"/>
                </a:lnTo>
                <a:close/>
              </a:path>
              <a:path w="4985385" h="56768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592787" y="1967688"/>
            <a:ext cx="3171190" cy="594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612140">
              <a:lnSpc>
                <a:spcPct val="116199"/>
              </a:lnSpc>
              <a:spcBef>
                <a:spcPts val="100"/>
              </a:spcBef>
            </a:pPr>
            <a:r>
              <a:rPr dirty="0" sz="800">
                <a:latin typeface="Courier New"/>
                <a:cs typeface="Courier New"/>
              </a:rPr>
              <a:t>diff2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update(diff1,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"twosteps") coef(summary(diff2))</a:t>
            </a:r>
            <a:endParaRPr sz="800">
              <a:latin typeface="Courier New"/>
              <a:cs typeface="Courier New"/>
            </a:endParaRPr>
          </a:p>
          <a:p>
            <a:pPr marR="5080" indent="910590">
              <a:lnSpc>
                <a:spcPct val="116799"/>
              </a:lnSpc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z-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39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Pr(&gt;|z|) lag(democracy)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0.554007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567532" y="2574728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69">
                <a:moveTo>
                  <a:pt x="0" y="140703"/>
                </a:moveTo>
                <a:lnTo>
                  <a:pt x="4985192" y="140703"/>
                </a:lnTo>
                <a:lnTo>
                  <a:pt x="4985192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592787" y="2556597"/>
            <a:ext cx="14097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  <a:tabLst>
                <a:tab pos="910590" algn="l"/>
              </a:tabLst>
            </a:pPr>
            <a:r>
              <a:rPr dirty="0" sz="800" spc="-10">
                <a:latin typeface="Courier New"/>
                <a:cs typeface="Courier New"/>
              </a:rPr>
              <a:t>lag(income)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0.001844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232675" y="2394598"/>
            <a:ext cx="1530985" cy="30924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4"/>
              </a:spcBef>
            </a:pPr>
            <a:r>
              <a:rPr dirty="0" sz="800">
                <a:latin typeface="Courier New"/>
                <a:cs typeface="Courier New"/>
              </a:rPr>
              <a:t>0.10783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5.13777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2.780e-</a:t>
            </a:r>
            <a:r>
              <a:rPr dirty="0" sz="800" spc="-25">
                <a:latin typeface="Courier New"/>
                <a:cs typeface="Courier New"/>
              </a:rPr>
              <a:t>07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0.06054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0.03045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9.757e-</a:t>
            </a:r>
            <a:r>
              <a:rPr dirty="0" sz="800" spc="-25">
                <a:latin typeface="Courier New"/>
                <a:cs typeface="Courier New"/>
              </a:rPr>
              <a:t>01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567532" y="8153538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504014" y="2900709"/>
            <a:ext cx="5062220" cy="54311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71450">
              <a:lnSpc>
                <a:spcPts val="12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All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available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lags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having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used,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number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sizable.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actually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has:</a:t>
            </a:r>
            <a:endParaRPr sz="1000">
              <a:latin typeface="Palatino Linotype"/>
              <a:cs typeface="Palatino Linotype"/>
            </a:endParaRPr>
          </a:p>
          <a:p>
            <a:pPr marL="63500" marR="55880">
              <a:lnSpc>
                <a:spcPts val="1200"/>
              </a:lnSpc>
              <a:spcBef>
                <a:spcPts val="40"/>
              </a:spcBef>
            </a:pPr>
            <a:r>
              <a:rPr dirty="0" sz="1000" spc="-10">
                <a:latin typeface="Palatino Linotype"/>
                <a:cs typeface="Palatino Linotype"/>
              </a:rPr>
              <a:t>0.5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11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2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11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45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mm</a:t>
            </a:r>
            <a:r>
              <a:rPr dirty="0" sz="1000" spc="-2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9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ag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ome,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55.</a:t>
            </a:r>
            <a:endParaRPr sz="1000">
              <a:latin typeface="Palatino Linotype"/>
              <a:cs typeface="Palatino Linotype"/>
            </a:endParaRPr>
          </a:p>
          <a:p>
            <a:pPr marL="171450">
              <a:lnSpc>
                <a:spcPts val="1150"/>
              </a:lnSpc>
            </a:pPr>
            <a:r>
              <a:rPr dirty="0" sz="1000" spc="-25">
                <a:latin typeface="Palatino Linotype"/>
                <a:cs typeface="Palatino Linotype"/>
              </a:rPr>
              <a:t>Notice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also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how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results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near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those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Anderson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Hsiao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(1982)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200">
              <a:latin typeface="Palatino Linotype"/>
              <a:cs typeface="Palatino Linotype"/>
            </a:endParaRPr>
          </a:p>
          <a:p>
            <a:pPr marL="63500" marR="701675">
              <a:lnSpc>
                <a:spcPct val="100000"/>
              </a:lnSpc>
              <a:spcBef>
                <a:spcPts val="5"/>
              </a:spcBef>
            </a:pPr>
            <a:r>
              <a:rPr dirty="0" sz="1000" b="1">
                <a:latin typeface="Calibri"/>
                <a:cs typeface="Calibri"/>
              </a:rPr>
              <a:t>7.2.4</a:t>
            </a:r>
            <a:r>
              <a:rPr dirty="0" sz="1000" spc="35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Proliferation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of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Instruments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in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Generalized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Method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of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Moments </a:t>
            </a:r>
            <a:r>
              <a:rPr dirty="0" sz="1000" b="1">
                <a:latin typeface="Calibri"/>
                <a:cs typeface="Calibri"/>
              </a:rPr>
              <a:t>Difference</a:t>
            </a:r>
            <a:r>
              <a:rPr dirty="0" sz="1000" spc="4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Estimator</a:t>
            </a:r>
            <a:endParaRPr sz="1000">
              <a:latin typeface="Calibri"/>
              <a:cs typeface="Calibri"/>
            </a:endParaRPr>
          </a:p>
          <a:p>
            <a:pPr algn="just" marL="63500" marR="55880">
              <a:lnSpc>
                <a:spcPct val="100000"/>
              </a:lnSpc>
              <a:spcBef>
                <a:spcPts val="585"/>
              </a:spcBef>
            </a:pP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2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dimension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le.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mm</a:t>
            </a:r>
            <a:r>
              <a:rPr dirty="0" sz="1000" spc="10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nside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only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v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9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15">
                <a:latin typeface="Palatino Linotype"/>
                <a:cs typeface="Palatino Linotype"/>
              </a:rPr>
              <a:t>1</a:t>
            </a:r>
            <a:r>
              <a:rPr dirty="0" baseline="-21367" sz="975">
                <a:latin typeface="Palatino Linotype"/>
                <a:cs typeface="Palatino Linotype"/>
              </a:rPr>
              <a:t> </a:t>
            </a:r>
            <a:r>
              <a:rPr dirty="0" baseline="-21367" sz="975" spc="97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hi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one);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89">
                <a:latin typeface="Palatino Linotype"/>
                <a:cs typeface="Palatino Linotype"/>
              </a:rPr>
              <a:t>1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15">
                <a:latin typeface="Palatino Linotype"/>
                <a:cs typeface="Palatino Linotype"/>
              </a:rPr>
              <a:t>2</a:t>
            </a:r>
            <a:r>
              <a:rPr dirty="0" baseline="-21367" sz="975">
                <a:latin typeface="Palatino Linotype"/>
                <a:cs typeface="Palatino Linotype"/>
              </a:rPr>
              <a:t> </a:t>
            </a:r>
            <a:r>
              <a:rPr dirty="0" baseline="-21367" sz="975" spc="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8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82">
                <a:latin typeface="Palatino Linotype"/>
                <a:cs typeface="Palatino Linotype"/>
              </a:rPr>
              <a:t>1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82">
                <a:latin typeface="Palatino Linotype"/>
                <a:cs typeface="Palatino Linotype"/>
              </a:rPr>
              <a:t>2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-157" i="1">
                <a:latin typeface="Palatino Linotype"/>
                <a:cs typeface="Palatino Linotype"/>
              </a:rPr>
              <a:t> </a:t>
            </a:r>
            <a:r>
              <a:rPr dirty="0" baseline="-21367" sz="975" spc="202">
                <a:latin typeface="Cambria"/>
                <a:cs typeface="Cambria"/>
              </a:rPr>
              <a:t>–</a:t>
            </a:r>
            <a:r>
              <a:rPr dirty="0" baseline="-21367" sz="975" spc="89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4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200">
                <a:latin typeface="Cambria"/>
                <a:cs typeface="Cambria"/>
              </a:rPr>
              <a:t>…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14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0.5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55">
                <a:latin typeface="Cambria"/>
                <a:cs typeface="Cambria"/>
              </a:rPr>
              <a:t>)(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ple,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10,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36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50">
                <a:latin typeface="Palatino Linotype"/>
                <a:cs typeface="Palatino Linotype"/>
              </a:rPr>
              <a:t>uadr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ally </a:t>
            </a:r>
            <a:r>
              <a:rPr dirty="0" sz="1000" spc="-10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eig</a:t>
            </a:r>
            <a:r>
              <a:rPr dirty="0" sz="1000" spc="-60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7.9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7.15)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dimension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55" i="1">
                <a:latin typeface="Palatino Linotype"/>
                <a:cs typeface="Palatino Linotype"/>
              </a:rPr>
              <a:t>J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eir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r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)∕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nique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leme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timan</a:t>
            </a:r>
            <a:r>
              <a:rPr dirty="0" sz="1000" spc="-4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iven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ol</a:t>
            </a:r>
            <a:r>
              <a:rPr dirty="0" sz="1000" spc="-55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om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wh</a:t>
            </a:r>
            <a:r>
              <a:rPr dirty="0" sz="1000" spc="-5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omina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leme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baseline="29914" sz="975" spc="89">
                <a:latin typeface="Palatino Linotype"/>
                <a:cs typeface="Palatino Linotype"/>
              </a:rPr>
              <a:t>4</a:t>
            </a:r>
            <a:r>
              <a:rPr dirty="0" sz="1000" spc="5">
                <a:latin typeface="Cambria"/>
                <a:cs typeface="Cambria"/>
              </a:rPr>
              <a:t>∕</a:t>
            </a:r>
            <a:r>
              <a:rPr dirty="0" sz="1000" spc="-15">
                <a:latin typeface="Palatino Linotype"/>
                <a:cs typeface="Palatino Linotype"/>
              </a:rPr>
              <a:t>8.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leme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ough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erage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al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ver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indi-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ra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ss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0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“big”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55" i="1">
                <a:latin typeface="Palatino Linotype"/>
                <a:cs typeface="Palatino Linotype"/>
              </a:rPr>
              <a:t>J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que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7.9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7</a:t>
            </a:r>
            <a:r>
              <a:rPr dirty="0" sz="1000" spc="-10">
                <a:latin typeface="Palatino Linotype"/>
                <a:cs typeface="Palatino Linotype"/>
              </a:rPr>
              <a:t>.15)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sin</a:t>
            </a:r>
            <a:r>
              <a:rPr dirty="0" sz="1000" spc="-40">
                <a:latin typeface="Palatino Linotype"/>
                <a:cs typeface="Palatino Linotype"/>
              </a:rPr>
              <a:t>g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nnot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al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ough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7.7)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said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eneral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version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ut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iven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35">
                <a:latin typeface="Palatino Linotype"/>
                <a:cs typeface="Palatino Linotype"/>
              </a:rPr>
              <a:t>sa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le.</a:t>
            </a:r>
            <a:endParaRPr sz="1000">
              <a:latin typeface="Palatino Linotype"/>
              <a:cs typeface="Palatino Linotype"/>
            </a:endParaRPr>
          </a:p>
          <a:p>
            <a:pPr algn="just" marL="171450">
              <a:lnSpc>
                <a:spcPts val="1070"/>
              </a:lnSpc>
            </a:pPr>
            <a:r>
              <a:rPr dirty="0" sz="1000" spc="-45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understand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consequences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many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simplest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consider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</a:t>
            </a:r>
            <a:endParaRPr sz="1000">
              <a:latin typeface="Palatino Linotype"/>
              <a:cs typeface="Palatino Linotype"/>
            </a:endParaRPr>
          </a:p>
          <a:p>
            <a:pPr algn="just" marL="63500" marR="55880">
              <a:lnSpc>
                <a:spcPts val="1190"/>
              </a:lnSpc>
              <a:spcBef>
                <a:spcPts val="40"/>
              </a:spcBef>
            </a:pP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ppl</a:t>
            </a:r>
            <a:r>
              <a:rPr dirty="0" sz="1000" spc="-7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qua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e: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ssing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lumn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s’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X</a:t>
            </a:r>
            <a:r>
              <a:rPr dirty="0" sz="1000" spc="9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ssing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lu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ssio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25" i="1">
                <a:latin typeface="Palatino Linotype"/>
                <a:cs typeface="Palatino Linotype"/>
              </a:rPr>
              <a:t>X</a:t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-209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igger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55" i="1">
                <a:latin typeface="Palatino Linotype"/>
                <a:cs typeface="Palatino Linotype"/>
              </a:rPr>
              <a:t>J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 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ag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i.e.</a:t>
            </a:r>
            <a:r>
              <a:rPr dirty="0" sz="1000" spc="-20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25" i="1">
                <a:latin typeface="Palatino Linotype"/>
                <a:cs typeface="Palatino Linotype"/>
              </a:rPr>
              <a:t>X</a:t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187" i="1">
                <a:latin typeface="Meiryo"/>
                <a:cs typeface="Meiryo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hould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spc="9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25" i="1">
                <a:latin typeface="Palatino Linotype"/>
                <a:cs typeface="Palatino Linotype"/>
              </a:rPr>
              <a:t>X</a:t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20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X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ide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0">
                <a:latin typeface="Palatino Linotype"/>
                <a:cs typeface="Palatino Linotype"/>
              </a:rPr>
              <a:t>“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130">
                <a:latin typeface="Palatino Linotype"/>
                <a:cs typeface="Palatino Linotype"/>
              </a:rPr>
              <a:t>”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baseline="29914" sz="975" spc="7">
                <a:latin typeface="Palatino Linotype"/>
                <a:cs typeface="Palatino Linotype"/>
              </a:rPr>
              <a:t>10</a:t>
            </a:r>
            <a:endParaRPr baseline="29914" sz="975">
              <a:latin typeface="Palatino Linotype"/>
              <a:cs typeface="Palatino Linotype"/>
            </a:endParaRPr>
          </a:p>
          <a:p>
            <a:pPr algn="just" marL="63500" marR="55880" indent="107950">
              <a:lnSpc>
                <a:spcPts val="1190"/>
              </a:lnSpc>
              <a:spcBef>
                <a:spcPts val="15"/>
              </a:spcBef>
            </a:pP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solutions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possible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order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limit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number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instruments.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235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ﬁrst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con- </a:t>
            </a:r>
            <a:r>
              <a:rPr dirty="0" sz="1000" spc="-25">
                <a:latin typeface="Palatino Linotype"/>
                <a:cs typeface="Palatino Linotype"/>
              </a:rPr>
              <a:t>sists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45">
                <a:latin typeface="Palatino Linotype"/>
                <a:cs typeface="Palatino Linotype"/>
              </a:rPr>
              <a:t> limiting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number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lags</a:t>
            </a:r>
            <a:r>
              <a:rPr dirty="0" sz="1000" spc="-45">
                <a:latin typeface="Palatino Linotype"/>
                <a:cs typeface="Palatino Linotype"/>
              </a:rPr>
              <a:t> considered. For </a:t>
            </a:r>
            <a:r>
              <a:rPr dirty="0" sz="1000" spc="-50">
                <a:latin typeface="Palatino Linotype"/>
                <a:cs typeface="Palatino Linotype"/>
              </a:rPr>
              <a:t>example,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0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10,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if</a:t>
            </a:r>
            <a:r>
              <a:rPr dirty="0" sz="1000" spc="-45">
                <a:latin typeface="Palatino Linotype"/>
                <a:cs typeface="Palatino Linotype"/>
              </a:rPr>
              <a:t> limiting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number </a:t>
            </a:r>
            <a:r>
              <a:rPr dirty="0" sz="1000" spc="-25">
                <a:latin typeface="Palatino Linotype"/>
                <a:cs typeface="Palatino Linotype"/>
              </a:rPr>
              <a:t>of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50">
              <a:latin typeface="Palatino Linotype"/>
              <a:cs typeface="Palatino Linotype"/>
            </a:endParaRPr>
          </a:p>
          <a:p>
            <a:pPr algn="just" marL="63500">
              <a:lnSpc>
                <a:spcPct val="100000"/>
              </a:lnSpc>
            </a:pPr>
            <a:r>
              <a:rPr dirty="0" sz="800">
                <a:latin typeface="Palatino Linotype"/>
                <a:cs typeface="Palatino Linotype"/>
              </a:rPr>
              <a:t>10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See </a:t>
            </a:r>
            <a:r>
              <a:rPr dirty="0" sz="800" spc="-40">
                <a:latin typeface="Palatino Linotype"/>
                <a:cs typeface="Palatino Linotype"/>
              </a:rPr>
              <a:t>Roodman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(2009a), </a:t>
            </a:r>
            <a:r>
              <a:rPr dirty="0" sz="800" spc="-50">
                <a:latin typeface="Palatino Linotype"/>
                <a:cs typeface="Palatino Linotype"/>
              </a:rPr>
              <a:t>pp.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98-</a:t>
            </a:r>
            <a:r>
              <a:rPr dirty="0" sz="800" spc="-25">
                <a:latin typeface="Palatino Linotype"/>
                <a:cs typeface="Palatino Linotype"/>
              </a:rPr>
              <a:t>99.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17979" y="611668"/>
            <a:ext cx="5307330" cy="11245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177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Estimation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of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Dynamic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</a:t>
            </a:r>
            <a:r>
              <a:rPr dirty="0" sz="800" spc="27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173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900">
              <a:latin typeface="Calibri"/>
              <a:cs typeface="Calibri"/>
            </a:endParaRPr>
          </a:p>
          <a:p>
            <a:pPr marL="63500" marR="300990">
              <a:lnSpc>
                <a:spcPts val="1190"/>
              </a:lnSpc>
            </a:pPr>
            <a:r>
              <a:rPr dirty="0" sz="1000" spc="-55">
                <a:latin typeface="Palatino Linotype"/>
                <a:cs typeface="Palatino Linotype"/>
              </a:rPr>
              <a:t>lags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3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one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gets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instrument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8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3,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8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4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and3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8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4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10: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total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21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instruments </a:t>
            </a:r>
            <a:r>
              <a:rPr dirty="0" sz="1000" spc="-55">
                <a:latin typeface="Palatino Linotype"/>
                <a:cs typeface="Palatino Linotype"/>
              </a:rPr>
              <a:t>versus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36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lags.</a:t>
            </a:r>
            <a:endParaRPr sz="1000">
              <a:latin typeface="Palatino Linotype"/>
              <a:cs typeface="Palatino Linotype"/>
            </a:endParaRPr>
          </a:p>
          <a:p>
            <a:pPr marL="171450">
              <a:lnSpc>
                <a:spcPts val="114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second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possibility</a:t>
            </a:r>
            <a:r>
              <a:rPr dirty="0" sz="1000">
                <a:latin typeface="Palatino Linotype"/>
                <a:cs typeface="Palatino Linotype"/>
              </a:rPr>
              <a:t> 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 </a:t>
            </a:r>
            <a:r>
              <a:rPr dirty="0" sz="1000" spc="-55">
                <a:latin typeface="Palatino Linotype"/>
                <a:cs typeface="Palatino Linotype"/>
              </a:rPr>
              <a:t>“collapse”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moment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conditions.</a:t>
            </a:r>
            <a:r>
              <a:rPr dirty="0" baseline="29914" sz="975" spc="-30">
                <a:latin typeface="Palatino Linotype"/>
                <a:cs typeface="Palatino Linotype"/>
              </a:rPr>
              <a:t>11</a:t>
            </a:r>
            <a:r>
              <a:rPr dirty="0" baseline="29914" sz="975" spc="1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 </a:t>
            </a:r>
            <a:r>
              <a:rPr dirty="0" sz="1000" spc="-10">
                <a:latin typeface="Palatino Linotype"/>
                <a:cs typeface="Palatino Linotype"/>
              </a:rPr>
              <a:t>case,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matrix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</a:t>
            </a:r>
            <a:endParaRPr sz="1000">
              <a:latin typeface="Palatino Linotype"/>
              <a:cs typeface="Palatino Linotype"/>
            </a:endParaRPr>
          </a:p>
          <a:p>
            <a:pPr marL="63500">
              <a:lnSpc>
                <a:spcPts val="1195"/>
              </a:lnSpc>
            </a:pPr>
            <a:r>
              <a:rPr dirty="0" sz="1000" spc="-30">
                <a:latin typeface="Palatino Linotype"/>
                <a:cs typeface="Palatino Linotype"/>
              </a:rPr>
              <a:t>instruments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(7.4)</a:t>
            </a:r>
            <a:r>
              <a:rPr dirty="0" sz="1000" spc="-20">
                <a:latin typeface="Palatino Linotype"/>
                <a:cs typeface="Palatino Linotype"/>
              </a:rPr>
              <a:t> is </a:t>
            </a:r>
            <a:r>
              <a:rPr dirty="0" sz="1000" spc="-40">
                <a:latin typeface="Palatino Linotype"/>
                <a:cs typeface="Palatino Linotype"/>
              </a:rPr>
              <a:t>replaced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20">
                <a:latin typeface="Palatino Linotype"/>
                <a:cs typeface="Palatino Linotype"/>
              </a:rPr>
              <a:t> one:</a:t>
            </a:r>
            <a:endParaRPr sz="1000">
              <a:latin typeface="Palatino Linotype"/>
              <a:cs typeface="Palatino Linotype"/>
            </a:endParaRPr>
          </a:p>
          <a:p>
            <a:pPr algn="ctr" marR="1090930">
              <a:lnSpc>
                <a:spcPct val="100000"/>
              </a:lnSpc>
              <a:spcBef>
                <a:spcPts val="660"/>
              </a:spcBef>
              <a:tabLst>
                <a:tab pos="196215" algn="l"/>
                <a:tab pos="671195" algn="l"/>
                <a:tab pos="1102360" algn="l"/>
                <a:tab pos="1533525" algn="l"/>
                <a:tab pos="1831339" algn="l"/>
                <a:tab pos="2103755" algn="l"/>
                <a:tab pos="2357120" algn="l"/>
                <a:tab pos="2610485" algn="l"/>
              </a:tabLst>
            </a:pPr>
            <a:r>
              <a:rPr dirty="0" sz="1000" spc="-25">
                <a:latin typeface="Segoe UI Symbol"/>
                <a:cs typeface="Segoe UI Symbol"/>
              </a:rPr>
              <a:t>⎛</a:t>
            </a:r>
            <a:r>
              <a:rPr dirty="0" baseline="-52777" sz="1500" spc="-37">
                <a:latin typeface="Segoe UI Symbol"/>
                <a:cs typeface="Segoe UI Symbol"/>
              </a:rPr>
              <a:t>⎜</a:t>
            </a:r>
            <a:r>
              <a:rPr dirty="0" baseline="-52777" sz="1500">
                <a:latin typeface="Segoe UI Symbol"/>
                <a:cs typeface="Segoe UI Symbol"/>
              </a:rPr>
              <a:t>	</a:t>
            </a:r>
            <a:r>
              <a:rPr dirty="0" baseline="5555" sz="1500" spc="-37" i="1">
                <a:latin typeface="Palatino Linotype"/>
                <a:cs typeface="Palatino Linotype"/>
              </a:rPr>
              <a:t>y</a:t>
            </a:r>
            <a:r>
              <a:rPr dirty="0" baseline="-12820" sz="975" spc="-37" i="1">
                <a:latin typeface="Palatino Linotype"/>
                <a:cs typeface="Palatino Linotype"/>
              </a:rPr>
              <a:t>n</a:t>
            </a:r>
            <a:r>
              <a:rPr dirty="0" baseline="-12820" sz="975" spc="-37">
                <a:latin typeface="Palatino Linotype"/>
                <a:cs typeface="Palatino Linotype"/>
              </a:rPr>
              <a:t>1</a:t>
            </a:r>
            <a:r>
              <a:rPr dirty="0" baseline="-12820" sz="975">
                <a:latin typeface="Palatino Linotype"/>
                <a:cs typeface="Palatino Linotype"/>
              </a:rPr>
              <a:t>	</a:t>
            </a:r>
            <a:r>
              <a:rPr dirty="0" baseline="5555" sz="1500" spc="-75">
                <a:latin typeface="Palatino Linotype"/>
                <a:cs typeface="Palatino Linotype"/>
              </a:rPr>
              <a:t>0</a:t>
            </a:r>
            <a:r>
              <a:rPr dirty="0" baseline="5555" sz="1500">
                <a:latin typeface="Palatino Linotype"/>
                <a:cs typeface="Palatino Linotype"/>
              </a:rPr>
              <a:t>	</a:t>
            </a:r>
            <a:r>
              <a:rPr dirty="0" baseline="5555" sz="1500" spc="-75">
                <a:latin typeface="Palatino Linotype"/>
                <a:cs typeface="Palatino Linotype"/>
              </a:rPr>
              <a:t>0</a:t>
            </a:r>
            <a:r>
              <a:rPr dirty="0" baseline="5555" sz="1500">
                <a:latin typeface="Palatino Linotype"/>
                <a:cs typeface="Palatino Linotype"/>
              </a:rPr>
              <a:t>	</a:t>
            </a:r>
            <a:r>
              <a:rPr dirty="0" baseline="5555" sz="1500" spc="-75">
                <a:latin typeface="Palatino Linotype"/>
                <a:cs typeface="Palatino Linotype"/>
              </a:rPr>
              <a:t>0</a:t>
            </a:r>
            <a:r>
              <a:rPr dirty="0" baseline="5555" sz="1500">
                <a:latin typeface="Palatino Linotype"/>
                <a:cs typeface="Palatino Linotype"/>
              </a:rPr>
              <a:t>	</a:t>
            </a:r>
            <a:r>
              <a:rPr dirty="0" baseline="5555" sz="1500" spc="284">
                <a:latin typeface="Cambria"/>
                <a:cs typeface="Cambria"/>
              </a:rPr>
              <a:t>…</a:t>
            </a:r>
            <a:r>
              <a:rPr dirty="0" baseline="5555" sz="1500">
                <a:latin typeface="Cambria"/>
                <a:cs typeface="Cambria"/>
              </a:rPr>
              <a:t>	</a:t>
            </a:r>
            <a:r>
              <a:rPr dirty="0" baseline="5555" sz="1500" spc="-75">
                <a:latin typeface="Palatino Linotype"/>
                <a:cs typeface="Palatino Linotype"/>
              </a:rPr>
              <a:t>0</a:t>
            </a:r>
            <a:r>
              <a:rPr dirty="0" baseline="5555" sz="1500">
                <a:latin typeface="Palatino Linotype"/>
                <a:cs typeface="Palatino Linotype"/>
              </a:rPr>
              <a:t>	</a:t>
            </a:r>
            <a:r>
              <a:rPr dirty="0" baseline="5555" sz="1500" spc="-75">
                <a:latin typeface="Palatino Linotype"/>
                <a:cs typeface="Palatino Linotype"/>
              </a:rPr>
              <a:t>0</a:t>
            </a:r>
            <a:r>
              <a:rPr dirty="0" baseline="5555" sz="1500">
                <a:latin typeface="Palatino Linotype"/>
                <a:cs typeface="Palatino Linotype"/>
              </a:rPr>
              <a:t>	0</a:t>
            </a:r>
            <a:r>
              <a:rPr dirty="0" baseline="5555" sz="1500" spc="727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egoe UI Symbol"/>
                <a:cs typeface="Segoe UI Symbol"/>
              </a:rPr>
              <a:t>⎞</a:t>
            </a:r>
            <a:r>
              <a:rPr dirty="0" baseline="-52777" sz="1500" spc="-37">
                <a:latin typeface="Segoe UI Symbol"/>
                <a:cs typeface="Segoe UI Symbol"/>
              </a:rPr>
              <a:t>⎟</a:t>
            </a:r>
            <a:endParaRPr baseline="-52777" sz="1500">
              <a:latin typeface="Segoe UI Symbol"/>
              <a:cs typeface="Segoe UI Symbol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16717" y="1999007"/>
            <a:ext cx="2705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425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86423" y="2030662"/>
            <a:ext cx="2927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225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2777" sz="1500" spc="135">
                <a:latin typeface="Segoe UI Symbol"/>
                <a:cs typeface="Segoe UI Symbol"/>
              </a:rPr>
              <a:t>⎜</a:t>
            </a:r>
            <a:endParaRPr baseline="2777" sz="1500">
              <a:latin typeface="Segoe UI Symbol"/>
              <a:cs typeface="Segoe UI Symbo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196394" y="2369444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⎜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196394" y="245870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⎝</a:t>
            </a:r>
            <a:endParaRPr sz="1000">
              <a:latin typeface="Segoe UI Symbol"/>
              <a:cs typeface="Segoe UI Symbol"/>
            </a:endParaRPr>
          </a:p>
        </p:txBody>
      </p:sp>
      <p:graphicFrame>
        <p:nvGraphicFramePr>
          <p:cNvPr id="8" name="object 8" descr=""/>
          <p:cNvGraphicFramePr>
            <a:graphicFrameLocks noGrp="1"/>
          </p:cNvGraphicFramePr>
          <p:nvPr/>
        </p:nvGraphicFramePr>
        <p:xfrm>
          <a:off x="1284900" y="1773338"/>
          <a:ext cx="2769235" cy="11423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82905"/>
                <a:gridCol w="494030"/>
                <a:gridCol w="431165"/>
                <a:gridCol w="431165"/>
                <a:gridCol w="276859"/>
                <a:gridCol w="250189"/>
                <a:gridCol w="302895"/>
                <a:gridCol w="199390"/>
              </a:tblGrid>
              <a:tr h="165735">
                <a:tc>
                  <a:txBody>
                    <a:bodyPr/>
                    <a:lstStyle/>
                    <a:p>
                      <a:pPr algn="ctr" marL="22225" marR="12065">
                        <a:lnSpc>
                          <a:spcPts val="1200"/>
                        </a:lnSpc>
                        <a:spcBef>
                          <a:spcPts val="5"/>
                        </a:spcBef>
                      </a:pPr>
                      <a:r>
                        <a:rPr dirty="0" baseline="13888" sz="1500" spc="-37" i="1">
                          <a:latin typeface="Palatino Linotype"/>
                          <a:cs typeface="Palatino Linotype"/>
                        </a:rPr>
                        <a:t>y</a:t>
                      </a:r>
                      <a:r>
                        <a:rPr dirty="0" sz="650" spc="-25" i="1">
                          <a:latin typeface="Palatino Linotype"/>
                          <a:cs typeface="Palatino Linotype"/>
                        </a:rPr>
                        <a:t>n</a:t>
                      </a:r>
                      <a:r>
                        <a:rPr dirty="0" sz="650" spc="-25">
                          <a:latin typeface="Palatino Linotype"/>
                          <a:cs typeface="Palatino Linotype"/>
                        </a:rPr>
                        <a:t>2</a:t>
                      </a:r>
                      <a:endParaRPr sz="6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algn="ctr" marL="44450" marR="12065">
                        <a:lnSpc>
                          <a:spcPts val="1200"/>
                        </a:lnSpc>
                        <a:spcBef>
                          <a:spcPts val="5"/>
                        </a:spcBef>
                      </a:pPr>
                      <a:r>
                        <a:rPr dirty="0" baseline="13888" sz="1500" spc="-37" i="1">
                          <a:latin typeface="Palatino Linotype"/>
                          <a:cs typeface="Palatino Linotype"/>
                        </a:rPr>
                        <a:t>y</a:t>
                      </a:r>
                      <a:r>
                        <a:rPr dirty="0" sz="650" spc="-25" i="1">
                          <a:latin typeface="Palatino Linotype"/>
                          <a:cs typeface="Palatino Linotype"/>
                        </a:rPr>
                        <a:t>n</a:t>
                      </a:r>
                      <a:r>
                        <a:rPr dirty="0" sz="650" spc="-25">
                          <a:latin typeface="Palatino Linotype"/>
                          <a:cs typeface="Palatino Linotype"/>
                        </a:rPr>
                        <a:t>1</a:t>
                      </a:r>
                      <a:endParaRPr sz="6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960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960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3340" marR="39370">
                        <a:lnSpc>
                          <a:spcPts val="960"/>
                        </a:lnSpc>
                      </a:pPr>
                      <a:r>
                        <a:rPr dirty="0" sz="1000">
                          <a:latin typeface="Cambria"/>
                          <a:cs typeface="Cambria"/>
                        </a:rPr>
                        <a:t>…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83820">
                        <a:lnSpc>
                          <a:spcPts val="960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33350">
                        <a:lnSpc>
                          <a:spcPts val="960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3815" marR="21590">
                        <a:lnSpc>
                          <a:spcPts val="960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75895">
                <a:tc>
                  <a:txBody>
                    <a:bodyPr/>
                    <a:lstStyle/>
                    <a:p>
                      <a:pPr algn="ctr" marL="22225" marR="12065">
                        <a:lnSpc>
                          <a:spcPts val="1150"/>
                        </a:lnSpc>
                        <a:spcBef>
                          <a:spcPts val="135"/>
                        </a:spcBef>
                      </a:pPr>
                      <a:r>
                        <a:rPr dirty="0" baseline="13888" sz="1500" spc="-37" i="1">
                          <a:latin typeface="Palatino Linotype"/>
                          <a:cs typeface="Palatino Linotype"/>
                        </a:rPr>
                        <a:t>y</a:t>
                      </a:r>
                      <a:r>
                        <a:rPr dirty="0" sz="650" spc="-25" i="1">
                          <a:latin typeface="Palatino Linotype"/>
                          <a:cs typeface="Palatino Linotype"/>
                        </a:rPr>
                        <a:t>n</a:t>
                      </a:r>
                      <a:r>
                        <a:rPr dirty="0" sz="650" spc="-25">
                          <a:latin typeface="Palatino Linotype"/>
                          <a:cs typeface="Palatino Linotype"/>
                        </a:rPr>
                        <a:t>3</a:t>
                      </a:r>
                      <a:endParaRPr sz="6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 algn="ctr" marL="44450" marR="12065">
                        <a:lnSpc>
                          <a:spcPts val="1150"/>
                        </a:lnSpc>
                        <a:spcBef>
                          <a:spcPts val="135"/>
                        </a:spcBef>
                      </a:pPr>
                      <a:r>
                        <a:rPr dirty="0" baseline="13888" sz="1500" spc="-37" i="1">
                          <a:latin typeface="Palatino Linotype"/>
                          <a:cs typeface="Palatino Linotype"/>
                        </a:rPr>
                        <a:t>y</a:t>
                      </a:r>
                      <a:r>
                        <a:rPr dirty="0" sz="650" spc="-25" i="1">
                          <a:latin typeface="Palatino Linotype"/>
                          <a:cs typeface="Palatino Linotype"/>
                        </a:rPr>
                        <a:t>n</a:t>
                      </a:r>
                      <a:r>
                        <a:rPr dirty="0" sz="650" spc="-25">
                          <a:latin typeface="Palatino Linotype"/>
                          <a:cs typeface="Palatino Linotype"/>
                        </a:rPr>
                        <a:t>2</a:t>
                      </a:r>
                      <a:endParaRPr sz="6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50"/>
                        </a:lnSpc>
                        <a:spcBef>
                          <a:spcPts val="135"/>
                        </a:spcBef>
                      </a:pPr>
                      <a:r>
                        <a:rPr dirty="0" baseline="13888" sz="1500" spc="-37" i="1">
                          <a:latin typeface="Palatino Linotype"/>
                          <a:cs typeface="Palatino Linotype"/>
                        </a:rPr>
                        <a:t>y</a:t>
                      </a:r>
                      <a:r>
                        <a:rPr dirty="0" sz="650" spc="-25" i="1">
                          <a:latin typeface="Palatino Linotype"/>
                          <a:cs typeface="Palatino Linotype"/>
                        </a:rPr>
                        <a:t>n</a:t>
                      </a:r>
                      <a:r>
                        <a:rPr dirty="0" sz="650" spc="-25">
                          <a:latin typeface="Palatino Linotype"/>
                          <a:cs typeface="Palatino Linotype"/>
                        </a:rPr>
                        <a:t>1</a:t>
                      </a:r>
                      <a:endParaRPr sz="6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085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3340" marR="39370">
                        <a:lnSpc>
                          <a:spcPts val="1085"/>
                        </a:lnSpc>
                      </a:pPr>
                      <a:r>
                        <a:rPr dirty="0" sz="1000">
                          <a:latin typeface="Cambria"/>
                          <a:cs typeface="Cambria"/>
                        </a:rPr>
                        <a:t>…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83820">
                        <a:lnSpc>
                          <a:spcPts val="1085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33350">
                        <a:lnSpc>
                          <a:spcPts val="1085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3815" marR="21590">
                        <a:lnSpc>
                          <a:spcPts val="1085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70180">
                <a:tc>
                  <a:txBody>
                    <a:bodyPr/>
                    <a:lstStyle/>
                    <a:p>
                      <a:pPr algn="ctr" marL="28575" marR="12065">
                        <a:lnSpc>
                          <a:spcPts val="1135"/>
                        </a:lnSpc>
                      </a:pPr>
                      <a:r>
                        <a:rPr dirty="0" sz="1000">
                          <a:latin typeface="Lucida Sans Unicode"/>
                          <a:cs typeface="Lucida Sans Unicode"/>
                        </a:rPr>
                        <a:t>⋮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50165" marR="12065">
                        <a:lnSpc>
                          <a:spcPts val="1135"/>
                        </a:lnSpc>
                      </a:pPr>
                      <a:r>
                        <a:rPr dirty="0" sz="1000">
                          <a:latin typeface="Lucida Sans Unicode"/>
                          <a:cs typeface="Lucida Sans Unicode"/>
                        </a:rPr>
                        <a:t>⋮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135"/>
                        </a:lnSpc>
                      </a:pPr>
                      <a:r>
                        <a:rPr dirty="0" sz="1000">
                          <a:latin typeface="Lucida Sans Unicode"/>
                          <a:cs typeface="Lucida Sans Unicode"/>
                        </a:rPr>
                        <a:t>⋮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5715">
                        <a:lnSpc>
                          <a:spcPts val="1135"/>
                        </a:lnSpc>
                      </a:pPr>
                      <a:r>
                        <a:rPr dirty="0" sz="1000">
                          <a:latin typeface="Lucida Sans Unicode"/>
                          <a:cs typeface="Lucida Sans Unicode"/>
                        </a:rPr>
                        <a:t>⋮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7785" marR="39370">
                        <a:lnSpc>
                          <a:spcPts val="1135"/>
                        </a:lnSpc>
                      </a:pPr>
                      <a:r>
                        <a:rPr dirty="0" sz="1000">
                          <a:latin typeface="Lucida Sans Unicode"/>
                          <a:cs typeface="Lucida Sans Unicode"/>
                        </a:rPr>
                        <a:t>⋱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1135"/>
                        </a:lnSpc>
                      </a:pPr>
                      <a:r>
                        <a:rPr dirty="0" sz="1000">
                          <a:latin typeface="Lucida Sans Unicode"/>
                          <a:cs typeface="Lucida Sans Unicode"/>
                        </a:rPr>
                        <a:t>⋮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33350">
                        <a:lnSpc>
                          <a:spcPts val="1135"/>
                        </a:lnSpc>
                      </a:pPr>
                      <a:r>
                        <a:rPr dirty="0" sz="1000">
                          <a:latin typeface="Lucida Sans Unicode"/>
                          <a:cs typeface="Lucida Sans Unicode"/>
                        </a:rPr>
                        <a:t>⋮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43815" marR="21590">
                        <a:lnSpc>
                          <a:spcPts val="1135"/>
                        </a:lnSpc>
                      </a:pPr>
                      <a:r>
                        <a:rPr dirty="0" sz="1000">
                          <a:latin typeface="Lucida Sans Unicode"/>
                          <a:cs typeface="Lucida Sans Unicode"/>
                        </a:rPr>
                        <a:t>⋮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0"/>
                </a:tc>
              </a:tr>
              <a:tr h="199390">
                <a:tc>
                  <a:txBody>
                    <a:bodyPr/>
                    <a:lstStyle/>
                    <a:p>
                      <a:pPr algn="ctr" marL="22225" marR="12065">
                        <a:lnSpc>
                          <a:spcPts val="1200"/>
                        </a:lnSpc>
                        <a:spcBef>
                          <a:spcPts val="270"/>
                        </a:spcBef>
                      </a:pPr>
                      <a:r>
                        <a:rPr dirty="0" baseline="13888" sz="1500" spc="-30" i="1">
                          <a:latin typeface="Palatino Linotype"/>
                          <a:cs typeface="Palatino Linotype"/>
                        </a:rPr>
                        <a:t>y</a:t>
                      </a:r>
                      <a:r>
                        <a:rPr dirty="0" sz="650" spc="-20" i="1">
                          <a:latin typeface="Palatino Linotype"/>
                          <a:cs typeface="Palatino Linotype"/>
                        </a:rPr>
                        <a:t>n</a:t>
                      </a:r>
                      <a:r>
                        <a:rPr dirty="0" sz="650" spc="-2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650" spc="-20" i="1">
                          <a:latin typeface="Palatino Linotype"/>
                          <a:cs typeface="Palatino Linotype"/>
                        </a:rPr>
                        <a:t>T</a:t>
                      </a:r>
                      <a:r>
                        <a:rPr dirty="0" sz="650" spc="-75" i="1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650" spc="-25">
                          <a:latin typeface="Cambria"/>
                          <a:cs typeface="Cambria"/>
                        </a:rPr>
                        <a:t>–</a:t>
                      </a:r>
                      <a:r>
                        <a:rPr dirty="0" sz="650" spc="-25">
                          <a:latin typeface="Palatino Linotype"/>
                          <a:cs typeface="Palatino Linotype"/>
                        </a:rPr>
                        <a:t>3</a:t>
                      </a:r>
                      <a:r>
                        <a:rPr dirty="0" sz="650" spc="-25">
                          <a:latin typeface="Cambria"/>
                          <a:cs typeface="Cambria"/>
                        </a:rPr>
                        <a:t>)</a:t>
                      </a:r>
                      <a:endParaRPr sz="650">
                        <a:latin typeface="Cambria"/>
                        <a:cs typeface="Cambria"/>
                      </a:endParaRPr>
                    </a:p>
                  </a:txBody>
                  <a:tcPr marL="0" marR="0" marB="0" marT="34290"/>
                </a:tc>
                <a:tc>
                  <a:txBody>
                    <a:bodyPr/>
                    <a:lstStyle/>
                    <a:p>
                      <a:pPr algn="ctr" marL="43815" marR="12065">
                        <a:lnSpc>
                          <a:spcPts val="1200"/>
                        </a:lnSpc>
                        <a:spcBef>
                          <a:spcPts val="270"/>
                        </a:spcBef>
                      </a:pPr>
                      <a:r>
                        <a:rPr dirty="0" baseline="13888" sz="1500" spc="-30" i="1">
                          <a:latin typeface="Palatino Linotype"/>
                          <a:cs typeface="Palatino Linotype"/>
                        </a:rPr>
                        <a:t>y</a:t>
                      </a:r>
                      <a:r>
                        <a:rPr dirty="0" sz="650" spc="-20" i="1">
                          <a:latin typeface="Palatino Linotype"/>
                          <a:cs typeface="Palatino Linotype"/>
                        </a:rPr>
                        <a:t>n</a:t>
                      </a:r>
                      <a:r>
                        <a:rPr dirty="0" sz="650" spc="-2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650" spc="-20" i="1">
                          <a:latin typeface="Palatino Linotype"/>
                          <a:cs typeface="Palatino Linotype"/>
                        </a:rPr>
                        <a:t>T</a:t>
                      </a:r>
                      <a:r>
                        <a:rPr dirty="0" sz="650" spc="-75" i="1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650" spc="-25">
                          <a:latin typeface="Cambria"/>
                          <a:cs typeface="Cambria"/>
                        </a:rPr>
                        <a:t>–</a:t>
                      </a:r>
                      <a:r>
                        <a:rPr dirty="0" sz="650" spc="-25">
                          <a:latin typeface="Palatino Linotype"/>
                          <a:cs typeface="Palatino Linotype"/>
                        </a:rPr>
                        <a:t>4</a:t>
                      </a:r>
                      <a:r>
                        <a:rPr dirty="0" sz="650" spc="-25">
                          <a:latin typeface="Cambria"/>
                          <a:cs typeface="Cambria"/>
                        </a:rPr>
                        <a:t>)</a:t>
                      </a:r>
                      <a:endParaRPr sz="650">
                        <a:latin typeface="Cambria"/>
                        <a:cs typeface="Cambria"/>
                      </a:endParaRPr>
                    </a:p>
                  </a:txBody>
                  <a:tcPr marL="0" marR="0" marB="0" marT="3429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00"/>
                        </a:lnSpc>
                        <a:spcBef>
                          <a:spcPts val="270"/>
                        </a:spcBef>
                      </a:pPr>
                      <a:r>
                        <a:rPr dirty="0" baseline="13888" sz="1500" spc="-30" i="1">
                          <a:latin typeface="Palatino Linotype"/>
                          <a:cs typeface="Palatino Linotype"/>
                        </a:rPr>
                        <a:t>y</a:t>
                      </a:r>
                      <a:r>
                        <a:rPr dirty="0" sz="650" spc="-20" i="1">
                          <a:latin typeface="Palatino Linotype"/>
                          <a:cs typeface="Palatino Linotype"/>
                        </a:rPr>
                        <a:t>n</a:t>
                      </a:r>
                      <a:r>
                        <a:rPr dirty="0" sz="650" spc="-2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650" spc="-20" i="1">
                          <a:latin typeface="Palatino Linotype"/>
                          <a:cs typeface="Palatino Linotype"/>
                        </a:rPr>
                        <a:t>T</a:t>
                      </a:r>
                      <a:r>
                        <a:rPr dirty="0" sz="650" spc="-75" i="1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650" spc="-25">
                          <a:latin typeface="Cambria"/>
                          <a:cs typeface="Cambria"/>
                        </a:rPr>
                        <a:t>–</a:t>
                      </a:r>
                      <a:r>
                        <a:rPr dirty="0" sz="650" spc="-25">
                          <a:latin typeface="Palatino Linotype"/>
                          <a:cs typeface="Palatino Linotype"/>
                        </a:rPr>
                        <a:t>5</a:t>
                      </a:r>
                      <a:r>
                        <a:rPr dirty="0" sz="650" spc="-25">
                          <a:latin typeface="Cambria"/>
                          <a:cs typeface="Cambria"/>
                        </a:rPr>
                        <a:t>)</a:t>
                      </a:r>
                      <a:endParaRPr sz="650">
                        <a:latin typeface="Cambria"/>
                        <a:cs typeface="Cambria"/>
                      </a:endParaRPr>
                    </a:p>
                  </a:txBody>
                  <a:tcPr marL="0" marR="0" marB="0" marT="3429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200"/>
                        </a:lnSpc>
                        <a:spcBef>
                          <a:spcPts val="270"/>
                        </a:spcBef>
                      </a:pPr>
                      <a:r>
                        <a:rPr dirty="0" baseline="13888" sz="1500" spc="-30" i="1">
                          <a:latin typeface="Palatino Linotype"/>
                          <a:cs typeface="Palatino Linotype"/>
                        </a:rPr>
                        <a:t>y</a:t>
                      </a:r>
                      <a:r>
                        <a:rPr dirty="0" sz="650" spc="-20" i="1">
                          <a:latin typeface="Palatino Linotype"/>
                          <a:cs typeface="Palatino Linotype"/>
                        </a:rPr>
                        <a:t>n</a:t>
                      </a:r>
                      <a:r>
                        <a:rPr dirty="0" sz="650" spc="-2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650" spc="-20" i="1">
                          <a:latin typeface="Palatino Linotype"/>
                          <a:cs typeface="Palatino Linotype"/>
                        </a:rPr>
                        <a:t>T</a:t>
                      </a:r>
                      <a:r>
                        <a:rPr dirty="0" sz="650" spc="-75" i="1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650" spc="-25">
                          <a:latin typeface="Cambria"/>
                          <a:cs typeface="Cambria"/>
                        </a:rPr>
                        <a:t>–</a:t>
                      </a:r>
                      <a:r>
                        <a:rPr dirty="0" sz="650" spc="-25">
                          <a:latin typeface="Palatino Linotype"/>
                          <a:cs typeface="Palatino Linotype"/>
                        </a:rPr>
                        <a:t>6</a:t>
                      </a:r>
                      <a:r>
                        <a:rPr dirty="0" sz="650" spc="-25">
                          <a:latin typeface="Cambria"/>
                          <a:cs typeface="Cambria"/>
                        </a:rPr>
                        <a:t>)</a:t>
                      </a:r>
                      <a:endParaRPr sz="650">
                        <a:latin typeface="Cambria"/>
                        <a:cs typeface="Cambria"/>
                      </a:endParaRPr>
                    </a:p>
                  </a:txBody>
                  <a:tcPr marL="0" marR="0" marB="0" marT="34290"/>
                </a:tc>
                <a:tc>
                  <a:txBody>
                    <a:bodyPr/>
                    <a:lstStyle/>
                    <a:p>
                      <a:pPr marL="53340" marR="39370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dirty="0" sz="1000">
                          <a:latin typeface="Cambria"/>
                          <a:cs typeface="Cambria"/>
                        </a:rPr>
                        <a:t>…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2540"/>
                </a:tc>
                <a:tc>
                  <a:txBody>
                    <a:bodyPr/>
                    <a:lstStyle/>
                    <a:p>
                      <a:pPr algn="r" marR="45720">
                        <a:lnSpc>
                          <a:spcPts val="1200"/>
                        </a:lnSpc>
                        <a:spcBef>
                          <a:spcPts val="270"/>
                        </a:spcBef>
                      </a:pPr>
                      <a:r>
                        <a:rPr dirty="0" baseline="13888" sz="1500" spc="-37" i="1">
                          <a:latin typeface="Palatino Linotype"/>
                          <a:cs typeface="Palatino Linotype"/>
                        </a:rPr>
                        <a:t>y</a:t>
                      </a:r>
                      <a:r>
                        <a:rPr dirty="0" sz="650" spc="-25" i="1">
                          <a:latin typeface="Palatino Linotype"/>
                          <a:cs typeface="Palatino Linotype"/>
                        </a:rPr>
                        <a:t>n</a:t>
                      </a:r>
                      <a:r>
                        <a:rPr dirty="0" sz="650" spc="-25">
                          <a:latin typeface="Palatino Linotype"/>
                          <a:cs typeface="Palatino Linotype"/>
                        </a:rPr>
                        <a:t>2</a:t>
                      </a:r>
                      <a:endParaRPr sz="6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4290"/>
                </a:tc>
                <a:tc>
                  <a:txBody>
                    <a:bodyPr/>
                    <a:lstStyle/>
                    <a:p>
                      <a:pPr algn="r" marR="95885">
                        <a:lnSpc>
                          <a:spcPts val="1200"/>
                        </a:lnSpc>
                        <a:spcBef>
                          <a:spcPts val="270"/>
                        </a:spcBef>
                      </a:pPr>
                      <a:r>
                        <a:rPr dirty="0" baseline="13888" sz="1500" spc="-37" i="1">
                          <a:latin typeface="Palatino Linotype"/>
                          <a:cs typeface="Palatino Linotype"/>
                        </a:rPr>
                        <a:t>y</a:t>
                      </a:r>
                      <a:r>
                        <a:rPr dirty="0" sz="650" spc="-25" i="1">
                          <a:latin typeface="Palatino Linotype"/>
                          <a:cs typeface="Palatino Linotype"/>
                        </a:rPr>
                        <a:t>n</a:t>
                      </a:r>
                      <a:r>
                        <a:rPr dirty="0" sz="650" spc="-25">
                          <a:latin typeface="Palatino Linotype"/>
                          <a:cs typeface="Palatino Linotype"/>
                        </a:rPr>
                        <a:t>1</a:t>
                      </a:r>
                      <a:endParaRPr sz="6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4290"/>
                </a:tc>
                <a:tc>
                  <a:txBody>
                    <a:bodyPr/>
                    <a:lstStyle/>
                    <a:p>
                      <a:pPr algn="ctr" marL="43815" marR="21590"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2540"/>
                </a:tc>
              </a:tr>
              <a:tr h="189230">
                <a:tc>
                  <a:txBody>
                    <a:bodyPr/>
                    <a:lstStyle/>
                    <a:p>
                      <a:pPr algn="ctr" marL="22225" marR="1206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baseline="13888" sz="1500" spc="-30" i="1">
                          <a:latin typeface="Palatino Linotype"/>
                          <a:cs typeface="Palatino Linotype"/>
                        </a:rPr>
                        <a:t>y</a:t>
                      </a:r>
                      <a:r>
                        <a:rPr dirty="0" sz="650" spc="-20" i="1">
                          <a:latin typeface="Palatino Linotype"/>
                          <a:cs typeface="Palatino Linotype"/>
                        </a:rPr>
                        <a:t>n</a:t>
                      </a:r>
                      <a:r>
                        <a:rPr dirty="0" sz="650" spc="-2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650" spc="-20" i="1">
                          <a:latin typeface="Palatino Linotype"/>
                          <a:cs typeface="Palatino Linotype"/>
                        </a:rPr>
                        <a:t>T</a:t>
                      </a:r>
                      <a:r>
                        <a:rPr dirty="0" sz="650" spc="-75" i="1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650" spc="-25">
                          <a:latin typeface="Cambria"/>
                          <a:cs typeface="Cambria"/>
                        </a:rPr>
                        <a:t>–</a:t>
                      </a:r>
                      <a:r>
                        <a:rPr dirty="0" sz="650" spc="-25">
                          <a:latin typeface="Palatino Linotype"/>
                          <a:cs typeface="Palatino Linotype"/>
                        </a:rPr>
                        <a:t>2</a:t>
                      </a:r>
                      <a:r>
                        <a:rPr dirty="0" sz="650" spc="-25">
                          <a:latin typeface="Cambria"/>
                          <a:cs typeface="Cambria"/>
                        </a:rPr>
                        <a:t>)</a:t>
                      </a:r>
                      <a:endParaRPr sz="650">
                        <a:latin typeface="Cambria"/>
                        <a:cs typeface="Cambria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 algn="ctr" marL="43815" marR="1206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baseline="13888" sz="1500" spc="-30" i="1">
                          <a:latin typeface="Palatino Linotype"/>
                          <a:cs typeface="Palatino Linotype"/>
                        </a:rPr>
                        <a:t>y</a:t>
                      </a:r>
                      <a:r>
                        <a:rPr dirty="0" sz="650" spc="-20" i="1">
                          <a:latin typeface="Palatino Linotype"/>
                          <a:cs typeface="Palatino Linotype"/>
                        </a:rPr>
                        <a:t>n</a:t>
                      </a:r>
                      <a:r>
                        <a:rPr dirty="0" sz="650" spc="-2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650" spc="-20" i="1">
                          <a:latin typeface="Palatino Linotype"/>
                          <a:cs typeface="Palatino Linotype"/>
                        </a:rPr>
                        <a:t>T</a:t>
                      </a:r>
                      <a:r>
                        <a:rPr dirty="0" sz="650" spc="-75" i="1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650" spc="-25">
                          <a:latin typeface="Cambria"/>
                          <a:cs typeface="Cambria"/>
                        </a:rPr>
                        <a:t>–</a:t>
                      </a:r>
                      <a:r>
                        <a:rPr dirty="0" sz="650" spc="-25">
                          <a:latin typeface="Palatino Linotype"/>
                          <a:cs typeface="Palatino Linotype"/>
                        </a:rPr>
                        <a:t>3</a:t>
                      </a:r>
                      <a:r>
                        <a:rPr dirty="0" sz="650" spc="-25">
                          <a:latin typeface="Cambria"/>
                          <a:cs typeface="Cambria"/>
                        </a:rPr>
                        <a:t>)</a:t>
                      </a:r>
                      <a:endParaRPr sz="650">
                        <a:latin typeface="Cambria"/>
                        <a:cs typeface="Cambria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baseline="13888" sz="1500" spc="-30" i="1">
                          <a:latin typeface="Palatino Linotype"/>
                          <a:cs typeface="Palatino Linotype"/>
                        </a:rPr>
                        <a:t>y</a:t>
                      </a:r>
                      <a:r>
                        <a:rPr dirty="0" sz="650" spc="-20" i="1">
                          <a:latin typeface="Palatino Linotype"/>
                          <a:cs typeface="Palatino Linotype"/>
                        </a:rPr>
                        <a:t>n</a:t>
                      </a:r>
                      <a:r>
                        <a:rPr dirty="0" sz="650" spc="-2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650" spc="-20" i="1">
                          <a:latin typeface="Palatino Linotype"/>
                          <a:cs typeface="Palatino Linotype"/>
                        </a:rPr>
                        <a:t>T</a:t>
                      </a:r>
                      <a:r>
                        <a:rPr dirty="0" sz="650" spc="-75" i="1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650" spc="-25">
                          <a:latin typeface="Cambria"/>
                          <a:cs typeface="Cambria"/>
                        </a:rPr>
                        <a:t>–</a:t>
                      </a:r>
                      <a:r>
                        <a:rPr dirty="0" sz="650" spc="-25">
                          <a:latin typeface="Palatino Linotype"/>
                          <a:cs typeface="Palatino Linotype"/>
                        </a:rPr>
                        <a:t>4</a:t>
                      </a:r>
                      <a:r>
                        <a:rPr dirty="0" sz="650" spc="-25">
                          <a:latin typeface="Cambria"/>
                          <a:cs typeface="Cambria"/>
                        </a:rPr>
                        <a:t>)</a:t>
                      </a:r>
                      <a:endParaRPr sz="650">
                        <a:latin typeface="Cambria"/>
                        <a:cs typeface="Cambria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baseline="13888" sz="1500" spc="-30" i="1">
                          <a:latin typeface="Palatino Linotype"/>
                          <a:cs typeface="Palatino Linotype"/>
                        </a:rPr>
                        <a:t>y</a:t>
                      </a:r>
                      <a:r>
                        <a:rPr dirty="0" sz="650" spc="-20" i="1">
                          <a:latin typeface="Palatino Linotype"/>
                          <a:cs typeface="Palatino Linotype"/>
                        </a:rPr>
                        <a:t>n</a:t>
                      </a:r>
                      <a:r>
                        <a:rPr dirty="0" sz="650" spc="-2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650" spc="-20" i="1">
                          <a:latin typeface="Palatino Linotype"/>
                          <a:cs typeface="Palatino Linotype"/>
                        </a:rPr>
                        <a:t>T</a:t>
                      </a:r>
                      <a:r>
                        <a:rPr dirty="0" sz="650" spc="-75" i="1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650" spc="-25">
                          <a:latin typeface="Cambria"/>
                          <a:cs typeface="Cambria"/>
                        </a:rPr>
                        <a:t>–</a:t>
                      </a:r>
                      <a:r>
                        <a:rPr dirty="0" sz="650" spc="-25">
                          <a:latin typeface="Palatino Linotype"/>
                          <a:cs typeface="Palatino Linotype"/>
                        </a:rPr>
                        <a:t>5</a:t>
                      </a:r>
                      <a:r>
                        <a:rPr dirty="0" sz="650" spc="-25">
                          <a:latin typeface="Cambria"/>
                          <a:cs typeface="Cambria"/>
                        </a:rPr>
                        <a:t>)</a:t>
                      </a:r>
                      <a:endParaRPr sz="650">
                        <a:latin typeface="Cambria"/>
                        <a:cs typeface="Cambria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 marL="53340" marR="39370">
                        <a:lnSpc>
                          <a:spcPts val="1085"/>
                        </a:lnSpc>
                      </a:pPr>
                      <a:r>
                        <a:rPr dirty="0" sz="1000">
                          <a:latin typeface="Cambria"/>
                          <a:cs typeface="Cambria"/>
                        </a:rPr>
                        <a:t>…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45720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baseline="13888" sz="1500" spc="-37" i="1">
                          <a:latin typeface="Palatino Linotype"/>
                          <a:cs typeface="Palatino Linotype"/>
                        </a:rPr>
                        <a:t>y</a:t>
                      </a:r>
                      <a:r>
                        <a:rPr dirty="0" sz="650" spc="-25" i="1">
                          <a:latin typeface="Palatino Linotype"/>
                          <a:cs typeface="Palatino Linotype"/>
                        </a:rPr>
                        <a:t>n</a:t>
                      </a:r>
                      <a:r>
                        <a:rPr dirty="0" sz="650" spc="-25">
                          <a:latin typeface="Palatino Linotype"/>
                          <a:cs typeface="Palatino Linotype"/>
                        </a:rPr>
                        <a:t>3</a:t>
                      </a:r>
                      <a:endParaRPr sz="6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 algn="r" marR="9588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baseline="13888" sz="1500" spc="-37" i="1">
                          <a:latin typeface="Palatino Linotype"/>
                          <a:cs typeface="Palatino Linotype"/>
                        </a:rPr>
                        <a:t>y</a:t>
                      </a:r>
                      <a:r>
                        <a:rPr dirty="0" sz="650" spc="-25" i="1">
                          <a:latin typeface="Palatino Linotype"/>
                          <a:cs typeface="Palatino Linotype"/>
                        </a:rPr>
                        <a:t>n</a:t>
                      </a:r>
                      <a:r>
                        <a:rPr dirty="0" sz="650" spc="-25">
                          <a:latin typeface="Palatino Linotype"/>
                          <a:cs typeface="Palatino Linotype"/>
                        </a:rPr>
                        <a:t>2</a:t>
                      </a:r>
                      <a:endParaRPr sz="6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7145"/>
                </a:tc>
                <a:tc>
                  <a:txBody>
                    <a:bodyPr/>
                    <a:lstStyle/>
                    <a:p>
                      <a:pPr algn="ctr" marL="31750" marR="12065">
                        <a:lnSpc>
                          <a:spcPct val="100000"/>
                        </a:lnSpc>
                        <a:spcBef>
                          <a:spcPts val="135"/>
                        </a:spcBef>
                      </a:pPr>
                      <a:r>
                        <a:rPr dirty="0" baseline="13888" sz="1500" spc="-44" i="1">
                          <a:latin typeface="Palatino Linotype"/>
                          <a:cs typeface="Palatino Linotype"/>
                        </a:rPr>
                        <a:t>y</a:t>
                      </a:r>
                      <a:r>
                        <a:rPr dirty="0" sz="650" spc="-30" i="1">
                          <a:latin typeface="Palatino Linotype"/>
                          <a:cs typeface="Palatino Linotype"/>
                        </a:rPr>
                        <a:t>n</a:t>
                      </a:r>
                      <a:r>
                        <a:rPr dirty="0" sz="650" spc="-30">
                          <a:latin typeface="Palatino Linotype"/>
                          <a:cs typeface="Palatino Linotype"/>
                        </a:rPr>
                        <a:t>1</a:t>
                      </a:r>
                      <a:endParaRPr sz="6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7145"/>
                </a:tc>
              </a:tr>
              <a:tr h="139065">
                <a:tc>
                  <a:txBody>
                    <a:bodyPr/>
                    <a:lstStyle/>
                    <a:p>
                      <a:pPr algn="ctr">
                        <a:lnSpc>
                          <a:spcPts val="730"/>
                        </a:lnSpc>
                        <a:spcBef>
                          <a:spcPts val="265"/>
                        </a:spcBef>
                      </a:pPr>
                      <a:r>
                        <a:rPr dirty="0" sz="1000" spc="-30">
                          <a:latin typeface="Palatino Linotype"/>
                          <a:cs typeface="Palatino Linotype"/>
                        </a:rPr>
                        <a:t>of</a:t>
                      </a:r>
                      <a:r>
                        <a:rPr dirty="0" sz="1000" spc="-35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1000">
                          <a:latin typeface="Cambria"/>
                          <a:cs typeface="Cambria"/>
                        </a:rPr>
                        <a:t>(</a:t>
                      </a:r>
                      <a:r>
                        <a:rPr dirty="0" sz="1000" i="1">
                          <a:latin typeface="Palatino Linotype"/>
                          <a:cs typeface="Palatino Linotype"/>
                        </a:rPr>
                        <a:t>T</a:t>
                      </a:r>
                      <a:r>
                        <a:rPr dirty="0" sz="1000" spc="35" i="1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1000" spc="130">
                          <a:latin typeface="Cambria"/>
                          <a:cs typeface="Cambria"/>
                        </a:rPr>
                        <a:t>–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33655"/>
                </a:tc>
                <a:tc>
                  <a:txBody>
                    <a:bodyPr/>
                    <a:lstStyle/>
                    <a:p>
                      <a:pPr marL="41910">
                        <a:lnSpc>
                          <a:spcPts val="730"/>
                        </a:lnSpc>
                        <a:spcBef>
                          <a:spcPts val="26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2</a:t>
                      </a:r>
                      <a:r>
                        <a:rPr dirty="0" sz="1000">
                          <a:latin typeface="Cambria"/>
                          <a:cs typeface="Cambria"/>
                        </a:rPr>
                        <a:t>)</a:t>
                      </a:r>
                      <a:r>
                        <a:rPr dirty="0" sz="1000" spc="-50">
                          <a:latin typeface="Cambria"/>
                          <a:cs typeface="Cambria"/>
                        </a:rPr>
                        <a:t> </a:t>
                      </a:r>
                      <a:r>
                        <a:rPr dirty="0" sz="1000" spc="-45">
                          <a:latin typeface="Palatino Linotype"/>
                          <a:cs typeface="Palatino Linotype"/>
                        </a:rPr>
                        <a:t>empir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3655"/>
                </a:tc>
                <a:tc gridSpan="2">
                  <a:txBody>
                    <a:bodyPr/>
                    <a:lstStyle/>
                    <a:p>
                      <a:pPr marL="15875">
                        <a:lnSpc>
                          <a:spcPts val="730"/>
                        </a:lnSpc>
                        <a:spcBef>
                          <a:spcPts val="265"/>
                        </a:spcBef>
                      </a:pPr>
                      <a:r>
                        <a:rPr dirty="0" sz="1000" spc="-20">
                          <a:latin typeface="Palatino Linotype"/>
                          <a:cs typeface="Palatino Linotype"/>
                        </a:rPr>
                        <a:t>ical</a:t>
                      </a:r>
                      <a:r>
                        <a:rPr dirty="0" sz="1000" spc="-30">
                          <a:latin typeface="Palatino Linotype"/>
                          <a:cs typeface="Palatino Linotype"/>
                        </a:rPr>
                        <a:t> moments </a:t>
                      </a:r>
                      <a:r>
                        <a:rPr dirty="0" sz="1000" spc="-25">
                          <a:latin typeface="Palatino Linotype"/>
                          <a:cs typeface="Palatino Linotype"/>
                        </a:rPr>
                        <a:t>is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3655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620">
                        <a:lnSpc>
                          <a:spcPts val="730"/>
                        </a:lnSpc>
                        <a:spcBef>
                          <a:spcPts val="265"/>
                        </a:spcBef>
                      </a:pPr>
                      <a:r>
                        <a:rPr dirty="0" sz="1000" spc="-35">
                          <a:latin typeface="Palatino Linotype"/>
                          <a:cs typeface="Palatino Linotype"/>
                        </a:rPr>
                        <a:t>then: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3655"/>
                </a:tc>
                <a:tc gridSpan="2">
                  <a:txBody>
                    <a:bodyPr/>
                    <a:lstStyle/>
                    <a:p>
                      <a:pPr marL="73660">
                        <a:lnSpc>
                          <a:spcPts val="730"/>
                        </a:lnSpc>
                        <a:spcBef>
                          <a:spcPts val="265"/>
                        </a:spcBef>
                      </a:pPr>
                      <a:r>
                        <a:rPr dirty="0" sz="1000" spc="-735" i="1">
                          <a:latin typeface="Palatino Linotype"/>
                          <a:cs typeface="Palatino Linotype"/>
                        </a:rPr>
                        <a:t>m</a:t>
                      </a:r>
                      <a:r>
                        <a:rPr dirty="0" sz="1000" spc="-170" i="1">
                          <a:latin typeface="Meiryo"/>
                          <a:cs typeface="Meiryo"/>
                        </a:rPr>
                        <a:t>̄</a:t>
                      </a:r>
                      <a:r>
                        <a:rPr dirty="0" sz="1000" spc="195" i="1">
                          <a:latin typeface="Meiryo"/>
                          <a:cs typeface="Meiryo"/>
                        </a:rPr>
                        <a:t> </a:t>
                      </a:r>
                      <a:r>
                        <a:rPr dirty="0" sz="1000" spc="125">
                          <a:latin typeface="Cambria"/>
                          <a:cs typeface="Cambria"/>
                        </a:rPr>
                        <a:t>=</a:t>
                      </a:r>
                      <a:r>
                        <a:rPr dirty="0" sz="1000" spc="180">
                          <a:latin typeface="Cambria"/>
                          <a:cs typeface="Cambria"/>
                        </a:rPr>
                        <a:t> </a:t>
                      </a:r>
                      <a:r>
                        <a:rPr dirty="0" u="sng" baseline="42735" sz="975" spc="-97">
                          <a:uFill>
                            <a:solidFill>
                              <a:srgbClr val="000000"/>
                            </a:solidFill>
                          </a:u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dirty="0" u="sng" baseline="42735" sz="975">
                          <a:uFill>
                            <a:solidFill>
                              <a:srgbClr val="000000"/>
                            </a:solidFill>
                          </a:uFill>
                          <a:latin typeface="Palatino Linotype"/>
                          <a:cs typeface="Palatino Linotype"/>
                        </a:rPr>
                        <a:t>1</a:t>
                      </a:r>
                      <a:r>
                        <a:rPr dirty="0" baseline="42735" sz="975" spc="97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baseline="38888" sz="1500" spc="217">
                          <a:latin typeface="Segoe UI Symbol"/>
                          <a:cs typeface="Segoe UI Symbol"/>
                        </a:rPr>
                        <a:t>∑</a:t>
                      </a:r>
                      <a:endParaRPr baseline="38888" sz="1500">
                        <a:latin typeface="Segoe UI Symbol"/>
                        <a:cs typeface="Segoe UI Symbol"/>
                      </a:endParaRPr>
                    </a:p>
                  </a:txBody>
                  <a:tcPr marL="0" marR="0" marB="0" marT="33655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55244" marR="21590">
                        <a:lnSpc>
                          <a:spcPts val="730"/>
                        </a:lnSpc>
                        <a:spcBef>
                          <a:spcPts val="265"/>
                        </a:spcBef>
                      </a:pPr>
                      <a:r>
                        <a:rPr dirty="0" sz="1000" i="1">
                          <a:latin typeface="Palatino Linotype"/>
                          <a:cs typeface="Palatino Linotype"/>
                        </a:rPr>
                        <a:t>L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3655"/>
                </a:tc>
              </a:tr>
              <a:tr h="102870"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R="12065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R="39370"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32715">
                        <a:lnSpc>
                          <a:spcPts val="715"/>
                        </a:lnSpc>
                      </a:pPr>
                      <a:r>
                        <a:rPr dirty="0" sz="650" i="1">
                          <a:latin typeface="Palatino Linotype"/>
                          <a:cs typeface="Palatino Linotype"/>
                        </a:rPr>
                        <a:t>N</a:t>
                      </a:r>
                      <a:endParaRPr sz="6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25400">
                        <a:lnSpc>
                          <a:spcPts val="595"/>
                        </a:lnSpc>
                      </a:pPr>
                      <a:r>
                        <a:rPr dirty="0" sz="650" i="1">
                          <a:latin typeface="Palatino Linotype"/>
                          <a:cs typeface="Palatino Linotype"/>
                        </a:rPr>
                        <a:t>n</a:t>
                      </a:r>
                      <a:r>
                        <a:rPr dirty="0" sz="650" spc="350" i="1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baseline="4273" sz="975" spc="-75" i="1">
                          <a:latin typeface="Palatino Linotype"/>
                          <a:cs typeface="Palatino Linotype"/>
                        </a:rPr>
                        <a:t>n</a:t>
                      </a:r>
                      <a:endParaRPr baseline="4273" sz="975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9" name="object 9" descr=""/>
          <p:cNvSpPr txBox="1"/>
          <p:nvPr/>
        </p:nvSpPr>
        <p:spPr>
          <a:xfrm>
            <a:off x="3965431" y="202482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965431" y="2369435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965431" y="245870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⎠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201349" y="1998982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(7.18)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676809" y="2696782"/>
            <a:ext cx="5867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vector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092649" y="2769580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853968" y="2696800"/>
            <a:ext cx="636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29914" sz="975" spc="30" i="1">
                <a:latin typeface="Meiryo"/>
                <a:cs typeface="Meiryo"/>
              </a:rPr>
              <a:t>⊤</a:t>
            </a:r>
            <a:r>
              <a:rPr dirty="0" sz="1000" spc="160">
                <a:latin typeface="Cambria"/>
                <a:cs typeface="Cambria"/>
              </a:rPr>
              <a:t>Δ</a:t>
            </a:r>
            <a:r>
              <a:rPr dirty="0" sz="1000" spc="-440" i="1">
                <a:latin typeface="Meiryo"/>
                <a:cs typeface="Meiryo"/>
              </a:rPr>
              <a:t/>
            </a:r>
            <a:r>
              <a:rPr dirty="0" sz="1000" spc="105" i="1">
                <a:latin typeface="Meiryo"/>
                <a:cs typeface="Meiryo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with: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028606" y="3124829"/>
            <a:ext cx="2857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2542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91322" y="3052043"/>
            <a:ext cx="6832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baseline="34188" sz="975" spc="-7" i="1">
                <a:latin typeface="Meiryo"/>
                <a:cs typeface="Meiryo"/>
              </a:rPr>
              <a:t>⊤</a:t>
            </a:r>
            <a:r>
              <a:rPr dirty="0" sz="1000" spc="135">
                <a:latin typeface="Cambria"/>
                <a:cs typeface="Cambria"/>
              </a:rPr>
              <a:t>Δ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45" i="1">
                <a:latin typeface="Meiryo"/>
                <a:cs typeface="Meiryo"/>
              </a:rPr>
              <a:t> 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baseline="34188" sz="975" spc="15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558841" y="2834308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00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711662" y="2931546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661026" y="2936716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676574" y="3229639"/>
            <a:ext cx="1581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3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845623" y="3052044"/>
            <a:ext cx="81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901974" y="3124825"/>
            <a:ext cx="4908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03225" algn="l"/>
              </a:tabLst>
            </a:pP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-10">
                <a:latin typeface="Cambria"/>
                <a:cs typeface="Cambria"/>
              </a:rPr>
              <a:t>(</a:t>
            </a:r>
            <a:r>
              <a:rPr dirty="0" sz="650" spc="-10" i="1">
                <a:latin typeface="Palatino Linotype"/>
                <a:cs typeface="Palatino Linotype"/>
              </a:rPr>
              <a:t>t</a:t>
            </a:r>
            <a:r>
              <a:rPr dirty="0" sz="650" spc="-10">
                <a:latin typeface="Cambria"/>
                <a:cs typeface="Cambria"/>
              </a:rPr>
              <a:t>–</a:t>
            </a:r>
            <a:r>
              <a:rPr dirty="0" sz="650" spc="-10">
                <a:latin typeface="Palatino Linotype"/>
                <a:cs typeface="Palatino Linotype"/>
              </a:rPr>
              <a:t>2</a:t>
            </a:r>
            <a:r>
              <a:rPr dirty="0" sz="650" spc="-10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479988" y="2931546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429352" y="2936717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144172" y="3052044"/>
            <a:ext cx="5518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81965" algn="l"/>
              </a:tabLst>
            </a:pPr>
            <a:r>
              <a:rPr dirty="0" sz="1000" spc="185">
                <a:latin typeface="Cambria"/>
                <a:cs typeface="Cambria"/>
              </a:rPr>
              <a:t>Δ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100" i="1">
                <a:latin typeface="Meiryo"/>
                <a:cs typeface="Meiryo"/>
              </a:rPr>
              <a:t> </a:t>
            </a:r>
            <a:r>
              <a:rPr dirty="0" sz="1000" spc="-50" i="1">
                <a:latin typeface="Meiryo"/>
                <a:cs typeface="Meiryo"/>
              </a:rPr>
              <a:t>,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444899" y="3229640"/>
            <a:ext cx="1581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4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670294" y="3124825"/>
            <a:ext cx="4908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03225" algn="l"/>
              </a:tabLst>
            </a:pP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-10">
                <a:latin typeface="Cambria"/>
                <a:cs typeface="Cambria"/>
              </a:rPr>
              <a:t>(</a:t>
            </a:r>
            <a:r>
              <a:rPr dirty="0" sz="650" spc="-10" i="1">
                <a:latin typeface="Palatino Linotype"/>
                <a:cs typeface="Palatino Linotype"/>
              </a:rPr>
              <a:t>t</a:t>
            </a:r>
            <a:r>
              <a:rPr dirty="0" sz="650" spc="-10">
                <a:latin typeface="Cambria"/>
                <a:cs typeface="Cambria"/>
              </a:rPr>
              <a:t>–</a:t>
            </a:r>
            <a:r>
              <a:rPr dirty="0" sz="650" spc="-10">
                <a:latin typeface="Palatino Linotype"/>
                <a:cs typeface="Palatino Linotype"/>
              </a:rPr>
              <a:t>3</a:t>
            </a:r>
            <a:r>
              <a:rPr dirty="0" sz="650" spc="-10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248199" y="2931547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197677" y="2936717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912497" y="3052044"/>
            <a:ext cx="5518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81965" algn="l"/>
              </a:tabLst>
            </a:pPr>
            <a:r>
              <a:rPr dirty="0" sz="1000" spc="185">
                <a:latin typeface="Cambria"/>
                <a:cs typeface="Cambria"/>
              </a:rPr>
              <a:t>Δ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100" i="1">
                <a:latin typeface="Meiryo"/>
                <a:cs typeface="Meiryo"/>
              </a:rPr>
              <a:t> </a:t>
            </a:r>
            <a:r>
              <a:rPr dirty="0" sz="1000" spc="-50" i="1">
                <a:latin typeface="Meiryo"/>
                <a:cs typeface="Meiryo"/>
              </a:rPr>
              <a:t>,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213219" y="3229981"/>
            <a:ext cx="1581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5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438620" y="3124825"/>
            <a:ext cx="4908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02590" algn="l"/>
              </a:tabLst>
            </a:pP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-10">
                <a:latin typeface="Cambria"/>
                <a:cs typeface="Cambria"/>
              </a:rPr>
              <a:t>(</a:t>
            </a:r>
            <a:r>
              <a:rPr dirty="0" sz="650" spc="-10" i="1">
                <a:latin typeface="Palatino Linotype"/>
                <a:cs typeface="Palatino Linotype"/>
              </a:rPr>
              <a:t>t</a:t>
            </a:r>
            <a:r>
              <a:rPr dirty="0" sz="650" spc="-10">
                <a:latin typeface="Cambria"/>
                <a:cs typeface="Cambria"/>
              </a:rPr>
              <a:t>–</a:t>
            </a:r>
            <a:r>
              <a:rPr dirty="0" sz="650" spc="-10">
                <a:latin typeface="Palatino Linotype"/>
                <a:cs typeface="Palatino Linotype"/>
              </a:rPr>
              <a:t>4</a:t>
            </a:r>
            <a:r>
              <a:rPr dirty="0" sz="650" spc="-10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680709" y="3052044"/>
            <a:ext cx="4902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85">
                <a:latin typeface="Cambria"/>
                <a:cs typeface="Cambria"/>
              </a:rPr>
              <a:t>Δ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110" i="1">
                <a:latin typeface="Meiryo"/>
                <a:cs typeface="Meiryo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50" i="1">
                <a:latin typeface="Meiryo"/>
                <a:cs typeface="Meiryo"/>
              </a:rPr>
              <a:t>,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786643" y="3370912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736126" y="3376202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56090" y="3523189"/>
            <a:ext cx="4986020" cy="8274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21765">
              <a:lnSpc>
                <a:spcPts val="1190"/>
              </a:lnSpc>
              <a:spcBef>
                <a:spcPts val="95"/>
              </a:spcBef>
            </a:pPr>
            <a:r>
              <a:rPr dirty="0" baseline="13888" sz="1500" i="1">
                <a:latin typeface="Palatino Linotype"/>
                <a:cs typeface="Palatino Linotype"/>
              </a:rPr>
              <a:t>y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>
                <a:latin typeface="Cambria"/>
                <a:cs typeface="Cambria"/>
              </a:rPr>
              <a:t>(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–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70" i="1">
                <a:latin typeface="Palatino Linotype"/>
                <a:cs typeface="Palatino Linotype"/>
              </a:rPr>
              <a:t> </a:t>
            </a:r>
            <a:r>
              <a:rPr dirty="0" sz="650" spc="90">
                <a:latin typeface="Cambria"/>
                <a:cs typeface="Cambria"/>
              </a:rPr>
              <a:t>+</a:t>
            </a:r>
            <a:r>
              <a:rPr dirty="0" sz="650" spc="-5">
                <a:latin typeface="Palatino Linotype"/>
                <a:cs typeface="Palatino Linotype"/>
              </a:rPr>
              <a:t>2</a:t>
            </a:r>
            <a:r>
              <a:rPr dirty="0" sz="650" spc="5">
                <a:latin typeface="Cambria"/>
                <a:cs typeface="Cambria"/>
              </a:rPr>
              <a:t>)</a:t>
            </a:r>
            <a:r>
              <a:rPr dirty="0" baseline="13888" sz="1500" spc="172">
                <a:latin typeface="Cambria"/>
                <a:cs typeface="Cambria"/>
              </a:rPr>
              <a:t>Δ</a:t>
            </a:r>
            <a:r>
              <a:rPr dirty="0" baseline="13888" sz="1500" spc="-794" i="1">
                <a:latin typeface="Meiryo"/>
                <a:cs typeface="Meiryo"/>
              </a:rPr>
              <a:t/>
            </a:r>
            <a:r>
              <a:rPr dirty="0" sz="650" spc="-5" i="1">
                <a:latin typeface="Palatino Linotype"/>
                <a:cs typeface="Palatino Linotype"/>
              </a:rPr>
              <a:t>n</a:t>
            </a:r>
            <a:r>
              <a:rPr dirty="0" sz="650" spc="60" i="1">
                <a:latin typeface="Palatino Linotype"/>
                <a:cs typeface="Palatino Linotype"/>
              </a:rPr>
              <a:t>t</a:t>
            </a:r>
            <a:r>
              <a:rPr dirty="0" baseline="13888" sz="1500" spc="-165" i="1">
                <a:latin typeface="Meiryo"/>
                <a:cs typeface="Meiryo"/>
              </a:rPr>
              <a:t>,</a:t>
            </a:r>
            <a:r>
              <a:rPr dirty="0" baseline="13888" sz="1500" spc="-112" i="1">
                <a:latin typeface="Meiryo"/>
                <a:cs typeface="Meiryo"/>
              </a:rPr>
              <a:t> </a:t>
            </a:r>
            <a:r>
              <a:rPr dirty="0" baseline="13888" sz="1500" spc="-75" i="1">
                <a:latin typeface="Palatino Linotype"/>
                <a:cs typeface="Palatino Linotype"/>
              </a:rPr>
              <a:t>y</a:t>
            </a:r>
            <a:r>
              <a:rPr dirty="0" sz="650" spc="5" i="1">
                <a:latin typeface="Palatino Linotype"/>
                <a:cs typeface="Palatino Linotype"/>
              </a:rPr>
              <a:t>n</a:t>
            </a:r>
            <a:r>
              <a:rPr dirty="0" sz="650" spc="55">
                <a:latin typeface="Palatino Linotype"/>
                <a:cs typeface="Palatino Linotype"/>
              </a:rPr>
              <a:t>1</a:t>
            </a:r>
            <a:r>
              <a:rPr dirty="0" baseline="13888" sz="1500" spc="187">
                <a:latin typeface="Cambria"/>
                <a:cs typeface="Cambria"/>
              </a:rPr>
              <a:t>Δ</a:t>
            </a:r>
            <a:r>
              <a:rPr dirty="0" baseline="13888" sz="1500" spc="-780" i="1">
                <a:latin typeface="Meiryo"/>
                <a:cs typeface="Meiryo"/>
              </a:rPr>
              <a:t/>
            </a:r>
            <a:r>
              <a:rPr dirty="0" sz="650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  <a:p>
            <a:pPr marL="1147445">
              <a:lnSpc>
                <a:spcPts val="770"/>
              </a:lnSpc>
            </a:pPr>
            <a:r>
              <a:rPr dirty="0" sz="650" spc="50" i="1">
                <a:latin typeface="Palatino Linotype"/>
                <a:cs typeface="Palatino Linotype"/>
              </a:rPr>
              <a:t>t</a:t>
            </a:r>
            <a:r>
              <a:rPr dirty="0" sz="650" spc="50">
                <a:latin typeface="Cambria"/>
                <a:cs typeface="Cambria"/>
              </a:rPr>
              <a:t>=</a:t>
            </a:r>
            <a:r>
              <a:rPr dirty="0" sz="650" spc="50" i="1">
                <a:latin typeface="Palatino Linotype"/>
                <a:cs typeface="Palatino Linotype"/>
              </a:rPr>
              <a:t>T</a:t>
            </a:r>
            <a:r>
              <a:rPr dirty="0" sz="650" spc="-100" i="1">
                <a:latin typeface="Palatino Linotype"/>
                <a:cs typeface="Palatino Linotype"/>
              </a:rPr>
              <a:t> </a:t>
            </a: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550">
              <a:latin typeface="Palatino Linotype"/>
              <a:cs typeface="Palatino Linotype"/>
            </a:endParaRPr>
          </a:p>
          <a:p>
            <a:pPr marL="25400">
              <a:lnSpc>
                <a:spcPts val="1200"/>
              </a:lnSpc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5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7.6</a:t>
            </a:r>
            <a:r>
              <a:rPr dirty="0" sz="1000" spc="409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instruments</a:t>
            </a:r>
            <a:r>
              <a:rPr dirty="0" sz="1000" spc="5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proliferation</a:t>
            </a:r>
            <a:r>
              <a:rPr dirty="0" sz="1000" spc="50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55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DemocracyIncome25</a:t>
            </a:r>
            <a:r>
              <a:rPr dirty="0" sz="1000" spc="-300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50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marL="25400" marR="17780">
              <a:lnSpc>
                <a:spcPts val="1200"/>
              </a:lnSpc>
              <a:spcBef>
                <a:spcPts val="35"/>
              </a:spcBef>
            </a:pPr>
            <a:r>
              <a:rPr dirty="0" sz="1000">
                <a:latin typeface="Palatino Linotype"/>
                <a:cs typeface="Palatino Linotype"/>
              </a:rPr>
              <a:t>To </a:t>
            </a:r>
            <a:r>
              <a:rPr dirty="0" sz="1000" spc="-25">
                <a:latin typeface="Palatino Linotype"/>
                <a:cs typeface="Palatino Linotype"/>
              </a:rPr>
              <a:t>illustrate</a:t>
            </a:r>
            <a:r>
              <a:rPr dirty="0" sz="1000">
                <a:latin typeface="Palatino Linotype"/>
                <a:cs typeface="Palatino Linotype"/>
              </a:rPr>
              <a:t> the </a:t>
            </a:r>
            <a:r>
              <a:rPr dirty="0" sz="1000" spc="-30">
                <a:latin typeface="Palatino Linotype"/>
                <a:cs typeface="Palatino Linotype"/>
              </a:rPr>
              <a:t>problem</a:t>
            </a:r>
            <a:r>
              <a:rPr dirty="0" sz="1000">
                <a:latin typeface="Palatino Linotype"/>
                <a:cs typeface="Palatino Linotype"/>
              </a:rPr>
              <a:t> 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instrument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proliferation,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consider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second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dataset,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where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frequency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25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years.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054688" y="3273673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0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81479" y="4490510"/>
            <a:ext cx="4985385" cy="42418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data("DemocracyIncome25",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"pder")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pdim(DemocracyIncome25)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Balanced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Panel: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25,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229">
                <a:latin typeface="Courier New"/>
                <a:cs typeface="Courier New"/>
              </a:rPr>
              <a:t>7,N=</a:t>
            </a:r>
            <a:r>
              <a:rPr dirty="0" sz="800" spc="-25">
                <a:latin typeface="Courier New"/>
                <a:cs typeface="Courier New"/>
              </a:rPr>
              <a:t> 175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568758" y="5100070"/>
            <a:ext cx="4960620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0650">
              <a:lnSpc>
                <a:spcPts val="1200"/>
              </a:lnSpc>
              <a:spcBef>
                <a:spcPts val="95"/>
              </a:spcBef>
            </a:pP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mm</a:t>
            </a:r>
            <a:r>
              <a:rPr dirty="0" sz="1000" spc="-6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sing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democrac</a:t>
            </a:r>
            <a:r>
              <a:rPr dirty="0" sz="1000" spc="-5">
                <a:latin typeface="Courier New"/>
                <a:cs typeface="Courier New"/>
              </a:rPr>
              <a:t>y</a:t>
            </a:r>
            <a:r>
              <a:rPr dirty="0" sz="1000" spc="-440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income</a:t>
            </a:r>
            <a:endParaRPr sz="1000">
              <a:latin typeface="Courier New"/>
              <a:cs typeface="Courier New"/>
            </a:endParaRPr>
          </a:p>
          <a:p>
            <a:pPr marL="12700">
              <a:lnSpc>
                <a:spcPts val="1200"/>
              </a:lnSpc>
            </a:pP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mm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ai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581479" y="5563222"/>
            <a:ext cx="4985385" cy="43116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diff25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pgmm(democracy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5">
                <a:latin typeface="Cambria"/>
                <a:cs typeface="Cambria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lag(democracy)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lag(income)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|</a:t>
            </a:r>
            <a:endParaRPr sz="800">
              <a:latin typeface="Courier New"/>
              <a:cs typeface="Courier New"/>
            </a:endParaRPr>
          </a:p>
          <a:p>
            <a:pPr marL="935990" marR="1550670">
              <a:lnSpc>
                <a:spcPct val="116199"/>
              </a:lnSpc>
              <a:spcBef>
                <a:spcPts val="5"/>
              </a:spcBef>
            </a:pPr>
            <a:r>
              <a:rPr dirty="0" sz="800" spc="-10">
                <a:latin typeface="Courier New"/>
                <a:cs typeface="Courier New"/>
              </a:rPr>
              <a:t>lag(democracy,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2:99)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lag(income,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2:99), DemocracyIncome25,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"twosteps")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568756" y="6179295"/>
            <a:ext cx="4960620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mm</a:t>
            </a:r>
            <a:r>
              <a:rPr dirty="0" sz="1000" spc="50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15">
                <a:latin typeface="Palatino Linotype"/>
                <a:cs typeface="Palatino Linotype"/>
              </a:rPr>
              <a:t>.5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6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15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nditions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al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30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mm</a:t>
            </a:r>
            <a:r>
              <a:rPr dirty="0" sz="1000" spc="40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ummi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.e.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35,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when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25.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581479" y="6794347"/>
            <a:ext cx="4985385" cy="128333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diff25lim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pgmm(democracy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5">
                <a:latin typeface="Cambria"/>
                <a:cs typeface="Cambria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lag(democracy)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lag(income)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|</a:t>
            </a:r>
            <a:endParaRPr sz="800">
              <a:latin typeface="Courier New"/>
              <a:cs typeface="Courier New"/>
            </a:endParaRPr>
          </a:p>
          <a:p>
            <a:pPr marL="1118235" marR="1186815">
              <a:lnSpc>
                <a:spcPct val="116199"/>
              </a:lnSpc>
              <a:spcBef>
                <a:spcPts val="5"/>
              </a:spcBef>
            </a:pPr>
            <a:r>
              <a:rPr dirty="0" sz="800" spc="-10">
                <a:latin typeface="Courier New"/>
                <a:cs typeface="Courier New"/>
              </a:rPr>
              <a:t>lag(democracy,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2:4)+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lag(income,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2:4), DemocracyIncome,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index=c("country",</a:t>
            </a:r>
            <a:r>
              <a:rPr dirty="0" sz="800" spc="1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"year"),</a:t>
            </a:r>
            <a:endParaRPr sz="800">
              <a:latin typeface="Courier New"/>
              <a:cs typeface="Courier New"/>
            </a:endParaRPr>
          </a:p>
          <a:p>
            <a:pPr marL="24765" marR="396875" indent="1092835">
              <a:lnSpc>
                <a:spcPts val="1120"/>
              </a:lnSpc>
              <a:spcBef>
                <a:spcPts val="60"/>
              </a:spcBef>
            </a:pPr>
            <a:r>
              <a:rPr dirty="0" sz="800" spc="-10">
                <a:latin typeface="Courier New"/>
                <a:cs typeface="Courier New"/>
              </a:rPr>
              <a:t>model="twosteps",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effect="twoways",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subset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sample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==</a:t>
            </a:r>
            <a:r>
              <a:rPr dirty="0" sz="800" spc="-25">
                <a:latin typeface="Courier New"/>
                <a:cs typeface="Courier New"/>
              </a:rPr>
              <a:t> 1) </a:t>
            </a:r>
            <a:r>
              <a:rPr dirty="0" sz="800">
                <a:latin typeface="Courier New"/>
                <a:cs typeface="Courier New"/>
              </a:rPr>
              <a:t>diff25coll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pgmm(democracy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lag(democracy)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lag(income)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|</a:t>
            </a:r>
            <a:endParaRPr sz="800">
              <a:latin typeface="Courier New"/>
              <a:cs typeface="Courier New"/>
            </a:endParaRPr>
          </a:p>
          <a:p>
            <a:pPr marL="1179195" marR="1125855">
              <a:lnSpc>
                <a:spcPts val="1120"/>
              </a:lnSpc>
              <a:spcBef>
                <a:spcPts val="5"/>
              </a:spcBef>
            </a:pPr>
            <a:r>
              <a:rPr dirty="0" sz="800" spc="-10">
                <a:latin typeface="Courier New"/>
                <a:cs typeface="Courier New"/>
              </a:rPr>
              <a:t>lag(democracy,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2:99)+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lag(income,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2:99), DemocracyIncome,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index=c("country",</a:t>
            </a:r>
            <a:r>
              <a:rPr dirty="0" sz="800" spc="1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"year"),</a:t>
            </a:r>
            <a:endParaRPr sz="800">
              <a:latin typeface="Courier New"/>
              <a:cs typeface="Courier New"/>
            </a:endParaRPr>
          </a:p>
          <a:p>
            <a:pPr marL="1179195">
              <a:lnSpc>
                <a:spcPct val="100000"/>
              </a:lnSpc>
              <a:spcBef>
                <a:spcPts val="90"/>
              </a:spcBef>
            </a:pPr>
            <a:r>
              <a:rPr dirty="0" sz="800" spc="-10">
                <a:latin typeface="Courier New"/>
                <a:cs typeface="Courier New"/>
              </a:rPr>
              <a:t>model="twosteps",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effect="twoways",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subset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sample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==</a:t>
            </a:r>
            <a:r>
              <a:rPr dirty="0" sz="800" spc="-25">
                <a:latin typeface="Courier New"/>
                <a:cs typeface="Courier New"/>
              </a:rPr>
              <a:t> 1,</a:t>
            </a:r>
            <a:endParaRPr sz="800">
              <a:latin typeface="Courier New"/>
              <a:cs typeface="Courier New"/>
            </a:endParaRPr>
          </a:p>
          <a:p>
            <a:pPr marL="117919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collapse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TRUE)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44" name="object 44" descr=""/>
          <p:cNvSpPr/>
          <p:nvPr/>
        </p:nvSpPr>
        <p:spPr>
          <a:xfrm>
            <a:off x="581479" y="8153538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90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 descr=""/>
          <p:cNvSpPr txBox="1"/>
          <p:nvPr/>
        </p:nvSpPr>
        <p:spPr>
          <a:xfrm>
            <a:off x="568779" y="8184501"/>
            <a:ext cx="14319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Palatino Linotype"/>
                <a:cs typeface="Palatino Linotype"/>
              </a:rPr>
              <a:t>11</a:t>
            </a:r>
            <a:r>
              <a:rPr dirty="0" sz="800" spc="2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See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Roodman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(2009b),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p.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148.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16167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174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919219"/>
            <a:ext cx="4985385" cy="56578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sapply(list(diff25,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diff25lim,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diff25coll),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function(x)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coef(x)[1:2])</a:t>
            </a:r>
            <a:endParaRPr sz="800">
              <a:latin typeface="Courier New"/>
              <a:cs typeface="Courier New"/>
            </a:endParaRPr>
          </a:p>
          <a:p>
            <a:pPr algn="r" marR="2584450">
              <a:lnSpc>
                <a:spcPct val="100000"/>
              </a:lnSpc>
              <a:spcBef>
                <a:spcPts val="155"/>
              </a:spcBef>
              <a:tabLst>
                <a:tab pos="485775" algn="l"/>
                <a:tab pos="1031875" algn="l"/>
              </a:tabLst>
            </a:pPr>
            <a:r>
              <a:rPr dirty="0" sz="800" spc="-20">
                <a:latin typeface="Courier New"/>
                <a:cs typeface="Courier New"/>
              </a:rPr>
              <a:t>[,1]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[,2]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[,3]</a:t>
            </a:r>
            <a:endParaRPr sz="800">
              <a:latin typeface="Courier New"/>
              <a:cs typeface="Courier New"/>
            </a:endParaRPr>
          </a:p>
          <a:p>
            <a:pPr algn="r" marR="258318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lag(democracy)</a:t>
            </a:r>
            <a:r>
              <a:rPr dirty="0" sz="800" spc="39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0.4066</a:t>
            </a:r>
            <a:r>
              <a:rPr dirty="0" sz="800" spc="40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0.4678</a:t>
            </a:r>
            <a:r>
              <a:rPr dirty="0" sz="800" spc="39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0.50273</a:t>
            </a:r>
            <a:endParaRPr sz="800">
              <a:latin typeface="Courier New"/>
              <a:cs typeface="Courier New"/>
            </a:endParaRPr>
          </a:p>
          <a:p>
            <a:pPr algn="r" marR="2583180">
              <a:lnSpc>
                <a:spcPct val="100000"/>
              </a:lnSpc>
              <a:spcBef>
                <a:spcPts val="155"/>
              </a:spcBef>
              <a:tabLst>
                <a:tab pos="910590" algn="l"/>
              </a:tabLst>
            </a:pPr>
            <a:r>
              <a:rPr dirty="0" sz="800" spc="-10">
                <a:latin typeface="Courier New"/>
                <a:cs typeface="Courier New"/>
              </a:rPr>
              <a:t>lag(income)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0.1713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0.1258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-0.04221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16724" y="1670383"/>
            <a:ext cx="5036820" cy="3845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2545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75">
                <a:latin typeface="Palatino Linotype"/>
                <a:cs typeface="Palatino Linotype"/>
              </a:rPr>
              <a:t>As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readily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seen,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results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three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quite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similar,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seems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indi- </a:t>
            </a:r>
            <a:r>
              <a:rPr dirty="0" sz="1000" spc="-20">
                <a:latin typeface="Palatino Linotype"/>
                <a:cs typeface="Palatino Linotype"/>
              </a:rPr>
              <a:t>cate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proliferation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important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issue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 </a:t>
            </a:r>
            <a:r>
              <a:rPr dirty="0" sz="1000" spc="-30">
                <a:latin typeface="Palatino Linotype"/>
                <a:cs typeface="Palatino Linotype"/>
              </a:rPr>
              <a:t>particular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context.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 lvl="1" marL="50800" marR="710565">
              <a:lnSpc>
                <a:spcPts val="1400"/>
              </a:lnSpc>
              <a:spcBef>
                <a:spcPts val="815"/>
              </a:spcBef>
              <a:buAutoNum type="arabicPeriod" startAt="3"/>
              <a:tabLst>
                <a:tab pos="415290" algn="l"/>
                <a:tab pos="415925" algn="l"/>
              </a:tabLst>
            </a:pPr>
            <a:r>
              <a:rPr dirty="0" sz="1250" b="1">
                <a:latin typeface="Calibri"/>
                <a:cs typeface="Calibri"/>
              </a:rPr>
              <a:t>Generalized</a:t>
            </a:r>
            <a:r>
              <a:rPr dirty="0" sz="1250" spc="5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Method</a:t>
            </a:r>
            <a:r>
              <a:rPr dirty="0" sz="1250" spc="6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of</a:t>
            </a:r>
            <a:r>
              <a:rPr dirty="0" sz="1250" spc="6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Moments</a:t>
            </a:r>
            <a:r>
              <a:rPr dirty="0" sz="1250" spc="6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Estimator</a:t>
            </a:r>
            <a:r>
              <a:rPr dirty="0" sz="1250" spc="5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in</a:t>
            </a:r>
            <a:r>
              <a:rPr dirty="0" sz="1250" spc="65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Differences </a:t>
            </a:r>
            <a:r>
              <a:rPr dirty="0" sz="1250" b="1">
                <a:latin typeface="Calibri"/>
                <a:cs typeface="Calibri"/>
              </a:rPr>
              <a:t>and</a:t>
            </a:r>
            <a:r>
              <a:rPr dirty="0" sz="1250" spc="65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Levels</a:t>
            </a:r>
            <a:endParaRPr sz="125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5"/>
              </a:spcBef>
              <a:buFont typeface="Calibri"/>
              <a:buAutoNum type="arabicPeriod" startAt="3"/>
            </a:pPr>
            <a:endParaRPr sz="900">
              <a:latin typeface="Calibri"/>
              <a:cs typeface="Calibri"/>
            </a:endParaRPr>
          </a:p>
          <a:p>
            <a:pPr algn="just" marL="50800" marR="42545">
              <a:lnSpc>
                <a:spcPct val="100000"/>
              </a:lnSpc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main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25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mm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9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agg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akly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agg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20">
                <a:latin typeface="Palatino Linotype"/>
                <a:cs typeface="Palatino Linotype"/>
              </a:rPr>
              <a:t>rst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lve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ak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blem,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add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nditions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100">
              <a:latin typeface="Palatino Linotype"/>
              <a:cs typeface="Palatino Linotype"/>
            </a:endParaRPr>
          </a:p>
          <a:p>
            <a:pPr lvl="2" marL="440055" indent="-389890">
              <a:lnSpc>
                <a:spcPct val="100000"/>
              </a:lnSpc>
              <a:buAutoNum type="arabicPeriod"/>
              <a:tabLst>
                <a:tab pos="440690" algn="l"/>
              </a:tabLst>
            </a:pPr>
            <a:r>
              <a:rPr dirty="0" sz="1000" spc="-10" b="1">
                <a:latin typeface="Calibri"/>
                <a:cs typeface="Calibri"/>
              </a:rPr>
              <a:t>Weak</a:t>
            </a:r>
            <a:r>
              <a:rPr dirty="0" sz="1000" spc="-2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Instruments</a:t>
            </a:r>
            <a:endParaRPr sz="1000">
              <a:latin typeface="Calibri"/>
              <a:cs typeface="Calibri"/>
            </a:endParaRPr>
          </a:p>
          <a:p>
            <a:pPr algn="just" marL="50800" marR="43180">
              <a:lnSpc>
                <a:spcPct val="100000"/>
              </a:lnSpc>
              <a:spcBef>
                <a:spcPts val="585"/>
              </a:spcBef>
            </a:pP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37" i="1">
                <a:latin typeface="Palatino Linotype"/>
                <a:cs typeface="Palatino Linotype"/>
              </a:rPr>
              <a:t>t</a:t>
            </a:r>
            <a:r>
              <a:rPr dirty="0" baseline="-21367" sz="975" spc="202">
                <a:latin typeface="Cambria"/>
                <a:cs typeface="Cambria"/>
              </a:rPr>
              <a:t>–</a:t>
            </a:r>
            <a:r>
              <a:rPr dirty="0" baseline="-21367" sz="975" spc="15">
                <a:latin typeface="Palatino Linotype"/>
                <a:cs typeface="Palatino Linotype"/>
              </a:rPr>
              <a:t>1</a:t>
            </a:r>
            <a:r>
              <a:rPr dirty="0" baseline="-21367" sz="975" spc="1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ssive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3.</a:t>
            </a:r>
            <a:r>
              <a:rPr dirty="0" baseline="29914" sz="975" spc="7">
                <a:latin typeface="Palatino Linotype"/>
                <a:cs typeface="Palatino Linotype"/>
              </a:rPr>
              <a:t>1</a:t>
            </a:r>
            <a:r>
              <a:rPr dirty="0" baseline="29914" sz="975" spc="15">
                <a:latin typeface="Palatino Linotype"/>
                <a:cs typeface="Palatino Linotype"/>
              </a:rPr>
              <a:t>2</a:t>
            </a:r>
            <a:r>
              <a:rPr dirty="0" baseline="29914" sz="975">
                <a:latin typeface="Palatino Linotype"/>
                <a:cs typeface="Palatino Linotype"/>
              </a:rPr>
              <a:t> </a:t>
            </a:r>
            <a:r>
              <a:rPr dirty="0" baseline="29914" sz="975" spc="-127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en:</a:t>
            </a:r>
            <a:endParaRPr sz="1000">
              <a:latin typeface="Palatino Linotype"/>
              <a:cs typeface="Palatino Linotype"/>
            </a:endParaRPr>
          </a:p>
          <a:p>
            <a:pPr algn="just" marL="398145">
              <a:lnSpc>
                <a:spcPct val="100000"/>
              </a:lnSpc>
              <a:spcBef>
                <a:spcPts val="500"/>
              </a:spcBef>
            </a:pP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3</a:t>
            </a:r>
            <a:r>
              <a:rPr dirty="0" baseline="-21367" sz="975" spc="254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459" i="1">
                <a:latin typeface="Meiryo"/>
                <a:cs typeface="Meiryo"/>
              </a:rPr>
              <a:t/>
            </a:r>
            <a:r>
              <a:rPr dirty="0" sz="1000" spc="125">
                <a:latin typeface="Cambria"/>
                <a:cs typeface="Cambria"/>
              </a:rPr>
              <a:t>Δ</a:t>
            </a:r>
            <a:r>
              <a:rPr dirty="0" sz="1000" spc="-55" i="1">
                <a:latin typeface="Palatino Linotype"/>
                <a:cs typeface="Palatino Linotype"/>
              </a:rPr>
              <a:t>y</a:t>
            </a:r>
            <a:r>
              <a:rPr dirty="0" baseline="-21367" sz="975" spc="-7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16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135">
                <a:latin typeface="Cambria"/>
                <a:cs typeface="Cambria"/>
              </a:rPr>
              <a:t>Δ</a:t>
            </a:r>
            <a:r>
              <a:rPr dirty="0" sz="1000" spc="-505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spc="15">
                <a:latin typeface="Palatino Linotype"/>
                <a:cs typeface="Palatino Linotype"/>
              </a:rPr>
              <a:t>3</a:t>
            </a:r>
            <a:endParaRPr baseline="-21367" sz="975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ct val="100000"/>
              </a:lnSpc>
              <a:spcBef>
                <a:spcPts val="51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only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ai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spc="82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mm</a:t>
            </a:r>
            <a:r>
              <a:rPr dirty="0" sz="1000" spc="10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en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spc="15">
                <a:latin typeface="Palatino Linotype"/>
                <a:cs typeface="Palatino Linotype"/>
              </a:rPr>
              <a:t>2</a:t>
            </a:r>
            <a:r>
              <a:rPr dirty="0" baseline="-21367" sz="975">
                <a:latin typeface="Palatino Linotype"/>
                <a:cs typeface="Palatino Linotype"/>
              </a:rPr>
              <a:t> </a:t>
            </a:r>
            <a:r>
              <a:rPr dirty="0" baseline="-21367" sz="975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spc="82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ppl</a:t>
            </a:r>
            <a:r>
              <a:rPr dirty="0" sz="1000" spc="-6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-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age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st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spc="15">
                <a:latin typeface="Palatino Linotype"/>
                <a:cs typeface="Palatino Linotype"/>
              </a:rPr>
              <a:t>2</a:t>
            </a:r>
            <a:r>
              <a:rPr dirty="0" baseline="-21367" sz="975">
                <a:latin typeface="Palatino Linotype"/>
                <a:cs typeface="Palatino Linotype"/>
              </a:rPr>
              <a:t> </a:t>
            </a:r>
            <a:r>
              <a:rPr dirty="0" baseline="-21367" sz="975" spc="-97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spc="82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7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spc="15">
                <a:latin typeface="Palatino Linotype"/>
                <a:cs typeface="Palatino Linotype"/>
              </a:rPr>
              <a:t>3</a:t>
            </a:r>
            <a:r>
              <a:rPr dirty="0" baseline="-21367" sz="975">
                <a:latin typeface="Palatino Linotype"/>
                <a:cs typeface="Palatino Linotype"/>
              </a:rPr>
              <a:t> </a:t>
            </a:r>
            <a:r>
              <a:rPr dirty="0" baseline="-21367" sz="975" spc="-97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440" i="1">
                <a:latin typeface="Palatino Linotype"/>
                <a:cs typeface="Palatino Linotype"/>
              </a:rPr>
              <a:t>y</a:t>
            </a:r>
            <a:r>
              <a:rPr dirty="0" sz="1000" spc="-250" i="1">
                <a:latin typeface="Meiryo"/>
                <a:cs typeface="Meiryo"/>
              </a:rPr>
              <a:t>̂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spc="82">
                <a:latin typeface="Palatino Linotype"/>
                <a:cs typeface="Palatino Linotype"/>
              </a:rPr>
              <a:t>2</a:t>
            </a:r>
            <a:r>
              <a:rPr dirty="0" sz="1000" spc="235">
                <a:latin typeface="Palatino Linotype"/>
                <a:cs typeface="Palatino Linotype"/>
              </a:rPr>
              <a:t>.</a:t>
            </a:r>
            <a:r>
              <a:rPr dirty="0" sz="1000" spc="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ts val="1190"/>
              </a:lnSpc>
              <a:spcBef>
                <a:spcPts val="1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structural </a:t>
            </a:r>
            <a:r>
              <a:rPr dirty="0" sz="1000" spc="-35">
                <a:latin typeface="Palatino Linotype"/>
                <a:cs typeface="Palatino Linotype"/>
              </a:rPr>
              <a:t>model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3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spc="-45" i="1">
                <a:latin typeface="Palatino Linotype"/>
                <a:cs typeface="Palatino Linotype"/>
              </a:rPr>
              <a:t>y</a:t>
            </a:r>
            <a:r>
              <a:rPr dirty="0" baseline="-21367" sz="975" spc="15" i="1">
                <a:latin typeface="Palatino Linotype"/>
                <a:cs typeface="Palatino Linotype"/>
              </a:rPr>
              <a:t>n</a:t>
            </a:r>
            <a:r>
              <a:rPr dirty="0" baseline="-21367" sz="975" spc="-30">
                <a:latin typeface="Cambria"/>
                <a:cs typeface="Cambria"/>
              </a:rPr>
              <a:t>(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209">
                <a:latin typeface="Cambria"/>
                <a:cs typeface="Cambria"/>
              </a:rPr>
              <a:t>–</a:t>
            </a:r>
            <a:r>
              <a:rPr dirty="0" baseline="-21367" sz="975" spc="15">
                <a:latin typeface="Palatino Linotype"/>
                <a:cs typeface="Palatino Linotype"/>
              </a:rPr>
              <a:t>1</a:t>
            </a:r>
            <a:r>
              <a:rPr dirty="0" baseline="-21367" sz="975" spc="-30">
                <a:latin typeface="Cambria"/>
                <a:cs typeface="Cambria"/>
              </a:rPr>
              <a:t>)</a:t>
            </a:r>
            <a:r>
              <a:rPr dirty="0" baseline="-21367" sz="975" spc="165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baseline="-21367" sz="975" spc="-195" i="1">
                <a:latin typeface="Palatino Linotype"/>
                <a:cs typeface="Palatino Linotype"/>
              </a:rPr>
              <a:t>n</a:t>
            </a:r>
            <a:r>
              <a:rPr dirty="0" baseline="-21367" sz="975" spc="284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baseline="-21367" sz="975" spc="-179" i="1">
                <a:latin typeface="Palatino Linotype"/>
                <a:cs typeface="Palatino Linotype"/>
              </a:rPr>
              <a:t>nt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equation</a:t>
            </a:r>
            <a:r>
              <a:rPr dirty="0" sz="1000">
                <a:latin typeface="Palatino Linotype"/>
                <a:cs typeface="Palatino Linotype"/>
              </a:rPr>
              <a:t> 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>
                <a:latin typeface="Palatino Linotype"/>
                <a:cs typeface="Palatino Linotype"/>
              </a:rPr>
              <a:t> 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ﬁrst </a:t>
            </a:r>
            <a:r>
              <a:rPr dirty="0" sz="1000" spc="-40">
                <a:latin typeface="Palatino Linotype"/>
                <a:cs typeface="Palatino Linotype"/>
              </a:rPr>
              <a:t>step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equivalently</a:t>
            </a:r>
            <a:r>
              <a:rPr dirty="0" sz="1000" spc="-10">
                <a:latin typeface="Palatino Linotype"/>
                <a:cs typeface="Palatino Linotype"/>
              </a:rPr>
              <a:t> 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written:</a:t>
            </a:r>
            <a:endParaRPr sz="1000">
              <a:latin typeface="Palatino Linotype"/>
              <a:cs typeface="Palatino Linotype"/>
            </a:endParaRPr>
          </a:p>
          <a:p>
            <a:pPr algn="just" marL="398145">
              <a:lnSpc>
                <a:spcPct val="100000"/>
              </a:lnSpc>
              <a:spcBef>
                <a:spcPts val="475"/>
              </a:spcBef>
            </a:pP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24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280">
                <a:latin typeface="Cambria"/>
                <a:cs typeface="Cambria"/>
              </a:rPr>
              <a:t>(</a:t>
            </a:r>
            <a:r>
              <a:rPr dirty="0" sz="1000" spc="-280" i="1">
                <a:latin typeface="Meiryo"/>
                <a:cs typeface="Meiryo"/>
              </a:rPr>
              <a:t/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-15">
                <a:latin typeface="Palatino Linotype"/>
                <a:cs typeface="Palatino Linotype"/>
              </a:rPr>
              <a:t>1</a:t>
            </a:r>
            <a:r>
              <a:rPr dirty="0" baseline="-21367" sz="975" spc="16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-135" i="1">
                <a:latin typeface="Palatino Linotype"/>
                <a:cs typeface="Palatino Linotype"/>
              </a:rPr>
              <a:t>n</a:t>
            </a:r>
            <a:r>
              <a:rPr dirty="0" baseline="-21367" sz="975" spc="16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-21367" sz="975" spc="60" i="1">
                <a:latin typeface="Palatino Linotype"/>
                <a:cs typeface="Palatino Linotype"/>
              </a:rPr>
              <a:t>n</a:t>
            </a:r>
            <a:r>
              <a:rPr dirty="0" baseline="-21367" sz="975" spc="60">
                <a:latin typeface="Palatino Linotype"/>
                <a:cs typeface="Palatino Linotype"/>
              </a:rPr>
              <a:t>2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662835" y="5556237"/>
            <a:ext cx="141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20">
                <a:latin typeface="Palatino Linotype"/>
                <a:cs typeface="Palatino Linotype"/>
              </a:rPr>
              <a:t> is </a:t>
            </a:r>
            <a:r>
              <a:rPr dirty="0" sz="1000" spc="-10">
                <a:latin typeface="Palatino Linotype"/>
                <a:cs typeface="Palatino Linotype"/>
              </a:rPr>
              <a:t>then: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882552" y="5639338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998093" y="5806068"/>
            <a:ext cx="6737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70865" algn="l"/>
              </a:tabLst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35" i="1">
                <a:latin typeface="Palatino Linotype"/>
                <a:cs typeface="Palatino Linotype"/>
              </a:rPr>
              <a:t> </a:t>
            </a:r>
            <a:r>
              <a:rPr dirty="0" baseline="4273" sz="975" i="1">
                <a:latin typeface="Palatino Linotype"/>
                <a:cs typeface="Palatino Linotype"/>
              </a:rPr>
              <a:t>n</a:t>
            </a:r>
            <a:r>
              <a:rPr dirty="0" baseline="4273" sz="975">
                <a:latin typeface="Palatino Linotype"/>
                <a:cs typeface="Palatino Linotype"/>
              </a:rPr>
              <a:t>1</a:t>
            </a:r>
            <a:r>
              <a:rPr dirty="0" baseline="4273" sz="975" spc="390">
                <a:latin typeface="Palatino Linotype"/>
                <a:cs typeface="Palatino Linotype"/>
              </a:rPr>
              <a:t>  </a:t>
            </a: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baseline="4273" sz="975" spc="-37" i="1">
                <a:latin typeface="Palatino Linotype"/>
                <a:cs typeface="Palatino Linotype"/>
              </a:rPr>
              <a:t>n</a:t>
            </a:r>
            <a:r>
              <a:rPr dirty="0" baseline="4273" sz="975" spc="-37">
                <a:latin typeface="Palatino Linotype"/>
                <a:cs typeface="Palatino Linotype"/>
              </a:rPr>
              <a:t>2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648912" y="5727464"/>
            <a:ext cx="10712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14655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Cambria"/>
                <a:cs typeface="Cambria"/>
              </a:rPr>
              <a:t>∕</a:t>
            </a:r>
            <a:r>
              <a:rPr dirty="0" sz="1000" spc="-25" i="1"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	y</a:t>
            </a:r>
            <a:r>
              <a:rPr dirty="0" sz="1000" spc="465" i="1">
                <a:latin typeface="Palatino Linotype"/>
                <a:cs typeface="Palatino Linotype"/>
              </a:rPr>
              <a:t> </a:t>
            </a:r>
            <a:r>
              <a:rPr dirty="0" sz="1000" spc="-305">
                <a:latin typeface="Cambria"/>
                <a:cs typeface="Cambria"/>
              </a:rPr>
              <a:t>(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sz="1000" spc="27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405" i="1">
                <a:latin typeface="Meiryo"/>
                <a:cs typeface="Meiryo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1661609" y="5934697"/>
            <a:ext cx="1045844" cy="0"/>
          </a:xfrm>
          <a:custGeom>
            <a:avLst/>
            <a:gdLst/>
            <a:ahLst/>
            <a:cxnLst/>
            <a:rect l="l" t="t" r="r" b="b"/>
            <a:pathLst>
              <a:path w="1045844" h="0">
                <a:moveTo>
                  <a:pt x="0" y="0"/>
                </a:moveTo>
                <a:lnTo>
                  <a:pt x="104573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902752" y="5837190"/>
            <a:ext cx="13665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37615" algn="l"/>
              </a:tabLst>
            </a:pPr>
            <a:r>
              <a:rPr dirty="0" baseline="5555" sz="1500" spc="-839" i="1">
                <a:latin typeface="Meiryo"/>
                <a:cs typeface="Meiryo"/>
              </a:rPr>
              <a:t>̂</a:t>
            </a:r>
            <a:r>
              <a:rPr dirty="0" baseline="5555" sz="1500" spc="37" i="1">
                <a:latin typeface="Meiryo"/>
                <a:cs typeface="Meiryo"/>
              </a:rPr>
              <a:t> </a:t>
            </a:r>
            <a:r>
              <a:rPr dirty="0" baseline="5555" sz="1500" spc="187">
                <a:latin typeface="Cambria"/>
                <a:cs typeface="Cambria"/>
              </a:rPr>
              <a:t>=</a:t>
            </a:r>
            <a:r>
              <a:rPr dirty="0" baseline="5555" sz="1500" spc="97">
                <a:latin typeface="Cambria"/>
                <a:cs typeface="Cambria"/>
              </a:rPr>
              <a:t> </a:t>
            </a:r>
            <a:r>
              <a:rPr dirty="0" baseline="5555" sz="1500" spc="-419">
                <a:latin typeface="Cambria"/>
                <a:cs typeface="Cambria"/>
              </a:rPr>
              <a:t>(</a:t>
            </a:r>
            <a:r>
              <a:rPr dirty="0" baseline="5555" sz="1500" spc="-419" i="1">
                <a:latin typeface="Meiryo"/>
                <a:cs typeface="Meiryo"/>
              </a:rPr>
              <a:t/>
            </a:r>
            <a:r>
              <a:rPr dirty="0" baseline="5555" sz="1500" spc="-172" i="1">
                <a:latin typeface="Meiryo"/>
                <a:cs typeface="Meiryo"/>
              </a:rPr>
              <a:t> </a:t>
            </a:r>
            <a:r>
              <a:rPr dirty="0" baseline="5555" sz="1500" spc="270">
                <a:latin typeface="Cambria"/>
                <a:cs typeface="Cambria"/>
              </a:rPr>
              <a:t>–</a:t>
            </a:r>
            <a:r>
              <a:rPr dirty="0" baseline="5555" sz="1500" spc="15">
                <a:latin typeface="Cambria"/>
                <a:cs typeface="Cambria"/>
              </a:rPr>
              <a:t> </a:t>
            </a:r>
            <a:r>
              <a:rPr dirty="0" baseline="5555" sz="1500">
                <a:latin typeface="Palatino Linotype"/>
                <a:cs typeface="Palatino Linotype"/>
              </a:rPr>
              <a:t>1</a:t>
            </a:r>
            <a:r>
              <a:rPr dirty="0" baseline="5555" sz="1500">
                <a:latin typeface="Cambria"/>
                <a:cs typeface="Cambria"/>
              </a:rPr>
              <a:t>)</a:t>
            </a:r>
            <a:r>
              <a:rPr dirty="0" baseline="5555" sz="1500" spc="7">
                <a:latin typeface="Cambria"/>
                <a:cs typeface="Cambria"/>
              </a:rPr>
              <a:t> </a:t>
            </a:r>
            <a:r>
              <a:rPr dirty="0" baseline="5555" sz="1500" spc="-75">
                <a:latin typeface="Cambria"/>
                <a:cs typeface="Cambria"/>
              </a:rPr>
              <a:t>+</a:t>
            </a:r>
            <a:r>
              <a:rPr dirty="0" baseline="5555" sz="1500">
                <a:latin typeface="Cambria"/>
                <a:cs typeface="Cambria"/>
              </a:rPr>
              <a:t>	</a:t>
            </a:r>
            <a:r>
              <a:rPr dirty="0" sz="1000" spc="50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894540" y="5925317"/>
            <a:ext cx="4845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14655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Cambria"/>
                <a:cs typeface="Cambria"/>
              </a:rPr>
              <a:t>∕</a:t>
            </a:r>
            <a:r>
              <a:rPr dirty="0" sz="1000" spc="-25" i="1"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243844" y="5920602"/>
            <a:ext cx="224790" cy="2165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r" marR="51435">
              <a:lnSpc>
                <a:spcPts val="74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  <a:p>
            <a:pPr algn="r" marR="5080">
              <a:lnSpc>
                <a:spcPts val="740"/>
              </a:lnSpc>
            </a:pPr>
            <a:r>
              <a:rPr dirty="0" baseline="4273" sz="975" i="1">
                <a:latin typeface="Palatino Linotype"/>
                <a:cs typeface="Palatino Linotype"/>
              </a:rPr>
              <a:t>n</a:t>
            </a:r>
            <a:r>
              <a:rPr dirty="0" baseline="4273" sz="975" spc="494" i="1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662849" y="6132198"/>
            <a:ext cx="48520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Supposing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process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began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many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periods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ago,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calculate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limit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60" i="1">
                <a:latin typeface="Meiryo"/>
                <a:cs typeface="Meiryo"/>
              </a:rPr>
              <a:t>̂</a:t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observ-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29432" y="6283422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ing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numerator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tends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85" i="1">
                <a:latin typeface="Meiryo"/>
                <a:cs typeface="Meiryo"/>
              </a:rPr>
              <a:t/>
            </a:r>
            <a:r>
              <a:rPr dirty="0" baseline="29914" sz="975" spc="-127">
                <a:latin typeface="Palatino Linotype"/>
                <a:cs typeface="Palatino Linotype"/>
              </a:rPr>
              <a:t>2</a:t>
            </a:r>
            <a:r>
              <a:rPr dirty="0" sz="1000" spc="-85">
                <a:latin typeface="Cambria"/>
                <a:cs typeface="Cambria"/>
              </a:rPr>
              <a:t>∕(</a:t>
            </a:r>
            <a:r>
              <a:rPr dirty="0" sz="1000" spc="-85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280" i="1">
                <a:latin typeface="Meiryo"/>
                <a:cs typeface="Meiryo"/>
              </a:rPr>
              <a:t/>
            </a:r>
            <a:r>
              <a:rPr dirty="0" sz="1000" spc="-280">
                <a:latin typeface="Cambria"/>
                <a:cs typeface="Cambria"/>
              </a:rPr>
              <a:t>)</a:t>
            </a:r>
            <a:r>
              <a:rPr dirty="0" sz="1000" spc="15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(see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7.3)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denominator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85" i="1">
                <a:latin typeface="Meiryo"/>
                <a:cs typeface="Meiryo"/>
              </a:rPr>
              <a:t/>
            </a:r>
            <a:r>
              <a:rPr dirty="0" baseline="29914" sz="975" spc="-127">
                <a:latin typeface="Palatino Linotype"/>
                <a:cs typeface="Palatino Linotype"/>
              </a:rPr>
              <a:t>2</a:t>
            </a:r>
            <a:r>
              <a:rPr dirty="0" sz="1000" spc="-85">
                <a:latin typeface="Cambria"/>
                <a:cs typeface="Cambria"/>
              </a:rPr>
              <a:t>∕(</a:t>
            </a:r>
            <a:r>
              <a:rPr dirty="0" sz="1000" spc="-85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sz="1000" spc="-80">
                <a:latin typeface="Cambria"/>
                <a:cs typeface="Cambria"/>
              </a:rPr>
              <a:t>)</a:t>
            </a:r>
            <a:r>
              <a:rPr dirty="0" baseline="29914" sz="975" spc="-44">
                <a:latin typeface="Palatino Linotype"/>
                <a:cs typeface="Palatino Linotype"/>
              </a:rPr>
              <a:t>2</a:t>
            </a:r>
            <a:r>
              <a:rPr dirty="0" baseline="29914" sz="975" spc="97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622729" y="6508791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16748" y="6356197"/>
            <a:ext cx="4422775" cy="2571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904364">
              <a:lnSpc>
                <a:spcPts val="690"/>
              </a:lnSpc>
              <a:spcBef>
                <a:spcPts val="120"/>
              </a:spcBef>
              <a:tabLst>
                <a:tab pos="4344670" algn="l"/>
              </a:tabLst>
            </a:pP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marL="50800">
              <a:lnSpc>
                <a:spcPts val="1110"/>
              </a:lnSpc>
            </a:pPr>
            <a:r>
              <a:rPr dirty="0" sz="1000" spc="-85" i="1">
                <a:latin typeface="Meiryo"/>
                <a:cs typeface="Meiryo"/>
              </a:rPr>
              <a:t/>
            </a:r>
            <a:r>
              <a:rPr dirty="0" baseline="29914" sz="975" spc="-127">
                <a:latin typeface="Palatino Linotype"/>
                <a:cs typeface="Palatino Linotype"/>
              </a:rPr>
              <a:t>2</a:t>
            </a:r>
            <a:r>
              <a:rPr dirty="0" sz="1000" spc="-85">
                <a:latin typeface="Cambria"/>
                <a:cs typeface="Cambria"/>
              </a:rPr>
              <a:t>∕(</a:t>
            </a:r>
            <a:r>
              <a:rPr dirty="0" sz="1000" spc="-8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29914" sz="975" spc="-52">
                <a:latin typeface="Palatino Linotype"/>
                <a:cs typeface="Palatino Linotype"/>
              </a:rPr>
              <a:t>2</a:t>
            </a:r>
            <a:r>
              <a:rPr dirty="0" sz="1000" spc="-85">
                <a:latin typeface="Cambria"/>
                <a:cs typeface="Cambria"/>
              </a:rPr>
              <a:t>)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(see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7.2).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8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434" i="1">
                <a:latin typeface="Meiryo"/>
                <a:cs typeface="Meiryo"/>
              </a:rPr>
              <a:t/>
            </a:r>
            <a:r>
              <a:rPr dirty="0" sz="1000" spc="-60">
                <a:latin typeface="Cambria"/>
                <a:cs typeface="Cambria"/>
              </a:rPr>
              <a:t>)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sz="1000" spc="-30">
                <a:latin typeface="Cambria"/>
                <a:cs typeface="Cambria"/>
              </a:rPr>
              <a:t>∕(</a:t>
            </a:r>
            <a:r>
              <a:rPr dirty="0" sz="1000" spc="1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350" i="1">
                <a:latin typeface="Meiryo"/>
                <a:cs typeface="Meiryo"/>
              </a:rPr>
              <a:t/>
            </a:r>
            <a:r>
              <a:rPr dirty="0" baseline="29914" sz="975" spc="67">
                <a:latin typeface="Palatino Linotype"/>
                <a:cs typeface="Palatino Linotype"/>
              </a:rPr>
              <a:t>2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 spc="-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757126" y="6803141"/>
            <a:ext cx="5918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75" i="1">
                <a:latin typeface="Meiryo"/>
                <a:cs typeface="Meiryo"/>
              </a:rPr>
              <a:t/>
            </a:r>
            <a:r>
              <a:rPr dirty="0" baseline="29914" sz="975" spc="-262">
                <a:latin typeface="Palatino Linotype"/>
                <a:cs typeface="Palatino Linotype"/>
              </a:rPr>
              <a:t>2</a:t>
            </a:r>
            <a:r>
              <a:rPr dirty="0" sz="1000" spc="-175">
                <a:latin typeface="Cambria"/>
                <a:cs typeface="Cambria"/>
              </a:rPr>
              <a:t>∕</a:t>
            </a:r>
            <a:r>
              <a:rPr dirty="0" sz="1000" spc="-175" i="1">
                <a:latin typeface="Meiryo"/>
                <a:cs typeface="Meiryo"/>
              </a:rPr>
              <a:t/>
            </a:r>
            <a:r>
              <a:rPr dirty="0" baseline="29914" sz="975" spc="-262">
                <a:latin typeface="Palatino Linotype"/>
                <a:cs typeface="Palatino Linotype"/>
              </a:rPr>
              <a:t>2</a:t>
            </a:r>
            <a:r>
              <a:rPr dirty="0" baseline="29914" sz="975" spc="18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k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64683" y="6704948"/>
            <a:ext cx="46761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158240" algn="l"/>
                <a:tab pos="1450975" algn="l"/>
                <a:tab pos="4335145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plim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60" i="1">
                <a:latin typeface="Meiryo"/>
                <a:cs typeface="Meiryo"/>
              </a:rPr>
              <a:t>̂</a:t>
            </a:r>
            <a:r>
              <a:rPr dirty="0" sz="1000" spc="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280">
                <a:latin typeface="Cambria"/>
                <a:cs typeface="Cambria"/>
              </a:rPr>
              <a:t>(</a:t>
            </a:r>
            <a:r>
              <a:rPr dirty="0" sz="1000" spc="-280" i="1">
                <a:latin typeface="Meiryo"/>
                <a:cs typeface="Meiryo"/>
              </a:rPr>
              <a:t/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105">
                <a:latin typeface="Cambria"/>
                <a:cs typeface="Cambria"/>
              </a:rPr>
              <a:t> </a:t>
            </a:r>
            <a:r>
              <a:rPr dirty="0" u="sng" baseline="33333" sz="15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33333" sz="1500" spc="-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k</a:t>
            </a:r>
            <a:r>
              <a:rPr dirty="0" u="sng" baseline="33333" sz="15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r>
              <a:rPr dirty="0" baseline="33333" sz="1500" i="1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(7.19)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29426" y="6846324"/>
            <a:ext cx="5011420" cy="1245870"/>
          </a:xfrm>
          <a:prstGeom prst="rect">
            <a:avLst/>
          </a:prstGeom>
        </p:spPr>
        <p:txBody>
          <a:bodyPr wrap="square" lIns="0" tIns="38735" rIns="0" bIns="0" rtlCol="0" vert="horz">
            <a:spAutoFit/>
          </a:bodyPr>
          <a:lstStyle/>
          <a:p>
            <a:pPr marL="1333500">
              <a:lnSpc>
                <a:spcPct val="100000"/>
              </a:lnSpc>
              <a:spcBef>
                <a:spcPts val="305"/>
              </a:spcBef>
              <a:tabLst>
                <a:tab pos="1522730" algn="l"/>
              </a:tabLst>
            </a:pP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algn="just" marL="38100" marR="30480" indent="107950">
              <a:lnSpc>
                <a:spcPct val="100000"/>
              </a:lnSpc>
              <a:spcBef>
                <a:spcPts val="280"/>
              </a:spcBef>
            </a:pPr>
            <a:r>
              <a:rPr dirty="0" sz="100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baseline="-21367" sz="975" spc="-480" i="1">
                <a:latin typeface="Meiryo"/>
                <a:cs typeface="Meiryo"/>
              </a:rPr>
              <a:t/>
            </a:r>
            <a:r>
              <a:rPr dirty="0" baseline="-21367" sz="975" spc="150">
                <a:latin typeface="Cambria"/>
                <a:cs typeface="Cambria"/>
              </a:rPr>
              <a:t>=</a:t>
            </a:r>
            <a:r>
              <a:rPr dirty="0" baseline="-21367" sz="975" spc="89">
                <a:latin typeface="Palatino Linotype"/>
                <a:cs typeface="Palatino Linotype"/>
              </a:rPr>
              <a:t>1</a:t>
            </a:r>
            <a:r>
              <a:rPr dirty="0" sz="1000" spc="20" i="1">
                <a:latin typeface="Palatino Linotype"/>
                <a:cs typeface="Palatino Linotype"/>
              </a:rPr>
              <a:t>k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0,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ho</a:t>
            </a:r>
            <a:r>
              <a:rPr dirty="0" sz="1000" spc="-135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unit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90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spc="-30" i="1">
                <a:latin typeface="Meiryo"/>
                <a:cs typeface="Meiryo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7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90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spc="-30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str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low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lim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90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spc="25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wo</a:t>
            </a:r>
            <a:r>
              <a:rPr dirty="0" sz="1000" spc="-20">
                <a:latin typeface="Palatino Linotype"/>
                <a:cs typeface="Palatino Linotype"/>
              </a:rPr>
              <a:t>-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low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high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r).</a:t>
            </a:r>
            <a:endParaRPr sz="1000">
              <a:latin typeface="Palatino Linotype"/>
              <a:cs typeface="Palatino Linotype"/>
            </a:endParaRPr>
          </a:p>
          <a:p>
            <a:pPr algn="just" marL="38100" marR="30480" indent="107950">
              <a:lnSpc>
                <a:spcPts val="119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instruments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will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equally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weak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variance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effect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much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larger </a:t>
            </a:r>
            <a:r>
              <a:rPr dirty="0" sz="1000" spc="-30">
                <a:latin typeface="Palatino Linotype"/>
                <a:cs typeface="Palatino Linotype"/>
              </a:rPr>
              <a:t>than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30">
                <a:latin typeface="Palatino Linotype"/>
                <a:cs typeface="Palatino Linotype"/>
              </a:rPr>
              <a:t> of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innovation.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567532" y="8153538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554832" y="8184501"/>
            <a:ext cx="17252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Palatino Linotype"/>
                <a:cs typeface="Palatino Linotype"/>
              </a:rPr>
              <a:t>12</a:t>
            </a:r>
            <a:r>
              <a:rPr dirty="0" sz="800" spc="19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See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Blundell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and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Bond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(1998)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p.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120.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210606" y="611668"/>
            <a:ext cx="16021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Estimation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of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Dynamic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</a:t>
            </a:r>
            <a:r>
              <a:rPr dirty="0" sz="800" spc="27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175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919518" y="919289"/>
            <a:ext cx="2691765" cy="2555240"/>
            <a:chOff x="919518" y="919289"/>
            <a:chExt cx="2691765" cy="2555240"/>
          </a:xfrm>
        </p:grpSpPr>
        <p:sp>
          <p:nvSpPr>
            <p:cNvPr id="5" name="object 5" descr=""/>
            <p:cNvSpPr/>
            <p:nvPr/>
          </p:nvSpPr>
          <p:spPr>
            <a:xfrm>
              <a:off x="919518" y="919289"/>
              <a:ext cx="2691765" cy="2555240"/>
            </a:xfrm>
            <a:custGeom>
              <a:avLst/>
              <a:gdLst/>
              <a:ahLst/>
              <a:cxnLst/>
              <a:rect l="l" t="t" r="r" b="b"/>
              <a:pathLst>
                <a:path w="2691765" h="2555240">
                  <a:moveTo>
                    <a:pt x="2691460" y="0"/>
                  </a:moveTo>
                  <a:lnTo>
                    <a:pt x="0" y="0"/>
                  </a:lnTo>
                  <a:lnTo>
                    <a:pt x="0" y="2554935"/>
                  </a:lnTo>
                  <a:lnTo>
                    <a:pt x="2691460" y="2554935"/>
                  </a:lnTo>
                  <a:lnTo>
                    <a:pt x="269146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041958" y="1035557"/>
              <a:ext cx="2422525" cy="1161415"/>
            </a:xfrm>
            <a:custGeom>
              <a:avLst/>
              <a:gdLst/>
              <a:ahLst/>
              <a:cxnLst/>
              <a:rect l="l" t="t" r="r" b="b"/>
              <a:pathLst>
                <a:path w="2422525" h="1161414">
                  <a:moveTo>
                    <a:pt x="0" y="1161135"/>
                  </a:moveTo>
                  <a:lnTo>
                    <a:pt x="60765" y="1104201"/>
                  </a:lnTo>
                  <a:lnTo>
                    <a:pt x="97385" y="1070557"/>
                  </a:lnTo>
                  <a:lnTo>
                    <a:pt x="134317" y="1037153"/>
                  </a:lnTo>
                  <a:lnTo>
                    <a:pt x="171559" y="1004005"/>
                  </a:lnTo>
                  <a:lnTo>
                    <a:pt x="209109" y="971127"/>
                  </a:lnTo>
                  <a:lnTo>
                    <a:pt x="246967" y="938535"/>
                  </a:lnTo>
                  <a:lnTo>
                    <a:pt x="285131" y="906244"/>
                  </a:lnTo>
                  <a:lnTo>
                    <a:pt x="323599" y="874267"/>
                  </a:lnTo>
                  <a:lnTo>
                    <a:pt x="362370" y="842620"/>
                  </a:lnTo>
                  <a:lnTo>
                    <a:pt x="401442" y="811318"/>
                  </a:lnTo>
                  <a:lnTo>
                    <a:pt x="440815" y="780375"/>
                  </a:lnTo>
                  <a:lnTo>
                    <a:pt x="480487" y="749807"/>
                  </a:lnTo>
                  <a:lnTo>
                    <a:pt x="520456" y="719627"/>
                  </a:lnTo>
                  <a:lnTo>
                    <a:pt x="560722" y="689852"/>
                  </a:lnTo>
                  <a:lnTo>
                    <a:pt x="601281" y="660496"/>
                  </a:lnTo>
                  <a:lnTo>
                    <a:pt x="642134" y="631573"/>
                  </a:lnTo>
                  <a:lnTo>
                    <a:pt x="683279" y="603099"/>
                  </a:lnTo>
                  <a:lnTo>
                    <a:pt x="724714" y="575087"/>
                  </a:lnTo>
                  <a:lnTo>
                    <a:pt x="766438" y="547555"/>
                  </a:lnTo>
                  <a:lnTo>
                    <a:pt x="808450" y="520514"/>
                  </a:lnTo>
                  <a:lnTo>
                    <a:pt x="850747" y="493982"/>
                  </a:lnTo>
                  <a:lnTo>
                    <a:pt x="893330" y="467972"/>
                  </a:lnTo>
                  <a:lnTo>
                    <a:pt x="936196" y="442500"/>
                  </a:lnTo>
                  <a:lnTo>
                    <a:pt x="979344" y="417580"/>
                  </a:lnTo>
                  <a:lnTo>
                    <a:pt x="1022772" y="393227"/>
                  </a:lnTo>
                  <a:lnTo>
                    <a:pt x="1066479" y="369455"/>
                  </a:lnTo>
                  <a:lnTo>
                    <a:pt x="1110464" y="346281"/>
                  </a:lnTo>
                  <a:lnTo>
                    <a:pt x="1154726" y="323718"/>
                  </a:lnTo>
                  <a:lnTo>
                    <a:pt x="1199262" y="301781"/>
                  </a:lnTo>
                  <a:lnTo>
                    <a:pt x="1244072" y="280486"/>
                  </a:lnTo>
                  <a:lnTo>
                    <a:pt x="1289154" y="259846"/>
                  </a:lnTo>
                  <a:lnTo>
                    <a:pt x="1334506" y="239877"/>
                  </a:lnTo>
                  <a:lnTo>
                    <a:pt x="1380128" y="220594"/>
                  </a:lnTo>
                  <a:lnTo>
                    <a:pt x="1426018" y="202011"/>
                  </a:lnTo>
                  <a:lnTo>
                    <a:pt x="1472174" y="184144"/>
                  </a:lnTo>
                  <a:lnTo>
                    <a:pt x="1518595" y="167006"/>
                  </a:lnTo>
                  <a:lnTo>
                    <a:pt x="1565280" y="150614"/>
                  </a:lnTo>
                  <a:lnTo>
                    <a:pt x="1612227" y="134981"/>
                  </a:lnTo>
                  <a:lnTo>
                    <a:pt x="1659435" y="120123"/>
                  </a:lnTo>
                  <a:lnTo>
                    <a:pt x="1706902" y="106054"/>
                  </a:lnTo>
                  <a:lnTo>
                    <a:pt x="1754628" y="92790"/>
                  </a:lnTo>
                  <a:lnTo>
                    <a:pt x="1802610" y="80344"/>
                  </a:lnTo>
                  <a:lnTo>
                    <a:pt x="1850847" y="68733"/>
                  </a:lnTo>
                  <a:lnTo>
                    <a:pt x="1899338" y="57970"/>
                  </a:lnTo>
                  <a:lnTo>
                    <a:pt x="1948081" y="48070"/>
                  </a:lnTo>
                  <a:lnTo>
                    <a:pt x="1997076" y="39049"/>
                  </a:lnTo>
                  <a:lnTo>
                    <a:pt x="2046319" y="30921"/>
                  </a:lnTo>
                  <a:lnTo>
                    <a:pt x="2095812" y="23701"/>
                  </a:lnTo>
                  <a:lnTo>
                    <a:pt x="2145550" y="17404"/>
                  </a:lnTo>
                  <a:lnTo>
                    <a:pt x="2195535" y="12044"/>
                  </a:lnTo>
                  <a:lnTo>
                    <a:pt x="2245763" y="7637"/>
                  </a:lnTo>
                  <a:lnTo>
                    <a:pt x="2296233" y="4197"/>
                  </a:lnTo>
                  <a:lnTo>
                    <a:pt x="2346945" y="1740"/>
                  </a:lnTo>
                  <a:lnTo>
                    <a:pt x="2397897" y="279"/>
                  </a:lnTo>
                  <a:lnTo>
                    <a:pt x="2422370" y="0"/>
                  </a:lnTo>
                </a:path>
              </a:pathLst>
            </a:custGeom>
            <a:ln w="15875">
              <a:solidFill>
                <a:srgbClr val="01020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041958" y="1035405"/>
              <a:ext cx="2447290" cy="2322830"/>
            </a:xfrm>
            <a:custGeom>
              <a:avLst/>
              <a:gdLst/>
              <a:ahLst/>
              <a:cxnLst/>
              <a:rect l="l" t="t" r="r" b="b"/>
              <a:pathLst>
                <a:path w="2447290" h="2322829">
                  <a:moveTo>
                    <a:pt x="0" y="2322690"/>
                  </a:moveTo>
                  <a:lnTo>
                    <a:pt x="24457" y="2299500"/>
                  </a:lnTo>
                  <a:lnTo>
                    <a:pt x="61345" y="2264476"/>
                  </a:lnTo>
                  <a:lnTo>
                    <a:pt x="98232" y="2229452"/>
                  </a:lnTo>
                  <a:lnTo>
                    <a:pt x="135120" y="2194429"/>
                  </a:lnTo>
                  <a:lnTo>
                    <a:pt x="172008" y="2159406"/>
                  </a:lnTo>
                  <a:lnTo>
                    <a:pt x="208896" y="2124383"/>
                  </a:lnTo>
                  <a:lnTo>
                    <a:pt x="245784" y="2089360"/>
                  </a:lnTo>
                  <a:lnTo>
                    <a:pt x="282673" y="2054338"/>
                  </a:lnTo>
                  <a:lnTo>
                    <a:pt x="319561" y="2019315"/>
                  </a:lnTo>
                  <a:lnTo>
                    <a:pt x="356450" y="1984293"/>
                  </a:lnTo>
                  <a:lnTo>
                    <a:pt x="393339" y="1949271"/>
                  </a:lnTo>
                  <a:lnTo>
                    <a:pt x="430228" y="1914249"/>
                  </a:lnTo>
                  <a:lnTo>
                    <a:pt x="467117" y="1879228"/>
                  </a:lnTo>
                  <a:lnTo>
                    <a:pt x="504007" y="1844206"/>
                  </a:lnTo>
                  <a:lnTo>
                    <a:pt x="540896" y="1809185"/>
                  </a:lnTo>
                  <a:lnTo>
                    <a:pt x="577786" y="1774164"/>
                  </a:lnTo>
                  <a:lnTo>
                    <a:pt x="614676" y="1739142"/>
                  </a:lnTo>
                  <a:lnTo>
                    <a:pt x="651566" y="1704122"/>
                  </a:lnTo>
                  <a:lnTo>
                    <a:pt x="688456" y="1669101"/>
                  </a:lnTo>
                  <a:lnTo>
                    <a:pt x="725346" y="1634080"/>
                  </a:lnTo>
                  <a:lnTo>
                    <a:pt x="762237" y="1599060"/>
                  </a:lnTo>
                  <a:lnTo>
                    <a:pt x="799127" y="1564039"/>
                  </a:lnTo>
                  <a:lnTo>
                    <a:pt x="836018" y="1529019"/>
                  </a:lnTo>
                  <a:lnTo>
                    <a:pt x="872908" y="1493999"/>
                  </a:lnTo>
                  <a:lnTo>
                    <a:pt x="909799" y="1458979"/>
                  </a:lnTo>
                  <a:lnTo>
                    <a:pt x="946690" y="1423959"/>
                  </a:lnTo>
                  <a:lnTo>
                    <a:pt x="983581" y="1388939"/>
                  </a:lnTo>
                  <a:lnTo>
                    <a:pt x="1020472" y="1353920"/>
                  </a:lnTo>
                  <a:lnTo>
                    <a:pt x="1057364" y="1318900"/>
                  </a:lnTo>
                  <a:lnTo>
                    <a:pt x="1094255" y="1283881"/>
                  </a:lnTo>
                  <a:lnTo>
                    <a:pt x="1131146" y="1248861"/>
                  </a:lnTo>
                  <a:lnTo>
                    <a:pt x="1168038" y="1213842"/>
                  </a:lnTo>
                  <a:lnTo>
                    <a:pt x="1204929" y="1178823"/>
                  </a:lnTo>
                  <a:lnTo>
                    <a:pt x="1241821" y="1143803"/>
                  </a:lnTo>
                  <a:lnTo>
                    <a:pt x="1278713" y="1108784"/>
                  </a:lnTo>
                  <a:lnTo>
                    <a:pt x="1315605" y="1073765"/>
                  </a:lnTo>
                  <a:lnTo>
                    <a:pt x="1352496" y="1038746"/>
                  </a:lnTo>
                  <a:lnTo>
                    <a:pt x="1389388" y="1003727"/>
                  </a:lnTo>
                  <a:lnTo>
                    <a:pt x="1426280" y="968708"/>
                  </a:lnTo>
                  <a:lnTo>
                    <a:pt x="1463172" y="933690"/>
                  </a:lnTo>
                  <a:lnTo>
                    <a:pt x="1500064" y="898671"/>
                  </a:lnTo>
                  <a:lnTo>
                    <a:pt x="1536956" y="863652"/>
                  </a:lnTo>
                  <a:lnTo>
                    <a:pt x="1573849" y="828633"/>
                  </a:lnTo>
                  <a:lnTo>
                    <a:pt x="1610741" y="793615"/>
                  </a:lnTo>
                  <a:lnTo>
                    <a:pt x="1647633" y="758596"/>
                  </a:lnTo>
                  <a:lnTo>
                    <a:pt x="1684525" y="723577"/>
                  </a:lnTo>
                  <a:lnTo>
                    <a:pt x="1721417" y="688559"/>
                  </a:lnTo>
                  <a:lnTo>
                    <a:pt x="1758310" y="653540"/>
                  </a:lnTo>
                  <a:lnTo>
                    <a:pt x="1795202" y="618522"/>
                  </a:lnTo>
                  <a:lnTo>
                    <a:pt x="1832094" y="583503"/>
                  </a:lnTo>
                  <a:lnTo>
                    <a:pt x="1868987" y="548484"/>
                  </a:lnTo>
                  <a:lnTo>
                    <a:pt x="1905879" y="513466"/>
                  </a:lnTo>
                  <a:lnTo>
                    <a:pt x="1942771" y="478447"/>
                  </a:lnTo>
                  <a:lnTo>
                    <a:pt x="1979664" y="443429"/>
                  </a:lnTo>
                  <a:lnTo>
                    <a:pt x="2016556" y="408410"/>
                  </a:lnTo>
                  <a:lnTo>
                    <a:pt x="2053448" y="373391"/>
                  </a:lnTo>
                  <a:lnTo>
                    <a:pt x="2090340" y="338373"/>
                  </a:lnTo>
                  <a:lnTo>
                    <a:pt x="2127233" y="303354"/>
                  </a:lnTo>
                  <a:lnTo>
                    <a:pt x="2164125" y="268335"/>
                  </a:lnTo>
                  <a:lnTo>
                    <a:pt x="2201017" y="233316"/>
                  </a:lnTo>
                  <a:lnTo>
                    <a:pt x="2237909" y="198297"/>
                  </a:lnTo>
                  <a:lnTo>
                    <a:pt x="2274801" y="163279"/>
                  </a:lnTo>
                  <a:lnTo>
                    <a:pt x="2311694" y="128260"/>
                  </a:lnTo>
                  <a:lnTo>
                    <a:pt x="2348586" y="93241"/>
                  </a:lnTo>
                  <a:lnTo>
                    <a:pt x="2385478" y="58222"/>
                  </a:lnTo>
                  <a:lnTo>
                    <a:pt x="2422370" y="23202"/>
                  </a:lnTo>
                  <a:lnTo>
                    <a:pt x="2446842" y="0"/>
                  </a:lnTo>
                </a:path>
              </a:pathLst>
            </a:custGeom>
            <a:ln w="15875">
              <a:solidFill>
                <a:srgbClr val="ED202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aphicFrame>
        <p:nvGraphicFramePr>
          <p:cNvPr id="8" name="object 8" descr=""/>
          <p:cNvGraphicFramePr>
            <a:graphicFrameLocks noGrp="1"/>
          </p:cNvGraphicFramePr>
          <p:nvPr/>
        </p:nvGraphicFramePr>
        <p:xfrm>
          <a:off x="880996" y="919302"/>
          <a:ext cx="2730500" cy="259143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0655"/>
                <a:gridCol w="305435"/>
                <a:gridCol w="305434"/>
                <a:gridCol w="305434"/>
                <a:gridCol w="305434"/>
                <a:gridCol w="305435"/>
                <a:gridCol w="305435"/>
                <a:gridCol w="305435"/>
                <a:gridCol w="305435"/>
                <a:gridCol w="121919"/>
              </a:tblGrid>
              <a:tr h="1155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19050">
                      <a:solidFill>
                        <a:srgbClr val="FFFFFF"/>
                      </a:solidFill>
                      <a:prstDash val="solid"/>
                    </a:lnR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6E7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6E7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6E7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6E7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6E7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6E7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6E7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6E7E8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6E7E8"/>
                    </a:solidFill>
                  </a:tcPr>
                </a:tc>
              </a:tr>
              <a:tr h="2901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6E7E8"/>
                    </a:solidFill>
                  </a:tcPr>
                </a:tc>
              </a:tr>
              <a:tr h="2901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190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6E7E8"/>
                    </a:solidFill>
                  </a:tcPr>
                </a:tc>
              </a:tr>
              <a:tr h="2901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6E7E8"/>
                    </a:solidFill>
                  </a:tcPr>
                </a:tc>
              </a:tr>
              <a:tr h="2901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190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6E7E8"/>
                    </a:solidFill>
                  </a:tcPr>
                </a:tc>
              </a:tr>
              <a:tr h="2901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6E7E8"/>
                    </a:solidFill>
                  </a:tcPr>
                </a:tc>
              </a:tr>
              <a:tr h="2901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190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6E7E8"/>
                    </a:solidFill>
                  </a:tcPr>
                </a:tc>
              </a:tr>
              <a:tr h="2901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  <a:lnB w="9525">
                      <a:solidFill>
                        <a:srgbClr val="FFFFFF"/>
                      </a:solidFill>
                      <a:prstDash val="solid"/>
                    </a:lnB>
                    <a:solidFill>
                      <a:srgbClr val="E6E7E8"/>
                    </a:solidFill>
                  </a:tcPr>
                </a:tc>
              </a:tr>
              <a:tr h="2901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190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T w="9525">
                      <a:solidFill>
                        <a:srgbClr val="FFFFFF"/>
                      </a:solidFill>
                      <a:prstDash val="solid"/>
                    </a:lnT>
                    <a:lnB w="19050">
                      <a:solidFill>
                        <a:srgbClr val="FFFFFF"/>
                      </a:solidFill>
                      <a:prstDash val="solid"/>
                    </a:lnB>
                    <a:solidFill>
                      <a:srgbClr val="E6E7E8"/>
                    </a:solidFill>
                  </a:tcPr>
                </a:tc>
              </a:tr>
              <a:tr h="1543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R w="9525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9525">
                      <a:solidFill>
                        <a:srgbClr val="FFFFFF"/>
                      </a:solidFill>
                      <a:prstDash val="solid"/>
                    </a:lnL>
                    <a:lnR w="19050">
                      <a:solidFill>
                        <a:srgbClr val="FFFFFF"/>
                      </a:solidFill>
                      <a:prstDash val="solid"/>
                    </a:lnR>
                    <a:lnT w="19050">
                      <a:solidFill>
                        <a:srgbClr val="FFFFFF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L w="19050">
                      <a:solidFill>
                        <a:srgbClr val="FFFFFF"/>
                      </a:solidFill>
                      <a:prstDash val="solid"/>
                    </a:lnL>
                    <a:lnT w="19050">
                      <a:solidFill>
                        <a:srgbClr val="FFFFFF"/>
                      </a:solidFill>
                      <a:prstDash val="solid"/>
                    </a:lnT>
                  </a:tcPr>
                </a:tc>
              </a:tr>
            </a:tbl>
          </a:graphicData>
        </a:graphic>
      </p:graphicFrame>
      <p:sp>
        <p:nvSpPr>
          <p:cNvPr id="9" name="object 9" descr=""/>
          <p:cNvSpPr txBox="1"/>
          <p:nvPr/>
        </p:nvSpPr>
        <p:spPr>
          <a:xfrm>
            <a:off x="568779" y="3274531"/>
            <a:ext cx="2825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−1.00</a:t>
            </a:r>
            <a:endParaRPr sz="8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8779" y="2693852"/>
            <a:ext cx="2825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−0.75</a:t>
            </a:r>
            <a:endParaRPr sz="8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68779" y="2113174"/>
            <a:ext cx="2825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−0.50</a:t>
            </a:r>
            <a:endParaRPr sz="8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68779" y="1532496"/>
            <a:ext cx="2825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−0.25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628112" y="951828"/>
            <a:ext cx="223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0.00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930402" y="3527946"/>
            <a:ext cx="223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0.00</a:t>
            </a:r>
            <a:endParaRPr sz="8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542115" y="3527946"/>
            <a:ext cx="223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0.25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153819" y="3516748"/>
            <a:ext cx="223520" cy="292100"/>
          </a:xfrm>
          <a:prstGeom prst="rect">
            <a:avLst/>
          </a:prstGeom>
        </p:spPr>
        <p:txBody>
          <a:bodyPr wrap="square" lIns="0" tIns="2349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85"/>
              </a:spcBef>
            </a:pP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0.50</a:t>
            </a:r>
            <a:endParaRPr sz="800">
              <a:latin typeface="Arial"/>
              <a:cs typeface="Arial"/>
            </a:endParaRPr>
          </a:p>
          <a:p>
            <a:pPr algn="ctr">
              <a:lnSpc>
                <a:spcPct val="100000"/>
              </a:lnSpc>
              <a:spcBef>
                <a:spcPts val="90"/>
              </a:spcBef>
            </a:pPr>
            <a:r>
              <a:rPr dirty="0" sz="800" spc="-5">
                <a:solidFill>
                  <a:srgbClr val="231F20"/>
                </a:solidFill>
                <a:latin typeface="Times New Roman"/>
                <a:cs typeface="Times New Roman"/>
              </a:rPr>
              <a:t>ρ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765533" y="3527946"/>
            <a:ext cx="223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0.75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377246" y="3527946"/>
            <a:ext cx="223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1.00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9" name="object 19" descr=""/>
          <p:cNvGrpSpPr/>
          <p:nvPr/>
        </p:nvGrpSpPr>
        <p:grpSpPr>
          <a:xfrm>
            <a:off x="3842318" y="1984122"/>
            <a:ext cx="259079" cy="494030"/>
            <a:chOff x="3842318" y="1984122"/>
            <a:chExt cx="259079" cy="494030"/>
          </a:xfrm>
        </p:grpSpPr>
        <p:sp>
          <p:nvSpPr>
            <p:cNvPr id="20" name="object 20" descr=""/>
            <p:cNvSpPr/>
            <p:nvPr/>
          </p:nvSpPr>
          <p:spPr>
            <a:xfrm>
              <a:off x="3850256" y="1984122"/>
              <a:ext cx="243204" cy="243204"/>
            </a:xfrm>
            <a:custGeom>
              <a:avLst/>
              <a:gdLst/>
              <a:ahLst/>
              <a:cxnLst/>
              <a:rect l="l" t="t" r="r" b="b"/>
              <a:pathLst>
                <a:path w="243204" h="243205">
                  <a:moveTo>
                    <a:pt x="242952" y="0"/>
                  </a:moveTo>
                  <a:lnTo>
                    <a:pt x="0" y="0"/>
                  </a:lnTo>
                  <a:lnTo>
                    <a:pt x="0" y="242937"/>
                  </a:lnTo>
                  <a:lnTo>
                    <a:pt x="242952" y="242937"/>
                  </a:lnTo>
                  <a:lnTo>
                    <a:pt x="242952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874437" y="2105583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0" y="0"/>
                  </a:moveTo>
                  <a:lnTo>
                    <a:pt x="194437" y="0"/>
                  </a:lnTo>
                </a:path>
              </a:pathLst>
            </a:custGeom>
            <a:ln w="15875">
              <a:solidFill>
                <a:srgbClr val="01020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850256" y="2227042"/>
              <a:ext cx="243204" cy="243204"/>
            </a:xfrm>
            <a:custGeom>
              <a:avLst/>
              <a:gdLst/>
              <a:ahLst/>
              <a:cxnLst/>
              <a:rect l="l" t="t" r="r" b="b"/>
              <a:pathLst>
                <a:path w="243204" h="243205">
                  <a:moveTo>
                    <a:pt x="242952" y="0"/>
                  </a:moveTo>
                  <a:lnTo>
                    <a:pt x="0" y="0"/>
                  </a:lnTo>
                  <a:lnTo>
                    <a:pt x="0" y="242942"/>
                  </a:lnTo>
                  <a:lnTo>
                    <a:pt x="242952" y="242942"/>
                  </a:lnTo>
                  <a:lnTo>
                    <a:pt x="242952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3850256" y="2227042"/>
              <a:ext cx="243204" cy="243204"/>
            </a:xfrm>
            <a:custGeom>
              <a:avLst/>
              <a:gdLst/>
              <a:ahLst/>
              <a:cxnLst/>
              <a:rect l="l" t="t" r="r" b="b"/>
              <a:pathLst>
                <a:path w="243204" h="243205">
                  <a:moveTo>
                    <a:pt x="0" y="242942"/>
                  </a:moveTo>
                  <a:lnTo>
                    <a:pt x="242952" y="242942"/>
                  </a:lnTo>
                  <a:lnTo>
                    <a:pt x="242952" y="0"/>
                  </a:lnTo>
                  <a:lnTo>
                    <a:pt x="0" y="0"/>
                  </a:lnTo>
                  <a:lnTo>
                    <a:pt x="0" y="242942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3874437" y="2348521"/>
              <a:ext cx="194945" cy="0"/>
            </a:xfrm>
            <a:custGeom>
              <a:avLst/>
              <a:gdLst/>
              <a:ahLst/>
              <a:cxnLst/>
              <a:rect l="l" t="t" r="r" b="b"/>
              <a:pathLst>
                <a:path w="194945" h="0">
                  <a:moveTo>
                    <a:pt x="0" y="0"/>
                  </a:moveTo>
                  <a:lnTo>
                    <a:pt x="194437" y="0"/>
                  </a:lnTo>
                </a:path>
              </a:pathLst>
            </a:custGeom>
            <a:ln w="15875">
              <a:solidFill>
                <a:srgbClr val="ED2024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"/>
          <p:cNvSpPr txBox="1"/>
          <p:nvPr/>
        </p:nvSpPr>
        <p:spPr>
          <a:xfrm>
            <a:off x="4110860" y="2011122"/>
            <a:ext cx="7683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solidFill>
                  <a:srgbClr val="231F20"/>
                </a:solidFill>
                <a:latin typeface="Times New Roman"/>
                <a:cs typeface="Times New Roman"/>
              </a:rPr>
              <a:t>π</a:t>
            </a:r>
            <a:endParaRPr sz="800">
              <a:latin typeface="Times New Roman"/>
              <a:cs typeface="Times New Roman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4110860" y="2254179"/>
            <a:ext cx="2019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solidFill>
                  <a:srgbClr val="231F20"/>
                </a:solidFill>
                <a:latin typeface="Times New Roman"/>
                <a:cs typeface="Times New Roman"/>
              </a:rPr>
              <a:t>ρ−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1</a:t>
            </a:r>
            <a:endParaRPr sz="800">
              <a:latin typeface="Arial"/>
              <a:cs typeface="Aria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30673" y="3926558"/>
            <a:ext cx="5036820" cy="23114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>
              <a:lnSpc>
                <a:spcPct val="100000"/>
              </a:lnSpc>
              <a:spcBef>
                <a:spcPts val="95"/>
              </a:spcBef>
            </a:pPr>
            <a:r>
              <a:rPr dirty="0" sz="850" b="1">
                <a:latin typeface="Calibri"/>
                <a:cs typeface="Calibri"/>
              </a:rPr>
              <a:t>Figure</a:t>
            </a:r>
            <a:r>
              <a:rPr dirty="0" sz="850" spc="-5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7.2</a:t>
            </a:r>
            <a:r>
              <a:rPr dirty="0" sz="850" spc="265" b="1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First</a:t>
            </a:r>
            <a:r>
              <a:rPr dirty="0" sz="850">
                <a:latin typeface="Calibri"/>
                <a:cs typeface="Calibri"/>
              </a:rPr>
              <a:t> step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coefficient as a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function of </a:t>
            </a:r>
            <a:r>
              <a:rPr dirty="0" sz="850" spc="-25" i="1">
                <a:latin typeface="Meiryo"/>
                <a:cs typeface="Meiryo"/>
              </a:rPr>
              <a:t/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7.3.2</a:t>
            </a:r>
            <a:r>
              <a:rPr dirty="0" sz="1000" spc="35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Moment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Conditions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on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Levels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Model</a:t>
            </a:r>
            <a:endParaRPr sz="1000">
              <a:latin typeface="Calibri"/>
              <a:cs typeface="Calibri"/>
            </a:endParaRPr>
          </a:p>
          <a:p>
            <a:pPr algn="just" marL="50800" marR="43180">
              <a:lnSpc>
                <a:spcPct val="100000"/>
              </a:lnSpc>
              <a:spcBef>
                <a:spcPts val="590"/>
              </a:spcBef>
            </a:pPr>
            <a:r>
              <a:rPr dirty="0" sz="1000" spc="-45">
                <a:latin typeface="Palatino Linotype"/>
                <a:cs typeface="Palatino Linotype"/>
              </a:rPr>
              <a:t>Arellano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Bover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(1995) </a:t>
            </a:r>
            <a:r>
              <a:rPr dirty="0" sz="1000" spc="-6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Blundell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Bond</a:t>
            </a:r>
            <a:r>
              <a:rPr dirty="0" sz="1000">
                <a:latin typeface="Palatino Linotype"/>
                <a:cs typeface="Palatino Linotype"/>
              </a:rPr>
              <a:t> (1998) </a:t>
            </a:r>
            <a:r>
              <a:rPr dirty="0" sz="1000" spc="-70">
                <a:latin typeface="Palatino Linotype"/>
                <a:cs typeface="Palatino Linotype"/>
              </a:rPr>
              <a:t>show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under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weak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hypotheses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data-</a:t>
            </a:r>
            <a:r>
              <a:rPr dirty="0" sz="1000" spc="-35">
                <a:latin typeface="Palatino Linotype"/>
                <a:cs typeface="Palatino Linotype"/>
              </a:rPr>
              <a:t>generating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process,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another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moment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condition</a:t>
            </a:r>
            <a:r>
              <a:rPr dirty="0" sz="1000" spc="-10">
                <a:latin typeface="Palatino Linotype"/>
                <a:cs typeface="Palatino Linotype"/>
              </a:rPr>
              <a:t> exists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levels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equation,</a:t>
            </a:r>
            <a:r>
              <a:rPr dirty="0" sz="1000" spc="-10">
                <a:latin typeface="Palatino Linotype"/>
                <a:cs typeface="Palatino Linotype"/>
              </a:rPr>
              <a:t> which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written</a:t>
            </a:r>
            <a:r>
              <a:rPr dirty="0" sz="1000" spc="-25">
                <a:latin typeface="Palatino Linotype"/>
                <a:cs typeface="Palatino Linotype"/>
              </a:rPr>
              <a:t> as: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790"/>
              </a:spcBef>
            </a:pPr>
            <a:r>
              <a:rPr dirty="0" baseline="13888" sz="1500" i="1">
                <a:latin typeface="Palatino Linotype"/>
                <a:cs typeface="Palatino Linotype"/>
              </a:rPr>
              <a:t>y</a:t>
            </a:r>
            <a:r>
              <a:rPr dirty="0" sz="650" i="1">
                <a:latin typeface="Palatino Linotype"/>
                <a:cs typeface="Palatino Linotype"/>
              </a:rPr>
              <a:t>nt</a:t>
            </a:r>
            <a:r>
              <a:rPr dirty="0" sz="650" spc="135" i="1">
                <a:latin typeface="Palatino Linotype"/>
                <a:cs typeface="Palatino Linotype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=</a:t>
            </a:r>
            <a:r>
              <a:rPr dirty="0" baseline="13888" sz="1500" spc="44">
                <a:latin typeface="Cambria"/>
                <a:cs typeface="Cambria"/>
              </a:rPr>
              <a:t> </a:t>
            </a:r>
            <a:r>
              <a:rPr dirty="0" baseline="13888" sz="1500" spc="-697" i="1">
                <a:latin typeface="Meiryo"/>
                <a:cs typeface="Meiryo"/>
              </a:rPr>
              <a:t/>
            </a:r>
            <a:r>
              <a:rPr dirty="0" baseline="13888" sz="1500" spc="-67" i="1">
                <a:latin typeface="Palatino Linotype"/>
                <a:cs typeface="Palatino Linotype"/>
              </a:rPr>
              <a:t>y</a:t>
            </a:r>
            <a:r>
              <a:rPr dirty="0" sz="650" spc="10" i="1">
                <a:latin typeface="Palatino Linotype"/>
                <a:cs typeface="Palatino Linotype"/>
              </a:rPr>
              <a:t>n</a:t>
            </a:r>
            <a:r>
              <a:rPr dirty="0" sz="650" spc="-20">
                <a:latin typeface="Cambria"/>
                <a:cs typeface="Cambria"/>
              </a:rPr>
              <a:t>(</a:t>
            </a:r>
            <a:r>
              <a:rPr dirty="0" sz="650" spc="30" i="1">
                <a:latin typeface="Palatino Linotype"/>
                <a:cs typeface="Palatino Linotype"/>
              </a:rPr>
              <a:t>t</a:t>
            </a:r>
            <a:r>
              <a:rPr dirty="0" sz="650" spc="140">
                <a:latin typeface="Cambria"/>
                <a:cs typeface="Cambria"/>
              </a:rPr>
              <a:t>–</a:t>
            </a:r>
            <a:r>
              <a:rPr dirty="0" sz="650" spc="10">
                <a:latin typeface="Palatino Linotype"/>
                <a:cs typeface="Palatino Linotype"/>
              </a:rPr>
              <a:t>1</a:t>
            </a:r>
            <a:r>
              <a:rPr dirty="0" sz="650" spc="-20">
                <a:latin typeface="Cambria"/>
                <a:cs typeface="Cambria"/>
              </a:rPr>
              <a:t>)</a:t>
            </a:r>
            <a:r>
              <a:rPr dirty="0" sz="650" spc="95">
                <a:latin typeface="Cambria"/>
                <a:cs typeface="Cambria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+</a:t>
            </a:r>
            <a:r>
              <a:rPr dirty="0" baseline="13888" sz="1500" spc="-22">
                <a:latin typeface="Cambria"/>
                <a:cs typeface="Cambria"/>
              </a:rPr>
              <a:t> </a:t>
            </a:r>
            <a:r>
              <a:rPr dirty="0" baseline="13888" sz="1500" spc="-705" i="1">
                <a:latin typeface="Meiryo"/>
                <a:cs typeface="Meiryo"/>
              </a:rPr>
              <a:t/>
            </a:r>
            <a:r>
              <a:rPr dirty="0" sz="650" spc="-90" i="1">
                <a:latin typeface="Palatino Linotype"/>
                <a:cs typeface="Palatino Linotype"/>
              </a:rPr>
              <a:t>n</a:t>
            </a:r>
            <a:r>
              <a:rPr dirty="0" sz="650" spc="105" i="1">
                <a:latin typeface="Palatino Linotype"/>
                <a:cs typeface="Palatino Linotype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+</a:t>
            </a:r>
            <a:r>
              <a:rPr dirty="0" baseline="13888" sz="1500" spc="-30">
                <a:latin typeface="Cambria"/>
                <a:cs typeface="Cambria"/>
              </a:rPr>
              <a:t> </a:t>
            </a:r>
            <a:r>
              <a:rPr dirty="0" baseline="13888" sz="1500" spc="-607" i="1">
                <a:latin typeface="Meiryo"/>
                <a:cs typeface="Meiryo"/>
              </a:rPr>
              <a:t/>
            </a:r>
            <a:r>
              <a:rPr dirty="0" sz="650" spc="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  <a:p>
            <a:pPr marL="158750">
              <a:lnSpc>
                <a:spcPct val="100000"/>
              </a:lnSpc>
              <a:spcBef>
                <a:spcPts val="30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supplementary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moment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written: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550"/>
              </a:spcBef>
            </a:pP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Cambria"/>
                <a:cs typeface="Cambria"/>
              </a:rPr>
              <a:t>(</a:t>
            </a:r>
            <a:r>
              <a:rPr dirty="0" sz="1000" spc="45">
                <a:latin typeface="Cambria"/>
                <a:cs typeface="Cambria"/>
              </a:rPr>
              <a:t>Δ</a:t>
            </a:r>
            <a:r>
              <a:rPr dirty="0" sz="1000" spc="-55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-44">
                <a:latin typeface="Cambria"/>
                <a:cs typeface="Cambria"/>
              </a:rPr>
              <a:t>(</a:t>
            </a:r>
            <a:r>
              <a:rPr dirty="0" baseline="-21367" sz="975" spc="30" i="1">
                <a:latin typeface="Palatino Linotype"/>
                <a:cs typeface="Palatino Linotype"/>
              </a:rPr>
              <a:t>t</a:t>
            </a:r>
            <a:r>
              <a:rPr dirty="0" baseline="-21367" sz="975" spc="195">
                <a:latin typeface="Cambria"/>
                <a:cs typeface="Cambria"/>
              </a:rPr>
              <a:t>–</a:t>
            </a:r>
            <a:r>
              <a:rPr dirty="0" baseline="-21367" sz="975" spc="-37" i="1">
                <a:latin typeface="Palatino Linotype"/>
                <a:cs typeface="Palatino Linotype"/>
              </a:rPr>
              <a:t>s</a:t>
            </a:r>
            <a:r>
              <a:rPr dirty="0" baseline="-21367" sz="975" spc="22">
                <a:latin typeface="Cambria"/>
                <a:cs typeface="Cambria"/>
              </a:rPr>
              <a:t>)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04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baseline="-21367" sz="975" spc="-75" i="1">
                <a:latin typeface="Palatino Linotype"/>
                <a:cs typeface="Palatino Linotype"/>
              </a:rPr>
              <a:t>nt</a:t>
            </a:r>
            <a:r>
              <a:rPr dirty="0" baseline="-21367" sz="975" spc="-142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mbria"/>
                <a:cs typeface="Cambria"/>
              </a:rPr>
              <a:t>))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27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ct val="100000"/>
              </a:lnSpc>
              <a:spcBef>
                <a:spcPts val="555"/>
              </a:spcBef>
            </a:pPr>
            <a:r>
              <a:rPr dirty="0" sz="1000" spc="105">
                <a:latin typeface="Palatino Linotype"/>
                <a:cs typeface="Palatino Linotype"/>
              </a:rPr>
              <a:t>hese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show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how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>
                <a:latin typeface="Cambria"/>
                <a:cs typeface="Cambria"/>
              </a:rPr>
              <a:t>–</a:t>
            </a:r>
            <a:r>
              <a:rPr dirty="0" baseline="-21367" sz="975" i="1">
                <a:latin typeface="Palatino Linotype"/>
                <a:cs typeface="Palatino Linotype"/>
              </a:rPr>
              <a:t>s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baseline="-21367" sz="975" spc="24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valid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>
                <a:latin typeface="Cambria"/>
                <a:cs typeface="Cambria"/>
              </a:rPr>
              <a:t>–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baseline="-21367" sz="975" spc="24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levels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equation.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takes into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account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moment </a:t>
            </a:r>
            <a:r>
              <a:rPr dirty="0" sz="1000" spc="-30">
                <a:latin typeface="Palatino Linotype"/>
                <a:cs typeface="Palatino Linotype"/>
              </a:rPr>
              <a:t>conditions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differenced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too,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only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condition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corre- </a:t>
            </a:r>
            <a:r>
              <a:rPr dirty="0" sz="1000" spc="-45">
                <a:latin typeface="Palatino Linotype"/>
                <a:cs typeface="Palatino Linotype"/>
              </a:rPr>
              <a:t>sponding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appropriate,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others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redundant.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example,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4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 </a:t>
            </a:r>
            <a:r>
              <a:rPr dirty="0" sz="1000">
                <a:latin typeface="Palatino Linotype"/>
                <a:cs typeface="Palatino Linotype"/>
              </a:rPr>
              <a:t>3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moment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levels</a:t>
            </a:r>
            <a:r>
              <a:rPr dirty="0" sz="1000" spc="-10">
                <a:latin typeface="Palatino Linotype"/>
                <a:cs typeface="Palatino Linotype"/>
              </a:rPr>
              <a:t> equation:</a:t>
            </a:r>
            <a:r>
              <a:rPr dirty="0" baseline="29914" sz="975" spc="-15">
                <a:latin typeface="Palatino Linotype"/>
                <a:cs typeface="Palatino Linotype"/>
              </a:rPr>
              <a:t>13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201341" y="6232373"/>
            <a:ext cx="327660" cy="614045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1000" spc="-10">
                <a:latin typeface="Palatino Linotype"/>
                <a:cs typeface="Palatino Linotype"/>
              </a:rPr>
              <a:t>(7.20)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45"/>
              </a:spcBef>
            </a:pPr>
            <a:r>
              <a:rPr dirty="0" sz="1000" spc="-10">
                <a:latin typeface="Palatino Linotype"/>
                <a:cs typeface="Palatino Linotype"/>
              </a:rPr>
              <a:t>(7.21)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1000" spc="-10">
                <a:latin typeface="Palatino Linotype"/>
                <a:cs typeface="Palatino Linotype"/>
              </a:rPr>
              <a:t>(7.22)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543393" y="6232368"/>
            <a:ext cx="2345055" cy="14452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385445" marR="1363345" indent="-635">
              <a:lnSpc>
                <a:spcPct val="128699"/>
              </a:lnSpc>
              <a:spcBef>
                <a:spcPts val="100"/>
              </a:spcBef>
            </a:pP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45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5" i="1">
                <a:latin typeface="Meiryo"/>
                <a:cs typeface="Meiryo"/>
              </a:rPr>
              <a:t/>
            </a:r>
            <a:r>
              <a:rPr dirty="0" baseline="-21367" sz="975" spc="82">
                <a:latin typeface="Palatino Linotype"/>
                <a:cs typeface="Palatino Linotype"/>
              </a:rPr>
              <a:t>3</a:t>
            </a:r>
            <a:r>
              <a:rPr dirty="0" sz="1000" spc="25">
                <a:latin typeface="Cambria"/>
                <a:cs typeface="Cambria"/>
              </a:rPr>
              <a:t>)</a:t>
            </a:r>
            <a:r>
              <a:rPr dirty="0" sz="1000" spc="35">
                <a:latin typeface="Cambria"/>
                <a:cs typeface="Cambria"/>
              </a:rPr>
              <a:t>Δ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7">
                <a:latin typeface="Palatino Linotype"/>
                <a:cs typeface="Palatino Linotype"/>
              </a:rPr>
              <a:t>2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45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5" i="1">
                <a:latin typeface="Meiryo"/>
                <a:cs typeface="Meiryo"/>
              </a:rPr>
              <a:t/>
            </a:r>
            <a:r>
              <a:rPr dirty="0" baseline="-21367" sz="975" spc="82">
                <a:latin typeface="Palatino Linotype"/>
                <a:cs typeface="Palatino Linotype"/>
              </a:rPr>
              <a:t>4</a:t>
            </a:r>
            <a:r>
              <a:rPr dirty="0" sz="1000" spc="25">
                <a:latin typeface="Cambria"/>
                <a:cs typeface="Cambria"/>
              </a:rPr>
              <a:t>)</a:t>
            </a:r>
            <a:r>
              <a:rPr dirty="0" sz="1000" spc="35">
                <a:latin typeface="Cambria"/>
                <a:cs typeface="Cambria"/>
              </a:rPr>
              <a:t>Δ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7">
                <a:latin typeface="Palatino Linotype"/>
                <a:cs typeface="Palatino Linotype"/>
              </a:rPr>
              <a:t>3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45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5" i="1">
                <a:latin typeface="Meiryo"/>
                <a:cs typeface="Meiryo"/>
              </a:rPr>
              <a:t/>
            </a:r>
            <a:r>
              <a:rPr dirty="0" baseline="-21367" sz="975" spc="82">
                <a:latin typeface="Palatino Linotype"/>
                <a:cs typeface="Palatino Linotype"/>
              </a:rPr>
              <a:t>4</a:t>
            </a:r>
            <a:r>
              <a:rPr dirty="0" sz="1000" spc="25">
                <a:latin typeface="Cambria"/>
                <a:cs typeface="Cambria"/>
              </a:rPr>
              <a:t>)</a:t>
            </a:r>
            <a:r>
              <a:rPr dirty="0" sz="1000" spc="35">
                <a:latin typeface="Cambria"/>
                <a:cs typeface="Cambria"/>
              </a:rPr>
              <a:t>Δ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15">
                <a:latin typeface="Palatino Linotype"/>
                <a:cs typeface="Palatino Linotype"/>
              </a:rPr>
              <a:t>2</a:t>
            </a:r>
            <a:endParaRPr baseline="-21367" sz="975">
              <a:latin typeface="Palatino Linotype"/>
              <a:cs typeface="Palatino Linotype"/>
            </a:endParaRPr>
          </a:p>
          <a:p>
            <a:pPr marL="38100">
              <a:lnSpc>
                <a:spcPct val="100000"/>
              </a:lnSpc>
              <a:spcBef>
                <a:spcPts val="550"/>
              </a:spcBef>
            </a:pP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3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differenced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model:</a:t>
            </a:r>
            <a:endParaRPr sz="100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505"/>
              </a:spcBef>
            </a:pPr>
            <a:r>
              <a:rPr dirty="0" sz="1000" spc="-90">
                <a:latin typeface="Cambria"/>
                <a:cs typeface="Cambria"/>
              </a:rPr>
              <a:t>(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baseline="-21367" sz="975" spc="-60">
                <a:latin typeface="Palatino Linotype"/>
                <a:cs typeface="Palatino Linotype"/>
              </a:rPr>
              <a:t>3</a:t>
            </a:r>
            <a:r>
              <a:rPr dirty="0" baseline="-21367" sz="975" spc="135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baseline="-21367" sz="975" spc="67">
                <a:latin typeface="Palatino Linotype"/>
                <a:cs typeface="Palatino Linotype"/>
              </a:rPr>
              <a:t>2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 spc="5" i="1">
                <a:latin typeface="Palatino Linotype"/>
                <a:cs typeface="Palatino Linotype"/>
              </a:rPr>
              <a:t>y</a:t>
            </a:r>
            <a:r>
              <a:rPr dirty="0" baseline="-21367" sz="975" spc="67">
                <a:latin typeface="Palatino Linotype"/>
                <a:cs typeface="Palatino Linotype"/>
              </a:rPr>
              <a:t>1</a:t>
            </a:r>
            <a:endParaRPr baseline="-21367" sz="975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345"/>
              </a:spcBef>
            </a:pPr>
            <a:r>
              <a:rPr dirty="0" sz="1000" spc="-90">
                <a:latin typeface="Cambria"/>
                <a:cs typeface="Cambria"/>
              </a:rPr>
              <a:t>(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baseline="-21367" sz="975" spc="-60">
                <a:latin typeface="Palatino Linotype"/>
                <a:cs typeface="Palatino Linotype"/>
              </a:rPr>
              <a:t>4</a:t>
            </a:r>
            <a:r>
              <a:rPr dirty="0" baseline="-21367" sz="975" spc="135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baseline="-21367" sz="975" spc="67">
                <a:latin typeface="Palatino Linotype"/>
                <a:cs typeface="Palatino Linotype"/>
              </a:rPr>
              <a:t>3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 spc="5" i="1">
                <a:latin typeface="Palatino Linotype"/>
                <a:cs typeface="Palatino Linotype"/>
              </a:rPr>
              <a:t>y</a:t>
            </a:r>
            <a:r>
              <a:rPr dirty="0" baseline="-21367" sz="975" spc="67">
                <a:latin typeface="Palatino Linotype"/>
                <a:cs typeface="Palatino Linotype"/>
              </a:rPr>
              <a:t>2</a:t>
            </a:r>
            <a:endParaRPr baseline="-21367" sz="975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345"/>
              </a:spcBef>
            </a:pPr>
            <a:r>
              <a:rPr dirty="0" sz="1000" spc="-90">
                <a:latin typeface="Cambria"/>
                <a:cs typeface="Cambria"/>
              </a:rPr>
              <a:t>(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baseline="-21367" sz="975" spc="-60">
                <a:latin typeface="Palatino Linotype"/>
                <a:cs typeface="Palatino Linotype"/>
              </a:rPr>
              <a:t>4</a:t>
            </a:r>
            <a:r>
              <a:rPr dirty="0" baseline="-21367" sz="975" spc="135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baseline="-21367" sz="975" spc="67">
                <a:latin typeface="Palatino Linotype"/>
                <a:cs typeface="Palatino Linotype"/>
              </a:rPr>
              <a:t>3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 spc="5" i="1">
                <a:latin typeface="Palatino Linotype"/>
                <a:cs typeface="Palatino Linotype"/>
              </a:rPr>
              <a:t>y</a:t>
            </a:r>
            <a:r>
              <a:rPr dirty="0" baseline="-21367" sz="975" spc="67">
                <a:latin typeface="Palatino Linotype"/>
                <a:cs typeface="Palatino Linotype"/>
              </a:rPr>
              <a:t>1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201354" y="7063676"/>
            <a:ext cx="327660" cy="614045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1000" spc="-10">
                <a:latin typeface="Palatino Linotype"/>
                <a:cs typeface="Palatino Linotype"/>
              </a:rPr>
              <a:t>(7.23)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45"/>
              </a:spcBef>
            </a:pPr>
            <a:r>
              <a:rPr dirty="0" sz="1000" spc="-10">
                <a:latin typeface="Palatino Linotype"/>
                <a:cs typeface="Palatino Linotype"/>
              </a:rPr>
              <a:t>(7.24)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1000" spc="-10">
                <a:latin typeface="Palatino Linotype"/>
                <a:cs typeface="Palatino Linotype"/>
              </a:rPr>
              <a:t>(7.25)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/>
          <p:nvPr/>
        </p:nvSpPr>
        <p:spPr>
          <a:xfrm>
            <a:off x="581479" y="8153538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90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 txBox="1"/>
          <p:nvPr/>
        </p:nvSpPr>
        <p:spPr>
          <a:xfrm>
            <a:off x="530714" y="7722913"/>
            <a:ext cx="5036820" cy="6089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43180">
              <a:lnSpc>
                <a:spcPts val="1195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Subtracting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(7.20)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from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(7.22)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subtracting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(7.25)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from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(7.24),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has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both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cases:</a:t>
            </a:r>
            <a:endParaRPr sz="1000">
              <a:latin typeface="Palatino Linotype"/>
              <a:cs typeface="Palatino Linotype"/>
            </a:endParaRPr>
          </a:p>
          <a:p>
            <a:pPr algn="r" marR="43180">
              <a:lnSpc>
                <a:spcPts val="1195"/>
              </a:lnSpc>
            </a:pPr>
            <a:r>
              <a:rPr dirty="0" sz="1000" spc="-90">
                <a:latin typeface="Cambria"/>
                <a:cs typeface="Cambria"/>
              </a:rPr>
              <a:t>(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baseline="-21367" sz="975" spc="-60">
                <a:latin typeface="Palatino Linotype"/>
                <a:cs typeface="Palatino Linotype"/>
              </a:rPr>
              <a:t>4</a:t>
            </a:r>
            <a:r>
              <a:rPr dirty="0" baseline="-21367" sz="975" spc="112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490" i="1">
                <a:latin typeface="Meiryo"/>
                <a:cs typeface="Meiryo"/>
              </a:rPr>
              <a:t/>
            </a:r>
            <a:r>
              <a:rPr dirty="0" baseline="-21367" sz="975" spc="104">
                <a:latin typeface="Palatino Linotype"/>
                <a:cs typeface="Palatino Linotype"/>
              </a:rPr>
              <a:t>3</a:t>
            </a:r>
            <a:r>
              <a:rPr dirty="0" sz="1000" spc="40">
                <a:latin typeface="Cambria"/>
                <a:cs typeface="Cambria"/>
              </a:rPr>
              <a:t>)</a:t>
            </a:r>
            <a:r>
              <a:rPr dirty="0" sz="1000" spc="65">
                <a:latin typeface="Cambria"/>
                <a:cs typeface="Cambria"/>
              </a:rPr>
              <a:t>Δ</a:t>
            </a:r>
            <a:r>
              <a:rPr dirty="0" sz="1000" spc="-35" i="1">
                <a:latin typeface="Palatino Linotype"/>
                <a:cs typeface="Palatino Linotype"/>
              </a:rPr>
              <a:t>y</a:t>
            </a:r>
            <a:r>
              <a:rPr dirty="0" baseline="-21367" sz="975" spc="97">
                <a:latin typeface="Palatino Linotype"/>
                <a:cs typeface="Palatino Linotype"/>
              </a:rPr>
              <a:t>2</a:t>
            </a:r>
            <a:r>
              <a:rPr dirty="0" sz="1000" spc="-20">
                <a:latin typeface="Palatino Linotype"/>
                <a:cs typeface="Palatino Linotype"/>
              </a:rPr>
              <a:t>.</a:t>
            </a:r>
            <a:r>
              <a:rPr dirty="0" sz="1000" spc="3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Consequently,</a:t>
            </a:r>
            <a:r>
              <a:rPr dirty="0" sz="1000" spc="3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3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moment</a:t>
            </a:r>
            <a:r>
              <a:rPr dirty="0" sz="1000" spc="3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condition</a:t>
            </a:r>
            <a:r>
              <a:rPr dirty="0" sz="1000" spc="3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3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redundant.</a:t>
            </a:r>
            <a:r>
              <a:rPr dirty="0" sz="1000" spc="3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3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3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omit</a:t>
            </a:r>
            <a:r>
              <a:rPr dirty="0" sz="1000" spc="3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900">
              <a:latin typeface="Palatino Linotype"/>
              <a:cs typeface="Palatino Linotype"/>
            </a:endParaRPr>
          </a:p>
          <a:p>
            <a:pPr marL="50165">
              <a:lnSpc>
                <a:spcPct val="100000"/>
              </a:lnSpc>
            </a:pPr>
            <a:r>
              <a:rPr dirty="0" sz="800">
                <a:latin typeface="Palatino Linotype"/>
                <a:cs typeface="Palatino Linotype"/>
              </a:rPr>
              <a:t>13</a:t>
            </a:r>
            <a:r>
              <a:rPr dirty="0" sz="800" spc="215">
                <a:latin typeface="Palatino Linotype"/>
                <a:cs typeface="Palatino Linotype"/>
              </a:rPr>
              <a:t> </a:t>
            </a:r>
            <a:r>
              <a:rPr dirty="0" sz="800" spc="195">
                <a:latin typeface="Palatino Linotype"/>
                <a:cs typeface="Palatino Linotype"/>
              </a:rPr>
              <a:t>he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individual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index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temporarily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omitted.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58664" y="607782"/>
            <a:ext cx="5294630" cy="21221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176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308610" marR="43180">
              <a:lnSpc>
                <a:spcPct val="100000"/>
              </a:lnSpc>
            </a:pPr>
            <a:r>
              <a:rPr dirty="0" sz="1000" spc="-10">
                <a:latin typeface="Palatino Linotype"/>
                <a:cs typeface="Palatino Linotype"/>
              </a:rPr>
              <a:t>condition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(7.22)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and,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more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generally,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only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consider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moment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conditions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from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levels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type: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Cambria"/>
                <a:cs typeface="Cambria"/>
              </a:rPr>
              <a:t>(</a:t>
            </a:r>
            <a:r>
              <a:rPr dirty="0" sz="1000" spc="35">
                <a:latin typeface="Cambria"/>
                <a:cs typeface="Cambria"/>
              </a:rPr>
              <a:t>Δ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-7" i="1">
                <a:latin typeface="Palatino Linotype"/>
                <a:cs typeface="Palatino Linotype"/>
              </a:rPr>
              <a:t>n</a:t>
            </a:r>
            <a:r>
              <a:rPr dirty="0" baseline="-21367" sz="975" spc="-52">
                <a:latin typeface="Cambria"/>
                <a:cs typeface="Cambria"/>
              </a:rPr>
              <a:t>(</a:t>
            </a:r>
            <a:r>
              <a:rPr dirty="0" baseline="-21367" sz="975" spc="22" i="1">
                <a:latin typeface="Palatino Linotype"/>
                <a:cs typeface="Palatino Linotype"/>
              </a:rPr>
              <a:t>t</a:t>
            </a:r>
            <a:r>
              <a:rPr dirty="0" baseline="-21367" sz="975" spc="187">
                <a:latin typeface="Cambria"/>
                <a:cs typeface="Cambria"/>
              </a:rPr>
              <a:t>–</a:t>
            </a:r>
            <a:r>
              <a:rPr dirty="0" baseline="-21367" sz="975" spc="-7">
                <a:latin typeface="Palatino Linotype"/>
                <a:cs typeface="Palatino Linotype"/>
              </a:rPr>
              <a:t>1</a:t>
            </a:r>
            <a:r>
              <a:rPr dirty="0" baseline="-21367" sz="975" spc="15">
                <a:latin typeface="Cambria"/>
                <a:cs typeface="Cambria"/>
              </a:rPr>
              <a:t>)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baseline="-21367" sz="975" spc="-7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baseline="-21367" sz="975" spc="-75" i="1">
                <a:latin typeface="Palatino Linotype"/>
                <a:cs typeface="Palatino Linotype"/>
              </a:rPr>
              <a:t>nt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mbria"/>
                <a:cs typeface="Cambria"/>
              </a:rPr>
              <a:t>))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0.</a:t>
            </a:r>
            <a:endParaRPr sz="1000">
              <a:latin typeface="Palatino Linotype"/>
              <a:cs typeface="Palatino Linotype"/>
            </a:endParaRPr>
          </a:p>
          <a:p>
            <a:pPr marL="416559">
              <a:lnSpc>
                <a:spcPts val="1190"/>
              </a:lnSpc>
            </a:pPr>
            <a:r>
              <a:rPr dirty="0" sz="1000" spc="-45">
                <a:latin typeface="Palatino Linotype"/>
                <a:cs typeface="Palatino Linotype"/>
              </a:rPr>
              <a:t>Replacing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>
                <a:latin typeface="Cambria"/>
                <a:cs typeface="Cambria"/>
              </a:rPr>
              <a:t>–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baseline="-21367" sz="975" spc="202">
                <a:latin typeface="Cambria"/>
                <a:cs typeface="Cambria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spc="-45" i="1">
                <a:latin typeface="Palatino Linotype"/>
                <a:cs typeface="Palatino Linotype"/>
              </a:rPr>
              <a:t>y</a:t>
            </a:r>
            <a:r>
              <a:rPr dirty="0" baseline="-21367" sz="975" spc="15" i="1">
                <a:latin typeface="Palatino Linotype"/>
                <a:cs typeface="Palatino Linotype"/>
              </a:rPr>
              <a:t>n</a:t>
            </a:r>
            <a:r>
              <a:rPr dirty="0" baseline="-21367" sz="975" spc="-30">
                <a:latin typeface="Cambria"/>
                <a:cs typeface="Cambria"/>
              </a:rPr>
              <a:t>(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209">
                <a:latin typeface="Cambria"/>
                <a:cs typeface="Cambria"/>
              </a:rPr>
              <a:t>–</a:t>
            </a:r>
            <a:r>
              <a:rPr dirty="0" baseline="-21367" sz="975" spc="15">
                <a:latin typeface="Palatino Linotype"/>
                <a:cs typeface="Palatino Linotype"/>
              </a:rPr>
              <a:t>2</a:t>
            </a:r>
            <a:r>
              <a:rPr dirty="0" baseline="-21367" sz="975" spc="-30">
                <a:latin typeface="Cambria"/>
                <a:cs typeface="Cambria"/>
              </a:rPr>
              <a:t>)</a:t>
            </a:r>
            <a:r>
              <a:rPr dirty="0" baseline="-21367" sz="975" spc="172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-135" i="1">
                <a:latin typeface="Palatino Linotype"/>
                <a:cs typeface="Palatino Linotype"/>
              </a:rPr>
              <a:t>n</a:t>
            </a:r>
            <a:r>
              <a:rPr dirty="0" baseline="-21367" sz="975" spc="16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25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spc="-37">
                <a:latin typeface="Cambria"/>
                <a:cs typeface="Cambria"/>
              </a:rPr>
              <a:t>(</a:t>
            </a:r>
            <a:r>
              <a:rPr dirty="0" baseline="-21367" sz="975" spc="37" i="1">
                <a:latin typeface="Palatino Linotype"/>
                <a:cs typeface="Palatino Linotype"/>
              </a:rPr>
              <a:t>t</a:t>
            </a:r>
            <a:r>
              <a:rPr dirty="0" baseline="-21367" sz="975" spc="202">
                <a:latin typeface="Cambria"/>
                <a:cs typeface="Cambria"/>
              </a:rPr>
              <a:t>–</a:t>
            </a:r>
            <a:r>
              <a:rPr dirty="0" baseline="-21367" sz="975" spc="7">
                <a:latin typeface="Palatino Linotype"/>
                <a:cs typeface="Palatino Linotype"/>
              </a:rPr>
              <a:t>1</a:t>
            </a:r>
            <a:r>
              <a:rPr dirty="0" baseline="-21367" sz="975" spc="30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 </a:t>
            </a:r>
            <a:r>
              <a:rPr dirty="0" sz="1000" spc="-20">
                <a:latin typeface="Palatino Linotype"/>
                <a:cs typeface="Palatino Linotype"/>
              </a:rPr>
              <a:t>has:</a:t>
            </a:r>
            <a:endParaRPr sz="1000">
              <a:latin typeface="Palatino Linotype"/>
              <a:cs typeface="Palatino Linotype"/>
            </a:endParaRPr>
          </a:p>
          <a:p>
            <a:pPr marL="308610" marR="2340610" indent="347345">
              <a:lnSpc>
                <a:spcPct val="150700"/>
              </a:lnSpc>
            </a:pP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Cambria"/>
                <a:cs typeface="Cambria"/>
              </a:rPr>
              <a:t>[(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spc="1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baseline="-21367" sz="975" spc="-75" i="1">
                <a:latin typeface="Palatino Linotype"/>
                <a:cs typeface="Palatino Linotype"/>
              </a:rPr>
              <a:t>nt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-175">
                <a:latin typeface="Cambria"/>
                <a:cs typeface="Cambria"/>
              </a:rPr>
              <a:t>)((</a:t>
            </a:r>
            <a:r>
              <a:rPr dirty="0" sz="1000" spc="-175" i="1">
                <a:latin typeface="Meiryo"/>
                <a:cs typeface="Meiryo"/>
              </a:rPr>
              <a:t/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>
                <a:latin typeface="Cambria"/>
                <a:cs typeface="Cambria"/>
              </a:rPr>
              <a:t>–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baseline="-21367" sz="975" spc="165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-135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baseline="-21367" sz="975" spc="15" i="1">
                <a:latin typeface="Palatino Linotype"/>
                <a:cs typeface="Palatino Linotype"/>
              </a:rPr>
              <a:t>n</a:t>
            </a:r>
            <a:r>
              <a:rPr dirty="0" baseline="-21367" sz="975" spc="-37">
                <a:latin typeface="Cambria"/>
                <a:cs typeface="Cambria"/>
              </a:rPr>
              <a:t>(</a:t>
            </a:r>
            <a:r>
              <a:rPr dirty="0" baseline="-21367" sz="975" spc="37" i="1">
                <a:latin typeface="Palatino Linotype"/>
                <a:cs typeface="Palatino Linotype"/>
              </a:rPr>
              <a:t>t</a:t>
            </a:r>
            <a:r>
              <a:rPr dirty="0" baseline="-21367" sz="975" spc="202">
                <a:latin typeface="Cambria"/>
                <a:cs typeface="Cambria"/>
              </a:rPr>
              <a:t>–</a:t>
            </a:r>
            <a:r>
              <a:rPr dirty="0" baseline="-21367" sz="975" spc="15">
                <a:latin typeface="Palatino Linotype"/>
                <a:cs typeface="Palatino Linotype"/>
              </a:rPr>
              <a:t>1</a:t>
            </a:r>
            <a:r>
              <a:rPr dirty="0" baseline="-21367" sz="975" spc="30">
                <a:latin typeface="Cambria"/>
                <a:cs typeface="Cambria"/>
              </a:rPr>
              <a:t>)</a:t>
            </a:r>
            <a:r>
              <a:rPr dirty="0" sz="1000" spc="-30">
                <a:latin typeface="Cambria"/>
                <a:cs typeface="Cambria"/>
              </a:rPr>
              <a:t>)]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uncorrelated,</a:t>
            </a:r>
            <a:r>
              <a:rPr dirty="0" sz="1000" spc="-20">
                <a:latin typeface="Palatino Linotype"/>
                <a:cs typeface="Palatino Linotype"/>
              </a:rPr>
              <a:t> one has:</a:t>
            </a:r>
            <a:endParaRPr sz="1000">
              <a:latin typeface="Palatino Linotype"/>
              <a:cs typeface="Palatino Linotype"/>
            </a:endParaRPr>
          </a:p>
          <a:p>
            <a:pPr marL="308610" marR="3151505" indent="347345">
              <a:lnSpc>
                <a:spcPct val="150700"/>
              </a:lnSpc>
              <a:spcBef>
                <a:spcPts val="5"/>
              </a:spcBef>
            </a:pP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Cambria"/>
                <a:cs typeface="Cambria"/>
              </a:rPr>
              <a:t>[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-67" i="1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Cambria"/>
                <a:cs typeface="Cambria"/>
              </a:rPr>
              <a:t>((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>
                <a:latin typeface="Cambria"/>
                <a:cs typeface="Cambria"/>
              </a:rPr>
              <a:t>–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baseline="-21367" sz="975" spc="202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Cambria"/>
                <a:cs typeface="Cambria"/>
              </a:rPr>
              <a:t>)]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 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else,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period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656590">
              <a:lnSpc>
                <a:spcPct val="100000"/>
              </a:lnSpc>
              <a:spcBef>
                <a:spcPts val="605"/>
              </a:spcBef>
            </a:pP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Cambria"/>
                <a:cs typeface="Cambria"/>
              </a:rPr>
              <a:t>[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-67" i="1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Cambria"/>
                <a:cs typeface="Cambria"/>
              </a:rPr>
              <a:t>((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sz="1000" spc="-125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nt</a:t>
            </a:r>
            <a:r>
              <a:rPr dirty="0" baseline="-21367" sz="975" spc="18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Cambria"/>
                <a:cs typeface="Cambria"/>
              </a:rPr>
              <a:t>)]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308610">
              <a:lnSpc>
                <a:spcPct val="100000"/>
              </a:lnSpc>
              <a:spcBef>
                <a:spcPts val="610"/>
              </a:spcBef>
            </a:pP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-100">
                <a:latin typeface="Cambria"/>
                <a:cs typeface="Cambria"/>
              </a:rPr>
              <a:t>|</a:t>
            </a:r>
            <a:r>
              <a:rPr dirty="0" sz="1000" spc="-100" i="1">
                <a:latin typeface="Meiryo"/>
                <a:cs typeface="Meiryo"/>
              </a:rPr>
              <a:t>&lt;</a:t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(stationarity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hypothesis),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condition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rewritten,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dividing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320" i="1">
                <a:latin typeface="Meiryo"/>
                <a:cs typeface="Meiryo"/>
              </a:rPr>
              <a:t/>
            </a:r>
            <a:r>
              <a:rPr dirty="0" sz="1000" spc="-32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877356" y="2854524"/>
            <a:ext cx="10604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m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320">
                <a:latin typeface="Palatino Linotype"/>
                <a:cs typeface="Palatino Linotype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-21367" sz="975" spc="112" i="1">
                <a:latin typeface="Palatino Linotype"/>
                <a:cs typeface="Palatino Linotype"/>
              </a:rPr>
              <a:t>n</a:t>
            </a:r>
            <a:r>
              <a:rPr dirty="0" baseline="-21367" sz="975" spc="367" i="1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27" i="1">
                <a:latin typeface="Palatino Linotype"/>
                <a:cs typeface="Palatino Linotype"/>
              </a:rPr>
              <a:t> </a:t>
            </a:r>
            <a:r>
              <a:rPr dirty="0" sz="1000" spc="130">
                <a:latin typeface="Cambria"/>
                <a:cs typeface="Cambria"/>
              </a:rPr>
              <a:t>–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929973" y="2760684"/>
            <a:ext cx="1631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37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61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067599" y="2833470"/>
            <a:ext cx="1581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sz="650" spc="4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929973" y="2943115"/>
            <a:ext cx="2959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340078" y="2675647"/>
            <a:ext cx="10598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08915" algn="l"/>
                <a:tab pos="887094" algn="l"/>
              </a:tabLst>
            </a:pPr>
            <a:r>
              <a:rPr dirty="0" sz="1000" spc="150">
                <a:latin typeface="Segoe UI Symbol"/>
                <a:cs typeface="Segoe UI Symbol"/>
              </a:rPr>
              <a:t>[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390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290">
                <a:latin typeface="Segoe UI Symbol"/>
                <a:cs typeface="Segoe UI Symbol"/>
              </a:rPr>
              <a:t>)]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09452" y="2854538"/>
            <a:ext cx="2108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987569" y="3268728"/>
            <a:ext cx="1701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0">
                <a:latin typeface="Palatino Linotype"/>
                <a:cs typeface="Palatino Linotype"/>
              </a:rPr>
              <a:t>1</a:t>
            </a:r>
            <a:r>
              <a:rPr dirty="0" sz="650" spc="110">
                <a:latin typeface="Cambria"/>
                <a:cs typeface="Cambria"/>
              </a:rPr>
              <a:t>–</a:t>
            </a:r>
            <a:r>
              <a:rPr dirty="0" sz="650" spc="-34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345338" y="3239697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637431" y="3166913"/>
            <a:ext cx="4903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Now,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u="sng" baseline="42735" sz="975" spc="8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2735" sz="975" spc="-262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43209" sz="675" spc="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baseline="43209" sz="675" spc="2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baseline="43209" sz="675" spc="307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steady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state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52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pure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autoregressive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moment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condition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29428" y="3339735"/>
            <a:ext cx="5011420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indicates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therefore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that,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period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difference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actual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value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variable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steady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state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must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 </a:t>
            </a:r>
            <a:r>
              <a:rPr dirty="0" sz="1000" spc="-35">
                <a:latin typeface="Palatino Linotype"/>
                <a:cs typeface="Palatino Linotype"/>
              </a:rPr>
              <a:t>uncorrelated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effect.</a:t>
            </a:r>
            <a:endParaRPr sz="1000">
              <a:latin typeface="Palatino Linotype"/>
              <a:cs typeface="Palatino Linotype"/>
            </a:endParaRPr>
          </a:p>
          <a:p>
            <a:pPr marL="146050">
              <a:lnSpc>
                <a:spcPts val="1190"/>
              </a:lnSpc>
            </a:pPr>
            <a:r>
              <a:rPr dirty="0" sz="1000" spc="-45">
                <a:latin typeface="Palatino Linotype"/>
                <a:cs typeface="Palatino Linotype"/>
              </a:rPr>
              <a:t>Replacing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spc="-45" i="1">
                <a:latin typeface="Palatino Linotype"/>
                <a:cs typeface="Palatino Linotype"/>
              </a:rPr>
              <a:t>y</a:t>
            </a:r>
            <a:r>
              <a:rPr dirty="0" baseline="-21367" sz="975" spc="15" i="1">
                <a:latin typeface="Palatino Linotype"/>
                <a:cs typeface="Palatino Linotype"/>
              </a:rPr>
              <a:t>n</a:t>
            </a:r>
            <a:r>
              <a:rPr dirty="0" baseline="-21367" sz="975" spc="-30">
                <a:latin typeface="Cambria"/>
                <a:cs typeface="Cambria"/>
              </a:rPr>
              <a:t>(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209">
                <a:latin typeface="Cambria"/>
                <a:cs typeface="Cambria"/>
              </a:rPr>
              <a:t>–</a:t>
            </a:r>
            <a:r>
              <a:rPr dirty="0" baseline="-21367" sz="975" spc="15">
                <a:latin typeface="Palatino Linotype"/>
                <a:cs typeface="Palatino Linotype"/>
              </a:rPr>
              <a:t>1</a:t>
            </a:r>
            <a:r>
              <a:rPr dirty="0" baseline="-21367" sz="975" spc="-30">
                <a:latin typeface="Cambria"/>
                <a:cs typeface="Cambria"/>
              </a:rPr>
              <a:t>)</a:t>
            </a:r>
            <a:r>
              <a:rPr dirty="0" baseline="-21367" sz="975" spc="157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-135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baseline="-21367" sz="975" spc="-75" i="1">
                <a:latin typeface="Palatino Linotype"/>
                <a:cs typeface="Palatino Linotype"/>
              </a:rPr>
              <a:t>nt</a:t>
            </a:r>
            <a:r>
              <a:rPr dirty="0" baseline="-21367" sz="975" spc="-142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one </a:t>
            </a:r>
            <a:r>
              <a:rPr dirty="0" sz="1000" spc="-20">
                <a:latin typeface="Palatino Linotype"/>
                <a:cs typeface="Palatino Linotype"/>
              </a:rPr>
              <a:t>has: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877356" y="3987132"/>
            <a:ext cx="18205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 i="1">
                <a:latin typeface="Palatino Linotype"/>
                <a:cs typeface="Palatino Linotype"/>
              </a:rPr>
              <a:t>m</a:t>
            </a:r>
            <a:r>
              <a:rPr dirty="0" sz="650" i="1">
                <a:latin typeface="Palatino Linotype"/>
                <a:cs typeface="Palatino Linotype"/>
              </a:rPr>
              <a:t>nt</a:t>
            </a:r>
            <a:r>
              <a:rPr dirty="0" sz="650" spc="100" i="1">
                <a:latin typeface="Palatino Linotype"/>
                <a:cs typeface="Palatino Linotype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=</a:t>
            </a:r>
            <a:r>
              <a:rPr dirty="0" baseline="13888" sz="1500" spc="22">
                <a:latin typeface="Cambria"/>
                <a:cs typeface="Cambria"/>
              </a:rPr>
              <a:t> </a:t>
            </a:r>
            <a:r>
              <a:rPr dirty="0" baseline="13888" sz="1500">
                <a:latin typeface="Palatino Linotype"/>
                <a:cs typeface="Palatino Linotype"/>
              </a:rPr>
              <a:t>E</a:t>
            </a:r>
            <a:r>
              <a:rPr dirty="0" baseline="13888" sz="1500" spc="494">
                <a:latin typeface="Palatino Linotype"/>
                <a:cs typeface="Palatino Linotype"/>
              </a:rPr>
              <a:t> </a:t>
            </a:r>
            <a:r>
              <a:rPr dirty="0" baseline="13888" sz="1500" spc="-457" i="1">
                <a:latin typeface="Meiryo"/>
                <a:cs typeface="Meiryo"/>
              </a:rPr>
              <a:t/>
            </a:r>
            <a:r>
              <a:rPr dirty="0" sz="650" spc="75" i="1">
                <a:latin typeface="Palatino Linotype"/>
                <a:cs typeface="Palatino Linotype"/>
              </a:rPr>
              <a:t>n</a:t>
            </a:r>
            <a:r>
              <a:rPr dirty="0" sz="650" spc="250" i="1">
                <a:latin typeface="Palatino Linotype"/>
                <a:cs typeface="Palatino Linotype"/>
              </a:rPr>
              <a:t>  </a:t>
            </a:r>
            <a:r>
              <a:rPr dirty="0" baseline="13888" sz="1500" spc="-697" i="1">
                <a:latin typeface="Meiryo"/>
                <a:cs typeface="Meiryo"/>
              </a:rPr>
              <a:t/>
            </a:r>
            <a:r>
              <a:rPr dirty="0" baseline="13888" sz="1500" spc="-67" i="1">
                <a:latin typeface="Palatino Linotype"/>
                <a:cs typeface="Palatino Linotype"/>
              </a:rPr>
              <a:t>y</a:t>
            </a:r>
            <a:r>
              <a:rPr dirty="0" sz="650" spc="10" i="1">
                <a:latin typeface="Palatino Linotype"/>
                <a:cs typeface="Palatino Linotype"/>
              </a:rPr>
              <a:t>n</a:t>
            </a:r>
            <a:r>
              <a:rPr dirty="0" sz="650" spc="-20">
                <a:latin typeface="Cambria"/>
                <a:cs typeface="Cambria"/>
              </a:rPr>
              <a:t>(</a:t>
            </a:r>
            <a:r>
              <a:rPr dirty="0" sz="650" spc="30" i="1">
                <a:latin typeface="Palatino Linotype"/>
                <a:cs typeface="Palatino Linotype"/>
              </a:rPr>
              <a:t>t</a:t>
            </a:r>
            <a:r>
              <a:rPr dirty="0" sz="650" spc="140">
                <a:latin typeface="Cambria"/>
                <a:cs typeface="Cambria"/>
              </a:rPr>
              <a:t>–</a:t>
            </a:r>
            <a:r>
              <a:rPr dirty="0" sz="650" spc="10">
                <a:latin typeface="Palatino Linotype"/>
                <a:cs typeface="Palatino Linotype"/>
              </a:rPr>
              <a:t>1</a:t>
            </a:r>
            <a:r>
              <a:rPr dirty="0" sz="650" spc="-20">
                <a:latin typeface="Cambria"/>
                <a:cs typeface="Cambria"/>
              </a:rPr>
              <a:t>)</a:t>
            </a:r>
            <a:r>
              <a:rPr dirty="0" sz="650" spc="80">
                <a:latin typeface="Cambria"/>
                <a:cs typeface="Cambria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+</a:t>
            </a:r>
            <a:r>
              <a:rPr dirty="0" baseline="13888" sz="1500" spc="-44">
                <a:latin typeface="Cambria"/>
                <a:cs typeface="Cambria"/>
              </a:rPr>
              <a:t> </a:t>
            </a:r>
            <a:r>
              <a:rPr dirty="0" baseline="13888" sz="1500" spc="-705" i="1">
                <a:latin typeface="Meiryo"/>
                <a:cs typeface="Meiryo"/>
              </a:rPr>
              <a:t/>
            </a:r>
            <a:r>
              <a:rPr dirty="0" sz="650" spc="-90" i="1">
                <a:latin typeface="Palatino Linotype"/>
                <a:cs typeface="Palatino Linotype"/>
              </a:rPr>
              <a:t>n</a:t>
            </a:r>
            <a:r>
              <a:rPr dirty="0" sz="650" spc="105" i="1">
                <a:latin typeface="Palatino Linotype"/>
                <a:cs typeface="Palatino Linotype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+</a:t>
            </a:r>
            <a:r>
              <a:rPr dirty="0" baseline="13888" sz="1500" spc="-44">
                <a:latin typeface="Cambria"/>
                <a:cs typeface="Cambria"/>
              </a:rPr>
              <a:t> </a:t>
            </a:r>
            <a:r>
              <a:rPr dirty="0" baseline="13888" sz="1500" spc="-667" i="1">
                <a:latin typeface="Meiryo"/>
                <a:cs typeface="Meiryo"/>
              </a:rPr>
              <a:t/>
            </a:r>
            <a:r>
              <a:rPr dirty="0" sz="650" spc="-15" i="1">
                <a:latin typeface="Palatino Linotype"/>
                <a:cs typeface="Palatino Linotype"/>
              </a:rPr>
              <a:t>nt</a:t>
            </a:r>
            <a:r>
              <a:rPr dirty="0" sz="650" spc="90" i="1">
                <a:latin typeface="Palatino Linotype"/>
                <a:cs typeface="Palatino Linotype"/>
              </a:rPr>
              <a:t> </a:t>
            </a:r>
            <a:r>
              <a:rPr dirty="0" baseline="13888" sz="1500" spc="195">
                <a:latin typeface="Cambria"/>
                <a:cs typeface="Cambria"/>
              </a:rPr>
              <a:t>–</a:t>
            </a:r>
            <a:endParaRPr baseline="13888" sz="1500">
              <a:latin typeface="Cambria"/>
              <a:cs typeface="Cambria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689839" y="3861627"/>
            <a:ext cx="1631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37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61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827457" y="3934412"/>
            <a:ext cx="1581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sz="650" spc="4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689839" y="4044053"/>
            <a:ext cx="2959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340068" y="3776590"/>
            <a:ext cx="18199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08915" algn="l"/>
                <a:tab pos="1647189" algn="l"/>
              </a:tabLst>
            </a:pPr>
            <a:r>
              <a:rPr dirty="0" sz="1000" spc="150">
                <a:latin typeface="Segoe UI Symbol"/>
                <a:cs typeface="Segoe UI Symbol"/>
              </a:rPr>
              <a:t>[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390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290">
                <a:latin typeface="Segoe UI Symbol"/>
                <a:cs typeface="Segoe UI Symbol"/>
              </a:rPr>
              <a:t>)]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100468" y="4342607"/>
            <a:ext cx="10591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 spc="187">
                <a:latin typeface="Cambria"/>
                <a:cs typeface="Cambria"/>
              </a:rPr>
              <a:t>=</a:t>
            </a:r>
            <a:r>
              <a:rPr dirty="0" baseline="13888" sz="1500" spc="-7">
                <a:latin typeface="Cambria"/>
                <a:cs typeface="Cambria"/>
              </a:rPr>
              <a:t> </a:t>
            </a:r>
            <a:r>
              <a:rPr dirty="0" baseline="13888" sz="1500">
                <a:latin typeface="Palatino Linotype"/>
                <a:cs typeface="Palatino Linotype"/>
              </a:rPr>
              <a:t>E</a:t>
            </a:r>
            <a:r>
              <a:rPr dirty="0" baseline="13888" sz="1500" spc="419">
                <a:latin typeface="Palatino Linotype"/>
                <a:cs typeface="Palatino Linotype"/>
              </a:rPr>
              <a:t> </a:t>
            </a:r>
            <a:r>
              <a:rPr dirty="0" baseline="13888" sz="1500" spc="-457" i="1">
                <a:latin typeface="Meiryo"/>
                <a:cs typeface="Meiryo"/>
              </a:rPr>
              <a:t/>
            </a:r>
            <a:r>
              <a:rPr dirty="0" sz="650" spc="75" i="1">
                <a:latin typeface="Palatino Linotype"/>
                <a:cs typeface="Palatino Linotype"/>
              </a:rPr>
              <a:t>n</a:t>
            </a:r>
            <a:r>
              <a:rPr dirty="0" sz="650" spc="215" i="1">
                <a:latin typeface="Palatino Linotype"/>
                <a:cs typeface="Palatino Linotype"/>
              </a:rPr>
              <a:t>  </a:t>
            </a:r>
            <a:r>
              <a:rPr dirty="0" baseline="13888" sz="1500" spc="-697" i="1">
                <a:latin typeface="Meiryo"/>
                <a:cs typeface="Meiryo"/>
              </a:rPr>
              <a:t/>
            </a:r>
            <a:r>
              <a:rPr dirty="0" baseline="13888" sz="1500" spc="-67" i="1">
                <a:latin typeface="Palatino Linotype"/>
                <a:cs typeface="Palatino Linotype"/>
              </a:rPr>
              <a:t>y</a:t>
            </a:r>
            <a:r>
              <a:rPr dirty="0" sz="650" spc="10" i="1">
                <a:latin typeface="Palatino Linotype"/>
                <a:cs typeface="Palatino Linotype"/>
              </a:rPr>
              <a:t>n</a:t>
            </a:r>
            <a:r>
              <a:rPr dirty="0" sz="650" spc="-20">
                <a:latin typeface="Cambria"/>
                <a:cs typeface="Cambria"/>
              </a:rPr>
              <a:t>(</a:t>
            </a:r>
            <a:r>
              <a:rPr dirty="0" sz="650" spc="30" i="1">
                <a:latin typeface="Palatino Linotype"/>
                <a:cs typeface="Palatino Linotype"/>
              </a:rPr>
              <a:t>t</a:t>
            </a:r>
            <a:r>
              <a:rPr dirty="0" sz="650" spc="140">
                <a:latin typeface="Cambria"/>
                <a:cs typeface="Cambria"/>
              </a:rPr>
              <a:t>–</a:t>
            </a:r>
            <a:r>
              <a:rPr dirty="0" sz="650" spc="10">
                <a:latin typeface="Palatino Linotype"/>
                <a:cs typeface="Palatino Linotype"/>
              </a:rPr>
              <a:t>1</a:t>
            </a:r>
            <a:r>
              <a:rPr dirty="0" sz="650" spc="-20">
                <a:latin typeface="Cambria"/>
                <a:cs typeface="Cambria"/>
              </a:rPr>
              <a:t>)</a:t>
            </a:r>
            <a:r>
              <a:rPr dirty="0" sz="650" spc="60">
                <a:latin typeface="Cambria"/>
                <a:cs typeface="Cambria"/>
              </a:rPr>
              <a:t> </a:t>
            </a:r>
            <a:r>
              <a:rPr dirty="0" baseline="13888" sz="1500" spc="195">
                <a:latin typeface="Cambria"/>
                <a:cs typeface="Cambria"/>
              </a:rPr>
              <a:t>–</a:t>
            </a:r>
            <a:endParaRPr baseline="13888" sz="150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151715" y="4217214"/>
            <a:ext cx="1949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1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5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321102" y="4290000"/>
            <a:ext cx="12636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sz="650" spc="2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151715" y="4399640"/>
            <a:ext cx="2959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340062" y="4132066"/>
            <a:ext cx="12814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08915" algn="l"/>
                <a:tab pos="1109345" algn="l"/>
              </a:tabLst>
            </a:pPr>
            <a:r>
              <a:rPr dirty="0" sz="1000" spc="150">
                <a:latin typeface="Segoe UI Symbol"/>
                <a:cs typeface="Segoe UI Symbol"/>
              </a:rPr>
              <a:t>[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390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290">
                <a:latin typeface="Segoe UI Symbol"/>
                <a:cs typeface="Segoe UI Symbol"/>
              </a:rPr>
              <a:t>)]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631194" y="4311058"/>
            <a:ext cx="3149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55" i="1">
                <a:latin typeface="Meiryo"/>
                <a:cs typeface="Meiryo"/>
              </a:rPr>
              <a:t/>
            </a:r>
            <a:r>
              <a:rPr dirty="0" sz="1000" spc="35" i="1">
                <a:latin typeface="Palatino Linotype"/>
                <a:cs typeface="Palatino Linotype"/>
              </a:rPr>
              <a:t>m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920610" y="4383725"/>
            <a:ext cx="2616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-10">
                <a:latin typeface="Cambria"/>
                <a:cs typeface="Cambria"/>
              </a:rPr>
              <a:t>(</a:t>
            </a:r>
            <a:r>
              <a:rPr dirty="0" sz="650" spc="-10" i="1">
                <a:latin typeface="Palatino Linotype"/>
                <a:cs typeface="Palatino Linotype"/>
              </a:rPr>
              <a:t>t</a:t>
            </a:r>
            <a:r>
              <a:rPr dirty="0" sz="650" spc="-10">
                <a:latin typeface="Cambria"/>
                <a:cs typeface="Cambria"/>
              </a:rPr>
              <a:t>–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r>
              <a:rPr dirty="0" sz="650" spc="-1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29431" y="4609151"/>
            <a:ext cx="5011420" cy="10890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-635">
              <a:lnSpc>
                <a:spcPct val="100000"/>
              </a:lnSpc>
              <a:spcBef>
                <a:spcPts val="95"/>
              </a:spcBef>
            </a:pPr>
            <a:r>
              <a:rPr dirty="0" sz="1000" spc="49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7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:</a:t>
            </a:r>
            <a:r>
              <a:rPr dirty="0" sz="1000" spc="229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>
                <a:latin typeface="Cambria"/>
                <a:cs typeface="Cambria"/>
              </a:rPr>
              <a:t>–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baseline="-21367" sz="975" spc="209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Lucida Sans Unicode"/>
                <a:cs typeface="Lucida Sans Unicode"/>
              </a:rPr>
              <a:t>⇒</a:t>
            </a:r>
            <a:r>
              <a:rPr dirty="0" sz="1000" spc="-70">
                <a:latin typeface="Lucida Sans Unicode"/>
                <a:cs typeface="Lucida Sans Unicod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1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0.</a:t>
            </a:r>
            <a:r>
              <a:rPr dirty="0" sz="1000" spc="229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2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equation</a:t>
            </a:r>
            <a:r>
              <a:rPr dirty="0" sz="1000" spc="229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indicates</a:t>
            </a:r>
            <a:r>
              <a:rPr dirty="0" sz="1000" spc="229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229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29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moment</a:t>
            </a:r>
            <a:r>
              <a:rPr dirty="0" sz="1000" spc="229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condition</a:t>
            </a:r>
            <a:r>
              <a:rPr dirty="0" sz="1000" spc="229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 veriﬁed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either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all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periods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none.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situation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illustrated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ﬁrst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panel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55">
                <a:latin typeface="Palatino Linotype"/>
                <a:cs typeface="Palatino Linotype"/>
              </a:rPr>
              <a:t>Figure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7.3.</a:t>
            </a:r>
            <a:r>
              <a:rPr dirty="0" baseline="29914" sz="975" spc="-15">
                <a:latin typeface="Palatino Linotype"/>
                <a:cs typeface="Palatino Linotype"/>
              </a:rPr>
              <a:t>14</a:t>
            </a:r>
            <a:endParaRPr baseline="29914" sz="975">
              <a:latin typeface="Palatino Linotype"/>
              <a:cs typeface="Palatino Linotype"/>
            </a:endParaRPr>
          </a:p>
          <a:p>
            <a:pPr algn="just" marL="38100" marR="30480" indent="107950">
              <a:lnSpc>
                <a:spcPts val="1200"/>
              </a:lnSpc>
              <a:spcBef>
                <a:spcPts val="30"/>
              </a:spcBef>
            </a:pP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ra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Palatino Linotype"/>
                <a:cs typeface="Palatino Linotype"/>
              </a:rPr>
              <a:t>m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7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un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ong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go,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6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ady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alue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ndition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iﬁ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llustr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7.3.</a:t>
            </a:r>
            <a:endParaRPr sz="1000">
              <a:latin typeface="Palatino Linotype"/>
              <a:cs typeface="Palatino Linotype"/>
            </a:endParaRPr>
          </a:p>
        </p:txBody>
      </p:sp>
      <p:grpSp>
        <p:nvGrpSpPr>
          <p:cNvPr id="27" name="object 27" descr=""/>
          <p:cNvGrpSpPr/>
          <p:nvPr/>
        </p:nvGrpSpPr>
        <p:grpSpPr>
          <a:xfrm>
            <a:off x="793616" y="5922847"/>
            <a:ext cx="1650364" cy="1823720"/>
            <a:chOff x="793616" y="5922847"/>
            <a:chExt cx="1650364" cy="1823720"/>
          </a:xfrm>
        </p:grpSpPr>
        <p:sp>
          <p:nvSpPr>
            <p:cNvPr id="28" name="object 28" descr=""/>
            <p:cNvSpPr/>
            <p:nvPr/>
          </p:nvSpPr>
          <p:spPr>
            <a:xfrm>
              <a:off x="799966" y="6096381"/>
              <a:ext cx="1637664" cy="1644014"/>
            </a:xfrm>
            <a:custGeom>
              <a:avLst/>
              <a:gdLst/>
              <a:ahLst/>
              <a:cxnLst/>
              <a:rect l="l" t="t" r="r" b="b"/>
              <a:pathLst>
                <a:path w="1637664" h="1644015">
                  <a:moveTo>
                    <a:pt x="1637576" y="0"/>
                  </a:moveTo>
                  <a:lnTo>
                    <a:pt x="0" y="0"/>
                  </a:lnTo>
                  <a:lnTo>
                    <a:pt x="0" y="1643646"/>
                  </a:lnTo>
                  <a:lnTo>
                    <a:pt x="1637576" y="1643646"/>
                  </a:lnTo>
                  <a:lnTo>
                    <a:pt x="1637576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799966" y="6096393"/>
              <a:ext cx="1637664" cy="1644014"/>
            </a:xfrm>
            <a:custGeom>
              <a:avLst/>
              <a:gdLst/>
              <a:ahLst/>
              <a:cxnLst/>
              <a:rect l="l" t="t" r="r" b="b"/>
              <a:pathLst>
                <a:path w="1637664" h="1644015">
                  <a:moveTo>
                    <a:pt x="0" y="1390015"/>
                  </a:moveTo>
                  <a:lnTo>
                    <a:pt x="1637574" y="1390015"/>
                  </a:lnTo>
                </a:path>
                <a:path w="1637664" h="1644015">
                  <a:moveTo>
                    <a:pt x="0" y="1032205"/>
                  </a:moveTo>
                  <a:lnTo>
                    <a:pt x="1637574" y="1032205"/>
                  </a:lnTo>
                </a:path>
                <a:path w="1637664" h="1644015">
                  <a:moveTo>
                    <a:pt x="0" y="674293"/>
                  </a:moveTo>
                  <a:lnTo>
                    <a:pt x="1637574" y="674293"/>
                  </a:lnTo>
                </a:path>
                <a:path w="1637664" h="1644015">
                  <a:moveTo>
                    <a:pt x="0" y="316471"/>
                  </a:moveTo>
                  <a:lnTo>
                    <a:pt x="1637574" y="316471"/>
                  </a:lnTo>
                </a:path>
                <a:path w="1637664" h="1644015">
                  <a:moveTo>
                    <a:pt x="279717" y="1643646"/>
                  </a:moveTo>
                  <a:lnTo>
                    <a:pt x="279717" y="0"/>
                  </a:lnTo>
                </a:path>
                <a:path w="1637664" h="1644015">
                  <a:moveTo>
                    <a:pt x="793126" y="1643646"/>
                  </a:moveTo>
                  <a:lnTo>
                    <a:pt x="793126" y="0"/>
                  </a:lnTo>
                </a:path>
                <a:path w="1637664" h="1644015">
                  <a:moveTo>
                    <a:pt x="1306447" y="1643646"/>
                  </a:moveTo>
                  <a:lnTo>
                    <a:pt x="1306447" y="0"/>
                  </a:lnTo>
                </a:path>
              </a:pathLst>
            </a:custGeom>
            <a:ln w="508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799966" y="6096381"/>
              <a:ext cx="1637664" cy="1644014"/>
            </a:xfrm>
            <a:custGeom>
              <a:avLst/>
              <a:gdLst/>
              <a:ahLst/>
              <a:cxnLst/>
              <a:rect l="l" t="t" r="r" b="b"/>
              <a:pathLst>
                <a:path w="1637664" h="1644015">
                  <a:moveTo>
                    <a:pt x="0" y="1568945"/>
                  </a:moveTo>
                  <a:lnTo>
                    <a:pt x="1637574" y="1568945"/>
                  </a:lnTo>
                </a:path>
                <a:path w="1637664" h="1644015">
                  <a:moveTo>
                    <a:pt x="0" y="1211122"/>
                  </a:moveTo>
                  <a:lnTo>
                    <a:pt x="1637574" y="1211122"/>
                  </a:lnTo>
                </a:path>
                <a:path w="1637664" h="1644015">
                  <a:moveTo>
                    <a:pt x="0" y="853313"/>
                  </a:moveTo>
                  <a:lnTo>
                    <a:pt x="1637574" y="853313"/>
                  </a:lnTo>
                </a:path>
                <a:path w="1637664" h="1644015">
                  <a:moveTo>
                    <a:pt x="0" y="495388"/>
                  </a:moveTo>
                  <a:lnTo>
                    <a:pt x="1637574" y="495388"/>
                  </a:lnTo>
                </a:path>
                <a:path w="1637664" h="1644015">
                  <a:moveTo>
                    <a:pt x="0" y="137566"/>
                  </a:moveTo>
                  <a:lnTo>
                    <a:pt x="1637574" y="137566"/>
                  </a:lnTo>
                </a:path>
                <a:path w="1637664" h="1644015">
                  <a:moveTo>
                    <a:pt x="23098" y="1643646"/>
                  </a:moveTo>
                  <a:lnTo>
                    <a:pt x="23098" y="0"/>
                  </a:lnTo>
                </a:path>
                <a:path w="1637664" h="1644015">
                  <a:moveTo>
                    <a:pt x="536421" y="1643646"/>
                  </a:moveTo>
                  <a:lnTo>
                    <a:pt x="536421" y="0"/>
                  </a:lnTo>
                </a:path>
                <a:path w="1637664" h="1644015">
                  <a:moveTo>
                    <a:pt x="1049729" y="1643646"/>
                  </a:moveTo>
                  <a:lnTo>
                    <a:pt x="1049729" y="0"/>
                  </a:lnTo>
                </a:path>
                <a:path w="1637664" h="1644015">
                  <a:moveTo>
                    <a:pt x="1563051" y="1643646"/>
                  </a:moveTo>
                  <a:lnTo>
                    <a:pt x="1563051" y="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925682" y="7001484"/>
              <a:ext cx="1437640" cy="549910"/>
            </a:xfrm>
            <a:custGeom>
              <a:avLst/>
              <a:gdLst/>
              <a:ahLst/>
              <a:cxnLst/>
              <a:rect l="l" t="t" r="r" b="b"/>
              <a:pathLst>
                <a:path w="1437639" h="549909">
                  <a:moveTo>
                    <a:pt x="0" y="549376"/>
                  </a:moveTo>
                  <a:lnTo>
                    <a:pt x="51394" y="453555"/>
                  </a:lnTo>
                  <a:lnTo>
                    <a:pt x="102706" y="344678"/>
                  </a:lnTo>
                  <a:lnTo>
                    <a:pt x="154011" y="319963"/>
                  </a:lnTo>
                  <a:lnTo>
                    <a:pt x="205409" y="276034"/>
                  </a:lnTo>
                  <a:lnTo>
                    <a:pt x="256705" y="236093"/>
                  </a:lnTo>
                  <a:lnTo>
                    <a:pt x="308013" y="190868"/>
                  </a:lnTo>
                  <a:lnTo>
                    <a:pt x="359422" y="176415"/>
                  </a:lnTo>
                  <a:lnTo>
                    <a:pt x="410718" y="113957"/>
                  </a:lnTo>
                  <a:lnTo>
                    <a:pt x="462013" y="112661"/>
                  </a:lnTo>
                  <a:lnTo>
                    <a:pt x="513422" y="98818"/>
                  </a:lnTo>
                  <a:lnTo>
                    <a:pt x="564718" y="74815"/>
                  </a:lnTo>
                  <a:lnTo>
                    <a:pt x="616026" y="87058"/>
                  </a:lnTo>
                  <a:lnTo>
                    <a:pt x="667423" y="111772"/>
                  </a:lnTo>
                  <a:lnTo>
                    <a:pt x="718731" y="66840"/>
                  </a:lnTo>
                  <a:lnTo>
                    <a:pt x="770026" y="124726"/>
                  </a:lnTo>
                  <a:lnTo>
                    <a:pt x="821423" y="97917"/>
                  </a:lnTo>
                  <a:lnTo>
                    <a:pt x="872731" y="95732"/>
                  </a:lnTo>
                  <a:lnTo>
                    <a:pt x="924026" y="71615"/>
                  </a:lnTo>
                  <a:lnTo>
                    <a:pt x="975436" y="65646"/>
                  </a:lnTo>
                  <a:lnTo>
                    <a:pt x="1026731" y="22910"/>
                  </a:lnTo>
                  <a:lnTo>
                    <a:pt x="1078039" y="64058"/>
                  </a:lnTo>
                  <a:lnTo>
                    <a:pt x="1129436" y="33070"/>
                  </a:lnTo>
                  <a:lnTo>
                    <a:pt x="1180731" y="0"/>
                  </a:lnTo>
                  <a:lnTo>
                    <a:pt x="1232039" y="18122"/>
                  </a:lnTo>
                  <a:lnTo>
                    <a:pt x="1283449" y="88963"/>
                  </a:lnTo>
                  <a:lnTo>
                    <a:pt x="1334744" y="78498"/>
                  </a:lnTo>
                  <a:lnTo>
                    <a:pt x="1386039" y="94742"/>
                  </a:lnTo>
                  <a:lnTo>
                    <a:pt x="1437360" y="75907"/>
                  </a:lnTo>
                </a:path>
              </a:pathLst>
            </a:custGeom>
            <a:ln w="10795">
              <a:solidFill>
                <a:srgbClr val="F3756D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925682" y="6491643"/>
              <a:ext cx="1437640" cy="487045"/>
            </a:xfrm>
            <a:custGeom>
              <a:avLst/>
              <a:gdLst/>
              <a:ahLst/>
              <a:cxnLst/>
              <a:rect l="l" t="t" r="r" b="b"/>
              <a:pathLst>
                <a:path w="1437639" h="487045">
                  <a:moveTo>
                    <a:pt x="0" y="486625"/>
                  </a:moveTo>
                  <a:lnTo>
                    <a:pt x="51394" y="387705"/>
                  </a:lnTo>
                  <a:lnTo>
                    <a:pt x="102706" y="291287"/>
                  </a:lnTo>
                  <a:lnTo>
                    <a:pt x="154011" y="245262"/>
                  </a:lnTo>
                  <a:lnTo>
                    <a:pt x="205409" y="219659"/>
                  </a:lnTo>
                  <a:lnTo>
                    <a:pt x="256705" y="195046"/>
                  </a:lnTo>
                  <a:lnTo>
                    <a:pt x="308013" y="201320"/>
                  </a:lnTo>
                  <a:lnTo>
                    <a:pt x="359422" y="187477"/>
                  </a:lnTo>
                  <a:lnTo>
                    <a:pt x="410718" y="168452"/>
                  </a:lnTo>
                  <a:lnTo>
                    <a:pt x="462013" y="146138"/>
                  </a:lnTo>
                  <a:lnTo>
                    <a:pt x="513422" y="131406"/>
                  </a:lnTo>
                  <a:lnTo>
                    <a:pt x="564718" y="155702"/>
                  </a:lnTo>
                  <a:lnTo>
                    <a:pt x="616026" y="149529"/>
                  </a:lnTo>
                  <a:lnTo>
                    <a:pt x="667423" y="81788"/>
                  </a:lnTo>
                  <a:lnTo>
                    <a:pt x="718731" y="56883"/>
                  </a:lnTo>
                  <a:lnTo>
                    <a:pt x="770026" y="5588"/>
                  </a:lnTo>
                  <a:lnTo>
                    <a:pt x="821423" y="17233"/>
                  </a:lnTo>
                  <a:lnTo>
                    <a:pt x="872731" y="21526"/>
                  </a:lnTo>
                  <a:lnTo>
                    <a:pt x="924026" y="27190"/>
                  </a:lnTo>
                  <a:lnTo>
                    <a:pt x="975436" y="54889"/>
                  </a:lnTo>
                  <a:lnTo>
                    <a:pt x="1026731" y="68834"/>
                  </a:lnTo>
                  <a:lnTo>
                    <a:pt x="1078039" y="13449"/>
                  </a:lnTo>
                  <a:lnTo>
                    <a:pt x="1129436" y="29387"/>
                  </a:lnTo>
                  <a:lnTo>
                    <a:pt x="1180731" y="0"/>
                  </a:lnTo>
                  <a:lnTo>
                    <a:pt x="1232039" y="29692"/>
                  </a:lnTo>
                  <a:lnTo>
                    <a:pt x="1283449" y="74510"/>
                  </a:lnTo>
                  <a:lnTo>
                    <a:pt x="1334744" y="72720"/>
                  </a:lnTo>
                  <a:lnTo>
                    <a:pt x="1386039" y="42443"/>
                  </a:lnTo>
                  <a:lnTo>
                    <a:pt x="1437360" y="13550"/>
                  </a:lnTo>
                </a:path>
              </a:pathLst>
            </a:custGeom>
            <a:ln w="10795">
              <a:solidFill>
                <a:srgbClr val="19BDC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874386" y="6835521"/>
              <a:ext cx="1489075" cy="687070"/>
            </a:xfrm>
            <a:custGeom>
              <a:avLst/>
              <a:gdLst/>
              <a:ahLst/>
              <a:cxnLst/>
              <a:rect l="l" t="t" r="r" b="b"/>
              <a:pathLst>
                <a:path w="1489075" h="687070">
                  <a:moveTo>
                    <a:pt x="0" y="686650"/>
                  </a:moveTo>
                  <a:lnTo>
                    <a:pt x="51296" y="566915"/>
                  </a:lnTo>
                  <a:lnTo>
                    <a:pt x="102690" y="430834"/>
                  </a:lnTo>
                  <a:lnTo>
                    <a:pt x="154002" y="399846"/>
                  </a:lnTo>
                  <a:lnTo>
                    <a:pt x="205308" y="345071"/>
                  </a:lnTo>
                  <a:lnTo>
                    <a:pt x="256706" y="295059"/>
                  </a:lnTo>
                  <a:lnTo>
                    <a:pt x="308001" y="238582"/>
                  </a:lnTo>
                  <a:lnTo>
                    <a:pt x="359309" y="220548"/>
                  </a:lnTo>
                  <a:lnTo>
                    <a:pt x="410719" y="142443"/>
                  </a:lnTo>
                  <a:lnTo>
                    <a:pt x="462014" y="140754"/>
                  </a:lnTo>
                  <a:lnTo>
                    <a:pt x="513309" y="123520"/>
                  </a:lnTo>
                  <a:lnTo>
                    <a:pt x="564719" y="93535"/>
                  </a:lnTo>
                  <a:lnTo>
                    <a:pt x="616014" y="108877"/>
                  </a:lnTo>
                  <a:lnTo>
                    <a:pt x="667322" y="139661"/>
                  </a:lnTo>
                  <a:lnTo>
                    <a:pt x="718719" y="83578"/>
                  </a:lnTo>
                  <a:lnTo>
                    <a:pt x="770027" y="155803"/>
                  </a:lnTo>
                  <a:lnTo>
                    <a:pt x="821322" y="122326"/>
                  </a:lnTo>
                  <a:lnTo>
                    <a:pt x="872719" y="119646"/>
                  </a:lnTo>
                  <a:lnTo>
                    <a:pt x="924027" y="89547"/>
                  </a:lnTo>
                  <a:lnTo>
                    <a:pt x="975323" y="82080"/>
                  </a:lnTo>
                  <a:lnTo>
                    <a:pt x="1026732" y="28689"/>
                  </a:lnTo>
                  <a:lnTo>
                    <a:pt x="1078028" y="80086"/>
                  </a:lnTo>
                  <a:lnTo>
                    <a:pt x="1129336" y="41440"/>
                  </a:lnTo>
                  <a:lnTo>
                    <a:pt x="1180732" y="0"/>
                  </a:lnTo>
                  <a:lnTo>
                    <a:pt x="1232028" y="22707"/>
                  </a:lnTo>
                  <a:lnTo>
                    <a:pt x="1283336" y="111175"/>
                  </a:lnTo>
                  <a:lnTo>
                    <a:pt x="1334745" y="98120"/>
                  </a:lnTo>
                  <a:lnTo>
                    <a:pt x="1386041" y="118338"/>
                  </a:lnTo>
                  <a:lnTo>
                    <a:pt x="1437349" y="94843"/>
                  </a:lnTo>
                  <a:lnTo>
                    <a:pt x="1488657" y="90449"/>
                  </a:lnTo>
                </a:path>
              </a:pathLst>
            </a:custGeom>
            <a:ln w="10795">
              <a:solidFill>
                <a:srgbClr val="F3756D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874386" y="6171082"/>
              <a:ext cx="1489075" cy="635635"/>
            </a:xfrm>
            <a:custGeom>
              <a:avLst/>
              <a:gdLst/>
              <a:ahLst/>
              <a:cxnLst/>
              <a:rect l="l" t="t" r="r" b="b"/>
              <a:pathLst>
                <a:path w="1489075" h="635634">
                  <a:moveTo>
                    <a:pt x="0" y="635457"/>
                  </a:moveTo>
                  <a:lnTo>
                    <a:pt x="51296" y="511733"/>
                  </a:lnTo>
                  <a:lnTo>
                    <a:pt x="102690" y="391198"/>
                  </a:lnTo>
                  <a:lnTo>
                    <a:pt x="154002" y="333616"/>
                  </a:lnTo>
                  <a:lnTo>
                    <a:pt x="205308" y="301739"/>
                  </a:lnTo>
                  <a:lnTo>
                    <a:pt x="256706" y="270954"/>
                  </a:lnTo>
                  <a:lnTo>
                    <a:pt x="308001" y="278828"/>
                  </a:lnTo>
                  <a:lnTo>
                    <a:pt x="359309" y="261404"/>
                  </a:lnTo>
                  <a:lnTo>
                    <a:pt x="410719" y="237680"/>
                  </a:lnTo>
                  <a:lnTo>
                    <a:pt x="462014" y="209791"/>
                  </a:lnTo>
                  <a:lnTo>
                    <a:pt x="513309" y="191363"/>
                  </a:lnTo>
                  <a:lnTo>
                    <a:pt x="564719" y="221742"/>
                  </a:lnTo>
                  <a:lnTo>
                    <a:pt x="616014" y="214071"/>
                  </a:lnTo>
                  <a:lnTo>
                    <a:pt x="667322" y="129311"/>
                  </a:lnTo>
                  <a:lnTo>
                    <a:pt x="718719" y="98221"/>
                  </a:lnTo>
                  <a:lnTo>
                    <a:pt x="770027" y="34175"/>
                  </a:lnTo>
                  <a:lnTo>
                    <a:pt x="821322" y="48615"/>
                  </a:lnTo>
                  <a:lnTo>
                    <a:pt x="872719" y="54102"/>
                  </a:lnTo>
                  <a:lnTo>
                    <a:pt x="924027" y="61061"/>
                  </a:lnTo>
                  <a:lnTo>
                    <a:pt x="975323" y="95732"/>
                  </a:lnTo>
                  <a:lnTo>
                    <a:pt x="1026732" y="113169"/>
                  </a:lnTo>
                  <a:lnTo>
                    <a:pt x="1078028" y="43929"/>
                  </a:lnTo>
                  <a:lnTo>
                    <a:pt x="1129336" y="63855"/>
                  </a:lnTo>
                  <a:lnTo>
                    <a:pt x="1180732" y="27101"/>
                  </a:lnTo>
                  <a:lnTo>
                    <a:pt x="1232028" y="64262"/>
                  </a:lnTo>
                  <a:lnTo>
                    <a:pt x="1283336" y="120243"/>
                  </a:lnTo>
                  <a:lnTo>
                    <a:pt x="1334745" y="118046"/>
                  </a:lnTo>
                  <a:lnTo>
                    <a:pt x="1386041" y="80187"/>
                  </a:lnTo>
                  <a:lnTo>
                    <a:pt x="1437349" y="44132"/>
                  </a:lnTo>
                  <a:lnTo>
                    <a:pt x="1488657" y="0"/>
                  </a:lnTo>
                </a:path>
              </a:pathLst>
            </a:custGeom>
            <a:ln w="10795">
              <a:solidFill>
                <a:srgbClr val="19BDC2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799966" y="5922847"/>
              <a:ext cx="1637664" cy="173990"/>
            </a:xfrm>
            <a:custGeom>
              <a:avLst/>
              <a:gdLst/>
              <a:ahLst/>
              <a:cxnLst/>
              <a:rect l="l" t="t" r="r" b="b"/>
              <a:pathLst>
                <a:path w="1637664" h="173989">
                  <a:moveTo>
                    <a:pt x="1637576" y="0"/>
                  </a:moveTo>
                  <a:lnTo>
                    <a:pt x="0" y="0"/>
                  </a:lnTo>
                  <a:lnTo>
                    <a:pt x="0" y="173534"/>
                  </a:lnTo>
                  <a:lnTo>
                    <a:pt x="1637576" y="173534"/>
                  </a:lnTo>
                  <a:lnTo>
                    <a:pt x="1637576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" name="object 36" descr=""/>
          <p:cNvGrpSpPr/>
          <p:nvPr/>
        </p:nvGrpSpPr>
        <p:grpSpPr>
          <a:xfrm>
            <a:off x="2485788" y="6090030"/>
            <a:ext cx="1650364" cy="1656714"/>
            <a:chOff x="2485788" y="6090030"/>
            <a:chExt cx="1650364" cy="1656714"/>
          </a:xfrm>
        </p:grpSpPr>
        <p:sp>
          <p:nvSpPr>
            <p:cNvPr id="37" name="object 37" descr=""/>
            <p:cNvSpPr/>
            <p:nvPr/>
          </p:nvSpPr>
          <p:spPr>
            <a:xfrm>
              <a:off x="2492138" y="6096380"/>
              <a:ext cx="1637664" cy="1644014"/>
            </a:xfrm>
            <a:custGeom>
              <a:avLst/>
              <a:gdLst/>
              <a:ahLst/>
              <a:cxnLst/>
              <a:rect l="l" t="t" r="r" b="b"/>
              <a:pathLst>
                <a:path w="1637664" h="1644015">
                  <a:moveTo>
                    <a:pt x="1637576" y="0"/>
                  </a:moveTo>
                  <a:lnTo>
                    <a:pt x="0" y="0"/>
                  </a:lnTo>
                  <a:lnTo>
                    <a:pt x="0" y="1643646"/>
                  </a:lnTo>
                  <a:lnTo>
                    <a:pt x="1637576" y="1643646"/>
                  </a:lnTo>
                  <a:lnTo>
                    <a:pt x="1637576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2492138" y="6096393"/>
              <a:ext cx="1637664" cy="1644014"/>
            </a:xfrm>
            <a:custGeom>
              <a:avLst/>
              <a:gdLst/>
              <a:ahLst/>
              <a:cxnLst/>
              <a:rect l="l" t="t" r="r" b="b"/>
              <a:pathLst>
                <a:path w="1637664" h="1644015">
                  <a:moveTo>
                    <a:pt x="0" y="1390015"/>
                  </a:moveTo>
                  <a:lnTo>
                    <a:pt x="1637576" y="1390015"/>
                  </a:lnTo>
                </a:path>
                <a:path w="1637664" h="1644015">
                  <a:moveTo>
                    <a:pt x="0" y="1032205"/>
                  </a:moveTo>
                  <a:lnTo>
                    <a:pt x="1637576" y="1032205"/>
                  </a:lnTo>
                </a:path>
                <a:path w="1637664" h="1644015">
                  <a:moveTo>
                    <a:pt x="0" y="674293"/>
                  </a:moveTo>
                  <a:lnTo>
                    <a:pt x="1637576" y="674293"/>
                  </a:lnTo>
                </a:path>
                <a:path w="1637664" h="1644015">
                  <a:moveTo>
                    <a:pt x="0" y="316471"/>
                  </a:moveTo>
                  <a:lnTo>
                    <a:pt x="1637576" y="316471"/>
                  </a:lnTo>
                </a:path>
                <a:path w="1637664" h="1644015">
                  <a:moveTo>
                    <a:pt x="279717" y="1643646"/>
                  </a:moveTo>
                  <a:lnTo>
                    <a:pt x="279717" y="0"/>
                  </a:lnTo>
                </a:path>
                <a:path w="1637664" h="1644015">
                  <a:moveTo>
                    <a:pt x="793026" y="1643646"/>
                  </a:moveTo>
                  <a:lnTo>
                    <a:pt x="793026" y="0"/>
                  </a:lnTo>
                </a:path>
                <a:path w="1637664" h="1644015">
                  <a:moveTo>
                    <a:pt x="1306449" y="1643646"/>
                  </a:moveTo>
                  <a:lnTo>
                    <a:pt x="1306449" y="0"/>
                  </a:lnTo>
                </a:path>
              </a:pathLst>
            </a:custGeom>
            <a:ln w="508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492138" y="6096380"/>
              <a:ext cx="1637664" cy="1644014"/>
            </a:xfrm>
            <a:custGeom>
              <a:avLst/>
              <a:gdLst/>
              <a:ahLst/>
              <a:cxnLst/>
              <a:rect l="l" t="t" r="r" b="b"/>
              <a:pathLst>
                <a:path w="1637664" h="1644015">
                  <a:moveTo>
                    <a:pt x="0" y="1568945"/>
                  </a:moveTo>
                  <a:lnTo>
                    <a:pt x="1637576" y="1568945"/>
                  </a:lnTo>
                </a:path>
                <a:path w="1637664" h="1644015">
                  <a:moveTo>
                    <a:pt x="0" y="1211122"/>
                  </a:moveTo>
                  <a:lnTo>
                    <a:pt x="1637576" y="1211122"/>
                  </a:lnTo>
                </a:path>
                <a:path w="1637664" h="1644015">
                  <a:moveTo>
                    <a:pt x="0" y="853313"/>
                  </a:moveTo>
                  <a:lnTo>
                    <a:pt x="1637576" y="853313"/>
                  </a:lnTo>
                </a:path>
                <a:path w="1637664" h="1644015">
                  <a:moveTo>
                    <a:pt x="0" y="495388"/>
                  </a:moveTo>
                  <a:lnTo>
                    <a:pt x="1637576" y="495388"/>
                  </a:lnTo>
                </a:path>
                <a:path w="1637664" h="1644015">
                  <a:moveTo>
                    <a:pt x="0" y="137566"/>
                  </a:moveTo>
                  <a:lnTo>
                    <a:pt x="1637576" y="137566"/>
                  </a:lnTo>
                </a:path>
                <a:path w="1637664" h="1644015">
                  <a:moveTo>
                    <a:pt x="23114" y="1643646"/>
                  </a:moveTo>
                  <a:lnTo>
                    <a:pt x="23114" y="0"/>
                  </a:lnTo>
                </a:path>
                <a:path w="1637664" h="1644015">
                  <a:moveTo>
                    <a:pt x="536422" y="1643646"/>
                  </a:moveTo>
                  <a:lnTo>
                    <a:pt x="536422" y="0"/>
                  </a:lnTo>
                </a:path>
                <a:path w="1637664" h="1644015">
                  <a:moveTo>
                    <a:pt x="1049731" y="1643646"/>
                  </a:moveTo>
                  <a:lnTo>
                    <a:pt x="1049731" y="0"/>
                  </a:lnTo>
                </a:path>
                <a:path w="1637664" h="1644015">
                  <a:moveTo>
                    <a:pt x="1563052" y="1643646"/>
                  </a:moveTo>
                  <a:lnTo>
                    <a:pt x="1563052" y="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2617856" y="7002183"/>
              <a:ext cx="1437640" cy="663575"/>
            </a:xfrm>
            <a:custGeom>
              <a:avLst/>
              <a:gdLst/>
              <a:ahLst/>
              <a:cxnLst/>
              <a:rect l="l" t="t" r="r" b="b"/>
              <a:pathLst>
                <a:path w="1437639" h="663575">
                  <a:moveTo>
                    <a:pt x="0" y="663143"/>
                  </a:moveTo>
                  <a:lnTo>
                    <a:pt x="51396" y="544398"/>
                  </a:lnTo>
                  <a:lnTo>
                    <a:pt x="102704" y="417283"/>
                  </a:lnTo>
                  <a:lnTo>
                    <a:pt x="154000" y="377837"/>
                  </a:lnTo>
                  <a:lnTo>
                    <a:pt x="205397" y="322249"/>
                  </a:lnTo>
                  <a:lnTo>
                    <a:pt x="256705" y="272846"/>
                  </a:lnTo>
                  <a:lnTo>
                    <a:pt x="308013" y="220256"/>
                  </a:lnTo>
                  <a:lnTo>
                    <a:pt x="359295" y="199834"/>
                  </a:lnTo>
                  <a:lnTo>
                    <a:pt x="410705" y="132486"/>
                  </a:lnTo>
                  <a:lnTo>
                    <a:pt x="462000" y="127304"/>
                  </a:lnTo>
                  <a:lnTo>
                    <a:pt x="513308" y="110375"/>
                  </a:lnTo>
                  <a:lnTo>
                    <a:pt x="564718" y="83972"/>
                  </a:lnTo>
                  <a:lnTo>
                    <a:pt x="616026" y="94234"/>
                  </a:lnTo>
                  <a:lnTo>
                    <a:pt x="667321" y="117348"/>
                  </a:lnTo>
                  <a:lnTo>
                    <a:pt x="718731" y="71221"/>
                  </a:lnTo>
                  <a:lnTo>
                    <a:pt x="770026" y="128003"/>
                  </a:lnTo>
                  <a:lnTo>
                    <a:pt x="821334" y="100418"/>
                  </a:lnTo>
                  <a:lnTo>
                    <a:pt x="872731" y="97612"/>
                  </a:lnTo>
                  <a:lnTo>
                    <a:pt x="924026" y="73012"/>
                  </a:lnTo>
                  <a:lnTo>
                    <a:pt x="975334" y="66636"/>
                  </a:lnTo>
                  <a:lnTo>
                    <a:pt x="1026731" y="23507"/>
                  </a:lnTo>
                  <a:lnTo>
                    <a:pt x="1078039" y="64439"/>
                  </a:lnTo>
                  <a:lnTo>
                    <a:pt x="1129334" y="33261"/>
                  </a:lnTo>
                  <a:lnTo>
                    <a:pt x="1180744" y="0"/>
                  </a:lnTo>
                  <a:lnTo>
                    <a:pt x="1232039" y="18034"/>
                  </a:lnTo>
                  <a:lnTo>
                    <a:pt x="1283347" y="88658"/>
                  </a:lnTo>
                  <a:lnTo>
                    <a:pt x="1334744" y="78092"/>
                  </a:lnTo>
                  <a:lnTo>
                    <a:pt x="1386052" y="94234"/>
                  </a:lnTo>
                  <a:lnTo>
                    <a:pt x="1437347" y="75399"/>
                  </a:lnTo>
                </a:path>
              </a:pathLst>
            </a:custGeom>
            <a:ln w="10795">
              <a:solidFill>
                <a:srgbClr val="F3756D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2617856" y="6495732"/>
              <a:ext cx="1437640" cy="1169670"/>
            </a:xfrm>
            <a:custGeom>
              <a:avLst/>
              <a:gdLst/>
              <a:ahLst/>
              <a:cxnLst/>
              <a:rect l="l" t="t" r="r" b="b"/>
              <a:pathLst>
                <a:path w="1437639" h="1169670">
                  <a:moveTo>
                    <a:pt x="0" y="1169593"/>
                  </a:moveTo>
                  <a:lnTo>
                    <a:pt x="51396" y="933310"/>
                  </a:lnTo>
                  <a:lnTo>
                    <a:pt x="102704" y="726897"/>
                  </a:lnTo>
                  <a:lnTo>
                    <a:pt x="154000" y="592912"/>
                  </a:lnTo>
                  <a:lnTo>
                    <a:pt x="205397" y="496989"/>
                  </a:lnTo>
                  <a:lnTo>
                    <a:pt x="256705" y="416191"/>
                  </a:lnTo>
                  <a:lnTo>
                    <a:pt x="308013" y="377355"/>
                  </a:lnTo>
                  <a:lnTo>
                    <a:pt x="359295" y="327431"/>
                  </a:lnTo>
                  <a:lnTo>
                    <a:pt x="410705" y="279628"/>
                  </a:lnTo>
                  <a:lnTo>
                    <a:pt x="462000" y="234289"/>
                  </a:lnTo>
                  <a:lnTo>
                    <a:pt x="513308" y="201117"/>
                  </a:lnTo>
                  <a:lnTo>
                    <a:pt x="564718" y="210693"/>
                  </a:lnTo>
                  <a:lnTo>
                    <a:pt x="616026" y="192659"/>
                  </a:lnTo>
                  <a:lnTo>
                    <a:pt x="667321" y="115455"/>
                  </a:lnTo>
                  <a:lnTo>
                    <a:pt x="718731" y="82981"/>
                  </a:lnTo>
                  <a:lnTo>
                    <a:pt x="770026" y="25704"/>
                  </a:lnTo>
                  <a:lnTo>
                    <a:pt x="821334" y="32473"/>
                  </a:lnTo>
                  <a:lnTo>
                    <a:pt x="872731" y="32981"/>
                  </a:lnTo>
                  <a:lnTo>
                    <a:pt x="924026" y="35458"/>
                  </a:lnTo>
                  <a:lnTo>
                    <a:pt x="975334" y="60769"/>
                  </a:lnTo>
                  <a:lnTo>
                    <a:pt x="1026731" y="72720"/>
                  </a:lnTo>
                  <a:lnTo>
                    <a:pt x="1078039" y="15748"/>
                  </a:lnTo>
                  <a:lnTo>
                    <a:pt x="1129334" y="30391"/>
                  </a:lnTo>
                  <a:lnTo>
                    <a:pt x="1180744" y="0"/>
                  </a:lnTo>
                  <a:lnTo>
                    <a:pt x="1232039" y="28892"/>
                  </a:lnTo>
                  <a:lnTo>
                    <a:pt x="1283347" y="73012"/>
                  </a:lnTo>
                  <a:lnTo>
                    <a:pt x="1334744" y="70726"/>
                  </a:lnTo>
                  <a:lnTo>
                    <a:pt x="1386052" y="40043"/>
                  </a:lnTo>
                  <a:lnTo>
                    <a:pt x="1437347" y="10858"/>
                  </a:lnTo>
                </a:path>
              </a:pathLst>
            </a:custGeom>
            <a:ln w="10795">
              <a:solidFill>
                <a:srgbClr val="19BDC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2566548" y="6836321"/>
              <a:ext cx="1489075" cy="829310"/>
            </a:xfrm>
            <a:custGeom>
              <a:avLst/>
              <a:gdLst/>
              <a:ahLst/>
              <a:cxnLst/>
              <a:rect l="l" t="t" r="r" b="b"/>
              <a:pathLst>
                <a:path w="1489075" h="829309">
                  <a:moveTo>
                    <a:pt x="0" y="829005"/>
                  </a:moveTo>
                  <a:lnTo>
                    <a:pt x="51308" y="680580"/>
                  </a:lnTo>
                  <a:lnTo>
                    <a:pt x="102704" y="521677"/>
                  </a:lnTo>
                  <a:lnTo>
                    <a:pt x="154012" y="472363"/>
                  </a:lnTo>
                  <a:lnTo>
                    <a:pt x="205308" y="402831"/>
                  </a:lnTo>
                  <a:lnTo>
                    <a:pt x="256705" y="341172"/>
                  </a:lnTo>
                  <a:lnTo>
                    <a:pt x="308013" y="275336"/>
                  </a:lnTo>
                  <a:lnTo>
                    <a:pt x="359321" y="249834"/>
                  </a:lnTo>
                  <a:lnTo>
                    <a:pt x="410603" y="165658"/>
                  </a:lnTo>
                  <a:lnTo>
                    <a:pt x="462013" y="159181"/>
                  </a:lnTo>
                  <a:lnTo>
                    <a:pt x="513308" y="138061"/>
                  </a:lnTo>
                  <a:lnTo>
                    <a:pt x="564616" y="104990"/>
                  </a:lnTo>
                  <a:lnTo>
                    <a:pt x="616026" y="117944"/>
                  </a:lnTo>
                  <a:lnTo>
                    <a:pt x="667321" y="146735"/>
                  </a:lnTo>
                  <a:lnTo>
                    <a:pt x="718616" y="89052"/>
                  </a:lnTo>
                  <a:lnTo>
                    <a:pt x="770026" y="160070"/>
                  </a:lnTo>
                  <a:lnTo>
                    <a:pt x="821321" y="125615"/>
                  </a:lnTo>
                  <a:lnTo>
                    <a:pt x="872629" y="122123"/>
                  </a:lnTo>
                  <a:lnTo>
                    <a:pt x="924039" y="91338"/>
                  </a:lnTo>
                  <a:lnTo>
                    <a:pt x="975334" y="83375"/>
                  </a:lnTo>
                  <a:lnTo>
                    <a:pt x="1026642" y="29489"/>
                  </a:lnTo>
                  <a:lnTo>
                    <a:pt x="1078039" y="80594"/>
                  </a:lnTo>
                  <a:lnTo>
                    <a:pt x="1129347" y="41643"/>
                  </a:lnTo>
                  <a:lnTo>
                    <a:pt x="1180642" y="0"/>
                  </a:lnTo>
                  <a:lnTo>
                    <a:pt x="1232052" y="22504"/>
                  </a:lnTo>
                  <a:lnTo>
                    <a:pt x="1283347" y="110871"/>
                  </a:lnTo>
                  <a:lnTo>
                    <a:pt x="1334655" y="97713"/>
                  </a:lnTo>
                  <a:lnTo>
                    <a:pt x="1386052" y="117944"/>
                  </a:lnTo>
                  <a:lnTo>
                    <a:pt x="1437360" y="94335"/>
                  </a:lnTo>
                  <a:lnTo>
                    <a:pt x="1488655" y="89852"/>
                  </a:lnTo>
                </a:path>
              </a:pathLst>
            </a:custGeom>
            <a:ln w="10795">
              <a:solidFill>
                <a:srgbClr val="F3756D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2566548" y="6172377"/>
              <a:ext cx="1489075" cy="1493520"/>
            </a:xfrm>
            <a:custGeom>
              <a:avLst/>
              <a:gdLst/>
              <a:ahLst/>
              <a:cxnLst/>
              <a:rect l="l" t="t" r="r" b="b"/>
              <a:pathLst>
                <a:path w="1489075" h="1493520">
                  <a:moveTo>
                    <a:pt x="0" y="1492948"/>
                  </a:moveTo>
                  <a:lnTo>
                    <a:pt x="51308" y="1197584"/>
                  </a:lnTo>
                  <a:lnTo>
                    <a:pt x="102704" y="939584"/>
                  </a:lnTo>
                  <a:lnTo>
                    <a:pt x="154012" y="772121"/>
                  </a:lnTo>
                  <a:lnTo>
                    <a:pt x="205308" y="652183"/>
                  </a:lnTo>
                  <a:lnTo>
                    <a:pt x="256705" y="551180"/>
                  </a:lnTo>
                  <a:lnTo>
                    <a:pt x="308013" y="502666"/>
                  </a:lnTo>
                  <a:lnTo>
                    <a:pt x="359321" y="440309"/>
                  </a:lnTo>
                  <a:lnTo>
                    <a:pt x="410603" y="380530"/>
                  </a:lnTo>
                  <a:lnTo>
                    <a:pt x="462013" y="323748"/>
                  </a:lnTo>
                  <a:lnTo>
                    <a:pt x="513308" y="282321"/>
                  </a:lnTo>
                  <a:lnTo>
                    <a:pt x="564616" y="294271"/>
                  </a:lnTo>
                  <a:lnTo>
                    <a:pt x="616026" y="271856"/>
                  </a:lnTo>
                  <a:lnTo>
                    <a:pt x="667321" y="175221"/>
                  </a:lnTo>
                  <a:lnTo>
                    <a:pt x="718616" y="134683"/>
                  </a:lnTo>
                  <a:lnTo>
                    <a:pt x="770026" y="63055"/>
                  </a:lnTo>
                  <a:lnTo>
                    <a:pt x="821321" y="71526"/>
                  </a:lnTo>
                  <a:lnTo>
                    <a:pt x="872629" y="72123"/>
                  </a:lnTo>
                  <a:lnTo>
                    <a:pt x="924039" y="75311"/>
                  </a:lnTo>
                  <a:lnTo>
                    <a:pt x="975334" y="106883"/>
                  </a:lnTo>
                  <a:lnTo>
                    <a:pt x="1026642" y="121831"/>
                  </a:lnTo>
                  <a:lnTo>
                    <a:pt x="1078039" y="50609"/>
                  </a:lnTo>
                  <a:lnTo>
                    <a:pt x="1129347" y="68834"/>
                  </a:lnTo>
                  <a:lnTo>
                    <a:pt x="1180642" y="30886"/>
                  </a:lnTo>
                  <a:lnTo>
                    <a:pt x="1232052" y="67043"/>
                  </a:lnTo>
                  <a:lnTo>
                    <a:pt x="1283347" y="122224"/>
                  </a:lnTo>
                  <a:lnTo>
                    <a:pt x="1334655" y="119341"/>
                  </a:lnTo>
                  <a:lnTo>
                    <a:pt x="1386052" y="80987"/>
                  </a:lnTo>
                  <a:lnTo>
                    <a:pt x="1437360" y="44526"/>
                  </a:lnTo>
                  <a:lnTo>
                    <a:pt x="1488655" y="0"/>
                  </a:lnTo>
                </a:path>
              </a:pathLst>
            </a:custGeom>
            <a:ln w="10795">
              <a:solidFill>
                <a:srgbClr val="19BDC2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" name="object 44" descr=""/>
          <p:cNvSpPr txBox="1"/>
          <p:nvPr/>
        </p:nvSpPr>
        <p:spPr>
          <a:xfrm>
            <a:off x="1465254" y="5931927"/>
            <a:ext cx="30734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Case</a:t>
            </a:r>
            <a:r>
              <a:rPr dirty="0" sz="7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-50">
                <a:solidFill>
                  <a:srgbClr val="231F20"/>
                </a:solidFill>
                <a:latin typeface="Arial"/>
                <a:cs typeface="Arial"/>
              </a:rPr>
              <a:t>1</a:t>
            </a:r>
            <a:endParaRPr sz="700">
              <a:latin typeface="Arial"/>
              <a:cs typeface="Aria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521602" y="5922847"/>
            <a:ext cx="1608455" cy="173990"/>
          </a:xfrm>
          <a:prstGeom prst="rect">
            <a:avLst/>
          </a:prstGeom>
          <a:solidFill>
            <a:srgbClr val="C6C8CA"/>
          </a:solidFill>
        </p:spPr>
        <p:txBody>
          <a:bodyPr wrap="square" lIns="0" tIns="21590" rIns="0" bIns="0" rtlCol="0" vert="horz">
            <a:spAutoFit/>
          </a:bodyPr>
          <a:lstStyle/>
          <a:p>
            <a:pPr algn="ctr" marR="21590">
              <a:lnSpc>
                <a:spcPct val="100000"/>
              </a:lnSpc>
              <a:spcBef>
                <a:spcPts val="170"/>
              </a:spcBef>
            </a:pP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Case</a:t>
            </a:r>
            <a:r>
              <a:rPr dirty="0" sz="7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-50">
                <a:solidFill>
                  <a:srgbClr val="231F20"/>
                </a:solidFill>
                <a:latin typeface="Arial"/>
                <a:cs typeface="Arial"/>
              </a:rPr>
              <a:t>2</a:t>
            </a:r>
            <a:endParaRPr sz="700">
              <a:latin typeface="Arial"/>
              <a:cs typeface="Arial"/>
            </a:endParaRPr>
          </a:p>
        </p:txBody>
      </p:sp>
      <p:sp>
        <p:nvSpPr>
          <p:cNvPr id="46" name="object 46" descr=""/>
          <p:cNvSpPr/>
          <p:nvPr/>
        </p:nvSpPr>
        <p:spPr>
          <a:xfrm>
            <a:off x="772671" y="6233947"/>
            <a:ext cx="1590675" cy="1533525"/>
          </a:xfrm>
          <a:custGeom>
            <a:avLst/>
            <a:gdLst/>
            <a:ahLst/>
            <a:cxnLst/>
            <a:rect l="l" t="t" r="r" b="b"/>
            <a:pathLst>
              <a:path w="1590675" h="1533525">
                <a:moveTo>
                  <a:pt x="50407" y="1533385"/>
                </a:moveTo>
                <a:lnTo>
                  <a:pt x="50407" y="1506080"/>
                </a:lnTo>
              </a:path>
              <a:path w="1590675" h="1533525">
                <a:moveTo>
                  <a:pt x="563728" y="1533385"/>
                </a:moveTo>
                <a:lnTo>
                  <a:pt x="563728" y="1506080"/>
                </a:lnTo>
              </a:path>
              <a:path w="1590675" h="1533525">
                <a:moveTo>
                  <a:pt x="1077037" y="1533385"/>
                </a:moveTo>
                <a:lnTo>
                  <a:pt x="1077037" y="1506080"/>
                </a:lnTo>
              </a:path>
              <a:path w="1590675" h="1533525">
                <a:moveTo>
                  <a:pt x="1590358" y="1533385"/>
                </a:moveTo>
                <a:lnTo>
                  <a:pt x="1590358" y="1506080"/>
                </a:lnTo>
              </a:path>
              <a:path w="1590675" h="1533525">
                <a:moveTo>
                  <a:pt x="0" y="1431378"/>
                </a:moveTo>
                <a:lnTo>
                  <a:pt x="27294" y="1431378"/>
                </a:lnTo>
              </a:path>
              <a:path w="1590675" h="1533525">
                <a:moveTo>
                  <a:pt x="0" y="1073556"/>
                </a:moveTo>
                <a:lnTo>
                  <a:pt x="27294" y="1073556"/>
                </a:lnTo>
              </a:path>
              <a:path w="1590675" h="1533525">
                <a:moveTo>
                  <a:pt x="0" y="715746"/>
                </a:moveTo>
                <a:lnTo>
                  <a:pt x="27294" y="715746"/>
                </a:lnTo>
              </a:path>
              <a:path w="1590675" h="1533525">
                <a:moveTo>
                  <a:pt x="0" y="357822"/>
                </a:moveTo>
                <a:lnTo>
                  <a:pt x="27294" y="357822"/>
                </a:lnTo>
              </a:path>
              <a:path w="1590675" h="1533525">
                <a:moveTo>
                  <a:pt x="0" y="0"/>
                </a:moveTo>
                <a:lnTo>
                  <a:pt x="27294" y="0"/>
                </a:lnTo>
              </a:path>
            </a:pathLst>
          </a:custGeom>
          <a:ln w="10795">
            <a:solidFill>
              <a:srgbClr val="58595B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" name="object 47" descr=""/>
          <p:cNvSpPr txBox="1"/>
          <p:nvPr/>
        </p:nvSpPr>
        <p:spPr>
          <a:xfrm>
            <a:off x="554832" y="7771039"/>
            <a:ext cx="3105785" cy="3746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43204">
              <a:lnSpc>
                <a:spcPct val="100000"/>
              </a:lnSpc>
              <a:spcBef>
                <a:spcPts val="100"/>
              </a:spcBef>
              <a:tabLst>
                <a:tab pos="731520" algn="l"/>
                <a:tab pos="1245235" algn="l"/>
                <a:tab pos="1758314" algn="l"/>
                <a:tab pos="2423795" algn="l"/>
                <a:tab pos="2937510" algn="l"/>
              </a:tabLst>
            </a:pPr>
            <a:r>
              <a:rPr dirty="0" sz="700" spc="-50">
                <a:solidFill>
                  <a:srgbClr val="231F20"/>
                </a:solidFill>
                <a:latin typeface="Arial"/>
                <a:cs typeface="Arial"/>
              </a:rPr>
              <a:t>0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10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20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	30</a:t>
            </a:r>
            <a:r>
              <a:rPr dirty="0" sz="700" spc="39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-50">
                <a:solidFill>
                  <a:srgbClr val="231F20"/>
                </a:solidFill>
                <a:latin typeface="Arial"/>
                <a:cs typeface="Arial"/>
              </a:rPr>
              <a:t>0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10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20</a:t>
            </a: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7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50" b="1">
                <a:latin typeface="Calibri"/>
                <a:cs typeface="Calibri"/>
              </a:rPr>
              <a:t>Figure</a:t>
            </a:r>
            <a:r>
              <a:rPr dirty="0" sz="850" spc="10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7.3</a:t>
            </a:r>
            <a:r>
              <a:rPr dirty="0" sz="850" spc="300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supplementary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condition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system-</a:t>
            </a:r>
            <a:r>
              <a:rPr dirty="0" sz="600" b="1">
                <a:latin typeface="Calibri"/>
                <a:cs typeface="Calibri"/>
              </a:rPr>
              <a:t>GMM</a:t>
            </a:r>
            <a:r>
              <a:rPr dirty="0" sz="600" spc="75" b="1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estimator.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48" name="object 48" descr=""/>
          <p:cNvSpPr/>
          <p:nvPr/>
        </p:nvSpPr>
        <p:spPr>
          <a:xfrm>
            <a:off x="2515252" y="7740027"/>
            <a:ext cx="1540510" cy="27305"/>
          </a:xfrm>
          <a:custGeom>
            <a:avLst/>
            <a:gdLst/>
            <a:ahLst/>
            <a:cxnLst/>
            <a:rect l="l" t="t" r="r" b="b"/>
            <a:pathLst>
              <a:path w="1540510" h="27304">
                <a:moveTo>
                  <a:pt x="0" y="27305"/>
                </a:moveTo>
                <a:lnTo>
                  <a:pt x="0" y="0"/>
                </a:lnTo>
              </a:path>
              <a:path w="1540510" h="27304">
                <a:moveTo>
                  <a:pt x="513308" y="27305"/>
                </a:moveTo>
                <a:lnTo>
                  <a:pt x="513308" y="0"/>
                </a:lnTo>
              </a:path>
              <a:path w="1540510" h="27304">
                <a:moveTo>
                  <a:pt x="1026617" y="27305"/>
                </a:moveTo>
                <a:lnTo>
                  <a:pt x="1026617" y="0"/>
                </a:lnTo>
              </a:path>
              <a:path w="1540510" h="27304">
                <a:moveTo>
                  <a:pt x="1539938" y="27305"/>
                </a:moveTo>
                <a:lnTo>
                  <a:pt x="1539938" y="0"/>
                </a:lnTo>
              </a:path>
            </a:pathLst>
          </a:custGeom>
          <a:ln w="10795">
            <a:solidFill>
              <a:srgbClr val="58595B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 descr=""/>
          <p:cNvSpPr txBox="1"/>
          <p:nvPr/>
        </p:nvSpPr>
        <p:spPr>
          <a:xfrm>
            <a:off x="3993088" y="7771039"/>
            <a:ext cx="12446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30</a:t>
            </a:r>
            <a:endParaRPr sz="700">
              <a:latin typeface="Arial"/>
              <a:cs typeface="Aria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604263" y="7595893"/>
            <a:ext cx="14922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0.0</a:t>
            </a:r>
            <a:endParaRPr sz="700">
              <a:latin typeface="Arial"/>
              <a:cs typeface="Aria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604263" y="7238076"/>
            <a:ext cx="14922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2.5</a:t>
            </a:r>
            <a:endParaRPr sz="700">
              <a:latin typeface="Arial"/>
              <a:cs typeface="Aria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604263" y="6880259"/>
            <a:ext cx="14922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5.0</a:t>
            </a:r>
            <a:endParaRPr sz="700">
              <a:latin typeface="Arial"/>
              <a:cs typeface="Aria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604263" y="6522342"/>
            <a:ext cx="14922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7.5</a:t>
            </a:r>
            <a:endParaRPr sz="700">
              <a:latin typeface="Arial"/>
              <a:cs typeface="Aria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554832" y="6164520"/>
            <a:ext cx="19875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0">
                <a:solidFill>
                  <a:srgbClr val="231F20"/>
                </a:solidFill>
                <a:latin typeface="Arial"/>
                <a:cs typeface="Arial"/>
              </a:rPr>
              <a:t>10.0</a:t>
            </a:r>
            <a:endParaRPr sz="700">
              <a:latin typeface="Arial"/>
              <a:cs typeface="Arial"/>
            </a:endParaRPr>
          </a:p>
        </p:txBody>
      </p:sp>
      <p:pic>
        <p:nvPicPr>
          <p:cNvPr id="55" name="object 55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292706" y="6460961"/>
            <a:ext cx="184839" cy="350633"/>
          </a:xfrm>
          <a:prstGeom prst="rect">
            <a:avLst/>
          </a:prstGeom>
        </p:spPr>
      </p:pic>
      <p:sp>
        <p:nvSpPr>
          <p:cNvPr id="56" name="object 56" descr=""/>
          <p:cNvSpPr txBox="1"/>
          <p:nvPr/>
        </p:nvSpPr>
        <p:spPr>
          <a:xfrm>
            <a:off x="4480006" y="6466952"/>
            <a:ext cx="188595" cy="304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0">
                <a:solidFill>
                  <a:srgbClr val="231F20"/>
                </a:solidFill>
                <a:latin typeface="Arial"/>
                <a:cs typeface="Arial"/>
              </a:rPr>
              <a:t>E(y)</a:t>
            </a:r>
            <a:endParaRPr sz="7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15"/>
              </a:spcBef>
            </a:pP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700">
              <a:latin typeface="Arial"/>
              <a:cs typeface="Arial"/>
            </a:endParaRPr>
          </a:p>
        </p:txBody>
      </p:sp>
      <p:pic>
        <p:nvPicPr>
          <p:cNvPr id="57" name="object 57" descr="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292706" y="7074193"/>
            <a:ext cx="184839" cy="350633"/>
          </a:xfrm>
          <a:prstGeom prst="rect">
            <a:avLst/>
          </a:prstGeom>
        </p:spPr>
      </p:pic>
      <p:sp>
        <p:nvSpPr>
          <p:cNvPr id="58" name="object 58" descr=""/>
          <p:cNvSpPr txBox="1"/>
          <p:nvPr/>
        </p:nvSpPr>
        <p:spPr>
          <a:xfrm>
            <a:off x="4480006" y="7080083"/>
            <a:ext cx="7493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">
                <a:solidFill>
                  <a:srgbClr val="231F20"/>
                </a:solidFill>
                <a:latin typeface="Arial"/>
                <a:cs typeface="Arial"/>
              </a:rPr>
              <a:t>a</a:t>
            </a:r>
            <a:endParaRPr sz="700">
              <a:latin typeface="Arial"/>
              <a:cs typeface="Aria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4480006" y="7252213"/>
            <a:ext cx="7493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">
                <a:solidFill>
                  <a:srgbClr val="231F20"/>
                </a:solidFill>
                <a:latin typeface="Arial"/>
                <a:cs typeface="Arial"/>
              </a:rPr>
              <a:t>b</a:t>
            </a:r>
            <a:endParaRPr sz="700">
              <a:latin typeface="Arial"/>
              <a:cs typeface="Arial"/>
            </a:endParaRPr>
          </a:p>
        </p:txBody>
      </p:sp>
      <p:sp>
        <p:nvSpPr>
          <p:cNvPr id="60" name="object 60" descr=""/>
          <p:cNvSpPr/>
          <p:nvPr/>
        </p:nvSpPr>
        <p:spPr>
          <a:xfrm>
            <a:off x="567532" y="8305328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" name="object 61" descr=""/>
          <p:cNvSpPr txBox="1"/>
          <p:nvPr/>
        </p:nvSpPr>
        <p:spPr>
          <a:xfrm>
            <a:off x="554832" y="8336406"/>
            <a:ext cx="25736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Palatino Linotype"/>
                <a:cs typeface="Palatino Linotype"/>
              </a:rPr>
              <a:t>14</a:t>
            </a:r>
            <a:r>
              <a:rPr dirty="0" sz="800" spc="215">
                <a:latin typeface="Palatino Linotype"/>
                <a:cs typeface="Palatino Linotype"/>
              </a:rPr>
              <a:t> </a:t>
            </a:r>
            <a:r>
              <a:rPr dirty="0" sz="800" spc="120">
                <a:latin typeface="Palatino Linotype"/>
                <a:cs typeface="Palatino Linotype"/>
              </a:rPr>
              <a:t>his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ﬁgure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inspired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by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Roodman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(2009b) </a:t>
            </a:r>
            <a:r>
              <a:rPr dirty="0" sz="800" spc="-40">
                <a:latin typeface="Palatino Linotype"/>
                <a:cs typeface="Palatino Linotype"/>
              </a:rPr>
              <a:t>p.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145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et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147.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30699" y="611668"/>
            <a:ext cx="5294630" cy="13766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177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Estimation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of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Dynamic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</a:t>
            </a:r>
            <a:r>
              <a:rPr dirty="0" sz="800" spc="27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177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50">
              <a:latin typeface="Calibri"/>
              <a:cs typeface="Calibri"/>
            </a:endParaRPr>
          </a:p>
          <a:p>
            <a:pPr marL="50165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7.3.3</a:t>
            </a:r>
            <a:r>
              <a:rPr dirty="0" sz="1000" spc="27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-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System</a:t>
            </a:r>
            <a:r>
              <a:rPr dirty="0" sz="1000" spc="-20" b="1">
                <a:latin typeface="Calibri"/>
                <a:cs typeface="Calibri"/>
              </a:rPr>
              <a:t> </a:t>
            </a:r>
            <a:r>
              <a:rPr dirty="0" sz="700" b="1">
                <a:latin typeface="Calibri"/>
                <a:cs typeface="Calibri"/>
              </a:rPr>
              <a:t>GMM</a:t>
            </a:r>
            <a:r>
              <a:rPr dirty="0" sz="700" spc="4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Estimator</a:t>
            </a:r>
            <a:endParaRPr sz="1000">
              <a:latin typeface="Calibri"/>
              <a:cs typeface="Calibri"/>
            </a:endParaRPr>
          </a:p>
          <a:p>
            <a:pPr algn="just" marL="50165" marR="300990">
              <a:lnSpc>
                <a:spcPts val="1190"/>
              </a:lnSpc>
              <a:spcBef>
                <a:spcPts val="63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adding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onditions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all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eneral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ys</a:t>
            </a:r>
            <a:r>
              <a:rPr dirty="0" sz="1000" spc="-4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80">
                <a:latin typeface="Palatino Linotype"/>
                <a:cs typeface="Palatino Linotype"/>
              </a:rPr>
              <a:t>“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5">
                <a:latin typeface="Palatino Linotype"/>
                <a:cs typeface="Palatino Linotype"/>
              </a:rPr>
              <a:t>s-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-295">
                <a:latin typeface="Palatino Linotype"/>
                <a:cs typeface="Palatino Linotype"/>
              </a:rPr>
              <a:t>”</a:t>
            </a:r>
            <a:r>
              <a:rPr dirty="0" sz="1000" spc="-55">
                <a:latin typeface="Palatino Linotype"/>
                <a:cs typeface="Palatino Linotype"/>
              </a:rPr>
              <a:t>.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0">
                <a:latin typeface="Palatino Linotype"/>
                <a:cs typeface="Palatino Linotype"/>
              </a:rPr>
              <a:t>ob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ts val="900"/>
              </a:lnSpc>
              <a:spcBef>
                <a:spcPts val="385"/>
              </a:spcBef>
            </a:pPr>
            <a:r>
              <a:rPr dirty="0" sz="1000" spc="-450" i="1">
                <a:latin typeface="Meiryo"/>
                <a:cs typeface="Meiryo"/>
              </a:rPr>
              <a:t/>
            </a:r>
            <a:r>
              <a:rPr dirty="0" baseline="34188" sz="975" spc="142">
                <a:latin typeface="Cambria"/>
                <a:cs typeface="Cambria"/>
              </a:rPr>
              <a:t>+</a:t>
            </a:r>
            <a:r>
              <a:rPr dirty="0" baseline="34188" sz="975" spc="15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85">
                <a:latin typeface="Cambria"/>
                <a:cs typeface="Cambria"/>
              </a:rPr>
              <a:t>(</a:t>
            </a:r>
            <a:r>
              <a:rPr dirty="0" sz="1000" spc="120">
                <a:latin typeface="Cambria"/>
                <a:cs typeface="Cambria"/>
              </a:rPr>
              <a:t>Δ</a:t>
            </a:r>
            <a:r>
              <a:rPr dirty="0" sz="1000" spc="-505" i="1">
                <a:latin typeface="Meiryo"/>
                <a:cs typeface="Meiryo"/>
              </a:rPr>
              <a:t/>
            </a:r>
            <a:r>
              <a:rPr dirty="0" sz="1000" spc="50" i="1">
                <a:latin typeface="Meiryo"/>
                <a:cs typeface="Meiryo"/>
              </a:rPr>
              <a:t> </a:t>
            </a:r>
            <a:r>
              <a:rPr dirty="0" sz="1000" spc="-254" i="1">
                <a:latin typeface="Meiryo"/>
                <a:cs typeface="Meiryo"/>
              </a:rPr>
              <a:t>,</a:t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75">
                <a:latin typeface="Cambria"/>
                <a:cs typeface="Cambria"/>
              </a:rPr>
              <a:t>(</a:t>
            </a:r>
            <a:r>
              <a:rPr dirty="0" sz="1000" spc="125">
                <a:latin typeface="Cambria"/>
                <a:cs typeface="Cambria"/>
              </a:rPr>
              <a:t>Δ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50" i="1">
                <a:latin typeface="Meiryo"/>
                <a:cs typeface="Meiryo"/>
              </a:rPr>
              <a:t> </a:t>
            </a:r>
            <a:r>
              <a:rPr dirty="0" sz="1000" spc="-254" i="1">
                <a:latin typeface="Meiryo"/>
                <a:cs typeface="Meiryo"/>
              </a:rPr>
              <a:t>,</a:t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452755">
              <a:lnSpc>
                <a:spcPts val="480"/>
              </a:lnSpc>
              <a:tabLst>
                <a:tab pos="867410" algn="l"/>
                <a:tab pos="147066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285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285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  <a:p>
            <a:pPr algn="just" marL="50800">
              <a:lnSpc>
                <a:spcPct val="100000"/>
              </a:lnSpc>
              <a:spcBef>
                <a:spcPts val="254"/>
              </a:spcBef>
            </a:pP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corresponding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moments: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86440" y="2352160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0">
                <a:latin typeface="Cambria"/>
                <a:cs typeface="Cambria"/>
              </a:rPr>
              <a:t>+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16729" y="2361671"/>
            <a:ext cx="2819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52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86440" y="2393222"/>
            <a:ext cx="3048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431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2777" sz="1500" spc="135">
                <a:latin typeface="Segoe UI Symbol"/>
                <a:cs typeface="Segoe UI Symbol"/>
              </a:rPr>
              <a:t>⎜</a:t>
            </a:r>
            <a:endParaRPr baseline="2777" sz="1500">
              <a:latin typeface="Segoe UI Symbol"/>
              <a:cs typeface="Segoe UI Symbo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208298" y="261724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⎜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208298" y="2706401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⎝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182898" y="2036377"/>
            <a:ext cx="3003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Segoe UI Symbol"/>
                <a:cs typeface="Segoe UI Symbol"/>
              </a:rPr>
              <a:t>⎛</a:t>
            </a:r>
            <a:r>
              <a:rPr dirty="0" baseline="-52777" sz="1500" spc="-15">
                <a:latin typeface="Segoe UI Symbol"/>
                <a:cs typeface="Segoe UI Symbol"/>
              </a:rPr>
              <a:t>⎜</a:t>
            </a:r>
            <a:r>
              <a:rPr dirty="0" baseline="-52777" sz="1500" spc="-30">
                <a:latin typeface="Segoe UI Symbol"/>
                <a:cs typeface="Segoe UI Symbol"/>
              </a:rPr>
              <a:t> </a:t>
            </a:r>
            <a:r>
              <a:rPr dirty="0" baseline="-8333" sz="1500" spc="-37" i="1">
                <a:latin typeface="Palatino Linotype"/>
                <a:cs typeface="Palatino Linotype"/>
              </a:rPr>
              <a:t>L</a:t>
            </a:r>
            <a:r>
              <a:rPr dirty="0" baseline="-34188" sz="975" spc="-37" i="1">
                <a:latin typeface="Palatino Linotype"/>
                <a:cs typeface="Palatino Linotype"/>
              </a:rPr>
              <a:t>n</a:t>
            </a:r>
            <a:endParaRPr baseline="-34188" sz="975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620022" y="1992866"/>
            <a:ext cx="89535" cy="663575"/>
          </a:xfrm>
          <a:prstGeom prst="rect">
            <a:avLst/>
          </a:prstGeom>
        </p:spPr>
        <p:txBody>
          <a:bodyPr wrap="square" lIns="0" tIns="730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7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47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281849" y="1992861"/>
            <a:ext cx="1373505" cy="876300"/>
          </a:xfrm>
          <a:prstGeom prst="rect">
            <a:avLst/>
          </a:prstGeom>
        </p:spPr>
        <p:txBody>
          <a:bodyPr wrap="square" lIns="0" tIns="73025" rIns="0" bIns="0" rtlCol="0" vert="horz">
            <a:spAutoFit/>
          </a:bodyPr>
          <a:lstStyle/>
          <a:p>
            <a:pPr algn="r" marR="278765">
              <a:lnSpc>
                <a:spcPct val="100000"/>
              </a:lnSpc>
              <a:spcBef>
                <a:spcPts val="575"/>
              </a:spcBef>
              <a:tabLst>
                <a:tab pos="344170" algn="l"/>
                <a:tab pos="598805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19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  <a:p>
            <a:pPr algn="r" marR="278765">
              <a:lnSpc>
                <a:spcPct val="100000"/>
              </a:lnSpc>
              <a:spcBef>
                <a:spcPts val="470"/>
              </a:spcBef>
              <a:tabLst>
                <a:tab pos="193675" algn="l"/>
                <a:tab pos="628650" algn="l"/>
                <a:tab pos="883285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20">
                <a:latin typeface="Cambria"/>
                <a:cs typeface="Cambria"/>
              </a:rPr>
              <a:t>Δ</a:t>
            </a:r>
            <a:r>
              <a:rPr dirty="0" sz="1000" spc="-20" i="1">
                <a:latin typeface="Palatino Linotype"/>
                <a:cs typeface="Palatino Linotype"/>
              </a:rPr>
              <a:t>y</a:t>
            </a:r>
            <a:r>
              <a:rPr dirty="0" baseline="-21367" sz="975" spc="-30" i="1">
                <a:latin typeface="Palatino Linotype"/>
                <a:cs typeface="Palatino Linotype"/>
              </a:rPr>
              <a:t>n</a:t>
            </a:r>
            <a:r>
              <a:rPr dirty="0" baseline="-21367" sz="975" spc="-30">
                <a:latin typeface="Palatino Linotype"/>
                <a:cs typeface="Palatino Linotype"/>
              </a:rPr>
              <a:t>2</a:t>
            </a:r>
            <a:r>
              <a:rPr dirty="0" baseline="-21367" sz="975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19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  <a:p>
            <a:pPr algn="r" marR="278765">
              <a:lnSpc>
                <a:spcPct val="100000"/>
              </a:lnSpc>
              <a:spcBef>
                <a:spcPts val="475"/>
              </a:spcBef>
              <a:tabLst>
                <a:tab pos="283845" algn="l"/>
                <a:tab pos="53848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3</a:t>
            </a:r>
            <a:r>
              <a:rPr dirty="0" baseline="-21367" sz="975" spc="434">
                <a:latin typeface="Palatino Linotype"/>
                <a:cs typeface="Palatino Linotype"/>
              </a:rPr>
              <a:t>  </a:t>
            </a:r>
            <a:r>
              <a:rPr dirty="0" sz="1000" spc="19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  <a:p>
            <a:pPr marL="76200">
              <a:lnSpc>
                <a:spcPct val="100000"/>
              </a:lnSpc>
              <a:spcBef>
                <a:spcPts val="475"/>
              </a:spcBef>
              <a:tabLst>
                <a:tab pos="360045" algn="l"/>
                <a:tab pos="704850" algn="l"/>
                <a:tab pos="959485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175">
                <a:latin typeface="Cambria"/>
                <a:cs typeface="Cambria"/>
              </a:rPr>
              <a:t>  </a:t>
            </a:r>
            <a:r>
              <a:rPr dirty="0" sz="1000" spc="-25">
                <a:latin typeface="Cambria"/>
                <a:cs typeface="Cambria"/>
              </a:rPr>
              <a:t>Δ</a:t>
            </a:r>
            <a:r>
              <a:rPr dirty="0" sz="1000" spc="-25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604599" y="2764090"/>
            <a:ext cx="2616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-10">
                <a:latin typeface="Cambria"/>
                <a:cs typeface="Cambria"/>
              </a:rPr>
              <a:t>(</a:t>
            </a:r>
            <a:r>
              <a:rPr dirty="0" sz="650" spc="-10" i="1">
                <a:latin typeface="Palatino Linotype"/>
                <a:cs typeface="Palatino Linotype"/>
              </a:rPr>
              <a:t>t</a:t>
            </a:r>
            <a:r>
              <a:rPr dirty="0" sz="650" spc="-10">
                <a:latin typeface="Cambria"/>
                <a:cs typeface="Cambria"/>
              </a:rPr>
              <a:t>–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r>
              <a:rPr dirty="0" sz="650" spc="-1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871919" y="2036370"/>
            <a:ext cx="13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Segoe UI Symbol"/>
                <a:cs typeface="Segoe UI Symbol"/>
              </a:rPr>
              <a:t>⎞</a:t>
            </a:r>
            <a:r>
              <a:rPr dirty="0" baseline="-52777" sz="1500" spc="-37">
                <a:latin typeface="Segoe UI Symbol"/>
                <a:cs typeface="Segoe UI Symbol"/>
              </a:rPr>
              <a:t>⎟</a:t>
            </a:r>
            <a:endParaRPr baseline="-52777" sz="1500">
              <a:latin typeface="Segoe UI Symbol"/>
              <a:cs typeface="Segoe UI Symbo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897319" y="238739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897319" y="261725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897319" y="2706400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⎠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676813" y="2908369"/>
            <a:ext cx="1778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moment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019024" y="3103016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7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77429" y="3395943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178101" y="3167831"/>
            <a:ext cx="2635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2222" sz="1500" spc="-37" i="1">
                <a:latin typeface="Palatino Linotype"/>
                <a:cs typeface="Palatino Linotype"/>
              </a:rPr>
              <a:t>L</a:t>
            </a:r>
            <a:r>
              <a:rPr dirty="0" sz="650" spc="-25">
                <a:latin typeface="Cambria"/>
                <a:cs typeface="Cambria"/>
              </a:rPr>
              <a:t>+</a:t>
            </a:r>
            <a:r>
              <a:rPr dirty="0" sz="650" spc="-2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273227" y="3291133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417700" y="3039472"/>
            <a:ext cx="120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45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539659" y="3141196"/>
            <a:ext cx="3822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0">
                <a:latin typeface="Cambria"/>
                <a:cs typeface="Cambria"/>
              </a:rPr>
              <a:t>Δ</a:t>
            </a:r>
            <a:r>
              <a:rPr dirty="0" sz="1000" spc="-495" i="1">
                <a:latin typeface="Meiryo"/>
                <a:cs typeface="Meiryo"/>
              </a:rPr>
              <a:t/>
            </a:r>
            <a:r>
              <a:rPr dirty="0" sz="1000" spc="30" i="1">
                <a:latin typeface="Meiryo"/>
                <a:cs typeface="Meiryo"/>
              </a:rPr>
              <a:t> </a:t>
            </a:r>
            <a:r>
              <a:rPr dirty="0" sz="1000" spc="-165">
                <a:latin typeface="Cambria"/>
                <a:cs typeface="Cambria"/>
              </a:rPr>
              <a:t>(</a:t>
            </a:r>
            <a:r>
              <a:rPr dirty="0" sz="1000" spc="-165" i="1">
                <a:latin typeface="Meiryo"/>
                <a:cs typeface="Meiryo"/>
              </a:rPr>
              <a:t/>
            </a:r>
            <a:r>
              <a:rPr dirty="0" sz="1000" spc="-16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564549" y="3213982"/>
            <a:ext cx="332740" cy="25654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R="5080">
              <a:lnSpc>
                <a:spcPts val="69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  <a:p>
            <a:pPr algn="ctr">
              <a:lnSpc>
                <a:spcPts val="1110"/>
              </a:lnSpc>
            </a:pPr>
            <a:r>
              <a:rPr dirty="0" sz="1000" spc="-340" i="1">
                <a:latin typeface="Meiryo"/>
                <a:cs typeface="Meiryo"/>
              </a:rPr>
              <a:t/>
            </a:r>
            <a:r>
              <a:rPr dirty="0" baseline="-21367" sz="975" spc="89" i="1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Cambria"/>
                <a:cs typeface="Cambria"/>
              </a:rPr>
              <a:t>(</a:t>
            </a:r>
            <a:r>
              <a:rPr dirty="0" sz="1000" spc="-340" i="1">
                <a:latin typeface="Meiryo"/>
                <a:cs typeface="Meiryo"/>
              </a:rPr>
              <a:t/>
            </a:r>
            <a:r>
              <a:rPr dirty="0" sz="1000" spc="1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923125" y="3039471"/>
            <a:ext cx="120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45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120303" y="3065391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891329" y="3000608"/>
            <a:ext cx="1779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139190" algn="l"/>
                <a:tab pos="1463040" algn="l"/>
              </a:tabLst>
            </a:pPr>
            <a:r>
              <a:rPr dirty="0" sz="1000" spc="450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)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505">
                <a:latin typeface="Segoe UI Symbol"/>
                <a:cs typeface="Segoe UI Symbol"/>
              </a:rPr>
              <a:t>(</a:t>
            </a:r>
            <a:r>
              <a:rPr dirty="0" baseline="-44444" sz="1500" spc="757">
                <a:latin typeface="Segoe UI Symbol"/>
                <a:cs typeface="Segoe UI Symbol"/>
              </a:rPr>
              <a:t>∑</a:t>
            </a:r>
            <a:endParaRPr baseline="-44444" sz="1500">
              <a:latin typeface="Segoe UI Symbol"/>
              <a:cs typeface="Segoe UI Symbo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220201" y="3218461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502637" y="3395943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078027" y="3103021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7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711822" y="3103022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7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136432" y="3395944"/>
            <a:ext cx="7061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4643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685175" y="3291134"/>
            <a:ext cx="16268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56540" algn="l"/>
                <a:tab pos="646430" algn="l"/>
                <a:tab pos="890269" algn="l"/>
                <a:tab pos="1280160" algn="l"/>
                <a:tab pos="152400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3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4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4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628824" y="3218462"/>
            <a:ext cx="19215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46430" algn="l"/>
                <a:tab pos="1280160" algn="l"/>
              </a:tabLst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40" i="1">
                <a:latin typeface="Palatino Linotype"/>
                <a:cs typeface="Palatino Linotype"/>
              </a:rPr>
              <a:t> </a:t>
            </a:r>
            <a:r>
              <a:rPr dirty="0" sz="1000" spc="204">
                <a:latin typeface="Cambria"/>
                <a:cs typeface="Cambria"/>
              </a:rPr>
              <a:t>Δ</a:t>
            </a:r>
            <a:r>
              <a:rPr dirty="0" sz="1000" spc="-390" i="1">
                <a:latin typeface="Meiryo"/>
                <a:cs typeface="Meiryo"/>
              </a:rPr>
              <a:t/>
            </a:r>
            <a:r>
              <a:rPr dirty="0" sz="1000" spc="254" i="1">
                <a:latin typeface="Meiryo"/>
                <a:cs typeface="Meiryo"/>
              </a:rPr>
              <a:t> </a:t>
            </a:r>
            <a:r>
              <a:rPr dirty="0" sz="1000" spc="-50" i="1">
                <a:latin typeface="Meiryo"/>
                <a:cs typeface="Meiryo"/>
              </a:rPr>
              <a:t>,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40" i="1">
                <a:latin typeface="Palatino Linotype"/>
                <a:cs typeface="Palatino Linotype"/>
              </a:rPr>
              <a:t> </a:t>
            </a:r>
            <a:r>
              <a:rPr dirty="0" sz="1000" spc="204">
                <a:latin typeface="Cambria"/>
                <a:cs typeface="Cambria"/>
              </a:rPr>
              <a:t>Δ</a:t>
            </a:r>
            <a:r>
              <a:rPr dirty="0" sz="1000" spc="-390" i="1">
                <a:latin typeface="Meiryo"/>
                <a:cs typeface="Meiryo"/>
              </a:rPr>
              <a:t/>
            </a:r>
            <a:r>
              <a:rPr dirty="0" sz="1000" spc="254" i="1">
                <a:latin typeface="Meiryo"/>
                <a:cs typeface="Meiryo"/>
              </a:rPr>
              <a:t> </a:t>
            </a:r>
            <a:r>
              <a:rPr dirty="0" sz="1000" spc="-50" i="1">
                <a:latin typeface="Meiryo"/>
                <a:cs typeface="Meiryo"/>
              </a:rPr>
              <a:t>,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20" i="1">
                <a:latin typeface="Palatino Linotype"/>
                <a:cs typeface="Palatino Linotype"/>
              </a:rPr>
              <a:t> </a:t>
            </a:r>
            <a:r>
              <a:rPr dirty="0" sz="1000" spc="204">
                <a:latin typeface="Cambria"/>
                <a:cs typeface="Cambria"/>
              </a:rPr>
              <a:t>Δ</a:t>
            </a:r>
            <a:r>
              <a:rPr dirty="0" sz="1000" spc="-390" i="1">
                <a:latin typeface="Meiryo"/>
                <a:cs typeface="Meiryo"/>
              </a:rPr>
              <a:t/>
            </a:r>
            <a:r>
              <a:rPr dirty="0" sz="1000" spc="285" i="1">
                <a:latin typeface="Meiryo"/>
                <a:cs typeface="Meiryo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50" i="1">
                <a:latin typeface="Meiryo"/>
                <a:cs typeface="Meiryo"/>
              </a:rPr>
              <a:t>,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474425" y="3433922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7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532810" y="3726845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715348" y="3622030"/>
            <a:ext cx="9664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56540" algn="l"/>
                <a:tab pos="634365" algn="l"/>
                <a:tab pos="87820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096318" y="3433923"/>
            <a:ext cx="10115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34390" algn="l"/>
              </a:tabLst>
            </a:pPr>
            <a:r>
              <a:rPr dirty="0" sz="1000" spc="520">
                <a:latin typeface="Segoe UI Symbol"/>
                <a:cs typeface="Segoe UI Symbol"/>
              </a:rPr>
              <a:t>∑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520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154719" y="3726846"/>
            <a:ext cx="8947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83439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659002" y="3549364"/>
            <a:ext cx="1525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34365" algn="l"/>
                <a:tab pos="1456690" algn="l"/>
              </a:tabLst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55" i="1">
                <a:latin typeface="Palatino Linotype"/>
                <a:cs typeface="Palatino Linotype"/>
              </a:rPr>
              <a:t> </a:t>
            </a:r>
            <a:r>
              <a:rPr dirty="0" sz="1000" spc="185">
                <a:latin typeface="Cambria"/>
                <a:cs typeface="Cambria"/>
              </a:rPr>
              <a:t>Δ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185" i="1">
                <a:latin typeface="Meiryo"/>
                <a:cs typeface="Meiryo"/>
              </a:rPr>
              <a:t> </a:t>
            </a:r>
            <a:r>
              <a:rPr dirty="0" sz="1000" spc="-50" i="1">
                <a:latin typeface="Meiryo"/>
                <a:cs typeface="Meiryo"/>
              </a:rPr>
              <a:t>,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35" i="1">
                <a:latin typeface="Palatino Linotype"/>
                <a:cs typeface="Palatino Linotype"/>
              </a:rPr>
              <a:t> </a:t>
            </a:r>
            <a:r>
              <a:rPr dirty="0" sz="1000" spc="185">
                <a:latin typeface="Cambria"/>
                <a:cs typeface="Cambria"/>
              </a:rPr>
              <a:t>Δ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215" i="1">
                <a:latin typeface="Meiryo"/>
                <a:cs typeface="Meiryo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50" i="1">
                <a:latin typeface="Meiryo"/>
                <a:cs typeface="Meiryo"/>
              </a:rPr>
              <a:t>,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4159417" y="3622032"/>
            <a:ext cx="5219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34340" algn="l"/>
              </a:tabLst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>
                <a:latin typeface="Cambria"/>
                <a:cs typeface="Cambria"/>
              </a:rPr>
              <a:t>(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95" i="1">
                <a:latin typeface="Palatino Linotype"/>
                <a:cs typeface="Palatino Linotype"/>
              </a:rPr>
              <a:t> </a:t>
            </a:r>
            <a:r>
              <a:rPr dirty="0" sz="650" spc="-25">
                <a:latin typeface="Cambria"/>
                <a:cs typeface="Cambria"/>
              </a:rPr>
              <a:t>–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4432934" y="3549365"/>
            <a:ext cx="2895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85">
                <a:latin typeface="Cambria"/>
                <a:cs typeface="Cambria"/>
              </a:rPr>
              <a:t>Δ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100" i="1">
                <a:latin typeface="Meiryo"/>
                <a:cs typeface="Meiryo"/>
              </a:rPr>
              <a:t> </a:t>
            </a:r>
            <a:r>
              <a:rPr dirty="0" sz="1000" spc="-50" i="1">
                <a:latin typeface="Meiryo"/>
                <a:cs typeface="Meiryo"/>
              </a:rPr>
              <a:t>,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453274" y="3879813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7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612455" y="3995135"/>
            <a:ext cx="13328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68655" algn="l"/>
              </a:tabLst>
            </a:pPr>
            <a:r>
              <a:rPr dirty="0" sz="1000" spc="-525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spc="89">
                <a:latin typeface="Palatino Linotype"/>
                <a:cs typeface="Palatino Linotype"/>
              </a:rPr>
              <a:t>3</a:t>
            </a:r>
            <a:r>
              <a:rPr dirty="0" sz="1000" spc="135">
                <a:latin typeface="Cambria"/>
                <a:cs typeface="Cambria"/>
              </a:rPr>
              <a:t>Δ</a:t>
            </a:r>
            <a:r>
              <a:rPr dirty="0" sz="1000" spc="-45" i="1">
                <a:latin typeface="Palatino Linotype"/>
                <a:cs typeface="Palatino Linotype"/>
              </a:rPr>
              <a:t>y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spc="82">
                <a:latin typeface="Palatino Linotype"/>
                <a:cs typeface="Palatino Linotype"/>
              </a:rPr>
              <a:t>2</a:t>
            </a:r>
            <a:r>
              <a:rPr dirty="0" sz="1000" spc="-100" i="1">
                <a:latin typeface="Meiryo"/>
                <a:cs typeface="Meiryo"/>
              </a:rPr>
              <a:t>,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545" i="1">
                <a:latin typeface="Meiryo"/>
                <a:cs typeface="Meiryo"/>
              </a:rPr>
              <a:t/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spc="52">
                <a:latin typeface="Palatino Linotype"/>
                <a:cs typeface="Palatino Linotype"/>
              </a:rPr>
              <a:t>4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65" i="1">
                <a:latin typeface="Palatino Linotype"/>
                <a:cs typeface="Palatino Linotype"/>
              </a:rPr>
              <a:t>y</a:t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spc="52">
                <a:latin typeface="Palatino Linotype"/>
                <a:cs typeface="Palatino Linotype"/>
              </a:rPr>
              <a:t>3</a:t>
            </a:r>
            <a:r>
              <a:rPr dirty="0" sz="1000" spc="-120" i="1">
                <a:latin typeface="Meiryo"/>
                <a:cs typeface="Meiryo"/>
              </a:rPr>
              <a:t>,</a:t>
            </a:r>
            <a:r>
              <a:rPr dirty="0" sz="1000" spc="-150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50" i="1">
                <a:latin typeface="Meiryo"/>
                <a:cs typeface="Meiryo"/>
              </a:rPr>
              <a:t>,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084315" y="3879808"/>
            <a:ext cx="102044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43280" algn="l"/>
              </a:tabLst>
            </a:pPr>
            <a:r>
              <a:rPr dirty="0" sz="1000" spc="520">
                <a:latin typeface="Segoe UI Symbol"/>
                <a:cs typeface="Segoe UI Symbol"/>
              </a:rPr>
              <a:t>∑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509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4074810" y="4026797"/>
            <a:ext cx="598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 spc="-750" i="1">
                <a:latin typeface="Meiryo"/>
                <a:cs typeface="Meiryo"/>
              </a:rPr>
              <a:t/>
            </a:r>
            <a:r>
              <a:rPr dirty="0" sz="650" spc="-50" i="1">
                <a:latin typeface="Palatino Linotype"/>
                <a:cs typeface="Palatino Linotype"/>
              </a:rPr>
              <a:t>nt</a:t>
            </a:r>
            <a:r>
              <a:rPr dirty="0" sz="650" spc="-80" i="1">
                <a:latin typeface="Palatino Linotype"/>
                <a:cs typeface="Palatino Linotype"/>
              </a:rPr>
              <a:t> </a:t>
            </a:r>
            <a:r>
              <a:rPr dirty="0" baseline="13888" sz="1500" spc="-15">
                <a:latin typeface="Cambria"/>
                <a:cs typeface="Cambria"/>
              </a:rPr>
              <a:t>Δ</a:t>
            </a:r>
            <a:r>
              <a:rPr dirty="0" baseline="13888" sz="1500" spc="-15" i="1">
                <a:latin typeface="Palatino Linotype"/>
                <a:cs typeface="Palatino Linotype"/>
              </a:rPr>
              <a:t>y</a:t>
            </a: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-10">
                <a:latin typeface="Cambria"/>
                <a:cs typeface="Cambria"/>
              </a:rPr>
              <a:t>(</a:t>
            </a:r>
            <a:r>
              <a:rPr dirty="0" sz="650" spc="-10" i="1">
                <a:latin typeface="Palatino Linotype"/>
                <a:cs typeface="Palatino Linotype"/>
              </a:rPr>
              <a:t>t</a:t>
            </a:r>
            <a:r>
              <a:rPr dirty="0" sz="650" spc="-10">
                <a:latin typeface="Cambria"/>
                <a:cs typeface="Cambria"/>
              </a:rPr>
              <a:t>–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r>
              <a:rPr dirty="0" sz="650" spc="-1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530700" y="4140550"/>
            <a:ext cx="5037455" cy="962025"/>
          </a:xfrm>
          <a:prstGeom prst="rect">
            <a:avLst/>
          </a:prstGeom>
        </p:spPr>
        <p:txBody>
          <a:bodyPr wrap="square" lIns="0" tIns="47625" rIns="0" bIns="0" rtlCol="0" vert="horz">
            <a:spAutoFit/>
          </a:bodyPr>
          <a:lstStyle/>
          <a:p>
            <a:pPr marL="1993264">
              <a:lnSpc>
                <a:spcPct val="100000"/>
              </a:lnSpc>
              <a:spcBef>
                <a:spcPts val="375"/>
              </a:spcBef>
              <a:tabLst>
                <a:tab pos="2624455" algn="l"/>
                <a:tab pos="345567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  <a:p>
            <a:pPr marL="50800" marR="43815" indent="-635">
              <a:lnSpc>
                <a:spcPts val="1190"/>
              </a:lnSpc>
              <a:spcBef>
                <a:spcPts val="420"/>
              </a:spcBef>
            </a:pP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usual,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95" i="1">
                <a:latin typeface="Meiryo"/>
                <a:cs typeface="Meiryo"/>
              </a:rPr>
              <a:t/>
            </a:r>
            <a:r>
              <a:rPr dirty="0" baseline="29914" sz="975" spc="-97" i="1">
                <a:latin typeface="Meiryo"/>
                <a:cs typeface="Meiryo"/>
              </a:rPr>
              <a:t>⊤</a:t>
            </a:r>
            <a:r>
              <a:rPr dirty="0" baseline="29914" sz="975" spc="15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395" i="1">
                <a:latin typeface="Meiryo"/>
                <a:cs typeface="Meiryo"/>
              </a:rPr>
              <a:t/>
            </a:r>
            <a:r>
              <a:rPr dirty="0" sz="1000" spc="-15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95" i="1">
                <a:latin typeface="Meiryo"/>
                <a:cs typeface="Meiryo"/>
              </a:rPr>
              <a:t/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pt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ys-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mm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10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</a:t>
            </a:r>
            <a:r>
              <a:rPr dirty="0" sz="1000" spc="-35">
                <a:latin typeface="Palatino Linotype"/>
                <a:cs typeface="Palatino Linotype"/>
              </a:rPr>
              <a:t>-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mm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one.</a:t>
            </a:r>
            <a:endParaRPr sz="1000">
              <a:latin typeface="Palatino Linotype"/>
              <a:cs typeface="Palatino Linotype"/>
            </a:endParaRPr>
          </a:p>
          <a:p>
            <a:pPr marL="158750">
              <a:lnSpc>
                <a:spcPts val="1135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choice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initial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weighting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less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obvious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case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difference</a:t>
            </a:r>
            <a:endParaRPr sz="1000">
              <a:latin typeface="Palatino Linotype"/>
              <a:cs typeface="Palatino Linotype"/>
            </a:endParaRPr>
          </a:p>
          <a:p>
            <a:pPr marL="50800" marR="43180">
              <a:lnSpc>
                <a:spcPts val="1190"/>
              </a:lnSpc>
              <a:spcBef>
                <a:spcPts val="40"/>
              </a:spcBef>
            </a:pPr>
            <a:r>
              <a:rPr dirty="0" sz="1000" spc="-35">
                <a:latin typeface="Palatino Linotype"/>
                <a:cs typeface="Palatino Linotype"/>
              </a:rPr>
              <a:t>model.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fact,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there, </a:t>
            </a:r>
            <a:r>
              <a:rPr dirty="0" sz="1000" spc="-50">
                <a:latin typeface="Palatino Linotype"/>
                <a:cs typeface="Palatino Linotype"/>
              </a:rPr>
              <a:t>only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vector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differenced</a:t>
            </a:r>
            <a:r>
              <a:rPr dirty="0" sz="1000" spc="-20">
                <a:latin typeface="Palatino Linotype"/>
                <a:cs typeface="Palatino Linotype"/>
              </a:rPr>
              <a:t> errors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used,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consequently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vari- </a:t>
            </a:r>
            <a:r>
              <a:rPr dirty="0" sz="1000" spc="-20">
                <a:latin typeface="Palatino Linotype"/>
                <a:cs typeface="Palatino Linotype"/>
              </a:rPr>
              <a:t>ance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said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vector,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under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homoscedasticity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serial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4602992" y="3777281"/>
            <a:ext cx="2374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555">
                <a:latin typeface="Segoe UI Symbol"/>
                <a:cs typeface="Segoe UI Symbol"/>
              </a:rPr>
              <a:t>)</a:t>
            </a:r>
            <a:r>
              <a:rPr dirty="0" baseline="-17094" sz="975" spc="-270" i="1">
                <a:latin typeface="Meiryo"/>
                <a:cs typeface="Meiryo"/>
              </a:rPr>
              <a:t>⊤</a:t>
            </a:r>
            <a:endParaRPr baseline="-17094" sz="975">
              <a:latin typeface="Meiryo"/>
              <a:cs typeface="Meiryo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543421" y="5075468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innovations,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proportional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known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matrix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according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coeﬃcient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40" i="1">
                <a:latin typeface="Meiryo"/>
                <a:cs typeface="Meiryo"/>
              </a:rPr>
              <a:t/>
            </a:r>
            <a:r>
              <a:rPr dirty="0" baseline="29914" sz="975" spc="-209">
                <a:latin typeface="Palatino Linotype"/>
                <a:cs typeface="Palatino Linotype"/>
              </a:rPr>
              <a:t>2</a:t>
            </a:r>
            <a:r>
              <a:rPr dirty="0" sz="1000" spc="-140">
                <a:latin typeface="Palatino Linotype"/>
                <a:cs typeface="Palatino Linotype"/>
              </a:rPr>
              <a:t>: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hence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estimation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568813" y="5148169"/>
            <a:ext cx="4959985" cy="255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r" marR="964565">
              <a:lnSpc>
                <a:spcPts val="685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marL="12700">
              <a:lnSpc>
                <a:spcPts val="1105"/>
              </a:lnSpc>
            </a:pP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unnecessary</a:t>
            </a:r>
            <a:r>
              <a:rPr dirty="0" sz="1000" spc="-25">
                <a:latin typeface="Palatino Linotype"/>
                <a:cs typeface="Palatino Linotype"/>
              </a:rPr>
              <a:t> (see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7.8).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25">
                <a:latin typeface="Palatino Linotype"/>
                <a:cs typeface="Palatino Linotype"/>
              </a:rPr>
              <a:t> contrast,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here</a:t>
            </a:r>
            <a:r>
              <a:rPr dirty="0" sz="1000" spc="-25">
                <a:latin typeface="Palatino Linotype"/>
                <a:cs typeface="Palatino Linotype"/>
              </a:rPr>
              <a:t> the </a:t>
            </a:r>
            <a:r>
              <a:rPr dirty="0" sz="1000" spc="-55">
                <a:latin typeface="Palatino Linotype"/>
                <a:cs typeface="Palatino Linotype"/>
              </a:rPr>
              <a:t>augmented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vector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errors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includes</a:t>
            </a:r>
            <a:r>
              <a:rPr dirty="0" sz="1000" spc="-25">
                <a:latin typeface="Palatino Linotype"/>
                <a:cs typeface="Palatino Linotype"/>
              </a:rPr>
              <a:t> 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errors</a:t>
            </a:r>
            <a:r>
              <a:rPr dirty="0" sz="1000" spc="-25">
                <a:latin typeface="Palatino Linotype"/>
                <a:cs typeface="Palatino Linotype"/>
              </a:rPr>
              <a:t> in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901108" y="5449351"/>
            <a:ext cx="582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30225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43413" y="5376551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levels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hence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individual </a:t>
            </a:r>
            <a:r>
              <a:rPr dirty="0" sz="1000" spc="-30">
                <a:latin typeface="Palatino Linotype"/>
                <a:cs typeface="Palatino Linotype"/>
              </a:rPr>
              <a:t>effects.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this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case,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variance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matrix</a:t>
            </a:r>
            <a:r>
              <a:rPr dirty="0" sz="1000" spc="-55">
                <a:latin typeface="Palatino Linotype"/>
                <a:cs typeface="Palatino Linotype"/>
              </a:rPr>
              <a:t> depends </a:t>
            </a:r>
            <a:r>
              <a:rPr dirty="0" sz="1000" spc="-40">
                <a:latin typeface="Palatino Linotype"/>
                <a:cs typeface="Palatino Linotype"/>
              </a:rPr>
              <a:t>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127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29914" sz="975" spc="-37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4577183" y="5602054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543409" y="5529268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To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solve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this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problem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allow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known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starting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one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assume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10" i="1">
                <a:latin typeface="Meiryo"/>
                <a:cs typeface="Meiryo"/>
              </a:rPr>
              <a:t/>
            </a:r>
            <a:r>
              <a:rPr dirty="0" baseline="29914" sz="975" spc="-315">
                <a:latin typeface="Palatino Linotype"/>
                <a:cs typeface="Palatino Linotype"/>
              </a:rPr>
              <a:t>2</a:t>
            </a:r>
            <a:r>
              <a:rPr dirty="0" baseline="29914" sz="975" spc="292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95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0.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this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case: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101886" y="5956835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891339" y="5884059"/>
            <a:ext cx="6019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5">
                <a:latin typeface="Palatino Linotype"/>
                <a:cs typeface="Palatino Linotype"/>
              </a:rPr>
              <a:t>V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505" i="1">
                <a:latin typeface="Meiryo"/>
                <a:cs typeface="Meiryo"/>
              </a:rPr>
              <a:t/>
            </a:r>
            <a:r>
              <a:rPr dirty="0" baseline="34188" sz="975" spc="195">
                <a:latin typeface="Cambria"/>
                <a:cs typeface="Cambria"/>
              </a:rPr>
              <a:t>+</a:t>
            </a:r>
            <a:r>
              <a:rPr dirty="0" sz="1000" spc="75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740710" y="6001212"/>
            <a:ext cx="831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797860" y="6073993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237573" y="5956835"/>
            <a:ext cx="2533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9304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021514" y="5884049"/>
            <a:ext cx="8921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60400" algn="l"/>
              </a:tabLst>
            </a:pPr>
            <a:r>
              <a:rPr dirty="0" sz="1000" spc="-15">
                <a:latin typeface="Cambria"/>
                <a:cs typeface="Cambria"/>
              </a:rPr>
              <a:t>(</a:t>
            </a:r>
            <a:r>
              <a:rPr dirty="0" sz="1000" spc="30">
                <a:latin typeface="Cambria"/>
                <a:cs typeface="Cambria"/>
              </a:rPr>
              <a:t>Δ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baseline="34188" sz="975" spc="-52" i="1">
                <a:latin typeface="Meiryo"/>
                <a:cs typeface="Meiryo"/>
              </a:rPr>
              <a:t>⊤</a:t>
            </a:r>
            <a:r>
              <a:rPr dirty="0" sz="1000" spc="-150" i="1">
                <a:latin typeface="Meiryo"/>
                <a:cs typeface="Meiryo"/>
              </a:rPr>
              <a:t>,</a:t>
            </a:r>
            <a:r>
              <a:rPr dirty="0" sz="1000" spc="-135" i="1">
                <a:latin typeface="Meiryo"/>
                <a:cs typeface="Meiryo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843466" y="5861396"/>
            <a:ext cx="1524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35382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33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694981" y="5788735"/>
            <a:ext cx="1788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353820" algn="l"/>
              </a:tabLst>
            </a:pPr>
            <a:r>
              <a:rPr dirty="0" sz="1000" spc="180">
                <a:latin typeface="Cambria"/>
                <a:cs typeface="Cambria"/>
              </a:rPr>
              <a:t>Δ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310" i="1">
                <a:latin typeface="Palatino Linotype"/>
                <a:cs typeface="Palatino Linotype"/>
              </a:rPr>
              <a:t>D</a:t>
            </a:r>
            <a:r>
              <a:rPr dirty="0" sz="1000" spc="-310" i="1">
                <a:latin typeface="Meiryo"/>
                <a:cs typeface="Meiryo"/>
              </a:rPr>
              <a:t/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215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301477" y="5785504"/>
            <a:ext cx="2406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Meiryo"/>
                <a:cs typeface="Meiryo"/>
              </a:rPr>
              <a:t>⊤</a:t>
            </a:r>
            <a:r>
              <a:rPr dirty="0" sz="650" spc="480" i="1">
                <a:latin typeface="Meiryo"/>
                <a:cs typeface="Meiryo"/>
              </a:rPr>
              <a:t> 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623804" y="5788730"/>
            <a:ext cx="2844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0" i="1">
                <a:latin typeface="Palatino Linotype"/>
                <a:cs typeface="Palatino Linotype"/>
              </a:rPr>
              <a:t>D</a:t>
            </a:r>
            <a:r>
              <a:rPr dirty="0" sz="1000" spc="-310" i="1">
                <a:latin typeface="Meiryo"/>
                <a:cs typeface="Meiryo"/>
              </a:rPr>
              <a:t/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sz="1000" spc="-6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888753" y="5785504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772280" y="5861396"/>
            <a:ext cx="1822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3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463305" y="5666319"/>
            <a:ext cx="30727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2440" algn="l"/>
                <a:tab pos="1080770" algn="l"/>
                <a:tab pos="1432560" algn="l"/>
                <a:tab pos="2553335" algn="l"/>
                <a:tab pos="2957195" algn="l"/>
              </a:tabLst>
            </a:pPr>
            <a:r>
              <a:rPr dirty="0" sz="1000" spc="475">
                <a:latin typeface="Segoe UI Symbol"/>
                <a:cs typeface="Segoe UI Symbol"/>
              </a:rPr>
              <a:t>((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)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)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)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139403" y="6073993"/>
            <a:ext cx="1822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3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3044153" y="6001212"/>
            <a:ext cx="9213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637540" algn="l"/>
              </a:tabLst>
            </a:pP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sz="1000" spc="-20" i="1">
                <a:latin typeface="Meiryo"/>
                <a:cs typeface="Meiryo"/>
              </a:rPr>
              <a:t/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D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baseline="29914" sz="975" i="1">
                <a:latin typeface="Meiryo"/>
                <a:cs typeface="Meiryo"/>
              </a:rPr>
              <a:t>	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65" i="1">
                <a:latin typeface="Meiryo"/>
                <a:cs typeface="Meiryo"/>
              </a:rPr>
              <a:t> </a:t>
            </a:r>
            <a:r>
              <a:rPr dirty="0" sz="1000" spc="-310" i="1">
                <a:latin typeface="Meiryo"/>
                <a:cs typeface="Meiryo"/>
              </a:rPr>
              <a:t/>
            </a:r>
            <a:r>
              <a:rPr dirty="0" baseline="29914" sz="975" spc="-465" i="1">
                <a:latin typeface="Meiryo"/>
                <a:cs typeface="Meiryo"/>
              </a:rPr>
              <a:t>⊤</a:t>
            </a:r>
            <a:endParaRPr baseline="29914" sz="975">
              <a:latin typeface="Meiryo"/>
              <a:cs typeface="Meiryo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3726560" y="6073993"/>
            <a:ext cx="1822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3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4116188" y="5884049"/>
            <a:ext cx="3155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80" i="1">
                <a:latin typeface="Meiryo"/>
                <a:cs typeface="Meiryo"/>
              </a:rPr>
              <a:t/>
            </a:r>
            <a:r>
              <a:rPr dirty="0" baseline="34188" sz="975" spc="-120">
                <a:latin typeface="Palatino Linotype"/>
                <a:cs typeface="Palatino Linotype"/>
              </a:rPr>
              <a:t>2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4331324" y="5956834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4605183" y="5788729"/>
            <a:ext cx="3302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5425" algn="l"/>
              </a:tabLst>
            </a:pPr>
            <a:r>
              <a:rPr dirty="0" sz="1000" spc="-50" i="1">
                <a:latin typeface="Palatino Linotype"/>
                <a:cs typeface="Palatino Linotype"/>
              </a:rPr>
              <a:t>h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4535437" y="5956980"/>
            <a:ext cx="2260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37" i="1">
                <a:latin typeface="Palatino Linotype"/>
                <a:cs typeface="Palatino Linotype"/>
              </a:rPr>
              <a:t>D</a:t>
            </a:r>
            <a:r>
              <a:rPr dirty="0" sz="650" spc="-2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4842588" y="6001211"/>
            <a:ext cx="679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">
                <a:latin typeface="Palatino Linotype"/>
                <a:cs typeface="Palatino Linotype"/>
              </a:rPr>
              <a:t>I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4960202" y="5666314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0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7" name="object 77" descr=""/>
          <p:cNvSpPr/>
          <p:nvPr/>
        </p:nvSpPr>
        <p:spPr>
          <a:xfrm>
            <a:off x="581479" y="7152678"/>
            <a:ext cx="4985385" cy="1011555"/>
          </a:xfrm>
          <a:custGeom>
            <a:avLst/>
            <a:gdLst/>
            <a:ahLst/>
            <a:cxnLst/>
            <a:rect l="l" t="t" r="r" b="b"/>
            <a:pathLst>
              <a:path w="4985385" h="1011554">
                <a:moveTo>
                  <a:pt x="4985182" y="721804"/>
                </a:moveTo>
                <a:lnTo>
                  <a:pt x="0" y="721804"/>
                </a:lnTo>
                <a:lnTo>
                  <a:pt x="0" y="858748"/>
                </a:lnTo>
                <a:lnTo>
                  <a:pt x="0" y="862507"/>
                </a:lnTo>
                <a:lnTo>
                  <a:pt x="0" y="1010996"/>
                </a:lnTo>
                <a:lnTo>
                  <a:pt x="4985182" y="1010996"/>
                </a:lnTo>
                <a:lnTo>
                  <a:pt x="4985182" y="862507"/>
                </a:lnTo>
                <a:lnTo>
                  <a:pt x="4985182" y="858748"/>
                </a:lnTo>
                <a:lnTo>
                  <a:pt x="4985182" y="721804"/>
                </a:lnTo>
                <a:close/>
              </a:path>
              <a:path w="4985385" h="1011554">
                <a:moveTo>
                  <a:pt x="4985182" y="580186"/>
                </a:moveTo>
                <a:lnTo>
                  <a:pt x="0" y="580186"/>
                </a:lnTo>
                <a:lnTo>
                  <a:pt x="0" y="720890"/>
                </a:lnTo>
                <a:lnTo>
                  <a:pt x="4985182" y="720890"/>
                </a:lnTo>
                <a:lnTo>
                  <a:pt x="4985182" y="580186"/>
                </a:lnTo>
                <a:close/>
              </a:path>
              <a:path w="4985385" h="1011554">
                <a:moveTo>
                  <a:pt x="4985182" y="438454"/>
                </a:moveTo>
                <a:lnTo>
                  <a:pt x="0" y="438454"/>
                </a:lnTo>
                <a:lnTo>
                  <a:pt x="0" y="579158"/>
                </a:lnTo>
                <a:lnTo>
                  <a:pt x="4985182" y="579158"/>
                </a:lnTo>
                <a:lnTo>
                  <a:pt x="4985182" y="438454"/>
                </a:lnTo>
                <a:close/>
              </a:path>
              <a:path w="4985385" h="1011554">
                <a:moveTo>
                  <a:pt x="4985182" y="0"/>
                </a:moveTo>
                <a:lnTo>
                  <a:pt x="0" y="0"/>
                </a:lnTo>
                <a:lnTo>
                  <a:pt x="0" y="148361"/>
                </a:lnTo>
                <a:lnTo>
                  <a:pt x="0" y="152247"/>
                </a:lnTo>
                <a:lnTo>
                  <a:pt x="0" y="296722"/>
                </a:lnTo>
                <a:lnTo>
                  <a:pt x="0" y="300609"/>
                </a:lnTo>
                <a:lnTo>
                  <a:pt x="0" y="437426"/>
                </a:lnTo>
                <a:lnTo>
                  <a:pt x="4985182" y="437426"/>
                </a:lnTo>
                <a:lnTo>
                  <a:pt x="4985182" y="300609"/>
                </a:lnTo>
                <a:lnTo>
                  <a:pt x="4985182" y="296722"/>
                </a:lnTo>
                <a:lnTo>
                  <a:pt x="4985182" y="152247"/>
                </a:lnTo>
                <a:lnTo>
                  <a:pt x="4985182" y="148361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8" name="object 78" descr=""/>
          <p:cNvSpPr txBox="1"/>
          <p:nvPr/>
        </p:nvSpPr>
        <p:spPr>
          <a:xfrm>
            <a:off x="568809" y="6393949"/>
            <a:ext cx="4960620" cy="17526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>
              <a:lnSpc>
                <a:spcPts val="1200"/>
              </a:lnSpc>
              <a:spcBef>
                <a:spcPts val="95"/>
              </a:spcBef>
            </a:pPr>
            <a:r>
              <a:rPr dirty="0" sz="1000" spc="25" b="1">
                <a:latin typeface="Cambria"/>
                <a:cs typeface="Cambria"/>
              </a:rPr>
              <a:t>E</a:t>
            </a:r>
            <a:r>
              <a:rPr dirty="0" sz="1000" spc="-10" b="1">
                <a:latin typeface="Cambria"/>
                <a:cs typeface="Cambria"/>
              </a:rPr>
              <a:t>x</a:t>
            </a:r>
            <a:r>
              <a:rPr dirty="0" sz="1000" spc="-35" b="1">
                <a:latin typeface="Cambria"/>
                <a:cs typeface="Cambria"/>
              </a:rPr>
              <a:t>ample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55" b="1">
                <a:latin typeface="Cambria"/>
                <a:cs typeface="Cambria"/>
              </a:rPr>
              <a:t>7</a:t>
            </a:r>
            <a:r>
              <a:rPr dirty="0" sz="1000" spc="-20" b="1">
                <a:latin typeface="Cambria"/>
                <a:cs typeface="Cambria"/>
              </a:rPr>
              <a:t>.7</a:t>
            </a:r>
            <a:r>
              <a:rPr dirty="0" sz="1000" b="1">
                <a:latin typeface="Cambria"/>
                <a:cs typeface="Cambria"/>
              </a:rPr>
              <a:t>    </a:t>
            </a:r>
            <a:r>
              <a:rPr dirty="0" sz="1000" spc="-105" b="1">
                <a:latin typeface="Cambria"/>
                <a:cs typeface="Cambria"/>
              </a:rPr>
              <a:t> </a:t>
            </a:r>
            <a:r>
              <a:rPr dirty="0" sz="1000" spc="-40" b="1">
                <a:latin typeface="Cambria"/>
                <a:cs typeface="Cambria"/>
              </a:rPr>
              <a:t>s</a:t>
            </a:r>
            <a:r>
              <a:rPr dirty="0" sz="1000" spc="-40" b="1">
                <a:latin typeface="Cambria"/>
                <a:cs typeface="Cambria"/>
              </a:rPr>
              <a:t>y</a:t>
            </a:r>
            <a:r>
              <a:rPr dirty="0" sz="1000" spc="-35" b="1">
                <a:latin typeface="Cambria"/>
                <a:cs typeface="Cambria"/>
              </a:rPr>
              <a:t>stem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mm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10" b="1">
                <a:latin typeface="Courier New"/>
                <a:cs typeface="Courier New"/>
              </a:rPr>
              <a:t>DemocracyIncom</a:t>
            </a:r>
            <a:r>
              <a:rPr dirty="0" sz="1000" spc="-5" b="1">
                <a:latin typeface="Courier New"/>
                <a:cs typeface="Courier New"/>
              </a:rPr>
              <a:t>e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5" b="1">
                <a:latin typeface="Cambria"/>
                <a:cs typeface="Cambria"/>
              </a:rPr>
              <a:t>d</a:t>
            </a:r>
            <a:r>
              <a:rPr dirty="0" sz="1000" spc="-45" b="1">
                <a:latin typeface="Cambria"/>
                <a:cs typeface="Cambria"/>
              </a:rPr>
              <a:t>a</a:t>
            </a:r>
            <a:r>
              <a:rPr dirty="0" sz="1000" spc="-20" b="1">
                <a:latin typeface="Cambria"/>
                <a:cs typeface="Cambria"/>
              </a:rPr>
              <a:t>t</a:t>
            </a:r>
            <a:r>
              <a:rPr dirty="0" sz="1000" spc="-35" b="1">
                <a:latin typeface="Cambria"/>
                <a:cs typeface="Cambria"/>
              </a:rPr>
              <a:t>a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45" b="1">
                <a:latin typeface="Cambria"/>
                <a:cs typeface="Cambria"/>
              </a:rPr>
              <a:t>s</a:t>
            </a:r>
            <a:r>
              <a:rPr dirty="0" sz="1000" spc="-55" b="1">
                <a:latin typeface="Cambria"/>
                <a:cs typeface="Cambria"/>
              </a:rPr>
              <a:t>e</a:t>
            </a:r>
            <a:r>
              <a:rPr dirty="0" sz="1000" spc="-10" b="1">
                <a:latin typeface="Cambria"/>
                <a:cs typeface="Cambria"/>
              </a:rPr>
              <a:t>t</a:t>
            </a:r>
            <a:endParaRPr sz="1000">
              <a:latin typeface="Cambria"/>
              <a:cs typeface="Cambria"/>
            </a:endParaRPr>
          </a:p>
          <a:p>
            <a:pPr algn="just" marL="12700" marR="5080">
              <a:lnSpc>
                <a:spcPts val="1200"/>
              </a:lnSpc>
              <a:spcBef>
                <a:spcPts val="40"/>
              </a:spcBef>
            </a:pPr>
            <a:r>
              <a:rPr dirty="0" sz="1000" spc="270">
                <a:latin typeface="Palatino Linotype"/>
                <a:cs typeface="Palatino Linotype"/>
              </a:rPr>
              <a:t>h</a:t>
            </a:r>
            <a:r>
              <a:rPr dirty="0" sz="1000" spc="2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mm</a:t>
            </a:r>
            <a:r>
              <a:rPr dirty="0" sz="1000" spc="-4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simi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only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ange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ing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transformatio</a:t>
            </a:r>
            <a:r>
              <a:rPr dirty="0" sz="1000" spc="-5">
                <a:latin typeface="Courier New"/>
                <a:cs typeface="Courier New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’d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325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20" i="1">
                <a:latin typeface="Palatino Linotype"/>
                <a:cs typeface="Palatino Linotype"/>
              </a:rPr>
              <a:t>d</a:t>
            </a:r>
            <a:r>
              <a:rPr dirty="0" sz="1000" spc="15" i="1">
                <a:latin typeface="Palatino Linotype"/>
                <a:cs typeface="Palatino Linotype"/>
              </a:rPr>
              <a:t>i</a:t>
            </a:r>
            <a:r>
              <a:rPr dirty="0" sz="1000" spc="-15" i="1">
                <a:latin typeface="Palatino Linotype"/>
                <a:cs typeface="Palatino Linotype"/>
              </a:rPr>
              <a:t>f</a:t>
            </a:r>
            <a:r>
              <a:rPr dirty="0" sz="1000" spc="-20" i="1">
                <a:latin typeface="Palatino Linotype"/>
                <a:cs typeface="Palatino Linotype"/>
              </a:rPr>
              <a:t>f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10" i="1">
                <a:latin typeface="Palatino Linotype"/>
                <a:cs typeface="Palatino Linotype"/>
              </a:rPr>
              <a:t>r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20" i="1">
                <a:latin typeface="Palatino Linotype"/>
                <a:cs typeface="Palatino Linotype"/>
              </a:rPr>
              <a:t>n</a:t>
            </a:r>
            <a:r>
              <a:rPr dirty="0" sz="1000" spc="-5" i="1">
                <a:latin typeface="Palatino Linotype"/>
                <a:cs typeface="Palatino Linotype"/>
              </a:rPr>
              <a:t>c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’ld’ </a:t>
            </a:r>
            <a:r>
              <a:rPr dirty="0" sz="1000" spc="-25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" i="1">
                <a:latin typeface="Palatino Linotype"/>
                <a:cs typeface="Palatino Linotype"/>
              </a:rPr>
              <a:t>l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-15" i="1">
                <a:latin typeface="Palatino Linotype"/>
                <a:cs typeface="Palatino Linotype"/>
              </a:rPr>
              <a:t>ve</a:t>
            </a:r>
            <a:r>
              <a:rPr dirty="0" sz="1000" spc="-5" i="1">
                <a:latin typeface="Palatino Linotype"/>
                <a:cs typeface="Palatino Linotype"/>
              </a:rPr>
              <a:t>l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0" i="1">
                <a:latin typeface="Palatino Linotype"/>
                <a:cs typeface="Palatino Linotype"/>
              </a:rPr>
              <a:t>d</a:t>
            </a:r>
            <a:r>
              <a:rPr dirty="0" sz="1000" spc="15" i="1">
                <a:latin typeface="Palatino Linotype"/>
                <a:cs typeface="Palatino Linotype"/>
              </a:rPr>
              <a:t>i</a:t>
            </a:r>
            <a:r>
              <a:rPr dirty="0" sz="1000" spc="-15" i="1">
                <a:latin typeface="Palatino Linotype"/>
                <a:cs typeface="Palatino Linotype"/>
              </a:rPr>
              <a:t>f</a:t>
            </a:r>
            <a:r>
              <a:rPr dirty="0" sz="1000" spc="-20" i="1">
                <a:latin typeface="Palatino Linotype"/>
                <a:cs typeface="Palatino Linotype"/>
              </a:rPr>
              <a:t>f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10" i="1">
                <a:latin typeface="Palatino Linotype"/>
                <a:cs typeface="Palatino Linotype"/>
              </a:rPr>
              <a:t>r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20" i="1">
                <a:latin typeface="Palatino Linotype"/>
                <a:cs typeface="Palatino Linotype"/>
              </a:rPr>
              <a:t>n</a:t>
            </a:r>
            <a:r>
              <a:rPr dirty="0" sz="1000" spc="-5" i="1">
                <a:latin typeface="Palatino Linotype"/>
                <a:cs typeface="Palatino Linotype"/>
              </a:rPr>
              <a:t>c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).</a:t>
            </a:r>
            <a:endParaRPr sz="1000">
              <a:latin typeface="Palatino Linotype"/>
              <a:cs typeface="Palatino Linotype"/>
            </a:endParaRPr>
          </a:p>
          <a:p>
            <a:pPr marL="827405" marR="1330960" indent="-789940">
              <a:lnSpc>
                <a:spcPct val="117800"/>
              </a:lnSpc>
              <a:spcBef>
                <a:spcPts val="869"/>
              </a:spcBef>
            </a:pPr>
            <a:r>
              <a:rPr dirty="0" sz="800">
                <a:latin typeface="Courier New"/>
                <a:cs typeface="Courier New"/>
              </a:rPr>
              <a:t>sys2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pgmm(democracy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0">
                <a:latin typeface="Cambria"/>
                <a:cs typeface="Cambria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lag(democracy)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lag(income)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| </a:t>
            </a:r>
            <a:r>
              <a:rPr dirty="0" sz="800" spc="-10">
                <a:latin typeface="Courier New"/>
                <a:cs typeface="Courier New"/>
              </a:rPr>
              <a:t>lag(democracy,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2:99)|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lag(income,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2), </a:t>
            </a:r>
            <a:r>
              <a:rPr dirty="0" sz="800" spc="-10">
                <a:latin typeface="Courier New"/>
                <a:cs typeface="Courier New"/>
              </a:rPr>
              <a:t>DemocracyIncome,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c("country",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"year"),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"twosteps",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"twoways", transformation</a:t>
            </a:r>
            <a:r>
              <a:rPr dirty="0" sz="800">
                <a:latin typeface="Courier New"/>
                <a:cs typeface="Courier New"/>
              </a:rPr>
              <a:t> =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"ld")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coef(summary(sys2))</a:t>
            </a:r>
            <a:endParaRPr sz="800">
              <a:latin typeface="Courier New"/>
              <a:cs typeface="Courier New"/>
            </a:endParaRPr>
          </a:p>
          <a:p>
            <a:pPr marL="948690">
              <a:lnSpc>
                <a:spcPct val="100000"/>
              </a:lnSpc>
              <a:spcBef>
                <a:spcPts val="165"/>
              </a:spcBef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z-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39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Pr(&gt;|z|)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9" name="object 79" descr=""/>
          <p:cNvSpPr/>
          <p:nvPr/>
        </p:nvSpPr>
        <p:spPr>
          <a:xfrm>
            <a:off x="581479" y="8159660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80" name="object 80" descr=""/>
          <p:cNvGraphicFramePr>
            <a:graphicFrameLocks noGrp="1"/>
          </p:cNvGraphicFramePr>
          <p:nvPr/>
        </p:nvGraphicFramePr>
        <p:xfrm>
          <a:off x="581479" y="8178227"/>
          <a:ext cx="3215640" cy="2635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66469"/>
                <a:gridCol w="577215"/>
                <a:gridCol w="607695"/>
                <a:gridCol w="1064259"/>
              </a:tblGrid>
              <a:tr h="121920">
                <a:tc>
                  <a:txBody>
                    <a:bodyPr/>
                    <a:lstStyle/>
                    <a:p>
                      <a:pPr marL="2476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lag(democracy)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0.6176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0.05714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77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10.809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3.134e-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27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lag(income)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0.1200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0.01792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6.696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2.142e-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11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5243830" cy="24568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178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295910" marR="5080" indent="107950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autoregressive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coeﬃcient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difference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system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close.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income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coeﬃcient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now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signiﬁcantly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positive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much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larger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previously.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350">
              <a:latin typeface="Palatino Linotype"/>
              <a:cs typeface="Palatino Linotype"/>
            </a:endParaRPr>
          </a:p>
          <a:p>
            <a:pPr algn="just" marL="295910">
              <a:lnSpc>
                <a:spcPct val="100000"/>
              </a:lnSpc>
              <a:spcBef>
                <a:spcPts val="5"/>
              </a:spcBef>
            </a:pPr>
            <a:r>
              <a:rPr dirty="0" sz="1250" b="1">
                <a:latin typeface="Calibri"/>
                <a:cs typeface="Calibri"/>
              </a:rPr>
              <a:t>7.4</a:t>
            </a:r>
            <a:r>
              <a:rPr dirty="0" sz="1250" spc="335" b="1">
                <a:latin typeface="Calibri"/>
                <a:cs typeface="Calibri"/>
              </a:rPr>
              <a:t>  </a:t>
            </a:r>
            <a:r>
              <a:rPr dirty="0" sz="1250" spc="-10" b="1">
                <a:latin typeface="Calibri"/>
                <a:cs typeface="Calibri"/>
              </a:rPr>
              <a:t>Inference</a:t>
            </a:r>
            <a:endParaRPr sz="12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00">
              <a:latin typeface="Calibri"/>
              <a:cs typeface="Calibri"/>
            </a:endParaRPr>
          </a:p>
          <a:p>
            <a:pPr algn="just" marL="295910">
              <a:lnSpc>
                <a:spcPct val="100000"/>
              </a:lnSpc>
              <a:spcBef>
                <a:spcPts val="5"/>
              </a:spcBef>
            </a:pPr>
            <a:r>
              <a:rPr dirty="0" sz="1000" spc="-40">
                <a:latin typeface="Palatino Linotype"/>
                <a:cs typeface="Palatino Linotype"/>
              </a:rPr>
              <a:t>Generalized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method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moments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poses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two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types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problems</a:t>
            </a:r>
            <a:r>
              <a:rPr dirty="0" sz="1000" spc="-30">
                <a:latin typeface="Palatino Linotype"/>
                <a:cs typeface="Palatino Linotype"/>
              </a:rPr>
              <a:t> 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terms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inference:</a:t>
            </a:r>
            <a:endParaRPr sz="1000">
              <a:latin typeface="Palatino Linotype"/>
              <a:cs typeface="Palatino Linotype"/>
            </a:endParaRPr>
          </a:p>
          <a:p>
            <a:pPr algn="just" marL="425450" marR="5080" indent="-129539">
              <a:lnSpc>
                <a:spcPts val="1190"/>
              </a:lnSpc>
              <a:spcBef>
                <a:spcPts val="505"/>
              </a:spcBef>
              <a:buFont typeface="Cambria"/>
              <a:buChar char="•"/>
              <a:tabLst>
                <a:tab pos="426084" algn="l"/>
              </a:tabLst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even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consistent,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same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necessarily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true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variance-</a:t>
            </a:r>
            <a:r>
              <a:rPr dirty="0" sz="1000" spc="-25">
                <a:latin typeface="Palatino Linotype"/>
                <a:cs typeface="Palatino Linotype"/>
              </a:rPr>
              <a:t>covariance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coeﬃcients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applying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classical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formula.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then </a:t>
            </a:r>
            <a:r>
              <a:rPr dirty="0" sz="1000" spc="-45">
                <a:latin typeface="Palatino Linotype"/>
                <a:cs typeface="Palatino Linotype"/>
              </a:rPr>
              <a:t>use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robust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said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matrix;</a:t>
            </a:r>
            <a:endParaRPr sz="1000">
              <a:latin typeface="Palatino Linotype"/>
              <a:cs typeface="Palatino Linotype"/>
            </a:endParaRPr>
          </a:p>
          <a:p>
            <a:pPr algn="just" marL="425450" indent="-130175">
              <a:lnSpc>
                <a:spcPts val="1135"/>
              </a:lnSpc>
              <a:buFont typeface="Cambria"/>
              <a:buChar char="•"/>
              <a:tabLst>
                <a:tab pos="426084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second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consistent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only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under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certain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hypotheses: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particular</a:t>
            </a:r>
            <a:r>
              <a:rPr dirty="0" sz="1000" spc="-10">
                <a:latin typeface="Palatino Linotype"/>
                <a:cs typeface="Palatino Linotype"/>
              </a:rPr>
              <a:t> those</a:t>
            </a:r>
            <a:endParaRPr sz="1000">
              <a:latin typeface="Palatino Linotype"/>
              <a:cs typeface="Palatino Linotype"/>
            </a:endParaRPr>
          </a:p>
          <a:p>
            <a:pPr algn="just" marL="425450">
              <a:lnSpc>
                <a:spcPts val="1195"/>
              </a:lnSpc>
            </a:pP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 error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moments’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validity.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000">
              <a:latin typeface="Palatino Linotype"/>
              <a:cs typeface="Palatino Linotype"/>
            </a:endParaRPr>
          </a:p>
          <a:p>
            <a:pPr algn="just" marL="29591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7.4.1</a:t>
            </a:r>
            <a:r>
              <a:rPr dirty="0" sz="1000" spc="37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Robust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Estimation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of</a:t>
            </a:r>
            <a:r>
              <a:rPr dirty="0" sz="1000" spc="2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Coefficients’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Covariance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54828" y="3113563"/>
            <a:ext cx="4960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one-step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given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equation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(7.11).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innovations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het-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4260072" y="3176180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253551" y="3261190"/>
            <a:ext cx="23291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257425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54828" y="3264316"/>
            <a:ext cx="41827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8620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eroscedastic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and/or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correlated,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370" i="1">
                <a:latin typeface="Palatino Linotype"/>
                <a:cs typeface="Palatino Linotype"/>
              </a:rPr>
              <a:t> </a:t>
            </a:r>
            <a:r>
              <a:rPr dirty="0" sz="1000" spc="-35" i="1">
                <a:latin typeface="Palatino Linotype"/>
                <a:cs typeface="Palatino Linotype"/>
              </a:rPr>
              <a:t>HL</a:t>
            </a:r>
            <a:r>
              <a:rPr dirty="0" sz="1000" spc="-6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inconsistent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245" i="1">
                <a:latin typeface="Palatino Linotype"/>
                <a:cs typeface="Palatino Linotype"/>
              </a:rPr>
              <a:t> </a:t>
            </a:r>
            <a:r>
              <a:rPr dirty="0" sz="1000" spc="105">
                <a:latin typeface="Cambria"/>
                <a:cs typeface="Cambria"/>
              </a:rPr>
              <a:t>Δ</a:t>
            </a:r>
            <a:r>
              <a:rPr dirty="0" sz="1000" spc="-49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4152514" y="3163148"/>
            <a:ext cx="7772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24840" algn="l"/>
              </a:tabLst>
            </a:pPr>
            <a:r>
              <a:rPr dirty="0" sz="1000" spc="-50">
                <a:latin typeface="Meiryo"/>
                <a:cs typeface="Meiryo"/>
              </a:rPr>
              <a:t>[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>
                <a:latin typeface="Meiryo"/>
                <a:cs typeface="Meiryo"/>
              </a:rPr>
              <a:t> 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904275" y="3176180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80552" y="3261190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072872" y="3264306"/>
            <a:ext cx="3683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195">
                <a:latin typeface="Cambria"/>
                <a:cs typeface="Cambria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215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375756" y="3343030"/>
            <a:ext cx="11118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47980" algn="l"/>
                <a:tab pos="656590" algn="l"/>
              </a:tabLst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430" i="1">
                <a:latin typeface="Palatino Linotype"/>
                <a:cs typeface="Palatino Linotype"/>
              </a:rPr>
              <a:t> </a:t>
            </a: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20" i="1">
                <a:latin typeface="Palatino Linotype"/>
                <a:cs typeface="Palatino Linotype"/>
              </a:rPr>
              <a:t>  </a:t>
            </a:r>
            <a:r>
              <a:rPr dirty="0" baseline="4273" sz="975" i="1">
                <a:latin typeface="Palatino Linotype"/>
                <a:cs typeface="Palatino Linotype"/>
              </a:rPr>
              <a:t>n</a:t>
            </a:r>
            <a:r>
              <a:rPr dirty="0" baseline="4273" sz="975" spc="509" i="1">
                <a:latin typeface="Palatino Linotype"/>
                <a:cs typeface="Palatino Linotype"/>
              </a:rPr>
              <a:t> </a:t>
            </a:r>
            <a:r>
              <a:rPr dirty="0" baseline="4273" sz="975" i="1">
                <a:latin typeface="Palatino Linotype"/>
                <a:cs typeface="Palatino Linotype"/>
              </a:rPr>
              <a:t>n</a:t>
            </a:r>
            <a:r>
              <a:rPr dirty="0" baseline="4273" sz="975" spc="315" i="1">
                <a:latin typeface="Palatino Linotype"/>
                <a:cs typeface="Palatino Linotype"/>
              </a:rPr>
              <a:t>  </a:t>
            </a: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468120" y="3163148"/>
            <a:ext cx="13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5">
                <a:latin typeface="Meiryo"/>
                <a:cs typeface="Meiryo"/>
              </a:rPr>
              <a:t> </a:t>
            </a:r>
            <a:r>
              <a:rPr dirty="0" sz="1000" spc="-50">
                <a:latin typeface="Meiryo"/>
                <a:cs typeface="Meiryo"/>
              </a:rPr>
              <a:t>]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16733" y="3435518"/>
            <a:ext cx="5036820" cy="74803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50800" marR="43180" indent="-635">
              <a:lnSpc>
                <a:spcPts val="1190"/>
              </a:lnSpc>
              <a:spcBef>
                <a:spcPts val="145"/>
              </a:spcBef>
            </a:pP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variance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given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(7.14)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robust.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contrast,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Palatino Linotype"/>
                <a:cs typeface="Palatino Linotype"/>
              </a:rPr>
              <a:t>L</a:t>
            </a:r>
            <a:r>
              <a:rPr dirty="0" baseline="29914" sz="975" spc="-172" i="1">
                <a:latin typeface="Meiryo"/>
                <a:cs typeface="Meiryo"/>
              </a:rPr>
              <a:t>⊤</a:t>
            </a:r>
            <a:r>
              <a:rPr dirty="0" sz="1000" spc="-545">
                <a:latin typeface="Cambria"/>
                <a:cs typeface="Cambria"/>
              </a:rPr>
              <a:t>Ω</a:t>
            </a:r>
            <a:r>
              <a:rPr dirty="0" baseline="13888" sz="1500" spc="-600" i="1">
                <a:latin typeface="Meiryo"/>
                <a:cs typeface="Meiryo"/>
              </a:rPr>
              <a:t>̂</a:t>
            </a:r>
            <a:r>
              <a:rPr dirty="0" baseline="13888" sz="1500" spc="315" i="1">
                <a:latin typeface="Meiryo"/>
                <a:cs typeface="Meiryo"/>
              </a:rPr>
              <a:t> </a:t>
            </a:r>
            <a:r>
              <a:rPr dirty="0" baseline="-21367" sz="975" spc="-284" i="1">
                <a:latin typeface="Meiryo"/>
                <a:cs typeface="Meiryo"/>
              </a:rPr>
              <a:t/>
            </a:r>
            <a:r>
              <a:rPr dirty="0" baseline="-8547" sz="975" spc="-284" i="1">
                <a:latin typeface="Meiryo"/>
                <a:cs typeface="Meiryo"/>
              </a:rPr>
              <a:t>̂</a:t>
            </a:r>
            <a:r>
              <a:rPr dirty="0" baseline="-6172" sz="675" spc="-284">
                <a:latin typeface="Cambria"/>
                <a:cs typeface="Cambria"/>
              </a:rPr>
              <a:t>(</a:t>
            </a:r>
            <a:r>
              <a:rPr dirty="0" baseline="-6172" sz="675" spc="-284">
                <a:latin typeface="Palatino Linotype"/>
                <a:cs typeface="Palatino Linotype"/>
              </a:rPr>
              <a:t>1</a:t>
            </a:r>
            <a:r>
              <a:rPr dirty="0" baseline="-6172" sz="675" spc="-284">
                <a:latin typeface="Cambria"/>
                <a:cs typeface="Cambria"/>
              </a:rPr>
              <a:t>)</a:t>
            </a:r>
            <a:r>
              <a:rPr dirty="0" baseline="-6172" sz="675" spc="247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consistent estimator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moments’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variance,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which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allows,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plugging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expression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into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(7.11),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 obtain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robust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coeﬃcients’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one-</a:t>
            </a:r>
            <a:r>
              <a:rPr dirty="0" sz="1000" spc="-40">
                <a:latin typeface="Palatino Linotype"/>
                <a:cs typeface="Palatino Linotype"/>
              </a:rPr>
              <a:t>step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estimator:</a:t>
            </a:r>
            <a:endParaRPr sz="1000">
              <a:latin typeface="Palatino Linotype"/>
              <a:cs typeface="Palatino Linotype"/>
            </a:endParaRPr>
          </a:p>
          <a:p>
            <a:pPr marL="508000">
              <a:lnSpc>
                <a:spcPts val="665"/>
              </a:lnSpc>
              <a:spcBef>
                <a:spcPts val="320"/>
              </a:spcBef>
            </a:pP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  <a:p>
            <a:pPr marL="419734">
              <a:lnSpc>
                <a:spcPts val="1085"/>
              </a:lnSpc>
              <a:tabLst>
                <a:tab pos="648970" algn="l"/>
              </a:tabLst>
            </a:pPr>
            <a:r>
              <a:rPr dirty="0" sz="1000" spc="-550">
                <a:latin typeface="Palatino Linotype"/>
                <a:cs typeface="Palatino Linotype"/>
              </a:rPr>
              <a:t>V</a:t>
            </a:r>
            <a:r>
              <a:rPr dirty="0" baseline="11111" sz="1500" spc="-540" i="1">
                <a:latin typeface="Meiryo"/>
                <a:cs typeface="Meiryo"/>
              </a:rPr>
              <a:t>̂</a:t>
            </a:r>
            <a:r>
              <a:rPr dirty="0" baseline="11111" sz="1500" i="1">
                <a:latin typeface="Meiryo"/>
                <a:cs typeface="Meiryo"/>
              </a:rPr>
              <a:t>	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[Δ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HL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Δ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Cambria"/>
                <a:cs typeface="Cambria"/>
              </a:rPr>
              <a:t>]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247681" y="4166285"/>
            <a:ext cx="2301240" cy="425450"/>
          </a:xfrm>
          <a:prstGeom prst="rect">
            <a:avLst/>
          </a:prstGeom>
        </p:spPr>
        <p:txBody>
          <a:bodyPr wrap="square" lIns="0" tIns="6032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75"/>
              </a:spcBef>
            </a:pP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105">
                <a:latin typeface="Cambria"/>
                <a:cs typeface="Cambria"/>
              </a:rPr>
              <a:t>Δ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30" i="1">
                <a:latin typeface="Palatino Linotype"/>
                <a:cs typeface="Palatino Linotype"/>
              </a:rPr>
              <a:t>HL</a:t>
            </a:r>
            <a:r>
              <a:rPr dirty="0" sz="1000" spc="-70">
                <a:latin typeface="Cambria"/>
                <a:cs typeface="Cambria"/>
              </a:rPr>
              <a:t>)</a:t>
            </a:r>
            <a:r>
              <a:rPr dirty="0" baseline="34188" sz="975" spc="172">
                <a:latin typeface="Cambria"/>
                <a:cs typeface="Cambria"/>
              </a:rPr>
              <a:t>–</a:t>
            </a:r>
            <a:r>
              <a:rPr dirty="0" baseline="34188" sz="975" spc="52">
                <a:latin typeface="Palatino Linotype"/>
                <a:cs typeface="Palatino Linotype"/>
              </a:rPr>
              <a:t>1</a:t>
            </a:r>
            <a:r>
              <a:rPr dirty="0" sz="1000" spc="-70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475">
                <a:latin typeface="Cambria"/>
                <a:cs typeface="Cambria"/>
              </a:rPr>
              <a:t>Ω</a:t>
            </a:r>
            <a:r>
              <a:rPr dirty="0" baseline="13888" sz="1500" spc="-487" i="1">
                <a:latin typeface="Meiryo"/>
                <a:cs typeface="Meiryo"/>
              </a:rPr>
              <a:t>̂</a:t>
            </a:r>
            <a:r>
              <a:rPr dirty="0" baseline="13888" sz="1500" spc="-89" i="1">
                <a:latin typeface="Meiryo"/>
                <a:cs typeface="Meiryo"/>
              </a:rPr>
              <a:t> </a:t>
            </a:r>
            <a:r>
              <a:rPr dirty="0" baseline="-21367" sz="975" spc="-225" i="1">
                <a:latin typeface="Meiryo"/>
                <a:cs typeface="Meiryo"/>
              </a:rPr>
              <a:t/>
            </a:r>
            <a:r>
              <a:rPr dirty="0" baseline="-8547" sz="975" spc="-225" i="1">
                <a:latin typeface="Meiryo"/>
                <a:cs typeface="Meiryo"/>
              </a:rPr>
              <a:t>̂</a:t>
            </a:r>
            <a:r>
              <a:rPr dirty="0" baseline="-6172" sz="675" spc="-225">
                <a:latin typeface="Cambria"/>
                <a:cs typeface="Cambria"/>
              </a:rPr>
              <a:t>(</a:t>
            </a:r>
            <a:r>
              <a:rPr dirty="0" baseline="-6172" sz="675" spc="-225">
                <a:latin typeface="Palatino Linotype"/>
                <a:cs typeface="Palatino Linotype"/>
              </a:rPr>
              <a:t>1</a:t>
            </a:r>
            <a:r>
              <a:rPr dirty="0" baseline="-6172" sz="675" spc="-225">
                <a:latin typeface="Cambria"/>
                <a:cs typeface="Cambria"/>
              </a:rPr>
              <a:t>)</a:t>
            </a:r>
            <a:r>
              <a:rPr dirty="0" baseline="-6172" sz="675" spc="44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)(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HL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Δ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  <a:p>
            <a:pPr marL="38100">
              <a:lnSpc>
                <a:spcPct val="100000"/>
              </a:lnSpc>
              <a:spcBef>
                <a:spcPts val="375"/>
              </a:spcBef>
            </a:pP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[Δ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HL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Δ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Cambria"/>
                <a:cs typeface="Cambria"/>
              </a:rPr>
              <a:t>]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187402" y="4177676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(7.26)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29418" y="4616367"/>
            <a:ext cx="5011420" cy="154368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38100" marR="30480" indent="107950">
              <a:lnSpc>
                <a:spcPct val="100600"/>
              </a:lnSpc>
              <a:spcBef>
                <a:spcPts val="90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ssion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wo</a:t>
            </a:r>
            <a:r>
              <a:rPr dirty="0" sz="1000" spc="-20">
                <a:latin typeface="Palatino Linotype"/>
                <a:cs typeface="Palatino Linotype"/>
              </a:rPr>
              <a:t>-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ven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(7.16).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blem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470">
                <a:latin typeface="Cambria"/>
                <a:cs typeface="Cambria"/>
              </a:rPr>
              <a:t>Ω</a:t>
            </a:r>
            <a:r>
              <a:rPr dirty="0" baseline="13888" sz="1500" spc="-472" i="1">
                <a:latin typeface="Meiryo"/>
                <a:cs typeface="Meiryo"/>
              </a:rPr>
              <a:t>̂</a:t>
            </a:r>
            <a:r>
              <a:rPr dirty="0" baseline="13888" sz="1500" spc="-187" i="1">
                <a:latin typeface="Meiryo"/>
                <a:cs typeface="Meiryo"/>
              </a:rPr>
              <a:t> </a:t>
            </a:r>
            <a:r>
              <a:rPr dirty="0" baseline="-21367" sz="975" spc="-712" i="1">
                <a:latin typeface="Meiryo"/>
                <a:cs typeface="Meiryo"/>
              </a:rPr>
              <a:t/>
            </a:r>
            <a:r>
              <a:rPr dirty="0" baseline="-8547" sz="975" spc="-315" i="1">
                <a:latin typeface="Meiryo"/>
                <a:cs typeface="Meiryo"/>
              </a:rPr>
              <a:t>̂</a:t>
            </a:r>
            <a:r>
              <a:rPr dirty="0" baseline="-6172" sz="675" spc="-37">
                <a:latin typeface="Cambria"/>
                <a:cs typeface="Cambria"/>
              </a:rPr>
              <a:t>(</a:t>
            </a:r>
            <a:r>
              <a:rPr dirty="0" baseline="-6172" sz="675" spc="-7">
                <a:latin typeface="Palatino Linotype"/>
                <a:cs typeface="Palatino Linotype"/>
              </a:rPr>
              <a:t>1</a:t>
            </a:r>
            <a:r>
              <a:rPr dirty="0" baseline="-6172" sz="675" spc="-37">
                <a:latin typeface="Cambria"/>
                <a:cs typeface="Cambria"/>
              </a:rPr>
              <a:t>)</a:t>
            </a:r>
            <a:r>
              <a:rPr dirty="0" baseline="-6172" sz="67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ending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35" i="1">
                <a:latin typeface="Meiryo"/>
                <a:cs typeface="Meiryo"/>
              </a:rPr>
              <a:t/>
            </a:r>
            <a:r>
              <a:rPr dirty="0" baseline="11111" sz="1500" spc="-509" i="1">
                <a:latin typeface="Meiryo"/>
                <a:cs typeface="Meiryo"/>
              </a:rPr>
              <a:t>̂</a:t>
            </a:r>
            <a:r>
              <a:rPr dirty="0" baseline="29914" sz="975" spc="-37">
                <a:latin typeface="Cambria"/>
                <a:cs typeface="Cambria"/>
              </a:rPr>
              <a:t>(</a:t>
            </a:r>
            <a:r>
              <a:rPr dirty="0" baseline="29914" sz="975" spc="15">
                <a:latin typeface="Palatino Linotype"/>
                <a:cs typeface="Palatino Linotype"/>
              </a:rPr>
              <a:t>1</a:t>
            </a:r>
            <a:r>
              <a:rPr dirty="0" baseline="29914" sz="975" spc="-37">
                <a:latin typeface="Cambria"/>
                <a:cs typeface="Cambria"/>
              </a:rPr>
              <a:t>)</a:t>
            </a:r>
            <a:r>
              <a:rPr dirty="0" baseline="29914" sz="975">
                <a:latin typeface="Cambria"/>
                <a:cs typeface="Cambria"/>
              </a:rPr>
              <a:t> </a:t>
            </a:r>
            <a:r>
              <a:rPr dirty="0" baseline="29914" sz="975" spc="3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35" i="1">
                <a:latin typeface="Meiryo"/>
                <a:cs typeface="Meiryo"/>
              </a:rPr>
              <a:t/>
            </a:r>
            <a:r>
              <a:rPr dirty="0" baseline="11111" sz="1500" spc="-509" i="1">
                <a:latin typeface="Meiryo"/>
                <a:cs typeface="Meiryo"/>
              </a:rPr>
              <a:t>̂</a:t>
            </a:r>
            <a:r>
              <a:rPr dirty="0" baseline="29914" sz="975" spc="-37">
                <a:latin typeface="Cambria"/>
                <a:cs typeface="Cambria"/>
              </a:rPr>
              <a:t>(</a:t>
            </a:r>
            <a:r>
              <a:rPr dirty="0" baseline="29914" sz="975" spc="15">
                <a:latin typeface="Palatino Linotype"/>
                <a:cs typeface="Palatino Linotype"/>
              </a:rPr>
              <a:t>2</a:t>
            </a:r>
            <a:r>
              <a:rPr dirty="0" baseline="29914" sz="975" spc="-37">
                <a:latin typeface="Cambria"/>
                <a:cs typeface="Cambria"/>
              </a:rPr>
              <a:t>)</a:t>
            </a:r>
            <a:r>
              <a:rPr dirty="0" baseline="29914" sz="975">
                <a:latin typeface="Cambria"/>
                <a:cs typeface="Cambria"/>
              </a:rPr>
              <a:t> </a:t>
            </a:r>
            <a:r>
              <a:rPr dirty="0" baseline="29914" sz="975" spc="30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onlin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endParaRPr sz="1000">
              <a:latin typeface="Palatino Linotype"/>
              <a:cs typeface="Palatino Linotype"/>
            </a:endParaRPr>
          </a:p>
          <a:p>
            <a:pPr algn="just" marL="38100" marR="30480" indent="107950">
              <a:lnSpc>
                <a:spcPts val="1190"/>
              </a:lnSpc>
              <a:spcBef>
                <a:spcPts val="65"/>
              </a:spcBef>
            </a:pP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70">
                <a:latin typeface="Cambria"/>
                <a:cs typeface="Cambria"/>
              </a:rPr>
              <a:t>Ω</a:t>
            </a:r>
            <a:r>
              <a:rPr dirty="0" baseline="13888" sz="1500" spc="-472" i="1">
                <a:latin typeface="Meiryo"/>
                <a:cs typeface="Meiryo"/>
              </a:rPr>
              <a:t>̂</a:t>
            </a:r>
            <a:r>
              <a:rPr dirty="0" baseline="13888" sz="1500" spc="-187" i="1">
                <a:latin typeface="Meiryo"/>
                <a:cs typeface="Meiryo"/>
              </a:rPr>
              <a:t> </a:t>
            </a:r>
            <a:r>
              <a:rPr dirty="0" baseline="-21367" sz="975" spc="-712" i="1">
                <a:latin typeface="Meiryo"/>
                <a:cs typeface="Meiryo"/>
              </a:rPr>
              <a:t/>
            </a:r>
            <a:r>
              <a:rPr dirty="0" baseline="-8547" sz="975" spc="-315" i="1">
                <a:latin typeface="Meiryo"/>
                <a:cs typeface="Meiryo"/>
              </a:rPr>
              <a:t>̂</a:t>
            </a:r>
            <a:r>
              <a:rPr dirty="0" baseline="-6172" sz="675" spc="-37">
                <a:latin typeface="Cambria"/>
                <a:cs typeface="Cambria"/>
              </a:rPr>
              <a:t>(</a:t>
            </a:r>
            <a:r>
              <a:rPr dirty="0" baseline="-6172" sz="675" spc="-7">
                <a:latin typeface="Palatino Linotype"/>
                <a:cs typeface="Palatino Linotype"/>
              </a:rPr>
              <a:t>1</a:t>
            </a:r>
            <a:r>
              <a:rPr dirty="0" baseline="-6172" sz="675" spc="-37">
                <a:latin typeface="Cambria"/>
                <a:cs typeface="Cambria"/>
              </a:rPr>
              <a:t>)</a:t>
            </a:r>
            <a:r>
              <a:rPr dirty="0" baseline="-6172" sz="675">
                <a:latin typeface="Cambria"/>
                <a:cs typeface="Cambria"/>
              </a:rPr>
              <a:t>   </a:t>
            </a:r>
            <a:r>
              <a:rPr dirty="0" baseline="-6172" sz="675" spc="-37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spc="10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s’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pi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two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)/</a:t>
            </a:r>
            <a:r>
              <a:rPr dirty="0" sz="1000" spc="-5">
                <a:latin typeface="Palatino Linotype"/>
                <a:cs typeface="Palatino Linotype"/>
              </a:rPr>
              <a:t>2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nd-o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ond-o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der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-o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er </a:t>
            </a:r>
            <a:r>
              <a:rPr dirty="0" sz="1000" spc="-35">
                <a:latin typeface="Palatino Linotype"/>
                <a:cs typeface="Palatino Linotype"/>
              </a:rPr>
              <a:t>mome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inal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baseline="29914" sz="975" spc="7">
                <a:latin typeface="Palatino Linotype"/>
                <a:cs typeface="Palatino Linotype"/>
              </a:rPr>
              <a:t>15</a:t>
            </a:r>
            <a:endParaRPr baseline="29914" sz="975">
              <a:latin typeface="Palatino Linotype"/>
              <a:cs typeface="Palatino Linotype"/>
            </a:endParaRPr>
          </a:p>
          <a:p>
            <a:pPr algn="just" marL="146050">
              <a:lnSpc>
                <a:spcPts val="1135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solution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proposed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Windmeijer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(2005)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allows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 </a:t>
            </a:r>
            <a:r>
              <a:rPr dirty="0" sz="1000" spc="-20">
                <a:latin typeface="Palatino Linotype"/>
                <a:cs typeface="Palatino Linotype"/>
              </a:rPr>
              <a:t>obtain</a:t>
            </a:r>
            <a:r>
              <a:rPr dirty="0" sz="1000">
                <a:latin typeface="Palatino Linotype"/>
                <a:cs typeface="Palatino Linotype"/>
              </a:rPr>
              <a:t> a </a:t>
            </a:r>
            <a:r>
              <a:rPr dirty="0" sz="1000" spc="-25">
                <a:latin typeface="Palatino Linotype"/>
                <a:cs typeface="Palatino Linotype"/>
              </a:rPr>
              <a:t>consistent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  <a:p>
            <a:pPr algn="just" marL="38100" marR="30480" indent="-635">
              <a:lnSpc>
                <a:spcPts val="1190"/>
              </a:lnSpc>
              <a:spcBef>
                <a:spcPts val="40"/>
              </a:spcBef>
            </a:pPr>
            <a:r>
              <a:rPr dirty="0" sz="1000" spc="-35">
                <a:latin typeface="Palatino Linotype"/>
                <a:cs typeface="Palatino Linotype"/>
              </a:rPr>
              <a:t>two-</a:t>
            </a:r>
            <a:r>
              <a:rPr dirty="0" sz="1000" spc="-30">
                <a:latin typeface="Palatino Linotype"/>
                <a:cs typeface="Palatino Linotype"/>
              </a:rPr>
              <a:t>step</a:t>
            </a:r>
            <a:r>
              <a:rPr dirty="0" sz="1000" spc="-35">
                <a:latin typeface="Palatino Linotype"/>
                <a:cs typeface="Palatino Linotype"/>
              </a:rPr>
              <a:t> estimators’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variance.</a:t>
            </a:r>
            <a:r>
              <a:rPr dirty="0" sz="1000" spc="-30">
                <a:latin typeface="Palatino Linotype"/>
                <a:cs typeface="Palatino Linotype"/>
              </a:rPr>
              <a:t> To begin </a:t>
            </a:r>
            <a:r>
              <a:rPr dirty="0" sz="1000" spc="-40">
                <a:latin typeface="Palatino Linotype"/>
                <a:cs typeface="Palatino Linotype"/>
              </a:rPr>
              <a:t>with,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replaces</a:t>
            </a:r>
            <a:r>
              <a:rPr dirty="0" sz="1000">
                <a:latin typeface="Palatino Linotype"/>
                <a:cs typeface="Palatino Linotype"/>
              </a:rPr>
              <a:t> in (7.16) </a:t>
            </a: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by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60">
                <a:latin typeface="Cambria"/>
                <a:cs typeface="Cambria"/>
              </a:rPr>
              <a:t>Δ</a:t>
            </a:r>
            <a:r>
              <a:rPr dirty="0" sz="1000" spc="-55" i="1">
                <a:latin typeface="Palatino Linotype"/>
                <a:cs typeface="Palatino Linotype"/>
              </a:rPr>
              <a:t>X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90">
                <a:latin typeface="Cambria"/>
                <a:cs typeface="Cambria"/>
              </a:rPr>
              <a:t>Δ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spc="-100">
                <a:latin typeface="Palatino Linotype"/>
                <a:cs typeface="Palatino Linotype"/>
              </a:rPr>
              <a:t>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has </a:t>
            </a:r>
            <a:r>
              <a:rPr dirty="0" sz="1000" spc="-10">
                <a:latin typeface="Palatino Linotype"/>
                <a:cs typeface="Palatino Linotype"/>
              </a:rPr>
              <a:t>then: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637453" y="6109832"/>
            <a:ext cx="2488565" cy="1076325"/>
          </a:xfrm>
          <a:prstGeom prst="rect">
            <a:avLst/>
          </a:prstGeom>
        </p:spPr>
        <p:txBody>
          <a:bodyPr wrap="square" lIns="0" tIns="71120" rIns="0" bIns="0" rtlCol="0" vert="horz">
            <a:spAutoFit/>
          </a:bodyPr>
          <a:lstStyle/>
          <a:p>
            <a:pPr algn="r" marR="30480">
              <a:lnSpc>
                <a:spcPct val="100000"/>
              </a:lnSpc>
              <a:spcBef>
                <a:spcPts val="560"/>
              </a:spcBef>
            </a:pPr>
            <a:r>
              <a:rPr dirty="0" sz="1000" spc="-445" i="1">
                <a:latin typeface="Meiryo"/>
                <a:cs typeface="Meiryo"/>
              </a:rPr>
              <a:t/>
            </a:r>
            <a:r>
              <a:rPr dirty="0" baseline="11111" sz="1500" spc="-509" i="1">
                <a:latin typeface="Meiryo"/>
                <a:cs typeface="Meiryo"/>
              </a:rPr>
              <a:t>̂</a:t>
            </a:r>
            <a:r>
              <a:rPr dirty="0" baseline="34188" sz="975" spc="-202">
                <a:latin typeface="Cambria"/>
                <a:cs typeface="Cambria"/>
              </a:rPr>
              <a:t>(</a:t>
            </a:r>
            <a:r>
              <a:rPr dirty="0" baseline="34188" sz="975" spc="-127">
                <a:latin typeface="Palatino Linotype"/>
                <a:cs typeface="Palatino Linotype"/>
              </a:rPr>
              <a:t>2</a:t>
            </a:r>
            <a:r>
              <a:rPr dirty="0" baseline="34188" sz="975" spc="-202">
                <a:latin typeface="Cambria"/>
                <a:cs typeface="Cambria"/>
              </a:rPr>
              <a:t>)</a:t>
            </a:r>
            <a:r>
              <a:rPr dirty="0" baseline="34188" sz="975" spc="202">
                <a:latin typeface="Cambria"/>
                <a:cs typeface="Cambria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3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[(</a:t>
            </a:r>
            <a:r>
              <a:rPr dirty="0" sz="1000" spc="15">
                <a:latin typeface="Cambria"/>
                <a:cs typeface="Cambria"/>
              </a:rPr>
              <a:t>Δ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Cambria"/>
                <a:cs typeface="Cambria"/>
              </a:rPr>
              <a:t>)(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465">
                <a:latin typeface="Cambria"/>
                <a:cs typeface="Cambria"/>
              </a:rPr>
              <a:t>Ω</a:t>
            </a:r>
            <a:r>
              <a:rPr dirty="0" baseline="13888" sz="1500" spc="-480" i="1">
                <a:latin typeface="Meiryo"/>
                <a:cs typeface="Meiryo"/>
              </a:rPr>
              <a:t>̂</a:t>
            </a:r>
            <a:r>
              <a:rPr dirty="0" baseline="13888" sz="1500" spc="-157" i="1">
                <a:latin typeface="Meiryo"/>
                <a:cs typeface="Meiryo"/>
              </a:rPr>
              <a:t> </a:t>
            </a:r>
            <a:r>
              <a:rPr dirty="0" baseline="-21367" sz="975" spc="-225" i="1">
                <a:latin typeface="Meiryo"/>
                <a:cs typeface="Meiryo"/>
              </a:rPr>
              <a:t/>
            </a:r>
            <a:r>
              <a:rPr dirty="0" baseline="-8547" sz="975" spc="-225" i="1">
                <a:latin typeface="Meiryo"/>
                <a:cs typeface="Meiryo"/>
              </a:rPr>
              <a:t>̂</a:t>
            </a:r>
            <a:r>
              <a:rPr dirty="0" baseline="-6172" sz="675" spc="-225">
                <a:latin typeface="Cambria"/>
                <a:cs typeface="Cambria"/>
              </a:rPr>
              <a:t>(</a:t>
            </a:r>
            <a:r>
              <a:rPr dirty="0" baseline="-6172" sz="675" spc="-225">
                <a:latin typeface="Palatino Linotype"/>
                <a:cs typeface="Palatino Linotype"/>
              </a:rPr>
              <a:t>1</a:t>
            </a:r>
            <a:r>
              <a:rPr dirty="0" baseline="-6172" sz="675" spc="-225">
                <a:latin typeface="Cambria"/>
                <a:cs typeface="Cambria"/>
              </a:rPr>
              <a:t>)</a:t>
            </a:r>
            <a:r>
              <a:rPr dirty="0" baseline="-6172" sz="675" spc="15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Δ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Cambria"/>
                <a:cs typeface="Cambria"/>
              </a:rPr>
              <a:t>)]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endParaRPr baseline="34188" sz="975">
              <a:latin typeface="Palatino Linotype"/>
              <a:cs typeface="Palatino Linotype"/>
            </a:endParaRPr>
          </a:p>
          <a:p>
            <a:pPr algn="r" marR="51435">
              <a:lnSpc>
                <a:spcPct val="100000"/>
              </a:lnSpc>
              <a:spcBef>
                <a:spcPts val="459"/>
              </a:spcBef>
            </a:pP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[(</a:t>
            </a:r>
            <a:r>
              <a:rPr dirty="0" sz="1000" spc="15">
                <a:latin typeface="Cambria"/>
                <a:cs typeface="Cambria"/>
              </a:rPr>
              <a:t>Δ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Cambria"/>
                <a:cs typeface="Cambria"/>
              </a:rPr>
              <a:t>)(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465">
                <a:latin typeface="Cambria"/>
                <a:cs typeface="Cambria"/>
              </a:rPr>
              <a:t>Ω</a:t>
            </a:r>
            <a:r>
              <a:rPr dirty="0" baseline="13888" sz="1500" spc="-480" i="1">
                <a:latin typeface="Meiryo"/>
                <a:cs typeface="Meiryo"/>
              </a:rPr>
              <a:t>̂</a:t>
            </a:r>
            <a:r>
              <a:rPr dirty="0" baseline="13888" sz="1500" spc="-120" i="1">
                <a:latin typeface="Meiryo"/>
                <a:cs typeface="Meiryo"/>
              </a:rPr>
              <a:t> </a:t>
            </a:r>
            <a:r>
              <a:rPr dirty="0" baseline="-21367" sz="975" spc="-225" i="1">
                <a:latin typeface="Meiryo"/>
                <a:cs typeface="Meiryo"/>
              </a:rPr>
              <a:t/>
            </a:r>
            <a:r>
              <a:rPr dirty="0" baseline="-8547" sz="975" spc="-225" i="1">
                <a:latin typeface="Meiryo"/>
                <a:cs typeface="Meiryo"/>
              </a:rPr>
              <a:t>̂</a:t>
            </a:r>
            <a:r>
              <a:rPr dirty="0" baseline="-6172" sz="675" spc="-225">
                <a:latin typeface="Cambria"/>
                <a:cs typeface="Cambria"/>
              </a:rPr>
              <a:t>(</a:t>
            </a:r>
            <a:r>
              <a:rPr dirty="0" baseline="-6172" sz="675" spc="-225">
                <a:latin typeface="Palatino Linotype"/>
                <a:cs typeface="Palatino Linotype"/>
              </a:rPr>
              <a:t>1</a:t>
            </a:r>
            <a:r>
              <a:rPr dirty="0" baseline="-6172" sz="675" spc="-225">
                <a:latin typeface="Cambria"/>
                <a:cs typeface="Cambria"/>
              </a:rPr>
              <a:t>)</a:t>
            </a:r>
            <a:r>
              <a:rPr dirty="0" baseline="-6172" sz="675" spc="3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Cambria"/>
                <a:cs typeface="Cambria"/>
              </a:rPr>
              <a:t>)</a:t>
            </a:r>
            <a:r>
              <a:rPr dirty="0" baseline="34188" sz="975" spc="179">
                <a:latin typeface="Cambria"/>
                <a:cs typeface="Cambria"/>
              </a:rPr>
              <a:t>–</a:t>
            </a:r>
            <a:r>
              <a:rPr dirty="0" baseline="34188" sz="975" spc="67">
                <a:latin typeface="Palatino Linotype"/>
                <a:cs typeface="Palatino Linotype"/>
              </a:rPr>
              <a:t>1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4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  <a:p>
            <a:pPr marL="38100">
              <a:lnSpc>
                <a:spcPct val="100000"/>
              </a:lnSpc>
              <a:spcBef>
                <a:spcPts val="409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deﬁne:</a:t>
            </a:r>
            <a:endParaRPr sz="1000">
              <a:latin typeface="Palatino Linotype"/>
              <a:cs typeface="Palatino Linotype"/>
            </a:endParaRPr>
          </a:p>
          <a:p>
            <a:pPr algn="r" marR="107950">
              <a:lnSpc>
                <a:spcPct val="100000"/>
              </a:lnSpc>
              <a:spcBef>
                <a:spcPts val="500"/>
              </a:spcBef>
            </a:pPr>
            <a:r>
              <a:rPr dirty="0" sz="1000" spc="-35" i="1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Cambria"/>
                <a:cs typeface="Cambria"/>
              </a:rPr>
              <a:t>(Δ</a:t>
            </a:r>
            <a:r>
              <a:rPr dirty="0" sz="1000" spc="-35" i="1">
                <a:latin typeface="Palatino Linotype"/>
                <a:cs typeface="Palatino Linotype"/>
              </a:rPr>
              <a:t>y</a:t>
            </a:r>
            <a:r>
              <a:rPr dirty="0" sz="1000" spc="-35" i="1">
                <a:latin typeface="Meiryo"/>
                <a:cs typeface="Meiryo"/>
              </a:rPr>
              <a:t>,</a:t>
            </a:r>
            <a:r>
              <a:rPr dirty="0" sz="1000" spc="-165" i="1">
                <a:latin typeface="Meiryo"/>
                <a:cs typeface="Meiryo"/>
              </a:rPr>
              <a:t> </a:t>
            </a:r>
            <a:r>
              <a:rPr dirty="0" sz="1000" spc="-470">
                <a:latin typeface="Cambria"/>
                <a:cs typeface="Cambria"/>
              </a:rPr>
              <a:t>Ω</a:t>
            </a:r>
            <a:r>
              <a:rPr dirty="0" baseline="13888" sz="1500" spc="-494" i="1">
                <a:latin typeface="Meiryo"/>
                <a:cs typeface="Meiryo"/>
              </a:rPr>
              <a:t>̂</a:t>
            </a:r>
            <a:r>
              <a:rPr dirty="0" baseline="13888" sz="1500" spc="-157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[(</a:t>
            </a:r>
            <a:r>
              <a:rPr dirty="0" sz="1000" spc="15">
                <a:latin typeface="Cambria"/>
                <a:cs typeface="Cambria"/>
              </a:rPr>
              <a:t>Δ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Cambria"/>
                <a:cs typeface="Cambria"/>
              </a:rPr>
              <a:t>)(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465">
                <a:latin typeface="Cambria"/>
                <a:cs typeface="Cambria"/>
              </a:rPr>
              <a:t>Ω</a:t>
            </a:r>
            <a:r>
              <a:rPr dirty="0" baseline="13888" sz="1500" spc="-480" i="1">
                <a:latin typeface="Meiryo"/>
                <a:cs typeface="Meiryo"/>
              </a:rPr>
              <a:t>̂</a:t>
            </a:r>
            <a:r>
              <a:rPr dirty="0" baseline="13888" sz="1500" spc="-157" i="1">
                <a:latin typeface="Meiryo"/>
                <a:cs typeface="Meiryo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Δ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Cambria"/>
                <a:cs typeface="Cambria"/>
              </a:rPr>
              <a:t>)]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endParaRPr baseline="34188" sz="975">
              <a:latin typeface="Palatino Linotype"/>
              <a:cs typeface="Palatino Linotype"/>
            </a:endParaRPr>
          </a:p>
          <a:p>
            <a:pPr algn="r" marR="129539">
              <a:lnSpc>
                <a:spcPct val="100000"/>
              </a:lnSpc>
              <a:spcBef>
                <a:spcPts val="440"/>
              </a:spcBef>
            </a:pP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[(</a:t>
            </a:r>
            <a:r>
              <a:rPr dirty="0" sz="1000" spc="15">
                <a:latin typeface="Cambria"/>
                <a:cs typeface="Cambria"/>
              </a:rPr>
              <a:t>Δ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Cambria"/>
                <a:cs typeface="Cambria"/>
              </a:rPr>
              <a:t>)(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465">
                <a:latin typeface="Cambria"/>
                <a:cs typeface="Cambria"/>
              </a:rPr>
              <a:t>Ω</a:t>
            </a:r>
            <a:r>
              <a:rPr dirty="0" baseline="13888" sz="1500" spc="-480" i="1">
                <a:latin typeface="Meiryo"/>
                <a:cs typeface="Meiryo"/>
              </a:rPr>
              <a:t>̂</a:t>
            </a:r>
            <a:r>
              <a:rPr dirty="0" baseline="13888" sz="1500" spc="-112" i="1">
                <a:latin typeface="Meiryo"/>
                <a:cs typeface="Meiryo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Cambria"/>
                <a:cs typeface="Cambria"/>
              </a:rPr>
              <a:t>)</a:t>
            </a:r>
            <a:r>
              <a:rPr dirty="0" baseline="34188" sz="975" spc="179">
                <a:latin typeface="Cambria"/>
                <a:cs typeface="Cambria"/>
              </a:rPr>
              <a:t>–</a:t>
            </a:r>
            <a:r>
              <a:rPr dirty="0" baseline="34188" sz="975" spc="67">
                <a:latin typeface="Palatino Linotype"/>
                <a:cs typeface="Palatino Linotype"/>
              </a:rPr>
              <a:t>1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4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187393" y="6270969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(7.27)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187399" y="6899504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(7.28)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29432" y="7239086"/>
            <a:ext cx="5010785" cy="47879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38100" marR="30480">
              <a:lnSpc>
                <a:spcPts val="1190"/>
              </a:lnSpc>
              <a:spcBef>
                <a:spcPts val="145"/>
              </a:spcBef>
            </a:pP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pl</a:t>
            </a:r>
            <a:r>
              <a:rPr dirty="0" sz="1000" spc="-7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35" i="1">
                <a:latin typeface="Meiryo"/>
                <a:cs typeface="Meiryo"/>
              </a:rPr>
              <a:t/>
            </a:r>
            <a:r>
              <a:rPr dirty="0" baseline="11111" sz="1500" spc="-509" i="1">
                <a:latin typeface="Meiryo"/>
                <a:cs typeface="Meiryo"/>
              </a:rPr>
              <a:t>̂</a:t>
            </a:r>
            <a:r>
              <a:rPr dirty="0" baseline="29914" sz="975" spc="-37">
                <a:latin typeface="Cambria"/>
                <a:cs typeface="Cambria"/>
              </a:rPr>
              <a:t>(</a:t>
            </a:r>
            <a:r>
              <a:rPr dirty="0" baseline="29914" sz="975" spc="7">
                <a:latin typeface="Palatino Linotype"/>
                <a:cs typeface="Palatino Linotype"/>
              </a:rPr>
              <a:t>2</a:t>
            </a:r>
            <a:r>
              <a:rPr dirty="0" baseline="29914" sz="975" spc="-37">
                <a:latin typeface="Cambria"/>
                <a:cs typeface="Cambria"/>
              </a:rPr>
              <a:t>)</a:t>
            </a:r>
            <a:r>
              <a:rPr dirty="0" baseline="29914" sz="975">
                <a:latin typeface="Cambria"/>
                <a:cs typeface="Cambria"/>
              </a:rPr>
              <a:t> </a:t>
            </a:r>
            <a:r>
              <a:rPr dirty="0" baseline="29914" sz="975" spc="-22">
                <a:latin typeface="Cambria"/>
                <a:cs typeface="Cambria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g</a:t>
            </a:r>
            <a:r>
              <a:rPr dirty="0" sz="1000" spc="25">
                <a:latin typeface="Cambria"/>
                <a:cs typeface="Cambria"/>
              </a:rPr>
              <a:t>(</a:t>
            </a:r>
            <a:r>
              <a:rPr dirty="0" sz="1000" spc="35">
                <a:latin typeface="Cambria"/>
                <a:cs typeface="Cambria"/>
              </a:rPr>
              <a:t>Δ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70">
                <a:latin typeface="Cambria"/>
                <a:cs typeface="Cambria"/>
              </a:rPr>
              <a:t>Ω</a:t>
            </a:r>
            <a:r>
              <a:rPr dirty="0" baseline="13888" sz="1500" spc="-472" i="1">
                <a:latin typeface="Meiryo"/>
                <a:cs typeface="Meiryo"/>
              </a:rPr>
              <a:t>̂</a:t>
            </a:r>
            <a:r>
              <a:rPr dirty="0" baseline="13888" sz="1500" spc="-187" i="1">
                <a:latin typeface="Meiryo"/>
                <a:cs typeface="Meiryo"/>
              </a:rPr>
              <a:t> </a:t>
            </a:r>
            <a:r>
              <a:rPr dirty="0" baseline="-21367" sz="975" spc="-712" i="1">
                <a:latin typeface="Meiryo"/>
                <a:cs typeface="Meiryo"/>
              </a:rPr>
              <a:t/>
            </a:r>
            <a:r>
              <a:rPr dirty="0" baseline="-8547" sz="975" spc="-315" i="1">
                <a:latin typeface="Meiryo"/>
                <a:cs typeface="Meiryo"/>
              </a:rPr>
              <a:t>̂</a:t>
            </a:r>
            <a:r>
              <a:rPr dirty="0" baseline="-6172" sz="675" spc="-37">
                <a:latin typeface="Cambria"/>
                <a:cs typeface="Cambria"/>
              </a:rPr>
              <a:t>(</a:t>
            </a:r>
            <a:r>
              <a:rPr dirty="0" baseline="-6172" sz="675" spc="-7">
                <a:latin typeface="Palatino Linotype"/>
                <a:cs typeface="Palatino Linotype"/>
              </a:rPr>
              <a:t>1</a:t>
            </a:r>
            <a:r>
              <a:rPr dirty="0" baseline="-6172" sz="675" spc="-37">
                <a:latin typeface="Cambria"/>
                <a:cs typeface="Cambria"/>
              </a:rPr>
              <a:t>)</a:t>
            </a:r>
            <a:r>
              <a:rPr dirty="0" baseline="-6172" sz="675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35" i="1">
                <a:latin typeface="Meiryo"/>
                <a:cs typeface="Meiryo"/>
              </a:rPr>
              <a:t/>
            </a:r>
            <a:r>
              <a:rPr dirty="0" baseline="11111" sz="1500" spc="-509" i="1">
                <a:latin typeface="Meiryo"/>
                <a:cs typeface="Meiryo"/>
              </a:rPr>
              <a:t>̂</a:t>
            </a:r>
            <a:r>
              <a:rPr dirty="0" baseline="29914" sz="975" spc="-37">
                <a:latin typeface="Cambria"/>
                <a:cs typeface="Cambria"/>
              </a:rPr>
              <a:t>(</a:t>
            </a:r>
            <a:r>
              <a:rPr dirty="0" baseline="29914" sz="975" spc="7">
                <a:latin typeface="Palatino Linotype"/>
                <a:cs typeface="Palatino Linotype"/>
              </a:rPr>
              <a:t>2</a:t>
            </a:r>
            <a:r>
              <a:rPr dirty="0" baseline="29914" sz="975" spc="-37">
                <a:latin typeface="Cambria"/>
                <a:cs typeface="Cambria"/>
              </a:rPr>
              <a:t>)</a:t>
            </a:r>
            <a:r>
              <a:rPr dirty="0" baseline="29914" sz="975">
                <a:latin typeface="Cambria"/>
                <a:cs typeface="Cambria"/>
              </a:rPr>
              <a:t> 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g</a:t>
            </a:r>
            <a:r>
              <a:rPr dirty="0" sz="1000" spc="25">
                <a:latin typeface="Cambria"/>
                <a:cs typeface="Cambria"/>
              </a:rPr>
              <a:t>(</a:t>
            </a:r>
            <a:r>
              <a:rPr dirty="0" sz="1000" spc="35">
                <a:latin typeface="Cambria"/>
                <a:cs typeface="Cambria"/>
              </a:rPr>
              <a:t>Δ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70">
                <a:latin typeface="Cambria"/>
                <a:cs typeface="Cambria"/>
              </a:rPr>
              <a:t>Ω</a:t>
            </a:r>
            <a:r>
              <a:rPr dirty="0" baseline="13888" sz="1500" spc="-472" i="1">
                <a:latin typeface="Meiryo"/>
                <a:cs typeface="Meiryo"/>
              </a:rPr>
              <a:t>̂</a:t>
            </a:r>
            <a:r>
              <a:rPr dirty="0" baseline="13888" sz="1500" spc="-187" i="1">
                <a:latin typeface="Meiryo"/>
                <a:cs typeface="Meiryo"/>
              </a:rPr>
              <a:t> </a:t>
            </a:r>
            <a:r>
              <a:rPr dirty="0" baseline="-21367" sz="975" spc="-712" i="1">
                <a:latin typeface="Meiryo"/>
                <a:cs typeface="Meiryo"/>
              </a:rPr>
              <a:t/>
            </a:r>
            <a:r>
              <a:rPr dirty="0" baseline="-8547" sz="975" spc="-315" i="1">
                <a:latin typeface="Meiryo"/>
                <a:cs typeface="Meiryo"/>
              </a:rPr>
              <a:t>̂</a:t>
            </a:r>
            <a:r>
              <a:rPr dirty="0" baseline="-6172" sz="675" spc="-37">
                <a:latin typeface="Cambria"/>
                <a:cs typeface="Cambria"/>
              </a:rPr>
              <a:t>(</a:t>
            </a:r>
            <a:r>
              <a:rPr dirty="0" baseline="-6172" sz="675" spc="-7">
                <a:latin typeface="Palatino Linotype"/>
                <a:cs typeface="Palatino Linotype"/>
              </a:rPr>
              <a:t>1</a:t>
            </a:r>
            <a:r>
              <a:rPr dirty="0" baseline="-6172" sz="675" spc="-37">
                <a:latin typeface="Cambria"/>
                <a:cs typeface="Cambria"/>
              </a:rPr>
              <a:t>)</a:t>
            </a:r>
            <a:r>
              <a:rPr dirty="0" baseline="-6172" sz="675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</a:t>
            </a:r>
            <a:r>
              <a:rPr dirty="0" sz="1000" spc="-40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e- </a:t>
            </a:r>
            <a:r>
              <a:rPr dirty="0" sz="1000" spc="-40">
                <a:latin typeface="Palatino Linotype"/>
                <a:cs typeface="Palatino Linotype"/>
              </a:rPr>
              <a:t>que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45">
                <a:latin typeface="Palatino Linotype"/>
                <a:cs typeface="Palatino Linotype"/>
              </a:rPr>
              <a:t>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g</a:t>
            </a:r>
            <a:r>
              <a:rPr dirty="0" sz="1000" spc="8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lue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eno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D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radie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g</a:t>
            </a:r>
            <a:r>
              <a:rPr dirty="0" sz="1000" spc="-45" i="1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ram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alu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166220" y="7720188"/>
            <a:ext cx="1612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9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1000" spc="2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140820" y="7906591"/>
            <a:ext cx="21462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45" i="1">
                <a:latin typeface="Meiryo"/>
                <a:cs typeface="Meiryo"/>
              </a:rPr>
              <a:t/>
            </a:r>
            <a:r>
              <a:rPr dirty="0" baseline="11111" sz="1500" spc="-817" i="1">
                <a:latin typeface="Meiryo"/>
                <a:cs typeface="Meiryo"/>
              </a:rPr>
              <a:t>̂</a:t>
            </a:r>
            <a:endParaRPr baseline="11111" sz="1500">
              <a:latin typeface="Meiryo"/>
              <a:cs typeface="Meiryo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647074" y="7762809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902762" y="7793570"/>
            <a:ext cx="9664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26084" algn="l"/>
              </a:tabLst>
            </a:pPr>
            <a:r>
              <a:rPr dirty="0" sz="1000" i="1">
                <a:latin typeface="Palatino Linotype"/>
                <a:cs typeface="Palatino Linotype"/>
              </a:rPr>
              <a:t>D</a:t>
            </a:r>
            <a:r>
              <a:rPr dirty="0" sz="1000" spc="-4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5" i="1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Cambria"/>
                <a:cs typeface="Cambria"/>
              </a:rPr>
              <a:t>(Δ</a:t>
            </a:r>
            <a:r>
              <a:rPr dirty="0" sz="1000" spc="-35" i="1">
                <a:latin typeface="Palatino Linotype"/>
                <a:cs typeface="Palatino Linotype"/>
              </a:rPr>
              <a:t>y</a:t>
            </a:r>
            <a:r>
              <a:rPr dirty="0" sz="1000" spc="-35" i="1">
                <a:latin typeface="Meiryo"/>
                <a:cs typeface="Meiryo"/>
              </a:rPr>
              <a:t>,</a:t>
            </a:r>
            <a:r>
              <a:rPr dirty="0" sz="1000" spc="-165" i="1">
                <a:latin typeface="Meiryo"/>
                <a:cs typeface="Meiryo"/>
              </a:rPr>
              <a:t> 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235">
                <a:latin typeface="Cambria"/>
                <a:cs typeface="Cambria"/>
              </a:rPr>
              <a:t> </a:t>
            </a:r>
            <a:r>
              <a:rPr dirty="0" sz="1000" spc="-25">
                <a:latin typeface="Cambria"/>
                <a:cs typeface="Cambria"/>
              </a:rPr>
              <a:t>)|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736688" y="7848384"/>
            <a:ext cx="1822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Meiryo"/>
                <a:cs typeface="Meiryo"/>
              </a:rPr>
              <a:t>̂</a:t>
            </a:r>
            <a:r>
              <a:rPr dirty="0" sz="650" spc="385" i="1">
                <a:latin typeface="Meiryo"/>
                <a:cs typeface="Meiryo"/>
              </a:rPr>
              <a:t> </a:t>
            </a:r>
            <a:r>
              <a:rPr dirty="0" sz="650" spc="-140" i="1">
                <a:latin typeface="Meiryo"/>
                <a:cs typeface="Meiryo"/>
              </a:rPr>
              <a:t>̂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713828" y="7867012"/>
            <a:ext cx="3035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spc="465" i="1">
                <a:latin typeface="Meiryo"/>
                <a:cs typeface="Meiryo"/>
              </a:rPr>
              <a:t> </a:t>
            </a:r>
            <a:r>
              <a:rPr dirty="0" sz="650" spc="-245" i="1">
                <a:latin typeface="Meiryo"/>
                <a:cs typeface="Meiryo"/>
              </a:rPr>
              <a:t/>
            </a:r>
            <a:r>
              <a:rPr dirty="0" sz="650" spc="65">
                <a:latin typeface="Cambria"/>
                <a:cs typeface="Cambria"/>
              </a:rPr>
              <a:t>=</a:t>
            </a:r>
            <a:r>
              <a:rPr dirty="0" sz="650" spc="-28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8" name="object 28" descr=""/>
          <p:cNvSpPr/>
          <p:nvPr/>
        </p:nvSpPr>
        <p:spPr>
          <a:xfrm>
            <a:off x="567532" y="8153538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 txBox="1"/>
          <p:nvPr/>
        </p:nvSpPr>
        <p:spPr>
          <a:xfrm>
            <a:off x="554832" y="8184501"/>
            <a:ext cx="14090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Palatino Linotype"/>
                <a:cs typeface="Palatino Linotype"/>
              </a:rPr>
              <a:t>15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See </a:t>
            </a:r>
            <a:r>
              <a:rPr dirty="0" sz="800" spc="-40">
                <a:latin typeface="Palatino Linotype"/>
                <a:cs typeface="Palatino Linotype"/>
              </a:rPr>
              <a:t>Roodman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(2009b) </a:t>
            </a:r>
            <a:r>
              <a:rPr dirty="0" sz="800" spc="-40">
                <a:latin typeface="Palatino Linotype"/>
                <a:cs typeface="Palatino Linotype"/>
              </a:rPr>
              <a:t>p.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140.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68779" y="2224397"/>
            <a:ext cx="17468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b="1">
                <a:latin typeface="Calibri"/>
                <a:cs typeface="Calibri"/>
              </a:rPr>
              <a:t>Panel</a:t>
            </a:r>
            <a:r>
              <a:rPr dirty="0" sz="1000" spc="3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Data</a:t>
            </a:r>
            <a:r>
              <a:rPr dirty="0" sz="1000" spc="3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Econometrics</a:t>
            </a:r>
            <a:r>
              <a:rPr dirty="0" sz="1000" spc="4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with</a:t>
            </a:r>
            <a:r>
              <a:rPr dirty="0" sz="1000" spc="30" b="1">
                <a:latin typeface="Calibri"/>
                <a:cs typeface="Calibri"/>
              </a:rPr>
              <a:t> </a:t>
            </a:r>
            <a:r>
              <a:rPr dirty="0" sz="1000" spc="-60" b="1">
                <a:latin typeface="Calibri"/>
                <a:cs typeface="Calibri"/>
              </a:rPr>
              <a:t>R</a:t>
            </a:r>
            <a:endParaRPr sz="10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23925" y="607782"/>
            <a:ext cx="1517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 b="1">
                <a:latin typeface="Calibri"/>
                <a:cs typeface="Calibri"/>
              </a:rPr>
              <a:t>xix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3725415" y="2880105"/>
            <a:ext cx="398780" cy="398780"/>
            <a:chOff x="3725415" y="2880105"/>
            <a:chExt cx="398780" cy="398780"/>
          </a:xfrm>
        </p:grpSpPr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64417" y="2955874"/>
              <a:ext cx="322491" cy="322491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83746" y="2973171"/>
              <a:ext cx="283845" cy="287743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725415" y="2880105"/>
              <a:ext cx="398561" cy="284467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568775" y="2209185"/>
            <a:ext cx="4959985" cy="35115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b="1">
                <a:latin typeface="Calibri"/>
                <a:cs typeface="Calibri"/>
              </a:rPr>
              <a:t>About</a:t>
            </a:r>
            <a:r>
              <a:rPr dirty="0" sz="1300" spc="125" b="1">
                <a:latin typeface="Calibri"/>
                <a:cs typeface="Calibri"/>
              </a:rPr>
              <a:t> </a:t>
            </a:r>
            <a:r>
              <a:rPr dirty="0" sz="1300" b="1">
                <a:latin typeface="Calibri"/>
                <a:cs typeface="Calibri"/>
              </a:rPr>
              <a:t>the</a:t>
            </a:r>
            <a:r>
              <a:rPr dirty="0" sz="1300" spc="130" b="1">
                <a:latin typeface="Calibri"/>
                <a:cs typeface="Calibri"/>
              </a:rPr>
              <a:t> </a:t>
            </a:r>
            <a:r>
              <a:rPr dirty="0" sz="1300" b="1">
                <a:latin typeface="Calibri"/>
                <a:cs typeface="Calibri"/>
              </a:rPr>
              <a:t>Companion</a:t>
            </a:r>
            <a:r>
              <a:rPr dirty="0" sz="1300" spc="125" b="1">
                <a:latin typeface="Calibri"/>
                <a:cs typeface="Calibri"/>
              </a:rPr>
              <a:t> </a:t>
            </a:r>
            <a:r>
              <a:rPr dirty="0" sz="1300" spc="-10" b="1">
                <a:latin typeface="Calibri"/>
                <a:cs typeface="Calibri"/>
              </a:rPr>
              <a:t>Website</a:t>
            </a:r>
            <a:endParaRPr sz="1300">
              <a:latin typeface="Calibri"/>
              <a:cs typeface="Calibri"/>
            </a:endParaRPr>
          </a:p>
          <a:p>
            <a:pPr marL="12700" marR="1945005">
              <a:lnSpc>
                <a:spcPct val="199300"/>
              </a:lnSpc>
              <a:spcBef>
                <a:spcPts val="1070"/>
              </a:spcBef>
            </a:pP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book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accompanied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companion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website: </a:t>
            </a:r>
            <a:r>
              <a:rPr dirty="0" sz="1000" spc="-40">
                <a:latin typeface="Palatino Linotype"/>
                <a:cs typeface="Palatino Linotype"/>
                <a:hlinkClick r:id="rId5"/>
              </a:rPr>
              <a:t>www.wiley.com/go/croissant/data-</a:t>
            </a:r>
            <a:r>
              <a:rPr dirty="0" sz="1000" spc="-20">
                <a:latin typeface="Palatino Linotype"/>
                <a:cs typeface="Palatino Linotype"/>
                <a:hlinkClick r:id="rId5"/>
              </a:rPr>
              <a:t>econometrics-</a:t>
            </a:r>
            <a:r>
              <a:rPr dirty="0" sz="1000" spc="-30">
                <a:latin typeface="Palatino Linotype"/>
                <a:cs typeface="Palatino Linotype"/>
                <a:hlinkClick r:id="rId5"/>
              </a:rPr>
              <a:t>with-</a:t>
            </a:r>
            <a:r>
              <a:rPr dirty="0" sz="1000" spc="-50">
                <a:latin typeface="Palatino Linotype"/>
                <a:cs typeface="Palatino Linotype"/>
                <a:hlinkClick r:id="rId5"/>
              </a:rPr>
              <a:t>R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650">
              <a:latin typeface="Palatino Linotype"/>
              <a:cs typeface="Palatino Linotype"/>
            </a:endParaRPr>
          </a:p>
          <a:p>
            <a:pPr marL="12700" marR="5080">
              <a:lnSpc>
                <a:spcPct val="1495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website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includes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code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reproducing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examples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book,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25">
                <a:latin typeface="Palatino Linotype"/>
                <a:cs typeface="Palatino Linotype"/>
              </a:rPr>
              <a:t> can </a:t>
            </a:r>
            <a:r>
              <a:rPr dirty="0" sz="1000" spc="-30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found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below: </a:t>
            </a:r>
            <a:r>
              <a:rPr dirty="0" sz="1000" spc="-45">
                <a:latin typeface="Palatino Linotype"/>
                <a:cs typeface="Palatino Linotype"/>
              </a:rPr>
              <a:t>Examples</a:t>
            </a:r>
            <a:r>
              <a:rPr dirty="0" sz="1000" spc="-20">
                <a:latin typeface="Palatino Linotype"/>
                <a:cs typeface="Palatino Linotype"/>
              </a:rPr>
              <a:t> Ch.1</a:t>
            </a:r>
            <a:endParaRPr sz="1000">
              <a:latin typeface="Palatino Linotype"/>
              <a:cs typeface="Palatino Linotype"/>
            </a:endParaRPr>
          </a:p>
          <a:p>
            <a:pPr algn="just" marL="12700" marR="4090035">
              <a:lnSpc>
                <a:spcPts val="1200"/>
              </a:lnSpc>
              <a:spcBef>
                <a:spcPts val="40"/>
              </a:spcBef>
            </a:pPr>
            <a:r>
              <a:rPr dirty="0" sz="1000" spc="-45">
                <a:latin typeface="Palatino Linotype"/>
                <a:cs typeface="Palatino Linotype"/>
              </a:rPr>
              <a:t>Examples</a:t>
            </a:r>
            <a:r>
              <a:rPr dirty="0" sz="1000" spc="-20">
                <a:latin typeface="Palatino Linotype"/>
                <a:cs typeface="Palatino Linotype"/>
              </a:rPr>
              <a:t> Ch.2 </a:t>
            </a:r>
            <a:r>
              <a:rPr dirty="0" sz="1000" spc="-45">
                <a:latin typeface="Palatino Linotype"/>
                <a:cs typeface="Palatino Linotype"/>
              </a:rPr>
              <a:t>Examples</a:t>
            </a:r>
            <a:r>
              <a:rPr dirty="0" sz="1000" spc="-20">
                <a:latin typeface="Palatino Linotype"/>
                <a:cs typeface="Palatino Linotype"/>
              </a:rPr>
              <a:t> Ch.3 </a:t>
            </a:r>
            <a:r>
              <a:rPr dirty="0" sz="1000" spc="-45">
                <a:latin typeface="Palatino Linotype"/>
                <a:cs typeface="Palatino Linotype"/>
              </a:rPr>
              <a:t>Examples</a:t>
            </a:r>
            <a:r>
              <a:rPr dirty="0" sz="1000" spc="-20">
                <a:latin typeface="Palatino Linotype"/>
                <a:cs typeface="Palatino Linotype"/>
              </a:rPr>
              <a:t> Ch.4 </a:t>
            </a:r>
            <a:r>
              <a:rPr dirty="0" sz="1000" spc="-45">
                <a:latin typeface="Palatino Linotype"/>
                <a:cs typeface="Palatino Linotype"/>
              </a:rPr>
              <a:t>Examples</a:t>
            </a:r>
            <a:r>
              <a:rPr dirty="0" sz="1000" spc="-20">
                <a:latin typeface="Palatino Linotype"/>
                <a:cs typeface="Palatino Linotype"/>
              </a:rPr>
              <a:t> Ch.5 </a:t>
            </a:r>
            <a:r>
              <a:rPr dirty="0" sz="1000" spc="-45">
                <a:latin typeface="Palatino Linotype"/>
                <a:cs typeface="Palatino Linotype"/>
              </a:rPr>
              <a:t>Examples</a:t>
            </a:r>
            <a:r>
              <a:rPr dirty="0" sz="1000" spc="-20">
                <a:latin typeface="Palatino Linotype"/>
                <a:cs typeface="Palatino Linotype"/>
              </a:rPr>
              <a:t> Ch.6 </a:t>
            </a:r>
            <a:r>
              <a:rPr dirty="0" sz="1000" spc="-45">
                <a:latin typeface="Palatino Linotype"/>
                <a:cs typeface="Palatino Linotype"/>
              </a:rPr>
              <a:t>Examples</a:t>
            </a:r>
            <a:r>
              <a:rPr dirty="0" sz="1000" spc="-20">
                <a:latin typeface="Palatino Linotype"/>
                <a:cs typeface="Palatino Linotype"/>
              </a:rPr>
              <a:t> Ch.7 </a:t>
            </a:r>
            <a:r>
              <a:rPr dirty="0" sz="1000" spc="-45">
                <a:latin typeface="Palatino Linotype"/>
                <a:cs typeface="Palatino Linotype"/>
              </a:rPr>
              <a:t>Examples</a:t>
            </a:r>
            <a:r>
              <a:rPr dirty="0" sz="1000" spc="-20">
                <a:latin typeface="Palatino Linotype"/>
                <a:cs typeface="Palatino Linotype"/>
              </a:rPr>
              <a:t> Ch.8 </a:t>
            </a:r>
            <a:r>
              <a:rPr dirty="0" sz="1000" spc="-45">
                <a:latin typeface="Palatino Linotype"/>
                <a:cs typeface="Palatino Linotype"/>
              </a:rPr>
              <a:t>Examples</a:t>
            </a:r>
            <a:r>
              <a:rPr dirty="0" sz="1000" spc="-20">
                <a:latin typeface="Palatino Linotype"/>
                <a:cs typeface="Palatino Linotype"/>
              </a:rPr>
              <a:t> Ch.9 </a:t>
            </a:r>
            <a:r>
              <a:rPr dirty="0" sz="1000" spc="-45">
                <a:latin typeface="Palatino Linotype"/>
                <a:cs typeface="Palatino Linotype"/>
              </a:rPr>
              <a:t>Examples</a:t>
            </a:r>
            <a:r>
              <a:rPr dirty="0" sz="1000" spc="-20">
                <a:latin typeface="Palatino Linotype"/>
                <a:cs typeface="Palatino Linotype"/>
              </a:rPr>
              <a:t> Ch.10</a:t>
            </a:r>
            <a:endParaRPr sz="1000">
              <a:latin typeface="Palatino Linotype"/>
              <a:cs typeface="Palatino Linotype"/>
            </a:endParaRPr>
          </a:p>
          <a:p>
            <a:pPr algn="just" marL="12700" marR="1463040">
              <a:lnSpc>
                <a:spcPct val="100000"/>
              </a:lnSpc>
              <a:spcBef>
                <a:spcPts val="515"/>
              </a:spcBef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datasets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 </a:t>
            </a:r>
            <a:r>
              <a:rPr dirty="0" sz="1000" spc="-60">
                <a:latin typeface="Palatino Linotype"/>
                <a:cs typeface="Palatino Linotype"/>
              </a:rPr>
              <a:t>found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pder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package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below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link: </a:t>
            </a:r>
            <a:r>
              <a:rPr dirty="0" sz="1000" spc="-20">
                <a:latin typeface="Palatino Linotype"/>
                <a:cs typeface="Palatino Linotype"/>
              </a:rPr>
              <a:t>https://cran.r-</a:t>
            </a:r>
            <a:r>
              <a:rPr dirty="0" sz="1000" spc="-10">
                <a:latin typeface="Palatino Linotype"/>
                <a:cs typeface="Palatino Linotype"/>
              </a:rPr>
              <a:t>project.org/web/packages/pder/index.html</a:t>
            </a:r>
            <a:endParaRPr sz="100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  <a:spcBef>
                <a:spcPts val="590"/>
              </a:spcBef>
            </a:pPr>
            <a:r>
              <a:rPr dirty="0" sz="1000" spc="-10">
                <a:latin typeface="Palatino Linotype"/>
                <a:cs typeface="Palatino Linotype"/>
              </a:rPr>
              <a:t>Scan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QR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code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35">
                <a:latin typeface="Palatino Linotype"/>
                <a:cs typeface="Palatino Linotype"/>
              </a:rPr>
              <a:t> visit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companion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website.</a:t>
            </a:r>
            <a:endParaRPr sz="1000">
              <a:latin typeface="Palatino Linotype"/>
              <a:cs typeface="Palatino Linotype"/>
            </a:endParaRPr>
          </a:p>
        </p:txBody>
      </p:sp>
      <p:pic>
        <p:nvPicPr>
          <p:cNvPr id="9" name="object 9" descr="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324897" y="5927674"/>
            <a:ext cx="1440002" cy="1440002"/>
          </a:xfrm>
          <a:prstGeom prst="rect">
            <a:avLst/>
          </a:prstGeom>
        </p:spPr>
      </p:pic>
    </p:spTree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210606" y="611668"/>
            <a:ext cx="16021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Estimation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of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Dynamic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</a:t>
            </a:r>
            <a:r>
              <a:rPr dirty="0" sz="800" spc="27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179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43388" y="786781"/>
            <a:ext cx="3799204" cy="2644775"/>
          </a:xfrm>
          <a:prstGeom prst="rect">
            <a:avLst/>
          </a:prstGeom>
        </p:spPr>
        <p:txBody>
          <a:bodyPr wrap="square" lIns="0" tIns="95250" rIns="0" bIns="0" rtlCol="0" vert="horz">
            <a:spAutoFit/>
          </a:bodyPr>
          <a:lstStyle/>
          <a:p>
            <a:pPr marL="146050">
              <a:lnSpc>
                <a:spcPct val="100000"/>
              </a:lnSpc>
              <a:spcBef>
                <a:spcPts val="75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ﬁrst-</a:t>
            </a:r>
            <a:r>
              <a:rPr dirty="0" sz="1000" spc="-35">
                <a:latin typeface="Palatino Linotype"/>
                <a:cs typeface="Palatino Linotype"/>
              </a:rPr>
              <a:t>order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approximation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written:</a:t>
            </a:r>
            <a:endParaRPr sz="100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650"/>
              </a:spcBef>
            </a:pPr>
            <a:r>
              <a:rPr dirty="0" sz="1000" spc="-35" i="1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Cambria"/>
                <a:cs typeface="Cambria"/>
              </a:rPr>
              <a:t>(Δ</a:t>
            </a:r>
            <a:r>
              <a:rPr dirty="0" sz="1000" spc="-35" i="1">
                <a:latin typeface="Palatino Linotype"/>
                <a:cs typeface="Palatino Linotype"/>
              </a:rPr>
              <a:t>y</a:t>
            </a:r>
            <a:r>
              <a:rPr dirty="0" sz="1000" spc="-35" i="1">
                <a:latin typeface="Meiryo"/>
                <a:cs typeface="Meiryo"/>
              </a:rPr>
              <a:t>,</a:t>
            </a:r>
            <a:r>
              <a:rPr dirty="0" sz="1000" spc="-160" i="1">
                <a:latin typeface="Meiryo"/>
                <a:cs typeface="Meiryo"/>
              </a:rPr>
              <a:t> </a:t>
            </a:r>
            <a:r>
              <a:rPr dirty="0" sz="1000" spc="-470">
                <a:latin typeface="Cambria"/>
                <a:cs typeface="Cambria"/>
              </a:rPr>
              <a:t>Ω</a:t>
            </a:r>
            <a:r>
              <a:rPr dirty="0" baseline="13888" sz="1500" spc="-494" i="1">
                <a:latin typeface="Meiryo"/>
                <a:cs typeface="Meiryo"/>
              </a:rPr>
              <a:t>̂</a:t>
            </a:r>
            <a:r>
              <a:rPr dirty="0" baseline="13888" sz="1500" spc="-150" i="1">
                <a:latin typeface="Meiryo"/>
                <a:cs typeface="Meiryo"/>
              </a:rPr>
              <a:t> </a:t>
            </a:r>
            <a:r>
              <a:rPr dirty="0" baseline="-21367" sz="975" spc="-225" i="1">
                <a:latin typeface="Meiryo"/>
                <a:cs typeface="Meiryo"/>
              </a:rPr>
              <a:t/>
            </a:r>
            <a:r>
              <a:rPr dirty="0" baseline="-8547" sz="975" spc="-225" i="1">
                <a:latin typeface="Meiryo"/>
                <a:cs typeface="Meiryo"/>
              </a:rPr>
              <a:t>̂</a:t>
            </a:r>
            <a:r>
              <a:rPr dirty="0" baseline="-6172" sz="675" spc="-225">
                <a:latin typeface="Cambria"/>
                <a:cs typeface="Cambria"/>
              </a:rPr>
              <a:t>(</a:t>
            </a:r>
            <a:r>
              <a:rPr dirty="0" baseline="-6172" sz="675" spc="-225">
                <a:latin typeface="Palatino Linotype"/>
                <a:cs typeface="Palatino Linotype"/>
              </a:rPr>
              <a:t>1</a:t>
            </a:r>
            <a:r>
              <a:rPr dirty="0" baseline="-6172" sz="675" spc="-225">
                <a:latin typeface="Cambria"/>
                <a:cs typeface="Cambria"/>
              </a:rPr>
              <a:t>)</a:t>
            </a:r>
            <a:r>
              <a:rPr dirty="0" baseline="-6172" sz="675" spc="22">
                <a:latin typeface="Cambria"/>
                <a:cs typeface="Cambria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≈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spc="-35" i="1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Cambria"/>
                <a:cs typeface="Cambria"/>
              </a:rPr>
              <a:t>(Δ</a:t>
            </a:r>
            <a:r>
              <a:rPr dirty="0" sz="1000" spc="-35" i="1">
                <a:latin typeface="Palatino Linotype"/>
                <a:cs typeface="Palatino Linotype"/>
              </a:rPr>
              <a:t>y</a:t>
            </a:r>
            <a:r>
              <a:rPr dirty="0" sz="1000" spc="-35" i="1">
                <a:latin typeface="Meiryo"/>
                <a:cs typeface="Meiryo"/>
              </a:rPr>
              <a:t>,</a:t>
            </a:r>
            <a:r>
              <a:rPr dirty="0" sz="1000" spc="-155" i="1">
                <a:latin typeface="Meiryo"/>
                <a:cs typeface="Meiryo"/>
              </a:rPr>
              <a:t> </a:t>
            </a:r>
            <a:r>
              <a:rPr dirty="0" sz="1000" spc="-470">
                <a:latin typeface="Cambria"/>
                <a:cs typeface="Cambria"/>
              </a:rPr>
              <a:t>Ω</a:t>
            </a:r>
            <a:r>
              <a:rPr dirty="0" baseline="13888" sz="1500" spc="-494" i="1">
                <a:latin typeface="Meiryo"/>
                <a:cs typeface="Meiryo"/>
              </a:rPr>
              <a:t>̂</a:t>
            </a:r>
            <a:r>
              <a:rPr dirty="0" baseline="13888" sz="1500" spc="-150" i="1">
                <a:latin typeface="Meiryo"/>
                <a:cs typeface="Meiryo"/>
              </a:rPr>
              <a:t> </a:t>
            </a:r>
            <a:r>
              <a:rPr dirty="0" baseline="-21367" sz="975" spc="-480" i="1">
                <a:latin typeface="Meiryo"/>
                <a:cs typeface="Meiryo"/>
              </a:rPr>
              <a:t/>
            </a:r>
            <a:r>
              <a:rPr dirty="0" baseline="-21367" sz="975" spc="-179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55" i="1">
                <a:latin typeface="Palatino Linotype"/>
                <a:cs typeface="Palatino Linotype"/>
              </a:rPr>
              <a:t>D</a:t>
            </a:r>
            <a:r>
              <a:rPr dirty="0" sz="1000" spc="-125">
                <a:latin typeface="Cambria"/>
                <a:cs typeface="Cambria"/>
              </a:rPr>
              <a:t>(</a:t>
            </a:r>
            <a:r>
              <a:rPr dirty="0" sz="1000" spc="-455" i="1">
                <a:latin typeface="Meiryo"/>
                <a:cs typeface="Meiryo"/>
              </a:rPr>
              <a:t/>
            </a:r>
            <a:r>
              <a:rPr dirty="0" baseline="11111" sz="1500" spc="-509" i="1">
                <a:latin typeface="Meiryo"/>
                <a:cs typeface="Meiryo"/>
              </a:rPr>
              <a:t>̂</a:t>
            </a:r>
            <a:r>
              <a:rPr dirty="0" baseline="34188" sz="975" spc="-187">
                <a:latin typeface="Cambria"/>
                <a:cs typeface="Cambria"/>
              </a:rPr>
              <a:t>(</a:t>
            </a:r>
            <a:r>
              <a:rPr dirty="0" baseline="34188" sz="975" spc="-112">
                <a:latin typeface="Palatino Linotype"/>
                <a:cs typeface="Palatino Linotype"/>
              </a:rPr>
              <a:t>1</a:t>
            </a:r>
            <a:r>
              <a:rPr dirty="0" baseline="34188" sz="975" spc="-187">
                <a:latin typeface="Cambria"/>
                <a:cs typeface="Cambria"/>
              </a:rPr>
              <a:t>)</a:t>
            </a:r>
            <a:r>
              <a:rPr dirty="0" baseline="34188" sz="975" spc="225">
                <a:latin typeface="Cambria"/>
                <a:cs typeface="Cambria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146050">
              <a:lnSpc>
                <a:spcPct val="100000"/>
              </a:lnSpc>
              <a:spcBef>
                <a:spcPts val="780"/>
              </a:spcBef>
            </a:pPr>
            <a:r>
              <a:rPr dirty="0" sz="1000" spc="-45">
                <a:latin typeface="Palatino Linotype"/>
                <a:cs typeface="Palatino Linotype"/>
              </a:rPr>
              <a:t>Or,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Cambria"/>
                <a:cs typeface="Cambria"/>
              </a:rPr>
              <a:t>(</a:t>
            </a:r>
            <a:r>
              <a:rPr dirty="0" sz="1000" spc="-440" i="1">
                <a:latin typeface="Meiryo"/>
                <a:cs typeface="Meiryo"/>
              </a:rPr>
              <a:t/>
            </a:r>
            <a:r>
              <a:rPr dirty="0" baseline="11111" sz="1500" spc="-502" i="1">
                <a:latin typeface="Meiryo"/>
                <a:cs typeface="Meiryo"/>
              </a:rPr>
              <a:t>̂</a:t>
            </a:r>
            <a:r>
              <a:rPr dirty="0" baseline="29914" sz="975" spc="-187">
                <a:latin typeface="Cambria"/>
                <a:cs typeface="Cambria"/>
              </a:rPr>
              <a:t>(</a:t>
            </a:r>
            <a:r>
              <a:rPr dirty="0" baseline="29914" sz="975" spc="-104">
                <a:latin typeface="Palatino Linotype"/>
                <a:cs typeface="Palatino Linotype"/>
              </a:rPr>
              <a:t>1</a:t>
            </a:r>
            <a:r>
              <a:rPr dirty="0" baseline="29914" sz="975" spc="-187">
                <a:latin typeface="Cambria"/>
                <a:cs typeface="Cambria"/>
              </a:rPr>
              <a:t>)</a:t>
            </a:r>
            <a:r>
              <a:rPr dirty="0" baseline="29914" sz="975" spc="217">
                <a:latin typeface="Cambria"/>
                <a:cs typeface="Cambria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395" i="1">
                <a:latin typeface="Meiryo"/>
                <a:cs typeface="Meiryo"/>
              </a:rPr>
              <a:t/>
            </a:r>
            <a:r>
              <a:rPr dirty="0" sz="1000" spc="15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spc="-35" i="1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Cambria"/>
                <a:cs typeface="Cambria"/>
              </a:rPr>
              <a:t>(Δ</a:t>
            </a:r>
            <a:r>
              <a:rPr dirty="0" sz="1000" spc="-35" i="1">
                <a:latin typeface="Palatino Linotype"/>
                <a:cs typeface="Palatino Linotype"/>
              </a:rPr>
              <a:t>y</a:t>
            </a:r>
            <a:r>
              <a:rPr dirty="0" sz="1000" spc="-35" i="1">
                <a:latin typeface="Meiryo"/>
                <a:cs typeface="Meiryo"/>
              </a:rPr>
              <a:t>,</a:t>
            </a:r>
            <a:r>
              <a:rPr dirty="0" sz="1000" spc="-155" i="1">
                <a:latin typeface="Meiryo"/>
                <a:cs typeface="Meiryo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H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Consequently,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approximation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becomes:</a:t>
            </a:r>
            <a:endParaRPr sz="100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670"/>
              </a:spcBef>
            </a:pPr>
            <a:r>
              <a:rPr dirty="0" sz="1000" spc="-35" i="1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Cambria"/>
                <a:cs typeface="Cambria"/>
              </a:rPr>
              <a:t>(Δ</a:t>
            </a:r>
            <a:r>
              <a:rPr dirty="0" sz="1000" spc="-35" i="1">
                <a:latin typeface="Palatino Linotype"/>
                <a:cs typeface="Palatino Linotype"/>
              </a:rPr>
              <a:t>y</a:t>
            </a:r>
            <a:r>
              <a:rPr dirty="0" sz="1000" spc="-35" i="1">
                <a:latin typeface="Meiryo"/>
                <a:cs typeface="Meiryo"/>
              </a:rPr>
              <a:t>,</a:t>
            </a:r>
            <a:r>
              <a:rPr dirty="0" sz="1000" spc="-155" i="1">
                <a:latin typeface="Meiryo"/>
                <a:cs typeface="Meiryo"/>
              </a:rPr>
              <a:t> </a:t>
            </a:r>
            <a:r>
              <a:rPr dirty="0" sz="1000" spc="-470">
                <a:latin typeface="Cambria"/>
                <a:cs typeface="Cambria"/>
              </a:rPr>
              <a:t>Ω</a:t>
            </a:r>
            <a:r>
              <a:rPr dirty="0" baseline="13888" sz="1500" spc="-494" i="1">
                <a:latin typeface="Meiryo"/>
                <a:cs typeface="Meiryo"/>
              </a:rPr>
              <a:t>̂</a:t>
            </a:r>
            <a:r>
              <a:rPr dirty="0" baseline="13888" sz="1500" spc="-142" i="1">
                <a:latin typeface="Meiryo"/>
                <a:cs typeface="Meiryo"/>
              </a:rPr>
              <a:t> </a:t>
            </a:r>
            <a:r>
              <a:rPr dirty="0" baseline="-21367" sz="975" spc="-225" i="1">
                <a:latin typeface="Meiryo"/>
                <a:cs typeface="Meiryo"/>
              </a:rPr>
              <a:t/>
            </a:r>
            <a:r>
              <a:rPr dirty="0" baseline="-8547" sz="975" spc="-225" i="1">
                <a:latin typeface="Meiryo"/>
                <a:cs typeface="Meiryo"/>
              </a:rPr>
              <a:t>̂</a:t>
            </a:r>
            <a:r>
              <a:rPr dirty="0" baseline="-6172" sz="675" spc="-225">
                <a:latin typeface="Cambria"/>
                <a:cs typeface="Cambria"/>
              </a:rPr>
              <a:t>(</a:t>
            </a:r>
            <a:r>
              <a:rPr dirty="0" baseline="-6172" sz="675" spc="-225">
                <a:latin typeface="Palatino Linotype"/>
                <a:cs typeface="Palatino Linotype"/>
              </a:rPr>
              <a:t>1</a:t>
            </a:r>
            <a:r>
              <a:rPr dirty="0" baseline="-6172" sz="675" spc="-225">
                <a:latin typeface="Cambria"/>
                <a:cs typeface="Cambria"/>
              </a:rPr>
              <a:t>)</a:t>
            </a:r>
            <a:r>
              <a:rPr dirty="0" baseline="-6172" sz="675" spc="15">
                <a:latin typeface="Cambria"/>
                <a:cs typeface="Cambria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≈</a:t>
            </a:r>
            <a:r>
              <a:rPr dirty="0" sz="1000" spc="95">
                <a:latin typeface="Cambria"/>
                <a:cs typeface="Cambria"/>
              </a:rPr>
              <a:t> </a:t>
            </a:r>
            <a:r>
              <a:rPr dirty="0" sz="1000" spc="-35" i="1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Cambria"/>
                <a:cs typeface="Cambria"/>
              </a:rPr>
              <a:t>(Δ</a:t>
            </a:r>
            <a:r>
              <a:rPr dirty="0" sz="1000" spc="-35" i="1">
                <a:latin typeface="Palatino Linotype"/>
                <a:cs typeface="Palatino Linotype"/>
              </a:rPr>
              <a:t>y</a:t>
            </a:r>
            <a:r>
              <a:rPr dirty="0" sz="1000" spc="-35" i="1">
                <a:latin typeface="Meiryo"/>
                <a:cs typeface="Meiryo"/>
              </a:rPr>
              <a:t>,</a:t>
            </a:r>
            <a:r>
              <a:rPr dirty="0" sz="1000" spc="-155" i="1">
                <a:latin typeface="Meiryo"/>
                <a:cs typeface="Meiryo"/>
              </a:rPr>
              <a:t> </a:t>
            </a:r>
            <a:r>
              <a:rPr dirty="0" sz="1000" spc="-470">
                <a:latin typeface="Cambria"/>
                <a:cs typeface="Cambria"/>
              </a:rPr>
              <a:t>Ω</a:t>
            </a:r>
            <a:r>
              <a:rPr dirty="0" baseline="13888" sz="1500" spc="-494" i="1">
                <a:latin typeface="Meiryo"/>
                <a:cs typeface="Meiryo"/>
              </a:rPr>
              <a:t>̂</a:t>
            </a:r>
            <a:r>
              <a:rPr dirty="0" baseline="13888" sz="1500" spc="-142" i="1">
                <a:latin typeface="Meiryo"/>
                <a:cs typeface="Meiryo"/>
              </a:rPr>
              <a:t> </a:t>
            </a:r>
            <a:r>
              <a:rPr dirty="0" baseline="-21367" sz="975" spc="-480" i="1">
                <a:latin typeface="Meiryo"/>
                <a:cs typeface="Meiryo"/>
              </a:rPr>
              <a:t/>
            </a:r>
            <a:r>
              <a:rPr dirty="0" baseline="-21367" sz="975" spc="-179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35" i="1">
                <a:latin typeface="Palatino Linotype"/>
                <a:cs typeface="Palatino Linotype"/>
              </a:rPr>
              <a:t>Dg</a:t>
            </a:r>
            <a:r>
              <a:rPr dirty="0" sz="1000" spc="-35">
                <a:latin typeface="Cambria"/>
                <a:cs typeface="Cambria"/>
              </a:rPr>
              <a:t>(Δ</a:t>
            </a:r>
            <a:r>
              <a:rPr dirty="0" sz="1000" spc="-35" i="1">
                <a:latin typeface="Palatino Linotype"/>
                <a:cs typeface="Palatino Linotype"/>
              </a:rPr>
              <a:t>y</a:t>
            </a:r>
            <a:r>
              <a:rPr dirty="0" sz="1000" spc="-35" i="1">
                <a:latin typeface="Meiryo"/>
                <a:cs typeface="Meiryo"/>
              </a:rPr>
              <a:t>,</a:t>
            </a:r>
            <a:r>
              <a:rPr dirty="0" sz="1000" spc="-155" i="1">
                <a:latin typeface="Meiryo"/>
                <a:cs typeface="Meiryo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146050">
              <a:lnSpc>
                <a:spcPct val="100000"/>
              </a:lnSpc>
              <a:spcBef>
                <a:spcPts val="77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baseline="11111" sz="1500" spc="-509" i="1">
                <a:latin typeface="Meiryo"/>
                <a:cs typeface="Meiryo"/>
              </a:rPr>
              <a:t>̂</a:t>
            </a:r>
            <a:r>
              <a:rPr dirty="0" baseline="29914" sz="975" spc="-202">
                <a:latin typeface="Cambria"/>
                <a:cs typeface="Cambria"/>
              </a:rPr>
              <a:t>(</a:t>
            </a:r>
            <a:r>
              <a:rPr dirty="0" baseline="29914" sz="975" spc="-127">
                <a:latin typeface="Palatino Linotype"/>
                <a:cs typeface="Palatino Linotype"/>
              </a:rPr>
              <a:t>2</a:t>
            </a:r>
            <a:r>
              <a:rPr dirty="0" baseline="29914" sz="975" spc="-202">
                <a:latin typeface="Cambria"/>
                <a:cs typeface="Cambria"/>
              </a:rPr>
              <a:t>)</a:t>
            </a:r>
            <a:r>
              <a:rPr dirty="0" baseline="29914" sz="975" spc="217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approximated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by:</a:t>
            </a:r>
            <a:endParaRPr sz="1000">
              <a:latin typeface="Palatino Linotype"/>
              <a:cs typeface="Palatino Linotype"/>
            </a:endParaRPr>
          </a:p>
          <a:p>
            <a:pPr marL="474345">
              <a:lnSpc>
                <a:spcPts val="665"/>
              </a:lnSpc>
              <a:spcBef>
                <a:spcPts val="550"/>
              </a:spcBef>
            </a:pP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  <a:p>
            <a:pPr marL="385445">
              <a:lnSpc>
                <a:spcPts val="1085"/>
              </a:lnSpc>
              <a:tabLst>
                <a:tab pos="615315" algn="l"/>
              </a:tabLst>
            </a:pPr>
            <a:r>
              <a:rPr dirty="0" sz="1000" spc="-550">
                <a:latin typeface="Palatino Linotype"/>
                <a:cs typeface="Palatino Linotype"/>
              </a:rPr>
              <a:t>V</a:t>
            </a:r>
            <a:r>
              <a:rPr dirty="0" baseline="11111" sz="1500" spc="-540" i="1">
                <a:latin typeface="Meiryo"/>
                <a:cs typeface="Meiryo"/>
              </a:rPr>
              <a:t>̂</a:t>
            </a:r>
            <a:r>
              <a:rPr dirty="0" baseline="11111" sz="1500" i="1">
                <a:latin typeface="Meiryo"/>
                <a:cs typeface="Meiryo"/>
              </a:rPr>
              <a:t>	</a:t>
            </a:r>
            <a:r>
              <a:rPr dirty="0" sz="1000" spc="125">
                <a:latin typeface="Cambria"/>
                <a:cs typeface="Cambria"/>
              </a:rPr>
              <a:t>≈</a:t>
            </a:r>
            <a:r>
              <a:rPr dirty="0" sz="1000" spc="90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[</a:t>
            </a:r>
            <a:r>
              <a:rPr dirty="0" sz="1000" spc="-30" i="1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Cambria"/>
                <a:cs typeface="Cambria"/>
              </a:rPr>
              <a:t>(Δ</a:t>
            </a:r>
            <a:r>
              <a:rPr dirty="0" sz="1000" spc="-30" i="1">
                <a:latin typeface="Palatino Linotype"/>
                <a:cs typeface="Palatino Linotype"/>
              </a:rPr>
              <a:t>y</a:t>
            </a:r>
            <a:r>
              <a:rPr dirty="0" sz="1000" spc="-30" i="1">
                <a:latin typeface="Meiryo"/>
                <a:cs typeface="Meiryo"/>
              </a:rPr>
              <a:t>,</a:t>
            </a:r>
            <a:r>
              <a:rPr dirty="0" sz="1000" spc="-150" i="1">
                <a:latin typeface="Meiryo"/>
                <a:cs typeface="Meiryo"/>
              </a:rPr>
              <a:t> </a:t>
            </a:r>
            <a:r>
              <a:rPr dirty="0" sz="1000" spc="-470">
                <a:latin typeface="Cambria"/>
                <a:cs typeface="Cambria"/>
              </a:rPr>
              <a:t>Ω</a:t>
            </a:r>
            <a:r>
              <a:rPr dirty="0" baseline="13888" sz="1500" spc="-494" i="1">
                <a:latin typeface="Meiryo"/>
                <a:cs typeface="Meiryo"/>
              </a:rPr>
              <a:t>̂</a:t>
            </a:r>
            <a:r>
              <a:rPr dirty="0" baseline="13888" sz="1500" spc="-142" i="1">
                <a:latin typeface="Meiryo"/>
                <a:cs typeface="Meiryo"/>
              </a:rPr>
              <a:t> </a:t>
            </a:r>
            <a:r>
              <a:rPr dirty="0" baseline="-21367" sz="975" spc="-480" i="1">
                <a:latin typeface="Meiryo"/>
                <a:cs typeface="Meiryo"/>
              </a:rPr>
              <a:t/>
            </a:r>
            <a:r>
              <a:rPr dirty="0" baseline="-21367" sz="975" spc="-179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35" i="1">
                <a:latin typeface="Palatino Linotype"/>
                <a:cs typeface="Palatino Linotype"/>
              </a:rPr>
              <a:t>Dg</a:t>
            </a:r>
            <a:r>
              <a:rPr dirty="0" sz="1000" spc="-35">
                <a:latin typeface="Cambria"/>
                <a:cs typeface="Cambria"/>
              </a:rPr>
              <a:t>(Δ</a:t>
            </a:r>
            <a:r>
              <a:rPr dirty="0" sz="1000" spc="-35" i="1">
                <a:latin typeface="Palatino Linotype"/>
                <a:cs typeface="Palatino Linotype"/>
              </a:rPr>
              <a:t>y</a:t>
            </a:r>
            <a:r>
              <a:rPr dirty="0" sz="1000" spc="-35" i="1">
                <a:latin typeface="Meiryo"/>
                <a:cs typeface="Meiryo"/>
              </a:rPr>
              <a:t>,</a:t>
            </a:r>
            <a:r>
              <a:rPr dirty="0" sz="1000" spc="-155" i="1">
                <a:latin typeface="Meiryo"/>
                <a:cs typeface="Meiryo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Cambria"/>
                <a:cs typeface="Cambria"/>
              </a:rPr>
              <a:t>)][</a:t>
            </a:r>
            <a:r>
              <a:rPr dirty="0" sz="1000" spc="-30" i="1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Cambria"/>
                <a:cs typeface="Cambria"/>
              </a:rPr>
              <a:t>(Δ</a:t>
            </a:r>
            <a:r>
              <a:rPr dirty="0" sz="1000" spc="-30" i="1">
                <a:latin typeface="Palatino Linotype"/>
                <a:cs typeface="Palatino Linotype"/>
              </a:rPr>
              <a:t>y</a:t>
            </a:r>
            <a:r>
              <a:rPr dirty="0" sz="1000" spc="-30" i="1">
                <a:latin typeface="Meiryo"/>
                <a:cs typeface="Meiryo"/>
              </a:rPr>
              <a:t>,</a:t>
            </a:r>
            <a:r>
              <a:rPr dirty="0" sz="1000" spc="-150" i="1">
                <a:latin typeface="Meiryo"/>
                <a:cs typeface="Meiryo"/>
              </a:rPr>
              <a:t> </a:t>
            </a:r>
            <a:r>
              <a:rPr dirty="0" sz="1000" spc="-470">
                <a:latin typeface="Cambria"/>
                <a:cs typeface="Cambria"/>
              </a:rPr>
              <a:t>Ω</a:t>
            </a:r>
            <a:r>
              <a:rPr dirty="0" baseline="13888" sz="1500" spc="-494" i="1">
                <a:latin typeface="Meiryo"/>
                <a:cs typeface="Meiryo"/>
              </a:rPr>
              <a:t>̂</a:t>
            </a:r>
            <a:r>
              <a:rPr dirty="0" baseline="13888" sz="1500" spc="-142" i="1">
                <a:latin typeface="Meiryo"/>
                <a:cs typeface="Meiryo"/>
              </a:rPr>
              <a:t> </a:t>
            </a:r>
            <a:r>
              <a:rPr dirty="0" baseline="-21367" sz="975" spc="-480" i="1">
                <a:latin typeface="Meiryo"/>
                <a:cs typeface="Meiryo"/>
              </a:rPr>
              <a:t/>
            </a:r>
            <a:r>
              <a:rPr dirty="0" baseline="-21367" sz="975" spc="-179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35" i="1">
                <a:latin typeface="Palatino Linotype"/>
                <a:cs typeface="Palatino Linotype"/>
              </a:rPr>
              <a:t>Dg</a:t>
            </a:r>
            <a:r>
              <a:rPr dirty="0" sz="1000" spc="-35">
                <a:latin typeface="Cambria"/>
                <a:cs typeface="Cambria"/>
              </a:rPr>
              <a:t>(Δ</a:t>
            </a:r>
            <a:r>
              <a:rPr dirty="0" sz="1000" spc="-35" i="1">
                <a:latin typeface="Palatino Linotype"/>
                <a:cs typeface="Palatino Linotype"/>
              </a:rPr>
              <a:t>y</a:t>
            </a:r>
            <a:r>
              <a:rPr dirty="0" sz="1000" spc="-35" i="1">
                <a:latin typeface="Meiryo"/>
                <a:cs typeface="Meiryo"/>
              </a:rPr>
              <a:t>,</a:t>
            </a:r>
            <a:r>
              <a:rPr dirty="0" sz="1000" spc="-155" i="1">
                <a:latin typeface="Meiryo"/>
                <a:cs typeface="Meiryo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Cambria"/>
                <a:cs typeface="Cambria"/>
              </a:rPr>
              <a:t>)]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endParaRPr baseline="34188" sz="975">
              <a:latin typeface="Meiryo"/>
              <a:cs typeface="Meiryo"/>
            </a:endParaRPr>
          </a:p>
          <a:p>
            <a:pPr marL="38100">
              <a:lnSpc>
                <a:spcPct val="100000"/>
              </a:lnSpc>
              <a:spcBef>
                <a:spcPts val="640"/>
              </a:spcBef>
            </a:pPr>
            <a:r>
              <a:rPr dirty="0" sz="1000" spc="-25">
                <a:latin typeface="Palatino Linotype"/>
                <a:cs typeface="Palatino Linotype"/>
              </a:rPr>
              <a:t>or:</a:t>
            </a:r>
            <a:endParaRPr sz="1000">
              <a:latin typeface="Palatino Linotype"/>
              <a:cs typeface="Palatino Linotype"/>
            </a:endParaRPr>
          </a:p>
          <a:p>
            <a:pPr marL="495300">
              <a:lnSpc>
                <a:spcPts val="665"/>
              </a:lnSpc>
              <a:spcBef>
                <a:spcPts val="320"/>
              </a:spcBef>
            </a:pP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  <a:p>
            <a:pPr algn="r" marR="1875789">
              <a:lnSpc>
                <a:spcPts val="1085"/>
              </a:lnSpc>
              <a:tabLst>
                <a:tab pos="229235" algn="l"/>
              </a:tabLst>
            </a:pPr>
            <a:r>
              <a:rPr dirty="0" sz="1000" spc="-550">
                <a:latin typeface="Palatino Linotype"/>
                <a:cs typeface="Palatino Linotype"/>
              </a:rPr>
              <a:t>V</a:t>
            </a:r>
            <a:r>
              <a:rPr dirty="0" baseline="11111" sz="1500" spc="-540" i="1">
                <a:latin typeface="Meiryo"/>
                <a:cs typeface="Meiryo"/>
              </a:rPr>
              <a:t>̂</a:t>
            </a:r>
            <a:r>
              <a:rPr dirty="0" baseline="11111" sz="1500" i="1">
                <a:latin typeface="Meiryo"/>
                <a:cs typeface="Meiryo"/>
              </a:rPr>
              <a:t>	</a:t>
            </a:r>
            <a:r>
              <a:rPr dirty="0" sz="1000" spc="125">
                <a:latin typeface="Cambria"/>
                <a:cs typeface="Cambria"/>
              </a:rPr>
              <a:t>≈</a:t>
            </a:r>
            <a:r>
              <a:rPr dirty="0" sz="1000" spc="90">
                <a:latin typeface="Cambria"/>
                <a:cs typeface="Cambria"/>
              </a:rPr>
              <a:t> </a:t>
            </a:r>
            <a:r>
              <a:rPr dirty="0" sz="1000" spc="-35" i="1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Cambria"/>
                <a:cs typeface="Cambria"/>
              </a:rPr>
              <a:t>(Δ</a:t>
            </a:r>
            <a:r>
              <a:rPr dirty="0" sz="1000" spc="-35" i="1">
                <a:latin typeface="Palatino Linotype"/>
                <a:cs typeface="Palatino Linotype"/>
              </a:rPr>
              <a:t>y</a:t>
            </a:r>
            <a:r>
              <a:rPr dirty="0" sz="1000" spc="-35" i="1">
                <a:latin typeface="Meiryo"/>
                <a:cs typeface="Meiryo"/>
              </a:rPr>
              <a:t>,</a:t>
            </a:r>
            <a:r>
              <a:rPr dirty="0" sz="1000" spc="-155" i="1">
                <a:latin typeface="Meiryo"/>
                <a:cs typeface="Meiryo"/>
              </a:rPr>
              <a:t> </a:t>
            </a:r>
            <a:r>
              <a:rPr dirty="0" sz="1000" spc="-470">
                <a:latin typeface="Cambria"/>
                <a:cs typeface="Cambria"/>
              </a:rPr>
              <a:t>Ω</a:t>
            </a:r>
            <a:r>
              <a:rPr dirty="0" baseline="13888" sz="1500" spc="-494" i="1">
                <a:latin typeface="Meiryo"/>
                <a:cs typeface="Meiryo"/>
              </a:rPr>
              <a:t>̂</a:t>
            </a:r>
            <a:r>
              <a:rPr dirty="0" baseline="13888" sz="1500" spc="-150" i="1">
                <a:latin typeface="Meiryo"/>
                <a:cs typeface="Meiryo"/>
              </a:rPr>
              <a:t> </a:t>
            </a:r>
            <a:r>
              <a:rPr dirty="0" baseline="-21367" sz="975" spc="-480" i="1">
                <a:latin typeface="Meiryo"/>
                <a:cs typeface="Meiryo"/>
              </a:rPr>
              <a:t/>
            </a:r>
            <a:r>
              <a:rPr dirty="0" baseline="-21367" sz="975" spc="-172" i="1">
                <a:latin typeface="Meiryo"/>
                <a:cs typeface="Meiryo"/>
              </a:rPr>
              <a:t> </a:t>
            </a:r>
            <a:r>
              <a:rPr dirty="0" sz="1000" spc="-40">
                <a:latin typeface="Cambria"/>
                <a:cs typeface="Cambria"/>
              </a:rPr>
              <a:t>)</a:t>
            </a:r>
            <a:r>
              <a:rPr dirty="0" sz="1000" spc="-40" i="1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Cambria"/>
                <a:cs typeface="Cambria"/>
              </a:rPr>
              <a:t>(Δ</a:t>
            </a:r>
            <a:r>
              <a:rPr dirty="0" sz="1000" spc="-40" i="1">
                <a:latin typeface="Palatino Linotype"/>
                <a:cs typeface="Palatino Linotype"/>
              </a:rPr>
              <a:t>y</a:t>
            </a:r>
            <a:r>
              <a:rPr dirty="0" sz="1000" spc="-40" i="1">
                <a:latin typeface="Meiryo"/>
                <a:cs typeface="Meiryo"/>
              </a:rPr>
              <a:t>,</a:t>
            </a:r>
            <a:r>
              <a:rPr dirty="0" sz="1000" spc="-155" i="1">
                <a:latin typeface="Meiryo"/>
                <a:cs typeface="Meiryo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Cambria"/>
                <a:cs typeface="Cambria"/>
              </a:rPr>
              <a:t>)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D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endParaRPr baseline="34188" sz="975">
              <a:latin typeface="Meiryo"/>
              <a:cs typeface="Meiryo"/>
            </a:endParaRPr>
          </a:p>
          <a:p>
            <a:pPr algn="r" marR="1824989">
              <a:lnSpc>
                <a:spcPct val="100000"/>
              </a:lnSpc>
              <a:spcBef>
                <a:spcPts val="455"/>
              </a:spcBef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35" i="1">
                <a:latin typeface="Palatino Linotype"/>
                <a:cs typeface="Palatino Linotype"/>
              </a:rPr>
              <a:t>Dg</a:t>
            </a:r>
            <a:r>
              <a:rPr dirty="0" sz="1000" spc="-35">
                <a:latin typeface="Cambria"/>
                <a:cs typeface="Cambria"/>
              </a:rPr>
              <a:t>(Δ</a:t>
            </a:r>
            <a:r>
              <a:rPr dirty="0" sz="1000" spc="-35" i="1">
                <a:latin typeface="Palatino Linotype"/>
                <a:cs typeface="Palatino Linotype"/>
              </a:rPr>
              <a:t>y</a:t>
            </a:r>
            <a:r>
              <a:rPr dirty="0" sz="1000" spc="-35" i="1">
                <a:latin typeface="Meiryo"/>
                <a:cs typeface="Meiryo"/>
              </a:rPr>
              <a:t>,</a:t>
            </a:r>
            <a:r>
              <a:rPr dirty="0" sz="1000" spc="-160" i="1">
                <a:latin typeface="Meiryo"/>
                <a:cs typeface="Meiryo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Cambria"/>
                <a:cs typeface="Cambria"/>
              </a:rPr>
              <a:t>)</a:t>
            </a:r>
            <a:r>
              <a:rPr dirty="0" sz="1000" spc="-30" i="1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Cambria"/>
                <a:cs typeface="Cambria"/>
              </a:rPr>
              <a:t>(Δ</a:t>
            </a:r>
            <a:r>
              <a:rPr dirty="0" sz="1000" spc="-30" i="1">
                <a:latin typeface="Palatino Linotype"/>
                <a:cs typeface="Palatino Linotype"/>
              </a:rPr>
              <a:t>y</a:t>
            </a:r>
            <a:r>
              <a:rPr dirty="0" sz="1000" spc="-30" i="1">
                <a:latin typeface="Meiryo"/>
                <a:cs typeface="Meiryo"/>
              </a:rPr>
              <a:t>,</a:t>
            </a:r>
            <a:r>
              <a:rPr dirty="0" sz="1000" spc="-155" i="1">
                <a:latin typeface="Meiryo"/>
                <a:cs typeface="Meiryo"/>
              </a:rPr>
              <a:t> </a:t>
            </a:r>
            <a:r>
              <a:rPr dirty="0" sz="1000" spc="-470">
                <a:latin typeface="Cambria"/>
                <a:cs typeface="Cambria"/>
              </a:rPr>
              <a:t>Ω</a:t>
            </a:r>
            <a:r>
              <a:rPr dirty="0" baseline="13888" sz="1500" spc="-494" i="1">
                <a:latin typeface="Meiryo"/>
                <a:cs typeface="Meiryo"/>
              </a:rPr>
              <a:t>̂</a:t>
            </a:r>
            <a:r>
              <a:rPr dirty="0" baseline="13888" sz="1500" spc="-150" i="1">
                <a:latin typeface="Meiryo"/>
                <a:cs typeface="Meiryo"/>
              </a:rPr>
              <a:t> </a:t>
            </a:r>
            <a:r>
              <a:rPr dirty="0" baseline="-21367" sz="975" spc="-480" i="1">
                <a:latin typeface="Meiryo"/>
                <a:cs typeface="Meiryo"/>
              </a:rPr>
              <a:t/>
            </a:r>
            <a:r>
              <a:rPr dirty="0" baseline="-21367" sz="975" spc="-179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endParaRPr baseline="34188" sz="975">
              <a:latin typeface="Meiryo"/>
              <a:cs typeface="Meiryo"/>
            </a:endParaRPr>
          </a:p>
          <a:p>
            <a:pPr algn="r" marR="1874520">
              <a:lnSpc>
                <a:spcPct val="100000"/>
              </a:lnSpc>
              <a:spcBef>
                <a:spcPts val="455"/>
              </a:spcBef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35" i="1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Cambria"/>
                <a:cs typeface="Cambria"/>
              </a:rPr>
              <a:t>(Δ</a:t>
            </a:r>
            <a:r>
              <a:rPr dirty="0" sz="1000" spc="-35" i="1">
                <a:latin typeface="Palatino Linotype"/>
                <a:cs typeface="Palatino Linotype"/>
              </a:rPr>
              <a:t>y</a:t>
            </a:r>
            <a:r>
              <a:rPr dirty="0" sz="1000" spc="-35" i="1">
                <a:latin typeface="Meiryo"/>
                <a:cs typeface="Meiryo"/>
              </a:rPr>
              <a:t>,</a:t>
            </a:r>
            <a:r>
              <a:rPr dirty="0" sz="1000" spc="-155" i="1">
                <a:latin typeface="Meiryo"/>
                <a:cs typeface="Meiryo"/>
              </a:rPr>
              <a:t> </a:t>
            </a:r>
            <a:r>
              <a:rPr dirty="0" sz="1000" spc="-470">
                <a:latin typeface="Cambria"/>
                <a:cs typeface="Cambria"/>
              </a:rPr>
              <a:t>Ω</a:t>
            </a:r>
            <a:r>
              <a:rPr dirty="0" baseline="13888" sz="1500" spc="-494" i="1">
                <a:latin typeface="Meiryo"/>
                <a:cs typeface="Meiryo"/>
              </a:rPr>
              <a:t>̂</a:t>
            </a:r>
            <a:r>
              <a:rPr dirty="0" baseline="13888" sz="1500" spc="-157" i="1">
                <a:latin typeface="Meiryo"/>
                <a:cs typeface="Meiryo"/>
              </a:rPr>
              <a:t> </a:t>
            </a:r>
            <a:r>
              <a:rPr dirty="0" baseline="-21367" sz="975" spc="-480" i="1">
                <a:latin typeface="Meiryo"/>
                <a:cs typeface="Meiryo"/>
              </a:rPr>
              <a:t/>
            </a:r>
            <a:r>
              <a:rPr dirty="0" baseline="-21367" sz="975" spc="-179" i="1">
                <a:latin typeface="Meiryo"/>
                <a:cs typeface="Meiryo"/>
              </a:rPr>
              <a:t> </a:t>
            </a:r>
            <a:r>
              <a:rPr dirty="0" sz="1000" spc="-40">
                <a:latin typeface="Cambria"/>
                <a:cs typeface="Cambria"/>
              </a:rPr>
              <a:t>)</a:t>
            </a:r>
            <a:r>
              <a:rPr dirty="0" sz="1000" spc="-40" i="1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Cambria"/>
                <a:cs typeface="Cambria"/>
              </a:rPr>
              <a:t>(Δ</a:t>
            </a:r>
            <a:r>
              <a:rPr dirty="0" sz="1000" spc="-40" i="1">
                <a:latin typeface="Palatino Linotype"/>
                <a:cs typeface="Palatino Linotype"/>
              </a:rPr>
              <a:t>y</a:t>
            </a:r>
            <a:r>
              <a:rPr dirty="0" sz="1000" spc="-40" i="1">
                <a:latin typeface="Meiryo"/>
                <a:cs typeface="Meiryo"/>
              </a:rPr>
              <a:t>,</a:t>
            </a:r>
            <a:r>
              <a:rPr dirty="0" sz="1000" spc="-155" i="1">
                <a:latin typeface="Meiryo"/>
                <a:cs typeface="Meiryo"/>
              </a:rPr>
              <a:t> </a:t>
            </a:r>
            <a:r>
              <a:rPr dirty="0" sz="1000" spc="-470">
                <a:latin typeface="Cambria"/>
                <a:cs typeface="Cambria"/>
              </a:rPr>
              <a:t>Ω</a:t>
            </a:r>
            <a:r>
              <a:rPr dirty="0" baseline="13888" sz="1500" spc="-494" i="1">
                <a:latin typeface="Meiryo"/>
                <a:cs typeface="Meiryo"/>
              </a:rPr>
              <a:t>̂</a:t>
            </a:r>
            <a:r>
              <a:rPr dirty="0" baseline="13888" sz="1500" spc="-150" i="1">
                <a:latin typeface="Meiryo"/>
                <a:cs typeface="Meiryo"/>
              </a:rPr>
              <a:t> </a:t>
            </a:r>
            <a:r>
              <a:rPr dirty="0" baseline="-21367" sz="975" spc="-480" i="1">
                <a:latin typeface="Meiryo"/>
                <a:cs typeface="Meiryo"/>
              </a:rPr>
              <a:t/>
            </a:r>
            <a:r>
              <a:rPr dirty="0" baseline="-21367" sz="975" spc="-179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endParaRPr baseline="34188" sz="975">
              <a:latin typeface="Meiryo"/>
              <a:cs typeface="Meiryo"/>
            </a:endParaRPr>
          </a:p>
          <a:p>
            <a:pPr marL="756285">
              <a:lnSpc>
                <a:spcPct val="100000"/>
              </a:lnSpc>
              <a:spcBef>
                <a:spcPts val="370"/>
              </a:spcBef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35" i="1">
                <a:latin typeface="Palatino Linotype"/>
                <a:cs typeface="Palatino Linotype"/>
              </a:rPr>
              <a:t>Dg</a:t>
            </a:r>
            <a:r>
              <a:rPr dirty="0" sz="1000" spc="-35">
                <a:latin typeface="Cambria"/>
                <a:cs typeface="Cambria"/>
              </a:rPr>
              <a:t>(Δ</a:t>
            </a:r>
            <a:r>
              <a:rPr dirty="0" sz="1000" spc="-35" i="1">
                <a:latin typeface="Palatino Linotype"/>
                <a:cs typeface="Palatino Linotype"/>
              </a:rPr>
              <a:t>y</a:t>
            </a:r>
            <a:r>
              <a:rPr dirty="0" sz="1000" spc="-35" i="1">
                <a:latin typeface="Meiryo"/>
                <a:cs typeface="Meiryo"/>
              </a:rPr>
              <a:t>,</a:t>
            </a:r>
            <a:r>
              <a:rPr dirty="0" sz="1000" spc="-150" i="1">
                <a:latin typeface="Meiryo"/>
                <a:cs typeface="Meiryo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Cambria"/>
                <a:cs typeface="Cambria"/>
              </a:rPr>
              <a:t>)</a:t>
            </a:r>
            <a:r>
              <a:rPr dirty="0" sz="1000" spc="-30" i="1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Cambria"/>
                <a:cs typeface="Cambria"/>
              </a:rPr>
              <a:t>(Δ</a:t>
            </a:r>
            <a:r>
              <a:rPr dirty="0" sz="1000" spc="-30" i="1">
                <a:latin typeface="Palatino Linotype"/>
                <a:cs typeface="Palatino Linotype"/>
              </a:rPr>
              <a:t>y</a:t>
            </a:r>
            <a:r>
              <a:rPr dirty="0" sz="1000" spc="-30" i="1">
                <a:latin typeface="Meiryo"/>
                <a:cs typeface="Meiryo"/>
              </a:rPr>
              <a:t>,</a:t>
            </a:r>
            <a:r>
              <a:rPr dirty="0" sz="1000" spc="-145" i="1">
                <a:latin typeface="Meiryo"/>
                <a:cs typeface="Meiryo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Cambria"/>
                <a:cs typeface="Cambria"/>
              </a:rPr>
              <a:t>)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D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endParaRPr baseline="34188" sz="975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201368" y="2911797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(7.29)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30719" y="3484805"/>
            <a:ext cx="5036185" cy="2291715"/>
          </a:xfrm>
          <a:prstGeom prst="rect">
            <a:avLst/>
          </a:prstGeom>
        </p:spPr>
        <p:txBody>
          <a:bodyPr wrap="square" lIns="0" tIns="20320" rIns="0" bIns="0" rtlCol="0" vert="horz">
            <a:spAutoFit/>
          </a:bodyPr>
          <a:lstStyle/>
          <a:p>
            <a:pPr algn="just" marL="50800" marR="43180" indent="107950">
              <a:lnSpc>
                <a:spcPct val="108400"/>
              </a:lnSpc>
              <a:spcBef>
                <a:spcPts val="160"/>
              </a:spcBef>
            </a:pP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acing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160" i="1">
                <a:latin typeface="Meiryo"/>
                <a:cs typeface="Meiryo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</a:t>
            </a:r>
            <a:r>
              <a:rPr dirty="0" sz="1000" spc="-65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875" i="1">
                <a:latin typeface="Meiryo"/>
                <a:cs typeface="Meiryo"/>
              </a:rPr>
              <a:t/>
            </a:r>
            <a:r>
              <a:rPr dirty="0" sz="1000" spc="-254" i="1">
                <a:latin typeface="Meiryo"/>
                <a:cs typeface="Meiryo"/>
              </a:rPr>
              <a:t>̂</a:t>
            </a:r>
            <a:r>
              <a:rPr dirty="0" baseline="29914" sz="975" spc="-37">
                <a:latin typeface="Cambria"/>
                <a:cs typeface="Cambria"/>
              </a:rPr>
              <a:t>(</a:t>
            </a:r>
            <a:r>
              <a:rPr dirty="0" baseline="29914" sz="975" spc="15">
                <a:latin typeface="Palatino Linotype"/>
                <a:cs typeface="Palatino Linotype"/>
              </a:rPr>
              <a:t>1</a:t>
            </a:r>
            <a:r>
              <a:rPr dirty="0" baseline="29914" sz="975" spc="-37">
                <a:latin typeface="Cambria"/>
                <a:cs typeface="Cambria"/>
              </a:rPr>
              <a:t>)</a:t>
            </a:r>
            <a:r>
              <a:rPr dirty="0" baseline="29914" sz="975">
                <a:latin typeface="Cambria"/>
                <a:cs typeface="Cambria"/>
              </a:rPr>
              <a:t>   </a:t>
            </a:r>
            <a:r>
              <a:rPr dirty="0" baseline="29914" sz="975" spc="-112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70">
                <a:latin typeface="Cambria"/>
                <a:cs typeface="Cambria"/>
              </a:rPr>
              <a:t>Ω</a:t>
            </a:r>
            <a:r>
              <a:rPr dirty="0" baseline="13888" sz="1500" spc="-472" i="1">
                <a:latin typeface="Meiryo"/>
                <a:cs typeface="Meiryo"/>
              </a:rPr>
              <a:t>̂</a:t>
            </a:r>
            <a:r>
              <a:rPr dirty="0" baseline="13888" sz="1500" spc="-187" i="1">
                <a:latin typeface="Meiryo"/>
                <a:cs typeface="Meiryo"/>
              </a:rPr>
              <a:t> </a:t>
            </a:r>
            <a:r>
              <a:rPr dirty="0" baseline="-21367" sz="975" spc="-480" i="1">
                <a:latin typeface="Meiryo"/>
                <a:cs typeface="Meiryo"/>
              </a:rPr>
              <a:t/>
            </a:r>
            <a:r>
              <a:rPr dirty="0" baseline="-21367" sz="975" i="1">
                <a:latin typeface="Meiryo"/>
                <a:cs typeface="Meiryo"/>
              </a:rPr>
              <a:t> </a:t>
            </a:r>
            <a:r>
              <a:rPr dirty="0" baseline="-21367" sz="975" spc="150" i="1">
                <a:latin typeface="Meiryo"/>
                <a:cs typeface="Meiryo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</a:t>
            </a:r>
            <a:r>
              <a:rPr dirty="0" sz="1000" spc="-65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70">
                <a:latin typeface="Cambria"/>
                <a:cs typeface="Cambria"/>
              </a:rPr>
              <a:t>Ω</a:t>
            </a:r>
            <a:r>
              <a:rPr dirty="0" baseline="13888" sz="1500" spc="-472" i="1">
                <a:latin typeface="Meiryo"/>
                <a:cs typeface="Meiryo"/>
              </a:rPr>
              <a:t>̂</a:t>
            </a:r>
            <a:r>
              <a:rPr dirty="0" baseline="13888" sz="1500" spc="-187" i="1">
                <a:latin typeface="Meiryo"/>
                <a:cs typeface="Meiryo"/>
              </a:rPr>
              <a:t> </a:t>
            </a:r>
            <a:r>
              <a:rPr dirty="0" baseline="-21367" sz="975" spc="-712" i="1">
                <a:latin typeface="Meiryo"/>
                <a:cs typeface="Meiryo"/>
              </a:rPr>
              <a:t/>
            </a:r>
            <a:r>
              <a:rPr dirty="0" baseline="-8547" sz="975" spc="-315" i="1">
                <a:latin typeface="Meiryo"/>
                <a:cs typeface="Meiryo"/>
              </a:rPr>
              <a:t>̂</a:t>
            </a:r>
            <a:r>
              <a:rPr dirty="0" baseline="-6172" sz="675" spc="-37">
                <a:latin typeface="Cambria"/>
                <a:cs typeface="Cambria"/>
              </a:rPr>
              <a:t>(</a:t>
            </a:r>
            <a:r>
              <a:rPr dirty="0" baseline="-6172" sz="675" spc="-7">
                <a:latin typeface="Palatino Linotype"/>
                <a:cs typeface="Palatino Linotype"/>
              </a:rPr>
              <a:t>1</a:t>
            </a:r>
            <a:r>
              <a:rPr dirty="0" baseline="-6172" sz="675" spc="-37">
                <a:latin typeface="Cambria"/>
                <a:cs typeface="Cambria"/>
              </a:rPr>
              <a:t>)</a:t>
            </a:r>
            <a:r>
              <a:rPr dirty="0" baseline="-6172" sz="67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g</a:t>
            </a:r>
            <a:r>
              <a:rPr dirty="0" sz="1000" spc="25">
                <a:latin typeface="Cambria"/>
                <a:cs typeface="Cambria"/>
              </a:rPr>
              <a:t>(</a:t>
            </a:r>
            <a:r>
              <a:rPr dirty="0" sz="1000" spc="35">
                <a:latin typeface="Cambria"/>
                <a:cs typeface="Cambria"/>
              </a:rPr>
              <a:t>Δ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70">
                <a:latin typeface="Cambria"/>
                <a:cs typeface="Cambria"/>
              </a:rPr>
              <a:t>Ω</a:t>
            </a:r>
            <a:r>
              <a:rPr dirty="0" baseline="13888" sz="1500" spc="-472" i="1">
                <a:latin typeface="Meiryo"/>
                <a:cs typeface="Meiryo"/>
              </a:rPr>
              <a:t>̂</a:t>
            </a:r>
            <a:r>
              <a:rPr dirty="0" baseline="13888" sz="1500" spc="-187" i="1">
                <a:latin typeface="Meiryo"/>
                <a:cs typeface="Meiryo"/>
              </a:rPr>
              <a:t> </a:t>
            </a:r>
            <a:r>
              <a:rPr dirty="0" baseline="-21367" sz="975" spc="-480" i="1">
                <a:latin typeface="Meiryo"/>
                <a:cs typeface="Meiryo"/>
              </a:rPr>
              <a:t/>
            </a:r>
            <a:r>
              <a:rPr dirty="0" baseline="-21367" sz="975" spc="-195" i="1">
                <a:latin typeface="Meiryo"/>
                <a:cs typeface="Meiryo"/>
              </a:rPr>
              <a:t> 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30" i="1">
                <a:latin typeface="Palatino Linotype"/>
                <a:cs typeface="Palatino Linotype"/>
              </a:rPr>
              <a:t>g</a:t>
            </a:r>
            <a:r>
              <a:rPr dirty="0" sz="1000" spc="25">
                <a:latin typeface="Cambria"/>
                <a:cs typeface="Cambria"/>
              </a:rPr>
              <a:t>(</a:t>
            </a:r>
            <a:r>
              <a:rPr dirty="0" sz="1000" spc="35">
                <a:latin typeface="Cambria"/>
                <a:cs typeface="Cambria"/>
              </a:rPr>
              <a:t>Δ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70">
                <a:latin typeface="Cambria"/>
                <a:cs typeface="Cambria"/>
              </a:rPr>
              <a:t>Ω</a:t>
            </a:r>
            <a:r>
              <a:rPr dirty="0" baseline="13888" sz="1500" spc="-472" i="1">
                <a:latin typeface="Meiryo"/>
                <a:cs typeface="Meiryo"/>
              </a:rPr>
              <a:t>̂</a:t>
            </a:r>
            <a:r>
              <a:rPr dirty="0" baseline="13888" sz="1500" spc="-187" i="1">
                <a:latin typeface="Meiryo"/>
                <a:cs typeface="Meiryo"/>
              </a:rPr>
              <a:t> </a:t>
            </a:r>
            <a:r>
              <a:rPr dirty="0" baseline="-21367" sz="975" spc="-480" i="1">
                <a:latin typeface="Meiryo"/>
                <a:cs typeface="Meiryo"/>
              </a:rPr>
              <a:t/>
            </a:r>
            <a:r>
              <a:rPr dirty="0" baseline="-21367" sz="975" spc="-195" i="1">
                <a:latin typeface="Meiryo"/>
                <a:cs typeface="Meiryo"/>
              </a:rPr>
              <a:t> 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baseline="29914" sz="975" spc="-97" i="1">
                <a:latin typeface="Meiryo"/>
                <a:cs typeface="Meiryo"/>
              </a:rPr>
              <a:t>⊤</a:t>
            </a:r>
            <a:r>
              <a:rPr dirty="0" baseline="29914" sz="975" i="1">
                <a:latin typeface="Meiryo"/>
                <a:cs typeface="Meiryo"/>
              </a:rPr>
              <a:t> </a:t>
            </a:r>
            <a:r>
              <a:rPr dirty="0" baseline="29914" sz="975" spc="82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g</a:t>
            </a:r>
            <a:r>
              <a:rPr dirty="0" sz="1000" spc="25">
                <a:latin typeface="Cambria"/>
                <a:cs typeface="Cambria"/>
              </a:rPr>
              <a:t>(</a:t>
            </a:r>
            <a:r>
              <a:rPr dirty="0" sz="1000" spc="35">
                <a:latin typeface="Cambria"/>
                <a:cs typeface="Cambria"/>
              </a:rPr>
              <a:t>Δ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70">
                <a:latin typeface="Cambria"/>
                <a:cs typeface="Cambria"/>
              </a:rPr>
              <a:t>Ω</a:t>
            </a:r>
            <a:r>
              <a:rPr dirty="0" baseline="13888" sz="1500" spc="-472" i="1">
                <a:latin typeface="Meiryo"/>
                <a:cs typeface="Meiryo"/>
              </a:rPr>
              <a:t>̂</a:t>
            </a:r>
            <a:r>
              <a:rPr dirty="0" baseline="13888" sz="1500" spc="-187" i="1">
                <a:latin typeface="Meiryo"/>
                <a:cs typeface="Meiryo"/>
              </a:rPr>
              <a:t> </a:t>
            </a:r>
            <a:r>
              <a:rPr dirty="0" baseline="-21367" sz="975" spc="-480" i="1">
                <a:latin typeface="Meiryo"/>
                <a:cs typeface="Meiryo"/>
              </a:rPr>
              <a:t/>
            </a:r>
            <a:r>
              <a:rPr dirty="0" baseline="-21367" sz="975" spc="-195" i="1">
                <a:latin typeface="Meiryo"/>
                <a:cs typeface="Meiryo"/>
              </a:rPr>
              <a:t> 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30" i="1">
                <a:latin typeface="Palatino Linotype"/>
                <a:cs typeface="Palatino Linotype"/>
              </a:rPr>
              <a:t>g</a:t>
            </a:r>
            <a:r>
              <a:rPr dirty="0" sz="1000" spc="25">
                <a:latin typeface="Cambria"/>
                <a:cs typeface="Cambria"/>
              </a:rPr>
              <a:t>(</a:t>
            </a:r>
            <a:r>
              <a:rPr dirty="0" sz="1000" spc="35">
                <a:latin typeface="Cambria"/>
                <a:cs typeface="Cambria"/>
              </a:rPr>
              <a:t>Δ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30" i="1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baseline="29914" sz="975" spc="-97" i="1">
                <a:latin typeface="Meiryo"/>
                <a:cs typeface="Meiryo"/>
              </a:rPr>
              <a:t>⊤</a:t>
            </a:r>
            <a:r>
              <a:rPr dirty="0" baseline="29914" sz="975" i="1">
                <a:latin typeface="Meiryo"/>
                <a:cs typeface="Meiryo"/>
              </a:rPr>
              <a:t> </a:t>
            </a:r>
            <a:r>
              <a:rPr dirty="0" baseline="29914" sz="975" spc="82" i="1">
                <a:latin typeface="Meiryo"/>
                <a:cs typeface="Meiryo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45">
                <a:latin typeface="Palatino Linotype"/>
                <a:cs typeface="Palatino Linotype"/>
              </a:rPr>
              <a:t>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35">
                <a:latin typeface="Palatino Linotype"/>
                <a:cs typeface="Palatino Linotype"/>
              </a:rPr>
              <a:t>V</a:t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-225" i="1">
                <a:latin typeface="Meiryo"/>
                <a:cs typeface="Meiryo"/>
              </a:rPr>
              <a:t> </a:t>
            </a:r>
            <a:r>
              <a:rPr dirty="0" baseline="29914" sz="975" spc="-37">
                <a:latin typeface="Cambria"/>
                <a:cs typeface="Cambria"/>
              </a:rPr>
              <a:t>(</a:t>
            </a:r>
            <a:r>
              <a:rPr dirty="0" baseline="29914" sz="975" spc="7">
                <a:latin typeface="Palatino Linotype"/>
                <a:cs typeface="Palatino Linotype"/>
              </a:rPr>
              <a:t>2</a:t>
            </a:r>
            <a:r>
              <a:rPr dirty="0" baseline="29914" sz="975" spc="-37">
                <a:latin typeface="Cambria"/>
                <a:cs typeface="Cambria"/>
              </a:rPr>
              <a:t>)</a:t>
            </a:r>
            <a:r>
              <a:rPr dirty="0" baseline="29914" sz="975">
                <a:latin typeface="Cambria"/>
                <a:cs typeface="Cambria"/>
              </a:rPr>
              <a:t> </a:t>
            </a:r>
            <a:r>
              <a:rPr dirty="0" baseline="29914" sz="975" spc="6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[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470">
                <a:latin typeface="Cambria"/>
                <a:cs typeface="Cambria"/>
              </a:rPr>
              <a:t>Ω</a:t>
            </a:r>
            <a:r>
              <a:rPr dirty="0" baseline="13888" sz="1500" spc="-472" i="1">
                <a:latin typeface="Meiryo"/>
                <a:cs typeface="Meiryo"/>
              </a:rPr>
              <a:t>̂</a:t>
            </a:r>
            <a:r>
              <a:rPr dirty="0" baseline="13888" sz="1500" spc="-187" i="1">
                <a:latin typeface="Meiryo"/>
                <a:cs typeface="Meiryo"/>
              </a:rPr>
              <a:t> </a:t>
            </a:r>
            <a:r>
              <a:rPr dirty="0" baseline="-21367" sz="975" spc="-712" i="1">
                <a:latin typeface="Meiryo"/>
                <a:cs typeface="Meiryo"/>
              </a:rPr>
              <a:t/>
            </a:r>
            <a:r>
              <a:rPr dirty="0" baseline="-8547" sz="975" spc="-315" i="1">
                <a:latin typeface="Meiryo"/>
                <a:cs typeface="Meiryo"/>
              </a:rPr>
              <a:t>̂</a:t>
            </a:r>
            <a:r>
              <a:rPr dirty="0" baseline="-6172" sz="675" spc="-37">
                <a:latin typeface="Cambria"/>
                <a:cs typeface="Cambria"/>
              </a:rPr>
              <a:t>(</a:t>
            </a:r>
            <a:r>
              <a:rPr dirty="0" baseline="-6172" sz="675" spc="-7">
                <a:latin typeface="Palatino Linotype"/>
                <a:cs typeface="Palatino Linotype"/>
              </a:rPr>
              <a:t>1</a:t>
            </a:r>
            <a:r>
              <a:rPr dirty="0" baseline="-6172" sz="675" spc="-37">
                <a:latin typeface="Cambria"/>
                <a:cs typeface="Cambria"/>
              </a:rPr>
              <a:t>)</a:t>
            </a:r>
            <a:r>
              <a:rPr dirty="0" baseline="-6172" sz="675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baseline="29914" sz="975" spc="202">
                <a:latin typeface="Cambria"/>
                <a:cs typeface="Cambria"/>
              </a:rPr>
              <a:t>–</a:t>
            </a:r>
            <a:r>
              <a:rPr dirty="0" baseline="29914" sz="975" spc="82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Cambria"/>
                <a:cs typeface="Cambria"/>
              </a:rPr>
              <a:t>]</a:t>
            </a:r>
            <a:r>
              <a:rPr dirty="0" baseline="29914" sz="975" spc="202">
                <a:latin typeface="Cambria"/>
                <a:cs typeface="Cambria"/>
              </a:rPr>
              <a:t>–</a:t>
            </a:r>
            <a:r>
              <a:rPr dirty="0" baseline="29914" sz="975" spc="89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g</a:t>
            </a:r>
            <a:r>
              <a:rPr dirty="0" sz="1000" spc="25">
                <a:latin typeface="Cambria"/>
                <a:cs typeface="Cambria"/>
              </a:rPr>
              <a:t>(</a:t>
            </a:r>
            <a:r>
              <a:rPr dirty="0" sz="1000" spc="35">
                <a:latin typeface="Cambria"/>
                <a:cs typeface="Cambria"/>
              </a:rPr>
              <a:t>Δ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30" i="1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30" i="1">
                <a:latin typeface="Palatino Linotype"/>
                <a:cs typeface="Palatino Linotype"/>
              </a:rPr>
              <a:t>g</a:t>
            </a:r>
            <a:r>
              <a:rPr dirty="0" sz="1000" spc="25">
                <a:latin typeface="Cambria"/>
                <a:cs typeface="Cambria"/>
              </a:rPr>
              <a:t>(</a:t>
            </a:r>
            <a:r>
              <a:rPr dirty="0" sz="1000" spc="35">
                <a:latin typeface="Cambria"/>
                <a:cs typeface="Cambria"/>
              </a:rPr>
              <a:t>Δ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30" i="1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Cambria"/>
                <a:cs typeface="Cambria"/>
              </a:rPr>
              <a:t>)</a:t>
            </a:r>
            <a:r>
              <a:rPr dirty="0" baseline="29914" sz="975" spc="-97" i="1">
                <a:latin typeface="Meiryo"/>
                <a:cs typeface="Meiryo"/>
              </a:rPr>
              <a:t>⊤</a:t>
            </a:r>
            <a:r>
              <a:rPr dirty="0" baseline="29914" sz="975" spc="150" i="1">
                <a:latin typeface="Meiryo"/>
                <a:cs typeface="Meiryo"/>
              </a:rPr>
              <a:t> </a:t>
            </a:r>
            <a:r>
              <a:rPr dirty="0" sz="1000" spc="90">
                <a:latin typeface="Cambria"/>
                <a:cs typeface="Cambria"/>
              </a:rPr>
              <a:t>= </a:t>
            </a:r>
            <a:r>
              <a:rPr dirty="0" sz="1000" spc="35">
                <a:latin typeface="Cambria"/>
                <a:cs typeface="Cambria"/>
              </a:rPr>
              <a:t>[</a:t>
            </a:r>
            <a:r>
              <a:rPr dirty="0" sz="1000" spc="60">
                <a:latin typeface="Cambria"/>
                <a:cs typeface="Cambria"/>
              </a:rPr>
              <a:t>Δ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baseline="29914" sz="975" spc="-22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HL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baseline="29914" sz="975" spc="202">
                <a:latin typeface="Cambria"/>
                <a:cs typeface="Cambria"/>
              </a:rPr>
              <a:t>–</a:t>
            </a:r>
            <a:r>
              <a:rPr dirty="0" baseline="29914" sz="975" spc="82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Cambria"/>
                <a:cs typeface="Cambria"/>
              </a:rPr>
              <a:t>]</a:t>
            </a:r>
            <a:r>
              <a:rPr dirty="0" baseline="29914" sz="975" spc="202">
                <a:latin typeface="Cambria"/>
                <a:cs typeface="Cambria"/>
              </a:rPr>
              <a:t>–</a:t>
            </a:r>
            <a:r>
              <a:rPr dirty="0" baseline="29914" sz="975" spc="15">
                <a:latin typeface="Palatino Linotype"/>
                <a:cs typeface="Palatino Linotype"/>
              </a:rPr>
              <a:t>1</a:t>
            </a:r>
            <a:r>
              <a:rPr dirty="0" baseline="29914" sz="975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35">
                <a:latin typeface="Palatino Linotype"/>
                <a:cs typeface="Palatino Linotype"/>
              </a:rPr>
              <a:t>V</a:t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-225" i="1">
                <a:latin typeface="Meiryo"/>
                <a:cs typeface="Meiryo"/>
              </a:rPr>
              <a:t> </a:t>
            </a:r>
            <a:r>
              <a:rPr dirty="0" baseline="29914" sz="975" spc="-37">
                <a:latin typeface="Cambria"/>
                <a:cs typeface="Cambria"/>
              </a:rPr>
              <a:t>(</a:t>
            </a:r>
            <a:r>
              <a:rPr dirty="0" baseline="29914" sz="975" spc="7">
                <a:latin typeface="Palatino Linotype"/>
                <a:cs typeface="Palatino Linotype"/>
              </a:rPr>
              <a:t>1</a:t>
            </a:r>
            <a:r>
              <a:rPr dirty="0" baseline="29914" sz="975" spc="30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ﬁnall</a:t>
            </a:r>
            <a:r>
              <a:rPr dirty="0" sz="1000" spc="-114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sion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35">
                <a:latin typeface="Palatino Linotype"/>
                <a:cs typeface="Palatino Linotype"/>
              </a:rPr>
              <a:t>-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at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487045">
              <a:lnSpc>
                <a:spcPts val="470"/>
              </a:lnSpc>
              <a:spcBef>
                <a:spcPts val="535"/>
              </a:spcBef>
            </a:pP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  <a:p>
            <a:pPr marL="398145">
              <a:lnSpc>
                <a:spcPts val="890"/>
              </a:lnSpc>
              <a:tabLst>
                <a:tab pos="628015" algn="l"/>
              </a:tabLst>
            </a:pPr>
            <a:r>
              <a:rPr dirty="0" baseline="-22222" sz="1500" spc="-825">
                <a:latin typeface="Palatino Linotype"/>
                <a:cs typeface="Palatino Linotype"/>
              </a:rPr>
              <a:t>V</a:t>
            </a:r>
            <a:r>
              <a:rPr dirty="0" baseline="-11111" sz="1500" spc="-540" i="1">
                <a:latin typeface="Meiryo"/>
                <a:cs typeface="Meiryo"/>
              </a:rPr>
              <a:t>̂</a:t>
            </a:r>
            <a:r>
              <a:rPr dirty="0" baseline="-11111" sz="1500" i="1">
                <a:latin typeface="Meiryo"/>
                <a:cs typeface="Meiryo"/>
              </a:rPr>
              <a:t>	</a:t>
            </a:r>
            <a:r>
              <a:rPr dirty="0" baseline="-22222" sz="1500" spc="187">
                <a:latin typeface="Cambria"/>
                <a:cs typeface="Cambria"/>
              </a:rPr>
              <a:t>=</a:t>
            </a:r>
            <a:r>
              <a:rPr dirty="0" baseline="-22222" sz="1500" spc="-30">
                <a:latin typeface="Cambria"/>
                <a:cs typeface="Cambria"/>
              </a:rPr>
              <a:t> </a:t>
            </a:r>
            <a:r>
              <a:rPr dirty="0" baseline="-22222" sz="1500" spc="-787">
                <a:latin typeface="Palatino Linotype"/>
                <a:cs typeface="Palatino Linotype"/>
              </a:rPr>
              <a:t>V</a:t>
            </a:r>
            <a:r>
              <a:rPr dirty="0" baseline="-11111" sz="1500" spc="-502" i="1">
                <a:latin typeface="Meiryo"/>
                <a:cs typeface="Meiryo"/>
              </a:rPr>
              <a:t>̂</a:t>
            </a:r>
            <a:r>
              <a:rPr dirty="0" baseline="-11111" sz="1500" spc="-225" i="1">
                <a:latin typeface="Meiryo"/>
                <a:cs typeface="Meiryo"/>
              </a:rPr>
              <a:t> </a:t>
            </a:r>
            <a:r>
              <a:rPr dirty="0" sz="650" spc="-10">
                <a:latin typeface="Cambria"/>
                <a:cs typeface="Cambria"/>
              </a:rPr>
              <a:t>(</a:t>
            </a:r>
            <a:r>
              <a:rPr dirty="0" sz="650" spc="-10">
                <a:latin typeface="Palatino Linotype"/>
                <a:cs typeface="Palatino Linotype"/>
              </a:rPr>
              <a:t>2</a:t>
            </a:r>
            <a:r>
              <a:rPr dirty="0" sz="650" spc="-10">
                <a:latin typeface="Cambria"/>
                <a:cs typeface="Cambria"/>
              </a:rPr>
              <a:t>)</a:t>
            </a:r>
            <a:r>
              <a:rPr dirty="0" baseline="-22222" sz="1500" spc="-15" i="1">
                <a:latin typeface="Palatino Linotype"/>
                <a:cs typeface="Palatino Linotype"/>
              </a:rPr>
              <a:t>D</a:t>
            </a:r>
            <a:r>
              <a:rPr dirty="0" sz="650" spc="-10" i="1">
                <a:latin typeface="Meiryo"/>
                <a:cs typeface="Meiryo"/>
              </a:rPr>
              <a:t>⊤</a:t>
            </a:r>
            <a:r>
              <a:rPr dirty="0" sz="650" spc="30" i="1">
                <a:latin typeface="Meiryo"/>
                <a:cs typeface="Meiryo"/>
              </a:rPr>
              <a:t> </a:t>
            </a:r>
            <a:r>
              <a:rPr dirty="0" baseline="-22222" sz="1500" spc="187">
                <a:latin typeface="Cambria"/>
                <a:cs typeface="Cambria"/>
              </a:rPr>
              <a:t>+</a:t>
            </a:r>
            <a:r>
              <a:rPr dirty="0" baseline="-22222" sz="1500" spc="-22">
                <a:latin typeface="Cambria"/>
                <a:cs typeface="Cambria"/>
              </a:rPr>
              <a:t> </a:t>
            </a:r>
            <a:r>
              <a:rPr dirty="0" baseline="-22222" sz="1500" spc="-82" i="1">
                <a:latin typeface="Palatino Linotype"/>
                <a:cs typeface="Palatino Linotype"/>
              </a:rPr>
              <a:t>D</a:t>
            </a:r>
            <a:r>
              <a:rPr dirty="0" baseline="-22222" sz="1500" spc="-802">
                <a:latin typeface="Palatino Linotype"/>
                <a:cs typeface="Palatino Linotype"/>
              </a:rPr>
              <a:t>V</a:t>
            </a:r>
            <a:r>
              <a:rPr dirty="0" baseline="-11111" sz="1500" spc="-509" i="1">
                <a:latin typeface="Meiryo"/>
                <a:cs typeface="Meiryo"/>
              </a:rPr>
              <a:t>̂</a:t>
            </a:r>
            <a:r>
              <a:rPr dirty="0" baseline="-11111" sz="1500" spc="-225" i="1">
                <a:latin typeface="Meiryo"/>
                <a:cs typeface="Meiryo"/>
              </a:rPr>
              <a:t> </a:t>
            </a:r>
            <a:r>
              <a:rPr dirty="0" sz="650" spc="-10">
                <a:latin typeface="Cambria"/>
                <a:cs typeface="Cambria"/>
              </a:rPr>
              <a:t>(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r>
              <a:rPr dirty="0" sz="650" spc="-10">
                <a:latin typeface="Cambria"/>
                <a:cs typeface="Cambria"/>
              </a:rPr>
              <a:t>)</a:t>
            </a:r>
            <a:r>
              <a:rPr dirty="0" baseline="-22222" sz="1500" spc="-15" i="1">
                <a:latin typeface="Palatino Linotype"/>
                <a:cs typeface="Palatino Linotype"/>
              </a:rPr>
              <a:t>D</a:t>
            </a:r>
            <a:r>
              <a:rPr dirty="0" sz="650" spc="-10" i="1">
                <a:latin typeface="Meiryo"/>
                <a:cs typeface="Meiryo"/>
              </a:rPr>
              <a:t>⊤</a:t>
            </a:r>
            <a:r>
              <a:rPr dirty="0" sz="650" spc="30" i="1">
                <a:latin typeface="Meiryo"/>
                <a:cs typeface="Meiryo"/>
              </a:rPr>
              <a:t> </a:t>
            </a:r>
            <a:r>
              <a:rPr dirty="0" baseline="-22222" sz="1500" spc="187">
                <a:latin typeface="Cambria"/>
                <a:cs typeface="Cambria"/>
              </a:rPr>
              <a:t>+</a:t>
            </a:r>
            <a:r>
              <a:rPr dirty="0" baseline="-22222" sz="1500" spc="-22">
                <a:latin typeface="Cambria"/>
                <a:cs typeface="Cambria"/>
              </a:rPr>
              <a:t> </a:t>
            </a:r>
            <a:r>
              <a:rPr dirty="0" baseline="-22222" sz="1500" spc="-787">
                <a:latin typeface="Palatino Linotype"/>
                <a:cs typeface="Palatino Linotype"/>
              </a:rPr>
              <a:t>V</a:t>
            </a:r>
            <a:r>
              <a:rPr dirty="0" baseline="-11111" sz="1500" spc="-502" i="1">
                <a:latin typeface="Meiryo"/>
                <a:cs typeface="Meiryo"/>
              </a:rPr>
              <a:t>̂</a:t>
            </a:r>
            <a:r>
              <a:rPr dirty="0" baseline="-11111" sz="1500" spc="-225" i="1">
                <a:latin typeface="Meiryo"/>
                <a:cs typeface="Meiryo"/>
              </a:rPr>
              <a:t> </a:t>
            </a:r>
            <a:r>
              <a:rPr dirty="0" sz="650">
                <a:latin typeface="Cambria"/>
                <a:cs typeface="Cambria"/>
              </a:rPr>
              <a:t>(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>
                <a:latin typeface="Cambria"/>
                <a:cs typeface="Cambria"/>
              </a:rPr>
              <a:t>)</a:t>
            </a:r>
            <a:r>
              <a:rPr dirty="0" sz="650" spc="105">
                <a:latin typeface="Cambria"/>
                <a:cs typeface="Cambria"/>
              </a:rPr>
              <a:t> </a:t>
            </a:r>
            <a:r>
              <a:rPr dirty="0" baseline="-22222" sz="1500" spc="187">
                <a:latin typeface="Cambria"/>
                <a:cs typeface="Cambria"/>
              </a:rPr>
              <a:t>+</a:t>
            </a:r>
            <a:r>
              <a:rPr dirty="0" baseline="-22222" sz="1500" spc="-22">
                <a:latin typeface="Cambria"/>
                <a:cs typeface="Cambria"/>
              </a:rPr>
              <a:t> </a:t>
            </a:r>
            <a:r>
              <a:rPr dirty="0" baseline="-22222" sz="1500" spc="-82" i="1">
                <a:latin typeface="Palatino Linotype"/>
                <a:cs typeface="Palatino Linotype"/>
              </a:rPr>
              <a:t>D</a:t>
            </a:r>
            <a:r>
              <a:rPr dirty="0" baseline="-22222" sz="1500" spc="-802">
                <a:latin typeface="Palatino Linotype"/>
                <a:cs typeface="Palatino Linotype"/>
              </a:rPr>
              <a:t>V</a:t>
            </a:r>
            <a:r>
              <a:rPr dirty="0" baseline="-11111" sz="1500" spc="-509" i="1">
                <a:latin typeface="Meiryo"/>
                <a:cs typeface="Meiryo"/>
              </a:rPr>
              <a:t>̂</a:t>
            </a:r>
            <a:r>
              <a:rPr dirty="0" baseline="-11111" sz="1500" spc="-232" i="1">
                <a:latin typeface="Meiryo"/>
                <a:cs typeface="Meiryo"/>
              </a:rPr>
              <a:t> 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  <a:p>
            <a:pPr marL="158750">
              <a:lnSpc>
                <a:spcPct val="100000"/>
              </a:lnSpc>
              <a:spcBef>
                <a:spcPts val="103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expression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D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found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2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Windmeijer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(2005).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900">
              <a:latin typeface="Palatino Linotype"/>
              <a:cs typeface="Palatino Linotype"/>
            </a:endParaRPr>
          </a:p>
          <a:p>
            <a:pPr algn="just" marL="50165">
              <a:lnSpc>
                <a:spcPts val="1200"/>
              </a:lnSpc>
              <a:spcBef>
                <a:spcPts val="5"/>
              </a:spcBef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-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7.8</a:t>
            </a:r>
            <a:r>
              <a:rPr dirty="0" sz="1000" spc="290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robust</a:t>
            </a:r>
            <a:r>
              <a:rPr dirty="0" sz="1000" spc="170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estimation</a:t>
            </a:r>
            <a:r>
              <a:rPr dirty="0" sz="1000" spc="16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of</a:t>
            </a:r>
            <a:r>
              <a:rPr dirty="0" sz="1000" spc="160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the</a:t>
            </a:r>
            <a:r>
              <a:rPr dirty="0" sz="1000" spc="16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covariance</a:t>
            </a:r>
            <a:r>
              <a:rPr dirty="0" sz="1000" spc="16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matrix</a:t>
            </a:r>
            <a:r>
              <a:rPr dirty="0" sz="1000" spc="170" b="1">
                <a:latin typeface="Times New Roman"/>
                <a:cs typeface="Times New Roman"/>
              </a:rPr>
              <a:t> 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160" b="1">
                <a:latin typeface="Times New Roman"/>
                <a:cs typeface="Times New Roman"/>
              </a:rPr>
              <a:t>  </a:t>
            </a:r>
            <a:r>
              <a:rPr dirty="0" sz="1000" spc="-10" b="1">
                <a:latin typeface="Courier New"/>
                <a:cs typeface="Courier New"/>
              </a:rPr>
              <a:t>DemocracyIncome</a:t>
            </a:r>
            <a:endParaRPr sz="1000">
              <a:latin typeface="Courier New"/>
              <a:cs typeface="Courier New"/>
            </a:endParaRPr>
          </a:p>
          <a:p>
            <a:pPr algn="just" marL="50165">
              <a:lnSpc>
                <a:spcPts val="1195"/>
              </a:lnSpc>
            </a:pP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50165" marR="42545">
              <a:lnSpc>
                <a:spcPts val="1200"/>
              </a:lnSpc>
              <a:spcBef>
                <a:spcPts val="3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ourier New"/>
                <a:cs typeface="Courier New"/>
              </a:rPr>
              <a:t>vcov</a:t>
            </a:r>
            <a:r>
              <a:rPr dirty="0" sz="1000" spc="-10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computes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“classical”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(and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inconsistent)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version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variance,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50">
                <a:latin typeface="Courier New"/>
                <a:cs typeface="Courier New"/>
              </a:rPr>
              <a:t>vcovHC</a:t>
            </a:r>
            <a:r>
              <a:rPr dirty="0" sz="1000" spc="-10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robust</a:t>
            </a:r>
            <a:r>
              <a:rPr dirty="0" sz="1000" spc="-35">
                <a:latin typeface="Palatino Linotype"/>
                <a:cs typeface="Palatino Linotype"/>
              </a:rPr>
              <a:t> version</a:t>
            </a:r>
            <a:r>
              <a:rPr dirty="0" sz="1000" spc="-30">
                <a:latin typeface="Palatino Linotype"/>
                <a:cs typeface="Palatino Linotype"/>
              </a:rPr>
              <a:t> (equations </a:t>
            </a:r>
            <a:r>
              <a:rPr dirty="0" sz="1000">
                <a:latin typeface="Palatino Linotype"/>
                <a:cs typeface="Palatino Linotype"/>
              </a:rPr>
              <a:t>7.26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one-</a:t>
            </a:r>
            <a:r>
              <a:rPr dirty="0" sz="1000" spc="-25">
                <a:latin typeface="Palatino Linotype"/>
                <a:cs typeface="Palatino Linotype"/>
              </a:rPr>
              <a:t>step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7.29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two-</a:t>
            </a:r>
            <a:r>
              <a:rPr dirty="0" sz="1000" spc="-20">
                <a:latin typeface="Palatino Linotype"/>
                <a:cs typeface="Palatino Linotype"/>
              </a:rPr>
              <a:t>step </a:t>
            </a:r>
            <a:r>
              <a:rPr dirty="0" sz="1000" spc="-45">
                <a:latin typeface="Palatino Linotype"/>
                <a:cs typeface="Palatino Linotype"/>
              </a:rPr>
              <a:t>one).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Below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95">
                <a:latin typeface="Palatino Linotype"/>
                <a:cs typeface="Palatino Linotype"/>
              </a:rPr>
              <a:t>we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extract </a:t>
            </a:r>
            <a:r>
              <a:rPr dirty="0" sz="1000" spc="-6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standard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errors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ﬁrst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two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coeﬃcients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two-</a:t>
            </a:r>
            <a:r>
              <a:rPr dirty="0" sz="1000" spc="-60">
                <a:latin typeface="Palatino Linotype"/>
                <a:cs typeface="Palatino Linotype"/>
              </a:rPr>
              <a:t>step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difference </a:t>
            </a:r>
            <a:r>
              <a:rPr dirty="0" sz="1000" spc="-10">
                <a:latin typeface="Palatino Linotype"/>
                <a:cs typeface="Palatino Linotype"/>
              </a:rPr>
              <a:t>model.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81479" y="5956979"/>
            <a:ext cx="4985385" cy="84963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algn="r" marR="3252470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sqrt(diag(vcov(diff2)))[1:2]</a:t>
            </a:r>
            <a:endParaRPr sz="800">
              <a:latin typeface="Courier New"/>
              <a:cs typeface="Courier New"/>
            </a:endParaRPr>
          </a:p>
          <a:p>
            <a:pPr algn="r" marL="450215" marR="3190875" indent="-425450">
              <a:lnSpc>
                <a:spcPts val="1120"/>
              </a:lnSpc>
              <a:spcBef>
                <a:spcPts val="60"/>
              </a:spcBef>
              <a:tabLst>
                <a:tab pos="1118235" algn="l"/>
                <a:tab pos="1360805" algn="l"/>
              </a:tabLst>
            </a:pPr>
            <a:r>
              <a:rPr dirty="0" sz="800" spc="-10">
                <a:latin typeface="Courier New"/>
                <a:cs typeface="Courier New"/>
              </a:rPr>
              <a:t>lag(democracy)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lag(income) 0.04795</a:t>
            </a:r>
            <a:r>
              <a:rPr dirty="0" sz="800">
                <a:latin typeface="Courier New"/>
                <a:cs typeface="Courier New"/>
              </a:rPr>
              <a:t>		</a:t>
            </a:r>
            <a:r>
              <a:rPr dirty="0" sz="800" spc="-10">
                <a:latin typeface="Courier New"/>
                <a:cs typeface="Courier New"/>
              </a:rPr>
              <a:t>0.04646</a:t>
            </a:r>
            <a:endParaRPr sz="800">
              <a:latin typeface="Courier New"/>
              <a:cs typeface="Courier New"/>
            </a:endParaRPr>
          </a:p>
          <a:p>
            <a:pPr algn="r" marR="3130550">
              <a:lnSpc>
                <a:spcPct val="100000"/>
              </a:lnSpc>
              <a:spcBef>
                <a:spcPts val="85"/>
              </a:spcBef>
            </a:pPr>
            <a:r>
              <a:rPr dirty="0" sz="800" spc="-10">
                <a:latin typeface="Courier New"/>
                <a:cs typeface="Courier New"/>
              </a:rPr>
              <a:t>sqrt(diag(vcovHC(diff2)))[1:2]</a:t>
            </a:r>
            <a:endParaRPr sz="800">
              <a:latin typeface="Courier New"/>
              <a:cs typeface="Courier New"/>
            </a:endParaRPr>
          </a:p>
          <a:p>
            <a:pPr algn="r" marL="450215" marR="3190875" indent="-425450">
              <a:lnSpc>
                <a:spcPct val="116300"/>
              </a:lnSpc>
              <a:tabLst>
                <a:tab pos="1118235" algn="l"/>
                <a:tab pos="1360805" algn="l"/>
              </a:tabLst>
            </a:pPr>
            <a:r>
              <a:rPr dirty="0" sz="800" spc="-10">
                <a:latin typeface="Courier New"/>
                <a:cs typeface="Courier New"/>
              </a:rPr>
              <a:t>lag(democracy)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lag(income) 0.10783</a:t>
            </a:r>
            <a:r>
              <a:rPr dirty="0" sz="800">
                <a:latin typeface="Courier New"/>
                <a:cs typeface="Courier New"/>
              </a:rPr>
              <a:t>		</a:t>
            </a:r>
            <a:r>
              <a:rPr dirty="0" sz="800" spc="-10">
                <a:latin typeface="Courier New"/>
                <a:cs typeface="Courier New"/>
              </a:rPr>
              <a:t>0.06054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68779" y="6991620"/>
            <a:ext cx="4959985" cy="7251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actually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example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classical </a:t>
            </a:r>
            <a:r>
              <a:rPr dirty="0" sz="1000" spc="-30">
                <a:latin typeface="Palatino Linotype"/>
                <a:cs typeface="Palatino Linotype"/>
              </a:rPr>
              <a:t>variance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formula</a:t>
            </a:r>
            <a:r>
              <a:rPr dirty="0" sz="1000" spc="-25">
                <a:latin typeface="Palatino Linotype"/>
                <a:cs typeface="Palatino Linotype"/>
              </a:rPr>
              <a:t> seems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biased </a:t>
            </a:r>
            <a:r>
              <a:rPr dirty="0" sz="1000" spc="-65">
                <a:latin typeface="Palatino Linotype"/>
                <a:cs typeface="Palatino Linotype"/>
              </a:rPr>
              <a:t>downward.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fact,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“robust”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standard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clearly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superior.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4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7.4.2</a:t>
            </a:r>
            <a:r>
              <a:rPr dirty="0" sz="1000" spc="32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Overidentification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Tests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333935" y="7747801"/>
            <a:ext cx="819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-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650" spc="-6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333935" y="7869304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419204" y="7679252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4657518" y="7764261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534873" y="7845983"/>
            <a:ext cx="4083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47980" algn="l"/>
              </a:tabLst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430" i="1">
                <a:latin typeface="Palatino Linotype"/>
                <a:cs typeface="Palatino Linotype"/>
              </a:rPr>
              <a:t> </a:t>
            </a: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68779" y="7767373"/>
            <a:ext cx="4959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031615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If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moment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valid,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empirical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moments’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vector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20" i="1">
                <a:latin typeface="Palatino Linotype"/>
                <a:cs typeface="Palatino Linotype"/>
              </a:rPr>
              <a:t>m</a:t>
            </a:r>
            <a:r>
              <a:rPr dirty="0" sz="1000" spc="-345" i="1">
                <a:latin typeface="Meiryo"/>
                <a:cs typeface="Meiryo"/>
              </a:rPr>
              <a:t>̄</a:t>
            </a:r>
            <a:r>
              <a:rPr dirty="0" sz="1000" spc="235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145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Δ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sz="1000" spc="185" i="1">
                <a:latin typeface="Meiryo"/>
                <a:cs typeface="Meiryo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has </a:t>
            </a:r>
            <a:r>
              <a:rPr dirty="0" sz="1000" spc="-10">
                <a:latin typeface="Palatino Linotype"/>
                <a:cs typeface="Palatino Linotype"/>
              </a:rPr>
              <a:t>expec-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43393" y="7844223"/>
            <a:ext cx="3147060" cy="492759"/>
          </a:xfrm>
          <a:prstGeom prst="rect">
            <a:avLst/>
          </a:prstGeom>
        </p:spPr>
        <p:txBody>
          <a:bodyPr wrap="square" lIns="0" tIns="933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735"/>
              </a:spcBef>
            </a:pPr>
            <a:r>
              <a:rPr dirty="0" sz="1000" spc="-20">
                <a:latin typeface="Palatino Linotype"/>
                <a:cs typeface="Palatino Linotype"/>
              </a:rPr>
              <a:t>tation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zero.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20">
                <a:latin typeface="Palatino Linotype"/>
                <a:cs typeface="Palatino Linotype"/>
              </a:rPr>
              <a:t> this </a:t>
            </a:r>
            <a:r>
              <a:rPr dirty="0" sz="1000" spc="-40">
                <a:latin typeface="Palatino Linotype"/>
                <a:cs typeface="Palatino Linotype"/>
              </a:rPr>
              <a:t>hypothesis</a:t>
            </a:r>
            <a:r>
              <a:rPr dirty="0" sz="1000" spc="-20">
                <a:latin typeface="Palatino Linotype"/>
                <a:cs typeface="Palatino Linotype"/>
              </a:rPr>
              <a:t> is </a:t>
            </a:r>
            <a:r>
              <a:rPr dirty="0" sz="1000" spc="-45">
                <a:latin typeface="Palatino Linotype"/>
                <a:cs typeface="Palatino Linotype"/>
              </a:rPr>
              <a:t>veriﬁed,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60">
                <a:latin typeface="Palatino Linotype"/>
                <a:cs typeface="Palatino Linotype"/>
              </a:rPr>
              <a:t>Wald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statistic:</a:t>
            </a:r>
            <a:endParaRPr sz="100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640"/>
              </a:spcBef>
            </a:pPr>
            <a:r>
              <a:rPr dirty="0" sz="1000" spc="-520" i="1">
                <a:latin typeface="Palatino Linotype"/>
                <a:cs typeface="Palatino Linotype"/>
              </a:rPr>
              <a:t>m</a:t>
            </a:r>
            <a:r>
              <a:rPr dirty="0" sz="1000" spc="-345" i="1">
                <a:latin typeface="Meiryo"/>
                <a:cs typeface="Meiryo"/>
              </a:rPr>
              <a:t>̄</a:t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baseline="34188" sz="975" spc="-60" i="1">
                <a:latin typeface="Meiryo"/>
                <a:cs typeface="Meiryo"/>
              </a:rPr>
              <a:t>⊤</a:t>
            </a:r>
            <a:r>
              <a:rPr dirty="0" sz="1000" spc="-25">
                <a:latin typeface="Palatino Linotype"/>
                <a:cs typeface="Palatino Linotype"/>
              </a:rPr>
              <a:t>V</a:t>
            </a:r>
            <a:r>
              <a:rPr dirty="0" sz="1000" spc="-100">
                <a:latin typeface="Cambria"/>
                <a:cs typeface="Cambria"/>
              </a:rPr>
              <a:t>(</a:t>
            </a:r>
            <a:r>
              <a:rPr dirty="0" sz="1000" spc="-509" i="1">
                <a:latin typeface="Palatino Linotype"/>
                <a:cs typeface="Palatino Linotype"/>
              </a:rPr>
              <a:t>m</a:t>
            </a:r>
            <a:r>
              <a:rPr dirty="0" sz="1000" spc="-325" i="1">
                <a:latin typeface="Meiryo"/>
                <a:cs typeface="Meiryo"/>
              </a:rPr>
              <a:t>̄</a:t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45">
                <a:latin typeface="Cambria"/>
                <a:cs typeface="Cambria"/>
              </a:rPr>
              <a:t>)</a:t>
            </a:r>
            <a:r>
              <a:rPr dirty="0" baseline="34188" sz="975" spc="345">
                <a:latin typeface="Cambria"/>
                <a:cs typeface="Cambria"/>
              </a:rPr>
              <a:t>–</a:t>
            </a:r>
            <a:r>
              <a:rPr dirty="0" baseline="34188" sz="975" spc="225">
                <a:latin typeface="Palatino Linotype"/>
                <a:cs typeface="Palatino Linotype"/>
              </a:rPr>
              <a:t>1</a:t>
            </a:r>
            <a:r>
              <a:rPr dirty="0" sz="1000" spc="-415" i="1">
                <a:latin typeface="Palatino Linotype"/>
                <a:cs typeface="Palatino Linotype"/>
              </a:rPr>
              <a:t>m</a:t>
            </a:r>
            <a:r>
              <a:rPr dirty="0" sz="1000" spc="-210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58664" y="607782"/>
            <a:ext cx="5294630" cy="977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180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Calibri"/>
              <a:cs typeface="Calibri"/>
            </a:endParaRPr>
          </a:p>
          <a:p>
            <a:pPr algn="just" marL="308610" marR="43180" indent="-635">
              <a:lnSpc>
                <a:spcPct val="100000"/>
              </a:lnSpc>
            </a:pP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-250" i="1">
                <a:latin typeface="Meiryo"/>
                <a:cs typeface="Meiryo"/>
              </a:rPr>
              <a:t> </a:t>
            </a:r>
            <a:r>
              <a:rPr dirty="0" baseline="29914" sz="975" spc="15">
                <a:latin typeface="Palatino Linotype"/>
                <a:cs typeface="Palatino Linotype"/>
              </a:rPr>
              <a:t>2</a:t>
            </a:r>
            <a:r>
              <a:rPr dirty="0" baseline="29914" sz="975">
                <a:latin typeface="Palatino Linotype"/>
                <a:cs typeface="Palatino Linotype"/>
              </a:rPr>
              <a:t> </a:t>
            </a:r>
            <a:r>
              <a:rPr dirty="0" baseline="29914" sz="975" spc="44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95" i="1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ee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5">
                <a:latin typeface="Palatino Linotype"/>
                <a:cs typeface="Palatino Linotype"/>
              </a:rPr>
              <a:t>(1958)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mm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7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(1982).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io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versions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0">
                <a:latin typeface="Palatino Linotype"/>
                <a:cs typeface="Palatino Linotype"/>
              </a:rPr>
              <a:t>ob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ending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wh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algn="just" marL="438150" indent="-130175">
              <a:lnSpc>
                <a:spcPct val="100000"/>
              </a:lnSpc>
              <a:spcBef>
                <a:spcPts val="570"/>
              </a:spcBef>
              <a:buFont typeface="Cambria"/>
              <a:buChar char="•"/>
              <a:tabLst>
                <a:tab pos="438784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one-</a:t>
            </a:r>
            <a:r>
              <a:rPr dirty="0" sz="1000" spc="-40">
                <a:latin typeface="Palatino Linotype"/>
                <a:cs typeface="Palatino Linotype"/>
              </a:rPr>
              <a:t>step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two-</a:t>
            </a:r>
            <a:r>
              <a:rPr dirty="0" sz="1000" spc="-40">
                <a:latin typeface="Palatino Linotype"/>
                <a:cs typeface="Palatino Linotype"/>
              </a:rPr>
              <a:t>step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residuals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approximate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20" i="1">
                <a:latin typeface="Palatino Linotype"/>
                <a:cs typeface="Palatino Linotype"/>
              </a:rPr>
              <a:t>m</a:t>
            </a:r>
            <a:r>
              <a:rPr dirty="0" sz="1000" spc="-345" i="1">
                <a:latin typeface="Meiryo"/>
                <a:cs typeface="Meiryo"/>
              </a:rPr>
              <a:t>̄</a:t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;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825349" y="1520966"/>
            <a:ext cx="1549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21367" sz="975" spc="-37" i="1">
                <a:latin typeface="Meiryo"/>
                <a:cs typeface="Meiryo"/>
              </a:rPr>
              <a:t/>
            </a:r>
            <a:r>
              <a:rPr dirty="0" sz="450" spc="-25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815419" y="1662814"/>
            <a:ext cx="1752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17094" sz="975" spc="-37" i="1">
                <a:latin typeface="Palatino Linotype"/>
                <a:cs typeface="Palatino Linotype"/>
              </a:rPr>
              <a:t>N</a:t>
            </a:r>
            <a:r>
              <a:rPr dirty="0" baseline="-17094" sz="975" spc="-150" i="1">
                <a:latin typeface="Palatino Linotype"/>
                <a:cs typeface="Palatino Linotype"/>
              </a:rPr>
              <a:t> </a:t>
            </a:r>
            <a:r>
              <a:rPr dirty="0" sz="450" spc="-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345233" y="1564741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3326960" y="1691881"/>
            <a:ext cx="105410" cy="0"/>
          </a:xfrm>
          <a:custGeom>
            <a:avLst/>
            <a:gdLst/>
            <a:ahLst/>
            <a:cxnLst/>
            <a:rect l="l" t="t" r="r" b="b"/>
            <a:pathLst>
              <a:path w="105410" h="0">
                <a:moveTo>
                  <a:pt x="0" y="0"/>
                </a:moveTo>
                <a:lnTo>
                  <a:pt x="10504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3288860" y="1662814"/>
            <a:ext cx="1752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17094" sz="975" spc="-37" i="1">
                <a:latin typeface="Palatino Linotype"/>
                <a:cs typeface="Palatino Linotype"/>
              </a:rPr>
              <a:t>N</a:t>
            </a:r>
            <a:r>
              <a:rPr dirty="0" baseline="-17094" sz="975" spc="-150" i="1">
                <a:latin typeface="Palatino Linotype"/>
                <a:cs typeface="Palatino Linotype"/>
              </a:rPr>
              <a:t> </a:t>
            </a:r>
            <a:r>
              <a:rPr dirty="0" sz="450" spc="-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444" y="1584437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7005" indent="-129539">
              <a:lnSpc>
                <a:spcPct val="100000"/>
              </a:lnSpc>
              <a:spcBef>
                <a:spcPts val="95"/>
              </a:spcBef>
              <a:buFont typeface="Cambria"/>
              <a:buChar char="•"/>
              <a:tabLst>
                <a:tab pos="167640" algn="l"/>
                <a:tab pos="291719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simple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u="sng" baseline="43209" sz="675" spc="644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3209" sz="675" spc="-37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43209" sz="675" spc="6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r>
              <a:rPr dirty="0" baseline="43209" sz="675" spc="-44" i="1">
                <a:latin typeface="Meiryo"/>
                <a:cs typeface="Meiryo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HL</a:t>
            </a:r>
            <a:r>
              <a:rPr dirty="0" sz="1000" spc="-20">
                <a:latin typeface="Palatino Linotype"/>
                <a:cs typeface="Palatino Linotype"/>
              </a:rPr>
              <a:t>) </a:t>
            </a:r>
            <a:r>
              <a:rPr dirty="0" sz="1000" spc="-30">
                <a:latin typeface="Palatino Linotype"/>
                <a:cs typeface="Palatino Linotype"/>
              </a:rPr>
              <a:t>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robust</a:t>
            </a:r>
            <a:r>
              <a:rPr dirty="0" sz="1000" spc="-20">
                <a:latin typeface="Palatino Linotype"/>
                <a:cs typeface="Palatino Linotype"/>
              </a:rPr>
              <a:t> one(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25" i="1">
                <a:latin typeface="Palatino Linotype"/>
                <a:cs typeface="Palatino Linotype"/>
              </a:rPr>
              <a:t>L</a:t>
            </a:r>
            <a:r>
              <a:rPr dirty="0" baseline="29914" sz="975" spc="-52" i="1">
                <a:latin typeface="Meiryo"/>
                <a:cs typeface="Meiryo"/>
              </a:rPr>
              <a:t>⊤</a:t>
            </a:r>
            <a:r>
              <a:rPr dirty="0" sz="1000" spc="-465">
                <a:latin typeface="Cambria"/>
                <a:cs typeface="Cambria"/>
              </a:rPr>
              <a:t>Ω</a:t>
            </a:r>
            <a:r>
              <a:rPr dirty="0" baseline="13888" sz="1500" spc="-480" i="1">
                <a:latin typeface="Meiryo"/>
                <a:cs typeface="Meiryo"/>
              </a:rPr>
              <a:t>̂</a:t>
            </a:r>
            <a:r>
              <a:rPr dirty="0" baseline="13888" sz="1500" spc="-172" i="1">
                <a:latin typeface="Meiryo"/>
                <a:cs typeface="Meiryo"/>
              </a:rPr>
              <a:t> </a:t>
            </a:r>
            <a:r>
              <a:rPr dirty="0" baseline="-21367" sz="975" spc="-225" i="1">
                <a:latin typeface="Meiryo"/>
                <a:cs typeface="Meiryo"/>
              </a:rPr>
              <a:t/>
            </a:r>
            <a:r>
              <a:rPr dirty="0" baseline="-8547" sz="975" spc="-225" i="1">
                <a:latin typeface="Meiryo"/>
                <a:cs typeface="Meiryo"/>
              </a:rPr>
              <a:t>̂</a:t>
            </a:r>
            <a:r>
              <a:rPr dirty="0" baseline="-6172" sz="675" spc="-225">
                <a:latin typeface="Cambria"/>
                <a:cs typeface="Cambria"/>
              </a:rPr>
              <a:t>(</a:t>
            </a:r>
            <a:r>
              <a:rPr dirty="0" baseline="-6172" sz="675" spc="-225">
                <a:latin typeface="Palatino Linotype"/>
                <a:cs typeface="Palatino Linotype"/>
              </a:rPr>
              <a:t>1</a:t>
            </a:r>
            <a:r>
              <a:rPr dirty="0" baseline="-6172" sz="675" spc="-225">
                <a:latin typeface="Cambria"/>
                <a:cs typeface="Cambria"/>
              </a:rPr>
              <a:t>)</a:t>
            </a:r>
            <a:r>
              <a:rPr dirty="0" baseline="-6172" sz="675" spc="1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moments’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vari-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4842" y="1663784"/>
            <a:ext cx="4959985" cy="629285"/>
          </a:xfrm>
          <a:prstGeom prst="rect">
            <a:avLst/>
          </a:prstGeom>
        </p:spPr>
        <p:txBody>
          <a:bodyPr wrap="square" lIns="0" tIns="85725" rIns="0" bIns="0" rtlCol="0" vert="horz">
            <a:spAutoFit/>
          </a:bodyPr>
          <a:lstStyle/>
          <a:p>
            <a:pPr marL="141605">
              <a:lnSpc>
                <a:spcPct val="100000"/>
              </a:lnSpc>
              <a:spcBef>
                <a:spcPts val="675"/>
              </a:spcBef>
            </a:pPr>
            <a:r>
              <a:rPr dirty="0" sz="1000" spc="-25">
                <a:latin typeface="Palatino Linotype"/>
                <a:cs typeface="Palatino Linotype"/>
              </a:rPr>
              <a:t>ance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matrix.</a:t>
            </a:r>
            <a:endParaRPr sz="1000">
              <a:latin typeface="Palatino Linotype"/>
              <a:cs typeface="Palatino Linotype"/>
            </a:endParaRPr>
          </a:p>
          <a:p>
            <a:pPr marL="12700" marR="5080" indent="107950">
              <a:lnSpc>
                <a:spcPct val="100000"/>
              </a:lnSpc>
              <a:spcBef>
                <a:spcPts val="580"/>
              </a:spcBef>
            </a:pP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example,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two-</a:t>
            </a:r>
            <a:r>
              <a:rPr dirty="0" sz="1000" spc="-10">
                <a:latin typeface="Palatino Linotype"/>
                <a:cs typeface="Palatino Linotype"/>
              </a:rPr>
              <a:t>step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model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using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robust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moments’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</a:t>
            </a:r>
            <a:r>
              <a:rPr dirty="0" sz="1000" spc="-40">
                <a:latin typeface="Palatino Linotype"/>
                <a:cs typeface="Palatino Linotype"/>
              </a:rPr>
              <a:t>based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 the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statistic: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287379" y="2387930"/>
            <a:ext cx="1841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0">
                <a:latin typeface="Cambria"/>
                <a:cs typeface="Cambria"/>
              </a:rPr>
              <a:t>(</a:t>
            </a:r>
            <a:r>
              <a:rPr dirty="0" sz="650" spc="-20">
                <a:latin typeface="Palatino Linotype"/>
                <a:cs typeface="Palatino Linotype"/>
              </a:rPr>
              <a:t>2</a:t>
            </a:r>
            <a:r>
              <a:rPr dirty="0" sz="650" spc="-20">
                <a:latin typeface="Cambria"/>
                <a:cs typeface="Cambria"/>
              </a:rPr>
              <a:t>)</a:t>
            </a:r>
            <a:r>
              <a:rPr dirty="0" sz="650" spc="-2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013515" y="2397337"/>
            <a:ext cx="534035" cy="2660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31445">
              <a:lnSpc>
                <a:spcPts val="950"/>
              </a:lnSpc>
              <a:spcBef>
                <a:spcPts val="95"/>
              </a:spcBef>
              <a:tabLst>
                <a:tab pos="450850" algn="l"/>
              </a:tabLst>
            </a:pPr>
            <a:r>
              <a:rPr dirty="0" sz="1000" spc="45">
                <a:latin typeface="Cambria"/>
                <a:cs typeface="Cambria"/>
              </a:rPr>
              <a:t>Δ</a:t>
            </a:r>
            <a:r>
              <a:rPr dirty="0" sz="1000" spc="-830" i="1">
                <a:latin typeface="Meiryo"/>
                <a:cs typeface="Meiryo"/>
              </a:rPr>
              <a:t/>
            </a:r>
            <a:r>
              <a:rPr dirty="0" sz="1000" spc="-380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L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ts val="950"/>
              </a:lnSpc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013515" y="2323959"/>
            <a:ext cx="82994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53110" algn="l"/>
              </a:tabLst>
            </a:pP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1722188" y="2504897"/>
            <a:ext cx="153670" cy="0"/>
          </a:xfrm>
          <a:custGeom>
            <a:avLst/>
            <a:gdLst/>
            <a:ahLst/>
            <a:cxnLst/>
            <a:rect l="l" t="t" r="r" b="b"/>
            <a:pathLst>
              <a:path w="153669" h="0">
                <a:moveTo>
                  <a:pt x="0" y="0"/>
                </a:moveTo>
                <a:lnTo>
                  <a:pt x="15316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1922059" y="2346810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650" i="1">
                <a:latin typeface="Meiryo"/>
                <a:cs typeface="Meiryo"/>
              </a:rPr>
              <a:t>⊤</a:t>
            </a:r>
            <a:r>
              <a:rPr dirty="0" sz="650" spc="-25" i="1">
                <a:latin typeface="Meiryo"/>
                <a:cs typeface="Meiryo"/>
              </a:rPr>
              <a:t> </a:t>
            </a:r>
            <a:r>
              <a:rPr dirty="0" baseline="-8333" sz="1500" spc="-555" i="1">
                <a:latin typeface="Meiryo"/>
                <a:cs typeface="Meiryo"/>
              </a:rPr>
              <a:t>̂</a:t>
            </a:r>
            <a:endParaRPr baseline="-8333" sz="150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684088" y="2411050"/>
            <a:ext cx="669925" cy="21780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05740">
              <a:lnSpc>
                <a:spcPts val="760"/>
              </a:lnSpc>
              <a:spcBef>
                <a:spcPts val="95"/>
              </a:spcBef>
            </a:pPr>
            <a:r>
              <a:rPr dirty="0" baseline="5555" sz="1500" i="1">
                <a:latin typeface="Palatino Linotype"/>
                <a:cs typeface="Palatino Linotype"/>
              </a:rPr>
              <a:t>L</a:t>
            </a:r>
            <a:r>
              <a:rPr dirty="0" baseline="5555" sz="1500" spc="397" i="1">
                <a:latin typeface="Palatino Linotype"/>
                <a:cs typeface="Palatino Linotype"/>
              </a:rPr>
              <a:t> </a:t>
            </a:r>
            <a:r>
              <a:rPr dirty="0" baseline="5555" sz="1500" spc="127">
                <a:latin typeface="Cambria"/>
                <a:cs typeface="Cambria"/>
              </a:rPr>
              <a:t>Ω</a:t>
            </a:r>
            <a:r>
              <a:rPr dirty="0" baseline="-12820" sz="975" spc="-450" i="1">
                <a:latin typeface="Meiryo"/>
                <a:cs typeface="Meiryo"/>
              </a:rPr>
              <a:t/>
            </a:r>
            <a:r>
              <a:rPr dirty="0" sz="650" spc="-229" i="1">
                <a:latin typeface="Meiryo"/>
                <a:cs typeface="Meiryo"/>
              </a:rPr>
              <a:t>̂</a:t>
            </a:r>
            <a:r>
              <a:rPr dirty="0" baseline="6172" sz="675" spc="-150">
                <a:latin typeface="Cambria"/>
                <a:cs typeface="Cambria"/>
              </a:rPr>
              <a:t>(</a:t>
            </a:r>
            <a:r>
              <a:rPr dirty="0" baseline="6172" sz="675" spc="-97">
                <a:latin typeface="Palatino Linotype"/>
                <a:cs typeface="Palatino Linotype"/>
              </a:rPr>
              <a:t>1</a:t>
            </a:r>
            <a:r>
              <a:rPr dirty="0" baseline="6172" sz="675" spc="-150">
                <a:latin typeface="Cambria"/>
                <a:cs typeface="Cambria"/>
              </a:rPr>
              <a:t>)</a:t>
            </a:r>
            <a:r>
              <a:rPr dirty="0" baseline="6172" sz="675">
                <a:latin typeface="Cambria"/>
                <a:cs typeface="Cambria"/>
              </a:rPr>
              <a:t> </a:t>
            </a:r>
            <a:r>
              <a:rPr dirty="0" baseline="5555" sz="1500" spc="-75" i="1">
                <a:latin typeface="Palatino Linotype"/>
                <a:cs typeface="Palatino Linotype"/>
              </a:rPr>
              <a:t>L</a:t>
            </a:r>
            <a:endParaRPr baseline="5555" sz="1500">
              <a:latin typeface="Palatino Linotype"/>
              <a:cs typeface="Palatino Linotype"/>
            </a:endParaRPr>
          </a:p>
          <a:p>
            <a:pPr marL="38100">
              <a:lnSpc>
                <a:spcPts val="760"/>
              </a:lnSpc>
            </a:pPr>
            <a:r>
              <a:rPr dirty="0" baseline="-13888" sz="1500" spc="-89" i="1">
                <a:latin typeface="Palatino Linotype"/>
                <a:cs typeface="Palatino Linotype"/>
              </a:rPr>
              <a:t>N</a:t>
            </a:r>
            <a:r>
              <a:rPr dirty="0" baseline="-13888" sz="1500" spc="-240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379855" y="2316036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923802" y="2257086"/>
            <a:ext cx="168528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10235" algn="l"/>
                <a:tab pos="1391285" algn="l"/>
                <a:tab pos="1597025" algn="l"/>
              </a:tabLst>
            </a:pPr>
            <a:r>
              <a:rPr dirty="0" sz="1000" spc="95" i="1">
                <a:latin typeface="Meiryo"/>
                <a:cs typeface="Meiryo"/>
              </a:rPr>
              <a:t>(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200" i="1">
                <a:latin typeface="Meiryo"/>
                <a:cs typeface="Meiryo"/>
              </a:rPr>
              <a:t>)(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110" i="1">
                <a:latin typeface="Meiryo"/>
                <a:cs typeface="Meiryo"/>
              </a:rPr>
              <a:t>)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95" i="1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618510" y="2323955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2611099" y="2504897"/>
            <a:ext cx="104139" cy="0"/>
          </a:xfrm>
          <a:custGeom>
            <a:avLst/>
            <a:gdLst/>
            <a:ahLst/>
            <a:cxnLst/>
            <a:rect l="l" t="t" r="r" b="b"/>
            <a:pathLst>
              <a:path w="104139" h="0">
                <a:moveTo>
                  <a:pt x="0" y="0"/>
                </a:moveTo>
                <a:lnTo>
                  <a:pt x="10389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2598399" y="2397337"/>
            <a:ext cx="426084" cy="2660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31445">
              <a:lnSpc>
                <a:spcPts val="95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245" i="1">
                <a:latin typeface="Palatino Linotype"/>
                <a:cs typeface="Palatino Linotype"/>
              </a:rPr>
              <a:t> </a:t>
            </a:r>
            <a:r>
              <a:rPr dirty="0" sz="1000" spc="45">
                <a:latin typeface="Cambria"/>
                <a:cs typeface="Cambria"/>
              </a:rPr>
              <a:t>Δ</a:t>
            </a:r>
            <a:r>
              <a:rPr dirty="0" sz="1000" spc="-830" i="1">
                <a:latin typeface="Meiryo"/>
                <a:cs typeface="Meiryo"/>
              </a:rPr>
              <a:t/>
            </a:r>
            <a:r>
              <a:rPr dirty="0" sz="1000" spc="-380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  <a:p>
            <a:pPr marL="12700">
              <a:lnSpc>
                <a:spcPts val="950"/>
              </a:lnSpc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761708" y="2346810"/>
            <a:ext cx="4794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257175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20">
                <a:latin typeface="Cambria"/>
                <a:cs typeface="Cambria"/>
              </a:rPr>
              <a:t>(</a:t>
            </a:r>
            <a:r>
              <a:rPr dirty="0" sz="650" spc="-20">
                <a:latin typeface="Palatino Linotype"/>
                <a:cs typeface="Palatino Linotype"/>
              </a:rPr>
              <a:t>2</a:t>
            </a:r>
            <a:r>
              <a:rPr dirty="0" sz="650" spc="-20">
                <a:latin typeface="Cambria"/>
                <a:cs typeface="Cambria"/>
              </a:rPr>
              <a:t>)</a:t>
            </a:r>
            <a:r>
              <a:rPr dirty="0" baseline="38888" sz="1500" spc="-30" i="1">
                <a:latin typeface="Meiryo"/>
                <a:cs typeface="Meiryo"/>
              </a:rPr>
              <a:t>)</a:t>
            </a:r>
            <a:endParaRPr baseline="38888" sz="1500">
              <a:latin typeface="Meiryo"/>
              <a:cs typeface="Meiryo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504023" y="2650847"/>
            <a:ext cx="5061585" cy="14801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7277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20">
                <a:latin typeface="Cambria"/>
                <a:cs typeface="Cambria"/>
              </a:rPr>
              <a:t> </a:t>
            </a:r>
            <a:r>
              <a:rPr dirty="0" sz="1000" spc="-80">
                <a:latin typeface="Cambria"/>
                <a:cs typeface="Cambria"/>
              </a:rPr>
              <a:t>(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815" i="1">
                <a:latin typeface="Meiryo"/>
                <a:cs typeface="Meiryo"/>
              </a:rPr>
              <a:t/>
            </a:r>
            <a:r>
              <a:rPr dirty="0" sz="1000" spc="-250" i="1">
                <a:latin typeface="Meiryo"/>
                <a:cs typeface="Meiryo"/>
              </a:rPr>
              <a:t>̂</a:t>
            </a:r>
            <a:r>
              <a:rPr dirty="0" baseline="34188" sz="975" spc="-112">
                <a:latin typeface="Cambria"/>
                <a:cs typeface="Cambria"/>
              </a:rPr>
              <a:t>(</a:t>
            </a:r>
            <a:r>
              <a:rPr dirty="0" baseline="34188" sz="975" spc="-37">
                <a:latin typeface="Palatino Linotype"/>
                <a:cs typeface="Palatino Linotype"/>
              </a:rPr>
              <a:t>2</a:t>
            </a:r>
            <a:r>
              <a:rPr dirty="0" baseline="34188" sz="975" spc="-112">
                <a:latin typeface="Cambria"/>
                <a:cs typeface="Cambria"/>
              </a:rPr>
              <a:t>)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15" i="1">
                <a:latin typeface="Palatino Linotype"/>
                <a:cs typeface="Palatino Linotype"/>
              </a:rPr>
              <a:t>L</a:t>
            </a:r>
            <a:r>
              <a:rPr dirty="0" sz="1000" spc="-80">
                <a:latin typeface="Cambria"/>
                <a:cs typeface="Cambria"/>
              </a:rPr>
              <a:t>)(</a:t>
            </a:r>
            <a:r>
              <a:rPr dirty="0" sz="1000" spc="-15" i="1">
                <a:latin typeface="Palatino Linotype"/>
                <a:cs typeface="Palatino Linotype"/>
              </a:rPr>
              <a:t>L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455">
                <a:latin typeface="Cambria"/>
                <a:cs typeface="Cambria"/>
              </a:rPr>
              <a:t>Ω</a:t>
            </a:r>
            <a:r>
              <a:rPr dirty="0" baseline="13888" sz="1500" spc="-465" i="1">
                <a:latin typeface="Meiryo"/>
                <a:cs typeface="Meiryo"/>
              </a:rPr>
              <a:t>̂</a:t>
            </a:r>
            <a:r>
              <a:rPr dirty="0" baseline="13888" sz="1500" spc="-112" i="1">
                <a:latin typeface="Meiryo"/>
                <a:cs typeface="Meiryo"/>
              </a:rPr>
              <a:t> </a:t>
            </a:r>
            <a:r>
              <a:rPr dirty="0" baseline="-21367" sz="975" spc="-225" i="1">
                <a:latin typeface="Meiryo"/>
                <a:cs typeface="Meiryo"/>
              </a:rPr>
              <a:t/>
            </a:r>
            <a:r>
              <a:rPr dirty="0" baseline="-8547" sz="975" spc="-225" i="1">
                <a:latin typeface="Meiryo"/>
                <a:cs typeface="Meiryo"/>
              </a:rPr>
              <a:t>̂</a:t>
            </a:r>
            <a:r>
              <a:rPr dirty="0" baseline="-6172" sz="675" spc="-225">
                <a:latin typeface="Cambria"/>
                <a:cs typeface="Cambria"/>
              </a:rPr>
              <a:t>(</a:t>
            </a:r>
            <a:r>
              <a:rPr dirty="0" baseline="-6172" sz="675" spc="-225">
                <a:latin typeface="Palatino Linotype"/>
                <a:cs typeface="Palatino Linotype"/>
              </a:rPr>
              <a:t>1</a:t>
            </a:r>
            <a:r>
              <a:rPr dirty="0" baseline="-6172" sz="675" spc="-225">
                <a:latin typeface="Cambria"/>
                <a:cs typeface="Cambria"/>
              </a:rPr>
              <a:t>)</a:t>
            </a:r>
            <a:r>
              <a:rPr dirty="0" baseline="-6172" sz="675" spc="37">
                <a:latin typeface="Cambria"/>
                <a:cs typeface="Cambria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Cambria"/>
                <a:cs typeface="Cambria"/>
              </a:rPr>
              <a:t>)</a:t>
            </a:r>
            <a:r>
              <a:rPr dirty="0" baseline="34188" sz="975" spc="225">
                <a:latin typeface="Cambria"/>
                <a:cs typeface="Cambria"/>
              </a:rPr>
              <a:t>–</a:t>
            </a:r>
            <a:r>
              <a:rPr dirty="0" baseline="34188" sz="975" spc="112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25" i="1">
                <a:latin typeface="Palatino Linotype"/>
                <a:cs typeface="Palatino Linotype"/>
              </a:rPr>
              <a:t>L</a:t>
            </a:r>
            <a:r>
              <a:rPr dirty="0" baseline="34188" sz="975" spc="22" i="1">
                <a:latin typeface="Meiryo"/>
                <a:cs typeface="Meiryo"/>
              </a:rPr>
              <a:t>⊤</a:t>
            </a:r>
            <a:r>
              <a:rPr dirty="0" sz="1000" spc="155">
                <a:latin typeface="Cambria"/>
                <a:cs typeface="Cambria"/>
              </a:rPr>
              <a:t>Δ</a:t>
            </a:r>
            <a:r>
              <a:rPr dirty="0" sz="1000" spc="-800" i="1">
                <a:latin typeface="Meiryo"/>
                <a:cs typeface="Meiryo"/>
              </a:rPr>
              <a:t/>
            </a:r>
            <a:r>
              <a:rPr dirty="0" sz="1000" spc="-215" i="1">
                <a:latin typeface="Meiryo"/>
                <a:cs typeface="Meiryo"/>
              </a:rPr>
              <a:t>̂</a:t>
            </a:r>
            <a:r>
              <a:rPr dirty="0" baseline="34188" sz="975" spc="-15">
                <a:latin typeface="Cambria"/>
                <a:cs typeface="Cambria"/>
              </a:rPr>
              <a:t>(</a:t>
            </a:r>
            <a:r>
              <a:rPr dirty="0" baseline="34188" sz="975" spc="44">
                <a:latin typeface="Palatino Linotype"/>
                <a:cs typeface="Palatino Linotype"/>
              </a:rPr>
              <a:t>2</a:t>
            </a:r>
            <a:r>
              <a:rPr dirty="0" baseline="34188" sz="975" spc="52">
                <a:latin typeface="Cambria"/>
                <a:cs typeface="Cambria"/>
              </a:rPr>
              <a:t>)</a:t>
            </a:r>
            <a:r>
              <a:rPr dirty="0" sz="1000" spc="-3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63500">
              <a:lnSpc>
                <a:spcPts val="1195"/>
              </a:lnSpc>
              <a:spcBef>
                <a:spcPts val="720"/>
              </a:spcBef>
            </a:pP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lue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ob</a:t>
            </a:r>
            <a:r>
              <a:rPr dirty="0" sz="1000" spc="-5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-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mm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35" i="1">
                <a:latin typeface="Meiryo"/>
                <a:cs typeface="Meiryo"/>
              </a:rPr>
              <a:t/>
            </a:r>
            <a:r>
              <a:rPr dirty="0" baseline="11111" sz="1500" spc="-509" i="1">
                <a:latin typeface="Meiryo"/>
                <a:cs typeface="Meiryo"/>
              </a:rPr>
              <a:t>̂</a:t>
            </a:r>
            <a:r>
              <a:rPr dirty="0" baseline="29914" sz="975" spc="-37">
                <a:latin typeface="Cambria"/>
                <a:cs typeface="Cambria"/>
              </a:rPr>
              <a:t>(</a:t>
            </a:r>
            <a:r>
              <a:rPr dirty="0" baseline="29914" sz="975" spc="7">
                <a:latin typeface="Palatino Linotype"/>
                <a:cs typeface="Palatino Linotype"/>
              </a:rPr>
              <a:t>2</a:t>
            </a:r>
            <a:r>
              <a:rPr dirty="0" baseline="29914" sz="975" spc="30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63500" marR="55880" indent="107950">
              <a:lnSpc>
                <a:spcPts val="1190"/>
              </a:lnSpc>
              <a:spcBef>
                <a:spcPts val="45"/>
              </a:spcBef>
            </a:pP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mmend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80">
                <a:latin typeface="Palatino Linotype"/>
                <a:cs typeface="Palatino Linotype"/>
              </a:rPr>
              <a:t>“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ys-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-130">
                <a:latin typeface="Palatino Linotype"/>
                <a:cs typeface="Palatino Linotype"/>
              </a:rPr>
              <a:t>”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5">
                <a:latin typeface="Palatino Linotype"/>
                <a:cs typeface="Palatino Linotype"/>
              </a:rPr>
              <a:t>-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onditions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ning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lidity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suppleme</a:t>
            </a:r>
            <a:r>
              <a:rPr dirty="0" sz="1000" spc="-6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800">
              <a:latin typeface="Palatino Linotype"/>
              <a:cs typeface="Palatino Linotype"/>
            </a:endParaRPr>
          </a:p>
          <a:p>
            <a:pPr marL="63500">
              <a:lnSpc>
                <a:spcPts val="1200"/>
              </a:lnSpc>
            </a:pPr>
            <a:r>
              <a:rPr dirty="0" sz="1000" spc="-25" b="1">
                <a:latin typeface="Cambria"/>
                <a:cs typeface="Cambria"/>
              </a:rPr>
              <a:t>Example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7.9</a:t>
            </a:r>
            <a:r>
              <a:rPr dirty="0" sz="1000" spc="285" b="1">
                <a:latin typeface="Cambria"/>
                <a:cs typeface="Cambria"/>
              </a:rPr>
              <a:t>  </a:t>
            </a:r>
            <a:r>
              <a:rPr dirty="0" sz="1000" spc="-25" b="1">
                <a:latin typeface="Cambria"/>
                <a:cs typeface="Cambria"/>
              </a:rPr>
              <a:t>Sargan-</a:t>
            </a:r>
            <a:r>
              <a:rPr dirty="0" sz="1000" spc="-20" b="1">
                <a:latin typeface="Cambria"/>
                <a:cs typeface="Cambria"/>
              </a:rPr>
              <a:t>Hansen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test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DemocracyIncome</a:t>
            </a:r>
            <a:r>
              <a:rPr dirty="0" sz="1000" spc="-370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marL="63500" marR="55244">
              <a:lnSpc>
                <a:spcPts val="1200"/>
              </a:lnSpc>
              <a:spcBef>
                <a:spcPts val="4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Sargan-</a:t>
            </a:r>
            <a:r>
              <a:rPr dirty="0" sz="1000" spc="-25">
                <a:latin typeface="Palatino Linotype"/>
                <a:cs typeface="Palatino Linotype"/>
              </a:rPr>
              <a:t>Hansen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performed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through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sargan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example,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20">
                <a:latin typeface="Palatino Linotype"/>
                <a:cs typeface="Palatino Linotype"/>
              </a:rPr>
              <a:t>one-</a:t>
            </a:r>
            <a:r>
              <a:rPr dirty="0" sz="1000" spc="-40">
                <a:latin typeface="Palatino Linotype"/>
                <a:cs typeface="Palatino Linotype"/>
              </a:rPr>
              <a:t>step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difference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67532" y="4297000"/>
            <a:ext cx="4985385" cy="170307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sargan(diff2)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Sargan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test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95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democracy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lag(democracy)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lag(income)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|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lag(democracy,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2:99)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|</a:t>
            </a:r>
            <a:r>
              <a:rPr dirty="0" sz="800" spc="425">
                <a:latin typeface="Courier New"/>
                <a:cs typeface="Courier New"/>
              </a:rPr>
              <a:t> </a:t>
            </a:r>
            <a:r>
              <a:rPr dirty="0" sz="1000" spc="-50">
                <a:latin typeface="Courier New"/>
                <a:cs typeface="Courier New"/>
              </a:rPr>
              <a:t>…</a:t>
            </a:r>
            <a:endParaRPr sz="1000">
              <a:latin typeface="Courier New"/>
              <a:cs typeface="Courier New"/>
            </a:endParaRPr>
          </a:p>
          <a:p>
            <a:pPr marL="24765" marR="2886710">
              <a:lnSpc>
                <a:spcPts val="1120"/>
              </a:lnSpc>
              <a:spcBef>
                <a:spcPts val="30"/>
              </a:spcBef>
            </a:pPr>
            <a:r>
              <a:rPr dirty="0" sz="800">
                <a:latin typeface="Courier New"/>
                <a:cs typeface="Courier New"/>
              </a:rPr>
              <a:t>chisq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50,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44,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0.3 </a:t>
            </a:r>
            <a:r>
              <a:rPr dirty="0" sz="800" spc="-10">
                <a:latin typeface="Courier New"/>
                <a:cs typeface="Courier New"/>
              </a:rPr>
              <a:t>sargan(sys2)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Sargan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test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5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democracy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lag(democracy)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lag(income)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|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lag(democracy,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2:99)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|</a:t>
            </a:r>
            <a:r>
              <a:rPr dirty="0" sz="800" spc="425">
                <a:latin typeface="Courier New"/>
                <a:cs typeface="Courier New"/>
              </a:rPr>
              <a:t> </a:t>
            </a:r>
            <a:r>
              <a:rPr dirty="0" sz="1000" spc="-50">
                <a:latin typeface="Courier New"/>
                <a:cs typeface="Courier New"/>
              </a:rPr>
              <a:t>…</a:t>
            </a:r>
            <a:endParaRPr sz="10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20"/>
              </a:spcBef>
            </a:pPr>
            <a:r>
              <a:rPr dirty="0" sz="800">
                <a:latin typeface="Courier New"/>
                <a:cs typeface="Courier New"/>
              </a:rPr>
              <a:t>chisq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56,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54,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0.4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554817" y="6185462"/>
            <a:ext cx="4960620" cy="21513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55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45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“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-130">
                <a:latin typeface="Palatino Linotype"/>
                <a:cs typeface="Palatino Linotype"/>
              </a:rPr>
              <a:t>”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 spc="-30">
                <a:latin typeface="Palatino Linotype"/>
                <a:cs typeface="Palatino Linotype"/>
              </a:rPr>
              <a:t>nine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dummi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1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11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endogenous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ine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ime </a:t>
            </a:r>
            <a:r>
              <a:rPr dirty="0" sz="1000" spc="-50">
                <a:latin typeface="Palatino Linotype"/>
                <a:cs typeface="Palatino Linotype"/>
              </a:rPr>
              <a:t>dummi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).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1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44.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s’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lidity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200"/>
              </a:lnSpc>
              <a:spcBef>
                <a:spcPts val="20"/>
              </a:spcBef>
            </a:pP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em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10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l).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175">
                <a:latin typeface="Palatino Linotype"/>
                <a:cs typeface="Palatino Linotype"/>
              </a:rPr>
              <a:t>he</a:t>
            </a:r>
            <a:r>
              <a:rPr dirty="0" sz="1000" spc="12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add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10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suppleme</a:t>
            </a:r>
            <a:r>
              <a:rPr dirty="0" sz="1000" spc="-6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onding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10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ome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onditions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10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55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10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66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1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12.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120" i="1">
                <a:latin typeface="Palatino Linotype"/>
                <a:cs typeface="Palatino Linotype"/>
              </a:rPr>
              <a:t> </a:t>
            </a:r>
            <a:r>
              <a:rPr dirty="0" sz="1000" spc="90">
                <a:latin typeface="Cambria"/>
                <a:cs typeface="Cambria"/>
              </a:rPr>
              <a:t>= </a:t>
            </a:r>
            <a:r>
              <a:rPr dirty="0" sz="1000">
                <a:latin typeface="Palatino Linotype"/>
                <a:cs typeface="Palatino Linotype"/>
              </a:rPr>
              <a:t>66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12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54,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ain,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lidity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nditions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em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mm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25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Hansen-</a:t>
            </a:r>
            <a:r>
              <a:rPr dirty="0" sz="1000" spc="-35">
                <a:latin typeface="Palatino Linotype"/>
                <a:cs typeface="Palatino Linotype"/>
              </a:rPr>
              <a:t>Sargan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particularly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sensitive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problem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</a:t>
            </a:r>
            <a:r>
              <a:rPr dirty="0" sz="1000" spc="-10">
                <a:latin typeface="Palatino Linotype"/>
                <a:cs typeface="Palatino Linotype"/>
              </a:rPr>
              <a:t> proliferation.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>
              <a:lnSpc>
                <a:spcPts val="1200"/>
              </a:lnSpc>
              <a:spcBef>
                <a:spcPts val="40"/>
              </a:spcBef>
            </a:pPr>
            <a:r>
              <a:rPr dirty="0" sz="1000" spc="-40">
                <a:latin typeface="Palatino Linotype"/>
                <a:cs typeface="Palatino Linotype"/>
              </a:rPr>
              <a:t>Roodman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(2009b),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studies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Levine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-20">
                <a:latin typeface="Palatino Linotype"/>
                <a:cs typeface="Palatino Linotype"/>
              </a:rPr>
              <a:t> al. </a:t>
            </a:r>
            <a:r>
              <a:rPr dirty="0" sz="1000">
                <a:latin typeface="Palatino Linotype"/>
                <a:cs typeface="Palatino Linotype"/>
              </a:rPr>
              <a:t>(2000)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Forbes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(2000),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shows</a:t>
            </a:r>
            <a:r>
              <a:rPr dirty="0" sz="1000" spc="-10">
                <a:latin typeface="Palatino Linotype"/>
                <a:cs typeface="Palatino Linotype"/>
              </a:rPr>
              <a:t> that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p-</a:t>
            </a:r>
            <a:r>
              <a:rPr dirty="0" sz="1000" spc="-35">
                <a:latin typeface="Palatino Linotype"/>
                <a:cs typeface="Palatino Linotype"/>
              </a:rPr>
              <a:t>value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tends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very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high,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leading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non-</a:t>
            </a:r>
            <a:r>
              <a:rPr dirty="0" sz="1000" spc="-10">
                <a:latin typeface="Palatino Linotype"/>
                <a:cs typeface="Palatino Linotype"/>
              </a:rPr>
              <a:t>rejecting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validity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moment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79" y="611668"/>
            <a:ext cx="5243830" cy="7397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Estimation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of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Dynamic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</a:t>
            </a:r>
            <a:r>
              <a:rPr dirty="0" sz="800" spc="27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181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50">
              <a:latin typeface="Calibri"/>
              <a:cs typeface="Calibri"/>
            </a:endParaRPr>
          </a:p>
          <a:p>
            <a:pPr algn="just" marL="12700" marR="288290">
              <a:lnSpc>
                <a:spcPct val="100000"/>
              </a:lnSpc>
            </a:pPr>
            <a:r>
              <a:rPr dirty="0" sz="1000" spc="-25">
                <a:latin typeface="Palatino Linotype"/>
                <a:cs typeface="Palatino Linotype"/>
              </a:rPr>
              <a:t>conditions, </a:t>
            </a:r>
            <a:r>
              <a:rPr dirty="0" sz="1000" spc="-50">
                <a:latin typeface="Palatino Linotype"/>
                <a:cs typeface="Palatino Linotype"/>
              </a:rPr>
              <a:t>when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same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performed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parsimonious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terms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instru- </a:t>
            </a:r>
            <a:r>
              <a:rPr dirty="0" sz="1000" spc="-25">
                <a:latin typeface="Palatino Linotype"/>
                <a:cs typeface="Palatino Linotype"/>
              </a:rPr>
              <a:t>ments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may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lead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opposite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conclusions.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illustrate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result,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we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compute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Sargan’s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 on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previously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dataset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7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observations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25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countries.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81479" y="1529111"/>
            <a:ext cx="4985385" cy="56642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sapply(list(diff25,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diff25lim,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diff25coll),</a:t>
            </a:r>
            <a:endParaRPr sz="800">
              <a:latin typeface="Courier New"/>
              <a:cs typeface="Courier New"/>
            </a:endParaRPr>
          </a:p>
          <a:p>
            <a:pPr marL="146685" marR="2401570" indent="303530">
              <a:lnSpc>
                <a:spcPct val="116300"/>
              </a:lnSpc>
              <a:tabLst>
                <a:tab pos="632460" algn="l"/>
                <a:tab pos="1118235" algn="l"/>
              </a:tabLst>
            </a:pPr>
            <a:r>
              <a:rPr dirty="0" sz="800">
                <a:latin typeface="Courier New"/>
                <a:cs typeface="Courier New"/>
              </a:rPr>
              <a:t>function(x)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sargan(x)[["p.value"]]) chisq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chisq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chisq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0.91890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0.07105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0.21531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68779" y="2280288"/>
            <a:ext cx="4961890" cy="14052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35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p-</a:t>
            </a:r>
            <a:r>
              <a:rPr dirty="0" sz="1000" spc="-80">
                <a:latin typeface="Palatino Linotype"/>
                <a:cs typeface="Palatino Linotype"/>
              </a:rPr>
              <a:t>value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model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using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all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moment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conditions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near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1,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while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those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of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other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mod- </a:t>
            </a:r>
            <a:r>
              <a:rPr dirty="0" sz="1000" spc="-45">
                <a:latin typeface="Palatino Linotype"/>
                <a:cs typeface="Palatino Linotype"/>
              </a:rPr>
              <a:t>els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much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lower;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particular,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limiting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number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lags</a:t>
            </a:r>
            <a:r>
              <a:rPr dirty="0" sz="1000" spc="-10">
                <a:latin typeface="Palatino Linotype"/>
                <a:cs typeface="Palatino Linotype"/>
              </a:rPr>
              <a:t> to </a:t>
            </a:r>
            <a:r>
              <a:rPr dirty="0" sz="1000">
                <a:latin typeface="Palatino Linotype"/>
                <a:cs typeface="Palatino Linotype"/>
              </a:rPr>
              <a:t>3,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hypothesis of </a:t>
            </a:r>
            <a:r>
              <a:rPr dirty="0" sz="1000" spc="-30">
                <a:latin typeface="Palatino Linotype"/>
                <a:cs typeface="Palatino Linotype"/>
              </a:rPr>
              <a:t>instruments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validity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rejected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10%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signiﬁcance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level.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3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7.4.3</a:t>
            </a:r>
            <a:r>
              <a:rPr dirty="0" sz="1000" spc="31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Error</a:t>
            </a:r>
            <a:r>
              <a:rPr dirty="0" sz="1000" spc="-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Serial</a:t>
            </a:r>
            <a:r>
              <a:rPr dirty="0" sz="1000" spc="-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Correlation </a:t>
            </a:r>
            <a:r>
              <a:rPr dirty="0" sz="1000" spc="-20" b="1">
                <a:latin typeface="Calibri"/>
                <a:cs typeface="Calibri"/>
              </a:rPr>
              <a:t>Test</a:t>
            </a:r>
            <a:endParaRPr sz="1000">
              <a:latin typeface="Calibri"/>
              <a:cs typeface="Calibri"/>
            </a:endParaRPr>
          </a:p>
          <a:p>
            <a:pPr algn="just" marL="12700" marR="6350">
              <a:lnSpc>
                <a:spcPct val="100000"/>
              </a:lnSpc>
              <a:spcBef>
                <a:spcPts val="5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generalized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method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moments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consistent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unless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moment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conditions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are </a:t>
            </a:r>
            <a:r>
              <a:rPr dirty="0" sz="1000" spc="-20">
                <a:latin typeface="Palatino Linotype"/>
                <a:cs typeface="Palatino Linotype"/>
              </a:rPr>
              <a:t>ver- </a:t>
            </a:r>
            <a:r>
              <a:rPr dirty="0" sz="1000" spc="-40">
                <a:latin typeface="Palatino Linotype"/>
                <a:cs typeface="Palatino Linotype"/>
              </a:rPr>
              <a:t>iﬁed,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which,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particular,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implies</a:t>
            </a:r>
            <a:r>
              <a:rPr dirty="0" sz="1000" spc="-10">
                <a:latin typeface="Palatino Linotype"/>
                <a:cs typeface="Palatino Linotype"/>
              </a:rPr>
              <a:t> 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innovations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serially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uncorrelated.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Arellano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40">
                <a:latin typeface="Palatino Linotype"/>
                <a:cs typeface="Palatino Linotype"/>
              </a:rPr>
              <a:t>Bond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(1991)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proposed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appropriate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based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statistic: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84029" y="3852342"/>
            <a:ext cx="501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188285" y="3793850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65">
                <a:latin typeface="Segoe UI Symbol"/>
                <a:cs typeface="Segoe UI Symbol"/>
              </a:rPr>
              <a:t>√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1318371" y="3928846"/>
            <a:ext cx="104139" cy="0"/>
          </a:xfrm>
          <a:custGeom>
            <a:avLst/>
            <a:gdLst/>
            <a:ahLst/>
            <a:cxnLst/>
            <a:rect l="l" t="t" r="r" b="b"/>
            <a:pathLst>
              <a:path w="104140" h="0">
                <a:moveTo>
                  <a:pt x="0" y="0"/>
                </a:moveTo>
                <a:lnTo>
                  <a:pt x="10389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891309" y="3779561"/>
            <a:ext cx="1041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80" i="1">
                <a:latin typeface="Palatino Linotype"/>
                <a:cs typeface="Palatino Linotype"/>
              </a:rPr>
              <a:t>a</a:t>
            </a:r>
            <a:r>
              <a:rPr dirty="0" sz="1000" spc="27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75">
                <a:latin typeface="Cambria"/>
                <a:cs typeface="Cambria"/>
              </a:rPr>
              <a:t> </a:t>
            </a:r>
            <a:r>
              <a:rPr dirty="0" u="sng" baseline="33333" sz="1500" spc="54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333" sz="15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baseline="33333" sz="1500" spc="562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baseline="33333" sz="1500" spc="-202">
                <a:latin typeface="Palatino Linotype"/>
                <a:cs typeface="Palatino Linotype"/>
              </a:rPr>
              <a:t> </a:t>
            </a:r>
            <a:r>
              <a:rPr dirty="0" sz="1000" spc="135">
                <a:latin typeface="Cambria"/>
                <a:cs typeface="Cambria"/>
              </a:rPr>
              <a:t>Δ</a:t>
            </a:r>
            <a:r>
              <a:rPr dirty="0" sz="1000" spc="-790" i="1">
                <a:latin typeface="Meiryo"/>
                <a:cs typeface="Meiryo"/>
              </a:rPr>
              <a:t/>
            </a:r>
            <a:r>
              <a:rPr dirty="0" sz="1000" spc="-229" i="1">
                <a:latin typeface="Meiryo"/>
                <a:cs typeface="Meiryo"/>
              </a:rPr>
              <a:t>̂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spc="135">
                <a:latin typeface="Cambria"/>
                <a:cs typeface="Cambria"/>
              </a:rPr>
              <a:t>Δ</a:t>
            </a:r>
            <a:r>
              <a:rPr dirty="0" sz="1000" spc="-790" i="1">
                <a:latin typeface="Meiryo"/>
                <a:cs typeface="Meiryo"/>
              </a:rPr>
              <a:t/>
            </a:r>
            <a:r>
              <a:rPr dirty="0" sz="1000" spc="-229" i="1">
                <a:latin typeface="Meiryo"/>
                <a:cs typeface="Meiryo"/>
              </a:rPr>
              <a:t>̂</a:t>
            </a:r>
            <a:r>
              <a:rPr dirty="0" baseline="34188" sz="975" spc="172">
                <a:latin typeface="Cambria"/>
                <a:cs typeface="Cambria"/>
              </a:rPr>
              <a:t>–</a:t>
            </a:r>
            <a:r>
              <a:rPr dirty="0" baseline="34188" sz="975" spc="-44" i="1">
                <a:latin typeface="Palatino Linotype"/>
                <a:cs typeface="Palatino Linotype"/>
              </a:rPr>
              <a:t>l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30681" y="3848408"/>
            <a:ext cx="5036820" cy="1079500"/>
          </a:xfrm>
          <a:prstGeom prst="rect">
            <a:avLst/>
          </a:prstGeom>
        </p:spPr>
        <p:txBody>
          <a:bodyPr wrap="square" lIns="0" tIns="78105" rIns="0" bIns="0" rtlCol="0" vert="horz">
            <a:spAutoFit/>
          </a:bodyPr>
          <a:lstStyle/>
          <a:p>
            <a:pPr marL="787400">
              <a:lnSpc>
                <a:spcPct val="100000"/>
              </a:lnSpc>
              <a:spcBef>
                <a:spcPts val="61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  <a:p>
            <a:pPr marL="50800" marR="43180">
              <a:lnSpc>
                <a:spcPct val="100000"/>
              </a:lnSpc>
              <a:spcBef>
                <a:spcPts val="520"/>
              </a:spcBef>
            </a:pPr>
            <a:r>
              <a:rPr dirty="0" sz="1000" spc="-55">
                <a:latin typeface="Palatino Linotype"/>
                <a:cs typeface="Palatino Linotype"/>
              </a:rPr>
              <a:t>where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Δ</a:t>
            </a:r>
            <a:r>
              <a:rPr dirty="0" sz="1000" spc="-545" i="1">
                <a:latin typeface="Meiryo"/>
                <a:cs typeface="Meiryo"/>
              </a:rPr>
              <a:t/>
            </a:r>
            <a:r>
              <a:rPr dirty="0" baseline="29914" sz="975" spc="165">
                <a:latin typeface="Cambria"/>
                <a:cs typeface="Cambria"/>
              </a:rPr>
              <a:t>–</a:t>
            </a:r>
            <a:r>
              <a:rPr dirty="0" baseline="29914" sz="975" spc="-15" i="1">
                <a:latin typeface="Palatino Linotype"/>
                <a:cs typeface="Palatino Linotype"/>
              </a:rPr>
              <a:t>l</a:t>
            </a:r>
            <a:r>
              <a:rPr dirty="0" baseline="29914" sz="975" spc="179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-th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lag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Cambria"/>
                <a:cs typeface="Cambria"/>
              </a:rPr>
              <a:t>Δ</a:t>
            </a:r>
            <a:r>
              <a:rPr dirty="0" sz="1000" spc="-455" i="1">
                <a:latin typeface="Meiryo"/>
                <a:cs typeface="Meiryo"/>
              </a:rPr>
              <a:t/>
            </a:r>
            <a:r>
              <a:rPr dirty="0" sz="1000" spc="-90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10">
                <a:latin typeface="Palatino Linotype"/>
                <a:cs typeface="Palatino Linotype"/>
              </a:rPr>
              <a:t> the </a:t>
            </a:r>
            <a:r>
              <a:rPr dirty="0" sz="1000" spc="-35">
                <a:latin typeface="Palatino Linotype"/>
                <a:cs typeface="Palatino Linotype"/>
              </a:rPr>
              <a:t>expression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the </a:t>
            </a:r>
            <a:r>
              <a:rPr dirty="0" sz="1000" spc="-25">
                <a:latin typeface="Palatino Linotype"/>
                <a:cs typeface="Palatino Linotype"/>
              </a:rPr>
              <a:t>theoretical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the esti- </a:t>
            </a:r>
            <a:r>
              <a:rPr dirty="0" sz="1000" spc="-50">
                <a:latin typeface="Palatino Linotype"/>
                <a:cs typeface="Palatino Linotype"/>
              </a:rPr>
              <a:t>mated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one: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Δ</a:t>
            </a:r>
            <a:r>
              <a:rPr dirty="0" sz="1000" spc="-35" i="1">
                <a:latin typeface="Palatino Linotype"/>
                <a:cs typeface="Palatino Linotype"/>
              </a:rPr>
              <a:t>X</a:t>
            </a:r>
            <a:r>
              <a:rPr dirty="0" sz="1000" spc="-490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70">
                <a:latin typeface="Cambria"/>
                <a:cs typeface="Cambria"/>
              </a:rPr>
              <a:t>Δ</a:t>
            </a:r>
            <a:r>
              <a:rPr dirty="0" sz="1000" spc="-525" i="1">
                <a:latin typeface="Meiryo"/>
                <a:cs typeface="Meiryo"/>
              </a:rPr>
              <a:t/>
            </a:r>
            <a:r>
              <a:rPr dirty="0" sz="1000" spc="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35">
                <a:latin typeface="Cambria"/>
                <a:cs typeface="Cambria"/>
              </a:rPr>
              <a:t>Δ</a:t>
            </a:r>
            <a:r>
              <a:rPr dirty="0" sz="1000" spc="-130" i="1">
                <a:latin typeface="Palatino Linotype"/>
                <a:cs typeface="Palatino Linotype"/>
              </a:rPr>
              <a:t>X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baseline="11111" sz="1500" spc="-592" i="1">
                <a:latin typeface="Meiryo"/>
                <a:cs typeface="Meiryo"/>
              </a:rPr>
              <a:t>̂</a:t>
            </a:r>
            <a:r>
              <a:rPr dirty="0" baseline="11111" sz="1500" spc="-19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100">
                <a:latin typeface="Cambria"/>
                <a:cs typeface="Cambria"/>
              </a:rPr>
              <a:t>Δ</a:t>
            </a:r>
            <a:r>
              <a:rPr dirty="0" sz="1000" spc="-790" i="1">
                <a:latin typeface="Meiryo"/>
                <a:cs typeface="Meiryo"/>
              </a:rPr>
              <a:t/>
            </a:r>
            <a:r>
              <a:rPr dirty="0" sz="1000" spc="-265" i="1">
                <a:latin typeface="Meiryo"/>
                <a:cs typeface="Meiryo"/>
              </a:rPr>
              <a:t>̂</a:t>
            </a:r>
            <a:r>
              <a:rPr dirty="0" sz="1000" spc="-120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gets: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635"/>
              </a:spcBef>
            </a:pPr>
            <a:r>
              <a:rPr dirty="0" sz="1000" spc="70">
                <a:latin typeface="Cambria"/>
                <a:cs typeface="Cambria"/>
              </a:rPr>
              <a:t>Δ</a:t>
            </a:r>
            <a:r>
              <a:rPr dirty="0" sz="1000" spc="-805" i="1">
                <a:latin typeface="Meiryo"/>
                <a:cs typeface="Meiryo"/>
              </a:rPr>
              <a:t/>
            </a:r>
            <a:r>
              <a:rPr dirty="0" sz="1000" spc="-355" i="1">
                <a:latin typeface="Meiryo"/>
                <a:cs typeface="Meiryo"/>
              </a:rPr>
              <a:t>̂</a:t>
            </a:r>
            <a:r>
              <a:rPr dirty="0" sz="1000" spc="1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70">
                <a:latin typeface="Cambria"/>
                <a:cs typeface="Cambria"/>
              </a:rPr>
              <a:t>Δ</a:t>
            </a:r>
            <a:r>
              <a:rPr dirty="0" sz="1000" spc="-525" i="1">
                <a:latin typeface="Meiryo"/>
                <a:cs typeface="Meiryo"/>
              </a:rPr>
              <a:t/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90">
                <a:latin typeface="Cambria"/>
                <a:cs typeface="Cambria"/>
              </a:rPr>
              <a:t>Δ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sz="1000" spc="-120">
                <a:latin typeface="Cambria"/>
                <a:cs typeface="Cambria"/>
              </a:rPr>
              <a:t>(</a:t>
            </a:r>
            <a:r>
              <a:rPr dirty="0" sz="1000" spc="-670" i="1">
                <a:latin typeface="Meiryo"/>
                <a:cs typeface="Meiryo"/>
              </a:rPr>
              <a:t/>
            </a:r>
            <a:r>
              <a:rPr dirty="0" baseline="11111" sz="1500" spc="-502" i="1">
                <a:latin typeface="Meiryo"/>
                <a:cs typeface="Meiryo"/>
              </a:rPr>
              <a:t>̂</a:t>
            </a:r>
            <a:r>
              <a:rPr dirty="0" baseline="11111" sz="1500" spc="-209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158750">
              <a:lnSpc>
                <a:spcPct val="100000"/>
              </a:lnSpc>
              <a:spcBef>
                <a:spcPts val="625"/>
              </a:spcBef>
            </a:pPr>
            <a:r>
              <a:rPr dirty="0" sz="1000" spc="-30">
                <a:latin typeface="Palatino Linotype"/>
                <a:cs typeface="Palatino Linotype"/>
              </a:rPr>
              <a:t>Inserting</a:t>
            </a:r>
            <a:r>
              <a:rPr dirty="0" sz="1000" spc="-20">
                <a:latin typeface="Palatino Linotype"/>
                <a:cs typeface="Palatino Linotype"/>
              </a:rPr>
              <a:t> 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expression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into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20">
                <a:latin typeface="Palatino Linotype"/>
                <a:cs typeface="Palatino Linotype"/>
              </a:rPr>
              <a:t> statistic,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obtains: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984035" y="5088272"/>
            <a:ext cx="501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88285" y="4942218"/>
            <a:ext cx="2470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3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188285" y="5029891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65">
                <a:latin typeface="Segoe UI Symbol"/>
                <a:cs typeface="Segoe UI Symbol"/>
              </a:rPr>
              <a:t>√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1318371" y="5164886"/>
            <a:ext cx="104139" cy="0"/>
          </a:xfrm>
          <a:custGeom>
            <a:avLst/>
            <a:gdLst/>
            <a:ahLst/>
            <a:cxnLst/>
            <a:rect l="l" t="t" r="r" b="b"/>
            <a:pathLst>
              <a:path w="104140" h="0">
                <a:moveTo>
                  <a:pt x="0" y="0"/>
                </a:moveTo>
                <a:lnTo>
                  <a:pt x="10389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1305671" y="5150706"/>
            <a:ext cx="118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621713" y="5006088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197896" y="5006088"/>
            <a:ext cx="10737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58445" algn="l"/>
                <a:tab pos="562610" algn="l"/>
                <a:tab pos="977900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35">
                <a:latin typeface="Cambria"/>
                <a:cs typeface="Cambria"/>
              </a:rPr>
              <a:t>–</a:t>
            </a:r>
            <a:r>
              <a:rPr dirty="0" sz="650" spc="35" i="1">
                <a:latin typeface="Palatino Linotype"/>
                <a:cs typeface="Palatino Linotype"/>
              </a:rPr>
              <a:t>l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905513" y="4987942"/>
            <a:ext cx="14890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436370" algn="l"/>
              </a:tabLst>
            </a:pPr>
            <a:r>
              <a:rPr dirty="0" sz="1000" spc="-370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370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916695" y="5015605"/>
            <a:ext cx="2773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20700" algn="l"/>
              </a:tabLst>
            </a:pPr>
            <a:r>
              <a:rPr dirty="0" sz="1000" spc="80" i="1">
                <a:latin typeface="Palatino Linotype"/>
                <a:cs typeface="Palatino Linotype"/>
              </a:rPr>
              <a:t>a</a:t>
            </a:r>
            <a:r>
              <a:rPr dirty="0" sz="1000" spc="275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75">
                <a:latin typeface="Cambria"/>
                <a:cs typeface="Cambria"/>
              </a:rPr>
              <a:t>(</a:t>
            </a:r>
            <a:r>
              <a:rPr dirty="0" sz="1000" spc="110">
                <a:latin typeface="Cambria"/>
                <a:cs typeface="Cambria"/>
              </a:rPr>
              <a:t>Δ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sz="1000" spc="265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285">
                <a:latin typeface="Cambria"/>
                <a:cs typeface="Cambria"/>
              </a:rPr>
              <a:t>(</a:t>
            </a:r>
            <a:r>
              <a:rPr dirty="0" sz="1000" spc="-285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170" i="1">
                <a:latin typeface="Meiryo"/>
                <a:cs typeface="Meiryo"/>
              </a:rPr>
              <a:t/>
            </a:r>
            <a:r>
              <a:rPr dirty="0" sz="1000" spc="-170">
                <a:latin typeface="Cambria"/>
                <a:cs typeface="Cambria"/>
              </a:rPr>
              <a:t>)</a:t>
            </a:r>
            <a:r>
              <a:rPr dirty="0" sz="1000" spc="2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245" i="1">
                <a:latin typeface="Palatino Linotype"/>
                <a:cs typeface="Palatino Linotype"/>
              </a:rPr>
              <a:t> </a:t>
            </a:r>
            <a:r>
              <a:rPr dirty="0" sz="1000" spc="60">
                <a:latin typeface="Cambria"/>
                <a:cs typeface="Cambria"/>
              </a:rPr>
              <a:t>)(Δ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sz="1000" spc="509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420" i="1">
                <a:latin typeface="Palatino Linotype"/>
                <a:cs typeface="Palatino Linotype"/>
              </a:rPr>
              <a:t> </a:t>
            </a:r>
            <a:r>
              <a:rPr dirty="0" sz="1000" spc="-285">
                <a:latin typeface="Cambria"/>
                <a:cs typeface="Cambria"/>
              </a:rPr>
              <a:t>(</a:t>
            </a:r>
            <a:r>
              <a:rPr dirty="0" sz="1000" spc="-285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135" i="1">
                <a:latin typeface="Meiryo"/>
                <a:cs typeface="Meiryo"/>
              </a:rPr>
              <a:t/>
            </a:r>
            <a:r>
              <a:rPr dirty="0" sz="1000" spc="-135">
                <a:latin typeface="Cambria"/>
                <a:cs typeface="Cambria"/>
              </a:rPr>
              <a:t>))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188285" y="5390279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65">
                <a:latin typeface="Segoe UI Symbol"/>
                <a:cs typeface="Segoe UI Symbol"/>
              </a:rPr>
              <a:t>√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1318371" y="5525274"/>
            <a:ext cx="104139" cy="0"/>
          </a:xfrm>
          <a:custGeom>
            <a:avLst/>
            <a:gdLst/>
            <a:ahLst/>
            <a:cxnLst/>
            <a:rect l="l" t="t" r="r" b="b"/>
            <a:pathLst>
              <a:path w="104140" h="0">
                <a:moveTo>
                  <a:pt x="0" y="0"/>
                </a:moveTo>
                <a:lnTo>
                  <a:pt x="10389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1305671" y="5511208"/>
            <a:ext cx="118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025857" y="5375982"/>
            <a:ext cx="9074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75">
                <a:latin typeface="Cambria"/>
                <a:cs typeface="Cambria"/>
              </a:rPr>
              <a:t> </a:t>
            </a:r>
            <a:r>
              <a:rPr dirty="0" u="sng" baseline="33333" sz="1500" spc="54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333" sz="15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baseline="33333" sz="1500" spc="55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baseline="33333" sz="1500" spc="-202">
                <a:latin typeface="Palatino Linotype"/>
                <a:cs typeface="Palatino Linotype"/>
              </a:rPr>
              <a:t> </a:t>
            </a:r>
            <a:r>
              <a:rPr dirty="0" sz="1000" spc="110">
                <a:latin typeface="Cambria"/>
                <a:cs typeface="Cambria"/>
              </a:rPr>
              <a:t>Δ</a:t>
            </a:r>
            <a:r>
              <a:rPr dirty="0" sz="1000" spc="-484" i="1">
                <a:latin typeface="Meiryo"/>
                <a:cs typeface="Meiryo"/>
              </a:rPr>
              <a:t/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110">
                <a:latin typeface="Cambria"/>
                <a:cs typeface="Cambria"/>
              </a:rPr>
              <a:t>Δ</a:t>
            </a:r>
            <a:r>
              <a:rPr dirty="0" sz="1000" spc="-484" i="1">
                <a:latin typeface="Meiryo"/>
                <a:cs typeface="Meiryo"/>
              </a:rPr>
              <a:t/>
            </a:r>
            <a:r>
              <a:rPr dirty="0" baseline="34188" sz="975" spc="172">
                <a:latin typeface="Cambria"/>
                <a:cs typeface="Cambria"/>
              </a:rPr>
              <a:t>–</a:t>
            </a:r>
            <a:r>
              <a:rPr dirty="0" baseline="34188" sz="975" spc="-22" i="1">
                <a:latin typeface="Palatino Linotype"/>
                <a:cs typeface="Palatino Linotype"/>
              </a:rPr>
              <a:t>l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300756" y="5825076"/>
            <a:ext cx="118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911577" y="5609617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65">
                <a:latin typeface="Segoe UI Symbol"/>
                <a:cs typeface="Segoe UI Symbol"/>
              </a:rPr>
              <a:t>√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2041662" y="5744616"/>
            <a:ext cx="104139" cy="0"/>
          </a:xfrm>
          <a:custGeom>
            <a:avLst/>
            <a:gdLst/>
            <a:ahLst/>
            <a:cxnLst/>
            <a:rect l="l" t="t" r="r" b="b"/>
            <a:pathLst>
              <a:path w="104139" h="0">
                <a:moveTo>
                  <a:pt x="0" y="0"/>
                </a:moveTo>
                <a:lnTo>
                  <a:pt x="10389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1145284" y="5736494"/>
            <a:ext cx="1407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325">
                <a:latin typeface="Cambria"/>
                <a:cs typeface="Cambria"/>
              </a:rPr>
              <a:t> </a:t>
            </a:r>
            <a:r>
              <a:rPr dirty="0" baseline="33333" sz="1500">
                <a:latin typeface="Palatino Linotype"/>
                <a:cs typeface="Palatino Linotype"/>
              </a:rPr>
              <a:t>1</a:t>
            </a:r>
            <a:r>
              <a:rPr dirty="0" baseline="33333" sz="1500" spc="75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Δ</a:t>
            </a:r>
            <a:r>
              <a:rPr dirty="0" sz="1000" spc="-545" i="1">
                <a:latin typeface="Meiryo"/>
                <a:cs typeface="Meiryo"/>
              </a:rPr>
              <a:t/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sz="1000" spc="80">
                <a:latin typeface="Cambria"/>
                <a:cs typeface="Cambria"/>
              </a:rPr>
              <a:t>Δ</a:t>
            </a:r>
            <a:r>
              <a:rPr dirty="0" sz="1000" spc="-55" i="1">
                <a:latin typeface="Palatino Linotype"/>
                <a:cs typeface="Palatino Linotype"/>
              </a:rPr>
              <a:t>X</a:t>
            </a:r>
            <a:r>
              <a:rPr dirty="0" baseline="34188" sz="975" spc="157">
                <a:latin typeface="Cambria"/>
                <a:cs typeface="Cambria"/>
              </a:rPr>
              <a:t>–</a:t>
            </a:r>
            <a:r>
              <a:rPr dirty="0" baseline="34188" sz="975" spc="-22" i="1">
                <a:latin typeface="Palatino Linotype"/>
                <a:cs typeface="Palatino Linotype"/>
              </a:rPr>
              <a:t>l</a:t>
            </a:r>
            <a:r>
              <a:rPr dirty="0" baseline="34188" sz="975" spc="569" i="1">
                <a:latin typeface="Palatino Linotype"/>
                <a:cs typeface="Palatino Linotype"/>
              </a:rPr>
              <a:t>  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0" i="1">
                <a:latin typeface="Palatino Linotype"/>
                <a:cs typeface="Palatino Linotype"/>
              </a:rPr>
              <a:t> </a:t>
            </a:r>
            <a:r>
              <a:rPr dirty="0" sz="1000" spc="-370">
                <a:latin typeface="Cambria"/>
                <a:cs typeface="Cambria"/>
              </a:rPr>
              <a:t>(</a:t>
            </a:r>
            <a:r>
              <a:rPr dirty="0" sz="1000" spc="-370" i="1">
                <a:latin typeface="Meiryo"/>
                <a:cs typeface="Meiryo"/>
              </a:rPr>
              <a:t/>
            </a:r>
            <a:r>
              <a:rPr dirty="0" baseline="11111" sz="1500" spc="-555" i="1">
                <a:latin typeface="Meiryo"/>
                <a:cs typeface="Meiryo"/>
              </a:rPr>
              <a:t>̂</a:t>
            </a:r>
            <a:r>
              <a:rPr dirty="0" baseline="11111" sz="1500" spc="-187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90" i="1">
                <a:latin typeface="Meiryo"/>
                <a:cs typeface="Meiryo"/>
              </a:rPr>
              <a:t/>
            </a:r>
            <a:r>
              <a:rPr dirty="0" sz="1000" spc="-9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285561" y="5898914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65">
                <a:latin typeface="Segoe UI Symbol"/>
                <a:cs typeface="Segoe UI Symbol"/>
              </a:rPr>
              <a:t>√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9" name="object 29" descr=""/>
          <p:cNvSpPr/>
          <p:nvPr/>
        </p:nvSpPr>
        <p:spPr>
          <a:xfrm>
            <a:off x="1415641" y="6033909"/>
            <a:ext cx="104139" cy="0"/>
          </a:xfrm>
          <a:custGeom>
            <a:avLst/>
            <a:gdLst/>
            <a:ahLst/>
            <a:cxnLst/>
            <a:rect l="l" t="t" r="r" b="b"/>
            <a:pathLst>
              <a:path w="104140" h="0">
                <a:moveTo>
                  <a:pt x="0" y="0"/>
                </a:moveTo>
                <a:lnTo>
                  <a:pt x="10389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1582963" y="5998243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955238" y="5952404"/>
            <a:ext cx="1092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1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170685" y="6025780"/>
            <a:ext cx="13239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4475" algn="l"/>
                <a:tab pos="915669" algn="l"/>
              </a:tabLst>
            </a:pPr>
            <a:r>
              <a:rPr dirty="0" sz="1000" spc="13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u="sng" sz="1000" spc="-6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285">
                <a:latin typeface="Cambria"/>
                <a:cs typeface="Cambria"/>
              </a:rPr>
              <a:t>(</a:t>
            </a:r>
            <a:r>
              <a:rPr dirty="0" sz="1000" spc="-285" i="1">
                <a:latin typeface="Meiryo"/>
                <a:cs typeface="Meiryo"/>
              </a:rPr>
              <a:t/>
            </a:r>
            <a:r>
              <a:rPr dirty="0" sz="1000" spc="-50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Δ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355" i="1">
                <a:latin typeface="Palatino Linotype"/>
                <a:cs typeface="Palatino Linotype"/>
              </a:rPr>
              <a:t> </a:t>
            </a:r>
            <a:r>
              <a:rPr dirty="0" sz="1000" spc="110">
                <a:latin typeface="Cambria"/>
                <a:cs typeface="Cambria"/>
              </a:rPr>
              <a:t>Δ</a:t>
            </a:r>
            <a:r>
              <a:rPr dirty="0" sz="1000" spc="-484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875227" y="6016270"/>
            <a:ext cx="7086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93065" algn="l"/>
                <a:tab pos="612775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285561" y="6188212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65">
                <a:latin typeface="Segoe UI Symbol"/>
                <a:cs typeface="Segoe UI Symbol"/>
              </a:rPr>
              <a:t>√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582963" y="6287537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170690" y="6315078"/>
            <a:ext cx="7302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4475" algn="l"/>
              </a:tabLst>
            </a:pP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285">
                <a:latin typeface="Cambria"/>
                <a:cs typeface="Cambria"/>
              </a:rPr>
              <a:t>(</a:t>
            </a:r>
            <a:r>
              <a:rPr dirty="0" sz="1000" spc="-285" i="1">
                <a:latin typeface="Meiryo"/>
                <a:cs typeface="Meiryo"/>
              </a:rPr>
              <a:t/>
            </a:r>
            <a:r>
              <a:rPr dirty="0" sz="1000" spc="-50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sz="1000" spc="-21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875227" y="6305563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8" name="object 38" descr=""/>
          <p:cNvSpPr/>
          <p:nvPr/>
        </p:nvSpPr>
        <p:spPr>
          <a:xfrm>
            <a:off x="1967938" y="6422644"/>
            <a:ext cx="221615" cy="0"/>
          </a:xfrm>
          <a:custGeom>
            <a:avLst/>
            <a:gdLst/>
            <a:ahLst/>
            <a:cxnLst/>
            <a:rect l="l" t="t" r="r" b="b"/>
            <a:pathLst>
              <a:path w="221614" h="0">
                <a:moveTo>
                  <a:pt x="0" y="0"/>
                </a:moveTo>
                <a:lnTo>
                  <a:pt x="221399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 descr=""/>
          <p:cNvSpPr txBox="1"/>
          <p:nvPr/>
        </p:nvSpPr>
        <p:spPr>
          <a:xfrm>
            <a:off x="1955238" y="6329367"/>
            <a:ext cx="1301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40">
                <a:latin typeface="Segoe UI Symbol"/>
                <a:cs typeface="Segoe UI Symbol"/>
              </a:rPr>
              <a:t>√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0" name="object 40" descr=""/>
          <p:cNvSpPr/>
          <p:nvPr/>
        </p:nvSpPr>
        <p:spPr>
          <a:xfrm>
            <a:off x="2085324" y="6464363"/>
            <a:ext cx="104139" cy="0"/>
          </a:xfrm>
          <a:custGeom>
            <a:avLst/>
            <a:gdLst/>
            <a:ahLst/>
            <a:cxnLst/>
            <a:rect l="l" t="t" r="r" b="b"/>
            <a:pathLst>
              <a:path w="104139" h="0">
                <a:moveTo>
                  <a:pt x="0" y="0"/>
                </a:moveTo>
                <a:lnTo>
                  <a:pt x="10389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 descr=""/>
          <p:cNvSpPr txBox="1"/>
          <p:nvPr/>
        </p:nvSpPr>
        <p:spPr>
          <a:xfrm>
            <a:off x="1955238" y="6114369"/>
            <a:ext cx="361315" cy="304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1100"/>
              </a:lnSpc>
              <a:spcBef>
                <a:spcPts val="9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  <a:p>
            <a:pPr marL="91440">
              <a:lnSpc>
                <a:spcPts val="1100"/>
              </a:lnSpc>
              <a:tabLst>
                <a:tab pos="283845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/>
          <p:nvPr/>
        </p:nvSpPr>
        <p:spPr>
          <a:xfrm>
            <a:off x="2219512" y="6422644"/>
            <a:ext cx="104139" cy="0"/>
          </a:xfrm>
          <a:custGeom>
            <a:avLst/>
            <a:gdLst/>
            <a:ahLst/>
            <a:cxnLst/>
            <a:rect l="l" t="t" r="r" b="b"/>
            <a:pathLst>
              <a:path w="104139" h="0">
                <a:moveTo>
                  <a:pt x="0" y="0"/>
                </a:moveTo>
                <a:lnTo>
                  <a:pt x="10389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" name="object 43" descr=""/>
          <p:cNvSpPr txBox="1"/>
          <p:nvPr/>
        </p:nvSpPr>
        <p:spPr>
          <a:xfrm>
            <a:off x="2047224" y="6403662"/>
            <a:ext cx="3028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i="1">
                <a:latin typeface="Palatino Linotype"/>
                <a:cs typeface="Palatino Linotype"/>
              </a:rPr>
              <a:t>N</a:t>
            </a:r>
            <a:r>
              <a:rPr dirty="0" baseline="-19444" sz="1500" spc="30" i="1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507425" y="6305563"/>
            <a:ext cx="3549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58445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844377" y="6188209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65">
                <a:latin typeface="Segoe UI Symbol"/>
                <a:cs typeface="Segoe UI Symbol"/>
              </a:rPr>
              <a:t>√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6" name="object 46" descr=""/>
          <p:cNvSpPr/>
          <p:nvPr/>
        </p:nvSpPr>
        <p:spPr>
          <a:xfrm>
            <a:off x="2974578" y="6323202"/>
            <a:ext cx="104139" cy="0"/>
          </a:xfrm>
          <a:custGeom>
            <a:avLst/>
            <a:gdLst/>
            <a:ahLst/>
            <a:cxnLst/>
            <a:rect l="l" t="t" r="r" b="b"/>
            <a:pathLst>
              <a:path w="104139" h="0">
                <a:moveTo>
                  <a:pt x="0" y="0"/>
                </a:moveTo>
                <a:lnTo>
                  <a:pt x="10389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" name="object 47" descr=""/>
          <p:cNvSpPr txBox="1"/>
          <p:nvPr/>
        </p:nvSpPr>
        <p:spPr>
          <a:xfrm>
            <a:off x="3141782" y="6287537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325910" y="6315085"/>
            <a:ext cx="1134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48335" algn="l"/>
              </a:tabLst>
            </a:pP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35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Cambria"/>
                <a:cs typeface="Cambria"/>
              </a:rPr>
              <a:t>Δ</a:t>
            </a:r>
            <a:r>
              <a:rPr dirty="0" sz="1000" spc="-35" i="1">
                <a:latin typeface="Palatino Linotype"/>
                <a:cs typeface="Palatino Linotype"/>
              </a:rPr>
              <a:t>X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285">
                <a:latin typeface="Cambria"/>
                <a:cs typeface="Cambria"/>
              </a:rPr>
              <a:t>(</a:t>
            </a:r>
            <a:r>
              <a:rPr dirty="0" sz="1000" spc="-285" i="1">
                <a:latin typeface="Meiryo"/>
                <a:cs typeface="Meiryo"/>
              </a:rPr>
              <a:t/>
            </a:r>
            <a:r>
              <a:rPr dirty="0" sz="1000" spc="-50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sz="1000" spc="-21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676790" y="6653183"/>
            <a:ext cx="28181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expression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simpliﬁes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11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Lucida Sans Unicode"/>
                <a:cs typeface="Lucida Sans Unicode"/>
              </a:rPr>
              <a:t>→</a:t>
            </a:r>
            <a:r>
              <a:rPr dirty="0" sz="1000" spc="-45">
                <a:latin typeface="Lucida Sans Unicode"/>
                <a:cs typeface="Lucida Sans Unicode"/>
              </a:rPr>
              <a:t> </a:t>
            </a:r>
            <a:r>
              <a:rPr dirty="0" sz="1000" spc="95">
                <a:latin typeface="Cambria"/>
                <a:cs typeface="Cambria"/>
              </a:rPr>
              <a:t>+∞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observing</a:t>
            </a:r>
            <a:r>
              <a:rPr dirty="0" sz="1000" spc="-20">
                <a:latin typeface="Palatino Linotype"/>
                <a:cs typeface="Palatino Linotype"/>
              </a:rPr>
              <a:t> that: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/>
          <p:nvPr/>
        </p:nvSpPr>
        <p:spPr>
          <a:xfrm>
            <a:off x="1930562" y="6922134"/>
            <a:ext cx="104139" cy="0"/>
          </a:xfrm>
          <a:custGeom>
            <a:avLst/>
            <a:gdLst/>
            <a:ahLst/>
            <a:cxnLst/>
            <a:rect l="l" t="t" r="r" b="b"/>
            <a:pathLst>
              <a:path w="104139" h="0">
                <a:moveTo>
                  <a:pt x="0" y="0"/>
                </a:moveTo>
                <a:lnTo>
                  <a:pt x="10389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" name="object 51" descr=""/>
          <p:cNvSpPr txBox="1"/>
          <p:nvPr/>
        </p:nvSpPr>
        <p:spPr>
          <a:xfrm>
            <a:off x="1800350" y="6787133"/>
            <a:ext cx="42290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2100" algn="l"/>
              </a:tabLst>
            </a:pPr>
            <a:r>
              <a:rPr dirty="0" sz="1000" spc="15">
                <a:latin typeface="Segoe UI Symbol"/>
                <a:cs typeface="Segoe UI Symbol"/>
              </a:rPr>
              <a:t>√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15">
                <a:latin typeface="Segoe UI Symbol"/>
                <a:cs typeface="Segoe UI Symbol"/>
              </a:rPr>
              <a:t>√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2" name="object 52" descr=""/>
          <p:cNvSpPr/>
          <p:nvPr/>
        </p:nvSpPr>
        <p:spPr>
          <a:xfrm>
            <a:off x="2210368" y="6922134"/>
            <a:ext cx="104139" cy="0"/>
          </a:xfrm>
          <a:custGeom>
            <a:avLst/>
            <a:gdLst/>
            <a:ahLst/>
            <a:cxnLst/>
            <a:rect l="l" t="t" r="r" b="b"/>
            <a:pathLst>
              <a:path w="104139" h="0">
                <a:moveTo>
                  <a:pt x="0" y="0"/>
                </a:moveTo>
                <a:lnTo>
                  <a:pt x="10389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 descr=""/>
          <p:cNvSpPr txBox="1"/>
          <p:nvPr/>
        </p:nvSpPr>
        <p:spPr>
          <a:xfrm>
            <a:off x="732215" y="6880408"/>
            <a:ext cx="171068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657985" algn="l"/>
              </a:tabLst>
            </a:pPr>
            <a:r>
              <a:rPr dirty="0" sz="1000" spc="-370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370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568773" y="6907951"/>
            <a:ext cx="41998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1605" indent="-129539">
              <a:lnSpc>
                <a:spcPct val="100000"/>
              </a:lnSpc>
              <a:spcBef>
                <a:spcPts val="95"/>
              </a:spcBef>
              <a:buFont typeface="Cambria"/>
              <a:buChar char="•"/>
              <a:tabLst>
                <a:tab pos="142240" algn="l"/>
                <a:tab pos="1361440" algn="l"/>
                <a:tab pos="1641475" algn="l"/>
              </a:tabLst>
            </a:pP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5" i="1">
                <a:latin typeface="Meiryo"/>
                <a:cs typeface="Meiryo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converges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rate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285">
                <a:latin typeface="Cambria"/>
                <a:cs typeface="Cambria"/>
              </a:rPr>
              <a:t>(</a:t>
            </a:r>
            <a:r>
              <a:rPr dirty="0" sz="1000" spc="-285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54" i="1">
                <a:latin typeface="Meiryo"/>
                <a:cs typeface="Meiryo"/>
              </a:rPr>
              <a:t/>
            </a:r>
            <a:r>
              <a:rPr dirty="0" sz="1000" spc="-254">
                <a:latin typeface="Cambria"/>
                <a:cs typeface="Cambria"/>
              </a:rPr>
              <a:t>)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does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neither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diverge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nor </a:t>
            </a:r>
            <a:r>
              <a:rPr dirty="0" sz="1000" spc="-45">
                <a:latin typeface="Palatino Linotype"/>
                <a:cs typeface="Palatino Linotype"/>
              </a:rPr>
              <a:t>converge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0;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568788" y="7059972"/>
            <a:ext cx="4960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1605" indent="-129539">
              <a:lnSpc>
                <a:spcPct val="100000"/>
              </a:lnSpc>
              <a:spcBef>
                <a:spcPts val="95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explanatory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post-</a:t>
            </a:r>
            <a:r>
              <a:rPr dirty="0" sz="1000" spc="-35">
                <a:latin typeface="Palatino Linotype"/>
                <a:cs typeface="Palatino Linotype"/>
              </a:rPr>
              <a:t>determined,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they</a:t>
            </a:r>
            <a:r>
              <a:rPr dirty="0" sz="1000" spc="-20">
                <a:latin typeface="Palatino Linotype"/>
                <a:cs typeface="Palatino Linotype"/>
              </a:rPr>
              <a:t> are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posterior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088169" y="7314491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672884" y="7212674"/>
            <a:ext cx="22320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values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85" i="1">
                <a:latin typeface="Meiryo"/>
                <a:cs typeface="Meiryo"/>
              </a:rPr>
              <a:t/>
            </a:r>
            <a:r>
              <a:rPr dirty="0" sz="1000" spc="-285">
                <a:latin typeface="Palatino Linotype"/>
                <a:cs typeface="Palatino Linotype"/>
              </a:rPr>
              <a:t>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 </a:t>
            </a:r>
            <a:r>
              <a:rPr dirty="0" sz="1000" spc="-40">
                <a:latin typeface="Palatino Linotype"/>
                <a:cs typeface="Palatino Linotype"/>
              </a:rPr>
              <a:t>has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then: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u="sng" baseline="42735" sz="975" spc="-9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2735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baseline="42735" sz="975" spc="89">
                <a:latin typeface="Palatino Linotype"/>
                <a:cs typeface="Palatino Linotype"/>
              </a:rPr>
              <a:t> 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baseline="29914" sz="975" spc="-52" i="1">
                <a:latin typeface="Meiryo"/>
                <a:cs typeface="Meiryo"/>
              </a:rPr>
              <a:t>⊤</a:t>
            </a:r>
            <a:r>
              <a:rPr dirty="0" sz="1000" spc="95">
                <a:latin typeface="Cambria"/>
                <a:cs typeface="Cambria"/>
              </a:rPr>
              <a:t>Δ</a:t>
            </a:r>
            <a:r>
              <a:rPr dirty="0" sz="1000" spc="-35" i="1">
                <a:latin typeface="Palatino Linotype"/>
                <a:cs typeface="Palatino Linotype"/>
              </a:rPr>
              <a:t>X</a:t>
            </a:r>
            <a:r>
              <a:rPr dirty="0" baseline="29914" sz="975" spc="165">
                <a:latin typeface="Cambria"/>
                <a:cs typeface="Cambria"/>
              </a:rPr>
              <a:t>–</a:t>
            </a:r>
            <a:r>
              <a:rPr dirty="0" baseline="29914" sz="975" spc="-22" i="1">
                <a:latin typeface="Palatino Linotype"/>
                <a:cs typeface="Palatino Linotype"/>
              </a:rPr>
              <a:t>l</a:t>
            </a:r>
            <a:r>
              <a:rPr dirty="0" baseline="29914" sz="975" spc="254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Lucida Sans Unicode"/>
                <a:cs typeface="Lucida Sans Unicode"/>
              </a:rPr>
              <a:t>→</a:t>
            </a:r>
            <a:r>
              <a:rPr dirty="0" sz="1000" spc="-50">
                <a:latin typeface="Lucida Sans Unicode"/>
                <a:cs typeface="Lucida Sans Unicod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0;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543377" y="7396467"/>
            <a:ext cx="17494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2245" indent="-144780">
              <a:lnSpc>
                <a:spcPct val="100000"/>
              </a:lnSpc>
              <a:spcBef>
                <a:spcPts val="95"/>
              </a:spcBef>
              <a:buSzPct val="153846"/>
              <a:buFont typeface="Cambria"/>
              <a:buChar char="•"/>
              <a:tabLst>
                <a:tab pos="182880" algn="l"/>
              </a:tabLst>
            </a:pPr>
            <a:r>
              <a:rPr dirty="0" u="sng" baseline="42735" sz="975" spc="-89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2735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baseline="42735" sz="975" spc="89">
                <a:latin typeface="Palatino Linotype"/>
                <a:cs typeface="Palatino Linotype"/>
              </a:rPr>
              <a:t> </a:t>
            </a:r>
            <a:r>
              <a:rPr dirty="0" sz="1000" spc="45">
                <a:latin typeface="Cambria"/>
                <a:cs typeface="Cambria"/>
              </a:rPr>
              <a:t>Δ</a:t>
            </a:r>
            <a:r>
              <a:rPr dirty="0" sz="1000" spc="45" i="1">
                <a:latin typeface="Palatino Linotype"/>
                <a:cs typeface="Palatino Linotype"/>
              </a:rPr>
              <a:t>X</a:t>
            </a:r>
            <a:r>
              <a:rPr dirty="0" baseline="29914" sz="975" spc="67" i="1">
                <a:latin typeface="Meiryo"/>
                <a:cs typeface="Meiryo"/>
              </a:rPr>
              <a:t>⊤</a:t>
            </a:r>
            <a:r>
              <a:rPr dirty="0" sz="1000" spc="45">
                <a:latin typeface="Cambria"/>
                <a:cs typeface="Cambria"/>
              </a:rPr>
              <a:t>Δ</a:t>
            </a:r>
            <a:r>
              <a:rPr dirty="0" sz="1000" spc="45" i="1">
                <a:latin typeface="Palatino Linotype"/>
                <a:cs typeface="Palatino Linotype"/>
              </a:rPr>
              <a:t>X</a:t>
            </a:r>
            <a:r>
              <a:rPr dirty="0" baseline="29914" sz="975" spc="67">
                <a:latin typeface="Cambria"/>
                <a:cs typeface="Cambria"/>
              </a:rPr>
              <a:t>–</a:t>
            </a:r>
            <a:r>
              <a:rPr dirty="0" baseline="29914" sz="975" spc="67" i="1">
                <a:latin typeface="Palatino Linotype"/>
                <a:cs typeface="Palatino Linotype"/>
              </a:rPr>
              <a:t>l</a:t>
            </a:r>
            <a:r>
              <a:rPr dirty="0" baseline="29914" sz="975" spc="202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does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diverge.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543379" y="7475366"/>
            <a:ext cx="5011420" cy="488950"/>
          </a:xfrm>
          <a:prstGeom prst="rect">
            <a:avLst/>
          </a:prstGeom>
        </p:spPr>
        <p:txBody>
          <a:bodyPr wrap="square" lIns="0" tIns="38100" rIns="0" bIns="0" rtlCol="0" vert="horz">
            <a:spAutoFit/>
          </a:bodyPr>
          <a:lstStyle/>
          <a:p>
            <a:pPr marL="182245">
              <a:lnSpc>
                <a:spcPct val="100000"/>
              </a:lnSpc>
              <a:spcBef>
                <a:spcPts val="30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  <a:p>
            <a:pPr marL="38100" marR="30480" indent="107950">
              <a:lnSpc>
                <a:spcPct val="100000"/>
              </a:lnSpc>
              <a:spcBef>
                <a:spcPts val="270"/>
              </a:spcBef>
            </a:pPr>
            <a:r>
              <a:rPr dirty="0" sz="1000" spc="-45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implies</a:t>
            </a:r>
            <a:r>
              <a:rPr dirty="0" sz="1000" spc="-20">
                <a:latin typeface="Palatino Linotype"/>
                <a:cs typeface="Palatino Linotype"/>
              </a:rPr>
              <a:t> that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second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fourth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terms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converge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consistent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-21367" sz="975" i="1">
                <a:latin typeface="Palatino Linotype"/>
                <a:cs typeface="Palatino Linotype"/>
              </a:rPr>
              <a:t>l</a:t>
            </a:r>
            <a:r>
              <a:rPr dirty="0" baseline="-21367" sz="975" spc="217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therefore</a:t>
            </a:r>
            <a:r>
              <a:rPr dirty="0" sz="1000" spc="-10">
                <a:latin typeface="Palatino Linotype"/>
                <a:cs typeface="Palatino Linotype"/>
              </a:rPr>
              <a:t> 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based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981515" y="8133563"/>
            <a:ext cx="501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1" name="object 61" descr=""/>
          <p:cNvSpPr/>
          <p:nvPr/>
        </p:nvSpPr>
        <p:spPr>
          <a:xfrm>
            <a:off x="1315857" y="8210068"/>
            <a:ext cx="104139" cy="0"/>
          </a:xfrm>
          <a:custGeom>
            <a:avLst/>
            <a:gdLst/>
            <a:ahLst/>
            <a:cxnLst/>
            <a:rect l="l" t="t" r="r" b="b"/>
            <a:pathLst>
              <a:path w="104140" h="0">
                <a:moveTo>
                  <a:pt x="0" y="0"/>
                </a:moveTo>
                <a:lnTo>
                  <a:pt x="10389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" name="object 62" descr=""/>
          <p:cNvSpPr txBox="1"/>
          <p:nvPr/>
        </p:nvSpPr>
        <p:spPr>
          <a:xfrm>
            <a:off x="1160256" y="8075069"/>
            <a:ext cx="2863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Segoe UI Symbol"/>
                <a:cs typeface="Segoe UI Symbol"/>
              </a:rPr>
              <a:t>√</a:t>
            </a:r>
            <a:r>
              <a:rPr dirty="0" baseline="-52777" sz="1500" spc="-37" i="1">
                <a:latin typeface="Palatino Linotype"/>
                <a:cs typeface="Palatino Linotype"/>
              </a:rPr>
              <a:t>N</a:t>
            </a:r>
            <a:endParaRPr baseline="-52777" sz="1500">
              <a:latin typeface="Palatino Linotype"/>
              <a:cs typeface="Palatino Linotype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891305" y="8060782"/>
            <a:ext cx="21990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28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85">
                <a:latin typeface="Cambria"/>
                <a:cs typeface="Cambria"/>
              </a:rPr>
              <a:t> </a:t>
            </a:r>
            <a:r>
              <a:rPr dirty="0" u="sng" baseline="33333" sz="1500" spc="569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333" sz="15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baseline="33333" sz="1500" spc="577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baseline="33333" sz="1500" spc="-195">
                <a:latin typeface="Palatino Linotype"/>
                <a:cs typeface="Palatino Linotype"/>
              </a:rPr>
              <a:t> </a:t>
            </a:r>
            <a:r>
              <a:rPr dirty="0" sz="1000" spc="25">
                <a:latin typeface="Cambria"/>
                <a:cs typeface="Cambria"/>
              </a:rPr>
              <a:t>(</a:t>
            </a:r>
            <a:r>
              <a:rPr dirty="0" sz="1000" spc="45">
                <a:latin typeface="Cambria"/>
                <a:cs typeface="Cambria"/>
              </a:rPr>
              <a:t>Δ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120">
                <a:latin typeface="Cambria"/>
                <a:cs typeface="Cambria"/>
              </a:rPr>
              <a:t>Δ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34188" sz="975" spc="187">
                <a:latin typeface="Cambria"/>
                <a:cs typeface="Cambria"/>
              </a:rPr>
              <a:t>–</a:t>
            </a:r>
            <a:r>
              <a:rPr dirty="0" baseline="34188" sz="975" spc="-7" i="1">
                <a:latin typeface="Palatino Linotype"/>
                <a:cs typeface="Palatino Linotype"/>
              </a:rPr>
              <a:t>l</a:t>
            </a:r>
            <a:r>
              <a:rPr dirty="0" baseline="34188" sz="975" spc="179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370">
                <a:latin typeface="Cambria"/>
                <a:cs typeface="Cambria"/>
              </a:rPr>
              <a:t>(</a:t>
            </a:r>
            <a:r>
              <a:rPr dirty="0" sz="1000" spc="-370" i="1">
                <a:latin typeface="Meiryo"/>
                <a:cs typeface="Meiryo"/>
              </a:rPr>
              <a:t/>
            </a:r>
            <a:r>
              <a:rPr dirty="0" baseline="11111" sz="1500" spc="-555" i="1">
                <a:latin typeface="Meiryo"/>
                <a:cs typeface="Meiryo"/>
              </a:rPr>
              <a:t>̂</a:t>
            </a:r>
            <a:r>
              <a:rPr dirty="0" baseline="11111" sz="1500" spc="-202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sz="1000" spc="-80">
                <a:latin typeface="Cambria"/>
                <a:cs typeface="Cambria"/>
              </a:rPr>
              <a:t>)</a:t>
            </a:r>
            <a:r>
              <a:rPr dirty="0" baseline="34188" sz="975" spc="-52" i="1">
                <a:latin typeface="Meiryo"/>
                <a:cs typeface="Meiryo"/>
              </a:rPr>
              <a:t>⊤</a:t>
            </a:r>
            <a:r>
              <a:rPr dirty="0" sz="1000" spc="100">
                <a:latin typeface="Cambria"/>
                <a:cs typeface="Cambria"/>
              </a:rPr>
              <a:t>Δ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100">
                <a:latin typeface="Cambria"/>
                <a:cs typeface="Cambria"/>
              </a:rPr>
              <a:t>Δ</a:t>
            </a:r>
            <a:r>
              <a:rPr dirty="0" sz="1000" spc="-490" i="1">
                <a:latin typeface="Meiryo"/>
                <a:cs typeface="Meiryo"/>
              </a:rPr>
              <a:t/>
            </a:r>
            <a:r>
              <a:rPr dirty="0" baseline="34188" sz="975" spc="157">
                <a:latin typeface="Cambria"/>
                <a:cs typeface="Cambria"/>
              </a:rPr>
              <a:t>–</a:t>
            </a:r>
            <a:r>
              <a:rPr dirty="0" baseline="34188" sz="975" spc="-44" i="1">
                <a:latin typeface="Palatino Linotype"/>
                <a:cs typeface="Palatino Linotype"/>
              </a:rPr>
              <a:t>l</a:t>
            </a:r>
            <a:r>
              <a:rPr dirty="0" baseline="34188" sz="975" spc="-15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58664" y="607782"/>
            <a:ext cx="2865755" cy="4400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182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308610">
              <a:lnSpc>
                <a:spcPct val="100000"/>
              </a:lnSpc>
            </a:pPr>
            <a:r>
              <a:rPr dirty="0" sz="1000" spc="-8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consistent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baseline="-21367" sz="975" i="1">
                <a:latin typeface="Palatino Linotype"/>
                <a:cs typeface="Palatino Linotype"/>
              </a:rPr>
              <a:t>l</a:t>
            </a:r>
            <a:r>
              <a:rPr dirty="0" baseline="-21367" sz="975" spc="232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(and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hence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-21367" sz="975" i="1">
                <a:latin typeface="Palatino Linotype"/>
                <a:cs typeface="Palatino Linotype"/>
              </a:rPr>
              <a:t>l</a:t>
            </a:r>
            <a:r>
              <a:rPr dirty="0" baseline="-21367" sz="975" spc="-15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)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17962" y="1222100"/>
            <a:ext cx="118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892562" y="1133518"/>
            <a:ext cx="2378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baseline="33333" sz="15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baseline="33333" sz="1500" spc="104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Cambria"/>
                <a:cs typeface="Cambria"/>
              </a:rPr>
              <a:t>(</a:t>
            </a:r>
            <a:r>
              <a:rPr dirty="0" sz="1000" spc="30">
                <a:latin typeface="Cambria"/>
                <a:cs typeface="Cambria"/>
              </a:rPr>
              <a:t>Δ</a:t>
            </a:r>
            <a:r>
              <a:rPr dirty="0" sz="1000" spc="-830" i="1">
                <a:latin typeface="Meiryo"/>
                <a:cs typeface="Meiryo"/>
              </a:rPr>
              <a:t/>
            </a:r>
            <a:r>
              <a:rPr dirty="0" sz="1000" spc="-260" i="1">
                <a:latin typeface="Meiryo"/>
                <a:cs typeface="Meiryo"/>
              </a:rPr>
              <a:t>̂</a:t>
            </a:r>
            <a:r>
              <a:rPr dirty="0" baseline="34188" sz="975" spc="142">
                <a:latin typeface="Cambria"/>
                <a:cs typeface="Cambria"/>
              </a:rPr>
              <a:t>–</a:t>
            </a:r>
            <a:r>
              <a:rPr dirty="0" baseline="34188" sz="975" spc="-52" i="1">
                <a:latin typeface="Palatino Linotype"/>
                <a:cs typeface="Palatino Linotype"/>
              </a:rPr>
              <a:t>l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525">
                <a:latin typeface="Palatino Linotype"/>
                <a:cs typeface="Palatino Linotype"/>
              </a:rPr>
              <a:t>V</a:t>
            </a:r>
            <a:r>
              <a:rPr dirty="0" baseline="11111" sz="1500" spc="-480" i="1">
                <a:latin typeface="Meiryo"/>
                <a:cs typeface="Meiryo"/>
              </a:rPr>
              <a:t>̂</a:t>
            </a:r>
            <a:r>
              <a:rPr dirty="0" baseline="11111" sz="1500" spc="-172" i="1">
                <a:latin typeface="Meiryo"/>
                <a:cs typeface="Meiryo"/>
              </a:rPr>
              <a:t> </a:t>
            </a:r>
            <a:r>
              <a:rPr dirty="0" sz="1000" spc="-5">
                <a:latin typeface="Cambria"/>
                <a:cs typeface="Cambria"/>
              </a:rPr>
              <a:t>(</a:t>
            </a:r>
            <a:r>
              <a:rPr dirty="0" sz="1000" spc="30">
                <a:latin typeface="Cambria"/>
                <a:cs typeface="Cambria"/>
              </a:rPr>
              <a:t>Δ</a:t>
            </a:r>
            <a:r>
              <a:rPr dirty="0" sz="1000" spc="-825" i="1">
                <a:latin typeface="Meiryo"/>
                <a:cs typeface="Meiryo"/>
              </a:rPr>
              <a:t/>
            </a:r>
            <a:r>
              <a:rPr dirty="0" sz="1000" spc="-260" i="1">
                <a:latin typeface="Meiryo"/>
                <a:cs typeface="Meiryo"/>
              </a:rPr>
              <a:t>̂</a:t>
            </a:r>
            <a:r>
              <a:rPr dirty="0" sz="1000" spc="-5">
                <a:latin typeface="Cambria"/>
                <a:cs typeface="Cambria"/>
              </a:rPr>
              <a:t>)</a:t>
            </a:r>
            <a:r>
              <a:rPr dirty="0" sz="1000" spc="30">
                <a:latin typeface="Cambria"/>
                <a:cs typeface="Cambria"/>
              </a:rPr>
              <a:t>Δ</a:t>
            </a:r>
            <a:r>
              <a:rPr dirty="0" sz="1000" spc="-825" i="1">
                <a:latin typeface="Meiryo"/>
                <a:cs typeface="Meiryo"/>
              </a:rPr>
              <a:t/>
            </a:r>
            <a:r>
              <a:rPr dirty="0" sz="1000" spc="-260" i="1">
                <a:latin typeface="Meiryo"/>
                <a:cs typeface="Meiryo"/>
              </a:rPr>
              <a:t>̂</a:t>
            </a:r>
            <a:r>
              <a:rPr dirty="0" baseline="34188" sz="975" spc="142">
                <a:latin typeface="Cambria"/>
                <a:cs typeface="Cambria"/>
              </a:rPr>
              <a:t>–</a:t>
            </a:r>
            <a:r>
              <a:rPr dirty="0" baseline="34188" sz="975" spc="-75" i="1">
                <a:latin typeface="Palatino Linotype"/>
                <a:cs typeface="Palatino Linotype"/>
              </a:rPr>
              <a:t>l</a:t>
            </a:r>
            <a:r>
              <a:rPr dirty="0" baseline="34188" sz="975" spc="24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105">
                <a:latin typeface="Cambria"/>
                <a:cs typeface="Cambria"/>
              </a:rPr>
              <a:t>Δ</a:t>
            </a:r>
            <a:r>
              <a:rPr dirty="0" sz="1000" spc="-844" i="1">
                <a:latin typeface="Meiryo"/>
                <a:cs typeface="Meiryo"/>
              </a:rPr>
              <a:t/>
            </a:r>
            <a:r>
              <a:rPr dirty="0" sz="1000" spc="-265" i="1">
                <a:latin typeface="Meiryo"/>
                <a:cs typeface="Meiryo"/>
              </a:rPr>
              <a:t>̂</a:t>
            </a:r>
            <a:r>
              <a:rPr dirty="0" baseline="34188" sz="975" spc="150">
                <a:latin typeface="Cambria"/>
                <a:cs typeface="Cambria"/>
              </a:rPr>
              <a:t>–</a:t>
            </a:r>
            <a:r>
              <a:rPr dirty="0" baseline="34188" sz="975" spc="-37" i="1">
                <a:latin typeface="Palatino Linotype"/>
                <a:cs typeface="Palatino Linotype"/>
              </a:rPr>
              <a:t>l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105">
                <a:latin typeface="Cambria"/>
                <a:cs typeface="Cambria"/>
              </a:rPr>
              <a:t>Δ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sz="1000" spc="-535">
                <a:latin typeface="Palatino Linotype"/>
                <a:cs typeface="Palatino Linotype"/>
              </a:rPr>
              <a:t>V</a:t>
            </a:r>
            <a:r>
              <a:rPr dirty="0" baseline="11111" sz="1500" spc="-487" i="1">
                <a:latin typeface="Meiryo"/>
                <a:cs typeface="Meiryo"/>
              </a:rPr>
              <a:t>̂</a:t>
            </a:r>
            <a:r>
              <a:rPr dirty="0" baseline="11111" sz="1500" spc="-172" i="1">
                <a:latin typeface="Meiryo"/>
                <a:cs typeface="Meiryo"/>
              </a:rPr>
              <a:t> </a:t>
            </a:r>
            <a:r>
              <a:rPr dirty="0" sz="1000" spc="-40">
                <a:latin typeface="Cambria"/>
                <a:cs typeface="Cambria"/>
              </a:rPr>
              <a:t>(</a:t>
            </a:r>
            <a:r>
              <a:rPr dirty="0" sz="1000" spc="-620" i="1">
                <a:latin typeface="Meiryo"/>
                <a:cs typeface="Meiryo"/>
              </a:rPr>
              <a:t/>
            </a:r>
            <a:r>
              <a:rPr dirty="0" baseline="11111" sz="1500" spc="-434" i="1">
                <a:latin typeface="Meiryo"/>
                <a:cs typeface="Meiryo"/>
              </a:rPr>
              <a:t>̂</a:t>
            </a:r>
            <a:r>
              <a:rPr dirty="0" sz="1000" spc="40">
                <a:latin typeface="Cambria"/>
                <a:cs typeface="Cambria"/>
              </a:rPr>
              <a:t>)</a:t>
            </a:r>
            <a:r>
              <a:rPr dirty="0" sz="1000" spc="85">
                <a:latin typeface="Cambria"/>
                <a:cs typeface="Cambria"/>
              </a:rPr>
              <a:t>Δ</a:t>
            </a:r>
            <a:r>
              <a:rPr dirty="0" sz="1000" spc="50" i="1">
                <a:latin typeface="Palatino Linotype"/>
                <a:cs typeface="Palatino Linotype"/>
              </a:rPr>
              <a:t>X</a:t>
            </a:r>
            <a:r>
              <a:rPr dirty="0" baseline="34188" sz="975" spc="37" i="1">
                <a:latin typeface="Meiryo"/>
                <a:cs typeface="Meiryo"/>
              </a:rPr>
              <a:t>⊤</a:t>
            </a:r>
            <a:r>
              <a:rPr dirty="0" sz="1000" spc="-760" i="1">
                <a:latin typeface="Meiryo"/>
                <a:cs typeface="Meiryo"/>
              </a:rPr>
              <a:t/>
            </a:r>
            <a:r>
              <a:rPr dirty="0" sz="1000" spc="-204" i="1">
                <a:latin typeface="Meiryo"/>
                <a:cs typeface="Meiryo"/>
              </a:rPr>
              <a:t>̂</a:t>
            </a:r>
            <a:r>
              <a:rPr dirty="0" baseline="34188" sz="975" spc="209">
                <a:latin typeface="Cambria"/>
                <a:cs typeface="Cambria"/>
              </a:rPr>
              <a:t>–</a:t>
            </a:r>
            <a:r>
              <a:rPr dirty="0" baseline="34188" sz="975" spc="-15" i="1">
                <a:latin typeface="Palatino Linotype"/>
                <a:cs typeface="Palatino Linotype"/>
              </a:rPr>
              <a:t>l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16730" y="1308322"/>
            <a:ext cx="5036820" cy="1543685"/>
          </a:xfrm>
          <a:prstGeom prst="rect">
            <a:avLst/>
          </a:prstGeom>
        </p:spPr>
        <p:txBody>
          <a:bodyPr wrap="square" lIns="0" tIns="87630" rIns="0" bIns="0" rtlCol="0" vert="horz">
            <a:spAutoFit/>
          </a:bodyPr>
          <a:lstStyle/>
          <a:p>
            <a:pPr marL="679450">
              <a:lnSpc>
                <a:spcPct val="100000"/>
              </a:lnSpc>
              <a:spcBef>
                <a:spcPts val="690"/>
              </a:spcBef>
            </a:pP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13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</a:t>
            </a:r>
            <a:r>
              <a:rPr dirty="0" sz="1000" spc="105">
                <a:latin typeface="Cambria"/>
                <a:cs typeface="Cambria"/>
              </a:rPr>
              <a:t>Δ</a:t>
            </a:r>
            <a:r>
              <a:rPr dirty="0" sz="1000" spc="-869" i="1">
                <a:latin typeface="Meiryo"/>
                <a:cs typeface="Meiryo"/>
              </a:rPr>
              <a:t/>
            </a:r>
            <a:r>
              <a:rPr dirty="0" sz="1000" spc="-265" i="1">
                <a:latin typeface="Meiryo"/>
                <a:cs typeface="Meiryo"/>
              </a:rPr>
              <a:t>̂</a:t>
            </a:r>
            <a:r>
              <a:rPr dirty="0" baseline="34188" sz="975" spc="172">
                <a:latin typeface="Cambria"/>
                <a:cs typeface="Cambria"/>
              </a:rPr>
              <a:t>–</a:t>
            </a:r>
            <a:r>
              <a:rPr dirty="0" baseline="34188" sz="975" spc="-7" i="1">
                <a:latin typeface="Palatino Linotype"/>
                <a:cs typeface="Palatino Linotype"/>
              </a:rPr>
              <a:t>l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105">
                <a:latin typeface="Cambria"/>
                <a:cs typeface="Cambria"/>
              </a:rPr>
              <a:t>Δ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sz="1000" spc="10">
                <a:latin typeface="Cambria"/>
                <a:cs typeface="Cambria"/>
              </a:rPr>
              <a:t>(</a:t>
            </a:r>
            <a:r>
              <a:rPr dirty="0" sz="1000" spc="25">
                <a:latin typeface="Cambria"/>
                <a:cs typeface="Cambria"/>
              </a:rPr>
              <a:t>Δ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-45" i="1">
                <a:latin typeface="Palatino Linotype"/>
                <a:cs typeface="Palatino Linotype"/>
              </a:rPr>
              <a:t>A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105">
                <a:latin typeface="Cambria"/>
                <a:cs typeface="Cambria"/>
              </a:rPr>
              <a:t>Δ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sz="1000" spc="-70">
                <a:latin typeface="Cambria"/>
                <a:cs typeface="Cambria"/>
              </a:rPr>
              <a:t>)</a:t>
            </a:r>
            <a:r>
              <a:rPr dirty="0" baseline="34188" sz="975" spc="172">
                <a:latin typeface="Cambria"/>
                <a:cs typeface="Cambria"/>
              </a:rPr>
              <a:t>–</a:t>
            </a:r>
            <a:r>
              <a:rPr dirty="0" baseline="34188" sz="975" spc="60">
                <a:latin typeface="Palatino Linotype"/>
                <a:cs typeface="Palatino Linotype"/>
              </a:rPr>
              <a:t>1</a:t>
            </a:r>
            <a:r>
              <a:rPr dirty="0" sz="1000" spc="105">
                <a:latin typeface="Cambria"/>
                <a:cs typeface="Cambria"/>
              </a:rPr>
              <a:t>Δ</a:t>
            </a:r>
            <a:r>
              <a:rPr dirty="0" sz="1000" spc="-55" i="1">
                <a:latin typeface="Palatino Linotype"/>
                <a:cs typeface="Palatino Linotype"/>
              </a:rPr>
              <a:t>X</a:t>
            </a:r>
            <a:r>
              <a:rPr dirty="0" sz="1000" spc="-5" i="1">
                <a:latin typeface="Palatino Linotype"/>
                <a:cs typeface="Palatino Linotype"/>
              </a:rPr>
              <a:t>L</a:t>
            </a:r>
            <a:r>
              <a:rPr dirty="0" sz="1000" spc="-45" i="1">
                <a:latin typeface="Palatino Linotype"/>
                <a:cs typeface="Palatino Linotype"/>
              </a:rPr>
              <a:t>A</a:t>
            </a:r>
            <a:r>
              <a:rPr dirty="0" sz="1000" spc="-40" i="1">
                <a:latin typeface="Palatino Linotype"/>
                <a:cs typeface="Palatino Linotype"/>
              </a:rPr>
              <a:t>L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540">
                <a:latin typeface="Palatino Linotype"/>
                <a:cs typeface="Palatino Linotype"/>
              </a:rPr>
              <a:t>V</a:t>
            </a:r>
            <a:r>
              <a:rPr dirty="0" baseline="11111" sz="1500" spc="-487" i="1">
                <a:latin typeface="Meiryo"/>
                <a:cs typeface="Meiryo"/>
              </a:rPr>
              <a:t>̂</a:t>
            </a:r>
            <a:r>
              <a:rPr dirty="0" baseline="11111" sz="1500" spc="-44" i="1">
                <a:latin typeface="Meiryo"/>
                <a:cs typeface="Meiryo"/>
              </a:rPr>
              <a:t> </a:t>
            </a:r>
            <a:r>
              <a:rPr dirty="0" sz="1000" spc="-5">
                <a:latin typeface="Cambria"/>
                <a:cs typeface="Cambria"/>
              </a:rPr>
              <a:t>(</a:t>
            </a:r>
            <a:r>
              <a:rPr dirty="0" sz="1000" spc="30">
                <a:latin typeface="Cambria"/>
                <a:cs typeface="Cambria"/>
              </a:rPr>
              <a:t>Δ</a:t>
            </a:r>
            <a:r>
              <a:rPr dirty="0" sz="1000" spc="-825" i="1">
                <a:latin typeface="Meiryo"/>
                <a:cs typeface="Meiryo"/>
              </a:rPr>
              <a:t/>
            </a:r>
            <a:r>
              <a:rPr dirty="0" sz="1000" spc="-260" i="1">
                <a:latin typeface="Meiryo"/>
                <a:cs typeface="Meiryo"/>
              </a:rPr>
              <a:t>̂</a:t>
            </a:r>
            <a:r>
              <a:rPr dirty="0" sz="1000" spc="-5">
                <a:latin typeface="Cambria"/>
                <a:cs typeface="Cambria"/>
              </a:rPr>
              <a:t>)</a:t>
            </a:r>
            <a:r>
              <a:rPr dirty="0" sz="1000" spc="30">
                <a:latin typeface="Cambria"/>
                <a:cs typeface="Cambria"/>
              </a:rPr>
              <a:t>Δ</a:t>
            </a:r>
            <a:r>
              <a:rPr dirty="0" sz="1000" spc="-825" i="1">
                <a:latin typeface="Meiryo"/>
                <a:cs typeface="Meiryo"/>
              </a:rPr>
              <a:t/>
            </a:r>
            <a:r>
              <a:rPr dirty="0" sz="1000" spc="-260" i="1">
                <a:latin typeface="Meiryo"/>
                <a:cs typeface="Meiryo"/>
              </a:rPr>
              <a:t>̂</a:t>
            </a:r>
            <a:r>
              <a:rPr dirty="0" baseline="34188" sz="975" spc="142">
                <a:latin typeface="Cambria"/>
                <a:cs typeface="Cambria"/>
              </a:rPr>
              <a:t>–</a:t>
            </a:r>
            <a:r>
              <a:rPr dirty="0" baseline="34188" sz="975" spc="-75" i="1">
                <a:latin typeface="Palatino Linotype"/>
                <a:cs typeface="Palatino Linotype"/>
              </a:rPr>
              <a:t>l</a:t>
            </a:r>
            <a:r>
              <a:rPr dirty="0" baseline="34188" sz="975" spc="-104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algn="just" marL="50800" marR="43180">
              <a:lnSpc>
                <a:spcPct val="100000"/>
              </a:lnSpc>
              <a:spcBef>
                <a:spcPts val="5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statistic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thus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obtained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dividing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-21367" sz="975" i="1">
                <a:latin typeface="Palatino Linotype"/>
                <a:cs typeface="Palatino Linotype"/>
              </a:rPr>
              <a:t>l</a:t>
            </a:r>
            <a:r>
              <a:rPr dirty="0" baseline="-21367" sz="975" spc="217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square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root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above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expression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normally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distributed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under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hypothesis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serial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being </a:t>
            </a:r>
            <a:r>
              <a:rPr dirty="0" sz="1000" spc="-30">
                <a:latin typeface="Palatino Linotype"/>
                <a:cs typeface="Palatino Linotype"/>
              </a:rPr>
              <a:t>expressed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ﬁrst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differences,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ﬁrst-</a:t>
            </a:r>
            <a:r>
              <a:rPr dirty="0" sz="1000">
                <a:latin typeface="Palatino Linotype"/>
                <a:cs typeface="Palatino Linotype"/>
              </a:rPr>
              <a:t>order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serial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inappropriate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because </a:t>
            </a:r>
            <a:r>
              <a:rPr dirty="0" sz="1000" spc="160">
                <a:latin typeface="Cambria"/>
                <a:cs typeface="Cambria"/>
              </a:rPr>
              <a:t>Δ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nt</a:t>
            </a:r>
            <a:r>
              <a:rPr dirty="0" baseline="-21367" sz="975" spc="-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-60">
                <a:latin typeface="Cambria"/>
                <a:cs typeface="Cambria"/>
              </a:rPr>
              <a:t> </a:t>
            </a:r>
            <a:r>
              <a:rPr dirty="0" sz="1000" spc="-440" i="1">
                <a:latin typeface="Meiryo"/>
                <a:cs typeface="Meiryo"/>
              </a:rPr>
              <a:t/>
            </a:r>
            <a:r>
              <a:rPr dirty="0" baseline="-21367" sz="975" spc="-15" i="1">
                <a:latin typeface="Palatino Linotype"/>
                <a:cs typeface="Palatino Linotype"/>
              </a:rPr>
              <a:t>nt</a:t>
            </a:r>
            <a:r>
              <a:rPr dirty="0" baseline="-21367" sz="975" spc="165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baseline="-21367" sz="975" spc="15" i="1">
                <a:latin typeface="Palatino Linotype"/>
                <a:cs typeface="Palatino Linotype"/>
              </a:rPr>
              <a:t>n</a:t>
            </a:r>
            <a:r>
              <a:rPr dirty="0" baseline="-21367" sz="975" spc="-30">
                <a:latin typeface="Cambria"/>
                <a:cs typeface="Cambria"/>
              </a:rPr>
              <a:t>(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209">
                <a:latin typeface="Cambria"/>
                <a:cs typeface="Cambria"/>
              </a:rPr>
              <a:t>–</a:t>
            </a:r>
            <a:r>
              <a:rPr dirty="0" baseline="-21367" sz="975" spc="15">
                <a:latin typeface="Palatino Linotype"/>
                <a:cs typeface="Palatino Linotype"/>
              </a:rPr>
              <a:t>1</a:t>
            </a:r>
            <a:r>
              <a:rPr dirty="0" baseline="-21367" sz="975" spc="-30">
                <a:latin typeface="Cambria"/>
                <a:cs typeface="Cambria"/>
              </a:rPr>
              <a:t>)</a:t>
            </a:r>
            <a:r>
              <a:rPr dirty="0" baseline="-21367" sz="975" spc="142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with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-44">
                <a:latin typeface="Cambria"/>
                <a:cs typeface="Cambria"/>
              </a:rPr>
              <a:t>(</a:t>
            </a:r>
            <a:r>
              <a:rPr dirty="0" baseline="-21367" sz="975" spc="30" i="1">
                <a:latin typeface="Palatino Linotype"/>
                <a:cs typeface="Palatino Linotype"/>
              </a:rPr>
              <a:t>t</a:t>
            </a:r>
            <a:r>
              <a:rPr dirty="0" baseline="-21367" sz="975" spc="195">
                <a:latin typeface="Cambria"/>
                <a:cs typeface="Cambria"/>
              </a:rPr>
              <a:t>–</a:t>
            </a:r>
            <a:r>
              <a:rPr dirty="0" baseline="-21367" sz="975" spc="7">
                <a:latin typeface="Palatino Linotype"/>
                <a:cs typeface="Palatino Linotype"/>
              </a:rPr>
              <a:t>1</a:t>
            </a:r>
            <a:r>
              <a:rPr dirty="0" baseline="-21367" sz="975" spc="-44">
                <a:latin typeface="Cambria"/>
                <a:cs typeface="Cambria"/>
              </a:rPr>
              <a:t>)</a:t>
            </a:r>
            <a:r>
              <a:rPr dirty="0" baseline="-21367" sz="975" spc="247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baseline="-21367" sz="975" spc="15" i="1">
                <a:latin typeface="Palatino Linotype"/>
                <a:cs typeface="Palatino Linotype"/>
              </a:rPr>
              <a:t>n</a:t>
            </a:r>
            <a:r>
              <a:rPr dirty="0" baseline="-21367" sz="975" spc="-30">
                <a:latin typeface="Cambria"/>
                <a:cs typeface="Cambria"/>
              </a:rPr>
              <a:t>(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209">
                <a:latin typeface="Cambria"/>
                <a:cs typeface="Cambria"/>
              </a:rPr>
              <a:t>–</a:t>
            </a:r>
            <a:r>
              <a:rPr dirty="0" baseline="-21367" sz="975" spc="15">
                <a:latin typeface="Palatino Linotype"/>
                <a:cs typeface="Palatino Linotype"/>
              </a:rPr>
              <a:t>1</a:t>
            </a:r>
            <a:r>
              <a:rPr dirty="0" baseline="-21367" sz="975" spc="-30">
                <a:latin typeface="Cambria"/>
                <a:cs typeface="Cambria"/>
              </a:rPr>
              <a:t>)</a:t>
            </a:r>
            <a:r>
              <a:rPr dirty="0" baseline="-21367" sz="975" spc="165">
                <a:latin typeface="Cambria"/>
                <a:cs typeface="Cambria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baseline="-21367" sz="975" spc="15" i="1">
                <a:latin typeface="Palatino Linotype"/>
                <a:cs typeface="Palatino Linotype"/>
              </a:rPr>
              <a:t>n</a:t>
            </a:r>
            <a:r>
              <a:rPr dirty="0" baseline="-21367" sz="975" spc="-30">
                <a:latin typeface="Cambria"/>
                <a:cs typeface="Cambria"/>
              </a:rPr>
              <a:t>(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209">
                <a:latin typeface="Cambria"/>
                <a:cs typeface="Cambria"/>
              </a:rPr>
              <a:t>–</a:t>
            </a:r>
            <a:r>
              <a:rPr dirty="0" baseline="-21367" sz="975" spc="15">
                <a:latin typeface="Palatino Linotype"/>
                <a:cs typeface="Palatino Linotype"/>
              </a:rPr>
              <a:t>2</a:t>
            </a:r>
            <a:r>
              <a:rPr dirty="0" baseline="-21367" sz="975" spc="-30">
                <a:latin typeface="Cambria"/>
                <a:cs typeface="Cambria"/>
              </a:rPr>
              <a:t>)</a:t>
            </a:r>
            <a:r>
              <a:rPr dirty="0" baseline="-21367" sz="975" spc="142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because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presence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-44">
                <a:latin typeface="Cambria"/>
                <a:cs typeface="Cambria"/>
              </a:rPr>
              <a:t>(</a:t>
            </a:r>
            <a:r>
              <a:rPr dirty="0" baseline="-21367" sz="975" spc="30" i="1">
                <a:latin typeface="Palatino Linotype"/>
                <a:cs typeface="Palatino Linotype"/>
              </a:rPr>
              <a:t>t</a:t>
            </a:r>
            <a:r>
              <a:rPr dirty="0" baseline="-21367" sz="975" spc="195">
                <a:latin typeface="Cambria"/>
                <a:cs typeface="Cambria"/>
              </a:rPr>
              <a:t>–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-44">
                <a:latin typeface="Cambria"/>
                <a:cs typeface="Cambria"/>
              </a:rPr>
              <a:t>)</a:t>
            </a:r>
            <a:r>
              <a:rPr dirty="0" baseline="-21367" sz="975" spc="3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two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successive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differences.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converse,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second-</a:t>
            </a:r>
            <a:r>
              <a:rPr dirty="0" sz="1000">
                <a:latin typeface="Palatino Linotype"/>
                <a:cs typeface="Palatino Linotype"/>
              </a:rPr>
              <a:t>order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serial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correlation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appropriate,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consists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between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140">
                <a:latin typeface="Cambria"/>
                <a:cs typeface="Cambria"/>
              </a:rPr>
              <a:t>Δ</a:t>
            </a:r>
            <a:r>
              <a:rPr dirty="0" sz="1000" spc="-495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nt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baseline="-21367" sz="975" spc="-22" i="1">
                <a:latin typeface="Palatino Linotype"/>
                <a:cs typeface="Palatino Linotype"/>
              </a:rPr>
              <a:t>nt</a:t>
            </a:r>
            <a:r>
              <a:rPr dirty="0" baseline="-21367" sz="975" spc="12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baseline="-21367" sz="975" spc="15" i="1">
                <a:latin typeface="Palatino Linotype"/>
                <a:cs typeface="Palatino Linotype"/>
              </a:rPr>
              <a:t>n</a:t>
            </a:r>
            <a:r>
              <a:rPr dirty="0" baseline="-21367" sz="975" spc="-30">
                <a:latin typeface="Cambria"/>
                <a:cs typeface="Cambria"/>
              </a:rPr>
              <a:t>(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209">
                <a:latin typeface="Cambria"/>
                <a:cs typeface="Cambria"/>
              </a:rPr>
              <a:t>–</a:t>
            </a:r>
            <a:r>
              <a:rPr dirty="0" baseline="-21367" sz="975" spc="15">
                <a:latin typeface="Palatino Linotype"/>
                <a:cs typeface="Palatino Linotype"/>
              </a:rPr>
              <a:t>1</a:t>
            </a:r>
            <a:r>
              <a:rPr dirty="0" baseline="-21367" sz="975" spc="-30">
                <a:latin typeface="Cambria"/>
                <a:cs typeface="Cambria"/>
              </a:rPr>
              <a:t>)</a:t>
            </a:r>
            <a:r>
              <a:rPr dirty="0" baseline="-21367" sz="975" spc="247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-44">
                <a:latin typeface="Cambria"/>
                <a:cs typeface="Cambria"/>
              </a:rPr>
              <a:t>(</a:t>
            </a:r>
            <a:r>
              <a:rPr dirty="0" baseline="-21367" sz="975" spc="30" i="1">
                <a:latin typeface="Palatino Linotype"/>
                <a:cs typeface="Palatino Linotype"/>
              </a:rPr>
              <a:t>t</a:t>
            </a:r>
            <a:r>
              <a:rPr dirty="0" baseline="-21367" sz="975" spc="195">
                <a:latin typeface="Cambria"/>
                <a:cs typeface="Cambria"/>
              </a:rPr>
              <a:t>–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-44">
                <a:latin typeface="Cambria"/>
                <a:cs typeface="Cambria"/>
              </a:rPr>
              <a:t>)</a:t>
            </a:r>
            <a:r>
              <a:rPr dirty="0" baseline="-21367" sz="975" spc="195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  <a:p>
            <a:pPr algn="just" marL="50800" marR="43180">
              <a:lnSpc>
                <a:spcPts val="1200"/>
              </a:lnSpc>
              <a:spcBef>
                <a:spcPts val="15"/>
              </a:spcBef>
            </a:pPr>
            <a:r>
              <a:rPr dirty="0" sz="1000" spc="-520" i="1">
                <a:latin typeface="Meiryo"/>
                <a:cs typeface="Meiryo"/>
              </a:rPr>
              <a:t/>
            </a:r>
            <a:r>
              <a:rPr dirty="0" baseline="-21367" sz="975" spc="15" i="1">
                <a:latin typeface="Palatino Linotype"/>
                <a:cs typeface="Palatino Linotype"/>
              </a:rPr>
              <a:t>n</a:t>
            </a:r>
            <a:r>
              <a:rPr dirty="0" baseline="-21367" sz="975" spc="-30">
                <a:latin typeface="Cambria"/>
                <a:cs typeface="Cambria"/>
              </a:rPr>
              <a:t>(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209">
                <a:latin typeface="Cambria"/>
                <a:cs typeface="Cambria"/>
              </a:rPr>
              <a:t>–</a:t>
            </a:r>
            <a:r>
              <a:rPr dirty="0" baseline="-21367" sz="975" spc="15">
                <a:latin typeface="Palatino Linotype"/>
                <a:cs typeface="Palatino Linotype"/>
              </a:rPr>
              <a:t>2</a:t>
            </a:r>
            <a:r>
              <a:rPr dirty="0" baseline="-21367" sz="975" spc="-30">
                <a:latin typeface="Cambria"/>
                <a:cs typeface="Cambria"/>
              </a:rPr>
              <a:t>)</a:t>
            </a:r>
            <a:r>
              <a:rPr dirty="0" baseline="-21367" sz="975" spc="-52">
                <a:latin typeface="Cambria"/>
                <a:cs typeface="Cambria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535" i="1">
                <a:latin typeface="Meiryo"/>
                <a:cs typeface="Meiryo"/>
              </a:rPr>
              <a:t/>
            </a:r>
            <a:r>
              <a:rPr dirty="0" baseline="-21367" sz="975" spc="-7" i="1">
                <a:latin typeface="Palatino Linotype"/>
                <a:cs typeface="Palatino Linotype"/>
              </a:rPr>
              <a:t>n</a:t>
            </a:r>
            <a:r>
              <a:rPr dirty="0" baseline="-21367" sz="975" spc="-52">
                <a:latin typeface="Cambria"/>
                <a:cs typeface="Cambria"/>
              </a:rPr>
              <a:t>(</a:t>
            </a:r>
            <a:r>
              <a:rPr dirty="0" baseline="-21367" sz="975" spc="22" i="1">
                <a:latin typeface="Palatino Linotype"/>
                <a:cs typeface="Palatino Linotype"/>
              </a:rPr>
              <a:t>t</a:t>
            </a:r>
            <a:r>
              <a:rPr dirty="0" baseline="-21367" sz="975" spc="187">
                <a:latin typeface="Cambria"/>
                <a:cs typeface="Cambria"/>
              </a:rPr>
              <a:t>–</a:t>
            </a:r>
            <a:r>
              <a:rPr dirty="0" baseline="-21367" sz="975" spc="-7">
                <a:latin typeface="Palatino Linotype"/>
                <a:cs typeface="Palatino Linotype"/>
              </a:rPr>
              <a:t>3</a:t>
            </a:r>
            <a:r>
              <a:rPr dirty="0" baseline="-21367" sz="975" spc="15">
                <a:latin typeface="Cambria"/>
                <a:cs typeface="Cambria"/>
              </a:rPr>
              <a:t>)</a:t>
            </a:r>
            <a:r>
              <a:rPr dirty="0" sz="1000" spc="-3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which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will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be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only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present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if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baseline="-21367" sz="975" spc="15" i="1">
                <a:latin typeface="Palatino Linotype"/>
                <a:cs typeface="Palatino Linotype"/>
              </a:rPr>
              <a:t>n</a:t>
            </a:r>
            <a:r>
              <a:rPr dirty="0" baseline="-21367" sz="975" spc="-30">
                <a:latin typeface="Cambria"/>
                <a:cs typeface="Cambria"/>
              </a:rPr>
              <a:t>(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209">
                <a:latin typeface="Cambria"/>
                <a:cs typeface="Cambria"/>
              </a:rPr>
              <a:t>–</a:t>
            </a:r>
            <a:r>
              <a:rPr dirty="0" baseline="-21367" sz="975" spc="15">
                <a:latin typeface="Palatino Linotype"/>
                <a:cs typeface="Palatino Linotype"/>
              </a:rPr>
              <a:t>1</a:t>
            </a:r>
            <a:r>
              <a:rPr dirty="0" baseline="-21367" sz="975" spc="-30">
                <a:latin typeface="Cambria"/>
                <a:cs typeface="Cambria"/>
              </a:rPr>
              <a:t>)</a:t>
            </a:r>
            <a:r>
              <a:rPr dirty="0" baseline="-21367" sz="975" spc="217">
                <a:latin typeface="Cambria"/>
                <a:cs typeface="Cambria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is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correlated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with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35" i="1">
                <a:latin typeface="Meiryo"/>
                <a:cs typeface="Meiryo"/>
              </a:rPr>
              <a:t/>
            </a:r>
            <a:r>
              <a:rPr dirty="0" baseline="-21367" sz="975" spc="-7" i="1">
                <a:latin typeface="Palatino Linotype"/>
                <a:cs typeface="Palatino Linotype"/>
              </a:rPr>
              <a:t>n</a:t>
            </a:r>
            <a:r>
              <a:rPr dirty="0" baseline="-21367" sz="975" spc="-52">
                <a:latin typeface="Cambria"/>
                <a:cs typeface="Cambria"/>
              </a:rPr>
              <a:t>(</a:t>
            </a:r>
            <a:r>
              <a:rPr dirty="0" baseline="-21367" sz="975" spc="22" i="1">
                <a:latin typeface="Palatino Linotype"/>
                <a:cs typeface="Palatino Linotype"/>
              </a:rPr>
              <a:t>t</a:t>
            </a:r>
            <a:r>
              <a:rPr dirty="0" baseline="-21367" sz="975" spc="187">
                <a:latin typeface="Cambria"/>
                <a:cs typeface="Cambria"/>
              </a:rPr>
              <a:t>–</a:t>
            </a:r>
            <a:r>
              <a:rPr dirty="0" baseline="-21367" sz="975" spc="-7">
                <a:latin typeface="Palatino Linotype"/>
                <a:cs typeface="Palatino Linotype"/>
              </a:rPr>
              <a:t>2</a:t>
            </a:r>
            <a:r>
              <a:rPr dirty="0" baseline="-21367" sz="975" spc="22">
                <a:latin typeface="Cambria"/>
                <a:cs typeface="Cambria"/>
              </a:rPr>
              <a:t>)</a:t>
            </a:r>
            <a:r>
              <a:rPr dirty="0" sz="1000" spc="-3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i.e.,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if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innovations 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levels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serially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order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54841" y="2978321"/>
            <a:ext cx="4959985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1200"/>
              </a:lnSpc>
              <a:spcBef>
                <a:spcPts val="95"/>
              </a:spcBef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7.10</a:t>
            </a:r>
            <a:r>
              <a:rPr dirty="0" sz="1000" spc="38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autocorrelation</a:t>
            </a:r>
            <a:r>
              <a:rPr dirty="0" sz="1000" spc="4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test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40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DemocracyIncome</a:t>
            </a:r>
            <a:r>
              <a:rPr dirty="0" sz="1000" spc="-315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40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marL="12700">
              <a:lnSpc>
                <a:spcPts val="1195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serial correlation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Arellano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Bond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(1991)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obtained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through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ts val="1200"/>
              </a:lnSpc>
            </a:pPr>
            <a:r>
              <a:rPr dirty="0" sz="1000" spc="-10">
                <a:latin typeface="Courier New"/>
                <a:cs typeface="Courier New"/>
              </a:rPr>
              <a:t>mtest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argument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order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</a:t>
            </a:r>
            <a:r>
              <a:rPr dirty="0" sz="1000" spc="-30">
                <a:latin typeface="Palatino Linotype"/>
                <a:cs typeface="Palatino Linotype"/>
              </a:rPr>
              <a:t>here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according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preceding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remark.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67532" y="3629145"/>
            <a:ext cx="4985385" cy="85153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mtest(diff2,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order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2)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Autocorrelation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degree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2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95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democracy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lag(democracy)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lag(income)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|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lag(democracy,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2:99)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|</a:t>
            </a:r>
            <a:r>
              <a:rPr dirty="0" sz="800" spc="425">
                <a:latin typeface="Courier New"/>
                <a:cs typeface="Courier New"/>
              </a:rPr>
              <a:t> </a:t>
            </a:r>
            <a:r>
              <a:rPr dirty="0" sz="1000" spc="-50">
                <a:latin typeface="Courier New"/>
                <a:cs typeface="Courier New"/>
              </a:rPr>
              <a:t>…</a:t>
            </a:r>
            <a:endParaRPr sz="10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25"/>
              </a:spcBef>
            </a:pPr>
            <a:r>
              <a:rPr dirty="0" sz="800">
                <a:latin typeface="Courier New"/>
                <a:cs typeface="Courier New"/>
              </a:rPr>
              <a:t>normal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0.88,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0.4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54831" y="4665501"/>
            <a:ext cx="4961255" cy="32143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0650">
              <a:lnSpc>
                <a:spcPct val="100000"/>
              </a:lnSpc>
              <a:spcBef>
                <a:spcPts val="95"/>
              </a:spcBef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hypothesis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no </a:t>
            </a:r>
            <a:r>
              <a:rPr dirty="0" sz="1000" spc="-30">
                <a:latin typeface="Palatino Linotype"/>
                <a:cs typeface="Palatino Linotype"/>
              </a:rPr>
              <a:t>serial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 spc="-20">
                <a:latin typeface="Palatino Linotype"/>
                <a:cs typeface="Palatino Linotype"/>
              </a:rPr>
              <a:t> 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rejected.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85"/>
              </a:spcBef>
              <a:tabLst>
                <a:tab pos="377190" algn="l"/>
              </a:tabLst>
            </a:pPr>
            <a:r>
              <a:rPr dirty="0" sz="1250" spc="-25" b="1">
                <a:latin typeface="Calibri"/>
                <a:cs typeface="Calibri"/>
              </a:rPr>
              <a:t>7.5</a:t>
            </a:r>
            <a:r>
              <a:rPr dirty="0" sz="1250" b="1">
                <a:latin typeface="Calibri"/>
                <a:cs typeface="Calibri"/>
              </a:rPr>
              <a:t>	More</a:t>
            </a:r>
            <a:r>
              <a:rPr dirty="0" sz="1250" spc="4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Empirical</a:t>
            </a:r>
            <a:r>
              <a:rPr dirty="0" sz="1250" spc="55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Examples</a:t>
            </a:r>
            <a:endParaRPr sz="12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00">
              <a:latin typeface="Calibri"/>
              <a:cs typeface="Calibri"/>
            </a:endParaRPr>
          </a:p>
          <a:p>
            <a:pPr algn="just" marL="12700" marR="5080" indent="-635">
              <a:lnSpc>
                <a:spcPct val="100000"/>
              </a:lnSpc>
            </a:pPr>
            <a:r>
              <a:rPr dirty="0" sz="1000" spc="175">
                <a:latin typeface="Palatino Linotype"/>
                <a:cs typeface="Palatino Linotype"/>
              </a:rPr>
              <a:t>he</a:t>
            </a:r>
            <a:r>
              <a:rPr dirty="0" sz="1000" spc="12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sing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mm</a:t>
            </a:r>
            <a:r>
              <a:rPr dirty="0" sz="1000" spc="-6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limit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our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lv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ho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p- 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wh</a:t>
            </a:r>
            <a:r>
              <a:rPr dirty="0" sz="1000" spc="-5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ai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p</a:t>
            </a:r>
            <a:r>
              <a:rPr dirty="0" sz="1000" spc="-10" b="1">
                <a:latin typeface="Cambria"/>
                <a:cs typeface="Cambria"/>
              </a:rPr>
              <a:t>l</a:t>
            </a:r>
            <a:r>
              <a:rPr dirty="0" sz="1000" spc="-25" b="1">
                <a:latin typeface="Cambria"/>
                <a:cs typeface="Cambria"/>
              </a:rPr>
              <a:t>m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 b="1">
                <a:latin typeface="Cambria"/>
                <a:cs typeface="Cambria"/>
              </a:rPr>
              <a:t>p</a:t>
            </a:r>
            <a:r>
              <a:rPr dirty="0" sz="1000" spc="-30" b="1">
                <a:latin typeface="Cambria"/>
                <a:cs typeface="Cambria"/>
              </a:rPr>
              <a:t>d</a:t>
            </a:r>
            <a:r>
              <a:rPr dirty="0" sz="1000" spc="-50" b="1">
                <a:latin typeface="Cambria"/>
                <a:cs typeface="Cambria"/>
              </a:rPr>
              <a:t>e</a:t>
            </a:r>
            <a:r>
              <a:rPr dirty="0" sz="1000" spc="-50" b="1">
                <a:latin typeface="Cambria"/>
                <a:cs typeface="Cambria"/>
              </a:rPr>
              <a:t>r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715" indent="107950">
              <a:lnSpc>
                <a:spcPts val="1200"/>
              </a:lnSpc>
              <a:spcBef>
                <a:spcPts val="30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udy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ine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(2000)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sal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hip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lity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35">
                <a:latin typeface="Palatino Linotype"/>
                <a:cs typeface="Palatino Linotype"/>
              </a:rPr>
              <a:t>ﬁnanc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em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(whi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limi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50">
                <a:latin typeface="Palatino Linotype"/>
                <a:cs typeface="Palatino Linotype"/>
              </a:rPr>
              <a:t>mm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cili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ransa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tions)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25">
                <a:latin typeface="Palatino Linotype"/>
                <a:cs typeface="Palatino Linotype"/>
              </a:rPr>
              <a:t>nomic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14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h.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end,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onomic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8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40">
                <a:latin typeface="Palatino Linotype"/>
                <a:cs typeface="Palatino Linotype"/>
              </a:rPr>
              <a:t>ogeno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ara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ﬁnanc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em.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y </a:t>
            </a:r>
            <a:r>
              <a:rPr dirty="0" sz="1000" spc="-45">
                <a:latin typeface="Palatino Linotype"/>
                <a:cs typeface="Palatino Linotype"/>
              </a:rPr>
              <a:t>dr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74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7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5">
                <a:latin typeface="Palatino Linotype"/>
                <a:cs typeface="Palatino Linotype"/>
              </a:rPr>
              <a:t>5</a:t>
            </a:r>
            <a:r>
              <a:rPr dirty="0" sz="1000" spc="15">
                <a:latin typeface="Palatino Linotype"/>
                <a:cs typeface="Palatino Linotype"/>
              </a:rPr>
              <a:t>-</a:t>
            </a:r>
            <a:r>
              <a:rPr dirty="0" sz="1000" spc="-7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1960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1995.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204">
                <a:latin typeface="Palatino Linotype"/>
                <a:cs typeface="Palatino Linotype"/>
              </a:rPr>
              <a:t>he </a:t>
            </a:r>
            <a:r>
              <a:rPr dirty="0" sz="1000" spc="-45">
                <a:latin typeface="Palatino Linotype"/>
                <a:cs typeface="Palatino Linotype"/>
              </a:rPr>
              <a:t>log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8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log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nit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30">
                <a:latin typeface="Palatino Linotype"/>
                <a:cs typeface="Palatino Linotype"/>
              </a:rPr>
              <a:t>nanc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em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alit</a:t>
            </a:r>
            <a:r>
              <a:rPr dirty="0" sz="1000" spc="-3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iquidity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ﬁnanc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em,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tio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omme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k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’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ral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ank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tio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anding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dit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g</a:t>
            </a:r>
            <a:r>
              <a:rPr dirty="0" cap="small" sz="1000" spc="85" b="1">
                <a:latin typeface="Cambria"/>
                <a:cs typeface="Cambria"/>
              </a:rPr>
              <a:t>d</a:t>
            </a:r>
            <a:r>
              <a:rPr dirty="0" sz="1000" spc="-35" b="1">
                <a:latin typeface="Cambria"/>
                <a:cs typeface="Cambria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mm</a:t>
            </a:r>
            <a:r>
              <a:rPr dirty="0" sz="1000" spc="7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em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30">
                <a:latin typeface="Palatino Linotype"/>
                <a:cs typeface="Palatino Linotype"/>
              </a:rPr>
              <a:t>-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itive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nd </a:t>
            </a:r>
            <a:r>
              <a:rPr dirty="0" sz="1000" spc="-40">
                <a:latin typeface="Palatino Linotype"/>
                <a:cs typeface="Palatino Linotype"/>
              </a:rPr>
              <a:t>si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influen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14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em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man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2009b)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udy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oli</a:t>
            </a:r>
            <a:r>
              <a:rPr dirty="0" sz="1000" spc="-40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blem,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ading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alidity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ome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ondition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inal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90">
                <a:latin typeface="Palatino Linotype"/>
                <a:cs typeface="Palatino Linotype"/>
              </a:rPr>
              <a:t>dy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5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lue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ove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ide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0.97.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Dif</a:t>
            </a:r>
            <a:r>
              <a:rPr dirty="0" sz="1000" spc="-40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rsimonio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man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2009b)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ld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6318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34" y="611668"/>
            <a:ext cx="5243830" cy="726820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Estimation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of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Dynamic</a:t>
            </a:r>
            <a:r>
              <a:rPr dirty="0" sz="800" spc="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</a:t>
            </a:r>
            <a:r>
              <a:rPr dirty="0" sz="800" spc="27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183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50">
              <a:latin typeface="Calibri"/>
              <a:cs typeface="Calibri"/>
            </a:endParaRPr>
          </a:p>
          <a:p>
            <a:pPr algn="just" marL="12700" marR="287655">
              <a:lnSpc>
                <a:spcPct val="100000"/>
              </a:lnSpc>
            </a:pPr>
            <a:r>
              <a:rPr dirty="0" sz="1000" spc="-35">
                <a:latin typeface="Palatino Linotype"/>
                <a:cs typeface="Palatino Linotype"/>
              </a:rPr>
              <a:t>much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different</a:t>
            </a:r>
            <a:r>
              <a:rPr dirty="0" sz="1000" spc="-25">
                <a:latin typeface="Palatino Linotype"/>
                <a:cs typeface="Palatino Linotype"/>
              </a:rPr>
              <a:t> results.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fact,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p-</a:t>
            </a:r>
            <a:r>
              <a:rPr dirty="0" sz="1000" spc="-55">
                <a:latin typeface="Palatino Linotype"/>
                <a:cs typeface="Palatino Linotype"/>
              </a:rPr>
              <a:t>value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now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0.001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validity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supplementary </a:t>
            </a:r>
            <a:r>
              <a:rPr dirty="0" sz="1000" spc="-20">
                <a:latin typeface="Palatino Linotype"/>
                <a:cs typeface="Palatino Linotype"/>
              </a:rPr>
              <a:t>restrictions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system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rejected.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data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allowing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reproduce</a:t>
            </a:r>
            <a:r>
              <a:rPr dirty="0" sz="1000" spc="-10">
                <a:latin typeface="Palatino Linotype"/>
                <a:cs typeface="Palatino Linotype"/>
              </a:rPr>
              <a:t> these </a:t>
            </a:r>
            <a:r>
              <a:rPr dirty="0" sz="1000" spc="-25">
                <a:latin typeface="Palatino Linotype"/>
                <a:cs typeface="Palatino Linotype"/>
              </a:rPr>
              <a:t>results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 </a:t>
            </a:r>
            <a:r>
              <a:rPr dirty="0" sz="1000" spc="-50">
                <a:latin typeface="Palatino Linotype"/>
                <a:cs typeface="Palatino Linotype"/>
              </a:rPr>
              <a:t>available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FinanceGrowth</a:t>
            </a:r>
            <a:r>
              <a:rPr dirty="0" sz="1000" spc="-325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pder</a:t>
            </a:r>
            <a:r>
              <a:rPr dirty="0" sz="1000" spc="15" b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package.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287655" indent="107950">
              <a:lnSpc>
                <a:spcPts val="1200"/>
              </a:lnSpc>
              <a:spcBef>
                <a:spcPts val="30"/>
              </a:spcBef>
            </a:pP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(2000)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ality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nomic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14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40">
                <a:latin typeface="Palatino Linotype"/>
                <a:cs typeface="Palatino Linotype"/>
              </a:rPr>
              <a:t>end,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45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ver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6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15">
                <a:latin typeface="Palatino Linotype"/>
                <a:cs typeface="Palatino Linotype"/>
              </a:rPr>
              <a:t>5</a:t>
            </a:r>
            <a:r>
              <a:rPr dirty="0" sz="1000" spc="15">
                <a:latin typeface="Palatino Linotype"/>
                <a:cs typeface="Palatino Linotype"/>
              </a:rPr>
              <a:t>-</a:t>
            </a:r>
            <a:r>
              <a:rPr dirty="0" sz="1000" spc="-7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1960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1995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anal</a:t>
            </a:r>
            <a:r>
              <a:rPr dirty="0" sz="1000" spc="-4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14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sti-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og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agg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Gini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male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emale,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mm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(1991).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sult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90">
                <a:latin typeface="Palatino Linotype"/>
                <a:cs typeface="Palatino Linotype"/>
              </a:rPr>
              <a:t>dy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Gini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itive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 spc="-40">
                <a:latin typeface="Palatino Linotype"/>
                <a:cs typeface="Palatino Linotype"/>
              </a:rPr>
              <a:t>si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</a:t>
            </a:r>
            <a:r>
              <a:rPr dirty="0" sz="1000" spc="-145">
                <a:latin typeface="Palatino Linotype"/>
                <a:cs typeface="Palatino Linotype"/>
              </a:rPr>
              <a:t>%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sult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ainst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di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ugg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sting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ive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hip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lity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nomic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14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90">
                <a:latin typeface="Palatino Linotype"/>
                <a:cs typeface="Palatino Linotype"/>
              </a:rPr>
              <a:t>dy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on- </a:t>
            </a:r>
            <a:r>
              <a:rPr dirty="0" sz="1000" spc="-40">
                <a:latin typeface="Palatino Linotype"/>
                <a:cs typeface="Palatino Linotype"/>
              </a:rPr>
              <a:t>side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man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2009b)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str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it</a:t>
            </a:r>
            <a:r>
              <a:rPr dirty="0" sz="1000" spc="-1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ak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ssive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high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(89,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ainst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138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ions).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man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(2009b)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lo</a:t>
            </a:r>
            <a:r>
              <a:rPr dirty="0" sz="1000" spc="-60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 </a:t>
            </a:r>
            <a:r>
              <a:rPr dirty="0" sz="1000" spc="-30">
                <a:latin typeface="Palatino Linotype"/>
                <a:cs typeface="Palatino Linotype"/>
              </a:rPr>
              <a:t>limi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ini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y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IneqGrowt</a:t>
            </a:r>
            <a:r>
              <a:rPr dirty="0" sz="1000" spc="-5">
                <a:latin typeface="Courier New"/>
                <a:cs typeface="Courier New"/>
              </a:rPr>
              <a:t>h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 b="1">
                <a:latin typeface="Cambria"/>
                <a:cs typeface="Cambria"/>
              </a:rPr>
              <a:t>p</a:t>
            </a:r>
            <a:r>
              <a:rPr dirty="0" sz="1000" spc="-30" b="1">
                <a:latin typeface="Cambria"/>
                <a:cs typeface="Cambria"/>
              </a:rPr>
              <a:t>d</a:t>
            </a:r>
            <a:r>
              <a:rPr dirty="0" sz="1000" spc="-50" b="1">
                <a:latin typeface="Cambria"/>
                <a:cs typeface="Cambria"/>
              </a:rPr>
              <a:t>e</a:t>
            </a:r>
            <a:r>
              <a:rPr dirty="0" sz="1000" spc="-50" b="1">
                <a:latin typeface="Cambria"/>
                <a:cs typeface="Cambria"/>
              </a:rPr>
              <a:t>r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00"/>
              </a:lnSpc>
            </a:pPr>
            <a:r>
              <a:rPr dirty="0" sz="1000" spc="-40">
                <a:latin typeface="Palatino Linotype"/>
                <a:cs typeface="Palatino Linotype"/>
              </a:rPr>
              <a:t>Caselli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(1996)</a:t>
            </a:r>
            <a:r>
              <a:rPr dirty="0" sz="1000" spc="-55">
                <a:latin typeface="Palatino Linotype"/>
                <a:cs typeface="Palatino Linotype"/>
              </a:rPr>
              <a:t> address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issue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countries’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economic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growth,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particular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phe-</a:t>
            </a:r>
            <a:endParaRPr sz="1000">
              <a:latin typeface="Palatino Linotype"/>
              <a:cs typeface="Palatino Linotype"/>
            </a:endParaRPr>
          </a:p>
          <a:p>
            <a:pPr algn="just" marL="12700" marR="287655">
              <a:lnSpc>
                <a:spcPts val="1200"/>
              </a:lnSpc>
              <a:spcBef>
                <a:spcPts val="35"/>
              </a:spcBef>
            </a:pPr>
            <a:r>
              <a:rPr dirty="0" sz="1000" spc="-30">
                <a:latin typeface="Palatino Linotype"/>
                <a:cs typeface="Palatino Linotype"/>
              </a:rPr>
              <a:t>nomenon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275">
                <a:latin typeface="Palatino Linotype"/>
                <a:cs typeface="Palatino Linotype"/>
              </a:rPr>
              <a:t>h</a:t>
            </a:r>
            <a:r>
              <a:rPr dirty="0" sz="1000" spc="240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tional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di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ming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heir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ady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 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low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generally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-35">
                <a:latin typeface="Palatino Linotype"/>
                <a:cs typeface="Palatino Linotype"/>
              </a:rPr>
              <a:t>-3%.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114">
                <a:latin typeface="Palatino Linotype"/>
                <a:cs typeface="Palatino Linotype"/>
              </a:rPr>
              <a:t>heir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di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uf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two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oblem</a:t>
            </a:r>
            <a:r>
              <a:rPr dirty="0" sz="1000" spc="-1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gl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d</a:t>
            </a:r>
            <a:r>
              <a:rPr dirty="0" sz="1000" spc="-75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amic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ond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onside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ssible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endogeneity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hors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pply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ti-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ano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(1991)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93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6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15">
                <a:latin typeface="Palatino Linotype"/>
                <a:cs typeface="Palatino Linotype"/>
              </a:rPr>
              <a:t>5</a:t>
            </a:r>
            <a:r>
              <a:rPr dirty="0" sz="1000" spc="15">
                <a:latin typeface="Palatino Linotype"/>
                <a:cs typeface="Palatino Linotype"/>
              </a:rPr>
              <a:t>-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1965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1985. </a:t>
            </a:r>
            <a:r>
              <a:rPr dirty="0" sz="1000" spc="275">
                <a:latin typeface="Palatino Linotype"/>
                <a:cs typeface="Palatino Linotype"/>
              </a:rPr>
              <a:t>h</a:t>
            </a:r>
            <a:r>
              <a:rPr dirty="0" sz="1000" spc="240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igher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der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10%.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2001)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 </a:t>
            </a:r>
            <a:r>
              <a:rPr dirty="0" sz="1000" spc="-30">
                <a:latin typeface="Palatino Linotype"/>
                <a:cs typeface="Palatino Linotype"/>
              </a:rPr>
              <a:t>unit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hen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ame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40">
                <a:latin typeface="Palatino Linotype"/>
                <a:cs typeface="Palatino Linotype"/>
              </a:rPr>
              <a:t>Blund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ond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1998)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ower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gen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out </a:t>
            </a:r>
            <a:r>
              <a:rPr dirty="0" sz="1000" spc="-30">
                <a:latin typeface="Palatino Linotype"/>
                <a:cs typeface="Palatino Linotype"/>
              </a:rPr>
              <a:t>2-4%.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75">
                <a:latin typeface="Palatino Linotype"/>
                <a:cs typeface="Palatino Linotype"/>
              </a:rPr>
              <a:t>h</a:t>
            </a:r>
            <a:r>
              <a:rPr dirty="0" sz="1000" spc="229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Solo</a:t>
            </a:r>
            <a:r>
              <a:rPr dirty="0" sz="1000" spc="-5">
                <a:latin typeface="Courier New"/>
                <a:cs typeface="Courier New"/>
              </a:rPr>
              <a:t>w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 b="1">
                <a:latin typeface="Cambria"/>
                <a:cs typeface="Cambria"/>
              </a:rPr>
              <a:t>p</a:t>
            </a:r>
            <a:r>
              <a:rPr dirty="0" sz="1000" spc="-30" b="1">
                <a:latin typeface="Cambria"/>
                <a:cs typeface="Cambria"/>
              </a:rPr>
              <a:t>d</a:t>
            </a:r>
            <a:r>
              <a:rPr dirty="0" sz="1000" spc="-50" b="1">
                <a:latin typeface="Cambria"/>
                <a:cs typeface="Cambria"/>
              </a:rPr>
              <a:t>e</a:t>
            </a:r>
            <a:r>
              <a:rPr dirty="0" sz="1000" spc="-50" b="1">
                <a:latin typeface="Cambria"/>
                <a:cs typeface="Cambria"/>
              </a:rPr>
              <a:t>r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10"/>
              </a:lnSpc>
            </a:pP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their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seminal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paper,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Arellano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Bond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(1991)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-30">
                <a:latin typeface="Palatino Linotype"/>
                <a:cs typeface="Palatino Linotype"/>
              </a:rPr>
              <a:t> on </a:t>
            </a:r>
            <a:r>
              <a:rPr dirty="0" sz="1000">
                <a:latin typeface="Palatino Linotype"/>
                <a:cs typeface="Palatino Linotype"/>
              </a:rPr>
              <a:t>140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British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ﬁrms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from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1976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endParaRPr sz="1000">
              <a:latin typeface="Palatino Linotype"/>
              <a:cs typeface="Palatino Linotype"/>
            </a:endParaRPr>
          </a:p>
          <a:p>
            <a:pPr algn="just" marL="12700" marR="288290">
              <a:lnSpc>
                <a:spcPts val="1200"/>
              </a:lnSpc>
              <a:spcBef>
                <a:spcPts val="40"/>
              </a:spcBef>
            </a:pPr>
            <a:r>
              <a:rPr dirty="0" sz="1000">
                <a:latin typeface="Palatino Linotype"/>
                <a:cs typeface="Palatino Linotype"/>
              </a:rPr>
              <a:t>1984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der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emand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ion.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uding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pi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du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275">
                <a:latin typeface="Palatino Linotype"/>
                <a:cs typeface="Palatino Linotype"/>
              </a:rPr>
              <a:t>h</a:t>
            </a:r>
            <a:r>
              <a:rPr dirty="0" sz="1000" spc="229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Blund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ond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1998), </a:t>
            </a:r>
            <a:r>
              <a:rPr dirty="0" sz="1000" spc="-35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indmei</a:t>
            </a:r>
            <a:r>
              <a:rPr dirty="0" sz="1000" spc="-10">
                <a:latin typeface="Palatino Linotype"/>
                <a:cs typeface="Palatino Linotype"/>
              </a:rPr>
              <a:t>j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(2005)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oo</a:t>
            </a:r>
            <a:r>
              <a:rPr dirty="0" sz="1000" spc="-50">
                <a:latin typeface="Palatino Linotype"/>
                <a:cs typeface="Palatino Linotype"/>
              </a:rPr>
              <a:t>dman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5">
                <a:latin typeface="Palatino Linotype"/>
                <a:cs typeface="Palatino Linotype"/>
              </a:rPr>
              <a:t>2009a).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ai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EmplU</a:t>
            </a:r>
            <a:r>
              <a:rPr dirty="0" sz="1000" spc="-5">
                <a:latin typeface="Courier New"/>
                <a:cs typeface="Courier New"/>
              </a:rPr>
              <a:t>K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p</a:t>
            </a:r>
            <a:r>
              <a:rPr dirty="0" sz="1000" spc="-10" b="1">
                <a:latin typeface="Cambria"/>
                <a:cs typeface="Cambria"/>
              </a:rPr>
              <a:t>l</a:t>
            </a:r>
            <a:r>
              <a:rPr dirty="0" sz="1000" spc="-25" b="1">
                <a:latin typeface="Cambria"/>
                <a:cs typeface="Cambria"/>
              </a:rPr>
              <a:t>m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40"/>
              </a:lnSpc>
            </a:pPr>
            <a:r>
              <a:rPr dirty="0" sz="1000" spc="-40">
                <a:latin typeface="Palatino Linotype"/>
                <a:cs typeface="Palatino Linotype"/>
              </a:rPr>
              <a:t>Alonso-</a:t>
            </a:r>
            <a:r>
              <a:rPr dirty="0" sz="1000" spc="-35">
                <a:latin typeface="Palatino Linotype"/>
                <a:cs typeface="Palatino Linotype"/>
              </a:rPr>
              <a:t>Borrego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Arellano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(1999)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perform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study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similar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concerning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738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Spanish</a:t>
            </a:r>
            <a:endParaRPr sz="1000">
              <a:latin typeface="Palatino Linotype"/>
              <a:cs typeface="Palatino Linotype"/>
            </a:endParaRPr>
          </a:p>
          <a:p>
            <a:pPr algn="just" marL="12700" marR="287655">
              <a:lnSpc>
                <a:spcPts val="1200"/>
              </a:lnSpc>
              <a:spcBef>
                <a:spcPts val="35"/>
              </a:spcBef>
            </a:pPr>
            <a:r>
              <a:rPr dirty="0" sz="1000" spc="-45">
                <a:latin typeface="Palatino Linotype"/>
                <a:cs typeface="Palatino Linotype"/>
              </a:rPr>
              <a:t>ﬁ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over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1983-1990.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10" b="1">
                <a:latin typeface="Cambria"/>
                <a:cs typeface="Cambria"/>
              </a:rPr>
              <a:t>v</a:t>
            </a:r>
            <a:r>
              <a:rPr dirty="0" sz="1000" spc="70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-65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5">
                <a:latin typeface="Palatino Linotype"/>
                <a:cs typeface="Palatino Linotype"/>
              </a:rPr>
              <a:t>plo</a:t>
            </a:r>
            <a:r>
              <a:rPr dirty="0" sz="1000" spc="-55">
                <a:latin typeface="Palatino Linotype"/>
                <a:cs typeface="Palatino Linotype"/>
              </a:rPr>
              <a:t>y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Snmes</a:t>
            </a:r>
            <a:r>
              <a:rPr dirty="0" sz="1000" spc="-5">
                <a:latin typeface="Courier New"/>
                <a:cs typeface="Courier New"/>
              </a:rPr>
              <a:t>p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p</a:t>
            </a:r>
            <a:r>
              <a:rPr dirty="0" sz="1000" spc="-10" b="1">
                <a:latin typeface="Cambria"/>
                <a:cs typeface="Cambria"/>
              </a:rPr>
              <a:t>l</a:t>
            </a:r>
            <a:r>
              <a:rPr dirty="0" sz="1000" spc="-25" b="1">
                <a:latin typeface="Cambria"/>
                <a:cs typeface="Cambria"/>
              </a:rPr>
              <a:t>m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50"/>
              </a:lnSpc>
            </a:pPr>
            <a:r>
              <a:rPr dirty="0" sz="1000" spc="-20">
                <a:latin typeface="Palatino Linotype"/>
                <a:cs typeface="Palatino Linotype"/>
              </a:rPr>
              <a:t>Mairesse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Hall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(1996),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Blundell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Bond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(2000)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Bond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(2002)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have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estimated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endParaRPr sz="1000">
              <a:latin typeface="Palatino Linotype"/>
              <a:cs typeface="Palatino Linotype"/>
            </a:endParaRPr>
          </a:p>
          <a:p>
            <a:pPr algn="just" marL="12700" marR="287655">
              <a:lnSpc>
                <a:spcPts val="1200"/>
              </a:lnSpc>
              <a:spcBef>
                <a:spcPts val="40"/>
              </a:spcBef>
            </a:pPr>
            <a:r>
              <a:rPr dirty="0" sz="1000" spc="-20">
                <a:latin typeface="Palatino Linotype"/>
                <a:cs typeface="Palatino Linotype"/>
              </a:rPr>
              <a:t>Cobb-</a:t>
            </a:r>
            <a:r>
              <a:rPr dirty="0" sz="1000" spc="-2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du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ver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509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Ame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ﬁ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over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>
                <a:latin typeface="Palatino Linotype"/>
                <a:cs typeface="Palatino Linotype"/>
              </a:rPr>
              <a:t>1982-1989.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lo</a:t>
            </a:r>
            <a:r>
              <a:rPr dirty="0" sz="1000" spc="-50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agg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du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al)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oran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agg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Mai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1996),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ond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1991)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ing: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ons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ale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pi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mall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lund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(2000)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how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how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uns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y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due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eing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nit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ow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mm</a:t>
            </a:r>
            <a:r>
              <a:rPr dirty="0" sz="1000" spc="9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65">
                <a:latin typeface="Palatino Linotype"/>
                <a:cs typeface="Palatino Linotype"/>
              </a:rPr>
              <a:t>ad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204">
                <a:latin typeface="Palatino Linotype"/>
                <a:cs typeface="Palatino Linotype"/>
              </a:rPr>
              <a:t>he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ns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ad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sible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ons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ale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5243830" cy="15024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184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295910" marR="5080">
              <a:lnSpc>
                <a:spcPct val="100000"/>
              </a:lnSpc>
            </a:pP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rejected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signiﬁcant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coeﬃcient</a:t>
            </a:r>
            <a:r>
              <a:rPr dirty="0" sz="1000" spc="-35">
                <a:latin typeface="Palatino Linotype"/>
                <a:cs typeface="Palatino Linotype"/>
              </a:rPr>
              <a:t> 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capital).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110">
                <a:latin typeface="Palatino Linotype"/>
                <a:cs typeface="Palatino Linotype"/>
              </a:rPr>
              <a:t>hese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data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available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Courier New"/>
                <a:cs typeface="Courier New"/>
              </a:rPr>
              <a:t>RDPerfComp</a:t>
            </a:r>
            <a:r>
              <a:rPr dirty="0" sz="1000" spc="-11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pder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package.</a:t>
            </a:r>
            <a:endParaRPr sz="1000">
              <a:latin typeface="Palatino Linotype"/>
              <a:cs typeface="Palatino Linotype"/>
            </a:endParaRPr>
          </a:p>
          <a:p>
            <a:pPr algn="just" marL="295910" marR="5080" indent="107950">
              <a:lnSpc>
                <a:spcPts val="1200"/>
              </a:lnSpc>
              <a:spcBef>
                <a:spcPts val="35"/>
              </a:spcBef>
            </a:pP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ler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(2011)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add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influen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er-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rans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eral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onal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lit</a:t>
            </a:r>
            <a:r>
              <a:rPr dirty="0" sz="1000" spc="-114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eir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uitiv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14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rans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rs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r-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onal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liti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17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70" b="1">
                <a:latin typeface="Cambria"/>
                <a:cs typeface="Cambria"/>
              </a:rPr>
              <a:t>oe</a:t>
            </a:r>
            <a:r>
              <a:rPr dirty="0" sz="1000" spc="70" b="1">
                <a:latin typeface="Cambria"/>
                <a:cs typeface="Cambria"/>
              </a:rPr>
              <a:t>c</a:t>
            </a:r>
            <a:r>
              <a:rPr dirty="0" cap="small" sz="1000" spc="90" b="1">
                <a:latin typeface="Cambria"/>
                <a:cs typeface="Cambria"/>
              </a:rPr>
              <a:t>d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ver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>
                <a:latin typeface="Palatino Linotype"/>
                <a:cs typeface="Palatino Linotype"/>
              </a:rPr>
              <a:t>1982-1999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ond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1991)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10">
                <a:latin typeface="Palatino Linotype"/>
                <a:cs typeface="Palatino Linotype"/>
              </a:rPr>
              <a:t>ra-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nc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rans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r-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onal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ualit</a:t>
            </a:r>
            <a:r>
              <a:rPr dirty="0" sz="1000" spc="-114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10">
                <a:latin typeface="Courier New"/>
                <a:cs typeface="Courier New"/>
              </a:rPr>
              <a:t>RegIne</a:t>
            </a:r>
            <a:r>
              <a:rPr dirty="0" sz="1000" spc="-5">
                <a:latin typeface="Courier New"/>
                <a:cs typeface="Courier New"/>
              </a:rPr>
              <a:t>q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 b="1">
                <a:latin typeface="Cambria"/>
                <a:cs typeface="Cambria"/>
              </a:rPr>
              <a:t>p</a:t>
            </a:r>
            <a:r>
              <a:rPr dirty="0" sz="1000" spc="-30" b="1">
                <a:latin typeface="Cambria"/>
                <a:cs typeface="Cambria"/>
              </a:rPr>
              <a:t>d</a:t>
            </a:r>
            <a:r>
              <a:rPr dirty="0" sz="1000" spc="-50" b="1">
                <a:latin typeface="Cambria"/>
                <a:cs typeface="Cambria"/>
              </a:rPr>
              <a:t>e</a:t>
            </a:r>
            <a:r>
              <a:rPr dirty="0" sz="1000" spc="-50" b="1">
                <a:latin typeface="Cambria"/>
                <a:cs typeface="Cambria"/>
              </a:rPr>
              <a:t>r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23925" y="607782"/>
            <a:ext cx="1885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 b="1">
                <a:latin typeface="Calibri"/>
                <a:cs typeface="Calibri"/>
              </a:rPr>
              <a:t>185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8779" y="1855998"/>
            <a:ext cx="1262380" cy="5670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35" b="1">
                <a:latin typeface="Calibri"/>
                <a:cs typeface="Calibri"/>
              </a:rPr>
              <a:t>8</a:t>
            </a:r>
            <a:endParaRPr sz="13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145"/>
              </a:spcBef>
            </a:pPr>
            <a:r>
              <a:rPr dirty="0" sz="1300" b="1">
                <a:latin typeface="Calibri"/>
                <a:cs typeface="Calibri"/>
              </a:rPr>
              <a:t>Panel</a:t>
            </a:r>
            <a:r>
              <a:rPr dirty="0" sz="1300" spc="35" b="1">
                <a:latin typeface="Calibri"/>
                <a:cs typeface="Calibri"/>
              </a:rPr>
              <a:t> </a:t>
            </a:r>
            <a:r>
              <a:rPr dirty="0" sz="1300" b="1">
                <a:latin typeface="Calibri"/>
                <a:cs typeface="Calibri"/>
              </a:rPr>
              <a:t>Time</a:t>
            </a:r>
            <a:r>
              <a:rPr dirty="0" sz="1300" spc="45" b="1">
                <a:latin typeface="Calibri"/>
                <a:cs typeface="Calibri"/>
              </a:rPr>
              <a:t> </a:t>
            </a:r>
            <a:r>
              <a:rPr dirty="0" sz="1300" spc="-10" b="1">
                <a:latin typeface="Calibri"/>
                <a:cs typeface="Calibri"/>
              </a:rPr>
              <a:t>Series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30647" y="2972403"/>
            <a:ext cx="5038725" cy="50679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15290" algn="l"/>
              </a:tabLst>
            </a:pPr>
            <a:r>
              <a:rPr dirty="0" sz="1250" spc="-25" b="1">
                <a:latin typeface="Calibri"/>
                <a:cs typeface="Calibri"/>
              </a:rPr>
              <a:t>8.1</a:t>
            </a:r>
            <a:r>
              <a:rPr dirty="0" sz="1250" b="1">
                <a:latin typeface="Calibri"/>
                <a:cs typeface="Calibri"/>
              </a:rPr>
              <a:t>	</a:t>
            </a:r>
            <a:r>
              <a:rPr dirty="0" sz="1250" spc="-10" b="1">
                <a:latin typeface="Calibri"/>
                <a:cs typeface="Calibri"/>
              </a:rPr>
              <a:t>Introduction</a:t>
            </a:r>
            <a:endParaRPr sz="12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00">
              <a:latin typeface="Calibri"/>
              <a:cs typeface="Calibri"/>
            </a:endParaRPr>
          </a:p>
          <a:p>
            <a:pPr algn="just" marL="50800" marR="45085">
              <a:lnSpc>
                <a:spcPct val="100000"/>
              </a:lnSpc>
            </a:pP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we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add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su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“long”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ssibly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non-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tiona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mac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nomic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ling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ﬁ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ms)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nc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ingly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mmon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main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ob</a:t>
            </a:r>
            <a:r>
              <a:rPr dirty="0" sz="1000" spc="-5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pi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opme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onomi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onal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liti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ame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eing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y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bly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imi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over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ad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 </a:t>
            </a:r>
            <a:r>
              <a:rPr dirty="0" sz="1000" spc="-7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5085" indent="107950">
              <a:lnSpc>
                <a:spcPts val="1200"/>
              </a:lnSpc>
              <a:spcBef>
                <a:spcPts val="10"/>
              </a:spcBef>
            </a:pP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li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“</a:t>
            </a:r>
            <a:r>
              <a:rPr dirty="0" sz="1000" spc="-5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80">
                <a:latin typeface="Palatino Linotype"/>
                <a:cs typeface="Palatino Linotype"/>
              </a:rPr>
              <a:t>ge”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nly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ending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nﬁnit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40">
                <a:latin typeface="Palatino Linotype"/>
                <a:cs typeface="Palatino Linotype"/>
              </a:rPr>
              <a:t>ue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eminal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illi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 spc="-3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on,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1999).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</a:t>
            </a:r>
            <a:r>
              <a:rPr dirty="0" sz="1000" spc="15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der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11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11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dive</a:t>
            </a:r>
            <a:r>
              <a:rPr dirty="0" sz="1000" spc="-5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58750">
              <a:lnSpc>
                <a:spcPts val="114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dynamics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holds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more </a:t>
            </a:r>
            <a:r>
              <a:rPr dirty="0" sz="1000" spc="-25">
                <a:latin typeface="Palatino Linotype"/>
                <a:cs typeface="Palatino Linotype"/>
              </a:rPr>
              <a:t>important,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often </a:t>
            </a:r>
            <a:r>
              <a:rPr dirty="0" sz="1000" spc="-30">
                <a:latin typeface="Palatino Linotype"/>
                <a:cs typeface="Palatino Linotype"/>
              </a:rPr>
              <a:t>prominent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place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(see</a:t>
            </a:r>
            <a:r>
              <a:rPr dirty="0" sz="1000" spc="-10">
                <a:latin typeface="Palatino Linotype"/>
                <a:cs typeface="Palatino Linotype"/>
              </a:rPr>
              <a:t> e.g.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Pesaran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Smith,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5085">
              <a:lnSpc>
                <a:spcPts val="1200"/>
              </a:lnSpc>
              <a:spcBef>
                <a:spcPts val="35"/>
              </a:spcBef>
            </a:pPr>
            <a:r>
              <a:rPr dirty="0" sz="1000">
                <a:latin typeface="Palatino Linotype"/>
                <a:cs typeface="Palatino Linotype"/>
              </a:rPr>
              <a:t>1995;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Eberhardt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al.,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2013).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Under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cointegration,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correction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speciﬁcations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often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10">
                <a:latin typeface="Palatino Linotype"/>
                <a:cs typeface="Palatino Linotype"/>
              </a:rPr>
              <a:t>interest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(see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e.g. </a:t>
            </a:r>
            <a:r>
              <a:rPr dirty="0" sz="1000" spc="-45">
                <a:latin typeface="Palatino Linotype"/>
                <a:cs typeface="Palatino Linotype"/>
              </a:rPr>
              <a:t>Holly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 al.,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2010).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assumption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parameter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homogeneity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 </a:t>
            </a:r>
            <a:r>
              <a:rPr dirty="0" sz="1000" spc="-10">
                <a:latin typeface="Palatino Linotype"/>
                <a:cs typeface="Palatino Linotype"/>
              </a:rPr>
              <a:t>also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often </a:t>
            </a:r>
            <a:r>
              <a:rPr dirty="0" sz="1000" spc="-30">
                <a:latin typeface="Palatino Linotype"/>
                <a:cs typeface="Palatino Linotype"/>
              </a:rPr>
              <a:t>questioned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ﬁeld,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often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leading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relaxing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favor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heterogeneous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speciﬁcations </a:t>
            </a:r>
            <a:r>
              <a:rPr dirty="0" sz="1000" spc="-60">
                <a:latin typeface="Palatino Linotype"/>
                <a:cs typeface="Palatino Linotype"/>
              </a:rPr>
              <a:t>where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coeﬃcients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units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free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 </a:t>
            </a:r>
            <a:r>
              <a:rPr dirty="0" sz="1000" spc="-65">
                <a:latin typeface="Palatino Linotype"/>
                <a:cs typeface="Palatino Linotype"/>
              </a:rPr>
              <a:t>vary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over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cross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section.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parameter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interest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either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whole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population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10">
                <a:latin typeface="Palatino Linotype"/>
                <a:cs typeface="Palatino Linotype"/>
              </a:rPr>
              <a:t>sectional </a:t>
            </a:r>
            <a:r>
              <a:rPr dirty="0" sz="1000" spc="-55">
                <a:latin typeface="Palatino Linotype"/>
                <a:cs typeface="Palatino Linotype"/>
              </a:rPr>
              <a:t>average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thereof.</a:t>
            </a:r>
            <a:endParaRPr sz="1000">
              <a:latin typeface="Palatino Linotype"/>
              <a:cs typeface="Palatino Linotype"/>
            </a:endParaRPr>
          </a:p>
          <a:p>
            <a:pPr algn="just" marL="158750">
              <a:lnSpc>
                <a:spcPts val="1130"/>
              </a:lnSpc>
            </a:pPr>
            <a:r>
              <a:rPr dirty="0" sz="1000" spc="-50">
                <a:latin typeface="Palatino Linotype"/>
                <a:cs typeface="Palatino Linotype"/>
              </a:rPr>
              <a:t>Lastly,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issue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cross-</a:t>
            </a:r>
            <a:r>
              <a:rPr dirty="0" sz="1000" spc="-25">
                <a:latin typeface="Palatino Linotype"/>
                <a:cs typeface="Palatino Linotype"/>
              </a:rPr>
              <a:t>sectional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assumed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away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dynamic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>
              <a:lnSpc>
                <a:spcPts val="1200"/>
              </a:lnSpc>
              <a:spcBef>
                <a:spcPts val="40"/>
              </a:spcBef>
            </a:pP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mm</a:t>
            </a:r>
            <a:r>
              <a:rPr dirty="0" sz="1000" spc="-5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ano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(1991),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tral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oming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wo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ons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hin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ine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ome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al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ad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neigh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40">
                <a:latin typeface="Palatino Linotype"/>
                <a:cs typeface="Palatino Linotype"/>
              </a:rPr>
              <a:t>imit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mmon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58750">
              <a:lnSpc>
                <a:spcPts val="1135"/>
              </a:lnSpc>
            </a:pP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example,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consider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dynamic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component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model:</a:t>
            </a:r>
            <a:endParaRPr sz="1000">
              <a:latin typeface="Palatino Linotype"/>
              <a:cs typeface="Palatino Linotype"/>
            </a:endParaRPr>
          </a:p>
          <a:p>
            <a:pPr algn="just" marL="398145">
              <a:lnSpc>
                <a:spcPct val="100000"/>
              </a:lnSpc>
              <a:spcBef>
                <a:spcPts val="845"/>
              </a:spcBef>
            </a:pPr>
            <a:r>
              <a:rPr dirty="0" baseline="13888" sz="1500" i="1">
                <a:latin typeface="Palatino Linotype"/>
                <a:cs typeface="Palatino Linotype"/>
              </a:rPr>
              <a:t>y</a:t>
            </a:r>
            <a:r>
              <a:rPr dirty="0" sz="650" i="1">
                <a:latin typeface="Palatino Linotype"/>
                <a:cs typeface="Palatino Linotype"/>
              </a:rPr>
              <a:t>nt</a:t>
            </a:r>
            <a:r>
              <a:rPr dirty="0" sz="650" spc="145" i="1">
                <a:latin typeface="Palatino Linotype"/>
                <a:cs typeface="Palatino Linotype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=</a:t>
            </a:r>
            <a:r>
              <a:rPr dirty="0" baseline="13888" sz="1500" spc="60">
                <a:latin typeface="Cambria"/>
                <a:cs typeface="Cambria"/>
              </a:rPr>
              <a:t> </a:t>
            </a:r>
            <a:r>
              <a:rPr dirty="0" baseline="13888" sz="1500" spc="-705" i="1">
                <a:latin typeface="Meiryo"/>
                <a:cs typeface="Meiryo"/>
              </a:rPr>
              <a:t/>
            </a:r>
            <a:r>
              <a:rPr dirty="0" sz="650" spc="-90" i="1">
                <a:latin typeface="Palatino Linotype"/>
                <a:cs typeface="Palatino Linotype"/>
              </a:rPr>
              <a:t>n</a:t>
            </a:r>
            <a:r>
              <a:rPr dirty="0" sz="650" spc="105" i="1">
                <a:latin typeface="Palatino Linotype"/>
                <a:cs typeface="Palatino Linotype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+</a:t>
            </a:r>
            <a:r>
              <a:rPr dirty="0" baseline="13888" sz="1500" spc="-22">
                <a:latin typeface="Cambria"/>
                <a:cs typeface="Cambria"/>
              </a:rPr>
              <a:t> </a:t>
            </a:r>
            <a:r>
              <a:rPr dirty="0" baseline="13888" sz="1500" spc="-727" i="1">
                <a:latin typeface="Meiryo"/>
                <a:cs typeface="Meiryo"/>
              </a:rPr>
              <a:t/>
            </a:r>
            <a:r>
              <a:rPr dirty="0" baseline="13888" sz="1500" spc="-82" i="1">
                <a:latin typeface="Palatino Linotype"/>
                <a:cs typeface="Palatino Linotype"/>
              </a:rPr>
              <a:t>y</a:t>
            </a:r>
            <a:r>
              <a:rPr dirty="0" sz="650" spc="5" i="1">
                <a:latin typeface="Palatino Linotype"/>
                <a:cs typeface="Palatino Linotype"/>
              </a:rPr>
              <a:t>n</a:t>
            </a:r>
            <a:r>
              <a:rPr dirty="0" sz="650" spc="25" i="1">
                <a:latin typeface="Palatino Linotype"/>
                <a:cs typeface="Palatino Linotype"/>
              </a:rPr>
              <a:t>t</a:t>
            </a:r>
            <a:r>
              <a:rPr dirty="0" sz="650" spc="130">
                <a:latin typeface="Cambria"/>
                <a:cs typeface="Cambria"/>
              </a:rPr>
              <a:t>–</a:t>
            </a:r>
            <a:r>
              <a:rPr dirty="0" sz="650" spc="10">
                <a:latin typeface="Palatino Linotype"/>
                <a:cs typeface="Palatino Linotype"/>
              </a:rPr>
              <a:t>1</a:t>
            </a:r>
            <a:r>
              <a:rPr dirty="0" sz="650" spc="80">
                <a:latin typeface="Palatino Linotype"/>
                <a:cs typeface="Palatino Linotype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+</a:t>
            </a:r>
            <a:r>
              <a:rPr dirty="0" baseline="13888" sz="1500" spc="-15">
                <a:latin typeface="Cambria"/>
                <a:cs typeface="Cambria"/>
              </a:rPr>
              <a:t> </a:t>
            </a:r>
            <a:r>
              <a:rPr dirty="0" baseline="13888" sz="1500" spc="-622" i="1">
                <a:latin typeface="Meiryo"/>
                <a:cs typeface="Meiryo"/>
              </a:rPr>
              <a:t/>
            </a:r>
            <a:r>
              <a:rPr dirty="0" baseline="13888" sz="1500" spc="15" i="1">
                <a:latin typeface="Palatino Linotype"/>
                <a:cs typeface="Palatino Linotype"/>
              </a:rPr>
              <a:t>x</a:t>
            </a:r>
            <a:r>
              <a:rPr dirty="0" sz="650" spc="5" i="1">
                <a:latin typeface="Palatino Linotype"/>
                <a:cs typeface="Palatino Linotype"/>
              </a:rPr>
              <a:t>nt</a:t>
            </a:r>
            <a:r>
              <a:rPr dirty="0" sz="650" spc="100" i="1">
                <a:latin typeface="Palatino Linotype"/>
                <a:cs typeface="Palatino Linotype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+</a:t>
            </a:r>
            <a:r>
              <a:rPr dirty="0" baseline="13888" sz="1500" spc="-15">
                <a:latin typeface="Cambria"/>
                <a:cs typeface="Cambria"/>
              </a:rPr>
              <a:t> </a:t>
            </a:r>
            <a:r>
              <a:rPr dirty="0" baseline="13888" sz="1500" spc="-607" i="1">
                <a:latin typeface="Meiryo"/>
                <a:cs typeface="Meiryo"/>
              </a:rPr>
              <a:t/>
            </a:r>
            <a:r>
              <a:rPr dirty="0" sz="650" spc="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  <a:p>
            <a:pPr algn="just" marL="50800" marR="45085">
              <a:lnSpc>
                <a:spcPct val="100000"/>
              </a:lnSpc>
              <a:spcBef>
                <a:spcPts val="340"/>
              </a:spcBef>
            </a:pP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45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allow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Lucida Sans Unicode"/>
                <a:cs typeface="Lucida Sans Unicode"/>
              </a:rPr>
              <a:t>→</a:t>
            </a:r>
            <a:r>
              <a:rPr dirty="0" sz="1000" spc="-45">
                <a:latin typeface="Lucida Sans Unicode"/>
                <a:cs typeface="Lucida Sans Unicode"/>
              </a:rPr>
              <a:t> </a:t>
            </a:r>
            <a:r>
              <a:rPr dirty="0" sz="1000" spc="70">
                <a:latin typeface="Cambria"/>
                <a:cs typeface="Cambria"/>
              </a:rPr>
              <a:t>∞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30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sz="1000" spc="-40">
                <a:latin typeface="Cambria"/>
                <a:cs typeface="Cambria"/>
              </a:rPr>
              <a:t>)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uno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7,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ow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hin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ing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ver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8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ai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dimension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68767" y="8412296"/>
            <a:ext cx="3481704" cy="4000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Palatino Linotype"/>
                <a:cs typeface="Palatino Linotype"/>
              </a:rPr>
              <a:t>Panel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Data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Econometrics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with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spc="-35" i="1">
                <a:latin typeface="Palatino Linotype"/>
                <a:cs typeface="Palatino Linotype"/>
              </a:rPr>
              <a:t>R,</a:t>
            </a:r>
            <a:r>
              <a:rPr dirty="0" sz="800" spc="15" i="1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First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Edition.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Yves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Croissant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and</a:t>
            </a:r>
            <a:r>
              <a:rPr dirty="0" sz="800" spc="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Giovanni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Millo.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800" spc="-55">
                <a:latin typeface="Palatino Linotype"/>
                <a:cs typeface="Palatino Linotype"/>
              </a:rPr>
              <a:t>©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2019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John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Wiley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&amp;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Ltd.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Published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2019 </a:t>
            </a:r>
            <a:r>
              <a:rPr dirty="0" sz="800" spc="-65">
                <a:latin typeface="Palatino Linotype"/>
                <a:cs typeface="Palatino Linotype"/>
              </a:rPr>
              <a:t>by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John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Wiley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&amp;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Ltd.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800" spc="-35">
                <a:latin typeface="Palatino Linotype"/>
                <a:cs typeface="Palatino Linotype"/>
              </a:rPr>
              <a:t>Companion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website: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  <a:hlinkClick r:id="rId2"/>
              </a:rPr>
              <a:t>www.wiley.com/go/croissant/data-</a:t>
            </a:r>
            <a:r>
              <a:rPr dirty="0" sz="800" spc="-20">
                <a:latin typeface="Palatino Linotype"/>
                <a:cs typeface="Palatino Linotype"/>
                <a:hlinkClick r:id="rId2"/>
              </a:rPr>
              <a:t>econometrics-</a:t>
            </a:r>
            <a:r>
              <a:rPr dirty="0" sz="800" spc="-40">
                <a:latin typeface="Palatino Linotype"/>
                <a:cs typeface="Palatino Linotype"/>
                <a:hlinkClick r:id="rId2"/>
              </a:rPr>
              <a:t>with-</a:t>
            </a:r>
            <a:r>
              <a:rPr dirty="0" sz="800" spc="-50">
                <a:latin typeface="Palatino Linotype"/>
                <a:cs typeface="Palatino Linotype"/>
                <a:hlinkClick r:id="rId2"/>
              </a:rPr>
              <a:t>R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58664" y="607782"/>
            <a:ext cx="5320665" cy="56273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186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308610" marR="68580">
              <a:lnSpc>
                <a:spcPct val="100000"/>
              </a:lnSpc>
            </a:pPr>
            <a:r>
              <a:rPr dirty="0" sz="1000" spc="-35">
                <a:latin typeface="Palatino Linotype"/>
                <a:cs typeface="Palatino Linotype"/>
              </a:rPr>
              <a:t>longe</a:t>
            </a:r>
            <a:r>
              <a:rPr dirty="0" sz="1000" spc="-10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dive</a:t>
            </a:r>
            <a:r>
              <a:rPr dirty="0" sz="1000" spc="-5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ge,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ee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45">
                <a:latin typeface="Palatino Linotype"/>
                <a:cs typeface="Palatino Linotype"/>
              </a:rPr>
              <a:t>“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30">
                <a:latin typeface="Palatino Linotype"/>
                <a:cs typeface="Palatino Linotype"/>
              </a:rPr>
              <a:t>”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.e.,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limit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308610" marR="68580" indent="107950">
              <a:lnSpc>
                <a:spcPts val="1200"/>
              </a:lnSpc>
              <a:spcBef>
                <a:spcPts val="35"/>
              </a:spcBef>
            </a:pPr>
            <a:r>
              <a:rPr dirty="0" sz="1000">
                <a:latin typeface="Palatino Linotype"/>
                <a:cs typeface="Palatino Linotype"/>
              </a:rPr>
              <a:t>From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different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viewpoint,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each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series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panel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considered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separately,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-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Lucida Sans Unicode"/>
                <a:cs typeface="Lucida Sans Unicode"/>
              </a:rPr>
              <a:t>→</a:t>
            </a:r>
            <a:r>
              <a:rPr dirty="0" sz="1000" spc="-80">
                <a:latin typeface="Lucida Sans Unicode"/>
                <a:cs typeface="Lucida Sans Unicode"/>
              </a:rPr>
              <a:t> </a:t>
            </a:r>
            <a:r>
              <a:rPr dirty="0" sz="1000">
                <a:latin typeface="Cambria"/>
                <a:cs typeface="Cambria"/>
              </a:rPr>
              <a:t>∞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75" b="1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consistent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individual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parameters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55">
                <a:latin typeface="Cambria"/>
                <a:cs typeface="Cambria"/>
              </a:rPr>
              <a:t>(</a:t>
            </a:r>
            <a:r>
              <a:rPr dirty="0" sz="1000" spc="-455" i="1">
                <a:latin typeface="Meiryo"/>
                <a:cs typeface="Meiryo"/>
              </a:rPr>
              <a:t/>
            </a:r>
            <a:r>
              <a:rPr dirty="0" baseline="-21367" sz="975" spc="-150" i="1">
                <a:latin typeface="Palatino Linotype"/>
                <a:cs typeface="Palatino Linotype"/>
              </a:rPr>
              <a:t>n</a:t>
            </a:r>
            <a:r>
              <a:rPr dirty="0" sz="1000" spc="-210" i="1">
                <a:latin typeface="Meiryo"/>
                <a:cs typeface="Meiryo"/>
              </a:rPr>
              <a:t>,</a:t>
            </a:r>
            <a:r>
              <a:rPr dirty="0" sz="1000" spc="100" i="1">
                <a:latin typeface="Meiryo"/>
                <a:cs typeface="Meiryo"/>
              </a:rPr>
              <a:t> </a:t>
            </a:r>
            <a:r>
              <a:rPr dirty="0" sz="1000" spc="-365" i="1">
                <a:latin typeface="Meiryo"/>
                <a:cs typeface="Meiryo"/>
              </a:rPr>
              <a:t/>
            </a:r>
            <a:r>
              <a:rPr dirty="0" baseline="-21367" sz="975" spc="15" i="1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Cambria"/>
                <a:cs typeface="Cambria"/>
              </a:rPr>
              <a:t>)</a:t>
            </a:r>
            <a:r>
              <a:rPr dirty="0" sz="1000" spc="1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so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sepa- </a:t>
            </a:r>
            <a:r>
              <a:rPr dirty="0" sz="1000" spc="-20">
                <a:latin typeface="Palatino Linotype"/>
                <a:cs typeface="Palatino Linotype"/>
              </a:rPr>
              <a:t>rately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estimating,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either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averaging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pooling,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coeﬃcients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becomes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feasible strategy.</a:t>
            </a:r>
            <a:endParaRPr sz="1000">
              <a:latin typeface="Palatino Linotype"/>
              <a:cs typeface="Palatino Linotype"/>
            </a:endParaRPr>
          </a:p>
          <a:p>
            <a:pPr algn="just" marL="416559">
              <a:lnSpc>
                <a:spcPts val="1140"/>
              </a:lnSpc>
            </a:pPr>
            <a:r>
              <a:rPr dirty="0" sz="1000" spc="-35">
                <a:latin typeface="Palatino Linotype"/>
                <a:cs typeface="Palatino Linotype"/>
              </a:rPr>
              <a:t>More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generally,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abundance</a:t>
            </a:r>
            <a:r>
              <a:rPr dirty="0" sz="1000" spc="-40">
                <a:latin typeface="Palatino Linotype"/>
                <a:cs typeface="Palatino Linotype"/>
              </a:rPr>
              <a:t> of </a:t>
            </a:r>
            <a:r>
              <a:rPr dirty="0" sz="1000" spc="-50">
                <a:latin typeface="Palatino Linotype"/>
                <a:cs typeface="Palatino Linotype"/>
              </a:rPr>
              <a:t>data </a:t>
            </a:r>
            <a:r>
              <a:rPr dirty="0" sz="1000" spc="-55">
                <a:latin typeface="Palatino Linotype"/>
                <a:cs typeface="Palatino Linotype"/>
              </a:rPr>
              <a:t>along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both</a:t>
            </a:r>
            <a:r>
              <a:rPr dirty="0" sz="1000" spc="-45">
                <a:latin typeface="Palatino Linotype"/>
                <a:cs typeface="Palatino Linotype"/>
              </a:rPr>
              <a:t> dimensions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large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5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large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panels </a:t>
            </a:r>
            <a:r>
              <a:rPr dirty="0" sz="1000" spc="-10">
                <a:latin typeface="Palatino Linotype"/>
                <a:cs typeface="Palatino Linotype"/>
              </a:rPr>
              <a:t>opens</a:t>
            </a:r>
            <a:endParaRPr sz="1000">
              <a:latin typeface="Palatino Linotype"/>
              <a:cs typeface="Palatino Linotype"/>
            </a:endParaRPr>
          </a:p>
          <a:p>
            <a:pPr algn="just" marL="308610" marR="68580">
              <a:lnSpc>
                <a:spcPts val="1200"/>
              </a:lnSpc>
              <a:spcBef>
                <a:spcPts val="35"/>
              </a:spcBef>
            </a:pPr>
            <a:r>
              <a:rPr dirty="0" sz="1000" spc="-125">
                <a:latin typeface="Palatino Linotype"/>
                <a:cs typeface="Palatino Linotype"/>
              </a:rPr>
              <a:t>up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possibilities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issues,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other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than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familiar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large,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short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panels: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heterogeneity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can </a:t>
            </a:r>
            <a:r>
              <a:rPr dirty="0" sz="1000" spc="-45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considered,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where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coeﬃcients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ﬁxed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across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but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allowed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vary,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either </a:t>
            </a:r>
            <a:r>
              <a:rPr dirty="0" sz="1000" spc="-60">
                <a:latin typeface="Palatino Linotype"/>
                <a:cs typeface="Palatino Linotype"/>
              </a:rPr>
              <a:t>freely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randomly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around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average;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nonstationarity,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where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long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time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dimension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allows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 </a:t>
            </a:r>
            <a:r>
              <a:rPr dirty="0" sz="1000" spc="-45">
                <a:latin typeface="Palatino Linotype"/>
                <a:cs typeface="Palatino Linotype"/>
              </a:rPr>
              <a:t>address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unit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roots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cointegration;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cross-sectional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dependence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across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units, </a:t>
            </a:r>
            <a:r>
              <a:rPr dirty="0" sz="1000" spc="-45">
                <a:latin typeface="Palatino Linotype"/>
                <a:cs typeface="Palatino Linotype"/>
              </a:rPr>
              <a:t>possibly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due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common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factors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units</a:t>
            </a:r>
            <a:r>
              <a:rPr dirty="0" sz="1000" spc="-20">
                <a:latin typeface="Palatino Linotype"/>
                <a:cs typeface="Palatino Linotype"/>
              </a:rPr>
              <a:t> react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idiosyncratically.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650">
              <a:latin typeface="Palatino Linotype"/>
              <a:cs typeface="Palatino Linotype"/>
            </a:endParaRPr>
          </a:p>
          <a:p>
            <a:pPr marL="308610">
              <a:lnSpc>
                <a:spcPct val="100000"/>
              </a:lnSpc>
              <a:spcBef>
                <a:spcPts val="5"/>
              </a:spcBef>
              <a:tabLst>
                <a:tab pos="673100" algn="l"/>
              </a:tabLst>
            </a:pPr>
            <a:r>
              <a:rPr dirty="0" sz="1250" spc="-25" b="1">
                <a:latin typeface="Calibri"/>
                <a:cs typeface="Calibri"/>
              </a:rPr>
              <a:t>8.2</a:t>
            </a:r>
            <a:r>
              <a:rPr dirty="0" sz="1250" b="1">
                <a:latin typeface="Calibri"/>
                <a:cs typeface="Calibri"/>
              </a:rPr>
              <a:t>	Heterogeneous</a:t>
            </a:r>
            <a:r>
              <a:rPr dirty="0" sz="1250" spc="270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Coefficients</a:t>
            </a:r>
            <a:endParaRPr sz="12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00">
              <a:latin typeface="Calibri"/>
              <a:cs typeface="Calibri"/>
            </a:endParaRPr>
          </a:p>
          <a:p>
            <a:pPr algn="just" marL="308610" marR="68580">
              <a:lnSpc>
                <a:spcPct val="100000"/>
              </a:lnSpc>
            </a:pP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allow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ssions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ural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qu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tion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ssu</a:t>
            </a:r>
            <a:r>
              <a:rPr dirty="0" sz="1000" spc="-8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ption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omogeneity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 </a:t>
            </a:r>
            <a:r>
              <a:rPr dirty="0" sz="1000" spc="-75">
                <a:latin typeface="Cambria"/>
                <a:cs typeface="Cambria"/>
              </a:rPr>
              <a:t>∀</a:t>
            </a:r>
            <a:r>
              <a:rPr dirty="0" sz="1000" spc="-20" i="1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all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Palatino Linotype"/>
                <a:cs typeface="Palatino Linotype"/>
              </a:rPr>
              <a:t>po</a:t>
            </a:r>
            <a:r>
              <a:rPr dirty="0" sz="1000" spc="20" i="1">
                <a:latin typeface="Palatino Linotype"/>
                <a:cs typeface="Palatino Linotype"/>
              </a:rPr>
              <a:t>o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i="1">
                <a:latin typeface="Palatino Linotype"/>
                <a:cs typeface="Palatino Linotype"/>
              </a:rPr>
              <a:t>i</a:t>
            </a:r>
            <a:r>
              <a:rPr dirty="0" sz="1000" spc="-25" i="1">
                <a:latin typeface="Palatino Linotype"/>
                <a:cs typeface="Palatino Linotype"/>
              </a:rPr>
              <a:t>n</a:t>
            </a:r>
            <a:r>
              <a:rPr dirty="0" sz="1000" spc="-85" i="1">
                <a:latin typeface="Palatino Linotype"/>
                <a:cs typeface="Palatino Linotype"/>
              </a:rPr>
              <a:t>g</a:t>
            </a:r>
            <a:r>
              <a:rPr dirty="0" sz="1000" spc="90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su</a:t>
            </a:r>
            <a:r>
              <a:rPr dirty="0" sz="1000" spc="-8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ption)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55">
                <a:latin typeface="Palatino Linotype"/>
                <a:cs typeface="Palatino Linotype"/>
              </a:rPr>
              <a:t>op</a:t>
            </a:r>
            <a:r>
              <a:rPr dirty="0" sz="1000" spc="-45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io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5" i="1">
                <a:latin typeface="Palatino Linotype"/>
                <a:cs typeface="Palatino Linotype"/>
              </a:rPr>
              <a:t>heterogen</a:t>
            </a:r>
            <a:r>
              <a:rPr dirty="0" sz="1000" spc="10" i="1">
                <a:latin typeface="Palatino Linotype"/>
                <a:cs typeface="Palatino Linotype"/>
              </a:rPr>
              <a:t>e</a:t>
            </a:r>
            <a:r>
              <a:rPr dirty="0" sz="1000" spc="25" i="1">
                <a:latin typeface="Palatino Linotype"/>
                <a:cs typeface="Palatino Linotype"/>
              </a:rPr>
              <a:t>o</a:t>
            </a:r>
            <a:r>
              <a:rPr dirty="0" sz="1000" spc="10" i="1">
                <a:latin typeface="Palatino Linotype"/>
                <a:cs typeface="Palatino Linotype"/>
              </a:rPr>
              <a:t>u</a:t>
            </a:r>
            <a:r>
              <a:rPr dirty="0" sz="1000" spc="-35" i="1">
                <a:latin typeface="Palatino Linotype"/>
                <a:cs typeface="Palatino Linotype"/>
              </a:rPr>
              <a:t>s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sub</a:t>
            </a:r>
            <a:r>
              <a:rPr dirty="0" sz="1000" spc="-1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 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ssible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e;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aid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ling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du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2008).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14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ogen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eneral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omogen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allow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alidity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oling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416559">
              <a:lnSpc>
                <a:spcPts val="1165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heterogeneity:</a:t>
            </a:r>
            <a:endParaRPr sz="1000">
              <a:latin typeface="Palatino Linotype"/>
              <a:cs typeface="Palatino Linotype"/>
            </a:endParaRPr>
          </a:p>
          <a:p>
            <a:pPr algn="just" marL="656590">
              <a:lnSpc>
                <a:spcPct val="100000"/>
              </a:lnSpc>
              <a:spcBef>
                <a:spcPts val="5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0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34" i="1">
                <a:latin typeface="Meiryo"/>
                <a:cs typeface="Meiryo"/>
              </a:rPr>
              <a:t/>
            </a:r>
            <a:r>
              <a:rPr dirty="0" baseline="-21367" sz="975" spc="15" i="1">
                <a:latin typeface="Palatino Linotype"/>
                <a:cs typeface="Palatino Linotype"/>
              </a:rPr>
              <a:t>n</a:t>
            </a:r>
            <a:r>
              <a:rPr dirty="0" sz="1000" spc="5" i="1">
                <a:latin typeface="Palatino Linotype"/>
                <a:cs typeface="Palatino Linotype"/>
              </a:rPr>
              <a:t>x</a:t>
            </a:r>
            <a:r>
              <a:rPr dirty="0" baseline="-21367" sz="975" spc="7" i="1">
                <a:latin typeface="Palatino Linotype"/>
                <a:cs typeface="Palatino Linotype"/>
              </a:rPr>
              <a:t>nt</a:t>
            </a:r>
            <a:r>
              <a:rPr dirty="0" baseline="-21367" sz="975" spc="16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-135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nt</a:t>
            </a:r>
            <a:endParaRPr baseline="-21367" sz="975">
              <a:latin typeface="Palatino Linotype"/>
              <a:cs typeface="Palatino Linotype"/>
            </a:endParaRPr>
          </a:p>
          <a:p>
            <a:pPr algn="just" marL="308610" marR="68580">
              <a:lnSpc>
                <a:spcPct val="100000"/>
              </a:lnSpc>
              <a:spcBef>
                <a:spcPts val="590"/>
              </a:spcBef>
            </a:pP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amil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idual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l: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ram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ac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while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mer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nly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pt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did.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sion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40">
                <a:latin typeface="Palatino Linotype"/>
                <a:cs typeface="Palatino Linotype"/>
              </a:rPr>
              <a:t>“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ol”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e;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anal</a:t>
            </a:r>
            <a:r>
              <a:rPr dirty="0" sz="1000" spc="-4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oughly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(2000)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G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iﬃn,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1997;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l., </a:t>
            </a:r>
            <a:r>
              <a:rPr dirty="0" sz="1000" spc="-10">
                <a:latin typeface="Palatino Linotype"/>
                <a:cs typeface="Palatino Linotype"/>
              </a:rPr>
              <a:t>2003a)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rs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ive.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mming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up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di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2008)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lude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licity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bility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domin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fl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ibility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gen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ous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rs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iv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sions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ver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onme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vor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50">
                <a:latin typeface="Palatino Linotype"/>
                <a:cs typeface="Palatino Linotype"/>
              </a:rPr>
              <a:t>while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oling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higher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maller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50960" y="6892632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(8.1)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29434" y="6361188"/>
            <a:ext cx="4763770" cy="936625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695"/>
              </a:spcBef>
            </a:pPr>
            <a:r>
              <a:rPr dirty="0" sz="1000" b="1">
                <a:latin typeface="Calibri"/>
                <a:cs typeface="Calibri"/>
              </a:rPr>
              <a:t>8.2.1</a:t>
            </a:r>
            <a:r>
              <a:rPr dirty="0" sz="1000" spc="29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Fixed</a:t>
            </a:r>
            <a:r>
              <a:rPr dirty="0" sz="1000" spc="-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Coefficients</a:t>
            </a:r>
            <a:endParaRPr sz="10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59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heterogeneous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5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0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34" i="1">
                <a:latin typeface="Meiryo"/>
                <a:cs typeface="Meiryo"/>
              </a:rPr>
              <a:t/>
            </a:r>
            <a:r>
              <a:rPr dirty="0" baseline="-21367" sz="975" spc="15" i="1">
                <a:latin typeface="Palatino Linotype"/>
                <a:cs typeface="Palatino Linotype"/>
              </a:rPr>
              <a:t>n</a:t>
            </a:r>
            <a:r>
              <a:rPr dirty="0" sz="1000" spc="5" i="1">
                <a:latin typeface="Palatino Linotype"/>
                <a:cs typeface="Palatino Linotype"/>
              </a:rPr>
              <a:t>x</a:t>
            </a:r>
            <a:r>
              <a:rPr dirty="0" baseline="-21367" sz="975" spc="7" i="1">
                <a:latin typeface="Palatino Linotype"/>
                <a:cs typeface="Palatino Linotype"/>
              </a:rPr>
              <a:t>nt</a:t>
            </a:r>
            <a:r>
              <a:rPr dirty="0" baseline="-21367" sz="975" spc="16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-135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nt</a:t>
            </a:r>
            <a:endParaRPr baseline="-21367" sz="975">
              <a:latin typeface="Palatino Linotype"/>
              <a:cs typeface="Palatino Linotype"/>
            </a:endParaRPr>
          </a:p>
          <a:p>
            <a:pPr marL="38100">
              <a:lnSpc>
                <a:spcPct val="100000"/>
              </a:lnSpc>
              <a:spcBef>
                <a:spcPts val="595"/>
              </a:spcBef>
            </a:pPr>
            <a:r>
              <a:rPr dirty="0" sz="1000" spc="-50">
                <a:latin typeface="Palatino Linotype"/>
                <a:cs typeface="Palatino Linotype"/>
              </a:rPr>
              <a:t>where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34" i="1">
                <a:latin typeface="Meiryo"/>
                <a:cs typeface="Meiryo"/>
              </a:rPr>
              <a:t/>
            </a:r>
            <a:r>
              <a:rPr dirty="0" baseline="-21367" sz="975" spc="-127" i="1">
                <a:latin typeface="Palatino Linotype"/>
                <a:cs typeface="Palatino Linotype"/>
              </a:rPr>
              <a:t>n</a:t>
            </a:r>
            <a:r>
              <a:rPr dirty="0" baseline="-21367" sz="975" spc="187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individual-</a:t>
            </a:r>
            <a:r>
              <a:rPr dirty="0" sz="1000" spc="-30">
                <a:latin typeface="Palatino Linotype"/>
                <a:cs typeface="Palatino Linotype"/>
              </a:rPr>
              <a:t>speciﬁc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parameters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2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vector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95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explanatory</a:t>
            </a:r>
            <a:r>
              <a:rPr dirty="0" sz="1000" spc="-10">
                <a:latin typeface="Palatino Linotype"/>
                <a:cs typeface="Palatino Linotype"/>
              </a:rPr>
              <a:t> variables.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16734" y="7272228"/>
            <a:ext cx="5036185" cy="6330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2545" indent="10795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pooling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assumption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relaxed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does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want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make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any</a:t>
            </a:r>
            <a:r>
              <a:rPr dirty="0" sz="1000" spc="-10">
                <a:latin typeface="Palatino Linotype"/>
                <a:cs typeface="Palatino Linotype"/>
              </a:rPr>
              <a:t> other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assumption </a:t>
            </a:r>
            <a:r>
              <a:rPr dirty="0" sz="1000" spc="-10">
                <a:latin typeface="Palatino Linotype"/>
                <a:cs typeface="Palatino Linotype"/>
              </a:rPr>
              <a:t>about </a:t>
            </a:r>
            <a:r>
              <a:rPr dirty="0" sz="1000" spc="-40">
                <a:latin typeface="Palatino Linotype"/>
                <a:cs typeface="Palatino Linotype"/>
              </a:rPr>
              <a:t>how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5" i="1">
                <a:latin typeface="Meiryo"/>
                <a:cs typeface="Meiryo"/>
              </a:rPr>
              <a:t/>
            </a:r>
            <a:r>
              <a:rPr dirty="0" baseline="-21367" sz="975" spc="-7" i="1">
                <a:latin typeface="Palatino Linotype"/>
                <a:cs typeface="Palatino Linotype"/>
              </a:rPr>
              <a:t>n</a:t>
            </a:r>
            <a:r>
              <a:rPr dirty="0" baseline="-21367" sz="975" spc="172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generated,</a:t>
            </a:r>
            <a:r>
              <a:rPr dirty="0" sz="1000" spc="-10">
                <a:latin typeface="Palatino Linotype"/>
                <a:cs typeface="Palatino Linotype"/>
              </a:rPr>
              <a:t> 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dimension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permits,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simply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separate</a:t>
            </a:r>
            <a:r>
              <a:rPr dirty="0" sz="1000" spc="-25">
                <a:latin typeface="Palatino Linotype"/>
                <a:cs typeface="Palatino Linotype"/>
              </a:rPr>
              <a:t> vector</a:t>
            </a:r>
            <a:r>
              <a:rPr dirty="0" sz="1000" spc="-20">
                <a:latin typeface="Palatino Linotype"/>
                <a:cs typeface="Palatino Linotype"/>
              </a:rPr>
              <a:t> of </a:t>
            </a:r>
            <a:r>
              <a:rPr dirty="0" sz="1000" spc="-30">
                <a:latin typeface="Palatino Linotype"/>
                <a:cs typeface="Palatino Linotype"/>
              </a:rPr>
              <a:t>coeﬃcients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each </a:t>
            </a:r>
            <a:r>
              <a:rPr dirty="0" sz="1000" spc="-10">
                <a:latin typeface="Palatino Linotype"/>
                <a:cs typeface="Palatino Linotype"/>
              </a:rPr>
              <a:t>regression.</a:t>
            </a:r>
            <a:endParaRPr sz="1000">
              <a:latin typeface="Palatino Linotype"/>
              <a:cs typeface="Palatino Linotype"/>
            </a:endParaRPr>
          </a:p>
          <a:p>
            <a:pPr algn="just" marL="158750">
              <a:lnSpc>
                <a:spcPts val="1185"/>
              </a:lnSpc>
            </a:pP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slope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parameters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34" i="1">
                <a:latin typeface="Meiryo"/>
                <a:cs typeface="Meiryo"/>
              </a:rPr>
              <a:t/>
            </a:r>
            <a:r>
              <a:rPr dirty="0" baseline="-21367" sz="975" spc="-127" i="1">
                <a:latin typeface="Palatino Linotype"/>
                <a:cs typeface="Palatino Linotype"/>
              </a:rPr>
              <a:t>n</a:t>
            </a:r>
            <a:r>
              <a:rPr dirty="0" baseline="-21367" sz="975" spc="202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>
                <a:latin typeface="Palatino Linotype"/>
                <a:cs typeface="Palatino Linotype"/>
              </a:rPr>
              <a:t> 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-16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consistently)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least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squares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877367" y="7930822"/>
            <a:ext cx="1498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1111" sz="1500" spc="-832" i="1">
                <a:latin typeface="Meiryo"/>
                <a:cs typeface="Meiryo"/>
              </a:rPr>
              <a:t/>
            </a:r>
            <a:r>
              <a:rPr dirty="0" sz="1000" spc="-55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965166" y="8031146"/>
            <a:ext cx="1143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13715" algn="l"/>
                <a:tab pos="954405" algn="l"/>
              </a:tabLst>
            </a:pPr>
            <a:r>
              <a:rPr dirty="0" sz="650" spc="-10" b="1">
                <a:latin typeface="Cambria"/>
                <a:cs typeface="Cambria"/>
              </a:rPr>
              <a:t>ols</a:t>
            </a:r>
            <a:r>
              <a:rPr dirty="0" sz="650" spc="-10" i="1">
                <a:latin typeface="Meiryo"/>
                <a:cs typeface="Meiryo"/>
              </a:rPr>
              <a:t>,</a:t>
            </a: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265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47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181612" y="7958365"/>
            <a:ext cx="43586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081779" algn="l"/>
              </a:tabLst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sz="1000" spc="9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(8.2)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17978" y="607782"/>
            <a:ext cx="5320030" cy="2306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304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Time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Series</a:t>
            </a:r>
            <a:r>
              <a:rPr dirty="0" sz="800" spc="23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187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63500" marR="313055" indent="107950">
              <a:lnSpc>
                <a:spcPct val="100000"/>
              </a:lnSpc>
            </a:pPr>
            <a:r>
              <a:rPr dirty="0" sz="1000" spc="145">
                <a:latin typeface="Palatino Linotype"/>
                <a:cs typeface="Palatino Linotype"/>
              </a:rPr>
              <a:t>his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be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accomplished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70">
                <a:latin typeface="Palatino Linotype"/>
                <a:cs typeface="Palatino Linotype"/>
              </a:rPr>
              <a:t>by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subsetting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data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running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70" b="1">
                <a:latin typeface="Cambria"/>
                <a:cs typeface="Cambria"/>
              </a:rPr>
              <a:t>ols</a:t>
            </a:r>
            <a:r>
              <a:rPr dirty="0" sz="1000" spc="70">
                <a:latin typeface="Palatino Linotype"/>
                <a:cs typeface="Palatino Linotype"/>
              </a:rPr>
              <a:t>;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more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eﬃcient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functionality </a:t>
            </a:r>
            <a:r>
              <a:rPr dirty="0" sz="1000" spc="-80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provided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 b="1">
                <a:latin typeface="Cambria"/>
                <a:cs typeface="Cambria"/>
              </a:rPr>
              <a:t>plm</a:t>
            </a:r>
            <a:r>
              <a:rPr dirty="0" sz="1000" spc="-20" b="1">
                <a:latin typeface="Cambria"/>
                <a:cs typeface="Cambria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through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ourier New"/>
                <a:cs typeface="Courier New"/>
              </a:rPr>
              <a:t>pvcm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leaving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Courier New"/>
                <a:cs typeface="Courier New"/>
              </a:rPr>
              <a:t>model</a:t>
            </a:r>
            <a:r>
              <a:rPr dirty="0" sz="1000" spc="-65">
                <a:latin typeface="Courier New"/>
                <a:cs typeface="Courier New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argument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default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value </a:t>
            </a:r>
            <a:r>
              <a:rPr dirty="0" sz="1000" spc="-30">
                <a:latin typeface="Palatino Linotype"/>
                <a:cs typeface="Palatino Linotype"/>
              </a:rPr>
              <a:t>of </a:t>
            </a:r>
            <a:r>
              <a:rPr dirty="0" sz="1000" spc="-10">
                <a:latin typeface="Courier New"/>
                <a:cs typeface="Courier New"/>
              </a:rPr>
              <a:t>’within’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 lvl="2" marL="452755" indent="-389890">
              <a:lnSpc>
                <a:spcPct val="100000"/>
              </a:lnSpc>
              <a:spcBef>
                <a:spcPts val="780"/>
              </a:spcBef>
              <a:buAutoNum type="arabicPeriod" startAt="2"/>
              <a:tabLst>
                <a:tab pos="453390" algn="l"/>
              </a:tabLst>
            </a:pPr>
            <a:r>
              <a:rPr dirty="0" sz="1000" b="1">
                <a:latin typeface="Calibri"/>
                <a:cs typeface="Calibri"/>
              </a:rPr>
              <a:t>Random</a:t>
            </a:r>
            <a:r>
              <a:rPr dirty="0" sz="1000" spc="8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Coefficients</a:t>
            </a:r>
            <a:endParaRPr sz="1000">
              <a:latin typeface="Calibri"/>
              <a:cs typeface="Calibri"/>
            </a:endParaRPr>
          </a:p>
          <a:p>
            <a:pPr algn="just" marL="63500" marR="313690">
              <a:lnSpc>
                <a:spcPct val="100000"/>
              </a:lnSpc>
              <a:spcBef>
                <a:spcPts val="595"/>
              </a:spcBef>
            </a:pPr>
            <a:r>
              <a:rPr dirty="0" sz="1000" spc="-45">
                <a:latin typeface="Palatino Linotype"/>
                <a:cs typeface="Palatino Linotype"/>
              </a:rPr>
              <a:t>Estimating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separate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regressions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negates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advantages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panel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datasets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that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degrees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free- </a:t>
            </a:r>
            <a:r>
              <a:rPr dirty="0" sz="1000" spc="-45">
                <a:latin typeface="Palatino Linotype"/>
                <a:cs typeface="Palatino Linotype"/>
              </a:rPr>
              <a:t>dom</a:t>
            </a:r>
            <a:r>
              <a:rPr dirty="0" sz="1000" spc="-20">
                <a:latin typeface="Palatino Linotype"/>
                <a:cs typeface="Palatino Linotype"/>
              </a:rPr>
              <a:t> are</a:t>
            </a:r>
            <a:r>
              <a:rPr dirty="0" sz="1000" spc="-40">
                <a:latin typeface="Palatino Linotype"/>
                <a:cs typeface="Palatino Linotype"/>
              </a:rPr>
              <a:t> greatly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reduced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respect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pooled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data.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baseline="-21367" sz="975" spc="-60" i="1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treated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ﬁxed,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will </a:t>
            </a:r>
            <a:r>
              <a:rPr dirty="0" sz="1000" spc="-3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NK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parameters</a:t>
            </a:r>
            <a:r>
              <a:rPr dirty="0" sz="1000" spc="-10">
                <a:latin typeface="Palatino Linotype"/>
                <a:cs typeface="Palatino Linotype"/>
              </a:rPr>
              <a:t> to </a:t>
            </a:r>
            <a:r>
              <a:rPr dirty="0" sz="1000" spc="-35">
                <a:latin typeface="Palatino Linotype"/>
                <a:cs typeface="Palatino Linotype"/>
              </a:rPr>
              <a:t>estimate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NT</a:t>
            </a:r>
            <a:r>
              <a:rPr dirty="0" sz="1000" spc="9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observations.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Random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coeﬃcients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speciﬁcations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allow </a:t>
            </a:r>
            <a:r>
              <a:rPr dirty="0" sz="1000" spc="-40">
                <a:latin typeface="Palatino Linotype"/>
                <a:cs typeface="Palatino Linotype"/>
              </a:rPr>
              <a:t>instead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25">
                <a:latin typeface="Palatino Linotype"/>
                <a:cs typeface="Palatino Linotype"/>
              </a:rPr>
              <a:t>sectional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variability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still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reaping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beneﬁts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pooling.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900">
              <a:latin typeface="Palatino Linotype"/>
              <a:cs typeface="Palatino Linotype"/>
            </a:endParaRPr>
          </a:p>
          <a:p>
            <a:pPr lvl="3" marL="501650" indent="-43942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502284" algn="l"/>
              </a:tabLst>
            </a:pPr>
            <a:r>
              <a:rPr dirty="0" sz="900" b="1">
                <a:latin typeface="Calibri"/>
                <a:cs typeface="Calibri"/>
              </a:rPr>
              <a:t>The</a:t>
            </a:r>
            <a:r>
              <a:rPr dirty="0" sz="900" spc="3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Swamy</a:t>
            </a:r>
            <a:r>
              <a:rPr dirty="0" sz="900" spc="30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Estimator</a:t>
            </a:r>
            <a:endParaRPr sz="900">
              <a:latin typeface="Calibri"/>
              <a:cs typeface="Calibri"/>
            </a:endParaRPr>
          </a:p>
          <a:p>
            <a:pPr algn="just" marL="62865">
              <a:lnSpc>
                <a:spcPct val="100000"/>
              </a:lnSpc>
              <a:spcBef>
                <a:spcPts val="15"/>
              </a:spcBef>
            </a:pPr>
            <a:r>
              <a:rPr dirty="0" sz="1000" spc="-80">
                <a:latin typeface="Palatino Linotype"/>
                <a:cs typeface="Palatino Linotype"/>
              </a:rPr>
              <a:t>Swamy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(1970)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proposed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individual-</a:t>
            </a:r>
            <a:r>
              <a:rPr dirty="0" sz="1000" spc="-30">
                <a:latin typeface="Palatino Linotype"/>
                <a:cs typeface="Palatino Linotype"/>
              </a:rPr>
              <a:t>speciﬁc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coeﬃcients.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have: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891306" y="2964135"/>
            <a:ext cx="8407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7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55" i="1">
                <a:latin typeface="Meiryo"/>
                <a:cs typeface="Meiryo"/>
              </a:rPr>
              <a:t/>
            </a:r>
            <a:r>
              <a:rPr dirty="0" baseline="34188" sz="975" spc="60" i="1">
                <a:latin typeface="Meiryo"/>
                <a:cs typeface="Meiryo"/>
              </a:rPr>
              <a:t>⊤</a:t>
            </a:r>
            <a:r>
              <a:rPr dirty="0" sz="1000" spc="60" i="1">
                <a:latin typeface="Palatino Linotype"/>
                <a:cs typeface="Palatino Linotype"/>
              </a:rPr>
              <a:t>z</a:t>
            </a:r>
            <a:r>
              <a:rPr dirty="0" sz="1000" spc="45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45">
                <a:latin typeface="Cambria"/>
                <a:cs typeface="Cambria"/>
              </a:rPr>
              <a:t> </a:t>
            </a:r>
            <a:r>
              <a:rPr dirty="0" sz="1000" spc="-6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268179" y="3036926"/>
            <a:ext cx="5130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25450" algn="l"/>
              </a:tabLst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160" i="1">
                <a:latin typeface="Palatino Linotype"/>
                <a:cs typeface="Palatino Linotype"/>
              </a:rPr>
              <a:t>  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43376" y="3191941"/>
            <a:ext cx="5010785" cy="5568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-635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where</a:t>
            </a:r>
            <a:r>
              <a:rPr dirty="0" sz="1000" spc="-30">
                <a:latin typeface="Palatino Linotype"/>
                <a:cs typeface="Palatino Linotype"/>
              </a:rPr>
              <a:t> homoscedasticity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20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assumed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baseline="-21367" sz="975" spc="-120" i="1">
                <a:latin typeface="Palatino Linotype"/>
                <a:cs typeface="Palatino Linotype"/>
              </a:rPr>
              <a:t>n</a:t>
            </a:r>
            <a:r>
              <a:rPr dirty="0" baseline="-21367" sz="975" spc="209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∼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225">
                <a:latin typeface="Cambria"/>
                <a:cs typeface="Cambria"/>
              </a:rPr>
              <a:t>(</a:t>
            </a:r>
            <a:r>
              <a:rPr dirty="0" sz="1000" spc="-22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Δ)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34" i="1">
                <a:latin typeface="Meiryo"/>
                <a:cs typeface="Meiryo"/>
              </a:rPr>
              <a:t/>
            </a:r>
            <a:r>
              <a:rPr dirty="0" baseline="-21367" sz="975" spc="-89" i="1">
                <a:latin typeface="Palatino Linotype"/>
                <a:cs typeface="Palatino Linotype"/>
              </a:rPr>
              <a:t>n</a:t>
            </a:r>
            <a:r>
              <a:rPr dirty="0" baseline="-21367" sz="975" spc="209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495" i="1">
                <a:latin typeface="Meiryo"/>
                <a:cs typeface="Meiryo"/>
              </a:rPr>
              <a:t/>
            </a:r>
            <a:r>
              <a:rPr dirty="0" baseline="-21367" sz="975" spc="-142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1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∼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60">
                <a:latin typeface="Palatino Linotype"/>
                <a:cs typeface="Palatino Linotype"/>
              </a:rPr>
              <a:t>0</a:t>
            </a:r>
            <a:r>
              <a:rPr dirty="0" sz="1000" spc="-6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Δ)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47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is then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rewritten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as:</a:t>
            </a:r>
            <a:endParaRPr sz="100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590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34188" sz="975" spc="-7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baseline="-21367" sz="975" spc="-30" i="1">
                <a:latin typeface="Palatino Linotype"/>
                <a:cs typeface="Palatino Linotype"/>
              </a:rPr>
              <a:t>nt</a:t>
            </a:r>
            <a:r>
              <a:rPr dirty="0" baseline="-21367" sz="975" spc="15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nt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479630" y="3871993"/>
            <a:ext cx="22415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440" i="1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43372" y="3799218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9" i="1">
                <a:latin typeface="Meiryo"/>
                <a:cs typeface="Meiryo"/>
              </a:rPr>
              <a:t/>
            </a:r>
            <a:r>
              <a:rPr dirty="0" baseline="-21367" sz="975" spc="-15" i="1">
                <a:latin typeface="Palatino Linotype"/>
                <a:cs typeface="Palatino Linotype"/>
              </a:rPr>
              <a:t>nt</a:t>
            </a:r>
            <a:r>
              <a:rPr dirty="0" baseline="-21367" sz="975" spc="18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baseline="-21367" sz="975" spc="-22" i="1">
                <a:latin typeface="Palatino Linotype"/>
                <a:cs typeface="Palatino Linotype"/>
              </a:rPr>
              <a:t>nt</a:t>
            </a:r>
            <a:r>
              <a:rPr dirty="0" baseline="-21367" sz="975" spc="11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/>
            </a:r>
            <a:r>
              <a:rPr dirty="0" baseline="29914" sz="975" spc="-165" i="1">
                <a:latin typeface="Meiryo"/>
                <a:cs typeface="Meiryo"/>
              </a:rPr>
              <a:t>⊤</a:t>
            </a:r>
            <a:r>
              <a:rPr dirty="0" sz="1000" spc="-110" i="1">
                <a:latin typeface="Palatino Linotype"/>
                <a:cs typeface="Palatino Linotype"/>
              </a:rPr>
              <a:t>z</a:t>
            </a:r>
            <a:r>
              <a:rPr dirty="0" sz="1000" spc="29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heteroscedastic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particular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because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30674" y="3951121"/>
            <a:ext cx="5036820" cy="784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 marR="4318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not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impose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homoscedasticity 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40" i="1">
                <a:latin typeface="Meiryo"/>
                <a:cs typeface="Meiryo"/>
              </a:rPr>
              <a:t/>
            </a:r>
            <a:r>
              <a:rPr dirty="0" sz="1000" spc="-95">
                <a:latin typeface="Palatino Linotype"/>
                <a:cs typeface="Palatino Linotype"/>
              </a:rPr>
              <a:t>)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errors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 </a:t>
            </a:r>
            <a:r>
              <a:rPr dirty="0" sz="1000" spc="-35">
                <a:latin typeface="Palatino Linotype"/>
                <a:cs typeface="Palatino Linotype"/>
              </a:rPr>
              <a:t>each </a:t>
            </a:r>
            <a:r>
              <a:rPr dirty="0" sz="1000" spc="-60">
                <a:latin typeface="Palatino Linotype"/>
                <a:cs typeface="Palatino Linotype"/>
              </a:rPr>
              <a:t>individual</a:t>
            </a:r>
            <a:r>
              <a:rPr dirty="0" sz="1000" spc="-40">
                <a:latin typeface="Palatino Linotype"/>
                <a:cs typeface="Palatino Linotype"/>
              </a:rPr>
              <a:t> are</a:t>
            </a:r>
            <a:r>
              <a:rPr dirty="0" sz="1000" spc="-35">
                <a:latin typeface="Palatino Linotype"/>
                <a:cs typeface="Palatino Linotype"/>
              </a:rPr>
              <a:t> correlated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containing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same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parameter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vector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34" i="1">
                <a:latin typeface="Meiryo"/>
                <a:cs typeface="Meiryo"/>
              </a:rPr>
              <a:t/>
            </a:r>
            <a:r>
              <a:rPr dirty="0" baseline="-21367" sz="975" spc="-44" i="1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Cambria"/>
                <a:cs typeface="Cambria"/>
              </a:rPr>
              <a:t>−</a:t>
            </a:r>
            <a:r>
              <a:rPr dirty="0" sz="1000">
                <a:latin typeface="Palatino Linotype"/>
                <a:cs typeface="Palatino Linotype"/>
              </a:rPr>
              <a:t>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then:</a:t>
            </a:r>
            <a:endParaRPr sz="1000">
              <a:latin typeface="Palatino Linotype"/>
              <a:cs typeface="Palatino Linotype"/>
            </a:endParaRPr>
          </a:p>
          <a:p>
            <a:pPr algn="ctr" marR="2011680">
              <a:lnSpc>
                <a:spcPts val="900"/>
              </a:lnSpc>
              <a:spcBef>
                <a:spcPts val="590"/>
              </a:spcBef>
            </a:pPr>
            <a:r>
              <a:rPr dirty="0" sz="1000">
                <a:latin typeface="Cambria"/>
                <a:cs typeface="Cambria"/>
              </a:rPr>
              <a:t>Ω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1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E</a:t>
            </a:r>
            <a:r>
              <a:rPr dirty="0" sz="1000" spc="-110">
                <a:latin typeface="Cambria"/>
                <a:cs typeface="Cambria"/>
              </a:rPr>
              <a:t>(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baseline="-21367" sz="975" spc="-7" i="1">
                <a:latin typeface="Palatino Linotype"/>
                <a:cs typeface="Palatino Linotype"/>
              </a:rPr>
              <a:t>n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sz="1000" spc="3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E</a:t>
            </a:r>
            <a:r>
              <a:rPr dirty="0" sz="1000" spc="-120">
                <a:latin typeface="Cambria"/>
                <a:cs typeface="Cambria"/>
              </a:rPr>
              <a:t>[(</a:t>
            </a:r>
            <a:r>
              <a:rPr dirty="0" sz="1000" spc="-120" i="1">
                <a:latin typeface="Meiryo"/>
                <a:cs typeface="Meiryo"/>
              </a:rPr>
              <a:t/>
            </a:r>
            <a:r>
              <a:rPr dirty="0" sz="1000" spc="2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60" i="1">
                <a:latin typeface="Palatino Linotype"/>
                <a:cs typeface="Palatino Linotype"/>
              </a:rPr>
              <a:t> 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sz="1000" spc="-175">
                <a:latin typeface="Cambria"/>
                <a:cs typeface="Cambria"/>
              </a:rPr>
              <a:t>)(</a:t>
            </a:r>
            <a:r>
              <a:rPr dirty="0" sz="1000" spc="-175" i="1">
                <a:latin typeface="Meiryo"/>
                <a:cs typeface="Meiryo"/>
              </a:rPr>
              <a:t/>
            </a:r>
            <a:r>
              <a:rPr dirty="0" baseline="34188" sz="975" spc="-262" i="1">
                <a:latin typeface="Meiryo"/>
                <a:cs typeface="Meiryo"/>
              </a:rPr>
              <a:t>⊤</a:t>
            </a:r>
            <a:r>
              <a:rPr dirty="0" baseline="34188" sz="975" spc="7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 i="1">
                <a:latin typeface="Meiryo"/>
                <a:cs typeface="Meiryo"/>
              </a:rPr>
              <a:t/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  <a:p>
            <a:pPr marL="977900">
              <a:lnSpc>
                <a:spcPts val="480"/>
              </a:lnSpc>
              <a:tabLst>
                <a:tab pos="1459865" algn="l"/>
                <a:tab pos="1736089" algn="l"/>
                <a:tab pos="2042160" algn="l"/>
                <a:tab pos="231457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34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245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  <a:p>
            <a:pPr algn="ctr" marR="2044064">
              <a:lnSpc>
                <a:spcPct val="100000"/>
              </a:lnSpc>
              <a:spcBef>
                <a:spcPts val="409"/>
              </a:spcBef>
            </a:pP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45" i="1">
                <a:latin typeface="Meiryo"/>
                <a:cs typeface="Meiryo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uncorrelated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hypothesis,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have: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91319" y="4786075"/>
            <a:ext cx="166941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Ω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7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135">
                <a:latin typeface="Cambria"/>
                <a:cs typeface="Cambria"/>
              </a:rPr>
              <a:t>(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baseline="34188" sz="975" spc="-75" i="1">
                <a:latin typeface="Meiryo"/>
                <a:cs typeface="Meiryo"/>
              </a:rPr>
              <a:t>⊤</a:t>
            </a:r>
            <a:r>
              <a:rPr dirty="0" sz="1000" spc="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40" i="1">
                <a:latin typeface="Meiryo"/>
                <a:cs typeface="Meiryo"/>
              </a:rPr>
              <a:t/>
            </a:r>
            <a:r>
              <a:rPr dirty="0" baseline="34188" sz="975" spc="-60">
                <a:latin typeface="Palatino Linotype"/>
                <a:cs typeface="Palatino Linotype"/>
              </a:rPr>
              <a:t>2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47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4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ambria"/>
                <a:cs typeface="Cambria"/>
              </a:rPr>
              <a:t>Δ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endParaRPr baseline="34188" sz="975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388752" y="4858861"/>
            <a:ext cx="11309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56565" algn="l"/>
                <a:tab pos="846455" algn="l"/>
                <a:tab pos="1071245" algn="l"/>
              </a:tabLst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1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240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43383" y="5013881"/>
            <a:ext cx="5011420" cy="784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6050">
              <a:lnSpc>
                <a:spcPts val="12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whole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sample,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Cambria"/>
                <a:cs typeface="Cambria"/>
              </a:rPr>
              <a:t>Ω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120">
                <a:latin typeface="Cambria"/>
                <a:cs typeface="Cambria"/>
              </a:rPr>
              <a:t>(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29914" sz="975" spc="-135" i="1">
                <a:latin typeface="Meiryo"/>
                <a:cs typeface="Meiryo"/>
              </a:rPr>
              <a:t>⊤</a:t>
            </a:r>
            <a:r>
              <a:rPr dirty="0" sz="1000" spc="-120">
                <a:latin typeface="Cambria"/>
                <a:cs typeface="Cambria"/>
              </a:rPr>
              <a:t>)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block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diagonal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matrix,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each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block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equal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ambria"/>
                <a:cs typeface="Cambria"/>
              </a:rPr>
              <a:t>Ω</a:t>
            </a:r>
            <a:r>
              <a:rPr dirty="0" baseline="-21367" sz="975" spc="-37" i="1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38100" marR="30480" indent="107950">
              <a:lnSpc>
                <a:spcPts val="1200"/>
              </a:lnSpc>
              <a:spcBef>
                <a:spcPts val="35"/>
              </a:spcBef>
            </a:pP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40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model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ineﬃcient,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not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taking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into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account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heteroscedasticity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errors.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eﬃciently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generalized</a:t>
            </a:r>
            <a:r>
              <a:rPr dirty="0" sz="1000" spc="-10">
                <a:latin typeface="Palatino Linotype"/>
                <a:cs typeface="Palatino Linotype"/>
              </a:rPr>
              <a:t> least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squares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computing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Ω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0.5</a:t>
            </a:r>
            <a:r>
              <a:rPr dirty="0" baseline="29914" sz="975" spc="232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applying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60" b="1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variables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transformed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pre-</a:t>
            </a:r>
            <a:r>
              <a:rPr dirty="0" sz="1000" spc="-20">
                <a:latin typeface="Palatino Linotype"/>
                <a:cs typeface="Palatino Linotype"/>
              </a:rPr>
              <a:t>multiplying them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Ω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0.5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Given</a:t>
            </a:r>
            <a:r>
              <a:rPr dirty="0" sz="1000" spc="-10">
                <a:latin typeface="Palatino Linotype"/>
                <a:cs typeface="Palatino Linotype"/>
              </a:rPr>
              <a:t> that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latter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block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diagonal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matrix,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same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result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obtained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43373" y="5773063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pre-</a:t>
            </a:r>
            <a:r>
              <a:rPr dirty="0" sz="1000" spc="-45">
                <a:latin typeface="Palatino Linotype"/>
                <a:cs typeface="Palatino Linotype"/>
              </a:rPr>
              <a:t>multiplying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each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individual’s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data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corresponding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block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Ω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0.5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generalized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least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43402" y="5845843"/>
            <a:ext cx="5010785" cy="25654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r" marR="1324610">
              <a:lnSpc>
                <a:spcPts val="69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  <a:p>
            <a:pPr marL="38100">
              <a:lnSpc>
                <a:spcPts val="1110"/>
              </a:lnSpc>
            </a:pPr>
            <a:r>
              <a:rPr dirty="0" sz="1000" spc="-40">
                <a:latin typeface="Palatino Linotype"/>
                <a:cs typeface="Palatino Linotype"/>
              </a:rPr>
              <a:t>squares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method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clearly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infeasible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because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Ω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87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unknown,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but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made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operational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219882" y="6149429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43402" y="6076644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employing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thereof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from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consistent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480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amounts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1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68810" y="6228547"/>
            <a:ext cx="433387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12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elements of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matrix,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total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K</a:t>
            </a:r>
            <a:r>
              <a:rPr dirty="0" sz="1000" spc="-15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85">
                <a:latin typeface="Palatino Linotype"/>
                <a:cs typeface="Palatino Linotype"/>
              </a:rPr>
              <a:t>1</a:t>
            </a:r>
            <a:r>
              <a:rPr dirty="0" sz="1000" spc="85">
                <a:latin typeface="Cambria"/>
                <a:cs typeface="Cambria"/>
              </a:rPr>
              <a:t>)∕</a:t>
            </a:r>
            <a:r>
              <a:rPr dirty="0" sz="1000" spc="85">
                <a:latin typeface="Palatino Linotype"/>
                <a:cs typeface="Palatino Linotype"/>
              </a:rPr>
              <a:t>2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parameters.</a:t>
            </a:r>
            <a:endParaRPr sz="1000">
              <a:latin typeface="Palatino Linotype"/>
              <a:cs typeface="Palatino Linotype"/>
            </a:endParaRPr>
          </a:p>
          <a:p>
            <a:pPr marL="120650">
              <a:lnSpc>
                <a:spcPts val="1200"/>
              </a:lnSpc>
            </a:pPr>
            <a:r>
              <a:rPr dirty="0" sz="1000" spc="-5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end,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start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each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80" b="1">
                <a:latin typeface="Cambria"/>
                <a:cs typeface="Cambria"/>
              </a:rPr>
              <a:t>ols</a:t>
            </a:r>
            <a:r>
              <a:rPr dirty="0" sz="1000" spc="80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have: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891342" y="6608132"/>
            <a:ext cx="21437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65" i="1">
                <a:latin typeface="Meiryo"/>
                <a:cs typeface="Meiryo"/>
              </a:rPr>
              <a:t/>
            </a:r>
            <a:r>
              <a:rPr dirty="0" sz="1000" spc="-440" i="1">
                <a:latin typeface="Meiryo"/>
                <a:cs typeface="Meiryo"/>
              </a:rPr>
              <a:t>̂</a:t>
            </a:r>
            <a:r>
              <a:rPr dirty="0" baseline="-21367" sz="975" spc="-322" i="1">
                <a:latin typeface="Palatino Linotype"/>
                <a:cs typeface="Palatino Linotype"/>
              </a:rPr>
              <a:t>n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4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34188" sz="975">
                <a:latin typeface="Cambria"/>
                <a:cs typeface="Cambria"/>
              </a:rPr>
              <a:t>−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409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9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4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34188" sz="975">
                <a:latin typeface="Cambria"/>
                <a:cs typeface="Cambria"/>
              </a:rPr>
              <a:t>−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45" i="1">
                <a:latin typeface="Palatino Linotype"/>
                <a:cs typeface="Palatino Linotype"/>
              </a:rPr>
              <a:t> </a:t>
            </a:r>
            <a:r>
              <a:rPr dirty="0" sz="1000" spc="-6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303278" y="6680809"/>
            <a:ext cx="17532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43865" algn="l"/>
                <a:tab pos="833119" algn="l"/>
                <a:tab pos="1151255" algn="l"/>
                <a:tab pos="1583055" algn="l"/>
              </a:tabLst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4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450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24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33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935819" y="6908604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651403" y="6835819"/>
            <a:ext cx="18021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8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natural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172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247732" y="7062675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197210" y="7067964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9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984614" y="7258583"/>
            <a:ext cx="5518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64184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891323" y="7183297"/>
            <a:ext cx="13677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02920" algn="l"/>
              </a:tabLst>
            </a:pP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204" i="1">
                <a:latin typeface="Meiryo"/>
                <a:cs typeface="Meiryo"/>
              </a:rPr>
              <a:t> </a:t>
            </a:r>
            <a:r>
              <a:rPr dirty="0" baseline="34188" sz="975">
                <a:latin typeface="Palatino Linotype"/>
                <a:cs typeface="Palatino Linotype"/>
              </a:rPr>
              <a:t>2</a:t>
            </a:r>
            <a:r>
              <a:rPr dirty="0" baseline="34188" sz="975" spc="262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420" i="1">
                <a:latin typeface="Meiryo"/>
                <a:cs typeface="Meiryo"/>
              </a:rPr>
              <a:t>̂</a:t>
            </a:r>
            <a:r>
              <a:rPr dirty="0" baseline="34188" sz="975" spc="-300">
                <a:latin typeface="Palatino Linotype"/>
                <a:cs typeface="Palatino Linotype"/>
              </a:rPr>
              <a:t>2</a:t>
            </a:r>
            <a:r>
              <a:rPr dirty="0" baseline="34188" sz="975" spc="16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∕(</a:t>
            </a:r>
            <a:r>
              <a:rPr dirty="0" sz="1000" spc="1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676817" y="7332029"/>
            <a:ext cx="1734820" cy="351155"/>
          </a:xfrm>
          <a:prstGeom prst="rect">
            <a:avLst/>
          </a:prstGeom>
        </p:spPr>
        <p:txBody>
          <a:bodyPr wrap="square" lIns="0" tIns="43815" rIns="0" bIns="0" rtlCol="0" vert="horz">
            <a:spAutoFit/>
          </a:bodyPr>
          <a:lstStyle/>
          <a:p>
            <a:pPr algn="ctr" marR="500380">
              <a:lnSpc>
                <a:spcPct val="100000"/>
              </a:lnSpc>
              <a:spcBef>
                <a:spcPts val="345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4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averaged: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153195" y="7777870"/>
            <a:ext cx="1092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1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339960" y="7730656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293327" y="7735827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127795" y="7987629"/>
            <a:ext cx="3727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22222" sz="1500" i="1">
                <a:latin typeface="Palatino Linotype"/>
                <a:cs typeface="Palatino Linotype"/>
              </a:rPr>
              <a:t>N</a:t>
            </a:r>
            <a:r>
              <a:rPr dirty="0" baseline="22222" sz="1500" spc="195" i="1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878632" y="7851258"/>
            <a:ext cx="763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611505" algn="l"/>
              </a:tabLst>
            </a:pPr>
            <a:r>
              <a:rPr dirty="0" sz="1000" spc="-620" i="1">
                <a:latin typeface="Meiryo"/>
                <a:cs typeface="Meiryo"/>
              </a:rPr>
              <a:t/>
            </a:r>
            <a:r>
              <a:rPr dirty="0" baseline="13888" sz="1500" spc="-930" i="1">
                <a:latin typeface="Meiryo"/>
                <a:cs typeface="Meiryo"/>
              </a:rPr>
              <a:t>̄</a:t>
            </a:r>
            <a:r>
              <a:rPr dirty="0" sz="1000" spc="-620" i="1">
                <a:latin typeface="Meiryo"/>
                <a:cs typeface="Meiryo"/>
              </a:rPr>
              <a:t>̂</a:t>
            </a:r>
            <a:r>
              <a:rPr dirty="0" sz="1000" spc="40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90" i="1">
                <a:latin typeface="Meiryo"/>
                <a:cs typeface="Meiryo"/>
              </a:rPr>
              <a:t/>
            </a:r>
            <a:r>
              <a:rPr dirty="0" sz="1000" spc="-465" i="1">
                <a:latin typeface="Meiryo"/>
                <a:cs typeface="Meiryo"/>
              </a:rPr>
              <a:t>̂</a:t>
            </a:r>
            <a:r>
              <a:rPr dirty="0" baseline="-21367" sz="975" spc="-359" i="1">
                <a:latin typeface="Palatino Linotype"/>
                <a:cs typeface="Palatino Linotype"/>
              </a:rPr>
              <a:t>n</a:t>
            </a:r>
            <a:endParaRPr baseline="-21367" sz="975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58664" y="607782"/>
            <a:ext cx="5294630" cy="6108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188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Calibri"/>
              <a:cs typeface="Calibri"/>
            </a:endParaRPr>
          </a:p>
          <a:p>
            <a:pPr marL="308610" marR="43180" indent="107950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estimation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based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expression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65" i="1">
                <a:latin typeface="Meiryo"/>
                <a:cs typeface="Meiryo"/>
              </a:rPr>
              <a:t/>
            </a:r>
            <a:r>
              <a:rPr dirty="0" sz="1000" spc="-440" i="1">
                <a:latin typeface="Meiryo"/>
                <a:cs typeface="Meiryo"/>
              </a:rPr>
              <a:t>̂</a:t>
            </a:r>
            <a:r>
              <a:rPr dirty="0" baseline="-21367" sz="975" spc="-322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baseline="13888" sz="1500" spc="-765" i="1">
                <a:latin typeface="Meiryo"/>
                <a:cs typeface="Meiryo"/>
              </a:rPr>
              <a:t>̄</a:t>
            </a:r>
            <a:r>
              <a:rPr dirty="0" sz="1000" spc="-509" i="1">
                <a:latin typeface="Meiryo"/>
                <a:cs typeface="Meiryo"/>
              </a:rPr>
              <a:t>̂</a:t>
            </a:r>
            <a:r>
              <a:rPr dirty="0" sz="1000" spc="-509">
                <a:latin typeface="Palatino Linotype"/>
                <a:cs typeface="Palatino Linotype"/>
              </a:rPr>
              <a:t>,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which,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developing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regrouping terms,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written: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56928" y="1453414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164151" y="1349776"/>
            <a:ext cx="520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2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02769" y="1380628"/>
            <a:ext cx="3168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20" i="1">
                <a:latin typeface="Meiryo"/>
                <a:cs typeface="Meiryo"/>
              </a:rPr>
              <a:t>̂</a:t>
            </a:r>
            <a:r>
              <a:rPr dirty="0" sz="1000" spc="32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969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750172" y="1371236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164151" y="1380633"/>
            <a:ext cx="7569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20" i="1">
                <a:latin typeface="Meiryo"/>
                <a:cs typeface="Meiryo"/>
              </a:rPr>
              <a:t>̂</a:t>
            </a:r>
            <a:r>
              <a:rPr dirty="0" sz="1000" spc="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9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65" i="1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Z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990316" y="1371236"/>
            <a:ext cx="2755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r>
              <a:rPr dirty="0" sz="650" spc="190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428187" y="1453414"/>
            <a:ext cx="9480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30835" algn="l"/>
                <a:tab pos="76263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24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45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948138" y="1380633"/>
            <a:ext cx="5492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65">
                <a:latin typeface="Cambria"/>
                <a:cs typeface="Cambria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70" i="1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290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−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515074" y="1297115"/>
            <a:ext cx="118110" cy="349885"/>
          </a:xfrm>
          <a:prstGeom prst="rect">
            <a:avLst/>
          </a:prstGeom>
        </p:spPr>
        <p:txBody>
          <a:bodyPr wrap="square" lIns="0" tIns="222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dirty="0" u="sng" sz="1000" spc="-1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701839" y="1260132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655207" y="1265307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662975" y="1558116"/>
            <a:ext cx="1739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233215" y="1453420"/>
            <a:ext cx="6299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43865" algn="l"/>
              </a:tabLst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4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45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793255" y="1380634"/>
            <a:ext cx="1143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5">
                <a:latin typeface="Cambria"/>
                <a:cs typeface="Cambria"/>
              </a:rPr>
              <a:t>(</a:t>
            </a:r>
            <a:r>
              <a:rPr dirty="0" sz="1000" spc="-484" i="1">
                <a:latin typeface="Meiryo"/>
                <a:cs typeface="Meiryo"/>
              </a:rPr>
              <a:t/>
            </a:r>
            <a:r>
              <a:rPr dirty="0" baseline="-21367" sz="975" spc="-75" i="1">
                <a:latin typeface="Palatino Linotype"/>
                <a:cs typeface="Palatino Linotype"/>
              </a:rPr>
              <a:t>n</a:t>
            </a:r>
            <a:r>
              <a:rPr dirty="0" baseline="-21367" sz="975" spc="1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r>
              <a:rPr dirty="0" baseline="34188" sz="975" spc="142">
                <a:latin typeface="Cambria"/>
                <a:cs typeface="Cambria"/>
              </a:rPr>
              <a:t>−</a:t>
            </a:r>
            <a:r>
              <a:rPr dirty="0" baseline="34188" sz="975" spc="75">
                <a:latin typeface="Palatino Linotype"/>
                <a:cs typeface="Palatino Linotype"/>
              </a:rPr>
              <a:t>1</a:t>
            </a:r>
            <a:r>
              <a:rPr dirty="0" sz="1000" spc="15" i="1">
                <a:latin typeface="Palatino Linotype"/>
                <a:cs typeface="Palatino Linotype"/>
              </a:rPr>
              <a:t>Z</a:t>
            </a:r>
            <a:r>
              <a:rPr dirty="0" baseline="34188" sz="975" spc="-7" i="1">
                <a:latin typeface="Meiryo"/>
                <a:cs typeface="Meiryo"/>
              </a:rPr>
              <a:t>⊤</a:t>
            </a:r>
            <a:r>
              <a:rPr dirty="0" sz="1000" spc="-49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252186" y="1734514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389227" y="1650994"/>
            <a:ext cx="335915" cy="3498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5570" marR="5080" indent="-103505">
              <a:lnSpc>
                <a:spcPct val="106300"/>
              </a:lnSpc>
              <a:spcBef>
                <a:spcPts val="100"/>
              </a:spcBef>
            </a:pP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sz="1000" spc="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1000" spc="-2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768806" y="1807174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714633" y="1734512"/>
            <a:ext cx="247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90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979800" y="1650991"/>
            <a:ext cx="335915" cy="3498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5570" marR="5080" indent="-103505">
              <a:lnSpc>
                <a:spcPct val="106300"/>
              </a:lnSpc>
              <a:spcBef>
                <a:spcPts val="100"/>
              </a:spcBef>
            </a:pP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sz="1000" spc="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1000" spc="-2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431522" y="1724996"/>
            <a:ext cx="5162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52729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r>
              <a:rPr dirty="0" sz="650" spc="190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427746" y="1807179"/>
            <a:ext cx="6299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43865" algn="l"/>
              </a:tabLst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4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45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305340" y="1734512"/>
            <a:ext cx="8737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0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3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70">
                <a:latin typeface="Cambria"/>
                <a:cs typeface="Cambria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50" i="1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290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−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196417" y="1650989"/>
            <a:ext cx="118110" cy="349885"/>
          </a:xfrm>
          <a:prstGeom prst="rect">
            <a:avLst/>
          </a:prstGeom>
        </p:spPr>
        <p:txBody>
          <a:bodyPr wrap="square" lIns="0" tIns="222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dirty="0" u="sng" sz="1000" spc="-1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321348" y="1619070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315405" y="1912559"/>
            <a:ext cx="2012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m</a:t>
            </a:r>
            <a:r>
              <a:rPr dirty="0" sz="650" spc="-25">
                <a:latin typeface="Arial"/>
                <a:cs typeface="Arial"/>
              </a:rPr>
              <a:t>≠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490739" y="1734507"/>
            <a:ext cx="800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7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544918" y="1807174"/>
            <a:ext cx="958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45" i="1">
                <a:latin typeface="Palatino Linotype"/>
                <a:cs typeface="Palatino Linotype"/>
              </a:rPr>
              <a:t>m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371617" y="2096154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−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501576" y="2012630"/>
            <a:ext cx="118110" cy="349885"/>
          </a:xfrm>
          <a:prstGeom prst="rect">
            <a:avLst/>
          </a:prstGeom>
        </p:spPr>
        <p:txBody>
          <a:bodyPr wrap="square" lIns="0" tIns="222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dirty="0" u="sng" sz="1000" spc="-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626622" y="1980825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620678" y="2274318"/>
            <a:ext cx="2012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m</a:t>
            </a:r>
            <a:r>
              <a:rPr dirty="0" sz="650" spc="-25">
                <a:latin typeface="Arial"/>
                <a:cs typeface="Arial"/>
              </a:rPr>
              <a:t>≠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922199" y="2086750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193776" y="2086750"/>
            <a:ext cx="2755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r>
              <a:rPr dirty="0" sz="650" spc="190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796013" y="2096152"/>
            <a:ext cx="744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9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30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65">
                <a:latin typeface="Cambria"/>
                <a:cs typeface="Cambria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300" i="1">
                <a:latin typeface="Palatino Linotype"/>
                <a:cs typeface="Palatino Linotype"/>
              </a:rPr>
              <a:t> </a:t>
            </a:r>
            <a:r>
              <a:rPr dirty="0" sz="1000" spc="-6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918424" y="2168933"/>
            <a:ext cx="6927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75615" algn="l"/>
              </a:tabLst>
            </a:pPr>
            <a:r>
              <a:rPr dirty="0" sz="650" i="1">
                <a:latin typeface="Palatino Linotype"/>
                <a:cs typeface="Palatino Linotype"/>
              </a:rPr>
              <a:t>m</a:t>
            </a:r>
            <a:r>
              <a:rPr dirty="0" sz="650" spc="195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m</a:t>
            </a:r>
            <a:r>
              <a:rPr dirty="0" sz="650" i="1">
                <a:latin typeface="Palatino Linotype"/>
                <a:cs typeface="Palatino Linotype"/>
              </a:rPr>
              <a:t>	m</a:t>
            </a:r>
            <a:r>
              <a:rPr dirty="0" sz="650" spc="380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m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29445" y="2466253"/>
            <a:ext cx="5010785" cy="4819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uln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ssion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iting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15" i="1">
                <a:latin typeface="Meiryo"/>
                <a:cs typeface="Meiryo"/>
              </a:rPr>
              <a:t/>
            </a:r>
            <a:r>
              <a:rPr dirty="0" sz="1000" spc="-290" i="1">
                <a:latin typeface="Meiryo"/>
                <a:cs typeface="Meiryo"/>
              </a:rPr>
              <a:t>̂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915" i="1">
                <a:latin typeface="Meiryo"/>
                <a:cs typeface="Meiryo"/>
              </a:rPr>
              <a:t/>
            </a:r>
            <a:r>
              <a:rPr dirty="0" sz="1000" spc="-625" i="1">
                <a:latin typeface="Meiryo"/>
                <a:cs typeface="Meiryo"/>
              </a:rPr>
              <a:t>̂</a:t>
            </a:r>
            <a:r>
              <a:rPr dirty="0" baseline="13888" sz="1500" spc="-472" i="1">
                <a:latin typeface="Meiryo"/>
                <a:cs typeface="Meiryo"/>
              </a:rPr>
              <a:t>̄</a:t>
            </a:r>
            <a:r>
              <a:rPr dirty="0" baseline="13888" sz="1500" i="1">
                <a:latin typeface="Meiryo"/>
                <a:cs typeface="Meiryo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ombin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nsider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bly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pliﬁ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915" i="1">
                <a:latin typeface="Meiryo"/>
                <a:cs typeface="Meiryo"/>
              </a:rPr>
              <a:t/>
            </a:r>
            <a:r>
              <a:rPr dirty="0" sz="1000" spc="-290" i="1">
                <a:latin typeface="Meiryo"/>
                <a:cs typeface="Meiryo"/>
              </a:rPr>
              <a:t>̂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120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ll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80">
                <a:latin typeface="Palatino Linotype"/>
                <a:cs typeface="Palatino Linotype"/>
              </a:rPr>
              <a:t>a</a:t>
            </a:r>
            <a:r>
              <a:rPr dirty="0" sz="1000" spc="-80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294563" y="2996146"/>
            <a:ext cx="21462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8333" sz="1500" spc="-480" i="1">
                <a:latin typeface="Meiryo"/>
                <a:cs typeface="Meiryo"/>
              </a:rPr>
              <a:t>̄</a:t>
            </a:r>
            <a:r>
              <a:rPr dirty="0" baseline="-8333" sz="1500" spc="142" i="1">
                <a:latin typeface="Meiryo"/>
                <a:cs typeface="Meiryo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877393" y="3046777"/>
            <a:ext cx="8369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0">
                <a:latin typeface="Palatino Linotype"/>
                <a:cs typeface="Palatino Linotype"/>
              </a:rPr>
              <a:t>E</a:t>
            </a:r>
            <a:r>
              <a:rPr dirty="0" sz="1000" spc="-160">
                <a:latin typeface="Cambria"/>
                <a:cs typeface="Cambria"/>
              </a:rPr>
              <a:t>((</a:t>
            </a:r>
            <a:r>
              <a:rPr dirty="0" sz="1000" spc="-535" i="1">
                <a:latin typeface="Meiryo"/>
                <a:cs typeface="Meiryo"/>
              </a:rPr>
              <a:t/>
            </a:r>
            <a:r>
              <a:rPr dirty="0" sz="1000" spc="-365" i="1">
                <a:latin typeface="Meiryo"/>
                <a:cs typeface="Meiryo"/>
              </a:rPr>
              <a:t>̂</a:t>
            </a:r>
            <a:r>
              <a:rPr dirty="0" baseline="-21367" sz="975" spc="-157" i="1">
                <a:latin typeface="Palatino Linotype"/>
                <a:cs typeface="Palatino Linotype"/>
              </a:rPr>
              <a:t>n</a:t>
            </a:r>
            <a:r>
              <a:rPr dirty="0" baseline="-21367" sz="975" spc="179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409" i="1">
                <a:latin typeface="Meiryo"/>
                <a:cs typeface="Meiryo"/>
              </a:rPr>
              <a:t>̂</a:t>
            </a:r>
            <a:r>
              <a:rPr dirty="0" sz="1000" spc="-409">
                <a:latin typeface="Cambria"/>
                <a:cs typeface="Cambria"/>
              </a:rPr>
              <a:t>)</a:t>
            </a:r>
            <a:r>
              <a:rPr dirty="0" sz="1000" spc="190">
                <a:latin typeface="Cambria"/>
                <a:cs typeface="Cambria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752929" y="2973410"/>
            <a:ext cx="335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sz="1000" spc="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1000" spc="-2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856135" y="3135368"/>
            <a:ext cx="118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155260" y="2960807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204522" y="3046786"/>
            <a:ext cx="2597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Δ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55">
                <a:latin typeface="Cambria"/>
                <a:cs typeface="Cambria"/>
              </a:rPr>
              <a:t>+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528436" y="2963288"/>
            <a:ext cx="335915" cy="3498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5570" marR="5080" indent="-103505">
              <a:lnSpc>
                <a:spcPct val="106300"/>
              </a:lnSpc>
              <a:spcBef>
                <a:spcPts val="100"/>
              </a:spcBef>
            </a:pP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sz="1000" spc="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1000" spc="-2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663210" y="2906432"/>
            <a:ext cx="12934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27355" algn="l"/>
                <a:tab pos="788035" algn="l"/>
                <a:tab pos="1203325" algn="l"/>
              </a:tabLst>
            </a:pPr>
            <a:r>
              <a:rPr dirty="0" sz="1000" spc="95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110">
                <a:latin typeface="Meiryo"/>
                <a:cs typeface="Meiryo"/>
              </a:rPr>
              <a:t>)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95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110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930900" y="2960807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941948" y="2996149"/>
            <a:ext cx="680085" cy="2279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800"/>
              </a:lnSpc>
              <a:spcBef>
                <a:spcPts val="95"/>
              </a:spcBef>
              <a:tabLst>
                <a:tab pos="300355" algn="l"/>
                <a:tab pos="540385" algn="l"/>
              </a:tabLst>
            </a:pPr>
            <a:r>
              <a:rPr dirty="0" baseline="-22222" sz="1500" spc="-37" i="1">
                <a:latin typeface="Meiryo"/>
                <a:cs typeface="Meiryo"/>
              </a:rPr>
              <a:t/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marL="118110">
              <a:lnSpc>
                <a:spcPts val="800"/>
              </a:lnSpc>
            </a:pP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-142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baseline="-21367" sz="975" spc="-30" i="1">
                <a:latin typeface="Palatino Linotype"/>
                <a:cs typeface="Palatino Linotype"/>
              </a:rPr>
              <a:t>n 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baseline="-21367" sz="975" spc="-37" i="1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660909" y="3340767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844108" y="3394487"/>
            <a:ext cx="2235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3888" sz="1500" spc="-89" i="1">
                <a:latin typeface="Palatino Linotype"/>
                <a:cs typeface="Palatino Linotype"/>
              </a:rPr>
              <a:t>N</a:t>
            </a:r>
            <a:r>
              <a:rPr dirty="0" baseline="-13888" sz="1500" spc="-240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116280" y="3340765"/>
            <a:ext cx="260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Δ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55">
                <a:latin typeface="Cambria"/>
                <a:cs typeface="Cambria"/>
              </a:rPr>
              <a:t>+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765461" y="3267385"/>
            <a:ext cx="817244" cy="304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1100"/>
              </a:lnSpc>
              <a:spcBef>
                <a:spcPts val="95"/>
              </a:spcBef>
              <a:tabLst>
                <a:tab pos="612775" algn="l"/>
              </a:tabLst>
            </a:pP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sz="1000" spc="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1000" spc="-2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  <a:p>
            <a:pPr algn="r" marR="49530">
              <a:lnSpc>
                <a:spcPts val="1100"/>
              </a:lnSpc>
            </a:pPr>
            <a:r>
              <a:rPr dirty="0" baseline="-13888" sz="1500" spc="-89" i="1">
                <a:latin typeface="Palatino Linotype"/>
                <a:cs typeface="Palatino Linotype"/>
              </a:rPr>
              <a:t>N</a:t>
            </a:r>
            <a:r>
              <a:rPr dirty="0" baseline="-13888" sz="1500" spc="-240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539992" y="3225438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534049" y="3518818"/>
            <a:ext cx="2012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m</a:t>
            </a:r>
            <a:r>
              <a:rPr dirty="0" sz="650" spc="-25">
                <a:latin typeface="Arial"/>
                <a:cs typeface="Arial"/>
              </a:rPr>
              <a:t>≠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783569" y="3331255"/>
            <a:ext cx="2806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0891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777284" y="3413547"/>
            <a:ext cx="45148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11454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m</a:t>
            </a:r>
            <a:r>
              <a:rPr dirty="0" sz="650" i="1">
                <a:latin typeface="Palatino Linotype"/>
                <a:cs typeface="Palatino Linotype"/>
              </a:rPr>
              <a:t>	m</a:t>
            </a:r>
            <a:r>
              <a:rPr dirty="0" sz="650" spc="195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m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709388" y="3340766"/>
            <a:ext cx="5676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254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6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30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251624" y="3331255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662838" y="3692124"/>
            <a:ext cx="137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Finally,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regrouping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terms: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112725" y="4053284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319948" y="3949532"/>
            <a:ext cx="520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2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902758" y="3980503"/>
            <a:ext cx="4730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80">
                <a:latin typeface="Palatino Linotype"/>
                <a:cs typeface="Palatino Linotype"/>
              </a:rPr>
              <a:t>E</a:t>
            </a:r>
            <a:r>
              <a:rPr dirty="0" sz="1000" spc="-150">
                <a:latin typeface="Cambria"/>
                <a:cs typeface="Cambria"/>
              </a:rPr>
              <a:t>((</a:t>
            </a:r>
            <a:r>
              <a:rPr dirty="0" sz="1000" spc="-495" i="1">
                <a:latin typeface="Meiryo"/>
                <a:cs typeface="Meiryo"/>
              </a:rPr>
              <a:t/>
            </a:r>
            <a:r>
              <a:rPr dirty="0" sz="1000" spc="-345" i="1">
                <a:latin typeface="Meiryo"/>
                <a:cs typeface="Meiryo"/>
              </a:rPr>
              <a:t>̂</a:t>
            </a:r>
            <a:r>
              <a:rPr dirty="0" sz="1000" spc="1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50">
                <a:latin typeface="Cambria"/>
                <a:cs typeface="Cambria"/>
              </a:rPr>
              <a:t> </a:t>
            </a:r>
            <a:r>
              <a:rPr dirty="0" sz="1000" spc="-98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414936" y="3970992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319948" y="3980503"/>
            <a:ext cx="3689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75" i="1">
                <a:latin typeface="Meiryo"/>
                <a:cs typeface="Meiryo"/>
              </a:rPr>
              <a:t>̂</a:t>
            </a:r>
            <a:r>
              <a:rPr dirty="0" sz="1000" spc="-75">
                <a:latin typeface="Cambria"/>
                <a:cs typeface="Cambria"/>
              </a:rPr>
              <a:t>)</a:t>
            </a:r>
            <a:r>
              <a:rPr dirty="0" sz="1000" spc="90">
                <a:latin typeface="Cambria"/>
                <a:cs typeface="Cambria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678391" y="3896986"/>
            <a:ext cx="335915" cy="3498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5570" marR="5080" indent="-103505">
              <a:lnSpc>
                <a:spcPct val="106300"/>
              </a:lnSpc>
              <a:spcBef>
                <a:spcPts val="100"/>
              </a:spcBef>
            </a:pP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sz="1000" spc="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1000" spc="-2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2003817" y="3980507"/>
            <a:ext cx="260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Δ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55">
                <a:latin typeface="Cambria"/>
                <a:cs typeface="Cambria"/>
              </a:rPr>
              <a:t>+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253333" y="3896985"/>
            <a:ext cx="335915" cy="3498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5570" marR="5080" indent="-103505">
              <a:lnSpc>
                <a:spcPct val="106300"/>
              </a:lnSpc>
              <a:spcBef>
                <a:spcPts val="100"/>
              </a:spcBef>
            </a:pP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sz="1000" spc="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1000" spc="-2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2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646636" y="4053283"/>
            <a:ext cx="3994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9050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24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652922" y="3970991"/>
            <a:ext cx="5429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87960" algn="l"/>
                <a:tab pos="42799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578746" y="3980507"/>
            <a:ext cx="7378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38175" algn="l"/>
              </a:tabLst>
            </a:pP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9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9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2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7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3296163" y="3907120"/>
            <a:ext cx="248920" cy="304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1100"/>
              </a:lnSpc>
              <a:spcBef>
                <a:spcPts val="95"/>
              </a:spcBef>
            </a:pPr>
            <a:r>
              <a:rPr dirty="0" u="sng" sz="1000" spc="8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  <a:p>
            <a:pPr marL="50800">
              <a:lnSpc>
                <a:spcPts val="1100"/>
              </a:lnSpc>
            </a:pPr>
            <a:r>
              <a:rPr dirty="0" baseline="-13888" sz="1500" spc="-89" i="1">
                <a:latin typeface="Palatino Linotype"/>
                <a:cs typeface="Palatino Linotype"/>
              </a:rPr>
              <a:t>N</a:t>
            </a:r>
            <a:r>
              <a:rPr dirty="0" baseline="-13888" sz="1500" spc="-240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3523661" y="3865176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3582067" y="4157984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3782434" y="3970992"/>
            <a:ext cx="2597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8796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3776148" y="4053284"/>
            <a:ext cx="3994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9050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24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3708253" y="3980503"/>
            <a:ext cx="515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9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9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2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4198031" y="3970992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662836" y="4319291"/>
            <a:ext cx="772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then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have: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1480418" y="4524009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1538833" y="4816812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740228" y="4712112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947451" y="4608355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2042438" y="4629815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1378010" y="4421486"/>
            <a:ext cx="8413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25805" algn="l"/>
              </a:tabLst>
            </a:pPr>
            <a:r>
              <a:rPr dirty="0" sz="1000" spc="310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310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1285543" y="4639336"/>
            <a:ext cx="169163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0840" algn="l"/>
                <a:tab pos="955675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455">
                <a:latin typeface="Cambria"/>
                <a:cs typeface="Cambria"/>
              </a:rPr>
              <a:t>(</a:t>
            </a:r>
            <a:r>
              <a:rPr dirty="0" sz="1000" spc="-455" i="1">
                <a:latin typeface="Meiryo"/>
                <a:cs typeface="Meiryo"/>
              </a:rPr>
              <a:t>̂</a:t>
            </a:r>
            <a:r>
              <a:rPr dirty="0" sz="1000" spc="3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25" i="1">
                <a:latin typeface="Meiryo"/>
                <a:cs typeface="Meiryo"/>
              </a:rPr>
              <a:t>̂</a:t>
            </a:r>
            <a:r>
              <a:rPr dirty="0" sz="1000" spc="-4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)Δ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3320319" y="4524000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3378724" y="4816809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3551663" y="4712108"/>
            <a:ext cx="3994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9050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24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3557948" y="4629811"/>
            <a:ext cx="5429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87960" algn="l"/>
                <a:tab pos="42799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3483767" y="4639328"/>
            <a:ext cx="7378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38175" algn="l"/>
              </a:tabLst>
            </a:pP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9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9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2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7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2994794" y="4555798"/>
            <a:ext cx="335915" cy="7162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5570" marR="5080" indent="-103505">
              <a:lnSpc>
                <a:spcPct val="106300"/>
              </a:lnSpc>
              <a:spcBef>
                <a:spcPts val="100"/>
              </a:spcBef>
            </a:pP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sz="1000" spc="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1000" spc="-2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2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  <a:p>
            <a:pPr marL="115570" marR="5080" indent="-103505">
              <a:lnSpc>
                <a:spcPct val="106300"/>
              </a:lnSpc>
              <a:spcBef>
                <a:spcPts val="334"/>
              </a:spcBef>
            </a:pP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sz="1000" spc="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1000" spc="-2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4239290" y="4555800"/>
            <a:ext cx="118110" cy="349885"/>
          </a:xfrm>
          <a:prstGeom prst="rect">
            <a:avLst/>
          </a:prstGeom>
        </p:spPr>
        <p:txBody>
          <a:bodyPr wrap="square" lIns="0" tIns="222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dirty="0" u="sng" sz="1000" spc="-1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4358387" y="4524000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4416797" y="4816809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4596021" y="4629811"/>
            <a:ext cx="2597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8796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4589736" y="4712108"/>
            <a:ext cx="3994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9050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24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4521840" y="4639328"/>
            <a:ext cx="515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9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9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2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5011614" y="4629811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2228975" y="5005658"/>
            <a:ext cx="748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)Δ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3320319" y="4890332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3378724" y="5183135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3551663" y="5078440"/>
            <a:ext cx="3994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9050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24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3483767" y="5005659"/>
            <a:ext cx="515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9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9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2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3557948" y="4996143"/>
            <a:ext cx="5429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87960" algn="l"/>
                <a:tab pos="42799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902752" y="5426510"/>
            <a:ext cx="97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995219" y="5208661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65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1112729" y="5343013"/>
            <a:ext cx="335915" cy="349885"/>
          </a:xfrm>
          <a:prstGeom prst="rect">
            <a:avLst/>
          </a:prstGeom>
        </p:spPr>
        <p:txBody>
          <a:bodyPr wrap="square" lIns="0" tIns="222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dirty="0" u="sng" sz="1000" spc="229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1459280" y="5311075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1517695" y="5603993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1740233" y="5499178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1947456" y="5395540"/>
            <a:ext cx="520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2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1643882" y="5426512"/>
            <a:ext cx="3594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55">
                <a:latin typeface="Cambria"/>
                <a:cs typeface="Cambria"/>
              </a:rPr>
              <a:t>(</a:t>
            </a:r>
            <a:r>
              <a:rPr dirty="0" sz="1000" spc="-455" i="1">
                <a:latin typeface="Meiryo"/>
                <a:cs typeface="Meiryo"/>
              </a:rPr>
              <a:t>̂</a:t>
            </a:r>
            <a:r>
              <a:rPr dirty="0" sz="1000" spc="3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969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2042443" y="5416995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1947456" y="5426512"/>
            <a:ext cx="6350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4005" algn="l"/>
              </a:tabLst>
            </a:pPr>
            <a:r>
              <a:rPr dirty="0" sz="1000" spc="-25" i="1">
                <a:latin typeface="Meiryo"/>
                <a:cs typeface="Meiryo"/>
              </a:rPr>
              <a:t>̂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7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Δ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2091591" y="5208657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65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2600228" y="5342984"/>
            <a:ext cx="118110" cy="349885"/>
          </a:xfrm>
          <a:prstGeom prst="rect">
            <a:avLst/>
          </a:prstGeom>
        </p:spPr>
        <p:txBody>
          <a:bodyPr wrap="square" lIns="0" tIns="222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dirty="0" u="sng" sz="1000" spc="-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2740355" y="5311075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2798770" y="5603993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2999137" y="5416995"/>
            <a:ext cx="2597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8796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2992852" y="5499183"/>
            <a:ext cx="3994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9050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24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2924956" y="5426512"/>
            <a:ext cx="515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9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9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2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3414730" y="5416995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554837" y="5777755"/>
            <a:ext cx="16510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gives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Cambria"/>
                <a:cs typeface="Cambria"/>
              </a:rPr>
              <a:t>Δ</a:t>
            </a:r>
            <a:r>
              <a:rPr dirty="0" sz="1000" spc="-3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928819" y="6035273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902754" y="6061452"/>
            <a:ext cx="2736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=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1166220" y="5977928"/>
            <a:ext cx="335915" cy="349885"/>
          </a:xfrm>
          <a:prstGeom prst="rect">
            <a:avLst/>
          </a:prstGeom>
        </p:spPr>
        <p:txBody>
          <a:bodyPr wrap="square" lIns="0" tIns="222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dirty="0" u="sng" sz="1000" spc="229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1512771" y="5946126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1793724" y="6134234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2096048" y="6052051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1697368" y="6061448"/>
            <a:ext cx="5880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55">
                <a:latin typeface="Cambria"/>
                <a:cs typeface="Cambria"/>
              </a:rPr>
              <a:t>(</a:t>
            </a:r>
            <a:r>
              <a:rPr dirty="0" sz="1000" spc="-455" i="1">
                <a:latin typeface="Meiryo"/>
                <a:cs typeface="Meiryo"/>
              </a:rPr>
              <a:t>̂</a:t>
            </a:r>
            <a:r>
              <a:rPr dirty="0" sz="1000" spc="32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80" i="1">
                <a:latin typeface="Meiryo"/>
                <a:cs typeface="Meiryo"/>
              </a:rPr>
              <a:t/>
            </a:r>
            <a:r>
              <a:rPr dirty="0" sz="1000" spc="-280">
                <a:latin typeface="Cambria"/>
                <a:cs typeface="Cambria"/>
              </a:rPr>
              <a:t>)</a:t>
            </a:r>
            <a:r>
              <a:rPr dirty="0" sz="1000" spc="390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−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2303162" y="5977931"/>
            <a:ext cx="118110" cy="349885"/>
          </a:xfrm>
          <a:prstGeom prst="rect">
            <a:avLst/>
          </a:prstGeom>
        </p:spPr>
        <p:txBody>
          <a:bodyPr wrap="square" lIns="0" tIns="222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dirty="0" u="sng" sz="1000" spc="-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1571181" y="6238929"/>
            <a:ext cx="10026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94297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2443289" y="5946126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2702071" y="6052051"/>
            <a:ext cx="2597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8796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2695786" y="6134234"/>
            <a:ext cx="3994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9050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24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2627890" y="6061448"/>
            <a:ext cx="515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9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9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2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3117669" y="6052051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554832" y="6489046"/>
            <a:ext cx="4960620" cy="18478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>
              <a:lnSpc>
                <a:spcPts val="1200"/>
              </a:lnSpc>
              <a:spcBef>
                <a:spcPts val="95"/>
              </a:spcBef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8.1</a:t>
            </a:r>
            <a:r>
              <a:rPr dirty="0" sz="1000" spc="290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Random</a:t>
            </a:r>
            <a:r>
              <a:rPr dirty="0" sz="1000" spc="-5" b="1">
                <a:latin typeface="Times New Roman"/>
                <a:cs typeface="Times New Roman"/>
              </a:rPr>
              <a:t> </a:t>
            </a:r>
            <a:r>
              <a:rPr dirty="0" sz="1000" spc="-10" b="1">
                <a:latin typeface="Times New Roman"/>
                <a:cs typeface="Times New Roman"/>
              </a:rPr>
              <a:t>co</a:t>
            </a:r>
            <a:r>
              <a:rPr dirty="0" sz="1000" spc="-10" b="1">
                <a:latin typeface="Cambria"/>
                <a:cs typeface="Cambria"/>
              </a:rPr>
              <a:t>efficient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ambria"/>
                <a:cs typeface="Cambria"/>
              </a:rPr>
              <a:t>model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Dialysis</a:t>
            </a:r>
            <a:r>
              <a:rPr dirty="0" sz="1000" spc="-35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12700" marR="5080">
              <a:lnSpc>
                <a:spcPts val="1200"/>
              </a:lnSpc>
              <a:spcBef>
                <a:spcPts val="40"/>
              </a:spcBef>
            </a:pP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udill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(1995)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amine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tiﬁ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e-of-n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n- </a:t>
            </a:r>
            <a:r>
              <a:rPr dirty="0" sz="1000" spc="-40">
                <a:latin typeface="Palatino Linotype"/>
                <a:cs typeface="Palatino Linotype"/>
              </a:rPr>
              <a:t>ning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usion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nolo</a:t>
            </a:r>
            <a:r>
              <a:rPr dirty="0" sz="1000" spc="-30">
                <a:latin typeface="Palatino Linotype"/>
                <a:cs typeface="Palatino Linotype"/>
              </a:rPr>
              <a:t>g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em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lys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ll</a:t>
            </a:r>
            <a:r>
              <a:rPr dirty="0" sz="1000" spc="-13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low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adoption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nolo</a:t>
            </a:r>
            <a:r>
              <a:rPr dirty="0" sz="1000" spc="-30">
                <a:latin typeface="Palatino Linotype"/>
                <a:cs typeface="Palatino Linotype"/>
              </a:rPr>
              <a:t>g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50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Ame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14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1977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1990).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adoption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hnol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diffusio</a:t>
            </a:r>
            <a:r>
              <a:rPr dirty="0" sz="1000" spc="-5">
                <a:latin typeface="Courier New"/>
                <a:cs typeface="Courier New"/>
              </a:rPr>
              <a:t>n</a:t>
            </a:r>
            <a:r>
              <a:rPr dirty="0" sz="1000" spc="-33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35">
                <a:latin typeface="Palatino Linotype"/>
                <a:cs typeface="Palatino Linotype"/>
              </a:rPr>
              <a:t>ma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di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end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-of-n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ra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end.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15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Swamy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(1970)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pvcm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setting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model</a:t>
            </a:r>
            <a:r>
              <a:rPr dirty="0" sz="1000" spc="-36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argu-</a:t>
            </a:r>
            <a:endParaRPr sz="1000">
              <a:latin typeface="Palatino Linotype"/>
              <a:cs typeface="Palatino Linotype"/>
            </a:endParaRPr>
          </a:p>
          <a:p>
            <a:pPr algn="just" marL="12700">
              <a:lnSpc>
                <a:spcPts val="1200"/>
              </a:lnSpc>
            </a:pPr>
            <a:r>
              <a:rPr dirty="0" sz="1000" spc="-30">
                <a:latin typeface="Palatino Linotype"/>
                <a:cs typeface="Palatino Linotype"/>
              </a:rPr>
              <a:t>ment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’random’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81479" y="919225"/>
            <a:ext cx="4985385" cy="2698115"/>
          </a:xfrm>
          <a:custGeom>
            <a:avLst/>
            <a:gdLst/>
            <a:ahLst/>
            <a:cxnLst/>
            <a:rect l="l" t="t" r="r" b="b"/>
            <a:pathLst>
              <a:path w="4985385" h="2698115">
                <a:moveTo>
                  <a:pt x="4985182" y="2408974"/>
                </a:moveTo>
                <a:lnTo>
                  <a:pt x="0" y="2408974"/>
                </a:lnTo>
                <a:lnTo>
                  <a:pt x="0" y="2545804"/>
                </a:lnTo>
                <a:lnTo>
                  <a:pt x="0" y="2549677"/>
                </a:lnTo>
                <a:lnTo>
                  <a:pt x="0" y="2698038"/>
                </a:lnTo>
                <a:lnTo>
                  <a:pt x="4985182" y="2698038"/>
                </a:lnTo>
                <a:lnTo>
                  <a:pt x="4985182" y="2549677"/>
                </a:lnTo>
                <a:lnTo>
                  <a:pt x="4985182" y="2545804"/>
                </a:lnTo>
                <a:lnTo>
                  <a:pt x="4985182" y="2408974"/>
                </a:lnTo>
                <a:close/>
              </a:path>
              <a:path w="4985385" h="2698115">
                <a:moveTo>
                  <a:pt x="4985182" y="2267242"/>
                </a:moveTo>
                <a:lnTo>
                  <a:pt x="0" y="2267242"/>
                </a:lnTo>
                <a:lnTo>
                  <a:pt x="0" y="2407945"/>
                </a:lnTo>
                <a:lnTo>
                  <a:pt x="4985182" y="2407945"/>
                </a:lnTo>
                <a:lnTo>
                  <a:pt x="4985182" y="2267242"/>
                </a:lnTo>
                <a:close/>
              </a:path>
              <a:path w="4985385" h="2698115">
                <a:moveTo>
                  <a:pt x="4985182" y="2125624"/>
                </a:moveTo>
                <a:lnTo>
                  <a:pt x="0" y="2125624"/>
                </a:lnTo>
                <a:lnTo>
                  <a:pt x="0" y="2266327"/>
                </a:lnTo>
                <a:lnTo>
                  <a:pt x="4985182" y="2266327"/>
                </a:lnTo>
                <a:lnTo>
                  <a:pt x="4985182" y="2125624"/>
                </a:lnTo>
                <a:close/>
              </a:path>
              <a:path w="4985385" h="2698115">
                <a:moveTo>
                  <a:pt x="4985182" y="1983892"/>
                </a:moveTo>
                <a:lnTo>
                  <a:pt x="0" y="1983892"/>
                </a:lnTo>
                <a:lnTo>
                  <a:pt x="0" y="2124595"/>
                </a:lnTo>
                <a:lnTo>
                  <a:pt x="4985182" y="2124595"/>
                </a:lnTo>
                <a:lnTo>
                  <a:pt x="4985182" y="1983892"/>
                </a:lnTo>
                <a:close/>
              </a:path>
              <a:path w="4985385" h="2698115">
                <a:moveTo>
                  <a:pt x="4985182" y="1842160"/>
                </a:moveTo>
                <a:lnTo>
                  <a:pt x="0" y="1842160"/>
                </a:lnTo>
                <a:lnTo>
                  <a:pt x="0" y="1982863"/>
                </a:lnTo>
                <a:lnTo>
                  <a:pt x="4985182" y="1982863"/>
                </a:lnTo>
                <a:lnTo>
                  <a:pt x="4985182" y="1842160"/>
                </a:lnTo>
                <a:close/>
              </a:path>
              <a:path w="4985385" h="2698115">
                <a:moveTo>
                  <a:pt x="4985182" y="1700428"/>
                </a:moveTo>
                <a:lnTo>
                  <a:pt x="0" y="1700428"/>
                </a:lnTo>
                <a:lnTo>
                  <a:pt x="0" y="1841131"/>
                </a:lnTo>
                <a:lnTo>
                  <a:pt x="4985182" y="1841131"/>
                </a:lnTo>
                <a:lnTo>
                  <a:pt x="4985182" y="1700428"/>
                </a:lnTo>
                <a:close/>
              </a:path>
              <a:path w="4985385" h="2698115">
                <a:moveTo>
                  <a:pt x="4985182" y="1558696"/>
                </a:moveTo>
                <a:lnTo>
                  <a:pt x="0" y="1558696"/>
                </a:lnTo>
                <a:lnTo>
                  <a:pt x="0" y="1699399"/>
                </a:lnTo>
                <a:lnTo>
                  <a:pt x="4985182" y="1699399"/>
                </a:lnTo>
                <a:lnTo>
                  <a:pt x="4985182" y="1558696"/>
                </a:lnTo>
                <a:close/>
              </a:path>
              <a:path w="4985385" h="2698115">
                <a:moveTo>
                  <a:pt x="4985182" y="1417078"/>
                </a:moveTo>
                <a:lnTo>
                  <a:pt x="0" y="1417078"/>
                </a:lnTo>
                <a:lnTo>
                  <a:pt x="0" y="1557782"/>
                </a:lnTo>
                <a:lnTo>
                  <a:pt x="4985182" y="1557782"/>
                </a:lnTo>
                <a:lnTo>
                  <a:pt x="4985182" y="1417078"/>
                </a:lnTo>
                <a:close/>
              </a:path>
              <a:path w="4985385" h="2698115">
                <a:moveTo>
                  <a:pt x="4985182" y="1275346"/>
                </a:moveTo>
                <a:lnTo>
                  <a:pt x="0" y="1275346"/>
                </a:lnTo>
                <a:lnTo>
                  <a:pt x="0" y="1416050"/>
                </a:lnTo>
                <a:lnTo>
                  <a:pt x="4985182" y="1416050"/>
                </a:lnTo>
                <a:lnTo>
                  <a:pt x="4985182" y="1275346"/>
                </a:lnTo>
                <a:close/>
              </a:path>
              <a:path w="4985385" h="2698115">
                <a:moveTo>
                  <a:pt x="4985182" y="1133614"/>
                </a:moveTo>
                <a:lnTo>
                  <a:pt x="0" y="1133614"/>
                </a:lnTo>
                <a:lnTo>
                  <a:pt x="0" y="1274318"/>
                </a:lnTo>
                <a:lnTo>
                  <a:pt x="4985182" y="1274318"/>
                </a:lnTo>
                <a:lnTo>
                  <a:pt x="4985182" y="1133614"/>
                </a:lnTo>
                <a:close/>
              </a:path>
              <a:path w="4985385" h="2698115">
                <a:moveTo>
                  <a:pt x="4985182" y="991882"/>
                </a:moveTo>
                <a:lnTo>
                  <a:pt x="0" y="991882"/>
                </a:lnTo>
                <a:lnTo>
                  <a:pt x="0" y="1132586"/>
                </a:lnTo>
                <a:lnTo>
                  <a:pt x="4985182" y="1132586"/>
                </a:lnTo>
                <a:lnTo>
                  <a:pt x="4985182" y="991882"/>
                </a:lnTo>
                <a:close/>
              </a:path>
              <a:path w="4985385" h="2698115">
                <a:moveTo>
                  <a:pt x="4985182" y="850150"/>
                </a:moveTo>
                <a:lnTo>
                  <a:pt x="0" y="850150"/>
                </a:lnTo>
                <a:lnTo>
                  <a:pt x="0" y="990854"/>
                </a:lnTo>
                <a:lnTo>
                  <a:pt x="4985182" y="990854"/>
                </a:lnTo>
                <a:lnTo>
                  <a:pt x="4985182" y="850150"/>
                </a:lnTo>
                <a:close/>
              </a:path>
              <a:path w="4985385" h="2698115">
                <a:moveTo>
                  <a:pt x="4985182" y="708533"/>
                </a:moveTo>
                <a:lnTo>
                  <a:pt x="0" y="708533"/>
                </a:lnTo>
                <a:lnTo>
                  <a:pt x="0" y="849236"/>
                </a:lnTo>
                <a:lnTo>
                  <a:pt x="4985182" y="849236"/>
                </a:lnTo>
                <a:lnTo>
                  <a:pt x="4985182" y="708533"/>
                </a:lnTo>
                <a:close/>
              </a:path>
              <a:path w="4985385" h="2698115">
                <a:moveTo>
                  <a:pt x="4985182" y="566801"/>
                </a:moveTo>
                <a:lnTo>
                  <a:pt x="0" y="566801"/>
                </a:lnTo>
                <a:lnTo>
                  <a:pt x="0" y="707504"/>
                </a:lnTo>
                <a:lnTo>
                  <a:pt x="4985182" y="707504"/>
                </a:lnTo>
                <a:lnTo>
                  <a:pt x="4985182" y="566801"/>
                </a:lnTo>
                <a:close/>
              </a:path>
              <a:path w="4985385" h="2698115">
                <a:moveTo>
                  <a:pt x="4985182" y="425069"/>
                </a:moveTo>
                <a:lnTo>
                  <a:pt x="0" y="425069"/>
                </a:lnTo>
                <a:lnTo>
                  <a:pt x="0" y="565772"/>
                </a:lnTo>
                <a:lnTo>
                  <a:pt x="4985182" y="565772"/>
                </a:lnTo>
                <a:lnTo>
                  <a:pt x="4985182" y="425069"/>
                </a:lnTo>
                <a:close/>
              </a:path>
              <a:path w="4985385" h="2698115">
                <a:moveTo>
                  <a:pt x="4985182" y="283337"/>
                </a:moveTo>
                <a:lnTo>
                  <a:pt x="0" y="283337"/>
                </a:lnTo>
                <a:lnTo>
                  <a:pt x="0" y="424040"/>
                </a:lnTo>
                <a:lnTo>
                  <a:pt x="4985182" y="424040"/>
                </a:lnTo>
                <a:lnTo>
                  <a:pt x="4985182" y="283337"/>
                </a:lnTo>
                <a:close/>
              </a:path>
              <a:path w="4985385" h="2698115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269811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594154" y="607782"/>
            <a:ext cx="5218430" cy="29921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Time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Series</a:t>
            </a:r>
            <a:r>
              <a:rPr dirty="0" sz="800" spc="23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189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data("Dialysis",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"pder")</a:t>
            </a:r>
            <a:endParaRPr sz="800">
              <a:latin typeface="Courier New"/>
              <a:cs typeface="Courier New"/>
            </a:endParaRPr>
          </a:p>
          <a:p>
            <a:pPr marL="1044575" marR="609600" indent="-1032510">
              <a:lnSpc>
                <a:spcPct val="116199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rndcoef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pvcm(log(diffusion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diffusion))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trend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trend:regulation, </a:t>
            </a:r>
            <a:r>
              <a:rPr dirty="0" sz="800">
                <a:latin typeface="Courier New"/>
                <a:cs typeface="Courier New"/>
              </a:rPr>
              <a:t>Dialysis,</a:t>
            </a:r>
            <a:r>
              <a:rPr dirty="0" sz="800" spc="-8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model="random")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summary(rndcoef)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Oneway</a:t>
            </a:r>
            <a:r>
              <a:rPr dirty="0" sz="800" spc="-8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(individual)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Random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coefficients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model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Call:</a:t>
            </a:r>
            <a:endParaRPr sz="800">
              <a:latin typeface="Courier New"/>
              <a:cs typeface="Courier New"/>
            </a:endParaRPr>
          </a:p>
          <a:p>
            <a:pPr marL="255270" marR="791845" indent="-243204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pvcm(formula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log(diffusion/(1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diffusion))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trend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trend:regulation,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Dialysis,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"random")</a:t>
            </a:r>
            <a:endParaRPr sz="800">
              <a:latin typeface="Courier New"/>
              <a:cs typeface="Courier New"/>
            </a:endParaRPr>
          </a:p>
          <a:p>
            <a:pPr marL="12700" marR="2828925">
              <a:lnSpc>
                <a:spcPct val="232399"/>
              </a:lnSpc>
            </a:pPr>
            <a:r>
              <a:rPr dirty="0" sz="800">
                <a:latin typeface="Courier New"/>
                <a:cs typeface="Courier New"/>
              </a:rPr>
              <a:t>Balanced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Panel: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50,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14,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700 </a:t>
            </a:r>
            <a:r>
              <a:rPr dirty="0" sz="800" spc="-10">
                <a:latin typeface="Courier New"/>
                <a:cs typeface="Courier New"/>
              </a:rPr>
              <a:t>Residuals:</a:t>
            </a:r>
            <a:endParaRPr sz="800">
              <a:latin typeface="Courier New"/>
              <a:cs typeface="Courier New"/>
            </a:endParaRPr>
          </a:p>
          <a:p>
            <a:pPr marL="255270" marR="3557904" indent="-243204">
              <a:lnSpc>
                <a:spcPct val="116300"/>
              </a:lnSpc>
              <a:tabLst>
                <a:tab pos="558800" algn="l"/>
              </a:tabLst>
            </a:pPr>
            <a:r>
              <a:rPr dirty="0" sz="800">
                <a:latin typeface="Courier New"/>
                <a:cs typeface="Courier New"/>
              </a:rPr>
              <a:t>total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sum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squares: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629.5 </a:t>
            </a:r>
            <a:r>
              <a:rPr dirty="0" sz="800" spc="-25">
                <a:latin typeface="Courier New"/>
                <a:cs typeface="Courier New"/>
              </a:rPr>
              <a:t>id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time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0.4685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0.2659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Estimated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mean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the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 marL="1044575">
              <a:lnSpc>
                <a:spcPct val="100000"/>
              </a:lnSpc>
              <a:spcBef>
                <a:spcPts val="165"/>
              </a:spcBef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z-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Pr(&gt;|z|)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81479" y="3613378"/>
            <a:ext cx="4985385" cy="424180"/>
          </a:xfrm>
          <a:custGeom>
            <a:avLst/>
            <a:gdLst/>
            <a:ahLst/>
            <a:cxnLst/>
            <a:rect l="l" t="t" r="r" b="b"/>
            <a:pathLst>
              <a:path w="4985385" h="424179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424179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42417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1687406" y="3575202"/>
            <a:ext cx="450850" cy="45085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-1.4266</a:t>
            </a:r>
            <a:endParaRPr sz="800">
              <a:latin typeface="Courier New"/>
              <a:cs typeface="Courier New"/>
            </a:endParaRPr>
          </a:p>
          <a:p>
            <a:pPr marL="7302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0.3416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-0.0581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416168" y="3575202"/>
            <a:ext cx="875665" cy="45085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>
                <a:latin typeface="Courier New"/>
                <a:cs typeface="Courier New"/>
              </a:rPr>
              <a:t>0.1284</a:t>
            </a:r>
            <a:r>
              <a:rPr dirty="0" sz="800" spc="4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-11.11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  <a:tabLst>
                <a:tab pos="558800" algn="l"/>
              </a:tabLst>
            </a:pPr>
            <a:r>
              <a:rPr dirty="0" sz="800" spc="-10">
                <a:latin typeface="Courier New"/>
                <a:cs typeface="Courier New"/>
              </a:rPr>
              <a:t>0.0260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13.15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  <a:tabLst>
                <a:tab pos="558800" algn="l"/>
              </a:tabLst>
            </a:pPr>
            <a:r>
              <a:rPr dirty="0" sz="800" spc="-10">
                <a:latin typeface="Courier New"/>
                <a:cs typeface="Courier New"/>
              </a:rPr>
              <a:t>0.0237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 spc="-20">
                <a:latin typeface="Courier New"/>
                <a:cs typeface="Courier New"/>
              </a:rPr>
              <a:t>2.45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448729" y="3575202"/>
            <a:ext cx="633095" cy="45085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&lt;2e-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&lt;2e-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7302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0.014</a:t>
            </a:r>
            <a:r>
              <a:rPr dirty="0" sz="800" spc="-50">
                <a:latin typeface="Courier New"/>
                <a:cs typeface="Courier New"/>
              </a:rPr>
              <a:t> *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581479" y="4038574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594154" y="3575202"/>
            <a:ext cx="996950" cy="7340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6199"/>
              </a:lnSpc>
              <a:spcBef>
                <a:spcPts val="100"/>
              </a:spcBef>
            </a:pPr>
            <a:r>
              <a:rPr dirty="0" sz="800" spc="-10">
                <a:latin typeface="Courier New"/>
                <a:cs typeface="Courier New"/>
              </a:rPr>
              <a:t>(Intercept) trend trend:regulation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--</a:t>
            </a:r>
            <a:r>
              <a:rPr dirty="0" sz="800" spc="-50">
                <a:latin typeface="Courier New"/>
                <a:cs typeface="Courier New"/>
              </a:rPr>
              <a:t>-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Signif.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codes: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581479" y="4321924"/>
            <a:ext cx="4985385" cy="424180"/>
          </a:xfrm>
          <a:custGeom>
            <a:avLst/>
            <a:gdLst/>
            <a:ahLst/>
            <a:cxnLst/>
            <a:rect l="l" t="t" r="r" b="b"/>
            <a:pathLst>
              <a:path w="4985385" h="424179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424179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42417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594154" y="4303787"/>
            <a:ext cx="2819400" cy="4305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ourier New"/>
                <a:cs typeface="Courier New"/>
              </a:rPr>
              <a:t>0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0.05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'.'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1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Estimated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variance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the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581479" y="4747119"/>
            <a:ext cx="4985385" cy="1132840"/>
          </a:xfrm>
          <a:custGeom>
            <a:avLst/>
            <a:gdLst/>
            <a:ahLst/>
            <a:cxnLst/>
            <a:rect l="l" t="t" r="r" b="b"/>
            <a:pathLst>
              <a:path w="4985385" h="1132839">
                <a:moveTo>
                  <a:pt x="4985182" y="991895"/>
                </a:moveTo>
                <a:lnTo>
                  <a:pt x="0" y="991895"/>
                </a:lnTo>
                <a:lnTo>
                  <a:pt x="0" y="1132598"/>
                </a:lnTo>
                <a:lnTo>
                  <a:pt x="4985182" y="1132598"/>
                </a:lnTo>
                <a:lnTo>
                  <a:pt x="4985182" y="991895"/>
                </a:lnTo>
                <a:close/>
              </a:path>
              <a:path w="4985385" h="1132839">
                <a:moveTo>
                  <a:pt x="4985182" y="850163"/>
                </a:moveTo>
                <a:lnTo>
                  <a:pt x="0" y="850163"/>
                </a:lnTo>
                <a:lnTo>
                  <a:pt x="0" y="990866"/>
                </a:lnTo>
                <a:lnTo>
                  <a:pt x="4985182" y="990866"/>
                </a:lnTo>
                <a:lnTo>
                  <a:pt x="4985182" y="850163"/>
                </a:lnTo>
                <a:close/>
              </a:path>
              <a:path w="4985385" h="1132839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1132839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1132839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1132839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1132839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113283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4" name="object 14" descr=""/>
          <p:cNvGraphicFramePr>
            <a:graphicFrameLocks noGrp="1"/>
          </p:cNvGraphicFramePr>
          <p:nvPr/>
        </p:nvGraphicFramePr>
        <p:xfrm>
          <a:off x="578291" y="4745973"/>
          <a:ext cx="3535045" cy="11328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30605"/>
                <a:gridCol w="1215390"/>
                <a:gridCol w="1289685"/>
              </a:tblGrid>
              <a:tr h="141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ts val="925"/>
                        </a:lnSpc>
                        <a:tabLst>
                          <a:tab pos="880744" algn="l"/>
                        </a:tabLst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(Intercept)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trend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98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trend:regulation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794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(Intercept)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3401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0.6617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-0.0736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3754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0.0398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794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trend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7305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0.0736</a:t>
                      </a:r>
                      <a:r>
                        <a:rPr dirty="0" sz="800" spc="18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0.0288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57658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-0.0205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212090">
                <a:tc>
                  <a:txBody>
                    <a:bodyPr/>
                    <a:lstStyle/>
                    <a:p>
                      <a:pPr marL="2794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trend:regulation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3401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0.0398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-0.0205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3754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0.0179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495934">
                <a:tc gridSpan="3">
                  <a:txBody>
                    <a:bodyPr/>
                    <a:lstStyle/>
                    <a:p>
                      <a:pPr marL="27940" marR="1797685">
                        <a:lnSpc>
                          <a:spcPct val="116199"/>
                        </a:lnSpc>
                        <a:spcBef>
                          <a:spcPts val="36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Total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Sum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of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Squares: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33900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Residual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Sum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of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Squares: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642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Multiple</a:t>
                      </a:r>
                      <a:r>
                        <a:rPr dirty="0" sz="800" spc="-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R-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Squared:</a:t>
                      </a:r>
                      <a:r>
                        <a:rPr dirty="0" sz="800" spc="-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0.981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46355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5" name="object 15" descr=""/>
          <p:cNvSpPr txBox="1"/>
          <p:nvPr/>
        </p:nvSpPr>
        <p:spPr>
          <a:xfrm>
            <a:off x="568779" y="6065110"/>
            <a:ext cx="4960620" cy="784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results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indicate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certiﬁcate-</a:t>
            </a:r>
            <a:r>
              <a:rPr dirty="0" sz="1000" spc="-20">
                <a:latin typeface="Palatino Linotype"/>
                <a:cs typeface="Palatino Linotype"/>
              </a:rPr>
              <a:t>of-</a:t>
            </a:r>
            <a:r>
              <a:rPr dirty="0" sz="1000" spc="-10">
                <a:latin typeface="Palatino Linotype"/>
                <a:cs typeface="Palatino Linotype"/>
              </a:rPr>
              <a:t>need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regulation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slowed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diffusion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</a:t>
            </a:r>
            <a:r>
              <a:rPr dirty="0" sz="1000" spc="-10">
                <a:latin typeface="Palatino Linotype"/>
                <a:cs typeface="Palatino Linotype"/>
              </a:rPr>
              <a:t>hemodi- </a:t>
            </a:r>
            <a:r>
              <a:rPr dirty="0" sz="1000" spc="-20">
                <a:latin typeface="Palatino Linotype"/>
                <a:cs typeface="Palatino Linotype"/>
              </a:rPr>
              <a:t>alyis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technology,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coeﬃcient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signiﬁcantly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(at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5%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level)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negative.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estimated </a:t>
            </a:r>
            <a:r>
              <a:rPr dirty="0" sz="1000" spc="-40">
                <a:latin typeface="Palatino Linotype"/>
                <a:cs typeface="Palatino Linotype"/>
              </a:rPr>
              <a:t>covariance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matrix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random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coeﬃcients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an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element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ﬁtted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model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called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"Delta"</a:t>
            </a:r>
            <a:r>
              <a:rPr dirty="0" sz="1000" spc="-10">
                <a:latin typeface="Palatino Linotype"/>
                <a:cs typeface="Palatino Linotype"/>
              </a:rPr>
              <a:t>;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following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command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extracts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mean </a:t>
            </a:r>
            <a:r>
              <a:rPr dirty="0" sz="1000" spc="-40">
                <a:latin typeface="Palatino Linotype"/>
                <a:cs typeface="Palatino Linotype"/>
              </a:rPr>
              <a:t>values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three</a:t>
            </a:r>
            <a:r>
              <a:rPr dirty="0" sz="1000" spc="-20">
                <a:latin typeface="Palatino Linotype"/>
                <a:cs typeface="Palatino Linotype"/>
              </a:rPr>
              <a:t> coeﬃcients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their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standard </a:t>
            </a:r>
            <a:r>
              <a:rPr dirty="0" sz="1000" spc="-10">
                <a:latin typeface="Palatino Linotype"/>
                <a:cs typeface="Palatino Linotype"/>
              </a:rPr>
              <a:t>deviations.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81479" y="6981564"/>
            <a:ext cx="4985385" cy="70802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cbind(coef(rndcoef),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stdev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sqrt(diag(rndcoef$Delta)))</a:t>
            </a:r>
            <a:endParaRPr sz="800">
              <a:latin typeface="Courier New"/>
              <a:cs typeface="Courier New"/>
            </a:endParaRPr>
          </a:p>
          <a:p>
            <a:pPr marL="24765" marR="3008630" indent="1457325">
              <a:lnSpc>
                <a:spcPct val="116199"/>
              </a:lnSpc>
              <a:tabLst>
                <a:tab pos="1057275" algn="l"/>
              </a:tabLst>
            </a:pPr>
            <a:r>
              <a:rPr dirty="0" sz="800">
                <a:latin typeface="Courier New"/>
                <a:cs typeface="Courier New"/>
              </a:rPr>
              <a:t>y</a:t>
            </a:r>
            <a:r>
              <a:rPr dirty="0" sz="800" spc="4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stdev (Intercept)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1.42656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0.8135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  <a:tabLst>
                <a:tab pos="1118235" algn="l"/>
              </a:tabLst>
            </a:pPr>
            <a:r>
              <a:rPr dirty="0" sz="800" spc="-10">
                <a:latin typeface="Courier New"/>
                <a:cs typeface="Courier New"/>
              </a:rPr>
              <a:t>trend</a:t>
            </a:r>
            <a:r>
              <a:rPr dirty="0" sz="800">
                <a:latin typeface="Courier New"/>
                <a:cs typeface="Courier New"/>
              </a:rPr>
              <a:t>	0.34161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0.1697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trend:regulation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0.05806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0.1339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68778" y="7874359"/>
            <a:ext cx="4959985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random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coeﬃcients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have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large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standard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deviations: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about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half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mean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trend </a:t>
            </a:r>
            <a:r>
              <a:rPr dirty="0" sz="1000" spc="-20">
                <a:latin typeface="Palatino Linotype"/>
                <a:cs typeface="Palatino Linotype"/>
              </a:rPr>
              <a:t>coeﬃcient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about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two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times the </a:t>
            </a:r>
            <a:r>
              <a:rPr dirty="0" sz="1000" spc="-10">
                <a:latin typeface="Palatino Linotype"/>
                <a:cs typeface="Palatino Linotype"/>
              </a:rPr>
              <a:t>mean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 the </a:t>
            </a:r>
            <a:r>
              <a:rPr dirty="0" sz="1000" spc="-30">
                <a:latin typeface="Palatino Linotype"/>
                <a:cs typeface="Palatino Linotype"/>
              </a:rPr>
              <a:t>regulation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coeﬃcients.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10">
                <a:latin typeface="Palatino Linotype"/>
                <a:cs typeface="Palatino Linotype"/>
              </a:rPr>
              <a:t>hese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large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values </a:t>
            </a:r>
            <a:r>
              <a:rPr dirty="0" sz="1000" spc="-35">
                <a:latin typeface="Palatino Linotype"/>
                <a:cs typeface="Palatino Linotype"/>
              </a:rPr>
              <a:t>justify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random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coeﬃcient</a:t>
            </a:r>
            <a:r>
              <a:rPr dirty="0" sz="1000" spc="-10">
                <a:latin typeface="Palatino Linotype"/>
                <a:cs typeface="Palatino Linotype"/>
              </a:rPr>
              <a:t> model.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5243830" cy="883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190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00">
              <a:latin typeface="Calibri"/>
              <a:cs typeface="Calibri"/>
            </a:endParaRPr>
          </a:p>
          <a:p>
            <a:pPr marL="295910">
              <a:lnSpc>
                <a:spcPct val="100000"/>
              </a:lnSpc>
            </a:pPr>
            <a:r>
              <a:rPr dirty="0" sz="900" b="1">
                <a:latin typeface="Calibri"/>
                <a:cs typeface="Calibri"/>
              </a:rPr>
              <a:t>8.2.2.2</a:t>
            </a:r>
            <a:r>
              <a:rPr dirty="0" sz="900" spc="285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The Mean Groups</a:t>
            </a:r>
            <a:r>
              <a:rPr dirty="0" sz="900" spc="-5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Estimator</a:t>
            </a:r>
            <a:endParaRPr sz="900">
              <a:latin typeface="Calibri"/>
              <a:cs typeface="Calibri"/>
            </a:endParaRPr>
          </a:p>
          <a:p>
            <a:pPr algn="just" marL="295910" marR="5080">
              <a:lnSpc>
                <a:spcPct val="100000"/>
              </a:lnSpc>
              <a:spcBef>
                <a:spcPts val="15"/>
              </a:spcBef>
            </a:pP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der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tive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ram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ssu</a:t>
            </a:r>
            <a:r>
              <a:rPr dirty="0" sz="1000" spc="-8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ptions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ssuming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only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40">
                <a:latin typeface="Palatino Linotype"/>
                <a:cs typeface="Palatino Linotype"/>
              </a:rPr>
              <a:t>ogeneity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erage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pler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443514" y="1530794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396763" y="1535969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16745" y="1651420"/>
            <a:ext cx="5048885" cy="6438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98145">
              <a:lnSpc>
                <a:spcPts val="725"/>
              </a:lnSpc>
              <a:spcBef>
                <a:spcPts val="95"/>
              </a:spcBef>
              <a:tabLst>
                <a:tab pos="615315" algn="l"/>
                <a:tab pos="1076960" algn="l"/>
                <a:tab pos="4746625" algn="l"/>
              </a:tabLst>
            </a:pPr>
            <a:r>
              <a:rPr dirty="0" sz="1000" spc="-675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75">
                <a:latin typeface="Cambria"/>
                <a:cs typeface="Cambria"/>
              </a:rPr>
              <a:t> </a:t>
            </a:r>
            <a:r>
              <a:rPr dirty="0" u="sng" baseline="33333" sz="1500" spc="-14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333" sz="1500" spc="-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baseline="33333" sz="1500">
                <a:latin typeface="Palatino Linotype"/>
                <a:cs typeface="Palatino Linotype"/>
              </a:rPr>
              <a:t>	</a:t>
            </a:r>
            <a:r>
              <a:rPr dirty="0" sz="1000" spc="-675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(8.3)</a:t>
            </a:r>
            <a:endParaRPr sz="1000">
              <a:latin typeface="Palatino Linotype"/>
              <a:cs typeface="Palatino Linotype"/>
            </a:endParaRPr>
          </a:p>
          <a:p>
            <a:pPr marL="452755">
              <a:lnSpc>
                <a:spcPts val="710"/>
              </a:lnSpc>
              <a:tabLst>
                <a:tab pos="752475" algn="l"/>
                <a:tab pos="1130935" algn="l"/>
              </a:tabLst>
            </a:pPr>
            <a:r>
              <a:rPr dirty="0" cap="small" sz="650" spc="105" b="1">
                <a:latin typeface="Cambria"/>
                <a:cs typeface="Cambria"/>
              </a:rPr>
              <a:t>m</a:t>
            </a:r>
            <a:r>
              <a:rPr dirty="0" sz="650" spc="85" b="1">
                <a:latin typeface="Cambria"/>
                <a:cs typeface="Cambria"/>
              </a:rPr>
              <a:t>g</a:t>
            </a:r>
            <a:r>
              <a:rPr dirty="0" sz="650" spc="85" b="1">
                <a:latin typeface="Cambria"/>
                <a:cs typeface="Cambria"/>
              </a:rPr>
              <a:t>	</a:t>
            </a:r>
            <a:r>
              <a:rPr dirty="0" baseline="-25000" sz="1500" spc="-75" i="1">
                <a:latin typeface="Palatino Linotype"/>
                <a:cs typeface="Palatino Linotype"/>
              </a:rPr>
              <a:t>N</a:t>
            </a:r>
            <a:r>
              <a:rPr dirty="0" baseline="-25000" sz="1500" spc="-75" i="1">
                <a:latin typeface="Palatino Linotype"/>
                <a:cs typeface="Palatino Linotype"/>
              </a:rPr>
              <a:t>	</a:t>
            </a:r>
            <a:r>
              <a:rPr dirty="0" sz="650" spc="140" b="1">
                <a:latin typeface="Cambria"/>
                <a:cs typeface="Cambria"/>
              </a:rPr>
              <a:t>o</a:t>
            </a:r>
            <a:r>
              <a:rPr dirty="0" sz="650" spc="85" b="1">
                <a:latin typeface="Cambria"/>
                <a:cs typeface="Cambria"/>
              </a:rPr>
              <a:t>l</a:t>
            </a:r>
            <a:r>
              <a:rPr dirty="0" sz="650" spc="35" b="1">
                <a:latin typeface="Cambria"/>
                <a:cs typeface="Cambria"/>
              </a:rPr>
              <a:t>s</a:t>
            </a:r>
            <a:r>
              <a:rPr dirty="0" sz="650" spc="-60" i="1">
                <a:latin typeface="Meiryo"/>
                <a:cs typeface="Meiryo"/>
              </a:rPr>
              <a:t>,</a:t>
            </a: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  <a:p>
            <a:pPr marL="900430">
              <a:lnSpc>
                <a:spcPts val="770"/>
              </a:lnSpc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marL="50800" marR="55244">
              <a:lnSpc>
                <a:spcPct val="100000"/>
              </a:lnSpc>
              <a:spcBef>
                <a:spcPts val="275"/>
              </a:spcBef>
            </a:pP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its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dispersion,</a:t>
            </a:r>
            <a:r>
              <a:rPr dirty="0" sz="1000" spc="1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nonparametric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fashion,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through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empirical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covariance</a:t>
            </a:r>
            <a:r>
              <a:rPr dirty="0" sz="1000" spc="1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10" i="1">
                <a:latin typeface="Meiryo"/>
                <a:cs typeface="Meiryo"/>
              </a:rPr>
              <a:t/>
            </a:r>
            <a:r>
              <a:rPr dirty="0" sz="1000" spc="-160" i="1">
                <a:latin typeface="Meiryo"/>
                <a:cs typeface="Meiryo"/>
              </a:rPr>
              <a:t>̂</a:t>
            </a:r>
            <a:r>
              <a:rPr dirty="0" baseline="-21367" sz="975" spc="127" i="1">
                <a:latin typeface="Palatino Linotype"/>
                <a:cs typeface="Palatino Linotype"/>
              </a:rPr>
              <a:t>n</a:t>
            </a:r>
            <a:r>
              <a:rPr dirty="0" sz="1000" spc="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877360" y="2457906"/>
            <a:ext cx="5880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V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915" i="1">
                <a:latin typeface="Meiryo"/>
                <a:cs typeface="Meiryo"/>
              </a:rPr>
              <a:t/>
            </a:r>
            <a:r>
              <a:rPr dirty="0" sz="1000" spc="-290" i="1">
                <a:latin typeface="Meiryo"/>
                <a:cs typeface="Meiryo"/>
              </a:rPr>
              <a:t>̂</a:t>
            </a:r>
            <a:r>
              <a:rPr dirty="0" cap="small" baseline="-21367" sz="975" spc="157" b="1">
                <a:latin typeface="Cambria"/>
                <a:cs typeface="Cambria"/>
              </a:rPr>
              <a:t>m</a:t>
            </a:r>
            <a:r>
              <a:rPr dirty="0" baseline="-21367" sz="975" spc="195" b="1">
                <a:latin typeface="Cambria"/>
                <a:cs typeface="Cambria"/>
              </a:rPr>
              <a:t>g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429453" y="2384528"/>
            <a:ext cx="523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9870" algn="l"/>
                <a:tab pos="510540" algn="l"/>
              </a:tabLst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010894" y="2337414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964147" y="2342584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404053" y="2546494"/>
            <a:ext cx="7670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baseline="-34188" sz="975" spc="-37" i="1">
                <a:latin typeface="Palatino Linotype"/>
                <a:cs typeface="Palatino Linotype"/>
              </a:rPr>
              <a:t>n</a:t>
            </a:r>
            <a:r>
              <a:rPr dirty="0" baseline="-34188" sz="975" spc="-37">
                <a:latin typeface="Cambria"/>
                <a:cs typeface="Cambria"/>
              </a:rPr>
              <a:t>=</a:t>
            </a:r>
            <a:r>
              <a:rPr dirty="0" baseline="-34188" sz="975" spc="-37">
                <a:latin typeface="Palatino Linotype"/>
                <a:cs typeface="Palatino Linotype"/>
              </a:rPr>
              <a:t>1</a:t>
            </a:r>
            <a:endParaRPr baseline="-34188" sz="975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089495" y="2457912"/>
            <a:ext cx="34512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3173730" algn="l"/>
              </a:tabLst>
            </a:pP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915" i="1">
                <a:latin typeface="Meiryo"/>
                <a:cs typeface="Meiryo"/>
              </a:rPr>
              <a:t/>
            </a:r>
            <a:r>
              <a:rPr dirty="0" sz="1000" spc="-290" i="1">
                <a:latin typeface="Meiryo"/>
                <a:cs typeface="Meiryo"/>
              </a:rPr>
              <a:t>̂</a:t>
            </a:r>
            <a:r>
              <a:rPr dirty="0" baseline="-21367" sz="975" spc="209" b="1">
                <a:latin typeface="Cambria"/>
                <a:cs typeface="Cambria"/>
              </a:rPr>
              <a:t>o</a:t>
            </a:r>
            <a:r>
              <a:rPr dirty="0" baseline="-21367" sz="975" spc="127" b="1">
                <a:latin typeface="Cambria"/>
                <a:cs typeface="Cambria"/>
              </a:rPr>
              <a:t>l</a:t>
            </a:r>
            <a:r>
              <a:rPr dirty="0" baseline="-21367" sz="975" spc="52" b="1">
                <a:latin typeface="Cambria"/>
                <a:cs typeface="Cambria"/>
              </a:rPr>
              <a:t>s</a:t>
            </a:r>
            <a:r>
              <a:rPr dirty="0" baseline="-21367" sz="975" spc="-89" i="1">
                <a:latin typeface="Meiryo"/>
                <a:cs typeface="Meiryo"/>
              </a:rPr>
              <a:t>,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915" i="1">
                <a:latin typeface="Meiryo"/>
                <a:cs typeface="Meiryo"/>
              </a:rPr>
              <a:t/>
            </a:r>
            <a:r>
              <a:rPr dirty="0" sz="1000" spc="-290" i="1">
                <a:latin typeface="Meiryo"/>
                <a:cs typeface="Meiryo"/>
              </a:rPr>
              <a:t>̂</a:t>
            </a:r>
            <a:r>
              <a:rPr dirty="0" cap="small" baseline="-21367" sz="975" spc="157" b="1">
                <a:latin typeface="Cambria"/>
                <a:cs typeface="Cambria"/>
              </a:rPr>
              <a:t>m</a:t>
            </a:r>
            <a:r>
              <a:rPr dirty="0" baseline="-21367" sz="975" spc="195" b="1">
                <a:latin typeface="Cambria"/>
                <a:cs typeface="Cambria"/>
              </a:rPr>
              <a:t>g</a:t>
            </a:r>
            <a:r>
              <a:rPr dirty="0" sz="1000" spc="-55">
                <a:latin typeface="Cambria"/>
                <a:cs typeface="Cambria"/>
              </a:rPr>
              <a:t>)(</a:t>
            </a:r>
            <a:r>
              <a:rPr dirty="0" sz="1000" spc="-915" i="1">
                <a:latin typeface="Meiryo"/>
                <a:cs typeface="Meiryo"/>
              </a:rPr>
              <a:t/>
            </a:r>
            <a:r>
              <a:rPr dirty="0" sz="1000" spc="-290" i="1">
                <a:latin typeface="Meiryo"/>
                <a:cs typeface="Meiryo"/>
              </a:rPr>
              <a:t>̂</a:t>
            </a:r>
            <a:r>
              <a:rPr dirty="0" baseline="-21367" sz="975" spc="209" b="1">
                <a:latin typeface="Cambria"/>
                <a:cs typeface="Cambria"/>
              </a:rPr>
              <a:t>o</a:t>
            </a:r>
            <a:r>
              <a:rPr dirty="0" baseline="-21367" sz="975" spc="127" b="1">
                <a:latin typeface="Cambria"/>
                <a:cs typeface="Cambria"/>
              </a:rPr>
              <a:t>l</a:t>
            </a:r>
            <a:r>
              <a:rPr dirty="0" baseline="-21367" sz="975" spc="44" b="1">
                <a:latin typeface="Cambria"/>
                <a:cs typeface="Cambria"/>
              </a:rPr>
              <a:t>s</a:t>
            </a:r>
            <a:r>
              <a:rPr dirty="0" baseline="-21367" sz="975" spc="-89" i="1">
                <a:latin typeface="Meiryo"/>
                <a:cs typeface="Meiryo"/>
              </a:rPr>
              <a:t>,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915" i="1">
                <a:latin typeface="Meiryo"/>
                <a:cs typeface="Meiryo"/>
              </a:rPr>
              <a:t/>
            </a:r>
            <a:r>
              <a:rPr dirty="0" sz="1000" spc="-290" i="1">
                <a:latin typeface="Meiryo"/>
                <a:cs typeface="Meiryo"/>
              </a:rPr>
              <a:t>̂</a:t>
            </a:r>
            <a:r>
              <a:rPr dirty="0" cap="small" baseline="-21367" sz="975" spc="157" b="1">
                <a:latin typeface="Cambria"/>
                <a:cs typeface="Cambria"/>
              </a:rPr>
              <a:t>m</a:t>
            </a:r>
            <a:r>
              <a:rPr dirty="0" baseline="-21367" sz="975" spc="195" b="1">
                <a:latin typeface="Cambria"/>
                <a:cs typeface="Cambria"/>
              </a:rPr>
              <a:t>g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baseline="34188" sz="975" spc="-97" i="1">
                <a:latin typeface="Meiryo"/>
                <a:cs typeface="Meiryo"/>
              </a:rPr>
              <a:t>⊤</a:t>
            </a:r>
            <a:r>
              <a:rPr dirty="0" baseline="34188" sz="975" i="1">
                <a:latin typeface="Meiryo"/>
                <a:cs typeface="Meiryo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(8.4)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54812" y="2773150"/>
            <a:ext cx="4960620" cy="25888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liﬁ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ersion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ove.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15">
                <a:latin typeface="Palatino Linotype"/>
                <a:cs typeface="Palatino Linotype"/>
              </a:rPr>
              <a:t>-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nd,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inal,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11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0">
                <a:latin typeface="Palatino Linotype"/>
                <a:cs typeface="Palatino Linotype"/>
              </a:rPr>
              <a:t>non-n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tive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deﬁni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e;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h,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sugg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(1970)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him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tive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when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5">
                <a:latin typeface="Palatino Linotype"/>
                <a:cs typeface="Palatino Linotype"/>
              </a:rPr>
              <a:t>c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eneral,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sz="1000" spc="7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g</a:t>
            </a:r>
            <a:r>
              <a:rPr dirty="0" sz="1000" spc="13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75" b="1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weig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80">
                <a:latin typeface="Palatino Linotype"/>
                <a:cs typeface="Palatino Linotype"/>
              </a:rPr>
              <a:t>n</a:t>
            </a:r>
            <a:r>
              <a:rPr dirty="0" sz="1000" spc="-6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80" i="1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uﬃcie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(Hs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aran,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2008).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pm</a:t>
            </a:r>
            <a:r>
              <a:rPr dirty="0" sz="1000" spc="-5">
                <a:latin typeface="Courier New"/>
                <a:cs typeface="Courier New"/>
              </a:rPr>
              <a:t>g</a:t>
            </a:r>
            <a:r>
              <a:rPr dirty="0" sz="1000" spc="-360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lt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mode</a:t>
            </a:r>
            <a:r>
              <a:rPr dirty="0" sz="1000" spc="-5">
                <a:latin typeface="Courier New"/>
                <a:cs typeface="Courier New"/>
              </a:rPr>
              <a:t>l</a:t>
            </a:r>
            <a:r>
              <a:rPr dirty="0" sz="1000" spc="120">
                <a:latin typeface="Cambria"/>
                <a:cs typeface="Cambria"/>
              </a:rPr>
              <a:t>=</a:t>
            </a:r>
            <a:r>
              <a:rPr dirty="0" sz="1000" spc="-10">
                <a:latin typeface="Courier New"/>
                <a:cs typeface="Courier New"/>
              </a:rPr>
              <a:t>’mg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20">
                <a:latin typeface="Palatino Linotype"/>
                <a:cs typeface="Palatino Linotype"/>
              </a:rPr>
              <a:t>).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750">
              <a:latin typeface="Palatino Linotype"/>
              <a:cs typeface="Palatino Linotype"/>
            </a:endParaRPr>
          </a:p>
          <a:p>
            <a:pPr algn="just" marL="12700">
              <a:lnSpc>
                <a:spcPts val="1200"/>
              </a:lnSpc>
            </a:pPr>
            <a:r>
              <a:rPr dirty="0" sz="1000" spc="-25" b="1">
                <a:latin typeface="Cambria"/>
                <a:cs typeface="Cambria"/>
              </a:rPr>
              <a:t>Example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8.2</a:t>
            </a:r>
            <a:r>
              <a:rPr dirty="0" sz="1000" spc="285" b="1">
                <a:latin typeface="Cambria"/>
                <a:cs typeface="Cambria"/>
              </a:rPr>
              <a:t>  </a:t>
            </a:r>
            <a:r>
              <a:rPr dirty="0" sz="1000" spc="-30" b="1">
                <a:latin typeface="Cambria"/>
                <a:cs typeface="Cambria"/>
              </a:rPr>
              <a:t>Heterogeneous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coefficients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HousePricesUS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12700" marR="5080">
              <a:lnSpc>
                <a:spcPts val="1200"/>
              </a:lnSpc>
              <a:spcBef>
                <a:spcPts val="40"/>
              </a:spcBef>
            </a:pP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2010)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anal</a:t>
            </a:r>
            <a:r>
              <a:rPr dirty="0" sz="1000" spc="-4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ze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long-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ip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tw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nomic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ame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pi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me,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pu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8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49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over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29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1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wh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ticity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114">
                <a:latin typeface="Palatino Linotype"/>
                <a:cs typeface="Palatino Linotype"/>
              </a:rPr>
              <a:t>heir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ove.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eir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hip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ons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iona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pric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310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income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eir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nit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5">
                <a:latin typeface="Palatino Linotype"/>
                <a:cs typeface="Palatino Linotype"/>
              </a:rPr>
              <a:t>c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).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ollo</a:t>
            </a:r>
            <a:r>
              <a:rPr dirty="0" sz="1000" spc="-7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ui</a:t>
            </a:r>
            <a:r>
              <a:rPr dirty="0" sz="1000" spc="-6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67532" y="5516924"/>
            <a:ext cx="4985385" cy="127444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data("HousePricesUS",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"pder")</a:t>
            </a:r>
            <a:endParaRPr sz="800">
              <a:latin typeface="Courier New"/>
              <a:cs typeface="Courier New"/>
            </a:endParaRPr>
          </a:p>
          <a:p>
            <a:pPr marL="24765" marR="24193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swmod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pvcm(log(price)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log(income),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HousePricesUS,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"random") </a:t>
            </a:r>
            <a:r>
              <a:rPr dirty="0" sz="800">
                <a:latin typeface="Courier New"/>
                <a:cs typeface="Courier New"/>
              </a:rPr>
              <a:t>mgmod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pmg(log(price)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log(income),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HousePricesUS,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"mg") </a:t>
            </a:r>
            <a:r>
              <a:rPr dirty="0" sz="800">
                <a:latin typeface="Courier New"/>
                <a:cs typeface="Courier New"/>
              </a:rPr>
              <a:t>coefs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cbind(coef(swmod),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coef(mgmod))</a:t>
            </a:r>
            <a:endParaRPr sz="800">
              <a:latin typeface="Courier New"/>
              <a:cs typeface="Courier New"/>
            </a:endParaRPr>
          </a:p>
          <a:p>
            <a:pPr marL="24765" marR="2522855">
              <a:lnSpc>
                <a:spcPts val="1120"/>
              </a:lnSpc>
              <a:spcBef>
                <a:spcPts val="55"/>
              </a:spcBef>
            </a:pPr>
            <a:r>
              <a:rPr dirty="0" sz="800" spc="-10">
                <a:latin typeface="Courier New"/>
                <a:cs typeface="Courier New"/>
              </a:rPr>
              <a:t>dimnames(coefs)[[2]]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c("Swamy",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"MG") coefs</a:t>
            </a:r>
            <a:endParaRPr sz="800">
              <a:latin typeface="Courier New"/>
              <a:cs typeface="Courier New"/>
            </a:endParaRPr>
          </a:p>
          <a:p>
            <a:pPr marL="814705">
              <a:lnSpc>
                <a:spcPct val="100000"/>
              </a:lnSpc>
              <a:spcBef>
                <a:spcPts val="90"/>
              </a:spcBef>
              <a:tabLst>
                <a:tab pos="1421765" algn="l"/>
              </a:tabLst>
            </a:pPr>
            <a:r>
              <a:rPr dirty="0" sz="800" spc="-10">
                <a:latin typeface="Courier New"/>
                <a:cs typeface="Courier New"/>
              </a:rPr>
              <a:t>Swamy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5">
                <a:latin typeface="Courier New"/>
                <a:cs typeface="Courier New"/>
              </a:rPr>
              <a:t>MG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(Intercept)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3.8914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3.8498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log(income)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0.2867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0.3018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16737" y="6976652"/>
            <a:ext cx="5061585" cy="13601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165" marR="67945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29,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pler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sz="1000" spc="55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ady 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e;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ove</a:t>
            </a:r>
            <a:r>
              <a:rPr dirty="0" sz="1000" spc="-1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50">
              <a:latin typeface="Palatino Linotype"/>
              <a:cs typeface="Palatino Linotype"/>
            </a:endParaRPr>
          </a:p>
          <a:p>
            <a:pPr marL="50165" marR="67945" indent="-635">
              <a:lnSpc>
                <a:spcPct val="100000"/>
              </a:lnSpc>
            </a:pPr>
            <a:r>
              <a:rPr dirty="0" sz="900" spc="35" b="1" i="1">
                <a:latin typeface="Calibri"/>
                <a:cs typeface="Calibri"/>
              </a:rPr>
              <a:t>D</a:t>
            </a:r>
            <a:r>
              <a:rPr dirty="0" sz="900" spc="-5" b="1" i="1">
                <a:latin typeface="Calibri"/>
                <a:cs typeface="Calibri"/>
              </a:rPr>
              <a:t>y</a:t>
            </a:r>
            <a:r>
              <a:rPr dirty="0" sz="900" spc="5" b="1" i="1">
                <a:latin typeface="Calibri"/>
                <a:cs typeface="Calibri"/>
              </a:rPr>
              <a:t>nami</a:t>
            </a:r>
            <a:r>
              <a:rPr dirty="0" sz="900" spc="5" b="1" i="1">
                <a:latin typeface="Calibri"/>
                <a:cs typeface="Calibri"/>
              </a:rPr>
              <a:t>c</a:t>
            </a:r>
            <a:r>
              <a:rPr dirty="0" sz="900" spc="45" b="1" i="1">
                <a:latin typeface="Calibri"/>
                <a:cs typeface="Calibri"/>
              </a:rPr>
              <a:t> </a:t>
            </a:r>
            <a:r>
              <a:rPr dirty="0" sz="900" spc="-70" b="1" i="1">
                <a:latin typeface="Calibri"/>
                <a:cs typeface="Calibri"/>
              </a:rPr>
              <a:t>M</a:t>
            </a:r>
            <a:r>
              <a:rPr dirty="0" sz="900" b="1" i="1">
                <a:latin typeface="Calibri"/>
                <a:cs typeface="Calibri"/>
              </a:rPr>
              <a:t>ea</a:t>
            </a:r>
            <a:r>
              <a:rPr dirty="0" sz="900" spc="5" b="1" i="1">
                <a:latin typeface="Calibri"/>
                <a:cs typeface="Calibri"/>
              </a:rPr>
              <a:t>n</a:t>
            </a:r>
            <a:r>
              <a:rPr dirty="0" sz="900" spc="45" b="1" i="1">
                <a:latin typeface="Calibri"/>
                <a:cs typeface="Calibri"/>
              </a:rPr>
              <a:t> </a:t>
            </a:r>
            <a:r>
              <a:rPr dirty="0" sz="900" spc="10" b="1" i="1">
                <a:latin typeface="Calibri"/>
                <a:cs typeface="Calibri"/>
              </a:rPr>
              <a:t>G</a:t>
            </a:r>
            <a:r>
              <a:rPr dirty="0" sz="900" b="1" i="1">
                <a:latin typeface="Calibri"/>
                <a:cs typeface="Calibri"/>
              </a:rPr>
              <a:t>roup</a:t>
            </a:r>
            <a:r>
              <a:rPr dirty="0" sz="900" spc="5" b="1" i="1">
                <a:latin typeface="Calibri"/>
                <a:cs typeface="Calibri"/>
              </a:rPr>
              <a:t>s</a:t>
            </a:r>
            <a:r>
              <a:rPr dirty="0" sz="900" b="1" i="1">
                <a:latin typeface="Calibri"/>
                <a:cs typeface="Calibri"/>
              </a:rPr>
              <a:t>   </a:t>
            </a:r>
            <a:r>
              <a:rPr dirty="0" sz="900" spc="-40" b="1" i="1">
                <a:latin typeface="Calibri"/>
                <a:cs typeface="Calibri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saran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Smi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1995)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nsider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85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95">
                <a:latin typeface="Palatino Linotype"/>
                <a:cs typeface="Palatino Linotype"/>
              </a:rPr>
              <a:t>d</a:t>
            </a:r>
            <a:r>
              <a:rPr dirty="0" sz="1000" spc="-8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namic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ts val="900"/>
              </a:lnSpc>
              <a:spcBef>
                <a:spcPts val="520"/>
              </a:spcBef>
              <a:tabLst>
                <a:tab pos="4746625" algn="l"/>
              </a:tabLst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79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75" i="1">
                <a:latin typeface="Palatino Linotype"/>
                <a:cs typeface="Palatino Linotype"/>
              </a:rPr>
              <a:t>n</a:t>
            </a:r>
            <a:r>
              <a:rPr dirty="0" sz="1000" spc="-50" i="1">
                <a:latin typeface="Palatino Linotype"/>
                <a:cs typeface="Palatino Linotype"/>
              </a:rPr>
              <a:t>y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spc="37" i="1">
                <a:latin typeface="Palatino Linotype"/>
                <a:cs typeface="Palatino Linotype"/>
              </a:rPr>
              <a:t>t</a:t>
            </a:r>
            <a:r>
              <a:rPr dirty="0" baseline="-21367" sz="975" spc="150">
                <a:latin typeface="Cambria"/>
                <a:cs typeface="Cambria"/>
              </a:rPr>
              <a:t>−</a:t>
            </a:r>
            <a:r>
              <a:rPr dirty="0" baseline="-21367" sz="975" spc="15">
                <a:latin typeface="Palatino Linotype"/>
                <a:cs typeface="Palatino Linotype"/>
              </a:rPr>
              <a:t>1</a:t>
            </a:r>
            <a:r>
              <a:rPr dirty="0" baseline="-21367" sz="975" spc="7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 spc="-355" i="1">
                <a:latin typeface="Meiryo"/>
                <a:cs typeface="Meiryo"/>
              </a:rPr>
              <a:t/>
            </a:r>
            <a:r>
              <a:rPr dirty="0" baseline="34188" sz="975" spc="60" i="1">
                <a:latin typeface="Meiryo"/>
                <a:cs typeface="Meiryo"/>
              </a:rPr>
              <a:t>⊤</a:t>
            </a:r>
            <a:r>
              <a:rPr dirty="0" sz="1000" spc="60" i="1">
                <a:latin typeface="Palatino Linotype"/>
                <a:cs typeface="Palatino Linotype"/>
              </a:rPr>
              <a:t>z</a:t>
            </a:r>
            <a:r>
              <a:rPr dirty="0" sz="1000" spc="47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nt</a:t>
            </a:r>
            <a:r>
              <a:rPr dirty="0" baseline="-21367" sz="975" i="1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(8.5)</a:t>
            </a:r>
            <a:endParaRPr sz="1000">
              <a:latin typeface="Palatino Linotype"/>
              <a:cs typeface="Palatino Linotype"/>
            </a:endParaRPr>
          </a:p>
          <a:p>
            <a:pPr marL="1250950">
              <a:lnSpc>
                <a:spcPts val="480"/>
              </a:lnSpc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160" i="1">
                <a:latin typeface="Palatino Linotype"/>
                <a:cs typeface="Palatino Linotype"/>
              </a:rPr>
              <a:t>  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  <a:p>
            <a:pPr marL="50800" marR="67945">
              <a:lnSpc>
                <a:spcPct val="100000"/>
              </a:lnSpc>
              <a:spcBef>
                <a:spcPts val="355"/>
              </a:spcBef>
            </a:pP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show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unlike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aggregated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pooled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regressions,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provides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consistent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estimates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>
                <a:latin typeface="Palatino Linotype"/>
                <a:cs typeface="Palatino Linotype"/>
              </a:rPr>
              <a:t>both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coeﬃcients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standard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errors.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Considering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full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parameter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vector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-21367" sz="975" spc="-82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85">
                <a:latin typeface="Cambria"/>
                <a:cs typeface="Cambria"/>
              </a:rPr>
              <a:t>(</a:t>
            </a:r>
            <a:r>
              <a:rPr dirty="0" sz="1000" spc="-385" i="1">
                <a:latin typeface="Meiryo"/>
                <a:cs typeface="Meiryo"/>
              </a:rPr>
              <a:t/>
            </a:r>
            <a:r>
              <a:rPr dirty="0" baseline="-21367" sz="975" spc="-44" i="1">
                <a:latin typeface="Palatino Linotype"/>
                <a:cs typeface="Palatino Linotype"/>
              </a:rPr>
              <a:t>n</a:t>
            </a:r>
            <a:r>
              <a:rPr dirty="0" sz="1000" spc="-14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baseline="-21367" sz="975" spc="67" i="1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 spc="-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17958" y="607782"/>
            <a:ext cx="5320030" cy="24447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304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Time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Series</a:t>
            </a:r>
            <a:r>
              <a:rPr dirty="0" sz="800" spc="23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191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Calibri"/>
              <a:cs typeface="Calibri"/>
            </a:endParaRPr>
          </a:p>
          <a:p>
            <a:pPr algn="just" marL="63500" marR="313055">
              <a:lnSpc>
                <a:spcPct val="100000"/>
              </a:lnSpc>
            </a:pP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y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5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at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840" i="1">
                <a:latin typeface="Meiryo"/>
                <a:cs typeface="Meiryo"/>
              </a:rPr>
              <a:t/>
            </a:r>
            <a:r>
              <a:rPr dirty="0" baseline="11111" sz="1500" spc="-465" i="1">
                <a:latin typeface="Meiryo"/>
                <a:cs typeface="Meiryo"/>
              </a:rPr>
              <a:t>̂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112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der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al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ssions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(8.2)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60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9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dive</a:t>
            </a:r>
            <a:r>
              <a:rPr dirty="0" sz="1000" spc="-5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sz="1000" spc="100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840" i="1">
                <a:latin typeface="Meiryo"/>
                <a:cs typeface="Meiryo"/>
              </a:rPr>
              <a:t/>
            </a:r>
            <a:r>
              <a:rPr dirty="0" baseline="11111" sz="1500" spc="-472" i="1">
                <a:latin typeface="Meiryo"/>
                <a:cs typeface="Meiryo"/>
              </a:rPr>
              <a:t>̄</a:t>
            </a:r>
            <a:r>
              <a:rPr dirty="0" baseline="11111" sz="1500" spc="-15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12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12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Lucida Sans Unicode"/>
                <a:cs typeface="Lucida Sans Unicode"/>
              </a:rPr>
              <a:t>→</a:t>
            </a:r>
            <a:r>
              <a:rPr dirty="0" sz="1000" spc="-45">
                <a:latin typeface="Lucida Sans Unicode"/>
                <a:cs typeface="Lucida Sans Unicode"/>
              </a:rPr>
              <a:t> </a:t>
            </a:r>
            <a:r>
              <a:rPr dirty="0" sz="1000" spc="70">
                <a:latin typeface="Cambria"/>
                <a:cs typeface="Cambria"/>
              </a:rPr>
              <a:t>∞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ss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55">
                <a:latin typeface="Palatino Linotype"/>
                <a:cs typeface="Palatino Linotype"/>
              </a:rPr>
              <a:t>Hs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ao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aran,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2008).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licit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al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rs’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10">
                <a:latin typeface="Palatino Linotype"/>
                <a:cs typeface="Palatino Linotype"/>
              </a:rPr>
              <a:t>(8.4)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915" i="1">
                <a:latin typeface="Meiryo"/>
                <a:cs typeface="Meiryo"/>
              </a:rPr>
              <a:t/>
            </a:r>
            <a:r>
              <a:rPr dirty="0" sz="1000" spc="-210" i="1">
                <a:latin typeface="Meiryo"/>
                <a:cs typeface="Meiryo"/>
              </a:rPr>
              <a:t>̂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Palatino Linotype"/>
              <a:cs typeface="Palatino Linotype"/>
            </a:endParaRPr>
          </a:p>
          <a:p>
            <a:pPr algn="just" marL="62865">
              <a:lnSpc>
                <a:spcPts val="1200"/>
              </a:lnSpc>
            </a:pPr>
            <a:r>
              <a:rPr dirty="0" sz="1000" spc="25" b="1">
                <a:latin typeface="Cambria"/>
                <a:cs typeface="Cambria"/>
              </a:rPr>
              <a:t>E</a:t>
            </a:r>
            <a:r>
              <a:rPr dirty="0" sz="1000" spc="-10" b="1">
                <a:latin typeface="Cambria"/>
                <a:cs typeface="Cambria"/>
              </a:rPr>
              <a:t>x</a:t>
            </a:r>
            <a:r>
              <a:rPr dirty="0" sz="1000" spc="-40" b="1">
                <a:latin typeface="Cambria"/>
                <a:cs typeface="Cambria"/>
              </a:rPr>
              <a:t>ampl</a:t>
            </a:r>
            <a:r>
              <a:rPr dirty="0" sz="1000" spc="-30" b="1">
                <a:latin typeface="Cambria"/>
                <a:cs typeface="Cambria"/>
              </a:rPr>
              <a:t>e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55" b="1">
                <a:latin typeface="Cambria"/>
                <a:cs typeface="Cambria"/>
              </a:rPr>
              <a:t>8</a:t>
            </a:r>
            <a:r>
              <a:rPr dirty="0" sz="1000" spc="-15" b="1">
                <a:latin typeface="Cambria"/>
                <a:cs typeface="Cambria"/>
              </a:rPr>
              <a:t>.</a:t>
            </a:r>
            <a:r>
              <a:rPr dirty="0" sz="1000" spc="-25" b="1">
                <a:latin typeface="Cambria"/>
                <a:cs typeface="Cambria"/>
              </a:rPr>
              <a:t>3</a:t>
            </a:r>
            <a:r>
              <a:rPr dirty="0" sz="1000" b="1">
                <a:latin typeface="Cambria"/>
                <a:cs typeface="Cambria"/>
              </a:rPr>
              <a:t>    </a:t>
            </a:r>
            <a:r>
              <a:rPr dirty="0" sz="1000" spc="-105" b="1">
                <a:latin typeface="Cambria"/>
                <a:cs typeface="Cambria"/>
              </a:rPr>
              <a:t> </a:t>
            </a:r>
            <a:r>
              <a:rPr dirty="0" sz="1000" spc="-45" b="1">
                <a:latin typeface="Cambria"/>
                <a:cs typeface="Cambria"/>
              </a:rPr>
              <a:t>d</a:t>
            </a:r>
            <a:r>
              <a:rPr dirty="0" sz="1000" spc="-30" b="1">
                <a:latin typeface="Cambria"/>
                <a:cs typeface="Cambria"/>
              </a:rPr>
              <a:t>y</a:t>
            </a:r>
            <a:r>
              <a:rPr dirty="0" sz="1000" spc="-30" b="1">
                <a:latin typeface="Cambria"/>
                <a:cs typeface="Cambria"/>
              </a:rPr>
              <a:t>nami</a:t>
            </a:r>
            <a:r>
              <a:rPr dirty="0" sz="1000" spc="-20" b="1">
                <a:latin typeface="Cambria"/>
                <a:cs typeface="Cambria"/>
              </a:rPr>
              <a:t>c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45" b="1">
                <a:latin typeface="Cambria"/>
                <a:cs typeface="Cambria"/>
              </a:rPr>
              <a:t>e</a:t>
            </a:r>
            <a:r>
              <a:rPr dirty="0" sz="1000" spc="-35" b="1">
                <a:latin typeface="Cambria"/>
                <a:cs typeface="Cambria"/>
              </a:rPr>
              <a:t>st</a:t>
            </a:r>
            <a:r>
              <a:rPr dirty="0" sz="1000" spc="-15" b="1">
                <a:latin typeface="Cambria"/>
                <a:cs typeface="Cambria"/>
              </a:rPr>
              <a:t>i</a:t>
            </a:r>
            <a:r>
              <a:rPr dirty="0" sz="1000" spc="-25" b="1">
                <a:latin typeface="Cambria"/>
                <a:cs typeface="Cambria"/>
              </a:rPr>
              <a:t>m</a:t>
            </a:r>
            <a:r>
              <a:rPr dirty="0" sz="1000" spc="-60" b="1">
                <a:latin typeface="Cambria"/>
                <a:cs typeface="Cambria"/>
              </a:rPr>
              <a:t>a</a:t>
            </a:r>
            <a:r>
              <a:rPr dirty="0" sz="1000" spc="-15" b="1">
                <a:latin typeface="Cambria"/>
                <a:cs typeface="Cambria"/>
              </a:rPr>
              <a:t>t</a:t>
            </a:r>
            <a:r>
              <a:rPr dirty="0" sz="1000" spc="-20" b="1">
                <a:latin typeface="Cambria"/>
                <a:cs typeface="Cambria"/>
              </a:rPr>
              <a:t>io</a:t>
            </a:r>
            <a:r>
              <a:rPr dirty="0" sz="1000" spc="-25" b="1">
                <a:latin typeface="Cambria"/>
                <a:cs typeface="Cambria"/>
              </a:rPr>
              <a:t>n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10" b="1">
                <a:latin typeface="Courier New"/>
                <a:cs typeface="Courier New"/>
              </a:rPr>
              <a:t>RDSpillover</a:t>
            </a:r>
            <a:r>
              <a:rPr dirty="0" sz="1000" spc="-5" b="1">
                <a:latin typeface="Courier New"/>
                <a:cs typeface="Courier New"/>
              </a:rPr>
              <a:t>s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5" b="1">
                <a:latin typeface="Cambria"/>
                <a:cs typeface="Cambria"/>
              </a:rPr>
              <a:t>d</a:t>
            </a:r>
            <a:r>
              <a:rPr dirty="0" sz="1000" spc="-45" b="1">
                <a:latin typeface="Cambria"/>
                <a:cs typeface="Cambria"/>
              </a:rPr>
              <a:t>a</a:t>
            </a:r>
            <a:r>
              <a:rPr dirty="0" sz="1000" spc="-20" b="1">
                <a:latin typeface="Cambria"/>
                <a:cs typeface="Cambria"/>
              </a:rPr>
              <a:t>t</a:t>
            </a:r>
            <a:r>
              <a:rPr dirty="0" sz="1000" spc="-35" b="1">
                <a:latin typeface="Cambria"/>
                <a:cs typeface="Cambria"/>
              </a:rPr>
              <a:t>a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45" b="1">
                <a:latin typeface="Cambria"/>
                <a:cs typeface="Cambria"/>
              </a:rPr>
              <a:t>s</a:t>
            </a:r>
            <a:r>
              <a:rPr dirty="0" sz="1000" spc="-55" b="1">
                <a:latin typeface="Cambria"/>
                <a:cs typeface="Cambria"/>
              </a:rPr>
              <a:t>e</a:t>
            </a:r>
            <a:r>
              <a:rPr dirty="0" sz="1000" spc="-10" b="1">
                <a:latin typeface="Cambria"/>
                <a:cs typeface="Cambria"/>
              </a:rPr>
              <a:t>t</a:t>
            </a:r>
            <a:endParaRPr sz="1000">
              <a:latin typeface="Cambria"/>
              <a:cs typeface="Cambria"/>
            </a:endParaRPr>
          </a:p>
          <a:p>
            <a:pPr algn="just" marL="62865" marR="313055">
              <a:lnSpc>
                <a:spcPts val="1200"/>
              </a:lnSpc>
              <a:spcBef>
                <a:spcPts val="35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their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analysis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returns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own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general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R&amp;D,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Eberhardt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(2013)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consider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both </a:t>
            </a:r>
            <a:r>
              <a:rPr dirty="0" sz="1000" spc="-25">
                <a:latin typeface="Palatino Linotype"/>
                <a:cs typeface="Palatino Linotype"/>
              </a:rPr>
              <a:t>static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dynamic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heterogeneous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speciﬁcations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production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European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ﬁrms. </a:t>
            </a:r>
            <a:r>
              <a:rPr dirty="0" sz="1000" spc="-45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doing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so,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every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country-</a:t>
            </a:r>
            <a:r>
              <a:rPr dirty="0" sz="1000" spc="-45">
                <a:latin typeface="Palatino Linotype"/>
                <a:cs typeface="Palatino Linotype"/>
              </a:rPr>
              <a:t>industry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allowed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follow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own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production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function;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individual parameters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averaged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purpose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inference.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Static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dynamic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speciﬁ- </a:t>
            </a:r>
            <a:r>
              <a:rPr dirty="0" sz="1000" spc="-25">
                <a:latin typeface="Palatino Linotype"/>
                <a:cs typeface="Palatino Linotype"/>
              </a:rPr>
              <a:t>cations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alike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considered.</a:t>
            </a:r>
            <a:endParaRPr sz="1000">
              <a:latin typeface="Palatino Linotype"/>
              <a:cs typeface="Palatino Linotype"/>
            </a:endParaRPr>
          </a:p>
          <a:p>
            <a:pPr algn="just" marL="171450">
              <a:lnSpc>
                <a:spcPts val="1135"/>
              </a:lnSpc>
            </a:pP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ollo</a:t>
            </a:r>
            <a:r>
              <a:rPr dirty="0" sz="1000" spc="-7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sz="1000" spc="5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heir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7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amic</a:t>
            </a:r>
            <a:endParaRPr sz="1000">
              <a:latin typeface="Palatino Linotype"/>
              <a:cs typeface="Palatino Linotype"/>
            </a:endParaRPr>
          </a:p>
          <a:p>
            <a:pPr algn="just" marL="62865">
              <a:lnSpc>
                <a:spcPts val="1200"/>
              </a:lnSpc>
            </a:pP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inal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ude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en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</a:t>
            </a:r>
            <a:r>
              <a:rPr dirty="0" sz="1000" spc="15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tren</a:t>
            </a:r>
            <a:r>
              <a:rPr dirty="0" sz="1000" spc="-5">
                <a:latin typeface="Courier New"/>
                <a:cs typeface="Courier New"/>
              </a:rPr>
              <a:t>d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120">
                <a:latin typeface="Cambria"/>
                <a:cs typeface="Cambria"/>
              </a:rPr>
              <a:t>=</a:t>
            </a:r>
            <a:r>
              <a:rPr dirty="0" sz="1000" spc="-10">
                <a:latin typeface="Courier New"/>
                <a:cs typeface="Courier New"/>
              </a:rPr>
              <a:t>TRUE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graphicFrame>
        <p:nvGraphicFramePr>
          <p:cNvPr id="4" name="object 4" descr=""/>
          <p:cNvGraphicFramePr>
            <a:graphicFrameLocks noGrp="1"/>
          </p:cNvGraphicFramePr>
          <p:nvPr/>
        </p:nvGraphicFramePr>
        <p:xfrm>
          <a:off x="581479" y="3227609"/>
          <a:ext cx="4994910" cy="36810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14705"/>
                <a:gridCol w="850265"/>
                <a:gridCol w="737235"/>
                <a:gridCol w="2592705"/>
              </a:tblGrid>
              <a:tr h="1345565">
                <a:tc gridSpan="4">
                  <a:txBody>
                    <a:bodyPr/>
                    <a:lstStyle/>
                    <a:p>
                      <a:pPr marL="2476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library("texreg")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 marR="2644140">
                        <a:lnSpc>
                          <a:spcPts val="1120"/>
                        </a:lnSpc>
                        <a:spcBef>
                          <a:spcPts val="60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data("RDSpillovers",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package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"pder")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fm.rds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&lt;-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lny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ambria"/>
                          <a:cs typeface="Cambria"/>
                        </a:rPr>
                        <a:t>̃</a:t>
                      </a:r>
                      <a:r>
                        <a:rPr dirty="0" sz="800" spc="290">
                          <a:latin typeface="Cambria"/>
                          <a:cs typeface="Cambria"/>
                        </a:rPr>
                        <a:t> </a:t>
                      </a:r>
                      <a:r>
                        <a:rPr dirty="0" sz="800" spc="110">
                          <a:latin typeface="Courier New"/>
                          <a:cs typeface="Courier New"/>
                        </a:rPr>
                        <a:t>lnl+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110">
                          <a:latin typeface="Courier New"/>
                          <a:cs typeface="Courier New"/>
                        </a:rPr>
                        <a:t>lnk+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lnrd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mg.rds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&lt;-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pmg(fm.rds,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RDSpillovers,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trend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TRUE)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dmg.rds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&lt;-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update(mg.rds,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.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ambria"/>
                          <a:cs typeface="Cambria"/>
                        </a:rPr>
                        <a:t>̃</a:t>
                      </a:r>
                      <a:r>
                        <a:rPr dirty="0" sz="800" spc="280">
                          <a:latin typeface="Cambria"/>
                          <a:cs typeface="Cambria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lag(lny)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+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.)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screenreg(list('Static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MG'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mg.rds,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'Dynamic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MG'=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dmg.rds),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digits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3)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=======================================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814705">
                        <a:lnSpc>
                          <a:spcPct val="100000"/>
                        </a:lnSpc>
                        <a:spcBef>
                          <a:spcPts val="155"/>
                        </a:spcBef>
                        <a:tabLst>
                          <a:tab pos="1664970" algn="l"/>
                        </a:tabLst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Static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MG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Dynamic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MG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1454">
                <a:tc>
                  <a:txBody>
                    <a:bodyPr/>
                    <a:lstStyle/>
                    <a:p>
                      <a:pPr marL="24765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(Intercept)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64769"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4.550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64769"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509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4.038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64769"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rowSpan="1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(0.841)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 marR="317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(0.778)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lnl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0.568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0.507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(0.086)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 marR="317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(0.059)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lnk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0.117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 marR="317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(0.122)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 marR="317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(0.085)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lnrd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-0.058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 marR="317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-0.092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(0.079)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 marR="317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(0.071)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trend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0.022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0.023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(0.008)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 marR="317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(0.004)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lag(lny)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0.223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2133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 marR="317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(0.034)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211454">
                <a:tc gridSpan="3">
                  <a:txBody>
                    <a:bodyPr/>
                    <a:lstStyle/>
                    <a:p>
                      <a:pPr marL="24765" marR="3175">
                        <a:lnSpc>
                          <a:spcPct val="100000"/>
                        </a:lnSpc>
                        <a:spcBef>
                          <a:spcPts val="515"/>
                        </a:spcBef>
                        <a:tabLst>
                          <a:tab pos="814705" algn="l"/>
                          <a:tab pos="1664970" algn="l"/>
                        </a:tabLst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Num.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obs.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2637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2518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65404"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3">
                  <a:txBody>
                    <a:bodyPr/>
                    <a:lstStyle/>
                    <a:p>
                      <a:pPr marL="24765" marR="317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=======================================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3">
                  <a:txBody>
                    <a:bodyPr/>
                    <a:lstStyle/>
                    <a:p>
                      <a:pPr marL="24765" marR="317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***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p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0.001,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**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p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0.01,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*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p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0.05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5" name="object 5" descr=""/>
          <p:cNvSpPr txBox="1"/>
          <p:nvPr/>
        </p:nvSpPr>
        <p:spPr>
          <a:xfrm>
            <a:off x="568779" y="7096438"/>
            <a:ext cx="4961890" cy="12401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hou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sive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ram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r</a:t>
            </a:r>
            <a:r>
              <a:rPr dirty="0" sz="1000" spc="-105">
                <a:latin typeface="Palatino Linotype"/>
                <a:cs typeface="Palatino Linotype"/>
              </a:rPr>
              <a:t>’</a:t>
            </a:r>
            <a:r>
              <a:rPr dirty="0" sz="1000" spc="-50">
                <a:latin typeface="Palatino Linotype"/>
                <a:cs typeface="Palatino Linotype"/>
              </a:rPr>
              <a:t>s ma</a:t>
            </a:r>
            <a:r>
              <a:rPr dirty="0" sz="1000" spc="-4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ude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amic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hors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25">
                <a:latin typeface="Palatino Linotype"/>
                <a:cs typeface="Palatino Linotype"/>
              </a:rPr>
              <a:t>long-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mmon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eir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 </a:t>
            </a:r>
            <a:r>
              <a:rPr dirty="0" sz="1000" spc="-15">
                <a:latin typeface="Palatino Linotype"/>
                <a:cs typeface="Palatino Linotype"/>
              </a:rPr>
              <a:t>8).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nly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du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ong-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sticity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du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50">
                <a:latin typeface="Palatino Linotype"/>
                <a:cs typeface="Palatino Linotype"/>
              </a:rPr>
              <a:t>R&amp;D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tio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&amp;D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ssive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t),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ylor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45">
                <a:latin typeface="Palatino Linotype"/>
                <a:cs typeface="Palatino Linotype"/>
              </a:rPr>
              <a:t>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-35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deltametho</a:t>
            </a:r>
            <a:r>
              <a:rPr dirty="0" sz="1000" spc="-5">
                <a:latin typeface="Courier New"/>
                <a:cs typeface="Courier New"/>
              </a:rPr>
              <a:t>d</a:t>
            </a:r>
            <a:r>
              <a:rPr dirty="0" sz="1000" spc="-305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35" b="1">
                <a:latin typeface="Cambria"/>
                <a:cs typeface="Cambria"/>
              </a:rPr>
              <a:t>msm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45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J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k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on,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2011)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qui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ibing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x5/(1-x2</a:t>
            </a:r>
            <a:r>
              <a:rPr dirty="0" sz="1000" spc="-5">
                <a:latin typeface="Courier New"/>
                <a:cs typeface="Courier New"/>
              </a:rPr>
              <a:t>)</a:t>
            </a:r>
            <a:r>
              <a:rPr dirty="0" sz="1000" spc="-360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as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5245100" cy="7435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192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295910" marR="5080" indent="-635">
              <a:lnSpc>
                <a:spcPct val="100000"/>
              </a:lnSpc>
            </a:pP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ﬃ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lag(lny</a:t>
            </a:r>
            <a:r>
              <a:rPr dirty="0" sz="1000" spc="-5">
                <a:latin typeface="Courier New"/>
                <a:cs typeface="Courier New"/>
              </a:rPr>
              <a:t>)</a:t>
            </a:r>
            <a:r>
              <a:rPr dirty="0" sz="1000" spc="-385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lnr</a:t>
            </a:r>
            <a:r>
              <a:rPr dirty="0" sz="1000" spc="-5">
                <a:latin typeface="Courier New"/>
                <a:cs typeface="Courier New"/>
              </a:rPr>
              <a:t>d</a:t>
            </a:r>
            <a:r>
              <a:rPr dirty="0" sz="1000" spc="-385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iv</a:t>
            </a:r>
            <a:r>
              <a:rPr dirty="0" sz="1000" spc="-6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2nd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h);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es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80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two,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ide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coef.panelmode</a:t>
            </a:r>
            <a:r>
              <a:rPr dirty="0" sz="1000" spc="-5">
                <a:latin typeface="Courier New"/>
                <a:cs typeface="Courier New"/>
              </a:rPr>
              <a:t>l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vcov.panelmode</a:t>
            </a:r>
            <a:r>
              <a:rPr dirty="0" sz="1000" spc="-5">
                <a:latin typeface="Courier New"/>
                <a:cs typeface="Courier New"/>
              </a:rPr>
              <a:t>l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amic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1520767"/>
            <a:ext cx="4985385" cy="155829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library("msm")</a:t>
            </a:r>
            <a:endParaRPr sz="800">
              <a:latin typeface="Courier New"/>
              <a:cs typeface="Courier New"/>
            </a:endParaRPr>
          </a:p>
          <a:p>
            <a:pPr marL="24765" marR="124777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b.lr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coef(dmg.rds)["lnrd"]/(1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coef(dmg.rds)["lag(lny)"]) </a:t>
            </a:r>
            <a:r>
              <a:rPr dirty="0" sz="800">
                <a:latin typeface="Courier New"/>
                <a:cs typeface="Courier New"/>
              </a:rPr>
              <a:t>SEb.lr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deltamethod(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 spc="150">
                <a:latin typeface="Courier New"/>
                <a:cs typeface="Courier New"/>
              </a:rPr>
              <a:t>x5/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150">
                <a:latin typeface="Courier New"/>
                <a:cs typeface="Courier New"/>
              </a:rPr>
              <a:t>(1-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x2),</a:t>
            </a:r>
            <a:endParaRPr sz="800">
              <a:latin typeface="Courier New"/>
              <a:cs typeface="Courier New"/>
            </a:endParaRPr>
          </a:p>
          <a:p>
            <a:pPr marL="136080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mean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coef(dmg.rds),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cov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vcov(dmg.rds))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z.lr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b.lr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SEb.lr</a:t>
            </a:r>
            <a:endParaRPr sz="800">
              <a:latin typeface="Courier New"/>
              <a:cs typeface="Courier New"/>
            </a:endParaRPr>
          </a:p>
          <a:p>
            <a:pPr marL="24765" marR="149034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pval.lr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*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pnorm(abs(z.lr),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lower.tail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FALSE) </a:t>
            </a:r>
            <a:r>
              <a:rPr dirty="0" sz="800">
                <a:latin typeface="Courier New"/>
                <a:cs typeface="Courier New"/>
              </a:rPr>
              <a:t>lr.lnrd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matrix(c(b.lr,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SEb.lr,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z.lr,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pval.lr),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nrow=1)</a:t>
            </a:r>
            <a:endParaRPr sz="800">
              <a:latin typeface="Courier New"/>
              <a:cs typeface="Courier New"/>
            </a:endParaRPr>
          </a:p>
          <a:p>
            <a:pPr marL="24765" marR="396875">
              <a:lnSpc>
                <a:spcPct val="116300"/>
              </a:lnSpc>
            </a:pPr>
            <a:r>
              <a:rPr dirty="0" sz="800" spc="-10">
                <a:latin typeface="Courier New"/>
                <a:cs typeface="Courier New"/>
              </a:rPr>
              <a:t>dimnames(lr.lnrd)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list("lnrd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(long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run)",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c("Est.",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"SE",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"z",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"p.val")) round(lr.lnrd,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3)</a:t>
            </a:r>
            <a:endParaRPr sz="800">
              <a:latin typeface="Courier New"/>
              <a:cs typeface="Courier New"/>
            </a:endParaRPr>
          </a:p>
          <a:p>
            <a:pPr marL="24765" marR="2461895" indent="1092835">
              <a:lnSpc>
                <a:spcPct val="116300"/>
              </a:lnSpc>
              <a:tabLst>
                <a:tab pos="1604010" algn="l"/>
                <a:tab pos="2089785" algn="l"/>
              </a:tabLst>
            </a:pPr>
            <a:r>
              <a:rPr dirty="0" sz="800" spc="-20">
                <a:latin typeface="Courier New"/>
                <a:cs typeface="Courier New"/>
              </a:rPr>
              <a:t>Est.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5">
                <a:latin typeface="Courier New"/>
                <a:cs typeface="Courier New"/>
              </a:rPr>
              <a:t>SE</a:t>
            </a:r>
            <a:r>
              <a:rPr dirty="0" sz="800">
                <a:latin typeface="Courier New"/>
                <a:cs typeface="Courier New"/>
              </a:rPr>
              <a:t>	z</a:t>
            </a:r>
            <a:r>
              <a:rPr dirty="0" sz="800" spc="-10">
                <a:latin typeface="Courier New"/>
                <a:cs typeface="Courier New"/>
              </a:rPr>
              <a:t> p.val </a:t>
            </a:r>
            <a:r>
              <a:rPr dirty="0" sz="800">
                <a:latin typeface="Courier New"/>
                <a:cs typeface="Courier New"/>
              </a:rPr>
              <a:t>lnrd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(long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run)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0.118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0.091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1.301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0.193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16726" y="3263954"/>
            <a:ext cx="5036185" cy="21513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31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aining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long-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-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stic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nding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35">
                <a:latin typeface="Palatino Linotype"/>
                <a:cs typeface="Palatino Linotype"/>
              </a:rPr>
              <a:t>-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alue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</a:t>
            </a:r>
            <a:r>
              <a:rPr dirty="0" sz="1000" spc="-5">
                <a:latin typeface="Palatino Linotype"/>
                <a:cs typeface="Palatino Linotype"/>
              </a:rPr>
              <a:t>-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ail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long-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ty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&amp;D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amic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on- </a:t>
            </a:r>
            <a:r>
              <a:rPr dirty="0" sz="1000" spc="-50">
                <a:latin typeface="Palatino Linotype"/>
                <a:cs typeface="Palatino Linotype"/>
              </a:rPr>
              <a:t>ve</a:t>
            </a:r>
            <a:r>
              <a:rPr dirty="0" sz="1000" spc="-7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onﬁden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baseline="29914" sz="975" spc="15">
                <a:latin typeface="Palatino Linotype"/>
                <a:cs typeface="Palatino Linotype"/>
              </a:rPr>
              <a:t>1</a:t>
            </a:r>
            <a:endParaRPr baseline="29914" sz="975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300">
              <a:latin typeface="Palatino Linotype"/>
              <a:cs typeface="Palatino Linotype"/>
            </a:endParaRPr>
          </a:p>
          <a:p>
            <a:pPr marL="50165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8.2.3</a:t>
            </a:r>
            <a:r>
              <a:rPr dirty="0" sz="1000" spc="28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Testing</a:t>
            </a:r>
            <a:r>
              <a:rPr dirty="0" sz="1000" spc="-2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for</a:t>
            </a:r>
            <a:r>
              <a:rPr dirty="0" sz="1000" spc="-10" b="1">
                <a:latin typeface="Calibri"/>
                <a:cs typeface="Calibri"/>
              </a:rPr>
              <a:t> Poolability</a:t>
            </a:r>
            <a:endParaRPr sz="1000">
              <a:latin typeface="Calibri"/>
              <a:cs typeface="Calibri"/>
            </a:endParaRPr>
          </a:p>
          <a:p>
            <a:pPr algn="just" marL="50165" marR="42545">
              <a:lnSpc>
                <a:spcPct val="100000"/>
              </a:lnSpc>
              <a:spcBef>
                <a:spcPts val="595"/>
              </a:spcBef>
            </a:pPr>
            <a:r>
              <a:rPr dirty="0" sz="1000" spc="-35">
                <a:latin typeface="Palatino Linotype"/>
                <a:cs typeface="Palatino Linotype"/>
              </a:rPr>
              <a:t>Heterogeneous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relax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assumption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made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error </a:t>
            </a:r>
            <a:r>
              <a:rPr dirty="0" sz="1000" spc="-30">
                <a:latin typeface="Palatino Linotype"/>
                <a:cs typeface="Palatino Linotype"/>
              </a:rPr>
              <a:t>components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model,</a:t>
            </a:r>
            <a:r>
              <a:rPr dirty="0" sz="1000" spc="-10">
                <a:latin typeface="Palatino Linotype"/>
                <a:cs typeface="Palatino Linotype"/>
              </a:rPr>
              <a:t> which </a:t>
            </a:r>
            <a:r>
              <a:rPr dirty="0" sz="1000" spc="-20">
                <a:latin typeface="Palatino Linotype"/>
                <a:cs typeface="Palatino Linotype"/>
              </a:rPr>
              <a:t>imposes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homogeneity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all </a:t>
            </a:r>
            <a:r>
              <a:rPr dirty="0" sz="1000" spc="-20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parameters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(but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intercept)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across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individuals.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Under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assumption,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single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whole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sample,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most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including </a:t>
            </a:r>
            <a:r>
              <a:rPr dirty="0" sz="1000" spc="-50">
                <a:latin typeface="Palatino Linotype"/>
                <a:cs typeface="Palatino Linotype"/>
              </a:rPr>
              <a:t>individual-</a:t>
            </a:r>
            <a:r>
              <a:rPr dirty="0" sz="1000" spc="-25">
                <a:latin typeface="Palatino Linotype"/>
                <a:cs typeface="Palatino Linotype"/>
              </a:rPr>
              <a:t>speciﬁc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constant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terms.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restriction,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which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usually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called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poolability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 </a:t>
            </a:r>
            <a:r>
              <a:rPr dirty="0" sz="1000" spc="-20">
                <a:latin typeface="Palatino Linotype"/>
                <a:cs typeface="Palatino Linotype"/>
              </a:rPr>
              <a:t>tested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comparing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20">
                <a:latin typeface="Palatino Linotype"/>
                <a:cs typeface="Palatino Linotype"/>
              </a:rPr>
              <a:t>estimation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results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from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different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approaches.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Furthermore,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impose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further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restriction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individual-</a:t>
            </a:r>
            <a:r>
              <a:rPr dirty="0" sz="1000" spc="-30">
                <a:latin typeface="Palatino Linotype"/>
                <a:cs typeface="Palatino Linotype"/>
              </a:rPr>
              <a:t>speciﬁc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intercepts.</a:t>
            </a:r>
            <a:endParaRPr sz="1000">
              <a:latin typeface="Palatino Linotype"/>
              <a:cs typeface="Palatino Linotype"/>
            </a:endParaRPr>
          </a:p>
          <a:p>
            <a:pPr algn="just" marL="158750">
              <a:lnSpc>
                <a:spcPts val="1175"/>
              </a:lnSpc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variable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coeﬃcients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framework,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unrestricted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estimation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consists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estimating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29416" y="5389591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-45" b="1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different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each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squared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residuals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then: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15" i="1">
                <a:latin typeface="Meiryo"/>
                <a:cs typeface="Meiryo"/>
              </a:rPr>
              <a:t>̂</a:t>
            </a:r>
            <a:r>
              <a:rPr dirty="0" baseline="29914" sz="975" spc="-622" i="1">
                <a:latin typeface="Meiryo"/>
                <a:cs typeface="Meiryo"/>
              </a:rPr>
              <a:t>⊤</a:t>
            </a:r>
            <a:r>
              <a:rPr dirty="0" baseline="29914" sz="975" spc="67" i="1">
                <a:latin typeface="Meiryo"/>
                <a:cs typeface="Meiryo"/>
              </a:rPr>
              <a:t> </a:t>
            </a:r>
            <a:r>
              <a:rPr dirty="0" sz="1000" spc="-590" i="1">
                <a:latin typeface="Meiryo"/>
                <a:cs typeface="Meiryo"/>
              </a:rPr>
              <a:t>̂</a:t>
            </a:r>
            <a:r>
              <a:rPr dirty="0" sz="1000" spc="38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54827" y="5462367"/>
            <a:ext cx="4959985" cy="25654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r" marR="252729">
              <a:lnSpc>
                <a:spcPts val="69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np</a:t>
            </a:r>
            <a:r>
              <a:rPr dirty="0" sz="650" spc="335" i="1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np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ts val="1110"/>
              </a:lnSpc>
            </a:pP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degrees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freedom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restricted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432" y="5693279"/>
            <a:ext cx="13836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either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pooled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50" b="1">
                <a:latin typeface="Cambria"/>
                <a:cs typeface="Cambria"/>
              </a:rPr>
              <a:t> </a:t>
            </a:r>
            <a:r>
              <a:rPr dirty="0" sz="1000" spc="-175">
                <a:latin typeface="Palatino Linotype"/>
                <a:cs typeface="Palatino Linotype"/>
              </a:rPr>
              <a:t>(</a:t>
            </a:r>
            <a:r>
              <a:rPr dirty="0" sz="1000" spc="-535" i="1">
                <a:latin typeface="Meiryo"/>
                <a:cs typeface="Meiryo"/>
              </a:rPr>
              <a:t/>
            </a:r>
            <a:r>
              <a:rPr dirty="0" sz="1000" spc="-390" i="1">
                <a:latin typeface="Meiryo"/>
                <a:cs typeface="Meiryo"/>
              </a:rPr>
              <a:t>̂</a:t>
            </a:r>
            <a:r>
              <a:rPr dirty="0" baseline="29914" sz="975" spc="-254" i="1">
                <a:latin typeface="Meiryo"/>
                <a:cs typeface="Meiryo"/>
              </a:rPr>
              <a:t>⊤</a:t>
            </a:r>
            <a:r>
              <a:rPr dirty="0" baseline="29914" sz="975" spc="615" i="1">
                <a:latin typeface="Meiryo"/>
                <a:cs typeface="Meiryo"/>
              </a:rPr>
              <a:t> </a:t>
            </a:r>
            <a:r>
              <a:rPr dirty="0" sz="1000" spc="-6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021261" y="5693279"/>
            <a:ext cx="345630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with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NT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degrees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freedom)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45">
                <a:latin typeface="Palatino Linotype"/>
                <a:cs typeface="Palatino Linotype"/>
              </a:rPr>
              <a:t>(</a:t>
            </a:r>
            <a:r>
              <a:rPr dirty="0" sz="1000" spc="-560" i="1">
                <a:latin typeface="Meiryo"/>
                <a:cs typeface="Meiryo"/>
              </a:rPr>
              <a:t/>
            </a:r>
            <a:r>
              <a:rPr dirty="0" sz="1000" spc="-445" i="1">
                <a:latin typeface="Meiryo"/>
                <a:cs typeface="Meiryo"/>
              </a:rPr>
              <a:t>̂</a:t>
            </a:r>
            <a:r>
              <a:rPr dirty="0" baseline="29914" sz="975" spc="-337" i="1">
                <a:latin typeface="Meiryo"/>
                <a:cs typeface="Meiryo"/>
              </a:rPr>
              <a:t>⊤</a:t>
            </a:r>
            <a:r>
              <a:rPr dirty="0" sz="1000" spc="-560" i="1">
                <a:latin typeface="Meiryo"/>
                <a:cs typeface="Meiryo"/>
              </a:rPr>
              <a:t/>
            </a:r>
            <a:r>
              <a:rPr dirty="0" sz="1000" spc="-44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651636" y="5765951"/>
            <a:ext cx="385635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658235" algn="l"/>
              </a:tabLst>
            </a:pPr>
            <a:r>
              <a:rPr dirty="0" sz="650" spc="85" b="1">
                <a:latin typeface="Cambria"/>
                <a:cs typeface="Cambria"/>
              </a:rPr>
              <a:t>ols</a:t>
            </a:r>
            <a:r>
              <a:rPr dirty="0" sz="650" spc="335" b="1">
                <a:latin typeface="Cambria"/>
                <a:cs typeface="Cambria"/>
              </a:rPr>
              <a:t> </a:t>
            </a:r>
            <a:r>
              <a:rPr dirty="0" sz="650" spc="60" b="1">
                <a:latin typeface="Cambria"/>
                <a:cs typeface="Cambria"/>
              </a:rPr>
              <a:t>ols</a:t>
            </a:r>
            <a:r>
              <a:rPr dirty="0" sz="650" b="1">
                <a:latin typeface="Cambria"/>
                <a:cs typeface="Cambria"/>
              </a:rPr>
              <a:t>	</a:t>
            </a:r>
            <a:r>
              <a:rPr dirty="0" sz="650">
                <a:latin typeface="Palatino Linotype"/>
                <a:cs typeface="Palatino Linotype"/>
              </a:rPr>
              <a:t>w</a:t>
            </a:r>
            <a:r>
              <a:rPr dirty="0" sz="650" spc="260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w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92580" y="6355421"/>
            <a:ext cx="6756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75" i="1">
                <a:latin typeface="Meiryo"/>
                <a:cs typeface="Meiryo"/>
              </a:rPr>
              <a:t>̂</a:t>
            </a:r>
            <a:r>
              <a:rPr dirty="0" baseline="29914" sz="975" spc="-712" i="1">
                <a:latin typeface="Meiryo"/>
                <a:cs typeface="Meiryo"/>
              </a:rPr>
              <a:t>⊤</a:t>
            </a:r>
            <a:r>
              <a:rPr dirty="0" sz="1000" spc="-475" i="1">
                <a:latin typeface="Meiryo"/>
                <a:cs typeface="Meiryo"/>
              </a:rPr>
              <a:t>̂</a:t>
            </a:r>
            <a:r>
              <a:rPr dirty="0" sz="1000" spc="3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>̂</a:t>
            </a:r>
            <a:r>
              <a:rPr dirty="0" baseline="29914" sz="975" spc="-622" i="1">
                <a:latin typeface="Meiryo"/>
                <a:cs typeface="Meiryo"/>
              </a:rPr>
              <a:t>⊤</a:t>
            </a:r>
            <a:r>
              <a:rPr dirty="0" baseline="29914" sz="975" spc="75" i="1">
                <a:latin typeface="Meiryo"/>
                <a:cs typeface="Meiryo"/>
              </a:rPr>
              <a:t> </a:t>
            </a:r>
            <a:r>
              <a:rPr dirty="0" sz="1000" spc="-6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54821" y="5845069"/>
            <a:ext cx="4960620" cy="7194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-635">
              <a:lnSpc>
                <a:spcPct val="100000"/>
              </a:lnSpc>
              <a:spcBef>
                <a:spcPts val="95"/>
              </a:spcBef>
            </a:pPr>
            <a:r>
              <a:rPr dirty="0" sz="1000" spc="-10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3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35">
                <a:latin typeface="Palatino Linotype"/>
                <a:cs typeface="Palatino Linotype"/>
              </a:rPr>
              <a:t>dom),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ending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wh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al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l):</a:t>
            </a:r>
            <a:endParaRPr sz="1000">
              <a:latin typeface="Palatino Linotype"/>
              <a:cs typeface="Palatino Linotype"/>
            </a:endParaRPr>
          </a:p>
          <a:p>
            <a:pPr marL="429895">
              <a:lnSpc>
                <a:spcPct val="100000"/>
              </a:lnSpc>
              <a:spcBef>
                <a:spcPts val="670"/>
              </a:spcBef>
              <a:tabLst>
                <a:tab pos="818515" algn="l"/>
              </a:tabLst>
            </a:pPr>
            <a:r>
              <a:rPr dirty="0" sz="650">
                <a:latin typeface="Palatino Linotype"/>
                <a:cs typeface="Palatino Linotype"/>
              </a:rPr>
              <a:t>w</a:t>
            </a:r>
            <a:r>
              <a:rPr dirty="0" sz="650" spc="260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w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np</a:t>
            </a:r>
            <a:r>
              <a:rPr dirty="0" sz="650" spc="315" i="1">
                <a:latin typeface="Palatino Linotype"/>
                <a:cs typeface="Palatino Linotype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np</a:t>
            </a:r>
            <a:r>
              <a:rPr dirty="0" sz="650" spc="125" i="1">
                <a:latin typeface="Palatino Linotype"/>
                <a:cs typeface="Palatino Linotype"/>
              </a:rPr>
              <a:t> </a:t>
            </a:r>
            <a:r>
              <a:rPr dirty="0" baseline="2777" sz="1500" spc="-89" i="1">
                <a:latin typeface="Palatino Linotype"/>
                <a:cs typeface="Palatino Linotype"/>
              </a:rPr>
              <a:t>N</a:t>
            </a:r>
            <a:r>
              <a:rPr dirty="0" baseline="2777" sz="1500" spc="-247" i="1">
                <a:latin typeface="Palatino Linotype"/>
                <a:cs typeface="Palatino Linotype"/>
              </a:rPr>
              <a:t> </a:t>
            </a:r>
            <a:r>
              <a:rPr dirty="0" baseline="2777" sz="1500">
                <a:latin typeface="Cambria"/>
                <a:cs typeface="Cambria"/>
              </a:rPr>
              <a:t>(</a:t>
            </a:r>
            <a:r>
              <a:rPr dirty="0" baseline="2777" sz="1500" i="1">
                <a:latin typeface="Palatino Linotype"/>
                <a:cs typeface="Palatino Linotype"/>
              </a:rPr>
              <a:t>T</a:t>
            </a:r>
            <a:r>
              <a:rPr dirty="0" baseline="2777" sz="1500" spc="97" i="1">
                <a:latin typeface="Palatino Linotype"/>
                <a:cs typeface="Palatino Linotype"/>
              </a:rPr>
              <a:t> </a:t>
            </a:r>
            <a:r>
              <a:rPr dirty="0" baseline="2777" sz="1500" spc="187">
                <a:latin typeface="Cambria"/>
                <a:cs typeface="Cambria"/>
              </a:rPr>
              <a:t>−</a:t>
            </a:r>
            <a:r>
              <a:rPr dirty="0" baseline="2777" sz="1500">
                <a:latin typeface="Cambria"/>
                <a:cs typeface="Cambria"/>
              </a:rPr>
              <a:t> </a:t>
            </a:r>
            <a:r>
              <a:rPr dirty="0" baseline="2777" sz="1500" i="1">
                <a:latin typeface="Palatino Linotype"/>
                <a:cs typeface="Palatino Linotype"/>
              </a:rPr>
              <a:t>K</a:t>
            </a:r>
            <a:r>
              <a:rPr dirty="0" baseline="2777" sz="1500" spc="97" i="1">
                <a:latin typeface="Palatino Linotype"/>
                <a:cs typeface="Palatino Linotype"/>
              </a:rPr>
              <a:t> </a:t>
            </a:r>
            <a:r>
              <a:rPr dirty="0" baseline="2777" sz="1500" spc="187">
                <a:latin typeface="Cambria"/>
                <a:cs typeface="Cambria"/>
              </a:rPr>
              <a:t>−</a:t>
            </a:r>
            <a:r>
              <a:rPr dirty="0" baseline="2777" sz="1500" spc="7">
                <a:latin typeface="Cambria"/>
                <a:cs typeface="Cambria"/>
              </a:rPr>
              <a:t> </a:t>
            </a:r>
            <a:r>
              <a:rPr dirty="0" baseline="2777" sz="1500" spc="-37">
                <a:latin typeface="Palatino Linotype"/>
                <a:cs typeface="Palatino Linotype"/>
              </a:rPr>
              <a:t>1</a:t>
            </a:r>
            <a:r>
              <a:rPr dirty="0" baseline="2777" sz="1500" spc="-37">
                <a:latin typeface="Cambria"/>
                <a:cs typeface="Cambria"/>
              </a:rPr>
              <a:t>)</a:t>
            </a:r>
            <a:endParaRPr baseline="2777" sz="1500">
              <a:latin typeface="Cambria"/>
              <a:cs typeface="Cambria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930662" y="6574434"/>
            <a:ext cx="1449070" cy="0"/>
          </a:xfrm>
          <a:custGeom>
            <a:avLst/>
            <a:gdLst/>
            <a:ahLst/>
            <a:cxnLst/>
            <a:rect l="l" t="t" r="r" b="b"/>
            <a:pathLst>
              <a:path w="1449070" h="0">
                <a:moveTo>
                  <a:pt x="0" y="0"/>
                </a:moveTo>
                <a:lnTo>
                  <a:pt x="692542" y="0"/>
                </a:lnTo>
              </a:path>
              <a:path w="1449070" h="0">
                <a:moveTo>
                  <a:pt x="722831" y="0"/>
                </a:moveTo>
                <a:lnTo>
                  <a:pt x="144863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1166790" y="6639783"/>
            <a:ext cx="2679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baseline="4273" sz="975" i="1">
                <a:latin typeface="Palatino Linotype"/>
                <a:cs typeface="Palatino Linotype"/>
              </a:rPr>
              <a:t>np</a:t>
            </a:r>
            <a:r>
              <a:rPr dirty="0" baseline="4273" sz="975" spc="502" i="1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np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074284" y="6567111"/>
            <a:ext cx="12134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696595" algn="l"/>
              </a:tabLst>
            </a:pPr>
            <a:r>
              <a:rPr dirty="0" sz="1000" spc="-415" i="1">
                <a:latin typeface="Meiryo"/>
                <a:cs typeface="Meiryo"/>
              </a:rPr>
              <a:t>̂</a:t>
            </a:r>
            <a:r>
              <a:rPr dirty="0" baseline="29914" sz="975" spc="-622" i="1">
                <a:latin typeface="Meiryo"/>
                <a:cs typeface="Meiryo"/>
              </a:rPr>
              <a:t>⊤</a:t>
            </a:r>
            <a:r>
              <a:rPr dirty="0" baseline="29914" sz="975" spc="82" i="1">
                <a:latin typeface="Meiryo"/>
                <a:cs typeface="Meiryo"/>
              </a:rPr>
              <a:t> </a:t>
            </a:r>
            <a:r>
              <a:rPr dirty="0" sz="1000" spc="-615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baseline="5555" sz="1500">
                <a:latin typeface="Cambria"/>
                <a:cs typeface="Cambria"/>
              </a:rPr>
              <a:t>(</a:t>
            </a:r>
            <a:r>
              <a:rPr dirty="0" baseline="5555" sz="1500" i="1">
                <a:latin typeface="Palatino Linotype"/>
                <a:cs typeface="Palatino Linotype"/>
              </a:rPr>
              <a:t>N</a:t>
            </a:r>
            <a:r>
              <a:rPr dirty="0" baseline="5555" sz="1500" spc="-7" i="1">
                <a:latin typeface="Palatino Linotype"/>
                <a:cs typeface="Palatino Linotype"/>
              </a:rPr>
              <a:t> </a:t>
            </a:r>
            <a:r>
              <a:rPr dirty="0" baseline="5555" sz="1500" spc="187">
                <a:latin typeface="Cambria"/>
                <a:cs typeface="Cambria"/>
              </a:rPr>
              <a:t>−</a:t>
            </a:r>
            <a:r>
              <a:rPr dirty="0" baseline="5555" sz="1500" spc="-67">
                <a:latin typeface="Cambria"/>
                <a:cs typeface="Cambria"/>
              </a:rPr>
              <a:t> </a:t>
            </a:r>
            <a:r>
              <a:rPr dirty="0" baseline="5555" sz="1500" spc="-37">
                <a:latin typeface="Palatino Linotype"/>
                <a:cs typeface="Palatino Linotype"/>
              </a:rPr>
              <a:t>1</a:t>
            </a:r>
            <a:r>
              <a:rPr dirty="0" baseline="5555" sz="1500" spc="-37">
                <a:latin typeface="Cambria"/>
                <a:cs typeface="Cambria"/>
              </a:rPr>
              <a:t>)</a:t>
            </a:r>
            <a:r>
              <a:rPr dirty="0" baseline="5555" sz="1500" spc="-37" i="1">
                <a:latin typeface="Palatino Linotype"/>
                <a:cs typeface="Palatino Linotype"/>
              </a:rPr>
              <a:t>K</a:t>
            </a:r>
            <a:endParaRPr baseline="5555" sz="15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29445" y="6789882"/>
            <a:ext cx="5011420" cy="9366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ll-</a:t>
            </a:r>
            <a:r>
              <a:rPr dirty="0" sz="1000" spc="-3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bility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</a:t>
            </a:r>
            <a:r>
              <a:rPr dirty="0" sz="1000" spc="-40">
                <a:latin typeface="Palatino Linotype"/>
                <a:cs typeface="Palatino Linotype"/>
              </a:rPr>
              <a:t>k</a:t>
            </a:r>
            <a:r>
              <a:rPr dirty="0" sz="1000" spc="-55">
                <a:latin typeface="Palatino Linotype"/>
                <a:cs typeface="Palatino Linotype"/>
              </a:rPr>
              <a:t>no</a:t>
            </a:r>
            <a:r>
              <a:rPr dirty="0" sz="1000" spc="-7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how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t)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bu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nder </a:t>
            </a:r>
            <a:r>
              <a:rPr dirty="0" sz="1000" spc="-70">
                <a:latin typeface="Palatino Linotype"/>
                <a:cs typeface="Palatino Linotype"/>
              </a:rPr>
              <a:t>H</a:t>
            </a:r>
            <a:r>
              <a:rPr dirty="0" baseline="-21367" sz="975" spc="15">
                <a:latin typeface="Palatino Linotype"/>
                <a:cs typeface="Palatino Linotype"/>
              </a:rPr>
              <a:t>0</a:t>
            </a:r>
            <a:r>
              <a:rPr dirty="0" baseline="-21367" sz="975">
                <a:latin typeface="Palatino Linotype"/>
                <a:cs typeface="Palatino Linotype"/>
              </a:rPr>
              <a:t> </a:t>
            </a:r>
            <a:r>
              <a:rPr dirty="0" baseline="-21367" sz="975" spc="-67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8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ee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38100" marR="30480" indent="107950">
              <a:lnSpc>
                <a:spcPts val="1200"/>
              </a:lnSpc>
              <a:spcBef>
                <a:spcPts val="3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function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performing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kind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called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pooltest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possible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usage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 </a:t>
            </a:r>
            <a:r>
              <a:rPr dirty="0" sz="1000" spc="-30">
                <a:latin typeface="Palatino Linotype"/>
                <a:cs typeface="Palatino Linotype"/>
              </a:rPr>
              <a:t>provide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two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models,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estimated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separately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each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individual,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either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70" b="1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ﬁrst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case,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all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parameters</a:t>
            </a:r>
            <a:r>
              <a:rPr dirty="0" sz="1000" spc="-10">
                <a:latin typeface="Palatino Linotype"/>
                <a:cs typeface="Palatino Linotype"/>
              </a:rPr>
              <a:t> 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supposed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constant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under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H</a:t>
            </a:r>
            <a:r>
              <a:rPr dirty="0" baseline="-21367" sz="975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including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Palatino Linotype"/>
                <a:cs typeface="Palatino Linotype"/>
              </a:rPr>
              <a:t>constant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terms.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unrestricted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model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pvcm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seen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above,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567532" y="8027009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554832" y="8057969"/>
            <a:ext cx="4680585" cy="273685"/>
          </a:xfrm>
          <a:prstGeom prst="rect">
            <a:avLst/>
          </a:prstGeom>
        </p:spPr>
        <p:txBody>
          <a:bodyPr wrap="square" lIns="0" tIns="7620" rIns="0" bIns="0" rtlCol="0" vert="horz">
            <a:spAutoFit/>
          </a:bodyPr>
          <a:lstStyle/>
          <a:p>
            <a:pPr marL="12700" marR="5080">
              <a:lnSpc>
                <a:spcPct val="103800"/>
              </a:lnSpc>
              <a:spcBef>
                <a:spcPts val="60"/>
              </a:spcBef>
            </a:pPr>
            <a:r>
              <a:rPr dirty="0" sz="800">
                <a:latin typeface="Palatino Linotype"/>
                <a:cs typeface="Palatino Linotype"/>
              </a:rPr>
              <a:t>1</a:t>
            </a:r>
            <a:r>
              <a:rPr dirty="0" sz="800" spc="225">
                <a:latin typeface="Palatino Linotype"/>
                <a:cs typeface="Palatino Linotype"/>
              </a:rPr>
              <a:t> </a:t>
            </a:r>
            <a:r>
              <a:rPr dirty="0" sz="800" spc="400">
                <a:latin typeface="Palatino Linotype"/>
                <a:cs typeface="Palatino Linotype"/>
              </a:rPr>
              <a:t>h</a:t>
            </a:r>
            <a:r>
              <a:rPr dirty="0" sz="800" spc="-5">
                <a:latin typeface="Palatino Linotype"/>
                <a:cs typeface="Palatino Linotype"/>
              </a:rPr>
              <a:t>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authors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report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instead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results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from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common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factor-restricted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model,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reaching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qualitatively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similar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conclusions.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796393" y="607782"/>
            <a:ext cx="10160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Time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Series</a:t>
            </a:r>
            <a:r>
              <a:rPr dirty="0" sz="800" spc="23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193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734970" y="919290"/>
            <a:ext cx="1849755" cy="1786255"/>
            <a:chOff x="734970" y="919290"/>
            <a:chExt cx="1849755" cy="1786255"/>
          </a:xfrm>
        </p:grpSpPr>
        <p:sp>
          <p:nvSpPr>
            <p:cNvPr id="5" name="object 5" descr=""/>
            <p:cNvSpPr/>
            <p:nvPr/>
          </p:nvSpPr>
          <p:spPr>
            <a:xfrm>
              <a:off x="740368" y="1091336"/>
              <a:ext cx="1838960" cy="1608455"/>
            </a:xfrm>
            <a:custGeom>
              <a:avLst/>
              <a:gdLst/>
              <a:ahLst/>
              <a:cxnLst/>
              <a:rect l="l" t="t" r="r" b="b"/>
              <a:pathLst>
                <a:path w="1838960" h="1608455">
                  <a:moveTo>
                    <a:pt x="1838388" y="0"/>
                  </a:moveTo>
                  <a:lnTo>
                    <a:pt x="0" y="0"/>
                  </a:lnTo>
                  <a:lnTo>
                    <a:pt x="0" y="1608277"/>
                  </a:lnTo>
                  <a:lnTo>
                    <a:pt x="1838388" y="1608277"/>
                  </a:lnTo>
                  <a:lnTo>
                    <a:pt x="183838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740368" y="1091336"/>
              <a:ext cx="1838960" cy="1608455"/>
            </a:xfrm>
            <a:custGeom>
              <a:avLst/>
              <a:gdLst/>
              <a:ahLst/>
              <a:cxnLst/>
              <a:rect l="l" t="t" r="r" b="b"/>
              <a:pathLst>
                <a:path w="1838960" h="1608455">
                  <a:moveTo>
                    <a:pt x="0" y="1274076"/>
                  </a:moveTo>
                  <a:lnTo>
                    <a:pt x="1838389" y="1274076"/>
                  </a:lnTo>
                </a:path>
                <a:path w="1838960" h="1608455">
                  <a:moveTo>
                    <a:pt x="0" y="751941"/>
                  </a:moveTo>
                  <a:lnTo>
                    <a:pt x="1838389" y="751941"/>
                  </a:lnTo>
                </a:path>
                <a:path w="1838960" h="1608455">
                  <a:moveTo>
                    <a:pt x="0" y="229717"/>
                  </a:moveTo>
                  <a:lnTo>
                    <a:pt x="1838389" y="229717"/>
                  </a:lnTo>
                </a:path>
                <a:path w="1838960" h="1608455">
                  <a:moveTo>
                    <a:pt x="390881" y="1608277"/>
                  </a:moveTo>
                  <a:lnTo>
                    <a:pt x="390881" y="0"/>
                  </a:lnTo>
                </a:path>
                <a:path w="1838960" h="1608455">
                  <a:moveTo>
                    <a:pt x="796786" y="1608277"/>
                  </a:moveTo>
                  <a:lnTo>
                    <a:pt x="796786" y="0"/>
                  </a:lnTo>
                </a:path>
                <a:path w="1838960" h="1608455">
                  <a:moveTo>
                    <a:pt x="1202678" y="1608277"/>
                  </a:moveTo>
                  <a:lnTo>
                    <a:pt x="1202678" y="0"/>
                  </a:lnTo>
                </a:path>
                <a:path w="1838960" h="1608455">
                  <a:moveTo>
                    <a:pt x="1608570" y="1608277"/>
                  </a:moveTo>
                  <a:lnTo>
                    <a:pt x="160857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740368" y="1091336"/>
              <a:ext cx="1838960" cy="1608455"/>
            </a:xfrm>
            <a:custGeom>
              <a:avLst/>
              <a:gdLst/>
              <a:ahLst/>
              <a:cxnLst/>
              <a:rect l="l" t="t" r="r" b="b"/>
              <a:pathLst>
                <a:path w="1838960" h="1608455">
                  <a:moveTo>
                    <a:pt x="0" y="1535201"/>
                  </a:moveTo>
                  <a:lnTo>
                    <a:pt x="1838389" y="1535201"/>
                  </a:lnTo>
                </a:path>
                <a:path w="1838960" h="1608455">
                  <a:moveTo>
                    <a:pt x="0" y="1012964"/>
                  </a:moveTo>
                  <a:lnTo>
                    <a:pt x="1838389" y="1012964"/>
                  </a:lnTo>
                </a:path>
                <a:path w="1838960" h="1608455">
                  <a:moveTo>
                    <a:pt x="0" y="490829"/>
                  </a:moveTo>
                  <a:lnTo>
                    <a:pt x="1838389" y="490829"/>
                  </a:lnTo>
                </a:path>
                <a:path w="1838960" h="1608455">
                  <a:moveTo>
                    <a:pt x="187935" y="1608277"/>
                  </a:moveTo>
                  <a:lnTo>
                    <a:pt x="187935" y="0"/>
                  </a:lnTo>
                </a:path>
                <a:path w="1838960" h="1608455">
                  <a:moveTo>
                    <a:pt x="593827" y="1608277"/>
                  </a:moveTo>
                  <a:lnTo>
                    <a:pt x="593827" y="0"/>
                  </a:lnTo>
                </a:path>
                <a:path w="1838960" h="1608455">
                  <a:moveTo>
                    <a:pt x="999719" y="1608277"/>
                  </a:moveTo>
                  <a:lnTo>
                    <a:pt x="999719" y="0"/>
                  </a:lnTo>
                </a:path>
                <a:path w="1838960" h="1608455">
                  <a:moveTo>
                    <a:pt x="1405624" y="1608277"/>
                  </a:moveTo>
                  <a:lnTo>
                    <a:pt x="1405624" y="0"/>
                  </a:lnTo>
                </a:path>
                <a:path w="1838960" h="1608455">
                  <a:moveTo>
                    <a:pt x="1811516" y="1608277"/>
                  </a:moveTo>
                  <a:lnTo>
                    <a:pt x="1811516" y="0"/>
                  </a:lnTo>
                </a:path>
              </a:pathLst>
            </a:custGeom>
            <a:ln w="1079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823920" y="2522154"/>
              <a:ext cx="208915" cy="104775"/>
            </a:xfrm>
            <a:custGeom>
              <a:avLst/>
              <a:gdLst/>
              <a:ahLst/>
              <a:cxnLst/>
              <a:rect l="l" t="t" r="r" b="b"/>
              <a:pathLst>
                <a:path w="208915" h="104775">
                  <a:moveTo>
                    <a:pt x="208880" y="0"/>
                  </a:moveTo>
                  <a:lnTo>
                    <a:pt x="0" y="0"/>
                  </a:lnTo>
                  <a:lnTo>
                    <a:pt x="0" y="104383"/>
                  </a:lnTo>
                  <a:lnTo>
                    <a:pt x="208880" y="104383"/>
                  </a:lnTo>
                  <a:lnTo>
                    <a:pt x="2088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823920" y="2522154"/>
              <a:ext cx="208915" cy="104775"/>
            </a:xfrm>
            <a:custGeom>
              <a:avLst/>
              <a:gdLst/>
              <a:ahLst/>
              <a:cxnLst/>
              <a:rect l="l" t="t" r="r" b="b"/>
              <a:pathLst>
                <a:path w="208915" h="104775">
                  <a:moveTo>
                    <a:pt x="0" y="104383"/>
                  </a:moveTo>
                  <a:lnTo>
                    <a:pt x="208880" y="104383"/>
                  </a:lnTo>
                  <a:lnTo>
                    <a:pt x="208880" y="0"/>
                  </a:lnTo>
                  <a:lnTo>
                    <a:pt x="0" y="0"/>
                  </a:lnTo>
                  <a:lnTo>
                    <a:pt x="0" y="104383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032800" y="2313264"/>
              <a:ext cx="208915" cy="313690"/>
            </a:xfrm>
            <a:custGeom>
              <a:avLst/>
              <a:gdLst/>
              <a:ahLst/>
              <a:cxnLst/>
              <a:rect l="l" t="t" r="r" b="b"/>
              <a:pathLst>
                <a:path w="208915" h="313689">
                  <a:moveTo>
                    <a:pt x="208875" y="0"/>
                  </a:moveTo>
                  <a:lnTo>
                    <a:pt x="0" y="0"/>
                  </a:lnTo>
                  <a:lnTo>
                    <a:pt x="0" y="313273"/>
                  </a:lnTo>
                  <a:lnTo>
                    <a:pt x="208875" y="313273"/>
                  </a:lnTo>
                  <a:lnTo>
                    <a:pt x="2088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032800" y="2313264"/>
              <a:ext cx="208915" cy="313690"/>
            </a:xfrm>
            <a:custGeom>
              <a:avLst/>
              <a:gdLst/>
              <a:ahLst/>
              <a:cxnLst/>
              <a:rect l="l" t="t" r="r" b="b"/>
              <a:pathLst>
                <a:path w="208915" h="313689">
                  <a:moveTo>
                    <a:pt x="0" y="313273"/>
                  </a:moveTo>
                  <a:lnTo>
                    <a:pt x="208875" y="313273"/>
                  </a:lnTo>
                  <a:lnTo>
                    <a:pt x="208875" y="0"/>
                  </a:lnTo>
                  <a:lnTo>
                    <a:pt x="0" y="0"/>
                  </a:lnTo>
                  <a:lnTo>
                    <a:pt x="0" y="313273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1241765" y="1999906"/>
              <a:ext cx="208915" cy="626745"/>
            </a:xfrm>
            <a:custGeom>
              <a:avLst/>
              <a:gdLst/>
              <a:ahLst/>
              <a:cxnLst/>
              <a:rect l="l" t="t" r="r" b="b"/>
              <a:pathLst>
                <a:path w="208915" h="626744">
                  <a:moveTo>
                    <a:pt x="208875" y="0"/>
                  </a:moveTo>
                  <a:lnTo>
                    <a:pt x="0" y="0"/>
                  </a:lnTo>
                  <a:lnTo>
                    <a:pt x="0" y="626630"/>
                  </a:lnTo>
                  <a:lnTo>
                    <a:pt x="208875" y="626630"/>
                  </a:lnTo>
                  <a:lnTo>
                    <a:pt x="2088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1241765" y="1999906"/>
              <a:ext cx="208915" cy="626745"/>
            </a:xfrm>
            <a:custGeom>
              <a:avLst/>
              <a:gdLst/>
              <a:ahLst/>
              <a:cxnLst/>
              <a:rect l="l" t="t" r="r" b="b"/>
              <a:pathLst>
                <a:path w="208915" h="626744">
                  <a:moveTo>
                    <a:pt x="0" y="626630"/>
                  </a:moveTo>
                  <a:lnTo>
                    <a:pt x="208875" y="626630"/>
                  </a:lnTo>
                  <a:lnTo>
                    <a:pt x="208875" y="0"/>
                  </a:lnTo>
                  <a:lnTo>
                    <a:pt x="0" y="0"/>
                  </a:lnTo>
                  <a:lnTo>
                    <a:pt x="0" y="626630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450642" y="1686648"/>
              <a:ext cx="208915" cy="940435"/>
            </a:xfrm>
            <a:custGeom>
              <a:avLst/>
              <a:gdLst/>
              <a:ahLst/>
              <a:cxnLst/>
              <a:rect l="l" t="t" r="r" b="b"/>
              <a:pathLst>
                <a:path w="208914" h="940435">
                  <a:moveTo>
                    <a:pt x="208880" y="0"/>
                  </a:moveTo>
                  <a:lnTo>
                    <a:pt x="0" y="0"/>
                  </a:lnTo>
                  <a:lnTo>
                    <a:pt x="0" y="939888"/>
                  </a:lnTo>
                  <a:lnTo>
                    <a:pt x="208880" y="939888"/>
                  </a:lnTo>
                  <a:lnTo>
                    <a:pt x="2088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450642" y="1686648"/>
              <a:ext cx="208915" cy="940435"/>
            </a:xfrm>
            <a:custGeom>
              <a:avLst/>
              <a:gdLst/>
              <a:ahLst/>
              <a:cxnLst/>
              <a:rect l="l" t="t" r="r" b="b"/>
              <a:pathLst>
                <a:path w="208914" h="940435">
                  <a:moveTo>
                    <a:pt x="0" y="939888"/>
                  </a:moveTo>
                  <a:lnTo>
                    <a:pt x="208880" y="939888"/>
                  </a:lnTo>
                  <a:lnTo>
                    <a:pt x="208880" y="0"/>
                  </a:lnTo>
                  <a:lnTo>
                    <a:pt x="0" y="0"/>
                  </a:lnTo>
                  <a:lnTo>
                    <a:pt x="0" y="939888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1659519" y="1164513"/>
              <a:ext cx="208915" cy="1462405"/>
            </a:xfrm>
            <a:custGeom>
              <a:avLst/>
              <a:gdLst/>
              <a:ahLst/>
              <a:cxnLst/>
              <a:rect l="l" t="t" r="r" b="b"/>
              <a:pathLst>
                <a:path w="208914" h="1462405">
                  <a:moveTo>
                    <a:pt x="208889" y="0"/>
                  </a:moveTo>
                  <a:lnTo>
                    <a:pt x="0" y="0"/>
                  </a:lnTo>
                  <a:lnTo>
                    <a:pt x="0" y="1462024"/>
                  </a:lnTo>
                  <a:lnTo>
                    <a:pt x="208889" y="1462024"/>
                  </a:lnTo>
                  <a:lnTo>
                    <a:pt x="2088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659519" y="1164513"/>
              <a:ext cx="208915" cy="1462405"/>
            </a:xfrm>
            <a:custGeom>
              <a:avLst/>
              <a:gdLst/>
              <a:ahLst/>
              <a:cxnLst/>
              <a:rect l="l" t="t" r="r" b="b"/>
              <a:pathLst>
                <a:path w="208914" h="1462405">
                  <a:moveTo>
                    <a:pt x="0" y="1462024"/>
                  </a:moveTo>
                  <a:lnTo>
                    <a:pt x="208889" y="1462024"/>
                  </a:lnTo>
                  <a:lnTo>
                    <a:pt x="208889" y="0"/>
                  </a:lnTo>
                  <a:lnTo>
                    <a:pt x="0" y="0"/>
                  </a:lnTo>
                  <a:lnTo>
                    <a:pt x="0" y="1462024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868484" y="1373290"/>
              <a:ext cx="208915" cy="1253490"/>
            </a:xfrm>
            <a:custGeom>
              <a:avLst/>
              <a:gdLst/>
              <a:ahLst/>
              <a:cxnLst/>
              <a:rect l="l" t="t" r="r" b="b"/>
              <a:pathLst>
                <a:path w="208914" h="1253489">
                  <a:moveTo>
                    <a:pt x="208875" y="0"/>
                  </a:moveTo>
                  <a:lnTo>
                    <a:pt x="0" y="0"/>
                  </a:lnTo>
                  <a:lnTo>
                    <a:pt x="0" y="1253247"/>
                  </a:lnTo>
                  <a:lnTo>
                    <a:pt x="208875" y="1253247"/>
                  </a:lnTo>
                  <a:lnTo>
                    <a:pt x="2088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868484" y="1373290"/>
              <a:ext cx="208915" cy="1253490"/>
            </a:xfrm>
            <a:custGeom>
              <a:avLst/>
              <a:gdLst/>
              <a:ahLst/>
              <a:cxnLst/>
              <a:rect l="l" t="t" r="r" b="b"/>
              <a:pathLst>
                <a:path w="208914" h="1253489">
                  <a:moveTo>
                    <a:pt x="0" y="1253247"/>
                  </a:moveTo>
                  <a:lnTo>
                    <a:pt x="208875" y="1253247"/>
                  </a:lnTo>
                  <a:lnTo>
                    <a:pt x="208875" y="0"/>
                  </a:lnTo>
                  <a:lnTo>
                    <a:pt x="0" y="0"/>
                  </a:lnTo>
                  <a:lnTo>
                    <a:pt x="0" y="1253247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2077361" y="2313264"/>
              <a:ext cx="208915" cy="313690"/>
            </a:xfrm>
            <a:custGeom>
              <a:avLst/>
              <a:gdLst/>
              <a:ahLst/>
              <a:cxnLst/>
              <a:rect l="l" t="t" r="r" b="b"/>
              <a:pathLst>
                <a:path w="208914" h="313689">
                  <a:moveTo>
                    <a:pt x="208865" y="0"/>
                  </a:moveTo>
                  <a:lnTo>
                    <a:pt x="0" y="0"/>
                  </a:lnTo>
                  <a:lnTo>
                    <a:pt x="0" y="313273"/>
                  </a:lnTo>
                  <a:lnTo>
                    <a:pt x="208865" y="313273"/>
                  </a:lnTo>
                  <a:lnTo>
                    <a:pt x="2088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2077361" y="2313264"/>
              <a:ext cx="208915" cy="313690"/>
            </a:xfrm>
            <a:custGeom>
              <a:avLst/>
              <a:gdLst/>
              <a:ahLst/>
              <a:cxnLst/>
              <a:rect l="l" t="t" r="r" b="b"/>
              <a:pathLst>
                <a:path w="208914" h="313689">
                  <a:moveTo>
                    <a:pt x="0" y="313273"/>
                  </a:moveTo>
                  <a:lnTo>
                    <a:pt x="208865" y="313273"/>
                  </a:lnTo>
                  <a:lnTo>
                    <a:pt x="208865" y="0"/>
                  </a:lnTo>
                  <a:lnTo>
                    <a:pt x="0" y="0"/>
                  </a:lnTo>
                  <a:lnTo>
                    <a:pt x="0" y="313273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286238" y="2522154"/>
              <a:ext cx="208915" cy="104775"/>
            </a:xfrm>
            <a:custGeom>
              <a:avLst/>
              <a:gdLst/>
              <a:ahLst/>
              <a:cxnLst/>
              <a:rect l="l" t="t" r="r" b="b"/>
              <a:pathLst>
                <a:path w="208914" h="104775">
                  <a:moveTo>
                    <a:pt x="208860" y="0"/>
                  </a:moveTo>
                  <a:lnTo>
                    <a:pt x="0" y="0"/>
                  </a:lnTo>
                  <a:lnTo>
                    <a:pt x="0" y="104383"/>
                  </a:lnTo>
                  <a:lnTo>
                    <a:pt x="208860" y="104383"/>
                  </a:lnTo>
                  <a:lnTo>
                    <a:pt x="2088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286238" y="2522154"/>
              <a:ext cx="208915" cy="104775"/>
            </a:xfrm>
            <a:custGeom>
              <a:avLst/>
              <a:gdLst/>
              <a:ahLst/>
              <a:cxnLst/>
              <a:rect l="l" t="t" r="r" b="b"/>
              <a:pathLst>
                <a:path w="208914" h="104775">
                  <a:moveTo>
                    <a:pt x="0" y="104383"/>
                  </a:moveTo>
                  <a:lnTo>
                    <a:pt x="208860" y="104383"/>
                  </a:lnTo>
                  <a:lnTo>
                    <a:pt x="208860" y="0"/>
                  </a:lnTo>
                  <a:lnTo>
                    <a:pt x="0" y="0"/>
                  </a:lnTo>
                  <a:lnTo>
                    <a:pt x="0" y="104383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740368" y="919290"/>
              <a:ext cx="1838960" cy="172085"/>
            </a:xfrm>
            <a:custGeom>
              <a:avLst/>
              <a:gdLst/>
              <a:ahLst/>
              <a:cxnLst/>
              <a:rect l="l" t="t" r="r" b="b"/>
              <a:pathLst>
                <a:path w="1838960" h="172084">
                  <a:moveTo>
                    <a:pt x="1838388" y="0"/>
                  </a:moveTo>
                  <a:lnTo>
                    <a:pt x="0" y="0"/>
                  </a:lnTo>
                  <a:lnTo>
                    <a:pt x="0" y="172045"/>
                  </a:lnTo>
                  <a:lnTo>
                    <a:pt x="1838388" y="172045"/>
                  </a:lnTo>
                  <a:lnTo>
                    <a:pt x="1838388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" name="object 25" descr=""/>
          <p:cNvGrpSpPr/>
          <p:nvPr/>
        </p:nvGrpSpPr>
        <p:grpSpPr>
          <a:xfrm>
            <a:off x="2775023" y="919290"/>
            <a:ext cx="1849755" cy="1786255"/>
            <a:chOff x="2775023" y="919290"/>
            <a:chExt cx="1849755" cy="1786255"/>
          </a:xfrm>
        </p:grpSpPr>
        <p:sp>
          <p:nvSpPr>
            <p:cNvPr id="26" name="object 26" descr=""/>
            <p:cNvSpPr/>
            <p:nvPr/>
          </p:nvSpPr>
          <p:spPr>
            <a:xfrm>
              <a:off x="2780421" y="1091336"/>
              <a:ext cx="1838960" cy="1608455"/>
            </a:xfrm>
            <a:custGeom>
              <a:avLst/>
              <a:gdLst/>
              <a:ahLst/>
              <a:cxnLst/>
              <a:rect l="l" t="t" r="r" b="b"/>
              <a:pathLst>
                <a:path w="1838960" h="1608455">
                  <a:moveTo>
                    <a:pt x="1838388" y="0"/>
                  </a:moveTo>
                  <a:lnTo>
                    <a:pt x="0" y="0"/>
                  </a:lnTo>
                  <a:lnTo>
                    <a:pt x="0" y="1608277"/>
                  </a:lnTo>
                  <a:lnTo>
                    <a:pt x="1838388" y="1608277"/>
                  </a:lnTo>
                  <a:lnTo>
                    <a:pt x="1838388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2780421" y="1321053"/>
              <a:ext cx="1838960" cy="1044575"/>
            </a:xfrm>
            <a:custGeom>
              <a:avLst/>
              <a:gdLst/>
              <a:ahLst/>
              <a:cxnLst/>
              <a:rect l="l" t="t" r="r" b="b"/>
              <a:pathLst>
                <a:path w="1838960" h="1044575">
                  <a:moveTo>
                    <a:pt x="0" y="1044359"/>
                  </a:moveTo>
                  <a:lnTo>
                    <a:pt x="1838388" y="1044359"/>
                  </a:lnTo>
                </a:path>
                <a:path w="1838960" h="1044575">
                  <a:moveTo>
                    <a:pt x="0" y="522224"/>
                  </a:moveTo>
                  <a:lnTo>
                    <a:pt x="1838388" y="522224"/>
                  </a:lnTo>
                </a:path>
                <a:path w="1838960" h="1044575">
                  <a:moveTo>
                    <a:pt x="0" y="0"/>
                  </a:moveTo>
                  <a:lnTo>
                    <a:pt x="1838388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2904855" y="1091336"/>
              <a:ext cx="1381125" cy="1608455"/>
            </a:xfrm>
            <a:custGeom>
              <a:avLst/>
              <a:gdLst/>
              <a:ahLst/>
              <a:cxnLst/>
              <a:rect l="l" t="t" r="r" b="b"/>
              <a:pathLst>
                <a:path w="1381125" h="1608455">
                  <a:moveTo>
                    <a:pt x="0" y="1608277"/>
                  </a:moveTo>
                  <a:lnTo>
                    <a:pt x="0" y="0"/>
                  </a:lnTo>
                </a:path>
                <a:path w="1381125" h="1608455">
                  <a:moveTo>
                    <a:pt x="460222" y="1608277"/>
                  </a:moveTo>
                  <a:lnTo>
                    <a:pt x="460222" y="0"/>
                  </a:lnTo>
                </a:path>
                <a:path w="1381125" h="1608455">
                  <a:moveTo>
                    <a:pt x="920432" y="1608277"/>
                  </a:moveTo>
                  <a:lnTo>
                    <a:pt x="920432" y="0"/>
                  </a:lnTo>
                </a:path>
                <a:path w="1381125" h="1608455">
                  <a:moveTo>
                    <a:pt x="1380566" y="1608277"/>
                  </a:moveTo>
                  <a:lnTo>
                    <a:pt x="1380566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2780421" y="1582165"/>
              <a:ext cx="1838960" cy="1044575"/>
            </a:xfrm>
            <a:custGeom>
              <a:avLst/>
              <a:gdLst/>
              <a:ahLst/>
              <a:cxnLst/>
              <a:rect l="l" t="t" r="r" b="b"/>
              <a:pathLst>
                <a:path w="1838960" h="1044575">
                  <a:moveTo>
                    <a:pt x="0" y="1044371"/>
                  </a:moveTo>
                  <a:lnTo>
                    <a:pt x="1838388" y="1044371"/>
                  </a:lnTo>
                </a:path>
                <a:path w="1838960" h="1044575">
                  <a:moveTo>
                    <a:pt x="0" y="522135"/>
                  </a:moveTo>
                  <a:lnTo>
                    <a:pt x="1838388" y="522135"/>
                  </a:lnTo>
                </a:path>
                <a:path w="1838960" h="1044575">
                  <a:moveTo>
                    <a:pt x="0" y="0"/>
                  </a:moveTo>
                  <a:lnTo>
                    <a:pt x="1838388" y="0"/>
                  </a:lnTo>
                </a:path>
              </a:pathLst>
            </a:custGeom>
            <a:ln w="1079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3134967" y="1091336"/>
              <a:ext cx="1381125" cy="1608455"/>
            </a:xfrm>
            <a:custGeom>
              <a:avLst/>
              <a:gdLst/>
              <a:ahLst/>
              <a:cxnLst/>
              <a:rect l="l" t="t" r="r" b="b"/>
              <a:pathLst>
                <a:path w="1381125" h="1608455">
                  <a:moveTo>
                    <a:pt x="0" y="1608277"/>
                  </a:moveTo>
                  <a:lnTo>
                    <a:pt x="0" y="0"/>
                  </a:lnTo>
                </a:path>
                <a:path w="1381125" h="1608455">
                  <a:moveTo>
                    <a:pt x="460222" y="1608277"/>
                  </a:moveTo>
                  <a:lnTo>
                    <a:pt x="460222" y="0"/>
                  </a:lnTo>
                </a:path>
                <a:path w="1381125" h="1608455">
                  <a:moveTo>
                    <a:pt x="920318" y="1608277"/>
                  </a:moveTo>
                  <a:lnTo>
                    <a:pt x="920318" y="0"/>
                  </a:lnTo>
                </a:path>
                <a:path w="1381125" h="1608455">
                  <a:moveTo>
                    <a:pt x="1380540" y="1608277"/>
                  </a:moveTo>
                  <a:lnTo>
                    <a:pt x="1380540" y="0"/>
                  </a:lnTo>
                </a:path>
              </a:pathLst>
            </a:custGeom>
            <a:ln w="1079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863987" y="2522154"/>
              <a:ext cx="208915" cy="104775"/>
            </a:xfrm>
            <a:custGeom>
              <a:avLst/>
              <a:gdLst/>
              <a:ahLst/>
              <a:cxnLst/>
              <a:rect l="l" t="t" r="r" b="b"/>
              <a:pathLst>
                <a:path w="208914" h="104775">
                  <a:moveTo>
                    <a:pt x="208850" y="0"/>
                  </a:moveTo>
                  <a:lnTo>
                    <a:pt x="0" y="0"/>
                  </a:lnTo>
                  <a:lnTo>
                    <a:pt x="0" y="104383"/>
                  </a:lnTo>
                  <a:lnTo>
                    <a:pt x="208850" y="104383"/>
                  </a:lnTo>
                  <a:lnTo>
                    <a:pt x="2088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2863987" y="2522154"/>
              <a:ext cx="208915" cy="104775"/>
            </a:xfrm>
            <a:custGeom>
              <a:avLst/>
              <a:gdLst/>
              <a:ahLst/>
              <a:cxnLst/>
              <a:rect l="l" t="t" r="r" b="b"/>
              <a:pathLst>
                <a:path w="208914" h="104775">
                  <a:moveTo>
                    <a:pt x="0" y="104383"/>
                  </a:moveTo>
                  <a:lnTo>
                    <a:pt x="208850" y="104383"/>
                  </a:lnTo>
                  <a:lnTo>
                    <a:pt x="208850" y="0"/>
                  </a:lnTo>
                  <a:lnTo>
                    <a:pt x="0" y="0"/>
                  </a:lnTo>
                  <a:lnTo>
                    <a:pt x="0" y="104383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3072838" y="2522154"/>
              <a:ext cx="208915" cy="104775"/>
            </a:xfrm>
            <a:custGeom>
              <a:avLst/>
              <a:gdLst/>
              <a:ahLst/>
              <a:cxnLst/>
              <a:rect l="l" t="t" r="r" b="b"/>
              <a:pathLst>
                <a:path w="208914" h="104775">
                  <a:moveTo>
                    <a:pt x="208880" y="0"/>
                  </a:moveTo>
                  <a:lnTo>
                    <a:pt x="0" y="0"/>
                  </a:lnTo>
                  <a:lnTo>
                    <a:pt x="0" y="104383"/>
                  </a:lnTo>
                  <a:lnTo>
                    <a:pt x="208880" y="104383"/>
                  </a:lnTo>
                  <a:lnTo>
                    <a:pt x="2088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3072838" y="2522154"/>
              <a:ext cx="208915" cy="104775"/>
            </a:xfrm>
            <a:custGeom>
              <a:avLst/>
              <a:gdLst/>
              <a:ahLst/>
              <a:cxnLst/>
              <a:rect l="l" t="t" r="r" b="b"/>
              <a:pathLst>
                <a:path w="208914" h="104775">
                  <a:moveTo>
                    <a:pt x="0" y="104383"/>
                  </a:moveTo>
                  <a:lnTo>
                    <a:pt x="208880" y="104383"/>
                  </a:lnTo>
                  <a:lnTo>
                    <a:pt x="208880" y="0"/>
                  </a:lnTo>
                  <a:lnTo>
                    <a:pt x="0" y="0"/>
                  </a:lnTo>
                  <a:lnTo>
                    <a:pt x="0" y="104383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3281804" y="1791041"/>
              <a:ext cx="208915" cy="835660"/>
            </a:xfrm>
            <a:custGeom>
              <a:avLst/>
              <a:gdLst/>
              <a:ahLst/>
              <a:cxnLst/>
              <a:rect l="l" t="t" r="r" b="b"/>
              <a:pathLst>
                <a:path w="208914" h="835660">
                  <a:moveTo>
                    <a:pt x="208875" y="0"/>
                  </a:moveTo>
                  <a:lnTo>
                    <a:pt x="0" y="0"/>
                  </a:lnTo>
                  <a:lnTo>
                    <a:pt x="0" y="835496"/>
                  </a:lnTo>
                  <a:lnTo>
                    <a:pt x="208875" y="835496"/>
                  </a:lnTo>
                  <a:lnTo>
                    <a:pt x="2088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3281804" y="1791041"/>
              <a:ext cx="208915" cy="835660"/>
            </a:xfrm>
            <a:custGeom>
              <a:avLst/>
              <a:gdLst/>
              <a:ahLst/>
              <a:cxnLst/>
              <a:rect l="l" t="t" r="r" b="b"/>
              <a:pathLst>
                <a:path w="208914" h="835660">
                  <a:moveTo>
                    <a:pt x="0" y="835496"/>
                  </a:moveTo>
                  <a:lnTo>
                    <a:pt x="208875" y="835496"/>
                  </a:lnTo>
                  <a:lnTo>
                    <a:pt x="208875" y="0"/>
                  </a:lnTo>
                  <a:lnTo>
                    <a:pt x="0" y="0"/>
                  </a:lnTo>
                  <a:lnTo>
                    <a:pt x="0" y="835496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3490694" y="1164513"/>
              <a:ext cx="208915" cy="1462405"/>
            </a:xfrm>
            <a:custGeom>
              <a:avLst/>
              <a:gdLst/>
              <a:ahLst/>
              <a:cxnLst/>
              <a:rect l="l" t="t" r="r" b="b"/>
              <a:pathLst>
                <a:path w="208914" h="1462405">
                  <a:moveTo>
                    <a:pt x="208880" y="0"/>
                  </a:moveTo>
                  <a:lnTo>
                    <a:pt x="0" y="0"/>
                  </a:lnTo>
                  <a:lnTo>
                    <a:pt x="0" y="1462024"/>
                  </a:lnTo>
                  <a:lnTo>
                    <a:pt x="208880" y="1462024"/>
                  </a:lnTo>
                  <a:lnTo>
                    <a:pt x="2088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3490694" y="1164513"/>
              <a:ext cx="208915" cy="1462405"/>
            </a:xfrm>
            <a:custGeom>
              <a:avLst/>
              <a:gdLst/>
              <a:ahLst/>
              <a:cxnLst/>
              <a:rect l="l" t="t" r="r" b="b"/>
              <a:pathLst>
                <a:path w="208914" h="1462405">
                  <a:moveTo>
                    <a:pt x="0" y="1462024"/>
                  </a:moveTo>
                  <a:lnTo>
                    <a:pt x="208880" y="1462024"/>
                  </a:lnTo>
                  <a:lnTo>
                    <a:pt x="208880" y="0"/>
                  </a:lnTo>
                  <a:lnTo>
                    <a:pt x="0" y="0"/>
                  </a:lnTo>
                  <a:lnTo>
                    <a:pt x="0" y="1462024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3699570" y="1268907"/>
              <a:ext cx="208915" cy="1357630"/>
            </a:xfrm>
            <a:custGeom>
              <a:avLst/>
              <a:gdLst/>
              <a:ahLst/>
              <a:cxnLst/>
              <a:rect l="l" t="t" r="r" b="b"/>
              <a:pathLst>
                <a:path w="208914" h="1357630">
                  <a:moveTo>
                    <a:pt x="208860" y="0"/>
                  </a:moveTo>
                  <a:lnTo>
                    <a:pt x="0" y="0"/>
                  </a:lnTo>
                  <a:lnTo>
                    <a:pt x="0" y="1357630"/>
                  </a:lnTo>
                  <a:lnTo>
                    <a:pt x="208860" y="1357630"/>
                  </a:lnTo>
                  <a:lnTo>
                    <a:pt x="2088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3699570" y="1268907"/>
              <a:ext cx="208915" cy="1357630"/>
            </a:xfrm>
            <a:custGeom>
              <a:avLst/>
              <a:gdLst/>
              <a:ahLst/>
              <a:cxnLst/>
              <a:rect l="l" t="t" r="r" b="b"/>
              <a:pathLst>
                <a:path w="208914" h="1357630">
                  <a:moveTo>
                    <a:pt x="0" y="1357630"/>
                  </a:moveTo>
                  <a:lnTo>
                    <a:pt x="208860" y="1357630"/>
                  </a:lnTo>
                  <a:lnTo>
                    <a:pt x="208860" y="0"/>
                  </a:lnTo>
                  <a:lnTo>
                    <a:pt x="0" y="0"/>
                  </a:lnTo>
                  <a:lnTo>
                    <a:pt x="0" y="1357630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3908536" y="1895523"/>
              <a:ext cx="208915" cy="731520"/>
            </a:xfrm>
            <a:custGeom>
              <a:avLst/>
              <a:gdLst/>
              <a:ahLst/>
              <a:cxnLst/>
              <a:rect l="l" t="t" r="r" b="b"/>
              <a:pathLst>
                <a:path w="208914" h="731519">
                  <a:moveTo>
                    <a:pt x="208865" y="0"/>
                  </a:moveTo>
                  <a:lnTo>
                    <a:pt x="0" y="0"/>
                  </a:lnTo>
                  <a:lnTo>
                    <a:pt x="0" y="731014"/>
                  </a:lnTo>
                  <a:lnTo>
                    <a:pt x="208865" y="731014"/>
                  </a:lnTo>
                  <a:lnTo>
                    <a:pt x="2088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3908536" y="1895523"/>
              <a:ext cx="208915" cy="731520"/>
            </a:xfrm>
            <a:custGeom>
              <a:avLst/>
              <a:gdLst/>
              <a:ahLst/>
              <a:cxnLst/>
              <a:rect l="l" t="t" r="r" b="b"/>
              <a:pathLst>
                <a:path w="208914" h="731519">
                  <a:moveTo>
                    <a:pt x="0" y="731014"/>
                  </a:moveTo>
                  <a:lnTo>
                    <a:pt x="208865" y="731014"/>
                  </a:lnTo>
                  <a:lnTo>
                    <a:pt x="208865" y="0"/>
                  </a:lnTo>
                  <a:lnTo>
                    <a:pt x="0" y="0"/>
                  </a:lnTo>
                  <a:lnTo>
                    <a:pt x="0" y="731014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4117413" y="2313264"/>
              <a:ext cx="208915" cy="313690"/>
            </a:xfrm>
            <a:custGeom>
              <a:avLst/>
              <a:gdLst/>
              <a:ahLst/>
              <a:cxnLst/>
              <a:rect l="l" t="t" r="r" b="b"/>
              <a:pathLst>
                <a:path w="208914" h="313689">
                  <a:moveTo>
                    <a:pt x="208865" y="0"/>
                  </a:moveTo>
                  <a:lnTo>
                    <a:pt x="0" y="0"/>
                  </a:lnTo>
                  <a:lnTo>
                    <a:pt x="0" y="313273"/>
                  </a:lnTo>
                  <a:lnTo>
                    <a:pt x="208865" y="313273"/>
                  </a:lnTo>
                  <a:lnTo>
                    <a:pt x="2088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4117413" y="2313264"/>
              <a:ext cx="208915" cy="313690"/>
            </a:xfrm>
            <a:custGeom>
              <a:avLst/>
              <a:gdLst/>
              <a:ahLst/>
              <a:cxnLst/>
              <a:rect l="l" t="t" r="r" b="b"/>
              <a:pathLst>
                <a:path w="208914" h="313689">
                  <a:moveTo>
                    <a:pt x="0" y="313273"/>
                  </a:moveTo>
                  <a:lnTo>
                    <a:pt x="208865" y="313273"/>
                  </a:lnTo>
                  <a:lnTo>
                    <a:pt x="208865" y="0"/>
                  </a:lnTo>
                  <a:lnTo>
                    <a:pt x="0" y="0"/>
                  </a:lnTo>
                  <a:lnTo>
                    <a:pt x="0" y="313273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4326379" y="2417662"/>
              <a:ext cx="208915" cy="208915"/>
            </a:xfrm>
            <a:custGeom>
              <a:avLst/>
              <a:gdLst/>
              <a:ahLst/>
              <a:cxnLst/>
              <a:rect l="l" t="t" r="r" b="b"/>
              <a:pathLst>
                <a:path w="208914" h="208914">
                  <a:moveTo>
                    <a:pt x="208860" y="0"/>
                  </a:moveTo>
                  <a:lnTo>
                    <a:pt x="0" y="0"/>
                  </a:lnTo>
                  <a:lnTo>
                    <a:pt x="0" y="208875"/>
                  </a:lnTo>
                  <a:lnTo>
                    <a:pt x="208860" y="208875"/>
                  </a:lnTo>
                  <a:lnTo>
                    <a:pt x="20886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4326379" y="2417662"/>
              <a:ext cx="208915" cy="208915"/>
            </a:xfrm>
            <a:custGeom>
              <a:avLst/>
              <a:gdLst/>
              <a:ahLst/>
              <a:cxnLst/>
              <a:rect l="l" t="t" r="r" b="b"/>
              <a:pathLst>
                <a:path w="208914" h="208914">
                  <a:moveTo>
                    <a:pt x="0" y="208875"/>
                  </a:moveTo>
                  <a:lnTo>
                    <a:pt x="208860" y="208875"/>
                  </a:lnTo>
                  <a:lnTo>
                    <a:pt x="208860" y="0"/>
                  </a:lnTo>
                  <a:lnTo>
                    <a:pt x="0" y="0"/>
                  </a:lnTo>
                  <a:lnTo>
                    <a:pt x="0" y="208875"/>
                  </a:lnTo>
                  <a:close/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2780421" y="919290"/>
              <a:ext cx="1838960" cy="172085"/>
            </a:xfrm>
            <a:custGeom>
              <a:avLst/>
              <a:gdLst/>
              <a:ahLst/>
              <a:cxnLst/>
              <a:rect l="l" t="t" r="r" b="b"/>
              <a:pathLst>
                <a:path w="1838960" h="172084">
                  <a:moveTo>
                    <a:pt x="1838388" y="0"/>
                  </a:moveTo>
                  <a:lnTo>
                    <a:pt x="0" y="0"/>
                  </a:lnTo>
                  <a:lnTo>
                    <a:pt x="0" y="172045"/>
                  </a:lnTo>
                  <a:lnTo>
                    <a:pt x="1838388" y="172045"/>
                  </a:lnTo>
                  <a:lnTo>
                    <a:pt x="1838388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8" name="object 48" descr=""/>
          <p:cNvSpPr txBox="1"/>
          <p:nvPr/>
        </p:nvSpPr>
        <p:spPr>
          <a:xfrm>
            <a:off x="1476435" y="935626"/>
            <a:ext cx="36639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231F20"/>
                </a:solidFill>
                <a:latin typeface="Arial"/>
                <a:cs typeface="Arial"/>
              </a:rPr>
              <a:t>intercept</a:t>
            </a:r>
            <a:endParaRPr sz="700">
              <a:latin typeface="Arial"/>
              <a:cs typeface="Aria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454803" y="935626"/>
            <a:ext cx="49022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231F20"/>
                </a:solidFill>
                <a:latin typeface="Arial"/>
                <a:cs typeface="Arial"/>
              </a:rPr>
              <a:t>log(income)</a:t>
            </a:r>
            <a:endParaRPr sz="700">
              <a:latin typeface="Arial"/>
              <a:cs typeface="Arial"/>
            </a:endParaRPr>
          </a:p>
        </p:txBody>
      </p:sp>
      <p:sp>
        <p:nvSpPr>
          <p:cNvPr id="50" name="object 50" descr=""/>
          <p:cNvSpPr/>
          <p:nvPr/>
        </p:nvSpPr>
        <p:spPr>
          <a:xfrm>
            <a:off x="713315" y="1582165"/>
            <a:ext cx="1838960" cy="1144905"/>
          </a:xfrm>
          <a:custGeom>
            <a:avLst/>
            <a:gdLst/>
            <a:ahLst/>
            <a:cxnLst/>
            <a:rect l="l" t="t" r="r" b="b"/>
            <a:pathLst>
              <a:path w="1838960" h="1144905">
                <a:moveTo>
                  <a:pt x="215002" y="1144511"/>
                </a:moveTo>
                <a:lnTo>
                  <a:pt x="215002" y="1117447"/>
                </a:lnTo>
              </a:path>
              <a:path w="1838960" h="1144905">
                <a:moveTo>
                  <a:pt x="620892" y="1144511"/>
                </a:moveTo>
                <a:lnTo>
                  <a:pt x="620892" y="1117447"/>
                </a:lnTo>
              </a:path>
              <a:path w="1838960" h="1144905">
                <a:moveTo>
                  <a:pt x="1026784" y="1144511"/>
                </a:moveTo>
                <a:lnTo>
                  <a:pt x="1026784" y="1117447"/>
                </a:lnTo>
              </a:path>
              <a:path w="1838960" h="1144905">
                <a:moveTo>
                  <a:pt x="1432689" y="1144511"/>
                </a:moveTo>
                <a:lnTo>
                  <a:pt x="1432689" y="1117447"/>
                </a:lnTo>
              </a:path>
              <a:path w="1838960" h="1144905">
                <a:moveTo>
                  <a:pt x="1838581" y="1144511"/>
                </a:moveTo>
                <a:lnTo>
                  <a:pt x="1838581" y="1117447"/>
                </a:lnTo>
              </a:path>
              <a:path w="1838960" h="1144905">
                <a:moveTo>
                  <a:pt x="0" y="1044371"/>
                </a:moveTo>
                <a:lnTo>
                  <a:pt x="27067" y="1044371"/>
                </a:lnTo>
              </a:path>
              <a:path w="1838960" h="1144905">
                <a:moveTo>
                  <a:pt x="0" y="522135"/>
                </a:moveTo>
                <a:lnTo>
                  <a:pt x="27067" y="522135"/>
                </a:lnTo>
              </a:path>
              <a:path w="1838960" h="1144905">
                <a:moveTo>
                  <a:pt x="0" y="0"/>
                </a:moveTo>
                <a:lnTo>
                  <a:pt x="27067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" name="object 51" descr=""/>
          <p:cNvSpPr txBox="1"/>
          <p:nvPr/>
        </p:nvSpPr>
        <p:spPr>
          <a:xfrm>
            <a:off x="568779" y="2748615"/>
            <a:ext cx="2211070" cy="3740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34645">
              <a:lnSpc>
                <a:spcPct val="100000"/>
              </a:lnSpc>
              <a:spcBef>
                <a:spcPts val="100"/>
              </a:spcBef>
              <a:tabLst>
                <a:tab pos="740410" algn="l"/>
                <a:tab pos="1146175" algn="l"/>
                <a:tab pos="1551940" algn="l"/>
                <a:tab pos="1957705" algn="l"/>
              </a:tabLst>
            </a:pPr>
            <a:r>
              <a:rPr dirty="0" sz="700" spc="-50">
                <a:solidFill>
                  <a:srgbClr val="231F20"/>
                </a:solidFill>
                <a:latin typeface="Arial"/>
                <a:cs typeface="Arial"/>
              </a:rPr>
              <a:t>0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700" spc="-50">
                <a:solidFill>
                  <a:srgbClr val="231F20"/>
                </a:solidFill>
                <a:latin typeface="Arial"/>
                <a:cs typeface="Arial"/>
              </a:rPr>
              <a:t>2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700" spc="-50">
                <a:solidFill>
                  <a:srgbClr val="231F20"/>
                </a:solidFill>
                <a:latin typeface="Arial"/>
                <a:cs typeface="Arial"/>
              </a:rPr>
              <a:t>4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700" spc="-50">
                <a:solidFill>
                  <a:srgbClr val="231F20"/>
                </a:solidFill>
                <a:latin typeface="Arial"/>
                <a:cs typeface="Arial"/>
              </a:rPr>
              <a:t>6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700" spc="-50">
                <a:solidFill>
                  <a:srgbClr val="231F20"/>
                </a:solidFill>
                <a:latin typeface="Arial"/>
                <a:cs typeface="Arial"/>
              </a:rPr>
              <a:t>8</a:t>
            </a: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7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50" b="1">
                <a:latin typeface="Calibri"/>
                <a:cs typeface="Calibri"/>
              </a:rPr>
              <a:t>Figure</a:t>
            </a:r>
            <a:r>
              <a:rPr dirty="0" sz="850" spc="25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8.1</a:t>
            </a:r>
            <a:r>
              <a:rPr dirty="0" sz="850" spc="345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Individual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coefficients,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HousePriceUS.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52" name="object 52" descr=""/>
          <p:cNvSpPr/>
          <p:nvPr/>
        </p:nvSpPr>
        <p:spPr>
          <a:xfrm>
            <a:off x="2753357" y="1582165"/>
            <a:ext cx="1762760" cy="1144905"/>
          </a:xfrm>
          <a:custGeom>
            <a:avLst/>
            <a:gdLst/>
            <a:ahLst/>
            <a:cxnLst/>
            <a:rect l="l" t="t" r="r" b="b"/>
            <a:pathLst>
              <a:path w="1762760" h="1144905">
                <a:moveTo>
                  <a:pt x="381609" y="1144511"/>
                </a:moveTo>
                <a:lnTo>
                  <a:pt x="381609" y="1117447"/>
                </a:lnTo>
              </a:path>
              <a:path w="1762760" h="1144905">
                <a:moveTo>
                  <a:pt x="841832" y="1144511"/>
                </a:moveTo>
                <a:lnTo>
                  <a:pt x="841832" y="1117447"/>
                </a:lnTo>
              </a:path>
              <a:path w="1762760" h="1144905">
                <a:moveTo>
                  <a:pt x="1301927" y="1144511"/>
                </a:moveTo>
                <a:lnTo>
                  <a:pt x="1301927" y="1117447"/>
                </a:lnTo>
              </a:path>
              <a:path w="1762760" h="1144905">
                <a:moveTo>
                  <a:pt x="1762150" y="1144511"/>
                </a:moveTo>
                <a:lnTo>
                  <a:pt x="1762150" y="1117447"/>
                </a:lnTo>
              </a:path>
              <a:path w="1762760" h="1144905">
                <a:moveTo>
                  <a:pt x="0" y="1044371"/>
                </a:moveTo>
                <a:lnTo>
                  <a:pt x="27063" y="1044371"/>
                </a:lnTo>
              </a:path>
              <a:path w="1762760" h="1144905">
                <a:moveTo>
                  <a:pt x="0" y="522135"/>
                </a:moveTo>
                <a:lnTo>
                  <a:pt x="27063" y="522135"/>
                </a:lnTo>
              </a:path>
              <a:path w="1762760" h="1144905">
                <a:moveTo>
                  <a:pt x="0" y="0"/>
                </a:moveTo>
                <a:lnTo>
                  <a:pt x="27063" y="0"/>
                </a:lnTo>
              </a:path>
            </a:pathLst>
          </a:custGeom>
          <a:ln w="9525">
            <a:solidFill>
              <a:srgbClr val="231F2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 descr=""/>
          <p:cNvSpPr txBox="1"/>
          <p:nvPr/>
        </p:nvSpPr>
        <p:spPr>
          <a:xfrm>
            <a:off x="3046333" y="2748615"/>
            <a:ext cx="12700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−1</a:t>
            </a:r>
            <a:endParaRPr sz="700">
              <a:latin typeface="Arial"/>
              <a:cs typeface="Aria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540894" y="2748615"/>
            <a:ext cx="7493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">
                <a:solidFill>
                  <a:srgbClr val="231F20"/>
                </a:solidFill>
                <a:latin typeface="Arial"/>
                <a:cs typeface="Arial"/>
              </a:rPr>
              <a:t>0</a:t>
            </a:r>
            <a:endParaRPr sz="700">
              <a:latin typeface="Arial"/>
              <a:cs typeface="Aria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4009500" y="2748615"/>
            <a:ext cx="7493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">
                <a:solidFill>
                  <a:srgbClr val="231F20"/>
                </a:solidFill>
                <a:latin typeface="Arial"/>
                <a:cs typeface="Arial"/>
              </a:rPr>
              <a:t>1</a:t>
            </a:r>
            <a:endParaRPr sz="700">
              <a:latin typeface="Arial"/>
              <a:cs typeface="Aria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4478085" y="2748615"/>
            <a:ext cx="7493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">
                <a:solidFill>
                  <a:srgbClr val="231F20"/>
                </a:solidFill>
                <a:latin typeface="Arial"/>
                <a:cs typeface="Arial"/>
              </a:rPr>
              <a:t>2</a:t>
            </a:r>
            <a:endParaRPr sz="700">
              <a:latin typeface="Arial"/>
              <a:cs typeface="Aria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658239" y="2556850"/>
            <a:ext cx="7493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">
                <a:solidFill>
                  <a:srgbClr val="231F20"/>
                </a:solidFill>
                <a:latin typeface="Arial"/>
                <a:cs typeface="Arial"/>
              </a:rPr>
              <a:t>0</a:t>
            </a:r>
            <a:endParaRPr sz="700">
              <a:latin typeface="Arial"/>
              <a:cs typeface="Arial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658239" y="2034711"/>
            <a:ext cx="7493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">
                <a:solidFill>
                  <a:srgbClr val="231F20"/>
                </a:solidFill>
                <a:latin typeface="Arial"/>
                <a:cs typeface="Arial"/>
              </a:rPr>
              <a:t>5</a:t>
            </a:r>
            <a:endParaRPr sz="700">
              <a:latin typeface="Arial"/>
              <a:cs typeface="Aria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608838" y="1512483"/>
            <a:ext cx="12446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10</a:t>
            </a:r>
            <a:endParaRPr sz="700">
              <a:latin typeface="Arial"/>
              <a:cs typeface="Aria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618200" y="2556857"/>
            <a:ext cx="7493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">
                <a:solidFill>
                  <a:srgbClr val="231F20"/>
                </a:solidFill>
                <a:latin typeface="Arial"/>
                <a:cs typeface="Arial"/>
              </a:rPr>
              <a:t>0</a:t>
            </a:r>
            <a:endParaRPr sz="700">
              <a:latin typeface="Arial"/>
              <a:cs typeface="Aria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618200" y="2034719"/>
            <a:ext cx="7493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">
                <a:solidFill>
                  <a:srgbClr val="231F20"/>
                </a:solidFill>
                <a:latin typeface="Arial"/>
                <a:cs typeface="Arial"/>
              </a:rPr>
              <a:t>5</a:t>
            </a:r>
            <a:endParaRPr sz="700">
              <a:latin typeface="Arial"/>
              <a:cs typeface="Arial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568779" y="1512491"/>
            <a:ext cx="12446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10</a:t>
            </a:r>
            <a:endParaRPr sz="700">
              <a:latin typeface="Arial"/>
              <a:cs typeface="Arial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568779" y="3352765"/>
            <a:ext cx="4960620" cy="9429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-635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this </a:t>
            </a:r>
            <a:r>
              <a:rPr dirty="0" sz="1000" spc="-10">
                <a:latin typeface="Palatino Linotype"/>
                <a:cs typeface="Palatino Linotype"/>
              </a:rPr>
              <a:t>function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allows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two </a:t>
            </a:r>
            <a:r>
              <a:rPr dirty="0" sz="1000" spc="-25">
                <a:latin typeface="Palatino Linotype"/>
                <a:cs typeface="Palatino Linotype"/>
              </a:rPr>
              <a:t>different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models,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parameter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; here,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appropriate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value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 </a:t>
            </a:r>
            <a:r>
              <a:rPr dirty="0" sz="1000" spc="-35">
                <a:latin typeface="Palatino Linotype"/>
                <a:cs typeface="Palatino Linotype"/>
              </a:rPr>
              <a:t>argument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Courier New"/>
                <a:cs typeface="Courier New"/>
              </a:rPr>
              <a:t>’within’</a:t>
            </a:r>
            <a:r>
              <a:rPr dirty="0" sz="1000" spc="-114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(the </a:t>
            </a:r>
            <a:r>
              <a:rPr dirty="0" sz="1000" spc="-10">
                <a:latin typeface="Palatino Linotype"/>
                <a:cs typeface="Palatino Linotype"/>
              </a:rPr>
              <a:t>other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possible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choice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being </a:t>
            </a:r>
            <a:r>
              <a:rPr dirty="0" sz="1000" spc="-35">
                <a:latin typeface="Palatino Linotype"/>
                <a:cs typeface="Palatino Linotype"/>
              </a:rPr>
              <a:t>illustrated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next </a:t>
            </a:r>
            <a:r>
              <a:rPr dirty="0" sz="1000" spc="-10">
                <a:latin typeface="Palatino Linotype"/>
                <a:cs typeface="Palatino Linotype"/>
              </a:rPr>
              <a:t>section).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00">
              <a:latin typeface="Palatino Linotype"/>
              <a:cs typeface="Palatino Linotype"/>
            </a:endParaRPr>
          </a:p>
          <a:p>
            <a:pPr algn="just" marL="12700">
              <a:lnSpc>
                <a:spcPts val="1200"/>
              </a:lnSpc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8.4</a:t>
            </a:r>
            <a:r>
              <a:rPr dirty="0" sz="1000" spc="35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Poolability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test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HousePricesUS</a:t>
            </a:r>
            <a:r>
              <a:rPr dirty="0" sz="1000" spc="-325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12700">
              <a:lnSpc>
                <a:spcPts val="1200"/>
              </a:lnSpc>
            </a:pPr>
            <a:r>
              <a:rPr dirty="0" sz="1000" spc="-40">
                <a:latin typeface="Palatino Linotype"/>
                <a:cs typeface="Palatino Linotype"/>
              </a:rPr>
              <a:t>Estimating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competing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HousePricesUS</a:t>
            </a:r>
            <a:r>
              <a:rPr dirty="0" sz="1000" spc="-335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data,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have: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581479" y="4471993"/>
            <a:ext cx="4985385" cy="84963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housep.np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pvcm(log(price)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log(income),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HousePricesUS,</a:t>
            </a:r>
            <a:endParaRPr sz="800">
              <a:latin typeface="Courier New"/>
              <a:cs typeface="Courier New"/>
            </a:endParaRPr>
          </a:p>
          <a:p>
            <a:pPr marL="63246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"within")</a:t>
            </a:r>
            <a:endParaRPr sz="800">
              <a:latin typeface="Courier New"/>
              <a:cs typeface="Courier New"/>
            </a:endParaRPr>
          </a:p>
          <a:p>
            <a:pPr marL="632460" marR="970915" indent="-60769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housep.pool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plm(log(price)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log(income),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HousePricesUS,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"pooling")</a:t>
            </a:r>
            <a:endParaRPr sz="800">
              <a:latin typeface="Courier New"/>
              <a:cs typeface="Courier New"/>
            </a:endParaRPr>
          </a:p>
          <a:p>
            <a:pPr marL="632460" marR="849630" indent="-607695">
              <a:lnSpc>
                <a:spcPct val="116300"/>
              </a:lnSpc>
            </a:pPr>
            <a:r>
              <a:rPr dirty="0" sz="800" spc="-10">
                <a:latin typeface="Courier New"/>
                <a:cs typeface="Courier New"/>
              </a:rPr>
              <a:t>housep.within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plm(log(price)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log(income),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HousePricesUS,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"within")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568778" y="5506520"/>
            <a:ext cx="4960620" cy="784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usual,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Courier New"/>
                <a:cs typeface="Courier New"/>
              </a:rPr>
              <a:t>pvcm</a:t>
            </a:r>
            <a:r>
              <a:rPr dirty="0" sz="1000" spc="-9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provides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Courier New"/>
                <a:cs typeface="Courier New"/>
              </a:rPr>
              <a:t>coef.pvcm</a:t>
            </a:r>
            <a:r>
              <a:rPr dirty="0" sz="1000" spc="-114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method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retrieve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coeﬃ- </a:t>
            </a:r>
            <a:r>
              <a:rPr dirty="0" sz="1000">
                <a:latin typeface="Palatino Linotype"/>
                <a:cs typeface="Palatino Linotype"/>
              </a:rPr>
              <a:t>cients. As 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ﬁrst </a:t>
            </a:r>
            <a:r>
              <a:rPr dirty="0" sz="1000" spc="-25">
                <a:latin typeface="Palatino Linotype"/>
                <a:cs typeface="Palatino Linotype"/>
              </a:rPr>
              <a:t>assessment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their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dispersion,</a:t>
            </a:r>
            <a:r>
              <a:rPr dirty="0" sz="1000">
                <a:latin typeface="Palatino Linotype"/>
                <a:cs typeface="Palatino Linotype"/>
              </a:rPr>
              <a:t> 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Figure</a:t>
            </a:r>
            <a:r>
              <a:rPr dirty="0" sz="1000">
                <a:latin typeface="Palatino Linotype"/>
                <a:cs typeface="Palatino Linotype"/>
              </a:rPr>
              <a:t> 8.1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display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 </a:t>
            </a:r>
            <a:r>
              <a:rPr dirty="0" sz="1000" spc="-25">
                <a:latin typeface="Palatino Linotype"/>
                <a:cs typeface="Palatino Linotype"/>
              </a:rPr>
              <a:t>histogram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distribution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either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coeﬃcient.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200"/>
              </a:lnSpc>
              <a:spcBef>
                <a:spcPts val="2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ourier New"/>
                <a:cs typeface="Courier New"/>
              </a:rPr>
              <a:t>summary.pvcm</a:t>
            </a:r>
            <a:r>
              <a:rPr dirty="0" sz="1000" spc="-125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method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instead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returns,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each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coeﬃcient,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synthetic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statistics </a:t>
            </a:r>
            <a:r>
              <a:rPr dirty="0" sz="1000" spc="-55">
                <a:latin typeface="Palatino Linotype"/>
                <a:cs typeface="Palatino Linotype"/>
              </a:rPr>
              <a:t>usually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produced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summary</a:t>
            </a:r>
            <a:r>
              <a:rPr dirty="0" sz="1000" spc="-345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generic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numeric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vector: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581479" y="6467328"/>
            <a:ext cx="4985385" cy="184150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summary(housep.np)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Oneway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(individual)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No-</a:t>
            </a:r>
            <a:r>
              <a:rPr dirty="0" sz="800">
                <a:latin typeface="Courier New"/>
                <a:cs typeface="Courier New"/>
              </a:rPr>
              <a:t>pooling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model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Call:</a:t>
            </a:r>
            <a:endParaRPr sz="800">
              <a:latin typeface="Courier New"/>
              <a:cs typeface="Courier New"/>
            </a:endParaRPr>
          </a:p>
          <a:p>
            <a:pPr marL="267970" marR="1214120" indent="-243204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pvcm(formula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log(price)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5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log(income),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HousePricesUS,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"within")</a:t>
            </a:r>
            <a:endParaRPr sz="800">
              <a:latin typeface="Courier New"/>
              <a:cs typeface="Courier New"/>
            </a:endParaRPr>
          </a:p>
          <a:p>
            <a:pPr marL="24765" marR="2522855">
              <a:lnSpc>
                <a:spcPct val="232500"/>
              </a:lnSpc>
            </a:pPr>
            <a:r>
              <a:rPr dirty="0" sz="800">
                <a:latin typeface="Courier New"/>
                <a:cs typeface="Courier New"/>
              </a:rPr>
              <a:t>Balanced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Panel: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49,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29,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1421 </a:t>
            </a:r>
            <a:r>
              <a:rPr dirty="0" sz="800" spc="-10">
                <a:latin typeface="Courier New"/>
                <a:cs typeface="Courier New"/>
              </a:rPr>
              <a:t>Residuals:</a:t>
            </a:r>
            <a:endParaRPr sz="800">
              <a:latin typeface="Courier New"/>
              <a:cs typeface="Courier New"/>
            </a:endParaRPr>
          </a:p>
          <a:p>
            <a:pPr algn="r" marR="2097405">
              <a:lnSpc>
                <a:spcPct val="100000"/>
              </a:lnSpc>
              <a:spcBef>
                <a:spcPts val="155"/>
              </a:spcBef>
              <a:tabLst>
                <a:tab pos="1457325" algn="l"/>
                <a:tab pos="2428875" algn="l"/>
              </a:tabLst>
            </a:pPr>
            <a:r>
              <a:rPr dirty="0" sz="800">
                <a:latin typeface="Courier New"/>
                <a:cs typeface="Courier New"/>
              </a:rPr>
              <a:t>Min.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Qu.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Median</a:t>
            </a:r>
            <a:r>
              <a:rPr dirty="0" sz="800">
                <a:latin typeface="Courier New"/>
                <a:cs typeface="Courier New"/>
              </a:rPr>
              <a:t>	Mean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3rd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Qu.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Max.</a:t>
            </a:r>
            <a:endParaRPr sz="800">
              <a:latin typeface="Courier New"/>
              <a:cs typeface="Courier New"/>
            </a:endParaRPr>
          </a:p>
          <a:p>
            <a:pPr algn="r" marR="209740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0.2790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0.0699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0.0058</a:t>
            </a:r>
            <a:r>
              <a:rPr dirty="0" sz="800" spc="409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0.0000</a:t>
            </a:r>
            <a:r>
              <a:rPr dirty="0" sz="800" spc="4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0.0647</a:t>
            </a:r>
            <a:r>
              <a:rPr dirty="0" sz="800" spc="409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0.3524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67529" y="919225"/>
            <a:ext cx="4985385" cy="1699895"/>
          </a:xfrm>
          <a:custGeom>
            <a:avLst/>
            <a:gdLst/>
            <a:ahLst/>
            <a:cxnLst/>
            <a:rect l="l" t="t" r="r" b="b"/>
            <a:pathLst>
              <a:path w="4985385" h="1699895">
                <a:moveTo>
                  <a:pt x="4985182" y="1558696"/>
                </a:moveTo>
                <a:lnTo>
                  <a:pt x="0" y="1558696"/>
                </a:lnTo>
                <a:lnTo>
                  <a:pt x="0" y="1699399"/>
                </a:lnTo>
                <a:lnTo>
                  <a:pt x="4985182" y="1699399"/>
                </a:lnTo>
                <a:lnTo>
                  <a:pt x="4985182" y="1558696"/>
                </a:lnTo>
                <a:close/>
              </a:path>
              <a:path w="4985385" h="1699895">
                <a:moveTo>
                  <a:pt x="4985182" y="1417078"/>
                </a:moveTo>
                <a:lnTo>
                  <a:pt x="0" y="1417078"/>
                </a:lnTo>
                <a:lnTo>
                  <a:pt x="0" y="1557782"/>
                </a:lnTo>
                <a:lnTo>
                  <a:pt x="4985182" y="1557782"/>
                </a:lnTo>
                <a:lnTo>
                  <a:pt x="4985182" y="1417078"/>
                </a:lnTo>
                <a:close/>
              </a:path>
              <a:path w="4985385" h="1699895">
                <a:moveTo>
                  <a:pt x="4985182" y="1275346"/>
                </a:moveTo>
                <a:lnTo>
                  <a:pt x="0" y="1275346"/>
                </a:lnTo>
                <a:lnTo>
                  <a:pt x="0" y="1416050"/>
                </a:lnTo>
                <a:lnTo>
                  <a:pt x="4985182" y="1416050"/>
                </a:lnTo>
                <a:lnTo>
                  <a:pt x="4985182" y="1275346"/>
                </a:lnTo>
                <a:close/>
              </a:path>
              <a:path w="4985385" h="1699895">
                <a:moveTo>
                  <a:pt x="4985182" y="1133614"/>
                </a:moveTo>
                <a:lnTo>
                  <a:pt x="0" y="1133614"/>
                </a:lnTo>
                <a:lnTo>
                  <a:pt x="0" y="1274318"/>
                </a:lnTo>
                <a:lnTo>
                  <a:pt x="4985182" y="1274318"/>
                </a:lnTo>
                <a:lnTo>
                  <a:pt x="4985182" y="1133614"/>
                </a:lnTo>
                <a:close/>
              </a:path>
              <a:path w="4985385" h="1699895">
                <a:moveTo>
                  <a:pt x="4985182" y="991882"/>
                </a:moveTo>
                <a:lnTo>
                  <a:pt x="0" y="991882"/>
                </a:lnTo>
                <a:lnTo>
                  <a:pt x="0" y="1132586"/>
                </a:lnTo>
                <a:lnTo>
                  <a:pt x="4985182" y="1132586"/>
                </a:lnTo>
                <a:lnTo>
                  <a:pt x="4985182" y="991882"/>
                </a:lnTo>
                <a:close/>
              </a:path>
              <a:path w="4985385" h="1699895">
                <a:moveTo>
                  <a:pt x="4985182" y="850150"/>
                </a:moveTo>
                <a:lnTo>
                  <a:pt x="0" y="850150"/>
                </a:lnTo>
                <a:lnTo>
                  <a:pt x="0" y="990854"/>
                </a:lnTo>
                <a:lnTo>
                  <a:pt x="4985182" y="990854"/>
                </a:lnTo>
                <a:lnTo>
                  <a:pt x="4985182" y="850150"/>
                </a:lnTo>
                <a:close/>
              </a:path>
              <a:path w="4985385" h="1699895">
                <a:moveTo>
                  <a:pt x="4985182" y="708533"/>
                </a:moveTo>
                <a:lnTo>
                  <a:pt x="0" y="708533"/>
                </a:lnTo>
                <a:lnTo>
                  <a:pt x="0" y="849236"/>
                </a:lnTo>
                <a:lnTo>
                  <a:pt x="4985182" y="849236"/>
                </a:lnTo>
                <a:lnTo>
                  <a:pt x="4985182" y="708533"/>
                </a:lnTo>
                <a:close/>
              </a:path>
              <a:path w="4985385" h="1699895">
                <a:moveTo>
                  <a:pt x="4985182" y="566801"/>
                </a:moveTo>
                <a:lnTo>
                  <a:pt x="0" y="566801"/>
                </a:lnTo>
                <a:lnTo>
                  <a:pt x="0" y="707504"/>
                </a:lnTo>
                <a:lnTo>
                  <a:pt x="4985182" y="707504"/>
                </a:lnTo>
                <a:lnTo>
                  <a:pt x="4985182" y="566801"/>
                </a:lnTo>
                <a:close/>
              </a:path>
              <a:path w="4985385" h="1699895">
                <a:moveTo>
                  <a:pt x="4985182" y="425069"/>
                </a:moveTo>
                <a:lnTo>
                  <a:pt x="0" y="425069"/>
                </a:lnTo>
                <a:lnTo>
                  <a:pt x="0" y="565772"/>
                </a:lnTo>
                <a:lnTo>
                  <a:pt x="4985182" y="565772"/>
                </a:lnTo>
                <a:lnTo>
                  <a:pt x="4985182" y="425069"/>
                </a:lnTo>
                <a:close/>
              </a:path>
              <a:path w="4985385" h="1699895">
                <a:moveTo>
                  <a:pt x="4985182" y="283337"/>
                </a:moveTo>
                <a:lnTo>
                  <a:pt x="0" y="283337"/>
                </a:lnTo>
                <a:lnTo>
                  <a:pt x="0" y="424040"/>
                </a:lnTo>
                <a:lnTo>
                  <a:pt x="4985182" y="424040"/>
                </a:lnTo>
                <a:lnTo>
                  <a:pt x="4985182" y="283337"/>
                </a:lnTo>
                <a:close/>
              </a:path>
              <a:path w="4985385" h="1699895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169989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271364" y="607782"/>
            <a:ext cx="5243830" cy="26771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194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00">
              <a:latin typeface="Calibri"/>
              <a:cs typeface="Calibri"/>
            </a:endParaRPr>
          </a:p>
          <a:p>
            <a:pPr marL="321310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 marL="381635" marR="2970530" indent="60325">
              <a:lnSpc>
                <a:spcPct val="116199"/>
              </a:lnSpc>
              <a:spcBef>
                <a:spcPts val="5"/>
              </a:spcBef>
              <a:tabLst>
                <a:tab pos="807085" algn="l"/>
                <a:tab pos="1414145" algn="l"/>
                <a:tab pos="1475105" algn="l"/>
                <a:tab pos="1839595" algn="l"/>
              </a:tabLst>
            </a:pPr>
            <a:r>
              <a:rPr dirty="0" sz="800" spc="-10">
                <a:latin typeface="Courier New"/>
                <a:cs typeface="Courier New"/>
              </a:rPr>
              <a:t>(Intercept)</a:t>
            </a:r>
            <a:r>
              <a:rPr dirty="0" sz="800">
                <a:latin typeface="Courier New"/>
                <a:cs typeface="Courier New"/>
              </a:rPr>
              <a:t>		</a:t>
            </a:r>
            <a:r>
              <a:rPr dirty="0" sz="800" spc="-10">
                <a:latin typeface="Courier New"/>
                <a:cs typeface="Courier New"/>
              </a:rPr>
              <a:t>log(income) </a:t>
            </a:r>
            <a:r>
              <a:rPr dirty="0" sz="800" spc="-20">
                <a:latin typeface="Courier New"/>
                <a:cs typeface="Courier New"/>
              </a:rPr>
              <a:t>Min.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:-0.295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Min.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:-1.141 </a:t>
            </a:r>
            <a:r>
              <a:rPr dirty="0" sz="800">
                <a:latin typeface="Courier New"/>
                <a:cs typeface="Courier New"/>
              </a:rPr>
              <a:t>1st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Qu.: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3.152</a:t>
            </a:r>
            <a:r>
              <a:rPr dirty="0" sz="800">
                <a:latin typeface="Courier New"/>
                <a:cs typeface="Courier New"/>
              </a:rPr>
              <a:t>	1st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Qu.:-0.138</a:t>
            </a:r>
            <a:endParaRPr sz="800">
              <a:latin typeface="Courier New"/>
              <a:cs typeface="Courier New"/>
            </a:endParaRPr>
          </a:p>
          <a:p>
            <a:pPr marL="381635">
              <a:lnSpc>
                <a:spcPct val="100000"/>
              </a:lnSpc>
              <a:spcBef>
                <a:spcPts val="155"/>
              </a:spcBef>
              <a:tabLst>
                <a:tab pos="1414145" algn="l"/>
              </a:tabLst>
            </a:pPr>
            <a:r>
              <a:rPr dirty="0" sz="800">
                <a:latin typeface="Courier New"/>
                <a:cs typeface="Courier New"/>
              </a:rPr>
              <a:t>Median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: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4.146</a:t>
            </a:r>
            <a:r>
              <a:rPr dirty="0" sz="800">
                <a:latin typeface="Courier New"/>
                <a:cs typeface="Courier New"/>
              </a:rPr>
              <a:t>	Median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: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0.228</a:t>
            </a:r>
            <a:endParaRPr sz="800">
              <a:latin typeface="Courier New"/>
              <a:cs typeface="Courier New"/>
            </a:endParaRPr>
          </a:p>
          <a:p>
            <a:pPr marL="381635">
              <a:lnSpc>
                <a:spcPct val="100000"/>
              </a:lnSpc>
              <a:spcBef>
                <a:spcPts val="155"/>
              </a:spcBef>
              <a:tabLst>
                <a:tab pos="807085" algn="l"/>
                <a:tab pos="1414145" algn="l"/>
                <a:tab pos="1839595" algn="l"/>
              </a:tabLst>
            </a:pPr>
            <a:r>
              <a:rPr dirty="0" sz="800" spc="-20">
                <a:latin typeface="Courier New"/>
                <a:cs typeface="Courier New"/>
              </a:rPr>
              <a:t>Mean</a:t>
            </a:r>
            <a:r>
              <a:rPr dirty="0" sz="800">
                <a:latin typeface="Courier New"/>
                <a:cs typeface="Courier New"/>
              </a:rPr>
              <a:t>	:</a:t>
            </a:r>
            <a:r>
              <a:rPr dirty="0" sz="800" spc="-10">
                <a:latin typeface="Courier New"/>
                <a:cs typeface="Courier New"/>
              </a:rPr>
              <a:t> 3.850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Mean</a:t>
            </a:r>
            <a:r>
              <a:rPr dirty="0" sz="800">
                <a:latin typeface="Courier New"/>
                <a:cs typeface="Courier New"/>
              </a:rPr>
              <a:t>	: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0.302</a:t>
            </a:r>
            <a:endParaRPr sz="800">
              <a:latin typeface="Courier New"/>
              <a:cs typeface="Courier New"/>
            </a:endParaRPr>
          </a:p>
          <a:p>
            <a:pPr marL="381635">
              <a:lnSpc>
                <a:spcPct val="100000"/>
              </a:lnSpc>
              <a:spcBef>
                <a:spcPts val="155"/>
              </a:spcBef>
              <a:tabLst>
                <a:tab pos="1414145" algn="l"/>
              </a:tabLst>
            </a:pPr>
            <a:r>
              <a:rPr dirty="0" sz="800">
                <a:latin typeface="Courier New"/>
                <a:cs typeface="Courier New"/>
              </a:rPr>
              <a:t>3rd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Qu.: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4.777</a:t>
            </a:r>
            <a:r>
              <a:rPr dirty="0" sz="800">
                <a:latin typeface="Courier New"/>
                <a:cs typeface="Courier New"/>
              </a:rPr>
              <a:t>	3rd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Qu.: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0.661</a:t>
            </a:r>
            <a:endParaRPr sz="800">
              <a:latin typeface="Courier New"/>
              <a:cs typeface="Courier New"/>
            </a:endParaRPr>
          </a:p>
          <a:p>
            <a:pPr marL="381635">
              <a:lnSpc>
                <a:spcPct val="100000"/>
              </a:lnSpc>
              <a:spcBef>
                <a:spcPts val="155"/>
              </a:spcBef>
              <a:tabLst>
                <a:tab pos="807085" algn="l"/>
                <a:tab pos="1414145" algn="l"/>
                <a:tab pos="1839595" algn="l"/>
              </a:tabLst>
            </a:pPr>
            <a:r>
              <a:rPr dirty="0" sz="800" spc="-20">
                <a:latin typeface="Courier New"/>
                <a:cs typeface="Courier New"/>
              </a:rPr>
              <a:t>Max.</a:t>
            </a:r>
            <a:r>
              <a:rPr dirty="0" sz="800">
                <a:latin typeface="Courier New"/>
                <a:cs typeface="Courier New"/>
              </a:rPr>
              <a:t>	:</a:t>
            </a:r>
            <a:r>
              <a:rPr dirty="0" sz="800" spc="-10">
                <a:latin typeface="Courier New"/>
                <a:cs typeface="Courier New"/>
              </a:rPr>
              <a:t> 6.911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Max.</a:t>
            </a:r>
            <a:r>
              <a:rPr dirty="0" sz="800">
                <a:latin typeface="Courier New"/>
                <a:cs typeface="Courier New"/>
              </a:rPr>
              <a:t>	: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2.037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321310" marR="315277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Total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Sum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Squares: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3870 </a:t>
            </a:r>
            <a:r>
              <a:rPr dirty="0" sz="800">
                <a:latin typeface="Courier New"/>
                <a:cs typeface="Courier New"/>
              </a:rPr>
              <a:t>Residual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Sum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Squares: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13.7 </a:t>
            </a:r>
            <a:r>
              <a:rPr dirty="0" sz="800">
                <a:latin typeface="Courier New"/>
                <a:cs typeface="Courier New"/>
              </a:rPr>
              <a:t>Multiple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R-</a:t>
            </a:r>
            <a:r>
              <a:rPr dirty="0" sz="800">
                <a:latin typeface="Courier New"/>
                <a:cs typeface="Courier New"/>
              </a:rPr>
              <a:t>Squared: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0.996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00">
              <a:latin typeface="Courier New"/>
              <a:cs typeface="Courier New"/>
            </a:endParaRPr>
          </a:p>
          <a:p>
            <a:pPr algn="just" marL="295910" marR="5080" indent="107950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stability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performed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supplying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Courier New"/>
                <a:cs typeface="Courier New"/>
              </a:rPr>
              <a:t>housep.np</a:t>
            </a:r>
            <a:r>
              <a:rPr dirty="0" sz="1000" spc="-110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either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housep.pool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Courier New"/>
                <a:cs typeface="Courier New"/>
              </a:rPr>
              <a:t>housep.within</a:t>
            </a:r>
            <a:r>
              <a:rPr dirty="0" sz="1000" spc="-12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-25">
                <a:latin typeface="Palatino Linotype"/>
                <a:cs typeface="Palatino Linotype"/>
              </a:rPr>
              <a:t> function,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depending</a:t>
            </a:r>
            <a:r>
              <a:rPr dirty="0" sz="1000">
                <a:latin typeface="Palatino Linotype"/>
                <a:cs typeface="Palatino Linotype"/>
              </a:rPr>
              <a:t> 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whether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want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assume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absence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Notice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degrees</a:t>
            </a:r>
            <a:r>
              <a:rPr dirty="0" sz="1000" spc="-20">
                <a:latin typeface="Palatino Linotype"/>
                <a:cs typeface="Palatino Linotype"/>
              </a:rPr>
              <a:t> of </a:t>
            </a:r>
            <a:r>
              <a:rPr dirty="0" sz="1000" spc="-10">
                <a:latin typeface="Palatino Linotype"/>
                <a:cs typeface="Palatino Linotype"/>
              </a:rPr>
              <a:t>freedom.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67532" y="3480555"/>
            <a:ext cx="4985385" cy="198310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pooltest(housep.pool,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housep.np)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F</a:t>
            </a:r>
            <a:r>
              <a:rPr dirty="0" sz="800" spc="-10">
                <a:latin typeface="Courier New"/>
                <a:cs typeface="Courier New"/>
              </a:rPr>
              <a:t> statistic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log(price)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log(income)</a:t>
            </a:r>
            <a:endParaRPr sz="800">
              <a:latin typeface="Courier New"/>
              <a:cs typeface="Courier New"/>
            </a:endParaRPr>
          </a:p>
          <a:p>
            <a:pPr marL="24765" marR="227965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F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26,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df1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96,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df2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1300,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&lt;2e-</a:t>
            </a:r>
            <a:r>
              <a:rPr dirty="0" sz="800" spc="-25">
                <a:latin typeface="Courier New"/>
                <a:cs typeface="Courier New"/>
              </a:rPr>
              <a:t>16 </a:t>
            </a: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unstability pooltest(housep.within,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housep.np)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F</a:t>
            </a:r>
            <a:r>
              <a:rPr dirty="0" sz="800" spc="-10">
                <a:latin typeface="Courier New"/>
                <a:cs typeface="Courier New"/>
              </a:rPr>
              <a:t> statistic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log(price)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log(income)</a:t>
            </a:r>
            <a:endParaRPr sz="800">
              <a:latin typeface="Courier New"/>
              <a:cs typeface="Courier New"/>
            </a:endParaRPr>
          </a:p>
          <a:p>
            <a:pPr marL="24765" marR="2279650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F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16,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df1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48,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df2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1300,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&lt;2e-</a:t>
            </a:r>
            <a:r>
              <a:rPr dirty="0" sz="800" spc="-25">
                <a:latin typeface="Courier New"/>
                <a:cs typeface="Courier New"/>
              </a:rPr>
              <a:t>16 </a:t>
            </a: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unstability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54826" y="5648824"/>
            <a:ext cx="4960620" cy="26879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Coeﬃcient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stability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very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strongly</a:t>
            </a:r>
            <a:r>
              <a:rPr dirty="0" sz="1000" spc="-10">
                <a:latin typeface="Palatino Linotype"/>
                <a:cs typeface="Palatino Linotype"/>
              </a:rPr>
              <a:t> rejected,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even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weakest</a:t>
            </a:r>
            <a:r>
              <a:rPr dirty="0" sz="1000" spc="-10">
                <a:latin typeface="Palatino Linotype"/>
                <a:cs typeface="Palatino Linotype"/>
              </a:rPr>
              <a:t> form (speciﬁc constants).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same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performed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formula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85">
                <a:latin typeface="Courier New"/>
                <a:cs typeface="Courier New"/>
              </a:rPr>
              <a:t>data</a:t>
            </a:r>
            <a:r>
              <a:rPr dirty="0" sz="1000" spc="-65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syntax,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specifying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nature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restricted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through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model</a:t>
            </a:r>
            <a:r>
              <a:rPr dirty="0" sz="1000" spc="-345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argument.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tabLst>
                <a:tab pos="377190" algn="l"/>
              </a:tabLst>
            </a:pPr>
            <a:r>
              <a:rPr dirty="0" sz="1250" spc="-25" b="1">
                <a:latin typeface="Calibri"/>
                <a:cs typeface="Calibri"/>
              </a:rPr>
              <a:t>8.3</a:t>
            </a:r>
            <a:r>
              <a:rPr dirty="0" sz="1250" b="1">
                <a:latin typeface="Calibri"/>
                <a:cs typeface="Calibri"/>
              </a:rPr>
              <a:t>	Cross-sectional</a:t>
            </a:r>
            <a:r>
              <a:rPr dirty="0" sz="1250" spc="16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Dependence</a:t>
            </a:r>
            <a:r>
              <a:rPr dirty="0" sz="1250" spc="16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and</a:t>
            </a:r>
            <a:r>
              <a:rPr dirty="0" sz="1250" spc="15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Common</a:t>
            </a:r>
            <a:r>
              <a:rPr dirty="0" sz="1250" spc="160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Factors</a:t>
            </a:r>
            <a:endParaRPr sz="12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00">
              <a:latin typeface="Calibri"/>
              <a:cs typeface="Calibri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00" spc="-35">
                <a:latin typeface="Palatino Linotype"/>
                <a:cs typeface="Palatino Linotype"/>
              </a:rPr>
              <a:t>Dependence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across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units,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25">
                <a:latin typeface="Palatino Linotype"/>
                <a:cs typeface="Palatino Linotype"/>
              </a:rPr>
              <a:t>sectional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dependence,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take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forms. </a:t>
            </a:r>
            <a:r>
              <a:rPr dirty="0" sz="1000" spc="-20">
                <a:latin typeface="Palatino Linotype"/>
                <a:cs typeface="Palatino Linotype"/>
              </a:rPr>
              <a:t>Either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relative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position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units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(some)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space,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according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so-</a:t>
            </a:r>
            <a:r>
              <a:rPr dirty="0" sz="1000" spc="-50">
                <a:latin typeface="Palatino Linotype"/>
                <a:cs typeface="Palatino Linotype"/>
              </a:rPr>
              <a:t>called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Tobler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law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70">
                <a:latin typeface="Palatino Linotype"/>
                <a:cs typeface="Palatino Linotype"/>
              </a:rPr>
              <a:t>–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nearby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units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are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“more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related”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than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far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35">
                <a:latin typeface="Palatino Linotype"/>
                <a:cs typeface="Palatino Linotype"/>
              </a:rPr>
              <a:t>away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ones;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depends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being </a:t>
            </a:r>
            <a:r>
              <a:rPr dirty="0" sz="1000" spc="-45">
                <a:latin typeface="Palatino Linotype"/>
                <a:cs typeface="Palatino Linotype"/>
              </a:rPr>
              <a:t>observed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same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time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thus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being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subject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same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set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common,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global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factors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 </a:t>
            </a:r>
            <a:r>
              <a:rPr dirty="0" sz="1000" spc="-25">
                <a:latin typeface="Palatino Linotype"/>
                <a:cs typeface="Palatino Linotype"/>
              </a:rPr>
              <a:t>affect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each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unit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extent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does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depend</a:t>
            </a:r>
            <a:r>
              <a:rPr dirty="0" sz="1000" spc="-20">
                <a:latin typeface="Palatino Linotype"/>
                <a:cs typeface="Palatino Linotype"/>
              </a:rPr>
              <a:t> 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distance.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200"/>
              </a:lnSpc>
              <a:spcBef>
                <a:spcPts val="3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former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kind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dependence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called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spatial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more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appropriate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describe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phe- </a:t>
            </a:r>
            <a:r>
              <a:rPr dirty="0" sz="1000" spc="-45">
                <a:latin typeface="Palatino Linotype"/>
                <a:cs typeface="Palatino Linotype"/>
              </a:rPr>
              <a:t>nomena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spill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over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from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nearby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ones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through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vicinity,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diffusion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disease</a:t>
            </a:r>
            <a:r>
              <a:rPr dirty="0" sz="1000" spc="-20">
                <a:latin typeface="Palatino Linotype"/>
                <a:cs typeface="Palatino Linotype"/>
              </a:rPr>
              <a:t> 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know-</a:t>
            </a:r>
            <a:r>
              <a:rPr dirty="0" sz="1000" spc="-60">
                <a:latin typeface="Palatino Linotype"/>
                <a:cs typeface="Palatino Linotype"/>
              </a:rPr>
              <a:t>how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labor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force</a:t>
            </a:r>
            <a:r>
              <a:rPr dirty="0" sz="1000" spc="-10">
                <a:latin typeface="Palatino Linotype"/>
                <a:cs typeface="Palatino Linotype"/>
              </a:rPr>
              <a:t> 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alteration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cigarette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sales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from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cross-</a:t>
            </a:r>
            <a:r>
              <a:rPr dirty="0" sz="1000" spc="-10">
                <a:latin typeface="Palatino Linotype"/>
                <a:cs typeface="Palatino Linotype"/>
              </a:rPr>
              <a:t>border </a:t>
            </a:r>
            <a:r>
              <a:rPr dirty="0" sz="1000" spc="-55">
                <a:latin typeface="Palatino Linotype"/>
                <a:cs typeface="Palatino Linotype"/>
              </a:rPr>
              <a:t>smuggling.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does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therefore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often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speak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local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dependence;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although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many </a:t>
            </a:r>
            <a:r>
              <a:rPr dirty="0" sz="1000" spc="-25">
                <a:latin typeface="Palatino Linotype"/>
                <a:cs typeface="Palatino Linotype"/>
              </a:rPr>
              <a:t>spatial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models,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actually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carry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over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across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spatial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units,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fact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always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do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79" y="607782"/>
            <a:ext cx="5243830" cy="42271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Time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Series</a:t>
            </a:r>
            <a:r>
              <a:rPr dirty="0" sz="800" spc="23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195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12700" marR="288290" indent="-635">
              <a:lnSpc>
                <a:spcPct val="100000"/>
              </a:lnSpc>
            </a:pPr>
            <a:r>
              <a:rPr dirty="0" sz="1000">
                <a:latin typeface="Palatino Linotype"/>
                <a:cs typeface="Palatino Linotype"/>
              </a:rPr>
              <a:t>so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distance-decaying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fashion,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whereby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influence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strongest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between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closest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units.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characterization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Pesaran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Tosetti </a:t>
            </a:r>
            <a:r>
              <a:rPr dirty="0" sz="1000">
                <a:latin typeface="Palatino Linotype"/>
                <a:cs typeface="Palatino Linotype"/>
              </a:rPr>
              <a:t>(2011),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kind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dependence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also </a:t>
            </a:r>
            <a:r>
              <a:rPr dirty="0" sz="1000" spc="-10">
                <a:latin typeface="Palatino Linotype"/>
                <a:cs typeface="Palatino Linotype"/>
              </a:rPr>
              <a:t>dubbed </a:t>
            </a:r>
            <a:r>
              <a:rPr dirty="0" sz="1000" spc="-50">
                <a:latin typeface="Palatino Linotype"/>
                <a:cs typeface="Palatino Linotype"/>
              </a:rPr>
              <a:t>“cross-</a:t>
            </a:r>
            <a:r>
              <a:rPr dirty="0" sz="1000" spc="-25">
                <a:latin typeface="Palatino Linotype"/>
                <a:cs typeface="Palatino Linotype"/>
              </a:rPr>
              <a:t>sectional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weak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dependence.”</a:t>
            </a:r>
            <a:endParaRPr sz="1000">
              <a:latin typeface="Palatino Linotype"/>
              <a:cs typeface="Palatino Linotype"/>
            </a:endParaRPr>
          </a:p>
          <a:p>
            <a:pPr algn="just" marL="12700" marR="288290" indent="107950">
              <a:lnSpc>
                <a:spcPts val="1190"/>
              </a:lnSpc>
              <a:spcBef>
                <a:spcPts val="3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latter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kind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dependence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does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instead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referenced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any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space: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relative</a:t>
            </a:r>
            <a:r>
              <a:rPr dirty="0" sz="1000" spc="-25">
                <a:latin typeface="Palatino Linotype"/>
                <a:cs typeface="Palatino Linotype"/>
              </a:rPr>
              <a:t> position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does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matter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because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assumed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stem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from </a:t>
            </a:r>
            <a:r>
              <a:rPr dirty="0" sz="1000" spc="-30">
                <a:latin typeface="Palatino Linotype"/>
                <a:cs typeface="Palatino Linotype"/>
              </a:rPr>
              <a:t>being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exposed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same,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25">
                <a:latin typeface="Palatino Linotype"/>
                <a:cs typeface="Palatino Linotype"/>
              </a:rPr>
              <a:t>sectionally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invariant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common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factors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world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interest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rate,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price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oil,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rate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technological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progress,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stock </a:t>
            </a:r>
            <a:r>
              <a:rPr dirty="0" sz="1000" spc="-35">
                <a:latin typeface="Palatino Linotype"/>
                <a:cs typeface="Palatino Linotype"/>
              </a:rPr>
              <a:t>market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booms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busts,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price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homes</a:t>
            </a:r>
            <a:r>
              <a:rPr dirty="0" sz="1000" spc="-25">
                <a:latin typeface="Palatino Linotype"/>
                <a:cs typeface="Palatino Linotype"/>
              </a:rPr>
              <a:t> in </a:t>
            </a:r>
            <a:r>
              <a:rPr dirty="0" sz="1000" spc="-40">
                <a:latin typeface="Palatino Linotype"/>
                <a:cs typeface="Palatino Linotype"/>
              </a:rPr>
              <a:t>some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reference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market).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Common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factors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well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originate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from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main</a:t>
            </a:r>
            <a:r>
              <a:rPr dirty="0" sz="1000" spc="-10">
                <a:latin typeface="Palatino Linotype"/>
                <a:cs typeface="Palatino Linotype"/>
              </a:rPr>
              <a:t> locations (think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primary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stock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exchange,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such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New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York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London,</a:t>
            </a:r>
            <a:r>
              <a:rPr dirty="0" sz="1000" spc="-10">
                <a:latin typeface="Palatino Linotype"/>
                <a:cs typeface="Palatino Linotype"/>
              </a:rPr>
              <a:t> setting prices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affect all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other </a:t>
            </a:r>
            <a:r>
              <a:rPr dirty="0" sz="1000" spc="-20">
                <a:latin typeface="Palatino Linotype"/>
                <a:cs typeface="Palatino Linotype"/>
              </a:rPr>
              <a:t>peers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worldwide)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but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effect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will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distance.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Because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factor-</a:t>
            </a:r>
            <a:r>
              <a:rPr dirty="0" sz="1000" spc="-10">
                <a:latin typeface="Palatino Linotype"/>
                <a:cs typeface="Palatino Linotype"/>
              </a:rPr>
              <a:t>related </a:t>
            </a:r>
            <a:r>
              <a:rPr dirty="0" sz="1000" spc="-45">
                <a:latin typeface="Palatino Linotype"/>
                <a:cs typeface="Palatino Linotype"/>
              </a:rPr>
              <a:t>dependence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does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typically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decrease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distance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units,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also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called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global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dependence.</a:t>
            </a:r>
            <a:r>
              <a:rPr dirty="0" sz="1000" spc="-10">
                <a:latin typeface="Palatino Linotype"/>
                <a:cs typeface="Palatino Linotype"/>
              </a:rPr>
              <a:t> 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characterization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Pesaran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Tosetti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(2011),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named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“cross-</a:t>
            </a:r>
            <a:r>
              <a:rPr dirty="0" sz="1000" spc="-10">
                <a:latin typeface="Palatino Linotype"/>
                <a:cs typeface="Palatino Linotype"/>
              </a:rPr>
              <a:t>sectional </a:t>
            </a:r>
            <a:r>
              <a:rPr dirty="0" sz="1000" spc="-35">
                <a:latin typeface="Palatino Linotype"/>
                <a:cs typeface="Palatino Linotype"/>
              </a:rPr>
              <a:t>strong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dependence.”</a:t>
            </a:r>
            <a:endParaRPr sz="1000">
              <a:latin typeface="Palatino Linotype"/>
              <a:cs typeface="Palatino Linotype"/>
            </a:endParaRPr>
          </a:p>
          <a:p>
            <a:pPr algn="just" marL="12700" marR="288290" indent="107950">
              <a:lnSpc>
                <a:spcPts val="1190"/>
              </a:lnSpc>
              <a:spcBef>
                <a:spcPts val="45"/>
              </a:spcBef>
            </a:pPr>
            <a:r>
              <a:rPr dirty="0" sz="1000" spc="-65">
                <a:latin typeface="Palatino Linotype"/>
                <a:cs typeface="Palatino Linotype"/>
              </a:rPr>
              <a:t>As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seen </a:t>
            </a:r>
            <a:r>
              <a:rPr dirty="0" sz="1000" spc="-35">
                <a:latin typeface="Palatino Linotype"/>
                <a:cs typeface="Palatino Linotype"/>
              </a:rPr>
              <a:t>from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examples,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common</a:t>
            </a:r>
            <a:r>
              <a:rPr dirty="0" sz="1000" spc="-25">
                <a:latin typeface="Palatino Linotype"/>
                <a:cs typeface="Palatino Linotype"/>
              </a:rPr>
              <a:t> factors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observable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not: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when </a:t>
            </a:r>
            <a:r>
              <a:rPr dirty="0" sz="1000" spc="-5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hey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unobservable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course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interesting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importantly,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also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 </a:t>
            </a:r>
            <a:r>
              <a:rPr dirty="0" sz="1000" spc="-40">
                <a:latin typeface="Palatino Linotype"/>
                <a:cs typeface="Palatino Linotype"/>
              </a:rPr>
              <a:t>correlated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regressors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included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model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that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if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they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omitted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because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they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 </a:t>
            </a:r>
            <a:r>
              <a:rPr dirty="0" sz="1000" spc="-40">
                <a:latin typeface="Palatino Linotype"/>
                <a:cs typeface="Palatino Linotype"/>
              </a:rPr>
              <a:t>unobservable,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source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endogeneity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hence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inconsistency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estimators, </a:t>
            </a:r>
            <a:r>
              <a:rPr dirty="0" sz="1000" spc="-35">
                <a:latin typeface="Palatino Linotype"/>
                <a:cs typeface="Palatino Linotype"/>
              </a:rPr>
              <a:t>unless</a:t>
            </a:r>
            <a:r>
              <a:rPr dirty="0" sz="1000" spc="-30">
                <a:latin typeface="Palatino Linotype"/>
                <a:cs typeface="Palatino Linotype"/>
              </a:rPr>
              <a:t> they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 </a:t>
            </a:r>
            <a:r>
              <a:rPr dirty="0" sz="1000" spc="-45">
                <a:latin typeface="Palatino Linotype"/>
                <a:cs typeface="Palatino Linotype"/>
              </a:rPr>
              <a:t>appropriately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accounted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assessment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properties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panel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 </a:t>
            </a:r>
            <a:r>
              <a:rPr dirty="0" sz="1000" spc="-25">
                <a:latin typeface="Palatino Linotype"/>
                <a:cs typeface="Palatino Linotype"/>
              </a:rPr>
              <a:t>series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under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omitted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factors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scenarios,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Coakley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al.,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2006).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287655" indent="107950">
              <a:lnSpc>
                <a:spcPts val="1190"/>
              </a:lnSpc>
              <a:spcBef>
                <a:spcPts val="2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ﬁrst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kind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dependence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will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subject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chapter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spatial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panels.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follow- </a:t>
            </a:r>
            <a:r>
              <a:rPr dirty="0" sz="1000" spc="-60">
                <a:latin typeface="Palatino Linotype"/>
                <a:cs typeface="Palatino Linotype"/>
              </a:rPr>
              <a:t>ing,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common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factor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induced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will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be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our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primary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concern;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nevertheless,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methods </a:t>
            </a:r>
            <a:r>
              <a:rPr dirty="0" sz="1000" spc="-40">
                <a:latin typeface="Palatino Linotype"/>
                <a:cs typeface="Palatino Linotype"/>
              </a:rPr>
              <a:t>presented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here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generally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robust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spatial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well.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8.3.1</a:t>
            </a:r>
            <a:r>
              <a:rPr dirty="0" sz="1000" spc="33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Common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Factor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spc="-20" b="1">
                <a:latin typeface="Calibri"/>
                <a:cs typeface="Calibri"/>
              </a:rPr>
              <a:t>Model</a:t>
            </a:r>
            <a:endParaRPr sz="1000">
              <a:latin typeface="Calibri"/>
              <a:cs typeface="Calibri"/>
            </a:endParaRPr>
          </a:p>
          <a:p>
            <a:pPr algn="just" marL="12700">
              <a:lnSpc>
                <a:spcPct val="100000"/>
              </a:lnSpc>
              <a:spcBef>
                <a:spcPts val="595"/>
              </a:spcBef>
            </a:pPr>
            <a:r>
              <a:rPr dirty="0" sz="1000" spc="-40">
                <a:latin typeface="Palatino Linotype"/>
                <a:cs typeface="Palatino Linotype"/>
              </a:rPr>
              <a:t>Consider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factor-</a:t>
            </a:r>
            <a:r>
              <a:rPr dirty="0" sz="1000" spc="-45">
                <a:latin typeface="Palatino Linotype"/>
                <a:cs typeface="Palatino Linotype"/>
              </a:rPr>
              <a:t>augmented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model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891323" y="4882839"/>
            <a:ext cx="11804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6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55" i="1">
                <a:latin typeface="Meiryo"/>
                <a:cs typeface="Meiryo"/>
              </a:rPr>
              <a:t/>
            </a:r>
            <a:r>
              <a:rPr dirty="0" baseline="34188" sz="975" spc="60" i="1">
                <a:latin typeface="Meiryo"/>
                <a:cs typeface="Meiryo"/>
              </a:rPr>
              <a:t>⊤</a:t>
            </a:r>
            <a:r>
              <a:rPr dirty="0" sz="1000" spc="60" i="1">
                <a:latin typeface="Palatino Linotype"/>
                <a:cs typeface="Palatino Linotype"/>
              </a:rPr>
              <a:t>z</a:t>
            </a:r>
            <a:r>
              <a:rPr dirty="0" sz="1000" spc="45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45">
                <a:latin typeface="Cambria"/>
                <a:cs typeface="Cambria"/>
              </a:rPr>
              <a:t> </a:t>
            </a:r>
            <a:r>
              <a:rPr dirty="0" sz="1000" spc="-365" i="1">
                <a:latin typeface="Meiryo"/>
                <a:cs typeface="Meiryo"/>
              </a:rPr>
              <a:t/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spc="-5" i="1">
                <a:latin typeface="Palatino Linotype"/>
                <a:cs typeface="Palatino Linotype"/>
              </a:rPr>
              <a:t>f</a:t>
            </a:r>
            <a:r>
              <a:rPr dirty="0" sz="1000" spc="1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45">
                <a:latin typeface="Cambria"/>
                <a:cs typeface="Cambria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268181" y="4955470"/>
            <a:ext cx="8528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26720" algn="l"/>
                <a:tab pos="765175" algn="l"/>
              </a:tabLst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160" i="1">
                <a:latin typeface="Palatino Linotype"/>
                <a:cs typeface="Palatino Linotype"/>
              </a:rPr>
              <a:t>  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28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43377" y="5108426"/>
            <a:ext cx="5011420" cy="1391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-635">
              <a:lnSpc>
                <a:spcPct val="100000"/>
              </a:lnSpc>
              <a:spcBef>
                <a:spcPts val="95"/>
              </a:spcBef>
            </a:pP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n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2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ss</a:t>
            </a:r>
            <a:r>
              <a:rPr dirty="0" sz="1000" spc="35">
                <a:latin typeface="Palatino Linotype"/>
                <a:cs typeface="Palatino Linotype"/>
              </a:rPr>
              <a:t>-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2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52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geno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uding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f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52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d,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ionally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ommon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38100" marR="30480" indent="107950">
              <a:lnSpc>
                <a:spcPts val="1190"/>
              </a:lnSpc>
              <a:spcBef>
                <a:spcPts val="30"/>
              </a:spcBef>
            </a:pPr>
            <a:r>
              <a:rPr dirty="0" sz="1000" spc="-30">
                <a:latin typeface="Palatino Linotype"/>
                <a:cs typeface="Palatino Linotype"/>
              </a:rPr>
              <a:t>Such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structure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capable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generating</a:t>
            </a:r>
            <a:r>
              <a:rPr dirty="0" sz="1000" spc="-20">
                <a:latin typeface="Palatino Linotype"/>
                <a:cs typeface="Palatino Linotype"/>
              </a:rPr>
              <a:t> cross-</a:t>
            </a:r>
            <a:r>
              <a:rPr dirty="0" sz="1000" spc="-25">
                <a:latin typeface="Palatino Linotype"/>
                <a:cs typeface="Palatino Linotype"/>
              </a:rPr>
              <a:t>sectional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similar,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albeit not </a:t>
            </a:r>
            <a:r>
              <a:rPr dirty="0" sz="1000" spc="-30">
                <a:latin typeface="Palatino Linotype"/>
                <a:cs typeface="Palatino Linotype"/>
              </a:rPr>
              <a:t>identical,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response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across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countries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modiﬁcations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common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factors,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measured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factor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loadings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baseline="-21367" sz="975" spc="-89" i="1">
                <a:latin typeface="Palatino Linotype"/>
                <a:cs typeface="Palatino Linotype"/>
              </a:rPr>
              <a:t>n</a:t>
            </a:r>
            <a:r>
              <a:rPr dirty="0" sz="1000" spc="-110">
                <a:latin typeface="Palatino Linotype"/>
                <a:cs typeface="Palatino Linotype"/>
              </a:rPr>
              <a:t>.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common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factors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allowed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regressors,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 </a:t>
            </a:r>
            <a:r>
              <a:rPr dirty="0" sz="1000" spc="-5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most </a:t>
            </a:r>
            <a:r>
              <a:rPr dirty="0" sz="1000" spc="-65">
                <a:latin typeface="Palatino Linotype"/>
                <a:cs typeface="Palatino Linotype"/>
              </a:rPr>
              <a:t>likely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 </a:t>
            </a:r>
            <a:r>
              <a:rPr dirty="0" sz="1000" spc="-35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case,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their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both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through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factor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loadings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through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indirect </a:t>
            </a:r>
            <a:r>
              <a:rPr dirty="0" sz="1000" spc="-20">
                <a:latin typeface="Palatino Linotype"/>
                <a:cs typeface="Palatino Linotype"/>
              </a:rPr>
              <a:t>effect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observed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regressors.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common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factors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also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allowed</a:t>
            </a:r>
            <a:r>
              <a:rPr dirty="0" sz="1000">
                <a:latin typeface="Palatino Linotype"/>
                <a:cs typeface="Palatino Linotype"/>
              </a:rPr>
              <a:t> 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nonsta- </a:t>
            </a:r>
            <a:r>
              <a:rPr dirty="0" sz="1000" spc="-40">
                <a:latin typeface="Palatino Linotype"/>
                <a:cs typeface="Palatino Linotype"/>
              </a:rPr>
              <a:t>tionary.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Moreover,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remainder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term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allowed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 </a:t>
            </a:r>
            <a:r>
              <a:rPr dirty="0" sz="1000" spc="-45">
                <a:latin typeface="Palatino Linotype"/>
                <a:cs typeface="Palatino Linotype"/>
              </a:rPr>
              <a:t>spatially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891303" y="6665419"/>
            <a:ext cx="43560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59" i="1">
                <a:latin typeface="Meiryo"/>
                <a:cs typeface="Meiryo"/>
              </a:rPr>
              <a:t/>
            </a:r>
            <a:r>
              <a:rPr dirty="0" baseline="-21367" sz="975" spc="-15" i="1">
                <a:latin typeface="Palatino Linotype"/>
                <a:cs typeface="Palatino Linotype"/>
              </a:rPr>
              <a:t>nt</a:t>
            </a:r>
            <a:r>
              <a:rPr dirty="0" baseline="-21367" sz="975" spc="18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347397" y="6544802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300759" y="6549973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463954" y="6696964"/>
            <a:ext cx="7486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 spc="-284" i="1">
                <a:latin typeface="Meiryo"/>
                <a:cs typeface="Meiryo"/>
              </a:rPr>
              <a:t/>
            </a: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70" i="1">
                <a:latin typeface="Palatino Linotype"/>
                <a:cs typeface="Palatino Linotype"/>
              </a:rPr>
              <a:t>m</a:t>
            </a:r>
            <a:r>
              <a:rPr dirty="0" baseline="13888" sz="1500" spc="-810" i="1">
                <a:latin typeface="Meiryo"/>
                <a:cs typeface="Meiryo"/>
              </a:rPr>
              <a:t/>
            </a:r>
            <a:r>
              <a:rPr dirty="0" sz="650" spc="15" i="1">
                <a:latin typeface="Palatino Linotype"/>
                <a:cs typeface="Palatino Linotype"/>
              </a:rPr>
              <a:t>m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80" i="1">
                <a:latin typeface="Palatino Linotype"/>
                <a:cs typeface="Palatino Linotype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+</a:t>
            </a:r>
            <a:r>
              <a:rPr dirty="0" baseline="13888" sz="1500" spc="-22">
                <a:latin typeface="Cambria"/>
                <a:cs typeface="Cambria"/>
              </a:rPr>
              <a:t> </a:t>
            </a:r>
            <a:r>
              <a:rPr dirty="0" baseline="13888" sz="1500" spc="-607" i="1">
                <a:latin typeface="Meiryo"/>
                <a:cs typeface="Meiryo"/>
              </a:rPr>
              <a:t/>
            </a:r>
            <a:r>
              <a:rPr dirty="0" sz="650" spc="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581479" y="8027009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90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517975" y="6815465"/>
            <a:ext cx="5062220" cy="1516380"/>
          </a:xfrm>
          <a:prstGeom prst="rect">
            <a:avLst/>
          </a:prstGeom>
        </p:spPr>
        <p:txBody>
          <a:bodyPr wrap="square" lIns="0" tIns="42545" rIns="0" bIns="0" rtlCol="0" vert="horz">
            <a:spAutoFit/>
          </a:bodyPr>
          <a:lstStyle/>
          <a:p>
            <a:pPr marL="791210">
              <a:lnSpc>
                <a:spcPct val="100000"/>
              </a:lnSpc>
              <a:spcBef>
                <a:spcPts val="335"/>
              </a:spcBef>
            </a:pPr>
            <a:r>
              <a:rPr dirty="0" sz="650" spc="-25" i="1">
                <a:latin typeface="Palatino Linotype"/>
                <a:cs typeface="Palatino Linotype"/>
              </a:rPr>
              <a:t>m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algn="just" marL="63500" marR="55880">
              <a:lnSpc>
                <a:spcPct val="100000"/>
              </a:lnSpc>
              <a:spcBef>
                <a:spcPts val="325"/>
              </a:spcBef>
            </a:pPr>
            <a:r>
              <a:rPr dirty="0" sz="1000" spc="-60">
                <a:latin typeface="Palatino Linotype"/>
                <a:cs typeface="Palatino Linotype"/>
              </a:rPr>
              <a:t>where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Meiryo"/>
                <a:cs typeface="Meiryo"/>
              </a:rPr>
              <a:t/>
            </a:r>
            <a:r>
              <a:rPr dirty="0" baseline="-21367" sz="975" spc="-30" i="1">
                <a:latin typeface="Palatino Linotype"/>
                <a:cs typeface="Palatino Linotype"/>
              </a:rPr>
              <a:t>nm</a:t>
            </a:r>
            <a:r>
              <a:rPr dirty="0" baseline="-21367" sz="975" spc="82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30">
                <a:latin typeface="Palatino Linotype"/>
                <a:cs typeface="Palatino Linotype"/>
              </a:rPr>
              <a:t>generic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element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spatial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weights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9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nonzero</a:t>
            </a:r>
            <a:r>
              <a:rPr dirty="0" sz="1000" spc="-20">
                <a:latin typeface="Palatino Linotype"/>
                <a:cs typeface="Palatino Linotype"/>
              </a:rPr>
              <a:t> ele- </a:t>
            </a:r>
            <a:r>
              <a:rPr dirty="0" sz="1000" spc="-30">
                <a:latin typeface="Palatino Linotype"/>
                <a:cs typeface="Palatino Linotype"/>
              </a:rPr>
              <a:t>ments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correspond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pairs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spatially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close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(e.g.,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regions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sharing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common </a:t>
            </a:r>
            <a:r>
              <a:rPr dirty="0" sz="1000" spc="-35">
                <a:latin typeface="Palatino Linotype"/>
                <a:cs typeface="Palatino Linotype"/>
              </a:rPr>
              <a:t>border,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below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given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distance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threshold);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 each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weighted </a:t>
            </a:r>
            <a:r>
              <a:rPr dirty="0" sz="1000" spc="-55">
                <a:latin typeface="Palatino Linotype"/>
                <a:cs typeface="Palatino Linotype"/>
              </a:rPr>
              <a:t>average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10">
                <a:latin typeface="Palatino Linotype"/>
                <a:cs typeface="Palatino Linotype"/>
              </a:rPr>
              <a:t> 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close-</a:t>
            </a:r>
            <a:r>
              <a:rPr dirty="0" sz="1000" spc="-4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according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parameter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35" i="1">
                <a:latin typeface="Meiryo"/>
                <a:cs typeface="Meiryo"/>
              </a:rPr>
              <a:t/>
            </a:r>
            <a:r>
              <a:rPr dirty="0" sz="1000" spc="-5">
                <a:latin typeface="Palatino Linotype"/>
                <a:cs typeface="Palatino Linotype"/>
              </a:rPr>
              <a:t>.</a:t>
            </a:r>
            <a:r>
              <a:rPr dirty="0" baseline="29914" sz="975" spc="67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  <a:p>
            <a:pPr algn="just" marL="63500" marR="55880" indent="107950">
              <a:lnSpc>
                <a:spcPts val="1190"/>
              </a:lnSpc>
              <a:spcBef>
                <a:spcPts val="2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two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kinds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dependence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induced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by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omitted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common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factors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by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spatial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 </a:t>
            </a:r>
            <a:r>
              <a:rPr dirty="0" sz="1000" spc="-20">
                <a:latin typeface="Palatino Linotype"/>
                <a:cs typeface="Palatino Linotype"/>
              </a:rPr>
              <a:t>correlation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have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serious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consequences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properties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neglected.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50">
              <a:latin typeface="Palatino Linotype"/>
              <a:cs typeface="Palatino Linotype"/>
            </a:endParaRPr>
          </a:p>
          <a:p>
            <a:pPr marL="63500" marR="306070">
              <a:lnSpc>
                <a:spcPct val="103800"/>
              </a:lnSpc>
            </a:pPr>
            <a:r>
              <a:rPr dirty="0" sz="800">
                <a:latin typeface="Palatino Linotype"/>
                <a:cs typeface="Palatino Linotype"/>
              </a:rPr>
              <a:t>2</a:t>
            </a:r>
            <a:r>
              <a:rPr dirty="0" sz="800" spc="225">
                <a:latin typeface="Palatino Linotype"/>
                <a:cs typeface="Palatino Linotype"/>
              </a:rPr>
              <a:t> </a:t>
            </a:r>
            <a:r>
              <a:rPr dirty="0" sz="800" spc="385">
                <a:latin typeface="Palatino Linotype"/>
                <a:cs typeface="Palatino Linotype"/>
              </a:rPr>
              <a:t>h</a:t>
            </a:r>
            <a:r>
              <a:rPr dirty="0" sz="800" spc="-15">
                <a:latin typeface="Palatino Linotype"/>
                <a:cs typeface="Palatino Linotype"/>
              </a:rPr>
              <a:t>is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known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in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spatial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econometrics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literature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as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spatial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autoregressive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model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and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will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be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covered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in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Chapter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10.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45964" y="607782"/>
            <a:ext cx="5320030" cy="33508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196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321310" marR="55880">
              <a:lnSpc>
                <a:spcPct val="100000"/>
              </a:lnSpc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mer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indu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sive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d</a:t>
            </a:r>
            <a:r>
              <a:rPr dirty="0" sz="1000" spc="-75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ara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aran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ti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(2011)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stro</a:t>
            </a:r>
            <a:r>
              <a:rPr dirty="0" sz="1000" spc="-20" i="1">
                <a:latin typeface="Palatino Linotype"/>
                <a:cs typeface="Palatino Linotype"/>
              </a:rPr>
              <a:t>n</a:t>
            </a:r>
            <a:r>
              <a:rPr dirty="0" sz="1000" spc="-30" i="1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14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mi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mmon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endogenous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ome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dub</a:t>
            </a:r>
            <a:r>
              <a:rPr dirty="0" sz="1000" spc="-4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w</a:t>
            </a:r>
            <a:r>
              <a:rPr dirty="0" sz="1000" i="1">
                <a:latin typeface="Palatino Linotype"/>
                <a:cs typeface="Palatino Linotype"/>
              </a:rPr>
              <a:t>e</a:t>
            </a:r>
            <a:r>
              <a:rPr dirty="0" sz="1000" spc="75" i="1">
                <a:latin typeface="Palatino Linotype"/>
                <a:cs typeface="Palatino Linotype"/>
              </a:rPr>
              <a:t>a</a:t>
            </a:r>
            <a:r>
              <a:rPr dirty="0" sz="1000" spc="20" i="1">
                <a:latin typeface="Palatino Linotype"/>
                <a:cs typeface="Palatino Linotype"/>
              </a:rPr>
              <a:t>k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ious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quen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still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ineﬃcien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alid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e);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14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ens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spu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io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ssion.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ol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45">
                <a:latin typeface="Palatino Linotype"/>
                <a:cs typeface="Palatino Linotype"/>
              </a:rPr>
              <a:t>ind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ak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ll.</a:t>
            </a:r>
            <a:endParaRPr sz="1000">
              <a:latin typeface="Palatino Linotype"/>
              <a:cs typeface="Palatino Linotype"/>
            </a:endParaRPr>
          </a:p>
          <a:p>
            <a:pPr algn="just" marL="321310" marR="55880" indent="107950">
              <a:lnSpc>
                <a:spcPts val="1200"/>
              </a:lnSpc>
              <a:spcBef>
                <a:spcPts val="20"/>
              </a:spcBef>
            </a:pP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ni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adin</a:t>
            </a:r>
            <a:r>
              <a:rPr dirty="0" sz="1000" spc="-50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-75">
                <a:latin typeface="Cambria"/>
                <a:cs typeface="Cambria"/>
              </a:rPr>
              <a:t>∀</a:t>
            </a:r>
            <a:r>
              <a:rPr dirty="0" sz="1000" spc="-20" i="1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m- </a:t>
            </a:r>
            <a:r>
              <a:rPr dirty="0" sz="1000" spc="-35">
                <a:latin typeface="Palatino Linotype"/>
                <a:cs typeface="Palatino Linotype"/>
              </a:rPr>
              <a:t>mon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75">
                <a:latin typeface="Palatino Linotype"/>
                <a:cs typeface="Palatino Linotype"/>
              </a:rPr>
              <a:t>y 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60" b="1">
                <a:latin typeface="Cambria"/>
                <a:cs typeface="Cambria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dummi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i.e.,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60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-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75">
                <a:latin typeface="Palatino Linotype"/>
                <a:cs typeface="Palatino Linotype"/>
              </a:rPr>
              <a:t>y </a:t>
            </a:r>
            <a:r>
              <a:rPr dirty="0" sz="1000" spc="-50">
                <a:latin typeface="Palatino Linotype"/>
                <a:cs typeface="Palatino Linotype"/>
              </a:rPr>
              <a:t>dem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400">
              <a:latin typeface="Palatino Linotype"/>
              <a:cs typeface="Palatino Linotype"/>
            </a:endParaRPr>
          </a:p>
          <a:p>
            <a:pPr marL="321310">
              <a:lnSpc>
                <a:spcPct val="100000"/>
              </a:lnSpc>
              <a:spcBef>
                <a:spcPts val="5"/>
              </a:spcBef>
            </a:pPr>
            <a:r>
              <a:rPr dirty="0" sz="1000" b="1">
                <a:latin typeface="Calibri"/>
                <a:cs typeface="Calibri"/>
              </a:rPr>
              <a:t>8.3.2</a:t>
            </a:r>
            <a:r>
              <a:rPr dirty="0" sz="1000" spc="34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Common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Correlated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Effects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Augmentation</a:t>
            </a:r>
            <a:endParaRPr sz="1000">
              <a:latin typeface="Calibri"/>
              <a:cs typeface="Calibri"/>
            </a:endParaRPr>
          </a:p>
          <a:p>
            <a:pPr algn="just" marL="321310" marR="55880">
              <a:lnSpc>
                <a:spcPct val="100000"/>
              </a:lnSpc>
              <a:spcBef>
                <a:spcPts val="59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inciple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ommon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114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spc="5" b="1">
                <a:latin typeface="Cambria"/>
                <a:cs typeface="Cambria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aran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(2006)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f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  </a:t>
            </a:r>
            <a:r>
              <a:rPr dirty="0" baseline="-21367" sz="975" spc="-104" i="1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45">
                <a:latin typeface="Palatino Linotype"/>
                <a:cs typeface="Palatino Linotype"/>
              </a:rPr>
              <a:t>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verag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ollo</a:t>
            </a:r>
            <a:r>
              <a:rPr dirty="0" sz="1000" spc="-7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nal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2010),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onsider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877348" y="4048389"/>
            <a:ext cx="11607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 i="1">
                <a:latin typeface="Palatino Linotype"/>
                <a:cs typeface="Palatino Linotype"/>
              </a:rPr>
              <a:t>y</a:t>
            </a:r>
            <a:r>
              <a:rPr dirty="0" sz="650" i="1">
                <a:latin typeface="Palatino Linotype"/>
                <a:cs typeface="Palatino Linotype"/>
              </a:rPr>
              <a:t>nt</a:t>
            </a:r>
            <a:r>
              <a:rPr dirty="0" sz="650" spc="145" i="1">
                <a:latin typeface="Palatino Linotype"/>
                <a:cs typeface="Palatino Linotype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=</a:t>
            </a:r>
            <a:r>
              <a:rPr dirty="0" baseline="13888" sz="1500" spc="52">
                <a:latin typeface="Cambria"/>
                <a:cs typeface="Cambria"/>
              </a:rPr>
              <a:t> </a:t>
            </a:r>
            <a:r>
              <a:rPr dirty="0" baseline="13888" sz="1500" spc="-367" i="1">
                <a:latin typeface="Meiryo"/>
                <a:cs typeface="Meiryo"/>
              </a:rPr>
              <a:t/>
            </a:r>
            <a:r>
              <a:rPr dirty="0" sz="650" spc="-245" i="1">
                <a:latin typeface="Palatino Linotype"/>
                <a:cs typeface="Palatino Linotype"/>
              </a:rPr>
              <a:t>n</a:t>
            </a:r>
            <a:r>
              <a:rPr dirty="0" sz="650" spc="105" i="1">
                <a:latin typeface="Palatino Linotype"/>
                <a:cs typeface="Palatino Linotype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+</a:t>
            </a:r>
            <a:r>
              <a:rPr dirty="0" baseline="13888" sz="1500" spc="-15">
                <a:latin typeface="Cambria"/>
                <a:cs typeface="Cambria"/>
              </a:rPr>
              <a:t> </a:t>
            </a:r>
            <a:r>
              <a:rPr dirty="0" baseline="13888" sz="1500" spc="-652" i="1">
                <a:latin typeface="Meiryo"/>
                <a:cs typeface="Meiryo"/>
              </a:rPr>
              <a:t/>
            </a:r>
            <a:r>
              <a:rPr dirty="0" sz="650" spc="10" i="1">
                <a:latin typeface="Palatino Linotype"/>
                <a:cs typeface="Palatino Linotype"/>
              </a:rPr>
              <a:t>n</a:t>
            </a:r>
            <a:r>
              <a:rPr dirty="0" baseline="13888" sz="1500" spc="-7" i="1">
                <a:latin typeface="Palatino Linotype"/>
                <a:cs typeface="Palatino Linotype"/>
              </a:rPr>
              <a:t>z</a:t>
            </a:r>
            <a:r>
              <a:rPr dirty="0" sz="650" spc="5" i="1">
                <a:latin typeface="Palatino Linotype"/>
                <a:cs typeface="Palatino Linotype"/>
              </a:rPr>
              <a:t>nt</a:t>
            </a:r>
            <a:r>
              <a:rPr dirty="0" sz="650" spc="105" i="1">
                <a:latin typeface="Palatino Linotype"/>
                <a:cs typeface="Palatino Linotype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+</a:t>
            </a:r>
            <a:r>
              <a:rPr dirty="0" baseline="13888" sz="1500" spc="-22">
                <a:latin typeface="Cambria"/>
                <a:cs typeface="Cambria"/>
              </a:rPr>
              <a:t> </a:t>
            </a:r>
            <a:r>
              <a:rPr dirty="0" baseline="13888" sz="1500" spc="-637" i="1">
                <a:latin typeface="Meiryo"/>
                <a:cs typeface="Meiryo"/>
              </a:rPr>
              <a:t/>
            </a:r>
            <a:r>
              <a:rPr dirty="0" sz="650" spc="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250941" y="4016842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(8.6)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54811" y="4252303"/>
            <a:ext cx="4960620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where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both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(composite)</a:t>
            </a:r>
            <a:r>
              <a:rPr dirty="0" sz="1000" spc="-10">
                <a:latin typeface="Palatino Linotype"/>
                <a:cs typeface="Palatino Linotype"/>
              </a:rPr>
              <a:t> error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45" i="1">
                <a:latin typeface="Meiryo"/>
                <a:cs typeface="Meiryo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regressors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linear</a:t>
            </a:r>
            <a:r>
              <a:rPr dirty="0" sz="1000" spc="-10">
                <a:latin typeface="Palatino Linotype"/>
                <a:cs typeface="Palatino Linotype"/>
              </a:rPr>
              <a:t> combinations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unobserved,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35">
                <a:latin typeface="Palatino Linotype"/>
                <a:cs typeface="Palatino Linotype"/>
              </a:rPr>
              <a:t>sectionally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invariant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factors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f</a:t>
            </a:r>
            <a:r>
              <a:rPr dirty="0" sz="1000" spc="-5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252265" y="4712562"/>
            <a:ext cx="4438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55600" algn="l"/>
              </a:tabLst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2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64627" y="4639900"/>
            <a:ext cx="46761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398645" algn="l"/>
              </a:tabLst>
            </a:pPr>
            <a:r>
              <a:rPr dirty="0" sz="1000" spc="-459" i="1">
                <a:latin typeface="Meiryo"/>
                <a:cs typeface="Meiryo"/>
              </a:rPr>
              <a:t/>
            </a:r>
            <a:r>
              <a:rPr dirty="0" baseline="-21367" sz="975" spc="-15" i="1">
                <a:latin typeface="Palatino Linotype"/>
                <a:cs typeface="Palatino Linotype"/>
              </a:rPr>
              <a:t>nt</a:t>
            </a:r>
            <a:r>
              <a:rPr dirty="0" baseline="-21367" sz="975" spc="17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90" i="1">
                <a:latin typeface="Meiryo"/>
                <a:cs typeface="Meiryo"/>
              </a:rPr>
              <a:t/>
            </a:r>
            <a:r>
              <a:rPr dirty="0" baseline="34188" sz="975" spc="15" i="1">
                <a:latin typeface="Meiryo"/>
                <a:cs typeface="Meiryo"/>
              </a:rPr>
              <a:t>⊤</a:t>
            </a:r>
            <a:r>
              <a:rPr dirty="0" sz="1000" spc="5" i="1">
                <a:latin typeface="Palatino Linotype"/>
                <a:cs typeface="Palatino Linotype"/>
              </a:rPr>
              <a:t>f</a:t>
            </a:r>
            <a:r>
              <a:rPr dirty="0" sz="1000" spc="17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(8.7)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535038" y="5024258"/>
            <a:ext cx="1524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4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64647" y="4951472"/>
            <a:ext cx="46761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398645" algn="l"/>
              </a:tabLst>
            </a:pP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30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79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Г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sz="1000" spc="29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365" i="1">
                <a:latin typeface="Meiryo"/>
                <a:cs typeface="Meiryo"/>
              </a:rPr>
              <a:t/>
            </a:r>
            <a:r>
              <a:rPr dirty="0" baseline="-21367" sz="975" spc="30" i="1">
                <a:latin typeface="Palatino Linotype"/>
                <a:cs typeface="Palatino Linotype"/>
              </a:rPr>
              <a:t>nt</a:t>
            </a:r>
            <a:r>
              <a:rPr dirty="0" baseline="-21367" sz="975" i="1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(8.8)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662828" y="5187047"/>
            <a:ext cx="36480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Substituting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(8.7)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(8.6)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combining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result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(8.8),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get: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546584" y="5495283"/>
            <a:ext cx="1581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90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877348" y="5422513"/>
            <a:ext cx="1136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84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d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6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C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sz="1000" spc="27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nt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250929" y="5422503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(8.9)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29412" y="5657963"/>
            <a:ext cx="1428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where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35">
                <a:latin typeface="Cambria"/>
                <a:cs typeface="Cambria"/>
              </a:rPr>
              <a:t>(</a:t>
            </a:r>
            <a:r>
              <a:rPr dirty="0" sz="1000" spc="-35" i="1">
                <a:latin typeface="Palatino Linotype"/>
                <a:cs typeface="Palatino Linotype"/>
              </a:rPr>
              <a:t>y</a:t>
            </a:r>
            <a:r>
              <a:rPr dirty="0" baseline="-21367" sz="975" spc="-52" i="1">
                <a:latin typeface="Palatino Linotype"/>
                <a:cs typeface="Palatino Linotype"/>
              </a:rPr>
              <a:t>nt</a:t>
            </a:r>
            <a:r>
              <a:rPr dirty="0" sz="1000" spc="-3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-21367" sz="975" spc="-15" i="1">
                <a:latin typeface="Palatino Linotype"/>
                <a:cs typeface="Palatino Linotype"/>
              </a:rPr>
              <a:t>nt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baseline="29914" sz="975" spc="67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959877" y="6120619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902727" y="6047833"/>
            <a:ext cx="2889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125" i="1">
                <a:latin typeface="Meiryo"/>
                <a:cs typeface="Meiryo"/>
              </a:rPr>
              <a:t> 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200825" y="5894907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>
                <a:latin typeface="Meiryo"/>
                <a:cs typeface="Meiryo"/>
              </a:rPr>
              <a:t>⎛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200825" y="6016291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200825" y="613116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200825" y="6220315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⎝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284833" y="5947944"/>
            <a:ext cx="5067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53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229" i="1">
                <a:latin typeface="Meiryo"/>
                <a:cs typeface="Meiryo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339240" y="6020720"/>
            <a:ext cx="5264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162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190" i="1">
                <a:latin typeface="Palatino Linotype"/>
                <a:cs typeface="Palatino Linotype"/>
              </a:rPr>
              <a:t>  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636762" y="5903588"/>
            <a:ext cx="3098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2095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baseline="2777" sz="1500" spc="-1500">
                <a:latin typeface="Meiryo"/>
                <a:cs typeface="Meiryo"/>
              </a:rPr>
              <a:t>⎞</a:t>
            </a:r>
            <a:endParaRPr baseline="2777" sz="1500">
              <a:latin typeface="Meiryo"/>
              <a:cs typeface="Meiryo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493202" y="6175622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557208" y="6248403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876564" y="6016291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876564" y="613116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876564" y="6220315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⎠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971535" y="6714294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902727" y="6641617"/>
            <a:ext cx="2692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d</a:t>
            </a:r>
            <a:r>
              <a:rPr dirty="0" sz="1000" spc="48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181506" y="648858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⎛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181506" y="660996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181506" y="672484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181506" y="6813989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⎝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314321" y="6541619"/>
            <a:ext cx="303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7965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6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592069" y="6538497"/>
            <a:ext cx="92710" cy="2038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20320">
              <a:lnSpc>
                <a:spcPts val="69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  <a:p>
            <a:pPr marL="12700">
              <a:lnSpc>
                <a:spcPts val="690"/>
              </a:lnSpc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314321" y="6769410"/>
            <a:ext cx="3048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9554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I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593215" y="6842076"/>
            <a:ext cx="654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 i="1">
                <a:latin typeface="Palatino Linotype"/>
                <a:cs typeface="Palatino Linotype"/>
              </a:rPr>
              <a:t>k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741007" y="648857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⎞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741007" y="6609965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741007" y="672483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741007" y="6813984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⎠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941483" y="6564349"/>
            <a:ext cx="920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8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007781" y="6637140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915631" y="6716263"/>
            <a:ext cx="1905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 i="1">
                <a:latin typeface="Palatino Linotype"/>
                <a:cs typeface="Palatino Linotype"/>
              </a:rPr>
              <a:t>a</a:t>
            </a:r>
            <a:r>
              <a:rPr dirty="0" baseline="-21367" sz="975" spc="-37" i="1">
                <a:latin typeface="Palatino Linotype"/>
                <a:cs typeface="Palatino Linotype"/>
              </a:rPr>
              <a:t>n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819072" y="6462625"/>
            <a:ext cx="3898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1305" algn="l"/>
              </a:tabLst>
            </a:pPr>
            <a:r>
              <a:rPr dirty="0" sz="1000" spc="254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245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987082" y="7221780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902736" y="7149000"/>
            <a:ext cx="2851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C</a:t>
            </a:r>
            <a:r>
              <a:rPr dirty="0" sz="1000" spc="43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197049" y="7008645"/>
            <a:ext cx="7150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24840" algn="l"/>
              </a:tabLst>
            </a:pPr>
            <a:r>
              <a:rPr dirty="0" sz="1000" spc="95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100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322065" y="7194491"/>
            <a:ext cx="4565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296545" algn="l"/>
              </a:tabLst>
            </a:pPr>
            <a:r>
              <a:rPr dirty="0" baseline="13888" sz="1500" spc="-487" i="1">
                <a:latin typeface="Meiryo"/>
                <a:cs typeface="Meiryo"/>
              </a:rPr>
              <a:t/>
            </a:r>
            <a:r>
              <a:rPr dirty="0" sz="650" spc="75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13888" sz="1500" spc="-37">
                <a:latin typeface="Cambria"/>
                <a:cs typeface="Cambria"/>
              </a:rPr>
              <a:t>Г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055451" y="7071852"/>
            <a:ext cx="2470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4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907540" y="6970123"/>
            <a:ext cx="5308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22909" algn="l"/>
              </a:tabLst>
            </a:pPr>
            <a:r>
              <a:rPr dirty="0" sz="1000" spc="254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254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004100" y="7255299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 spc="-532" i="1">
                <a:latin typeface="Meiryo"/>
                <a:cs typeface="Meiryo"/>
              </a:rPr>
              <a:t/>
            </a:r>
            <a:r>
              <a:rPr dirty="0" sz="650" spc="-5" i="1">
                <a:latin typeface="Palatino Linotype"/>
                <a:cs typeface="Palatino Linotype"/>
              </a:rPr>
              <a:t>n</a:t>
            </a:r>
            <a:r>
              <a:rPr dirty="0" sz="650" spc="155" i="1">
                <a:latin typeface="Palatino Linotype"/>
                <a:cs typeface="Palatino Linotype"/>
              </a:rPr>
              <a:t> </a:t>
            </a:r>
            <a:r>
              <a:rPr dirty="0" baseline="13888" sz="1500" spc="-37" i="1">
                <a:latin typeface="Palatino Linotype"/>
                <a:cs typeface="Palatino Linotype"/>
              </a:rPr>
              <a:t>I</a:t>
            </a:r>
            <a:r>
              <a:rPr dirty="0" sz="650" spc="-25" i="1">
                <a:latin typeface="Palatino Linotype"/>
                <a:cs typeface="Palatino Linotype"/>
              </a:rPr>
              <a:t>k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529402" y="7368944"/>
            <a:ext cx="3750310" cy="967740"/>
          </a:xfrm>
          <a:prstGeom prst="rect">
            <a:avLst/>
          </a:prstGeom>
        </p:spPr>
        <p:txBody>
          <a:bodyPr wrap="square" lIns="0" tIns="95885" rIns="0" bIns="0" rtlCol="0" vert="horz">
            <a:spAutoFit/>
          </a:bodyPr>
          <a:lstStyle/>
          <a:p>
            <a:pPr marL="146050">
              <a:lnSpc>
                <a:spcPct val="100000"/>
              </a:lnSpc>
              <a:spcBef>
                <a:spcPts val="755"/>
              </a:spcBef>
            </a:pPr>
            <a:r>
              <a:rPr dirty="0" sz="1000" spc="-50">
                <a:latin typeface="Palatino Linotype"/>
                <a:cs typeface="Palatino Linotype"/>
              </a:rPr>
              <a:t>Taking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cross-section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averages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(8.9),</a:t>
            </a:r>
            <a:endParaRPr sz="100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655"/>
              </a:spcBef>
            </a:pPr>
            <a:r>
              <a:rPr dirty="0" sz="1000" spc="-114" i="1">
                <a:latin typeface="Palatino Linotype"/>
                <a:cs typeface="Palatino Linotype"/>
              </a:rPr>
              <a:t>z</a:t>
            </a:r>
            <a:r>
              <a:rPr dirty="0" sz="1000" spc="-375" i="1">
                <a:latin typeface="Meiryo"/>
                <a:cs typeface="Meiryo"/>
              </a:rPr>
              <a:t>̄</a:t>
            </a:r>
            <a:r>
              <a:rPr dirty="0" baseline="-21367" sz="975" spc="-195" i="1">
                <a:latin typeface="Palatino Linotype"/>
                <a:cs typeface="Palatino Linotype"/>
              </a:rPr>
              <a:t>t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185" i="1">
                <a:latin typeface="Palatino Linotype"/>
                <a:cs typeface="Palatino Linotype"/>
              </a:rPr>
              <a:t>d</a:t>
            </a:r>
            <a:r>
              <a:rPr dirty="0" baseline="13888" sz="1500" spc="-780" i="1">
                <a:latin typeface="Meiryo"/>
                <a:cs typeface="Meiryo"/>
              </a:rPr>
              <a:t>̄</a:t>
            </a:r>
            <a:r>
              <a:rPr dirty="0" baseline="13888" sz="1500" spc="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235" i="1">
                <a:latin typeface="Palatino Linotype"/>
                <a:cs typeface="Palatino Linotype"/>
              </a:rPr>
              <a:t>C</a:t>
            </a:r>
            <a:r>
              <a:rPr dirty="0" baseline="13888" sz="1500" spc="-839" i="1">
                <a:latin typeface="Meiryo"/>
                <a:cs typeface="Meiryo"/>
              </a:rPr>
              <a:t>̄</a:t>
            </a:r>
            <a:r>
              <a:rPr dirty="0" baseline="13888" sz="1500" spc="-209" i="1">
                <a:latin typeface="Meiryo"/>
                <a:cs typeface="Meiryo"/>
              </a:rPr>
              <a:t> 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179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545" i="1">
                <a:latin typeface="Meiryo"/>
                <a:cs typeface="Meiryo"/>
              </a:rPr>
              <a:t/>
            </a:r>
            <a:r>
              <a:rPr dirty="0" sz="1000" spc="-445" i="1">
                <a:latin typeface="Meiryo"/>
                <a:cs typeface="Meiryo"/>
              </a:rPr>
              <a:t>̄</a:t>
            </a:r>
            <a:r>
              <a:rPr dirty="0" baseline="-21367" sz="975" spc="-405" i="1">
                <a:latin typeface="Palatino Linotype"/>
                <a:cs typeface="Palatino Linotype"/>
              </a:rPr>
              <a:t>t</a:t>
            </a:r>
            <a:endParaRPr baseline="-21367" sz="975">
              <a:latin typeface="Palatino Linotype"/>
              <a:cs typeface="Palatino Linotype"/>
            </a:endParaRPr>
          </a:p>
          <a:p>
            <a:pPr marL="38100">
              <a:lnSpc>
                <a:spcPct val="100000"/>
              </a:lnSpc>
              <a:spcBef>
                <a:spcPts val="655"/>
              </a:spcBef>
            </a:pPr>
            <a:r>
              <a:rPr dirty="0" sz="1000" spc="-30">
                <a:latin typeface="Palatino Linotype"/>
                <a:cs typeface="Palatino Linotype"/>
              </a:rPr>
              <a:t>so</a:t>
            </a:r>
            <a:r>
              <a:rPr dirty="0" sz="1000" spc="-20">
                <a:latin typeface="Palatino Linotype"/>
                <a:cs typeface="Palatino Linotype"/>
              </a:rPr>
              <a:t> that,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0">
                <a:latin typeface="Cambria"/>
                <a:cs typeface="Cambria"/>
              </a:rPr>
              <a:t>(</a:t>
            </a:r>
            <a:r>
              <a:rPr dirty="0" sz="1000" spc="-140" i="1">
                <a:latin typeface="Palatino Linotype"/>
                <a:cs typeface="Palatino Linotype"/>
              </a:rPr>
              <a:t>C</a:t>
            </a:r>
            <a:r>
              <a:rPr dirty="0" baseline="13888" sz="1500" spc="-697" i="1">
                <a:latin typeface="Meiryo"/>
                <a:cs typeface="Meiryo"/>
              </a:rPr>
              <a:t>̄</a:t>
            </a:r>
            <a:r>
              <a:rPr dirty="0" baseline="13888" sz="1500" spc="-202" i="1">
                <a:latin typeface="Meiryo"/>
                <a:cs typeface="Meiryo"/>
              </a:rPr>
              <a:t> </a:t>
            </a:r>
            <a:r>
              <a:rPr dirty="0" sz="1000" spc="-235" i="1">
                <a:latin typeface="Palatino Linotype"/>
                <a:cs typeface="Palatino Linotype"/>
              </a:rPr>
              <a:t>C</a:t>
            </a:r>
            <a:r>
              <a:rPr dirty="0" baseline="13888" sz="1500" spc="-839" i="1">
                <a:latin typeface="Meiryo"/>
                <a:cs typeface="Meiryo"/>
              </a:rPr>
              <a:t>̄</a:t>
            </a:r>
            <a:r>
              <a:rPr dirty="0" baseline="13888" sz="1500" spc="-209" i="1">
                <a:latin typeface="Meiryo"/>
                <a:cs typeface="Meiryo"/>
              </a:rPr>
              <a:t> 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baseline="29914" sz="975" spc="172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invertible,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30">
                <a:latin typeface="Palatino Linotype"/>
                <a:cs typeface="Palatino Linotype"/>
              </a:rPr>
              <a:t>common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factors</a:t>
            </a:r>
            <a:r>
              <a:rPr dirty="0" sz="1000" spc="-20">
                <a:latin typeface="Palatino Linotype"/>
                <a:cs typeface="Palatino Linotype"/>
              </a:rPr>
              <a:t> can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written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as:</a:t>
            </a:r>
            <a:endParaRPr sz="100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650"/>
              </a:spcBef>
            </a:pP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84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250">
                <a:latin typeface="Cambria"/>
                <a:cs typeface="Cambria"/>
              </a:rPr>
              <a:t>(</a:t>
            </a:r>
            <a:r>
              <a:rPr dirty="0" sz="1000" spc="-140" i="1">
                <a:latin typeface="Palatino Linotype"/>
                <a:cs typeface="Palatino Linotype"/>
              </a:rPr>
              <a:t>C</a:t>
            </a:r>
            <a:r>
              <a:rPr dirty="0" baseline="13888" sz="1500" spc="-697" i="1">
                <a:latin typeface="Meiryo"/>
                <a:cs typeface="Meiryo"/>
              </a:rPr>
              <a:t>̄</a:t>
            </a:r>
            <a:r>
              <a:rPr dirty="0" baseline="13888" sz="1500" spc="-202" i="1">
                <a:latin typeface="Meiryo"/>
                <a:cs typeface="Meiryo"/>
              </a:rPr>
              <a:t> </a:t>
            </a:r>
            <a:r>
              <a:rPr dirty="0" sz="1000" spc="-235" i="1">
                <a:latin typeface="Palatino Linotype"/>
                <a:cs typeface="Palatino Linotype"/>
              </a:rPr>
              <a:t>C</a:t>
            </a:r>
            <a:r>
              <a:rPr dirty="0" baseline="13888" sz="1500" spc="-839" i="1">
                <a:latin typeface="Meiryo"/>
                <a:cs typeface="Meiryo"/>
              </a:rPr>
              <a:t>̄</a:t>
            </a:r>
            <a:r>
              <a:rPr dirty="0" baseline="13888" sz="1500" spc="-202" i="1">
                <a:latin typeface="Meiryo"/>
                <a:cs typeface="Meiryo"/>
              </a:rPr>
              <a:t> 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70">
                <a:latin typeface="Cambria"/>
                <a:cs typeface="Cambria"/>
              </a:rPr>
              <a:t>)</a:t>
            </a:r>
            <a:r>
              <a:rPr dirty="0" baseline="34188" sz="975" spc="120">
                <a:latin typeface="Cambria"/>
                <a:cs typeface="Cambria"/>
              </a:rPr>
              <a:t>−</a:t>
            </a:r>
            <a:r>
              <a:rPr dirty="0" baseline="34188" sz="975" spc="52">
                <a:latin typeface="Palatino Linotype"/>
                <a:cs typeface="Palatino Linotype"/>
              </a:rPr>
              <a:t>1</a:t>
            </a:r>
            <a:r>
              <a:rPr dirty="0" sz="1000" spc="-465" i="1">
                <a:latin typeface="Palatino Linotype"/>
                <a:cs typeface="Palatino Linotype"/>
              </a:rPr>
              <a:t>C</a:t>
            </a:r>
            <a:r>
              <a:rPr dirty="0" baseline="13888" sz="1500" spc="-472" i="1">
                <a:latin typeface="Meiryo"/>
                <a:cs typeface="Meiryo"/>
              </a:rPr>
              <a:t>̄</a:t>
            </a:r>
            <a:r>
              <a:rPr dirty="0" baseline="13888" sz="1500" spc="-202" i="1">
                <a:latin typeface="Meiryo"/>
                <a:cs typeface="Meiryo"/>
              </a:rPr>
              <a:t> </a:t>
            </a:r>
            <a:r>
              <a:rPr dirty="0" sz="1000" spc="-135">
                <a:latin typeface="Cambria"/>
                <a:cs typeface="Cambria"/>
              </a:rPr>
              <a:t>(</a:t>
            </a:r>
            <a:r>
              <a:rPr dirty="0" sz="1000" spc="-95" i="1">
                <a:latin typeface="Palatino Linotype"/>
                <a:cs typeface="Palatino Linotype"/>
              </a:rPr>
              <a:t>z</a:t>
            </a:r>
            <a:r>
              <a:rPr dirty="0" sz="1000" spc="-360" i="1">
                <a:latin typeface="Meiryo"/>
                <a:cs typeface="Meiryo"/>
              </a:rPr>
              <a:t>̄</a:t>
            </a:r>
            <a:r>
              <a:rPr dirty="0" baseline="-21367" sz="975" spc="-165" i="1">
                <a:latin typeface="Palatino Linotype"/>
                <a:cs typeface="Palatino Linotype"/>
              </a:rPr>
              <a:t>t</a:t>
            </a:r>
            <a:r>
              <a:rPr dirty="0" baseline="-21367" sz="975" spc="20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185" i="1">
                <a:latin typeface="Palatino Linotype"/>
                <a:cs typeface="Palatino Linotype"/>
              </a:rPr>
              <a:t>d</a:t>
            </a:r>
            <a:r>
              <a:rPr dirty="0" baseline="13888" sz="1500" spc="-780" i="1">
                <a:latin typeface="Meiryo"/>
                <a:cs typeface="Meiryo"/>
              </a:rPr>
              <a:t>̄</a:t>
            </a:r>
            <a:r>
              <a:rPr dirty="0" baseline="13888" sz="1500" spc="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-440" i="1">
                <a:latin typeface="Meiryo"/>
                <a:cs typeface="Meiryo"/>
              </a:rPr>
              <a:t>̄</a:t>
            </a:r>
            <a:r>
              <a:rPr dirty="0" baseline="-21367" sz="975" spc="-397" i="1">
                <a:latin typeface="Palatino Linotype"/>
                <a:cs typeface="Palatino Linotype"/>
              </a:rPr>
              <a:t>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796393" y="607782"/>
            <a:ext cx="10160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Time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Series</a:t>
            </a:r>
            <a:r>
              <a:rPr dirty="0" sz="800" spc="23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197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998878" y="832449"/>
            <a:ext cx="2438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30555" sz="1500" spc="-480" i="1">
                <a:latin typeface="Meiryo"/>
                <a:cs typeface="Meiryo"/>
              </a:rPr>
              <a:t>̄</a:t>
            </a:r>
            <a:r>
              <a:rPr dirty="0" baseline="-30555" sz="1500" spc="457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p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651393" y="928121"/>
            <a:ext cx="20358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Lucida Sans Unicode"/>
                <a:cs typeface="Lucida Sans Unicode"/>
              </a:rPr>
              <a:t>→</a:t>
            </a:r>
            <a:r>
              <a:rPr dirty="0" sz="1000" spc="-55">
                <a:latin typeface="Lucida Sans Unicode"/>
                <a:cs typeface="Lucida Sans Unicod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-440" i="1">
                <a:latin typeface="Meiryo"/>
                <a:cs typeface="Meiryo"/>
              </a:rPr>
              <a:t>̄</a:t>
            </a:r>
            <a:r>
              <a:rPr dirty="0" baseline="-21367" sz="975" spc="-397" i="1">
                <a:latin typeface="Palatino Linotype"/>
                <a:cs typeface="Palatino Linotype"/>
              </a:rPr>
              <a:t>t</a:t>
            </a:r>
            <a:r>
              <a:rPr dirty="0" baseline="-21367" sz="975" spc="277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Lucida Sans Unicode"/>
                <a:cs typeface="Lucida Sans Unicode"/>
              </a:rPr>
              <a:t>→</a:t>
            </a:r>
            <a:r>
              <a:rPr dirty="0" sz="1000" spc="-55">
                <a:latin typeface="Lucida Sans Unicode"/>
                <a:cs typeface="Lucida Sans Unicod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C</a:t>
            </a:r>
            <a:r>
              <a:rPr dirty="0" sz="1000" spc="-5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Lucida Sans Unicode"/>
                <a:cs typeface="Lucida Sans Unicode"/>
              </a:rPr>
              <a:t>→</a:t>
            </a:r>
            <a:r>
              <a:rPr dirty="0" sz="1000" spc="-155">
                <a:latin typeface="Lucida Sans Unicode"/>
                <a:cs typeface="Lucida Sans Unicod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353673" y="1226644"/>
            <a:ext cx="2343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Meiryo"/>
                <a:cs typeface="Meiryo"/>
              </a:rPr>
              <a:t>⊤</a:t>
            </a:r>
            <a:r>
              <a:rPr dirty="0" sz="650" spc="90" i="1">
                <a:latin typeface="Meiryo"/>
                <a:cs typeface="Meiryo"/>
              </a:rPr>
              <a:t> </a:t>
            </a: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951125" y="1203011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105881" y="1181609"/>
            <a:ext cx="711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p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78615" y="1236160"/>
            <a:ext cx="14566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16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CC</a:t>
            </a:r>
            <a:r>
              <a:rPr dirty="0" sz="1000" spc="29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85">
                <a:latin typeface="Cambria"/>
                <a:cs typeface="Cambria"/>
              </a:rPr>
              <a:t>  </a:t>
            </a:r>
            <a:r>
              <a:rPr dirty="0" sz="1000" spc="-30" i="1">
                <a:latin typeface="Palatino Linotype"/>
                <a:cs typeface="Palatino Linotype"/>
              </a:rPr>
              <a:t>C</a:t>
            </a:r>
            <a:r>
              <a:rPr dirty="0" sz="1000" spc="-114">
                <a:latin typeface="Cambria"/>
                <a:cs typeface="Cambria"/>
              </a:rPr>
              <a:t>(</a:t>
            </a:r>
            <a:r>
              <a:rPr dirty="0" sz="1000" spc="-80" i="1">
                <a:latin typeface="Palatino Linotype"/>
                <a:cs typeface="Palatino Linotype"/>
              </a:rPr>
              <a:t>z</a:t>
            </a:r>
            <a:r>
              <a:rPr dirty="0" sz="1000" spc="-345" i="1">
                <a:latin typeface="Meiryo"/>
                <a:cs typeface="Meiryo"/>
              </a:rPr>
              <a:t>̄</a:t>
            </a:r>
            <a:r>
              <a:rPr dirty="0" baseline="-21367" sz="975" spc="-127" i="1">
                <a:latin typeface="Palatino Linotype"/>
                <a:cs typeface="Palatino Linotype"/>
              </a:rPr>
              <a:t>t</a:t>
            </a:r>
            <a:r>
              <a:rPr dirty="0" baseline="-21367" sz="975" spc="18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d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25">
                <a:latin typeface="Lucida Sans Unicode"/>
                <a:cs typeface="Lucida Sans Unicode"/>
              </a:rPr>
              <a:t>→</a:t>
            </a:r>
            <a:r>
              <a:rPr dirty="0" sz="1000" spc="-150">
                <a:latin typeface="Lucida Sans Unicode"/>
                <a:cs typeface="Lucida Sans Unicod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30687" y="1486023"/>
            <a:ext cx="5036820" cy="117221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50800" marR="43180" indent="107950">
              <a:lnSpc>
                <a:spcPts val="1190"/>
              </a:lnSpc>
              <a:spcBef>
                <a:spcPts val="145"/>
              </a:spcBef>
            </a:pP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llo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onin</a:t>
            </a:r>
            <a:r>
              <a:rPr dirty="0" sz="1000" spc="-1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saran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2006)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verag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440" i="1">
                <a:latin typeface="Palatino Linotype"/>
                <a:cs typeface="Palatino Linotype"/>
              </a:rPr>
              <a:t>y</a:t>
            </a:r>
            <a:r>
              <a:rPr dirty="0" sz="1000" spc="-250" i="1">
                <a:latin typeface="Meiryo"/>
                <a:cs typeface="Meiryo"/>
              </a:rPr>
              <a:t>̄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25" i="1">
                <a:latin typeface="Palatino Linotype"/>
                <a:cs typeface="Palatino Linotype"/>
              </a:rPr>
              <a:t>X</a:t>
            </a:r>
            <a:r>
              <a:rPr dirty="0" baseline="11111" sz="1500" spc="-472" i="1">
                <a:latin typeface="Meiryo"/>
                <a:cs typeface="Meiryo"/>
              </a:rPr>
              <a:t>̄</a:t>
            </a:r>
            <a:r>
              <a:rPr dirty="0" baseline="11111" sz="1500" spc="-300" i="1">
                <a:latin typeface="Meiryo"/>
                <a:cs typeface="Meiryo"/>
              </a:rPr>
              <a:t> 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15">
                <a:latin typeface="Palatino Linotype"/>
                <a:cs typeface="Palatino Linotype"/>
              </a:rPr>
              <a:t>-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uno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mmon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of.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ssion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mm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re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ff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</a:t>
            </a:r>
            <a:r>
              <a:rPr dirty="0" sz="1000" spc="114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spc="5" b="1">
                <a:latin typeface="Cambria"/>
                <a:cs typeface="Cambria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spc="5" b="1">
                <a:latin typeface="Cambria"/>
                <a:cs typeface="Cambria"/>
              </a:rPr>
              <a:t>e</a:t>
            </a:r>
            <a:r>
              <a:rPr dirty="0" sz="1000" spc="-20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lo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spc="82" i="1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ppl</a:t>
            </a:r>
            <a:r>
              <a:rPr dirty="0" sz="1000" spc="-6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qua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ss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ts val="900"/>
              </a:lnSpc>
              <a:spcBef>
                <a:spcPts val="459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3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245" i="1">
                <a:latin typeface="Meiryo"/>
                <a:cs typeface="Meiryo"/>
              </a:rPr>
              <a:t/>
            </a:r>
            <a:r>
              <a:rPr dirty="0" baseline="-21367" sz="975" spc="-367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d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79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10" i="1">
                <a:latin typeface="Palatino Linotype"/>
                <a:cs typeface="Palatino Linotype"/>
              </a:rPr>
              <a:t>Z</a:t>
            </a:r>
            <a:r>
              <a:rPr dirty="0" baseline="-21367" sz="975" spc="7" i="1">
                <a:latin typeface="Palatino Linotype"/>
                <a:cs typeface="Palatino Linotype"/>
              </a:rPr>
              <a:t>nt</a:t>
            </a:r>
            <a:r>
              <a:rPr dirty="0" baseline="-21367" sz="975" spc="17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g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179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nt</a:t>
            </a:r>
            <a:endParaRPr baseline="-21367" sz="975">
              <a:latin typeface="Palatino Linotype"/>
              <a:cs typeface="Palatino Linotype"/>
            </a:endParaRPr>
          </a:p>
          <a:p>
            <a:pPr marL="1315720">
              <a:lnSpc>
                <a:spcPts val="480"/>
              </a:lnSpc>
              <a:tabLst>
                <a:tab pos="1748789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43385" y="2673595"/>
            <a:ext cx="4576445" cy="4857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1195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where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30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155">
                <a:latin typeface="Cambria"/>
                <a:cs typeface="Cambria"/>
              </a:rPr>
              <a:t>(</a:t>
            </a:r>
            <a:r>
              <a:rPr dirty="0" sz="1000" spc="-135" i="1">
                <a:latin typeface="Palatino Linotype"/>
                <a:cs typeface="Palatino Linotype"/>
              </a:rPr>
              <a:t>y</a:t>
            </a:r>
            <a:r>
              <a:rPr dirty="0" sz="1000" spc="-370" i="1">
                <a:latin typeface="Meiryo"/>
                <a:cs typeface="Meiryo"/>
              </a:rPr>
              <a:t>̄</a:t>
            </a:r>
            <a:r>
              <a:rPr dirty="0" baseline="-21367" sz="975" spc="-195" i="1">
                <a:latin typeface="Palatino Linotype"/>
                <a:cs typeface="Palatino Linotype"/>
              </a:rPr>
              <a:t>t</a:t>
            </a:r>
            <a:r>
              <a:rPr dirty="0" baseline="-21367" sz="975" spc="-127" i="1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0" i="1">
                <a:latin typeface="Meiryo"/>
                <a:cs typeface="Meiryo"/>
              </a:rPr>
              <a:t> </a:t>
            </a:r>
            <a:r>
              <a:rPr dirty="0" sz="1000" spc="-425" i="1">
                <a:latin typeface="Palatino Linotype"/>
                <a:cs typeface="Palatino Linotype"/>
              </a:rPr>
              <a:t>X</a:t>
            </a:r>
            <a:r>
              <a:rPr dirty="0" baseline="11111" sz="1500" spc="-637" i="1">
                <a:latin typeface="Meiryo"/>
                <a:cs typeface="Meiryo"/>
              </a:rPr>
              <a:t>̄</a:t>
            </a:r>
            <a:r>
              <a:rPr dirty="0" baseline="11111" sz="1500" spc="-284" i="1">
                <a:latin typeface="Meiryo"/>
                <a:cs typeface="Meiryo"/>
              </a:rPr>
              <a:t> 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-127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baseline="29914" sz="975" spc="-37" i="1">
                <a:latin typeface="Meiryo"/>
                <a:cs typeface="Meiryo"/>
              </a:rPr>
              <a:t>⊤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marL="146050">
              <a:lnSpc>
                <a:spcPts val="1195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each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slope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coeﬃcient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written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compactly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</a:t>
            </a:r>
            <a:endParaRPr sz="1000">
              <a:latin typeface="Palatino Linotype"/>
              <a:cs typeface="Palatino Linotype"/>
            </a:endParaRPr>
          </a:p>
          <a:p>
            <a:pPr marL="944880">
              <a:lnSpc>
                <a:spcPct val="100000"/>
              </a:lnSpc>
              <a:spcBef>
                <a:spcPts val="455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835689" y="3031327"/>
            <a:ext cx="2755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r>
              <a:rPr dirty="0" sz="650" spc="190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580802" y="3016495"/>
            <a:ext cx="6165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63880" algn="l"/>
              </a:tabLst>
            </a:pPr>
            <a:r>
              <a:rPr dirty="0" sz="1000" spc="-370" i="1">
                <a:latin typeface="Meiryo"/>
                <a:cs typeface="Meiryo"/>
              </a:rPr>
              <a:t>̄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370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916721" y="3040843"/>
            <a:ext cx="137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3850" algn="l"/>
              </a:tabLst>
            </a:pPr>
            <a:r>
              <a:rPr dirty="0" sz="1000" spc="-675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3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MZ</a:t>
            </a:r>
            <a:r>
              <a:rPr dirty="0" sz="1000" spc="13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65">
                <a:latin typeface="Cambria"/>
                <a:cs typeface="Cambria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40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My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970900" y="3113624"/>
            <a:ext cx="13696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13715" algn="l"/>
                <a:tab pos="782320" algn="l"/>
                <a:tab pos="1064895" algn="l"/>
                <a:tab pos="1309370" algn="l"/>
              </a:tabLst>
            </a:pPr>
            <a:r>
              <a:rPr dirty="0" sz="650" spc="-10" b="1">
                <a:latin typeface="Cambria"/>
                <a:cs typeface="Cambria"/>
              </a:rPr>
              <a:t>cce</a:t>
            </a:r>
            <a:r>
              <a:rPr dirty="0" sz="650" spc="-10" i="1">
                <a:latin typeface="Meiryo"/>
                <a:cs typeface="Meiryo"/>
              </a:rPr>
              <a:t>,</a:t>
            </a: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6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43392" y="3258242"/>
            <a:ext cx="5011420" cy="480059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38100" marR="30480" indent="-635">
              <a:lnSpc>
                <a:spcPts val="1190"/>
              </a:lnSpc>
              <a:spcBef>
                <a:spcPts val="145"/>
              </a:spcBef>
            </a:pPr>
            <a:r>
              <a:rPr dirty="0" sz="1000" spc="-10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30" i="1">
                <a:latin typeface="Palatino Linotype"/>
                <a:cs typeface="Palatino Linotype"/>
              </a:rPr>
              <a:t>M</a:t>
            </a:r>
            <a:r>
              <a:rPr dirty="0" baseline="11111" sz="1500" spc="-472" i="1">
                <a:latin typeface="Meiryo"/>
                <a:cs typeface="Meiryo"/>
              </a:rPr>
              <a:t>̄</a:t>
            </a:r>
            <a:r>
              <a:rPr dirty="0" baseline="11111" sz="1500" i="1">
                <a:latin typeface="Meiryo"/>
                <a:cs typeface="Meiryo"/>
              </a:rPr>
              <a:t> </a:t>
            </a:r>
            <a:r>
              <a:rPr dirty="0" baseline="11111" sz="1500" spc="-13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30" i="1">
                <a:latin typeface="Palatino Linotype"/>
                <a:cs typeface="Palatino Linotype"/>
              </a:rPr>
              <a:t>H</a:t>
            </a:r>
            <a:r>
              <a:rPr dirty="0" baseline="11111" sz="1500" spc="-472" i="1">
                <a:latin typeface="Meiryo"/>
                <a:cs typeface="Meiryo"/>
              </a:rPr>
              <a:t>̄</a:t>
            </a:r>
            <a:r>
              <a:rPr dirty="0" baseline="11111" sz="1500" spc="-135" i="1">
                <a:latin typeface="Meiryo"/>
                <a:cs typeface="Meiryo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30" i="1">
                <a:latin typeface="Palatino Linotype"/>
                <a:cs typeface="Palatino Linotype"/>
              </a:rPr>
              <a:t>H</a:t>
            </a:r>
            <a:r>
              <a:rPr dirty="0" baseline="11111" sz="1500" spc="-472" i="1">
                <a:latin typeface="Meiryo"/>
                <a:cs typeface="Meiryo"/>
              </a:rPr>
              <a:t>̄</a:t>
            </a:r>
            <a:r>
              <a:rPr dirty="0" baseline="11111" sz="1500" spc="-135" i="1">
                <a:latin typeface="Meiryo"/>
                <a:cs typeface="Meiryo"/>
              </a:rPr>
              <a:t> 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530" i="1">
                <a:latin typeface="Palatino Linotype"/>
                <a:cs typeface="Palatino Linotype"/>
              </a:rPr>
              <a:t>H</a:t>
            </a:r>
            <a:r>
              <a:rPr dirty="0" baseline="11111" sz="1500" spc="-472" i="1">
                <a:latin typeface="Meiryo"/>
                <a:cs typeface="Meiryo"/>
              </a:rPr>
              <a:t>̄</a:t>
            </a:r>
            <a:r>
              <a:rPr dirty="0" baseline="11111" sz="1500" spc="-135" i="1">
                <a:latin typeface="Meiryo"/>
                <a:cs typeface="Meiryo"/>
              </a:rPr>
              <a:t> 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baseline="29914" sz="975" spc="150">
                <a:latin typeface="Cambria"/>
                <a:cs typeface="Cambria"/>
              </a:rPr>
              <a:t>−</a:t>
            </a:r>
            <a:r>
              <a:rPr dirty="0" baseline="29914" sz="975" spc="82">
                <a:latin typeface="Palatino Linotype"/>
                <a:cs typeface="Palatino Linotype"/>
              </a:rPr>
              <a:t>1</a:t>
            </a:r>
            <a:r>
              <a:rPr dirty="0" sz="1000" spc="-530" i="1">
                <a:latin typeface="Palatino Linotype"/>
                <a:cs typeface="Palatino Linotype"/>
              </a:rPr>
              <a:t>H</a:t>
            </a:r>
            <a:r>
              <a:rPr dirty="0" baseline="11111" sz="1500" spc="-472" i="1">
                <a:latin typeface="Meiryo"/>
                <a:cs typeface="Meiryo"/>
              </a:rPr>
              <a:t>̄</a:t>
            </a:r>
            <a:r>
              <a:rPr dirty="0" baseline="11111" sz="1500" spc="-135" i="1">
                <a:latin typeface="Meiryo"/>
                <a:cs typeface="Meiryo"/>
              </a:rPr>
              <a:t> 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30" i="1">
                <a:latin typeface="Palatino Linotype"/>
                <a:cs typeface="Palatino Linotype"/>
              </a:rPr>
              <a:t>H</a:t>
            </a:r>
            <a:r>
              <a:rPr dirty="0" baseline="11111" sz="1500" spc="-472" i="1">
                <a:latin typeface="Meiryo"/>
                <a:cs typeface="Meiryo"/>
              </a:rPr>
              <a:t>̄</a:t>
            </a:r>
            <a:r>
              <a:rPr dirty="0" baseline="11111" sz="1500" i="1">
                <a:latin typeface="Meiryo"/>
                <a:cs typeface="Meiryo"/>
              </a:rPr>
              <a:t> </a:t>
            </a:r>
            <a:r>
              <a:rPr dirty="0" baseline="11111" sz="1500" spc="-187" i="1">
                <a:latin typeface="Meiryo"/>
                <a:cs typeface="Meiryo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-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min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stic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idual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pt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end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aran,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2006,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974).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verage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418257" y="3821506"/>
            <a:ext cx="1092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1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605027" y="3774394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558389" y="3779565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891336" y="3926549"/>
            <a:ext cx="11722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864235" algn="l"/>
              </a:tabLst>
            </a:pPr>
            <a:r>
              <a:rPr dirty="0" baseline="13888" sz="1500" spc="-1372" i="1">
                <a:latin typeface="Meiryo"/>
                <a:cs typeface="Meiryo"/>
              </a:rPr>
              <a:t/>
            </a:r>
            <a:r>
              <a:rPr dirty="0" baseline="13888" sz="1500" spc="-434" i="1">
                <a:latin typeface="Meiryo"/>
                <a:cs typeface="Meiryo"/>
              </a:rPr>
              <a:t>̂</a:t>
            </a:r>
            <a:r>
              <a:rPr dirty="0" sz="650" spc="85" b="1">
                <a:latin typeface="Cambria"/>
                <a:cs typeface="Cambria"/>
              </a:rPr>
              <a:t>c</a:t>
            </a:r>
            <a:r>
              <a:rPr dirty="0" sz="650" spc="90" b="1">
                <a:latin typeface="Cambria"/>
                <a:cs typeface="Cambria"/>
              </a:rPr>
              <a:t>c</a:t>
            </a:r>
            <a:r>
              <a:rPr dirty="0" sz="650" spc="10" b="1">
                <a:latin typeface="Cambria"/>
                <a:cs typeface="Cambria"/>
              </a:rPr>
              <a:t>e</a:t>
            </a:r>
            <a:r>
              <a:rPr dirty="0" cap="small" sz="650" spc="100" b="1">
                <a:latin typeface="Cambria"/>
                <a:cs typeface="Cambria"/>
              </a:rPr>
              <a:t>m</a:t>
            </a:r>
            <a:r>
              <a:rPr dirty="0" sz="650" spc="85" b="1">
                <a:latin typeface="Cambria"/>
                <a:cs typeface="Cambria"/>
              </a:rPr>
              <a:t>g</a:t>
            </a:r>
            <a:r>
              <a:rPr dirty="0" sz="650" b="1">
                <a:latin typeface="Cambria"/>
                <a:cs typeface="Cambria"/>
              </a:rPr>
              <a:t> </a:t>
            </a:r>
            <a:r>
              <a:rPr dirty="0" sz="650" spc="40" b="1">
                <a:latin typeface="Cambria"/>
                <a:cs typeface="Cambria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=</a:t>
            </a:r>
            <a:r>
              <a:rPr dirty="0" baseline="13888" sz="1500">
                <a:latin typeface="Cambria"/>
                <a:cs typeface="Cambria"/>
              </a:rPr>
              <a:t> </a:t>
            </a:r>
            <a:r>
              <a:rPr dirty="0" baseline="13888" sz="1500" spc="-67">
                <a:latin typeface="Cambria"/>
                <a:cs typeface="Cambria"/>
              </a:rPr>
              <a:t> </a:t>
            </a:r>
            <a:r>
              <a:rPr dirty="0" baseline="-25000" sz="1500" spc="-75" i="1">
                <a:latin typeface="Palatino Linotype"/>
                <a:cs typeface="Palatino Linotype"/>
              </a:rPr>
              <a:t>N</a:t>
            </a:r>
            <a:r>
              <a:rPr dirty="0" baseline="-25000" sz="1500" i="1">
                <a:latin typeface="Palatino Linotype"/>
                <a:cs typeface="Palatino Linotype"/>
              </a:rPr>
              <a:t>	</a:t>
            </a:r>
            <a:r>
              <a:rPr dirty="0" baseline="13888" sz="1500" spc="-1372" i="1">
                <a:latin typeface="Meiryo"/>
                <a:cs typeface="Meiryo"/>
              </a:rPr>
              <a:t/>
            </a:r>
            <a:r>
              <a:rPr dirty="0" baseline="13888" sz="1500" spc="-434" i="1">
                <a:latin typeface="Meiryo"/>
                <a:cs typeface="Meiryo"/>
              </a:rPr>
              <a:t>̂</a:t>
            </a:r>
            <a:r>
              <a:rPr dirty="0" sz="650" spc="85" b="1">
                <a:latin typeface="Cambria"/>
                <a:cs typeface="Cambria"/>
              </a:rPr>
              <a:t>c</a:t>
            </a:r>
            <a:r>
              <a:rPr dirty="0" sz="650" spc="90" b="1">
                <a:latin typeface="Cambria"/>
                <a:cs typeface="Cambria"/>
              </a:rPr>
              <a:t>c</a:t>
            </a:r>
            <a:r>
              <a:rPr dirty="0" sz="650" spc="10" b="1">
                <a:latin typeface="Cambria"/>
                <a:cs typeface="Cambria"/>
              </a:rPr>
              <a:t>e</a:t>
            </a:r>
            <a:r>
              <a:rPr dirty="0" sz="650" spc="-60" i="1">
                <a:latin typeface="Meiryo"/>
                <a:cs typeface="Meiryo"/>
              </a:rPr>
              <a:t>,</a:t>
            </a: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68773" y="4050956"/>
            <a:ext cx="4960620" cy="635635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marL="1009650">
              <a:lnSpc>
                <a:spcPct val="100000"/>
              </a:lnSpc>
              <a:spcBef>
                <a:spcPts val="29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marL="120650">
              <a:lnSpc>
                <a:spcPts val="1195"/>
              </a:lnSpc>
              <a:spcBef>
                <a:spcPts val="250"/>
              </a:spcBef>
            </a:pPr>
            <a:r>
              <a:rPr dirty="0" sz="1000" spc="330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0">
                <a:latin typeface="Palatino Linotype"/>
                <a:cs typeface="Palatino Linotype"/>
              </a:rPr>
              <a:t>“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ommon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sz="1000" spc="-130">
                <a:latin typeface="Palatino Linotype"/>
                <a:cs typeface="Palatino Linotype"/>
              </a:rPr>
              <a:t>”</a:t>
            </a:r>
            <a:endParaRPr sz="1000">
              <a:latin typeface="Palatino Linotype"/>
              <a:cs typeface="Palatino Linotype"/>
            </a:endParaRPr>
          </a:p>
          <a:p>
            <a:pPr marL="12700" marR="5080" indent="107950">
              <a:lnSpc>
                <a:spcPts val="1190"/>
              </a:lnSpc>
              <a:spcBef>
                <a:spcPts val="4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ram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all</a:t>
            </a:r>
            <a:r>
              <a:rPr dirty="0" sz="1000" spc="-13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pi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i- 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j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891306" y="4843135"/>
            <a:ext cx="7353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V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915" i="1">
                <a:latin typeface="Meiryo"/>
                <a:cs typeface="Meiryo"/>
              </a:rPr>
              <a:t/>
            </a:r>
            <a:r>
              <a:rPr dirty="0" sz="1000" spc="-290" i="1">
                <a:latin typeface="Meiryo"/>
                <a:cs typeface="Meiryo"/>
              </a:rPr>
              <a:t>̂</a:t>
            </a:r>
            <a:r>
              <a:rPr dirty="0" baseline="-21367" sz="975" spc="127" b="1">
                <a:latin typeface="Cambria"/>
                <a:cs typeface="Cambria"/>
              </a:rPr>
              <a:t>c</a:t>
            </a:r>
            <a:r>
              <a:rPr dirty="0" baseline="-21367" sz="975" spc="135" b="1">
                <a:latin typeface="Cambria"/>
                <a:cs typeface="Cambria"/>
              </a:rPr>
              <a:t>c</a:t>
            </a:r>
            <a:r>
              <a:rPr dirty="0" baseline="-21367" sz="975" spc="15" b="1">
                <a:latin typeface="Cambria"/>
                <a:cs typeface="Cambria"/>
              </a:rPr>
              <a:t>e</a:t>
            </a:r>
            <a:r>
              <a:rPr dirty="0" cap="small" baseline="-21367" sz="975" spc="150" b="1">
                <a:latin typeface="Cambria"/>
                <a:cs typeface="Cambria"/>
              </a:rPr>
              <a:t>m</a:t>
            </a:r>
            <a:r>
              <a:rPr dirty="0" baseline="-21367" sz="975" spc="195" b="1">
                <a:latin typeface="Cambria"/>
                <a:cs typeface="Cambria"/>
              </a:rPr>
              <a:t>g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591078" y="4769742"/>
            <a:ext cx="523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9870" algn="l"/>
                <a:tab pos="510540" algn="l"/>
              </a:tabLst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172406" y="4722627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125773" y="4727792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565678" y="4931707"/>
            <a:ext cx="7670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baseline="-34188" sz="975" spc="-37" i="1">
                <a:latin typeface="Palatino Linotype"/>
                <a:cs typeface="Palatino Linotype"/>
              </a:rPr>
              <a:t>n</a:t>
            </a:r>
            <a:r>
              <a:rPr dirty="0" baseline="-34188" sz="975" spc="-37">
                <a:latin typeface="Cambria"/>
                <a:cs typeface="Cambria"/>
              </a:rPr>
              <a:t>=</a:t>
            </a:r>
            <a:r>
              <a:rPr dirty="0" baseline="-34188" sz="975" spc="-37">
                <a:latin typeface="Palatino Linotype"/>
                <a:cs typeface="Palatino Linotype"/>
              </a:rPr>
              <a:t>1</a:t>
            </a:r>
            <a:endParaRPr baseline="-34188" sz="975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263821" y="4874785"/>
            <a:ext cx="18002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 spc="-82">
                <a:latin typeface="Cambria"/>
                <a:cs typeface="Cambria"/>
              </a:rPr>
              <a:t>(</a:t>
            </a:r>
            <a:r>
              <a:rPr dirty="0" baseline="13888" sz="1500" spc="-1372" i="1">
                <a:latin typeface="Meiryo"/>
                <a:cs typeface="Meiryo"/>
              </a:rPr>
              <a:t/>
            </a:r>
            <a:r>
              <a:rPr dirty="0" baseline="13888" sz="1500" spc="-434" i="1">
                <a:latin typeface="Meiryo"/>
                <a:cs typeface="Meiryo"/>
              </a:rPr>
              <a:t>̂</a:t>
            </a:r>
            <a:r>
              <a:rPr dirty="0" sz="650" spc="85" b="1">
                <a:latin typeface="Cambria"/>
                <a:cs typeface="Cambria"/>
              </a:rPr>
              <a:t>c</a:t>
            </a:r>
            <a:r>
              <a:rPr dirty="0" sz="650" spc="90" b="1">
                <a:latin typeface="Cambria"/>
                <a:cs typeface="Cambria"/>
              </a:rPr>
              <a:t>c</a:t>
            </a:r>
            <a:r>
              <a:rPr dirty="0" sz="650" spc="15" b="1">
                <a:latin typeface="Cambria"/>
                <a:cs typeface="Cambria"/>
              </a:rPr>
              <a:t>e</a:t>
            </a:r>
            <a:r>
              <a:rPr dirty="0" sz="650" spc="-60" i="1">
                <a:latin typeface="Meiryo"/>
                <a:cs typeface="Meiryo"/>
              </a:rPr>
              <a:t>,</a:t>
            </a:r>
            <a:r>
              <a:rPr dirty="0" sz="650" spc="5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 </a:t>
            </a:r>
            <a:r>
              <a:rPr dirty="0" sz="650" spc="-55" i="1">
                <a:latin typeface="Palatino Linotype"/>
                <a:cs typeface="Palatino Linotype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−</a:t>
            </a:r>
            <a:r>
              <a:rPr dirty="0" baseline="13888" sz="1500">
                <a:latin typeface="Cambria"/>
                <a:cs typeface="Cambria"/>
              </a:rPr>
              <a:t> </a:t>
            </a:r>
            <a:r>
              <a:rPr dirty="0" baseline="13888" sz="1500" spc="-1372" i="1">
                <a:latin typeface="Meiryo"/>
                <a:cs typeface="Meiryo"/>
              </a:rPr>
              <a:t/>
            </a:r>
            <a:r>
              <a:rPr dirty="0" baseline="13888" sz="1500" spc="-434" i="1">
                <a:latin typeface="Meiryo"/>
                <a:cs typeface="Meiryo"/>
              </a:rPr>
              <a:t>̂</a:t>
            </a:r>
            <a:r>
              <a:rPr dirty="0" sz="650" spc="85" b="1">
                <a:latin typeface="Cambria"/>
                <a:cs typeface="Cambria"/>
              </a:rPr>
              <a:t>c</a:t>
            </a:r>
            <a:r>
              <a:rPr dirty="0" sz="650" spc="90" b="1">
                <a:latin typeface="Cambria"/>
                <a:cs typeface="Cambria"/>
              </a:rPr>
              <a:t>c</a:t>
            </a:r>
            <a:r>
              <a:rPr dirty="0" sz="650" spc="10" b="1">
                <a:latin typeface="Cambria"/>
                <a:cs typeface="Cambria"/>
              </a:rPr>
              <a:t>e</a:t>
            </a:r>
            <a:r>
              <a:rPr dirty="0" cap="small" sz="650" spc="100" b="1">
                <a:latin typeface="Cambria"/>
                <a:cs typeface="Cambria"/>
              </a:rPr>
              <a:t>m</a:t>
            </a:r>
            <a:r>
              <a:rPr dirty="0" sz="650" spc="130" b="1">
                <a:latin typeface="Cambria"/>
                <a:cs typeface="Cambria"/>
              </a:rPr>
              <a:t>g</a:t>
            </a:r>
            <a:r>
              <a:rPr dirty="0" baseline="13888" sz="1500" spc="-82">
                <a:latin typeface="Cambria"/>
                <a:cs typeface="Cambria"/>
              </a:rPr>
              <a:t>)(</a:t>
            </a:r>
            <a:r>
              <a:rPr dirty="0" baseline="13888" sz="1500" spc="-1372" i="1">
                <a:latin typeface="Meiryo"/>
                <a:cs typeface="Meiryo"/>
              </a:rPr>
              <a:t/>
            </a:r>
            <a:r>
              <a:rPr dirty="0" baseline="13888" sz="1500" spc="-434" i="1">
                <a:latin typeface="Meiryo"/>
                <a:cs typeface="Meiryo"/>
              </a:rPr>
              <a:t>̂</a:t>
            </a:r>
            <a:r>
              <a:rPr dirty="0" sz="650" spc="85" b="1">
                <a:latin typeface="Cambria"/>
                <a:cs typeface="Cambria"/>
              </a:rPr>
              <a:t>c</a:t>
            </a:r>
            <a:r>
              <a:rPr dirty="0" sz="650" spc="90" b="1">
                <a:latin typeface="Cambria"/>
                <a:cs typeface="Cambria"/>
              </a:rPr>
              <a:t>c</a:t>
            </a:r>
            <a:r>
              <a:rPr dirty="0" sz="650" spc="15" b="1">
                <a:latin typeface="Cambria"/>
                <a:cs typeface="Cambria"/>
              </a:rPr>
              <a:t>e</a:t>
            </a:r>
            <a:r>
              <a:rPr dirty="0" sz="650" spc="-60" i="1">
                <a:latin typeface="Meiryo"/>
                <a:cs typeface="Meiryo"/>
              </a:rPr>
              <a:t>,</a:t>
            </a:r>
            <a:r>
              <a:rPr dirty="0" sz="650" spc="5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 </a:t>
            </a:r>
            <a:r>
              <a:rPr dirty="0" sz="650" spc="-55" i="1">
                <a:latin typeface="Palatino Linotype"/>
                <a:cs typeface="Palatino Linotype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−</a:t>
            </a:r>
            <a:r>
              <a:rPr dirty="0" baseline="13888" sz="1500">
                <a:latin typeface="Cambria"/>
                <a:cs typeface="Cambria"/>
              </a:rPr>
              <a:t> </a:t>
            </a:r>
            <a:r>
              <a:rPr dirty="0" baseline="13888" sz="1500" spc="-1372" i="1">
                <a:latin typeface="Meiryo"/>
                <a:cs typeface="Meiryo"/>
              </a:rPr>
              <a:t/>
            </a:r>
            <a:r>
              <a:rPr dirty="0" baseline="13888" sz="1500" spc="-434" i="1">
                <a:latin typeface="Meiryo"/>
                <a:cs typeface="Meiryo"/>
              </a:rPr>
              <a:t>̂</a:t>
            </a:r>
            <a:r>
              <a:rPr dirty="0" sz="650" spc="85" b="1">
                <a:latin typeface="Cambria"/>
                <a:cs typeface="Cambria"/>
              </a:rPr>
              <a:t>c</a:t>
            </a:r>
            <a:r>
              <a:rPr dirty="0" sz="650" spc="90" b="1">
                <a:latin typeface="Cambria"/>
                <a:cs typeface="Cambria"/>
              </a:rPr>
              <a:t>c</a:t>
            </a:r>
            <a:r>
              <a:rPr dirty="0" sz="650" spc="10" b="1">
                <a:latin typeface="Cambria"/>
                <a:cs typeface="Cambria"/>
              </a:rPr>
              <a:t>e</a:t>
            </a:r>
            <a:r>
              <a:rPr dirty="0" cap="small" sz="650" spc="100" b="1">
                <a:latin typeface="Cambria"/>
                <a:cs typeface="Cambria"/>
              </a:rPr>
              <a:t>m</a:t>
            </a:r>
            <a:r>
              <a:rPr dirty="0" sz="650" spc="130" b="1">
                <a:latin typeface="Cambria"/>
                <a:cs typeface="Cambria"/>
              </a:rPr>
              <a:t>g</a:t>
            </a:r>
            <a:r>
              <a:rPr dirty="0" baseline="13888" sz="1500" spc="-82">
                <a:latin typeface="Cambria"/>
                <a:cs typeface="Cambria"/>
              </a:rPr>
              <a:t>)</a:t>
            </a:r>
            <a:r>
              <a:rPr dirty="0" baseline="55555" sz="975" spc="-97" i="1">
                <a:latin typeface="Meiryo"/>
                <a:cs typeface="Meiryo"/>
              </a:rPr>
              <a:t>⊤</a:t>
            </a:r>
            <a:endParaRPr baseline="55555" sz="975">
              <a:latin typeface="Meiryo"/>
              <a:cs typeface="Meiryo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201355" y="4843125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(8.10)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568802" y="5154821"/>
            <a:ext cx="4960620" cy="258191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12700" marR="5080" indent="107950">
              <a:lnSpc>
                <a:spcPts val="1190"/>
              </a:lnSpc>
              <a:spcBef>
                <a:spcPts val="145"/>
              </a:spcBef>
            </a:pP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li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spc="5" b="1">
                <a:latin typeface="Cambria"/>
                <a:cs typeface="Cambria"/>
              </a:rPr>
              <a:t>e</a:t>
            </a:r>
            <a:r>
              <a:rPr dirty="0" sz="1000" spc="-5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-)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k</a:t>
            </a:r>
            <a:r>
              <a:rPr dirty="0" sz="1000" spc="-55">
                <a:latin typeface="Palatino Linotype"/>
                <a:cs typeface="Palatino Linotype"/>
              </a:rPr>
              <a:t>no</a:t>
            </a:r>
            <a:r>
              <a:rPr dirty="0" sz="1000" spc="-7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ssibly </a:t>
            </a:r>
            <a:r>
              <a:rPr dirty="0" sz="1000" spc="-25">
                <a:latin typeface="Palatino Linotype"/>
                <a:cs typeface="Palatino Linotype"/>
              </a:rPr>
              <a:t>nons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tiona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ommon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eing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bust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tional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e,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spc="5" b="1">
                <a:latin typeface="Cambria"/>
                <a:cs typeface="Cambria"/>
              </a:rPr>
              <a:t>e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7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5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2011).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14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spc="5" b="1">
                <a:latin typeface="Cambria"/>
                <a:cs typeface="Cambria"/>
              </a:rPr>
              <a:t>e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7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udi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e.</a:t>
            </a:r>
            <a:r>
              <a:rPr dirty="0" sz="1000" spc="-3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akl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2006),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aran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ti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(2011),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ani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(2011).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00">
              <a:latin typeface="Palatino Linotype"/>
              <a:cs typeface="Palatino Linotype"/>
            </a:endParaRPr>
          </a:p>
          <a:p>
            <a:pPr algn="just" marL="12700">
              <a:lnSpc>
                <a:spcPts val="1200"/>
              </a:lnSpc>
              <a:spcBef>
                <a:spcPts val="5"/>
              </a:spcBef>
            </a:pPr>
            <a:r>
              <a:rPr dirty="0" sz="1000" spc="25" b="1">
                <a:latin typeface="Cambria"/>
                <a:cs typeface="Cambria"/>
              </a:rPr>
              <a:t>E</a:t>
            </a:r>
            <a:r>
              <a:rPr dirty="0" sz="1000" spc="-10" b="1">
                <a:latin typeface="Cambria"/>
                <a:cs typeface="Cambria"/>
              </a:rPr>
              <a:t>x</a:t>
            </a:r>
            <a:r>
              <a:rPr dirty="0" sz="1000" spc="-35" b="1">
                <a:latin typeface="Cambria"/>
                <a:cs typeface="Cambria"/>
              </a:rPr>
              <a:t>ample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55" b="1">
                <a:latin typeface="Cambria"/>
                <a:cs typeface="Cambria"/>
              </a:rPr>
              <a:t>8</a:t>
            </a:r>
            <a:r>
              <a:rPr dirty="0" sz="1000" spc="-20" b="1">
                <a:latin typeface="Cambria"/>
                <a:cs typeface="Cambria"/>
              </a:rPr>
              <a:t>.5</a:t>
            </a:r>
            <a:r>
              <a:rPr dirty="0" sz="1000" b="1">
                <a:latin typeface="Cambria"/>
                <a:cs typeface="Cambria"/>
              </a:rPr>
              <a:t>    </a:t>
            </a:r>
            <a:r>
              <a:rPr dirty="0" sz="1000" spc="-105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Common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co</a:t>
            </a:r>
            <a:r>
              <a:rPr dirty="0" sz="1000" spc="-20" b="1">
                <a:latin typeface="Cambria"/>
                <a:cs typeface="Cambria"/>
              </a:rPr>
              <a:t>r</a:t>
            </a:r>
            <a:r>
              <a:rPr dirty="0" sz="1000" spc="-45" b="1">
                <a:latin typeface="Cambria"/>
                <a:cs typeface="Cambria"/>
              </a:rPr>
              <a:t>re</a:t>
            </a:r>
            <a:r>
              <a:rPr dirty="0" sz="1000" spc="-20" b="1">
                <a:latin typeface="Cambria"/>
                <a:cs typeface="Cambria"/>
              </a:rPr>
              <a:t>l</a:t>
            </a:r>
            <a:r>
              <a:rPr dirty="0" sz="1000" spc="-60" b="1">
                <a:latin typeface="Cambria"/>
                <a:cs typeface="Cambria"/>
              </a:rPr>
              <a:t>a</a:t>
            </a:r>
            <a:r>
              <a:rPr dirty="0" sz="1000" spc="-25" b="1">
                <a:latin typeface="Cambria"/>
                <a:cs typeface="Cambria"/>
              </a:rPr>
              <a:t>t</a:t>
            </a:r>
            <a:r>
              <a:rPr dirty="0" sz="1000" spc="-20" b="1">
                <a:latin typeface="Cambria"/>
                <a:cs typeface="Cambria"/>
              </a:rPr>
              <a:t>e</a:t>
            </a:r>
            <a:r>
              <a:rPr dirty="0" sz="1000" spc="-25" b="1">
                <a:latin typeface="Cambria"/>
                <a:cs typeface="Cambria"/>
              </a:rPr>
              <a:t>d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50" b="1">
                <a:latin typeface="Cambria"/>
                <a:cs typeface="Cambria"/>
              </a:rPr>
              <a:t>e</a:t>
            </a:r>
            <a:r>
              <a:rPr dirty="0" sz="1000" spc="-20" b="1">
                <a:latin typeface="Cambria"/>
                <a:cs typeface="Cambria"/>
              </a:rPr>
              <a:t>ff</a:t>
            </a:r>
            <a:r>
              <a:rPr dirty="0" sz="1000" spc="-20" b="1">
                <a:latin typeface="Cambria"/>
                <a:cs typeface="Cambria"/>
              </a:rPr>
              <a:t>e</a:t>
            </a:r>
            <a:r>
              <a:rPr dirty="0" sz="1000" spc="5" b="1">
                <a:latin typeface="Cambria"/>
                <a:cs typeface="Cambria"/>
              </a:rPr>
              <a:t>c</a:t>
            </a:r>
            <a:r>
              <a:rPr dirty="0" sz="1000" b="1">
                <a:latin typeface="Cambria"/>
                <a:cs typeface="Cambria"/>
              </a:rPr>
              <a:t>t</a:t>
            </a:r>
            <a:r>
              <a:rPr dirty="0" sz="1000" spc="-50" b="1">
                <a:latin typeface="Cambria"/>
                <a:cs typeface="Cambria"/>
              </a:rPr>
              <a:t>s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10" b="1">
                <a:latin typeface="Courier New"/>
                <a:cs typeface="Courier New"/>
              </a:rPr>
              <a:t>HousePricesU</a:t>
            </a:r>
            <a:r>
              <a:rPr dirty="0" sz="1000" spc="-5" b="1">
                <a:latin typeface="Courier New"/>
                <a:cs typeface="Courier New"/>
              </a:rPr>
              <a:t>S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5" b="1">
                <a:latin typeface="Cambria"/>
                <a:cs typeface="Cambria"/>
              </a:rPr>
              <a:t>d</a:t>
            </a:r>
            <a:r>
              <a:rPr dirty="0" sz="1000" spc="-45" b="1">
                <a:latin typeface="Cambria"/>
                <a:cs typeface="Cambria"/>
              </a:rPr>
              <a:t>a</a:t>
            </a:r>
            <a:r>
              <a:rPr dirty="0" sz="1000" spc="-20" b="1">
                <a:latin typeface="Cambria"/>
                <a:cs typeface="Cambria"/>
              </a:rPr>
              <a:t>t</a:t>
            </a:r>
            <a:r>
              <a:rPr dirty="0" sz="1000" spc="-35" b="1">
                <a:latin typeface="Cambria"/>
                <a:cs typeface="Cambria"/>
              </a:rPr>
              <a:t>a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45" b="1">
                <a:latin typeface="Cambria"/>
                <a:cs typeface="Cambria"/>
              </a:rPr>
              <a:t>s</a:t>
            </a:r>
            <a:r>
              <a:rPr dirty="0" sz="1000" spc="-55" b="1">
                <a:latin typeface="Cambria"/>
                <a:cs typeface="Cambria"/>
              </a:rPr>
              <a:t>e</a:t>
            </a:r>
            <a:r>
              <a:rPr dirty="0" sz="1000" spc="-10" b="1">
                <a:latin typeface="Cambria"/>
                <a:cs typeface="Cambria"/>
              </a:rPr>
              <a:t>t</a:t>
            </a:r>
            <a:endParaRPr sz="1000">
              <a:latin typeface="Cambria"/>
              <a:cs typeface="Cambria"/>
            </a:endParaRPr>
          </a:p>
          <a:p>
            <a:pPr algn="just" marL="12700" marR="5080">
              <a:lnSpc>
                <a:spcPts val="1200"/>
              </a:lnSpc>
              <a:spcBef>
                <a:spcPts val="3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pm</a:t>
            </a:r>
            <a:r>
              <a:rPr dirty="0" sz="1000" spc="-5">
                <a:latin typeface="Courier New"/>
                <a:cs typeface="Courier New"/>
              </a:rPr>
              <a:t>g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spc="5" b="1">
                <a:latin typeface="Cambria"/>
                <a:cs typeface="Cambria"/>
              </a:rPr>
              <a:t>e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15">
                <a:latin typeface="Palatino Linotype"/>
                <a:cs typeface="Palatino Linotype"/>
              </a:rPr>
              <a:t>u- 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mode</a:t>
            </a:r>
            <a:r>
              <a:rPr dirty="0" sz="1000" spc="-5">
                <a:latin typeface="Courier New"/>
                <a:cs typeface="Courier New"/>
              </a:rPr>
              <a:t>l</a:t>
            </a:r>
            <a:r>
              <a:rPr dirty="0" sz="1000" spc="-265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’cmg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heir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2010)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heir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verag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ticity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mm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sz="1000" spc="-6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 spc="114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sz="1000" spc="-6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270">
                <a:latin typeface="Palatino Linotype"/>
                <a:cs typeface="Palatino Linotype"/>
              </a:rPr>
              <a:t>h</a:t>
            </a:r>
            <a:r>
              <a:rPr dirty="0" sz="1000" spc="22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sz="1000" spc="-65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sz="1000" spc="-65" b="1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spc="5" b="1">
                <a:latin typeface="Cambria"/>
                <a:cs typeface="Cambria"/>
              </a:rPr>
              <a:t>e</a:t>
            </a:r>
            <a:r>
              <a:rPr dirty="0" sz="1000" spc="-6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ticity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higher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onomic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summary.pm</a:t>
            </a:r>
            <a:r>
              <a:rPr dirty="0" sz="1000" spc="-5">
                <a:latin typeface="Courier New"/>
                <a:cs typeface="Courier New"/>
              </a:rPr>
              <a:t>g</a:t>
            </a:r>
            <a:r>
              <a:rPr dirty="0" sz="1000" spc="-345">
                <a:latin typeface="Courier New"/>
                <a:cs typeface="Courier New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plici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add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verag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su</a:t>
            </a:r>
            <a:r>
              <a:rPr dirty="0" sz="1000" spc="-85">
                <a:latin typeface="Palatino Linotype"/>
                <a:cs typeface="Palatino Linotype"/>
              </a:rPr>
              <a:t>ﬃ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.bar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ﬃ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anin</a:t>
            </a:r>
            <a:r>
              <a:rPr dirty="0" sz="1000" spc="-3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Palatino Linotype"/>
                <a:cs typeface="Palatino Linotype"/>
              </a:rPr>
              <a:t>p</a:t>
            </a:r>
            <a:r>
              <a:rPr dirty="0" sz="1000" spc="20" i="1">
                <a:latin typeface="Palatino Linotype"/>
                <a:cs typeface="Palatino Linotype"/>
              </a:rPr>
              <a:t>e</a:t>
            </a:r>
            <a:r>
              <a:rPr dirty="0" sz="1000" spc="-10" i="1">
                <a:latin typeface="Palatino Linotype"/>
                <a:cs typeface="Palatino Linotype"/>
              </a:rPr>
              <a:t>r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s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ut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eir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5">
                <a:latin typeface="Palatino Linotype"/>
                <a:cs typeface="Palatino Linotype"/>
              </a:rPr>
              <a:t>oi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st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ommon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81479" y="7884422"/>
            <a:ext cx="4985385" cy="42418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library("texreg")</a:t>
            </a:r>
            <a:endParaRPr sz="800">
              <a:latin typeface="Courier New"/>
              <a:cs typeface="Courier New"/>
            </a:endParaRPr>
          </a:p>
          <a:p>
            <a:pPr marL="24765" marR="36322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cmgmod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pmg(log(price)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log(income),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HousePricesUS,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"cmg") screenreg(list(mg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mgmod,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ccemg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cmgmod),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digits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3)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16167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198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graphicFrame>
        <p:nvGraphicFramePr>
          <p:cNvPr id="4" name="object 4" descr=""/>
          <p:cNvGraphicFramePr>
            <a:graphicFrameLocks noGrp="1"/>
          </p:cNvGraphicFramePr>
          <p:nvPr/>
        </p:nvGraphicFramePr>
        <p:xfrm>
          <a:off x="567532" y="919219"/>
          <a:ext cx="4994910" cy="21228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57275"/>
                <a:gridCol w="850264"/>
                <a:gridCol w="736600"/>
                <a:gridCol w="2349500"/>
              </a:tblGrid>
              <a:tr h="140335">
                <a:tc gridSpan="3">
                  <a:txBody>
                    <a:bodyPr/>
                    <a:lstStyle/>
                    <a:p>
                      <a:pPr marL="24765" marR="317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===========================================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rowSpan="1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213360">
                <a:tc gridSpan="3">
                  <a:txBody>
                    <a:bodyPr/>
                    <a:lstStyle/>
                    <a:p>
                      <a:pPr marL="1057275" marR="3175">
                        <a:lnSpc>
                          <a:spcPts val="925"/>
                        </a:lnSpc>
                        <a:tabLst>
                          <a:tab pos="1907539" algn="l"/>
                        </a:tabLst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mg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ccemg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211454">
                <a:tc>
                  <a:txBody>
                    <a:bodyPr/>
                    <a:lstStyle/>
                    <a:p>
                      <a:pPr marL="2476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(Intercept)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65404"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3.850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65404"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 marR="3175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-0.115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65404"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(0.204)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 marR="317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(0.256)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log(income)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0.302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1.135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(0.093)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 marR="317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(0.195)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y.bar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1.047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 marR="317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(0.058)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log(income).bar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1.195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2133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 marR="317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(0.199)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lnB w="6350">
                      <a:solidFill>
                        <a:srgbClr val="000000"/>
                      </a:solidFill>
                      <a:prstDash val="solid"/>
                    </a:lnB>
                    <a:solidFill>
                      <a:srgbClr val="DCDDDE"/>
                    </a:solidFill>
                  </a:tcPr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211454">
                <a:tc gridSpan="3">
                  <a:txBody>
                    <a:bodyPr/>
                    <a:lstStyle/>
                    <a:p>
                      <a:pPr marL="24765" marR="3175">
                        <a:lnSpc>
                          <a:spcPct val="100000"/>
                        </a:lnSpc>
                        <a:spcBef>
                          <a:spcPts val="509"/>
                        </a:spcBef>
                        <a:tabLst>
                          <a:tab pos="1057275" algn="l"/>
                          <a:tab pos="1907539" algn="l"/>
                        </a:tabLst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Num.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obs.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1421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1421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64769">
                    <a:lnT w="6350">
                      <a:solidFill>
                        <a:srgbClr val="000000"/>
                      </a:solidFill>
                      <a:prstDash val="solid"/>
                    </a:lnT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3">
                  <a:txBody>
                    <a:bodyPr/>
                    <a:lstStyle/>
                    <a:p>
                      <a:pPr marL="24765" marR="317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===========================================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3">
                  <a:txBody>
                    <a:bodyPr/>
                    <a:lstStyle/>
                    <a:p>
                      <a:pPr marL="24765" marR="3175">
                        <a:lnSpc>
                          <a:spcPts val="925"/>
                        </a:lnSpc>
                      </a:pPr>
                      <a:r>
                        <a:rPr dirty="0" sz="800" spc="180">
                          <a:latin typeface="Courier New"/>
                          <a:cs typeface="Courier New"/>
                        </a:rPr>
                        <a:t>***p&lt;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0.001,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229">
                          <a:latin typeface="Courier New"/>
                          <a:cs typeface="Courier New"/>
                        </a:rPr>
                        <a:t>**p&lt;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0.01,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310">
                          <a:latin typeface="Courier New"/>
                          <a:cs typeface="Courier New"/>
                        </a:rPr>
                        <a:t>*p&lt;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0.05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5" name="object 5" descr=""/>
          <p:cNvSpPr txBox="1"/>
          <p:nvPr/>
        </p:nvSpPr>
        <p:spPr>
          <a:xfrm>
            <a:off x="529431" y="3272149"/>
            <a:ext cx="5011420" cy="6165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900" b="1">
                <a:latin typeface="Calibri"/>
                <a:cs typeface="Calibri"/>
              </a:rPr>
              <a:t>8.3.2.1</a:t>
            </a:r>
            <a:r>
              <a:rPr dirty="0" sz="900" spc="305" b="1">
                <a:latin typeface="Calibri"/>
                <a:cs typeface="Calibri"/>
              </a:rPr>
              <a:t>  </a:t>
            </a:r>
            <a:r>
              <a:rPr dirty="0" sz="600" b="1">
                <a:latin typeface="Calibri"/>
                <a:cs typeface="Calibri"/>
              </a:rPr>
              <a:t>CCE</a:t>
            </a:r>
            <a:r>
              <a:rPr dirty="0" sz="600" spc="8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Mean</a:t>
            </a:r>
            <a:r>
              <a:rPr dirty="0" sz="900" spc="1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Groups</a:t>
            </a:r>
            <a:r>
              <a:rPr dirty="0" sz="900" spc="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vs.</a:t>
            </a:r>
            <a:r>
              <a:rPr dirty="0" sz="900" spc="5" b="1">
                <a:latin typeface="Calibri"/>
                <a:cs typeface="Calibri"/>
              </a:rPr>
              <a:t> </a:t>
            </a:r>
            <a:r>
              <a:rPr dirty="0" sz="600" b="1">
                <a:latin typeface="Calibri"/>
                <a:cs typeface="Calibri"/>
              </a:rPr>
              <a:t>CCE</a:t>
            </a:r>
            <a:r>
              <a:rPr dirty="0" sz="600" spc="80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Pooled</a:t>
            </a:r>
            <a:endParaRPr sz="900">
              <a:latin typeface="Calibri"/>
              <a:cs typeface="Calibri"/>
            </a:endParaRPr>
          </a:p>
          <a:p>
            <a:pPr algn="just" marL="38100" marR="30480" indent="-635">
              <a:lnSpc>
                <a:spcPts val="1190"/>
              </a:lnSpc>
              <a:spcBef>
                <a:spcPts val="55"/>
              </a:spcBef>
            </a:pPr>
            <a:r>
              <a:rPr dirty="0" sz="1000" spc="-25">
                <a:latin typeface="Palatino Linotype"/>
                <a:cs typeface="Palatino Linotype"/>
              </a:rPr>
              <a:t>Estimation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75" b="1">
                <a:latin typeface="Cambria"/>
                <a:cs typeface="Cambria"/>
              </a:rPr>
              <a:t>cce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principle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performed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either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leaving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parameters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70" i="1">
                <a:latin typeface="Meiryo"/>
                <a:cs typeface="Meiryo"/>
              </a:rPr>
              <a:t/>
            </a:r>
            <a:r>
              <a:rPr dirty="0" baseline="-21367" sz="975" spc="-30" i="1">
                <a:latin typeface="Palatino Linotype"/>
                <a:cs typeface="Palatino Linotype"/>
              </a:rPr>
              <a:t>n</a:t>
            </a:r>
            <a:r>
              <a:rPr dirty="0" baseline="-21367" sz="975" spc="179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free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vary,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above,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imposing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parameter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homogeneity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(but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maintaining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heterogeneity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intercepts, </a:t>
            </a:r>
            <a:r>
              <a:rPr dirty="0" sz="1000" spc="-20">
                <a:latin typeface="Palatino Linotype"/>
                <a:cs typeface="Palatino Linotype"/>
              </a:rPr>
              <a:t>factor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loadings,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possibly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trends),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leads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50" b="1">
                <a:latin typeface="Cambria"/>
                <a:cs typeface="Cambria"/>
              </a:rPr>
              <a:t>ccep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(pooled)</a:t>
            </a:r>
            <a:r>
              <a:rPr dirty="0" sz="1000" spc="-10">
                <a:latin typeface="Palatino Linotype"/>
                <a:cs typeface="Palatino Linotype"/>
              </a:rPr>
              <a:t> estimator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877368" y="4032724"/>
            <a:ext cx="1498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1111" sz="1500" spc="-832" i="1">
                <a:latin typeface="Meiryo"/>
                <a:cs typeface="Meiryo"/>
              </a:rPr>
              <a:t/>
            </a:r>
            <a:r>
              <a:rPr dirty="0" sz="1000" spc="-55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177158" y="4060395"/>
            <a:ext cx="84899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46405" algn="l"/>
              </a:tabLst>
            </a:pP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baseline="34188" sz="975" spc="-75" i="1">
                <a:latin typeface="Meiryo"/>
                <a:cs typeface="Meiryo"/>
              </a:rPr>
              <a:t>⊤</a:t>
            </a:r>
            <a:r>
              <a:rPr dirty="0" sz="1000" spc="-590" i="1">
                <a:latin typeface="Palatino Linotype"/>
                <a:cs typeface="Palatino Linotype"/>
              </a:rPr>
              <a:t>M</a:t>
            </a:r>
            <a:r>
              <a:rPr dirty="0" baseline="11111" sz="1500" spc="-494" i="1">
                <a:latin typeface="Meiryo"/>
                <a:cs typeface="Meiryo"/>
              </a:rPr>
              <a:t>̄</a:t>
            </a:r>
            <a:r>
              <a:rPr dirty="0" baseline="11111" sz="1500" spc="-37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Z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965157" y="4133176"/>
            <a:ext cx="10668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738505" algn="l"/>
                <a:tab pos="1007110" algn="l"/>
              </a:tabLst>
            </a:pPr>
            <a:r>
              <a:rPr dirty="0" sz="650" spc="-20" b="1">
                <a:latin typeface="Cambria"/>
                <a:cs typeface="Cambria"/>
              </a:rPr>
              <a:t>ccep</a:t>
            </a:r>
            <a:r>
              <a:rPr dirty="0" sz="650" b="1">
                <a:latin typeface="Cambria"/>
                <a:cs typeface="Cambria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324404" y="3842546"/>
            <a:ext cx="8159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00405" algn="l"/>
              </a:tabLst>
            </a:pPr>
            <a:r>
              <a:rPr dirty="0" sz="1000" spc="310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310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115019" y="3901263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473337" y="3939784"/>
            <a:ext cx="9055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82931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426590" y="3945069"/>
            <a:ext cx="9937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29310" algn="l"/>
              </a:tabLst>
            </a:pPr>
            <a:r>
              <a:rPr dirty="0" sz="1000" spc="430">
                <a:latin typeface="Meiryo"/>
                <a:cs typeface="Meiryo"/>
              </a:rPr>
              <a:t>∑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49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377512" y="4060397"/>
            <a:ext cx="3175635" cy="2012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ts val="900"/>
              </a:lnSpc>
              <a:spcBef>
                <a:spcPts val="95"/>
              </a:spcBef>
              <a:tabLst>
                <a:tab pos="2821940" algn="l"/>
              </a:tabLst>
            </a:pP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baseline="34188" sz="975" spc="-75" i="1">
                <a:latin typeface="Meiryo"/>
                <a:cs typeface="Meiryo"/>
              </a:rPr>
              <a:t>⊤</a:t>
            </a:r>
            <a:r>
              <a:rPr dirty="0" sz="1000" spc="-590" i="1">
                <a:latin typeface="Palatino Linotype"/>
                <a:cs typeface="Palatino Linotype"/>
              </a:rPr>
              <a:t>M</a:t>
            </a:r>
            <a:r>
              <a:rPr dirty="0" baseline="11111" sz="1500" spc="-494" i="1">
                <a:latin typeface="Meiryo"/>
                <a:cs typeface="Meiryo"/>
              </a:rPr>
              <a:t>̄</a:t>
            </a:r>
            <a:r>
              <a:rPr dirty="0" baseline="11111" sz="1500" spc="-37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y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(8.11)</a:t>
            </a:r>
            <a:endParaRPr sz="1000">
              <a:latin typeface="Palatino Linotype"/>
              <a:cs typeface="Palatino Linotype"/>
            </a:endParaRPr>
          </a:p>
          <a:p>
            <a:pPr marL="143510">
              <a:lnSpc>
                <a:spcPts val="480"/>
              </a:lnSpc>
              <a:tabLst>
                <a:tab pos="38798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16695" y="4213452"/>
            <a:ext cx="5037455" cy="2268855"/>
          </a:xfrm>
          <a:prstGeom prst="rect">
            <a:avLst/>
          </a:prstGeom>
        </p:spPr>
        <p:txBody>
          <a:bodyPr wrap="square" lIns="0" tIns="40005" rIns="0" bIns="0" rtlCol="0" vert="horz">
            <a:spAutoFit/>
          </a:bodyPr>
          <a:lstStyle/>
          <a:p>
            <a:pPr marL="930275">
              <a:lnSpc>
                <a:spcPct val="100000"/>
              </a:lnSpc>
              <a:spcBef>
                <a:spcPts val="315"/>
              </a:spcBef>
              <a:tabLst>
                <a:tab pos="174688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algn="just" marL="50800" marR="43180">
              <a:lnSpc>
                <a:spcPts val="1190"/>
              </a:lnSpc>
              <a:spcBef>
                <a:spcPts val="330"/>
              </a:spcBef>
            </a:pP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eﬃcien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oun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when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nde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8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ssu</a:t>
            </a:r>
            <a:r>
              <a:rPr dirty="0" sz="1000" spc="-8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ption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50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20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spc="-15" b="1">
                <a:latin typeface="Cambria"/>
                <a:cs typeface="Cambria"/>
              </a:rPr>
              <a:t>ep</a:t>
            </a:r>
            <a:r>
              <a:rPr dirty="0" sz="1000" spc="-1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8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till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adin</a:t>
            </a:r>
            <a:r>
              <a:rPr dirty="0" sz="1000" spc="-50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67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58750">
              <a:lnSpc>
                <a:spcPts val="113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standard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pooled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heterogeneous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seen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special</a:t>
            </a:r>
            <a:r>
              <a:rPr dirty="0" sz="1000" spc="-20">
                <a:latin typeface="Palatino Linotype"/>
                <a:cs typeface="Palatino Linotype"/>
              </a:rPr>
              <a:t> cases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this</a:t>
            </a:r>
            <a:r>
              <a:rPr dirty="0" sz="1000" spc="-20">
                <a:latin typeface="Palatino Linotype"/>
                <a:cs typeface="Palatino Linotype"/>
              </a:rPr>
              <a:t> more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>
              <a:lnSpc>
                <a:spcPts val="1190"/>
              </a:lnSpc>
              <a:spcBef>
                <a:spcPts val="45"/>
              </a:spcBef>
            </a:pP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imin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du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d: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65" b="1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120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spc="-15" b="1">
                <a:latin typeface="Cambria"/>
                <a:cs typeface="Cambria"/>
              </a:rPr>
              <a:t>ep</a:t>
            </a:r>
            <a:r>
              <a:rPr dirty="0" sz="1000" spc="65" b="1">
                <a:latin typeface="Cambria"/>
                <a:cs typeface="Cambria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630" i="1">
                <a:latin typeface="Palatino Linotype"/>
                <a:cs typeface="Palatino Linotype"/>
              </a:rPr>
              <a:t>M</a:t>
            </a:r>
            <a:r>
              <a:rPr dirty="0" baseline="11111" sz="1500" spc="-472" i="1">
                <a:latin typeface="Meiryo"/>
                <a:cs typeface="Meiryo"/>
              </a:rPr>
              <a:t>̄</a:t>
            </a:r>
            <a:r>
              <a:rPr dirty="0" baseline="11111" sz="1500" i="1">
                <a:latin typeface="Meiryo"/>
                <a:cs typeface="Meiryo"/>
              </a:rPr>
              <a:t> </a:t>
            </a:r>
            <a:r>
              <a:rPr dirty="0" baseline="11111" sz="1500" spc="-13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I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120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spc="-15" b="1">
                <a:latin typeface="Cambria"/>
                <a:cs typeface="Cambria"/>
              </a:rPr>
              <a:t>ep</a:t>
            </a:r>
            <a:r>
              <a:rPr dirty="0" sz="1000" spc="-30" b="1">
                <a:latin typeface="Cambria"/>
                <a:cs typeface="Cambria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30" i="1">
                <a:latin typeface="Palatino Linotype"/>
                <a:cs typeface="Palatino Linotype"/>
              </a:rPr>
              <a:t>H</a:t>
            </a:r>
            <a:r>
              <a:rPr dirty="0" baseline="11111" sz="1500" spc="-472" i="1">
                <a:latin typeface="Meiryo"/>
                <a:cs typeface="Meiryo"/>
              </a:rPr>
              <a:t>̄</a:t>
            </a:r>
            <a:r>
              <a:rPr dirty="0" baseline="11111" sz="1500" spc="157" i="1">
                <a:latin typeface="Meiryo"/>
                <a:cs typeface="Meiryo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aining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nly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dummi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an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30" i="1">
                <a:latin typeface="Palatino Linotype"/>
                <a:cs typeface="Palatino Linotype"/>
              </a:rPr>
              <a:t>M</a:t>
            </a:r>
            <a:r>
              <a:rPr dirty="0" baseline="11111" sz="1500" spc="-472" i="1">
                <a:latin typeface="Meiryo"/>
                <a:cs typeface="Meiryo"/>
              </a:rPr>
              <a:t>̄</a:t>
            </a:r>
            <a:r>
              <a:rPr dirty="0" baseline="11111" sz="1500" i="1">
                <a:latin typeface="Meiryo"/>
                <a:cs typeface="Meiryo"/>
              </a:rPr>
              <a:t> </a:t>
            </a:r>
            <a:r>
              <a:rPr dirty="0" baseline="11111" sz="1500" spc="-13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I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50800">
              <a:lnSpc>
                <a:spcPts val="1200"/>
              </a:lnSpc>
              <a:spcBef>
                <a:spcPts val="845"/>
              </a:spcBef>
            </a:pPr>
            <a:r>
              <a:rPr dirty="0" sz="1000" spc="25" b="1">
                <a:latin typeface="Cambria"/>
                <a:cs typeface="Cambria"/>
              </a:rPr>
              <a:t>E</a:t>
            </a:r>
            <a:r>
              <a:rPr dirty="0" sz="1000" spc="-10" b="1">
                <a:latin typeface="Cambria"/>
                <a:cs typeface="Cambria"/>
              </a:rPr>
              <a:t>x</a:t>
            </a:r>
            <a:r>
              <a:rPr dirty="0" sz="1000" spc="-40" b="1">
                <a:latin typeface="Cambria"/>
                <a:cs typeface="Cambria"/>
              </a:rPr>
              <a:t>ampl</a:t>
            </a:r>
            <a:r>
              <a:rPr dirty="0" sz="1000" spc="-30" b="1">
                <a:latin typeface="Cambria"/>
                <a:cs typeface="Cambria"/>
              </a:rPr>
              <a:t>e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55" b="1">
                <a:latin typeface="Cambria"/>
                <a:cs typeface="Cambria"/>
              </a:rPr>
              <a:t>8</a:t>
            </a:r>
            <a:r>
              <a:rPr dirty="0" sz="1000" spc="-15" b="1">
                <a:latin typeface="Cambria"/>
                <a:cs typeface="Cambria"/>
              </a:rPr>
              <a:t>.</a:t>
            </a:r>
            <a:r>
              <a:rPr dirty="0" sz="1000" spc="-25" b="1">
                <a:latin typeface="Cambria"/>
                <a:cs typeface="Cambria"/>
              </a:rPr>
              <a:t>6</a:t>
            </a:r>
            <a:r>
              <a:rPr dirty="0" sz="1000" b="1">
                <a:latin typeface="Cambria"/>
                <a:cs typeface="Cambria"/>
              </a:rPr>
              <a:t>    </a:t>
            </a:r>
            <a:r>
              <a:rPr dirty="0" sz="1000" spc="-105" b="1">
                <a:latin typeface="Cambria"/>
                <a:cs typeface="Cambria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55" b="1">
                <a:latin typeface="Cambria"/>
                <a:cs typeface="Cambria"/>
              </a:rPr>
              <a:t>a</a:t>
            </a:r>
            <a:r>
              <a:rPr dirty="0" sz="1000" spc="-25" b="1">
                <a:latin typeface="Cambria"/>
                <a:cs typeface="Cambria"/>
              </a:rPr>
              <a:t>n</a:t>
            </a:r>
            <a:r>
              <a:rPr dirty="0" sz="1000" spc="-20" b="1">
                <a:latin typeface="Cambria"/>
                <a:cs typeface="Cambria"/>
              </a:rPr>
              <a:t>d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spc="-20" b="1">
                <a:latin typeface="Cambria"/>
                <a:cs typeface="Cambria"/>
              </a:rPr>
              <a:t>e</a:t>
            </a:r>
            <a:r>
              <a:rPr dirty="0" sz="1000" spc="-15" b="1">
                <a:latin typeface="Cambria"/>
                <a:cs typeface="Cambria"/>
              </a:rPr>
              <a:t>p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10" b="1">
                <a:latin typeface="Courier New"/>
                <a:cs typeface="Courier New"/>
              </a:rPr>
              <a:t>HousePricesU</a:t>
            </a:r>
            <a:r>
              <a:rPr dirty="0" sz="1000" spc="-5" b="1">
                <a:latin typeface="Courier New"/>
                <a:cs typeface="Courier New"/>
              </a:rPr>
              <a:t>S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5" b="1">
                <a:latin typeface="Cambria"/>
                <a:cs typeface="Cambria"/>
              </a:rPr>
              <a:t>d</a:t>
            </a:r>
            <a:r>
              <a:rPr dirty="0" sz="1000" spc="-45" b="1">
                <a:latin typeface="Cambria"/>
                <a:cs typeface="Cambria"/>
              </a:rPr>
              <a:t>a</a:t>
            </a:r>
            <a:r>
              <a:rPr dirty="0" sz="1000" spc="-20" b="1">
                <a:latin typeface="Cambria"/>
                <a:cs typeface="Cambria"/>
              </a:rPr>
              <a:t>t</a:t>
            </a:r>
            <a:r>
              <a:rPr dirty="0" sz="1000" spc="-35" b="1">
                <a:latin typeface="Cambria"/>
                <a:cs typeface="Cambria"/>
              </a:rPr>
              <a:t>a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45" b="1">
                <a:latin typeface="Cambria"/>
                <a:cs typeface="Cambria"/>
              </a:rPr>
              <a:t>s</a:t>
            </a:r>
            <a:r>
              <a:rPr dirty="0" sz="1000" spc="-55" b="1">
                <a:latin typeface="Cambria"/>
                <a:cs typeface="Cambria"/>
              </a:rPr>
              <a:t>e</a:t>
            </a:r>
            <a:r>
              <a:rPr dirty="0" sz="1000" spc="-10" b="1">
                <a:latin typeface="Cambria"/>
                <a:cs typeface="Cambria"/>
              </a:rPr>
              <a:t>t</a:t>
            </a:r>
            <a:endParaRPr sz="1000">
              <a:latin typeface="Cambria"/>
              <a:cs typeface="Cambria"/>
            </a:endParaRPr>
          </a:p>
          <a:p>
            <a:pPr algn="just" marL="50800" marR="43180">
              <a:lnSpc>
                <a:spcPts val="1200"/>
              </a:lnSpc>
              <a:spcBef>
                <a:spcPts val="3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pcc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400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spc="5" b="1">
                <a:latin typeface="Cambria"/>
                <a:cs typeface="Cambria"/>
              </a:rPr>
              <a:t>e</a:t>
            </a:r>
            <a:r>
              <a:rPr dirty="0" sz="1000" spc="-2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nal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ors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40" b="1">
                <a:latin typeface="Cambria"/>
                <a:cs typeface="Cambria"/>
              </a:rPr>
              <a:t>M</a:t>
            </a:r>
            <a:r>
              <a:rPr dirty="0" baseline="11111" sz="1500" spc="-472" i="1">
                <a:latin typeface="Meiryo"/>
                <a:cs typeface="Meiryo"/>
              </a:rPr>
              <a:t>̄</a:t>
            </a:r>
            <a:r>
              <a:rPr dirty="0" baseline="11111" sz="1500" spc="-44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mode</a:t>
            </a:r>
            <a:r>
              <a:rPr dirty="0" sz="1000" spc="-5">
                <a:latin typeface="Courier New"/>
                <a:cs typeface="Courier New"/>
              </a:rPr>
              <a:t>l</a:t>
            </a:r>
            <a:r>
              <a:rPr dirty="0" sz="1000" spc="120">
                <a:latin typeface="Cambria"/>
                <a:cs typeface="Cambria"/>
              </a:rPr>
              <a:t>=</a:t>
            </a:r>
            <a:r>
              <a:rPr dirty="0" sz="1000" spc="-10">
                <a:latin typeface="Courier New"/>
                <a:cs typeface="Courier New"/>
              </a:rPr>
              <a:t>’mg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120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spc="5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model</a:t>
            </a:r>
            <a:r>
              <a:rPr dirty="0" sz="1000" spc="120">
                <a:latin typeface="Cambria"/>
                <a:cs typeface="Cambria"/>
              </a:rPr>
              <a:t>=</a:t>
            </a:r>
            <a:r>
              <a:rPr dirty="0" sz="1000" spc="-10">
                <a:latin typeface="Courier New"/>
                <a:cs typeface="Courier New"/>
              </a:rPr>
              <a:t>’p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44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120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spc="-15" b="1">
                <a:latin typeface="Cambria"/>
                <a:cs typeface="Cambria"/>
              </a:rPr>
              <a:t>ep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120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spc="-15" b="1">
                <a:latin typeface="Cambria"/>
                <a:cs typeface="Cambria"/>
              </a:rPr>
              <a:t>ep</a:t>
            </a:r>
            <a:r>
              <a:rPr dirty="0" sz="1000" spc="-3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hile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sz="1000" spc="-30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pcc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409">
                <a:latin typeface="Courier New"/>
                <a:cs typeface="Courier New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q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ough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licit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pmg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annot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add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verag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67532" y="6613861"/>
            <a:ext cx="4985385" cy="169989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ccemgmod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pcce(log(price)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log(income),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data=HousePricesUS,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model="mg")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summary(ccemgmod)</a:t>
            </a:r>
            <a:endParaRPr sz="800">
              <a:latin typeface="Courier New"/>
              <a:cs typeface="Courier New"/>
            </a:endParaRPr>
          </a:p>
          <a:p>
            <a:pPr marL="24765" marR="306895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Common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Correlated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Effects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model Call:</a:t>
            </a:r>
            <a:endParaRPr sz="800">
              <a:latin typeface="Courier New"/>
              <a:cs typeface="Courier New"/>
            </a:endParaRPr>
          </a:p>
          <a:p>
            <a:pPr marL="267970" marR="1214120" indent="-243204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pcce(formula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log(price)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4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log(income),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HousePricesUS,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"mg")</a:t>
            </a:r>
            <a:endParaRPr sz="800">
              <a:latin typeface="Courier New"/>
              <a:cs typeface="Courier New"/>
            </a:endParaRPr>
          </a:p>
          <a:p>
            <a:pPr marL="24765" marR="2522855">
              <a:lnSpc>
                <a:spcPct val="232500"/>
              </a:lnSpc>
            </a:pPr>
            <a:r>
              <a:rPr dirty="0" sz="800">
                <a:latin typeface="Courier New"/>
                <a:cs typeface="Courier New"/>
              </a:rPr>
              <a:t>Balanced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Panel: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180">
                <a:latin typeface="Courier New"/>
                <a:cs typeface="Courier New"/>
              </a:rPr>
              <a:t>49,T=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180">
                <a:latin typeface="Courier New"/>
                <a:cs typeface="Courier New"/>
              </a:rPr>
              <a:t>29,N=</a:t>
            </a:r>
            <a:r>
              <a:rPr dirty="0" sz="800" spc="-20">
                <a:latin typeface="Courier New"/>
                <a:cs typeface="Courier New"/>
              </a:rPr>
              <a:t> 1421 </a:t>
            </a:r>
            <a:r>
              <a:rPr dirty="0" sz="800" spc="-10">
                <a:latin typeface="Courier New"/>
                <a:cs typeface="Courier New"/>
              </a:rPr>
              <a:t>Residuals:</a:t>
            </a:r>
            <a:endParaRPr sz="800">
              <a:latin typeface="Courier New"/>
              <a:cs typeface="Courier New"/>
            </a:endParaRPr>
          </a:p>
          <a:p>
            <a:pPr algn="r" marR="1732914">
              <a:lnSpc>
                <a:spcPct val="100000"/>
              </a:lnSpc>
              <a:spcBef>
                <a:spcPts val="155"/>
              </a:spcBef>
              <a:tabLst>
                <a:tab pos="971550" algn="l"/>
                <a:tab pos="1639570" algn="l"/>
                <a:tab pos="2733040" algn="l"/>
              </a:tabLst>
            </a:pPr>
            <a:r>
              <a:rPr dirty="0" sz="800">
                <a:latin typeface="Courier New"/>
                <a:cs typeface="Courier New"/>
              </a:rPr>
              <a:t>Min.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1st</a:t>
            </a:r>
            <a:r>
              <a:rPr dirty="0" sz="800" spc="-25">
                <a:latin typeface="Courier New"/>
                <a:cs typeface="Courier New"/>
              </a:rPr>
              <a:t> Qu.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Median</a:t>
            </a:r>
            <a:r>
              <a:rPr dirty="0" sz="800">
                <a:latin typeface="Courier New"/>
                <a:cs typeface="Courier New"/>
              </a:rPr>
              <a:t>	Mean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3rd</a:t>
            </a:r>
            <a:r>
              <a:rPr dirty="0" sz="800" spc="-25">
                <a:latin typeface="Courier New"/>
                <a:cs typeface="Courier New"/>
              </a:rPr>
              <a:t> Qu.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Max.</a:t>
            </a:r>
            <a:endParaRPr sz="800">
              <a:latin typeface="Courier New"/>
              <a:cs typeface="Courier New"/>
            </a:endParaRPr>
          </a:p>
          <a:p>
            <a:pPr algn="r" marR="1732914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0.23744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0.03549</a:t>
            </a:r>
            <a:r>
              <a:rPr dirty="0" sz="800" spc="4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0.00027</a:t>
            </a:r>
            <a:r>
              <a:rPr dirty="0" sz="800" spc="4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0.00000</a:t>
            </a:r>
            <a:r>
              <a:rPr dirty="0" sz="800" spc="4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0.03639</a:t>
            </a:r>
            <a:r>
              <a:rPr dirty="0" sz="800" spc="40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0.22423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23925" y="607782"/>
            <a:ext cx="800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20" b="1">
                <a:latin typeface="Calibri"/>
                <a:cs typeface="Calibri"/>
              </a:rPr>
              <a:t>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17966" y="1857598"/>
            <a:ext cx="5062855" cy="57575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95"/>
              </a:spcBef>
            </a:pPr>
            <a:r>
              <a:rPr dirty="0" sz="1300" spc="35" b="1">
                <a:latin typeface="Calibri"/>
                <a:cs typeface="Calibri"/>
              </a:rPr>
              <a:t>1</a:t>
            </a:r>
            <a:endParaRPr sz="13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spcBef>
                <a:spcPts val="1135"/>
              </a:spcBef>
            </a:pPr>
            <a:r>
              <a:rPr dirty="0" sz="1300" spc="-10" b="1">
                <a:latin typeface="Calibri"/>
                <a:cs typeface="Calibri"/>
              </a:rPr>
              <a:t>Introduction</a:t>
            </a:r>
            <a:endParaRPr sz="13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300">
              <a:latin typeface="Calibri"/>
              <a:cs typeface="Calibri"/>
            </a:endParaRPr>
          </a:p>
          <a:p>
            <a:pPr algn="just" marL="63500" marR="56515" indent="-635">
              <a:lnSpc>
                <a:spcPct val="100000"/>
              </a:lnSpc>
              <a:spcBef>
                <a:spcPts val="835"/>
              </a:spcBef>
            </a:pP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20">
                <a:latin typeface="Palatino Linotype"/>
                <a:cs typeface="Palatino Linotype"/>
              </a:rPr>
              <a:t> book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about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doing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panel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data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econometrics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software.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such,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aimed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at </a:t>
            </a:r>
            <a:r>
              <a:rPr dirty="0" sz="1000" spc="-10">
                <a:latin typeface="Palatino Linotype"/>
                <a:cs typeface="Palatino Linotype"/>
              </a:rPr>
              <a:t>both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panel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data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analysts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want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15">
                <a:latin typeface="Calibri"/>
                <a:cs typeface="Calibri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15">
                <a:latin typeface="Calibri"/>
                <a:cs typeface="Calibri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users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endeavor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panel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data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analysis.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introductory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chapter,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motivate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panel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data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methods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through</a:t>
            </a:r>
            <a:r>
              <a:rPr dirty="0" sz="1000">
                <a:latin typeface="Palatino Linotype"/>
                <a:cs typeface="Palatino Linotype"/>
              </a:rPr>
              <a:t> 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simple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example, </a:t>
            </a:r>
            <a:r>
              <a:rPr dirty="0" sz="1000" spc="-30">
                <a:latin typeface="Palatino Linotype"/>
                <a:cs typeface="Palatino Linotype"/>
              </a:rPr>
              <a:t>performing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calculations</a:t>
            </a:r>
            <a:r>
              <a:rPr dirty="0" sz="1000">
                <a:latin typeface="Palatino Linotype"/>
                <a:cs typeface="Palatino Linotype"/>
              </a:rPr>
              <a:t> in base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, to </a:t>
            </a:r>
            <a:r>
              <a:rPr dirty="0" sz="1000" spc="-25">
                <a:latin typeface="Palatino Linotype"/>
                <a:cs typeface="Palatino Linotype"/>
              </a:rPr>
              <a:t>introduce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panel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data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issues</a:t>
            </a:r>
            <a:r>
              <a:rPr dirty="0" sz="1000">
                <a:latin typeface="Palatino Linotype"/>
                <a:cs typeface="Palatino Linotype"/>
              </a:rPr>
              <a:t> to the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25">
                <a:latin typeface="Calibri"/>
                <a:cs typeface="Calibri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user;</a:t>
            </a:r>
            <a:r>
              <a:rPr dirty="0" sz="1000">
                <a:latin typeface="Palatino Linotype"/>
                <a:cs typeface="Palatino Linotype"/>
              </a:rPr>
              <a:t> then </a:t>
            </a:r>
            <a:r>
              <a:rPr dirty="0" sz="1000" spc="-30">
                <a:latin typeface="Palatino Linotype"/>
                <a:cs typeface="Palatino Linotype"/>
              </a:rPr>
              <a:t>we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will </a:t>
            </a:r>
            <a:r>
              <a:rPr dirty="0" sz="1000" spc="-75">
                <a:latin typeface="Palatino Linotype"/>
                <a:cs typeface="Palatino Linotype"/>
              </a:rPr>
              <a:t>give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overview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econometric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computing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20">
                <a:latin typeface="Calibri"/>
                <a:cs typeface="Calibri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analyst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from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software </a:t>
            </a:r>
            <a:r>
              <a:rPr dirty="0" sz="1000" spc="-45">
                <a:latin typeface="Palatino Linotype"/>
                <a:cs typeface="Palatino Linotype"/>
              </a:rPr>
              <a:t>packages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environments.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700">
              <a:latin typeface="Palatino Linotype"/>
              <a:cs typeface="Palatino Linotype"/>
            </a:endParaRPr>
          </a:p>
          <a:p>
            <a:pPr marL="63500">
              <a:lnSpc>
                <a:spcPct val="100000"/>
              </a:lnSpc>
              <a:tabLst>
                <a:tab pos="427990" algn="l"/>
              </a:tabLst>
            </a:pPr>
            <a:r>
              <a:rPr dirty="0" sz="1250" spc="-25" b="1">
                <a:latin typeface="Calibri"/>
                <a:cs typeface="Calibri"/>
              </a:rPr>
              <a:t>1.1</a:t>
            </a:r>
            <a:r>
              <a:rPr dirty="0" sz="1250" b="1">
                <a:latin typeface="Calibri"/>
                <a:cs typeface="Calibri"/>
              </a:rPr>
              <a:t>	Panel</a:t>
            </a:r>
            <a:r>
              <a:rPr dirty="0" sz="1250" spc="4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Data</a:t>
            </a:r>
            <a:r>
              <a:rPr dirty="0" sz="1250" spc="4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Econometrics:</a:t>
            </a:r>
            <a:r>
              <a:rPr dirty="0" sz="1250" spc="4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A</a:t>
            </a:r>
            <a:r>
              <a:rPr dirty="0" sz="1250" spc="4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Gentle</a:t>
            </a:r>
            <a:r>
              <a:rPr dirty="0" sz="1250" spc="35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Introduction</a:t>
            </a:r>
            <a:endParaRPr sz="12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00">
              <a:latin typeface="Calibri"/>
              <a:cs typeface="Calibri"/>
            </a:endParaRPr>
          </a:p>
          <a:p>
            <a:pPr algn="just" marL="63500" marR="55880">
              <a:lnSpc>
                <a:spcPct val="100000"/>
              </a:lnSpc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 section we </a:t>
            </a:r>
            <a:r>
              <a:rPr dirty="0" sz="1000" spc="-10">
                <a:latin typeface="Palatino Linotype"/>
                <a:cs typeface="Palatino Linotype"/>
              </a:rPr>
              <a:t>will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introduce</a:t>
            </a:r>
            <a:r>
              <a:rPr dirty="0" sz="1000">
                <a:latin typeface="Palatino Linotype"/>
                <a:cs typeface="Palatino Linotype"/>
              </a:rPr>
              <a:t> the </a:t>
            </a:r>
            <a:r>
              <a:rPr dirty="0" sz="1000" spc="-10">
                <a:latin typeface="Palatino Linotype"/>
                <a:cs typeface="Palatino Linotype"/>
              </a:rPr>
              <a:t>broad</a:t>
            </a:r>
            <a:r>
              <a:rPr dirty="0" sz="1000">
                <a:latin typeface="Palatino Linotype"/>
                <a:cs typeface="Palatino Linotype"/>
              </a:rPr>
              <a:t> subject 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panel</a:t>
            </a:r>
            <a:r>
              <a:rPr dirty="0" sz="1000">
                <a:latin typeface="Palatino Linotype"/>
                <a:cs typeface="Palatino Linotype"/>
              </a:rPr>
              <a:t> data </a:t>
            </a:r>
            <a:r>
              <a:rPr dirty="0" sz="1000" spc="-10">
                <a:latin typeface="Palatino Linotype"/>
                <a:cs typeface="Palatino Linotype"/>
              </a:rPr>
              <a:t>econometrics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through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its </a:t>
            </a:r>
            <a:r>
              <a:rPr dirty="0" sz="1000" spc="-45">
                <a:latin typeface="Palatino Linotype"/>
                <a:cs typeface="Palatino Linotype"/>
              </a:rPr>
              <a:t>features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advantages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over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pure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30">
                <a:latin typeface="Palatino Linotype"/>
                <a:cs typeface="Palatino Linotype"/>
              </a:rPr>
              <a:t>sectional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time-</a:t>
            </a:r>
            <a:r>
              <a:rPr dirty="0" sz="1000" spc="-35">
                <a:latin typeface="Palatino Linotype"/>
                <a:cs typeface="Palatino Linotype"/>
              </a:rPr>
              <a:t>series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methods.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According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Baltagi </a:t>
            </a:r>
            <a:r>
              <a:rPr dirty="0" sz="1000">
                <a:latin typeface="Palatino Linotype"/>
                <a:cs typeface="Palatino Linotype"/>
              </a:rPr>
              <a:t>(2013),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panel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data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allow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control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heterogeneity,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exploit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greater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variability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 </a:t>
            </a:r>
            <a:r>
              <a:rPr dirty="0" sz="1000">
                <a:latin typeface="Palatino Linotype"/>
                <a:cs typeface="Palatino Linotype"/>
              </a:rPr>
              <a:t>more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eﬃcient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estimation,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study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adjustment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dynamics,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identify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could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 </a:t>
            </a:r>
            <a:r>
              <a:rPr dirty="0" sz="1000" spc="-10">
                <a:latin typeface="Palatino Linotype"/>
                <a:cs typeface="Palatino Linotype"/>
              </a:rPr>
              <a:t>detect from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10">
                <a:latin typeface="Palatino Linotype"/>
                <a:cs typeface="Palatino Linotype"/>
              </a:rPr>
              <a:t>section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data,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improve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measurement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accuracy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(micro-</a:t>
            </a:r>
            <a:r>
              <a:rPr dirty="0" sz="1000" spc="-10">
                <a:latin typeface="Palatino Linotype"/>
                <a:cs typeface="Palatino Linotype"/>
              </a:rPr>
              <a:t>data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instead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aggregated), </a:t>
            </a:r>
            <a:r>
              <a:rPr dirty="0" sz="1000" spc="-45">
                <a:latin typeface="Palatino Linotype"/>
                <a:cs typeface="Palatino Linotype"/>
              </a:rPr>
              <a:t>use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dimension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infer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about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other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 </a:t>
            </a:r>
            <a:r>
              <a:rPr dirty="0" sz="1000" spc="-10">
                <a:latin typeface="Palatino Linotype"/>
                <a:cs typeface="Palatino Linotype"/>
              </a:rPr>
              <a:t>series).</a:t>
            </a:r>
            <a:endParaRPr sz="1000">
              <a:latin typeface="Palatino Linotype"/>
              <a:cs typeface="Palatino Linotype"/>
            </a:endParaRPr>
          </a:p>
          <a:p>
            <a:pPr algn="just" marL="63500" marR="56515" indent="107950">
              <a:lnSpc>
                <a:spcPts val="1200"/>
              </a:lnSpc>
              <a:spcBef>
                <a:spcPts val="15"/>
              </a:spcBef>
            </a:pP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ling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14">
                <a:latin typeface="Palatino Linotype"/>
                <a:cs typeface="Palatino Linotype"/>
              </a:rPr>
              <a:t>w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em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hniqu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add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ne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ssue: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uno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geneit</a:t>
            </a:r>
            <a:r>
              <a:rPr dirty="0" sz="1000" spc="-10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aiming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 i="1">
                <a:latin typeface="Palatino Linotype"/>
                <a:cs typeface="Palatino Linotype"/>
              </a:rPr>
              <a:t>c</a:t>
            </a:r>
            <a:r>
              <a:rPr dirty="0" sz="1000" spc="25" i="1">
                <a:latin typeface="Palatino Linotype"/>
                <a:cs typeface="Palatino Linotype"/>
              </a:rPr>
              <a:t>o</a:t>
            </a:r>
            <a:r>
              <a:rPr dirty="0" sz="1000" spc="-20" i="1">
                <a:latin typeface="Palatino Linotype"/>
                <a:cs typeface="Palatino Linotype"/>
              </a:rPr>
              <a:t>n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10" i="1">
                <a:latin typeface="Palatino Linotype"/>
                <a:cs typeface="Palatino Linotype"/>
              </a:rPr>
              <a:t>r</a:t>
            </a:r>
            <a:r>
              <a:rPr dirty="0" sz="1000" spc="25" i="1">
                <a:latin typeface="Palatino Linotype"/>
                <a:cs typeface="Palatino Linotype"/>
              </a:rPr>
              <a:t>o</a:t>
            </a:r>
            <a:r>
              <a:rPr dirty="0" sz="1000" spc="-25" i="1">
                <a:latin typeface="Palatino Linotype"/>
                <a:cs typeface="Palatino Linotype"/>
              </a:rPr>
              <a:t>llin</a:t>
            </a:r>
            <a:r>
              <a:rPr dirty="0" sz="1000" spc="-20" i="1">
                <a:latin typeface="Palatino Linotype"/>
                <a:cs typeface="Palatino Linotype"/>
              </a:rPr>
              <a:t>g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f</a:t>
            </a:r>
            <a:r>
              <a:rPr dirty="0" sz="1000" spc="25" i="1">
                <a:latin typeface="Palatino Linotype"/>
                <a:cs typeface="Palatino Linotype"/>
              </a:rPr>
              <a:t>o</a:t>
            </a:r>
            <a:r>
              <a:rPr dirty="0" sz="1000" spc="-10" i="1">
                <a:latin typeface="Palatino Linotype"/>
                <a:cs typeface="Palatino Linotype"/>
              </a:rPr>
              <a:t>r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u</a:t>
            </a:r>
            <a:r>
              <a:rPr dirty="0" sz="1000" spc="-10" i="1">
                <a:latin typeface="Palatino Linotype"/>
                <a:cs typeface="Palatino Linotype"/>
              </a:rPr>
              <a:t>n</a:t>
            </a:r>
            <a:r>
              <a:rPr dirty="0" sz="1000" spc="25" i="1">
                <a:latin typeface="Palatino Linotype"/>
                <a:cs typeface="Palatino Linotype"/>
              </a:rPr>
              <a:t>o</a:t>
            </a:r>
            <a:r>
              <a:rPr dirty="0" sz="1000" spc="45" i="1">
                <a:latin typeface="Palatino Linotype"/>
                <a:cs typeface="Palatino Linotype"/>
              </a:rPr>
              <a:t>b</a:t>
            </a:r>
            <a:r>
              <a:rPr dirty="0" sz="1000" spc="-40" i="1">
                <a:latin typeface="Palatino Linotype"/>
                <a:cs typeface="Palatino Linotype"/>
              </a:rPr>
              <a:t>s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20" i="1">
                <a:latin typeface="Palatino Linotype"/>
                <a:cs typeface="Palatino Linotype"/>
              </a:rPr>
              <a:t>r</a:t>
            </a:r>
            <a:r>
              <a:rPr dirty="0" sz="1000" spc="-55" i="1">
                <a:latin typeface="Palatino Linotype"/>
                <a:cs typeface="Palatino Linotype"/>
              </a:rPr>
              <a:t>v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40" i="1">
                <a:latin typeface="Palatino Linotype"/>
                <a:cs typeface="Palatino Linotype"/>
              </a:rPr>
              <a:t>d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-55" i="1">
                <a:latin typeface="Palatino Linotype"/>
                <a:cs typeface="Palatino Linotype"/>
              </a:rPr>
              <a:t>v</a:t>
            </a:r>
            <a:r>
              <a:rPr dirty="0" sz="1000" spc="75" i="1">
                <a:latin typeface="Palatino Linotype"/>
                <a:cs typeface="Palatino Linotype"/>
              </a:rPr>
              <a:t>a</a:t>
            </a:r>
            <a:r>
              <a:rPr dirty="0" sz="1000" i="1">
                <a:latin typeface="Palatino Linotype"/>
                <a:cs typeface="Palatino Linotype"/>
              </a:rPr>
              <a:t>r</a:t>
            </a:r>
            <a:r>
              <a:rPr dirty="0" sz="1000" spc="20" i="1">
                <a:latin typeface="Palatino Linotype"/>
                <a:cs typeface="Palatino Linotype"/>
              </a:rPr>
              <a:t>i</a:t>
            </a:r>
            <a:r>
              <a:rPr dirty="0" sz="1000" spc="55" i="1">
                <a:latin typeface="Palatino Linotype"/>
                <a:cs typeface="Palatino Linotype"/>
              </a:rPr>
              <a:t>a</a:t>
            </a:r>
            <a:r>
              <a:rPr dirty="0" sz="1000" spc="65" i="1">
                <a:latin typeface="Palatino Linotype"/>
                <a:cs typeface="Palatino Linotype"/>
              </a:rPr>
              <a:t>b</a:t>
            </a:r>
            <a:r>
              <a:rPr dirty="0" sz="1000" spc="-5" i="1">
                <a:latin typeface="Palatino Linotype"/>
                <a:cs typeface="Palatino Linotype"/>
              </a:rPr>
              <a:t>l</a:t>
            </a:r>
            <a:r>
              <a:rPr dirty="0" sz="1000" spc="40" i="1">
                <a:latin typeface="Palatino Linotype"/>
                <a:cs typeface="Palatino Linotype"/>
              </a:rPr>
              <a:t>e</a:t>
            </a:r>
            <a:r>
              <a:rPr dirty="0" sz="1000" spc="-35" i="1">
                <a:latin typeface="Palatino Linotype"/>
                <a:cs typeface="Palatino Linotype"/>
              </a:rPr>
              <a:t>s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30" i="1">
                <a:latin typeface="Palatino Linotype"/>
                <a:cs typeface="Palatino Linotype"/>
              </a:rPr>
              <a:t>p</a:t>
            </a:r>
            <a:r>
              <a:rPr dirty="0" sz="1000" spc="35" i="1">
                <a:latin typeface="Palatino Linotype"/>
                <a:cs typeface="Palatino Linotype"/>
              </a:rPr>
              <a:t>o</a:t>
            </a:r>
            <a:r>
              <a:rPr dirty="0" sz="1000" spc="-40" i="1">
                <a:latin typeface="Palatino Linotype"/>
                <a:cs typeface="Palatino Linotype"/>
              </a:rPr>
              <a:t>s</a:t>
            </a:r>
            <a:r>
              <a:rPr dirty="0" sz="1000" spc="-5" i="1">
                <a:latin typeface="Palatino Linotype"/>
                <a:cs typeface="Palatino Linotype"/>
              </a:rPr>
              <a:t>si</a:t>
            </a:r>
            <a:r>
              <a:rPr dirty="0" sz="1000" spc="10" i="1">
                <a:latin typeface="Palatino Linotype"/>
                <a:cs typeface="Palatino Linotype"/>
              </a:rPr>
              <a:t>b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Palatino Linotype"/>
                <a:cs typeface="Palatino Linotype"/>
              </a:rPr>
              <a:t>b</a:t>
            </a:r>
            <a:r>
              <a:rPr dirty="0" sz="1000" spc="30" i="1">
                <a:latin typeface="Palatino Linotype"/>
                <a:cs typeface="Palatino Linotype"/>
              </a:rPr>
              <a:t>i</a:t>
            </a:r>
            <a:r>
              <a:rPr dirty="0" sz="1000" spc="100" i="1">
                <a:latin typeface="Palatino Linotype"/>
                <a:cs typeface="Palatino Linotype"/>
              </a:rPr>
              <a:t>a</a:t>
            </a:r>
            <a:r>
              <a:rPr dirty="0" sz="1000" spc="-45" i="1">
                <a:latin typeface="Palatino Linotype"/>
                <a:cs typeface="Palatino Linotype"/>
              </a:rPr>
              <a:t>s</a:t>
            </a:r>
            <a:r>
              <a:rPr dirty="0" sz="1000" i="1">
                <a:latin typeface="Palatino Linotype"/>
                <a:cs typeface="Palatino Linotype"/>
              </a:rPr>
              <a:t>i</a:t>
            </a:r>
            <a:r>
              <a:rPr dirty="0" sz="1000" spc="-25" i="1">
                <a:latin typeface="Palatino Linotype"/>
                <a:cs typeface="Palatino Linotype"/>
              </a:rPr>
              <a:t>n</a:t>
            </a:r>
            <a:r>
              <a:rPr dirty="0" sz="1000" spc="-85" i="1">
                <a:latin typeface="Palatino Linotype"/>
                <a:cs typeface="Palatino Linotype"/>
              </a:rPr>
              <a:t>g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40" i="1">
                <a:latin typeface="Palatino Linotype"/>
                <a:cs typeface="Palatino Linotype"/>
              </a:rPr>
              <a:t>e</a:t>
            </a:r>
            <a:r>
              <a:rPr dirty="0" sz="1000" spc="-15" i="1">
                <a:latin typeface="Palatino Linotype"/>
                <a:cs typeface="Palatino Linotype"/>
              </a:rPr>
              <a:t>st</a:t>
            </a:r>
            <a:r>
              <a:rPr dirty="0" sz="1000" spc="-20" i="1">
                <a:latin typeface="Palatino Linotype"/>
                <a:cs typeface="Palatino Linotype"/>
              </a:rPr>
              <a:t>i</a:t>
            </a:r>
            <a:r>
              <a:rPr dirty="0" sz="1000" spc="20" i="1">
                <a:latin typeface="Palatino Linotype"/>
                <a:cs typeface="Palatino Linotype"/>
              </a:rPr>
              <a:t>matio</a:t>
            </a:r>
            <a:r>
              <a:rPr dirty="0" sz="1000" spc="20" i="1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71450">
              <a:lnSpc>
                <a:spcPts val="1145"/>
              </a:lnSpc>
            </a:pPr>
            <a:r>
              <a:rPr dirty="0" sz="1000" spc="-40">
                <a:latin typeface="Palatino Linotype"/>
                <a:cs typeface="Palatino Linotype"/>
              </a:rPr>
              <a:t>Consider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regression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model</a:t>
            </a:r>
            <a:endParaRPr sz="1000">
              <a:latin typeface="Palatino Linotype"/>
              <a:cs typeface="Palatino Linotype"/>
            </a:endParaRPr>
          </a:p>
          <a:p>
            <a:pPr marL="410845">
              <a:lnSpc>
                <a:spcPct val="100000"/>
              </a:lnSpc>
              <a:spcBef>
                <a:spcPts val="5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395" i="1">
                <a:latin typeface="Meiryo"/>
                <a:cs typeface="Meiryo"/>
              </a:rPr>
              <a:t/>
            </a:r>
            <a:r>
              <a:rPr dirty="0" baseline="-21367" sz="975" spc="-22" i="1">
                <a:latin typeface="Palatino Linotype"/>
                <a:cs typeface="Palatino Linotype"/>
              </a:rPr>
              <a:t>o</a:t>
            </a:r>
            <a:r>
              <a:rPr dirty="0" baseline="-21367" sz="975" spc="14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baseline="-21367" sz="975" spc="-7" i="1">
                <a:latin typeface="Palatino Linotype"/>
                <a:cs typeface="Palatino Linotype"/>
              </a:rPr>
              <a:t>o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sz="1000" spc="-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o</a:t>
            </a:r>
            <a:r>
              <a:rPr dirty="0" sz="1000" spc="-55" i="1">
                <a:latin typeface="Palatino Linotype"/>
                <a:cs typeface="Palatino Linotype"/>
              </a:rPr>
              <a:t>z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375" i="1">
                <a:latin typeface="Meiryo"/>
                <a:cs typeface="Meiryo"/>
              </a:rPr>
              <a:t/>
            </a:r>
            <a:r>
              <a:rPr dirty="0" baseline="-21367" sz="975" spc="104" i="1">
                <a:latin typeface="Palatino Linotype"/>
                <a:cs typeface="Palatino Linotype"/>
              </a:rPr>
              <a:t>o</a:t>
            </a:r>
            <a:endParaRPr baseline="-21367" sz="975">
              <a:latin typeface="Palatino Linotype"/>
              <a:cs typeface="Palatino Linotype"/>
            </a:endParaRPr>
          </a:p>
          <a:p>
            <a:pPr algn="just" marL="63500">
              <a:lnSpc>
                <a:spcPct val="100000"/>
              </a:lnSpc>
              <a:spcBef>
                <a:spcPts val="590"/>
              </a:spcBef>
            </a:pPr>
            <a:r>
              <a:rPr dirty="0" sz="1000" spc="-50">
                <a:latin typeface="Palatino Linotype"/>
                <a:cs typeface="Palatino Linotype"/>
              </a:rPr>
              <a:t>where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observable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regressor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unobservable.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feasible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observables</a:t>
            </a:r>
            <a:endParaRPr sz="1000">
              <a:latin typeface="Palatino Linotype"/>
              <a:cs typeface="Palatino Linotype"/>
            </a:endParaRPr>
          </a:p>
          <a:p>
            <a:pPr marL="410845">
              <a:lnSpc>
                <a:spcPct val="100000"/>
              </a:lnSpc>
              <a:spcBef>
                <a:spcPts val="5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240" i="1">
                <a:latin typeface="Meiryo"/>
                <a:cs typeface="Meiryo"/>
              </a:rPr>
              <a:t/>
            </a:r>
            <a:r>
              <a:rPr dirty="0" sz="1000" spc="-240" i="1">
                <a:latin typeface="Palatino Linotype"/>
                <a:cs typeface="Palatino Linotype"/>
              </a:rPr>
              <a:t>x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algn="just" marL="63500" marR="56515" indent="-635">
              <a:lnSpc>
                <a:spcPct val="100000"/>
              </a:lnSpc>
              <a:spcBef>
                <a:spcPts val="595"/>
              </a:spcBef>
            </a:pPr>
            <a:r>
              <a:rPr dirty="0" sz="1000" spc="-50">
                <a:latin typeface="Palatino Linotype"/>
                <a:cs typeface="Palatino Linotype"/>
              </a:rPr>
              <a:t>suf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omi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oblem;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-55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735" i="1">
                <a:latin typeface="Meiryo"/>
                <a:cs typeface="Meiryo"/>
              </a:rPr>
              <a:t/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-300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sz="1000" spc="-7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63500" marR="56515" indent="107950">
              <a:lnSpc>
                <a:spcPts val="1200"/>
              </a:lnSpc>
              <a:spcBef>
                <a:spcPts val="30"/>
              </a:spcBef>
            </a:pP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best-</a:t>
            </a:r>
            <a:r>
              <a:rPr dirty="0" sz="1000" spc="-10">
                <a:latin typeface="Palatino Linotype"/>
                <a:cs typeface="Palatino Linotype"/>
              </a:rPr>
              <a:t>known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examples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unobserved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individual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heterogenetiy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agricul- tural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production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Mundlak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(1961)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(see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also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Arellano,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2003,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9)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where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output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y</a:t>
            </a:r>
            <a:r>
              <a:rPr dirty="0" sz="1000" spc="-3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depends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 </a:t>
            </a:r>
            <a:r>
              <a:rPr dirty="0" sz="1000" i="1">
                <a:latin typeface="Palatino Linotype"/>
                <a:cs typeface="Palatino Linotype"/>
              </a:rPr>
              <a:t>x </a:t>
            </a:r>
            <a:r>
              <a:rPr dirty="0" sz="1000" spc="-10">
                <a:latin typeface="Palatino Linotype"/>
                <a:cs typeface="Palatino Linotype"/>
              </a:rPr>
              <a:t>(labor),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(soil </a:t>
            </a:r>
            <a:r>
              <a:rPr dirty="0" sz="1000" spc="-30">
                <a:latin typeface="Palatino Linotype"/>
                <a:cs typeface="Palatino Linotype"/>
              </a:rPr>
              <a:t>quality)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 </a:t>
            </a:r>
            <a:r>
              <a:rPr dirty="0" sz="1000" spc="-10">
                <a:latin typeface="Palatino Linotype"/>
                <a:cs typeface="Palatino Linotype"/>
              </a:rPr>
              <a:t>stochastic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disturbance</a:t>
            </a:r>
            <a:r>
              <a:rPr dirty="0" sz="1000">
                <a:latin typeface="Palatino Linotype"/>
                <a:cs typeface="Palatino Linotype"/>
              </a:rPr>
              <a:t> term </a:t>
            </a:r>
            <a:r>
              <a:rPr dirty="0" sz="1000" spc="-25">
                <a:latin typeface="Palatino Linotype"/>
                <a:cs typeface="Palatino Linotype"/>
              </a:rPr>
              <a:t>(rainfall)</a:t>
            </a:r>
            <a:r>
              <a:rPr dirty="0" sz="1000">
                <a:latin typeface="Palatino Linotype"/>
                <a:cs typeface="Palatino Linotype"/>
              </a:rPr>
              <a:t> so that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data-</a:t>
            </a:r>
            <a:r>
              <a:rPr dirty="0" sz="1000" spc="-30">
                <a:latin typeface="Palatino Linotype"/>
                <a:cs typeface="Palatino Linotype"/>
              </a:rPr>
              <a:t>generating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process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represented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above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model;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10">
                <a:latin typeface="Palatino Linotype"/>
                <a:cs typeface="Palatino Linotype"/>
              </a:rPr>
              <a:t> soil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quality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known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farmer,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although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unobservable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25">
                <a:latin typeface="Palatino Linotype"/>
                <a:cs typeface="Palatino Linotype"/>
              </a:rPr>
              <a:t>econometrician,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-20">
                <a:latin typeface="Palatino Linotype"/>
                <a:cs typeface="Palatino Linotype"/>
              </a:rPr>
              <a:t> be </a:t>
            </a:r>
            <a:r>
              <a:rPr dirty="0" sz="1000" spc="-35">
                <a:latin typeface="Palatino Linotype"/>
                <a:cs typeface="Palatino Linotype"/>
              </a:rPr>
              <a:t>correlated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25">
                <a:latin typeface="Palatino Linotype"/>
                <a:cs typeface="Palatino Linotype"/>
              </a:rPr>
              <a:t>effort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43377" y="7590321"/>
            <a:ext cx="2903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848360" algn="l"/>
              </a:tabLst>
            </a:pP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hence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5" i="1">
                <a:latin typeface="Meiryo"/>
                <a:cs typeface="Meiryo"/>
              </a:rPr>
              <a:t/>
            </a:r>
            <a:r>
              <a:rPr dirty="0" baseline="11111" sz="1500" spc="-832" i="1">
                <a:latin typeface="Meiryo"/>
                <a:cs typeface="Meiryo"/>
              </a:rPr>
              <a:t>̂</a:t>
            </a:r>
            <a:r>
              <a:rPr dirty="0" baseline="11111" sz="1500" i="1">
                <a:latin typeface="Meiryo"/>
                <a:cs typeface="Meiryo"/>
              </a:rPr>
              <a:t>	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-10">
                <a:latin typeface="Palatino Linotype"/>
                <a:cs typeface="Palatino Linotype"/>
              </a:rPr>
              <a:t> 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inconsistent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Meiryo"/>
                <a:cs typeface="Meiryo"/>
              </a:rPr>
              <a:t/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651417" y="7663106"/>
            <a:ext cx="2499360" cy="48450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59435">
              <a:lnSpc>
                <a:spcPts val="690"/>
              </a:lnSpc>
              <a:spcBef>
                <a:spcPts val="120"/>
              </a:spcBef>
            </a:pPr>
            <a:r>
              <a:rPr dirty="0" sz="650" spc="60" b="1">
                <a:latin typeface="Cambria"/>
                <a:cs typeface="Cambria"/>
              </a:rPr>
              <a:t>ols</a:t>
            </a:r>
            <a:endParaRPr sz="650">
              <a:latin typeface="Cambria"/>
              <a:cs typeface="Cambria"/>
            </a:endParaRPr>
          </a:p>
          <a:p>
            <a:pPr marL="38100">
              <a:lnSpc>
                <a:spcPts val="1110"/>
              </a:lnSpc>
            </a:pP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20">
                <a:latin typeface="Palatino Linotype"/>
                <a:cs typeface="Palatino Linotype"/>
              </a:rPr>
              <a:t> 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usually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form:</a:t>
            </a:r>
            <a:endParaRPr sz="1000">
              <a:latin typeface="Palatino Linotype"/>
              <a:cs typeface="Palatino Linotype"/>
            </a:endParaRPr>
          </a:p>
          <a:p>
            <a:pPr marL="277495">
              <a:lnSpc>
                <a:spcPct val="100000"/>
              </a:lnSpc>
              <a:spcBef>
                <a:spcPts val="5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10" i="1">
                <a:latin typeface="Palatino Linotype"/>
                <a:cs typeface="Palatino Linotype"/>
              </a:rPr>
              <a:t>x</a:t>
            </a:r>
            <a:r>
              <a:rPr dirty="0" baseline="-21367" sz="975" spc="7" i="1">
                <a:latin typeface="Palatino Linotype"/>
                <a:cs typeface="Palatino Linotype"/>
              </a:rPr>
              <a:t>nt</a:t>
            </a:r>
            <a:r>
              <a:rPr dirty="0" baseline="-21367" sz="975" spc="179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100">
                <a:latin typeface="Cambria"/>
                <a:cs typeface="Cambria"/>
              </a:rPr>
              <a:t>(</a:t>
            </a:r>
            <a:r>
              <a:rPr dirty="0" sz="1000" spc="-459" i="1">
                <a:latin typeface="Meiryo"/>
                <a:cs typeface="Meiryo"/>
              </a:rPr>
              <a:t/>
            </a:r>
            <a:r>
              <a:rPr dirty="0" baseline="-21367" sz="975" spc="-75" i="1">
                <a:latin typeface="Palatino Linotype"/>
                <a:cs typeface="Palatino Linotype"/>
              </a:rPr>
              <a:t>n</a:t>
            </a:r>
            <a:r>
              <a:rPr dirty="0" baseline="-21367" sz="975" spc="1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baseline="-21367" sz="975" spc="-75" i="1">
                <a:latin typeface="Palatino Linotype"/>
                <a:cs typeface="Palatino Linotype"/>
              </a:rPr>
              <a:t>nt</a:t>
            </a:r>
            <a:r>
              <a:rPr dirty="0" baseline="-21367" sz="975" spc="-142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64909" y="7969911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(1.1)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68792" y="8412296"/>
            <a:ext cx="3481704" cy="4000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Palatino Linotype"/>
                <a:cs typeface="Palatino Linotype"/>
              </a:rPr>
              <a:t>Panel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Data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Econometrics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with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spc="-35" i="1">
                <a:latin typeface="Palatino Linotype"/>
                <a:cs typeface="Palatino Linotype"/>
              </a:rPr>
              <a:t>R,</a:t>
            </a:r>
            <a:r>
              <a:rPr dirty="0" sz="800" spc="15" i="1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First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Edition.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Yves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Croissant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and</a:t>
            </a:r>
            <a:r>
              <a:rPr dirty="0" sz="800" spc="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Giovanni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Millo.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800" spc="-55">
                <a:latin typeface="Palatino Linotype"/>
                <a:cs typeface="Palatino Linotype"/>
              </a:rPr>
              <a:t>©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2019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John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Wiley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&amp;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Ltd.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Published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2019 </a:t>
            </a:r>
            <a:r>
              <a:rPr dirty="0" sz="800" spc="-65">
                <a:latin typeface="Palatino Linotype"/>
                <a:cs typeface="Palatino Linotype"/>
              </a:rPr>
              <a:t>by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John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Wiley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&amp;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Ltd.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800" spc="-35">
                <a:latin typeface="Palatino Linotype"/>
                <a:cs typeface="Palatino Linotype"/>
              </a:rPr>
              <a:t>Companion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website: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  <a:hlinkClick r:id="rId2"/>
              </a:rPr>
              <a:t>www.wiley.com/go/croissant/data-</a:t>
            </a:r>
            <a:r>
              <a:rPr dirty="0" sz="800" spc="-20">
                <a:latin typeface="Palatino Linotype"/>
                <a:cs typeface="Palatino Linotype"/>
                <a:hlinkClick r:id="rId2"/>
              </a:rPr>
              <a:t>econometrics-</a:t>
            </a:r>
            <a:r>
              <a:rPr dirty="0" sz="800" spc="-40">
                <a:latin typeface="Palatino Linotype"/>
                <a:cs typeface="Palatino Linotype"/>
                <a:hlinkClick r:id="rId2"/>
              </a:rPr>
              <a:t>with-</a:t>
            </a:r>
            <a:r>
              <a:rPr dirty="0" sz="800" spc="-50">
                <a:latin typeface="Palatino Linotype"/>
                <a:cs typeface="Palatino Linotype"/>
                <a:hlinkClick r:id="rId2"/>
              </a:rPr>
              <a:t>R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796393" y="607782"/>
            <a:ext cx="10160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Time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Series</a:t>
            </a:r>
            <a:r>
              <a:rPr dirty="0" sz="800" spc="23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199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581479" y="919225"/>
            <a:ext cx="4985385" cy="289560"/>
          </a:xfrm>
          <a:custGeom>
            <a:avLst/>
            <a:gdLst/>
            <a:ahLst/>
            <a:cxnLst/>
            <a:rect l="l" t="t" r="r" b="b"/>
            <a:pathLst>
              <a:path w="4985385" h="289559">
                <a:moveTo>
                  <a:pt x="4985182" y="0"/>
                </a:moveTo>
                <a:lnTo>
                  <a:pt x="0" y="0"/>
                </a:lnTo>
                <a:lnTo>
                  <a:pt x="0" y="136804"/>
                </a:lnTo>
                <a:lnTo>
                  <a:pt x="0" y="140703"/>
                </a:lnTo>
                <a:lnTo>
                  <a:pt x="0" y="289052"/>
                </a:lnTo>
                <a:lnTo>
                  <a:pt x="4985182" y="289052"/>
                </a:lnTo>
                <a:lnTo>
                  <a:pt x="4985182" y="140703"/>
                </a:lnTo>
                <a:lnTo>
                  <a:pt x="4985182" y="136804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606854" y="879780"/>
            <a:ext cx="2927985" cy="311150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65"/>
              </a:spcBef>
            </a:pP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 marL="72834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z-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Pr(&gt;|z|)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581479" y="1204385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69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1517915" y="1186254"/>
            <a:ext cx="22599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  <a:tabLst>
                <a:tab pos="667385" algn="l"/>
                <a:tab pos="1214120" algn="l"/>
              </a:tabLst>
            </a:pPr>
            <a:r>
              <a:rPr dirty="0" sz="800" spc="-10">
                <a:latin typeface="Courier New"/>
                <a:cs typeface="Courier New"/>
              </a:rPr>
              <a:t>1.135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0.195</a:t>
            </a:r>
            <a:r>
              <a:rPr dirty="0" sz="800">
                <a:latin typeface="Courier New"/>
                <a:cs typeface="Courier New"/>
              </a:rPr>
              <a:t>	5.81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6.3e-</a:t>
            </a:r>
            <a:r>
              <a:rPr dirty="0" sz="800">
                <a:latin typeface="Courier New"/>
                <a:cs typeface="Courier New"/>
              </a:rPr>
              <a:t>09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581479" y="1346136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606854" y="1165986"/>
            <a:ext cx="862965" cy="45085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log(income)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--</a:t>
            </a:r>
            <a:r>
              <a:rPr dirty="0" sz="800" spc="-50">
                <a:latin typeface="Courier New"/>
                <a:cs typeface="Courier New"/>
              </a:rPr>
              <a:t>-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Signif.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codes: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581479" y="1629473"/>
            <a:ext cx="4985385" cy="566420"/>
          </a:xfrm>
          <a:custGeom>
            <a:avLst/>
            <a:gdLst/>
            <a:ahLst/>
            <a:cxnLst/>
            <a:rect l="l" t="t" r="r" b="b"/>
            <a:pathLst>
              <a:path w="4985385" h="566419">
                <a:moveTo>
                  <a:pt x="4985182" y="425196"/>
                </a:moveTo>
                <a:lnTo>
                  <a:pt x="0" y="425196"/>
                </a:lnTo>
                <a:lnTo>
                  <a:pt x="0" y="565899"/>
                </a:lnTo>
                <a:lnTo>
                  <a:pt x="4985182" y="565899"/>
                </a:lnTo>
                <a:lnTo>
                  <a:pt x="4985182" y="425196"/>
                </a:lnTo>
                <a:close/>
              </a:path>
              <a:path w="4985385" h="566419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566419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56641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/>
          <p:nvPr/>
        </p:nvSpPr>
        <p:spPr>
          <a:xfrm>
            <a:off x="581479" y="3041078"/>
            <a:ext cx="4985385" cy="2131695"/>
          </a:xfrm>
          <a:custGeom>
            <a:avLst/>
            <a:gdLst/>
            <a:ahLst/>
            <a:cxnLst/>
            <a:rect l="l" t="t" r="r" b="b"/>
            <a:pathLst>
              <a:path w="4985385" h="2131695">
                <a:moveTo>
                  <a:pt x="4985182" y="1842173"/>
                </a:moveTo>
                <a:lnTo>
                  <a:pt x="0" y="1842173"/>
                </a:lnTo>
                <a:lnTo>
                  <a:pt x="0" y="1978990"/>
                </a:lnTo>
                <a:lnTo>
                  <a:pt x="0" y="1982876"/>
                </a:lnTo>
                <a:lnTo>
                  <a:pt x="0" y="2131237"/>
                </a:lnTo>
                <a:lnTo>
                  <a:pt x="4985182" y="2131237"/>
                </a:lnTo>
                <a:lnTo>
                  <a:pt x="4985182" y="1982876"/>
                </a:lnTo>
                <a:lnTo>
                  <a:pt x="4985182" y="1978990"/>
                </a:lnTo>
                <a:lnTo>
                  <a:pt x="4985182" y="1842173"/>
                </a:lnTo>
                <a:close/>
              </a:path>
              <a:path w="4985385" h="2131695">
                <a:moveTo>
                  <a:pt x="4985182" y="1700441"/>
                </a:moveTo>
                <a:lnTo>
                  <a:pt x="0" y="1700441"/>
                </a:lnTo>
                <a:lnTo>
                  <a:pt x="0" y="1841144"/>
                </a:lnTo>
                <a:lnTo>
                  <a:pt x="4985182" y="1841144"/>
                </a:lnTo>
                <a:lnTo>
                  <a:pt x="4985182" y="1700441"/>
                </a:lnTo>
                <a:close/>
              </a:path>
              <a:path w="4985385" h="2131695">
                <a:moveTo>
                  <a:pt x="4985182" y="1558823"/>
                </a:moveTo>
                <a:lnTo>
                  <a:pt x="0" y="1558823"/>
                </a:lnTo>
                <a:lnTo>
                  <a:pt x="0" y="1699526"/>
                </a:lnTo>
                <a:lnTo>
                  <a:pt x="4985182" y="1699526"/>
                </a:lnTo>
                <a:lnTo>
                  <a:pt x="4985182" y="1558823"/>
                </a:lnTo>
                <a:close/>
              </a:path>
              <a:path w="4985385" h="2131695">
                <a:moveTo>
                  <a:pt x="4985182" y="1417091"/>
                </a:moveTo>
                <a:lnTo>
                  <a:pt x="0" y="1417091"/>
                </a:lnTo>
                <a:lnTo>
                  <a:pt x="0" y="1557794"/>
                </a:lnTo>
                <a:lnTo>
                  <a:pt x="4985182" y="1557794"/>
                </a:lnTo>
                <a:lnTo>
                  <a:pt x="4985182" y="1417091"/>
                </a:lnTo>
                <a:close/>
              </a:path>
              <a:path w="4985385" h="2131695">
                <a:moveTo>
                  <a:pt x="4985182" y="1275359"/>
                </a:moveTo>
                <a:lnTo>
                  <a:pt x="0" y="1275359"/>
                </a:lnTo>
                <a:lnTo>
                  <a:pt x="0" y="1416062"/>
                </a:lnTo>
                <a:lnTo>
                  <a:pt x="4985182" y="1416062"/>
                </a:lnTo>
                <a:lnTo>
                  <a:pt x="4985182" y="1275359"/>
                </a:lnTo>
                <a:close/>
              </a:path>
              <a:path w="4985385" h="2131695">
                <a:moveTo>
                  <a:pt x="4985182" y="1133627"/>
                </a:moveTo>
                <a:lnTo>
                  <a:pt x="0" y="1133627"/>
                </a:lnTo>
                <a:lnTo>
                  <a:pt x="0" y="1274330"/>
                </a:lnTo>
                <a:lnTo>
                  <a:pt x="4985182" y="1274330"/>
                </a:lnTo>
                <a:lnTo>
                  <a:pt x="4985182" y="1133627"/>
                </a:lnTo>
                <a:close/>
              </a:path>
              <a:path w="4985385" h="2131695">
                <a:moveTo>
                  <a:pt x="4985182" y="991895"/>
                </a:moveTo>
                <a:lnTo>
                  <a:pt x="0" y="991895"/>
                </a:lnTo>
                <a:lnTo>
                  <a:pt x="0" y="1132598"/>
                </a:lnTo>
                <a:lnTo>
                  <a:pt x="4985182" y="1132598"/>
                </a:lnTo>
                <a:lnTo>
                  <a:pt x="4985182" y="991895"/>
                </a:lnTo>
                <a:close/>
              </a:path>
              <a:path w="4985385" h="2131695">
                <a:moveTo>
                  <a:pt x="4985182" y="850277"/>
                </a:moveTo>
                <a:lnTo>
                  <a:pt x="0" y="850277"/>
                </a:lnTo>
                <a:lnTo>
                  <a:pt x="0" y="990981"/>
                </a:lnTo>
                <a:lnTo>
                  <a:pt x="4985182" y="990981"/>
                </a:lnTo>
                <a:lnTo>
                  <a:pt x="4985182" y="850277"/>
                </a:lnTo>
                <a:close/>
              </a:path>
              <a:path w="4985385" h="2131695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2131695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2131695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2131695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213169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13169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568779" y="1591068"/>
            <a:ext cx="4959985" cy="3564254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37465">
              <a:lnSpc>
                <a:spcPct val="100000"/>
              </a:lnSpc>
              <a:spcBef>
                <a:spcPts val="254"/>
              </a:spcBef>
            </a:pPr>
            <a:r>
              <a:rPr dirty="0" sz="800">
                <a:latin typeface="Courier New"/>
                <a:cs typeface="Courier New"/>
              </a:rPr>
              <a:t>0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0.05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'.'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1</a:t>
            </a:r>
            <a:endParaRPr sz="800">
              <a:latin typeface="Courier New"/>
              <a:cs typeface="Courier New"/>
            </a:endParaRPr>
          </a:p>
          <a:p>
            <a:pPr marL="37465" marR="315277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Total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Sum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Squares: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47.2 </a:t>
            </a:r>
            <a:r>
              <a:rPr dirty="0" sz="800">
                <a:latin typeface="Courier New"/>
                <a:cs typeface="Courier New"/>
              </a:rPr>
              <a:t>Residual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Sum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Squares: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5.66 </a:t>
            </a:r>
            <a:r>
              <a:rPr dirty="0" sz="800">
                <a:latin typeface="Courier New"/>
                <a:cs typeface="Courier New"/>
              </a:rPr>
              <a:t>HPY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R-</a:t>
            </a:r>
            <a:r>
              <a:rPr dirty="0" sz="800">
                <a:latin typeface="Courier New"/>
                <a:cs typeface="Courier New"/>
              </a:rPr>
              <a:t>squared: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0.74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00">
              <a:latin typeface="Courier New"/>
              <a:cs typeface="Courier New"/>
            </a:endParaRPr>
          </a:p>
          <a:p>
            <a:pPr algn="just" marL="12700" marR="5080" indent="107950">
              <a:lnSpc>
                <a:spcPct val="100000"/>
              </a:lnSpc>
            </a:pPr>
            <a:r>
              <a:rPr dirty="0" sz="1000" spc="-40">
                <a:latin typeface="Palatino Linotype"/>
                <a:cs typeface="Palatino Linotype"/>
              </a:rPr>
              <a:t>Holly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(2010)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interested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relationship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between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house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prices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income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net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influence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common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factors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under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pooled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speciﬁcation</a:t>
            </a:r>
            <a:r>
              <a:rPr dirty="0" sz="1000" spc="-20">
                <a:latin typeface="Palatino Linotype"/>
                <a:cs typeface="Palatino Linotype"/>
              </a:rPr>
              <a:t> as </a:t>
            </a:r>
            <a:r>
              <a:rPr dirty="0" sz="1000" spc="-55">
                <a:latin typeface="Palatino Linotype"/>
                <a:cs typeface="Palatino Linotype"/>
              </a:rPr>
              <a:t>well.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this </a:t>
            </a:r>
            <a:r>
              <a:rPr dirty="0" sz="1000" spc="-45">
                <a:latin typeface="Palatino Linotype"/>
                <a:cs typeface="Palatino Linotype"/>
              </a:rPr>
              <a:t>end,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homogeneous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50" b="1">
                <a:latin typeface="Cambria"/>
                <a:cs typeface="Cambria"/>
              </a:rPr>
              <a:t>ccep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version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baseline</a:t>
            </a:r>
            <a:r>
              <a:rPr dirty="0" sz="1000" spc="-10">
                <a:latin typeface="Palatino Linotype"/>
                <a:cs typeface="Palatino Linotype"/>
              </a:rPr>
              <a:t> model: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Palatino Linotype"/>
              <a:cs typeface="Palatino Linotype"/>
            </a:endParaRPr>
          </a:p>
          <a:p>
            <a:pPr marL="37465" marR="56832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ccepmod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pcce(log(price)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log(income),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data=HousePricesUS,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model="p") summary(ccepmod)</a:t>
            </a:r>
            <a:endParaRPr sz="800">
              <a:latin typeface="Courier New"/>
              <a:cs typeface="Courier New"/>
            </a:endParaRPr>
          </a:p>
          <a:p>
            <a:pPr marL="37465" marR="303149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Common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Correlated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Effects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model Call:</a:t>
            </a:r>
            <a:endParaRPr sz="800">
              <a:latin typeface="Courier New"/>
              <a:cs typeface="Courier New"/>
            </a:endParaRPr>
          </a:p>
          <a:p>
            <a:pPr marL="280670" marR="1176020" indent="-243204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pcce(formula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log(price)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5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log(income),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HousePricesUS,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"p")</a:t>
            </a:r>
            <a:endParaRPr sz="800">
              <a:latin typeface="Courier New"/>
              <a:cs typeface="Courier New"/>
            </a:endParaRPr>
          </a:p>
          <a:p>
            <a:pPr marL="37465" marR="2484755">
              <a:lnSpc>
                <a:spcPct val="232399"/>
              </a:lnSpc>
            </a:pPr>
            <a:r>
              <a:rPr dirty="0" sz="800">
                <a:latin typeface="Courier New"/>
                <a:cs typeface="Courier New"/>
              </a:rPr>
              <a:t>Balanced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Panel: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49,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29,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1421 </a:t>
            </a:r>
            <a:r>
              <a:rPr dirty="0" sz="800" spc="-10">
                <a:latin typeface="Courier New"/>
                <a:cs typeface="Courier New"/>
              </a:rPr>
              <a:t>Residuals:</a:t>
            </a:r>
            <a:endParaRPr sz="800">
              <a:latin typeface="Courier New"/>
              <a:cs typeface="Courier New"/>
            </a:endParaRPr>
          </a:p>
          <a:p>
            <a:pPr algn="r" marR="1695450">
              <a:lnSpc>
                <a:spcPct val="100000"/>
              </a:lnSpc>
              <a:spcBef>
                <a:spcPts val="155"/>
              </a:spcBef>
              <a:tabLst>
                <a:tab pos="971550" algn="l"/>
                <a:tab pos="1639570" algn="l"/>
                <a:tab pos="2732405" algn="l"/>
              </a:tabLst>
            </a:pPr>
            <a:r>
              <a:rPr dirty="0" sz="800">
                <a:latin typeface="Courier New"/>
                <a:cs typeface="Courier New"/>
              </a:rPr>
              <a:t>Min.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1st</a:t>
            </a:r>
            <a:r>
              <a:rPr dirty="0" sz="800" spc="-25">
                <a:latin typeface="Courier New"/>
                <a:cs typeface="Courier New"/>
              </a:rPr>
              <a:t> Qu.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Median</a:t>
            </a:r>
            <a:r>
              <a:rPr dirty="0" sz="800">
                <a:latin typeface="Courier New"/>
                <a:cs typeface="Courier New"/>
              </a:rPr>
              <a:t>	Mean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3rd</a:t>
            </a:r>
            <a:r>
              <a:rPr dirty="0" sz="800" spc="-25">
                <a:latin typeface="Courier New"/>
                <a:cs typeface="Courier New"/>
              </a:rPr>
              <a:t> Qu.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Max.</a:t>
            </a:r>
            <a:endParaRPr sz="800">
              <a:latin typeface="Courier New"/>
              <a:cs typeface="Courier New"/>
            </a:endParaRPr>
          </a:p>
          <a:p>
            <a:pPr algn="r" marR="169545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0.27883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0.03928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0.00209</a:t>
            </a:r>
            <a:r>
              <a:rPr dirty="0" sz="800" spc="39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0.00000</a:t>
            </a:r>
            <a:r>
              <a:rPr dirty="0" sz="800" spc="39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0.03927</a:t>
            </a:r>
            <a:r>
              <a:rPr dirty="0" sz="800" spc="39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0.29993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 marL="766445">
              <a:lnSpc>
                <a:spcPct val="100000"/>
              </a:lnSpc>
              <a:spcBef>
                <a:spcPts val="165"/>
              </a:spcBef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z-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Pr(&gt;|z|)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581479" y="5168423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1517915" y="5150407"/>
            <a:ext cx="22599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  <a:tabLst>
                <a:tab pos="667385" algn="l"/>
                <a:tab pos="1214120" algn="l"/>
              </a:tabLst>
            </a:pPr>
            <a:r>
              <a:rPr dirty="0" sz="800" spc="-10">
                <a:latin typeface="Courier New"/>
                <a:cs typeface="Courier New"/>
              </a:rPr>
              <a:t>1.199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0.207</a:t>
            </a:r>
            <a:r>
              <a:rPr dirty="0" sz="800">
                <a:latin typeface="Courier New"/>
                <a:cs typeface="Courier New"/>
              </a:rPr>
              <a:t>	5.79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7.2e-</a:t>
            </a:r>
            <a:r>
              <a:rPr dirty="0" sz="800">
                <a:latin typeface="Courier New"/>
                <a:cs typeface="Courier New"/>
              </a:rPr>
              <a:t>09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581479" y="5310161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606854" y="5130254"/>
            <a:ext cx="862965" cy="45085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log(income)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--</a:t>
            </a:r>
            <a:r>
              <a:rPr dirty="0" sz="800" spc="-50">
                <a:latin typeface="Courier New"/>
                <a:cs typeface="Courier New"/>
              </a:rPr>
              <a:t>-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Signif.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codes: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581479" y="5593626"/>
            <a:ext cx="4985385" cy="565785"/>
          </a:xfrm>
          <a:custGeom>
            <a:avLst/>
            <a:gdLst/>
            <a:ahLst/>
            <a:cxnLst/>
            <a:rect l="l" t="t" r="r" b="b"/>
            <a:pathLst>
              <a:path w="4985385" h="565785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565785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565785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56578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568768" y="5555221"/>
            <a:ext cx="4960620" cy="234442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37465">
              <a:lnSpc>
                <a:spcPct val="100000"/>
              </a:lnSpc>
              <a:spcBef>
                <a:spcPts val="254"/>
              </a:spcBef>
            </a:pPr>
            <a:r>
              <a:rPr dirty="0" sz="800">
                <a:latin typeface="Courier New"/>
                <a:cs typeface="Courier New"/>
              </a:rPr>
              <a:t>0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0.05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'.'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1</a:t>
            </a:r>
            <a:endParaRPr sz="800">
              <a:latin typeface="Courier New"/>
              <a:cs typeface="Courier New"/>
            </a:endParaRPr>
          </a:p>
          <a:p>
            <a:pPr marL="37465" marR="315341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Total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Sum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Squares: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47.2 </a:t>
            </a:r>
            <a:r>
              <a:rPr dirty="0" sz="800">
                <a:latin typeface="Courier New"/>
                <a:cs typeface="Courier New"/>
              </a:rPr>
              <a:t>Residual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Sum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Squares: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6.89 </a:t>
            </a:r>
            <a:r>
              <a:rPr dirty="0" sz="800">
                <a:latin typeface="Courier New"/>
                <a:cs typeface="Courier New"/>
              </a:rPr>
              <a:t>HPY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R-</a:t>
            </a:r>
            <a:r>
              <a:rPr dirty="0" sz="800">
                <a:latin typeface="Courier New"/>
                <a:cs typeface="Courier New"/>
              </a:rPr>
              <a:t>squared: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0.696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00">
              <a:latin typeface="Courier New"/>
              <a:cs typeface="Courier New"/>
            </a:endParaRPr>
          </a:p>
          <a:p>
            <a:pPr algn="just" marL="12700" marR="5715" indent="107950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results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from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two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speciﬁcations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very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close,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as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regards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both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coeﬃcients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standard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thereof,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speaks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favor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imposing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pooling</a:t>
            </a:r>
            <a:r>
              <a:rPr dirty="0" sz="1000" spc="-10">
                <a:latin typeface="Palatino Linotype"/>
                <a:cs typeface="Palatino Linotype"/>
              </a:rPr>
              <a:t> restriction.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b="1">
                <a:latin typeface="Calibri"/>
                <a:cs typeface="Calibri"/>
              </a:rPr>
              <a:t>8.3.2.2</a:t>
            </a:r>
            <a:r>
              <a:rPr dirty="0" sz="900" spc="370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Computing</a:t>
            </a:r>
            <a:r>
              <a:rPr dirty="0" sz="900" spc="4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the</a:t>
            </a:r>
            <a:r>
              <a:rPr dirty="0" sz="900" spc="30" b="1">
                <a:latin typeface="Calibri"/>
                <a:cs typeface="Calibri"/>
              </a:rPr>
              <a:t> </a:t>
            </a:r>
            <a:r>
              <a:rPr dirty="0" sz="600" b="1">
                <a:latin typeface="Calibri"/>
                <a:cs typeface="Calibri"/>
              </a:rPr>
              <a:t>CCEP</a:t>
            </a:r>
            <a:r>
              <a:rPr dirty="0" sz="600" spc="105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Variance</a:t>
            </a:r>
            <a:endParaRPr sz="900">
              <a:latin typeface="Calibri"/>
              <a:cs typeface="Calibri"/>
            </a:endParaRPr>
          </a:p>
          <a:p>
            <a:pPr algn="just" marL="12700" marR="5080">
              <a:lnSpc>
                <a:spcPct val="100000"/>
              </a:lnSpc>
              <a:spcBef>
                <a:spcPts val="15"/>
              </a:spcBef>
            </a:pPr>
            <a:r>
              <a:rPr dirty="0" sz="1000" spc="-25">
                <a:latin typeface="Palatino Linotype"/>
                <a:cs typeface="Palatino Linotype"/>
              </a:rPr>
              <a:t>According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Pesaran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(2006,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5.2),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variance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50" b="1">
                <a:latin typeface="Cambria"/>
                <a:cs typeface="Cambria"/>
              </a:rPr>
              <a:t>ccep</a:t>
            </a:r>
            <a:r>
              <a:rPr dirty="0" sz="1000" spc="8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computed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>
                <a:latin typeface="Palatino Linotype"/>
                <a:cs typeface="Palatino Linotype"/>
              </a:rPr>
              <a:t>two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different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ways,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depending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whether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assumption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parameter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homogeneity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 </a:t>
            </a:r>
            <a:r>
              <a:rPr dirty="0" sz="1000" spc="-20">
                <a:latin typeface="Palatino Linotype"/>
                <a:cs typeface="Palatino Linotype"/>
              </a:rPr>
              <a:t>imposed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here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well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(homogeneous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estimator)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(heterogeneous,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nonparametric, </a:t>
            </a:r>
            <a:r>
              <a:rPr dirty="0" sz="1000" spc="-10">
                <a:latin typeface="Palatino Linotype"/>
                <a:cs typeface="Palatino Linotype"/>
              </a:rPr>
              <a:t>estimator).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200"/>
              </a:lnSpc>
              <a:spcBef>
                <a:spcPts val="3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heterogeneous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version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(Pesaran,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2006, </a:t>
            </a:r>
            <a:r>
              <a:rPr dirty="0" sz="1000" spc="250">
                <a:latin typeface="Palatino Linotype"/>
                <a:cs typeface="Palatino Linotype"/>
              </a:rPr>
              <a:t>h.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3) 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based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again</a:t>
            </a:r>
            <a:r>
              <a:rPr dirty="0" sz="1000">
                <a:latin typeface="Palatino Linotype"/>
                <a:cs typeface="Palatino Linotype"/>
              </a:rPr>
              <a:t> 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nonparametric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esti- </a:t>
            </a:r>
            <a:r>
              <a:rPr dirty="0" sz="1000" spc="-40">
                <a:latin typeface="Palatino Linotype"/>
                <a:cs typeface="Palatino Linotype"/>
              </a:rPr>
              <a:t>mate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coeﬃcients’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Deﬁning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916697" y="8072101"/>
            <a:ext cx="2774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0">
                <a:latin typeface="Cambria"/>
                <a:cs typeface="Cambria"/>
              </a:rPr>
              <a:t>Ψ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183256" y="7998714"/>
            <a:ext cx="1092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9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157856" y="8208459"/>
            <a:ext cx="3727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22222" sz="1500" i="1">
                <a:latin typeface="Palatino Linotype"/>
                <a:cs typeface="Palatino Linotype"/>
              </a:rPr>
              <a:t>N</a:t>
            </a:r>
            <a:r>
              <a:rPr dirty="0" baseline="22222" sz="1500" spc="195" i="1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370139" y="7951596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323387" y="7956770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497784" y="7978371"/>
            <a:ext cx="4279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baseline="29914" sz="975" spc="-75" i="1">
                <a:latin typeface="Meiryo"/>
                <a:cs typeface="Meiryo"/>
              </a:rPr>
              <a:t>⊤</a:t>
            </a:r>
            <a:r>
              <a:rPr dirty="0" sz="1000" spc="-590" i="1">
                <a:latin typeface="Palatino Linotype"/>
                <a:cs typeface="Palatino Linotype"/>
              </a:rPr>
              <a:t>M</a:t>
            </a:r>
            <a:r>
              <a:rPr dirty="0" baseline="11111" sz="1500" spc="-494" i="1">
                <a:latin typeface="Meiryo"/>
                <a:cs typeface="Meiryo"/>
              </a:rPr>
              <a:t>̄</a:t>
            </a:r>
            <a:r>
              <a:rPr dirty="0" baseline="11111" sz="1500" spc="-37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Z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603422" y="8051042"/>
            <a:ext cx="3409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8067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1535884" y="8179663"/>
            <a:ext cx="401955" cy="0"/>
          </a:xfrm>
          <a:custGeom>
            <a:avLst/>
            <a:gdLst/>
            <a:ahLst/>
            <a:cxnLst/>
            <a:rect l="l" t="t" r="r" b="b"/>
            <a:pathLst>
              <a:path w="401955" h="0">
                <a:moveTo>
                  <a:pt x="0" y="0"/>
                </a:moveTo>
                <a:lnTo>
                  <a:pt x="40165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1677832" y="8160680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5" i="1">
                <a:latin typeface="Palatino Linotype"/>
                <a:cs typeface="Palatino Linotype"/>
              </a:rPr>
              <a:t>T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1616710" cy="4400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200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295910">
              <a:lnSpc>
                <a:spcPct val="100000"/>
              </a:lnSpc>
            </a:pPr>
            <a:r>
              <a:rPr dirty="0" sz="1000" spc="-25">
                <a:latin typeface="Palatino Linotype"/>
                <a:cs typeface="Palatino Linotype"/>
              </a:rPr>
              <a:t>and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877362" y="1167456"/>
            <a:ext cx="2743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25" i="1">
                <a:latin typeface="Palatino Linotype"/>
                <a:cs typeface="Palatino Linotype"/>
              </a:rPr>
              <a:t>R</a:t>
            </a:r>
            <a:r>
              <a:rPr dirty="0" baseline="13888" sz="1500" spc="-637" i="1">
                <a:latin typeface="Meiryo"/>
                <a:cs typeface="Meiryo"/>
              </a:rPr>
              <a:t>̂</a:t>
            </a:r>
            <a:r>
              <a:rPr dirty="0" baseline="13888" sz="1500" spc="120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151018" y="1083919"/>
            <a:ext cx="335915" cy="349885"/>
          </a:xfrm>
          <a:prstGeom prst="rect">
            <a:avLst/>
          </a:prstGeom>
        </p:spPr>
        <p:txBody>
          <a:bodyPr wrap="square" lIns="0" tIns="222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dirty="0" u="sng" sz="1000" spc="229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544326" y="1046962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497579" y="1052133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505348" y="1344941"/>
            <a:ext cx="1739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777609" y="1146399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671971" y="1073624"/>
            <a:ext cx="4279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baseline="29914" sz="975" spc="-75" i="1">
                <a:latin typeface="Meiryo"/>
                <a:cs typeface="Meiryo"/>
              </a:rPr>
              <a:t>⊤</a:t>
            </a:r>
            <a:r>
              <a:rPr dirty="0" sz="1000" spc="-590" i="1">
                <a:latin typeface="Palatino Linotype"/>
                <a:cs typeface="Palatino Linotype"/>
              </a:rPr>
              <a:t>M</a:t>
            </a:r>
            <a:r>
              <a:rPr dirty="0" baseline="11111" sz="1500" spc="-494" i="1">
                <a:latin typeface="Meiryo"/>
                <a:cs typeface="Meiryo"/>
              </a:rPr>
              <a:t>̄</a:t>
            </a:r>
            <a:r>
              <a:rPr dirty="0" baseline="11111" sz="1500" spc="-37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Z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1710072" y="1275029"/>
            <a:ext cx="401955" cy="0"/>
          </a:xfrm>
          <a:custGeom>
            <a:avLst/>
            <a:gdLst/>
            <a:ahLst/>
            <a:cxnLst/>
            <a:rect l="l" t="t" r="r" b="b"/>
            <a:pathLst>
              <a:path w="401955" h="0">
                <a:moveTo>
                  <a:pt x="0" y="0"/>
                </a:moveTo>
                <a:lnTo>
                  <a:pt x="40165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1851906" y="1256047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5" i="1">
                <a:latin typeface="Palatino Linotype"/>
                <a:cs typeface="Palatino Linotype"/>
              </a:rPr>
              <a:t>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020586" y="1167464"/>
            <a:ext cx="2374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42735" sz="975" i="1">
                <a:latin typeface="Palatino Linotype"/>
                <a:cs typeface="Palatino Linotype"/>
              </a:rPr>
              <a:t>n</a:t>
            </a:r>
            <a:r>
              <a:rPr dirty="0" baseline="42735" sz="975" spc="7" i="1">
                <a:latin typeface="Palatino Linotype"/>
                <a:cs typeface="Palatino Linotype"/>
              </a:rPr>
              <a:t> </a:t>
            </a:r>
            <a:r>
              <a:rPr dirty="0" sz="1000" spc="-459">
                <a:latin typeface="Cambria"/>
                <a:cs typeface="Cambria"/>
              </a:rPr>
              <a:t>(</a:t>
            </a:r>
            <a:r>
              <a:rPr dirty="0" sz="1000" spc="-459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185067" y="1199125"/>
            <a:ext cx="15970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650" spc="85" b="1">
                <a:latin typeface="Cambria"/>
                <a:cs typeface="Cambria"/>
              </a:rPr>
              <a:t>c</a:t>
            </a:r>
            <a:r>
              <a:rPr dirty="0" sz="650" spc="90" b="1">
                <a:latin typeface="Cambria"/>
                <a:cs typeface="Cambria"/>
              </a:rPr>
              <a:t>c</a:t>
            </a:r>
            <a:r>
              <a:rPr dirty="0" sz="650" spc="15" b="1">
                <a:latin typeface="Cambria"/>
                <a:cs typeface="Cambria"/>
              </a:rPr>
              <a:t>e</a:t>
            </a:r>
            <a:r>
              <a:rPr dirty="0" sz="650" spc="-60" i="1">
                <a:latin typeface="Meiryo"/>
                <a:cs typeface="Meiryo"/>
              </a:rPr>
              <a:t>,</a:t>
            </a:r>
            <a:r>
              <a:rPr dirty="0" sz="650" spc="5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 </a:t>
            </a:r>
            <a:r>
              <a:rPr dirty="0" sz="650" spc="-55" i="1">
                <a:latin typeface="Palatino Linotype"/>
                <a:cs typeface="Palatino Linotype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−</a:t>
            </a:r>
            <a:r>
              <a:rPr dirty="0" baseline="13888" sz="1500">
                <a:latin typeface="Cambria"/>
                <a:cs typeface="Cambria"/>
              </a:rPr>
              <a:t> </a:t>
            </a:r>
            <a:r>
              <a:rPr dirty="0" baseline="13888" sz="1500" spc="-1372" i="1">
                <a:latin typeface="Meiryo"/>
                <a:cs typeface="Meiryo"/>
              </a:rPr>
              <a:t/>
            </a:r>
            <a:r>
              <a:rPr dirty="0" baseline="13888" sz="1500" spc="-434" i="1">
                <a:latin typeface="Meiryo"/>
                <a:cs typeface="Meiryo"/>
              </a:rPr>
              <a:t>̂</a:t>
            </a:r>
            <a:r>
              <a:rPr dirty="0" sz="650" spc="85" b="1">
                <a:latin typeface="Cambria"/>
                <a:cs typeface="Cambria"/>
              </a:rPr>
              <a:t>c</a:t>
            </a:r>
            <a:r>
              <a:rPr dirty="0" sz="650" spc="90" b="1">
                <a:latin typeface="Cambria"/>
                <a:cs typeface="Cambria"/>
              </a:rPr>
              <a:t>c</a:t>
            </a:r>
            <a:r>
              <a:rPr dirty="0" sz="650" spc="10" b="1">
                <a:latin typeface="Cambria"/>
                <a:cs typeface="Cambria"/>
              </a:rPr>
              <a:t>e</a:t>
            </a:r>
            <a:r>
              <a:rPr dirty="0" cap="small" sz="650" spc="100" b="1">
                <a:latin typeface="Cambria"/>
                <a:cs typeface="Cambria"/>
              </a:rPr>
              <a:t>m</a:t>
            </a:r>
            <a:r>
              <a:rPr dirty="0" sz="650" spc="130" b="1">
                <a:latin typeface="Cambria"/>
                <a:cs typeface="Cambria"/>
              </a:rPr>
              <a:t>g</a:t>
            </a:r>
            <a:r>
              <a:rPr dirty="0" baseline="13888" sz="1500" spc="-82">
                <a:latin typeface="Cambria"/>
                <a:cs typeface="Cambria"/>
              </a:rPr>
              <a:t>)(</a:t>
            </a:r>
            <a:r>
              <a:rPr dirty="0" baseline="13888" sz="1500" spc="-1372" i="1">
                <a:latin typeface="Meiryo"/>
                <a:cs typeface="Meiryo"/>
              </a:rPr>
              <a:t/>
            </a:r>
            <a:r>
              <a:rPr dirty="0" baseline="13888" sz="1500" spc="-434" i="1">
                <a:latin typeface="Meiryo"/>
                <a:cs typeface="Meiryo"/>
              </a:rPr>
              <a:t>̂</a:t>
            </a:r>
            <a:r>
              <a:rPr dirty="0" sz="650" spc="85" b="1">
                <a:latin typeface="Cambria"/>
                <a:cs typeface="Cambria"/>
              </a:rPr>
              <a:t>c</a:t>
            </a:r>
            <a:r>
              <a:rPr dirty="0" sz="650" spc="90" b="1">
                <a:latin typeface="Cambria"/>
                <a:cs typeface="Cambria"/>
              </a:rPr>
              <a:t>c</a:t>
            </a:r>
            <a:r>
              <a:rPr dirty="0" sz="650" spc="10" b="1">
                <a:latin typeface="Cambria"/>
                <a:cs typeface="Cambria"/>
              </a:rPr>
              <a:t>e</a:t>
            </a:r>
            <a:r>
              <a:rPr dirty="0" sz="650" spc="-60" i="1">
                <a:latin typeface="Meiryo"/>
                <a:cs typeface="Meiryo"/>
              </a:rPr>
              <a:t>,</a:t>
            </a:r>
            <a:r>
              <a:rPr dirty="0" sz="650" spc="5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 </a:t>
            </a:r>
            <a:r>
              <a:rPr dirty="0" sz="650" spc="-55" i="1">
                <a:latin typeface="Palatino Linotype"/>
                <a:cs typeface="Palatino Linotype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−</a:t>
            </a:r>
            <a:r>
              <a:rPr dirty="0" baseline="13888" sz="1500">
                <a:latin typeface="Cambria"/>
                <a:cs typeface="Cambria"/>
              </a:rPr>
              <a:t> </a:t>
            </a:r>
            <a:r>
              <a:rPr dirty="0" baseline="13888" sz="1500" spc="-1372" i="1">
                <a:latin typeface="Meiryo"/>
                <a:cs typeface="Meiryo"/>
              </a:rPr>
              <a:t/>
            </a:r>
            <a:r>
              <a:rPr dirty="0" baseline="13888" sz="1500" spc="-434" i="1">
                <a:latin typeface="Meiryo"/>
                <a:cs typeface="Meiryo"/>
              </a:rPr>
              <a:t>̂</a:t>
            </a:r>
            <a:r>
              <a:rPr dirty="0" sz="650" spc="85" b="1">
                <a:latin typeface="Cambria"/>
                <a:cs typeface="Cambria"/>
              </a:rPr>
              <a:t>c</a:t>
            </a:r>
            <a:r>
              <a:rPr dirty="0" sz="650" spc="90" b="1">
                <a:latin typeface="Cambria"/>
                <a:cs typeface="Cambria"/>
              </a:rPr>
              <a:t>c</a:t>
            </a:r>
            <a:r>
              <a:rPr dirty="0" sz="650" spc="10" b="1">
                <a:latin typeface="Cambria"/>
                <a:cs typeface="Cambria"/>
              </a:rPr>
              <a:t>e</a:t>
            </a:r>
            <a:r>
              <a:rPr dirty="0" cap="small" sz="650" spc="100" b="1">
                <a:latin typeface="Cambria"/>
                <a:cs typeface="Cambria"/>
              </a:rPr>
              <a:t>m</a:t>
            </a:r>
            <a:r>
              <a:rPr dirty="0" sz="650" spc="80" b="1">
                <a:latin typeface="Cambria"/>
                <a:cs typeface="Cambria"/>
              </a:rPr>
              <a:t>g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711657" y="1116829"/>
            <a:ext cx="1771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2222" sz="1500" spc="-37">
                <a:latin typeface="Cambria"/>
                <a:cs typeface="Cambria"/>
              </a:rPr>
              <a:t>)</a:t>
            </a:r>
            <a:r>
              <a:rPr dirty="0" sz="650" spc="-2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833845" y="1073624"/>
            <a:ext cx="4279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baseline="29914" sz="975" spc="-75" i="1">
                <a:latin typeface="Meiryo"/>
                <a:cs typeface="Meiryo"/>
              </a:rPr>
              <a:t>⊤</a:t>
            </a:r>
            <a:r>
              <a:rPr dirty="0" sz="1000" spc="-590" i="1">
                <a:latin typeface="Palatino Linotype"/>
                <a:cs typeface="Palatino Linotype"/>
              </a:rPr>
              <a:t>M</a:t>
            </a:r>
            <a:r>
              <a:rPr dirty="0" baseline="11111" sz="1500" spc="-494" i="1">
                <a:latin typeface="Meiryo"/>
                <a:cs typeface="Meiryo"/>
              </a:rPr>
              <a:t>̄</a:t>
            </a:r>
            <a:r>
              <a:rPr dirty="0" baseline="11111" sz="1500" spc="-37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Z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939478" y="1146399"/>
            <a:ext cx="3409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8067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3871943" y="1275029"/>
            <a:ext cx="401955" cy="0"/>
          </a:xfrm>
          <a:custGeom>
            <a:avLst/>
            <a:gdLst/>
            <a:ahLst/>
            <a:cxnLst/>
            <a:rect l="l" t="t" r="r" b="b"/>
            <a:pathLst>
              <a:path w="401954" h="0">
                <a:moveTo>
                  <a:pt x="0" y="0"/>
                </a:moveTo>
                <a:lnTo>
                  <a:pt x="40165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4013776" y="1256047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5" i="1">
                <a:latin typeface="Palatino Linotype"/>
                <a:cs typeface="Palatino Linotype"/>
              </a:rPr>
              <a:t>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54842" y="1471039"/>
            <a:ext cx="8394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087692" y="1763510"/>
            <a:ext cx="2216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0" b="1">
                <a:latin typeface="Cambria"/>
                <a:cs typeface="Cambria"/>
              </a:rPr>
              <a:t>ccep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504205" y="1779312"/>
            <a:ext cx="118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864673" y="1690724"/>
            <a:ext cx="46761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37515" algn="l"/>
                <a:tab pos="4335145" algn="l"/>
              </a:tabLst>
            </a:pPr>
            <a:r>
              <a:rPr dirty="0" sz="1000" spc="-130">
                <a:latin typeface="Palatino Linotype"/>
                <a:cs typeface="Palatino Linotype"/>
              </a:rPr>
              <a:t>V</a:t>
            </a:r>
            <a:r>
              <a:rPr dirty="0" sz="1000" spc="-260">
                <a:latin typeface="Cambria"/>
                <a:cs typeface="Cambria"/>
              </a:rPr>
              <a:t>(</a:t>
            </a:r>
            <a:r>
              <a:rPr dirty="0" sz="1000" spc="-585" i="1">
                <a:latin typeface="Meiryo"/>
                <a:cs typeface="Meiryo"/>
              </a:rPr>
              <a:t/>
            </a:r>
            <a:r>
              <a:rPr dirty="0" sz="1000" spc="-445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=</a:t>
            </a:r>
            <a:r>
              <a:rPr dirty="0" sz="1000" spc="204">
                <a:latin typeface="Cambria"/>
                <a:cs typeface="Cambria"/>
              </a:rPr>
              <a:t> </a:t>
            </a:r>
            <a:r>
              <a:rPr dirty="0" u="sng" baseline="33333" sz="1500" spc="-13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333" sz="15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baseline="33333" sz="1500" spc="67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Cambria"/>
                <a:cs typeface="Cambria"/>
              </a:rPr>
              <a:t>Ψ</a:t>
            </a:r>
            <a:r>
              <a:rPr dirty="0" baseline="34188" sz="975" spc="112">
                <a:latin typeface="Cambria"/>
                <a:cs typeface="Cambria"/>
              </a:rPr>
              <a:t>−</a:t>
            </a:r>
            <a:r>
              <a:rPr dirty="0" baseline="34188" sz="975" spc="44">
                <a:latin typeface="Palatino Linotype"/>
                <a:cs typeface="Palatino Linotype"/>
              </a:rPr>
              <a:t>1</a:t>
            </a:r>
            <a:r>
              <a:rPr dirty="0" sz="1000" spc="-530" i="1">
                <a:latin typeface="Palatino Linotype"/>
                <a:cs typeface="Palatino Linotype"/>
              </a:rPr>
              <a:t>R</a:t>
            </a:r>
            <a:r>
              <a:rPr dirty="0" baseline="13888" sz="1500" spc="-480" i="1">
                <a:latin typeface="Meiryo"/>
                <a:cs typeface="Meiryo"/>
              </a:rPr>
              <a:t>̂</a:t>
            </a:r>
            <a:r>
              <a:rPr dirty="0" baseline="13888" sz="1500" spc="-284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Ψ</a:t>
            </a:r>
            <a:r>
              <a:rPr dirty="0" baseline="34188" sz="975" spc="-37">
                <a:latin typeface="Cambria"/>
                <a:cs typeface="Cambria"/>
              </a:rPr>
              <a:t>−</a:t>
            </a:r>
            <a:r>
              <a:rPr dirty="0" baseline="34188" sz="975" spc="-37">
                <a:latin typeface="Palatino Linotype"/>
                <a:cs typeface="Palatino Linotype"/>
              </a:rPr>
              <a:t>1</a:t>
            </a:r>
            <a:r>
              <a:rPr dirty="0" baseline="34188" sz="975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(8.12)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649244" y="2836214"/>
            <a:ext cx="482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5" i="1">
                <a:latin typeface="Palatino Linotype"/>
                <a:cs typeface="Palatino Linotype"/>
              </a:rPr>
              <a:t>j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529425" y="1934531"/>
            <a:ext cx="5011420" cy="222313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38100" marR="30480" indent="107950">
              <a:lnSpc>
                <a:spcPts val="1190"/>
              </a:lnSpc>
              <a:spcBef>
                <a:spcPts val="145"/>
              </a:spcBef>
            </a:pP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consistent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under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quite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general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conditions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regards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rate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growth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vs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80" i="1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distribution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parameters;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fares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original </a:t>
            </a:r>
            <a:r>
              <a:rPr dirty="0" sz="1000" spc="-50">
                <a:latin typeface="Palatino Linotype"/>
                <a:cs typeface="Palatino Linotype"/>
              </a:rPr>
              <a:t>papers’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simulation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study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author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recommends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use.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therefore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default </a:t>
            </a:r>
            <a:r>
              <a:rPr dirty="0" sz="1000" spc="-45">
                <a:latin typeface="Palatino Linotype"/>
                <a:cs typeface="Palatino Linotype"/>
              </a:rPr>
              <a:t>method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pcce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function.</a:t>
            </a:r>
            <a:endParaRPr sz="1000">
              <a:latin typeface="Palatino Linotype"/>
              <a:cs typeface="Palatino Linotype"/>
            </a:endParaRPr>
          </a:p>
          <a:p>
            <a:pPr algn="just" marL="146050">
              <a:lnSpc>
                <a:spcPts val="1125"/>
              </a:lnSpc>
            </a:pPr>
            <a:r>
              <a:rPr dirty="0" sz="1000" spc="-30">
                <a:latin typeface="Palatino Linotype"/>
                <a:cs typeface="Palatino Linotype"/>
              </a:rPr>
              <a:t>Nevertheless,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strictly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speaking,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(8.12)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appropriate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under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complete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homogeneity.</a:t>
            </a:r>
            <a:endParaRPr sz="1000">
              <a:latin typeface="Palatino Linotype"/>
              <a:cs typeface="Palatino Linotype"/>
            </a:endParaRPr>
          </a:p>
          <a:p>
            <a:pPr algn="just" marL="38100">
              <a:lnSpc>
                <a:spcPts val="1195"/>
              </a:lnSpc>
            </a:pPr>
            <a:r>
              <a:rPr dirty="0" sz="1000" spc="-30">
                <a:latin typeface="Palatino Linotype"/>
                <a:cs typeface="Palatino Linotype"/>
              </a:rPr>
              <a:t>Pesaran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(2006,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h.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4)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presents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alternative,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which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appropriate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large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panels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(i.e.,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if</a:t>
            </a:r>
            <a:endParaRPr sz="1000">
              <a:latin typeface="Palatino Linotype"/>
              <a:cs typeface="Palatino Linotype"/>
            </a:endParaRPr>
          </a:p>
          <a:p>
            <a:pPr algn="just" marL="38100">
              <a:lnSpc>
                <a:spcPct val="100000"/>
              </a:lnSpc>
              <a:spcBef>
                <a:spcPts val="409"/>
              </a:spcBef>
            </a:pP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Lucida Sans Unicode"/>
                <a:cs typeface="Lucida Sans Unicode"/>
              </a:rPr>
              <a:t>→</a:t>
            </a:r>
            <a:r>
              <a:rPr dirty="0" sz="1000" spc="-45">
                <a:latin typeface="Lucida Sans Unicode"/>
                <a:cs typeface="Lucida Sans Unicod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35" i="1">
                <a:latin typeface="Palatino Linotype"/>
                <a:cs typeface="Palatino Linotype"/>
              </a:rPr>
              <a:t>N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20">
                <a:latin typeface="Lucida Sans Unicode"/>
                <a:cs typeface="Lucida Sans Unicode"/>
              </a:rPr>
              <a:t>→</a:t>
            </a:r>
            <a:r>
              <a:rPr dirty="0" sz="1000" spc="-150">
                <a:latin typeface="Lucida Sans Unicode"/>
                <a:cs typeface="Lucida Sans Unicode"/>
              </a:rPr>
              <a:t> </a:t>
            </a:r>
            <a:r>
              <a:rPr dirty="0" sz="1000" spc="70">
                <a:latin typeface="Cambria"/>
                <a:cs typeface="Cambria"/>
              </a:rPr>
              <a:t>∞</a:t>
            </a:r>
            <a:r>
              <a:rPr dirty="0" sz="1000" spc="-20">
                <a:latin typeface="Palatino Linotype"/>
                <a:cs typeface="Palatino Linotype"/>
              </a:rPr>
              <a:t>).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saran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2006,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988),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endParaRPr sz="1000">
              <a:latin typeface="Palatino Linotype"/>
              <a:cs typeface="Palatino Linotype"/>
            </a:endParaRPr>
          </a:p>
          <a:p>
            <a:pPr algn="just" marL="38100" marR="30480">
              <a:lnSpc>
                <a:spcPts val="1190"/>
              </a:lnSpc>
              <a:spcBef>
                <a:spcPts val="300"/>
              </a:spcBef>
            </a:pP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5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l</a:t>
            </a:r>
            <a:r>
              <a:rPr dirty="0" sz="1000" spc="5">
                <a:latin typeface="Palatino Linotype"/>
                <a:cs typeface="Palatino Linotype"/>
              </a:rPr>
              <a:t>-</a:t>
            </a:r>
            <a:r>
              <a:rPr dirty="0" sz="1000" spc="-40">
                <a:latin typeface="Palatino Linotype"/>
                <a:cs typeface="Palatino Linotype"/>
              </a:rPr>
              <a:t>sm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</a:t>
            </a:r>
            <a:r>
              <a:rPr dirty="0" sz="1000" spc="-15">
                <a:latin typeface="Palatino Linotype"/>
                <a:cs typeface="Palatino Linotype"/>
              </a:rPr>
              <a:t>.1.1.3)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nd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al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Analogo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>
                <a:latin typeface="Palatino Linotype"/>
                <a:cs typeface="Palatino Linotype"/>
              </a:rPr>
              <a:t>e-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3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amil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30" i="1">
                <a:latin typeface="Palatino Linotype"/>
                <a:cs typeface="Palatino Linotype"/>
              </a:rPr>
              <a:t>M</a:t>
            </a:r>
            <a:r>
              <a:rPr dirty="0" baseline="11111" sz="1500" spc="-472" i="1">
                <a:latin typeface="Meiryo"/>
                <a:cs typeface="Meiryo"/>
              </a:rPr>
              <a:t>̄</a:t>
            </a:r>
            <a:r>
              <a:rPr dirty="0" baseline="11111" sz="1500" i="1">
                <a:latin typeface="Meiryo"/>
                <a:cs typeface="Meiryo"/>
              </a:rPr>
              <a:t> </a:t>
            </a:r>
            <a:r>
              <a:rPr dirty="0" baseline="11111" sz="1500" spc="-172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ide</a:t>
            </a:r>
            <a:r>
              <a:rPr dirty="0" sz="1000" spc="-8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20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spc="-15" b="1">
                <a:latin typeface="Cambria"/>
                <a:cs typeface="Cambria"/>
              </a:rPr>
              <a:t>ep</a:t>
            </a:r>
            <a:r>
              <a:rPr dirty="0" sz="1000" spc="30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8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11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60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630" i="1">
                <a:latin typeface="Palatino Linotype"/>
                <a:cs typeface="Palatino Linotype"/>
              </a:rPr>
              <a:t>M</a:t>
            </a:r>
            <a:r>
              <a:rPr dirty="0" baseline="11111" sz="1500" spc="-472" i="1">
                <a:latin typeface="Meiryo"/>
                <a:cs typeface="Meiryo"/>
              </a:rPr>
              <a:t>̄</a:t>
            </a:r>
            <a:r>
              <a:rPr dirty="0" baseline="11111" sz="1500" spc="-37" i="1">
                <a:latin typeface="Meiryo"/>
                <a:cs typeface="Meiryo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obust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pcc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300">
                <a:latin typeface="Courier New"/>
                <a:cs typeface="Courier New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ob</a:t>
            </a:r>
            <a:r>
              <a:rPr dirty="0" sz="1000" spc="-5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pl</a:t>
            </a:r>
            <a:r>
              <a:rPr dirty="0" sz="1000" spc="-5">
                <a:latin typeface="Courier New"/>
                <a:cs typeface="Courier New"/>
              </a:rPr>
              <a:t>m</a:t>
            </a:r>
            <a:r>
              <a:rPr dirty="0" sz="1000" spc="-300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15" i="1">
                <a:latin typeface="Palatino Linotype"/>
                <a:cs typeface="Palatino Linotype"/>
              </a:rPr>
              <a:t>e</a:t>
            </a:r>
            <a:r>
              <a:rPr dirty="0" sz="1000" spc="-10" i="1">
                <a:latin typeface="Palatino Linotype"/>
                <a:cs typeface="Palatino Linotype"/>
              </a:rPr>
              <a:t>.</a:t>
            </a:r>
            <a:r>
              <a:rPr dirty="0" sz="1000" spc="-30" i="1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14">
                <a:latin typeface="Palatino Linotype"/>
                <a:cs typeface="Palatino Linotype"/>
              </a:rPr>
              <a:t>w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oi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pcc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vcovN</a:t>
            </a:r>
            <a:r>
              <a:rPr dirty="0" sz="1000" spc="-5">
                <a:latin typeface="Courier New"/>
                <a:cs typeface="Courier New"/>
              </a:rPr>
              <a:t>W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vcovH</a:t>
            </a:r>
            <a:r>
              <a:rPr dirty="0" sz="1000" spc="-5">
                <a:latin typeface="Courier New"/>
                <a:cs typeface="Courier New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567529" y="5162372"/>
            <a:ext cx="4985385" cy="1132840"/>
          </a:xfrm>
          <a:custGeom>
            <a:avLst/>
            <a:gdLst/>
            <a:ahLst/>
            <a:cxnLst/>
            <a:rect l="l" t="t" r="r" b="b"/>
            <a:pathLst>
              <a:path w="4985385" h="1132839">
                <a:moveTo>
                  <a:pt x="4985182" y="992009"/>
                </a:moveTo>
                <a:lnTo>
                  <a:pt x="0" y="992009"/>
                </a:lnTo>
                <a:lnTo>
                  <a:pt x="0" y="1132713"/>
                </a:lnTo>
                <a:lnTo>
                  <a:pt x="4985182" y="1132713"/>
                </a:lnTo>
                <a:lnTo>
                  <a:pt x="4985182" y="992009"/>
                </a:lnTo>
                <a:close/>
              </a:path>
              <a:path w="4985385" h="1132839">
                <a:moveTo>
                  <a:pt x="4985182" y="850277"/>
                </a:moveTo>
                <a:lnTo>
                  <a:pt x="0" y="850277"/>
                </a:lnTo>
                <a:lnTo>
                  <a:pt x="0" y="990981"/>
                </a:lnTo>
                <a:lnTo>
                  <a:pt x="4985182" y="990981"/>
                </a:lnTo>
                <a:lnTo>
                  <a:pt x="4985182" y="850277"/>
                </a:lnTo>
                <a:close/>
              </a:path>
              <a:path w="4985385" h="1132839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1132839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1132839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1132839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1132839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113283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554858" y="4245862"/>
            <a:ext cx="4960620" cy="203771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>
              <a:lnSpc>
                <a:spcPts val="1200"/>
              </a:lnSpc>
              <a:spcBef>
                <a:spcPts val="95"/>
              </a:spcBef>
            </a:pPr>
            <a:r>
              <a:rPr dirty="0" sz="1000" spc="-20" b="1">
                <a:latin typeface="Cambria"/>
                <a:cs typeface="Cambria"/>
              </a:rPr>
              <a:t>Example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8.7</a:t>
            </a:r>
            <a:r>
              <a:rPr dirty="0" sz="1000" spc="265" b="1">
                <a:latin typeface="Cambria"/>
                <a:cs typeface="Cambria"/>
              </a:rPr>
              <a:t>  </a:t>
            </a:r>
            <a:r>
              <a:rPr dirty="0" sz="1000" spc="-35" b="1">
                <a:latin typeface="Cambria"/>
                <a:cs typeface="Cambria"/>
              </a:rPr>
              <a:t>variance</a:t>
            </a:r>
            <a:r>
              <a:rPr dirty="0" sz="1000" b="1">
                <a:latin typeface="Cambria"/>
                <a:cs typeface="Cambria"/>
              </a:rPr>
              <a:t> of </a:t>
            </a:r>
            <a:r>
              <a:rPr dirty="0" sz="1000" spc="-20" b="1">
                <a:latin typeface="Cambria"/>
                <a:cs typeface="Cambria"/>
              </a:rPr>
              <a:t>the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50" b="1">
                <a:latin typeface="Cambria"/>
                <a:cs typeface="Cambria"/>
              </a:rPr>
              <a:t>ccep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35" b="1">
                <a:latin typeface="Cambria"/>
                <a:cs typeface="Cambria"/>
              </a:rPr>
              <a:t>estimator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RDSpillovers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12700" marR="5080">
              <a:lnSpc>
                <a:spcPts val="1200"/>
              </a:lnSpc>
              <a:spcBef>
                <a:spcPts val="4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point</a:t>
            </a:r>
            <a:r>
              <a:rPr dirty="0" sz="1000">
                <a:latin typeface="Palatino Linotype"/>
                <a:cs typeface="Palatino Linotype"/>
              </a:rPr>
              <a:t> 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Eberhardt</a:t>
            </a:r>
            <a:r>
              <a:rPr dirty="0" sz="1000">
                <a:latin typeface="Palatino Linotype"/>
                <a:cs typeface="Palatino Linotype"/>
              </a:rPr>
              <a:t> et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(2013) 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 </a:t>
            </a:r>
            <a:r>
              <a:rPr dirty="0" sz="1000" spc="-10">
                <a:latin typeface="Palatino Linotype"/>
                <a:cs typeface="Palatino Linotype"/>
              </a:rPr>
              <a:t>control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10">
                <a:latin typeface="Palatino Linotype"/>
                <a:cs typeface="Palatino Linotype"/>
              </a:rPr>
              <a:t>sectional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R&amp;D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spillovers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estimating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productivity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own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R&amp;D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observation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unit.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end,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employ </a:t>
            </a:r>
            <a:r>
              <a:rPr dirty="0" sz="1000" spc="75" b="1">
                <a:latin typeface="Cambria"/>
                <a:cs typeface="Cambria"/>
              </a:rPr>
              <a:t>cce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augmentation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both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heterogeneous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homogeneous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flavors.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Below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present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50" b="1">
                <a:latin typeface="Cambria"/>
                <a:cs typeface="Cambria"/>
              </a:rPr>
              <a:t>ccep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from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their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Table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three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alternative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standard</a:t>
            </a:r>
            <a:r>
              <a:rPr dirty="0" sz="1000" spc="-10">
                <a:latin typeface="Palatino Linotype"/>
                <a:cs typeface="Palatino Linotype"/>
              </a:rPr>
              <a:t> errors:</a:t>
            </a:r>
            <a:endParaRPr sz="1000">
              <a:latin typeface="Palatino Linotype"/>
              <a:cs typeface="Palatino Linotype"/>
            </a:endParaRPr>
          </a:p>
          <a:p>
            <a:pPr marL="37465" marR="1938655">
              <a:lnSpc>
                <a:spcPct val="116199"/>
              </a:lnSpc>
              <a:spcBef>
                <a:spcPts val="880"/>
              </a:spcBef>
            </a:pPr>
            <a:r>
              <a:rPr dirty="0" sz="800">
                <a:latin typeface="Courier New"/>
                <a:cs typeface="Courier New"/>
              </a:rPr>
              <a:t>ccep.rds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pcce(fm.rds,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RDSpillovers,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model="p") library(lmtest)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ccep.tab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cbind(coeftest(ccep.rds)[,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1:2],</a:t>
            </a:r>
            <a:endParaRPr sz="800">
              <a:latin typeface="Courier New"/>
              <a:cs typeface="Courier New"/>
            </a:endParaRPr>
          </a:p>
          <a:p>
            <a:pPr marL="1130935" marR="1452245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coeftest(ccep.rds,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vcov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vcovNW)[,</a:t>
            </a:r>
            <a:r>
              <a:rPr dirty="0" sz="800" spc="-25">
                <a:latin typeface="Courier New"/>
                <a:cs typeface="Courier New"/>
              </a:rPr>
              <a:t> 2], </a:t>
            </a:r>
            <a:r>
              <a:rPr dirty="0" sz="800" spc="-10">
                <a:latin typeface="Courier New"/>
                <a:cs typeface="Courier New"/>
              </a:rPr>
              <a:t>coeftest(ccep.rds,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vcov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vcovHC)[,</a:t>
            </a:r>
            <a:r>
              <a:rPr dirty="0" sz="800" spc="-25">
                <a:latin typeface="Courier New"/>
                <a:cs typeface="Courier New"/>
              </a:rPr>
              <a:t> 2])</a:t>
            </a:r>
            <a:endParaRPr sz="800">
              <a:latin typeface="Courier New"/>
              <a:cs typeface="Courier New"/>
            </a:endParaRPr>
          </a:p>
          <a:p>
            <a:pPr marL="37465" marR="905510">
              <a:lnSpc>
                <a:spcPct val="116300"/>
              </a:lnSpc>
            </a:pPr>
            <a:r>
              <a:rPr dirty="0" sz="800" spc="-10">
                <a:latin typeface="Courier New"/>
                <a:cs typeface="Courier New"/>
              </a:rPr>
              <a:t>dimnames(ccep.tab)[[2]][2:4]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c("Nonparam.",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"vcovNW",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"vcovHC") round(ccep.tab,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3)</a:t>
            </a:r>
            <a:endParaRPr sz="800">
              <a:latin typeface="Courier New"/>
              <a:cs typeface="Courier New"/>
            </a:endParaRPr>
          </a:p>
          <a:p>
            <a:pPr marL="34099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Nonparam.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vcovNW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vcovHC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8" name="object 28" descr=""/>
          <p:cNvSpPr/>
          <p:nvPr/>
        </p:nvSpPr>
        <p:spPr>
          <a:xfrm>
            <a:off x="567529" y="6295999"/>
            <a:ext cx="4985385" cy="424180"/>
          </a:xfrm>
          <a:custGeom>
            <a:avLst/>
            <a:gdLst/>
            <a:ahLst/>
            <a:cxnLst/>
            <a:rect l="l" t="t" r="r" b="b"/>
            <a:pathLst>
              <a:path w="4985385" h="424179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424179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42417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29" name="object 29" descr=""/>
          <p:cNvGraphicFramePr>
            <a:graphicFrameLocks noGrp="1"/>
          </p:cNvGraphicFramePr>
          <p:nvPr/>
        </p:nvGraphicFramePr>
        <p:xfrm>
          <a:off x="567532" y="6314564"/>
          <a:ext cx="2304415" cy="4051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89890"/>
                <a:gridCol w="577215"/>
                <a:gridCol w="516255"/>
                <a:gridCol w="425450"/>
                <a:gridCol w="396239"/>
              </a:tblGrid>
              <a:tr h="121920">
                <a:tc>
                  <a:txBody>
                    <a:bodyPr/>
                    <a:lstStyle/>
                    <a:p>
                      <a:pPr marL="24765">
                        <a:lnSpc>
                          <a:spcPts val="77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lnl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0.562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0.088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lnk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0.289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0.161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0.077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lnrd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0.084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0.068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30" name="object 30" descr=""/>
          <p:cNvSpPr txBox="1"/>
          <p:nvPr/>
        </p:nvSpPr>
        <p:spPr>
          <a:xfrm>
            <a:off x="554831" y="6859947"/>
            <a:ext cx="4960620" cy="1490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priori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homogeneous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variance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relatively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well-</a:t>
            </a:r>
            <a:r>
              <a:rPr dirty="0" sz="1000" spc="-25">
                <a:latin typeface="Palatino Linotype"/>
                <a:cs typeface="Palatino Linotype"/>
              </a:rPr>
              <a:t>suited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comparatively </a:t>
            </a:r>
            <a:r>
              <a:rPr dirty="0" sz="1000" spc="-45">
                <a:latin typeface="Palatino Linotype"/>
                <a:cs typeface="Palatino Linotype"/>
              </a:rPr>
              <a:t>large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short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dataset,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provided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homogeneity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assumption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holds.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From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results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we can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instead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that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nonparametric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standard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errors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much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conservative,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hinting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at </a:t>
            </a:r>
            <a:r>
              <a:rPr dirty="0" sz="1000" spc="-40">
                <a:latin typeface="Palatino Linotype"/>
                <a:cs typeface="Palatino Linotype"/>
              </a:rPr>
              <a:t>pooling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assumptions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being</a:t>
            </a:r>
            <a:r>
              <a:rPr dirty="0" sz="1000" spc="-10">
                <a:latin typeface="Palatino Linotype"/>
                <a:cs typeface="Palatino Linotype"/>
              </a:rPr>
              <a:t> too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restrictive.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2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377190" algn="l"/>
              </a:tabLst>
            </a:pPr>
            <a:r>
              <a:rPr dirty="0" sz="1250" spc="-25" b="1">
                <a:latin typeface="Calibri"/>
                <a:cs typeface="Calibri"/>
              </a:rPr>
              <a:t>8.4</a:t>
            </a:r>
            <a:r>
              <a:rPr dirty="0" sz="1250" b="1">
                <a:latin typeface="Calibri"/>
                <a:cs typeface="Calibri"/>
              </a:rPr>
              <a:t>	Nonstationarity</a:t>
            </a:r>
            <a:r>
              <a:rPr dirty="0" sz="1250" spc="11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and</a:t>
            </a:r>
            <a:r>
              <a:rPr dirty="0" sz="1250" spc="110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Cointegration</a:t>
            </a:r>
            <a:endParaRPr sz="12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Calibri"/>
              <a:cs typeface="Calibri"/>
            </a:endParaRPr>
          </a:p>
          <a:p>
            <a:pPr marL="12700" marR="5080">
              <a:lnSpc>
                <a:spcPts val="119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time</a:t>
            </a:r>
            <a:r>
              <a:rPr dirty="0" sz="1000" spc="-20">
                <a:latin typeface="Palatino Linotype"/>
                <a:cs typeface="Palatino Linotype"/>
              </a:rPr>
              <a:t> series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dimension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“long”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panel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datasets</a:t>
            </a:r>
            <a:r>
              <a:rPr dirty="0" sz="1000" spc="-25">
                <a:latin typeface="Palatino Linotype"/>
                <a:cs typeface="Palatino Linotype"/>
              </a:rPr>
              <a:t> raises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issue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possible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nonstationarity 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cointegration.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From</a:t>
            </a:r>
            <a:r>
              <a:rPr dirty="0" sz="1000">
                <a:latin typeface="Palatino Linotype"/>
                <a:cs typeface="Palatino Linotype"/>
              </a:rPr>
              <a:t> an </a:t>
            </a:r>
            <a:r>
              <a:rPr dirty="0" sz="1000" spc="-10">
                <a:latin typeface="Palatino Linotype"/>
                <a:cs typeface="Palatino Linotype"/>
              </a:rPr>
              <a:t>econometric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viewpoint,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 </a:t>
            </a:r>
            <a:r>
              <a:rPr dirty="0" sz="1000" spc="-25">
                <a:latin typeface="Palatino Linotype"/>
                <a:cs typeface="Palatino Linotype"/>
              </a:rPr>
              <a:t>two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(single)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nonstationary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 </a:t>
            </a:r>
            <a:r>
              <a:rPr dirty="0" sz="1000" spc="-10">
                <a:latin typeface="Palatino Linotype"/>
                <a:cs typeface="Palatino Linotype"/>
              </a:rPr>
              <a:t>series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79" y="607782"/>
            <a:ext cx="5243830" cy="17951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Time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Series</a:t>
            </a:r>
            <a:r>
              <a:rPr dirty="0" sz="800" spc="23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201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Calibri"/>
              <a:cs typeface="Calibri"/>
            </a:endParaRPr>
          </a:p>
          <a:p>
            <a:pPr algn="just" marL="12700" marR="287655">
              <a:lnSpc>
                <a:spcPts val="1190"/>
              </a:lnSpc>
            </a:pP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cointegrated,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least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squares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regression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parameter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characterizing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relationship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superconsistent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converges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true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value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faster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stationary </a:t>
            </a:r>
            <a:r>
              <a:rPr dirty="0" sz="1000" spc="-25">
                <a:latin typeface="Palatino Linotype"/>
                <a:cs typeface="Palatino Linotype"/>
              </a:rPr>
              <a:t>counterpart </a:t>
            </a:r>
            <a:r>
              <a:rPr dirty="0" sz="1000" spc="-10">
                <a:latin typeface="Palatino Linotype"/>
                <a:cs typeface="Palatino Linotype"/>
              </a:rPr>
              <a:t>(Stock,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1987).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contrary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nonstationary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but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cointegrated,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statistical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relationship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spurious,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least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squares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do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not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converge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their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true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val- </a:t>
            </a:r>
            <a:r>
              <a:rPr dirty="0" sz="1000" spc="-85">
                <a:latin typeface="Palatino Linotype"/>
                <a:cs typeface="Palatino Linotype"/>
              </a:rPr>
              <a:t>ues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at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all,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while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ﬁt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signiﬁcance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diagnostics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yield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false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positive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results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famously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discussed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Granger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Newbold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(1974).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20"/>
              </a:lnSpc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series</a:t>
            </a:r>
            <a:r>
              <a:rPr dirty="0" sz="1000" spc="-20">
                <a:latin typeface="Palatino Linotype"/>
                <a:cs typeface="Palatino Linotype"/>
              </a:rPr>
              <a:t> context,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dimension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available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inference: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Palatino Linotype"/>
                <a:cs typeface="Palatino Linotype"/>
              </a:rPr>
              <a:t>cross</a:t>
            </a:r>
            <a:endParaRPr sz="1000">
              <a:latin typeface="Palatino Linotype"/>
              <a:cs typeface="Palatino Linotype"/>
            </a:endParaRPr>
          </a:p>
          <a:p>
            <a:pPr algn="just" marL="12700" marR="287655">
              <a:lnSpc>
                <a:spcPts val="1190"/>
              </a:lnSpc>
              <a:spcBef>
                <a:spcPts val="40"/>
              </a:spcBef>
            </a:pPr>
            <a:r>
              <a:rPr dirty="0" sz="1000" spc="-10">
                <a:latin typeface="Palatino Linotype"/>
                <a:cs typeface="Palatino Linotype"/>
              </a:rPr>
              <a:t>section.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Assuming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cross-sectional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independence,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Phillips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Moon (1999)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show</a:t>
            </a:r>
            <a:r>
              <a:rPr dirty="0" sz="1000">
                <a:latin typeface="Palatino Linotype"/>
                <a:cs typeface="Palatino Linotype"/>
              </a:rPr>
              <a:t> 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spu- rious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panel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data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regression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still </a:t>
            </a:r>
            <a:r>
              <a:rPr dirty="0" sz="1000" spc="-40">
                <a:latin typeface="Palatino Linotype"/>
                <a:cs typeface="Palatino Linotype"/>
              </a:rPr>
              <a:t>deliver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consistent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long-</a:t>
            </a:r>
            <a:r>
              <a:rPr dirty="0" sz="1000" spc="-10">
                <a:latin typeface="Palatino Linotype"/>
                <a:cs typeface="Palatino Linotype"/>
              </a:rPr>
              <a:t>run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parameters.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Yet </a:t>
            </a:r>
            <a:r>
              <a:rPr dirty="0" sz="1000">
                <a:latin typeface="Palatino Linotype"/>
                <a:cs typeface="Palatino Linotype"/>
              </a:rPr>
              <a:t>its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convergence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properties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will</a:t>
            </a:r>
            <a:r>
              <a:rPr dirty="0" sz="1000">
                <a:latin typeface="Palatino Linotype"/>
                <a:cs typeface="Palatino Linotype"/>
              </a:rPr>
              <a:t> 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weaker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those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 </a:t>
            </a:r>
            <a:r>
              <a:rPr dirty="0" sz="1000" spc="-35">
                <a:latin typeface="Palatino Linotype"/>
                <a:cs typeface="Palatino Linotype"/>
              </a:rPr>
              <a:t>cointegrating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one: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 </a:t>
            </a:r>
            <a:r>
              <a:rPr dirty="0" sz="1000" spc="-35">
                <a:latin typeface="Palatino Linotype"/>
                <a:cs typeface="Palatino Linotype"/>
              </a:rPr>
              <a:t>particular,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8780" y="2375683"/>
            <a:ext cx="4959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coeﬃcients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spurious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panel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regression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still </a:t>
            </a:r>
            <a:r>
              <a:rPr dirty="0" sz="1000" spc="-45">
                <a:latin typeface="Palatino Linotype"/>
                <a:cs typeface="Palatino Linotype"/>
              </a:rPr>
              <a:t>converge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their true </a:t>
            </a:r>
            <a:r>
              <a:rPr dirty="0" sz="1000" spc="-45">
                <a:latin typeface="Palatino Linotype"/>
                <a:cs typeface="Palatino Linotype"/>
              </a:rPr>
              <a:t>values,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although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1635325" y="2564676"/>
            <a:ext cx="104139" cy="0"/>
          </a:xfrm>
          <a:custGeom>
            <a:avLst/>
            <a:gdLst/>
            <a:ahLst/>
            <a:cxnLst/>
            <a:rect l="l" t="t" r="r" b="b"/>
            <a:pathLst>
              <a:path w="104139" h="0">
                <a:moveTo>
                  <a:pt x="0" y="0"/>
                </a:moveTo>
                <a:lnTo>
                  <a:pt x="10389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1505241" y="2429633"/>
            <a:ext cx="27527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21915" algn="l"/>
              </a:tabLst>
            </a:pPr>
            <a:r>
              <a:rPr dirty="0" sz="1000" spc="240">
                <a:latin typeface="Meiryo"/>
                <a:cs typeface="Meiryo"/>
              </a:rPr>
              <a:t>√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240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4245023" y="2564676"/>
            <a:ext cx="104139" cy="0"/>
          </a:xfrm>
          <a:custGeom>
            <a:avLst/>
            <a:gdLst/>
            <a:ahLst/>
            <a:cxnLst/>
            <a:rect l="l" t="t" r="r" b="b"/>
            <a:pathLst>
              <a:path w="104139" h="0">
                <a:moveTo>
                  <a:pt x="0" y="0"/>
                </a:moveTo>
                <a:lnTo>
                  <a:pt x="10389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30694" y="2550452"/>
            <a:ext cx="5036820" cy="21513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165">
              <a:lnSpc>
                <a:spcPts val="1195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much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slower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rate</a:t>
            </a:r>
            <a:r>
              <a:rPr dirty="0" sz="1000" spc="300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than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cointegrating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panel,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245" i="1">
                <a:latin typeface="Palatino Linotype"/>
                <a:cs typeface="Palatino Linotype"/>
              </a:rPr>
              <a:t>  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ts val="1190"/>
              </a:lnSpc>
              <a:spcBef>
                <a:spcPts val="40"/>
              </a:spcBef>
            </a:pP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result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depends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assumption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25">
                <a:latin typeface="Palatino Linotype"/>
                <a:cs typeface="Palatino Linotype"/>
              </a:rPr>
              <a:t>sectional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independence.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weakened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errors </a:t>
            </a:r>
            <a:r>
              <a:rPr dirty="0" sz="1000" spc="-3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35">
                <a:latin typeface="Palatino Linotype"/>
                <a:cs typeface="Palatino Linotype"/>
              </a:rPr>
              <a:t>sectionally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weakly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correlated,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example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</a:t>
            </a:r>
            <a:r>
              <a:rPr dirty="0" sz="1000">
                <a:latin typeface="Palatino Linotype"/>
                <a:cs typeface="Palatino Linotype"/>
              </a:rPr>
              <a:t> 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process,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10">
                <a:latin typeface="Palatino Linotype"/>
                <a:cs typeface="Palatino Linotype"/>
              </a:rPr>
              <a:t>can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expected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fail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presence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strong</a:t>
            </a:r>
            <a:r>
              <a:rPr dirty="0" sz="1000" spc="-20">
                <a:latin typeface="Palatino Linotype"/>
                <a:cs typeface="Palatino Linotype"/>
              </a:rPr>
              <a:t> cross-sectional </a:t>
            </a:r>
            <a:r>
              <a:rPr dirty="0" sz="1000" spc="-40">
                <a:latin typeface="Palatino Linotype"/>
                <a:cs typeface="Palatino Linotype"/>
              </a:rPr>
              <a:t>dependence,</a:t>
            </a:r>
            <a:r>
              <a:rPr dirty="0" sz="1000" spc="-20">
                <a:latin typeface="Palatino Linotype"/>
                <a:cs typeface="Palatino Linotype"/>
              </a:rPr>
              <a:t> as </a:t>
            </a:r>
            <a:r>
              <a:rPr dirty="0" sz="1000" spc="-75">
                <a:latin typeface="Palatino Linotype"/>
                <a:cs typeface="Palatino Linotype"/>
              </a:rPr>
              <a:t>would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arise</a:t>
            </a:r>
            <a:r>
              <a:rPr dirty="0" sz="1000" spc="-20">
                <a:latin typeface="Palatino Linotype"/>
                <a:cs typeface="Palatino Linotype"/>
              </a:rPr>
              <a:t> when omitting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control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common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factors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(Phillips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Moon,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1999,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pages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1091–1092).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Both pooled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3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(Phillips</a:t>
            </a:r>
            <a:r>
              <a:rPr dirty="0" sz="1000">
                <a:latin typeface="Palatino Linotype"/>
                <a:cs typeface="Palatino Linotype"/>
              </a:rPr>
              <a:t> and Sul,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2003) and </a:t>
            </a:r>
            <a:r>
              <a:rPr dirty="0" sz="1000" spc="-10">
                <a:latin typeface="Palatino Linotype"/>
                <a:cs typeface="Palatino Linotype"/>
              </a:rPr>
              <a:t>mean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groups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estimators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(Coakley</a:t>
            </a:r>
            <a:r>
              <a:rPr dirty="0" sz="1000">
                <a:latin typeface="Palatino Linotype"/>
                <a:cs typeface="Palatino Linotype"/>
              </a:rPr>
              <a:t> et al.,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2006) </a:t>
            </a:r>
            <a:r>
              <a:rPr dirty="0" sz="1000" spc="-20">
                <a:latin typeface="Palatino Linotype"/>
                <a:cs typeface="Palatino Linotype"/>
              </a:rPr>
              <a:t>lose their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advantage</a:t>
            </a:r>
            <a:r>
              <a:rPr dirty="0" sz="1000" spc="-10">
                <a:latin typeface="Palatino Linotype"/>
                <a:cs typeface="Palatino Linotype"/>
              </a:rPr>
              <a:t> 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precision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from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pooling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when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25">
                <a:latin typeface="Palatino Linotype"/>
                <a:cs typeface="Palatino Linotype"/>
              </a:rPr>
              <a:t>sectional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dependence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present.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35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8.4.1</a:t>
            </a:r>
            <a:r>
              <a:rPr dirty="0" sz="1000" spc="29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Unit</a:t>
            </a:r>
            <a:r>
              <a:rPr dirty="0" sz="1000" spc="-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Root</a:t>
            </a:r>
            <a:r>
              <a:rPr dirty="0" sz="1000" spc="-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Testing:</a:t>
            </a:r>
            <a:r>
              <a:rPr dirty="0" sz="1000" spc="-10" b="1">
                <a:latin typeface="Calibri"/>
                <a:cs typeface="Calibri"/>
              </a:rPr>
              <a:t> Generalities</a:t>
            </a:r>
            <a:endParaRPr sz="1000">
              <a:latin typeface="Calibri"/>
              <a:cs typeface="Calibri"/>
            </a:endParaRPr>
          </a:p>
          <a:p>
            <a:pPr algn="just" marL="50800" marR="43180">
              <a:lnSpc>
                <a:spcPts val="1190"/>
              </a:lnSpc>
              <a:spcBef>
                <a:spcPts val="635"/>
              </a:spcBef>
            </a:pPr>
            <a:r>
              <a:rPr dirty="0" sz="1000">
                <a:latin typeface="Palatino Linotype"/>
                <a:cs typeface="Palatino Linotype"/>
              </a:rPr>
              <a:t>Detecting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unit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roots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has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become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central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subject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macroeconometrics.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techniques </a:t>
            </a:r>
            <a:r>
              <a:rPr dirty="0" sz="1000" spc="-45">
                <a:latin typeface="Palatino Linotype"/>
                <a:cs typeface="Palatino Linotype"/>
              </a:rPr>
              <a:t>employed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adaptations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from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series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literature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panel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case.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will</a:t>
            </a:r>
            <a:r>
              <a:rPr dirty="0" sz="1000" spc="-20">
                <a:latin typeface="Palatino Linotype"/>
                <a:cs typeface="Palatino Linotype"/>
              </a:rPr>
              <a:t> begin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 </a:t>
            </a:r>
            <a:r>
              <a:rPr dirty="0" sz="1000" spc="-50">
                <a:latin typeface="Palatino Linotype"/>
                <a:cs typeface="Palatino Linotype"/>
              </a:rPr>
              <a:t>reviewing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results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regarding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series.</a:t>
            </a:r>
            <a:endParaRPr sz="1000">
              <a:latin typeface="Palatino Linotype"/>
              <a:cs typeface="Palatino Linotype"/>
            </a:endParaRPr>
          </a:p>
          <a:p>
            <a:pPr algn="just" marL="158750">
              <a:lnSpc>
                <a:spcPts val="1140"/>
              </a:lnSpc>
            </a:pPr>
            <a:r>
              <a:rPr dirty="0" sz="1000" spc="-40">
                <a:latin typeface="Palatino Linotype"/>
                <a:cs typeface="Palatino Linotype"/>
              </a:rPr>
              <a:t>Consider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25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autoregressive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process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order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622741" y="4806869"/>
            <a:ext cx="533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91305" y="4731792"/>
            <a:ext cx="11379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1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455" i="1">
                <a:latin typeface="Meiryo"/>
                <a:cs typeface="Meiryo"/>
              </a:rPr>
              <a:t/>
            </a:r>
            <a:r>
              <a:rPr dirty="0" sz="1000" spc="-45" i="1">
                <a:latin typeface="Palatino Linotype"/>
                <a:cs typeface="Palatino Linotype"/>
              </a:rPr>
              <a:t>y</a:t>
            </a:r>
            <a:r>
              <a:rPr dirty="0" baseline="-21367" sz="975" spc="37" i="1">
                <a:latin typeface="Palatino Linotype"/>
                <a:cs typeface="Palatino Linotype"/>
              </a:rPr>
              <a:t>t</a:t>
            </a:r>
            <a:r>
              <a:rPr dirty="0" baseline="-21367" sz="975" spc="150">
                <a:latin typeface="Cambria"/>
                <a:cs typeface="Cambria"/>
              </a:rPr>
              <a:t>−</a:t>
            </a:r>
            <a:r>
              <a:rPr dirty="0" baseline="-21367" sz="975" spc="15">
                <a:latin typeface="Palatino Linotype"/>
                <a:cs typeface="Palatino Linotype"/>
              </a:rPr>
              <a:t>1</a:t>
            </a:r>
            <a:r>
              <a:rPr dirty="0" baseline="-21367" sz="975" spc="12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z</a:t>
            </a:r>
            <a:r>
              <a:rPr dirty="0" baseline="34188" sz="975" spc="-135" i="1">
                <a:latin typeface="Meiryo"/>
                <a:cs typeface="Meiryo"/>
              </a:rPr>
              <a:t>⊤</a:t>
            </a:r>
            <a:r>
              <a:rPr dirty="0" sz="1000" spc="-484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325" i="1">
                <a:latin typeface="Meiryo"/>
                <a:cs typeface="Meiryo"/>
              </a:rPr>
              <a:t/>
            </a:r>
            <a:r>
              <a:rPr dirty="0" baseline="-21367" sz="975" spc="52" i="1">
                <a:latin typeface="Palatino Linotype"/>
                <a:cs typeface="Palatino Linotype"/>
              </a:rPr>
              <a:t>t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43381" y="4939253"/>
            <a:ext cx="5011420" cy="160972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38100" marR="30480" indent="107950">
              <a:lnSpc>
                <a:spcPts val="1190"/>
              </a:lnSpc>
              <a:spcBef>
                <a:spcPts val="14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end,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hin</a:t>
            </a:r>
            <a:r>
              <a:rPr dirty="0" sz="1000" spc="-40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ple,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ollo</a:t>
            </a:r>
            <a:r>
              <a:rPr dirty="0" sz="1000" spc="-7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ssume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0,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8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2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40">
                <a:latin typeface="Palatino Linotype"/>
                <a:cs typeface="Palatino Linotype"/>
              </a:rPr>
              <a:t>“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Palatino Linotype"/>
                <a:cs typeface="Palatino Linotype"/>
              </a:rPr>
              <a:t>”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ss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tex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i</a:t>
            </a:r>
            <a:r>
              <a:rPr dirty="0" sz="1000" spc="-25" i="1"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novation</a:t>
            </a:r>
            <a:r>
              <a:rPr dirty="0" sz="1000" spc="-20">
                <a:latin typeface="Palatino Linotype"/>
                <a:cs typeface="Palatino Linotype"/>
              </a:rPr>
              <a:t>),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ssume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45">
                <a:latin typeface="Palatino Linotype"/>
                <a:cs typeface="Palatino Linotype"/>
              </a:rPr>
              <a:t>su</a:t>
            </a:r>
            <a:r>
              <a:rPr dirty="0" sz="1000" spc="-40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37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3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baseline="34188" sz="975" spc="-15" i="1">
                <a:latin typeface="Palatino Linotype"/>
                <a:cs typeface="Palatino Linotype"/>
              </a:rPr>
              <a:t>t</a:t>
            </a:r>
            <a:r>
              <a:rPr dirty="0" sz="1000" spc="-30" i="1">
                <a:latin typeface="Palatino Linotype"/>
                <a:cs typeface="Palatino Linotype"/>
              </a:rPr>
              <a:t>y</a:t>
            </a:r>
            <a:r>
              <a:rPr dirty="0" baseline="-21367" sz="975" spc="22">
                <a:latin typeface="Palatino Linotype"/>
                <a:cs typeface="Palatino Linotype"/>
              </a:rPr>
              <a:t>0</a:t>
            </a:r>
            <a:r>
              <a:rPr dirty="0" baseline="-21367" sz="975" spc="12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434" i="1">
                <a:latin typeface="Meiryo"/>
                <a:cs typeface="Meiryo"/>
              </a:rPr>
              <a:t/>
            </a:r>
            <a:r>
              <a:rPr dirty="0" baseline="34188" sz="975" spc="-7" i="1">
                <a:latin typeface="Palatino Linotype"/>
                <a:cs typeface="Palatino Linotype"/>
              </a:rPr>
              <a:t>t</a:t>
            </a:r>
            <a:r>
              <a:rPr dirty="0" baseline="34188" sz="975" spc="127">
                <a:latin typeface="Cambria"/>
                <a:cs typeface="Cambria"/>
              </a:rPr>
              <a:t>−</a:t>
            </a:r>
            <a:r>
              <a:rPr dirty="0" baseline="34188" sz="975" spc="52">
                <a:latin typeface="Palatino Linotype"/>
                <a:cs typeface="Palatino Linotype"/>
              </a:rPr>
              <a:t>1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baseline="-21367" sz="975" spc="-15">
                <a:latin typeface="Palatino Linotype"/>
                <a:cs typeface="Palatino Linotype"/>
              </a:rPr>
              <a:t>1</a:t>
            </a:r>
            <a:r>
              <a:rPr dirty="0" baseline="-21367" sz="975" spc="12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34188" sz="975" spc="37" i="1">
                <a:latin typeface="Palatino Linotype"/>
                <a:cs typeface="Palatino Linotype"/>
              </a:rPr>
              <a:t>t</a:t>
            </a:r>
            <a:r>
              <a:rPr dirty="0" baseline="34188" sz="975" spc="150">
                <a:latin typeface="Cambria"/>
                <a:cs typeface="Cambria"/>
              </a:rPr>
              <a:t>−</a:t>
            </a:r>
            <a:r>
              <a:rPr dirty="0" baseline="34188" sz="975" spc="15">
                <a:latin typeface="Palatino Linotype"/>
                <a:cs typeface="Palatino Linotype"/>
              </a:rPr>
              <a:t>2</a:t>
            </a:r>
            <a:r>
              <a:rPr dirty="0" baseline="34188" sz="975" spc="112">
                <a:latin typeface="Palatino Linotype"/>
                <a:cs typeface="Palatino Linotype"/>
              </a:rPr>
              <a:t> </a:t>
            </a:r>
            <a:r>
              <a:rPr dirty="0" sz="1000" spc="140">
                <a:latin typeface="Cambria"/>
                <a:cs typeface="Cambria"/>
              </a:rPr>
              <a:t>+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195">
                <a:latin typeface="Cambria"/>
                <a:cs typeface="Cambria"/>
              </a:rPr>
              <a:t>…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140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-30" i="1">
                <a:latin typeface="Palatino Linotype"/>
                <a:cs typeface="Palatino Linotype"/>
              </a:rPr>
              <a:t>t</a:t>
            </a:r>
            <a:r>
              <a:rPr dirty="0" baseline="-21367" sz="975" spc="112">
                <a:latin typeface="Cambria"/>
                <a:cs typeface="Cambria"/>
              </a:rPr>
              <a:t>−</a:t>
            </a:r>
            <a:r>
              <a:rPr dirty="0" baseline="-21367" sz="975" spc="-30">
                <a:latin typeface="Palatino Linotype"/>
                <a:cs typeface="Palatino Linotype"/>
              </a:rPr>
              <a:t>1</a:t>
            </a:r>
            <a:r>
              <a:rPr dirty="0" baseline="-21367" sz="975" spc="112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325" i="1">
                <a:latin typeface="Meiryo"/>
                <a:cs typeface="Meiryo"/>
              </a:rPr>
              <a:t/>
            </a:r>
            <a:r>
              <a:rPr dirty="0" baseline="-21367" sz="975" spc="52" i="1">
                <a:latin typeface="Palatino Linotype"/>
                <a:cs typeface="Palatino Linotype"/>
              </a:rPr>
              <a:t>t</a:t>
            </a:r>
            <a:endParaRPr baseline="-21367" sz="975">
              <a:latin typeface="Palatino Linotype"/>
              <a:cs typeface="Palatino Linotype"/>
            </a:endParaRPr>
          </a:p>
          <a:p>
            <a:pPr marL="385445" marR="581660" indent="-240029">
              <a:lnSpc>
                <a:spcPct val="136100"/>
              </a:lnSpc>
            </a:pP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>
                <a:latin typeface="Palatino Linotype"/>
                <a:cs typeface="Palatino Linotype"/>
              </a:rPr>
              <a:t>0</a:t>
            </a:r>
            <a:r>
              <a:rPr dirty="0" baseline="-21367" sz="975" spc="172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deterministic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70" i="1">
                <a:latin typeface="Meiryo"/>
                <a:cs typeface="Meiryo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correlated,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written: </a:t>
            </a:r>
            <a:r>
              <a:rPr dirty="0" sz="1000" spc="-4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5" i="1">
                <a:latin typeface="Palatino Linotype"/>
                <a:cs typeface="Palatino Linotype"/>
              </a:rPr>
              <a:t>y</a:t>
            </a:r>
            <a:r>
              <a:rPr dirty="0" baseline="-21367" sz="975" spc="-67" i="1">
                <a:latin typeface="Palatino Linotype"/>
                <a:cs typeface="Palatino Linotype"/>
              </a:rPr>
              <a:t>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(</a:t>
            </a:r>
            <a:r>
              <a:rPr dirty="0" sz="1000" spc="-455" i="1">
                <a:latin typeface="Meiryo"/>
                <a:cs typeface="Meiryo"/>
              </a:rPr>
              <a:t/>
            </a:r>
            <a:r>
              <a:rPr dirty="0" baseline="34188" sz="975" spc="37" i="1">
                <a:latin typeface="Palatino Linotype"/>
                <a:cs typeface="Palatino Linotype"/>
              </a:rPr>
              <a:t>t</a:t>
            </a:r>
            <a:r>
              <a:rPr dirty="0" baseline="34188" sz="975" spc="150">
                <a:latin typeface="Cambria"/>
                <a:cs typeface="Cambria"/>
              </a:rPr>
              <a:t>−</a:t>
            </a:r>
            <a:r>
              <a:rPr dirty="0" baseline="34188" sz="975" spc="15">
                <a:latin typeface="Palatino Linotype"/>
                <a:cs typeface="Palatino Linotype"/>
              </a:rPr>
              <a:t>1</a:t>
            </a:r>
            <a:r>
              <a:rPr dirty="0" baseline="34188" sz="975" spc="15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34188" sz="975" spc="37" i="1">
                <a:latin typeface="Palatino Linotype"/>
                <a:cs typeface="Palatino Linotype"/>
              </a:rPr>
              <a:t>t</a:t>
            </a:r>
            <a:r>
              <a:rPr dirty="0" baseline="34188" sz="975" spc="150">
                <a:latin typeface="Cambria"/>
                <a:cs typeface="Cambria"/>
              </a:rPr>
              <a:t>−</a:t>
            </a:r>
            <a:r>
              <a:rPr dirty="0" baseline="34188" sz="975" spc="15">
                <a:latin typeface="Palatino Linotype"/>
                <a:cs typeface="Palatino Linotype"/>
              </a:rPr>
              <a:t>2</a:t>
            </a:r>
            <a:r>
              <a:rPr dirty="0" baseline="34188" sz="975" spc="142">
                <a:latin typeface="Palatino Linotype"/>
                <a:cs typeface="Palatino Linotype"/>
              </a:rPr>
              <a:t> </a:t>
            </a:r>
            <a:r>
              <a:rPr dirty="0" sz="1000" spc="140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195">
                <a:latin typeface="Cambria"/>
                <a:cs typeface="Cambria"/>
              </a:rPr>
              <a:t>…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140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1</a:t>
            </a:r>
            <a:r>
              <a:rPr dirty="0" sz="1000" spc="-20">
                <a:latin typeface="Cambria"/>
                <a:cs typeface="Cambria"/>
              </a:rPr>
              <a:t>)</a:t>
            </a:r>
            <a:r>
              <a:rPr dirty="0" sz="1000" spc="-20" i="1">
                <a:latin typeface="Meiryo"/>
                <a:cs typeface="Meiryo"/>
              </a:rPr>
              <a:t/>
            </a:r>
            <a:r>
              <a:rPr dirty="0" baseline="34188" sz="975" spc="-30">
                <a:latin typeface="Palatino Linotype"/>
                <a:cs typeface="Palatino Linotype"/>
              </a:rPr>
              <a:t>2</a:t>
            </a:r>
            <a:endParaRPr baseline="34188" sz="975">
              <a:latin typeface="Palatino Linotype"/>
              <a:cs typeface="Palatino Linotype"/>
            </a:endParaRPr>
          </a:p>
          <a:p>
            <a:pPr marL="146050">
              <a:lnSpc>
                <a:spcPct val="100000"/>
              </a:lnSpc>
              <a:spcBef>
                <a:spcPts val="434"/>
              </a:spcBef>
            </a:pP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30">
                <a:latin typeface="Arial"/>
                <a:cs typeface="Arial"/>
              </a:rPr>
              <a:t>≠</a:t>
            </a:r>
            <a:r>
              <a:rPr dirty="0" sz="1000" spc="-20">
                <a:latin typeface="Arial"/>
                <a:cs typeface="Arial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have: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1368092" y="6745198"/>
            <a:ext cx="307975" cy="0"/>
          </a:xfrm>
          <a:custGeom>
            <a:avLst/>
            <a:gdLst/>
            <a:ahLst/>
            <a:cxnLst/>
            <a:rect l="l" t="t" r="r" b="b"/>
            <a:pathLst>
              <a:path w="307975" h="0">
                <a:moveTo>
                  <a:pt x="0" y="0"/>
                </a:moveTo>
                <a:lnTo>
                  <a:pt x="30735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1317303" y="6564252"/>
            <a:ext cx="9042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802005" algn="l"/>
              </a:tabLst>
            </a:pPr>
            <a:r>
              <a:rPr dirty="0" baseline="5555" sz="1500">
                <a:latin typeface="Palatino Linotype"/>
                <a:cs typeface="Palatino Linotype"/>
              </a:rPr>
              <a:t>1</a:t>
            </a:r>
            <a:r>
              <a:rPr dirty="0" baseline="5555" sz="1500" spc="-44">
                <a:latin typeface="Palatino Linotype"/>
                <a:cs typeface="Palatino Linotype"/>
              </a:rPr>
              <a:t> </a:t>
            </a:r>
            <a:r>
              <a:rPr dirty="0" baseline="5555" sz="1500" spc="187">
                <a:latin typeface="Cambria"/>
                <a:cs typeface="Cambria"/>
              </a:rPr>
              <a:t>−</a:t>
            </a:r>
            <a:r>
              <a:rPr dirty="0" baseline="5555" sz="1500">
                <a:latin typeface="Cambria"/>
                <a:cs typeface="Cambria"/>
              </a:rPr>
              <a:t> </a:t>
            </a:r>
            <a:r>
              <a:rPr dirty="0" baseline="5555" sz="1500" spc="-427" i="1">
                <a:latin typeface="Meiryo"/>
                <a:cs typeface="Meiryo"/>
              </a:rPr>
              <a:t/>
            </a:r>
            <a:r>
              <a:rPr dirty="0" baseline="38461" sz="975" spc="37" i="1">
                <a:latin typeface="Palatino Linotype"/>
                <a:cs typeface="Palatino Linotype"/>
              </a:rPr>
              <a:t>t</a:t>
            </a:r>
            <a:r>
              <a:rPr dirty="0" baseline="38461" sz="975" i="1">
                <a:latin typeface="Palatino Linotype"/>
                <a:cs typeface="Palatino Linotype"/>
              </a:rPr>
              <a:t>	</a:t>
            </a:r>
            <a:r>
              <a:rPr dirty="0" sz="1000" spc="-6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2016630" y="6745198"/>
            <a:ext cx="270510" cy="0"/>
          </a:xfrm>
          <a:custGeom>
            <a:avLst/>
            <a:gdLst/>
            <a:ahLst/>
            <a:cxnLst/>
            <a:rect l="l" t="t" r="r" b="b"/>
            <a:pathLst>
              <a:path w="270510" h="0">
                <a:moveTo>
                  <a:pt x="0" y="0"/>
                </a:moveTo>
                <a:lnTo>
                  <a:pt x="26997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878627" y="6637639"/>
            <a:ext cx="15297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5" i="1">
                <a:latin typeface="Palatino Linotype"/>
                <a:cs typeface="Palatino Linotype"/>
              </a:rPr>
              <a:t>y</a:t>
            </a:r>
            <a:r>
              <a:rPr dirty="0" baseline="-21367" sz="975" spc="-67" i="1">
                <a:latin typeface="Palatino Linotype"/>
                <a:cs typeface="Palatino Linotype"/>
              </a:rPr>
              <a:t>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330">
                <a:latin typeface="Cambria"/>
                <a:cs typeface="Cambria"/>
              </a:rPr>
              <a:t> </a:t>
            </a:r>
            <a:r>
              <a:rPr dirty="0" baseline="-38888" sz="1500">
                <a:latin typeface="Palatino Linotype"/>
                <a:cs typeface="Palatino Linotype"/>
              </a:rPr>
              <a:t>1</a:t>
            </a:r>
            <a:r>
              <a:rPr dirty="0" baseline="-38888" sz="1500" spc="-37">
                <a:latin typeface="Palatino Linotype"/>
                <a:cs typeface="Palatino Linotype"/>
              </a:rPr>
              <a:t> </a:t>
            </a:r>
            <a:r>
              <a:rPr dirty="0" baseline="-38888" sz="1500" spc="187">
                <a:latin typeface="Cambria"/>
                <a:cs typeface="Cambria"/>
              </a:rPr>
              <a:t>−</a:t>
            </a:r>
            <a:r>
              <a:rPr dirty="0" baseline="-38888" sz="1500" spc="7">
                <a:latin typeface="Cambria"/>
                <a:cs typeface="Cambria"/>
              </a:rPr>
              <a:t> </a:t>
            </a:r>
            <a:r>
              <a:rPr dirty="0" baseline="-38888" sz="1500" spc="-750" i="1">
                <a:latin typeface="Meiryo"/>
                <a:cs typeface="Meiryo"/>
              </a:rPr>
              <a:t/>
            </a:r>
            <a:r>
              <a:rPr dirty="0" baseline="-38888" sz="1500" spc="-104" i="1">
                <a:latin typeface="Meiryo"/>
                <a:cs typeface="Meiryo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380" i="1">
                <a:latin typeface="Meiryo"/>
                <a:cs typeface="Meiryo"/>
              </a:rPr>
              <a:t> </a:t>
            </a:r>
            <a:r>
              <a:rPr dirty="0" sz="1000">
                <a:latin typeface="Lucida Sans Unicode"/>
                <a:cs typeface="Lucida Sans Unicode"/>
              </a:rPr>
              <a:t>→</a:t>
            </a:r>
            <a:r>
              <a:rPr dirty="0" sz="1000" spc="90">
                <a:latin typeface="Lucida Sans Unicode"/>
                <a:cs typeface="Lucida Sans Unicode"/>
              </a:rPr>
              <a:t> </a:t>
            </a:r>
            <a:r>
              <a:rPr dirty="0" baseline="-38888" sz="1500">
                <a:latin typeface="Palatino Linotype"/>
                <a:cs typeface="Palatino Linotype"/>
              </a:rPr>
              <a:t>1</a:t>
            </a:r>
            <a:r>
              <a:rPr dirty="0" baseline="-38888" sz="1500" spc="-37">
                <a:latin typeface="Palatino Linotype"/>
                <a:cs typeface="Palatino Linotype"/>
              </a:rPr>
              <a:t> </a:t>
            </a:r>
            <a:r>
              <a:rPr dirty="0" baseline="-38888" sz="1500" spc="187">
                <a:latin typeface="Cambria"/>
                <a:cs typeface="Cambria"/>
              </a:rPr>
              <a:t>−</a:t>
            </a:r>
            <a:r>
              <a:rPr dirty="0" baseline="-38888" sz="1500" spc="7">
                <a:latin typeface="Cambria"/>
                <a:cs typeface="Cambria"/>
              </a:rPr>
              <a:t> </a:t>
            </a:r>
            <a:r>
              <a:rPr dirty="0" baseline="-38888" sz="1500" spc="-682" i="1">
                <a:latin typeface="Meiryo"/>
                <a:cs typeface="Meiryo"/>
              </a:rPr>
              <a:t/>
            </a:r>
            <a:r>
              <a:rPr dirty="0" sz="1000" spc="-45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752012" y="6628118"/>
            <a:ext cx="6794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2357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43371" y="6911840"/>
            <a:ext cx="5011420" cy="138176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38100" marR="30480" indent="107950">
              <a:lnSpc>
                <a:spcPts val="1190"/>
              </a:lnSpc>
              <a:spcBef>
                <a:spcPts val="145"/>
              </a:spcBef>
            </a:pPr>
            <a:r>
              <a:rPr dirty="0" sz="1000" spc="-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1,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29914" sz="975" spc="15">
                <a:latin typeface="Palatino Linotype"/>
                <a:cs typeface="Palatino Linotype"/>
              </a:rPr>
              <a:t>2</a:t>
            </a:r>
            <a:r>
              <a:rPr dirty="0" baseline="29914" sz="975">
                <a:latin typeface="Palatino Linotype"/>
                <a:cs typeface="Palatino Linotype"/>
              </a:rPr>
              <a:t> </a:t>
            </a:r>
            <a:r>
              <a:rPr dirty="0" baseline="29914" sz="975" spc="-127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2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inﬁnity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nons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tiona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said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un</a:t>
            </a:r>
            <a:r>
              <a:rPr dirty="0" sz="100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r</a:t>
            </a:r>
            <a:r>
              <a:rPr dirty="0" sz="1000" spc="35" i="1">
                <a:latin typeface="Palatino Linotype"/>
                <a:cs typeface="Palatino Linotype"/>
              </a:rPr>
              <a:t>o</a:t>
            </a:r>
            <a:r>
              <a:rPr dirty="0" sz="1000" spc="25" i="1">
                <a:latin typeface="Palatino Linotype"/>
                <a:cs typeface="Palatino Linotype"/>
              </a:rPr>
              <a:t>o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nit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ious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oblem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s</a:t>
            </a:r>
            <a:r>
              <a:rPr dirty="0" sz="1000" spc="-10" i="1">
                <a:latin typeface="Palatino Linotype"/>
                <a:cs typeface="Palatino Linotype"/>
              </a:rPr>
              <a:t>p</a:t>
            </a:r>
            <a:r>
              <a:rPr dirty="0" sz="1000" spc="-15" i="1">
                <a:latin typeface="Palatino Linotype"/>
                <a:cs typeface="Palatino Linotype"/>
              </a:rPr>
              <a:t>u</a:t>
            </a:r>
            <a:r>
              <a:rPr dirty="0" sz="1000" spc="5" i="1">
                <a:latin typeface="Palatino Linotype"/>
                <a:cs typeface="Palatino Linotype"/>
              </a:rPr>
              <a:t>r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25" i="1">
                <a:latin typeface="Palatino Linotype"/>
                <a:cs typeface="Palatino Linotype"/>
              </a:rPr>
              <a:t>o</a:t>
            </a:r>
            <a:r>
              <a:rPr dirty="0" sz="1000" spc="10" i="1">
                <a:latin typeface="Palatino Linotype"/>
                <a:cs typeface="Palatino Linotype"/>
              </a:rPr>
              <a:t>u</a:t>
            </a:r>
            <a:r>
              <a:rPr dirty="0" sz="1000" spc="-35" i="1">
                <a:latin typeface="Palatino Linotype"/>
                <a:cs typeface="Palatino Linotype"/>
              </a:rPr>
              <a:t>s</a:t>
            </a:r>
            <a:r>
              <a:rPr dirty="0" sz="1000" spc="-35" i="1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r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-65" i="1">
                <a:latin typeface="Palatino Linotype"/>
                <a:cs typeface="Palatino Linotype"/>
              </a:rPr>
              <a:t>g</a:t>
            </a:r>
            <a:r>
              <a:rPr dirty="0" sz="1000" spc="-10" i="1">
                <a:latin typeface="Palatino Linotype"/>
                <a:cs typeface="Palatino Linotype"/>
              </a:rPr>
              <a:t>r</a:t>
            </a:r>
            <a:r>
              <a:rPr dirty="0" sz="1000" spc="40" i="1">
                <a:latin typeface="Palatino Linotype"/>
                <a:cs typeface="Palatino Linotype"/>
              </a:rPr>
              <a:t>e</a:t>
            </a:r>
            <a:r>
              <a:rPr dirty="0" sz="1000" spc="-40" i="1">
                <a:latin typeface="Palatino Linotype"/>
                <a:cs typeface="Palatino Linotype"/>
              </a:rPr>
              <a:t>s</a:t>
            </a:r>
            <a:r>
              <a:rPr dirty="0" sz="1000" spc="-25" i="1">
                <a:latin typeface="Palatino Linotype"/>
                <a:cs typeface="Palatino Linotype"/>
              </a:rPr>
              <a:t>s</a:t>
            </a:r>
            <a:r>
              <a:rPr dirty="0" sz="1000" spc="-10" i="1">
                <a:latin typeface="Palatino Linotype"/>
                <a:cs typeface="Palatino Linotype"/>
              </a:rPr>
              <a:t>i</a:t>
            </a:r>
            <a:r>
              <a:rPr dirty="0" sz="1000" spc="25" i="1">
                <a:latin typeface="Palatino Linotype"/>
                <a:cs typeface="Palatino Linotype"/>
              </a:rPr>
              <a:t>o</a:t>
            </a:r>
            <a:r>
              <a:rPr dirty="0" sz="1000" spc="-10" i="1">
                <a:latin typeface="Palatino Linotype"/>
                <a:cs typeface="Palatino Linotype"/>
              </a:rPr>
              <a:t>n</a:t>
            </a:r>
            <a:r>
              <a:rPr dirty="0" sz="1000" spc="-40" i="1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ul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end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min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stic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en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aining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nit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ndu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iﬁc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em.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8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ss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0.2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1.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65">
                <a:latin typeface="Palatino Linotype"/>
                <a:cs typeface="Palatino Linotype"/>
              </a:rPr>
              <a:t>how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mer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ssive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tran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ssive </a:t>
            </a:r>
            <a:r>
              <a:rPr dirty="0" sz="1000" spc="-75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37" i="1">
                <a:latin typeface="Palatino Linotype"/>
                <a:cs typeface="Palatino Linotype"/>
              </a:rPr>
              <a:t>t</a:t>
            </a:r>
            <a:r>
              <a:rPr dirty="0" baseline="-21367" sz="975" spc="150">
                <a:latin typeface="Cambria"/>
                <a:cs typeface="Cambria"/>
              </a:rPr>
              <a:t>−</a:t>
            </a:r>
            <a:r>
              <a:rPr dirty="0" baseline="-21367" sz="975" spc="15">
                <a:latin typeface="Palatino Linotype"/>
                <a:cs typeface="Palatino Linotype"/>
              </a:rPr>
              <a:t>1</a:t>
            </a:r>
            <a:r>
              <a:rPr dirty="0" baseline="-21367" sz="975">
                <a:latin typeface="Palatino Linotype"/>
                <a:cs typeface="Palatino Linotype"/>
              </a:rPr>
              <a:t> </a:t>
            </a:r>
            <a:r>
              <a:rPr dirty="0" baseline="-21367" sz="975" spc="-7">
                <a:latin typeface="Palatino Linotype"/>
                <a:cs typeface="Palatino Linotype"/>
              </a:rPr>
              <a:t> </a:t>
            </a:r>
            <a:r>
              <a:rPr dirty="0" sz="1000" spc="-125" i="1">
                <a:latin typeface="Meiryo"/>
                <a:cs typeface="Meiryo"/>
              </a:rPr>
              <a:t>&lt;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tive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sitive.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70">
                <a:latin typeface="Palatino Linotype"/>
                <a:cs typeface="Palatino Linotype"/>
              </a:rPr>
              <a:t>ow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14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zo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40">
                <a:latin typeface="Palatino Linotype"/>
                <a:cs typeface="Palatino Linotype"/>
              </a:rPr>
              <a:t>ue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14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16167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202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803508" y="919557"/>
            <a:ext cx="1886585" cy="1786889"/>
            <a:chOff x="803508" y="919557"/>
            <a:chExt cx="1886585" cy="1786889"/>
          </a:xfrm>
        </p:grpSpPr>
        <p:sp>
          <p:nvSpPr>
            <p:cNvPr id="5" name="object 5" descr=""/>
            <p:cNvSpPr/>
            <p:nvPr/>
          </p:nvSpPr>
          <p:spPr>
            <a:xfrm>
              <a:off x="809858" y="1091590"/>
              <a:ext cx="1873885" cy="1608455"/>
            </a:xfrm>
            <a:custGeom>
              <a:avLst/>
              <a:gdLst/>
              <a:ahLst/>
              <a:cxnLst/>
              <a:rect l="l" t="t" r="r" b="b"/>
              <a:pathLst>
                <a:path w="1873885" h="1608455">
                  <a:moveTo>
                    <a:pt x="1873554" y="0"/>
                  </a:moveTo>
                  <a:lnTo>
                    <a:pt x="0" y="0"/>
                  </a:lnTo>
                  <a:lnTo>
                    <a:pt x="0" y="1608048"/>
                  </a:lnTo>
                  <a:lnTo>
                    <a:pt x="1873554" y="1608048"/>
                  </a:lnTo>
                  <a:lnTo>
                    <a:pt x="1873554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809858" y="1091577"/>
              <a:ext cx="1873885" cy="1608455"/>
            </a:xfrm>
            <a:custGeom>
              <a:avLst/>
              <a:gdLst/>
              <a:ahLst/>
              <a:cxnLst/>
              <a:rect l="l" t="t" r="r" b="b"/>
              <a:pathLst>
                <a:path w="1873885" h="1608455">
                  <a:moveTo>
                    <a:pt x="0" y="1233906"/>
                  </a:moveTo>
                  <a:lnTo>
                    <a:pt x="1873669" y="1233906"/>
                  </a:lnTo>
                </a:path>
                <a:path w="1873885" h="1608455">
                  <a:moveTo>
                    <a:pt x="0" y="748969"/>
                  </a:moveTo>
                  <a:lnTo>
                    <a:pt x="1873669" y="748969"/>
                  </a:lnTo>
                </a:path>
                <a:path w="1873885" h="1608455">
                  <a:moveTo>
                    <a:pt x="0" y="263944"/>
                  </a:moveTo>
                  <a:lnTo>
                    <a:pt x="1873669" y="263944"/>
                  </a:lnTo>
                </a:path>
                <a:path w="1873885" h="1608455">
                  <a:moveTo>
                    <a:pt x="298108" y="1608048"/>
                  </a:moveTo>
                  <a:lnTo>
                    <a:pt x="298108" y="0"/>
                  </a:lnTo>
                </a:path>
                <a:path w="1873885" h="1608455">
                  <a:moveTo>
                    <a:pt x="723900" y="1608048"/>
                  </a:moveTo>
                  <a:lnTo>
                    <a:pt x="723900" y="0"/>
                  </a:lnTo>
                </a:path>
                <a:path w="1873885" h="1608455">
                  <a:moveTo>
                    <a:pt x="1149781" y="1608048"/>
                  </a:moveTo>
                  <a:lnTo>
                    <a:pt x="1149781" y="0"/>
                  </a:lnTo>
                </a:path>
                <a:path w="1873885" h="1608455">
                  <a:moveTo>
                    <a:pt x="1575574" y="1608048"/>
                  </a:moveTo>
                  <a:lnTo>
                    <a:pt x="1575574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809858" y="1091590"/>
              <a:ext cx="1873885" cy="1608455"/>
            </a:xfrm>
            <a:custGeom>
              <a:avLst/>
              <a:gdLst/>
              <a:ahLst/>
              <a:cxnLst/>
              <a:rect l="l" t="t" r="r" b="b"/>
              <a:pathLst>
                <a:path w="1873885" h="1608455">
                  <a:moveTo>
                    <a:pt x="0" y="1476413"/>
                  </a:moveTo>
                  <a:lnTo>
                    <a:pt x="1873669" y="1476413"/>
                  </a:lnTo>
                </a:path>
                <a:path w="1873885" h="1608455">
                  <a:moveTo>
                    <a:pt x="0" y="991489"/>
                  </a:moveTo>
                  <a:lnTo>
                    <a:pt x="1873669" y="991489"/>
                  </a:lnTo>
                </a:path>
                <a:path w="1873885" h="1608455">
                  <a:moveTo>
                    <a:pt x="0" y="506450"/>
                  </a:moveTo>
                  <a:lnTo>
                    <a:pt x="1873669" y="506450"/>
                  </a:lnTo>
                </a:path>
                <a:path w="1873885" h="1608455">
                  <a:moveTo>
                    <a:pt x="0" y="21526"/>
                  </a:moveTo>
                  <a:lnTo>
                    <a:pt x="1873669" y="21526"/>
                  </a:lnTo>
                </a:path>
                <a:path w="1873885" h="1608455">
                  <a:moveTo>
                    <a:pt x="85219" y="1608048"/>
                  </a:moveTo>
                  <a:lnTo>
                    <a:pt x="85219" y="0"/>
                  </a:lnTo>
                </a:path>
                <a:path w="1873885" h="1608455">
                  <a:moveTo>
                    <a:pt x="511009" y="1608048"/>
                  </a:moveTo>
                  <a:lnTo>
                    <a:pt x="511009" y="0"/>
                  </a:lnTo>
                </a:path>
                <a:path w="1873885" h="1608455">
                  <a:moveTo>
                    <a:pt x="936891" y="1608048"/>
                  </a:moveTo>
                  <a:lnTo>
                    <a:pt x="936891" y="0"/>
                  </a:lnTo>
                </a:path>
                <a:path w="1873885" h="1608455">
                  <a:moveTo>
                    <a:pt x="1362684" y="1608048"/>
                  </a:moveTo>
                  <a:lnTo>
                    <a:pt x="1362684" y="0"/>
                  </a:lnTo>
                </a:path>
                <a:path w="1873885" h="1608455">
                  <a:moveTo>
                    <a:pt x="1788464" y="1608048"/>
                  </a:moveTo>
                  <a:lnTo>
                    <a:pt x="1788464" y="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895063" y="1722958"/>
              <a:ext cx="1703705" cy="904240"/>
            </a:xfrm>
            <a:custGeom>
              <a:avLst/>
              <a:gdLst/>
              <a:ahLst/>
              <a:cxnLst/>
              <a:rect l="l" t="t" r="r" b="b"/>
              <a:pathLst>
                <a:path w="1703705" h="904239">
                  <a:moveTo>
                    <a:pt x="0" y="134493"/>
                  </a:moveTo>
                  <a:lnTo>
                    <a:pt x="42560" y="428650"/>
                  </a:lnTo>
                  <a:lnTo>
                    <a:pt x="85115" y="27444"/>
                  </a:lnTo>
                  <a:lnTo>
                    <a:pt x="127774" y="552081"/>
                  </a:lnTo>
                  <a:lnTo>
                    <a:pt x="170333" y="485140"/>
                  </a:lnTo>
                  <a:lnTo>
                    <a:pt x="212888" y="274612"/>
                  </a:lnTo>
                  <a:lnTo>
                    <a:pt x="255447" y="903617"/>
                  </a:lnTo>
                  <a:lnTo>
                    <a:pt x="298107" y="637387"/>
                  </a:lnTo>
                  <a:lnTo>
                    <a:pt x="340664" y="505079"/>
                  </a:lnTo>
                  <a:lnTo>
                    <a:pt x="383235" y="496887"/>
                  </a:lnTo>
                  <a:lnTo>
                    <a:pt x="425792" y="391325"/>
                  </a:lnTo>
                  <a:lnTo>
                    <a:pt x="468337" y="395478"/>
                  </a:lnTo>
                  <a:lnTo>
                    <a:pt x="510997" y="488988"/>
                  </a:lnTo>
                  <a:lnTo>
                    <a:pt x="553567" y="129159"/>
                  </a:lnTo>
                  <a:lnTo>
                    <a:pt x="596125" y="609053"/>
                  </a:lnTo>
                  <a:lnTo>
                    <a:pt x="638683" y="494715"/>
                  </a:lnTo>
                  <a:lnTo>
                    <a:pt x="681342" y="198767"/>
                  </a:lnTo>
                  <a:lnTo>
                    <a:pt x="723887" y="322300"/>
                  </a:lnTo>
                  <a:lnTo>
                    <a:pt x="766457" y="369201"/>
                  </a:lnTo>
                  <a:lnTo>
                    <a:pt x="809015" y="286359"/>
                  </a:lnTo>
                  <a:lnTo>
                    <a:pt x="851674" y="299389"/>
                  </a:lnTo>
                  <a:lnTo>
                    <a:pt x="894232" y="376021"/>
                  </a:lnTo>
                  <a:lnTo>
                    <a:pt x="936777" y="223164"/>
                  </a:lnTo>
                  <a:lnTo>
                    <a:pt x="979347" y="260985"/>
                  </a:lnTo>
                  <a:lnTo>
                    <a:pt x="1022007" y="387172"/>
                  </a:lnTo>
                  <a:lnTo>
                    <a:pt x="1064552" y="651116"/>
                  </a:lnTo>
                  <a:lnTo>
                    <a:pt x="1107122" y="533908"/>
                  </a:lnTo>
                  <a:lnTo>
                    <a:pt x="1149680" y="617334"/>
                  </a:lnTo>
                  <a:lnTo>
                    <a:pt x="1192237" y="891565"/>
                  </a:lnTo>
                  <a:lnTo>
                    <a:pt x="1234909" y="585457"/>
                  </a:lnTo>
                  <a:lnTo>
                    <a:pt x="1277454" y="447116"/>
                  </a:lnTo>
                  <a:lnTo>
                    <a:pt x="1320012" y="69024"/>
                  </a:lnTo>
                  <a:lnTo>
                    <a:pt x="1362570" y="0"/>
                  </a:lnTo>
                  <a:lnTo>
                    <a:pt x="1405229" y="73075"/>
                  </a:lnTo>
                  <a:lnTo>
                    <a:pt x="1447800" y="515543"/>
                  </a:lnTo>
                  <a:lnTo>
                    <a:pt x="1490345" y="752132"/>
                  </a:lnTo>
                  <a:lnTo>
                    <a:pt x="1532902" y="615772"/>
                  </a:lnTo>
                  <a:lnTo>
                    <a:pt x="1575562" y="169545"/>
                  </a:lnTo>
                  <a:lnTo>
                    <a:pt x="1618119" y="304927"/>
                  </a:lnTo>
                  <a:lnTo>
                    <a:pt x="1660690" y="266903"/>
                  </a:lnTo>
                  <a:lnTo>
                    <a:pt x="1703235" y="500240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809858" y="919557"/>
              <a:ext cx="1873885" cy="172085"/>
            </a:xfrm>
            <a:custGeom>
              <a:avLst/>
              <a:gdLst/>
              <a:ahLst/>
              <a:cxnLst/>
              <a:rect l="l" t="t" r="r" b="b"/>
              <a:pathLst>
                <a:path w="1873885" h="172084">
                  <a:moveTo>
                    <a:pt x="1873554" y="0"/>
                  </a:moveTo>
                  <a:lnTo>
                    <a:pt x="0" y="0"/>
                  </a:lnTo>
                  <a:lnTo>
                    <a:pt x="0" y="172020"/>
                  </a:lnTo>
                  <a:lnTo>
                    <a:pt x="1873554" y="172020"/>
                  </a:lnTo>
                  <a:lnTo>
                    <a:pt x="1873554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" name="object 10" descr=""/>
          <p:cNvGrpSpPr/>
          <p:nvPr/>
        </p:nvGrpSpPr>
        <p:grpSpPr>
          <a:xfrm>
            <a:off x="2769392" y="919557"/>
            <a:ext cx="1886585" cy="1786889"/>
            <a:chOff x="2769392" y="919557"/>
            <a:chExt cx="1886585" cy="1786889"/>
          </a:xfrm>
        </p:grpSpPr>
        <p:sp>
          <p:nvSpPr>
            <p:cNvPr id="11" name="object 11" descr=""/>
            <p:cNvSpPr/>
            <p:nvPr/>
          </p:nvSpPr>
          <p:spPr>
            <a:xfrm>
              <a:off x="2775742" y="1091590"/>
              <a:ext cx="1873885" cy="1608455"/>
            </a:xfrm>
            <a:custGeom>
              <a:avLst/>
              <a:gdLst/>
              <a:ahLst/>
              <a:cxnLst/>
              <a:rect l="l" t="t" r="r" b="b"/>
              <a:pathLst>
                <a:path w="1873885" h="1608455">
                  <a:moveTo>
                    <a:pt x="1873567" y="0"/>
                  </a:moveTo>
                  <a:lnTo>
                    <a:pt x="0" y="0"/>
                  </a:lnTo>
                  <a:lnTo>
                    <a:pt x="0" y="1608048"/>
                  </a:lnTo>
                  <a:lnTo>
                    <a:pt x="1873567" y="1608048"/>
                  </a:lnTo>
                  <a:lnTo>
                    <a:pt x="1873567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2775742" y="1355521"/>
              <a:ext cx="1873885" cy="970280"/>
            </a:xfrm>
            <a:custGeom>
              <a:avLst/>
              <a:gdLst/>
              <a:ahLst/>
              <a:cxnLst/>
              <a:rect l="l" t="t" r="r" b="b"/>
              <a:pathLst>
                <a:path w="1873885" h="970280">
                  <a:moveTo>
                    <a:pt x="0" y="969962"/>
                  </a:moveTo>
                  <a:lnTo>
                    <a:pt x="1873567" y="969962"/>
                  </a:lnTo>
                </a:path>
                <a:path w="1873885" h="970280">
                  <a:moveTo>
                    <a:pt x="0" y="485025"/>
                  </a:moveTo>
                  <a:lnTo>
                    <a:pt x="1873567" y="485025"/>
                  </a:lnTo>
                </a:path>
                <a:path w="1873885" h="970280">
                  <a:moveTo>
                    <a:pt x="0" y="0"/>
                  </a:moveTo>
                  <a:lnTo>
                    <a:pt x="1873567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3073748" y="1091590"/>
              <a:ext cx="1277620" cy="1608455"/>
            </a:xfrm>
            <a:custGeom>
              <a:avLst/>
              <a:gdLst/>
              <a:ahLst/>
              <a:cxnLst/>
              <a:rect l="l" t="t" r="r" b="b"/>
              <a:pathLst>
                <a:path w="1277620" h="1608455">
                  <a:moveTo>
                    <a:pt x="0" y="1608048"/>
                  </a:moveTo>
                  <a:lnTo>
                    <a:pt x="0" y="0"/>
                  </a:lnTo>
                </a:path>
                <a:path w="1277620" h="1608455">
                  <a:moveTo>
                    <a:pt x="425881" y="1608048"/>
                  </a:moveTo>
                  <a:lnTo>
                    <a:pt x="425881" y="0"/>
                  </a:lnTo>
                </a:path>
                <a:path w="1277620" h="1608455">
                  <a:moveTo>
                    <a:pt x="851662" y="1608048"/>
                  </a:moveTo>
                  <a:lnTo>
                    <a:pt x="851662" y="0"/>
                  </a:lnTo>
                </a:path>
                <a:path w="1277620" h="1608455">
                  <a:moveTo>
                    <a:pt x="1277442" y="1608048"/>
                  </a:moveTo>
                  <a:lnTo>
                    <a:pt x="1277442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775742" y="1113116"/>
              <a:ext cx="1873885" cy="1455420"/>
            </a:xfrm>
            <a:custGeom>
              <a:avLst/>
              <a:gdLst/>
              <a:ahLst/>
              <a:cxnLst/>
              <a:rect l="l" t="t" r="r" b="b"/>
              <a:pathLst>
                <a:path w="1873885" h="1455420">
                  <a:moveTo>
                    <a:pt x="0" y="1454886"/>
                  </a:moveTo>
                  <a:lnTo>
                    <a:pt x="1873567" y="1454886"/>
                  </a:lnTo>
                </a:path>
                <a:path w="1873885" h="1455420">
                  <a:moveTo>
                    <a:pt x="0" y="969962"/>
                  </a:moveTo>
                  <a:lnTo>
                    <a:pt x="1873567" y="969962"/>
                  </a:lnTo>
                </a:path>
                <a:path w="1873885" h="1455420">
                  <a:moveTo>
                    <a:pt x="0" y="484924"/>
                  </a:moveTo>
                  <a:lnTo>
                    <a:pt x="1873567" y="484924"/>
                  </a:lnTo>
                </a:path>
                <a:path w="1873885" h="1455420">
                  <a:moveTo>
                    <a:pt x="0" y="0"/>
                  </a:moveTo>
                  <a:lnTo>
                    <a:pt x="1873567" y="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860845" y="1091590"/>
              <a:ext cx="1703705" cy="1608455"/>
            </a:xfrm>
            <a:custGeom>
              <a:avLst/>
              <a:gdLst/>
              <a:ahLst/>
              <a:cxnLst/>
              <a:rect l="l" t="t" r="r" b="b"/>
              <a:pathLst>
                <a:path w="1703704" h="1608455">
                  <a:moveTo>
                    <a:pt x="0" y="1608048"/>
                  </a:moveTo>
                  <a:lnTo>
                    <a:pt x="0" y="0"/>
                  </a:lnTo>
                </a:path>
                <a:path w="1703704" h="1608455">
                  <a:moveTo>
                    <a:pt x="425881" y="1608048"/>
                  </a:moveTo>
                  <a:lnTo>
                    <a:pt x="425881" y="0"/>
                  </a:lnTo>
                </a:path>
                <a:path w="1703704" h="1608455">
                  <a:moveTo>
                    <a:pt x="851674" y="1608048"/>
                  </a:moveTo>
                  <a:lnTo>
                    <a:pt x="851674" y="0"/>
                  </a:lnTo>
                </a:path>
                <a:path w="1703704" h="1608455">
                  <a:moveTo>
                    <a:pt x="1277454" y="1608048"/>
                  </a:moveTo>
                  <a:lnTo>
                    <a:pt x="1277454" y="0"/>
                  </a:lnTo>
                </a:path>
                <a:path w="1703704" h="1608455">
                  <a:moveTo>
                    <a:pt x="1703349" y="1608048"/>
                  </a:moveTo>
                  <a:lnTo>
                    <a:pt x="1703349" y="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860845" y="1164653"/>
              <a:ext cx="1703705" cy="1384935"/>
            </a:xfrm>
            <a:custGeom>
              <a:avLst/>
              <a:gdLst/>
              <a:ahLst/>
              <a:cxnLst/>
              <a:rect l="l" t="t" r="r" b="b"/>
              <a:pathLst>
                <a:path w="1703704" h="1384935">
                  <a:moveTo>
                    <a:pt x="0" y="1217612"/>
                  </a:moveTo>
                  <a:lnTo>
                    <a:pt x="42570" y="1109789"/>
                  </a:lnTo>
                  <a:lnTo>
                    <a:pt x="85217" y="1181379"/>
                  </a:lnTo>
                  <a:lnTo>
                    <a:pt x="127787" y="1384592"/>
                  </a:lnTo>
                  <a:lnTo>
                    <a:pt x="170332" y="1381036"/>
                  </a:lnTo>
                  <a:lnTo>
                    <a:pt x="212902" y="1210017"/>
                  </a:lnTo>
                  <a:lnTo>
                    <a:pt x="255549" y="1038898"/>
                  </a:lnTo>
                  <a:lnTo>
                    <a:pt x="298107" y="839825"/>
                  </a:lnTo>
                  <a:lnTo>
                    <a:pt x="340677" y="913777"/>
                  </a:lnTo>
                  <a:lnTo>
                    <a:pt x="383235" y="700493"/>
                  </a:lnTo>
                  <a:lnTo>
                    <a:pt x="425881" y="706513"/>
                  </a:lnTo>
                  <a:lnTo>
                    <a:pt x="468452" y="669582"/>
                  </a:lnTo>
                  <a:lnTo>
                    <a:pt x="510997" y="410578"/>
                  </a:lnTo>
                  <a:lnTo>
                    <a:pt x="553567" y="268782"/>
                  </a:lnTo>
                  <a:lnTo>
                    <a:pt x="596112" y="257924"/>
                  </a:lnTo>
                  <a:lnTo>
                    <a:pt x="638784" y="0"/>
                  </a:lnTo>
                  <a:lnTo>
                    <a:pt x="681329" y="79197"/>
                  </a:lnTo>
                  <a:lnTo>
                    <a:pt x="723887" y="237972"/>
                  </a:lnTo>
                  <a:lnTo>
                    <a:pt x="766470" y="168262"/>
                  </a:lnTo>
                  <a:lnTo>
                    <a:pt x="809104" y="156908"/>
                  </a:lnTo>
                  <a:lnTo>
                    <a:pt x="851674" y="170446"/>
                  </a:lnTo>
                  <a:lnTo>
                    <a:pt x="894219" y="245084"/>
                  </a:lnTo>
                  <a:lnTo>
                    <a:pt x="936790" y="414629"/>
                  </a:lnTo>
                  <a:lnTo>
                    <a:pt x="979449" y="182587"/>
                  </a:lnTo>
                  <a:lnTo>
                    <a:pt x="1022007" y="504888"/>
                  </a:lnTo>
                  <a:lnTo>
                    <a:pt x="1064564" y="278765"/>
                  </a:lnTo>
                  <a:lnTo>
                    <a:pt x="1107122" y="486321"/>
                  </a:lnTo>
                  <a:lnTo>
                    <a:pt x="1149781" y="309968"/>
                  </a:lnTo>
                  <a:lnTo>
                    <a:pt x="1192352" y="565607"/>
                  </a:lnTo>
                  <a:lnTo>
                    <a:pt x="1234897" y="438416"/>
                  </a:lnTo>
                  <a:lnTo>
                    <a:pt x="1277454" y="566496"/>
                  </a:lnTo>
                  <a:lnTo>
                    <a:pt x="1319999" y="374142"/>
                  </a:lnTo>
                  <a:lnTo>
                    <a:pt x="1362684" y="506755"/>
                  </a:lnTo>
                  <a:lnTo>
                    <a:pt x="1405229" y="289217"/>
                  </a:lnTo>
                  <a:lnTo>
                    <a:pt x="1447787" y="213779"/>
                  </a:lnTo>
                  <a:lnTo>
                    <a:pt x="1490345" y="243014"/>
                  </a:lnTo>
                  <a:lnTo>
                    <a:pt x="1533004" y="333463"/>
                  </a:lnTo>
                  <a:lnTo>
                    <a:pt x="1575562" y="597408"/>
                  </a:lnTo>
                  <a:lnTo>
                    <a:pt x="1618132" y="603135"/>
                  </a:lnTo>
                  <a:lnTo>
                    <a:pt x="1660677" y="649833"/>
                  </a:lnTo>
                  <a:lnTo>
                    <a:pt x="1703349" y="276974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2775742" y="919557"/>
              <a:ext cx="1873885" cy="172085"/>
            </a:xfrm>
            <a:custGeom>
              <a:avLst/>
              <a:gdLst/>
              <a:ahLst/>
              <a:cxnLst/>
              <a:rect l="l" t="t" r="r" b="b"/>
              <a:pathLst>
                <a:path w="1873885" h="172084">
                  <a:moveTo>
                    <a:pt x="1873567" y="0"/>
                  </a:moveTo>
                  <a:lnTo>
                    <a:pt x="0" y="0"/>
                  </a:lnTo>
                  <a:lnTo>
                    <a:pt x="0" y="172020"/>
                  </a:lnTo>
                  <a:lnTo>
                    <a:pt x="1873567" y="172020"/>
                  </a:lnTo>
                  <a:lnTo>
                    <a:pt x="1873567" y="0"/>
                  </a:lnTo>
                  <a:close/>
                </a:path>
              </a:pathLst>
            </a:custGeom>
            <a:solidFill>
              <a:srgbClr val="BBBDC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 descr=""/>
          <p:cNvSpPr txBox="1"/>
          <p:nvPr/>
        </p:nvSpPr>
        <p:spPr>
          <a:xfrm>
            <a:off x="809858" y="919557"/>
            <a:ext cx="1873885" cy="172085"/>
          </a:xfrm>
          <a:prstGeom prst="rect">
            <a:avLst/>
          </a:prstGeom>
          <a:solidFill>
            <a:srgbClr val="BBBDC0"/>
          </a:solidFill>
        </p:spPr>
        <p:txBody>
          <a:bodyPr wrap="square" lIns="0" tIns="2349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85"/>
              </a:spcBef>
            </a:pP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0.2</a:t>
            </a:r>
            <a:endParaRPr sz="7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675118" y="930889"/>
            <a:ext cx="7493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">
                <a:solidFill>
                  <a:srgbClr val="231F20"/>
                </a:solidFill>
                <a:latin typeface="Arial"/>
                <a:cs typeface="Arial"/>
              </a:rPr>
              <a:t>1</a:t>
            </a:r>
            <a:endParaRPr sz="700">
              <a:latin typeface="Arial"/>
              <a:cs typeface="Arial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782797" y="1113116"/>
            <a:ext cx="1816100" cy="1614170"/>
          </a:xfrm>
          <a:custGeom>
            <a:avLst/>
            <a:gdLst/>
            <a:ahLst/>
            <a:cxnLst/>
            <a:rect l="l" t="t" r="r" b="b"/>
            <a:pathLst>
              <a:path w="1816100" h="1614170">
                <a:moveTo>
                  <a:pt x="112265" y="1613573"/>
                </a:moveTo>
                <a:lnTo>
                  <a:pt x="112265" y="1586509"/>
                </a:lnTo>
              </a:path>
              <a:path w="1816100" h="1614170">
                <a:moveTo>
                  <a:pt x="538058" y="1613573"/>
                </a:moveTo>
                <a:lnTo>
                  <a:pt x="538058" y="1586509"/>
                </a:lnTo>
              </a:path>
              <a:path w="1816100" h="1614170">
                <a:moveTo>
                  <a:pt x="963940" y="1613573"/>
                </a:moveTo>
                <a:lnTo>
                  <a:pt x="963940" y="1586509"/>
                </a:lnTo>
              </a:path>
              <a:path w="1816100" h="1614170">
                <a:moveTo>
                  <a:pt x="1389733" y="1613573"/>
                </a:moveTo>
                <a:lnTo>
                  <a:pt x="1389733" y="1586509"/>
                </a:lnTo>
              </a:path>
              <a:path w="1816100" h="1614170">
                <a:moveTo>
                  <a:pt x="1815513" y="1613573"/>
                </a:moveTo>
                <a:lnTo>
                  <a:pt x="1815513" y="1586509"/>
                </a:lnTo>
              </a:path>
              <a:path w="1816100" h="1614170">
                <a:moveTo>
                  <a:pt x="0" y="1454886"/>
                </a:moveTo>
                <a:lnTo>
                  <a:pt x="27061" y="1454886"/>
                </a:lnTo>
              </a:path>
              <a:path w="1816100" h="1614170">
                <a:moveTo>
                  <a:pt x="0" y="969962"/>
                </a:moveTo>
                <a:lnTo>
                  <a:pt x="27061" y="969962"/>
                </a:lnTo>
              </a:path>
              <a:path w="1816100" h="1614170">
                <a:moveTo>
                  <a:pt x="0" y="484924"/>
                </a:moveTo>
                <a:lnTo>
                  <a:pt x="27061" y="484924"/>
                </a:lnTo>
              </a:path>
              <a:path w="1816100" h="1614170">
                <a:moveTo>
                  <a:pt x="0" y="0"/>
                </a:moveTo>
                <a:lnTo>
                  <a:pt x="27061" y="0"/>
                </a:lnTo>
              </a:path>
            </a:pathLst>
          </a:custGeom>
          <a:ln w="10566">
            <a:solidFill>
              <a:srgbClr val="231F2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554832" y="2748627"/>
            <a:ext cx="2925445" cy="3740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14960">
              <a:lnSpc>
                <a:spcPct val="100000"/>
              </a:lnSpc>
              <a:spcBef>
                <a:spcPts val="100"/>
              </a:spcBef>
              <a:tabLst>
                <a:tab pos="716280" algn="l"/>
                <a:tab pos="1142365" algn="l"/>
                <a:tab pos="1567815" algn="l"/>
                <a:tab pos="1993900" algn="l"/>
                <a:tab pos="2280920" algn="l"/>
                <a:tab pos="2682240" algn="l"/>
              </a:tabLst>
            </a:pPr>
            <a:r>
              <a:rPr dirty="0" sz="700" spc="-50">
                <a:solidFill>
                  <a:srgbClr val="231F20"/>
                </a:solidFill>
                <a:latin typeface="Arial"/>
                <a:cs typeface="Arial"/>
              </a:rPr>
              <a:t>0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10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20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30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40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700" spc="-50">
                <a:solidFill>
                  <a:srgbClr val="231F20"/>
                </a:solidFill>
                <a:latin typeface="Arial"/>
                <a:cs typeface="Arial"/>
              </a:rPr>
              <a:t>0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10</a:t>
            </a: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7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50" b="1">
                <a:latin typeface="Calibri"/>
                <a:cs typeface="Calibri"/>
              </a:rPr>
              <a:t>Figure 8.2</a:t>
            </a:r>
            <a:r>
              <a:rPr dirty="0" sz="850" spc="285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Autoregressive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processes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with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different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-425" i="1">
                <a:latin typeface="Meiryo"/>
                <a:cs typeface="Meiryo"/>
              </a:rPr>
              <a:t/>
            </a:r>
            <a:r>
              <a:rPr dirty="0" sz="850" spc="-85" i="1">
                <a:latin typeface="Meiryo"/>
                <a:cs typeface="Meiryo"/>
              </a:rPr>
              <a:t> </a:t>
            </a:r>
            <a:r>
              <a:rPr dirty="0" sz="850" spc="-10">
                <a:latin typeface="Calibri"/>
                <a:cs typeface="Calibri"/>
              </a:rPr>
              <a:t>parameters.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2860845" y="2699626"/>
            <a:ext cx="1703705" cy="27305"/>
          </a:xfrm>
          <a:custGeom>
            <a:avLst/>
            <a:gdLst/>
            <a:ahLst/>
            <a:cxnLst/>
            <a:rect l="l" t="t" r="r" b="b"/>
            <a:pathLst>
              <a:path w="1703704" h="27305">
                <a:moveTo>
                  <a:pt x="0" y="27063"/>
                </a:moveTo>
                <a:lnTo>
                  <a:pt x="0" y="0"/>
                </a:lnTo>
              </a:path>
              <a:path w="1703704" h="27305">
                <a:moveTo>
                  <a:pt x="425881" y="27063"/>
                </a:moveTo>
                <a:lnTo>
                  <a:pt x="425881" y="0"/>
                </a:lnTo>
              </a:path>
              <a:path w="1703704" h="27305">
                <a:moveTo>
                  <a:pt x="851674" y="27063"/>
                </a:moveTo>
                <a:lnTo>
                  <a:pt x="851674" y="0"/>
                </a:lnTo>
              </a:path>
              <a:path w="1703704" h="27305">
                <a:moveTo>
                  <a:pt x="1277454" y="27063"/>
                </a:moveTo>
                <a:lnTo>
                  <a:pt x="1277454" y="0"/>
                </a:lnTo>
              </a:path>
              <a:path w="1703704" h="27305">
                <a:moveTo>
                  <a:pt x="1703349" y="27063"/>
                </a:moveTo>
                <a:lnTo>
                  <a:pt x="1703349" y="0"/>
                </a:lnTo>
              </a:path>
            </a:pathLst>
          </a:custGeom>
          <a:ln w="10566">
            <a:solidFill>
              <a:srgbClr val="231F2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3650412" y="2748627"/>
            <a:ext cx="12446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20</a:t>
            </a:r>
            <a:endParaRPr sz="70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4076250" y="2748627"/>
            <a:ext cx="12446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30</a:t>
            </a:r>
            <a:endParaRPr sz="70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502087" y="2748627"/>
            <a:ext cx="12446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40</a:t>
            </a:r>
            <a:endParaRPr sz="700">
              <a:latin typeface="Arial"/>
              <a:cs typeface="Aria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54843" y="2498343"/>
            <a:ext cx="21018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0">
                <a:solidFill>
                  <a:srgbClr val="231F20"/>
                </a:solidFill>
                <a:latin typeface="Courier New"/>
                <a:cs typeface="Courier New"/>
              </a:rPr>
              <a:t>−</a:t>
            </a:r>
            <a:r>
              <a:rPr dirty="0" sz="700" spc="-20">
                <a:solidFill>
                  <a:srgbClr val="231F20"/>
                </a:solidFill>
                <a:latin typeface="Arial"/>
                <a:cs typeface="Arial"/>
              </a:rPr>
              <a:t>2.5</a:t>
            </a:r>
            <a:endParaRPr sz="700">
              <a:latin typeface="Arial"/>
              <a:cs typeface="Aria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615719" y="2013407"/>
            <a:ext cx="14922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0.0</a:t>
            </a:r>
            <a:endParaRPr sz="700">
              <a:latin typeface="Arial"/>
              <a:cs typeface="Aria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615719" y="1528376"/>
            <a:ext cx="14922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2.5</a:t>
            </a:r>
            <a:endParaRPr sz="700">
              <a:latin typeface="Arial"/>
              <a:cs typeface="Aria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615719" y="1043439"/>
            <a:ext cx="14922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5.0</a:t>
            </a:r>
            <a:endParaRPr sz="700">
              <a:latin typeface="Arial"/>
              <a:cs typeface="Aria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29411" y="3194690"/>
            <a:ext cx="5011420" cy="138239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38100" marR="30480">
              <a:lnSpc>
                <a:spcPts val="1190"/>
              </a:lnSpc>
              <a:spcBef>
                <a:spcPts val="145"/>
              </a:spcBef>
            </a:pP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hand,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nit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stic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end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3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ang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itive.</a:t>
            </a:r>
            <a:endParaRPr sz="1000">
              <a:latin typeface="Palatino Linotype"/>
              <a:cs typeface="Palatino Linotype"/>
            </a:endParaRPr>
          </a:p>
          <a:p>
            <a:pPr algn="just" marL="146050">
              <a:lnSpc>
                <a:spcPts val="1135"/>
              </a:lnSpc>
            </a:pP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illustrate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importance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spurious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regression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problem,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perform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short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sim-</a:t>
            </a:r>
            <a:endParaRPr sz="1000">
              <a:latin typeface="Palatino Linotype"/>
              <a:cs typeface="Palatino Linotype"/>
            </a:endParaRPr>
          </a:p>
          <a:p>
            <a:pPr algn="just" marL="38100" marR="30480">
              <a:lnSpc>
                <a:spcPts val="1190"/>
              </a:lnSpc>
              <a:spcBef>
                <a:spcPts val="40"/>
              </a:spcBef>
            </a:pP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e;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ssive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over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-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stic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nding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H</a:t>
            </a:r>
            <a:r>
              <a:rPr dirty="0" baseline="-21367" sz="975" spc="15">
                <a:latin typeface="Palatino Linotype"/>
                <a:cs typeface="Palatino Linotype"/>
              </a:rPr>
              <a:t>0</a:t>
            </a:r>
            <a:r>
              <a:rPr dirty="0" baseline="-21367" sz="975">
                <a:latin typeface="Palatino Linotype"/>
                <a:cs typeface="Palatino Linotype"/>
              </a:rPr>
              <a:t>  </a:t>
            </a:r>
            <a:r>
              <a:rPr dirty="0" sz="1000" spc="200">
                <a:latin typeface="Cambria"/>
                <a:cs typeface="Cambria"/>
              </a:rPr>
              <a:t>∶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330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tion;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mal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-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stic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hould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(i.e.,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oughly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2)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95%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str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sult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0.2.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end,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loy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cod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360">
                <a:latin typeface="Courier New"/>
                <a:cs typeface="Courier New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ssive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tsta</a:t>
            </a:r>
            <a:r>
              <a:rPr dirty="0" sz="1000" spc="-5">
                <a:latin typeface="Courier New"/>
                <a:cs typeface="Courier New"/>
              </a:rPr>
              <a:t>t</a:t>
            </a:r>
            <a:r>
              <a:rPr dirty="0" sz="1000" spc="-360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vers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-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stic: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67532" y="4701165"/>
            <a:ext cx="4985385" cy="296672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autoreg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function(rho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100){</a:t>
            </a:r>
            <a:endParaRPr sz="800">
              <a:latin typeface="Courier New"/>
              <a:cs typeface="Courier New"/>
            </a:endParaRPr>
          </a:p>
          <a:p>
            <a:pPr marL="146685">
              <a:lnSpc>
                <a:spcPct val="100000"/>
              </a:lnSpc>
              <a:spcBef>
                <a:spcPts val="145"/>
              </a:spcBef>
            </a:pPr>
            <a:r>
              <a:rPr dirty="0" sz="800">
                <a:latin typeface="Courier New"/>
                <a:cs typeface="Courier New"/>
              </a:rPr>
              <a:t>e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0">
                <a:latin typeface="Courier New"/>
                <a:cs typeface="Courier New"/>
              </a:rPr>
              <a:t> rnorm(T)</a:t>
            </a:r>
            <a:endParaRPr sz="800">
              <a:latin typeface="Courier New"/>
              <a:cs typeface="Courier New"/>
            </a:endParaRPr>
          </a:p>
          <a:p>
            <a:pPr marL="146685" marR="2218690">
              <a:lnSpc>
                <a:spcPct val="115199"/>
              </a:lnSpc>
            </a:pP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2:(T))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e[t]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e[t]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rho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*e[t-</a:t>
            </a:r>
            <a:r>
              <a:rPr dirty="0" sz="800" spc="-25">
                <a:latin typeface="Courier New"/>
                <a:cs typeface="Courier New"/>
              </a:rPr>
              <a:t>1] </a:t>
            </a:r>
            <a:r>
              <a:rPr dirty="0" sz="800" spc="-50">
                <a:latin typeface="Courier New"/>
                <a:cs typeface="Courier New"/>
              </a:rPr>
              <a:t>e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65"/>
              </a:spcBef>
            </a:pPr>
            <a:r>
              <a:rPr dirty="0" sz="800" spc="-5">
                <a:latin typeface="Courier New"/>
                <a:cs typeface="Courier New"/>
              </a:rPr>
              <a:t>}</a:t>
            </a:r>
            <a:endParaRPr sz="800">
              <a:latin typeface="Courier New"/>
              <a:cs typeface="Courier New"/>
            </a:endParaRPr>
          </a:p>
          <a:p>
            <a:pPr marL="146685" marR="2644140" indent="-121920">
              <a:lnSpc>
                <a:spcPct val="115100"/>
              </a:lnSpc>
              <a:spcBef>
                <a:spcPts val="50"/>
              </a:spcBef>
            </a:pPr>
            <a:r>
              <a:rPr dirty="0" sz="800">
                <a:latin typeface="Courier New"/>
                <a:cs typeface="Courier New"/>
              </a:rPr>
              <a:t>tstat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function(rho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100){ </a:t>
            </a:r>
            <a:r>
              <a:rPr dirty="0" sz="800">
                <a:latin typeface="Courier New"/>
                <a:cs typeface="Courier New"/>
              </a:rPr>
              <a:t>y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autoreg(rho,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T)</a:t>
            </a:r>
            <a:endParaRPr sz="800">
              <a:latin typeface="Courier New"/>
              <a:cs typeface="Courier New"/>
            </a:endParaRPr>
          </a:p>
          <a:p>
            <a:pPr marL="146685" marR="3615690">
              <a:lnSpc>
                <a:spcPct val="115199"/>
              </a:lnSpc>
            </a:pPr>
            <a:r>
              <a:rPr dirty="0" sz="800">
                <a:latin typeface="Courier New"/>
                <a:cs typeface="Courier New"/>
              </a:rPr>
              <a:t>x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autoreg(rho,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T) </a:t>
            </a:r>
            <a:r>
              <a:rPr dirty="0" sz="800">
                <a:latin typeface="Courier New"/>
                <a:cs typeface="Courier New"/>
              </a:rPr>
              <a:t>z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lm(y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90">
                <a:latin typeface="Cambria"/>
                <a:cs typeface="Cambria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x)</a:t>
            </a:r>
            <a:endParaRPr sz="800">
              <a:latin typeface="Courier New"/>
              <a:cs typeface="Courier New"/>
            </a:endParaRPr>
          </a:p>
          <a:p>
            <a:pPr marL="146685">
              <a:lnSpc>
                <a:spcPct val="100000"/>
              </a:lnSpc>
              <a:spcBef>
                <a:spcPts val="145"/>
              </a:spcBef>
            </a:pPr>
            <a:r>
              <a:rPr dirty="0" sz="800">
                <a:latin typeface="Courier New"/>
                <a:cs typeface="Courier New"/>
              </a:rPr>
              <a:t>coef(z)[2]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sqrt(diag(vcov(z))[2])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65"/>
              </a:spcBef>
            </a:pPr>
            <a:r>
              <a:rPr dirty="0" sz="800" spc="-5">
                <a:latin typeface="Courier New"/>
                <a:cs typeface="Courier New"/>
              </a:rPr>
              <a:t>}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45"/>
              </a:spcBef>
            </a:pPr>
            <a:r>
              <a:rPr dirty="0" sz="800">
                <a:latin typeface="Courier New"/>
                <a:cs typeface="Courier New"/>
              </a:rPr>
              <a:t>result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c()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45"/>
              </a:spcBef>
            </a:pPr>
            <a:r>
              <a:rPr dirty="0" sz="800">
                <a:latin typeface="Courier New"/>
                <a:cs typeface="Courier New"/>
              </a:rPr>
              <a:t>R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1000</a:t>
            </a:r>
            <a:endParaRPr sz="800">
              <a:latin typeface="Courier New"/>
              <a:cs typeface="Courier New"/>
            </a:endParaRPr>
          </a:p>
          <a:p>
            <a:pPr marL="24765" marR="1308100">
              <a:lnSpc>
                <a:spcPct val="115199"/>
              </a:lnSpc>
            </a:pP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(i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1:R)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result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c(result,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tstat(rho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40)) </a:t>
            </a:r>
            <a:r>
              <a:rPr dirty="0" sz="800" spc="-10">
                <a:latin typeface="Courier New"/>
                <a:cs typeface="Courier New"/>
              </a:rPr>
              <a:t>quantile(result,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c(0.025,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0.975))</a:t>
            </a:r>
            <a:endParaRPr sz="800">
              <a:latin typeface="Courier New"/>
              <a:cs typeface="Courier New"/>
            </a:endParaRPr>
          </a:p>
          <a:p>
            <a:pPr algn="r" marR="4162425">
              <a:lnSpc>
                <a:spcPct val="100000"/>
              </a:lnSpc>
              <a:spcBef>
                <a:spcPts val="145"/>
              </a:spcBef>
            </a:pPr>
            <a:r>
              <a:rPr dirty="0" sz="800">
                <a:latin typeface="Courier New"/>
                <a:cs typeface="Courier New"/>
              </a:rPr>
              <a:t>2.5%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97.5%</a:t>
            </a:r>
            <a:endParaRPr sz="800">
              <a:latin typeface="Courier New"/>
              <a:cs typeface="Courier New"/>
            </a:endParaRPr>
          </a:p>
          <a:p>
            <a:pPr algn="r" marR="4162425">
              <a:lnSpc>
                <a:spcPct val="100000"/>
              </a:lnSpc>
              <a:spcBef>
                <a:spcPts val="14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2.114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1.990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45"/>
              </a:spcBef>
            </a:pPr>
            <a:r>
              <a:rPr dirty="0" sz="800" spc="-10">
                <a:latin typeface="Courier New"/>
                <a:cs typeface="Courier New"/>
              </a:rPr>
              <a:t>prop.table(table(abs(result)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&gt; </a:t>
            </a:r>
            <a:r>
              <a:rPr dirty="0" sz="800" spc="-25">
                <a:latin typeface="Courier New"/>
                <a:cs typeface="Courier New"/>
              </a:rPr>
              <a:t>2))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Courier New"/>
              <a:cs typeface="Courier New"/>
            </a:endParaRPr>
          </a:p>
          <a:p>
            <a:pPr marL="24765" marR="4284345">
              <a:lnSpc>
                <a:spcPct val="115199"/>
              </a:lnSpc>
            </a:pPr>
            <a:r>
              <a:rPr dirty="0" sz="800">
                <a:latin typeface="Courier New"/>
                <a:cs typeface="Courier New"/>
              </a:rPr>
              <a:t>FALSE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TRUE </a:t>
            </a:r>
            <a:r>
              <a:rPr dirty="0" sz="800">
                <a:latin typeface="Courier New"/>
                <a:cs typeface="Courier New"/>
              </a:rPr>
              <a:t>0.943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0.057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54827" y="7850126"/>
            <a:ext cx="4960620" cy="47879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12700" marR="5080" indent="107950">
              <a:lnSpc>
                <a:spcPts val="1190"/>
              </a:lnSpc>
              <a:spcBef>
                <a:spcPts val="145"/>
              </a:spcBef>
            </a:pPr>
            <a:r>
              <a:rPr dirty="0" sz="1000" spc="-60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how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empirical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quantiles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very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close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their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expected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values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share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false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positives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region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5%.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Let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us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now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do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same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with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two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series,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each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containing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root: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796393" y="607782"/>
            <a:ext cx="10160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Time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Series</a:t>
            </a:r>
            <a:r>
              <a:rPr dirty="0" sz="800" spc="23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203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81479" y="919219"/>
            <a:ext cx="4985385" cy="142303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result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c()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R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1000</a:t>
            </a:r>
            <a:endParaRPr sz="800">
              <a:latin typeface="Courier New"/>
              <a:cs typeface="Courier New"/>
            </a:endParaRPr>
          </a:p>
          <a:p>
            <a:pPr marL="24765" marR="1429385">
              <a:lnSpc>
                <a:spcPct val="116799"/>
              </a:lnSpc>
            </a:pP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(i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1:R)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result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c(result,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tstat(rho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40)) </a:t>
            </a:r>
            <a:r>
              <a:rPr dirty="0" sz="800" spc="-10">
                <a:latin typeface="Courier New"/>
                <a:cs typeface="Courier New"/>
              </a:rPr>
              <a:t>quantile(result,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c(0.025,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0.975))</a:t>
            </a:r>
            <a:endParaRPr sz="800">
              <a:latin typeface="Courier New"/>
              <a:cs typeface="Courier New"/>
            </a:endParaRPr>
          </a:p>
          <a:p>
            <a:pPr algn="r" marR="416242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2.5%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97.5%</a:t>
            </a:r>
            <a:endParaRPr sz="800">
              <a:latin typeface="Courier New"/>
              <a:cs typeface="Courier New"/>
            </a:endParaRPr>
          </a:p>
          <a:p>
            <a:pPr algn="r" marR="4162425">
              <a:lnSpc>
                <a:spcPct val="100000"/>
              </a:lnSpc>
              <a:spcBef>
                <a:spcPts val="16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9.158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8.227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60"/>
              </a:spcBef>
            </a:pPr>
            <a:r>
              <a:rPr dirty="0" sz="800" spc="-10">
                <a:latin typeface="Courier New"/>
                <a:cs typeface="Courier New"/>
              </a:rPr>
              <a:t>prop.table(table(abs(result)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&gt; </a:t>
            </a:r>
            <a:r>
              <a:rPr dirty="0" sz="800" spc="-25">
                <a:latin typeface="Courier New"/>
                <a:cs typeface="Courier New"/>
              </a:rPr>
              <a:t>2))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ourier New"/>
              <a:cs typeface="Courier New"/>
            </a:endParaRPr>
          </a:p>
          <a:p>
            <a:pPr marL="24765" marR="4283710">
              <a:lnSpc>
                <a:spcPct val="116799"/>
              </a:lnSpc>
            </a:pPr>
            <a:r>
              <a:rPr dirty="0" sz="800">
                <a:latin typeface="Courier New"/>
                <a:cs typeface="Courier New"/>
              </a:rPr>
              <a:t>FALSE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TRUE </a:t>
            </a:r>
            <a:r>
              <a:rPr dirty="0" sz="800">
                <a:latin typeface="Courier New"/>
                <a:cs typeface="Courier New"/>
              </a:rPr>
              <a:t>0.379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0.621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43366" y="2528550"/>
            <a:ext cx="5011420" cy="174561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J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80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-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would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ude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vor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ni</a:t>
            </a:r>
            <a:r>
              <a:rPr dirty="0" sz="1000" spc="-20">
                <a:latin typeface="Palatino Linotype"/>
                <a:cs typeface="Palatino Linotype"/>
              </a:rPr>
              <a:t>f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hip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38100" marR="30480" indent="107950">
              <a:lnSpc>
                <a:spcPct val="100000"/>
              </a:lnSpc>
            </a:pP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therefore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crucial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detect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presence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roots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series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data;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otherwise,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there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considerable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chances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obtain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falsely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signiﬁcant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results.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end,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</a:t>
            </a:r>
            <a:r>
              <a:rPr dirty="0" sz="1000" spc="-35">
                <a:latin typeface="Palatino Linotype"/>
                <a:cs typeface="Palatino Linotype"/>
              </a:rPr>
              <a:t>simplest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write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autoregressive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process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subtracting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>
                <a:latin typeface="Cambria"/>
                <a:cs typeface="Cambria"/>
              </a:rPr>
              <a:t>−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187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both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sides.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has</a:t>
            </a:r>
            <a:r>
              <a:rPr dirty="0" sz="1000" spc="-10">
                <a:latin typeface="Palatino Linotype"/>
                <a:cs typeface="Palatino Linotype"/>
              </a:rPr>
              <a:t> then:</a:t>
            </a:r>
            <a:endParaRPr sz="100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775"/>
              </a:spcBef>
            </a:pP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30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280">
                <a:latin typeface="Cambria"/>
                <a:cs typeface="Cambria"/>
              </a:rPr>
              <a:t>(</a:t>
            </a:r>
            <a:r>
              <a:rPr dirty="0" sz="1000" spc="-280" i="1">
                <a:latin typeface="Meiryo"/>
                <a:cs typeface="Meiryo"/>
              </a:rPr>
              <a:t/>
            </a:r>
            <a:r>
              <a:rPr dirty="0" sz="1000" spc="-10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>
                <a:latin typeface="Cambria"/>
                <a:cs typeface="Cambria"/>
              </a:rPr>
              <a:t>−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172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325" i="1">
                <a:latin typeface="Meiryo"/>
                <a:cs typeface="Meiryo"/>
              </a:rPr>
              <a:t/>
            </a:r>
            <a:r>
              <a:rPr dirty="0" baseline="-21367" sz="975" spc="52" i="1">
                <a:latin typeface="Palatino Linotype"/>
                <a:cs typeface="Palatino Linotype"/>
              </a:rPr>
              <a:t>t</a:t>
            </a:r>
            <a:endParaRPr baseline="-21367" sz="975">
              <a:latin typeface="Palatino Linotype"/>
              <a:cs typeface="Palatino Linotype"/>
            </a:endParaRPr>
          </a:p>
          <a:p>
            <a:pPr algn="just" marL="38100" marR="30480" indent="107950">
              <a:lnSpc>
                <a:spcPct val="100000"/>
              </a:lnSpc>
              <a:spcBef>
                <a:spcPts val="770"/>
              </a:spcBef>
            </a:pP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ﬃ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37" i="1">
                <a:latin typeface="Palatino Linotype"/>
                <a:cs typeface="Palatino Linotype"/>
              </a:rPr>
              <a:t>t</a:t>
            </a:r>
            <a:r>
              <a:rPr dirty="0" baseline="-21367" sz="975" spc="150">
                <a:latin typeface="Cambria"/>
                <a:cs typeface="Cambria"/>
              </a:rPr>
              <a:t>−</a:t>
            </a:r>
            <a:r>
              <a:rPr dirty="0" baseline="-21367" sz="975" spc="7">
                <a:latin typeface="Palatino Linotype"/>
                <a:cs typeface="Palatino Linotype"/>
              </a:rPr>
              <a:t>1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ssand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mig</a:t>
            </a:r>
            <a:r>
              <a:rPr dirty="0" sz="1000" spc="-60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ssic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-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65">
                <a:latin typeface="Palatino Linotype"/>
                <a:cs typeface="Palatino Linotype"/>
              </a:rPr>
              <a:t>di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825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spc="-11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H</a:t>
            </a:r>
            <a:r>
              <a:rPr dirty="0" baseline="-21367" sz="975" spc="15">
                <a:latin typeface="Palatino Linotype"/>
                <a:cs typeface="Palatino Linotype"/>
              </a:rPr>
              <a:t>0</a:t>
            </a:r>
            <a:r>
              <a:rPr dirty="0" baseline="-21367" sz="975">
                <a:latin typeface="Palatino Linotype"/>
                <a:cs typeface="Palatino Linotype"/>
              </a:rPr>
              <a:t>  </a:t>
            </a:r>
            <a:r>
              <a:rPr dirty="0" sz="1000" spc="200">
                <a:latin typeface="Cambria"/>
                <a:cs typeface="Cambria"/>
              </a:rPr>
              <a:t>∶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H</a:t>
            </a:r>
            <a:r>
              <a:rPr dirty="0" baseline="-21367" sz="975" spc="15">
                <a:latin typeface="Palatino Linotype"/>
                <a:cs typeface="Palatino Linotype"/>
              </a:rPr>
              <a:t>1</a:t>
            </a:r>
            <a:r>
              <a:rPr dirty="0" baseline="-21367" sz="975">
                <a:latin typeface="Palatino Linotype"/>
                <a:cs typeface="Palatino Linotype"/>
              </a:rPr>
              <a:t>  </a:t>
            </a:r>
            <a:r>
              <a:rPr dirty="0" sz="1000" spc="200">
                <a:latin typeface="Cambria"/>
                <a:cs typeface="Cambria"/>
              </a:rPr>
              <a:t>∶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70" i="1">
                <a:latin typeface="Meiryo"/>
                <a:cs typeface="Meiryo"/>
              </a:rPr>
              <a:t/>
            </a:r>
            <a:r>
              <a:rPr dirty="0" sz="1000" spc="-280" i="1">
                <a:latin typeface="Meiryo"/>
                <a:cs typeface="Meiryo"/>
              </a:rPr>
              <a:t>&lt;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1,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</a:t>
            </a:r>
            <a:r>
              <a:rPr dirty="0" sz="1000" spc="-145">
                <a:latin typeface="Palatino Linotype"/>
                <a:cs typeface="Palatino Linotype"/>
              </a:rPr>
              <a:t>%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20">
                <a:latin typeface="Cambria"/>
                <a:cs typeface="Cambria"/>
              </a:rPr>
              <a:t>−</a:t>
            </a:r>
            <a:r>
              <a:rPr dirty="0" sz="1000" spc="-10">
                <a:latin typeface="Palatino Linotype"/>
                <a:cs typeface="Palatino Linotype"/>
              </a:rPr>
              <a:t>1.64.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81479" y="4487881"/>
            <a:ext cx="4985385" cy="142748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R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1000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100</a:t>
            </a:r>
            <a:endParaRPr sz="800">
              <a:latin typeface="Courier New"/>
              <a:cs typeface="Courier New"/>
            </a:endParaRPr>
          </a:p>
          <a:p>
            <a:pPr marL="24765" marR="4041140">
              <a:lnSpc>
                <a:spcPts val="1120"/>
              </a:lnSpc>
              <a:spcBef>
                <a:spcPts val="65"/>
              </a:spcBef>
            </a:pPr>
            <a:r>
              <a:rPr dirty="0" sz="800">
                <a:latin typeface="Courier New"/>
                <a:cs typeface="Courier New"/>
              </a:rPr>
              <a:t>result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c() </a:t>
            </a: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(i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1:R){</a:t>
            </a:r>
            <a:endParaRPr sz="800">
              <a:latin typeface="Courier New"/>
              <a:cs typeface="Courier New"/>
            </a:endParaRPr>
          </a:p>
          <a:p>
            <a:pPr marL="146685" marR="3251835">
              <a:lnSpc>
                <a:spcPts val="1120"/>
              </a:lnSpc>
              <a:spcBef>
                <a:spcPts val="5"/>
              </a:spcBef>
              <a:buAutoNum type="alphaLcPeriod" startAt="25"/>
              <a:tabLst>
                <a:tab pos="268605" algn="l"/>
              </a:tabLst>
            </a:pP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0">
                <a:latin typeface="Courier New"/>
                <a:cs typeface="Courier New"/>
              </a:rPr>
              <a:t> autoreg(rho=1,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T=100) </a:t>
            </a:r>
            <a:r>
              <a:rPr dirty="0" sz="800">
                <a:latin typeface="Courier New"/>
                <a:cs typeface="Courier New"/>
              </a:rPr>
              <a:t>Dy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y[2:T]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y[1:(T-</a:t>
            </a:r>
            <a:r>
              <a:rPr dirty="0" sz="800" spc="-25">
                <a:latin typeface="Courier New"/>
                <a:cs typeface="Courier New"/>
              </a:rPr>
              <a:t>1)] </a:t>
            </a:r>
            <a:r>
              <a:rPr dirty="0" sz="800">
                <a:latin typeface="Courier New"/>
                <a:cs typeface="Courier New"/>
              </a:rPr>
              <a:t>Ly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y[1:(T-</a:t>
            </a:r>
            <a:r>
              <a:rPr dirty="0" sz="800" spc="-25">
                <a:latin typeface="Courier New"/>
                <a:cs typeface="Courier New"/>
              </a:rPr>
              <a:t>1)]</a:t>
            </a:r>
            <a:endParaRPr sz="800">
              <a:latin typeface="Courier New"/>
              <a:cs typeface="Courier New"/>
            </a:endParaRPr>
          </a:p>
          <a:p>
            <a:pPr marL="267970" indent="-121920">
              <a:lnSpc>
                <a:spcPct val="100000"/>
              </a:lnSpc>
              <a:spcBef>
                <a:spcPts val="100"/>
              </a:spcBef>
              <a:buAutoNum type="alphaLcPeriod" startAt="25"/>
              <a:tabLst>
                <a:tab pos="268605" algn="l"/>
              </a:tabLst>
            </a:pP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lm(Dy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0">
                <a:latin typeface="Cambria"/>
                <a:cs typeface="Cambria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Ly)</a:t>
            </a:r>
            <a:endParaRPr sz="800">
              <a:latin typeface="Courier New"/>
              <a:cs typeface="Courier New"/>
            </a:endParaRPr>
          </a:p>
          <a:p>
            <a:pPr marL="146685">
              <a:lnSpc>
                <a:spcPct val="100000"/>
              </a:lnSpc>
              <a:spcBef>
                <a:spcPts val="165"/>
              </a:spcBef>
            </a:pPr>
            <a:r>
              <a:rPr dirty="0" sz="800">
                <a:latin typeface="Courier New"/>
                <a:cs typeface="Courier New"/>
              </a:rPr>
              <a:t>result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c(result,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coef(z)[2]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sqrt(diag(vcov(z))[2]))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60"/>
              </a:spcBef>
            </a:pPr>
            <a:r>
              <a:rPr dirty="0" sz="800" spc="-5">
                <a:latin typeface="Courier New"/>
                <a:cs typeface="Courier New"/>
              </a:rPr>
              <a:t>}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68779" y="6097911"/>
            <a:ext cx="4960620" cy="7880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8.3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pi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ram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-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sing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mal </a:t>
            </a:r>
            <a:r>
              <a:rPr dirty="0" sz="1000" spc="-45">
                <a:latin typeface="Palatino Linotype"/>
                <a:cs typeface="Palatino Linotype"/>
              </a:rPr>
              <a:t>density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ve: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ct val="100000"/>
              </a:lnSpc>
              <a:spcBef>
                <a:spcPts val="5"/>
              </a:spcBef>
            </a:pPr>
            <a:r>
              <a:rPr dirty="0" sz="1000" spc="-25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can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easily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employing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classic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inference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procedures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 </a:t>
            </a:r>
            <a:r>
              <a:rPr dirty="0" sz="1000" spc="-25">
                <a:latin typeface="Palatino Linotype"/>
                <a:cs typeface="Palatino Linotype"/>
              </a:rPr>
              <a:t>detect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presence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unit </a:t>
            </a:r>
            <a:r>
              <a:rPr dirty="0" sz="1000" spc="-10">
                <a:latin typeface="Palatino Linotype"/>
                <a:cs typeface="Palatino Linotype"/>
              </a:rPr>
              <a:t>roots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unwarranted,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t-</a:t>
            </a:r>
            <a:r>
              <a:rPr dirty="0" sz="1000" spc="-20">
                <a:latin typeface="Palatino Linotype"/>
                <a:cs typeface="Palatino Linotype"/>
              </a:rPr>
              <a:t>statistic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distribution</a:t>
            </a:r>
            <a:r>
              <a:rPr dirty="0" sz="1000" spc="-10">
                <a:latin typeface="Palatino Linotype"/>
                <a:cs typeface="Palatino Linotype"/>
              </a:rPr>
              <a:t> that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very</a:t>
            </a:r>
            <a:r>
              <a:rPr dirty="0" sz="1000" spc="-10">
                <a:latin typeface="Palatino Linotype"/>
                <a:cs typeface="Palatino Linotype"/>
              </a:rPr>
              <a:t> far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normal. </a:t>
            </a:r>
            <a:r>
              <a:rPr dirty="0" sz="1000" spc="-55">
                <a:latin typeface="Palatino Linotype"/>
                <a:cs typeface="Palatino Linotype"/>
              </a:rPr>
              <a:t>Employing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critical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value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−</a:t>
            </a:r>
            <a:r>
              <a:rPr dirty="0" sz="1000">
                <a:latin typeface="Palatino Linotype"/>
                <a:cs typeface="Palatino Linotype"/>
              </a:rPr>
              <a:t>1.64,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here: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81479" y="7099293"/>
            <a:ext cx="4985385" cy="56832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prop.table(table(result </a:t>
            </a:r>
            <a:r>
              <a:rPr dirty="0" sz="800">
                <a:latin typeface="Courier New"/>
                <a:cs typeface="Courier New"/>
              </a:rPr>
              <a:t>&lt; </a:t>
            </a:r>
            <a:r>
              <a:rPr dirty="0" sz="800" spc="-10">
                <a:latin typeface="Courier New"/>
                <a:cs typeface="Courier New"/>
              </a:rPr>
              <a:t>-1.64))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Courier New"/>
              <a:cs typeface="Courier New"/>
            </a:endParaRPr>
          </a:p>
          <a:p>
            <a:pPr marL="24765" marR="4283710">
              <a:lnSpc>
                <a:spcPct val="116799"/>
              </a:lnSpc>
            </a:pPr>
            <a:r>
              <a:rPr dirty="0" sz="800">
                <a:latin typeface="Courier New"/>
                <a:cs typeface="Courier New"/>
              </a:rPr>
              <a:t>FALSE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TRUE </a:t>
            </a:r>
            <a:r>
              <a:rPr dirty="0" sz="800">
                <a:latin typeface="Courier New"/>
                <a:cs typeface="Courier New"/>
              </a:rPr>
              <a:t>0.542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0.458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68779" y="7854130"/>
            <a:ext cx="4960620" cy="4826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leads</a:t>
            </a:r>
            <a:r>
              <a:rPr dirty="0" sz="1000">
                <a:latin typeface="Palatino Linotype"/>
                <a:cs typeface="Palatino Linotype"/>
              </a:rPr>
              <a:t> 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reject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true </a:t>
            </a:r>
            <a:r>
              <a:rPr dirty="0" sz="1000" spc="-30">
                <a:latin typeface="Palatino Linotype"/>
                <a:cs typeface="Palatino Linotype"/>
              </a:rPr>
              <a:t>hypothesis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unit root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 </a:t>
            </a:r>
            <a:r>
              <a:rPr dirty="0" sz="1000" spc="-10">
                <a:latin typeface="Palatino Linotype"/>
                <a:cs typeface="Palatino Linotype"/>
              </a:rPr>
              <a:t>half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times. 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perform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Dickey-</a:t>
            </a:r>
            <a:r>
              <a:rPr dirty="0" sz="1000" spc="-30">
                <a:latin typeface="Palatino Linotype"/>
                <a:cs typeface="Palatino Linotype"/>
              </a:rPr>
              <a:t>Fuller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needs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speciﬁc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critical </a:t>
            </a:r>
            <a:r>
              <a:rPr dirty="0" sz="1000" spc="-45">
                <a:latin typeface="Palatino Linotype"/>
                <a:cs typeface="Palatino Linotype"/>
              </a:rPr>
              <a:t>values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those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normal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(or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distribution.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performed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augmenting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auxiliary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constant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767706" y="920051"/>
            <a:ext cx="2877185" cy="2115185"/>
            <a:chOff x="767706" y="920051"/>
            <a:chExt cx="2877185" cy="2115185"/>
          </a:xfrm>
        </p:grpSpPr>
        <p:sp>
          <p:nvSpPr>
            <p:cNvPr id="4" name="object 4" descr=""/>
            <p:cNvSpPr/>
            <p:nvPr/>
          </p:nvSpPr>
          <p:spPr>
            <a:xfrm>
              <a:off x="799381" y="920051"/>
              <a:ext cx="2845435" cy="2083435"/>
            </a:xfrm>
            <a:custGeom>
              <a:avLst/>
              <a:gdLst/>
              <a:ahLst/>
              <a:cxnLst/>
              <a:rect l="l" t="t" r="r" b="b"/>
              <a:pathLst>
                <a:path w="2845435" h="2083435">
                  <a:moveTo>
                    <a:pt x="2845371" y="0"/>
                  </a:moveTo>
                  <a:lnTo>
                    <a:pt x="0" y="0"/>
                  </a:lnTo>
                  <a:lnTo>
                    <a:pt x="0" y="2083231"/>
                  </a:lnTo>
                  <a:lnTo>
                    <a:pt x="2845371" y="2083231"/>
                  </a:lnTo>
                  <a:lnTo>
                    <a:pt x="2845371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799381" y="1221790"/>
              <a:ext cx="2845435" cy="1499870"/>
            </a:xfrm>
            <a:custGeom>
              <a:avLst/>
              <a:gdLst/>
              <a:ahLst/>
              <a:cxnLst/>
              <a:rect l="l" t="t" r="r" b="b"/>
              <a:pathLst>
                <a:path w="2845435" h="1499870">
                  <a:moveTo>
                    <a:pt x="0" y="1499412"/>
                  </a:moveTo>
                  <a:lnTo>
                    <a:pt x="2845371" y="1499412"/>
                  </a:lnTo>
                </a:path>
                <a:path w="2845435" h="1499870">
                  <a:moveTo>
                    <a:pt x="0" y="1124534"/>
                  </a:moveTo>
                  <a:lnTo>
                    <a:pt x="2845371" y="1124534"/>
                  </a:lnTo>
                </a:path>
                <a:path w="2845435" h="1499870">
                  <a:moveTo>
                    <a:pt x="0" y="749642"/>
                  </a:moveTo>
                  <a:lnTo>
                    <a:pt x="2845371" y="749642"/>
                  </a:lnTo>
                </a:path>
                <a:path w="2845435" h="1499870">
                  <a:moveTo>
                    <a:pt x="0" y="374878"/>
                  </a:moveTo>
                  <a:lnTo>
                    <a:pt x="2845371" y="374878"/>
                  </a:lnTo>
                </a:path>
                <a:path w="2845435" h="1499870">
                  <a:moveTo>
                    <a:pt x="0" y="0"/>
                  </a:moveTo>
                  <a:lnTo>
                    <a:pt x="2845371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581510" y="920051"/>
              <a:ext cx="1802764" cy="2083435"/>
            </a:xfrm>
            <a:custGeom>
              <a:avLst/>
              <a:gdLst/>
              <a:ahLst/>
              <a:cxnLst/>
              <a:rect l="l" t="t" r="r" b="b"/>
              <a:pathLst>
                <a:path w="1802764" h="2083435">
                  <a:moveTo>
                    <a:pt x="0" y="2083231"/>
                  </a:moveTo>
                  <a:lnTo>
                    <a:pt x="0" y="0"/>
                  </a:lnTo>
                </a:path>
                <a:path w="1802764" h="2083435">
                  <a:moveTo>
                    <a:pt x="901255" y="2083231"/>
                  </a:moveTo>
                  <a:lnTo>
                    <a:pt x="901255" y="0"/>
                  </a:lnTo>
                </a:path>
                <a:path w="1802764" h="2083435">
                  <a:moveTo>
                    <a:pt x="1802536" y="2083231"/>
                  </a:moveTo>
                  <a:lnTo>
                    <a:pt x="1802536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799381" y="1034351"/>
              <a:ext cx="2845435" cy="1874520"/>
            </a:xfrm>
            <a:custGeom>
              <a:avLst/>
              <a:gdLst/>
              <a:ahLst/>
              <a:cxnLst/>
              <a:rect l="l" t="t" r="r" b="b"/>
              <a:pathLst>
                <a:path w="2845435" h="1874520">
                  <a:moveTo>
                    <a:pt x="0" y="1874291"/>
                  </a:moveTo>
                  <a:lnTo>
                    <a:pt x="2845371" y="1874291"/>
                  </a:lnTo>
                </a:path>
                <a:path w="2845435" h="1874520">
                  <a:moveTo>
                    <a:pt x="0" y="1499412"/>
                  </a:moveTo>
                  <a:lnTo>
                    <a:pt x="2845371" y="1499412"/>
                  </a:lnTo>
                </a:path>
                <a:path w="2845435" h="1874520">
                  <a:moveTo>
                    <a:pt x="0" y="1124534"/>
                  </a:moveTo>
                  <a:lnTo>
                    <a:pt x="2845371" y="1124534"/>
                  </a:lnTo>
                </a:path>
                <a:path w="2845435" h="1874520">
                  <a:moveTo>
                    <a:pt x="0" y="749655"/>
                  </a:moveTo>
                  <a:lnTo>
                    <a:pt x="2845371" y="749655"/>
                  </a:lnTo>
                </a:path>
                <a:path w="2845435" h="1874520">
                  <a:moveTo>
                    <a:pt x="0" y="374891"/>
                  </a:moveTo>
                  <a:lnTo>
                    <a:pt x="2845371" y="374891"/>
                  </a:lnTo>
                </a:path>
                <a:path w="2845435" h="1874520">
                  <a:moveTo>
                    <a:pt x="0" y="0"/>
                  </a:moveTo>
                  <a:lnTo>
                    <a:pt x="2845371" y="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1130813" y="920051"/>
              <a:ext cx="1802764" cy="2083435"/>
            </a:xfrm>
            <a:custGeom>
              <a:avLst/>
              <a:gdLst/>
              <a:ahLst/>
              <a:cxnLst/>
              <a:rect l="l" t="t" r="r" b="b"/>
              <a:pathLst>
                <a:path w="1802764" h="2083435">
                  <a:moveTo>
                    <a:pt x="0" y="2083231"/>
                  </a:moveTo>
                  <a:lnTo>
                    <a:pt x="0" y="0"/>
                  </a:lnTo>
                </a:path>
                <a:path w="1802764" h="2083435">
                  <a:moveTo>
                    <a:pt x="901255" y="2083231"/>
                  </a:moveTo>
                  <a:lnTo>
                    <a:pt x="901255" y="0"/>
                  </a:lnTo>
                </a:path>
                <a:path w="1802764" h="2083435">
                  <a:moveTo>
                    <a:pt x="1802638" y="2083231"/>
                  </a:moveTo>
                  <a:lnTo>
                    <a:pt x="1802638" y="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928693" y="2895580"/>
              <a:ext cx="129539" cy="13335"/>
            </a:xfrm>
            <a:custGeom>
              <a:avLst/>
              <a:gdLst/>
              <a:ahLst/>
              <a:cxnLst/>
              <a:rect l="l" t="t" r="r" b="b"/>
              <a:pathLst>
                <a:path w="129540" h="13335">
                  <a:moveTo>
                    <a:pt x="129311" y="0"/>
                  </a:moveTo>
                  <a:lnTo>
                    <a:pt x="0" y="0"/>
                  </a:lnTo>
                  <a:lnTo>
                    <a:pt x="0" y="13062"/>
                  </a:lnTo>
                  <a:lnTo>
                    <a:pt x="129311" y="13062"/>
                  </a:lnTo>
                  <a:lnTo>
                    <a:pt x="1293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28693" y="2895580"/>
              <a:ext cx="129539" cy="13335"/>
            </a:xfrm>
            <a:custGeom>
              <a:avLst/>
              <a:gdLst/>
              <a:ahLst/>
              <a:cxnLst/>
              <a:rect l="l" t="t" r="r" b="b"/>
              <a:pathLst>
                <a:path w="129540" h="13335">
                  <a:moveTo>
                    <a:pt x="0" y="13062"/>
                  </a:moveTo>
                  <a:lnTo>
                    <a:pt x="129311" y="13062"/>
                  </a:lnTo>
                  <a:lnTo>
                    <a:pt x="129311" y="0"/>
                  </a:lnTo>
                  <a:lnTo>
                    <a:pt x="0" y="0"/>
                  </a:lnTo>
                  <a:lnTo>
                    <a:pt x="0" y="13062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058005" y="2895580"/>
              <a:ext cx="129539" cy="13335"/>
            </a:xfrm>
            <a:custGeom>
              <a:avLst/>
              <a:gdLst/>
              <a:ahLst/>
              <a:cxnLst/>
              <a:rect l="l" t="t" r="r" b="b"/>
              <a:pathLst>
                <a:path w="129540" h="13335">
                  <a:moveTo>
                    <a:pt x="129311" y="0"/>
                  </a:moveTo>
                  <a:lnTo>
                    <a:pt x="0" y="0"/>
                  </a:lnTo>
                  <a:lnTo>
                    <a:pt x="0" y="13062"/>
                  </a:lnTo>
                  <a:lnTo>
                    <a:pt x="129311" y="13062"/>
                  </a:lnTo>
                  <a:lnTo>
                    <a:pt x="1293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1051654" y="2889237"/>
              <a:ext cx="142240" cy="32384"/>
            </a:xfrm>
            <a:custGeom>
              <a:avLst/>
              <a:gdLst/>
              <a:ahLst/>
              <a:cxnLst/>
              <a:rect l="l" t="t" r="r" b="b"/>
              <a:pathLst>
                <a:path w="142240" h="32385">
                  <a:moveTo>
                    <a:pt x="142011" y="0"/>
                  </a:moveTo>
                  <a:lnTo>
                    <a:pt x="0" y="0"/>
                  </a:lnTo>
                  <a:lnTo>
                    <a:pt x="0" y="12877"/>
                  </a:lnTo>
                  <a:lnTo>
                    <a:pt x="0" y="19405"/>
                  </a:lnTo>
                  <a:lnTo>
                    <a:pt x="0" y="32296"/>
                  </a:lnTo>
                  <a:lnTo>
                    <a:pt x="142011" y="32296"/>
                  </a:lnTo>
                  <a:lnTo>
                    <a:pt x="142011" y="19405"/>
                  </a:lnTo>
                  <a:lnTo>
                    <a:pt x="142011" y="12877"/>
                  </a:lnTo>
                  <a:lnTo>
                    <a:pt x="142011" y="0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1187315" y="2830284"/>
              <a:ext cx="129539" cy="78740"/>
            </a:xfrm>
            <a:custGeom>
              <a:avLst/>
              <a:gdLst/>
              <a:ahLst/>
              <a:cxnLst/>
              <a:rect l="l" t="t" r="r" b="b"/>
              <a:pathLst>
                <a:path w="129540" h="78739">
                  <a:moveTo>
                    <a:pt x="129311" y="0"/>
                  </a:moveTo>
                  <a:lnTo>
                    <a:pt x="0" y="0"/>
                  </a:lnTo>
                  <a:lnTo>
                    <a:pt x="0" y="78357"/>
                  </a:lnTo>
                  <a:lnTo>
                    <a:pt x="129311" y="78357"/>
                  </a:lnTo>
                  <a:lnTo>
                    <a:pt x="1293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187315" y="2830284"/>
              <a:ext cx="129539" cy="78740"/>
            </a:xfrm>
            <a:custGeom>
              <a:avLst/>
              <a:gdLst/>
              <a:ahLst/>
              <a:cxnLst/>
              <a:rect l="l" t="t" r="r" b="b"/>
              <a:pathLst>
                <a:path w="129540" h="78739">
                  <a:moveTo>
                    <a:pt x="0" y="78357"/>
                  </a:moveTo>
                  <a:lnTo>
                    <a:pt x="129311" y="78357"/>
                  </a:lnTo>
                  <a:lnTo>
                    <a:pt x="129311" y="0"/>
                  </a:lnTo>
                  <a:lnTo>
                    <a:pt x="0" y="0"/>
                  </a:lnTo>
                  <a:lnTo>
                    <a:pt x="0" y="78357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316753" y="2778061"/>
              <a:ext cx="129539" cy="130810"/>
            </a:xfrm>
            <a:custGeom>
              <a:avLst/>
              <a:gdLst/>
              <a:ahLst/>
              <a:cxnLst/>
              <a:rect l="l" t="t" r="r" b="b"/>
              <a:pathLst>
                <a:path w="129540" h="130810">
                  <a:moveTo>
                    <a:pt x="129311" y="0"/>
                  </a:moveTo>
                  <a:lnTo>
                    <a:pt x="0" y="0"/>
                  </a:lnTo>
                  <a:lnTo>
                    <a:pt x="0" y="130581"/>
                  </a:lnTo>
                  <a:lnTo>
                    <a:pt x="129311" y="130581"/>
                  </a:lnTo>
                  <a:lnTo>
                    <a:pt x="1293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1316753" y="2778061"/>
              <a:ext cx="129539" cy="130810"/>
            </a:xfrm>
            <a:custGeom>
              <a:avLst/>
              <a:gdLst/>
              <a:ahLst/>
              <a:cxnLst/>
              <a:rect l="l" t="t" r="r" b="b"/>
              <a:pathLst>
                <a:path w="129540" h="130810">
                  <a:moveTo>
                    <a:pt x="0" y="130581"/>
                  </a:moveTo>
                  <a:lnTo>
                    <a:pt x="129311" y="130581"/>
                  </a:lnTo>
                  <a:lnTo>
                    <a:pt x="129311" y="0"/>
                  </a:lnTo>
                  <a:lnTo>
                    <a:pt x="0" y="0"/>
                  </a:lnTo>
                  <a:lnTo>
                    <a:pt x="0" y="130581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446065" y="2660536"/>
              <a:ext cx="129539" cy="248285"/>
            </a:xfrm>
            <a:custGeom>
              <a:avLst/>
              <a:gdLst/>
              <a:ahLst/>
              <a:cxnLst/>
              <a:rect l="l" t="t" r="r" b="b"/>
              <a:pathLst>
                <a:path w="129540" h="248285">
                  <a:moveTo>
                    <a:pt x="129311" y="0"/>
                  </a:moveTo>
                  <a:lnTo>
                    <a:pt x="0" y="0"/>
                  </a:lnTo>
                  <a:lnTo>
                    <a:pt x="0" y="248105"/>
                  </a:lnTo>
                  <a:lnTo>
                    <a:pt x="129311" y="248105"/>
                  </a:lnTo>
                  <a:lnTo>
                    <a:pt x="1293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446065" y="2660536"/>
              <a:ext cx="129539" cy="248285"/>
            </a:xfrm>
            <a:custGeom>
              <a:avLst/>
              <a:gdLst/>
              <a:ahLst/>
              <a:cxnLst/>
              <a:rect l="l" t="t" r="r" b="b"/>
              <a:pathLst>
                <a:path w="129540" h="248285">
                  <a:moveTo>
                    <a:pt x="0" y="248105"/>
                  </a:moveTo>
                  <a:lnTo>
                    <a:pt x="129311" y="248105"/>
                  </a:lnTo>
                  <a:lnTo>
                    <a:pt x="129311" y="0"/>
                  </a:lnTo>
                  <a:lnTo>
                    <a:pt x="0" y="0"/>
                  </a:lnTo>
                  <a:lnTo>
                    <a:pt x="0" y="248105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575376" y="2347010"/>
              <a:ext cx="129539" cy="561975"/>
            </a:xfrm>
            <a:custGeom>
              <a:avLst/>
              <a:gdLst/>
              <a:ahLst/>
              <a:cxnLst/>
              <a:rect l="l" t="t" r="r" b="b"/>
              <a:pathLst>
                <a:path w="129539" h="561975">
                  <a:moveTo>
                    <a:pt x="129311" y="0"/>
                  </a:moveTo>
                  <a:lnTo>
                    <a:pt x="0" y="0"/>
                  </a:lnTo>
                  <a:lnTo>
                    <a:pt x="0" y="561632"/>
                  </a:lnTo>
                  <a:lnTo>
                    <a:pt x="129311" y="561632"/>
                  </a:lnTo>
                  <a:lnTo>
                    <a:pt x="1293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1575376" y="2347010"/>
              <a:ext cx="129539" cy="561975"/>
            </a:xfrm>
            <a:custGeom>
              <a:avLst/>
              <a:gdLst/>
              <a:ahLst/>
              <a:cxnLst/>
              <a:rect l="l" t="t" r="r" b="b"/>
              <a:pathLst>
                <a:path w="129539" h="561975">
                  <a:moveTo>
                    <a:pt x="0" y="561632"/>
                  </a:moveTo>
                  <a:lnTo>
                    <a:pt x="129311" y="561632"/>
                  </a:lnTo>
                  <a:lnTo>
                    <a:pt x="129311" y="0"/>
                  </a:lnTo>
                  <a:lnTo>
                    <a:pt x="0" y="0"/>
                  </a:lnTo>
                  <a:lnTo>
                    <a:pt x="0" y="561632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1704688" y="2294776"/>
              <a:ext cx="129539" cy="614045"/>
            </a:xfrm>
            <a:custGeom>
              <a:avLst/>
              <a:gdLst/>
              <a:ahLst/>
              <a:cxnLst/>
              <a:rect l="l" t="t" r="r" b="b"/>
              <a:pathLst>
                <a:path w="129539" h="614044">
                  <a:moveTo>
                    <a:pt x="129311" y="0"/>
                  </a:moveTo>
                  <a:lnTo>
                    <a:pt x="0" y="0"/>
                  </a:lnTo>
                  <a:lnTo>
                    <a:pt x="0" y="613865"/>
                  </a:lnTo>
                  <a:lnTo>
                    <a:pt x="129311" y="613865"/>
                  </a:lnTo>
                  <a:lnTo>
                    <a:pt x="1293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1704688" y="2294776"/>
              <a:ext cx="129539" cy="614045"/>
            </a:xfrm>
            <a:custGeom>
              <a:avLst/>
              <a:gdLst/>
              <a:ahLst/>
              <a:cxnLst/>
              <a:rect l="l" t="t" r="r" b="b"/>
              <a:pathLst>
                <a:path w="129539" h="614044">
                  <a:moveTo>
                    <a:pt x="0" y="613865"/>
                  </a:moveTo>
                  <a:lnTo>
                    <a:pt x="129311" y="613865"/>
                  </a:lnTo>
                  <a:lnTo>
                    <a:pt x="129311" y="0"/>
                  </a:lnTo>
                  <a:lnTo>
                    <a:pt x="0" y="0"/>
                  </a:lnTo>
                  <a:lnTo>
                    <a:pt x="0" y="613865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1834012" y="1654795"/>
              <a:ext cx="129539" cy="1254125"/>
            </a:xfrm>
            <a:custGeom>
              <a:avLst/>
              <a:gdLst/>
              <a:ahLst/>
              <a:cxnLst/>
              <a:rect l="l" t="t" r="r" b="b"/>
              <a:pathLst>
                <a:path w="129539" h="1254125">
                  <a:moveTo>
                    <a:pt x="129311" y="0"/>
                  </a:moveTo>
                  <a:lnTo>
                    <a:pt x="0" y="0"/>
                  </a:lnTo>
                  <a:lnTo>
                    <a:pt x="0" y="1253846"/>
                  </a:lnTo>
                  <a:lnTo>
                    <a:pt x="129311" y="1253846"/>
                  </a:lnTo>
                  <a:lnTo>
                    <a:pt x="1293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1834012" y="1654795"/>
              <a:ext cx="129539" cy="1254125"/>
            </a:xfrm>
            <a:custGeom>
              <a:avLst/>
              <a:gdLst/>
              <a:ahLst/>
              <a:cxnLst/>
              <a:rect l="l" t="t" r="r" b="b"/>
              <a:pathLst>
                <a:path w="129539" h="1254125">
                  <a:moveTo>
                    <a:pt x="0" y="1253846"/>
                  </a:moveTo>
                  <a:lnTo>
                    <a:pt x="129311" y="1253846"/>
                  </a:lnTo>
                  <a:lnTo>
                    <a:pt x="129311" y="0"/>
                  </a:lnTo>
                  <a:lnTo>
                    <a:pt x="0" y="0"/>
                  </a:lnTo>
                  <a:lnTo>
                    <a:pt x="0" y="1253846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963437" y="1302092"/>
              <a:ext cx="129539" cy="1606550"/>
            </a:xfrm>
            <a:custGeom>
              <a:avLst/>
              <a:gdLst/>
              <a:ahLst/>
              <a:cxnLst/>
              <a:rect l="l" t="t" r="r" b="b"/>
              <a:pathLst>
                <a:path w="129539" h="1606550">
                  <a:moveTo>
                    <a:pt x="129311" y="0"/>
                  </a:moveTo>
                  <a:lnTo>
                    <a:pt x="0" y="0"/>
                  </a:lnTo>
                  <a:lnTo>
                    <a:pt x="0" y="1606550"/>
                  </a:lnTo>
                  <a:lnTo>
                    <a:pt x="129311" y="1606550"/>
                  </a:lnTo>
                  <a:lnTo>
                    <a:pt x="1293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1963437" y="1302092"/>
              <a:ext cx="129539" cy="1606550"/>
            </a:xfrm>
            <a:custGeom>
              <a:avLst/>
              <a:gdLst/>
              <a:ahLst/>
              <a:cxnLst/>
              <a:rect l="l" t="t" r="r" b="b"/>
              <a:pathLst>
                <a:path w="129539" h="1606550">
                  <a:moveTo>
                    <a:pt x="0" y="1606550"/>
                  </a:moveTo>
                  <a:lnTo>
                    <a:pt x="129311" y="1606550"/>
                  </a:lnTo>
                  <a:lnTo>
                    <a:pt x="129311" y="0"/>
                  </a:lnTo>
                  <a:lnTo>
                    <a:pt x="0" y="0"/>
                  </a:lnTo>
                  <a:lnTo>
                    <a:pt x="0" y="1606550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2092749" y="1080109"/>
              <a:ext cx="129539" cy="1828800"/>
            </a:xfrm>
            <a:custGeom>
              <a:avLst/>
              <a:gdLst/>
              <a:ahLst/>
              <a:cxnLst/>
              <a:rect l="l" t="t" r="r" b="b"/>
              <a:pathLst>
                <a:path w="129539" h="1828800">
                  <a:moveTo>
                    <a:pt x="129302" y="0"/>
                  </a:moveTo>
                  <a:lnTo>
                    <a:pt x="0" y="0"/>
                  </a:lnTo>
                  <a:lnTo>
                    <a:pt x="0" y="1828533"/>
                  </a:lnTo>
                  <a:lnTo>
                    <a:pt x="129302" y="1828533"/>
                  </a:lnTo>
                  <a:lnTo>
                    <a:pt x="1293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2092749" y="1080109"/>
              <a:ext cx="129539" cy="1828800"/>
            </a:xfrm>
            <a:custGeom>
              <a:avLst/>
              <a:gdLst/>
              <a:ahLst/>
              <a:cxnLst/>
              <a:rect l="l" t="t" r="r" b="b"/>
              <a:pathLst>
                <a:path w="129539" h="1828800">
                  <a:moveTo>
                    <a:pt x="0" y="1828533"/>
                  </a:moveTo>
                  <a:lnTo>
                    <a:pt x="129302" y="1828533"/>
                  </a:lnTo>
                  <a:lnTo>
                    <a:pt x="129302" y="0"/>
                  </a:lnTo>
                  <a:lnTo>
                    <a:pt x="0" y="0"/>
                  </a:lnTo>
                  <a:lnTo>
                    <a:pt x="0" y="1828533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2222047" y="1014818"/>
              <a:ext cx="129539" cy="1894205"/>
            </a:xfrm>
            <a:custGeom>
              <a:avLst/>
              <a:gdLst/>
              <a:ahLst/>
              <a:cxnLst/>
              <a:rect l="l" t="t" r="r" b="b"/>
              <a:pathLst>
                <a:path w="129539" h="1894205">
                  <a:moveTo>
                    <a:pt x="129321" y="0"/>
                  </a:moveTo>
                  <a:lnTo>
                    <a:pt x="0" y="0"/>
                  </a:lnTo>
                  <a:lnTo>
                    <a:pt x="0" y="1893824"/>
                  </a:lnTo>
                  <a:lnTo>
                    <a:pt x="129321" y="1893824"/>
                  </a:lnTo>
                  <a:lnTo>
                    <a:pt x="1293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222047" y="1014818"/>
              <a:ext cx="129539" cy="1894205"/>
            </a:xfrm>
            <a:custGeom>
              <a:avLst/>
              <a:gdLst/>
              <a:ahLst/>
              <a:cxnLst/>
              <a:rect l="l" t="t" r="r" b="b"/>
              <a:pathLst>
                <a:path w="129539" h="1894205">
                  <a:moveTo>
                    <a:pt x="0" y="1893824"/>
                  </a:moveTo>
                  <a:lnTo>
                    <a:pt x="129321" y="1893824"/>
                  </a:lnTo>
                  <a:lnTo>
                    <a:pt x="129321" y="0"/>
                  </a:lnTo>
                  <a:lnTo>
                    <a:pt x="0" y="0"/>
                  </a:lnTo>
                  <a:lnTo>
                    <a:pt x="0" y="1893824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351384" y="1289049"/>
              <a:ext cx="129539" cy="1619885"/>
            </a:xfrm>
            <a:custGeom>
              <a:avLst/>
              <a:gdLst/>
              <a:ahLst/>
              <a:cxnLst/>
              <a:rect l="l" t="t" r="r" b="b"/>
              <a:pathLst>
                <a:path w="129539" h="1619885">
                  <a:moveTo>
                    <a:pt x="129311" y="0"/>
                  </a:moveTo>
                  <a:lnTo>
                    <a:pt x="0" y="0"/>
                  </a:lnTo>
                  <a:lnTo>
                    <a:pt x="0" y="1619592"/>
                  </a:lnTo>
                  <a:lnTo>
                    <a:pt x="129311" y="1619592"/>
                  </a:lnTo>
                  <a:lnTo>
                    <a:pt x="1293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2351384" y="1289049"/>
              <a:ext cx="129539" cy="1619885"/>
            </a:xfrm>
            <a:custGeom>
              <a:avLst/>
              <a:gdLst/>
              <a:ahLst/>
              <a:cxnLst/>
              <a:rect l="l" t="t" r="r" b="b"/>
              <a:pathLst>
                <a:path w="129539" h="1619885">
                  <a:moveTo>
                    <a:pt x="0" y="1619592"/>
                  </a:moveTo>
                  <a:lnTo>
                    <a:pt x="129311" y="1619592"/>
                  </a:lnTo>
                  <a:lnTo>
                    <a:pt x="129311" y="0"/>
                  </a:lnTo>
                  <a:lnTo>
                    <a:pt x="0" y="0"/>
                  </a:lnTo>
                  <a:lnTo>
                    <a:pt x="0" y="1619592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480696" y="1759267"/>
              <a:ext cx="129539" cy="1149985"/>
            </a:xfrm>
            <a:custGeom>
              <a:avLst/>
              <a:gdLst/>
              <a:ahLst/>
              <a:cxnLst/>
              <a:rect l="l" t="t" r="r" b="b"/>
              <a:pathLst>
                <a:path w="129539" h="1149985">
                  <a:moveTo>
                    <a:pt x="129311" y="0"/>
                  </a:moveTo>
                  <a:lnTo>
                    <a:pt x="0" y="0"/>
                  </a:lnTo>
                  <a:lnTo>
                    <a:pt x="0" y="1149375"/>
                  </a:lnTo>
                  <a:lnTo>
                    <a:pt x="129311" y="1149375"/>
                  </a:lnTo>
                  <a:lnTo>
                    <a:pt x="1293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2480696" y="1759267"/>
              <a:ext cx="129539" cy="1149985"/>
            </a:xfrm>
            <a:custGeom>
              <a:avLst/>
              <a:gdLst/>
              <a:ahLst/>
              <a:cxnLst/>
              <a:rect l="l" t="t" r="r" b="b"/>
              <a:pathLst>
                <a:path w="129539" h="1149985">
                  <a:moveTo>
                    <a:pt x="0" y="1149375"/>
                  </a:moveTo>
                  <a:lnTo>
                    <a:pt x="129311" y="1149375"/>
                  </a:lnTo>
                  <a:lnTo>
                    <a:pt x="129311" y="0"/>
                  </a:lnTo>
                  <a:lnTo>
                    <a:pt x="0" y="0"/>
                  </a:lnTo>
                  <a:lnTo>
                    <a:pt x="0" y="1149375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2610121" y="1915958"/>
              <a:ext cx="129539" cy="993140"/>
            </a:xfrm>
            <a:custGeom>
              <a:avLst/>
              <a:gdLst/>
              <a:ahLst/>
              <a:cxnLst/>
              <a:rect l="l" t="t" r="r" b="b"/>
              <a:pathLst>
                <a:path w="129539" h="993139">
                  <a:moveTo>
                    <a:pt x="129297" y="0"/>
                  </a:moveTo>
                  <a:lnTo>
                    <a:pt x="0" y="0"/>
                  </a:lnTo>
                  <a:lnTo>
                    <a:pt x="0" y="992684"/>
                  </a:lnTo>
                  <a:lnTo>
                    <a:pt x="129297" y="992684"/>
                  </a:lnTo>
                  <a:lnTo>
                    <a:pt x="1292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2610121" y="1915958"/>
              <a:ext cx="129539" cy="993140"/>
            </a:xfrm>
            <a:custGeom>
              <a:avLst/>
              <a:gdLst/>
              <a:ahLst/>
              <a:cxnLst/>
              <a:rect l="l" t="t" r="r" b="b"/>
              <a:pathLst>
                <a:path w="129539" h="993139">
                  <a:moveTo>
                    <a:pt x="0" y="992684"/>
                  </a:moveTo>
                  <a:lnTo>
                    <a:pt x="129297" y="992684"/>
                  </a:lnTo>
                  <a:lnTo>
                    <a:pt x="129297" y="0"/>
                  </a:lnTo>
                  <a:lnTo>
                    <a:pt x="0" y="0"/>
                  </a:lnTo>
                  <a:lnTo>
                    <a:pt x="0" y="992684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739433" y="2477592"/>
              <a:ext cx="129539" cy="431165"/>
            </a:xfrm>
            <a:custGeom>
              <a:avLst/>
              <a:gdLst/>
              <a:ahLst/>
              <a:cxnLst/>
              <a:rect l="l" t="t" r="r" b="b"/>
              <a:pathLst>
                <a:path w="129539" h="431164">
                  <a:moveTo>
                    <a:pt x="129306" y="0"/>
                  </a:moveTo>
                  <a:lnTo>
                    <a:pt x="0" y="0"/>
                  </a:lnTo>
                  <a:lnTo>
                    <a:pt x="0" y="431050"/>
                  </a:lnTo>
                  <a:lnTo>
                    <a:pt x="129306" y="431050"/>
                  </a:lnTo>
                  <a:lnTo>
                    <a:pt x="1293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2739433" y="2477592"/>
              <a:ext cx="129539" cy="431165"/>
            </a:xfrm>
            <a:custGeom>
              <a:avLst/>
              <a:gdLst/>
              <a:ahLst/>
              <a:cxnLst/>
              <a:rect l="l" t="t" r="r" b="b"/>
              <a:pathLst>
                <a:path w="129539" h="431164">
                  <a:moveTo>
                    <a:pt x="0" y="431050"/>
                  </a:moveTo>
                  <a:lnTo>
                    <a:pt x="129306" y="431050"/>
                  </a:lnTo>
                  <a:lnTo>
                    <a:pt x="129306" y="0"/>
                  </a:lnTo>
                  <a:lnTo>
                    <a:pt x="0" y="0"/>
                  </a:lnTo>
                  <a:lnTo>
                    <a:pt x="0" y="431050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868744" y="2660536"/>
              <a:ext cx="129539" cy="248285"/>
            </a:xfrm>
            <a:custGeom>
              <a:avLst/>
              <a:gdLst/>
              <a:ahLst/>
              <a:cxnLst/>
              <a:rect l="l" t="t" r="r" b="b"/>
              <a:pathLst>
                <a:path w="129539" h="248285">
                  <a:moveTo>
                    <a:pt x="129302" y="0"/>
                  </a:moveTo>
                  <a:lnTo>
                    <a:pt x="0" y="0"/>
                  </a:lnTo>
                  <a:lnTo>
                    <a:pt x="0" y="248105"/>
                  </a:lnTo>
                  <a:lnTo>
                    <a:pt x="129302" y="248105"/>
                  </a:lnTo>
                  <a:lnTo>
                    <a:pt x="1293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2868744" y="2660536"/>
              <a:ext cx="129539" cy="248285"/>
            </a:xfrm>
            <a:custGeom>
              <a:avLst/>
              <a:gdLst/>
              <a:ahLst/>
              <a:cxnLst/>
              <a:rect l="l" t="t" r="r" b="b"/>
              <a:pathLst>
                <a:path w="129539" h="248285">
                  <a:moveTo>
                    <a:pt x="0" y="248105"/>
                  </a:moveTo>
                  <a:lnTo>
                    <a:pt x="129302" y="248105"/>
                  </a:lnTo>
                  <a:lnTo>
                    <a:pt x="129302" y="0"/>
                  </a:lnTo>
                  <a:lnTo>
                    <a:pt x="0" y="0"/>
                  </a:lnTo>
                  <a:lnTo>
                    <a:pt x="0" y="248105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2998056" y="2725827"/>
              <a:ext cx="129539" cy="182880"/>
            </a:xfrm>
            <a:custGeom>
              <a:avLst/>
              <a:gdLst/>
              <a:ahLst/>
              <a:cxnLst/>
              <a:rect l="l" t="t" r="r" b="b"/>
              <a:pathLst>
                <a:path w="129539" h="182880">
                  <a:moveTo>
                    <a:pt x="129326" y="0"/>
                  </a:moveTo>
                  <a:lnTo>
                    <a:pt x="0" y="0"/>
                  </a:lnTo>
                  <a:lnTo>
                    <a:pt x="0" y="182815"/>
                  </a:lnTo>
                  <a:lnTo>
                    <a:pt x="129326" y="182815"/>
                  </a:lnTo>
                  <a:lnTo>
                    <a:pt x="1293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2998056" y="2725827"/>
              <a:ext cx="129539" cy="182880"/>
            </a:xfrm>
            <a:custGeom>
              <a:avLst/>
              <a:gdLst/>
              <a:ahLst/>
              <a:cxnLst/>
              <a:rect l="l" t="t" r="r" b="b"/>
              <a:pathLst>
                <a:path w="129539" h="182880">
                  <a:moveTo>
                    <a:pt x="0" y="182815"/>
                  </a:moveTo>
                  <a:lnTo>
                    <a:pt x="129326" y="182815"/>
                  </a:lnTo>
                  <a:lnTo>
                    <a:pt x="129326" y="0"/>
                  </a:lnTo>
                  <a:lnTo>
                    <a:pt x="0" y="0"/>
                  </a:lnTo>
                  <a:lnTo>
                    <a:pt x="0" y="182815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3127380" y="2778061"/>
              <a:ext cx="129539" cy="130810"/>
            </a:xfrm>
            <a:custGeom>
              <a:avLst/>
              <a:gdLst/>
              <a:ahLst/>
              <a:cxnLst/>
              <a:rect l="l" t="t" r="r" b="b"/>
              <a:pathLst>
                <a:path w="129539" h="130810">
                  <a:moveTo>
                    <a:pt x="129311" y="0"/>
                  </a:moveTo>
                  <a:lnTo>
                    <a:pt x="0" y="0"/>
                  </a:lnTo>
                  <a:lnTo>
                    <a:pt x="0" y="130581"/>
                  </a:lnTo>
                  <a:lnTo>
                    <a:pt x="129311" y="130581"/>
                  </a:lnTo>
                  <a:lnTo>
                    <a:pt x="1293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127380" y="2778061"/>
              <a:ext cx="129539" cy="130810"/>
            </a:xfrm>
            <a:custGeom>
              <a:avLst/>
              <a:gdLst/>
              <a:ahLst/>
              <a:cxnLst/>
              <a:rect l="l" t="t" r="r" b="b"/>
              <a:pathLst>
                <a:path w="129539" h="130810">
                  <a:moveTo>
                    <a:pt x="0" y="130581"/>
                  </a:moveTo>
                  <a:lnTo>
                    <a:pt x="129311" y="130581"/>
                  </a:lnTo>
                  <a:lnTo>
                    <a:pt x="129311" y="0"/>
                  </a:lnTo>
                  <a:lnTo>
                    <a:pt x="0" y="0"/>
                  </a:lnTo>
                  <a:lnTo>
                    <a:pt x="0" y="130581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3256691" y="2882528"/>
              <a:ext cx="129539" cy="26670"/>
            </a:xfrm>
            <a:custGeom>
              <a:avLst/>
              <a:gdLst/>
              <a:ahLst/>
              <a:cxnLst/>
              <a:rect l="l" t="t" r="r" b="b"/>
              <a:pathLst>
                <a:path w="129539" h="26669">
                  <a:moveTo>
                    <a:pt x="129311" y="0"/>
                  </a:moveTo>
                  <a:lnTo>
                    <a:pt x="0" y="0"/>
                  </a:lnTo>
                  <a:lnTo>
                    <a:pt x="0" y="26114"/>
                  </a:lnTo>
                  <a:lnTo>
                    <a:pt x="129311" y="26114"/>
                  </a:lnTo>
                  <a:lnTo>
                    <a:pt x="12931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3256691" y="2882528"/>
              <a:ext cx="129539" cy="26670"/>
            </a:xfrm>
            <a:custGeom>
              <a:avLst/>
              <a:gdLst/>
              <a:ahLst/>
              <a:cxnLst/>
              <a:rect l="l" t="t" r="r" b="b"/>
              <a:pathLst>
                <a:path w="129539" h="26669">
                  <a:moveTo>
                    <a:pt x="0" y="26114"/>
                  </a:moveTo>
                  <a:lnTo>
                    <a:pt x="129311" y="26114"/>
                  </a:lnTo>
                  <a:lnTo>
                    <a:pt x="129311" y="0"/>
                  </a:lnTo>
                  <a:lnTo>
                    <a:pt x="0" y="0"/>
                  </a:lnTo>
                  <a:lnTo>
                    <a:pt x="0" y="26114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3386130" y="2869466"/>
              <a:ext cx="129539" cy="39370"/>
            </a:xfrm>
            <a:custGeom>
              <a:avLst/>
              <a:gdLst/>
              <a:ahLst/>
              <a:cxnLst/>
              <a:rect l="l" t="t" r="r" b="b"/>
              <a:pathLst>
                <a:path w="129539" h="39369">
                  <a:moveTo>
                    <a:pt x="129302" y="0"/>
                  </a:moveTo>
                  <a:lnTo>
                    <a:pt x="0" y="0"/>
                  </a:lnTo>
                  <a:lnTo>
                    <a:pt x="0" y="39176"/>
                  </a:lnTo>
                  <a:lnTo>
                    <a:pt x="129302" y="39176"/>
                  </a:lnTo>
                  <a:lnTo>
                    <a:pt x="1293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3386130" y="2869466"/>
              <a:ext cx="129539" cy="39370"/>
            </a:xfrm>
            <a:custGeom>
              <a:avLst/>
              <a:gdLst/>
              <a:ahLst/>
              <a:cxnLst/>
              <a:rect l="l" t="t" r="r" b="b"/>
              <a:pathLst>
                <a:path w="129539" h="39369">
                  <a:moveTo>
                    <a:pt x="0" y="39176"/>
                  </a:moveTo>
                  <a:lnTo>
                    <a:pt x="129302" y="39176"/>
                  </a:lnTo>
                  <a:lnTo>
                    <a:pt x="129302" y="0"/>
                  </a:lnTo>
                  <a:lnTo>
                    <a:pt x="0" y="0"/>
                  </a:lnTo>
                  <a:lnTo>
                    <a:pt x="0" y="39176"/>
                  </a:lnTo>
                  <a:close/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997451" y="1414330"/>
              <a:ext cx="2457450" cy="1494155"/>
            </a:xfrm>
            <a:custGeom>
              <a:avLst/>
              <a:gdLst/>
              <a:ahLst/>
              <a:cxnLst/>
              <a:rect l="l" t="t" r="r" b="b"/>
              <a:pathLst>
                <a:path w="2457450" h="1494155">
                  <a:moveTo>
                    <a:pt x="0" y="1494083"/>
                  </a:moveTo>
                  <a:lnTo>
                    <a:pt x="49222" y="1494083"/>
                  </a:lnTo>
                  <a:lnTo>
                    <a:pt x="73734" y="1493969"/>
                  </a:lnTo>
                  <a:lnTo>
                    <a:pt x="125135" y="1493631"/>
                  </a:lnTo>
                  <a:lnTo>
                    <a:pt x="176733" y="1493389"/>
                  </a:lnTo>
                  <a:lnTo>
                    <a:pt x="228472" y="1493092"/>
                  </a:lnTo>
                  <a:lnTo>
                    <a:pt x="280295" y="1492591"/>
                  </a:lnTo>
                  <a:lnTo>
                    <a:pt x="332146" y="1491738"/>
                  </a:lnTo>
                  <a:lnTo>
                    <a:pt x="383967" y="1490383"/>
                  </a:lnTo>
                  <a:lnTo>
                    <a:pt x="435703" y="1488377"/>
                  </a:lnTo>
                  <a:lnTo>
                    <a:pt x="487295" y="1485572"/>
                  </a:lnTo>
                  <a:lnTo>
                    <a:pt x="538688" y="1481817"/>
                  </a:lnTo>
                  <a:lnTo>
                    <a:pt x="589824" y="1476963"/>
                  </a:lnTo>
                  <a:lnTo>
                    <a:pt x="638948" y="1470512"/>
                  </a:lnTo>
                  <a:lnTo>
                    <a:pt x="693659" y="1460939"/>
                  </a:lnTo>
                  <a:lnTo>
                    <a:pt x="745303" y="1448745"/>
                  </a:lnTo>
                  <a:lnTo>
                    <a:pt x="794122" y="1433882"/>
                  </a:lnTo>
                  <a:lnTo>
                    <a:pt x="840353" y="1416307"/>
                  </a:lnTo>
                  <a:lnTo>
                    <a:pt x="884237" y="1395973"/>
                  </a:lnTo>
                  <a:lnTo>
                    <a:pt x="926013" y="1372836"/>
                  </a:lnTo>
                  <a:lnTo>
                    <a:pt x="965920" y="1346849"/>
                  </a:lnTo>
                  <a:lnTo>
                    <a:pt x="1004198" y="1317967"/>
                  </a:lnTo>
                  <a:lnTo>
                    <a:pt x="1041087" y="1286146"/>
                  </a:lnTo>
                  <a:lnTo>
                    <a:pt x="1076825" y="1251339"/>
                  </a:lnTo>
                  <a:lnTo>
                    <a:pt x="1111654" y="1213501"/>
                  </a:lnTo>
                  <a:lnTo>
                    <a:pt x="1145811" y="1172587"/>
                  </a:lnTo>
                  <a:lnTo>
                    <a:pt x="1179536" y="1128551"/>
                  </a:lnTo>
                  <a:lnTo>
                    <a:pt x="1204161" y="1094109"/>
                  </a:lnTo>
                  <a:lnTo>
                    <a:pt x="1228761" y="1057711"/>
                  </a:lnTo>
                  <a:lnTo>
                    <a:pt x="1253260" y="1019458"/>
                  </a:lnTo>
                  <a:lnTo>
                    <a:pt x="1277885" y="979365"/>
                  </a:lnTo>
                  <a:lnTo>
                    <a:pt x="1302498" y="937543"/>
                  </a:lnTo>
                  <a:lnTo>
                    <a:pt x="1328672" y="891136"/>
                  </a:lnTo>
                  <a:lnTo>
                    <a:pt x="1354175" y="844373"/>
                  </a:lnTo>
                  <a:lnTo>
                    <a:pt x="1379113" y="797311"/>
                  </a:lnTo>
                  <a:lnTo>
                    <a:pt x="1403593" y="750007"/>
                  </a:lnTo>
                  <a:lnTo>
                    <a:pt x="1427721" y="702520"/>
                  </a:lnTo>
                  <a:lnTo>
                    <a:pt x="1451605" y="654906"/>
                  </a:lnTo>
                  <a:lnTo>
                    <a:pt x="1475352" y="607223"/>
                  </a:lnTo>
                  <a:lnTo>
                    <a:pt x="1499068" y="559528"/>
                  </a:lnTo>
                  <a:lnTo>
                    <a:pt x="1523579" y="510303"/>
                  </a:lnTo>
                  <a:lnTo>
                    <a:pt x="1548192" y="461535"/>
                  </a:lnTo>
                  <a:lnTo>
                    <a:pt x="1572199" y="415042"/>
                  </a:lnTo>
                  <a:lnTo>
                    <a:pt x="1596850" y="367797"/>
                  </a:lnTo>
                  <a:lnTo>
                    <a:pt x="1622343" y="320319"/>
                  </a:lnTo>
                  <a:lnTo>
                    <a:pt x="1648876" y="273129"/>
                  </a:lnTo>
                  <a:lnTo>
                    <a:pt x="1676646" y="226745"/>
                  </a:lnTo>
                  <a:lnTo>
                    <a:pt x="1705853" y="181687"/>
                  </a:lnTo>
                  <a:lnTo>
                    <a:pt x="1736692" y="138475"/>
                  </a:lnTo>
                  <a:lnTo>
                    <a:pt x="1769362" y="97629"/>
                  </a:lnTo>
                  <a:lnTo>
                    <a:pt x="1818473" y="48747"/>
                  </a:lnTo>
                  <a:lnTo>
                    <a:pt x="1867711" y="15930"/>
                  </a:lnTo>
                  <a:lnTo>
                    <a:pt x="1918299" y="0"/>
                  </a:lnTo>
                  <a:lnTo>
                    <a:pt x="1965800" y="2156"/>
                  </a:lnTo>
                  <a:lnTo>
                    <a:pt x="2010116" y="18934"/>
                  </a:lnTo>
                  <a:lnTo>
                    <a:pt x="2051147" y="46867"/>
                  </a:lnTo>
                  <a:lnTo>
                    <a:pt x="2088793" y="82491"/>
                  </a:lnTo>
                  <a:lnTo>
                    <a:pt x="2137992" y="141774"/>
                  </a:lnTo>
                  <a:lnTo>
                    <a:pt x="2166320" y="182342"/>
                  </a:lnTo>
                  <a:lnTo>
                    <a:pt x="2193348" y="224099"/>
                  </a:lnTo>
                  <a:lnTo>
                    <a:pt x="2219232" y="266834"/>
                  </a:lnTo>
                  <a:lnTo>
                    <a:pt x="2244123" y="310338"/>
                  </a:lnTo>
                  <a:lnTo>
                    <a:pt x="2268177" y="354400"/>
                  </a:lnTo>
                  <a:lnTo>
                    <a:pt x="2291547" y="398811"/>
                  </a:lnTo>
                  <a:lnTo>
                    <a:pt x="2314386" y="443360"/>
                  </a:lnTo>
                  <a:lnTo>
                    <a:pt x="2336848" y="487837"/>
                  </a:lnTo>
                  <a:lnTo>
                    <a:pt x="2359087" y="532032"/>
                  </a:lnTo>
                  <a:lnTo>
                    <a:pt x="2383699" y="581372"/>
                  </a:lnTo>
                  <a:lnTo>
                    <a:pt x="2432810" y="680064"/>
                  </a:lnTo>
                  <a:lnTo>
                    <a:pt x="2457423" y="728717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767706" y="1034351"/>
              <a:ext cx="2165985" cy="2000885"/>
            </a:xfrm>
            <a:custGeom>
              <a:avLst/>
              <a:gdLst/>
              <a:ahLst/>
              <a:cxnLst/>
              <a:rect l="l" t="t" r="r" b="b"/>
              <a:pathLst>
                <a:path w="2165985" h="2000885">
                  <a:moveTo>
                    <a:pt x="0" y="1874291"/>
                  </a:moveTo>
                  <a:lnTo>
                    <a:pt x="31661" y="1874291"/>
                  </a:lnTo>
                </a:path>
                <a:path w="2165985" h="2000885">
                  <a:moveTo>
                    <a:pt x="0" y="1499412"/>
                  </a:moveTo>
                  <a:lnTo>
                    <a:pt x="31661" y="1499412"/>
                  </a:lnTo>
                </a:path>
                <a:path w="2165985" h="2000885">
                  <a:moveTo>
                    <a:pt x="0" y="1124534"/>
                  </a:moveTo>
                  <a:lnTo>
                    <a:pt x="31661" y="1124534"/>
                  </a:lnTo>
                </a:path>
                <a:path w="2165985" h="2000885">
                  <a:moveTo>
                    <a:pt x="0" y="749655"/>
                  </a:moveTo>
                  <a:lnTo>
                    <a:pt x="31661" y="749655"/>
                  </a:lnTo>
                </a:path>
                <a:path w="2165985" h="2000885">
                  <a:moveTo>
                    <a:pt x="0" y="374891"/>
                  </a:moveTo>
                  <a:lnTo>
                    <a:pt x="31661" y="374891"/>
                  </a:lnTo>
                </a:path>
                <a:path w="2165985" h="2000885">
                  <a:moveTo>
                    <a:pt x="0" y="0"/>
                  </a:moveTo>
                  <a:lnTo>
                    <a:pt x="31661" y="0"/>
                  </a:lnTo>
                </a:path>
                <a:path w="2165985" h="2000885">
                  <a:moveTo>
                    <a:pt x="363106" y="2000605"/>
                  </a:moveTo>
                  <a:lnTo>
                    <a:pt x="363106" y="1968944"/>
                  </a:lnTo>
                </a:path>
                <a:path w="2165985" h="2000885">
                  <a:moveTo>
                    <a:pt x="1264362" y="2000605"/>
                  </a:moveTo>
                  <a:lnTo>
                    <a:pt x="1264362" y="1968944"/>
                  </a:lnTo>
                </a:path>
                <a:path w="2165985" h="2000885">
                  <a:moveTo>
                    <a:pt x="2165745" y="2000605"/>
                  </a:moveTo>
                  <a:lnTo>
                    <a:pt x="2165745" y="1968944"/>
                  </a:lnTo>
                </a:path>
              </a:pathLst>
            </a:custGeom>
            <a:ln w="12369">
              <a:solidFill>
                <a:srgbClr val="58595B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1" name="object 51" descr=""/>
          <p:cNvSpPr txBox="1"/>
          <p:nvPr/>
        </p:nvSpPr>
        <p:spPr>
          <a:xfrm>
            <a:off x="258664" y="607782"/>
            <a:ext cx="5294630" cy="684593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204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600">
              <a:latin typeface="Calibri"/>
              <a:cs typeface="Calibri"/>
            </a:endParaRPr>
          </a:p>
          <a:p>
            <a:pPr marL="308610">
              <a:lnSpc>
                <a:spcPct val="100000"/>
              </a:lnSpc>
            </a:pPr>
            <a:r>
              <a:rPr dirty="0" sz="800" spc="-25">
                <a:solidFill>
                  <a:srgbClr val="58595B"/>
                </a:solidFill>
                <a:latin typeface="Arial"/>
                <a:cs typeface="Arial"/>
              </a:rPr>
              <a:t>0.5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00">
              <a:latin typeface="Arial"/>
              <a:cs typeface="Arial"/>
            </a:endParaRPr>
          </a:p>
          <a:p>
            <a:pPr marL="308610">
              <a:lnSpc>
                <a:spcPct val="100000"/>
              </a:lnSpc>
              <a:spcBef>
                <a:spcPts val="5"/>
              </a:spcBef>
            </a:pPr>
            <a:r>
              <a:rPr dirty="0" sz="800" spc="-25">
                <a:solidFill>
                  <a:srgbClr val="58595B"/>
                </a:solidFill>
                <a:latin typeface="Arial"/>
                <a:cs typeface="Arial"/>
              </a:rPr>
              <a:t>0.4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00">
              <a:latin typeface="Arial"/>
              <a:cs typeface="Arial"/>
            </a:endParaRPr>
          </a:p>
          <a:p>
            <a:pPr marL="308610">
              <a:lnSpc>
                <a:spcPct val="100000"/>
              </a:lnSpc>
            </a:pPr>
            <a:r>
              <a:rPr dirty="0" sz="800" spc="-25">
                <a:solidFill>
                  <a:srgbClr val="58595B"/>
                </a:solidFill>
                <a:latin typeface="Arial"/>
                <a:cs typeface="Arial"/>
              </a:rPr>
              <a:t>0.3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00">
              <a:latin typeface="Arial"/>
              <a:cs typeface="Arial"/>
            </a:endParaRPr>
          </a:p>
          <a:p>
            <a:pPr marL="308610">
              <a:lnSpc>
                <a:spcPct val="100000"/>
              </a:lnSpc>
            </a:pPr>
            <a:r>
              <a:rPr dirty="0" sz="800" spc="-25">
                <a:solidFill>
                  <a:srgbClr val="58595B"/>
                </a:solidFill>
                <a:latin typeface="Arial"/>
                <a:cs typeface="Arial"/>
              </a:rPr>
              <a:t>0.2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00">
              <a:latin typeface="Arial"/>
              <a:cs typeface="Arial"/>
            </a:endParaRPr>
          </a:p>
          <a:p>
            <a:pPr marL="308610">
              <a:lnSpc>
                <a:spcPct val="100000"/>
              </a:lnSpc>
              <a:spcBef>
                <a:spcPts val="5"/>
              </a:spcBef>
            </a:pPr>
            <a:r>
              <a:rPr dirty="0" sz="800" spc="-25">
                <a:solidFill>
                  <a:srgbClr val="58595B"/>
                </a:solidFill>
                <a:latin typeface="Arial"/>
                <a:cs typeface="Arial"/>
              </a:rPr>
              <a:t>0.1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00">
              <a:latin typeface="Arial"/>
              <a:cs typeface="Arial"/>
            </a:endParaRPr>
          </a:p>
          <a:p>
            <a:pPr marL="308610">
              <a:lnSpc>
                <a:spcPct val="100000"/>
              </a:lnSpc>
            </a:pPr>
            <a:r>
              <a:rPr dirty="0" sz="800" spc="-25">
                <a:solidFill>
                  <a:srgbClr val="58595B"/>
                </a:solidFill>
                <a:latin typeface="Arial"/>
                <a:cs typeface="Arial"/>
              </a:rPr>
              <a:t>0.0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750">
              <a:latin typeface="Arial"/>
              <a:cs typeface="Arial"/>
            </a:endParaRPr>
          </a:p>
          <a:p>
            <a:pPr marL="773430">
              <a:lnSpc>
                <a:spcPct val="100000"/>
              </a:lnSpc>
              <a:tabLst>
                <a:tab pos="1691639" algn="l"/>
                <a:tab pos="2645410" algn="l"/>
              </a:tabLst>
            </a:pPr>
            <a:r>
              <a:rPr dirty="0" sz="800" spc="-25">
                <a:solidFill>
                  <a:srgbClr val="58595B"/>
                </a:solidFill>
                <a:latin typeface="Courier New"/>
                <a:cs typeface="Courier New"/>
              </a:rPr>
              <a:t>−</a:t>
            </a:r>
            <a:r>
              <a:rPr dirty="0" sz="800" spc="-25">
                <a:solidFill>
                  <a:srgbClr val="58595B"/>
                </a:solidFill>
                <a:latin typeface="Arial"/>
                <a:cs typeface="Arial"/>
              </a:rPr>
              <a:t>4</a:t>
            </a:r>
            <a:r>
              <a:rPr dirty="0" sz="800">
                <a:solidFill>
                  <a:srgbClr val="58595B"/>
                </a:solidFill>
                <a:latin typeface="Arial"/>
                <a:cs typeface="Arial"/>
              </a:rPr>
              <a:t>	</a:t>
            </a:r>
            <a:r>
              <a:rPr dirty="0" sz="800" spc="-25">
                <a:solidFill>
                  <a:srgbClr val="58595B"/>
                </a:solidFill>
                <a:latin typeface="Courier New"/>
                <a:cs typeface="Courier New"/>
              </a:rPr>
              <a:t>−</a:t>
            </a:r>
            <a:r>
              <a:rPr dirty="0" sz="800" spc="-25">
                <a:solidFill>
                  <a:srgbClr val="58595B"/>
                </a:solidFill>
                <a:latin typeface="Arial"/>
                <a:cs typeface="Arial"/>
              </a:rPr>
              <a:t>2</a:t>
            </a:r>
            <a:r>
              <a:rPr dirty="0" sz="800">
                <a:solidFill>
                  <a:srgbClr val="58595B"/>
                </a:solidFill>
                <a:latin typeface="Arial"/>
                <a:cs typeface="Arial"/>
              </a:rPr>
              <a:t>	</a:t>
            </a:r>
            <a:r>
              <a:rPr dirty="0" sz="800" spc="-50">
                <a:solidFill>
                  <a:srgbClr val="58595B"/>
                </a:solidFill>
                <a:latin typeface="Arial"/>
                <a:cs typeface="Arial"/>
              </a:rPr>
              <a:t>0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Arial"/>
              <a:cs typeface="Arial"/>
            </a:endParaRPr>
          </a:p>
          <a:p>
            <a:pPr marL="308610">
              <a:lnSpc>
                <a:spcPct val="100000"/>
              </a:lnSpc>
            </a:pPr>
            <a:r>
              <a:rPr dirty="0" sz="850" b="1">
                <a:latin typeface="Calibri"/>
                <a:cs typeface="Calibri"/>
              </a:rPr>
              <a:t>Figure</a:t>
            </a:r>
            <a:r>
              <a:rPr dirty="0" sz="850" spc="5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8.3</a:t>
            </a:r>
            <a:r>
              <a:rPr dirty="0" sz="850" spc="285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Histogram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Student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statistic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case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unit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root.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Calibri"/>
              <a:cs typeface="Calibri"/>
            </a:endParaRPr>
          </a:p>
          <a:p>
            <a:pPr algn="just" marL="308610" marR="43180">
              <a:lnSpc>
                <a:spcPct val="100000"/>
              </a:lnSpc>
            </a:pPr>
            <a:r>
              <a:rPr dirty="0" sz="1000" spc="-10">
                <a:latin typeface="Palatino Linotype"/>
                <a:cs typeface="Palatino Linotype"/>
              </a:rPr>
              <a:t>and/or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deterministic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trend;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lags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also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added</a:t>
            </a:r>
            <a:r>
              <a:rPr dirty="0" sz="1000">
                <a:latin typeface="Palatino Linotype"/>
                <a:cs typeface="Palatino Linotype"/>
              </a:rPr>
              <a:t> 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order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clean </a:t>
            </a:r>
            <a:r>
              <a:rPr dirty="0" sz="1000">
                <a:latin typeface="Palatino Linotype"/>
                <a:cs typeface="Palatino Linotype"/>
              </a:rPr>
              <a:t>out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any</a:t>
            </a:r>
            <a:r>
              <a:rPr dirty="0" sz="1000" spc="-10">
                <a:latin typeface="Palatino Linotype"/>
                <a:cs typeface="Palatino Linotype"/>
              </a:rPr>
              <a:t> possible </a:t>
            </a:r>
            <a:r>
              <a:rPr dirty="0" sz="1000" spc="-35">
                <a:latin typeface="Palatino Linotype"/>
                <a:cs typeface="Palatino Linotype"/>
              </a:rPr>
              <a:t>autocorrelation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40" i="1">
                <a:latin typeface="Meiryo"/>
                <a:cs typeface="Meiryo"/>
              </a:rPr>
              <a:t/>
            </a:r>
            <a:r>
              <a:rPr dirty="0" sz="1000" spc="-34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308610" marR="42545" indent="107950">
              <a:lnSpc>
                <a:spcPts val="1190"/>
              </a:lnSpc>
              <a:spcBef>
                <a:spcPts val="40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ssion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tw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aining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unit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only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y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long</a:t>
            </a:r>
            <a:r>
              <a:rPr dirty="0" sz="1000" spc="-5">
                <a:latin typeface="Palatino Linotype"/>
                <a:cs typeface="Palatino Linotype"/>
              </a:rPr>
              <a:t>-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ral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hip.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5" i="1">
                <a:latin typeface="Palatino Linotype"/>
                <a:cs typeface="Palatino Linotype"/>
              </a:rPr>
              <a:t>co-</a:t>
            </a:r>
            <a:r>
              <a:rPr dirty="0" sz="1000" i="1">
                <a:latin typeface="Palatino Linotype"/>
                <a:cs typeface="Palatino Linotype"/>
              </a:rPr>
              <a:t>i</a:t>
            </a:r>
            <a:r>
              <a:rPr dirty="0" sz="1000" i="1">
                <a:latin typeface="Palatino Linotype"/>
                <a:cs typeface="Palatino Linotype"/>
              </a:rPr>
              <a:t>nt</a:t>
            </a:r>
            <a:r>
              <a:rPr dirty="0" sz="1000" spc="5" i="1">
                <a:latin typeface="Palatino Linotype"/>
                <a:cs typeface="Palatino Linotype"/>
              </a:rPr>
              <a:t>e</a:t>
            </a:r>
            <a:r>
              <a:rPr dirty="0" sz="1000" spc="-65" i="1">
                <a:latin typeface="Palatino Linotype"/>
                <a:cs typeface="Palatino Linotype"/>
              </a:rPr>
              <a:t>g</a:t>
            </a:r>
            <a:r>
              <a:rPr dirty="0" sz="1000" spc="-25" i="1">
                <a:latin typeface="Palatino Linotype"/>
                <a:cs typeface="Palatino Linotype"/>
              </a:rPr>
              <a:t>r</a:t>
            </a:r>
            <a:r>
              <a:rPr dirty="0" sz="1000" spc="15" i="1">
                <a:latin typeface="Palatino Linotype"/>
                <a:cs typeface="Palatino Linotype"/>
              </a:rPr>
              <a:t>atio</a:t>
            </a:r>
            <a:r>
              <a:rPr dirty="0" sz="1000" spc="20" i="1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-45" i="1">
                <a:latin typeface="Meiryo"/>
                <a:cs typeface="Meiryo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su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656590">
              <a:lnSpc>
                <a:spcPct val="100000"/>
              </a:lnSpc>
              <a:spcBef>
                <a:spcPts val="530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240" i="1">
                <a:latin typeface="Meiryo"/>
                <a:cs typeface="Meiryo"/>
              </a:rPr>
              <a:t/>
            </a:r>
            <a:r>
              <a:rPr dirty="0" sz="1000" spc="-240" i="1">
                <a:latin typeface="Palatino Linotype"/>
                <a:cs typeface="Palatino Linotype"/>
              </a:rPr>
              <a:t>x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308610" marR="43180">
              <a:lnSpc>
                <a:spcPct val="100000"/>
              </a:lnSpc>
              <a:spcBef>
                <a:spcPts val="565"/>
              </a:spcBef>
            </a:pPr>
            <a:r>
              <a:rPr dirty="0" sz="1000" spc="-50">
                <a:latin typeface="Palatino Linotype"/>
                <a:cs typeface="Palatino Linotype"/>
              </a:rPr>
              <a:t>where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stationary,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i.e.,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does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have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unit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roots.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simple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cointegration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 </a:t>
            </a:r>
            <a:r>
              <a:rPr dirty="0" sz="1000" spc="-40">
                <a:latin typeface="Palatino Linotype"/>
                <a:cs typeface="Palatino Linotype"/>
              </a:rPr>
              <a:t>performed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follows:</a:t>
            </a:r>
            <a:endParaRPr sz="1000">
              <a:latin typeface="Palatino Linotype"/>
              <a:cs typeface="Palatino Linotype"/>
            </a:endParaRPr>
          </a:p>
          <a:p>
            <a:pPr marL="476884" indent="-168910">
              <a:lnSpc>
                <a:spcPts val="1195"/>
              </a:lnSpc>
              <a:spcBef>
                <a:spcPts val="560"/>
              </a:spcBef>
              <a:buAutoNum type="arabicParenR"/>
              <a:tabLst>
                <a:tab pos="47752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verify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whether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roots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Dickey-</a:t>
            </a:r>
            <a:r>
              <a:rPr dirty="0" sz="1000" spc="-45">
                <a:latin typeface="Palatino Linotype"/>
                <a:cs typeface="Palatino Linotype"/>
              </a:rPr>
              <a:t>Fuller</a:t>
            </a:r>
            <a:r>
              <a:rPr dirty="0" sz="1000" spc="-10">
                <a:latin typeface="Palatino Linotype"/>
                <a:cs typeface="Palatino Linotype"/>
              </a:rPr>
              <a:t> test,</a:t>
            </a:r>
            <a:endParaRPr sz="1000">
              <a:latin typeface="Palatino Linotype"/>
              <a:cs typeface="Palatino Linotype"/>
            </a:endParaRPr>
          </a:p>
          <a:p>
            <a:pPr marL="476884" indent="-168910">
              <a:lnSpc>
                <a:spcPts val="1195"/>
              </a:lnSpc>
              <a:buAutoNum type="arabicParenR"/>
              <a:tabLst>
                <a:tab pos="47752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if </a:t>
            </a:r>
            <a:r>
              <a:rPr dirty="0" sz="1000" spc="-45">
                <a:latin typeface="Palatino Linotype"/>
                <a:cs typeface="Palatino Linotype"/>
              </a:rPr>
              <a:t>they</a:t>
            </a:r>
            <a:r>
              <a:rPr dirty="0" sz="1000" spc="-20">
                <a:latin typeface="Palatino Linotype"/>
                <a:cs typeface="Palatino Linotype"/>
              </a:rPr>
              <a:t> both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do,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recover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residuals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25" i="1">
                <a:latin typeface="Meiryo"/>
                <a:cs typeface="Meiryo"/>
              </a:rPr>
              <a:t>̂</a:t>
            </a:r>
            <a:r>
              <a:rPr dirty="0" sz="1000" spc="-4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algn="just" marL="476884" marR="42545" indent="-168275">
              <a:lnSpc>
                <a:spcPts val="1190"/>
              </a:lnSpc>
              <a:spcBef>
                <a:spcPts val="45"/>
              </a:spcBef>
              <a:buAutoNum type="arabicParenR"/>
              <a:tabLst>
                <a:tab pos="47752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do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y-</a:t>
            </a:r>
            <a:r>
              <a:rPr dirty="0" sz="1000" spc="-7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ller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10" i="1">
                <a:latin typeface="Meiryo"/>
                <a:cs typeface="Meiryo"/>
              </a:rPr>
              <a:t>̂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e- 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anin</a:t>
            </a:r>
            <a:r>
              <a:rPr dirty="0" sz="1000" spc="-3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ul;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ut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not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at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ss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>
              <a:latin typeface="Palatino Linotype"/>
              <a:cs typeface="Palatino Linotype"/>
            </a:endParaRPr>
          </a:p>
          <a:p>
            <a:pPr lvl="2" marL="698500" indent="-390525">
              <a:lnSpc>
                <a:spcPct val="100000"/>
              </a:lnSpc>
              <a:buAutoNum type="arabicPeriod" startAt="2"/>
              <a:tabLst>
                <a:tab pos="699135" algn="l"/>
              </a:tabLst>
            </a:pPr>
            <a:r>
              <a:rPr dirty="0" sz="1000" b="1">
                <a:latin typeface="Calibri"/>
                <a:cs typeface="Calibri"/>
              </a:rPr>
              <a:t>First</a:t>
            </a:r>
            <a:r>
              <a:rPr dirty="0" sz="1000" spc="3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Generation</a:t>
            </a:r>
            <a:r>
              <a:rPr dirty="0" sz="1000" spc="3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Unit</a:t>
            </a:r>
            <a:r>
              <a:rPr dirty="0" sz="1000" spc="3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Root</a:t>
            </a:r>
            <a:r>
              <a:rPr dirty="0" sz="1000" spc="3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Testing</a:t>
            </a:r>
            <a:endParaRPr sz="1000">
              <a:latin typeface="Calibri"/>
              <a:cs typeface="Calibri"/>
            </a:endParaRPr>
          </a:p>
          <a:p>
            <a:pPr marL="308610" marR="42545">
              <a:lnSpc>
                <a:spcPct val="100000"/>
              </a:lnSpc>
              <a:spcBef>
                <a:spcPts val="590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ssi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unit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75" b="1">
                <a:latin typeface="Cambria"/>
                <a:cs typeface="Cambria"/>
              </a:rPr>
              <a:t>a</a:t>
            </a:r>
            <a:r>
              <a:rPr dirty="0" cap="small" sz="1000" spc="85" b="1">
                <a:latin typeface="Cambria"/>
                <a:cs typeface="Cambria"/>
              </a:rPr>
              <a:t>d</a:t>
            </a:r>
            <a:r>
              <a:rPr dirty="0" sz="1000" spc="185" b="1">
                <a:latin typeface="Cambria"/>
                <a:cs typeface="Cambria"/>
              </a:rPr>
              <a:t>f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75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165">
                <a:latin typeface="Palatino Linotype"/>
                <a:cs typeface="Palatino Linotype"/>
              </a:rPr>
              <a:t>“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y-</a:t>
            </a:r>
            <a:r>
              <a:rPr dirty="0" sz="1000" spc="-7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ller”.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y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ensions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tin</a:t>
            </a:r>
            <a:r>
              <a:rPr dirty="0" sz="1000" spc="-1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00">
              <a:latin typeface="Palatino Linotype"/>
              <a:cs typeface="Palatino Linotype"/>
            </a:endParaRPr>
          </a:p>
          <a:p>
            <a:pPr lvl="3" marL="747395" indent="-439420">
              <a:lnSpc>
                <a:spcPct val="100000"/>
              </a:lnSpc>
              <a:buAutoNum type="arabicPeriod"/>
              <a:tabLst>
                <a:tab pos="748030" algn="l"/>
              </a:tabLst>
            </a:pPr>
            <a:r>
              <a:rPr dirty="0" sz="900" b="1">
                <a:latin typeface="Calibri"/>
                <a:cs typeface="Calibri"/>
              </a:rPr>
              <a:t>Preliminary</a:t>
            </a:r>
            <a:r>
              <a:rPr dirty="0" sz="900" spc="95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Results</a:t>
            </a:r>
            <a:endParaRPr sz="900">
              <a:latin typeface="Calibri"/>
              <a:cs typeface="Calibri"/>
            </a:endParaRPr>
          </a:p>
          <a:p>
            <a:pPr algn="just" marL="308610" marR="43180">
              <a:lnSpc>
                <a:spcPct val="100000"/>
              </a:lnSpc>
              <a:spcBef>
                <a:spcPts val="15"/>
              </a:spcBef>
            </a:pP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ppl</a:t>
            </a:r>
            <a:r>
              <a:rPr dirty="0" sz="1000" spc="-6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75" b="1">
                <a:latin typeface="Cambria"/>
                <a:cs typeface="Cambria"/>
              </a:rPr>
              <a:t>a</a:t>
            </a:r>
            <a:r>
              <a:rPr dirty="0" cap="small" sz="1000" spc="85" b="1">
                <a:latin typeface="Cambria"/>
                <a:cs typeface="Cambria"/>
              </a:rPr>
              <a:t>d</a:t>
            </a:r>
            <a:r>
              <a:rPr dirty="0" sz="1000" spc="185" b="1">
                <a:latin typeface="Cambria"/>
                <a:cs typeface="Cambria"/>
              </a:rPr>
              <a:t>f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am- </a:t>
            </a:r>
            <a:r>
              <a:rPr dirty="0" sz="1000" spc="-40">
                <a:latin typeface="Palatino Linotype"/>
                <a:cs typeface="Palatino Linotype"/>
              </a:rPr>
              <a:t>ple.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imina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Palatino Linotype"/>
                <a:cs typeface="Palatino Linotype"/>
              </a:rPr>
              <a:t>d</a:t>
            </a:r>
            <a:r>
              <a:rPr dirty="0" baseline="-21367" sz="975" spc="44" i="1">
                <a:latin typeface="Palatino Linotype"/>
                <a:cs typeface="Palatino Linotype"/>
              </a:rPr>
              <a:t>m</a:t>
            </a:r>
            <a:r>
              <a:rPr dirty="0" baseline="-21367" sz="975" spc="22" i="1">
                <a:latin typeface="Palatino Linotype"/>
                <a:cs typeface="Palatino Linotype"/>
              </a:rPr>
              <a:t>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Palatino Linotype"/>
                <a:cs typeface="Palatino Linotype"/>
              </a:rPr>
              <a:t>d</a:t>
            </a:r>
            <a:r>
              <a:rPr dirty="0" baseline="-21367" sz="975" spc="7">
                <a:latin typeface="Palatino Linotype"/>
                <a:cs typeface="Palatino Linotype"/>
              </a:rPr>
              <a:t>1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3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10">
                <a:latin typeface="Cambria"/>
                <a:cs typeface="Cambria"/>
              </a:rPr>
              <a:t>∅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Palatino Linotype"/>
                <a:cs typeface="Palatino Linotype"/>
              </a:rPr>
              <a:t>d</a:t>
            </a:r>
            <a:r>
              <a:rPr dirty="0" baseline="-21367" sz="975" spc="15">
                <a:latin typeface="Palatino Linotype"/>
                <a:cs typeface="Palatino Linotype"/>
              </a:rPr>
              <a:t>2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3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pt),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Palatino Linotype"/>
                <a:cs typeface="Palatino Linotype"/>
              </a:rPr>
              <a:t>d</a:t>
            </a:r>
            <a:r>
              <a:rPr dirty="0" baseline="-21367" sz="975" spc="15">
                <a:latin typeface="Palatino Linotype"/>
                <a:cs typeface="Palatino Linotype"/>
              </a:rPr>
              <a:t>3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3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pt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end).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179378" y="7492234"/>
            <a:ext cx="730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226472" y="7542074"/>
            <a:ext cx="5651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1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139943" y="7500718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155719" y="7793527"/>
            <a:ext cx="1574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s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299026" y="7647711"/>
            <a:ext cx="10001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 spc="-735" i="1">
                <a:latin typeface="Meiryo"/>
                <a:cs typeface="Meiryo"/>
              </a:rPr>
              <a:t/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40" i="1">
                <a:latin typeface="Palatino Linotype"/>
                <a:cs typeface="Palatino Linotype"/>
              </a:rPr>
              <a:t>s</a:t>
            </a:r>
            <a:r>
              <a:rPr dirty="0" baseline="13888" sz="1500" spc="187">
                <a:latin typeface="Cambria"/>
                <a:cs typeface="Cambria"/>
              </a:rPr>
              <a:t>Δ</a:t>
            </a:r>
            <a:r>
              <a:rPr dirty="0" baseline="13888" sz="1500" spc="-75" i="1">
                <a:latin typeface="Palatino Linotype"/>
                <a:cs typeface="Palatino Linotype"/>
              </a:rPr>
              <a:t>y</a:t>
            </a:r>
            <a:r>
              <a:rPr dirty="0" sz="650" spc="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25" i="1">
                <a:latin typeface="Palatino Linotype"/>
                <a:cs typeface="Palatino Linotype"/>
              </a:rPr>
              <a:t>t</a:t>
            </a:r>
            <a:r>
              <a:rPr dirty="0" sz="650" spc="100">
                <a:latin typeface="Cambria"/>
                <a:cs typeface="Cambria"/>
              </a:rPr>
              <a:t>−</a:t>
            </a:r>
            <a:r>
              <a:rPr dirty="0" sz="650" spc="-20" i="1">
                <a:latin typeface="Palatino Linotype"/>
                <a:cs typeface="Palatino Linotype"/>
              </a:rPr>
              <a:t>s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 spc="95">
                <a:latin typeface="Cambria"/>
                <a:cs typeface="Cambria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+</a:t>
            </a:r>
            <a:r>
              <a:rPr dirty="0" baseline="13888" sz="1500" spc="-15">
                <a:latin typeface="Cambria"/>
                <a:cs typeface="Cambria"/>
              </a:rPr>
              <a:t> </a:t>
            </a:r>
            <a:r>
              <a:rPr dirty="0" baseline="13888" sz="1500" spc="-382" i="1">
                <a:latin typeface="Meiryo"/>
                <a:cs typeface="Meiryo"/>
              </a:rPr>
              <a:t/>
            </a:r>
            <a:r>
              <a:rPr dirty="0" baseline="55555" sz="975" spc="-382" i="1">
                <a:latin typeface="Meiryo"/>
                <a:cs typeface="Meiryo"/>
              </a:rPr>
              <a:t>⊤</a:t>
            </a:r>
            <a:r>
              <a:rPr dirty="0" baseline="55555" sz="975" spc="315" i="1">
                <a:latin typeface="Meiryo"/>
                <a:cs typeface="Meiryo"/>
              </a:rPr>
              <a:t> </a:t>
            </a:r>
            <a:r>
              <a:rPr dirty="0" baseline="13888" sz="1500" spc="-75" i="1">
                <a:latin typeface="Palatino Linotype"/>
                <a:cs typeface="Palatino Linotype"/>
              </a:rPr>
              <a:t>d</a:t>
            </a:r>
            <a:endParaRPr baseline="13888" sz="1500">
              <a:latin typeface="Palatino Linotype"/>
              <a:cs typeface="Palatino Linotype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056631" y="7688832"/>
            <a:ext cx="3149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mn</a:t>
            </a:r>
            <a:r>
              <a:rPr dirty="0" sz="650" spc="465" i="1">
                <a:latin typeface="Palatino Linotype"/>
                <a:cs typeface="Palatino Linotype"/>
              </a:rPr>
              <a:t> </a:t>
            </a:r>
            <a:r>
              <a:rPr dirty="0" sz="650" spc="-35" i="1">
                <a:latin typeface="Palatino Linotype"/>
                <a:cs typeface="Palatino Linotype"/>
              </a:rPr>
              <a:t>mt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864684" y="7616045"/>
            <a:ext cx="31692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2573655" algn="l"/>
              </a:tabLst>
            </a:pP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84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95">
                <a:latin typeface="Cambria"/>
                <a:cs typeface="Cambria"/>
              </a:rPr>
              <a:t>(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baseline="-21367" sz="975" spc="-67" i="1">
                <a:latin typeface="Palatino Linotype"/>
                <a:cs typeface="Palatino Linotype"/>
              </a:rPr>
              <a:t>n</a:t>
            </a:r>
            <a:r>
              <a:rPr dirty="0" baseline="-21367" sz="975" spc="16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>
                <a:latin typeface="Cambria"/>
                <a:cs typeface="Cambria"/>
              </a:rPr>
              <a:t>−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baseline="-21367" sz="975" spc="187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m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1</a:t>
            </a:r>
            <a:r>
              <a:rPr dirty="0" sz="1000" spc="-60" i="1">
                <a:latin typeface="Meiryo"/>
                <a:cs typeface="Meiryo"/>
              </a:rPr>
              <a:t>,</a:t>
            </a:r>
            <a:r>
              <a:rPr dirty="0" sz="1000" spc="-160" i="1">
                <a:latin typeface="Meiryo"/>
                <a:cs typeface="Meiryo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2</a:t>
            </a:r>
            <a:r>
              <a:rPr dirty="0" sz="1000" spc="-60" i="1">
                <a:latin typeface="Meiryo"/>
                <a:cs typeface="Meiryo"/>
              </a:rPr>
              <a:t>,</a:t>
            </a:r>
            <a:r>
              <a:rPr dirty="0" sz="1000" spc="-160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3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5187418" y="7616051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(8.13)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554859" y="7862971"/>
            <a:ext cx="2712085" cy="473709"/>
          </a:xfrm>
          <a:prstGeom prst="rect">
            <a:avLst/>
          </a:prstGeom>
        </p:spPr>
        <p:txBody>
          <a:bodyPr wrap="square" lIns="0" tIns="84455" rIns="0" bIns="0" rtlCol="0" vert="horz">
            <a:spAutoFit/>
          </a:bodyPr>
          <a:lstStyle/>
          <a:p>
            <a:pPr marL="120650">
              <a:lnSpc>
                <a:spcPct val="100000"/>
              </a:lnSpc>
              <a:spcBef>
                <a:spcPts val="665"/>
              </a:spcBef>
            </a:pP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choice can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based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number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criteria:</a:t>
            </a:r>
            <a:endParaRPr sz="1000">
              <a:latin typeface="Palatino Linotype"/>
              <a:cs typeface="Palatino Linotype"/>
            </a:endParaRPr>
          </a:p>
          <a:p>
            <a:pPr marL="141605" indent="-129539">
              <a:lnSpc>
                <a:spcPct val="100000"/>
              </a:lnSpc>
              <a:spcBef>
                <a:spcPts val="560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Schwarz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information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criterion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 b="1">
                <a:latin typeface="Cambria"/>
                <a:cs typeface="Cambria"/>
              </a:rPr>
              <a:t>sic</a:t>
            </a:r>
            <a:r>
              <a:rPr dirty="0" sz="1000" spc="-10">
                <a:latin typeface="Palatino Linotype"/>
                <a:cs typeface="Palatino Linotype"/>
              </a:rPr>
              <a:t>),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30668" y="607782"/>
            <a:ext cx="5294630" cy="11296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177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Time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Series</a:t>
            </a:r>
            <a:r>
              <a:rPr dirty="0" sz="800" spc="23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205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179705" indent="-129539">
              <a:lnSpc>
                <a:spcPts val="1200"/>
              </a:lnSpc>
              <a:buFont typeface="Cambria"/>
              <a:buChar char="•"/>
              <a:tabLst>
                <a:tab pos="1803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Akaike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information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criterion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 b="1">
                <a:latin typeface="Cambria"/>
                <a:cs typeface="Cambria"/>
              </a:rPr>
              <a:t>aic</a:t>
            </a:r>
            <a:r>
              <a:rPr dirty="0" sz="1000" spc="-10">
                <a:latin typeface="Palatino Linotype"/>
                <a:cs typeface="Palatino Linotype"/>
              </a:rPr>
              <a:t>),</a:t>
            </a:r>
            <a:endParaRPr sz="1000">
              <a:latin typeface="Palatino Linotype"/>
              <a:cs typeface="Palatino Linotype"/>
            </a:endParaRPr>
          </a:p>
          <a:p>
            <a:pPr marL="179705" indent="-129539">
              <a:lnSpc>
                <a:spcPts val="1200"/>
              </a:lnSpc>
              <a:buFont typeface="Cambria"/>
              <a:buChar char="•"/>
              <a:tabLst>
                <a:tab pos="1803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Hall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method,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consisting</a:t>
            </a:r>
            <a:r>
              <a:rPr dirty="0" sz="1000" spc="-10">
                <a:latin typeface="Palatino Linotype"/>
                <a:cs typeface="Palatino Linotype"/>
              </a:rPr>
              <a:t> in </a:t>
            </a:r>
            <a:r>
              <a:rPr dirty="0" sz="1000" spc="-60">
                <a:latin typeface="Palatino Linotype"/>
                <a:cs typeface="Palatino Linotype"/>
              </a:rPr>
              <a:t>adding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many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lags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signiﬁcant</a:t>
            </a:r>
            <a:r>
              <a:rPr dirty="0" sz="1000" spc="-10">
                <a:latin typeface="Palatino Linotype"/>
                <a:cs typeface="Palatino Linotype"/>
              </a:rPr>
              <a:t> ones.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300990" indent="107950">
              <a:lnSpc>
                <a:spcPct val="100000"/>
              </a:lnSpc>
              <a:spcBef>
                <a:spcPts val="645"/>
              </a:spcBef>
            </a:pPr>
            <a:r>
              <a:rPr dirty="0" sz="1000" spc="270">
                <a:latin typeface="Palatino Linotype"/>
                <a:cs typeface="Palatino Linotype"/>
              </a:rPr>
              <a:t>h</a:t>
            </a:r>
            <a:r>
              <a:rPr dirty="0" sz="1000" spc="225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ssio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al,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15" i="1">
                <a:latin typeface="Palatino Linotype"/>
                <a:cs typeface="Palatino Linotype"/>
              </a:rPr>
              <a:t>T</a:t>
            </a:r>
            <a:r>
              <a:rPr dirty="0" baseline="13888" sz="1500" spc="-442" i="1">
                <a:latin typeface="Meiryo"/>
                <a:cs typeface="Meiryo"/>
              </a:rPr>
              <a:t>̃</a:t>
            </a:r>
            <a:r>
              <a:rPr dirty="0" baseline="13888" sz="1500" spc="195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15" i="1">
                <a:latin typeface="Palatino Linotype"/>
                <a:cs typeface="Palatino Linotype"/>
              </a:rPr>
              <a:t>T</a:t>
            </a:r>
            <a:r>
              <a:rPr dirty="0" baseline="13888" sz="1500" spc="-442" i="1">
                <a:latin typeface="Meiryo"/>
                <a:cs typeface="Meiryo"/>
              </a:rPr>
              <a:t>̃</a:t>
            </a:r>
            <a:r>
              <a:rPr dirty="0" baseline="13888" sz="1500" spc="20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440" i="1">
                <a:latin typeface="Palatino Linotype"/>
                <a:cs typeface="Palatino Linotype"/>
              </a:rPr>
              <a:t>L</a:t>
            </a:r>
            <a:r>
              <a:rPr dirty="0" baseline="11111" sz="1500" spc="-472" i="1">
                <a:latin typeface="Meiryo"/>
                <a:cs typeface="Meiryo"/>
              </a:rPr>
              <a:t>̄</a:t>
            </a:r>
            <a:r>
              <a:rPr dirty="0" baseline="11111" sz="150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40" i="1">
                <a:latin typeface="Palatino Linotype"/>
                <a:cs typeface="Palatino Linotype"/>
              </a:rPr>
              <a:t>L</a:t>
            </a:r>
            <a:r>
              <a:rPr dirty="0" baseline="11111" sz="1500" spc="-472" i="1">
                <a:latin typeface="Meiryo"/>
                <a:cs typeface="Meiryo"/>
              </a:rPr>
              <a:t>̄</a:t>
            </a:r>
            <a:r>
              <a:rPr dirty="0" baseline="11111" sz="1500" spc="75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erage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n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7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59188" y="1995197"/>
            <a:ext cx="1441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204" i="1">
                <a:latin typeface="Meiryo"/>
                <a:cs typeface="Meiryo"/>
              </a:rPr>
              <a:t/>
            </a:r>
            <a:r>
              <a:rPr dirty="0" baseline="-18518" sz="675" spc="60" i="1">
                <a:latin typeface="Palatino Linotype"/>
                <a:cs typeface="Palatino Linotype"/>
              </a:rPr>
              <a:t>n</a:t>
            </a:r>
            <a:endParaRPr baseline="-18518" sz="675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891312" y="1922416"/>
            <a:ext cx="346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204" i="1">
                <a:latin typeface="Meiryo"/>
                <a:cs typeface="Meiryo"/>
              </a:rPr>
              <a:t> </a:t>
            </a:r>
            <a:r>
              <a:rPr dirty="0" baseline="34188" sz="975">
                <a:latin typeface="Palatino Linotype"/>
                <a:cs typeface="Palatino Linotype"/>
              </a:rPr>
              <a:t>2</a:t>
            </a:r>
            <a:r>
              <a:rPr dirty="0" baseline="34188" sz="975" spc="555">
                <a:latin typeface="Palatino Linotype"/>
                <a:cs typeface="Palatino Linotype"/>
              </a:rPr>
              <a:t> </a:t>
            </a:r>
            <a:r>
              <a:rPr dirty="0" sz="1000" spc="6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237298" y="1713699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352972" y="1778483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630238" y="1801830"/>
            <a:ext cx="1790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-445" i="1">
                <a:latin typeface="Meiryo"/>
                <a:cs typeface="Meiryo"/>
              </a:rPr>
              <a:t>̂</a:t>
            </a:r>
            <a:r>
              <a:rPr dirty="0" baseline="29914" sz="975" spc="-337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327572" y="1881923"/>
            <a:ext cx="508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 i="1">
                <a:latin typeface="Palatino Linotype"/>
                <a:cs typeface="Palatino Linotype"/>
              </a:rPr>
              <a:t>L</a:t>
            </a:r>
            <a:r>
              <a:rPr dirty="0" baseline="-18518" sz="675" i="1">
                <a:latin typeface="Palatino Linotype"/>
                <a:cs typeface="Palatino Linotype"/>
              </a:rPr>
              <a:t>n</a:t>
            </a:r>
            <a:r>
              <a:rPr dirty="0" baseline="-18518" sz="675" spc="-89" i="1">
                <a:latin typeface="Palatino Linotype"/>
                <a:cs typeface="Palatino Linotype"/>
              </a:rPr>
              <a:t> </a:t>
            </a:r>
            <a:r>
              <a:rPr dirty="0" sz="650" spc="50">
                <a:latin typeface="Cambria"/>
                <a:cs typeface="Cambria"/>
              </a:rPr>
              <a:t>+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r>
              <a:rPr dirty="0" sz="650" spc="215">
                <a:latin typeface="Palatino Linotype"/>
                <a:cs typeface="Palatino Linotype"/>
              </a:rPr>
              <a:t>  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1250020" y="2029980"/>
            <a:ext cx="556895" cy="0"/>
          </a:xfrm>
          <a:custGeom>
            <a:avLst/>
            <a:gdLst/>
            <a:ahLst/>
            <a:cxnLst/>
            <a:rect l="l" t="t" r="r" b="b"/>
            <a:pathLst>
              <a:path w="556894" h="0">
                <a:moveTo>
                  <a:pt x="0" y="0"/>
                </a:moveTo>
                <a:lnTo>
                  <a:pt x="556869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1436430" y="2010999"/>
            <a:ext cx="133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 i="1">
                <a:latin typeface="Palatino Linotype"/>
                <a:cs typeface="Palatino Linotype"/>
              </a:rPr>
              <a:t>df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541930" y="2083779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201358" y="1922416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(8.14)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30685" y="2222344"/>
            <a:ext cx="5036820" cy="15576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df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02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degrees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freedom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regression.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  <a:spcBef>
                <a:spcPts val="5"/>
              </a:spcBef>
            </a:pPr>
            <a:r>
              <a:rPr dirty="0" sz="900" b="1">
                <a:latin typeface="Calibri"/>
                <a:cs typeface="Calibri"/>
              </a:rPr>
              <a:t>8.4.2.2</a:t>
            </a:r>
            <a:r>
              <a:rPr dirty="0" sz="900" spc="375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Levin-Lin-Chu</a:t>
            </a:r>
            <a:r>
              <a:rPr dirty="0" sz="900" spc="30" b="1">
                <a:latin typeface="Calibri"/>
                <a:cs typeface="Calibri"/>
              </a:rPr>
              <a:t> </a:t>
            </a:r>
            <a:r>
              <a:rPr dirty="0" sz="900" spc="-20" b="1">
                <a:latin typeface="Calibri"/>
                <a:cs typeface="Calibri"/>
              </a:rPr>
              <a:t>Test</a:t>
            </a:r>
            <a:endParaRPr sz="900">
              <a:latin typeface="Calibri"/>
              <a:cs typeface="Calibri"/>
            </a:endParaRPr>
          </a:p>
          <a:p>
            <a:pPr algn="just" marL="50800" marR="43180">
              <a:lnSpc>
                <a:spcPct val="100000"/>
              </a:lnSpc>
              <a:spcBef>
                <a:spcPts val="15"/>
              </a:spcBef>
            </a:pPr>
            <a:r>
              <a:rPr dirty="0" sz="1000" spc="-40">
                <a:latin typeface="Palatino Linotype"/>
                <a:cs typeface="Palatino Linotype"/>
              </a:rPr>
              <a:t>Levin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(2002)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proposed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ﬁrst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panel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unit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root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order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perform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must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run </a:t>
            </a:r>
            <a:r>
              <a:rPr dirty="0" sz="1000" spc="-70">
                <a:latin typeface="Palatino Linotype"/>
                <a:cs typeface="Palatino Linotype"/>
              </a:rPr>
              <a:t>two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preliminary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regressions: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respectively,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42" i="1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>
                <a:latin typeface="Cambria"/>
                <a:cs typeface="Cambria"/>
              </a:rPr>
              <a:t>−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2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>
                <a:latin typeface="Cambria"/>
                <a:cs typeface="Cambria"/>
              </a:rPr>
              <a:t>−</a:t>
            </a:r>
            <a:r>
              <a:rPr dirty="0" baseline="-21367" sz="975" i="1">
                <a:latin typeface="Palatino Linotype"/>
                <a:cs typeface="Palatino Linotype"/>
              </a:rPr>
              <a:t>s</a:t>
            </a:r>
            <a:r>
              <a:rPr dirty="0" baseline="-21367" sz="975" spc="39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sz="1000" spc="11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40">
                <a:latin typeface="Cambria"/>
                <a:cs typeface="Cambria"/>
              </a:rPr>
              <a:t> </a:t>
            </a:r>
            <a:r>
              <a:rPr dirty="0" sz="1000" spc="-195">
                <a:latin typeface="Palatino Linotype"/>
                <a:cs typeface="Palatino Linotype"/>
              </a:rPr>
              <a:t>1</a:t>
            </a:r>
            <a:r>
              <a:rPr dirty="0" sz="1000" spc="-195" i="1">
                <a:latin typeface="Meiryo"/>
                <a:cs typeface="Meiryo"/>
              </a:rPr>
              <a:t>,</a:t>
            </a:r>
            <a:r>
              <a:rPr dirty="0" sz="1000" spc="110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L</a:t>
            </a:r>
            <a:r>
              <a:rPr dirty="0" baseline="-21367" sz="975" spc="-37" i="1">
                <a:latin typeface="Palatino Linotype"/>
                <a:cs typeface="Palatino Linotype"/>
              </a:rPr>
              <a:t>n</a:t>
            </a:r>
            <a:r>
              <a:rPr dirty="0" baseline="-21367" sz="975" spc="300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d</a:t>
            </a:r>
            <a:r>
              <a:rPr dirty="0" baseline="-21367" sz="975" i="1">
                <a:latin typeface="Palatino Linotype"/>
                <a:cs typeface="Palatino Linotype"/>
              </a:rPr>
              <a:t>mt</a:t>
            </a:r>
            <a:r>
              <a:rPr dirty="0" baseline="-21367" sz="975" spc="-127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residual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vectors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denoted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respectively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spc="-44">
                <a:latin typeface="Cambria"/>
                <a:cs typeface="Cambria"/>
              </a:rPr>
              <a:t>(</a:t>
            </a:r>
            <a:r>
              <a:rPr dirty="0" baseline="-21367" sz="975" spc="30" i="1">
                <a:latin typeface="Palatino Linotype"/>
                <a:cs typeface="Palatino Linotype"/>
              </a:rPr>
              <a:t>t</a:t>
            </a:r>
            <a:r>
              <a:rPr dirty="0" baseline="-21367" sz="975" spc="142">
                <a:latin typeface="Cambria"/>
                <a:cs typeface="Cambria"/>
              </a:rPr>
              <a:t>−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22">
                <a:latin typeface="Cambria"/>
                <a:cs typeface="Cambria"/>
              </a:rPr>
              <a:t>)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ts val="1200"/>
              </a:lnSpc>
              <a:spcBef>
                <a:spcPts val="30"/>
              </a:spcBef>
            </a:pPr>
            <a:r>
              <a:rPr dirty="0" sz="1000" spc="275">
                <a:latin typeface="Palatino Linotype"/>
                <a:cs typeface="Palatino Linotype"/>
              </a:rPr>
              <a:t>h</a:t>
            </a:r>
            <a:r>
              <a:rPr dirty="0" sz="1000" spc="229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mal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di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hem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 </a:t>
            </a:r>
            <a:r>
              <a:rPr dirty="0" sz="1000" spc="-30">
                <a:latin typeface="Palatino Linotype"/>
                <a:cs typeface="Palatino Linotype"/>
              </a:rPr>
              <a:t>(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8</a:t>
            </a:r>
            <a:r>
              <a:rPr dirty="0" sz="1000" spc="-15">
                <a:latin typeface="Palatino Linotype"/>
                <a:cs typeface="Palatino Linotype"/>
              </a:rPr>
              <a:t>.14).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ssing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865" i="1">
                <a:latin typeface="Meiryo"/>
                <a:cs typeface="Meiryo"/>
              </a:rPr>
              <a:t/>
            </a:r>
            <a:r>
              <a:rPr dirty="0" sz="1000" spc="-229" i="1">
                <a:latin typeface="Meiryo"/>
                <a:cs typeface="Meiryo"/>
              </a:rPr>
              <a:t>̂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7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5" i="1">
                <a:latin typeface="Meiryo"/>
                <a:cs typeface="Meiryo"/>
              </a:rPr>
              <a:t/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865" i="1">
                <a:latin typeface="Meiryo"/>
                <a:cs typeface="Meiryo"/>
              </a:rPr>
              <a:t/>
            </a:r>
            <a:r>
              <a:rPr dirty="0" sz="1000" spc="-229" i="1">
                <a:latin typeface="Meiryo"/>
                <a:cs typeface="Meiryo"/>
              </a:rPr>
              <a:t>̂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7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35">
                <a:latin typeface="Palatino Linotype"/>
                <a:cs typeface="Palatino Linotype"/>
              </a:rPr>
              <a:t>sa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-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iv</a:t>
            </a:r>
            <a:r>
              <a:rPr dirty="0" sz="1000" spc="-6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865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spc="-204" i="1">
                <a:latin typeface="Meiryo"/>
                <a:cs typeface="Meiryo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825" i="1">
                <a:latin typeface="Meiryo"/>
                <a:cs typeface="Meiryo"/>
              </a:rPr>
              <a:t/>
            </a:r>
            <a:r>
              <a:rPr dirty="0" sz="1000" spc="-305" i="1">
                <a:latin typeface="Meiryo"/>
                <a:cs typeface="Meiryo"/>
              </a:rPr>
              <a:t>̂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t</a:t>
            </a:r>
            <a:r>
              <a:rPr dirty="0" baseline="-21367" sz="975" spc="-802" i="1">
                <a:latin typeface="Meiryo"/>
                <a:cs typeface="Meiryo"/>
              </a:rPr>
              <a:t/>
            </a:r>
            <a:r>
              <a:rPr dirty="0" baseline="-21367" sz="975" spc="-292" i="1">
                <a:latin typeface="Meiryo"/>
                <a:cs typeface="Meiryo"/>
              </a:rPr>
              <a:t>̂</a:t>
            </a:r>
            <a:r>
              <a:rPr dirty="0" baseline="-21367" sz="975" i="1">
                <a:latin typeface="Meiryo"/>
                <a:cs typeface="Meiryo"/>
              </a:rPr>
              <a:t> </a:t>
            </a:r>
            <a:r>
              <a:rPr dirty="0" baseline="-21367" sz="975" spc="-1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825" i="1">
                <a:latin typeface="Meiryo"/>
                <a:cs typeface="Meiryo"/>
              </a:rPr>
              <a:t/>
            </a:r>
            <a:r>
              <a:rPr dirty="0" sz="1000" spc="-305" i="1">
                <a:latin typeface="Meiryo"/>
                <a:cs typeface="Meiryo"/>
              </a:rPr>
              <a:t>̂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865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spc="-204" i="1">
                <a:latin typeface="Meiryo"/>
                <a:cs typeface="Meiryo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825" i="1">
                <a:latin typeface="Meiryo"/>
                <a:cs typeface="Meiryo"/>
              </a:rPr>
              <a:t/>
            </a:r>
            <a:r>
              <a:rPr dirty="0" sz="1000" spc="-305" i="1">
                <a:latin typeface="Meiryo"/>
                <a:cs typeface="Meiryo"/>
              </a:rPr>
              <a:t>̂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58750">
              <a:lnSpc>
                <a:spcPts val="115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long-</a:t>
            </a:r>
            <a:r>
              <a:rPr dirty="0" sz="1000" spc="-20">
                <a:latin typeface="Palatino Linotype"/>
                <a:cs typeface="Palatino Linotype"/>
              </a:rPr>
              <a:t>term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6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</a:t>
            </a:r>
            <a:r>
              <a:rPr dirty="0" sz="1000" spc="-40">
                <a:latin typeface="Palatino Linotype"/>
                <a:cs typeface="Palatino Linotype"/>
              </a:rPr>
              <a:t>estimated</a:t>
            </a:r>
            <a:r>
              <a:rPr dirty="0" sz="1000" spc="-25">
                <a:latin typeface="Palatino Linotype"/>
                <a:cs typeface="Palatino Linotype"/>
              </a:rPr>
              <a:t> by: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959201" y="4042882"/>
            <a:ext cx="1454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y</a:t>
            </a:r>
            <a:r>
              <a:rPr dirty="0" baseline="-18518" sz="675" spc="-37" i="1">
                <a:latin typeface="Palatino Linotype"/>
                <a:cs typeface="Palatino Linotype"/>
              </a:rPr>
              <a:t>n</a:t>
            </a:r>
            <a:endParaRPr baseline="-18518" sz="675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891315" y="3970106"/>
            <a:ext cx="3479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204" i="1">
                <a:latin typeface="Meiryo"/>
                <a:cs typeface="Meiryo"/>
              </a:rPr>
              <a:t> </a:t>
            </a:r>
            <a:r>
              <a:rPr dirty="0" baseline="34188" sz="975">
                <a:latin typeface="Palatino Linotype"/>
                <a:cs typeface="Palatino Linotype"/>
              </a:rPr>
              <a:t>2</a:t>
            </a:r>
            <a:r>
              <a:rPr dirty="0" baseline="34188" sz="975" spc="569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238577" y="3886574"/>
            <a:ext cx="324485" cy="349885"/>
          </a:xfrm>
          <a:prstGeom prst="rect">
            <a:avLst/>
          </a:prstGeom>
        </p:spPr>
        <p:txBody>
          <a:bodyPr wrap="square" lIns="0" tIns="222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dirty="0" u="sng" sz="1000" spc="2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285797" y="3830167"/>
            <a:ext cx="520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95" i="1">
                <a:latin typeface="Meiryo"/>
                <a:cs typeface="Meiryo"/>
              </a:rPr>
              <a:t>̄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624226" y="3849598"/>
            <a:ext cx="7118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5468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340" i="1">
                <a:latin typeface="Palatino Linotype"/>
                <a:cs typeface="Palatino Linotype"/>
              </a:rPr>
              <a:t>K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573595" y="3854769"/>
            <a:ext cx="82041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55955" algn="l"/>
              </a:tabLst>
            </a:pPr>
            <a:r>
              <a:rPr dirty="0" sz="1000" spc="430">
                <a:latin typeface="Meiryo"/>
                <a:cs typeface="Meiryo"/>
              </a:rPr>
              <a:t>∑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47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720086" y="3982217"/>
            <a:ext cx="8648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694055" algn="l"/>
              </a:tabLst>
            </a:pPr>
            <a:r>
              <a:rPr dirty="0" baseline="5555" sz="1500">
                <a:latin typeface="Cambria"/>
                <a:cs typeface="Cambria"/>
              </a:rPr>
              <a:t>Δ</a:t>
            </a:r>
            <a:r>
              <a:rPr dirty="0" baseline="5555" sz="1500" i="1">
                <a:latin typeface="Palatino Linotype"/>
                <a:cs typeface="Palatino Linotype"/>
              </a:rPr>
              <a:t>y</a:t>
            </a:r>
            <a:r>
              <a:rPr dirty="0" baseline="42735" sz="975">
                <a:latin typeface="Palatino Linotype"/>
                <a:cs typeface="Palatino Linotype"/>
              </a:rPr>
              <a:t>2</a:t>
            </a:r>
            <a:r>
              <a:rPr dirty="0" baseline="42735" sz="975" spc="622">
                <a:latin typeface="Palatino Linotype"/>
                <a:cs typeface="Palatino Linotype"/>
              </a:rPr>
              <a:t> </a:t>
            </a:r>
            <a:r>
              <a:rPr dirty="0" baseline="5555" sz="1500" spc="187">
                <a:latin typeface="Cambria"/>
                <a:cs typeface="Cambria"/>
              </a:rPr>
              <a:t>+</a:t>
            </a:r>
            <a:r>
              <a:rPr dirty="0" baseline="5555" sz="1500" spc="30">
                <a:latin typeface="Cambria"/>
                <a:cs typeface="Cambria"/>
              </a:rPr>
              <a:t> </a:t>
            </a:r>
            <a:r>
              <a:rPr dirty="0" baseline="5555" sz="1500" spc="-75">
                <a:latin typeface="Palatino Linotype"/>
                <a:cs typeface="Palatino Linotype"/>
              </a:rPr>
              <a:t>2</a:t>
            </a:r>
            <a:r>
              <a:rPr dirty="0" baseline="5555" sz="1500">
                <a:latin typeface="Palatino Linotype"/>
                <a:cs typeface="Palatino Linotype"/>
              </a:rPr>
              <a:t>	</a:t>
            </a:r>
            <a:r>
              <a:rPr dirty="0" baseline="5555" sz="1500" spc="-494" i="1">
                <a:latin typeface="Meiryo"/>
                <a:cs typeface="Meiryo"/>
              </a:rPr>
              <a:t/>
            </a:r>
            <a:r>
              <a:rPr dirty="0" baseline="5555" sz="1500" spc="-284" i="1">
                <a:latin typeface="Meiryo"/>
                <a:cs typeface="Meiryo"/>
              </a:rPr>
              <a:t> </a:t>
            </a:r>
            <a:r>
              <a:rPr dirty="0" sz="650" spc="-50" i="1">
                <a:latin typeface="Meiryo"/>
                <a:cs typeface="Meiryo"/>
              </a:rPr>
              <a:t>̄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905864" y="4045506"/>
            <a:ext cx="7029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9436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Ks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709504" y="3896726"/>
            <a:ext cx="2781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484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709504" y="4058684"/>
            <a:ext cx="2781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t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077665" y="3849598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027029" y="3854769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9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589137" y="4147692"/>
            <a:ext cx="16560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56590" algn="l"/>
                <a:tab pos="142113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s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0" i="1">
                <a:latin typeface="Palatino Linotype"/>
                <a:cs typeface="Palatino Linotype"/>
              </a:rPr>
              <a:t>t</a:t>
            </a:r>
            <a:r>
              <a:rPr dirty="0" sz="650" spc="-20">
                <a:latin typeface="Cambria"/>
                <a:cs typeface="Cambria"/>
              </a:rPr>
              <a:t>=</a:t>
            </a:r>
            <a:r>
              <a:rPr dirty="0" sz="650" spc="-20">
                <a:latin typeface="Palatino Linotype"/>
                <a:cs typeface="Palatino Linotype"/>
              </a:rPr>
              <a:t>2</a:t>
            </a:r>
            <a:r>
              <a:rPr dirty="0" sz="650" spc="-20">
                <a:latin typeface="Cambria"/>
                <a:cs typeface="Cambria"/>
              </a:rPr>
              <a:t>+</a:t>
            </a:r>
            <a:r>
              <a:rPr dirty="0" sz="650" spc="-20" i="1">
                <a:latin typeface="Palatino Linotype"/>
                <a:cs typeface="Palatino Linotype"/>
              </a:rPr>
              <a:t>s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610640" y="3752357"/>
            <a:ext cx="12915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194435" algn="l"/>
              </a:tabLst>
            </a:pPr>
            <a:r>
              <a:rPr dirty="0" sz="1000" spc="165">
                <a:latin typeface="Meiryo"/>
                <a:cs typeface="Meiryo"/>
              </a:rPr>
              <a:t>[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155">
                <a:latin typeface="Meiryo"/>
                <a:cs typeface="Meiryo"/>
              </a:rPr>
              <a:t>]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240542" y="3970101"/>
            <a:ext cx="4051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459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ambria"/>
                <a:cs typeface="Cambria"/>
              </a:rPr>
              <a:t>Δ</a:t>
            </a:r>
            <a:r>
              <a:rPr dirty="0" sz="1000" spc="-25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388220" y="4042877"/>
            <a:ext cx="4241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4384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0" i="1">
                <a:latin typeface="Palatino Linotype"/>
                <a:cs typeface="Palatino Linotype"/>
              </a:rPr>
              <a:t>nt</a:t>
            </a:r>
            <a:r>
              <a:rPr dirty="0" sz="650" spc="-20">
                <a:latin typeface="Cambria"/>
                <a:cs typeface="Cambria"/>
              </a:rPr>
              <a:t>−</a:t>
            </a:r>
            <a:r>
              <a:rPr dirty="0" sz="650" spc="-20" i="1">
                <a:latin typeface="Palatino Linotype"/>
                <a:cs typeface="Palatino Linotype"/>
              </a:rPr>
              <a:t>s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43391" y="4340087"/>
            <a:ext cx="5010785" cy="317500"/>
          </a:xfrm>
          <a:prstGeom prst="rect">
            <a:avLst/>
          </a:prstGeom>
        </p:spPr>
        <p:txBody>
          <a:bodyPr wrap="square" lIns="0" tIns="27305" rIns="0" bIns="0" rtlCol="0" vert="horz">
            <a:spAutoFit/>
          </a:bodyPr>
          <a:lstStyle/>
          <a:p>
            <a:pPr marL="38100" marR="30480">
              <a:lnSpc>
                <a:spcPts val="1100"/>
              </a:lnSpc>
              <a:spcBef>
                <a:spcPts val="215"/>
              </a:spcBef>
            </a:pPr>
            <a:r>
              <a:rPr dirty="0" baseline="5555" sz="1500" spc="-52">
                <a:latin typeface="Palatino Linotype"/>
                <a:cs typeface="Palatino Linotype"/>
              </a:rPr>
              <a:t>where</a:t>
            </a:r>
            <a:r>
              <a:rPr dirty="0" baseline="5555" sz="1500" spc="-44">
                <a:latin typeface="Palatino Linotype"/>
                <a:cs typeface="Palatino Linotype"/>
              </a:rPr>
              <a:t> </a:t>
            </a:r>
            <a:r>
              <a:rPr dirty="0" baseline="5555" sz="1500" spc="-577" i="1">
                <a:latin typeface="Palatino Linotype"/>
                <a:cs typeface="Palatino Linotype"/>
              </a:rPr>
              <a:t>K</a:t>
            </a:r>
            <a:r>
              <a:rPr dirty="0" baseline="16666" sz="1500" spc="-577" i="1">
                <a:latin typeface="Meiryo"/>
                <a:cs typeface="Meiryo"/>
              </a:rPr>
              <a:t>̄</a:t>
            </a:r>
            <a:r>
              <a:rPr dirty="0" baseline="16666" sz="1500" spc="322" i="1">
                <a:latin typeface="Meiryo"/>
                <a:cs typeface="Meiryo"/>
              </a:rPr>
              <a:t> </a:t>
            </a:r>
            <a:r>
              <a:rPr dirty="0" baseline="5555" sz="1500">
                <a:latin typeface="Palatino Linotype"/>
                <a:cs typeface="Palatino Linotype"/>
              </a:rPr>
              <a:t>is</a:t>
            </a:r>
            <a:r>
              <a:rPr dirty="0" baseline="5555" sz="1500" spc="-22">
                <a:latin typeface="Palatino Linotype"/>
                <a:cs typeface="Palatino Linotype"/>
              </a:rPr>
              <a:t> </a:t>
            </a:r>
            <a:r>
              <a:rPr dirty="0" baseline="5555" sz="1500">
                <a:latin typeface="Palatino Linotype"/>
                <a:cs typeface="Palatino Linotype"/>
              </a:rPr>
              <a:t>the</a:t>
            </a:r>
            <a:r>
              <a:rPr dirty="0" baseline="5555" sz="1500" spc="52">
                <a:latin typeface="Palatino Linotype"/>
                <a:cs typeface="Palatino Linotype"/>
              </a:rPr>
              <a:t> </a:t>
            </a:r>
            <a:r>
              <a:rPr dirty="0" baseline="5555" sz="1500" spc="-30">
                <a:latin typeface="Palatino Linotype"/>
                <a:cs typeface="Palatino Linotype"/>
              </a:rPr>
              <a:t>truncation</a:t>
            </a:r>
            <a:r>
              <a:rPr dirty="0" baseline="5555" sz="1500" spc="52">
                <a:latin typeface="Palatino Linotype"/>
                <a:cs typeface="Palatino Linotype"/>
              </a:rPr>
              <a:t> </a:t>
            </a:r>
            <a:r>
              <a:rPr dirty="0" baseline="5555" sz="1500" spc="-30">
                <a:latin typeface="Palatino Linotype"/>
                <a:cs typeface="Palatino Linotype"/>
              </a:rPr>
              <a:t>lag</a:t>
            </a:r>
            <a:r>
              <a:rPr dirty="0" baseline="5555" sz="1500" spc="52">
                <a:latin typeface="Palatino Linotype"/>
                <a:cs typeface="Palatino Linotype"/>
              </a:rPr>
              <a:t> </a:t>
            </a:r>
            <a:r>
              <a:rPr dirty="0" baseline="5555" sz="1500" spc="-44">
                <a:latin typeface="Palatino Linotype"/>
                <a:cs typeface="Palatino Linotype"/>
              </a:rPr>
              <a:t>parameter</a:t>
            </a:r>
            <a:r>
              <a:rPr dirty="0" baseline="5555" sz="1500" spc="44">
                <a:latin typeface="Palatino Linotype"/>
                <a:cs typeface="Palatino Linotype"/>
              </a:rPr>
              <a:t> </a:t>
            </a:r>
            <a:r>
              <a:rPr dirty="0" baseline="5555" sz="1500" spc="-30">
                <a:latin typeface="Palatino Linotype"/>
                <a:cs typeface="Palatino Linotype"/>
              </a:rPr>
              <a:t>and</a:t>
            </a:r>
            <a:r>
              <a:rPr dirty="0" baseline="5555" sz="1500" spc="52">
                <a:latin typeface="Palatino Linotype"/>
                <a:cs typeface="Palatino Linotype"/>
              </a:rPr>
              <a:t> </a:t>
            </a:r>
            <a:r>
              <a:rPr dirty="0" baseline="5555" sz="1500" spc="-412" i="1">
                <a:latin typeface="Meiryo"/>
                <a:cs typeface="Meiryo"/>
              </a:rPr>
              <a:t/>
            </a:r>
            <a:r>
              <a:rPr dirty="0" baseline="-12820" sz="975" spc="-412" i="1">
                <a:latin typeface="Palatino Linotype"/>
                <a:cs typeface="Palatino Linotype"/>
              </a:rPr>
              <a:t>K</a:t>
            </a:r>
            <a:r>
              <a:rPr dirty="0" sz="650" spc="-275" i="1">
                <a:latin typeface="Meiryo"/>
                <a:cs typeface="Meiryo"/>
              </a:rPr>
              <a:t>̄</a:t>
            </a:r>
            <a:r>
              <a:rPr dirty="0" sz="650" spc="-75" i="1">
                <a:latin typeface="Meiryo"/>
                <a:cs typeface="Meiryo"/>
              </a:rPr>
              <a:t> </a:t>
            </a:r>
            <a:r>
              <a:rPr dirty="0" baseline="-12820" sz="975" i="1">
                <a:latin typeface="Palatino Linotype"/>
                <a:cs typeface="Palatino Linotype"/>
              </a:rPr>
              <a:t>s</a:t>
            </a:r>
            <a:r>
              <a:rPr dirty="0" baseline="-12820" sz="975" spc="240" i="1">
                <a:latin typeface="Palatino Linotype"/>
                <a:cs typeface="Palatino Linotype"/>
              </a:rPr>
              <a:t> </a:t>
            </a:r>
            <a:r>
              <a:rPr dirty="0" baseline="5555" sz="1500">
                <a:latin typeface="Palatino Linotype"/>
                <a:cs typeface="Palatino Linotype"/>
              </a:rPr>
              <a:t>are</a:t>
            </a:r>
            <a:r>
              <a:rPr dirty="0" baseline="5555" sz="1500" spc="52">
                <a:latin typeface="Palatino Linotype"/>
                <a:cs typeface="Palatino Linotype"/>
              </a:rPr>
              <a:t> </a:t>
            </a:r>
            <a:r>
              <a:rPr dirty="0" baseline="5555" sz="1500">
                <a:latin typeface="Palatino Linotype"/>
                <a:cs typeface="Palatino Linotype"/>
              </a:rPr>
              <a:t>the</a:t>
            </a:r>
            <a:r>
              <a:rPr dirty="0" baseline="5555" sz="1500" spc="52">
                <a:latin typeface="Palatino Linotype"/>
                <a:cs typeface="Palatino Linotype"/>
              </a:rPr>
              <a:t> </a:t>
            </a:r>
            <a:r>
              <a:rPr dirty="0" baseline="5555" sz="1500" spc="-52">
                <a:latin typeface="Palatino Linotype"/>
                <a:cs typeface="Palatino Linotype"/>
              </a:rPr>
              <a:t>sample</a:t>
            </a:r>
            <a:r>
              <a:rPr dirty="0" baseline="5555" sz="1500" spc="44">
                <a:latin typeface="Palatino Linotype"/>
                <a:cs typeface="Palatino Linotype"/>
              </a:rPr>
              <a:t> </a:t>
            </a:r>
            <a:r>
              <a:rPr dirty="0" baseline="5555" sz="1500" spc="-44">
                <a:latin typeface="Palatino Linotype"/>
                <a:cs typeface="Palatino Linotype"/>
              </a:rPr>
              <a:t>covariance</a:t>
            </a:r>
            <a:r>
              <a:rPr dirty="0" baseline="5555" sz="1500" spc="52">
                <a:latin typeface="Palatino Linotype"/>
                <a:cs typeface="Palatino Linotype"/>
              </a:rPr>
              <a:t> </a:t>
            </a:r>
            <a:r>
              <a:rPr dirty="0" baseline="5555" sz="1500" spc="-52">
                <a:latin typeface="Palatino Linotype"/>
                <a:cs typeface="Palatino Linotype"/>
              </a:rPr>
              <a:t>weights,</a:t>
            </a:r>
            <a:r>
              <a:rPr dirty="0" baseline="5555" sz="1500" spc="52">
                <a:latin typeface="Palatino Linotype"/>
                <a:cs typeface="Palatino Linotype"/>
              </a:rPr>
              <a:t> </a:t>
            </a:r>
            <a:r>
              <a:rPr dirty="0" baseline="5555" sz="1500" spc="-15">
                <a:latin typeface="Palatino Linotype"/>
                <a:cs typeface="Palatino Linotype"/>
              </a:rPr>
              <a:t>which </a:t>
            </a:r>
            <a:r>
              <a:rPr dirty="0" sz="1000" spc="-50">
                <a:latin typeface="Palatino Linotype"/>
                <a:cs typeface="Palatino Linotype"/>
              </a:rPr>
              <a:t>depend</a:t>
            </a:r>
            <a:r>
              <a:rPr dirty="0" sz="1000" spc="-20">
                <a:latin typeface="Palatino Linotype"/>
                <a:cs typeface="Palatino Linotype"/>
              </a:rPr>
              <a:t> 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choice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kernel.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141189" y="4726047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368647" y="4615523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20" i="1">
                <a:latin typeface="Meiryo"/>
                <a:cs typeface="Meiryo"/>
              </a:rPr>
              <a:t>̂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414482" y="4665368"/>
            <a:ext cx="8382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5" i="1">
                <a:latin typeface="Palatino Linotype"/>
                <a:cs typeface="Palatino Linotype"/>
              </a:rPr>
              <a:t>yn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/>
          <p:nvPr/>
        </p:nvSpPr>
        <p:spPr>
          <a:xfrm>
            <a:off x="1379065" y="4760836"/>
            <a:ext cx="114300" cy="0"/>
          </a:xfrm>
          <a:custGeom>
            <a:avLst/>
            <a:gdLst/>
            <a:ahLst/>
            <a:cxnLst/>
            <a:rect l="l" t="t" r="r" b="b"/>
            <a:pathLst>
              <a:path w="114300" h="0">
                <a:moveTo>
                  <a:pt x="0" y="0"/>
                </a:moveTo>
                <a:lnTo>
                  <a:pt x="114185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 txBox="1"/>
          <p:nvPr/>
        </p:nvSpPr>
        <p:spPr>
          <a:xfrm>
            <a:off x="1340970" y="4755200"/>
            <a:ext cx="1466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>̂</a:t>
            </a:r>
            <a:r>
              <a:rPr dirty="0" baseline="-18518" sz="675" spc="-525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436662" y="4819327"/>
            <a:ext cx="5651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1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676806" y="4653267"/>
            <a:ext cx="48520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7376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Calling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sz="1000" spc="375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ratio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between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long-</a:t>
            </a:r>
            <a:r>
              <a:rPr dirty="0" sz="1000">
                <a:latin typeface="Palatino Linotype"/>
                <a:cs typeface="Palatino Linotype"/>
              </a:rPr>
              <a:t>term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short-</a:t>
            </a:r>
            <a:r>
              <a:rPr dirty="0" sz="1000">
                <a:latin typeface="Palatino Linotype"/>
                <a:cs typeface="Palatino Linotype"/>
              </a:rPr>
              <a:t>term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variance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25">
                <a:latin typeface="Palatino Linotype"/>
                <a:cs typeface="Palatino Linotype"/>
              </a:rPr>
              <a:t>th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561818" y="4852696"/>
            <a:ext cx="825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-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650" spc="-6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647195" y="4784142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543374" y="4872273"/>
            <a:ext cx="5011420" cy="2070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925"/>
              </a:lnSpc>
              <a:spcBef>
                <a:spcPts val="95"/>
              </a:spcBef>
              <a:tabLst>
                <a:tab pos="1284605" algn="l"/>
              </a:tabLst>
            </a:pP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45" i="1">
                <a:latin typeface="Palatino Linotype"/>
                <a:cs typeface="Palatino Linotype"/>
              </a:rPr>
              <a:t>s</a:t>
            </a:r>
            <a:r>
              <a:rPr dirty="0" sz="1000" spc="-345" i="1">
                <a:latin typeface="Meiryo"/>
                <a:cs typeface="Meiryo"/>
              </a:rPr>
              <a:t>̄</a:t>
            </a:r>
            <a:r>
              <a:rPr dirty="0" sz="1000" spc="-10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sz="1000" spc="42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sample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average</a:t>
            </a:r>
            <a:r>
              <a:rPr dirty="0" sz="1000" spc="-35">
                <a:latin typeface="Palatino Linotype"/>
                <a:cs typeface="Palatino Linotype"/>
              </a:rPr>
              <a:t> thereof,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Levin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(2002)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show</a:t>
            </a:r>
            <a:r>
              <a:rPr dirty="0" sz="1000" spc="-30">
                <a:latin typeface="Palatino Linotype"/>
                <a:cs typeface="Palatino Linotype"/>
              </a:rPr>
              <a:t> that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statistic:</a:t>
            </a:r>
            <a:endParaRPr sz="1000">
              <a:latin typeface="Palatino Linotype"/>
              <a:cs typeface="Palatino Linotype"/>
            </a:endParaRPr>
          </a:p>
          <a:p>
            <a:pPr marL="1030605">
              <a:lnSpc>
                <a:spcPts val="505"/>
              </a:lnSpc>
              <a:tabLst>
                <a:tab pos="1231900" algn="l"/>
              </a:tabLst>
            </a:pPr>
            <a:r>
              <a:rPr dirty="0" baseline="-17094" sz="975" spc="-75" i="1">
                <a:latin typeface="Palatino Linotype"/>
                <a:cs typeface="Palatino Linotype"/>
              </a:rPr>
              <a:t>N</a:t>
            </a:r>
            <a:r>
              <a:rPr dirty="0" baseline="-17094" sz="975" i="1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40" i="1">
                <a:latin typeface="Palatino Linotype"/>
                <a:cs typeface="Palatino Linotype"/>
              </a:rPr>
              <a:t> </a:t>
            </a: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962655" y="5241771"/>
            <a:ext cx="704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5">
                <a:latin typeface="Cambria"/>
                <a:cs typeface="Cambria"/>
              </a:rPr>
              <a:t>∗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957967" y="5324069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1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916712" y="5251288"/>
            <a:ext cx="2444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455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160363" y="5129328"/>
            <a:ext cx="10769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70" i="1">
                <a:latin typeface="Palatino Linotype"/>
                <a:cs typeface="Palatino Linotype"/>
              </a:rPr>
              <a:t>t</a:t>
            </a:r>
            <a:r>
              <a:rPr dirty="0" baseline="-21367" sz="975" spc="-254" i="1">
                <a:latin typeface="Meiryo"/>
                <a:cs typeface="Meiryo"/>
              </a:rPr>
              <a:t/>
            </a:r>
            <a:r>
              <a:rPr dirty="0" baseline="-21367" sz="975" spc="8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0" i="1">
                <a:latin typeface="Palatino Linotype"/>
                <a:cs typeface="Palatino Linotype"/>
              </a:rPr>
              <a:t> </a:t>
            </a:r>
            <a:r>
              <a:rPr dirty="0" sz="1000" spc="-360" i="1">
                <a:latin typeface="Palatino Linotype"/>
                <a:cs typeface="Palatino Linotype"/>
              </a:rPr>
              <a:t>T</a:t>
            </a:r>
            <a:r>
              <a:rPr dirty="0" baseline="13888" sz="1500" spc="-540" i="1">
                <a:latin typeface="Meiryo"/>
                <a:cs typeface="Meiryo"/>
              </a:rPr>
              <a:t>̃</a:t>
            </a:r>
            <a:r>
              <a:rPr dirty="0" baseline="13888" sz="1500" spc="-202" i="1">
                <a:latin typeface="Meiryo"/>
                <a:cs typeface="Meiryo"/>
              </a:rPr>
              <a:t> </a:t>
            </a:r>
            <a:r>
              <a:rPr dirty="0" sz="1000" spc="-490" i="1">
                <a:latin typeface="Palatino Linotype"/>
                <a:cs typeface="Palatino Linotype"/>
              </a:rPr>
              <a:t>s</a:t>
            </a:r>
            <a:r>
              <a:rPr dirty="0" sz="1000" spc="-490" i="1">
                <a:latin typeface="Meiryo"/>
                <a:cs typeface="Meiryo"/>
              </a:rPr>
              <a:t>̄̂</a:t>
            </a:r>
            <a:r>
              <a:rPr dirty="0" sz="1000" spc="-195" i="1">
                <a:latin typeface="Meiryo"/>
                <a:cs typeface="Meiryo"/>
              </a:rPr>
              <a:t> </a:t>
            </a:r>
            <a:r>
              <a:rPr dirty="0" baseline="29914" sz="975" spc="75">
                <a:latin typeface="Cambria"/>
                <a:cs typeface="Cambria"/>
              </a:rPr>
              <a:t>−</a:t>
            </a:r>
            <a:r>
              <a:rPr dirty="0" baseline="29914" sz="975" spc="15">
                <a:latin typeface="Palatino Linotype"/>
                <a:cs typeface="Palatino Linotype"/>
              </a:rPr>
              <a:t>2</a:t>
            </a:r>
            <a:r>
              <a:rPr dirty="0" sz="1000" spc="-805" i="1">
                <a:latin typeface="Meiryo"/>
                <a:cs typeface="Meiryo"/>
              </a:rPr>
              <a:t/>
            </a:r>
            <a:r>
              <a:rPr dirty="0" sz="1000" spc="-320" i="1">
                <a:latin typeface="Meiryo"/>
                <a:cs typeface="Meiryo"/>
              </a:rPr>
              <a:t>̂</a:t>
            </a:r>
            <a:r>
              <a:rPr dirty="0" sz="1000" spc="-195" i="1">
                <a:latin typeface="Meiryo"/>
                <a:cs typeface="Meiryo"/>
              </a:rPr>
              <a:t> </a:t>
            </a:r>
            <a:r>
              <a:rPr dirty="0" sz="1000" spc="-110">
                <a:latin typeface="Cambria"/>
                <a:cs typeface="Cambria"/>
              </a:rPr>
              <a:t>(</a:t>
            </a:r>
            <a:r>
              <a:rPr dirty="0" sz="1000" spc="-395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spc="-110">
                <a:latin typeface="Cambria"/>
                <a:cs typeface="Cambria"/>
              </a:rPr>
              <a:t>)</a:t>
            </a:r>
            <a:r>
              <a:rPr dirty="0" sz="1000" spc="-325" i="1">
                <a:latin typeface="Meiryo"/>
                <a:cs typeface="Meiryo"/>
              </a:rPr>
              <a:t/>
            </a:r>
            <a:r>
              <a:rPr dirty="0" baseline="29914" sz="975" spc="-60">
                <a:latin typeface="Cambria"/>
                <a:cs typeface="Cambria"/>
              </a:rPr>
              <a:t>∗</a:t>
            </a:r>
            <a:endParaRPr baseline="29914" sz="975">
              <a:latin typeface="Cambria"/>
              <a:cs typeface="Cambria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185771" y="5210795"/>
            <a:ext cx="11169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54990" algn="l"/>
                <a:tab pos="964565" algn="l"/>
              </a:tabLst>
            </a:pPr>
            <a:r>
              <a:rPr dirty="0" u="sng" sz="6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650" spc="-4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̃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	</a:t>
            </a:r>
            <a:r>
              <a:rPr dirty="0" sz="650" spc="370" i="1">
                <a:latin typeface="Meiryo"/>
                <a:cs typeface="Meiryo"/>
              </a:rPr>
              <a:t> 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̃</a:t>
            </a:r>
            <a:r>
              <a:rPr dirty="0" u="sng" sz="650" spc="2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650">
              <a:latin typeface="Meiryo"/>
              <a:cs typeface="Meiryo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137885" y="5230223"/>
            <a:ext cx="1377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mT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602483" y="5294266"/>
            <a:ext cx="1955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487" i="1">
                <a:latin typeface="Meiryo"/>
                <a:cs typeface="Meiryo"/>
              </a:rPr>
              <a:t/>
            </a:r>
            <a:r>
              <a:rPr dirty="0" sz="650" spc="65">
                <a:latin typeface="Cambria"/>
                <a:cs typeface="Cambria"/>
              </a:rPr>
              <a:t>∗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670378" y="5440767"/>
            <a:ext cx="1917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m</a:t>
            </a:r>
            <a:r>
              <a:rPr dirty="0" sz="650" spc="5" i="1">
                <a:latin typeface="Palatino Linotype"/>
                <a:cs typeface="Palatino Linotype"/>
              </a:rPr>
              <a:t>T</a:t>
            </a:r>
            <a:r>
              <a:rPr dirty="0" baseline="12820" sz="975" spc="-315" i="1">
                <a:latin typeface="Meiryo"/>
                <a:cs typeface="Meiryo"/>
              </a:rPr>
              <a:t>̃</a:t>
            </a:r>
            <a:endParaRPr baseline="12820" sz="975">
              <a:latin typeface="Meiryo"/>
              <a:cs typeface="Meiryo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995227" y="5680340"/>
            <a:ext cx="6870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520065" algn="l"/>
              </a:tabLst>
            </a:pPr>
            <a:r>
              <a:rPr dirty="0" sz="650" spc="65" i="1">
                <a:latin typeface="Palatino Linotype"/>
                <a:cs typeface="Palatino Linotype"/>
              </a:rPr>
              <a:t>m</a:t>
            </a:r>
            <a:r>
              <a:rPr dirty="0" sz="650" spc="40" i="1">
                <a:latin typeface="Palatino Linotype"/>
                <a:cs typeface="Palatino Linotype"/>
              </a:rPr>
              <a:t>T</a:t>
            </a:r>
            <a:r>
              <a:rPr dirty="0" baseline="12820" sz="975" spc="-262" i="1">
                <a:latin typeface="Meiryo"/>
                <a:cs typeface="Meiryo"/>
              </a:rPr>
              <a:t>̃</a:t>
            </a:r>
            <a:r>
              <a:rPr dirty="0" baseline="12820" sz="975" i="1">
                <a:latin typeface="Meiryo"/>
                <a:cs typeface="Meiryo"/>
              </a:rPr>
              <a:t>	</a:t>
            </a:r>
            <a:r>
              <a:rPr dirty="0" sz="650" spc="65" i="1">
                <a:latin typeface="Palatino Linotype"/>
                <a:cs typeface="Palatino Linotype"/>
              </a:rPr>
              <a:t>m</a:t>
            </a:r>
            <a:r>
              <a:rPr dirty="0" sz="650" spc="40" i="1">
                <a:latin typeface="Palatino Linotype"/>
                <a:cs typeface="Palatino Linotype"/>
              </a:rPr>
              <a:t>T</a:t>
            </a:r>
            <a:r>
              <a:rPr dirty="0" baseline="12820" sz="975" spc="-262" i="1">
                <a:latin typeface="Meiryo"/>
                <a:cs typeface="Meiryo"/>
              </a:rPr>
              <a:t>̃</a:t>
            </a:r>
            <a:endParaRPr baseline="12820" sz="975">
              <a:latin typeface="Meiryo"/>
              <a:cs typeface="Meiryo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543378" y="5579331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normally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distributed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under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null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unit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root.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Meiryo"/>
                <a:cs typeface="Meiryo"/>
              </a:rPr>
              <a:t/>
            </a:r>
            <a:r>
              <a:rPr dirty="0" baseline="29914" sz="975" spc="-30">
                <a:latin typeface="Cambria"/>
                <a:cs typeface="Cambria"/>
              </a:rPr>
              <a:t>∗</a:t>
            </a:r>
            <a:r>
              <a:rPr dirty="0" baseline="29914" sz="975" spc="397">
                <a:latin typeface="Cambria"/>
                <a:cs typeface="Cambria"/>
              </a:rPr>
              <a:t> 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0" i="1">
                <a:latin typeface="Meiryo"/>
                <a:cs typeface="Meiryo"/>
              </a:rPr>
              <a:t/>
            </a:r>
            <a:r>
              <a:rPr dirty="0" baseline="29914" sz="975" spc="135">
                <a:latin typeface="Cambria"/>
                <a:cs typeface="Cambria"/>
              </a:rPr>
              <a:t>∗</a:t>
            </a:r>
            <a:r>
              <a:rPr dirty="0" baseline="29914" sz="975" spc="382">
                <a:latin typeface="Cambria"/>
                <a:cs typeface="Cambria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found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68794" y="5736840"/>
            <a:ext cx="9810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original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paper.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543383" y="6065295"/>
            <a:ext cx="5011420" cy="10769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900" b="1">
                <a:latin typeface="Calibri"/>
                <a:cs typeface="Calibri"/>
              </a:rPr>
              <a:t>8.4.2.3</a:t>
            </a:r>
            <a:r>
              <a:rPr dirty="0" sz="900" spc="300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Im,</a:t>
            </a:r>
            <a:r>
              <a:rPr dirty="0" sz="900" spc="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Pesaran</a:t>
            </a:r>
            <a:r>
              <a:rPr dirty="0" sz="900" spc="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and Shin</a:t>
            </a:r>
            <a:r>
              <a:rPr dirty="0" sz="900" spc="5" b="1">
                <a:latin typeface="Calibri"/>
                <a:cs typeface="Calibri"/>
              </a:rPr>
              <a:t> </a:t>
            </a:r>
            <a:r>
              <a:rPr dirty="0" sz="900" spc="-20" b="1">
                <a:latin typeface="Calibri"/>
                <a:cs typeface="Calibri"/>
              </a:rPr>
              <a:t>Test</a:t>
            </a:r>
            <a:endParaRPr sz="900">
              <a:latin typeface="Calibri"/>
              <a:cs typeface="Calibri"/>
            </a:endParaRPr>
          </a:p>
          <a:p>
            <a:pPr algn="just" marL="38100">
              <a:lnSpc>
                <a:spcPts val="1200"/>
              </a:lnSpc>
              <a:spcBef>
                <a:spcPts val="20"/>
              </a:spcBef>
            </a:pP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55">
                <a:latin typeface="Palatino Linotype"/>
                <a:cs typeface="Palatino Linotype"/>
              </a:rPr>
              <a:t>drawbacks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45">
                <a:latin typeface="Palatino Linotype"/>
                <a:cs typeface="Palatino Linotype"/>
              </a:rPr>
              <a:t>Levin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(2002)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40">
                <a:latin typeface="Palatino Linotype"/>
                <a:cs typeface="Palatino Linotype"/>
              </a:rPr>
              <a:t>alternative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hypothesis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holds</a:t>
            </a:r>
            <a:r>
              <a:rPr dirty="0" sz="1000" spc="-20">
                <a:latin typeface="Palatino Linotype"/>
                <a:cs typeface="Palatino Linotype"/>
              </a:rPr>
              <a:t> that</a:t>
            </a:r>
            <a:endParaRPr sz="1000">
              <a:latin typeface="Palatino Linotype"/>
              <a:cs typeface="Palatino Linotype"/>
            </a:endParaRPr>
          </a:p>
          <a:p>
            <a:pPr algn="just" marL="38100" marR="30480">
              <a:lnSpc>
                <a:spcPts val="1200"/>
              </a:lnSpc>
              <a:spcBef>
                <a:spcPts val="35"/>
              </a:spcBef>
            </a:pP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30">
                <a:latin typeface="Arial"/>
                <a:cs typeface="Arial"/>
              </a:rPr>
              <a:t>≠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1,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ame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Im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 </a:t>
            </a:r>
            <a:r>
              <a:rPr dirty="0" sz="1000" spc="-5">
                <a:latin typeface="Palatino Linotype"/>
                <a:cs typeface="Palatino Linotype"/>
              </a:rPr>
              <a:t>(2003)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</a:t>
            </a:r>
            <a:r>
              <a:rPr dirty="0" sz="1000" b="1">
                <a:latin typeface="Cambria"/>
                <a:cs typeface="Cambria"/>
              </a:rPr>
              <a:t>i</a:t>
            </a:r>
            <a:r>
              <a:rPr dirty="0" sz="1000" spc="10" b="1">
                <a:latin typeface="Cambria"/>
                <a:cs typeface="Cambria"/>
              </a:rPr>
              <a:t>p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limi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tion: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still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tive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now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45" i="1">
                <a:latin typeface="Meiryo"/>
                <a:cs typeface="Meiryo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 </a:t>
            </a:r>
            <a:r>
              <a:rPr dirty="0" sz="1000" spc="-125" i="1">
                <a:latin typeface="Meiryo"/>
                <a:cs typeface="Meiryo"/>
              </a:rPr>
              <a:t>&lt;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Cambria"/>
                <a:cs typeface="Cambria"/>
              </a:rPr>
              <a:t>i</a:t>
            </a:r>
            <a:r>
              <a:rPr dirty="0" sz="1000" spc="10" b="1">
                <a:latin typeface="Cambria"/>
                <a:cs typeface="Cambria"/>
              </a:rPr>
              <a:t>p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8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verage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-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H</a:t>
            </a:r>
            <a:r>
              <a:rPr dirty="0" baseline="-21367" sz="975" spc="15">
                <a:latin typeface="Palatino Linotype"/>
                <a:cs typeface="Palatino Linotype"/>
              </a:rPr>
              <a:t>0</a:t>
            </a:r>
            <a:r>
              <a:rPr dirty="0" baseline="-21367" sz="975">
                <a:latin typeface="Palatino Linotype"/>
                <a:cs typeface="Palatino Linotype"/>
              </a:rPr>
              <a:t>  </a:t>
            </a:r>
            <a:r>
              <a:rPr dirty="0" sz="1000" spc="175">
                <a:latin typeface="Cambria"/>
                <a:cs typeface="Cambria"/>
              </a:rPr>
              <a:t>∶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75" b="1">
                <a:latin typeface="Cambria"/>
                <a:cs typeface="Cambria"/>
              </a:rPr>
              <a:t>a</a:t>
            </a:r>
            <a:r>
              <a:rPr dirty="0" cap="small" sz="1000" spc="85" b="1">
                <a:latin typeface="Cambria"/>
                <a:cs typeface="Cambria"/>
              </a:rPr>
              <a:t>d</a:t>
            </a:r>
            <a:r>
              <a:rPr dirty="0" sz="1000" spc="185" b="1">
                <a:latin typeface="Cambria"/>
                <a:cs typeface="Cambria"/>
              </a:rPr>
              <a:t>f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ssions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(8.13):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878648" y="7214774"/>
            <a:ext cx="412750" cy="349885"/>
          </a:xfrm>
          <a:prstGeom prst="rect">
            <a:avLst/>
          </a:prstGeom>
        </p:spPr>
        <p:txBody>
          <a:bodyPr wrap="square" lIns="0" tIns="2222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75"/>
              </a:spcBef>
            </a:pPr>
            <a:r>
              <a:rPr dirty="0" baseline="-33333" sz="1500" spc="-472" i="1">
                <a:latin typeface="Palatino Linotype"/>
                <a:cs typeface="Palatino Linotype"/>
              </a:rPr>
              <a:t>t</a:t>
            </a:r>
            <a:r>
              <a:rPr dirty="0" baseline="-25000" sz="1500" spc="-472" i="1">
                <a:latin typeface="Meiryo"/>
                <a:cs typeface="Meiryo"/>
              </a:rPr>
              <a:t>̄</a:t>
            </a:r>
            <a:r>
              <a:rPr dirty="0" baseline="-25000" sz="1500" spc="-60" i="1">
                <a:latin typeface="Meiryo"/>
                <a:cs typeface="Meiryo"/>
              </a:rPr>
              <a:t> </a:t>
            </a:r>
            <a:r>
              <a:rPr dirty="0" baseline="-33333" sz="1500" spc="187">
                <a:latin typeface="Cambria"/>
                <a:cs typeface="Cambria"/>
              </a:rPr>
              <a:t>=</a:t>
            </a:r>
            <a:r>
              <a:rPr dirty="0" baseline="-33333" sz="1500" spc="262">
                <a:latin typeface="Cambria"/>
                <a:cs typeface="Cambria"/>
              </a:rPr>
              <a:t> </a:t>
            </a:r>
            <a:r>
              <a:rPr dirty="0" u="sng" sz="1000" spc="-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marL="268605">
              <a:lnSpc>
                <a:spcPct val="100000"/>
              </a:lnSpc>
              <a:spcBef>
                <a:spcPts val="7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333449" y="7177791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274925" y="7182961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282698" y="7475770"/>
            <a:ext cx="1739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434121" y="7329949"/>
            <a:ext cx="2070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 spc="-44" i="1">
                <a:latin typeface="Palatino Linotype"/>
                <a:cs typeface="Palatino Linotype"/>
              </a:rPr>
              <a:t>t</a:t>
            </a:r>
            <a:r>
              <a:rPr dirty="0" sz="650" spc="-30" i="1">
                <a:latin typeface="Meiryo"/>
                <a:cs typeface="Meiryo"/>
              </a:rPr>
              <a:t/>
            </a:r>
            <a:r>
              <a:rPr dirty="0" sz="650" spc="-3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530690" y="7627015"/>
            <a:ext cx="5036820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 marR="431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Cambria"/>
                <a:cs typeface="Cambria"/>
              </a:rPr>
              <a:t>ips</a:t>
            </a:r>
            <a:r>
              <a:rPr dirty="0" sz="1000" spc="40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statistic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follows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nonstandard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distribution,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must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therefore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compared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with </a:t>
            </a:r>
            <a:r>
              <a:rPr dirty="0" sz="1000" spc="-60">
                <a:latin typeface="Palatino Linotype"/>
                <a:cs typeface="Palatino Linotype"/>
              </a:rPr>
              <a:t>values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tabulated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60" i="1">
                <a:latin typeface="Palatino Linotype"/>
                <a:cs typeface="Palatino Linotype"/>
              </a:rPr>
              <a:t>ad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hoc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Alternatively,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standardized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60">
                <a:latin typeface="Palatino Linotype"/>
                <a:cs typeface="Palatino Linotype"/>
              </a:rPr>
              <a:t>E</a:t>
            </a:r>
            <a:r>
              <a:rPr dirty="0" sz="1000" spc="-160">
                <a:latin typeface="Cambria"/>
                <a:cs typeface="Cambria"/>
              </a:rPr>
              <a:t>(</a:t>
            </a:r>
            <a:r>
              <a:rPr dirty="0" sz="1000" spc="-160" i="1">
                <a:latin typeface="Palatino Linotype"/>
                <a:cs typeface="Palatino Linotype"/>
              </a:rPr>
              <a:t>t</a:t>
            </a:r>
            <a:r>
              <a:rPr dirty="0" baseline="8333" sz="1500" spc="-240" i="1">
                <a:latin typeface="Meiryo"/>
                <a:cs typeface="Meiryo"/>
              </a:rPr>
              <a:t>̄</a:t>
            </a:r>
            <a:r>
              <a:rPr dirty="0" sz="1000" spc="-160">
                <a:latin typeface="Cambria"/>
                <a:cs typeface="Cambria"/>
              </a:rPr>
              <a:t>)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702868" y="7952313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1" name="object 61" descr=""/>
          <p:cNvSpPr/>
          <p:nvPr/>
        </p:nvSpPr>
        <p:spPr>
          <a:xfrm>
            <a:off x="4011165" y="7963867"/>
            <a:ext cx="70485" cy="0"/>
          </a:xfrm>
          <a:custGeom>
            <a:avLst/>
            <a:gdLst/>
            <a:ahLst/>
            <a:cxnLst/>
            <a:rect l="l" t="t" r="r" b="b"/>
            <a:pathLst>
              <a:path w="70485" h="0">
                <a:moveTo>
                  <a:pt x="0" y="0"/>
                </a:moveTo>
                <a:lnTo>
                  <a:pt x="70180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" name="object 62" descr=""/>
          <p:cNvSpPr txBox="1"/>
          <p:nvPr/>
        </p:nvSpPr>
        <p:spPr>
          <a:xfrm>
            <a:off x="3893747" y="7950227"/>
            <a:ext cx="50863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55555" sz="975" spc="150">
                <a:latin typeface="Meiryo"/>
                <a:cs typeface="Meiryo"/>
              </a:rPr>
              <a:t>√</a:t>
            </a:r>
            <a:r>
              <a:rPr dirty="0" sz="650" spc="100" i="1">
                <a:latin typeface="Palatino Linotype"/>
                <a:cs typeface="Palatino Linotype"/>
              </a:rPr>
              <a:t>N</a:t>
            </a:r>
            <a:r>
              <a:rPr dirty="0" sz="650" spc="-105" i="1">
                <a:latin typeface="Palatino Linotype"/>
                <a:cs typeface="Palatino Linotype"/>
              </a:rPr>
              <a:t> </a:t>
            </a:r>
            <a:r>
              <a:rPr dirty="0" sz="650" spc="-10">
                <a:latin typeface="Cambria"/>
                <a:cs typeface="Cambria"/>
              </a:rPr>
              <a:t>(</a:t>
            </a:r>
            <a:r>
              <a:rPr dirty="0" sz="650" spc="-190" i="1">
                <a:latin typeface="Palatino Linotype"/>
                <a:cs typeface="Palatino Linotype"/>
              </a:rPr>
              <a:t>t</a:t>
            </a:r>
            <a:r>
              <a:rPr dirty="0" baseline="8547" sz="975" spc="-225" i="1">
                <a:latin typeface="Meiryo"/>
                <a:cs typeface="Meiryo"/>
              </a:rPr>
              <a:t>̄</a:t>
            </a:r>
            <a:r>
              <a:rPr dirty="0" sz="650" spc="125">
                <a:latin typeface="Cambria"/>
                <a:cs typeface="Cambria"/>
              </a:rPr>
              <a:t>−</a:t>
            </a:r>
            <a:r>
              <a:rPr dirty="0" sz="650" spc="5">
                <a:latin typeface="Palatino Linotype"/>
                <a:cs typeface="Palatino Linotype"/>
              </a:rPr>
              <a:t>E</a:t>
            </a:r>
            <a:r>
              <a:rPr dirty="0" sz="650" spc="-10">
                <a:latin typeface="Cambria"/>
                <a:cs typeface="Cambria"/>
              </a:rPr>
              <a:t>(</a:t>
            </a:r>
            <a:r>
              <a:rPr dirty="0" sz="650" spc="-190" i="1">
                <a:latin typeface="Palatino Linotype"/>
                <a:cs typeface="Palatino Linotype"/>
              </a:rPr>
              <a:t>t</a:t>
            </a:r>
            <a:r>
              <a:rPr dirty="0" baseline="8547" sz="975" spc="-225" i="1">
                <a:latin typeface="Meiryo"/>
                <a:cs typeface="Meiryo"/>
              </a:rPr>
              <a:t>̄</a:t>
            </a:r>
            <a:r>
              <a:rPr dirty="0" sz="650" spc="-10">
                <a:latin typeface="Cambria"/>
                <a:cs typeface="Cambria"/>
              </a:rPr>
              <a:t>))</a:t>
            </a:r>
            <a:endParaRPr sz="650">
              <a:latin typeface="Cambria"/>
              <a:cs typeface="Cambria"/>
            </a:endParaRPr>
          </a:p>
        </p:txBody>
      </p:sp>
      <p:grpSp>
        <p:nvGrpSpPr>
          <p:cNvPr id="63" name="object 63" descr=""/>
          <p:cNvGrpSpPr/>
          <p:nvPr/>
        </p:nvGrpSpPr>
        <p:grpSpPr>
          <a:xfrm>
            <a:off x="3931841" y="8074508"/>
            <a:ext cx="432434" cy="28575"/>
            <a:chOff x="3931841" y="8074508"/>
            <a:chExt cx="432434" cy="28575"/>
          </a:xfrm>
        </p:grpSpPr>
        <p:sp>
          <p:nvSpPr>
            <p:cNvPr id="64" name="object 64" descr=""/>
            <p:cNvSpPr/>
            <p:nvPr/>
          </p:nvSpPr>
          <p:spPr>
            <a:xfrm>
              <a:off x="3931841" y="8078737"/>
              <a:ext cx="432434" cy="0"/>
            </a:xfrm>
            <a:custGeom>
              <a:avLst/>
              <a:gdLst/>
              <a:ahLst/>
              <a:cxnLst/>
              <a:rect l="l" t="t" r="r" b="b"/>
              <a:pathLst>
                <a:path w="432435" h="0">
                  <a:moveTo>
                    <a:pt x="0" y="0"/>
                  </a:moveTo>
                  <a:lnTo>
                    <a:pt x="431939" y="0"/>
                  </a:lnTo>
                </a:path>
              </a:pathLst>
            </a:custGeom>
            <a:ln w="845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4113578" y="8099767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0" y="0"/>
                  </a:moveTo>
                  <a:lnTo>
                    <a:pt x="147675" y="0"/>
                  </a:lnTo>
                </a:path>
              </a:pathLst>
            </a:custGeom>
            <a:ln w="57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6" name="object 66" descr=""/>
          <p:cNvSpPr txBox="1"/>
          <p:nvPr/>
        </p:nvSpPr>
        <p:spPr>
          <a:xfrm>
            <a:off x="3996268" y="8082698"/>
            <a:ext cx="3035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51282" sz="975" spc="352">
                <a:latin typeface="Meiryo"/>
                <a:cs typeface="Meiryo"/>
              </a:rPr>
              <a:t>√</a:t>
            </a:r>
            <a:r>
              <a:rPr dirty="0" sz="650" spc="20">
                <a:latin typeface="Palatino Linotype"/>
                <a:cs typeface="Palatino Linotype"/>
              </a:rPr>
              <a:t>V</a:t>
            </a:r>
            <a:r>
              <a:rPr dirty="0" sz="650">
                <a:latin typeface="Cambria"/>
                <a:cs typeface="Cambria"/>
              </a:rPr>
              <a:t>(</a:t>
            </a:r>
            <a:r>
              <a:rPr dirty="0" sz="650" spc="-180" i="1">
                <a:latin typeface="Palatino Linotype"/>
                <a:cs typeface="Palatino Linotype"/>
              </a:rPr>
              <a:t>t</a:t>
            </a:r>
            <a:r>
              <a:rPr dirty="0" baseline="8547" sz="975" spc="-232" i="1">
                <a:latin typeface="Meiryo"/>
                <a:cs typeface="Meiryo"/>
              </a:rPr>
              <a:t>̄</a:t>
            </a:r>
            <a:r>
              <a:rPr dirty="0" sz="6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4366286" y="7971173"/>
            <a:ext cx="546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568804" y="7934976"/>
            <a:ext cx="3331210" cy="4019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0650" marR="5080" indent="-108585">
              <a:lnSpc>
                <a:spcPct val="123400"/>
              </a:lnSpc>
              <a:spcBef>
                <a:spcPts val="100"/>
              </a:spcBef>
            </a:pPr>
            <a:r>
              <a:rPr dirty="0" sz="1000" spc="-20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Cambria"/>
                <a:cs typeface="Cambria"/>
              </a:rPr>
              <a:t>)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given</a:t>
            </a:r>
            <a:r>
              <a:rPr dirty="0" sz="1000" spc="-20">
                <a:latin typeface="Palatino Linotype"/>
                <a:cs typeface="Palatino Linotype"/>
              </a:rPr>
              <a:t> 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(2003)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paper.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statistic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then </a:t>
            </a:r>
            <a:r>
              <a:rPr dirty="0" sz="1000" spc="-45">
                <a:latin typeface="Palatino Linotype"/>
                <a:cs typeface="Palatino Linotype"/>
              </a:rPr>
              <a:t>which,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under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null</a:t>
            </a:r>
            <a:r>
              <a:rPr dirty="0" sz="1000" spc="-20">
                <a:latin typeface="Palatino Linotype"/>
                <a:cs typeface="Palatino Linotype"/>
              </a:rPr>
              <a:t> of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root,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</a:t>
            </a:r>
            <a:r>
              <a:rPr dirty="0" sz="1000" spc="-45">
                <a:latin typeface="Palatino Linotype"/>
                <a:cs typeface="Palatino Linotype"/>
              </a:rPr>
              <a:t>normally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distributed.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58664" y="607782"/>
            <a:ext cx="5294630" cy="8864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206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00">
              <a:latin typeface="Calibri"/>
              <a:cs typeface="Calibri"/>
            </a:endParaRPr>
          </a:p>
          <a:p>
            <a:pPr marL="308610">
              <a:lnSpc>
                <a:spcPct val="100000"/>
              </a:lnSpc>
            </a:pPr>
            <a:r>
              <a:rPr dirty="0" sz="900" b="1">
                <a:latin typeface="Calibri"/>
                <a:cs typeface="Calibri"/>
              </a:rPr>
              <a:t>8.4.2.4</a:t>
            </a:r>
            <a:r>
              <a:rPr dirty="0" sz="900" spc="290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The</a:t>
            </a:r>
            <a:r>
              <a:rPr dirty="0" sz="900" spc="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Maddala and</a:t>
            </a:r>
            <a:r>
              <a:rPr dirty="0" sz="900" spc="5" b="1">
                <a:latin typeface="Calibri"/>
                <a:cs typeface="Calibri"/>
              </a:rPr>
              <a:t> </a:t>
            </a:r>
            <a:r>
              <a:rPr dirty="0" sz="900" spc="-20" b="1">
                <a:latin typeface="Calibri"/>
                <a:cs typeface="Calibri"/>
              </a:rPr>
              <a:t>Wu</a:t>
            </a:r>
            <a:r>
              <a:rPr dirty="0" sz="900" b="1">
                <a:latin typeface="Calibri"/>
                <a:cs typeface="Calibri"/>
              </a:rPr>
              <a:t> </a:t>
            </a:r>
            <a:r>
              <a:rPr dirty="0" sz="900" spc="-20" b="1">
                <a:latin typeface="Calibri"/>
                <a:cs typeface="Calibri"/>
              </a:rPr>
              <a:t>Test</a:t>
            </a:r>
            <a:endParaRPr sz="900">
              <a:latin typeface="Calibri"/>
              <a:cs typeface="Calibri"/>
            </a:endParaRPr>
          </a:p>
          <a:p>
            <a:pPr algn="just" marL="308610" marR="43180">
              <a:lnSpc>
                <a:spcPct val="100000"/>
              </a:lnSpc>
              <a:spcBef>
                <a:spcPts val="20"/>
              </a:spcBef>
            </a:pPr>
            <a:r>
              <a:rPr dirty="0" sz="1000" spc="-55">
                <a:latin typeface="Palatino Linotype"/>
                <a:cs typeface="Palatino Linotype"/>
              </a:rPr>
              <a:t>Mad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(1999)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imi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omogeneity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under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tive.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ns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ad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-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ombining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iti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lu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lu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75" b="1">
                <a:latin typeface="Cambria"/>
                <a:cs typeface="Cambria"/>
              </a:rPr>
              <a:t>a</a:t>
            </a:r>
            <a:r>
              <a:rPr dirty="0" cap="small" sz="1000" spc="85" b="1">
                <a:latin typeface="Cambria"/>
                <a:cs typeface="Cambria"/>
              </a:rPr>
              <a:t>d</a:t>
            </a:r>
            <a:r>
              <a:rPr dirty="0" sz="1000" spc="185" b="1">
                <a:latin typeface="Cambria"/>
                <a:cs typeface="Cambria"/>
              </a:rPr>
              <a:t>f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70">
                <a:latin typeface="Palatino Linotype"/>
                <a:cs typeface="Palatino Linotype"/>
              </a:rPr>
              <a:t>h</a:t>
            </a:r>
            <a:r>
              <a:rPr dirty="0" sz="1000" spc="2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pl</a:t>
            </a:r>
            <a:r>
              <a:rPr dirty="0" sz="1000" spc="-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349555" y="1557429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302803" y="1562599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864644" y="1639937"/>
            <a:ext cx="1250315" cy="343535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395"/>
              </a:spcBef>
              <a:tabLst>
                <a:tab pos="635000" algn="l"/>
              </a:tabLst>
            </a:pPr>
            <a:r>
              <a:rPr dirty="0" sz="1000">
                <a:latin typeface="Palatino Linotype"/>
                <a:cs typeface="Palatino Linotype"/>
              </a:rPr>
              <a:t>P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−</a:t>
            </a:r>
            <a:r>
              <a:rPr dirty="0" sz="1000" spc="35">
                <a:latin typeface="Palatino Linotype"/>
                <a:cs typeface="Palatino Linotype"/>
              </a:rPr>
              <a:t>2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p-</a:t>
            </a:r>
            <a:r>
              <a:rPr dirty="0" sz="1000" spc="-10">
                <a:latin typeface="Palatino Linotype"/>
                <a:cs typeface="Palatino Linotype"/>
              </a:rPr>
              <a:t>value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endParaRPr baseline="-21367" sz="975">
              <a:latin typeface="Palatino Linotype"/>
              <a:cs typeface="Palatino Linotype"/>
            </a:endParaRPr>
          </a:p>
          <a:p>
            <a:pPr algn="ctr" marR="177165">
              <a:lnSpc>
                <a:spcPct val="100000"/>
              </a:lnSpc>
              <a:spcBef>
                <a:spcPts val="225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6726" y="2025630"/>
            <a:ext cx="5036820" cy="2032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318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and,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under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nit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bu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-250" i="1">
                <a:latin typeface="Meiryo"/>
                <a:cs typeface="Meiryo"/>
              </a:rPr>
              <a:t> </a:t>
            </a:r>
            <a:r>
              <a:rPr dirty="0" baseline="29914" sz="975" spc="15">
                <a:latin typeface="Palatino Linotype"/>
                <a:cs typeface="Palatino Linotype"/>
              </a:rPr>
              <a:t>2</a:t>
            </a:r>
            <a:r>
              <a:rPr dirty="0" baseline="29914" sz="975">
                <a:latin typeface="Palatino Linotype"/>
                <a:cs typeface="Palatino Linotype"/>
              </a:rPr>
              <a:t> </a:t>
            </a:r>
            <a:r>
              <a:rPr dirty="0" baseline="29914" sz="975" spc="-7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om.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50">
              <a:latin typeface="Palatino Linotype"/>
              <a:cs typeface="Palatino Linotype"/>
            </a:endParaRPr>
          </a:p>
          <a:p>
            <a:pPr algn="just" marL="50800">
              <a:lnSpc>
                <a:spcPts val="1200"/>
              </a:lnSpc>
            </a:pPr>
            <a:r>
              <a:rPr dirty="0" sz="1000" spc="-25" b="1">
                <a:latin typeface="Cambria"/>
                <a:cs typeface="Cambria"/>
              </a:rPr>
              <a:t>Example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8.8</a:t>
            </a:r>
            <a:r>
              <a:rPr dirty="0" sz="1000" spc="265" b="1">
                <a:latin typeface="Cambria"/>
                <a:cs typeface="Cambria"/>
              </a:rPr>
              <a:t>  </a:t>
            </a:r>
            <a:r>
              <a:rPr dirty="0" sz="1000" spc="-20" b="1">
                <a:latin typeface="Cambria"/>
                <a:cs typeface="Cambria"/>
              </a:rPr>
              <a:t>First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35" b="1">
                <a:latin typeface="Cambria"/>
                <a:cs typeface="Cambria"/>
              </a:rPr>
              <a:t>generation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10" b="1">
                <a:latin typeface="Cambria"/>
                <a:cs typeface="Cambria"/>
              </a:rPr>
              <a:t>unit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ambria"/>
                <a:cs typeface="Cambria"/>
              </a:rPr>
              <a:t>root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testing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HousePricesUS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50800" marR="42545">
              <a:lnSpc>
                <a:spcPts val="1200"/>
              </a:lnSpc>
              <a:spcBef>
                <a:spcPts val="40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25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ﬁrst-gener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nit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purtes</a:t>
            </a:r>
            <a:r>
              <a:rPr dirty="0" sz="1000" spc="-5">
                <a:latin typeface="Courier New"/>
                <a:cs typeface="Courier New"/>
              </a:rPr>
              <a:t>t</a:t>
            </a:r>
            <a:r>
              <a:rPr dirty="0" sz="1000" spc="-5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 </a:t>
            </a:r>
            <a:r>
              <a:rPr dirty="0" sz="1000" spc="-10">
                <a:latin typeface="Courier New"/>
                <a:cs typeface="Courier New"/>
              </a:rPr>
              <a:t>formul</a:t>
            </a:r>
            <a:r>
              <a:rPr dirty="0" sz="1000" spc="-5">
                <a:latin typeface="Courier New"/>
                <a:cs typeface="Courier New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-</a:t>
            </a:r>
            <a:r>
              <a:rPr dirty="0" sz="1000" spc="-10">
                <a:latin typeface="Courier New"/>
                <a:cs typeface="Courier New"/>
              </a:rPr>
              <a:t>dat</a:t>
            </a:r>
            <a:r>
              <a:rPr dirty="0" sz="1000" spc="-5">
                <a:latin typeface="Courier New"/>
                <a:cs typeface="Courier New"/>
              </a:rPr>
              <a:t>a</a:t>
            </a:r>
            <a:r>
              <a:rPr dirty="0" sz="1000" spc="-295">
                <a:latin typeface="Courier New"/>
                <a:cs typeface="Courier New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0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Courier New"/>
                <a:cs typeface="Courier New"/>
              </a:rPr>
              <a:t>1</a:t>
            </a:r>
            <a:r>
              <a:rPr dirty="0" sz="1000" spc="-355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tren</a:t>
            </a:r>
            <a:r>
              <a:rPr dirty="0" sz="1000" spc="-5">
                <a:latin typeface="Courier New"/>
                <a:cs typeface="Courier New"/>
              </a:rPr>
              <a:t>d</a:t>
            </a:r>
            <a:r>
              <a:rPr dirty="0" sz="1000" spc="-355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pt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end).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ption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pseries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</a:t>
            </a:r>
            <a:r>
              <a:rPr dirty="0" sz="1000" spc="15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ex</a:t>
            </a:r>
            <a:r>
              <a:rPr dirty="0" sz="1000" spc="-5">
                <a:latin typeface="Courier New"/>
                <a:cs typeface="Courier New"/>
              </a:rPr>
              <a:t>o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58750">
              <a:lnSpc>
                <a:spcPts val="1135"/>
              </a:lnSpc>
            </a:pPr>
            <a:r>
              <a:rPr dirty="0" sz="1000" spc="-50">
                <a:latin typeface="Palatino Linotype"/>
                <a:cs typeface="Palatino Linotype"/>
              </a:rPr>
              <a:t>We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below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Courier New"/>
                <a:cs typeface="Courier New"/>
              </a:rPr>
              <a:t>lags</a:t>
            </a:r>
            <a:r>
              <a:rPr dirty="0" sz="1000" spc="-375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argument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comparability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across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procedures,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instead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leaving</a:t>
            </a:r>
            <a:endParaRPr sz="1000">
              <a:latin typeface="Palatino Linotype"/>
              <a:cs typeface="Palatino Linotype"/>
            </a:endParaRPr>
          </a:p>
          <a:p>
            <a:pPr algn="just" marL="50165" marR="43180">
              <a:lnSpc>
                <a:spcPts val="1200"/>
              </a:lnSpc>
              <a:spcBef>
                <a:spcPts val="40"/>
              </a:spcBef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choice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flexible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procedures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described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above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(e.g.,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setting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Courier New"/>
                <a:cs typeface="Courier New"/>
              </a:rPr>
              <a:t>lags</a:t>
            </a:r>
            <a:r>
              <a:rPr dirty="0" sz="1000" spc="-85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argu- </a:t>
            </a:r>
            <a:r>
              <a:rPr dirty="0" sz="1000" spc="-45">
                <a:latin typeface="Palatino Linotype"/>
                <a:cs typeface="Palatino Linotype"/>
              </a:rPr>
              <a:t>ment</a:t>
            </a:r>
            <a:r>
              <a:rPr dirty="0" sz="1000" spc="-20">
                <a:latin typeface="Palatino Linotype"/>
                <a:cs typeface="Palatino Linotype"/>
              </a:rPr>
              <a:t> to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Courier New"/>
                <a:cs typeface="Courier New"/>
              </a:rPr>
              <a:t>’Hall’</a:t>
            </a:r>
            <a:r>
              <a:rPr dirty="0" sz="1000" spc="-8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select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lags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using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Hall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(1994)’s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method).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apply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price </a:t>
            </a:r>
            <a:r>
              <a:rPr dirty="0" sz="1000" spc="-45">
                <a:latin typeface="Palatino Linotype"/>
                <a:cs typeface="Palatino Linotype"/>
              </a:rPr>
              <a:t>variable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HousePricesUS</a:t>
            </a:r>
            <a:r>
              <a:rPr dirty="0" sz="1000" spc="-335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set.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67532" y="4259624"/>
            <a:ext cx="4985385" cy="368363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data("HousePricesUS",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"pder")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price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pdata.frame(HousePricesUS)$price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purtest(log(price),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"levinlin",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lags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exo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"trend")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24765" marR="1915160">
              <a:lnSpc>
                <a:spcPct val="116300"/>
              </a:lnSpc>
            </a:pPr>
            <a:r>
              <a:rPr dirty="0" sz="800" spc="-10">
                <a:latin typeface="Courier New"/>
                <a:cs typeface="Courier New"/>
              </a:rPr>
              <a:t>Levin-Lin-</a:t>
            </a:r>
            <a:r>
              <a:rPr dirty="0" sz="800">
                <a:latin typeface="Courier New"/>
                <a:cs typeface="Courier New"/>
              </a:rPr>
              <a:t>Chu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Unit-</a:t>
            </a:r>
            <a:r>
              <a:rPr dirty="0" sz="800">
                <a:latin typeface="Courier New"/>
                <a:cs typeface="Courier New"/>
              </a:rPr>
              <a:t>Root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(ex.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var.: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Individual </a:t>
            </a:r>
            <a:r>
              <a:rPr dirty="0" sz="800">
                <a:latin typeface="Courier New"/>
                <a:cs typeface="Courier New"/>
              </a:rPr>
              <a:t>Intercepts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and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Trend)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log(price)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z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1.3,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0.1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stationarity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purtest(log(price),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"madwu",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lags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exo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"trend")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24765" marR="2097405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Maddala-</a:t>
            </a:r>
            <a:r>
              <a:rPr dirty="0" sz="800">
                <a:latin typeface="Courier New"/>
                <a:cs typeface="Courier New"/>
              </a:rPr>
              <a:t>Wu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Unit-</a:t>
            </a:r>
            <a:r>
              <a:rPr dirty="0" sz="800">
                <a:latin typeface="Courier New"/>
                <a:cs typeface="Courier New"/>
              </a:rPr>
              <a:t>Root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(ex.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var.: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Individual </a:t>
            </a:r>
            <a:r>
              <a:rPr dirty="0" sz="800">
                <a:latin typeface="Courier New"/>
                <a:cs typeface="Courier New"/>
              </a:rPr>
              <a:t>Intercepts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and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Trend)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log(price)</a:t>
            </a:r>
            <a:endParaRPr sz="800">
              <a:latin typeface="Courier New"/>
              <a:cs typeface="Courier New"/>
            </a:endParaRPr>
          </a:p>
          <a:p>
            <a:pPr marL="24765" marR="2766060">
              <a:lnSpc>
                <a:spcPct val="116199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chisq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100,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98,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0.4 </a:t>
            </a: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stationarity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purtest(log(price),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"ips",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lags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exo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"trend")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ourier New"/>
              <a:cs typeface="Courier New"/>
            </a:endParaRPr>
          </a:p>
          <a:p>
            <a:pPr marL="24765" marR="1793875">
              <a:lnSpc>
                <a:spcPct val="116300"/>
              </a:lnSpc>
              <a:spcBef>
                <a:spcPts val="5"/>
              </a:spcBef>
            </a:pPr>
            <a:r>
              <a:rPr dirty="0" sz="800" spc="-10">
                <a:latin typeface="Courier New"/>
                <a:cs typeface="Courier New"/>
              </a:rPr>
              <a:t>Im-Pesaran-</a:t>
            </a:r>
            <a:r>
              <a:rPr dirty="0" sz="800">
                <a:latin typeface="Courier New"/>
                <a:cs typeface="Courier New"/>
              </a:rPr>
              <a:t>Shin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Unit-</a:t>
            </a:r>
            <a:r>
              <a:rPr dirty="0" sz="800">
                <a:latin typeface="Courier New"/>
                <a:cs typeface="Courier New"/>
              </a:rPr>
              <a:t>Root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(ex.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var.: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Individual </a:t>
            </a:r>
            <a:r>
              <a:rPr dirty="0" sz="800">
                <a:latin typeface="Courier New"/>
                <a:cs typeface="Courier New"/>
              </a:rPr>
              <a:t>Intercepts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and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Trend)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log(price)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z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0.77,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0.8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stationarity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662841" y="8128336"/>
            <a:ext cx="35775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three tests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strongly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don’t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reject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null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 </a:t>
            </a:r>
            <a:r>
              <a:rPr dirty="0" sz="1000" spc="-30">
                <a:latin typeface="Palatino Linotype"/>
                <a:cs typeface="Palatino Linotype"/>
              </a:rPr>
              <a:t>unit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root.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79" y="607782"/>
            <a:ext cx="5243830" cy="30784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Time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Series</a:t>
            </a:r>
            <a:r>
              <a:rPr dirty="0" sz="800" spc="23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207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8.4.3</a:t>
            </a:r>
            <a:r>
              <a:rPr dirty="0" sz="1000" spc="35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Second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Generation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Unit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Root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Testing</a:t>
            </a:r>
            <a:endParaRPr sz="1000">
              <a:latin typeface="Calibri"/>
              <a:cs typeface="Calibri"/>
            </a:endParaRPr>
          </a:p>
          <a:p>
            <a:pPr algn="just" marL="12700" marR="286385">
              <a:lnSpc>
                <a:spcPts val="1190"/>
              </a:lnSpc>
              <a:spcBef>
                <a:spcPts val="63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above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panel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unit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root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rest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hypothesis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absence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10">
                <a:latin typeface="Palatino Linotype"/>
                <a:cs typeface="Palatino Linotype"/>
              </a:rPr>
              <a:t>sectional </a:t>
            </a:r>
            <a:r>
              <a:rPr dirty="0" sz="1000" spc="-20">
                <a:latin typeface="Palatino Linotype"/>
                <a:cs typeface="Palatino Linotype"/>
              </a:rPr>
              <a:t>correlation.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When,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after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turn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millennium,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panel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data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literature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started recog- </a:t>
            </a:r>
            <a:r>
              <a:rPr dirty="0" sz="1000" spc="-35">
                <a:latin typeface="Palatino Linotype"/>
                <a:cs typeface="Palatino Linotype"/>
              </a:rPr>
              <a:t>nizing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how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pervasive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cross-sectional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>
                <a:latin typeface="Palatino Linotype"/>
                <a:cs typeface="Palatino Linotype"/>
              </a:rPr>
              <a:t> 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 </a:t>
            </a:r>
            <a:r>
              <a:rPr dirty="0" sz="1000" spc="-35">
                <a:latin typeface="Palatino Linotype"/>
                <a:cs typeface="Palatino Linotype"/>
              </a:rPr>
              <a:t>applications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progressed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toward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50">
                <a:latin typeface="Palatino Linotype"/>
                <a:cs typeface="Palatino Linotype"/>
              </a:rPr>
              <a:t>development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consistent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methods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presence,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above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assumption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started</a:t>
            </a:r>
            <a:r>
              <a:rPr dirty="0" sz="1000" spc="-10">
                <a:latin typeface="Palatino Linotype"/>
                <a:cs typeface="Palatino Linotype"/>
              </a:rPr>
              <a:t> 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 </a:t>
            </a:r>
            <a:r>
              <a:rPr dirty="0" sz="1000" spc="-30">
                <a:latin typeface="Palatino Linotype"/>
                <a:cs typeface="Palatino Linotype"/>
              </a:rPr>
              <a:t>too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restrictive.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tests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assuming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no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30">
                <a:latin typeface="Palatino Linotype"/>
                <a:cs typeface="Palatino Linotype"/>
              </a:rPr>
              <a:t>sectional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became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known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under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col- </a:t>
            </a:r>
            <a:r>
              <a:rPr dirty="0" sz="1000" spc="-35">
                <a:latin typeface="Palatino Linotype"/>
                <a:cs typeface="Palatino Linotype"/>
              </a:rPr>
              <a:t>lective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name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“ﬁrst-</a:t>
            </a:r>
            <a:r>
              <a:rPr dirty="0" sz="1000" spc="-40">
                <a:latin typeface="Palatino Linotype"/>
                <a:cs typeface="Palatino Linotype"/>
              </a:rPr>
              <a:t>generation”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panel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unit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root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distinguish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from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new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breed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testing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procedures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emerging.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0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new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panel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unit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root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sharing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quality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consistent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face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25">
                <a:latin typeface="Palatino Linotype"/>
                <a:cs typeface="Palatino Linotype"/>
              </a:rPr>
              <a:t>sectional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dubbed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“second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generation”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distinguish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from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former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currently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often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employed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applications.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3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reference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framework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30">
                <a:latin typeface="Palatino Linotype"/>
                <a:cs typeface="Palatino Linotype"/>
              </a:rPr>
              <a:t>sectionally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panels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discussed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above,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  <a:p>
            <a:pPr algn="just" marL="12700" marR="288290">
              <a:lnSpc>
                <a:spcPts val="1190"/>
              </a:lnSpc>
              <a:spcBef>
                <a:spcPts val="45"/>
              </a:spcBef>
            </a:pP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mmon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ss-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ion-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ram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wo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io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de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du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st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pu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ond-gener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ue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saran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2007),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lling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ommon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ns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ad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r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imin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hem;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spc="5" b="1">
                <a:latin typeface="Cambria"/>
                <a:cs typeface="Cambria"/>
              </a:rPr>
              <a:t>e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9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0">
                <a:latin typeface="Palatino Linotype"/>
                <a:cs typeface="Palatino Linotype"/>
              </a:rPr>
              <a:t>il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ssions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ough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verag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75" b="1">
                <a:latin typeface="Cambria"/>
                <a:cs typeface="Cambria"/>
              </a:rPr>
              <a:t>a</a:t>
            </a:r>
            <a:r>
              <a:rPr dirty="0" cap="small" sz="1000" spc="85" b="1">
                <a:latin typeface="Cambria"/>
                <a:cs typeface="Cambria"/>
              </a:rPr>
              <a:t>d</a:t>
            </a:r>
            <a:r>
              <a:rPr dirty="0" sz="1000" spc="185" b="1">
                <a:latin typeface="Cambria"/>
                <a:cs typeface="Cambria"/>
              </a:rPr>
              <a:t>f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ss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ss</a:t>
            </a:r>
            <a:r>
              <a:rPr dirty="0" sz="1000" spc="35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891317" y="3833777"/>
            <a:ext cx="1285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84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95">
                <a:latin typeface="Cambria"/>
                <a:cs typeface="Cambria"/>
              </a:rPr>
              <a:t>(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baseline="-21367" sz="975" spc="-67" i="1">
                <a:latin typeface="Palatino Linotype"/>
                <a:cs typeface="Palatino Linotype"/>
              </a:rPr>
              <a:t>n</a:t>
            </a:r>
            <a:r>
              <a:rPr dirty="0" baseline="-21367" sz="975" spc="16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Cambria"/>
                <a:cs typeface="Cambria"/>
              </a:rPr>
              <a:t>(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>
                <a:latin typeface="Cambria"/>
                <a:cs typeface="Cambria"/>
              </a:rPr>
              <a:t>−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>
                <a:latin typeface="Cambria"/>
                <a:cs typeface="Cambria"/>
              </a:rPr>
              <a:t>)</a:t>
            </a:r>
            <a:r>
              <a:rPr dirty="0" baseline="-21367" sz="975" spc="187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193449" y="3709936"/>
            <a:ext cx="730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240538" y="3759781"/>
            <a:ext cx="5651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1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153900" y="3718420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169671" y="4011234"/>
            <a:ext cx="1574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s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313092" y="3867815"/>
            <a:ext cx="182816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 spc="-735" i="1">
                <a:latin typeface="Meiryo"/>
                <a:cs typeface="Meiryo"/>
              </a:rPr>
              <a:t/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40" i="1">
                <a:latin typeface="Palatino Linotype"/>
                <a:cs typeface="Palatino Linotype"/>
              </a:rPr>
              <a:t>s</a:t>
            </a:r>
            <a:r>
              <a:rPr dirty="0" baseline="13888" sz="1500" spc="187">
                <a:latin typeface="Cambria"/>
                <a:cs typeface="Cambria"/>
              </a:rPr>
              <a:t>Δ</a:t>
            </a:r>
            <a:r>
              <a:rPr dirty="0" baseline="13888" sz="1500" spc="-75" i="1">
                <a:latin typeface="Palatino Linotype"/>
                <a:cs typeface="Palatino Linotype"/>
              </a:rPr>
              <a:t>y</a:t>
            </a:r>
            <a:r>
              <a:rPr dirty="0" sz="650" spc="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(</a:t>
            </a:r>
            <a:r>
              <a:rPr dirty="0" sz="650" spc="25" i="1">
                <a:latin typeface="Palatino Linotype"/>
                <a:cs typeface="Palatino Linotype"/>
              </a:rPr>
              <a:t>t</a:t>
            </a:r>
            <a:r>
              <a:rPr dirty="0" sz="650" spc="100">
                <a:latin typeface="Cambria"/>
                <a:cs typeface="Cambria"/>
              </a:rPr>
              <a:t>−</a:t>
            </a:r>
            <a:r>
              <a:rPr dirty="0" sz="650" spc="-20" i="1">
                <a:latin typeface="Palatino Linotype"/>
                <a:cs typeface="Palatino Linotype"/>
              </a:rPr>
              <a:t>s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sz="650" spc="85">
                <a:latin typeface="Cambria"/>
                <a:cs typeface="Cambria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+</a:t>
            </a:r>
            <a:r>
              <a:rPr dirty="0" baseline="13888" sz="1500" spc="-30">
                <a:latin typeface="Cambria"/>
                <a:cs typeface="Cambria"/>
              </a:rPr>
              <a:t> </a:t>
            </a:r>
            <a:r>
              <a:rPr dirty="0" baseline="13888" sz="1500" spc="-697" i="1">
                <a:latin typeface="Meiryo"/>
                <a:cs typeface="Meiryo"/>
              </a:rPr>
              <a:t/>
            </a:r>
            <a:r>
              <a:rPr dirty="0" sz="650" spc="-40">
                <a:latin typeface="Cambria"/>
                <a:cs typeface="Cambria"/>
              </a:rPr>
              <a:t>(</a:t>
            </a:r>
            <a:r>
              <a:rPr dirty="0" sz="650" spc="-30" i="1">
                <a:latin typeface="Palatino Linotype"/>
                <a:cs typeface="Palatino Linotype"/>
              </a:rPr>
              <a:t>s</a:t>
            </a:r>
            <a:r>
              <a:rPr dirty="0" sz="650" spc="90">
                <a:latin typeface="Cambria"/>
                <a:cs typeface="Cambria"/>
              </a:rPr>
              <a:t>+</a:t>
            </a:r>
            <a:r>
              <a:rPr dirty="0" sz="650" spc="-5">
                <a:latin typeface="Palatino Linotype"/>
                <a:cs typeface="Palatino Linotype"/>
              </a:rPr>
              <a:t>1</a:t>
            </a:r>
            <a:r>
              <a:rPr dirty="0" sz="650" spc="10">
                <a:latin typeface="Cambria"/>
                <a:cs typeface="Cambria"/>
              </a:rPr>
              <a:t>)</a:t>
            </a:r>
            <a:r>
              <a:rPr dirty="0" baseline="13888" sz="1500" spc="-240">
                <a:latin typeface="Cambria"/>
                <a:cs typeface="Cambria"/>
              </a:rPr>
              <a:t>Δ</a:t>
            </a:r>
            <a:r>
              <a:rPr dirty="0" baseline="25000" sz="1500" spc="-480" i="1">
                <a:latin typeface="Meiryo"/>
                <a:cs typeface="Meiryo"/>
              </a:rPr>
              <a:t>̄</a:t>
            </a:r>
            <a:r>
              <a:rPr dirty="0" baseline="13888" sz="1500" spc="-82" i="1">
                <a:latin typeface="Palatino Linotype"/>
                <a:cs typeface="Palatino Linotype"/>
              </a:rPr>
              <a:t>y</a:t>
            </a:r>
            <a:r>
              <a:rPr dirty="0" sz="650" spc="-15" i="1">
                <a:latin typeface="Palatino Linotype"/>
                <a:cs typeface="Palatino Linotype"/>
              </a:rPr>
              <a:t>t</a:t>
            </a:r>
            <a:r>
              <a:rPr dirty="0" sz="650" spc="100" i="1">
                <a:latin typeface="Palatino Linotype"/>
                <a:cs typeface="Palatino Linotype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+</a:t>
            </a:r>
            <a:r>
              <a:rPr dirty="0" baseline="13888" sz="1500" spc="-37">
                <a:latin typeface="Cambria"/>
                <a:cs typeface="Cambria"/>
              </a:rPr>
              <a:t> </a:t>
            </a:r>
            <a:r>
              <a:rPr dirty="0" baseline="13888" sz="1500" spc="-682" i="1">
                <a:latin typeface="Meiryo"/>
                <a:cs typeface="Meiryo"/>
              </a:rPr>
              <a:t/>
            </a:r>
            <a:r>
              <a:rPr dirty="0" sz="650" spc="-15">
                <a:latin typeface="Cambria"/>
                <a:cs typeface="Cambria"/>
              </a:rPr>
              <a:t>(</a:t>
            </a:r>
            <a:r>
              <a:rPr dirty="0" sz="650" spc="-5" i="1">
                <a:latin typeface="Palatino Linotype"/>
                <a:cs typeface="Palatino Linotype"/>
              </a:rPr>
              <a:t>s</a:t>
            </a:r>
            <a:r>
              <a:rPr dirty="0" sz="650" spc="114">
                <a:latin typeface="Cambria"/>
                <a:cs typeface="Cambria"/>
              </a:rPr>
              <a:t>+</a:t>
            </a:r>
            <a:r>
              <a:rPr dirty="0" sz="650" spc="20">
                <a:latin typeface="Palatino Linotype"/>
                <a:cs typeface="Palatino Linotype"/>
              </a:rPr>
              <a:t>2</a:t>
            </a:r>
            <a:r>
              <a:rPr dirty="0" sz="650" spc="35">
                <a:latin typeface="Cambria"/>
                <a:cs typeface="Cambria"/>
              </a:rPr>
              <a:t>)</a:t>
            </a:r>
            <a:r>
              <a:rPr dirty="0" baseline="13888" sz="1500" spc="-615" i="1">
                <a:latin typeface="Palatino Linotype"/>
                <a:cs typeface="Palatino Linotype"/>
              </a:rPr>
              <a:t>y</a:t>
            </a:r>
            <a:r>
              <a:rPr dirty="0" baseline="16666" sz="1500" spc="-322" i="1">
                <a:latin typeface="Meiryo"/>
                <a:cs typeface="Meiryo"/>
              </a:rPr>
              <a:t>̄</a:t>
            </a:r>
            <a:r>
              <a:rPr dirty="0" sz="650" spc="-15">
                <a:latin typeface="Cambria"/>
                <a:cs typeface="Cambria"/>
              </a:rPr>
              <a:t>(</a:t>
            </a:r>
            <a:r>
              <a:rPr dirty="0" sz="650" spc="35" i="1">
                <a:latin typeface="Palatino Linotype"/>
                <a:cs typeface="Palatino Linotype"/>
              </a:rPr>
              <a:t>t</a:t>
            </a:r>
            <a:r>
              <a:rPr dirty="0" sz="650" spc="114">
                <a:latin typeface="Cambria"/>
                <a:cs typeface="Cambria"/>
              </a:rPr>
              <a:t>−</a:t>
            </a:r>
            <a:r>
              <a:rPr dirty="0" sz="650" spc="20">
                <a:latin typeface="Palatino Linotype"/>
                <a:cs typeface="Palatino Linotype"/>
              </a:rPr>
              <a:t>1</a:t>
            </a:r>
            <a:r>
              <a:rPr dirty="0" sz="650" spc="-1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440895" y="4136965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530852" y="4186805"/>
            <a:ext cx="5651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1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483762" y="4136965"/>
            <a:ext cx="21145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L</a:t>
            </a:r>
            <a:r>
              <a:rPr dirty="0" sz="650" spc="130" i="1">
                <a:latin typeface="Palatino Linotype"/>
                <a:cs typeface="Palatino Linotype"/>
              </a:rPr>
              <a:t> </a:t>
            </a:r>
            <a:r>
              <a:rPr dirty="0" sz="650" spc="25">
                <a:latin typeface="Cambria"/>
                <a:cs typeface="Cambria"/>
              </a:rPr>
              <a:t>+</a:t>
            </a:r>
            <a:r>
              <a:rPr dirty="0" sz="650" spc="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473474" y="4145449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73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277650" y="4260776"/>
            <a:ext cx="7454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48309" algn="l"/>
              </a:tabLst>
            </a:pP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70" i="1">
                <a:latin typeface="Meiryo"/>
                <a:cs typeface="Meiryo"/>
              </a:rPr>
              <a:t/>
            </a:r>
            <a:r>
              <a:rPr dirty="0" baseline="-21367" sz="975" spc="44" i="1">
                <a:latin typeface="Palatino Linotype"/>
                <a:cs typeface="Palatino Linotype"/>
              </a:rPr>
              <a:t>s</a:t>
            </a:r>
            <a:r>
              <a:rPr dirty="0" sz="1000" spc="-110">
                <a:latin typeface="Cambria"/>
                <a:cs typeface="Cambria"/>
              </a:rPr>
              <a:t>Δ</a:t>
            </a:r>
            <a:r>
              <a:rPr dirty="0" baseline="11111" sz="1500" spc="-397" i="1">
                <a:latin typeface="Meiryo"/>
                <a:cs typeface="Meiryo"/>
              </a:rPr>
              <a:t>̄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392407" y="4438258"/>
            <a:ext cx="3511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s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 i="1">
                <a:latin typeface="Palatino Linotype"/>
                <a:cs typeface="Palatino Linotype"/>
              </a:rPr>
              <a:t>L</a:t>
            </a:r>
            <a:r>
              <a:rPr dirty="0" baseline="-18518" sz="675" i="1">
                <a:latin typeface="Palatino Linotype"/>
                <a:cs typeface="Palatino Linotype"/>
              </a:rPr>
              <a:t>n</a:t>
            </a:r>
            <a:r>
              <a:rPr dirty="0" baseline="-18518" sz="675" spc="22" i="1">
                <a:latin typeface="Palatino Linotype"/>
                <a:cs typeface="Palatino Linotype"/>
              </a:rPr>
              <a:t> </a:t>
            </a:r>
            <a:r>
              <a:rPr dirty="0" sz="650" spc="15">
                <a:latin typeface="Cambria"/>
                <a:cs typeface="Cambria"/>
              </a:rPr>
              <a:t>+</a:t>
            </a:r>
            <a:r>
              <a:rPr dirty="0" sz="650" spc="15">
                <a:latin typeface="Palatino Linotype"/>
                <a:cs typeface="Palatino Linotype"/>
              </a:rPr>
              <a:t>3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959477" y="4335958"/>
            <a:ext cx="707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04495" algn="l"/>
              </a:tabLst>
            </a:pPr>
            <a:r>
              <a:rPr dirty="0" sz="650" spc="-10">
                <a:latin typeface="Cambria"/>
                <a:cs typeface="Cambria"/>
              </a:rPr>
              <a:t>(</a:t>
            </a:r>
            <a:r>
              <a:rPr dirty="0" sz="650" spc="-10" i="1">
                <a:latin typeface="Palatino Linotype"/>
                <a:cs typeface="Palatino Linotype"/>
              </a:rPr>
              <a:t>t</a:t>
            </a:r>
            <a:r>
              <a:rPr dirty="0" sz="650" spc="-10">
                <a:latin typeface="Cambria"/>
                <a:cs typeface="Cambria"/>
              </a:rPr>
              <a:t>−</a:t>
            </a:r>
            <a:r>
              <a:rPr dirty="0" sz="650" spc="-10" i="1">
                <a:latin typeface="Palatino Linotype"/>
                <a:cs typeface="Palatino Linotype"/>
              </a:rPr>
              <a:t>s</a:t>
            </a:r>
            <a:r>
              <a:rPr dirty="0" sz="650" spc="-10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mn</a:t>
            </a:r>
            <a:r>
              <a:rPr dirty="0" sz="650" spc="465" i="1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mt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132604" y="4260777"/>
            <a:ext cx="34220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600710" algn="l"/>
                <a:tab pos="3081020" algn="l"/>
              </a:tabLst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54" i="1">
                <a:latin typeface="Meiryo"/>
                <a:cs typeface="Meiryo"/>
              </a:rPr>
              <a:t/>
            </a:r>
            <a:r>
              <a:rPr dirty="0" baseline="34188" sz="975" spc="-382" i="1">
                <a:latin typeface="Meiryo"/>
                <a:cs typeface="Meiryo"/>
              </a:rPr>
              <a:t>⊤</a:t>
            </a:r>
            <a:r>
              <a:rPr dirty="0" baseline="34188" sz="975" spc="359" i="1">
                <a:latin typeface="Meiryo"/>
                <a:cs typeface="Meiryo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d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m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1</a:t>
            </a:r>
            <a:r>
              <a:rPr dirty="0" sz="1000" spc="-60" i="1">
                <a:latin typeface="Meiryo"/>
                <a:cs typeface="Meiryo"/>
              </a:rPr>
              <a:t>,</a:t>
            </a:r>
            <a:r>
              <a:rPr dirty="0" sz="1000" spc="-170" i="1">
                <a:latin typeface="Meiryo"/>
                <a:cs typeface="Meiryo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2</a:t>
            </a:r>
            <a:r>
              <a:rPr dirty="0" sz="1000" spc="-60" i="1">
                <a:latin typeface="Meiryo"/>
                <a:cs typeface="Meiryo"/>
              </a:rPr>
              <a:t>,</a:t>
            </a:r>
            <a:r>
              <a:rPr dirty="0" sz="1000" spc="-170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3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(8.15)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581479" y="8153538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90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517965" y="4589959"/>
            <a:ext cx="5072380" cy="374142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63500" marR="30480" indent="107950">
              <a:lnSpc>
                <a:spcPts val="1190"/>
              </a:lnSpc>
              <a:spcBef>
                <a:spcPts val="14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75" b="1">
                <a:latin typeface="Cambria"/>
                <a:cs typeface="Cambria"/>
              </a:rPr>
              <a:t>a</a:t>
            </a:r>
            <a:r>
              <a:rPr dirty="0" cap="small" sz="1000" spc="85" b="1">
                <a:latin typeface="Cambria"/>
                <a:cs typeface="Cambria"/>
              </a:rPr>
              <a:t>d</a:t>
            </a:r>
            <a:r>
              <a:rPr dirty="0" sz="1000" spc="185" b="1">
                <a:latin typeface="Cambria"/>
                <a:cs typeface="Cambria"/>
              </a:rPr>
              <a:t>f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7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sions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eno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200">
                <a:latin typeface="Palatino Linotype"/>
                <a:cs typeface="Palatino Linotype"/>
              </a:rPr>
              <a:t>“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tionally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75" b="1">
                <a:latin typeface="Cambria"/>
                <a:cs typeface="Cambria"/>
              </a:rPr>
              <a:t>a</a:t>
            </a:r>
            <a:r>
              <a:rPr dirty="0" cap="small" sz="1000" spc="85" b="1">
                <a:latin typeface="Cambria"/>
                <a:cs typeface="Cambria"/>
              </a:rPr>
              <a:t>d</a:t>
            </a:r>
            <a:r>
              <a:rPr dirty="0" sz="1000" spc="180" b="1">
                <a:latin typeface="Cambria"/>
                <a:cs typeface="Cambria"/>
              </a:rPr>
              <a:t>f</a:t>
            </a:r>
            <a:r>
              <a:rPr dirty="0" sz="1000" spc="-100">
                <a:latin typeface="Palatino Linotype"/>
                <a:cs typeface="Palatino Linotype"/>
              </a:rPr>
              <a:t>”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95" b="1">
                <a:latin typeface="Cambria"/>
                <a:cs typeface="Cambria"/>
              </a:rPr>
              <a:t>c</a:t>
            </a:r>
            <a:r>
              <a:rPr dirty="0" sz="1000" spc="100" b="1">
                <a:latin typeface="Cambria"/>
                <a:cs typeface="Cambria"/>
              </a:rPr>
              <a:t>a</a:t>
            </a:r>
            <a:r>
              <a:rPr dirty="0" cap="small" sz="1000" spc="85" b="1">
                <a:latin typeface="Cambria"/>
                <a:cs typeface="Cambria"/>
              </a:rPr>
              <a:t>d</a:t>
            </a:r>
            <a:r>
              <a:rPr dirty="0" sz="1000" spc="180" b="1">
                <a:latin typeface="Cambria"/>
                <a:cs typeface="Cambria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ssion</a:t>
            </a:r>
            <a:r>
              <a:rPr dirty="0" sz="1000" spc="-1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ulting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95" b="1">
                <a:latin typeface="Cambria"/>
                <a:cs typeface="Cambria"/>
              </a:rPr>
              <a:t>c</a:t>
            </a:r>
            <a:r>
              <a:rPr dirty="0" sz="1000" spc="100" b="1">
                <a:latin typeface="Cambria"/>
                <a:cs typeface="Cambria"/>
              </a:rPr>
              <a:t>a</a:t>
            </a:r>
            <a:r>
              <a:rPr dirty="0" cap="small" sz="1000" spc="85" b="1">
                <a:latin typeface="Cambria"/>
                <a:cs typeface="Cambria"/>
              </a:rPr>
              <a:t>d</a:t>
            </a:r>
            <a:r>
              <a:rPr dirty="0" sz="1000" spc="185" b="1">
                <a:latin typeface="Cambria"/>
                <a:cs typeface="Cambria"/>
              </a:rPr>
              <a:t>f</a:t>
            </a:r>
            <a:r>
              <a:rPr dirty="0" sz="1000" spc="9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nciple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mbin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ve,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ming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0">
                <a:latin typeface="Palatino Linotype"/>
                <a:cs typeface="Palatino Linotype"/>
              </a:rPr>
              <a:t>“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tionally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Cambria"/>
                <a:cs typeface="Cambria"/>
              </a:rPr>
              <a:t>i</a:t>
            </a:r>
            <a:r>
              <a:rPr dirty="0" sz="1000" spc="10" b="1">
                <a:latin typeface="Cambria"/>
                <a:cs typeface="Cambria"/>
              </a:rPr>
              <a:t>p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-130">
                <a:latin typeface="Palatino Linotype"/>
                <a:cs typeface="Palatino Linotype"/>
              </a:rPr>
              <a:t>”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40" b="1">
                <a:latin typeface="Cambria"/>
                <a:cs typeface="Cambria"/>
              </a:rPr>
              <a:t>cip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Mad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-</a:t>
            </a:r>
            <a:r>
              <a:rPr dirty="0" sz="1000" spc="-45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70">
                <a:latin typeface="Palatino Linotype"/>
                <a:cs typeface="Palatino Linotype"/>
              </a:rPr>
              <a:t>ow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14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limiting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butions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pply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e;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n,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saran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2007)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bu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15">
                <a:latin typeface="Palatino Linotype"/>
                <a:cs typeface="Palatino Linotype"/>
              </a:rPr>
              <a:t>al- 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cips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xil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95" b="1">
                <a:latin typeface="Cambria"/>
                <a:cs typeface="Cambria"/>
              </a:rPr>
              <a:t>c</a:t>
            </a:r>
            <a:r>
              <a:rPr dirty="0" sz="1000" spc="100" b="1">
                <a:latin typeface="Cambria"/>
                <a:cs typeface="Cambria"/>
              </a:rPr>
              <a:t>a</a:t>
            </a:r>
            <a:r>
              <a:rPr dirty="0" cap="small" sz="1000" spc="85" b="1">
                <a:latin typeface="Cambria"/>
                <a:cs typeface="Cambria"/>
              </a:rPr>
              <a:t>d</a:t>
            </a:r>
            <a:r>
              <a:rPr dirty="0" sz="1000" spc="185" b="1">
                <a:latin typeface="Cambria"/>
                <a:cs typeface="Cambria"/>
              </a:rPr>
              <a:t>f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sions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ain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min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end,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ove.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650">
              <a:latin typeface="Palatino Linotype"/>
              <a:cs typeface="Palatino Linotype"/>
            </a:endParaRPr>
          </a:p>
          <a:p>
            <a:pPr algn="just" marL="63500">
              <a:lnSpc>
                <a:spcPts val="1200"/>
              </a:lnSpc>
            </a:pPr>
            <a:r>
              <a:rPr dirty="0" sz="1000" spc="-20" b="1">
                <a:latin typeface="Cambria"/>
                <a:cs typeface="Cambria"/>
              </a:rPr>
              <a:t>Example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8.9</a:t>
            </a:r>
            <a:r>
              <a:rPr dirty="0" sz="1000" spc="305" b="1">
                <a:latin typeface="Cambria"/>
                <a:cs typeface="Cambria"/>
              </a:rPr>
              <a:t>  </a:t>
            </a:r>
            <a:r>
              <a:rPr dirty="0" sz="1000" b="1">
                <a:latin typeface="Cambria"/>
                <a:cs typeface="Cambria"/>
              </a:rPr>
              <a:t>ips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and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cips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tests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HousePricesUS</a:t>
            </a:r>
            <a:r>
              <a:rPr dirty="0" sz="1000" spc="-360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63500" marR="65405">
              <a:lnSpc>
                <a:spcPts val="1200"/>
              </a:lnSpc>
              <a:spcBef>
                <a:spcPts val="40"/>
              </a:spcBef>
            </a:pP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2010)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anal</a:t>
            </a:r>
            <a:r>
              <a:rPr dirty="0" sz="1000" spc="-4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ze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ty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eir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nd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eir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75" b="1">
                <a:latin typeface="Cambria"/>
                <a:cs typeface="Cambria"/>
              </a:rPr>
              <a:t>a</a:t>
            </a:r>
            <a:r>
              <a:rPr dirty="0" cap="small" sz="1000" spc="85" b="1">
                <a:latin typeface="Cambria"/>
                <a:cs typeface="Cambria"/>
              </a:rPr>
              <a:t>d</a:t>
            </a:r>
            <a:r>
              <a:rPr dirty="0" sz="1000" spc="185" b="1">
                <a:latin typeface="Cambria"/>
                <a:cs typeface="Cambria"/>
              </a:rPr>
              <a:t>f</a:t>
            </a:r>
            <a:r>
              <a:rPr dirty="0" sz="1000" spc="9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275">
                <a:latin typeface="Palatino Linotype"/>
                <a:cs typeface="Palatino Linotype"/>
              </a:rPr>
              <a:t>h</a:t>
            </a:r>
            <a:r>
              <a:rPr dirty="0" sz="1000" spc="240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nly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35">
                <a:latin typeface="Palatino Linotype"/>
                <a:cs typeface="Palatino Linotype"/>
              </a:rPr>
              <a:t>demonstr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maining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al </a:t>
            </a:r>
            <a:r>
              <a:rPr dirty="0" sz="1000" spc="75" b="1">
                <a:latin typeface="Cambria"/>
                <a:cs typeface="Cambria"/>
              </a:rPr>
              <a:t>a</a:t>
            </a:r>
            <a:r>
              <a:rPr dirty="0" cap="small" sz="1000" spc="85" b="1">
                <a:latin typeface="Cambria"/>
                <a:cs typeface="Cambria"/>
              </a:rPr>
              <a:t>d</a:t>
            </a:r>
            <a:r>
              <a:rPr dirty="0" sz="1000" spc="185" b="1">
                <a:latin typeface="Cambria"/>
                <a:cs typeface="Cambria"/>
              </a:rPr>
              <a:t>f</a:t>
            </a:r>
            <a:r>
              <a:rPr dirty="0" sz="1000" spc="-1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ssion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ali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ﬁrst-gener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Cambria"/>
                <a:cs typeface="Cambria"/>
              </a:rPr>
              <a:t>i</a:t>
            </a:r>
            <a:r>
              <a:rPr dirty="0" sz="1000" spc="10" b="1">
                <a:latin typeface="Cambria"/>
                <a:cs typeface="Cambria"/>
              </a:rPr>
              <a:t>p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-20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te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eir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95" b="1">
                <a:latin typeface="Cambria"/>
                <a:cs typeface="Cambria"/>
              </a:rPr>
              <a:t>c</a:t>
            </a:r>
            <a:r>
              <a:rPr dirty="0" sz="1000" spc="100" b="1">
                <a:latin typeface="Cambria"/>
                <a:cs typeface="Cambria"/>
              </a:rPr>
              <a:t>a</a:t>
            </a:r>
            <a:r>
              <a:rPr dirty="0" cap="small" sz="1000" spc="85" b="1">
                <a:latin typeface="Cambria"/>
                <a:cs typeface="Cambria"/>
              </a:rPr>
              <a:t>d</a:t>
            </a:r>
            <a:r>
              <a:rPr dirty="0" sz="1000" spc="180" b="1">
                <a:latin typeface="Cambria"/>
                <a:cs typeface="Cambria"/>
              </a:rPr>
              <a:t>f</a:t>
            </a:r>
            <a:r>
              <a:rPr dirty="0" sz="1000" spc="-5">
                <a:latin typeface="Palatino Linotype"/>
                <a:cs typeface="Palatino Linotype"/>
              </a:rPr>
              <a:t>-</a:t>
            </a:r>
            <a:r>
              <a:rPr dirty="0" sz="1000" spc="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cips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how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sult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Cambria"/>
                <a:cs typeface="Cambria"/>
              </a:rPr>
              <a:t>i</a:t>
            </a:r>
            <a:r>
              <a:rPr dirty="0" sz="1000" spc="10" b="1">
                <a:latin typeface="Cambria"/>
                <a:cs typeface="Cambria"/>
              </a:rPr>
              <a:t>p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ssion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71450">
              <a:lnSpc>
                <a:spcPts val="1130"/>
              </a:lnSpc>
            </a:pPr>
            <a:r>
              <a:rPr dirty="0" sz="1000">
                <a:latin typeface="Palatino Linotype"/>
                <a:cs typeface="Palatino Linotype"/>
              </a:rPr>
              <a:t>As </a:t>
            </a:r>
            <a:r>
              <a:rPr dirty="0" sz="1000" spc="-30">
                <a:latin typeface="Palatino Linotype"/>
                <a:cs typeface="Palatino Linotype"/>
              </a:rPr>
              <a:t>every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unit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root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test,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results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sensitive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20">
                <a:latin typeface="Palatino Linotype"/>
                <a:cs typeface="Palatino Linotype"/>
              </a:rPr>
              <a:t>order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series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augmentation:</a:t>
            </a:r>
            <a:endParaRPr sz="1000">
              <a:latin typeface="Palatino Linotype"/>
              <a:cs typeface="Palatino Linotype"/>
            </a:endParaRPr>
          </a:p>
          <a:p>
            <a:pPr algn="just" marL="63500" marR="66040">
              <a:lnSpc>
                <a:spcPts val="1200"/>
              </a:lnSpc>
              <a:spcBef>
                <a:spcPts val="35"/>
              </a:spcBef>
            </a:pP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add,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onﬁde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tiv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al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om,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hen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we</a:t>
            </a:r>
            <a:r>
              <a:rPr dirty="0" sz="1000" spc="-114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allow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sting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275">
                <a:latin typeface="Palatino Linotype"/>
                <a:cs typeface="Palatino Linotype"/>
              </a:rPr>
              <a:t>h</a:t>
            </a:r>
            <a:r>
              <a:rPr dirty="0" sz="1000" spc="240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onsider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our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der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ollo</a:t>
            </a:r>
            <a:r>
              <a:rPr dirty="0" sz="1000" spc="-7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hem,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low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o- </a:t>
            </a:r>
            <a:r>
              <a:rPr dirty="0" sz="1000" spc="-50">
                <a:latin typeface="Palatino Linotype"/>
                <a:cs typeface="Palatino Linotype"/>
              </a:rPr>
              <a:t>du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cap="small" sz="1000" spc="90" b="1">
                <a:latin typeface="Cambria"/>
                <a:cs typeface="Cambria"/>
              </a:rPr>
              <a:t>d</a:t>
            </a:r>
            <a:r>
              <a:rPr dirty="0" sz="1000" spc="-2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erage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ai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825" i="1">
                <a:latin typeface="Meiryo"/>
                <a:cs typeface="Meiryo"/>
              </a:rPr>
              <a:t/>
            </a:r>
            <a:r>
              <a:rPr dirty="0" baseline="13888" sz="1500" spc="-937" i="1">
                <a:latin typeface="Meiryo"/>
                <a:cs typeface="Meiryo"/>
              </a:rPr>
              <a:t>̄</a:t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spc="-125" i="1">
                <a:latin typeface="Meiryo"/>
                <a:cs typeface="Meiryo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75" b="1">
                <a:latin typeface="Cambria"/>
                <a:cs typeface="Cambria"/>
              </a:rPr>
              <a:t>a</a:t>
            </a:r>
            <a:r>
              <a:rPr dirty="0" cap="small" sz="1000" spc="85" b="1">
                <a:latin typeface="Cambria"/>
                <a:cs typeface="Cambria"/>
              </a:rPr>
              <a:t>d</a:t>
            </a:r>
            <a:r>
              <a:rPr dirty="0" sz="1000" spc="185" b="1">
                <a:latin typeface="Cambria"/>
                <a:cs typeface="Cambria"/>
              </a:rPr>
              <a:t>f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ssion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baseline="29914" sz="975" spc="15">
                <a:latin typeface="Palatino Linotype"/>
                <a:cs typeface="Palatino Linotype"/>
              </a:rPr>
              <a:t>3</a:t>
            </a:r>
            <a:endParaRPr baseline="29914" sz="975">
              <a:latin typeface="Palatino Linotype"/>
              <a:cs typeface="Palatino Linotype"/>
            </a:endParaRPr>
          </a:p>
          <a:p>
            <a:pPr algn="just" marL="171450">
              <a:lnSpc>
                <a:spcPts val="1135"/>
              </a:lnSpc>
            </a:pP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low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plici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75" b="1">
                <a:latin typeface="Cambria"/>
                <a:cs typeface="Cambria"/>
              </a:rPr>
              <a:t>a</a:t>
            </a:r>
            <a:r>
              <a:rPr dirty="0" cap="small" sz="1000" spc="85" b="1">
                <a:latin typeface="Cambria"/>
                <a:cs typeface="Cambria"/>
              </a:rPr>
              <a:t>d</a:t>
            </a:r>
            <a:r>
              <a:rPr dirty="0" sz="1000" spc="185" b="1">
                <a:latin typeface="Cambria"/>
                <a:cs typeface="Cambria"/>
              </a:rPr>
              <a:t>f</a:t>
            </a:r>
            <a:r>
              <a:rPr dirty="0" sz="1000" spc="-3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ssions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sing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pm</a:t>
            </a:r>
            <a:r>
              <a:rPr dirty="0" sz="1000" spc="-5">
                <a:latin typeface="Courier New"/>
                <a:cs typeface="Courier New"/>
              </a:rPr>
              <a:t>g</a:t>
            </a:r>
            <a:r>
              <a:rPr dirty="0" sz="1000" spc="-415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tion: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endParaRPr sz="1000">
              <a:latin typeface="Palatino Linotype"/>
              <a:cs typeface="Palatino Linotype"/>
            </a:endParaRPr>
          </a:p>
          <a:p>
            <a:pPr algn="just" marL="63500">
              <a:lnSpc>
                <a:spcPts val="1200"/>
              </a:lnSpc>
            </a:pPr>
            <a:r>
              <a:rPr dirty="0" sz="1000" spc="-30">
                <a:latin typeface="Palatino Linotype"/>
                <a:cs typeface="Palatino Linotype"/>
              </a:rPr>
              <a:t>outputs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pmg</a:t>
            </a:r>
            <a:r>
              <a:rPr dirty="0" sz="1000" spc="-32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object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pcdtest</a:t>
            </a:r>
            <a:r>
              <a:rPr dirty="0" sz="1000" spc="-315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function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able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retrieve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residuals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750">
              <a:latin typeface="Palatino Linotype"/>
              <a:cs typeface="Palatino Linotype"/>
            </a:endParaRPr>
          </a:p>
          <a:p>
            <a:pPr marL="63500">
              <a:lnSpc>
                <a:spcPct val="100000"/>
              </a:lnSpc>
            </a:pPr>
            <a:r>
              <a:rPr dirty="0" sz="800">
                <a:latin typeface="Palatino Linotype"/>
                <a:cs typeface="Palatino Linotype"/>
              </a:rPr>
              <a:t>3</a:t>
            </a:r>
            <a:r>
              <a:rPr dirty="0" sz="800" spc="204">
                <a:latin typeface="Palatino Linotype"/>
                <a:cs typeface="Palatino Linotype"/>
              </a:rPr>
              <a:t> </a:t>
            </a:r>
            <a:r>
              <a:rPr dirty="0" sz="800" spc="400">
                <a:latin typeface="Palatino Linotype"/>
                <a:cs typeface="Palatino Linotype"/>
              </a:rPr>
              <a:t>h</a:t>
            </a:r>
            <a:r>
              <a:rPr dirty="0" sz="800" spc="-5">
                <a:latin typeface="Palatino Linotype"/>
                <a:cs typeface="Palatino Linotype"/>
              </a:rPr>
              <a:t>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results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do</a:t>
            </a:r>
            <a:r>
              <a:rPr dirty="0" sz="800" spc="-10">
                <a:latin typeface="Palatino Linotype"/>
                <a:cs typeface="Palatino Linotype"/>
              </a:rPr>
              <a:t> not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correspond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exactly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to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 </a:t>
            </a:r>
            <a:r>
              <a:rPr dirty="0" sz="800" spc="-30">
                <a:latin typeface="Palatino Linotype"/>
                <a:cs typeface="Palatino Linotype"/>
              </a:rPr>
              <a:t>original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paper: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for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explanation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see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Millo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(2015).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58664" y="607782"/>
            <a:ext cx="5294630" cy="5918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208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308610" marR="43180">
              <a:lnSpc>
                <a:spcPct val="100000"/>
              </a:lnSpc>
            </a:pPr>
            <a:r>
              <a:rPr dirty="0" sz="1000" spc="-10">
                <a:latin typeface="Courier New"/>
                <a:cs typeface="Courier New"/>
              </a:rPr>
              <a:t>pserie</a:t>
            </a:r>
            <a:r>
              <a:rPr dirty="0" sz="1000" spc="-5">
                <a:latin typeface="Courier New"/>
                <a:cs typeface="Courier New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</a:t>
            </a:r>
            <a:r>
              <a:rPr dirty="0" sz="1000" spc="15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cap="small" sz="1000" spc="90" b="1">
                <a:latin typeface="Cambria"/>
                <a:cs typeface="Cambria"/>
              </a:rPr>
              <a:t>d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</a:t>
            </a:r>
            <a:r>
              <a:rPr dirty="0" sz="1000" spc="-55">
                <a:latin typeface="Palatino Linotype"/>
                <a:cs typeface="Palatino Linotype"/>
              </a:rPr>
              <a:t>de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ult)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ai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825" i="1">
                <a:latin typeface="Meiryo"/>
                <a:cs typeface="Meiryo"/>
              </a:rPr>
              <a:t/>
            </a:r>
            <a:r>
              <a:rPr dirty="0" baseline="13888" sz="1500" spc="-937" i="1">
                <a:latin typeface="Meiryo"/>
                <a:cs typeface="Meiryo"/>
              </a:rPr>
              <a:t>̄</a:t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spc="-95" i="1">
                <a:latin typeface="Meiryo"/>
                <a:cs typeface="Meiryo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tes</a:t>
            </a:r>
            <a:r>
              <a:rPr dirty="0" sz="1000" spc="-5">
                <a:latin typeface="Courier New"/>
                <a:cs typeface="Courier New"/>
              </a:rPr>
              <a:t>t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’rho’</a:t>
            </a:r>
            <a:r>
              <a:rPr dirty="0" sz="1000" spc="-20">
                <a:latin typeface="Palatino Linotype"/>
                <a:cs typeface="Palatino Linotype"/>
              </a:rPr>
              <a:t>).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1368977"/>
            <a:ext cx="4985385" cy="496316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tab5a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matrix(NA,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ncol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4,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nrow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2)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tab5b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matrix(NA,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ncol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4,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nrow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2)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for(i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1:4)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{</a:t>
            </a:r>
            <a:endParaRPr sz="800">
              <a:latin typeface="Courier New"/>
              <a:cs typeface="Courier New"/>
            </a:endParaRPr>
          </a:p>
          <a:p>
            <a:pPr marL="1057275" marR="1638935" indent="-78994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mymod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0">
                <a:latin typeface="Courier New"/>
                <a:cs typeface="Courier New"/>
              </a:rPr>
              <a:t> pmg(diff(log(income))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95">
                <a:latin typeface="Cambria"/>
                <a:cs typeface="Cambria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lag(log(income)) </a:t>
            </a:r>
            <a:r>
              <a:rPr dirty="0" sz="800" spc="-50">
                <a:latin typeface="Courier New"/>
                <a:cs typeface="Courier New"/>
              </a:rPr>
              <a:t>+ </a:t>
            </a:r>
            <a:r>
              <a:rPr dirty="0" sz="800" spc="-10">
                <a:latin typeface="Courier New"/>
                <a:cs typeface="Courier New"/>
              </a:rPr>
              <a:t>lag(diff(log(income)),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1:i),</a:t>
            </a:r>
            <a:endParaRPr sz="800">
              <a:latin typeface="Courier New"/>
              <a:cs typeface="Courier New"/>
            </a:endParaRPr>
          </a:p>
          <a:p>
            <a:pPr marL="105727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HousePricesUS,</a:t>
            </a:r>
            <a:endParaRPr sz="800">
              <a:latin typeface="Courier New"/>
              <a:cs typeface="Courier New"/>
            </a:endParaRPr>
          </a:p>
          <a:p>
            <a:pPr marL="105727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"mg",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trend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TRUE)</a:t>
            </a:r>
            <a:endParaRPr sz="800">
              <a:latin typeface="Courier New"/>
              <a:cs typeface="Courier New"/>
            </a:endParaRPr>
          </a:p>
          <a:p>
            <a:pPr marL="267970" marR="149034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tab5a[1,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i]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pcdtest(mymod,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"rho")$statistic </a:t>
            </a:r>
            <a:r>
              <a:rPr dirty="0" sz="800">
                <a:latin typeface="Courier New"/>
                <a:cs typeface="Courier New"/>
              </a:rPr>
              <a:t>tab5b[1,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i]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pcdtest(mymod,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"cd")$statistic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65"/>
              </a:spcBef>
            </a:pPr>
            <a:r>
              <a:rPr dirty="0" sz="800" spc="-5">
                <a:latin typeface="Courier New"/>
                <a:cs typeface="Courier New"/>
              </a:rPr>
              <a:t>}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for(i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1:4)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{</a:t>
            </a:r>
            <a:endParaRPr sz="800">
              <a:latin typeface="Courier New"/>
              <a:cs typeface="Courier New"/>
            </a:endParaRPr>
          </a:p>
          <a:p>
            <a:pPr marL="1057275" marR="1760220" indent="-789940">
              <a:lnSpc>
                <a:spcPts val="1120"/>
              </a:lnSpc>
              <a:spcBef>
                <a:spcPts val="55"/>
              </a:spcBef>
            </a:pPr>
            <a:r>
              <a:rPr dirty="0" sz="800">
                <a:latin typeface="Courier New"/>
                <a:cs typeface="Courier New"/>
              </a:rPr>
              <a:t>mymod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0">
                <a:latin typeface="Courier New"/>
                <a:cs typeface="Courier New"/>
              </a:rPr>
              <a:t> pmg(diff(log(price))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90">
                <a:latin typeface="Cambria"/>
                <a:cs typeface="Cambria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lag(log(price)) </a:t>
            </a:r>
            <a:r>
              <a:rPr dirty="0" sz="800" spc="-50">
                <a:latin typeface="Courier New"/>
                <a:cs typeface="Courier New"/>
              </a:rPr>
              <a:t>+ </a:t>
            </a:r>
            <a:r>
              <a:rPr dirty="0" sz="800" spc="-10">
                <a:latin typeface="Courier New"/>
                <a:cs typeface="Courier New"/>
              </a:rPr>
              <a:t>lag(diff(log(price)),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1:i), data=HousePricesUS,</a:t>
            </a:r>
            <a:endParaRPr sz="800">
              <a:latin typeface="Courier New"/>
              <a:cs typeface="Courier New"/>
            </a:endParaRPr>
          </a:p>
          <a:p>
            <a:pPr marL="1057275">
              <a:lnSpc>
                <a:spcPct val="100000"/>
              </a:lnSpc>
              <a:spcBef>
                <a:spcPts val="85"/>
              </a:spcBef>
            </a:pPr>
            <a:r>
              <a:rPr dirty="0" sz="800">
                <a:latin typeface="Courier New"/>
                <a:cs typeface="Courier New"/>
              </a:rPr>
              <a:t>model="mg",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trend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TRUE)</a:t>
            </a:r>
            <a:endParaRPr sz="800">
              <a:latin typeface="Courier New"/>
              <a:cs typeface="Courier New"/>
            </a:endParaRPr>
          </a:p>
          <a:p>
            <a:pPr marL="267970" marR="149034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tab5a[2,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i]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pcdtest(mymod,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"rho")$statistic </a:t>
            </a:r>
            <a:r>
              <a:rPr dirty="0" sz="800">
                <a:latin typeface="Courier New"/>
                <a:cs typeface="Courier New"/>
              </a:rPr>
              <a:t>tab5b[2,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i]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pcdtest(mymod,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"cd")$statistic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65"/>
              </a:spcBef>
            </a:pPr>
            <a:r>
              <a:rPr dirty="0" sz="800" spc="-5">
                <a:latin typeface="Courier New"/>
                <a:cs typeface="Courier New"/>
              </a:rPr>
              <a:t>}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24765" marR="3494404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tab5a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round(tab5a,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3) </a:t>
            </a:r>
            <a:r>
              <a:rPr dirty="0" sz="800">
                <a:latin typeface="Courier New"/>
                <a:cs typeface="Courier New"/>
              </a:rPr>
              <a:t>tab5b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round(tab5b,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2)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dimnames(tab5a)</a:t>
            </a:r>
            <a:r>
              <a:rPr dirty="0" sz="800">
                <a:latin typeface="Courier New"/>
                <a:cs typeface="Courier New"/>
              </a:rPr>
              <a:t> &lt;-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list(c("income",</a:t>
            </a:r>
            <a:r>
              <a:rPr dirty="0" sz="80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"price"),</a:t>
            </a:r>
            <a:endParaRPr sz="800">
              <a:latin typeface="Courier New"/>
              <a:cs typeface="Courier New"/>
            </a:endParaRPr>
          </a:p>
          <a:p>
            <a:pPr marL="148272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paste("ADF(",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1:4,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")",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sep=""))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dimnames(tab5b)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0">
                <a:latin typeface="Courier New"/>
                <a:cs typeface="Courier New"/>
              </a:rPr>
              <a:t> dimnames(tab5a)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5"/>
              </a:spcBef>
            </a:pPr>
            <a:r>
              <a:rPr dirty="0" sz="800" spc="-10">
                <a:latin typeface="Courier New"/>
                <a:cs typeface="Courier New"/>
              </a:rPr>
              <a:t>tab5a</a:t>
            </a:r>
            <a:endParaRPr sz="800">
              <a:latin typeface="Courier New"/>
              <a:cs typeface="Courier New"/>
            </a:endParaRPr>
          </a:p>
          <a:p>
            <a:pPr marL="24765" marR="2887345" indent="42481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ADF(1)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ADF(2)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ADF(3)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ADF(4) </a:t>
            </a:r>
            <a:r>
              <a:rPr dirty="0" sz="800">
                <a:latin typeface="Courier New"/>
                <a:cs typeface="Courier New"/>
              </a:rPr>
              <a:t>income</a:t>
            </a:r>
            <a:r>
              <a:rPr dirty="0" sz="800" spc="4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0.465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0.443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0.338</a:t>
            </a:r>
            <a:r>
              <a:rPr dirty="0" sz="800" spc="4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0.317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  <a:tabLst>
                <a:tab pos="510540" algn="l"/>
              </a:tabLst>
            </a:pPr>
            <a:r>
              <a:rPr dirty="0" sz="800" spc="-10">
                <a:latin typeface="Courier New"/>
                <a:cs typeface="Courier New"/>
              </a:rPr>
              <a:t>price</a:t>
            </a:r>
            <a:r>
              <a:rPr dirty="0" sz="800">
                <a:latin typeface="Courier New"/>
                <a:cs typeface="Courier New"/>
              </a:rPr>
              <a:t>	0.346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0.326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0.252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0.194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tab5b</a:t>
            </a:r>
            <a:endParaRPr sz="800">
              <a:latin typeface="Courier New"/>
              <a:cs typeface="Courier New"/>
            </a:endParaRPr>
          </a:p>
          <a:p>
            <a:pPr marL="24765" marR="2887345" indent="42481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ADF(1)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ADF(2)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ADF(3)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ADF(4) </a:t>
            </a:r>
            <a:r>
              <a:rPr dirty="0" sz="800">
                <a:latin typeface="Courier New"/>
                <a:cs typeface="Courier New"/>
              </a:rPr>
              <a:t>income</a:t>
            </a:r>
            <a:r>
              <a:rPr dirty="0" sz="800" spc="4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82.84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77.40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57.96</a:t>
            </a:r>
            <a:r>
              <a:rPr dirty="0" sz="800" spc="4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53.21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  <a:tabLst>
                <a:tab pos="510540" algn="l"/>
              </a:tabLst>
            </a:pPr>
            <a:r>
              <a:rPr dirty="0" sz="800" spc="-10">
                <a:latin typeface="Courier New"/>
                <a:cs typeface="Courier New"/>
              </a:rPr>
              <a:t>price</a:t>
            </a:r>
            <a:r>
              <a:rPr dirty="0" sz="800">
                <a:latin typeface="Courier New"/>
                <a:cs typeface="Courier New"/>
              </a:rPr>
              <a:t>	61.73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57.02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43.21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32.52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54842" y="6517389"/>
            <a:ext cx="4960620" cy="12401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ss-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oti</a:t>
            </a:r>
            <a:r>
              <a:rPr dirty="0" sz="1000" spc="-40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5">
                <a:latin typeface="Palatino Linotype"/>
                <a:cs typeface="Palatino Linotype"/>
              </a:rPr>
              <a:t>plo</a:t>
            </a:r>
            <a:r>
              <a:rPr dirty="0" sz="1000" spc="-55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cips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4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ollo</a:t>
            </a:r>
            <a:r>
              <a:rPr dirty="0" sz="1000" spc="-7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sting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inal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nit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now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10">
                <a:latin typeface="Courier New"/>
                <a:cs typeface="Courier New"/>
              </a:rPr>
              <a:t>data.fram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155">
                <a:latin typeface="Courier New"/>
                <a:cs typeface="Courier New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HousePricesU</a:t>
            </a:r>
            <a:r>
              <a:rPr dirty="0" sz="1000" spc="-5">
                <a:latin typeface="Courier New"/>
                <a:cs typeface="Courier New"/>
              </a:rPr>
              <a:t>S</a:t>
            </a:r>
            <a:r>
              <a:rPr dirty="0" sz="1000" spc="-155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pdata.fram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155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cipstes</a:t>
            </a:r>
            <a:r>
              <a:rPr dirty="0" sz="1000" spc="-5">
                <a:latin typeface="Courier New"/>
                <a:cs typeface="Courier New"/>
              </a:rPr>
              <a:t>t</a:t>
            </a:r>
            <a:r>
              <a:rPr dirty="0" sz="1000" spc="-110">
                <a:latin typeface="Courier New"/>
                <a:cs typeface="Courier New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204">
                <a:latin typeface="Palatino Linotype"/>
                <a:cs typeface="Palatino Linotype"/>
              </a:rPr>
              <a:t>he 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lag</a:t>
            </a:r>
            <a:r>
              <a:rPr dirty="0" sz="1000" spc="-5">
                <a:latin typeface="Courier New"/>
                <a:cs typeface="Courier New"/>
              </a:rPr>
              <a:t>s</a:t>
            </a:r>
            <a:r>
              <a:rPr dirty="0" sz="1000" spc="-17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le</a:t>
            </a:r>
            <a:r>
              <a:rPr dirty="0" sz="1000" spc="-20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lt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lue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min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95" b="1">
                <a:latin typeface="Cambria"/>
                <a:cs typeface="Cambria"/>
              </a:rPr>
              <a:t>c</a:t>
            </a:r>
            <a:r>
              <a:rPr dirty="0" sz="1000" spc="100" b="1">
                <a:latin typeface="Cambria"/>
                <a:cs typeface="Cambria"/>
              </a:rPr>
              <a:t>a</a:t>
            </a:r>
            <a:r>
              <a:rPr dirty="0" cap="small" sz="1000" spc="85" b="1">
                <a:latin typeface="Cambria"/>
                <a:cs typeface="Cambria"/>
              </a:rPr>
              <a:t>d</a:t>
            </a:r>
            <a:r>
              <a:rPr dirty="0" sz="1000" spc="185" b="1">
                <a:latin typeface="Cambria"/>
                <a:cs typeface="Cambria"/>
              </a:rPr>
              <a:t>f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ssion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allow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type</a:t>
            </a:r>
            <a:r>
              <a:rPr dirty="0" sz="1000" spc="120">
                <a:latin typeface="Cambria"/>
                <a:cs typeface="Cambria"/>
              </a:rPr>
              <a:t>=</a:t>
            </a:r>
            <a:r>
              <a:rPr dirty="0" sz="1000" spc="-10">
                <a:latin typeface="Courier New"/>
                <a:cs typeface="Courier New"/>
              </a:rPr>
              <a:t>’drift’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inal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;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sa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ude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type</a:t>
            </a:r>
            <a:r>
              <a:rPr dirty="0" sz="1000" spc="120">
                <a:latin typeface="Cambria"/>
                <a:cs typeface="Cambria"/>
              </a:rPr>
              <a:t>=</a:t>
            </a:r>
            <a:r>
              <a:rPr dirty="0" sz="1000" spc="-10">
                <a:latin typeface="Courier New"/>
                <a:cs typeface="Courier New"/>
              </a:rPr>
              <a:t>’none’</a:t>
            </a:r>
            <a:r>
              <a:rPr dirty="0" sz="1000" spc="-20">
                <a:latin typeface="Palatino Linotype"/>
                <a:cs typeface="Palatino Linotype"/>
              </a:rPr>
              <a:t>).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16335" y="607782"/>
            <a:ext cx="5288280" cy="67449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</a:t>
            </a:r>
            <a:r>
              <a:rPr dirty="0" sz="800" spc="285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250825" marR="93980">
              <a:lnSpc>
                <a:spcPct val="100000"/>
              </a:lnSpc>
            </a:pPr>
            <a:r>
              <a:rPr dirty="0" sz="1000" spc="-25">
                <a:latin typeface="Palatino Linotype"/>
                <a:cs typeface="Palatino Linotype"/>
              </a:rPr>
              <a:t>where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85" i="1">
                <a:latin typeface="Meiryo"/>
                <a:cs typeface="Meiryo"/>
              </a:rPr>
              <a:t/>
            </a:r>
            <a:r>
              <a:rPr dirty="0" baseline="-21367" sz="975" spc="-7" i="1">
                <a:latin typeface="Palatino Linotype"/>
                <a:cs typeface="Palatino Linotype"/>
              </a:rPr>
              <a:t>n</a:t>
            </a:r>
            <a:r>
              <a:rPr dirty="0" baseline="-21367" sz="975" spc="187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time-invariant,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generally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unobservable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characteristic.</a:t>
            </a:r>
            <a:r>
              <a:rPr dirty="0" sz="1000">
                <a:latin typeface="Palatino Linotype"/>
                <a:cs typeface="Palatino Linotype"/>
              </a:rPr>
              <a:t> 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following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will </a:t>
            </a:r>
            <a:r>
              <a:rPr dirty="0" sz="1000" spc="-40">
                <a:latin typeface="Palatino Linotype"/>
                <a:cs typeface="Palatino Linotype"/>
              </a:rPr>
              <a:t>motivate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use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panel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 the </a:t>
            </a:r>
            <a:r>
              <a:rPr dirty="0" sz="1000" spc="-45">
                <a:latin typeface="Palatino Linotype"/>
                <a:cs typeface="Palatino Linotype"/>
              </a:rPr>
              <a:t>light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need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control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unobserved</a:t>
            </a:r>
            <a:r>
              <a:rPr dirty="0" sz="1000" spc="-20">
                <a:latin typeface="Palatino Linotype"/>
                <a:cs typeface="Palatino Linotype"/>
              </a:rPr>
              <a:t> heterogeneity. </a:t>
            </a: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eliminate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through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some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simple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techniques.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clear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from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following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chapters,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subject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further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assumptions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nature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heterogeneity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there </a:t>
            </a:r>
            <a:r>
              <a:rPr dirty="0" sz="1000" spc="-6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more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sophisticated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ways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control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for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it;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but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now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80">
                <a:latin typeface="Palatino Linotype"/>
                <a:cs typeface="Palatino Linotype"/>
              </a:rPr>
              <a:t>we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will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stay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safe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side,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depending </a:t>
            </a:r>
            <a:r>
              <a:rPr dirty="0" sz="1000" spc="-55">
                <a:latin typeface="Palatino Linotype"/>
                <a:cs typeface="Palatino Linotype"/>
              </a:rPr>
              <a:t>only</a:t>
            </a:r>
            <a:r>
              <a:rPr dirty="0" sz="1000" spc="-20">
                <a:latin typeface="Palatino Linotype"/>
                <a:cs typeface="Palatino Linotype"/>
              </a:rPr>
              <a:t> 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assumption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invariance.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400">
              <a:latin typeface="Palatino Linotype"/>
              <a:cs typeface="Palatino Linotype"/>
            </a:endParaRPr>
          </a:p>
          <a:p>
            <a:pPr lvl="2" marL="640715" indent="-390525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641350" algn="l"/>
              </a:tabLst>
            </a:pPr>
            <a:r>
              <a:rPr dirty="0" sz="1000" b="1">
                <a:latin typeface="Calibri"/>
                <a:cs typeface="Calibri"/>
              </a:rPr>
              <a:t>Eliminating</a:t>
            </a:r>
            <a:r>
              <a:rPr dirty="0" sz="1000" spc="15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Unobserved</a:t>
            </a:r>
            <a:r>
              <a:rPr dirty="0" sz="1000" spc="15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Components</a:t>
            </a:r>
            <a:endParaRPr sz="1000">
              <a:latin typeface="Calibri"/>
              <a:cs typeface="Calibri"/>
            </a:endParaRPr>
          </a:p>
          <a:p>
            <a:pPr algn="just" marL="250825" marR="93980">
              <a:lnSpc>
                <a:spcPct val="100000"/>
              </a:lnSpc>
              <a:spcBef>
                <a:spcPts val="595"/>
              </a:spcBef>
            </a:pP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ul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ogeneity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sum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d) </a:t>
            </a:r>
            <a:r>
              <a:rPr dirty="0" sz="1000" spc="-20">
                <a:latin typeface="Palatino Linotype"/>
                <a:cs typeface="Palatino Linotype"/>
              </a:rPr>
              <a:t>time-i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era</a:t>
            </a:r>
            <a:r>
              <a:rPr dirty="0" sz="1000" spc="-4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nit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tion,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ssible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(1.1)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nl</a:t>
            </a:r>
            <a:r>
              <a:rPr dirty="0" sz="1000" spc="-12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qui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ale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-10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ubtra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m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Palatino Linotype"/>
              <a:cs typeface="Palatino Linotype"/>
            </a:endParaRPr>
          </a:p>
          <a:p>
            <a:pPr lvl="3" marL="689610" indent="-439420">
              <a:lnSpc>
                <a:spcPct val="100000"/>
              </a:lnSpc>
              <a:spcBef>
                <a:spcPts val="5"/>
              </a:spcBef>
              <a:buFont typeface="Calibri"/>
              <a:buAutoNum type="arabicPeriod"/>
              <a:tabLst>
                <a:tab pos="690245" algn="l"/>
              </a:tabLst>
            </a:pPr>
            <a:r>
              <a:rPr dirty="0" sz="900" b="1">
                <a:latin typeface="Calibri"/>
                <a:cs typeface="Calibri"/>
              </a:rPr>
              <a:t>D</a:t>
            </a:r>
            <a:r>
              <a:rPr dirty="0" sz="900" b="1">
                <a:latin typeface="Calibri"/>
                <a:cs typeface="Calibri"/>
              </a:rPr>
              <a:t>ifferencing</a:t>
            </a:r>
            <a:r>
              <a:rPr dirty="0" sz="900" spc="165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Methods</a:t>
            </a:r>
            <a:endParaRPr sz="900">
              <a:latin typeface="Calibri"/>
              <a:cs typeface="Calibri"/>
            </a:endParaRPr>
          </a:p>
          <a:p>
            <a:pPr algn="just" marL="250825" marR="93980">
              <a:lnSpc>
                <a:spcPct val="100000"/>
              </a:lnSpc>
              <a:spcBef>
                <a:spcPts val="15"/>
              </a:spcBef>
            </a:pPr>
            <a:r>
              <a:rPr dirty="0" sz="1000" spc="-30">
                <a:latin typeface="Palatino Linotype"/>
                <a:cs typeface="Palatino Linotype"/>
              </a:rPr>
              <a:t>Time-invariant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components</a:t>
            </a:r>
            <a:r>
              <a:rPr dirty="0" sz="1000">
                <a:latin typeface="Palatino Linotype"/>
                <a:cs typeface="Palatino Linotype"/>
              </a:rPr>
              <a:t> can be </a:t>
            </a:r>
            <a:r>
              <a:rPr dirty="0" sz="1000" spc="-40">
                <a:latin typeface="Palatino Linotype"/>
                <a:cs typeface="Palatino Linotype"/>
              </a:rPr>
              <a:t>removed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ﬁrst-</a:t>
            </a:r>
            <a:r>
              <a:rPr dirty="0" sz="1000" spc="-30">
                <a:latin typeface="Palatino Linotype"/>
                <a:cs typeface="Palatino Linotype"/>
              </a:rPr>
              <a:t>differencing</a:t>
            </a:r>
            <a:r>
              <a:rPr dirty="0" sz="1000">
                <a:latin typeface="Palatino Linotype"/>
                <a:cs typeface="Palatino Linotype"/>
              </a:rPr>
              <a:t> the </a:t>
            </a:r>
            <a:r>
              <a:rPr dirty="0" sz="1000" spc="-25">
                <a:latin typeface="Palatino Linotype"/>
                <a:cs typeface="Palatino Linotype"/>
              </a:rPr>
              <a:t>data: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lagging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model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subtracting,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time-invariant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components</a:t>
            </a:r>
            <a:r>
              <a:rPr dirty="0" sz="1000">
                <a:latin typeface="Palatino Linotype"/>
                <a:cs typeface="Palatino Linotype"/>
              </a:rPr>
              <a:t> (the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intercept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individual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component)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eliminated,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model</a:t>
            </a:r>
            <a:endParaRPr sz="1000">
              <a:latin typeface="Palatino Linotype"/>
              <a:cs typeface="Palatino Linotype"/>
            </a:endParaRPr>
          </a:p>
          <a:p>
            <a:pPr marL="598805">
              <a:lnSpc>
                <a:spcPct val="100000"/>
              </a:lnSpc>
              <a:spcBef>
                <a:spcPts val="640"/>
              </a:spcBef>
              <a:tabLst>
                <a:tab pos="4946650" algn="l"/>
              </a:tabLst>
            </a:pP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84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34188" sz="975" spc="-22" i="1">
                <a:latin typeface="Meiryo"/>
                <a:cs typeface="Meiryo"/>
              </a:rPr>
              <a:t>⊤</a:t>
            </a:r>
            <a:r>
              <a:rPr dirty="0" sz="1000" spc="125">
                <a:latin typeface="Cambria"/>
                <a:cs typeface="Cambria"/>
              </a:rPr>
              <a:t>Δ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baseline="-21367" sz="975" spc="-15" i="1">
                <a:latin typeface="Palatino Linotype"/>
                <a:cs typeface="Palatino Linotype"/>
              </a:rPr>
              <a:t>nt</a:t>
            </a:r>
            <a:r>
              <a:rPr dirty="0" baseline="-21367" sz="975" spc="20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140">
                <a:latin typeface="Cambria"/>
                <a:cs typeface="Cambria"/>
              </a:rPr>
              <a:t>Δ</a:t>
            </a:r>
            <a:r>
              <a:rPr dirty="0" sz="1000" spc="-495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nt</a:t>
            </a:r>
            <a:r>
              <a:rPr dirty="0" baseline="-21367" sz="975" i="1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(1.2)</a:t>
            </a:r>
            <a:endParaRPr sz="1000">
              <a:latin typeface="Palatino Linotype"/>
              <a:cs typeface="Palatino Linotype"/>
            </a:endParaRPr>
          </a:p>
          <a:p>
            <a:pPr algn="just" marL="250825" marR="93980">
              <a:lnSpc>
                <a:spcPct val="100000"/>
              </a:lnSpc>
              <a:spcBef>
                <a:spcPts val="650"/>
              </a:spcBef>
            </a:pPr>
            <a:r>
              <a:rPr dirty="0" sz="1000" spc="-45">
                <a:latin typeface="Palatino Linotype"/>
                <a:cs typeface="Palatino Linotype"/>
              </a:rPr>
              <a:t>(whe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3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44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spc="-89" i="1">
                <a:latin typeface="Meiryo"/>
                <a:cs typeface="Meiryo"/>
              </a:rPr>
              <a:t>,</a:t>
            </a:r>
            <a:r>
              <a:rPr dirty="0" baseline="-21367" sz="975" spc="37" i="1">
                <a:latin typeface="Palatino Linotype"/>
                <a:cs typeface="Palatino Linotype"/>
              </a:rPr>
              <a:t>t</a:t>
            </a:r>
            <a:r>
              <a:rPr dirty="0" baseline="-21367" sz="975" spc="202">
                <a:latin typeface="Cambria"/>
                <a:cs typeface="Cambria"/>
              </a:rPr>
              <a:t>–</a:t>
            </a:r>
            <a:r>
              <a:rPr dirty="0" baseline="-21367" sz="975" spc="82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3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44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spc="37" i="1">
                <a:latin typeface="Palatino Linotype"/>
                <a:cs typeface="Palatino Linotype"/>
              </a:rPr>
              <a:t>t</a:t>
            </a:r>
            <a:r>
              <a:rPr dirty="0" baseline="-21367" sz="975" spc="202">
                <a:latin typeface="Cambria"/>
                <a:cs typeface="Cambria"/>
              </a:rPr>
              <a:t>–</a:t>
            </a:r>
            <a:r>
              <a:rPr dirty="0" baseline="-21367" sz="975" spc="15">
                <a:latin typeface="Palatino Linotype"/>
                <a:cs typeface="Palatino Linotype"/>
              </a:rPr>
              <a:t>1</a:t>
            </a:r>
            <a:r>
              <a:rPr dirty="0" baseline="-21367" sz="975" spc="112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(1.1),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3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44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spc="-89" i="1">
                <a:latin typeface="Meiryo"/>
                <a:cs typeface="Meiryo"/>
              </a:rPr>
              <a:t>,</a:t>
            </a:r>
            <a:r>
              <a:rPr dirty="0" baseline="-21367" sz="975" spc="37" i="1">
                <a:latin typeface="Palatino Linotype"/>
                <a:cs typeface="Palatino Linotype"/>
              </a:rPr>
              <a:t>t</a:t>
            </a:r>
            <a:r>
              <a:rPr dirty="0" baseline="-21367" sz="975" spc="202">
                <a:latin typeface="Cambria"/>
                <a:cs typeface="Cambria"/>
              </a:rPr>
              <a:t>–</a:t>
            </a:r>
            <a:r>
              <a:rPr dirty="0" baseline="-21367" sz="975" spc="15">
                <a:latin typeface="Palatino Linotype"/>
                <a:cs typeface="Palatino Linotype"/>
              </a:rPr>
              <a:t>1</a:t>
            </a:r>
            <a:r>
              <a:rPr dirty="0" baseline="-21367" sz="975" spc="112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)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f</a:t>
            </a:r>
            <a:r>
              <a:rPr dirty="0" sz="1000" spc="-20" i="1">
                <a:latin typeface="Palatino Linotype"/>
                <a:cs typeface="Palatino Linotype"/>
              </a:rPr>
              <a:t>i</a:t>
            </a:r>
            <a:r>
              <a:rPr dirty="0" sz="1000" i="1">
                <a:latin typeface="Palatino Linotype"/>
                <a:cs typeface="Palatino Linotype"/>
              </a:rPr>
              <a:t>r</a:t>
            </a:r>
            <a:r>
              <a:rPr dirty="0" sz="1000" spc="-10" i="1">
                <a:latin typeface="Palatino Linotype"/>
                <a:cs typeface="Palatino Linotype"/>
              </a:rPr>
              <a:t>st</a:t>
            </a:r>
            <a:r>
              <a:rPr dirty="0" sz="1000" i="1">
                <a:latin typeface="Palatino Linotype"/>
                <a:cs typeface="Palatino Linotype"/>
              </a:rPr>
              <a:t>-</a:t>
            </a:r>
            <a:r>
              <a:rPr dirty="0" sz="1000" spc="30" i="1">
                <a:latin typeface="Palatino Linotype"/>
                <a:cs typeface="Palatino Linotype"/>
              </a:rPr>
              <a:t>d</a:t>
            </a:r>
            <a:r>
              <a:rPr dirty="0" sz="1000" spc="5" i="1">
                <a:latin typeface="Palatino Linotype"/>
                <a:cs typeface="Palatino Linotype"/>
              </a:rPr>
              <a:t>ifferenc</a:t>
            </a:r>
            <a:r>
              <a:rPr dirty="0" sz="1000" i="1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75" b="1">
                <a:latin typeface="Cambria"/>
                <a:cs typeface="Cambria"/>
              </a:rPr>
              <a:t>f</a:t>
            </a:r>
            <a:r>
              <a:rPr dirty="0" cap="small" sz="1000" spc="90" b="1">
                <a:latin typeface="Cambria"/>
                <a:cs typeface="Cambria"/>
              </a:rPr>
              <a:t>d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00">
              <a:latin typeface="Palatino Linotype"/>
              <a:cs typeface="Palatino Linotype"/>
            </a:endParaRPr>
          </a:p>
          <a:p>
            <a:pPr lvl="3" marL="689610" indent="-439420">
              <a:lnSpc>
                <a:spcPct val="100000"/>
              </a:lnSpc>
              <a:buAutoNum type="arabicPeriod" startAt="2"/>
              <a:tabLst>
                <a:tab pos="690245" algn="l"/>
              </a:tabLst>
            </a:pPr>
            <a:r>
              <a:rPr dirty="0" sz="900" b="1">
                <a:latin typeface="Calibri"/>
                <a:cs typeface="Calibri"/>
              </a:rPr>
              <a:t>LSDV</a:t>
            </a:r>
            <a:r>
              <a:rPr dirty="0" sz="900" spc="125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Methods</a:t>
            </a:r>
            <a:endParaRPr sz="900">
              <a:latin typeface="Calibri"/>
              <a:cs typeface="Calibri"/>
            </a:endParaRPr>
          </a:p>
          <a:p>
            <a:pPr algn="just" marL="250825" marR="93980">
              <a:lnSpc>
                <a:spcPct val="100000"/>
              </a:lnSpc>
              <a:spcBef>
                <a:spcPts val="20"/>
              </a:spcBef>
            </a:pPr>
            <a:r>
              <a:rPr dirty="0" sz="1000" spc="-35">
                <a:latin typeface="Palatino Linotype"/>
                <a:cs typeface="Palatino Linotype"/>
              </a:rPr>
              <a:t>Ano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ssibility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time-i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plici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ly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du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hem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ciﬁ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ond </a:t>
            </a:r>
            <a:r>
              <a:rPr dirty="0" sz="1000" spc="-35">
                <a:latin typeface="Palatino Linotype"/>
                <a:cs typeface="Palatino Linotype"/>
              </a:rPr>
              <a:t>dimension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ime)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baseline="-21367" sz="975" spc="82" i="1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ram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5" i="1">
                <a:latin typeface="Palatino Linotype"/>
                <a:cs typeface="Palatino Linotype"/>
              </a:rPr>
              <a:t>l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100" i="1">
                <a:latin typeface="Palatino Linotype"/>
                <a:cs typeface="Palatino Linotype"/>
              </a:rPr>
              <a:t>a</a:t>
            </a:r>
            <a:r>
              <a:rPr dirty="0" sz="1000" spc="-30" i="1">
                <a:latin typeface="Palatino Linotype"/>
                <a:cs typeface="Palatino Linotype"/>
              </a:rPr>
              <a:t>s</a:t>
            </a:r>
            <a:r>
              <a:rPr dirty="0" sz="1000" spc="-20" i="1">
                <a:latin typeface="Palatino Linotype"/>
                <a:cs typeface="Palatino Linotype"/>
              </a:rPr>
              <a:t>t</a:t>
            </a:r>
            <a:r>
              <a:rPr dirty="0" sz="1000" spc="-45" i="1">
                <a:latin typeface="Palatino Linotype"/>
                <a:cs typeface="Palatino Linotype"/>
              </a:rPr>
              <a:t> </a:t>
            </a:r>
            <a:r>
              <a:rPr dirty="0" sz="1000" spc="-5" i="1">
                <a:latin typeface="Palatino Linotype"/>
                <a:cs typeface="Palatino Linotype"/>
              </a:rPr>
              <a:t>sq</a:t>
            </a:r>
            <a:r>
              <a:rPr dirty="0" sz="1000" spc="10" i="1">
                <a:latin typeface="Palatino Linotype"/>
                <a:cs typeface="Palatino Linotype"/>
              </a:rPr>
              <a:t>u</a:t>
            </a:r>
            <a:r>
              <a:rPr dirty="0" sz="1000" spc="75" i="1">
                <a:latin typeface="Palatino Linotype"/>
                <a:cs typeface="Palatino Linotype"/>
              </a:rPr>
              <a:t>a</a:t>
            </a:r>
            <a:r>
              <a:rPr dirty="0" sz="1000" spc="-10" i="1">
                <a:latin typeface="Palatino Linotype"/>
                <a:cs typeface="Palatino Linotype"/>
              </a:rPr>
              <a:t>r</a:t>
            </a:r>
            <a:r>
              <a:rPr dirty="0" sz="1000" spc="40" i="1">
                <a:latin typeface="Palatino Linotype"/>
                <a:cs typeface="Palatino Linotype"/>
              </a:rPr>
              <a:t>e</a:t>
            </a:r>
            <a:r>
              <a:rPr dirty="0" sz="1000" spc="-35" i="1">
                <a:latin typeface="Palatino Linotype"/>
                <a:cs typeface="Palatino Linotype"/>
              </a:rPr>
              <a:t>s</a:t>
            </a:r>
            <a:r>
              <a:rPr dirty="0" sz="1000" spc="-45" i="1">
                <a:latin typeface="Palatino Linotype"/>
                <a:cs typeface="Palatino Linotype"/>
              </a:rPr>
              <a:t> </a:t>
            </a:r>
            <a:r>
              <a:rPr dirty="0" sz="1000" spc="30" i="1">
                <a:latin typeface="Palatino Linotype"/>
                <a:cs typeface="Palatino Linotype"/>
              </a:rPr>
              <a:t>d</a:t>
            </a:r>
            <a:r>
              <a:rPr dirty="0" sz="1000" spc="-10" i="1">
                <a:latin typeface="Palatino Linotype"/>
                <a:cs typeface="Palatino Linotype"/>
              </a:rPr>
              <a:t>u</a:t>
            </a:r>
            <a:r>
              <a:rPr dirty="0" sz="1000" spc="30" i="1">
                <a:latin typeface="Palatino Linotype"/>
                <a:cs typeface="Palatino Linotype"/>
              </a:rPr>
              <a:t>mm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0" i="1">
                <a:latin typeface="Palatino Linotype"/>
                <a:cs typeface="Palatino Linotype"/>
              </a:rPr>
              <a:t>v</a:t>
            </a:r>
            <a:r>
              <a:rPr dirty="0" sz="1000" spc="5" i="1">
                <a:latin typeface="Palatino Linotype"/>
                <a:cs typeface="Palatino Linotype"/>
              </a:rPr>
              <a:t>a</a:t>
            </a:r>
            <a:r>
              <a:rPr dirty="0" sz="1000" i="1">
                <a:latin typeface="Palatino Linotype"/>
                <a:cs typeface="Palatino Linotype"/>
              </a:rPr>
              <a:t>r</a:t>
            </a:r>
            <a:r>
              <a:rPr dirty="0" sz="1000" spc="20" i="1">
                <a:latin typeface="Palatino Linotype"/>
                <a:cs typeface="Palatino Linotype"/>
              </a:rPr>
              <a:t>i</a:t>
            </a:r>
            <a:r>
              <a:rPr dirty="0" sz="1000" spc="75" i="1">
                <a:latin typeface="Palatino Linotype"/>
                <a:cs typeface="Palatino Linotype"/>
              </a:rPr>
              <a:t>a</a:t>
            </a:r>
            <a:r>
              <a:rPr dirty="0" sz="1000" spc="45" i="1">
                <a:latin typeface="Palatino Linotype"/>
                <a:cs typeface="Palatino Linotype"/>
              </a:rPr>
              <a:t>b</a:t>
            </a:r>
            <a:r>
              <a:rPr dirty="0" sz="1000" spc="5" i="1">
                <a:latin typeface="Palatino Linotype"/>
                <a:cs typeface="Palatino Linotype"/>
              </a:rPr>
              <a:t>l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-40" i="1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l</a:t>
            </a:r>
            <a:r>
              <a:rPr dirty="0" sz="1000" spc="120" b="1">
                <a:latin typeface="Cambria"/>
                <a:cs typeface="Cambria"/>
              </a:rPr>
              <a:t>s</a:t>
            </a:r>
            <a:r>
              <a:rPr dirty="0" cap="small" sz="1000" spc="75" b="1">
                <a:latin typeface="Cambria"/>
                <a:cs typeface="Cambria"/>
              </a:rPr>
              <a:t>d</a:t>
            </a:r>
            <a:r>
              <a:rPr dirty="0" sz="1000" spc="60" b="1">
                <a:latin typeface="Cambria"/>
                <a:cs typeface="Cambria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do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now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5" i="1">
                <a:latin typeface="Palatino Linotype"/>
                <a:cs typeface="Palatino Linotype"/>
              </a:rPr>
              <a:t>N</a:t>
            </a:r>
            <a:r>
              <a:rPr dirty="0" sz="1000" spc="-1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tra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ove</a:t>
            </a:r>
            <a:r>
              <a:rPr dirty="0" sz="1000" spc="-1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hile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735" i="1">
                <a:latin typeface="Meiryo"/>
                <a:cs typeface="Meiryo"/>
              </a:rPr>
              <a:t/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120" i="1">
                <a:latin typeface="Meiryo"/>
                <a:cs typeface="Meiryo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bility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ull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" i="1">
                <a:latin typeface="Palatino Linotype"/>
                <a:cs typeface="Palatino Linotype"/>
              </a:rPr>
              <a:t>N</a:t>
            </a:r>
            <a:r>
              <a:rPr dirty="0" sz="1000" spc="-1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-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875" i="1">
                <a:latin typeface="Meiryo"/>
                <a:cs typeface="Meiryo"/>
              </a:rPr>
              <a:t/>
            </a:r>
            <a:r>
              <a:rPr dirty="0" sz="1000" spc="-300" i="1">
                <a:latin typeface="Meiryo"/>
                <a:cs typeface="Meiryo"/>
              </a:rPr>
              <a:t>̂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 </a:t>
            </a:r>
            <a:r>
              <a:rPr dirty="0" baseline="-21367" sz="975" spc="-52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15">
                <a:latin typeface="Palatino Linotype"/>
                <a:cs typeface="Palatino Linotype"/>
              </a:rPr>
              <a:t>-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8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 </a:t>
            </a:r>
            <a:r>
              <a:rPr dirty="0" sz="1000" spc="-35">
                <a:latin typeface="Palatino Linotype"/>
                <a:cs typeface="Palatino Linotype"/>
              </a:rPr>
              <a:t>dimension.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dom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00">
              <a:latin typeface="Palatino Linotype"/>
              <a:cs typeface="Palatino Linotype"/>
            </a:endParaRPr>
          </a:p>
          <a:p>
            <a:pPr lvl="3" marL="689610" indent="-439420">
              <a:lnSpc>
                <a:spcPct val="100000"/>
              </a:lnSpc>
              <a:spcBef>
                <a:spcPts val="5"/>
              </a:spcBef>
              <a:buAutoNum type="arabicPeriod" startAt="3"/>
              <a:tabLst>
                <a:tab pos="690245" algn="l"/>
              </a:tabLst>
            </a:pPr>
            <a:r>
              <a:rPr dirty="0" sz="900" b="1">
                <a:latin typeface="Calibri"/>
                <a:cs typeface="Calibri"/>
              </a:rPr>
              <a:t>Fixed</a:t>
            </a:r>
            <a:r>
              <a:rPr dirty="0" sz="900" spc="4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Effects</a:t>
            </a:r>
            <a:r>
              <a:rPr dirty="0" sz="900" spc="45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Methods</a:t>
            </a:r>
            <a:endParaRPr sz="900">
              <a:latin typeface="Calibri"/>
              <a:cs typeface="Calibri"/>
            </a:endParaRPr>
          </a:p>
          <a:p>
            <a:pPr algn="just" marL="250825" marR="93980">
              <a:lnSpc>
                <a:spcPct val="100000"/>
              </a:lnSpc>
              <a:spcBef>
                <a:spcPts val="15"/>
              </a:spcBef>
            </a:pPr>
            <a:r>
              <a:rPr dirty="0" sz="1000" spc="270">
                <a:latin typeface="Palatino Linotype"/>
                <a:cs typeface="Palatino Linotype"/>
              </a:rPr>
              <a:t>h</a:t>
            </a:r>
            <a:r>
              <a:rPr dirty="0" sz="1000" spc="2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l</a:t>
            </a:r>
            <a:r>
              <a:rPr dirty="0" sz="1000" spc="120" b="1">
                <a:latin typeface="Cambria"/>
                <a:cs typeface="Cambria"/>
              </a:rPr>
              <a:t>s</a:t>
            </a:r>
            <a:r>
              <a:rPr dirty="0" cap="small" sz="1000" spc="75" b="1">
                <a:latin typeface="Cambria"/>
                <a:cs typeface="Cambria"/>
              </a:rPr>
              <a:t>d</a:t>
            </a:r>
            <a:r>
              <a:rPr dirty="0" sz="1000" spc="65" b="1">
                <a:latin typeface="Cambria"/>
                <a:cs typeface="Cambria"/>
              </a:rPr>
              <a:t>v</a:t>
            </a:r>
            <a:r>
              <a:rPr dirty="0" sz="1000" spc="-1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adding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sic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ciﬁ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ui</a:t>
            </a:r>
            <a:r>
              <a:rPr dirty="0" sz="1000" spc="-6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ale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aining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ai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rans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subtra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erage </a:t>
            </a:r>
            <a:r>
              <a:rPr dirty="0" sz="1000" spc="-45">
                <a:latin typeface="Palatino Linotype"/>
                <a:cs typeface="Palatino Linotype"/>
              </a:rPr>
              <a:t>over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(indi</a:t>
            </a:r>
            <a:r>
              <a:rPr dirty="0" sz="1000" spc="-4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al)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ing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(time)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-10" i="1">
                <a:latin typeface="Palatino Linotype"/>
                <a:cs typeface="Palatino Linotype"/>
              </a:rPr>
              <a:t>i</a:t>
            </a:r>
            <a:r>
              <a:rPr dirty="0" sz="1000" spc="30" i="1">
                <a:latin typeface="Palatino Linotype"/>
                <a:cs typeface="Palatino Linotype"/>
              </a:rPr>
              <a:t>me</a:t>
            </a:r>
            <a:r>
              <a:rPr dirty="0" sz="1000" spc="25" i="1">
                <a:latin typeface="Palatino Linotype"/>
                <a:cs typeface="Palatino Linotype"/>
              </a:rPr>
              <a:t>-</a:t>
            </a:r>
            <a:r>
              <a:rPr dirty="0" sz="1000" spc="35" i="1">
                <a:latin typeface="Palatino Linotype"/>
                <a:cs typeface="Palatino Linotype"/>
              </a:rPr>
              <a:t>d</a:t>
            </a:r>
            <a:r>
              <a:rPr dirty="0" sz="1000" spc="35" i="1">
                <a:latin typeface="Palatino Linotype"/>
                <a:cs typeface="Palatino Linotype"/>
              </a:rPr>
              <a:t>em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75" i="1">
                <a:latin typeface="Palatino Linotype"/>
                <a:cs typeface="Palatino Linotype"/>
              </a:rPr>
              <a:t>a</a:t>
            </a:r>
            <a:r>
              <a:rPr dirty="0" sz="1000" spc="-25" i="1"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i</a:t>
            </a:r>
            <a:r>
              <a:rPr dirty="0" sz="1000" spc="-25" i="1">
                <a:latin typeface="Palatino Linotype"/>
                <a:cs typeface="Palatino Linotype"/>
              </a:rPr>
              <a:t>n</a:t>
            </a:r>
            <a:r>
              <a:rPr dirty="0" sz="1000" spc="-85" i="1">
                <a:latin typeface="Palatino Linotype"/>
                <a:cs typeface="Palatino Linotype"/>
              </a:rPr>
              <a:t>g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0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45">
                <a:latin typeface="Palatino Linotype"/>
                <a:cs typeface="Palatino Linotype"/>
              </a:rPr>
              <a:t>deﬁn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29406" y="7327135"/>
            <a:ext cx="2865755" cy="881380"/>
          </a:xfrm>
          <a:prstGeom prst="rect">
            <a:avLst/>
          </a:prstGeom>
        </p:spPr>
        <p:txBody>
          <a:bodyPr wrap="square" lIns="0" tIns="94615" rIns="0" bIns="0" rtlCol="0" vert="horz">
            <a:spAutoFit/>
          </a:bodyPr>
          <a:lstStyle/>
          <a:p>
            <a:pPr marL="385445">
              <a:lnSpc>
                <a:spcPct val="100000"/>
              </a:lnSpc>
              <a:spcBef>
                <a:spcPts val="74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97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125" i="1">
                <a:latin typeface="Palatino Linotype"/>
                <a:cs typeface="Palatino Linotype"/>
              </a:rPr>
              <a:t>y</a:t>
            </a:r>
            <a:r>
              <a:rPr dirty="0" sz="1000" spc="-360" i="1">
                <a:latin typeface="Meiryo"/>
                <a:cs typeface="Meiryo"/>
              </a:rPr>
              <a:t>̄</a:t>
            </a:r>
            <a:r>
              <a:rPr dirty="0" baseline="-21367" sz="975" spc="-142" i="1">
                <a:latin typeface="Palatino Linotype"/>
                <a:cs typeface="Palatino Linotype"/>
              </a:rPr>
              <a:t>n</a:t>
            </a:r>
            <a:r>
              <a:rPr dirty="0" baseline="-21367" sz="975" spc="-277" i="1">
                <a:latin typeface="Meiryo"/>
                <a:cs typeface="Meiryo"/>
              </a:rPr>
              <a:t>.</a:t>
            </a:r>
            <a:r>
              <a:rPr dirty="0" baseline="-21367" sz="975" spc="15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65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x</a:t>
            </a:r>
            <a:r>
              <a:rPr dirty="0" sz="1000" spc="-340" i="1">
                <a:latin typeface="Meiryo"/>
                <a:cs typeface="Meiryo"/>
              </a:rPr>
              <a:t>̄</a:t>
            </a:r>
            <a:r>
              <a:rPr dirty="0" baseline="-21367" sz="975" spc="-120" i="1">
                <a:latin typeface="Palatino Linotype"/>
                <a:cs typeface="Palatino Linotype"/>
              </a:rPr>
              <a:t>n</a:t>
            </a:r>
            <a:r>
              <a:rPr dirty="0" baseline="-21367" sz="975" spc="-262" i="1">
                <a:latin typeface="Meiryo"/>
                <a:cs typeface="Meiryo"/>
              </a:rPr>
              <a:t>.</a:t>
            </a:r>
            <a:r>
              <a:rPr dirty="0" sz="1000" spc="-135">
                <a:latin typeface="Cambria"/>
                <a:cs typeface="Cambria"/>
              </a:rPr>
              <a:t>)</a:t>
            </a:r>
            <a:r>
              <a:rPr dirty="0" sz="1000" spc="-440" i="1">
                <a:latin typeface="Meiryo"/>
                <a:cs typeface="Meiryo"/>
              </a:rPr>
              <a:t/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baseline="-21367" sz="975" spc="-22" i="1">
                <a:latin typeface="Palatino Linotype"/>
                <a:cs typeface="Palatino Linotype"/>
              </a:rPr>
              <a:t>nt</a:t>
            </a:r>
            <a:r>
              <a:rPr dirty="0" baseline="-21367" sz="975" spc="165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280" i="1">
                <a:latin typeface="Meiryo"/>
                <a:cs typeface="Meiryo"/>
              </a:rPr>
              <a:t/>
            </a:r>
            <a:r>
              <a:rPr dirty="0" sz="1000" spc="-160" i="1">
                <a:latin typeface="Meiryo"/>
                <a:cs typeface="Meiryo"/>
              </a:rPr>
              <a:t>̄</a:t>
            </a:r>
            <a:r>
              <a:rPr dirty="0" baseline="-21367" sz="975" spc="127" i="1">
                <a:latin typeface="Palatino Linotype"/>
                <a:cs typeface="Palatino Linotype"/>
              </a:rPr>
              <a:t>n</a:t>
            </a:r>
            <a:r>
              <a:rPr dirty="0" baseline="-21367" sz="975" spc="-22" i="1">
                <a:latin typeface="Meiryo"/>
                <a:cs typeface="Meiryo"/>
              </a:rPr>
              <a:t>.</a:t>
            </a:r>
            <a:r>
              <a:rPr dirty="0" sz="1000" spc="3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146050" marR="30480" indent="-108585">
              <a:lnSpc>
                <a:spcPct val="100000"/>
              </a:lnSpc>
              <a:spcBef>
                <a:spcPts val="650"/>
              </a:spcBef>
            </a:pPr>
            <a:r>
              <a:rPr dirty="0" sz="1000" spc="-50">
                <a:latin typeface="Palatino Linotype"/>
                <a:cs typeface="Palatino Linotype"/>
              </a:rPr>
              <a:t>where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30" i="1">
                <a:latin typeface="Palatino Linotype"/>
                <a:cs typeface="Palatino Linotype"/>
              </a:rPr>
              <a:t>y</a:t>
            </a:r>
            <a:r>
              <a:rPr dirty="0" sz="1000" spc="-365" i="1">
                <a:latin typeface="Meiryo"/>
                <a:cs typeface="Meiryo"/>
              </a:rPr>
              <a:t>̄</a:t>
            </a:r>
            <a:r>
              <a:rPr dirty="0" baseline="-21367" sz="975" spc="-150" i="1">
                <a:latin typeface="Palatino Linotype"/>
                <a:cs typeface="Palatino Linotype"/>
              </a:rPr>
              <a:t>n</a:t>
            </a:r>
            <a:r>
              <a:rPr dirty="0" baseline="-21367" sz="975" spc="-284" i="1">
                <a:latin typeface="Meiryo"/>
                <a:cs typeface="Meiryo"/>
              </a:rPr>
              <a:t>.</a:t>
            </a:r>
            <a:r>
              <a:rPr dirty="0" baseline="-21367" sz="975" spc="104" i="1">
                <a:latin typeface="Meiryo"/>
                <a:cs typeface="Meiryo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0" i="1">
                <a:latin typeface="Palatino Linotype"/>
                <a:cs typeface="Palatino Linotype"/>
              </a:rPr>
              <a:t>x</a:t>
            </a:r>
            <a:r>
              <a:rPr dirty="0" sz="1000" spc="-365" i="1">
                <a:latin typeface="Meiryo"/>
                <a:cs typeface="Meiryo"/>
              </a:rPr>
              <a:t>̄</a:t>
            </a:r>
            <a:r>
              <a:rPr dirty="0" baseline="-21367" sz="975" spc="-142" i="1">
                <a:latin typeface="Palatino Linotype"/>
                <a:cs typeface="Palatino Linotype"/>
              </a:rPr>
              <a:t>n</a:t>
            </a:r>
            <a:r>
              <a:rPr dirty="0" baseline="-21367" sz="975" spc="-277" i="1">
                <a:latin typeface="Meiryo"/>
                <a:cs typeface="Meiryo"/>
              </a:rPr>
              <a:t>.</a:t>
            </a:r>
            <a:r>
              <a:rPr dirty="0" baseline="-21367" sz="975" spc="104" i="1">
                <a:latin typeface="Meiryo"/>
                <a:cs typeface="Meiryo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denote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means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20">
                <a:latin typeface="Palatino Linotype"/>
                <a:cs typeface="Palatino Linotype"/>
              </a:rPr>
              <a:t> 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equivalent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estimating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model</a:t>
            </a:r>
            <a:endParaRPr sz="100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640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7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245" i="1">
                <a:latin typeface="Meiryo"/>
                <a:cs typeface="Meiryo"/>
              </a:rPr>
              <a:t/>
            </a:r>
            <a:r>
              <a:rPr dirty="0" baseline="-21367" sz="975" spc="-367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baseline="-21367" sz="975" spc="-30" i="1">
                <a:latin typeface="Palatino Linotype"/>
                <a:cs typeface="Palatino Linotype"/>
              </a:rPr>
              <a:t>nt</a:t>
            </a:r>
            <a:r>
              <a:rPr dirty="0" sz="1000" spc="-440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70" i="1">
                <a:latin typeface="Meiryo"/>
                <a:cs typeface="Meiryo"/>
              </a:rPr>
              <a:t/>
            </a:r>
            <a:r>
              <a:rPr dirty="0" baseline="-21367" sz="975" spc="60" i="1">
                <a:latin typeface="Palatino Linotype"/>
                <a:cs typeface="Palatino Linotype"/>
              </a:rPr>
              <a:t>nt</a:t>
            </a:r>
            <a:r>
              <a:rPr dirty="0" sz="1000" spc="-55" i="1">
                <a:latin typeface="Meiryo"/>
                <a:cs typeface="Meiryo"/>
              </a:rPr>
              <a:t>,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250923" y="7409849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(1.3)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796393" y="607782"/>
            <a:ext cx="10160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Time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Series</a:t>
            </a:r>
            <a:r>
              <a:rPr dirty="0" sz="800" spc="23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209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81479" y="919219"/>
            <a:ext cx="4985385" cy="212471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php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pdata.frame(HousePricesUS)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cipstest(log(php$price), </a:t>
            </a:r>
            <a:r>
              <a:rPr dirty="0" sz="800">
                <a:latin typeface="Courier New"/>
                <a:cs typeface="Courier New"/>
              </a:rPr>
              <a:t>type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0">
                <a:latin typeface="Courier New"/>
                <a:cs typeface="Courier New"/>
              </a:rPr>
              <a:t> "drift")</a:t>
            </a:r>
            <a:endParaRPr sz="800">
              <a:latin typeface="Courier New"/>
              <a:cs typeface="Courier New"/>
            </a:endParaRPr>
          </a:p>
          <a:p>
            <a:pPr marL="24765" marR="2886710">
              <a:lnSpc>
                <a:spcPct val="232500"/>
              </a:lnSpc>
            </a:pPr>
            <a:r>
              <a:rPr dirty="0" sz="800">
                <a:latin typeface="Courier New"/>
                <a:cs typeface="Courier New"/>
              </a:rPr>
              <a:t>Pesaran's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CIPS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unit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roots </a:t>
            </a: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log(php$price)</a:t>
            </a:r>
            <a:endParaRPr sz="800">
              <a:latin typeface="Courier New"/>
              <a:cs typeface="Courier New"/>
            </a:endParaRPr>
          </a:p>
          <a:p>
            <a:pPr marL="24765" marR="221869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CIPS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2,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order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0.1 </a:t>
            </a: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Stationarity cipstest(diff(log(php$price)), </a:t>
            </a:r>
            <a:r>
              <a:rPr dirty="0" sz="800">
                <a:latin typeface="Courier New"/>
                <a:cs typeface="Courier New"/>
              </a:rPr>
              <a:t>type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0">
                <a:latin typeface="Courier New"/>
                <a:cs typeface="Courier New"/>
              </a:rPr>
              <a:t> "none")</a:t>
            </a:r>
            <a:endParaRPr sz="800">
              <a:latin typeface="Courier New"/>
              <a:cs typeface="Courier New"/>
            </a:endParaRPr>
          </a:p>
          <a:p>
            <a:pPr marL="24765" marR="2886710">
              <a:lnSpc>
                <a:spcPct val="232399"/>
              </a:lnSpc>
            </a:pPr>
            <a:r>
              <a:rPr dirty="0" sz="800">
                <a:latin typeface="Courier New"/>
                <a:cs typeface="Courier New"/>
              </a:rPr>
              <a:t>Pesaran's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CIPS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unit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roots </a:t>
            </a: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diff(log(php$price))</a:t>
            </a:r>
            <a:endParaRPr sz="800">
              <a:latin typeface="Courier New"/>
              <a:cs typeface="Courier New"/>
            </a:endParaRPr>
          </a:p>
          <a:p>
            <a:pPr marL="24765" marR="209740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CIPS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1.8,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order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0.01 </a:t>
            </a: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Stationarity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43372" y="3203831"/>
            <a:ext cx="5012055" cy="1544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70">
                <a:latin typeface="Palatino Linotype"/>
                <a:cs typeface="Palatino Linotype"/>
              </a:rPr>
              <a:t>h</a:t>
            </a:r>
            <a:r>
              <a:rPr dirty="0" sz="1000" spc="225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cips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100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unit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inal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while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dif-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baseline="29914" sz="975" spc="82">
                <a:latin typeface="Palatino Linotype"/>
                <a:cs typeface="Palatino Linotype"/>
              </a:rPr>
              <a:t>4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nd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der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ame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5">
                <a:latin typeface="Palatino Linotype"/>
                <a:cs typeface="Palatino Linotype"/>
              </a:rPr>
              <a:t>not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ens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ome,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oi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ssue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hou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nd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ssion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spu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io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cips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ssion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ig</a:t>
            </a:r>
            <a:r>
              <a:rPr dirty="0" sz="1000" spc="-6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ssue: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cipstes</a:t>
            </a:r>
            <a:r>
              <a:rPr dirty="0" sz="1000" spc="-5">
                <a:latin typeface="Courier New"/>
                <a:cs typeface="Courier New"/>
              </a:rPr>
              <a:t>t</a:t>
            </a:r>
            <a:r>
              <a:rPr dirty="0" sz="1000" spc="-305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only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cc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pserie</a:t>
            </a:r>
            <a:r>
              <a:rPr dirty="0" sz="1000" spc="-5">
                <a:latin typeface="Courier New"/>
                <a:cs typeface="Courier New"/>
              </a:rPr>
              <a:t>s</a:t>
            </a:r>
            <a:r>
              <a:rPr dirty="0" sz="1000" spc="-405">
                <a:latin typeface="Courier New"/>
                <a:cs typeface="Courier New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ob</a:t>
            </a:r>
            <a:r>
              <a:rPr dirty="0" sz="1000" spc="-5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5">
                <a:latin typeface="Palatino Linotype"/>
                <a:cs typeface="Palatino Linotype"/>
              </a:rPr>
              <a:t>tra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idua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pserie</a:t>
            </a:r>
            <a:r>
              <a:rPr dirty="0" sz="1000" spc="-5">
                <a:latin typeface="Courier New"/>
                <a:cs typeface="Courier New"/>
              </a:rPr>
              <a:t>s</a:t>
            </a:r>
            <a:r>
              <a:rPr dirty="0" sz="1000" spc="-405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resid.cce</a:t>
            </a:r>
            <a:r>
              <a:rPr dirty="0" sz="1000" spc="-5">
                <a:latin typeface="Courier New"/>
                <a:cs typeface="Courier New"/>
              </a:rPr>
              <a:t>p</a:t>
            </a:r>
            <a:r>
              <a:rPr dirty="0" sz="1000" spc="-335">
                <a:latin typeface="Courier New"/>
                <a:cs typeface="Courier New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5">
                <a:latin typeface="Palatino Linotype"/>
                <a:cs typeface="Palatino Linotype"/>
              </a:rPr>
              <a:t>tra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55">
                <a:latin typeface="Palatino Linotype"/>
                <a:cs typeface="Palatino Linotype"/>
              </a:rPr>
              <a:t>ding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hem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iven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en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oll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ssion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pt),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limin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y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95" b="1">
                <a:latin typeface="Cambria"/>
                <a:cs typeface="Cambria"/>
              </a:rPr>
              <a:t>c</a:t>
            </a:r>
            <a:r>
              <a:rPr dirty="0" sz="1000" spc="100" b="1">
                <a:latin typeface="Cambria"/>
                <a:cs typeface="Cambria"/>
              </a:rPr>
              <a:t>a</a:t>
            </a:r>
            <a:r>
              <a:rPr dirty="0" cap="small" sz="1000" spc="85" b="1">
                <a:latin typeface="Cambria"/>
                <a:cs typeface="Cambria"/>
              </a:rPr>
              <a:t>d</a:t>
            </a:r>
            <a:r>
              <a:rPr dirty="0" sz="1000" spc="185" b="1">
                <a:latin typeface="Cambria"/>
                <a:cs typeface="Cambria"/>
              </a:rPr>
              <a:t>f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ssions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type</a:t>
            </a:r>
            <a:r>
              <a:rPr dirty="0" sz="1000" spc="120">
                <a:latin typeface="Cambria"/>
                <a:cs typeface="Cambria"/>
              </a:rPr>
              <a:t>=</a:t>
            </a:r>
            <a:r>
              <a:rPr dirty="0" sz="1000" spc="-10">
                <a:latin typeface="Courier New"/>
                <a:cs typeface="Courier New"/>
              </a:rPr>
              <a:t>’none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81479" y="4919707"/>
            <a:ext cx="4985385" cy="198310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cipstest(resid(ccemgmod),</a:t>
            </a:r>
            <a:r>
              <a:rPr dirty="0" sz="80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type="none")</a:t>
            </a:r>
            <a:endParaRPr sz="800">
              <a:latin typeface="Courier New"/>
              <a:cs typeface="Courier New"/>
            </a:endParaRPr>
          </a:p>
          <a:p>
            <a:pPr marL="24765" marR="2886710">
              <a:lnSpc>
                <a:spcPct val="232500"/>
              </a:lnSpc>
            </a:pPr>
            <a:r>
              <a:rPr dirty="0" sz="800">
                <a:latin typeface="Courier New"/>
                <a:cs typeface="Courier New"/>
              </a:rPr>
              <a:t>Pesaran's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CIPS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unit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roots </a:t>
            </a: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resid(ccemgmod)</a:t>
            </a:r>
            <a:endParaRPr sz="800">
              <a:latin typeface="Courier New"/>
              <a:cs typeface="Courier New"/>
            </a:endParaRPr>
          </a:p>
          <a:p>
            <a:pPr marL="24765" marR="209740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CIPS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2.7,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order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0.01 </a:t>
            </a: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Stationarity cipstest(resid(ccepmod),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type="none")</a:t>
            </a:r>
            <a:endParaRPr sz="800">
              <a:latin typeface="Courier New"/>
              <a:cs typeface="Courier New"/>
            </a:endParaRPr>
          </a:p>
          <a:p>
            <a:pPr marL="24765" marR="2886710">
              <a:lnSpc>
                <a:spcPct val="232500"/>
              </a:lnSpc>
            </a:pPr>
            <a:r>
              <a:rPr dirty="0" sz="800">
                <a:latin typeface="Courier New"/>
                <a:cs typeface="Courier New"/>
              </a:rPr>
              <a:t>Pesaran's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CIPS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unit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roots </a:t>
            </a: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resid(ccepmod)</a:t>
            </a:r>
            <a:endParaRPr sz="800">
              <a:latin typeface="Courier New"/>
              <a:cs typeface="Courier New"/>
            </a:endParaRPr>
          </a:p>
          <a:p>
            <a:pPr marL="24765" marR="2097405">
              <a:lnSpc>
                <a:spcPts val="1120"/>
              </a:lnSpc>
              <a:spcBef>
                <a:spcPts val="55"/>
              </a:spcBef>
            </a:pPr>
            <a:r>
              <a:rPr dirty="0" sz="800">
                <a:latin typeface="Courier New"/>
                <a:cs typeface="Courier New"/>
              </a:rPr>
              <a:t>CIPS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2.2,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order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0.01 </a:t>
            </a: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Stationarity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581479" y="7503173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90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68774" y="7062604"/>
            <a:ext cx="4960620" cy="7454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unit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sz="1000" spc="-55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120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spc="-15" b="1">
                <a:latin typeface="Cambria"/>
                <a:cs typeface="Cambria"/>
              </a:rPr>
              <a:t>ep</a:t>
            </a:r>
            <a:r>
              <a:rPr dirty="0" sz="1000" spc="-55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lusion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sion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Palatino Linotype"/>
                <a:cs typeface="Palatino Linotype"/>
              </a:rPr>
              <a:t>4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exact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p-</a:t>
            </a:r>
            <a:r>
              <a:rPr dirty="0" sz="800" spc="-45">
                <a:latin typeface="Palatino Linotype"/>
                <a:cs typeface="Palatino Linotype"/>
              </a:rPr>
              <a:t>value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not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available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because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test </a:t>
            </a:r>
            <a:r>
              <a:rPr dirty="0" sz="800" spc="-30">
                <a:latin typeface="Palatino Linotype"/>
                <a:cs typeface="Palatino Linotype"/>
              </a:rPr>
              <a:t>distribution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nonstandard;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test </a:t>
            </a:r>
            <a:r>
              <a:rPr dirty="0" sz="800" spc="-25">
                <a:latin typeface="Palatino Linotype"/>
                <a:cs typeface="Palatino Linotype"/>
              </a:rPr>
              <a:t>results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are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compared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to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800" spc="-35">
                <a:latin typeface="Palatino Linotype"/>
                <a:cs typeface="Palatino Linotype"/>
              </a:rPr>
              <a:t>tabulated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critical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values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from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Pesaran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(2007),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and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nearest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signiﬁcance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level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reported,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together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with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warning.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23925" y="607782"/>
            <a:ext cx="1885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 b="1">
                <a:latin typeface="Calibri"/>
                <a:cs typeface="Calibri"/>
              </a:rPr>
              <a:t>211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41779" y="1855998"/>
            <a:ext cx="5214620" cy="69564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39700">
              <a:lnSpc>
                <a:spcPct val="100000"/>
              </a:lnSpc>
              <a:spcBef>
                <a:spcPts val="95"/>
              </a:spcBef>
            </a:pPr>
            <a:r>
              <a:rPr dirty="0" sz="1300" spc="35" b="1">
                <a:latin typeface="Calibri"/>
                <a:cs typeface="Calibri"/>
              </a:rPr>
              <a:t>9</a:t>
            </a:r>
            <a:endParaRPr sz="1300">
              <a:latin typeface="Calibri"/>
              <a:cs typeface="Calibri"/>
            </a:endParaRPr>
          </a:p>
          <a:p>
            <a:pPr marL="139700">
              <a:lnSpc>
                <a:spcPct val="100000"/>
              </a:lnSpc>
              <a:spcBef>
                <a:spcPts val="1145"/>
              </a:spcBef>
            </a:pPr>
            <a:r>
              <a:rPr dirty="0" sz="1300" b="1">
                <a:latin typeface="Calibri"/>
                <a:cs typeface="Calibri"/>
              </a:rPr>
              <a:t>Count</a:t>
            </a:r>
            <a:r>
              <a:rPr dirty="0" sz="1300" spc="120" b="1">
                <a:latin typeface="Calibri"/>
                <a:cs typeface="Calibri"/>
              </a:rPr>
              <a:t> </a:t>
            </a:r>
            <a:r>
              <a:rPr dirty="0" sz="1300" b="1">
                <a:latin typeface="Calibri"/>
                <a:cs typeface="Calibri"/>
              </a:rPr>
              <a:t>Data</a:t>
            </a:r>
            <a:r>
              <a:rPr dirty="0" sz="1300" spc="120" b="1">
                <a:latin typeface="Calibri"/>
                <a:cs typeface="Calibri"/>
              </a:rPr>
              <a:t> </a:t>
            </a:r>
            <a:r>
              <a:rPr dirty="0" sz="1300" b="1">
                <a:latin typeface="Calibri"/>
                <a:cs typeface="Calibri"/>
              </a:rPr>
              <a:t>and</a:t>
            </a:r>
            <a:r>
              <a:rPr dirty="0" sz="1300" spc="125" b="1">
                <a:latin typeface="Calibri"/>
                <a:cs typeface="Calibri"/>
              </a:rPr>
              <a:t> </a:t>
            </a:r>
            <a:r>
              <a:rPr dirty="0" sz="1300" b="1">
                <a:latin typeface="Calibri"/>
                <a:cs typeface="Calibri"/>
              </a:rPr>
              <a:t>Limited</a:t>
            </a:r>
            <a:r>
              <a:rPr dirty="0" sz="1300" spc="130" b="1">
                <a:latin typeface="Calibri"/>
                <a:cs typeface="Calibri"/>
              </a:rPr>
              <a:t> </a:t>
            </a:r>
            <a:r>
              <a:rPr dirty="0" sz="1300" b="1">
                <a:latin typeface="Calibri"/>
                <a:cs typeface="Calibri"/>
              </a:rPr>
              <a:t>Dependent</a:t>
            </a:r>
            <a:r>
              <a:rPr dirty="0" sz="1300" spc="120" b="1">
                <a:latin typeface="Calibri"/>
                <a:cs typeface="Calibri"/>
              </a:rPr>
              <a:t> </a:t>
            </a:r>
            <a:r>
              <a:rPr dirty="0" sz="1300" spc="-10" b="1">
                <a:latin typeface="Calibri"/>
                <a:cs typeface="Calibri"/>
              </a:rPr>
              <a:t>Variables</a:t>
            </a:r>
            <a:endParaRPr sz="13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300">
              <a:latin typeface="Calibri"/>
              <a:cs typeface="Calibri"/>
            </a:endParaRPr>
          </a:p>
          <a:p>
            <a:pPr algn="just" marL="139700" marR="132080">
              <a:lnSpc>
                <a:spcPct val="100000"/>
              </a:lnSpc>
              <a:spcBef>
                <a:spcPts val="840"/>
              </a:spcBef>
            </a:pP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often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case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economics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dependent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variable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continuous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so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-65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estimation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appropriate.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 </a:t>
            </a:r>
            <a:r>
              <a:rPr dirty="0" sz="1000" spc="-50">
                <a:latin typeface="Palatino Linotype"/>
                <a:cs typeface="Palatino Linotype"/>
              </a:rPr>
              <a:t>hand,</a:t>
            </a:r>
            <a:r>
              <a:rPr dirty="0" sz="1000" spc="-10">
                <a:latin typeface="Palatino Linotype"/>
                <a:cs typeface="Palatino Linotype"/>
              </a:rPr>
              <a:t> 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response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may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count, i.e.,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takes </a:t>
            </a:r>
            <a:r>
              <a:rPr dirty="0" sz="1000">
                <a:latin typeface="Palatino Linotype"/>
                <a:cs typeface="Palatino Linotype"/>
              </a:rPr>
              <a:t>only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non-</a:t>
            </a:r>
            <a:r>
              <a:rPr dirty="0" sz="1000" spc="-25">
                <a:latin typeface="Palatino Linotype"/>
                <a:cs typeface="Palatino Linotype"/>
              </a:rPr>
              <a:t>negative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integer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values.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case,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most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commonly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speciﬁcations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Poisson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NegBin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models.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other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hand,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response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exhibit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limited </a:t>
            </a:r>
            <a:r>
              <a:rPr dirty="0" sz="1000" spc="-20">
                <a:latin typeface="Palatino Linotype"/>
                <a:cs typeface="Palatino Linotype"/>
              </a:rPr>
              <a:t>dependence.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case,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assume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there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exists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continuous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non-</a:t>
            </a:r>
            <a:r>
              <a:rPr dirty="0" sz="1000" spc="-10">
                <a:latin typeface="Palatino Linotype"/>
                <a:cs typeface="Palatino Linotype"/>
              </a:rPr>
              <a:t>observable </a:t>
            </a:r>
            <a:r>
              <a:rPr dirty="0" sz="1000" spc="-45">
                <a:latin typeface="Palatino Linotype"/>
                <a:cs typeface="Palatino Linotype"/>
              </a:rPr>
              <a:t>variable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called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∗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value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∗</a:t>
            </a:r>
            <a:r>
              <a:rPr dirty="0" baseline="29914" sz="975" spc="202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observed</a:t>
            </a:r>
            <a:r>
              <a:rPr dirty="0" sz="1000" spc="-20">
                <a:latin typeface="Palatino Linotype"/>
                <a:cs typeface="Palatino Linotype"/>
              </a:rPr>
              <a:t> for </a:t>
            </a:r>
            <a:r>
              <a:rPr dirty="0" sz="1000" spc="-40">
                <a:latin typeface="Palatino Linotype"/>
                <a:cs typeface="Palatino Linotype"/>
              </a:rPr>
              <a:t>some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part</a:t>
            </a:r>
            <a:r>
              <a:rPr dirty="0" sz="1000" spc="-20">
                <a:latin typeface="Palatino Linotype"/>
                <a:cs typeface="Palatino Linotype"/>
              </a:rPr>
              <a:t> of the </a:t>
            </a:r>
            <a:r>
              <a:rPr dirty="0" sz="1000" spc="-50">
                <a:latin typeface="Palatino Linotype"/>
                <a:cs typeface="Palatino Linotype"/>
              </a:rPr>
              <a:t>domain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observed </a:t>
            </a:r>
            <a:r>
              <a:rPr dirty="0" sz="1000" spc="-20">
                <a:latin typeface="Palatino Linotype"/>
                <a:cs typeface="Palatino Linotype"/>
              </a:rPr>
              <a:t>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cases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depicted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Figure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9.1:</a:t>
            </a:r>
            <a:endParaRPr sz="1000">
              <a:latin typeface="Palatino Linotype"/>
              <a:cs typeface="Palatino Linotype"/>
            </a:endParaRPr>
          </a:p>
          <a:p>
            <a:pPr algn="just" marL="268605" indent="-129539">
              <a:lnSpc>
                <a:spcPct val="100000"/>
              </a:lnSpc>
              <a:spcBef>
                <a:spcPts val="755"/>
              </a:spcBef>
              <a:buFont typeface="Cambria"/>
              <a:buChar char="•"/>
              <a:tabLst>
                <a:tab pos="26924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Figure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9.1a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presents </a:t>
            </a:r>
            <a:r>
              <a:rPr dirty="0" sz="1000" spc="-25">
                <a:latin typeface="Palatino Linotype"/>
                <a:cs typeface="Palatino Linotype"/>
              </a:rPr>
              <a:t>the case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binomial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0</a:t>
            </a:r>
            <a:r>
              <a:rPr dirty="0" sz="1000" spc="-60" i="1">
                <a:latin typeface="Meiryo"/>
                <a:cs typeface="Meiryo"/>
              </a:rPr>
              <a:t>,</a:t>
            </a:r>
            <a:r>
              <a:rPr dirty="0" sz="1000" spc="-165" i="1">
                <a:latin typeface="Meiryo"/>
                <a:cs typeface="Meiryo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1),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which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indicates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position</a:t>
            </a:r>
            <a:r>
              <a:rPr dirty="0" sz="1000" spc="-25">
                <a:latin typeface="Palatino Linotype"/>
                <a:cs typeface="Palatino Linotype"/>
              </a:rPr>
              <a:t> of</a:t>
            </a:r>
            <a:endParaRPr sz="1000">
              <a:latin typeface="Palatino Linotype"/>
              <a:cs typeface="Palatino Linotype"/>
            </a:endParaRPr>
          </a:p>
          <a:p>
            <a:pPr algn="just" marL="268605">
              <a:lnSpc>
                <a:spcPct val="100000"/>
              </a:lnSpc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∗</a:t>
            </a:r>
            <a:r>
              <a:rPr dirty="0" baseline="29914" sz="975" spc="179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relative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threshold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algn="just" marL="268605" marR="132080" indent="-129539">
              <a:lnSpc>
                <a:spcPct val="100000"/>
              </a:lnSpc>
              <a:buFont typeface="Cambria"/>
              <a:buChar char="•"/>
              <a:tabLst>
                <a:tab pos="26924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Figure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9.1b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presents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ordinal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-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95">
                <a:latin typeface="Cambria"/>
                <a:cs typeface="Cambria"/>
              </a:rPr>
              <a:t> </a:t>
            </a:r>
            <a:r>
              <a:rPr dirty="0" sz="1000" spc="-200">
                <a:latin typeface="Palatino Linotype"/>
                <a:cs typeface="Palatino Linotype"/>
              </a:rPr>
              <a:t>0</a:t>
            </a:r>
            <a:r>
              <a:rPr dirty="0" sz="1000" spc="-200" i="1">
                <a:latin typeface="Meiryo"/>
                <a:cs typeface="Meiryo"/>
              </a:rPr>
              <a:t>,</a:t>
            </a:r>
            <a:r>
              <a:rPr dirty="0" sz="1000" spc="114" i="1">
                <a:latin typeface="Meiryo"/>
                <a:cs typeface="Meiryo"/>
              </a:rPr>
              <a:t> </a:t>
            </a:r>
            <a:r>
              <a:rPr dirty="0" sz="1000" spc="-195">
                <a:latin typeface="Palatino Linotype"/>
                <a:cs typeface="Palatino Linotype"/>
              </a:rPr>
              <a:t>1</a:t>
            </a:r>
            <a:r>
              <a:rPr dirty="0" sz="1000" spc="-195" i="1">
                <a:latin typeface="Meiryo"/>
                <a:cs typeface="Meiryo"/>
              </a:rPr>
              <a:t>,</a:t>
            </a:r>
            <a:r>
              <a:rPr dirty="0" sz="1000" spc="110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2),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which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indicates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position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∗</a:t>
            </a:r>
            <a:r>
              <a:rPr dirty="0" baseline="29914" sz="975" spc="202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relative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thresholds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20" i="1">
                <a:latin typeface="Meiryo"/>
                <a:cs typeface="Meiryo"/>
              </a:rPr>
              <a:t/>
            </a:r>
            <a:r>
              <a:rPr dirty="0" baseline="-21367" sz="975" spc="-330">
                <a:latin typeface="Palatino Linotype"/>
                <a:cs typeface="Palatino Linotype"/>
              </a:rPr>
              <a:t>1</a:t>
            </a:r>
            <a:r>
              <a:rPr dirty="0" baseline="-21367" sz="975" spc="172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-21367" sz="975" spc="-37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algn="just" marL="268605" indent="-129539">
              <a:lnSpc>
                <a:spcPct val="100000"/>
              </a:lnSpc>
              <a:spcBef>
                <a:spcPts val="5"/>
              </a:spcBef>
              <a:buFont typeface="Cambria"/>
              <a:buChar char="•"/>
              <a:tabLst>
                <a:tab pos="2692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Figure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9.1c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presents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case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left-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truncated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variable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sz="1000" spc="-215">
                <a:latin typeface="Palatino Linotype"/>
                <a:cs typeface="Palatino Linotype"/>
              </a:rPr>
              <a:t>;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right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sz="1000" spc="-215">
                <a:latin typeface="Palatino Linotype"/>
                <a:cs typeface="Palatino Linotype"/>
              </a:rPr>
              <a:t>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have</a:t>
            </a:r>
            <a:endParaRPr sz="1000">
              <a:latin typeface="Palatino Linotype"/>
              <a:cs typeface="Palatino Linotype"/>
            </a:endParaRPr>
          </a:p>
          <a:p>
            <a:pPr algn="just" marL="268605">
              <a:lnSpc>
                <a:spcPct val="100000"/>
              </a:lnSpc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∗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characterized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∗</a:t>
            </a:r>
            <a:r>
              <a:rPr dirty="0" baseline="29914" sz="975" spc="270">
                <a:latin typeface="Cambria"/>
                <a:cs typeface="Cambria"/>
              </a:rPr>
              <a:t> </a:t>
            </a:r>
            <a:r>
              <a:rPr dirty="0" sz="1000" spc="-145" i="1">
                <a:latin typeface="Meiryo"/>
                <a:cs typeface="Meiryo"/>
              </a:rPr>
              <a:t>&lt;</a:t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simply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available,</a:t>
            </a:r>
            <a:endParaRPr sz="1000">
              <a:latin typeface="Palatino Linotype"/>
              <a:cs typeface="Palatino Linotype"/>
            </a:endParaRPr>
          </a:p>
          <a:p>
            <a:pPr algn="just" marL="268605" marR="132080" indent="-129539">
              <a:lnSpc>
                <a:spcPct val="100000"/>
              </a:lnSpc>
              <a:buFont typeface="Cambria"/>
              <a:buChar char="•"/>
              <a:tabLst>
                <a:tab pos="269240" algn="l"/>
              </a:tabLst>
            </a:pP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9.1d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le</a:t>
            </a:r>
            <a:r>
              <a:rPr dirty="0" sz="1000" spc="-20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-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ne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29914" sz="975" spc="120">
                <a:latin typeface="Cambria"/>
                <a:cs typeface="Cambria"/>
              </a:rPr>
              <a:t>∗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29914" sz="975" spc="52">
                <a:latin typeface="Cambria"/>
                <a:cs typeface="Cambria"/>
              </a:rPr>
              <a:t>∗</a:t>
            </a:r>
            <a:r>
              <a:rPr dirty="0" baseline="29914" sz="975">
                <a:latin typeface="Cambria"/>
                <a:cs typeface="Cambria"/>
              </a:rPr>
              <a:t> </a:t>
            </a:r>
            <a:r>
              <a:rPr dirty="0" baseline="29914" sz="975" spc="60">
                <a:latin typeface="Cambria"/>
                <a:cs typeface="Cambria"/>
              </a:rPr>
              <a:t> </a:t>
            </a:r>
            <a:r>
              <a:rPr dirty="0" sz="1000" spc="-125" i="1">
                <a:latin typeface="Meiryo"/>
                <a:cs typeface="Meiryo"/>
              </a:rPr>
              <a:t>&lt;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onding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alu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29914" sz="975" spc="52">
                <a:latin typeface="Cambria"/>
                <a:cs typeface="Cambria"/>
              </a:rPr>
              <a:t>∗</a:t>
            </a:r>
            <a:r>
              <a:rPr dirty="0" baseline="29914" sz="975">
                <a:latin typeface="Cambria"/>
                <a:cs typeface="Cambria"/>
              </a:rPr>
              <a:t> </a:t>
            </a:r>
            <a:r>
              <a:rPr dirty="0" baseline="29914" sz="975" spc="-7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d.</a:t>
            </a:r>
            <a:endParaRPr sz="1000">
              <a:latin typeface="Palatino Linotype"/>
              <a:cs typeface="Palatino Linotype"/>
            </a:endParaRPr>
          </a:p>
          <a:p>
            <a:pPr algn="just" marL="139065" marR="132080" indent="107950">
              <a:lnSpc>
                <a:spcPct val="100000"/>
              </a:lnSpc>
              <a:spcBef>
                <a:spcPts val="755"/>
              </a:spcBef>
            </a:pPr>
            <a:r>
              <a:rPr dirty="0" sz="1000" spc="-10">
                <a:latin typeface="Palatino Linotype"/>
                <a:cs typeface="Palatino Linotype"/>
              </a:rPr>
              <a:t>Some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these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belong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broad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category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called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“generalized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linear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models”.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More </a:t>
            </a:r>
            <a:r>
              <a:rPr dirty="0" sz="1000" spc="-45">
                <a:latin typeface="Palatino Linotype"/>
                <a:cs typeface="Palatino Linotype"/>
              </a:rPr>
              <a:t>speciﬁcally,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concerns:</a:t>
            </a:r>
            <a:endParaRPr sz="1000">
              <a:latin typeface="Palatino Linotype"/>
              <a:cs typeface="Palatino Linotype"/>
            </a:endParaRPr>
          </a:p>
          <a:p>
            <a:pPr algn="just" marL="268605" indent="-130175">
              <a:lnSpc>
                <a:spcPct val="100000"/>
              </a:lnSpc>
              <a:spcBef>
                <a:spcPts val="755"/>
              </a:spcBef>
              <a:buFont typeface="Cambria"/>
              <a:buChar char="•"/>
              <a:tabLst>
                <a:tab pos="2692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binomial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especially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particular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logit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probit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models,</a:t>
            </a:r>
            <a:endParaRPr sz="1000">
              <a:latin typeface="Palatino Linotype"/>
              <a:cs typeface="Palatino Linotype"/>
            </a:endParaRPr>
          </a:p>
          <a:p>
            <a:pPr algn="just" marL="268605" indent="-130175">
              <a:lnSpc>
                <a:spcPct val="100000"/>
              </a:lnSpc>
              <a:buFont typeface="Cambria"/>
              <a:buChar char="•"/>
              <a:tabLst>
                <a:tab pos="2692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Poisson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model.</a:t>
            </a:r>
            <a:endParaRPr sz="1000">
              <a:latin typeface="Palatino Linotype"/>
              <a:cs typeface="Palatino Linotype"/>
            </a:endParaRPr>
          </a:p>
          <a:p>
            <a:pPr algn="just" marL="139065" marR="132080" indent="107950">
              <a:lnSpc>
                <a:spcPct val="100000"/>
              </a:lnSpc>
              <a:spcBef>
                <a:spcPts val="75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gbin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suppleme</a:t>
            </a:r>
            <a:r>
              <a:rPr dirty="0" sz="1000" spc="-6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ram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ram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39065" marR="131445" indent="107950">
              <a:lnSpc>
                <a:spcPct val="100000"/>
              </a:lnSpc>
            </a:pP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ss</a:t>
            </a:r>
            <a:r>
              <a:rPr dirty="0" sz="1000" spc="35">
                <a:latin typeface="Palatino Linotype"/>
                <a:cs typeface="Palatino Linotype"/>
              </a:rPr>
              <a:t>-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-5">
                <a:latin typeface="Calibri"/>
                <a:cs typeface="Calibri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veral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5">
                <a:latin typeface="Palatino Linotype"/>
                <a:cs typeface="Palatino Linotype"/>
              </a:rPr>
              <a:t>ag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xi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268605" indent="-130175">
              <a:lnSpc>
                <a:spcPct val="100000"/>
              </a:lnSpc>
              <a:spcBef>
                <a:spcPts val="755"/>
              </a:spcBef>
              <a:buFont typeface="Cambria"/>
              <a:buChar char="•"/>
              <a:tabLst>
                <a:tab pos="26924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probit, logit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Poisson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ﬁtted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glm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function,</a:t>
            </a:r>
            <a:endParaRPr sz="1000">
              <a:latin typeface="Palatino Linotype"/>
              <a:cs typeface="Palatino Linotype"/>
            </a:endParaRPr>
          </a:p>
          <a:p>
            <a:pPr marL="268605" indent="-130175">
              <a:lnSpc>
                <a:spcPct val="100000"/>
              </a:lnSpc>
              <a:buFont typeface="Cambria"/>
              <a:buChar char="•"/>
              <a:tabLst>
                <a:tab pos="2692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NegBin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20">
                <a:latin typeface="Courier New"/>
                <a:cs typeface="Courier New"/>
              </a:rPr>
              <a:t>glm.nb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 spc="-20">
                <a:latin typeface="Palatino Linotype"/>
                <a:cs typeface="Palatino Linotype"/>
              </a:rPr>
              <a:t> of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MASS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package,</a:t>
            </a:r>
            <a:endParaRPr sz="1000">
              <a:latin typeface="Palatino Linotype"/>
              <a:cs typeface="Palatino Linotype"/>
            </a:endParaRPr>
          </a:p>
          <a:p>
            <a:pPr marL="268605" indent="-130175">
              <a:lnSpc>
                <a:spcPct val="100000"/>
              </a:lnSpc>
              <a:buFont typeface="Cambria"/>
              <a:buChar char="•"/>
              <a:tabLst>
                <a:tab pos="2692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ordinal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ﬁtted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polr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 </a:t>
            </a:r>
            <a:r>
              <a:rPr dirty="0" sz="1000" spc="-45">
                <a:latin typeface="Palatino Linotype"/>
                <a:cs typeface="Palatino Linotype"/>
              </a:rPr>
              <a:t>same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package,</a:t>
            </a:r>
            <a:endParaRPr sz="1000">
              <a:latin typeface="Palatino Linotype"/>
              <a:cs typeface="Palatino Linotype"/>
            </a:endParaRPr>
          </a:p>
          <a:p>
            <a:pPr marL="268605" indent="-130175">
              <a:lnSpc>
                <a:spcPct val="100000"/>
              </a:lnSpc>
              <a:spcBef>
                <a:spcPts val="5"/>
              </a:spcBef>
              <a:buFont typeface="Cambria"/>
              <a:buChar char="•"/>
              <a:tabLst>
                <a:tab pos="269240" algn="l"/>
              </a:tabLst>
            </a:pP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censored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1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tobit</a:t>
            </a:r>
            <a:r>
              <a:rPr dirty="0" sz="1000" spc="-345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function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AER</a:t>
            </a:r>
            <a:r>
              <a:rPr dirty="0" sz="1000" spc="-15" b="1">
                <a:latin typeface="Times New Roman"/>
                <a:cs typeface="Times New Roman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package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  <a:p>
            <a:pPr marL="268605">
              <a:lnSpc>
                <a:spcPct val="100000"/>
              </a:lnSpc>
            </a:pPr>
            <a:r>
              <a:rPr dirty="0" sz="1000" spc="-20">
                <a:latin typeface="Courier New"/>
                <a:cs typeface="Courier New"/>
              </a:rPr>
              <a:t>censReg</a:t>
            </a:r>
            <a:r>
              <a:rPr dirty="0" sz="1000" spc="-345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censReg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package,</a:t>
            </a:r>
            <a:endParaRPr sz="1000">
              <a:latin typeface="Palatino Linotype"/>
              <a:cs typeface="Palatino Linotype"/>
            </a:endParaRPr>
          </a:p>
          <a:p>
            <a:pPr marL="268605" indent="-130175">
              <a:lnSpc>
                <a:spcPct val="100000"/>
              </a:lnSpc>
              <a:buFont typeface="Cambria"/>
              <a:buChar char="•"/>
              <a:tabLst>
                <a:tab pos="2692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truncated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ﬁtted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truncreg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truncreg</a:t>
            </a:r>
            <a:r>
              <a:rPr dirty="0" sz="1000" spc="-15" b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package.</a:t>
            </a:r>
            <a:endParaRPr sz="1000">
              <a:latin typeface="Palatino Linotype"/>
              <a:cs typeface="Palatino Linotype"/>
            </a:endParaRPr>
          </a:p>
          <a:p>
            <a:pPr algn="just" marL="139065" marR="132080" indent="107950">
              <a:lnSpc>
                <a:spcPct val="100000"/>
              </a:lnSpc>
              <a:spcBef>
                <a:spcPts val="75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pglm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package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provides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similar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panel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data.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enables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35">
                <a:latin typeface="Palatino Linotype"/>
                <a:cs typeface="Palatino Linotype"/>
              </a:rPr>
              <a:t>binomial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Poisson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convenience,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also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Negbin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ordinal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even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if </a:t>
            </a:r>
            <a:r>
              <a:rPr dirty="0" sz="1000" spc="-30">
                <a:latin typeface="Palatino Linotype"/>
                <a:cs typeface="Palatino Linotype"/>
              </a:rPr>
              <a:t>strictly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speaking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not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proper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generalized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linear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models.</a:t>
            </a:r>
            <a:endParaRPr sz="1000">
              <a:latin typeface="Palatino Linotype"/>
              <a:cs typeface="Palatino Linotype"/>
            </a:endParaRPr>
          </a:p>
          <a:p>
            <a:pPr marL="139065">
              <a:lnSpc>
                <a:spcPct val="100000"/>
              </a:lnSpc>
              <a:spcBef>
                <a:spcPts val="795"/>
              </a:spcBef>
            </a:pPr>
            <a:r>
              <a:rPr dirty="0" sz="800" i="1">
                <a:latin typeface="Palatino Linotype"/>
                <a:cs typeface="Palatino Linotype"/>
              </a:rPr>
              <a:t>Panel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Data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Econometrics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with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spc="-35" i="1">
                <a:latin typeface="Palatino Linotype"/>
                <a:cs typeface="Palatino Linotype"/>
              </a:rPr>
              <a:t>R,</a:t>
            </a:r>
            <a:r>
              <a:rPr dirty="0" sz="800" spc="15" i="1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First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Edition.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Yves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Croissant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and</a:t>
            </a:r>
            <a:r>
              <a:rPr dirty="0" sz="800" spc="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Giovanni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Millo.</a:t>
            </a:r>
            <a:endParaRPr sz="800">
              <a:latin typeface="Palatino Linotype"/>
              <a:cs typeface="Palatino Linotype"/>
            </a:endParaRPr>
          </a:p>
          <a:p>
            <a:pPr marL="139065">
              <a:lnSpc>
                <a:spcPct val="100000"/>
              </a:lnSpc>
              <a:spcBef>
                <a:spcPts val="35"/>
              </a:spcBef>
            </a:pPr>
            <a:r>
              <a:rPr dirty="0" sz="800" spc="-55">
                <a:latin typeface="Palatino Linotype"/>
                <a:cs typeface="Palatino Linotype"/>
              </a:rPr>
              <a:t>©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2019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John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Wiley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&amp;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Ltd.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Published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2019 </a:t>
            </a:r>
            <a:r>
              <a:rPr dirty="0" sz="800" spc="-65">
                <a:latin typeface="Palatino Linotype"/>
                <a:cs typeface="Palatino Linotype"/>
              </a:rPr>
              <a:t>by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John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Wiley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&amp;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Ltd.</a:t>
            </a:r>
            <a:endParaRPr sz="800">
              <a:latin typeface="Palatino Linotype"/>
              <a:cs typeface="Palatino Linotype"/>
            </a:endParaRPr>
          </a:p>
          <a:p>
            <a:pPr marL="139065">
              <a:lnSpc>
                <a:spcPct val="100000"/>
              </a:lnSpc>
              <a:spcBef>
                <a:spcPts val="35"/>
              </a:spcBef>
            </a:pPr>
            <a:r>
              <a:rPr dirty="0" sz="800" spc="-35">
                <a:latin typeface="Palatino Linotype"/>
                <a:cs typeface="Palatino Linotype"/>
              </a:rPr>
              <a:t>Companion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website: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  <a:hlinkClick r:id="rId2"/>
              </a:rPr>
              <a:t>www.wiley.com/go/croissant/data-</a:t>
            </a:r>
            <a:r>
              <a:rPr dirty="0" sz="800" spc="-20">
                <a:latin typeface="Palatino Linotype"/>
                <a:cs typeface="Palatino Linotype"/>
                <a:hlinkClick r:id="rId2"/>
              </a:rPr>
              <a:t>econometrics-</a:t>
            </a:r>
            <a:r>
              <a:rPr dirty="0" sz="800" spc="-40">
                <a:latin typeface="Palatino Linotype"/>
                <a:cs typeface="Palatino Linotype"/>
                <a:hlinkClick r:id="rId2"/>
              </a:rPr>
              <a:t>with-</a:t>
            </a:r>
            <a:r>
              <a:rPr dirty="0" sz="800" spc="-50">
                <a:latin typeface="Palatino Linotype"/>
                <a:cs typeface="Palatino Linotype"/>
                <a:hlinkClick r:id="rId2"/>
              </a:rPr>
              <a:t>R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16167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212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565445" y="919606"/>
            <a:ext cx="1805305" cy="607695"/>
            <a:chOff x="565445" y="919606"/>
            <a:chExt cx="1805305" cy="607695"/>
          </a:xfrm>
        </p:grpSpPr>
        <p:sp>
          <p:nvSpPr>
            <p:cNvPr id="5" name="object 5" descr=""/>
            <p:cNvSpPr/>
            <p:nvPr/>
          </p:nvSpPr>
          <p:spPr>
            <a:xfrm>
              <a:off x="567973" y="992174"/>
              <a:ext cx="720090" cy="504825"/>
            </a:xfrm>
            <a:custGeom>
              <a:avLst/>
              <a:gdLst/>
              <a:ahLst/>
              <a:cxnLst/>
              <a:rect l="l" t="t" r="r" b="b"/>
              <a:pathLst>
                <a:path w="720090" h="504825">
                  <a:moveTo>
                    <a:pt x="716293" y="0"/>
                  </a:moveTo>
                  <a:lnTo>
                    <a:pt x="668512" y="37505"/>
                  </a:lnTo>
                  <a:lnTo>
                    <a:pt x="629276" y="71506"/>
                  </a:lnTo>
                  <a:lnTo>
                    <a:pt x="591000" y="106759"/>
                  </a:lnTo>
                  <a:lnTo>
                    <a:pt x="553299" y="142786"/>
                  </a:lnTo>
                  <a:lnTo>
                    <a:pt x="515787" y="179113"/>
                  </a:lnTo>
                  <a:lnTo>
                    <a:pt x="478081" y="215262"/>
                  </a:lnTo>
                  <a:lnTo>
                    <a:pt x="439795" y="250757"/>
                  </a:lnTo>
                  <a:lnTo>
                    <a:pt x="400545" y="285122"/>
                  </a:lnTo>
                  <a:lnTo>
                    <a:pt x="359945" y="317881"/>
                  </a:lnTo>
                  <a:lnTo>
                    <a:pt x="313001" y="352411"/>
                  </a:lnTo>
                  <a:lnTo>
                    <a:pt x="272702" y="378519"/>
                  </a:lnTo>
                  <a:lnTo>
                    <a:pt x="231629" y="401800"/>
                  </a:lnTo>
                  <a:lnTo>
                    <a:pt x="189570" y="422311"/>
                  </a:lnTo>
                  <a:lnTo>
                    <a:pt x="146312" y="440112"/>
                  </a:lnTo>
                  <a:lnTo>
                    <a:pt x="101640" y="455261"/>
                  </a:lnTo>
                  <a:lnTo>
                    <a:pt x="55342" y="467816"/>
                  </a:lnTo>
                  <a:lnTo>
                    <a:pt x="7203" y="477837"/>
                  </a:lnTo>
                  <a:lnTo>
                    <a:pt x="0" y="479107"/>
                  </a:lnTo>
                  <a:lnTo>
                    <a:pt x="0" y="504355"/>
                  </a:lnTo>
                  <a:lnTo>
                    <a:pt x="719900" y="504355"/>
                  </a:lnTo>
                  <a:lnTo>
                    <a:pt x="716293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287861" y="922450"/>
              <a:ext cx="1080135" cy="574675"/>
            </a:xfrm>
            <a:custGeom>
              <a:avLst/>
              <a:gdLst/>
              <a:ahLst/>
              <a:cxnLst/>
              <a:rect l="l" t="t" r="r" b="b"/>
              <a:pathLst>
                <a:path w="1080135" h="574675">
                  <a:moveTo>
                    <a:pt x="183181" y="0"/>
                  </a:moveTo>
                  <a:lnTo>
                    <a:pt x="142606" y="2903"/>
                  </a:lnTo>
                  <a:lnTo>
                    <a:pt x="100454" y="13336"/>
                  </a:lnTo>
                  <a:lnTo>
                    <a:pt x="56569" y="32040"/>
                  </a:lnTo>
                  <a:lnTo>
                    <a:pt x="10795" y="59754"/>
                  </a:lnTo>
                  <a:lnTo>
                    <a:pt x="0" y="574079"/>
                  </a:lnTo>
                  <a:lnTo>
                    <a:pt x="1079842" y="574079"/>
                  </a:lnTo>
                  <a:lnTo>
                    <a:pt x="1079842" y="548831"/>
                  </a:lnTo>
                  <a:lnTo>
                    <a:pt x="1072642" y="547561"/>
                  </a:lnTo>
                  <a:lnTo>
                    <a:pt x="1021167" y="536825"/>
                  </a:lnTo>
                  <a:lnTo>
                    <a:pt x="972668" y="523396"/>
                  </a:lnTo>
                  <a:lnTo>
                    <a:pt x="926823" y="507381"/>
                  </a:lnTo>
                  <a:lnTo>
                    <a:pt x="883311" y="488892"/>
                  </a:lnTo>
                  <a:lnTo>
                    <a:pt x="841809" y="468037"/>
                  </a:lnTo>
                  <a:lnTo>
                    <a:pt x="801994" y="444927"/>
                  </a:lnTo>
                  <a:lnTo>
                    <a:pt x="763546" y="419669"/>
                  </a:lnTo>
                  <a:lnTo>
                    <a:pt x="726142" y="392375"/>
                  </a:lnTo>
                  <a:lnTo>
                    <a:pt x="689459" y="363154"/>
                  </a:lnTo>
                  <a:lnTo>
                    <a:pt x="653177" y="332114"/>
                  </a:lnTo>
                  <a:lnTo>
                    <a:pt x="616972" y="299367"/>
                  </a:lnTo>
                  <a:lnTo>
                    <a:pt x="580524" y="265020"/>
                  </a:lnTo>
                  <a:lnTo>
                    <a:pt x="543509" y="229185"/>
                  </a:lnTo>
                  <a:lnTo>
                    <a:pt x="539915" y="225680"/>
                  </a:lnTo>
                  <a:lnTo>
                    <a:pt x="536321" y="222212"/>
                  </a:lnTo>
                  <a:lnTo>
                    <a:pt x="502979" y="190541"/>
                  </a:lnTo>
                  <a:lnTo>
                    <a:pt x="469614" y="158996"/>
                  </a:lnTo>
                  <a:lnTo>
                    <a:pt x="436069" y="128316"/>
                  </a:lnTo>
                  <a:lnTo>
                    <a:pt x="402190" y="99243"/>
                  </a:lnTo>
                  <a:lnTo>
                    <a:pt x="367820" y="72516"/>
                  </a:lnTo>
                  <a:lnTo>
                    <a:pt x="332805" y="48876"/>
                  </a:lnTo>
                  <a:lnTo>
                    <a:pt x="296989" y="29065"/>
                  </a:lnTo>
                  <a:lnTo>
                    <a:pt x="260216" y="13821"/>
                  </a:lnTo>
                  <a:lnTo>
                    <a:pt x="222332" y="3886"/>
                  </a:lnTo>
                  <a:lnTo>
                    <a:pt x="183181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567973" y="922134"/>
              <a:ext cx="1800225" cy="549275"/>
            </a:xfrm>
            <a:custGeom>
              <a:avLst/>
              <a:gdLst/>
              <a:ahLst/>
              <a:cxnLst/>
              <a:rect l="l" t="t" r="r" b="b"/>
              <a:pathLst>
                <a:path w="1800225" h="549275">
                  <a:moveTo>
                    <a:pt x="0" y="549148"/>
                  </a:moveTo>
                  <a:lnTo>
                    <a:pt x="3596" y="548513"/>
                  </a:lnTo>
                  <a:lnTo>
                    <a:pt x="7203" y="547878"/>
                  </a:lnTo>
                  <a:lnTo>
                    <a:pt x="10795" y="547192"/>
                  </a:lnTo>
                  <a:lnTo>
                    <a:pt x="62571" y="536134"/>
                  </a:lnTo>
                  <a:lnTo>
                    <a:pt x="111622" y="522251"/>
                  </a:lnTo>
                  <a:lnTo>
                    <a:pt x="158284" y="505587"/>
                  </a:lnTo>
                  <a:lnTo>
                    <a:pt x="202894" y="486186"/>
                  </a:lnTo>
                  <a:lnTo>
                    <a:pt x="245789" y="464089"/>
                  </a:lnTo>
                  <a:lnTo>
                    <a:pt x="287306" y="439341"/>
                  </a:lnTo>
                  <a:lnTo>
                    <a:pt x="327783" y="411984"/>
                  </a:lnTo>
                  <a:lnTo>
                    <a:pt x="367556" y="382062"/>
                  </a:lnTo>
                  <a:lnTo>
                    <a:pt x="406963" y="349617"/>
                  </a:lnTo>
                  <a:lnTo>
                    <a:pt x="446341" y="314693"/>
                  </a:lnTo>
                  <a:lnTo>
                    <a:pt x="453529" y="308127"/>
                  </a:lnTo>
                  <a:lnTo>
                    <a:pt x="486066" y="278546"/>
                  </a:lnTo>
                  <a:lnTo>
                    <a:pt x="520712" y="245117"/>
                  </a:lnTo>
                  <a:lnTo>
                    <a:pt x="557257" y="209226"/>
                  </a:lnTo>
                  <a:lnTo>
                    <a:pt x="595489" y="172263"/>
                  </a:lnTo>
                  <a:lnTo>
                    <a:pt x="635197" y="135616"/>
                  </a:lnTo>
                  <a:lnTo>
                    <a:pt x="676172" y="100673"/>
                  </a:lnTo>
                  <a:lnTo>
                    <a:pt x="718202" y="68822"/>
                  </a:lnTo>
                  <a:lnTo>
                    <a:pt x="761077" y="41453"/>
                  </a:lnTo>
                  <a:lnTo>
                    <a:pt x="804585" y="19953"/>
                  </a:lnTo>
                  <a:lnTo>
                    <a:pt x="848515" y="5710"/>
                  </a:lnTo>
                  <a:lnTo>
                    <a:pt x="892658" y="114"/>
                  </a:lnTo>
                  <a:lnTo>
                    <a:pt x="899872" y="0"/>
                  </a:lnTo>
                  <a:lnTo>
                    <a:pt x="903466" y="25"/>
                  </a:lnTo>
                  <a:lnTo>
                    <a:pt x="950918" y="5644"/>
                  </a:lnTo>
                  <a:lnTo>
                    <a:pt x="994544" y="19699"/>
                  </a:lnTo>
                  <a:lnTo>
                    <a:pt x="1037731" y="40915"/>
                  </a:lnTo>
                  <a:lnTo>
                    <a:pt x="1080272" y="67927"/>
                  </a:lnTo>
                  <a:lnTo>
                    <a:pt x="1121960" y="99373"/>
                  </a:lnTo>
                  <a:lnTo>
                    <a:pt x="1162589" y="133890"/>
                  </a:lnTo>
                  <a:lnTo>
                    <a:pt x="1201951" y="170113"/>
                  </a:lnTo>
                  <a:lnTo>
                    <a:pt x="1239839" y="206679"/>
                  </a:lnTo>
                  <a:lnTo>
                    <a:pt x="1276047" y="242224"/>
                  </a:lnTo>
                  <a:lnTo>
                    <a:pt x="1310368" y="275386"/>
                  </a:lnTo>
                  <a:lnTo>
                    <a:pt x="1342594" y="304800"/>
                  </a:lnTo>
                  <a:lnTo>
                    <a:pt x="1346201" y="308127"/>
                  </a:lnTo>
                  <a:lnTo>
                    <a:pt x="1349795" y="311416"/>
                  </a:lnTo>
                  <a:lnTo>
                    <a:pt x="1389488" y="346802"/>
                  </a:lnTo>
                  <a:lnTo>
                    <a:pt x="1429187" y="379692"/>
                  </a:lnTo>
                  <a:lnTo>
                    <a:pt x="1469242" y="410037"/>
                  </a:lnTo>
                  <a:lnTo>
                    <a:pt x="1510001" y="437790"/>
                  </a:lnTo>
                  <a:lnTo>
                    <a:pt x="1551814" y="462903"/>
                  </a:lnTo>
                  <a:lnTo>
                    <a:pt x="1595031" y="485329"/>
                  </a:lnTo>
                  <a:lnTo>
                    <a:pt x="1640000" y="505018"/>
                  </a:lnTo>
                  <a:lnTo>
                    <a:pt x="1687073" y="521924"/>
                  </a:lnTo>
                  <a:lnTo>
                    <a:pt x="1736597" y="535998"/>
                  </a:lnTo>
                  <a:lnTo>
                    <a:pt x="1788923" y="547192"/>
                  </a:lnTo>
                  <a:lnTo>
                    <a:pt x="1796124" y="548513"/>
                  </a:lnTo>
                  <a:lnTo>
                    <a:pt x="1799730" y="549148"/>
                  </a:lnTo>
                </a:path>
              </a:pathLst>
            </a:custGeom>
            <a:ln w="505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1287861" y="989634"/>
              <a:ext cx="0" cy="507365"/>
            </a:xfrm>
            <a:custGeom>
              <a:avLst/>
              <a:gdLst/>
              <a:ahLst/>
              <a:cxnLst/>
              <a:rect l="l" t="t" r="r" b="b"/>
              <a:pathLst>
                <a:path w="0" h="507365">
                  <a:moveTo>
                    <a:pt x="0" y="506895"/>
                  </a:moveTo>
                  <a:lnTo>
                    <a:pt x="0" y="0"/>
                  </a:lnTo>
                </a:path>
              </a:pathLst>
            </a:custGeom>
            <a:ln w="5054">
              <a:solidFill>
                <a:srgbClr val="231F2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567973" y="1496529"/>
              <a:ext cx="1791335" cy="0"/>
            </a:xfrm>
            <a:custGeom>
              <a:avLst/>
              <a:gdLst/>
              <a:ahLst/>
              <a:cxnLst/>
              <a:rect l="l" t="t" r="r" b="b"/>
              <a:pathLst>
                <a:path w="1791335" h="0">
                  <a:moveTo>
                    <a:pt x="0" y="0"/>
                  </a:moveTo>
                  <a:lnTo>
                    <a:pt x="1790752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2338976" y="1470215"/>
              <a:ext cx="24765" cy="52705"/>
            </a:xfrm>
            <a:custGeom>
              <a:avLst/>
              <a:gdLst/>
              <a:ahLst/>
              <a:cxnLst/>
              <a:rect l="l" t="t" r="r" b="b"/>
              <a:pathLst>
                <a:path w="24764" h="52705">
                  <a:moveTo>
                    <a:pt x="0" y="0"/>
                  </a:moveTo>
                  <a:lnTo>
                    <a:pt x="3859" y="8042"/>
                  </a:lnTo>
                  <a:lnTo>
                    <a:pt x="11109" y="16238"/>
                  </a:lnTo>
                  <a:lnTo>
                    <a:pt x="18973" y="22893"/>
                  </a:lnTo>
                  <a:lnTo>
                    <a:pt x="24676" y="26314"/>
                  </a:lnTo>
                  <a:lnTo>
                    <a:pt x="18973" y="29729"/>
                  </a:lnTo>
                  <a:lnTo>
                    <a:pt x="11109" y="36385"/>
                  </a:lnTo>
                  <a:lnTo>
                    <a:pt x="3859" y="44584"/>
                  </a:lnTo>
                  <a:lnTo>
                    <a:pt x="0" y="52628"/>
                  </a:lnTo>
                </a:path>
              </a:pathLst>
            </a:custGeom>
            <a:ln w="808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"/>
          <p:cNvSpPr txBox="1"/>
          <p:nvPr/>
        </p:nvSpPr>
        <p:spPr>
          <a:xfrm>
            <a:off x="2362636" y="1366040"/>
            <a:ext cx="17208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0833" sz="1200" spc="-37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600" spc="-25">
                <a:solidFill>
                  <a:srgbClr val="231F20"/>
                </a:solidFill>
                <a:latin typeface="Cambria"/>
                <a:cs typeface="Cambria"/>
              </a:rPr>
              <a:t>∗</a:t>
            </a:r>
            <a:endParaRPr sz="600">
              <a:latin typeface="Cambria"/>
              <a:cs typeface="Cambri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957714" y="1258192"/>
            <a:ext cx="1011555" cy="5194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100"/>
              </a:spcBef>
              <a:tabLst>
                <a:tab pos="585470" algn="l"/>
              </a:tabLst>
            </a:pP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=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0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	y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=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1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600">
              <a:latin typeface="Arial"/>
              <a:cs typeface="Arial"/>
            </a:endParaRPr>
          </a:p>
          <a:p>
            <a:pPr marL="302895">
              <a:lnSpc>
                <a:spcPct val="100000"/>
              </a:lnSpc>
            </a:pPr>
            <a:r>
              <a:rPr dirty="0" sz="800" spc="-45">
                <a:solidFill>
                  <a:srgbClr val="231F20"/>
                </a:solidFill>
                <a:latin typeface="Segoe UI Symbol"/>
                <a:cs typeface="Segoe UI Symbol"/>
              </a:rPr>
              <a:t>μ</a:t>
            </a:r>
            <a:endParaRPr sz="800">
              <a:latin typeface="Segoe UI Symbol"/>
              <a:cs typeface="Segoe UI Symbol"/>
            </a:endParaRPr>
          </a:p>
          <a:p>
            <a:pPr marL="12700">
              <a:lnSpc>
                <a:spcPct val="100000"/>
              </a:lnSpc>
              <a:spcBef>
                <a:spcPts val="280"/>
              </a:spcBef>
            </a:pP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(a)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Binomial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response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429462" y="1366040"/>
            <a:ext cx="17208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0833" sz="1200" spc="-37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600" spc="-25">
                <a:solidFill>
                  <a:srgbClr val="231F20"/>
                </a:solidFill>
                <a:latin typeface="Cambria"/>
                <a:cs typeface="Cambria"/>
              </a:rPr>
              <a:t>∗</a:t>
            </a:r>
            <a:endParaRPr sz="600">
              <a:latin typeface="Cambria"/>
              <a:cs typeface="Cambria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2632245" y="919594"/>
            <a:ext cx="1805305" cy="579755"/>
            <a:chOff x="2632245" y="919594"/>
            <a:chExt cx="1805305" cy="579755"/>
          </a:xfrm>
        </p:grpSpPr>
        <p:sp>
          <p:nvSpPr>
            <p:cNvPr id="15" name="object 15" descr=""/>
            <p:cNvSpPr/>
            <p:nvPr/>
          </p:nvSpPr>
          <p:spPr>
            <a:xfrm>
              <a:off x="2634785" y="984643"/>
              <a:ext cx="727710" cy="512445"/>
            </a:xfrm>
            <a:custGeom>
              <a:avLst/>
              <a:gdLst/>
              <a:ahLst/>
              <a:cxnLst/>
              <a:rect l="l" t="t" r="r" b="b"/>
              <a:pathLst>
                <a:path w="727710" h="512444">
                  <a:moveTo>
                    <a:pt x="727087" y="0"/>
                  </a:moveTo>
                  <a:lnTo>
                    <a:pt x="668510" y="45037"/>
                  </a:lnTo>
                  <a:lnTo>
                    <a:pt x="629273" y="79039"/>
                  </a:lnTo>
                  <a:lnTo>
                    <a:pt x="590995" y="114292"/>
                  </a:lnTo>
                  <a:lnTo>
                    <a:pt x="553291" y="150321"/>
                  </a:lnTo>
                  <a:lnTo>
                    <a:pt x="515777" y="186649"/>
                  </a:lnTo>
                  <a:lnTo>
                    <a:pt x="478069" y="222798"/>
                  </a:lnTo>
                  <a:lnTo>
                    <a:pt x="439781" y="258293"/>
                  </a:lnTo>
                  <a:lnTo>
                    <a:pt x="400530" y="292656"/>
                  </a:lnTo>
                  <a:lnTo>
                    <a:pt x="359930" y="325412"/>
                  </a:lnTo>
                  <a:lnTo>
                    <a:pt x="312991" y="359946"/>
                  </a:lnTo>
                  <a:lnTo>
                    <a:pt x="272693" y="386056"/>
                  </a:lnTo>
                  <a:lnTo>
                    <a:pt x="231620" y="409336"/>
                  </a:lnTo>
                  <a:lnTo>
                    <a:pt x="189561" y="429847"/>
                  </a:lnTo>
                  <a:lnTo>
                    <a:pt x="146303" y="447646"/>
                  </a:lnTo>
                  <a:lnTo>
                    <a:pt x="101632" y="462794"/>
                  </a:lnTo>
                  <a:lnTo>
                    <a:pt x="55335" y="475348"/>
                  </a:lnTo>
                  <a:lnTo>
                    <a:pt x="7200" y="485368"/>
                  </a:lnTo>
                  <a:lnTo>
                    <a:pt x="0" y="486638"/>
                  </a:lnTo>
                  <a:lnTo>
                    <a:pt x="0" y="511886"/>
                  </a:lnTo>
                  <a:lnTo>
                    <a:pt x="726020" y="511873"/>
                  </a:lnTo>
                  <a:lnTo>
                    <a:pt x="727087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3354671" y="922252"/>
              <a:ext cx="432434" cy="574675"/>
            </a:xfrm>
            <a:custGeom>
              <a:avLst/>
              <a:gdLst/>
              <a:ahLst/>
              <a:cxnLst/>
              <a:rect l="l" t="t" r="r" b="b"/>
              <a:pathLst>
                <a:path w="432435" h="574675">
                  <a:moveTo>
                    <a:pt x="186240" y="0"/>
                  </a:moveTo>
                  <a:lnTo>
                    <a:pt x="144137" y="2785"/>
                  </a:lnTo>
                  <a:lnTo>
                    <a:pt x="100517" y="13720"/>
                  </a:lnTo>
                  <a:lnTo>
                    <a:pt x="54999" y="33393"/>
                  </a:lnTo>
                  <a:lnTo>
                    <a:pt x="7200" y="62390"/>
                  </a:lnTo>
                  <a:lnTo>
                    <a:pt x="0" y="574277"/>
                  </a:lnTo>
                  <a:lnTo>
                    <a:pt x="431939" y="574277"/>
                  </a:lnTo>
                  <a:lnTo>
                    <a:pt x="428332" y="121547"/>
                  </a:lnTo>
                  <a:lnTo>
                    <a:pt x="387330" y="87766"/>
                  </a:lnTo>
                  <a:lnTo>
                    <a:pt x="347098" y="58612"/>
                  </a:lnTo>
                  <a:lnTo>
                    <a:pt x="307254" y="34670"/>
                  </a:lnTo>
                  <a:lnTo>
                    <a:pt x="267417" y="16530"/>
                  </a:lnTo>
                  <a:lnTo>
                    <a:pt x="227206" y="4777"/>
                  </a:lnTo>
                  <a:lnTo>
                    <a:pt x="186240" y="0"/>
                  </a:lnTo>
                  <a:close/>
                </a:path>
              </a:pathLst>
            </a:custGeom>
            <a:solidFill>
              <a:srgbClr val="C6C8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3782369" y="1046949"/>
              <a:ext cx="652780" cy="449580"/>
            </a:xfrm>
            <a:custGeom>
              <a:avLst/>
              <a:gdLst/>
              <a:ahLst/>
              <a:cxnLst/>
              <a:rect l="l" t="t" r="r" b="b"/>
              <a:pathLst>
                <a:path w="652779" h="449580">
                  <a:moveTo>
                    <a:pt x="0" y="0"/>
                  </a:moveTo>
                  <a:lnTo>
                    <a:pt x="0" y="449580"/>
                  </a:lnTo>
                  <a:lnTo>
                    <a:pt x="652157" y="449580"/>
                  </a:lnTo>
                  <a:lnTo>
                    <a:pt x="652157" y="424332"/>
                  </a:lnTo>
                  <a:lnTo>
                    <a:pt x="644956" y="423062"/>
                  </a:lnTo>
                  <a:lnTo>
                    <a:pt x="596179" y="412868"/>
                  </a:lnTo>
                  <a:lnTo>
                    <a:pt x="549032" y="400010"/>
                  </a:lnTo>
                  <a:lnTo>
                    <a:pt x="503346" y="384392"/>
                  </a:lnTo>
                  <a:lnTo>
                    <a:pt x="458951" y="365919"/>
                  </a:lnTo>
                  <a:lnTo>
                    <a:pt x="415677" y="344495"/>
                  </a:lnTo>
                  <a:lnTo>
                    <a:pt x="373354" y="320027"/>
                  </a:lnTo>
                  <a:lnTo>
                    <a:pt x="331812" y="292417"/>
                  </a:lnTo>
                  <a:lnTo>
                    <a:pt x="281522" y="254699"/>
                  </a:lnTo>
                  <a:lnTo>
                    <a:pt x="243333" y="223077"/>
                  </a:lnTo>
                  <a:lnTo>
                    <a:pt x="206185" y="190218"/>
                  </a:lnTo>
                  <a:lnTo>
                    <a:pt x="169824" y="156489"/>
                  </a:lnTo>
                  <a:lnTo>
                    <a:pt x="141878" y="129824"/>
                  </a:lnTo>
                  <a:lnTo>
                    <a:pt x="107714" y="96814"/>
                  </a:lnTo>
                  <a:lnTo>
                    <a:pt x="87033" y="76847"/>
                  </a:lnTo>
                  <a:lnTo>
                    <a:pt x="79184" y="73380"/>
                  </a:lnTo>
                  <a:lnTo>
                    <a:pt x="63156" y="58042"/>
                  </a:lnTo>
                  <a:lnTo>
                    <a:pt x="47045" y="42800"/>
                  </a:lnTo>
                  <a:lnTo>
                    <a:pt x="30808" y="27694"/>
                  </a:lnTo>
                  <a:lnTo>
                    <a:pt x="14401" y="12763"/>
                  </a:lnTo>
                  <a:lnTo>
                    <a:pt x="10782" y="95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2634785" y="922134"/>
              <a:ext cx="1800225" cy="549275"/>
            </a:xfrm>
            <a:custGeom>
              <a:avLst/>
              <a:gdLst/>
              <a:ahLst/>
              <a:cxnLst/>
              <a:rect l="l" t="t" r="r" b="b"/>
              <a:pathLst>
                <a:path w="1800225" h="549275">
                  <a:moveTo>
                    <a:pt x="0" y="549148"/>
                  </a:moveTo>
                  <a:lnTo>
                    <a:pt x="3594" y="548513"/>
                  </a:lnTo>
                  <a:lnTo>
                    <a:pt x="7200" y="547878"/>
                  </a:lnTo>
                  <a:lnTo>
                    <a:pt x="10795" y="547192"/>
                  </a:lnTo>
                  <a:lnTo>
                    <a:pt x="62569" y="536136"/>
                  </a:lnTo>
                  <a:lnTo>
                    <a:pt x="111618" y="522255"/>
                  </a:lnTo>
                  <a:lnTo>
                    <a:pt x="158280" y="505591"/>
                  </a:lnTo>
                  <a:lnTo>
                    <a:pt x="202891" y="486188"/>
                  </a:lnTo>
                  <a:lnTo>
                    <a:pt x="245787" y="464089"/>
                  </a:lnTo>
                  <a:lnTo>
                    <a:pt x="287305" y="439339"/>
                  </a:lnTo>
                  <a:lnTo>
                    <a:pt x="327782" y="411981"/>
                  </a:lnTo>
                  <a:lnTo>
                    <a:pt x="367554" y="382058"/>
                  </a:lnTo>
                  <a:lnTo>
                    <a:pt x="406957" y="349614"/>
                  </a:lnTo>
                  <a:lnTo>
                    <a:pt x="446328" y="314693"/>
                  </a:lnTo>
                  <a:lnTo>
                    <a:pt x="453529" y="308127"/>
                  </a:lnTo>
                  <a:lnTo>
                    <a:pt x="486063" y="278546"/>
                  </a:lnTo>
                  <a:lnTo>
                    <a:pt x="520708" y="245116"/>
                  </a:lnTo>
                  <a:lnTo>
                    <a:pt x="557253" y="209224"/>
                  </a:lnTo>
                  <a:lnTo>
                    <a:pt x="595486" y="172260"/>
                  </a:lnTo>
                  <a:lnTo>
                    <a:pt x="635197" y="135611"/>
                  </a:lnTo>
                  <a:lnTo>
                    <a:pt x="676174" y="100668"/>
                  </a:lnTo>
                  <a:lnTo>
                    <a:pt x="718207" y="68817"/>
                  </a:lnTo>
                  <a:lnTo>
                    <a:pt x="761084" y="41447"/>
                  </a:lnTo>
                  <a:lnTo>
                    <a:pt x="804594" y="19948"/>
                  </a:lnTo>
                  <a:lnTo>
                    <a:pt x="848526" y="5707"/>
                  </a:lnTo>
                  <a:lnTo>
                    <a:pt x="892670" y="114"/>
                  </a:lnTo>
                  <a:lnTo>
                    <a:pt x="899858" y="0"/>
                  </a:lnTo>
                  <a:lnTo>
                    <a:pt x="903452" y="25"/>
                  </a:lnTo>
                  <a:lnTo>
                    <a:pt x="950904" y="5642"/>
                  </a:lnTo>
                  <a:lnTo>
                    <a:pt x="994531" y="19695"/>
                  </a:lnTo>
                  <a:lnTo>
                    <a:pt x="1037719" y="40909"/>
                  </a:lnTo>
                  <a:lnTo>
                    <a:pt x="1080262" y="67922"/>
                  </a:lnTo>
                  <a:lnTo>
                    <a:pt x="1121952" y="99368"/>
                  </a:lnTo>
                  <a:lnTo>
                    <a:pt x="1162582" y="133886"/>
                  </a:lnTo>
                  <a:lnTo>
                    <a:pt x="1201945" y="170110"/>
                  </a:lnTo>
                  <a:lnTo>
                    <a:pt x="1239835" y="206677"/>
                  </a:lnTo>
                  <a:lnTo>
                    <a:pt x="1276044" y="242223"/>
                  </a:lnTo>
                  <a:lnTo>
                    <a:pt x="1310366" y="275385"/>
                  </a:lnTo>
                  <a:lnTo>
                    <a:pt x="1342593" y="304800"/>
                  </a:lnTo>
                  <a:lnTo>
                    <a:pt x="1346200" y="308127"/>
                  </a:lnTo>
                  <a:lnTo>
                    <a:pt x="1349806" y="311416"/>
                  </a:lnTo>
                  <a:lnTo>
                    <a:pt x="1389486" y="346800"/>
                  </a:lnTo>
                  <a:lnTo>
                    <a:pt x="1429179" y="379690"/>
                  </a:lnTo>
                  <a:lnTo>
                    <a:pt x="1469235" y="410038"/>
                  </a:lnTo>
                  <a:lnTo>
                    <a:pt x="1509999" y="437796"/>
                  </a:lnTo>
                  <a:lnTo>
                    <a:pt x="1551820" y="462913"/>
                  </a:lnTo>
                  <a:lnTo>
                    <a:pt x="1595046" y="485341"/>
                  </a:lnTo>
                  <a:lnTo>
                    <a:pt x="1640022" y="505032"/>
                  </a:lnTo>
                  <a:lnTo>
                    <a:pt x="1687098" y="521937"/>
                  </a:lnTo>
                  <a:lnTo>
                    <a:pt x="1736619" y="536006"/>
                  </a:lnTo>
                  <a:lnTo>
                    <a:pt x="1788934" y="547192"/>
                  </a:lnTo>
                  <a:lnTo>
                    <a:pt x="1796135" y="548513"/>
                  </a:lnTo>
                  <a:lnTo>
                    <a:pt x="1799729" y="549148"/>
                  </a:lnTo>
                </a:path>
              </a:pathLst>
            </a:custGeom>
            <a:ln w="505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354671" y="989634"/>
              <a:ext cx="432434" cy="507365"/>
            </a:xfrm>
            <a:custGeom>
              <a:avLst/>
              <a:gdLst/>
              <a:ahLst/>
              <a:cxnLst/>
              <a:rect l="l" t="t" r="r" b="b"/>
              <a:pathLst>
                <a:path w="432435" h="507365">
                  <a:moveTo>
                    <a:pt x="0" y="506895"/>
                  </a:moveTo>
                  <a:lnTo>
                    <a:pt x="0" y="0"/>
                  </a:lnTo>
                </a:path>
                <a:path w="432435" h="507365">
                  <a:moveTo>
                    <a:pt x="431952" y="506895"/>
                  </a:moveTo>
                  <a:lnTo>
                    <a:pt x="431952" y="57315"/>
                  </a:lnTo>
                </a:path>
              </a:pathLst>
            </a:custGeom>
            <a:ln w="5054">
              <a:solidFill>
                <a:srgbClr val="231F2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0" name="object 20" descr=""/>
          <p:cNvSpPr txBox="1"/>
          <p:nvPr/>
        </p:nvSpPr>
        <p:spPr>
          <a:xfrm>
            <a:off x="3057555" y="1258192"/>
            <a:ext cx="1033144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26084" algn="l"/>
              </a:tabLst>
            </a:pP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=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0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	y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= 1</a:t>
            </a:r>
            <a:r>
              <a:rPr dirty="0" sz="800" spc="240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 =</a:t>
            </a: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2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21" name="object 21" descr=""/>
          <p:cNvGrpSpPr/>
          <p:nvPr/>
        </p:nvGrpSpPr>
        <p:grpSpPr>
          <a:xfrm>
            <a:off x="2634785" y="1466170"/>
            <a:ext cx="1800225" cy="60960"/>
            <a:chOff x="2634785" y="1466170"/>
            <a:chExt cx="1800225" cy="60960"/>
          </a:xfrm>
        </p:grpSpPr>
        <p:sp>
          <p:nvSpPr>
            <p:cNvPr id="22" name="object 22" descr=""/>
            <p:cNvSpPr/>
            <p:nvPr/>
          </p:nvSpPr>
          <p:spPr>
            <a:xfrm>
              <a:off x="2634785" y="1496529"/>
              <a:ext cx="1791335" cy="0"/>
            </a:xfrm>
            <a:custGeom>
              <a:avLst/>
              <a:gdLst/>
              <a:ahLst/>
              <a:cxnLst/>
              <a:rect l="l" t="t" r="r" b="b"/>
              <a:pathLst>
                <a:path w="1791335" h="0">
                  <a:moveTo>
                    <a:pt x="0" y="0"/>
                  </a:moveTo>
                  <a:lnTo>
                    <a:pt x="1790738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4405800" y="1470215"/>
              <a:ext cx="24765" cy="52705"/>
            </a:xfrm>
            <a:custGeom>
              <a:avLst/>
              <a:gdLst/>
              <a:ahLst/>
              <a:cxnLst/>
              <a:rect l="l" t="t" r="r" b="b"/>
              <a:pathLst>
                <a:path w="24764" h="52705">
                  <a:moveTo>
                    <a:pt x="0" y="0"/>
                  </a:moveTo>
                  <a:lnTo>
                    <a:pt x="3852" y="8042"/>
                  </a:lnTo>
                  <a:lnTo>
                    <a:pt x="11099" y="16238"/>
                  </a:lnTo>
                  <a:lnTo>
                    <a:pt x="18966" y="22893"/>
                  </a:lnTo>
                  <a:lnTo>
                    <a:pt x="24676" y="26314"/>
                  </a:lnTo>
                  <a:lnTo>
                    <a:pt x="18966" y="29729"/>
                  </a:lnTo>
                  <a:lnTo>
                    <a:pt x="11099" y="36385"/>
                  </a:lnTo>
                  <a:lnTo>
                    <a:pt x="3852" y="44584"/>
                  </a:lnTo>
                  <a:lnTo>
                    <a:pt x="0" y="52628"/>
                  </a:lnTo>
                </a:path>
              </a:pathLst>
            </a:custGeom>
            <a:ln w="808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" name="object 24" descr=""/>
          <p:cNvGrpSpPr/>
          <p:nvPr/>
        </p:nvGrpSpPr>
        <p:grpSpPr>
          <a:xfrm>
            <a:off x="565445" y="1878456"/>
            <a:ext cx="1805305" cy="607695"/>
            <a:chOff x="565445" y="1878456"/>
            <a:chExt cx="1805305" cy="607695"/>
          </a:xfrm>
        </p:grpSpPr>
        <p:sp>
          <p:nvSpPr>
            <p:cNvPr id="25" name="object 25" descr=""/>
            <p:cNvSpPr/>
            <p:nvPr/>
          </p:nvSpPr>
          <p:spPr>
            <a:xfrm>
              <a:off x="567973" y="1951037"/>
              <a:ext cx="720090" cy="504825"/>
            </a:xfrm>
            <a:custGeom>
              <a:avLst/>
              <a:gdLst/>
              <a:ahLst/>
              <a:cxnLst/>
              <a:rect l="l" t="t" r="r" b="b"/>
              <a:pathLst>
                <a:path w="720090" h="504825">
                  <a:moveTo>
                    <a:pt x="716293" y="0"/>
                  </a:moveTo>
                  <a:lnTo>
                    <a:pt x="668516" y="37489"/>
                  </a:lnTo>
                  <a:lnTo>
                    <a:pt x="629281" y="71490"/>
                  </a:lnTo>
                  <a:lnTo>
                    <a:pt x="591006" y="106743"/>
                  </a:lnTo>
                  <a:lnTo>
                    <a:pt x="553304" y="142771"/>
                  </a:lnTo>
                  <a:lnTo>
                    <a:pt x="515791" y="179099"/>
                  </a:lnTo>
                  <a:lnTo>
                    <a:pt x="478084" y="215248"/>
                  </a:lnTo>
                  <a:lnTo>
                    <a:pt x="439797" y="250742"/>
                  </a:lnTo>
                  <a:lnTo>
                    <a:pt x="400545" y="285103"/>
                  </a:lnTo>
                  <a:lnTo>
                    <a:pt x="359945" y="317855"/>
                  </a:lnTo>
                  <a:lnTo>
                    <a:pt x="313016" y="352384"/>
                  </a:lnTo>
                  <a:lnTo>
                    <a:pt x="272719" y="378496"/>
                  </a:lnTo>
                  <a:lnTo>
                    <a:pt x="231640" y="401782"/>
                  </a:lnTo>
                  <a:lnTo>
                    <a:pt x="189572" y="422300"/>
                  </a:lnTo>
                  <a:lnTo>
                    <a:pt x="146303" y="440106"/>
                  </a:lnTo>
                  <a:lnTo>
                    <a:pt x="101625" y="455255"/>
                  </a:lnTo>
                  <a:lnTo>
                    <a:pt x="55328" y="467805"/>
                  </a:lnTo>
                  <a:lnTo>
                    <a:pt x="7203" y="477812"/>
                  </a:lnTo>
                  <a:lnTo>
                    <a:pt x="0" y="479094"/>
                  </a:lnTo>
                  <a:lnTo>
                    <a:pt x="0" y="504342"/>
                  </a:lnTo>
                  <a:lnTo>
                    <a:pt x="719900" y="504342"/>
                  </a:lnTo>
                  <a:lnTo>
                    <a:pt x="716293" y="0"/>
                  </a:lnTo>
                  <a:close/>
                </a:path>
              </a:pathLst>
            </a:custGeom>
            <a:solidFill>
              <a:srgbClr val="8082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567973" y="1880984"/>
              <a:ext cx="1800225" cy="549275"/>
            </a:xfrm>
            <a:custGeom>
              <a:avLst/>
              <a:gdLst/>
              <a:ahLst/>
              <a:cxnLst/>
              <a:rect l="l" t="t" r="r" b="b"/>
              <a:pathLst>
                <a:path w="1800225" h="549275">
                  <a:moveTo>
                    <a:pt x="0" y="549148"/>
                  </a:moveTo>
                  <a:lnTo>
                    <a:pt x="62571" y="536133"/>
                  </a:lnTo>
                  <a:lnTo>
                    <a:pt x="111622" y="522250"/>
                  </a:lnTo>
                  <a:lnTo>
                    <a:pt x="158284" y="505585"/>
                  </a:lnTo>
                  <a:lnTo>
                    <a:pt x="202894" y="486182"/>
                  </a:lnTo>
                  <a:lnTo>
                    <a:pt x="245789" y="464084"/>
                  </a:lnTo>
                  <a:lnTo>
                    <a:pt x="287306" y="439335"/>
                  </a:lnTo>
                  <a:lnTo>
                    <a:pt x="327783" y="411978"/>
                  </a:lnTo>
                  <a:lnTo>
                    <a:pt x="367556" y="382057"/>
                  </a:lnTo>
                  <a:lnTo>
                    <a:pt x="406963" y="349614"/>
                  </a:lnTo>
                  <a:lnTo>
                    <a:pt x="446341" y="314693"/>
                  </a:lnTo>
                  <a:lnTo>
                    <a:pt x="453529" y="308127"/>
                  </a:lnTo>
                  <a:lnTo>
                    <a:pt x="486069" y="278544"/>
                  </a:lnTo>
                  <a:lnTo>
                    <a:pt x="520716" y="245113"/>
                  </a:lnTo>
                  <a:lnTo>
                    <a:pt x="557260" y="209223"/>
                  </a:lnTo>
                  <a:lnTo>
                    <a:pt x="595491" y="172261"/>
                  </a:lnTo>
                  <a:lnTo>
                    <a:pt x="635198" y="135615"/>
                  </a:lnTo>
                  <a:lnTo>
                    <a:pt x="676171" y="100674"/>
                  </a:lnTo>
                  <a:lnTo>
                    <a:pt x="718200" y="68825"/>
                  </a:lnTo>
                  <a:lnTo>
                    <a:pt x="761073" y="41456"/>
                  </a:lnTo>
                  <a:lnTo>
                    <a:pt x="804581" y="19956"/>
                  </a:lnTo>
                  <a:lnTo>
                    <a:pt x="848513" y="5713"/>
                  </a:lnTo>
                  <a:lnTo>
                    <a:pt x="892658" y="114"/>
                  </a:lnTo>
                  <a:lnTo>
                    <a:pt x="899872" y="0"/>
                  </a:lnTo>
                  <a:lnTo>
                    <a:pt x="903466" y="25"/>
                  </a:lnTo>
                  <a:lnTo>
                    <a:pt x="950924" y="5647"/>
                  </a:lnTo>
                  <a:lnTo>
                    <a:pt x="994553" y="19703"/>
                  </a:lnTo>
                  <a:lnTo>
                    <a:pt x="1037742" y="40918"/>
                  </a:lnTo>
                  <a:lnTo>
                    <a:pt x="1080283" y="67930"/>
                  </a:lnTo>
                  <a:lnTo>
                    <a:pt x="1121970" y="99374"/>
                  </a:lnTo>
                  <a:lnTo>
                    <a:pt x="1162597" y="133889"/>
                  </a:lnTo>
                  <a:lnTo>
                    <a:pt x="1201957" y="170110"/>
                  </a:lnTo>
                  <a:lnTo>
                    <a:pt x="1239843" y="206675"/>
                  </a:lnTo>
                  <a:lnTo>
                    <a:pt x="1276049" y="242221"/>
                  </a:lnTo>
                  <a:lnTo>
                    <a:pt x="1310368" y="275383"/>
                  </a:lnTo>
                  <a:lnTo>
                    <a:pt x="1342594" y="304800"/>
                  </a:lnTo>
                  <a:lnTo>
                    <a:pt x="1346201" y="308127"/>
                  </a:lnTo>
                  <a:lnTo>
                    <a:pt x="1349795" y="311416"/>
                  </a:lnTo>
                  <a:lnTo>
                    <a:pt x="1389485" y="346799"/>
                  </a:lnTo>
                  <a:lnTo>
                    <a:pt x="1429184" y="379688"/>
                  </a:lnTo>
                  <a:lnTo>
                    <a:pt x="1469238" y="410034"/>
                  </a:lnTo>
                  <a:lnTo>
                    <a:pt x="1509999" y="437788"/>
                  </a:lnTo>
                  <a:lnTo>
                    <a:pt x="1551814" y="462903"/>
                  </a:lnTo>
                  <a:lnTo>
                    <a:pt x="1595032" y="485331"/>
                  </a:lnTo>
                  <a:lnTo>
                    <a:pt x="1640004" y="505021"/>
                  </a:lnTo>
                  <a:lnTo>
                    <a:pt x="1687076" y="521927"/>
                  </a:lnTo>
                  <a:lnTo>
                    <a:pt x="1736600" y="536000"/>
                  </a:lnTo>
                  <a:lnTo>
                    <a:pt x="1788923" y="547192"/>
                  </a:lnTo>
                  <a:lnTo>
                    <a:pt x="1796124" y="548513"/>
                  </a:lnTo>
                  <a:lnTo>
                    <a:pt x="1799730" y="549148"/>
                  </a:lnTo>
                </a:path>
              </a:pathLst>
            </a:custGeom>
            <a:ln w="505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567973" y="2455379"/>
              <a:ext cx="1791335" cy="0"/>
            </a:xfrm>
            <a:custGeom>
              <a:avLst/>
              <a:gdLst/>
              <a:ahLst/>
              <a:cxnLst/>
              <a:rect l="l" t="t" r="r" b="b"/>
              <a:pathLst>
                <a:path w="1791335" h="0">
                  <a:moveTo>
                    <a:pt x="0" y="0"/>
                  </a:moveTo>
                  <a:lnTo>
                    <a:pt x="1790752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2338976" y="2429065"/>
              <a:ext cx="24765" cy="52705"/>
            </a:xfrm>
            <a:custGeom>
              <a:avLst/>
              <a:gdLst/>
              <a:ahLst/>
              <a:cxnLst/>
              <a:rect l="l" t="t" r="r" b="b"/>
              <a:pathLst>
                <a:path w="24764" h="52705">
                  <a:moveTo>
                    <a:pt x="0" y="0"/>
                  </a:moveTo>
                  <a:lnTo>
                    <a:pt x="3859" y="8042"/>
                  </a:lnTo>
                  <a:lnTo>
                    <a:pt x="11109" y="16238"/>
                  </a:lnTo>
                  <a:lnTo>
                    <a:pt x="18973" y="22893"/>
                  </a:lnTo>
                  <a:lnTo>
                    <a:pt x="24676" y="26314"/>
                  </a:lnTo>
                  <a:lnTo>
                    <a:pt x="18973" y="29727"/>
                  </a:lnTo>
                  <a:lnTo>
                    <a:pt x="11109" y="36379"/>
                  </a:lnTo>
                  <a:lnTo>
                    <a:pt x="3859" y="44573"/>
                  </a:lnTo>
                  <a:lnTo>
                    <a:pt x="0" y="52616"/>
                  </a:lnTo>
                </a:path>
              </a:pathLst>
            </a:custGeom>
            <a:ln w="808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 descr=""/>
          <p:cNvSpPr txBox="1"/>
          <p:nvPr/>
        </p:nvSpPr>
        <p:spPr>
          <a:xfrm>
            <a:off x="2362636" y="2324866"/>
            <a:ext cx="17208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0833" sz="1200" spc="-37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600" spc="-25">
                <a:solidFill>
                  <a:srgbClr val="231F20"/>
                </a:solidFill>
                <a:latin typeface="Cambria"/>
                <a:cs typeface="Cambria"/>
              </a:rPr>
              <a:t>∗</a:t>
            </a:r>
            <a:endParaRPr sz="600">
              <a:latin typeface="Cambria"/>
              <a:cs typeface="Cambria"/>
            </a:endParaRPr>
          </a:p>
        </p:txBody>
      </p:sp>
      <p:grpSp>
        <p:nvGrpSpPr>
          <p:cNvPr id="30" name="object 30" descr=""/>
          <p:cNvGrpSpPr/>
          <p:nvPr/>
        </p:nvGrpSpPr>
        <p:grpSpPr>
          <a:xfrm>
            <a:off x="2632257" y="1878456"/>
            <a:ext cx="1805305" cy="607695"/>
            <a:chOff x="2632257" y="1878456"/>
            <a:chExt cx="1805305" cy="607695"/>
          </a:xfrm>
        </p:grpSpPr>
        <p:sp>
          <p:nvSpPr>
            <p:cNvPr id="31" name="object 31" descr=""/>
            <p:cNvSpPr/>
            <p:nvPr/>
          </p:nvSpPr>
          <p:spPr>
            <a:xfrm>
              <a:off x="2634785" y="1951037"/>
              <a:ext cx="720090" cy="504825"/>
            </a:xfrm>
            <a:custGeom>
              <a:avLst/>
              <a:gdLst/>
              <a:ahLst/>
              <a:cxnLst/>
              <a:rect l="l" t="t" r="r" b="b"/>
              <a:pathLst>
                <a:path w="720089" h="504825">
                  <a:moveTo>
                    <a:pt x="716292" y="0"/>
                  </a:moveTo>
                  <a:lnTo>
                    <a:pt x="668510" y="37490"/>
                  </a:lnTo>
                  <a:lnTo>
                    <a:pt x="629273" y="71491"/>
                  </a:lnTo>
                  <a:lnTo>
                    <a:pt x="590995" y="106745"/>
                  </a:lnTo>
                  <a:lnTo>
                    <a:pt x="553291" y="142775"/>
                  </a:lnTo>
                  <a:lnTo>
                    <a:pt x="515777" y="179104"/>
                  </a:lnTo>
                  <a:lnTo>
                    <a:pt x="478069" y="215254"/>
                  </a:lnTo>
                  <a:lnTo>
                    <a:pt x="439781" y="250747"/>
                  </a:lnTo>
                  <a:lnTo>
                    <a:pt x="400530" y="285107"/>
                  </a:lnTo>
                  <a:lnTo>
                    <a:pt x="359930" y="317855"/>
                  </a:lnTo>
                  <a:lnTo>
                    <a:pt x="313007" y="352384"/>
                  </a:lnTo>
                  <a:lnTo>
                    <a:pt x="272712" y="378496"/>
                  </a:lnTo>
                  <a:lnTo>
                    <a:pt x="231635" y="401782"/>
                  </a:lnTo>
                  <a:lnTo>
                    <a:pt x="189566" y="422300"/>
                  </a:lnTo>
                  <a:lnTo>
                    <a:pt x="146297" y="440106"/>
                  </a:lnTo>
                  <a:lnTo>
                    <a:pt x="101619" y="455255"/>
                  </a:lnTo>
                  <a:lnTo>
                    <a:pt x="55323" y="467805"/>
                  </a:lnTo>
                  <a:lnTo>
                    <a:pt x="7200" y="477812"/>
                  </a:lnTo>
                  <a:lnTo>
                    <a:pt x="0" y="479094"/>
                  </a:lnTo>
                  <a:lnTo>
                    <a:pt x="0" y="504342"/>
                  </a:lnTo>
                  <a:lnTo>
                    <a:pt x="719886" y="504342"/>
                  </a:lnTo>
                  <a:lnTo>
                    <a:pt x="716292" y="0"/>
                  </a:lnTo>
                  <a:close/>
                </a:path>
              </a:pathLst>
            </a:custGeom>
            <a:solidFill>
              <a:srgbClr val="A7A9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2634785" y="1880984"/>
              <a:ext cx="1800225" cy="549275"/>
            </a:xfrm>
            <a:custGeom>
              <a:avLst/>
              <a:gdLst/>
              <a:ahLst/>
              <a:cxnLst/>
              <a:rect l="l" t="t" r="r" b="b"/>
              <a:pathLst>
                <a:path w="1800225" h="549275">
                  <a:moveTo>
                    <a:pt x="0" y="549148"/>
                  </a:moveTo>
                  <a:lnTo>
                    <a:pt x="62568" y="536136"/>
                  </a:lnTo>
                  <a:lnTo>
                    <a:pt x="111617" y="522255"/>
                  </a:lnTo>
                  <a:lnTo>
                    <a:pt x="158278" y="505591"/>
                  </a:lnTo>
                  <a:lnTo>
                    <a:pt x="202888" y="486188"/>
                  </a:lnTo>
                  <a:lnTo>
                    <a:pt x="245783" y="464089"/>
                  </a:lnTo>
                  <a:lnTo>
                    <a:pt x="287300" y="439339"/>
                  </a:lnTo>
                  <a:lnTo>
                    <a:pt x="327776" y="411981"/>
                  </a:lnTo>
                  <a:lnTo>
                    <a:pt x="367549" y="382058"/>
                  </a:lnTo>
                  <a:lnTo>
                    <a:pt x="406954" y="349614"/>
                  </a:lnTo>
                  <a:lnTo>
                    <a:pt x="446328" y="314693"/>
                  </a:lnTo>
                  <a:lnTo>
                    <a:pt x="453529" y="308127"/>
                  </a:lnTo>
                  <a:lnTo>
                    <a:pt x="486066" y="278541"/>
                  </a:lnTo>
                  <a:lnTo>
                    <a:pt x="520712" y="245107"/>
                  </a:lnTo>
                  <a:lnTo>
                    <a:pt x="557256" y="209215"/>
                  </a:lnTo>
                  <a:lnTo>
                    <a:pt x="595488" y="172252"/>
                  </a:lnTo>
                  <a:lnTo>
                    <a:pt x="635198" y="135605"/>
                  </a:lnTo>
                  <a:lnTo>
                    <a:pt x="676173" y="100664"/>
                  </a:lnTo>
                  <a:lnTo>
                    <a:pt x="718204" y="68816"/>
                  </a:lnTo>
                  <a:lnTo>
                    <a:pt x="761080" y="41449"/>
                  </a:lnTo>
                  <a:lnTo>
                    <a:pt x="804590" y="19950"/>
                  </a:lnTo>
                  <a:lnTo>
                    <a:pt x="848524" y="5710"/>
                  </a:lnTo>
                  <a:lnTo>
                    <a:pt x="892670" y="114"/>
                  </a:lnTo>
                  <a:lnTo>
                    <a:pt x="899858" y="0"/>
                  </a:lnTo>
                  <a:lnTo>
                    <a:pt x="903452" y="25"/>
                  </a:lnTo>
                  <a:lnTo>
                    <a:pt x="950907" y="5647"/>
                  </a:lnTo>
                  <a:lnTo>
                    <a:pt x="994535" y="19703"/>
                  </a:lnTo>
                  <a:lnTo>
                    <a:pt x="1037723" y="40918"/>
                  </a:lnTo>
                  <a:lnTo>
                    <a:pt x="1080264" y="67930"/>
                  </a:lnTo>
                  <a:lnTo>
                    <a:pt x="1121952" y="99374"/>
                  </a:lnTo>
                  <a:lnTo>
                    <a:pt x="1162581" y="133889"/>
                  </a:lnTo>
                  <a:lnTo>
                    <a:pt x="1201943" y="170110"/>
                  </a:lnTo>
                  <a:lnTo>
                    <a:pt x="1239832" y="206675"/>
                  </a:lnTo>
                  <a:lnTo>
                    <a:pt x="1276041" y="242221"/>
                  </a:lnTo>
                  <a:lnTo>
                    <a:pt x="1310363" y="275383"/>
                  </a:lnTo>
                  <a:lnTo>
                    <a:pt x="1342593" y="304800"/>
                  </a:lnTo>
                  <a:lnTo>
                    <a:pt x="1346200" y="308127"/>
                  </a:lnTo>
                  <a:lnTo>
                    <a:pt x="1349806" y="311416"/>
                  </a:lnTo>
                  <a:lnTo>
                    <a:pt x="1389483" y="346797"/>
                  </a:lnTo>
                  <a:lnTo>
                    <a:pt x="1429176" y="379685"/>
                  </a:lnTo>
                  <a:lnTo>
                    <a:pt x="1469231" y="410033"/>
                  </a:lnTo>
                  <a:lnTo>
                    <a:pt x="1509997" y="437790"/>
                  </a:lnTo>
                  <a:lnTo>
                    <a:pt x="1551820" y="462908"/>
                  </a:lnTo>
                  <a:lnTo>
                    <a:pt x="1595047" y="485338"/>
                  </a:lnTo>
                  <a:lnTo>
                    <a:pt x="1640025" y="505030"/>
                  </a:lnTo>
                  <a:lnTo>
                    <a:pt x="1687101" y="521936"/>
                  </a:lnTo>
                  <a:lnTo>
                    <a:pt x="1736622" y="536006"/>
                  </a:lnTo>
                  <a:lnTo>
                    <a:pt x="1788934" y="547192"/>
                  </a:lnTo>
                  <a:lnTo>
                    <a:pt x="1796135" y="548513"/>
                  </a:lnTo>
                  <a:lnTo>
                    <a:pt x="1799729" y="549148"/>
                  </a:lnTo>
                </a:path>
              </a:pathLst>
            </a:custGeom>
            <a:ln w="5054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634785" y="2455379"/>
              <a:ext cx="1791335" cy="0"/>
            </a:xfrm>
            <a:custGeom>
              <a:avLst/>
              <a:gdLst/>
              <a:ahLst/>
              <a:cxnLst/>
              <a:rect l="l" t="t" r="r" b="b"/>
              <a:pathLst>
                <a:path w="1791335" h="0">
                  <a:moveTo>
                    <a:pt x="0" y="0"/>
                  </a:moveTo>
                  <a:lnTo>
                    <a:pt x="1790738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4405800" y="2429065"/>
              <a:ext cx="24765" cy="52705"/>
            </a:xfrm>
            <a:custGeom>
              <a:avLst/>
              <a:gdLst/>
              <a:ahLst/>
              <a:cxnLst/>
              <a:rect l="l" t="t" r="r" b="b"/>
              <a:pathLst>
                <a:path w="24764" h="52705">
                  <a:moveTo>
                    <a:pt x="0" y="0"/>
                  </a:moveTo>
                  <a:lnTo>
                    <a:pt x="3852" y="8042"/>
                  </a:lnTo>
                  <a:lnTo>
                    <a:pt x="11099" y="16238"/>
                  </a:lnTo>
                  <a:lnTo>
                    <a:pt x="18966" y="22893"/>
                  </a:lnTo>
                  <a:lnTo>
                    <a:pt x="24676" y="26314"/>
                  </a:lnTo>
                  <a:lnTo>
                    <a:pt x="18966" y="29727"/>
                  </a:lnTo>
                  <a:lnTo>
                    <a:pt x="11099" y="36379"/>
                  </a:lnTo>
                  <a:lnTo>
                    <a:pt x="3852" y="44573"/>
                  </a:lnTo>
                  <a:lnTo>
                    <a:pt x="0" y="52616"/>
                  </a:lnTo>
                </a:path>
              </a:pathLst>
            </a:custGeom>
            <a:ln w="808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" name="object 35" descr=""/>
          <p:cNvSpPr txBox="1"/>
          <p:nvPr/>
        </p:nvSpPr>
        <p:spPr>
          <a:xfrm>
            <a:off x="1425239" y="2218998"/>
            <a:ext cx="33845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 =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baseline="27777" sz="900" spc="-37">
                <a:solidFill>
                  <a:srgbClr val="231F20"/>
                </a:solidFill>
                <a:latin typeface="Cambria"/>
                <a:cs typeface="Cambria"/>
              </a:rPr>
              <a:t>∗</a:t>
            </a:r>
            <a:endParaRPr baseline="27777" sz="900">
              <a:latin typeface="Cambria"/>
              <a:cs typeface="Cambria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429473" y="2324866"/>
            <a:ext cx="17208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0833" sz="1200" spc="-37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600" spc="-25">
                <a:solidFill>
                  <a:srgbClr val="231F20"/>
                </a:solidFill>
                <a:latin typeface="Cambria"/>
                <a:cs typeface="Cambria"/>
              </a:rPr>
              <a:t>∗</a:t>
            </a:r>
            <a:endParaRPr sz="600">
              <a:latin typeface="Cambria"/>
              <a:cs typeface="Cambria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985221" y="2218998"/>
            <a:ext cx="1208405" cy="5391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3500">
              <a:lnSpc>
                <a:spcPts val="480"/>
              </a:lnSpc>
              <a:spcBef>
                <a:spcPts val="100"/>
              </a:spcBef>
              <a:tabLst>
                <a:tab pos="603250" algn="l"/>
              </a:tabLst>
            </a:pP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800" spc="-6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≤</a:t>
            </a:r>
            <a:r>
              <a:rPr dirty="0" sz="800" spc="4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baseline="17361" sz="1200" spc="44">
                <a:solidFill>
                  <a:srgbClr val="231F20"/>
                </a:solidFill>
                <a:latin typeface="Cambria"/>
                <a:cs typeface="Cambria"/>
              </a:rPr>
              <a:t>∗</a:t>
            </a:r>
            <a:r>
              <a:rPr dirty="0" baseline="17361" sz="1200">
                <a:solidFill>
                  <a:srgbClr val="231F20"/>
                </a:solidFill>
                <a:latin typeface="Cambria"/>
                <a:cs typeface="Cambria"/>
              </a:rPr>
              <a:t>	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 =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baseline="27777" sz="900" spc="-37">
                <a:solidFill>
                  <a:srgbClr val="231F20"/>
                </a:solidFill>
                <a:latin typeface="Cambria"/>
                <a:cs typeface="Cambria"/>
              </a:rPr>
              <a:t>∗</a:t>
            </a:r>
            <a:endParaRPr baseline="27777" sz="900">
              <a:latin typeface="Cambria"/>
              <a:cs typeface="Cambria"/>
            </a:endParaRPr>
          </a:p>
          <a:p>
            <a:pPr marL="227965">
              <a:lnSpc>
                <a:spcPts val="480"/>
              </a:lnSpc>
            </a:pP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650">
              <a:latin typeface="Arial"/>
              <a:cs typeface="Arial"/>
            </a:endParaRPr>
          </a:p>
          <a:p>
            <a:pPr marL="342265">
              <a:lnSpc>
                <a:spcPct val="100000"/>
              </a:lnSpc>
            </a:pPr>
            <a:r>
              <a:rPr dirty="0" sz="800" spc="-45">
                <a:solidFill>
                  <a:srgbClr val="231F20"/>
                </a:solidFill>
                <a:latin typeface="Segoe UI Symbol"/>
                <a:cs typeface="Segoe UI Symbol"/>
              </a:rPr>
              <a:t>μ</a:t>
            </a:r>
            <a:endParaRPr sz="800">
              <a:latin typeface="Segoe UI Symbol"/>
              <a:cs typeface="Segoe UI Symbol"/>
            </a:endParaRPr>
          </a:p>
          <a:p>
            <a:pPr marL="136525">
              <a:lnSpc>
                <a:spcPct val="100000"/>
              </a:lnSpc>
              <a:spcBef>
                <a:spcPts val="400"/>
              </a:spcBef>
            </a:pP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(d)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Censored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response</a:t>
            </a:r>
            <a:endParaRPr sz="800">
              <a:latin typeface="Arial"/>
              <a:cs typeface="Aria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968475" y="2386306"/>
            <a:ext cx="1056005" cy="371475"/>
          </a:xfrm>
          <a:prstGeom prst="rect">
            <a:avLst/>
          </a:prstGeom>
        </p:spPr>
        <p:txBody>
          <a:bodyPr wrap="square" lIns="0" tIns="63500" rIns="0" bIns="0" rtlCol="0" vert="horz">
            <a:spAutoFit/>
          </a:bodyPr>
          <a:lstStyle/>
          <a:p>
            <a:pPr marL="292100">
              <a:lnSpc>
                <a:spcPct val="100000"/>
              </a:lnSpc>
              <a:spcBef>
                <a:spcPts val="500"/>
              </a:spcBef>
            </a:pPr>
            <a:r>
              <a:rPr dirty="0" sz="800" spc="-45">
                <a:solidFill>
                  <a:srgbClr val="231F20"/>
                </a:solidFill>
                <a:latin typeface="Segoe UI Symbol"/>
                <a:cs typeface="Segoe UI Symbol"/>
              </a:rPr>
              <a:t>μ</a:t>
            </a:r>
            <a:endParaRPr sz="800">
              <a:latin typeface="Segoe UI Symbol"/>
              <a:cs typeface="Segoe UI Symbol"/>
            </a:endParaRPr>
          </a:p>
          <a:p>
            <a:pPr marL="12700">
              <a:lnSpc>
                <a:spcPct val="100000"/>
              </a:lnSpc>
              <a:spcBef>
                <a:spcPts val="400"/>
              </a:spcBef>
            </a:pP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(c)</a:t>
            </a:r>
            <a:r>
              <a:rPr dirty="0" sz="80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Truncated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response</a:t>
            </a:r>
            <a:endParaRPr sz="800">
              <a:latin typeface="Arial"/>
              <a:cs typeface="Aria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100758" y="1487248"/>
            <a:ext cx="859155" cy="290195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algn="r" marR="77470">
              <a:lnSpc>
                <a:spcPct val="100000"/>
              </a:lnSpc>
              <a:spcBef>
                <a:spcPts val="180"/>
              </a:spcBef>
              <a:tabLst>
                <a:tab pos="448945" algn="l"/>
              </a:tabLst>
            </a:pPr>
            <a:r>
              <a:rPr dirty="0" baseline="13888" sz="1200" spc="-37">
                <a:solidFill>
                  <a:srgbClr val="231F20"/>
                </a:solidFill>
                <a:latin typeface="Segoe UI Symbol"/>
                <a:cs typeface="Segoe UI Symbol"/>
              </a:rPr>
              <a:t>μ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1</a:t>
            </a:r>
            <a:r>
              <a:rPr dirty="0" sz="60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baseline="13888" sz="1200" spc="-37">
                <a:solidFill>
                  <a:srgbClr val="231F20"/>
                </a:solidFill>
                <a:latin typeface="Segoe UI Symbol"/>
                <a:cs typeface="Segoe UI Symbol"/>
              </a:rPr>
              <a:t>μ</a:t>
            </a:r>
            <a:r>
              <a:rPr dirty="0" sz="600" spc="-25">
                <a:solidFill>
                  <a:srgbClr val="231F20"/>
                </a:solidFill>
                <a:latin typeface="Arial"/>
                <a:cs typeface="Arial"/>
              </a:rPr>
              <a:t>1</a:t>
            </a:r>
            <a:endParaRPr sz="600">
              <a:latin typeface="Arial"/>
              <a:cs typeface="Arial"/>
            </a:endParaRPr>
          </a:p>
          <a:p>
            <a:pPr algn="r" marR="30480">
              <a:lnSpc>
                <a:spcPct val="100000"/>
              </a:lnSpc>
              <a:spcBef>
                <a:spcPts val="85"/>
              </a:spcBef>
            </a:pP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(b)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Ordinal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model</a:t>
            </a:r>
            <a:endParaRPr sz="800">
              <a:latin typeface="Arial"/>
              <a:cs typeface="Arial"/>
            </a:endParaRPr>
          </a:p>
        </p:txBody>
      </p:sp>
      <p:sp>
        <p:nvSpPr>
          <p:cNvPr id="40" name="object 40" descr=""/>
          <p:cNvSpPr/>
          <p:nvPr/>
        </p:nvSpPr>
        <p:spPr>
          <a:xfrm>
            <a:off x="567532" y="8031464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 descr=""/>
          <p:cNvSpPr txBox="1"/>
          <p:nvPr/>
        </p:nvSpPr>
        <p:spPr>
          <a:xfrm>
            <a:off x="504019" y="2841165"/>
            <a:ext cx="5062220" cy="54902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63500">
              <a:lnSpc>
                <a:spcPct val="100000"/>
              </a:lnSpc>
              <a:spcBef>
                <a:spcPts val="95"/>
              </a:spcBef>
            </a:pPr>
            <a:r>
              <a:rPr dirty="0" sz="850" b="1">
                <a:latin typeface="Calibri"/>
                <a:cs typeface="Calibri"/>
              </a:rPr>
              <a:t>Figure</a:t>
            </a:r>
            <a:r>
              <a:rPr dirty="0" sz="850" spc="30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9.1</a:t>
            </a:r>
            <a:r>
              <a:rPr dirty="0" sz="850" spc="345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Limited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dependent</a:t>
            </a:r>
            <a:r>
              <a:rPr dirty="0" sz="850" spc="3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variable.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00">
              <a:latin typeface="Calibri"/>
              <a:cs typeface="Calibri"/>
            </a:endParaRPr>
          </a:p>
          <a:p>
            <a:pPr algn="just" marL="63500" marR="55880" indent="107950">
              <a:lnSpc>
                <a:spcPct val="100000"/>
              </a:lnSpc>
              <a:spcBef>
                <a:spcPts val="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ourier New"/>
                <a:cs typeface="Courier New"/>
              </a:rPr>
              <a:t>pldv</a:t>
            </a:r>
            <a:r>
              <a:rPr dirty="0" sz="1000" spc="-10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plm</a:t>
            </a:r>
            <a:r>
              <a:rPr dirty="0" sz="1000" spc="55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package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provides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panel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estimators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case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where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response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</a:t>
            </a:r>
            <a:r>
              <a:rPr dirty="0" sz="1000" spc="-25">
                <a:latin typeface="Palatino Linotype"/>
                <a:cs typeface="Palatino Linotype"/>
              </a:rPr>
              <a:t>either </a:t>
            </a:r>
            <a:r>
              <a:rPr dirty="0" sz="1000" spc="-30">
                <a:latin typeface="Palatino Linotype"/>
                <a:cs typeface="Palatino Linotype"/>
              </a:rPr>
              <a:t>truncated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censored.</a:t>
            </a:r>
            <a:endParaRPr sz="1000">
              <a:latin typeface="Palatino Linotype"/>
              <a:cs typeface="Palatino Linotype"/>
            </a:endParaRPr>
          </a:p>
          <a:p>
            <a:pPr algn="just" marL="63500" marR="55880" indent="107950">
              <a:lnSpc>
                <a:spcPts val="1200"/>
              </a:lnSpc>
              <a:spcBef>
                <a:spcPts val="30"/>
              </a:spcBef>
            </a:pPr>
            <a:r>
              <a:rPr dirty="0" sz="1000" spc="110">
                <a:latin typeface="Palatino Linotype"/>
                <a:cs typeface="Palatino Linotype"/>
              </a:rPr>
              <a:t>hese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often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maximum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likelihood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method,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requires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 </a:t>
            </a:r>
            <a:r>
              <a:rPr dirty="0" sz="1000" spc="-45">
                <a:latin typeface="Palatino Linotype"/>
                <a:cs typeface="Palatino Linotype"/>
              </a:rPr>
              <a:t>make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strong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concerning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distribution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response.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hypotheses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valid,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except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very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special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no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longer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consistent.</a:t>
            </a:r>
            <a:endParaRPr sz="1000">
              <a:latin typeface="Palatino Linotype"/>
              <a:cs typeface="Palatino Linotype"/>
            </a:endParaRPr>
          </a:p>
          <a:p>
            <a:pPr algn="just" marL="171450">
              <a:lnSpc>
                <a:spcPts val="1145"/>
              </a:lnSpc>
            </a:pP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last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very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general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drawback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maximum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likelihood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estimators,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but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there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also</a:t>
            </a:r>
            <a:endParaRPr sz="1000">
              <a:latin typeface="Palatino Linotype"/>
              <a:cs typeface="Palatino Linotype"/>
            </a:endParaRPr>
          </a:p>
          <a:p>
            <a:pPr algn="just" marL="63500" marR="55880">
              <a:lnSpc>
                <a:spcPts val="1200"/>
              </a:lnSpc>
              <a:spcBef>
                <a:spcPts val="35"/>
              </a:spcBef>
            </a:pPr>
            <a:r>
              <a:rPr dirty="0" sz="1000" spc="-10">
                <a:latin typeface="Palatino Linotype"/>
                <a:cs typeface="Palatino Linotype"/>
              </a:rPr>
              <a:t>another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drawback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speciﬁc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panel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data.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linear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models,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individual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 </a:t>
            </a:r>
            <a:r>
              <a:rPr dirty="0" sz="1000" spc="-35">
                <a:latin typeface="Palatino Linotype"/>
                <a:cs typeface="Palatino Linotype"/>
              </a:rPr>
              <a:t>removed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using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appropriate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transformation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ﬁrst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differences)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directly </a:t>
            </a:r>
            <a:r>
              <a:rPr dirty="0" sz="1000" spc="-35">
                <a:latin typeface="Palatino Linotype"/>
                <a:cs typeface="Palatino Linotype"/>
              </a:rPr>
              <a:t>estimated.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480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 for </a:t>
            </a:r>
            <a:r>
              <a:rPr dirty="0" sz="1000" spc="-25">
                <a:latin typeface="Palatino Linotype"/>
                <a:cs typeface="Palatino Linotype"/>
              </a:rPr>
              <a:t>most </a:t>
            </a:r>
            <a:r>
              <a:rPr dirty="0" sz="1000" spc="-20">
                <a:latin typeface="Palatino Linotype"/>
                <a:cs typeface="Palatino Linotype"/>
              </a:rPr>
              <a:t>of the </a:t>
            </a:r>
            <a:r>
              <a:rPr dirty="0" sz="1000" spc="-50">
                <a:latin typeface="Palatino Linotype"/>
                <a:cs typeface="Palatino Linotype"/>
              </a:rPr>
              <a:t>models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presented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this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chapter;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25">
                <a:latin typeface="Palatino Linotype"/>
                <a:cs typeface="Palatino Linotype"/>
              </a:rPr>
              <a:t>individual effects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cannot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removed,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their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leads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incidental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parameter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problem.</a:t>
            </a:r>
            <a:endParaRPr sz="1000">
              <a:latin typeface="Palatino Linotype"/>
              <a:cs typeface="Palatino Linotype"/>
            </a:endParaRPr>
          </a:p>
          <a:p>
            <a:pPr algn="just" marL="171450">
              <a:lnSpc>
                <a:spcPts val="1140"/>
              </a:lnSpc>
            </a:pPr>
            <a:r>
              <a:rPr dirty="0" sz="1000">
                <a:latin typeface="Palatino Linotype"/>
                <a:cs typeface="Palatino Linotype"/>
              </a:rPr>
              <a:t>When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Lucida Sans Unicode"/>
                <a:cs typeface="Lucida Sans Unicode"/>
              </a:rPr>
              <a:t>→</a:t>
            </a:r>
            <a:r>
              <a:rPr dirty="0" sz="1000" spc="-80">
                <a:latin typeface="Lucida Sans Unicode"/>
                <a:cs typeface="Lucida Sans Unicode"/>
              </a:rPr>
              <a:t> </a:t>
            </a:r>
            <a:r>
              <a:rPr dirty="0" sz="1000" spc="95">
                <a:latin typeface="Cambria"/>
                <a:cs typeface="Cambria"/>
              </a:rPr>
              <a:t>+∞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ﬁxed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linear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not</a:t>
            </a:r>
            <a:endParaRPr sz="1000">
              <a:latin typeface="Palatino Linotype"/>
              <a:cs typeface="Palatino Linotype"/>
            </a:endParaRPr>
          </a:p>
          <a:p>
            <a:pPr algn="just" marL="63500" marR="55880">
              <a:lnSpc>
                <a:spcPts val="1200"/>
              </a:lnSpc>
              <a:spcBef>
                <a:spcPts val="40"/>
              </a:spcBef>
            </a:pPr>
            <a:r>
              <a:rPr dirty="0" sz="1000" spc="-25">
                <a:latin typeface="Palatino Linotype"/>
                <a:cs typeface="Palatino Linotype"/>
              </a:rPr>
              <a:t>consistent,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as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number</a:t>
            </a:r>
            <a:r>
              <a:rPr dirty="0" sz="1000" spc="-20">
                <a:latin typeface="Palatino Linotype"/>
                <a:cs typeface="Palatino Linotype"/>
              </a:rPr>
              <a:t> of </a:t>
            </a:r>
            <a:r>
              <a:rPr dirty="0" sz="1000" spc="-35">
                <a:latin typeface="Palatino Linotype"/>
                <a:cs typeface="Palatino Linotype"/>
              </a:rPr>
              <a:t>parameters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grows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constant.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contrary,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nevertheless,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vector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parameters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interest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-45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consistent.</a:t>
            </a:r>
            <a:endParaRPr sz="1000">
              <a:latin typeface="Palatino Linotype"/>
              <a:cs typeface="Palatino Linotype"/>
            </a:endParaRPr>
          </a:p>
          <a:p>
            <a:pPr algn="just" marL="171450">
              <a:lnSpc>
                <a:spcPts val="1145"/>
              </a:lnSpc>
            </a:pPr>
            <a:r>
              <a:rPr dirty="0" sz="1000" spc="-35">
                <a:latin typeface="Palatino Linotype"/>
                <a:cs typeface="Palatino Linotype"/>
              </a:rPr>
              <a:t>Differently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from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linear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case,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reviewed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chapter,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  <a:p>
            <a:pPr algn="just" marL="63500" marR="55880">
              <a:lnSpc>
                <a:spcPts val="1200"/>
              </a:lnSpc>
              <a:spcBef>
                <a:spcPts val="35"/>
              </a:spcBef>
            </a:pP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heir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0">
                <a:latin typeface="Palatino Linotype"/>
                <a:cs typeface="Palatino Linotype"/>
              </a:rPr>
              <a:t>“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amin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30">
                <a:latin typeface="Palatino Linotype"/>
                <a:cs typeface="Palatino Linotype"/>
              </a:rPr>
              <a:t>”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baseline="29914" sz="975" spc="82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incide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ram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blem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ndoning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vor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iv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baseline="29914" sz="975" spc="82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algn="just" marL="192405" marR="55880" indent="-129539">
              <a:lnSpc>
                <a:spcPct val="100000"/>
              </a:lnSpc>
              <a:spcBef>
                <a:spcPts val="560"/>
              </a:spcBef>
              <a:buFont typeface="Cambria"/>
              <a:buChar char="•"/>
              <a:tabLst>
                <a:tab pos="193040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random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always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usable: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writes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effects’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con- </a:t>
            </a:r>
            <a:r>
              <a:rPr dirty="0" sz="1000" spc="-30">
                <a:latin typeface="Palatino Linotype"/>
                <a:cs typeface="Palatino Linotype"/>
              </a:rPr>
              <a:t>ditional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probabilities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computes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unconditional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probabilities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integrating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out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making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about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their</a:t>
            </a:r>
            <a:r>
              <a:rPr dirty="0" sz="1000" spc="-10">
                <a:latin typeface="Palatino Linotype"/>
                <a:cs typeface="Palatino Linotype"/>
              </a:rPr>
              <a:t> distribution,</a:t>
            </a:r>
            <a:endParaRPr sz="1000">
              <a:latin typeface="Palatino Linotype"/>
              <a:cs typeface="Palatino Linotype"/>
            </a:endParaRPr>
          </a:p>
          <a:p>
            <a:pPr algn="just" marL="192405" marR="55880" indent="-129539">
              <a:lnSpc>
                <a:spcPts val="1200"/>
              </a:lnSpc>
              <a:spcBef>
                <a:spcPts val="25"/>
              </a:spcBef>
              <a:buFont typeface="Cambria"/>
              <a:buChar char="•"/>
              <a:tabLst>
                <a:tab pos="19304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s</a:t>
            </a:r>
            <a:r>
              <a:rPr dirty="0" sz="1000" i="1">
                <a:latin typeface="Palatino Linotype"/>
                <a:cs typeface="Palatino Linotype"/>
              </a:rPr>
              <a:t>u</a:t>
            </a:r>
            <a:r>
              <a:rPr dirty="0" sz="1000" spc="-10" i="1">
                <a:latin typeface="Palatino Linotype"/>
                <a:cs typeface="Palatino Linotype"/>
              </a:rPr>
              <a:t>fficien</a:t>
            </a:r>
            <a:r>
              <a:rPr dirty="0" sz="1000" spc="-5" i="1">
                <a:latin typeface="Palatino Linotype"/>
                <a:cs typeface="Palatino Linotype"/>
              </a:rPr>
              <a:t>t</a:t>
            </a:r>
            <a:r>
              <a:rPr dirty="0" sz="1000" spc="-90" i="1">
                <a:latin typeface="Palatino Linotype"/>
                <a:cs typeface="Palatino Linotype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s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25" i="1">
                <a:latin typeface="Palatino Linotype"/>
                <a:cs typeface="Palatino Linotype"/>
              </a:rPr>
              <a:t>at</a:t>
            </a:r>
            <a:r>
              <a:rPr dirty="0" sz="1000" spc="30" i="1">
                <a:latin typeface="Palatino Linotype"/>
                <a:cs typeface="Palatino Linotype"/>
              </a:rPr>
              <a:t>i</a:t>
            </a:r>
            <a:r>
              <a:rPr dirty="0" sz="1000" spc="-15" i="1">
                <a:latin typeface="Palatino Linotype"/>
                <a:cs typeface="Palatino Linotype"/>
              </a:rPr>
              <a:t>sti</a:t>
            </a:r>
            <a:r>
              <a:rPr dirty="0" sz="1000" spc="-10" i="1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ple,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bility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ploy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20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en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5">
                <a:latin typeface="Palatino Linotype"/>
                <a:cs typeface="Palatino Linotype"/>
              </a:rPr>
              <a:t>plo</a:t>
            </a:r>
            <a:r>
              <a:rPr dirty="0" sz="1000" spc="-55">
                <a:latin typeface="Palatino Linotype"/>
                <a:cs typeface="Palatino Linotype"/>
              </a:rPr>
              <a:t>y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tr</a:t>
            </a:r>
            <a:r>
              <a:rPr dirty="0" sz="1000" spc="-15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ilit</a:t>
            </a:r>
            <a:r>
              <a:rPr dirty="0" sz="1000" spc="-114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ility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ploy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une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ploy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hnique,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ai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i="1">
                <a:latin typeface="Palatino Linotype"/>
                <a:cs typeface="Palatino Linotype"/>
              </a:rPr>
              <a:t>hin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algn="just" marL="192405" indent="-129539">
              <a:lnSpc>
                <a:spcPts val="1130"/>
              </a:lnSpc>
              <a:buFont typeface="Cambria"/>
              <a:buChar char="•"/>
              <a:tabLst>
                <a:tab pos="193040" algn="l"/>
              </a:tabLst>
            </a:pP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censored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truncated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responses,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linear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consistently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applied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some</a:t>
            </a:r>
            <a:endParaRPr sz="1000">
              <a:latin typeface="Palatino Linotype"/>
              <a:cs typeface="Palatino Linotype"/>
            </a:endParaRPr>
          </a:p>
          <a:p>
            <a:pPr algn="just" marL="192405" marR="55880">
              <a:lnSpc>
                <a:spcPts val="1200"/>
              </a:lnSpc>
              <a:spcBef>
                <a:spcPts val="40"/>
              </a:spcBef>
            </a:pPr>
            <a:r>
              <a:rPr dirty="0" sz="1000" spc="-30">
                <a:latin typeface="Palatino Linotype"/>
                <a:cs typeface="Palatino Linotype"/>
              </a:rPr>
              <a:t>observations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are </a:t>
            </a:r>
            <a:r>
              <a:rPr dirty="0" sz="1000" spc="-45">
                <a:latin typeface="Palatino Linotype"/>
                <a:cs typeface="Palatino Linotype"/>
              </a:rPr>
              <a:t>removed</a:t>
            </a:r>
            <a:r>
              <a:rPr dirty="0" sz="1000" spc="-20">
                <a:latin typeface="Palatino Linotype"/>
                <a:cs typeface="Palatino Linotype"/>
              </a:rPr>
              <a:t> from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sample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beforehand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(one </a:t>
            </a:r>
            <a:r>
              <a:rPr dirty="0" sz="1000" spc="-10">
                <a:latin typeface="Palatino Linotype"/>
                <a:cs typeface="Palatino Linotype"/>
              </a:rPr>
              <a:t>then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speaks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trimmed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esti-</a:t>
            </a:r>
            <a:r>
              <a:rPr dirty="0" sz="1000" spc="-10" i="1">
                <a:latin typeface="Palatino Linotype"/>
                <a:cs typeface="Palatino Linotype"/>
              </a:rPr>
              <a:t> mator</a:t>
            </a:r>
            <a:r>
              <a:rPr dirty="0" sz="1000" spc="-10">
                <a:latin typeface="Palatino Linotype"/>
                <a:cs typeface="Palatino Linotype"/>
              </a:rPr>
              <a:t>).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Palatino Linotype"/>
              <a:cs typeface="Palatino Linotype"/>
            </a:endParaRPr>
          </a:p>
          <a:p>
            <a:pPr marL="63500" marR="584835">
              <a:lnSpc>
                <a:spcPct val="100000"/>
              </a:lnSpc>
            </a:pPr>
            <a:r>
              <a:rPr dirty="0" sz="800">
                <a:latin typeface="Palatino Linotype"/>
                <a:cs typeface="Palatino Linotype"/>
              </a:rPr>
              <a:t>1</a:t>
            </a:r>
            <a:r>
              <a:rPr dirty="0" sz="800" spc="19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For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an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illustration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this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phenomenon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in the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case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 </a:t>
            </a:r>
            <a:r>
              <a:rPr dirty="0" sz="800" spc="-25">
                <a:latin typeface="Palatino Linotype"/>
                <a:cs typeface="Palatino Linotype"/>
              </a:rPr>
              <a:t>logit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estimator,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see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Hsiao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(2003, </a:t>
            </a:r>
            <a:r>
              <a:rPr dirty="0" sz="800" spc="-50">
                <a:latin typeface="Palatino Linotype"/>
                <a:cs typeface="Palatino Linotype"/>
              </a:rPr>
              <a:t>pp.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194-</a:t>
            </a:r>
            <a:r>
              <a:rPr dirty="0" sz="800" spc="-10">
                <a:latin typeface="Palatino Linotype"/>
                <a:cs typeface="Palatino Linotype"/>
              </a:rPr>
              <a:t>195).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For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broad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55">
                <a:latin typeface="Palatino Linotype"/>
                <a:cs typeface="Palatino Linotype"/>
              </a:rPr>
              <a:t>view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 </a:t>
            </a:r>
            <a:r>
              <a:rPr dirty="0" sz="800" spc="-25">
                <a:latin typeface="Palatino Linotype"/>
                <a:cs typeface="Palatino Linotype"/>
              </a:rPr>
              <a:t>estimation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non-</a:t>
            </a:r>
            <a:r>
              <a:rPr dirty="0" sz="800" spc="-20">
                <a:latin typeface="Palatino Linotype"/>
                <a:cs typeface="Palatino Linotype"/>
              </a:rPr>
              <a:t>linear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panel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models,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see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Honoré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(2002).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67179" y="607782"/>
            <a:ext cx="5421630" cy="59245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185795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Count</a:t>
            </a:r>
            <a:r>
              <a:rPr dirty="0" sz="800" spc="-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Limited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Dependent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Variables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213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Calibri"/>
              <a:cs typeface="Calibri"/>
            </a:endParaRPr>
          </a:p>
          <a:p>
            <a:pPr algn="just" marL="114300" marR="364490" indent="107950">
              <a:lnSpc>
                <a:spcPts val="1190"/>
              </a:lnSpc>
            </a:pP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35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next</a:t>
            </a:r>
            <a:r>
              <a:rPr dirty="0" sz="1000" spc="-25">
                <a:latin typeface="Palatino Linotype"/>
                <a:cs typeface="Palatino Linotype"/>
              </a:rPr>
              <a:t> sections,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55">
                <a:latin typeface="Palatino Linotype"/>
                <a:cs typeface="Palatino Linotype"/>
              </a:rPr>
              <a:t>we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will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present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three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categories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previously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cited: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binomial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ordinal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truncated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censored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count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each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these three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sections,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ﬁrst </a:t>
            </a:r>
            <a:r>
              <a:rPr dirty="0" sz="1000" spc="-35">
                <a:latin typeface="Palatino Linotype"/>
                <a:cs typeface="Palatino Linotype"/>
              </a:rPr>
              <a:t>briefly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describe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cross-sectional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data.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We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present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appropriate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data.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ﬁnally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reproduce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different </a:t>
            </a:r>
            <a:r>
              <a:rPr dirty="0" sz="1000" spc="-35">
                <a:latin typeface="Palatino Linotype"/>
                <a:cs typeface="Palatino Linotype"/>
              </a:rPr>
              <a:t>empirical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examples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these</a:t>
            </a:r>
            <a:r>
              <a:rPr dirty="0" sz="1000" spc="-10">
                <a:latin typeface="Palatino Linotype"/>
                <a:cs typeface="Palatino Linotype"/>
              </a:rPr>
              <a:t> models.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 lvl="1" marL="478790" indent="-365125">
              <a:lnSpc>
                <a:spcPct val="100000"/>
              </a:lnSpc>
              <a:spcBef>
                <a:spcPts val="830"/>
              </a:spcBef>
              <a:buAutoNum type="arabicPeriod"/>
              <a:tabLst>
                <a:tab pos="478790" algn="l"/>
                <a:tab pos="479425" algn="l"/>
              </a:tabLst>
            </a:pPr>
            <a:r>
              <a:rPr dirty="0" sz="1250" b="1">
                <a:latin typeface="Calibri"/>
                <a:cs typeface="Calibri"/>
              </a:rPr>
              <a:t>Binomial</a:t>
            </a:r>
            <a:r>
              <a:rPr dirty="0" sz="1250" spc="10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and</a:t>
            </a:r>
            <a:r>
              <a:rPr dirty="0" sz="1250" spc="10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Ordinal</a:t>
            </a:r>
            <a:r>
              <a:rPr dirty="0" sz="1250" spc="105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Models</a:t>
            </a:r>
            <a:endParaRPr sz="125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40"/>
              </a:spcBef>
              <a:buFont typeface="Calibri"/>
              <a:buAutoNum type="arabicPeriod"/>
            </a:pPr>
            <a:endParaRPr sz="900">
              <a:latin typeface="Calibri"/>
              <a:cs typeface="Calibri"/>
            </a:endParaRPr>
          </a:p>
          <a:p>
            <a:pPr lvl="2" marL="503555" indent="-38989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504190" algn="l"/>
              </a:tabLst>
            </a:pPr>
            <a:r>
              <a:rPr dirty="0" sz="1000" spc="-10" b="1">
                <a:latin typeface="Calibri"/>
                <a:cs typeface="Calibri"/>
              </a:rPr>
              <a:t>Introduction</a:t>
            </a:r>
            <a:endParaRPr sz="1000">
              <a:latin typeface="Calibri"/>
              <a:cs typeface="Calibri"/>
            </a:endParaRPr>
          </a:p>
          <a:p>
            <a:pPr lvl="3" marL="553085" indent="-439420">
              <a:lnSpc>
                <a:spcPct val="100000"/>
              </a:lnSpc>
              <a:spcBef>
                <a:spcPts val="690"/>
              </a:spcBef>
              <a:buAutoNum type="arabicPeriod"/>
              <a:tabLst>
                <a:tab pos="553720" algn="l"/>
              </a:tabLst>
            </a:pPr>
            <a:r>
              <a:rPr dirty="0" sz="900" b="1">
                <a:latin typeface="Calibri"/>
                <a:cs typeface="Calibri"/>
              </a:rPr>
              <a:t>The</a:t>
            </a:r>
            <a:r>
              <a:rPr dirty="0" sz="900" spc="5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Binomial</a:t>
            </a:r>
            <a:r>
              <a:rPr dirty="0" sz="900" spc="55" b="1">
                <a:latin typeface="Calibri"/>
                <a:cs typeface="Calibri"/>
              </a:rPr>
              <a:t> </a:t>
            </a:r>
            <a:r>
              <a:rPr dirty="0" sz="900" spc="-20" b="1">
                <a:latin typeface="Calibri"/>
                <a:cs typeface="Calibri"/>
              </a:rPr>
              <a:t>Model</a:t>
            </a:r>
            <a:endParaRPr sz="900">
              <a:latin typeface="Calibri"/>
              <a:cs typeface="Calibri"/>
            </a:endParaRPr>
          </a:p>
          <a:p>
            <a:pPr algn="just" marL="114300" marR="363855">
              <a:lnSpc>
                <a:spcPts val="1190"/>
              </a:lnSpc>
              <a:spcBef>
                <a:spcPts val="55"/>
              </a:spcBef>
            </a:pP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nsider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binom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al,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hout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</a:t>
            </a:r>
            <a:r>
              <a:rPr dirty="0" sz="1000" spc="-60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40">
                <a:latin typeface="Palatino Linotype"/>
                <a:cs typeface="Palatino Linotype"/>
              </a:rPr>
              <a:t>ality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ssible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alu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eﬁne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29914" sz="975" spc="52">
                <a:latin typeface="Cambria"/>
                <a:cs typeface="Cambria"/>
              </a:rPr>
              <a:t>∗</a:t>
            </a:r>
            <a:r>
              <a:rPr dirty="0" baseline="29914" sz="975">
                <a:latin typeface="Cambria"/>
                <a:cs typeface="Cambria"/>
              </a:rPr>
              <a:t> </a:t>
            </a:r>
            <a:r>
              <a:rPr dirty="0" baseline="29914" sz="975" spc="37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uo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ine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uno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binom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ollo</a:t>
            </a:r>
            <a:r>
              <a:rPr dirty="0" sz="1000" spc="-7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ion:</a:t>
            </a:r>
            <a:endParaRPr sz="1000">
              <a:latin typeface="Palatino Linotype"/>
              <a:cs typeface="Palatino Linotype"/>
            </a:endParaRPr>
          </a:p>
          <a:p>
            <a:pPr algn="just" marL="461645">
              <a:lnSpc>
                <a:spcPct val="100000"/>
              </a:lnSpc>
              <a:spcBef>
                <a:spcPts val="384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34188" sz="975">
                <a:latin typeface="Cambria"/>
                <a:cs typeface="Cambria"/>
              </a:rPr>
              <a:t>∗</a:t>
            </a:r>
            <a:r>
              <a:rPr dirty="0" baseline="34188" sz="975" spc="209">
                <a:latin typeface="Cambria"/>
                <a:cs typeface="Cambria"/>
              </a:rPr>
              <a:t> </a:t>
            </a:r>
            <a:r>
              <a:rPr dirty="0" sz="1000" spc="-150" i="1">
                <a:latin typeface="Meiryo"/>
                <a:cs typeface="Meiryo"/>
              </a:rPr>
              <a:t>&gt;</a:t>
            </a:r>
            <a:r>
              <a:rPr dirty="0" sz="1000" spc="-35" i="1">
                <a:latin typeface="Meiryo"/>
                <a:cs typeface="Meiryo"/>
              </a:rPr>
              <a:t> </a:t>
            </a:r>
            <a:r>
              <a:rPr dirty="0" sz="1000">
                <a:latin typeface="Lucida Sans Unicode"/>
                <a:cs typeface="Lucida Sans Unicode"/>
              </a:rPr>
              <a:t>⇒</a:t>
            </a:r>
            <a:r>
              <a:rPr dirty="0" sz="1000" spc="-60">
                <a:latin typeface="Lucida Sans Unicode"/>
                <a:cs typeface="Lucida Sans Unicod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algn="just" marL="461645">
              <a:lnSpc>
                <a:spcPct val="100000"/>
              </a:lnSpc>
              <a:spcBef>
                <a:spcPts val="284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34188" sz="975">
                <a:latin typeface="Cambria"/>
                <a:cs typeface="Cambria"/>
              </a:rPr>
              <a:t>∗</a:t>
            </a:r>
            <a:r>
              <a:rPr dirty="0" baseline="34188" sz="975" spc="209">
                <a:latin typeface="Cambria"/>
                <a:cs typeface="Cambria"/>
              </a:rPr>
              <a:t> </a:t>
            </a:r>
            <a:r>
              <a:rPr dirty="0" sz="1000" spc="130">
                <a:latin typeface="Arial"/>
                <a:cs typeface="Arial"/>
              </a:rPr>
              <a:t>≤</a:t>
            </a:r>
            <a:r>
              <a:rPr dirty="0" sz="1000" spc="-20">
                <a:latin typeface="Arial"/>
                <a:cs typeface="Arial"/>
              </a:rPr>
              <a:t> 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sz="1000" spc="-35" i="1">
                <a:latin typeface="Meiryo"/>
                <a:cs typeface="Meiryo"/>
              </a:rPr>
              <a:t> </a:t>
            </a:r>
            <a:r>
              <a:rPr dirty="0" sz="1000">
                <a:latin typeface="Lucida Sans Unicode"/>
                <a:cs typeface="Lucida Sans Unicode"/>
              </a:rPr>
              <a:t>⇒</a:t>
            </a:r>
            <a:r>
              <a:rPr dirty="0" sz="1000" spc="-60">
                <a:latin typeface="Lucida Sans Unicode"/>
                <a:cs typeface="Lucida Sans Unicod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algn="just" marL="113664" marR="364490" indent="107950">
              <a:lnSpc>
                <a:spcPts val="1190"/>
              </a:lnSpc>
              <a:spcBef>
                <a:spcPts val="48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value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latent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variable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linear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combination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covariates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25">
                <a:latin typeface="Palatino Linotype"/>
                <a:cs typeface="Palatino Linotype"/>
              </a:rPr>
              <a:t> term.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Without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loss</a:t>
            </a:r>
            <a:r>
              <a:rPr dirty="0" sz="1000" spc="-20">
                <a:latin typeface="Palatino Linotype"/>
                <a:cs typeface="Palatino Linotype"/>
              </a:rPr>
              <a:t> of </a:t>
            </a:r>
            <a:r>
              <a:rPr dirty="0" sz="1000" spc="-45">
                <a:latin typeface="Palatino Linotype"/>
                <a:cs typeface="Palatino Linotype"/>
              </a:rPr>
              <a:t>generality,</a:t>
            </a:r>
            <a:r>
              <a:rPr dirty="0" sz="1000" spc="-20">
                <a:latin typeface="Palatino Linotype"/>
                <a:cs typeface="Palatino Linotype"/>
              </a:rPr>
              <a:t> if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30" i="1">
                <a:latin typeface="Meiryo"/>
                <a:cs typeface="Meiryo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includes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intercept,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sz="1000" spc="-3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0.</a:t>
            </a:r>
            <a:endParaRPr sz="1000">
              <a:latin typeface="Palatino Linotype"/>
              <a:cs typeface="Palatino Linotype"/>
            </a:endParaRPr>
          </a:p>
          <a:p>
            <a:pPr marL="461645">
              <a:lnSpc>
                <a:spcPct val="100000"/>
              </a:lnSpc>
              <a:spcBef>
                <a:spcPts val="390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34188" sz="975">
                <a:latin typeface="Cambria"/>
                <a:cs typeface="Cambria"/>
              </a:rPr>
              <a:t>∗</a:t>
            </a:r>
            <a:r>
              <a:rPr dirty="0" baseline="34188" sz="975" spc="27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59" i="1">
                <a:latin typeface="Meiryo"/>
                <a:cs typeface="Meiryo"/>
              </a:rPr>
              <a:t/>
            </a:r>
            <a:r>
              <a:rPr dirty="0" baseline="34188" sz="975" spc="-97" i="1">
                <a:latin typeface="Meiryo"/>
                <a:cs typeface="Meiryo"/>
              </a:rPr>
              <a:t>⊤</a:t>
            </a:r>
            <a:r>
              <a:rPr dirty="0" sz="1000" spc="-45" i="1">
                <a:latin typeface="Palatino Linotype"/>
                <a:cs typeface="Palatino Linotype"/>
              </a:rPr>
              <a:t>z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algn="just" marL="114300" marR="364490" indent="107950">
              <a:lnSpc>
                <a:spcPts val="1190"/>
              </a:lnSpc>
              <a:spcBef>
                <a:spcPts val="484"/>
              </a:spcBef>
            </a:pPr>
            <a:r>
              <a:rPr dirty="0" sz="1000" spc="270">
                <a:latin typeface="Palatino Linotype"/>
                <a:cs typeface="Palatino Linotype"/>
              </a:rPr>
              <a:t>h</a:t>
            </a:r>
            <a:r>
              <a:rPr dirty="0" sz="1000" spc="2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ide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iﬁ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rbitra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lue. </a:t>
            </a:r>
            <a:r>
              <a:rPr dirty="0" sz="1000" spc="-3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iliti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ssible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lu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hen:</a:t>
            </a:r>
            <a:endParaRPr sz="1000">
              <a:latin typeface="Palatino Linotype"/>
              <a:cs typeface="Palatino Linotype"/>
            </a:endParaRPr>
          </a:p>
          <a:p>
            <a:pPr marL="461645">
              <a:lnSpc>
                <a:spcPct val="100000"/>
              </a:lnSpc>
              <a:spcBef>
                <a:spcPts val="390"/>
              </a:spcBef>
            </a:pP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Cambria"/>
                <a:cs typeface="Cambria"/>
              </a:rPr>
              <a:t>(</a:t>
            </a:r>
            <a:r>
              <a:rPr dirty="0" sz="1000" spc="-40" i="1">
                <a:latin typeface="Palatino Linotype"/>
                <a:cs typeface="Palatino Linotype"/>
              </a:rPr>
              <a:t>y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35">
                <a:latin typeface="Cambria"/>
                <a:cs typeface="Cambria"/>
              </a:rPr>
              <a:t>(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 </a:t>
            </a:r>
            <a:r>
              <a:rPr dirty="0" sz="1000" spc="130">
                <a:latin typeface="Arial"/>
                <a:cs typeface="Arial"/>
              </a:rPr>
              <a:t>≤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 spc="150">
                <a:latin typeface="Cambria"/>
                <a:cs typeface="Cambria"/>
              </a:rPr>
              <a:t>−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baseline="34188" sz="975" spc="15" i="1">
                <a:latin typeface="Meiryo"/>
                <a:cs typeface="Meiryo"/>
              </a:rPr>
              <a:t>⊤</a:t>
            </a:r>
            <a:r>
              <a:rPr dirty="0" sz="1000" spc="5" i="1">
                <a:latin typeface="Palatino Linotype"/>
                <a:cs typeface="Palatino Linotype"/>
              </a:rPr>
              <a:t>z</a:t>
            </a:r>
            <a:r>
              <a:rPr dirty="0" sz="1000" spc="-4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461645">
              <a:lnSpc>
                <a:spcPct val="100000"/>
              </a:lnSpc>
              <a:spcBef>
                <a:spcPts val="285"/>
              </a:spcBef>
            </a:pP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Cambria"/>
                <a:cs typeface="Cambria"/>
              </a:rPr>
              <a:t>(</a:t>
            </a:r>
            <a:r>
              <a:rPr dirty="0" sz="1000" spc="-40" i="1">
                <a:latin typeface="Palatino Linotype"/>
                <a:cs typeface="Palatino Linotype"/>
              </a:rPr>
              <a:t>y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P</a:t>
            </a:r>
            <a:r>
              <a:rPr dirty="0" sz="1000" spc="-125">
                <a:latin typeface="Cambria"/>
                <a:cs typeface="Cambria"/>
              </a:rPr>
              <a:t>(</a:t>
            </a:r>
            <a:r>
              <a:rPr dirty="0" sz="1000" spc="-125" i="1">
                <a:latin typeface="Meiryo"/>
                <a:cs typeface="Meiryo"/>
              </a:rPr>
              <a:t>&gt;</a:t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50">
                <a:latin typeface="Cambria"/>
                <a:cs typeface="Cambria"/>
              </a:rPr>
              <a:t>−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baseline="34188" sz="975" spc="15" i="1">
                <a:latin typeface="Meiryo"/>
                <a:cs typeface="Meiryo"/>
              </a:rPr>
              <a:t>⊤</a:t>
            </a:r>
            <a:r>
              <a:rPr dirty="0" sz="1000" spc="5" i="1">
                <a:latin typeface="Palatino Linotype"/>
                <a:cs typeface="Palatino Linotype"/>
              </a:rPr>
              <a:t>z</a:t>
            </a:r>
            <a:r>
              <a:rPr dirty="0" sz="1000" spc="-4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461645" marR="2216785" indent="-240029">
              <a:lnSpc>
                <a:spcPct val="136200"/>
              </a:lnSpc>
            </a:pPr>
            <a:r>
              <a:rPr dirty="0" sz="1000" spc="-30">
                <a:latin typeface="Palatino Linotype"/>
                <a:cs typeface="Palatino Linotype"/>
              </a:rPr>
              <a:t>Denoting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sz="1000" spc="5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cumulative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density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20" i="1">
                <a:latin typeface="Meiryo"/>
                <a:cs typeface="Meiryo"/>
              </a:rPr>
              <a:t/>
            </a:r>
            <a:r>
              <a:rPr dirty="0" sz="1000" spc="-320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then </a:t>
            </a:r>
            <a:r>
              <a:rPr dirty="0" sz="1000" spc="-35">
                <a:latin typeface="Palatino Linotype"/>
                <a:cs typeface="Palatino Linotype"/>
              </a:rPr>
              <a:t>have: 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Cambria"/>
                <a:cs typeface="Cambria"/>
              </a:rPr>
              <a:t>(</a:t>
            </a:r>
            <a:r>
              <a:rPr dirty="0" sz="1000" spc="-40" i="1">
                <a:latin typeface="Palatino Linotype"/>
                <a:cs typeface="Palatino Linotype"/>
              </a:rPr>
              <a:t>y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90">
                <a:latin typeface="Palatino Linotype"/>
                <a:cs typeface="Palatino Linotype"/>
              </a:rPr>
              <a:t>0</a:t>
            </a:r>
            <a:r>
              <a:rPr dirty="0" sz="1000" spc="90">
                <a:latin typeface="Cambria"/>
                <a:cs typeface="Cambria"/>
              </a:rPr>
              <a:t>)=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65" i="1">
                <a:latin typeface="Palatino Linotype"/>
                <a:cs typeface="Palatino Linotype"/>
              </a:rPr>
              <a:t>F</a:t>
            </a:r>
            <a:r>
              <a:rPr dirty="0" sz="1000" spc="30">
                <a:latin typeface="Cambria"/>
                <a:cs typeface="Cambria"/>
              </a:rPr>
              <a:t>(</a:t>
            </a:r>
            <a:r>
              <a:rPr dirty="0" sz="1000" spc="60">
                <a:latin typeface="Cambria"/>
                <a:cs typeface="Cambria"/>
              </a:rPr>
              <a:t>−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baseline="34188" sz="975" spc="-7" i="1">
                <a:latin typeface="Meiryo"/>
                <a:cs typeface="Meiryo"/>
              </a:rPr>
              <a:t>⊤</a:t>
            </a:r>
            <a:r>
              <a:rPr dirty="0" sz="1000" spc="-5" i="1">
                <a:latin typeface="Palatino Linotype"/>
                <a:cs typeface="Palatino Linotype"/>
              </a:rPr>
              <a:t>z</a:t>
            </a:r>
            <a:r>
              <a:rPr dirty="0" sz="1000" spc="-5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461645">
              <a:lnSpc>
                <a:spcPct val="100000"/>
              </a:lnSpc>
              <a:spcBef>
                <a:spcPts val="280"/>
              </a:spcBef>
            </a:pP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Cambria"/>
                <a:cs typeface="Cambria"/>
              </a:rPr>
              <a:t>(</a:t>
            </a:r>
            <a:r>
              <a:rPr dirty="0" sz="1000" spc="-40" i="1">
                <a:latin typeface="Palatino Linotype"/>
                <a:cs typeface="Palatino Linotype"/>
              </a:rPr>
              <a:t>y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90">
                <a:latin typeface="Palatino Linotype"/>
                <a:cs typeface="Palatino Linotype"/>
              </a:rPr>
              <a:t>1</a:t>
            </a:r>
            <a:r>
              <a:rPr dirty="0" sz="1000" spc="90">
                <a:latin typeface="Cambria"/>
                <a:cs typeface="Cambria"/>
              </a:rPr>
              <a:t>)=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65" i="1">
                <a:latin typeface="Palatino Linotype"/>
                <a:cs typeface="Palatino Linotype"/>
              </a:rPr>
              <a:t>F</a:t>
            </a:r>
            <a:r>
              <a:rPr dirty="0" sz="1000" spc="30">
                <a:latin typeface="Cambria"/>
                <a:cs typeface="Cambria"/>
              </a:rPr>
              <a:t>(</a:t>
            </a:r>
            <a:r>
              <a:rPr dirty="0" sz="1000" spc="60">
                <a:latin typeface="Cambria"/>
                <a:cs typeface="Cambria"/>
              </a:rPr>
              <a:t>−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baseline="34188" sz="975" spc="-7" i="1">
                <a:latin typeface="Meiryo"/>
                <a:cs typeface="Meiryo"/>
              </a:rPr>
              <a:t>⊤</a:t>
            </a:r>
            <a:r>
              <a:rPr dirty="0" sz="1000" spc="-5" i="1">
                <a:latin typeface="Palatino Linotype"/>
                <a:cs typeface="Palatino Linotype"/>
              </a:rPr>
              <a:t>z</a:t>
            </a:r>
            <a:r>
              <a:rPr dirty="0" sz="1000" spc="-5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922019">
              <a:lnSpc>
                <a:spcPct val="100000"/>
              </a:lnSpc>
              <a:spcBef>
                <a:spcPts val="28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60" i="1">
                <a:latin typeface="Palatino Linotype"/>
                <a:cs typeface="Palatino Linotype"/>
              </a:rPr>
              <a:t>F</a:t>
            </a:r>
            <a:r>
              <a:rPr dirty="0" sz="1000" spc="5">
                <a:latin typeface="Cambria"/>
                <a:cs typeface="Cambria"/>
              </a:rPr>
              <a:t>(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baseline="34188" sz="975" spc="30" i="1">
                <a:latin typeface="Meiryo"/>
                <a:cs typeface="Meiryo"/>
              </a:rPr>
              <a:t>⊤</a:t>
            </a:r>
            <a:r>
              <a:rPr dirty="0" sz="1000" spc="45" i="1">
                <a:latin typeface="Palatino Linotype"/>
                <a:cs typeface="Palatino Linotype"/>
              </a:rPr>
              <a:t>z</a:t>
            </a:r>
            <a:r>
              <a:rPr dirty="0" sz="1000" spc="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algn="r" marL="114300" marR="364490" indent="-635">
              <a:lnSpc>
                <a:spcPts val="1190"/>
              </a:lnSpc>
              <a:spcBef>
                <a:spcPts val="484"/>
              </a:spcBef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last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expression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being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valid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density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50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symmetric.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Denoting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q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2</a:t>
            </a:r>
            <a:r>
              <a:rPr dirty="0" sz="1000" spc="-30" i="1">
                <a:latin typeface="Palatino Linotype"/>
                <a:cs typeface="Palatino Linotype"/>
              </a:rPr>
              <a:t>y</a:t>
            </a:r>
            <a:r>
              <a:rPr dirty="0" sz="1000" spc="-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which </a:t>
            </a:r>
            <a:r>
              <a:rPr dirty="0" sz="1000" spc="-45">
                <a:latin typeface="Palatino Linotype"/>
                <a:cs typeface="Palatino Linotype"/>
              </a:rPr>
              <a:t>equals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−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Meiryo"/>
                <a:cs typeface="Meiryo"/>
              </a:rPr>
              <a:t>,</a:t>
            </a:r>
            <a:r>
              <a:rPr dirty="0" sz="1000" spc="-155" i="1">
                <a:latin typeface="Meiryo"/>
                <a:cs typeface="Meiryo"/>
              </a:rPr>
              <a:t> </a:t>
            </a:r>
            <a:r>
              <a:rPr dirty="0" sz="1000" spc="60">
                <a:latin typeface="Cambria"/>
                <a:cs typeface="Cambria"/>
              </a:rPr>
              <a:t>+</a:t>
            </a:r>
            <a:r>
              <a:rPr dirty="0" sz="1000" spc="60">
                <a:latin typeface="Palatino Linotype"/>
                <a:cs typeface="Palatino Linotype"/>
              </a:rPr>
              <a:t>1</a:t>
            </a:r>
            <a:r>
              <a:rPr dirty="0" sz="1000" spc="-35">
                <a:latin typeface="Palatino Linotype"/>
                <a:cs typeface="Palatino Linotype"/>
              </a:rPr>
              <a:t> for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60">
                <a:latin typeface="Palatino Linotype"/>
                <a:cs typeface="Palatino Linotype"/>
              </a:rPr>
              <a:t>0</a:t>
            </a:r>
            <a:r>
              <a:rPr dirty="0" sz="1000" spc="-60" i="1">
                <a:latin typeface="Meiryo"/>
                <a:cs typeface="Meiryo"/>
              </a:rPr>
              <a:t>,</a:t>
            </a:r>
            <a:r>
              <a:rPr dirty="0" sz="1000" spc="-160" i="1">
                <a:latin typeface="Meiryo"/>
                <a:cs typeface="Meiryo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Cambria"/>
                <a:cs typeface="Cambria"/>
              </a:rPr>
              <a:t>)</a:t>
            </a:r>
            <a:r>
              <a:rPr dirty="0" sz="1000" spc="-30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probability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outcome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expressed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compact </a:t>
            </a:r>
            <a:r>
              <a:rPr dirty="0" sz="1000" spc="-10">
                <a:latin typeface="Palatino Linotype"/>
                <a:cs typeface="Palatino Linotype"/>
              </a:rPr>
              <a:t>form:</a:t>
            </a:r>
            <a:endParaRPr sz="1000">
              <a:latin typeface="Palatino Linotype"/>
              <a:cs typeface="Palatino Linotype"/>
            </a:endParaRPr>
          </a:p>
          <a:p>
            <a:pPr algn="r" marR="364490">
              <a:lnSpc>
                <a:spcPct val="100000"/>
              </a:lnSpc>
              <a:spcBef>
                <a:spcPts val="390"/>
              </a:spcBef>
              <a:tabLst>
                <a:tab pos="4347845" algn="l"/>
              </a:tabLst>
            </a:pP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80" i="1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60" i="1">
                <a:latin typeface="Palatino Linotype"/>
                <a:cs typeface="Palatino Linotype"/>
              </a:rPr>
              <a:t>q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34188" sz="975" spc="1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-4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(9.1)</a:t>
            </a:r>
            <a:endParaRPr sz="1000">
              <a:latin typeface="Palatino Linotype"/>
              <a:cs typeface="Palatino Linotype"/>
            </a:endParaRPr>
          </a:p>
          <a:p>
            <a:pPr marL="222250">
              <a:lnSpc>
                <a:spcPct val="100000"/>
              </a:lnSpc>
              <a:spcBef>
                <a:spcPts val="434"/>
              </a:spcBef>
            </a:pPr>
            <a:r>
              <a:rPr dirty="0" sz="1000" spc="-70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distributions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often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used: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normal</a:t>
            </a:r>
            <a:r>
              <a:rPr dirty="0" sz="1000" spc="-10">
                <a:latin typeface="Palatino Linotype"/>
                <a:cs typeface="Palatino Linotype"/>
              </a:rPr>
              <a:t> distribution: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16726" y="6601398"/>
            <a:ext cx="8007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5" i="1">
                <a:latin typeface="Palatino Linotype"/>
                <a:cs typeface="Palatino Linotype"/>
              </a:rPr>
              <a:t>F</a:t>
            </a:r>
            <a:r>
              <a:rPr dirty="0" sz="1000" spc="-95">
                <a:latin typeface="Cambria"/>
                <a:cs typeface="Cambria"/>
              </a:rPr>
              <a:t>(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45">
                <a:latin typeface="Cambria"/>
                <a:cs typeface="Cambria"/>
              </a:rPr>
              <a:t>)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95">
                <a:latin typeface="Cambria"/>
                <a:cs typeface="Cambria"/>
              </a:rPr>
              <a:t> </a:t>
            </a:r>
            <a:r>
              <a:rPr dirty="0" sz="1000" spc="-15">
                <a:latin typeface="Cambria"/>
                <a:cs typeface="Cambria"/>
              </a:rPr>
              <a:t>Φ</a:t>
            </a:r>
            <a:r>
              <a:rPr dirty="0" sz="1000" spc="-105">
                <a:latin typeface="Cambria"/>
                <a:cs typeface="Cambria"/>
              </a:rPr>
              <a:t>(</a:t>
            </a:r>
            <a:r>
              <a:rPr dirty="0" sz="1000" spc="-490" i="1">
                <a:latin typeface="Meiryo"/>
                <a:cs typeface="Meiryo"/>
              </a:rPr>
              <a:t/>
            </a:r>
            <a:r>
              <a:rPr dirty="0" sz="1000" spc="35">
                <a:latin typeface="Cambria"/>
                <a:cs typeface="Cambria"/>
              </a:rPr>
              <a:t>)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691580" y="6679007"/>
            <a:ext cx="99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05">
                <a:latin typeface="Arial"/>
                <a:cs typeface="Arial"/>
              </a:rPr>
              <a:t>∫</a:t>
            </a:r>
            <a:endParaRPr sz="1000">
              <a:latin typeface="Arial"/>
              <a:cs typeface="Aria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835243" y="6499186"/>
            <a:ext cx="622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765641" y="6758768"/>
            <a:ext cx="1631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80">
                <a:latin typeface="Cambria"/>
                <a:cs typeface="Cambria"/>
              </a:rPr>
              <a:t>−∞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043042" y="6528020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1958451" y="6708850"/>
            <a:ext cx="258445" cy="0"/>
          </a:xfrm>
          <a:custGeom>
            <a:avLst/>
            <a:gdLst/>
            <a:ahLst/>
            <a:cxnLst/>
            <a:rect l="l" t="t" r="r" b="b"/>
            <a:pathLst>
              <a:path w="258444" h="0">
                <a:moveTo>
                  <a:pt x="0" y="0"/>
                </a:moveTo>
                <a:lnTo>
                  <a:pt x="25786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945751" y="6615689"/>
            <a:ext cx="312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8450" algn="l"/>
              </a:tabLst>
            </a:pPr>
            <a:r>
              <a:rPr dirty="0" sz="1000" spc="15">
                <a:latin typeface="Segoe UI Symbol"/>
                <a:cs typeface="Segoe UI Symbol"/>
              </a:rPr>
              <a:t>√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063252" y="6734447"/>
            <a:ext cx="1600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4">
                <a:latin typeface="Palatino Linotype"/>
                <a:cs typeface="Palatino Linotype"/>
              </a:rPr>
              <a:t>2</a:t>
            </a:r>
            <a:r>
              <a:rPr dirty="0" sz="1000" spc="-204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2358273" y="6663817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 h="0">
                <a:moveTo>
                  <a:pt x="0" y="0"/>
                </a:moveTo>
                <a:lnTo>
                  <a:pt x="28689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2345573" y="6656474"/>
            <a:ext cx="546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271849" y="6587085"/>
            <a:ext cx="1708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30">
                <a:latin typeface="Cambria"/>
                <a:cs typeface="Cambria"/>
              </a:rPr>
              <a:t>–</a:t>
            </a:r>
            <a:r>
              <a:rPr dirty="0" sz="650" spc="320">
                <a:latin typeface="Cambria"/>
                <a:cs typeface="Cambria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320174" y="6585611"/>
            <a:ext cx="17970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2345" sz="675">
                <a:latin typeface="Palatino Linotype"/>
                <a:cs typeface="Palatino Linotype"/>
              </a:rPr>
              <a:t>1</a:t>
            </a:r>
            <a:r>
              <a:rPr dirty="0" baseline="12345" sz="675" spc="375">
                <a:latin typeface="Palatino Linotype"/>
                <a:cs typeface="Palatino Linotype"/>
              </a:rPr>
              <a:t> </a:t>
            </a:r>
            <a:r>
              <a:rPr dirty="0" sz="450" spc="-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218817" y="6601404"/>
            <a:ext cx="3784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5270" algn="l"/>
              </a:tabLst>
            </a:pPr>
            <a:r>
              <a:rPr dirty="0" sz="1000" spc="-50" i="1">
                <a:latin typeface="Palatino Linotype"/>
                <a:cs typeface="Palatino Linotype"/>
              </a:rPr>
              <a:t>e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25" i="1">
                <a:latin typeface="Palatino Linotype"/>
                <a:cs typeface="Palatino Linotype"/>
              </a:rPr>
              <a:t>dt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1711792" y="7273493"/>
            <a:ext cx="306070" cy="0"/>
          </a:xfrm>
          <a:custGeom>
            <a:avLst/>
            <a:gdLst/>
            <a:ahLst/>
            <a:cxnLst/>
            <a:rect l="l" t="t" r="r" b="b"/>
            <a:pathLst>
              <a:path w="306069" h="0">
                <a:moveTo>
                  <a:pt x="0" y="0"/>
                </a:moveTo>
                <a:lnTo>
                  <a:pt x="30598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530689" y="6916296"/>
            <a:ext cx="5011420" cy="97599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112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leads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probit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logistic</a:t>
            </a:r>
            <a:r>
              <a:rPr dirty="0" sz="1000" spc="-10">
                <a:latin typeface="Palatino Linotype"/>
                <a:cs typeface="Palatino Linotype"/>
              </a:rPr>
              <a:t> distribution:</a:t>
            </a:r>
            <a:endParaRPr sz="1000">
              <a:latin typeface="Palatino Linotype"/>
              <a:cs typeface="Palatino Linotype"/>
            </a:endParaRPr>
          </a:p>
          <a:p>
            <a:pPr marL="1283970">
              <a:lnSpc>
                <a:spcPts val="985"/>
              </a:lnSpc>
            </a:pPr>
            <a:r>
              <a:rPr dirty="0" baseline="-19444" sz="1500" spc="142" i="1">
                <a:latin typeface="Palatino Linotype"/>
                <a:cs typeface="Palatino Linotype"/>
              </a:rPr>
              <a:t>e</a:t>
            </a:r>
            <a:r>
              <a:rPr dirty="0" sz="650" spc="-23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marL="398145">
              <a:lnSpc>
                <a:spcPts val="810"/>
              </a:lnSpc>
            </a:pPr>
            <a:r>
              <a:rPr dirty="0" sz="1000" spc="35" i="1">
                <a:latin typeface="Palatino Linotype"/>
                <a:cs typeface="Palatino Linotype"/>
              </a:rPr>
              <a:t>F</a:t>
            </a:r>
            <a:r>
              <a:rPr dirty="0" sz="1000" spc="-95">
                <a:latin typeface="Cambria"/>
                <a:cs typeface="Cambria"/>
              </a:rPr>
              <a:t>(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45">
                <a:latin typeface="Cambria"/>
                <a:cs typeface="Cambria"/>
              </a:rPr>
              <a:t>)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Λ</a:t>
            </a:r>
            <a:r>
              <a:rPr dirty="0" sz="1000" spc="-85">
                <a:latin typeface="Cambria"/>
                <a:cs typeface="Cambria"/>
              </a:rPr>
              <a:t>(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55">
                <a:latin typeface="Cambria"/>
                <a:cs typeface="Cambria"/>
              </a:rPr>
              <a:t>)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  <a:p>
            <a:pPr marL="1181100">
              <a:lnSpc>
                <a:spcPts val="950"/>
              </a:lnSpc>
            </a:pP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95" i="1">
                <a:latin typeface="Palatino Linotype"/>
                <a:cs typeface="Palatino Linotype"/>
              </a:rPr>
              <a:t>e</a:t>
            </a:r>
            <a:r>
              <a:rPr dirty="0" baseline="21367" sz="975" spc="-352" i="1">
                <a:latin typeface="Meiryo"/>
                <a:cs typeface="Meiryo"/>
              </a:rPr>
              <a:t/>
            </a:r>
            <a:endParaRPr baseline="21367" sz="975">
              <a:latin typeface="Meiryo"/>
              <a:cs typeface="Meiryo"/>
            </a:endParaRPr>
          </a:p>
          <a:p>
            <a:pPr marL="50165">
              <a:lnSpc>
                <a:spcPts val="1195"/>
              </a:lnSpc>
              <a:spcBef>
                <a:spcPts val="50"/>
              </a:spcBef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leads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logit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model.</a:t>
            </a:r>
            <a:endParaRPr sz="1000">
              <a:latin typeface="Palatino Linotype"/>
              <a:cs typeface="Palatino Linotype"/>
            </a:endParaRPr>
          </a:p>
          <a:p>
            <a:pPr marL="50165" marR="17780" indent="107950">
              <a:lnSpc>
                <a:spcPts val="1190"/>
              </a:lnSpc>
              <a:spcBef>
                <a:spcPts val="40"/>
              </a:spcBef>
            </a:pP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sample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size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log-</a:t>
            </a:r>
            <a:r>
              <a:rPr dirty="0" sz="1000" spc="-35">
                <a:latin typeface="Palatino Linotype"/>
                <a:cs typeface="Palatino Linotype"/>
              </a:rPr>
              <a:t>likelihood</a:t>
            </a:r>
            <a:r>
              <a:rPr dirty="0" sz="1000" spc="-20">
                <a:latin typeface="Palatino Linotype"/>
                <a:cs typeface="Palatino Linotype"/>
              </a:rPr>
              <a:t> function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obtained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summing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logs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(9.1)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observations: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314692" y="7891479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268059" y="7896650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4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78601" y="7973950"/>
            <a:ext cx="1224915" cy="343535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395"/>
              </a:spcBef>
              <a:tabLst>
                <a:tab pos="586105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65" i="1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40" i="1">
                <a:latin typeface="Palatino Linotype"/>
                <a:cs typeface="Palatino Linotype"/>
              </a:rPr>
              <a:t>q</a:t>
            </a:r>
            <a:r>
              <a:rPr dirty="0" baseline="-21367" sz="975" spc="67" i="1">
                <a:latin typeface="Palatino Linotype"/>
                <a:cs typeface="Palatino Linotype"/>
              </a:rPr>
              <a:t>n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spc="-5" i="1">
                <a:latin typeface="Palatino Linotype"/>
                <a:cs typeface="Palatino Linotype"/>
              </a:rPr>
              <a:t>z</a:t>
            </a:r>
            <a:r>
              <a:rPr dirty="0" sz="1000" spc="-5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algn="ctr" marR="248920">
              <a:lnSpc>
                <a:spcPct val="100000"/>
              </a:lnSpc>
              <a:spcBef>
                <a:spcPts val="225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45964" y="607782"/>
            <a:ext cx="5320030" cy="15106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214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00">
              <a:latin typeface="Calibri"/>
              <a:cs typeface="Calibri"/>
            </a:endParaRPr>
          </a:p>
          <a:p>
            <a:pPr marL="321310">
              <a:lnSpc>
                <a:spcPct val="100000"/>
              </a:lnSpc>
            </a:pPr>
            <a:r>
              <a:rPr dirty="0" sz="900" b="1">
                <a:latin typeface="Calibri"/>
                <a:cs typeface="Calibri"/>
              </a:rPr>
              <a:t>9.1.1.2</a:t>
            </a:r>
            <a:r>
              <a:rPr dirty="0" sz="900" spc="275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Ordered</a:t>
            </a:r>
            <a:r>
              <a:rPr dirty="0" sz="900" spc="-10" b="1">
                <a:latin typeface="Calibri"/>
                <a:cs typeface="Calibri"/>
              </a:rPr>
              <a:t> Models</a:t>
            </a:r>
            <a:endParaRPr sz="900">
              <a:latin typeface="Calibri"/>
              <a:cs typeface="Calibri"/>
            </a:endParaRPr>
          </a:p>
          <a:p>
            <a:pPr algn="just" marL="321310" marR="55880">
              <a:lnSpc>
                <a:spcPct val="100000"/>
              </a:lnSpc>
              <a:spcBef>
                <a:spcPts val="20"/>
              </a:spcBef>
            </a:pP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stin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lu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</a:t>
            </a:r>
            <a:r>
              <a:rPr dirty="0" sz="1000" spc="-9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 spc="-12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2).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simi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binom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nsider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um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ombin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669290">
              <a:lnSpc>
                <a:spcPct val="100000"/>
              </a:lnSpc>
              <a:spcBef>
                <a:spcPts val="660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34188" sz="975">
                <a:latin typeface="Cambria"/>
                <a:cs typeface="Cambria"/>
              </a:rPr>
              <a:t>∗</a:t>
            </a:r>
            <a:r>
              <a:rPr dirty="0" baseline="34188" sz="975" spc="232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170" i="1">
                <a:latin typeface="Meiryo"/>
                <a:cs typeface="Meiryo"/>
              </a:rPr>
              <a:t/>
            </a:r>
            <a:r>
              <a:rPr dirty="0" baseline="34188" sz="975" spc="-254" i="1">
                <a:latin typeface="Meiryo"/>
                <a:cs typeface="Meiryo"/>
              </a:rPr>
              <a:t>⊤</a:t>
            </a:r>
            <a:r>
              <a:rPr dirty="0" sz="1000" spc="-170" i="1">
                <a:latin typeface="Palatino Linotype"/>
                <a:cs typeface="Palatino Linotype"/>
              </a:rPr>
              <a:t>x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321310" marR="55880" indent="107950">
              <a:lnSpc>
                <a:spcPct val="100000"/>
              </a:lnSpc>
              <a:spcBef>
                <a:spcPts val="660"/>
              </a:spcBef>
            </a:pPr>
            <a:r>
              <a:rPr dirty="0" sz="1000" spc="-35">
                <a:latin typeface="Palatino Linotype"/>
                <a:cs typeface="Palatino Linotype"/>
              </a:rPr>
              <a:t>Denoting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spc="-140">
                <a:latin typeface="Cambria"/>
                <a:cs typeface="Cambria"/>
              </a:rPr>
              <a:t>(</a:t>
            </a:r>
            <a:r>
              <a:rPr dirty="0" sz="1000" spc="-140" i="1">
                <a:latin typeface="Meiryo"/>
                <a:cs typeface="Meiryo"/>
              </a:rPr>
              <a:t/>
            </a:r>
            <a:r>
              <a:rPr dirty="0" baseline="-21367" sz="975" spc="-209">
                <a:latin typeface="Palatino Linotype"/>
                <a:cs typeface="Palatino Linotype"/>
              </a:rPr>
              <a:t>0</a:t>
            </a:r>
            <a:r>
              <a:rPr dirty="0" sz="1000" spc="-140" i="1">
                <a:latin typeface="Meiryo"/>
                <a:cs typeface="Meiryo"/>
              </a:rPr>
              <a:t>,</a:t>
            </a:r>
            <a:r>
              <a:rPr dirty="0" sz="1000" spc="-165" i="1">
                <a:latin typeface="Meiryo"/>
                <a:cs typeface="Meiryo"/>
              </a:rPr>
              <a:t> </a:t>
            </a:r>
            <a:r>
              <a:rPr dirty="0" baseline="-21367" sz="975" spc="-247">
                <a:latin typeface="Palatino Linotype"/>
                <a:cs typeface="Palatino Linotype"/>
              </a:rPr>
              <a:t>1</a:t>
            </a:r>
            <a:r>
              <a:rPr dirty="0" sz="1000" spc="-165" i="1">
                <a:latin typeface="Meiryo"/>
                <a:cs typeface="Meiryo"/>
              </a:rPr>
              <a:t>, </a:t>
            </a:r>
            <a:r>
              <a:rPr dirty="0" baseline="-21367" sz="975" spc="-247">
                <a:latin typeface="Palatino Linotype"/>
                <a:cs typeface="Palatino Linotype"/>
              </a:rPr>
              <a:t>1</a:t>
            </a:r>
            <a:r>
              <a:rPr dirty="0" sz="1000" spc="-165" i="1">
                <a:latin typeface="Meiryo"/>
                <a:cs typeface="Meiryo"/>
              </a:rPr>
              <a:t>,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65" i="1">
                <a:latin typeface="Meiryo"/>
                <a:cs typeface="Meiryo"/>
              </a:rPr>
              <a:t> </a:t>
            </a:r>
            <a:r>
              <a:rPr dirty="0" sz="1000" spc="-229" i="1">
                <a:latin typeface="Meiryo"/>
                <a:cs typeface="Meiryo"/>
              </a:rPr>
              <a:t/>
            </a:r>
            <a:r>
              <a:rPr dirty="0" baseline="-21367" sz="975" spc="-345" i="1">
                <a:latin typeface="Palatino Linotype"/>
                <a:cs typeface="Palatino Linotype"/>
              </a:rPr>
              <a:t>J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Cambria"/>
                <a:cs typeface="Cambria"/>
              </a:rPr>
              <a:t>)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vector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parameters,</a:t>
            </a:r>
            <a:r>
              <a:rPr dirty="0" sz="1000" spc="-55">
                <a:latin typeface="Palatino Linotype"/>
                <a:cs typeface="Palatino Linotype"/>
              </a:rPr>
              <a:t> with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-21367" sz="975" spc="-322">
                <a:latin typeface="Palatino Linotype"/>
                <a:cs typeface="Palatino Linotype"/>
              </a:rPr>
              <a:t>0</a:t>
            </a:r>
            <a:r>
              <a:rPr dirty="0" baseline="-21367" sz="975" spc="27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spc="130">
                <a:latin typeface="Cambria"/>
                <a:cs typeface="Cambria"/>
              </a:rPr>
              <a:t>−∞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 </a:t>
            </a:r>
            <a:r>
              <a:rPr dirty="0" sz="1000" spc="-185" i="1">
                <a:latin typeface="Meiryo"/>
                <a:cs typeface="Meiryo"/>
              </a:rPr>
              <a:t/>
            </a:r>
            <a:r>
              <a:rPr dirty="0" baseline="-21367" sz="975" spc="-277" i="1">
                <a:latin typeface="Palatino Linotype"/>
                <a:cs typeface="Palatino Linotype"/>
              </a:rPr>
              <a:t>J</a:t>
            </a:r>
            <a:r>
              <a:rPr dirty="0" baseline="-21367" sz="975" spc="36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50">
                <a:latin typeface="Cambria"/>
                <a:cs typeface="Cambria"/>
              </a:rPr>
              <a:t>+∞</a:t>
            </a:r>
            <a:r>
              <a:rPr dirty="0" sz="1000" spc="50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rule of </a:t>
            </a:r>
            <a:r>
              <a:rPr dirty="0" sz="1000" spc="-35">
                <a:latin typeface="Palatino Linotype"/>
                <a:cs typeface="Palatino Linotype"/>
              </a:rPr>
              <a:t>observation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values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782065" y="2443140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143023" y="2367129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931454" y="2370359"/>
            <a:ext cx="922655" cy="2012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900"/>
              </a:lnSpc>
              <a:spcBef>
                <a:spcPts val="95"/>
              </a:spcBef>
            </a:pPr>
            <a:r>
              <a:rPr dirty="0" sz="1000" spc="130">
                <a:latin typeface="Arial"/>
                <a:cs typeface="Arial"/>
              </a:rPr>
              <a:t>≤</a:t>
            </a:r>
            <a:r>
              <a:rPr dirty="0" sz="1000" spc="135">
                <a:latin typeface="Arial"/>
                <a:cs typeface="Arial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22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125" i="1">
                <a:latin typeface="Meiryo"/>
                <a:cs typeface="Meiryo"/>
              </a:rPr>
              <a:t> </a:t>
            </a:r>
            <a:r>
              <a:rPr dirty="0" sz="1000" spc="130">
                <a:latin typeface="Arial"/>
                <a:cs typeface="Arial"/>
              </a:rPr>
              <a:t>≤</a:t>
            </a:r>
            <a:r>
              <a:rPr dirty="0" sz="1000" spc="500">
                <a:latin typeface="Arial"/>
                <a:cs typeface="Arial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algn="r" marR="5080">
              <a:lnSpc>
                <a:spcPts val="480"/>
              </a:lnSpc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904444" y="2167933"/>
            <a:ext cx="1988185" cy="5822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900"/>
              </a:lnSpc>
              <a:spcBef>
                <a:spcPts val="95"/>
              </a:spcBef>
              <a:tabLst>
                <a:tab pos="599440" algn="l"/>
                <a:tab pos="1039494" algn="l"/>
              </a:tabLst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4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7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290">
                <a:latin typeface="Lucida Sans Unicode"/>
                <a:cs typeface="Lucida Sans Unicode"/>
              </a:rPr>
              <a:t>⇔</a:t>
            </a:r>
            <a:r>
              <a:rPr dirty="0" sz="1000" spc="465">
                <a:latin typeface="Lucida Sans Unicode"/>
                <a:cs typeface="Lucida Sans Unicode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130">
                <a:latin typeface="Arial"/>
                <a:cs typeface="Arial"/>
              </a:rPr>
              <a:t>≤</a:t>
            </a:r>
            <a:r>
              <a:rPr dirty="0" sz="1000" spc="150">
                <a:latin typeface="Arial"/>
                <a:cs typeface="Arial"/>
              </a:rPr>
              <a:t> </a:t>
            </a:r>
            <a:r>
              <a:rPr dirty="0" sz="1000" spc="-170" i="1">
                <a:latin typeface="Meiryo"/>
                <a:cs typeface="Meiryo"/>
              </a:rPr>
              <a:t/>
            </a:r>
            <a:r>
              <a:rPr dirty="0" baseline="29914" sz="975" spc="-254" i="1">
                <a:latin typeface="Meiryo"/>
                <a:cs typeface="Meiryo"/>
              </a:rPr>
              <a:t>⊤</a:t>
            </a:r>
            <a:r>
              <a:rPr dirty="0" sz="1000" spc="-170" i="1">
                <a:latin typeface="Palatino Linotype"/>
                <a:cs typeface="Palatino Linotype"/>
              </a:rPr>
              <a:t>x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135" i="1">
                <a:latin typeface="Meiryo"/>
                <a:cs typeface="Meiryo"/>
              </a:rPr>
              <a:t> </a:t>
            </a:r>
            <a:r>
              <a:rPr dirty="0" sz="1000" spc="130">
                <a:latin typeface="Arial"/>
                <a:cs typeface="Arial"/>
              </a:rPr>
              <a:t>≤</a:t>
            </a:r>
            <a:r>
              <a:rPr dirty="0" sz="1000" spc="515">
                <a:latin typeface="Arial"/>
                <a:cs typeface="Arial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890269">
              <a:lnSpc>
                <a:spcPts val="480"/>
              </a:lnSpc>
              <a:tabLst>
                <a:tab pos="189357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0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marL="38100">
              <a:lnSpc>
                <a:spcPct val="100000"/>
              </a:lnSpc>
              <a:spcBef>
                <a:spcPts val="215"/>
              </a:spcBef>
              <a:tabLst>
                <a:tab pos="599440" algn="l"/>
              </a:tabLst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4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7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2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290">
                <a:latin typeface="Lucida Sans Unicode"/>
                <a:cs typeface="Lucida Sans Unicode"/>
              </a:rPr>
              <a:t>⇔</a:t>
            </a:r>
            <a:r>
              <a:rPr dirty="0" sz="1000" spc="465">
                <a:latin typeface="Lucida Sans Unicode"/>
                <a:cs typeface="Lucida Sans Unicode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159385">
              <a:lnSpc>
                <a:spcPct val="100000"/>
              </a:lnSpc>
              <a:spcBef>
                <a:spcPts val="395"/>
              </a:spcBef>
              <a:tabLst>
                <a:tab pos="625475" algn="l"/>
              </a:tabLst>
            </a:pPr>
            <a:r>
              <a:rPr dirty="0" sz="1000" spc="-340">
                <a:latin typeface="Lucida Sans Unicode"/>
                <a:cs typeface="Lucida Sans Unicode"/>
              </a:rPr>
              <a:t>⋮</a:t>
            </a:r>
            <a:r>
              <a:rPr dirty="0" sz="1000">
                <a:latin typeface="Lucida Sans Unicode"/>
                <a:cs typeface="Lucida Sans Unicode"/>
              </a:rPr>
              <a:t>	</a:t>
            </a:r>
            <a:r>
              <a:rPr dirty="0" sz="1000" spc="-35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929845" y="2775212"/>
            <a:ext cx="831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4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9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 spc="-290">
                <a:latin typeface="Lucida Sans Unicode"/>
                <a:cs typeface="Lucida Sans Unicode"/>
              </a:rPr>
              <a:t>⇔</a:t>
            </a:r>
            <a:r>
              <a:rPr dirty="0" sz="1000" spc="110">
                <a:latin typeface="Lucida Sans Unicode"/>
                <a:cs typeface="Lucida Sans Unicode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736003" y="2847988"/>
            <a:ext cx="1606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40" i="1">
                <a:latin typeface="Palatino Linotype"/>
                <a:cs typeface="Palatino Linotype"/>
              </a:rPr>
              <a:t>J</a:t>
            </a:r>
            <a:r>
              <a:rPr dirty="0" sz="650" spc="40">
                <a:latin typeface="Cambria"/>
                <a:cs typeface="Cambria"/>
              </a:rPr>
              <a:t>−</a:t>
            </a:r>
            <a:r>
              <a:rPr dirty="0" sz="650" spc="4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893354" y="2522194"/>
            <a:ext cx="909955" cy="430530"/>
          </a:xfrm>
          <a:prstGeom prst="rect">
            <a:avLst/>
          </a:prstGeom>
        </p:spPr>
        <p:txBody>
          <a:bodyPr wrap="square" lIns="0" tIns="628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495"/>
              </a:spcBef>
              <a:tabLst>
                <a:tab pos="655320" algn="l"/>
              </a:tabLst>
            </a:pPr>
            <a:r>
              <a:rPr dirty="0" sz="1000" spc="-340">
                <a:latin typeface="Lucida Sans Unicode"/>
                <a:cs typeface="Lucida Sans Unicode"/>
              </a:rPr>
              <a:t>⋮</a:t>
            </a:r>
            <a:r>
              <a:rPr dirty="0" sz="1000">
                <a:latin typeface="Lucida Sans Unicode"/>
                <a:cs typeface="Lucida Sans Unicode"/>
              </a:rPr>
              <a:t>	</a:t>
            </a:r>
            <a:r>
              <a:rPr dirty="0" sz="1000" spc="-34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  <a:p>
            <a:pPr marL="50800">
              <a:lnSpc>
                <a:spcPct val="100000"/>
              </a:lnSpc>
              <a:spcBef>
                <a:spcPts val="390"/>
              </a:spcBef>
            </a:pPr>
            <a:r>
              <a:rPr dirty="0" sz="1000" spc="130">
                <a:latin typeface="Arial"/>
                <a:cs typeface="Arial"/>
              </a:rPr>
              <a:t>≤</a:t>
            </a:r>
            <a:r>
              <a:rPr dirty="0" sz="1000" spc="150">
                <a:latin typeface="Arial"/>
                <a:cs typeface="Arial"/>
              </a:rPr>
              <a:t> </a:t>
            </a:r>
            <a:r>
              <a:rPr dirty="0" sz="1000" spc="-170" i="1">
                <a:latin typeface="Meiryo"/>
                <a:cs typeface="Meiryo"/>
              </a:rPr>
              <a:t/>
            </a:r>
            <a:r>
              <a:rPr dirty="0" baseline="29914" sz="975" spc="-254" i="1">
                <a:latin typeface="Meiryo"/>
                <a:cs typeface="Meiryo"/>
              </a:rPr>
              <a:t>⊤</a:t>
            </a:r>
            <a:r>
              <a:rPr dirty="0" sz="1000" spc="-170" i="1">
                <a:latin typeface="Palatino Linotype"/>
                <a:cs typeface="Palatino Linotype"/>
              </a:rPr>
              <a:t>x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135" i="1">
                <a:latin typeface="Meiryo"/>
                <a:cs typeface="Meiryo"/>
              </a:rPr>
              <a:t> </a:t>
            </a:r>
            <a:r>
              <a:rPr dirty="0" sz="1000" spc="130">
                <a:latin typeface="Arial"/>
                <a:cs typeface="Arial"/>
              </a:rPr>
              <a:t>≤</a:t>
            </a:r>
            <a:r>
              <a:rPr dirty="0" sz="1000" spc="150">
                <a:latin typeface="Arial"/>
                <a:cs typeface="Arial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739671" y="2847988"/>
            <a:ext cx="1606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40" i="1">
                <a:latin typeface="Palatino Linotype"/>
                <a:cs typeface="Palatino Linotype"/>
              </a:rPr>
              <a:t>J</a:t>
            </a:r>
            <a:r>
              <a:rPr dirty="0" sz="650" spc="40">
                <a:latin typeface="Cambria"/>
                <a:cs typeface="Cambria"/>
              </a:rPr>
              <a:t>−</a:t>
            </a:r>
            <a:r>
              <a:rPr dirty="0" sz="650" spc="4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929841" y="2977633"/>
            <a:ext cx="831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74040" algn="l"/>
              </a:tabLst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4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7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J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290">
                <a:latin typeface="Lucida Sans Unicode"/>
                <a:cs typeface="Lucida Sans Unicode"/>
              </a:rPr>
              <a:t>⇔</a:t>
            </a:r>
            <a:r>
              <a:rPr dirty="0" sz="1000" spc="110">
                <a:latin typeface="Lucida Sans Unicode"/>
                <a:cs typeface="Lucida Sans Unicode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735999" y="3050414"/>
            <a:ext cx="1606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40" i="1">
                <a:latin typeface="Palatino Linotype"/>
                <a:cs typeface="Palatino Linotype"/>
              </a:rPr>
              <a:t>J</a:t>
            </a:r>
            <a:r>
              <a:rPr dirty="0" sz="650" spc="40">
                <a:latin typeface="Cambria"/>
                <a:cs typeface="Cambria"/>
              </a:rPr>
              <a:t>−</a:t>
            </a:r>
            <a:r>
              <a:rPr dirty="0" sz="650" spc="4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143020" y="2974521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931450" y="2977633"/>
            <a:ext cx="911225" cy="2012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900"/>
              </a:lnSpc>
              <a:spcBef>
                <a:spcPts val="95"/>
              </a:spcBef>
            </a:pPr>
            <a:r>
              <a:rPr dirty="0" sz="1000" spc="130">
                <a:latin typeface="Arial"/>
                <a:cs typeface="Arial"/>
              </a:rPr>
              <a:t>≤</a:t>
            </a:r>
            <a:r>
              <a:rPr dirty="0" sz="1000" spc="135">
                <a:latin typeface="Arial"/>
                <a:cs typeface="Arial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22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125" i="1">
                <a:latin typeface="Meiryo"/>
                <a:cs typeface="Meiryo"/>
              </a:rPr>
              <a:t> </a:t>
            </a:r>
            <a:r>
              <a:rPr dirty="0" sz="1000" spc="130">
                <a:latin typeface="Arial"/>
                <a:cs typeface="Arial"/>
              </a:rPr>
              <a:t>≤</a:t>
            </a:r>
            <a:r>
              <a:rPr dirty="0" sz="1000" spc="130">
                <a:latin typeface="Arial"/>
                <a:cs typeface="Arial"/>
              </a:rPr>
              <a:t>  </a:t>
            </a:r>
            <a:r>
              <a:rPr dirty="0" sz="1000" spc="-48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algn="r" marR="5080">
              <a:lnSpc>
                <a:spcPts val="480"/>
              </a:lnSpc>
            </a:pPr>
            <a:r>
              <a:rPr dirty="0" sz="650" spc="-10" i="1">
                <a:latin typeface="Palatino Linotype"/>
                <a:cs typeface="Palatino Linotype"/>
              </a:rPr>
              <a:t>J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637437" y="3321714"/>
            <a:ext cx="4422775" cy="7353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77495" marR="30480" indent="-240029">
              <a:lnSpc>
                <a:spcPct val="155300"/>
              </a:lnSpc>
              <a:spcBef>
                <a:spcPts val="100"/>
              </a:spcBef>
            </a:pPr>
            <a:r>
              <a:rPr dirty="0" sz="1000" spc="-30">
                <a:latin typeface="Palatino Linotype"/>
                <a:cs typeface="Palatino Linotype"/>
              </a:rPr>
              <a:t>Denoting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cumulative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density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20" i="1">
                <a:latin typeface="Meiryo"/>
                <a:cs typeface="Meiryo"/>
              </a:rPr>
              <a:t/>
            </a:r>
            <a:r>
              <a:rPr dirty="0" sz="1000" spc="-32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probability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given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value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 </a:t>
            </a: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>
                <a:latin typeface="Cambria"/>
                <a:cs typeface="Cambria"/>
              </a:rPr>
              <a:t>) 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5" i="1">
                <a:latin typeface="Palatino Linotype"/>
                <a:cs typeface="Palatino Linotype"/>
              </a:rPr>
              <a:t>F</a:t>
            </a:r>
            <a:r>
              <a:rPr dirty="0" sz="1000" spc="-105">
                <a:latin typeface="Cambria"/>
                <a:cs typeface="Cambria"/>
              </a:rPr>
              <a:t>(</a:t>
            </a:r>
            <a:r>
              <a:rPr dirty="0" sz="1000" spc="-105" i="1">
                <a:latin typeface="Meiryo"/>
                <a:cs typeface="Meiryo"/>
              </a:rPr>
              <a:t/>
            </a:r>
            <a:r>
              <a:rPr dirty="0" baseline="-21367" sz="975" spc="-157" i="1">
                <a:latin typeface="Palatino Linotype"/>
                <a:cs typeface="Palatino Linotype"/>
              </a:rPr>
              <a:t>j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baseline="-21367" sz="975" spc="37" i="1">
                <a:latin typeface="Palatino Linotype"/>
                <a:cs typeface="Palatino Linotype"/>
              </a:rPr>
              <a:t>n</a:t>
            </a:r>
            <a:r>
              <a:rPr dirty="0" sz="1000" spc="40">
                <a:latin typeface="Cambria"/>
                <a:cs typeface="Cambria"/>
              </a:rPr>
              <a:t>)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-21367" sz="975" spc="-22" i="1">
                <a:latin typeface="Palatino Linotype"/>
                <a:cs typeface="Palatino Linotype"/>
              </a:rPr>
              <a:t>j</a:t>
            </a:r>
            <a:r>
              <a:rPr dirty="0" baseline="-21367" sz="975" spc="209">
                <a:latin typeface="Cambria"/>
                <a:cs typeface="Cambria"/>
              </a:rPr>
              <a:t>−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157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baseline="34188" sz="975" spc="15" i="1">
                <a:latin typeface="Meiryo"/>
                <a:cs typeface="Meiryo"/>
              </a:rPr>
              <a:t>⊤</a:t>
            </a:r>
            <a:r>
              <a:rPr dirty="0" sz="1000" spc="50" i="1">
                <a:latin typeface="Palatino Linotype"/>
                <a:cs typeface="Palatino Linotype"/>
              </a:rPr>
              <a:t>x</a:t>
            </a:r>
            <a:r>
              <a:rPr dirty="0" baseline="-21367" sz="975" spc="75" i="1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38100">
              <a:lnSpc>
                <a:spcPct val="100000"/>
              </a:lnSpc>
              <a:spcBef>
                <a:spcPts val="66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probability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35">
                <a:latin typeface="Palatino Linotype"/>
                <a:cs typeface="Palatino Linotype"/>
              </a:rPr>
              <a:t>outcome</a:t>
            </a:r>
            <a:r>
              <a:rPr dirty="0" sz="1000" spc="-20">
                <a:latin typeface="Palatino Linotype"/>
                <a:cs typeface="Palatino Linotype"/>
              </a:rPr>
              <a:t> can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written: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390013" y="4109862"/>
            <a:ext cx="520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0" i="1">
                <a:latin typeface="Palatino Linotype"/>
                <a:cs typeface="Palatino Linotype"/>
              </a:rPr>
              <a:t>J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325090" y="4115032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4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51966" y="4191139"/>
            <a:ext cx="4701540" cy="346075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405"/>
              </a:spcBef>
              <a:tabLst>
                <a:tab pos="669925" algn="l"/>
                <a:tab pos="4411345" algn="l"/>
              </a:tabLst>
            </a:pPr>
            <a:r>
              <a:rPr dirty="0" sz="1000">
                <a:latin typeface="Palatino Linotype"/>
                <a:cs typeface="Palatino Linotype"/>
              </a:rPr>
              <a:t>P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21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j</a:t>
            </a:r>
            <a:r>
              <a:rPr dirty="0" sz="1000" spc="-70">
                <a:latin typeface="Cambria"/>
                <a:cs typeface="Cambria"/>
              </a:rPr>
              <a:t>)[</a:t>
            </a:r>
            <a:r>
              <a:rPr dirty="0" sz="1000" spc="-70" i="1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Cambria"/>
                <a:cs typeface="Cambria"/>
              </a:rPr>
              <a:t>(</a:t>
            </a:r>
            <a:r>
              <a:rPr dirty="0" sz="1000" spc="-70" i="1">
                <a:latin typeface="Meiryo"/>
                <a:cs typeface="Meiryo"/>
              </a:rPr>
              <a:t/>
            </a:r>
            <a:r>
              <a:rPr dirty="0" baseline="-21367" sz="975" spc="-104" i="1">
                <a:latin typeface="Palatino Linotype"/>
                <a:cs typeface="Palatino Linotype"/>
              </a:rPr>
              <a:t>j</a:t>
            </a:r>
            <a:r>
              <a:rPr dirty="0" baseline="-21367" sz="975" spc="142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baseline="-21367" sz="975" spc="37" i="1">
                <a:latin typeface="Palatino Linotype"/>
                <a:cs typeface="Palatino Linotype"/>
              </a:rPr>
              <a:t>n</a:t>
            </a:r>
            <a:r>
              <a:rPr dirty="0" sz="1000" spc="40">
                <a:latin typeface="Cambria"/>
                <a:cs typeface="Cambria"/>
              </a:rPr>
              <a:t>)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-21367" sz="975" spc="-22" i="1">
                <a:latin typeface="Palatino Linotype"/>
                <a:cs typeface="Palatino Linotype"/>
              </a:rPr>
              <a:t>j</a:t>
            </a:r>
            <a:r>
              <a:rPr dirty="0" baseline="-21367" sz="975" spc="209">
                <a:latin typeface="Cambria"/>
                <a:cs typeface="Cambria"/>
              </a:rPr>
              <a:t>−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135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380" i="1">
                <a:latin typeface="Meiryo"/>
                <a:cs typeface="Meiryo"/>
              </a:rPr>
              <a:t/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spc="40" i="1">
                <a:latin typeface="Palatino Linotype"/>
                <a:cs typeface="Palatino Linotype"/>
              </a:rPr>
              <a:t>x</a:t>
            </a:r>
            <a:r>
              <a:rPr dirty="0" baseline="-21367" sz="975" spc="60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Cambria"/>
                <a:cs typeface="Cambria"/>
              </a:rPr>
              <a:t>)]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(9.2)</a:t>
            </a:r>
            <a:endParaRPr sz="1000">
              <a:latin typeface="Palatino Linotype"/>
              <a:cs typeface="Palatino Linotype"/>
            </a:endParaRPr>
          </a:p>
          <a:p>
            <a:pPr marL="505459">
              <a:lnSpc>
                <a:spcPct val="100000"/>
              </a:lnSpc>
              <a:spcBef>
                <a:spcPts val="229"/>
              </a:spcBef>
            </a:pPr>
            <a:r>
              <a:rPr dirty="0" sz="650" spc="-25" i="1">
                <a:latin typeface="Palatino Linotype"/>
                <a:cs typeface="Palatino Linotype"/>
              </a:rPr>
              <a:t>j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54848" y="4581380"/>
            <a:ext cx="495998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sample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size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log-likelihood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summing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logarithms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10">
                <a:latin typeface="Palatino Linotype"/>
                <a:cs typeface="Palatino Linotype"/>
              </a:rPr>
              <a:t>(9.2)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10">
                <a:latin typeface="Palatino Linotype"/>
                <a:cs typeface="Palatino Linotype"/>
              </a:rPr>
              <a:t>observations: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300636" y="4959110"/>
            <a:ext cx="2552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1526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J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253999" y="4964281"/>
            <a:ext cx="3613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70">
                <a:latin typeface="Segoe UI Symbol"/>
                <a:cs typeface="Segoe UI Symbol"/>
              </a:rPr>
              <a:t>∑</a:t>
            </a:r>
            <a:r>
              <a:rPr dirty="0" sz="1000" spc="-110">
                <a:latin typeface="Segoe UI Symbol"/>
                <a:cs typeface="Segoe UI Symbol"/>
              </a:rPr>
              <a:t> </a:t>
            </a:r>
            <a:r>
              <a:rPr dirty="0" sz="1000" spc="-50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864679" y="5040090"/>
            <a:ext cx="2923540" cy="346075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405"/>
              </a:spcBef>
              <a:tabLst>
                <a:tab pos="77089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09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j</a:t>
            </a:r>
            <a:r>
              <a:rPr dirty="0" sz="1000" spc="-70">
                <a:latin typeface="Cambria"/>
                <a:cs typeface="Cambria"/>
              </a:rPr>
              <a:t>)[</a:t>
            </a:r>
            <a:r>
              <a:rPr dirty="0" sz="1000" spc="-70" i="1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Cambria"/>
                <a:cs typeface="Cambria"/>
              </a:rPr>
              <a:t>(</a:t>
            </a:r>
            <a:r>
              <a:rPr dirty="0" sz="1000" spc="-70" i="1">
                <a:latin typeface="Meiryo"/>
                <a:cs typeface="Meiryo"/>
              </a:rPr>
              <a:t/>
            </a:r>
            <a:r>
              <a:rPr dirty="0" baseline="-21367" sz="975" spc="-104" i="1">
                <a:latin typeface="Palatino Linotype"/>
                <a:cs typeface="Palatino Linotype"/>
              </a:rPr>
              <a:t>j</a:t>
            </a:r>
            <a:r>
              <a:rPr dirty="0" baseline="-21367" sz="975" spc="13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baseline="-21367" sz="975" spc="37" i="1">
                <a:latin typeface="Palatino Linotype"/>
                <a:cs typeface="Palatino Linotype"/>
              </a:rPr>
              <a:t>n</a:t>
            </a:r>
            <a:r>
              <a:rPr dirty="0" sz="1000" spc="40">
                <a:latin typeface="Cambria"/>
                <a:cs typeface="Cambria"/>
              </a:rPr>
              <a:t>)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-21367" sz="975" spc="-22" i="1">
                <a:latin typeface="Palatino Linotype"/>
                <a:cs typeface="Palatino Linotype"/>
              </a:rPr>
              <a:t>j</a:t>
            </a:r>
            <a:r>
              <a:rPr dirty="0" baseline="-21367" sz="975" spc="209">
                <a:latin typeface="Cambria"/>
                <a:cs typeface="Cambria"/>
              </a:rPr>
              <a:t>−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120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380" i="1">
                <a:latin typeface="Meiryo"/>
                <a:cs typeface="Meiryo"/>
              </a:rPr>
              <a:t/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spc="40" i="1">
                <a:latin typeface="Palatino Linotype"/>
                <a:cs typeface="Palatino Linotype"/>
              </a:rPr>
              <a:t>x</a:t>
            </a:r>
            <a:r>
              <a:rPr dirty="0" baseline="-21367" sz="975" spc="60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  <a:p>
            <a:pPr marL="409575">
              <a:lnSpc>
                <a:spcPct val="100000"/>
              </a:lnSpc>
              <a:spcBef>
                <a:spcPts val="234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325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j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54823" y="5430515"/>
            <a:ext cx="4960620" cy="11150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As</a:t>
            </a:r>
            <a:r>
              <a:rPr dirty="0" sz="1000" spc="-35">
                <a:latin typeface="Palatino Linotype"/>
                <a:cs typeface="Palatino Linotype"/>
              </a:rPr>
              <a:t> for</a:t>
            </a:r>
            <a:r>
              <a:rPr dirty="0" sz="1000" spc="-25">
                <a:latin typeface="Palatino Linotype"/>
                <a:cs typeface="Palatino Linotype"/>
              </a:rPr>
              <a:t> 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binomial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most</a:t>
            </a:r>
            <a:r>
              <a:rPr dirty="0" sz="1000" spc="-35">
                <a:latin typeface="Palatino Linotype"/>
                <a:cs typeface="Palatino Linotype"/>
              </a:rPr>
              <a:t> common</a:t>
            </a:r>
            <a:r>
              <a:rPr dirty="0" sz="1000" spc="-25">
                <a:latin typeface="Palatino Linotype"/>
                <a:cs typeface="Palatino Linotype"/>
              </a:rPr>
              <a:t> choices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the</a:t>
            </a:r>
            <a:r>
              <a:rPr dirty="0" sz="1000" spc="-35">
                <a:latin typeface="Palatino Linotype"/>
                <a:cs typeface="Palatino Linotype"/>
              </a:rPr>
              <a:t> distribution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normal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logistic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distributions,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lead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respectively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ordered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probit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logit</a:t>
            </a:r>
            <a:r>
              <a:rPr dirty="0" sz="1000" spc="-10">
                <a:latin typeface="Palatino Linotype"/>
                <a:cs typeface="Palatino Linotype"/>
              </a:rPr>
              <a:t> models.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4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9.1.2</a:t>
            </a:r>
            <a:r>
              <a:rPr dirty="0" sz="1000" spc="32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Random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Effects </a:t>
            </a:r>
            <a:r>
              <a:rPr dirty="0" sz="1000" spc="-10" b="1">
                <a:latin typeface="Calibri"/>
                <a:cs typeface="Calibri"/>
              </a:rPr>
              <a:t>Model</a:t>
            </a:r>
            <a:endParaRPr sz="1000">
              <a:latin typeface="Calibri"/>
              <a:cs typeface="Calibri"/>
            </a:endParaRPr>
          </a:p>
          <a:p>
            <a:pPr marL="12700" marR="5080" indent="-635">
              <a:lnSpc>
                <a:spcPct val="100000"/>
              </a:lnSpc>
              <a:spcBef>
                <a:spcPts val="595"/>
              </a:spcBef>
            </a:pP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panel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data,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now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have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repeated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observations</a:t>
            </a:r>
            <a:r>
              <a:rPr dirty="0" sz="1000">
                <a:latin typeface="Palatino Linotype"/>
                <a:cs typeface="Palatino Linotype"/>
              </a:rPr>
              <a:t> 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 </a:t>
            </a:r>
            <a:r>
              <a:rPr dirty="0" sz="1000">
                <a:latin typeface="Palatino Linotype"/>
                <a:cs typeface="Palatino Linotype"/>
              </a:rPr>
              <a:t>for the </a:t>
            </a:r>
            <a:r>
              <a:rPr dirty="0" sz="1000" spc="-20">
                <a:latin typeface="Palatino Linotype"/>
                <a:cs typeface="Palatino Linotype"/>
              </a:rPr>
              <a:t>same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individuals.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latent </a:t>
            </a:r>
            <a:r>
              <a:rPr dirty="0" sz="1000" spc="-45">
                <a:latin typeface="Palatino Linotype"/>
                <a:cs typeface="Palatino Linotype"/>
              </a:rPr>
              <a:t>variable</a:t>
            </a:r>
            <a:r>
              <a:rPr dirty="0" sz="1000" spc="-20">
                <a:latin typeface="Palatino Linotype"/>
                <a:cs typeface="Palatino Linotype"/>
              </a:rPr>
              <a:t> 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deﬁned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959103" y="6679673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877372" y="6604605"/>
            <a:ext cx="11690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34188" sz="975">
                <a:latin typeface="Cambria"/>
                <a:cs typeface="Cambria"/>
              </a:rPr>
              <a:t>∗</a:t>
            </a:r>
            <a:r>
              <a:rPr dirty="0" baseline="34188" sz="975" spc="569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34188" sz="975" spc="-7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baseline="-21367" sz="975" spc="-30" i="1">
                <a:latin typeface="Palatino Linotype"/>
                <a:cs typeface="Palatino Linotype"/>
              </a:rPr>
              <a:t>nt</a:t>
            </a:r>
            <a:r>
              <a:rPr dirty="0" baseline="-21367" sz="975" spc="16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-135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nt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16715" y="6841202"/>
            <a:ext cx="5036185" cy="14954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31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ssume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sum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35">
                <a:latin typeface="Palatino Linotype"/>
                <a:cs typeface="Palatino Linotype"/>
              </a:rPr>
              <a:t>idi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ncr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55" i="1">
                <a:latin typeface="Meiryo"/>
                <a:cs typeface="Meiryo"/>
              </a:rPr>
              <a:t/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ommon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baseline="-21367" sz="975" spc="75" i="1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-5" i="1">
                <a:latin typeface="Meiryo"/>
                <a:cs typeface="Meiryo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sup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hout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40">
                <a:latin typeface="Palatino Linotype"/>
                <a:cs typeface="Palatino Linotype"/>
              </a:rPr>
              <a:t>generalit</a:t>
            </a:r>
            <a:r>
              <a:rPr dirty="0" sz="1000" spc="-10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0.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5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</a:pPr>
            <a:r>
              <a:rPr dirty="0" sz="900" b="1">
                <a:latin typeface="Calibri"/>
                <a:cs typeface="Calibri"/>
              </a:rPr>
              <a:t>9.1.2.1</a:t>
            </a:r>
            <a:r>
              <a:rPr dirty="0" sz="900" spc="295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The Binomial</a:t>
            </a:r>
            <a:r>
              <a:rPr dirty="0" sz="900" spc="5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Model</a:t>
            </a:r>
            <a:endParaRPr sz="900">
              <a:latin typeface="Calibri"/>
              <a:cs typeface="Calibri"/>
            </a:endParaRPr>
          </a:p>
          <a:p>
            <a:pPr marL="50800" marR="43180" indent="-635">
              <a:lnSpc>
                <a:spcPct val="100000"/>
              </a:lnSpc>
              <a:spcBef>
                <a:spcPts val="20"/>
              </a:spcBef>
            </a:pP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 given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value</a:t>
            </a:r>
            <a:r>
              <a:rPr dirty="0" sz="1000" spc="-10">
                <a:latin typeface="Palatino Linotype"/>
                <a:cs typeface="Palatino Linotype"/>
              </a:rPr>
              <a:t> 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baseline="-21367" sz="975" spc="-44" i="1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probability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outcome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period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deﬁned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 </a:t>
            </a:r>
            <a:r>
              <a:rPr dirty="0" sz="1000" spc="-10">
                <a:latin typeface="Palatino Linotype"/>
                <a:cs typeface="Palatino Linotype"/>
              </a:rPr>
              <a:t>before: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660"/>
              </a:spcBef>
            </a:pP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nt</a:t>
            </a:r>
            <a:r>
              <a:rPr dirty="0" baseline="-21367" sz="975" spc="217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sz="1000" spc="4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q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34188" sz="975" spc="-7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baseline="-21367" sz="975" spc="-30" i="1">
                <a:latin typeface="Palatino Linotype"/>
                <a:cs typeface="Palatino Linotype"/>
              </a:rPr>
              <a:t>nt</a:t>
            </a:r>
            <a:r>
              <a:rPr dirty="0" baseline="-21367" sz="975" spc="16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370" i="1">
                <a:latin typeface="Meiryo"/>
                <a:cs typeface="Meiryo"/>
              </a:rPr>
              <a:t/>
            </a:r>
            <a:r>
              <a:rPr dirty="0" baseline="-21367" sz="975" spc="82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Cambria"/>
                <a:cs typeface="Cambria"/>
              </a:rPr>
              <a:t>))</a:t>
            </a:r>
            <a:endParaRPr sz="10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638693" y="607782"/>
            <a:ext cx="5186680" cy="4400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014345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Count</a:t>
            </a:r>
            <a:r>
              <a:rPr dirty="0" sz="800" spc="-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Limited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Dependent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Variables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215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</a:pPr>
            <a:r>
              <a:rPr dirty="0" sz="1000" spc="-30">
                <a:latin typeface="Palatino Linotype"/>
                <a:cs typeface="Palatino Linotype"/>
              </a:rPr>
              <a:t>Denoting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54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40">
                <a:latin typeface="Cambria"/>
                <a:cs typeface="Cambria"/>
              </a:rPr>
              <a:t>(</a:t>
            </a:r>
            <a:r>
              <a:rPr dirty="0" sz="1000" spc="-40" i="1">
                <a:latin typeface="Palatino Linotype"/>
                <a:cs typeface="Palatino Linotype"/>
              </a:rPr>
              <a:t>y</a:t>
            </a:r>
            <a:r>
              <a:rPr dirty="0" baseline="-21367" sz="975" spc="-60" i="1">
                <a:latin typeface="Palatino Linotype"/>
                <a:cs typeface="Palatino Linotype"/>
              </a:rPr>
              <a:t>n</a:t>
            </a:r>
            <a:r>
              <a:rPr dirty="0" baseline="-21367" sz="975" spc="-60">
                <a:latin typeface="Palatino Linotype"/>
                <a:cs typeface="Palatino Linotype"/>
              </a:rPr>
              <a:t>1</a:t>
            </a:r>
            <a:r>
              <a:rPr dirty="0" sz="1000" spc="-40" i="1">
                <a:latin typeface="Meiryo"/>
                <a:cs typeface="Meiryo"/>
              </a:rPr>
              <a:t>,</a:t>
            </a:r>
            <a:r>
              <a:rPr dirty="0" sz="1000" spc="-170" i="1">
                <a:latin typeface="Meiryo"/>
                <a:cs typeface="Meiryo"/>
              </a:rPr>
              <a:t> </a:t>
            </a:r>
            <a:r>
              <a:rPr dirty="0" sz="1000" spc="-35" i="1">
                <a:latin typeface="Palatino Linotype"/>
                <a:cs typeface="Palatino Linotype"/>
              </a:rPr>
              <a:t>y</a:t>
            </a:r>
            <a:r>
              <a:rPr dirty="0" baseline="-21367" sz="975" spc="-52" i="1">
                <a:latin typeface="Palatino Linotype"/>
                <a:cs typeface="Palatino Linotype"/>
              </a:rPr>
              <a:t>n</a:t>
            </a:r>
            <a:r>
              <a:rPr dirty="0" baseline="-21367" sz="975" spc="-52">
                <a:latin typeface="Palatino Linotype"/>
                <a:cs typeface="Palatino Linotype"/>
              </a:rPr>
              <a:t>2</a:t>
            </a:r>
            <a:r>
              <a:rPr dirty="0" sz="1000" spc="-35" i="1">
                <a:latin typeface="Meiryo"/>
                <a:cs typeface="Meiryo"/>
              </a:rPr>
              <a:t>,</a:t>
            </a:r>
            <a:r>
              <a:rPr dirty="0" sz="1000" spc="-170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0" i="1">
                <a:latin typeface="Meiryo"/>
                <a:cs typeface="Meiryo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y</a:t>
            </a:r>
            <a:r>
              <a:rPr dirty="0" baseline="-21367" sz="975" spc="-44" i="1">
                <a:latin typeface="Palatino Linotype"/>
                <a:cs typeface="Palatino Linotype"/>
              </a:rPr>
              <a:t>nT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Cambria"/>
                <a:cs typeface="Cambria"/>
              </a:rPr>
              <a:t>)</a:t>
            </a:r>
            <a:r>
              <a:rPr dirty="0" sz="1000" spc="-4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joint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probability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periods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608786" y="1091313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554151" y="1096597"/>
            <a:ext cx="1841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70">
                <a:latin typeface="Segoe UI Symbol"/>
                <a:cs typeface="Segoe UI Symbol"/>
              </a:rPr>
              <a:t>∏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878600" y="1173923"/>
            <a:ext cx="1846580" cy="343535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395"/>
              </a:spcBef>
              <a:tabLst>
                <a:tab pos="880744" algn="l"/>
              </a:tabLst>
            </a:pP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104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baseline="-21367" sz="975" spc="15" i="1">
                <a:latin typeface="Palatino Linotype"/>
                <a:cs typeface="Palatino Linotype"/>
              </a:rPr>
              <a:t>n</a:t>
            </a:r>
            <a:r>
              <a:rPr dirty="0" sz="1000" spc="4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q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34188" sz="975" spc="-7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baseline="-21367" sz="975" spc="-30" i="1">
                <a:latin typeface="Palatino Linotype"/>
                <a:cs typeface="Palatino Linotype"/>
              </a:rPr>
              <a:t>nt</a:t>
            </a:r>
            <a:r>
              <a:rPr dirty="0" baseline="-21367" sz="975" spc="17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370" i="1">
                <a:latin typeface="Meiryo"/>
                <a:cs typeface="Meiryo"/>
              </a:rPr>
              <a:t/>
            </a:r>
            <a:r>
              <a:rPr dirty="0" baseline="-21367" sz="975" spc="82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Cambria"/>
                <a:cs typeface="Cambria"/>
              </a:rPr>
              <a:t>))</a:t>
            </a:r>
            <a:endParaRPr sz="1000">
              <a:latin typeface="Cambria"/>
              <a:cs typeface="Cambria"/>
            </a:endParaRPr>
          </a:p>
          <a:p>
            <a:pPr algn="ctr" marR="290195">
              <a:lnSpc>
                <a:spcPct val="100000"/>
              </a:lnSpc>
              <a:spcBef>
                <a:spcPts val="225"/>
              </a:spcBef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43401" y="1528884"/>
            <a:ext cx="5010785" cy="3289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unconditional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probability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integrating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expression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90" i="1">
                <a:latin typeface="Meiryo"/>
                <a:cs typeface="Meiryo"/>
              </a:rPr>
              <a:t/>
            </a:r>
            <a:r>
              <a:rPr dirty="0" sz="1000" spc="-290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Assuming that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distribution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normal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standard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deviation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baseline="-21367" sz="975" spc="-615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obtain: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87130" y="2109382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339166" y="2114210"/>
            <a:ext cx="99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05">
                <a:latin typeface="Arial"/>
                <a:cs typeface="Arial"/>
              </a:rPr>
              <a:t>∫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482725" y="1934389"/>
            <a:ext cx="1631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5">
                <a:latin typeface="Cambria"/>
                <a:cs typeface="Cambria"/>
              </a:rPr>
              <a:t>+∞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413118" y="2194079"/>
            <a:ext cx="1631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80">
                <a:latin typeface="Cambria"/>
                <a:cs typeface="Cambria"/>
              </a:rPr>
              <a:t>−∞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702301" y="1916103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647661" y="1921273"/>
            <a:ext cx="1841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70">
                <a:latin typeface="Segoe UI Symbol"/>
                <a:cs typeface="Segoe UI Symbol"/>
              </a:rPr>
              <a:t>∏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667202" y="2214077"/>
            <a:ext cx="1581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023363" y="2109382"/>
            <a:ext cx="4095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2131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722077" y="2050890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65">
                <a:latin typeface="Segoe UI Symbol"/>
                <a:cs typeface="Segoe UI Symbol"/>
              </a:rPr>
              <a:t>√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839349" y="2169761"/>
            <a:ext cx="2406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5">
                <a:latin typeface="Palatino Linotype"/>
                <a:cs typeface="Palatino Linotype"/>
              </a:rPr>
              <a:t>2</a:t>
            </a:r>
            <a:r>
              <a:rPr dirty="0" sz="1000" spc="-30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047718" y="2242429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91322" y="2036596"/>
            <a:ext cx="23374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961390" algn="l"/>
                <a:tab pos="1960245" algn="l"/>
                <a:tab pos="2129155" algn="l"/>
              </a:tabLst>
            </a:pP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spc="80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45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q</a:t>
            </a:r>
            <a:r>
              <a:rPr dirty="0" sz="1000" spc="32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spc="-390" i="1">
                <a:latin typeface="Meiryo"/>
                <a:cs typeface="Meiryo"/>
              </a:rPr>
              <a:t/>
            </a:r>
            <a:r>
              <a:rPr dirty="0" baseline="34188" sz="975" spc="30" i="1">
                <a:latin typeface="Meiryo"/>
                <a:cs typeface="Meiryo"/>
              </a:rPr>
              <a:t>⊤</a:t>
            </a:r>
            <a:r>
              <a:rPr dirty="0" sz="1000" spc="45" i="1">
                <a:latin typeface="Palatino Linotype"/>
                <a:cs typeface="Palatino Linotype"/>
              </a:rPr>
              <a:t>z</a:t>
            </a:r>
            <a:r>
              <a:rPr dirty="0" sz="1000" spc="509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sz="1000" spc="-25">
                <a:latin typeface="Cambria"/>
                <a:cs typeface="Cambria"/>
              </a:rPr>
              <a:t>))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000" spc="400">
                <a:latin typeface="Times New Roman"/>
                <a:cs typeface="Times New Roman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722077" y="1963214"/>
            <a:ext cx="6324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7350" algn="l"/>
              </a:tabLst>
            </a:pPr>
            <a:r>
              <a:rPr dirty="0" u="sng" sz="1000" spc="3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r>
              <a:rPr dirty="0" sz="1000" spc="200">
                <a:latin typeface="Palatino Linotype"/>
                <a:cs typeface="Palatino Linotype"/>
              </a:rPr>
              <a:t> </a:t>
            </a:r>
            <a:r>
              <a:rPr dirty="0" baseline="4273" sz="975">
                <a:latin typeface="Cambria"/>
                <a:cs typeface="Cambria"/>
              </a:rPr>
              <a:t>−</a:t>
            </a:r>
            <a:r>
              <a:rPr dirty="0" baseline="4273" sz="975">
                <a:latin typeface="Palatino Linotype"/>
                <a:cs typeface="Palatino Linotype"/>
              </a:rPr>
              <a:t>0.5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394275" y="1985261"/>
            <a:ext cx="9080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450" spc="-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450" spc="4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45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368875" y="2067214"/>
            <a:ext cx="13335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450" spc="-100" i="1">
                <a:latin typeface="Meiryo"/>
                <a:cs typeface="Meiryo"/>
              </a:rPr>
              <a:t/>
            </a:r>
            <a:r>
              <a:rPr dirty="0" baseline="-12345" sz="675" spc="-150" i="1">
                <a:latin typeface="Meiryo"/>
                <a:cs typeface="Meiryo"/>
              </a:rPr>
              <a:t/>
            </a:r>
            <a:endParaRPr baseline="-12345" sz="675">
              <a:latin typeface="Meiryo"/>
              <a:cs typeface="Meiryo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328780" y="1903066"/>
            <a:ext cx="2235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95">
                <a:latin typeface="Segoe UI Symbol"/>
                <a:cs typeface="Segoe UI Symbol"/>
              </a:rPr>
              <a:t>(</a:t>
            </a:r>
            <a:r>
              <a:rPr dirty="0" sz="650" spc="195">
                <a:latin typeface="Segoe UI Symbol"/>
                <a:cs typeface="Segoe UI Symbol"/>
              </a:rPr>
              <a:t>  </a:t>
            </a:r>
            <a:r>
              <a:rPr dirty="0" sz="650" spc="160">
                <a:latin typeface="Segoe UI Symbol"/>
                <a:cs typeface="Segoe UI Symbol"/>
              </a:rPr>
              <a:t>)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526747" y="1947199"/>
            <a:ext cx="546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567898" y="2036604"/>
            <a:ext cx="1555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5" i="1">
                <a:latin typeface="Palatino Linotype"/>
                <a:cs typeface="Palatino Linotype"/>
              </a:rPr>
              <a:t>d</a:t>
            </a:r>
            <a:r>
              <a:rPr dirty="0" sz="1000" spc="-45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676801" y="2383725"/>
            <a:ext cx="15024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With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change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 </a:t>
            </a:r>
            <a:r>
              <a:rPr dirty="0" sz="1000" spc="-25">
                <a:latin typeface="Palatino Linotype"/>
                <a:cs typeface="Palatino Linotype"/>
              </a:rPr>
              <a:t>variable: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/>
          <p:nvPr/>
        </p:nvSpPr>
        <p:spPr>
          <a:xfrm>
            <a:off x="1165667" y="2773044"/>
            <a:ext cx="298450" cy="41910"/>
          </a:xfrm>
          <a:custGeom>
            <a:avLst/>
            <a:gdLst/>
            <a:ahLst/>
            <a:cxnLst/>
            <a:rect l="l" t="t" r="r" b="b"/>
            <a:pathLst>
              <a:path w="298450" h="41910">
                <a:moveTo>
                  <a:pt x="0" y="0"/>
                </a:moveTo>
                <a:lnTo>
                  <a:pt x="297980" y="0"/>
                </a:lnTo>
              </a:path>
              <a:path w="298450" h="41910">
                <a:moveTo>
                  <a:pt x="117386" y="41719"/>
                </a:moveTo>
                <a:lnTo>
                  <a:pt x="180936" y="41719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 txBox="1"/>
          <p:nvPr/>
        </p:nvSpPr>
        <p:spPr>
          <a:xfrm>
            <a:off x="916717" y="2665472"/>
            <a:ext cx="10198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96900" algn="l"/>
              </a:tabLst>
            </a:pP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>
                <a:latin typeface="Lucida Sans Unicode"/>
                <a:cs typeface="Lucida Sans Unicode"/>
              </a:rPr>
              <a:t>⇒</a:t>
            </a:r>
            <a:r>
              <a:rPr dirty="0" sz="1000" spc="-45">
                <a:latin typeface="Lucida Sans Unicode"/>
                <a:cs typeface="Lucida Sans Unicod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d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270243" y="2581344"/>
            <a:ext cx="9277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84860" algn="l"/>
              </a:tabLst>
            </a:pPr>
            <a:r>
              <a:rPr dirty="0" sz="1000" spc="-60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25" i="1">
                <a:latin typeface="Palatino Linotype"/>
                <a:cs typeface="Palatino Linotype"/>
              </a:rPr>
              <a:t>d</a:t>
            </a:r>
            <a:r>
              <a:rPr dirty="0" sz="1000" spc="-45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30" name="object 30" descr=""/>
          <p:cNvSpPr/>
          <p:nvPr/>
        </p:nvSpPr>
        <p:spPr>
          <a:xfrm>
            <a:off x="1973882" y="2773044"/>
            <a:ext cx="298450" cy="41910"/>
          </a:xfrm>
          <a:custGeom>
            <a:avLst/>
            <a:gdLst/>
            <a:ahLst/>
            <a:cxnLst/>
            <a:rect l="l" t="t" r="r" b="b"/>
            <a:pathLst>
              <a:path w="298450" h="41910">
                <a:moveTo>
                  <a:pt x="0" y="0"/>
                </a:moveTo>
                <a:lnTo>
                  <a:pt x="297980" y="0"/>
                </a:lnTo>
              </a:path>
              <a:path w="298450" h="41910">
                <a:moveTo>
                  <a:pt x="117500" y="41719"/>
                </a:moveTo>
                <a:lnTo>
                  <a:pt x="181051" y="41719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 txBox="1"/>
          <p:nvPr/>
        </p:nvSpPr>
        <p:spPr>
          <a:xfrm>
            <a:off x="556079" y="2736729"/>
            <a:ext cx="1769745" cy="454025"/>
          </a:xfrm>
          <a:prstGeom prst="rect">
            <a:avLst/>
          </a:prstGeom>
        </p:spPr>
        <p:txBody>
          <a:bodyPr wrap="square" lIns="0" tIns="74295" rIns="0" bIns="0" rtlCol="0" vert="horz">
            <a:spAutoFit/>
          </a:bodyPr>
          <a:lstStyle/>
          <a:p>
            <a:pPr marL="608965">
              <a:lnSpc>
                <a:spcPct val="100000"/>
              </a:lnSpc>
              <a:spcBef>
                <a:spcPts val="585"/>
              </a:spcBef>
              <a:tabLst>
                <a:tab pos="1417320" algn="l"/>
              </a:tabLst>
            </a:pPr>
            <a:r>
              <a:rPr dirty="0" baseline="52777" sz="1500" spc="367">
                <a:latin typeface="Segoe UI Symbol"/>
                <a:cs typeface="Segoe UI Symbol"/>
              </a:rPr>
              <a:t>√</a:t>
            </a:r>
            <a:r>
              <a:rPr dirty="0" sz="1000" spc="95">
                <a:latin typeface="Palatino Linotype"/>
                <a:cs typeface="Palatino Linotype"/>
              </a:rPr>
              <a:t>2</a:t>
            </a:r>
            <a:r>
              <a:rPr dirty="0" sz="1000" spc="-260" i="1">
                <a:latin typeface="Meiryo"/>
                <a:cs typeface="Meiryo"/>
              </a:rPr>
              <a:t/>
            </a:r>
            <a:r>
              <a:rPr dirty="0" baseline="-21367" sz="975" spc="-322" i="1">
                <a:latin typeface="Meiryo"/>
                <a:cs typeface="Meiryo"/>
              </a:rPr>
              <a:t/>
            </a:r>
            <a:r>
              <a:rPr dirty="0" baseline="-21367" sz="975" i="1">
                <a:latin typeface="Meiryo"/>
                <a:cs typeface="Meiryo"/>
              </a:rPr>
              <a:t>	</a:t>
            </a:r>
            <a:r>
              <a:rPr dirty="0" baseline="52777" sz="1500" spc="300">
                <a:latin typeface="Segoe UI Symbol"/>
                <a:cs typeface="Segoe UI Symbol"/>
              </a:rPr>
              <a:t>√</a:t>
            </a:r>
            <a:r>
              <a:rPr dirty="0" sz="1000" spc="50">
                <a:latin typeface="Palatino Linotype"/>
                <a:cs typeface="Palatino Linotype"/>
              </a:rPr>
              <a:t>2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-21367" sz="975" spc="-390" i="1">
                <a:latin typeface="Meiryo"/>
                <a:cs typeface="Meiryo"/>
              </a:rPr>
              <a:t/>
            </a:r>
            <a:endParaRPr baseline="-21367" sz="975">
              <a:latin typeface="Meiryo"/>
              <a:cs typeface="Meiryo"/>
            </a:endParaRPr>
          </a:p>
          <a:p>
            <a:pPr marL="25400">
              <a:lnSpc>
                <a:spcPct val="100000"/>
              </a:lnSpc>
              <a:spcBef>
                <a:spcPts val="484"/>
              </a:spcBef>
            </a:pP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obtain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087128" y="3396627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891310" y="3323851"/>
            <a:ext cx="708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spc="140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155">
                <a:latin typeface="Cambria"/>
                <a:cs typeface="Cambria"/>
              </a:rPr>
              <a:t> </a:t>
            </a:r>
            <a:r>
              <a:rPr dirty="0" u="sng" baseline="33333" sz="1500" spc="3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333" sz="1500" spc="-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baseline="33333" sz="1500" spc="3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baseline="33333" sz="150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354249" y="3338136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65">
                <a:latin typeface="Segoe UI Symbol"/>
                <a:cs typeface="Segoe UI Symbol"/>
              </a:rPr>
              <a:t>√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5" name="object 35" descr=""/>
          <p:cNvSpPr/>
          <p:nvPr/>
        </p:nvSpPr>
        <p:spPr>
          <a:xfrm>
            <a:off x="1484449" y="3473132"/>
            <a:ext cx="77470" cy="0"/>
          </a:xfrm>
          <a:custGeom>
            <a:avLst/>
            <a:gdLst/>
            <a:ahLst/>
            <a:cxnLst/>
            <a:rect l="l" t="t" r="r" b="b"/>
            <a:pathLst>
              <a:path w="77469" h="0">
                <a:moveTo>
                  <a:pt x="0" y="0"/>
                </a:moveTo>
                <a:lnTo>
                  <a:pt x="7703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 txBox="1"/>
          <p:nvPr/>
        </p:nvSpPr>
        <p:spPr>
          <a:xfrm>
            <a:off x="1584898" y="3401454"/>
            <a:ext cx="99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05">
                <a:latin typeface="Arial"/>
                <a:cs typeface="Arial"/>
              </a:rPr>
              <a:t>∫</a:t>
            </a:r>
            <a:endParaRPr sz="1000">
              <a:latin typeface="Arial"/>
              <a:cs typeface="Aria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471749" y="3444435"/>
            <a:ext cx="3505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50" i="1">
                <a:latin typeface="Meiryo"/>
                <a:cs typeface="Meiryo"/>
              </a:rPr>
              <a:t/>
            </a:r>
            <a:r>
              <a:rPr dirty="0" sz="1000" spc="114" i="1">
                <a:latin typeface="Meiryo"/>
                <a:cs typeface="Meiryo"/>
              </a:rPr>
              <a:t>  </a:t>
            </a:r>
            <a:r>
              <a:rPr dirty="0" baseline="4273" sz="975" spc="120">
                <a:latin typeface="Cambria"/>
                <a:cs typeface="Cambria"/>
              </a:rPr>
              <a:t>−∞</a:t>
            </a:r>
            <a:endParaRPr baseline="4273" sz="975">
              <a:latin typeface="Cambria"/>
              <a:cs typeface="Cambria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728468" y="3221633"/>
            <a:ext cx="1631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5">
                <a:latin typeface="Cambria"/>
                <a:cs typeface="Cambria"/>
              </a:rPr>
              <a:t>+∞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948034" y="3203227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893518" y="3208402"/>
            <a:ext cx="1841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75">
                <a:latin typeface="Segoe UI Symbol"/>
                <a:cs typeface="Segoe UI Symbol"/>
              </a:rPr>
              <a:t>∏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913064" y="3501325"/>
            <a:ext cx="1581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805060" y="3198461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65">
                <a:latin typeface="Segoe UI Symbol"/>
                <a:cs typeface="Segoe UI Symbol"/>
              </a:rPr>
              <a:t>√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3" name="object 43" descr=""/>
          <p:cNvSpPr/>
          <p:nvPr/>
        </p:nvSpPr>
        <p:spPr>
          <a:xfrm>
            <a:off x="2935145" y="3333457"/>
            <a:ext cx="64135" cy="0"/>
          </a:xfrm>
          <a:custGeom>
            <a:avLst/>
            <a:gdLst/>
            <a:ahLst/>
            <a:cxnLst/>
            <a:rect l="l" t="t" r="r" b="b"/>
            <a:pathLst>
              <a:path w="64135" h="0">
                <a:moveTo>
                  <a:pt x="0" y="0"/>
                </a:moveTo>
                <a:lnTo>
                  <a:pt x="6355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 descr=""/>
          <p:cNvSpPr txBox="1"/>
          <p:nvPr/>
        </p:nvSpPr>
        <p:spPr>
          <a:xfrm>
            <a:off x="2269105" y="3396625"/>
            <a:ext cx="8496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21310" algn="l"/>
                <a:tab pos="79692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304318" y="3314338"/>
            <a:ext cx="1276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30">
                <a:latin typeface="Cambria"/>
                <a:cs typeface="Cambria"/>
              </a:rPr>
              <a:t>−</a:t>
            </a:r>
            <a:r>
              <a:rPr dirty="0" sz="650" spc="-32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406047" y="3312857"/>
            <a:ext cx="546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060597" y="3323844"/>
            <a:ext cx="1573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874394" algn="l"/>
                <a:tab pos="1398905" algn="l"/>
              </a:tabLst>
            </a:pP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q</a:t>
            </a:r>
            <a:r>
              <a:rPr dirty="0" sz="1000" spc="30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spc="-390" i="1">
                <a:latin typeface="Meiryo"/>
                <a:cs typeface="Meiryo"/>
              </a:rPr>
              <a:t/>
            </a:r>
            <a:r>
              <a:rPr dirty="0" baseline="34188" sz="975" spc="30" i="1">
                <a:latin typeface="Meiryo"/>
                <a:cs typeface="Meiryo"/>
              </a:rPr>
              <a:t>⊤</a:t>
            </a:r>
            <a:r>
              <a:rPr dirty="0" sz="1000" spc="45" i="1">
                <a:latin typeface="Palatino Linotype"/>
                <a:cs typeface="Palatino Linotype"/>
              </a:rPr>
              <a:t>z</a:t>
            </a:r>
            <a:r>
              <a:rPr dirty="0" sz="1000" spc="490" i="1">
                <a:latin typeface="Palatino Linotype"/>
                <a:cs typeface="Palatino Linotype"/>
              </a:rPr>
              <a:t> </a:t>
            </a:r>
            <a:r>
              <a:rPr dirty="0" sz="1000" spc="6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35">
                <a:latin typeface="Palatino Linotype"/>
                <a:cs typeface="Palatino Linotype"/>
              </a:rPr>
              <a:t>2</a:t>
            </a:r>
            <a:r>
              <a:rPr dirty="0" sz="1000" spc="-235" i="1">
                <a:latin typeface="Meiryo"/>
                <a:cs typeface="Meiryo"/>
              </a:rPr>
              <a:t/>
            </a:r>
            <a:r>
              <a:rPr dirty="0" sz="1000" spc="45" i="1">
                <a:latin typeface="Meiryo"/>
                <a:cs typeface="Meiryo"/>
              </a:rPr>
              <a:t> </a:t>
            </a:r>
            <a:r>
              <a:rPr dirty="0" sz="1000" spc="-350" i="1">
                <a:latin typeface="Meiryo"/>
                <a:cs typeface="Meiryo"/>
              </a:rPr>
              <a:t/>
            </a:r>
            <a:r>
              <a:rPr dirty="0" sz="1000" spc="-10">
                <a:latin typeface="Cambria"/>
                <a:cs typeface="Cambria"/>
              </a:rPr>
              <a:t>))</a:t>
            </a:r>
            <a:r>
              <a:rPr dirty="0" sz="1000" spc="70" i="1">
                <a:latin typeface="Palatino Linotype"/>
                <a:cs typeface="Palatino Linotype"/>
              </a:rPr>
              <a:t>e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120" i="1">
                <a:latin typeface="Palatino Linotype"/>
                <a:cs typeface="Palatino Linotype"/>
              </a:rPr>
              <a:t>d</a:t>
            </a:r>
            <a:r>
              <a:rPr dirty="0" sz="1000" spc="-31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530683" y="3652233"/>
            <a:ext cx="5036820" cy="631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31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175">
                <a:latin typeface="Palatino Linotype"/>
                <a:cs typeface="Palatino Linotype"/>
              </a:rPr>
              <a:t>he</a:t>
            </a:r>
            <a:r>
              <a:rPr dirty="0" sz="1000" spc="12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d-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and,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45">
                <a:latin typeface="Palatino Linotype"/>
                <a:cs typeface="Palatino Linotype"/>
              </a:rPr>
              <a:t>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ss-</a:t>
            </a:r>
            <a:r>
              <a:rPr dirty="0" sz="1000" spc="-5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mi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adr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75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130" i="1">
                <a:latin typeface="Meiryo"/>
                <a:cs typeface="Meiryo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eno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5" i="1">
                <a:latin typeface="Meiryo"/>
                <a:cs typeface="Meiryo"/>
              </a:rPr>
              <a:t/>
            </a:r>
            <a:r>
              <a:rPr dirty="0" baseline="-21367" sz="975" i="1">
                <a:latin typeface="Palatino Linotype"/>
                <a:cs typeface="Palatino Linotype"/>
              </a:rPr>
              <a:t>r</a:t>
            </a:r>
            <a:r>
              <a:rPr dirty="0" baseline="-21367" sz="975" spc="-142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puting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mbin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weig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35">
                <a:latin typeface="Palatino Linotype"/>
                <a:cs typeface="Palatino Linotype"/>
              </a:rPr>
              <a:t>deno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29" i="1">
                <a:latin typeface="Meiryo"/>
                <a:cs typeface="Meiryo"/>
              </a:rPr>
              <a:t/>
            </a:r>
            <a:r>
              <a:rPr dirty="0" baseline="-21367" sz="975" i="1">
                <a:latin typeface="Palatino Linotype"/>
                <a:cs typeface="Palatino Linotype"/>
              </a:rPr>
              <a:t>r</a:t>
            </a:r>
            <a:r>
              <a:rPr dirty="0" baseline="-21367" sz="975" spc="-142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 i="1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lu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05" i="1">
                <a:latin typeface="Meiryo"/>
                <a:cs typeface="Meiryo"/>
              </a:rPr>
              <a:t/>
            </a:r>
            <a:r>
              <a:rPr dirty="0" baseline="-21367" sz="975" spc="97" i="1">
                <a:latin typeface="Palatino Linotype"/>
                <a:cs typeface="Palatino Linotype"/>
              </a:rPr>
              <a:t>r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229" i="1">
                <a:latin typeface="Meiryo"/>
                <a:cs typeface="Meiryo"/>
              </a:rPr>
              <a:t/>
            </a:r>
            <a:r>
              <a:rPr dirty="0" baseline="-21367" sz="975" i="1">
                <a:latin typeface="Palatino Linotype"/>
                <a:cs typeface="Palatino Linotype"/>
              </a:rPr>
              <a:t>r</a:t>
            </a:r>
            <a:r>
              <a:rPr dirty="0" baseline="-21367" sz="975" spc="-142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087137" y="4520203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916724" y="4447536"/>
            <a:ext cx="44830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spc="80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45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≈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419758" y="4374149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/>
          <p:nvPr/>
        </p:nvSpPr>
        <p:spPr>
          <a:xfrm>
            <a:off x="1366949" y="4555096"/>
            <a:ext cx="194945" cy="0"/>
          </a:xfrm>
          <a:custGeom>
            <a:avLst/>
            <a:gdLst/>
            <a:ahLst/>
            <a:cxnLst/>
            <a:rect l="l" t="t" r="r" b="b"/>
            <a:pathLst>
              <a:path w="194944" h="0">
                <a:moveTo>
                  <a:pt x="0" y="0"/>
                </a:moveTo>
                <a:lnTo>
                  <a:pt x="19442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 descr=""/>
          <p:cNvSpPr txBox="1"/>
          <p:nvPr/>
        </p:nvSpPr>
        <p:spPr>
          <a:xfrm>
            <a:off x="1354249" y="4461819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65">
                <a:latin typeface="Segoe UI Symbol"/>
                <a:cs typeface="Segoe UI Symbol"/>
              </a:rPr>
              <a:t>√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4" name="object 54" descr=""/>
          <p:cNvSpPr/>
          <p:nvPr/>
        </p:nvSpPr>
        <p:spPr>
          <a:xfrm>
            <a:off x="1484449" y="4596815"/>
            <a:ext cx="77470" cy="0"/>
          </a:xfrm>
          <a:custGeom>
            <a:avLst/>
            <a:gdLst/>
            <a:ahLst/>
            <a:cxnLst/>
            <a:rect l="l" t="t" r="r" b="b"/>
            <a:pathLst>
              <a:path w="77469" h="0">
                <a:moveTo>
                  <a:pt x="0" y="0"/>
                </a:moveTo>
                <a:lnTo>
                  <a:pt x="7703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 descr=""/>
          <p:cNvSpPr txBox="1"/>
          <p:nvPr/>
        </p:nvSpPr>
        <p:spPr>
          <a:xfrm>
            <a:off x="1471749" y="4568119"/>
            <a:ext cx="965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640912" y="4326916"/>
            <a:ext cx="4241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5623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R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598392" y="4625010"/>
            <a:ext cx="5092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6322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r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584908" y="4332087"/>
            <a:ext cx="13995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7505" algn="l"/>
                <a:tab pos="1269365" algn="l"/>
              </a:tabLst>
            </a:pPr>
            <a:r>
              <a:rPr dirty="0" sz="1000" spc="520">
                <a:latin typeface="Segoe UI Symbol"/>
                <a:cs typeface="Segoe UI Symbol"/>
              </a:rPr>
              <a:t>∑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500">
                <a:latin typeface="Segoe UI Symbol"/>
                <a:cs typeface="Segoe UI Symbol"/>
              </a:rPr>
              <a:t>∏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baseline="5555" sz="1500" spc="7">
                <a:latin typeface="Segoe UI Symbol"/>
                <a:cs typeface="Segoe UI Symbol"/>
              </a:rPr>
              <a:t>√</a:t>
            </a:r>
            <a:endParaRPr baseline="5555" sz="1500">
              <a:latin typeface="Segoe UI Symbol"/>
              <a:cs typeface="Segoe UI Symbol"/>
            </a:endParaRPr>
          </a:p>
        </p:txBody>
      </p:sp>
      <p:sp>
        <p:nvSpPr>
          <p:cNvPr id="59" name="object 59" descr=""/>
          <p:cNvSpPr/>
          <p:nvPr/>
        </p:nvSpPr>
        <p:spPr>
          <a:xfrm>
            <a:off x="2971721" y="4457141"/>
            <a:ext cx="64135" cy="0"/>
          </a:xfrm>
          <a:custGeom>
            <a:avLst/>
            <a:gdLst/>
            <a:ahLst/>
            <a:cxnLst/>
            <a:rect l="l" t="t" r="r" b="b"/>
            <a:pathLst>
              <a:path w="64135" h="0">
                <a:moveTo>
                  <a:pt x="0" y="0"/>
                </a:moveTo>
                <a:lnTo>
                  <a:pt x="6355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 descr=""/>
          <p:cNvSpPr txBox="1"/>
          <p:nvPr/>
        </p:nvSpPr>
        <p:spPr>
          <a:xfrm>
            <a:off x="1867572" y="4520200"/>
            <a:ext cx="13512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50215" algn="l"/>
                <a:tab pos="759460" algn="l"/>
                <a:tab pos="130556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r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r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731399" y="4447533"/>
            <a:ext cx="38233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03225" algn="l"/>
                <a:tab pos="1240155" algn="l"/>
                <a:tab pos="3545840" algn="l"/>
              </a:tabLst>
            </a:pPr>
            <a:r>
              <a:rPr dirty="0" sz="1000" spc="-5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q</a:t>
            </a:r>
            <a:r>
              <a:rPr dirty="0" sz="1000" spc="30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spc="-390" i="1">
                <a:latin typeface="Meiryo"/>
                <a:cs typeface="Meiryo"/>
              </a:rPr>
              <a:t/>
            </a:r>
            <a:r>
              <a:rPr dirty="0" baseline="34188" sz="975" spc="30" i="1">
                <a:latin typeface="Meiryo"/>
                <a:cs typeface="Meiryo"/>
              </a:rPr>
              <a:t>⊤</a:t>
            </a:r>
            <a:r>
              <a:rPr dirty="0" sz="1000" spc="45" i="1">
                <a:latin typeface="Palatino Linotype"/>
                <a:cs typeface="Palatino Linotype"/>
              </a:rPr>
              <a:t>z</a:t>
            </a:r>
            <a:r>
              <a:rPr dirty="0" sz="1000" spc="49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15">
                <a:latin typeface="Palatino Linotype"/>
                <a:cs typeface="Palatino Linotype"/>
              </a:rPr>
              <a:t>2</a:t>
            </a:r>
            <a:r>
              <a:rPr dirty="0" sz="1000" spc="-315" i="1">
                <a:latin typeface="Meiryo"/>
                <a:cs typeface="Meiryo"/>
              </a:rPr>
              <a:t/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))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(9.3)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568757" y="4775911"/>
            <a:ext cx="4960620" cy="27470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log-</a:t>
            </a:r>
            <a:r>
              <a:rPr dirty="0" sz="1000" spc="-35">
                <a:latin typeface="Palatino Linotype"/>
                <a:cs typeface="Palatino Linotype"/>
              </a:rPr>
              <a:t>likelihood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function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obtained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summing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over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</a:t>
            </a:r>
            <a:r>
              <a:rPr dirty="0" sz="1000" spc="-50">
                <a:latin typeface="Palatino Linotype"/>
                <a:cs typeface="Palatino Linotype"/>
              </a:rPr>
              <a:t>individuals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logarithm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(9.3).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00">
              <a:latin typeface="Palatino Linotype"/>
              <a:cs typeface="Palatino Linotype"/>
            </a:endParaRPr>
          </a:p>
          <a:p>
            <a:pPr algn="just" marL="12700">
              <a:lnSpc>
                <a:spcPts val="1200"/>
              </a:lnSpc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-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9.1</a:t>
            </a:r>
            <a:r>
              <a:rPr dirty="0" sz="1000" spc="29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random </a:t>
            </a:r>
            <a:r>
              <a:rPr dirty="0" sz="1000" spc="-20" b="1">
                <a:latin typeface="Cambria"/>
                <a:cs typeface="Cambria"/>
              </a:rPr>
              <a:t>effects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10" b="1">
                <a:latin typeface="Cambria"/>
                <a:cs typeface="Cambria"/>
              </a:rPr>
              <a:t>logit</a:t>
            </a:r>
            <a:r>
              <a:rPr dirty="0" sz="1000" spc="3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model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3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Reelection</a:t>
            </a:r>
            <a:r>
              <a:rPr dirty="0" sz="1000" spc="-35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12700" marR="5080">
              <a:lnSpc>
                <a:spcPts val="1200"/>
              </a:lnSpc>
              <a:spcBef>
                <a:spcPts val="40"/>
              </a:spcBef>
            </a:pPr>
            <a:r>
              <a:rPr dirty="0" sz="1000" spc="-15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ender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zen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2008)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udi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influen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ﬁ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li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olitic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1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ugg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j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olitic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pleme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ansiona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ﬁ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al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lici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.e.,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du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nc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public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endin</a:t>
            </a:r>
            <a:r>
              <a:rPr dirty="0" sz="1000" spc="-2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75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16.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onside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55">
                <a:latin typeface="Palatino Linotype"/>
                <a:cs typeface="Palatino Linotype"/>
              </a:rPr>
              <a:t>when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andi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oliti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ins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tion).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dum</a:t>
            </a:r>
            <a:r>
              <a:rPr dirty="0" sz="1000" spc="-85">
                <a:latin typeface="Palatino Linotype"/>
                <a:cs typeface="Palatino Linotype"/>
              </a:rPr>
              <a:t>m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narro</a:t>
            </a:r>
            <a:r>
              <a:rPr dirty="0" sz="1000" spc="-5">
                <a:latin typeface="Courier New"/>
                <a:cs typeface="Courier New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reelect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ddefter</a:t>
            </a:r>
            <a:r>
              <a:rPr dirty="0" sz="1000" spc="-5">
                <a:latin typeface="Courier New"/>
                <a:cs typeface="Courier New"/>
              </a:rPr>
              <a:t>m</a:t>
            </a:r>
            <a:r>
              <a:rPr dirty="0" sz="1000" spc="-409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ddefey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hange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tio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ove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nme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65">
                <a:latin typeface="Palatino Linotype"/>
                <a:cs typeface="Palatino Linotype"/>
              </a:rPr>
              <a:t>udg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plus)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GD</a:t>
            </a:r>
            <a:r>
              <a:rPr dirty="0" sz="1000" spc="-1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nd,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tw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ous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</a:t>
            </a:r>
            <a:r>
              <a:rPr dirty="0" sz="1000" spc="-3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lude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8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GDP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gdpp</a:t>
            </a:r>
            <a:r>
              <a:rPr dirty="0" sz="1000" spc="-5">
                <a:latin typeface="Courier New"/>
                <a:cs typeface="Courier New"/>
              </a:rPr>
              <a:t>c</a:t>
            </a:r>
            <a:r>
              <a:rPr dirty="0" sz="1000" spc="-310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ummi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oping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dev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w </a:t>
            </a:r>
            <a:r>
              <a:rPr dirty="0" sz="1000" spc="-45">
                <a:latin typeface="Palatino Linotype"/>
                <a:cs typeface="Palatino Linotype"/>
              </a:rPr>
              <a:t>dem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craci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oral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ems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ma</a:t>
            </a:r>
            <a:r>
              <a:rPr dirty="0" sz="1000" spc="-5">
                <a:latin typeface="Courier New"/>
                <a:cs typeface="Courier New"/>
              </a:rPr>
              <a:t>j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Reelectio</a:t>
            </a:r>
            <a:r>
              <a:rPr dirty="0" sz="1000" spc="-5">
                <a:latin typeface="Courier New"/>
                <a:cs typeface="Courier New"/>
              </a:rPr>
              <a:t>n</a:t>
            </a:r>
            <a:r>
              <a:rPr dirty="0" sz="1000" spc="-425">
                <a:latin typeface="Courier New"/>
                <a:cs typeface="Courier New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ai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 b="1">
                <a:latin typeface="Cambria"/>
                <a:cs typeface="Cambria"/>
              </a:rPr>
              <a:t>p</a:t>
            </a:r>
            <a:r>
              <a:rPr dirty="0" sz="1000" spc="-30" b="1">
                <a:latin typeface="Cambria"/>
                <a:cs typeface="Cambria"/>
              </a:rPr>
              <a:t>d</a:t>
            </a:r>
            <a:r>
              <a:rPr dirty="0" sz="1000" spc="-50" b="1">
                <a:latin typeface="Cambria"/>
                <a:cs typeface="Cambria"/>
              </a:rPr>
              <a:t>e</a:t>
            </a:r>
            <a:r>
              <a:rPr dirty="0" sz="1000" spc="-50" b="1">
                <a:latin typeface="Cambria"/>
                <a:cs typeface="Cambria"/>
              </a:rPr>
              <a:t>r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581479" y="7681309"/>
            <a:ext cx="4985385" cy="14097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data("Reelection",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"pder")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568781" y="8007405"/>
            <a:ext cx="4960620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ﬁrst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logit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probit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models,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with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glm</a:t>
            </a:r>
            <a:r>
              <a:rPr dirty="0" sz="1000" spc="-24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480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uses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same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arguments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lm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supplementary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called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family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which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indicates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58664" y="607782"/>
            <a:ext cx="5295265" cy="13506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216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308610" marR="43180">
              <a:lnSpc>
                <a:spcPct val="100000"/>
              </a:lnSpc>
            </a:pPr>
            <a:r>
              <a:rPr dirty="0" sz="1000" spc="-10">
                <a:latin typeface="Palatino Linotype"/>
                <a:cs typeface="Palatino Linotype"/>
              </a:rPr>
              <a:t>distribution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response,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our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case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binomial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distribution.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link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between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parameter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distribution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linear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predictor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80" i="1">
                <a:latin typeface="Meiryo"/>
                <a:cs typeface="Meiryo"/>
              </a:rPr>
              <a:t/>
            </a:r>
            <a:r>
              <a:rPr dirty="0" baseline="29914" sz="975" spc="-270" i="1">
                <a:latin typeface="Meiryo"/>
                <a:cs typeface="Meiryo"/>
              </a:rPr>
              <a:t>⊤</a:t>
            </a:r>
            <a:r>
              <a:rPr dirty="0" sz="1000" spc="-180" i="1">
                <a:latin typeface="Palatino Linotype"/>
                <a:cs typeface="Palatino Linotype"/>
              </a:rPr>
              <a:t>x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indicated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with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Courier New"/>
                <a:cs typeface="Courier New"/>
              </a:rPr>
              <a:t>link</a:t>
            </a:r>
            <a:r>
              <a:rPr dirty="0" sz="1000" spc="-9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argu- </a:t>
            </a:r>
            <a:r>
              <a:rPr dirty="0" sz="1000" spc="-20">
                <a:latin typeface="Palatino Linotype"/>
                <a:cs typeface="Palatino Linotype"/>
              </a:rPr>
              <a:t>ment.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Courier New"/>
                <a:cs typeface="Courier New"/>
              </a:rPr>
              <a:t>family</a:t>
            </a:r>
            <a:r>
              <a:rPr dirty="0" sz="1000" spc="-95">
                <a:latin typeface="Courier New"/>
                <a:cs typeface="Courier New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argument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either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 </a:t>
            </a:r>
            <a:r>
              <a:rPr dirty="0" sz="1000" spc="-25">
                <a:latin typeface="Palatino Linotype"/>
                <a:cs typeface="Palatino Linotype"/>
              </a:rPr>
              <a:t>character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string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(here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’binomial’</a:t>
            </a:r>
            <a:r>
              <a:rPr dirty="0" sz="1000" spc="-10">
                <a:latin typeface="Palatino Linotype"/>
                <a:cs typeface="Palatino Linotype"/>
              </a:rPr>
              <a:t>),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name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function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(here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binomial</a:t>
            </a:r>
            <a:r>
              <a:rPr dirty="0" sz="1000" spc="-10">
                <a:latin typeface="Palatino Linotype"/>
                <a:cs typeface="Palatino Linotype"/>
              </a:rPr>
              <a:t>)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function</a:t>
            </a:r>
            <a:r>
              <a:rPr dirty="0" sz="1000" spc="-10">
                <a:latin typeface="Palatino Linotype"/>
                <a:cs typeface="Palatino Linotype"/>
              </a:rPr>
              <a:t> call </a:t>
            </a:r>
            <a:r>
              <a:rPr dirty="0" sz="1000" spc="-20">
                <a:latin typeface="Palatino Linotype"/>
                <a:cs typeface="Palatino Linotype"/>
              </a:rPr>
              <a:t>(here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binomial()</a:t>
            </a:r>
            <a:r>
              <a:rPr dirty="0" sz="1000" spc="-10">
                <a:latin typeface="Palatino Linotype"/>
                <a:cs typeface="Palatino Linotype"/>
              </a:rPr>
              <a:t>).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last </a:t>
            </a:r>
            <a:r>
              <a:rPr dirty="0" sz="1000" spc="-40">
                <a:latin typeface="Palatino Linotype"/>
                <a:cs typeface="Palatino Linotype"/>
              </a:rPr>
              <a:t>possibility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only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allows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link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default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one.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logit </a:t>
            </a:r>
            <a:r>
              <a:rPr dirty="0" sz="1000" spc="-30">
                <a:latin typeface="Palatino Linotype"/>
                <a:cs typeface="Palatino Linotype"/>
              </a:rPr>
              <a:t>model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obtained </a:t>
            </a:r>
            <a:r>
              <a:rPr dirty="0" sz="1000">
                <a:latin typeface="Palatino Linotype"/>
                <a:cs typeface="Palatino Linotype"/>
              </a:rPr>
              <a:t>with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Courier New"/>
                <a:cs typeface="Courier New"/>
              </a:rPr>
              <a:t>link</a:t>
            </a:r>
            <a:r>
              <a:rPr dirty="0" sz="1000" spc="-114">
                <a:latin typeface="Courier New"/>
                <a:cs typeface="Courier New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-25">
                <a:latin typeface="Courier New"/>
                <a:cs typeface="Courier New"/>
              </a:rPr>
              <a:t>’logit’</a:t>
            </a:r>
            <a:r>
              <a:rPr dirty="0" sz="1000" spc="-125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(the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default),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probit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with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link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>
                <a:latin typeface="Courier New"/>
                <a:cs typeface="Courier New"/>
              </a:rPr>
              <a:t>’probit’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four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commands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compute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logit</a:t>
            </a:r>
            <a:r>
              <a:rPr dirty="0" sz="1000" spc="-10">
                <a:latin typeface="Palatino Linotype"/>
                <a:cs typeface="Palatino Linotype"/>
              </a:rPr>
              <a:t> model: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2144617"/>
            <a:ext cx="4985385" cy="70802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elect.l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glm(reelect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ddefterm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ddefey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gdppc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dev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maj,</a:t>
            </a:r>
            <a:endParaRPr sz="800">
              <a:latin typeface="Courier New"/>
              <a:cs typeface="Courier New"/>
            </a:endParaRPr>
          </a:p>
          <a:p>
            <a:pPr marL="24765" marR="943610" indent="60706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Reelection,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family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"binomial",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subset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narrow) </a:t>
            </a:r>
            <a:r>
              <a:rPr dirty="0" sz="800">
                <a:latin typeface="Courier New"/>
                <a:cs typeface="Courier New"/>
              </a:rPr>
              <a:t>l2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update(elect.l,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family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binomial)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l3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update(elect.l,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family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binomial())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l4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update(elect.l, </a:t>
            </a:r>
            <a:r>
              <a:rPr dirty="0" sz="800">
                <a:latin typeface="Courier New"/>
                <a:cs typeface="Courier New"/>
              </a:rPr>
              <a:t>family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binomial(link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'logit'))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54831" y="3037412"/>
            <a:ext cx="4071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while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only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command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allows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probit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67532" y="3401002"/>
            <a:ext cx="4985385" cy="14097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elect.p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update(elect.l,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family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binomial(link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'probit'))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54779" y="3726984"/>
            <a:ext cx="4960620" cy="12566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syntax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pglm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similar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glm</a:t>
            </a:r>
            <a:r>
              <a:rPr dirty="0" sz="1000" spc="-20">
                <a:latin typeface="Palatino Linotype"/>
                <a:cs typeface="Palatino Linotype"/>
              </a:rPr>
              <a:t>. </a:t>
            </a:r>
            <a:r>
              <a:rPr dirty="0" sz="1000" spc="-45">
                <a:latin typeface="Palatino Linotype"/>
                <a:cs typeface="Palatino Linotype"/>
              </a:rPr>
              <a:t>Like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plm</a:t>
            </a:r>
            <a:r>
              <a:rPr dirty="0" sz="1000" spc="-2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ways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describing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structure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sample:</a:t>
            </a:r>
            <a:endParaRPr sz="1000">
              <a:latin typeface="Palatino Linotype"/>
              <a:cs typeface="Palatino Linotype"/>
            </a:endParaRPr>
          </a:p>
          <a:p>
            <a:pPr marL="141605" indent="-129539">
              <a:lnSpc>
                <a:spcPts val="1200"/>
              </a:lnSpc>
              <a:spcBef>
                <a:spcPts val="755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providing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pdata.frame</a:t>
            </a:r>
            <a:r>
              <a:rPr dirty="0" sz="1000" spc="-355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data</a:t>
            </a:r>
            <a:r>
              <a:rPr dirty="0" sz="1000" spc="-36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argument,</a:t>
            </a:r>
            <a:endParaRPr sz="1000">
              <a:latin typeface="Palatino Linotype"/>
              <a:cs typeface="Palatino Linotype"/>
            </a:endParaRPr>
          </a:p>
          <a:p>
            <a:pPr marL="141605" indent="-129539">
              <a:lnSpc>
                <a:spcPts val="1195"/>
              </a:lnSpc>
              <a:buFont typeface="Cambria"/>
              <a:buChar char="•"/>
              <a:tabLst>
                <a:tab pos="142240" algn="l"/>
              </a:tabLst>
            </a:pP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providing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data.frame</a:t>
            </a:r>
            <a:r>
              <a:rPr dirty="0" sz="1000" spc="-340">
                <a:latin typeface="Courier New"/>
                <a:cs typeface="Courier New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index</a:t>
            </a:r>
            <a:r>
              <a:rPr dirty="0" sz="1000" spc="-345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argument,</a:t>
            </a:r>
            <a:endParaRPr sz="1000">
              <a:latin typeface="Palatino Linotype"/>
              <a:cs typeface="Palatino Linotype"/>
            </a:endParaRPr>
          </a:p>
          <a:p>
            <a:pPr marL="141605" marR="5080" indent="-129539">
              <a:lnSpc>
                <a:spcPts val="1200"/>
              </a:lnSpc>
              <a:spcBef>
                <a:spcPts val="35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providing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data.frame</a:t>
            </a:r>
            <a:r>
              <a:rPr dirty="0" sz="1000" spc="-350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columns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contain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individual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indexes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(which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Reelection</a:t>
            </a:r>
            <a:r>
              <a:rPr dirty="0" sz="1000" spc="-355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-10">
                <a:latin typeface="Palatino Linotype"/>
                <a:cs typeface="Palatino Linotype"/>
              </a:rPr>
              <a:t> set).</a:t>
            </a:r>
            <a:endParaRPr sz="1000">
              <a:latin typeface="Palatino Linotype"/>
              <a:cs typeface="Palatino Linotype"/>
            </a:endParaRPr>
          </a:p>
          <a:p>
            <a:pPr marL="120650">
              <a:lnSpc>
                <a:spcPct val="100000"/>
              </a:lnSpc>
              <a:spcBef>
                <a:spcPts val="51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logit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probit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random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below: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67532" y="5169795"/>
            <a:ext cx="4985385" cy="70802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library("pglm")</a:t>
            </a:r>
            <a:endParaRPr sz="800">
              <a:latin typeface="Courier New"/>
              <a:cs typeface="Courier New"/>
            </a:endParaRPr>
          </a:p>
          <a:p>
            <a:pPr marL="996950" marR="727710" indent="-97218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elect.pl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pglm(reelect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ddefterm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ddefey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gdppc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dev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maj, </a:t>
            </a:r>
            <a:r>
              <a:rPr dirty="0" sz="800">
                <a:latin typeface="Courier New"/>
                <a:cs typeface="Courier New"/>
              </a:rPr>
              <a:t>Reelection,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family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binomial(link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'logit'),</a:t>
            </a:r>
            <a:endParaRPr sz="800">
              <a:latin typeface="Courier New"/>
              <a:cs typeface="Courier New"/>
            </a:endParaRPr>
          </a:p>
          <a:p>
            <a:pPr marL="99695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subset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narrow)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elect.pp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update(elect.pl,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family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binomial(link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'probit'))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662841" y="6062704"/>
            <a:ext cx="46170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Estimation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results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presented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screenreg</a:t>
            </a:r>
            <a:r>
              <a:rPr dirty="0" sz="1000" spc="-345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texreg </a:t>
            </a:r>
            <a:r>
              <a:rPr dirty="0" sz="1000" spc="-10">
                <a:latin typeface="Palatino Linotype"/>
                <a:cs typeface="Palatino Linotype"/>
              </a:rPr>
              <a:t>package:</a:t>
            </a:r>
            <a:endParaRPr sz="1000">
              <a:latin typeface="Palatino Linotype"/>
              <a:cs typeface="Palatino Linotype"/>
            </a:endParaRPr>
          </a:p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67532" y="6426181"/>
          <a:ext cx="4985385" cy="16986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05510"/>
                <a:gridCol w="880744"/>
                <a:gridCol w="850264"/>
                <a:gridCol w="789939"/>
                <a:gridCol w="1558925"/>
              </a:tblGrid>
              <a:tr h="1132205">
                <a:tc gridSpan="5">
                  <a:txBody>
                    <a:bodyPr/>
                    <a:lstStyle/>
                    <a:p>
                      <a:pPr marL="2476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library("texreg")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screenreg(list(logit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elect.l,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probit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elect.p,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632460" marR="1672589" indent="303530">
                        <a:lnSpc>
                          <a:spcPct val="11630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plogit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elect.pl,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pprobit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elect.pp),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digits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3)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 marR="859790">
                        <a:lnSpc>
                          <a:spcPct val="10000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===================================================================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algn="ctr" marR="128905">
                        <a:lnSpc>
                          <a:spcPct val="100000"/>
                        </a:lnSpc>
                        <a:spcBef>
                          <a:spcPts val="155"/>
                        </a:spcBef>
                        <a:tabLst>
                          <a:tab pos="789305" algn="l"/>
                          <a:tab pos="1639570" algn="l"/>
                          <a:tab pos="2428875" algn="l"/>
                        </a:tabLst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logit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probit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plogit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pprobit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algn="ctr" marR="85661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110">
                          <a:latin typeface="Courier New"/>
                          <a:cs typeface="Courier New"/>
                        </a:rPr>
                        <a:t>–––––––––––––––––––––––––––––––––––––––––––––––––––– 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(Intercept)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127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1.328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0.822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1.537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0.942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1209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(0.410)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(0.248)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(0.489)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(0.294)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ddefterm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127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14.413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161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8.381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14.086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161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8.223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1209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(7.746)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(4.685)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(8.211)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(4.853)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640363" y="607782"/>
            <a:ext cx="21723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Count</a:t>
            </a:r>
            <a:r>
              <a:rPr dirty="0" sz="800" spc="-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Limited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Dependent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Variables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217</a:t>
            </a:r>
            <a:endParaRPr sz="800">
              <a:latin typeface="Calibri"/>
              <a:cs typeface="Calibri"/>
            </a:endParaRPr>
          </a:p>
        </p:txBody>
      </p:sp>
      <p:graphicFrame>
        <p:nvGraphicFramePr>
          <p:cNvPr id="4" name="object 4" descr=""/>
          <p:cNvGraphicFramePr>
            <a:graphicFrameLocks noGrp="1"/>
          </p:cNvGraphicFramePr>
          <p:nvPr/>
        </p:nvGraphicFramePr>
        <p:xfrm>
          <a:off x="571948" y="919219"/>
          <a:ext cx="4994910" cy="25273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45515"/>
                <a:gridCol w="759460"/>
                <a:gridCol w="819785"/>
                <a:gridCol w="819785"/>
                <a:gridCol w="1649729"/>
              </a:tblGrid>
              <a:tr h="140335">
                <a:tc>
                  <a:txBody>
                    <a:bodyPr/>
                    <a:lstStyle/>
                    <a:p>
                      <a:pPr marL="34290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ddefey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ts val="91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14.171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73050">
                        <a:lnSpc>
                          <a:spcPts val="91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8.555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1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13.793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06489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8.339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708025">
                <a:tc>
                  <a:txBody>
                    <a:bodyPr/>
                    <a:lstStyle/>
                    <a:p>
                      <a:pPr marL="34290" marR="599440">
                        <a:lnSpc>
                          <a:spcPts val="2230"/>
                        </a:lnSpc>
                        <a:spcBef>
                          <a:spcPts val="9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gdppc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dev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12065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(6.660)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182245" marR="83185">
                        <a:lnSpc>
                          <a:spcPct val="11619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17.017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*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(6.911)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0.822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*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(0.358)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1209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(4.039)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1209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10.652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*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1209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(4.198)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12090" marR="113664" indent="60325">
                        <a:lnSpc>
                          <a:spcPct val="11619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0.504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*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(0.218)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(6.998)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2570" marR="83185">
                        <a:lnSpc>
                          <a:spcPct val="11619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19.380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*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(7.618)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0.893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*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(0.430)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1209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(4.257)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12090" marR="882650">
                        <a:lnSpc>
                          <a:spcPts val="1120"/>
                        </a:lnSpc>
                        <a:spcBef>
                          <a:spcPts val="60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12.076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(4.602)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73050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0.541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*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1209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(0.258)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34290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nd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0.683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7305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0.425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0289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0.810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06489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0.495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708025">
                <a:tc>
                  <a:txBody>
                    <a:bodyPr/>
                    <a:lstStyle/>
                    <a:p>
                      <a:pPr marL="34290" marR="599440">
                        <a:lnSpc>
                          <a:spcPts val="2230"/>
                        </a:lnSpc>
                        <a:spcBef>
                          <a:spcPts val="95"/>
                        </a:spcBef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maj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sigma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12065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(0.380)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257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0.768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*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18224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(0.314)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1209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(0.232)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12090" marR="113664" indent="60325">
                        <a:lnSpc>
                          <a:spcPct val="11630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0.472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*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(0.192)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4257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(0.439)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30289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0.847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*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257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(0.381)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30289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0.841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*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257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(0.346)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1209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(0.264)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12090" marR="943610" indent="60325">
                        <a:lnSpc>
                          <a:spcPct val="11630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0.515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*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(0.230)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1209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0.518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*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1209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(0.205)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60655">
                <a:tc gridSpan="5">
                  <a:txBody>
                    <a:bodyPr/>
                    <a:lstStyle/>
                    <a:p>
                      <a:pPr marL="51435">
                        <a:lnSpc>
                          <a:spcPts val="925"/>
                        </a:lnSpc>
                      </a:pPr>
                      <a:r>
                        <a:rPr dirty="0" sz="800" spc="110">
                          <a:latin typeface="Courier New"/>
                          <a:cs typeface="Courier New"/>
                        </a:rPr>
                        <a:t>–––––––––––––––––––––––––––––––––––––––––––––––––––– 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21920">
                <a:tc>
                  <a:txBody>
                    <a:bodyPr/>
                    <a:lstStyle/>
                    <a:p>
                      <a:pPr marL="34290">
                        <a:lnSpc>
                          <a:spcPts val="77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AIC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343.708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343.851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34290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BIC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368.497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511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368.640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3429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Log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Likelihood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-164.854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-164.926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-163.435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06489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-163.434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3429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Deviance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329.708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329.851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21920">
                <a:tc>
                  <a:txBody>
                    <a:bodyPr/>
                    <a:lstStyle/>
                    <a:p>
                      <a:pPr marL="34290">
                        <a:lnSpc>
                          <a:spcPts val="86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Num.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obs.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86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255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ts val="86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255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1610">
                        <a:lnSpc>
                          <a:spcPts val="86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255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ts val="86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255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5" name="object 5" descr=""/>
          <p:cNvSpPr/>
          <p:nvPr/>
        </p:nvSpPr>
        <p:spPr>
          <a:xfrm>
            <a:off x="581479" y="3469931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568762" y="3431528"/>
            <a:ext cx="4960620" cy="2050414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37465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===================================================================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***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0.001,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**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*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0.05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00">
              <a:latin typeface="Courier New"/>
              <a:cs typeface="Courier New"/>
            </a:endParaRPr>
          </a:p>
          <a:p>
            <a:pPr algn="just" marL="12700" marR="5080" indent="107950">
              <a:lnSpc>
                <a:spcPct val="100000"/>
              </a:lnSpc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ility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eing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ger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oping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wly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em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j</a:t>
            </a:r>
            <a:r>
              <a:rPr dirty="0" sz="1000" spc="-1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y</a:t>
            </a:r>
            <a:r>
              <a:rPr dirty="0" sz="1000" spc="-6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14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g</a:t>
            </a:r>
            <a:r>
              <a:rPr dirty="0" cap="small" sz="1000" spc="85" b="1">
                <a:latin typeface="Cambria"/>
                <a:cs typeface="Cambria"/>
              </a:rPr>
              <a:t>d</a:t>
            </a:r>
            <a:r>
              <a:rPr dirty="0" sz="1000" spc="-35" b="1">
                <a:latin typeface="Cambria"/>
                <a:cs typeface="Cambria"/>
              </a:rPr>
              <a:t>p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itive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ility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eing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d.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ﬁ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oli</a:t>
            </a:r>
            <a:r>
              <a:rPr dirty="0" sz="1000" spc="5">
                <a:latin typeface="Palatino Linotype"/>
                <a:cs typeface="Palatino Linotype"/>
              </a:rPr>
              <a:t>c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sitive,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ansiona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ﬁ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lici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do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tic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sitive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ility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eing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tra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30">
                <a:latin typeface="Palatino Linotype"/>
                <a:cs typeface="Palatino Linotype"/>
              </a:rPr>
              <a:t>indi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end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san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lici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900" b="1">
                <a:latin typeface="Calibri"/>
                <a:cs typeface="Calibri"/>
              </a:rPr>
              <a:t>9.1.2.2</a:t>
            </a:r>
            <a:r>
              <a:rPr dirty="0" sz="900" spc="275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Ordered</a:t>
            </a:r>
            <a:r>
              <a:rPr dirty="0" sz="900" spc="-10" b="1">
                <a:latin typeface="Calibri"/>
                <a:cs typeface="Calibri"/>
              </a:rPr>
              <a:t> Models</a:t>
            </a:r>
            <a:endParaRPr sz="900">
              <a:latin typeface="Calibri"/>
              <a:cs typeface="Calibri"/>
            </a:endParaRPr>
          </a:p>
          <a:p>
            <a:pPr marL="12700" marR="5080">
              <a:lnSpc>
                <a:spcPct val="100000"/>
              </a:lnSpc>
              <a:spcBef>
                <a:spcPts val="1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line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reasoning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very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similar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binomial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models.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joint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probability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given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value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608792" y="5529017"/>
            <a:ext cx="2552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1526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J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554158" y="5534188"/>
            <a:ext cx="3689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50">
                <a:latin typeface="Segoe UI Symbol"/>
                <a:cs typeface="Segoe UI Symbol"/>
              </a:rPr>
              <a:t>∏</a:t>
            </a:r>
            <a:r>
              <a:rPr dirty="0" sz="1000" spc="-110">
                <a:latin typeface="Segoe UI Symbol"/>
                <a:cs typeface="Segoe UI Symbol"/>
              </a:rPr>
              <a:t> </a:t>
            </a:r>
            <a:r>
              <a:rPr dirty="0" sz="1000" spc="-50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65897" y="5610276"/>
            <a:ext cx="3831590" cy="346075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405"/>
              </a:spcBef>
              <a:tabLst>
                <a:tab pos="1077595" algn="l"/>
              </a:tabLst>
            </a:pP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104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baseline="-21367" sz="975" spc="15" i="1">
                <a:latin typeface="Palatino Linotype"/>
                <a:cs typeface="Palatino Linotype"/>
              </a:rPr>
              <a:t>n</a:t>
            </a:r>
            <a:r>
              <a:rPr dirty="0" sz="1000" spc="4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1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j</a:t>
            </a:r>
            <a:r>
              <a:rPr dirty="0" sz="1000" spc="-70">
                <a:latin typeface="Cambria"/>
                <a:cs typeface="Cambria"/>
              </a:rPr>
              <a:t>)[</a:t>
            </a:r>
            <a:r>
              <a:rPr dirty="0" sz="1000" spc="-70" i="1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Cambria"/>
                <a:cs typeface="Cambria"/>
              </a:rPr>
              <a:t>(</a:t>
            </a:r>
            <a:r>
              <a:rPr dirty="0" sz="1000" spc="-70" i="1">
                <a:latin typeface="Meiryo"/>
                <a:cs typeface="Meiryo"/>
              </a:rPr>
              <a:t/>
            </a:r>
            <a:r>
              <a:rPr dirty="0" baseline="-21367" sz="975" spc="-104" i="1">
                <a:latin typeface="Palatino Linotype"/>
                <a:cs typeface="Palatino Linotype"/>
              </a:rPr>
              <a:t>j</a:t>
            </a:r>
            <a:r>
              <a:rPr dirty="0" baseline="-21367" sz="975" spc="127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10" i="1">
                <a:latin typeface="Palatino Linotype"/>
                <a:cs typeface="Palatino Linotype"/>
              </a:rPr>
              <a:t>x</a:t>
            </a:r>
            <a:r>
              <a:rPr dirty="0" baseline="-21367" sz="975" spc="7" i="1">
                <a:latin typeface="Palatino Linotype"/>
                <a:cs typeface="Palatino Linotype"/>
              </a:rPr>
              <a:t>nt</a:t>
            </a:r>
            <a:r>
              <a:rPr dirty="0" baseline="-21367" sz="975" spc="16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505" i="1">
                <a:latin typeface="Meiryo"/>
                <a:cs typeface="Meiryo"/>
              </a:rPr>
              <a:t/>
            </a:r>
            <a:r>
              <a:rPr dirty="0" baseline="-21367" sz="975" spc="30" i="1">
                <a:latin typeface="Palatino Linotype"/>
                <a:cs typeface="Palatino Linotype"/>
              </a:rPr>
              <a:t>n</a:t>
            </a:r>
            <a:r>
              <a:rPr dirty="0" sz="1000" spc="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−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-21367" sz="975" spc="-22" i="1">
                <a:latin typeface="Palatino Linotype"/>
                <a:cs typeface="Palatino Linotype"/>
              </a:rPr>
              <a:t>j</a:t>
            </a:r>
            <a:r>
              <a:rPr dirty="0" baseline="-21367" sz="975" spc="209">
                <a:latin typeface="Cambria"/>
                <a:cs typeface="Cambria"/>
              </a:rPr>
              <a:t>−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127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10" i="1">
                <a:latin typeface="Palatino Linotype"/>
                <a:cs typeface="Palatino Linotype"/>
              </a:rPr>
              <a:t>x</a:t>
            </a:r>
            <a:r>
              <a:rPr dirty="0" baseline="-21367" sz="975" spc="7" i="1">
                <a:latin typeface="Palatino Linotype"/>
                <a:cs typeface="Palatino Linotype"/>
              </a:rPr>
              <a:t>nt</a:t>
            </a:r>
            <a:r>
              <a:rPr dirty="0" baseline="-21367" sz="975" spc="16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  <a:p>
            <a:pPr marL="720090">
              <a:lnSpc>
                <a:spcPct val="100000"/>
              </a:lnSpc>
              <a:spcBef>
                <a:spcPts val="229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440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j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676804" y="5991953"/>
            <a:ext cx="47650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Assuming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normal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distribution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unconditional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probability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339163" y="6408582"/>
            <a:ext cx="99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05">
                <a:latin typeface="Arial"/>
                <a:cs typeface="Arial"/>
              </a:rPr>
              <a:t>∫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482723" y="6228761"/>
            <a:ext cx="1631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5">
                <a:latin typeface="Cambria"/>
                <a:cs typeface="Cambria"/>
              </a:rPr>
              <a:t>+∞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413116" y="6488451"/>
            <a:ext cx="1631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80">
                <a:latin typeface="Cambria"/>
                <a:cs typeface="Cambria"/>
              </a:rPr>
              <a:t>−∞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702299" y="6210474"/>
            <a:ext cx="2552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1526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J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647659" y="6215640"/>
            <a:ext cx="3689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50">
                <a:latin typeface="Segoe UI Symbol"/>
                <a:cs typeface="Segoe UI Symbol"/>
              </a:rPr>
              <a:t>∏</a:t>
            </a:r>
            <a:r>
              <a:rPr dirty="0" sz="1000" spc="-110">
                <a:latin typeface="Segoe UI Symbol"/>
                <a:cs typeface="Segoe UI Symbol"/>
              </a:rPr>
              <a:t> </a:t>
            </a:r>
            <a:r>
              <a:rPr dirty="0" sz="1000" spc="-50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878625" y="6330968"/>
            <a:ext cx="38042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158240" algn="l"/>
              </a:tabLst>
            </a:pPr>
            <a:r>
              <a:rPr dirty="0" sz="1000">
                <a:latin typeface="Palatino Linotype"/>
                <a:cs typeface="Palatino Linotype"/>
              </a:rPr>
              <a:t>P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1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j</a:t>
            </a:r>
            <a:r>
              <a:rPr dirty="0" sz="1000" spc="-70">
                <a:latin typeface="Cambria"/>
                <a:cs typeface="Cambria"/>
              </a:rPr>
              <a:t>)[</a:t>
            </a:r>
            <a:r>
              <a:rPr dirty="0" sz="1000" spc="-70" i="1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Cambria"/>
                <a:cs typeface="Cambria"/>
              </a:rPr>
              <a:t>(</a:t>
            </a:r>
            <a:r>
              <a:rPr dirty="0" sz="1000" spc="-70" i="1">
                <a:latin typeface="Meiryo"/>
                <a:cs typeface="Meiryo"/>
              </a:rPr>
              <a:t/>
            </a:r>
            <a:r>
              <a:rPr dirty="0" baseline="-21367" sz="975" spc="-104" i="1">
                <a:latin typeface="Palatino Linotype"/>
                <a:cs typeface="Palatino Linotype"/>
              </a:rPr>
              <a:t>j</a:t>
            </a:r>
            <a:r>
              <a:rPr dirty="0" baseline="-21367" sz="975" spc="127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10" i="1">
                <a:latin typeface="Palatino Linotype"/>
                <a:cs typeface="Palatino Linotype"/>
              </a:rPr>
              <a:t>x</a:t>
            </a:r>
            <a:r>
              <a:rPr dirty="0" baseline="-21367" sz="975" spc="7" i="1">
                <a:latin typeface="Palatino Linotype"/>
                <a:cs typeface="Palatino Linotype"/>
              </a:rPr>
              <a:t>nt</a:t>
            </a:r>
            <a:r>
              <a:rPr dirty="0" baseline="-21367" sz="975" spc="16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459" i="1">
                <a:latin typeface="Meiryo"/>
                <a:cs typeface="Meiryo"/>
              </a:rPr>
              <a:t/>
            </a:r>
            <a:r>
              <a:rPr dirty="0" sz="1000" spc="-1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−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-21367" sz="975" spc="-22" i="1">
                <a:latin typeface="Palatino Linotype"/>
                <a:cs typeface="Palatino Linotype"/>
              </a:rPr>
              <a:t>j</a:t>
            </a:r>
            <a:r>
              <a:rPr dirty="0" baseline="-21367" sz="975" spc="209">
                <a:latin typeface="Cambria"/>
                <a:cs typeface="Cambria"/>
              </a:rPr>
              <a:t>−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127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10" i="1">
                <a:latin typeface="Palatino Linotype"/>
                <a:cs typeface="Palatino Linotype"/>
              </a:rPr>
              <a:t>x</a:t>
            </a:r>
            <a:r>
              <a:rPr dirty="0" baseline="-21367" sz="975" spc="7" i="1">
                <a:latin typeface="Palatino Linotype"/>
                <a:cs typeface="Palatino Linotype"/>
              </a:rPr>
              <a:t>nt</a:t>
            </a:r>
            <a:r>
              <a:rPr dirty="0" baseline="-21367" sz="975" spc="16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165" i="1">
                <a:latin typeface="Meiryo"/>
                <a:cs typeface="Meiryo"/>
              </a:rPr>
              <a:t/>
            </a:r>
            <a:r>
              <a:rPr dirty="0" sz="1000" spc="-16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667200" y="6509366"/>
            <a:ext cx="3429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440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j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336779" y="6740735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0">
                <a:latin typeface="Cambria"/>
                <a:cs typeface="Cambria"/>
              </a:rPr>
              <a:t>×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461005" y="6755021"/>
            <a:ext cx="312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8450" algn="l"/>
              </a:tabLst>
            </a:pPr>
            <a:r>
              <a:rPr dirty="0" sz="1000" spc="15">
                <a:latin typeface="Segoe UI Symbol"/>
                <a:cs typeface="Segoe UI Symbol"/>
              </a:rPr>
              <a:t>√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461005" y="6667348"/>
            <a:ext cx="6324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7350" algn="l"/>
              </a:tabLst>
            </a:pPr>
            <a:r>
              <a:rPr dirty="0" u="sng" sz="1000" spc="3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r>
              <a:rPr dirty="0" sz="1000" spc="200">
                <a:latin typeface="Palatino Linotype"/>
                <a:cs typeface="Palatino Linotype"/>
              </a:rPr>
              <a:t> </a:t>
            </a:r>
            <a:r>
              <a:rPr dirty="0" baseline="4273" sz="975">
                <a:latin typeface="Cambria"/>
                <a:cs typeface="Cambria"/>
              </a:rPr>
              <a:t>−</a:t>
            </a:r>
            <a:r>
              <a:rPr dirty="0" baseline="4273" sz="975">
                <a:latin typeface="Palatino Linotype"/>
                <a:cs typeface="Palatino Linotype"/>
              </a:rPr>
              <a:t>0.5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133318" y="6689392"/>
            <a:ext cx="9080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450" spc="-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450" spc="4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45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107918" y="6771459"/>
            <a:ext cx="13335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450" spc="-100" i="1">
                <a:latin typeface="Meiryo"/>
                <a:cs typeface="Meiryo"/>
              </a:rPr>
              <a:t/>
            </a:r>
            <a:r>
              <a:rPr dirty="0" baseline="-12345" sz="675" spc="-150" i="1">
                <a:latin typeface="Meiryo"/>
                <a:cs typeface="Meiryo"/>
              </a:rPr>
              <a:t/>
            </a:r>
            <a:endParaRPr baseline="-12345" sz="675">
              <a:latin typeface="Meiryo"/>
              <a:cs typeface="Meiryo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067827" y="6607202"/>
            <a:ext cx="2235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95">
                <a:latin typeface="Segoe UI Symbol"/>
                <a:cs typeface="Segoe UI Symbol"/>
              </a:rPr>
              <a:t>(</a:t>
            </a:r>
            <a:r>
              <a:rPr dirty="0" sz="650" spc="195">
                <a:latin typeface="Segoe UI Symbol"/>
                <a:cs typeface="Segoe UI Symbol"/>
              </a:rPr>
              <a:t>  </a:t>
            </a:r>
            <a:r>
              <a:rPr dirty="0" sz="650" spc="160">
                <a:latin typeface="Segoe UI Symbol"/>
                <a:cs typeface="Segoe UI Symbol"/>
              </a:rPr>
              <a:t>)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265789" y="6651444"/>
            <a:ext cx="546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851113" y="6740731"/>
            <a:ext cx="6115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67995" algn="l"/>
              </a:tabLst>
            </a:pPr>
            <a:r>
              <a:rPr dirty="0" sz="1000" spc="-50" i="1">
                <a:latin typeface="Palatino Linotype"/>
                <a:cs typeface="Palatino Linotype"/>
              </a:rPr>
              <a:t>e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20" i="1">
                <a:latin typeface="Palatino Linotype"/>
                <a:cs typeface="Palatino Linotype"/>
              </a:rPr>
              <a:t>d</a:t>
            </a:r>
            <a:r>
              <a:rPr dirty="0" sz="1000" spc="-45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664088" y="6806157"/>
            <a:ext cx="3144520" cy="464820"/>
          </a:xfrm>
          <a:prstGeom prst="rect">
            <a:avLst/>
          </a:prstGeom>
        </p:spPr>
        <p:txBody>
          <a:bodyPr wrap="square" lIns="0" tIns="80010" rIns="0" bIns="0" rtlCol="0" vert="horz">
            <a:spAutoFit/>
          </a:bodyPr>
          <a:lstStyle/>
          <a:p>
            <a:pPr marL="927100">
              <a:lnSpc>
                <a:spcPct val="100000"/>
              </a:lnSpc>
              <a:spcBef>
                <a:spcPts val="630"/>
              </a:spcBef>
            </a:pPr>
            <a:r>
              <a:rPr dirty="0" sz="1000" spc="-114">
                <a:latin typeface="Palatino Linotype"/>
                <a:cs typeface="Palatino Linotype"/>
              </a:rPr>
              <a:t>2</a:t>
            </a:r>
            <a:r>
              <a:rPr dirty="0" sz="1000" spc="-395" i="1">
                <a:latin typeface="Meiryo"/>
                <a:cs typeface="Meiryo"/>
              </a:rPr>
              <a:t/>
            </a:r>
            <a:r>
              <a:rPr dirty="0" baseline="-21367" sz="975" spc="-615" i="1">
                <a:latin typeface="Meiryo"/>
                <a:cs typeface="Meiryo"/>
              </a:rPr>
              <a:t/>
            </a:r>
            <a:endParaRPr baseline="-21367" sz="975">
              <a:latin typeface="Meiryo"/>
              <a:cs typeface="Meiryo"/>
            </a:endParaRPr>
          </a:p>
          <a:p>
            <a:pPr marL="25400">
              <a:lnSpc>
                <a:spcPct val="100000"/>
              </a:lnSpc>
              <a:spcBef>
                <a:spcPts val="525"/>
              </a:spcBef>
            </a:pP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same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change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previously,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obtain: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354249" y="7359091"/>
            <a:ext cx="3371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23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891304" y="7432469"/>
            <a:ext cx="6311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P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190">
                <a:latin typeface="Cambria"/>
                <a:cs typeface="Cambria"/>
              </a:rPr>
              <a:t> </a:t>
            </a:r>
            <a:r>
              <a:rPr dirty="0" baseline="-5555" sz="1500" spc="22">
                <a:latin typeface="Segoe UI Symbol"/>
                <a:cs typeface="Segoe UI Symbol"/>
              </a:rPr>
              <a:t>√</a:t>
            </a:r>
            <a:endParaRPr baseline="-5555" sz="1500">
              <a:latin typeface="Segoe UI Symbol"/>
              <a:cs typeface="Segoe UI Symbol"/>
            </a:endParaRPr>
          </a:p>
        </p:txBody>
      </p:sp>
      <p:sp>
        <p:nvSpPr>
          <p:cNvPr id="29" name="object 29" descr=""/>
          <p:cNvSpPr/>
          <p:nvPr/>
        </p:nvSpPr>
        <p:spPr>
          <a:xfrm>
            <a:off x="1484449" y="7581760"/>
            <a:ext cx="77470" cy="0"/>
          </a:xfrm>
          <a:custGeom>
            <a:avLst/>
            <a:gdLst/>
            <a:ahLst/>
            <a:cxnLst/>
            <a:rect l="l" t="t" r="r" b="b"/>
            <a:pathLst>
              <a:path w="77469" h="0">
                <a:moveTo>
                  <a:pt x="0" y="0"/>
                </a:moveTo>
                <a:lnTo>
                  <a:pt x="7703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1446349" y="7553063"/>
            <a:ext cx="260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34" i="1">
                <a:latin typeface="Meiryo"/>
                <a:cs typeface="Meiryo"/>
              </a:rPr>
              <a:t/>
            </a:r>
            <a:r>
              <a:rPr dirty="0" baseline="-21367" sz="975" spc="-652" i="1">
                <a:latin typeface="Meiryo"/>
                <a:cs typeface="Meiryo"/>
              </a:rPr>
              <a:t/>
            </a:r>
            <a:endParaRPr baseline="-21367" sz="975">
              <a:latin typeface="Meiryo"/>
              <a:cs typeface="Meiryo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828366" y="7510201"/>
            <a:ext cx="99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05">
                <a:latin typeface="Arial"/>
                <a:cs typeface="Arial"/>
              </a:rPr>
              <a:t>∫</a:t>
            </a:r>
            <a:endParaRPr sz="1000">
              <a:latin typeface="Arial"/>
              <a:cs typeface="Arial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972040" y="7330265"/>
            <a:ext cx="1631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5">
                <a:latin typeface="Cambria"/>
                <a:cs typeface="Cambria"/>
              </a:rPr>
              <a:t>+∞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902438" y="7589955"/>
            <a:ext cx="1631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80">
                <a:latin typeface="Cambria"/>
                <a:cs typeface="Cambria"/>
              </a:rPr>
              <a:t>−∞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191616" y="7311979"/>
            <a:ext cx="2552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1526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J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136976" y="7317149"/>
            <a:ext cx="3689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50">
                <a:latin typeface="Segoe UI Symbol"/>
                <a:cs typeface="Segoe UI Symbol"/>
              </a:rPr>
              <a:t>∏</a:t>
            </a:r>
            <a:r>
              <a:rPr dirty="0" sz="1000" spc="-110">
                <a:latin typeface="Segoe UI Symbol"/>
                <a:cs typeface="Segoe UI Symbol"/>
              </a:rPr>
              <a:t> </a:t>
            </a:r>
            <a:r>
              <a:rPr dirty="0" sz="1000" spc="-50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156522" y="7610985"/>
            <a:ext cx="342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440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j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488652" y="7432475"/>
            <a:ext cx="5556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8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923006" y="7779462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275967" y="7663591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65">
                <a:latin typeface="Segoe UI Symbol"/>
                <a:cs typeface="Segoe UI Symbol"/>
              </a:rPr>
              <a:t>√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0" name="object 40" descr=""/>
          <p:cNvSpPr/>
          <p:nvPr/>
        </p:nvSpPr>
        <p:spPr>
          <a:xfrm>
            <a:off x="2406050" y="7798587"/>
            <a:ext cx="64135" cy="0"/>
          </a:xfrm>
          <a:custGeom>
            <a:avLst/>
            <a:gdLst/>
            <a:ahLst/>
            <a:cxnLst/>
            <a:rect l="l" t="t" r="r" b="b"/>
            <a:pathLst>
              <a:path w="64135" h="0">
                <a:moveTo>
                  <a:pt x="0" y="0"/>
                </a:moveTo>
                <a:lnTo>
                  <a:pt x="6355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 descr=""/>
          <p:cNvSpPr txBox="1"/>
          <p:nvPr/>
        </p:nvSpPr>
        <p:spPr>
          <a:xfrm>
            <a:off x="1680461" y="7861645"/>
            <a:ext cx="90931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81000" algn="l"/>
                <a:tab pos="85661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j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336762" y="7788859"/>
            <a:ext cx="170433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68705" algn="l"/>
              </a:tabLst>
            </a:pP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-95">
                <a:latin typeface="Cambria"/>
                <a:cs typeface="Cambria"/>
              </a:rPr>
              <a:t>[</a:t>
            </a:r>
            <a:r>
              <a:rPr dirty="0" sz="1000" spc="-95" i="1">
                <a:latin typeface="Palatino Linotype"/>
                <a:cs typeface="Palatino Linotype"/>
              </a:rPr>
              <a:t>F</a:t>
            </a:r>
            <a:r>
              <a:rPr dirty="0" sz="1000" spc="-95">
                <a:latin typeface="Cambria"/>
                <a:cs typeface="Cambria"/>
              </a:rPr>
              <a:t>(</a:t>
            </a:r>
            <a:r>
              <a:rPr dirty="0" sz="1000" spc="-95" i="1">
                <a:latin typeface="Meiryo"/>
                <a:cs typeface="Meiryo"/>
              </a:rPr>
              <a:t/>
            </a:r>
            <a:r>
              <a:rPr dirty="0" sz="1000" spc="95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229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75" i="1">
                <a:latin typeface="Palatino Linotype"/>
                <a:cs typeface="Palatino Linotype"/>
              </a:rPr>
              <a:t>  </a:t>
            </a:r>
            <a:r>
              <a:rPr dirty="0" sz="1000" spc="14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35">
                <a:latin typeface="Palatino Linotype"/>
                <a:cs typeface="Palatino Linotype"/>
              </a:rPr>
              <a:t>2</a:t>
            </a:r>
            <a:r>
              <a:rPr dirty="0" sz="1000" spc="-235" i="1">
                <a:latin typeface="Meiryo"/>
                <a:cs typeface="Meiryo"/>
              </a:rPr>
              <a:t/>
            </a:r>
            <a:r>
              <a:rPr dirty="0" sz="1000" spc="45" i="1">
                <a:latin typeface="Meiryo"/>
                <a:cs typeface="Meiryo"/>
              </a:rPr>
              <a:t> 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145" i="1">
                <a:latin typeface="Palatino Linotype"/>
                <a:cs typeface="Palatino Linotype"/>
              </a:rPr>
              <a:t>F</a:t>
            </a:r>
            <a:r>
              <a:rPr dirty="0" sz="1000" spc="-145">
                <a:latin typeface="Cambria"/>
                <a:cs typeface="Cambria"/>
              </a:rPr>
              <a:t>(</a:t>
            </a:r>
            <a:r>
              <a:rPr dirty="0" sz="1000" spc="-14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015253" y="7861644"/>
            <a:ext cx="1498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 i="1">
                <a:latin typeface="Palatino Linotype"/>
                <a:cs typeface="Palatino Linotype"/>
              </a:rPr>
              <a:t>j</a:t>
            </a: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359299" y="7779462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712141" y="7663591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65">
                <a:latin typeface="Segoe UI Symbol"/>
                <a:cs typeface="Segoe UI Symbol"/>
              </a:rPr>
              <a:t>√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6" name="object 46" descr=""/>
          <p:cNvSpPr/>
          <p:nvPr/>
        </p:nvSpPr>
        <p:spPr>
          <a:xfrm>
            <a:off x="3842344" y="7798587"/>
            <a:ext cx="64135" cy="0"/>
          </a:xfrm>
          <a:custGeom>
            <a:avLst/>
            <a:gdLst/>
            <a:ahLst/>
            <a:cxnLst/>
            <a:rect l="l" t="t" r="r" b="b"/>
            <a:pathLst>
              <a:path w="64135" h="0">
                <a:moveTo>
                  <a:pt x="0" y="0"/>
                </a:moveTo>
                <a:lnTo>
                  <a:pt x="6355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" name="object 47" descr=""/>
          <p:cNvSpPr txBox="1"/>
          <p:nvPr/>
        </p:nvSpPr>
        <p:spPr>
          <a:xfrm>
            <a:off x="3485372" y="7861644"/>
            <a:ext cx="5403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8768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173904" y="7788864"/>
            <a:ext cx="10102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68020" algn="l"/>
              </a:tabLst>
            </a:pP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229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85" i="1">
                <a:latin typeface="Palatino Linotype"/>
                <a:cs typeface="Palatino Linotype"/>
              </a:rPr>
              <a:t>  </a:t>
            </a:r>
            <a:r>
              <a:rPr dirty="0" sz="1000" spc="14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45">
                <a:latin typeface="Palatino Linotype"/>
                <a:cs typeface="Palatino Linotype"/>
              </a:rPr>
              <a:t>2</a:t>
            </a:r>
            <a:r>
              <a:rPr dirty="0" sz="1000" spc="-245" i="1">
                <a:latin typeface="Meiryo"/>
                <a:cs typeface="Meiryo"/>
              </a:rPr>
              <a:t/>
            </a:r>
            <a:r>
              <a:rPr dirty="0" sz="1000" spc="50" i="1">
                <a:latin typeface="Meiryo"/>
                <a:cs typeface="Meiryo"/>
              </a:rPr>
              <a:t> </a:t>
            </a:r>
            <a:r>
              <a:rPr dirty="0" sz="1000" spc="-175" i="1">
                <a:latin typeface="Meiryo"/>
                <a:cs typeface="Meiryo"/>
              </a:rPr>
              <a:t/>
            </a:r>
            <a:r>
              <a:rPr dirty="0" sz="1000" spc="-17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311376" y="8001922"/>
            <a:ext cx="5168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baseline="34188" sz="975" spc="217">
                <a:latin typeface="Cambria"/>
                <a:cs typeface="Cambria"/>
              </a:rPr>
              <a:t>−</a:t>
            </a:r>
            <a:r>
              <a:rPr dirty="0" baseline="34188" sz="975" spc="-480" i="1">
                <a:latin typeface="Meiryo"/>
                <a:cs typeface="Meiryo"/>
              </a:rPr>
              <a:t/>
            </a:r>
            <a:r>
              <a:rPr dirty="0" baseline="80246" sz="675">
                <a:latin typeface="Palatino Linotype"/>
                <a:cs typeface="Palatino Linotype"/>
              </a:rPr>
              <a:t>2</a:t>
            </a:r>
            <a:r>
              <a:rPr dirty="0" baseline="80246" sz="675" spc="-15">
                <a:latin typeface="Palatino Linotype"/>
                <a:cs typeface="Palatino Linotype"/>
              </a:rPr>
              <a:t> </a:t>
            </a:r>
            <a:r>
              <a:rPr dirty="0" sz="1000" spc="100" i="1">
                <a:latin typeface="Palatino Linotype"/>
                <a:cs typeface="Palatino Linotype"/>
              </a:rPr>
              <a:t>d</a:t>
            </a:r>
            <a:r>
              <a:rPr dirty="0" sz="1000" spc="-33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</p:spTree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3554095" cy="4400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218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295910">
              <a:lnSpc>
                <a:spcPct val="100000"/>
              </a:lnSpc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approximated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Gauss-</a:t>
            </a:r>
            <a:r>
              <a:rPr dirty="0" sz="1000" spc="-30">
                <a:latin typeface="Palatino Linotype"/>
                <a:cs typeface="Palatino Linotype"/>
              </a:rPr>
              <a:t>Hermite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quadrature: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470385" y="1362354"/>
            <a:ext cx="77470" cy="0"/>
          </a:xfrm>
          <a:custGeom>
            <a:avLst/>
            <a:gdLst/>
            <a:ahLst/>
            <a:cxnLst/>
            <a:rect l="l" t="t" r="r" b="b"/>
            <a:pathLst>
              <a:path w="77469" h="0">
                <a:moveTo>
                  <a:pt x="0" y="0"/>
                </a:moveTo>
                <a:lnTo>
                  <a:pt x="7703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1743886" y="1092449"/>
            <a:ext cx="4381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95580" algn="l"/>
                <a:tab pos="39814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R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J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687882" y="1097625"/>
            <a:ext cx="5537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70">
                <a:latin typeface="Segoe UI Symbol"/>
                <a:cs typeface="Segoe UI Symbol"/>
              </a:rPr>
              <a:t>∑</a:t>
            </a:r>
            <a:r>
              <a:rPr dirty="0" sz="1000" spc="-110">
                <a:latin typeface="Segoe UI Symbol"/>
                <a:cs typeface="Segoe UI Symbol"/>
              </a:rPr>
              <a:t> </a:t>
            </a:r>
            <a:r>
              <a:rPr dirty="0" sz="1000" spc="550">
                <a:latin typeface="Segoe UI Symbol"/>
                <a:cs typeface="Segoe UI Symbol"/>
              </a:rPr>
              <a:t>∏</a:t>
            </a:r>
            <a:r>
              <a:rPr dirty="0" sz="1000" spc="-110">
                <a:latin typeface="Segoe UI Symbol"/>
                <a:cs typeface="Segoe UI Symbol"/>
              </a:rPr>
              <a:t> </a:t>
            </a:r>
            <a:r>
              <a:rPr dirty="0" sz="1000" spc="-50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577099" y="1391465"/>
            <a:ext cx="6826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8547" sz="975" spc="-517" i="1">
                <a:latin typeface="Meiryo"/>
                <a:cs typeface="Meiryo"/>
              </a:rPr>
              <a:t/>
            </a:r>
            <a:r>
              <a:rPr dirty="0" baseline="-8547" sz="975" spc="494" i="1">
                <a:latin typeface="Meiryo"/>
                <a:cs typeface="Meiryo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r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340">
                <a:latin typeface="Palatino Linotype"/>
                <a:cs typeface="Palatino Linotype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400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j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51963" y="1213066"/>
            <a:ext cx="1939925" cy="2089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ts val="725"/>
              </a:lnSpc>
              <a:spcBef>
                <a:spcPts val="95"/>
              </a:spcBef>
              <a:tabLst>
                <a:tab pos="1409700" algn="l"/>
              </a:tabLst>
            </a:pP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spc="200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≈</a:t>
            </a:r>
            <a:r>
              <a:rPr dirty="0" sz="1000" spc="175">
                <a:latin typeface="Cambria"/>
                <a:cs typeface="Cambria"/>
              </a:rPr>
              <a:t> </a:t>
            </a:r>
            <a:r>
              <a:rPr dirty="0" u="sng" baseline="33333" sz="1500" spc="26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33333" sz="15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baseline="33333" sz="1500" spc="3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baseline="33333" sz="1500">
                <a:latin typeface="Palatino Linotype"/>
                <a:cs typeface="Palatino Linotype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70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233679">
              <a:lnSpc>
                <a:spcPts val="725"/>
              </a:lnSpc>
              <a:tabLst>
                <a:tab pos="500380" algn="l"/>
                <a:tab pos="157162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8333" sz="1500" spc="-450">
                <a:latin typeface="Segoe UI Symbol"/>
                <a:cs typeface="Segoe UI Symbol"/>
              </a:rPr>
              <a:t>√</a:t>
            </a:r>
            <a:r>
              <a:rPr dirty="0" baseline="-38888" sz="1500" spc="-450" i="1">
                <a:latin typeface="Meiryo"/>
                <a:cs typeface="Meiryo"/>
              </a:rPr>
              <a:t/>
            </a:r>
            <a:r>
              <a:rPr dirty="0" baseline="-38888" sz="1500" i="1">
                <a:latin typeface="Meiryo"/>
                <a:cs typeface="Meiryo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909048" y="1559943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261895" y="1444072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65">
                <a:latin typeface="Segoe UI Symbol"/>
                <a:cs typeface="Segoe UI Symbol"/>
              </a:rPr>
              <a:t>√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2391986" y="1579067"/>
            <a:ext cx="64135" cy="0"/>
          </a:xfrm>
          <a:custGeom>
            <a:avLst/>
            <a:gdLst/>
            <a:ahLst/>
            <a:cxnLst/>
            <a:rect l="l" t="t" r="r" b="b"/>
            <a:pathLst>
              <a:path w="64135" h="0">
                <a:moveTo>
                  <a:pt x="0" y="0"/>
                </a:moveTo>
                <a:lnTo>
                  <a:pt x="6355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1666394" y="1642121"/>
            <a:ext cx="1016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81000" algn="l"/>
                <a:tab pos="85661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j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spc="355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r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322805" y="1569449"/>
            <a:ext cx="174561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68705" algn="l"/>
              </a:tabLst>
            </a:pP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-95">
                <a:latin typeface="Cambria"/>
                <a:cs typeface="Cambria"/>
              </a:rPr>
              <a:t>[</a:t>
            </a:r>
            <a:r>
              <a:rPr dirty="0" sz="1000" spc="-95" i="1">
                <a:latin typeface="Palatino Linotype"/>
                <a:cs typeface="Palatino Linotype"/>
              </a:rPr>
              <a:t>F</a:t>
            </a:r>
            <a:r>
              <a:rPr dirty="0" sz="1000" spc="-95">
                <a:latin typeface="Cambria"/>
                <a:cs typeface="Cambria"/>
              </a:rPr>
              <a:t>(</a:t>
            </a:r>
            <a:r>
              <a:rPr dirty="0" sz="1000" spc="-95" i="1">
                <a:latin typeface="Meiryo"/>
                <a:cs typeface="Meiryo"/>
              </a:rPr>
              <a:t/>
            </a:r>
            <a:r>
              <a:rPr dirty="0" sz="1000" spc="95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229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75" i="1">
                <a:latin typeface="Palatino Linotype"/>
                <a:cs typeface="Palatino Linotype"/>
              </a:rPr>
              <a:t>  </a:t>
            </a:r>
            <a:r>
              <a:rPr dirty="0" sz="1000" spc="14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35">
                <a:latin typeface="Palatino Linotype"/>
                <a:cs typeface="Palatino Linotype"/>
              </a:rPr>
              <a:t>2</a:t>
            </a:r>
            <a:r>
              <a:rPr dirty="0" sz="1000" spc="-235" i="1">
                <a:latin typeface="Meiryo"/>
                <a:cs typeface="Meiryo"/>
              </a:rPr>
              <a:t/>
            </a:r>
            <a:r>
              <a:rPr dirty="0" sz="1000" spc="45" i="1">
                <a:latin typeface="Meiryo"/>
                <a:cs typeface="Meiryo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5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145" i="1">
                <a:latin typeface="Palatino Linotype"/>
                <a:cs typeface="Palatino Linotype"/>
              </a:rPr>
              <a:t>F</a:t>
            </a:r>
            <a:r>
              <a:rPr dirty="0" sz="1000" spc="-145">
                <a:latin typeface="Cambria"/>
                <a:cs typeface="Cambria"/>
              </a:rPr>
              <a:t>(</a:t>
            </a:r>
            <a:r>
              <a:rPr dirty="0" sz="1000" spc="-14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042683" y="1642125"/>
            <a:ext cx="1498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 i="1">
                <a:latin typeface="Palatino Linotype"/>
                <a:cs typeface="Palatino Linotype"/>
              </a:rPr>
              <a:t>j</a:t>
            </a: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386728" y="1559947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739570" y="1444075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65">
                <a:latin typeface="Segoe UI Symbol"/>
                <a:cs typeface="Segoe UI Symbol"/>
              </a:rPr>
              <a:t>√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3869771" y="1579067"/>
            <a:ext cx="64135" cy="0"/>
          </a:xfrm>
          <a:custGeom>
            <a:avLst/>
            <a:gdLst/>
            <a:ahLst/>
            <a:cxnLst/>
            <a:rect l="l" t="t" r="r" b="b"/>
            <a:pathLst>
              <a:path w="64135" h="0">
                <a:moveTo>
                  <a:pt x="0" y="0"/>
                </a:moveTo>
                <a:lnTo>
                  <a:pt x="6355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3512801" y="1642125"/>
            <a:ext cx="6470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8768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spc="355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r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201333" y="1569458"/>
            <a:ext cx="10515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68020" algn="l"/>
              </a:tabLst>
            </a:pP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229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85" i="1">
                <a:latin typeface="Palatino Linotype"/>
                <a:cs typeface="Palatino Linotype"/>
              </a:rPr>
              <a:t>  </a:t>
            </a:r>
            <a:r>
              <a:rPr dirty="0" sz="1000" spc="14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45">
                <a:latin typeface="Palatino Linotype"/>
                <a:cs typeface="Palatino Linotype"/>
              </a:rPr>
              <a:t>2</a:t>
            </a:r>
            <a:r>
              <a:rPr dirty="0" sz="1000" spc="-245" i="1">
                <a:latin typeface="Meiryo"/>
                <a:cs typeface="Meiryo"/>
              </a:rPr>
              <a:t/>
            </a:r>
            <a:r>
              <a:rPr dirty="0" sz="1000" spc="40" i="1">
                <a:latin typeface="Meiryo"/>
                <a:cs typeface="Meiryo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5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484892" y="1772999"/>
            <a:ext cx="1276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30">
                <a:latin typeface="Cambria"/>
                <a:cs typeface="Cambria"/>
              </a:rPr>
              <a:t>−</a:t>
            </a:r>
            <a:r>
              <a:rPr dirty="0" sz="650" spc="-32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586621" y="1771523"/>
            <a:ext cx="546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297424" y="1782401"/>
            <a:ext cx="5168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e</a:t>
            </a:r>
            <a:r>
              <a:rPr dirty="0" sz="1000" spc="160" i="1">
                <a:latin typeface="Palatino Linotype"/>
                <a:cs typeface="Palatino Linotype"/>
              </a:rPr>
              <a:t>  </a:t>
            </a:r>
            <a:r>
              <a:rPr dirty="0" baseline="18518" sz="675" i="1">
                <a:latin typeface="Palatino Linotype"/>
                <a:cs typeface="Palatino Linotype"/>
              </a:rPr>
              <a:t>r</a:t>
            </a:r>
            <a:r>
              <a:rPr dirty="0" baseline="18518" sz="675" spc="67" i="1">
                <a:latin typeface="Palatino Linotype"/>
                <a:cs typeface="Palatino Linotype"/>
              </a:rPr>
              <a:t> </a:t>
            </a:r>
            <a:r>
              <a:rPr dirty="0" sz="1000" spc="120" i="1">
                <a:latin typeface="Palatino Linotype"/>
                <a:cs typeface="Palatino Linotype"/>
              </a:rPr>
              <a:t>d</a:t>
            </a:r>
            <a:r>
              <a:rPr dirty="0" sz="1000" spc="-31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554815" y="2093983"/>
            <a:ext cx="4960620" cy="1544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>
              <a:lnSpc>
                <a:spcPts val="1200"/>
              </a:lnSpc>
              <a:spcBef>
                <a:spcPts val="95"/>
              </a:spcBef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9.2</a:t>
            </a:r>
            <a:r>
              <a:rPr dirty="0" sz="1000" spc="290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random</a:t>
            </a:r>
            <a:r>
              <a:rPr dirty="0" sz="1000" spc="-5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ambria"/>
                <a:cs typeface="Cambria"/>
              </a:rPr>
              <a:t>effects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35" b="1">
                <a:latin typeface="Cambria"/>
                <a:cs typeface="Cambria"/>
              </a:rPr>
              <a:t>ordered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ambria"/>
                <a:cs typeface="Cambria"/>
              </a:rPr>
              <a:t>model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Fairness</a:t>
            </a:r>
            <a:r>
              <a:rPr dirty="0" sz="1000" spc="-35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12700" marR="5080">
              <a:lnSpc>
                <a:spcPts val="1200"/>
              </a:lnSpc>
              <a:spcBef>
                <a:spcPts val="35"/>
              </a:spcBef>
            </a:pP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2009)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anal</a:t>
            </a:r>
            <a:r>
              <a:rPr dirty="0" sz="1000" spc="-4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ze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eiv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ai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demand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tioning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sing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heir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opinion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dinal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ning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dif-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tioning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train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answe</a:t>
            </a:r>
            <a:r>
              <a:rPr dirty="0" sz="1000" spc="-5">
                <a:latin typeface="Courier New"/>
                <a:cs typeface="Courier New"/>
              </a:rPr>
              <a:t>r</a:t>
            </a:r>
            <a:r>
              <a:rPr dirty="0" sz="1000" spc="-375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lu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un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air)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3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(ve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air).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tioning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e: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ak-l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cing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pea</a:t>
            </a:r>
            <a:r>
              <a:rPr dirty="0" sz="1000" spc="-5">
                <a:latin typeface="Courier New"/>
                <a:cs typeface="Courier New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admin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tr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ive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ule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admin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andom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ll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 </a:t>
            </a:r>
            <a:r>
              <a:rPr dirty="0" sz="1000" spc="-10">
                <a:latin typeface="Courier New"/>
                <a:cs typeface="Courier New"/>
              </a:rPr>
              <a:t>lotter</a:t>
            </a:r>
            <a:r>
              <a:rPr dirty="0" sz="1000" spc="-5">
                <a:latin typeface="Courier New"/>
                <a:cs typeface="Courier New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additive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upply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addsuppl</a:t>
            </a:r>
            <a:r>
              <a:rPr dirty="0" sz="1000" spc="-5">
                <a:latin typeface="Courier New"/>
                <a:cs typeface="Courier New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qu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uing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queuing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moral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en- 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compensatio</a:t>
            </a:r>
            <a:r>
              <a:rPr dirty="0" sz="1000" spc="-5">
                <a:latin typeface="Courier New"/>
                <a:cs typeface="Courier New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ummi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tioning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recurrin</a:t>
            </a:r>
            <a:r>
              <a:rPr dirty="0" sz="1000" spc="-5">
                <a:latin typeface="Courier New"/>
                <a:cs typeface="Courier New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diploma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educatio</a:t>
            </a:r>
            <a:r>
              <a:rPr dirty="0" sz="1000" spc="-5">
                <a:latin typeface="Courier New"/>
                <a:cs typeface="Courier New"/>
              </a:rPr>
              <a:t>n</a:t>
            </a:r>
            <a:r>
              <a:rPr dirty="0" sz="1000" spc="-395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ng </a:t>
            </a:r>
            <a:r>
              <a:rPr dirty="0" sz="1000" spc="-15">
                <a:latin typeface="Palatino Linotype"/>
                <a:cs typeface="Palatino Linotype"/>
              </a:rPr>
              <a:t>li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drivin</a:t>
            </a:r>
            <a:r>
              <a:rPr dirty="0" sz="1000" spc="-5">
                <a:latin typeface="Courier New"/>
                <a:cs typeface="Courier New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Fairnes</a:t>
            </a:r>
            <a:r>
              <a:rPr dirty="0" sz="1000" spc="-5">
                <a:latin typeface="Courier New"/>
                <a:cs typeface="Courier New"/>
              </a:rPr>
              <a:t>s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ai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 b="1">
                <a:latin typeface="Cambria"/>
                <a:cs typeface="Cambria"/>
              </a:rPr>
              <a:t>p</a:t>
            </a:r>
            <a:r>
              <a:rPr dirty="0" sz="1000" spc="-5" b="1">
                <a:latin typeface="Cambria"/>
                <a:cs typeface="Cambria"/>
              </a:rPr>
              <a:t>g</a:t>
            </a:r>
            <a:r>
              <a:rPr dirty="0" sz="1000" spc="-5" b="1">
                <a:latin typeface="Cambria"/>
                <a:cs typeface="Cambria"/>
              </a:rPr>
              <a:t>l</a:t>
            </a:r>
            <a:r>
              <a:rPr dirty="0" sz="1000" spc="-30" b="1">
                <a:latin typeface="Cambria"/>
                <a:cs typeface="Cambria"/>
              </a:rPr>
              <a:t>m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67532" y="3815340"/>
            <a:ext cx="4985385" cy="14097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data("Fairness",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"pglm")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554822" y="4141441"/>
            <a:ext cx="495998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We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ﬁrst </a:t>
            </a:r>
            <a:r>
              <a:rPr dirty="0" sz="1000" spc="-40">
                <a:latin typeface="Palatino Linotype"/>
                <a:cs typeface="Palatino Linotype"/>
              </a:rPr>
              <a:t>use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polr</a:t>
            </a:r>
            <a:r>
              <a:rPr dirty="0" sz="1000" spc="-35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from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65" b="1">
                <a:latin typeface="Cambria"/>
                <a:cs typeface="Cambria"/>
              </a:rPr>
              <a:t>MASS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package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ordered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probit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30">
                <a:latin typeface="Palatino Linotype"/>
                <a:cs typeface="Palatino Linotype"/>
              </a:rPr>
              <a:t>logit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models.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restrict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our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attention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rationing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parking</a:t>
            </a:r>
            <a:r>
              <a:rPr dirty="0" sz="1000" spc="-10">
                <a:latin typeface="Palatino Linotype"/>
                <a:cs typeface="Palatino Linotype"/>
              </a:rPr>
              <a:t> places.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67532" y="4648130"/>
            <a:ext cx="4985385" cy="70802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library("MASS")</a:t>
            </a:r>
            <a:endParaRPr sz="800">
              <a:latin typeface="Courier New"/>
              <a:cs typeface="Courier New"/>
            </a:endParaRPr>
          </a:p>
          <a:p>
            <a:pPr marL="1179195" marR="909955" indent="-1154430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parking.ol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polr(answer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5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recurring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driving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education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rule,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Fairness,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subset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good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"parking", </a:t>
            </a:r>
            <a:r>
              <a:rPr dirty="0" sz="800">
                <a:latin typeface="Courier New"/>
                <a:cs typeface="Courier New"/>
              </a:rPr>
              <a:t>Hess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TRUE,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method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"logistic")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parking.op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update(parking.ol,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method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"probit")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54785" y="5541039"/>
            <a:ext cx="4960620" cy="17754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“link”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indicated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Courier New"/>
                <a:cs typeface="Courier New"/>
              </a:rPr>
              <a:t>method</a:t>
            </a:r>
            <a:r>
              <a:rPr dirty="0" sz="1000" spc="-90">
                <a:latin typeface="Courier New"/>
                <a:cs typeface="Courier New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argument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Courier New"/>
                <a:cs typeface="Courier New"/>
              </a:rPr>
              <a:t>Hess</a:t>
            </a:r>
            <a:r>
              <a:rPr dirty="0" sz="1000" spc="-70">
                <a:latin typeface="Courier New"/>
                <a:cs typeface="Courier New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argument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TRUE </a:t>
            </a:r>
            <a:r>
              <a:rPr dirty="0" sz="1000">
                <a:latin typeface="Palatino Linotype"/>
                <a:cs typeface="Palatino Linotype"/>
              </a:rPr>
              <a:t>so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Hessian,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necessary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calculate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standard</a:t>
            </a:r>
            <a:r>
              <a:rPr dirty="0" sz="1000" spc="-10">
                <a:latin typeface="Palatino Linotype"/>
                <a:cs typeface="Palatino Linotype"/>
              </a:rPr>
              <a:t> errors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coeﬃcients,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 </a:t>
            </a:r>
            <a:r>
              <a:rPr dirty="0" sz="1000" spc="-10">
                <a:latin typeface="Palatino Linotype"/>
                <a:cs typeface="Palatino Linotype"/>
              </a:rPr>
              <a:t>computed.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200"/>
              </a:lnSpc>
              <a:spcBef>
                <a:spcPts val="25"/>
              </a:spcBef>
            </a:pP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random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ordered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pglm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following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details </a:t>
            </a:r>
            <a:r>
              <a:rPr dirty="0" sz="1000" spc="-50">
                <a:latin typeface="Palatino Linotype"/>
                <a:cs typeface="Palatino Linotype"/>
              </a:rPr>
              <a:t>should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remarked:</a:t>
            </a:r>
            <a:endParaRPr sz="1000">
              <a:latin typeface="Palatino Linotype"/>
              <a:cs typeface="Palatino Linotype"/>
            </a:endParaRPr>
          </a:p>
          <a:p>
            <a:pPr algn="just" marL="141605" marR="5080" indent="-129539">
              <a:lnSpc>
                <a:spcPct val="100000"/>
              </a:lnSpc>
              <a:spcBef>
                <a:spcPts val="580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Courier New"/>
                <a:cs typeface="Courier New"/>
              </a:rPr>
              <a:t>family</a:t>
            </a:r>
            <a:r>
              <a:rPr dirty="0" sz="1000" spc="-120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argument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used,</a:t>
            </a:r>
            <a:r>
              <a:rPr dirty="0" sz="1000">
                <a:latin typeface="Palatino Linotype"/>
                <a:cs typeface="Palatino Linotype"/>
              </a:rPr>
              <a:t> like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glm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Courier New"/>
                <a:cs typeface="Courier New"/>
              </a:rPr>
              <a:t>ordinal</a:t>
            </a:r>
            <a:r>
              <a:rPr dirty="0" sz="1000" spc="-12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added,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which </a:t>
            </a:r>
            <a:r>
              <a:rPr dirty="0" sz="1000" spc="-30">
                <a:latin typeface="Palatino Linotype"/>
                <a:cs typeface="Palatino Linotype"/>
              </a:rPr>
              <a:t>allows,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setting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ourier New"/>
                <a:cs typeface="Courier New"/>
              </a:rPr>
              <a:t>link</a:t>
            </a:r>
            <a:r>
              <a:rPr dirty="0" sz="1000" spc="-95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either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Courier New"/>
                <a:cs typeface="Courier New"/>
              </a:rPr>
              <a:t>’probit’</a:t>
            </a:r>
            <a:r>
              <a:rPr dirty="0" sz="1000" spc="-12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’logit’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estimation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probit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logit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ordered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models,</a:t>
            </a:r>
            <a:endParaRPr sz="1000">
              <a:latin typeface="Palatino Linotype"/>
              <a:cs typeface="Palatino Linotype"/>
            </a:endParaRPr>
          </a:p>
          <a:p>
            <a:pPr algn="just" marL="141605" marR="5080" indent="-129539">
              <a:lnSpc>
                <a:spcPts val="1200"/>
              </a:lnSpc>
              <a:spcBef>
                <a:spcPts val="25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number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evaluations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Gauss-</a:t>
            </a:r>
            <a:r>
              <a:rPr dirty="0" sz="1000" spc="-25">
                <a:latin typeface="Palatino Linotype"/>
                <a:cs typeface="Palatino Linotype"/>
              </a:rPr>
              <a:t>Hermite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quadrature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method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indicated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argument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ourier New"/>
                <a:cs typeface="Courier New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algn="just" marL="141605" indent="-129539">
              <a:lnSpc>
                <a:spcPts val="1150"/>
              </a:lnSpc>
              <a:buFont typeface="Cambria"/>
              <a:buChar char="•"/>
              <a:tabLst>
                <a:tab pos="1422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20">
                <a:latin typeface="Courier New"/>
                <a:cs typeface="Courier New"/>
              </a:rPr>
              <a:t>index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here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mandatory,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second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column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Fairness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index.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67532" y="7494085"/>
            <a:ext cx="4985385" cy="70802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parking.opp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pglm(as.numeric(answer)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recurring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driving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education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rule,</a:t>
            </a:r>
            <a:endParaRPr sz="800">
              <a:latin typeface="Courier New"/>
              <a:cs typeface="Courier New"/>
            </a:endParaRPr>
          </a:p>
          <a:p>
            <a:pPr marL="123952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Fairness,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subset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good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'parking',</a:t>
            </a:r>
            <a:endParaRPr sz="800">
              <a:latin typeface="Courier New"/>
              <a:cs typeface="Courier New"/>
            </a:endParaRPr>
          </a:p>
          <a:p>
            <a:pPr marL="1239520" marR="33591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family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ordinal(link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'probit'),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10,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'id',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"random")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parking.olp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update(parking.opp,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family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ordinal(link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'probit'))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17979" y="607782"/>
            <a:ext cx="5211445" cy="28765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304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Introduction</a:t>
            </a:r>
            <a:r>
              <a:rPr dirty="0" sz="800" spc="250" i="1">
                <a:latin typeface="Calibri"/>
                <a:cs typeface="Calibri"/>
              </a:rPr>
              <a:t>  </a:t>
            </a:r>
            <a:r>
              <a:rPr dirty="0" sz="800" spc="-50" b="1">
                <a:latin typeface="Calibri"/>
                <a:cs typeface="Calibri"/>
              </a:rPr>
              <a:t>3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63500" marR="205104">
              <a:lnSpc>
                <a:spcPct val="100000"/>
              </a:lnSpc>
            </a:pPr>
            <a:r>
              <a:rPr dirty="0" sz="1000">
                <a:latin typeface="Palatino Linotype"/>
                <a:cs typeface="Palatino Linotype"/>
              </a:rPr>
              <a:t>i.e.,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leaving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individual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intercepts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free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vary,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considering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them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parameters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estimated.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estimates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90" i="1">
                <a:latin typeface="Meiryo"/>
                <a:cs typeface="Meiryo"/>
              </a:rPr>
              <a:t/>
            </a:r>
            <a:r>
              <a:rPr dirty="0" sz="1000" spc="-450" i="1">
                <a:latin typeface="Meiryo"/>
                <a:cs typeface="Meiryo"/>
              </a:rPr>
              <a:t>̂</a:t>
            </a:r>
            <a:r>
              <a:rPr dirty="0" baseline="-21367" sz="975" spc="-322" i="1">
                <a:latin typeface="Palatino Linotype"/>
                <a:cs typeface="Palatino Linotype"/>
              </a:rPr>
              <a:t>n</a:t>
            </a:r>
            <a:r>
              <a:rPr dirty="0" baseline="-21367" sz="975" spc="434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subsequently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recovered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from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8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estimation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30">
                <a:latin typeface="Palatino Linotype"/>
                <a:cs typeface="Palatino Linotype"/>
              </a:rPr>
              <a:t>time-</a:t>
            </a:r>
            <a:r>
              <a:rPr dirty="0" sz="1000" spc="-40">
                <a:latin typeface="Palatino Linotype"/>
                <a:cs typeface="Palatino Linotype"/>
              </a:rPr>
              <a:t>demeaned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data.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900">
              <a:latin typeface="Palatino Linotype"/>
              <a:cs typeface="Palatino Linotype"/>
            </a:endParaRPr>
          </a:p>
          <a:p>
            <a:pPr algn="just" marL="63500">
              <a:lnSpc>
                <a:spcPts val="1200"/>
              </a:lnSpc>
            </a:pPr>
            <a:r>
              <a:rPr dirty="0" sz="1000" spc="-25" b="1">
                <a:latin typeface="Cambria"/>
                <a:cs typeface="Cambria"/>
              </a:rPr>
              <a:t>Example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1.1</a:t>
            </a:r>
            <a:r>
              <a:rPr dirty="0" sz="1000" spc="280" b="1">
                <a:latin typeface="Cambria"/>
                <a:cs typeface="Cambria"/>
              </a:rPr>
              <a:t>  </a:t>
            </a:r>
            <a:r>
              <a:rPr dirty="0" sz="1000" spc="-30" b="1">
                <a:latin typeface="Cambria"/>
                <a:cs typeface="Cambria"/>
              </a:rPr>
              <a:t>individual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35" b="1">
                <a:latin typeface="Cambria"/>
                <a:cs typeface="Cambria"/>
              </a:rPr>
              <a:t>heterogeneity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Fatalities</a:t>
            </a:r>
            <a:r>
              <a:rPr dirty="0" sz="1000" spc="-370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63500" marR="205104">
              <a:lnSpc>
                <a:spcPts val="1200"/>
              </a:lnSpc>
              <a:spcBef>
                <a:spcPts val="3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Fatalities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dataset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Stock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Watson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(2007)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good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example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importance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heterogeneity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setting.</a:t>
            </a:r>
            <a:endParaRPr sz="1000">
              <a:latin typeface="Palatino Linotype"/>
              <a:cs typeface="Palatino Linotype"/>
            </a:endParaRPr>
          </a:p>
          <a:p>
            <a:pPr algn="r" marR="205104">
              <a:lnSpc>
                <a:spcPts val="115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research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question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whether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taxing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alcoholics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can </a:t>
            </a:r>
            <a:r>
              <a:rPr dirty="0" sz="1000" spc="-40">
                <a:latin typeface="Palatino Linotype"/>
                <a:cs typeface="Palatino Linotype"/>
              </a:rPr>
              <a:t>reduce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road’s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death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toll.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basic</a:t>
            </a:r>
            <a:endParaRPr sz="1000">
              <a:latin typeface="Palatino Linotype"/>
              <a:cs typeface="Palatino Linotype"/>
            </a:endParaRPr>
          </a:p>
          <a:p>
            <a:pPr algn="r" marR="204470">
              <a:lnSpc>
                <a:spcPts val="1200"/>
              </a:lnSpc>
            </a:pPr>
            <a:r>
              <a:rPr dirty="0" sz="1000" spc="-30">
                <a:latin typeface="Palatino Linotype"/>
                <a:cs typeface="Palatino Linotype"/>
              </a:rPr>
              <a:t>speciﬁcation </a:t>
            </a:r>
            <a:r>
              <a:rPr dirty="0" sz="1000" spc="-35">
                <a:latin typeface="Palatino Linotype"/>
                <a:cs typeface="Palatino Linotype"/>
              </a:rPr>
              <a:t>relates</a:t>
            </a:r>
            <a:r>
              <a:rPr dirty="0" sz="1000" spc="-25">
                <a:latin typeface="Palatino Linotype"/>
                <a:cs typeface="Palatino Linotype"/>
              </a:rPr>
              <a:t> the </a:t>
            </a:r>
            <a:r>
              <a:rPr dirty="0" sz="1000" spc="-45">
                <a:latin typeface="Palatino Linotype"/>
                <a:cs typeface="Palatino Linotype"/>
              </a:rPr>
              <a:t>road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fatality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rate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tax </a:t>
            </a:r>
            <a:r>
              <a:rPr dirty="0" sz="1000" spc="-30">
                <a:latin typeface="Palatino Linotype"/>
                <a:cs typeface="Palatino Linotype"/>
              </a:rPr>
              <a:t>rate on</a:t>
            </a:r>
            <a:r>
              <a:rPr dirty="0" sz="1000" spc="-25">
                <a:latin typeface="Palatino Linotype"/>
                <a:cs typeface="Palatino Linotype"/>
              </a:rPr>
              <a:t> beer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classical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regression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setting:</a:t>
            </a:r>
            <a:endParaRPr sz="1000">
              <a:latin typeface="Palatino Linotype"/>
              <a:cs typeface="Palatino Linotype"/>
            </a:endParaRPr>
          </a:p>
          <a:p>
            <a:pPr marL="410845">
              <a:lnSpc>
                <a:spcPct val="100000"/>
              </a:lnSpc>
              <a:spcBef>
                <a:spcPts val="610"/>
              </a:spcBef>
            </a:pPr>
            <a:r>
              <a:rPr dirty="0" sz="1000" i="1">
                <a:latin typeface="Palatino Linotype"/>
                <a:cs typeface="Palatino Linotype"/>
              </a:rPr>
              <a:t>frate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30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90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4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sz="1000" spc="25" i="1">
                <a:latin typeface="Palatino Linotype"/>
                <a:cs typeface="Palatino Linotype"/>
              </a:rPr>
              <a:t>be</a:t>
            </a:r>
            <a:r>
              <a:rPr dirty="0" sz="1000" spc="20" i="1">
                <a:latin typeface="Palatino Linotype"/>
                <a:cs typeface="Palatino Linotype"/>
              </a:rPr>
              <a:t>e</a:t>
            </a:r>
            <a:r>
              <a:rPr dirty="0" sz="1000" spc="-15" i="1">
                <a:latin typeface="Palatino Linotype"/>
                <a:cs typeface="Palatino Linotype"/>
              </a:rPr>
              <a:t>rt</a:t>
            </a:r>
            <a:r>
              <a:rPr dirty="0" sz="1000" spc="70" i="1">
                <a:latin typeface="Palatino Linotype"/>
                <a:cs typeface="Palatino Linotype"/>
              </a:rPr>
              <a:t>a</a:t>
            </a:r>
            <a:r>
              <a:rPr dirty="0" sz="1000" spc="-30" i="1">
                <a:latin typeface="Palatino Linotype"/>
                <a:cs typeface="Palatino Linotype"/>
              </a:rPr>
              <a:t>x</a:t>
            </a:r>
            <a:r>
              <a:rPr dirty="0" baseline="-21367" sz="975" spc="-7" i="1">
                <a:latin typeface="Palatino Linotype"/>
                <a:cs typeface="Palatino Linotype"/>
              </a:rPr>
              <a:t>i</a:t>
            </a:r>
            <a:r>
              <a:rPr dirty="0" baseline="-21367" sz="975" spc="20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325" i="1">
                <a:latin typeface="Meiryo"/>
                <a:cs typeface="Meiryo"/>
              </a:rPr>
              <a:t/>
            </a:r>
            <a:r>
              <a:rPr dirty="0" baseline="-21367" sz="975" spc="112" i="1">
                <a:latin typeface="Palatino Linotype"/>
                <a:cs typeface="Palatino Linotype"/>
              </a:rPr>
              <a:t>n</a:t>
            </a:r>
            <a:r>
              <a:rPr dirty="0" sz="1000" spc="-30" i="1">
                <a:latin typeface="Meiryo"/>
                <a:cs typeface="Meiryo"/>
              </a:rPr>
              <a:t>.</a:t>
            </a:r>
            <a:endParaRPr sz="1000">
              <a:latin typeface="Meiryo"/>
              <a:cs typeface="Meiryo"/>
            </a:endParaRPr>
          </a:p>
          <a:p>
            <a:pPr algn="just" marL="62865">
              <a:lnSpc>
                <a:spcPts val="1200"/>
              </a:lnSpc>
              <a:spcBef>
                <a:spcPts val="605"/>
              </a:spcBef>
            </a:pPr>
            <a:r>
              <a:rPr dirty="0" sz="1000" spc="-35">
                <a:latin typeface="Palatino Linotype"/>
                <a:cs typeface="Palatino Linotype"/>
              </a:rPr>
              <a:t>Data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1982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1988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each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continental</a:t>
            </a:r>
            <a:r>
              <a:rPr dirty="0" sz="1000" spc="-20">
                <a:latin typeface="Palatino Linotype"/>
                <a:cs typeface="Palatino Linotype"/>
              </a:rPr>
              <a:t> US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states.</a:t>
            </a:r>
            <a:endParaRPr sz="1000">
              <a:latin typeface="Palatino Linotype"/>
              <a:cs typeface="Palatino Linotype"/>
            </a:endParaRPr>
          </a:p>
          <a:p>
            <a:pPr algn="just" marL="62865" marR="204470" indent="107950">
              <a:lnSpc>
                <a:spcPts val="1200"/>
              </a:lnSpc>
              <a:spcBef>
                <a:spcPts val="40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sic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leme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mmand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80">
                <a:latin typeface="Calibri"/>
                <a:cs typeface="Calibri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formul</a:t>
            </a:r>
            <a:r>
              <a:rPr dirty="0" sz="1000" spc="-5">
                <a:latin typeface="Courier New"/>
                <a:cs typeface="Courier New"/>
              </a:rPr>
              <a:t>a</a:t>
            </a:r>
            <a:r>
              <a:rPr dirty="0" sz="1000" spc="-295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si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data.fram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-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e-</a:t>
            </a:r>
            <a:r>
              <a:rPr dirty="0" sz="1000" spc="-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55">
                <a:latin typeface="Palatino Linotype"/>
                <a:cs typeface="Palatino Linotype"/>
              </a:rPr>
              <a:t>ding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all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ame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l.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ollo</a:t>
            </a:r>
            <a:r>
              <a:rPr dirty="0" sz="1000" spc="-7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ciﬁ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at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81479" y="3657491"/>
            <a:ext cx="4985385" cy="42418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data("Fatalities",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package="AER")</a:t>
            </a:r>
            <a:endParaRPr sz="800">
              <a:latin typeface="Courier New"/>
              <a:cs typeface="Courier New"/>
            </a:endParaRPr>
          </a:p>
          <a:p>
            <a:pPr marL="24765" marR="1490345">
              <a:lnSpc>
                <a:spcPct val="116300"/>
              </a:lnSpc>
            </a:pPr>
            <a:r>
              <a:rPr dirty="0" sz="800" spc="-10">
                <a:latin typeface="Courier New"/>
                <a:cs typeface="Courier New"/>
              </a:rPr>
              <a:t>Fatalities$frate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with(Fatalities, </a:t>
            </a:r>
            <a:r>
              <a:rPr dirty="0" sz="800">
                <a:latin typeface="Courier New"/>
                <a:cs typeface="Courier New"/>
              </a:rPr>
              <a:t>fatal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pop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*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10000) </a:t>
            </a:r>
            <a:r>
              <a:rPr dirty="0" sz="800">
                <a:latin typeface="Courier New"/>
                <a:cs typeface="Courier New"/>
              </a:rPr>
              <a:t>fm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frate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5">
                <a:latin typeface="Cambria"/>
                <a:cs typeface="Cambria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beertax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81479" y="5225008"/>
            <a:ext cx="4985385" cy="1706245"/>
          </a:xfrm>
          <a:custGeom>
            <a:avLst/>
            <a:gdLst/>
            <a:ahLst/>
            <a:cxnLst/>
            <a:rect l="l" t="t" r="r" b="b"/>
            <a:pathLst>
              <a:path w="4985385" h="1706245">
                <a:moveTo>
                  <a:pt x="4985182" y="1417091"/>
                </a:moveTo>
                <a:lnTo>
                  <a:pt x="0" y="1417091"/>
                </a:lnTo>
                <a:lnTo>
                  <a:pt x="0" y="1553908"/>
                </a:lnTo>
                <a:lnTo>
                  <a:pt x="0" y="1557794"/>
                </a:lnTo>
                <a:lnTo>
                  <a:pt x="0" y="1706156"/>
                </a:lnTo>
                <a:lnTo>
                  <a:pt x="4985182" y="1706156"/>
                </a:lnTo>
                <a:lnTo>
                  <a:pt x="4985182" y="1557794"/>
                </a:lnTo>
                <a:lnTo>
                  <a:pt x="4985182" y="1553908"/>
                </a:lnTo>
                <a:lnTo>
                  <a:pt x="4985182" y="1417091"/>
                </a:lnTo>
                <a:close/>
              </a:path>
              <a:path w="4985385" h="1706245">
                <a:moveTo>
                  <a:pt x="4985182" y="1275359"/>
                </a:moveTo>
                <a:lnTo>
                  <a:pt x="0" y="1275359"/>
                </a:lnTo>
                <a:lnTo>
                  <a:pt x="0" y="1416062"/>
                </a:lnTo>
                <a:lnTo>
                  <a:pt x="4985182" y="1416062"/>
                </a:lnTo>
                <a:lnTo>
                  <a:pt x="4985182" y="1275359"/>
                </a:lnTo>
                <a:close/>
              </a:path>
              <a:path w="4985385" h="1706245">
                <a:moveTo>
                  <a:pt x="4985182" y="1133627"/>
                </a:moveTo>
                <a:lnTo>
                  <a:pt x="0" y="1133627"/>
                </a:lnTo>
                <a:lnTo>
                  <a:pt x="0" y="1274330"/>
                </a:lnTo>
                <a:lnTo>
                  <a:pt x="4985182" y="1274330"/>
                </a:lnTo>
                <a:lnTo>
                  <a:pt x="4985182" y="1133627"/>
                </a:lnTo>
                <a:close/>
              </a:path>
              <a:path w="4985385" h="1706245">
                <a:moveTo>
                  <a:pt x="4985182" y="991895"/>
                </a:moveTo>
                <a:lnTo>
                  <a:pt x="0" y="991895"/>
                </a:lnTo>
                <a:lnTo>
                  <a:pt x="0" y="1132598"/>
                </a:lnTo>
                <a:lnTo>
                  <a:pt x="4985182" y="1132598"/>
                </a:lnTo>
                <a:lnTo>
                  <a:pt x="4985182" y="991895"/>
                </a:lnTo>
                <a:close/>
              </a:path>
              <a:path w="4985385" h="1706245">
                <a:moveTo>
                  <a:pt x="4985182" y="850163"/>
                </a:moveTo>
                <a:lnTo>
                  <a:pt x="0" y="850163"/>
                </a:lnTo>
                <a:lnTo>
                  <a:pt x="0" y="990866"/>
                </a:lnTo>
                <a:lnTo>
                  <a:pt x="4985182" y="990866"/>
                </a:lnTo>
                <a:lnTo>
                  <a:pt x="4985182" y="850163"/>
                </a:lnTo>
                <a:close/>
              </a:path>
              <a:path w="4985385" h="1706245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1706245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1706245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1706245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170624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170624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568778" y="4266942"/>
            <a:ext cx="4960620" cy="26466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sic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tional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nal</a:t>
            </a:r>
            <a:r>
              <a:rPr dirty="0" sz="1000" spc="-55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ingle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1982).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o-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lm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summary.l</a:t>
            </a:r>
            <a:r>
              <a:rPr dirty="0" sz="1000" spc="-5">
                <a:latin typeface="Courier New"/>
                <a:cs typeface="Courier New"/>
              </a:rPr>
              <a:t>m</a:t>
            </a:r>
            <a:r>
              <a:rPr dirty="0" sz="1000" spc="-340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-35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ra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iv</a:t>
            </a:r>
            <a:r>
              <a:rPr dirty="0" sz="1000" spc="-6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alling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ob</a:t>
            </a:r>
            <a:r>
              <a:rPr dirty="0" sz="1000" spc="-5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name.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ing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nside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l</a:t>
            </a:r>
            <a:r>
              <a:rPr dirty="0" sz="1000" spc="-5">
                <a:latin typeface="Courier New"/>
                <a:cs typeface="Courier New"/>
              </a:rPr>
              <a:t>m</a:t>
            </a:r>
            <a:r>
              <a:rPr dirty="0" sz="1000" spc="-400">
                <a:latin typeface="Courier New"/>
                <a:cs typeface="Courier New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55">
                <a:latin typeface="Palatino Linotype"/>
                <a:cs typeface="Palatino Linotype"/>
              </a:rPr>
              <a:t>ding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ssion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olv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10">
                <a:latin typeface="Courier New"/>
                <a:cs typeface="Courier New"/>
              </a:rPr>
              <a:t>subse</a:t>
            </a:r>
            <a:r>
              <a:rPr dirty="0" sz="1000" spc="-5">
                <a:latin typeface="Courier New"/>
                <a:cs typeface="Courier New"/>
              </a:rPr>
              <a:t>t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oi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onding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TRU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FALSE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00">
              <a:latin typeface="Palatino Linotype"/>
              <a:cs typeface="Palatino Linotype"/>
            </a:endParaRPr>
          </a:p>
          <a:p>
            <a:pPr marL="37465" marR="187769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mod82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lm(fm,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Fatalities,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subset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year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1982) summary(mod82)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Call: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lm(formula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fm,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Fatalities,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subset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year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1982)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5"/>
              </a:spcBef>
            </a:pPr>
            <a:r>
              <a:rPr dirty="0" sz="800" spc="-10">
                <a:latin typeface="Courier New"/>
                <a:cs typeface="Courier New"/>
              </a:rPr>
              <a:t>Residuals:</a:t>
            </a:r>
            <a:endParaRPr sz="800">
              <a:latin typeface="Courier New"/>
              <a:cs typeface="Courier New"/>
            </a:endParaRPr>
          </a:p>
          <a:p>
            <a:pPr marL="219710">
              <a:lnSpc>
                <a:spcPct val="100000"/>
              </a:lnSpc>
              <a:spcBef>
                <a:spcPts val="155"/>
              </a:spcBef>
              <a:tabLst>
                <a:tab pos="705485" algn="l"/>
                <a:tab pos="1556385" algn="l"/>
                <a:tab pos="1920239" algn="l"/>
              </a:tabLst>
            </a:pPr>
            <a:r>
              <a:rPr dirty="0" sz="800" spc="-25">
                <a:latin typeface="Courier New"/>
                <a:cs typeface="Courier New"/>
              </a:rPr>
              <a:t>Min</a:t>
            </a:r>
            <a:r>
              <a:rPr dirty="0" sz="800">
                <a:latin typeface="Courier New"/>
                <a:cs typeface="Courier New"/>
              </a:rPr>
              <a:t>	1Q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Median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5">
                <a:latin typeface="Courier New"/>
                <a:cs typeface="Courier New"/>
              </a:rPr>
              <a:t>3Q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5">
                <a:latin typeface="Courier New"/>
                <a:cs typeface="Courier New"/>
              </a:rPr>
              <a:t>Max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0.936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0.448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0.107</a:t>
            </a:r>
            <a:r>
              <a:rPr dirty="0" sz="800" spc="4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0.230</a:t>
            </a:r>
            <a:r>
              <a:rPr dirty="0" sz="800" spc="4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2.172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 marL="766445">
              <a:lnSpc>
                <a:spcPct val="100000"/>
              </a:lnSpc>
              <a:spcBef>
                <a:spcPts val="165"/>
              </a:spcBef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581479" y="6927278"/>
            <a:ext cx="4985385" cy="565785"/>
          </a:xfrm>
          <a:custGeom>
            <a:avLst/>
            <a:gdLst/>
            <a:ahLst/>
            <a:cxnLst/>
            <a:rect l="l" t="t" r="r" b="b"/>
            <a:pathLst>
              <a:path w="4985385" h="565784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565784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565784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565784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8" name="object 8" descr=""/>
          <p:cNvGraphicFramePr>
            <a:graphicFrameLocks noGrp="1"/>
          </p:cNvGraphicFramePr>
          <p:nvPr/>
        </p:nvGraphicFramePr>
        <p:xfrm>
          <a:off x="575104" y="6945729"/>
          <a:ext cx="3221990" cy="5270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2494"/>
                <a:gridCol w="516255"/>
                <a:gridCol w="577214"/>
                <a:gridCol w="486410"/>
                <a:gridCol w="730885"/>
              </a:tblGrid>
              <a:tr h="121920">
                <a:tc>
                  <a:txBody>
                    <a:bodyPr/>
                    <a:lstStyle/>
                    <a:p>
                      <a:pPr marL="31750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(Intercept)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2.010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0.139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14.46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&lt;2e-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405130">
                <a:tc>
                  <a:txBody>
                    <a:bodyPr/>
                    <a:lstStyle/>
                    <a:p>
                      <a:pPr marL="3175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beertax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3175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31750">
                        <a:lnSpc>
                          <a:spcPts val="9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0.148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0.188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032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0.79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12090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0.43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9" name="object 9" descr=""/>
          <p:cNvSpPr/>
          <p:nvPr/>
        </p:nvSpPr>
        <p:spPr>
          <a:xfrm>
            <a:off x="581479" y="7494092"/>
            <a:ext cx="4985385" cy="708025"/>
          </a:xfrm>
          <a:custGeom>
            <a:avLst/>
            <a:gdLst/>
            <a:ahLst/>
            <a:cxnLst/>
            <a:rect l="l" t="t" r="r" b="b"/>
            <a:pathLst>
              <a:path w="4985385" h="708025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708025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708025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70802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70802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594154" y="7475955"/>
            <a:ext cx="3608704" cy="7137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ourier New"/>
                <a:cs typeface="Courier New"/>
              </a:rPr>
              <a:t>0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0.05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'.'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1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12700" marR="508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Residual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standard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error: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0.67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on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46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degrees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freedom </a:t>
            </a:r>
            <a:r>
              <a:rPr dirty="0" sz="800">
                <a:latin typeface="Courier New"/>
                <a:cs typeface="Courier New"/>
              </a:rPr>
              <a:t>Multiple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R-</a:t>
            </a:r>
            <a:r>
              <a:rPr dirty="0" sz="800">
                <a:latin typeface="Courier New"/>
                <a:cs typeface="Courier New"/>
              </a:rPr>
              <a:t>squared:</a:t>
            </a:r>
            <a:r>
              <a:rPr dirty="0" sz="800" spc="38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0.0133,</a:t>
            </a:r>
            <a:r>
              <a:rPr dirty="0" sz="800" spc="38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Adjusted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R-</a:t>
            </a:r>
            <a:r>
              <a:rPr dirty="0" sz="800">
                <a:latin typeface="Courier New"/>
                <a:cs typeface="Courier New"/>
              </a:rPr>
              <a:t>squared:</a:t>
            </a:r>
            <a:r>
              <a:rPr dirty="0" sz="800" spc="38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-0.00813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F-</a:t>
            </a:r>
            <a:r>
              <a:rPr dirty="0" sz="800">
                <a:latin typeface="Courier New"/>
                <a:cs typeface="Courier New"/>
              </a:rPr>
              <a:t>statistic: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0.621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on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and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46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DF,</a:t>
            </a:r>
            <a:r>
              <a:rPr dirty="0" sz="800" spc="4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value: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0.435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81479" y="1217193"/>
            <a:ext cx="4985385" cy="1132840"/>
          </a:xfrm>
          <a:custGeom>
            <a:avLst/>
            <a:gdLst/>
            <a:ahLst/>
            <a:cxnLst/>
            <a:rect l="l" t="t" r="r" b="b"/>
            <a:pathLst>
              <a:path w="4985385" h="1132839">
                <a:moveTo>
                  <a:pt x="4985182" y="991895"/>
                </a:moveTo>
                <a:lnTo>
                  <a:pt x="0" y="991895"/>
                </a:lnTo>
                <a:lnTo>
                  <a:pt x="0" y="1132598"/>
                </a:lnTo>
                <a:lnTo>
                  <a:pt x="4985182" y="1132598"/>
                </a:lnTo>
                <a:lnTo>
                  <a:pt x="4985182" y="991895"/>
                </a:lnTo>
                <a:close/>
              </a:path>
              <a:path w="4985385" h="1132839">
                <a:moveTo>
                  <a:pt x="4985182" y="850163"/>
                </a:moveTo>
                <a:lnTo>
                  <a:pt x="0" y="850163"/>
                </a:lnTo>
                <a:lnTo>
                  <a:pt x="0" y="990866"/>
                </a:lnTo>
                <a:lnTo>
                  <a:pt x="4985182" y="990866"/>
                </a:lnTo>
                <a:lnTo>
                  <a:pt x="4985182" y="850163"/>
                </a:lnTo>
                <a:close/>
              </a:path>
              <a:path w="4985385" h="1132839">
                <a:moveTo>
                  <a:pt x="4985182" y="708558"/>
                </a:moveTo>
                <a:lnTo>
                  <a:pt x="0" y="708558"/>
                </a:lnTo>
                <a:lnTo>
                  <a:pt x="0" y="849261"/>
                </a:lnTo>
                <a:lnTo>
                  <a:pt x="4985182" y="849261"/>
                </a:lnTo>
                <a:lnTo>
                  <a:pt x="4985182" y="708558"/>
                </a:lnTo>
                <a:close/>
              </a:path>
              <a:path w="4985385" h="1132839">
                <a:moveTo>
                  <a:pt x="4985182" y="566826"/>
                </a:moveTo>
                <a:lnTo>
                  <a:pt x="0" y="566826"/>
                </a:lnTo>
                <a:lnTo>
                  <a:pt x="0" y="707529"/>
                </a:lnTo>
                <a:lnTo>
                  <a:pt x="4985182" y="707529"/>
                </a:lnTo>
                <a:lnTo>
                  <a:pt x="4985182" y="566826"/>
                </a:lnTo>
                <a:close/>
              </a:path>
              <a:path w="4985385" h="1132839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1132839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1132839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113283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594154" y="607782"/>
            <a:ext cx="5218430" cy="17303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058795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Count</a:t>
            </a:r>
            <a:r>
              <a:rPr dirty="0" sz="800" spc="-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Limited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Dependent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Variables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219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95250">
              <a:lnSpc>
                <a:spcPct val="100000"/>
              </a:lnSpc>
            </a:pPr>
            <a:r>
              <a:rPr dirty="0" sz="1000" spc="-35">
                <a:latin typeface="Palatino Linotype"/>
                <a:cs typeface="Palatino Linotype"/>
              </a:rPr>
              <a:t>Results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four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presented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screenreg</a:t>
            </a:r>
            <a:r>
              <a:rPr dirty="0" sz="1000" spc="-345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function: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library("texreg")</a:t>
            </a:r>
            <a:endParaRPr sz="800">
              <a:latin typeface="Courier New"/>
              <a:cs typeface="Courier New"/>
            </a:endParaRPr>
          </a:p>
          <a:p>
            <a:pPr marL="923290" marR="1432560" indent="-911225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screenreg(list(ologit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parking.ol,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oprobit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parking.op, </a:t>
            </a:r>
            <a:r>
              <a:rPr dirty="0" sz="800">
                <a:latin typeface="Courier New"/>
                <a:cs typeface="Courier New"/>
              </a:rPr>
              <a:t>pologit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parking.olp,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poprobit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parking.opp),</a:t>
            </a:r>
            <a:endParaRPr sz="800">
              <a:latin typeface="Courier New"/>
              <a:cs typeface="Courier New"/>
            </a:endParaRPr>
          </a:p>
          <a:p>
            <a:pPr marL="61976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digits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3)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============================================================================</a:t>
            </a:r>
            <a:endParaRPr sz="800">
              <a:latin typeface="Courier New"/>
              <a:cs typeface="Courier New"/>
            </a:endParaRPr>
          </a:p>
          <a:p>
            <a:pPr marL="1105535">
              <a:lnSpc>
                <a:spcPct val="100000"/>
              </a:lnSpc>
              <a:spcBef>
                <a:spcPts val="155"/>
              </a:spcBef>
              <a:tabLst>
                <a:tab pos="2016760" algn="l"/>
                <a:tab pos="2927350" algn="l"/>
                <a:tab pos="3838575" algn="l"/>
              </a:tabLst>
            </a:pPr>
            <a:r>
              <a:rPr dirty="0" sz="800" spc="-10">
                <a:latin typeface="Courier New"/>
                <a:cs typeface="Courier New"/>
              </a:rPr>
              <a:t>ologit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oprobit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pologit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poprobit</a:t>
            </a:r>
            <a:endParaRPr sz="800">
              <a:latin typeface="Courier New"/>
              <a:cs typeface="Courier New"/>
            </a:endParaRPr>
          </a:p>
          <a:p>
            <a:pPr marL="29209">
              <a:lnSpc>
                <a:spcPct val="100000"/>
              </a:lnSpc>
              <a:spcBef>
                <a:spcPts val="155"/>
              </a:spcBef>
            </a:pPr>
            <a:r>
              <a:rPr dirty="0" sz="800" spc="110">
                <a:latin typeface="Courier New"/>
                <a:cs typeface="Courier New"/>
              </a:rPr>
              <a:t>––––––––––––––––––––––––––––––––––––––––––––––––––––––––––– 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81479" y="2350814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69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594154" y="2332683"/>
            <a:ext cx="7543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recurringyes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581479" y="2492552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94154" y="2616148"/>
            <a:ext cx="5721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drivingno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581479" y="2775902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594154" y="2899497"/>
            <a:ext cx="6934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educationno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581479" y="3059366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594154" y="3182961"/>
            <a:ext cx="5721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ruleadmin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581479" y="3342830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594154" y="3466425"/>
            <a:ext cx="6934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rulelottery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581479" y="3626179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594154" y="3749775"/>
            <a:ext cx="8147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ruleaddsupply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581479" y="3909643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594154" y="4033239"/>
            <a:ext cx="6934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rulequeuing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581479" y="4192993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594154" y="4316589"/>
            <a:ext cx="5721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rulemoral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581479" y="4476457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594154" y="4600052"/>
            <a:ext cx="9969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rulecompensation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3" name="object 23" descr=""/>
          <p:cNvSpPr/>
          <p:nvPr/>
        </p:nvSpPr>
        <p:spPr>
          <a:xfrm>
            <a:off x="581479" y="4759915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1869513" y="2312415"/>
            <a:ext cx="633095" cy="257683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-0.120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(0.075)</a:t>
            </a:r>
            <a:endParaRPr sz="800">
              <a:latin typeface="Courier New"/>
              <a:cs typeface="Courier New"/>
            </a:endParaRPr>
          </a:p>
          <a:p>
            <a:pPr marL="12700" marR="5080" indent="6032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0.413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 </a:t>
            </a:r>
            <a:r>
              <a:rPr dirty="0" sz="800" spc="-10">
                <a:latin typeface="Courier New"/>
                <a:cs typeface="Courier New"/>
              </a:rPr>
              <a:t>(0.101)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0.480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(0.138)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800" spc="-10">
                <a:latin typeface="Courier New"/>
                <a:cs typeface="Courier New"/>
              </a:rPr>
              <a:t>-0.133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(0.144)</a:t>
            </a:r>
            <a:endParaRPr sz="800">
              <a:latin typeface="Courier New"/>
              <a:cs typeface="Courier New"/>
            </a:endParaRPr>
          </a:p>
          <a:p>
            <a:pPr marL="12700" marR="5080" indent="6032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0.330</a:t>
            </a:r>
            <a:r>
              <a:rPr dirty="0" sz="800" spc="-50">
                <a:latin typeface="Courier New"/>
                <a:cs typeface="Courier New"/>
              </a:rPr>
              <a:t> * </a:t>
            </a:r>
            <a:r>
              <a:rPr dirty="0" sz="800" spc="-10">
                <a:latin typeface="Courier New"/>
                <a:cs typeface="Courier New"/>
              </a:rPr>
              <a:t>(0.141) </a:t>
            </a:r>
            <a:r>
              <a:rPr dirty="0" sz="800">
                <a:latin typeface="Courier New"/>
                <a:cs typeface="Courier New"/>
              </a:rPr>
              <a:t>1.892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 </a:t>
            </a:r>
            <a:r>
              <a:rPr dirty="0" sz="800" spc="-10">
                <a:latin typeface="Courier New"/>
                <a:cs typeface="Courier New"/>
              </a:rPr>
              <a:t>(0.143) </a:t>
            </a:r>
            <a:r>
              <a:rPr dirty="0" sz="800">
                <a:latin typeface="Courier New"/>
                <a:cs typeface="Courier New"/>
              </a:rPr>
              <a:t>2.973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 </a:t>
            </a:r>
            <a:r>
              <a:rPr dirty="0" sz="800" spc="-10">
                <a:latin typeface="Courier New"/>
                <a:cs typeface="Courier New"/>
              </a:rPr>
              <a:t>(0.152)</a:t>
            </a:r>
            <a:endParaRPr sz="800">
              <a:latin typeface="Courier New"/>
              <a:cs typeface="Courier New"/>
            </a:endParaRPr>
          </a:p>
          <a:p>
            <a:pPr marL="12700" marR="5080" indent="60325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4.597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 </a:t>
            </a:r>
            <a:r>
              <a:rPr dirty="0" sz="800" spc="-10">
                <a:latin typeface="Courier New"/>
                <a:cs typeface="Courier New"/>
              </a:rPr>
              <a:t>(0.166)</a:t>
            </a:r>
            <a:endParaRPr sz="800">
              <a:latin typeface="Courier New"/>
              <a:cs typeface="Courier New"/>
            </a:endParaRPr>
          </a:p>
          <a:p>
            <a:pPr marL="73025">
              <a:lnSpc>
                <a:spcPct val="100000"/>
              </a:lnSpc>
              <a:spcBef>
                <a:spcPts val="85"/>
              </a:spcBef>
            </a:pPr>
            <a:r>
              <a:rPr dirty="0" sz="800">
                <a:latin typeface="Courier New"/>
                <a:cs typeface="Courier New"/>
              </a:rPr>
              <a:t>4.231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(0.162)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780535" y="2312415"/>
            <a:ext cx="633095" cy="257683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-0.070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(0.044)</a:t>
            </a:r>
            <a:endParaRPr sz="800">
              <a:latin typeface="Courier New"/>
              <a:cs typeface="Courier New"/>
            </a:endParaRPr>
          </a:p>
          <a:p>
            <a:pPr marL="12700" marR="5080" indent="6032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0.237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 </a:t>
            </a:r>
            <a:r>
              <a:rPr dirty="0" sz="800" spc="-10">
                <a:latin typeface="Courier New"/>
                <a:cs typeface="Courier New"/>
              </a:rPr>
              <a:t>(0.060)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0.280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(0.079)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800" spc="-10">
                <a:latin typeface="Courier New"/>
                <a:cs typeface="Courier New"/>
              </a:rPr>
              <a:t>-0.061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(0.086)</a:t>
            </a:r>
            <a:endParaRPr sz="800">
              <a:latin typeface="Courier New"/>
              <a:cs typeface="Courier New"/>
            </a:endParaRPr>
          </a:p>
          <a:p>
            <a:pPr marL="12700" marR="126364" indent="6032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0.217</a:t>
            </a:r>
            <a:r>
              <a:rPr dirty="0" sz="800" spc="-50">
                <a:latin typeface="Courier New"/>
                <a:cs typeface="Courier New"/>
              </a:rPr>
              <a:t> * </a:t>
            </a:r>
            <a:r>
              <a:rPr dirty="0" sz="800" spc="-10">
                <a:latin typeface="Courier New"/>
                <a:cs typeface="Courier New"/>
              </a:rPr>
              <a:t>(0.085)</a:t>
            </a:r>
            <a:endParaRPr sz="800">
              <a:latin typeface="Courier New"/>
              <a:cs typeface="Courier New"/>
            </a:endParaRPr>
          </a:p>
          <a:p>
            <a:pPr marL="12700" marR="5080" indent="6032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1.141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 </a:t>
            </a:r>
            <a:r>
              <a:rPr dirty="0" sz="800" spc="-10">
                <a:latin typeface="Courier New"/>
                <a:cs typeface="Courier New"/>
              </a:rPr>
              <a:t>(0.083) </a:t>
            </a:r>
            <a:r>
              <a:rPr dirty="0" sz="800">
                <a:latin typeface="Courier New"/>
                <a:cs typeface="Courier New"/>
              </a:rPr>
              <a:t>1.731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 </a:t>
            </a:r>
            <a:r>
              <a:rPr dirty="0" sz="800" spc="-10">
                <a:latin typeface="Courier New"/>
                <a:cs typeface="Courier New"/>
              </a:rPr>
              <a:t>(0.086) </a:t>
            </a:r>
            <a:r>
              <a:rPr dirty="0" sz="800">
                <a:latin typeface="Courier New"/>
                <a:cs typeface="Courier New"/>
              </a:rPr>
              <a:t>2.656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 </a:t>
            </a:r>
            <a:r>
              <a:rPr dirty="0" sz="800" spc="-10">
                <a:latin typeface="Courier New"/>
                <a:cs typeface="Courier New"/>
              </a:rPr>
              <a:t>(0.093)</a:t>
            </a:r>
            <a:endParaRPr sz="800">
              <a:latin typeface="Courier New"/>
              <a:cs typeface="Courier New"/>
            </a:endParaRPr>
          </a:p>
          <a:p>
            <a:pPr marL="12700" marR="5080" indent="6032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2.458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 </a:t>
            </a:r>
            <a:r>
              <a:rPr dirty="0" sz="800" spc="-10">
                <a:latin typeface="Courier New"/>
                <a:cs typeface="Courier New"/>
              </a:rPr>
              <a:t>(0.091)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581479" y="4901533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594154" y="4883517"/>
            <a:ext cx="6934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(Intercept)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8" name="object 28" descr=""/>
          <p:cNvSpPr/>
          <p:nvPr/>
        </p:nvSpPr>
        <p:spPr>
          <a:xfrm>
            <a:off x="581479" y="5043271"/>
            <a:ext cx="4985385" cy="288290"/>
          </a:xfrm>
          <a:custGeom>
            <a:avLst/>
            <a:gdLst/>
            <a:ahLst/>
            <a:cxnLst/>
            <a:rect l="l" t="t" r="r" b="b"/>
            <a:pathLst>
              <a:path w="4985385" h="288289">
                <a:moveTo>
                  <a:pt x="4985182" y="141732"/>
                </a:moveTo>
                <a:lnTo>
                  <a:pt x="0" y="141732"/>
                </a:lnTo>
                <a:lnTo>
                  <a:pt x="0" y="288036"/>
                </a:lnTo>
                <a:lnTo>
                  <a:pt x="4985182" y="288036"/>
                </a:lnTo>
                <a:lnTo>
                  <a:pt x="4985182" y="141732"/>
                </a:lnTo>
                <a:close/>
              </a:path>
              <a:path w="4985385" h="28828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 txBox="1"/>
          <p:nvPr/>
        </p:nvSpPr>
        <p:spPr>
          <a:xfrm>
            <a:off x="594154" y="5166866"/>
            <a:ext cx="2686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0">
                <a:latin typeface="Courier New"/>
                <a:cs typeface="Courier New"/>
              </a:rPr>
              <a:t>mu_1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0" name="object 30" descr=""/>
          <p:cNvSpPr/>
          <p:nvPr/>
        </p:nvSpPr>
        <p:spPr>
          <a:xfrm>
            <a:off x="581479" y="5327421"/>
            <a:ext cx="4985385" cy="288290"/>
          </a:xfrm>
          <a:custGeom>
            <a:avLst/>
            <a:gdLst/>
            <a:ahLst/>
            <a:cxnLst/>
            <a:rect l="l" t="t" r="r" b="b"/>
            <a:pathLst>
              <a:path w="4985385" h="288289">
                <a:moveTo>
                  <a:pt x="4985182" y="141732"/>
                </a:moveTo>
                <a:lnTo>
                  <a:pt x="0" y="141732"/>
                </a:lnTo>
                <a:lnTo>
                  <a:pt x="0" y="288036"/>
                </a:lnTo>
                <a:lnTo>
                  <a:pt x="4985182" y="288036"/>
                </a:lnTo>
                <a:lnTo>
                  <a:pt x="4985182" y="141732"/>
                </a:lnTo>
                <a:close/>
              </a:path>
              <a:path w="4985385" h="28828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 txBox="1"/>
          <p:nvPr/>
        </p:nvSpPr>
        <p:spPr>
          <a:xfrm>
            <a:off x="594154" y="5451016"/>
            <a:ext cx="2686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0">
                <a:latin typeface="Courier New"/>
                <a:cs typeface="Courier New"/>
              </a:rPr>
              <a:t>mu_2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2" name="object 32" descr=""/>
          <p:cNvSpPr/>
          <p:nvPr/>
        </p:nvSpPr>
        <p:spPr>
          <a:xfrm>
            <a:off x="581479" y="5611571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 txBox="1"/>
          <p:nvPr/>
        </p:nvSpPr>
        <p:spPr>
          <a:xfrm>
            <a:off x="594154" y="5735166"/>
            <a:ext cx="3289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sigma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4" name="object 34" descr=""/>
          <p:cNvSpPr/>
          <p:nvPr/>
        </p:nvSpPr>
        <p:spPr>
          <a:xfrm>
            <a:off x="581479" y="5894914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 txBox="1"/>
          <p:nvPr/>
        </p:nvSpPr>
        <p:spPr>
          <a:xfrm>
            <a:off x="3691455" y="2312415"/>
            <a:ext cx="633095" cy="371157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-0.077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(0.059)</a:t>
            </a:r>
            <a:endParaRPr sz="800">
              <a:latin typeface="Courier New"/>
              <a:cs typeface="Courier New"/>
            </a:endParaRPr>
          </a:p>
          <a:p>
            <a:pPr marL="12700" marR="65405" indent="6032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0.255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 </a:t>
            </a:r>
            <a:r>
              <a:rPr dirty="0" sz="800" spc="-10">
                <a:latin typeface="Courier New"/>
                <a:cs typeface="Courier New"/>
              </a:rPr>
              <a:t>(0.080)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0.309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(0.105)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800" spc="-10">
                <a:latin typeface="Courier New"/>
                <a:cs typeface="Courier New"/>
              </a:rPr>
              <a:t>-0.066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(0.088)</a:t>
            </a:r>
            <a:endParaRPr sz="800">
              <a:latin typeface="Courier New"/>
              <a:cs typeface="Courier New"/>
            </a:endParaRPr>
          </a:p>
          <a:p>
            <a:pPr marL="12700" marR="65405" indent="6032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0.238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 </a:t>
            </a:r>
            <a:r>
              <a:rPr dirty="0" sz="800" spc="-10">
                <a:latin typeface="Courier New"/>
                <a:cs typeface="Courier New"/>
              </a:rPr>
              <a:t>(0.086)</a:t>
            </a:r>
            <a:endParaRPr sz="800">
              <a:latin typeface="Courier New"/>
              <a:cs typeface="Courier New"/>
            </a:endParaRPr>
          </a:p>
          <a:p>
            <a:pPr marL="12700" marR="5080" indent="6032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1.221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 </a:t>
            </a:r>
            <a:r>
              <a:rPr dirty="0" sz="800" spc="-10">
                <a:latin typeface="Courier New"/>
                <a:cs typeface="Courier New"/>
              </a:rPr>
              <a:t>(0.085) </a:t>
            </a:r>
            <a:r>
              <a:rPr dirty="0" sz="800">
                <a:latin typeface="Courier New"/>
                <a:cs typeface="Courier New"/>
              </a:rPr>
              <a:t>1.848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 </a:t>
            </a:r>
            <a:r>
              <a:rPr dirty="0" sz="800" spc="-10">
                <a:latin typeface="Courier New"/>
                <a:cs typeface="Courier New"/>
              </a:rPr>
              <a:t>(0.089) </a:t>
            </a:r>
            <a:r>
              <a:rPr dirty="0" sz="800">
                <a:latin typeface="Courier New"/>
                <a:cs typeface="Courier New"/>
              </a:rPr>
              <a:t>2.837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 </a:t>
            </a:r>
            <a:r>
              <a:rPr dirty="0" sz="800" spc="-10">
                <a:latin typeface="Courier New"/>
                <a:cs typeface="Courier New"/>
              </a:rPr>
              <a:t>(0.098) </a:t>
            </a:r>
            <a:r>
              <a:rPr dirty="0" sz="800">
                <a:latin typeface="Courier New"/>
                <a:cs typeface="Courier New"/>
              </a:rPr>
              <a:t>2.622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 </a:t>
            </a:r>
            <a:r>
              <a:rPr dirty="0" sz="800" spc="-10">
                <a:latin typeface="Courier New"/>
                <a:cs typeface="Courier New"/>
              </a:rPr>
              <a:t>(0.096)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0.269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(0.072)</a:t>
            </a:r>
            <a:endParaRPr sz="800">
              <a:latin typeface="Courier New"/>
              <a:cs typeface="Courier New"/>
            </a:endParaRPr>
          </a:p>
          <a:p>
            <a:pPr marL="12700" marR="5080" indent="60325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1.019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 </a:t>
            </a:r>
            <a:r>
              <a:rPr dirty="0" sz="800" spc="-10">
                <a:latin typeface="Courier New"/>
                <a:cs typeface="Courier New"/>
              </a:rPr>
              <a:t>(0.038)</a:t>
            </a:r>
            <a:endParaRPr sz="800">
              <a:latin typeface="Courier New"/>
              <a:cs typeface="Courier New"/>
            </a:endParaRPr>
          </a:p>
          <a:p>
            <a:pPr marL="73025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ourier New"/>
                <a:cs typeface="Courier New"/>
              </a:rPr>
              <a:t>2.515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800" spc="-10">
                <a:latin typeface="Courier New"/>
                <a:cs typeface="Courier New"/>
              </a:rPr>
              <a:t>(0.059)</a:t>
            </a:r>
            <a:endParaRPr sz="800">
              <a:latin typeface="Courier New"/>
              <a:cs typeface="Courier New"/>
            </a:endParaRPr>
          </a:p>
          <a:p>
            <a:pPr marL="12700" marR="5080" indent="6032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0.529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 </a:t>
            </a:r>
            <a:r>
              <a:rPr dirty="0" sz="800" spc="-10">
                <a:latin typeface="Courier New"/>
                <a:cs typeface="Courier New"/>
              </a:rPr>
              <a:t>(0.050)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602477" y="2312415"/>
            <a:ext cx="633095" cy="371157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-0.077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(0.059)</a:t>
            </a:r>
            <a:endParaRPr sz="800">
              <a:latin typeface="Courier New"/>
              <a:cs typeface="Courier New"/>
            </a:endParaRPr>
          </a:p>
          <a:p>
            <a:pPr marL="12700" marR="65405" indent="6032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0.255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 </a:t>
            </a:r>
            <a:r>
              <a:rPr dirty="0" sz="800" spc="-10">
                <a:latin typeface="Courier New"/>
                <a:cs typeface="Courier New"/>
              </a:rPr>
              <a:t>(0.080)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0.309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(0.105)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800" spc="-10">
                <a:latin typeface="Courier New"/>
                <a:cs typeface="Courier New"/>
              </a:rPr>
              <a:t>-0.066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(0.088)</a:t>
            </a:r>
            <a:endParaRPr sz="800">
              <a:latin typeface="Courier New"/>
              <a:cs typeface="Courier New"/>
            </a:endParaRPr>
          </a:p>
          <a:p>
            <a:pPr marL="12700" marR="65405" indent="6032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0.238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 </a:t>
            </a:r>
            <a:r>
              <a:rPr dirty="0" sz="800" spc="-10">
                <a:latin typeface="Courier New"/>
                <a:cs typeface="Courier New"/>
              </a:rPr>
              <a:t>(0.086)</a:t>
            </a:r>
            <a:endParaRPr sz="800">
              <a:latin typeface="Courier New"/>
              <a:cs typeface="Courier New"/>
            </a:endParaRPr>
          </a:p>
          <a:p>
            <a:pPr marL="12700" marR="5080" indent="6032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1.221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 </a:t>
            </a:r>
            <a:r>
              <a:rPr dirty="0" sz="800" spc="-10">
                <a:latin typeface="Courier New"/>
                <a:cs typeface="Courier New"/>
              </a:rPr>
              <a:t>(0.085) </a:t>
            </a:r>
            <a:r>
              <a:rPr dirty="0" sz="800">
                <a:latin typeface="Courier New"/>
                <a:cs typeface="Courier New"/>
              </a:rPr>
              <a:t>1.848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 </a:t>
            </a:r>
            <a:r>
              <a:rPr dirty="0" sz="800" spc="-10">
                <a:latin typeface="Courier New"/>
                <a:cs typeface="Courier New"/>
              </a:rPr>
              <a:t>(0.089) </a:t>
            </a:r>
            <a:r>
              <a:rPr dirty="0" sz="800">
                <a:latin typeface="Courier New"/>
                <a:cs typeface="Courier New"/>
              </a:rPr>
              <a:t>2.837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 </a:t>
            </a:r>
            <a:r>
              <a:rPr dirty="0" sz="800" spc="-10">
                <a:latin typeface="Courier New"/>
                <a:cs typeface="Courier New"/>
              </a:rPr>
              <a:t>(0.098) </a:t>
            </a:r>
            <a:r>
              <a:rPr dirty="0" sz="800">
                <a:latin typeface="Courier New"/>
                <a:cs typeface="Courier New"/>
              </a:rPr>
              <a:t>2.622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 </a:t>
            </a:r>
            <a:r>
              <a:rPr dirty="0" sz="800" spc="-10">
                <a:latin typeface="Courier New"/>
                <a:cs typeface="Courier New"/>
              </a:rPr>
              <a:t>(0.096)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0.269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(0.072)</a:t>
            </a:r>
            <a:endParaRPr sz="800">
              <a:latin typeface="Courier New"/>
              <a:cs typeface="Courier New"/>
            </a:endParaRPr>
          </a:p>
          <a:p>
            <a:pPr marL="12700" marR="5080" indent="60325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1.019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 </a:t>
            </a:r>
            <a:r>
              <a:rPr dirty="0" sz="800" spc="-10">
                <a:latin typeface="Courier New"/>
                <a:cs typeface="Courier New"/>
              </a:rPr>
              <a:t>(0.038)</a:t>
            </a:r>
            <a:endParaRPr sz="800">
              <a:latin typeface="Courier New"/>
              <a:cs typeface="Courier New"/>
            </a:endParaRPr>
          </a:p>
          <a:p>
            <a:pPr marL="73025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ourier New"/>
                <a:cs typeface="Courier New"/>
              </a:rPr>
              <a:t>2.515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800" spc="-10">
                <a:latin typeface="Courier New"/>
                <a:cs typeface="Courier New"/>
              </a:rPr>
              <a:t>(0.059)</a:t>
            </a:r>
            <a:endParaRPr sz="800">
              <a:latin typeface="Courier New"/>
              <a:cs typeface="Courier New"/>
            </a:endParaRPr>
          </a:p>
          <a:p>
            <a:pPr marL="12700" marR="5080" indent="6032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0.529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 </a:t>
            </a:r>
            <a:r>
              <a:rPr dirty="0" sz="800" spc="-10">
                <a:latin typeface="Courier New"/>
                <a:cs typeface="Courier New"/>
              </a:rPr>
              <a:t>(0.050)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7" name="object 37" descr=""/>
          <p:cNvSpPr/>
          <p:nvPr/>
        </p:nvSpPr>
        <p:spPr>
          <a:xfrm>
            <a:off x="581479" y="6036646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" name="object 38" descr=""/>
          <p:cNvSpPr txBox="1"/>
          <p:nvPr/>
        </p:nvSpPr>
        <p:spPr>
          <a:xfrm>
            <a:off x="610957" y="6018515"/>
            <a:ext cx="46050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10">
                <a:latin typeface="Courier New"/>
                <a:cs typeface="Courier New"/>
              </a:rPr>
              <a:t>––––––––––––––––––––––––––––––––––––––––––––––––––––––––––– 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9" name="object 39" descr=""/>
          <p:cNvSpPr/>
          <p:nvPr/>
        </p:nvSpPr>
        <p:spPr>
          <a:xfrm>
            <a:off x="581479" y="6178384"/>
            <a:ext cx="4985385" cy="708025"/>
          </a:xfrm>
          <a:custGeom>
            <a:avLst/>
            <a:gdLst/>
            <a:ahLst/>
            <a:cxnLst/>
            <a:rect l="l" t="t" r="r" b="b"/>
            <a:pathLst>
              <a:path w="4985385" h="708025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708025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708025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70802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70802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40" name="object 40" descr=""/>
          <p:cNvGraphicFramePr>
            <a:graphicFrameLocks noGrp="1"/>
          </p:cNvGraphicFramePr>
          <p:nvPr/>
        </p:nvGraphicFramePr>
        <p:xfrm>
          <a:off x="571948" y="6196836"/>
          <a:ext cx="4695825" cy="6686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67435"/>
                <a:gridCol w="911225"/>
                <a:gridCol w="911225"/>
                <a:gridCol w="911225"/>
                <a:gridCol w="894714"/>
              </a:tblGrid>
              <a:tr h="121920">
                <a:tc>
                  <a:txBody>
                    <a:bodyPr/>
                    <a:lstStyle/>
                    <a:p>
                      <a:pPr marL="34290">
                        <a:lnSpc>
                          <a:spcPts val="77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AIC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5482.722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5490.689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gridSpan="2"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34290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BIC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5553.360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5561.326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gridSpan="2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3429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Log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Likelihood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96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-2729.361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-2733.344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-2705.814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-2705.814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3429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Deviance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5458.722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5466.689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21920">
                <a:tc>
                  <a:txBody>
                    <a:bodyPr/>
                    <a:lstStyle/>
                    <a:p>
                      <a:pPr marL="34290">
                        <a:lnSpc>
                          <a:spcPts val="86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Num.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obs.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860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2661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860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2661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860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2661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860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2661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41" name="object 41" descr=""/>
          <p:cNvSpPr/>
          <p:nvPr/>
        </p:nvSpPr>
        <p:spPr>
          <a:xfrm>
            <a:off x="581479" y="6886930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2" name="object 42" descr=""/>
          <p:cNvSpPr txBox="1"/>
          <p:nvPr/>
        </p:nvSpPr>
        <p:spPr>
          <a:xfrm>
            <a:off x="594154" y="6848526"/>
            <a:ext cx="4639310" cy="30924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============================================================================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***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0.001,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**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*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0.05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568779" y="7460867"/>
            <a:ext cx="4960620" cy="784860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95"/>
              </a:spcBef>
            </a:pPr>
            <a:r>
              <a:rPr dirty="0" sz="1000" b="1">
                <a:latin typeface="Calibri"/>
                <a:cs typeface="Calibri"/>
              </a:rPr>
              <a:t>9.1.3</a:t>
            </a:r>
            <a:r>
              <a:rPr dirty="0" sz="1000" spc="37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2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Conditional</a:t>
            </a:r>
            <a:r>
              <a:rPr dirty="0" sz="1000" spc="2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Logit</a:t>
            </a:r>
            <a:r>
              <a:rPr dirty="0" sz="1000" spc="2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Model</a:t>
            </a:r>
            <a:endParaRPr sz="1000">
              <a:latin typeface="Calibri"/>
              <a:cs typeface="Calibri"/>
            </a:endParaRPr>
          </a:p>
          <a:p>
            <a:pPr algn="just" marL="12700" marR="5080">
              <a:lnSpc>
                <a:spcPct val="100000"/>
              </a:lnSpc>
              <a:spcBef>
                <a:spcPts val="59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consistent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only</a:t>
            </a:r>
            <a:r>
              <a:rPr dirty="0" sz="1000" spc="-10">
                <a:latin typeface="Palatino Linotype"/>
                <a:cs typeface="Palatino Linotype"/>
              </a:rPr>
              <a:t> if the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uncorrelated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covariates.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conditional </a:t>
            </a:r>
            <a:r>
              <a:rPr dirty="0" sz="1000" spc="-25">
                <a:latin typeface="Palatino Linotype"/>
                <a:cs typeface="Palatino Linotype"/>
              </a:rPr>
              <a:t>logit </a:t>
            </a:r>
            <a:r>
              <a:rPr dirty="0" sz="1000" spc="-40">
                <a:latin typeface="Palatino Linotype"/>
                <a:cs typeface="Palatino Linotype"/>
              </a:rPr>
              <a:t>model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used.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known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the statistic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literature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introduced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panel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data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econometrics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Chamberlain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(1980).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58664" y="607782"/>
            <a:ext cx="5295265" cy="10471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220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308610" marR="43180" indent="107950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general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presentation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quite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complex,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but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intuition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 </a:t>
            </a:r>
            <a:r>
              <a:rPr dirty="0" sz="1000" spc="-40">
                <a:latin typeface="Palatino Linotype"/>
                <a:cs typeface="Palatino Linotype"/>
              </a:rPr>
              <a:t>perceived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special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case </a:t>
            </a:r>
            <a:r>
              <a:rPr dirty="0" sz="1000" spc="-50">
                <a:latin typeface="Palatino Linotype"/>
                <a:cs typeface="Palatino Linotype"/>
              </a:rPr>
              <a:t>where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8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denote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12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Only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individuals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which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conditional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logit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model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(more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generally,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only </a:t>
            </a:r>
            <a:r>
              <a:rPr dirty="0" sz="1000" spc="-50">
                <a:latin typeface="Palatino Linotype"/>
                <a:cs typeface="Palatino Linotype"/>
              </a:rPr>
              <a:t>individuals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&lt;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47" i="1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&lt;</a:t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may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used).</a:t>
            </a:r>
            <a:endParaRPr sz="1000">
              <a:latin typeface="Palatino Linotype"/>
              <a:cs typeface="Palatino Linotype"/>
            </a:endParaRPr>
          </a:p>
          <a:p>
            <a:pPr algn="just" marL="416559">
              <a:lnSpc>
                <a:spcPts val="1180"/>
              </a:lnSpc>
            </a:pP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given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period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probabilities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values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17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02758" y="1942766"/>
            <a:ext cx="939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5">
                <a:latin typeface="Segoe UI Symbol"/>
                <a:cs typeface="Segoe UI Symbol"/>
              </a:rPr>
              <a:t>⎨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02758" y="2057750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02758" y="2146904"/>
            <a:ext cx="939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70">
                <a:latin typeface="Segoe UI Symbol"/>
                <a:cs typeface="Segoe UI Symbol"/>
              </a:rPr>
              <a:t>⎩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154089" y="1851752"/>
            <a:ext cx="5391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7879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77358" y="1778966"/>
            <a:ext cx="15087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243965" algn="l"/>
                <a:tab pos="1469390" algn="l"/>
              </a:tabLst>
            </a:pPr>
            <a:r>
              <a:rPr dirty="0" baseline="30555" sz="1500" spc="-442">
                <a:latin typeface="Segoe UI Symbol"/>
                <a:cs typeface="Segoe UI Symbol"/>
              </a:rPr>
              <a:t>⎧</a:t>
            </a:r>
            <a:r>
              <a:rPr dirty="0" baseline="-22222" sz="1500" spc="509">
                <a:latin typeface="Segoe UI Symbol"/>
                <a:cs typeface="Segoe UI Symbol"/>
              </a:rPr>
              <a:t>⎪</a:t>
            </a:r>
            <a:r>
              <a:rPr dirty="0" sz="1000" spc="-150">
                <a:latin typeface="Palatino Linotype"/>
                <a:cs typeface="Palatino Linotype"/>
              </a:rPr>
              <a:t>P</a:t>
            </a:r>
            <a:r>
              <a:rPr dirty="0" sz="1000" spc="-75">
                <a:latin typeface="Cambria"/>
                <a:cs typeface="Cambria"/>
              </a:rPr>
              <a:t>(</a:t>
            </a:r>
            <a:r>
              <a:rPr dirty="0" sz="1000" spc="-125" i="1">
                <a:latin typeface="Palatino Linotype"/>
                <a:cs typeface="Palatino Linotype"/>
              </a:rPr>
              <a:t>y</a:t>
            </a:r>
            <a:r>
              <a:rPr dirty="0" sz="1000" spc="290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9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95">
                <a:latin typeface="Cambria"/>
                <a:cs typeface="Cambria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140" i="1">
                <a:latin typeface="Meiryo"/>
                <a:cs typeface="Meiryo"/>
              </a:rPr>
              <a:t> </a:t>
            </a:r>
            <a:r>
              <a:rPr dirty="0" sz="1000" spc="235">
                <a:latin typeface="Cambria"/>
                <a:cs typeface="Cambria"/>
              </a:rPr>
              <a:t>)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325">
                <a:latin typeface="Cambria"/>
                <a:cs typeface="Cambria"/>
              </a:rPr>
              <a:t> </a:t>
            </a:r>
            <a:r>
              <a:rPr dirty="0" u="sng" baseline="42735" sz="9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42735" sz="975" spc="-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baseline="42735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endParaRPr baseline="42735" sz="975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900458" y="1880783"/>
            <a:ext cx="4724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90">
                <a:latin typeface="Cambria"/>
                <a:cs typeface="Cambria"/>
              </a:rPr>
              <a:t>+</a:t>
            </a:r>
            <a:r>
              <a:rPr dirty="0" sz="650" spc="10" i="1">
                <a:latin typeface="Palatino Linotype"/>
                <a:cs typeface="Palatino Linotype"/>
              </a:rPr>
              <a:t>e</a:t>
            </a:r>
            <a:r>
              <a:rPr dirty="0" baseline="24691" sz="675" spc="-315" i="1">
                <a:latin typeface="Meiryo"/>
                <a:cs typeface="Meiryo"/>
              </a:rPr>
              <a:t/>
            </a:r>
            <a:r>
              <a:rPr dirty="0" baseline="37037" sz="675" spc="-22" i="1">
                <a:latin typeface="Meiryo"/>
                <a:cs typeface="Meiryo"/>
              </a:rPr>
              <a:t>⊤</a:t>
            </a:r>
            <a:r>
              <a:rPr dirty="0" baseline="24691" sz="675" spc="-37" i="1">
                <a:latin typeface="Palatino Linotype"/>
                <a:cs typeface="Palatino Linotype"/>
              </a:rPr>
              <a:t>x</a:t>
            </a:r>
            <a:r>
              <a:rPr dirty="0" baseline="12345" sz="675" spc="-30" i="1">
                <a:latin typeface="Palatino Linotype"/>
                <a:cs typeface="Palatino Linotype"/>
              </a:rPr>
              <a:t>nt</a:t>
            </a:r>
            <a:r>
              <a:rPr dirty="0" baseline="12345" sz="675" spc="22" i="1">
                <a:latin typeface="Palatino Linotype"/>
                <a:cs typeface="Palatino Linotype"/>
              </a:rPr>
              <a:t> </a:t>
            </a:r>
            <a:r>
              <a:rPr dirty="0" baseline="24691" sz="675" spc="75">
                <a:latin typeface="Cambria"/>
                <a:cs typeface="Cambria"/>
              </a:rPr>
              <a:t>+</a:t>
            </a:r>
            <a:r>
              <a:rPr dirty="0" baseline="24691" sz="675" spc="-345" i="1">
                <a:latin typeface="Meiryo"/>
                <a:cs typeface="Meiryo"/>
              </a:rPr>
              <a:t/>
            </a:r>
            <a:r>
              <a:rPr dirty="0" baseline="12345" sz="675" spc="-7" i="1">
                <a:latin typeface="Palatino Linotype"/>
                <a:cs typeface="Palatino Linotype"/>
              </a:rPr>
              <a:t>n</a:t>
            </a:r>
            <a:endParaRPr baseline="12345" sz="675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154103" y="2115440"/>
            <a:ext cx="5391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7879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983684" y="2042659"/>
            <a:ext cx="9525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P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60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sz="1000" spc="235">
                <a:latin typeface="Cambria"/>
                <a:cs typeface="Cambria"/>
              </a:rPr>
              <a:t>)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976606" y="2023088"/>
            <a:ext cx="6159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 i="1">
                <a:latin typeface="Palatino Linotype"/>
                <a:cs typeface="Palatino Linotype"/>
              </a:rPr>
              <a:t>e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044159" y="2001832"/>
            <a:ext cx="64769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55" i="1">
                <a:latin typeface="Meiryo"/>
                <a:cs typeface="Meiryo"/>
              </a:rPr>
              <a:t>⊤</a:t>
            </a:r>
            <a:endParaRPr sz="450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012385" y="2021720"/>
            <a:ext cx="25336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105" i="1">
                <a:latin typeface="Meiryo"/>
                <a:cs typeface="Meiryo"/>
              </a:rPr>
              <a:t/>
            </a:r>
            <a:r>
              <a:rPr dirty="0" sz="450" spc="165" i="1">
                <a:latin typeface="Meiryo"/>
                <a:cs typeface="Meiryo"/>
              </a:rPr>
              <a:t> </a:t>
            </a:r>
            <a:r>
              <a:rPr dirty="0" sz="450" i="1">
                <a:latin typeface="Palatino Linotype"/>
                <a:cs typeface="Palatino Linotype"/>
              </a:rPr>
              <a:t>x</a:t>
            </a:r>
            <a:r>
              <a:rPr dirty="0" sz="450" spc="270" i="1">
                <a:latin typeface="Palatino Linotype"/>
                <a:cs typeface="Palatino Linotype"/>
              </a:rPr>
              <a:t> </a:t>
            </a:r>
            <a:r>
              <a:rPr dirty="0" sz="450" spc="65">
                <a:latin typeface="Cambria"/>
                <a:cs typeface="Cambria"/>
              </a:rPr>
              <a:t>+</a:t>
            </a:r>
            <a:r>
              <a:rPr dirty="0" sz="450" spc="-204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116971" y="2036008"/>
            <a:ext cx="18034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i="1">
                <a:latin typeface="Palatino Linotype"/>
                <a:cs typeface="Palatino Linotype"/>
              </a:rPr>
              <a:t>nt</a:t>
            </a:r>
            <a:r>
              <a:rPr dirty="0" sz="450" spc="450" i="1">
                <a:latin typeface="Palatino Linotype"/>
                <a:cs typeface="Palatino Linotype"/>
              </a:rPr>
              <a:t> </a:t>
            </a:r>
            <a:r>
              <a:rPr dirty="0" sz="450" spc="-5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1938558" y="2150224"/>
            <a:ext cx="408940" cy="0"/>
          </a:xfrm>
          <a:custGeom>
            <a:avLst/>
            <a:gdLst/>
            <a:ahLst/>
            <a:cxnLst/>
            <a:rect l="l" t="t" r="r" b="b"/>
            <a:pathLst>
              <a:path w="408939" h="0">
                <a:moveTo>
                  <a:pt x="0" y="0"/>
                </a:moveTo>
                <a:lnTo>
                  <a:pt x="40885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1900458" y="2144588"/>
            <a:ext cx="4724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90">
                <a:latin typeface="Cambria"/>
                <a:cs typeface="Cambria"/>
              </a:rPr>
              <a:t>+</a:t>
            </a:r>
            <a:r>
              <a:rPr dirty="0" sz="650" spc="10" i="1">
                <a:latin typeface="Palatino Linotype"/>
                <a:cs typeface="Palatino Linotype"/>
              </a:rPr>
              <a:t>e</a:t>
            </a:r>
            <a:r>
              <a:rPr dirty="0" baseline="24691" sz="675" spc="-315" i="1">
                <a:latin typeface="Meiryo"/>
                <a:cs typeface="Meiryo"/>
              </a:rPr>
              <a:t/>
            </a:r>
            <a:r>
              <a:rPr dirty="0" baseline="37037" sz="675" spc="-22" i="1">
                <a:latin typeface="Meiryo"/>
                <a:cs typeface="Meiryo"/>
              </a:rPr>
              <a:t>⊤</a:t>
            </a:r>
            <a:r>
              <a:rPr dirty="0" baseline="24691" sz="675" spc="-37" i="1">
                <a:latin typeface="Palatino Linotype"/>
                <a:cs typeface="Palatino Linotype"/>
              </a:rPr>
              <a:t>x</a:t>
            </a:r>
            <a:r>
              <a:rPr dirty="0" baseline="12345" sz="675" spc="-30" i="1">
                <a:latin typeface="Palatino Linotype"/>
                <a:cs typeface="Palatino Linotype"/>
              </a:rPr>
              <a:t>nt</a:t>
            </a:r>
            <a:r>
              <a:rPr dirty="0" baseline="12345" sz="675" spc="22" i="1">
                <a:latin typeface="Palatino Linotype"/>
                <a:cs typeface="Palatino Linotype"/>
              </a:rPr>
              <a:t> </a:t>
            </a:r>
            <a:r>
              <a:rPr dirty="0" baseline="24691" sz="675" spc="75">
                <a:latin typeface="Cambria"/>
                <a:cs typeface="Cambria"/>
              </a:rPr>
              <a:t>+</a:t>
            </a:r>
            <a:r>
              <a:rPr dirty="0" baseline="24691" sz="675" spc="-345" i="1">
                <a:latin typeface="Meiryo"/>
                <a:cs typeface="Meiryo"/>
              </a:rPr>
              <a:t/>
            </a:r>
            <a:r>
              <a:rPr dirty="0" baseline="12345" sz="675" spc="-7" i="1">
                <a:latin typeface="Palatino Linotype"/>
                <a:cs typeface="Palatino Linotype"/>
              </a:rPr>
              <a:t>n</a:t>
            </a:r>
            <a:endParaRPr baseline="12345" sz="675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42131" y="2321481"/>
            <a:ext cx="1668145" cy="387350"/>
          </a:xfrm>
          <a:prstGeom prst="rect">
            <a:avLst/>
          </a:prstGeom>
        </p:spPr>
        <p:txBody>
          <a:bodyPr wrap="square" lIns="0" tIns="4127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325"/>
              </a:spcBef>
            </a:pP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more </a:t>
            </a:r>
            <a:r>
              <a:rPr dirty="0" sz="1000" spc="-10">
                <a:latin typeface="Palatino Linotype"/>
                <a:cs typeface="Palatino Linotype"/>
              </a:rPr>
              <a:t>generally:</a:t>
            </a:r>
            <a:endParaRPr sz="1000">
              <a:latin typeface="Palatino Linotype"/>
              <a:cs typeface="Palatino Linotype"/>
            </a:endParaRPr>
          </a:p>
          <a:p>
            <a:pPr marL="1083310">
              <a:lnSpc>
                <a:spcPct val="100000"/>
              </a:lnSpc>
              <a:spcBef>
                <a:spcPts val="220"/>
              </a:spcBef>
            </a:pPr>
            <a:r>
              <a:rPr dirty="0" baseline="-19444" sz="1500" spc="-15" i="1">
                <a:latin typeface="Palatino Linotype"/>
                <a:cs typeface="Palatino Linotype"/>
              </a:rPr>
              <a:t>e</a:t>
            </a:r>
            <a:r>
              <a:rPr dirty="0" sz="650" spc="-10" i="1">
                <a:latin typeface="Palatino Linotype"/>
                <a:cs typeface="Palatino Linotype"/>
              </a:rPr>
              <a:t>y</a:t>
            </a:r>
            <a:r>
              <a:rPr dirty="0" baseline="-18518" sz="675" spc="-15" i="1">
                <a:latin typeface="Palatino Linotype"/>
                <a:cs typeface="Palatino Linotype"/>
              </a:rPr>
              <a:t>nt</a:t>
            </a:r>
            <a:r>
              <a:rPr dirty="0" baseline="-18518" sz="675" spc="-30" i="1">
                <a:latin typeface="Palatino Linotype"/>
                <a:cs typeface="Palatino Linotype"/>
              </a:rPr>
              <a:t> </a:t>
            </a:r>
            <a:r>
              <a:rPr dirty="0" sz="650" spc="-60">
                <a:latin typeface="Cambria"/>
                <a:cs typeface="Cambria"/>
              </a:rPr>
              <a:t>(</a:t>
            </a:r>
            <a:r>
              <a:rPr dirty="0" sz="650" spc="-60" i="1">
                <a:latin typeface="Meiryo"/>
                <a:cs typeface="Meiryo"/>
              </a:rPr>
              <a:t/>
            </a:r>
            <a:r>
              <a:rPr dirty="0" baseline="30864" sz="675" spc="-89" i="1">
                <a:latin typeface="Meiryo"/>
                <a:cs typeface="Meiryo"/>
              </a:rPr>
              <a:t>⊤</a:t>
            </a:r>
            <a:r>
              <a:rPr dirty="0" sz="650" spc="-60" i="1">
                <a:latin typeface="Palatino Linotype"/>
                <a:cs typeface="Palatino Linotype"/>
              </a:rPr>
              <a:t>x</a:t>
            </a:r>
            <a:r>
              <a:rPr dirty="0" baseline="-18518" sz="675" spc="-89" i="1">
                <a:latin typeface="Palatino Linotype"/>
                <a:cs typeface="Palatino Linotype"/>
              </a:rPr>
              <a:t>nt</a:t>
            </a:r>
            <a:r>
              <a:rPr dirty="0" baseline="-18518" sz="675" spc="-30" i="1">
                <a:latin typeface="Palatino Linotype"/>
                <a:cs typeface="Palatino Linotype"/>
              </a:rPr>
              <a:t> </a:t>
            </a:r>
            <a:r>
              <a:rPr dirty="0" sz="650" spc="80">
                <a:latin typeface="Cambria"/>
                <a:cs typeface="Cambria"/>
              </a:rPr>
              <a:t>+</a:t>
            </a:r>
            <a:r>
              <a:rPr dirty="0" sz="650" spc="-335" i="1">
                <a:latin typeface="Meiryo"/>
                <a:cs typeface="Meiryo"/>
              </a:rPr>
              <a:t/>
            </a:r>
            <a:r>
              <a:rPr dirty="0" baseline="-18518" sz="675" spc="-44" i="1">
                <a:latin typeface="Palatino Linotype"/>
                <a:cs typeface="Palatino Linotype"/>
              </a:rPr>
              <a:t>n</a:t>
            </a:r>
            <a:r>
              <a:rPr dirty="0" baseline="-18518" sz="675" spc="-60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1599087" y="2756471"/>
            <a:ext cx="593725" cy="0"/>
          </a:xfrm>
          <a:custGeom>
            <a:avLst/>
            <a:gdLst/>
            <a:ahLst/>
            <a:cxnLst/>
            <a:rect l="l" t="t" r="r" b="b"/>
            <a:pathLst>
              <a:path w="593725" h="0">
                <a:moveTo>
                  <a:pt x="0" y="0"/>
                </a:moveTo>
                <a:lnTo>
                  <a:pt x="593445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877361" y="2649021"/>
            <a:ext cx="1341120" cy="2438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119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nt</a:t>
            </a:r>
            <a:r>
              <a:rPr dirty="0" baseline="-21367" sz="975" spc="179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sz="1000" spc="4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=</a:t>
            </a:r>
            <a:r>
              <a:rPr dirty="0" sz="1000" spc="130">
                <a:latin typeface="Cambria"/>
                <a:cs typeface="Cambria"/>
              </a:rPr>
              <a:t> </a:t>
            </a:r>
            <a:r>
              <a:rPr dirty="0" baseline="-41666" sz="1500">
                <a:latin typeface="Palatino Linotype"/>
                <a:cs typeface="Palatino Linotype"/>
              </a:rPr>
              <a:t>1</a:t>
            </a:r>
            <a:r>
              <a:rPr dirty="0" baseline="-41666" sz="1500" spc="-82">
                <a:latin typeface="Palatino Linotype"/>
                <a:cs typeface="Palatino Linotype"/>
              </a:rPr>
              <a:t> </a:t>
            </a:r>
            <a:r>
              <a:rPr dirty="0" baseline="-41666" sz="1500" spc="187">
                <a:latin typeface="Cambria"/>
                <a:cs typeface="Cambria"/>
              </a:rPr>
              <a:t>+</a:t>
            </a:r>
            <a:r>
              <a:rPr dirty="0" baseline="-41666" sz="1500" spc="-37">
                <a:latin typeface="Cambria"/>
                <a:cs typeface="Cambria"/>
              </a:rPr>
              <a:t> </a:t>
            </a:r>
            <a:r>
              <a:rPr dirty="0" baseline="-41666" sz="1500" spc="120" i="1">
                <a:latin typeface="Palatino Linotype"/>
                <a:cs typeface="Palatino Linotype"/>
              </a:rPr>
              <a:t>e</a:t>
            </a:r>
            <a:r>
              <a:rPr dirty="0" baseline="-38461" sz="975" spc="-345" i="1">
                <a:latin typeface="Meiryo"/>
                <a:cs typeface="Meiryo"/>
              </a:rPr>
              <a:t/>
            </a:r>
            <a:r>
              <a:rPr dirty="0" baseline="-37037" sz="675" spc="-15" i="1">
                <a:latin typeface="Meiryo"/>
                <a:cs typeface="Meiryo"/>
              </a:rPr>
              <a:t>⊤</a:t>
            </a:r>
            <a:r>
              <a:rPr dirty="0" baseline="-38461" sz="975" spc="67" i="1">
                <a:latin typeface="Palatino Linotype"/>
                <a:cs typeface="Palatino Linotype"/>
              </a:rPr>
              <a:t>x</a:t>
            </a:r>
            <a:r>
              <a:rPr dirty="0" baseline="-38461" sz="975" spc="367" i="1">
                <a:latin typeface="Palatino Linotype"/>
                <a:cs typeface="Palatino Linotype"/>
              </a:rPr>
              <a:t> </a:t>
            </a:r>
            <a:r>
              <a:rPr dirty="0" baseline="-38461" sz="975" spc="172">
                <a:latin typeface="Cambria"/>
                <a:cs typeface="Cambria"/>
              </a:rPr>
              <a:t>+</a:t>
            </a:r>
            <a:r>
              <a:rPr dirty="0" baseline="-38461" sz="975" spc="-427" i="1">
                <a:latin typeface="Meiryo"/>
                <a:cs typeface="Meiryo"/>
              </a:rPr>
              <a:t/>
            </a:r>
            <a:endParaRPr baseline="-38461" sz="975">
              <a:latin typeface="Meiryo"/>
              <a:cs typeface="Meiryo"/>
            </a:endParaRPr>
          </a:p>
          <a:p>
            <a:pPr algn="r" marR="30480">
              <a:lnSpc>
                <a:spcPts val="530"/>
              </a:lnSpc>
            </a:pPr>
            <a:r>
              <a:rPr dirty="0" sz="450" i="1">
                <a:latin typeface="Palatino Linotype"/>
                <a:cs typeface="Palatino Linotype"/>
              </a:rPr>
              <a:t>nt</a:t>
            </a:r>
            <a:r>
              <a:rPr dirty="0" sz="450" spc="295" i="1">
                <a:latin typeface="Palatino Linotype"/>
                <a:cs typeface="Palatino Linotype"/>
              </a:rPr>
              <a:t>  </a:t>
            </a:r>
            <a:r>
              <a:rPr dirty="0" sz="450" spc="-5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1815800" y="3482162"/>
            <a:ext cx="1371600" cy="0"/>
          </a:xfrm>
          <a:custGeom>
            <a:avLst/>
            <a:gdLst/>
            <a:ahLst/>
            <a:cxnLst/>
            <a:rect l="l" t="t" r="r" b="b"/>
            <a:pathLst>
              <a:path w="1371600" h="0">
                <a:moveTo>
                  <a:pt x="0" y="0"/>
                </a:moveTo>
                <a:lnTo>
                  <a:pt x="137114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/>
          <p:nvPr/>
        </p:nvSpPr>
        <p:spPr>
          <a:xfrm>
            <a:off x="1815800" y="4066692"/>
            <a:ext cx="1371600" cy="0"/>
          </a:xfrm>
          <a:custGeom>
            <a:avLst/>
            <a:gdLst/>
            <a:ahLst/>
            <a:cxnLst/>
            <a:rect l="l" t="t" r="r" b="b"/>
            <a:pathLst>
              <a:path w="1371600" h="0">
                <a:moveTo>
                  <a:pt x="0" y="0"/>
                </a:moveTo>
                <a:lnTo>
                  <a:pt x="137114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465927" y="2922197"/>
            <a:ext cx="5138420" cy="12947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01600" marR="93980" indent="10795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idiosyncratic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components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i.i.d.,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joint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probability</a:t>
            </a:r>
            <a:r>
              <a:rPr dirty="0" sz="1000" spc="-20">
                <a:latin typeface="Palatino Linotype"/>
                <a:cs typeface="Palatino Linotype"/>
              </a:rPr>
              <a:t> 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observa- </a:t>
            </a:r>
            <a:r>
              <a:rPr dirty="0" sz="1000" spc="-20">
                <a:latin typeface="Palatino Linotype"/>
                <a:cs typeface="Palatino Linotype"/>
              </a:rPr>
              <a:t>tions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simply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product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-15">
                <a:latin typeface="Palatino Linotype"/>
                <a:cs typeface="Palatino Linotype"/>
              </a:rPr>
              <a:t>1</a:t>
            </a:r>
            <a:r>
              <a:rPr dirty="0" baseline="-21367" sz="975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baseline="-21367" sz="975" spc="-60" i="1">
                <a:latin typeface="Palatino Linotype"/>
                <a:cs typeface="Palatino Linotype"/>
              </a:rPr>
              <a:t>n</a:t>
            </a:r>
            <a:r>
              <a:rPr dirty="0" sz="1000" spc="-90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-15">
                <a:latin typeface="Palatino Linotype"/>
                <a:cs typeface="Palatino Linotype"/>
              </a:rPr>
              <a:t>2</a:t>
            </a:r>
            <a:r>
              <a:rPr dirty="0" baseline="-21367" sz="975" spc="19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380" i="1">
                <a:latin typeface="Meiryo"/>
                <a:cs typeface="Meiryo"/>
              </a:rPr>
              <a:t/>
            </a:r>
            <a:r>
              <a:rPr dirty="0" baseline="-21367" sz="975" spc="75" i="1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Cambria"/>
                <a:cs typeface="Cambria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1479550">
              <a:lnSpc>
                <a:spcPts val="1065"/>
              </a:lnSpc>
              <a:spcBef>
                <a:spcPts val="235"/>
              </a:spcBef>
            </a:pPr>
            <a:r>
              <a:rPr dirty="0" baseline="-19444" sz="1500" spc="-15" i="1">
                <a:latin typeface="Palatino Linotype"/>
                <a:cs typeface="Palatino Linotype"/>
              </a:rPr>
              <a:t>e</a:t>
            </a:r>
            <a:r>
              <a:rPr dirty="0" sz="650" spc="-10" i="1">
                <a:latin typeface="Palatino Linotype"/>
                <a:cs typeface="Palatino Linotype"/>
              </a:rPr>
              <a:t>y</a:t>
            </a:r>
            <a:r>
              <a:rPr dirty="0" baseline="-18518" sz="675" spc="-15" i="1">
                <a:latin typeface="Palatino Linotype"/>
                <a:cs typeface="Palatino Linotype"/>
              </a:rPr>
              <a:t>n</a:t>
            </a:r>
            <a:r>
              <a:rPr dirty="0" baseline="-18518" sz="675" spc="-15">
                <a:latin typeface="Palatino Linotype"/>
                <a:cs typeface="Palatino Linotype"/>
              </a:rPr>
              <a:t>1</a:t>
            </a:r>
            <a:r>
              <a:rPr dirty="0" baseline="-18518" sz="675" spc="-60">
                <a:latin typeface="Palatino Linotype"/>
                <a:cs typeface="Palatino Linotype"/>
              </a:rPr>
              <a:t> </a:t>
            </a:r>
            <a:r>
              <a:rPr dirty="0" sz="650" spc="-60">
                <a:latin typeface="Cambria"/>
                <a:cs typeface="Cambria"/>
              </a:rPr>
              <a:t>(</a:t>
            </a:r>
            <a:r>
              <a:rPr dirty="0" sz="650" spc="-60" i="1">
                <a:latin typeface="Meiryo"/>
                <a:cs typeface="Meiryo"/>
              </a:rPr>
              <a:t/>
            </a:r>
            <a:r>
              <a:rPr dirty="0" baseline="30864" sz="675" spc="-89" i="1">
                <a:latin typeface="Meiryo"/>
                <a:cs typeface="Meiryo"/>
              </a:rPr>
              <a:t>⊤</a:t>
            </a:r>
            <a:r>
              <a:rPr dirty="0" sz="650" spc="-60" i="1">
                <a:latin typeface="Palatino Linotype"/>
                <a:cs typeface="Palatino Linotype"/>
              </a:rPr>
              <a:t>x</a:t>
            </a:r>
            <a:r>
              <a:rPr dirty="0" baseline="-18518" sz="675" spc="-89" i="1">
                <a:latin typeface="Palatino Linotype"/>
                <a:cs typeface="Palatino Linotype"/>
              </a:rPr>
              <a:t>n</a:t>
            </a:r>
            <a:r>
              <a:rPr dirty="0" baseline="-18518" sz="675" spc="-89">
                <a:latin typeface="Palatino Linotype"/>
                <a:cs typeface="Palatino Linotype"/>
              </a:rPr>
              <a:t>1</a:t>
            </a:r>
            <a:r>
              <a:rPr dirty="0" baseline="-18518" sz="675" spc="-60">
                <a:latin typeface="Palatino Linotype"/>
                <a:cs typeface="Palatino Linotype"/>
              </a:rPr>
              <a:t> </a:t>
            </a:r>
            <a:r>
              <a:rPr dirty="0" sz="650" spc="80">
                <a:latin typeface="Cambria"/>
                <a:cs typeface="Cambria"/>
              </a:rPr>
              <a:t>+</a:t>
            </a:r>
            <a:r>
              <a:rPr dirty="0" sz="650" spc="-335" i="1">
                <a:latin typeface="Meiryo"/>
                <a:cs typeface="Meiryo"/>
              </a:rPr>
              <a:t/>
            </a:r>
            <a:r>
              <a:rPr dirty="0" baseline="-18518" sz="675" spc="-44" i="1">
                <a:latin typeface="Palatino Linotype"/>
                <a:cs typeface="Palatino Linotype"/>
              </a:rPr>
              <a:t>n</a:t>
            </a:r>
            <a:r>
              <a:rPr dirty="0" baseline="-18518" sz="675" spc="-60" i="1">
                <a:latin typeface="Palatino Linotype"/>
                <a:cs typeface="Palatino Linotype"/>
              </a:rPr>
              <a:t> </a:t>
            </a:r>
            <a:r>
              <a:rPr dirty="0" sz="650">
                <a:latin typeface="Cambria"/>
                <a:cs typeface="Cambria"/>
              </a:rPr>
              <a:t>)</a:t>
            </a:r>
            <a:r>
              <a:rPr dirty="0" baseline="-19444" sz="1500" i="1">
                <a:latin typeface="Palatino Linotype"/>
                <a:cs typeface="Palatino Linotype"/>
              </a:rPr>
              <a:t>e</a:t>
            </a:r>
            <a:r>
              <a:rPr dirty="0" sz="650" i="1">
                <a:latin typeface="Palatino Linotype"/>
                <a:cs typeface="Palatino Linotype"/>
              </a:rPr>
              <a:t>y</a:t>
            </a:r>
            <a:r>
              <a:rPr dirty="0" baseline="-18518" sz="675" i="1">
                <a:latin typeface="Palatino Linotype"/>
                <a:cs typeface="Palatino Linotype"/>
              </a:rPr>
              <a:t>n</a:t>
            </a:r>
            <a:r>
              <a:rPr dirty="0" baseline="-18518" sz="675">
                <a:latin typeface="Palatino Linotype"/>
                <a:cs typeface="Palatino Linotype"/>
              </a:rPr>
              <a:t>2</a:t>
            </a:r>
            <a:r>
              <a:rPr dirty="0" baseline="-18518" sz="675" spc="-52">
                <a:latin typeface="Palatino Linotype"/>
                <a:cs typeface="Palatino Linotype"/>
              </a:rPr>
              <a:t> </a:t>
            </a:r>
            <a:r>
              <a:rPr dirty="0" sz="650" spc="-60">
                <a:latin typeface="Cambria"/>
                <a:cs typeface="Cambria"/>
              </a:rPr>
              <a:t>(</a:t>
            </a:r>
            <a:r>
              <a:rPr dirty="0" sz="650" spc="-60" i="1">
                <a:latin typeface="Meiryo"/>
                <a:cs typeface="Meiryo"/>
              </a:rPr>
              <a:t/>
            </a:r>
            <a:r>
              <a:rPr dirty="0" baseline="30864" sz="675" spc="-89" i="1">
                <a:latin typeface="Meiryo"/>
                <a:cs typeface="Meiryo"/>
              </a:rPr>
              <a:t>⊤</a:t>
            </a:r>
            <a:r>
              <a:rPr dirty="0" sz="650" spc="-60" i="1">
                <a:latin typeface="Palatino Linotype"/>
                <a:cs typeface="Palatino Linotype"/>
              </a:rPr>
              <a:t>x</a:t>
            </a:r>
            <a:r>
              <a:rPr dirty="0" baseline="-18518" sz="675" spc="-89" i="1">
                <a:latin typeface="Palatino Linotype"/>
                <a:cs typeface="Palatino Linotype"/>
              </a:rPr>
              <a:t>n</a:t>
            </a:r>
            <a:r>
              <a:rPr dirty="0" baseline="-18518" sz="675" spc="-89">
                <a:latin typeface="Palatino Linotype"/>
                <a:cs typeface="Palatino Linotype"/>
              </a:rPr>
              <a:t>2</a:t>
            </a:r>
            <a:r>
              <a:rPr dirty="0" baseline="-18518" sz="675" spc="-60">
                <a:latin typeface="Palatino Linotype"/>
                <a:cs typeface="Palatino Linotype"/>
              </a:rPr>
              <a:t> </a:t>
            </a:r>
            <a:r>
              <a:rPr dirty="0" sz="650" spc="80">
                <a:latin typeface="Cambria"/>
                <a:cs typeface="Cambria"/>
              </a:rPr>
              <a:t>+</a:t>
            </a:r>
            <a:r>
              <a:rPr dirty="0" sz="650" spc="-335" i="1">
                <a:latin typeface="Meiryo"/>
                <a:cs typeface="Meiryo"/>
              </a:rPr>
              <a:t/>
            </a:r>
            <a:r>
              <a:rPr dirty="0" baseline="-18518" sz="675" spc="-44" i="1">
                <a:latin typeface="Palatino Linotype"/>
                <a:cs typeface="Palatino Linotype"/>
              </a:rPr>
              <a:t>n</a:t>
            </a:r>
            <a:r>
              <a:rPr dirty="0" baseline="-18518" sz="675" spc="-60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  <a:p>
            <a:pPr marL="448945">
              <a:lnSpc>
                <a:spcPts val="780"/>
              </a:lnSpc>
              <a:tabLst>
                <a:tab pos="233680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Cambria"/>
                <a:cs typeface="Cambria"/>
              </a:rPr>
              <a:t>(</a:t>
            </a:r>
            <a:r>
              <a:rPr dirty="0" sz="1000" spc="-40" i="1">
                <a:latin typeface="Palatino Linotype"/>
                <a:cs typeface="Palatino Linotype"/>
              </a:rPr>
              <a:t>y</a:t>
            </a:r>
            <a:r>
              <a:rPr dirty="0" baseline="-21367" sz="975" spc="-60" i="1">
                <a:latin typeface="Palatino Linotype"/>
                <a:cs typeface="Palatino Linotype"/>
              </a:rPr>
              <a:t>n</a:t>
            </a:r>
            <a:r>
              <a:rPr dirty="0" baseline="-21367" sz="975" spc="-60">
                <a:latin typeface="Palatino Linotype"/>
                <a:cs typeface="Palatino Linotype"/>
              </a:rPr>
              <a:t>1</a:t>
            </a:r>
            <a:r>
              <a:rPr dirty="0" sz="1000" spc="-4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16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sz="1000" spc="4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=</a:t>
            </a:r>
            <a:r>
              <a:rPr dirty="0" sz="1000" spc="150">
                <a:latin typeface="Cambria"/>
                <a:cs typeface="Cambria"/>
              </a:rPr>
              <a:t> </a:t>
            </a:r>
            <a:r>
              <a:rPr dirty="0" baseline="-41666" sz="1500" spc="-44">
                <a:latin typeface="Cambria"/>
                <a:cs typeface="Cambria"/>
              </a:rPr>
              <a:t>(</a:t>
            </a:r>
            <a:r>
              <a:rPr dirty="0" baseline="-41666" sz="1500" spc="-44">
                <a:latin typeface="Palatino Linotype"/>
                <a:cs typeface="Palatino Linotype"/>
              </a:rPr>
              <a:t>1 </a:t>
            </a:r>
            <a:r>
              <a:rPr dirty="0" baseline="-41666" sz="1500" spc="187">
                <a:latin typeface="Cambria"/>
                <a:cs typeface="Cambria"/>
              </a:rPr>
              <a:t>+</a:t>
            </a:r>
            <a:r>
              <a:rPr dirty="0" baseline="-41666" sz="1500" spc="-22">
                <a:latin typeface="Cambria"/>
                <a:cs typeface="Cambria"/>
              </a:rPr>
              <a:t> </a:t>
            </a:r>
            <a:r>
              <a:rPr dirty="0" baseline="-41666" sz="1500" spc="120" i="1">
                <a:latin typeface="Palatino Linotype"/>
                <a:cs typeface="Palatino Linotype"/>
              </a:rPr>
              <a:t>e</a:t>
            </a:r>
            <a:r>
              <a:rPr dirty="0" baseline="-38461" sz="975" spc="-345" i="1">
                <a:latin typeface="Meiryo"/>
                <a:cs typeface="Meiryo"/>
              </a:rPr>
              <a:t/>
            </a:r>
            <a:r>
              <a:rPr dirty="0" baseline="-37037" sz="675" spc="-15" i="1">
                <a:latin typeface="Meiryo"/>
                <a:cs typeface="Meiryo"/>
              </a:rPr>
              <a:t>⊤</a:t>
            </a:r>
            <a:r>
              <a:rPr dirty="0" baseline="-38461" sz="975" spc="67" i="1">
                <a:latin typeface="Palatino Linotype"/>
                <a:cs typeface="Palatino Linotype"/>
              </a:rPr>
              <a:t>x</a:t>
            </a:r>
            <a:r>
              <a:rPr dirty="0" baseline="-38461" sz="975" spc="487" i="1">
                <a:latin typeface="Palatino Linotype"/>
                <a:cs typeface="Palatino Linotype"/>
              </a:rPr>
              <a:t> </a:t>
            </a:r>
            <a:r>
              <a:rPr dirty="0" baseline="-38461" sz="975" spc="172">
                <a:latin typeface="Cambria"/>
                <a:cs typeface="Cambria"/>
              </a:rPr>
              <a:t>+</a:t>
            </a:r>
            <a:r>
              <a:rPr dirty="0" baseline="-38461" sz="975" spc="-427" i="1">
                <a:latin typeface="Meiryo"/>
                <a:cs typeface="Meiryo"/>
              </a:rPr>
              <a:t/>
            </a:r>
            <a:r>
              <a:rPr dirty="0" baseline="-38461" sz="975" i="1">
                <a:latin typeface="Meiryo"/>
                <a:cs typeface="Meiryo"/>
              </a:rPr>
              <a:t>	</a:t>
            </a:r>
            <a:r>
              <a:rPr dirty="0" baseline="-38461" sz="975" spc="-67" i="1">
                <a:latin typeface="Meiryo"/>
                <a:cs typeface="Meiryo"/>
              </a:rPr>
              <a:t/>
            </a:r>
            <a:r>
              <a:rPr dirty="0" baseline="-37037" sz="675" spc="-67" i="1">
                <a:latin typeface="Meiryo"/>
                <a:cs typeface="Meiryo"/>
              </a:rPr>
              <a:t>⊤</a:t>
            </a:r>
            <a:r>
              <a:rPr dirty="0" baseline="-38461" sz="975" spc="-67" i="1">
                <a:latin typeface="Palatino Linotype"/>
                <a:cs typeface="Palatino Linotype"/>
              </a:rPr>
              <a:t>x</a:t>
            </a:r>
            <a:r>
              <a:rPr dirty="0" baseline="-38461" sz="975" spc="300" i="1">
                <a:latin typeface="Palatino Linotype"/>
                <a:cs typeface="Palatino Linotype"/>
              </a:rPr>
              <a:t> </a:t>
            </a:r>
            <a:r>
              <a:rPr dirty="0" baseline="-38461" sz="975" spc="172">
                <a:latin typeface="Cambria"/>
                <a:cs typeface="Cambria"/>
              </a:rPr>
              <a:t>+</a:t>
            </a:r>
            <a:r>
              <a:rPr dirty="0" baseline="-38461" sz="975" spc="-427" i="1">
                <a:latin typeface="Meiryo"/>
                <a:cs typeface="Meiryo"/>
              </a:rPr>
              <a:t/>
            </a:r>
            <a:endParaRPr baseline="-38461" sz="975">
              <a:latin typeface="Meiryo"/>
              <a:cs typeface="Meiryo"/>
            </a:endParaRPr>
          </a:p>
          <a:p>
            <a:pPr algn="r" marR="2409190">
              <a:lnSpc>
                <a:spcPts val="915"/>
              </a:lnSpc>
              <a:tabLst>
                <a:tab pos="685165" algn="l"/>
              </a:tabLst>
            </a:pPr>
            <a:r>
              <a:rPr dirty="0" sz="450" i="1">
                <a:latin typeface="Palatino Linotype"/>
                <a:cs typeface="Palatino Linotype"/>
              </a:rPr>
              <a:t>n</a:t>
            </a:r>
            <a:r>
              <a:rPr dirty="0" sz="450">
                <a:latin typeface="Palatino Linotype"/>
                <a:cs typeface="Palatino Linotype"/>
              </a:rPr>
              <a:t>1</a:t>
            </a:r>
            <a:r>
              <a:rPr dirty="0" sz="450" spc="290">
                <a:latin typeface="Palatino Linotype"/>
                <a:cs typeface="Palatino Linotype"/>
              </a:rPr>
              <a:t>  </a:t>
            </a:r>
            <a:r>
              <a:rPr dirty="0" sz="450" i="1">
                <a:latin typeface="Palatino Linotype"/>
                <a:cs typeface="Palatino Linotype"/>
              </a:rPr>
              <a:t>n</a:t>
            </a:r>
            <a:r>
              <a:rPr dirty="0" sz="450" spc="-10" i="1">
                <a:latin typeface="Palatino Linotype"/>
                <a:cs typeface="Palatino Linotype"/>
              </a:rPr>
              <a:t> </a:t>
            </a:r>
            <a:r>
              <a:rPr dirty="0" baseline="-5555" sz="1500" spc="-60">
                <a:latin typeface="Cambria"/>
                <a:cs typeface="Cambria"/>
              </a:rPr>
              <a:t>)(</a:t>
            </a:r>
            <a:r>
              <a:rPr dirty="0" baseline="-5555" sz="1500" spc="-60">
                <a:latin typeface="Palatino Linotype"/>
                <a:cs typeface="Palatino Linotype"/>
              </a:rPr>
              <a:t>1</a:t>
            </a:r>
            <a:r>
              <a:rPr dirty="0" baseline="-5555" sz="1500" spc="-44">
                <a:latin typeface="Palatino Linotype"/>
                <a:cs typeface="Palatino Linotype"/>
              </a:rPr>
              <a:t> </a:t>
            </a:r>
            <a:r>
              <a:rPr dirty="0" baseline="-5555" sz="1500" spc="187">
                <a:latin typeface="Cambria"/>
                <a:cs typeface="Cambria"/>
              </a:rPr>
              <a:t>+</a:t>
            </a:r>
            <a:r>
              <a:rPr dirty="0" baseline="-5555" sz="1500">
                <a:latin typeface="Cambria"/>
                <a:cs typeface="Cambria"/>
              </a:rPr>
              <a:t> </a:t>
            </a:r>
            <a:r>
              <a:rPr dirty="0" baseline="-5555" sz="1500" spc="-75" i="1">
                <a:latin typeface="Palatino Linotype"/>
                <a:cs typeface="Palatino Linotype"/>
              </a:rPr>
              <a:t>e</a:t>
            </a:r>
            <a:r>
              <a:rPr dirty="0" baseline="-5555" sz="1500" i="1">
                <a:latin typeface="Palatino Linotype"/>
                <a:cs typeface="Palatino Linotype"/>
              </a:rPr>
              <a:t>	</a:t>
            </a:r>
            <a:r>
              <a:rPr dirty="0" sz="450" i="1">
                <a:latin typeface="Palatino Linotype"/>
                <a:cs typeface="Palatino Linotype"/>
              </a:rPr>
              <a:t>n</a:t>
            </a:r>
            <a:r>
              <a:rPr dirty="0" sz="450">
                <a:latin typeface="Palatino Linotype"/>
                <a:cs typeface="Palatino Linotype"/>
              </a:rPr>
              <a:t>2</a:t>
            </a:r>
            <a:r>
              <a:rPr dirty="0" sz="450" spc="285">
                <a:latin typeface="Palatino Linotype"/>
                <a:cs typeface="Palatino Linotype"/>
              </a:rPr>
              <a:t>  </a:t>
            </a:r>
            <a:r>
              <a:rPr dirty="0" sz="450" i="1">
                <a:latin typeface="Palatino Linotype"/>
                <a:cs typeface="Palatino Linotype"/>
              </a:rPr>
              <a:t>n</a:t>
            </a:r>
            <a:r>
              <a:rPr dirty="0" sz="450" spc="-10" i="1">
                <a:latin typeface="Palatino Linotype"/>
                <a:cs typeface="Palatino Linotype"/>
              </a:rPr>
              <a:t> </a:t>
            </a:r>
            <a:r>
              <a:rPr dirty="0" baseline="-5555" sz="1500" spc="-75">
                <a:latin typeface="Cambria"/>
                <a:cs typeface="Cambria"/>
              </a:rPr>
              <a:t>)</a:t>
            </a:r>
            <a:endParaRPr baseline="-5555" sz="1500">
              <a:latin typeface="Cambria"/>
              <a:cs typeface="Cambria"/>
            </a:endParaRPr>
          </a:p>
          <a:p>
            <a:pPr algn="r" marR="2359660">
              <a:lnSpc>
                <a:spcPct val="100000"/>
              </a:lnSpc>
              <a:spcBef>
                <a:spcPts val="450"/>
              </a:spcBef>
            </a:pP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also,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only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 the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17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equals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1:</a:t>
            </a:r>
            <a:endParaRPr sz="1000">
              <a:latin typeface="Palatino Linotype"/>
              <a:cs typeface="Palatino Linotype"/>
            </a:endParaRPr>
          </a:p>
          <a:p>
            <a:pPr marL="1604010">
              <a:lnSpc>
                <a:spcPts val="1065"/>
              </a:lnSpc>
              <a:spcBef>
                <a:spcPts val="195"/>
              </a:spcBef>
            </a:pPr>
            <a:r>
              <a:rPr dirty="0" baseline="-19444" sz="1500" spc="-15" i="1">
                <a:latin typeface="Palatino Linotype"/>
                <a:cs typeface="Palatino Linotype"/>
              </a:rPr>
              <a:t>e</a:t>
            </a:r>
            <a:r>
              <a:rPr dirty="0" sz="650" spc="-10" i="1">
                <a:latin typeface="Palatino Linotype"/>
                <a:cs typeface="Palatino Linotype"/>
              </a:rPr>
              <a:t>y</a:t>
            </a:r>
            <a:r>
              <a:rPr dirty="0" baseline="-18518" sz="675" spc="-15" i="1">
                <a:latin typeface="Palatino Linotype"/>
                <a:cs typeface="Palatino Linotype"/>
              </a:rPr>
              <a:t>n</a:t>
            </a:r>
            <a:r>
              <a:rPr dirty="0" baseline="-18518" sz="675" spc="-15">
                <a:latin typeface="Palatino Linotype"/>
                <a:cs typeface="Palatino Linotype"/>
              </a:rPr>
              <a:t>1</a:t>
            </a:r>
            <a:r>
              <a:rPr dirty="0" baseline="-18518" sz="675" spc="-44">
                <a:latin typeface="Palatino Linotype"/>
                <a:cs typeface="Palatino Linotype"/>
              </a:rPr>
              <a:t> </a:t>
            </a:r>
            <a:r>
              <a:rPr dirty="0" sz="650" spc="-65" i="1">
                <a:latin typeface="Meiryo"/>
                <a:cs typeface="Meiryo"/>
              </a:rPr>
              <a:t/>
            </a:r>
            <a:r>
              <a:rPr dirty="0" baseline="30864" sz="675" spc="-97" i="1">
                <a:latin typeface="Meiryo"/>
                <a:cs typeface="Meiryo"/>
              </a:rPr>
              <a:t>⊤</a:t>
            </a:r>
            <a:r>
              <a:rPr dirty="0" sz="650" spc="-65" i="1">
                <a:latin typeface="Palatino Linotype"/>
                <a:cs typeface="Palatino Linotype"/>
              </a:rPr>
              <a:t>x</a:t>
            </a:r>
            <a:r>
              <a:rPr dirty="0" baseline="-18518" sz="675" spc="-97" i="1">
                <a:latin typeface="Palatino Linotype"/>
                <a:cs typeface="Palatino Linotype"/>
              </a:rPr>
              <a:t>n</a:t>
            </a:r>
            <a:r>
              <a:rPr dirty="0" baseline="-18518" sz="675" spc="-97">
                <a:latin typeface="Palatino Linotype"/>
                <a:cs typeface="Palatino Linotype"/>
              </a:rPr>
              <a:t>1</a:t>
            </a:r>
            <a:r>
              <a:rPr dirty="0" baseline="-18518" sz="675" spc="-44">
                <a:latin typeface="Palatino Linotype"/>
                <a:cs typeface="Palatino Linotype"/>
              </a:rPr>
              <a:t> </a:t>
            </a:r>
            <a:r>
              <a:rPr dirty="0" sz="650">
                <a:latin typeface="Cambria"/>
                <a:cs typeface="Cambria"/>
              </a:rPr>
              <a:t>+</a:t>
            </a:r>
            <a:r>
              <a:rPr dirty="0" sz="650" i="1">
                <a:latin typeface="Palatino Linotype"/>
                <a:cs typeface="Palatino Linotype"/>
              </a:rPr>
              <a:t>y</a:t>
            </a:r>
            <a:r>
              <a:rPr dirty="0" baseline="-18518" sz="675" i="1">
                <a:latin typeface="Palatino Linotype"/>
                <a:cs typeface="Palatino Linotype"/>
              </a:rPr>
              <a:t>n</a:t>
            </a:r>
            <a:r>
              <a:rPr dirty="0" baseline="-18518" sz="675">
                <a:latin typeface="Palatino Linotype"/>
                <a:cs typeface="Palatino Linotype"/>
              </a:rPr>
              <a:t>2</a:t>
            </a:r>
            <a:r>
              <a:rPr dirty="0" baseline="-18518" sz="675" spc="-37">
                <a:latin typeface="Palatino Linotype"/>
                <a:cs typeface="Palatino Linotype"/>
              </a:rPr>
              <a:t> </a:t>
            </a:r>
            <a:r>
              <a:rPr dirty="0" sz="650" spc="-65" i="1">
                <a:latin typeface="Meiryo"/>
                <a:cs typeface="Meiryo"/>
              </a:rPr>
              <a:t/>
            </a:r>
            <a:r>
              <a:rPr dirty="0" baseline="30864" sz="675" spc="-97" i="1">
                <a:latin typeface="Meiryo"/>
                <a:cs typeface="Meiryo"/>
              </a:rPr>
              <a:t>⊤</a:t>
            </a:r>
            <a:r>
              <a:rPr dirty="0" sz="650" spc="-65" i="1">
                <a:latin typeface="Palatino Linotype"/>
                <a:cs typeface="Palatino Linotype"/>
              </a:rPr>
              <a:t>x</a:t>
            </a:r>
            <a:r>
              <a:rPr dirty="0" baseline="-18518" sz="675" spc="-97" i="1">
                <a:latin typeface="Palatino Linotype"/>
                <a:cs typeface="Palatino Linotype"/>
              </a:rPr>
              <a:t>n</a:t>
            </a:r>
            <a:r>
              <a:rPr dirty="0" baseline="-18518" sz="675" spc="-97">
                <a:latin typeface="Palatino Linotype"/>
                <a:cs typeface="Palatino Linotype"/>
              </a:rPr>
              <a:t>2</a:t>
            </a:r>
            <a:r>
              <a:rPr dirty="0" baseline="-18518" sz="675" spc="-44">
                <a:latin typeface="Palatino Linotype"/>
                <a:cs typeface="Palatino Linotype"/>
              </a:rPr>
              <a:t> </a:t>
            </a:r>
            <a:r>
              <a:rPr dirty="0" sz="650" spc="100">
                <a:latin typeface="Cambria"/>
                <a:cs typeface="Cambria"/>
              </a:rPr>
              <a:t>+</a:t>
            </a:r>
            <a:r>
              <a:rPr dirty="0" sz="650" spc="-315" i="1">
                <a:latin typeface="Meiryo"/>
                <a:cs typeface="Meiryo"/>
              </a:rPr>
              <a:t/>
            </a:r>
            <a:r>
              <a:rPr dirty="0" baseline="-18518" sz="675" spc="-15" i="1">
                <a:latin typeface="Palatino Linotype"/>
                <a:cs typeface="Palatino Linotype"/>
              </a:rPr>
              <a:t>n</a:t>
            </a:r>
            <a:endParaRPr baseline="-18518" sz="675">
              <a:latin typeface="Palatino Linotype"/>
              <a:cs typeface="Palatino Linotype"/>
            </a:endParaRPr>
          </a:p>
          <a:p>
            <a:pPr marL="448945">
              <a:lnSpc>
                <a:spcPts val="780"/>
              </a:lnSpc>
              <a:tabLst>
                <a:tab pos="233680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Cambria"/>
                <a:cs typeface="Cambria"/>
              </a:rPr>
              <a:t>(</a:t>
            </a:r>
            <a:r>
              <a:rPr dirty="0" sz="1000" spc="-40" i="1">
                <a:latin typeface="Palatino Linotype"/>
                <a:cs typeface="Palatino Linotype"/>
              </a:rPr>
              <a:t>y</a:t>
            </a:r>
            <a:r>
              <a:rPr dirty="0" baseline="-21367" sz="975" spc="-60" i="1">
                <a:latin typeface="Palatino Linotype"/>
                <a:cs typeface="Palatino Linotype"/>
              </a:rPr>
              <a:t>n</a:t>
            </a:r>
            <a:r>
              <a:rPr dirty="0" baseline="-21367" sz="975" spc="-60">
                <a:latin typeface="Palatino Linotype"/>
                <a:cs typeface="Palatino Linotype"/>
              </a:rPr>
              <a:t>1</a:t>
            </a:r>
            <a:r>
              <a:rPr dirty="0" sz="1000" spc="-4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16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sz="1000" spc="4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=</a:t>
            </a:r>
            <a:r>
              <a:rPr dirty="0" sz="1000" spc="150">
                <a:latin typeface="Cambria"/>
                <a:cs typeface="Cambria"/>
              </a:rPr>
              <a:t> </a:t>
            </a:r>
            <a:r>
              <a:rPr dirty="0" baseline="-41666" sz="1500" spc="-44">
                <a:latin typeface="Cambria"/>
                <a:cs typeface="Cambria"/>
              </a:rPr>
              <a:t>(</a:t>
            </a:r>
            <a:r>
              <a:rPr dirty="0" baseline="-41666" sz="1500" spc="-44">
                <a:latin typeface="Palatino Linotype"/>
                <a:cs typeface="Palatino Linotype"/>
              </a:rPr>
              <a:t>1 </a:t>
            </a:r>
            <a:r>
              <a:rPr dirty="0" baseline="-41666" sz="1500" spc="187">
                <a:latin typeface="Cambria"/>
                <a:cs typeface="Cambria"/>
              </a:rPr>
              <a:t>+</a:t>
            </a:r>
            <a:r>
              <a:rPr dirty="0" baseline="-41666" sz="1500" spc="-22">
                <a:latin typeface="Cambria"/>
                <a:cs typeface="Cambria"/>
              </a:rPr>
              <a:t> </a:t>
            </a:r>
            <a:r>
              <a:rPr dirty="0" baseline="-41666" sz="1500" spc="120" i="1">
                <a:latin typeface="Palatino Linotype"/>
                <a:cs typeface="Palatino Linotype"/>
              </a:rPr>
              <a:t>e</a:t>
            </a:r>
            <a:r>
              <a:rPr dirty="0" baseline="-38461" sz="975" spc="-345" i="1">
                <a:latin typeface="Meiryo"/>
                <a:cs typeface="Meiryo"/>
              </a:rPr>
              <a:t/>
            </a:r>
            <a:r>
              <a:rPr dirty="0" baseline="-37037" sz="675" spc="-15" i="1">
                <a:latin typeface="Meiryo"/>
                <a:cs typeface="Meiryo"/>
              </a:rPr>
              <a:t>⊤</a:t>
            </a:r>
            <a:r>
              <a:rPr dirty="0" baseline="-38461" sz="975" spc="67" i="1">
                <a:latin typeface="Palatino Linotype"/>
                <a:cs typeface="Palatino Linotype"/>
              </a:rPr>
              <a:t>x</a:t>
            </a:r>
            <a:r>
              <a:rPr dirty="0" baseline="-38461" sz="975" spc="487" i="1">
                <a:latin typeface="Palatino Linotype"/>
                <a:cs typeface="Palatino Linotype"/>
              </a:rPr>
              <a:t> </a:t>
            </a:r>
            <a:r>
              <a:rPr dirty="0" baseline="-38461" sz="975" spc="172">
                <a:latin typeface="Cambria"/>
                <a:cs typeface="Cambria"/>
              </a:rPr>
              <a:t>+</a:t>
            </a:r>
            <a:r>
              <a:rPr dirty="0" baseline="-38461" sz="975" spc="-427" i="1">
                <a:latin typeface="Meiryo"/>
                <a:cs typeface="Meiryo"/>
              </a:rPr>
              <a:t/>
            </a:r>
            <a:r>
              <a:rPr dirty="0" baseline="-38461" sz="975" i="1">
                <a:latin typeface="Meiryo"/>
                <a:cs typeface="Meiryo"/>
              </a:rPr>
              <a:t>	</a:t>
            </a:r>
            <a:r>
              <a:rPr dirty="0" baseline="-38461" sz="975" spc="-67" i="1">
                <a:latin typeface="Meiryo"/>
                <a:cs typeface="Meiryo"/>
              </a:rPr>
              <a:t/>
            </a:r>
            <a:r>
              <a:rPr dirty="0" baseline="-37037" sz="675" spc="-67" i="1">
                <a:latin typeface="Meiryo"/>
                <a:cs typeface="Meiryo"/>
              </a:rPr>
              <a:t>⊤</a:t>
            </a:r>
            <a:r>
              <a:rPr dirty="0" baseline="-38461" sz="975" spc="-67" i="1">
                <a:latin typeface="Palatino Linotype"/>
                <a:cs typeface="Palatino Linotype"/>
              </a:rPr>
              <a:t>x</a:t>
            </a:r>
            <a:r>
              <a:rPr dirty="0" baseline="-38461" sz="975" spc="300" i="1">
                <a:latin typeface="Palatino Linotype"/>
                <a:cs typeface="Palatino Linotype"/>
              </a:rPr>
              <a:t> </a:t>
            </a:r>
            <a:r>
              <a:rPr dirty="0" baseline="-38461" sz="975" spc="172">
                <a:latin typeface="Cambria"/>
                <a:cs typeface="Cambria"/>
              </a:rPr>
              <a:t>+</a:t>
            </a:r>
            <a:r>
              <a:rPr dirty="0" baseline="-38461" sz="975" spc="-427" i="1">
                <a:latin typeface="Meiryo"/>
                <a:cs typeface="Meiryo"/>
              </a:rPr>
              <a:t/>
            </a:r>
            <a:endParaRPr baseline="-38461" sz="975">
              <a:latin typeface="Meiryo"/>
              <a:cs typeface="Meiryo"/>
            </a:endParaRPr>
          </a:p>
          <a:p>
            <a:pPr algn="r" marR="2409190">
              <a:lnSpc>
                <a:spcPts val="915"/>
              </a:lnSpc>
              <a:tabLst>
                <a:tab pos="685165" algn="l"/>
              </a:tabLst>
            </a:pPr>
            <a:r>
              <a:rPr dirty="0" sz="450" i="1">
                <a:latin typeface="Palatino Linotype"/>
                <a:cs typeface="Palatino Linotype"/>
              </a:rPr>
              <a:t>n</a:t>
            </a:r>
            <a:r>
              <a:rPr dirty="0" sz="450">
                <a:latin typeface="Palatino Linotype"/>
                <a:cs typeface="Palatino Linotype"/>
              </a:rPr>
              <a:t>2</a:t>
            </a:r>
            <a:r>
              <a:rPr dirty="0" sz="450" spc="290">
                <a:latin typeface="Palatino Linotype"/>
                <a:cs typeface="Palatino Linotype"/>
              </a:rPr>
              <a:t>  </a:t>
            </a:r>
            <a:r>
              <a:rPr dirty="0" sz="450" i="1">
                <a:latin typeface="Palatino Linotype"/>
                <a:cs typeface="Palatino Linotype"/>
              </a:rPr>
              <a:t>n</a:t>
            </a:r>
            <a:r>
              <a:rPr dirty="0" sz="450" spc="-10" i="1">
                <a:latin typeface="Palatino Linotype"/>
                <a:cs typeface="Palatino Linotype"/>
              </a:rPr>
              <a:t> </a:t>
            </a:r>
            <a:r>
              <a:rPr dirty="0" baseline="-5555" sz="1500" spc="-60">
                <a:latin typeface="Cambria"/>
                <a:cs typeface="Cambria"/>
              </a:rPr>
              <a:t>)(</a:t>
            </a:r>
            <a:r>
              <a:rPr dirty="0" baseline="-5555" sz="1500" spc="-60">
                <a:latin typeface="Palatino Linotype"/>
                <a:cs typeface="Palatino Linotype"/>
              </a:rPr>
              <a:t>1</a:t>
            </a:r>
            <a:r>
              <a:rPr dirty="0" baseline="-5555" sz="1500" spc="-44">
                <a:latin typeface="Palatino Linotype"/>
                <a:cs typeface="Palatino Linotype"/>
              </a:rPr>
              <a:t> </a:t>
            </a:r>
            <a:r>
              <a:rPr dirty="0" baseline="-5555" sz="1500" spc="187">
                <a:latin typeface="Cambria"/>
                <a:cs typeface="Cambria"/>
              </a:rPr>
              <a:t>+</a:t>
            </a:r>
            <a:r>
              <a:rPr dirty="0" baseline="-5555" sz="1500">
                <a:latin typeface="Cambria"/>
                <a:cs typeface="Cambria"/>
              </a:rPr>
              <a:t> </a:t>
            </a:r>
            <a:r>
              <a:rPr dirty="0" baseline="-5555" sz="1500" spc="-75" i="1">
                <a:latin typeface="Palatino Linotype"/>
                <a:cs typeface="Palatino Linotype"/>
              </a:rPr>
              <a:t>e</a:t>
            </a:r>
            <a:r>
              <a:rPr dirty="0" baseline="-5555" sz="1500" i="1">
                <a:latin typeface="Palatino Linotype"/>
                <a:cs typeface="Palatino Linotype"/>
              </a:rPr>
              <a:t>	</a:t>
            </a:r>
            <a:r>
              <a:rPr dirty="0" sz="450" i="1">
                <a:latin typeface="Palatino Linotype"/>
                <a:cs typeface="Palatino Linotype"/>
              </a:rPr>
              <a:t>n</a:t>
            </a:r>
            <a:r>
              <a:rPr dirty="0" sz="450">
                <a:latin typeface="Palatino Linotype"/>
                <a:cs typeface="Palatino Linotype"/>
              </a:rPr>
              <a:t>2</a:t>
            </a:r>
            <a:r>
              <a:rPr dirty="0" sz="450" spc="285">
                <a:latin typeface="Palatino Linotype"/>
                <a:cs typeface="Palatino Linotype"/>
              </a:rPr>
              <a:t>  </a:t>
            </a:r>
            <a:r>
              <a:rPr dirty="0" sz="450" i="1">
                <a:latin typeface="Palatino Linotype"/>
                <a:cs typeface="Palatino Linotype"/>
              </a:rPr>
              <a:t>n</a:t>
            </a:r>
            <a:r>
              <a:rPr dirty="0" sz="450" spc="-10" i="1">
                <a:latin typeface="Palatino Linotype"/>
                <a:cs typeface="Palatino Linotype"/>
              </a:rPr>
              <a:t> </a:t>
            </a:r>
            <a:r>
              <a:rPr dirty="0" baseline="-5555" sz="1500" spc="-75">
                <a:latin typeface="Cambria"/>
                <a:cs typeface="Cambria"/>
              </a:rPr>
              <a:t>)</a:t>
            </a:r>
            <a:endParaRPr baseline="-5555" sz="1500">
              <a:latin typeface="Cambria"/>
              <a:cs typeface="Cambria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640658" y="4307294"/>
            <a:ext cx="3219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60" i="1">
                <a:latin typeface="Palatino Linotype"/>
                <a:cs typeface="Palatino Linotype"/>
              </a:rPr>
              <a:t>e</a:t>
            </a:r>
            <a:r>
              <a:rPr dirty="0" baseline="34188" sz="975" spc="-405" i="1">
                <a:latin typeface="Meiryo"/>
                <a:cs typeface="Meiryo"/>
              </a:rPr>
              <a:t/>
            </a:r>
            <a:r>
              <a:rPr dirty="0" baseline="30864" sz="675" spc="7" i="1">
                <a:latin typeface="Palatino Linotype"/>
                <a:cs typeface="Palatino Linotype"/>
              </a:rPr>
              <a:t>n</a:t>
            </a:r>
            <a:endParaRPr baseline="30864" sz="675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236045" y="4211046"/>
            <a:ext cx="7905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1111" sz="1500" spc="-15" i="1">
                <a:latin typeface="Palatino Linotype"/>
                <a:cs typeface="Palatino Linotype"/>
              </a:rPr>
              <a:t>e</a:t>
            </a:r>
            <a:r>
              <a:rPr dirty="0" baseline="12820" sz="975" spc="-15" i="1">
                <a:latin typeface="Palatino Linotype"/>
                <a:cs typeface="Palatino Linotype"/>
              </a:rPr>
              <a:t>y</a:t>
            </a:r>
            <a:r>
              <a:rPr dirty="0" sz="450" spc="-10" i="1">
                <a:latin typeface="Palatino Linotype"/>
                <a:cs typeface="Palatino Linotype"/>
              </a:rPr>
              <a:t>n</a:t>
            </a:r>
            <a:r>
              <a:rPr dirty="0" sz="450" spc="-10">
                <a:latin typeface="Palatino Linotype"/>
                <a:cs typeface="Palatino Linotype"/>
              </a:rPr>
              <a:t>1</a:t>
            </a:r>
            <a:r>
              <a:rPr dirty="0" sz="450" spc="-30">
                <a:latin typeface="Palatino Linotype"/>
                <a:cs typeface="Palatino Linotype"/>
              </a:rPr>
              <a:t> </a:t>
            </a:r>
            <a:r>
              <a:rPr dirty="0" baseline="12820" sz="975" spc="-97" i="1">
                <a:latin typeface="Meiryo"/>
                <a:cs typeface="Meiryo"/>
              </a:rPr>
              <a:t/>
            </a:r>
            <a:r>
              <a:rPr dirty="0" baseline="49382" sz="675" spc="-97" i="1">
                <a:latin typeface="Meiryo"/>
                <a:cs typeface="Meiryo"/>
              </a:rPr>
              <a:t>⊤</a:t>
            </a:r>
            <a:r>
              <a:rPr dirty="0" baseline="12820" sz="975" spc="-97" i="1">
                <a:latin typeface="Palatino Linotype"/>
                <a:cs typeface="Palatino Linotype"/>
              </a:rPr>
              <a:t>x</a:t>
            </a:r>
            <a:r>
              <a:rPr dirty="0" sz="450" spc="-65" i="1">
                <a:latin typeface="Palatino Linotype"/>
                <a:cs typeface="Palatino Linotype"/>
              </a:rPr>
              <a:t>n</a:t>
            </a:r>
            <a:r>
              <a:rPr dirty="0" sz="450" spc="-65">
                <a:latin typeface="Palatino Linotype"/>
                <a:cs typeface="Palatino Linotype"/>
              </a:rPr>
              <a:t>1</a:t>
            </a:r>
            <a:r>
              <a:rPr dirty="0" sz="450" spc="-25">
                <a:latin typeface="Palatino Linotype"/>
                <a:cs typeface="Palatino Linotype"/>
              </a:rPr>
              <a:t> </a:t>
            </a:r>
            <a:r>
              <a:rPr dirty="0" baseline="12820" sz="975">
                <a:latin typeface="Cambria"/>
                <a:cs typeface="Cambria"/>
              </a:rPr>
              <a:t>+</a:t>
            </a:r>
            <a:r>
              <a:rPr dirty="0" baseline="12820" sz="975" i="1">
                <a:latin typeface="Palatino Linotype"/>
                <a:cs typeface="Palatino Linotype"/>
              </a:rPr>
              <a:t>y</a:t>
            </a:r>
            <a:r>
              <a:rPr dirty="0" sz="450" i="1">
                <a:latin typeface="Palatino Linotype"/>
                <a:cs typeface="Palatino Linotype"/>
              </a:rPr>
              <a:t>n</a:t>
            </a:r>
            <a:r>
              <a:rPr dirty="0" sz="450">
                <a:latin typeface="Palatino Linotype"/>
                <a:cs typeface="Palatino Linotype"/>
              </a:rPr>
              <a:t>2</a:t>
            </a:r>
            <a:r>
              <a:rPr dirty="0" sz="450" spc="-30">
                <a:latin typeface="Palatino Linotype"/>
                <a:cs typeface="Palatino Linotype"/>
              </a:rPr>
              <a:t> </a:t>
            </a:r>
            <a:r>
              <a:rPr dirty="0" baseline="12820" sz="975" spc="-15" i="1">
                <a:latin typeface="Meiryo"/>
                <a:cs typeface="Meiryo"/>
              </a:rPr>
              <a:t/>
            </a:r>
            <a:r>
              <a:rPr dirty="0" baseline="49382" sz="675" spc="-15" i="1">
                <a:latin typeface="Meiryo"/>
                <a:cs typeface="Meiryo"/>
              </a:rPr>
              <a:t>⊤</a:t>
            </a:r>
            <a:r>
              <a:rPr dirty="0" baseline="12820" sz="975" spc="-15" i="1">
                <a:latin typeface="Palatino Linotype"/>
                <a:cs typeface="Palatino Linotype"/>
              </a:rPr>
              <a:t>x</a:t>
            </a:r>
            <a:r>
              <a:rPr dirty="0" sz="450" spc="-10" i="1">
                <a:latin typeface="Palatino Linotype"/>
                <a:cs typeface="Palatino Linotype"/>
              </a:rPr>
              <a:t>n</a:t>
            </a:r>
            <a:r>
              <a:rPr dirty="0" sz="450" spc="-1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1951817" y="4414850"/>
            <a:ext cx="1371600" cy="0"/>
          </a:xfrm>
          <a:custGeom>
            <a:avLst/>
            <a:gdLst/>
            <a:ahLst/>
            <a:cxnLst/>
            <a:rect l="l" t="t" r="r" b="b"/>
            <a:pathLst>
              <a:path w="1371600" h="0">
                <a:moveTo>
                  <a:pt x="0" y="0"/>
                </a:moveTo>
                <a:lnTo>
                  <a:pt x="137114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1913717" y="4402841"/>
            <a:ext cx="14478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35" i="1">
                <a:latin typeface="Palatino Linotype"/>
                <a:cs typeface="Palatino Linotype"/>
              </a:rPr>
              <a:t>e</a:t>
            </a:r>
            <a:r>
              <a:rPr dirty="0" baseline="25641" sz="975" spc="-427" i="1">
                <a:latin typeface="Meiryo"/>
                <a:cs typeface="Meiryo"/>
              </a:rPr>
              <a:t/>
            </a:r>
            <a:r>
              <a:rPr dirty="0" baseline="55555" sz="675" spc="-82" i="1">
                <a:latin typeface="Meiryo"/>
                <a:cs typeface="Meiryo"/>
              </a:rPr>
              <a:t>⊤</a:t>
            </a:r>
            <a:r>
              <a:rPr dirty="0" baseline="25641" sz="975" i="1">
                <a:latin typeface="Palatino Linotype"/>
                <a:cs typeface="Palatino Linotype"/>
              </a:rPr>
              <a:t>x</a:t>
            </a:r>
            <a:r>
              <a:rPr dirty="0" baseline="12345" sz="675" spc="-22" i="1">
                <a:latin typeface="Palatino Linotype"/>
                <a:cs typeface="Palatino Linotype"/>
              </a:rPr>
              <a:t>n</a:t>
            </a:r>
            <a:r>
              <a:rPr dirty="0" baseline="12345" sz="675" spc="-15">
                <a:latin typeface="Palatino Linotype"/>
                <a:cs typeface="Palatino Linotype"/>
              </a:rPr>
              <a:t>1</a:t>
            </a:r>
            <a:r>
              <a:rPr dirty="0" baseline="12345" sz="675" spc="-97">
                <a:latin typeface="Palatino Linotype"/>
                <a:cs typeface="Palatino Linotype"/>
              </a:rPr>
              <a:t> </a:t>
            </a:r>
            <a:r>
              <a:rPr dirty="0" baseline="25641" sz="975" spc="127">
                <a:latin typeface="Cambria"/>
                <a:cs typeface="Cambria"/>
              </a:rPr>
              <a:t>+</a:t>
            </a:r>
            <a:r>
              <a:rPr dirty="0" baseline="25641" sz="975" spc="-494" i="1">
                <a:latin typeface="Meiryo"/>
                <a:cs typeface="Meiryo"/>
              </a:rPr>
              <a:t/>
            </a:r>
            <a:r>
              <a:rPr dirty="0" baseline="12345" sz="675" spc="-37" i="1">
                <a:latin typeface="Palatino Linotype"/>
                <a:cs typeface="Palatino Linotype"/>
              </a:rPr>
              <a:t>n</a:t>
            </a:r>
            <a:r>
              <a:rPr dirty="0" baseline="12345" sz="675" spc="-7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Cambria"/>
                <a:cs typeface="Cambria"/>
              </a:rPr>
              <a:t>)(</a:t>
            </a:r>
            <a:r>
              <a:rPr dirty="0" sz="1000" spc="-40">
                <a:latin typeface="Palatino Linotype"/>
                <a:cs typeface="Palatino Linotype"/>
              </a:rPr>
              <a:t>1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35" i="1">
                <a:latin typeface="Palatino Linotype"/>
                <a:cs typeface="Palatino Linotype"/>
              </a:rPr>
              <a:t>e</a:t>
            </a:r>
            <a:r>
              <a:rPr dirty="0" baseline="25641" sz="975" spc="-427" i="1">
                <a:latin typeface="Meiryo"/>
                <a:cs typeface="Meiryo"/>
              </a:rPr>
              <a:t/>
            </a:r>
            <a:r>
              <a:rPr dirty="0" baseline="55555" sz="675" spc="-82" i="1">
                <a:latin typeface="Meiryo"/>
                <a:cs typeface="Meiryo"/>
              </a:rPr>
              <a:t>⊤</a:t>
            </a:r>
            <a:r>
              <a:rPr dirty="0" baseline="25641" sz="975" i="1">
                <a:latin typeface="Palatino Linotype"/>
                <a:cs typeface="Palatino Linotype"/>
              </a:rPr>
              <a:t>x</a:t>
            </a:r>
            <a:r>
              <a:rPr dirty="0" baseline="12345" sz="675" spc="-22" i="1">
                <a:latin typeface="Palatino Linotype"/>
                <a:cs typeface="Palatino Linotype"/>
              </a:rPr>
              <a:t>n</a:t>
            </a:r>
            <a:r>
              <a:rPr dirty="0" baseline="12345" sz="675" spc="-15">
                <a:latin typeface="Palatino Linotype"/>
                <a:cs typeface="Palatino Linotype"/>
              </a:rPr>
              <a:t>2</a:t>
            </a:r>
            <a:r>
              <a:rPr dirty="0" baseline="12345" sz="675" spc="-97">
                <a:latin typeface="Palatino Linotype"/>
                <a:cs typeface="Palatino Linotype"/>
              </a:rPr>
              <a:t> </a:t>
            </a:r>
            <a:r>
              <a:rPr dirty="0" baseline="25641" sz="975" spc="127">
                <a:latin typeface="Cambria"/>
                <a:cs typeface="Cambria"/>
              </a:rPr>
              <a:t>+</a:t>
            </a:r>
            <a:r>
              <a:rPr dirty="0" baseline="25641" sz="975" spc="-494" i="1">
                <a:latin typeface="Meiryo"/>
                <a:cs typeface="Meiryo"/>
              </a:rPr>
              <a:t/>
            </a:r>
            <a:r>
              <a:rPr dirty="0" baseline="12345" sz="675" spc="-37" i="1">
                <a:latin typeface="Palatino Linotype"/>
                <a:cs typeface="Palatino Linotype"/>
              </a:rPr>
              <a:t>n</a:t>
            </a:r>
            <a:r>
              <a:rPr dirty="0" baseline="12345" sz="675" spc="-7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250958" y="4307288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(9.4)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637455" y="4597613"/>
            <a:ext cx="43072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probability</a:t>
            </a:r>
            <a:r>
              <a:rPr dirty="0" sz="1000" spc="-20">
                <a:latin typeface="Palatino Linotype"/>
                <a:cs typeface="Palatino Linotype"/>
              </a:rPr>
              <a:t> that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13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21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equal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sum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probabilities</a:t>
            </a:r>
            <a:r>
              <a:rPr dirty="0" sz="1000" spc="-25">
                <a:latin typeface="Palatino Linotype"/>
                <a:cs typeface="Palatino Linotype"/>
              </a:rPr>
              <a:t> of: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29427" y="4861187"/>
            <a:ext cx="16986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7005" indent="-129539">
              <a:lnSpc>
                <a:spcPct val="100000"/>
              </a:lnSpc>
              <a:spcBef>
                <a:spcPts val="95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209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22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246899" y="4811661"/>
            <a:ext cx="3790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21367" sz="975" spc="15" i="1">
                <a:latin typeface="Palatino Linotype"/>
                <a:cs typeface="Palatino Linotype"/>
              </a:rPr>
              <a:t>e</a:t>
            </a:r>
            <a:r>
              <a:rPr dirty="0" sz="450" spc="-195" i="1">
                <a:latin typeface="Meiryo"/>
                <a:cs typeface="Meiryo"/>
              </a:rPr>
              <a:t/>
            </a:r>
            <a:r>
              <a:rPr dirty="0" baseline="18518" sz="675" spc="-15" i="1">
                <a:latin typeface="Meiryo"/>
                <a:cs typeface="Meiryo"/>
              </a:rPr>
              <a:t>⊤</a:t>
            </a:r>
            <a:r>
              <a:rPr dirty="0" sz="450" spc="-30" i="1">
                <a:latin typeface="Palatino Linotype"/>
                <a:cs typeface="Palatino Linotype"/>
              </a:rPr>
              <a:t>x</a:t>
            </a:r>
            <a:r>
              <a:rPr dirty="0" baseline="-18518" sz="675" spc="-37" i="1">
                <a:latin typeface="Palatino Linotype"/>
                <a:cs typeface="Palatino Linotype"/>
              </a:rPr>
              <a:t>n</a:t>
            </a:r>
            <a:r>
              <a:rPr dirty="0" baseline="-18518" sz="675" spc="-22">
                <a:latin typeface="Palatino Linotype"/>
                <a:cs typeface="Palatino Linotype"/>
              </a:rPr>
              <a:t>1</a:t>
            </a:r>
            <a:r>
              <a:rPr dirty="0" baseline="-18518" sz="675" spc="-60">
                <a:latin typeface="Palatino Linotype"/>
                <a:cs typeface="Palatino Linotype"/>
              </a:rPr>
              <a:t> </a:t>
            </a:r>
            <a:r>
              <a:rPr dirty="0" sz="450" spc="50">
                <a:latin typeface="Cambria"/>
                <a:cs typeface="Cambria"/>
              </a:rPr>
              <a:t>+</a:t>
            </a:r>
            <a:r>
              <a:rPr dirty="0" sz="450" spc="-229" i="1">
                <a:latin typeface="Meiryo"/>
                <a:cs typeface="Meiryo"/>
              </a:rPr>
              <a:t/>
            </a:r>
            <a:r>
              <a:rPr dirty="0" baseline="-12345" sz="675" spc="-7" i="1">
                <a:latin typeface="Palatino Linotype"/>
                <a:cs typeface="Palatino Linotype"/>
              </a:rPr>
              <a:t>n</a:t>
            </a:r>
            <a:endParaRPr baseline="-12345" sz="675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/>
          <p:nvPr/>
        </p:nvSpPr>
        <p:spPr>
          <a:xfrm>
            <a:off x="2234366" y="4968747"/>
            <a:ext cx="417195" cy="0"/>
          </a:xfrm>
          <a:custGeom>
            <a:avLst/>
            <a:gdLst/>
            <a:ahLst/>
            <a:cxnLst/>
            <a:rect l="l" t="t" r="r" b="b"/>
            <a:pathLst>
              <a:path w="417194" h="0">
                <a:moveTo>
                  <a:pt x="0" y="0"/>
                </a:moveTo>
                <a:lnTo>
                  <a:pt x="41685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 txBox="1"/>
          <p:nvPr/>
        </p:nvSpPr>
        <p:spPr>
          <a:xfrm>
            <a:off x="2463413" y="4981410"/>
            <a:ext cx="18796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i="1">
                <a:latin typeface="Palatino Linotype"/>
                <a:cs typeface="Palatino Linotype"/>
              </a:rPr>
              <a:t>n</a:t>
            </a:r>
            <a:r>
              <a:rPr dirty="0" sz="450">
                <a:latin typeface="Palatino Linotype"/>
                <a:cs typeface="Palatino Linotype"/>
              </a:rPr>
              <a:t>1</a:t>
            </a:r>
            <a:r>
              <a:rPr dirty="0" sz="450" spc="434">
                <a:latin typeface="Palatino Linotype"/>
                <a:cs typeface="Palatino Linotype"/>
              </a:rPr>
              <a:t> </a:t>
            </a:r>
            <a:r>
              <a:rPr dirty="0" sz="450" spc="-5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805968" y="4841608"/>
            <a:ext cx="4425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99390" algn="l"/>
                <a:tab pos="429259" algn="l"/>
              </a:tabLst>
            </a:pPr>
            <a:r>
              <a:rPr dirty="0" u="sng" sz="6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65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6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221666" y="4963340"/>
            <a:ext cx="7473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96900" algn="l"/>
              </a:tabLst>
            </a:pP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+</a:t>
            </a:r>
            <a:r>
              <a:rPr dirty="0" sz="650" spc="-25" i="1">
                <a:latin typeface="Palatino Linotype"/>
                <a:cs typeface="Palatino Linotype"/>
              </a:rPr>
              <a:t>e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+</a:t>
            </a:r>
            <a:r>
              <a:rPr dirty="0" sz="650" spc="-25" i="1">
                <a:latin typeface="Palatino Linotype"/>
                <a:cs typeface="Palatino Linotype"/>
              </a:rPr>
              <a:t>e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047719" y="4981410"/>
            <a:ext cx="18796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i="1">
                <a:latin typeface="Palatino Linotype"/>
                <a:cs typeface="Palatino Linotype"/>
              </a:rPr>
              <a:t>n</a:t>
            </a:r>
            <a:r>
              <a:rPr dirty="0" sz="450">
                <a:latin typeface="Palatino Linotype"/>
                <a:cs typeface="Palatino Linotype"/>
              </a:rPr>
              <a:t>2</a:t>
            </a:r>
            <a:r>
              <a:rPr dirty="0" sz="450" spc="434">
                <a:latin typeface="Palatino Linotype"/>
                <a:cs typeface="Palatino Linotype"/>
              </a:rPr>
              <a:t> </a:t>
            </a:r>
            <a:r>
              <a:rPr dirty="0" sz="450" spc="-5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333426" y="4895818"/>
            <a:ext cx="9842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22300" algn="l"/>
              </a:tabLst>
            </a:pPr>
            <a:r>
              <a:rPr dirty="0" sz="450" spc="-25" i="1">
                <a:latin typeface="Meiryo"/>
                <a:cs typeface="Meiryo"/>
              </a:rPr>
              <a:t/>
            </a:r>
            <a:r>
              <a:rPr dirty="0" baseline="12345" sz="675" spc="-37" i="1">
                <a:latin typeface="Meiryo"/>
                <a:cs typeface="Meiryo"/>
              </a:rPr>
              <a:t>⊤</a:t>
            </a:r>
            <a:r>
              <a:rPr dirty="0" sz="450" spc="-25" i="1">
                <a:latin typeface="Palatino Linotype"/>
                <a:cs typeface="Palatino Linotype"/>
              </a:rPr>
              <a:t>x</a:t>
            </a:r>
            <a:r>
              <a:rPr dirty="0" sz="450" spc="290" i="1">
                <a:latin typeface="Palatino Linotype"/>
                <a:cs typeface="Palatino Linotype"/>
              </a:rPr>
              <a:t> </a:t>
            </a:r>
            <a:r>
              <a:rPr dirty="0" sz="450" spc="90">
                <a:latin typeface="Cambria"/>
                <a:cs typeface="Cambria"/>
              </a:rPr>
              <a:t>+</a:t>
            </a:r>
            <a:r>
              <a:rPr dirty="0" sz="450" spc="-180" i="1">
                <a:latin typeface="Meiryo"/>
                <a:cs typeface="Meiryo"/>
              </a:rPr>
              <a:t/>
            </a:r>
            <a:r>
              <a:rPr dirty="0" sz="450" spc="375" i="1">
                <a:latin typeface="Meiryo"/>
                <a:cs typeface="Meiryo"/>
              </a:rPr>
              <a:t> </a:t>
            </a:r>
            <a:r>
              <a:rPr dirty="0" baseline="13888" sz="1500" spc="30">
                <a:latin typeface="Cambria"/>
                <a:cs typeface="Cambria"/>
              </a:rPr>
              <a:t>×</a:t>
            </a:r>
            <a:r>
              <a:rPr dirty="0" baseline="13888" sz="1500">
                <a:latin typeface="Cambria"/>
                <a:cs typeface="Cambria"/>
              </a:rPr>
              <a:t>	</a:t>
            </a:r>
            <a:r>
              <a:rPr dirty="0" sz="450" spc="-25" i="1">
                <a:latin typeface="Meiryo"/>
                <a:cs typeface="Meiryo"/>
              </a:rPr>
              <a:t/>
            </a:r>
            <a:r>
              <a:rPr dirty="0" baseline="12345" sz="675" spc="-37" i="1">
                <a:latin typeface="Meiryo"/>
                <a:cs typeface="Meiryo"/>
              </a:rPr>
              <a:t>⊤</a:t>
            </a:r>
            <a:r>
              <a:rPr dirty="0" sz="450" spc="-25" i="1">
                <a:latin typeface="Palatino Linotype"/>
                <a:cs typeface="Palatino Linotype"/>
              </a:rPr>
              <a:t>x</a:t>
            </a:r>
            <a:r>
              <a:rPr dirty="0" sz="450" spc="265" i="1">
                <a:latin typeface="Palatino Linotype"/>
                <a:cs typeface="Palatino Linotype"/>
              </a:rPr>
              <a:t> </a:t>
            </a:r>
            <a:r>
              <a:rPr dirty="0" sz="450" spc="90">
                <a:latin typeface="Cambria"/>
                <a:cs typeface="Cambria"/>
              </a:rPr>
              <a:t>+</a:t>
            </a:r>
            <a:r>
              <a:rPr dirty="0" sz="450" spc="-180" i="1">
                <a:latin typeface="Meiryo"/>
                <a:cs typeface="Meiryo"/>
              </a:rPr>
              <a:t/>
            </a:r>
            <a:r>
              <a:rPr dirty="0" sz="450" spc="185" i="1">
                <a:latin typeface="Meiryo"/>
                <a:cs typeface="Meiryo"/>
              </a:rPr>
              <a:t> </a:t>
            </a:r>
            <a:r>
              <a:rPr dirty="0" baseline="13888" sz="1500" spc="-75">
                <a:latin typeface="Palatino Linotype"/>
                <a:cs typeface="Palatino Linotype"/>
              </a:rPr>
              <a:t>,</a:t>
            </a:r>
            <a:endParaRPr baseline="13888" sz="150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221666" y="5137305"/>
            <a:ext cx="4425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99390" algn="l"/>
                <a:tab pos="429259" algn="l"/>
              </a:tabLst>
            </a:pPr>
            <a:r>
              <a:rPr dirty="0" u="sng" sz="6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65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6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831202" y="5107358"/>
            <a:ext cx="3790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21367" sz="975" spc="15" i="1">
                <a:latin typeface="Palatino Linotype"/>
                <a:cs typeface="Palatino Linotype"/>
              </a:rPr>
              <a:t>e</a:t>
            </a:r>
            <a:r>
              <a:rPr dirty="0" sz="450" spc="-195" i="1">
                <a:latin typeface="Meiryo"/>
                <a:cs typeface="Meiryo"/>
              </a:rPr>
              <a:t/>
            </a:r>
            <a:r>
              <a:rPr dirty="0" baseline="18518" sz="675" spc="-15" i="1">
                <a:latin typeface="Meiryo"/>
                <a:cs typeface="Meiryo"/>
              </a:rPr>
              <a:t>⊤</a:t>
            </a:r>
            <a:r>
              <a:rPr dirty="0" sz="450" spc="-30" i="1">
                <a:latin typeface="Palatino Linotype"/>
                <a:cs typeface="Palatino Linotype"/>
              </a:rPr>
              <a:t>x</a:t>
            </a:r>
            <a:r>
              <a:rPr dirty="0" baseline="-18518" sz="675" spc="-30" i="1">
                <a:latin typeface="Palatino Linotype"/>
                <a:cs typeface="Palatino Linotype"/>
              </a:rPr>
              <a:t>n</a:t>
            </a:r>
            <a:r>
              <a:rPr dirty="0" baseline="-18518" sz="675" spc="-22">
                <a:latin typeface="Palatino Linotype"/>
                <a:cs typeface="Palatino Linotype"/>
              </a:rPr>
              <a:t>2</a:t>
            </a:r>
            <a:r>
              <a:rPr dirty="0" baseline="-18518" sz="675" spc="-67">
                <a:latin typeface="Palatino Linotype"/>
                <a:cs typeface="Palatino Linotype"/>
              </a:rPr>
              <a:t> </a:t>
            </a:r>
            <a:r>
              <a:rPr dirty="0" sz="450" spc="50">
                <a:latin typeface="Cambria"/>
                <a:cs typeface="Cambria"/>
              </a:rPr>
              <a:t>+</a:t>
            </a:r>
            <a:r>
              <a:rPr dirty="0" sz="450" spc="-229" i="1">
                <a:latin typeface="Meiryo"/>
                <a:cs typeface="Meiryo"/>
              </a:rPr>
              <a:t/>
            </a:r>
            <a:r>
              <a:rPr dirty="0" baseline="-12345" sz="675" spc="-7" i="1">
                <a:latin typeface="Palatino Linotype"/>
                <a:cs typeface="Palatino Linotype"/>
              </a:rPr>
              <a:t>n</a:t>
            </a:r>
            <a:endParaRPr baseline="-12345" sz="675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/>
          <p:nvPr/>
        </p:nvSpPr>
        <p:spPr>
          <a:xfrm>
            <a:off x="2818668" y="5264442"/>
            <a:ext cx="417195" cy="0"/>
          </a:xfrm>
          <a:custGeom>
            <a:avLst/>
            <a:gdLst/>
            <a:ahLst/>
            <a:cxnLst/>
            <a:rect l="l" t="t" r="r" b="b"/>
            <a:pathLst>
              <a:path w="417194" h="0">
                <a:moveTo>
                  <a:pt x="0" y="0"/>
                </a:moveTo>
                <a:lnTo>
                  <a:pt x="41685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 descr=""/>
          <p:cNvSpPr txBox="1"/>
          <p:nvPr/>
        </p:nvSpPr>
        <p:spPr>
          <a:xfrm>
            <a:off x="2221666" y="5259034"/>
            <a:ext cx="7473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96900" algn="l"/>
              </a:tabLst>
            </a:pP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+</a:t>
            </a:r>
            <a:r>
              <a:rPr dirty="0" sz="650" spc="-25" i="1">
                <a:latin typeface="Palatino Linotype"/>
                <a:cs typeface="Palatino Linotype"/>
              </a:rPr>
              <a:t>e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+</a:t>
            </a:r>
            <a:r>
              <a:rPr dirty="0" sz="650" spc="-25" i="1">
                <a:latin typeface="Palatino Linotype"/>
                <a:cs typeface="Palatino Linotype"/>
              </a:rPr>
              <a:t>e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463413" y="5277104"/>
            <a:ext cx="77216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96900" algn="l"/>
              </a:tabLst>
            </a:pPr>
            <a:r>
              <a:rPr dirty="0" sz="450" i="1">
                <a:latin typeface="Palatino Linotype"/>
                <a:cs typeface="Palatino Linotype"/>
              </a:rPr>
              <a:t>n</a:t>
            </a:r>
            <a:r>
              <a:rPr dirty="0" sz="450">
                <a:latin typeface="Palatino Linotype"/>
                <a:cs typeface="Palatino Linotype"/>
              </a:rPr>
              <a:t>1</a:t>
            </a:r>
            <a:r>
              <a:rPr dirty="0" sz="450" spc="434">
                <a:latin typeface="Palatino Linotype"/>
                <a:cs typeface="Palatino Linotype"/>
              </a:rPr>
              <a:t> </a:t>
            </a:r>
            <a:r>
              <a:rPr dirty="0" sz="450" spc="-50" i="1">
                <a:latin typeface="Palatino Linotype"/>
                <a:cs typeface="Palatino Linotype"/>
              </a:rPr>
              <a:t>n</a:t>
            </a:r>
            <a:r>
              <a:rPr dirty="0" sz="450" i="1">
                <a:latin typeface="Palatino Linotype"/>
                <a:cs typeface="Palatino Linotype"/>
              </a:rPr>
              <a:t>	n</a:t>
            </a:r>
            <a:r>
              <a:rPr dirty="0" sz="450">
                <a:latin typeface="Palatino Linotype"/>
                <a:cs typeface="Palatino Linotype"/>
              </a:rPr>
              <a:t>2</a:t>
            </a:r>
            <a:r>
              <a:rPr dirty="0" sz="450" spc="434">
                <a:latin typeface="Palatino Linotype"/>
                <a:cs typeface="Palatino Linotype"/>
              </a:rPr>
              <a:t> </a:t>
            </a:r>
            <a:r>
              <a:rPr dirty="0" sz="450" spc="-5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333426" y="5191512"/>
            <a:ext cx="9842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22300" algn="l"/>
              </a:tabLst>
            </a:pPr>
            <a:r>
              <a:rPr dirty="0" sz="450" spc="-25" i="1">
                <a:latin typeface="Meiryo"/>
                <a:cs typeface="Meiryo"/>
              </a:rPr>
              <a:t/>
            </a:r>
            <a:r>
              <a:rPr dirty="0" baseline="12345" sz="675" spc="-37" i="1">
                <a:latin typeface="Meiryo"/>
                <a:cs typeface="Meiryo"/>
              </a:rPr>
              <a:t>⊤</a:t>
            </a:r>
            <a:r>
              <a:rPr dirty="0" sz="450" spc="-25" i="1">
                <a:latin typeface="Palatino Linotype"/>
                <a:cs typeface="Palatino Linotype"/>
              </a:rPr>
              <a:t>x</a:t>
            </a:r>
            <a:r>
              <a:rPr dirty="0" sz="450" spc="290" i="1">
                <a:latin typeface="Palatino Linotype"/>
                <a:cs typeface="Palatino Linotype"/>
              </a:rPr>
              <a:t> </a:t>
            </a:r>
            <a:r>
              <a:rPr dirty="0" sz="450" spc="90">
                <a:latin typeface="Cambria"/>
                <a:cs typeface="Cambria"/>
              </a:rPr>
              <a:t>+</a:t>
            </a:r>
            <a:r>
              <a:rPr dirty="0" sz="450" spc="-180" i="1">
                <a:latin typeface="Meiryo"/>
                <a:cs typeface="Meiryo"/>
              </a:rPr>
              <a:t/>
            </a:r>
            <a:r>
              <a:rPr dirty="0" sz="450" spc="375" i="1">
                <a:latin typeface="Meiryo"/>
                <a:cs typeface="Meiryo"/>
              </a:rPr>
              <a:t> </a:t>
            </a:r>
            <a:r>
              <a:rPr dirty="0" baseline="13888" sz="1500" spc="30">
                <a:latin typeface="Cambria"/>
                <a:cs typeface="Cambria"/>
              </a:rPr>
              <a:t>×</a:t>
            </a:r>
            <a:r>
              <a:rPr dirty="0" baseline="13888" sz="1500">
                <a:latin typeface="Cambria"/>
                <a:cs typeface="Cambria"/>
              </a:rPr>
              <a:t>	</a:t>
            </a:r>
            <a:r>
              <a:rPr dirty="0" sz="450" spc="-25" i="1">
                <a:latin typeface="Meiryo"/>
                <a:cs typeface="Meiryo"/>
              </a:rPr>
              <a:t/>
            </a:r>
            <a:r>
              <a:rPr dirty="0" baseline="12345" sz="675" spc="-37" i="1">
                <a:latin typeface="Meiryo"/>
                <a:cs typeface="Meiryo"/>
              </a:rPr>
              <a:t>⊤</a:t>
            </a:r>
            <a:r>
              <a:rPr dirty="0" sz="450" spc="-25" i="1">
                <a:latin typeface="Palatino Linotype"/>
                <a:cs typeface="Palatino Linotype"/>
              </a:rPr>
              <a:t>x</a:t>
            </a:r>
            <a:r>
              <a:rPr dirty="0" sz="450" spc="265" i="1">
                <a:latin typeface="Palatino Linotype"/>
                <a:cs typeface="Palatino Linotype"/>
              </a:rPr>
              <a:t> </a:t>
            </a:r>
            <a:r>
              <a:rPr dirty="0" sz="450" spc="90">
                <a:latin typeface="Cambria"/>
                <a:cs typeface="Cambria"/>
              </a:rPr>
              <a:t>+</a:t>
            </a:r>
            <a:r>
              <a:rPr dirty="0" sz="450" spc="-180" i="1">
                <a:latin typeface="Meiryo"/>
                <a:cs typeface="Meiryo"/>
              </a:rPr>
              <a:t/>
            </a:r>
            <a:r>
              <a:rPr dirty="0" sz="450" spc="185" i="1">
                <a:latin typeface="Meiryo"/>
                <a:cs typeface="Meiryo"/>
              </a:rPr>
              <a:t> </a:t>
            </a:r>
            <a:r>
              <a:rPr dirty="0" baseline="13888" sz="1500" spc="-75">
                <a:latin typeface="Palatino Linotype"/>
                <a:cs typeface="Palatino Linotype"/>
              </a:rPr>
              <a:t>.</a:t>
            </a:r>
            <a:endParaRPr baseline="13888" sz="150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529446" y="5071751"/>
            <a:ext cx="1698625" cy="4997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30480">
              <a:lnSpc>
                <a:spcPct val="155500"/>
              </a:lnSpc>
              <a:spcBef>
                <a:spcPts val="100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209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22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therefore: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/>
          <p:nvPr/>
        </p:nvSpPr>
        <p:spPr>
          <a:xfrm>
            <a:off x="1592343" y="5764618"/>
            <a:ext cx="1371600" cy="0"/>
          </a:xfrm>
          <a:custGeom>
            <a:avLst/>
            <a:gdLst/>
            <a:ahLst/>
            <a:cxnLst/>
            <a:rect l="l" t="t" r="r" b="b"/>
            <a:pathLst>
              <a:path w="1371600" h="0">
                <a:moveTo>
                  <a:pt x="0" y="0"/>
                </a:moveTo>
                <a:lnTo>
                  <a:pt x="137114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 descr=""/>
          <p:cNvSpPr txBox="1"/>
          <p:nvPr/>
        </p:nvSpPr>
        <p:spPr>
          <a:xfrm>
            <a:off x="851982" y="5514335"/>
            <a:ext cx="2174875" cy="550545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marL="959485">
              <a:lnSpc>
                <a:spcPct val="100000"/>
              </a:lnSpc>
              <a:spcBef>
                <a:spcPts val="290"/>
              </a:spcBef>
            </a:pPr>
            <a:r>
              <a:rPr dirty="0" baseline="-19444" sz="1500" spc="52" i="1">
                <a:latin typeface="Palatino Linotype"/>
                <a:cs typeface="Palatino Linotype"/>
              </a:rPr>
              <a:t>e</a:t>
            </a:r>
            <a:r>
              <a:rPr dirty="0" sz="650" spc="-285" i="1">
                <a:latin typeface="Meiryo"/>
                <a:cs typeface="Meiryo"/>
              </a:rPr>
              <a:t/>
            </a:r>
            <a:r>
              <a:rPr dirty="0" baseline="30864" sz="675" spc="-82" i="1">
                <a:latin typeface="Meiryo"/>
                <a:cs typeface="Meiryo"/>
              </a:rPr>
              <a:t>⊤</a:t>
            </a:r>
            <a:r>
              <a:rPr dirty="0" sz="650" i="1">
                <a:latin typeface="Palatino Linotype"/>
                <a:cs typeface="Palatino Linotype"/>
              </a:rPr>
              <a:t>x</a:t>
            </a:r>
            <a:r>
              <a:rPr dirty="0" baseline="-18518" sz="675" spc="-22" i="1">
                <a:latin typeface="Palatino Linotype"/>
                <a:cs typeface="Palatino Linotype"/>
              </a:rPr>
              <a:t>n</a:t>
            </a:r>
            <a:r>
              <a:rPr dirty="0" baseline="-18518" sz="675" spc="-15">
                <a:latin typeface="Palatino Linotype"/>
                <a:cs typeface="Palatino Linotype"/>
              </a:rPr>
              <a:t>1</a:t>
            </a:r>
            <a:r>
              <a:rPr dirty="0" baseline="-18518" sz="675" spc="-104">
                <a:latin typeface="Palatino Linotype"/>
                <a:cs typeface="Palatino Linotype"/>
              </a:rPr>
              <a:t> </a:t>
            </a:r>
            <a:r>
              <a:rPr dirty="0" sz="650" spc="114">
                <a:latin typeface="Cambria"/>
                <a:cs typeface="Cambria"/>
              </a:rPr>
              <a:t>+</a:t>
            </a:r>
            <a:r>
              <a:rPr dirty="0" sz="650" spc="-300" i="1">
                <a:latin typeface="Meiryo"/>
                <a:cs typeface="Meiryo"/>
              </a:rPr>
              <a:t/>
            </a:r>
            <a:r>
              <a:rPr dirty="0" baseline="-18518" sz="675" spc="7" i="1">
                <a:latin typeface="Palatino Linotype"/>
                <a:cs typeface="Palatino Linotype"/>
              </a:rPr>
              <a:t>n</a:t>
            </a:r>
            <a:r>
              <a:rPr dirty="0" baseline="-18518" sz="675" spc="315" i="1">
                <a:latin typeface="Palatino Linotype"/>
                <a:cs typeface="Palatino Linotype"/>
              </a:rPr>
              <a:t> </a:t>
            </a:r>
            <a:r>
              <a:rPr dirty="0" baseline="-19444" sz="1500" spc="187">
                <a:latin typeface="Cambria"/>
                <a:cs typeface="Cambria"/>
              </a:rPr>
              <a:t>+</a:t>
            </a:r>
            <a:r>
              <a:rPr dirty="0" baseline="-19444" sz="1500">
                <a:latin typeface="Cambria"/>
                <a:cs typeface="Cambria"/>
              </a:rPr>
              <a:t> </a:t>
            </a:r>
            <a:r>
              <a:rPr dirty="0" baseline="-19444" sz="1500" spc="52" i="1">
                <a:latin typeface="Palatino Linotype"/>
                <a:cs typeface="Palatino Linotype"/>
              </a:rPr>
              <a:t>e</a:t>
            </a:r>
            <a:r>
              <a:rPr dirty="0" sz="650" spc="-285" i="1">
                <a:latin typeface="Meiryo"/>
                <a:cs typeface="Meiryo"/>
              </a:rPr>
              <a:t/>
            </a:r>
            <a:r>
              <a:rPr dirty="0" baseline="30864" sz="675" spc="-82" i="1">
                <a:latin typeface="Meiryo"/>
                <a:cs typeface="Meiryo"/>
              </a:rPr>
              <a:t>⊤</a:t>
            </a:r>
            <a:r>
              <a:rPr dirty="0" sz="650" i="1">
                <a:latin typeface="Palatino Linotype"/>
                <a:cs typeface="Palatino Linotype"/>
              </a:rPr>
              <a:t>x</a:t>
            </a:r>
            <a:r>
              <a:rPr dirty="0" baseline="-18518" sz="675" spc="-22" i="1">
                <a:latin typeface="Palatino Linotype"/>
                <a:cs typeface="Palatino Linotype"/>
              </a:rPr>
              <a:t>n</a:t>
            </a:r>
            <a:r>
              <a:rPr dirty="0" baseline="-18518" sz="675" spc="-15">
                <a:latin typeface="Palatino Linotype"/>
                <a:cs typeface="Palatino Linotype"/>
              </a:rPr>
              <a:t>2</a:t>
            </a:r>
            <a:r>
              <a:rPr dirty="0" baseline="-18518" sz="675" spc="-97">
                <a:latin typeface="Palatino Linotype"/>
                <a:cs typeface="Palatino Linotype"/>
              </a:rPr>
              <a:t> </a:t>
            </a:r>
            <a:r>
              <a:rPr dirty="0" sz="650" spc="100">
                <a:latin typeface="Cambria"/>
                <a:cs typeface="Cambria"/>
              </a:rPr>
              <a:t>+</a:t>
            </a:r>
            <a:r>
              <a:rPr dirty="0" sz="650" spc="-315" i="1">
                <a:latin typeface="Meiryo"/>
                <a:cs typeface="Meiryo"/>
              </a:rPr>
              <a:t/>
            </a:r>
            <a:r>
              <a:rPr dirty="0" baseline="-18518" sz="675" spc="-15" i="1">
                <a:latin typeface="Palatino Linotype"/>
                <a:cs typeface="Palatino Linotype"/>
              </a:rPr>
              <a:t>n</a:t>
            </a:r>
            <a:endParaRPr baseline="-18518" sz="675">
              <a:latin typeface="Palatino Linotype"/>
              <a:cs typeface="Palatino Linotype"/>
            </a:endParaRPr>
          </a:p>
          <a:p>
            <a:pPr marL="63500">
              <a:lnSpc>
                <a:spcPts val="685"/>
              </a:lnSpc>
              <a:spcBef>
                <a:spcPts val="195"/>
              </a:spcBef>
              <a:tabLst>
                <a:tab pos="1727200" algn="l"/>
              </a:tabLst>
            </a:pPr>
            <a:r>
              <a:rPr dirty="0" baseline="25000" sz="1500" spc="-37">
                <a:latin typeface="Palatino Linotype"/>
                <a:cs typeface="Palatino Linotype"/>
              </a:rPr>
              <a:t>P</a:t>
            </a:r>
            <a:r>
              <a:rPr dirty="0" baseline="25000" sz="1500" spc="-37">
                <a:latin typeface="Cambria"/>
                <a:cs typeface="Cambria"/>
              </a:rPr>
              <a:t>(</a:t>
            </a:r>
            <a:r>
              <a:rPr dirty="0" baseline="25000" sz="1500" spc="-37" i="1">
                <a:latin typeface="Palatino Linotype"/>
                <a:cs typeface="Palatino Linotype"/>
              </a:rPr>
              <a:t>Y</a:t>
            </a:r>
            <a:r>
              <a:rPr dirty="0" baseline="17094" sz="975" spc="-37" i="1">
                <a:latin typeface="Palatino Linotype"/>
                <a:cs typeface="Palatino Linotype"/>
              </a:rPr>
              <a:t>n</a:t>
            </a:r>
            <a:r>
              <a:rPr dirty="0" baseline="17094" sz="975" spc="202" i="1">
                <a:latin typeface="Palatino Linotype"/>
                <a:cs typeface="Palatino Linotype"/>
              </a:rPr>
              <a:t> </a:t>
            </a:r>
            <a:r>
              <a:rPr dirty="0" baseline="25000" sz="1500" spc="187">
                <a:latin typeface="Cambria"/>
                <a:cs typeface="Cambria"/>
              </a:rPr>
              <a:t>=</a:t>
            </a:r>
            <a:r>
              <a:rPr dirty="0" baseline="25000" sz="1500" spc="60">
                <a:latin typeface="Cambria"/>
                <a:cs typeface="Cambria"/>
              </a:rPr>
              <a:t> </a:t>
            </a:r>
            <a:r>
              <a:rPr dirty="0" baseline="25000" sz="1500">
                <a:latin typeface="Palatino Linotype"/>
                <a:cs typeface="Palatino Linotype"/>
              </a:rPr>
              <a:t>1</a:t>
            </a:r>
            <a:r>
              <a:rPr dirty="0" baseline="25000" sz="1500">
                <a:latin typeface="Cambria"/>
                <a:cs typeface="Cambria"/>
              </a:rPr>
              <a:t>)</a:t>
            </a:r>
            <a:r>
              <a:rPr dirty="0" baseline="25000" sz="1500" spc="-7">
                <a:latin typeface="Cambria"/>
                <a:cs typeface="Cambria"/>
              </a:rPr>
              <a:t> </a:t>
            </a:r>
            <a:r>
              <a:rPr dirty="0" baseline="25000" sz="1500">
                <a:latin typeface="Cambria"/>
                <a:cs typeface="Cambria"/>
              </a:rPr>
              <a:t>=</a:t>
            </a:r>
            <a:r>
              <a:rPr dirty="0" baseline="25000" sz="1500" spc="232">
                <a:latin typeface="Cambria"/>
                <a:cs typeface="Cambria"/>
              </a:rPr>
              <a:t> </a:t>
            </a:r>
            <a:r>
              <a:rPr dirty="0" baseline="-16666" sz="1500" spc="-44">
                <a:latin typeface="Cambria"/>
                <a:cs typeface="Cambria"/>
              </a:rPr>
              <a:t>(</a:t>
            </a:r>
            <a:r>
              <a:rPr dirty="0" baseline="-16666" sz="1500" spc="-44">
                <a:latin typeface="Palatino Linotype"/>
                <a:cs typeface="Palatino Linotype"/>
              </a:rPr>
              <a:t>1 </a:t>
            </a:r>
            <a:r>
              <a:rPr dirty="0" baseline="-16666" sz="1500" spc="187">
                <a:latin typeface="Cambria"/>
                <a:cs typeface="Cambria"/>
              </a:rPr>
              <a:t>+</a:t>
            </a:r>
            <a:r>
              <a:rPr dirty="0" baseline="-16666" sz="1500" spc="-15">
                <a:latin typeface="Cambria"/>
                <a:cs typeface="Cambria"/>
              </a:rPr>
              <a:t> </a:t>
            </a:r>
            <a:r>
              <a:rPr dirty="0" baseline="-16666" sz="1500" spc="120" i="1">
                <a:latin typeface="Palatino Linotype"/>
                <a:cs typeface="Palatino Linotype"/>
              </a:rPr>
              <a:t>e</a:t>
            </a:r>
            <a:r>
              <a:rPr dirty="0" sz="650" spc="-229" i="1">
                <a:latin typeface="Meiryo"/>
                <a:cs typeface="Meiryo"/>
              </a:rPr>
              <a:t/>
            </a:r>
            <a:r>
              <a:rPr dirty="0" baseline="24691" sz="675" spc="-15" i="1">
                <a:latin typeface="Meiryo"/>
                <a:cs typeface="Meiryo"/>
              </a:rPr>
              <a:t>⊤</a:t>
            </a:r>
            <a:r>
              <a:rPr dirty="0" sz="650" spc="45" i="1">
                <a:latin typeface="Palatino Linotype"/>
                <a:cs typeface="Palatino Linotype"/>
              </a:rPr>
              <a:t>x</a:t>
            </a:r>
            <a:r>
              <a:rPr dirty="0" sz="650" spc="335" i="1">
                <a:latin typeface="Palatino Linotype"/>
                <a:cs typeface="Palatino Linotype"/>
              </a:rPr>
              <a:t> </a:t>
            </a:r>
            <a:r>
              <a:rPr dirty="0" sz="650" spc="114">
                <a:latin typeface="Cambria"/>
                <a:cs typeface="Cambria"/>
              </a:rPr>
              <a:t>+</a:t>
            </a:r>
            <a:r>
              <a:rPr dirty="0" sz="650" spc="-28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5" i="1">
                <a:latin typeface="Meiryo"/>
                <a:cs typeface="Meiryo"/>
              </a:rPr>
              <a:t/>
            </a:r>
            <a:r>
              <a:rPr dirty="0" baseline="24691" sz="675" spc="-67" i="1">
                <a:latin typeface="Meiryo"/>
                <a:cs typeface="Meiryo"/>
              </a:rPr>
              <a:t>⊤</a:t>
            </a:r>
            <a:r>
              <a:rPr dirty="0" sz="650" spc="-45" i="1">
                <a:latin typeface="Palatino Linotype"/>
                <a:cs typeface="Palatino Linotype"/>
              </a:rPr>
              <a:t>x</a:t>
            </a:r>
            <a:r>
              <a:rPr dirty="0" sz="650" spc="195" i="1">
                <a:latin typeface="Palatino Linotype"/>
                <a:cs typeface="Palatino Linotype"/>
              </a:rPr>
              <a:t> </a:t>
            </a:r>
            <a:r>
              <a:rPr dirty="0" sz="650" spc="114">
                <a:latin typeface="Cambria"/>
                <a:cs typeface="Cambria"/>
              </a:rPr>
              <a:t>+</a:t>
            </a:r>
            <a:r>
              <a:rPr dirty="0" sz="650" spc="-28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marL="1176020">
              <a:lnSpc>
                <a:spcPts val="675"/>
              </a:lnSpc>
              <a:tabLst>
                <a:tab pos="1861185" algn="l"/>
              </a:tabLst>
            </a:pPr>
            <a:r>
              <a:rPr dirty="0" sz="450" i="1">
                <a:latin typeface="Palatino Linotype"/>
                <a:cs typeface="Palatino Linotype"/>
              </a:rPr>
              <a:t>n</a:t>
            </a:r>
            <a:r>
              <a:rPr dirty="0" sz="450">
                <a:latin typeface="Palatino Linotype"/>
                <a:cs typeface="Palatino Linotype"/>
              </a:rPr>
              <a:t>1</a:t>
            </a:r>
            <a:r>
              <a:rPr dirty="0" sz="450" spc="290">
                <a:latin typeface="Palatino Linotype"/>
                <a:cs typeface="Palatino Linotype"/>
              </a:rPr>
              <a:t>  </a:t>
            </a:r>
            <a:r>
              <a:rPr dirty="0" sz="450" i="1">
                <a:latin typeface="Palatino Linotype"/>
                <a:cs typeface="Palatino Linotype"/>
              </a:rPr>
              <a:t>n</a:t>
            </a:r>
            <a:r>
              <a:rPr dirty="0" sz="450" spc="-10" i="1">
                <a:latin typeface="Palatino Linotype"/>
                <a:cs typeface="Palatino Linotype"/>
              </a:rPr>
              <a:t> </a:t>
            </a:r>
            <a:r>
              <a:rPr dirty="0" baseline="-5555" sz="1500" spc="-60">
                <a:latin typeface="Cambria"/>
                <a:cs typeface="Cambria"/>
              </a:rPr>
              <a:t>)(</a:t>
            </a:r>
            <a:r>
              <a:rPr dirty="0" baseline="-5555" sz="1500" spc="-60">
                <a:latin typeface="Palatino Linotype"/>
                <a:cs typeface="Palatino Linotype"/>
              </a:rPr>
              <a:t>1</a:t>
            </a:r>
            <a:r>
              <a:rPr dirty="0" baseline="-5555" sz="1500" spc="-44">
                <a:latin typeface="Palatino Linotype"/>
                <a:cs typeface="Palatino Linotype"/>
              </a:rPr>
              <a:t> </a:t>
            </a:r>
            <a:r>
              <a:rPr dirty="0" baseline="-5555" sz="1500" spc="187">
                <a:latin typeface="Cambria"/>
                <a:cs typeface="Cambria"/>
              </a:rPr>
              <a:t>+</a:t>
            </a:r>
            <a:r>
              <a:rPr dirty="0" baseline="-5555" sz="1500">
                <a:latin typeface="Cambria"/>
                <a:cs typeface="Cambria"/>
              </a:rPr>
              <a:t> </a:t>
            </a:r>
            <a:r>
              <a:rPr dirty="0" baseline="-5555" sz="1500" spc="-75" i="1">
                <a:latin typeface="Palatino Linotype"/>
                <a:cs typeface="Palatino Linotype"/>
              </a:rPr>
              <a:t>e</a:t>
            </a:r>
            <a:r>
              <a:rPr dirty="0" baseline="-5555" sz="1500" i="1">
                <a:latin typeface="Palatino Linotype"/>
                <a:cs typeface="Palatino Linotype"/>
              </a:rPr>
              <a:t>	</a:t>
            </a:r>
            <a:r>
              <a:rPr dirty="0" sz="450" i="1">
                <a:latin typeface="Palatino Linotype"/>
                <a:cs typeface="Palatino Linotype"/>
              </a:rPr>
              <a:t>n</a:t>
            </a:r>
            <a:r>
              <a:rPr dirty="0" sz="450">
                <a:latin typeface="Palatino Linotype"/>
                <a:cs typeface="Palatino Linotype"/>
              </a:rPr>
              <a:t>2</a:t>
            </a:r>
            <a:r>
              <a:rPr dirty="0" sz="450" spc="285">
                <a:latin typeface="Palatino Linotype"/>
                <a:cs typeface="Palatino Linotype"/>
              </a:rPr>
              <a:t>  </a:t>
            </a:r>
            <a:r>
              <a:rPr dirty="0" sz="450" i="1">
                <a:latin typeface="Palatino Linotype"/>
                <a:cs typeface="Palatino Linotype"/>
              </a:rPr>
              <a:t>n</a:t>
            </a:r>
            <a:r>
              <a:rPr dirty="0" sz="450" spc="-15" i="1">
                <a:latin typeface="Palatino Linotype"/>
                <a:cs typeface="Palatino Linotype"/>
              </a:rPr>
              <a:t> </a:t>
            </a:r>
            <a:r>
              <a:rPr dirty="0" baseline="-5555" sz="1500" spc="-75">
                <a:latin typeface="Cambria"/>
                <a:cs typeface="Cambria"/>
              </a:rPr>
              <a:t>)</a:t>
            </a:r>
            <a:endParaRPr baseline="-5555" sz="1500">
              <a:latin typeface="Cambria"/>
              <a:cs typeface="Cambria"/>
            </a:endParaRPr>
          </a:p>
          <a:p>
            <a:pPr marL="1230630">
              <a:lnSpc>
                <a:spcPts val="1190"/>
              </a:lnSpc>
            </a:pPr>
            <a:r>
              <a:rPr dirty="0" baseline="-19444" sz="1500" spc="82" i="1">
                <a:latin typeface="Palatino Linotype"/>
                <a:cs typeface="Palatino Linotype"/>
              </a:rPr>
              <a:t>e</a:t>
            </a:r>
            <a:r>
              <a:rPr dirty="0" sz="650" spc="-265" i="1">
                <a:latin typeface="Meiryo"/>
                <a:cs typeface="Meiryo"/>
              </a:rPr>
              <a:t/>
            </a:r>
            <a:r>
              <a:rPr dirty="0" baseline="30864" sz="675" spc="-52" i="1">
                <a:latin typeface="Meiryo"/>
                <a:cs typeface="Meiryo"/>
              </a:rPr>
              <a:t>⊤</a:t>
            </a:r>
            <a:r>
              <a:rPr dirty="0" sz="650" spc="20" i="1">
                <a:latin typeface="Palatino Linotype"/>
                <a:cs typeface="Palatino Linotype"/>
              </a:rPr>
              <a:t>x</a:t>
            </a:r>
            <a:r>
              <a:rPr dirty="0" baseline="-18518" sz="675" spc="7" i="1">
                <a:latin typeface="Palatino Linotype"/>
                <a:cs typeface="Palatino Linotype"/>
              </a:rPr>
              <a:t>n</a:t>
            </a:r>
            <a:r>
              <a:rPr dirty="0" baseline="-18518" sz="675" spc="15">
                <a:latin typeface="Palatino Linotype"/>
                <a:cs typeface="Palatino Linotype"/>
              </a:rPr>
              <a:t>1</a:t>
            </a:r>
            <a:r>
              <a:rPr dirty="0" baseline="-18518" sz="675" spc="240">
                <a:latin typeface="Palatino Linotype"/>
                <a:cs typeface="Palatino Linotype"/>
              </a:rPr>
              <a:t> </a:t>
            </a:r>
            <a:r>
              <a:rPr dirty="0" baseline="-19444" sz="1500" spc="187">
                <a:latin typeface="Cambria"/>
                <a:cs typeface="Cambria"/>
              </a:rPr>
              <a:t>+</a:t>
            </a:r>
            <a:r>
              <a:rPr dirty="0" baseline="-19444" sz="1500" spc="-44">
                <a:latin typeface="Cambria"/>
                <a:cs typeface="Cambria"/>
              </a:rPr>
              <a:t> </a:t>
            </a:r>
            <a:r>
              <a:rPr dirty="0" baseline="-19444" sz="1500" spc="82" i="1">
                <a:latin typeface="Palatino Linotype"/>
                <a:cs typeface="Palatino Linotype"/>
              </a:rPr>
              <a:t>e</a:t>
            </a:r>
            <a:r>
              <a:rPr dirty="0" sz="650" spc="-265" i="1">
                <a:latin typeface="Meiryo"/>
                <a:cs typeface="Meiryo"/>
              </a:rPr>
              <a:t/>
            </a:r>
            <a:r>
              <a:rPr dirty="0" baseline="30864" sz="675" spc="-52" i="1">
                <a:latin typeface="Meiryo"/>
                <a:cs typeface="Meiryo"/>
              </a:rPr>
              <a:t>⊤</a:t>
            </a:r>
            <a:r>
              <a:rPr dirty="0" sz="650" spc="20" i="1">
                <a:latin typeface="Palatino Linotype"/>
                <a:cs typeface="Palatino Linotype"/>
              </a:rPr>
              <a:t>x</a:t>
            </a:r>
            <a:r>
              <a:rPr dirty="0" baseline="-18518" sz="675" spc="7" i="1">
                <a:latin typeface="Palatino Linotype"/>
                <a:cs typeface="Palatino Linotype"/>
              </a:rPr>
              <a:t>n</a:t>
            </a:r>
            <a:r>
              <a:rPr dirty="0" baseline="-18518" sz="675" spc="15">
                <a:latin typeface="Palatino Linotype"/>
                <a:cs typeface="Palatino Linotype"/>
              </a:rPr>
              <a:t>2</a:t>
            </a:r>
            <a:endParaRPr baseline="-18518" sz="675">
              <a:latin typeface="Palatino Linotype"/>
              <a:cs typeface="Palatino Linotype"/>
            </a:endParaRPr>
          </a:p>
        </p:txBody>
      </p:sp>
      <p:sp>
        <p:nvSpPr>
          <p:cNvPr id="47" name="object 47" descr=""/>
          <p:cNvSpPr/>
          <p:nvPr/>
        </p:nvSpPr>
        <p:spPr>
          <a:xfrm>
            <a:off x="1728360" y="6112662"/>
            <a:ext cx="1371600" cy="0"/>
          </a:xfrm>
          <a:custGeom>
            <a:avLst/>
            <a:gdLst/>
            <a:ahLst/>
            <a:cxnLst/>
            <a:rect l="l" t="t" r="r" b="b"/>
            <a:pathLst>
              <a:path w="1371600" h="0">
                <a:moveTo>
                  <a:pt x="0" y="0"/>
                </a:moveTo>
                <a:lnTo>
                  <a:pt x="137114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 txBox="1"/>
          <p:nvPr/>
        </p:nvSpPr>
        <p:spPr>
          <a:xfrm>
            <a:off x="1690260" y="6100767"/>
            <a:ext cx="14478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35" i="1">
                <a:latin typeface="Palatino Linotype"/>
                <a:cs typeface="Palatino Linotype"/>
              </a:rPr>
              <a:t>e</a:t>
            </a:r>
            <a:r>
              <a:rPr dirty="0" baseline="25641" sz="975" spc="-427" i="1">
                <a:latin typeface="Meiryo"/>
                <a:cs typeface="Meiryo"/>
              </a:rPr>
              <a:t/>
            </a:r>
            <a:r>
              <a:rPr dirty="0" baseline="55555" sz="675" spc="-82" i="1">
                <a:latin typeface="Meiryo"/>
                <a:cs typeface="Meiryo"/>
              </a:rPr>
              <a:t>⊤</a:t>
            </a:r>
            <a:r>
              <a:rPr dirty="0" baseline="25641" sz="975" i="1">
                <a:latin typeface="Palatino Linotype"/>
                <a:cs typeface="Palatino Linotype"/>
              </a:rPr>
              <a:t>x</a:t>
            </a:r>
            <a:r>
              <a:rPr dirty="0" baseline="12345" sz="675" spc="-22" i="1">
                <a:latin typeface="Palatino Linotype"/>
                <a:cs typeface="Palatino Linotype"/>
              </a:rPr>
              <a:t>n</a:t>
            </a:r>
            <a:r>
              <a:rPr dirty="0" baseline="12345" sz="675" spc="-15">
                <a:latin typeface="Palatino Linotype"/>
                <a:cs typeface="Palatino Linotype"/>
              </a:rPr>
              <a:t>1</a:t>
            </a:r>
            <a:r>
              <a:rPr dirty="0" baseline="12345" sz="675" spc="-89">
                <a:latin typeface="Palatino Linotype"/>
                <a:cs typeface="Palatino Linotype"/>
              </a:rPr>
              <a:t> </a:t>
            </a:r>
            <a:r>
              <a:rPr dirty="0" baseline="25641" sz="975" spc="127">
                <a:latin typeface="Cambria"/>
                <a:cs typeface="Cambria"/>
              </a:rPr>
              <a:t>+</a:t>
            </a:r>
            <a:r>
              <a:rPr dirty="0" baseline="25641" sz="975" spc="-494" i="1">
                <a:latin typeface="Meiryo"/>
                <a:cs typeface="Meiryo"/>
              </a:rPr>
              <a:t/>
            </a:r>
            <a:r>
              <a:rPr dirty="0" baseline="12345" sz="675" spc="-37" i="1">
                <a:latin typeface="Palatino Linotype"/>
                <a:cs typeface="Palatino Linotype"/>
              </a:rPr>
              <a:t>n</a:t>
            </a:r>
            <a:r>
              <a:rPr dirty="0" baseline="12345" sz="675" spc="-7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Cambria"/>
                <a:cs typeface="Cambria"/>
              </a:rPr>
              <a:t>)(</a:t>
            </a:r>
            <a:r>
              <a:rPr dirty="0" sz="1000" spc="-40">
                <a:latin typeface="Palatino Linotype"/>
                <a:cs typeface="Palatino Linotype"/>
              </a:rPr>
              <a:t>1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35" i="1">
                <a:latin typeface="Palatino Linotype"/>
                <a:cs typeface="Palatino Linotype"/>
              </a:rPr>
              <a:t>e</a:t>
            </a:r>
            <a:r>
              <a:rPr dirty="0" baseline="25641" sz="975" spc="-427" i="1">
                <a:latin typeface="Meiryo"/>
                <a:cs typeface="Meiryo"/>
              </a:rPr>
              <a:t/>
            </a:r>
            <a:r>
              <a:rPr dirty="0" baseline="55555" sz="675" spc="-82" i="1">
                <a:latin typeface="Meiryo"/>
                <a:cs typeface="Meiryo"/>
              </a:rPr>
              <a:t>⊤</a:t>
            </a:r>
            <a:r>
              <a:rPr dirty="0" baseline="25641" sz="975" i="1">
                <a:latin typeface="Palatino Linotype"/>
                <a:cs typeface="Palatino Linotype"/>
              </a:rPr>
              <a:t>x</a:t>
            </a:r>
            <a:r>
              <a:rPr dirty="0" baseline="12345" sz="675" spc="-22" i="1">
                <a:latin typeface="Palatino Linotype"/>
                <a:cs typeface="Palatino Linotype"/>
              </a:rPr>
              <a:t>n</a:t>
            </a:r>
            <a:r>
              <a:rPr dirty="0" baseline="12345" sz="675" spc="-15">
                <a:latin typeface="Palatino Linotype"/>
                <a:cs typeface="Palatino Linotype"/>
              </a:rPr>
              <a:t>2</a:t>
            </a:r>
            <a:r>
              <a:rPr dirty="0" baseline="12345" sz="675" spc="-97">
                <a:latin typeface="Palatino Linotype"/>
                <a:cs typeface="Palatino Linotype"/>
              </a:rPr>
              <a:t> </a:t>
            </a:r>
            <a:r>
              <a:rPr dirty="0" baseline="25641" sz="975" spc="127">
                <a:latin typeface="Cambria"/>
                <a:cs typeface="Cambria"/>
              </a:rPr>
              <a:t>+</a:t>
            </a:r>
            <a:r>
              <a:rPr dirty="0" baseline="25641" sz="975" spc="-494" i="1">
                <a:latin typeface="Meiryo"/>
                <a:cs typeface="Meiryo"/>
              </a:rPr>
              <a:t/>
            </a:r>
            <a:r>
              <a:rPr dirty="0" baseline="12345" sz="675" spc="-37" i="1">
                <a:latin typeface="Palatino Linotype"/>
                <a:cs typeface="Palatino Linotype"/>
              </a:rPr>
              <a:t>n</a:t>
            </a:r>
            <a:r>
              <a:rPr dirty="0" baseline="12345" sz="675" spc="-7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404497" y="6005106"/>
            <a:ext cx="413575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3858895" algn="l"/>
              </a:tabLst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60" i="1">
                <a:latin typeface="Palatino Linotype"/>
                <a:cs typeface="Palatino Linotype"/>
              </a:rPr>
              <a:t>e</a:t>
            </a:r>
            <a:r>
              <a:rPr dirty="0" baseline="34188" sz="975" spc="-405" i="1">
                <a:latin typeface="Meiryo"/>
                <a:cs typeface="Meiryo"/>
              </a:rPr>
              <a:t/>
            </a:r>
            <a:r>
              <a:rPr dirty="0" baseline="30864" sz="675" spc="7" i="1">
                <a:latin typeface="Palatino Linotype"/>
                <a:cs typeface="Palatino Linotype"/>
              </a:rPr>
              <a:t>n</a:t>
            </a:r>
            <a:r>
              <a:rPr dirty="0" baseline="30864" sz="675" i="1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(9.5)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637455" y="6295430"/>
            <a:ext cx="4902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Dividing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(9.4)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(9.5),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ﬁnally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obtains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10">
                <a:latin typeface="Palatino Linotype"/>
                <a:cs typeface="Palatino Linotype"/>
              </a:rPr>
              <a:t>joint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probability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172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179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given</a:t>
            </a:r>
            <a:r>
              <a:rPr dirty="0" sz="1000" spc="-20">
                <a:latin typeface="Palatino Linotype"/>
                <a:cs typeface="Palatino Linotype"/>
              </a:rPr>
              <a:t> their sum: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015089" y="6499676"/>
            <a:ext cx="7905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1111" sz="1500" spc="-15" i="1">
                <a:latin typeface="Palatino Linotype"/>
                <a:cs typeface="Palatino Linotype"/>
              </a:rPr>
              <a:t>e</a:t>
            </a:r>
            <a:r>
              <a:rPr dirty="0" baseline="12820" sz="975" spc="-15" i="1">
                <a:latin typeface="Palatino Linotype"/>
                <a:cs typeface="Palatino Linotype"/>
              </a:rPr>
              <a:t>y</a:t>
            </a:r>
            <a:r>
              <a:rPr dirty="0" sz="450" spc="-10" i="1">
                <a:latin typeface="Palatino Linotype"/>
                <a:cs typeface="Palatino Linotype"/>
              </a:rPr>
              <a:t>n</a:t>
            </a:r>
            <a:r>
              <a:rPr dirty="0" sz="450" spc="-10">
                <a:latin typeface="Palatino Linotype"/>
                <a:cs typeface="Palatino Linotype"/>
              </a:rPr>
              <a:t>1</a:t>
            </a:r>
            <a:r>
              <a:rPr dirty="0" sz="450" spc="-25">
                <a:latin typeface="Palatino Linotype"/>
                <a:cs typeface="Palatino Linotype"/>
              </a:rPr>
              <a:t> </a:t>
            </a:r>
            <a:r>
              <a:rPr dirty="0" baseline="12820" sz="975" spc="-97" i="1">
                <a:latin typeface="Meiryo"/>
                <a:cs typeface="Meiryo"/>
              </a:rPr>
              <a:t/>
            </a:r>
            <a:r>
              <a:rPr dirty="0" baseline="49382" sz="675" spc="-97" i="1">
                <a:latin typeface="Meiryo"/>
                <a:cs typeface="Meiryo"/>
              </a:rPr>
              <a:t>⊤</a:t>
            </a:r>
            <a:r>
              <a:rPr dirty="0" baseline="12820" sz="975" spc="-97" i="1">
                <a:latin typeface="Palatino Linotype"/>
                <a:cs typeface="Palatino Linotype"/>
              </a:rPr>
              <a:t>x</a:t>
            </a:r>
            <a:r>
              <a:rPr dirty="0" sz="450" spc="-65" i="1">
                <a:latin typeface="Palatino Linotype"/>
                <a:cs typeface="Palatino Linotype"/>
              </a:rPr>
              <a:t>n</a:t>
            </a:r>
            <a:r>
              <a:rPr dirty="0" sz="450" spc="-65">
                <a:latin typeface="Palatino Linotype"/>
                <a:cs typeface="Palatino Linotype"/>
              </a:rPr>
              <a:t>1</a:t>
            </a:r>
            <a:r>
              <a:rPr dirty="0" sz="450" spc="-25">
                <a:latin typeface="Palatino Linotype"/>
                <a:cs typeface="Palatino Linotype"/>
              </a:rPr>
              <a:t> </a:t>
            </a:r>
            <a:r>
              <a:rPr dirty="0" baseline="12820" sz="975">
                <a:latin typeface="Cambria"/>
                <a:cs typeface="Cambria"/>
              </a:rPr>
              <a:t>+</a:t>
            </a:r>
            <a:r>
              <a:rPr dirty="0" baseline="12820" sz="975" i="1">
                <a:latin typeface="Palatino Linotype"/>
                <a:cs typeface="Palatino Linotype"/>
              </a:rPr>
              <a:t>y</a:t>
            </a:r>
            <a:r>
              <a:rPr dirty="0" sz="450" i="1">
                <a:latin typeface="Palatino Linotype"/>
                <a:cs typeface="Palatino Linotype"/>
              </a:rPr>
              <a:t>n</a:t>
            </a:r>
            <a:r>
              <a:rPr dirty="0" sz="450">
                <a:latin typeface="Palatino Linotype"/>
                <a:cs typeface="Palatino Linotype"/>
              </a:rPr>
              <a:t>2</a:t>
            </a:r>
            <a:r>
              <a:rPr dirty="0" sz="450" spc="-25">
                <a:latin typeface="Palatino Linotype"/>
                <a:cs typeface="Palatino Linotype"/>
              </a:rPr>
              <a:t> </a:t>
            </a:r>
            <a:r>
              <a:rPr dirty="0" baseline="12820" sz="975" spc="-15" i="1">
                <a:latin typeface="Meiryo"/>
                <a:cs typeface="Meiryo"/>
              </a:rPr>
              <a:t/>
            </a:r>
            <a:r>
              <a:rPr dirty="0" baseline="49382" sz="675" spc="-15" i="1">
                <a:latin typeface="Meiryo"/>
                <a:cs typeface="Meiryo"/>
              </a:rPr>
              <a:t>⊤</a:t>
            </a:r>
            <a:r>
              <a:rPr dirty="0" baseline="12820" sz="975" spc="-15" i="1">
                <a:latin typeface="Palatino Linotype"/>
                <a:cs typeface="Palatino Linotype"/>
              </a:rPr>
              <a:t>x</a:t>
            </a:r>
            <a:r>
              <a:rPr dirty="0" sz="450" spc="-10" i="1">
                <a:latin typeface="Palatino Linotype"/>
                <a:cs typeface="Palatino Linotype"/>
              </a:rPr>
              <a:t>n</a:t>
            </a:r>
            <a:r>
              <a:rPr dirty="0" sz="450" spc="-1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/>
          <p:nvPr/>
        </p:nvSpPr>
        <p:spPr>
          <a:xfrm>
            <a:off x="2053201" y="6703593"/>
            <a:ext cx="727075" cy="0"/>
          </a:xfrm>
          <a:custGeom>
            <a:avLst/>
            <a:gdLst/>
            <a:ahLst/>
            <a:cxnLst/>
            <a:rect l="l" t="t" r="r" b="b"/>
            <a:pathLst>
              <a:path w="727075" h="0">
                <a:moveTo>
                  <a:pt x="0" y="0"/>
                </a:moveTo>
                <a:lnTo>
                  <a:pt x="72649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 descr=""/>
          <p:cNvSpPr txBox="1"/>
          <p:nvPr/>
        </p:nvSpPr>
        <p:spPr>
          <a:xfrm>
            <a:off x="864667" y="6596033"/>
            <a:ext cx="4676140" cy="2578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915"/>
              </a:lnSpc>
              <a:spcBef>
                <a:spcPts val="95"/>
              </a:spcBef>
              <a:tabLst>
                <a:tab pos="1675764" algn="l"/>
                <a:tab pos="4398645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Cambria"/>
                <a:cs typeface="Cambria"/>
              </a:rPr>
              <a:t>(</a:t>
            </a:r>
            <a:r>
              <a:rPr dirty="0" sz="1000" spc="-40" i="1">
                <a:latin typeface="Palatino Linotype"/>
                <a:cs typeface="Palatino Linotype"/>
              </a:rPr>
              <a:t>y</a:t>
            </a:r>
            <a:r>
              <a:rPr dirty="0" baseline="-21367" sz="975" spc="-60" i="1">
                <a:latin typeface="Palatino Linotype"/>
                <a:cs typeface="Palatino Linotype"/>
              </a:rPr>
              <a:t>n</a:t>
            </a:r>
            <a:r>
              <a:rPr dirty="0" baseline="-21367" sz="975" spc="-60">
                <a:latin typeface="Palatino Linotype"/>
                <a:cs typeface="Palatino Linotype"/>
              </a:rPr>
              <a:t>1</a:t>
            </a:r>
            <a:r>
              <a:rPr dirty="0" sz="1000" spc="-4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24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4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 =</a:t>
            </a:r>
            <a:r>
              <a:rPr dirty="0" sz="1000" spc="425">
                <a:latin typeface="Cambria"/>
                <a:cs typeface="Cambria"/>
              </a:rPr>
              <a:t> </a:t>
            </a:r>
            <a:r>
              <a:rPr dirty="0" baseline="-41666" sz="1500" spc="89" i="1">
                <a:latin typeface="Palatino Linotype"/>
                <a:cs typeface="Palatino Linotype"/>
              </a:rPr>
              <a:t>e</a:t>
            </a:r>
            <a:r>
              <a:rPr dirty="0" baseline="-38461" sz="975" spc="-375" i="1">
                <a:latin typeface="Meiryo"/>
                <a:cs typeface="Meiryo"/>
              </a:rPr>
              <a:t/>
            </a:r>
            <a:r>
              <a:rPr dirty="0" baseline="-37037" sz="675" spc="-44" i="1">
                <a:latin typeface="Meiryo"/>
                <a:cs typeface="Meiryo"/>
              </a:rPr>
              <a:t>⊤</a:t>
            </a:r>
            <a:r>
              <a:rPr dirty="0" baseline="-38461" sz="975" spc="37" i="1">
                <a:latin typeface="Palatino Linotype"/>
                <a:cs typeface="Palatino Linotype"/>
              </a:rPr>
              <a:t>x</a:t>
            </a:r>
            <a:r>
              <a:rPr dirty="0" baseline="-38461" sz="975" i="1">
                <a:latin typeface="Palatino Linotype"/>
                <a:cs typeface="Palatino Linotype"/>
              </a:rPr>
              <a:t>	</a:t>
            </a:r>
            <a:r>
              <a:rPr dirty="0" baseline="-38461" sz="975" spc="-37" i="1">
                <a:latin typeface="Meiryo"/>
                <a:cs typeface="Meiryo"/>
              </a:rPr>
              <a:t/>
            </a:r>
            <a:r>
              <a:rPr dirty="0" baseline="-37037" sz="675" spc="-37" i="1">
                <a:latin typeface="Meiryo"/>
                <a:cs typeface="Meiryo"/>
              </a:rPr>
              <a:t>⊤</a:t>
            </a:r>
            <a:r>
              <a:rPr dirty="0" baseline="-38461" sz="975" spc="-37" i="1">
                <a:latin typeface="Palatino Linotype"/>
                <a:cs typeface="Palatino Linotype"/>
              </a:rPr>
              <a:t>x</a:t>
            </a:r>
            <a:r>
              <a:rPr dirty="0" baseline="-38461" sz="975" i="1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(9.6)</a:t>
            </a:r>
            <a:endParaRPr sz="1000">
              <a:latin typeface="Palatino Linotype"/>
              <a:cs typeface="Palatino Linotype"/>
            </a:endParaRPr>
          </a:p>
          <a:p>
            <a:pPr marL="1407795">
              <a:lnSpc>
                <a:spcPts val="915"/>
              </a:lnSpc>
              <a:tabLst>
                <a:tab pos="1810385" algn="l"/>
              </a:tabLst>
            </a:pPr>
            <a:r>
              <a:rPr dirty="0" sz="450" i="1">
                <a:latin typeface="Palatino Linotype"/>
                <a:cs typeface="Palatino Linotype"/>
              </a:rPr>
              <a:t>n</a:t>
            </a:r>
            <a:r>
              <a:rPr dirty="0" sz="450">
                <a:latin typeface="Palatino Linotype"/>
                <a:cs typeface="Palatino Linotype"/>
              </a:rPr>
              <a:t>1</a:t>
            </a:r>
            <a:r>
              <a:rPr dirty="0" sz="450" spc="200">
                <a:latin typeface="Palatino Linotype"/>
                <a:cs typeface="Palatino Linotype"/>
              </a:rPr>
              <a:t> </a:t>
            </a:r>
            <a:r>
              <a:rPr dirty="0" baseline="-5555" sz="1500" spc="187">
                <a:latin typeface="Cambria"/>
                <a:cs typeface="Cambria"/>
              </a:rPr>
              <a:t>+</a:t>
            </a:r>
            <a:r>
              <a:rPr dirty="0" baseline="-5555" sz="1500" spc="-7">
                <a:latin typeface="Cambria"/>
                <a:cs typeface="Cambria"/>
              </a:rPr>
              <a:t> </a:t>
            </a:r>
            <a:r>
              <a:rPr dirty="0" baseline="-5555" sz="1500" spc="-75" i="1">
                <a:latin typeface="Palatino Linotype"/>
                <a:cs typeface="Palatino Linotype"/>
              </a:rPr>
              <a:t>e</a:t>
            </a:r>
            <a:r>
              <a:rPr dirty="0" baseline="-5555" sz="1500" i="1">
                <a:latin typeface="Palatino Linotype"/>
                <a:cs typeface="Palatino Linotype"/>
              </a:rPr>
              <a:t>	</a:t>
            </a:r>
            <a:r>
              <a:rPr dirty="0" sz="450" spc="-25" i="1">
                <a:latin typeface="Palatino Linotype"/>
                <a:cs typeface="Palatino Linotype"/>
              </a:rPr>
              <a:t>n</a:t>
            </a:r>
            <a:r>
              <a:rPr dirty="0" sz="450" spc="-25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554835" y="6869324"/>
            <a:ext cx="4960620" cy="14674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onditional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bility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ssion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nside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No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sim- 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850">
              <a:latin typeface="Palatino Linotype"/>
              <a:cs typeface="Palatino Linotype"/>
            </a:endParaRPr>
          </a:p>
          <a:p>
            <a:pPr marL="12700">
              <a:lnSpc>
                <a:spcPts val="1200"/>
              </a:lnSpc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4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9.3</a:t>
            </a:r>
            <a:r>
              <a:rPr dirty="0" sz="1000" spc="390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conditional</a:t>
            </a:r>
            <a:r>
              <a:rPr dirty="0" sz="1000" spc="5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logit</a:t>
            </a:r>
            <a:r>
              <a:rPr dirty="0" sz="1000" spc="4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model</a:t>
            </a:r>
            <a:r>
              <a:rPr dirty="0" sz="1000" spc="40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40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MagazinePrices</a:t>
            </a:r>
            <a:r>
              <a:rPr dirty="0" sz="1000" spc="-305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40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marL="12700" marR="5080">
              <a:lnSpc>
                <a:spcPts val="1200"/>
              </a:lnSpc>
              <a:spcBef>
                <a:spcPts val="40"/>
              </a:spcBef>
            </a:pPr>
            <a:r>
              <a:rPr dirty="0" sz="1000" spc="-25">
                <a:latin typeface="Palatino Linotype"/>
                <a:cs typeface="Palatino Linotype"/>
              </a:rPr>
              <a:t>Cecchetti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(1986) </a:t>
            </a:r>
            <a:r>
              <a:rPr dirty="0" sz="1000" spc="-55">
                <a:latin typeface="Palatino Linotype"/>
                <a:cs typeface="Palatino Linotype"/>
              </a:rPr>
              <a:t>analyzes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price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changes,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application</a:t>
            </a:r>
            <a:r>
              <a:rPr dirty="0" sz="1000" spc="-20">
                <a:latin typeface="Palatino Linotype"/>
                <a:cs typeface="Palatino Linotype"/>
              </a:rPr>
              <a:t> 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magazines.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analysis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repli- </a:t>
            </a:r>
            <a:r>
              <a:rPr dirty="0" sz="1000" spc="-30">
                <a:latin typeface="Palatino Linotype"/>
                <a:cs typeface="Palatino Linotype"/>
              </a:rPr>
              <a:t>cated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criticized)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Willis</a:t>
            </a:r>
            <a:r>
              <a:rPr dirty="0" sz="1000" spc="-10">
                <a:latin typeface="Palatino Linotype"/>
                <a:cs typeface="Palatino Linotype"/>
              </a:rPr>
              <a:t> (2006). </a:t>
            </a:r>
            <a:r>
              <a:rPr dirty="0" sz="1000" spc="-20">
                <a:latin typeface="Palatino Linotype"/>
                <a:cs typeface="Palatino Linotype"/>
              </a:rPr>
              <a:t>Price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changes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costly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reasons:</a:t>
            </a:r>
            <a:endParaRPr sz="1000">
              <a:latin typeface="Palatino Linotype"/>
              <a:cs typeface="Palatino Linotype"/>
            </a:endParaRPr>
          </a:p>
          <a:p>
            <a:pPr marL="141605" indent="-129539">
              <a:lnSpc>
                <a:spcPts val="1200"/>
              </a:lnSpc>
              <a:spcBef>
                <a:spcPts val="545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changing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prices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induce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administrative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costs,</a:t>
            </a:r>
            <a:endParaRPr sz="1000">
              <a:latin typeface="Palatino Linotype"/>
              <a:cs typeface="Palatino Linotype"/>
            </a:endParaRPr>
          </a:p>
          <a:p>
            <a:pPr marL="141605" indent="-129539">
              <a:lnSpc>
                <a:spcPts val="1200"/>
              </a:lnSpc>
              <a:buFont typeface="Cambria"/>
              <a:buChar char="•"/>
              <a:tabLst>
                <a:tab pos="142240" algn="l"/>
              </a:tabLst>
            </a:pP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monopolistic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competition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context,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increasing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prices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lead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loss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customers.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676793" y="607782"/>
            <a:ext cx="5135880" cy="4400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976245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Count</a:t>
            </a:r>
            <a:r>
              <a:rPr dirty="0" sz="800" spc="-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Limited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Dependent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Variables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221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two</a:t>
            </a:r>
            <a:r>
              <a:rPr dirty="0" sz="1000" spc="-25">
                <a:latin typeface="Palatino Linotype"/>
                <a:cs typeface="Palatino Linotype"/>
              </a:rPr>
              <a:t> reasons,</a:t>
            </a:r>
            <a:r>
              <a:rPr dirty="0" sz="1000" spc="-20">
                <a:latin typeface="Palatino Linotype"/>
                <a:cs typeface="Palatino Linotype"/>
              </a:rPr>
              <a:t> there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difference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between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optimal</a:t>
            </a:r>
            <a:r>
              <a:rPr dirty="0" sz="1000" spc="-20">
                <a:latin typeface="Palatino Linotype"/>
                <a:cs typeface="Palatino Linotype"/>
              </a:rPr>
              <a:t> price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good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given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17178" y="1102059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43378" y="1021961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period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p</a:t>
            </a:r>
            <a:r>
              <a:rPr dirty="0" baseline="29914" sz="975">
                <a:latin typeface="Cambria"/>
                <a:cs typeface="Cambria"/>
              </a:rPr>
              <a:t>∗</a:t>
            </a:r>
            <a:r>
              <a:rPr dirty="0" baseline="29914" sz="975" spc="532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actual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price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p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price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change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occur </a:t>
            </a:r>
            <a:r>
              <a:rPr dirty="0" sz="1000" spc="-45">
                <a:latin typeface="Palatino Linotype"/>
                <a:cs typeface="Palatino Linotype"/>
              </a:rPr>
              <a:t>only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gap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between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two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56090" y="1173751"/>
            <a:ext cx="4210685" cy="3206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ts val="1165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becomes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greater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given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threshold.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formally,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price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change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if:</a:t>
            </a:r>
            <a:endParaRPr sz="1000">
              <a:latin typeface="Palatino Linotype"/>
              <a:cs typeface="Palatino Linotype"/>
            </a:endParaRPr>
          </a:p>
          <a:p>
            <a:pPr marL="513080">
              <a:lnSpc>
                <a:spcPts val="1165"/>
              </a:lnSpc>
            </a:pPr>
            <a:r>
              <a:rPr dirty="0" baseline="-19444" sz="1500" spc="-37" i="1">
                <a:latin typeface="Palatino Linotype"/>
                <a:cs typeface="Palatino Linotype"/>
              </a:rPr>
              <a:t>p</a:t>
            </a:r>
            <a:r>
              <a:rPr dirty="0" sz="650" spc="-25">
                <a:latin typeface="Cambria"/>
                <a:cs typeface="Cambria"/>
              </a:rPr>
              <a:t>∗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031099" y="1583745"/>
            <a:ext cx="21780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 spc="-37" i="1">
                <a:latin typeface="Palatino Linotype"/>
                <a:cs typeface="Palatino Linotype"/>
              </a:rPr>
              <a:t>p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91321" y="1463505"/>
            <a:ext cx="641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ln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u="sng" baseline="42735" sz="975" spc="509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2735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baseline="42735" sz="975" spc="434" i="1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h</a:t>
            </a:r>
            <a:r>
              <a:rPr dirty="0" baseline="34188" sz="975" spc="-37" i="1">
                <a:latin typeface="Palatino Linotype"/>
                <a:cs typeface="Palatino Linotype"/>
              </a:rPr>
              <a:t>c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446830" y="1539943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651394" y="1747426"/>
            <a:ext cx="4902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h</a:t>
            </a:r>
            <a:r>
              <a:rPr dirty="0" baseline="29914" sz="975" i="1">
                <a:latin typeface="Palatino Linotype"/>
                <a:cs typeface="Palatino Linotype"/>
              </a:rPr>
              <a:t>c</a:t>
            </a:r>
            <a:r>
              <a:rPr dirty="0" baseline="29914" sz="975" spc="58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 then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minimum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relative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gap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between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optimal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actual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price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 </a:t>
            </a:r>
            <a:r>
              <a:rPr dirty="0" sz="1000" spc="-10">
                <a:latin typeface="Palatino Linotype"/>
                <a:cs typeface="Palatino Linotype"/>
              </a:rPr>
              <a:t>would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68780" y="1827520"/>
            <a:ext cx="4960620" cy="24892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87960">
              <a:lnSpc>
                <a:spcPts val="66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ts val="1080"/>
              </a:lnSpc>
            </a:pPr>
            <a:r>
              <a:rPr dirty="0" sz="1000" spc="-35">
                <a:latin typeface="Palatino Linotype"/>
                <a:cs typeface="Palatino Linotype"/>
              </a:rPr>
              <a:t>result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price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change.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price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changes,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given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infrequency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price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changes,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enter-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262858" y="2131214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43380" y="2051120"/>
            <a:ext cx="48831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prise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-10">
                <a:latin typeface="Palatino Linotype"/>
                <a:cs typeface="Palatino Linotype"/>
              </a:rPr>
              <a:t> set its </a:t>
            </a:r>
            <a:r>
              <a:rPr dirty="0" sz="1000" spc="-70">
                <a:latin typeface="Palatino Linotype"/>
                <a:cs typeface="Palatino Linotype"/>
              </a:rPr>
              <a:t>new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price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above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optimal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price,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relative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equal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h</a:t>
            </a:r>
            <a:r>
              <a:rPr dirty="0" baseline="29914" sz="975" i="1">
                <a:latin typeface="Palatino Linotype"/>
                <a:cs typeface="Palatino Linotype"/>
              </a:rPr>
              <a:t>o</a:t>
            </a:r>
            <a:r>
              <a:rPr dirty="0" baseline="29914" sz="975" spc="277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35257" y="2275685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651422" y="2202909"/>
            <a:ext cx="4737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Denote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10" i="1">
                <a:latin typeface="Palatino Linotype"/>
                <a:cs typeface="Palatino Linotype"/>
              </a:rPr>
              <a:t>t</a:t>
            </a:r>
            <a:r>
              <a:rPr dirty="0" baseline="8333" sz="1500" spc="-465" i="1">
                <a:latin typeface="Meiryo"/>
                <a:cs typeface="Meiryo"/>
              </a:rPr>
              <a:t>̃</a:t>
            </a:r>
            <a:r>
              <a:rPr dirty="0" baseline="8333" sz="1500" spc="442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period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price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good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changed.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period,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have: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916701" y="2529805"/>
            <a:ext cx="12953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ln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31084" y="2348065"/>
            <a:ext cx="219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37" i="1">
                <a:latin typeface="Palatino Linotype"/>
                <a:cs typeface="Palatino Linotype"/>
              </a:rPr>
              <a:t>p</a:t>
            </a:r>
            <a:r>
              <a:rPr dirty="0" sz="650" spc="-25">
                <a:latin typeface="Cambria"/>
                <a:cs typeface="Cambria"/>
              </a:rPr>
              <a:t>∗</a:t>
            </a:r>
            <a:r>
              <a:rPr dirty="0" baseline="-59829" sz="975" spc="-37" i="1">
                <a:latin typeface="Meiryo"/>
                <a:cs typeface="Meiryo"/>
              </a:rPr>
              <a:t>̃</a:t>
            </a:r>
            <a:endParaRPr baseline="-59829" sz="975">
              <a:latin typeface="Meiryo"/>
              <a:cs typeface="Meiryo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1069199" y="2637370"/>
            <a:ext cx="185420" cy="0"/>
          </a:xfrm>
          <a:custGeom>
            <a:avLst/>
            <a:gdLst/>
            <a:ahLst/>
            <a:cxnLst/>
            <a:rect l="l" t="t" r="r" b="b"/>
            <a:pathLst>
              <a:path w="185419" h="0">
                <a:moveTo>
                  <a:pt x="0" y="0"/>
                </a:moveTo>
                <a:lnTo>
                  <a:pt x="18505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1031099" y="2618389"/>
            <a:ext cx="219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p</a:t>
            </a:r>
            <a:r>
              <a:rPr dirty="0" sz="1000" spc="150" i="1">
                <a:latin typeface="Palatino Linotype"/>
                <a:cs typeface="Palatino Linotype"/>
              </a:rPr>
              <a:t> </a:t>
            </a:r>
            <a:r>
              <a:rPr dirty="0" baseline="-12820" sz="975" spc="-75" i="1">
                <a:latin typeface="Meiryo"/>
                <a:cs typeface="Meiryo"/>
              </a:rPr>
              <a:t>̃</a:t>
            </a:r>
            <a:endParaRPr baseline="-12820" sz="975">
              <a:latin typeface="Meiryo"/>
              <a:cs typeface="Meiryo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97848" y="2691061"/>
            <a:ext cx="1822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baseline="-18518" sz="675" spc="-37" i="1">
                <a:latin typeface="Palatino Linotype"/>
                <a:cs typeface="Palatino Linotype"/>
              </a:rPr>
              <a:t>n</a:t>
            </a:r>
            <a:endParaRPr baseline="-18518" sz="675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097854" y="2446709"/>
            <a:ext cx="4749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650" i="1">
                <a:latin typeface="Palatino Linotype"/>
                <a:cs typeface="Palatino Linotype"/>
              </a:rPr>
              <a:t>nt</a:t>
            </a:r>
            <a:r>
              <a:rPr dirty="0" baseline="-18518" sz="675" i="1">
                <a:latin typeface="Palatino Linotype"/>
                <a:cs typeface="Palatino Linotype"/>
              </a:rPr>
              <a:t>n</a:t>
            </a:r>
            <a:r>
              <a:rPr dirty="0" baseline="-18518" sz="675" spc="569" i="1">
                <a:latin typeface="Palatino Linotype"/>
                <a:cs typeface="Palatino Linotype"/>
              </a:rPr>
              <a:t> </a:t>
            </a:r>
            <a:r>
              <a:rPr dirty="0" baseline="-36111" sz="1500" spc="187">
                <a:latin typeface="Cambria"/>
                <a:cs typeface="Cambria"/>
              </a:rPr>
              <a:t>=</a:t>
            </a:r>
            <a:r>
              <a:rPr dirty="0" baseline="-36111" sz="1500" spc="82">
                <a:latin typeface="Cambria"/>
                <a:cs typeface="Cambria"/>
              </a:rPr>
              <a:t> </a:t>
            </a:r>
            <a:r>
              <a:rPr dirty="0" baseline="-36111" sz="1500" spc="-37" i="1">
                <a:latin typeface="Palatino Linotype"/>
                <a:cs typeface="Palatino Linotype"/>
              </a:rPr>
              <a:t>h</a:t>
            </a:r>
            <a:r>
              <a:rPr dirty="0" baseline="-21367" sz="975" spc="-37" i="1">
                <a:latin typeface="Palatino Linotype"/>
                <a:cs typeface="Palatino Linotype"/>
              </a:rPr>
              <a:t>o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455720" y="2620193"/>
            <a:ext cx="182245" cy="14414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ts val="575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baseline="8547" sz="975" spc="-37" i="1">
                <a:latin typeface="Meiryo"/>
                <a:cs typeface="Meiryo"/>
              </a:rPr>
              <a:t>̃</a:t>
            </a:r>
            <a:endParaRPr baseline="8547" sz="975">
              <a:latin typeface="Meiryo"/>
              <a:cs typeface="Meiryo"/>
            </a:endParaRPr>
          </a:p>
          <a:p>
            <a:pPr marL="112395">
              <a:lnSpc>
                <a:spcPts val="335"/>
              </a:lnSpc>
            </a:pPr>
            <a:r>
              <a:rPr dirty="0" sz="450" spc="-1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562408" y="2957157"/>
            <a:ext cx="5651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1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651393" y="2834532"/>
            <a:ext cx="4903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price </a:t>
            </a:r>
            <a:r>
              <a:rPr dirty="0" sz="1000" spc="-45">
                <a:latin typeface="Palatino Linotype"/>
                <a:cs typeface="Palatino Linotype"/>
              </a:rPr>
              <a:t>doesn’t</a:t>
            </a:r>
            <a:r>
              <a:rPr dirty="0" sz="1000" spc="-40">
                <a:latin typeface="Palatino Linotype"/>
                <a:cs typeface="Palatino Linotype"/>
              </a:rPr>
              <a:t> change</a:t>
            </a:r>
            <a:r>
              <a:rPr dirty="0" sz="1000" spc="-35">
                <a:latin typeface="Palatino Linotype"/>
                <a:cs typeface="Palatino Linotype"/>
              </a:rPr>
              <a:t> in</a:t>
            </a:r>
            <a:r>
              <a:rPr dirty="0" sz="1000" spc="-40">
                <a:latin typeface="Palatino Linotype"/>
                <a:cs typeface="Palatino Linotype"/>
              </a:rPr>
              <a:t> period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have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p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30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p</a:t>
            </a:r>
            <a:r>
              <a:rPr dirty="0" baseline="-21367" sz="975" spc="-104" i="1">
                <a:latin typeface="Palatino Linotype"/>
                <a:cs typeface="Palatino Linotype"/>
              </a:rPr>
              <a:t>nt</a:t>
            </a:r>
            <a:r>
              <a:rPr dirty="0" baseline="-12820" sz="975" spc="-104" i="1">
                <a:latin typeface="Meiryo"/>
                <a:cs typeface="Meiryo"/>
              </a:rPr>
              <a:t>̃</a:t>
            </a:r>
            <a:r>
              <a:rPr dirty="0" baseline="-12820" sz="975" spc="187" i="1">
                <a:latin typeface="Meiryo"/>
                <a:cs typeface="Meiryo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Replacing </a:t>
            </a:r>
            <a:r>
              <a:rPr dirty="0" sz="1000" spc="-35">
                <a:latin typeface="Palatino Linotype"/>
                <a:cs typeface="Palatino Linotype"/>
              </a:rPr>
              <a:t>in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previous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equation,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916718" y="3247157"/>
            <a:ext cx="12953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ln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56088" y="2986326"/>
            <a:ext cx="692785" cy="2914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ts val="1050"/>
              </a:lnSpc>
              <a:spcBef>
                <a:spcPts val="95"/>
              </a:spcBef>
            </a:pP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have:</a:t>
            </a:r>
            <a:endParaRPr sz="1000">
              <a:latin typeface="Palatino Linotype"/>
              <a:cs typeface="Palatino Linotype"/>
            </a:endParaRPr>
          </a:p>
          <a:p>
            <a:pPr algn="r" marR="43180">
              <a:lnSpc>
                <a:spcPts val="1050"/>
              </a:lnSpc>
            </a:pPr>
            <a:r>
              <a:rPr dirty="0" baseline="-19444" sz="1500" spc="-37" i="1">
                <a:latin typeface="Palatino Linotype"/>
                <a:cs typeface="Palatino Linotype"/>
              </a:rPr>
              <a:t>p</a:t>
            </a:r>
            <a:r>
              <a:rPr dirty="0" sz="650" spc="-25">
                <a:latin typeface="Cambria"/>
                <a:cs typeface="Cambria"/>
              </a:rPr>
              <a:t>∗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056499" y="3226097"/>
            <a:ext cx="2108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1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650" spc="-3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sz="650" spc="2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031099" y="3290244"/>
            <a:ext cx="1879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37" i="1">
                <a:latin typeface="Palatino Linotype"/>
                <a:cs typeface="Palatino Linotype"/>
              </a:rPr>
              <a:t>p</a:t>
            </a:r>
            <a:r>
              <a:rPr dirty="0" sz="650" spc="-25">
                <a:latin typeface="Cambria"/>
                <a:cs typeface="Cambria"/>
              </a:rPr>
              <a:t>∗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097848" y="3429884"/>
            <a:ext cx="1524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50" i="1">
                <a:latin typeface="Palatino Linotype"/>
                <a:cs typeface="Palatino Linotype"/>
              </a:rPr>
              <a:t>nt</a:t>
            </a:r>
            <a:r>
              <a:rPr dirty="0" baseline="8547" sz="975" spc="-75" i="1">
                <a:latin typeface="Meiryo"/>
                <a:cs typeface="Meiryo"/>
              </a:rPr>
              <a:t>̃</a:t>
            </a:r>
            <a:endParaRPr baseline="8547" sz="975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197771" y="3479733"/>
            <a:ext cx="5651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1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725039" y="3237637"/>
            <a:ext cx="704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0">
                <a:latin typeface="Cambria"/>
                <a:cs typeface="Cambria"/>
              </a:rPr>
              <a:t>∗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266440" y="3247153"/>
            <a:ext cx="12153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52145" algn="l"/>
              </a:tabLst>
            </a:pPr>
            <a:r>
              <a:rPr dirty="0" sz="1000" spc="90">
                <a:latin typeface="Arial"/>
                <a:cs typeface="Arial"/>
              </a:rPr>
              <a:t>≡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50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P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h</a:t>
            </a:r>
            <a:r>
              <a:rPr dirty="0" baseline="34188" sz="975" i="1">
                <a:latin typeface="Palatino Linotype"/>
                <a:cs typeface="Palatino Linotype"/>
              </a:rPr>
              <a:t>c</a:t>
            </a:r>
            <a:r>
              <a:rPr dirty="0" baseline="34188" sz="975" spc="697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h</a:t>
            </a:r>
            <a:r>
              <a:rPr dirty="0" baseline="34188" sz="975" spc="-37" i="1">
                <a:latin typeface="Palatino Linotype"/>
                <a:cs typeface="Palatino Linotype"/>
              </a:rPr>
              <a:t>o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684077" y="3323580"/>
            <a:ext cx="831850" cy="15684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ts val="625"/>
              </a:lnSpc>
              <a:spcBef>
                <a:spcPts val="120"/>
              </a:spcBef>
              <a:tabLst>
                <a:tab pos="424180" algn="l"/>
                <a:tab pos="718185" algn="l"/>
              </a:tabLst>
            </a:pPr>
            <a:r>
              <a:rPr dirty="0" baseline="-8547" sz="975" spc="-30" i="1">
                <a:latin typeface="Palatino Linotype"/>
                <a:cs typeface="Palatino Linotype"/>
              </a:rPr>
              <a:t>ntt</a:t>
            </a:r>
            <a:r>
              <a:rPr dirty="0" sz="650" spc="-20" i="1">
                <a:latin typeface="Meiryo"/>
                <a:cs typeface="Meiryo"/>
              </a:rPr>
              <a:t>̃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  <a:p>
            <a:pPr marL="156210">
              <a:lnSpc>
                <a:spcPts val="385"/>
              </a:lnSpc>
            </a:pPr>
            <a:r>
              <a:rPr dirty="0" sz="450" spc="-1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5264906" y="3247153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(9.7)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568788" y="3573359"/>
            <a:ext cx="495998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context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simple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monopolistic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competition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demand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ﬁrm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 </a:t>
            </a:r>
            <a:r>
              <a:rPr dirty="0" sz="1000" spc="-20">
                <a:latin typeface="Palatino Linotype"/>
                <a:cs typeface="Palatino Linotype"/>
              </a:rPr>
              <a:t>are: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916719" y="4149781"/>
            <a:ext cx="939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5">
                <a:latin typeface="Segoe UI Symbol"/>
                <a:cs typeface="Segoe UI Symbol"/>
              </a:rPr>
              <a:t>⎨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916719" y="4353914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⎩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091011" y="4099456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878619" y="4034910"/>
            <a:ext cx="4883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362585" algn="l"/>
              </a:tabLst>
            </a:pPr>
            <a:r>
              <a:rPr dirty="0" baseline="52777" sz="1500" spc="-330">
                <a:latin typeface="Segoe UI Symbol"/>
                <a:cs typeface="Segoe UI Symbol"/>
              </a:rPr>
              <a:t>⎧</a:t>
            </a:r>
            <a:r>
              <a:rPr dirty="0" sz="1000" spc="420">
                <a:latin typeface="Segoe UI Symbol"/>
                <a:cs typeface="Segoe UI Symbol"/>
              </a:rPr>
              <a:t>⎪</a:t>
            </a:r>
            <a:r>
              <a:rPr dirty="0" baseline="2777" sz="1500" spc="-457" i="1">
                <a:latin typeface="Palatino Linotype"/>
                <a:cs typeface="Palatino Linotype"/>
              </a:rPr>
              <a:t>Q</a:t>
            </a:r>
            <a:r>
              <a:rPr dirty="0" baseline="2777" sz="1500" i="1">
                <a:latin typeface="Palatino Linotype"/>
                <a:cs typeface="Palatino Linotype"/>
              </a:rPr>
              <a:t>	</a:t>
            </a:r>
            <a:r>
              <a:rPr dirty="0" baseline="2777" sz="1500" spc="112">
                <a:latin typeface="Cambria"/>
                <a:cs typeface="Cambria"/>
              </a:rPr>
              <a:t>=</a:t>
            </a:r>
            <a:endParaRPr baseline="2777" sz="1500">
              <a:latin typeface="Cambria"/>
              <a:cs typeface="Cambria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459629" y="4001387"/>
            <a:ext cx="711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3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p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449774" y="4128495"/>
            <a:ext cx="1403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40" i="1">
                <a:latin typeface="Palatino Linotype"/>
                <a:cs typeface="Palatino Linotype"/>
              </a:rPr>
              <a:t>p</a:t>
            </a:r>
            <a:r>
              <a:rPr dirty="0" sz="650" spc="-175" i="1">
                <a:latin typeface="Meiryo"/>
                <a:cs typeface="Meiryo"/>
              </a:rPr>
              <a:t>̄</a:t>
            </a:r>
            <a:r>
              <a:rPr dirty="0" baseline="-18518" sz="675" spc="-22" i="1">
                <a:latin typeface="Palatino Linotype"/>
                <a:cs typeface="Palatino Linotype"/>
              </a:rPr>
              <a:t>t</a:t>
            </a:r>
            <a:endParaRPr baseline="-18518" sz="675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369906" y="3886325"/>
            <a:ext cx="3105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0345" algn="l"/>
              </a:tabLst>
            </a:pPr>
            <a:r>
              <a:rPr dirty="0" sz="1000" spc="229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25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654969" y="3951102"/>
            <a:ext cx="711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65" i="1">
                <a:latin typeface="Palatino Linotype"/>
                <a:cs typeface="Palatino Linotype"/>
              </a:rPr>
              <a:t>a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706746" y="4026678"/>
            <a:ext cx="1085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70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504779" y="4022764"/>
            <a:ext cx="3613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4165" algn="l"/>
              </a:tabLst>
            </a:pPr>
            <a:r>
              <a:rPr dirty="0" u="sng" sz="45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sz="4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b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789733" y="4106776"/>
            <a:ext cx="533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508552" y="4265768"/>
            <a:ext cx="2438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80" i="1">
                <a:latin typeface="Meiryo"/>
                <a:cs typeface="Meiryo"/>
              </a:rPr>
              <a:t/>
            </a:r>
            <a:r>
              <a:rPr dirty="0" sz="650" spc="55" i="1">
                <a:latin typeface="Palatino Linotype"/>
                <a:cs typeface="Palatino Linotype"/>
              </a:rPr>
              <a:t>t</a:t>
            </a:r>
            <a:r>
              <a:rPr dirty="0" sz="650" spc="440" i="1">
                <a:latin typeface="Palatino Linotype"/>
                <a:cs typeface="Palatino Linotype"/>
              </a:rPr>
              <a:t> </a:t>
            </a: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916719" y="4268994"/>
            <a:ext cx="97281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4485" algn="l"/>
              </a:tabLst>
            </a:pPr>
            <a:r>
              <a:rPr dirty="0" baseline="2777" sz="1500" spc="607">
                <a:latin typeface="Segoe UI Symbol"/>
                <a:cs typeface="Segoe UI Symbol"/>
              </a:rPr>
              <a:t>⎪</a:t>
            </a:r>
            <a:r>
              <a:rPr dirty="0" sz="1000" spc="-135" i="1">
                <a:latin typeface="Palatino Linotype"/>
                <a:cs typeface="Palatino Linotype"/>
              </a:rPr>
              <a:t>C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8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Ae</a:t>
            </a:r>
            <a:r>
              <a:rPr dirty="0" sz="1000" spc="35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Q</a:t>
            </a:r>
            <a:r>
              <a:rPr dirty="0" sz="1000" spc="380" i="1">
                <a:latin typeface="Palatino Linotype"/>
                <a:cs typeface="Palatino Linotype"/>
              </a:rPr>
              <a:t> </a:t>
            </a:r>
            <a:r>
              <a:rPr dirty="0" sz="1000" spc="-1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082100" y="4349092"/>
            <a:ext cx="8356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12140" algn="l"/>
              </a:tabLst>
            </a:pPr>
            <a:r>
              <a:rPr dirty="0" baseline="4273" sz="975" spc="-37" i="1">
                <a:latin typeface="Palatino Linotype"/>
                <a:cs typeface="Palatino Linotype"/>
              </a:rPr>
              <a:t>nt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nt</a:t>
            </a:r>
            <a:r>
              <a:rPr dirty="0" sz="650" spc="260" i="1">
                <a:latin typeface="Palatino Linotype"/>
                <a:cs typeface="Palatino Linotype"/>
              </a:rPr>
              <a:t>  </a:t>
            </a:r>
            <a:r>
              <a:rPr dirty="0" baseline="4273" sz="975" spc="-75" i="1">
                <a:latin typeface="Palatino Linotype"/>
                <a:cs typeface="Palatino Linotype"/>
              </a:rPr>
              <a:t>t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517975" y="4547660"/>
            <a:ext cx="5062220" cy="784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63500" marR="55880" indent="-635">
              <a:lnSpc>
                <a:spcPct val="100000"/>
              </a:lnSpc>
              <a:spcBef>
                <a:spcPts val="95"/>
              </a:spcBef>
            </a:pPr>
            <a:r>
              <a:rPr dirty="0" sz="1000" spc="-70">
                <a:latin typeface="Palatino Linotype"/>
                <a:cs typeface="Palatino Linotype"/>
              </a:rPr>
              <a:t>where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-30" i="1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demand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faced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60">
                <a:latin typeface="Palatino Linotype"/>
                <a:cs typeface="Palatino Linotype"/>
              </a:rPr>
              <a:t>by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whole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industry,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14" i="1">
                <a:latin typeface="Meiryo"/>
                <a:cs typeface="Meiryo"/>
              </a:rPr>
              <a:t/>
            </a:r>
            <a:r>
              <a:rPr dirty="0" baseline="-21367" sz="975" spc="-172" i="1">
                <a:latin typeface="Palatino Linotype"/>
                <a:cs typeface="Palatino Linotype"/>
              </a:rPr>
              <a:t>t</a:t>
            </a:r>
            <a:r>
              <a:rPr dirty="0" baseline="-21367" sz="975" spc="277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factor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price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index,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15" i="1">
                <a:latin typeface="Palatino Linotype"/>
                <a:cs typeface="Palatino Linotype"/>
              </a:rPr>
              <a:t>p</a:t>
            </a:r>
            <a:r>
              <a:rPr dirty="0" sz="1000" spc="-215" i="1">
                <a:latin typeface="Meiryo"/>
                <a:cs typeface="Meiryo"/>
              </a:rPr>
              <a:t>̄</a:t>
            </a:r>
            <a:r>
              <a:rPr dirty="0" baseline="-21367" sz="975" spc="-97" i="1">
                <a:latin typeface="Palatino Linotype"/>
                <a:cs typeface="Palatino Linotype"/>
              </a:rPr>
              <a:t>t</a:t>
            </a:r>
            <a:r>
              <a:rPr dirty="0" baseline="-21367" sz="975" spc="284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average </a:t>
            </a:r>
            <a:r>
              <a:rPr dirty="0" sz="1000" spc="-25">
                <a:latin typeface="Palatino Linotype"/>
                <a:cs typeface="Palatino Linotype"/>
              </a:rPr>
              <a:t>price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industry.</a:t>
            </a:r>
            <a:endParaRPr sz="1000">
              <a:latin typeface="Palatino Linotype"/>
              <a:cs typeface="Palatino Linotype"/>
            </a:endParaRPr>
          </a:p>
          <a:p>
            <a:pPr algn="just" marL="63500" marR="55880" indent="107950">
              <a:lnSpc>
                <a:spcPts val="1200"/>
              </a:lnSpc>
              <a:spcBef>
                <a:spcPts val="30"/>
              </a:spcBef>
            </a:pPr>
            <a:r>
              <a:rPr dirty="0" sz="1000" spc="-35">
                <a:latin typeface="Palatino Linotype"/>
                <a:cs typeface="Palatino Linotype"/>
              </a:rPr>
              <a:t>Substituting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expression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demand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writing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proﬁt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30">
                <a:latin typeface="Palatino Linotype"/>
                <a:cs typeface="Palatino Linotype"/>
              </a:rPr>
              <a:t>setting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zero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derivative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proﬁt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respect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price,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we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obtain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10">
                <a:latin typeface="Palatino Linotype"/>
                <a:cs typeface="Palatino Linotype"/>
              </a:rPr>
              <a:t> price function: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108044" y="5447859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891321" y="5372791"/>
            <a:ext cx="24834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p</a:t>
            </a:r>
            <a:r>
              <a:rPr dirty="0" baseline="34188" sz="975">
                <a:latin typeface="Cambria"/>
                <a:cs typeface="Cambria"/>
              </a:rPr>
              <a:t>∗</a:t>
            </a:r>
            <a:r>
              <a:rPr dirty="0" baseline="34188" sz="975" spc="254">
                <a:latin typeface="Cambria"/>
                <a:cs typeface="Cambria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baseline="-21367" sz="975">
                <a:latin typeface="Palatino Linotype"/>
                <a:cs typeface="Palatino Linotype"/>
              </a:rPr>
              <a:t>0</a:t>
            </a:r>
            <a:r>
              <a:rPr dirty="0" baseline="-21367" sz="975" spc="18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97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95" i="1">
                <a:latin typeface="Palatino Linotype"/>
                <a:cs typeface="Palatino Linotype"/>
              </a:rPr>
              <a:t>p</a:t>
            </a:r>
            <a:r>
              <a:rPr dirty="0" sz="1000" spc="-195" i="1">
                <a:latin typeface="Meiryo"/>
                <a:cs typeface="Meiryo"/>
              </a:rPr>
              <a:t>̄</a:t>
            </a:r>
            <a:r>
              <a:rPr dirty="0" baseline="-21367" sz="975" spc="-67" i="1">
                <a:latin typeface="Palatino Linotype"/>
                <a:cs typeface="Palatino Linotype"/>
              </a:rPr>
              <a:t>t</a:t>
            </a:r>
            <a:r>
              <a:rPr dirty="0" baseline="-21367" sz="975" spc="23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baseline="-21367" sz="975">
                <a:latin typeface="Palatino Linotype"/>
                <a:cs typeface="Palatino Linotype"/>
              </a:rPr>
              <a:t>3</a:t>
            </a:r>
            <a:r>
              <a:rPr dirty="0" baseline="-21367" sz="975" spc="104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3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baseline="-21367" sz="975">
                <a:latin typeface="Palatino Linotype"/>
                <a:cs typeface="Palatino Linotype"/>
              </a:rPr>
              <a:t>4</a:t>
            </a:r>
            <a:r>
              <a:rPr dirty="0" baseline="-21367" sz="975" spc="97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-21367" sz="975" spc="-37" i="1">
                <a:latin typeface="Palatino Linotype"/>
                <a:cs typeface="Palatino Linotype"/>
              </a:rPr>
              <a:t>t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568777" y="5590532"/>
            <a:ext cx="495998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Writing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price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period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last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price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change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occurred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sub- </a:t>
            </a:r>
            <a:r>
              <a:rPr dirty="0" sz="1000" spc="-25">
                <a:latin typeface="Palatino Linotype"/>
                <a:cs typeface="Palatino Linotype"/>
              </a:rPr>
              <a:t>tracting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both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equations,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get: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195116" y="6109767"/>
            <a:ext cx="213360" cy="14414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ts val="575"/>
              </a:lnSpc>
              <a:spcBef>
                <a:spcPts val="120"/>
              </a:spcBef>
            </a:pPr>
            <a:r>
              <a:rPr dirty="0" sz="650" spc="-20" i="1">
                <a:latin typeface="Palatino Linotype"/>
                <a:cs typeface="Palatino Linotype"/>
              </a:rPr>
              <a:t>ntt</a:t>
            </a:r>
            <a:r>
              <a:rPr dirty="0" baseline="8547" sz="975" spc="-30" i="1">
                <a:latin typeface="Meiryo"/>
                <a:cs typeface="Meiryo"/>
              </a:rPr>
              <a:t>̃</a:t>
            </a:r>
            <a:endParaRPr baseline="8547" sz="975">
              <a:latin typeface="Meiryo"/>
              <a:cs typeface="Meiryo"/>
            </a:endParaRPr>
          </a:p>
          <a:p>
            <a:pPr algn="r" marR="30480">
              <a:lnSpc>
                <a:spcPts val="335"/>
              </a:lnSpc>
            </a:pPr>
            <a:r>
              <a:rPr dirty="0" sz="450" spc="-1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876356" y="6001778"/>
            <a:ext cx="673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95" i="1">
                <a:latin typeface="Meiryo"/>
                <a:cs typeface="Meiryo"/>
              </a:rPr>
              <a:t>̃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594049" y="6093306"/>
            <a:ext cx="6953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34010" algn="l"/>
                <a:tab pos="63881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430840" y="592680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1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23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p</a:t>
            </a:r>
            <a:r>
              <a:rPr dirty="0" u="sng" sz="1000" spc="-5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̄</a:t>
            </a:r>
            <a:r>
              <a:rPr dirty="0" u="sng" sz="10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514735" y="5999579"/>
            <a:ext cx="800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r>
              <a:rPr dirty="0" u="sng" sz="650" spc="4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405439" y="6109232"/>
            <a:ext cx="1727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25" i="1">
                <a:latin typeface="Palatino Linotype"/>
                <a:cs typeface="Palatino Linotype"/>
              </a:rPr>
              <a:t>p</a:t>
            </a:r>
            <a:r>
              <a:rPr dirty="0" sz="1000" spc="-200" i="1">
                <a:latin typeface="Meiryo"/>
                <a:cs typeface="Meiryo"/>
              </a:rPr>
              <a:t>̄</a:t>
            </a:r>
            <a:r>
              <a:rPr dirty="0" baseline="-12820" sz="975" spc="-367" i="1">
                <a:latin typeface="Meiryo"/>
                <a:cs typeface="Meiryo"/>
              </a:rPr>
              <a:t>̃</a:t>
            </a:r>
            <a:endParaRPr baseline="-12820" sz="975">
              <a:latin typeface="Meiryo"/>
              <a:cs typeface="Meiryo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004627" y="5926803"/>
            <a:ext cx="1257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1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104753" y="5999584"/>
            <a:ext cx="800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r>
              <a:rPr dirty="0" u="sng" sz="650" spc="4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979226" y="6109225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baseline="-12820" sz="975" spc="-37" i="1">
                <a:latin typeface="Meiryo"/>
                <a:cs typeface="Meiryo"/>
              </a:rPr>
              <a:t>̃</a:t>
            </a:r>
            <a:endParaRPr baseline="-12820" sz="975">
              <a:latin typeface="Meiryo"/>
              <a:cs typeface="Meiryo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794655" y="6093311"/>
            <a:ext cx="6584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0261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3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4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891308" y="6020640"/>
            <a:ext cx="27184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25780" algn="l"/>
                <a:tab pos="1733550" algn="l"/>
                <a:tab pos="2323465" algn="l"/>
              </a:tabLst>
            </a:pP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45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p</a:t>
            </a:r>
            <a:r>
              <a:rPr dirty="0" baseline="34188" sz="975" spc="-37">
                <a:latin typeface="Cambria"/>
                <a:cs typeface="Cambria"/>
              </a:rPr>
              <a:t>∗</a:t>
            </a:r>
            <a:r>
              <a:rPr dirty="0" baseline="34188" sz="975">
                <a:latin typeface="Cambria"/>
                <a:cs typeface="Cambria"/>
              </a:rPr>
              <a:t>	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80" i="1">
                <a:latin typeface="Palatino Linotype"/>
                <a:cs typeface="Palatino Linotype"/>
              </a:rPr>
              <a:t>a</a:t>
            </a:r>
            <a:r>
              <a:rPr dirty="0" sz="1000" spc="13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7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 + </a:t>
            </a:r>
            <a:r>
              <a:rPr dirty="0" sz="1000" spc="80" i="1">
                <a:latin typeface="Palatino Linotype"/>
                <a:cs typeface="Palatino Linotype"/>
              </a:rPr>
              <a:t>a</a:t>
            </a:r>
            <a:r>
              <a:rPr dirty="0" sz="1000" spc="30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ln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80" i="1">
                <a:latin typeface="Palatino Linotype"/>
                <a:cs typeface="Palatino Linotype"/>
              </a:rPr>
              <a:t>a</a:t>
            </a:r>
            <a:r>
              <a:rPr dirty="0" sz="1000" spc="30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ln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80" i="1">
                <a:latin typeface="Palatino Linotype"/>
                <a:cs typeface="Palatino Linotype"/>
              </a:rPr>
              <a:t>a</a:t>
            </a:r>
            <a:r>
              <a:rPr dirty="0" sz="1000" spc="30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594758" y="5926802"/>
            <a:ext cx="1409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1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18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709854" y="5999583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r>
              <a:rPr dirty="0" u="sng" sz="650" spc="4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3569357" y="6109225"/>
            <a:ext cx="203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80" i="1">
                <a:latin typeface="Meiryo"/>
                <a:cs typeface="Meiryo"/>
              </a:rPr>
              <a:t/>
            </a:r>
            <a:r>
              <a:rPr dirty="0" baseline="-12820" sz="975" spc="-120" i="1">
                <a:latin typeface="Meiryo"/>
                <a:cs typeface="Meiryo"/>
              </a:rPr>
              <a:t>̃</a:t>
            </a:r>
            <a:endParaRPr baseline="-12820" sz="975">
              <a:latin typeface="Meiryo"/>
              <a:cs typeface="Meiryo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446784" y="6181899"/>
            <a:ext cx="13690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20"/>
              </a:spcBef>
              <a:tabLst>
                <a:tab pos="653415" algn="l"/>
                <a:tab pos="125857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baseline="-18518" sz="675" spc="-37" i="1">
                <a:latin typeface="Palatino Linotype"/>
                <a:cs typeface="Palatino Linotype"/>
              </a:rPr>
              <a:t>n</a:t>
            </a:r>
            <a:r>
              <a:rPr dirty="0" baseline="-18518" sz="675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baseline="-18518" sz="675" spc="-37" i="1">
                <a:latin typeface="Palatino Linotype"/>
                <a:cs typeface="Palatino Linotype"/>
              </a:rPr>
              <a:t>n</a:t>
            </a:r>
            <a:r>
              <a:rPr dirty="0" baseline="-18518" sz="675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baseline="-18518" sz="675" spc="-37" i="1">
                <a:latin typeface="Palatino Linotype"/>
                <a:cs typeface="Palatino Linotype"/>
              </a:rPr>
              <a:t>n</a:t>
            </a:r>
            <a:endParaRPr baseline="-18518" sz="675">
              <a:latin typeface="Palatino Linotype"/>
              <a:cs typeface="Palatino Linotype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299510" y="6404662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651392" y="6331882"/>
            <a:ext cx="4903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Finally,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denoting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310" i="1">
                <a:latin typeface="Palatino Linotype"/>
                <a:cs typeface="Palatino Linotype"/>
              </a:rPr>
              <a:t>t</a:t>
            </a:r>
            <a:r>
              <a:rPr dirty="0" baseline="8333" sz="1500" spc="-465" i="1">
                <a:latin typeface="Meiryo"/>
                <a:cs typeface="Meiryo"/>
              </a:rPr>
              <a:t>̃</a:t>
            </a:r>
            <a:r>
              <a:rPr dirty="0" baseline="8333" sz="1500" spc="70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time </a:t>
            </a:r>
            <a:r>
              <a:rPr dirty="0" sz="1000" spc="-20">
                <a:latin typeface="Palatino Linotype"/>
                <a:cs typeface="Palatino Linotype"/>
              </a:rPr>
              <a:t>since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last </a:t>
            </a:r>
            <a:r>
              <a:rPr dirty="0" sz="1000" spc="-20">
                <a:latin typeface="Palatino Linotype"/>
                <a:cs typeface="Palatino Linotype"/>
              </a:rPr>
              <a:t>price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change,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assuming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identical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1139709" y="6565138"/>
            <a:ext cx="39497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86143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543390" y="6492352"/>
            <a:ext cx="49961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57708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variation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sz="1000" spc="555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average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price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industry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inputs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denoting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30" i="1">
                <a:latin typeface="Palatino Linotype"/>
                <a:cs typeface="Palatino Linotype"/>
              </a:rPr>
              <a:t>X</a:t>
            </a:r>
            <a:r>
              <a:rPr dirty="0" baseline="11111" sz="1500" spc="-877" i="1">
                <a:latin typeface="Meiryo"/>
                <a:cs typeface="Meiryo"/>
              </a:rPr>
              <a:t>̇</a:t>
            </a:r>
            <a:r>
              <a:rPr dirty="0" baseline="11111" sz="1500" i="1">
                <a:latin typeface="Meiryo"/>
                <a:cs typeface="Meiryo"/>
              </a:rPr>
              <a:t>	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u="sng" baseline="42735" sz="975" spc="-6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2735" sz="975" spc="-37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X</a:t>
            </a:r>
            <a:r>
              <a:rPr dirty="0" u="sng" baseline="43209" sz="675" spc="-37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r>
              <a:rPr dirty="0" u="sng" baseline="43209" sz="675" spc="3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baseline="43209" sz="675">
              <a:latin typeface="Palatino Linotype"/>
              <a:cs typeface="Palatino Linotype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5344436" y="6615663"/>
            <a:ext cx="1524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12820" sz="975" spc="-37" i="1">
                <a:latin typeface="Palatino Linotype"/>
                <a:cs typeface="Palatino Linotype"/>
              </a:rPr>
              <a:t>X</a:t>
            </a:r>
            <a:r>
              <a:rPr dirty="0" sz="450" spc="-25" i="1">
                <a:latin typeface="Palatino Linotype"/>
                <a:cs typeface="Palatino Linotype"/>
              </a:rPr>
              <a:t>t</a:t>
            </a:r>
            <a:r>
              <a:rPr dirty="0" baseline="6172" sz="675" spc="-37" i="1">
                <a:latin typeface="Meiryo"/>
                <a:cs typeface="Meiryo"/>
              </a:rPr>
              <a:t>̃</a:t>
            </a:r>
            <a:endParaRPr baseline="6172" sz="675">
              <a:latin typeface="Meiryo"/>
              <a:cs typeface="Meiryo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5444359" y="6658414"/>
            <a:ext cx="5651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1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568779" y="6685981"/>
            <a:ext cx="45840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55">
                <a:latin typeface="Palatino Linotype"/>
                <a:cs typeface="Palatino Linotype"/>
              </a:rPr>
              <a:t>demand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50">
                <a:latin typeface="Palatino Linotype"/>
                <a:cs typeface="Palatino Linotype"/>
              </a:rPr>
              <a:t>whole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industry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last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price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change</a:t>
            </a:r>
            <a:r>
              <a:rPr dirty="0" sz="1000" spc="-20">
                <a:latin typeface="Palatino Linotype"/>
                <a:cs typeface="Palatino Linotype"/>
              </a:rPr>
              <a:t> of </a:t>
            </a:r>
            <a:r>
              <a:rPr dirty="0" sz="1000" spc="-30">
                <a:latin typeface="Palatino Linotype"/>
                <a:cs typeface="Palatino Linotype"/>
              </a:rPr>
              <a:t>enterprise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891294" y="6903716"/>
            <a:ext cx="17989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p</a:t>
            </a:r>
            <a:r>
              <a:rPr dirty="0" baseline="34188" sz="975">
                <a:latin typeface="Cambria"/>
                <a:cs typeface="Cambria"/>
              </a:rPr>
              <a:t>∗</a:t>
            </a:r>
            <a:r>
              <a:rPr dirty="0" baseline="34188" sz="975" spc="179">
                <a:latin typeface="Cambria"/>
                <a:cs typeface="Cambria"/>
              </a:rPr>
              <a:t> </a:t>
            </a:r>
            <a:r>
              <a:rPr dirty="0" baseline="-25641" sz="975" i="1">
                <a:latin typeface="Meiryo"/>
                <a:cs typeface="Meiryo"/>
              </a:rPr>
              <a:t>̃</a:t>
            </a:r>
            <a:r>
              <a:rPr dirty="0" baseline="-25641" sz="975" spc="57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90" i="1">
                <a:latin typeface="Palatino Linotype"/>
                <a:cs typeface="Palatino Linotype"/>
              </a:rPr>
              <a:t>a</a:t>
            </a:r>
            <a:r>
              <a:rPr dirty="0" baseline="-21367" sz="975" spc="82">
                <a:latin typeface="Palatino Linotype"/>
                <a:cs typeface="Palatino Linotype"/>
              </a:rPr>
              <a:t>2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0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55" i="1">
                <a:latin typeface="Palatino Linotype"/>
                <a:cs typeface="Palatino Linotype"/>
              </a:rPr>
              <a:t>a</a:t>
            </a:r>
            <a:r>
              <a:rPr dirty="0" baseline="-21367" sz="975" spc="7">
                <a:latin typeface="Palatino Linotype"/>
                <a:cs typeface="Palatino Linotype"/>
              </a:rPr>
              <a:t>3</a:t>
            </a:r>
            <a:r>
              <a:rPr dirty="0" sz="1000" spc="-400" i="1">
                <a:latin typeface="Palatino Linotype"/>
                <a:cs typeface="Palatino Linotype"/>
              </a:rPr>
              <a:t>X</a:t>
            </a:r>
            <a:r>
              <a:rPr dirty="0" baseline="11111" sz="1500" spc="-787" i="1">
                <a:latin typeface="Meiryo"/>
                <a:cs typeface="Meiryo"/>
              </a:rPr>
              <a:t>̇</a:t>
            </a:r>
            <a:r>
              <a:rPr dirty="0" baseline="11111" sz="1500" spc="-142" i="1">
                <a:latin typeface="Meiryo"/>
                <a:cs typeface="Meiryo"/>
              </a:rPr>
              <a:t> </a:t>
            </a:r>
            <a:r>
              <a:rPr dirty="0" baseline="-21367" sz="975" spc="-37" i="1">
                <a:latin typeface="Palatino Linotype"/>
                <a:cs typeface="Palatino Linotype"/>
              </a:rPr>
              <a:t>nt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651390" y="6965179"/>
            <a:ext cx="4488815" cy="348615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581660">
              <a:lnSpc>
                <a:spcPct val="100000"/>
              </a:lnSpc>
              <a:spcBef>
                <a:spcPts val="340"/>
              </a:spcBef>
            </a:pPr>
            <a:r>
              <a:rPr dirty="0" sz="650" spc="-20" i="1">
                <a:latin typeface="Palatino Linotype"/>
                <a:cs typeface="Palatino Linotype"/>
              </a:rPr>
              <a:t>ntt</a:t>
            </a:r>
            <a:r>
              <a:rPr dirty="0" baseline="-18518" sz="675" spc="-30" i="1">
                <a:latin typeface="Palatino Linotype"/>
                <a:cs typeface="Palatino Linotype"/>
              </a:rPr>
              <a:t>n</a:t>
            </a:r>
            <a:endParaRPr baseline="-18518" sz="675">
              <a:latin typeface="Palatino Linotype"/>
              <a:cs typeface="Palatino Linotype"/>
            </a:endParaRPr>
          </a:p>
          <a:p>
            <a:pPr marL="38100">
              <a:lnSpc>
                <a:spcPct val="100000"/>
              </a:lnSpc>
              <a:spcBef>
                <a:spcPts val="320"/>
              </a:spcBef>
            </a:pPr>
            <a:r>
              <a:rPr dirty="0" sz="1000" spc="-65">
                <a:latin typeface="Palatino Linotype"/>
                <a:cs typeface="Palatino Linotype"/>
              </a:rPr>
              <a:t>Adding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error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term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 </a:t>
            </a:r>
            <a:r>
              <a:rPr dirty="0" sz="1000" spc="-40">
                <a:latin typeface="Palatino Linotype"/>
                <a:cs typeface="Palatino Linotype"/>
              </a:rPr>
              <a:t>expression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inserting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(9.7),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obtain: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910431" y="7329716"/>
            <a:ext cx="38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1000" spc="-525" i="1">
                <a:latin typeface="Meiryo"/>
                <a:cs typeface="Meiryo"/>
              </a:rPr>
              <a:t>̇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916706" y="7354060"/>
            <a:ext cx="19475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0" i="1">
                <a:latin typeface="Palatino Linotype"/>
                <a:cs typeface="Palatino Linotype"/>
              </a:rPr>
              <a:t>a</a:t>
            </a:r>
            <a:r>
              <a:rPr dirty="0" sz="1000" spc="13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90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80" i="1">
                <a:latin typeface="Palatino Linotype"/>
                <a:cs typeface="Palatino Linotype"/>
              </a:rPr>
              <a:t>a</a:t>
            </a:r>
            <a:r>
              <a:rPr dirty="0" sz="1000" spc="135" i="1">
                <a:latin typeface="Palatino Linotype"/>
                <a:cs typeface="Palatino Linotype"/>
              </a:rPr>
              <a:t> 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sz="1000" spc="53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80" i="1">
                <a:latin typeface="Palatino Linotype"/>
                <a:cs typeface="Palatino Linotype"/>
              </a:rPr>
              <a:t>a</a:t>
            </a:r>
            <a:r>
              <a:rPr dirty="0" sz="1000" spc="13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90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125" i="1">
                <a:latin typeface="Meiryo"/>
                <a:cs typeface="Meiryo"/>
              </a:rPr>
              <a:t> 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h</a:t>
            </a:r>
            <a:r>
              <a:rPr dirty="0" sz="1000" spc="190" i="1">
                <a:latin typeface="Palatino Linotype"/>
                <a:cs typeface="Palatino Linotype"/>
              </a:rPr>
              <a:t> 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h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544221" y="7344549"/>
            <a:ext cx="3606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670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c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o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984026" y="7430388"/>
            <a:ext cx="19545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36880" algn="l"/>
                <a:tab pos="850900" algn="l"/>
                <a:tab pos="1264285" algn="l"/>
                <a:tab pos="1572260" algn="l"/>
                <a:tab pos="1866900" algn="l"/>
              </a:tabLst>
            </a:pPr>
            <a:r>
              <a:rPr dirty="0" baseline="4273" sz="975">
                <a:latin typeface="Palatino Linotype"/>
                <a:cs typeface="Palatino Linotype"/>
              </a:rPr>
              <a:t>1</a:t>
            </a:r>
            <a:r>
              <a:rPr dirty="0" baseline="4273" sz="975" spc="270">
                <a:latin typeface="Palatino Linotype"/>
                <a:cs typeface="Palatino Linotype"/>
              </a:rPr>
              <a:t>  </a:t>
            </a:r>
            <a:r>
              <a:rPr dirty="0" baseline="4273" sz="975" spc="-37" i="1">
                <a:latin typeface="Palatino Linotype"/>
                <a:cs typeface="Palatino Linotype"/>
              </a:rPr>
              <a:t>nt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baseline="4273" sz="975">
                <a:latin typeface="Palatino Linotype"/>
                <a:cs typeface="Palatino Linotype"/>
              </a:rPr>
              <a:t>2</a:t>
            </a:r>
            <a:r>
              <a:rPr dirty="0" baseline="4273" sz="975" spc="667">
                <a:latin typeface="Palatino Linotype"/>
                <a:cs typeface="Palatino Linotype"/>
              </a:rPr>
              <a:t> </a:t>
            </a:r>
            <a:r>
              <a:rPr dirty="0" baseline="4273" sz="975" spc="-37" i="1">
                <a:latin typeface="Palatino Linotype"/>
                <a:cs typeface="Palatino Linotype"/>
              </a:rPr>
              <a:t>nt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baseline="4273" sz="975">
                <a:latin typeface="Palatino Linotype"/>
                <a:cs typeface="Palatino Linotype"/>
              </a:rPr>
              <a:t>3</a:t>
            </a:r>
            <a:r>
              <a:rPr dirty="0" baseline="4273" sz="975" spc="284">
                <a:latin typeface="Palatino Linotype"/>
                <a:cs typeface="Palatino Linotype"/>
              </a:rPr>
              <a:t>  </a:t>
            </a:r>
            <a:r>
              <a:rPr dirty="0" baseline="4273" sz="975" spc="-37" i="1">
                <a:latin typeface="Palatino Linotype"/>
                <a:cs typeface="Palatino Linotype"/>
              </a:rPr>
              <a:t>nt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baseline="4273" sz="975" spc="-37" i="1">
                <a:latin typeface="Palatino Linotype"/>
                <a:cs typeface="Palatino Linotype"/>
              </a:rPr>
              <a:t>nt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052489" y="7651898"/>
            <a:ext cx="3943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670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651387" y="7571805"/>
            <a:ext cx="4902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34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9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h</a:t>
            </a:r>
            <a:r>
              <a:rPr dirty="0" baseline="29914" sz="975" i="1">
                <a:latin typeface="Palatino Linotype"/>
                <a:cs typeface="Palatino Linotype"/>
              </a:rPr>
              <a:t>c</a:t>
            </a:r>
            <a:r>
              <a:rPr dirty="0" baseline="29914" sz="975" spc="270" i="1">
                <a:latin typeface="Palatino Linotype"/>
                <a:cs typeface="Palatino Linotype"/>
              </a:rPr>
              <a:t> 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h</a:t>
            </a:r>
            <a:r>
              <a:rPr dirty="0" baseline="29914" sz="975" i="1">
                <a:latin typeface="Palatino Linotype"/>
                <a:cs typeface="Palatino Linotype"/>
              </a:rPr>
              <a:t>o</a:t>
            </a:r>
            <a:r>
              <a:rPr dirty="0" baseline="29914" sz="975" spc="63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speciﬁc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term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enterprise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n</a:t>
            </a:r>
            <a:r>
              <a:rPr dirty="0" sz="1000" spc="-5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period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which </a:t>
            </a:r>
            <a:r>
              <a:rPr dirty="0" sz="1000" spc="-35">
                <a:latin typeface="Palatino Linotype"/>
                <a:cs typeface="Palatino Linotype"/>
              </a:rPr>
              <a:t>represents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price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change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530691" y="7657788"/>
            <a:ext cx="4711065" cy="678815"/>
          </a:xfrm>
          <a:prstGeom prst="rect">
            <a:avLst/>
          </a:prstGeom>
        </p:spPr>
        <p:txBody>
          <a:bodyPr wrap="square" lIns="0" tIns="78105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615"/>
              </a:spcBef>
            </a:pPr>
            <a:r>
              <a:rPr dirty="0" sz="1000" spc="-45">
                <a:latin typeface="Palatino Linotype"/>
                <a:cs typeface="Palatino Linotype"/>
              </a:rPr>
              <a:t>policy.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probability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price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change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25">
                <a:latin typeface="Palatino Linotype"/>
                <a:cs typeface="Palatino Linotype"/>
              </a:rPr>
              <a:t> then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written: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515"/>
              </a:spcBef>
            </a:pP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nt</a:t>
            </a:r>
            <a:r>
              <a:rPr dirty="0" baseline="-21367" sz="975" spc="32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3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3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90" i="1">
                <a:latin typeface="Palatino Linotype"/>
                <a:cs typeface="Palatino Linotype"/>
              </a:rPr>
              <a:t>a</a:t>
            </a:r>
            <a:r>
              <a:rPr dirty="0" baseline="-21367" sz="975" spc="89">
                <a:latin typeface="Palatino Linotype"/>
                <a:cs typeface="Palatino Linotype"/>
              </a:rPr>
              <a:t>2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3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55" i="1">
                <a:latin typeface="Palatino Linotype"/>
                <a:cs typeface="Palatino Linotype"/>
              </a:rPr>
              <a:t>a</a:t>
            </a:r>
            <a:r>
              <a:rPr dirty="0" baseline="-21367" sz="975" spc="7">
                <a:latin typeface="Palatino Linotype"/>
                <a:cs typeface="Palatino Linotype"/>
              </a:rPr>
              <a:t>3</a:t>
            </a:r>
            <a:r>
              <a:rPr dirty="0" sz="1000" spc="-400" i="1">
                <a:latin typeface="Palatino Linotype"/>
                <a:cs typeface="Palatino Linotype"/>
              </a:rPr>
              <a:t>X</a:t>
            </a:r>
            <a:r>
              <a:rPr dirty="0" baseline="11111" sz="1500" spc="-787" i="1">
                <a:latin typeface="Meiryo"/>
                <a:cs typeface="Meiryo"/>
              </a:rPr>
              <a:t>̇</a:t>
            </a:r>
            <a:r>
              <a:rPr dirty="0" baseline="11111" sz="1500" spc="-112" i="1">
                <a:latin typeface="Meiryo"/>
                <a:cs typeface="Meiryo"/>
              </a:rPr>
              <a:t> 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3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baseline="-21367" sz="975" spc="-75" i="1">
                <a:latin typeface="Palatino Linotype"/>
                <a:cs typeface="Palatino Linotype"/>
              </a:rPr>
              <a:t>nt</a:t>
            </a:r>
            <a:r>
              <a:rPr dirty="0" baseline="-21367" sz="975" spc="-127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3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90" i="1">
                <a:latin typeface="Palatino Linotype"/>
                <a:cs typeface="Palatino Linotype"/>
              </a:rPr>
              <a:t>a</a:t>
            </a:r>
            <a:r>
              <a:rPr dirty="0" baseline="-21367" sz="975" spc="82">
                <a:latin typeface="Palatino Linotype"/>
                <a:cs typeface="Palatino Linotype"/>
              </a:rPr>
              <a:t>2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3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55" i="1">
                <a:latin typeface="Palatino Linotype"/>
                <a:cs typeface="Palatino Linotype"/>
              </a:rPr>
              <a:t>a</a:t>
            </a:r>
            <a:r>
              <a:rPr dirty="0" baseline="-21367" sz="975" spc="7">
                <a:latin typeface="Palatino Linotype"/>
                <a:cs typeface="Palatino Linotype"/>
              </a:rPr>
              <a:t>3</a:t>
            </a:r>
            <a:r>
              <a:rPr dirty="0" sz="1000" spc="-400" i="1">
                <a:latin typeface="Palatino Linotype"/>
                <a:cs typeface="Palatino Linotype"/>
              </a:rPr>
              <a:t>X</a:t>
            </a:r>
            <a:r>
              <a:rPr dirty="0" baseline="11111" sz="1500" spc="-787" i="1">
                <a:latin typeface="Meiryo"/>
                <a:cs typeface="Meiryo"/>
              </a:rPr>
              <a:t>̇</a:t>
            </a:r>
            <a:r>
              <a:rPr dirty="0" baseline="11111" sz="1500" spc="-112" i="1">
                <a:latin typeface="Meiryo"/>
                <a:cs typeface="Meiryo"/>
              </a:rPr>
              <a:t> 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-127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50800">
              <a:lnSpc>
                <a:spcPct val="100000"/>
              </a:lnSpc>
              <a:spcBef>
                <a:spcPts val="515"/>
              </a:spcBef>
            </a:pPr>
            <a:r>
              <a:rPr dirty="0" sz="1000" spc="-50">
                <a:latin typeface="Palatino Linotype"/>
                <a:cs typeface="Palatino Linotype"/>
              </a:rPr>
              <a:t>where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cumulative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density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20" i="1">
                <a:latin typeface="Meiryo"/>
                <a:cs typeface="Meiryo"/>
              </a:rPr>
              <a:t/>
            </a:r>
            <a:r>
              <a:rPr dirty="0" sz="1000" spc="-320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assumed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logistic.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67529" y="2330589"/>
            <a:ext cx="4985385" cy="3683635"/>
          </a:xfrm>
          <a:custGeom>
            <a:avLst/>
            <a:gdLst/>
            <a:ahLst/>
            <a:cxnLst/>
            <a:rect l="l" t="t" r="r" b="b"/>
            <a:pathLst>
              <a:path w="4985385" h="3683635">
                <a:moveTo>
                  <a:pt x="4985182" y="3542728"/>
                </a:moveTo>
                <a:lnTo>
                  <a:pt x="0" y="3542728"/>
                </a:lnTo>
                <a:lnTo>
                  <a:pt x="0" y="3683431"/>
                </a:lnTo>
                <a:lnTo>
                  <a:pt x="4985182" y="3683431"/>
                </a:lnTo>
                <a:lnTo>
                  <a:pt x="4985182" y="3542728"/>
                </a:lnTo>
                <a:close/>
              </a:path>
              <a:path w="4985385" h="3683635">
                <a:moveTo>
                  <a:pt x="4985182" y="3400996"/>
                </a:moveTo>
                <a:lnTo>
                  <a:pt x="0" y="3400996"/>
                </a:lnTo>
                <a:lnTo>
                  <a:pt x="0" y="3541699"/>
                </a:lnTo>
                <a:lnTo>
                  <a:pt x="4985182" y="3541699"/>
                </a:lnTo>
                <a:lnTo>
                  <a:pt x="4985182" y="3400996"/>
                </a:lnTo>
                <a:close/>
              </a:path>
              <a:path w="4985385" h="3683635">
                <a:moveTo>
                  <a:pt x="4985182" y="3259264"/>
                </a:moveTo>
                <a:lnTo>
                  <a:pt x="0" y="3259264"/>
                </a:lnTo>
                <a:lnTo>
                  <a:pt x="0" y="3399967"/>
                </a:lnTo>
                <a:lnTo>
                  <a:pt x="4985182" y="3399967"/>
                </a:lnTo>
                <a:lnTo>
                  <a:pt x="4985182" y="3259264"/>
                </a:lnTo>
                <a:close/>
              </a:path>
              <a:path w="4985385" h="3683635">
                <a:moveTo>
                  <a:pt x="4985182" y="3117532"/>
                </a:moveTo>
                <a:lnTo>
                  <a:pt x="0" y="3117532"/>
                </a:lnTo>
                <a:lnTo>
                  <a:pt x="0" y="3258235"/>
                </a:lnTo>
                <a:lnTo>
                  <a:pt x="4985182" y="3258235"/>
                </a:lnTo>
                <a:lnTo>
                  <a:pt x="4985182" y="3117532"/>
                </a:lnTo>
                <a:close/>
              </a:path>
              <a:path w="4985385" h="3683635">
                <a:moveTo>
                  <a:pt x="4985182" y="2975914"/>
                </a:moveTo>
                <a:lnTo>
                  <a:pt x="0" y="2975914"/>
                </a:lnTo>
                <a:lnTo>
                  <a:pt x="0" y="3116618"/>
                </a:lnTo>
                <a:lnTo>
                  <a:pt x="4985182" y="3116618"/>
                </a:lnTo>
                <a:lnTo>
                  <a:pt x="4985182" y="2975914"/>
                </a:lnTo>
                <a:close/>
              </a:path>
              <a:path w="4985385" h="3683635">
                <a:moveTo>
                  <a:pt x="4985182" y="2834182"/>
                </a:moveTo>
                <a:lnTo>
                  <a:pt x="0" y="2834182"/>
                </a:lnTo>
                <a:lnTo>
                  <a:pt x="0" y="2974886"/>
                </a:lnTo>
                <a:lnTo>
                  <a:pt x="4985182" y="2974886"/>
                </a:lnTo>
                <a:lnTo>
                  <a:pt x="4985182" y="2834182"/>
                </a:lnTo>
                <a:close/>
              </a:path>
              <a:path w="4985385" h="3683635">
                <a:moveTo>
                  <a:pt x="4985182" y="2692450"/>
                </a:moveTo>
                <a:lnTo>
                  <a:pt x="0" y="2692450"/>
                </a:lnTo>
                <a:lnTo>
                  <a:pt x="0" y="2833154"/>
                </a:lnTo>
                <a:lnTo>
                  <a:pt x="4985182" y="2833154"/>
                </a:lnTo>
                <a:lnTo>
                  <a:pt x="4985182" y="2692450"/>
                </a:lnTo>
                <a:close/>
              </a:path>
              <a:path w="4985385" h="3683635">
                <a:moveTo>
                  <a:pt x="4985182" y="2550718"/>
                </a:moveTo>
                <a:lnTo>
                  <a:pt x="0" y="2550718"/>
                </a:lnTo>
                <a:lnTo>
                  <a:pt x="0" y="2691422"/>
                </a:lnTo>
                <a:lnTo>
                  <a:pt x="4985182" y="2691422"/>
                </a:lnTo>
                <a:lnTo>
                  <a:pt x="4985182" y="2550718"/>
                </a:lnTo>
                <a:close/>
              </a:path>
              <a:path w="4985385" h="3683635">
                <a:moveTo>
                  <a:pt x="4985182" y="2408986"/>
                </a:moveTo>
                <a:lnTo>
                  <a:pt x="0" y="2408986"/>
                </a:lnTo>
                <a:lnTo>
                  <a:pt x="0" y="2549690"/>
                </a:lnTo>
                <a:lnTo>
                  <a:pt x="4985182" y="2549690"/>
                </a:lnTo>
                <a:lnTo>
                  <a:pt x="4985182" y="2408986"/>
                </a:lnTo>
                <a:close/>
              </a:path>
              <a:path w="4985385" h="3683635">
                <a:moveTo>
                  <a:pt x="4985182" y="2267369"/>
                </a:moveTo>
                <a:lnTo>
                  <a:pt x="0" y="2267369"/>
                </a:lnTo>
                <a:lnTo>
                  <a:pt x="0" y="2408072"/>
                </a:lnTo>
                <a:lnTo>
                  <a:pt x="4985182" y="2408072"/>
                </a:lnTo>
                <a:lnTo>
                  <a:pt x="4985182" y="2267369"/>
                </a:lnTo>
                <a:close/>
              </a:path>
              <a:path w="4985385" h="3683635">
                <a:moveTo>
                  <a:pt x="4985182" y="2125637"/>
                </a:moveTo>
                <a:lnTo>
                  <a:pt x="0" y="2125637"/>
                </a:lnTo>
                <a:lnTo>
                  <a:pt x="0" y="2266340"/>
                </a:lnTo>
                <a:lnTo>
                  <a:pt x="4985182" y="2266340"/>
                </a:lnTo>
                <a:lnTo>
                  <a:pt x="4985182" y="2125637"/>
                </a:lnTo>
                <a:close/>
              </a:path>
              <a:path w="4985385" h="3683635">
                <a:moveTo>
                  <a:pt x="4985182" y="1983905"/>
                </a:moveTo>
                <a:lnTo>
                  <a:pt x="0" y="1983905"/>
                </a:lnTo>
                <a:lnTo>
                  <a:pt x="0" y="2124608"/>
                </a:lnTo>
                <a:lnTo>
                  <a:pt x="4985182" y="2124608"/>
                </a:lnTo>
                <a:lnTo>
                  <a:pt x="4985182" y="1983905"/>
                </a:lnTo>
                <a:close/>
              </a:path>
              <a:path w="4985385" h="3683635">
                <a:moveTo>
                  <a:pt x="4985182" y="1842173"/>
                </a:moveTo>
                <a:lnTo>
                  <a:pt x="0" y="1842173"/>
                </a:lnTo>
                <a:lnTo>
                  <a:pt x="0" y="1982876"/>
                </a:lnTo>
                <a:lnTo>
                  <a:pt x="4985182" y="1982876"/>
                </a:lnTo>
                <a:lnTo>
                  <a:pt x="4985182" y="1842173"/>
                </a:lnTo>
                <a:close/>
              </a:path>
              <a:path w="4985385" h="3683635">
                <a:moveTo>
                  <a:pt x="4985182" y="1700441"/>
                </a:moveTo>
                <a:lnTo>
                  <a:pt x="0" y="1700441"/>
                </a:lnTo>
                <a:lnTo>
                  <a:pt x="0" y="1841144"/>
                </a:lnTo>
                <a:lnTo>
                  <a:pt x="4985182" y="1841144"/>
                </a:lnTo>
                <a:lnTo>
                  <a:pt x="4985182" y="1700441"/>
                </a:lnTo>
                <a:close/>
              </a:path>
              <a:path w="4985385" h="3683635">
                <a:moveTo>
                  <a:pt x="4985182" y="1558823"/>
                </a:moveTo>
                <a:lnTo>
                  <a:pt x="0" y="1558823"/>
                </a:lnTo>
                <a:lnTo>
                  <a:pt x="0" y="1699526"/>
                </a:lnTo>
                <a:lnTo>
                  <a:pt x="4985182" y="1699526"/>
                </a:lnTo>
                <a:lnTo>
                  <a:pt x="4985182" y="1558823"/>
                </a:lnTo>
                <a:close/>
              </a:path>
              <a:path w="4985385" h="3683635">
                <a:moveTo>
                  <a:pt x="4985182" y="1417091"/>
                </a:moveTo>
                <a:lnTo>
                  <a:pt x="0" y="1417091"/>
                </a:lnTo>
                <a:lnTo>
                  <a:pt x="0" y="1557794"/>
                </a:lnTo>
                <a:lnTo>
                  <a:pt x="4985182" y="1557794"/>
                </a:lnTo>
                <a:lnTo>
                  <a:pt x="4985182" y="1417091"/>
                </a:lnTo>
                <a:close/>
              </a:path>
              <a:path w="4985385" h="3683635">
                <a:moveTo>
                  <a:pt x="4985182" y="1275359"/>
                </a:moveTo>
                <a:lnTo>
                  <a:pt x="0" y="1275359"/>
                </a:lnTo>
                <a:lnTo>
                  <a:pt x="0" y="1416062"/>
                </a:lnTo>
                <a:lnTo>
                  <a:pt x="4985182" y="1416062"/>
                </a:lnTo>
                <a:lnTo>
                  <a:pt x="4985182" y="1275359"/>
                </a:lnTo>
                <a:close/>
              </a:path>
              <a:path w="4985385" h="3683635">
                <a:moveTo>
                  <a:pt x="4985182" y="1133627"/>
                </a:moveTo>
                <a:lnTo>
                  <a:pt x="0" y="1133627"/>
                </a:lnTo>
                <a:lnTo>
                  <a:pt x="0" y="1274330"/>
                </a:lnTo>
                <a:lnTo>
                  <a:pt x="4985182" y="1274330"/>
                </a:lnTo>
                <a:lnTo>
                  <a:pt x="4985182" y="1133627"/>
                </a:lnTo>
                <a:close/>
              </a:path>
              <a:path w="4985385" h="3683635">
                <a:moveTo>
                  <a:pt x="4985182" y="991895"/>
                </a:moveTo>
                <a:lnTo>
                  <a:pt x="0" y="991895"/>
                </a:lnTo>
                <a:lnTo>
                  <a:pt x="0" y="1132598"/>
                </a:lnTo>
                <a:lnTo>
                  <a:pt x="4985182" y="1132598"/>
                </a:lnTo>
                <a:lnTo>
                  <a:pt x="4985182" y="991895"/>
                </a:lnTo>
                <a:close/>
              </a:path>
              <a:path w="4985385" h="3683635">
                <a:moveTo>
                  <a:pt x="4985182" y="850277"/>
                </a:moveTo>
                <a:lnTo>
                  <a:pt x="0" y="850277"/>
                </a:lnTo>
                <a:lnTo>
                  <a:pt x="0" y="990981"/>
                </a:lnTo>
                <a:lnTo>
                  <a:pt x="4985182" y="990981"/>
                </a:lnTo>
                <a:lnTo>
                  <a:pt x="4985182" y="850277"/>
                </a:lnTo>
                <a:close/>
              </a:path>
              <a:path w="4985385" h="3683635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3683635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3683635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3683635">
                <a:moveTo>
                  <a:pt x="4985182" y="283362"/>
                </a:moveTo>
                <a:lnTo>
                  <a:pt x="0" y="283362"/>
                </a:lnTo>
                <a:lnTo>
                  <a:pt x="0" y="424065"/>
                </a:lnTo>
                <a:lnTo>
                  <a:pt x="4985182" y="424065"/>
                </a:lnTo>
                <a:lnTo>
                  <a:pt x="4985182" y="283362"/>
                </a:lnTo>
                <a:close/>
              </a:path>
              <a:path w="4985385" h="368363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368363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245964" y="607782"/>
            <a:ext cx="5320030" cy="53943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222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321310" marR="55880" indent="107950">
              <a:lnSpc>
                <a:spcPct val="100000"/>
              </a:lnSpc>
            </a:pPr>
            <a:r>
              <a:rPr dirty="0" sz="1000" spc="-10">
                <a:latin typeface="Palatino Linotype"/>
                <a:cs typeface="Palatino Linotype"/>
              </a:rPr>
              <a:t>Cecchetti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(1986)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assumes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09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supposed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constant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 </a:t>
            </a:r>
            <a:r>
              <a:rPr dirty="0" sz="1000">
                <a:latin typeface="Palatino Linotype"/>
                <a:cs typeface="Palatino Linotype"/>
              </a:rPr>
              <a:t>3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consecutive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years.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 </a:t>
            </a:r>
            <a:r>
              <a:rPr dirty="0" sz="1000" spc="-30">
                <a:latin typeface="Palatino Linotype"/>
                <a:cs typeface="Palatino Linotype"/>
              </a:rPr>
              <a:t>case,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period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being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27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years,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9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different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each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magazine. </a:t>
            </a: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present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below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results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3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replicate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Table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Willis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(2006).</a:t>
            </a:r>
            <a:endParaRPr sz="1000">
              <a:latin typeface="Palatino Linotype"/>
              <a:cs typeface="Palatino Linotype"/>
            </a:endParaRPr>
          </a:p>
          <a:p>
            <a:pPr algn="just" marL="321310" marR="55880" indent="107950">
              <a:lnSpc>
                <a:spcPts val="1200"/>
              </a:lnSpc>
              <a:spcBef>
                <a:spcPts val="30"/>
              </a:spcBef>
            </a:pP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successively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simple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logit,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logit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magazine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ﬁxed</a:t>
            </a:r>
            <a:r>
              <a:rPr dirty="0" sz="1000">
                <a:latin typeface="Palatino Linotype"/>
                <a:cs typeface="Palatino Linotype"/>
              </a:rPr>
              <a:t> effects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>
                <a:latin typeface="Palatino Linotype"/>
                <a:cs typeface="Palatino Linotype"/>
              </a:rPr>
              <a:t>effects are </a:t>
            </a:r>
            <a:r>
              <a:rPr dirty="0" sz="1000" spc="-20">
                <a:latin typeface="Palatino Linotype"/>
                <a:cs typeface="Palatino Linotype"/>
              </a:rPr>
              <a:t>estimated</a:t>
            </a:r>
            <a:r>
              <a:rPr dirty="0" sz="1000">
                <a:latin typeface="Palatino Linotype"/>
                <a:cs typeface="Palatino Linotype"/>
              </a:rPr>
              <a:t> (and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therefore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suffering</a:t>
            </a:r>
            <a:r>
              <a:rPr dirty="0" sz="1000">
                <a:latin typeface="Palatino Linotype"/>
                <a:cs typeface="Palatino Linotype"/>
              </a:rPr>
              <a:t> from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20">
                <a:latin typeface="Palatino Linotype"/>
                <a:cs typeface="Palatino Linotype"/>
              </a:rPr>
              <a:t>incidental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parameter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problem),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conditional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logit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(using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clogit</a:t>
            </a:r>
            <a:r>
              <a:rPr dirty="0" sz="1000" spc="-13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function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survival</a:t>
            </a:r>
            <a:r>
              <a:rPr dirty="0" sz="1000">
                <a:latin typeface="Palatino Linotype"/>
                <a:cs typeface="Palatino Linotype"/>
              </a:rPr>
              <a:t>)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where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three-year </a:t>
            </a:r>
            <a:r>
              <a:rPr dirty="0" sz="1000" spc="-10">
                <a:latin typeface="Palatino Linotype"/>
                <a:cs typeface="Palatino Linotype"/>
              </a:rPr>
              <a:t>magazine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ﬁxed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removed.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MagazinePrices</a:t>
            </a:r>
            <a:r>
              <a:rPr dirty="0" sz="1000" spc="-145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data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set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available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b="1">
                <a:latin typeface="Times New Roman"/>
                <a:cs typeface="Times New Roman"/>
              </a:rPr>
              <a:t>pder</a:t>
            </a:r>
            <a:r>
              <a:rPr dirty="0" sz="1000" spc="85" b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package.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250">
              <a:latin typeface="Palatino Linotype"/>
              <a:cs typeface="Palatino Linotype"/>
            </a:endParaRPr>
          </a:p>
          <a:p>
            <a:pPr marL="346710">
              <a:lnSpc>
                <a:spcPct val="100000"/>
              </a:lnSpc>
              <a:spcBef>
                <a:spcPts val="5"/>
              </a:spcBef>
            </a:pPr>
            <a:r>
              <a:rPr dirty="0" sz="800" spc="-10">
                <a:latin typeface="Courier New"/>
                <a:cs typeface="Courier New"/>
              </a:rPr>
              <a:t>data("MagazinePrices",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"pder")</a:t>
            </a:r>
            <a:endParaRPr sz="800">
              <a:latin typeface="Courier New"/>
              <a:cs typeface="Courier New"/>
            </a:endParaRPr>
          </a:p>
          <a:p>
            <a:pPr marL="1196975" marR="559435" indent="-85090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logitS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glm(change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length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cuminf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cumsales,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MagazinePrices, </a:t>
            </a:r>
            <a:r>
              <a:rPr dirty="0" sz="800">
                <a:latin typeface="Courier New"/>
                <a:cs typeface="Courier New"/>
              </a:rPr>
              <a:t>subset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included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family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binomial(link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'logit'))</a:t>
            </a:r>
            <a:endParaRPr sz="800">
              <a:latin typeface="Courier New"/>
              <a:cs typeface="Courier New"/>
            </a:endParaRPr>
          </a:p>
          <a:p>
            <a:pPr marL="1196975" marR="1287780" indent="-85090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logitD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glm(change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length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cuminf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cumsales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magazine,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MagazinePrices,</a:t>
            </a:r>
            <a:endParaRPr sz="800">
              <a:latin typeface="Courier New"/>
              <a:cs typeface="Courier New"/>
            </a:endParaRPr>
          </a:p>
          <a:p>
            <a:pPr marL="346710" marR="592455" indent="85026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subset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included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family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binomial(link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'logit')) library("survival")</a:t>
            </a:r>
            <a:endParaRPr sz="800">
              <a:latin typeface="Courier New"/>
              <a:cs typeface="Courier New"/>
            </a:endParaRPr>
          </a:p>
          <a:p>
            <a:pPr marL="1379220" marR="984250" indent="-1032510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logitC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clogit(change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length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cuminf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cumsales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strata(id),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MagazinePrices,</a:t>
            </a:r>
            <a:endParaRPr sz="800">
              <a:latin typeface="Courier New"/>
              <a:cs typeface="Courier New"/>
            </a:endParaRPr>
          </a:p>
          <a:p>
            <a:pPr marL="137922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subset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included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1)</a:t>
            </a:r>
            <a:endParaRPr sz="800">
              <a:latin typeface="Courier New"/>
              <a:cs typeface="Courier New"/>
            </a:endParaRPr>
          </a:p>
          <a:p>
            <a:pPr marL="34671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library("texreg")</a:t>
            </a:r>
            <a:endParaRPr sz="800">
              <a:latin typeface="Courier New"/>
              <a:cs typeface="Courier New"/>
            </a:endParaRPr>
          </a:p>
          <a:p>
            <a:pPr marL="34671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screenreg(list(logit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logitS,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"FE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logit"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logitD,</a:t>
            </a:r>
            <a:endParaRPr sz="800">
              <a:latin typeface="Courier New"/>
              <a:cs typeface="Courier New"/>
            </a:endParaRPr>
          </a:p>
          <a:p>
            <a:pPr marL="12573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"cond.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logit"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logitC),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omit.coef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"magazine")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algn="r" marR="1748155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=====================================================</a:t>
            </a:r>
            <a:endParaRPr sz="800">
              <a:latin typeface="Courier New"/>
              <a:cs typeface="Courier New"/>
            </a:endParaRPr>
          </a:p>
          <a:p>
            <a:pPr algn="r" marR="1746250">
              <a:lnSpc>
                <a:spcPct val="100000"/>
              </a:lnSpc>
              <a:spcBef>
                <a:spcPts val="155"/>
              </a:spcBef>
              <a:tabLst>
                <a:tab pos="789305" algn="l"/>
                <a:tab pos="1578610" algn="l"/>
              </a:tabLst>
            </a:pPr>
            <a:r>
              <a:rPr dirty="0" sz="800" spc="-10">
                <a:latin typeface="Courier New"/>
                <a:cs typeface="Courier New"/>
              </a:rPr>
              <a:t>logit</a:t>
            </a:r>
            <a:r>
              <a:rPr dirty="0" sz="800">
                <a:latin typeface="Courier New"/>
                <a:cs typeface="Courier New"/>
              </a:rPr>
              <a:t>	FE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logit</a:t>
            </a:r>
            <a:r>
              <a:rPr dirty="0" sz="800">
                <a:latin typeface="Courier New"/>
                <a:cs typeface="Courier New"/>
              </a:rPr>
              <a:t>	cond.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logit</a:t>
            </a:r>
            <a:endParaRPr sz="800">
              <a:latin typeface="Courier New"/>
              <a:cs typeface="Courier New"/>
            </a:endParaRPr>
          </a:p>
          <a:p>
            <a:pPr algn="r" marR="1766570">
              <a:lnSpc>
                <a:spcPct val="100000"/>
              </a:lnSpc>
              <a:spcBef>
                <a:spcPts val="160"/>
              </a:spcBef>
            </a:pPr>
            <a:r>
              <a:rPr dirty="0" sz="800" spc="110">
                <a:latin typeface="Courier New"/>
                <a:cs typeface="Courier New"/>
              </a:rPr>
              <a:t>––––––––––––––––––––––––––––––––––––––––– </a:t>
            </a:r>
            <a:endParaRPr sz="800">
              <a:latin typeface="Courier New"/>
              <a:cs typeface="Courier New"/>
            </a:endParaRPr>
          </a:p>
          <a:p>
            <a:pPr marL="346710">
              <a:lnSpc>
                <a:spcPct val="100000"/>
              </a:lnSpc>
              <a:spcBef>
                <a:spcPts val="155"/>
              </a:spcBef>
              <a:tabLst>
                <a:tab pos="1439545" algn="l"/>
                <a:tab pos="2229485" algn="l"/>
              </a:tabLst>
            </a:pPr>
            <a:r>
              <a:rPr dirty="0" sz="800" spc="-10">
                <a:latin typeface="Courier New"/>
                <a:cs typeface="Courier New"/>
              </a:rPr>
              <a:t>(Intercept)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1.90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1.18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</a:t>
            </a:r>
            <a:endParaRPr sz="800">
              <a:latin typeface="Courier New"/>
              <a:cs typeface="Courier New"/>
            </a:endParaRPr>
          </a:p>
          <a:p>
            <a:pPr marL="1439545">
              <a:lnSpc>
                <a:spcPct val="100000"/>
              </a:lnSpc>
              <a:spcBef>
                <a:spcPts val="155"/>
              </a:spcBef>
              <a:tabLst>
                <a:tab pos="2229485" algn="l"/>
              </a:tabLst>
            </a:pPr>
            <a:r>
              <a:rPr dirty="0" sz="800" spc="-10">
                <a:latin typeface="Courier New"/>
                <a:cs typeface="Courier New"/>
              </a:rPr>
              <a:t>(0.14)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(0.42)</a:t>
            </a:r>
            <a:endParaRPr sz="800">
              <a:latin typeface="Courier New"/>
              <a:cs typeface="Courier New"/>
            </a:endParaRPr>
          </a:p>
          <a:p>
            <a:pPr marL="346710">
              <a:lnSpc>
                <a:spcPct val="100000"/>
              </a:lnSpc>
              <a:spcBef>
                <a:spcPts val="155"/>
              </a:spcBef>
              <a:tabLst>
                <a:tab pos="1439545" algn="l"/>
                <a:tab pos="2229485" algn="l"/>
                <a:tab pos="3079750" algn="l"/>
              </a:tabLst>
            </a:pPr>
            <a:r>
              <a:rPr dirty="0" sz="800" spc="-10">
                <a:latin typeface="Courier New"/>
                <a:cs typeface="Courier New"/>
              </a:rPr>
              <a:t>length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0.10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0.07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*</a:t>
            </a:r>
            <a:r>
              <a:rPr dirty="0" sz="800">
                <a:latin typeface="Courier New"/>
                <a:cs typeface="Courier New"/>
              </a:rPr>
              <a:t>	1.02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algn="r" marR="1928495">
              <a:lnSpc>
                <a:spcPct val="100000"/>
              </a:lnSpc>
              <a:spcBef>
                <a:spcPts val="155"/>
              </a:spcBef>
              <a:tabLst>
                <a:tab pos="789305" algn="l"/>
                <a:tab pos="1578610" algn="l"/>
              </a:tabLst>
            </a:pPr>
            <a:r>
              <a:rPr dirty="0" sz="800" spc="-10">
                <a:latin typeface="Courier New"/>
                <a:cs typeface="Courier New"/>
              </a:rPr>
              <a:t>(0.03)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(0.03)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(0.28)</a:t>
            </a:r>
            <a:endParaRPr sz="800">
              <a:latin typeface="Courier New"/>
              <a:cs typeface="Courier New"/>
            </a:endParaRPr>
          </a:p>
          <a:p>
            <a:pPr algn="r" marR="1867535">
              <a:lnSpc>
                <a:spcPct val="100000"/>
              </a:lnSpc>
              <a:spcBef>
                <a:spcPts val="155"/>
              </a:spcBef>
              <a:tabLst>
                <a:tab pos="1153795" algn="l"/>
                <a:tab pos="1943100" algn="l"/>
                <a:tab pos="2672080" algn="l"/>
              </a:tabLst>
            </a:pPr>
            <a:r>
              <a:rPr dirty="0" sz="800" spc="-10">
                <a:latin typeface="Courier New"/>
                <a:cs typeface="Courier New"/>
              </a:rPr>
              <a:t>cuminf</a:t>
            </a:r>
            <a:r>
              <a:rPr dirty="0" sz="800">
                <a:latin typeface="Courier New"/>
                <a:cs typeface="Courier New"/>
              </a:rPr>
              <a:t>	6.93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r>
              <a:rPr dirty="0" sz="800">
                <a:latin typeface="Courier New"/>
                <a:cs typeface="Courier New"/>
              </a:rPr>
              <a:t>	8.83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r>
              <a:rPr dirty="0" sz="800">
                <a:latin typeface="Courier New"/>
                <a:cs typeface="Courier New"/>
              </a:rPr>
              <a:t>	19.20</a:t>
            </a:r>
            <a:r>
              <a:rPr dirty="0" sz="800" spc="-50">
                <a:latin typeface="Courier New"/>
                <a:cs typeface="Courier New"/>
              </a:rPr>
              <a:t> *</a:t>
            </a:r>
            <a:endParaRPr sz="800">
              <a:latin typeface="Courier New"/>
              <a:cs typeface="Courier New"/>
            </a:endParaRPr>
          </a:p>
          <a:p>
            <a:pPr algn="r" marR="1928495">
              <a:lnSpc>
                <a:spcPct val="100000"/>
              </a:lnSpc>
              <a:spcBef>
                <a:spcPts val="160"/>
              </a:spcBef>
              <a:tabLst>
                <a:tab pos="789305" algn="l"/>
                <a:tab pos="1578610" algn="l"/>
              </a:tabLst>
            </a:pPr>
            <a:r>
              <a:rPr dirty="0" sz="800" spc="-10">
                <a:latin typeface="Courier New"/>
                <a:cs typeface="Courier New"/>
              </a:rPr>
              <a:t>(1.12)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(1.25)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(7.51)</a:t>
            </a:r>
            <a:endParaRPr sz="800">
              <a:latin typeface="Courier New"/>
              <a:cs typeface="Courier New"/>
            </a:endParaRPr>
          </a:p>
          <a:p>
            <a:pPr algn="r" marR="1867535">
              <a:lnSpc>
                <a:spcPct val="100000"/>
              </a:lnSpc>
              <a:spcBef>
                <a:spcPts val="155"/>
              </a:spcBef>
              <a:tabLst>
                <a:tab pos="1092835" algn="l"/>
                <a:tab pos="1882775" algn="l"/>
                <a:tab pos="2732405" algn="l"/>
              </a:tabLst>
            </a:pPr>
            <a:r>
              <a:rPr dirty="0" sz="800" spc="-10">
                <a:latin typeface="Courier New"/>
                <a:cs typeface="Courier New"/>
              </a:rPr>
              <a:t>cumsales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 spc="-20">
                <a:latin typeface="Courier New"/>
                <a:cs typeface="Courier New"/>
              </a:rPr>
              <a:t>0.36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 spc="-20">
                <a:latin typeface="Courier New"/>
                <a:cs typeface="Courier New"/>
              </a:rPr>
              <a:t>1.14</a:t>
            </a:r>
            <a:r>
              <a:rPr dirty="0" sz="800">
                <a:latin typeface="Courier New"/>
                <a:cs typeface="Courier New"/>
              </a:rPr>
              <a:t>	7.60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*</a:t>
            </a:r>
            <a:endParaRPr sz="800">
              <a:latin typeface="Courier New"/>
              <a:cs typeface="Courier New"/>
            </a:endParaRPr>
          </a:p>
          <a:p>
            <a:pPr algn="r" marR="1928495">
              <a:lnSpc>
                <a:spcPct val="100000"/>
              </a:lnSpc>
              <a:spcBef>
                <a:spcPts val="155"/>
              </a:spcBef>
              <a:tabLst>
                <a:tab pos="789305" algn="l"/>
                <a:tab pos="1578610" algn="l"/>
              </a:tabLst>
            </a:pPr>
            <a:r>
              <a:rPr dirty="0" sz="800" spc="-10">
                <a:latin typeface="Courier New"/>
                <a:cs typeface="Courier New"/>
              </a:rPr>
              <a:t>(0.98)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(1.06)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(3.46)</a:t>
            </a:r>
            <a:endParaRPr sz="800">
              <a:latin typeface="Courier New"/>
              <a:cs typeface="Courier New"/>
            </a:endParaRPr>
          </a:p>
          <a:p>
            <a:pPr algn="r" marR="1766570">
              <a:lnSpc>
                <a:spcPct val="100000"/>
              </a:lnSpc>
              <a:spcBef>
                <a:spcPts val="155"/>
              </a:spcBef>
            </a:pPr>
            <a:r>
              <a:rPr dirty="0" sz="800" spc="110">
                <a:latin typeface="Courier New"/>
                <a:cs typeface="Courier New"/>
              </a:rPr>
              <a:t>––––––––––––––––––––––––––––––––––––––––– 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67532" y="6015043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2" y="140703"/>
                </a:lnTo>
                <a:lnTo>
                  <a:pt x="4985192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3204438" y="5996913"/>
            <a:ext cx="3771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173.44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567529" y="6156667"/>
            <a:ext cx="4985385" cy="566420"/>
          </a:xfrm>
          <a:custGeom>
            <a:avLst/>
            <a:gdLst/>
            <a:ahLst/>
            <a:cxnLst/>
            <a:rect l="l" t="t" r="r" b="b"/>
            <a:pathLst>
              <a:path w="4985385" h="566420">
                <a:moveTo>
                  <a:pt x="4985182" y="425196"/>
                </a:moveTo>
                <a:lnTo>
                  <a:pt x="0" y="425196"/>
                </a:lnTo>
                <a:lnTo>
                  <a:pt x="0" y="565899"/>
                </a:lnTo>
                <a:lnTo>
                  <a:pt x="4985182" y="565899"/>
                </a:lnTo>
                <a:lnTo>
                  <a:pt x="4985182" y="425196"/>
                </a:lnTo>
                <a:close/>
              </a:path>
              <a:path w="4985385" h="566420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566420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56642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1564581" y="5976645"/>
            <a:ext cx="438150" cy="73406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1008.90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1028.63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-500.45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1000.90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60"/>
              </a:spcBef>
            </a:pPr>
            <a:r>
              <a:rPr dirty="0" sz="800" spc="-20">
                <a:latin typeface="Courier New"/>
                <a:cs typeface="Courier New"/>
              </a:rPr>
              <a:t>1026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354109" y="5976645"/>
            <a:ext cx="438150" cy="73406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1028.35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1230.62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-473.18</a:t>
            </a:r>
            <a:endParaRPr sz="800">
              <a:latin typeface="Courier New"/>
              <a:cs typeface="Courier New"/>
            </a:endParaRPr>
          </a:p>
          <a:p>
            <a:pPr marL="6032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946.35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60"/>
              </a:spcBef>
            </a:pPr>
            <a:r>
              <a:rPr dirty="0" sz="800" spc="-20">
                <a:latin typeface="Courier New"/>
                <a:cs typeface="Courier New"/>
              </a:rPr>
              <a:t>1026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567529" y="6722109"/>
            <a:ext cx="4985385" cy="567690"/>
          </a:xfrm>
          <a:custGeom>
            <a:avLst/>
            <a:gdLst/>
            <a:ahLst/>
            <a:cxnLst/>
            <a:rect l="l" t="t" r="r" b="b"/>
            <a:pathLst>
              <a:path w="4985385" h="567690">
                <a:moveTo>
                  <a:pt x="4985182" y="426567"/>
                </a:moveTo>
                <a:lnTo>
                  <a:pt x="0" y="426567"/>
                </a:lnTo>
                <a:lnTo>
                  <a:pt x="0" y="567270"/>
                </a:lnTo>
                <a:lnTo>
                  <a:pt x="4985182" y="567270"/>
                </a:lnTo>
                <a:lnTo>
                  <a:pt x="4985182" y="426567"/>
                </a:lnTo>
                <a:close/>
              </a:path>
              <a:path w="4985385" h="567690">
                <a:moveTo>
                  <a:pt x="4985182" y="284835"/>
                </a:moveTo>
                <a:lnTo>
                  <a:pt x="0" y="284835"/>
                </a:lnTo>
                <a:lnTo>
                  <a:pt x="0" y="425538"/>
                </a:lnTo>
                <a:lnTo>
                  <a:pt x="4985182" y="425538"/>
                </a:lnTo>
                <a:lnTo>
                  <a:pt x="4985182" y="284835"/>
                </a:lnTo>
                <a:close/>
              </a:path>
              <a:path w="4985385" h="567690">
                <a:moveTo>
                  <a:pt x="4985182" y="0"/>
                </a:moveTo>
                <a:lnTo>
                  <a:pt x="0" y="0"/>
                </a:lnTo>
                <a:lnTo>
                  <a:pt x="0" y="141617"/>
                </a:lnTo>
                <a:lnTo>
                  <a:pt x="0" y="142189"/>
                </a:lnTo>
                <a:lnTo>
                  <a:pt x="0" y="283806"/>
                </a:lnTo>
                <a:lnTo>
                  <a:pt x="4985182" y="283806"/>
                </a:lnTo>
                <a:lnTo>
                  <a:pt x="4985182" y="142189"/>
                </a:lnTo>
                <a:lnTo>
                  <a:pt x="4985182" y="141617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592787" y="5976645"/>
            <a:ext cx="862965" cy="13011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672465">
              <a:lnSpc>
                <a:spcPct val="116300"/>
              </a:lnSpc>
              <a:spcBef>
                <a:spcPts val="100"/>
              </a:spcBef>
            </a:pPr>
            <a:r>
              <a:rPr dirty="0" sz="800" spc="-25">
                <a:latin typeface="Courier New"/>
                <a:cs typeface="Courier New"/>
              </a:rPr>
              <a:t>AIC BIC</a:t>
            </a:r>
            <a:endParaRPr sz="800">
              <a:latin typeface="Courier New"/>
              <a:cs typeface="Courier New"/>
            </a:endParaRPr>
          </a:p>
          <a:p>
            <a:pPr marR="5080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Log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Likelihood Deviance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85"/>
              </a:spcBef>
            </a:pPr>
            <a:r>
              <a:rPr dirty="0" sz="800">
                <a:latin typeface="Courier New"/>
                <a:cs typeface="Courier New"/>
              </a:rPr>
              <a:t>Num.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obs.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R</a:t>
            </a:r>
            <a:r>
              <a:rPr dirty="0" sz="800" spc="-280">
                <a:latin typeface="Courier New"/>
                <a:cs typeface="Courier New"/>
              </a:rPr>
              <a:t> </a:t>
            </a:r>
            <a:r>
              <a:rPr dirty="0" sz="800" spc="-254" i="1">
                <a:latin typeface="Meiryo"/>
                <a:cs typeface="Meiryo"/>
              </a:rPr>
              <a:t>̂</a:t>
            </a:r>
            <a:r>
              <a:rPr dirty="0" sz="800" spc="-65" i="1">
                <a:latin typeface="Meiryo"/>
                <a:cs typeface="Meiryo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2</a:t>
            </a:r>
            <a:endParaRPr sz="800">
              <a:latin typeface="Courier New"/>
              <a:cs typeface="Courier New"/>
            </a:endParaRPr>
          </a:p>
          <a:p>
            <a:pPr marR="18669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Max.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</a:t>
            </a:r>
            <a:r>
              <a:rPr dirty="0" sz="800" spc="-280">
                <a:latin typeface="Courier New"/>
                <a:cs typeface="Courier New"/>
              </a:rPr>
              <a:t> </a:t>
            </a:r>
            <a:r>
              <a:rPr dirty="0" sz="800" spc="-254" i="1">
                <a:latin typeface="Meiryo"/>
                <a:cs typeface="Meiryo"/>
              </a:rPr>
              <a:t>̂</a:t>
            </a:r>
            <a:r>
              <a:rPr dirty="0" sz="800" spc="-70" i="1">
                <a:latin typeface="Meiryo"/>
                <a:cs typeface="Meiryo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2 </a:t>
            </a:r>
            <a:r>
              <a:rPr dirty="0" sz="800">
                <a:latin typeface="Courier New"/>
                <a:cs typeface="Courier New"/>
              </a:rPr>
              <a:t>Num.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events Missings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143623" y="6543459"/>
            <a:ext cx="460375" cy="73406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4"/>
              </a:spcBef>
            </a:pPr>
            <a:r>
              <a:rPr dirty="0" sz="800" spc="-20">
                <a:latin typeface="Courier New"/>
                <a:cs typeface="Courier New"/>
              </a:rPr>
              <a:t>1026</a:t>
            </a:r>
            <a:endParaRPr sz="800">
              <a:latin typeface="Courier New"/>
              <a:cs typeface="Courier New"/>
            </a:endParaRPr>
          </a:p>
          <a:p>
            <a:pPr marL="204470">
              <a:lnSpc>
                <a:spcPct val="100000"/>
              </a:lnSpc>
              <a:spcBef>
                <a:spcPts val="155"/>
              </a:spcBef>
            </a:pPr>
            <a:r>
              <a:rPr dirty="0" sz="800" spc="-20">
                <a:latin typeface="Courier New"/>
                <a:cs typeface="Courier New"/>
              </a:rPr>
              <a:t>0.20</a:t>
            </a:r>
            <a:endParaRPr sz="800">
              <a:latin typeface="Courier New"/>
              <a:cs typeface="Courier New"/>
            </a:endParaRPr>
          </a:p>
          <a:p>
            <a:pPr marL="204470">
              <a:lnSpc>
                <a:spcPct val="100000"/>
              </a:lnSpc>
              <a:spcBef>
                <a:spcPts val="155"/>
              </a:spcBef>
            </a:pPr>
            <a:r>
              <a:rPr dirty="0" sz="800" spc="-20">
                <a:latin typeface="Courier New"/>
                <a:cs typeface="Courier New"/>
              </a:rPr>
              <a:t>0.32</a:t>
            </a:r>
            <a:endParaRPr sz="800">
              <a:latin typeface="Courier New"/>
              <a:cs typeface="Courier New"/>
            </a:endParaRPr>
          </a:p>
          <a:p>
            <a:pPr algn="r" marR="209550">
              <a:lnSpc>
                <a:spcPct val="100000"/>
              </a:lnSpc>
              <a:spcBef>
                <a:spcPts val="155"/>
              </a:spcBef>
            </a:pPr>
            <a:r>
              <a:rPr dirty="0" sz="800" spc="-25">
                <a:latin typeface="Courier New"/>
                <a:cs typeface="Courier New"/>
              </a:rPr>
              <a:t>213</a:t>
            </a:r>
            <a:endParaRPr sz="800">
              <a:latin typeface="Courier New"/>
              <a:cs typeface="Courier New"/>
            </a:endParaRPr>
          </a:p>
          <a:p>
            <a:pPr algn="r" marR="209550">
              <a:lnSpc>
                <a:spcPct val="100000"/>
              </a:lnSpc>
              <a:spcBef>
                <a:spcPts val="160"/>
              </a:spcBef>
            </a:pPr>
            <a:r>
              <a:rPr dirty="0" sz="800" spc="-5">
                <a:latin typeface="Courier New"/>
                <a:cs typeface="Courier New"/>
              </a:rPr>
              <a:t>0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567529" y="7290409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554827" y="7252004"/>
            <a:ext cx="4959985" cy="83566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37465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=====================================================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 spc="180">
                <a:latin typeface="Courier New"/>
                <a:cs typeface="Courier New"/>
              </a:rPr>
              <a:t>***p&lt;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0.001,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229">
                <a:latin typeface="Courier New"/>
                <a:cs typeface="Courier New"/>
              </a:rPr>
              <a:t>**p&lt;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310">
                <a:latin typeface="Courier New"/>
                <a:cs typeface="Courier New"/>
              </a:rPr>
              <a:t>*p&lt;</a:t>
            </a:r>
            <a:r>
              <a:rPr dirty="0" sz="800" spc="-20">
                <a:latin typeface="Courier New"/>
                <a:cs typeface="Courier New"/>
              </a:rPr>
              <a:t> 0.05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00">
              <a:latin typeface="Courier New"/>
              <a:cs typeface="Courier New"/>
            </a:endParaRPr>
          </a:p>
          <a:p>
            <a:pPr marL="12700" marR="5080" indent="107950">
              <a:lnSpc>
                <a:spcPct val="100000"/>
              </a:lnSpc>
            </a:pPr>
            <a:r>
              <a:rPr dirty="0" sz="1000" spc="-10">
                <a:latin typeface="Palatino Linotype"/>
                <a:cs typeface="Palatino Linotype"/>
              </a:rPr>
              <a:t>Note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coeﬃcient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length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period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since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last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price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change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has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expected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positive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sign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signiﬁcant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only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logit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640363" y="607782"/>
            <a:ext cx="21723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Count</a:t>
            </a:r>
            <a:r>
              <a:rPr dirty="0" sz="800" spc="-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Limited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Dependent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Variables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223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17978" y="858543"/>
            <a:ext cx="5062220" cy="28663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lvl="1" marL="427990" indent="-365125">
              <a:lnSpc>
                <a:spcPct val="100000"/>
              </a:lnSpc>
              <a:spcBef>
                <a:spcPts val="95"/>
              </a:spcBef>
              <a:buAutoNum type="arabicPeriod" startAt="2"/>
              <a:tabLst>
                <a:tab pos="427990" algn="l"/>
                <a:tab pos="428625" algn="l"/>
              </a:tabLst>
            </a:pPr>
            <a:r>
              <a:rPr dirty="0" sz="1250" b="1">
                <a:latin typeface="Calibri"/>
                <a:cs typeface="Calibri"/>
              </a:rPr>
              <a:t>Censored</a:t>
            </a:r>
            <a:r>
              <a:rPr dirty="0" sz="1250" spc="9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or</a:t>
            </a:r>
            <a:r>
              <a:rPr dirty="0" sz="1250" spc="10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Truncated</a:t>
            </a:r>
            <a:r>
              <a:rPr dirty="0" sz="1250" spc="9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Dependent</a:t>
            </a:r>
            <a:r>
              <a:rPr dirty="0" sz="1250" spc="105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Variable</a:t>
            </a:r>
            <a:endParaRPr sz="125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40"/>
              </a:spcBef>
              <a:buFont typeface="Calibri"/>
              <a:buAutoNum type="arabicPeriod" startAt="2"/>
            </a:pPr>
            <a:endParaRPr sz="900">
              <a:latin typeface="Calibri"/>
              <a:cs typeface="Calibri"/>
            </a:endParaRPr>
          </a:p>
          <a:p>
            <a:pPr lvl="2" marL="452755" indent="-389890">
              <a:lnSpc>
                <a:spcPct val="100000"/>
              </a:lnSpc>
              <a:buAutoNum type="arabicPeriod"/>
              <a:tabLst>
                <a:tab pos="453390" algn="l"/>
              </a:tabLst>
            </a:pPr>
            <a:r>
              <a:rPr dirty="0" sz="1000" spc="-10" b="1">
                <a:latin typeface="Calibri"/>
                <a:cs typeface="Calibri"/>
              </a:rPr>
              <a:t>Introduction</a:t>
            </a:r>
            <a:endParaRPr sz="1000">
              <a:latin typeface="Calibri"/>
              <a:cs typeface="Calibri"/>
            </a:endParaRPr>
          </a:p>
          <a:p>
            <a:pPr marL="63500" marR="55880">
              <a:lnSpc>
                <a:spcPct val="100000"/>
              </a:lnSpc>
              <a:spcBef>
                <a:spcPts val="595"/>
              </a:spcBef>
            </a:pPr>
            <a:r>
              <a:rPr dirty="0" sz="1000" spc="-60">
                <a:latin typeface="Palatino Linotype"/>
                <a:cs typeface="Palatino Linotype"/>
              </a:rPr>
              <a:t>It’s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often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economics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response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observed</a:t>
            </a:r>
            <a:r>
              <a:rPr dirty="0" sz="1000" spc="-20">
                <a:latin typeface="Palatino Linotype"/>
                <a:cs typeface="Palatino Linotype"/>
              </a:rPr>
              <a:t> 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certain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range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values;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say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dependent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truncated.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example:</a:t>
            </a:r>
            <a:endParaRPr sz="1000">
              <a:latin typeface="Palatino Linotype"/>
              <a:cs typeface="Palatino Linotype"/>
            </a:endParaRPr>
          </a:p>
          <a:p>
            <a:pPr marL="192405" indent="-129539">
              <a:lnSpc>
                <a:spcPts val="1200"/>
              </a:lnSpc>
              <a:spcBef>
                <a:spcPts val="590"/>
              </a:spcBef>
              <a:buFont typeface="Cambria"/>
              <a:buChar char="•"/>
              <a:tabLst>
                <a:tab pos="19304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if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response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proportion,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necessarily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left-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truncated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right-</a:t>
            </a:r>
            <a:r>
              <a:rPr dirty="0" sz="1000" spc="-35">
                <a:latin typeface="Palatino Linotype"/>
                <a:cs typeface="Palatino Linotype"/>
              </a:rPr>
              <a:t>truncated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1,</a:t>
            </a:r>
            <a:endParaRPr sz="1000">
              <a:latin typeface="Palatino Linotype"/>
              <a:cs typeface="Palatino Linotype"/>
            </a:endParaRPr>
          </a:p>
          <a:p>
            <a:pPr marL="192405" indent="-129539">
              <a:lnSpc>
                <a:spcPts val="1195"/>
              </a:lnSpc>
              <a:buFont typeface="Cambria"/>
              <a:buChar char="•"/>
              <a:tabLst>
                <a:tab pos="1930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consumption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good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necessarily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positive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therefore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left-</a:t>
            </a:r>
            <a:r>
              <a:rPr dirty="0" sz="1000" spc="-30">
                <a:latin typeface="Palatino Linotype"/>
                <a:cs typeface="Palatino Linotype"/>
              </a:rPr>
              <a:t>truncated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0,</a:t>
            </a:r>
            <a:endParaRPr sz="1000">
              <a:latin typeface="Palatino Linotype"/>
              <a:cs typeface="Palatino Linotype"/>
            </a:endParaRPr>
          </a:p>
          <a:p>
            <a:pPr marL="192405" marR="55880" indent="-129539">
              <a:lnSpc>
                <a:spcPts val="1200"/>
              </a:lnSpc>
              <a:spcBef>
                <a:spcPts val="35"/>
              </a:spcBef>
              <a:buFont typeface="Cambria"/>
              <a:buChar char="•"/>
              <a:tabLst>
                <a:tab pos="193040" algn="l"/>
              </a:tabLst>
            </a:pP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demand</a:t>
            </a:r>
            <a:r>
              <a:rPr dirty="0" sz="1000">
                <a:latin typeface="Palatino Linotype"/>
                <a:cs typeface="Palatino Linotype"/>
              </a:rPr>
              <a:t> 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 </a:t>
            </a:r>
            <a:r>
              <a:rPr dirty="0" sz="1000" spc="-10">
                <a:latin typeface="Palatino Linotype"/>
                <a:cs typeface="Palatino Linotype"/>
              </a:rPr>
              <a:t>sports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event</a:t>
            </a:r>
            <a:r>
              <a:rPr dirty="0" sz="1000">
                <a:latin typeface="Palatino Linotype"/>
                <a:cs typeface="Palatino Linotype"/>
              </a:rPr>
              <a:t> 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necessarily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lower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 </a:t>
            </a:r>
            <a:r>
              <a:rPr dirty="0" sz="1000" spc="-20">
                <a:latin typeface="Palatino Linotype"/>
                <a:cs typeface="Palatino Linotype"/>
              </a:rPr>
              <a:t>equal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number</a:t>
            </a:r>
            <a:r>
              <a:rPr dirty="0" sz="1000">
                <a:latin typeface="Palatino Linotype"/>
                <a:cs typeface="Palatino Linotype"/>
              </a:rPr>
              <a:t> 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seats</a:t>
            </a:r>
            <a:r>
              <a:rPr dirty="0" sz="1000">
                <a:latin typeface="Palatino Linotype"/>
                <a:cs typeface="Palatino Linotype"/>
              </a:rPr>
              <a:t> 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stadium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therefore</a:t>
            </a:r>
            <a:r>
              <a:rPr dirty="0" sz="1000" spc="-20">
                <a:latin typeface="Palatino Linotype"/>
                <a:cs typeface="Palatino Linotype"/>
              </a:rPr>
              <a:t> right- </a:t>
            </a:r>
            <a:r>
              <a:rPr dirty="0" sz="1000" spc="-30">
                <a:latin typeface="Palatino Linotype"/>
                <a:cs typeface="Palatino Linotype"/>
              </a:rPr>
              <a:t>truncated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this </a:t>
            </a:r>
            <a:r>
              <a:rPr dirty="0" sz="1000" spc="-10">
                <a:latin typeface="Palatino Linotype"/>
                <a:cs typeface="Palatino Linotype"/>
              </a:rPr>
              <a:t>capacity.</a:t>
            </a:r>
            <a:endParaRPr sz="1000">
              <a:latin typeface="Palatino Linotype"/>
              <a:cs typeface="Palatino Linotype"/>
            </a:endParaRPr>
          </a:p>
          <a:p>
            <a:pPr marL="63500" marR="55880" indent="107950">
              <a:lnSpc>
                <a:spcPct val="100000"/>
              </a:lnSpc>
              <a:spcBef>
                <a:spcPts val="550"/>
              </a:spcBef>
            </a:pPr>
            <a:r>
              <a:rPr dirty="0" sz="1000" spc="-25">
                <a:latin typeface="Palatino Linotype"/>
                <a:cs typeface="Palatino Linotype"/>
              </a:rPr>
              <a:t>From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now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consider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common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case,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left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truncation,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but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50">
                <a:latin typeface="Palatino Linotype"/>
                <a:cs typeface="Palatino Linotype"/>
              </a:rPr>
              <a:t>models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present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easily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extend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left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or/and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right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truncations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value.</a:t>
            </a:r>
            <a:endParaRPr sz="1000">
              <a:latin typeface="Palatino Linotype"/>
              <a:cs typeface="Palatino Linotype"/>
            </a:endParaRPr>
          </a:p>
          <a:p>
            <a:pPr marL="171450">
              <a:lnSpc>
                <a:spcPts val="1190"/>
              </a:lnSpc>
            </a:pPr>
            <a:r>
              <a:rPr dirty="0" sz="1000" spc="-55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usual,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assume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dependent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represented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latent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variable</a:t>
            </a:r>
            <a:endParaRPr sz="1000">
              <a:latin typeface="Palatino Linotype"/>
              <a:cs typeface="Palatino Linotype"/>
            </a:endParaRPr>
          </a:p>
          <a:p>
            <a:pPr marL="63500">
              <a:lnSpc>
                <a:spcPts val="1200"/>
              </a:lnSpc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∗</a:t>
            </a:r>
            <a:r>
              <a:rPr dirty="0" baseline="29914" sz="975" spc="179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 </a:t>
            </a:r>
            <a:r>
              <a:rPr dirty="0" sz="1000" spc="-40">
                <a:latin typeface="Palatino Linotype"/>
                <a:cs typeface="Palatino Linotype"/>
              </a:rPr>
              <a:t>equals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55">
                <a:latin typeface="Palatino Linotype"/>
                <a:cs typeface="Palatino Linotype"/>
              </a:rPr>
              <a:t>sum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linear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combination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covariates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 </a:t>
            </a:r>
            <a:r>
              <a:rPr dirty="0" sz="1000" spc="-10">
                <a:latin typeface="Palatino Linotype"/>
                <a:cs typeface="Palatino Linotype"/>
              </a:rPr>
              <a:t>term.</a:t>
            </a:r>
            <a:endParaRPr sz="1000">
              <a:latin typeface="Palatino Linotype"/>
              <a:cs typeface="Palatino Linotype"/>
            </a:endParaRPr>
          </a:p>
          <a:p>
            <a:pPr marL="410845">
              <a:lnSpc>
                <a:spcPct val="100000"/>
              </a:lnSpc>
              <a:spcBef>
                <a:spcPts val="5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34188" sz="975">
                <a:latin typeface="Cambria"/>
                <a:cs typeface="Cambria"/>
              </a:rPr>
              <a:t>∗</a:t>
            </a:r>
            <a:r>
              <a:rPr dirty="0" baseline="34188" sz="975" spc="232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459" i="1">
                <a:latin typeface="Meiryo"/>
                <a:cs typeface="Meiryo"/>
              </a:rPr>
              <a:t/>
            </a:r>
            <a:r>
              <a:rPr dirty="0" baseline="34188" sz="975" spc="-97" i="1">
                <a:latin typeface="Meiryo"/>
                <a:cs typeface="Meiryo"/>
              </a:rPr>
              <a:t>⊤</a:t>
            </a:r>
            <a:r>
              <a:rPr dirty="0" sz="1000" spc="-45" i="1">
                <a:latin typeface="Palatino Linotype"/>
                <a:cs typeface="Palatino Linotype"/>
              </a:rPr>
              <a:t>z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34188" sz="975" spc="82">
                <a:latin typeface="Cambria"/>
                <a:cs typeface="Cambria"/>
              </a:rPr>
              <a:t>∗</a:t>
            </a:r>
            <a:endParaRPr baseline="34188" sz="975">
              <a:latin typeface="Cambria"/>
              <a:cs typeface="Cambria"/>
            </a:endParaRPr>
          </a:p>
          <a:p>
            <a:pPr marL="63500" marR="55880" indent="107950">
              <a:lnSpc>
                <a:spcPct val="100000"/>
              </a:lnSpc>
              <a:spcBef>
                <a:spcPts val="59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response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equals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∗</a:t>
            </a:r>
            <a:r>
              <a:rPr dirty="0" baseline="29914" sz="975" spc="202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truncated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zone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(i.e., here,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it’s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strictly </a:t>
            </a:r>
            <a:r>
              <a:rPr dirty="0" sz="1000" spc="-40">
                <a:latin typeface="Palatino Linotype"/>
                <a:cs typeface="Palatino Linotype"/>
              </a:rPr>
              <a:t>positive)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equals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truncature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(here,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0)</a:t>
            </a:r>
            <a:r>
              <a:rPr dirty="0" sz="1000" spc="-10">
                <a:latin typeface="Palatino Linotype"/>
                <a:cs typeface="Palatino Linotype"/>
              </a:rPr>
              <a:t> otherwise.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651403" y="3764356"/>
            <a:ext cx="3082290" cy="5473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04800">
              <a:lnSpc>
                <a:spcPts val="12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∗</a:t>
            </a:r>
            <a:r>
              <a:rPr dirty="0" baseline="29914" sz="975" spc="232">
                <a:latin typeface="Cambria"/>
                <a:cs typeface="Cambria"/>
              </a:rPr>
              <a:t> </a:t>
            </a:r>
            <a:r>
              <a:rPr dirty="0" sz="1000" spc="130">
                <a:latin typeface="Arial"/>
                <a:cs typeface="Arial"/>
              </a:rPr>
              <a:t>≤</a:t>
            </a:r>
            <a:r>
              <a:rPr dirty="0" sz="1000" spc="-25">
                <a:latin typeface="Arial"/>
                <a:cs typeface="Arial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>
                <a:latin typeface="Lucida Sans Unicode"/>
                <a:cs typeface="Lucida Sans Unicode"/>
              </a:rPr>
              <a:t>⇒</a:t>
            </a:r>
            <a:r>
              <a:rPr dirty="0" sz="1000" spc="80">
                <a:latin typeface="Lucida Sans Unicode"/>
                <a:cs typeface="Lucida Sans Unicod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304800">
              <a:lnSpc>
                <a:spcPts val="1200"/>
              </a:lnSpc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∗</a:t>
            </a:r>
            <a:r>
              <a:rPr dirty="0" baseline="29914" sz="975" spc="202">
                <a:latin typeface="Cambria"/>
                <a:cs typeface="Cambria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>
                <a:latin typeface="Lucida Sans Unicode"/>
                <a:cs typeface="Lucida Sans Unicode"/>
              </a:rPr>
              <a:t>⇒</a:t>
            </a:r>
            <a:r>
              <a:rPr dirty="0" sz="1000" spc="80">
                <a:latin typeface="Lucida Sans Unicode"/>
                <a:cs typeface="Lucida Sans Unicod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y</a:t>
            </a:r>
            <a:r>
              <a:rPr dirty="0" baseline="29914" sz="975" spc="-37">
                <a:latin typeface="Cambria"/>
                <a:cs typeface="Cambria"/>
              </a:rPr>
              <a:t>∗</a:t>
            </a:r>
            <a:endParaRPr baseline="29914" sz="975">
              <a:latin typeface="Cambria"/>
              <a:cs typeface="Cambria"/>
            </a:endParaRPr>
          </a:p>
          <a:p>
            <a:pPr marL="38100">
              <a:lnSpc>
                <a:spcPct val="100000"/>
              </a:lnSpc>
              <a:spcBef>
                <a:spcPts val="515"/>
              </a:spcBef>
            </a:pPr>
            <a:r>
              <a:rPr dirty="0" sz="1000" spc="-70">
                <a:latin typeface="Palatino Linotype"/>
                <a:cs typeface="Palatino Linotype"/>
              </a:rPr>
              <a:t>Two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kinds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samples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264906" y="3841627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(9.8)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0688" y="4361796"/>
            <a:ext cx="5036820" cy="374522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79705" marR="43180" indent="-129539">
              <a:lnSpc>
                <a:spcPct val="100000"/>
              </a:lnSpc>
              <a:spcBef>
                <a:spcPts val="95"/>
              </a:spcBef>
              <a:buFont typeface="Cambria"/>
              <a:buChar char="•"/>
              <a:tabLst>
                <a:tab pos="18034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when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only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-12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ai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(we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60">
                <a:latin typeface="Palatino Linotype"/>
                <a:cs typeface="Palatino Linotype"/>
              </a:rPr>
              <a:t>don</a:t>
            </a:r>
            <a:r>
              <a:rPr dirty="0" sz="1000" spc="-60">
                <a:latin typeface="Palatino Linotype"/>
                <a:cs typeface="Palatino Linotype"/>
              </a:rPr>
              <a:t>’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60">
                <a:latin typeface="Palatino Linotype"/>
                <a:cs typeface="Palatino Linotype"/>
              </a:rPr>
              <a:t>now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lu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spc="-80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8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 </a:t>
            </a:r>
            <a:r>
              <a:rPr dirty="0" sz="1000" spc="-30">
                <a:latin typeface="Palatino Linotype"/>
                <a:cs typeface="Palatino Linotype"/>
              </a:rPr>
              <a:t>zone),</a:t>
            </a:r>
            <a:endParaRPr sz="1000">
              <a:latin typeface="Palatino Linotype"/>
              <a:cs typeface="Palatino Linotype"/>
            </a:endParaRPr>
          </a:p>
          <a:p>
            <a:pPr algn="just" marL="179705" marR="43180" indent="-129539">
              <a:lnSpc>
                <a:spcPts val="1200"/>
              </a:lnSpc>
              <a:spcBef>
                <a:spcPts val="25"/>
              </a:spcBef>
              <a:buFont typeface="Cambria"/>
              <a:buChar char="•"/>
              <a:tabLst>
                <a:tab pos="18034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29914" sz="975" spc="-15">
                <a:latin typeface="Cambria"/>
                <a:cs typeface="Cambria"/>
              </a:rPr>
              <a:t>∗</a:t>
            </a:r>
            <a:r>
              <a:rPr dirty="0" baseline="29914" sz="975">
                <a:latin typeface="Cambria"/>
                <a:cs typeface="Cambria"/>
              </a:rPr>
              <a:t> </a:t>
            </a:r>
            <a:r>
              <a:rPr dirty="0" baseline="29914" sz="975" spc="-7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inside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side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Palatino Linotype"/>
                <a:cs typeface="Palatino Linotype"/>
              </a:rPr>
              <a:t>one.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ct val="100000"/>
              </a:lnSpc>
              <a:spcBef>
                <a:spcPts val="550"/>
              </a:spcBef>
            </a:pP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onom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all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obit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(</a:t>
            </a:r>
            <a:r>
              <a:rPr dirty="0" sz="1000" spc="-5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bin,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1958).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15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e’ll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when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20">
                <a:latin typeface="Palatino Linotype"/>
                <a:cs typeface="Palatino Linotype"/>
              </a:rPr>
              <a:t>rst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ind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ond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45">
                <a:latin typeface="Palatino Linotype"/>
                <a:cs typeface="Palatino Linotype"/>
              </a:rPr>
              <a:t>ind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ple.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ts val="1200"/>
              </a:lnSpc>
              <a:spcBef>
                <a:spcPts val="25"/>
              </a:spcBef>
            </a:pP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’ll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20">
                <a:latin typeface="Palatino Linotype"/>
                <a:cs typeface="Palatino Linotype"/>
              </a:rPr>
              <a:t>rst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nal</a:t>
            </a:r>
            <a:r>
              <a:rPr dirty="0" sz="1000" spc="-4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ze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85">
                <a:latin typeface="Palatino Linotype"/>
                <a:cs typeface="Palatino Linotype"/>
              </a:rPr>
              <a:t>h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ppl</a:t>
            </a:r>
            <a:r>
              <a:rPr dirty="0" sz="1000" spc="-7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ssion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e’ll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non</a:t>
            </a:r>
            <a:r>
              <a:rPr dirty="0" sz="1000" spc="5">
                <a:latin typeface="Palatino Linotype"/>
                <a:cs typeface="Palatino Linotype"/>
              </a:rPr>
              <a:t>-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ram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mo</a:t>
            </a:r>
            <a:r>
              <a:rPr dirty="0" sz="1000" spc="-40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ng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iﬁc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while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ma</a:t>
            </a:r>
            <a:r>
              <a:rPr dirty="0" sz="1000" spc="-40">
                <a:latin typeface="Palatino Linotype"/>
                <a:cs typeface="Palatino Linotype"/>
              </a:rPr>
              <a:t>k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inimal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’ll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ude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55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lih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onger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hom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bution.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25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9.2.2</a:t>
            </a:r>
            <a:r>
              <a:rPr dirty="0" sz="1000" spc="36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Ordinary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Least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Squares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Estimator</a:t>
            </a:r>
            <a:endParaRPr sz="1000">
              <a:latin typeface="Calibri"/>
              <a:cs typeface="Calibri"/>
            </a:endParaRPr>
          </a:p>
          <a:p>
            <a:pPr marL="50800" marR="43180">
              <a:lnSpc>
                <a:spcPct val="100000"/>
              </a:lnSpc>
              <a:spcBef>
                <a:spcPts val="595"/>
              </a:spcBef>
            </a:pPr>
            <a:r>
              <a:rPr dirty="0" sz="1000">
                <a:latin typeface="Palatino Linotype"/>
                <a:cs typeface="Palatino Linotype"/>
              </a:rPr>
              <a:t>Let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sz="1000" spc="14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density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distribution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29914" sz="975" spc="-67">
                <a:latin typeface="Cambria"/>
                <a:cs typeface="Cambria"/>
              </a:rPr>
              <a:t>∗</a:t>
            </a:r>
            <a:r>
              <a:rPr dirty="0" baseline="29914" sz="975" spc="209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supposed,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without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loss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generality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 </a:t>
            </a:r>
            <a:r>
              <a:rPr dirty="0" sz="1000" spc="-50">
                <a:latin typeface="Palatino Linotype"/>
                <a:cs typeface="Palatino Linotype"/>
              </a:rPr>
              <a:t>long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contains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intercept,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expected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value.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have: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590"/>
              </a:spcBef>
            </a:pP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Cambria"/>
                <a:cs typeface="Cambria"/>
              </a:rPr>
              <a:t>(</a:t>
            </a:r>
            <a:r>
              <a:rPr dirty="0" sz="1000" spc="-25" i="1">
                <a:latin typeface="Palatino Linotype"/>
                <a:cs typeface="Palatino Linotype"/>
              </a:rPr>
              <a:t>y</a:t>
            </a:r>
            <a:r>
              <a:rPr dirty="0" baseline="34188" sz="975" spc="-37">
                <a:latin typeface="Cambria"/>
                <a:cs typeface="Cambria"/>
              </a:rPr>
              <a:t>∗</a:t>
            </a:r>
            <a:r>
              <a:rPr dirty="0" baseline="34188" sz="975" spc="262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>
                <a:latin typeface="Cambria"/>
                <a:cs typeface="Cambria"/>
              </a:rPr>
              <a:t>) 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59" i="1">
                <a:latin typeface="Meiryo"/>
                <a:cs typeface="Meiryo"/>
              </a:rPr>
              <a:t/>
            </a:r>
            <a:r>
              <a:rPr dirty="0" baseline="34188" sz="975" spc="-97" i="1">
                <a:latin typeface="Meiryo"/>
                <a:cs typeface="Meiryo"/>
              </a:rPr>
              <a:t>⊤</a:t>
            </a:r>
            <a:r>
              <a:rPr dirty="0" sz="1000" spc="-45" i="1">
                <a:latin typeface="Palatino Linotype"/>
                <a:cs typeface="Palatino Linotype"/>
              </a:rPr>
              <a:t>z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baseline="34188" sz="975" spc="-52">
                <a:latin typeface="Cambria"/>
                <a:cs typeface="Cambria"/>
              </a:rPr>
              <a:t>∗</a:t>
            </a:r>
            <a:r>
              <a:rPr dirty="0" baseline="34188" sz="975" spc="27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>
                <a:latin typeface="Cambria"/>
                <a:cs typeface="Cambria"/>
              </a:rPr>
              <a:t>) 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355" i="1">
                <a:latin typeface="Meiryo"/>
                <a:cs typeface="Meiryo"/>
              </a:rPr>
              <a:t/>
            </a:r>
            <a:r>
              <a:rPr dirty="0" baseline="34188" sz="975" spc="60" i="1">
                <a:latin typeface="Meiryo"/>
                <a:cs typeface="Meiryo"/>
              </a:rPr>
              <a:t>⊤</a:t>
            </a:r>
            <a:r>
              <a:rPr dirty="0" sz="1000" spc="60" i="1">
                <a:latin typeface="Palatino Linotype"/>
                <a:cs typeface="Palatino Linotype"/>
              </a:rPr>
              <a:t>z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ct val="100000"/>
              </a:lnSpc>
              <a:spcBef>
                <a:spcPts val="590"/>
              </a:spcBef>
            </a:pP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29914" sz="975" spc="-15">
                <a:latin typeface="Cambria"/>
                <a:cs typeface="Cambria"/>
              </a:rPr>
              <a:t>∗</a:t>
            </a:r>
            <a:r>
              <a:rPr dirty="0" baseline="29914" sz="975">
                <a:latin typeface="Cambria"/>
                <a:cs typeface="Cambria"/>
              </a:rPr>
              <a:t> </a:t>
            </a:r>
            <a:r>
              <a:rPr dirty="0" baseline="29914" sz="975" spc="7">
                <a:latin typeface="Cambria"/>
                <a:cs typeface="Cambria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we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250" b="1">
                <a:latin typeface="Times New Roman"/>
                <a:cs typeface="Times New Roman"/>
              </a:rPr>
              <a:t>o</a:t>
            </a:r>
            <a:r>
              <a:rPr dirty="0" sz="1000" spc="16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would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95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50">
                <a:latin typeface="Palatino Linotype"/>
                <a:cs typeface="Palatino Linotype"/>
              </a:rPr>
              <a:t>only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29914" sz="975" spc="-15">
                <a:latin typeface="Cambria"/>
                <a:cs typeface="Cambria"/>
              </a:rPr>
              <a:t>∗</a:t>
            </a:r>
            <a:r>
              <a:rPr dirty="0" baseline="29914" sz="975">
                <a:latin typeface="Cambria"/>
                <a:cs typeface="Cambria"/>
              </a:rPr>
              <a:t> </a:t>
            </a:r>
            <a:r>
              <a:rPr dirty="0" baseline="29914" sz="975" spc="60">
                <a:latin typeface="Cambria"/>
                <a:cs typeface="Cambria"/>
              </a:rPr>
              <a:t> </a:t>
            </a:r>
            <a:r>
              <a:rPr dirty="0" sz="1000" spc="-12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0,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baseline="29914" sz="975" spc="-15">
                <a:latin typeface="Cambria"/>
                <a:cs typeface="Cambria"/>
              </a:rPr>
              <a:t>∗</a:t>
            </a:r>
            <a:r>
              <a:rPr dirty="0" baseline="29914" sz="975">
                <a:latin typeface="Cambria"/>
                <a:cs typeface="Cambria"/>
              </a:rPr>
              <a:t> </a:t>
            </a:r>
            <a:r>
              <a:rPr dirty="0" baseline="29914" sz="975" spc="60">
                <a:latin typeface="Cambria"/>
                <a:cs typeface="Cambria"/>
              </a:rPr>
              <a:t> </a:t>
            </a:r>
            <a:r>
              <a:rPr dirty="0" sz="1000" spc="-12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495" i="1">
                <a:latin typeface="Meiryo"/>
                <a:cs typeface="Meiryo"/>
              </a:rPr>
              <a:t/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bution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f</a:t>
            </a:r>
            <a:r>
              <a:rPr dirty="0" sz="1000" spc="-6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175">
                <a:latin typeface="Cambria"/>
                <a:cs typeface="Cambria"/>
              </a:rPr>
              <a:t>)∕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baseline="29914" sz="975" spc="-15">
                <a:latin typeface="Cambria"/>
                <a:cs typeface="Cambria"/>
              </a:rPr>
              <a:t>∗</a:t>
            </a:r>
            <a:r>
              <a:rPr dirty="0" baseline="29914" sz="975">
                <a:latin typeface="Cambria"/>
                <a:cs typeface="Cambria"/>
              </a:rPr>
              <a:t> </a:t>
            </a:r>
            <a:r>
              <a:rPr dirty="0" baseline="29914" sz="975" spc="52">
                <a:latin typeface="Cambria"/>
                <a:cs typeface="Cambria"/>
              </a:rPr>
              <a:t> </a:t>
            </a:r>
            <a:r>
              <a:rPr dirty="0" sz="1000" spc="-12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495" i="1">
                <a:latin typeface="Meiryo"/>
                <a:cs typeface="Meiryo"/>
              </a:rPr>
              <a:t/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do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9.2.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16167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224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65687" y="1168171"/>
            <a:ext cx="3605353" cy="1973630"/>
          </a:xfrm>
          <a:prstGeom prst="rect">
            <a:avLst/>
          </a:prstGeom>
        </p:spPr>
      </p:pic>
      <p:sp>
        <p:nvSpPr>
          <p:cNvPr id="5" name="object 5" descr=""/>
          <p:cNvSpPr txBox="1"/>
          <p:nvPr/>
        </p:nvSpPr>
        <p:spPr>
          <a:xfrm>
            <a:off x="1253850" y="3136383"/>
            <a:ext cx="819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solidFill>
                  <a:srgbClr val="231F20"/>
                </a:solidFill>
                <a:latin typeface="Arial"/>
                <a:cs typeface="Arial"/>
              </a:rPr>
              <a:t>0</a:t>
            </a:r>
            <a:endParaRPr sz="800">
              <a:latin typeface="Arial"/>
              <a:cs typeface="Arial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3016178" y="982382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 h="0">
                <a:moveTo>
                  <a:pt x="0" y="0"/>
                </a:moveTo>
                <a:lnTo>
                  <a:pt x="215938" y="0"/>
                </a:lnTo>
              </a:path>
            </a:pathLst>
          </a:custGeom>
          <a:ln w="6350">
            <a:solidFill>
              <a:srgbClr val="231F2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3016178" y="1162341"/>
            <a:ext cx="216535" cy="0"/>
          </a:xfrm>
          <a:custGeom>
            <a:avLst/>
            <a:gdLst/>
            <a:ahLst/>
            <a:cxnLst/>
            <a:rect l="l" t="t" r="r" b="b"/>
            <a:pathLst>
              <a:path w="216535" h="0">
                <a:moveTo>
                  <a:pt x="0" y="0"/>
                </a:moveTo>
                <a:lnTo>
                  <a:pt x="215938" y="0"/>
                </a:lnTo>
              </a:path>
            </a:pathLst>
          </a:custGeom>
          <a:ln w="6350">
            <a:solidFill>
              <a:srgbClr val="231F20"/>
            </a:solidFill>
            <a:prstDash val="dash"/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3225271" y="831716"/>
            <a:ext cx="1038860" cy="570230"/>
          </a:xfrm>
          <a:prstGeom prst="rect">
            <a:avLst/>
          </a:prstGeom>
        </p:spPr>
        <p:txBody>
          <a:bodyPr wrap="square" lIns="0" tIns="7048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55"/>
              </a:spcBef>
            </a:pP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y*</a:t>
            </a:r>
            <a:endParaRPr sz="80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459"/>
              </a:spcBef>
            </a:pP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y*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|</a:t>
            </a:r>
            <a:r>
              <a:rPr dirty="0" sz="800" spc="-4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y*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&gt;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0</a:t>
            </a:r>
            <a:endParaRPr sz="80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495"/>
              </a:spcBef>
            </a:pP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y*</a:t>
            </a:r>
            <a:r>
              <a:rPr dirty="0" sz="800" spc="-5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|</a:t>
            </a:r>
            <a:r>
              <a:rPr dirty="0" sz="800" spc="-4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y* &gt; 0 &amp;</a:t>
            </a:r>
            <a:r>
              <a:rPr dirty="0" sz="800" spc="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y* &lt; 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2</a:t>
            </a:r>
            <a:r>
              <a:rPr dirty="0" sz="800" spc="-20">
                <a:solidFill>
                  <a:srgbClr val="231F20"/>
                </a:solidFill>
                <a:latin typeface="Segoe UI Symbol"/>
                <a:cs typeface="Segoe UI Symbol"/>
              </a:rPr>
              <a:t>β</a:t>
            </a:r>
            <a:r>
              <a:rPr dirty="0" baseline="27777" sz="900" spc="-30">
                <a:solidFill>
                  <a:srgbClr val="231F20"/>
                </a:solidFill>
                <a:latin typeface="Arial"/>
                <a:cs typeface="Arial"/>
              </a:rPr>
              <a:t>T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x</a:t>
            </a:r>
            <a:endParaRPr sz="8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874255" y="2902664"/>
            <a:ext cx="62484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P(y* &gt; 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2</a:t>
            </a:r>
            <a:r>
              <a:rPr dirty="0" sz="800" spc="-10">
                <a:solidFill>
                  <a:srgbClr val="231F20"/>
                </a:solidFill>
                <a:latin typeface="Segoe UI Symbol"/>
                <a:cs typeface="Segoe UI Symbol"/>
              </a:rPr>
              <a:t>β</a:t>
            </a:r>
            <a:r>
              <a:rPr dirty="0" baseline="27777" sz="900" spc="-15">
                <a:solidFill>
                  <a:srgbClr val="231F20"/>
                </a:solidFill>
                <a:latin typeface="Arial"/>
                <a:cs typeface="Arial"/>
              </a:rPr>
              <a:t>T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x)</a:t>
            </a:r>
            <a:endParaRPr sz="8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04767" y="2887663"/>
            <a:ext cx="42545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P(y* &lt;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0)</a:t>
            </a:r>
            <a:endParaRPr sz="8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759759" y="3339341"/>
            <a:ext cx="22542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solidFill>
                  <a:srgbClr val="231F20"/>
                </a:solidFill>
                <a:latin typeface="Segoe UI Symbol"/>
                <a:cs typeface="Segoe UI Symbol"/>
              </a:rPr>
              <a:t>β</a:t>
            </a:r>
            <a:r>
              <a:rPr dirty="0" baseline="27777" sz="900" spc="-37">
                <a:solidFill>
                  <a:srgbClr val="231F20"/>
                </a:solidFill>
                <a:latin typeface="Arial"/>
                <a:cs typeface="Arial"/>
              </a:rPr>
              <a:t>T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x</a:t>
            </a:r>
            <a:endParaRPr sz="800">
              <a:latin typeface="Arial"/>
              <a:cs typeface="Aria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967978" y="3151352"/>
            <a:ext cx="22542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solidFill>
                  <a:srgbClr val="231F20"/>
                </a:solidFill>
                <a:latin typeface="Segoe UI Symbol"/>
                <a:cs typeface="Segoe UI Symbol"/>
              </a:rPr>
              <a:t>β</a:t>
            </a:r>
            <a:r>
              <a:rPr dirty="0" baseline="27777" sz="900" spc="-37">
                <a:solidFill>
                  <a:srgbClr val="231F20"/>
                </a:solidFill>
                <a:latin typeface="Arial"/>
                <a:cs typeface="Arial"/>
              </a:rPr>
              <a:t>T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x</a:t>
            </a:r>
            <a:endParaRPr sz="8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752307" y="3151357"/>
            <a:ext cx="28194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2</a:t>
            </a:r>
            <a:r>
              <a:rPr dirty="0" sz="800" spc="-20">
                <a:solidFill>
                  <a:srgbClr val="231F20"/>
                </a:solidFill>
                <a:latin typeface="Segoe UI Symbol"/>
                <a:cs typeface="Segoe UI Symbol"/>
              </a:rPr>
              <a:t>β</a:t>
            </a:r>
            <a:r>
              <a:rPr dirty="0" baseline="27777" sz="900" spc="-30">
                <a:solidFill>
                  <a:srgbClr val="231F20"/>
                </a:solidFill>
                <a:latin typeface="Arial"/>
                <a:cs typeface="Arial"/>
              </a:rPr>
              <a:t>T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x</a:t>
            </a:r>
            <a:endParaRPr sz="800">
              <a:latin typeface="Arial"/>
              <a:cs typeface="Arial"/>
            </a:endParaRPr>
          </a:p>
        </p:txBody>
      </p:sp>
      <p:grpSp>
        <p:nvGrpSpPr>
          <p:cNvPr id="14" name="object 14" descr=""/>
          <p:cNvGrpSpPr/>
          <p:nvPr/>
        </p:nvGrpSpPr>
        <p:grpSpPr>
          <a:xfrm>
            <a:off x="564099" y="3111360"/>
            <a:ext cx="3604260" cy="60960"/>
            <a:chOff x="564099" y="3111360"/>
            <a:chExt cx="3604260" cy="60960"/>
          </a:xfrm>
        </p:grpSpPr>
        <p:sp>
          <p:nvSpPr>
            <p:cNvPr id="15" name="object 15" descr=""/>
            <p:cNvSpPr/>
            <p:nvPr/>
          </p:nvSpPr>
          <p:spPr>
            <a:xfrm>
              <a:off x="568862" y="3141802"/>
              <a:ext cx="3590290" cy="0"/>
            </a:xfrm>
            <a:custGeom>
              <a:avLst/>
              <a:gdLst/>
              <a:ahLst/>
              <a:cxnLst/>
              <a:rect l="l" t="t" r="r" b="b"/>
              <a:pathLst>
                <a:path w="3590290" h="0">
                  <a:moveTo>
                    <a:pt x="0" y="0"/>
                  </a:moveTo>
                  <a:lnTo>
                    <a:pt x="3590011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4139150" y="3115487"/>
              <a:ext cx="24765" cy="52705"/>
            </a:xfrm>
            <a:custGeom>
              <a:avLst/>
              <a:gdLst/>
              <a:ahLst/>
              <a:cxnLst/>
              <a:rect l="l" t="t" r="r" b="b"/>
              <a:pathLst>
                <a:path w="24764" h="52705">
                  <a:moveTo>
                    <a:pt x="0" y="0"/>
                  </a:moveTo>
                  <a:lnTo>
                    <a:pt x="3857" y="8042"/>
                  </a:lnTo>
                  <a:lnTo>
                    <a:pt x="11101" y="16238"/>
                  </a:lnTo>
                  <a:lnTo>
                    <a:pt x="18957" y="22893"/>
                  </a:lnTo>
                  <a:lnTo>
                    <a:pt x="24650" y="26314"/>
                  </a:lnTo>
                  <a:lnTo>
                    <a:pt x="18957" y="29723"/>
                  </a:lnTo>
                  <a:lnTo>
                    <a:pt x="11101" y="36379"/>
                  </a:lnTo>
                  <a:lnTo>
                    <a:pt x="3857" y="44577"/>
                  </a:lnTo>
                  <a:lnTo>
                    <a:pt x="0" y="52616"/>
                  </a:lnTo>
                </a:path>
              </a:pathLst>
            </a:custGeom>
            <a:ln w="808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 descr=""/>
          <p:cNvSpPr txBox="1"/>
          <p:nvPr/>
        </p:nvSpPr>
        <p:spPr>
          <a:xfrm>
            <a:off x="4162773" y="3011323"/>
            <a:ext cx="17208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20833" sz="1200" spc="-37">
                <a:solidFill>
                  <a:srgbClr val="231F20"/>
                </a:solidFill>
                <a:latin typeface="Arial"/>
                <a:cs typeface="Arial"/>
              </a:rPr>
              <a:t>y</a:t>
            </a:r>
            <a:r>
              <a:rPr dirty="0" sz="600" spc="-25">
                <a:solidFill>
                  <a:srgbClr val="231F20"/>
                </a:solidFill>
                <a:latin typeface="Cambria"/>
                <a:cs typeface="Cambria"/>
              </a:rPr>
              <a:t>∗</a:t>
            </a:r>
            <a:endParaRPr sz="600">
              <a:latin typeface="Cambria"/>
              <a:cs typeface="Cambria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188173" y="3233802"/>
            <a:ext cx="711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solidFill>
                  <a:srgbClr val="231F20"/>
                </a:solidFill>
                <a:latin typeface="Segoe UI Symbol"/>
                <a:cs typeface="Segoe UI Symbol"/>
              </a:rPr>
              <a:t>ϵ</a:t>
            </a:r>
            <a:endParaRPr sz="800">
              <a:latin typeface="Segoe UI Symbol"/>
              <a:cs typeface="Segoe UI 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233273" y="3221105"/>
            <a:ext cx="7048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60">
                <a:solidFill>
                  <a:srgbClr val="231F20"/>
                </a:solidFill>
                <a:latin typeface="Cambria"/>
                <a:cs typeface="Cambria"/>
              </a:rPr>
              <a:t>∗</a:t>
            </a:r>
            <a:endParaRPr sz="600">
              <a:latin typeface="Cambria"/>
              <a:cs typeface="Cambria"/>
            </a:endParaRPr>
          </a:p>
        </p:txBody>
      </p:sp>
      <p:grpSp>
        <p:nvGrpSpPr>
          <p:cNvPr id="20" name="object 20" descr=""/>
          <p:cNvGrpSpPr/>
          <p:nvPr/>
        </p:nvGrpSpPr>
        <p:grpSpPr>
          <a:xfrm>
            <a:off x="568862" y="3291401"/>
            <a:ext cx="3599179" cy="60960"/>
            <a:chOff x="568862" y="3291401"/>
            <a:chExt cx="3599179" cy="60960"/>
          </a:xfrm>
        </p:grpSpPr>
        <p:sp>
          <p:nvSpPr>
            <p:cNvPr id="21" name="object 21" descr=""/>
            <p:cNvSpPr/>
            <p:nvPr/>
          </p:nvSpPr>
          <p:spPr>
            <a:xfrm>
              <a:off x="568862" y="3321748"/>
              <a:ext cx="3590290" cy="0"/>
            </a:xfrm>
            <a:custGeom>
              <a:avLst/>
              <a:gdLst/>
              <a:ahLst/>
              <a:cxnLst/>
              <a:rect l="l" t="t" r="r" b="b"/>
              <a:pathLst>
                <a:path w="3590290" h="0">
                  <a:moveTo>
                    <a:pt x="0" y="0"/>
                  </a:moveTo>
                  <a:lnTo>
                    <a:pt x="3590011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4139150" y="3295446"/>
              <a:ext cx="24765" cy="52705"/>
            </a:xfrm>
            <a:custGeom>
              <a:avLst/>
              <a:gdLst/>
              <a:ahLst/>
              <a:cxnLst/>
              <a:rect l="l" t="t" r="r" b="b"/>
              <a:pathLst>
                <a:path w="24764" h="52704">
                  <a:moveTo>
                    <a:pt x="0" y="0"/>
                  </a:moveTo>
                  <a:lnTo>
                    <a:pt x="3857" y="8042"/>
                  </a:lnTo>
                  <a:lnTo>
                    <a:pt x="11101" y="16236"/>
                  </a:lnTo>
                  <a:lnTo>
                    <a:pt x="18957" y="22888"/>
                  </a:lnTo>
                  <a:lnTo>
                    <a:pt x="24650" y="26301"/>
                  </a:lnTo>
                  <a:lnTo>
                    <a:pt x="18957" y="29722"/>
                  </a:lnTo>
                  <a:lnTo>
                    <a:pt x="11101" y="36379"/>
                  </a:lnTo>
                  <a:lnTo>
                    <a:pt x="3857" y="44578"/>
                  </a:lnTo>
                  <a:lnTo>
                    <a:pt x="0" y="52628"/>
                  </a:lnTo>
                </a:path>
              </a:pathLst>
            </a:custGeom>
            <a:ln w="808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" name="object 23" descr=""/>
          <p:cNvGrpSpPr/>
          <p:nvPr/>
        </p:nvGrpSpPr>
        <p:grpSpPr>
          <a:xfrm>
            <a:off x="1258314" y="982389"/>
            <a:ext cx="60960" cy="2159635"/>
            <a:chOff x="1258314" y="982389"/>
            <a:chExt cx="60960" cy="2159635"/>
          </a:xfrm>
        </p:grpSpPr>
        <p:sp>
          <p:nvSpPr>
            <p:cNvPr id="24" name="object 24" descr=""/>
            <p:cNvSpPr/>
            <p:nvPr/>
          </p:nvSpPr>
          <p:spPr>
            <a:xfrm>
              <a:off x="1288661" y="991361"/>
              <a:ext cx="0" cy="2150745"/>
            </a:xfrm>
            <a:custGeom>
              <a:avLst/>
              <a:gdLst/>
              <a:ahLst/>
              <a:cxnLst/>
              <a:rect l="l" t="t" r="r" b="b"/>
              <a:pathLst>
                <a:path w="0" h="2150745">
                  <a:moveTo>
                    <a:pt x="0" y="2150440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262359" y="986434"/>
              <a:ext cx="52705" cy="24765"/>
            </a:xfrm>
            <a:custGeom>
              <a:avLst/>
              <a:gdLst/>
              <a:ahLst/>
              <a:cxnLst/>
              <a:rect l="l" t="t" r="r" b="b"/>
              <a:pathLst>
                <a:path w="52705" h="24765">
                  <a:moveTo>
                    <a:pt x="0" y="24663"/>
                  </a:moveTo>
                  <a:lnTo>
                    <a:pt x="8042" y="20811"/>
                  </a:lnTo>
                  <a:lnTo>
                    <a:pt x="16238" y="13565"/>
                  </a:lnTo>
                  <a:lnTo>
                    <a:pt x="22893" y="5702"/>
                  </a:lnTo>
                  <a:lnTo>
                    <a:pt x="26314" y="0"/>
                  </a:lnTo>
                  <a:lnTo>
                    <a:pt x="29729" y="5702"/>
                  </a:lnTo>
                  <a:lnTo>
                    <a:pt x="36383" y="13565"/>
                  </a:lnTo>
                  <a:lnTo>
                    <a:pt x="44579" y="20811"/>
                  </a:lnTo>
                  <a:lnTo>
                    <a:pt x="52616" y="24663"/>
                  </a:lnTo>
                </a:path>
              </a:pathLst>
            </a:custGeom>
            <a:ln w="8089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 descr=""/>
          <p:cNvSpPr txBox="1"/>
          <p:nvPr/>
        </p:nvSpPr>
        <p:spPr>
          <a:xfrm>
            <a:off x="516732" y="3339351"/>
            <a:ext cx="1715770" cy="42037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49605">
              <a:lnSpc>
                <a:spcPct val="100000"/>
              </a:lnSpc>
              <a:spcBef>
                <a:spcPts val="100"/>
              </a:spcBef>
              <a:tabLst>
                <a:tab pos="1534795" algn="l"/>
              </a:tabLst>
            </a:pPr>
            <a:r>
              <a:rPr dirty="0" sz="800" spc="-20">
                <a:solidFill>
                  <a:srgbClr val="231F20"/>
                </a:solidFill>
                <a:latin typeface="Times New Roman"/>
                <a:cs typeface="Times New Roman"/>
              </a:rPr>
              <a:t>–</a:t>
            </a:r>
            <a:r>
              <a:rPr dirty="0" sz="800" spc="-20">
                <a:solidFill>
                  <a:srgbClr val="231F20"/>
                </a:solidFill>
                <a:latin typeface="Segoe UI Symbol"/>
                <a:cs typeface="Segoe UI Symbol"/>
              </a:rPr>
              <a:t>β</a:t>
            </a:r>
            <a:r>
              <a:rPr dirty="0" baseline="27777" sz="900" spc="-30">
                <a:solidFill>
                  <a:srgbClr val="231F20"/>
                </a:solidFill>
                <a:latin typeface="Arial"/>
                <a:cs typeface="Arial"/>
              </a:rPr>
              <a:t>T</a:t>
            </a: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x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0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</a:pPr>
            <a:r>
              <a:rPr dirty="0" sz="850" b="1">
                <a:latin typeface="Calibri"/>
                <a:cs typeface="Calibri"/>
              </a:rPr>
              <a:t>Figure</a:t>
            </a:r>
            <a:r>
              <a:rPr dirty="0" sz="850" spc="10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9.2</a:t>
            </a:r>
            <a:r>
              <a:rPr dirty="0" sz="850" spc="310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Distribution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baseline="30303" sz="825">
                <a:latin typeface="Cambria"/>
                <a:cs typeface="Cambria"/>
              </a:rPr>
              <a:t>∗</a:t>
            </a:r>
            <a:r>
              <a:rPr dirty="0" baseline="30303" sz="825" spc="225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 spc="-300" i="1">
                <a:latin typeface="Meiryo"/>
                <a:cs typeface="Meiryo"/>
              </a:rPr>
              <a:t/>
            </a:r>
            <a:r>
              <a:rPr dirty="0" baseline="30303" sz="825" spc="52">
                <a:latin typeface="Cambria"/>
                <a:cs typeface="Cambria"/>
              </a:rPr>
              <a:t>∗</a:t>
            </a:r>
            <a:r>
              <a:rPr dirty="0" sz="850" spc="-1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16731" y="3837627"/>
            <a:ext cx="5036820" cy="88011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50800" marR="43180" indent="107950">
              <a:lnSpc>
                <a:spcPts val="1190"/>
              </a:lnSpc>
              <a:spcBef>
                <a:spcPts val="14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bution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50">
                <a:latin typeface="Palatino Linotype"/>
                <a:cs typeface="Palatino Linotype"/>
              </a:rPr>
              <a:t>mm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alue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sitive,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ide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ibution,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nding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alu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baseline="29914" sz="975" spc="-15">
                <a:latin typeface="Cambria"/>
                <a:cs typeface="Cambria"/>
              </a:rPr>
              <a:t>∗</a:t>
            </a:r>
            <a:r>
              <a:rPr dirty="0" baseline="29914" sz="975">
                <a:latin typeface="Cambria"/>
                <a:cs typeface="Cambria"/>
              </a:rPr>
              <a:t> </a:t>
            </a:r>
            <a:r>
              <a:rPr dirty="0" baseline="29914" sz="975" spc="60">
                <a:latin typeface="Cambria"/>
                <a:cs typeface="Cambria"/>
              </a:rPr>
              <a:t> </a:t>
            </a:r>
            <a:r>
              <a:rPr dirty="0" sz="1000" spc="-125" i="1">
                <a:latin typeface="Meiryo"/>
                <a:cs typeface="Meiryo"/>
              </a:rPr>
              <a:t>&lt;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495" i="1">
                <a:latin typeface="Meiryo"/>
                <a:cs typeface="Meiryo"/>
              </a:rPr>
              <a:t/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algn="just" marL="398145">
              <a:lnSpc>
                <a:spcPct val="100000"/>
              </a:lnSpc>
              <a:spcBef>
                <a:spcPts val="355"/>
              </a:spcBef>
            </a:pP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5" i="1">
                <a:latin typeface="Palatino Linotype"/>
                <a:cs typeface="Palatino Linotype"/>
              </a:rPr>
              <a:t>y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x</a:t>
            </a:r>
            <a:r>
              <a:rPr dirty="0" sz="1000" spc="-7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Cambria"/>
                <a:cs typeface="Cambria"/>
              </a:rPr>
              <a:t>(</a:t>
            </a:r>
            <a:r>
              <a:rPr dirty="0" sz="1000" spc="-25" i="1">
                <a:latin typeface="Palatino Linotype"/>
                <a:cs typeface="Palatino Linotype"/>
              </a:rPr>
              <a:t>y</a:t>
            </a:r>
            <a:r>
              <a:rPr dirty="0" baseline="34188" sz="975" spc="-37">
                <a:latin typeface="Cambria"/>
                <a:cs typeface="Cambria"/>
              </a:rPr>
              <a:t>∗</a:t>
            </a:r>
            <a:r>
              <a:rPr dirty="0" baseline="34188" sz="975" spc="232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x</a:t>
            </a:r>
            <a:r>
              <a:rPr dirty="0" sz="1000" spc="-7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34188" sz="975">
                <a:latin typeface="Cambria"/>
                <a:cs typeface="Cambria"/>
              </a:rPr>
              <a:t>∗</a:t>
            </a:r>
            <a:r>
              <a:rPr dirty="0" baseline="34188" sz="975" spc="247">
                <a:latin typeface="Cambria"/>
                <a:cs typeface="Cambria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1140460">
              <a:lnSpc>
                <a:spcPct val="100000"/>
              </a:lnSpc>
              <a:spcBef>
                <a:spcPts val="35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459" i="1">
                <a:latin typeface="Meiryo"/>
                <a:cs typeface="Meiryo"/>
              </a:rPr>
              <a:t/>
            </a:r>
            <a:r>
              <a:rPr dirty="0" baseline="34188" sz="975" spc="-97" i="1">
                <a:latin typeface="Meiryo"/>
                <a:cs typeface="Meiryo"/>
              </a:rPr>
              <a:t>⊤</a:t>
            </a:r>
            <a:r>
              <a:rPr dirty="0" sz="1000" spc="-45" i="1">
                <a:latin typeface="Palatino Linotype"/>
                <a:cs typeface="Palatino Linotype"/>
              </a:rPr>
              <a:t>z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baseline="34188" sz="975" spc="-52">
                <a:latin typeface="Cambria"/>
                <a:cs typeface="Cambria"/>
              </a:rPr>
              <a:t>∗</a:t>
            </a:r>
            <a:r>
              <a:rPr dirty="0" baseline="34188" sz="975" spc="232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baseline="34188" sz="975" spc="-104">
                <a:latin typeface="Cambria"/>
                <a:cs typeface="Cambria"/>
              </a:rPr>
              <a:t>∗</a:t>
            </a:r>
            <a:r>
              <a:rPr dirty="0" baseline="34188" sz="975" spc="225">
                <a:latin typeface="Cambria"/>
                <a:cs typeface="Cambria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204">
                <a:latin typeface="Cambria"/>
                <a:cs typeface="Cambria"/>
              </a:rPr>
              <a:t>−</a:t>
            </a:r>
            <a:r>
              <a:rPr dirty="0" sz="1000" spc="-440" i="1">
                <a:latin typeface="Meiryo"/>
                <a:cs typeface="Meiryo"/>
              </a:rPr>
              <a:t/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6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619160" y="4870450"/>
            <a:ext cx="4972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459" i="1">
                <a:latin typeface="Meiryo"/>
                <a:cs typeface="Meiryo"/>
              </a:rPr>
              <a:t/>
            </a:r>
            <a:r>
              <a:rPr dirty="0" baseline="34188" sz="975" spc="-97" i="1">
                <a:latin typeface="Meiryo"/>
                <a:cs typeface="Meiryo"/>
              </a:rPr>
              <a:t>⊤</a:t>
            </a:r>
            <a:r>
              <a:rPr dirty="0" sz="1000" spc="-45" i="1">
                <a:latin typeface="Palatino Linotype"/>
                <a:cs typeface="Palatino Linotype"/>
              </a:rPr>
              <a:t>z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157858" y="4834978"/>
            <a:ext cx="2603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130">
                <a:latin typeface="Cambria"/>
                <a:cs typeface="Cambria"/>
              </a:rPr>
              <a:t>−</a:t>
            </a:r>
            <a:r>
              <a:rPr dirty="0" sz="650" spc="-310" i="1">
                <a:latin typeface="Meiryo"/>
                <a:cs typeface="Meiryo"/>
              </a:rPr>
              <a:t/>
            </a:r>
            <a:r>
              <a:rPr dirty="0" baseline="24691" sz="675" spc="-44" i="1">
                <a:latin typeface="Meiryo"/>
                <a:cs typeface="Meiryo"/>
              </a:rPr>
              <a:t>⊤</a:t>
            </a:r>
            <a:r>
              <a:rPr dirty="0" sz="650" spc="-25" i="1">
                <a:latin typeface="Palatino Linotype"/>
                <a:cs typeface="Palatino Linotype"/>
              </a:rPr>
              <a:t>z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099686" y="4748941"/>
            <a:ext cx="7334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80">
                <a:latin typeface="Arial"/>
                <a:cs typeface="Arial"/>
              </a:rPr>
              <a:t>∫</a:t>
            </a:r>
            <a:r>
              <a:rPr dirty="0" sz="1000" spc="5">
                <a:latin typeface="Arial"/>
                <a:cs typeface="Arial"/>
              </a:rPr>
              <a:t> </a:t>
            </a:r>
            <a:r>
              <a:rPr dirty="0" baseline="47008" sz="975" spc="120">
                <a:latin typeface="Cambria"/>
                <a:cs typeface="Cambria"/>
              </a:rPr>
              <a:t>+∞</a:t>
            </a:r>
            <a:r>
              <a:rPr dirty="0" baseline="47008" sz="975" spc="247">
                <a:latin typeface="Cambria"/>
                <a:cs typeface="Cambria"/>
              </a:rPr>
              <a:t> </a:t>
            </a:r>
            <a:r>
              <a:rPr dirty="0" sz="1000" spc="-459" i="1">
                <a:latin typeface="Meiryo"/>
                <a:cs typeface="Meiryo"/>
              </a:rPr>
              <a:t/>
            </a:r>
            <a:r>
              <a:rPr dirty="0" sz="1000" spc="-114" i="1">
                <a:latin typeface="Palatino Linotype"/>
                <a:cs typeface="Palatino Linotype"/>
              </a:rPr>
              <a:t>f</a:t>
            </a:r>
            <a:r>
              <a:rPr dirty="0" sz="1000" spc="-60" i="1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sz="1000" spc="65" i="1">
                <a:latin typeface="Palatino Linotype"/>
                <a:cs typeface="Palatino Linotype"/>
              </a:rPr>
              <a:t>d</a:t>
            </a:r>
            <a:r>
              <a:rPr dirty="0" sz="1000" spc="-4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31" name="object 31" descr=""/>
          <p:cNvSpPr/>
          <p:nvPr/>
        </p:nvSpPr>
        <p:spPr>
          <a:xfrm>
            <a:off x="2121438" y="4978006"/>
            <a:ext cx="694690" cy="0"/>
          </a:xfrm>
          <a:custGeom>
            <a:avLst/>
            <a:gdLst/>
            <a:ahLst/>
            <a:cxnLst/>
            <a:rect l="l" t="t" r="r" b="b"/>
            <a:pathLst>
              <a:path w="694689" h="0">
                <a:moveTo>
                  <a:pt x="0" y="0"/>
                </a:moveTo>
                <a:lnTo>
                  <a:pt x="69460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 txBox="1"/>
          <p:nvPr/>
        </p:nvSpPr>
        <p:spPr>
          <a:xfrm>
            <a:off x="2083338" y="4959939"/>
            <a:ext cx="7708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baseline="21367" sz="975" spc="-52">
                <a:latin typeface="Cambria"/>
                <a:cs typeface="Cambria"/>
              </a:rPr>
              <a:t>∗</a:t>
            </a:r>
            <a:r>
              <a:rPr dirty="0" baseline="21367" sz="975" spc="150">
                <a:latin typeface="Cambria"/>
                <a:cs typeface="Cambria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204">
                <a:latin typeface="Cambria"/>
                <a:cs typeface="Cambria"/>
              </a:rPr>
              <a:t>−</a:t>
            </a:r>
            <a:r>
              <a:rPr dirty="0" sz="1000" spc="-440" i="1">
                <a:latin typeface="Meiryo"/>
                <a:cs typeface="Meiryo"/>
              </a:rPr>
              <a:t/>
            </a:r>
            <a:r>
              <a:rPr dirty="0" baseline="21367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6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554828" y="5138592"/>
            <a:ext cx="185673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normal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distribution: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830761" y="5395394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902758" y="5404801"/>
            <a:ext cx="11887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5" i="1">
                <a:latin typeface="Palatino Linotype"/>
                <a:cs typeface="Palatino Linotype"/>
              </a:rPr>
              <a:t>y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x</a:t>
            </a:r>
            <a:r>
              <a:rPr dirty="0" sz="1000" spc="-7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>
                <a:latin typeface="Cambria"/>
                <a:cs typeface="Cambria"/>
              </a:rPr>
              <a:t>) 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4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090892" y="5320668"/>
            <a:ext cx="4267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10" i="1">
                <a:latin typeface="Meiryo"/>
                <a:cs typeface="Meiryo"/>
              </a:rPr>
              <a:t/>
            </a:r>
            <a:r>
              <a:rPr dirty="0" sz="1000" spc="-50">
                <a:latin typeface="Cambria"/>
                <a:cs typeface="Cambria"/>
              </a:rPr>
              <a:t>(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baseline="29914" sz="975" spc="-37" i="1">
                <a:latin typeface="Meiryo"/>
                <a:cs typeface="Meiryo"/>
              </a:rPr>
              <a:t>⊤</a:t>
            </a:r>
            <a:r>
              <a:rPr dirty="0" sz="1000" spc="-5" i="1">
                <a:latin typeface="Palatino Linotype"/>
                <a:cs typeface="Palatino Linotype"/>
              </a:rPr>
              <a:t>z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7" name="object 37" descr=""/>
          <p:cNvSpPr/>
          <p:nvPr/>
        </p:nvSpPr>
        <p:spPr>
          <a:xfrm>
            <a:off x="2121438" y="5512358"/>
            <a:ext cx="365125" cy="0"/>
          </a:xfrm>
          <a:custGeom>
            <a:avLst/>
            <a:gdLst/>
            <a:ahLst/>
            <a:cxnLst/>
            <a:rect l="l" t="t" r="r" b="b"/>
            <a:pathLst>
              <a:path w="365125" h="0">
                <a:moveTo>
                  <a:pt x="0" y="0"/>
                </a:moveTo>
                <a:lnTo>
                  <a:pt x="36507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 descr=""/>
          <p:cNvSpPr txBox="1"/>
          <p:nvPr/>
        </p:nvSpPr>
        <p:spPr>
          <a:xfrm>
            <a:off x="2311849" y="5500551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108738" y="5494292"/>
            <a:ext cx="391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Cambria"/>
                <a:cs typeface="Cambria"/>
              </a:rPr>
              <a:t>Φ(</a:t>
            </a:r>
            <a:r>
              <a:rPr dirty="0" sz="1000" spc="-455" i="1">
                <a:latin typeface="Meiryo"/>
                <a:cs typeface="Meiryo"/>
              </a:rPr>
              <a:t/>
            </a:r>
            <a:r>
              <a:rPr dirty="0" sz="1000" spc="65" i="1">
                <a:latin typeface="Meiryo"/>
                <a:cs typeface="Meiryo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529442" y="5684256"/>
            <a:ext cx="10807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or,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subtracting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90" i="1">
                <a:latin typeface="Meiryo"/>
                <a:cs typeface="Meiryo"/>
              </a:rPr>
              <a:t/>
            </a:r>
            <a:r>
              <a:rPr dirty="0" baseline="29914" sz="975" spc="37" i="1">
                <a:latin typeface="Meiryo"/>
                <a:cs typeface="Meiryo"/>
              </a:rPr>
              <a:t>⊤</a:t>
            </a:r>
            <a:r>
              <a:rPr dirty="0" sz="1000" spc="50" i="1">
                <a:latin typeface="Palatino Linotype"/>
                <a:cs typeface="Palatino Linotype"/>
              </a:rPr>
              <a:t>z</a:t>
            </a:r>
            <a:r>
              <a:rPr dirty="0" sz="1000" spc="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877368" y="5966117"/>
            <a:ext cx="17811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135">
                <a:latin typeface="Cambria"/>
                <a:cs typeface="Cambria"/>
              </a:rPr>
              <a:t>(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baseline="34188" sz="975" spc="-52">
                <a:latin typeface="Cambria"/>
                <a:cs typeface="Cambria"/>
              </a:rPr>
              <a:t>∗</a:t>
            </a:r>
            <a:r>
              <a:rPr dirty="0" baseline="34188" sz="975" spc="254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105" i="1">
                <a:latin typeface="Palatino Linotype"/>
                <a:cs typeface="Palatino Linotype"/>
              </a:rPr>
              <a:t>z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baseline="34188" sz="975" spc="-157">
                <a:latin typeface="Cambria"/>
                <a:cs typeface="Cambria"/>
              </a:rPr>
              <a:t>∗</a:t>
            </a:r>
            <a:r>
              <a:rPr dirty="0" baseline="34188" sz="975" spc="254">
                <a:latin typeface="Cambria"/>
                <a:cs typeface="Cambria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85">
                <a:latin typeface="Cambria"/>
                <a:cs typeface="Cambria"/>
              </a:rPr>
              <a:t>−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30" i="1">
                <a:latin typeface="Palatino Linotype"/>
                <a:cs typeface="Palatino Linotype"/>
              </a:rPr>
              <a:t>z</a:t>
            </a:r>
            <a:r>
              <a:rPr dirty="0" sz="1000" spc="65">
                <a:latin typeface="Cambria"/>
                <a:cs typeface="Cambria"/>
              </a:rPr>
              <a:t>)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604658" y="5881880"/>
            <a:ext cx="4267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10" i="1">
                <a:latin typeface="Meiryo"/>
                <a:cs typeface="Meiryo"/>
              </a:rPr>
              <a:t/>
            </a:r>
            <a:r>
              <a:rPr dirty="0" sz="1000" spc="-50">
                <a:latin typeface="Cambria"/>
                <a:cs typeface="Cambria"/>
              </a:rPr>
              <a:t>(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baseline="29914" sz="975" spc="-37" i="1">
                <a:latin typeface="Meiryo"/>
                <a:cs typeface="Meiryo"/>
              </a:rPr>
              <a:t>⊤</a:t>
            </a:r>
            <a:r>
              <a:rPr dirty="0" sz="1000" spc="-5" i="1">
                <a:latin typeface="Palatino Linotype"/>
                <a:cs typeface="Palatino Linotype"/>
              </a:rPr>
              <a:t>z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3" name="object 43" descr=""/>
          <p:cNvSpPr/>
          <p:nvPr/>
        </p:nvSpPr>
        <p:spPr>
          <a:xfrm>
            <a:off x="2635217" y="6073571"/>
            <a:ext cx="365125" cy="0"/>
          </a:xfrm>
          <a:custGeom>
            <a:avLst/>
            <a:gdLst/>
            <a:ahLst/>
            <a:cxnLst/>
            <a:rect l="l" t="t" r="r" b="b"/>
            <a:pathLst>
              <a:path w="365125" h="0">
                <a:moveTo>
                  <a:pt x="0" y="0"/>
                </a:moveTo>
                <a:lnTo>
                  <a:pt x="36507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 descr=""/>
          <p:cNvSpPr txBox="1"/>
          <p:nvPr/>
        </p:nvSpPr>
        <p:spPr>
          <a:xfrm>
            <a:off x="2825628" y="6061878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622517" y="6055504"/>
            <a:ext cx="391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Cambria"/>
                <a:cs typeface="Cambria"/>
              </a:rPr>
              <a:t>Φ(</a:t>
            </a:r>
            <a:r>
              <a:rPr dirty="0" sz="1000" spc="-455" i="1">
                <a:latin typeface="Meiryo"/>
                <a:cs typeface="Meiryo"/>
              </a:rPr>
              <a:t/>
            </a:r>
            <a:r>
              <a:rPr dirty="0" sz="1000" spc="65" i="1">
                <a:latin typeface="Meiryo"/>
                <a:cs typeface="Meiryo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529437" y="6234272"/>
            <a:ext cx="5012055" cy="32829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38100" marR="30480">
              <a:lnSpc>
                <a:spcPts val="1190"/>
              </a:lnSpc>
              <a:spcBef>
                <a:spcPts val="145"/>
              </a:spcBef>
            </a:pPr>
            <a:r>
              <a:rPr dirty="0" sz="1000" spc="-105" i="1">
                <a:latin typeface="Meiryo"/>
                <a:cs typeface="Meiryo"/>
              </a:rPr>
              <a:t/>
            </a:r>
            <a:r>
              <a:rPr dirty="0" sz="1000" spc="-105">
                <a:latin typeface="Cambria"/>
                <a:cs typeface="Cambria"/>
              </a:rPr>
              <a:t>(</a:t>
            </a:r>
            <a:r>
              <a:rPr dirty="0" sz="1000" spc="-105" i="1">
                <a:latin typeface="Palatino Linotype"/>
                <a:cs typeface="Palatino Linotype"/>
              </a:rPr>
              <a:t>z</a:t>
            </a:r>
            <a:r>
              <a:rPr dirty="0" sz="1000" spc="-105">
                <a:latin typeface="Cambria"/>
                <a:cs typeface="Cambria"/>
              </a:rPr>
              <a:t>)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110">
                <a:latin typeface="Cambria"/>
                <a:cs typeface="Cambria"/>
              </a:rPr>
              <a:t> </a:t>
            </a:r>
            <a:r>
              <a:rPr dirty="0" sz="1000" spc="-35" i="1">
                <a:latin typeface="Meiryo"/>
                <a:cs typeface="Meiryo"/>
              </a:rPr>
              <a:t/>
            </a:r>
            <a:r>
              <a:rPr dirty="0" sz="1000" spc="-35">
                <a:latin typeface="Cambria"/>
                <a:cs typeface="Cambria"/>
              </a:rPr>
              <a:t>(</a:t>
            </a:r>
            <a:r>
              <a:rPr dirty="0" sz="1000" spc="-35" i="1">
                <a:latin typeface="Palatino Linotype"/>
                <a:cs typeface="Palatino Linotype"/>
              </a:rPr>
              <a:t>z</a:t>
            </a:r>
            <a:r>
              <a:rPr dirty="0" sz="1000" spc="-35">
                <a:latin typeface="Cambria"/>
                <a:cs typeface="Cambria"/>
              </a:rPr>
              <a:t>)∕Φ(</a:t>
            </a:r>
            <a:r>
              <a:rPr dirty="0" sz="1000" spc="-35" i="1">
                <a:latin typeface="Palatino Linotype"/>
                <a:cs typeface="Palatino Linotype"/>
              </a:rPr>
              <a:t>z</a:t>
            </a:r>
            <a:r>
              <a:rPr dirty="0" sz="1000" spc="-35">
                <a:latin typeface="Cambria"/>
                <a:cs typeface="Cambria"/>
              </a:rPr>
              <a:t>)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60">
                <a:latin typeface="Palatino Linotype"/>
                <a:cs typeface="Palatino Linotype"/>
              </a:rPr>
              <a:t> known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inverse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mills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ratio</a:t>
            </a:r>
            <a:r>
              <a:rPr dirty="0" sz="1000" spc="-60">
                <a:latin typeface="Palatino Linotype"/>
                <a:cs typeface="Palatino Linotype"/>
              </a:rPr>
              <a:t> and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decreasing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function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its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argument. </a:t>
            </a:r>
            <a:r>
              <a:rPr dirty="0" sz="1000" spc="-45">
                <a:latin typeface="Palatino Linotype"/>
                <a:cs typeface="Palatino Linotype"/>
              </a:rPr>
              <a:t>Computing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derivative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respect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1367" sz="975" i="1">
                <a:latin typeface="Palatino Linotype"/>
                <a:cs typeface="Palatino Linotype"/>
              </a:rPr>
              <a:t>k</a:t>
            </a:r>
            <a:r>
              <a:rPr dirty="0" baseline="-21367" sz="975" spc="-12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obtain: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7" name="object 47" descr=""/>
          <p:cNvSpPr/>
          <p:nvPr/>
        </p:nvSpPr>
        <p:spPr>
          <a:xfrm>
            <a:off x="930662" y="6763829"/>
            <a:ext cx="439420" cy="0"/>
          </a:xfrm>
          <a:custGeom>
            <a:avLst/>
            <a:gdLst/>
            <a:ahLst/>
            <a:cxnLst/>
            <a:rect l="l" t="t" r="r" b="b"/>
            <a:pathLst>
              <a:path w="439419" h="0">
                <a:moveTo>
                  <a:pt x="0" y="0"/>
                </a:moveTo>
                <a:lnTo>
                  <a:pt x="439025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 txBox="1"/>
          <p:nvPr/>
        </p:nvSpPr>
        <p:spPr>
          <a:xfrm>
            <a:off x="1049407" y="6744847"/>
            <a:ext cx="1517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15" i="1">
                <a:latin typeface="Meiryo"/>
                <a:cs typeface="Meiryo"/>
              </a:rPr>
              <a:t/>
            </a:r>
            <a:r>
              <a:rPr dirty="0" sz="1000" spc="-40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175251" y="6817628"/>
            <a:ext cx="654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 i="1">
                <a:latin typeface="Palatino Linotype"/>
                <a:cs typeface="Palatino Linotype"/>
              </a:rPr>
              <a:t>k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892581" y="6571571"/>
            <a:ext cx="1862455" cy="2622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935"/>
              </a:lnSpc>
              <a:spcBef>
                <a:spcPts val="95"/>
              </a:spcBef>
            </a:pPr>
            <a:r>
              <a:rPr dirty="0" sz="1000" spc="-455" i="1">
                <a:latin typeface="Meiryo"/>
                <a:cs typeface="Meiryo"/>
              </a:rPr>
              <a:t/>
            </a:r>
            <a:r>
              <a:rPr dirty="0" sz="1000" spc="-95">
                <a:latin typeface="Palatino Linotype"/>
                <a:cs typeface="Palatino Linotype"/>
              </a:rPr>
              <a:t>E</a:t>
            </a:r>
            <a:r>
              <a:rPr dirty="0" sz="1000" spc="-175">
                <a:latin typeface="Cambria"/>
                <a:cs typeface="Cambria"/>
              </a:rPr>
              <a:t>(</a:t>
            </a:r>
            <a:r>
              <a:rPr dirty="0" sz="1000" spc="-495" i="1">
                <a:latin typeface="Meiryo"/>
                <a:cs typeface="Meiryo"/>
              </a:rPr>
              <a:t/>
            </a:r>
            <a:r>
              <a:rPr dirty="0" sz="1000" spc="-30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527050">
              <a:lnSpc>
                <a:spcPts val="935"/>
              </a:lnSpc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190">
                <a:latin typeface="Cambria"/>
                <a:cs typeface="Cambria"/>
              </a:rPr>
              <a:t>−</a:t>
            </a:r>
            <a:r>
              <a:rPr dirty="0" sz="1000" spc="-40">
                <a:latin typeface="Cambria"/>
                <a:cs typeface="Cambria"/>
              </a:rPr>
              <a:t>[</a:t>
            </a:r>
            <a:r>
              <a:rPr dirty="0" sz="1000" spc="-459" i="1">
                <a:latin typeface="Meiryo"/>
                <a:cs typeface="Meiryo"/>
              </a:rPr>
              <a:t/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35" i="1">
                <a:latin typeface="Palatino Linotype"/>
                <a:cs typeface="Palatino Linotype"/>
              </a:rPr>
              <a:t>z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00" i="1">
                <a:latin typeface="Meiryo"/>
                <a:cs typeface="Meiryo"/>
              </a:rPr>
              <a:t/>
            </a:r>
            <a:r>
              <a:rPr dirty="0" sz="1000" spc="-70">
                <a:latin typeface="Cambria"/>
                <a:cs typeface="Cambria"/>
              </a:rPr>
              <a:t>(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sz="1000" spc="-60">
                <a:latin typeface="Cambria"/>
                <a:cs typeface="Cambria"/>
              </a:rPr>
              <a:t>)](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sz="1000" spc="-70">
                <a:latin typeface="Cambria"/>
                <a:cs typeface="Cambria"/>
              </a:rPr>
              <a:t>)</a:t>
            </a:r>
            <a:r>
              <a:rPr dirty="0" sz="1000" spc="-38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703784" y="6729046"/>
            <a:ext cx="654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 i="1">
                <a:latin typeface="Palatino Linotype"/>
                <a:cs typeface="Palatino Linotype"/>
              </a:rPr>
              <a:t>k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16730" y="6945101"/>
            <a:ext cx="5036185" cy="4787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1195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negative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if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80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k</a:t>
            </a:r>
            <a:r>
              <a:rPr dirty="0" baseline="-21367" sz="975" spc="330" i="1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0,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20" i="1">
                <a:latin typeface="Meiryo"/>
                <a:cs typeface="Meiryo"/>
              </a:rPr>
              <a:t/>
            </a:r>
            <a:r>
              <a:rPr dirty="0" sz="1000" spc="-95">
                <a:latin typeface="Cambria"/>
                <a:cs typeface="Cambria"/>
              </a:rPr>
              <a:t>(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29914" sz="975" spc="-104" i="1">
                <a:latin typeface="Meiryo"/>
                <a:cs typeface="Meiryo"/>
              </a:rPr>
              <a:t>⊤</a:t>
            </a:r>
            <a:r>
              <a:rPr dirty="0" sz="1000" spc="-50" i="1">
                <a:latin typeface="Palatino Linotype"/>
                <a:cs typeface="Palatino Linotype"/>
              </a:rPr>
              <a:t>z</a:t>
            </a:r>
            <a:r>
              <a:rPr dirty="0" sz="1000" spc="-95">
                <a:latin typeface="Cambria"/>
                <a:cs typeface="Cambria"/>
              </a:rPr>
              <a:t>)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average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0" i="1">
                <a:latin typeface="Meiryo"/>
                <a:cs typeface="Meiryo"/>
              </a:rPr>
              <a:t>&gt;</a:t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75">
                <a:latin typeface="Cambria"/>
                <a:cs typeface="Cambria"/>
              </a:rPr>
              <a:t>−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29914" sz="975" spc="-60" i="1">
                <a:latin typeface="Meiryo"/>
                <a:cs typeface="Meiryo"/>
              </a:rPr>
              <a:t>⊤</a:t>
            </a:r>
            <a:r>
              <a:rPr dirty="0" sz="1000" spc="-50" i="1">
                <a:latin typeface="Palatino Linotype"/>
                <a:cs typeface="Palatino Linotype"/>
              </a:rPr>
              <a:t>z</a:t>
            </a:r>
            <a:r>
              <a:rPr dirty="0" sz="1000" spc="-60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therefore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greater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than</a:t>
            </a:r>
            <a:endParaRPr sz="1000">
              <a:latin typeface="Palatino Linotype"/>
              <a:cs typeface="Palatino Linotype"/>
            </a:endParaRPr>
          </a:p>
          <a:p>
            <a:pPr marL="158750" marR="190500" indent="-108585">
              <a:lnSpc>
                <a:spcPts val="1190"/>
              </a:lnSpc>
              <a:spcBef>
                <a:spcPts val="40"/>
              </a:spcBef>
            </a:pPr>
            <a:r>
              <a:rPr dirty="0" sz="1000" spc="190">
                <a:latin typeface="Cambria"/>
                <a:cs typeface="Cambria"/>
              </a:rPr>
              <a:t>−</a:t>
            </a:r>
            <a:r>
              <a:rPr dirty="0" sz="1000" spc="-459" i="1">
                <a:latin typeface="Meiryo"/>
                <a:cs typeface="Meiryo"/>
              </a:rPr>
              <a:t/>
            </a:r>
            <a:r>
              <a:rPr dirty="0" baseline="29914" sz="975" spc="-37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sz="1000" spc="-55">
                <a:latin typeface="Palatino Linotype"/>
                <a:cs typeface="Palatino Linotype"/>
              </a:rPr>
              <a:t>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-15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computed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truncated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sample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therefore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downward</a:t>
            </a:r>
            <a:r>
              <a:rPr dirty="0" sz="1000" spc="-10">
                <a:latin typeface="Palatino Linotype"/>
                <a:cs typeface="Palatino Linotype"/>
              </a:rPr>
              <a:t> biased.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censored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sample,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censored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observations.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0">
                <a:latin typeface="Palatino Linotype"/>
                <a:cs typeface="Palatino Linotype"/>
              </a:rPr>
              <a:t> have: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859017" y="7423532"/>
            <a:ext cx="1631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5">
                <a:latin typeface="Cambria"/>
                <a:cs typeface="Cambria"/>
              </a:rPr>
              <a:t>+∞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798181" y="7540462"/>
            <a:ext cx="2603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130">
                <a:latin typeface="Cambria"/>
                <a:cs typeface="Cambria"/>
              </a:rPr>
              <a:t>−</a:t>
            </a:r>
            <a:r>
              <a:rPr dirty="0" sz="650" spc="-310" i="1">
                <a:latin typeface="Meiryo"/>
                <a:cs typeface="Meiryo"/>
              </a:rPr>
              <a:t/>
            </a:r>
            <a:r>
              <a:rPr dirty="0" baseline="24691" sz="675" spc="-44" i="1">
                <a:latin typeface="Meiryo"/>
                <a:cs typeface="Meiryo"/>
              </a:rPr>
              <a:t>⊤</a:t>
            </a:r>
            <a:r>
              <a:rPr dirty="0" sz="650" spc="-25" i="1">
                <a:latin typeface="Palatino Linotype"/>
                <a:cs typeface="Palatino Linotype"/>
              </a:rPr>
              <a:t>z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765523" y="7454420"/>
            <a:ext cx="6826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2575" algn="l"/>
              </a:tabLst>
            </a:pPr>
            <a:r>
              <a:rPr dirty="0" sz="1000" spc="130">
                <a:latin typeface="Arial"/>
                <a:cs typeface="Arial"/>
              </a:rPr>
              <a:t>∫</a:t>
            </a:r>
            <a:r>
              <a:rPr dirty="0" sz="1000">
                <a:latin typeface="Arial"/>
                <a:cs typeface="Arial"/>
              </a:rPr>
              <a:t>	</a:t>
            </a:r>
            <a:r>
              <a:rPr dirty="0" sz="1000" spc="-459" i="1">
                <a:latin typeface="Meiryo"/>
                <a:cs typeface="Meiryo"/>
              </a:rPr>
              <a:t/>
            </a:r>
            <a:r>
              <a:rPr dirty="0" sz="1000" spc="-114" i="1">
                <a:latin typeface="Palatino Linotype"/>
                <a:cs typeface="Palatino Linotype"/>
              </a:rPr>
              <a:t>f</a:t>
            </a:r>
            <a:r>
              <a:rPr dirty="0" sz="1000" spc="-50" i="1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Cambria"/>
                <a:cs typeface="Cambria"/>
              </a:rPr>
              <a:t>(</a:t>
            </a:r>
            <a:r>
              <a:rPr dirty="0" sz="1000" spc="-459" i="1">
                <a:latin typeface="Meiryo"/>
                <a:cs typeface="Meiryo"/>
              </a:rPr>
              <a:t/>
            </a:r>
            <a:r>
              <a:rPr dirty="0" sz="1000" spc="-105">
                <a:latin typeface="Cambria"/>
                <a:cs typeface="Cambria"/>
              </a:rPr>
              <a:t>)</a:t>
            </a:r>
            <a:r>
              <a:rPr dirty="0" sz="1000" spc="25" i="1">
                <a:latin typeface="Palatino Linotype"/>
                <a:cs typeface="Palatino Linotype"/>
              </a:rPr>
              <a:t>d</a:t>
            </a:r>
            <a:r>
              <a:rPr dirty="0" sz="1000" spc="-459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56" name="object 56" descr=""/>
          <p:cNvSpPr/>
          <p:nvPr/>
        </p:nvSpPr>
        <p:spPr>
          <a:xfrm>
            <a:off x="3761872" y="7683487"/>
            <a:ext cx="694690" cy="0"/>
          </a:xfrm>
          <a:custGeom>
            <a:avLst/>
            <a:gdLst/>
            <a:ahLst/>
            <a:cxnLst/>
            <a:rect l="l" t="t" r="r" b="b"/>
            <a:pathLst>
              <a:path w="694689" h="0">
                <a:moveTo>
                  <a:pt x="0" y="0"/>
                </a:moveTo>
                <a:lnTo>
                  <a:pt x="69460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" name="object 57" descr=""/>
          <p:cNvSpPr txBox="1"/>
          <p:nvPr/>
        </p:nvSpPr>
        <p:spPr>
          <a:xfrm>
            <a:off x="3723771" y="7665420"/>
            <a:ext cx="7708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baseline="21367" sz="975" spc="-52">
                <a:latin typeface="Cambria"/>
                <a:cs typeface="Cambria"/>
              </a:rPr>
              <a:t>∗</a:t>
            </a:r>
            <a:r>
              <a:rPr dirty="0" baseline="21367" sz="975" spc="142">
                <a:latin typeface="Cambria"/>
                <a:cs typeface="Cambria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204">
                <a:latin typeface="Cambria"/>
                <a:cs typeface="Cambria"/>
              </a:rPr>
              <a:t>−</a:t>
            </a:r>
            <a:r>
              <a:rPr dirty="0" sz="1000" spc="-440" i="1">
                <a:latin typeface="Meiryo"/>
                <a:cs typeface="Meiryo"/>
              </a:rPr>
              <a:t/>
            </a:r>
            <a:r>
              <a:rPr dirty="0" baseline="21367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6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304543" y="7358183"/>
            <a:ext cx="12820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166495" algn="l"/>
              </a:tabLst>
            </a:pPr>
            <a:r>
              <a:rPr dirty="0" sz="1000" spc="310" i="1">
                <a:latin typeface="Meiryo"/>
                <a:cs typeface="Meiryo"/>
              </a:rPr>
              <a:t>(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877350" y="7575908"/>
            <a:ext cx="2879725" cy="4235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2541905" algn="l"/>
              </a:tabLst>
            </a:pPr>
            <a:r>
              <a:rPr dirty="0" sz="1000" spc="-30" i="1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 i="1">
                <a:latin typeface="Palatino Linotype"/>
                <a:cs typeface="Palatino Linotype"/>
              </a:rPr>
              <a:t>y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baseline="34188" sz="975" spc="-52">
                <a:latin typeface="Cambria"/>
                <a:cs typeface="Cambria"/>
              </a:rPr>
              <a:t>∗</a:t>
            </a:r>
            <a:r>
              <a:rPr dirty="0" baseline="34188" sz="975" spc="240">
                <a:latin typeface="Cambria"/>
                <a:cs typeface="Cambria"/>
              </a:rPr>
              <a:t> </a:t>
            </a:r>
            <a:r>
              <a:rPr dirty="0" sz="1000" spc="130">
                <a:latin typeface="Arial"/>
                <a:cs typeface="Arial"/>
              </a:rPr>
              <a:t>≤</a:t>
            </a:r>
            <a:r>
              <a:rPr dirty="0" sz="1000" spc="-15">
                <a:latin typeface="Arial"/>
                <a:cs typeface="Arial"/>
              </a:rPr>
              <a:t> </a:t>
            </a:r>
            <a:r>
              <a:rPr dirty="0" sz="1000" spc="190">
                <a:latin typeface="Cambria"/>
                <a:cs typeface="Cambria"/>
              </a:rPr>
              <a:t>−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sz="1000" spc="-5">
                <a:latin typeface="Cambria"/>
                <a:cs typeface="Cambria"/>
              </a:rPr>
              <a:t>)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×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baseline="34188" sz="975" spc="-52">
                <a:latin typeface="Cambria"/>
                <a:cs typeface="Cambria"/>
              </a:rPr>
              <a:t>∗</a:t>
            </a:r>
            <a:r>
              <a:rPr dirty="0" baseline="34188" sz="975" spc="247">
                <a:latin typeface="Cambria"/>
                <a:cs typeface="Cambria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90">
                <a:latin typeface="Cambria"/>
                <a:cs typeface="Cambria"/>
              </a:rPr>
              <a:t>−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sz="1000" spc="-5">
                <a:latin typeface="Cambria"/>
                <a:cs typeface="Cambria"/>
              </a:rPr>
              <a:t>)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59" i="1">
                <a:latin typeface="Meiryo"/>
                <a:cs typeface="Meiryo"/>
              </a:rPr>
              <a:t/>
            </a:r>
            <a:r>
              <a:rPr dirty="0" baseline="34188" sz="975" spc="-97" i="1">
                <a:latin typeface="Meiryo"/>
                <a:cs typeface="Meiryo"/>
              </a:rPr>
              <a:t>⊤</a:t>
            </a:r>
            <a:r>
              <a:rPr dirty="0" sz="1000" spc="-45" i="1">
                <a:latin typeface="Palatino Linotype"/>
                <a:cs typeface="Palatino Linotype"/>
              </a:rPr>
              <a:t>z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  <a:p>
            <a:pPr marL="1819275">
              <a:lnSpc>
                <a:spcPct val="100000"/>
              </a:lnSpc>
              <a:spcBef>
                <a:spcPts val="1150"/>
              </a:spcBef>
            </a:pPr>
            <a:r>
              <a:rPr dirty="0" sz="650" spc="55">
                <a:latin typeface="Cambria"/>
                <a:cs typeface="Cambria"/>
              </a:rPr>
              <a:t>+∞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589347" y="8130937"/>
            <a:ext cx="2603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130">
                <a:latin typeface="Cambria"/>
                <a:cs typeface="Cambria"/>
              </a:rPr>
              <a:t>−</a:t>
            </a:r>
            <a:r>
              <a:rPr dirty="0" sz="650" spc="-310" i="1">
                <a:latin typeface="Meiryo"/>
                <a:cs typeface="Meiryo"/>
              </a:rPr>
              <a:t/>
            </a:r>
            <a:r>
              <a:rPr dirty="0" baseline="24691" sz="675" spc="-44" i="1">
                <a:latin typeface="Meiryo"/>
                <a:cs typeface="Meiryo"/>
              </a:rPr>
              <a:t>⊤</a:t>
            </a:r>
            <a:r>
              <a:rPr dirty="0" sz="650" spc="-25" i="1">
                <a:latin typeface="Palatino Linotype"/>
                <a:cs typeface="Palatino Linotype"/>
              </a:rPr>
              <a:t>z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287592" y="7973455"/>
            <a:ext cx="199961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574165" algn="l"/>
              </a:tabLst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baseline="34188" sz="975" spc="-52">
                <a:latin typeface="Cambria"/>
                <a:cs typeface="Cambria"/>
              </a:rPr>
              <a:t>∗</a:t>
            </a:r>
            <a:r>
              <a:rPr dirty="0" baseline="34188" sz="975" spc="262">
                <a:latin typeface="Cambria"/>
                <a:cs typeface="Cambria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90">
                <a:latin typeface="Cambria"/>
                <a:cs typeface="Cambria"/>
              </a:rPr>
              <a:t>−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30" i="1">
                <a:latin typeface="Palatino Linotype"/>
                <a:cs typeface="Palatino Linotype"/>
              </a:rPr>
              <a:t>z</a:t>
            </a:r>
            <a:r>
              <a:rPr dirty="0" sz="1000" spc="-80">
                <a:latin typeface="Cambria"/>
                <a:cs typeface="Cambria"/>
              </a:rPr>
              <a:t>)(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30" i="1">
                <a:latin typeface="Palatino Linotype"/>
                <a:cs typeface="Palatino Linotype"/>
              </a:rPr>
              <a:t>z</a:t>
            </a:r>
            <a:r>
              <a:rPr dirty="0" sz="1000" spc="5">
                <a:latin typeface="Cambria"/>
                <a:cs typeface="Cambria"/>
              </a:rPr>
              <a:t>)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 </a:t>
            </a:r>
            <a:r>
              <a:rPr dirty="0" baseline="-33333" sz="1500" spc="382">
                <a:latin typeface="Arial"/>
                <a:cs typeface="Arial"/>
              </a:rPr>
              <a:t>∫</a:t>
            </a:r>
            <a:r>
              <a:rPr dirty="0" baseline="-33333" sz="1500">
                <a:latin typeface="Arial"/>
                <a:cs typeface="Arial"/>
              </a:rPr>
              <a:t>	</a:t>
            </a:r>
            <a:r>
              <a:rPr dirty="0" sz="1000" spc="-459" i="1">
                <a:latin typeface="Meiryo"/>
                <a:cs typeface="Meiryo"/>
              </a:rPr>
              <a:t/>
            </a:r>
            <a:r>
              <a:rPr dirty="0" sz="1000" spc="-114" i="1">
                <a:latin typeface="Palatino Linotype"/>
                <a:cs typeface="Palatino Linotype"/>
              </a:rPr>
              <a:t>f</a:t>
            </a:r>
            <a:r>
              <a:rPr dirty="0" sz="1000" spc="-50" i="1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sz="1000" spc="65" i="1">
                <a:latin typeface="Palatino Linotype"/>
                <a:cs typeface="Palatino Linotype"/>
              </a:rPr>
              <a:t>d</a:t>
            </a:r>
            <a:r>
              <a:rPr dirty="0" sz="1000" spc="-4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287578" y="8257492"/>
            <a:ext cx="13252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90">
                <a:latin typeface="Cambria"/>
                <a:cs typeface="Cambria"/>
              </a:rPr>
              <a:t> </a:t>
            </a:r>
            <a:r>
              <a:rPr dirty="0" sz="1000" spc="-90">
                <a:latin typeface="Cambria"/>
                <a:cs typeface="Cambria"/>
              </a:rPr>
              <a:t>(</a:t>
            </a:r>
            <a:r>
              <a:rPr dirty="0" sz="1000" spc="-434" i="1">
                <a:latin typeface="Meiryo"/>
                <a:cs typeface="Meiryo"/>
              </a:rPr>
              <a:t/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40" i="1">
                <a:latin typeface="Palatino Linotype"/>
                <a:cs typeface="Palatino Linotype"/>
              </a:rPr>
              <a:t>z</a:t>
            </a:r>
            <a:r>
              <a:rPr dirty="0" sz="1000" spc="-60">
                <a:latin typeface="Cambria"/>
                <a:cs typeface="Cambria"/>
              </a:rPr>
              <a:t>)Φ(</a:t>
            </a:r>
            <a:r>
              <a:rPr dirty="0" sz="1000" spc="-434" i="1">
                <a:latin typeface="Meiryo"/>
                <a:cs typeface="Meiryo"/>
              </a:rPr>
              <a:t/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40" i="1">
                <a:latin typeface="Palatino Linotype"/>
                <a:cs typeface="Palatino Linotype"/>
              </a:rPr>
              <a:t>z</a:t>
            </a:r>
            <a:r>
              <a:rPr dirty="0" sz="1000" spc="-5">
                <a:latin typeface="Cambria"/>
                <a:cs typeface="Cambria"/>
              </a:rPr>
              <a:t>)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200" i="1">
                <a:latin typeface="Meiryo"/>
                <a:cs typeface="Meiryo"/>
              </a:rPr>
              <a:t/>
            </a:r>
            <a:r>
              <a:rPr dirty="0" sz="1000" spc="-40">
                <a:latin typeface="Cambria"/>
                <a:cs typeface="Cambria"/>
              </a:rPr>
              <a:t>(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34188" sz="975" spc="-22" i="1">
                <a:latin typeface="Meiryo"/>
                <a:cs typeface="Meiryo"/>
              </a:rPr>
              <a:t>⊤</a:t>
            </a:r>
            <a:r>
              <a:rPr dirty="0" sz="1000" spc="5" i="1">
                <a:latin typeface="Palatino Linotype"/>
                <a:cs typeface="Palatino Linotype"/>
              </a:rPr>
              <a:t>z</a:t>
            </a:r>
            <a:r>
              <a:rPr dirty="0" sz="1000" spc="-4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640363" y="607782"/>
            <a:ext cx="21723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Count</a:t>
            </a:r>
            <a:r>
              <a:rPr dirty="0" sz="800" spc="-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Limited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Dependent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Variables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225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720901" y="919520"/>
            <a:ext cx="3913504" cy="1821180"/>
            <a:chOff x="720901" y="919520"/>
            <a:chExt cx="3913504" cy="1821180"/>
          </a:xfrm>
        </p:grpSpPr>
        <p:pic>
          <p:nvPicPr>
            <p:cNvPr id="5" name="object 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20901" y="919520"/>
              <a:ext cx="1289798" cy="1820999"/>
            </a:xfrm>
            <a:prstGeom prst="rect">
              <a:avLst/>
            </a:prstGeom>
          </p:spPr>
        </p:pic>
        <p:pic>
          <p:nvPicPr>
            <p:cNvPr id="6" name="object 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054438" y="919520"/>
              <a:ext cx="1267917" cy="1820999"/>
            </a:xfrm>
            <a:prstGeom prst="rect">
              <a:avLst/>
            </a:prstGeom>
          </p:spPr>
        </p:pic>
        <p:pic>
          <p:nvPicPr>
            <p:cNvPr id="7" name="object 7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366094" y="919520"/>
              <a:ext cx="1267917" cy="1820999"/>
            </a:xfrm>
            <a:prstGeom prst="rect">
              <a:avLst/>
            </a:prstGeom>
          </p:spPr>
        </p:pic>
      </p:grpSp>
      <p:sp>
        <p:nvSpPr>
          <p:cNvPr id="8" name="object 8" descr=""/>
          <p:cNvSpPr txBox="1"/>
          <p:nvPr/>
        </p:nvSpPr>
        <p:spPr>
          <a:xfrm>
            <a:off x="1082494" y="927171"/>
            <a:ext cx="58864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Whole</a:t>
            </a:r>
            <a:r>
              <a:rPr dirty="0" sz="700" spc="-2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Arial"/>
                <a:cs typeface="Arial"/>
              </a:rPr>
              <a:t>sample</a:t>
            </a:r>
            <a:endParaRPr sz="700">
              <a:latin typeface="Arial"/>
              <a:cs typeface="Aria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636274" y="927171"/>
            <a:ext cx="72771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231F20"/>
                </a:solidFill>
                <a:latin typeface="Arial"/>
                <a:cs typeface="Arial"/>
              </a:rPr>
              <a:t>Truncated</a:t>
            </a: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Arial"/>
                <a:cs typeface="Arial"/>
              </a:rPr>
              <a:t>sample</a:t>
            </a:r>
            <a:endParaRPr sz="700">
              <a:latin typeface="Arial"/>
              <a:cs typeface="Aria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327424" y="927171"/>
            <a:ext cx="72199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Censored</a:t>
            </a:r>
            <a:r>
              <a:rPr dirty="0" sz="700" spc="-3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700" spc="-10">
                <a:solidFill>
                  <a:srgbClr val="231F20"/>
                </a:solidFill>
                <a:latin typeface="Arial"/>
                <a:cs typeface="Arial"/>
              </a:rPr>
              <a:t>sample</a:t>
            </a:r>
            <a:endParaRPr sz="700">
              <a:latin typeface="Arial"/>
              <a:cs typeface="Aria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68779" y="2761876"/>
            <a:ext cx="2942590" cy="3740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0655">
              <a:lnSpc>
                <a:spcPct val="100000"/>
              </a:lnSpc>
              <a:spcBef>
                <a:spcPts val="100"/>
              </a:spcBef>
              <a:tabLst>
                <a:tab pos="643255" algn="l"/>
                <a:tab pos="1015365" algn="l"/>
                <a:tab pos="1456690" algn="l"/>
                <a:tab pos="1955800" algn="l"/>
                <a:tab pos="2346960" algn="l"/>
                <a:tab pos="2778760" algn="l"/>
              </a:tabLst>
            </a:pP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−10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700" spc="-50">
                <a:solidFill>
                  <a:srgbClr val="231F20"/>
                </a:solidFill>
                <a:latin typeface="Arial"/>
                <a:cs typeface="Arial"/>
              </a:rPr>
              <a:t>0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10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−10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700" spc="-50">
                <a:solidFill>
                  <a:srgbClr val="231F20"/>
                </a:solidFill>
                <a:latin typeface="Arial"/>
                <a:cs typeface="Arial"/>
              </a:rPr>
              <a:t>0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10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	</a:t>
            </a: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−10</a:t>
            </a: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7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50" b="1">
                <a:latin typeface="Calibri"/>
                <a:cs typeface="Calibri"/>
              </a:rPr>
              <a:t>Figure 9.3</a:t>
            </a:r>
            <a:r>
              <a:rPr dirty="0" sz="850" spc="285" b="1">
                <a:latin typeface="Calibri"/>
                <a:cs typeface="Calibri"/>
              </a:rPr>
              <a:t> </a:t>
            </a:r>
            <a:r>
              <a:rPr dirty="0" sz="600" b="1">
                <a:latin typeface="Calibri"/>
                <a:cs typeface="Calibri"/>
              </a:rPr>
              <a:t>OLS</a:t>
            </a:r>
            <a:r>
              <a:rPr dirty="0" sz="600" spc="65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bias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for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censored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truncated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samples.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823246" y="2761876"/>
            <a:ext cx="7493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">
                <a:solidFill>
                  <a:srgbClr val="231F20"/>
                </a:solidFill>
                <a:latin typeface="Arial"/>
                <a:cs typeface="Arial"/>
              </a:rPr>
              <a:t>0</a:t>
            </a:r>
            <a:endParaRPr sz="700">
              <a:latin typeface="Arial"/>
              <a:cs typeface="Aria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4199741" y="2761876"/>
            <a:ext cx="12446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10</a:t>
            </a:r>
            <a:endParaRPr sz="7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68778" y="2462102"/>
            <a:ext cx="12700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−5</a:t>
            </a:r>
            <a:endParaRPr sz="7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620689" y="1989726"/>
            <a:ext cx="7493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">
                <a:solidFill>
                  <a:srgbClr val="231F20"/>
                </a:solidFill>
                <a:latin typeface="Arial"/>
                <a:cs typeface="Arial"/>
              </a:rPr>
              <a:t>0</a:t>
            </a:r>
            <a:endParaRPr sz="7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620689" y="1517356"/>
            <a:ext cx="7493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5">
                <a:solidFill>
                  <a:srgbClr val="231F20"/>
                </a:solidFill>
                <a:latin typeface="Arial"/>
                <a:cs typeface="Arial"/>
              </a:rPr>
              <a:t>5</a:t>
            </a:r>
            <a:endParaRPr sz="7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71263" y="1044971"/>
            <a:ext cx="12446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10</a:t>
            </a:r>
            <a:endParaRPr sz="7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43379" y="3295961"/>
            <a:ext cx="5010785" cy="81406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where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last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expression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holds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normal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distribution.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Subtracting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15" i="1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obtain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expected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value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censored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model:</a:t>
            </a:r>
            <a:endParaRPr sz="1000">
              <a:latin typeface="Palatino Linotype"/>
              <a:cs typeface="Palatino Linotype"/>
            </a:endParaRPr>
          </a:p>
          <a:p>
            <a:pPr marL="412750">
              <a:lnSpc>
                <a:spcPct val="100000"/>
              </a:lnSpc>
              <a:spcBef>
                <a:spcPts val="695"/>
              </a:spcBef>
            </a:pPr>
            <a:r>
              <a:rPr dirty="0" sz="1000" spc="-55" i="1">
                <a:latin typeface="Palatino Linotype"/>
                <a:cs typeface="Palatino Linotype"/>
              </a:rPr>
              <a:t>E</a:t>
            </a:r>
            <a:r>
              <a:rPr dirty="0" sz="1000" spc="-125">
                <a:latin typeface="Cambria"/>
                <a:cs typeface="Cambria"/>
              </a:rPr>
              <a:t>(</a:t>
            </a:r>
            <a:r>
              <a:rPr dirty="0" sz="1000" spc="-49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spc="55">
                <a:latin typeface="Cambria"/>
                <a:cs typeface="Cambria"/>
              </a:rPr>
              <a:t>−[</a:t>
            </a:r>
            <a:r>
              <a:rPr dirty="0" sz="1000" spc="5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Φ</a:t>
            </a:r>
            <a:r>
              <a:rPr dirty="0" sz="1000" spc="-85">
                <a:latin typeface="Cambria"/>
                <a:cs typeface="Cambria"/>
              </a:rPr>
              <a:t>(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baseline="29914" sz="975" spc="-37" i="1">
                <a:latin typeface="Meiryo"/>
                <a:cs typeface="Meiryo"/>
              </a:rPr>
              <a:t>⊤</a:t>
            </a:r>
            <a:r>
              <a:rPr dirty="0" sz="1000" spc="-35" i="1">
                <a:latin typeface="Palatino Linotype"/>
                <a:cs typeface="Palatino Linotype"/>
              </a:rPr>
              <a:t>z</a:t>
            </a:r>
            <a:r>
              <a:rPr dirty="0" sz="1000" spc="-75">
                <a:latin typeface="Cambria"/>
                <a:cs typeface="Cambria"/>
              </a:rPr>
              <a:t>)](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baseline="29914" sz="975" spc="-37" i="1">
                <a:latin typeface="Meiryo"/>
                <a:cs typeface="Meiryo"/>
              </a:rPr>
              <a:t>⊤</a:t>
            </a:r>
            <a:r>
              <a:rPr dirty="0" sz="1000" spc="-35" i="1">
                <a:latin typeface="Palatino Linotype"/>
                <a:cs typeface="Palatino Linotype"/>
              </a:rPr>
              <a:t>z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140" i="1">
                <a:latin typeface="Meiryo"/>
                <a:cs typeface="Meiryo"/>
              </a:rPr>
              <a:t/>
            </a:r>
            <a:r>
              <a:rPr dirty="0" sz="1000" spc="20">
                <a:latin typeface="Cambria"/>
                <a:cs typeface="Cambria"/>
              </a:rPr>
              <a:t>(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baseline="29914" sz="975" spc="67" i="1">
                <a:latin typeface="Meiryo"/>
                <a:cs typeface="Meiryo"/>
              </a:rPr>
              <a:t>⊤</a:t>
            </a:r>
            <a:r>
              <a:rPr dirty="0" sz="1000" spc="65" i="1">
                <a:latin typeface="Palatino Linotype"/>
                <a:cs typeface="Palatino Linotype"/>
              </a:rPr>
              <a:t>z</a:t>
            </a:r>
            <a:r>
              <a:rPr dirty="0" sz="1000" spc="2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146050">
              <a:lnSpc>
                <a:spcPct val="100000"/>
              </a:lnSpc>
              <a:spcBef>
                <a:spcPts val="715"/>
              </a:spcBef>
            </a:pPr>
            <a:r>
              <a:rPr dirty="0" sz="1000" spc="-45">
                <a:latin typeface="Palatino Linotype"/>
                <a:cs typeface="Palatino Linotype"/>
              </a:rPr>
              <a:t>Computing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again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derivative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respect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1367" sz="975" i="1">
                <a:latin typeface="Palatino Linotype"/>
                <a:cs typeface="Palatino Linotype"/>
              </a:rPr>
              <a:t>k</a:t>
            </a:r>
            <a:r>
              <a:rPr dirty="0" baseline="-21367" sz="975" spc="-127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have: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944610" y="4342155"/>
            <a:ext cx="439420" cy="0"/>
          </a:xfrm>
          <a:custGeom>
            <a:avLst/>
            <a:gdLst/>
            <a:ahLst/>
            <a:cxnLst/>
            <a:rect l="l" t="t" r="r" b="b"/>
            <a:pathLst>
              <a:path w="439419" h="0">
                <a:moveTo>
                  <a:pt x="0" y="0"/>
                </a:moveTo>
                <a:lnTo>
                  <a:pt x="43902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1063468" y="4323174"/>
            <a:ext cx="1517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15" i="1">
                <a:latin typeface="Meiryo"/>
                <a:cs typeface="Meiryo"/>
              </a:rPr>
              <a:t/>
            </a:r>
            <a:r>
              <a:rPr dirty="0" sz="1000" spc="-40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189312" y="4395954"/>
            <a:ext cx="654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 i="1">
                <a:latin typeface="Palatino Linotype"/>
                <a:cs typeface="Palatino Linotype"/>
              </a:rPr>
              <a:t>k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906522" y="4149778"/>
            <a:ext cx="1477645" cy="2622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935"/>
              </a:lnSpc>
              <a:spcBef>
                <a:spcPts val="95"/>
              </a:spcBef>
            </a:pPr>
            <a:r>
              <a:rPr dirty="0" sz="1000" spc="-455" i="1">
                <a:latin typeface="Meiryo"/>
                <a:cs typeface="Meiryo"/>
              </a:rPr>
              <a:t/>
            </a:r>
            <a:r>
              <a:rPr dirty="0" sz="1000" spc="-95">
                <a:latin typeface="Palatino Linotype"/>
                <a:cs typeface="Palatino Linotype"/>
              </a:rPr>
              <a:t>E</a:t>
            </a:r>
            <a:r>
              <a:rPr dirty="0" sz="1000" spc="-175">
                <a:latin typeface="Cambria"/>
                <a:cs typeface="Cambria"/>
              </a:rPr>
              <a:t>(</a:t>
            </a:r>
            <a:r>
              <a:rPr dirty="0" sz="1000" spc="-495" i="1">
                <a:latin typeface="Meiryo"/>
                <a:cs typeface="Meiryo"/>
              </a:rPr>
              <a:t/>
            </a:r>
            <a:r>
              <a:rPr dirty="0" sz="1000" spc="-30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527050">
              <a:lnSpc>
                <a:spcPts val="935"/>
              </a:lnSpc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55">
                <a:latin typeface="Cambria"/>
                <a:cs typeface="Cambria"/>
              </a:rPr>
              <a:t>−[</a:t>
            </a:r>
            <a:r>
              <a:rPr dirty="0" sz="1000" spc="5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45" i="1">
                <a:latin typeface="Meiryo"/>
                <a:cs typeface="Meiryo"/>
              </a:rPr>
              <a:t/>
            </a:r>
            <a:r>
              <a:rPr dirty="0" sz="1000" spc="-90">
                <a:latin typeface="Cambria"/>
                <a:cs typeface="Cambria"/>
              </a:rPr>
              <a:t>(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baseline="34188" sz="975" spc="-97" i="1">
                <a:latin typeface="Meiryo"/>
                <a:cs typeface="Meiryo"/>
              </a:rPr>
              <a:t>⊤</a:t>
            </a:r>
            <a:r>
              <a:rPr dirty="0" sz="1000" spc="-45" i="1">
                <a:latin typeface="Palatino Linotype"/>
                <a:cs typeface="Palatino Linotype"/>
              </a:rPr>
              <a:t>z</a:t>
            </a:r>
            <a:r>
              <a:rPr dirty="0" sz="1000" spc="-75">
                <a:latin typeface="Cambria"/>
                <a:cs typeface="Cambria"/>
              </a:rPr>
              <a:t>)]</a:t>
            </a:r>
            <a:r>
              <a:rPr dirty="0" sz="1000" spc="-39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333115" y="4307372"/>
            <a:ext cx="654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 i="1">
                <a:latin typeface="Palatino Linotype"/>
                <a:cs typeface="Palatino Linotype"/>
              </a:rPr>
              <a:t>k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17981" y="4542745"/>
            <a:ext cx="5062220" cy="17653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63500" marR="55880" indent="-635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which,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previously,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opposite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sign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15" i="1">
                <a:latin typeface="Meiryo"/>
                <a:cs typeface="Meiryo"/>
              </a:rPr>
              <a:t/>
            </a:r>
            <a:r>
              <a:rPr dirty="0" baseline="-21367" sz="975" spc="-345" i="1">
                <a:latin typeface="Palatino Linotype"/>
                <a:cs typeface="Palatino Linotype"/>
              </a:rPr>
              <a:t>k</a:t>
            </a:r>
            <a:r>
              <a:rPr dirty="0" baseline="-21367" sz="975" spc="40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implying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>
                <a:latin typeface="Palatino Linotype"/>
                <a:cs typeface="Palatino Linotype"/>
              </a:rPr>
              <a:t> the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5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>
                <a:latin typeface="Palatino Linotype"/>
                <a:cs typeface="Palatino Linotype"/>
              </a:rPr>
              <a:t> on the </a:t>
            </a:r>
            <a:r>
              <a:rPr dirty="0" sz="1000" spc="-20">
                <a:latin typeface="Palatino Linotype"/>
                <a:cs typeface="Palatino Linotype"/>
              </a:rPr>
              <a:t>cen- </a:t>
            </a:r>
            <a:r>
              <a:rPr dirty="0" sz="1000" spc="-45">
                <a:latin typeface="Palatino Linotype"/>
                <a:cs typeface="Palatino Linotype"/>
              </a:rPr>
              <a:t>sored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sample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downward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biased.</a:t>
            </a:r>
            <a:endParaRPr sz="1000">
              <a:latin typeface="Palatino Linotype"/>
              <a:cs typeface="Palatino Linotype"/>
            </a:endParaRPr>
          </a:p>
          <a:p>
            <a:pPr marL="171450">
              <a:lnSpc>
                <a:spcPts val="12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bias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censored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truncated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samples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illustrated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Figure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9.3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 lvl="2" marL="453390" indent="-390525">
              <a:lnSpc>
                <a:spcPct val="100000"/>
              </a:lnSpc>
              <a:spcBef>
                <a:spcPts val="770"/>
              </a:spcBef>
              <a:buAutoNum type="arabicPeriod" startAt="3"/>
              <a:tabLst>
                <a:tab pos="454025" algn="l"/>
              </a:tabLst>
            </a:pP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7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Symmetrical</a:t>
            </a:r>
            <a:r>
              <a:rPr dirty="0" sz="1000" spc="8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Trimmed</a:t>
            </a:r>
            <a:r>
              <a:rPr dirty="0" sz="1000" spc="8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Estimator</a:t>
            </a:r>
            <a:endParaRPr sz="1000">
              <a:latin typeface="Calibri"/>
              <a:cs typeface="Calibri"/>
            </a:endParaRPr>
          </a:p>
          <a:p>
            <a:pPr algn="just" marL="62865" marR="55880">
              <a:lnSpc>
                <a:spcPct val="100000"/>
              </a:lnSpc>
              <a:spcBef>
                <a:spcPts val="5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inconsistent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because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truncation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leads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an </a:t>
            </a:r>
            <a:r>
              <a:rPr dirty="0" sz="1000" spc="-35">
                <a:latin typeface="Palatino Linotype"/>
                <a:cs typeface="Palatino Linotype"/>
              </a:rPr>
              <a:t>asymmetric</a:t>
            </a:r>
            <a:r>
              <a:rPr dirty="0" sz="1000" spc="-10">
                <a:latin typeface="Palatino Linotype"/>
                <a:cs typeface="Palatino Linotype"/>
              </a:rPr>
              <a:t> distribution for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errors,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expected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values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depends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Powell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(1986)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proposes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restore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symmetry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removing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some</a:t>
            </a:r>
            <a:r>
              <a:rPr dirty="0" sz="1000" spc="-10">
                <a:latin typeface="Palatino Linotype"/>
                <a:cs typeface="Palatino Linotype"/>
              </a:rPr>
              <a:t> observations.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Palatino Linotype"/>
              <a:cs typeface="Palatino Linotype"/>
            </a:endParaRPr>
          </a:p>
          <a:p>
            <a:pPr lvl="3" marL="501650" indent="-439420">
              <a:lnSpc>
                <a:spcPct val="100000"/>
              </a:lnSpc>
              <a:buAutoNum type="arabicPeriod"/>
              <a:tabLst>
                <a:tab pos="502284" algn="l"/>
              </a:tabLst>
            </a:pPr>
            <a:r>
              <a:rPr dirty="0" sz="900" b="1">
                <a:latin typeface="Calibri"/>
                <a:cs typeface="Calibri"/>
              </a:rPr>
              <a:t>Truncated</a:t>
            </a:r>
            <a:r>
              <a:rPr dirty="0" sz="900" spc="65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Sample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790317" y="6282134"/>
            <a:ext cx="704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0">
                <a:latin typeface="Cambria"/>
                <a:cs typeface="Cambria"/>
              </a:rPr>
              <a:t>∗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43379" y="6285365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truncated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sample,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observations</a:t>
            </a:r>
            <a:r>
              <a:rPr dirty="0" sz="1000" spc="-20">
                <a:latin typeface="Palatino Linotype"/>
                <a:cs typeface="Palatino Linotype"/>
              </a:rPr>
              <a:t> 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60" i="1">
                <a:latin typeface="Palatino Linotype"/>
                <a:cs typeface="Palatino Linotype"/>
              </a:rPr>
              <a:t> </a:t>
            </a:r>
            <a:r>
              <a:rPr dirty="0" sz="1000" spc="130">
                <a:latin typeface="Arial"/>
                <a:cs typeface="Arial"/>
              </a:rPr>
              <a:t>≤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baseline="29914" sz="975" spc="-104">
                <a:latin typeface="Cambria"/>
                <a:cs typeface="Cambria"/>
              </a:rPr>
              <a:t>∗</a:t>
            </a:r>
            <a:r>
              <a:rPr dirty="0" baseline="29914" sz="975" spc="217">
                <a:latin typeface="Cambria"/>
                <a:cs typeface="Cambria"/>
              </a:rPr>
              <a:t> </a:t>
            </a:r>
            <a:r>
              <a:rPr dirty="0" sz="1000" spc="130">
                <a:latin typeface="Arial"/>
                <a:cs typeface="Arial"/>
              </a:rPr>
              <a:t>≤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200">
                <a:latin typeface="Cambria"/>
                <a:cs typeface="Cambria"/>
              </a:rPr>
              <a:t>−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baseline="29914" sz="975" spc="-22" i="1">
                <a:latin typeface="Meiryo"/>
                <a:cs typeface="Meiryo"/>
              </a:rPr>
              <a:t>⊤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sz="1000" spc="-4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 </a:t>
            </a:r>
            <a:r>
              <a:rPr dirty="0" sz="1000" spc="-10">
                <a:latin typeface="Palatino Linotype"/>
                <a:cs typeface="Palatino Linotype"/>
              </a:rPr>
              <a:t>missing.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68794" y="6437612"/>
            <a:ext cx="4960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symmetry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may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 </a:t>
            </a:r>
            <a:r>
              <a:rPr dirty="0" sz="1000" spc="-40">
                <a:latin typeface="Palatino Linotype"/>
                <a:cs typeface="Palatino Linotype"/>
              </a:rPr>
              <a:t>restored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removing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from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right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side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distribution, </a:t>
            </a:r>
            <a:r>
              <a:rPr dirty="0" sz="1000" spc="-30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Palatino Linotype"/>
                <a:cs typeface="Palatino Linotype"/>
              </a:rPr>
              <a:t>observa-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431630" y="6586746"/>
            <a:ext cx="26854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47980" algn="l"/>
                <a:tab pos="720090" algn="l"/>
                <a:tab pos="991869" algn="l"/>
                <a:tab pos="2272030" algn="l"/>
                <a:tab pos="2626995" algn="l"/>
              </a:tabLst>
            </a:pPr>
            <a:r>
              <a:rPr dirty="0" sz="650" spc="-50">
                <a:latin typeface="Cambria"/>
                <a:cs typeface="Cambria"/>
              </a:rPr>
              <a:t>∗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>
                <a:latin typeface="Cambria"/>
                <a:cs typeface="Cambria"/>
              </a:rPr>
              <a:t>∗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>
                <a:latin typeface="Cambria"/>
                <a:cs typeface="Cambria"/>
              </a:rPr>
              <a:t>∗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50">
                <a:latin typeface="Cambria"/>
                <a:cs typeface="Cambria"/>
              </a:rPr>
              <a:t>∗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568794" y="6589972"/>
            <a:ext cx="4959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tions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75" i="1">
                <a:latin typeface="Palatino Linotype"/>
                <a:cs typeface="Palatino Linotype"/>
              </a:rPr>
              <a:t> </a:t>
            </a:r>
            <a:r>
              <a:rPr dirty="0" sz="1000" spc="130">
                <a:latin typeface="Arial"/>
                <a:cs typeface="Arial"/>
              </a:rPr>
              <a:t>≥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2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sz="1000" spc="240" i="1">
                <a:latin typeface="Meiryo"/>
                <a:cs typeface="Meiryo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370" i="1">
                <a:latin typeface="Meiryo"/>
                <a:cs typeface="Meiryo"/>
              </a:rPr>
              <a:t> </a:t>
            </a:r>
            <a:r>
              <a:rPr dirty="0" sz="1000" spc="-120" i="1">
                <a:latin typeface="Meiryo"/>
                <a:cs typeface="Meiryo"/>
              </a:rPr>
              <a:t>&gt;</a:t>
            </a:r>
            <a:r>
              <a:rPr dirty="0" sz="1000" spc="240" i="1">
                <a:latin typeface="Meiryo"/>
                <a:cs typeface="Meiryo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49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distributions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35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85" i="1">
                <a:latin typeface="Meiryo"/>
                <a:cs typeface="Meiryo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depicted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dashed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43396" y="6658250"/>
            <a:ext cx="3384550" cy="497205"/>
          </a:xfrm>
          <a:prstGeom prst="rect">
            <a:avLst/>
          </a:prstGeom>
        </p:spPr>
        <p:txBody>
          <a:bodyPr wrap="square" lIns="0" tIns="9588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755"/>
              </a:spcBef>
            </a:pPr>
            <a:r>
              <a:rPr dirty="0" sz="1000" spc="-25">
                <a:latin typeface="Palatino Linotype"/>
                <a:cs typeface="Palatino Linotype"/>
              </a:rPr>
              <a:t>line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Figure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9.2.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25">
                <a:latin typeface="Palatino Linotype"/>
                <a:cs typeface="Palatino Linotype"/>
              </a:rPr>
              <a:t> case,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have:</a:t>
            </a:r>
            <a:endParaRPr sz="100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660"/>
              </a:spcBef>
            </a:pP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5" i="1">
                <a:latin typeface="Palatino Linotype"/>
                <a:cs typeface="Palatino Linotype"/>
              </a:rPr>
              <a:t>y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 spc="-65" i="1">
                <a:latin typeface="Palatino Linotype"/>
                <a:cs typeface="Palatino Linotype"/>
              </a:rPr>
              <a:t>z</a:t>
            </a:r>
            <a:r>
              <a:rPr dirty="0" sz="1000" spc="-6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&amp;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 </a:t>
            </a:r>
            <a:r>
              <a:rPr dirty="0" sz="1000" spc="-135" i="1">
                <a:latin typeface="Meiryo"/>
                <a:cs typeface="Meiryo"/>
              </a:rPr>
              <a:t>&lt;</a:t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</a:t>
            </a:r>
            <a:r>
              <a:rPr dirty="0" sz="1000" spc="-440" i="1">
                <a:latin typeface="Meiryo"/>
                <a:cs typeface="Meiryo"/>
              </a:rPr>
              <a:t/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sz="1000" spc="65">
                <a:latin typeface="Cambria"/>
                <a:cs typeface="Cambria"/>
              </a:rPr>
              <a:t>)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Cambria"/>
                <a:cs typeface="Cambria"/>
              </a:rPr>
              <a:t>(</a:t>
            </a:r>
            <a:r>
              <a:rPr dirty="0" sz="1000" spc="-25" i="1">
                <a:latin typeface="Palatino Linotype"/>
                <a:cs typeface="Palatino Linotype"/>
              </a:rPr>
              <a:t>y</a:t>
            </a:r>
            <a:r>
              <a:rPr dirty="0" baseline="34188" sz="975" spc="-37">
                <a:latin typeface="Cambria"/>
                <a:cs typeface="Cambria"/>
              </a:rPr>
              <a:t>∗</a:t>
            </a:r>
            <a:r>
              <a:rPr dirty="0" baseline="34188" sz="975" spc="2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65" i="1">
                <a:latin typeface="Palatino Linotype"/>
                <a:cs typeface="Palatino Linotype"/>
              </a:rPr>
              <a:t>z</a:t>
            </a:r>
            <a:r>
              <a:rPr dirty="0" sz="1000" spc="-6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34188" sz="975">
                <a:latin typeface="Cambria"/>
                <a:cs typeface="Cambria"/>
              </a:rPr>
              <a:t>∗</a:t>
            </a:r>
            <a:r>
              <a:rPr dirty="0" baseline="34188" sz="975" spc="217">
                <a:latin typeface="Cambria"/>
                <a:cs typeface="Cambria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&amp;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34188" sz="975">
                <a:latin typeface="Cambria"/>
                <a:cs typeface="Cambria"/>
              </a:rPr>
              <a:t>∗</a:t>
            </a:r>
            <a:r>
              <a:rPr dirty="0" baseline="34188" sz="975" spc="225">
                <a:latin typeface="Cambria"/>
                <a:cs typeface="Cambria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&lt;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75">
                <a:latin typeface="Palatino Linotype"/>
                <a:cs typeface="Palatino Linotype"/>
              </a:rPr>
              <a:t>2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34188" sz="975" spc="22" i="1">
                <a:latin typeface="Meiryo"/>
                <a:cs typeface="Meiryo"/>
              </a:rPr>
              <a:t>⊤</a:t>
            </a:r>
            <a:r>
              <a:rPr dirty="0" sz="1000" spc="40" i="1">
                <a:latin typeface="Palatino Linotype"/>
                <a:cs typeface="Palatino Linotype"/>
              </a:rPr>
              <a:t>z</a:t>
            </a:r>
            <a:r>
              <a:rPr dirty="0" sz="100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251702" y="7175527"/>
            <a:ext cx="17754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-45">
                <a:latin typeface="Cambria"/>
                <a:cs typeface="Cambria"/>
              </a:rPr>
              <a:t> </a:t>
            </a:r>
            <a:r>
              <a:rPr dirty="0" sz="1000" spc="-459" i="1">
                <a:latin typeface="Meiryo"/>
                <a:cs typeface="Meiryo"/>
              </a:rPr>
              <a:t/>
            </a:r>
            <a:r>
              <a:rPr dirty="0" baseline="34188" sz="975" spc="-97" i="1">
                <a:latin typeface="Meiryo"/>
                <a:cs typeface="Meiryo"/>
              </a:rPr>
              <a:t>⊤</a:t>
            </a:r>
            <a:r>
              <a:rPr dirty="0" sz="1000" spc="-45" i="1">
                <a:latin typeface="Palatino Linotype"/>
                <a:cs typeface="Palatino Linotype"/>
              </a:rPr>
              <a:t>z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baseline="34188" sz="975" spc="-52">
                <a:latin typeface="Cambria"/>
                <a:cs typeface="Cambria"/>
              </a:rPr>
              <a:t>∗</a:t>
            </a:r>
            <a:r>
              <a:rPr dirty="0" baseline="34188" sz="975" spc="2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200">
                <a:latin typeface="Cambria"/>
                <a:cs typeface="Cambria"/>
              </a:rPr>
              <a:t>−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baseline="34188" sz="975" spc="-22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&lt;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baseline="34188" sz="975" spc="-104">
                <a:latin typeface="Cambria"/>
                <a:cs typeface="Cambria"/>
              </a:rPr>
              <a:t>∗</a:t>
            </a:r>
            <a:r>
              <a:rPr dirty="0" baseline="34188" sz="975" spc="225">
                <a:latin typeface="Cambria"/>
                <a:cs typeface="Cambria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&lt;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380" i="1">
                <a:latin typeface="Meiryo"/>
                <a:cs typeface="Meiryo"/>
              </a:rPr>
              <a:t/>
            </a:r>
            <a:r>
              <a:rPr dirty="0" baseline="34188" sz="975" spc="44" i="1">
                <a:latin typeface="Meiryo"/>
                <a:cs typeface="Meiryo"/>
              </a:rPr>
              <a:t>⊤</a:t>
            </a:r>
            <a:r>
              <a:rPr dirty="0" sz="1000" spc="55" i="1">
                <a:latin typeface="Palatino Linotype"/>
                <a:cs typeface="Palatino Linotype"/>
              </a:rPr>
              <a:t>z</a:t>
            </a:r>
            <a:r>
              <a:rPr dirty="0" sz="1000" spc="1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463300" y="7517379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277111" y="7526781"/>
            <a:ext cx="4464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4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901296" y="7496352"/>
            <a:ext cx="64769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55" i="1">
                <a:latin typeface="Meiryo"/>
                <a:cs typeface="Meiryo"/>
              </a:rPr>
              <a:t>⊤</a:t>
            </a:r>
            <a:endParaRPr sz="450">
              <a:latin typeface="Meiryo"/>
              <a:cs typeface="Meiryo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799339" y="7491314"/>
            <a:ext cx="2095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70">
                <a:latin typeface="Cambria"/>
                <a:cs typeface="Cambria"/>
              </a:rPr>
              <a:t>−</a:t>
            </a: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spc="110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z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715876" y="7405278"/>
            <a:ext cx="768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80">
                <a:latin typeface="Arial"/>
                <a:cs typeface="Arial"/>
              </a:rPr>
              <a:t>∫</a:t>
            </a:r>
            <a:r>
              <a:rPr dirty="0" sz="1000" spc="-20">
                <a:latin typeface="Arial"/>
                <a:cs typeface="Arial"/>
              </a:rPr>
              <a:t> </a:t>
            </a:r>
            <a:r>
              <a:rPr dirty="0" baseline="47008" sz="975" spc="150">
                <a:latin typeface="Cambria"/>
                <a:cs typeface="Cambria"/>
              </a:rPr>
              <a:t>+</a:t>
            </a:r>
            <a:r>
              <a:rPr dirty="0" baseline="47008" sz="975" spc="-419" i="1">
                <a:latin typeface="Meiryo"/>
                <a:cs typeface="Meiryo"/>
              </a:rPr>
              <a:t/>
            </a:r>
            <a:r>
              <a:rPr dirty="0" baseline="98765" sz="675" spc="-15" i="1">
                <a:latin typeface="Meiryo"/>
                <a:cs typeface="Meiryo"/>
              </a:rPr>
              <a:t>⊤</a:t>
            </a:r>
            <a:r>
              <a:rPr dirty="0" baseline="47008" sz="975" spc="-15" i="1">
                <a:latin typeface="Palatino Linotype"/>
                <a:cs typeface="Palatino Linotype"/>
              </a:rPr>
              <a:t>z</a:t>
            </a:r>
            <a:r>
              <a:rPr dirty="0" baseline="47008" sz="975" spc="82" i="1">
                <a:latin typeface="Palatino Linotype"/>
                <a:cs typeface="Palatino Linotype"/>
              </a:rPr>
              <a:t> </a:t>
            </a:r>
            <a:r>
              <a:rPr dirty="0" sz="1000" spc="-459" i="1">
                <a:latin typeface="Meiryo"/>
                <a:cs typeface="Meiryo"/>
              </a:rPr>
              <a:t/>
            </a:r>
            <a:r>
              <a:rPr dirty="0" sz="1000" spc="-114" i="1">
                <a:latin typeface="Palatino Linotype"/>
                <a:cs typeface="Palatino Linotype"/>
              </a:rPr>
              <a:t>f</a:t>
            </a:r>
            <a:r>
              <a:rPr dirty="0" sz="1000" spc="-65" i="1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sz="1000" spc="65" i="1">
                <a:latin typeface="Palatino Linotype"/>
                <a:cs typeface="Palatino Linotype"/>
              </a:rPr>
              <a:t>d</a:t>
            </a:r>
            <a:r>
              <a:rPr dirty="0" sz="1000" spc="-4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37" name="object 37" descr=""/>
          <p:cNvSpPr/>
          <p:nvPr/>
        </p:nvSpPr>
        <p:spPr>
          <a:xfrm>
            <a:off x="2753979" y="7634338"/>
            <a:ext cx="697230" cy="0"/>
          </a:xfrm>
          <a:custGeom>
            <a:avLst/>
            <a:gdLst/>
            <a:ahLst/>
            <a:cxnLst/>
            <a:rect l="l" t="t" r="r" b="b"/>
            <a:pathLst>
              <a:path w="697229" h="0">
                <a:moveTo>
                  <a:pt x="0" y="0"/>
                </a:moveTo>
                <a:lnTo>
                  <a:pt x="69723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 descr=""/>
          <p:cNvSpPr txBox="1"/>
          <p:nvPr/>
        </p:nvSpPr>
        <p:spPr>
          <a:xfrm>
            <a:off x="2803655" y="7744031"/>
            <a:ext cx="2603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130">
                <a:latin typeface="Cambria"/>
                <a:cs typeface="Cambria"/>
              </a:rPr>
              <a:t>−</a:t>
            </a:r>
            <a:r>
              <a:rPr dirty="0" sz="650" spc="-310" i="1">
                <a:latin typeface="Meiryo"/>
                <a:cs typeface="Meiryo"/>
              </a:rPr>
              <a:t/>
            </a:r>
            <a:r>
              <a:rPr dirty="0" baseline="24691" sz="675" spc="-44" i="1">
                <a:latin typeface="Meiryo"/>
                <a:cs typeface="Meiryo"/>
              </a:rPr>
              <a:t>⊤</a:t>
            </a:r>
            <a:r>
              <a:rPr dirty="0" sz="650" spc="-25" i="1">
                <a:latin typeface="Palatino Linotype"/>
                <a:cs typeface="Palatino Linotype"/>
              </a:rPr>
              <a:t>z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745597" y="7657875"/>
            <a:ext cx="7092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80">
                <a:latin typeface="Arial"/>
                <a:cs typeface="Arial"/>
              </a:rPr>
              <a:t>∫</a:t>
            </a:r>
            <a:r>
              <a:rPr dirty="0" sz="1000" spc="-25">
                <a:latin typeface="Arial"/>
                <a:cs typeface="Arial"/>
              </a:rPr>
              <a:t> </a:t>
            </a:r>
            <a:r>
              <a:rPr dirty="0" baseline="47008" sz="975" spc="150">
                <a:latin typeface="Cambria"/>
                <a:cs typeface="Cambria"/>
              </a:rPr>
              <a:t>+</a:t>
            </a:r>
            <a:r>
              <a:rPr dirty="0" baseline="47008" sz="975" spc="-419" i="1">
                <a:latin typeface="Meiryo"/>
                <a:cs typeface="Meiryo"/>
              </a:rPr>
              <a:t/>
            </a:r>
            <a:r>
              <a:rPr dirty="0" baseline="92592" sz="675" spc="-15" i="1">
                <a:latin typeface="Meiryo"/>
                <a:cs typeface="Meiryo"/>
              </a:rPr>
              <a:t>⊤</a:t>
            </a:r>
            <a:r>
              <a:rPr dirty="0" baseline="47008" sz="975" spc="-15" i="1">
                <a:latin typeface="Palatino Linotype"/>
                <a:cs typeface="Palatino Linotype"/>
              </a:rPr>
              <a:t>z</a:t>
            </a:r>
            <a:r>
              <a:rPr dirty="0" baseline="47008" sz="975" spc="75" i="1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f</a:t>
            </a:r>
            <a:r>
              <a:rPr dirty="0" sz="1000" spc="-65" i="1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sz="1000" spc="65" i="1">
                <a:latin typeface="Palatino Linotype"/>
                <a:cs typeface="Palatino Linotype"/>
              </a:rPr>
              <a:t>d</a:t>
            </a:r>
            <a:r>
              <a:rPr dirty="0" sz="1000" spc="-4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543378" y="7870590"/>
            <a:ext cx="5012055" cy="5721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R="1205865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355" i="1">
                <a:latin typeface="Meiryo"/>
                <a:cs typeface="Meiryo"/>
              </a:rPr>
              <a:t/>
            </a:r>
            <a:r>
              <a:rPr dirty="0" baseline="34188" sz="975" spc="60" i="1">
                <a:latin typeface="Meiryo"/>
                <a:cs typeface="Meiryo"/>
              </a:rPr>
              <a:t>⊤</a:t>
            </a:r>
            <a:r>
              <a:rPr dirty="0" sz="1000" spc="60" i="1">
                <a:latin typeface="Palatino Linotype"/>
                <a:cs typeface="Palatino Linotype"/>
              </a:rPr>
              <a:t>z</a:t>
            </a:r>
            <a:endParaRPr sz="1000">
              <a:latin typeface="Palatino Linotype"/>
              <a:cs typeface="Palatino Linotype"/>
            </a:endParaRPr>
          </a:p>
          <a:p>
            <a:pPr marL="38100" marR="30480" indent="107950">
              <a:lnSpc>
                <a:spcPct val="100000"/>
              </a:lnSpc>
              <a:spcBef>
                <a:spcPts val="705"/>
              </a:spcBef>
            </a:pPr>
            <a:r>
              <a:rPr dirty="0" sz="1000" spc="-8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consistent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may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obtained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normal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restricting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sam- </a:t>
            </a:r>
            <a:r>
              <a:rPr dirty="0" sz="1000" spc="-25">
                <a:latin typeface="Palatino Linotype"/>
                <a:cs typeface="Palatino Linotype"/>
              </a:rPr>
              <a:t>ple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observations </a:t>
            </a:r>
            <a:r>
              <a:rPr dirty="0" sz="1000" spc="-10">
                <a:latin typeface="Palatino Linotype"/>
                <a:cs typeface="Palatino Linotype"/>
              </a:rPr>
              <a:t>for </a:t>
            </a:r>
            <a:r>
              <a:rPr dirty="0" sz="1000" spc="-50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&lt;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2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29914" sz="975" spc="-60" i="1">
                <a:latin typeface="Meiryo"/>
                <a:cs typeface="Meiryo"/>
              </a:rPr>
              <a:t>⊤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Denoting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60">
                <a:latin typeface="Palatino Linotype"/>
                <a:cs typeface="Palatino Linotype"/>
              </a:rPr>
              <a:t>1</a:t>
            </a:r>
            <a:r>
              <a:rPr dirty="0" sz="1000" spc="-160">
                <a:latin typeface="Cambria"/>
                <a:cs typeface="Cambria"/>
              </a:rPr>
              <a:t>(</a:t>
            </a:r>
            <a:r>
              <a:rPr dirty="0" sz="1000" spc="-160" i="1">
                <a:latin typeface="Meiryo"/>
                <a:cs typeface="Meiryo"/>
              </a:rPr>
              <a:t/>
            </a:r>
            <a:r>
              <a:rPr dirty="0" sz="1000" spc="-160">
                <a:latin typeface="Cambria"/>
                <a:cs typeface="Cambria"/>
              </a:rPr>
              <a:t>)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 spc="-10">
                <a:latin typeface="Palatino Linotype"/>
                <a:cs typeface="Palatino Linotype"/>
              </a:rPr>
              <a:t> that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equal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75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1902460" cy="4400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226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295910">
              <a:lnSpc>
                <a:spcPct val="100000"/>
              </a:lnSpc>
            </a:pPr>
            <a:r>
              <a:rPr dirty="0" sz="1000" spc="-20">
                <a:latin typeface="Palatino Linotype"/>
                <a:cs typeface="Palatino Linotype"/>
              </a:rPr>
              <a:t>true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otherwise,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have: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49396" y="1088680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02758" y="1093856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4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061840" y="1209183"/>
            <a:ext cx="16452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35" i="1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&lt;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2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sz="1000" spc="-65">
                <a:latin typeface="Cambria"/>
                <a:cs typeface="Cambria"/>
              </a:rPr>
              <a:t>)(</a:t>
            </a:r>
            <a:r>
              <a:rPr dirty="0" sz="1000" spc="-55" i="1">
                <a:latin typeface="Palatino Linotype"/>
                <a:cs typeface="Palatino Linotype"/>
              </a:rPr>
              <a:t>y</a:t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spc="104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baseline="-21367" sz="975" spc="52" i="1">
                <a:latin typeface="Palatino Linotype"/>
                <a:cs typeface="Palatino Linotype"/>
              </a:rPr>
              <a:t>n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18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662846" y="1351515"/>
            <a:ext cx="3893185" cy="367030"/>
          </a:xfrm>
          <a:prstGeom prst="rect">
            <a:avLst/>
          </a:prstGeom>
        </p:spPr>
        <p:txBody>
          <a:bodyPr wrap="square" lIns="0" tIns="50800" rIns="0" bIns="0" rtlCol="0" vert="horz">
            <a:spAutoFit/>
          </a:bodyPr>
          <a:lstStyle/>
          <a:p>
            <a:pPr marL="259715">
              <a:lnSpc>
                <a:spcPct val="100000"/>
              </a:lnSpc>
              <a:spcBef>
                <a:spcPts val="40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409"/>
              </a:spcBef>
            </a:pPr>
            <a:r>
              <a:rPr dirty="0" sz="1000" spc="110">
                <a:latin typeface="Palatino Linotype"/>
                <a:cs typeface="Palatino Linotype"/>
              </a:rPr>
              <a:t>hese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ﬁrst-</a:t>
            </a:r>
            <a:r>
              <a:rPr dirty="0" sz="1000" spc="-35">
                <a:latin typeface="Palatino Linotype"/>
                <a:cs typeface="Palatino Linotype"/>
              </a:rPr>
              <a:t>order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may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minimizing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50950" y="1209183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(9.9)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407507" y="1775399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360874" y="1780569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4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368529" y="2073378"/>
            <a:ext cx="1739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120165" y="1755546"/>
            <a:ext cx="1003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85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209894" y="1822528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209893" y="1984481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877367" y="1895896"/>
            <a:ext cx="18542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775335" algn="l"/>
                <a:tab pos="1423670" algn="l"/>
              </a:tabLst>
            </a:pPr>
            <a:r>
              <a:rPr dirty="0" sz="1000" spc="-55" i="1">
                <a:latin typeface="Palatino Linotype"/>
                <a:cs typeface="Palatino Linotype"/>
              </a:rPr>
              <a:t>R</a:t>
            </a:r>
            <a:r>
              <a:rPr dirty="0" baseline="-21367" sz="975" spc="-82" i="1">
                <a:latin typeface="Palatino Linotype"/>
                <a:cs typeface="Palatino Linotype"/>
              </a:rPr>
              <a:t>N</a:t>
            </a:r>
            <a:r>
              <a:rPr dirty="0" baseline="-21367" sz="975" spc="-67" i="1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Cambria"/>
                <a:cs typeface="Cambria"/>
              </a:rPr>
              <a:t>(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sz="1000" spc="35">
                <a:latin typeface="Cambria"/>
                <a:cs typeface="Cambria"/>
              </a:rPr>
              <a:t>)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1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max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20" i="1">
                <a:latin typeface="Palatino Linotype"/>
                <a:cs typeface="Palatino Linotype"/>
              </a:rPr>
              <a:t>y</a:t>
            </a:r>
            <a:r>
              <a:rPr dirty="0" baseline="-21367" sz="975" spc="82" i="1">
                <a:latin typeface="Palatino Linotype"/>
                <a:cs typeface="Palatino Linotype"/>
              </a:rPr>
              <a:t>n</a:t>
            </a:r>
            <a:r>
              <a:rPr dirty="0" sz="1000" spc="-229" i="1">
                <a:latin typeface="Meiryo"/>
                <a:cs typeface="Meiryo"/>
              </a:rPr>
              <a:t>,</a:t>
            </a:r>
            <a:r>
              <a:rPr dirty="0" baseline="34188" sz="975" spc="30" i="1">
                <a:latin typeface="Meiryo"/>
                <a:cs typeface="Meiryo"/>
              </a:rPr>
              <a:t>⊤</a:t>
            </a:r>
            <a:r>
              <a:rPr dirty="0" sz="1000" spc="45" i="1">
                <a:latin typeface="Palatino Linotype"/>
                <a:cs typeface="Palatino Linotype"/>
              </a:rPr>
              <a:t>z</a:t>
            </a:r>
            <a:r>
              <a:rPr dirty="0" baseline="-21367" sz="975" spc="82" i="1">
                <a:latin typeface="Palatino Linotype"/>
                <a:cs typeface="Palatino Linotype"/>
              </a:rPr>
              <a:t>n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519952" y="1717019"/>
            <a:ext cx="14516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179195" algn="l"/>
              </a:tabLst>
            </a:pPr>
            <a:r>
              <a:rPr dirty="0" sz="1000" spc="254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baseline="-16666" sz="1500" spc="412">
                <a:latin typeface="Segoe UI Symbol"/>
                <a:cs typeface="Segoe UI Symbol"/>
              </a:rPr>
              <a:t>)</a:t>
            </a:r>
            <a:r>
              <a:rPr dirty="0" baseline="-38461" sz="975" spc="30">
                <a:latin typeface="Palatino Linotype"/>
                <a:cs typeface="Palatino Linotype"/>
              </a:rPr>
              <a:t>2</a:t>
            </a:r>
            <a:r>
              <a:rPr dirty="0" sz="1000" spc="425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187396" y="1895900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(9.10)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637443" y="2239137"/>
            <a:ext cx="4902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case,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observations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5" i="1">
                <a:latin typeface="Meiryo"/>
                <a:cs typeface="Meiryo"/>
              </a:rPr>
              <a:t/>
            </a:r>
            <a:r>
              <a:rPr dirty="0" baseline="29914" sz="975" spc="-37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-21367" sz="975" spc="15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&lt;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those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2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30" i="1">
                <a:latin typeface="Palatino Linotype"/>
                <a:cs typeface="Palatino Linotype"/>
              </a:rPr>
              <a:t>z</a:t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spc="172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have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29436" y="2384509"/>
            <a:ext cx="5010785" cy="2019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922019">
              <a:lnSpc>
                <a:spcPts val="365"/>
              </a:lnSpc>
              <a:spcBef>
                <a:spcPts val="95"/>
              </a:spcBef>
            </a:pPr>
            <a:r>
              <a:rPr dirty="0" u="sng" sz="4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  <a:p>
            <a:pPr marL="38100">
              <a:lnSpc>
                <a:spcPts val="1025"/>
              </a:lnSpc>
            </a:pPr>
            <a:r>
              <a:rPr dirty="0" sz="1000" spc="-55">
                <a:latin typeface="Palatino Linotype"/>
                <a:cs typeface="Palatino Linotype"/>
              </a:rPr>
              <a:t>weight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equal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u="sng" baseline="42735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y</a:t>
            </a:r>
            <a:r>
              <a:rPr dirty="0" baseline="42735" sz="975" spc="240" i="1">
                <a:latin typeface="Palatino Linotype"/>
                <a:cs typeface="Palatino Linotype"/>
              </a:rPr>
              <a:t> 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objective function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zero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weight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ﬁrst-</a:t>
            </a:r>
            <a:r>
              <a:rPr dirty="0" sz="1000" spc="-35">
                <a:latin typeface="Palatino Linotype"/>
                <a:cs typeface="Palatino Linotype"/>
              </a:rPr>
              <a:t>order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conditions.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47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54837" y="2511033"/>
            <a:ext cx="4960620" cy="38544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873125">
              <a:lnSpc>
                <a:spcPts val="595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4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ts val="1015"/>
              </a:lnSpc>
            </a:pPr>
            <a:r>
              <a:rPr dirty="0" sz="1000" spc="-45">
                <a:latin typeface="Palatino Linotype"/>
                <a:cs typeface="Palatino Linotype"/>
              </a:rPr>
              <a:t>weight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objective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function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ensures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 </a:t>
            </a:r>
            <a:r>
              <a:rPr dirty="0" sz="1000" spc="-35">
                <a:latin typeface="Palatino Linotype"/>
                <a:cs typeface="Palatino Linotype"/>
              </a:rPr>
              <a:t>fallacious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solutions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ﬁrst-order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conditions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ts val="1200"/>
              </a:lnSpc>
            </a:pPr>
            <a:r>
              <a:rPr dirty="0" sz="1000" spc="-45">
                <a:latin typeface="Palatino Linotype"/>
                <a:cs typeface="Palatino Linotype"/>
              </a:rPr>
              <a:t>like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3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excluded.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04050" y="3053719"/>
            <a:ext cx="5048885" cy="49275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2865">
              <a:lnSpc>
                <a:spcPct val="100000"/>
              </a:lnSpc>
              <a:spcBef>
                <a:spcPts val="95"/>
              </a:spcBef>
            </a:pPr>
            <a:r>
              <a:rPr dirty="0" sz="900" b="1">
                <a:latin typeface="Calibri"/>
                <a:cs typeface="Calibri"/>
              </a:rPr>
              <a:t>9.2.3.2</a:t>
            </a:r>
            <a:r>
              <a:rPr dirty="0" sz="900" spc="290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Censored</a:t>
            </a:r>
            <a:r>
              <a:rPr dirty="0" sz="900" spc="10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Sample</a:t>
            </a:r>
            <a:endParaRPr sz="900">
              <a:latin typeface="Calibri"/>
              <a:cs typeface="Calibri"/>
            </a:endParaRPr>
          </a:p>
          <a:p>
            <a:pPr marL="62865">
              <a:lnSpc>
                <a:spcPts val="1200"/>
              </a:lnSpc>
              <a:spcBef>
                <a:spcPts val="20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case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censored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sample,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symmetry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restored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replacing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30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15">
                <a:latin typeface="Palatino Linotype"/>
                <a:cs typeface="Palatino Linotype"/>
              </a:rPr>
              <a:t>2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baseline="-21367" sz="975" spc="-7" i="1">
                <a:latin typeface="Palatino Linotype"/>
                <a:cs typeface="Palatino Linotype"/>
              </a:rPr>
              <a:t>n</a:t>
            </a:r>
            <a:r>
              <a:rPr dirty="0" baseline="-21367" sz="975" spc="307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when</a:t>
            </a:r>
            <a:endParaRPr sz="1000">
              <a:latin typeface="Palatino Linotype"/>
              <a:cs typeface="Palatino Linotype"/>
            </a:endParaRPr>
          </a:p>
          <a:p>
            <a:pPr marL="63500">
              <a:lnSpc>
                <a:spcPts val="900"/>
              </a:lnSpc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12" i="1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30" i="1">
                <a:latin typeface="Palatino Linotype"/>
                <a:cs typeface="Palatino Linotype"/>
              </a:rPr>
              <a:t>z</a:t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spc="142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(as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∗</a:t>
            </a:r>
            <a:r>
              <a:rPr dirty="0" baseline="29914" sz="975" spc="202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replaced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∗</a:t>
            </a:r>
            <a:r>
              <a:rPr dirty="0" baseline="29914" sz="975" spc="270">
                <a:latin typeface="Cambria"/>
                <a:cs typeface="Cambria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&lt;</a:t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30" i="1">
                <a:latin typeface="Palatino Linotype"/>
                <a:cs typeface="Palatino Linotype"/>
              </a:rPr>
              <a:t>z</a:t>
            </a:r>
            <a:r>
              <a:rPr dirty="0" baseline="-21367" sz="975" spc="52" i="1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).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25">
                <a:latin typeface="Palatino Linotype"/>
                <a:cs typeface="Palatino Linotype"/>
              </a:rPr>
              <a:t> then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have:</a:t>
            </a:r>
            <a:endParaRPr sz="1000">
              <a:latin typeface="Palatino Linotype"/>
              <a:cs typeface="Palatino Linotype"/>
            </a:endParaRPr>
          </a:p>
          <a:p>
            <a:pPr marL="894080">
              <a:lnSpc>
                <a:spcPts val="480"/>
              </a:lnSpc>
              <a:tabLst>
                <a:tab pos="218948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949391" y="3581679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902754" y="3586850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4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061836" y="3702181"/>
            <a:ext cx="22002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5">
                <a:latin typeface="Palatino Linotype"/>
                <a:cs typeface="Palatino Linotype"/>
              </a:rPr>
              <a:t>1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0</a:t>
            </a:r>
            <a:r>
              <a:rPr dirty="0" sz="1000" spc="-45">
                <a:latin typeface="Cambria"/>
                <a:cs typeface="Cambria"/>
              </a:rPr>
              <a:t>)(</a:t>
            </a:r>
            <a:r>
              <a:rPr dirty="0" sz="1000" spc="-45">
                <a:latin typeface="Palatino Linotype"/>
                <a:cs typeface="Palatino Linotype"/>
              </a:rPr>
              <a:t>max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5" i="1">
                <a:latin typeface="Palatino Linotype"/>
                <a:cs typeface="Palatino Linotype"/>
              </a:rPr>
              <a:t>y</a:t>
            </a:r>
            <a:r>
              <a:rPr dirty="0" baseline="-21367" sz="975" spc="-67" i="1">
                <a:latin typeface="Palatino Linotype"/>
                <a:cs typeface="Palatino Linotype"/>
              </a:rPr>
              <a:t>n</a:t>
            </a:r>
            <a:r>
              <a:rPr dirty="0" sz="1000" spc="-45" i="1">
                <a:latin typeface="Meiryo"/>
                <a:cs typeface="Meiryo"/>
              </a:rPr>
              <a:t>,</a:t>
            </a:r>
            <a:r>
              <a:rPr dirty="0" sz="1000" spc="-170" i="1">
                <a:latin typeface="Meiryo"/>
                <a:cs typeface="Meiryo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</a:t>
            </a:r>
            <a:r>
              <a:rPr dirty="0" sz="1000" spc="-459" i="1">
                <a:latin typeface="Meiryo"/>
                <a:cs typeface="Meiryo"/>
              </a:rPr>
              <a:t/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35" i="1">
                <a:latin typeface="Palatino Linotype"/>
                <a:cs typeface="Palatino Linotype"/>
              </a:rPr>
              <a:t>z</a:t>
            </a:r>
            <a:r>
              <a:rPr dirty="0" baseline="-21367" sz="975" spc="44" i="1">
                <a:latin typeface="Palatino Linotype"/>
                <a:cs typeface="Palatino Linotype"/>
              </a:rPr>
              <a:t>n</a:t>
            </a:r>
            <a:r>
              <a:rPr dirty="0" sz="1000" spc="4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baseline="-21367" sz="975" spc="52" i="1">
                <a:latin typeface="Palatino Linotype"/>
                <a:cs typeface="Palatino Linotype"/>
              </a:rPr>
              <a:t>n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24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662853" y="3844704"/>
            <a:ext cx="4415155" cy="367030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259715">
              <a:lnSpc>
                <a:spcPct val="100000"/>
              </a:lnSpc>
              <a:spcBef>
                <a:spcPts val="395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409"/>
              </a:spcBef>
            </a:pPr>
            <a:r>
              <a:rPr dirty="0" sz="1000" spc="110">
                <a:latin typeface="Palatino Linotype"/>
                <a:cs typeface="Palatino Linotype"/>
              </a:rPr>
              <a:t>hese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ﬁrst-</a:t>
            </a:r>
            <a:r>
              <a:rPr dirty="0" sz="1000" spc="-35">
                <a:latin typeface="Palatino Linotype"/>
                <a:cs typeface="Palatino Linotype"/>
              </a:rPr>
              <a:t>order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may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minimizing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187393" y="3702181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(9.11)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394477" y="4261991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347844" y="4267280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4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355503" y="4560089"/>
            <a:ext cx="1739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107135" y="4242252"/>
            <a:ext cx="1003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85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196853" y="4309235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196863" y="4471192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877368" y="4382608"/>
            <a:ext cx="184086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762000" algn="l"/>
                <a:tab pos="1410335" algn="l"/>
              </a:tabLst>
            </a:pPr>
            <a:r>
              <a:rPr dirty="0" sz="1000" spc="-50" i="1">
                <a:latin typeface="Palatino Linotype"/>
                <a:cs typeface="Palatino Linotype"/>
              </a:rPr>
              <a:t>S</a:t>
            </a:r>
            <a:r>
              <a:rPr dirty="0" baseline="-21367" sz="975" spc="-75" i="1">
                <a:latin typeface="Palatino Linotype"/>
                <a:cs typeface="Palatino Linotype"/>
              </a:rPr>
              <a:t>N</a:t>
            </a:r>
            <a:r>
              <a:rPr dirty="0" baseline="-21367" sz="975" spc="-67" i="1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Cambria"/>
                <a:cs typeface="Cambria"/>
              </a:rPr>
              <a:t>(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sz="1000" spc="35">
                <a:latin typeface="Cambria"/>
                <a:cs typeface="Cambria"/>
              </a:rPr>
              <a:t>)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12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max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20" i="1">
                <a:latin typeface="Palatino Linotype"/>
                <a:cs typeface="Palatino Linotype"/>
              </a:rPr>
              <a:t>y</a:t>
            </a:r>
            <a:r>
              <a:rPr dirty="0" baseline="-21367" sz="975" spc="82" i="1">
                <a:latin typeface="Palatino Linotype"/>
                <a:cs typeface="Palatino Linotype"/>
              </a:rPr>
              <a:t>n</a:t>
            </a:r>
            <a:r>
              <a:rPr dirty="0" sz="1000" spc="-229" i="1">
                <a:latin typeface="Meiryo"/>
                <a:cs typeface="Meiryo"/>
              </a:rPr>
              <a:t>,</a:t>
            </a:r>
            <a:r>
              <a:rPr dirty="0" baseline="34188" sz="975" spc="30" i="1">
                <a:latin typeface="Meiryo"/>
                <a:cs typeface="Meiryo"/>
              </a:rPr>
              <a:t>⊤</a:t>
            </a:r>
            <a:r>
              <a:rPr dirty="0" sz="1000" spc="45" i="1">
                <a:latin typeface="Palatino Linotype"/>
                <a:cs typeface="Palatino Linotype"/>
              </a:rPr>
              <a:t>z</a:t>
            </a:r>
            <a:r>
              <a:rPr dirty="0" baseline="-21367" sz="975" spc="82" i="1">
                <a:latin typeface="Palatino Linotype"/>
                <a:cs typeface="Palatino Linotype"/>
              </a:rPr>
              <a:t>n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506926" y="4203725"/>
            <a:ext cx="14516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179195" algn="l"/>
              </a:tabLst>
            </a:pPr>
            <a:r>
              <a:rPr dirty="0" sz="1000" spc="390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baseline="-16666" sz="1500" spc="419">
                <a:latin typeface="Segoe UI Symbol"/>
                <a:cs typeface="Segoe UI Symbol"/>
              </a:rPr>
              <a:t>)</a:t>
            </a:r>
            <a:r>
              <a:rPr dirty="0" baseline="-38461" sz="975" spc="30">
                <a:latin typeface="Palatino Linotype"/>
                <a:cs typeface="Palatino Linotype"/>
              </a:rPr>
              <a:t>2</a:t>
            </a:r>
            <a:r>
              <a:rPr dirty="0" sz="1000" spc="425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506954" y="4688907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460316" y="4694077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4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467976" y="4986885"/>
            <a:ext cx="1739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379409" y="4630522"/>
            <a:ext cx="120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45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564011" y="4736022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563995" y="4897989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448877" y="4669153"/>
            <a:ext cx="474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15595" algn="l"/>
              </a:tabLst>
            </a:pPr>
            <a:r>
              <a:rPr dirty="0" sz="1000" spc="229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125">
                <a:latin typeface="Segoe UI Symbol"/>
                <a:cs typeface="Segoe UI Symbol"/>
              </a:rPr>
              <a:t>)</a:t>
            </a:r>
            <a:r>
              <a:rPr dirty="0" baseline="-12820" sz="975" spc="187">
                <a:latin typeface="Palatino Linotype"/>
                <a:cs typeface="Palatino Linotype"/>
              </a:rPr>
              <a:t>2</a:t>
            </a:r>
            <a:endParaRPr baseline="-12820" sz="975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320056" y="4809404"/>
            <a:ext cx="24593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37185" algn="l"/>
                <a:tab pos="1334770" algn="l"/>
                <a:tab pos="1598295" algn="l"/>
              </a:tabLst>
            </a:pP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67" i="1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30">
                <a:latin typeface="Palatino Linotype"/>
                <a:cs typeface="Palatino Linotype"/>
              </a:rPr>
              <a:t>2</a:t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baseline="34188" sz="975" spc="22" i="1">
                <a:latin typeface="Meiryo"/>
                <a:cs typeface="Meiryo"/>
              </a:rPr>
              <a:t>⊤</a:t>
            </a:r>
            <a:r>
              <a:rPr dirty="0" sz="1000" spc="-5" i="1">
                <a:latin typeface="Palatino Linotype"/>
                <a:cs typeface="Palatino Linotype"/>
              </a:rPr>
              <a:t>z</a:t>
            </a:r>
            <a:r>
              <a:rPr dirty="0" baseline="-21367" sz="975" spc="82" i="1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5" i="1">
                <a:latin typeface="Palatino Linotype"/>
                <a:cs typeface="Palatino Linotype"/>
              </a:rPr>
              <a:t>y</a:t>
            </a:r>
            <a:r>
              <a:rPr dirty="0" baseline="-21367" sz="975" spc="-3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	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15">
                <a:latin typeface="Palatino Linotype"/>
                <a:cs typeface="Palatino Linotype"/>
              </a:rPr>
              <a:t>ma</a:t>
            </a:r>
            <a:r>
              <a:rPr dirty="0" sz="1000" spc="10">
                <a:latin typeface="Palatino Linotype"/>
                <a:cs typeface="Palatino Linotype"/>
              </a:rPr>
              <a:t>x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40">
                <a:latin typeface="Palatino Linotype"/>
                <a:cs typeface="Palatino Linotype"/>
              </a:rPr>
              <a:t>0</a:t>
            </a:r>
            <a:r>
              <a:rPr dirty="0" sz="1000" spc="-275" i="1">
                <a:latin typeface="Meiryo"/>
                <a:cs typeface="Meiryo"/>
              </a:rPr>
              <a:t>,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10" i="1">
                <a:latin typeface="Palatino Linotype"/>
                <a:cs typeface="Palatino Linotype"/>
              </a:rPr>
              <a:t>z</a:t>
            </a:r>
            <a:r>
              <a:rPr dirty="0" baseline="-21367" sz="975" spc="37" i="1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Cambria"/>
                <a:cs typeface="Cambria"/>
              </a:rPr>
              <a:t>)</a:t>
            </a:r>
            <a:r>
              <a:rPr dirty="0" baseline="34188" sz="975" spc="37">
                <a:latin typeface="Palatino Linotype"/>
                <a:cs typeface="Palatino Linotype"/>
              </a:rPr>
              <a:t>2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734423" y="4630530"/>
            <a:ext cx="120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45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5187405" y="4809413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(9.12)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989059" y="5178911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107819" y="5254809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866437" y="5158909"/>
            <a:ext cx="635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-3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y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904497" y="5157433"/>
            <a:ext cx="546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881417" y="5283951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662852" y="5182028"/>
            <a:ext cx="48520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331845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Observations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470" i="1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&lt;</a:t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now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have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weight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equal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objective function and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554840" y="5339406"/>
            <a:ext cx="2249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zero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weight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ﬁrst-</a:t>
            </a:r>
            <a:r>
              <a:rPr dirty="0" sz="1000" spc="-35">
                <a:latin typeface="Palatino Linotype"/>
                <a:cs typeface="Palatino Linotype"/>
              </a:rPr>
              <a:t>order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conditions.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04025" y="5670915"/>
            <a:ext cx="5061585" cy="1412875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lvl="2" marL="452755" indent="-389890">
              <a:lnSpc>
                <a:spcPct val="100000"/>
              </a:lnSpc>
              <a:spcBef>
                <a:spcPts val="695"/>
              </a:spcBef>
              <a:buAutoNum type="arabicPeriod" startAt="4"/>
              <a:tabLst>
                <a:tab pos="453390" algn="l"/>
              </a:tabLst>
            </a:pP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9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Maximum</a:t>
            </a:r>
            <a:r>
              <a:rPr dirty="0" sz="1000" spc="10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Likelihood</a:t>
            </a:r>
            <a:r>
              <a:rPr dirty="0" sz="1000" spc="10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Estimator</a:t>
            </a:r>
            <a:endParaRPr sz="1000">
              <a:latin typeface="Calibri"/>
              <a:cs typeface="Calibri"/>
            </a:endParaRPr>
          </a:p>
          <a:p>
            <a:pPr algn="just" marL="63500" marR="55880">
              <a:lnSpc>
                <a:spcPct val="100000"/>
              </a:lnSpc>
              <a:spcBef>
                <a:spcPts val="595"/>
              </a:spcBef>
            </a:pP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assume</a:t>
            </a:r>
            <a:r>
              <a:rPr dirty="0" sz="1000" spc="-10">
                <a:latin typeface="Palatino Linotype"/>
                <a:cs typeface="Palatino Linotype"/>
              </a:rPr>
              <a:t> that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errors</a:t>
            </a:r>
            <a:r>
              <a:rPr dirty="0" sz="1000" spc="-10">
                <a:latin typeface="Palatino Linotype"/>
                <a:cs typeface="Palatino Linotype"/>
              </a:rPr>
              <a:t> 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normal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homoscedastic,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eﬃcient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maximum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likelihood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50">
              <a:latin typeface="Palatino Linotype"/>
              <a:cs typeface="Palatino Linotype"/>
            </a:endParaRPr>
          </a:p>
          <a:p>
            <a:pPr lvl="3" marL="501650" indent="-438784">
              <a:lnSpc>
                <a:spcPct val="100000"/>
              </a:lnSpc>
              <a:buAutoNum type="arabicPeriod"/>
              <a:tabLst>
                <a:tab pos="502284" algn="l"/>
              </a:tabLst>
            </a:pPr>
            <a:r>
              <a:rPr dirty="0" sz="900" b="1">
                <a:latin typeface="Calibri"/>
                <a:cs typeface="Calibri"/>
              </a:rPr>
              <a:t>Truncated</a:t>
            </a:r>
            <a:r>
              <a:rPr dirty="0" sz="900" spc="65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Sample</a:t>
            </a:r>
            <a:endParaRPr sz="900">
              <a:latin typeface="Calibri"/>
              <a:cs typeface="Calibri"/>
            </a:endParaRPr>
          </a:p>
          <a:p>
            <a:pPr algn="just" marL="63500" marR="55880">
              <a:lnSpc>
                <a:spcPct val="100000"/>
              </a:lnSpc>
              <a:spcBef>
                <a:spcPts val="20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xi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lih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ansman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 spc="-35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(1976).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ensity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bution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29914" sz="975" spc="-15">
                <a:latin typeface="Cambria"/>
                <a:cs typeface="Cambria"/>
              </a:rPr>
              <a:t>∗</a:t>
            </a:r>
            <a:r>
              <a:rPr dirty="0" baseline="29914" sz="975">
                <a:latin typeface="Cambria"/>
                <a:cs typeface="Cambria"/>
              </a:rPr>
              <a:t> </a:t>
            </a:r>
            <a:r>
              <a:rPr dirty="0" baseline="29914" sz="975" spc="52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mal,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alue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95" i="1">
                <a:latin typeface="Meiryo"/>
                <a:cs typeface="Meiryo"/>
              </a:rPr>
              <a:t/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329432" y="7118372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877368" y="7191754"/>
            <a:ext cx="668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48640" algn="l"/>
              </a:tabLst>
            </a:pPr>
            <a:r>
              <a:rPr dirty="0" sz="1000" spc="-20" i="1">
                <a:latin typeface="Palatino Linotype"/>
                <a:cs typeface="Palatino Linotype"/>
              </a:rPr>
              <a:t>f</a:t>
            </a:r>
            <a:r>
              <a:rPr dirty="0" sz="1000" spc="-6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34188" sz="975">
                <a:latin typeface="Cambria"/>
                <a:cs typeface="Cambria"/>
              </a:rPr>
              <a:t>∗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09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682625" y="7097893"/>
            <a:ext cx="342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70510" algn="l"/>
              </a:tabLst>
            </a:pPr>
            <a:r>
              <a:rPr dirty="0" sz="650" spc="-50">
                <a:latin typeface="Cambria"/>
                <a:cs typeface="Cambria"/>
              </a:rPr>
              <a:t>∗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626274" y="7101119"/>
            <a:ext cx="4591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2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45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z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516081" y="7012884"/>
            <a:ext cx="6807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72135" algn="l"/>
              </a:tabLst>
            </a:pPr>
            <a:r>
              <a:rPr dirty="0" sz="1000" spc="390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39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8" name="object 58" descr=""/>
          <p:cNvSpPr/>
          <p:nvPr/>
        </p:nvSpPr>
        <p:spPr>
          <a:xfrm>
            <a:off x="1638978" y="7299325"/>
            <a:ext cx="434975" cy="0"/>
          </a:xfrm>
          <a:custGeom>
            <a:avLst/>
            <a:gdLst/>
            <a:ahLst/>
            <a:cxnLst/>
            <a:rect l="l" t="t" r="r" b="b"/>
            <a:pathLst>
              <a:path w="434975" h="0">
                <a:moveTo>
                  <a:pt x="0" y="0"/>
                </a:moveTo>
                <a:lnTo>
                  <a:pt x="43456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 descr=""/>
          <p:cNvSpPr txBox="1"/>
          <p:nvPr/>
        </p:nvSpPr>
        <p:spPr>
          <a:xfrm>
            <a:off x="1323954" y="7280343"/>
            <a:ext cx="5759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94665" algn="l"/>
              </a:tabLst>
            </a:pP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5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542156" y="7508709"/>
            <a:ext cx="5010785" cy="4819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33350">
              <a:lnSpc>
                <a:spcPts val="12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probability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∗</a:t>
            </a:r>
            <a:r>
              <a:rPr dirty="0" baseline="29914" sz="975" spc="195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negative</a:t>
            </a:r>
            <a:r>
              <a:rPr dirty="0" sz="1000" spc="-20">
                <a:latin typeface="Palatino Linotype"/>
                <a:cs typeface="Palatino Linotype"/>
              </a:rPr>
              <a:t> is: </a:t>
            </a:r>
            <a:r>
              <a:rPr dirty="0" sz="1000" spc="35">
                <a:latin typeface="Cambria"/>
                <a:cs typeface="Cambria"/>
              </a:rPr>
              <a:t>Φ(</a:t>
            </a:r>
            <a:r>
              <a:rPr dirty="0" sz="1000" spc="35">
                <a:latin typeface="Cambria"/>
                <a:cs typeface="Cambria"/>
              </a:rPr>
              <a:t>−</a:t>
            </a:r>
            <a:r>
              <a:rPr dirty="0" sz="1000" spc="-620" i="1">
                <a:latin typeface="Meiryo"/>
                <a:cs typeface="Meiryo"/>
              </a:rPr>
              <a:t/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 spc="25" i="1">
                <a:latin typeface="Palatino Linotype"/>
                <a:cs typeface="Palatino Linotype"/>
              </a:rPr>
              <a:t>z</a:t>
            </a:r>
            <a:r>
              <a:rPr dirty="0" sz="1000" spc="540">
                <a:latin typeface="Cambria"/>
                <a:cs typeface="Cambria"/>
              </a:rPr>
              <a:t>∕</a:t>
            </a:r>
            <a:r>
              <a:rPr dirty="0" sz="1000" spc="-545" i="1">
                <a:latin typeface="Meiryo"/>
                <a:cs typeface="Meiryo"/>
              </a:rPr>
              <a:t/>
            </a:r>
            <a:r>
              <a:rPr dirty="0" sz="1000" spc="140">
                <a:latin typeface="Cambria"/>
                <a:cs typeface="Cambria"/>
              </a:rPr>
              <a:t>)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0">
                <a:latin typeface="Cambria"/>
                <a:cs typeface="Cambria"/>
              </a:rPr>
              <a:t>Φ</a:t>
            </a:r>
            <a:r>
              <a:rPr dirty="0" sz="1000" spc="-35">
                <a:latin typeface="Cambria"/>
                <a:cs typeface="Cambria"/>
              </a:rPr>
              <a:t>(</a:t>
            </a:r>
            <a:r>
              <a:rPr dirty="0" sz="1000" spc="-615" i="1">
                <a:latin typeface="Meiryo"/>
                <a:cs typeface="Meiryo"/>
              </a:rPr>
              <a:t/>
            </a:r>
            <a:r>
              <a:rPr dirty="0" baseline="29914" sz="975" spc="-44" i="1">
                <a:latin typeface="Meiryo"/>
                <a:cs typeface="Meiryo"/>
              </a:rPr>
              <a:t>⊤</a:t>
            </a:r>
            <a:r>
              <a:rPr dirty="0" sz="1000" spc="-5" i="1">
                <a:latin typeface="Palatino Linotype"/>
                <a:cs typeface="Palatino Linotype"/>
              </a:rPr>
              <a:t>z</a:t>
            </a:r>
            <a:r>
              <a:rPr dirty="0" sz="1000" spc="484">
                <a:latin typeface="Cambria"/>
                <a:cs typeface="Cambria"/>
              </a:rPr>
              <a:t>∕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-35">
                <a:latin typeface="Cambria"/>
                <a:cs typeface="Cambria"/>
              </a:rPr>
              <a:t>)</a:t>
            </a:r>
            <a:r>
              <a:rPr dirty="0" sz="1000" spc="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marL="25400" marR="43180" indent="107950">
              <a:lnSpc>
                <a:spcPts val="1200"/>
              </a:lnSpc>
              <a:spcBef>
                <a:spcPts val="4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density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distribution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, </a:t>
            </a:r>
            <a:r>
              <a:rPr dirty="0" sz="1000" spc="-35">
                <a:latin typeface="Palatino Linotype"/>
                <a:cs typeface="Palatino Linotype"/>
              </a:rPr>
              <a:t>denoted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baseline="-21367" sz="975">
                <a:latin typeface="Cambria"/>
                <a:cs typeface="Cambria"/>
              </a:rPr>
              <a:t>+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zero</a:t>
            </a:r>
            <a:r>
              <a:rPr dirty="0" sz="1000" spc="-10">
                <a:latin typeface="Palatino Linotype"/>
                <a:cs typeface="Palatino Linotype"/>
              </a:rPr>
              <a:t> left-</a:t>
            </a:r>
            <a:r>
              <a:rPr dirty="0" sz="1000" spc="-25">
                <a:latin typeface="Palatino Linotype"/>
                <a:cs typeface="Palatino Linotype"/>
              </a:rPr>
              <a:t>truncated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distribution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y</a:t>
            </a:r>
            <a:r>
              <a:rPr dirty="0" baseline="29914" sz="975" spc="-37">
                <a:latin typeface="Cambria"/>
                <a:cs typeface="Cambria"/>
              </a:rPr>
              <a:t>∗</a:t>
            </a:r>
            <a:r>
              <a:rPr dirty="0" sz="1000" spc="-25">
                <a:latin typeface="Palatino Linotype"/>
                <a:cs typeface="Palatino Linotype"/>
              </a:rPr>
              <a:t>: </a:t>
            </a:r>
            <a:r>
              <a:rPr dirty="0" sz="1000" spc="-50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then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have: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314239" y="8007859"/>
            <a:ext cx="509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96570" algn="l"/>
              </a:tabLst>
            </a:pPr>
            <a:r>
              <a:rPr dirty="0" u="sng" sz="1000" spc="3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000" spc="-2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f</a:t>
            </a:r>
            <a:r>
              <a:rPr dirty="0" u="sng" sz="1000" spc="-6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-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(</a:t>
            </a:r>
            <a:r>
              <a:rPr dirty="0" u="sng" sz="100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y</a:t>
            </a:r>
            <a:r>
              <a:rPr dirty="0" u="sng" sz="1000" spc="-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)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	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985408" y="8025117"/>
            <a:ext cx="6057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70510" algn="l"/>
                <a:tab pos="592455" algn="l"/>
              </a:tabLst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877391" y="8187887"/>
            <a:ext cx="1835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38888" sz="1500" i="1">
                <a:latin typeface="Palatino Linotype"/>
                <a:cs typeface="Palatino Linotype"/>
              </a:rPr>
              <a:t>f</a:t>
            </a:r>
            <a:r>
              <a:rPr dirty="0" baseline="38461" sz="975">
                <a:latin typeface="Cambria"/>
                <a:cs typeface="Cambria"/>
              </a:rPr>
              <a:t>+</a:t>
            </a:r>
            <a:r>
              <a:rPr dirty="0" baseline="38888" sz="1500">
                <a:latin typeface="Cambria"/>
                <a:cs typeface="Cambria"/>
              </a:rPr>
              <a:t>(</a:t>
            </a:r>
            <a:r>
              <a:rPr dirty="0" baseline="38888" sz="1500" i="1">
                <a:latin typeface="Palatino Linotype"/>
                <a:cs typeface="Palatino Linotype"/>
              </a:rPr>
              <a:t>y</a:t>
            </a:r>
            <a:r>
              <a:rPr dirty="0" baseline="38888" sz="1500">
                <a:latin typeface="Cambria"/>
                <a:cs typeface="Cambria"/>
              </a:rPr>
              <a:t>) =</a:t>
            </a:r>
            <a:r>
              <a:rPr dirty="0" baseline="38888" sz="1500" spc="277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y</a:t>
            </a:r>
            <a:r>
              <a:rPr dirty="0" baseline="25641" sz="975" spc="-30">
                <a:latin typeface="Cambria"/>
                <a:cs typeface="Cambria"/>
              </a:rPr>
              <a:t>∗</a:t>
            </a:r>
            <a:r>
              <a:rPr dirty="0" baseline="25641" sz="975" spc="270">
                <a:latin typeface="Cambria"/>
                <a:cs typeface="Cambria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85">
                <a:latin typeface="Cambria"/>
                <a:cs typeface="Cambria"/>
              </a:rPr>
              <a:t> </a:t>
            </a:r>
            <a:r>
              <a:rPr dirty="0" baseline="38888" sz="1500" spc="187">
                <a:latin typeface="Cambria"/>
                <a:cs typeface="Cambria"/>
              </a:rPr>
              <a:t>=</a:t>
            </a:r>
            <a:r>
              <a:rPr dirty="0" baseline="38888" sz="1500" spc="270">
                <a:latin typeface="Cambria"/>
                <a:cs typeface="Cambria"/>
              </a:rPr>
              <a:t> </a:t>
            </a:r>
            <a:r>
              <a:rPr dirty="0" sz="1000" spc="-495" i="1">
                <a:latin typeface="Meiryo"/>
                <a:cs typeface="Meiryo"/>
              </a:rPr>
              <a:t/>
            </a:r>
            <a:r>
              <a:rPr dirty="0" sz="1000" spc="-40">
                <a:latin typeface="Cambria"/>
                <a:cs typeface="Cambria"/>
              </a:rPr>
              <a:t>Φ(</a:t>
            </a:r>
            <a:r>
              <a:rPr dirty="0" sz="1000" spc="-570" i="1">
                <a:latin typeface="Meiryo"/>
                <a:cs typeface="Meiryo"/>
              </a:rPr>
              <a:t/>
            </a:r>
            <a:r>
              <a:rPr dirty="0" baseline="21367" sz="975" spc="-7" i="1">
                <a:latin typeface="Meiryo"/>
                <a:cs typeface="Meiryo"/>
              </a:rPr>
              <a:t>⊤</a:t>
            </a:r>
            <a:r>
              <a:rPr dirty="0" sz="1000" spc="15" i="1">
                <a:latin typeface="Palatino Linotype"/>
                <a:cs typeface="Palatino Linotype"/>
              </a:rPr>
              <a:t>z</a:t>
            </a:r>
            <a:r>
              <a:rPr dirty="0" sz="1000" spc="495">
                <a:latin typeface="Cambria"/>
                <a:cs typeface="Cambria"/>
              </a:rPr>
              <a:t>∕</a:t>
            </a:r>
            <a:r>
              <a:rPr dirty="0" sz="1000" spc="-495" i="1">
                <a:latin typeface="Meiryo"/>
                <a:cs typeface="Meiryo"/>
              </a:rPr>
              <a:t/>
            </a:r>
            <a:r>
              <a:rPr dirty="0" sz="1000" spc="-15">
                <a:latin typeface="Cambria"/>
                <a:cs typeface="Cambria"/>
              </a:rPr>
              <a:t>)</a:t>
            </a:r>
            <a:r>
              <a:rPr dirty="0" sz="1000" spc="-105">
                <a:latin typeface="Cambria"/>
                <a:cs typeface="Cambria"/>
              </a:rPr>
              <a:t> </a:t>
            </a:r>
            <a:r>
              <a:rPr dirty="0" baseline="38888" sz="1500" spc="-615" i="1">
                <a:latin typeface="Meiryo"/>
                <a:cs typeface="Meiryo"/>
              </a:rPr>
              <a:t/>
            </a:r>
            <a:endParaRPr baseline="38888" sz="1500">
              <a:latin typeface="Meiryo"/>
              <a:cs typeface="Meiryo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056743" y="8004633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793173" y="8007863"/>
            <a:ext cx="4076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45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z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682981" y="7919628"/>
            <a:ext cx="6292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21334" algn="l"/>
              </a:tabLst>
            </a:pPr>
            <a:r>
              <a:rPr dirty="0" sz="1000" spc="390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39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7" name="object 67" descr=""/>
          <p:cNvSpPr/>
          <p:nvPr/>
        </p:nvSpPr>
        <p:spPr>
          <a:xfrm>
            <a:off x="2805866" y="8206065"/>
            <a:ext cx="383540" cy="0"/>
          </a:xfrm>
          <a:custGeom>
            <a:avLst/>
            <a:gdLst/>
            <a:ahLst/>
            <a:cxnLst/>
            <a:rect l="l" t="t" r="r" b="b"/>
            <a:pathLst>
              <a:path w="383539" h="0">
                <a:moveTo>
                  <a:pt x="0" y="0"/>
                </a:moveTo>
                <a:lnTo>
                  <a:pt x="38347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 descr=""/>
          <p:cNvSpPr txBox="1"/>
          <p:nvPr/>
        </p:nvSpPr>
        <p:spPr>
          <a:xfrm>
            <a:off x="2947814" y="8187083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5187393" y="8098505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(9.13)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78" y="607782"/>
            <a:ext cx="5243830" cy="5918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084195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Count</a:t>
            </a:r>
            <a:r>
              <a:rPr dirty="0" sz="800" spc="-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Limited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Dependent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Variables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227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12700" marR="288290" indent="107950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log-</a:t>
            </a:r>
            <a:r>
              <a:rPr dirty="0" sz="1000" spc="-35">
                <a:latin typeface="Palatino Linotype"/>
                <a:cs typeface="Palatino Linotype"/>
              </a:rPr>
              <a:t>likelihood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function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obtained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summing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logarithms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density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(9.13)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5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sample: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390139" y="1455615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431296" y="1246535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384663" y="1251705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4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392432" y="1544628"/>
            <a:ext cx="1739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079835" y="1439817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91308" y="1367148"/>
            <a:ext cx="26181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31190" algn="l"/>
                <a:tab pos="1754505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sz="1000" spc="-7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spc="-7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Cambria"/>
                <a:cs typeface="Cambria"/>
              </a:rPr>
              <a:t>Φ(</a:t>
            </a:r>
            <a:r>
              <a:rPr dirty="0" sz="1000" spc="-495" i="1">
                <a:latin typeface="Meiryo"/>
                <a:cs typeface="Meiryo"/>
              </a:rPr>
              <a:t/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sz="1000" spc="3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369910" y="1293761"/>
            <a:ext cx="2192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15820" algn="l"/>
              </a:tabLst>
            </a:pPr>
            <a:r>
              <a:rPr dirty="0" u="sng" sz="100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3486071" y="1474596"/>
            <a:ext cx="64135" cy="0"/>
          </a:xfrm>
          <a:custGeom>
            <a:avLst/>
            <a:gdLst/>
            <a:ahLst/>
            <a:cxnLst/>
            <a:rect l="l" t="t" r="r" b="b"/>
            <a:pathLst>
              <a:path w="64135" h="0">
                <a:moveTo>
                  <a:pt x="0" y="0"/>
                </a:moveTo>
                <a:lnTo>
                  <a:pt x="6355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3473371" y="1455615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665736" y="1346091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044638" y="1346091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567212" y="1273305"/>
            <a:ext cx="598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29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4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3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925883" y="1270079"/>
            <a:ext cx="2825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26060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3579911" y="1474596"/>
            <a:ext cx="622300" cy="0"/>
          </a:xfrm>
          <a:custGeom>
            <a:avLst/>
            <a:gdLst/>
            <a:ahLst/>
            <a:cxnLst/>
            <a:rect l="l" t="t" r="r" b="b"/>
            <a:pathLst>
              <a:path w="622300" h="0">
                <a:moveTo>
                  <a:pt x="0" y="0"/>
                </a:moveTo>
                <a:lnTo>
                  <a:pt x="621677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3790871" y="1420868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3888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569255" y="1188155"/>
            <a:ext cx="1724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647189" algn="l"/>
              </a:tabLst>
            </a:pPr>
            <a:r>
              <a:rPr dirty="0" sz="1000" spc="15" i="1">
                <a:latin typeface="Meiryo"/>
                <a:cs typeface="Meiryo"/>
              </a:rPr>
              <a:t>[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15">
                <a:latin typeface="Meiryo"/>
                <a:cs typeface="Meiryo"/>
              </a:rPr>
              <a:t>]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201360" y="1367152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(9.14)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30675" y="1771395"/>
            <a:ext cx="5011420" cy="4686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900" b="1">
                <a:latin typeface="Calibri"/>
                <a:cs typeface="Calibri"/>
              </a:rPr>
              <a:t>9.2.4.2</a:t>
            </a:r>
            <a:r>
              <a:rPr dirty="0" sz="900" spc="290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Censored</a:t>
            </a:r>
            <a:r>
              <a:rPr dirty="0" sz="900" spc="10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Sample</a:t>
            </a:r>
            <a:endParaRPr sz="900">
              <a:latin typeface="Calibri"/>
              <a:cs typeface="Calibri"/>
            </a:endParaRPr>
          </a:p>
          <a:p>
            <a:pPr marL="50800" marR="17780">
              <a:lnSpc>
                <a:spcPct val="100000"/>
              </a:lnSpc>
              <a:spcBef>
                <a:spcPts val="15"/>
              </a:spcBef>
            </a:pPr>
            <a:r>
              <a:rPr dirty="0" sz="1000" spc="-10">
                <a:latin typeface="Palatino Linotype"/>
                <a:cs typeface="Palatino Linotype"/>
              </a:rPr>
              <a:t>When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sample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censored,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distribution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mix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discrete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continuous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dis- </a:t>
            </a:r>
            <a:r>
              <a:rPr dirty="0" sz="1000" spc="-30">
                <a:latin typeface="Palatino Linotype"/>
                <a:cs typeface="Palatino Linotype"/>
              </a:rPr>
              <a:t>tribution.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7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enters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log-</a:t>
            </a:r>
            <a:r>
              <a:rPr dirty="0" sz="1000" spc="-35">
                <a:latin typeface="Palatino Linotype"/>
                <a:cs typeface="Palatino Linotype"/>
              </a:rPr>
              <a:t>likelihood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916722" y="2367048"/>
            <a:ext cx="9150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Cambria"/>
                <a:cs typeface="Cambria"/>
              </a:rPr>
              <a:t>(</a:t>
            </a:r>
            <a:r>
              <a:rPr dirty="0" sz="1000" spc="-40" i="1">
                <a:latin typeface="Palatino Linotype"/>
                <a:cs typeface="Palatino Linotype"/>
              </a:rPr>
              <a:t>y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70">
                <a:latin typeface="Cambria"/>
                <a:cs typeface="Cambria"/>
              </a:rPr>
              <a:t>=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Φ</a:t>
            </a:r>
            <a:r>
              <a:rPr dirty="0" sz="1000" spc="245">
                <a:latin typeface="Cambria"/>
                <a:cs typeface="Cambria"/>
              </a:rPr>
              <a:t>  </a:t>
            </a:r>
            <a:r>
              <a:rPr dirty="0" sz="1000" spc="145">
                <a:latin typeface="Cambria"/>
                <a:cs typeface="Cambria"/>
              </a:rPr>
              <a:t>−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885295" y="2279694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820932" y="2282920"/>
            <a:ext cx="208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45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z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1833636" y="2474493"/>
            <a:ext cx="184785" cy="0"/>
          </a:xfrm>
          <a:custGeom>
            <a:avLst/>
            <a:gdLst/>
            <a:ahLst/>
            <a:cxnLst/>
            <a:rect l="l" t="t" r="r" b="b"/>
            <a:pathLst>
              <a:path w="184785" h="0">
                <a:moveTo>
                  <a:pt x="0" y="0"/>
                </a:moveTo>
                <a:lnTo>
                  <a:pt x="184365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2150458" y="2367043"/>
            <a:ext cx="4787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6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30">
                <a:latin typeface="Cambria"/>
                <a:cs typeface="Cambria"/>
              </a:rPr>
              <a:t>Φ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770768" y="2279691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706400" y="2282917"/>
            <a:ext cx="208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45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z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/>
          <p:nvPr/>
        </p:nvSpPr>
        <p:spPr>
          <a:xfrm>
            <a:off x="2719118" y="2474493"/>
            <a:ext cx="184785" cy="0"/>
          </a:xfrm>
          <a:custGeom>
            <a:avLst/>
            <a:gdLst/>
            <a:ahLst/>
            <a:cxnLst/>
            <a:rect l="l" t="t" r="r" b="b"/>
            <a:pathLst>
              <a:path w="184785" h="0">
                <a:moveTo>
                  <a:pt x="0" y="0"/>
                </a:moveTo>
                <a:lnTo>
                  <a:pt x="184365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1876028" y="2455625"/>
            <a:ext cx="9791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97890" algn="l"/>
              </a:tabLst>
            </a:pP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5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624221" y="2188053"/>
            <a:ext cx="14020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08305" algn="l"/>
                <a:tab pos="984250" algn="l"/>
                <a:tab pos="1294130" algn="l"/>
              </a:tabLst>
            </a:pPr>
            <a:r>
              <a:rPr dirty="0" sz="1000" spc="254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254">
                <a:latin typeface="Meiryo"/>
                <a:cs typeface="Meiryo"/>
              </a:rPr>
              <a:t>)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254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254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68799" y="2665251"/>
            <a:ext cx="4960620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while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positive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observation,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contribution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likelihood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truncated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normal density: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328188" y="3050779"/>
            <a:ext cx="6057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70510" algn="l"/>
                <a:tab pos="592455" algn="l"/>
              </a:tabLst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399523" y="3030296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135948" y="3033526"/>
            <a:ext cx="4076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45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z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/>
          <p:nvPr/>
        </p:nvSpPr>
        <p:spPr>
          <a:xfrm>
            <a:off x="2148646" y="3231730"/>
            <a:ext cx="383540" cy="0"/>
          </a:xfrm>
          <a:custGeom>
            <a:avLst/>
            <a:gdLst/>
            <a:ahLst/>
            <a:cxnLst/>
            <a:rect l="l" t="t" r="r" b="b"/>
            <a:pathLst>
              <a:path w="383539" h="0">
                <a:moveTo>
                  <a:pt x="0" y="0"/>
                </a:moveTo>
                <a:lnTo>
                  <a:pt x="38347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 txBox="1"/>
          <p:nvPr/>
        </p:nvSpPr>
        <p:spPr>
          <a:xfrm>
            <a:off x="2025761" y="2945291"/>
            <a:ext cx="6292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21334" algn="l"/>
              </a:tabLst>
            </a:pPr>
            <a:r>
              <a:rPr dirty="0" sz="1000" spc="254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254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530677" y="3145245"/>
            <a:ext cx="5036820" cy="617855"/>
          </a:xfrm>
          <a:prstGeom prst="rect">
            <a:avLst/>
          </a:prstGeom>
        </p:spPr>
        <p:txBody>
          <a:bodyPr wrap="square" lIns="0" tIns="80645" rIns="0" bIns="0" rtlCol="0" vert="horz">
            <a:spAutoFit/>
          </a:bodyPr>
          <a:lstStyle/>
          <a:p>
            <a:pPr marL="398145">
              <a:lnSpc>
                <a:spcPct val="100000"/>
              </a:lnSpc>
              <a:spcBef>
                <a:spcPts val="635"/>
              </a:spcBef>
              <a:tabLst>
                <a:tab pos="1772285" algn="l"/>
              </a:tabLst>
            </a:pPr>
            <a:r>
              <a:rPr dirty="0" baseline="38888" sz="1500" i="1">
                <a:latin typeface="Palatino Linotype"/>
                <a:cs typeface="Palatino Linotype"/>
              </a:rPr>
              <a:t>f</a:t>
            </a:r>
            <a:r>
              <a:rPr dirty="0" baseline="38461" sz="975">
                <a:latin typeface="Cambria"/>
                <a:cs typeface="Cambria"/>
              </a:rPr>
              <a:t>+</a:t>
            </a:r>
            <a:r>
              <a:rPr dirty="0" baseline="38888" sz="1500">
                <a:latin typeface="Cambria"/>
                <a:cs typeface="Cambria"/>
              </a:rPr>
              <a:t>(</a:t>
            </a:r>
            <a:r>
              <a:rPr dirty="0" baseline="38888" sz="1500" i="1">
                <a:latin typeface="Palatino Linotype"/>
                <a:cs typeface="Palatino Linotype"/>
              </a:rPr>
              <a:t>y</a:t>
            </a:r>
            <a:r>
              <a:rPr dirty="0" baseline="38888" sz="1500">
                <a:latin typeface="Cambria"/>
                <a:cs typeface="Cambria"/>
              </a:rPr>
              <a:t>)</a:t>
            </a:r>
            <a:r>
              <a:rPr dirty="0" baseline="38888" sz="1500" spc="75">
                <a:latin typeface="Cambria"/>
                <a:cs typeface="Cambria"/>
              </a:rPr>
              <a:t> </a:t>
            </a:r>
            <a:r>
              <a:rPr dirty="0" baseline="38888" sz="1500">
                <a:latin typeface="Cambria"/>
                <a:cs typeface="Cambria"/>
              </a:rPr>
              <a:t>=</a:t>
            </a:r>
            <a:r>
              <a:rPr dirty="0" baseline="38888" sz="1500" spc="397">
                <a:latin typeface="Cambria"/>
                <a:cs typeface="Cambria"/>
              </a:rPr>
              <a:t> </a:t>
            </a:r>
            <a:r>
              <a:rPr dirty="0" sz="1000" spc="-495" i="1">
                <a:latin typeface="Meiryo"/>
                <a:cs typeface="Meiryo"/>
              </a:rPr>
              <a:t/>
            </a:r>
            <a:r>
              <a:rPr dirty="0" sz="1000" spc="-40">
                <a:latin typeface="Cambria"/>
                <a:cs typeface="Cambria"/>
              </a:rPr>
              <a:t>Φ(</a:t>
            </a:r>
            <a:r>
              <a:rPr dirty="0" sz="1000" spc="-570" i="1">
                <a:latin typeface="Meiryo"/>
                <a:cs typeface="Meiryo"/>
              </a:rPr>
              <a:t/>
            </a:r>
            <a:r>
              <a:rPr dirty="0" baseline="21367" sz="975" spc="-7" i="1">
                <a:latin typeface="Meiryo"/>
                <a:cs typeface="Meiryo"/>
              </a:rPr>
              <a:t>⊤</a:t>
            </a:r>
            <a:r>
              <a:rPr dirty="0" sz="1000" spc="15" i="1">
                <a:latin typeface="Palatino Linotype"/>
                <a:cs typeface="Palatino Linotype"/>
              </a:rPr>
              <a:t>z</a:t>
            </a:r>
            <a:r>
              <a:rPr dirty="0" sz="1000" spc="495">
                <a:latin typeface="Cambria"/>
                <a:cs typeface="Cambria"/>
              </a:rPr>
              <a:t>∕</a:t>
            </a:r>
            <a:r>
              <a:rPr dirty="0" sz="1000" spc="-495" i="1">
                <a:latin typeface="Meiryo"/>
                <a:cs typeface="Meiryo"/>
              </a:rPr>
              <a:t/>
            </a:r>
            <a:r>
              <a:rPr dirty="0" sz="1000" spc="-15">
                <a:latin typeface="Cambria"/>
                <a:cs typeface="Cambria"/>
              </a:rPr>
              <a:t>)</a:t>
            </a:r>
            <a:r>
              <a:rPr dirty="0" sz="1000" spc="-80">
                <a:latin typeface="Cambria"/>
                <a:cs typeface="Cambria"/>
              </a:rPr>
              <a:t> </a:t>
            </a:r>
            <a:r>
              <a:rPr dirty="0" baseline="38888" sz="1500" spc="-615" i="1">
                <a:latin typeface="Meiryo"/>
                <a:cs typeface="Meiryo"/>
              </a:rPr>
              <a:t/>
            </a:r>
            <a:r>
              <a:rPr dirty="0" baseline="38888" sz="1500" i="1">
                <a:latin typeface="Meiryo"/>
                <a:cs typeface="Meiryo"/>
              </a:rPr>
              <a:t>	</a:t>
            </a:r>
            <a:r>
              <a:rPr dirty="0" sz="1000" spc="-5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50800" marR="43180" indent="-635">
              <a:lnSpc>
                <a:spcPct val="100000"/>
              </a:lnSpc>
              <a:spcBef>
                <a:spcPts val="530"/>
              </a:spcBef>
            </a:pPr>
            <a:r>
              <a:rPr dirty="0" sz="1000" spc="-10">
                <a:latin typeface="Palatino Linotype"/>
                <a:cs typeface="Palatino Linotype"/>
              </a:rPr>
              <a:t>times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probability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positive: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Φ(</a:t>
            </a:r>
            <a:r>
              <a:rPr dirty="0" sz="1000" spc="-605" i="1">
                <a:latin typeface="Meiryo"/>
                <a:cs typeface="Meiryo"/>
              </a:rPr>
              <a:t/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5" i="1">
                <a:latin typeface="Palatino Linotype"/>
                <a:cs typeface="Palatino Linotype"/>
              </a:rPr>
              <a:t>z</a:t>
            </a:r>
            <a:r>
              <a:rPr dirty="0" sz="1000" spc="495">
                <a:latin typeface="Cambria"/>
                <a:cs typeface="Cambria"/>
              </a:rPr>
              <a:t>∕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 spc="3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ﬁnally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get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log-</a:t>
            </a:r>
            <a:r>
              <a:rPr dirty="0" sz="1000" spc="-30">
                <a:latin typeface="Palatino Linotype"/>
                <a:cs typeface="Palatino Linotype"/>
              </a:rPr>
              <a:t>likelihood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 (9.15):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314708" y="3798276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268075" y="3803447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4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275730" y="4096255"/>
            <a:ext cx="1739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678871" y="3991560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916722" y="3918774"/>
            <a:ext cx="169481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12775" algn="l"/>
                <a:tab pos="135001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0</a:t>
            </a:r>
            <a:r>
              <a:rPr dirty="0" sz="1000" spc="-35">
                <a:latin typeface="Cambria"/>
                <a:cs typeface="Cambria"/>
              </a:rPr>
              <a:t>)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ln</a:t>
            </a:r>
            <a:r>
              <a:rPr dirty="0" sz="1000">
                <a:latin typeface="Palatino Linotype"/>
                <a:cs typeface="Palatino Linotype"/>
              </a:rPr>
              <a:t>	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6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0">
                <a:latin typeface="Cambria"/>
                <a:cs typeface="Cambria"/>
              </a:rPr>
              <a:t>Φ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753176" y="3821821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688828" y="3824932"/>
            <a:ext cx="208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45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z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871817" y="3897718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7" name="object 47" descr=""/>
          <p:cNvSpPr/>
          <p:nvPr/>
        </p:nvSpPr>
        <p:spPr>
          <a:xfrm>
            <a:off x="2701516" y="4026344"/>
            <a:ext cx="236220" cy="0"/>
          </a:xfrm>
          <a:custGeom>
            <a:avLst/>
            <a:gdLst/>
            <a:ahLst/>
            <a:cxnLst/>
            <a:rect l="l" t="t" r="r" b="b"/>
            <a:pathLst>
              <a:path w="236219" h="0">
                <a:moveTo>
                  <a:pt x="0" y="0"/>
                </a:moveTo>
                <a:lnTo>
                  <a:pt x="236029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 txBox="1"/>
          <p:nvPr/>
        </p:nvSpPr>
        <p:spPr>
          <a:xfrm>
            <a:off x="2749509" y="4007363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817404" y="4080143"/>
            <a:ext cx="622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452553" y="3739897"/>
            <a:ext cx="178688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99770" algn="l"/>
                <a:tab pos="1138555" algn="l"/>
                <a:tab pos="1499870" algn="l"/>
              </a:tabLst>
            </a:pPr>
            <a:r>
              <a:rPr dirty="0" sz="1000" spc="15" i="1">
                <a:latin typeface="Meiryo"/>
                <a:cs typeface="Meiryo"/>
              </a:rPr>
              <a:t>[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550">
                <a:latin typeface="Segoe UI Symbol"/>
                <a:cs typeface="Segoe UI Symbol"/>
              </a:rPr>
              <a:t>{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254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385">
                <a:latin typeface="Segoe UI Symbol"/>
                <a:cs typeface="Segoe UI Symbol"/>
              </a:rPr>
              <a:t>)}]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427174" y="4225072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380427" y="4230247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4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388201" y="4523056"/>
            <a:ext cx="1739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791336" y="4418356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565024" y="4166693"/>
            <a:ext cx="6832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75310" algn="l"/>
              </a:tabLst>
            </a:pPr>
            <a:r>
              <a:rPr dirty="0" sz="1000" spc="150">
                <a:latin typeface="Segoe UI Symbol"/>
                <a:cs typeface="Segoe UI Symbol"/>
              </a:rPr>
              <a:t>[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390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238019" y="4272192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238016" y="4434159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240281" y="4345575"/>
            <a:ext cx="17430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01320" algn="l"/>
                <a:tab pos="1109980" algn="l"/>
              </a:tabLst>
            </a:pPr>
            <a:r>
              <a:rPr dirty="0" sz="1000" spc="13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25" i="1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10">
                <a:latin typeface="Palatino Linotype"/>
                <a:cs typeface="Palatino Linotype"/>
              </a:rPr>
              <a:t>ln</a:t>
            </a:r>
            <a:r>
              <a:rPr dirty="0" sz="1000" spc="-110">
                <a:latin typeface="Cambria"/>
                <a:cs typeface="Cambria"/>
              </a:rPr>
              <a:t>(</a:t>
            </a:r>
            <a:r>
              <a:rPr dirty="0" sz="1000" spc="-110">
                <a:latin typeface="Palatino Linotype"/>
                <a:cs typeface="Palatino Linotype"/>
              </a:rPr>
              <a:t>2</a:t>
            </a:r>
            <a:r>
              <a:rPr dirty="0" sz="1000" spc="-110" i="1">
                <a:latin typeface="Meiryo"/>
                <a:cs typeface="Meiryo"/>
              </a:rPr>
              <a:t/>
            </a:r>
            <a:r>
              <a:rPr dirty="0" baseline="34188" sz="975" spc="-165">
                <a:latin typeface="Palatino Linotype"/>
                <a:cs typeface="Palatino Linotype"/>
              </a:rPr>
              <a:t>2</a:t>
            </a:r>
            <a:r>
              <a:rPr dirty="0" sz="1000" spc="-110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947589" y="4272189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0" name="object 60" descr=""/>
          <p:cNvSpPr/>
          <p:nvPr/>
        </p:nvSpPr>
        <p:spPr>
          <a:xfrm>
            <a:off x="2960291" y="4453140"/>
            <a:ext cx="64135" cy="0"/>
          </a:xfrm>
          <a:custGeom>
            <a:avLst/>
            <a:gdLst/>
            <a:ahLst/>
            <a:cxnLst/>
            <a:rect l="l" t="t" r="r" b="b"/>
            <a:pathLst>
              <a:path w="64135" h="0">
                <a:moveTo>
                  <a:pt x="0" y="0"/>
                </a:moveTo>
                <a:lnTo>
                  <a:pt x="6355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" name="object 61" descr=""/>
          <p:cNvSpPr txBox="1"/>
          <p:nvPr/>
        </p:nvSpPr>
        <p:spPr>
          <a:xfrm>
            <a:off x="2947591" y="4434159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400103" y="4248623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139956" y="4324516"/>
            <a:ext cx="4508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9116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041432" y="4251849"/>
            <a:ext cx="598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29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4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3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613845" y="4248623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6" name="object 66" descr=""/>
          <p:cNvSpPr/>
          <p:nvPr/>
        </p:nvSpPr>
        <p:spPr>
          <a:xfrm>
            <a:off x="3054131" y="4453140"/>
            <a:ext cx="622300" cy="0"/>
          </a:xfrm>
          <a:custGeom>
            <a:avLst/>
            <a:gdLst/>
            <a:ahLst/>
            <a:cxnLst/>
            <a:rect l="l" t="t" r="r" b="b"/>
            <a:pathLst>
              <a:path w="622300" h="0">
                <a:moveTo>
                  <a:pt x="0" y="0"/>
                </a:moveTo>
                <a:lnTo>
                  <a:pt x="621677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" name="object 67" descr=""/>
          <p:cNvSpPr txBox="1"/>
          <p:nvPr/>
        </p:nvSpPr>
        <p:spPr>
          <a:xfrm>
            <a:off x="3265091" y="4399412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3888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678193" y="4166695"/>
            <a:ext cx="184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90">
                <a:latin typeface="Segoe UI Symbol"/>
                <a:cs typeface="Segoe UI Symbol"/>
              </a:rPr>
              <a:t>)]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5201354" y="4345577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(9.15)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568788" y="4889580"/>
            <a:ext cx="4960620" cy="908685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95"/>
              </a:spcBef>
            </a:pPr>
            <a:r>
              <a:rPr dirty="0" sz="1000" b="1">
                <a:latin typeface="Calibri"/>
                <a:cs typeface="Calibri"/>
              </a:rPr>
              <a:t>9.2.5</a:t>
            </a:r>
            <a:r>
              <a:rPr dirty="0" sz="1000" spc="30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Fixed</a:t>
            </a:r>
            <a:r>
              <a:rPr dirty="0" sz="1000" spc="-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Effects</a:t>
            </a:r>
            <a:r>
              <a:rPr dirty="0" sz="1000" spc="-10" b="1">
                <a:latin typeface="Calibri"/>
                <a:cs typeface="Calibri"/>
              </a:rPr>
              <a:t> </a:t>
            </a:r>
            <a:r>
              <a:rPr dirty="0" sz="1000" spc="-20" b="1">
                <a:latin typeface="Calibri"/>
                <a:cs typeface="Calibri"/>
              </a:rPr>
              <a:t>Model</a:t>
            </a:r>
            <a:endParaRPr sz="1000">
              <a:latin typeface="Calibri"/>
              <a:cs typeface="Calibri"/>
            </a:endParaRPr>
          </a:p>
          <a:p>
            <a:pPr algn="just" marL="12700" marR="5080">
              <a:lnSpc>
                <a:spcPct val="100000"/>
              </a:lnSpc>
              <a:spcBef>
                <a:spcPts val="590"/>
              </a:spcBef>
            </a:pPr>
            <a:r>
              <a:rPr dirty="0" sz="1000">
                <a:latin typeface="Palatino Linotype"/>
                <a:cs typeface="Palatino Linotype"/>
              </a:rPr>
              <a:t>Honoré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(1992)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proposed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symmetrical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trimmed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extension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Powell </a:t>
            </a:r>
            <a:r>
              <a:rPr dirty="0" sz="1000" spc="-25">
                <a:latin typeface="Palatino Linotype"/>
                <a:cs typeface="Palatino Linotype"/>
              </a:rPr>
              <a:t>(1986)’s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panel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data.</a:t>
            </a:r>
            <a:r>
              <a:rPr dirty="0" sz="1000" spc="-10">
                <a:latin typeface="Palatino Linotype"/>
                <a:cs typeface="Palatino Linotype"/>
              </a:rPr>
              <a:t> 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now,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consider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panel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two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observations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 </a:t>
            </a:r>
            <a:r>
              <a:rPr dirty="0" sz="1000" spc="-55">
                <a:latin typeface="Palatino Linotype"/>
                <a:cs typeface="Palatino Linotype"/>
              </a:rPr>
              <a:t>every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covariate.</a:t>
            </a:r>
            <a:endParaRPr sz="1000">
              <a:latin typeface="Palatino Linotype"/>
              <a:cs typeface="Palatino Linotype"/>
            </a:endParaRPr>
          </a:p>
          <a:p>
            <a:pPr marL="360045">
              <a:lnSpc>
                <a:spcPts val="965"/>
              </a:lnSpc>
            </a:pPr>
            <a:r>
              <a:rPr dirty="0" sz="1000" spc="770">
                <a:latin typeface="Segoe UI Symbol"/>
                <a:cs typeface="Segoe UI Symbol"/>
              </a:rPr>
              <a:t>{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1109184" y="5731442"/>
            <a:ext cx="704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0">
                <a:latin typeface="Cambria"/>
                <a:cs typeface="Cambria"/>
              </a:rPr>
              <a:t>∗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1109184" y="5819568"/>
            <a:ext cx="1149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1027448" y="5735799"/>
            <a:ext cx="1454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243840" algn="l"/>
              </a:tabLst>
            </a:pPr>
            <a:r>
              <a:rPr dirty="0" sz="1000" spc="-50" i="1">
                <a:latin typeface="Palatino Linotype"/>
                <a:cs typeface="Palatino Linotype"/>
              </a:rPr>
              <a:t>y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29914" sz="975" spc="-44" i="1">
                <a:latin typeface="Meiryo"/>
                <a:cs typeface="Meiryo"/>
              </a:rPr>
              <a:t>⊤</a:t>
            </a:r>
            <a:r>
              <a:rPr dirty="0" sz="1000" spc="10" i="1">
                <a:latin typeface="Palatino Linotype"/>
                <a:cs typeface="Palatino Linotype"/>
              </a:rPr>
              <a:t>x</a:t>
            </a:r>
            <a:r>
              <a:rPr dirty="0" baseline="-21367" sz="975" spc="22" i="1">
                <a:latin typeface="Palatino Linotype"/>
                <a:cs typeface="Palatino Linotype"/>
              </a:rPr>
              <a:t>n</a:t>
            </a:r>
            <a:r>
              <a:rPr dirty="0" baseline="-21367" sz="975" spc="22">
                <a:latin typeface="Palatino Linotype"/>
                <a:cs typeface="Palatino Linotype"/>
              </a:rPr>
              <a:t>1</a:t>
            </a:r>
            <a:r>
              <a:rPr dirty="0" baseline="-21367" sz="975" spc="142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-135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-21367" sz="975" spc="60" i="1">
                <a:latin typeface="Palatino Linotype"/>
                <a:cs typeface="Palatino Linotype"/>
              </a:rPr>
              <a:t>n</a:t>
            </a:r>
            <a:r>
              <a:rPr dirty="0" baseline="-21367" sz="975" spc="60">
                <a:latin typeface="Palatino Linotype"/>
                <a:cs typeface="Palatino Linotype"/>
              </a:rPr>
              <a:t>1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1027428" y="5892744"/>
            <a:ext cx="1778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37" i="1">
                <a:latin typeface="Palatino Linotype"/>
                <a:cs typeface="Palatino Linotype"/>
              </a:rPr>
              <a:t>y</a:t>
            </a:r>
            <a:r>
              <a:rPr dirty="0" sz="650" spc="-25">
                <a:latin typeface="Cambria"/>
                <a:cs typeface="Cambria"/>
              </a:rPr>
              <a:t>∗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1109179" y="6021990"/>
            <a:ext cx="1149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1233744" y="5938344"/>
            <a:ext cx="12490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29914" sz="975" spc="-44" i="1">
                <a:latin typeface="Meiryo"/>
                <a:cs typeface="Meiryo"/>
              </a:rPr>
              <a:t>⊤</a:t>
            </a:r>
            <a:r>
              <a:rPr dirty="0" sz="1000" spc="10" i="1">
                <a:latin typeface="Palatino Linotype"/>
                <a:cs typeface="Palatino Linotype"/>
              </a:rPr>
              <a:t>x</a:t>
            </a:r>
            <a:r>
              <a:rPr dirty="0" baseline="-21367" sz="975" spc="22" i="1">
                <a:latin typeface="Palatino Linotype"/>
                <a:cs typeface="Palatino Linotype"/>
              </a:rPr>
              <a:t>n</a:t>
            </a:r>
            <a:r>
              <a:rPr dirty="0" baseline="-21367" sz="975" spc="22">
                <a:latin typeface="Palatino Linotype"/>
                <a:cs typeface="Palatino Linotype"/>
              </a:rPr>
              <a:t>2</a:t>
            </a:r>
            <a:r>
              <a:rPr dirty="0" baseline="-21367" sz="975" spc="142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-135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-21367" sz="975" spc="60" i="1">
                <a:latin typeface="Palatino Linotype"/>
                <a:cs typeface="Palatino Linotype"/>
              </a:rPr>
              <a:t>n</a:t>
            </a:r>
            <a:r>
              <a:rPr dirty="0" baseline="-21367" sz="975" spc="60">
                <a:latin typeface="Palatino Linotype"/>
                <a:cs typeface="Palatino Linotype"/>
              </a:rPr>
              <a:t>2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543385" y="6175402"/>
            <a:ext cx="5011420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only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made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concerning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errors 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baseline="-21367" sz="975" spc="30" i="1">
                <a:latin typeface="Palatino Linotype"/>
                <a:cs typeface="Palatino Linotype"/>
              </a:rPr>
              <a:t>n</a:t>
            </a:r>
            <a:r>
              <a:rPr dirty="0" baseline="-21367" sz="975" spc="30">
                <a:latin typeface="Palatino Linotype"/>
                <a:cs typeface="Palatino Linotype"/>
              </a:rPr>
              <a:t>1</a:t>
            </a:r>
            <a:r>
              <a:rPr dirty="0" baseline="-21367" sz="975" spc="157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baseline="-21367" sz="975" spc="30" i="1">
                <a:latin typeface="Palatino Linotype"/>
                <a:cs typeface="Palatino Linotype"/>
              </a:rPr>
              <a:t>n</a:t>
            </a:r>
            <a:r>
              <a:rPr dirty="0" baseline="-21367" sz="975" spc="30">
                <a:latin typeface="Palatino Linotype"/>
                <a:cs typeface="Palatino Linotype"/>
              </a:rPr>
              <a:t>2</a:t>
            </a:r>
            <a:r>
              <a:rPr dirty="0" baseline="-21367" sz="975" spc="1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identically</a:t>
            </a:r>
            <a:r>
              <a:rPr dirty="0" sz="1000" spc="-20">
                <a:latin typeface="Palatino Linotype"/>
                <a:cs typeface="Palatino Linotype"/>
              </a:rPr>
              <a:t> dis- </a:t>
            </a:r>
            <a:r>
              <a:rPr dirty="0" sz="1000" spc="-30">
                <a:latin typeface="Palatino Linotype"/>
                <a:cs typeface="Palatino Linotype"/>
              </a:rPr>
              <a:t>tributed.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symmetry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hypothesis,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was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required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Powell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(1986)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 consistent,</a:t>
            </a:r>
            <a:r>
              <a:rPr dirty="0" sz="1000" spc="-20">
                <a:latin typeface="Palatino Linotype"/>
                <a:cs typeface="Palatino Linotype"/>
              </a:rPr>
              <a:t> is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necessary</a:t>
            </a:r>
            <a:r>
              <a:rPr dirty="0" sz="1000" spc="-20">
                <a:latin typeface="Palatino Linotype"/>
                <a:cs typeface="Palatino Linotype"/>
              </a:rPr>
              <a:t> here.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3434727" y="7018914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543375" y="6799445"/>
            <a:ext cx="5011420" cy="3168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900" b="1">
                <a:latin typeface="Calibri"/>
                <a:cs typeface="Calibri"/>
              </a:rPr>
              <a:t>9.2.5.1</a:t>
            </a:r>
            <a:r>
              <a:rPr dirty="0" sz="900" spc="275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Truncated </a:t>
            </a:r>
            <a:r>
              <a:rPr dirty="0" sz="900" spc="-10" b="1">
                <a:latin typeface="Calibri"/>
                <a:cs typeface="Calibri"/>
              </a:rPr>
              <a:t>Sample</a:t>
            </a:r>
            <a:endParaRPr sz="900">
              <a:latin typeface="Calibri"/>
              <a:cs typeface="Calibri"/>
            </a:endParaRPr>
          </a:p>
          <a:p>
            <a:pPr marL="38100">
              <a:lnSpc>
                <a:spcPct val="100000"/>
              </a:lnSpc>
              <a:spcBef>
                <a:spcPts val="15"/>
              </a:spcBef>
            </a:pPr>
            <a:r>
              <a:rPr dirty="0" sz="1000" spc="-45">
                <a:latin typeface="Palatino Linotype"/>
                <a:cs typeface="Palatino Linotype"/>
              </a:rPr>
              <a:t>For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truncated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only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 </a:t>
            </a:r>
            <a:r>
              <a:rPr dirty="0" sz="1000" spc="-50">
                <a:latin typeface="Palatino Linotype"/>
                <a:cs typeface="Palatino Linotype"/>
              </a:rPr>
              <a:t>which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∗</a:t>
            </a:r>
            <a:r>
              <a:rPr dirty="0" baseline="29914" sz="975" spc="697">
                <a:latin typeface="Cambria"/>
                <a:cs typeface="Cambria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50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available.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Figure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9.4</a:t>
            </a:r>
            <a:r>
              <a:rPr dirty="0" baseline="29914" sz="975">
                <a:latin typeface="Palatino Linotype"/>
                <a:cs typeface="Palatino Linotype"/>
              </a:rPr>
              <a:t>3</a:t>
            </a:r>
            <a:r>
              <a:rPr dirty="0" baseline="29914" sz="975" spc="1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presents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1612435" y="7174359"/>
            <a:ext cx="5232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2037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543382" y="7090719"/>
            <a:ext cx="1652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distribution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∗</a:t>
            </a:r>
            <a:r>
              <a:rPr dirty="0" baseline="29914" sz="975" spc="690">
                <a:latin typeface="Cambria"/>
                <a:cs typeface="Cambria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∗</a:t>
            </a:r>
            <a:r>
              <a:rPr dirty="0" baseline="29914" sz="975" spc="359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651379" y="7242509"/>
            <a:ext cx="48520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With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hypotheses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we’ve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made,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these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two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distributions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differ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their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position,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y</a:t>
            </a:r>
            <a:r>
              <a:rPr dirty="0" baseline="29914" sz="975" spc="-37">
                <a:latin typeface="Cambria"/>
                <a:cs typeface="Cambria"/>
              </a:rPr>
              <a:t>∗</a:t>
            </a:r>
            <a:endParaRPr baseline="29914" sz="975">
              <a:latin typeface="Cambria"/>
              <a:cs typeface="Cambria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5407532" y="7326264"/>
            <a:ext cx="1149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2417782" y="7478162"/>
            <a:ext cx="1149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543351" y="7394409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being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centered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29914" sz="975" spc="-44" i="1">
                <a:latin typeface="Meiryo"/>
                <a:cs typeface="Meiryo"/>
              </a:rPr>
              <a:t>⊤</a:t>
            </a:r>
            <a:r>
              <a:rPr dirty="0" sz="1000" spc="10" i="1">
                <a:latin typeface="Palatino Linotype"/>
                <a:cs typeface="Palatino Linotype"/>
              </a:rPr>
              <a:t>x</a:t>
            </a:r>
            <a:r>
              <a:rPr dirty="0" baseline="-21367" sz="975" spc="22" i="1">
                <a:latin typeface="Palatino Linotype"/>
                <a:cs typeface="Palatino Linotype"/>
              </a:rPr>
              <a:t>n</a:t>
            </a:r>
            <a:r>
              <a:rPr dirty="0" baseline="-21367" sz="975" spc="22">
                <a:latin typeface="Palatino Linotype"/>
                <a:cs typeface="Palatino Linotype"/>
              </a:rPr>
              <a:t>1</a:t>
            </a:r>
            <a:r>
              <a:rPr dirty="0" baseline="-21367" sz="975" spc="112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-135" i="1">
                <a:latin typeface="Palatino Linotype"/>
                <a:cs typeface="Palatino Linotype"/>
              </a:rPr>
              <a:t>n</a:t>
            </a:r>
            <a:r>
              <a:rPr dirty="0" baseline="-21367" sz="975" spc="217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∗</a:t>
            </a:r>
            <a:r>
              <a:rPr dirty="0" baseline="29914" sz="975" spc="682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29914" sz="975" spc="-44" i="1">
                <a:latin typeface="Meiryo"/>
                <a:cs typeface="Meiryo"/>
              </a:rPr>
              <a:t>⊤</a:t>
            </a:r>
            <a:r>
              <a:rPr dirty="0" sz="1000" spc="10" i="1">
                <a:latin typeface="Palatino Linotype"/>
                <a:cs typeface="Palatino Linotype"/>
              </a:rPr>
              <a:t>x</a:t>
            </a:r>
            <a:r>
              <a:rPr dirty="0" baseline="-21367" sz="975" spc="22" i="1">
                <a:latin typeface="Palatino Linotype"/>
                <a:cs typeface="Palatino Linotype"/>
              </a:rPr>
              <a:t>n</a:t>
            </a:r>
            <a:r>
              <a:rPr dirty="0" baseline="-21367" sz="975" spc="22">
                <a:latin typeface="Palatino Linotype"/>
                <a:cs typeface="Palatino Linotype"/>
              </a:rPr>
              <a:t>2</a:t>
            </a:r>
            <a:r>
              <a:rPr dirty="0" baseline="-21367" sz="975" spc="12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baseline="-21367" sz="975" spc="-44" i="1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Because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truncation,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distri-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543352" y="7546312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butions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conditioned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fact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observation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sample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∗</a:t>
            </a:r>
            <a:r>
              <a:rPr dirty="0" baseline="29914" sz="975" spc="502">
                <a:latin typeface="Cambria"/>
                <a:cs typeface="Cambria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0),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values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543356" y="7626524"/>
            <a:ext cx="5011420" cy="24892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r" marR="1058545">
              <a:lnSpc>
                <a:spcPts val="66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  <a:p>
            <a:pPr marL="38100">
              <a:lnSpc>
                <a:spcPts val="1080"/>
              </a:lnSpc>
            </a:pP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covariates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)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 spc="-440" i="1">
                <a:latin typeface="Meiryo"/>
                <a:cs typeface="Meiryo"/>
              </a:rPr>
              <a:t/>
            </a:r>
            <a:r>
              <a:rPr dirty="0" baseline="-21367" sz="975" spc="22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)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more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substantially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differ-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5288420" y="7933869"/>
            <a:ext cx="1149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543357" y="7850124"/>
            <a:ext cx="50120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ent.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90" i="1">
                <a:latin typeface="Meiryo"/>
                <a:cs typeface="Meiryo"/>
              </a:rPr>
              <a:t/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130">
                <a:latin typeface="Cambria"/>
                <a:cs typeface="Cambria"/>
              </a:rPr>
              <a:t>Δ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7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baseline="29914" sz="975" spc="-52" i="1">
                <a:latin typeface="Meiryo"/>
                <a:cs typeface="Meiryo"/>
              </a:rPr>
              <a:t>⊤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5" i="1">
                <a:latin typeface="Palatino Linotype"/>
                <a:cs typeface="Palatino Linotype"/>
              </a:rPr>
              <a:t>x</a:t>
            </a:r>
            <a:r>
              <a:rPr dirty="0" baseline="-21367" sz="975" spc="15" i="1">
                <a:latin typeface="Palatino Linotype"/>
                <a:cs typeface="Palatino Linotype"/>
              </a:rPr>
              <a:t>n</a:t>
            </a:r>
            <a:r>
              <a:rPr dirty="0" baseline="-21367" sz="975" spc="15">
                <a:latin typeface="Palatino Linotype"/>
                <a:cs typeface="Palatino Linotype"/>
              </a:rPr>
              <a:t>2</a:t>
            </a:r>
            <a:r>
              <a:rPr dirty="0" baseline="-21367" sz="975" spc="89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(Figure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9.4a),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truncated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part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distribution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∗</a:t>
            </a:r>
            <a:r>
              <a:rPr dirty="0" baseline="29914" sz="975" spc="652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0" name="object 90" descr=""/>
          <p:cNvSpPr/>
          <p:nvPr/>
        </p:nvSpPr>
        <p:spPr>
          <a:xfrm>
            <a:off x="581479" y="8153538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90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" name="object 91" descr=""/>
          <p:cNvSpPr txBox="1"/>
          <p:nvPr/>
        </p:nvSpPr>
        <p:spPr>
          <a:xfrm>
            <a:off x="568779" y="8184501"/>
            <a:ext cx="175513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Palatino Linotype"/>
                <a:cs typeface="Palatino Linotype"/>
              </a:rPr>
              <a:t>3</a:t>
            </a:r>
            <a:r>
              <a:rPr dirty="0" sz="800" spc="2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Inspired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by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Hsiao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(2003,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pp.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246–247).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16167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228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566931" y="919911"/>
            <a:ext cx="1834514" cy="846455"/>
            <a:chOff x="566931" y="919911"/>
            <a:chExt cx="1834514" cy="846455"/>
          </a:xfrm>
        </p:grpSpPr>
        <p:sp>
          <p:nvSpPr>
            <p:cNvPr id="5" name="object 5" descr=""/>
            <p:cNvSpPr/>
            <p:nvPr/>
          </p:nvSpPr>
          <p:spPr>
            <a:xfrm>
              <a:off x="570106" y="1163726"/>
              <a:ext cx="228600" cy="574675"/>
            </a:xfrm>
            <a:custGeom>
              <a:avLst/>
              <a:gdLst/>
              <a:ahLst/>
              <a:cxnLst/>
              <a:rect l="l" t="t" r="r" b="b"/>
              <a:pathLst>
                <a:path w="228600" h="574675">
                  <a:moveTo>
                    <a:pt x="228461" y="0"/>
                  </a:moveTo>
                  <a:lnTo>
                    <a:pt x="195578" y="45962"/>
                  </a:lnTo>
                  <a:lnTo>
                    <a:pt x="166845" y="90499"/>
                  </a:lnTo>
                  <a:lnTo>
                    <a:pt x="139375" y="136076"/>
                  </a:lnTo>
                  <a:lnTo>
                    <a:pt x="112569" y="182225"/>
                  </a:lnTo>
                  <a:lnTo>
                    <a:pt x="85828" y="228479"/>
                  </a:lnTo>
                  <a:lnTo>
                    <a:pt x="58552" y="274371"/>
                  </a:lnTo>
                  <a:lnTo>
                    <a:pt x="30142" y="319431"/>
                  </a:lnTo>
                  <a:lnTo>
                    <a:pt x="0" y="363194"/>
                  </a:lnTo>
                  <a:lnTo>
                    <a:pt x="0" y="574548"/>
                  </a:lnTo>
                  <a:lnTo>
                    <a:pt x="228461" y="574548"/>
                  </a:lnTo>
                  <a:lnTo>
                    <a:pt x="228461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570106" y="923086"/>
              <a:ext cx="1828164" cy="814705"/>
            </a:xfrm>
            <a:custGeom>
              <a:avLst/>
              <a:gdLst/>
              <a:ahLst/>
              <a:cxnLst/>
              <a:rect l="l" t="t" r="r" b="b"/>
              <a:pathLst>
                <a:path w="1828164" h="814705">
                  <a:moveTo>
                    <a:pt x="0" y="603834"/>
                  </a:moveTo>
                  <a:lnTo>
                    <a:pt x="2287" y="600646"/>
                  </a:lnTo>
                  <a:lnTo>
                    <a:pt x="4574" y="597458"/>
                  </a:lnTo>
                  <a:lnTo>
                    <a:pt x="6846" y="594220"/>
                  </a:lnTo>
                  <a:lnTo>
                    <a:pt x="37883" y="548137"/>
                  </a:lnTo>
                  <a:lnTo>
                    <a:pt x="65155" y="504147"/>
                  </a:lnTo>
                  <a:lnTo>
                    <a:pt x="91495" y="459417"/>
                  </a:lnTo>
                  <a:lnTo>
                    <a:pt x="117454" y="414404"/>
                  </a:lnTo>
                  <a:lnTo>
                    <a:pt x="143580" y="369563"/>
                  </a:lnTo>
                  <a:lnTo>
                    <a:pt x="170424" y="325351"/>
                  </a:lnTo>
                  <a:lnTo>
                    <a:pt x="198535" y="282224"/>
                  </a:lnTo>
                  <a:lnTo>
                    <a:pt x="228461" y="240639"/>
                  </a:lnTo>
                  <a:lnTo>
                    <a:pt x="270676" y="195707"/>
                  </a:lnTo>
                  <a:lnTo>
                    <a:pt x="306930" y="172068"/>
                  </a:lnTo>
                  <a:lnTo>
                    <a:pt x="342504" y="164104"/>
                  </a:lnTo>
                  <a:lnTo>
                    <a:pt x="378118" y="171826"/>
                  </a:lnTo>
                  <a:lnTo>
                    <a:pt x="414492" y="195243"/>
                  </a:lnTo>
                  <a:lnTo>
                    <a:pt x="452348" y="234365"/>
                  </a:lnTo>
                  <a:lnTo>
                    <a:pt x="478245" y="267374"/>
                  </a:lnTo>
                  <a:lnTo>
                    <a:pt x="516089" y="323645"/>
                  </a:lnTo>
                  <a:lnTo>
                    <a:pt x="553849" y="385326"/>
                  </a:lnTo>
                  <a:lnTo>
                    <a:pt x="572782" y="416638"/>
                  </a:lnTo>
                  <a:lnTo>
                    <a:pt x="591794" y="447435"/>
                  </a:lnTo>
                  <a:lnTo>
                    <a:pt x="630191" y="504992"/>
                  </a:lnTo>
                  <a:lnTo>
                    <a:pt x="669308" y="553015"/>
                  </a:lnTo>
                  <a:lnTo>
                    <a:pt x="709412" y="586521"/>
                  </a:lnTo>
                  <a:lnTo>
                    <a:pt x="750771" y="600531"/>
                  </a:lnTo>
                  <a:lnTo>
                    <a:pt x="772005" y="598667"/>
                  </a:lnTo>
                  <a:lnTo>
                    <a:pt x="815747" y="574091"/>
                  </a:lnTo>
                  <a:lnTo>
                    <a:pt x="861413" y="517563"/>
                  </a:lnTo>
                  <a:lnTo>
                    <a:pt x="885051" y="475761"/>
                  </a:lnTo>
                  <a:lnTo>
                    <a:pt x="909270" y="424103"/>
                  </a:lnTo>
                  <a:lnTo>
                    <a:pt x="911543" y="419074"/>
                  </a:lnTo>
                  <a:lnTo>
                    <a:pt x="913842" y="413994"/>
                  </a:lnTo>
                  <a:lnTo>
                    <a:pt x="916128" y="408863"/>
                  </a:lnTo>
                  <a:lnTo>
                    <a:pt x="918401" y="403682"/>
                  </a:lnTo>
                  <a:lnTo>
                    <a:pt x="920687" y="398513"/>
                  </a:lnTo>
                  <a:lnTo>
                    <a:pt x="934195" y="370065"/>
                  </a:lnTo>
                  <a:lnTo>
                    <a:pt x="950315" y="330006"/>
                  </a:lnTo>
                  <a:lnTo>
                    <a:pt x="968771" y="281740"/>
                  </a:lnTo>
                  <a:lnTo>
                    <a:pt x="989285" y="228670"/>
                  </a:lnTo>
                  <a:lnTo>
                    <a:pt x="1011578" y="174201"/>
                  </a:lnTo>
                  <a:lnTo>
                    <a:pt x="1035373" y="121736"/>
                  </a:lnTo>
                  <a:lnTo>
                    <a:pt x="1060392" y="74679"/>
                  </a:lnTo>
                  <a:lnTo>
                    <a:pt x="1086358" y="36435"/>
                  </a:lnTo>
                  <a:lnTo>
                    <a:pt x="1140016" y="0"/>
                  </a:lnTo>
                  <a:lnTo>
                    <a:pt x="1142290" y="0"/>
                  </a:lnTo>
                  <a:lnTo>
                    <a:pt x="1197891" y="38351"/>
                  </a:lnTo>
                  <a:lnTo>
                    <a:pt x="1224301" y="79558"/>
                  </a:lnTo>
                  <a:lnTo>
                    <a:pt x="1249964" y="130411"/>
                  </a:lnTo>
                  <a:lnTo>
                    <a:pt x="1274446" y="187105"/>
                  </a:lnTo>
                  <a:lnTo>
                    <a:pt x="1297311" y="245835"/>
                  </a:lnTo>
                  <a:lnTo>
                    <a:pt x="1318123" y="302794"/>
                  </a:lnTo>
                  <a:lnTo>
                    <a:pt x="1336448" y="354178"/>
                  </a:lnTo>
                  <a:lnTo>
                    <a:pt x="1351849" y="396179"/>
                  </a:lnTo>
                  <a:lnTo>
                    <a:pt x="1363892" y="424992"/>
                  </a:lnTo>
                  <a:lnTo>
                    <a:pt x="1366178" y="430885"/>
                  </a:lnTo>
                  <a:lnTo>
                    <a:pt x="1368464" y="436753"/>
                  </a:lnTo>
                  <a:lnTo>
                    <a:pt x="1393374" y="495809"/>
                  </a:lnTo>
                  <a:lnTo>
                    <a:pt x="1414796" y="544817"/>
                  </a:lnTo>
                  <a:lnTo>
                    <a:pt x="1435681" y="589637"/>
                  </a:lnTo>
                  <a:lnTo>
                    <a:pt x="1456699" y="630295"/>
                  </a:lnTo>
                  <a:lnTo>
                    <a:pt x="1478514" y="666821"/>
                  </a:lnTo>
                  <a:lnTo>
                    <a:pt x="1501795" y="699243"/>
                  </a:lnTo>
                  <a:lnTo>
                    <a:pt x="1555420" y="751892"/>
                  </a:lnTo>
                  <a:lnTo>
                    <a:pt x="1622909" y="788471"/>
                  </a:lnTo>
                  <a:lnTo>
                    <a:pt x="1663521" y="800805"/>
                  </a:lnTo>
                  <a:lnTo>
                    <a:pt x="1709599" y="809209"/>
                  </a:lnTo>
                  <a:lnTo>
                    <a:pt x="1761812" y="813710"/>
                  </a:lnTo>
                  <a:lnTo>
                    <a:pt x="1820825" y="814336"/>
                  </a:lnTo>
                  <a:lnTo>
                    <a:pt x="1825397" y="814438"/>
                  </a:lnTo>
                  <a:lnTo>
                    <a:pt x="1827683" y="814489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570106" y="1738274"/>
              <a:ext cx="1819910" cy="0"/>
            </a:xfrm>
            <a:custGeom>
              <a:avLst/>
              <a:gdLst/>
              <a:ahLst/>
              <a:cxnLst/>
              <a:rect l="l" t="t" r="r" b="b"/>
              <a:pathLst>
                <a:path w="1819910" h="0">
                  <a:moveTo>
                    <a:pt x="0" y="0"/>
                  </a:moveTo>
                  <a:lnTo>
                    <a:pt x="1819530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2371742" y="1714423"/>
              <a:ext cx="22860" cy="48260"/>
            </a:xfrm>
            <a:custGeom>
              <a:avLst/>
              <a:gdLst/>
              <a:ahLst/>
              <a:cxnLst/>
              <a:rect l="l" t="t" r="r" b="b"/>
              <a:pathLst>
                <a:path w="22860" h="48260">
                  <a:moveTo>
                    <a:pt x="0" y="0"/>
                  </a:moveTo>
                  <a:lnTo>
                    <a:pt x="3492" y="7289"/>
                  </a:lnTo>
                  <a:lnTo>
                    <a:pt x="10063" y="14720"/>
                  </a:lnTo>
                  <a:lnTo>
                    <a:pt x="17193" y="20754"/>
                  </a:lnTo>
                  <a:lnTo>
                    <a:pt x="22364" y="23850"/>
                  </a:lnTo>
                  <a:lnTo>
                    <a:pt x="17193" y="26952"/>
                  </a:lnTo>
                  <a:lnTo>
                    <a:pt x="10063" y="32986"/>
                  </a:lnTo>
                  <a:lnTo>
                    <a:pt x="3492" y="40418"/>
                  </a:lnTo>
                  <a:lnTo>
                    <a:pt x="0" y="47713"/>
                  </a:lnTo>
                </a:path>
              </a:pathLst>
            </a:custGeom>
            <a:ln w="734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798568" y="930490"/>
              <a:ext cx="0" cy="808355"/>
            </a:xfrm>
            <a:custGeom>
              <a:avLst/>
              <a:gdLst/>
              <a:ahLst/>
              <a:cxnLst/>
              <a:rect l="l" t="t" r="r" b="b"/>
              <a:pathLst>
                <a:path w="0" h="808355">
                  <a:moveTo>
                    <a:pt x="0" y="807783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774706" y="926007"/>
              <a:ext cx="48260" cy="22860"/>
            </a:xfrm>
            <a:custGeom>
              <a:avLst/>
              <a:gdLst/>
              <a:ahLst/>
              <a:cxnLst/>
              <a:rect l="l" t="t" r="r" b="b"/>
              <a:pathLst>
                <a:path w="48259" h="22859">
                  <a:moveTo>
                    <a:pt x="0" y="22377"/>
                  </a:moveTo>
                  <a:lnTo>
                    <a:pt x="7297" y="18879"/>
                  </a:lnTo>
                  <a:lnTo>
                    <a:pt x="14732" y="12307"/>
                  </a:lnTo>
                  <a:lnTo>
                    <a:pt x="20766" y="5177"/>
                  </a:lnTo>
                  <a:lnTo>
                    <a:pt x="23862" y="0"/>
                  </a:lnTo>
                  <a:lnTo>
                    <a:pt x="26959" y="5177"/>
                  </a:lnTo>
                  <a:lnTo>
                    <a:pt x="32995" y="12307"/>
                  </a:lnTo>
                  <a:lnTo>
                    <a:pt x="40429" y="18879"/>
                  </a:lnTo>
                  <a:lnTo>
                    <a:pt x="47724" y="22377"/>
                  </a:lnTo>
                </a:path>
              </a:pathLst>
            </a:custGeom>
            <a:ln w="734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312600" y="922350"/>
              <a:ext cx="0" cy="815975"/>
            </a:xfrm>
            <a:custGeom>
              <a:avLst/>
              <a:gdLst/>
              <a:ahLst/>
              <a:cxnLst/>
              <a:rect l="l" t="t" r="r" b="b"/>
              <a:pathLst>
                <a:path w="0" h="815975">
                  <a:moveTo>
                    <a:pt x="0" y="81592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231F2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 descr=""/>
          <p:cNvGrpSpPr/>
          <p:nvPr/>
        </p:nvGrpSpPr>
        <p:grpSpPr>
          <a:xfrm>
            <a:off x="2661163" y="919911"/>
            <a:ext cx="1834514" cy="846455"/>
            <a:chOff x="2661163" y="919911"/>
            <a:chExt cx="1834514" cy="846455"/>
          </a:xfrm>
        </p:grpSpPr>
        <p:sp>
          <p:nvSpPr>
            <p:cNvPr id="13" name="object 13" descr=""/>
            <p:cNvSpPr/>
            <p:nvPr/>
          </p:nvSpPr>
          <p:spPr>
            <a:xfrm>
              <a:off x="2664338" y="1163726"/>
              <a:ext cx="457200" cy="574675"/>
            </a:xfrm>
            <a:custGeom>
              <a:avLst/>
              <a:gdLst/>
              <a:ahLst/>
              <a:cxnLst/>
              <a:rect l="l" t="t" r="r" b="b"/>
              <a:pathLst>
                <a:path w="457200" h="574675">
                  <a:moveTo>
                    <a:pt x="456907" y="0"/>
                  </a:moveTo>
                  <a:lnTo>
                    <a:pt x="428527" y="38732"/>
                  </a:lnTo>
                  <a:lnTo>
                    <a:pt x="403163" y="77417"/>
                  </a:lnTo>
                  <a:lnTo>
                    <a:pt x="378227" y="118334"/>
                  </a:lnTo>
                  <a:lnTo>
                    <a:pt x="353418" y="160829"/>
                  </a:lnTo>
                  <a:lnTo>
                    <a:pt x="328431" y="204247"/>
                  </a:lnTo>
                  <a:lnTo>
                    <a:pt x="302965" y="247933"/>
                  </a:lnTo>
                  <a:lnTo>
                    <a:pt x="276717" y="291233"/>
                  </a:lnTo>
                  <a:lnTo>
                    <a:pt x="249385" y="333493"/>
                  </a:lnTo>
                  <a:lnTo>
                    <a:pt x="220666" y="374058"/>
                  </a:lnTo>
                  <a:lnTo>
                    <a:pt x="190257" y="412274"/>
                  </a:lnTo>
                  <a:lnTo>
                    <a:pt x="157857" y="447486"/>
                  </a:lnTo>
                  <a:lnTo>
                    <a:pt x="123162" y="479041"/>
                  </a:lnTo>
                  <a:lnTo>
                    <a:pt x="85870" y="506282"/>
                  </a:lnTo>
                  <a:lnTo>
                    <a:pt x="45679" y="528557"/>
                  </a:lnTo>
                  <a:lnTo>
                    <a:pt x="2286" y="545211"/>
                  </a:lnTo>
                  <a:lnTo>
                    <a:pt x="0" y="545960"/>
                  </a:lnTo>
                  <a:lnTo>
                    <a:pt x="0" y="574548"/>
                  </a:lnTo>
                  <a:lnTo>
                    <a:pt x="456907" y="574548"/>
                  </a:lnTo>
                  <a:lnTo>
                    <a:pt x="456907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664338" y="923086"/>
              <a:ext cx="1828164" cy="786765"/>
            </a:xfrm>
            <a:custGeom>
              <a:avLst/>
              <a:gdLst/>
              <a:ahLst/>
              <a:cxnLst/>
              <a:rect l="l" t="t" r="r" b="b"/>
              <a:pathLst>
                <a:path w="1828164" h="786764">
                  <a:moveTo>
                    <a:pt x="0" y="786599"/>
                  </a:moveTo>
                  <a:lnTo>
                    <a:pt x="2286" y="785850"/>
                  </a:lnTo>
                  <a:lnTo>
                    <a:pt x="4572" y="785101"/>
                  </a:lnTo>
                  <a:lnTo>
                    <a:pt x="6845" y="784352"/>
                  </a:lnTo>
                  <a:lnTo>
                    <a:pt x="49569" y="767320"/>
                  </a:lnTo>
                  <a:lnTo>
                    <a:pt x="89179" y="744779"/>
                  </a:lnTo>
                  <a:lnTo>
                    <a:pt x="125971" y="717373"/>
                  </a:lnTo>
                  <a:lnTo>
                    <a:pt x="160237" y="685746"/>
                  </a:lnTo>
                  <a:lnTo>
                    <a:pt x="192271" y="650542"/>
                  </a:lnTo>
                  <a:lnTo>
                    <a:pt x="222369" y="612406"/>
                  </a:lnTo>
                  <a:lnTo>
                    <a:pt x="250824" y="571983"/>
                  </a:lnTo>
                  <a:lnTo>
                    <a:pt x="277931" y="529916"/>
                  </a:lnTo>
                  <a:lnTo>
                    <a:pt x="303983" y="486851"/>
                  </a:lnTo>
                  <a:lnTo>
                    <a:pt x="329274" y="443431"/>
                  </a:lnTo>
                  <a:lnTo>
                    <a:pt x="354100" y="400301"/>
                  </a:lnTo>
                  <a:lnTo>
                    <a:pt x="378753" y="358106"/>
                  </a:lnTo>
                  <a:lnTo>
                    <a:pt x="403528" y="317490"/>
                  </a:lnTo>
                  <a:lnTo>
                    <a:pt x="428720" y="279098"/>
                  </a:lnTo>
                  <a:lnTo>
                    <a:pt x="454621" y="243573"/>
                  </a:lnTo>
                  <a:lnTo>
                    <a:pt x="499141" y="195703"/>
                  </a:lnTo>
                  <a:lnTo>
                    <a:pt x="535394" y="172062"/>
                  </a:lnTo>
                  <a:lnTo>
                    <a:pt x="570961" y="164099"/>
                  </a:lnTo>
                  <a:lnTo>
                    <a:pt x="606568" y="171823"/>
                  </a:lnTo>
                  <a:lnTo>
                    <a:pt x="642938" y="195243"/>
                  </a:lnTo>
                  <a:lnTo>
                    <a:pt x="680796" y="234365"/>
                  </a:lnTo>
                  <a:lnTo>
                    <a:pt x="714188" y="278583"/>
                  </a:lnTo>
                  <a:lnTo>
                    <a:pt x="741296" y="319379"/>
                  </a:lnTo>
                  <a:lnTo>
                    <a:pt x="767388" y="361476"/>
                  </a:lnTo>
                  <a:lnTo>
                    <a:pt x="793161" y="404023"/>
                  </a:lnTo>
                  <a:lnTo>
                    <a:pt x="819310" y="446167"/>
                  </a:lnTo>
                  <a:lnTo>
                    <a:pt x="846532" y="487055"/>
                  </a:lnTo>
                  <a:lnTo>
                    <a:pt x="875525" y="525836"/>
                  </a:lnTo>
                  <a:lnTo>
                    <a:pt x="906983" y="561657"/>
                  </a:lnTo>
                  <a:lnTo>
                    <a:pt x="944787" y="590885"/>
                  </a:lnTo>
                  <a:lnTo>
                    <a:pt x="993986" y="600567"/>
                  </a:lnTo>
                  <a:lnTo>
                    <a:pt x="1016968" y="593028"/>
                  </a:lnTo>
                  <a:lnTo>
                    <a:pt x="1060116" y="557203"/>
                  </a:lnTo>
                  <a:lnTo>
                    <a:pt x="1100075" y="499067"/>
                  </a:lnTo>
                  <a:lnTo>
                    <a:pt x="1119068" y="463640"/>
                  </a:lnTo>
                  <a:lnTo>
                    <a:pt x="1137517" y="425043"/>
                  </a:lnTo>
                  <a:lnTo>
                    <a:pt x="1155506" y="384080"/>
                  </a:lnTo>
                  <a:lnTo>
                    <a:pt x="1173119" y="341554"/>
                  </a:lnTo>
                  <a:lnTo>
                    <a:pt x="1190441" y="298266"/>
                  </a:lnTo>
                  <a:lnTo>
                    <a:pt x="1207556" y="255020"/>
                  </a:lnTo>
                  <a:lnTo>
                    <a:pt x="1224548" y="212619"/>
                  </a:lnTo>
                  <a:lnTo>
                    <a:pt x="1241501" y="171865"/>
                  </a:lnTo>
                  <a:lnTo>
                    <a:pt x="1258501" y="133562"/>
                  </a:lnTo>
                  <a:lnTo>
                    <a:pt x="1275631" y="98512"/>
                  </a:lnTo>
                  <a:lnTo>
                    <a:pt x="1310620" y="41381"/>
                  </a:lnTo>
                  <a:lnTo>
                    <a:pt x="1347142" y="6896"/>
                  </a:lnTo>
                  <a:lnTo>
                    <a:pt x="1368463" y="0"/>
                  </a:lnTo>
                  <a:lnTo>
                    <a:pt x="1370749" y="0"/>
                  </a:lnTo>
                  <a:lnTo>
                    <a:pt x="1426358" y="38361"/>
                  </a:lnTo>
                  <a:lnTo>
                    <a:pt x="1452767" y="79569"/>
                  </a:lnTo>
                  <a:lnTo>
                    <a:pt x="1478428" y="130422"/>
                  </a:lnTo>
                  <a:lnTo>
                    <a:pt x="1502906" y="187115"/>
                  </a:lnTo>
                  <a:lnTo>
                    <a:pt x="1525769" y="245842"/>
                  </a:lnTo>
                  <a:lnTo>
                    <a:pt x="1546580" y="302799"/>
                  </a:lnTo>
                  <a:lnTo>
                    <a:pt x="1564906" y="354180"/>
                  </a:lnTo>
                  <a:lnTo>
                    <a:pt x="1580312" y="396179"/>
                  </a:lnTo>
                  <a:lnTo>
                    <a:pt x="1592364" y="424992"/>
                  </a:lnTo>
                  <a:lnTo>
                    <a:pt x="1594650" y="430885"/>
                  </a:lnTo>
                  <a:lnTo>
                    <a:pt x="1596923" y="436753"/>
                  </a:lnTo>
                  <a:lnTo>
                    <a:pt x="1614744" y="480779"/>
                  </a:lnTo>
                  <a:lnTo>
                    <a:pt x="1634663" y="528095"/>
                  </a:lnTo>
                  <a:lnTo>
                    <a:pt x="1657042" y="576802"/>
                  </a:lnTo>
                  <a:lnTo>
                    <a:pt x="1682245" y="625000"/>
                  </a:lnTo>
                  <a:lnTo>
                    <a:pt x="1710632" y="670788"/>
                  </a:lnTo>
                  <a:lnTo>
                    <a:pt x="1742566" y="712267"/>
                  </a:lnTo>
                  <a:lnTo>
                    <a:pt x="1778410" y="747538"/>
                  </a:lnTo>
                  <a:lnTo>
                    <a:pt x="1818525" y="774700"/>
                  </a:lnTo>
                  <a:lnTo>
                    <a:pt x="1825396" y="778281"/>
                  </a:lnTo>
                  <a:lnTo>
                    <a:pt x="1827669" y="779424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664338" y="1738274"/>
              <a:ext cx="1819910" cy="0"/>
            </a:xfrm>
            <a:custGeom>
              <a:avLst/>
              <a:gdLst/>
              <a:ahLst/>
              <a:cxnLst/>
              <a:rect l="l" t="t" r="r" b="b"/>
              <a:pathLst>
                <a:path w="1819910" h="0">
                  <a:moveTo>
                    <a:pt x="0" y="0"/>
                  </a:moveTo>
                  <a:lnTo>
                    <a:pt x="1819529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4465960" y="1714423"/>
              <a:ext cx="22860" cy="48260"/>
            </a:xfrm>
            <a:custGeom>
              <a:avLst/>
              <a:gdLst/>
              <a:ahLst/>
              <a:cxnLst/>
              <a:rect l="l" t="t" r="r" b="b"/>
              <a:pathLst>
                <a:path w="22860" h="48260">
                  <a:moveTo>
                    <a:pt x="0" y="0"/>
                  </a:moveTo>
                  <a:lnTo>
                    <a:pt x="3500" y="7289"/>
                  </a:lnTo>
                  <a:lnTo>
                    <a:pt x="10074" y="14720"/>
                  </a:lnTo>
                  <a:lnTo>
                    <a:pt x="17205" y="20754"/>
                  </a:lnTo>
                  <a:lnTo>
                    <a:pt x="22377" y="23850"/>
                  </a:lnTo>
                  <a:lnTo>
                    <a:pt x="17205" y="26952"/>
                  </a:lnTo>
                  <a:lnTo>
                    <a:pt x="10074" y="32986"/>
                  </a:lnTo>
                  <a:lnTo>
                    <a:pt x="3500" y="40418"/>
                  </a:lnTo>
                  <a:lnTo>
                    <a:pt x="0" y="47713"/>
                  </a:lnTo>
                </a:path>
              </a:pathLst>
            </a:custGeom>
            <a:ln w="734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2892785" y="930490"/>
              <a:ext cx="0" cy="808355"/>
            </a:xfrm>
            <a:custGeom>
              <a:avLst/>
              <a:gdLst/>
              <a:ahLst/>
              <a:cxnLst/>
              <a:rect l="l" t="t" r="r" b="b"/>
              <a:pathLst>
                <a:path w="0" h="808355">
                  <a:moveTo>
                    <a:pt x="0" y="807783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2868935" y="926007"/>
              <a:ext cx="48260" cy="22860"/>
            </a:xfrm>
            <a:custGeom>
              <a:avLst/>
              <a:gdLst/>
              <a:ahLst/>
              <a:cxnLst/>
              <a:rect l="l" t="t" r="r" b="b"/>
              <a:pathLst>
                <a:path w="48260" h="22859">
                  <a:moveTo>
                    <a:pt x="0" y="22377"/>
                  </a:moveTo>
                  <a:lnTo>
                    <a:pt x="7291" y="18879"/>
                  </a:lnTo>
                  <a:lnTo>
                    <a:pt x="14725" y="12307"/>
                  </a:lnTo>
                  <a:lnTo>
                    <a:pt x="20759" y="5177"/>
                  </a:lnTo>
                  <a:lnTo>
                    <a:pt x="23850" y="0"/>
                  </a:lnTo>
                  <a:lnTo>
                    <a:pt x="26949" y="5177"/>
                  </a:lnTo>
                  <a:lnTo>
                    <a:pt x="32988" y="12307"/>
                  </a:lnTo>
                  <a:lnTo>
                    <a:pt x="40427" y="18879"/>
                  </a:lnTo>
                  <a:lnTo>
                    <a:pt x="47726" y="22377"/>
                  </a:lnTo>
                </a:path>
              </a:pathLst>
            </a:custGeom>
            <a:ln w="734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121246" y="922350"/>
              <a:ext cx="514350" cy="815975"/>
            </a:xfrm>
            <a:custGeom>
              <a:avLst/>
              <a:gdLst/>
              <a:ahLst/>
              <a:cxnLst/>
              <a:rect l="l" t="t" r="r" b="b"/>
              <a:pathLst>
                <a:path w="514350" h="815975">
                  <a:moveTo>
                    <a:pt x="514032" y="815924"/>
                  </a:moveTo>
                  <a:lnTo>
                    <a:pt x="514032" y="0"/>
                  </a:lnTo>
                </a:path>
                <a:path w="514350" h="815975">
                  <a:moveTo>
                    <a:pt x="0" y="815924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231F2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0" name="object 20" descr=""/>
          <p:cNvGrpSpPr/>
          <p:nvPr/>
        </p:nvGrpSpPr>
        <p:grpSpPr>
          <a:xfrm>
            <a:off x="566931" y="2203386"/>
            <a:ext cx="1834514" cy="846455"/>
            <a:chOff x="566931" y="2203386"/>
            <a:chExt cx="1834514" cy="846455"/>
          </a:xfrm>
        </p:grpSpPr>
        <p:sp>
          <p:nvSpPr>
            <p:cNvPr id="21" name="object 21" descr=""/>
            <p:cNvSpPr/>
            <p:nvPr/>
          </p:nvSpPr>
          <p:spPr>
            <a:xfrm>
              <a:off x="570106" y="2447201"/>
              <a:ext cx="457200" cy="574675"/>
            </a:xfrm>
            <a:custGeom>
              <a:avLst/>
              <a:gdLst/>
              <a:ahLst/>
              <a:cxnLst/>
              <a:rect l="l" t="t" r="r" b="b"/>
              <a:pathLst>
                <a:path w="457200" h="574675">
                  <a:moveTo>
                    <a:pt x="456921" y="0"/>
                  </a:moveTo>
                  <a:lnTo>
                    <a:pt x="428540" y="38728"/>
                  </a:lnTo>
                  <a:lnTo>
                    <a:pt x="403176" y="77411"/>
                  </a:lnTo>
                  <a:lnTo>
                    <a:pt x="378239" y="118328"/>
                  </a:lnTo>
                  <a:lnTo>
                    <a:pt x="353429" y="160824"/>
                  </a:lnTo>
                  <a:lnTo>
                    <a:pt x="328441" y="204244"/>
                  </a:lnTo>
                  <a:lnTo>
                    <a:pt x="302973" y="247933"/>
                  </a:lnTo>
                  <a:lnTo>
                    <a:pt x="276724" y="291236"/>
                  </a:lnTo>
                  <a:lnTo>
                    <a:pt x="249391" y="333499"/>
                  </a:lnTo>
                  <a:lnTo>
                    <a:pt x="220671" y="374067"/>
                  </a:lnTo>
                  <a:lnTo>
                    <a:pt x="190261" y="412285"/>
                  </a:lnTo>
                  <a:lnTo>
                    <a:pt x="157860" y="447499"/>
                  </a:lnTo>
                  <a:lnTo>
                    <a:pt x="123164" y="479053"/>
                  </a:lnTo>
                  <a:lnTo>
                    <a:pt x="85872" y="506293"/>
                  </a:lnTo>
                  <a:lnTo>
                    <a:pt x="45680" y="528563"/>
                  </a:lnTo>
                  <a:lnTo>
                    <a:pt x="2287" y="545211"/>
                  </a:lnTo>
                  <a:lnTo>
                    <a:pt x="0" y="545973"/>
                  </a:lnTo>
                  <a:lnTo>
                    <a:pt x="0" y="574548"/>
                  </a:lnTo>
                  <a:lnTo>
                    <a:pt x="456921" y="574548"/>
                  </a:lnTo>
                  <a:lnTo>
                    <a:pt x="456921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570106" y="2206561"/>
              <a:ext cx="1828164" cy="786765"/>
            </a:xfrm>
            <a:custGeom>
              <a:avLst/>
              <a:gdLst/>
              <a:ahLst/>
              <a:cxnLst/>
              <a:rect l="l" t="t" r="r" b="b"/>
              <a:pathLst>
                <a:path w="1828164" h="786764">
                  <a:moveTo>
                    <a:pt x="0" y="786599"/>
                  </a:moveTo>
                  <a:lnTo>
                    <a:pt x="2287" y="785837"/>
                  </a:lnTo>
                  <a:lnTo>
                    <a:pt x="4574" y="785101"/>
                  </a:lnTo>
                  <a:lnTo>
                    <a:pt x="6846" y="784352"/>
                  </a:lnTo>
                  <a:lnTo>
                    <a:pt x="49576" y="767314"/>
                  </a:lnTo>
                  <a:lnTo>
                    <a:pt x="89191" y="744769"/>
                  </a:lnTo>
                  <a:lnTo>
                    <a:pt x="125984" y="717360"/>
                  </a:lnTo>
                  <a:lnTo>
                    <a:pt x="160250" y="685731"/>
                  </a:lnTo>
                  <a:lnTo>
                    <a:pt x="192284" y="650528"/>
                  </a:lnTo>
                  <a:lnTo>
                    <a:pt x="222381" y="612393"/>
                  </a:lnTo>
                  <a:lnTo>
                    <a:pt x="250833" y="571972"/>
                  </a:lnTo>
                  <a:lnTo>
                    <a:pt x="277937" y="529908"/>
                  </a:lnTo>
                  <a:lnTo>
                    <a:pt x="303987" y="486845"/>
                  </a:lnTo>
                  <a:lnTo>
                    <a:pt x="329276" y="443428"/>
                  </a:lnTo>
                  <a:lnTo>
                    <a:pt x="354101" y="400301"/>
                  </a:lnTo>
                  <a:lnTo>
                    <a:pt x="378755" y="358107"/>
                  </a:lnTo>
                  <a:lnTo>
                    <a:pt x="403532" y="317492"/>
                  </a:lnTo>
                  <a:lnTo>
                    <a:pt x="428727" y="279099"/>
                  </a:lnTo>
                  <a:lnTo>
                    <a:pt x="454635" y="243573"/>
                  </a:lnTo>
                  <a:lnTo>
                    <a:pt x="499145" y="195703"/>
                  </a:lnTo>
                  <a:lnTo>
                    <a:pt x="535395" y="172061"/>
                  </a:lnTo>
                  <a:lnTo>
                    <a:pt x="570967" y="164098"/>
                  </a:lnTo>
                  <a:lnTo>
                    <a:pt x="606579" y="171820"/>
                  </a:lnTo>
                  <a:lnTo>
                    <a:pt x="642954" y="195235"/>
                  </a:lnTo>
                  <a:lnTo>
                    <a:pt x="680810" y="234353"/>
                  </a:lnTo>
                  <a:lnTo>
                    <a:pt x="714195" y="278579"/>
                  </a:lnTo>
                  <a:lnTo>
                    <a:pt x="741299" y="319373"/>
                  </a:lnTo>
                  <a:lnTo>
                    <a:pt x="767390" y="361470"/>
                  </a:lnTo>
                  <a:lnTo>
                    <a:pt x="793163" y="404017"/>
                  </a:lnTo>
                  <a:lnTo>
                    <a:pt x="819314" y="446160"/>
                  </a:lnTo>
                  <a:lnTo>
                    <a:pt x="846538" y="487048"/>
                  </a:lnTo>
                  <a:lnTo>
                    <a:pt x="875529" y="525827"/>
                  </a:lnTo>
                  <a:lnTo>
                    <a:pt x="906984" y="561644"/>
                  </a:lnTo>
                  <a:lnTo>
                    <a:pt x="944788" y="590885"/>
                  </a:lnTo>
                  <a:lnTo>
                    <a:pt x="993988" y="600568"/>
                  </a:lnTo>
                  <a:lnTo>
                    <a:pt x="1016970" y="593029"/>
                  </a:lnTo>
                  <a:lnTo>
                    <a:pt x="1060119" y="557205"/>
                  </a:lnTo>
                  <a:lnTo>
                    <a:pt x="1100078" y="499070"/>
                  </a:lnTo>
                  <a:lnTo>
                    <a:pt x="1119072" y="463644"/>
                  </a:lnTo>
                  <a:lnTo>
                    <a:pt x="1137522" y="425048"/>
                  </a:lnTo>
                  <a:lnTo>
                    <a:pt x="1155511" y="384085"/>
                  </a:lnTo>
                  <a:lnTo>
                    <a:pt x="1173124" y="341559"/>
                  </a:lnTo>
                  <a:lnTo>
                    <a:pt x="1190445" y="298271"/>
                  </a:lnTo>
                  <a:lnTo>
                    <a:pt x="1207560" y="255026"/>
                  </a:lnTo>
                  <a:lnTo>
                    <a:pt x="1224551" y="212625"/>
                  </a:lnTo>
                  <a:lnTo>
                    <a:pt x="1241504" y="171871"/>
                  </a:lnTo>
                  <a:lnTo>
                    <a:pt x="1258503" y="133567"/>
                  </a:lnTo>
                  <a:lnTo>
                    <a:pt x="1275631" y="98517"/>
                  </a:lnTo>
                  <a:lnTo>
                    <a:pt x="1310616" y="41385"/>
                  </a:lnTo>
                  <a:lnTo>
                    <a:pt x="1347134" y="6897"/>
                  </a:lnTo>
                  <a:lnTo>
                    <a:pt x="1368464" y="0"/>
                  </a:lnTo>
                  <a:lnTo>
                    <a:pt x="1370750" y="0"/>
                  </a:lnTo>
                  <a:lnTo>
                    <a:pt x="1426349" y="38340"/>
                  </a:lnTo>
                  <a:lnTo>
                    <a:pt x="1452761" y="79548"/>
                  </a:lnTo>
                  <a:lnTo>
                    <a:pt x="1478427" y="130406"/>
                  </a:lnTo>
                  <a:lnTo>
                    <a:pt x="1502912" y="187107"/>
                  </a:lnTo>
                  <a:lnTo>
                    <a:pt x="1525781" y="245843"/>
                  </a:lnTo>
                  <a:lnTo>
                    <a:pt x="1546596" y="302808"/>
                  </a:lnTo>
                  <a:lnTo>
                    <a:pt x="1564923" y="354195"/>
                  </a:lnTo>
                  <a:lnTo>
                    <a:pt x="1580324" y="396196"/>
                  </a:lnTo>
                  <a:lnTo>
                    <a:pt x="1592365" y="425005"/>
                  </a:lnTo>
                  <a:lnTo>
                    <a:pt x="1594651" y="430872"/>
                  </a:lnTo>
                  <a:lnTo>
                    <a:pt x="1596924" y="436753"/>
                  </a:lnTo>
                  <a:lnTo>
                    <a:pt x="1614739" y="480769"/>
                  </a:lnTo>
                  <a:lnTo>
                    <a:pt x="1634657" y="528083"/>
                  </a:lnTo>
                  <a:lnTo>
                    <a:pt x="1657040" y="576792"/>
                  </a:lnTo>
                  <a:lnTo>
                    <a:pt x="1682248" y="624993"/>
                  </a:lnTo>
                  <a:lnTo>
                    <a:pt x="1710641" y="670786"/>
                  </a:lnTo>
                  <a:lnTo>
                    <a:pt x="1742580" y="712267"/>
                  </a:lnTo>
                  <a:lnTo>
                    <a:pt x="1778426" y="747535"/>
                  </a:lnTo>
                  <a:lnTo>
                    <a:pt x="1818539" y="774687"/>
                  </a:lnTo>
                  <a:lnTo>
                    <a:pt x="1825397" y="778268"/>
                  </a:lnTo>
                  <a:lnTo>
                    <a:pt x="1827683" y="779424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570106" y="3021749"/>
              <a:ext cx="1819910" cy="0"/>
            </a:xfrm>
            <a:custGeom>
              <a:avLst/>
              <a:gdLst/>
              <a:ahLst/>
              <a:cxnLst/>
              <a:rect l="l" t="t" r="r" b="b"/>
              <a:pathLst>
                <a:path w="1819910" h="0">
                  <a:moveTo>
                    <a:pt x="0" y="0"/>
                  </a:moveTo>
                  <a:lnTo>
                    <a:pt x="1819530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371742" y="2997885"/>
              <a:ext cx="22860" cy="48260"/>
            </a:xfrm>
            <a:custGeom>
              <a:avLst/>
              <a:gdLst/>
              <a:ahLst/>
              <a:cxnLst/>
              <a:rect l="l" t="t" r="r" b="b"/>
              <a:pathLst>
                <a:path w="22860" h="48260">
                  <a:moveTo>
                    <a:pt x="0" y="0"/>
                  </a:moveTo>
                  <a:lnTo>
                    <a:pt x="3492" y="7296"/>
                  </a:lnTo>
                  <a:lnTo>
                    <a:pt x="10063" y="14730"/>
                  </a:lnTo>
                  <a:lnTo>
                    <a:pt x="17193" y="20761"/>
                  </a:lnTo>
                  <a:lnTo>
                    <a:pt x="22364" y="23850"/>
                  </a:lnTo>
                  <a:lnTo>
                    <a:pt x="17193" y="26947"/>
                  </a:lnTo>
                  <a:lnTo>
                    <a:pt x="10063" y="32981"/>
                  </a:lnTo>
                  <a:lnTo>
                    <a:pt x="3492" y="40416"/>
                  </a:lnTo>
                  <a:lnTo>
                    <a:pt x="0" y="47713"/>
                  </a:lnTo>
                </a:path>
              </a:pathLst>
            </a:custGeom>
            <a:ln w="734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798568" y="2213952"/>
              <a:ext cx="0" cy="808355"/>
            </a:xfrm>
            <a:custGeom>
              <a:avLst/>
              <a:gdLst/>
              <a:ahLst/>
              <a:cxnLst/>
              <a:rect l="l" t="t" r="r" b="b"/>
              <a:pathLst>
                <a:path w="0" h="808355">
                  <a:moveTo>
                    <a:pt x="0" y="807796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774706" y="2209482"/>
              <a:ext cx="48260" cy="22860"/>
            </a:xfrm>
            <a:custGeom>
              <a:avLst/>
              <a:gdLst/>
              <a:ahLst/>
              <a:cxnLst/>
              <a:rect l="l" t="t" r="r" b="b"/>
              <a:pathLst>
                <a:path w="48259" h="22860">
                  <a:moveTo>
                    <a:pt x="0" y="22377"/>
                  </a:moveTo>
                  <a:lnTo>
                    <a:pt x="7297" y="18877"/>
                  </a:lnTo>
                  <a:lnTo>
                    <a:pt x="14732" y="12303"/>
                  </a:lnTo>
                  <a:lnTo>
                    <a:pt x="20766" y="5171"/>
                  </a:lnTo>
                  <a:lnTo>
                    <a:pt x="23862" y="0"/>
                  </a:lnTo>
                  <a:lnTo>
                    <a:pt x="26959" y="5171"/>
                  </a:lnTo>
                  <a:lnTo>
                    <a:pt x="32995" y="12303"/>
                  </a:lnTo>
                  <a:lnTo>
                    <a:pt x="40429" y="18877"/>
                  </a:lnTo>
                  <a:lnTo>
                    <a:pt x="47724" y="22377"/>
                  </a:lnTo>
                </a:path>
              </a:pathLst>
            </a:custGeom>
            <a:ln w="734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1027028" y="2205812"/>
              <a:ext cx="514350" cy="815975"/>
            </a:xfrm>
            <a:custGeom>
              <a:avLst/>
              <a:gdLst/>
              <a:ahLst/>
              <a:cxnLst/>
              <a:rect l="l" t="t" r="r" b="b"/>
              <a:pathLst>
                <a:path w="514350" h="815975">
                  <a:moveTo>
                    <a:pt x="514032" y="815936"/>
                  </a:moveTo>
                  <a:lnTo>
                    <a:pt x="514032" y="0"/>
                  </a:lnTo>
                </a:path>
                <a:path w="514350" h="815975">
                  <a:moveTo>
                    <a:pt x="0" y="81593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231F2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" name="object 28" descr=""/>
          <p:cNvGrpSpPr/>
          <p:nvPr/>
        </p:nvGrpSpPr>
        <p:grpSpPr>
          <a:xfrm>
            <a:off x="2661163" y="2203386"/>
            <a:ext cx="1834514" cy="846455"/>
            <a:chOff x="2661163" y="2203386"/>
            <a:chExt cx="1834514" cy="846455"/>
          </a:xfrm>
        </p:grpSpPr>
        <p:sp>
          <p:nvSpPr>
            <p:cNvPr id="29" name="object 29" descr=""/>
            <p:cNvSpPr/>
            <p:nvPr/>
          </p:nvSpPr>
          <p:spPr>
            <a:xfrm>
              <a:off x="2664338" y="2206561"/>
              <a:ext cx="1828164" cy="814705"/>
            </a:xfrm>
            <a:custGeom>
              <a:avLst/>
              <a:gdLst/>
              <a:ahLst/>
              <a:cxnLst/>
              <a:rect l="l" t="t" r="r" b="b"/>
              <a:pathLst>
                <a:path w="1828164" h="814705">
                  <a:moveTo>
                    <a:pt x="0" y="603821"/>
                  </a:moveTo>
                  <a:lnTo>
                    <a:pt x="37882" y="548133"/>
                  </a:lnTo>
                  <a:lnTo>
                    <a:pt x="65152" y="504142"/>
                  </a:lnTo>
                  <a:lnTo>
                    <a:pt x="91490" y="459412"/>
                  </a:lnTo>
                  <a:lnTo>
                    <a:pt x="117446" y="414399"/>
                  </a:lnTo>
                  <a:lnTo>
                    <a:pt x="143570" y="369559"/>
                  </a:lnTo>
                  <a:lnTo>
                    <a:pt x="170412" y="325349"/>
                  </a:lnTo>
                  <a:lnTo>
                    <a:pt x="198521" y="282224"/>
                  </a:lnTo>
                  <a:lnTo>
                    <a:pt x="228447" y="240639"/>
                  </a:lnTo>
                  <a:lnTo>
                    <a:pt x="270673" y="195703"/>
                  </a:lnTo>
                  <a:lnTo>
                    <a:pt x="306925" y="172061"/>
                  </a:lnTo>
                  <a:lnTo>
                    <a:pt x="342496" y="164098"/>
                  </a:lnTo>
                  <a:lnTo>
                    <a:pt x="378108" y="171820"/>
                  </a:lnTo>
                  <a:lnTo>
                    <a:pt x="414480" y="195235"/>
                  </a:lnTo>
                  <a:lnTo>
                    <a:pt x="452335" y="234353"/>
                  </a:lnTo>
                  <a:lnTo>
                    <a:pt x="478229" y="267369"/>
                  </a:lnTo>
                  <a:lnTo>
                    <a:pt x="516071" y="323633"/>
                  </a:lnTo>
                  <a:lnTo>
                    <a:pt x="553831" y="385310"/>
                  </a:lnTo>
                  <a:lnTo>
                    <a:pt x="572764" y="416622"/>
                  </a:lnTo>
                  <a:lnTo>
                    <a:pt x="591777" y="447418"/>
                  </a:lnTo>
                  <a:lnTo>
                    <a:pt x="630176" y="504976"/>
                  </a:lnTo>
                  <a:lnTo>
                    <a:pt x="669294" y="553000"/>
                  </a:lnTo>
                  <a:lnTo>
                    <a:pt x="709400" y="586510"/>
                  </a:lnTo>
                  <a:lnTo>
                    <a:pt x="750760" y="600523"/>
                  </a:lnTo>
                  <a:lnTo>
                    <a:pt x="771994" y="598661"/>
                  </a:lnTo>
                  <a:lnTo>
                    <a:pt x="815737" y="574088"/>
                  </a:lnTo>
                  <a:lnTo>
                    <a:pt x="861402" y="517562"/>
                  </a:lnTo>
                  <a:lnTo>
                    <a:pt x="885038" y="475761"/>
                  </a:lnTo>
                  <a:lnTo>
                    <a:pt x="909256" y="424103"/>
                  </a:lnTo>
                  <a:lnTo>
                    <a:pt x="920686" y="398500"/>
                  </a:lnTo>
                  <a:lnTo>
                    <a:pt x="934193" y="370053"/>
                  </a:lnTo>
                  <a:lnTo>
                    <a:pt x="950314" y="329996"/>
                  </a:lnTo>
                  <a:lnTo>
                    <a:pt x="968770" y="281732"/>
                  </a:lnTo>
                  <a:lnTo>
                    <a:pt x="989283" y="228665"/>
                  </a:lnTo>
                  <a:lnTo>
                    <a:pt x="1011575" y="174199"/>
                  </a:lnTo>
                  <a:lnTo>
                    <a:pt x="1035369" y="121737"/>
                  </a:lnTo>
                  <a:lnTo>
                    <a:pt x="1060387" y="74682"/>
                  </a:lnTo>
                  <a:lnTo>
                    <a:pt x="1086350" y="36439"/>
                  </a:lnTo>
                  <a:lnTo>
                    <a:pt x="1140002" y="0"/>
                  </a:lnTo>
                  <a:lnTo>
                    <a:pt x="1142288" y="0"/>
                  </a:lnTo>
                  <a:lnTo>
                    <a:pt x="1197880" y="38335"/>
                  </a:lnTo>
                  <a:lnTo>
                    <a:pt x="1224292" y="79543"/>
                  </a:lnTo>
                  <a:lnTo>
                    <a:pt x="1249959" y="130401"/>
                  </a:lnTo>
                  <a:lnTo>
                    <a:pt x="1274445" y="187102"/>
                  </a:lnTo>
                  <a:lnTo>
                    <a:pt x="1297313" y="245840"/>
                  </a:lnTo>
                  <a:lnTo>
                    <a:pt x="1318129" y="302806"/>
                  </a:lnTo>
                  <a:lnTo>
                    <a:pt x="1336456" y="354194"/>
                  </a:lnTo>
                  <a:lnTo>
                    <a:pt x="1351860" y="396196"/>
                  </a:lnTo>
                  <a:lnTo>
                    <a:pt x="1363903" y="425005"/>
                  </a:lnTo>
                  <a:lnTo>
                    <a:pt x="1366189" y="430872"/>
                  </a:lnTo>
                  <a:lnTo>
                    <a:pt x="1368463" y="436753"/>
                  </a:lnTo>
                  <a:lnTo>
                    <a:pt x="1370749" y="442569"/>
                  </a:lnTo>
                  <a:lnTo>
                    <a:pt x="1393384" y="495816"/>
                  </a:lnTo>
                  <a:lnTo>
                    <a:pt x="1414813" y="544838"/>
                  </a:lnTo>
                  <a:lnTo>
                    <a:pt x="1435703" y="589664"/>
                  </a:lnTo>
                  <a:lnTo>
                    <a:pt x="1456720" y="630323"/>
                  </a:lnTo>
                  <a:lnTo>
                    <a:pt x="1478534" y="666847"/>
                  </a:lnTo>
                  <a:lnTo>
                    <a:pt x="1501811" y="699263"/>
                  </a:lnTo>
                  <a:lnTo>
                    <a:pt x="1555425" y="751896"/>
                  </a:lnTo>
                  <a:lnTo>
                    <a:pt x="1622903" y="788460"/>
                  </a:lnTo>
                  <a:lnTo>
                    <a:pt x="1663510" y="800791"/>
                  </a:lnTo>
                  <a:lnTo>
                    <a:pt x="1709585" y="809194"/>
                  </a:lnTo>
                  <a:lnTo>
                    <a:pt x="1761796" y="813699"/>
                  </a:lnTo>
                  <a:lnTo>
                    <a:pt x="1820811" y="814336"/>
                  </a:lnTo>
                  <a:lnTo>
                    <a:pt x="1823097" y="814374"/>
                  </a:lnTo>
                  <a:lnTo>
                    <a:pt x="1827669" y="814476"/>
                  </a:lnTo>
                </a:path>
              </a:pathLst>
            </a:custGeom>
            <a:ln w="635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664338" y="2447201"/>
              <a:ext cx="228600" cy="574675"/>
            </a:xfrm>
            <a:custGeom>
              <a:avLst/>
              <a:gdLst/>
              <a:ahLst/>
              <a:cxnLst/>
              <a:rect l="l" t="t" r="r" b="b"/>
              <a:pathLst>
                <a:path w="228600" h="574675">
                  <a:moveTo>
                    <a:pt x="228447" y="0"/>
                  </a:moveTo>
                  <a:lnTo>
                    <a:pt x="195577" y="45955"/>
                  </a:lnTo>
                  <a:lnTo>
                    <a:pt x="166842" y="90489"/>
                  </a:lnTo>
                  <a:lnTo>
                    <a:pt x="139370" y="136065"/>
                  </a:lnTo>
                  <a:lnTo>
                    <a:pt x="112563" y="182216"/>
                  </a:lnTo>
                  <a:lnTo>
                    <a:pt x="85821" y="228473"/>
                  </a:lnTo>
                  <a:lnTo>
                    <a:pt x="58546" y="274367"/>
                  </a:lnTo>
                  <a:lnTo>
                    <a:pt x="30138" y="319430"/>
                  </a:lnTo>
                  <a:lnTo>
                    <a:pt x="0" y="363194"/>
                  </a:lnTo>
                  <a:lnTo>
                    <a:pt x="0" y="574548"/>
                  </a:lnTo>
                  <a:lnTo>
                    <a:pt x="228447" y="574548"/>
                  </a:lnTo>
                  <a:lnTo>
                    <a:pt x="228447" y="0"/>
                  </a:lnTo>
                  <a:close/>
                </a:path>
              </a:pathLst>
            </a:custGeom>
            <a:solidFill>
              <a:srgbClr val="DCDDD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664338" y="3021749"/>
              <a:ext cx="1819910" cy="0"/>
            </a:xfrm>
            <a:custGeom>
              <a:avLst/>
              <a:gdLst/>
              <a:ahLst/>
              <a:cxnLst/>
              <a:rect l="l" t="t" r="r" b="b"/>
              <a:pathLst>
                <a:path w="1819910" h="0">
                  <a:moveTo>
                    <a:pt x="0" y="0"/>
                  </a:moveTo>
                  <a:lnTo>
                    <a:pt x="1819529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4465960" y="2997885"/>
              <a:ext cx="22860" cy="48260"/>
            </a:xfrm>
            <a:custGeom>
              <a:avLst/>
              <a:gdLst/>
              <a:ahLst/>
              <a:cxnLst/>
              <a:rect l="l" t="t" r="r" b="b"/>
              <a:pathLst>
                <a:path w="22860" h="48260">
                  <a:moveTo>
                    <a:pt x="0" y="0"/>
                  </a:moveTo>
                  <a:lnTo>
                    <a:pt x="3500" y="7296"/>
                  </a:lnTo>
                  <a:lnTo>
                    <a:pt x="10074" y="14730"/>
                  </a:lnTo>
                  <a:lnTo>
                    <a:pt x="17205" y="20761"/>
                  </a:lnTo>
                  <a:lnTo>
                    <a:pt x="22377" y="23850"/>
                  </a:lnTo>
                  <a:lnTo>
                    <a:pt x="17205" y="26947"/>
                  </a:lnTo>
                  <a:lnTo>
                    <a:pt x="10074" y="32981"/>
                  </a:lnTo>
                  <a:lnTo>
                    <a:pt x="3500" y="40416"/>
                  </a:lnTo>
                  <a:lnTo>
                    <a:pt x="0" y="47713"/>
                  </a:lnTo>
                </a:path>
              </a:pathLst>
            </a:custGeom>
            <a:ln w="734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892785" y="2213952"/>
              <a:ext cx="0" cy="808355"/>
            </a:xfrm>
            <a:custGeom>
              <a:avLst/>
              <a:gdLst/>
              <a:ahLst/>
              <a:cxnLst/>
              <a:rect l="l" t="t" r="r" b="b"/>
              <a:pathLst>
                <a:path w="0" h="808355">
                  <a:moveTo>
                    <a:pt x="0" y="807796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2868935" y="2209482"/>
              <a:ext cx="48260" cy="22860"/>
            </a:xfrm>
            <a:custGeom>
              <a:avLst/>
              <a:gdLst/>
              <a:ahLst/>
              <a:cxnLst/>
              <a:rect l="l" t="t" r="r" b="b"/>
              <a:pathLst>
                <a:path w="48260" h="22860">
                  <a:moveTo>
                    <a:pt x="0" y="22377"/>
                  </a:moveTo>
                  <a:lnTo>
                    <a:pt x="7291" y="18877"/>
                  </a:lnTo>
                  <a:lnTo>
                    <a:pt x="14725" y="12303"/>
                  </a:lnTo>
                  <a:lnTo>
                    <a:pt x="20759" y="5171"/>
                  </a:lnTo>
                  <a:lnTo>
                    <a:pt x="23850" y="0"/>
                  </a:lnTo>
                  <a:lnTo>
                    <a:pt x="26949" y="5171"/>
                  </a:lnTo>
                  <a:lnTo>
                    <a:pt x="32988" y="12303"/>
                  </a:lnTo>
                  <a:lnTo>
                    <a:pt x="40427" y="18877"/>
                  </a:lnTo>
                  <a:lnTo>
                    <a:pt x="47726" y="22377"/>
                  </a:lnTo>
                </a:path>
              </a:pathLst>
            </a:custGeom>
            <a:ln w="734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3406830" y="2205812"/>
              <a:ext cx="0" cy="815975"/>
            </a:xfrm>
            <a:custGeom>
              <a:avLst/>
              <a:gdLst/>
              <a:ahLst/>
              <a:cxnLst/>
              <a:rect l="l" t="t" r="r" b="b"/>
              <a:pathLst>
                <a:path w="0" h="815975">
                  <a:moveTo>
                    <a:pt x="0" y="815936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231F2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6" name="object 36" descr=""/>
          <p:cNvSpPr txBox="1"/>
          <p:nvPr/>
        </p:nvSpPr>
        <p:spPr>
          <a:xfrm>
            <a:off x="1007720" y="1762648"/>
            <a:ext cx="5156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231F20"/>
                </a:solidFill>
                <a:latin typeface="Segoe UI Symbol"/>
                <a:cs typeface="Segoe UI Symbol"/>
              </a:rPr>
              <a:t>β</a:t>
            </a:r>
            <a:r>
              <a:rPr dirty="0" baseline="27777" sz="900" spc="-15">
                <a:solidFill>
                  <a:srgbClr val="231F20"/>
                </a:solidFill>
                <a:latin typeface="Arial"/>
                <a:cs typeface="Arial"/>
              </a:rPr>
              <a:t>T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x</a:t>
            </a:r>
            <a:r>
              <a:rPr dirty="0" baseline="-18518" sz="900" spc="-15">
                <a:solidFill>
                  <a:srgbClr val="231F20"/>
                </a:solidFill>
                <a:latin typeface="Arial"/>
                <a:cs typeface="Arial"/>
              </a:rPr>
              <a:t>n1</a:t>
            </a:r>
            <a:r>
              <a:rPr dirty="0" baseline="-18518" sz="900" spc="-7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Segoe UI Symbol"/>
                <a:cs typeface="Segoe UI Symbol"/>
              </a:rPr>
              <a:t>+</a:t>
            </a:r>
            <a:r>
              <a:rPr dirty="0" sz="800" spc="-20">
                <a:solidFill>
                  <a:srgbClr val="231F20"/>
                </a:solidFill>
                <a:latin typeface="Segoe UI Symbol"/>
                <a:cs typeface="Segoe UI Symbo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Segoe UI Symbol"/>
                <a:cs typeface="Segoe UI Symbol"/>
              </a:rPr>
              <a:t>y</a:t>
            </a:r>
            <a:r>
              <a:rPr dirty="0" baseline="-18518" sz="900" spc="-37">
                <a:solidFill>
                  <a:srgbClr val="231F20"/>
                </a:solidFill>
                <a:latin typeface="Arial"/>
                <a:cs typeface="Arial"/>
              </a:rPr>
              <a:t>n</a:t>
            </a:r>
            <a:endParaRPr baseline="-18518" sz="900">
              <a:latin typeface="Arial"/>
              <a:cs typeface="Aria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318469" y="3042098"/>
            <a:ext cx="5156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231F20"/>
                </a:solidFill>
                <a:latin typeface="Segoe UI Symbol"/>
                <a:cs typeface="Segoe UI Symbol"/>
              </a:rPr>
              <a:t>β</a:t>
            </a:r>
            <a:r>
              <a:rPr dirty="0" baseline="27777" sz="900" spc="-15">
                <a:solidFill>
                  <a:srgbClr val="231F20"/>
                </a:solidFill>
                <a:latin typeface="Arial"/>
                <a:cs typeface="Arial"/>
              </a:rPr>
              <a:t>T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x</a:t>
            </a:r>
            <a:r>
              <a:rPr dirty="0" baseline="-18518" sz="900" spc="-15">
                <a:solidFill>
                  <a:srgbClr val="231F20"/>
                </a:solidFill>
                <a:latin typeface="Arial"/>
                <a:cs typeface="Arial"/>
              </a:rPr>
              <a:t>n1</a:t>
            </a:r>
            <a:r>
              <a:rPr dirty="0" baseline="-18518" sz="900" spc="-7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Segoe UI Symbol"/>
                <a:cs typeface="Segoe UI Symbol"/>
              </a:rPr>
              <a:t>+</a:t>
            </a:r>
            <a:r>
              <a:rPr dirty="0" sz="800" spc="-20">
                <a:solidFill>
                  <a:srgbClr val="231F20"/>
                </a:solidFill>
                <a:latin typeface="Segoe UI Symbol"/>
                <a:cs typeface="Segoe UI Symbo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Segoe UI Symbol"/>
                <a:cs typeface="Segoe UI Symbol"/>
              </a:rPr>
              <a:t>y</a:t>
            </a:r>
            <a:r>
              <a:rPr dirty="0" baseline="-18518" sz="900" spc="-37">
                <a:solidFill>
                  <a:srgbClr val="231F20"/>
                </a:solidFill>
                <a:latin typeface="Arial"/>
                <a:cs typeface="Arial"/>
              </a:rPr>
              <a:t>n</a:t>
            </a:r>
            <a:endParaRPr baseline="-18518" sz="900">
              <a:latin typeface="Arial"/>
              <a:cs typeface="Aria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266485" y="1919468"/>
            <a:ext cx="6819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(a)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Segoe UI Symbol"/>
                <a:cs typeface="Segoe UI Symbol"/>
              </a:rPr>
              <a:t>β</a:t>
            </a:r>
            <a:r>
              <a:rPr dirty="0" baseline="27777" sz="900">
                <a:solidFill>
                  <a:srgbClr val="231F20"/>
                </a:solidFill>
                <a:latin typeface="Arial"/>
                <a:cs typeface="Arial"/>
              </a:rPr>
              <a:t>T</a:t>
            </a:r>
            <a:r>
              <a:rPr dirty="0" baseline="27777" sz="9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Tahoma"/>
                <a:cs typeface="Tahoma"/>
              </a:rPr>
              <a:t>∆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x</a:t>
            </a:r>
            <a:r>
              <a:rPr dirty="0" baseline="-18518" sz="900">
                <a:solidFill>
                  <a:srgbClr val="231F20"/>
                </a:solidFill>
                <a:latin typeface="Arial"/>
                <a:cs typeface="Arial"/>
              </a:rPr>
              <a:t>n</a:t>
            </a:r>
            <a:r>
              <a:rPr dirty="0" baseline="-18518" sz="9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&gt;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0</a:t>
            </a:r>
            <a:endParaRPr sz="800">
              <a:latin typeface="Arial"/>
              <a:cs typeface="Aria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04032" y="3235670"/>
            <a:ext cx="2457450" cy="4762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4318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(b)</a:t>
            </a:r>
            <a:r>
              <a:rPr dirty="0" sz="800" spc="1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Segoe UI Symbol"/>
                <a:cs typeface="Segoe UI Symbol"/>
              </a:rPr>
              <a:t>β</a:t>
            </a:r>
            <a:r>
              <a:rPr dirty="0" baseline="27777" sz="900">
                <a:solidFill>
                  <a:srgbClr val="231F20"/>
                </a:solidFill>
                <a:latin typeface="Arial"/>
                <a:cs typeface="Arial"/>
              </a:rPr>
              <a:t>T</a:t>
            </a:r>
            <a:r>
              <a:rPr dirty="0" baseline="27777" sz="9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Tahoma"/>
                <a:cs typeface="Tahoma"/>
              </a:rPr>
              <a:t>∆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x</a:t>
            </a:r>
            <a:r>
              <a:rPr dirty="0" baseline="-18518" sz="900">
                <a:solidFill>
                  <a:srgbClr val="231F20"/>
                </a:solidFill>
                <a:latin typeface="Arial"/>
                <a:cs typeface="Arial"/>
              </a:rPr>
              <a:t>n</a:t>
            </a:r>
            <a:r>
              <a:rPr dirty="0" baseline="-18518" sz="9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&lt;</a:t>
            </a:r>
            <a:r>
              <a:rPr dirty="0" sz="800" spc="15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50">
                <a:solidFill>
                  <a:srgbClr val="231F20"/>
                </a:solidFill>
                <a:latin typeface="Arial"/>
                <a:cs typeface="Arial"/>
              </a:rPr>
              <a:t>0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50">
              <a:latin typeface="Arial"/>
              <a:cs typeface="Arial"/>
            </a:endParaRPr>
          </a:p>
          <a:p>
            <a:pPr marL="63500">
              <a:lnSpc>
                <a:spcPts val="810"/>
              </a:lnSpc>
            </a:pPr>
            <a:r>
              <a:rPr dirty="0" sz="850" b="1">
                <a:latin typeface="Calibri"/>
                <a:cs typeface="Calibri"/>
              </a:rPr>
              <a:t>Figure 9.4</a:t>
            </a:r>
            <a:r>
              <a:rPr dirty="0" sz="850" spc="280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Distribution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baseline="30303" sz="825">
                <a:latin typeface="Cambria"/>
                <a:cs typeface="Cambria"/>
              </a:rPr>
              <a:t>×</a:t>
            </a:r>
            <a:r>
              <a:rPr dirty="0" baseline="30303" sz="825" spc="667">
                <a:latin typeface="Cambria"/>
                <a:cs typeface="Cambria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baseline="30303" sz="825">
                <a:latin typeface="Cambria"/>
                <a:cs typeface="Cambria"/>
              </a:rPr>
              <a:t>×</a:t>
            </a:r>
            <a:r>
              <a:rPr dirty="0" baseline="30303" sz="825" spc="359">
                <a:latin typeface="Cambria"/>
                <a:cs typeface="Cambria"/>
              </a:rPr>
              <a:t> </a:t>
            </a:r>
            <a:r>
              <a:rPr dirty="0" sz="850" spc="-50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  <a:p>
            <a:pPr marL="1294765">
              <a:lnSpc>
                <a:spcPts val="450"/>
              </a:lnSpc>
              <a:tabLst>
                <a:tab pos="1755139" algn="l"/>
              </a:tabLst>
            </a:pPr>
            <a:r>
              <a:rPr dirty="0" sz="550" spc="-25" i="1">
                <a:latin typeface="Calibri"/>
                <a:cs typeface="Calibri"/>
              </a:rPr>
              <a:t>n</a:t>
            </a:r>
            <a:r>
              <a:rPr dirty="0" sz="550" spc="-25">
                <a:latin typeface="Calibri"/>
                <a:cs typeface="Calibri"/>
              </a:rPr>
              <a:t>1</a:t>
            </a:r>
            <a:r>
              <a:rPr dirty="0" sz="550">
                <a:latin typeface="Calibri"/>
                <a:cs typeface="Calibri"/>
              </a:rPr>
              <a:t>	</a:t>
            </a:r>
            <a:r>
              <a:rPr dirty="0" sz="550" spc="-25" i="1">
                <a:latin typeface="Calibri"/>
                <a:cs typeface="Calibri"/>
              </a:rPr>
              <a:t>n</a:t>
            </a:r>
            <a:r>
              <a:rPr dirty="0" sz="550" spc="-25">
                <a:latin typeface="Calibri"/>
                <a:cs typeface="Calibri"/>
              </a:rPr>
              <a:t>2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776378" y="3042099"/>
            <a:ext cx="392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231F20"/>
                </a:solidFill>
                <a:latin typeface="Segoe UI Symbol"/>
                <a:cs typeface="Segoe UI Symbol"/>
              </a:rPr>
              <a:t>–β</a:t>
            </a:r>
            <a:r>
              <a:rPr dirty="0" baseline="27777" sz="900" spc="-15">
                <a:solidFill>
                  <a:srgbClr val="231F20"/>
                </a:solidFill>
                <a:latin typeface="Arial"/>
                <a:cs typeface="Arial"/>
              </a:rPr>
              <a:t>T</a:t>
            </a:r>
            <a:r>
              <a:rPr dirty="0" sz="800" spc="-10">
                <a:solidFill>
                  <a:srgbClr val="231F20"/>
                </a:solidFill>
                <a:latin typeface="Tahoma"/>
                <a:cs typeface="Tahoma"/>
              </a:rPr>
              <a:t>∆</a:t>
            </a: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x</a:t>
            </a:r>
            <a:r>
              <a:rPr dirty="0" baseline="-18518" sz="900" spc="-15">
                <a:solidFill>
                  <a:srgbClr val="231F20"/>
                </a:solidFill>
                <a:latin typeface="Arial"/>
                <a:cs typeface="Arial"/>
              </a:rPr>
              <a:t>n</a:t>
            </a:r>
            <a:endParaRPr baseline="-18518" sz="900">
              <a:latin typeface="Arial"/>
              <a:cs typeface="Aria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966903" y="1762668"/>
            <a:ext cx="3632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231F20"/>
                </a:solidFill>
                <a:latin typeface="Segoe UI Symbol"/>
                <a:cs typeface="Segoe UI Symbol"/>
              </a:rPr>
              <a:t>β</a:t>
            </a:r>
            <a:r>
              <a:rPr dirty="0" baseline="27777" sz="900">
                <a:solidFill>
                  <a:srgbClr val="231F20"/>
                </a:solidFill>
                <a:latin typeface="Arial"/>
                <a:cs typeface="Arial"/>
              </a:rPr>
              <a:t>T</a:t>
            </a:r>
            <a:r>
              <a:rPr dirty="0" baseline="27777" sz="900" spc="-6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Tahoma"/>
                <a:cs typeface="Tahoma"/>
              </a:rPr>
              <a:t>∆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x</a:t>
            </a:r>
            <a:r>
              <a:rPr dirty="0" baseline="-18518" sz="900" spc="-37">
                <a:solidFill>
                  <a:srgbClr val="231F20"/>
                </a:solidFill>
                <a:latin typeface="Arial"/>
                <a:cs typeface="Arial"/>
              </a:rPr>
              <a:t>n</a:t>
            </a:r>
            <a:endParaRPr baseline="-18518" sz="900">
              <a:latin typeface="Arial"/>
              <a:cs typeface="Aria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419460" y="1762668"/>
            <a:ext cx="5365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231F20"/>
                </a:solidFill>
                <a:latin typeface="Segoe UI Symbol"/>
                <a:cs typeface="Segoe UI Symbol"/>
              </a:rPr>
              <a:t>β</a:t>
            </a:r>
            <a:r>
              <a:rPr dirty="0" baseline="27777" sz="900">
                <a:solidFill>
                  <a:srgbClr val="231F20"/>
                </a:solidFill>
                <a:latin typeface="Arial"/>
                <a:cs typeface="Arial"/>
              </a:rPr>
              <a:t>T</a:t>
            </a:r>
            <a:r>
              <a:rPr dirty="0" baseline="27777" sz="90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x</a:t>
            </a:r>
            <a:r>
              <a:rPr dirty="0" baseline="-18518" sz="900">
                <a:solidFill>
                  <a:srgbClr val="231F20"/>
                </a:solidFill>
                <a:latin typeface="Arial"/>
                <a:cs typeface="Arial"/>
              </a:rPr>
              <a:t>n2</a:t>
            </a:r>
            <a:r>
              <a:rPr dirty="0" baseline="-18518" sz="900" spc="-22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Segoe UI Symbol"/>
                <a:cs typeface="Segoe UI Symbol"/>
              </a:rPr>
              <a:t>+</a:t>
            </a:r>
            <a:r>
              <a:rPr dirty="0" sz="800" spc="-40">
                <a:solidFill>
                  <a:srgbClr val="231F20"/>
                </a:solidFill>
                <a:latin typeface="Segoe UI Symbol"/>
                <a:cs typeface="Segoe UI Symbo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Segoe UI Symbol"/>
                <a:cs typeface="Segoe UI Symbol"/>
              </a:rPr>
              <a:t>y</a:t>
            </a:r>
            <a:r>
              <a:rPr dirty="0" baseline="-18518" sz="900" spc="-37">
                <a:solidFill>
                  <a:srgbClr val="231F20"/>
                </a:solidFill>
                <a:latin typeface="Arial"/>
                <a:cs typeface="Arial"/>
              </a:rPr>
              <a:t>n</a:t>
            </a:r>
            <a:endParaRPr baseline="-18518" sz="900">
              <a:latin typeface="Arial"/>
              <a:cs typeface="Aria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152835" y="3042118"/>
            <a:ext cx="5365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solidFill>
                  <a:srgbClr val="231F20"/>
                </a:solidFill>
                <a:latin typeface="Segoe UI Symbol"/>
                <a:cs typeface="Segoe UI Symbol"/>
              </a:rPr>
              <a:t>β</a:t>
            </a:r>
            <a:r>
              <a:rPr dirty="0" baseline="27777" sz="900">
                <a:solidFill>
                  <a:srgbClr val="231F20"/>
                </a:solidFill>
                <a:latin typeface="Arial"/>
                <a:cs typeface="Arial"/>
              </a:rPr>
              <a:t>T</a:t>
            </a:r>
            <a:r>
              <a:rPr dirty="0" baseline="27777" sz="900" spc="-3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x</a:t>
            </a:r>
            <a:r>
              <a:rPr dirty="0" baseline="-18518" sz="900">
                <a:solidFill>
                  <a:srgbClr val="231F20"/>
                </a:solidFill>
                <a:latin typeface="Arial"/>
                <a:cs typeface="Arial"/>
              </a:rPr>
              <a:t>n2</a:t>
            </a:r>
            <a:r>
              <a:rPr dirty="0" baseline="-18518" sz="900" spc="-22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>
                <a:solidFill>
                  <a:srgbClr val="231F20"/>
                </a:solidFill>
                <a:latin typeface="Segoe UI Symbol"/>
                <a:cs typeface="Segoe UI Symbol"/>
              </a:rPr>
              <a:t>+</a:t>
            </a:r>
            <a:r>
              <a:rPr dirty="0" sz="800" spc="-40">
                <a:solidFill>
                  <a:srgbClr val="231F20"/>
                </a:solidFill>
                <a:latin typeface="Segoe UI Symbol"/>
                <a:cs typeface="Segoe UI Symbo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Segoe UI Symbol"/>
                <a:cs typeface="Segoe UI Symbol"/>
              </a:rPr>
              <a:t>y</a:t>
            </a:r>
            <a:r>
              <a:rPr dirty="0" baseline="-18518" sz="900" spc="-37">
                <a:solidFill>
                  <a:srgbClr val="231F20"/>
                </a:solidFill>
                <a:latin typeface="Arial"/>
                <a:cs typeface="Arial"/>
              </a:rPr>
              <a:t>n</a:t>
            </a:r>
            <a:endParaRPr baseline="-18518" sz="900">
              <a:latin typeface="Arial"/>
              <a:cs typeface="Aria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414554" y="1641702"/>
            <a:ext cx="2120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y*</a:t>
            </a:r>
            <a:r>
              <a:rPr dirty="0" baseline="-18518" sz="900" spc="-30">
                <a:solidFill>
                  <a:srgbClr val="231F20"/>
                </a:solidFill>
                <a:latin typeface="Arial"/>
                <a:cs typeface="Arial"/>
              </a:rPr>
              <a:t>n1</a:t>
            </a:r>
            <a:endParaRPr baseline="-18518" sz="900">
              <a:latin typeface="Arial"/>
              <a:cs typeface="Aria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4510015" y="1634082"/>
            <a:ext cx="2120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y*</a:t>
            </a:r>
            <a:r>
              <a:rPr dirty="0" baseline="-18518" sz="900" spc="-30">
                <a:solidFill>
                  <a:srgbClr val="231F20"/>
                </a:solidFill>
                <a:latin typeface="Arial"/>
                <a:cs typeface="Arial"/>
              </a:rPr>
              <a:t>n2</a:t>
            </a:r>
            <a:endParaRPr baseline="-18518" sz="900">
              <a:latin typeface="Arial"/>
              <a:cs typeface="Aria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414553" y="2931374"/>
            <a:ext cx="2120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y*</a:t>
            </a:r>
            <a:r>
              <a:rPr dirty="0" baseline="-18518" sz="900" spc="-30">
                <a:solidFill>
                  <a:srgbClr val="231F20"/>
                </a:solidFill>
                <a:latin typeface="Arial"/>
                <a:cs typeface="Arial"/>
              </a:rPr>
              <a:t>n1</a:t>
            </a:r>
            <a:endParaRPr baseline="-18518" sz="900">
              <a:latin typeface="Arial"/>
              <a:cs typeface="Aria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510015" y="2917573"/>
            <a:ext cx="2120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solidFill>
                  <a:srgbClr val="231F20"/>
                </a:solidFill>
                <a:latin typeface="Arial"/>
                <a:cs typeface="Arial"/>
              </a:rPr>
              <a:t>y*</a:t>
            </a:r>
            <a:r>
              <a:rPr dirty="0" baseline="-18518" sz="900" spc="-30">
                <a:solidFill>
                  <a:srgbClr val="231F20"/>
                </a:solidFill>
                <a:latin typeface="Arial"/>
                <a:cs typeface="Arial"/>
              </a:rPr>
              <a:t>n2</a:t>
            </a:r>
            <a:endParaRPr baseline="-18518" sz="900">
              <a:latin typeface="Arial"/>
              <a:cs typeface="Aria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529431" y="3804823"/>
            <a:ext cx="4959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larger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than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×</a:t>
            </a:r>
            <a:r>
              <a:rPr dirty="0" baseline="29914" sz="975" spc="292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However,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identical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distributions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obtained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truncating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y</a:t>
            </a:r>
            <a:r>
              <a:rPr dirty="0" baseline="29914" sz="975" spc="-37">
                <a:latin typeface="Cambria"/>
                <a:cs typeface="Cambria"/>
              </a:rPr>
              <a:t>×</a:t>
            </a:r>
            <a:endParaRPr baseline="29914" sz="975">
              <a:latin typeface="Cambria"/>
              <a:cs typeface="Cambria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804585" y="3888463"/>
            <a:ext cx="370395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60108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529427" y="3956385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(which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selection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rule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sample)</a:t>
            </a:r>
            <a:r>
              <a:rPr dirty="0" sz="1000" spc="-20">
                <a:latin typeface="Palatino Linotype"/>
                <a:cs typeface="Palatino Linotype"/>
              </a:rPr>
              <a:t> but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120">
                <a:latin typeface="Cambria"/>
                <a:cs typeface="Cambria"/>
              </a:rPr>
              <a:t>Δ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-21367" sz="975" spc="52" i="1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case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where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90" i="1">
                <a:latin typeface="Meiryo"/>
                <a:cs typeface="Meiryo"/>
              </a:rPr>
              <a:t/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130">
                <a:latin typeface="Cambria"/>
                <a:cs typeface="Cambria"/>
              </a:rPr>
              <a:t>Δ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87" i="1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&lt;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338698" y="4191701"/>
            <a:ext cx="1149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29451" y="4108061"/>
            <a:ext cx="27108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(Figure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9.4b),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×</a:t>
            </a:r>
            <a:r>
              <a:rPr dirty="0" baseline="29914" sz="975" spc="697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similarly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truncated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50">
                <a:latin typeface="Cambria"/>
                <a:cs typeface="Cambria"/>
              </a:rPr>
              <a:t>–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baseline="29914" sz="975" spc="-67" i="1">
                <a:latin typeface="Meiryo"/>
                <a:cs typeface="Meiryo"/>
              </a:rPr>
              <a:t>⊤</a:t>
            </a:r>
            <a:r>
              <a:rPr dirty="0" sz="1000" spc="90">
                <a:latin typeface="Cambria"/>
                <a:cs typeface="Cambria"/>
              </a:rPr>
              <a:t>Δ</a:t>
            </a:r>
            <a:r>
              <a:rPr dirty="0" sz="1000" spc="-45" i="1">
                <a:latin typeface="Palatino Linotype"/>
                <a:cs typeface="Palatino Linotype"/>
              </a:rPr>
              <a:t>x</a:t>
            </a:r>
            <a:r>
              <a:rPr dirty="0" baseline="-21367" sz="975" spc="37" i="1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504030" y="4187193"/>
            <a:ext cx="4318635" cy="508634"/>
          </a:xfrm>
          <a:prstGeom prst="rect">
            <a:avLst/>
          </a:prstGeom>
        </p:spPr>
        <p:txBody>
          <a:bodyPr wrap="square" lIns="0" tIns="84455" rIns="0" bIns="0" rtlCol="0" vert="horz">
            <a:spAutoFit/>
          </a:bodyPr>
          <a:lstStyle/>
          <a:p>
            <a:pPr marL="171450">
              <a:lnSpc>
                <a:spcPct val="100000"/>
              </a:lnSpc>
              <a:spcBef>
                <a:spcPts val="665"/>
              </a:spcBef>
            </a:pP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obtain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identical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distributions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for:</a:t>
            </a:r>
            <a:endParaRPr sz="1000">
              <a:latin typeface="Palatino Linotype"/>
              <a:cs typeface="Palatino Linotype"/>
            </a:endParaRPr>
          </a:p>
          <a:p>
            <a:pPr marL="192405" indent="-129539">
              <a:lnSpc>
                <a:spcPts val="944"/>
              </a:lnSpc>
              <a:spcBef>
                <a:spcPts val="565"/>
              </a:spcBef>
              <a:buFont typeface="Cambria"/>
              <a:buChar char="•"/>
              <a:tabLst>
                <a:tab pos="193040" algn="l"/>
              </a:tabLst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×</a:t>
            </a:r>
            <a:r>
              <a:rPr dirty="0" baseline="29914" sz="975" spc="60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×</a:t>
            </a:r>
            <a:r>
              <a:rPr dirty="0" baseline="29914" sz="975" spc="270">
                <a:latin typeface="Cambria"/>
                <a:cs typeface="Cambria"/>
              </a:rPr>
              <a:t> 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0</a:t>
            </a:r>
            <a:r>
              <a:rPr dirty="0" sz="1000" spc="-6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-21367" sz="975" spc="-30" i="1">
                <a:latin typeface="Palatino Linotype"/>
                <a:cs typeface="Palatino Linotype"/>
              </a:rPr>
              <a:t>n</a:t>
            </a:r>
            <a:r>
              <a:rPr dirty="0" baseline="-21367" sz="975" spc="-30">
                <a:latin typeface="Palatino Linotype"/>
                <a:cs typeface="Palatino Linotype"/>
              </a:rPr>
              <a:t>1</a:t>
            </a:r>
            <a:r>
              <a:rPr dirty="0" sz="1000" spc="-2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-21367" sz="975" spc="-142" i="1">
                <a:latin typeface="Palatino Linotype"/>
                <a:cs typeface="Palatino Linotype"/>
              </a:rPr>
              <a:t>n</a:t>
            </a:r>
            <a:r>
              <a:rPr dirty="0" baseline="-21367" sz="975" spc="172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×</a:t>
            </a:r>
            <a:r>
              <a:rPr dirty="0" baseline="29914" sz="975" spc="270">
                <a:latin typeface="Cambria"/>
                <a:cs typeface="Cambria"/>
              </a:rPr>
              <a:t> 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×</a:t>
            </a:r>
            <a:r>
              <a:rPr dirty="0" baseline="29914" sz="975" spc="270">
                <a:latin typeface="Cambria"/>
                <a:cs typeface="Cambria"/>
              </a:rPr>
              <a:t> 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baseline="29914" sz="975" spc="-44" i="1">
                <a:latin typeface="Meiryo"/>
                <a:cs typeface="Meiryo"/>
              </a:rPr>
              <a:t>⊤</a:t>
            </a:r>
            <a:r>
              <a:rPr dirty="0" sz="1000" spc="110">
                <a:latin typeface="Cambria"/>
                <a:cs typeface="Cambria"/>
              </a:rPr>
              <a:t>Δ</a:t>
            </a:r>
            <a:r>
              <a:rPr dirty="0" sz="1000" spc="-35" i="1">
                <a:latin typeface="Palatino Linotype"/>
                <a:cs typeface="Palatino Linotype"/>
              </a:rPr>
              <a:t>x</a:t>
            </a:r>
            <a:r>
              <a:rPr dirty="0" baseline="-21367" sz="975" spc="30" i="1">
                <a:latin typeface="Palatino Linotype"/>
                <a:cs typeface="Palatino Linotype"/>
              </a:rPr>
              <a:t>n</a:t>
            </a:r>
            <a:r>
              <a:rPr dirty="0" sz="1000" spc="-13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baseline="-21367" sz="975" spc="-37" i="1">
                <a:latin typeface="Palatino Linotype"/>
                <a:cs typeface="Palatino Linotype"/>
              </a:rPr>
              <a:t>n</a:t>
            </a:r>
            <a:r>
              <a:rPr dirty="0" baseline="-21367" sz="975" spc="-37">
                <a:latin typeface="Palatino Linotype"/>
                <a:cs typeface="Palatino Linotype"/>
              </a:rPr>
              <a:t>2</a:t>
            </a:r>
            <a:r>
              <a:rPr dirty="0" sz="1000" spc="-2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-21367" sz="975" spc="-142" i="1">
                <a:latin typeface="Palatino Linotype"/>
                <a:cs typeface="Palatino Linotype"/>
              </a:rPr>
              <a:t>n</a:t>
            </a:r>
            <a:r>
              <a:rPr dirty="0" baseline="-21367" sz="975" spc="172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baseline="29914" sz="975" spc="-22" i="1">
                <a:latin typeface="Meiryo"/>
                <a:cs typeface="Meiryo"/>
              </a:rPr>
              <a:t>⊤</a:t>
            </a:r>
            <a:r>
              <a:rPr dirty="0" sz="1000" spc="125">
                <a:latin typeface="Cambria"/>
                <a:cs typeface="Cambria"/>
              </a:rPr>
              <a:t>Δ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baseline="-21367" sz="975" spc="-7" i="1">
                <a:latin typeface="Palatino Linotype"/>
                <a:cs typeface="Palatino Linotype"/>
              </a:rPr>
              <a:t>n</a:t>
            </a:r>
            <a:r>
              <a:rPr dirty="0" baseline="-21367" sz="975" spc="225" i="1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0,</a:t>
            </a:r>
            <a:endParaRPr sz="1000">
              <a:latin typeface="Palatino Linotype"/>
              <a:cs typeface="Palatino Linotype"/>
            </a:endParaRPr>
          </a:p>
          <a:p>
            <a:pPr marL="248920">
              <a:lnSpc>
                <a:spcPts val="525"/>
              </a:lnSpc>
              <a:tabLst>
                <a:tab pos="504825" algn="l"/>
                <a:tab pos="1506855" algn="l"/>
                <a:tab pos="176276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504044" y="4711439"/>
            <a:ext cx="5048885" cy="5530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2405" indent="-129539">
              <a:lnSpc>
                <a:spcPts val="940"/>
              </a:lnSpc>
              <a:spcBef>
                <a:spcPts val="95"/>
              </a:spcBef>
              <a:buFont typeface="Cambria"/>
              <a:buChar char="•"/>
              <a:tabLst>
                <a:tab pos="193040" algn="l"/>
              </a:tabLst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×</a:t>
            </a:r>
            <a:r>
              <a:rPr dirty="0" baseline="29914" sz="975" spc="58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×</a:t>
            </a:r>
            <a:r>
              <a:rPr dirty="0" baseline="29914" sz="975" spc="270">
                <a:latin typeface="Cambria"/>
                <a:cs typeface="Cambria"/>
              </a:rPr>
              <a:t> 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65">
                <a:latin typeface="Cambria"/>
                <a:cs typeface="Cambria"/>
              </a:rPr>
              <a:t>–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baseline="29914" sz="975" spc="-44" i="1">
                <a:latin typeface="Meiryo"/>
                <a:cs typeface="Meiryo"/>
              </a:rPr>
              <a:t>⊤</a:t>
            </a:r>
            <a:r>
              <a:rPr dirty="0" sz="1000" spc="105">
                <a:latin typeface="Cambria"/>
                <a:cs typeface="Cambria"/>
              </a:rPr>
              <a:t>Δ</a:t>
            </a:r>
            <a:r>
              <a:rPr dirty="0" sz="1000" spc="-30" i="1">
                <a:latin typeface="Palatino Linotype"/>
                <a:cs typeface="Palatino Linotype"/>
              </a:rPr>
              <a:t>x</a:t>
            </a:r>
            <a:r>
              <a:rPr dirty="0" baseline="-21367" sz="975" spc="44" i="1">
                <a:latin typeface="Palatino Linotype"/>
                <a:cs typeface="Palatino Linotype"/>
              </a:rPr>
              <a:t>n</a:t>
            </a:r>
            <a:r>
              <a:rPr dirty="0" sz="1000" spc="-120" i="1">
                <a:latin typeface="Meiryo"/>
                <a:cs typeface="Meiryo"/>
              </a:rPr>
              <a:t>,</a:t>
            </a:r>
            <a:r>
              <a:rPr dirty="0" sz="1000" spc="-180" i="1">
                <a:latin typeface="Meiryo"/>
                <a:cs typeface="Meiryo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-21367" sz="975" spc="-30" i="1">
                <a:latin typeface="Palatino Linotype"/>
                <a:cs typeface="Palatino Linotype"/>
              </a:rPr>
              <a:t>n</a:t>
            </a:r>
            <a:r>
              <a:rPr dirty="0" baseline="-21367" sz="975" spc="-30">
                <a:latin typeface="Palatino Linotype"/>
                <a:cs typeface="Palatino Linotype"/>
              </a:rPr>
              <a:t>1</a:t>
            </a:r>
            <a:r>
              <a:rPr dirty="0" sz="1000" spc="-2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-21367" sz="975" spc="-142" i="1">
                <a:latin typeface="Palatino Linotype"/>
                <a:cs typeface="Palatino Linotype"/>
              </a:rPr>
              <a:t>n</a:t>
            </a:r>
            <a:r>
              <a:rPr dirty="0" baseline="-21367" sz="975" spc="172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×</a:t>
            </a:r>
            <a:r>
              <a:rPr dirty="0" baseline="29914" sz="975" spc="270">
                <a:latin typeface="Cambria"/>
                <a:cs typeface="Cambria"/>
              </a:rPr>
              <a:t> 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×</a:t>
            </a:r>
            <a:r>
              <a:rPr dirty="0" baseline="29914" sz="975" spc="270">
                <a:latin typeface="Cambria"/>
                <a:cs typeface="Cambria"/>
              </a:rPr>
              <a:t> 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0</a:t>
            </a:r>
            <a:r>
              <a:rPr dirty="0" sz="1000" spc="-6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baseline="-21367" sz="975" spc="-37" i="1">
                <a:latin typeface="Palatino Linotype"/>
                <a:cs typeface="Palatino Linotype"/>
              </a:rPr>
              <a:t>n</a:t>
            </a:r>
            <a:r>
              <a:rPr dirty="0" baseline="-21367" sz="975" spc="-37">
                <a:latin typeface="Palatino Linotype"/>
                <a:cs typeface="Palatino Linotype"/>
              </a:rPr>
              <a:t>2</a:t>
            </a:r>
            <a:r>
              <a:rPr dirty="0" sz="1000" spc="-2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-21367" sz="975" spc="-142" i="1">
                <a:latin typeface="Palatino Linotype"/>
                <a:cs typeface="Palatino Linotype"/>
              </a:rPr>
              <a:t>n</a:t>
            </a:r>
            <a:r>
              <a:rPr dirty="0" baseline="-21367" sz="975" spc="172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90" i="1">
                <a:latin typeface="Meiryo"/>
                <a:cs typeface="Meiryo"/>
              </a:rPr>
              <a:t/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130">
                <a:latin typeface="Cambria"/>
                <a:cs typeface="Cambria"/>
              </a:rPr>
              <a:t>Δ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25" i="1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&lt;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0,</a:t>
            </a:r>
            <a:endParaRPr sz="1000">
              <a:latin typeface="Palatino Linotype"/>
              <a:cs typeface="Palatino Linotype"/>
            </a:endParaRPr>
          </a:p>
          <a:p>
            <a:pPr marL="248920">
              <a:lnSpc>
                <a:spcPts val="520"/>
              </a:lnSpc>
              <a:tabLst>
                <a:tab pos="504825" algn="l"/>
                <a:tab pos="1870710" algn="l"/>
                <a:tab pos="212725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  <a:p>
            <a:pPr marL="62865" marR="43180" indent="107950">
              <a:lnSpc>
                <a:spcPct val="100000"/>
              </a:lnSpc>
              <a:spcBef>
                <a:spcPts val="300"/>
              </a:spcBef>
            </a:pPr>
            <a:r>
              <a:rPr dirty="0" sz="1000" spc="-20">
                <a:latin typeface="Palatino Linotype"/>
                <a:cs typeface="Palatino Linotype"/>
              </a:rPr>
              <a:t>More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generally,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should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removed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restore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symmetry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 those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 </a:t>
            </a:r>
            <a:r>
              <a:rPr dirty="0" sz="1000" spc="-35">
                <a:latin typeface="Palatino Linotype"/>
                <a:cs typeface="Palatino Linotype"/>
              </a:rPr>
              <a:t>which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112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160">
                <a:latin typeface="Cambria"/>
                <a:cs typeface="Cambria"/>
              </a:rPr>
              <a:t>–</a:t>
            </a:r>
            <a:r>
              <a:rPr dirty="0" sz="1000" spc="-455" i="1">
                <a:latin typeface="Meiryo"/>
                <a:cs typeface="Meiryo"/>
              </a:rPr>
              <a:t/>
            </a:r>
            <a:r>
              <a:rPr dirty="0" baseline="29914" sz="975" spc="-44" i="1">
                <a:latin typeface="Meiryo"/>
                <a:cs typeface="Meiryo"/>
              </a:rPr>
              <a:t>⊤</a:t>
            </a:r>
            <a:r>
              <a:rPr dirty="0" sz="1000" spc="100">
                <a:latin typeface="Cambria"/>
                <a:cs typeface="Cambria"/>
              </a:rPr>
              <a:t>Δ</a:t>
            </a:r>
            <a:r>
              <a:rPr dirty="0" sz="1000" spc="-35" i="1">
                <a:latin typeface="Palatino Linotype"/>
                <a:cs typeface="Palatino Linotype"/>
              </a:rPr>
              <a:t>x</a:t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179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390" i="1">
                <a:latin typeface="Meiryo"/>
                <a:cs typeface="Meiryo"/>
              </a:rPr>
              <a:t/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130">
                <a:latin typeface="Cambria"/>
                <a:cs typeface="Cambria"/>
              </a:rPr>
              <a:t>Δ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-21367" sz="975" spc="67" i="1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480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situation</a:t>
            </a:r>
            <a:r>
              <a:rPr dirty="0" sz="1000">
                <a:latin typeface="Palatino Linotype"/>
                <a:cs typeface="Palatino Linotype"/>
              </a:rPr>
              <a:t> 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depicted</a:t>
            </a:r>
            <a:r>
              <a:rPr dirty="0" sz="1000">
                <a:latin typeface="Palatino Linotype"/>
                <a:cs typeface="Palatino Linotype"/>
              </a:rPr>
              <a:t> in </a:t>
            </a:r>
            <a:r>
              <a:rPr dirty="0" sz="1000" spc="-35">
                <a:latin typeface="Palatino Linotype"/>
                <a:cs typeface="Palatino Linotype"/>
              </a:rPr>
              <a:t>Figure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9.5. When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baseline="29914" sz="975" spc="-22" i="1">
                <a:latin typeface="Meiryo"/>
                <a:cs typeface="Meiryo"/>
              </a:rPr>
              <a:t>⊤</a:t>
            </a:r>
            <a:r>
              <a:rPr dirty="0" sz="1000" spc="125">
                <a:latin typeface="Cambria"/>
                <a:cs typeface="Cambria"/>
              </a:rPr>
              <a:t>Δ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baseline="-21367" sz="975" spc="-7" i="1">
                <a:latin typeface="Palatino Linotype"/>
                <a:cs typeface="Palatino Linotype"/>
              </a:rPr>
              <a:t>n</a:t>
            </a:r>
            <a:r>
              <a:rPr dirty="0" baseline="-21367" sz="975" spc="172" i="1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Meiryo"/>
                <a:cs typeface="Meiryo"/>
              </a:rPr>
              <a:t>&gt;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430261" y="5322561"/>
            <a:ext cx="3200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295">
                <a:latin typeface="Palatino Linotype"/>
                <a:cs typeface="Palatino Linotype"/>
              </a:rPr>
              <a:t>  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529436" y="5238920"/>
            <a:ext cx="50044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(9.5a),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joint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distribution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×</a:t>
            </a:r>
            <a:r>
              <a:rPr dirty="0" baseline="29914" sz="975" spc="277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×</a:t>
            </a:r>
            <a:r>
              <a:rPr dirty="0" baseline="29914" sz="975" spc="284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symmetric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around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LL</a:t>
            </a:r>
            <a:r>
              <a:rPr dirty="0" baseline="74074" sz="675">
                <a:latin typeface="Cambria"/>
                <a:cs typeface="Cambria"/>
              </a:rPr>
              <a:t>f</a:t>
            </a:r>
            <a:r>
              <a:rPr dirty="0" baseline="74074" sz="675" spc="37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line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which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45</a:t>
            </a:r>
            <a:r>
              <a:rPr dirty="0" baseline="34188" sz="975" spc="-37" i="1">
                <a:latin typeface="Palatino Linotype"/>
                <a:cs typeface="Palatino Linotype"/>
              </a:rPr>
              <a:t>o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769964" y="5474236"/>
            <a:ext cx="82041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71755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529431" y="5390482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line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intercept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baseline="29914" sz="975" spc="-44" i="1">
                <a:latin typeface="Meiryo"/>
                <a:cs typeface="Meiryo"/>
              </a:rPr>
              <a:t>⊤</a:t>
            </a:r>
            <a:r>
              <a:rPr dirty="0" sz="1000" spc="110">
                <a:latin typeface="Cambria"/>
                <a:cs typeface="Cambria"/>
              </a:rPr>
              <a:t>Δ</a:t>
            </a:r>
            <a:r>
              <a:rPr dirty="0" sz="1000" spc="-30" i="1">
                <a:latin typeface="Palatino Linotype"/>
                <a:cs typeface="Palatino Linotype"/>
              </a:rPr>
              <a:t>x</a:t>
            </a:r>
            <a:r>
              <a:rPr dirty="0" baseline="-21367" sz="975" spc="37" i="1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Truncating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×</a:t>
            </a:r>
            <a:r>
              <a:rPr dirty="0" baseline="29914" sz="975" spc="300">
                <a:latin typeface="Cambria"/>
                <a:cs typeface="Cambria"/>
              </a:rPr>
              <a:t> 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0</a:t>
            </a:r>
            <a:r>
              <a:rPr dirty="0" sz="1000" spc="-20">
                <a:latin typeface="Cambria"/>
                <a:cs typeface="Cambria"/>
              </a:rPr>
              <a:t>)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29914" sz="975">
                <a:latin typeface="Cambria"/>
                <a:cs typeface="Cambria"/>
              </a:rPr>
              <a:t>×</a:t>
            </a:r>
            <a:r>
              <a:rPr dirty="0" baseline="29914" sz="975" spc="300">
                <a:latin typeface="Cambria"/>
                <a:cs typeface="Cambria"/>
              </a:rPr>
              <a:t> 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29914" sz="975" spc="-44" i="1">
                <a:latin typeface="Meiryo"/>
                <a:cs typeface="Meiryo"/>
              </a:rPr>
              <a:t>⊤</a:t>
            </a:r>
            <a:r>
              <a:rPr dirty="0" sz="1000" spc="110">
                <a:latin typeface="Cambria"/>
                <a:cs typeface="Cambria"/>
              </a:rPr>
              <a:t>Δ</a:t>
            </a:r>
            <a:r>
              <a:rPr dirty="0" sz="1000" spc="-30" i="1">
                <a:latin typeface="Palatino Linotype"/>
                <a:cs typeface="Palatino Linotype"/>
              </a:rPr>
              <a:t>x</a:t>
            </a:r>
            <a:r>
              <a:rPr dirty="0" baseline="-21367" sz="975" spc="30" i="1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Cambria"/>
                <a:cs typeface="Cambria"/>
              </a:rPr>
              <a:t>)</a:t>
            </a:r>
            <a:r>
              <a:rPr dirty="0" sz="1000" spc="-60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symmetric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516740" y="5542158"/>
            <a:ext cx="5036820" cy="7778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 marR="4318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zones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209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probability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having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79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40">
                <a:latin typeface="Cambria"/>
                <a:cs typeface="Cambria"/>
              </a:rPr>
              <a:t>(</a:t>
            </a:r>
            <a:r>
              <a:rPr dirty="0" sz="1000" spc="-40" i="1">
                <a:latin typeface="Palatino Linotype"/>
                <a:cs typeface="Palatino Linotype"/>
              </a:rPr>
              <a:t>y</a:t>
            </a:r>
            <a:r>
              <a:rPr dirty="0" baseline="-21367" sz="975" spc="-60" i="1">
                <a:latin typeface="Palatino Linotype"/>
                <a:cs typeface="Palatino Linotype"/>
              </a:rPr>
              <a:t>n</a:t>
            </a:r>
            <a:r>
              <a:rPr dirty="0" baseline="-21367" sz="975" spc="-60">
                <a:latin typeface="Palatino Linotype"/>
                <a:cs typeface="Palatino Linotype"/>
              </a:rPr>
              <a:t>1</a:t>
            </a:r>
            <a:r>
              <a:rPr dirty="0" sz="1000" spc="-4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zones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209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209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same.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459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result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leads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ﬁrst-moment</a:t>
            </a:r>
            <a:r>
              <a:rPr dirty="0" sz="1000" spc="-10">
                <a:latin typeface="Palatino Linotype"/>
                <a:cs typeface="Palatino Linotype"/>
              </a:rPr>
              <a:t> condition: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560"/>
              </a:spcBef>
              <a:tabLst>
                <a:tab pos="4683125" algn="l"/>
              </a:tabLst>
            </a:pP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>
                <a:latin typeface="Cambria"/>
                <a:cs typeface="Cambria"/>
              </a:rPr>
              <a:t>[{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77" i="1">
                <a:latin typeface="Palatino Linotype"/>
                <a:cs typeface="Palatino Linotype"/>
              </a:rPr>
              <a:t> </a:t>
            </a:r>
            <a:r>
              <a:rPr dirty="0" sz="1000" spc="190">
                <a:latin typeface="Cambria"/>
                <a:cs typeface="Cambria"/>
              </a:rPr>
              <a:t>e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–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84" i="1">
                <a:latin typeface="Palatino Linotype"/>
                <a:cs typeface="Palatino Linotype"/>
              </a:rPr>
              <a:t> </a:t>
            </a:r>
            <a:r>
              <a:rPr dirty="0" sz="1000" spc="190">
                <a:latin typeface="Cambria"/>
                <a:cs typeface="Cambria"/>
              </a:rPr>
              <a:t>e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)}Δ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Cambria"/>
                <a:cs typeface="Cambria"/>
              </a:rPr>
              <a:t>]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(9.16)</a:t>
            </a:r>
            <a:endParaRPr sz="1000">
              <a:latin typeface="Palatino Linotype"/>
              <a:cs typeface="Palatino Linotype"/>
            </a:endParaRPr>
          </a:p>
          <a:p>
            <a:pPr marL="158750">
              <a:lnSpc>
                <a:spcPct val="100000"/>
              </a:lnSpc>
              <a:spcBef>
                <a:spcPts val="565"/>
              </a:spcBef>
            </a:pPr>
            <a:r>
              <a:rPr dirty="0" sz="1000" spc="-45">
                <a:latin typeface="Palatino Linotype"/>
                <a:cs typeface="Palatino Linotype"/>
              </a:rPr>
              <a:t>Moreover,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symmetry,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Figure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9.5a: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798661" y="6361895"/>
            <a:ext cx="4508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15">
                <a:latin typeface="Cambria"/>
                <a:cs typeface="Cambria"/>
              </a:rPr>
              <a:t>f</a:t>
            </a:r>
            <a:endParaRPr sz="450">
              <a:latin typeface="Cambria"/>
              <a:cs typeface="Cambria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342706" y="6439268"/>
            <a:ext cx="207581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885190" algn="l"/>
                <a:tab pos="2015489" algn="l"/>
              </a:tabLst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295">
                <a:latin typeface="Palatino Linotype"/>
                <a:cs typeface="Palatino Linotype"/>
              </a:rPr>
              <a:t>  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4612478" y="6363375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4829877" y="6439268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554831" y="6366482"/>
            <a:ext cx="43827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1605" indent="-129539">
              <a:lnSpc>
                <a:spcPct val="100000"/>
              </a:lnSpc>
              <a:spcBef>
                <a:spcPts val="95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vertical </a:t>
            </a:r>
            <a:r>
              <a:rPr dirty="0" sz="1000" spc="-35">
                <a:latin typeface="Palatino Linotype"/>
                <a:cs typeface="Palatino Linotype"/>
              </a:rPr>
              <a:t>distance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475" i="1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484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zone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sz="1000" spc="35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LL</a:t>
            </a:r>
            <a:r>
              <a:rPr dirty="0" sz="1000" spc="22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line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7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229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5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723795" y="6513571"/>
            <a:ext cx="4508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15">
                <a:latin typeface="Cambria"/>
                <a:cs typeface="Cambria"/>
              </a:rPr>
              <a:t>f</a:t>
            </a:r>
            <a:endParaRPr sz="450">
              <a:latin typeface="Cambria"/>
              <a:cs typeface="Cambria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4666423" y="6514937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4399991" y="6590830"/>
            <a:ext cx="5562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95934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554838" y="6518168"/>
            <a:ext cx="4478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1605" indent="-129539">
              <a:lnSpc>
                <a:spcPct val="100000"/>
              </a:lnSpc>
              <a:spcBef>
                <a:spcPts val="95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horizontal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distance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505" i="1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50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37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i="1">
                <a:latin typeface="Palatino Linotype"/>
                <a:cs typeface="Palatino Linotype"/>
              </a:rPr>
              <a:t>LL</a:t>
            </a:r>
            <a:r>
              <a:rPr dirty="0" sz="1000" spc="24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line</a:t>
            </a:r>
            <a:r>
              <a:rPr dirty="0" sz="1000" spc="-20">
                <a:latin typeface="Palatino Linotype"/>
                <a:cs typeface="Palatino Linotype"/>
              </a:rPr>
              <a:t> is </a:t>
            </a:r>
            <a:r>
              <a:rPr dirty="0" sz="1000">
                <a:latin typeface="Cambria"/>
                <a:cs typeface="Cambria"/>
              </a:rPr>
              <a:t>–(Δ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9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229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7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529447" y="6557686"/>
            <a:ext cx="2868295" cy="586740"/>
          </a:xfrm>
          <a:prstGeom prst="rect">
            <a:avLst/>
          </a:prstGeom>
        </p:spPr>
        <p:txBody>
          <a:bodyPr wrap="square" lIns="0" tIns="48260" rIns="0" bIns="0" rtlCol="0" vert="horz">
            <a:spAutoFit/>
          </a:bodyPr>
          <a:lstStyle/>
          <a:p>
            <a:pPr algn="r" marR="252729">
              <a:lnSpc>
                <a:spcPct val="100000"/>
              </a:lnSpc>
              <a:spcBef>
                <a:spcPts val="380"/>
              </a:spcBef>
              <a:tabLst>
                <a:tab pos="582930" algn="l"/>
              </a:tabLst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295">
                <a:latin typeface="Palatino Linotype"/>
                <a:cs typeface="Palatino Linotype"/>
              </a:rPr>
              <a:t>  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marL="38100">
              <a:lnSpc>
                <a:spcPct val="100000"/>
              </a:lnSpc>
              <a:spcBef>
                <a:spcPts val="390"/>
              </a:spcBef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be </a:t>
            </a:r>
            <a:r>
              <a:rPr dirty="0" sz="1000" spc="-35">
                <a:latin typeface="Palatino Linotype"/>
                <a:cs typeface="Palatino Linotype"/>
              </a:rPr>
              <a:t>written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second-moment</a:t>
            </a:r>
            <a:r>
              <a:rPr dirty="0" sz="1000" spc="-10">
                <a:latin typeface="Palatino Linotype"/>
                <a:cs typeface="Palatino Linotype"/>
              </a:rPr>
              <a:t> condition:</a:t>
            </a:r>
            <a:endParaRPr sz="100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565"/>
              </a:spcBef>
            </a:pP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>
                <a:latin typeface="Cambria"/>
                <a:cs typeface="Cambria"/>
              </a:rPr>
              <a:t>[{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70" i="1">
                <a:latin typeface="Palatino Linotype"/>
                <a:cs typeface="Palatino Linotype"/>
              </a:rPr>
              <a:t> </a:t>
            </a:r>
            <a:r>
              <a:rPr dirty="0" sz="1000" spc="190">
                <a:latin typeface="Cambria"/>
                <a:cs typeface="Cambria"/>
              </a:rPr>
              <a:t>e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179">
                <a:latin typeface="Palatino Linotype"/>
                <a:cs typeface="Palatino Linotype"/>
              </a:rPr>
              <a:t> </a:t>
            </a:r>
            <a:r>
              <a:rPr dirty="0" sz="1000" spc="60">
                <a:latin typeface="Cambria"/>
                <a:cs typeface="Cambria"/>
              </a:rPr>
              <a:t>u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)(Δ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79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sz="1000" spc="85">
                <a:latin typeface="Cambria"/>
                <a:cs typeface="Cambria"/>
              </a:rPr>
              <a:t>Δ</a:t>
            </a:r>
            <a:r>
              <a:rPr dirty="0" sz="1000" spc="-45" i="1">
                <a:latin typeface="Palatino Linotype"/>
                <a:cs typeface="Palatino Linotype"/>
              </a:rPr>
              <a:t>x</a:t>
            </a:r>
            <a:r>
              <a:rPr dirty="0" baseline="-21367" sz="975" spc="37" i="1">
                <a:latin typeface="Palatino Linotype"/>
                <a:cs typeface="Palatino Linotype"/>
              </a:rPr>
              <a:t>n</a:t>
            </a:r>
            <a:r>
              <a:rPr dirty="0" sz="1000" spc="20">
                <a:latin typeface="Cambria"/>
                <a:cs typeface="Cambria"/>
              </a:rPr>
              <a:t>)}</a:t>
            </a:r>
            <a:r>
              <a:rPr dirty="0" sz="1000" spc="40">
                <a:latin typeface="Cambria"/>
                <a:cs typeface="Cambria"/>
              </a:rPr>
              <a:t>Δ</a:t>
            </a:r>
            <a:r>
              <a:rPr dirty="0" sz="1000" spc="-45" i="1">
                <a:latin typeface="Palatino Linotype"/>
                <a:cs typeface="Palatino Linotype"/>
              </a:rPr>
              <a:t>x</a:t>
            </a:r>
            <a:r>
              <a:rPr dirty="0" baseline="-21367" sz="975" spc="30" i="1">
                <a:latin typeface="Palatino Linotype"/>
                <a:cs typeface="Palatino Linotype"/>
              </a:rPr>
              <a:t>n</a:t>
            </a:r>
            <a:r>
              <a:rPr dirty="0" sz="1000" spc="70">
                <a:latin typeface="Cambria"/>
                <a:cs typeface="Cambria"/>
              </a:rPr>
              <a:t>]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5187400" y="6966677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(9.17)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554836" y="7190930"/>
            <a:ext cx="4959985" cy="3289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sample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size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truncated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previously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described,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sample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analogues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two </a:t>
            </a:r>
            <a:r>
              <a:rPr dirty="0" sz="1000" spc="-30">
                <a:latin typeface="Palatino Linotype"/>
                <a:cs typeface="Palatino Linotype"/>
              </a:rPr>
              <a:t>moment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(9.16)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(9.17)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917962" y="7603557"/>
            <a:ext cx="1092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1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1104727" y="7556347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1058094" y="7561518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4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1204471" y="7676964"/>
            <a:ext cx="43357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3995420" algn="l"/>
              </a:tabLst>
            </a:pP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179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60">
                <a:latin typeface="Cambria"/>
                <a:cs typeface="Cambria"/>
              </a:rPr>
              <a:t>–</a:t>
            </a:r>
            <a:r>
              <a:rPr dirty="0" sz="1000" spc="-455" i="1">
                <a:latin typeface="Meiryo"/>
                <a:cs typeface="Meiryo"/>
              </a:rPr>
              <a:t/>
            </a:r>
            <a:r>
              <a:rPr dirty="0" baseline="34188" sz="975" spc="-52" i="1">
                <a:latin typeface="Meiryo"/>
                <a:cs typeface="Meiryo"/>
              </a:rPr>
              <a:t>⊤</a:t>
            </a:r>
            <a:r>
              <a:rPr dirty="0" sz="1000" spc="100">
                <a:latin typeface="Cambria"/>
                <a:cs typeface="Cambria"/>
              </a:rPr>
              <a:t>Δ</a:t>
            </a:r>
            <a:r>
              <a:rPr dirty="0" sz="1000" spc="-35" i="1">
                <a:latin typeface="Palatino Linotype"/>
                <a:cs typeface="Palatino Linotype"/>
              </a:rPr>
              <a:t>x</a:t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spc="22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&amp;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225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baseline="34188" sz="975" spc="-22" i="1">
                <a:latin typeface="Meiryo"/>
                <a:cs typeface="Meiryo"/>
              </a:rPr>
              <a:t>⊤</a:t>
            </a:r>
            <a:r>
              <a:rPr dirty="0" sz="1000" spc="120">
                <a:latin typeface="Cambria"/>
                <a:cs typeface="Cambria"/>
              </a:rPr>
              <a:t>Δ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baseline="-21367" sz="975" spc="67" i="1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Cambria"/>
                <a:cs typeface="Cambria"/>
              </a:rPr>
              <a:t>)</a:t>
            </a:r>
            <a:r>
              <a:rPr dirty="0" sz="1000" spc="-50">
                <a:latin typeface="Palatino Linotype"/>
                <a:cs typeface="Palatino Linotype"/>
              </a:rPr>
              <a:t>si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n</a:t>
            </a:r>
            <a:r>
              <a:rPr dirty="0" sz="1000" spc="20">
                <a:latin typeface="Cambria"/>
                <a:cs typeface="Cambria"/>
              </a:rPr>
              <a:t>(</a:t>
            </a:r>
            <a:r>
              <a:rPr dirty="0" sz="1000" spc="45">
                <a:latin typeface="Cambria"/>
                <a:cs typeface="Cambria"/>
              </a:rPr>
              <a:t>Δ</a:t>
            </a:r>
            <a:r>
              <a:rPr dirty="0" sz="1000" spc="-55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35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34" i="1">
                <a:latin typeface="Meiryo"/>
                <a:cs typeface="Meiryo"/>
              </a:rPr>
              <a:t/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110">
                <a:latin typeface="Cambria"/>
                <a:cs typeface="Cambria"/>
              </a:rPr>
              <a:t>Δ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baseline="-21367" sz="975" spc="52" i="1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Cambria"/>
                <a:cs typeface="Cambria"/>
              </a:rPr>
              <a:t>)</a:t>
            </a:r>
            <a:r>
              <a:rPr dirty="0" sz="1000" spc="30">
                <a:latin typeface="Cambria"/>
                <a:cs typeface="Cambria"/>
              </a:rPr>
              <a:t>Δ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21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(9.18)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917962" y="7998717"/>
            <a:ext cx="1092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1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1104727" y="7951596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892562" y="7813320"/>
            <a:ext cx="372110" cy="3206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ts val="1165"/>
              </a:lnSpc>
              <a:spcBef>
                <a:spcPts val="95"/>
              </a:spcBef>
            </a:pPr>
            <a:r>
              <a:rPr dirty="0" baseline="22222" sz="1500" i="1">
                <a:latin typeface="Palatino Linotype"/>
                <a:cs typeface="Palatino Linotype"/>
              </a:rPr>
              <a:t>N</a:t>
            </a:r>
            <a:r>
              <a:rPr dirty="0" baseline="22222" sz="1500" spc="195" i="1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algn="ctr" marL="30480">
              <a:lnSpc>
                <a:spcPts val="1165"/>
              </a:lnSpc>
            </a:pPr>
            <a:r>
              <a:rPr dirty="0" sz="1000" spc="-34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892562" y="8208459"/>
            <a:ext cx="372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22222" sz="1500" i="1">
                <a:latin typeface="Palatino Linotype"/>
                <a:cs typeface="Palatino Linotype"/>
              </a:rPr>
              <a:t>N</a:t>
            </a:r>
            <a:r>
              <a:rPr dirty="0" baseline="22222" sz="1500" spc="195" i="1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1217171" y="8072098"/>
            <a:ext cx="29692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209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60">
                <a:latin typeface="Cambria"/>
                <a:cs typeface="Cambria"/>
              </a:rPr>
              <a:t>–</a:t>
            </a:r>
            <a:r>
              <a:rPr dirty="0" sz="1000" spc="-455" i="1">
                <a:latin typeface="Meiryo"/>
                <a:cs typeface="Meiryo"/>
              </a:rPr>
              <a:t/>
            </a:r>
            <a:r>
              <a:rPr dirty="0" baseline="34188" sz="975" spc="-52" i="1">
                <a:latin typeface="Meiryo"/>
                <a:cs typeface="Meiryo"/>
              </a:rPr>
              <a:t>⊤</a:t>
            </a:r>
            <a:r>
              <a:rPr dirty="0" sz="1000" spc="100">
                <a:latin typeface="Cambria"/>
                <a:cs typeface="Cambria"/>
              </a:rPr>
              <a:t>Δ</a:t>
            </a:r>
            <a:r>
              <a:rPr dirty="0" sz="1000" spc="-35" i="1">
                <a:latin typeface="Palatino Linotype"/>
                <a:cs typeface="Palatino Linotype"/>
              </a:rPr>
              <a:t>x</a:t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spc="232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&amp;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232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-21367" sz="975" spc="60" i="1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Cambria"/>
                <a:cs typeface="Cambria"/>
              </a:rPr>
              <a:t>)(</a:t>
            </a:r>
            <a:r>
              <a:rPr dirty="0" sz="1000" spc="5">
                <a:latin typeface="Cambria"/>
                <a:cs typeface="Cambria"/>
              </a:rPr>
              <a:t>Δ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-7" i="1">
                <a:latin typeface="Palatino Linotype"/>
                <a:cs typeface="Palatino Linotype"/>
              </a:rPr>
              <a:t>n</a:t>
            </a:r>
            <a:r>
              <a:rPr dirty="0" baseline="-21367" sz="975" spc="142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434" i="1">
                <a:latin typeface="Meiryo"/>
                <a:cs typeface="Meiryo"/>
              </a:rPr>
              <a:t/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110">
                <a:latin typeface="Cambria"/>
                <a:cs typeface="Cambria"/>
              </a:rPr>
              <a:t>Δ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baseline="-21367" sz="975" spc="52" i="1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Cambria"/>
                <a:cs typeface="Cambria"/>
              </a:rPr>
              <a:t>)</a:t>
            </a:r>
            <a:r>
              <a:rPr dirty="0" sz="1000" spc="30">
                <a:latin typeface="Cambria"/>
                <a:cs typeface="Cambria"/>
              </a:rPr>
              <a:t>Δ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23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5187405" y="8072098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(9.19)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79835" y="607782"/>
            <a:ext cx="5135245" cy="5918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4</a:t>
            </a:r>
            <a:r>
              <a:rPr dirty="0" sz="800" spc="285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187325" marR="5080" indent="107950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tax</a:t>
            </a:r>
            <a:r>
              <a:rPr dirty="0" sz="1000" spc="-20">
                <a:latin typeface="Palatino Linotype"/>
                <a:cs typeface="Palatino Linotype"/>
              </a:rPr>
              <a:t> turns </a:t>
            </a:r>
            <a:r>
              <a:rPr dirty="0" sz="1000" spc="-10">
                <a:latin typeface="Palatino Linotype"/>
                <a:cs typeface="Palatino Linotype"/>
              </a:rPr>
              <a:t>out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statistically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insigniﬁcant.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Turning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last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year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sample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(and </a:t>
            </a:r>
            <a:r>
              <a:rPr dirty="0" sz="1000" spc="-50">
                <a:latin typeface="Palatino Linotype"/>
                <a:cs typeface="Palatino Linotype"/>
              </a:rPr>
              <a:t>employing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coeftest</a:t>
            </a:r>
            <a:r>
              <a:rPr dirty="0" sz="1000" spc="-335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compactness):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567529" y="1368983"/>
            <a:ext cx="4985385" cy="1843405"/>
          </a:xfrm>
          <a:custGeom>
            <a:avLst/>
            <a:gdLst/>
            <a:ahLst/>
            <a:cxnLst/>
            <a:rect l="l" t="t" r="r" b="b"/>
            <a:pathLst>
              <a:path w="4985385" h="1843405">
                <a:moveTo>
                  <a:pt x="4985182" y="1702269"/>
                </a:moveTo>
                <a:lnTo>
                  <a:pt x="0" y="1702269"/>
                </a:lnTo>
                <a:lnTo>
                  <a:pt x="0" y="1842973"/>
                </a:lnTo>
                <a:lnTo>
                  <a:pt x="4985182" y="1842973"/>
                </a:lnTo>
                <a:lnTo>
                  <a:pt x="4985182" y="1702269"/>
                </a:lnTo>
                <a:close/>
              </a:path>
              <a:path w="4985385" h="1843405">
                <a:moveTo>
                  <a:pt x="4985182" y="1560537"/>
                </a:moveTo>
                <a:lnTo>
                  <a:pt x="0" y="1560537"/>
                </a:lnTo>
                <a:lnTo>
                  <a:pt x="0" y="1701241"/>
                </a:lnTo>
                <a:lnTo>
                  <a:pt x="4985182" y="1701241"/>
                </a:lnTo>
                <a:lnTo>
                  <a:pt x="4985182" y="1560537"/>
                </a:lnTo>
                <a:close/>
              </a:path>
              <a:path w="4985385" h="1843405">
                <a:moveTo>
                  <a:pt x="4985182" y="1418805"/>
                </a:moveTo>
                <a:lnTo>
                  <a:pt x="0" y="1418805"/>
                </a:lnTo>
                <a:lnTo>
                  <a:pt x="0" y="1559509"/>
                </a:lnTo>
                <a:lnTo>
                  <a:pt x="4985182" y="1559509"/>
                </a:lnTo>
                <a:lnTo>
                  <a:pt x="4985182" y="1418805"/>
                </a:lnTo>
                <a:close/>
              </a:path>
              <a:path w="4985385" h="1843405">
                <a:moveTo>
                  <a:pt x="4985182" y="1277188"/>
                </a:moveTo>
                <a:lnTo>
                  <a:pt x="0" y="1277188"/>
                </a:lnTo>
                <a:lnTo>
                  <a:pt x="0" y="1417891"/>
                </a:lnTo>
                <a:lnTo>
                  <a:pt x="4985182" y="1417891"/>
                </a:lnTo>
                <a:lnTo>
                  <a:pt x="4985182" y="1277188"/>
                </a:lnTo>
                <a:close/>
              </a:path>
              <a:path w="4985385" h="1843405">
                <a:moveTo>
                  <a:pt x="4985182" y="850277"/>
                </a:moveTo>
                <a:lnTo>
                  <a:pt x="0" y="850277"/>
                </a:lnTo>
                <a:lnTo>
                  <a:pt x="0" y="987094"/>
                </a:lnTo>
                <a:lnTo>
                  <a:pt x="0" y="990981"/>
                </a:lnTo>
                <a:lnTo>
                  <a:pt x="0" y="1135456"/>
                </a:lnTo>
                <a:lnTo>
                  <a:pt x="0" y="1139342"/>
                </a:lnTo>
                <a:lnTo>
                  <a:pt x="0" y="1276159"/>
                </a:lnTo>
                <a:lnTo>
                  <a:pt x="4985182" y="1276159"/>
                </a:lnTo>
                <a:lnTo>
                  <a:pt x="4985182" y="1139342"/>
                </a:lnTo>
                <a:lnTo>
                  <a:pt x="4985182" y="1135456"/>
                </a:lnTo>
                <a:lnTo>
                  <a:pt x="4985182" y="990981"/>
                </a:lnTo>
                <a:lnTo>
                  <a:pt x="4985182" y="987094"/>
                </a:lnTo>
                <a:lnTo>
                  <a:pt x="4985182" y="850277"/>
                </a:lnTo>
                <a:close/>
              </a:path>
              <a:path w="4985385" h="1843405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1843405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1843405">
                <a:moveTo>
                  <a:pt x="4985182" y="425094"/>
                </a:moveTo>
                <a:lnTo>
                  <a:pt x="0" y="425094"/>
                </a:lnTo>
                <a:lnTo>
                  <a:pt x="0" y="565797"/>
                </a:lnTo>
                <a:lnTo>
                  <a:pt x="4985182" y="565797"/>
                </a:lnTo>
                <a:lnTo>
                  <a:pt x="4985182" y="425094"/>
                </a:lnTo>
                <a:close/>
              </a:path>
              <a:path w="4985385" h="1843405">
                <a:moveTo>
                  <a:pt x="4985182" y="283476"/>
                </a:moveTo>
                <a:lnTo>
                  <a:pt x="0" y="283476"/>
                </a:lnTo>
                <a:lnTo>
                  <a:pt x="0" y="424180"/>
                </a:lnTo>
                <a:lnTo>
                  <a:pt x="4985182" y="424180"/>
                </a:lnTo>
                <a:lnTo>
                  <a:pt x="4985182" y="283476"/>
                </a:lnTo>
                <a:close/>
              </a:path>
              <a:path w="4985385" h="184340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184340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567532" y="1368977"/>
          <a:ext cx="3225165" cy="18415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06144"/>
                <a:gridCol w="525780"/>
                <a:gridCol w="577214"/>
                <a:gridCol w="485775"/>
                <a:gridCol w="730250"/>
              </a:tblGrid>
              <a:tr h="1133475">
                <a:tc gridSpan="5">
                  <a:txBody>
                    <a:bodyPr/>
                    <a:lstStyle/>
                    <a:p>
                      <a:pPr marL="24765">
                        <a:lnSpc>
                          <a:spcPts val="91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mod88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&lt;-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update(mod82,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subset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year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==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1988)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library("lmtest")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coeftest(mod88)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t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test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of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coefficients: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75374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Estimate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Std.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Error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t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value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Pr(&gt;|t|)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(Intercept)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29845" marR="317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1.859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0.106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17.54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&lt;2e-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566420">
                <a:tc gridSpan="2">
                  <a:txBody>
                    <a:bodyPr/>
                    <a:lstStyle/>
                    <a:p>
                      <a:pPr marL="24765" marR="3175">
                        <a:lnSpc>
                          <a:spcPts val="925"/>
                        </a:lnSpc>
                        <a:tabLst>
                          <a:tab pos="935990" algn="l"/>
                        </a:tabLst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beertax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0.439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 marR="317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 marR="317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'***'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'**'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0.01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908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0.164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 marL="29845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'*'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0.05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6032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2.67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'.'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0.1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0.011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*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29845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554831" y="3397343"/>
            <a:ext cx="4960620" cy="10883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coeﬃcient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signiﬁcant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and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positive</a:t>
            </a:r>
            <a:r>
              <a:rPr dirty="0" sz="1000">
                <a:latin typeface="Palatino Linotype"/>
                <a:cs typeface="Palatino Linotype"/>
              </a:rPr>
              <a:t>!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Similar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results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appear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single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year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Palatino Linotype"/>
                <a:cs typeface="Palatino Linotype"/>
              </a:rPr>
              <a:t>sample.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200"/>
              </a:lnSpc>
              <a:spcBef>
                <a:spcPts val="30"/>
              </a:spcBef>
            </a:pPr>
            <a:r>
              <a:rPr dirty="0" sz="1000" spc="-40">
                <a:latin typeface="Palatino Linotype"/>
                <a:cs typeface="Palatino Linotype"/>
              </a:rPr>
              <a:t>Pooling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sections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together,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without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considering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 </a:t>
            </a:r>
            <a:r>
              <a:rPr dirty="0" sz="1000" spc="-50">
                <a:latin typeface="Palatino Linotype"/>
                <a:cs typeface="Palatino Linotype"/>
              </a:rPr>
              <a:t>done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using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regular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70">
                <a:latin typeface="Courier New"/>
                <a:cs typeface="Courier New"/>
              </a:rPr>
              <a:t>lm</a:t>
            </a:r>
            <a:r>
              <a:rPr dirty="0" sz="1000" spc="120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or,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equivalently,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plm</a:t>
            </a:r>
            <a:r>
              <a:rPr dirty="0" sz="1000" spc="-20">
                <a:latin typeface="Palatino Linotype"/>
                <a:cs typeface="Palatino Linotype"/>
              </a:rPr>
              <a:t>;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this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second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case,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reasons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which </a:t>
            </a:r>
            <a:r>
              <a:rPr dirty="0" sz="1000" spc="-75">
                <a:latin typeface="Palatino Linotype"/>
                <a:cs typeface="Palatino Linotype"/>
              </a:rPr>
              <a:t>will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clearer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not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default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behavior,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optional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Courier New"/>
                <a:cs typeface="Courier New"/>
              </a:rPr>
              <a:t>model</a:t>
            </a:r>
            <a:r>
              <a:rPr dirty="0" sz="1000" spc="-65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argument </a:t>
            </a:r>
            <a:r>
              <a:rPr dirty="0" sz="1000" spc="-40">
                <a:latin typeface="Palatino Linotype"/>
                <a:cs typeface="Palatino Linotype"/>
              </a:rPr>
              <a:t>has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speciﬁed,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setting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’pooling’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45"/>
              </a:lnSpc>
            </a:pPr>
            <a:r>
              <a:rPr dirty="0" sz="1000" spc="-60">
                <a:latin typeface="Palatino Linotype"/>
                <a:cs typeface="Palatino Linotype"/>
              </a:rPr>
              <a:t>Drawing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much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enlarged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dataset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does</a:t>
            </a:r>
            <a:r>
              <a:rPr dirty="0" sz="1000" spc="-10">
                <a:latin typeface="Palatino Linotype"/>
                <a:cs typeface="Palatino Linotype"/>
              </a:rPr>
              <a:t> not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change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qualitative</a:t>
            </a:r>
            <a:r>
              <a:rPr dirty="0" sz="1000" spc="-10">
                <a:latin typeface="Palatino Linotype"/>
                <a:cs typeface="Palatino Linotype"/>
              </a:rPr>
              <a:t> result: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567529" y="4655337"/>
            <a:ext cx="4985385" cy="1701800"/>
          </a:xfrm>
          <a:custGeom>
            <a:avLst/>
            <a:gdLst/>
            <a:ahLst/>
            <a:cxnLst/>
            <a:rect l="l" t="t" r="r" b="b"/>
            <a:pathLst>
              <a:path w="4985385" h="1701800">
                <a:moveTo>
                  <a:pt x="4985182" y="1560537"/>
                </a:moveTo>
                <a:lnTo>
                  <a:pt x="0" y="1560537"/>
                </a:lnTo>
                <a:lnTo>
                  <a:pt x="0" y="1701241"/>
                </a:lnTo>
                <a:lnTo>
                  <a:pt x="4985182" y="1701241"/>
                </a:lnTo>
                <a:lnTo>
                  <a:pt x="4985182" y="1560537"/>
                </a:lnTo>
                <a:close/>
              </a:path>
              <a:path w="4985385" h="1701800">
                <a:moveTo>
                  <a:pt x="4985182" y="1418920"/>
                </a:moveTo>
                <a:lnTo>
                  <a:pt x="0" y="1418920"/>
                </a:lnTo>
                <a:lnTo>
                  <a:pt x="0" y="1559623"/>
                </a:lnTo>
                <a:lnTo>
                  <a:pt x="4985182" y="1559623"/>
                </a:lnTo>
                <a:lnTo>
                  <a:pt x="4985182" y="1418920"/>
                </a:lnTo>
                <a:close/>
              </a:path>
              <a:path w="4985385" h="1701800">
                <a:moveTo>
                  <a:pt x="4985182" y="1277188"/>
                </a:moveTo>
                <a:lnTo>
                  <a:pt x="0" y="1277188"/>
                </a:lnTo>
                <a:lnTo>
                  <a:pt x="0" y="1417891"/>
                </a:lnTo>
                <a:lnTo>
                  <a:pt x="4985182" y="1417891"/>
                </a:lnTo>
                <a:lnTo>
                  <a:pt x="4985182" y="1277188"/>
                </a:lnTo>
                <a:close/>
              </a:path>
              <a:path w="4985385" h="1701800">
                <a:moveTo>
                  <a:pt x="4985182" y="1135456"/>
                </a:moveTo>
                <a:lnTo>
                  <a:pt x="0" y="1135456"/>
                </a:lnTo>
                <a:lnTo>
                  <a:pt x="0" y="1276159"/>
                </a:lnTo>
                <a:lnTo>
                  <a:pt x="4985182" y="1276159"/>
                </a:lnTo>
                <a:lnTo>
                  <a:pt x="4985182" y="1135456"/>
                </a:lnTo>
                <a:close/>
              </a:path>
              <a:path w="4985385" h="1701800">
                <a:moveTo>
                  <a:pt x="4985182" y="708545"/>
                </a:moveTo>
                <a:lnTo>
                  <a:pt x="0" y="708545"/>
                </a:lnTo>
                <a:lnTo>
                  <a:pt x="0" y="845362"/>
                </a:lnTo>
                <a:lnTo>
                  <a:pt x="0" y="849249"/>
                </a:lnTo>
                <a:lnTo>
                  <a:pt x="0" y="993724"/>
                </a:lnTo>
                <a:lnTo>
                  <a:pt x="0" y="997610"/>
                </a:lnTo>
                <a:lnTo>
                  <a:pt x="0" y="1134427"/>
                </a:lnTo>
                <a:lnTo>
                  <a:pt x="4985182" y="1134427"/>
                </a:lnTo>
                <a:lnTo>
                  <a:pt x="4985182" y="997610"/>
                </a:lnTo>
                <a:lnTo>
                  <a:pt x="4985182" y="993724"/>
                </a:lnTo>
                <a:lnTo>
                  <a:pt x="4985182" y="849249"/>
                </a:lnTo>
                <a:lnTo>
                  <a:pt x="4985182" y="845362"/>
                </a:lnTo>
                <a:lnTo>
                  <a:pt x="4985182" y="708545"/>
                </a:lnTo>
                <a:close/>
              </a:path>
              <a:path w="4985385" h="1701800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1701800">
                <a:moveTo>
                  <a:pt x="4985182" y="425196"/>
                </a:moveTo>
                <a:lnTo>
                  <a:pt x="0" y="425196"/>
                </a:lnTo>
                <a:lnTo>
                  <a:pt x="0" y="565899"/>
                </a:lnTo>
                <a:lnTo>
                  <a:pt x="4985182" y="565899"/>
                </a:lnTo>
                <a:lnTo>
                  <a:pt x="4985182" y="425196"/>
                </a:lnTo>
                <a:close/>
              </a:path>
              <a:path w="4985385" h="1701800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1701800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170180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8" name="object 8" descr=""/>
          <p:cNvGraphicFramePr>
            <a:graphicFrameLocks noGrp="1"/>
          </p:cNvGraphicFramePr>
          <p:nvPr/>
        </p:nvGraphicFramePr>
        <p:xfrm>
          <a:off x="567532" y="4655330"/>
          <a:ext cx="3215640" cy="169989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75665"/>
                <a:gridCol w="516254"/>
                <a:gridCol w="607694"/>
                <a:gridCol w="1216660"/>
              </a:tblGrid>
              <a:tr h="991869">
                <a:tc gridSpan="4">
                  <a:txBody>
                    <a:bodyPr/>
                    <a:lstStyle/>
                    <a:p>
                      <a:pPr marL="2476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library("plm")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 marR="327660">
                        <a:lnSpc>
                          <a:spcPct val="11630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poolmod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&lt;-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plm(fm,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Fatalities,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model="pooling") coeftest(poolmod)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t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test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of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coefficients: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753745">
                        <a:lnSpc>
                          <a:spcPct val="10000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Estimate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Std.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Error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t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value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Pr(&gt;|t|)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(Intercept)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1.8533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0.0436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42.54</a:t>
                      </a:r>
                      <a:r>
                        <a:rPr dirty="0" sz="800" spc="20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566420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beertax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1630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0.001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ts val="925"/>
                        </a:lnSpc>
                        <a:tabLst>
                          <a:tab pos="668020" algn="l"/>
                        </a:tabLst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0.3646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0.0622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'**'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'*'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0.05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51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5.86</a:t>
                      </a:r>
                      <a:r>
                        <a:rPr dirty="0" sz="800" spc="20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1.1e-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08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29845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'.'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0.1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9" name="object 9" descr=""/>
          <p:cNvSpPr txBox="1"/>
          <p:nvPr/>
        </p:nvSpPr>
        <p:spPr>
          <a:xfrm>
            <a:off x="529423" y="6541969"/>
            <a:ext cx="5012055" cy="16960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65">
                <a:latin typeface="Palatino Linotype"/>
                <a:cs typeface="Palatino Linotype"/>
              </a:rPr>
              <a:t>Taxing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would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seem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increase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number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deaths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from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road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accidents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so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that,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extend- </a:t>
            </a:r>
            <a:r>
              <a:rPr dirty="0" sz="1000" spc="-80">
                <a:latin typeface="Palatino Linotype"/>
                <a:cs typeface="Palatino Linotype"/>
              </a:rPr>
              <a:t>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line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reasoning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far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beyond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what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given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evidence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supports,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i.e.,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far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outside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given </a:t>
            </a:r>
            <a:r>
              <a:rPr dirty="0" sz="1000" spc="-55">
                <a:latin typeface="Palatino Linotype"/>
                <a:cs typeface="Palatino Linotype"/>
              </a:rPr>
              <a:t>sample,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one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could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even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argue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free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might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lead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 </a:t>
            </a:r>
            <a:r>
              <a:rPr dirty="0" sz="1000" spc="-45">
                <a:latin typeface="Palatino Linotype"/>
                <a:cs typeface="Palatino Linotype"/>
              </a:rPr>
              <a:t>safer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driving.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Similar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results,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contra- </a:t>
            </a:r>
            <a:r>
              <a:rPr dirty="0" sz="1000" spc="-35">
                <a:latin typeface="Palatino Linotype"/>
                <a:cs typeface="Palatino Linotype"/>
              </a:rPr>
              <a:t>dicting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25">
                <a:latin typeface="Palatino Linotype"/>
                <a:cs typeface="Palatino Linotype"/>
              </a:rPr>
              <a:t>most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basic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intuition,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appear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single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year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sample.</a:t>
            </a:r>
            <a:endParaRPr sz="1000">
              <a:latin typeface="Palatino Linotype"/>
              <a:cs typeface="Palatino Linotype"/>
            </a:endParaRPr>
          </a:p>
          <a:p>
            <a:pPr algn="just" marL="38100" marR="31115" indent="107950">
              <a:lnSpc>
                <a:spcPts val="1200"/>
              </a:lnSpc>
              <a:spcBef>
                <a:spcPts val="20"/>
              </a:spcBef>
            </a:pP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nal</a:t>
            </a:r>
            <a:r>
              <a:rPr dirty="0" sz="1000" spc="-55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olution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z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le.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40">
                <a:latin typeface="Palatino Linotype"/>
                <a:cs typeface="Palatino Linotype"/>
              </a:rPr>
              <a:t>uno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geneit</a:t>
            </a:r>
            <a:r>
              <a:rPr dirty="0" sz="1000" spc="-2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ciﬁ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us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84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204" i="1">
                <a:latin typeface="Meiryo"/>
                <a:cs typeface="Meiryo"/>
              </a:rPr>
              <a:t> </a:t>
            </a:r>
            <a:r>
              <a:rPr dirty="0" sz="1000" spc="-75">
                <a:latin typeface="Cambria"/>
                <a:cs typeface="Cambria"/>
              </a:rPr>
              <a:t>∀</a:t>
            </a:r>
            <a:r>
              <a:rPr dirty="0" sz="1000" spc="-15" i="1">
                <a:latin typeface="Palatino Linotype"/>
                <a:cs typeface="Palatino Linotype"/>
              </a:rPr>
              <a:t>n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endParaRPr sz="1000">
              <a:latin typeface="Palatino Linotype"/>
              <a:cs typeface="Palatino Linotype"/>
            </a:endParaRPr>
          </a:p>
          <a:p>
            <a:pPr algn="just" marL="385445">
              <a:lnSpc>
                <a:spcPct val="100000"/>
              </a:lnSpc>
              <a:spcBef>
                <a:spcPts val="545"/>
              </a:spcBef>
            </a:pPr>
            <a:r>
              <a:rPr dirty="0" sz="1000" i="1">
                <a:latin typeface="Palatino Linotype"/>
                <a:cs typeface="Palatino Linotype"/>
              </a:rPr>
              <a:t>frate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33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spc="-245" i="1">
                <a:latin typeface="Meiryo"/>
                <a:cs typeface="Meiryo"/>
              </a:rPr>
              <a:t/>
            </a:r>
            <a:r>
              <a:rPr dirty="0" baseline="-21367" sz="975" spc="-367" i="1">
                <a:latin typeface="Palatino Linotype"/>
                <a:cs typeface="Palatino Linotype"/>
              </a:rPr>
              <a:t>n</a:t>
            </a:r>
            <a:r>
              <a:rPr dirty="0" baseline="-21367" sz="975" spc="20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sz="1000" spc="30" i="1">
                <a:latin typeface="Palatino Linotype"/>
                <a:cs typeface="Palatino Linotype"/>
              </a:rPr>
              <a:t>be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10" i="1">
                <a:latin typeface="Palatino Linotype"/>
                <a:cs typeface="Palatino Linotype"/>
              </a:rPr>
              <a:t>rt</a:t>
            </a:r>
            <a:r>
              <a:rPr dirty="0" sz="1000" spc="75" i="1">
                <a:latin typeface="Palatino Linotype"/>
                <a:cs typeface="Palatino Linotype"/>
              </a:rPr>
              <a:t>a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baseline="-21367" sz="975" spc="-7" i="1">
                <a:latin typeface="Palatino Linotype"/>
                <a:cs typeface="Palatino Linotype"/>
              </a:rPr>
              <a:t>nt</a:t>
            </a:r>
            <a:r>
              <a:rPr dirty="0" baseline="-21367" sz="975" spc="24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nt</a:t>
            </a:r>
            <a:endParaRPr baseline="-21367" sz="975">
              <a:latin typeface="Palatino Linotype"/>
              <a:cs typeface="Palatino Linotype"/>
            </a:endParaRPr>
          </a:p>
          <a:p>
            <a:pPr marL="38100" marR="31115">
              <a:lnSpc>
                <a:spcPct val="100000"/>
              </a:lnSpc>
              <a:spcBef>
                <a:spcPts val="595"/>
              </a:spcBef>
            </a:pP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invalid.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omitted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from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speciﬁcation,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intercepts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but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general mean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will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end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up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term;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independent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regressor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(here,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86" y="607782"/>
            <a:ext cx="5243830" cy="5924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084195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Count</a:t>
            </a:r>
            <a:r>
              <a:rPr dirty="0" sz="800" spc="-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Limited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Dependent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Variables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229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12700" marR="288290" indent="107950">
              <a:lnSpc>
                <a:spcPct val="100000"/>
              </a:lnSpc>
            </a:pPr>
            <a:r>
              <a:rPr dirty="0" sz="1000" spc="-10">
                <a:latin typeface="Palatino Linotype"/>
                <a:cs typeface="Palatino Linotype"/>
              </a:rPr>
              <a:t>(9.18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9.19)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iv</a:t>
            </a:r>
            <a:r>
              <a:rPr dirty="0" sz="1000" spc="-6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ﬁrst-o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nditions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20" b="1">
                <a:latin typeface="Cambria"/>
                <a:cs typeface="Cambria"/>
              </a:rPr>
              <a:t>l</a:t>
            </a:r>
            <a:r>
              <a:rPr dirty="0" sz="1000" spc="175" b="1">
                <a:latin typeface="Cambria"/>
                <a:cs typeface="Cambria"/>
              </a:rPr>
              <a:t>a</a:t>
            </a:r>
            <a:r>
              <a:rPr dirty="0" cap="small" sz="1000" spc="90" b="1">
                <a:latin typeface="Cambria"/>
                <a:cs typeface="Cambria"/>
              </a:rPr>
              <a:t>d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75">
                <a:latin typeface="Palatino Linotype"/>
                <a:cs typeface="Palatino Linotype"/>
              </a:rPr>
              <a:t>h</a:t>
            </a:r>
            <a:r>
              <a:rPr dirty="0" sz="1000" spc="229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ﬁrst-o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nditions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xim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ng: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412775" y="1255105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366142" y="1260275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4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97644" y="1448389"/>
            <a:ext cx="29438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812800" algn="l"/>
                <a:tab pos="1296670" algn="l"/>
                <a:tab pos="1553845" algn="l"/>
                <a:tab pos="2181225" algn="l"/>
                <a:tab pos="2884170" algn="l"/>
              </a:tabLst>
            </a:pP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90" i="1">
                <a:latin typeface="Palatino Linotype"/>
                <a:cs typeface="Palatino Linotype"/>
              </a:rPr>
              <a:t>  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891316" y="1375711"/>
            <a:ext cx="31242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71830" algn="l"/>
                <a:tab pos="1790700" algn="l"/>
                <a:tab pos="2580640" algn="l"/>
              </a:tabLst>
            </a:pPr>
            <a:r>
              <a:rPr dirty="0" sz="1000" spc="50" i="1">
                <a:latin typeface="Palatino Linotype"/>
                <a:cs typeface="Palatino Linotype"/>
              </a:rPr>
              <a:t>T</a:t>
            </a:r>
            <a:r>
              <a:rPr dirty="0" baseline="42735" sz="975" spc="75" i="1">
                <a:latin typeface="Palatino Linotype"/>
                <a:cs typeface="Palatino Linotype"/>
              </a:rPr>
              <a:t>f</a:t>
            </a:r>
            <a:r>
              <a:rPr dirty="0" baseline="42735" sz="975" spc="30" i="1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sz="1000" spc="20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6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0" i="1">
                <a:latin typeface="Palatino Linotype"/>
                <a:cs typeface="Palatino Linotype"/>
              </a:rPr>
              <a:t>f</a:t>
            </a:r>
            <a:r>
              <a:rPr dirty="0" sz="1000" spc="-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(Δ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15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375" i="1">
                <a:latin typeface="Meiryo"/>
                <a:cs typeface="Meiryo"/>
              </a:rPr>
              <a:t/>
            </a:r>
            <a:r>
              <a:rPr dirty="0" baseline="34188" sz="975" spc="-7" i="1">
                <a:latin typeface="Meiryo"/>
                <a:cs typeface="Meiryo"/>
              </a:rPr>
              <a:t>⊤</a:t>
            </a:r>
            <a:r>
              <a:rPr dirty="0" sz="1000" spc="135">
                <a:latin typeface="Cambria"/>
                <a:cs typeface="Cambria"/>
              </a:rPr>
              <a:t>Δ</a:t>
            </a:r>
            <a:r>
              <a:rPr dirty="0" sz="1000" spc="-5" i="1">
                <a:latin typeface="Palatino Linotype"/>
                <a:cs typeface="Palatino Linotype"/>
              </a:rPr>
              <a:t>x</a:t>
            </a:r>
            <a:r>
              <a:rPr dirty="0" sz="1000" spc="13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ambria"/>
                <a:cs typeface="Cambria"/>
              </a:rPr>
              <a:t>)</a:t>
            </a:r>
            <a:r>
              <a:rPr dirty="0" sz="1000" spc="-20">
                <a:latin typeface="Palatino Linotype"/>
                <a:cs typeface="Palatino Linotype"/>
              </a:rPr>
              <a:t>1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y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50" i="1">
                <a:latin typeface="Meiryo"/>
                <a:cs typeface="Meiryo"/>
              </a:rPr>
              <a:t> </a:t>
            </a:r>
            <a:r>
              <a:rPr dirty="0" sz="1000" spc="165">
                <a:latin typeface="Cambria"/>
                <a:cs typeface="Cambria"/>
              </a:rPr>
              <a:t>–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105">
                <a:latin typeface="Cambria"/>
                <a:cs typeface="Cambria"/>
              </a:rPr>
              <a:t>Δ</a:t>
            </a:r>
            <a:r>
              <a:rPr dirty="0" sz="1000" spc="-30" i="1">
                <a:latin typeface="Palatino Linotype"/>
                <a:cs typeface="Palatino Linotype"/>
              </a:rPr>
              <a:t>x</a:t>
            </a:r>
            <a:r>
              <a:rPr dirty="0" sz="1000" spc="190" i="1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65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y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375" i="1">
                <a:latin typeface="Meiryo"/>
                <a:cs typeface="Meiryo"/>
              </a:rPr>
              <a:t/>
            </a:r>
            <a:r>
              <a:rPr dirty="0" baseline="34188" sz="975" spc="-7" i="1">
                <a:latin typeface="Meiryo"/>
                <a:cs typeface="Meiryo"/>
              </a:rPr>
              <a:t>⊤</a:t>
            </a:r>
            <a:r>
              <a:rPr dirty="0" sz="1000" spc="135">
                <a:latin typeface="Cambria"/>
                <a:cs typeface="Cambria"/>
              </a:rPr>
              <a:t>Δ</a:t>
            </a:r>
            <a:r>
              <a:rPr dirty="0" sz="1000" spc="-5" i="1">
                <a:latin typeface="Palatino Linotype"/>
                <a:cs typeface="Palatino Linotype"/>
              </a:rPr>
              <a:t>x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325772" y="1504008"/>
            <a:ext cx="2098040" cy="650240"/>
          </a:xfrm>
          <a:prstGeom prst="rect">
            <a:avLst/>
          </a:prstGeom>
        </p:spPr>
        <p:txBody>
          <a:bodyPr wrap="square" lIns="0" tIns="64769" rIns="0" bIns="0" rtlCol="0" vert="horz">
            <a:spAutoFit/>
          </a:bodyPr>
          <a:lstStyle/>
          <a:p>
            <a:pPr marL="60325">
              <a:lnSpc>
                <a:spcPct val="100000"/>
              </a:lnSpc>
              <a:spcBef>
                <a:spcPts val="509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  <a:spcBef>
                <a:spcPts val="575"/>
              </a:spcBef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f</a:t>
            </a:r>
            <a:r>
              <a:rPr dirty="0" sz="1000" spc="-6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 spc="-10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-15">
                <a:latin typeface="Palatino Linotype"/>
                <a:cs typeface="Palatino Linotype"/>
              </a:rPr>
              <a:t>1</a:t>
            </a:r>
            <a:r>
              <a:rPr dirty="0" baseline="-21367" sz="975" spc="225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65">
                <a:latin typeface="Cambria"/>
                <a:cs typeface="Cambria"/>
              </a:rPr>
              <a:t>–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105">
                <a:latin typeface="Cambria"/>
                <a:cs typeface="Cambria"/>
              </a:rPr>
              <a:t>Δ</a:t>
            </a:r>
            <a:r>
              <a:rPr dirty="0" sz="1000" spc="-30" i="1">
                <a:latin typeface="Palatino Linotype"/>
                <a:cs typeface="Palatino Linotype"/>
              </a:rPr>
              <a:t>x</a:t>
            </a:r>
            <a:r>
              <a:rPr dirty="0" baseline="-21367" sz="975" spc="52" i="1">
                <a:latin typeface="Palatino Linotype"/>
                <a:cs typeface="Palatino Linotype"/>
              </a:rPr>
              <a:t>n</a:t>
            </a:r>
            <a:r>
              <a:rPr dirty="0" sz="1000" spc="-120" i="1">
                <a:latin typeface="Meiryo"/>
                <a:cs typeface="Meiryo"/>
              </a:rPr>
              <a:t>,</a:t>
            </a:r>
            <a:r>
              <a:rPr dirty="0" sz="1000" spc="-18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225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&lt;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380" i="1">
                <a:latin typeface="Meiryo"/>
                <a:cs typeface="Meiryo"/>
              </a:rPr>
              <a:t/>
            </a:r>
            <a:r>
              <a:rPr dirty="0" baseline="34188" sz="975" spc="-7" i="1">
                <a:latin typeface="Meiryo"/>
                <a:cs typeface="Meiryo"/>
              </a:rPr>
              <a:t>⊤</a:t>
            </a:r>
            <a:r>
              <a:rPr dirty="0" sz="1000" spc="135">
                <a:latin typeface="Cambria"/>
                <a:cs typeface="Cambria"/>
              </a:rPr>
              <a:t>Δ</a:t>
            </a:r>
            <a:r>
              <a:rPr dirty="0" sz="1000" spc="-5" i="1">
                <a:latin typeface="Palatino Linotype"/>
                <a:cs typeface="Palatino Linotype"/>
              </a:rPr>
              <a:t>x</a:t>
            </a:r>
            <a:r>
              <a:rPr dirty="0" baseline="-21367" sz="975" spc="67" i="1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50800">
              <a:lnSpc>
                <a:spcPct val="100000"/>
              </a:lnSpc>
              <a:spcBef>
                <a:spcPts val="750"/>
              </a:spcBef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f</a:t>
            </a:r>
            <a:r>
              <a:rPr dirty="0" sz="1000" spc="-6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-15">
                <a:latin typeface="Palatino Linotype"/>
                <a:cs typeface="Palatino Linotype"/>
              </a:rPr>
              <a:t>2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 spc="-10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-15">
                <a:latin typeface="Palatino Linotype"/>
                <a:cs typeface="Palatino Linotype"/>
              </a:rPr>
              <a:t>1</a:t>
            </a:r>
            <a:r>
              <a:rPr dirty="0" baseline="-21367" sz="975" spc="225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&lt;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65">
                <a:latin typeface="Cambria"/>
                <a:cs typeface="Cambria"/>
              </a:rPr>
              <a:t>–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105">
                <a:latin typeface="Cambria"/>
                <a:cs typeface="Cambria"/>
              </a:rPr>
              <a:t>Δ</a:t>
            </a:r>
            <a:r>
              <a:rPr dirty="0" sz="1000" spc="-30" i="1">
                <a:latin typeface="Palatino Linotype"/>
                <a:cs typeface="Palatino Linotype"/>
              </a:rPr>
              <a:t>x</a:t>
            </a:r>
            <a:r>
              <a:rPr dirty="0" baseline="-21367" sz="975" spc="52" i="1">
                <a:latin typeface="Palatino Linotype"/>
                <a:cs typeface="Palatino Linotype"/>
              </a:rPr>
              <a:t>n</a:t>
            </a:r>
            <a:r>
              <a:rPr dirty="0" sz="1000" spc="-120" i="1">
                <a:latin typeface="Meiryo"/>
                <a:cs typeface="Meiryo"/>
              </a:rPr>
              <a:t>,</a:t>
            </a:r>
            <a:r>
              <a:rPr dirty="0" sz="1000" spc="-18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225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380" i="1">
                <a:latin typeface="Meiryo"/>
                <a:cs typeface="Meiryo"/>
              </a:rPr>
              <a:t/>
            </a:r>
            <a:r>
              <a:rPr dirty="0" baseline="34188" sz="975" spc="-7" i="1">
                <a:latin typeface="Meiryo"/>
                <a:cs typeface="Meiryo"/>
              </a:rPr>
              <a:t>⊤</a:t>
            </a:r>
            <a:r>
              <a:rPr dirty="0" sz="1000" spc="135">
                <a:latin typeface="Cambria"/>
                <a:cs typeface="Cambria"/>
              </a:rPr>
              <a:t>Δ</a:t>
            </a:r>
            <a:r>
              <a:rPr dirty="0" sz="1000" spc="-5" i="1">
                <a:latin typeface="Palatino Linotype"/>
                <a:cs typeface="Palatino Linotype"/>
              </a:rPr>
              <a:t>x</a:t>
            </a:r>
            <a:r>
              <a:rPr dirty="0" baseline="-21367" sz="975" spc="67" i="1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412782" y="2228828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366149" y="2233998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4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206219" y="2311324"/>
            <a:ext cx="1480185" cy="343535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395"/>
              </a:spcBef>
              <a:tabLst>
                <a:tab pos="356870" algn="l"/>
              </a:tabLst>
            </a:pP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0" i="1">
                <a:latin typeface="Palatino Linotype"/>
                <a:cs typeface="Palatino Linotype"/>
              </a:rPr>
              <a:t>f</a:t>
            </a:r>
            <a:r>
              <a:rPr dirty="0" sz="1000" spc="-35" i="1">
                <a:latin typeface="Palatino Linotype"/>
                <a:cs typeface="Palatino Linotype"/>
              </a:rPr>
              <a:t> </a:t>
            </a:r>
            <a:r>
              <a:rPr dirty="0" sz="1000" spc="-210">
                <a:latin typeface="Cambria"/>
                <a:cs typeface="Cambria"/>
              </a:rPr>
              <a:t>(</a:t>
            </a:r>
            <a:r>
              <a:rPr dirty="0" sz="1000" spc="-210" i="1">
                <a:latin typeface="Meiryo"/>
                <a:cs typeface="Meiryo"/>
              </a:rPr>
              <a:t/>
            </a:r>
            <a:r>
              <a:rPr dirty="0" sz="1000" spc="-235" i="1">
                <a:latin typeface="Meiryo"/>
                <a:cs typeface="Meiryo"/>
              </a:rPr>
              <a:t> </a:t>
            </a:r>
            <a:r>
              <a:rPr dirty="0" sz="1000" spc="-40">
                <a:latin typeface="Cambria"/>
                <a:cs typeface="Cambria"/>
              </a:rPr>
              <a:t>(</a:t>
            </a:r>
            <a:r>
              <a:rPr dirty="0" sz="1000" spc="-40" i="1">
                <a:latin typeface="Palatino Linotype"/>
                <a:cs typeface="Palatino Linotype"/>
              </a:rPr>
              <a:t>y</a:t>
            </a:r>
            <a:r>
              <a:rPr dirty="0" baseline="-21367" sz="975" spc="-60" i="1">
                <a:latin typeface="Palatino Linotype"/>
                <a:cs typeface="Palatino Linotype"/>
              </a:rPr>
              <a:t>n</a:t>
            </a:r>
            <a:r>
              <a:rPr dirty="0" baseline="-21367" sz="975" spc="-60">
                <a:latin typeface="Palatino Linotype"/>
                <a:cs typeface="Palatino Linotype"/>
              </a:rPr>
              <a:t>1</a:t>
            </a:r>
            <a:r>
              <a:rPr dirty="0" sz="1000" spc="-40" i="1">
                <a:latin typeface="Meiryo"/>
                <a:cs typeface="Meiryo"/>
              </a:rPr>
              <a:t>,</a:t>
            </a:r>
            <a:r>
              <a:rPr dirty="0" sz="1000" spc="-145" i="1">
                <a:latin typeface="Meiryo"/>
                <a:cs typeface="Meiryo"/>
              </a:rPr>
              <a:t> </a:t>
            </a:r>
            <a:r>
              <a:rPr dirty="0" sz="1000" spc="-35" i="1">
                <a:latin typeface="Palatino Linotype"/>
                <a:cs typeface="Palatino Linotype"/>
              </a:rPr>
              <a:t>y</a:t>
            </a:r>
            <a:r>
              <a:rPr dirty="0" baseline="-21367" sz="975" spc="-52" i="1">
                <a:latin typeface="Palatino Linotype"/>
                <a:cs typeface="Palatino Linotype"/>
              </a:rPr>
              <a:t>n</a:t>
            </a:r>
            <a:r>
              <a:rPr dirty="0" baseline="-21367" sz="975" spc="-52">
                <a:latin typeface="Palatino Linotype"/>
                <a:cs typeface="Palatino Linotype"/>
              </a:rPr>
              <a:t>2</a:t>
            </a:r>
            <a:r>
              <a:rPr dirty="0" sz="1000" spc="-35" i="1">
                <a:latin typeface="Meiryo"/>
                <a:cs typeface="Meiryo"/>
              </a:rPr>
              <a:t>,</a:t>
            </a:r>
            <a:r>
              <a:rPr dirty="0" sz="1000" spc="-145" i="1">
                <a:latin typeface="Meiryo"/>
                <a:cs typeface="Meiryo"/>
              </a:rPr>
              <a:t> </a:t>
            </a:r>
            <a:r>
              <a:rPr dirty="0" sz="1000" spc="-380" i="1">
                <a:latin typeface="Meiryo"/>
                <a:cs typeface="Meiryo"/>
              </a:rPr>
              <a:t/>
            </a:r>
            <a:r>
              <a:rPr dirty="0" baseline="34188" sz="975" spc="-7" i="1">
                <a:latin typeface="Meiryo"/>
                <a:cs typeface="Meiryo"/>
              </a:rPr>
              <a:t>⊤</a:t>
            </a:r>
            <a:r>
              <a:rPr dirty="0" sz="1000" spc="135">
                <a:latin typeface="Cambria"/>
                <a:cs typeface="Cambria"/>
              </a:rPr>
              <a:t>Δ</a:t>
            </a:r>
            <a:r>
              <a:rPr dirty="0" sz="1000" spc="-5" i="1">
                <a:latin typeface="Palatino Linotype"/>
                <a:cs typeface="Palatino Linotype"/>
              </a:rPr>
              <a:t>x</a:t>
            </a:r>
            <a:r>
              <a:rPr dirty="0" baseline="-21367" sz="975" spc="67" i="1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Cambria"/>
                <a:cs typeface="Cambria"/>
              </a:rPr>
              <a:t>))</a:t>
            </a:r>
            <a:endParaRPr sz="1000">
              <a:latin typeface="Cambria"/>
              <a:cs typeface="Cambria"/>
            </a:endParaRPr>
          </a:p>
          <a:p>
            <a:pPr marL="180340">
              <a:lnSpc>
                <a:spcPct val="100000"/>
              </a:lnSpc>
              <a:spcBef>
                <a:spcPts val="225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68792" y="2686173"/>
            <a:ext cx="2901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with: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616239" y="3020272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616239" y="3250013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751226" y="2978286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616239" y="2905625"/>
            <a:ext cx="8566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90880" algn="l"/>
              </a:tabLst>
            </a:pPr>
            <a:r>
              <a:rPr dirty="0" baseline="2777" sz="1500" spc="517">
                <a:latin typeface="Segoe UI Symbol"/>
                <a:cs typeface="Segoe UI Symbol"/>
              </a:rPr>
              <a:t>⎧</a:t>
            </a:r>
            <a:r>
              <a:rPr dirty="0" sz="1000" spc="-90" i="1">
                <a:latin typeface="Palatino Linotype"/>
                <a:cs typeface="Palatino Linotype"/>
              </a:rPr>
              <a:t>z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07947" y="3140967"/>
            <a:ext cx="9575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20700" algn="l"/>
                <a:tab pos="901700" algn="l"/>
              </a:tabLst>
            </a:pP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285">
                <a:latin typeface="Palatino Linotype"/>
                <a:cs typeface="Palatino Linotype"/>
              </a:rPr>
              <a:t>  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2777" sz="1500" spc="502">
                <a:latin typeface="Segoe UI Symbol"/>
                <a:cs typeface="Segoe UI Symbol"/>
              </a:rPr>
              <a:t>⎨</a:t>
            </a:r>
            <a:r>
              <a:rPr dirty="0" baseline="2777" sz="1500" spc="202">
                <a:latin typeface="Segoe UI Symbol"/>
                <a:cs typeface="Segoe UI Symbol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916728" y="3109311"/>
            <a:ext cx="1555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0" i="1">
                <a:latin typeface="Meiryo"/>
                <a:cs typeface="Meiryo"/>
              </a:rPr>
              <a:t/>
            </a:r>
            <a:r>
              <a:rPr dirty="0" sz="1000" spc="-250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30" i="1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35" i="1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c</a:t>
            </a:r>
            <a:r>
              <a:rPr dirty="0" sz="1000">
                <a:latin typeface="Cambria"/>
                <a:cs typeface="Cambria"/>
              </a:rPr>
              <a:t>) =</a:t>
            </a:r>
            <a:r>
              <a:rPr dirty="0" sz="1000" spc="235">
                <a:latin typeface="Cambria"/>
                <a:cs typeface="Cambria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355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355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c</a:t>
            </a:r>
            <a:r>
              <a:rPr dirty="0" sz="1000" spc="17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616239" y="3342133"/>
            <a:ext cx="203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⎩</a:t>
            </a:r>
            <a:r>
              <a:rPr dirty="0" sz="1000" spc="135">
                <a:latin typeface="Segoe UI Symbol"/>
                <a:cs typeface="Segoe UI Symbol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513807" y="2905620"/>
            <a:ext cx="387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232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&lt;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c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679800" y="3180827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539207" y="3108046"/>
            <a:ext cx="6350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75">
                <a:latin typeface="Cambria"/>
                <a:cs typeface="Cambria"/>
              </a:rPr>
              <a:t>–</a:t>
            </a:r>
            <a:r>
              <a:rPr dirty="0" sz="1000" spc="75" i="1">
                <a:latin typeface="Palatino Linotype"/>
                <a:cs typeface="Palatino Linotype"/>
              </a:rPr>
              <a:t>z</a:t>
            </a:r>
            <a:r>
              <a:rPr dirty="0" sz="1000" spc="415" i="1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&lt;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c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&lt;</a:t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z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148544" y="3180827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697277" y="3310473"/>
            <a:ext cx="7753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10235" algn="l"/>
              </a:tabLst>
            </a:pPr>
            <a:r>
              <a:rPr dirty="0" sz="1000" spc="-50" i="1">
                <a:latin typeface="Palatino Linotype"/>
                <a:cs typeface="Palatino Linotype"/>
              </a:rPr>
              <a:t>z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593163" y="3383253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539207" y="3310473"/>
            <a:ext cx="4241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390" i="1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&lt;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50">
                <a:latin typeface="Cambria"/>
                <a:cs typeface="Cambria"/>
              </a:rPr>
              <a:t>–</a:t>
            </a:r>
            <a:r>
              <a:rPr dirty="0" sz="1000" spc="50" i="1">
                <a:latin typeface="Palatino Linotype"/>
                <a:cs typeface="Palatino Linotype"/>
              </a:rPr>
              <a:t>c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05281" y="3566279"/>
            <a:ext cx="5087620" cy="14852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76200" marR="685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f</a:t>
            </a:r>
            <a:r>
              <a:rPr dirty="0" sz="1000" spc="-6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29914" sz="975" spc="82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f</a:t>
            </a:r>
            <a:r>
              <a:rPr dirty="0" sz="1000" spc="-6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120">
                <a:latin typeface="Cambria"/>
                <a:cs typeface="Cambria"/>
              </a:rPr>
              <a:t>=</a:t>
            </a:r>
            <a:r>
              <a:rPr dirty="0" sz="1000" spc="-55">
                <a:latin typeface="Cambria"/>
                <a:cs typeface="Cambria"/>
              </a:rPr>
              <a:t>|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Cambria"/>
                <a:cs typeface="Cambria"/>
              </a:rPr>
              <a:t>|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ain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olu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nly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spc="15">
                <a:latin typeface="Palatino Linotype"/>
                <a:cs typeface="Palatino Linotype"/>
              </a:rPr>
              <a:t>1</a:t>
            </a:r>
            <a:r>
              <a:rPr dirty="0" baseline="-21367" sz="975">
                <a:latin typeface="Palatino Linotype"/>
                <a:cs typeface="Palatino Linotype"/>
              </a:rPr>
              <a:t>  </a:t>
            </a:r>
            <a:r>
              <a:rPr dirty="0" sz="1000" spc="-12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75">
                <a:latin typeface="Cambria"/>
                <a:cs typeface="Cambria"/>
              </a:rPr>
              <a:t>–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 </a:t>
            </a:r>
            <a:r>
              <a:rPr dirty="0" sz="1000" spc="-45">
                <a:latin typeface="Palatino Linotype"/>
                <a:cs typeface="Palatino Linotype"/>
              </a:rPr>
              <a:t>&amp;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spc="15">
                <a:latin typeface="Palatino Linotype"/>
                <a:cs typeface="Palatino Linotype"/>
              </a:rPr>
              <a:t>2</a:t>
            </a:r>
            <a:r>
              <a:rPr dirty="0" baseline="-21367" sz="975">
                <a:latin typeface="Palatino Linotype"/>
                <a:cs typeface="Palatino Linotype"/>
              </a:rPr>
              <a:t>  </a:t>
            </a:r>
            <a:r>
              <a:rPr dirty="0" sz="1000" spc="-12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-21367" sz="975" spc="75" i="1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 </a:t>
            </a:r>
            <a:r>
              <a:rPr dirty="0" sz="1000" spc="-95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lud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ﬁrst-o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ndition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f</a:t>
            </a:r>
            <a:r>
              <a:rPr dirty="0" sz="1000" spc="-6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b</a:t>
            </a:r>
            <a:r>
              <a:rPr dirty="0" sz="100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tive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uding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lution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550">
              <a:latin typeface="Palatino Linotype"/>
              <a:cs typeface="Palatino Linotype"/>
            </a:endParaRPr>
          </a:p>
          <a:p>
            <a:pPr marL="76200">
              <a:lnSpc>
                <a:spcPct val="100000"/>
              </a:lnSpc>
            </a:pPr>
            <a:r>
              <a:rPr dirty="0" sz="900" b="1">
                <a:latin typeface="Calibri"/>
                <a:cs typeface="Calibri"/>
              </a:rPr>
              <a:t>9.2.5.2</a:t>
            </a:r>
            <a:r>
              <a:rPr dirty="0" sz="900" spc="290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Censored</a:t>
            </a:r>
            <a:r>
              <a:rPr dirty="0" sz="900" spc="10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Sample</a:t>
            </a:r>
            <a:endParaRPr sz="9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20"/>
              </a:spcBef>
            </a:pP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censored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sample,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54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available,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observation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rule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endParaRPr sz="1000">
              <a:latin typeface="Palatino Linotype"/>
              <a:cs typeface="Palatino Linotype"/>
            </a:endParaRPr>
          </a:p>
          <a:p>
            <a:pPr marL="76200">
              <a:lnSpc>
                <a:spcPts val="1140"/>
              </a:lnSpc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27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being:</a:t>
            </a:r>
            <a:endParaRPr sz="1000">
              <a:latin typeface="Palatino Linotype"/>
              <a:cs typeface="Palatino Linotype"/>
            </a:endParaRPr>
          </a:p>
          <a:p>
            <a:pPr marL="423545">
              <a:lnSpc>
                <a:spcPts val="1145"/>
              </a:lnSpc>
            </a:pPr>
            <a:r>
              <a:rPr dirty="0" sz="1000" spc="770">
                <a:latin typeface="Segoe UI Symbol"/>
                <a:cs typeface="Segoe UI Symbol"/>
              </a:rPr>
              <a:t>{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726304" y="4984710"/>
            <a:ext cx="704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0">
                <a:latin typeface="Cambria"/>
                <a:cs typeface="Cambria"/>
              </a:rPr>
              <a:t>×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083798" y="5072832"/>
            <a:ext cx="7829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654685" algn="l"/>
              </a:tabLst>
            </a:pPr>
            <a:r>
              <a:rPr dirty="0" baseline="8547" sz="975" spc="-37" i="1">
                <a:latin typeface="Palatino Linotype"/>
                <a:cs typeface="Palatino Linotype"/>
              </a:rPr>
              <a:t>n</a:t>
            </a:r>
            <a:r>
              <a:rPr dirty="0" baseline="8547" sz="975" spc="-37">
                <a:latin typeface="Palatino Linotype"/>
                <a:cs typeface="Palatino Linotype"/>
              </a:rPr>
              <a:t>1</a:t>
            </a:r>
            <a:r>
              <a:rPr dirty="0" baseline="8547" sz="975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052851" y="4989202"/>
            <a:ext cx="9531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8440" algn="l"/>
              </a:tabLst>
            </a:pPr>
            <a:r>
              <a:rPr dirty="0" sz="1000" spc="-50" i="1">
                <a:latin typeface="Palatino Linotype"/>
                <a:cs typeface="Palatino Linotype"/>
              </a:rPr>
              <a:t>y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0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max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75" i="1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726304" y="5275268"/>
            <a:ext cx="1149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027452" y="5191623"/>
            <a:ext cx="10039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37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7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max</a:t>
            </a:r>
            <a:r>
              <a:rPr dirty="0" sz="1000" spc="-25">
                <a:latin typeface="Cambria"/>
                <a:cs typeface="Cambria"/>
              </a:rPr>
              <a:t>(</a:t>
            </a:r>
            <a:r>
              <a:rPr dirty="0" sz="1000" spc="-25" i="1">
                <a:latin typeface="Palatino Linotype"/>
                <a:cs typeface="Palatino Linotype"/>
              </a:rPr>
              <a:t>y</a:t>
            </a:r>
            <a:r>
              <a:rPr dirty="0" baseline="29914" sz="975" spc="-37">
                <a:latin typeface="Cambria"/>
                <a:cs typeface="Cambria"/>
              </a:rPr>
              <a:t>×</a:t>
            </a:r>
            <a:r>
              <a:rPr dirty="0" baseline="29914" sz="975" spc="330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543397" y="5441029"/>
            <a:ext cx="5010785" cy="7867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605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From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Figure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9.5,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1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157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symmetrical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but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also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1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deﬁned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</a:t>
            </a:r>
            <a:endParaRPr sz="1000">
              <a:latin typeface="Palatino Linotype"/>
              <a:cs typeface="Palatino Linotype"/>
            </a:endParaRPr>
          </a:p>
          <a:p>
            <a:pPr marL="38100">
              <a:lnSpc>
                <a:spcPts val="1200"/>
              </a:lnSpc>
            </a:pP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120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&lt;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65">
                <a:latin typeface="Cambria"/>
                <a:cs typeface="Cambria"/>
              </a:rPr>
              <a:t>–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baseline="29914" sz="975" spc="-44" i="1">
                <a:latin typeface="Meiryo"/>
                <a:cs typeface="Meiryo"/>
              </a:rPr>
              <a:t>⊤</a:t>
            </a:r>
            <a:r>
              <a:rPr dirty="0" sz="1000" spc="105">
                <a:latin typeface="Cambria"/>
                <a:cs typeface="Cambria"/>
              </a:rPr>
              <a:t>Δ</a:t>
            </a:r>
            <a:r>
              <a:rPr dirty="0" sz="1000" spc="-30" i="1">
                <a:latin typeface="Palatino Linotype"/>
                <a:cs typeface="Palatino Linotype"/>
              </a:rPr>
              <a:t>x</a:t>
            </a:r>
            <a:r>
              <a:rPr dirty="0" baseline="-21367" sz="975" spc="52" i="1">
                <a:latin typeface="Palatino Linotype"/>
                <a:cs typeface="Palatino Linotype"/>
              </a:rPr>
              <a:t>n</a:t>
            </a:r>
            <a:r>
              <a:rPr dirty="0" sz="1000" spc="-12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225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baseline="29914" sz="975" spc="-37" i="1">
                <a:latin typeface="Meiryo"/>
                <a:cs typeface="Meiryo"/>
              </a:rPr>
              <a:t>⊤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baseline="-21367" sz="975" spc="37" i="1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1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deﬁned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225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65">
                <a:latin typeface="Cambria"/>
                <a:cs typeface="Cambria"/>
              </a:rPr>
              <a:t>–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baseline="29914" sz="975" spc="-44" i="1">
                <a:latin typeface="Meiryo"/>
                <a:cs typeface="Meiryo"/>
              </a:rPr>
              <a:t>⊤</a:t>
            </a:r>
            <a:r>
              <a:rPr dirty="0" sz="1000" spc="105">
                <a:latin typeface="Cambria"/>
                <a:cs typeface="Cambria"/>
              </a:rPr>
              <a:t>Δ</a:t>
            </a:r>
            <a:r>
              <a:rPr dirty="0" sz="1000" spc="-30" i="1">
                <a:latin typeface="Palatino Linotype"/>
                <a:cs typeface="Palatino Linotype"/>
              </a:rPr>
              <a:t>x</a:t>
            </a:r>
            <a:r>
              <a:rPr dirty="0" baseline="-21367" sz="975" spc="52" i="1">
                <a:latin typeface="Palatino Linotype"/>
                <a:cs typeface="Palatino Linotype"/>
              </a:rPr>
              <a:t>n</a:t>
            </a:r>
            <a:r>
              <a:rPr dirty="0" sz="1000" spc="-12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225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&lt;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380" i="1">
                <a:latin typeface="Meiryo"/>
                <a:cs typeface="Meiryo"/>
              </a:rPr>
              <a:t/>
            </a:r>
            <a:r>
              <a:rPr dirty="0" baseline="29914" sz="975" spc="-7" i="1">
                <a:latin typeface="Meiryo"/>
                <a:cs typeface="Meiryo"/>
              </a:rPr>
              <a:t>⊤</a:t>
            </a:r>
            <a:r>
              <a:rPr dirty="0" sz="1000" spc="135">
                <a:latin typeface="Cambria"/>
                <a:cs typeface="Cambria"/>
              </a:rPr>
              <a:t>Δ</a:t>
            </a:r>
            <a:r>
              <a:rPr dirty="0" sz="1000" spc="-5" i="1">
                <a:latin typeface="Palatino Linotype"/>
                <a:cs typeface="Palatino Linotype"/>
              </a:rPr>
              <a:t>x</a:t>
            </a:r>
            <a:r>
              <a:rPr dirty="0" baseline="-21367" sz="975" spc="67" i="1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3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marL="38100" marR="30480" indent="107950">
              <a:lnSpc>
                <a:spcPct val="100000"/>
              </a:lnSpc>
            </a:pPr>
            <a:r>
              <a:rPr dirty="0" sz="1000">
                <a:latin typeface="Palatino Linotype"/>
                <a:cs typeface="Palatino Linotype"/>
              </a:rPr>
              <a:t>herefore, to </a:t>
            </a:r>
            <a:r>
              <a:rPr dirty="0" sz="1000" spc="-20">
                <a:latin typeface="Palatino Linotype"/>
                <a:cs typeface="Palatino Linotype"/>
              </a:rPr>
              <a:t>restore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symmetry</a:t>
            </a:r>
            <a:r>
              <a:rPr dirty="0" sz="1000">
                <a:latin typeface="Palatino Linotype"/>
                <a:cs typeface="Palatino Linotype"/>
              </a:rPr>
              <a:t> 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censored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sample,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have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 </a:t>
            </a:r>
            <a:r>
              <a:rPr dirty="0" sz="1000" spc="-10">
                <a:latin typeface="Palatino Linotype"/>
                <a:cs typeface="Palatino Linotype"/>
              </a:rPr>
              <a:t>get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rid</a:t>
            </a:r>
            <a:r>
              <a:rPr dirty="0" sz="1000">
                <a:latin typeface="Palatino Linotype"/>
                <a:cs typeface="Palatino Linotype"/>
              </a:rPr>
              <a:t> 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20">
                <a:latin typeface="Palatino Linotype"/>
                <a:cs typeface="Palatino Linotype"/>
              </a:rPr>
              <a:t>zone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247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&lt;</a:t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160">
                <a:latin typeface="Cambria"/>
                <a:cs typeface="Cambria"/>
              </a:rPr>
              <a:t>–</a:t>
            </a:r>
            <a:r>
              <a:rPr dirty="0" sz="1000" spc="-455" i="1">
                <a:latin typeface="Meiryo"/>
                <a:cs typeface="Meiryo"/>
              </a:rPr>
              <a:t/>
            </a:r>
            <a:r>
              <a:rPr dirty="0" baseline="29914" sz="975" spc="-52" i="1">
                <a:latin typeface="Meiryo"/>
                <a:cs typeface="Meiryo"/>
              </a:rPr>
              <a:t>⊤</a:t>
            </a:r>
            <a:r>
              <a:rPr dirty="0" sz="1000" spc="100">
                <a:latin typeface="Cambria"/>
                <a:cs typeface="Cambria"/>
              </a:rPr>
              <a:t>Δ</a:t>
            </a:r>
            <a:r>
              <a:rPr dirty="0" sz="1000" spc="-35" i="1">
                <a:latin typeface="Palatino Linotype"/>
                <a:cs typeface="Palatino Linotype"/>
              </a:rPr>
              <a:t>x</a:t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spc="179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247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&lt;</a:t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-390" i="1">
                <a:latin typeface="Meiryo"/>
                <a:cs typeface="Meiryo"/>
              </a:rPr>
              <a:t/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130">
                <a:latin typeface="Cambria"/>
                <a:cs typeface="Cambria"/>
              </a:rPr>
              <a:t>Δ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79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(the </a:t>
            </a:r>
            <a:r>
              <a:rPr dirty="0" sz="1000" spc="-45">
                <a:latin typeface="Palatino Linotype"/>
                <a:cs typeface="Palatino Linotype"/>
              </a:rPr>
              <a:t>dotted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zone</a:t>
            </a:r>
            <a:r>
              <a:rPr dirty="0" sz="1000" spc="-20">
                <a:latin typeface="Palatino Linotype"/>
                <a:cs typeface="Palatino Linotype"/>
              </a:rPr>
              <a:t> 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Figure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9.5).</a:t>
            </a:r>
            <a:endParaRPr sz="1000">
              <a:latin typeface="Palatino Linotype"/>
              <a:cs typeface="Palatino Linotype"/>
            </a:endParaRPr>
          </a:p>
          <a:p>
            <a:pPr marL="146050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symmetry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179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172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leads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moment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condition: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543401" y="6292794"/>
            <a:ext cx="4318000" cy="13671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5445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>
                <a:latin typeface="Cambria"/>
                <a:cs typeface="Cambria"/>
              </a:rPr>
              <a:t>[{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84" i="1">
                <a:latin typeface="Palatino Linotype"/>
                <a:cs typeface="Palatino Linotype"/>
              </a:rPr>
              <a:t> </a:t>
            </a:r>
            <a:r>
              <a:rPr dirty="0" sz="1000" spc="190">
                <a:latin typeface="Cambria"/>
                <a:cs typeface="Cambria"/>
              </a:rPr>
              <a:t>e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–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84" i="1">
                <a:latin typeface="Palatino Linotype"/>
                <a:cs typeface="Palatino Linotype"/>
              </a:rPr>
              <a:t> </a:t>
            </a:r>
            <a:r>
              <a:rPr dirty="0" sz="1000" spc="190">
                <a:latin typeface="Cambria"/>
                <a:cs typeface="Cambria"/>
              </a:rPr>
              <a:t>e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sz="1000">
                <a:latin typeface="Cambria"/>
                <a:cs typeface="Cambria"/>
              </a:rPr>
              <a:t>)}Δ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Cambria"/>
                <a:cs typeface="Cambria"/>
              </a:rPr>
              <a:t>]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=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146050">
              <a:lnSpc>
                <a:spcPct val="100000"/>
              </a:lnSpc>
              <a:spcBef>
                <a:spcPts val="710"/>
              </a:spcBef>
            </a:pPr>
            <a:r>
              <a:rPr dirty="0" sz="1000" spc="-45">
                <a:latin typeface="Palatino Linotype"/>
                <a:cs typeface="Palatino Linotype"/>
              </a:rPr>
              <a:t>Moreover,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for:</a:t>
            </a:r>
            <a:endParaRPr sz="1000">
              <a:latin typeface="Palatino Linotype"/>
              <a:cs typeface="Palatino Linotype"/>
            </a:endParaRPr>
          </a:p>
          <a:p>
            <a:pPr marL="167005" indent="-129539">
              <a:lnSpc>
                <a:spcPct val="100000"/>
              </a:lnSpc>
              <a:spcBef>
                <a:spcPts val="710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27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vertical distance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limit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zone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135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max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5">
                <a:latin typeface="Palatino Linotype"/>
                <a:cs typeface="Palatino Linotype"/>
              </a:rPr>
              <a:t>0</a:t>
            </a:r>
            <a:r>
              <a:rPr dirty="0" sz="1000" spc="-5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380" i="1">
                <a:latin typeface="Meiryo"/>
                <a:cs typeface="Meiryo"/>
              </a:rPr>
              <a:t/>
            </a:r>
            <a:r>
              <a:rPr dirty="0" baseline="29914" sz="975" spc="-7" i="1">
                <a:latin typeface="Meiryo"/>
                <a:cs typeface="Meiryo"/>
              </a:rPr>
              <a:t>⊤</a:t>
            </a:r>
            <a:r>
              <a:rPr dirty="0" sz="1000" spc="135">
                <a:latin typeface="Cambria"/>
                <a:cs typeface="Cambria"/>
              </a:rPr>
              <a:t>Δ</a:t>
            </a:r>
            <a:r>
              <a:rPr dirty="0" sz="1000" spc="-5" i="1">
                <a:latin typeface="Palatino Linotype"/>
                <a:cs typeface="Palatino Linotype"/>
              </a:rPr>
              <a:t>x</a:t>
            </a:r>
            <a:r>
              <a:rPr dirty="0" baseline="-21367" sz="975" spc="75" i="1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3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marL="167005" indent="-129539">
              <a:lnSpc>
                <a:spcPct val="100000"/>
              </a:lnSpc>
              <a:spcBef>
                <a:spcPts val="595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27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horizontal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distance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limit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zone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142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max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5">
                <a:latin typeface="Palatino Linotype"/>
                <a:cs typeface="Palatino Linotype"/>
              </a:rPr>
              <a:t>0</a:t>
            </a:r>
            <a:r>
              <a:rPr dirty="0" sz="1000" spc="-5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385" i="1">
                <a:latin typeface="Meiryo"/>
                <a:cs typeface="Meiryo"/>
              </a:rPr>
              <a:t/>
            </a:r>
            <a:r>
              <a:rPr dirty="0" baseline="29914" sz="975" spc="-7" i="1">
                <a:latin typeface="Meiryo"/>
                <a:cs typeface="Meiryo"/>
              </a:rPr>
              <a:t>⊤</a:t>
            </a:r>
            <a:r>
              <a:rPr dirty="0" sz="1000" spc="130">
                <a:latin typeface="Cambria"/>
                <a:cs typeface="Cambria"/>
              </a:rPr>
              <a:t>Δ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-21367" sz="975" spc="60" i="1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385445" marR="1411605" indent="-347980">
              <a:lnSpc>
                <a:spcPct val="153300"/>
              </a:lnSpc>
              <a:spcBef>
                <a:spcPts val="70"/>
              </a:spcBef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translates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moment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condition: 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>
                <a:latin typeface="Cambria"/>
                <a:cs typeface="Cambria"/>
              </a:rPr>
              <a:t>[{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65" i="1">
                <a:latin typeface="Palatino Linotype"/>
                <a:cs typeface="Palatino Linotype"/>
              </a:rPr>
              <a:t> </a:t>
            </a:r>
            <a:r>
              <a:rPr dirty="0" sz="1000" spc="190">
                <a:latin typeface="Cambria"/>
                <a:cs typeface="Cambria"/>
              </a:rPr>
              <a:t>e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A</a:t>
            </a:r>
            <a:r>
              <a:rPr dirty="0" baseline="-21367" sz="975" spc="-15">
                <a:latin typeface="Palatino Linotype"/>
                <a:cs typeface="Palatino Linotype"/>
              </a:rPr>
              <a:t>2</a:t>
            </a:r>
            <a:r>
              <a:rPr dirty="0" sz="1000" spc="-10">
                <a:latin typeface="Cambria"/>
                <a:cs typeface="Cambria"/>
              </a:rPr>
              <a:t>)(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-15">
                <a:latin typeface="Palatino Linotype"/>
                <a:cs typeface="Palatino Linotype"/>
              </a:rPr>
              <a:t>2</a:t>
            </a:r>
            <a:r>
              <a:rPr dirty="0" baseline="-21367" sz="975" spc="112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max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5">
                <a:latin typeface="Palatino Linotype"/>
                <a:cs typeface="Palatino Linotype"/>
              </a:rPr>
              <a:t>0</a:t>
            </a:r>
            <a:r>
              <a:rPr dirty="0" sz="1000" spc="-5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385" i="1">
                <a:latin typeface="Meiryo"/>
                <a:cs typeface="Meiryo"/>
              </a:rPr>
              <a:t/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130">
                <a:latin typeface="Cambria"/>
                <a:cs typeface="Cambria"/>
              </a:rPr>
              <a:t>Δ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-21367" sz="975" spc="67" i="1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5201368" y="6292789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(9.20)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651416" y="7604308"/>
            <a:ext cx="2816860" cy="4902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 marR="55880" indent="366395">
              <a:lnSpc>
                <a:spcPct val="152300"/>
              </a:lnSpc>
              <a:spcBef>
                <a:spcPts val="100"/>
              </a:spcBef>
            </a:pPr>
            <a:r>
              <a:rPr dirty="0" sz="1000">
                <a:latin typeface="Cambria"/>
                <a:cs typeface="Cambria"/>
              </a:rPr>
              <a:t>–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397" i="1">
                <a:latin typeface="Palatino Linotype"/>
                <a:cs typeface="Palatino Linotype"/>
              </a:rPr>
              <a:t> </a:t>
            </a:r>
            <a:r>
              <a:rPr dirty="0" sz="1000" spc="190">
                <a:latin typeface="Cambria"/>
                <a:cs typeface="Cambria"/>
              </a:rPr>
              <a:t>e</a:t>
            </a:r>
            <a:r>
              <a:rPr dirty="0" sz="1000" spc="145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-21367" sz="975" spc="-15">
                <a:latin typeface="Palatino Linotype"/>
                <a:cs typeface="Palatino Linotype"/>
              </a:rPr>
              <a:t>2</a:t>
            </a:r>
            <a:r>
              <a:rPr dirty="0" sz="1000" spc="-10">
                <a:latin typeface="Cambria"/>
                <a:cs typeface="Cambria"/>
              </a:rPr>
              <a:t>)(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-15">
                <a:latin typeface="Palatino Linotype"/>
                <a:cs typeface="Palatino Linotype"/>
              </a:rPr>
              <a:t>1</a:t>
            </a:r>
            <a:r>
              <a:rPr dirty="0" baseline="-21367" sz="975" spc="284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max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5">
                <a:latin typeface="Palatino Linotype"/>
                <a:cs typeface="Palatino Linotype"/>
              </a:rPr>
              <a:t>0</a:t>
            </a:r>
            <a:r>
              <a:rPr dirty="0" sz="1000" spc="-55" i="1">
                <a:latin typeface="Meiryo"/>
                <a:cs typeface="Meiryo"/>
              </a:rPr>
              <a:t>,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135">
                <a:latin typeface="Cambria"/>
                <a:cs typeface="Cambria"/>
              </a:rPr>
              <a:t>–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baseline="29914" sz="975" spc="-89" i="1">
                <a:latin typeface="Meiryo"/>
                <a:cs typeface="Meiryo"/>
              </a:rPr>
              <a:t>⊤</a:t>
            </a:r>
            <a:r>
              <a:rPr dirty="0" sz="1000" spc="70">
                <a:latin typeface="Cambria"/>
                <a:cs typeface="Cambria"/>
              </a:rPr>
              <a:t>Δ</a:t>
            </a:r>
            <a:r>
              <a:rPr dirty="0" sz="1000" spc="-60" i="1">
                <a:latin typeface="Palatino Linotype"/>
                <a:cs typeface="Palatino Linotype"/>
              </a:rPr>
              <a:t>x</a:t>
            </a:r>
            <a:r>
              <a:rPr dirty="0" baseline="-21367" sz="975" spc="15" i="1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Cambria"/>
                <a:cs typeface="Cambria"/>
              </a:rPr>
              <a:t>)}</a:t>
            </a:r>
            <a:r>
              <a:rPr dirty="0" sz="1000" spc="20">
                <a:latin typeface="Cambria"/>
                <a:cs typeface="Cambria"/>
              </a:rPr>
              <a:t>Δ</a:t>
            </a:r>
            <a:r>
              <a:rPr dirty="0" sz="1000" spc="-60" i="1">
                <a:latin typeface="Palatino Linotype"/>
                <a:cs typeface="Palatino Linotype"/>
              </a:rPr>
              <a:t>x</a:t>
            </a:r>
            <a:r>
              <a:rPr dirty="0" baseline="-21367" sz="975" spc="22" i="1">
                <a:latin typeface="Palatino Linotype"/>
                <a:cs typeface="Palatino Linotype"/>
              </a:rPr>
              <a:t>n</a:t>
            </a:r>
            <a:r>
              <a:rPr dirty="0" sz="1000" spc="60">
                <a:latin typeface="Cambria"/>
                <a:cs typeface="Cambria"/>
              </a:rPr>
              <a:t>]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=</a:t>
            </a:r>
            <a:r>
              <a:rPr dirty="0" sz="1000" spc="14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(9.16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9.20),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obtain: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201369" y="7584732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(9.21)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891332" y="8159204"/>
            <a:ext cx="25412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>
                <a:latin typeface="Cambria"/>
                <a:cs typeface="Cambria"/>
              </a:rPr>
              <a:t>[{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62" i="1">
                <a:latin typeface="Palatino Linotype"/>
                <a:cs typeface="Palatino Linotype"/>
              </a:rPr>
              <a:t> </a:t>
            </a:r>
            <a:r>
              <a:rPr dirty="0" sz="1000" spc="190">
                <a:latin typeface="Cambria"/>
                <a:cs typeface="Cambria"/>
              </a:rPr>
              <a:t>e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179">
                <a:latin typeface="Palatino Linotype"/>
                <a:cs typeface="Palatino Linotype"/>
              </a:rPr>
              <a:t> </a:t>
            </a:r>
            <a:r>
              <a:rPr dirty="0" sz="1000" spc="60">
                <a:latin typeface="Cambria"/>
                <a:cs typeface="Cambria"/>
              </a:rPr>
              <a:t>u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–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70" i="1">
                <a:latin typeface="Palatino Linotype"/>
                <a:cs typeface="Palatino Linotype"/>
              </a:rPr>
              <a:t> </a:t>
            </a:r>
            <a:r>
              <a:rPr dirty="0" sz="1000" spc="190">
                <a:latin typeface="Cambria"/>
                <a:cs typeface="Cambria"/>
              </a:rPr>
              <a:t>e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179">
                <a:latin typeface="Palatino Linotype"/>
                <a:cs typeface="Palatino Linotype"/>
              </a:rPr>
              <a:t> </a:t>
            </a:r>
            <a:r>
              <a:rPr dirty="0" sz="1000" spc="60">
                <a:latin typeface="Cambria"/>
                <a:cs typeface="Cambria"/>
              </a:rPr>
              <a:t>u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sz="1000">
                <a:latin typeface="Cambria"/>
                <a:cs typeface="Cambria"/>
              </a:rPr>
              <a:t>)}Δ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Cambria"/>
                <a:cs typeface="Cambria"/>
              </a:rPr>
              <a:t>]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201366" y="8159199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(9.22)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16167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230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663769" y="4437481"/>
            <a:ext cx="2977515" cy="2977515"/>
            <a:chOff x="663769" y="4437481"/>
            <a:chExt cx="2977515" cy="2977515"/>
          </a:xfrm>
        </p:grpSpPr>
        <p:sp>
          <p:nvSpPr>
            <p:cNvPr id="5" name="object 5" descr=""/>
            <p:cNvSpPr/>
            <p:nvPr/>
          </p:nvSpPr>
          <p:spPr>
            <a:xfrm>
              <a:off x="2054064" y="4440656"/>
              <a:ext cx="1583690" cy="1979930"/>
            </a:xfrm>
            <a:custGeom>
              <a:avLst/>
              <a:gdLst/>
              <a:ahLst/>
              <a:cxnLst/>
              <a:rect l="l" t="t" r="r" b="b"/>
              <a:pathLst>
                <a:path w="1583689" h="1979929">
                  <a:moveTo>
                    <a:pt x="1583448" y="0"/>
                  </a:moveTo>
                  <a:lnTo>
                    <a:pt x="0" y="0"/>
                  </a:lnTo>
                  <a:lnTo>
                    <a:pt x="0" y="1979320"/>
                  </a:lnTo>
                  <a:lnTo>
                    <a:pt x="1583448" y="395871"/>
                  </a:lnTo>
                  <a:lnTo>
                    <a:pt x="1583448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2054064" y="4836528"/>
              <a:ext cx="1583690" cy="1583690"/>
            </a:xfrm>
            <a:custGeom>
              <a:avLst/>
              <a:gdLst/>
              <a:ahLst/>
              <a:cxnLst/>
              <a:rect l="l" t="t" r="r" b="b"/>
              <a:pathLst>
                <a:path w="1583689" h="1583689">
                  <a:moveTo>
                    <a:pt x="1583448" y="0"/>
                  </a:moveTo>
                  <a:lnTo>
                    <a:pt x="0" y="1583448"/>
                  </a:lnTo>
                  <a:lnTo>
                    <a:pt x="1583448" y="1583448"/>
                  </a:lnTo>
                  <a:lnTo>
                    <a:pt x="1583448" y="0"/>
                  </a:lnTo>
                  <a:close/>
                </a:path>
              </a:pathLst>
            </a:custGeom>
            <a:solidFill>
              <a:srgbClr val="FFFD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2054064" y="6419979"/>
              <a:ext cx="1583690" cy="989965"/>
            </a:xfrm>
            <a:custGeom>
              <a:avLst/>
              <a:gdLst/>
              <a:ahLst/>
              <a:cxnLst/>
              <a:rect l="l" t="t" r="r" b="b"/>
              <a:pathLst>
                <a:path w="1583689" h="989965">
                  <a:moveTo>
                    <a:pt x="1583448" y="0"/>
                  </a:moveTo>
                  <a:lnTo>
                    <a:pt x="0" y="0"/>
                  </a:lnTo>
                  <a:lnTo>
                    <a:pt x="0" y="989657"/>
                  </a:lnTo>
                  <a:lnTo>
                    <a:pt x="1583448" y="989657"/>
                  </a:lnTo>
                  <a:lnTo>
                    <a:pt x="1583448" y="0"/>
                  </a:lnTo>
                  <a:close/>
                </a:path>
              </a:pathLst>
            </a:custGeom>
            <a:solidFill>
              <a:srgbClr val="E6E6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668531" y="4440656"/>
              <a:ext cx="1385570" cy="1979930"/>
            </a:xfrm>
            <a:custGeom>
              <a:avLst/>
              <a:gdLst/>
              <a:ahLst/>
              <a:cxnLst/>
              <a:rect l="l" t="t" r="r" b="b"/>
              <a:pathLst>
                <a:path w="1385570" h="1979929">
                  <a:moveTo>
                    <a:pt x="1385531" y="0"/>
                  </a:moveTo>
                  <a:lnTo>
                    <a:pt x="0" y="0"/>
                  </a:lnTo>
                  <a:lnTo>
                    <a:pt x="0" y="1979320"/>
                  </a:lnTo>
                  <a:lnTo>
                    <a:pt x="1385531" y="1979320"/>
                  </a:lnTo>
                  <a:lnTo>
                    <a:pt x="1385531" y="0"/>
                  </a:lnTo>
                  <a:close/>
                </a:path>
              </a:pathLst>
            </a:custGeom>
            <a:solidFill>
              <a:srgbClr val="FFE6E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68531" y="6419979"/>
              <a:ext cx="1385531" cy="989657"/>
            </a:xfrm>
            <a:prstGeom prst="rect">
              <a:avLst/>
            </a:prstGeom>
          </p:spPr>
        </p:pic>
        <p:sp>
          <p:nvSpPr>
            <p:cNvPr id="10" name="object 10" descr=""/>
            <p:cNvSpPr/>
            <p:nvPr/>
          </p:nvSpPr>
          <p:spPr>
            <a:xfrm>
              <a:off x="668531" y="6419976"/>
              <a:ext cx="2960370" cy="0"/>
            </a:xfrm>
            <a:custGeom>
              <a:avLst/>
              <a:gdLst/>
              <a:ahLst/>
              <a:cxnLst/>
              <a:rect l="l" t="t" r="r" b="b"/>
              <a:pathLst>
                <a:path w="2960370" h="0">
                  <a:moveTo>
                    <a:pt x="0" y="0"/>
                  </a:moveTo>
                  <a:lnTo>
                    <a:pt x="2960003" y="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3608811" y="6393675"/>
              <a:ext cx="24765" cy="52705"/>
            </a:xfrm>
            <a:custGeom>
              <a:avLst/>
              <a:gdLst/>
              <a:ahLst/>
              <a:cxnLst/>
              <a:rect l="l" t="t" r="r" b="b"/>
              <a:pathLst>
                <a:path w="24764" h="52704">
                  <a:moveTo>
                    <a:pt x="0" y="0"/>
                  </a:moveTo>
                  <a:lnTo>
                    <a:pt x="3855" y="8042"/>
                  </a:lnTo>
                  <a:lnTo>
                    <a:pt x="11096" y="16236"/>
                  </a:lnTo>
                  <a:lnTo>
                    <a:pt x="18952" y="22888"/>
                  </a:lnTo>
                  <a:lnTo>
                    <a:pt x="24650" y="26301"/>
                  </a:lnTo>
                  <a:lnTo>
                    <a:pt x="18952" y="29723"/>
                  </a:lnTo>
                  <a:lnTo>
                    <a:pt x="11096" y="36382"/>
                  </a:lnTo>
                  <a:lnTo>
                    <a:pt x="3855" y="44578"/>
                  </a:lnTo>
                  <a:lnTo>
                    <a:pt x="0" y="5261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1658193" y="4449648"/>
              <a:ext cx="0" cy="2960370"/>
            </a:xfrm>
            <a:custGeom>
              <a:avLst/>
              <a:gdLst/>
              <a:ahLst/>
              <a:cxnLst/>
              <a:rect l="l" t="t" r="r" b="b"/>
              <a:pathLst>
                <a:path w="0" h="2960370">
                  <a:moveTo>
                    <a:pt x="0" y="2959989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1631891" y="4444707"/>
              <a:ext cx="52705" cy="24765"/>
            </a:xfrm>
            <a:custGeom>
              <a:avLst/>
              <a:gdLst/>
              <a:ahLst/>
              <a:cxnLst/>
              <a:rect l="l" t="t" r="r" b="b"/>
              <a:pathLst>
                <a:path w="52705" h="24764">
                  <a:moveTo>
                    <a:pt x="0" y="24663"/>
                  </a:moveTo>
                  <a:lnTo>
                    <a:pt x="8042" y="20807"/>
                  </a:lnTo>
                  <a:lnTo>
                    <a:pt x="16236" y="13565"/>
                  </a:lnTo>
                  <a:lnTo>
                    <a:pt x="22888" y="5705"/>
                  </a:lnTo>
                  <a:lnTo>
                    <a:pt x="26301" y="0"/>
                  </a:lnTo>
                  <a:lnTo>
                    <a:pt x="29722" y="5705"/>
                  </a:lnTo>
                  <a:lnTo>
                    <a:pt x="36377" y="13565"/>
                  </a:lnTo>
                  <a:lnTo>
                    <a:pt x="44573" y="20807"/>
                  </a:lnTo>
                  <a:lnTo>
                    <a:pt x="52616" y="2466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2054064" y="4440656"/>
              <a:ext cx="0" cy="2969260"/>
            </a:xfrm>
            <a:custGeom>
              <a:avLst/>
              <a:gdLst/>
              <a:ahLst/>
              <a:cxnLst/>
              <a:rect l="l" t="t" r="r" b="b"/>
              <a:pathLst>
                <a:path w="0" h="2969259">
                  <a:moveTo>
                    <a:pt x="0" y="2968980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064389" y="4836528"/>
              <a:ext cx="2573655" cy="2573655"/>
            </a:xfrm>
            <a:custGeom>
              <a:avLst/>
              <a:gdLst/>
              <a:ahLst/>
              <a:cxnLst/>
              <a:rect l="l" t="t" r="r" b="b"/>
              <a:pathLst>
                <a:path w="2573654" h="2573654">
                  <a:moveTo>
                    <a:pt x="0" y="2573108"/>
                  </a:moveTo>
                  <a:lnTo>
                    <a:pt x="2573124" y="0"/>
                  </a:lnTo>
                </a:path>
                <a:path w="2573654" h="2573654">
                  <a:moveTo>
                    <a:pt x="395861" y="1583448"/>
                  </a:moveTo>
                  <a:lnTo>
                    <a:pt x="395861" y="119340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1440020" y="6026149"/>
              <a:ext cx="40640" cy="19050"/>
            </a:xfrm>
            <a:custGeom>
              <a:avLst/>
              <a:gdLst/>
              <a:ahLst/>
              <a:cxnLst/>
              <a:rect l="l" t="t" r="r" b="b"/>
              <a:pathLst>
                <a:path w="40640" h="19050">
                  <a:moveTo>
                    <a:pt x="0" y="18961"/>
                  </a:moveTo>
                  <a:lnTo>
                    <a:pt x="6182" y="15993"/>
                  </a:lnTo>
                  <a:lnTo>
                    <a:pt x="12487" y="10418"/>
                  </a:lnTo>
                  <a:lnTo>
                    <a:pt x="17605" y="4375"/>
                  </a:lnTo>
                  <a:lnTo>
                    <a:pt x="20231" y="0"/>
                  </a:lnTo>
                  <a:lnTo>
                    <a:pt x="22861" y="4375"/>
                  </a:lnTo>
                  <a:lnTo>
                    <a:pt x="27981" y="10418"/>
                  </a:lnTo>
                  <a:lnTo>
                    <a:pt x="34286" y="15993"/>
                  </a:lnTo>
                  <a:lnTo>
                    <a:pt x="40474" y="18961"/>
                  </a:lnTo>
                </a:path>
              </a:pathLst>
            </a:custGeom>
            <a:ln w="50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2054064" y="7013778"/>
              <a:ext cx="390525" cy="0"/>
            </a:xfrm>
            <a:custGeom>
              <a:avLst/>
              <a:gdLst/>
              <a:ahLst/>
              <a:cxnLst/>
              <a:rect l="l" t="t" r="r" b="b"/>
              <a:pathLst>
                <a:path w="390525" h="0">
                  <a:moveTo>
                    <a:pt x="0" y="0"/>
                  </a:moveTo>
                  <a:lnTo>
                    <a:pt x="39002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2428918" y="6993546"/>
              <a:ext cx="19050" cy="40640"/>
            </a:xfrm>
            <a:custGeom>
              <a:avLst/>
              <a:gdLst/>
              <a:ahLst/>
              <a:cxnLst/>
              <a:rect l="l" t="t" r="r" b="b"/>
              <a:pathLst>
                <a:path w="19050" h="40640">
                  <a:moveTo>
                    <a:pt x="0" y="0"/>
                  </a:moveTo>
                  <a:lnTo>
                    <a:pt x="2966" y="6181"/>
                  </a:lnTo>
                  <a:lnTo>
                    <a:pt x="8539" y="12482"/>
                  </a:lnTo>
                  <a:lnTo>
                    <a:pt x="14585" y="17600"/>
                  </a:lnTo>
                  <a:lnTo>
                    <a:pt x="18973" y="20231"/>
                  </a:lnTo>
                  <a:lnTo>
                    <a:pt x="14585" y="22858"/>
                  </a:lnTo>
                  <a:lnTo>
                    <a:pt x="8539" y="27981"/>
                  </a:lnTo>
                  <a:lnTo>
                    <a:pt x="2966" y="34290"/>
                  </a:lnTo>
                  <a:lnTo>
                    <a:pt x="0" y="40474"/>
                  </a:lnTo>
                </a:path>
              </a:pathLst>
            </a:custGeom>
            <a:ln w="50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2251994" y="5832004"/>
              <a:ext cx="0" cy="390525"/>
            </a:xfrm>
            <a:custGeom>
              <a:avLst/>
              <a:gdLst/>
              <a:ahLst/>
              <a:cxnLst/>
              <a:rect l="l" t="t" r="r" b="b"/>
              <a:pathLst>
                <a:path w="0" h="390525">
                  <a:moveTo>
                    <a:pt x="0" y="390029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2231750" y="5828207"/>
              <a:ext cx="40640" cy="19050"/>
            </a:xfrm>
            <a:custGeom>
              <a:avLst/>
              <a:gdLst/>
              <a:ahLst/>
              <a:cxnLst/>
              <a:rect l="l" t="t" r="r" b="b"/>
              <a:pathLst>
                <a:path w="40639" h="19050">
                  <a:moveTo>
                    <a:pt x="0" y="18973"/>
                  </a:moveTo>
                  <a:lnTo>
                    <a:pt x="6193" y="16007"/>
                  </a:lnTo>
                  <a:lnTo>
                    <a:pt x="12498" y="10434"/>
                  </a:lnTo>
                  <a:lnTo>
                    <a:pt x="17614" y="4388"/>
                  </a:lnTo>
                  <a:lnTo>
                    <a:pt x="20243" y="0"/>
                  </a:lnTo>
                  <a:lnTo>
                    <a:pt x="22869" y="4388"/>
                  </a:lnTo>
                  <a:lnTo>
                    <a:pt x="27987" y="10434"/>
                  </a:lnTo>
                  <a:lnTo>
                    <a:pt x="34291" y="16007"/>
                  </a:lnTo>
                  <a:lnTo>
                    <a:pt x="40474" y="18973"/>
                  </a:lnTo>
                </a:path>
              </a:pathLst>
            </a:custGeom>
            <a:ln w="50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2251994" y="6222034"/>
              <a:ext cx="390525" cy="0"/>
            </a:xfrm>
            <a:custGeom>
              <a:avLst/>
              <a:gdLst/>
              <a:ahLst/>
              <a:cxnLst/>
              <a:rect l="l" t="t" r="r" b="b"/>
              <a:pathLst>
                <a:path w="390525" h="0">
                  <a:moveTo>
                    <a:pt x="0" y="0"/>
                  </a:moveTo>
                  <a:lnTo>
                    <a:pt x="390029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626860" y="6201816"/>
              <a:ext cx="19050" cy="40640"/>
            </a:xfrm>
            <a:custGeom>
              <a:avLst/>
              <a:gdLst/>
              <a:ahLst/>
              <a:cxnLst/>
              <a:rect l="l" t="t" r="r" b="b"/>
              <a:pathLst>
                <a:path w="19050" h="40639">
                  <a:moveTo>
                    <a:pt x="0" y="0"/>
                  </a:moveTo>
                  <a:lnTo>
                    <a:pt x="2968" y="6180"/>
                  </a:lnTo>
                  <a:lnTo>
                    <a:pt x="8543" y="12480"/>
                  </a:lnTo>
                  <a:lnTo>
                    <a:pt x="14591" y="17595"/>
                  </a:lnTo>
                  <a:lnTo>
                    <a:pt x="18973" y="20218"/>
                  </a:lnTo>
                  <a:lnTo>
                    <a:pt x="14591" y="22851"/>
                  </a:lnTo>
                  <a:lnTo>
                    <a:pt x="8543" y="27974"/>
                  </a:lnTo>
                  <a:lnTo>
                    <a:pt x="2968" y="34284"/>
                  </a:lnTo>
                  <a:lnTo>
                    <a:pt x="0" y="40474"/>
                  </a:lnTo>
                </a:path>
              </a:pathLst>
            </a:custGeom>
            <a:ln w="50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" name="object 23" descr=""/>
          <p:cNvGrpSpPr/>
          <p:nvPr/>
        </p:nvGrpSpPr>
        <p:grpSpPr>
          <a:xfrm>
            <a:off x="642790" y="1070876"/>
            <a:ext cx="2972435" cy="2972435"/>
            <a:chOff x="642790" y="1070876"/>
            <a:chExt cx="2972435" cy="2972435"/>
          </a:xfrm>
        </p:grpSpPr>
        <p:sp>
          <p:nvSpPr>
            <p:cNvPr id="24" name="object 24" descr=""/>
            <p:cNvSpPr/>
            <p:nvPr/>
          </p:nvSpPr>
          <p:spPr>
            <a:xfrm>
              <a:off x="1635625" y="1074051"/>
              <a:ext cx="1583690" cy="1583690"/>
            </a:xfrm>
            <a:custGeom>
              <a:avLst/>
              <a:gdLst/>
              <a:ahLst/>
              <a:cxnLst/>
              <a:rect l="l" t="t" r="r" b="b"/>
              <a:pathLst>
                <a:path w="1583689" h="1583689">
                  <a:moveTo>
                    <a:pt x="1583448" y="0"/>
                  </a:moveTo>
                  <a:lnTo>
                    <a:pt x="0" y="0"/>
                  </a:lnTo>
                  <a:lnTo>
                    <a:pt x="0" y="1583461"/>
                  </a:lnTo>
                  <a:lnTo>
                    <a:pt x="1583448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839625" y="1576806"/>
              <a:ext cx="37465" cy="182245"/>
            </a:xfrm>
            <a:custGeom>
              <a:avLst/>
              <a:gdLst/>
              <a:ahLst/>
              <a:cxnLst/>
              <a:rect l="l" t="t" r="r" b="b"/>
              <a:pathLst>
                <a:path w="37464" h="182244">
                  <a:moveTo>
                    <a:pt x="36969" y="0"/>
                  </a:moveTo>
                  <a:lnTo>
                    <a:pt x="34086" y="0"/>
                  </a:lnTo>
                  <a:lnTo>
                    <a:pt x="32118" y="914"/>
                  </a:lnTo>
                  <a:lnTo>
                    <a:pt x="24612" y="4635"/>
                  </a:lnTo>
                  <a:lnTo>
                    <a:pt x="17157" y="10629"/>
                  </a:lnTo>
                  <a:lnTo>
                    <a:pt x="15570" y="19888"/>
                  </a:lnTo>
                  <a:lnTo>
                    <a:pt x="15341" y="21412"/>
                  </a:lnTo>
                  <a:lnTo>
                    <a:pt x="15341" y="68567"/>
                  </a:lnTo>
                  <a:lnTo>
                    <a:pt x="14579" y="77381"/>
                  </a:lnTo>
                  <a:lnTo>
                    <a:pt x="9944" y="84289"/>
                  </a:lnTo>
                  <a:lnTo>
                    <a:pt x="1282" y="89065"/>
                  </a:lnTo>
                  <a:lnTo>
                    <a:pt x="76" y="89750"/>
                  </a:lnTo>
                  <a:lnTo>
                    <a:pt x="0" y="92341"/>
                  </a:lnTo>
                  <a:lnTo>
                    <a:pt x="6223" y="95834"/>
                  </a:lnTo>
                  <a:lnTo>
                    <a:pt x="13512" y="101295"/>
                  </a:lnTo>
                  <a:lnTo>
                    <a:pt x="15036" y="110794"/>
                  </a:lnTo>
                  <a:lnTo>
                    <a:pt x="15341" y="112534"/>
                  </a:lnTo>
                  <a:lnTo>
                    <a:pt x="15341" y="113525"/>
                  </a:lnTo>
                  <a:lnTo>
                    <a:pt x="15341" y="158635"/>
                  </a:lnTo>
                  <a:lnTo>
                    <a:pt x="16675" y="166198"/>
                  </a:lnTo>
                  <a:lnTo>
                    <a:pt x="20316" y="172435"/>
                  </a:lnTo>
                  <a:lnTo>
                    <a:pt x="25725" y="177446"/>
                  </a:lnTo>
                  <a:lnTo>
                    <a:pt x="32359" y="181330"/>
                  </a:lnTo>
                  <a:lnTo>
                    <a:pt x="34010" y="182168"/>
                  </a:lnTo>
                  <a:lnTo>
                    <a:pt x="36969" y="182168"/>
                  </a:lnTo>
                  <a:lnTo>
                    <a:pt x="36969" y="179285"/>
                  </a:lnTo>
                  <a:lnTo>
                    <a:pt x="36296" y="178828"/>
                  </a:lnTo>
                  <a:lnTo>
                    <a:pt x="33172" y="177317"/>
                  </a:lnTo>
                  <a:lnTo>
                    <a:pt x="23393" y="172377"/>
                  </a:lnTo>
                  <a:lnTo>
                    <a:pt x="21640" y="160375"/>
                  </a:lnTo>
                  <a:lnTo>
                    <a:pt x="21640" y="106921"/>
                  </a:lnTo>
                  <a:lnTo>
                    <a:pt x="13893" y="96964"/>
                  </a:lnTo>
                  <a:lnTo>
                    <a:pt x="9563" y="93484"/>
                  </a:lnTo>
                  <a:lnTo>
                    <a:pt x="4318" y="91122"/>
                  </a:lnTo>
                  <a:lnTo>
                    <a:pt x="13277" y="85219"/>
                  </a:lnTo>
                  <a:lnTo>
                    <a:pt x="18537" y="78868"/>
                  </a:lnTo>
                  <a:lnTo>
                    <a:pt x="21018" y="73043"/>
                  </a:lnTo>
                  <a:lnTo>
                    <a:pt x="21640" y="68719"/>
                  </a:lnTo>
                  <a:lnTo>
                    <a:pt x="21640" y="24980"/>
                  </a:lnTo>
                  <a:lnTo>
                    <a:pt x="21870" y="20624"/>
                  </a:lnTo>
                  <a:lnTo>
                    <a:pt x="23480" y="15089"/>
                  </a:lnTo>
                  <a:lnTo>
                    <a:pt x="27850" y="9069"/>
                  </a:lnTo>
                  <a:lnTo>
                    <a:pt x="36360" y="3263"/>
                  </a:lnTo>
                  <a:lnTo>
                    <a:pt x="36969" y="2959"/>
                  </a:lnTo>
                  <a:lnTo>
                    <a:pt x="369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1635625" y="1074051"/>
              <a:ext cx="1979930" cy="1583690"/>
            </a:xfrm>
            <a:custGeom>
              <a:avLst/>
              <a:gdLst/>
              <a:ahLst/>
              <a:cxnLst/>
              <a:rect l="l" t="t" r="r" b="b"/>
              <a:pathLst>
                <a:path w="1979929" h="1583689">
                  <a:moveTo>
                    <a:pt x="1979320" y="0"/>
                  </a:moveTo>
                  <a:lnTo>
                    <a:pt x="1583448" y="0"/>
                  </a:lnTo>
                  <a:lnTo>
                    <a:pt x="0" y="1583461"/>
                  </a:lnTo>
                  <a:lnTo>
                    <a:pt x="1979320" y="1583461"/>
                  </a:lnTo>
                  <a:lnTo>
                    <a:pt x="1979320" y="0"/>
                  </a:lnTo>
                  <a:close/>
                </a:path>
              </a:pathLst>
            </a:custGeom>
            <a:solidFill>
              <a:srgbClr val="FFFD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2259779" y="1972678"/>
              <a:ext cx="37465" cy="182245"/>
            </a:xfrm>
            <a:custGeom>
              <a:avLst/>
              <a:gdLst/>
              <a:ahLst/>
              <a:cxnLst/>
              <a:rect l="l" t="t" r="r" b="b"/>
              <a:pathLst>
                <a:path w="37464" h="182244">
                  <a:moveTo>
                    <a:pt x="36982" y="0"/>
                  </a:moveTo>
                  <a:lnTo>
                    <a:pt x="34099" y="0"/>
                  </a:lnTo>
                  <a:lnTo>
                    <a:pt x="32131" y="914"/>
                  </a:lnTo>
                  <a:lnTo>
                    <a:pt x="24612" y="4622"/>
                  </a:lnTo>
                  <a:lnTo>
                    <a:pt x="17170" y="10629"/>
                  </a:lnTo>
                  <a:lnTo>
                    <a:pt x="15570" y="19900"/>
                  </a:lnTo>
                  <a:lnTo>
                    <a:pt x="15354" y="21412"/>
                  </a:lnTo>
                  <a:lnTo>
                    <a:pt x="15354" y="68567"/>
                  </a:lnTo>
                  <a:lnTo>
                    <a:pt x="15265" y="69405"/>
                  </a:lnTo>
                  <a:lnTo>
                    <a:pt x="14579" y="77381"/>
                  </a:lnTo>
                  <a:lnTo>
                    <a:pt x="9956" y="84289"/>
                  </a:lnTo>
                  <a:lnTo>
                    <a:pt x="1295" y="89065"/>
                  </a:lnTo>
                  <a:lnTo>
                    <a:pt x="88" y="89763"/>
                  </a:lnTo>
                  <a:lnTo>
                    <a:pt x="0" y="92341"/>
                  </a:lnTo>
                  <a:lnTo>
                    <a:pt x="6235" y="95834"/>
                  </a:lnTo>
                  <a:lnTo>
                    <a:pt x="13525" y="101295"/>
                  </a:lnTo>
                  <a:lnTo>
                    <a:pt x="15036" y="110794"/>
                  </a:lnTo>
                  <a:lnTo>
                    <a:pt x="15354" y="112534"/>
                  </a:lnTo>
                  <a:lnTo>
                    <a:pt x="15354" y="113525"/>
                  </a:lnTo>
                  <a:lnTo>
                    <a:pt x="15354" y="158623"/>
                  </a:lnTo>
                  <a:lnTo>
                    <a:pt x="16688" y="166187"/>
                  </a:lnTo>
                  <a:lnTo>
                    <a:pt x="20329" y="172429"/>
                  </a:lnTo>
                  <a:lnTo>
                    <a:pt x="25737" y="177444"/>
                  </a:lnTo>
                  <a:lnTo>
                    <a:pt x="32372" y="181330"/>
                  </a:lnTo>
                  <a:lnTo>
                    <a:pt x="34023" y="182168"/>
                  </a:lnTo>
                  <a:lnTo>
                    <a:pt x="36982" y="182168"/>
                  </a:lnTo>
                  <a:lnTo>
                    <a:pt x="36982" y="179285"/>
                  </a:lnTo>
                  <a:lnTo>
                    <a:pt x="36296" y="178828"/>
                  </a:lnTo>
                  <a:lnTo>
                    <a:pt x="33185" y="177317"/>
                  </a:lnTo>
                  <a:lnTo>
                    <a:pt x="23406" y="172377"/>
                  </a:lnTo>
                  <a:lnTo>
                    <a:pt x="21653" y="160375"/>
                  </a:lnTo>
                  <a:lnTo>
                    <a:pt x="21653" y="106921"/>
                  </a:lnTo>
                  <a:lnTo>
                    <a:pt x="13906" y="96964"/>
                  </a:lnTo>
                  <a:lnTo>
                    <a:pt x="9575" y="93484"/>
                  </a:lnTo>
                  <a:lnTo>
                    <a:pt x="4330" y="91122"/>
                  </a:lnTo>
                  <a:lnTo>
                    <a:pt x="13289" y="85219"/>
                  </a:lnTo>
                  <a:lnTo>
                    <a:pt x="18549" y="78868"/>
                  </a:lnTo>
                  <a:lnTo>
                    <a:pt x="21031" y="73043"/>
                  </a:lnTo>
                  <a:lnTo>
                    <a:pt x="21653" y="68719"/>
                  </a:lnTo>
                  <a:lnTo>
                    <a:pt x="21653" y="24980"/>
                  </a:lnTo>
                  <a:lnTo>
                    <a:pt x="21883" y="20624"/>
                  </a:lnTo>
                  <a:lnTo>
                    <a:pt x="23493" y="15089"/>
                  </a:lnTo>
                  <a:lnTo>
                    <a:pt x="27863" y="9069"/>
                  </a:lnTo>
                  <a:lnTo>
                    <a:pt x="36372" y="3263"/>
                  </a:lnTo>
                  <a:lnTo>
                    <a:pt x="36982" y="2959"/>
                  </a:lnTo>
                  <a:lnTo>
                    <a:pt x="369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1635625" y="2657512"/>
              <a:ext cx="1979930" cy="1385570"/>
            </a:xfrm>
            <a:custGeom>
              <a:avLst/>
              <a:gdLst/>
              <a:ahLst/>
              <a:cxnLst/>
              <a:rect l="l" t="t" r="r" b="b"/>
              <a:pathLst>
                <a:path w="1979929" h="1385570">
                  <a:moveTo>
                    <a:pt x="1979320" y="0"/>
                  </a:moveTo>
                  <a:lnTo>
                    <a:pt x="0" y="0"/>
                  </a:lnTo>
                  <a:lnTo>
                    <a:pt x="0" y="1385531"/>
                  </a:lnTo>
                  <a:lnTo>
                    <a:pt x="1979320" y="1385531"/>
                  </a:lnTo>
                  <a:lnTo>
                    <a:pt x="1979320" y="0"/>
                  </a:lnTo>
                  <a:close/>
                </a:path>
              </a:pathLst>
            </a:custGeom>
            <a:solidFill>
              <a:srgbClr val="E6E6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2504661" y="3655059"/>
              <a:ext cx="37465" cy="182245"/>
            </a:xfrm>
            <a:custGeom>
              <a:avLst/>
              <a:gdLst/>
              <a:ahLst/>
              <a:cxnLst/>
              <a:rect l="l" t="t" r="r" b="b"/>
              <a:pathLst>
                <a:path w="37464" h="182245">
                  <a:moveTo>
                    <a:pt x="36982" y="0"/>
                  </a:moveTo>
                  <a:lnTo>
                    <a:pt x="34099" y="0"/>
                  </a:lnTo>
                  <a:lnTo>
                    <a:pt x="32131" y="914"/>
                  </a:lnTo>
                  <a:lnTo>
                    <a:pt x="24612" y="4635"/>
                  </a:lnTo>
                  <a:lnTo>
                    <a:pt x="17183" y="10629"/>
                  </a:lnTo>
                  <a:lnTo>
                    <a:pt x="15582" y="19900"/>
                  </a:lnTo>
                  <a:lnTo>
                    <a:pt x="15354" y="21424"/>
                  </a:lnTo>
                  <a:lnTo>
                    <a:pt x="15354" y="68567"/>
                  </a:lnTo>
                  <a:lnTo>
                    <a:pt x="15265" y="69405"/>
                  </a:lnTo>
                  <a:lnTo>
                    <a:pt x="14579" y="77381"/>
                  </a:lnTo>
                  <a:lnTo>
                    <a:pt x="9956" y="84302"/>
                  </a:lnTo>
                  <a:lnTo>
                    <a:pt x="88" y="89763"/>
                  </a:lnTo>
                  <a:lnTo>
                    <a:pt x="0" y="92341"/>
                  </a:lnTo>
                  <a:lnTo>
                    <a:pt x="1143" y="93027"/>
                  </a:lnTo>
                  <a:lnTo>
                    <a:pt x="6235" y="95846"/>
                  </a:lnTo>
                  <a:lnTo>
                    <a:pt x="13525" y="101307"/>
                  </a:lnTo>
                  <a:lnTo>
                    <a:pt x="15049" y="110794"/>
                  </a:lnTo>
                  <a:lnTo>
                    <a:pt x="15354" y="112534"/>
                  </a:lnTo>
                  <a:lnTo>
                    <a:pt x="15354" y="113525"/>
                  </a:lnTo>
                  <a:lnTo>
                    <a:pt x="15354" y="158635"/>
                  </a:lnTo>
                  <a:lnTo>
                    <a:pt x="16688" y="166193"/>
                  </a:lnTo>
                  <a:lnTo>
                    <a:pt x="20329" y="172432"/>
                  </a:lnTo>
                  <a:lnTo>
                    <a:pt x="25737" y="177450"/>
                  </a:lnTo>
                  <a:lnTo>
                    <a:pt x="32372" y="181343"/>
                  </a:lnTo>
                  <a:lnTo>
                    <a:pt x="34023" y="182181"/>
                  </a:lnTo>
                  <a:lnTo>
                    <a:pt x="36982" y="182181"/>
                  </a:lnTo>
                  <a:lnTo>
                    <a:pt x="36982" y="179285"/>
                  </a:lnTo>
                  <a:lnTo>
                    <a:pt x="36296" y="178828"/>
                  </a:lnTo>
                  <a:lnTo>
                    <a:pt x="33185" y="177317"/>
                  </a:lnTo>
                  <a:lnTo>
                    <a:pt x="23406" y="172377"/>
                  </a:lnTo>
                  <a:lnTo>
                    <a:pt x="21653" y="160388"/>
                  </a:lnTo>
                  <a:lnTo>
                    <a:pt x="21653" y="106921"/>
                  </a:lnTo>
                  <a:lnTo>
                    <a:pt x="13906" y="96964"/>
                  </a:lnTo>
                  <a:lnTo>
                    <a:pt x="9575" y="93484"/>
                  </a:lnTo>
                  <a:lnTo>
                    <a:pt x="4330" y="91135"/>
                  </a:lnTo>
                  <a:lnTo>
                    <a:pt x="13289" y="85225"/>
                  </a:lnTo>
                  <a:lnTo>
                    <a:pt x="18549" y="78870"/>
                  </a:lnTo>
                  <a:lnTo>
                    <a:pt x="21031" y="73043"/>
                  </a:lnTo>
                  <a:lnTo>
                    <a:pt x="21653" y="68719"/>
                  </a:lnTo>
                  <a:lnTo>
                    <a:pt x="21653" y="24993"/>
                  </a:lnTo>
                  <a:lnTo>
                    <a:pt x="21883" y="20637"/>
                  </a:lnTo>
                  <a:lnTo>
                    <a:pt x="23493" y="15100"/>
                  </a:lnTo>
                  <a:lnTo>
                    <a:pt x="27863" y="9077"/>
                  </a:lnTo>
                  <a:lnTo>
                    <a:pt x="36372" y="3263"/>
                  </a:lnTo>
                  <a:lnTo>
                    <a:pt x="36982" y="2959"/>
                  </a:lnTo>
                  <a:lnTo>
                    <a:pt x="369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645965" y="1074051"/>
              <a:ext cx="989965" cy="1583690"/>
            </a:xfrm>
            <a:custGeom>
              <a:avLst/>
              <a:gdLst/>
              <a:ahLst/>
              <a:cxnLst/>
              <a:rect l="l" t="t" r="r" b="b"/>
              <a:pathLst>
                <a:path w="989964" h="1583689">
                  <a:moveTo>
                    <a:pt x="989662" y="0"/>
                  </a:moveTo>
                  <a:lnTo>
                    <a:pt x="0" y="0"/>
                  </a:lnTo>
                  <a:lnTo>
                    <a:pt x="0" y="1583461"/>
                  </a:lnTo>
                  <a:lnTo>
                    <a:pt x="989662" y="1583461"/>
                  </a:lnTo>
                  <a:lnTo>
                    <a:pt x="989662" y="0"/>
                  </a:lnTo>
                  <a:close/>
                </a:path>
              </a:pathLst>
            </a:custGeom>
            <a:solidFill>
              <a:srgbClr val="FF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851778" y="1576806"/>
              <a:ext cx="37465" cy="182245"/>
            </a:xfrm>
            <a:custGeom>
              <a:avLst/>
              <a:gdLst/>
              <a:ahLst/>
              <a:cxnLst/>
              <a:rect l="l" t="t" r="r" b="b"/>
              <a:pathLst>
                <a:path w="37465" h="182244">
                  <a:moveTo>
                    <a:pt x="36983" y="0"/>
                  </a:moveTo>
                  <a:lnTo>
                    <a:pt x="34102" y="0"/>
                  </a:lnTo>
                  <a:lnTo>
                    <a:pt x="32122" y="914"/>
                  </a:lnTo>
                  <a:lnTo>
                    <a:pt x="24616" y="4635"/>
                  </a:lnTo>
                  <a:lnTo>
                    <a:pt x="17175" y="10629"/>
                  </a:lnTo>
                  <a:lnTo>
                    <a:pt x="15572" y="19888"/>
                  </a:lnTo>
                  <a:lnTo>
                    <a:pt x="15344" y="21412"/>
                  </a:lnTo>
                  <a:lnTo>
                    <a:pt x="15344" y="68567"/>
                  </a:lnTo>
                  <a:lnTo>
                    <a:pt x="14594" y="77381"/>
                  </a:lnTo>
                  <a:lnTo>
                    <a:pt x="9961" y="84289"/>
                  </a:lnTo>
                  <a:lnTo>
                    <a:pt x="80" y="89750"/>
                  </a:lnTo>
                  <a:lnTo>
                    <a:pt x="0" y="92341"/>
                  </a:lnTo>
                  <a:lnTo>
                    <a:pt x="6235" y="95834"/>
                  </a:lnTo>
                  <a:lnTo>
                    <a:pt x="13528" y="101295"/>
                  </a:lnTo>
                  <a:lnTo>
                    <a:pt x="15041" y="110794"/>
                  </a:lnTo>
                  <a:lnTo>
                    <a:pt x="15344" y="112534"/>
                  </a:lnTo>
                  <a:lnTo>
                    <a:pt x="15344" y="113525"/>
                  </a:lnTo>
                  <a:lnTo>
                    <a:pt x="15344" y="158635"/>
                  </a:lnTo>
                  <a:lnTo>
                    <a:pt x="16678" y="166198"/>
                  </a:lnTo>
                  <a:lnTo>
                    <a:pt x="20318" y="172435"/>
                  </a:lnTo>
                  <a:lnTo>
                    <a:pt x="25723" y="177446"/>
                  </a:lnTo>
                  <a:lnTo>
                    <a:pt x="32350" y="181330"/>
                  </a:lnTo>
                  <a:lnTo>
                    <a:pt x="34027" y="182168"/>
                  </a:lnTo>
                  <a:lnTo>
                    <a:pt x="36983" y="182168"/>
                  </a:lnTo>
                  <a:lnTo>
                    <a:pt x="36983" y="179285"/>
                  </a:lnTo>
                  <a:lnTo>
                    <a:pt x="36299" y="178828"/>
                  </a:lnTo>
                  <a:lnTo>
                    <a:pt x="33188" y="177317"/>
                  </a:lnTo>
                  <a:lnTo>
                    <a:pt x="23395" y="172377"/>
                  </a:lnTo>
                  <a:lnTo>
                    <a:pt x="21644" y="160375"/>
                  </a:lnTo>
                  <a:lnTo>
                    <a:pt x="21644" y="106921"/>
                  </a:lnTo>
                  <a:lnTo>
                    <a:pt x="13896" y="96964"/>
                  </a:lnTo>
                  <a:lnTo>
                    <a:pt x="9579" y="93484"/>
                  </a:lnTo>
                  <a:lnTo>
                    <a:pt x="4330" y="91122"/>
                  </a:lnTo>
                  <a:lnTo>
                    <a:pt x="13283" y="85219"/>
                  </a:lnTo>
                  <a:lnTo>
                    <a:pt x="18540" y="78868"/>
                  </a:lnTo>
                  <a:lnTo>
                    <a:pt x="21021" y="73043"/>
                  </a:lnTo>
                  <a:lnTo>
                    <a:pt x="21644" y="68719"/>
                  </a:lnTo>
                  <a:lnTo>
                    <a:pt x="21644" y="24980"/>
                  </a:lnTo>
                  <a:lnTo>
                    <a:pt x="21874" y="20624"/>
                  </a:lnTo>
                  <a:lnTo>
                    <a:pt x="23485" y="15089"/>
                  </a:lnTo>
                  <a:lnTo>
                    <a:pt x="27858" y="9069"/>
                  </a:lnTo>
                  <a:lnTo>
                    <a:pt x="36374" y="3263"/>
                  </a:lnTo>
                  <a:lnTo>
                    <a:pt x="36983" y="2959"/>
                  </a:lnTo>
                  <a:lnTo>
                    <a:pt x="3698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2" name="object 32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45965" y="2657512"/>
              <a:ext cx="989662" cy="1385531"/>
            </a:xfrm>
            <a:prstGeom prst="rect">
              <a:avLst/>
            </a:prstGeom>
          </p:spPr>
        </p:pic>
        <p:sp>
          <p:nvSpPr>
            <p:cNvPr id="33" name="object 33" descr=""/>
            <p:cNvSpPr/>
            <p:nvPr/>
          </p:nvSpPr>
          <p:spPr>
            <a:xfrm>
              <a:off x="645965" y="3053372"/>
              <a:ext cx="2960370" cy="0"/>
            </a:xfrm>
            <a:custGeom>
              <a:avLst/>
              <a:gdLst/>
              <a:ahLst/>
              <a:cxnLst/>
              <a:rect l="l" t="t" r="r" b="b"/>
              <a:pathLst>
                <a:path w="2960370" h="0">
                  <a:moveTo>
                    <a:pt x="0" y="0"/>
                  </a:moveTo>
                  <a:lnTo>
                    <a:pt x="2960001" y="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3586218" y="3027070"/>
              <a:ext cx="24765" cy="52705"/>
            </a:xfrm>
            <a:custGeom>
              <a:avLst/>
              <a:gdLst/>
              <a:ahLst/>
              <a:cxnLst/>
              <a:rect l="l" t="t" r="r" b="b"/>
              <a:pathLst>
                <a:path w="24764" h="52705">
                  <a:moveTo>
                    <a:pt x="0" y="0"/>
                  </a:moveTo>
                  <a:lnTo>
                    <a:pt x="3857" y="8047"/>
                  </a:lnTo>
                  <a:lnTo>
                    <a:pt x="11104" y="16241"/>
                  </a:lnTo>
                  <a:lnTo>
                    <a:pt x="18968" y="22890"/>
                  </a:lnTo>
                  <a:lnTo>
                    <a:pt x="24676" y="26301"/>
                  </a:lnTo>
                  <a:lnTo>
                    <a:pt x="18968" y="29722"/>
                  </a:lnTo>
                  <a:lnTo>
                    <a:pt x="11104" y="36377"/>
                  </a:lnTo>
                  <a:lnTo>
                    <a:pt x="3857" y="44573"/>
                  </a:lnTo>
                  <a:lnTo>
                    <a:pt x="0" y="52616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1635625" y="1083043"/>
              <a:ext cx="0" cy="2960370"/>
            </a:xfrm>
            <a:custGeom>
              <a:avLst/>
              <a:gdLst/>
              <a:ahLst/>
              <a:cxnLst/>
              <a:rect l="l" t="t" r="r" b="b"/>
              <a:pathLst>
                <a:path w="0" h="2960370">
                  <a:moveTo>
                    <a:pt x="0" y="2960001"/>
                  </a:moveTo>
                  <a:lnTo>
                    <a:pt x="0" y="0"/>
                  </a:lnTo>
                </a:path>
              </a:pathLst>
            </a:custGeom>
            <a:ln w="952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1609311" y="1078115"/>
              <a:ext cx="52705" cy="24765"/>
            </a:xfrm>
            <a:custGeom>
              <a:avLst/>
              <a:gdLst/>
              <a:ahLst/>
              <a:cxnLst/>
              <a:rect l="l" t="t" r="r" b="b"/>
              <a:pathLst>
                <a:path w="52705" h="24765">
                  <a:moveTo>
                    <a:pt x="0" y="24663"/>
                  </a:moveTo>
                  <a:lnTo>
                    <a:pt x="8042" y="20806"/>
                  </a:lnTo>
                  <a:lnTo>
                    <a:pt x="16236" y="13560"/>
                  </a:lnTo>
                  <a:lnTo>
                    <a:pt x="22888" y="5700"/>
                  </a:lnTo>
                  <a:lnTo>
                    <a:pt x="26301" y="0"/>
                  </a:lnTo>
                  <a:lnTo>
                    <a:pt x="29722" y="5700"/>
                  </a:lnTo>
                  <a:lnTo>
                    <a:pt x="36377" y="13560"/>
                  </a:lnTo>
                  <a:lnTo>
                    <a:pt x="44573" y="20806"/>
                  </a:lnTo>
                  <a:lnTo>
                    <a:pt x="52616" y="24663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645965" y="2657512"/>
              <a:ext cx="2969260" cy="0"/>
            </a:xfrm>
            <a:custGeom>
              <a:avLst/>
              <a:gdLst/>
              <a:ahLst/>
              <a:cxnLst/>
              <a:rect l="l" t="t" r="r" b="b"/>
              <a:pathLst>
                <a:path w="2969260" h="0">
                  <a:moveTo>
                    <a:pt x="0" y="0"/>
                  </a:moveTo>
                  <a:lnTo>
                    <a:pt x="2968980" y="0"/>
                  </a:lnTo>
                </a:path>
              </a:pathLst>
            </a:custGeom>
            <a:ln w="6350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645965" y="1074051"/>
              <a:ext cx="2573655" cy="2573655"/>
            </a:xfrm>
            <a:custGeom>
              <a:avLst/>
              <a:gdLst/>
              <a:ahLst/>
              <a:cxnLst/>
              <a:rect l="l" t="t" r="r" b="b"/>
              <a:pathLst>
                <a:path w="2573655" h="2573654">
                  <a:moveTo>
                    <a:pt x="0" y="2573121"/>
                  </a:moveTo>
                  <a:lnTo>
                    <a:pt x="2573108" y="0"/>
                  </a:lnTo>
                </a:path>
                <a:path w="2573655" h="2573654">
                  <a:moveTo>
                    <a:pt x="395857" y="1583461"/>
                  </a:moveTo>
                  <a:lnTo>
                    <a:pt x="395857" y="1193419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1021591" y="2263673"/>
              <a:ext cx="40640" cy="19050"/>
            </a:xfrm>
            <a:custGeom>
              <a:avLst/>
              <a:gdLst/>
              <a:ahLst/>
              <a:cxnLst/>
              <a:rect l="l" t="t" r="r" b="b"/>
              <a:pathLst>
                <a:path w="40640" h="19050">
                  <a:moveTo>
                    <a:pt x="0" y="18973"/>
                  </a:moveTo>
                  <a:lnTo>
                    <a:pt x="6188" y="16007"/>
                  </a:lnTo>
                  <a:lnTo>
                    <a:pt x="12492" y="10434"/>
                  </a:lnTo>
                  <a:lnTo>
                    <a:pt x="17608" y="4388"/>
                  </a:lnTo>
                  <a:lnTo>
                    <a:pt x="20231" y="0"/>
                  </a:lnTo>
                  <a:lnTo>
                    <a:pt x="22862" y="4388"/>
                  </a:lnTo>
                  <a:lnTo>
                    <a:pt x="27981" y="10434"/>
                  </a:lnTo>
                  <a:lnTo>
                    <a:pt x="34287" y="16007"/>
                  </a:lnTo>
                  <a:lnTo>
                    <a:pt x="40476" y="18973"/>
                  </a:lnTo>
                </a:path>
              </a:pathLst>
            </a:custGeom>
            <a:ln w="50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1635625" y="3251314"/>
              <a:ext cx="390525" cy="0"/>
            </a:xfrm>
            <a:custGeom>
              <a:avLst/>
              <a:gdLst/>
              <a:ahLst/>
              <a:cxnLst/>
              <a:rect l="l" t="t" r="r" b="b"/>
              <a:pathLst>
                <a:path w="390525" h="0">
                  <a:moveTo>
                    <a:pt x="0" y="0"/>
                  </a:moveTo>
                  <a:lnTo>
                    <a:pt x="39004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2010491" y="3231083"/>
              <a:ext cx="19050" cy="40640"/>
            </a:xfrm>
            <a:custGeom>
              <a:avLst/>
              <a:gdLst/>
              <a:ahLst/>
              <a:cxnLst/>
              <a:rect l="l" t="t" r="r" b="b"/>
              <a:pathLst>
                <a:path w="19050" h="40639">
                  <a:moveTo>
                    <a:pt x="0" y="0"/>
                  </a:moveTo>
                  <a:lnTo>
                    <a:pt x="2960" y="6180"/>
                  </a:lnTo>
                  <a:lnTo>
                    <a:pt x="8532" y="12480"/>
                  </a:lnTo>
                  <a:lnTo>
                    <a:pt x="14578" y="17595"/>
                  </a:lnTo>
                  <a:lnTo>
                    <a:pt x="18961" y="20218"/>
                  </a:lnTo>
                  <a:lnTo>
                    <a:pt x="14578" y="22849"/>
                  </a:lnTo>
                  <a:lnTo>
                    <a:pt x="8532" y="27970"/>
                  </a:lnTo>
                  <a:lnTo>
                    <a:pt x="2960" y="34279"/>
                  </a:lnTo>
                  <a:lnTo>
                    <a:pt x="0" y="40474"/>
                  </a:lnTo>
                </a:path>
              </a:pathLst>
            </a:custGeom>
            <a:ln w="50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1833554" y="2069541"/>
              <a:ext cx="0" cy="390525"/>
            </a:xfrm>
            <a:custGeom>
              <a:avLst/>
              <a:gdLst/>
              <a:ahLst/>
              <a:cxnLst/>
              <a:rect l="l" t="t" r="r" b="b"/>
              <a:pathLst>
                <a:path w="0" h="390525">
                  <a:moveTo>
                    <a:pt x="0" y="390042"/>
                  </a:moveTo>
                  <a:lnTo>
                    <a:pt x="0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1813323" y="2065743"/>
              <a:ext cx="40640" cy="19050"/>
            </a:xfrm>
            <a:custGeom>
              <a:avLst/>
              <a:gdLst/>
              <a:ahLst/>
              <a:cxnLst/>
              <a:rect l="l" t="t" r="r" b="b"/>
              <a:pathLst>
                <a:path w="40639" h="19050">
                  <a:moveTo>
                    <a:pt x="0" y="18973"/>
                  </a:moveTo>
                  <a:lnTo>
                    <a:pt x="6182" y="16007"/>
                  </a:lnTo>
                  <a:lnTo>
                    <a:pt x="12487" y="10434"/>
                  </a:lnTo>
                  <a:lnTo>
                    <a:pt x="17605" y="4388"/>
                  </a:lnTo>
                  <a:lnTo>
                    <a:pt x="20231" y="0"/>
                  </a:lnTo>
                  <a:lnTo>
                    <a:pt x="22861" y="4388"/>
                  </a:lnTo>
                  <a:lnTo>
                    <a:pt x="27981" y="10434"/>
                  </a:lnTo>
                  <a:lnTo>
                    <a:pt x="34286" y="16007"/>
                  </a:lnTo>
                  <a:lnTo>
                    <a:pt x="40474" y="18973"/>
                  </a:lnTo>
                </a:path>
              </a:pathLst>
            </a:custGeom>
            <a:ln w="50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1833554" y="2459583"/>
              <a:ext cx="390525" cy="0"/>
            </a:xfrm>
            <a:custGeom>
              <a:avLst/>
              <a:gdLst/>
              <a:ahLst/>
              <a:cxnLst/>
              <a:rect l="l" t="t" r="r" b="b"/>
              <a:pathLst>
                <a:path w="390525" h="0">
                  <a:moveTo>
                    <a:pt x="0" y="0"/>
                  </a:moveTo>
                  <a:lnTo>
                    <a:pt x="390042" y="0"/>
                  </a:lnTo>
                </a:path>
              </a:pathLst>
            </a:custGeom>
            <a:ln w="635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2208420" y="2439352"/>
              <a:ext cx="19050" cy="40640"/>
            </a:xfrm>
            <a:custGeom>
              <a:avLst/>
              <a:gdLst/>
              <a:ahLst/>
              <a:cxnLst/>
              <a:rect l="l" t="t" r="r" b="b"/>
              <a:pathLst>
                <a:path w="19050" h="40639">
                  <a:moveTo>
                    <a:pt x="0" y="0"/>
                  </a:moveTo>
                  <a:lnTo>
                    <a:pt x="2966" y="6186"/>
                  </a:lnTo>
                  <a:lnTo>
                    <a:pt x="8537" y="12487"/>
                  </a:lnTo>
                  <a:lnTo>
                    <a:pt x="14580" y="17602"/>
                  </a:lnTo>
                  <a:lnTo>
                    <a:pt x="18961" y="20231"/>
                  </a:lnTo>
                  <a:lnTo>
                    <a:pt x="14580" y="22861"/>
                  </a:lnTo>
                  <a:lnTo>
                    <a:pt x="8537" y="27981"/>
                  </a:lnTo>
                  <a:lnTo>
                    <a:pt x="2966" y="34286"/>
                  </a:lnTo>
                  <a:lnTo>
                    <a:pt x="0" y="40474"/>
                  </a:lnTo>
                </a:path>
              </a:pathLst>
            </a:custGeom>
            <a:ln w="508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6" name="object 46" descr=""/>
          <p:cNvSpPr txBox="1"/>
          <p:nvPr/>
        </p:nvSpPr>
        <p:spPr>
          <a:xfrm>
            <a:off x="2218123" y="1401591"/>
            <a:ext cx="15557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600" spc="-25">
                <a:latin typeface="Arial"/>
                <a:cs typeface="Arial"/>
              </a:rPr>
              <a:t>A</a:t>
            </a:r>
            <a:r>
              <a:rPr dirty="0" baseline="-27777" sz="600" spc="-37">
                <a:latin typeface="Arial"/>
                <a:cs typeface="Arial"/>
              </a:rPr>
              <a:t>1</a:t>
            </a:r>
            <a:endParaRPr baseline="-27777" sz="600">
              <a:latin typeface="Arial"/>
              <a:cs typeface="Aria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844288" y="1777200"/>
            <a:ext cx="15938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600" spc="-25">
                <a:latin typeface="Arial"/>
                <a:cs typeface="Arial"/>
              </a:rPr>
              <a:t>B</a:t>
            </a:r>
            <a:r>
              <a:rPr dirty="0" baseline="-27777" sz="600" spc="-37">
                <a:latin typeface="Arial"/>
                <a:cs typeface="Arial"/>
              </a:rPr>
              <a:t>1</a:t>
            </a:r>
            <a:endParaRPr baseline="-27777" sz="600">
              <a:latin typeface="Arial"/>
              <a:cs typeface="Aria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306597" y="2038942"/>
            <a:ext cx="877569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00" spc="-10">
                <a:latin typeface="Segoe UI Symbol"/>
                <a:cs typeface="Segoe UI Symbol"/>
              </a:rPr>
              <a:t>β</a:t>
            </a:r>
            <a:r>
              <a:rPr dirty="0" baseline="41666" sz="600" spc="-15">
                <a:latin typeface="Arial"/>
                <a:cs typeface="Arial"/>
              </a:rPr>
              <a:t>T</a:t>
            </a:r>
            <a:r>
              <a:rPr dirty="0" baseline="41666" sz="600">
                <a:latin typeface="Arial"/>
                <a:cs typeface="Arial"/>
              </a:rPr>
              <a:t> </a:t>
            </a:r>
            <a:r>
              <a:rPr dirty="0" sz="600">
                <a:latin typeface="Tahoma"/>
                <a:cs typeface="Tahoma"/>
              </a:rPr>
              <a:t>∆</a:t>
            </a:r>
            <a:r>
              <a:rPr dirty="0" sz="600">
                <a:latin typeface="Arial"/>
                <a:cs typeface="Arial"/>
              </a:rPr>
              <a:t>x</a:t>
            </a:r>
            <a:r>
              <a:rPr dirty="0" sz="600" spc="180">
                <a:latin typeface="Arial"/>
                <a:cs typeface="Arial"/>
              </a:rPr>
              <a:t> </a:t>
            </a:r>
            <a:r>
              <a:rPr dirty="0" sz="600">
                <a:latin typeface="Arial"/>
                <a:cs typeface="Arial"/>
              </a:rPr>
              <a:t>&lt;</a:t>
            </a:r>
            <a:r>
              <a:rPr dirty="0" sz="600" spc="10">
                <a:latin typeface="Arial"/>
                <a:cs typeface="Arial"/>
              </a:rPr>
              <a:t> </a:t>
            </a:r>
            <a:r>
              <a:rPr dirty="0" sz="600">
                <a:latin typeface="Arial"/>
                <a:cs typeface="Arial"/>
              </a:rPr>
              <a:t>y</a:t>
            </a:r>
            <a:r>
              <a:rPr dirty="0" sz="600" spc="400">
                <a:latin typeface="Arial"/>
                <a:cs typeface="Arial"/>
              </a:rPr>
              <a:t> </a:t>
            </a:r>
            <a:r>
              <a:rPr dirty="0" sz="600">
                <a:latin typeface="Arial"/>
                <a:cs typeface="Arial"/>
              </a:rPr>
              <a:t>&lt;</a:t>
            </a:r>
            <a:r>
              <a:rPr dirty="0" sz="600" spc="5">
                <a:latin typeface="Arial"/>
                <a:cs typeface="Arial"/>
              </a:rPr>
              <a:t> </a:t>
            </a:r>
            <a:r>
              <a:rPr dirty="0" sz="600">
                <a:latin typeface="Arial"/>
                <a:cs typeface="Arial"/>
              </a:rPr>
              <a:t>y</a:t>
            </a:r>
            <a:r>
              <a:rPr dirty="0" sz="600" spc="405">
                <a:latin typeface="Arial"/>
                <a:cs typeface="Arial"/>
              </a:rPr>
              <a:t> </a:t>
            </a:r>
            <a:r>
              <a:rPr dirty="0" sz="600">
                <a:latin typeface="Arial"/>
                <a:cs typeface="Arial"/>
              </a:rPr>
              <a:t>+</a:t>
            </a:r>
            <a:r>
              <a:rPr dirty="0" sz="600" spc="5">
                <a:latin typeface="Arial"/>
                <a:cs typeface="Arial"/>
              </a:rPr>
              <a:t> </a:t>
            </a:r>
            <a:r>
              <a:rPr dirty="0" sz="600" spc="-20">
                <a:latin typeface="Segoe UI Symbol"/>
                <a:cs typeface="Segoe UI Symbol"/>
              </a:rPr>
              <a:t>β</a:t>
            </a:r>
            <a:r>
              <a:rPr dirty="0" baseline="41666" sz="600" spc="-30">
                <a:latin typeface="Arial"/>
                <a:cs typeface="Arial"/>
              </a:rPr>
              <a:t>T</a:t>
            </a:r>
            <a:r>
              <a:rPr dirty="0" sz="600" spc="-20">
                <a:latin typeface="Tahoma"/>
                <a:cs typeface="Tahoma"/>
              </a:rPr>
              <a:t>∆</a:t>
            </a:r>
            <a:r>
              <a:rPr dirty="0" sz="600" spc="-20">
                <a:latin typeface="Arial"/>
                <a:cs typeface="Arial"/>
              </a:rPr>
              <a:t>x</a:t>
            </a:r>
            <a:endParaRPr sz="600">
              <a:latin typeface="Arial"/>
              <a:cs typeface="Aria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509316" y="2089732"/>
            <a:ext cx="677545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35635" algn="l"/>
              </a:tabLst>
            </a:pPr>
            <a:r>
              <a:rPr dirty="0" sz="400">
                <a:latin typeface="Arial"/>
                <a:cs typeface="Arial"/>
              </a:rPr>
              <a:t>n</a:t>
            </a:r>
            <a:r>
              <a:rPr dirty="0" sz="400" spc="350">
                <a:latin typeface="Arial"/>
                <a:cs typeface="Arial"/>
              </a:rPr>
              <a:t>  </a:t>
            </a:r>
            <a:r>
              <a:rPr dirty="0" sz="400">
                <a:latin typeface="Arial"/>
                <a:cs typeface="Arial"/>
              </a:rPr>
              <a:t>n2</a:t>
            </a:r>
            <a:r>
              <a:rPr dirty="0" sz="400" spc="355">
                <a:latin typeface="Arial"/>
                <a:cs typeface="Arial"/>
              </a:rPr>
              <a:t>  </a:t>
            </a:r>
            <a:r>
              <a:rPr dirty="0" sz="400" spc="-25">
                <a:latin typeface="Arial"/>
                <a:cs typeface="Arial"/>
              </a:rPr>
              <a:t>n1</a:t>
            </a:r>
            <a:r>
              <a:rPr dirty="0" sz="400">
                <a:latin typeface="Arial"/>
                <a:cs typeface="Arial"/>
              </a:rPr>
              <a:t>	</a:t>
            </a:r>
            <a:r>
              <a:rPr dirty="0" sz="400" spc="-50">
                <a:latin typeface="Arial"/>
                <a:cs typeface="Arial"/>
              </a:rPr>
              <a:t>n</a:t>
            </a:r>
            <a:endParaRPr sz="400">
              <a:latin typeface="Arial"/>
              <a:cs typeface="Aria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227823" y="2393441"/>
            <a:ext cx="544830" cy="137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ts val="560"/>
              </a:lnSpc>
              <a:spcBef>
                <a:spcPts val="100"/>
              </a:spcBef>
            </a:pPr>
            <a:r>
              <a:rPr dirty="0" sz="600">
                <a:latin typeface="Arial"/>
                <a:cs typeface="Arial"/>
              </a:rPr>
              <a:t>–</a:t>
            </a:r>
            <a:r>
              <a:rPr dirty="0" sz="600" spc="5">
                <a:latin typeface="Arial"/>
                <a:cs typeface="Arial"/>
              </a:rPr>
              <a:t> </a:t>
            </a:r>
            <a:r>
              <a:rPr dirty="0" sz="600">
                <a:latin typeface="Arial"/>
                <a:cs typeface="Arial"/>
              </a:rPr>
              <a:t>(</a:t>
            </a:r>
            <a:r>
              <a:rPr dirty="0" sz="600">
                <a:latin typeface="Tahoma"/>
                <a:cs typeface="Tahoma"/>
              </a:rPr>
              <a:t>∆</a:t>
            </a:r>
            <a:r>
              <a:rPr dirty="0" sz="600">
                <a:latin typeface="Arial"/>
                <a:cs typeface="Arial"/>
              </a:rPr>
              <a:t>y</a:t>
            </a:r>
            <a:r>
              <a:rPr dirty="0" sz="600" spc="-55">
                <a:latin typeface="Arial"/>
                <a:cs typeface="Arial"/>
              </a:rPr>
              <a:t> </a:t>
            </a:r>
            <a:r>
              <a:rPr dirty="0" sz="600">
                <a:latin typeface="Arial"/>
                <a:cs typeface="Arial"/>
              </a:rPr>
              <a:t>–</a:t>
            </a:r>
            <a:r>
              <a:rPr dirty="0" sz="600" spc="10">
                <a:latin typeface="Arial"/>
                <a:cs typeface="Arial"/>
              </a:rPr>
              <a:t> </a:t>
            </a:r>
            <a:r>
              <a:rPr dirty="0" sz="600">
                <a:latin typeface="Segoe UI Symbol"/>
                <a:cs typeface="Segoe UI Symbol"/>
              </a:rPr>
              <a:t>β</a:t>
            </a:r>
            <a:r>
              <a:rPr dirty="0" baseline="41666" sz="600">
                <a:latin typeface="Arial"/>
                <a:cs typeface="Arial"/>
              </a:rPr>
              <a:t>T</a:t>
            </a:r>
            <a:r>
              <a:rPr dirty="0" sz="600">
                <a:latin typeface="Tahoma"/>
                <a:cs typeface="Tahoma"/>
              </a:rPr>
              <a:t>∆</a:t>
            </a:r>
            <a:r>
              <a:rPr dirty="0" sz="600">
                <a:latin typeface="Arial"/>
                <a:cs typeface="Arial"/>
              </a:rPr>
              <a:t>x</a:t>
            </a:r>
            <a:r>
              <a:rPr dirty="0" sz="600" spc="65">
                <a:latin typeface="Arial"/>
                <a:cs typeface="Arial"/>
              </a:rPr>
              <a:t> </a:t>
            </a:r>
            <a:r>
              <a:rPr dirty="0" sz="600" spc="-50">
                <a:latin typeface="Arial"/>
                <a:cs typeface="Arial"/>
              </a:rPr>
              <a:t>)</a:t>
            </a:r>
            <a:endParaRPr sz="600">
              <a:latin typeface="Arial"/>
              <a:cs typeface="Arial"/>
            </a:endParaRPr>
          </a:p>
          <a:p>
            <a:pPr algn="r" marR="55244">
              <a:lnSpc>
                <a:spcPts val="320"/>
              </a:lnSpc>
            </a:pPr>
            <a:r>
              <a:rPr dirty="0" sz="400" spc="-5">
                <a:latin typeface="Arial"/>
                <a:cs typeface="Arial"/>
              </a:rPr>
              <a:t>n</a:t>
            </a:r>
            <a:endParaRPr sz="400">
              <a:latin typeface="Arial"/>
              <a:cs typeface="Aria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811905" y="3479564"/>
            <a:ext cx="16002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00" spc="-25">
                <a:latin typeface="Arial"/>
                <a:cs typeface="Arial"/>
              </a:rPr>
              <a:t>B</a:t>
            </a:r>
            <a:r>
              <a:rPr dirty="0" baseline="-27777" sz="600" spc="-37">
                <a:latin typeface="Arial"/>
                <a:cs typeface="Arial"/>
              </a:rPr>
              <a:t>2</a:t>
            </a:r>
            <a:endParaRPr baseline="-27777" sz="600">
              <a:latin typeface="Arial"/>
              <a:cs typeface="Aria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898582" y="1361723"/>
            <a:ext cx="386715" cy="287655"/>
          </a:xfrm>
          <a:prstGeom prst="rect">
            <a:avLst/>
          </a:prstGeom>
        </p:spPr>
        <p:txBody>
          <a:bodyPr wrap="square" lIns="0" tIns="52069" rIns="0" bIns="0" rtlCol="0" vert="horz">
            <a:spAutoFit/>
          </a:bodyPr>
          <a:lstStyle/>
          <a:p>
            <a:pPr algn="r" marR="30480">
              <a:lnSpc>
                <a:spcPct val="100000"/>
              </a:lnSpc>
              <a:spcBef>
                <a:spcPts val="409"/>
              </a:spcBef>
            </a:pPr>
            <a:r>
              <a:rPr dirty="0" sz="600" spc="-25">
                <a:latin typeface="Arial"/>
                <a:cs typeface="Arial"/>
              </a:rPr>
              <a:t>A</a:t>
            </a:r>
            <a:r>
              <a:rPr dirty="0" baseline="-27777" sz="600" spc="-37">
                <a:latin typeface="Arial"/>
                <a:cs typeface="Arial"/>
              </a:rPr>
              <a:t>2</a:t>
            </a:r>
            <a:endParaRPr baseline="-27777" sz="60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310"/>
              </a:spcBef>
            </a:pPr>
            <a:r>
              <a:rPr dirty="0" sz="600">
                <a:latin typeface="Arial"/>
                <a:cs typeface="Arial"/>
              </a:rPr>
              <a:t>y</a:t>
            </a:r>
            <a:r>
              <a:rPr dirty="0" baseline="-27777" sz="600">
                <a:latin typeface="Arial"/>
                <a:cs typeface="Arial"/>
              </a:rPr>
              <a:t>n1 </a:t>
            </a:r>
            <a:r>
              <a:rPr dirty="0" sz="600" spc="30">
                <a:latin typeface="Tahoma"/>
                <a:cs typeface="Tahoma"/>
              </a:rPr>
              <a:t>=0 </a:t>
            </a:r>
            <a:endParaRPr sz="600">
              <a:latin typeface="Tahoma"/>
              <a:cs typeface="Tahoma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875629" y="1532304"/>
            <a:ext cx="31813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Arial"/>
                <a:cs typeface="Arial"/>
              </a:rPr>
              <a:t>y</a:t>
            </a:r>
            <a:r>
              <a:rPr dirty="0" baseline="-27777" sz="600">
                <a:latin typeface="Arial"/>
                <a:cs typeface="Arial"/>
              </a:rPr>
              <a:t>n1 </a:t>
            </a:r>
            <a:r>
              <a:rPr dirty="0" sz="600" spc="30">
                <a:latin typeface="Tahoma"/>
                <a:cs typeface="Tahoma"/>
              </a:rPr>
              <a:t>&gt;0 </a:t>
            </a:r>
            <a:endParaRPr sz="600">
              <a:latin typeface="Tahoma"/>
              <a:cs typeface="Tahoma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557752" y="3601870"/>
            <a:ext cx="31813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Arial"/>
                <a:cs typeface="Arial"/>
              </a:rPr>
              <a:t>y</a:t>
            </a:r>
            <a:r>
              <a:rPr dirty="0" baseline="-27777" sz="600">
                <a:latin typeface="Arial"/>
                <a:cs typeface="Arial"/>
              </a:rPr>
              <a:t>n1 </a:t>
            </a:r>
            <a:r>
              <a:rPr dirty="0" sz="600" spc="30">
                <a:latin typeface="Tahoma"/>
                <a:cs typeface="Tahoma"/>
              </a:rPr>
              <a:t>&gt;0 </a:t>
            </a:r>
            <a:endParaRPr sz="600">
              <a:latin typeface="Tahoma"/>
              <a:cs typeface="Tahoma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040470" y="3191715"/>
            <a:ext cx="1708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18518" sz="900" spc="-37">
                <a:latin typeface="Arial"/>
                <a:cs typeface="Arial"/>
              </a:rPr>
              <a:t>y</a:t>
            </a:r>
            <a:r>
              <a:rPr dirty="0" sz="400" spc="-25">
                <a:latin typeface="Arial"/>
                <a:cs typeface="Arial"/>
              </a:rPr>
              <a:t>n1</a:t>
            </a:r>
            <a:endParaRPr sz="400">
              <a:latin typeface="Arial"/>
              <a:cs typeface="Aria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571205" y="939586"/>
            <a:ext cx="1708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00" spc="-20">
                <a:latin typeface="Arial"/>
                <a:cs typeface="Arial"/>
              </a:rPr>
              <a:t>y*</a:t>
            </a:r>
            <a:r>
              <a:rPr dirty="0" baseline="-27777" sz="600" spc="-30">
                <a:latin typeface="Arial"/>
                <a:cs typeface="Arial"/>
              </a:rPr>
              <a:t>n2</a:t>
            </a:r>
            <a:endParaRPr baseline="-27777" sz="600">
              <a:latin typeface="Arial"/>
              <a:cs typeface="Aria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632718" y="2964512"/>
            <a:ext cx="1708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00" spc="-20">
                <a:latin typeface="Arial"/>
                <a:cs typeface="Arial"/>
              </a:rPr>
              <a:t>y*</a:t>
            </a:r>
            <a:r>
              <a:rPr dirty="0" baseline="-27777" sz="600" spc="-30">
                <a:latin typeface="Arial"/>
                <a:cs typeface="Arial"/>
              </a:rPr>
              <a:t>n1</a:t>
            </a:r>
            <a:endParaRPr baseline="-27777" sz="600">
              <a:latin typeface="Arial"/>
              <a:cs typeface="Arial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632729" y="6357417"/>
            <a:ext cx="1708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00" spc="-20">
                <a:latin typeface="Arial"/>
                <a:cs typeface="Arial"/>
              </a:rPr>
              <a:t>y*</a:t>
            </a:r>
            <a:r>
              <a:rPr dirty="0" baseline="-27777" sz="600" spc="-30">
                <a:latin typeface="Arial"/>
                <a:cs typeface="Arial"/>
              </a:rPr>
              <a:t>n1</a:t>
            </a:r>
            <a:endParaRPr baseline="-27777" sz="600">
              <a:latin typeface="Arial"/>
              <a:cs typeface="Aria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514588" y="4075686"/>
            <a:ext cx="864235" cy="3365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13995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"/>
                <a:cs typeface="Arial"/>
              </a:rPr>
              <a:t>(a)</a:t>
            </a:r>
            <a:r>
              <a:rPr dirty="0" sz="800" spc="-45">
                <a:latin typeface="Arial"/>
                <a:cs typeface="Arial"/>
              </a:rPr>
              <a:t> </a:t>
            </a:r>
            <a:r>
              <a:rPr dirty="0" sz="800">
                <a:latin typeface="Segoe UI Symbol"/>
                <a:cs typeface="Segoe UI Symbol"/>
              </a:rPr>
              <a:t>β</a:t>
            </a:r>
            <a:r>
              <a:rPr dirty="0" baseline="27777" sz="900">
                <a:latin typeface="Arial"/>
                <a:cs typeface="Arial"/>
              </a:rPr>
              <a:t>T</a:t>
            </a:r>
            <a:r>
              <a:rPr dirty="0" baseline="27777" sz="900" spc="22">
                <a:latin typeface="Arial"/>
                <a:cs typeface="Arial"/>
              </a:rPr>
              <a:t> </a:t>
            </a:r>
            <a:r>
              <a:rPr dirty="0" sz="800">
                <a:latin typeface="Tahoma"/>
                <a:cs typeface="Tahoma"/>
              </a:rPr>
              <a:t>∆</a:t>
            </a:r>
            <a:r>
              <a:rPr dirty="0" sz="800">
                <a:latin typeface="Arial"/>
                <a:cs typeface="Arial"/>
              </a:rPr>
              <a:t>x</a:t>
            </a:r>
            <a:r>
              <a:rPr dirty="0" baseline="-18518" sz="900">
                <a:latin typeface="Arial"/>
                <a:cs typeface="Arial"/>
              </a:rPr>
              <a:t>n</a:t>
            </a:r>
            <a:r>
              <a:rPr dirty="0" baseline="-18518" sz="900" spc="22">
                <a:latin typeface="Arial"/>
                <a:cs typeface="Arial"/>
              </a:rPr>
              <a:t> </a:t>
            </a:r>
            <a:r>
              <a:rPr dirty="0" sz="800">
                <a:latin typeface="Arial"/>
                <a:cs typeface="Arial"/>
              </a:rPr>
              <a:t>&gt;</a:t>
            </a:r>
            <a:r>
              <a:rPr dirty="0" sz="800" spc="25">
                <a:latin typeface="Arial"/>
                <a:cs typeface="Arial"/>
              </a:rPr>
              <a:t> </a:t>
            </a:r>
            <a:r>
              <a:rPr dirty="0" sz="800" spc="-50">
                <a:latin typeface="Arial"/>
                <a:cs typeface="Arial"/>
              </a:rPr>
              <a:t>0</a:t>
            </a:r>
            <a:endParaRPr sz="800">
              <a:latin typeface="Arial"/>
              <a:cs typeface="Arial"/>
            </a:endParaRPr>
          </a:p>
          <a:p>
            <a:pPr marL="50800">
              <a:lnSpc>
                <a:spcPct val="100000"/>
              </a:lnSpc>
              <a:spcBef>
                <a:spcPts val="765"/>
              </a:spcBef>
            </a:pPr>
            <a:r>
              <a:rPr dirty="0" sz="600" spc="-20">
                <a:latin typeface="Arial"/>
                <a:cs typeface="Arial"/>
              </a:rPr>
              <a:t>y*</a:t>
            </a:r>
            <a:r>
              <a:rPr dirty="0" baseline="-27777" sz="600" spc="-30">
                <a:latin typeface="Arial"/>
                <a:cs typeface="Arial"/>
              </a:rPr>
              <a:t>n2</a:t>
            </a:r>
            <a:endParaRPr baseline="-27777" sz="600">
              <a:latin typeface="Arial"/>
              <a:cs typeface="Aria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324347" y="1908929"/>
            <a:ext cx="31813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Arial"/>
                <a:cs typeface="Arial"/>
              </a:rPr>
              <a:t>y</a:t>
            </a:r>
            <a:r>
              <a:rPr dirty="0" baseline="-27777" sz="600">
                <a:latin typeface="Arial"/>
                <a:cs typeface="Arial"/>
              </a:rPr>
              <a:t>n1 </a:t>
            </a:r>
            <a:r>
              <a:rPr dirty="0" sz="600" spc="30">
                <a:latin typeface="Tahoma"/>
                <a:cs typeface="Tahoma"/>
              </a:rPr>
              <a:t>&gt;0 </a:t>
            </a:r>
            <a:endParaRPr sz="600">
              <a:latin typeface="Tahoma"/>
              <a:cs typeface="Tahoma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868527" y="1643098"/>
            <a:ext cx="62865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Arial"/>
                <a:cs typeface="Arial"/>
              </a:rPr>
              <a:t>y</a:t>
            </a:r>
            <a:r>
              <a:rPr dirty="0" sz="600" spc="170">
                <a:latin typeface="Arial"/>
                <a:cs typeface="Arial"/>
              </a:rPr>
              <a:t>  </a:t>
            </a:r>
            <a:r>
              <a:rPr dirty="0" sz="600" spc="-35">
                <a:latin typeface="Tahoma"/>
                <a:cs typeface="Tahoma"/>
              </a:rPr>
              <a:t>&gt; </a:t>
            </a:r>
            <a:r>
              <a:rPr dirty="0" sz="600">
                <a:latin typeface="Arial"/>
                <a:cs typeface="Arial"/>
              </a:rPr>
              <a:t>y</a:t>
            </a:r>
            <a:r>
              <a:rPr dirty="0" sz="600" spc="390">
                <a:latin typeface="Arial"/>
                <a:cs typeface="Arial"/>
              </a:rPr>
              <a:t> </a:t>
            </a:r>
            <a:r>
              <a:rPr dirty="0" sz="600" spc="-40">
                <a:latin typeface="Tahoma"/>
                <a:cs typeface="Tahoma"/>
              </a:rPr>
              <a:t>+ </a:t>
            </a:r>
            <a:r>
              <a:rPr dirty="0" sz="600" spc="-10">
                <a:latin typeface="Segoe UI Symbol"/>
                <a:cs typeface="Segoe UI Symbol"/>
              </a:rPr>
              <a:t>β</a:t>
            </a:r>
            <a:r>
              <a:rPr dirty="0" baseline="41666" sz="600" spc="-15">
                <a:latin typeface="Arial"/>
                <a:cs typeface="Arial"/>
              </a:rPr>
              <a:t>T</a:t>
            </a:r>
            <a:r>
              <a:rPr dirty="0" baseline="41666" sz="600" spc="-7">
                <a:latin typeface="Arial"/>
                <a:cs typeface="Arial"/>
              </a:rPr>
              <a:t> </a:t>
            </a:r>
            <a:r>
              <a:rPr dirty="0" sz="600" spc="-25">
                <a:latin typeface="Tahoma"/>
                <a:cs typeface="Tahoma"/>
              </a:rPr>
              <a:t>∆</a:t>
            </a:r>
            <a:r>
              <a:rPr dirty="0" sz="600" spc="-25">
                <a:latin typeface="Arial"/>
                <a:cs typeface="Arial"/>
              </a:rPr>
              <a:t>x</a:t>
            </a:r>
            <a:endParaRPr sz="600">
              <a:latin typeface="Arial"/>
              <a:cs typeface="Arial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932007" y="1693874"/>
            <a:ext cx="568325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07645" algn="l"/>
                <a:tab pos="526415" algn="l"/>
              </a:tabLst>
            </a:pPr>
            <a:r>
              <a:rPr dirty="0" sz="400" spc="-25">
                <a:latin typeface="Arial"/>
                <a:cs typeface="Arial"/>
              </a:rPr>
              <a:t>n2</a:t>
            </a:r>
            <a:r>
              <a:rPr dirty="0" sz="400">
                <a:latin typeface="Arial"/>
                <a:cs typeface="Arial"/>
              </a:rPr>
              <a:t>	</a:t>
            </a:r>
            <a:r>
              <a:rPr dirty="0" sz="400" spc="-25">
                <a:latin typeface="Arial"/>
                <a:cs typeface="Arial"/>
              </a:rPr>
              <a:t>n1</a:t>
            </a:r>
            <a:r>
              <a:rPr dirty="0" sz="400">
                <a:latin typeface="Arial"/>
                <a:cs typeface="Arial"/>
              </a:rPr>
              <a:t>	</a:t>
            </a:r>
            <a:r>
              <a:rPr dirty="0" sz="400" spc="-50">
                <a:latin typeface="Arial"/>
                <a:cs typeface="Arial"/>
              </a:rPr>
              <a:t>n</a:t>
            </a:r>
            <a:endParaRPr sz="400">
              <a:latin typeface="Arial"/>
              <a:cs typeface="Arial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353523" y="5074509"/>
            <a:ext cx="47942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Arial"/>
                <a:cs typeface="Arial"/>
              </a:rPr>
              <a:t>y</a:t>
            </a:r>
            <a:r>
              <a:rPr dirty="0" sz="600" spc="390">
                <a:latin typeface="Arial"/>
                <a:cs typeface="Arial"/>
              </a:rPr>
              <a:t> </a:t>
            </a:r>
            <a:r>
              <a:rPr dirty="0" sz="600" spc="-30">
                <a:latin typeface="Tahoma"/>
                <a:cs typeface="Tahoma"/>
              </a:rPr>
              <a:t>&gt;</a:t>
            </a:r>
            <a:r>
              <a:rPr dirty="0" sz="600" spc="-25">
                <a:latin typeface="Tahoma"/>
                <a:cs typeface="Tahoma"/>
              </a:rPr>
              <a:t> </a:t>
            </a:r>
            <a:r>
              <a:rPr dirty="0" sz="600" spc="-30">
                <a:latin typeface="Tahoma"/>
                <a:cs typeface="Tahoma"/>
              </a:rPr>
              <a:t>–</a:t>
            </a:r>
            <a:r>
              <a:rPr dirty="0" sz="600" spc="-40">
                <a:latin typeface="Tahoma"/>
                <a:cs typeface="Tahoma"/>
              </a:rPr>
              <a:t> </a:t>
            </a:r>
            <a:r>
              <a:rPr dirty="0" sz="600" spc="-20">
                <a:latin typeface="Segoe UI Symbol"/>
                <a:cs typeface="Segoe UI Symbol"/>
              </a:rPr>
              <a:t>β</a:t>
            </a:r>
            <a:r>
              <a:rPr dirty="0" baseline="41666" sz="600" spc="-30">
                <a:latin typeface="Arial"/>
                <a:cs typeface="Arial"/>
              </a:rPr>
              <a:t>T</a:t>
            </a:r>
            <a:r>
              <a:rPr dirty="0" sz="600" spc="-20">
                <a:latin typeface="Tahoma"/>
                <a:cs typeface="Tahoma"/>
              </a:rPr>
              <a:t>∆</a:t>
            </a:r>
            <a:r>
              <a:rPr dirty="0" sz="600" spc="-20">
                <a:latin typeface="Arial"/>
                <a:cs typeface="Arial"/>
              </a:rPr>
              <a:t>x</a:t>
            </a:r>
            <a:endParaRPr sz="600">
              <a:latin typeface="Arial"/>
              <a:cs typeface="Aria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417008" y="5125289"/>
            <a:ext cx="418465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77190" algn="l"/>
              </a:tabLst>
            </a:pPr>
            <a:r>
              <a:rPr dirty="0" sz="400" spc="-25">
                <a:latin typeface="Arial"/>
                <a:cs typeface="Arial"/>
              </a:rPr>
              <a:t>n1</a:t>
            </a:r>
            <a:r>
              <a:rPr dirty="0" sz="400">
                <a:latin typeface="Arial"/>
                <a:cs typeface="Arial"/>
              </a:rPr>
              <a:t>	</a:t>
            </a:r>
            <a:r>
              <a:rPr dirty="0" sz="400" spc="-50">
                <a:latin typeface="Arial"/>
                <a:cs typeface="Arial"/>
              </a:rPr>
              <a:t>n</a:t>
            </a:r>
            <a:endParaRPr sz="400">
              <a:latin typeface="Arial"/>
              <a:cs typeface="Aria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346399" y="5210692"/>
            <a:ext cx="60007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Arial"/>
                <a:cs typeface="Arial"/>
              </a:rPr>
              <a:t>y</a:t>
            </a:r>
            <a:r>
              <a:rPr dirty="0" sz="600" spc="395">
                <a:latin typeface="Arial"/>
                <a:cs typeface="Arial"/>
              </a:rPr>
              <a:t> </a:t>
            </a:r>
            <a:r>
              <a:rPr dirty="0" sz="600" spc="-35">
                <a:latin typeface="Tahoma"/>
                <a:cs typeface="Tahoma"/>
              </a:rPr>
              <a:t>&gt;</a:t>
            </a:r>
            <a:r>
              <a:rPr dirty="0" sz="600" spc="-40">
                <a:latin typeface="Tahoma"/>
                <a:cs typeface="Tahoma"/>
              </a:rPr>
              <a:t> </a:t>
            </a:r>
            <a:r>
              <a:rPr dirty="0" sz="600">
                <a:latin typeface="Arial"/>
                <a:cs typeface="Arial"/>
              </a:rPr>
              <a:t>y</a:t>
            </a:r>
            <a:r>
              <a:rPr dirty="0" sz="600" spc="395">
                <a:latin typeface="Arial"/>
                <a:cs typeface="Arial"/>
              </a:rPr>
              <a:t> </a:t>
            </a:r>
            <a:r>
              <a:rPr dirty="0" sz="600" spc="-40">
                <a:latin typeface="Tahoma"/>
                <a:cs typeface="Tahoma"/>
              </a:rPr>
              <a:t>+ </a:t>
            </a:r>
            <a:r>
              <a:rPr dirty="0" sz="600" spc="-20">
                <a:latin typeface="Segoe UI Symbol"/>
                <a:cs typeface="Segoe UI Symbol"/>
              </a:rPr>
              <a:t>β</a:t>
            </a:r>
            <a:r>
              <a:rPr dirty="0" baseline="41666" sz="600" spc="-30">
                <a:latin typeface="Arial"/>
                <a:cs typeface="Arial"/>
              </a:rPr>
              <a:t>T</a:t>
            </a:r>
            <a:r>
              <a:rPr dirty="0" sz="600" spc="-20">
                <a:latin typeface="Tahoma"/>
                <a:cs typeface="Tahoma"/>
              </a:rPr>
              <a:t>∆</a:t>
            </a:r>
            <a:r>
              <a:rPr dirty="0" sz="600" spc="-20">
                <a:latin typeface="Arial"/>
                <a:cs typeface="Arial"/>
              </a:rPr>
              <a:t>x</a:t>
            </a:r>
            <a:endParaRPr sz="600">
              <a:latin typeface="Arial"/>
              <a:cs typeface="Aria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409889" y="5261472"/>
            <a:ext cx="539115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97840" algn="l"/>
              </a:tabLst>
            </a:pPr>
            <a:r>
              <a:rPr dirty="0" sz="400">
                <a:latin typeface="Arial"/>
                <a:cs typeface="Arial"/>
              </a:rPr>
              <a:t>n2</a:t>
            </a:r>
            <a:r>
              <a:rPr dirty="0" sz="400" spc="370">
                <a:latin typeface="Arial"/>
                <a:cs typeface="Arial"/>
              </a:rPr>
              <a:t>  </a:t>
            </a:r>
            <a:r>
              <a:rPr dirty="0" sz="400" spc="-25">
                <a:latin typeface="Arial"/>
                <a:cs typeface="Arial"/>
              </a:rPr>
              <a:t>n1</a:t>
            </a:r>
            <a:r>
              <a:rPr dirty="0" sz="400">
                <a:latin typeface="Arial"/>
                <a:cs typeface="Arial"/>
              </a:rPr>
              <a:t>	</a:t>
            </a:r>
            <a:r>
              <a:rPr dirty="0" sz="400" spc="-50">
                <a:latin typeface="Arial"/>
                <a:cs typeface="Arial"/>
              </a:rPr>
              <a:t>n</a:t>
            </a:r>
            <a:endParaRPr sz="400">
              <a:latin typeface="Arial"/>
              <a:cs typeface="Arial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2899033" y="5708393"/>
            <a:ext cx="47942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Arial"/>
                <a:cs typeface="Arial"/>
              </a:rPr>
              <a:t>y</a:t>
            </a:r>
            <a:r>
              <a:rPr dirty="0" sz="600" spc="390">
                <a:latin typeface="Arial"/>
                <a:cs typeface="Arial"/>
              </a:rPr>
              <a:t> </a:t>
            </a:r>
            <a:r>
              <a:rPr dirty="0" sz="600" spc="-30">
                <a:latin typeface="Tahoma"/>
                <a:cs typeface="Tahoma"/>
              </a:rPr>
              <a:t>&gt;</a:t>
            </a:r>
            <a:r>
              <a:rPr dirty="0" sz="600" spc="-25">
                <a:latin typeface="Tahoma"/>
                <a:cs typeface="Tahoma"/>
              </a:rPr>
              <a:t> </a:t>
            </a:r>
            <a:r>
              <a:rPr dirty="0" sz="600" spc="-30">
                <a:latin typeface="Tahoma"/>
                <a:cs typeface="Tahoma"/>
              </a:rPr>
              <a:t>–</a:t>
            </a:r>
            <a:r>
              <a:rPr dirty="0" sz="600" spc="-40">
                <a:latin typeface="Tahoma"/>
                <a:cs typeface="Tahoma"/>
              </a:rPr>
              <a:t> </a:t>
            </a:r>
            <a:r>
              <a:rPr dirty="0" sz="600" spc="-20">
                <a:latin typeface="Segoe UI Symbol"/>
                <a:cs typeface="Segoe UI Symbol"/>
              </a:rPr>
              <a:t>β</a:t>
            </a:r>
            <a:r>
              <a:rPr dirty="0" baseline="41666" sz="600" spc="-30">
                <a:latin typeface="Arial"/>
                <a:cs typeface="Arial"/>
              </a:rPr>
              <a:t>T</a:t>
            </a:r>
            <a:r>
              <a:rPr dirty="0" sz="600" spc="-20">
                <a:latin typeface="Tahoma"/>
                <a:cs typeface="Tahoma"/>
              </a:rPr>
              <a:t>∆</a:t>
            </a:r>
            <a:r>
              <a:rPr dirty="0" sz="600" spc="-20">
                <a:latin typeface="Arial"/>
                <a:cs typeface="Arial"/>
              </a:rPr>
              <a:t>x</a:t>
            </a:r>
            <a:endParaRPr sz="600">
              <a:latin typeface="Arial"/>
              <a:cs typeface="Arial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962518" y="5759172"/>
            <a:ext cx="418465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77190" algn="l"/>
              </a:tabLst>
            </a:pPr>
            <a:r>
              <a:rPr dirty="0" sz="400" spc="-25">
                <a:latin typeface="Arial"/>
                <a:cs typeface="Arial"/>
              </a:rPr>
              <a:t>n1</a:t>
            </a:r>
            <a:r>
              <a:rPr dirty="0" sz="400">
                <a:latin typeface="Arial"/>
                <a:cs typeface="Arial"/>
              </a:rPr>
              <a:t>	</a:t>
            </a:r>
            <a:r>
              <a:rPr dirty="0" sz="400" spc="-50">
                <a:latin typeface="Arial"/>
                <a:cs typeface="Arial"/>
              </a:rPr>
              <a:t>n</a:t>
            </a:r>
            <a:endParaRPr sz="400">
              <a:latin typeface="Arial"/>
              <a:cs typeface="Aria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743392" y="6286441"/>
            <a:ext cx="27749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00" spc="-10">
                <a:latin typeface="Tahoma"/>
                <a:cs typeface="Tahoma"/>
              </a:rPr>
              <a:t>–</a:t>
            </a:r>
            <a:r>
              <a:rPr dirty="0" sz="600" spc="-10">
                <a:latin typeface="Segoe UI Symbol"/>
                <a:cs typeface="Segoe UI Symbol"/>
              </a:rPr>
              <a:t>β</a:t>
            </a:r>
            <a:r>
              <a:rPr dirty="0" baseline="41666" sz="600" spc="-15">
                <a:latin typeface="Arial"/>
                <a:cs typeface="Arial"/>
              </a:rPr>
              <a:t>T</a:t>
            </a:r>
            <a:r>
              <a:rPr dirty="0" sz="600" spc="-10">
                <a:latin typeface="Tahoma"/>
                <a:cs typeface="Tahoma"/>
              </a:rPr>
              <a:t>∆</a:t>
            </a:r>
            <a:r>
              <a:rPr dirty="0" sz="600" spc="-10">
                <a:latin typeface="Arial"/>
                <a:cs typeface="Arial"/>
              </a:rPr>
              <a:t>x</a:t>
            </a:r>
            <a:endParaRPr sz="600">
              <a:latin typeface="Arial"/>
              <a:cs typeface="Arial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891924" y="5819175"/>
            <a:ext cx="72898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Arial"/>
                <a:cs typeface="Arial"/>
              </a:rPr>
              <a:t>0 &lt; y</a:t>
            </a:r>
            <a:r>
              <a:rPr dirty="0" sz="600" spc="395">
                <a:latin typeface="Arial"/>
                <a:cs typeface="Arial"/>
              </a:rPr>
              <a:t> </a:t>
            </a:r>
            <a:r>
              <a:rPr dirty="0" sz="600" spc="-35">
                <a:latin typeface="Tahoma"/>
                <a:cs typeface="Tahoma"/>
              </a:rPr>
              <a:t>&lt;</a:t>
            </a:r>
            <a:r>
              <a:rPr dirty="0" sz="600" spc="-40">
                <a:latin typeface="Tahoma"/>
                <a:cs typeface="Tahoma"/>
              </a:rPr>
              <a:t> </a:t>
            </a:r>
            <a:r>
              <a:rPr dirty="0" sz="600">
                <a:latin typeface="Arial"/>
                <a:cs typeface="Arial"/>
              </a:rPr>
              <a:t>y</a:t>
            </a:r>
            <a:r>
              <a:rPr dirty="0" sz="600" spc="390">
                <a:latin typeface="Arial"/>
                <a:cs typeface="Arial"/>
              </a:rPr>
              <a:t> </a:t>
            </a:r>
            <a:r>
              <a:rPr dirty="0" sz="600" spc="-40">
                <a:latin typeface="Tahoma"/>
                <a:cs typeface="Tahoma"/>
              </a:rPr>
              <a:t>+ </a:t>
            </a:r>
            <a:r>
              <a:rPr dirty="0" sz="600" spc="-20">
                <a:latin typeface="Segoe UI Symbol"/>
                <a:cs typeface="Segoe UI Symbol"/>
              </a:rPr>
              <a:t>β</a:t>
            </a:r>
            <a:r>
              <a:rPr dirty="0" baseline="41666" sz="600" spc="-30">
                <a:latin typeface="Arial"/>
                <a:cs typeface="Arial"/>
              </a:rPr>
              <a:t>T</a:t>
            </a:r>
            <a:r>
              <a:rPr dirty="0" sz="600" spc="-20">
                <a:latin typeface="Tahoma"/>
                <a:cs typeface="Tahoma"/>
              </a:rPr>
              <a:t>∆</a:t>
            </a:r>
            <a:r>
              <a:rPr dirty="0" sz="600" spc="-20">
                <a:latin typeface="Arial"/>
                <a:cs typeface="Arial"/>
              </a:rPr>
              <a:t>x</a:t>
            </a:r>
            <a:endParaRPr sz="600">
              <a:latin typeface="Arial"/>
              <a:cs typeface="Aria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084612" y="5869950"/>
            <a:ext cx="539115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97840" algn="l"/>
              </a:tabLst>
            </a:pPr>
            <a:r>
              <a:rPr dirty="0" sz="400">
                <a:latin typeface="Arial"/>
                <a:cs typeface="Arial"/>
              </a:rPr>
              <a:t>n2</a:t>
            </a:r>
            <a:r>
              <a:rPr dirty="0" sz="400" spc="370">
                <a:latin typeface="Arial"/>
                <a:cs typeface="Arial"/>
              </a:rPr>
              <a:t>  </a:t>
            </a:r>
            <a:r>
              <a:rPr dirty="0" sz="400" spc="-25">
                <a:latin typeface="Arial"/>
                <a:cs typeface="Arial"/>
              </a:rPr>
              <a:t>n1</a:t>
            </a:r>
            <a:r>
              <a:rPr dirty="0" sz="400">
                <a:latin typeface="Arial"/>
                <a:cs typeface="Arial"/>
              </a:rPr>
              <a:t>	</a:t>
            </a:r>
            <a:r>
              <a:rPr dirty="0" sz="400" spc="-50">
                <a:latin typeface="Arial"/>
                <a:cs typeface="Arial"/>
              </a:rPr>
              <a:t>n</a:t>
            </a:r>
            <a:endParaRPr sz="400">
              <a:latin typeface="Arial"/>
              <a:cs typeface="Aria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2490987" y="6932469"/>
            <a:ext cx="447675" cy="1295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L="95885">
              <a:lnSpc>
                <a:spcPts val="290"/>
              </a:lnSpc>
              <a:spcBef>
                <a:spcPts val="100"/>
              </a:spcBef>
            </a:pPr>
            <a:r>
              <a:rPr dirty="0" sz="400">
                <a:latin typeface="Arial"/>
                <a:cs typeface="Arial"/>
              </a:rPr>
              <a:t>T</a:t>
            </a:r>
            <a:endParaRPr sz="400">
              <a:latin typeface="Arial"/>
              <a:cs typeface="Arial"/>
            </a:endParaRPr>
          </a:p>
          <a:p>
            <a:pPr marL="38100">
              <a:lnSpc>
                <a:spcPts val="530"/>
              </a:lnSpc>
            </a:pPr>
            <a:r>
              <a:rPr dirty="0" sz="600">
                <a:latin typeface="Arial"/>
                <a:cs typeface="Arial"/>
              </a:rPr>
              <a:t>y</a:t>
            </a:r>
            <a:r>
              <a:rPr dirty="0" baseline="-27777" sz="600">
                <a:latin typeface="Arial"/>
                <a:cs typeface="Arial"/>
              </a:rPr>
              <a:t>n1</a:t>
            </a:r>
            <a:r>
              <a:rPr dirty="0" baseline="-27777" sz="600" spc="-22">
                <a:latin typeface="Arial"/>
                <a:cs typeface="Arial"/>
              </a:rPr>
              <a:t> </a:t>
            </a:r>
            <a:r>
              <a:rPr dirty="0" sz="600" spc="-40">
                <a:latin typeface="Tahoma"/>
                <a:cs typeface="Tahoma"/>
              </a:rPr>
              <a:t>+ </a:t>
            </a:r>
            <a:r>
              <a:rPr dirty="0" sz="600">
                <a:latin typeface="Segoe UI Symbol"/>
                <a:cs typeface="Segoe UI Symbol"/>
              </a:rPr>
              <a:t>β</a:t>
            </a:r>
            <a:r>
              <a:rPr dirty="0" sz="600" spc="65">
                <a:latin typeface="Segoe UI Symbol"/>
                <a:cs typeface="Segoe UI Symbol"/>
              </a:rPr>
              <a:t> </a:t>
            </a:r>
            <a:r>
              <a:rPr dirty="0" sz="600" spc="-25">
                <a:latin typeface="Tahoma"/>
                <a:cs typeface="Tahoma"/>
              </a:rPr>
              <a:t>∆</a:t>
            </a:r>
            <a:r>
              <a:rPr dirty="0" sz="600" spc="-25">
                <a:latin typeface="Arial"/>
                <a:cs typeface="Arial"/>
              </a:rPr>
              <a:t>x</a:t>
            </a:r>
            <a:r>
              <a:rPr dirty="0" baseline="-27777" sz="600" spc="-37">
                <a:latin typeface="Arial"/>
                <a:cs typeface="Arial"/>
              </a:rPr>
              <a:t>n</a:t>
            </a:r>
            <a:endParaRPr baseline="-27777" sz="600">
              <a:latin typeface="Arial"/>
              <a:cs typeface="Aria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371851" y="5742347"/>
            <a:ext cx="53975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-5">
                <a:latin typeface="Arial"/>
                <a:cs typeface="Arial"/>
              </a:rPr>
              <a:t>n</a:t>
            </a:r>
            <a:endParaRPr sz="400">
              <a:latin typeface="Arial"/>
              <a:cs typeface="Aria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1933865" y="5691567"/>
            <a:ext cx="54292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Tahoma"/>
                <a:cs typeface="Tahoma"/>
              </a:rPr>
              <a:t>−(∆</a:t>
            </a:r>
            <a:r>
              <a:rPr dirty="0" sz="600">
                <a:latin typeface="Arial"/>
                <a:cs typeface="Arial"/>
              </a:rPr>
              <a:t>y</a:t>
            </a:r>
            <a:r>
              <a:rPr dirty="0" sz="600" spc="10">
                <a:latin typeface="Arial"/>
                <a:cs typeface="Arial"/>
              </a:rPr>
              <a:t> </a:t>
            </a:r>
            <a:r>
              <a:rPr dirty="0" sz="600" spc="-30">
                <a:latin typeface="Tahoma"/>
                <a:cs typeface="Tahoma"/>
              </a:rPr>
              <a:t>– </a:t>
            </a:r>
            <a:r>
              <a:rPr dirty="0" sz="600">
                <a:latin typeface="Segoe UI Symbol"/>
                <a:cs typeface="Segoe UI Symbol"/>
              </a:rPr>
              <a:t>β</a:t>
            </a:r>
            <a:r>
              <a:rPr dirty="0" baseline="41666" sz="600">
                <a:latin typeface="Arial"/>
                <a:cs typeface="Arial"/>
              </a:rPr>
              <a:t>T</a:t>
            </a:r>
            <a:r>
              <a:rPr dirty="0" sz="600">
                <a:latin typeface="Tahoma"/>
                <a:cs typeface="Tahoma"/>
              </a:rPr>
              <a:t>∆</a:t>
            </a:r>
            <a:r>
              <a:rPr dirty="0" sz="600">
                <a:latin typeface="Arial"/>
                <a:cs typeface="Arial"/>
              </a:rPr>
              <a:t>x</a:t>
            </a:r>
            <a:r>
              <a:rPr dirty="0" sz="600" spc="70">
                <a:latin typeface="Arial"/>
                <a:cs typeface="Arial"/>
              </a:rPr>
              <a:t> </a:t>
            </a:r>
            <a:r>
              <a:rPr dirty="0" sz="600" spc="-50">
                <a:latin typeface="Tahoma"/>
                <a:cs typeface="Tahoma"/>
              </a:rPr>
              <a:t>)</a:t>
            </a:r>
            <a:endParaRPr sz="600">
              <a:latin typeface="Tahoma"/>
              <a:cs typeface="Tahoma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672023" y="6161601"/>
            <a:ext cx="490220" cy="1371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ts val="560"/>
              </a:lnSpc>
              <a:spcBef>
                <a:spcPts val="100"/>
              </a:spcBef>
            </a:pPr>
            <a:r>
              <a:rPr dirty="0" sz="600">
                <a:latin typeface="Tahoma"/>
                <a:cs typeface="Tahoma"/>
              </a:rPr>
              <a:t>(∆</a:t>
            </a:r>
            <a:r>
              <a:rPr dirty="0" sz="600">
                <a:latin typeface="Arial"/>
                <a:cs typeface="Arial"/>
              </a:rPr>
              <a:t>y</a:t>
            </a:r>
            <a:r>
              <a:rPr dirty="0" sz="600" spc="20">
                <a:latin typeface="Arial"/>
                <a:cs typeface="Arial"/>
              </a:rPr>
              <a:t> </a:t>
            </a:r>
            <a:r>
              <a:rPr dirty="0" sz="600" spc="-30">
                <a:latin typeface="Tahoma"/>
                <a:cs typeface="Tahoma"/>
              </a:rPr>
              <a:t>–</a:t>
            </a:r>
            <a:r>
              <a:rPr dirty="0" sz="600" spc="-20">
                <a:latin typeface="Tahoma"/>
                <a:cs typeface="Tahoma"/>
              </a:rPr>
              <a:t> </a:t>
            </a:r>
            <a:r>
              <a:rPr dirty="0" sz="600">
                <a:latin typeface="Segoe UI Symbol"/>
                <a:cs typeface="Segoe UI Symbol"/>
              </a:rPr>
              <a:t>β</a:t>
            </a:r>
            <a:r>
              <a:rPr dirty="0" baseline="41666" sz="600">
                <a:latin typeface="Arial"/>
                <a:cs typeface="Arial"/>
              </a:rPr>
              <a:t>T</a:t>
            </a:r>
            <a:r>
              <a:rPr dirty="0" sz="600">
                <a:latin typeface="Tahoma"/>
                <a:cs typeface="Tahoma"/>
              </a:rPr>
              <a:t>∆</a:t>
            </a:r>
            <a:r>
              <a:rPr dirty="0" sz="600">
                <a:latin typeface="Arial"/>
                <a:cs typeface="Arial"/>
              </a:rPr>
              <a:t>x</a:t>
            </a:r>
            <a:r>
              <a:rPr dirty="0" sz="600" spc="80">
                <a:latin typeface="Arial"/>
                <a:cs typeface="Arial"/>
              </a:rPr>
              <a:t> </a:t>
            </a:r>
            <a:r>
              <a:rPr dirty="0" sz="600" spc="-50">
                <a:latin typeface="Tahoma"/>
                <a:cs typeface="Tahoma"/>
              </a:rPr>
              <a:t>)</a:t>
            </a:r>
            <a:endParaRPr sz="600">
              <a:latin typeface="Tahoma"/>
              <a:cs typeface="Tahoma"/>
            </a:endParaRPr>
          </a:p>
          <a:p>
            <a:pPr algn="r" marR="55244">
              <a:lnSpc>
                <a:spcPts val="320"/>
              </a:lnSpc>
            </a:pPr>
            <a:r>
              <a:rPr dirty="0" sz="400" spc="-5">
                <a:latin typeface="Arial"/>
                <a:cs typeface="Arial"/>
              </a:rPr>
              <a:t>n</a:t>
            </a:r>
            <a:endParaRPr sz="400">
              <a:latin typeface="Arial"/>
              <a:cs typeface="Arial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933725" y="5099901"/>
            <a:ext cx="47942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Arial"/>
                <a:cs typeface="Arial"/>
              </a:rPr>
              <a:t>y</a:t>
            </a:r>
            <a:r>
              <a:rPr dirty="0" sz="600" spc="390">
                <a:latin typeface="Arial"/>
                <a:cs typeface="Arial"/>
              </a:rPr>
              <a:t> </a:t>
            </a:r>
            <a:r>
              <a:rPr dirty="0" sz="600" spc="-30">
                <a:latin typeface="Tahoma"/>
                <a:cs typeface="Tahoma"/>
              </a:rPr>
              <a:t>&lt;</a:t>
            </a:r>
            <a:r>
              <a:rPr dirty="0" sz="600" spc="-25">
                <a:latin typeface="Tahoma"/>
                <a:cs typeface="Tahoma"/>
              </a:rPr>
              <a:t> </a:t>
            </a:r>
            <a:r>
              <a:rPr dirty="0" sz="600" spc="-30">
                <a:latin typeface="Tahoma"/>
                <a:cs typeface="Tahoma"/>
              </a:rPr>
              <a:t>–</a:t>
            </a:r>
            <a:r>
              <a:rPr dirty="0" sz="600" spc="-40">
                <a:latin typeface="Tahoma"/>
                <a:cs typeface="Tahoma"/>
              </a:rPr>
              <a:t> </a:t>
            </a:r>
            <a:r>
              <a:rPr dirty="0" sz="600" spc="-20">
                <a:latin typeface="Segoe UI Symbol"/>
                <a:cs typeface="Segoe UI Symbol"/>
              </a:rPr>
              <a:t>β</a:t>
            </a:r>
            <a:r>
              <a:rPr dirty="0" baseline="41666" sz="600" spc="-30">
                <a:latin typeface="Arial"/>
                <a:cs typeface="Arial"/>
              </a:rPr>
              <a:t>T</a:t>
            </a:r>
            <a:r>
              <a:rPr dirty="0" sz="600" spc="-20">
                <a:latin typeface="Tahoma"/>
                <a:cs typeface="Tahoma"/>
              </a:rPr>
              <a:t>∆</a:t>
            </a:r>
            <a:r>
              <a:rPr dirty="0" sz="600" spc="-20">
                <a:latin typeface="Arial"/>
                <a:cs typeface="Arial"/>
              </a:rPr>
              <a:t>x</a:t>
            </a:r>
            <a:endParaRPr sz="600">
              <a:latin typeface="Arial"/>
              <a:cs typeface="Arial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997195" y="5150676"/>
            <a:ext cx="418465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77190" algn="l"/>
              </a:tabLst>
            </a:pPr>
            <a:r>
              <a:rPr dirty="0" sz="400" spc="-25">
                <a:latin typeface="Arial"/>
                <a:cs typeface="Arial"/>
              </a:rPr>
              <a:t>n1</a:t>
            </a:r>
            <a:r>
              <a:rPr dirty="0" sz="400">
                <a:latin typeface="Arial"/>
                <a:cs typeface="Arial"/>
              </a:rPr>
              <a:t>	</a:t>
            </a:r>
            <a:r>
              <a:rPr dirty="0" sz="400" spc="-50">
                <a:latin typeface="Arial"/>
                <a:cs typeface="Arial"/>
              </a:rPr>
              <a:t>n</a:t>
            </a:r>
            <a:endParaRPr sz="400">
              <a:latin typeface="Arial"/>
              <a:cs typeface="Arial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990081" y="5261468"/>
            <a:ext cx="81915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-25">
                <a:latin typeface="Arial"/>
                <a:cs typeface="Arial"/>
              </a:rPr>
              <a:t>n2</a:t>
            </a:r>
            <a:endParaRPr sz="400">
              <a:latin typeface="Arial"/>
              <a:cs typeface="Aria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951991" y="5210688"/>
            <a:ext cx="26352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Arial"/>
                <a:cs typeface="Arial"/>
              </a:rPr>
              <a:t>y</a:t>
            </a:r>
            <a:r>
              <a:rPr dirty="0" sz="600" spc="175">
                <a:latin typeface="Arial"/>
                <a:cs typeface="Arial"/>
              </a:rPr>
              <a:t>  </a:t>
            </a:r>
            <a:r>
              <a:rPr dirty="0" sz="600" spc="-35">
                <a:latin typeface="Tahoma"/>
                <a:cs typeface="Tahoma"/>
              </a:rPr>
              <a:t>&gt;</a:t>
            </a:r>
            <a:r>
              <a:rPr dirty="0" sz="600" spc="-40">
                <a:latin typeface="Tahoma"/>
                <a:cs typeface="Tahoma"/>
              </a:rPr>
              <a:t> </a:t>
            </a:r>
            <a:r>
              <a:rPr dirty="0" sz="600" spc="-60">
                <a:latin typeface="Arial"/>
                <a:cs typeface="Arial"/>
              </a:rPr>
              <a:t>0</a:t>
            </a:r>
            <a:endParaRPr sz="600">
              <a:latin typeface="Arial"/>
              <a:cs typeface="Aria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557757" y="3712695"/>
            <a:ext cx="476884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Arial"/>
                <a:cs typeface="Arial"/>
              </a:rPr>
              <a:t>y</a:t>
            </a:r>
            <a:r>
              <a:rPr dirty="0" sz="600" spc="395">
                <a:latin typeface="Arial"/>
                <a:cs typeface="Arial"/>
              </a:rPr>
              <a:t> </a:t>
            </a:r>
            <a:r>
              <a:rPr dirty="0" sz="600" spc="-35">
                <a:latin typeface="Tahoma"/>
                <a:cs typeface="Tahoma"/>
              </a:rPr>
              <a:t>&lt;</a:t>
            </a:r>
            <a:r>
              <a:rPr dirty="0" sz="600" spc="-40">
                <a:latin typeface="Tahoma"/>
                <a:cs typeface="Tahoma"/>
              </a:rPr>
              <a:t> </a:t>
            </a:r>
            <a:r>
              <a:rPr dirty="0" sz="600" spc="-30">
                <a:latin typeface="Tahoma"/>
                <a:cs typeface="Tahoma"/>
              </a:rPr>
              <a:t>–</a:t>
            </a:r>
            <a:r>
              <a:rPr dirty="0" sz="600" spc="-40">
                <a:latin typeface="Tahoma"/>
                <a:cs typeface="Tahoma"/>
              </a:rPr>
              <a:t> </a:t>
            </a:r>
            <a:r>
              <a:rPr dirty="0" sz="600" spc="-20">
                <a:latin typeface="Segoe UI Symbol"/>
                <a:cs typeface="Segoe UI Symbol"/>
              </a:rPr>
              <a:t>β</a:t>
            </a:r>
            <a:r>
              <a:rPr dirty="0" baseline="41666" sz="600" spc="-30">
                <a:latin typeface="Arial"/>
                <a:cs typeface="Arial"/>
              </a:rPr>
              <a:t>T</a:t>
            </a:r>
            <a:r>
              <a:rPr dirty="0" sz="600" spc="-20">
                <a:latin typeface="Tahoma"/>
                <a:cs typeface="Tahoma"/>
              </a:rPr>
              <a:t>∆</a:t>
            </a:r>
            <a:r>
              <a:rPr dirty="0" sz="600" spc="-20">
                <a:latin typeface="Arial"/>
                <a:cs typeface="Arial"/>
              </a:rPr>
              <a:t>x</a:t>
            </a:r>
            <a:endParaRPr sz="600">
              <a:latin typeface="Arial"/>
              <a:cs typeface="Arial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2621242" y="3763455"/>
            <a:ext cx="416559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74650" algn="l"/>
              </a:tabLst>
            </a:pPr>
            <a:r>
              <a:rPr dirty="0" sz="400" spc="-25">
                <a:latin typeface="Arial"/>
                <a:cs typeface="Arial"/>
              </a:rPr>
              <a:t>n2</a:t>
            </a:r>
            <a:r>
              <a:rPr dirty="0" sz="400">
                <a:latin typeface="Arial"/>
                <a:cs typeface="Arial"/>
              </a:rPr>
              <a:t>	</a:t>
            </a:r>
            <a:r>
              <a:rPr dirty="0" sz="400" spc="-50">
                <a:latin typeface="Arial"/>
                <a:cs typeface="Arial"/>
              </a:rPr>
              <a:t>n</a:t>
            </a:r>
            <a:endParaRPr sz="400">
              <a:latin typeface="Arial"/>
              <a:cs typeface="Arial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898587" y="1643086"/>
            <a:ext cx="44450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Arial"/>
                <a:cs typeface="Arial"/>
              </a:rPr>
              <a:t>y</a:t>
            </a:r>
            <a:r>
              <a:rPr dirty="0" sz="600" spc="160">
                <a:latin typeface="Arial"/>
                <a:cs typeface="Arial"/>
              </a:rPr>
              <a:t>  </a:t>
            </a:r>
            <a:r>
              <a:rPr dirty="0" sz="600">
                <a:latin typeface="Arial"/>
                <a:cs typeface="Arial"/>
              </a:rPr>
              <a:t>&gt;</a:t>
            </a:r>
            <a:r>
              <a:rPr dirty="0" sz="600" spc="-5">
                <a:latin typeface="Arial"/>
                <a:cs typeface="Arial"/>
              </a:rPr>
              <a:t> </a:t>
            </a:r>
            <a:r>
              <a:rPr dirty="0" sz="600">
                <a:latin typeface="Segoe UI Symbol"/>
                <a:cs typeface="Segoe UI Symbol"/>
              </a:rPr>
              <a:t>β</a:t>
            </a:r>
            <a:r>
              <a:rPr dirty="0" baseline="41666" sz="600">
                <a:latin typeface="Arial"/>
                <a:cs typeface="Arial"/>
              </a:rPr>
              <a:t>T</a:t>
            </a:r>
            <a:r>
              <a:rPr dirty="0" baseline="41666" sz="600" spc="-7">
                <a:latin typeface="Arial"/>
                <a:cs typeface="Arial"/>
              </a:rPr>
              <a:t> </a:t>
            </a:r>
            <a:r>
              <a:rPr dirty="0" sz="600" spc="-25">
                <a:latin typeface="Tahoma"/>
                <a:cs typeface="Tahoma"/>
              </a:rPr>
              <a:t>∆</a:t>
            </a:r>
            <a:r>
              <a:rPr dirty="0" sz="600" spc="-25">
                <a:latin typeface="Arial"/>
                <a:cs typeface="Arial"/>
              </a:rPr>
              <a:t>x</a:t>
            </a:r>
            <a:endParaRPr sz="600">
              <a:latin typeface="Arial"/>
              <a:cs typeface="Aria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962072" y="1693866"/>
            <a:ext cx="383540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41630" algn="l"/>
              </a:tabLst>
            </a:pPr>
            <a:r>
              <a:rPr dirty="0" sz="400" spc="-25">
                <a:latin typeface="Arial"/>
                <a:cs typeface="Arial"/>
              </a:rPr>
              <a:t>n2</a:t>
            </a:r>
            <a:r>
              <a:rPr dirty="0" sz="400">
                <a:latin typeface="Arial"/>
                <a:cs typeface="Arial"/>
              </a:rPr>
              <a:t>	</a:t>
            </a:r>
            <a:r>
              <a:rPr dirty="0" sz="400" spc="-50">
                <a:latin typeface="Arial"/>
                <a:cs typeface="Arial"/>
              </a:rPr>
              <a:t>n</a:t>
            </a:r>
            <a:endParaRPr sz="400">
              <a:latin typeface="Arial"/>
              <a:cs typeface="Aria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554829" y="3637235"/>
            <a:ext cx="6794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00" spc="-5">
                <a:latin typeface="Arial"/>
                <a:cs typeface="Arial"/>
              </a:rPr>
              <a:t>L</a:t>
            </a:r>
            <a:endParaRPr sz="600">
              <a:latin typeface="Arial"/>
              <a:cs typeface="Aria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3632725" y="4715106"/>
            <a:ext cx="13462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9259" sz="900" spc="-37">
                <a:latin typeface="Arial"/>
                <a:cs typeface="Arial"/>
              </a:rPr>
              <a:t>L</a:t>
            </a:r>
            <a:r>
              <a:rPr dirty="0" sz="600" spc="-25">
                <a:latin typeface="Tahoma"/>
                <a:cs typeface="Tahoma"/>
              </a:rPr>
              <a:t>’</a:t>
            </a:r>
            <a:endParaRPr sz="600">
              <a:latin typeface="Tahoma"/>
              <a:cs typeface="Tahoma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3207781" y="945721"/>
            <a:ext cx="13462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baseline="-9259" sz="900" spc="-37">
                <a:latin typeface="Arial"/>
                <a:cs typeface="Arial"/>
              </a:rPr>
              <a:t>L</a:t>
            </a:r>
            <a:r>
              <a:rPr dirty="0" sz="600" spc="-25">
                <a:latin typeface="Tahoma"/>
                <a:cs typeface="Tahoma"/>
              </a:rPr>
              <a:t>’</a:t>
            </a:r>
            <a:endParaRPr sz="600">
              <a:latin typeface="Tahoma"/>
              <a:cs typeface="Tahoma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3049424" y="1214995"/>
            <a:ext cx="54292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00" spc="-10">
                <a:latin typeface="Arial"/>
                <a:cs typeface="Arial"/>
              </a:rPr>
              <a:t>y*</a:t>
            </a:r>
            <a:r>
              <a:rPr dirty="0" sz="600" spc="-60">
                <a:latin typeface="Arial"/>
                <a:cs typeface="Arial"/>
              </a:rPr>
              <a:t> </a:t>
            </a:r>
            <a:r>
              <a:rPr dirty="0" sz="600" spc="-40">
                <a:latin typeface="Tahoma"/>
                <a:cs typeface="Tahoma"/>
              </a:rPr>
              <a:t>=</a:t>
            </a:r>
            <a:r>
              <a:rPr dirty="0" sz="600" spc="-25">
                <a:latin typeface="Tahoma"/>
                <a:cs typeface="Tahoma"/>
              </a:rPr>
              <a:t> </a:t>
            </a:r>
            <a:r>
              <a:rPr dirty="0" sz="600" spc="-10">
                <a:latin typeface="Arial"/>
                <a:cs typeface="Arial"/>
              </a:rPr>
              <a:t>y*</a:t>
            </a:r>
            <a:r>
              <a:rPr dirty="0" sz="600" spc="-60">
                <a:latin typeface="Arial"/>
                <a:cs typeface="Arial"/>
              </a:rPr>
              <a:t> </a:t>
            </a:r>
            <a:r>
              <a:rPr dirty="0" sz="600" spc="-40">
                <a:latin typeface="Tahoma"/>
                <a:cs typeface="Tahoma"/>
              </a:rPr>
              <a:t>+</a:t>
            </a:r>
            <a:r>
              <a:rPr dirty="0" sz="600" spc="-25">
                <a:latin typeface="Tahoma"/>
                <a:cs typeface="Tahoma"/>
              </a:rPr>
              <a:t> </a:t>
            </a:r>
            <a:r>
              <a:rPr dirty="0" sz="600" spc="-20">
                <a:latin typeface="Segoe UI Symbol"/>
                <a:cs typeface="Segoe UI Symbol"/>
              </a:rPr>
              <a:t>β</a:t>
            </a:r>
            <a:r>
              <a:rPr dirty="0" baseline="41666" sz="600" spc="-30">
                <a:latin typeface="Arial"/>
                <a:cs typeface="Arial"/>
              </a:rPr>
              <a:t>T</a:t>
            </a:r>
            <a:r>
              <a:rPr dirty="0" sz="600" spc="-20">
                <a:latin typeface="Tahoma"/>
                <a:cs typeface="Tahoma"/>
              </a:rPr>
              <a:t>∆</a:t>
            </a:r>
            <a:r>
              <a:rPr dirty="0" sz="600" spc="-20">
                <a:latin typeface="Arial"/>
                <a:cs typeface="Arial"/>
              </a:rPr>
              <a:t>x</a:t>
            </a:r>
            <a:endParaRPr sz="600">
              <a:latin typeface="Arial"/>
              <a:cs typeface="Arial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3112909" y="1265765"/>
            <a:ext cx="482600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40690" algn="l"/>
              </a:tabLst>
            </a:pPr>
            <a:r>
              <a:rPr dirty="0" sz="400">
                <a:latin typeface="Arial"/>
                <a:cs typeface="Arial"/>
              </a:rPr>
              <a:t>2</a:t>
            </a:r>
            <a:r>
              <a:rPr dirty="0" sz="400" spc="370">
                <a:latin typeface="Arial"/>
                <a:cs typeface="Arial"/>
              </a:rPr>
              <a:t>  </a:t>
            </a:r>
            <a:r>
              <a:rPr dirty="0" sz="400" spc="-50">
                <a:latin typeface="Arial"/>
                <a:cs typeface="Arial"/>
              </a:rPr>
              <a:t>1</a:t>
            </a:r>
            <a:r>
              <a:rPr dirty="0" sz="400">
                <a:latin typeface="Arial"/>
                <a:cs typeface="Arial"/>
              </a:rPr>
              <a:t>	</a:t>
            </a:r>
            <a:r>
              <a:rPr dirty="0" sz="400" spc="-50">
                <a:latin typeface="Arial"/>
                <a:cs typeface="Arial"/>
              </a:rPr>
              <a:t>n</a:t>
            </a:r>
            <a:endParaRPr sz="400">
              <a:latin typeface="Arial"/>
              <a:cs typeface="Arial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2908920" y="4842057"/>
            <a:ext cx="54292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Arial"/>
                <a:cs typeface="Arial"/>
              </a:rPr>
              <a:t>y</a:t>
            </a:r>
            <a:r>
              <a:rPr dirty="0" sz="600" spc="185">
                <a:latin typeface="Arial"/>
                <a:cs typeface="Arial"/>
              </a:rPr>
              <a:t> </a:t>
            </a:r>
            <a:r>
              <a:rPr dirty="0" sz="600" spc="-40">
                <a:latin typeface="Tahoma"/>
                <a:cs typeface="Tahoma"/>
              </a:rPr>
              <a:t>=</a:t>
            </a:r>
            <a:r>
              <a:rPr dirty="0" sz="600" spc="-35">
                <a:latin typeface="Tahoma"/>
                <a:cs typeface="Tahoma"/>
              </a:rPr>
              <a:t> </a:t>
            </a:r>
            <a:r>
              <a:rPr dirty="0" sz="600" spc="-10">
                <a:latin typeface="Arial"/>
                <a:cs typeface="Arial"/>
              </a:rPr>
              <a:t>y*</a:t>
            </a:r>
            <a:r>
              <a:rPr dirty="0" sz="600" spc="-65">
                <a:latin typeface="Arial"/>
                <a:cs typeface="Arial"/>
              </a:rPr>
              <a:t> </a:t>
            </a:r>
            <a:r>
              <a:rPr dirty="0" sz="600" spc="-40">
                <a:latin typeface="Tahoma"/>
                <a:cs typeface="Tahoma"/>
              </a:rPr>
              <a:t>+</a:t>
            </a:r>
            <a:r>
              <a:rPr dirty="0" sz="600" spc="-35">
                <a:latin typeface="Tahoma"/>
                <a:cs typeface="Tahoma"/>
              </a:rPr>
              <a:t> </a:t>
            </a:r>
            <a:r>
              <a:rPr dirty="0" sz="600" spc="-20">
                <a:latin typeface="Segoe UI Symbol"/>
                <a:cs typeface="Segoe UI Symbol"/>
              </a:rPr>
              <a:t>β</a:t>
            </a:r>
            <a:r>
              <a:rPr dirty="0" baseline="41666" sz="600" spc="-30">
                <a:latin typeface="Arial"/>
                <a:cs typeface="Arial"/>
              </a:rPr>
              <a:t>T</a:t>
            </a:r>
            <a:r>
              <a:rPr dirty="0" sz="600" spc="-20">
                <a:latin typeface="Tahoma"/>
                <a:cs typeface="Tahoma"/>
              </a:rPr>
              <a:t>∆</a:t>
            </a:r>
            <a:r>
              <a:rPr dirty="0" sz="600" spc="-20">
                <a:latin typeface="Arial"/>
                <a:cs typeface="Arial"/>
              </a:rPr>
              <a:t>x</a:t>
            </a:r>
            <a:endParaRPr sz="600">
              <a:latin typeface="Arial"/>
              <a:cs typeface="Arial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2972410" y="4892837"/>
            <a:ext cx="482600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40690" algn="l"/>
              </a:tabLst>
            </a:pPr>
            <a:r>
              <a:rPr dirty="0" sz="400">
                <a:latin typeface="Arial"/>
                <a:cs typeface="Arial"/>
              </a:rPr>
              <a:t>2</a:t>
            </a:r>
            <a:r>
              <a:rPr dirty="0" sz="400" spc="370">
                <a:latin typeface="Arial"/>
                <a:cs typeface="Arial"/>
              </a:rPr>
              <a:t>  </a:t>
            </a:r>
            <a:r>
              <a:rPr dirty="0" sz="400" spc="-50">
                <a:latin typeface="Arial"/>
                <a:cs typeface="Arial"/>
              </a:rPr>
              <a:t>1</a:t>
            </a:r>
            <a:r>
              <a:rPr dirty="0" sz="400">
                <a:latin typeface="Arial"/>
                <a:cs typeface="Arial"/>
              </a:rPr>
              <a:t>	</a:t>
            </a:r>
            <a:r>
              <a:rPr dirty="0" sz="400" spc="-50">
                <a:latin typeface="Arial"/>
                <a:cs typeface="Arial"/>
              </a:rPr>
              <a:t>n</a:t>
            </a:r>
            <a:endParaRPr sz="400">
              <a:latin typeface="Arial"/>
              <a:cs typeface="Arial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1790988" y="7456883"/>
            <a:ext cx="70358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latin typeface="Arial"/>
                <a:cs typeface="Arial"/>
              </a:rPr>
              <a:t>(b)</a:t>
            </a:r>
            <a:r>
              <a:rPr dirty="0" sz="800" spc="180">
                <a:latin typeface="Arial"/>
                <a:cs typeface="Arial"/>
              </a:rPr>
              <a:t> </a:t>
            </a:r>
            <a:r>
              <a:rPr dirty="0" sz="800">
                <a:latin typeface="Segoe UI Symbol"/>
                <a:cs typeface="Segoe UI Symbol"/>
              </a:rPr>
              <a:t>β</a:t>
            </a:r>
            <a:r>
              <a:rPr dirty="0" baseline="27777" sz="900">
                <a:latin typeface="Arial"/>
                <a:cs typeface="Arial"/>
              </a:rPr>
              <a:t>T</a:t>
            </a:r>
            <a:r>
              <a:rPr dirty="0" baseline="27777" sz="900" spc="7">
                <a:latin typeface="Arial"/>
                <a:cs typeface="Arial"/>
              </a:rPr>
              <a:t> </a:t>
            </a:r>
            <a:r>
              <a:rPr dirty="0" sz="800">
                <a:latin typeface="Tahoma"/>
                <a:cs typeface="Tahoma"/>
              </a:rPr>
              <a:t>∆</a:t>
            </a:r>
            <a:r>
              <a:rPr dirty="0" sz="800">
                <a:latin typeface="Arial"/>
                <a:cs typeface="Arial"/>
              </a:rPr>
              <a:t>x</a:t>
            </a:r>
            <a:r>
              <a:rPr dirty="0" baseline="-18518" sz="900">
                <a:latin typeface="Arial"/>
                <a:cs typeface="Arial"/>
              </a:rPr>
              <a:t>n</a:t>
            </a:r>
            <a:r>
              <a:rPr dirty="0" baseline="-18518" sz="900" spc="7">
                <a:latin typeface="Arial"/>
                <a:cs typeface="Arial"/>
              </a:rPr>
              <a:t> </a:t>
            </a:r>
            <a:r>
              <a:rPr dirty="0" sz="800">
                <a:latin typeface="Arial"/>
                <a:cs typeface="Arial"/>
              </a:rPr>
              <a:t>&gt;</a:t>
            </a:r>
            <a:r>
              <a:rPr dirty="0" sz="800" spc="15">
                <a:latin typeface="Arial"/>
                <a:cs typeface="Arial"/>
              </a:rPr>
              <a:t> </a:t>
            </a:r>
            <a:r>
              <a:rPr dirty="0" sz="800" spc="-50">
                <a:latin typeface="Arial"/>
                <a:cs typeface="Arial"/>
              </a:rPr>
              <a:t>0</a:t>
            </a:r>
            <a:endParaRPr sz="800">
              <a:latin typeface="Arial"/>
              <a:cs typeface="Aria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1661393" y="1933286"/>
            <a:ext cx="41148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Tahoma"/>
                <a:cs typeface="Tahoma"/>
              </a:rPr>
              <a:t>∆</a:t>
            </a:r>
            <a:r>
              <a:rPr dirty="0" sz="600">
                <a:latin typeface="Arial"/>
                <a:cs typeface="Arial"/>
              </a:rPr>
              <a:t>y</a:t>
            </a:r>
            <a:r>
              <a:rPr dirty="0" sz="600" spc="30">
                <a:latin typeface="Arial"/>
                <a:cs typeface="Arial"/>
              </a:rPr>
              <a:t> </a:t>
            </a:r>
            <a:r>
              <a:rPr dirty="0" sz="600" spc="-30">
                <a:latin typeface="Tahoma"/>
                <a:cs typeface="Tahoma"/>
              </a:rPr>
              <a:t>–</a:t>
            </a:r>
            <a:r>
              <a:rPr dirty="0" sz="600" spc="-10">
                <a:latin typeface="Tahoma"/>
                <a:cs typeface="Tahoma"/>
              </a:rPr>
              <a:t> </a:t>
            </a:r>
            <a:r>
              <a:rPr dirty="0" sz="600" spc="-20">
                <a:latin typeface="Segoe UI Symbol"/>
                <a:cs typeface="Segoe UI Symbol"/>
              </a:rPr>
              <a:t>β</a:t>
            </a:r>
            <a:r>
              <a:rPr dirty="0" baseline="41666" sz="600" spc="-30">
                <a:latin typeface="Arial"/>
                <a:cs typeface="Arial"/>
              </a:rPr>
              <a:t>T</a:t>
            </a:r>
            <a:r>
              <a:rPr dirty="0" sz="600" spc="-20">
                <a:latin typeface="Tahoma"/>
                <a:cs typeface="Tahoma"/>
              </a:rPr>
              <a:t>∆</a:t>
            </a:r>
            <a:r>
              <a:rPr dirty="0" sz="600" spc="-20">
                <a:latin typeface="Arial"/>
                <a:cs typeface="Arial"/>
              </a:rPr>
              <a:t>x</a:t>
            </a:r>
            <a:endParaRPr sz="600">
              <a:latin typeface="Arial"/>
              <a:cs typeface="Arial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2021850" y="1984076"/>
            <a:ext cx="53975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400" spc="-5">
                <a:latin typeface="Arial"/>
                <a:cs typeface="Arial"/>
              </a:rPr>
              <a:t>n</a:t>
            </a:r>
            <a:endParaRPr sz="400">
              <a:latin typeface="Arial"/>
              <a:cs typeface="Arial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1413039" y="2536328"/>
            <a:ext cx="23939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00" spc="-20">
                <a:latin typeface="Segoe UI Symbol"/>
                <a:cs typeface="Segoe UI Symbol"/>
              </a:rPr>
              <a:t>β</a:t>
            </a:r>
            <a:r>
              <a:rPr dirty="0" baseline="41666" sz="600" spc="-30">
                <a:latin typeface="Arial"/>
                <a:cs typeface="Arial"/>
              </a:rPr>
              <a:t>T</a:t>
            </a:r>
            <a:r>
              <a:rPr dirty="0" sz="600" spc="-20">
                <a:latin typeface="Tahoma"/>
                <a:cs typeface="Tahoma"/>
              </a:rPr>
              <a:t>∆</a:t>
            </a:r>
            <a:r>
              <a:rPr dirty="0" sz="600" spc="-20">
                <a:latin typeface="Arial"/>
                <a:cs typeface="Arial"/>
              </a:rPr>
              <a:t>x</a:t>
            </a:r>
            <a:endParaRPr sz="600">
              <a:latin typeface="Arial"/>
              <a:cs typeface="Arial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833611" y="2117381"/>
            <a:ext cx="41211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00">
                <a:latin typeface="Arial"/>
                <a:cs typeface="Arial"/>
              </a:rPr>
              <a:t>y</a:t>
            </a:r>
            <a:r>
              <a:rPr dirty="0" sz="600" spc="434">
                <a:latin typeface="Arial"/>
                <a:cs typeface="Arial"/>
              </a:rPr>
              <a:t> </a:t>
            </a:r>
            <a:r>
              <a:rPr dirty="0" sz="600" spc="-30">
                <a:latin typeface="Tahoma"/>
                <a:cs typeface="Tahoma"/>
              </a:rPr>
              <a:t>–</a:t>
            </a:r>
            <a:r>
              <a:rPr dirty="0" sz="600" spc="-40">
                <a:latin typeface="Tahoma"/>
                <a:cs typeface="Tahoma"/>
              </a:rPr>
              <a:t> </a:t>
            </a:r>
            <a:r>
              <a:rPr dirty="0" sz="600" spc="-20">
                <a:latin typeface="Segoe UI Symbol"/>
                <a:cs typeface="Segoe UI Symbol"/>
              </a:rPr>
              <a:t>β</a:t>
            </a:r>
            <a:r>
              <a:rPr dirty="0" baseline="41666" sz="600" spc="-30">
                <a:latin typeface="Arial"/>
                <a:cs typeface="Arial"/>
              </a:rPr>
              <a:t>T</a:t>
            </a:r>
            <a:r>
              <a:rPr dirty="0" sz="600" spc="-20">
                <a:latin typeface="Tahoma"/>
                <a:cs typeface="Tahoma"/>
              </a:rPr>
              <a:t>∆</a:t>
            </a:r>
            <a:r>
              <a:rPr dirty="0" sz="600" spc="-20">
                <a:latin typeface="Arial"/>
                <a:cs typeface="Arial"/>
              </a:rPr>
              <a:t>x</a:t>
            </a:r>
            <a:endParaRPr sz="600">
              <a:latin typeface="Arial"/>
              <a:cs typeface="Arial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897086" y="2168156"/>
            <a:ext cx="351790" cy="863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09880" algn="l"/>
              </a:tabLst>
            </a:pPr>
            <a:r>
              <a:rPr dirty="0" sz="400" spc="-25">
                <a:latin typeface="Arial"/>
                <a:cs typeface="Arial"/>
              </a:rPr>
              <a:t>n2</a:t>
            </a:r>
            <a:r>
              <a:rPr dirty="0" sz="400">
                <a:latin typeface="Arial"/>
                <a:cs typeface="Arial"/>
              </a:rPr>
              <a:t>	</a:t>
            </a:r>
            <a:r>
              <a:rPr dirty="0" sz="400" spc="-50">
                <a:latin typeface="Arial"/>
                <a:cs typeface="Arial"/>
              </a:rPr>
              <a:t>n</a:t>
            </a:r>
            <a:endParaRPr sz="400">
              <a:latin typeface="Arial"/>
              <a:cs typeface="Aria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3230340" y="5559638"/>
            <a:ext cx="160020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00" spc="-25">
                <a:latin typeface="Arial"/>
                <a:cs typeface="Arial"/>
              </a:rPr>
              <a:t>B</a:t>
            </a:r>
            <a:r>
              <a:rPr dirty="0" baseline="-27777" sz="600" spc="-37">
                <a:latin typeface="Arial"/>
                <a:cs typeface="Arial"/>
              </a:rPr>
              <a:t>1</a:t>
            </a:r>
            <a:endParaRPr baseline="-27777" sz="600">
              <a:latin typeface="Arial"/>
              <a:cs typeface="Arial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2995585" y="6803851"/>
            <a:ext cx="507365" cy="41338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ctr" marR="3810">
              <a:lnSpc>
                <a:spcPct val="100000"/>
              </a:lnSpc>
              <a:spcBef>
                <a:spcPts val="100"/>
              </a:spcBef>
            </a:pPr>
            <a:r>
              <a:rPr dirty="0" sz="600" spc="-25">
                <a:latin typeface="Arial"/>
                <a:cs typeface="Arial"/>
              </a:rPr>
              <a:t>B</a:t>
            </a:r>
            <a:r>
              <a:rPr dirty="0" baseline="-27777" sz="600" spc="-37">
                <a:latin typeface="Arial"/>
                <a:cs typeface="Arial"/>
              </a:rPr>
              <a:t>2</a:t>
            </a:r>
            <a:endParaRPr baseline="-27777" sz="600">
              <a:latin typeface="Arial"/>
              <a:cs typeface="Arial"/>
            </a:endParaRPr>
          </a:p>
          <a:p>
            <a:pPr marL="315595">
              <a:lnSpc>
                <a:spcPts val="290"/>
              </a:lnSpc>
              <a:spcBef>
                <a:spcPts val="615"/>
              </a:spcBef>
            </a:pPr>
            <a:r>
              <a:rPr dirty="0" sz="400">
                <a:latin typeface="Arial"/>
                <a:cs typeface="Arial"/>
              </a:rPr>
              <a:t>T</a:t>
            </a:r>
            <a:endParaRPr sz="400">
              <a:latin typeface="Arial"/>
              <a:cs typeface="Arial"/>
            </a:endParaRPr>
          </a:p>
          <a:p>
            <a:pPr marL="38100">
              <a:lnSpc>
                <a:spcPts val="530"/>
              </a:lnSpc>
            </a:pPr>
            <a:r>
              <a:rPr dirty="0" sz="600">
                <a:latin typeface="Arial"/>
                <a:cs typeface="Arial"/>
              </a:rPr>
              <a:t>y</a:t>
            </a:r>
            <a:r>
              <a:rPr dirty="0" baseline="-27777" sz="600">
                <a:latin typeface="Arial"/>
                <a:cs typeface="Arial"/>
              </a:rPr>
              <a:t>n1</a:t>
            </a:r>
            <a:r>
              <a:rPr dirty="0" baseline="-27777" sz="600" spc="-22">
                <a:latin typeface="Arial"/>
                <a:cs typeface="Arial"/>
              </a:rPr>
              <a:t> </a:t>
            </a:r>
            <a:r>
              <a:rPr dirty="0" sz="600" spc="-30">
                <a:latin typeface="Tahoma"/>
                <a:cs typeface="Tahoma"/>
              </a:rPr>
              <a:t>&gt;</a:t>
            </a:r>
            <a:r>
              <a:rPr dirty="0" sz="600" spc="-25">
                <a:latin typeface="Tahoma"/>
                <a:cs typeface="Tahoma"/>
              </a:rPr>
              <a:t> </a:t>
            </a:r>
            <a:r>
              <a:rPr dirty="0" sz="600" spc="-30">
                <a:latin typeface="Tahoma"/>
                <a:cs typeface="Tahoma"/>
              </a:rPr>
              <a:t>–</a:t>
            </a:r>
            <a:r>
              <a:rPr dirty="0" sz="600" spc="-40">
                <a:latin typeface="Tahoma"/>
                <a:cs typeface="Tahoma"/>
              </a:rPr>
              <a:t> </a:t>
            </a:r>
            <a:r>
              <a:rPr dirty="0" sz="600">
                <a:latin typeface="Segoe UI Symbol"/>
                <a:cs typeface="Segoe UI Symbol"/>
              </a:rPr>
              <a:t>β</a:t>
            </a:r>
            <a:r>
              <a:rPr dirty="0" sz="600" spc="70">
                <a:latin typeface="Segoe UI Symbol"/>
                <a:cs typeface="Segoe UI Symbol"/>
              </a:rPr>
              <a:t> </a:t>
            </a:r>
            <a:r>
              <a:rPr dirty="0" sz="600" spc="-25">
                <a:latin typeface="Tahoma"/>
                <a:cs typeface="Tahoma"/>
              </a:rPr>
              <a:t>∆</a:t>
            </a:r>
            <a:r>
              <a:rPr dirty="0" sz="600" spc="-25">
                <a:latin typeface="Arial"/>
                <a:cs typeface="Arial"/>
              </a:rPr>
              <a:t>x</a:t>
            </a:r>
            <a:r>
              <a:rPr dirty="0" baseline="-27777" sz="600" spc="-37">
                <a:latin typeface="Arial"/>
                <a:cs typeface="Arial"/>
              </a:rPr>
              <a:t>n</a:t>
            </a:r>
            <a:endParaRPr baseline="-27777" sz="600">
              <a:latin typeface="Arial"/>
              <a:cs typeface="Arial"/>
            </a:endParaRPr>
          </a:p>
          <a:p>
            <a:pPr marL="38100">
              <a:lnSpc>
                <a:spcPct val="100000"/>
              </a:lnSpc>
              <a:spcBef>
                <a:spcPts val="175"/>
              </a:spcBef>
            </a:pPr>
            <a:r>
              <a:rPr dirty="0" sz="600">
                <a:latin typeface="Arial"/>
                <a:cs typeface="Arial"/>
              </a:rPr>
              <a:t>y</a:t>
            </a:r>
            <a:r>
              <a:rPr dirty="0" baseline="-27777" sz="600">
                <a:latin typeface="Arial"/>
                <a:cs typeface="Arial"/>
              </a:rPr>
              <a:t>n2</a:t>
            </a:r>
            <a:r>
              <a:rPr dirty="0" baseline="-27777" sz="600" spc="7">
                <a:latin typeface="Arial"/>
                <a:cs typeface="Arial"/>
              </a:rPr>
              <a:t> </a:t>
            </a:r>
            <a:r>
              <a:rPr dirty="0" sz="600" spc="-35">
                <a:latin typeface="Tahoma"/>
                <a:cs typeface="Tahoma"/>
              </a:rPr>
              <a:t>&lt;</a:t>
            </a:r>
            <a:r>
              <a:rPr dirty="0" sz="600" spc="-40">
                <a:latin typeface="Tahoma"/>
                <a:cs typeface="Tahoma"/>
              </a:rPr>
              <a:t> </a:t>
            </a:r>
            <a:r>
              <a:rPr dirty="0" sz="600" spc="-30">
                <a:latin typeface="Tahoma"/>
                <a:cs typeface="Tahoma"/>
              </a:rPr>
              <a:t>–</a:t>
            </a:r>
            <a:r>
              <a:rPr dirty="0" sz="600" spc="-40">
                <a:latin typeface="Tahoma"/>
                <a:cs typeface="Tahoma"/>
              </a:rPr>
              <a:t> </a:t>
            </a:r>
            <a:r>
              <a:rPr dirty="0" sz="600" spc="-50">
                <a:latin typeface="Arial"/>
                <a:cs typeface="Arial"/>
              </a:rPr>
              <a:t>0</a:t>
            </a:r>
            <a:endParaRPr sz="600">
              <a:latin typeface="Arial"/>
              <a:cs typeface="Arial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1152064" y="4927759"/>
            <a:ext cx="15557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00" spc="-25">
                <a:latin typeface="Arial"/>
                <a:cs typeface="Arial"/>
              </a:rPr>
              <a:t>A</a:t>
            </a:r>
            <a:r>
              <a:rPr dirty="0" baseline="-27777" sz="600" spc="-37">
                <a:latin typeface="Arial"/>
                <a:cs typeface="Arial"/>
              </a:rPr>
              <a:t>2</a:t>
            </a:r>
            <a:endParaRPr baseline="-27777" sz="600">
              <a:latin typeface="Arial"/>
              <a:cs typeface="Arial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2543460" y="4927759"/>
            <a:ext cx="15557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dirty="0" sz="600" spc="-25">
                <a:latin typeface="Arial"/>
                <a:cs typeface="Arial"/>
              </a:rPr>
              <a:t>A</a:t>
            </a:r>
            <a:r>
              <a:rPr dirty="0" baseline="-27777" sz="600" spc="-37">
                <a:latin typeface="Arial"/>
                <a:cs typeface="Arial"/>
              </a:rPr>
              <a:t>1</a:t>
            </a:r>
            <a:endParaRPr baseline="-27777" sz="600">
              <a:latin typeface="Arial"/>
              <a:cs typeface="Arial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1007675" y="7399435"/>
            <a:ext cx="67945" cy="1168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600" spc="-5">
                <a:latin typeface="Arial"/>
                <a:cs typeface="Arial"/>
              </a:rPr>
              <a:t>L</a:t>
            </a:r>
            <a:endParaRPr sz="600">
              <a:latin typeface="Arial"/>
              <a:cs typeface="Arial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1367764" y="5919360"/>
            <a:ext cx="170815" cy="11683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8518" sz="900" spc="-37">
                <a:latin typeface="Arial"/>
                <a:cs typeface="Arial"/>
              </a:rPr>
              <a:t>y</a:t>
            </a:r>
            <a:r>
              <a:rPr dirty="0" sz="400" spc="-25">
                <a:latin typeface="Arial"/>
                <a:cs typeface="Arial"/>
              </a:rPr>
              <a:t>n2</a:t>
            </a:r>
            <a:endParaRPr sz="400">
              <a:latin typeface="Arial"/>
              <a:cs typeface="Arial"/>
            </a:endParaRPr>
          </a:p>
        </p:txBody>
      </p:sp>
      <p:sp>
        <p:nvSpPr>
          <p:cNvPr id="103" name="object 103" descr=""/>
          <p:cNvSpPr/>
          <p:nvPr/>
        </p:nvSpPr>
        <p:spPr>
          <a:xfrm>
            <a:off x="897691" y="5144401"/>
            <a:ext cx="2099310" cy="2068830"/>
          </a:xfrm>
          <a:custGeom>
            <a:avLst/>
            <a:gdLst/>
            <a:ahLst/>
            <a:cxnLst/>
            <a:rect l="l" t="t" r="r" b="b"/>
            <a:pathLst>
              <a:path w="2099310" h="2068829">
                <a:moveTo>
                  <a:pt x="36982" y="0"/>
                </a:moveTo>
                <a:lnTo>
                  <a:pt x="34086" y="0"/>
                </a:lnTo>
                <a:lnTo>
                  <a:pt x="32131" y="901"/>
                </a:lnTo>
                <a:lnTo>
                  <a:pt x="24599" y="4622"/>
                </a:lnTo>
                <a:lnTo>
                  <a:pt x="17170" y="10617"/>
                </a:lnTo>
                <a:lnTo>
                  <a:pt x="15582" y="19888"/>
                </a:lnTo>
                <a:lnTo>
                  <a:pt x="15354" y="21412"/>
                </a:lnTo>
                <a:lnTo>
                  <a:pt x="15354" y="68554"/>
                </a:lnTo>
                <a:lnTo>
                  <a:pt x="14579" y="77368"/>
                </a:lnTo>
                <a:lnTo>
                  <a:pt x="9956" y="84277"/>
                </a:lnTo>
                <a:lnTo>
                  <a:pt x="63" y="89750"/>
                </a:lnTo>
                <a:lnTo>
                  <a:pt x="0" y="92341"/>
                </a:lnTo>
                <a:lnTo>
                  <a:pt x="6235" y="95821"/>
                </a:lnTo>
                <a:lnTo>
                  <a:pt x="13512" y="101282"/>
                </a:lnTo>
                <a:lnTo>
                  <a:pt x="15036" y="110782"/>
                </a:lnTo>
                <a:lnTo>
                  <a:pt x="15354" y="112534"/>
                </a:lnTo>
                <a:lnTo>
                  <a:pt x="15354" y="113512"/>
                </a:lnTo>
                <a:lnTo>
                  <a:pt x="15354" y="158623"/>
                </a:lnTo>
                <a:lnTo>
                  <a:pt x="16675" y="166192"/>
                </a:lnTo>
                <a:lnTo>
                  <a:pt x="20320" y="172427"/>
                </a:lnTo>
                <a:lnTo>
                  <a:pt x="25717" y="177444"/>
                </a:lnTo>
                <a:lnTo>
                  <a:pt x="32359" y="181330"/>
                </a:lnTo>
                <a:lnTo>
                  <a:pt x="34023" y="182168"/>
                </a:lnTo>
                <a:lnTo>
                  <a:pt x="36982" y="182168"/>
                </a:lnTo>
                <a:lnTo>
                  <a:pt x="36982" y="179273"/>
                </a:lnTo>
                <a:lnTo>
                  <a:pt x="36309" y="178816"/>
                </a:lnTo>
                <a:lnTo>
                  <a:pt x="33197" y="177304"/>
                </a:lnTo>
                <a:lnTo>
                  <a:pt x="23406" y="172364"/>
                </a:lnTo>
                <a:lnTo>
                  <a:pt x="21653" y="160375"/>
                </a:lnTo>
                <a:lnTo>
                  <a:pt x="21653" y="106908"/>
                </a:lnTo>
                <a:lnTo>
                  <a:pt x="13906" y="96951"/>
                </a:lnTo>
                <a:lnTo>
                  <a:pt x="9575" y="93484"/>
                </a:lnTo>
                <a:lnTo>
                  <a:pt x="4330" y="91122"/>
                </a:lnTo>
                <a:lnTo>
                  <a:pt x="13284" y="85229"/>
                </a:lnTo>
                <a:lnTo>
                  <a:pt x="18542" y="78867"/>
                </a:lnTo>
                <a:lnTo>
                  <a:pt x="21031" y="73037"/>
                </a:lnTo>
                <a:lnTo>
                  <a:pt x="21653" y="68707"/>
                </a:lnTo>
                <a:lnTo>
                  <a:pt x="21653" y="24980"/>
                </a:lnTo>
                <a:lnTo>
                  <a:pt x="21882" y="20624"/>
                </a:lnTo>
                <a:lnTo>
                  <a:pt x="23495" y="15087"/>
                </a:lnTo>
                <a:lnTo>
                  <a:pt x="27863" y="9067"/>
                </a:lnTo>
                <a:lnTo>
                  <a:pt x="36372" y="3251"/>
                </a:lnTo>
                <a:lnTo>
                  <a:pt x="36982" y="2946"/>
                </a:lnTo>
                <a:lnTo>
                  <a:pt x="36982" y="0"/>
                </a:lnTo>
                <a:close/>
              </a:path>
              <a:path w="2099310" h="2068829">
                <a:moveTo>
                  <a:pt x="1456804" y="0"/>
                </a:moveTo>
                <a:lnTo>
                  <a:pt x="1453908" y="0"/>
                </a:lnTo>
                <a:lnTo>
                  <a:pt x="1451952" y="901"/>
                </a:lnTo>
                <a:lnTo>
                  <a:pt x="1444434" y="4622"/>
                </a:lnTo>
                <a:lnTo>
                  <a:pt x="1436979" y="10617"/>
                </a:lnTo>
                <a:lnTo>
                  <a:pt x="1435392" y="19888"/>
                </a:lnTo>
                <a:lnTo>
                  <a:pt x="1435176" y="21412"/>
                </a:lnTo>
                <a:lnTo>
                  <a:pt x="1435176" y="68554"/>
                </a:lnTo>
                <a:lnTo>
                  <a:pt x="1434401" y="77368"/>
                </a:lnTo>
                <a:lnTo>
                  <a:pt x="1429778" y="84277"/>
                </a:lnTo>
                <a:lnTo>
                  <a:pt x="1421104" y="89065"/>
                </a:lnTo>
                <a:lnTo>
                  <a:pt x="1419898" y="89750"/>
                </a:lnTo>
                <a:lnTo>
                  <a:pt x="1419821" y="92341"/>
                </a:lnTo>
                <a:lnTo>
                  <a:pt x="1426044" y="95821"/>
                </a:lnTo>
                <a:lnTo>
                  <a:pt x="1433334" y="101282"/>
                </a:lnTo>
                <a:lnTo>
                  <a:pt x="1434858" y="110782"/>
                </a:lnTo>
                <a:lnTo>
                  <a:pt x="1435176" y="112534"/>
                </a:lnTo>
                <a:lnTo>
                  <a:pt x="1435176" y="113512"/>
                </a:lnTo>
                <a:lnTo>
                  <a:pt x="1435176" y="158623"/>
                </a:lnTo>
                <a:lnTo>
                  <a:pt x="1436497" y="166192"/>
                </a:lnTo>
                <a:lnTo>
                  <a:pt x="1440141" y="172427"/>
                </a:lnTo>
                <a:lnTo>
                  <a:pt x="1445552" y="177444"/>
                </a:lnTo>
                <a:lnTo>
                  <a:pt x="1452194" y="181330"/>
                </a:lnTo>
                <a:lnTo>
                  <a:pt x="1453832" y="182168"/>
                </a:lnTo>
                <a:lnTo>
                  <a:pt x="1456804" y="182168"/>
                </a:lnTo>
                <a:lnTo>
                  <a:pt x="1456804" y="179273"/>
                </a:lnTo>
                <a:lnTo>
                  <a:pt x="1456118" y="178816"/>
                </a:lnTo>
                <a:lnTo>
                  <a:pt x="1453007" y="177304"/>
                </a:lnTo>
                <a:lnTo>
                  <a:pt x="1443228" y="172364"/>
                </a:lnTo>
                <a:lnTo>
                  <a:pt x="1441475" y="160375"/>
                </a:lnTo>
                <a:lnTo>
                  <a:pt x="1441475" y="106908"/>
                </a:lnTo>
                <a:lnTo>
                  <a:pt x="1433715" y="96951"/>
                </a:lnTo>
                <a:lnTo>
                  <a:pt x="1429397" y="93484"/>
                </a:lnTo>
                <a:lnTo>
                  <a:pt x="1424165" y="91122"/>
                </a:lnTo>
                <a:lnTo>
                  <a:pt x="1433106" y="85229"/>
                </a:lnTo>
                <a:lnTo>
                  <a:pt x="1438363" y="78867"/>
                </a:lnTo>
                <a:lnTo>
                  <a:pt x="1440853" y="73037"/>
                </a:lnTo>
                <a:lnTo>
                  <a:pt x="1441475" y="68707"/>
                </a:lnTo>
                <a:lnTo>
                  <a:pt x="1441475" y="24980"/>
                </a:lnTo>
                <a:lnTo>
                  <a:pt x="1441704" y="20624"/>
                </a:lnTo>
                <a:lnTo>
                  <a:pt x="1443304" y="15087"/>
                </a:lnTo>
                <a:lnTo>
                  <a:pt x="1447673" y="9067"/>
                </a:lnTo>
                <a:lnTo>
                  <a:pt x="1456194" y="3251"/>
                </a:lnTo>
                <a:lnTo>
                  <a:pt x="1456804" y="2946"/>
                </a:lnTo>
                <a:lnTo>
                  <a:pt x="1456804" y="0"/>
                </a:lnTo>
                <a:close/>
              </a:path>
              <a:path w="2099310" h="2068829">
                <a:moveTo>
                  <a:pt x="2002320" y="608482"/>
                </a:moveTo>
                <a:lnTo>
                  <a:pt x="1999424" y="608482"/>
                </a:lnTo>
                <a:lnTo>
                  <a:pt x="1997468" y="609396"/>
                </a:lnTo>
                <a:lnTo>
                  <a:pt x="1989950" y="613105"/>
                </a:lnTo>
                <a:lnTo>
                  <a:pt x="1982495" y="619112"/>
                </a:lnTo>
                <a:lnTo>
                  <a:pt x="1980907" y="628383"/>
                </a:lnTo>
                <a:lnTo>
                  <a:pt x="1980679" y="629907"/>
                </a:lnTo>
                <a:lnTo>
                  <a:pt x="1980679" y="677062"/>
                </a:lnTo>
                <a:lnTo>
                  <a:pt x="1979904" y="685876"/>
                </a:lnTo>
                <a:lnTo>
                  <a:pt x="1975294" y="692772"/>
                </a:lnTo>
                <a:lnTo>
                  <a:pt x="1965401" y="698258"/>
                </a:lnTo>
                <a:lnTo>
                  <a:pt x="1965325" y="700849"/>
                </a:lnTo>
                <a:lnTo>
                  <a:pt x="1971560" y="704316"/>
                </a:lnTo>
                <a:lnTo>
                  <a:pt x="1978850" y="709777"/>
                </a:lnTo>
                <a:lnTo>
                  <a:pt x="1980374" y="719289"/>
                </a:lnTo>
                <a:lnTo>
                  <a:pt x="1980679" y="721017"/>
                </a:lnTo>
                <a:lnTo>
                  <a:pt x="1980679" y="722007"/>
                </a:lnTo>
                <a:lnTo>
                  <a:pt x="1980679" y="767105"/>
                </a:lnTo>
                <a:lnTo>
                  <a:pt x="1982012" y="774674"/>
                </a:lnTo>
                <a:lnTo>
                  <a:pt x="1985645" y="780923"/>
                </a:lnTo>
                <a:lnTo>
                  <a:pt x="1991055" y="785926"/>
                </a:lnTo>
                <a:lnTo>
                  <a:pt x="1997684" y="789813"/>
                </a:lnTo>
                <a:lnTo>
                  <a:pt x="1999348" y="790676"/>
                </a:lnTo>
                <a:lnTo>
                  <a:pt x="2002320" y="790676"/>
                </a:lnTo>
                <a:lnTo>
                  <a:pt x="2002320" y="787755"/>
                </a:lnTo>
                <a:lnTo>
                  <a:pt x="2001634" y="787311"/>
                </a:lnTo>
                <a:lnTo>
                  <a:pt x="1998522" y="785799"/>
                </a:lnTo>
                <a:lnTo>
                  <a:pt x="1988731" y="780859"/>
                </a:lnTo>
                <a:lnTo>
                  <a:pt x="1987130" y="769924"/>
                </a:lnTo>
                <a:lnTo>
                  <a:pt x="1986991" y="768870"/>
                </a:lnTo>
                <a:lnTo>
                  <a:pt x="1986991" y="715403"/>
                </a:lnTo>
                <a:lnTo>
                  <a:pt x="1979218" y="705446"/>
                </a:lnTo>
                <a:lnTo>
                  <a:pt x="1974900" y="701967"/>
                </a:lnTo>
                <a:lnTo>
                  <a:pt x="1969668" y="699617"/>
                </a:lnTo>
                <a:lnTo>
                  <a:pt x="1978621" y="693712"/>
                </a:lnTo>
                <a:lnTo>
                  <a:pt x="1983879" y="687362"/>
                </a:lnTo>
                <a:lnTo>
                  <a:pt x="1986356" y="681532"/>
                </a:lnTo>
                <a:lnTo>
                  <a:pt x="1986991" y="677189"/>
                </a:lnTo>
                <a:lnTo>
                  <a:pt x="1986991" y="633463"/>
                </a:lnTo>
                <a:lnTo>
                  <a:pt x="1987219" y="629119"/>
                </a:lnTo>
                <a:lnTo>
                  <a:pt x="1988820" y="623582"/>
                </a:lnTo>
                <a:lnTo>
                  <a:pt x="1993188" y="617562"/>
                </a:lnTo>
                <a:lnTo>
                  <a:pt x="2001710" y="611746"/>
                </a:lnTo>
                <a:lnTo>
                  <a:pt x="2002320" y="611441"/>
                </a:lnTo>
                <a:lnTo>
                  <a:pt x="2002320" y="608482"/>
                </a:lnTo>
                <a:close/>
              </a:path>
              <a:path w="2099310" h="2068829">
                <a:moveTo>
                  <a:pt x="2098878" y="1886318"/>
                </a:moveTo>
                <a:lnTo>
                  <a:pt x="2095982" y="1886318"/>
                </a:lnTo>
                <a:lnTo>
                  <a:pt x="2094014" y="1887220"/>
                </a:lnTo>
                <a:lnTo>
                  <a:pt x="2086508" y="1890941"/>
                </a:lnTo>
                <a:lnTo>
                  <a:pt x="2079066" y="1896935"/>
                </a:lnTo>
                <a:lnTo>
                  <a:pt x="2077478" y="1906206"/>
                </a:lnTo>
                <a:lnTo>
                  <a:pt x="2077250" y="1907730"/>
                </a:lnTo>
                <a:lnTo>
                  <a:pt x="2077250" y="1954872"/>
                </a:lnTo>
                <a:lnTo>
                  <a:pt x="2076475" y="1963686"/>
                </a:lnTo>
                <a:lnTo>
                  <a:pt x="2071852" y="1970595"/>
                </a:lnTo>
                <a:lnTo>
                  <a:pt x="2061972" y="1976069"/>
                </a:lnTo>
                <a:lnTo>
                  <a:pt x="2061895" y="1978660"/>
                </a:lnTo>
                <a:lnTo>
                  <a:pt x="2068118" y="1982127"/>
                </a:lnTo>
                <a:lnTo>
                  <a:pt x="2075408" y="1987600"/>
                </a:lnTo>
                <a:lnTo>
                  <a:pt x="2076945" y="1997100"/>
                </a:lnTo>
                <a:lnTo>
                  <a:pt x="2077250" y="1998853"/>
                </a:lnTo>
                <a:lnTo>
                  <a:pt x="2077250" y="1999830"/>
                </a:lnTo>
                <a:lnTo>
                  <a:pt x="2077250" y="2044941"/>
                </a:lnTo>
                <a:lnTo>
                  <a:pt x="2078583" y="2052510"/>
                </a:lnTo>
                <a:lnTo>
                  <a:pt x="2082215" y="2058746"/>
                </a:lnTo>
                <a:lnTo>
                  <a:pt x="2087626" y="2063762"/>
                </a:lnTo>
                <a:lnTo>
                  <a:pt x="2094268" y="2067648"/>
                </a:lnTo>
                <a:lnTo>
                  <a:pt x="2095919" y="2068487"/>
                </a:lnTo>
                <a:lnTo>
                  <a:pt x="2098878" y="2068487"/>
                </a:lnTo>
                <a:lnTo>
                  <a:pt x="2098878" y="2065591"/>
                </a:lnTo>
                <a:lnTo>
                  <a:pt x="2098192" y="2065134"/>
                </a:lnTo>
                <a:lnTo>
                  <a:pt x="2095080" y="2063623"/>
                </a:lnTo>
                <a:lnTo>
                  <a:pt x="2085289" y="2058682"/>
                </a:lnTo>
                <a:lnTo>
                  <a:pt x="2083549" y="2046693"/>
                </a:lnTo>
                <a:lnTo>
                  <a:pt x="2083549" y="1993226"/>
                </a:lnTo>
                <a:lnTo>
                  <a:pt x="2075789" y="1983270"/>
                </a:lnTo>
                <a:lnTo>
                  <a:pt x="2071471" y="1979803"/>
                </a:lnTo>
                <a:lnTo>
                  <a:pt x="2066239" y="1977440"/>
                </a:lnTo>
                <a:lnTo>
                  <a:pt x="2075180" y="1971548"/>
                </a:lnTo>
                <a:lnTo>
                  <a:pt x="2080437" y="1965185"/>
                </a:lnTo>
                <a:lnTo>
                  <a:pt x="2082927" y="1959356"/>
                </a:lnTo>
                <a:lnTo>
                  <a:pt x="2083549" y="1955025"/>
                </a:lnTo>
                <a:lnTo>
                  <a:pt x="2083549" y="1911273"/>
                </a:lnTo>
                <a:lnTo>
                  <a:pt x="2083777" y="1906943"/>
                </a:lnTo>
                <a:lnTo>
                  <a:pt x="2085378" y="1901405"/>
                </a:lnTo>
                <a:lnTo>
                  <a:pt x="2089746" y="1895386"/>
                </a:lnTo>
                <a:lnTo>
                  <a:pt x="2098268" y="1889569"/>
                </a:lnTo>
                <a:lnTo>
                  <a:pt x="2098878" y="1889264"/>
                </a:lnTo>
                <a:lnTo>
                  <a:pt x="2098878" y="1886318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4" name="object 104" descr=""/>
          <p:cNvSpPr txBox="1"/>
          <p:nvPr/>
        </p:nvSpPr>
        <p:spPr>
          <a:xfrm>
            <a:off x="2579194" y="7820233"/>
            <a:ext cx="276860" cy="1130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550" i="1">
                <a:latin typeface="Calibri"/>
                <a:cs typeface="Calibri"/>
              </a:rPr>
              <a:t>n</a:t>
            </a:r>
            <a:r>
              <a:rPr dirty="0" sz="550">
                <a:latin typeface="Calibri"/>
                <a:cs typeface="Calibri"/>
              </a:rPr>
              <a:t>1</a:t>
            </a:r>
            <a:r>
              <a:rPr dirty="0" sz="550" spc="280">
                <a:latin typeface="Calibri"/>
                <a:cs typeface="Calibri"/>
              </a:rPr>
              <a:t>  </a:t>
            </a:r>
            <a:r>
              <a:rPr dirty="0" sz="550" spc="-25" i="1">
                <a:latin typeface="Calibri"/>
                <a:cs typeface="Calibri"/>
              </a:rPr>
              <a:t>n</a:t>
            </a:r>
            <a:r>
              <a:rPr dirty="0" sz="550" spc="-25">
                <a:latin typeface="Calibri"/>
                <a:cs typeface="Calibri"/>
              </a:rPr>
              <a:t>2</a:t>
            </a:r>
            <a:endParaRPr sz="550">
              <a:latin typeface="Calibri"/>
              <a:cs typeface="Calibri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529432" y="7747721"/>
            <a:ext cx="2416175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50" b="1">
                <a:latin typeface="Calibri"/>
                <a:cs typeface="Calibri"/>
              </a:rPr>
              <a:t>Figure 9.5</a:t>
            </a:r>
            <a:r>
              <a:rPr dirty="0" sz="850" spc="270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Symmetry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distribution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>
                <a:latin typeface="Cambria"/>
                <a:cs typeface="Cambria"/>
              </a:rPr>
              <a:t>(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baseline="30303" sz="825">
                <a:latin typeface="Cambria"/>
                <a:cs typeface="Cambria"/>
              </a:rPr>
              <a:t>×</a:t>
            </a:r>
            <a:r>
              <a:rPr dirty="0" baseline="30303" sz="825" spc="352">
                <a:latin typeface="Cambria"/>
                <a:cs typeface="Cambria"/>
              </a:rPr>
              <a:t> </a:t>
            </a:r>
            <a:r>
              <a:rPr dirty="0" sz="850" spc="-95" i="1">
                <a:latin typeface="Meiryo"/>
                <a:cs typeface="Meiryo"/>
              </a:rPr>
              <a:t>,</a:t>
            </a:r>
            <a:r>
              <a:rPr dirty="0" sz="850" spc="-135" i="1">
                <a:latin typeface="Meiryo"/>
                <a:cs typeface="Meiryo"/>
              </a:rPr>
              <a:t> </a:t>
            </a:r>
            <a:r>
              <a:rPr dirty="0" sz="850" i="1">
                <a:latin typeface="Calibri"/>
                <a:cs typeface="Calibri"/>
              </a:rPr>
              <a:t>y</a:t>
            </a:r>
            <a:r>
              <a:rPr dirty="0" baseline="30303" sz="825">
                <a:latin typeface="Cambria"/>
                <a:cs typeface="Cambria"/>
              </a:rPr>
              <a:t>×</a:t>
            </a:r>
            <a:r>
              <a:rPr dirty="0" baseline="30303" sz="825" spc="359">
                <a:latin typeface="Cambria"/>
                <a:cs typeface="Cambria"/>
              </a:rPr>
              <a:t> </a:t>
            </a:r>
            <a:r>
              <a:rPr dirty="0" sz="850" spc="-25">
                <a:latin typeface="Cambria"/>
                <a:cs typeface="Cambria"/>
              </a:rPr>
              <a:t>)</a:t>
            </a:r>
            <a:r>
              <a:rPr dirty="0" sz="850" spc="-25">
                <a:latin typeface="Calibri"/>
                <a:cs typeface="Calibri"/>
              </a:rPr>
              <a:t>.</a:t>
            </a:r>
            <a:endParaRPr sz="85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640363" y="607782"/>
            <a:ext cx="21723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Count</a:t>
            </a:r>
            <a:r>
              <a:rPr dirty="0" sz="800" spc="-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Limited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Dependent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Variables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231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30679" y="821413"/>
            <a:ext cx="2852420" cy="629285"/>
          </a:xfrm>
          <a:prstGeom prst="rect">
            <a:avLst/>
          </a:prstGeom>
        </p:spPr>
        <p:txBody>
          <a:bodyPr wrap="square" lIns="0" tIns="6096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480"/>
              </a:spcBef>
            </a:pP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(9.17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9.21),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obtain: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375"/>
              </a:spcBef>
              <a:tabLst>
                <a:tab pos="715645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Cambria"/>
                <a:cs typeface="Cambria"/>
              </a:rPr>
              <a:t>[{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225" i="1">
                <a:latin typeface="Palatino Linotype"/>
                <a:cs typeface="Palatino Linotype"/>
              </a:rPr>
              <a:t> </a:t>
            </a:r>
            <a:r>
              <a:rPr dirty="0" sz="1000" spc="55">
                <a:latin typeface="Cambria"/>
                <a:cs typeface="Cambria"/>
              </a:rPr>
              <a:t>∈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15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Cambria"/>
                <a:cs typeface="Cambria"/>
              </a:rPr>
              <a:t>∪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)}</a:t>
            </a:r>
            <a:r>
              <a:rPr dirty="0" sz="1000" spc="20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(Δ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5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385" i="1">
                <a:latin typeface="Meiryo"/>
                <a:cs typeface="Meiryo"/>
              </a:rPr>
              <a:t/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130">
                <a:latin typeface="Cambria"/>
                <a:cs typeface="Cambria"/>
              </a:rPr>
              <a:t>Δ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-21367" sz="975" spc="67" i="1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626745">
              <a:lnSpc>
                <a:spcPct val="100000"/>
              </a:lnSpc>
              <a:spcBef>
                <a:spcPts val="395"/>
              </a:spcBef>
              <a:tabLst>
                <a:tab pos="1639570" algn="l"/>
              </a:tabLst>
            </a:pPr>
            <a:r>
              <a:rPr dirty="0" sz="1000">
                <a:latin typeface="Cambria"/>
                <a:cs typeface="Cambria"/>
              </a:rPr>
              <a:t>+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47" i="1">
                <a:latin typeface="Palatino Linotype"/>
                <a:cs typeface="Palatino Linotype"/>
              </a:rPr>
              <a:t> </a:t>
            </a:r>
            <a:r>
              <a:rPr dirty="0" sz="1000" spc="55">
                <a:latin typeface="Cambria"/>
                <a:cs typeface="Cambria"/>
              </a:rPr>
              <a:t>∈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A</a:t>
            </a:r>
            <a:r>
              <a:rPr dirty="0" baseline="-21367" sz="975" spc="-37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-15">
                <a:latin typeface="Palatino Linotype"/>
                <a:cs typeface="Palatino Linotype"/>
              </a:rPr>
              <a:t>2</a:t>
            </a:r>
            <a:r>
              <a:rPr dirty="0" baseline="-21367" sz="975" spc="150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max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5">
                <a:latin typeface="Palatino Linotype"/>
                <a:cs typeface="Palatino Linotype"/>
              </a:rPr>
              <a:t>0</a:t>
            </a:r>
            <a:r>
              <a:rPr dirty="0" sz="1000" spc="-5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380" i="1">
                <a:latin typeface="Meiryo"/>
                <a:cs typeface="Meiryo"/>
              </a:rPr>
              <a:t/>
            </a:r>
            <a:r>
              <a:rPr dirty="0" baseline="29914" sz="975" spc="-7" i="1">
                <a:latin typeface="Meiryo"/>
                <a:cs typeface="Meiryo"/>
              </a:rPr>
              <a:t>⊤</a:t>
            </a:r>
            <a:r>
              <a:rPr dirty="0" sz="1000" spc="135">
                <a:latin typeface="Cambria"/>
                <a:cs typeface="Cambria"/>
              </a:rPr>
              <a:t>Δ</a:t>
            </a:r>
            <a:r>
              <a:rPr dirty="0" sz="1000" spc="-5" i="1">
                <a:latin typeface="Palatino Linotype"/>
                <a:cs typeface="Palatino Linotype"/>
              </a:rPr>
              <a:t>x</a:t>
            </a:r>
            <a:r>
              <a:rPr dirty="0" baseline="-21367" sz="975" spc="67" i="1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Cambria"/>
                <a:cs typeface="Cambria"/>
              </a:rPr>
              <a:t>))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094513" y="1424800"/>
            <a:ext cx="2436495" cy="430530"/>
          </a:xfrm>
          <a:prstGeom prst="rect">
            <a:avLst/>
          </a:prstGeom>
        </p:spPr>
        <p:txBody>
          <a:bodyPr wrap="square" lIns="0" tIns="6286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495"/>
              </a:spcBef>
              <a:tabLst>
                <a:tab pos="1075690" algn="l"/>
              </a:tabLst>
            </a:pPr>
            <a:r>
              <a:rPr dirty="0" sz="1000">
                <a:latin typeface="Cambria"/>
                <a:cs typeface="Cambria"/>
              </a:rPr>
              <a:t>–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92" i="1">
                <a:latin typeface="Palatino Linotype"/>
                <a:cs typeface="Palatino Linotype"/>
              </a:rPr>
              <a:t> </a:t>
            </a:r>
            <a:r>
              <a:rPr dirty="0" sz="1000" spc="55">
                <a:latin typeface="Cambria"/>
                <a:cs typeface="Cambria"/>
              </a:rPr>
              <a:t>∈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B</a:t>
            </a:r>
            <a:r>
              <a:rPr dirty="0" baseline="-21367" sz="975" spc="-37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-15">
                <a:latin typeface="Palatino Linotype"/>
                <a:cs typeface="Palatino Linotype"/>
              </a:rPr>
              <a:t>1</a:t>
            </a:r>
            <a:r>
              <a:rPr dirty="0" baseline="-21367" sz="975" spc="150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max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5">
                <a:latin typeface="Palatino Linotype"/>
                <a:cs typeface="Palatino Linotype"/>
              </a:rPr>
              <a:t>0</a:t>
            </a:r>
            <a:r>
              <a:rPr dirty="0" sz="1000" spc="-5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150">
                <a:latin typeface="Cambria"/>
                <a:cs typeface="Cambria"/>
              </a:rPr>
              <a:t>–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baseline="29914" sz="975" spc="-67" i="1">
                <a:latin typeface="Meiryo"/>
                <a:cs typeface="Meiryo"/>
              </a:rPr>
              <a:t>⊤</a:t>
            </a:r>
            <a:r>
              <a:rPr dirty="0" sz="1000" spc="90">
                <a:latin typeface="Cambria"/>
                <a:cs typeface="Cambria"/>
              </a:rPr>
              <a:t>Δ</a:t>
            </a:r>
            <a:r>
              <a:rPr dirty="0" sz="1000" spc="-45" i="1">
                <a:latin typeface="Palatino Linotype"/>
                <a:cs typeface="Palatino Linotype"/>
              </a:rPr>
              <a:t>x</a:t>
            </a:r>
            <a:r>
              <a:rPr dirty="0" baseline="-21367" sz="975" spc="37" i="1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Cambria"/>
                <a:cs typeface="Cambria"/>
              </a:rPr>
              <a:t>))}</a:t>
            </a:r>
            <a:endParaRPr sz="1000">
              <a:latin typeface="Cambria"/>
              <a:cs typeface="Cambria"/>
            </a:endParaRPr>
          </a:p>
          <a:p>
            <a:pPr marL="63500">
              <a:lnSpc>
                <a:spcPct val="100000"/>
              </a:lnSpc>
              <a:spcBef>
                <a:spcPts val="390"/>
              </a:spcBef>
            </a:pPr>
            <a:r>
              <a:rPr dirty="0" sz="1000" spc="60">
                <a:latin typeface="Cambria"/>
                <a:cs typeface="Cambria"/>
              </a:rPr>
              <a:t>×Δ</a:t>
            </a:r>
            <a:r>
              <a:rPr dirty="0" sz="1000" spc="60" i="1">
                <a:latin typeface="Palatino Linotype"/>
                <a:cs typeface="Palatino Linotype"/>
              </a:rPr>
              <a:t>x</a:t>
            </a:r>
            <a:r>
              <a:rPr dirty="0" baseline="-21367" sz="975" spc="89" i="1">
                <a:latin typeface="Palatino Linotype"/>
                <a:cs typeface="Palatino Linotype"/>
              </a:rPr>
              <a:t>n</a:t>
            </a:r>
            <a:r>
              <a:rPr dirty="0" sz="1000" spc="60">
                <a:latin typeface="Cambria"/>
                <a:cs typeface="Cambria"/>
              </a:rPr>
              <a:t>]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=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201346" y="1375379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(9.23)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676793" y="1876696"/>
            <a:ext cx="45612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sample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analogues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(9.22)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ﬁrst-</a:t>
            </a:r>
            <a:r>
              <a:rPr dirty="0" sz="1000" spc="-40">
                <a:latin typeface="Palatino Linotype"/>
                <a:cs typeface="Palatino Linotype"/>
              </a:rPr>
              <a:t>order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254350" y="2076119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207603" y="2081295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4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91308" y="2196741"/>
            <a:ext cx="35610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92125" algn="l"/>
              </a:tabLst>
            </a:pP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77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[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{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240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&lt;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max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5">
                <a:latin typeface="Palatino Linotype"/>
                <a:cs typeface="Palatino Linotype"/>
              </a:rPr>
              <a:t>0</a:t>
            </a:r>
            <a:r>
              <a:rPr dirty="0" sz="1000" spc="-5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165">
                <a:latin typeface="Cambria"/>
                <a:cs typeface="Cambria"/>
              </a:rPr>
              <a:t>–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105">
                <a:latin typeface="Cambria"/>
                <a:cs typeface="Cambria"/>
              </a:rPr>
              <a:t>Δ</a:t>
            </a:r>
            <a:r>
              <a:rPr dirty="0" sz="1000" spc="-30" i="1">
                <a:latin typeface="Palatino Linotype"/>
                <a:cs typeface="Palatino Linotype"/>
              </a:rPr>
              <a:t>x</a:t>
            </a:r>
            <a:r>
              <a:rPr dirty="0" baseline="-21367" sz="975" spc="52" i="1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Cambria"/>
                <a:cs typeface="Cambria"/>
              </a:rPr>
              <a:t>)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&amp;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240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&lt;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max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5">
                <a:latin typeface="Palatino Linotype"/>
                <a:cs typeface="Palatino Linotype"/>
              </a:rPr>
              <a:t>0</a:t>
            </a:r>
            <a:r>
              <a:rPr dirty="0" sz="1000" spc="-5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110">
                <a:latin typeface="Cambria"/>
                <a:cs typeface="Cambria"/>
              </a:rPr>
              <a:t>Δ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baseline="-21367" sz="975" spc="60" i="1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Cambria"/>
                <a:cs typeface="Cambria"/>
              </a:rPr>
              <a:t>)}]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215372" y="2374218"/>
            <a:ext cx="1739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201346" y="2473686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(9.24)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43388" y="2418064"/>
            <a:ext cx="5011420" cy="741680"/>
          </a:xfrm>
          <a:prstGeom prst="rect">
            <a:avLst/>
          </a:prstGeom>
        </p:spPr>
        <p:txBody>
          <a:bodyPr wrap="square" lIns="0" tIns="67945" rIns="0" bIns="0" rtlCol="0" vert="horz">
            <a:spAutoFit/>
          </a:bodyPr>
          <a:lstStyle/>
          <a:p>
            <a:pPr marL="646430">
              <a:lnSpc>
                <a:spcPct val="100000"/>
              </a:lnSpc>
              <a:spcBef>
                <a:spcPts val="535"/>
              </a:spcBef>
            </a:pPr>
            <a:r>
              <a:rPr dirty="0" sz="1000" spc="70">
                <a:latin typeface="Cambria"/>
                <a:cs typeface="Cambria"/>
              </a:rPr>
              <a:t>×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Δ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5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390" i="1">
                <a:latin typeface="Meiryo"/>
                <a:cs typeface="Meiryo"/>
              </a:rPr>
              <a:t/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130">
                <a:latin typeface="Cambria"/>
                <a:cs typeface="Cambria"/>
              </a:rPr>
              <a:t>Δ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32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|</a:t>
            </a:r>
            <a:endParaRPr sz="1000">
              <a:latin typeface="Cambria"/>
              <a:cs typeface="Cambria"/>
            </a:endParaRPr>
          </a:p>
          <a:p>
            <a:pPr marL="38100">
              <a:lnSpc>
                <a:spcPts val="1195"/>
              </a:lnSpc>
              <a:spcBef>
                <a:spcPts val="430"/>
              </a:spcBef>
            </a:pP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imm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20" b="1">
                <a:latin typeface="Cambria"/>
                <a:cs typeface="Cambria"/>
              </a:rPr>
              <a:t>l</a:t>
            </a:r>
            <a:r>
              <a:rPr dirty="0" sz="1000" spc="175" b="1">
                <a:latin typeface="Cambria"/>
                <a:cs typeface="Cambria"/>
              </a:rPr>
              <a:t>a</a:t>
            </a:r>
            <a:r>
              <a:rPr dirty="0" cap="small" sz="1000" spc="90" b="1">
                <a:latin typeface="Cambria"/>
                <a:cs typeface="Cambria"/>
              </a:rPr>
              <a:t>d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le.</a:t>
            </a:r>
            <a:endParaRPr sz="1000">
              <a:latin typeface="Palatino Linotype"/>
              <a:cs typeface="Palatino Linotype"/>
            </a:endParaRPr>
          </a:p>
          <a:p>
            <a:pPr marL="38100" marR="30480" indent="107950">
              <a:lnSpc>
                <a:spcPts val="1190"/>
              </a:lnSpc>
              <a:spcBef>
                <a:spcPts val="40"/>
              </a:spcBef>
            </a:pPr>
            <a:r>
              <a:rPr dirty="0" sz="1000" spc="-40">
                <a:latin typeface="Palatino Linotype"/>
                <a:cs typeface="Palatino Linotype"/>
              </a:rPr>
              <a:t>Finally,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sample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equivalent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(9.23)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ﬁrst-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order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conditions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following </a:t>
            </a:r>
            <a:r>
              <a:rPr dirty="0" sz="1000" spc="-10">
                <a:latin typeface="Palatino Linotype"/>
                <a:cs typeface="Palatino Linotype"/>
              </a:rPr>
              <a:t>function: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254355" y="3095904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207608" y="3101079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4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878618" y="3178363"/>
            <a:ext cx="3133725" cy="343535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395"/>
              </a:spcBef>
              <a:tabLst>
                <a:tab pos="525780" algn="l"/>
              </a:tabLst>
            </a:pP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77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5">
                <a:latin typeface="Palatino Linotype"/>
                <a:cs typeface="Palatino Linotype"/>
              </a:rPr>
              <a:t>max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5" i="1">
                <a:latin typeface="Palatino Linotype"/>
                <a:cs typeface="Palatino Linotype"/>
              </a:rPr>
              <a:t>y</a:t>
            </a:r>
            <a:r>
              <a:rPr dirty="0" baseline="-21367" sz="975" spc="-67" i="1">
                <a:latin typeface="Palatino Linotype"/>
                <a:cs typeface="Palatino Linotype"/>
              </a:rPr>
              <a:t>n</a:t>
            </a:r>
            <a:r>
              <a:rPr dirty="0" baseline="-21367" sz="975" spc="-67">
                <a:latin typeface="Palatino Linotype"/>
                <a:cs typeface="Palatino Linotype"/>
              </a:rPr>
              <a:t>2</a:t>
            </a:r>
            <a:r>
              <a:rPr dirty="0" sz="1000" spc="-45" i="1">
                <a:latin typeface="Meiryo"/>
                <a:cs typeface="Meiryo"/>
              </a:rPr>
              <a:t>,</a:t>
            </a:r>
            <a:r>
              <a:rPr dirty="0" sz="1000" spc="-135" i="1">
                <a:latin typeface="Meiryo"/>
                <a:cs typeface="Meiryo"/>
              </a:rPr>
              <a:t> 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-21367" sz="975" spc="60" i="1">
                <a:latin typeface="Palatino Linotype"/>
                <a:cs typeface="Palatino Linotype"/>
              </a:rPr>
              <a:t>n</a:t>
            </a:r>
            <a:r>
              <a:rPr dirty="0" sz="1000" spc="50">
                <a:latin typeface="Cambria"/>
                <a:cs typeface="Cambria"/>
              </a:rPr>
              <a:t>)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–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max</a:t>
            </a:r>
            <a:r>
              <a:rPr dirty="0" sz="1000" spc="-40">
                <a:latin typeface="Cambria"/>
                <a:cs typeface="Cambria"/>
              </a:rPr>
              <a:t>(</a:t>
            </a:r>
            <a:r>
              <a:rPr dirty="0" sz="1000" spc="-40" i="1">
                <a:latin typeface="Palatino Linotype"/>
                <a:cs typeface="Palatino Linotype"/>
              </a:rPr>
              <a:t>y</a:t>
            </a:r>
            <a:r>
              <a:rPr dirty="0" baseline="-21367" sz="975" spc="-60" i="1">
                <a:latin typeface="Palatino Linotype"/>
                <a:cs typeface="Palatino Linotype"/>
              </a:rPr>
              <a:t>n</a:t>
            </a:r>
            <a:r>
              <a:rPr dirty="0" baseline="-21367" sz="975" spc="-60">
                <a:latin typeface="Palatino Linotype"/>
                <a:cs typeface="Palatino Linotype"/>
              </a:rPr>
              <a:t>1</a:t>
            </a:r>
            <a:r>
              <a:rPr dirty="0" sz="1000" spc="-40" i="1">
                <a:latin typeface="Meiryo"/>
                <a:cs typeface="Meiryo"/>
              </a:rPr>
              <a:t>,</a:t>
            </a:r>
            <a:r>
              <a:rPr dirty="0" sz="1000" spc="-130" i="1">
                <a:latin typeface="Meiryo"/>
                <a:cs typeface="Meiryo"/>
              </a:rPr>
              <a:t> </a:t>
            </a:r>
            <a:r>
              <a:rPr dirty="0" sz="1000" spc="145">
                <a:latin typeface="Cambria"/>
                <a:cs typeface="Cambria"/>
              </a:rPr>
              <a:t>–</a:t>
            </a:r>
            <a:r>
              <a:rPr dirty="0" sz="1000" spc="-484" i="1">
                <a:latin typeface="Meiryo"/>
                <a:cs typeface="Meiryo"/>
              </a:rPr>
              <a:t/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sz="1000" spc="80">
                <a:latin typeface="Cambria"/>
                <a:cs typeface="Cambria"/>
              </a:rPr>
              <a:t>Δ</a:t>
            </a:r>
            <a:r>
              <a:rPr dirty="0" sz="1000" spc="-50" i="1">
                <a:latin typeface="Palatino Linotype"/>
                <a:cs typeface="Palatino Linotype"/>
              </a:rPr>
              <a:t>x</a:t>
            </a:r>
            <a:r>
              <a:rPr dirty="0" baseline="-21367" sz="975" spc="30" i="1">
                <a:latin typeface="Palatino Linotype"/>
                <a:cs typeface="Palatino Linotype"/>
              </a:rPr>
              <a:t>n</a:t>
            </a:r>
            <a:r>
              <a:rPr dirty="0" sz="1000" spc="25">
                <a:latin typeface="Cambria"/>
                <a:cs typeface="Cambria"/>
              </a:rPr>
              <a:t>)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–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baseline="34188" sz="975" spc="-22" i="1">
                <a:latin typeface="Meiryo"/>
                <a:cs typeface="Meiryo"/>
              </a:rPr>
              <a:t>⊤</a:t>
            </a:r>
            <a:r>
              <a:rPr dirty="0" sz="1000" spc="125">
                <a:latin typeface="Cambria"/>
                <a:cs typeface="Cambria"/>
              </a:rPr>
              <a:t>Δ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baseline="-21367" sz="975" spc="60" i="1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Cambria"/>
                <a:cs typeface="Cambria"/>
              </a:rPr>
              <a:t>)</a:t>
            </a:r>
            <a:r>
              <a:rPr dirty="0" baseline="34188" sz="975">
                <a:latin typeface="Palatino Linotype"/>
                <a:cs typeface="Palatino Linotype"/>
              </a:rPr>
              <a:t>2</a:t>
            </a:r>
            <a:endParaRPr baseline="34188" sz="975">
              <a:latin typeface="Palatino Linotype"/>
              <a:cs typeface="Palatino Linotype"/>
            </a:endParaRPr>
          </a:p>
          <a:p>
            <a:pPr marL="349250">
              <a:lnSpc>
                <a:spcPct val="100000"/>
              </a:lnSpc>
              <a:spcBef>
                <a:spcPts val="225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43409" y="3473046"/>
            <a:ext cx="5036820" cy="5022215"/>
          </a:xfrm>
          <a:prstGeom prst="rect">
            <a:avLst/>
          </a:prstGeom>
        </p:spPr>
        <p:txBody>
          <a:bodyPr wrap="square" lIns="0" tIns="45085" rIns="0" bIns="0" rtlCol="0" vert="horz">
            <a:spAutoFit/>
          </a:bodyPr>
          <a:lstStyle/>
          <a:p>
            <a:pPr marL="674370">
              <a:lnSpc>
                <a:spcPct val="100000"/>
              </a:lnSpc>
              <a:spcBef>
                <a:spcPts val="355"/>
              </a:spcBef>
            </a:pP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{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300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&lt;</a:t>
            </a:r>
            <a:r>
              <a:rPr dirty="0" sz="1000" spc="-30" i="1">
                <a:latin typeface="Meiryo"/>
                <a:cs typeface="Meiryo"/>
              </a:rPr>
              <a:t> </a:t>
            </a:r>
            <a:r>
              <a:rPr dirty="0" sz="1000" spc="160">
                <a:latin typeface="Cambria"/>
                <a:cs typeface="Cambria"/>
              </a:rPr>
              <a:t>–</a:t>
            </a:r>
            <a:r>
              <a:rPr dirty="0" sz="1000" spc="-459" i="1">
                <a:latin typeface="Meiryo"/>
                <a:cs typeface="Meiryo"/>
              </a:rPr>
              <a:t/>
            </a:r>
            <a:r>
              <a:rPr dirty="0" baseline="34188" sz="975" spc="-52" i="1">
                <a:latin typeface="Meiryo"/>
                <a:cs typeface="Meiryo"/>
              </a:rPr>
              <a:t>⊤</a:t>
            </a:r>
            <a:r>
              <a:rPr dirty="0" sz="1000" spc="95">
                <a:latin typeface="Cambria"/>
                <a:cs typeface="Cambria"/>
              </a:rPr>
              <a:t>Δ</a:t>
            </a:r>
            <a:r>
              <a:rPr dirty="0" sz="1000" spc="-35" i="1">
                <a:latin typeface="Palatino Linotype"/>
                <a:cs typeface="Palatino Linotype"/>
              </a:rPr>
              <a:t>x</a:t>
            </a:r>
            <a:r>
              <a:rPr dirty="0" baseline="-21367" sz="975" spc="44" i="1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Cambria"/>
                <a:cs typeface="Cambria"/>
              </a:rPr>
              <a:t>}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spc="-75" i="1">
                <a:latin typeface="Palatino Linotype"/>
                <a:cs typeface="Palatino Linotype"/>
              </a:rPr>
              <a:t>y</a:t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spc="-15">
                <a:latin typeface="Palatino Linotype"/>
                <a:cs typeface="Palatino Linotype"/>
              </a:rPr>
              <a:t>1</a:t>
            </a:r>
            <a:r>
              <a:rPr dirty="0" baseline="-21367" sz="975" spc="202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34188" sz="975" spc="-22" i="1">
                <a:latin typeface="Meiryo"/>
                <a:cs typeface="Meiryo"/>
              </a:rPr>
              <a:t>⊤</a:t>
            </a:r>
            <a:r>
              <a:rPr dirty="0" sz="1000" spc="125">
                <a:latin typeface="Cambria"/>
                <a:cs typeface="Cambria"/>
              </a:rPr>
              <a:t>Δ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baseline="-21367" sz="975" spc="67" i="1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Cambria"/>
                <a:cs typeface="Cambria"/>
              </a:rPr>
              <a:t>)</a:t>
            </a:r>
            <a:r>
              <a:rPr dirty="0" sz="1000" spc="-55" i="1">
                <a:latin typeface="Palatino Linotype"/>
                <a:cs typeface="Palatino Linotype"/>
              </a:rPr>
              <a:t>y</a:t>
            </a:r>
            <a:r>
              <a:rPr dirty="0" baseline="-21367" sz="975" spc="-7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endParaRPr baseline="-21367" sz="975">
              <a:latin typeface="Palatino Linotype"/>
              <a:cs typeface="Palatino Linotype"/>
            </a:endParaRPr>
          </a:p>
          <a:p>
            <a:pPr marL="674370">
              <a:lnSpc>
                <a:spcPct val="100000"/>
              </a:lnSpc>
              <a:spcBef>
                <a:spcPts val="254"/>
              </a:spcBef>
              <a:tabLst>
                <a:tab pos="4670425" algn="l"/>
              </a:tabLst>
            </a:pP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{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247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&lt;</a:t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34188" sz="975" spc="-22" i="1">
                <a:latin typeface="Meiryo"/>
                <a:cs typeface="Meiryo"/>
              </a:rPr>
              <a:t>⊤</a:t>
            </a:r>
            <a:r>
              <a:rPr dirty="0" sz="1000" spc="120">
                <a:latin typeface="Cambria"/>
                <a:cs typeface="Cambria"/>
              </a:rPr>
              <a:t>Δ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baseline="-21367" sz="975" spc="67" i="1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Cambria"/>
                <a:cs typeface="Cambria"/>
              </a:rPr>
              <a:t>}</a:t>
            </a:r>
            <a:r>
              <a:rPr dirty="0" sz="1000" spc="15">
                <a:latin typeface="Cambria"/>
                <a:cs typeface="Cambria"/>
              </a:rPr>
              <a:t>(</a:t>
            </a:r>
            <a:r>
              <a:rPr dirty="0" sz="1000" spc="-55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7">
                <a:latin typeface="Palatino Linotype"/>
                <a:cs typeface="Palatino Linotype"/>
              </a:rPr>
              <a:t>2</a:t>
            </a:r>
            <a:r>
              <a:rPr dirty="0" baseline="-21367" sz="975" spc="142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34188" sz="975" spc="-22" i="1">
                <a:latin typeface="Meiryo"/>
                <a:cs typeface="Meiryo"/>
              </a:rPr>
              <a:t>⊤</a:t>
            </a:r>
            <a:r>
              <a:rPr dirty="0" sz="1000" spc="125">
                <a:latin typeface="Cambria"/>
                <a:cs typeface="Cambria"/>
              </a:rPr>
              <a:t>Δ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baseline="-21367" sz="975" spc="60" i="1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Cambria"/>
                <a:cs typeface="Cambria"/>
              </a:rPr>
              <a:t>)</a:t>
            </a:r>
            <a:r>
              <a:rPr dirty="0" sz="1000" spc="-55" i="1">
                <a:latin typeface="Palatino Linotype"/>
                <a:cs typeface="Palatino Linotype"/>
              </a:rPr>
              <a:t>y</a:t>
            </a:r>
            <a:r>
              <a:rPr dirty="0" baseline="-21367" sz="975" spc="-7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(9.25)</a:t>
            </a:r>
            <a:endParaRPr sz="1000">
              <a:latin typeface="Palatino Linotype"/>
              <a:cs typeface="Palatino Linotype"/>
            </a:endParaRPr>
          </a:p>
          <a:p>
            <a:pPr algn="just" marL="38100" marR="55244">
              <a:lnSpc>
                <a:spcPts val="1190"/>
              </a:lnSpc>
              <a:spcBef>
                <a:spcPts val="480"/>
              </a:spcBef>
            </a:pP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imm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120" b="1">
                <a:latin typeface="Cambria"/>
                <a:cs typeface="Cambria"/>
              </a:rPr>
              <a:t>l</a:t>
            </a:r>
            <a:r>
              <a:rPr dirty="0" sz="1000" spc="175" b="1">
                <a:latin typeface="Cambria"/>
                <a:cs typeface="Cambria"/>
              </a:rPr>
              <a:t>a</a:t>
            </a:r>
            <a:r>
              <a:rPr dirty="0" cap="small" sz="1000" spc="90" b="1">
                <a:latin typeface="Cambria"/>
                <a:cs typeface="Cambria"/>
              </a:rPr>
              <a:t>d</a:t>
            </a:r>
            <a:r>
              <a:rPr dirty="0" sz="1000" spc="35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ua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end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3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-</a:t>
            </a:r>
            <a:r>
              <a:rPr dirty="0" sz="1000" spc="-40">
                <a:latin typeface="Palatino Linotype"/>
                <a:cs typeface="Palatino Linotype"/>
              </a:rPr>
              <a:t>sid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(2013).</a:t>
            </a:r>
            <a:endParaRPr sz="1000">
              <a:latin typeface="Palatino Linotype"/>
              <a:cs typeface="Palatino Linotype"/>
            </a:endParaRPr>
          </a:p>
          <a:p>
            <a:pPr algn="just" marL="38100">
              <a:lnSpc>
                <a:spcPts val="1200"/>
              </a:lnSpc>
              <a:spcBef>
                <a:spcPts val="844"/>
              </a:spcBef>
            </a:pPr>
            <a:r>
              <a:rPr dirty="0" sz="1000" spc="-20" b="1">
                <a:latin typeface="Cambria"/>
                <a:cs typeface="Cambria"/>
              </a:rPr>
              <a:t>Example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9.4</a:t>
            </a:r>
            <a:r>
              <a:rPr dirty="0" sz="1000" spc="265" b="1">
                <a:latin typeface="Cambria"/>
                <a:cs typeface="Cambria"/>
              </a:rPr>
              <a:t>  </a:t>
            </a:r>
            <a:r>
              <a:rPr dirty="0" sz="1000" spc="-25" b="1">
                <a:latin typeface="Cambria"/>
                <a:cs typeface="Cambria"/>
              </a:rPr>
              <a:t>trimmed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20" b="1">
                <a:latin typeface="Cambria"/>
                <a:cs typeface="Cambria"/>
              </a:rPr>
              <a:t>tobit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ambria"/>
                <a:cs typeface="Cambria"/>
              </a:rPr>
              <a:t>model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LateBudgets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37465" marR="55880">
              <a:lnSpc>
                <a:spcPts val="1200"/>
              </a:lnSpc>
              <a:spcBef>
                <a:spcPts val="40"/>
              </a:spcBef>
            </a:pPr>
            <a:r>
              <a:rPr dirty="0" sz="1000" spc="-40">
                <a:latin typeface="Palatino Linotype"/>
                <a:cs typeface="Palatino Linotype"/>
              </a:rPr>
              <a:t>Andersen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(2012)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study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late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adoption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budgets.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35">
                <a:latin typeface="Palatino Linotype"/>
                <a:cs typeface="Palatino Linotype"/>
              </a:rPr>
              <a:t>hey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panel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American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states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1988-2007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period,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budget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adoption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collected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late </a:t>
            </a:r>
            <a:r>
              <a:rPr dirty="0" sz="1000" spc="-60">
                <a:latin typeface="Palatino Linotype"/>
                <a:cs typeface="Palatino Linotype"/>
              </a:rPr>
              <a:t>budget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situations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detected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case,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number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days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from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legal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limit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date can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computed.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Among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factors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 </a:t>
            </a:r>
            <a:r>
              <a:rPr dirty="0" sz="1000" spc="-80">
                <a:latin typeface="Palatino Linotype"/>
                <a:cs typeface="Palatino Linotype"/>
              </a:rPr>
              <a:t>may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explain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late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budgets,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authors</a:t>
            </a:r>
            <a:r>
              <a:rPr dirty="0" sz="1000" spc="-20">
                <a:latin typeface="Palatino Linotype"/>
                <a:cs typeface="Palatino Linotype"/>
              </a:rPr>
              <a:t> use:</a:t>
            </a:r>
            <a:endParaRPr sz="1000">
              <a:latin typeface="Palatino Linotype"/>
              <a:cs typeface="Palatino Linotype"/>
            </a:endParaRPr>
          </a:p>
          <a:p>
            <a:pPr algn="just" marL="167005" indent="-130175">
              <a:lnSpc>
                <a:spcPts val="1200"/>
              </a:lnSpc>
              <a:spcBef>
                <a:spcPts val="390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shock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ﬁscal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climate,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proxied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annual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change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unemployment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rate</a:t>
            </a:r>
            <a:endParaRPr sz="1000">
              <a:latin typeface="Palatino Linotype"/>
              <a:cs typeface="Palatino Linotype"/>
            </a:endParaRPr>
          </a:p>
          <a:p>
            <a:pPr marL="167005">
              <a:lnSpc>
                <a:spcPts val="1195"/>
              </a:lnSpc>
            </a:pPr>
            <a:r>
              <a:rPr dirty="0" sz="1000" spc="-10">
                <a:latin typeface="Courier New"/>
                <a:cs typeface="Courier New"/>
              </a:rPr>
              <a:t>unempdiff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algn="just" marL="167005" marR="55244" indent="-129539">
              <a:lnSpc>
                <a:spcPts val="1200"/>
              </a:lnSpc>
              <a:spcBef>
                <a:spcPts val="40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spc="-65">
                <a:latin typeface="Palatino Linotype"/>
                <a:cs typeface="Palatino Linotype"/>
              </a:rPr>
              <a:t>di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over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gove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splitbranc</a:t>
            </a:r>
            <a:r>
              <a:rPr dirty="0" sz="1000" spc="-5">
                <a:latin typeface="Courier New"/>
                <a:cs typeface="Courier New"/>
              </a:rPr>
              <a:t>h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am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oll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ty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ove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nor</a:t>
            </a:r>
            <a:r>
              <a:rPr dirty="0" sz="1000" spc="-90">
                <a:latin typeface="Palatino Linotype"/>
                <a:cs typeface="Palatino Linotype"/>
              </a:rPr>
              <a:t>’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splitle</a:t>
            </a:r>
            <a:r>
              <a:rPr dirty="0" sz="1000" spc="-5">
                <a:latin typeface="Courier New"/>
                <a:cs typeface="Courier New"/>
              </a:rPr>
              <a:t>g</a:t>
            </a:r>
            <a:r>
              <a:rPr dirty="0" sz="1000" spc="-39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75">
                <a:latin typeface="Palatino Linotype"/>
                <a:cs typeface="Palatino Linotype"/>
              </a:rPr>
              <a:t>y </a:t>
            </a:r>
            <a:r>
              <a:rPr dirty="0" sz="1000" spc="-30">
                <a:latin typeface="Palatino Linotype"/>
                <a:cs typeface="Palatino Linotype"/>
              </a:rPr>
              <a:t>indi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ham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ll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ti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67005" indent="-130175">
              <a:lnSpc>
                <a:spcPts val="1145"/>
              </a:lnSpc>
              <a:buFont typeface="Cambria"/>
              <a:buChar char="•"/>
              <a:tabLst>
                <a:tab pos="1676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variables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linked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budget: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elcyear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dummy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election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years,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dead-</a:t>
            </a:r>
            <a:endParaRPr sz="1000">
              <a:latin typeface="Courier New"/>
              <a:cs typeface="Courier New"/>
            </a:endParaRPr>
          </a:p>
          <a:p>
            <a:pPr algn="just" marL="167005" marR="55244" indent="-635">
              <a:lnSpc>
                <a:spcPts val="1200"/>
              </a:lnSpc>
              <a:spcBef>
                <a:spcPts val="35"/>
              </a:spcBef>
            </a:pPr>
            <a:r>
              <a:rPr dirty="0" sz="1000" spc="-10">
                <a:latin typeface="Courier New"/>
                <a:cs typeface="Courier New"/>
              </a:rPr>
              <a:t>lin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415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"none</a:t>
            </a:r>
            <a:r>
              <a:rPr dirty="0" sz="1000" spc="-5">
                <a:latin typeface="Courier New"/>
                <a:cs typeface="Courier New"/>
              </a:rPr>
              <a:t>"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"soft</a:t>
            </a:r>
            <a:r>
              <a:rPr dirty="0" sz="1000" spc="-5">
                <a:latin typeface="Courier New"/>
                <a:cs typeface="Courier New"/>
              </a:rPr>
              <a:t>"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"hard</a:t>
            </a:r>
            <a:r>
              <a:rPr dirty="0" sz="1000" spc="-5">
                <a:latin typeface="Courier New"/>
                <a:cs typeface="Courier New"/>
              </a:rPr>
              <a:t>"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k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algn="just" marL="167005" indent="-129539">
              <a:lnSpc>
                <a:spcPts val="1150"/>
              </a:lnSpc>
              <a:buFont typeface="Cambria"/>
              <a:buChar char="•"/>
              <a:tabLst>
                <a:tab pos="167640" algn="l"/>
              </a:tabLst>
            </a:pPr>
            <a:r>
              <a:rPr dirty="0" sz="1000" spc="-20">
                <a:latin typeface="Courier New"/>
                <a:cs typeface="Courier New"/>
              </a:rPr>
              <a:t>shutdown</a:t>
            </a:r>
            <a:r>
              <a:rPr dirty="0" sz="1000" spc="-395">
                <a:latin typeface="Courier New"/>
                <a:cs typeface="Courier New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indicates</a:t>
            </a:r>
            <a:r>
              <a:rPr dirty="0" sz="1000" spc="-45">
                <a:latin typeface="Palatino Linotype"/>
                <a:cs typeface="Palatino Linotype"/>
              </a:rPr>
              <a:t> whether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state </a:t>
            </a:r>
            <a:r>
              <a:rPr dirty="0" sz="1000" spc="-85">
                <a:latin typeface="Palatino Linotype"/>
                <a:cs typeface="Palatino Linotype"/>
              </a:rPr>
              <a:t>law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dictates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shutdown</a:t>
            </a:r>
            <a:r>
              <a:rPr dirty="0" sz="1000" spc="-40">
                <a:latin typeface="Palatino Linotype"/>
                <a:cs typeface="Palatino Linotype"/>
              </a:rPr>
              <a:t> of </a:t>
            </a:r>
            <a:r>
              <a:rPr dirty="0" sz="1000" spc="-35">
                <a:latin typeface="Palatino Linotype"/>
                <a:cs typeface="Palatino Linotype"/>
              </a:rPr>
              <a:t>state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government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activities</a:t>
            </a:r>
            <a:endParaRPr sz="1000">
              <a:latin typeface="Palatino Linotype"/>
              <a:cs typeface="Palatino Linotype"/>
            </a:endParaRPr>
          </a:p>
          <a:p>
            <a:pPr algn="just" marL="167005">
              <a:lnSpc>
                <a:spcPts val="1195"/>
              </a:lnSpc>
            </a:pPr>
            <a:r>
              <a:rPr dirty="0" sz="1000" spc="-10">
                <a:latin typeface="Palatino Linotype"/>
                <a:cs typeface="Palatino Linotype"/>
              </a:rPr>
              <a:t>in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event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late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budget,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supmaj</a:t>
            </a:r>
            <a:r>
              <a:rPr dirty="0" sz="1000" spc="-355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budget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adoption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requires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super-</a:t>
            </a:r>
            <a:r>
              <a:rPr dirty="0" sz="1000" spc="-10">
                <a:latin typeface="Palatino Linotype"/>
                <a:cs typeface="Palatino Linotype"/>
              </a:rPr>
              <a:t>majority,</a:t>
            </a:r>
            <a:endParaRPr sz="1000">
              <a:latin typeface="Palatino Linotype"/>
              <a:cs typeface="Palatino Linotype"/>
            </a:endParaRPr>
          </a:p>
          <a:p>
            <a:pPr algn="just" marL="167005" marR="55244" indent="-129539">
              <a:lnSpc>
                <a:spcPts val="1200"/>
              </a:lnSpc>
              <a:spcBef>
                <a:spcPts val="40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different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covariates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indicating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political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legislative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context: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fact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governor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 </a:t>
            </a:r>
            <a:r>
              <a:rPr dirty="0" sz="1000" spc="-80">
                <a:latin typeface="Palatino Linotype"/>
                <a:cs typeface="Palatino Linotype"/>
              </a:rPr>
              <a:t>newly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elected </a:t>
            </a:r>
            <a:r>
              <a:rPr dirty="0" sz="1000" spc="-10">
                <a:latin typeface="Courier New"/>
                <a:cs typeface="Courier New"/>
              </a:rPr>
              <a:t>newgov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number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years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since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incumbent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governor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took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oﬃce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gov- </a:t>
            </a:r>
            <a:r>
              <a:rPr dirty="0" sz="1000">
                <a:latin typeface="Courier New"/>
                <a:cs typeface="Courier New"/>
              </a:rPr>
              <a:t>exp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dummy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democrat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governor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demgov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dummy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indicating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governor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 </a:t>
            </a:r>
            <a:r>
              <a:rPr dirty="0" sz="1000" spc="-20">
                <a:latin typeface="Palatino Linotype"/>
                <a:cs typeface="Palatino Linotype"/>
              </a:rPr>
              <a:t>subject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binding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term limit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lameduck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1-</a:t>
            </a:r>
            <a:r>
              <a:rPr dirty="0" sz="1000" spc="-10">
                <a:latin typeface="Palatino Linotype"/>
                <a:cs typeface="Palatino Linotype"/>
              </a:rPr>
              <a:t>to-</a:t>
            </a:r>
            <a:r>
              <a:rPr dirty="0" sz="1000">
                <a:latin typeface="Palatino Linotype"/>
                <a:cs typeface="Palatino Linotype"/>
              </a:rPr>
              <a:t>5</a:t>
            </a:r>
            <a:r>
              <a:rPr dirty="0" sz="1000" spc="-25">
                <a:latin typeface="Palatino Linotype"/>
                <a:cs typeface="Palatino Linotype"/>
              </a:rPr>
              <a:t> scale</a:t>
            </a:r>
            <a:r>
              <a:rPr dirty="0" sz="1000" spc="-20">
                <a:latin typeface="Palatino Linotype"/>
                <a:cs typeface="Palatino Linotype"/>
              </a:rPr>
              <a:t> for </a:t>
            </a:r>
            <a:r>
              <a:rPr dirty="0" sz="1000" spc="-25">
                <a:latin typeface="Palatino Linotype"/>
                <a:cs typeface="Palatino Linotype"/>
              </a:rPr>
              <a:t>full-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vs.</a:t>
            </a:r>
            <a:r>
              <a:rPr dirty="0" sz="1000" spc="-20">
                <a:latin typeface="Palatino Linotype"/>
                <a:cs typeface="Palatino Linotype"/>
              </a:rPr>
              <a:t> part-time </a:t>
            </a:r>
            <a:r>
              <a:rPr dirty="0" sz="1000" spc="-10">
                <a:latin typeface="Palatino Linotype"/>
                <a:cs typeface="Palatino Linotype"/>
              </a:rPr>
              <a:t>legislatures, </a:t>
            </a:r>
            <a:r>
              <a:rPr dirty="0" sz="1000" spc="-30">
                <a:latin typeface="Palatino Linotype"/>
                <a:cs typeface="Palatino Linotype"/>
              </a:rPr>
              <a:t>where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corresponds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part-</a:t>
            </a:r>
            <a:r>
              <a:rPr dirty="0" sz="1000">
                <a:latin typeface="Palatino Linotype"/>
                <a:cs typeface="Palatino Linotype"/>
              </a:rPr>
              <a:t>time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“citizen”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legislature,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corresponds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full-</a:t>
            </a:r>
            <a:r>
              <a:rPr dirty="0" sz="1000" spc="-20">
                <a:latin typeface="Palatino Linotype"/>
                <a:cs typeface="Palatino Linotype"/>
              </a:rPr>
              <a:t>time </a:t>
            </a:r>
            <a:r>
              <a:rPr dirty="0" sz="1000" spc="-40">
                <a:latin typeface="Palatino Linotype"/>
                <a:cs typeface="Palatino Linotype"/>
              </a:rPr>
              <a:t>professional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legislature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fulltimeleg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a </a:t>
            </a:r>
            <a:r>
              <a:rPr dirty="0" sz="1000" spc="-80">
                <a:latin typeface="Palatino Linotype"/>
                <a:cs typeface="Palatino Linotype"/>
              </a:rPr>
              <a:t>dummy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indicates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state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law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does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not </a:t>
            </a:r>
            <a:r>
              <a:rPr dirty="0" sz="1000" spc="-55">
                <a:latin typeface="Palatino Linotype"/>
                <a:cs typeface="Palatino Linotype"/>
              </a:rPr>
              <a:t>allow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budget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deﬁcit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carried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over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next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ﬁscal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year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nocarry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algn="just" marL="167005" indent="-129539">
              <a:lnSpc>
                <a:spcPts val="1125"/>
              </a:lnSpc>
              <a:buFont typeface="Cambria"/>
              <a:buChar char="•"/>
              <a:tabLst>
                <a:tab pos="1676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several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social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demographic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covariates: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population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pop</a:t>
            </a:r>
            <a:r>
              <a:rPr dirty="0" sz="1000" spc="-2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percentage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African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Amer-</a:t>
            </a:r>
            <a:endParaRPr sz="1000">
              <a:latin typeface="Palatino Linotype"/>
              <a:cs typeface="Palatino Linotype"/>
            </a:endParaRPr>
          </a:p>
          <a:p>
            <a:pPr algn="just" marL="167005" marR="55244">
              <a:lnSpc>
                <a:spcPts val="1200"/>
              </a:lnSpc>
              <a:spcBef>
                <a:spcPts val="35"/>
              </a:spcBef>
            </a:pPr>
            <a:r>
              <a:rPr dirty="0" sz="1000" spc="-20">
                <a:latin typeface="Palatino Linotype"/>
                <a:cs typeface="Palatino Linotype"/>
              </a:rPr>
              <a:t>icans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black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college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graduates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graduate</a:t>
            </a:r>
            <a:r>
              <a:rPr dirty="0" sz="1000" spc="-10">
                <a:latin typeface="Palatino Linotype"/>
                <a:cs typeface="Palatino Linotype"/>
              </a:rPr>
              <a:t>,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people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older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65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years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elderly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children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between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17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years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old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kids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response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rate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1990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census </a:t>
            </a:r>
            <a:r>
              <a:rPr dirty="0" sz="1000" spc="-10">
                <a:latin typeface="Courier New"/>
                <a:cs typeface="Courier New"/>
              </a:rPr>
              <a:t>censusrep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proxy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social</a:t>
            </a:r>
            <a:r>
              <a:rPr dirty="0" sz="1000" spc="-10">
                <a:latin typeface="Palatino Linotype"/>
                <a:cs typeface="Palatino Linotype"/>
              </a:rPr>
              <a:t> capital.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5243830" cy="7435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232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295910" marR="5080" indent="107950">
              <a:lnSpc>
                <a:spcPct val="100000"/>
              </a:lnSpc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order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investigate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whether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change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unemployment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rate</a:t>
            </a:r>
            <a:r>
              <a:rPr dirty="0" sz="1000" spc="-20">
                <a:latin typeface="Palatino Linotype"/>
                <a:cs typeface="Palatino Linotype"/>
              </a:rPr>
              <a:t> has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asymmetric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 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budget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adoption,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two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created,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indicating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positive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values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unemployment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rise </a:t>
            </a:r>
            <a:r>
              <a:rPr dirty="0" sz="1000" spc="-20">
                <a:latin typeface="Courier New"/>
                <a:cs typeface="Courier New"/>
              </a:rPr>
              <a:t>unemprise</a:t>
            </a:r>
            <a:r>
              <a:rPr dirty="0" sz="1000" spc="-325">
                <a:latin typeface="Courier New"/>
                <a:cs typeface="Courier New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fall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unempfall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1482820"/>
            <a:ext cx="4985385" cy="170180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data("LateBudgets",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"pder")</a:t>
            </a:r>
            <a:endParaRPr sz="800">
              <a:latin typeface="Courier New"/>
              <a:cs typeface="Courier New"/>
            </a:endParaRPr>
          </a:p>
          <a:p>
            <a:pPr marL="24765" marR="1550670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LateBudgets$dayslatepos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 </a:t>
            </a:r>
            <a:r>
              <a:rPr dirty="0" sz="800" spc="-10">
                <a:latin typeface="Courier New"/>
                <a:cs typeface="Courier New"/>
              </a:rPr>
              <a:t>pmax(LateBudgets$dayslate,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0) </a:t>
            </a:r>
            <a:r>
              <a:rPr dirty="0" sz="800" spc="-10">
                <a:latin typeface="Courier New"/>
                <a:cs typeface="Courier New"/>
              </a:rPr>
              <a:t>LateBudgets$divgov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0">
                <a:latin typeface="Courier New"/>
                <a:cs typeface="Courier New"/>
              </a:rPr>
              <a:t> with(LateBudgets,</a:t>
            </a:r>
            <a:endParaRPr sz="800">
              <a:latin typeface="Courier New"/>
              <a:cs typeface="Courier New"/>
            </a:endParaRPr>
          </a:p>
          <a:p>
            <a:pPr marL="2089785" marR="1550670" indent="-425450">
              <a:lnSpc>
                <a:spcPct val="116799"/>
              </a:lnSpc>
            </a:pPr>
            <a:r>
              <a:rPr dirty="0" sz="800" spc="-10">
                <a:latin typeface="Courier New"/>
                <a:cs typeface="Courier New"/>
              </a:rPr>
              <a:t>factor(splitbranch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"yes"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| </a:t>
            </a:r>
            <a:r>
              <a:rPr dirty="0" sz="800">
                <a:latin typeface="Courier New"/>
                <a:cs typeface="Courier New"/>
              </a:rPr>
              <a:t>splitleg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"yes",</a:t>
            </a:r>
            <a:endParaRPr sz="800">
              <a:latin typeface="Courier New"/>
              <a:cs typeface="Courier New"/>
            </a:endParaRPr>
          </a:p>
          <a:p>
            <a:pPr marL="24765" marR="1369060" indent="206438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labels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c("no",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"yes"))) LateBudgets$unemprise </a:t>
            </a:r>
            <a:r>
              <a:rPr dirty="0" sz="800">
                <a:latin typeface="Courier New"/>
                <a:cs typeface="Courier New"/>
              </a:rPr>
              <a:t>&lt;- </a:t>
            </a:r>
            <a:r>
              <a:rPr dirty="0" sz="800" spc="-10">
                <a:latin typeface="Courier New"/>
                <a:cs typeface="Courier New"/>
              </a:rPr>
              <a:t>pmax(LateBudgets$unempdiff,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35">
                <a:latin typeface="Courier New"/>
                <a:cs typeface="Courier New"/>
              </a:rPr>
              <a:t>0) </a:t>
            </a:r>
            <a:r>
              <a:rPr dirty="0" sz="800" spc="-10">
                <a:latin typeface="Courier New"/>
                <a:cs typeface="Courier New"/>
              </a:rPr>
              <a:t>LateBudgets$unempfall</a:t>
            </a:r>
            <a:r>
              <a:rPr dirty="0" sz="800">
                <a:latin typeface="Courier New"/>
                <a:cs typeface="Courier New"/>
              </a:rPr>
              <a:t> &lt;- -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pmin(LateBudgets$unempdiff,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0)</a:t>
            </a:r>
            <a:endParaRPr sz="800">
              <a:latin typeface="Courier New"/>
              <a:cs typeface="Courier New"/>
            </a:endParaRPr>
          </a:p>
          <a:p>
            <a:pPr marL="267970" marR="882650" indent="-243204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form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dayslatepos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54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unemprise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unempfall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divgov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elecyear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</a:t>
            </a:r>
            <a:r>
              <a:rPr dirty="0" sz="800" spc="20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pop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fulltimeleg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shutdown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censusresp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endbalance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kids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 </a:t>
            </a:r>
            <a:r>
              <a:rPr dirty="0" sz="800">
                <a:latin typeface="Courier New"/>
                <a:cs typeface="Courier New"/>
              </a:rPr>
              <a:t>elderly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demgov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lameduck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newgov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govexp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nocarry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</a:t>
            </a:r>
            <a:r>
              <a:rPr dirty="0" sz="800" spc="20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supmaj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black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graduate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54815" y="3369453"/>
            <a:ext cx="4960620" cy="11455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pld</a:t>
            </a:r>
            <a:r>
              <a:rPr dirty="0" sz="1000" spc="-5">
                <a:latin typeface="Courier New"/>
                <a:cs typeface="Courier New"/>
              </a:rPr>
              <a:t>v</a:t>
            </a:r>
            <a:r>
              <a:rPr dirty="0" sz="1000" spc="-415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mode</a:t>
            </a:r>
            <a:r>
              <a:rPr dirty="0" sz="1000" spc="-5">
                <a:latin typeface="Courier New"/>
                <a:cs typeface="Courier New"/>
              </a:rPr>
              <a:t>l</a:t>
            </a:r>
            <a:r>
              <a:rPr dirty="0" sz="1000" spc="-415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de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lt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’fd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335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ﬁrst-dif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e),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onoré </a:t>
            </a:r>
            <a:r>
              <a:rPr dirty="0" sz="1000" spc="-10">
                <a:latin typeface="Palatino Linotype"/>
                <a:cs typeface="Palatino Linotype"/>
              </a:rPr>
              <a:t>(1992).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suppleme</a:t>
            </a:r>
            <a:r>
              <a:rPr dirty="0" sz="1000" spc="-6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iﬁ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algn="just" marL="141605" marR="5080" indent="-129539">
              <a:lnSpc>
                <a:spcPct val="100000"/>
              </a:lnSpc>
              <a:spcBef>
                <a:spcPts val="434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 spc="-65">
                <a:latin typeface="Courier New"/>
                <a:cs typeface="Courier New"/>
              </a:rPr>
              <a:t>objfun</a:t>
            </a:r>
            <a:r>
              <a:rPr dirty="0" sz="1000" spc="-85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indicates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whether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wants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minimize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sum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least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squares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resid- </a:t>
            </a:r>
            <a:r>
              <a:rPr dirty="0" sz="1000" spc="-50">
                <a:latin typeface="Palatino Linotype"/>
                <a:cs typeface="Palatino Linotype"/>
              </a:rPr>
              <a:t>uals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’lsq’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default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value),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sum</a:t>
            </a:r>
            <a:r>
              <a:rPr dirty="0" sz="1000" spc="-20">
                <a:latin typeface="Palatino Linotype"/>
                <a:cs typeface="Palatino Linotype"/>
              </a:rPr>
              <a:t> of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absolute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values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residuals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’lad’</a:t>
            </a:r>
            <a:r>
              <a:rPr dirty="0" sz="1000" spc="-10">
                <a:latin typeface="Palatino Linotype"/>
                <a:cs typeface="Palatino Linotype"/>
              </a:rPr>
              <a:t>),</a:t>
            </a:r>
            <a:endParaRPr sz="1000">
              <a:latin typeface="Palatino Linotype"/>
              <a:cs typeface="Palatino Linotype"/>
            </a:endParaRPr>
          </a:p>
          <a:p>
            <a:pPr algn="just" marL="141605" marR="5080" indent="-129539">
              <a:lnSpc>
                <a:spcPts val="1200"/>
              </a:lnSpc>
              <a:spcBef>
                <a:spcPts val="30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 spc="-60">
                <a:latin typeface="Courier New"/>
                <a:cs typeface="Courier New"/>
              </a:rPr>
              <a:t>sample</a:t>
            </a:r>
            <a:r>
              <a:rPr dirty="0" sz="1000" spc="-90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indicates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sample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censored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’censored’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default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value)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truncated (</a:t>
            </a:r>
            <a:r>
              <a:rPr dirty="0" sz="1000" spc="-10">
                <a:latin typeface="Courier New"/>
                <a:cs typeface="Courier New"/>
              </a:rPr>
              <a:t>’truncated’</a:t>
            </a:r>
            <a:r>
              <a:rPr dirty="0" sz="1000" spc="-10">
                <a:latin typeface="Palatino Linotype"/>
                <a:cs typeface="Palatino Linotype"/>
              </a:rPr>
              <a:t>).</a:t>
            </a:r>
            <a:endParaRPr sz="1000">
              <a:latin typeface="Palatino Linotype"/>
              <a:cs typeface="Palatino Linotype"/>
            </a:endParaRPr>
          </a:p>
        </p:txBody>
      </p:sp>
      <p:graphicFrame>
        <p:nvGraphicFramePr>
          <p:cNvPr id="6" name="object 6" descr=""/>
          <p:cNvGraphicFramePr>
            <a:graphicFrameLocks noGrp="1"/>
          </p:cNvGraphicFramePr>
          <p:nvPr/>
        </p:nvGraphicFramePr>
        <p:xfrm>
          <a:off x="567532" y="4646529"/>
          <a:ext cx="4985385" cy="354202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3265"/>
                <a:gridCol w="668020"/>
                <a:gridCol w="607060"/>
                <a:gridCol w="455294"/>
                <a:gridCol w="2530475"/>
              </a:tblGrid>
              <a:tr h="2267585">
                <a:tc gridSpan="5">
                  <a:txBody>
                    <a:bodyPr/>
                    <a:lstStyle/>
                    <a:p>
                      <a:pPr marL="24765">
                        <a:lnSpc>
                          <a:spcPts val="91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FEtobit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&lt;-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pldv(form,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LateBudgets)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summary(FEtobit)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Oneway</a:t>
                      </a:r>
                      <a:r>
                        <a:rPr dirty="0" sz="800" spc="-8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(individual)</a:t>
                      </a:r>
                      <a:r>
                        <a:rPr dirty="0" sz="800" spc="-8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effect</a:t>
                      </a:r>
                      <a:r>
                        <a:rPr dirty="0" sz="800" spc="-8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First-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Difference</a:t>
                      </a:r>
                      <a:r>
                        <a:rPr dirty="0" sz="800" spc="-8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Model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Call: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pldv(formula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form,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data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LateBudgets)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24765" marR="2340610">
                        <a:lnSpc>
                          <a:spcPct val="11619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Unbalanced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Panel: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n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48,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T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20,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N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730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Observations</a:t>
                      </a:r>
                      <a:r>
                        <a:rPr dirty="0" sz="800" spc="-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used</a:t>
                      </a:r>
                      <a:r>
                        <a:rPr dirty="0" sz="800" spc="-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in</a:t>
                      </a:r>
                      <a:r>
                        <a:rPr dirty="0" sz="800" spc="-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estimation: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682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Residuals: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algn="r" marR="2097405">
                        <a:lnSpc>
                          <a:spcPct val="100000"/>
                        </a:lnSpc>
                        <a:spcBef>
                          <a:spcPts val="155"/>
                        </a:spcBef>
                        <a:tabLst>
                          <a:tab pos="1457325" algn="l"/>
                          <a:tab pos="2429510" algn="l"/>
                        </a:tabLst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Min.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1st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Qu.</a:t>
                      </a:r>
                      <a:r>
                        <a:rPr dirty="0" sz="800" spc="19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Median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Mean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3rd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Qu.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Max.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algn="r" marR="2097405">
                        <a:lnSpc>
                          <a:spcPct val="100000"/>
                        </a:lnSpc>
                        <a:spcBef>
                          <a:spcPts val="155"/>
                        </a:spcBef>
                        <a:tabLst>
                          <a:tab pos="546100" algn="l"/>
                          <a:tab pos="1153795" algn="l"/>
                          <a:tab pos="1639570" algn="l"/>
                          <a:tab pos="2064385" algn="l"/>
                          <a:tab pos="2489835" algn="l"/>
                        </a:tabLst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-107.8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15.1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5.2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7.6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26.4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168.5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Coefficients: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75374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Estimate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Std.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Error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t-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value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Pr(&gt;|t|)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unemprise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9.042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10.944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0.83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0.409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unempfall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-31.641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6.887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4.59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5.2e-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divgovyes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19.793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8.767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2.26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0.024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elecyear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-24.505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10.190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2.40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0.016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pop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-0.683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2.512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0.27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0.786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endbalance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-3.856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62.829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0.06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0.951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kids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0.774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4.547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0.17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0.865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elderly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60.880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2.669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22.81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demgovyes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-6.371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6.770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0.94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0.347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640363" y="607782"/>
            <a:ext cx="21723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Count</a:t>
            </a:r>
            <a:r>
              <a:rPr dirty="0" sz="800" spc="-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Limited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Dependent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Variables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233</a:t>
            </a:r>
            <a:endParaRPr sz="800">
              <a:latin typeface="Calibri"/>
              <a:cs typeface="Calibri"/>
            </a:endParaRPr>
          </a:p>
        </p:txBody>
      </p:sp>
      <p:graphicFrame>
        <p:nvGraphicFramePr>
          <p:cNvPr id="4" name="object 4" descr=""/>
          <p:cNvGraphicFramePr>
            <a:graphicFrameLocks noGrp="1"/>
          </p:cNvGraphicFramePr>
          <p:nvPr/>
        </p:nvGraphicFramePr>
        <p:xfrm>
          <a:off x="581479" y="919219"/>
          <a:ext cx="4985385" cy="16986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53745"/>
                <a:gridCol w="637540"/>
                <a:gridCol w="607060"/>
                <a:gridCol w="455294"/>
                <a:gridCol w="2529839"/>
              </a:tblGrid>
              <a:tr h="140335">
                <a:tc>
                  <a:txBody>
                    <a:bodyPr/>
                    <a:lstStyle/>
                    <a:p>
                      <a:pPr marL="2476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lameduckyes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-22.032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4.043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5.45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7.1e-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08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newgovyes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5.606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10.532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0.53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161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0.595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govexp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3.395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38.894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0.09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161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0.930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125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 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133475">
                <a:tc gridSpan="5">
                  <a:txBody>
                    <a:bodyPr/>
                    <a:lstStyle/>
                    <a:p>
                      <a:pPr algn="just"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algn="just"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'.'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algn="just" marL="24765" marR="3070225">
                        <a:lnSpc>
                          <a:spcPct val="11630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Total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Sum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of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Squares:</a:t>
                      </a:r>
                      <a:r>
                        <a:rPr dirty="0" sz="800" spc="190">
                          <a:latin typeface="Courier New"/>
                          <a:cs typeface="Courier New"/>
                        </a:rPr>
                        <a:t> 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328000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Residual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Sum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of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Squares: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996000 R-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Squared:</a:t>
                      </a:r>
                      <a:r>
                        <a:rPr dirty="0" sz="800" spc="210">
                          <a:latin typeface="Courier New"/>
                          <a:cs typeface="Courier New"/>
                        </a:rPr>
                        <a:t>  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0.0255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algn="just" marL="2476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Adj.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R-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Squared: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0.00953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algn="just"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F-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statistic: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40.8339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on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11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and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670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DF,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p-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value: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5" name="object 5" descr=""/>
          <p:cNvSpPr txBox="1"/>
          <p:nvPr/>
        </p:nvSpPr>
        <p:spPr>
          <a:xfrm>
            <a:off x="568779" y="2804011"/>
            <a:ext cx="4960620" cy="21513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110">
                <a:latin typeface="Palatino Linotype"/>
                <a:cs typeface="Palatino Linotype"/>
              </a:rPr>
              <a:t>As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seen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from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results,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economic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situation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influences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timing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budget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adop- tion.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asymmetric,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increase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unemployment</a:t>
            </a:r>
            <a:r>
              <a:rPr dirty="0" sz="1000" spc="-10">
                <a:latin typeface="Palatino Linotype"/>
                <a:cs typeface="Palatino Linotype"/>
              </a:rPr>
              <a:t> rate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having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stronger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impact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han a </a:t>
            </a:r>
            <a:r>
              <a:rPr dirty="0" sz="1000" spc="-20">
                <a:latin typeface="Palatino Linotype"/>
                <a:cs typeface="Palatino Linotype"/>
              </a:rPr>
              <a:t>drop</a:t>
            </a:r>
            <a:r>
              <a:rPr dirty="0" sz="1000">
                <a:latin typeface="Palatino Linotype"/>
                <a:cs typeface="Palatino Linotype"/>
              </a:rPr>
              <a:t> in the </a:t>
            </a:r>
            <a:r>
              <a:rPr dirty="0" sz="1000" spc="-40">
                <a:latin typeface="Palatino Linotype"/>
                <a:cs typeface="Palatino Linotype"/>
              </a:rPr>
              <a:t>unemployment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rate. </a:t>
            </a:r>
            <a:r>
              <a:rPr dirty="0" sz="1000" spc="-40">
                <a:latin typeface="Palatino Linotype"/>
                <a:cs typeface="Palatino Linotype"/>
              </a:rPr>
              <a:t>Divided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control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over</a:t>
            </a:r>
            <a:r>
              <a:rPr dirty="0" sz="1000">
                <a:latin typeface="Palatino Linotype"/>
                <a:cs typeface="Palatino Linotype"/>
              </a:rPr>
              <a:t> the </a:t>
            </a:r>
            <a:r>
              <a:rPr dirty="0" sz="1000" spc="-35">
                <a:latin typeface="Palatino Linotype"/>
                <a:cs typeface="Palatino Linotype"/>
              </a:rPr>
              <a:t>government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(measured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 </a:t>
            </a:r>
            <a:r>
              <a:rPr dirty="0" sz="1000" spc="-10">
                <a:latin typeface="Courier New"/>
                <a:cs typeface="Courier New"/>
              </a:rPr>
              <a:t>divgov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signiﬁcantly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positive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late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budget</a:t>
            </a:r>
            <a:r>
              <a:rPr dirty="0" sz="1000" spc="-10">
                <a:latin typeface="Palatino Linotype"/>
                <a:cs typeface="Palatino Linotype"/>
              </a:rPr>
              <a:t> adoptions.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3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9.2.6</a:t>
            </a:r>
            <a:r>
              <a:rPr dirty="0" sz="1000" spc="32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-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Random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Effects</a:t>
            </a:r>
            <a:r>
              <a:rPr dirty="0" sz="1000" spc="-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Model</a:t>
            </a:r>
            <a:endParaRPr sz="1000">
              <a:latin typeface="Calibri"/>
              <a:cs typeface="Calibri"/>
            </a:endParaRPr>
          </a:p>
          <a:p>
            <a:pPr algn="just" marL="12700" marR="5080">
              <a:lnSpc>
                <a:spcPct val="100000"/>
              </a:lnSpc>
              <a:spcBef>
                <a:spcPts val="5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trimmed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two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useful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features: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robust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non-</a:t>
            </a:r>
            <a:r>
              <a:rPr dirty="0" sz="1000" spc="-40">
                <a:latin typeface="Palatino Linotype"/>
                <a:cs typeface="Palatino Linotype"/>
              </a:rPr>
              <a:t>normality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heteroscedas- </a:t>
            </a:r>
            <a:r>
              <a:rPr dirty="0" sz="1000" spc="-35">
                <a:latin typeface="Palatino Linotype"/>
                <a:cs typeface="Palatino Linotype"/>
              </a:rPr>
              <a:t>ticity,</a:t>
            </a:r>
            <a:r>
              <a:rPr dirty="0" sz="1000" spc="-30">
                <a:latin typeface="Palatino Linotype"/>
                <a:cs typeface="Palatino Linotype"/>
              </a:rPr>
              <a:t> 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hand,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covariates,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other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hand,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wiped</a:t>
            </a:r>
            <a:r>
              <a:rPr dirty="0" sz="1000">
                <a:latin typeface="Palatino Linotype"/>
                <a:cs typeface="Palatino Linotype"/>
              </a:rPr>
              <a:t> out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ﬁrst-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difference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transformation. </a:t>
            </a:r>
            <a:r>
              <a:rPr dirty="0" sz="1000" spc="-65">
                <a:latin typeface="Palatino Linotype"/>
                <a:cs typeface="Palatino Linotype"/>
              </a:rPr>
              <a:t>However,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normal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homoscedastic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also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nor- </a:t>
            </a:r>
            <a:r>
              <a:rPr dirty="0" sz="1000" spc="-50">
                <a:latin typeface="Palatino Linotype"/>
                <a:cs typeface="Palatino Linotype"/>
              </a:rPr>
              <a:t>mal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uncorrelated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covariates,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maximum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likelihood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consistent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30">
                <a:latin typeface="Palatino Linotype"/>
                <a:cs typeface="Palatino Linotype"/>
              </a:rPr>
              <a:t>more </a:t>
            </a:r>
            <a:r>
              <a:rPr dirty="0" sz="1000" spc="-10">
                <a:latin typeface="Palatino Linotype"/>
                <a:cs typeface="Palatino Linotype"/>
              </a:rPr>
              <a:t>eﬃcient.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75"/>
              </a:lnSpc>
            </a:pP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latent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writes: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73060" y="5080613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891309" y="5005550"/>
            <a:ext cx="11690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34188" sz="975">
                <a:latin typeface="Cambria"/>
                <a:cs typeface="Cambria"/>
              </a:rPr>
              <a:t>×</a:t>
            </a:r>
            <a:r>
              <a:rPr dirty="0" baseline="34188" sz="975" spc="569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34188" sz="975" spc="-7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baseline="-21367" sz="975" spc="-30" i="1">
                <a:latin typeface="Palatino Linotype"/>
                <a:cs typeface="Palatino Linotype"/>
              </a:rPr>
              <a:t>nt</a:t>
            </a:r>
            <a:r>
              <a:rPr dirty="0" baseline="-21367" sz="975" spc="16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-135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nt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30678" y="5321890"/>
            <a:ext cx="1564005" cy="3168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900" b="1">
                <a:latin typeface="Calibri"/>
                <a:cs typeface="Calibri"/>
              </a:rPr>
              <a:t>9.2.6.1</a:t>
            </a:r>
            <a:r>
              <a:rPr dirty="0" sz="900" spc="275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Truncated </a:t>
            </a:r>
            <a:r>
              <a:rPr dirty="0" sz="900" spc="-10" b="1">
                <a:latin typeface="Calibri"/>
                <a:cs typeface="Calibri"/>
              </a:rPr>
              <a:t>Sample</a:t>
            </a:r>
            <a:endParaRPr sz="9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1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density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62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baseline="-21367" sz="975" spc="-30" i="1">
                <a:latin typeface="Palatino Linotype"/>
                <a:cs typeface="Palatino Linotype"/>
              </a:rPr>
              <a:t>nt</a:t>
            </a:r>
            <a:r>
              <a:rPr dirty="0" sz="1000" spc="-2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-21367" sz="975" spc="-142" i="1">
                <a:latin typeface="Palatino Linotype"/>
                <a:cs typeface="Palatino Linotype"/>
              </a:rPr>
              <a:t>n</a:t>
            </a:r>
            <a:r>
              <a:rPr dirty="0" baseline="-21367" sz="975" spc="172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950656" y="5944033"/>
            <a:ext cx="6724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17195" algn="l"/>
              </a:tabLst>
            </a:pPr>
            <a:r>
              <a:rPr dirty="0" sz="650" spc="95">
                <a:latin typeface="Cambria"/>
                <a:cs typeface="Cambria"/>
              </a:rPr>
              <a:t>+</a:t>
            </a:r>
            <a:r>
              <a:rPr dirty="0" sz="650" spc="265">
                <a:latin typeface="Cambria"/>
                <a:cs typeface="Cambria"/>
              </a:rPr>
              <a:t>  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nt</a:t>
            </a:r>
            <a:r>
              <a:rPr dirty="0" sz="650" spc="31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817843" y="5725064"/>
            <a:ext cx="10731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920480" y="5584709"/>
            <a:ext cx="1003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85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208298" y="5698296"/>
            <a:ext cx="7112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-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⊤</a:t>
            </a:r>
            <a:r>
              <a:rPr dirty="0" u="sng" sz="450" spc="2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450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010213" y="5699776"/>
            <a:ext cx="46100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y</a:t>
            </a:r>
            <a:r>
              <a:rPr dirty="0" sz="650" spc="254" i="1">
                <a:latin typeface="Palatino Linotype"/>
                <a:cs typeface="Palatino Linotype"/>
              </a:rPr>
              <a:t> </a:t>
            </a:r>
            <a:r>
              <a:rPr dirty="0" u="sng" sz="650" spc="15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–</a:t>
            </a:r>
            <a:r>
              <a:rPr dirty="0" u="sng" sz="650" spc="-32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sz="650" spc="105" i="1">
                <a:latin typeface="Meiryo"/>
                <a:cs typeface="Meiryo"/>
              </a:rPr>
              <a:t> 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z</a:t>
            </a:r>
            <a:r>
              <a:rPr dirty="0" sz="650" spc="254" i="1">
                <a:latin typeface="Palatino Linotype"/>
                <a:cs typeface="Palatino Linotype"/>
              </a:rPr>
              <a:t> </a:t>
            </a:r>
            <a:r>
              <a:rPr dirty="0" u="sng" sz="65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–</a:t>
            </a:r>
            <a:r>
              <a:rPr dirty="0" u="sng" sz="650" spc="-33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048279" y="5749617"/>
            <a:ext cx="45402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4000" algn="l"/>
              </a:tabLst>
            </a:pPr>
            <a:r>
              <a:rPr dirty="0" u="sng" sz="4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sz="45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450" i="1">
                <a:latin typeface="Palatino Linotype"/>
                <a:cs typeface="Palatino Linotype"/>
              </a:rPr>
              <a:t>	</a:t>
            </a:r>
            <a:r>
              <a:rPr dirty="0" u="sng" sz="4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sz="45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450" spc="265" i="1">
                <a:latin typeface="Palatino Linotype"/>
                <a:cs typeface="Palatino Linotype"/>
              </a:rPr>
              <a:t>  </a:t>
            </a:r>
            <a:r>
              <a:rPr dirty="0" u="sng" sz="45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180955" y="5826876"/>
            <a:ext cx="1479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300" i="1">
                <a:latin typeface="Meiryo"/>
                <a:cs typeface="Meiryo"/>
              </a:rPr>
              <a:t/>
            </a:r>
            <a:r>
              <a:rPr dirty="0" baseline="-18518" sz="675" spc="-450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498390" y="5584704"/>
            <a:ext cx="1028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0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1830550" y="5978817"/>
            <a:ext cx="758190" cy="0"/>
          </a:xfrm>
          <a:custGeom>
            <a:avLst/>
            <a:gdLst/>
            <a:ahLst/>
            <a:cxnLst/>
            <a:rect l="l" t="t" r="r" b="b"/>
            <a:pathLst>
              <a:path w="758189" h="0">
                <a:moveTo>
                  <a:pt x="0" y="0"/>
                </a:moveTo>
                <a:lnTo>
                  <a:pt x="75758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1892374" y="6090337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824479" y="6017557"/>
            <a:ext cx="239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45" i="1">
                <a:latin typeface="Meiryo"/>
                <a:cs typeface="Meiryo"/>
              </a:rPr>
              <a:t> </a:t>
            </a:r>
            <a:r>
              <a:rPr dirty="0" sz="1000" spc="-50">
                <a:latin typeface="Cambria"/>
                <a:cs typeface="Cambria"/>
              </a:rPr>
              <a:t>Φ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916714" y="5877202"/>
            <a:ext cx="1242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155065" algn="l"/>
              </a:tabLst>
            </a:pPr>
            <a:r>
              <a:rPr dirty="0" baseline="2777" sz="1500" i="1">
                <a:latin typeface="Palatino Linotype"/>
                <a:cs typeface="Palatino Linotype"/>
              </a:rPr>
              <a:t>f</a:t>
            </a:r>
            <a:r>
              <a:rPr dirty="0" baseline="2777" sz="1500" spc="300" i="1">
                <a:latin typeface="Palatino Linotype"/>
                <a:cs typeface="Palatino Linotype"/>
              </a:rPr>
              <a:t> </a:t>
            </a:r>
            <a:r>
              <a:rPr dirty="0" baseline="2777" sz="1500">
                <a:latin typeface="Cambria"/>
                <a:cs typeface="Cambria"/>
              </a:rPr>
              <a:t>(</a:t>
            </a:r>
            <a:r>
              <a:rPr dirty="0" baseline="2777" sz="1500" i="1">
                <a:latin typeface="Palatino Linotype"/>
                <a:cs typeface="Palatino Linotype"/>
              </a:rPr>
              <a:t>y</a:t>
            </a:r>
            <a:r>
              <a:rPr dirty="0" baseline="2777" sz="1500" spc="284" i="1">
                <a:latin typeface="Palatino Linotype"/>
                <a:cs typeface="Palatino Linotype"/>
              </a:rPr>
              <a:t>  </a:t>
            </a:r>
            <a:r>
              <a:rPr dirty="0" baseline="2777" sz="1500">
                <a:latin typeface="Cambria"/>
                <a:cs typeface="Cambria"/>
              </a:rPr>
              <a:t>|</a:t>
            </a:r>
            <a:r>
              <a:rPr dirty="0" baseline="2777" sz="1500" spc="60">
                <a:latin typeface="Cambria"/>
                <a:cs typeface="Cambria"/>
              </a:rPr>
              <a:t> </a:t>
            </a:r>
            <a:r>
              <a:rPr dirty="0" baseline="2777" sz="1500" i="1">
                <a:latin typeface="Palatino Linotype"/>
                <a:cs typeface="Palatino Linotype"/>
              </a:rPr>
              <a:t>z</a:t>
            </a:r>
            <a:r>
              <a:rPr dirty="0" baseline="2777" sz="1500" spc="555" i="1">
                <a:latin typeface="Palatino Linotype"/>
                <a:cs typeface="Palatino Linotype"/>
              </a:rPr>
              <a:t> </a:t>
            </a:r>
            <a:r>
              <a:rPr dirty="0" baseline="2777" sz="1500" spc="-375" i="1">
                <a:latin typeface="Meiryo"/>
                <a:cs typeface="Meiryo"/>
              </a:rPr>
              <a:t>,</a:t>
            </a:r>
            <a:r>
              <a:rPr dirty="0" baseline="2777" sz="1500" spc="112" i="1">
                <a:latin typeface="Meiryo"/>
                <a:cs typeface="Meiryo"/>
              </a:rPr>
              <a:t> </a:t>
            </a:r>
            <a:r>
              <a:rPr dirty="0" baseline="2777" sz="1500" spc="127">
                <a:latin typeface="Cambria"/>
                <a:cs typeface="Cambria"/>
              </a:rPr>
              <a:t>)</a:t>
            </a:r>
            <a:r>
              <a:rPr dirty="0" baseline="2777" sz="1500" spc="-22">
                <a:latin typeface="Cambria"/>
                <a:cs typeface="Cambria"/>
              </a:rPr>
              <a:t> </a:t>
            </a:r>
            <a:r>
              <a:rPr dirty="0" baseline="2777" sz="1500" spc="-75">
                <a:latin typeface="Cambria"/>
                <a:cs typeface="Cambria"/>
              </a:rPr>
              <a:t>=</a:t>
            </a:r>
            <a:r>
              <a:rPr dirty="0" baseline="2777" sz="1500">
                <a:latin typeface="Cambria"/>
                <a:cs typeface="Cambria"/>
              </a:rPr>
              <a:t>	</a:t>
            </a:r>
            <a:r>
              <a:rPr dirty="0" sz="1000" spc="229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196644" y="5997193"/>
            <a:ext cx="64769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55" i="1">
                <a:latin typeface="Meiryo"/>
                <a:cs typeface="Meiryo"/>
              </a:rPr>
              <a:t>⊤</a:t>
            </a:r>
            <a:endParaRPr sz="45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148979" y="5992269"/>
            <a:ext cx="3155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spc="175" i="1">
                <a:latin typeface="Meiryo"/>
                <a:cs typeface="Meiryo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x</a:t>
            </a:r>
            <a:r>
              <a:rPr dirty="0" sz="650" spc="295" i="1">
                <a:latin typeface="Palatino Linotype"/>
                <a:cs typeface="Palatino Linotype"/>
              </a:rPr>
              <a:t> </a:t>
            </a:r>
            <a:r>
              <a:rPr dirty="0" sz="650" spc="100">
                <a:latin typeface="Cambria"/>
                <a:cs typeface="Cambria"/>
              </a:rPr>
              <a:t>+</a:t>
            </a:r>
            <a:r>
              <a:rPr dirty="0" sz="650" spc="-30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123577" y="6036151"/>
            <a:ext cx="397510" cy="211454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45"/>
              </a:spcBef>
              <a:tabLst>
                <a:tab pos="133985" algn="l"/>
              </a:tabLst>
            </a:pPr>
            <a:r>
              <a:rPr dirty="0" u="sng" sz="4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4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sz="450" spc="29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sz="45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  <a:p>
            <a:pPr algn="ctr">
              <a:lnSpc>
                <a:spcPct val="100000"/>
              </a:lnSpc>
              <a:spcBef>
                <a:spcPts val="90"/>
              </a:spcBef>
            </a:pPr>
            <a:r>
              <a:rPr dirty="0" sz="650" spc="-300" i="1">
                <a:latin typeface="Meiryo"/>
                <a:cs typeface="Meiryo"/>
              </a:rPr>
              <a:t/>
            </a:r>
            <a:r>
              <a:rPr dirty="0" baseline="-18518" sz="675" spc="-450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491763" y="5877198"/>
            <a:ext cx="1028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0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950655" y="6758080"/>
            <a:ext cx="6102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86715" algn="l"/>
              </a:tabLst>
            </a:pPr>
            <a:r>
              <a:rPr dirty="0" sz="650" spc="95">
                <a:latin typeface="Cambria"/>
                <a:cs typeface="Cambria"/>
              </a:rPr>
              <a:t>+</a:t>
            </a:r>
            <a:r>
              <a:rPr dirty="0" sz="650" spc="265">
                <a:latin typeface="Cambria"/>
                <a:cs typeface="Cambria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295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916717" y="6685295"/>
            <a:ext cx="8496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sz="1000" spc="19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9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35" i="1">
                <a:latin typeface="Palatino Linotype"/>
                <a:cs typeface="Palatino Linotype"/>
              </a:rPr>
              <a:t> </a:t>
            </a:r>
            <a:r>
              <a:rPr dirty="0" sz="1000" spc="-250" i="1">
                <a:latin typeface="Meiryo"/>
                <a:cs typeface="Meiryo"/>
              </a:rPr>
              <a:t>,</a:t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795215" y="6564797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740694" y="6569967"/>
            <a:ext cx="1841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75">
                <a:latin typeface="Segoe UI Symbol"/>
                <a:cs typeface="Segoe UI Symbol"/>
              </a:rPr>
              <a:t>∏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948379" y="6539111"/>
            <a:ext cx="10731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338825" y="6512343"/>
            <a:ext cx="7112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-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⊤</a:t>
            </a:r>
            <a:r>
              <a:rPr dirty="0" u="sng" sz="450" spc="2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450">
              <a:latin typeface="Meiryo"/>
              <a:cs typeface="Meiryo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140744" y="6513819"/>
            <a:ext cx="46100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y</a:t>
            </a:r>
            <a:r>
              <a:rPr dirty="0" sz="650" spc="254" i="1">
                <a:latin typeface="Palatino Linotype"/>
                <a:cs typeface="Palatino Linotype"/>
              </a:rPr>
              <a:t> </a:t>
            </a:r>
            <a:r>
              <a:rPr dirty="0" u="sng" sz="650" spc="15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–</a:t>
            </a:r>
            <a:r>
              <a:rPr dirty="0" u="sng" sz="650" spc="-32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sz="650" spc="105" i="1">
                <a:latin typeface="Meiryo"/>
                <a:cs typeface="Meiryo"/>
              </a:rPr>
              <a:t> 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z</a:t>
            </a:r>
            <a:r>
              <a:rPr dirty="0" sz="650" spc="254" i="1">
                <a:latin typeface="Palatino Linotype"/>
                <a:cs typeface="Palatino Linotype"/>
              </a:rPr>
              <a:t> </a:t>
            </a:r>
            <a:r>
              <a:rPr dirty="0" u="sng" sz="65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–</a:t>
            </a:r>
            <a:r>
              <a:rPr dirty="0" u="sng" sz="650" spc="-33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178805" y="6563664"/>
            <a:ext cx="45402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4000" algn="l"/>
              </a:tabLst>
            </a:pPr>
            <a:r>
              <a:rPr dirty="0" u="sng" sz="4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sz="45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450" i="1">
                <a:latin typeface="Palatino Linotype"/>
                <a:cs typeface="Palatino Linotype"/>
              </a:rPr>
              <a:t>	</a:t>
            </a:r>
            <a:r>
              <a:rPr dirty="0" u="sng" sz="4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sz="45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450" spc="265" i="1">
                <a:latin typeface="Palatino Linotype"/>
                <a:cs typeface="Palatino Linotype"/>
              </a:rPr>
              <a:t>  </a:t>
            </a:r>
            <a:r>
              <a:rPr dirty="0" u="sng" sz="45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336886" y="6640921"/>
            <a:ext cx="717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9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382720" y="6690761"/>
            <a:ext cx="5143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5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638694" y="6275184"/>
            <a:ext cx="4225290" cy="3009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1085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joint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density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60">
                <a:latin typeface="Palatino Linotype"/>
                <a:cs typeface="Palatino Linotype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assuming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independence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errors:</a:t>
            </a:r>
            <a:endParaRPr sz="1000">
              <a:latin typeface="Palatino Linotype"/>
              <a:cs typeface="Palatino Linotype"/>
            </a:endParaRPr>
          </a:p>
          <a:p>
            <a:pPr algn="ctr" marR="711835">
              <a:lnSpc>
                <a:spcPts val="1085"/>
              </a:lnSpc>
              <a:tabLst>
                <a:tab pos="577215" algn="l"/>
              </a:tabLst>
            </a:pPr>
            <a:r>
              <a:rPr dirty="0" sz="1000" spc="229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25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6" name="object 36" descr=""/>
          <p:cNvSpPr/>
          <p:nvPr/>
        </p:nvSpPr>
        <p:spPr>
          <a:xfrm>
            <a:off x="1961080" y="6792861"/>
            <a:ext cx="758190" cy="0"/>
          </a:xfrm>
          <a:custGeom>
            <a:avLst/>
            <a:gdLst/>
            <a:ahLst/>
            <a:cxnLst/>
            <a:rect l="l" t="t" r="r" b="b"/>
            <a:pathLst>
              <a:path w="758189" h="0">
                <a:moveTo>
                  <a:pt x="0" y="0"/>
                </a:moveTo>
                <a:lnTo>
                  <a:pt x="75758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 txBox="1"/>
          <p:nvPr/>
        </p:nvSpPr>
        <p:spPr>
          <a:xfrm>
            <a:off x="1734841" y="6831601"/>
            <a:ext cx="48958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8547" sz="975" i="1">
                <a:latin typeface="Palatino Linotype"/>
                <a:cs typeface="Palatino Linotype"/>
              </a:rPr>
              <a:t>t</a:t>
            </a:r>
            <a:r>
              <a:rPr dirty="0" baseline="8547" sz="975">
                <a:latin typeface="Cambria"/>
                <a:cs typeface="Cambria"/>
              </a:rPr>
              <a:t>=</a:t>
            </a:r>
            <a:r>
              <a:rPr dirty="0" baseline="8547" sz="975">
                <a:latin typeface="Palatino Linotype"/>
                <a:cs typeface="Palatino Linotype"/>
              </a:rPr>
              <a:t>1</a:t>
            </a:r>
            <a:r>
              <a:rPr dirty="0" baseline="8547" sz="975" spc="712">
                <a:latin typeface="Palatino Linotype"/>
                <a:cs typeface="Palatino Linotype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-21367" sz="975" spc="-622" i="1">
                <a:latin typeface="Meiryo"/>
                <a:cs typeface="Meiryo"/>
              </a:rPr>
              <a:t/>
            </a:r>
            <a:r>
              <a:rPr dirty="0" baseline="-21367" sz="975" spc="-179" i="1">
                <a:latin typeface="Meiryo"/>
                <a:cs typeface="Meiryo"/>
              </a:rPr>
              <a:t> </a:t>
            </a:r>
            <a:r>
              <a:rPr dirty="0" sz="1000" spc="-60">
                <a:latin typeface="Cambria"/>
                <a:cs typeface="Cambria"/>
              </a:rPr>
              <a:t>Φ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194358" y="6691246"/>
            <a:ext cx="1003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85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258677" y="6806314"/>
            <a:ext cx="3575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235" i="1">
                <a:latin typeface="Meiryo"/>
                <a:cs typeface="Meiryo"/>
              </a:rPr>
              <a:t/>
            </a:r>
            <a:r>
              <a:rPr dirty="0" baseline="24691" sz="675" i="1">
                <a:latin typeface="Meiryo"/>
                <a:cs typeface="Meiryo"/>
              </a:rPr>
              <a:t>⊤</a:t>
            </a:r>
            <a:r>
              <a:rPr dirty="0" sz="650" spc="40" i="1">
                <a:latin typeface="Palatino Linotype"/>
                <a:cs typeface="Palatino Linotype"/>
              </a:rPr>
              <a:t>z</a:t>
            </a:r>
            <a:r>
              <a:rPr dirty="0" sz="650" spc="150" i="1">
                <a:latin typeface="Palatino Linotype"/>
                <a:cs typeface="Palatino Linotype"/>
              </a:rPr>
              <a:t> </a:t>
            </a:r>
            <a:r>
              <a:rPr dirty="0" sz="650" spc="114">
                <a:latin typeface="Cambria"/>
                <a:cs typeface="Cambria"/>
              </a:rPr>
              <a:t>+</a:t>
            </a:r>
            <a:r>
              <a:rPr dirty="0" sz="650" spc="-28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258679" y="6850196"/>
            <a:ext cx="388620" cy="211454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45"/>
              </a:spcBef>
            </a:pPr>
            <a:r>
              <a:rPr dirty="0" u="sng" sz="450" spc="409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4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sz="450" spc="30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sz="45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  <a:p>
            <a:pPr algn="ctr">
              <a:lnSpc>
                <a:spcPct val="100000"/>
              </a:lnSpc>
              <a:spcBef>
                <a:spcPts val="90"/>
              </a:spcBef>
            </a:pPr>
            <a:r>
              <a:rPr dirty="0" sz="650" spc="-300" i="1">
                <a:latin typeface="Meiryo"/>
                <a:cs typeface="Meiryo"/>
              </a:rPr>
              <a:t/>
            </a:r>
            <a:r>
              <a:rPr dirty="0" baseline="-18518" sz="675" spc="-450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617606" y="6691242"/>
            <a:ext cx="1028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0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5201345" y="6685294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(9.26)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543391" y="7089229"/>
            <a:ext cx="5011420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60">
                <a:latin typeface="Palatino Linotype"/>
                <a:cs typeface="Palatino Linotype"/>
              </a:rPr>
              <a:t>Assuming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distribution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normal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standard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deviation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equal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baseline="-21367" sz="975" spc="-615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unconditional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joint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density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obtained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integrating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out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(9.26)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individual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568786" y="7392932"/>
            <a:ext cx="3975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effects: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891321" y="7771948"/>
            <a:ext cx="7366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baseline="-21367" sz="9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84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747668" y="7698566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7" name="object 47" descr=""/>
          <p:cNvSpPr/>
          <p:nvPr/>
        </p:nvSpPr>
        <p:spPr>
          <a:xfrm>
            <a:off x="1604693" y="7879512"/>
            <a:ext cx="375285" cy="0"/>
          </a:xfrm>
          <a:custGeom>
            <a:avLst/>
            <a:gdLst/>
            <a:ahLst/>
            <a:cxnLst/>
            <a:rect l="l" t="t" r="r" b="b"/>
            <a:pathLst>
              <a:path w="375285" h="0">
                <a:moveTo>
                  <a:pt x="0" y="0"/>
                </a:moveTo>
                <a:lnTo>
                  <a:pt x="37490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 txBox="1"/>
          <p:nvPr/>
        </p:nvSpPr>
        <p:spPr>
          <a:xfrm>
            <a:off x="1591993" y="7786235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65">
                <a:latin typeface="Segoe UI Symbol"/>
                <a:cs typeface="Segoe UI Symbol"/>
              </a:rPr>
              <a:t>√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9" name="object 49" descr=""/>
          <p:cNvSpPr/>
          <p:nvPr/>
        </p:nvSpPr>
        <p:spPr>
          <a:xfrm>
            <a:off x="1722079" y="7921232"/>
            <a:ext cx="140970" cy="0"/>
          </a:xfrm>
          <a:custGeom>
            <a:avLst/>
            <a:gdLst/>
            <a:ahLst/>
            <a:cxnLst/>
            <a:rect l="l" t="t" r="r" b="b"/>
            <a:pathLst>
              <a:path w="140969" h="0">
                <a:moveTo>
                  <a:pt x="0" y="0"/>
                </a:moveTo>
                <a:lnTo>
                  <a:pt x="14047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 descr=""/>
          <p:cNvSpPr txBox="1"/>
          <p:nvPr/>
        </p:nvSpPr>
        <p:spPr>
          <a:xfrm>
            <a:off x="1683979" y="7905108"/>
            <a:ext cx="323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14">
                <a:latin typeface="Palatino Linotype"/>
                <a:cs typeface="Palatino Linotype"/>
              </a:rPr>
              <a:t>2</a:t>
            </a:r>
            <a:r>
              <a:rPr dirty="0" sz="1000" spc="-395" i="1">
                <a:latin typeface="Meiryo"/>
                <a:cs typeface="Meiryo"/>
              </a:rPr>
              <a:t/>
            </a:r>
            <a:r>
              <a:rPr dirty="0" baseline="-21367" sz="975" spc="-615" i="1">
                <a:latin typeface="Meiryo"/>
                <a:cs typeface="Meiryo"/>
              </a:rPr>
              <a:t/>
            </a:r>
            <a:endParaRPr baseline="-21367" sz="975">
              <a:latin typeface="Meiryo"/>
              <a:cs typeface="Meiryo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003016" y="7849670"/>
            <a:ext cx="99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05">
                <a:latin typeface="Arial"/>
                <a:cs typeface="Arial"/>
              </a:rPr>
              <a:t>∫</a:t>
            </a:r>
            <a:endParaRPr sz="1000">
              <a:latin typeface="Arial"/>
              <a:cs typeface="Aria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121290" y="7669849"/>
            <a:ext cx="3505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80">
                <a:latin typeface="Cambria"/>
                <a:cs typeface="Cambria"/>
              </a:rPr>
              <a:t>+∞</a:t>
            </a:r>
            <a:r>
              <a:rPr dirty="0" sz="650" spc="175">
                <a:latin typeface="Cambria"/>
                <a:cs typeface="Cambria"/>
              </a:rPr>
              <a:t>  </a:t>
            </a:r>
            <a:r>
              <a:rPr dirty="0" baseline="12820" sz="975" spc="-75" i="1">
                <a:latin typeface="Palatino Linotype"/>
                <a:cs typeface="Palatino Linotype"/>
              </a:rPr>
              <a:t>T</a:t>
            </a:r>
            <a:endParaRPr baseline="12820" sz="975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077088" y="7929431"/>
            <a:ext cx="1631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75">
                <a:latin typeface="Cambria"/>
                <a:cs typeface="Cambria"/>
              </a:rPr>
              <a:t>–∞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311626" y="7656620"/>
            <a:ext cx="196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50">
                <a:latin typeface="Segoe UI Symbol"/>
                <a:cs typeface="Segoe UI Symbol"/>
              </a:rPr>
              <a:t>∏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519425" y="7625759"/>
            <a:ext cx="10731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909871" y="7598991"/>
            <a:ext cx="7112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-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⊤</a:t>
            </a:r>
            <a:r>
              <a:rPr dirty="0" u="sng" sz="450" spc="2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450">
              <a:latin typeface="Meiryo"/>
              <a:cs typeface="Meiryo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749851" y="7650312"/>
            <a:ext cx="32512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4000" algn="l"/>
              </a:tabLst>
            </a:pPr>
            <a:r>
              <a:rPr dirty="0" u="sng" sz="4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sz="45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450" i="1">
                <a:latin typeface="Palatino Linotype"/>
                <a:cs typeface="Palatino Linotype"/>
              </a:rPr>
              <a:t>	</a:t>
            </a:r>
            <a:r>
              <a:rPr dirty="0" u="sng" sz="45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sz="450" spc="2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711790" y="7600471"/>
            <a:ext cx="46100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y</a:t>
            </a:r>
            <a:r>
              <a:rPr dirty="0" sz="650" spc="254" i="1">
                <a:latin typeface="Palatino Linotype"/>
                <a:cs typeface="Palatino Linotype"/>
              </a:rPr>
              <a:t> </a:t>
            </a:r>
            <a:r>
              <a:rPr dirty="0" u="sng" sz="650" spc="15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–</a:t>
            </a:r>
            <a:r>
              <a:rPr dirty="0" u="sng" sz="650" spc="-32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sz="650" spc="105" i="1">
                <a:latin typeface="Meiryo"/>
                <a:cs typeface="Meiryo"/>
              </a:rPr>
              <a:t> 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z</a:t>
            </a:r>
            <a:r>
              <a:rPr dirty="0" sz="650" spc="254" i="1">
                <a:latin typeface="Palatino Linotype"/>
                <a:cs typeface="Palatino Linotype"/>
              </a:rPr>
              <a:t> </a:t>
            </a:r>
            <a:r>
              <a:rPr dirty="0" u="sng" sz="65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–</a:t>
            </a:r>
            <a:r>
              <a:rPr dirty="0" u="sng" sz="650" spc="-33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865498" y="7727571"/>
            <a:ext cx="1479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300" i="1">
                <a:latin typeface="Meiryo"/>
                <a:cs typeface="Meiryo"/>
              </a:rPr>
              <a:t/>
            </a:r>
            <a:r>
              <a:rPr dirty="0" baseline="-18518" sz="675" spc="-450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622062" y="7485404"/>
            <a:ext cx="6464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56260" algn="l"/>
              </a:tabLst>
            </a:pPr>
            <a:r>
              <a:rPr dirty="0" sz="1000" spc="229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25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1" name="object 61" descr=""/>
          <p:cNvSpPr/>
          <p:nvPr/>
        </p:nvSpPr>
        <p:spPr>
          <a:xfrm>
            <a:off x="2532123" y="7879512"/>
            <a:ext cx="723900" cy="0"/>
          </a:xfrm>
          <a:custGeom>
            <a:avLst/>
            <a:gdLst/>
            <a:ahLst/>
            <a:cxnLst/>
            <a:rect l="l" t="t" r="r" b="b"/>
            <a:pathLst>
              <a:path w="723900" h="0">
                <a:moveTo>
                  <a:pt x="0" y="0"/>
                </a:moveTo>
                <a:lnTo>
                  <a:pt x="723519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" name="object 62" descr=""/>
          <p:cNvSpPr txBox="1"/>
          <p:nvPr/>
        </p:nvSpPr>
        <p:spPr>
          <a:xfrm>
            <a:off x="2305772" y="7918250"/>
            <a:ext cx="48958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8547" sz="975" i="1">
                <a:latin typeface="Palatino Linotype"/>
                <a:cs typeface="Palatino Linotype"/>
              </a:rPr>
              <a:t>t</a:t>
            </a:r>
            <a:r>
              <a:rPr dirty="0" baseline="8547" sz="975">
                <a:latin typeface="Cambria"/>
                <a:cs typeface="Cambria"/>
              </a:rPr>
              <a:t>=</a:t>
            </a:r>
            <a:r>
              <a:rPr dirty="0" baseline="8547" sz="975">
                <a:latin typeface="Palatino Linotype"/>
                <a:cs typeface="Palatino Linotype"/>
              </a:rPr>
              <a:t>1</a:t>
            </a:r>
            <a:r>
              <a:rPr dirty="0" baseline="8547" sz="975" spc="712">
                <a:latin typeface="Palatino Linotype"/>
                <a:cs typeface="Palatino Linotype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-21367" sz="975" spc="-622" i="1">
                <a:latin typeface="Meiryo"/>
                <a:cs typeface="Meiryo"/>
              </a:rPr>
              <a:t/>
            </a:r>
            <a:r>
              <a:rPr dirty="0" baseline="-21367" sz="975" spc="-179" i="1">
                <a:latin typeface="Meiryo"/>
                <a:cs typeface="Meiryo"/>
              </a:rPr>
              <a:t> </a:t>
            </a:r>
            <a:r>
              <a:rPr dirty="0" sz="1000" spc="-60">
                <a:latin typeface="Cambria"/>
                <a:cs typeface="Cambria"/>
              </a:rPr>
              <a:t>Φ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829719" y="7892963"/>
            <a:ext cx="3575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u="sng" sz="650" spc="-23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24691" sz="67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⊤</a:t>
            </a:r>
            <a:r>
              <a:rPr dirty="0" u="sng" sz="650" spc="4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z</a:t>
            </a:r>
            <a:r>
              <a:rPr dirty="0" u="sng" sz="650" spc="1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650" spc="114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+</a:t>
            </a:r>
            <a:r>
              <a:rPr dirty="0" u="sng" sz="650" spc="-28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931563" y="7936851"/>
            <a:ext cx="149225" cy="211454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60960">
              <a:lnSpc>
                <a:spcPct val="100000"/>
              </a:lnSpc>
              <a:spcBef>
                <a:spcPts val="145"/>
              </a:spcBef>
            </a:pPr>
            <a:r>
              <a:rPr dirty="0" sz="450" spc="-25" i="1">
                <a:latin typeface="Palatino Linotype"/>
                <a:cs typeface="Palatino Linotype"/>
              </a:rPr>
              <a:t>nt</a:t>
            </a:r>
            <a:endParaRPr sz="450">
              <a:latin typeface="Palatino Linotype"/>
              <a:cs typeface="Palatino Linotype"/>
            </a:endParaRPr>
          </a:p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650" spc="-300" i="1">
                <a:latin typeface="Meiryo"/>
                <a:cs typeface="Meiryo"/>
              </a:rPr>
              <a:t/>
            </a:r>
            <a:r>
              <a:rPr dirty="0" baseline="-18518" sz="675" spc="-450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311064" y="7724370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35">
                <a:latin typeface="Cambria"/>
                <a:cs typeface="Cambria"/>
              </a:rPr>
              <a:t>–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66" name="object 66" descr=""/>
          <p:cNvSpPr/>
          <p:nvPr/>
        </p:nvSpPr>
        <p:spPr>
          <a:xfrm>
            <a:off x="3397488" y="7801102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 h="0">
                <a:moveTo>
                  <a:pt x="0" y="0"/>
                </a:moveTo>
                <a:lnTo>
                  <a:pt x="28689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" name="object 67" descr=""/>
          <p:cNvSpPr txBox="1"/>
          <p:nvPr/>
        </p:nvSpPr>
        <p:spPr>
          <a:xfrm>
            <a:off x="3359389" y="7711806"/>
            <a:ext cx="19494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450">
                <a:latin typeface="Palatino Linotype"/>
                <a:cs typeface="Palatino Linotype"/>
              </a:rPr>
              <a:t>1</a:t>
            </a:r>
            <a:r>
              <a:rPr dirty="0" sz="450" spc="130">
                <a:latin typeface="Palatino Linotype"/>
                <a:cs typeface="Palatino Linotype"/>
              </a:rPr>
              <a:t> </a:t>
            </a:r>
            <a:r>
              <a:rPr dirty="0" sz="450" spc="-155" i="1">
                <a:latin typeface="Meiryo"/>
                <a:cs typeface="Meiryo"/>
              </a:rPr>
              <a:t/>
            </a:r>
            <a:r>
              <a:rPr dirty="0" baseline="18518" sz="675" spc="52">
                <a:latin typeface="Palatino Linotype"/>
                <a:cs typeface="Palatino Linotype"/>
              </a:rPr>
              <a:t>2</a:t>
            </a:r>
            <a:endParaRPr baseline="18518" sz="675">
              <a:latin typeface="Palatino Linotype"/>
              <a:cs typeface="Palatino Linotype"/>
            </a:endParaRPr>
          </a:p>
        </p:txBody>
      </p:sp>
      <p:sp>
        <p:nvSpPr>
          <p:cNvPr id="68" name="object 68" descr=""/>
          <p:cNvSpPr/>
          <p:nvPr/>
        </p:nvSpPr>
        <p:spPr>
          <a:xfrm>
            <a:off x="3456353" y="7801102"/>
            <a:ext cx="68580" cy="0"/>
          </a:xfrm>
          <a:custGeom>
            <a:avLst/>
            <a:gdLst/>
            <a:ahLst/>
            <a:cxnLst/>
            <a:rect l="l" t="t" r="r" b="b"/>
            <a:pathLst>
              <a:path w="68579" h="0">
                <a:moveTo>
                  <a:pt x="0" y="0"/>
                </a:moveTo>
                <a:lnTo>
                  <a:pt x="68351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" name="object 69" descr=""/>
          <p:cNvSpPr txBox="1"/>
          <p:nvPr/>
        </p:nvSpPr>
        <p:spPr>
          <a:xfrm>
            <a:off x="3384788" y="7797073"/>
            <a:ext cx="11493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6172" sz="675">
                <a:latin typeface="Palatino Linotype"/>
                <a:cs typeface="Palatino Linotype"/>
              </a:rPr>
              <a:t>2</a:t>
            </a:r>
            <a:r>
              <a:rPr dirty="0" baseline="6172" sz="675" spc="179">
                <a:latin typeface="Palatino Linotype"/>
                <a:cs typeface="Palatino Linotype"/>
              </a:rPr>
              <a:t> </a:t>
            </a:r>
            <a:r>
              <a:rPr dirty="0" sz="450" spc="-16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3477030" y="7776381"/>
            <a:ext cx="546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474172" y="7816837"/>
            <a:ext cx="52069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45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2765396" y="7777895"/>
            <a:ext cx="8623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01320" algn="l"/>
                <a:tab pos="780415" algn="l"/>
              </a:tabLst>
            </a:pPr>
            <a:r>
              <a:rPr dirty="0" sz="1000" spc="229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300">
                <a:latin typeface="Segoe UI Symbol"/>
                <a:cs typeface="Segoe UI Symbol"/>
              </a:rPr>
              <a:t>)</a:t>
            </a:r>
            <a:r>
              <a:rPr dirty="0" sz="1000" spc="-70">
                <a:latin typeface="Segoe UI Symbol"/>
                <a:cs typeface="Segoe UI Symbol"/>
              </a:rPr>
              <a:t> </a:t>
            </a:r>
            <a:r>
              <a:rPr dirty="0" baseline="2777" sz="1500" spc="-75" i="1">
                <a:latin typeface="Palatino Linotype"/>
                <a:cs typeface="Palatino Linotype"/>
              </a:rPr>
              <a:t>e</a:t>
            </a:r>
            <a:r>
              <a:rPr dirty="0" baseline="2777" sz="1500" i="1">
                <a:latin typeface="Palatino Linotype"/>
                <a:cs typeface="Palatino Linotype"/>
              </a:rPr>
              <a:t>	</a:t>
            </a:r>
            <a:r>
              <a:rPr dirty="0" baseline="2777" sz="1500" spc="-75" i="1">
                <a:latin typeface="Palatino Linotype"/>
                <a:cs typeface="Palatino Linotype"/>
              </a:rPr>
              <a:t>d</a:t>
            </a:r>
            <a:endParaRPr baseline="2777" sz="1500">
              <a:latin typeface="Palatino Linotype"/>
              <a:cs typeface="Palatino Linotype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3602303" y="7844725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5201360" y="7771944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(9.27)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16167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234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494036" y="859054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2426619" y="986193"/>
            <a:ext cx="203200" cy="0"/>
          </a:xfrm>
          <a:custGeom>
            <a:avLst/>
            <a:gdLst/>
            <a:ahLst/>
            <a:cxnLst/>
            <a:rect l="l" t="t" r="r" b="b"/>
            <a:pathLst>
              <a:path w="203200" h="0">
                <a:moveTo>
                  <a:pt x="0" y="0"/>
                </a:moveTo>
                <a:lnTo>
                  <a:pt x="20288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2413919" y="911862"/>
            <a:ext cx="1047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65">
                <a:latin typeface="Segoe UI Symbol"/>
                <a:cs typeface="Segoe UI Symbol"/>
              </a:rPr>
              <a:t>√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2505943" y="1007109"/>
            <a:ext cx="43180" cy="0"/>
          </a:xfrm>
          <a:custGeom>
            <a:avLst/>
            <a:gdLst/>
            <a:ahLst/>
            <a:cxnLst/>
            <a:rect l="l" t="t" r="r" b="b"/>
            <a:pathLst>
              <a:path w="43180" h="0">
                <a:moveTo>
                  <a:pt x="0" y="0"/>
                </a:moveTo>
                <a:lnTo>
                  <a:pt x="42976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2493243" y="992443"/>
            <a:ext cx="1143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20">
                <a:latin typeface="Palatino Linotype"/>
                <a:cs typeface="Palatino Linotype"/>
              </a:rPr>
              <a:t>2</a:t>
            </a:r>
            <a:r>
              <a:rPr dirty="0" sz="650" spc="-12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581940" y="1042283"/>
            <a:ext cx="52069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45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662842" y="878626"/>
            <a:ext cx="25965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98120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change</a:t>
            </a:r>
            <a:r>
              <a:rPr dirty="0" sz="1000" spc="-20">
                <a:latin typeface="Palatino Linotype"/>
                <a:cs typeface="Palatino Linotype"/>
              </a:rPr>
              <a:t> of </a:t>
            </a:r>
            <a:r>
              <a:rPr dirty="0" sz="1000" spc="-45">
                <a:latin typeface="Palatino Linotype"/>
                <a:cs typeface="Palatino Linotype"/>
              </a:rPr>
              <a:t>variable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obtain: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936704" y="1491250"/>
            <a:ext cx="4540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93700" algn="l"/>
              </a:tabLst>
            </a:pPr>
            <a:r>
              <a:rPr dirty="0" sz="650" spc="95">
                <a:latin typeface="Cambria"/>
                <a:cs typeface="Cambria"/>
              </a:rPr>
              <a:t>+</a:t>
            </a:r>
            <a:r>
              <a:rPr dirty="0" sz="650" spc="265">
                <a:latin typeface="Cambria"/>
                <a:cs typeface="Cambria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77361" y="1418460"/>
            <a:ext cx="8877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sz="1000" spc="229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40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40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210">
                <a:latin typeface="Cambria"/>
                <a:cs typeface="Cambria"/>
              </a:rPr>
              <a:t>  </a:t>
            </a:r>
            <a:r>
              <a:rPr dirty="0" baseline="33333" sz="1500" spc="-75">
                <a:latin typeface="Palatino Linotype"/>
                <a:cs typeface="Palatino Linotype"/>
              </a:rPr>
              <a:t>1</a:t>
            </a:r>
            <a:endParaRPr baseline="33333" sz="15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1597944" y="1526031"/>
            <a:ext cx="194945" cy="41910"/>
          </a:xfrm>
          <a:custGeom>
            <a:avLst/>
            <a:gdLst/>
            <a:ahLst/>
            <a:cxnLst/>
            <a:rect l="l" t="t" r="r" b="b"/>
            <a:pathLst>
              <a:path w="194944" h="41909">
                <a:moveTo>
                  <a:pt x="0" y="0"/>
                </a:moveTo>
                <a:lnTo>
                  <a:pt x="194424" y="0"/>
                </a:lnTo>
              </a:path>
              <a:path w="194944" h="41909">
                <a:moveTo>
                  <a:pt x="117500" y="41719"/>
                </a:moveTo>
                <a:lnTo>
                  <a:pt x="194538" y="41719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1559844" y="1432755"/>
            <a:ext cx="264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70">
                <a:latin typeface="Segoe UI Symbol"/>
                <a:cs typeface="Segoe UI Symbol"/>
              </a:rPr>
              <a:t>√</a:t>
            </a:r>
            <a:r>
              <a:rPr dirty="0" baseline="-47222" sz="1500" spc="-104" i="1">
                <a:latin typeface="Meiryo"/>
                <a:cs typeface="Meiryo"/>
              </a:rPr>
              <a:t/>
            </a:r>
            <a:endParaRPr baseline="-47222" sz="1500">
              <a:latin typeface="Meiryo"/>
              <a:cs typeface="Meiryo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815899" y="1496186"/>
            <a:ext cx="99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05">
                <a:latin typeface="Arial"/>
                <a:cs typeface="Arial"/>
              </a:rPr>
              <a:t>∫</a:t>
            </a:r>
            <a:endParaRPr sz="10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959463" y="1316252"/>
            <a:ext cx="1631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5">
                <a:latin typeface="Cambria"/>
                <a:cs typeface="Cambria"/>
              </a:rPr>
              <a:t>+∞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889970" y="1575947"/>
            <a:ext cx="1631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75">
                <a:latin typeface="Cambria"/>
                <a:cs typeface="Cambria"/>
              </a:rPr>
              <a:t>–∞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179029" y="1297970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124513" y="1303135"/>
            <a:ext cx="1841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75">
                <a:latin typeface="Segoe UI Symbol"/>
                <a:cs typeface="Segoe UI Symbol"/>
              </a:rPr>
              <a:t>∏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332197" y="1233643"/>
            <a:ext cx="10731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434834" y="1054762"/>
            <a:ext cx="120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45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742988" y="1197390"/>
            <a:ext cx="64769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55" i="1">
                <a:latin typeface="Meiryo"/>
                <a:cs typeface="Meiryo"/>
              </a:rPr>
              <a:t>⊤</a:t>
            </a:r>
            <a:endParaRPr sz="450">
              <a:latin typeface="Meiryo"/>
              <a:cs typeface="Meiryo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583082" y="1248596"/>
            <a:ext cx="45593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4000" algn="l"/>
              </a:tabLst>
            </a:pPr>
            <a:r>
              <a:rPr dirty="0" sz="450" spc="-25" i="1">
                <a:latin typeface="Palatino Linotype"/>
                <a:cs typeface="Palatino Linotype"/>
              </a:rPr>
              <a:t>nt</a:t>
            </a:r>
            <a:r>
              <a:rPr dirty="0" sz="450" i="1">
                <a:latin typeface="Palatino Linotype"/>
                <a:cs typeface="Palatino Linotype"/>
              </a:rPr>
              <a:t>	nt</a:t>
            </a:r>
            <a:r>
              <a:rPr dirty="0" sz="450" spc="320" i="1">
                <a:latin typeface="Palatino Linotype"/>
                <a:cs typeface="Palatino Linotype"/>
              </a:rPr>
              <a:t>  </a:t>
            </a:r>
            <a:r>
              <a:rPr dirty="0" sz="450" spc="-19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021882" y="1118285"/>
            <a:ext cx="1047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65">
                <a:latin typeface="Segoe UI Symbol"/>
                <a:cs typeface="Segoe UI Symbol"/>
              </a:rPr>
              <a:t>√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3113905" y="1213535"/>
            <a:ext cx="43180" cy="0"/>
          </a:xfrm>
          <a:custGeom>
            <a:avLst/>
            <a:gdLst/>
            <a:ahLst/>
            <a:cxnLst/>
            <a:rect l="l" t="t" r="r" b="b"/>
            <a:pathLst>
              <a:path w="43180" h="0">
                <a:moveTo>
                  <a:pt x="0" y="0"/>
                </a:moveTo>
                <a:lnTo>
                  <a:pt x="42976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2545022" y="1198752"/>
            <a:ext cx="6680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y</a:t>
            </a:r>
            <a:r>
              <a:rPr dirty="0" sz="650" spc="265" i="1">
                <a:latin typeface="Palatino Linotype"/>
                <a:cs typeface="Palatino Linotype"/>
              </a:rPr>
              <a:t> </a:t>
            </a:r>
            <a:r>
              <a:rPr dirty="0" sz="650" spc="155">
                <a:latin typeface="Cambria"/>
                <a:cs typeface="Cambria"/>
              </a:rPr>
              <a:t>–</a:t>
            </a: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spc="160" i="1">
                <a:latin typeface="Meiryo"/>
                <a:cs typeface="Meiryo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z</a:t>
            </a:r>
            <a:r>
              <a:rPr dirty="0" sz="650" spc="275" i="1">
                <a:latin typeface="Palatino Linotype"/>
                <a:cs typeface="Palatino Linotype"/>
              </a:rPr>
              <a:t> </a:t>
            </a:r>
            <a:r>
              <a:rPr dirty="0" sz="650" spc="135">
                <a:latin typeface="Cambria"/>
                <a:cs typeface="Cambria"/>
              </a:rPr>
              <a:t>–</a:t>
            </a:r>
            <a:r>
              <a:rPr dirty="0" sz="650" spc="-280" i="1">
                <a:latin typeface="Meiryo"/>
                <a:cs typeface="Meiryo"/>
              </a:rPr>
              <a:t/>
            </a:r>
            <a:r>
              <a:rPr dirty="0" sz="650" spc="200" i="1">
                <a:latin typeface="Meiryo"/>
                <a:cs typeface="Meiryo"/>
              </a:rPr>
              <a:t>  </a:t>
            </a:r>
            <a:r>
              <a:rPr dirty="0" sz="650" spc="-114">
                <a:latin typeface="Palatino Linotype"/>
                <a:cs typeface="Palatino Linotype"/>
              </a:rPr>
              <a:t>2</a:t>
            </a:r>
            <a:r>
              <a:rPr dirty="0" sz="650" spc="-114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7" name="object 27" descr=""/>
          <p:cNvSpPr/>
          <p:nvPr/>
        </p:nvSpPr>
        <p:spPr>
          <a:xfrm>
            <a:off x="2557721" y="1341208"/>
            <a:ext cx="642620" cy="0"/>
          </a:xfrm>
          <a:custGeom>
            <a:avLst/>
            <a:gdLst/>
            <a:ahLst/>
            <a:cxnLst/>
            <a:rect l="l" t="t" r="r" b="b"/>
            <a:pathLst>
              <a:path w="642619" h="0">
                <a:moveTo>
                  <a:pt x="0" y="0"/>
                </a:moveTo>
                <a:lnTo>
                  <a:pt x="64236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 txBox="1"/>
          <p:nvPr/>
        </p:nvSpPr>
        <p:spPr>
          <a:xfrm>
            <a:off x="2800342" y="1335458"/>
            <a:ext cx="1479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300" i="1">
                <a:latin typeface="Meiryo"/>
                <a:cs typeface="Meiryo"/>
              </a:rPr>
              <a:t/>
            </a:r>
            <a:r>
              <a:rPr dirty="0" baseline="-18518" sz="675" spc="-450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202476" y="1054764"/>
            <a:ext cx="120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45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0" name="object 30" descr=""/>
          <p:cNvSpPr/>
          <p:nvPr/>
        </p:nvSpPr>
        <p:spPr>
          <a:xfrm>
            <a:off x="2344895" y="1526031"/>
            <a:ext cx="965200" cy="0"/>
          </a:xfrm>
          <a:custGeom>
            <a:avLst/>
            <a:gdLst/>
            <a:ahLst/>
            <a:cxnLst/>
            <a:rect l="l" t="t" r="r" b="b"/>
            <a:pathLst>
              <a:path w="965200" h="0">
                <a:moveTo>
                  <a:pt x="0" y="0"/>
                </a:moveTo>
                <a:lnTo>
                  <a:pt x="965149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 txBox="1"/>
          <p:nvPr/>
        </p:nvSpPr>
        <p:spPr>
          <a:xfrm>
            <a:off x="2411291" y="1676072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578286" y="1424408"/>
            <a:ext cx="120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45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731788" y="1573436"/>
            <a:ext cx="64769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55" i="1">
                <a:latin typeface="Meiryo"/>
                <a:cs typeface="Meiryo"/>
              </a:rPr>
              <a:t>⊤</a:t>
            </a:r>
            <a:endParaRPr sz="450">
              <a:latin typeface="Meiryo"/>
              <a:cs typeface="Meiryo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118659" y="1554825"/>
            <a:ext cx="1108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82295" algn="l"/>
                <a:tab pos="1069975" algn="l"/>
              </a:tabLst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434">
                <a:latin typeface="Palatino Linotype"/>
                <a:cs typeface="Palatino Linotype"/>
              </a:rPr>
              <a:t> </a:t>
            </a:r>
            <a:r>
              <a:rPr dirty="0" baseline="-22222" sz="1500" spc="-705" i="1">
                <a:latin typeface="Meiryo"/>
                <a:cs typeface="Meiryo"/>
              </a:rPr>
              <a:t/>
            </a:r>
            <a:r>
              <a:rPr dirty="0" baseline="-22222" sz="1500" spc="150" i="1">
                <a:latin typeface="Meiryo"/>
                <a:cs typeface="Meiryo"/>
              </a:rPr>
              <a:t> </a:t>
            </a:r>
            <a:r>
              <a:rPr dirty="0" baseline="-22222" sz="1500" spc="-75">
                <a:latin typeface="Cambria"/>
                <a:cs typeface="Cambria"/>
              </a:rPr>
              <a:t>Φ</a:t>
            </a:r>
            <a:r>
              <a:rPr dirty="0" baseline="-22222" sz="1500">
                <a:latin typeface="Cambria"/>
                <a:cs typeface="Cambria"/>
              </a:rPr>
              <a:t>	</a:t>
            </a:r>
            <a:r>
              <a:rPr dirty="0" u="sng" baseline="6172" sz="675" spc="6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6172" sz="6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baseline="6172" sz="675" spc="6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baseline="6172" sz="67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	</a:t>
            </a:r>
            <a:endParaRPr baseline="6172" sz="675">
              <a:latin typeface="Meiryo"/>
              <a:cs typeface="Meiryo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010682" y="1487933"/>
            <a:ext cx="1047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65">
                <a:latin typeface="Segoe UI Symbol"/>
                <a:cs typeface="Segoe UI Symbol"/>
              </a:rPr>
              <a:t>√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36" name="object 36" descr=""/>
          <p:cNvSpPr/>
          <p:nvPr/>
        </p:nvSpPr>
        <p:spPr>
          <a:xfrm>
            <a:off x="3102589" y="1583181"/>
            <a:ext cx="43180" cy="0"/>
          </a:xfrm>
          <a:custGeom>
            <a:avLst/>
            <a:gdLst/>
            <a:ahLst/>
            <a:cxnLst/>
            <a:rect l="l" t="t" r="r" b="b"/>
            <a:pathLst>
              <a:path w="43180" h="0">
                <a:moveTo>
                  <a:pt x="0" y="0"/>
                </a:moveTo>
                <a:lnTo>
                  <a:pt x="42976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 txBox="1"/>
          <p:nvPr/>
        </p:nvSpPr>
        <p:spPr>
          <a:xfrm>
            <a:off x="2688355" y="1568518"/>
            <a:ext cx="5130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65" i="1">
                <a:latin typeface="Meiryo"/>
                <a:cs typeface="Meiryo"/>
              </a:rPr>
              <a:t/>
            </a:r>
            <a:r>
              <a:rPr dirty="0" sz="650" spc="185" i="1">
                <a:latin typeface="Meiryo"/>
                <a:cs typeface="Meiryo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z</a:t>
            </a:r>
            <a:r>
              <a:rPr dirty="0" sz="650" spc="240" i="1">
                <a:latin typeface="Palatino Linotype"/>
                <a:cs typeface="Palatino Linotype"/>
              </a:rPr>
              <a:t> </a:t>
            </a:r>
            <a:r>
              <a:rPr dirty="0" sz="650" spc="125">
                <a:latin typeface="Cambria"/>
                <a:cs typeface="Cambria"/>
              </a:rPr>
              <a:t>+</a:t>
            </a:r>
            <a:r>
              <a:rPr dirty="0" sz="650" spc="-235" i="1">
                <a:latin typeface="Meiryo"/>
                <a:cs typeface="Meiryo"/>
              </a:rPr>
              <a:t/>
            </a:r>
            <a:r>
              <a:rPr dirty="0" sz="650" spc="200" i="1">
                <a:latin typeface="Meiryo"/>
                <a:cs typeface="Meiryo"/>
              </a:rPr>
              <a:t>  </a:t>
            </a:r>
            <a:r>
              <a:rPr dirty="0" sz="650" spc="-120">
                <a:latin typeface="Palatino Linotype"/>
                <a:cs typeface="Palatino Linotype"/>
              </a:rPr>
              <a:t>2</a:t>
            </a:r>
            <a:r>
              <a:rPr dirty="0" sz="650" spc="-12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866407" y="1705219"/>
            <a:ext cx="1479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300" i="1">
                <a:latin typeface="Meiryo"/>
                <a:cs typeface="Meiryo"/>
              </a:rPr>
              <a:t/>
            </a:r>
            <a:r>
              <a:rPr dirty="0" baseline="-18518" sz="675" spc="-450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191160" y="1424410"/>
            <a:ext cx="120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45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287149" y="1367831"/>
            <a:ext cx="3409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2222" sz="1500" spc="37" i="1">
                <a:latin typeface="Palatino Linotype"/>
                <a:cs typeface="Palatino Linotype"/>
              </a:rPr>
              <a:t>e</a:t>
            </a:r>
            <a:r>
              <a:rPr dirty="0" sz="650" spc="130">
                <a:latin typeface="Cambria"/>
                <a:cs typeface="Cambria"/>
              </a:rPr>
              <a:t>–</a:t>
            </a:r>
            <a:r>
              <a:rPr dirty="0" sz="650" spc="-320" i="1">
                <a:latin typeface="Meiryo"/>
                <a:cs typeface="Meiryo"/>
              </a:rPr>
              <a:t/>
            </a:r>
            <a:r>
              <a:rPr dirty="0" baseline="30864" sz="675">
                <a:latin typeface="Palatino Linotype"/>
                <a:cs typeface="Palatino Linotype"/>
              </a:rPr>
              <a:t>2</a:t>
            </a:r>
            <a:r>
              <a:rPr dirty="0" baseline="30864" sz="675" spc="-22">
                <a:latin typeface="Palatino Linotype"/>
                <a:cs typeface="Palatino Linotype"/>
              </a:rPr>
              <a:t> </a:t>
            </a:r>
            <a:r>
              <a:rPr dirty="0" baseline="-22222" sz="1500" spc="-75" i="1">
                <a:latin typeface="Palatino Linotype"/>
                <a:cs typeface="Palatino Linotype"/>
              </a:rPr>
              <a:t>d</a:t>
            </a:r>
            <a:endParaRPr baseline="-22222" sz="150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577264" y="1491248"/>
            <a:ext cx="692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1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5187409" y="1418467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(9.28)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554842" y="1880573"/>
            <a:ext cx="37509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approximated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Gauss-</a:t>
            </a:r>
            <a:r>
              <a:rPr dirty="0" sz="1000" spc="-30">
                <a:latin typeface="Palatino Linotype"/>
                <a:cs typeface="Palatino Linotype"/>
              </a:rPr>
              <a:t>Hermite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quadrature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method: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650738" y="2273424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/>
          <p:nvPr/>
        </p:nvSpPr>
        <p:spPr>
          <a:xfrm>
            <a:off x="1597944" y="2454376"/>
            <a:ext cx="194945" cy="41910"/>
          </a:xfrm>
          <a:custGeom>
            <a:avLst/>
            <a:gdLst/>
            <a:ahLst/>
            <a:cxnLst/>
            <a:rect l="l" t="t" r="r" b="b"/>
            <a:pathLst>
              <a:path w="194944" h="41910">
                <a:moveTo>
                  <a:pt x="0" y="0"/>
                </a:moveTo>
                <a:lnTo>
                  <a:pt x="194424" y="0"/>
                </a:lnTo>
              </a:path>
              <a:path w="194944" h="41910">
                <a:moveTo>
                  <a:pt x="117500" y="41833"/>
                </a:moveTo>
                <a:lnTo>
                  <a:pt x="194538" y="41833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 descr=""/>
          <p:cNvSpPr txBox="1"/>
          <p:nvPr/>
        </p:nvSpPr>
        <p:spPr>
          <a:xfrm>
            <a:off x="877373" y="2346801"/>
            <a:ext cx="13049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135380" algn="l"/>
              </a:tabLst>
            </a:pP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baseline="-21367" sz="9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92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≈</a:t>
            </a:r>
            <a:r>
              <a:rPr dirty="0" sz="1000" spc="215">
                <a:latin typeface="Cambria"/>
                <a:cs typeface="Cambria"/>
              </a:rPr>
              <a:t> </a:t>
            </a:r>
            <a:r>
              <a:rPr dirty="0" baseline="-5555" sz="1500" spc="22">
                <a:latin typeface="Segoe UI Symbol"/>
                <a:cs typeface="Segoe UI Symbol"/>
              </a:rPr>
              <a:t>√</a:t>
            </a:r>
            <a:r>
              <a:rPr dirty="0" baseline="-5555" sz="1500">
                <a:latin typeface="Segoe UI Symbol"/>
                <a:cs typeface="Segoe UI Symbol"/>
              </a:rPr>
              <a:t>	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-21367" sz="975" spc="-37" i="1">
                <a:latin typeface="Palatino Linotype"/>
                <a:cs typeface="Palatino Linotype"/>
              </a:rPr>
              <a:t>r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871907" y="2226311"/>
            <a:ext cx="4241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5623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R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815903" y="2231481"/>
            <a:ext cx="5295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7505" algn="l"/>
              </a:tabLst>
            </a:pPr>
            <a:r>
              <a:rPr dirty="0" sz="1000" spc="520">
                <a:latin typeface="Segoe UI Symbol"/>
                <a:cs typeface="Segoe UI Symbol"/>
              </a:rPr>
              <a:t>∑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-420">
                <a:latin typeface="Segoe UI Symbol"/>
                <a:cs typeface="Segoe UI Symbol"/>
              </a:rPr>
              <a:t>∏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368770" y="2161985"/>
            <a:ext cx="10731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779565" y="2125737"/>
            <a:ext cx="64769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55" i="1">
                <a:latin typeface="Meiryo"/>
                <a:cs typeface="Meiryo"/>
              </a:rPr>
              <a:t>⊤</a:t>
            </a:r>
            <a:endParaRPr sz="450">
              <a:latin typeface="Meiryo"/>
              <a:cs typeface="Meiryo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058459" y="2046632"/>
            <a:ext cx="1047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65">
                <a:latin typeface="Segoe UI Symbol"/>
                <a:cs typeface="Segoe UI Symbol"/>
              </a:rPr>
              <a:t>√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52" name="object 52" descr=""/>
          <p:cNvSpPr/>
          <p:nvPr/>
        </p:nvSpPr>
        <p:spPr>
          <a:xfrm>
            <a:off x="3150367" y="2141880"/>
            <a:ext cx="43180" cy="0"/>
          </a:xfrm>
          <a:custGeom>
            <a:avLst/>
            <a:gdLst/>
            <a:ahLst/>
            <a:cxnLst/>
            <a:rect l="l" t="t" r="r" b="b"/>
            <a:pathLst>
              <a:path w="43180" h="0">
                <a:moveTo>
                  <a:pt x="0" y="0"/>
                </a:moveTo>
                <a:lnTo>
                  <a:pt x="42976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 descr=""/>
          <p:cNvSpPr txBox="1"/>
          <p:nvPr/>
        </p:nvSpPr>
        <p:spPr>
          <a:xfrm>
            <a:off x="2581485" y="2127098"/>
            <a:ext cx="6680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y</a:t>
            </a:r>
            <a:r>
              <a:rPr dirty="0" sz="650" spc="270" i="1">
                <a:latin typeface="Palatino Linotype"/>
                <a:cs typeface="Palatino Linotype"/>
              </a:rPr>
              <a:t> </a:t>
            </a:r>
            <a:r>
              <a:rPr dirty="0" sz="650" spc="155">
                <a:latin typeface="Cambria"/>
                <a:cs typeface="Cambria"/>
              </a:rPr>
              <a:t>–</a:t>
            </a: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spc="160" i="1">
                <a:latin typeface="Meiryo"/>
                <a:cs typeface="Meiryo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z</a:t>
            </a:r>
            <a:r>
              <a:rPr dirty="0" sz="650" spc="270" i="1">
                <a:latin typeface="Palatino Linotype"/>
                <a:cs typeface="Palatino Linotype"/>
              </a:rPr>
              <a:t> </a:t>
            </a:r>
            <a:r>
              <a:rPr dirty="0" sz="650" spc="135">
                <a:latin typeface="Cambria"/>
                <a:cs typeface="Cambria"/>
              </a:rPr>
              <a:t>–</a:t>
            </a:r>
            <a:r>
              <a:rPr dirty="0" sz="650" spc="-280" i="1">
                <a:latin typeface="Meiryo"/>
                <a:cs typeface="Meiryo"/>
              </a:rPr>
              <a:t/>
            </a:r>
            <a:r>
              <a:rPr dirty="0" sz="650" spc="200" i="1">
                <a:latin typeface="Meiryo"/>
                <a:cs typeface="Meiryo"/>
              </a:rPr>
              <a:t>  </a:t>
            </a:r>
            <a:r>
              <a:rPr dirty="0" sz="650" spc="-114">
                <a:latin typeface="Palatino Linotype"/>
                <a:cs typeface="Palatino Linotype"/>
              </a:rPr>
              <a:t>2</a:t>
            </a:r>
            <a:r>
              <a:rPr dirty="0" sz="650" spc="-114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619545" y="2176944"/>
            <a:ext cx="6515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4000" algn="l"/>
                <a:tab pos="616585" algn="l"/>
              </a:tabLst>
            </a:pPr>
            <a:r>
              <a:rPr dirty="0" sz="450" spc="-25" i="1">
                <a:latin typeface="Palatino Linotype"/>
                <a:cs typeface="Palatino Linotype"/>
              </a:rPr>
              <a:t>nt</a:t>
            </a:r>
            <a:r>
              <a:rPr dirty="0" sz="450" i="1">
                <a:latin typeface="Palatino Linotype"/>
                <a:cs typeface="Palatino Linotype"/>
              </a:rPr>
              <a:t>	nt</a:t>
            </a:r>
            <a:r>
              <a:rPr dirty="0" sz="450" spc="320" i="1">
                <a:latin typeface="Palatino Linotype"/>
                <a:cs typeface="Palatino Linotype"/>
              </a:rPr>
              <a:t>  </a:t>
            </a: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50" i="1">
                <a:latin typeface="Palatino Linotype"/>
                <a:cs typeface="Palatino Linotype"/>
              </a:rPr>
              <a:t>r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55" name="object 55" descr=""/>
          <p:cNvSpPr/>
          <p:nvPr/>
        </p:nvSpPr>
        <p:spPr>
          <a:xfrm>
            <a:off x="2594183" y="2269553"/>
            <a:ext cx="672465" cy="0"/>
          </a:xfrm>
          <a:custGeom>
            <a:avLst/>
            <a:gdLst/>
            <a:ahLst/>
            <a:cxnLst/>
            <a:rect l="l" t="t" r="r" b="b"/>
            <a:pathLst>
              <a:path w="672464" h="0">
                <a:moveTo>
                  <a:pt x="0" y="0"/>
                </a:moveTo>
                <a:lnTo>
                  <a:pt x="67208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" name="object 56" descr=""/>
          <p:cNvSpPr txBox="1"/>
          <p:nvPr/>
        </p:nvSpPr>
        <p:spPr>
          <a:xfrm>
            <a:off x="2851777" y="2263917"/>
            <a:ext cx="1479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300" i="1">
                <a:latin typeface="Meiryo"/>
                <a:cs typeface="Meiryo"/>
              </a:rPr>
              <a:t/>
            </a:r>
            <a:r>
              <a:rPr dirty="0" baseline="-18518" sz="675" spc="-450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471407" y="1983108"/>
            <a:ext cx="9175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09625" algn="l"/>
              </a:tabLst>
            </a:pPr>
            <a:r>
              <a:rPr dirty="0" sz="1000" spc="390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39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8" name="object 58" descr=""/>
          <p:cNvSpPr/>
          <p:nvPr/>
        </p:nvSpPr>
        <p:spPr>
          <a:xfrm>
            <a:off x="2381471" y="2454376"/>
            <a:ext cx="995044" cy="0"/>
          </a:xfrm>
          <a:custGeom>
            <a:avLst/>
            <a:gdLst/>
            <a:ahLst/>
            <a:cxnLst/>
            <a:rect l="l" t="t" r="r" b="b"/>
            <a:pathLst>
              <a:path w="995045" h="0">
                <a:moveTo>
                  <a:pt x="0" y="0"/>
                </a:moveTo>
                <a:lnTo>
                  <a:pt x="994867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 descr=""/>
          <p:cNvSpPr txBox="1"/>
          <p:nvPr/>
        </p:nvSpPr>
        <p:spPr>
          <a:xfrm>
            <a:off x="2447867" y="2604416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664644" y="2483169"/>
            <a:ext cx="9931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528320" algn="l"/>
              </a:tabLst>
            </a:pPr>
            <a:r>
              <a:rPr dirty="0" baseline="5555" sz="1500" spc="-675" i="1">
                <a:latin typeface="Meiryo"/>
                <a:cs typeface="Meiryo"/>
              </a:rPr>
              <a:t/>
            </a:r>
            <a:r>
              <a:rPr dirty="0" baseline="5555" sz="1500" spc="150" i="1">
                <a:latin typeface="Meiryo"/>
                <a:cs typeface="Meiryo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r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434">
                <a:latin typeface="Palatino Linotype"/>
                <a:cs typeface="Palatino Linotype"/>
              </a:rPr>
              <a:t> </a:t>
            </a:r>
            <a:r>
              <a:rPr dirty="0" baseline="-22222" sz="1500" spc="-705" i="1">
                <a:latin typeface="Meiryo"/>
                <a:cs typeface="Meiryo"/>
              </a:rPr>
              <a:t/>
            </a:r>
            <a:r>
              <a:rPr dirty="0" baseline="-22222" sz="1500" spc="150" i="1">
                <a:latin typeface="Meiryo"/>
                <a:cs typeface="Meiryo"/>
              </a:rPr>
              <a:t> </a:t>
            </a:r>
            <a:r>
              <a:rPr dirty="0" baseline="-22222" sz="1500" spc="-75">
                <a:latin typeface="Cambria"/>
                <a:cs typeface="Cambria"/>
              </a:rPr>
              <a:t>Φ</a:t>
            </a:r>
            <a:endParaRPr baseline="-22222" sz="1500">
              <a:latin typeface="Cambria"/>
              <a:cs typeface="Cambria"/>
            </a:endParaRPr>
          </a:p>
        </p:txBody>
      </p:sp>
      <p:sp>
        <p:nvSpPr>
          <p:cNvPr id="61" name="object 61" descr=""/>
          <p:cNvSpPr/>
          <p:nvPr/>
        </p:nvSpPr>
        <p:spPr>
          <a:xfrm>
            <a:off x="3139165" y="2511640"/>
            <a:ext cx="43180" cy="0"/>
          </a:xfrm>
          <a:custGeom>
            <a:avLst/>
            <a:gdLst/>
            <a:ahLst/>
            <a:cxnLst/>
            <a:rect l="l" t="t" r="r" b="b"/>
            <a:pathLst>
              <a:path w="43180" h="0">
                <a:moveTo>
                  <a:pt x="0" y="0"/>
                </a:moveTo>
                <a:lnTo>
                  <a:pt x="42976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" name="object 62" descr=""/>
          <p:cNvSpPr txBox="1"/>
          <p:nvPr/>
        </p:nvSpPr>
        <p:spPr>
          <a:xfrm>
            <a:off x="2699417" y="2496859"/>
            <a:ext cx="5861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u="sng" sz="650" spc="-31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24691" sz="675" spc="-67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⊤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z</a:t>
            </a:r>
            <a:r>
              <a:rPr dirty="0" u="sng" baseline="-18518" sz="675" spc="-3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baseline="-18518" sz="675" spc="-82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650" spc="13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+</a:t>
            </a:r>
            <a:r>
              <a:rPr dirty="0" u="sng" sz="650" spc="-19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-18518" sz="675" spc="-277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-18518" sz="675" spc="532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r>
              <a:rPr dirty="0" u="sng" sz="650" spc="-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2</a:t>
            </a:r>
            <a:r>
              <a:rPr dirty="0" u="sng" sz="650" spc="-2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-18518" sz="675" spc="-37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r</a:t>
            </a:r>
            <a:endParaRPr baseline="-18518" sz="675">
              <a:latin typeface="Palatino Linotype"/>
              <a:cs typeface="Palatino Linotype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589348" y="2352754"/>
            <a:ext cx="826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69900" algn="l"/>
                <a:tab pos="680720" algn="l"/>
              </a:tabLst>
            </a:pPr>
            <a:r>
              <a:rPr dirty="0" sz="1000" spc="390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baseline="-17094" sz="975" spc="22">
                <a:latin typeface="Segoe UI Symbol"/>
                <a:cs typeface="Segoe UI Symbol"/>
              </a:rPr>
              <a:t>√</a:t>
            </a:r>
            <a:r>
              <a:rPr dirty="0" baseline="-17094" sz="975">
                <a:latin typeface="Segoe UI Symbol"/>
                <a:cs typeface="Segoe UI Symbol"/>
              </a:rPr>
              <a:t>	</a:t>
            </a:r>
            <a:r>
              <a:rPr dirty="0" sz="1000" spc="39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917728" y="2633563"/>
            <a:ext cx="1479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300" i="1">
                <a:latin typeface="Meiryo"/>
                <a:cs typeface="Meiryo"/>
              </a:rPr>
              <a:t/>
            </a:r>
            <a:r>
              <a:rPr dirty="0" baseline="-18518" sz="675" spc="-450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5187408" y="2346811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(9.29)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554841" y="2809042"/>
            <a:ext cx="4960620" cy="32829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12700" marR="5080" indent="107950">
              <a:lnSpc>
                <a:spcPts val="1190"/>
              </a:lnSpc>
              <a:spcBef>
                <a:spcPts val="14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log-likelihood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truncated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simply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summing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logarithms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(9.29)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10">
                <a:latin typeface="Palatino Linotype"/>
                <a:cs typeface="Palatino Linotype"/>
              </a:rPr>
              <a:t> individuals: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300638" y="3165404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254000" y="3170574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4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851971" y="3247875"/>
            <a:ext cx="4701540" cy="343535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395"/>
              </a:spcBef>
              <a:tabLst>
                <a:tab pos="598805" algn="l"/>
                <a:tab pos="4347845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baseline="-21367" sz="9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2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baseline="-21367" sz="975" spc="-37" i="1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(9.30)</a:t>
            </a:r>
            <a:endParaRPr sz="1000">
              <a:latin typeface="Palatino Linotype"/>
              <a:cs typeface="Palatino Linotype"/>
            </a:endParaRPr>
          </a:p>
          <a:p>
            <a:pPr marL="422275">
              <a:lnSpc>
                <a:spcPct val="100000"/>
              </a:lnSpc>
              <a:spcBef>
                <a:spcPts val="225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554827" y="3777929"/>
            <a:ext cx="1322070" cy="162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00" b="1">
                <a:latin typeface="Calibri"/>
                <a:cs typeface="Calibri"/>
              </a:rPr>
              <a:t>9.2.6.2</a:t>
            </a:r>
            <a:r>
              <a:rPr dirty="0" sz="900" spc="290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Censored</a:t>
            </a:r>
            <a:r>
              <a:rPr dirty="0" sz="900" spc="10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Sample</a:t>
            </a:r>
            <a:endParaRPr sz="900">
              <a:latin typeface="Calibri"/>
              <a:cs typeface="Calibri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529427" y="3915926"/>
            <a:ext cx="4919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case,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conditional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distribution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17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either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given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probability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density: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1765609" y="4127490"/>
            <a:ext cx="1162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1833505" y="4362236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877352" y="4200986"/>
            <a:ext cx="1153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" i="1">
                <a:latin typeface="Palatino Linotype"/>
                <a:cs typeface="Palatino Linotype"/>
              </a:rPr>
              <a:t>g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nt</a:t>
            </a:r>
            <a:r>
              <a:rPr dirty="0" baseline="-21367" sz="975" spc="232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baseline="-21367" sz="975" spc="-30" i="1">
                <a:latin typeface="Palatino Linotype"/>
                <a:cs typeface="Palatino Linotype"/>
              </a:rPr>
              <a:t>nt</a:t>
            </a:r>
            <a:r>
              <a:rPr dirty="0" sz="1000" spc="-2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baseline="-21367" sz="975" spc="15" i="1">
                <a:latin typeface="Palatino Linotype"/>
                <a:cs typeface="Palatino Linotype"/>
              </a:rPr>
              <a:t>n</a:t>
            </a:r>
            <a:r>
              <a:rPr dirty="0" sz="1000" spc="4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=</a:t>
            </a:r>
            <a:r>
              <a:rPr dirty="0" sz="1000" spc="165">
                <a:latin typeface="Cambria"/>
                <a:cs typeface="Cambria"/>
              </a:rPr>
              <a:t> </a:t>
            </a:r>
            <a:r>
              <a:rPr dirty="0" baseline="-38888" sz="1500" spc="-705" i="1">
                <a:latin typeface="Meiryo"/>
                <a:cs typeface="Meiryo"/>
              </a:rPr>
              <a:t/>
            </a:r>
            <a:r>
              <a:rPr dirty="0" baseline="-38888" sz="1500" spc="247" i="1">
                <a:latin typeface="Meiryo"/>
                <a:cs typeface="Meiryo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167034" y="4179817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458156" y="4103920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110682" y="4107145"/>
            <a:ext cx="776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65" i="1">
                <a:latin typeface="Palatino Linotype"/>
                <a:cs typeface="Palatino Linotype"/>
              </a:rPr>
              <a:t> 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4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75" i="1">
                <a:latin typeface="Palatino Linotype"/>
                <a:cs typeface="Palatino Linotype"/>
              </a:rPr>
              <a:t> 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6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2576911" y="4179817"/>
            <a:ext cx="3575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9718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9" name="object 79" descr=""/>
          <p:cNvSpPr/>
          <p:nvPr/>
        </p:nvSpPr>
        <p:spPr>
          <a:xfrm>
            <a:off x="2123381" y="4308437"/>
            <a:ext cx="804545" cy="0"/>
          </a:xfrm>
          <a:custGeom>
            <a:avLst/>
            <a:gdLst/>
            <a:ahLst/>
            <a:cxnLst/>
            <a:rect l="l" t="t" r="r" b="b"/>
            <a:pathLst>
              <a:path w="804544" h="0">
                <a:moveTo>
                  <a:pt x="0" y="0"/>
                </a:moveTo>
                <a:lnTo>
                  <a:pt x="80421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 descr=""/>
          <p:cNvSpPr txBox="1"/>
          <p:nvPr/>
        </p:nvSpPr>
        <p:spPr>
          <a:xfrm>
            <a:off x="2454153" y="4289455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2522048" y="4362236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2000495" y="4021995"/>
            <a:ext cx="10502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41705" algn="l"/>
              </a:tabLst>
            </a:pPr>
            <a:r>
              <a:rPr dirty="0" sz="1000" spc="390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38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3020597" y="4200992"/>
            <a:ext cx="584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20" i="1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748138" y="4564340"/>
            <a:ext cx="439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55">
                <a:latin typeface="Cambria"/>
                <a:cs typeface="Cambria"/>
              </a:rPr>
              <a:t>Φ</a:t>
            </a:r>
            <a:r>
              <a:rPr dirty="0" sz="1000" spc="250">
                <a:latin typeface="Cambria"/>
                <a:cs typeface="Cambria"/>
              </a:rPr>
              <a:t>  </a:t>
            </a:r>
            <a:r>
              <a:rPr dirty="0" sz="1000" spc="120">
                <a:latin typeface="Cambria"/>
                <a:cs typeface="Cambria"/>
              </a:rPr>
              <a:t>–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1980513" y="4385463"/>
            <a:ext cx="120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45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241563" y="4467392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2177224" y="4470499"/>
            <a:ext cx="494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4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80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6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2360318" y="4543290"/>
            <a:ext cx="3575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9718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9" name="object 89" descr=""/>
          <p:cNvSpPr/>
          <p:nvPr/>
        </p:nvSpPr>
        <p:spPr>
          <a:xfrm>
            <a:off x="2189904" y="4671910"/>
            <a:ext cx="521334" cy="0"/>
          </a:xfrm>
          <a:custGeom>
            <a:avLst/>
            <a:gdLst/>
            <a:ahLst/>
            <a:cxnLst/>
            <a:rect l="l" t="t" r="r" b="b"/>
            <a:pathLst>
              <a:path w="521335" h="0">
                <a:moveTo>
                  <a:pt x="0" y="0"/>
                </a:moveTo>
                <a:lnTo>
                  <a:pt x="521093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" name="object 90" descr=""/>
          <p:cNvSpPr txBox="1"/>
          <p:nvPr/>
        </p:nvSpPr>
        <p:spPr>
          <a:xfrm>
            <a:off x="2379172" y="4652929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2447067" y="4725710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2713385" y="4385466"/>
            <a:ext cx="120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45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2803996" y="4564348"/>
            <a:ext cx="584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8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554844" y="4841639"/>
            <a:ext cx="4959985" cy="32829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12700" marR="5080" indent="107950">
              <a:lnSpc>
                <a:spcPts val="1190"/>
              </a:lnSpc>
              <a:spcBef>
                <a:spcPts val="145"/>
              </a:spcBef>
            </a:pPr>
            <a:r>
              <a:rPr dirty="0" sz="1000" spc="-40">
                <a:latin typeface="Palatino Linotype"/>
                <a:cs typeface="Palatino Linotype"/>
              </a:rPr>
              <a:t>Using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similar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reasoning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truncated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contributes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likeli- </a:t>
            </a:r>
            <a:r>
              <a:rPr dirty="0" sz="1000" spc="-35">
                <a:latin typeface="Palatino Linotype"/>
                <a:cs typeface="Palatino Linotype"/>
              </a:rPr>
              <a:t>hood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product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probabilities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and/or</a:t>
            </a:r>
            <a:r>
              <a:rPr dirty="0" sz="1000" spc="-10">
                <a:latin typeface="Palatino Linotype"/>
                <a:cs typeface="Palatino Linotype"/>
              </a:rPr>
              <a:t> densities: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1547068" y="5248654"/>
            <a:ext cx="220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2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6" name="object 96" descr=""/>
          <p:cNvSpPr/>
          <p:nvPr/>
        </p:nvSpPr>
        <p:spPr>
          <a:xfrm>
            <a:off x="1677154" y="5471324"/>
            <a:ext cx="77470" cy="0"/>
          </a:xfrm>
          <a:custGeom>
            <a:avLst/>
            <a:gdLst/>
            <a:ahLst/>
            <a:cxnLst/>
            <a:rect l="l" t="t" r="r" b="b"/>
            <a:pathLst>
              <a:path w="77469" h="0">
                <a:moveTo>
                  <a:pt x="0" y="0"/>
                </a:moveTo>
                <a:lnTo>
                  <a:pt x="7703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" name="object 97" descr=""/>
          <p:cNvSpPr txBox="1"/>
          <p:nvPr/>
        </p:nvSpPr>
        <p:spPr>
          <a:xfrm>
            <a:off x="1639054" y="5458399"/>
            <a:ext cx="3397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5555" sz="1500" spc="-675" i="1">
                <a:latin typeface="Meiryo"/>
                <a:cs typeface="Meiryo"/>
              </a:rPr>
              <a:t/>
            </a:r>
            <a:r>
              <a:rPr dirty="0" baseline="5555" sz="1500" spc="150" i="1">
                <a:latin typeface="Meiryo"/>
                <a:cs typeface="Meiryo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r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877375" y="5322026"/>
            <a:ext cx="12668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097280" algn="l"/>
              </a:tabLst>
            </a:pPr>
            <a:r>
              <a:rPr dirty="0" sz="1000" spc="-10" i="1">
                <a:latin typeface="Palatino Linotype"/>
                <a:cs typeface="Palatino Linotype"/>
              </a:rPr>
              <a:t>g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≈</a:t>
            </a:r>
            <a:r>
              <a:rPr dirty="0" sz="1000" spc="175">
                <a:latin typeface="Cambria"/>
                <a:cs typeface="Cambria"/>
              </a:rPr>
              <a:t> </a:t>
            </a:r>
            <a:r>
              <a:rPr dirty="0" baseline="-5555" sz="1500" spc="22">
                <a:latin typeface="Segoe UI Symbol"/>
                <a:cs typeface="Segoe UI Symbol"/>
              </a:rPr>
              <a:t>√</a:t>
            </a:r>
            <a:r>
              <a:rPr dirty="0" baseline="-5555" sz="1500">
                <a:latin typeface="Segoe UI Symbol"/>
                <a:cs typeface="Segoe UI Symbol"/>
              </a:rPr>
              <a:t>	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-21367" sz="975" spc="-37" i="1">
                <a:latin typeface="Palatino Linotype"/>
                <a:cs typeface="Palatino Linotype"/>
              </a:rPr>
              <a:t>r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1833617" y="5201425"/>
            <a:ext cx="4241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5623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R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1777613" y="5206710"/>
            <a:ext cx="5295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7505" algn="l"/>
              </a:tabLst>
            </a:pPr>
            <a:r>
              <a:rPr dirty="0" sz="1000" spc="520">
                <a:latin typeface="Segoe UI Symbol"/>
                <a:cs typeface="Segoe UI Symbol"/>
              </a:rPr>
              <a:t>∑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-425">
                <a:latin typeface="Segoe UI Symbol"/>
                <a:cs typeface="Segoe UI Symbol"/>
              </a:rPr>
              <a:t>∏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2142340" y="5499520"/>
            <a:ext cx="1581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2466611" y="5248667"/>
            <a:ext cx="1162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2534502" y="5483285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2466611" y="5322041"/>
            <a:ext cx="239395" cy="2660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4780">
              <a:lnSpc>
                <a:spcPts val="950"/>
              </a:lnSpc>
              <a:spcBef>
                <a:spcPts val="95"/>
              </a:spcBef>
            </a:pPr>
            <a:r>
              <a:rPr dirty="0" sz="1000" spc="-36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12700">
              <a:lnSpc>
                <a:spcPts val="950"/>
              </a:lnSpc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2875462" y="5286580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3166585" y="5210682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07" name="object 107" descr=""/>
          <p:cNvSpPr/>
          <p:nvPr/>
        </p:nvSpPr>
        <p:spPr>
          <a:xfrm>
            <a:off x="3759129" y="5229580"/>
            <a:ext cx="64135" cy="0"/>
          </a:xfrm>
          <a:custGeom>
            <a:avLst/>
            <a:gdLst/>
            <a:ahLst/>
            <a:cxnLst/>
            <a:rect l="l" t="t" r="r" b="b"/>
            <a:pathLst>
              <a:path w="64135" h="0">
                <a:moveTo>
                  <a:pt x="0" y="0"/>
                </a:moveTo>
                <a:lnTo>
                  <a:pt x="6355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" name="object 108" descr=""/>
          <p:cNvSpPr txBox="1"/>
          <p:nvPr/>
        </p:nvSpPr>
        <p:spPr>
          <a:xfrm>
            <a:off x="2819111" y="5213799"/>
            <a:ext cx="10807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39800" algn="l"/>
              </a:tabLst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65" i="1">
                <a:latin typeface="Palatino Linotype"/>
                <a:cs typeface="Palatino Linotype"/>
              </a:rPr>
              <a:t> 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4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75" i="1">
                <a:latin typeface="Palatino Linotype"/>
                <a:cs typeface="Palatino Linotype"/>
              </a:rPr>
              <a:t> 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220">
                <a:latin typeface="Palatino Linotype"/>
                <a:cs typeface="Palatino Linotype"/>
              </a:rPr>
              <a:t>2</a:t>
            </a:r>
            <a:r>
              <a:rPr dirty="0" sz="1000" spc="-2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3285225" y="5286580"/>
            <a:ext cx="6470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7340" algn="l"/>
                <a:tab pos="60134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r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0" name="object 110" descr=""/>
          <p:cNvSpPr/>
          <p:nvPr/>
        </p:nvSpPr>
        <p:spPr>
          <a:xfrm>
            <a:off x="2831813" y="5429605"/>
            <a:ext cx="1096645" cy="0"/>
          </a:xfrm>
          <a:custGeom>
            <a:avLst/>
            <a:gdLst/>
            <a:ahLst/>
            <a:cxnLst/>
            <a:rect l="l" t="t" r="r" b="b"/>
            <a:pathLst>
              <a:path w="1096645" h="0">
                <a:moveTo>
                  <a:pt x="0" y="0"/>
                </a:moveTo>
                <a:lnTo>
                  <a:pt x="1096479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" name="object 111" descr=""/>
          <p:cNvSpPr txBox="1"/>
          <p:nvPr/>
        </p:nvSpPr>
        <p:spPr>
          <a:xfrm>
            <a:off x="3308660" y="5410624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3376555" y="5483285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2315279" y="5104184"/>
            <a:ext cx="17430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98780" algn="l"/>
                <a:tab pos="1325880" algn="l"/>
                <a:tab pos="1627505" algn="l"/>
              </a:tabLst>
            </a:pPr>
            <a:r>
              <a:rPr dirty="0" sz="1000" spc="715">
                <a:latin typeface="Segoe UI Symbol"/>
                <a:cs typeface="Segoe UI Symbol"/>
              </a:rPr>
              <a:t>{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baseline="5555" sz="1500" spc="7">
                <a:latin typeface="Segoe UI Symbol"/>
                <a:cs typeface="Segoe UI Symbol"/>
              </a:rPr>
              <a:t>√</a:t>
            </a:r>
            <a:r>
              <a:rPr dirty="0" baseline="5555" sz="1500">
                <a:latin typeface="Segoe UI Symbol"/>
                <a:cs typeface="Segoe UI Symbol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4028491" y="5322036"/>
            <a:ext cx="584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20" i="1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1529597" y="5773407"/>
            <a:ext cx="4622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5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55">
                <a:latin typeface="Cambria"/>
                <a:cs typeface="Cambria"/>
              </a:rPr>
              <a:t>Φ</a:t>
            </a:r>
            <a:r>
              <a:rPr dirty="0" sz="1000" spc="260">
                <a:latin typeface="Cambria"/>
                <a:cs typeface="Cambria"/>
              </a:rPr>
              <a:t>  </a:t>
            </a:r>
            <a:r>
              <a:rPr dirty="0" sz="1000" spc="130">
                <a:latin typeface="Cambria"/>
                <a:cs typeface="Cambria"/>
              </a:rPr>
              <a:t>–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1777167" y="5555552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00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2045529" y="5661938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2507988" y="5545952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65">
                <a:latin typeface="Segoe UI Symbol"/>
                <a:cs typeface="Segoe UI Symbol"/>
              </a:rPr>
              <a:t>√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9" name="object 119" descr=""/>
          <p:cNvSpPr/>
          <p:nvPr/>
        </p:nvSpPr>
        <p:spPr>
          <a:xfrm>
            <a:off x="2638188" y="5680951"/>
            <a:ext cx="64135" cy="0"/>
          </a:xfrm>
          <a:custGeom>
            <a:avLst/>
            <a:gdLst/>
            <a:ahLst/>
            <a:cxnLst/>
            <a:rect l="l" t="t" r="r" b="b"/>
            <a:pathLst>
              <a:path w="64135" h="0">
                <a:moveTo>
                  <a:pt x="0" y="0"/>
                </a:moveTo>
                <a:lnTo>
                  <a:pt x="6355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" name="object 120" descr=""/>
          <p:cNvSpPr txBox="1"/>
          <p:nvPr/>
        </p:nvSpPr>
        <p:spPr>
          <a:xfrm>
            <a:off x="1981190" y="5665164"/>
            <a:ext cx="7975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56590" algn="l"/>
              </a:tabLst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4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80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280">
                <a:latin typeface="Palatino Linotype"/>
                <a:cs typeface="Palatino Linotype"/>
              </a:rPr>
              <a:t>2</a:t>
            </a:r>
            <a:r>
              <a:rPr dirty="0" sz="1000" spc="-28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2164289" y="5737950"/>
            <a:ext cx="6470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6705" algn="l"/>
                <a:tab pos="60071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r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2" name="object 122" descr=""/>
          <p:cNvSpPr/>
          <p:nvPr/>
        </p:nvSpPr>
        <p:spPr>
          <a:xfrm>
            <a:off x="1993879" y="5880861"/>
            <a:ext cx="813435" cy="0"/>
          </a:xfrm>
          <a:custGeom>
            <a:avLst/>
            <a:gdLst/>
            <a:ahLst/>
            <a:cxnLst/>
            <a:rect l="l" t="t" r="r" b="b"/>
            <a:pathLst>
              <a:path w="813435" h="0">
                <a:moveTo>
                  <a:pt x="0" y="0"/>
                </a:moveTo>
                <a:lnTo>
                  <a:pt x="81324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3" name="object 123" descr=""/>
          <p:cNvSpPr txBox="1"/>
          <p:nvPr/>
        </p:nvSpPr>
        <p:spPr>
          <a:xfrm>
            <a:off x="2329223" y="5861880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2397113" y="5934661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2809625" y="5555552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0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2894850" y="5773406"/>
            <a:ext cx="26454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2305050" algn="l"/>
              </a:tabLst>
            </a:pP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79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(9.31)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3441470" y="5555557"/>
            <a:ext cx="1619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770">
                <a:latin typeface="Segoe UI Symbol"/>
                <a:cs typeface="Segoe UI Symbol"/>
              </a:rPr>
              <a:t>}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554836" y="6089558"/>
            <a:ext cx="4960620" cy="32829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12700" marR="5080" indent="107950">
              <a:lnSpc>
                <a:spcPts val="1190"/>
              </a:lnSpc>
              <a:spcBef>
                <a:spcPts val="14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log-likelihood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censored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sample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obtained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summing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over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</a:t>
            </a:r>
            <a:r>
              <a:rPr dirty="0" sz="1000" spc="-30">
                <a:latin typeface="Palatino Linotype"/>
                <a:cs typeface="Palatino Linotype"/>
              </a:rPr>
              <a:t> the </a:t>
            </a:r>
            <a:r>
              <a:rPr dirty="0" sz="1000" spc="-10">
                <a:latin typeface="Palatino Linotype"/>
                <a:cs typeface="Palatino Linotype"/>
              </a:rPr>
              <a:t>indi- </a:t>
            </a:r>
            <a:r>
              <a:rPr dirty="0" sz="1000" spc="-55">
                <a:latin typeface="Palatino Linotype"/>
                <a:cs typeface="Palatino Linotype"/>
              </a:rPr>
              <a:t>viduals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logarithm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(9.31):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1300633" y="6445925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1253995" y="6451095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4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851966" y="6528382"/>
            <a:ext cx="4701540" cy="343535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395"/>
              </a:spcBef>
              <a:tabLst>
                <a:tab pos="598805" algn="l"/>
                <a:tab pos="4347845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g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112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baseline="-21367" sz="975" spc="-37" i="1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(9.32)</a:t>
            </a:r>
            <a:endParaRPr sz="1000">
              <a:latin typeface="Palatino Linotype"/>
              <a:cs typeface="Palatino Linotype"/>
            </a:endParaRPr>
          </a:p>
          <a:p>
            <a:pPr marL="422275">
              <a:lnSpc>
                <a:spcPct val="100000"/>
              </a:lnSpc>
              <a:spcBef>
                <a:spcPts val="225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554821" y="6923844"/>
            <a:ext cx="4960620" cy="12401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>
              <a:lnSpc>
                <a:spcPts val="1200"/>
              </a:lnSpc>
              <a:spcBef>
                <a:spcPts val="95"/>
              </a:spcBef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9.5</a:t>
            </a:r>
            <a:r>
              <a:rPr dirty="0" sz="1000" spc="28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random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ambria"/>
                <a:cs typeface="Cambria"/>
              </a:rPr>
              <a:t>effects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censored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ambria"/>
                <a:cs typeface="Cambria"/>
              </a:rPr>
              <a:t>model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Donor</a:t>
            </a:r>
            <a:r>
              <a:rPr dirty="0" sz="1000" spc="-360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12700" marR="5080">
              <a:lnSpc>
                <a:spcPts val="1200"/>
              </a:lnSpc>
              <a:spcBef>
                <a:spcPts val="40"/>
              </a:spcBef>
            </a:pP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nd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2012)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udy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d</a:t>
            </a:r>
            <a:r>
              <a:rPr dirty="0" sz="1000" spc="-75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namic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iors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donors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public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utility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ciﬁ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50">
                <a:latin typeface="Palatino Linotype"/>
                <a:cs typeface="Palatino Linotype"/>
              </a:rPr>
              <a:t>“</a:t>
            </a:r>
            <a:r>
              <a:rPr dirty="0" sz="1000" spc="-30">
                <a:latin typeface="Palatino Linotype"/>
                <a:cs typeface="Palatino Linotype"/>
              </a:rPr>
              <a:t>Ce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ural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olina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niversity” </a:t>
            </a:r>
            <a:r>
              <a:rPr dirty="0" sz="1000" spc="-25">
                <a:latin typeface="Palatino Linotype"/>
                <a:cs typeface="Palatino Linotype"/>
              </a:rPr>
              <a:t>(E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).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20">
                <a:latin typeface="Palatino Linotype"/>
                <a:cs typeface="Palatino Linotype"/>
              </a:rPr>
              <a:t>rst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20">
                <a:latin typeface="Palatino Linotype"/>
                <a:cs typeface="Palatino Linotype"/>
              </a:rPr>
              <a:t>-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-d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ai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2004.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ai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n,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in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tme</a:t>
            </a:r>
            <a:r>
              <a:rPr dirty="0" sz="1000" spc="-3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d: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80">
                <a:latin typeface="Palatino Linotype"/>
                <a:cs typeface="Palatino Linotype"/>
              </a:rPr>
              <a:t>“</a:t>
            </a:r>
            <a:r>
              <a:rPr dirty="0" sz="1000" spc="-25">
                <a:latin typeface="Palatino Linotype"/>
                <a:cs typeface="Palatino Linotype"/>
              </a:rPr>
              <a:t>si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mon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114">
                <a:latin typeface="Palatino Linotype"/>
                <a:cs typeface="Palatino Linotype"/>
              </a:rPr>
              <a:t>y”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tme</a:t>
            </a:r>
            <a:r>
              <a:rPr dirty="0" sz="1000" spc="-35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70">
                <a:latin typeface="Cambria"/>
                <a:cs typeface="Cambria"/>
              </a:rPr>
              <a:t>v</a:t>
            </a:r>
            <a:r>
              <a:rPr dirty="0" sz="1000" spc="125">
                <a:latin typeface="Cambria"/>
                <a:cs typeface="Cambria"/>
              </a:rPr>
              <a:t>c</a:t>
            </a:r>
            <a:r>
              <a:rPr dirty="0" cap="small" sz="1000" spc="110">
                <a:latin typeface="Cambria"/>
                <a:cs typeface="Cambria"/>
              </a:rPr>
              <a:t>m</a:t>
            </a:r>
            <a:r>
              <a:rPr dirty="0" sz="1000" spc="20">
                <a:latin typeface="Cambria"/>
                <a:cs typeface="Cambria"/>
              </a:rPr>
              <a:t>,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-35">
                <a:latin typeface="Cambria"/>
                <a:cs typeface="Cambria"/>
              </a:rPr>
              <a:t>a</a:t>
            </a:r>
            <a:r>
              <a:rPr dirty="0" sz="1000" spc="-15">
                <a:latin typeface="Cambria"/>
                <a:cs typeface="Cambria"/>
              </a:rPr>
              <a:t>nd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-35">
                <a:latin typeface="Cambria"/>
                <a:cs typeface="Cambria"/>
              </a:rPr>
              <a:t>a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t</a:t>
            </a:r>
            <a:r>
              <a:rPr dirty="0" sz="1000" spc="-45">
                <a:latin typeface="Cambria"/>
                <a:cs typeface="Cambria"/>
              </a:rPr>
              <a:t>r</a:t>
            </a:r>
            <a:r>
              <a:rPr dirty="0" sz="1000" spc="-35">
                <a:latin typeface="Cambria"/>
                <a:cs typeface="Cambria"/>
              </a:rPr>
              <a:t>e</a:t>
            </a:r>
            <a:r>
              <a:rPr dirty="0" sz="1000" spc="-45">
                <a:latin typeface="Cambria"/>
                <a:cs typeface="Cambria"/>
              </a:rPr>
              <a:t>a</a:t>
            </a:r>
            <a:r>
              <a:rPr dirty="0" sz="1000" spc="-10">
                <a:latin typeface="Cambria"/>
                <a:cs typeface="Cambria"/>
              </a:rPr>
              <a:t>t</a:t>
            </a:r>
            <a:r>
              <a:rPr dirty="0" sz="1000" spc="-15">
                <a:latin typeface="Cambria"/>
                <a:cs typeface="Cambria"/>
              </a:rPr>
              <a:t>me</a:t>
            </a:r>
            <a:r>
              <a:rPr dirty="0" sz="1000" spc="-25">
                <a:latin typeface="Cambria"/>
                <a:cs typeface="Cambria"/>
              </a:rPr>
              <a:t>n</a:t>
            </a:r>
            <a:r>
              <a:rPr dirty="0" sz="1000" spc="-10">
                <a:latin typeface="Cambria"/>
                <a:cs typeface="Cambria"/>
              </a:rPr>
              <a:t>t </a:t>
            </a:r>
            <a:r>
              <a:rPr dirty="0" sz="1000" spc="-60">
                <a:latin typeface="Cambria"/>
                <a:cs typeface="Cambria"/>
              </a:rPr>
              <a:t>w</a:t>
            </a:r>
            <a:r>
              <a:rPr dirty="0" sz="1000" spc="-15">
                <a:latin typeface="Cambria"/>
                <a:cs typeface="Cambria"/>
              </a:rPr>
              <a:t>i</a:t>
            </a:r>
            <a:r>
              <a:rPr dirty="0" sz="1000" spc="-20">
                <a:latin typeface="Cambria"/>
                <a:cs typeface="Cambria"/>
              </a:rPr>
              <a:t>t</a:t>
            </a:r>
            <a:r>
              <a:rPr dirty="0" sz="1000" spc="-5">
                <a:latin typeface="Cambria"/>
                <a:cs typeface="Cambria"/>
              </a:rPr>
              <a:t>h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35">
                <a:latin typeface="Cambria"/>
                <a:cs typeface="Cambria"/>
              </a:rPr>
              <a:t>a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15">
                <a:latin typeface="Cambria"/>
                <a:cs typeface="Cambria"/>
              </a:rPr>
              <a:t>l</a:t>
            </a:r>
            <a:r>
              <a:rPr dirty="0" sz="1000" spc="-10">
                <a:latin typeface="Cambria"/>
                <a:cs typeface="Cambria"/>
              </a:rPr>
              <a:t>o</a:t>
            </a:r>
            <a:r>
              <a:rPr dirty="0" sz="1000" spc="-20">
                <a:latin typeface="Cambria"/>
                <a:cs typeface="Cambria"/>
              </a:rPr>
              <a:t>t</a:t>
            </a:r>
            <a:r>
              <a:rPr dirty="0" sz="1000" spc="-20">
                <a:latin typeface="Cambria"/>
                <a:cs typeface="Cambria"/>
              </a:rPr>
              <a:t>t</a:t>
            </a:r>
            <a:r>
              <a:rPr dirty="0" sz="1000" spc="-40">
                <a:latin typeface="Cambria"/>
                <a:cs typeface="Cambria"/>
              </a:rPr>
              <a:t>e</a:t>
            </a:r>
            <a:r>
              <a:rPr dirty="0" sz="1000" spc="-5">
                <a:latin typeface="Cambria"/>
                <a:cs typeface="Cambria"/>
              </a:rPr>
              <a:t>r</a:t>
            </a:r>
            <a:r>
              <a:rPr dirty="0" sz="1000" spc="-50">
                <a:latin typeface="Cambria"/>
                <a:cs typeface="Cambria"/>
              </a:rPr>
              <a:t>y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60">
                <a:latin typeface="Cambria"/>
                <a:cs typeface="Cambria"/>
              </a:rPr>
              <a:t>w</a:t>
            </a:r>
            <a:r>
              <a:rPr dirty="0" sz="1000" spc="-15">
                <a:latin typeface="Cambria"/>
                <a:cs typeface="Cambria"/>
              </a:rPr>
              <a:t>i</a:t>
            </a:r>
            <a:r>
              <a:rPr dirty="0" sz="1000" spc="-20">
                <a:latin typeface="Cambria"/>
                <a:cs typeface="Cambria"/>
              </a:rPr>
              <a:t>t</a:t>
            </a:r>
            <a:r>
              <a:rPr dirty="0" sz="1000" spc="-5">
                <a:latin typeface="Cambria"/>
                <a:cs typeface="Cambria"/>
              </a:rPr>
              <a:t>h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whi</a:t>
            </a:r>
            <a:r>
              <a:rPr dirty="0" sz="1000" spc="-30">
                <a:latin typeface="Cambria"/>
                <a:cs typeface="Cambria"/>
              </a:rPr>
              <a:t>c</a:t>
            </a:r>
            <a:r>
              <a:rPr dirty="0" sz="1000" spc="-5">
                <a:latin typeface="Cambria"/>
                <a:cs typeface="Cambria"/>
              </a:rPr>
              <a:t>h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15">
                <a:latin typeface="Cambria"/>
                <a:cs typeface="Cambria"/>
              </a:rPr>
              <a:t>p</a:t>
            </a:r>
            <a:r>
              <a:rPr dirty="0" sz="1000" spc="-10">
                <a:latin typeface="Cambria"/>
                <a:cs typeface="Cambria"/>
              </a:rPr>
              <a:t>o</a:t>
            </a:r>
            <a:r>
              <a:rPr dirty="0" sz="1000" spc="-20">
                <a:latin typeface="Cambria"/>
                <a:cs typeface="Cambria"/>
              </a:rPr>
              <a:t>t</a:t>
            </a:r>
            <a:r>
              <a:rPr dirty="0" sz="1000" spc="-20">
                <a:latin typeface="Cambria"/>
                <a:cs typeface="Cambria"/>
              </a:rPr>
              <a:t>e</a:t>
            </a:r>
            <a:r>
              <a:rPr dirty="0" sz="1000" spc="-35">
                <a:latin typeface="Cambria"/>
                <a:cs typeface="Cambria"/>
              </a:rPr>
              <a:t>n</a:t>
            </a:r>
            <a:r>
              <a:rPr dirty="0" sz="1000" spc="-15">
                <a:latin typeface="Cambria"/>
                <a:cs typeface="Cambria"/>
              </a:rPr>
              <a:t>t</a:t>
            </a:r>
            <a:r>
              <a:rPr dirty="0" sz="1000" spc="-5">
                <a:latin typeface="Cambria"/>
                <a:cs typeface="Cambria"/>
              </a:rPr>
              <a:t>i</a:t>
            </a:r>
            <a:r>
              <a:rPr dirty="0" sz="1000" spc="-25">
                <a:latin typeface="Cambria"/>
                <a:cs typeface="Cambria"/>
              </a:rPr>
              <a:t>al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donors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15">
                <a:latin typeface="Cambria"/>
                <a:cs typeface="Cambria"/>
              </a:rPr>
              <a:t>c</a:t>
            </a:r>
            <a:r>
              <a:rPr dirty="0" sz="1000" spc="-35">
                <a:latin typeface="Cambria"/>
                <a:cs typeface="Cambria"/>
              </a:rPr>
              <a:t>a</a:t>
            </a:r>
            <a:r>
              <a:rPr dirty="0" sz="1000" spc="-5">
                <a:latin typeface="Cambria"/>
                <a:cs typeface="Cambria"/>
              </a:rPr>
              <a:t>n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45">
                <a:latin typeface="Cambria"/>
                <a:cs typeface="Cambria"/>
              </a:rPr>
              <a:t>r</a:t>
            </a:r>
            <a:r>
              <a:rPr dirty="0" sz="1000" spc="-30">
                <a:latin typeface="Cambria"/>
                <a:cs typeface="Cambria"/>
              </a:rPr>
              <a:t>e</a:t>
            </a:r>
            <a:r>
              <a:rPr dirty="0" sz="1000">
                <a:latin typeface="Cambria"/>
                <a:cs typeface="Cambria"/>
              </a:rPr>
              <a:t>c</a:t>
            </a:r>
            <a:r>
              <a:rPr dirty="0" sz="1000" spc="-35">
                <a:latin typeface="Cambria"/>
                <a:cs typeface="Cambria"/>
              </a:rPr>
              <a:t>eive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35">
                <a:latin typeface="Cambria"/>
                <a:cs typeface="Cambria"/>
              </a:rPr>
              <a:t>a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g</a:t>
            </a:r>
            <a:r>
              <a:rPr dirty="0" sz="1000" spc="-10">
                <a:latin typeface="Cambria"/>
                <a:cs typeface="Cambria"/>
              </a:rPr>
              <a:t>i</a:t>
            </a:r>
            <a:r>
              <a:rPr dirty="0" sz="1000">
                <a:latin typeface="Cambria"/>
                <a:cs typeface="Cambria"/>
              </a:rPr>
              <a:t>f</a:t>
            </a:r>
            <a:r>
              <a:rPr dirty="0" sz="1000" spc="5">
                <a:latin typeface="Cambria"/>
                <a:cs typeface="Cambria"/>
              </a:rPr>
              <a:t>t</a:t>
            </a:r>
            <a:r>
              <a:rPr dirty="0" sz="1000" spc="20">
                <a:latin typeface="Cambria"/>
                <a:cs typeface="Cambria"/>
              </a:rPr>
              <a:t>.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260">
                <a:latin typeface="Cambria"/>
                <a:cs typeface="Cambria"/>
              </a:rPr>
              <a:t>he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40">
                <a:latin typeface="Cambria"/>
                <a:cs typeface="Cambria"/>
              </a:rPr>
              <a:t>s</a:t>
            </a:r>
            <a:r>
              <a:rPr dirty="0" sz="1000" spc="-30">
                <a:latin typeface="Cambria"/>
                <a:cs typeface="Cambria"/>
              </a:rPr>
              <a:t>e</a:t>
            </a:r>
            <a:r>
              <a:rPr dirty="0" sz="1000">
                <a:latin typeface="Cambria"/>
                <a:cs typeface="Cambria"/>
              </a:rPr>
              <a:t>c</a:t>
            </a:r>
            <a:r>
              <a:rPr dirty="0" sz="1000" spc="-15">
                <a:latin typeface="Cambria"/>
                <a:cs typeface="Cambria"/>
              </a:rPr>
              <a:t>o</a:t>
            </a:r>
            <a:r>
              <a:rPr dirty="0" sz="1000" spc="-15">
                <a:latin typeface="Cambria"/>
                <a:cs typeface="Cambria"/>
              </a:rPr>
              <a:t>nd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15">
                <a:latin typeface="Cambria"/>
                <a:cs typeface="Cambria"/>
              </a:rPr>
              <a:t>c</a:t>
            </a:r>
            <a:r>
              <a:rPr dirty="0" sz="1000" spc="-35">
                <a:latin typeface="Cambria"/>
                <a:cs typeface="Cambria"/>
              </a:rPr>
              <a:t>a</a:t>
            </a:r>
            <a:r>
              <a:rPr dirty="0" sz="1000" spc="-10">
                <a:latin typeface="Cambria"/>
                <a:cs typeface="Cambria"/>
              </a:rPr>
              <a:t>m</a:t>
            </a:r>
            <a:r>
              <a:rPr dirty="0" sz="1000" spc="-20">
                <a:latin typeface="Cambria"/>
                <a:cs typeface="Cambria"/>
              </a:rPr>
              <a:t>p</a:t>
            </a:r>
            <a:r>
              <a:rPr dirty="0" sz="1000" spc="-20">
                <a:latin typeface="Cambria"/>
                <a:cs typeface="Cambria"/>
              </a:rPr>
              <a:t>ai</a:t>
            </a:r>
            <a:r>
              <a:rPr dirty="0" sz="1000" spc="-15">
                <a:latin typeface="Cambria"/>
                <a:cs typeface="Cambria"/>
              </a:rPr>
              <a:t>g</a:t>
            </a:r>
            <a:r>
              <a:rPr dirty="0" sz="1000" spc="-5">
                <a:latin typeface="Cambria"/>
                <a:cs typeface="Cambria"/>
              </a:rPr>
              <a:t>n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t</a:t>
            </a:r>
            <a:r>
              <a:rPr dirty="0" sz="1000">
                <a:latin typeface="Cambria"/>
                <a:cs typeface="Cambria"/>
              </a:rPr>
              <a:t>o</a:t>
            </a:r>
            <a:r>
              <a:rPr dirty="0" sz="1000" spc="-15">
                <a:latin typeface="Cambria"/>
                <a:cs typeface="Cambria"/>
              </a:rPr>
              <a:t>o</a:t>
            </a:r>
            <a:r>
              <a:rPr dirty="0" sz="1000" spc="-30">
                <a:latin typeface="Cambria"/>
                <a:cs typeface="Cambria"/>
              </a:rPr>
              <a:t>k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25">
                <a:latin typeface="Cambria"/>
                <a:cs typeface="Cambria"/>
              </a:rPr>
              <a:t>p</a:t>
            </a:r>
            <a:r>
              <a:rPr dirty="0" sz="1000" spc="-10">
                <a:latin typeface="Cambria"/>
                <a:cs typeface="Cambria"/>
              </a:rPr>
              <a:t>l</a:t>
            </a:r>
            <a:r>
              <a:rPr dirty="0" sz="1000" spc="-35">
                <a:latin typeface="Cambria"/>
                <a:cs typeface="Cambria"/>
              </a:rPr>
              <a:t>a</a:t>
            </a:r>
            <a:r>
              <a:rPr dirty="0" sz="1000">
                <a:latin typeface="Cambria"/>
                <a:cs typeface="Cambria"/>
              </a:rPr>
              <a:t>c</a:t>
            </a:r>
            <a:r>
              <a:rPr dirty="0" sz="1000" spc="-30">
                <a:latin typeface="Cambria"/>
                <a:cs typeface="Cambria"/>
              </a:rPr>
              <a:t>e </a:t>
            </a:r>
            <a:r>
              <a:rPr dirty="0" sz="1000" spc="-10">
                <a:latin typeface="Cambria"/>
                <a:cs typeface="Cambria"/>
              </a:rPr>
              <a:t>in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40">
                <a:latin typeface="Cambria"/>
                <a:cs typeface="Cambria"/>
              </a:rPr>
              <a:t>2006.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20">
                <a:latin typeface="Cambria"/>
                <a:cs typeface="Cambria"/>
              </a:rPr>
              <a:t>S</a:t>
            </a:r>
            <a:r>
              <a:rPr dirty="0" sz="1000" spc="-15">
                <a:latin typeface="Cambria"/>
                <a:cs typeface="Cambria"/>
              </a:rPr>
              <a:t>o</a:t>
            </a:r>
            <a:r>
              <a:rPr dirty="0" sz="1000" spc="-20">
                <a:latin typeface="Cambria"/>
                <a:cs typeface="Cambria"/>
              </a:rPr>
              <a:t>me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of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t</a:t>
            </a:r>
            <a:r>
              <a:rPr dirty="0" sz="1000" spc="-5">
                <a:latin typeface="Cambria"/>
                <a:cs typeface="Cambria"/>
              </a:rPr>
              <a:t>h</a:t>
            </a:r>
            <a:r>
              <a:rPr dirty="0" sz="1000" spc="-40">
                <a:latin typeface="Cambria"/>
                <a:cs typeface="Cambria"/>
              </a:rPr>
              <a:t>e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donors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15">
                <a:latin typeface="Cambria"/>
                <a:cs typeface="Cambria"/>
              </a:rPr>
              <a:t>o</a:t>
            </a:r>
            <a:r>
              <a:rPr dirty="0" sz="1000" spc="-5">
                <a:latin typeface="Cambria"/>
                <a:cs typeface="Cambria"/>
              </a:rPr>
              <a:t>f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t</a:t>
            </a:r>
            <a:r>
              <a:rPr dirty="0" sz="1000" spc="-20">
                <a:latin typeface="Cambria"/>
                <a:cs typeface="Cambria"/>
              </a:rPr>
              <a:t>he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ﬁrst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15">
                <a:latin typeface="Cambria"/>
                <a:cs typeface="Cambria"/>
              </a:rPr>
              <a:t>c</a:t>
            </a:r>
            <a:r>
              <a:rPr dirty="0" sz="1000" spc="-15">
                <a:latin typeface="Cambria"/>
                <a:cs typeface="Cambria"/>
              </a:rPr>
              <a:t>a</a:t>
            </a:r>
            <a:r>
              <a:rPr dirty="0" sz="1000" spc="-30">
                <a:latin typeface="Cambria"/>
                <a:cs typeface="Cambria"/>
              </a:rPr>
              <a:t>m</a:t>
            </a:r>
            <a:r>
              <a:rPr dirty="0" sz="1000" spc="-20">
                <a:latin typeface="Cambria"/>
                <a:cs typeface="Cambria"/>
              </a:rPr>
              <a:t>p</a:t>
            </a:r>
            <a:r>
              <a:rPr dirty="0" sz="1000" spc="-20">
                <a:latin typeface="Cambria"/>
                <a:cs typeface="Cambria"/>
              </a:rPr>
              <a:t>ai</a:t>
            </a:r>
            <a:r>
              <a:rPr dirty="0" sz="1000" spc="-15">
                <a:latin typeface="Cambria"/>
                <a:cs typeface="Cambria"/>
              </a:rPr>
              <a:t>g</a:t>
            </a:r>
            <a:r>
              <a:rPr dirty="0" sz="1000" spc="-5">
                <a:latin typeface="Cambria"/>
                <a:cs typeface="Cambria"/>
              </a:rPr>
              <a:t>n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5">
                <a:latin typeface="Cambria"/>
                <a:cs typeface="Cambria"/>
              </a:rPr>
              <a:t>h</a:t>
            </a:r>
            <a:r>
              <a:rPr dirty="0" sz="1000" spc="-30">
                <a:latin typeface="Cambria"/>
                <a:cs typeface="Cambria"/>
              </a:rPr>
              <a:t>ad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15">
                <a:latin typeface="Cambria"/>
                <a:cs typeface="Cambria"/>
              </a:rPr>
              <a:t>b</a:t>
            </a:r>
            <a:r>
              <a:rPr dirty="0" sz="1000" spc="-30">
                <a:latin typeface="Cambria"/>
                <a:cs typeface="Cambria"/>
              </a:rPr>
              <a:t>e</a:t>
            </a:r>
            <a:r>
              <a:rPr dirty="0" sz="1000" spc="-20">
                <a:latin typeface="Cambria"/>
                <a:cs typeface="Cambria"/>
              </a:rPr>
              <a:t>en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40">
                <a:latin typeface="Cambria"/>
                <a:cs typeface="Cambria"/>
              </a:rPr>
              <a:t>s</a:t>
            </a:r>
            <a:r>
              <a:rPr dirty="0" sz="1000" spc="-15">
                <a:latin typeface="Cambria"/>
                <a:cs typeface="Cambria"/>
              </a:rPr>
              <a:t>o</a:t>
            </a:r>
            <a:r>
              <a:rPr dirty="0" sz="1000" spc="-10">
                <a:latin typeface="Cambria"/>
                <a:cs typeface="Cambria"/>
              </a:rPr>
              <a:t>lici</a:t>
            </a:r>
            <a:r>
              <a:rPr dirty="0" sz="1000" spc="-20">
                <a:latin typeface="Cambria"/>
                <a:cs typeface="Cambria"/>
              </a:rPr>
              <a:t>t</a:t>
            </a:r>
            <a:r>
              <a:rPr dirty="0" sz="1000" spc="-30">
                <a:latin typeface="Cambria"/>
                <a:cs typeface="Cambria"/>
              </a:rPr>
              <a:t>e</a:t>
            </a:r>
            <a:r>
              <a:rPr dirty="0" sz="1000">
                <a:latin typeface="Cambria"/>
                <a:cs typeface="Cambria"/>
              </a:rPr>
              <a:t>d,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and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t</a:t>
            </a:r>
            <a:r>
              <a:rPr dirty="0" sz="1000" spc="-20">
                <a:latin typeface="Cambria"/>
                <a:cs typeface="Cambria"/>
              </a:rPr>
              <a:t>h</a:t>
            </a:r>
            <a:r>
              <a:rPr dirty="0" sz="1000" spc="-25">
                <a:latin typeface="Cambria"/>
                <a:cs typeface="Cambria"/>
              </a:rPr>
              <a:t>r</a:t>
            </a:r>
            <a:r>
              <a:rPr dirty="0" sz="1000" spc="-30">
                <a:latin typeface="Cambria"/>
                <a:cs typeface="Cambria"/>
              </a:rPr>
              <a:t>e</a:t>
            </a:r>
            <a:r>
              <a:rPr dirty="0" sz="1000" spc="-40">
                <a:latin typeface="Cambria"/>
                <a:cs typeface="Cambria"/>
              </a:rPr>
              <a:t>e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t</a:t>
            </a:r>
            <a:r>
              <a:rPr dirty="0" sz="1000" spc="-35">
                <a:latin typeface="Cambria"/>
                <a:cs typeface="Cambria"/>
              </a:rPr>
              <a:t>r</a:t>
            </a:r>
            <a:r>
              <a:rPr dirty="0" sz="1000" spc="-35">
                <a:latin typeface="Cambria"/>
                <a:cs typeface="Cambria"/>
              </a:rPr>
              <a:t>e</a:t>
            </a:r>
            <a:r>
              <a:rPr dirty="0" sz="1000" spc="-45">
                <a:latin typeface="Cambria"/>
                <a:cs typeface="Cambria"/>
              </a:rPr>
              <a:t>a</a:t>
            </a:r>
            <a:r>
              <a:rPr dirty="0" sz="1000" spc="-15">
                <a:latin typeface="Cambria"/>
                <a:cs typeface="Cambria"/>
              </a:rPr>
              <a:t>tme</a:t>
            </a:r>
            <a:r>
              <a:rPr dirty="0" sz="1000" spc="-25">
                <a:latin typeface="Cambria"/>
                <a:cs typeface="Cambria"/>
              </a:rPr>
              <a:t>n</a:t>
            </a:r>
            <a:r>
              <a:rPr dirty="0" sz="1000">
                <a:latin typeface="Cambria"/>
                <a:cs typeface="Cambria"/>
              </a:rPr>
              <a:t>t</a:t>
            </a:r>
            <a:r>
              <a:rPr dirty="0" sz="1000" spc="-45">
                <a:latin typeface="Cambria"/>
                <a:cs typeface="Cambria"/>
              </a:rPr>
              <a:t>s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we</a:t>
            </a:r>
            <a:r>
              <a:rPr dirty="0" sz="1000" spc="-45">
                <a:latin typeface="Cambria"/>
                <a:cs typeface="Cambria"/>
              </a:rPr>
              <a:t>r</a:t>
            </a:r>
            <a:r>
              <a:rPr dirty="0" sz="1000" spc="-30">
                <a:latin typeface="Cambria"/>
                <a:cs typeface="Cambria"/>
              </a:rPr>
              <a:t>e </a:t>
            </a:r>
            <a:r>
              <a:rPr dirty="0" sz="1000" spc="-10">
                <a:latin typeface="Cambria"/>
                <a:cs typeface="Cambria"/>
              </a:rPr>
              <a:t>u</a:t>
            </a:r>
            <a:r>
              <a:rPr dirty="0" sz="1000" spc="-40">
                <a:latin typeface="Cambria"/>
                <a:cs typeface="Cambria"/>
              </a:rPr>
              <a:t>s</a:t>
            </a:r>
            <a:r>
              <a:rPr dirty="0" sz="1000" spc="-30">
                <a:latin typeface="Cambria"/>
                <a:cs typeface="Cambria"/>
              </a:rPr>
              <a:t>e</a:t>
            </a:r>
            <a:r>
              <a:rPr dirty="0" sz="1000" spc="-20">
                <a:latin typeface="Cambria"/>
                <a:cs typeface="Cambria"/>
              </a:rPr>
              <a:t>d</a:t>
            </a:r>
            <a:r>
              <a:rPr dirty="0" sz="1000" spc="20">
                <a:latin typeface="Cambria"/>
                <a:cs typeface="Cambria"/>
              </a:rPr>
              <a:t>,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d</a:t>
            </a:r>
            <a:r>
              <a:rPr dirty="0" sz="1000" spc="-35">
                <a:latin typeface="Cambria"/>
                <a:cs typeface="Cambria"/>
              </a:rPr>
              <a:t>e</a:t>
            </a:r>
            <a:r>
              <a:rPr dirty="0" sz="1000" spc="-40">
                <a:latin typeface="Cambria"/>
                <a:cs typeface="Cambria"/>
              </a:rPr>
              <a:t>s</a:t>
            </a:r>
            <a:r>
              <a:rPr dirty="0" sz="1000" spc="-15">
                <a:latin typeface="Cambria"/>
                <a:cs typeface="Cambria"/>
              </a:rPr>
              <a:t>c</a:t>
            </a:r>
            <a:r>
              <a:rPr dirty="0" sz="1000" spc="-10">
                <a:latin typeface="Cambria"/>
                <a:cs typeface="Cambria"/>
              </a:rPr>
              <a:t>r</a:t>
            </a:r>
            <a:r>
              <a:rPr dirty="0" sz="1000" spc="-15">
                <a:latin typeface="Cambria"/>
                <a:cs typeface="Cambria"/>
              </a:rPr>
              <a:t>i</a:t>
            </a:r>
            <a:r>
              <a:rPr dirty="0" sz="1000" spc="-15">
                <a:latin typeface="Cambria"/>
                <a:cs typeface="Cambria"/>
              </a:rPr>
              <a:t>b</a:t>
            </a:r>
            <a:r>
              <a:rPr dirty="0" sz="1000" spc="-30">
                <a:latin typeface="Cambria"/>
                <a:cs typeface="Cambria"/>
              </a:rPr>
              <a:t>e</a:t>
            </a:r>
            <a:r>
              <a:rPr dirty="0" sz="1000" spc="-20">
                <a:latin typeface="Cambria"/>
                <a:cs typeface="Cambria"/>
              </a:rPr>
              <a:t>d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in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t</a:t>
            </a:r>
            <a:r>
              <a:rPr dirty="0" sz="1000" spc="-5">
                <a:latin typeface="Cambria"/>
                <a:cs typeface="Cambria"/>
              </a:rPr>
              <a:t>h</a:t>
            </a:r>
            <a:r>
              <a:rPr dirty="0" sz="1000" spc="-40">
                <a:latin typeface="Cambria"/>
                <a:cs typeface="Cambria"/>
              </a:rPr>
              <a:t>e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f</a:t>
            </a:r>
            <a:r>
              <a:rPr dirty="0" sz="1000" spc="-15">
                <a:latin typeface="Cambria"/>
                <a:cs typeface="Cambria"/>
              </a:rPr>
              <a:t>a</a:t>
            </a:r>
            <a:r>
              <a:rPr dirty="0" sz="1000" spc="-10">
                <a:latin typeface="Cambria"/>
                <a:cs typeface="Cambria"/>
              </a:rPr>
              <a:t>c</a:t>
            </a:r>
            <a:r>
              <a:rPr dirty="0" sz="1000" spc="-20">
                <a:latin typeface="Cambria"/>
                <a:cs typeface="Cambria"/>
              </a:rPr>
              <a:t>t</a:t>
            </a:r>
            <a:r>
              <a:rPr dirty="0" sz="1000" spc="-15">
                <a:latin typeface="Cambria"/>
                <a:cs typeface="Cambria"/>
              </a:rPr>
              <a:t>o</a:t>
            </a:r>
            <a:r>
              <a:rPr dirty="0" sz="1000" spc="-35">
                <a:latin typeface="Cambria"/>
                <a:cs typeface="Cambria"/>
              </a:rPr>
              <a:t>r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35">
                <a:latin typeface="Cambria"/>
                <a:cs typeface="Cambria"/>
              </a:rPr>
              <a:t>v</a:t>
            </a:r>
            <a:r>
              <a:rPr dirty="0" sz="1000" spc="-40">
                <a:latin typeface="Cambria"/>
                <a:cs typeface="Cambria"/>
              </a:rPr>
              <a:t>a</a:t>
            </a:r>
            <a:r>
              <a:rPr dirty="0" sz="1000" spc="-30">
                <a:latin typeface="Cambria"/>
                <a:cs typeface="Cambria"/>
              </a:rPr>
              <a:t>r</a:t>
            </a:r>
            <a:r>
              <a:rPr dirty="0" sz="1000" spc="-10">
                <a:latin typeface="Cambria"/>
                <a:cs typeface="Cambria"/>
              </a:rPr>
              <a:t>i</a:t>
            </a:r>
            <a:r>
              <a:rPr dirty="0" sz="1000" spc="-45">
                <a:latin typeface="Cambria"/>
                <a:cs typeface="Cambria"/>
              </a:rPr>
              <a:t>a</a:t>
            </a:r>
            <a:r>
              <a:rPr dirty="0" sz="1000" spc="-25">
                <a:latin typeface="Cambria"/>
                <a:cs typeface="Cambria"/>
              </a:rPr>
              <a:t>ble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treatmen</a:t>
            </a:r>
            <a:r>
              <a:rPr dirty="0" sz="1000" spc="-5">
                <a:latin typeface="Courier New"/>
                <a:cs typeface="Courier New"/>
              </a:rPr>
              <a:t>t</a:t>
            </a:r>
            <a:r>
              <a:rPr dirty="0" sz="1000" spc="-330">
                <a:latin typeface="Courier New"/>
                <a:cs typeface="Courier New"/>
              </a:rPr>
              <a:t> </a:t>
            </a:r>
            <a:r>
              <a:rPr dirty="0" sz="1000" spc="-60">
                <a:latin typeface="Cambria"/>
                <a:cs typeface="Cambria"/>
              </a:rPr>
              <a:t>w</a:t>
            </a:r>
            <a:r>
              <a:rPr dirty="0" sz="1000" spc="-15">
                <a:latin typeface="Cambria"/>
                <a:cs typeface="Cambria"/>
              </a:rPr>
              <a:t>i</a:t>
            </a:r>
            <a:r>
              <a:rPr dirty="0" sz="1000" spc="-15">
                <a:latin typeface="Cambria"/>
                <a:cs typeface="Cambria"/>
              </a:rPr>
              <a:t>t</a:t>
            </a:r>
            <a:r>
              <a:rPr dirty="0" sz="1000" spc="-10">
                <a:latin typeface="Cambria"/>
                <a:cs typeface="Cambria"/>
              </a:rPr>
              <a:t>h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15">
                <a:latin typeface="Cambria"/>
                <a:cs typeface="Cambria"/>
              </a:rPr>
              <a:t>t</a:t>
            </a:r>
            <a:r>
              <a:rPr dirty="0" sz="1000" spc="-10">
                <a:latin typeface="Cambria"/>
                <a:cs typeface="Cambria"/>
              </a:rPr>
              <a:t>h</a:t>
            </a:r>
            <a:r>
              <a:rPr dirty="0" sz="1000" spc="-45">
                <a:latin typeface="Cambria"/>
                <a:cs typeface="Cambria"/>
              </a:rPr>
              <a:t>r</a:t>
            </a:r>
            <a:r>
              <a:rPr dirty="0" sz="1000" spc="-30">
                <a:latin typeface="Cambria"/>
                <a:cs typeface="Cambria"/>
              </a:rPr>
              <a:t>e</a:t>
            </a:r>
            <a:r>
              <a:rPr dirty="0" sz="1000" spc="-40">
                <a:latin typeface="Cambria"/>
                <a:cs typeface="Cambria"/>
              </a:rPr>
              <a:t>e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15">
                <a:latin typeface="Cambria"/>
                <a:cs typeface="Cambria"/>
              </a:rPr>
              <a:t>l</a:t>
            </a:r>
            <a:r>
              <a:rPr dirty="0" sz="1000" spc="-25">
                <a:latin typeface="Cambria"/>
                <a:cs typeface="Cambria"/>
              </a:rPr>
              <a:t>e</a:t>
            </a:r>
            <a:r>
              <a:rPr dirty="0" sz="1000" spc="-45">
                <a:latin typeface="Cambria"/>
                <a:cs typeface="Cambria"/>
              </a:rPr>
              <a:t>v</a:t>
            </a:r>
            <a:r>
              <a:rPr dirty="0" sz="1000" spc="-45">
                <a:latin typeface="Cambria"/>
                <a:cs typeface="Cambria"/>
              </a:rPr>
              <a:t>e</a:t>
            </a:r>
            <a:r>
              <a:rPr dirty="0" sz="1000" spc="-15">
                <a:latin typeface="Cambria"/>
                <a:cs typeface="Cambria"/>
              </a:rPr>
              <a:t>l</a:t>
            </a:r>
            <a:r>
              <a:rPr dirty="0" sz="1000" spc="-30">
                <a:latin typeface="Cambria"/>
                <a:cs typeface="Cambria"/>
              </a:rPr>
              <a:t>s</a:t>
            </a:r>
            <a:r>
              <a:rPr dirty="0" sz="1000" spc="-40">
                <a:latin typeface="Cambria"/>
                <a:cs typeface="Cambria"/>
              </a:rPr>
              <a:t>: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"vcm</a:t>
            </a:r>
            <a:r>
              <a:rPr dirty="0" sz="1000" spc="-5">
                <a:latin typeface="Courier New"/>
                <a:cs typeface="Courier New"/>
              </a:rPr>
              <a:t>"</a:t>
            </a:r>
            <a:r>
              <a:rPr dirty="0" sz="1000" spc="-330">
                <a:latin typeface="Courier New"/>
                <a:cs typeface="Courier New"/>
              </a:rPr>
              <a:t> </a:t>
            </a:r>
            <a:r>
              <a:rPr dirty="0" sz="1000" spc="-15">
                <a:latin typeface="Cambria"/>
                <a:cs typeface="Cambria"/>
              </a:rPr>
              <a:t>f</a:t>
            </a:r>
            <a:r>
              <a:rPr dirty="0" sz="1000" spc="-15">
                <a:latin typeface="Cambria"/>
                <a:cs typeface="Cambria"/>
              </a:rPr>
              <a:t>o</a:t>
            </a:r>
            <a:r>
              <a:rPr dirty="0" sz="1000" spc="-35">
                <a:latin typeface="Cambria"/>
                <a:cs typeface="Cambria"/>
              </a:rPr>
              <a:t>r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35">
                <a:latin typeface="Cambria"/>
                <a:cs typeface="Cambria"/>
              </a:rPr>
              <a:t>a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“</a:t>
            </a:r>
            <a:r>
              <a:rPr dirty="0" sz="1000" spc="-50">
                <a:latin typeface="Cambria"/>
                <a:cs typeface="Cambria"/>
              </a:rPr>
              <a:t>s</a:t>
            </a:r>
            <a:r>
              <a:rPr dirty="0" sz="1000" spc="-15">
                <a:latin typeface="Cambria"/>
                <a:cs typeface="Cambria"/>
              </a:rPr>
              <a:t>i</a:t>
            </a:r>
            <a:r>
              <a:rPr dirty="0" sz="1000" spc="-10">
                <a:latin typeface="Cambria"/>
                <a:cs typeface="Cambria"/>
              </a:rPr>
              <a:t>m</a:t>
            </a:r>
            <a:r>
              <a:rPr dirty="0" sz="1000" spc="-25">
                <a:latin typeface="Cambria"/>
                <a:cs typeface="Cambria"/>
              </a:rPr>
              <a:t>p</a:t>
            </a:r>
            <a:r>
              <a:rPr dirty="0" sz="1000" spc="-15">
                <a:latin typeface="Cambria"/>
                <a:cs typeface="Cambria"/>
              </a:rPr>
              <a:t>l</a:t>
            </a:r>
            <a:r>
              <a:rPr dirty="0" sz="1000" spc="-50">
                <a:latin typeface="Cambria"/>
                <a:cs typeface="Cambria"/>
              </a:rPr>
              <a:t>y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25">
                <a:latin typeface="Cambria"/>
                <a:cs typeface="Cambria"/>
              </a:rPr>
              <a:t>a</a:t>
            </a:r>
            <a:r>
              <a:rPr dirty="0" sz="1000" spc="-45">
                <a:latin typeface="Cambria"/>
                <a:cs typeface="Cambria"/>
              </a:rPr>
              <a:t>sk</a:t>
            </a:r>
            <a:endParaRPr sz="10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81479" y="2424201"/>
            <a:ext cx="4985385" cy="2124710"/>
          </a:xfrm>
          <a:custGeom>
            <a:avLst/>
            <a:gdLst/>
            <a:ahLst/>
            <a:cxnLst/>
            <a:rect l="l" t="t" r="r" b="b"/>
            <a:pathLst>
              <a:path w="4985385" h="2124710">
                <a:moveTo>
                  <a:pt x="4985182" y="1983905"/>
                </a:moveTo>
                <a:lnTo>
                  <a:pt x="0" y="1983905"/>
                </a:lnTo>
                <a:lnTo>
                  <a:pt x="0" y="2124608"/>
                </a:lnTo>
                <a:lnTo>
                  <a:pt x="4985182" y="2124608"/>
                </a:lnTo>
                <a:lnTo>
                  <a:pt x="4985182" y="1983905"/>
                </a:lnTo>
                <a:close/>
              </a:path>
              <a:path w="4985385" h="2124710">
                <a:moveTo>
                  <a:pt x="4985182" y="1842173"/>
                </a:moveTo>
                <a:lnTo>
                  <a:pt x="0" y="1842173"/>
                </a:lnTo>
                <a:lnTo>
                  <a:pt x="0" y="1982876"/>
                </a:lnTo>
                <a:lnTo>
                  <a:pt x="4985182" y="1982876"/>
                </a:lnTo>
                <a:lnTo>
                  <a:pt x="4985182" y="1842173"/>
                </a:lnTo>
                <a:close/>
              </a:path>
              <a:path w="4985385" h="2124710">
                <a:moveTo>
                  <a:pt x="4985182" y="1700555"/>
                </a:moveTo>
                <a:lnTo>
                  <a:pt x="0" y="1700555"/>
                </a:lnTo>
                <a:lnTo>
                  <a:pt x="0" y="1841258"/>
                </a:lnTo>
                <a:lnTo>
                  <a:pt x="4985182" y="1841258"/>
                </a:lnTo>
                <a:lnTo>
                  <a:pt x="4985182" y="1700555"/>
                </a:lnTo>
                <a:close/>
              </a:path>
              <a:path w="4985385" h="2124710">
                <a:moveTo>
                  <a:pt x="4985182" y="1558823"/>
                </a:moveTo>
                <a:lnTo>
                  <a:pt x="0" y="1558823"/>
                </a:lnTo>
                <a:lnTo>
                  <a:pt x="0" y="1699526"/>
                </a:lnTo>
                <a:lnTo>
                  <a:pt x="4985182" y="1699526"/>
                </a:lnTo>
                <a:lnTo>
                  <a:pt x="4985182" y="1558823"/>
                </a:lnTo>
                <a:close/>
              </a:path>
              <a:path w="4985385" h="2124710">
                <a:moveTo>
                  <a:pt x="4985182" y="1417091"/>
                </a:moveTo>
                <a:lnTo>
                  <a:pt x="0" y="1417091"/>
                </a:lnTo>
                <a:lnTo>
                  <a:pt x="0" y="1557794"/>
                </a:lnTo>
                <a:lnTo>
                  <a:pt x="4985182" y="1557794"/>
                </a:lnTo>
                <a:lnTo>
                  <a:pt x="4985182" y="1417091"/>
                </a:lnTo>
                <a:close/>
              </a:path>
              <a:path w="4985385" h="2124710">
                <a:moveTo>
                  <a:pt x="4985182" y="1275359"/>
                </a:moveTo>
                <a:lnTo>
                  <a:pt x="0" y="1275359"/>
                </a:lnTo>
                <a:lnTo>
                  <a:pt x="0" y="1416062"/>
                </a:lnTo>
                <a:lnTo>
                  <a:pt x="4985182" y="1416062"/>
                </a:lnTo>
                <a:lnTo>
                  <a:pt x="4985182" y="1275359"/>
                </a:lnTo>
                <a:close/>
              </a:path>
              <a:path w="4985385" h="2124710">
                <a:moveTo>
                  <a:pt x="4985182" y="1133627"/>
                </a:moveTo>
                <a:lnTo>
                  <a:pt x="0" y="1133627"/>
                </a:lnTo>
                <a:lnTo>
                  <a:pt x="0" y="1274330"/>
                </a:lnTo>
                <a:lnTo>
                  <a:pt x="4985182" y="1274330"/>
                </a:lnTo>
                <a:lnTo>
                  <a:pt x="4985182" y="1133627"/>
                </a:lnTo>
                <a:close/>
              </a:path>
              <a:path w="4985385" h="2124710">
                <a:moveTo>
                  <a:pt x="4985182" y="992009"/>
                </a:moveTo>
                <a:lnTo>
                  <a:pt x="0" y="992009"/>
                </a:lnTo>
                <a:lnTo>
                  <a:pt x="0" y="1132713"/>
                </a:lnTo>
                <a:lnTo>
                  <a:pt x="4985182" y="1132713"/>
                </a:lnTo>
                <a:lnTo>
                  <a:pt x="4985182" y="992009"/>
                </a:lnTo>
                <a:close/>
              </a:path>
              <a:path w="4985385" h="2124710">
                <a:moveTo>
                  <a:pt x="4985182" y="850277"/>
                </a:moveTo>
                <a:lnTo>
                  <a:pt x="0" y="850277"/>
                </a:lnTo>
                <a:lnTo>
                  <a:pt x="0" y="990981"/>
                </a:lnTo>
                <a:lnTo>
                  <a:pt x="4985182" y="990981"/>
                </a:lnTo>
                <a:lnTo>
                  <a:pt x="4985182" y="850277"/>
                </a:lnTo>
                <a:close/>
              </a:path>
              <a:path w="4985385" h="2124710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2124710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2124710">
                <a:moveTo>
                  <a:pt x="4985182" y="425094"/>
                </a:moveTo>
                <a:lnTo>
                  <a:pt x="0" y="425094"/>
                </a:lnTo>
                <a:lnTo>
                  <a:pt x="0" y="565797"/>
                </a:lnTo>
                <a:lnTo>
                  <a:pt x="4985182" y="565797"/>
                </a:lnTo>
                <a:lnTo>
                  <a:pt x="4985182" y="425094"/>
                </a:lnTo>
                <a:close/>
              </a:path>
              <a:path w="4985385" h="2124710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2124710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12471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568779" y="607782"/>
            <a:ext cx="5243830" cy="39293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084195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Count</a:t>
            </a:r>
            <a:r>
              <a:rPr dirty="0" sz="800" spc="-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Limited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Dependent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Variables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235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12700" marR="287655" indent="-635">
              <a:lnSpc>
                <a:spcPct val="100000"/>
              </a:lnSpc>
            </a:pP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30">
                <a:latin typeface="Palatino Linotype"/>
                <a:cs typeface="Palatino Linotype"/>
              </a:rPr>
              <a:t>”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"sgift</a:t>
            </a:r>
            <a:r>
              <a:rPr dirty="0" sz="1000" spc="-5">
                <a:latin typeface="Courier New"/>
                <a:cs typeface="Courier New"/>
              </a:rPr>
              <a:t>"</a:t>
            </a:r>
            <a:r>
              <a:rPr dirty="0" sz="1000" spc="-350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mall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k</a:t>
            </a:r>
            <a:r>
              <a:rPr dirty="0" sz="1000" spc="-45">
                <a:latin typeface="Palatino Linotype"/>
                <a:cs typeface="Palatino Linotype"/>
              </a:rPr>
              <a:t>ma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"lgift</a:t>
            </a:r>
            <a:r>
              <a:rPr dirty="0" sz="1000" spc="-5">
                <a:latin typeface="Courier New"/>
                <a:cs typeface="Courier New"/>
              </a:rPr>
              <a:t>"</a:t>
            </a:r>
            <a:r>
              <a:rPr dirty="0" sz="1000" spc="-345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(a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ok)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iven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donor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ob</a:t>
            </a:r>
            <a:r>
              <a:rPr dirty="0" sz="1000" spc="-5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ive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90">
                <a:latin typeface="Palatino Linotype"/>
                <a:cs typeface="Palatino Linotype"/>
              </a:rPr>
              <a:t>dy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wh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ople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who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nit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iti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lling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her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mou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le</a:t>
            </a:r>
            <a:r>
              <a:rPr dirty="0" sz="1000" spc="-20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-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0.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le,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hors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ssions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oli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ors’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online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end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tions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bit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5">
                <a:latin typeface="Palatino Linotype"/>
                <a:cs typeface="Palatino Linotype"/>
              </a:rPr>
              <a:t>plo</a:t>
            </a:r>
            <a:r>
              <a:rPr dirty="0" sz="1000" spc="-55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ing </a:t>
            </a:r>
            <a:r>
              <a:rPr dirty="0" sz="1000" spc="-10">
                <a:latin typeface="Courier New"/>
                <a:cs typeface="Courier New"/>
              </a:rPr>
              <a:t>treatmen</a:t>
            </a:r>
            <a:r>
              <a:rPr dirty="0" sz="1000" spc="-5">
                <a:latin typeface="Courier New"/>
                <a:cs typeface="Courier New"/>
              </a:rPr>
              <a:t>t</a:t>
            </a:r>
            <a:r>
              <a:rPr dirty="0" sz="1000" spc="-390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dum</a:t>
            </a:r>
            <a:r>
              <a:rPr dirty="0" sz="1000" spc="-85">
                <a:latin typeface="Palatino Linotype"/>
                <a:cs typeface="Palatino Linotype"/>
              </a:rPr>
              <a:t>m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io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donors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prcont</a:t>
            </a:r>
            <a:r>
              <a:rPr dirty="0" sz="1000" spc="-5">
                <a:latin typeface="Courier New"/>
                <a:cs typeface="Courier New"/>
              </a:rPr>
              <a:t>r</a:t>
            </a:r>
            <a:r>
              <a:rPr dirty="0" sz="1000" spc="-395">
                <a:latin typeface="Courier New"/>
                <a:cs typeface="Courier New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nd </a:t>
            </a:r>
            <a:r>
              <a:rPr dirty="0" sz="1000" spc="-55">
                <a:latin typeface="Palatino Linotype"/>
                <a:cs typeface="Palatino Linotype"/>
              </a:rPr>
              <a:t>adding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era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tw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two.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700">
              <a:latin typeface="Palatino Linotype"/>
              <a:cs typeface="Palatino Linotype"/>
            </a:endParaRPr>
          </a:p>
          <a:p>
            <a:pPr marL="37465" marR="3314700">
              <a:lnSpc>
                <a:spcPct val="116199"/>
              </a:lnSpc>
              <a:spcBef>
                <a:spcPts val="5"/>
              </a:spcBef>
            </a:pPr>
            <a:r>
              <a:rPr dirty="0" sz="800" spc="-10">
                <a:latin typeface="Courier New"/>
                <a:cs typeface="Courier New"/>
              </a:rPr>
              <a:t>data("Donor",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"pder") library("plm")</a:t>
            </a:r>
            <a:r>
              <a:rPr dirty="0" sz="80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library("texreg")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T3.1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plm(donation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treatment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39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prcontr,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Donor,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"id")</a:t>
            </a:r>
            <a:endParaRPr sz="800">
              <a:latin typeface="Courier New"/>
              <a:cs typeface="Courier New"/>
            </a:endParaRPr>
          </a:p>
          <a:p>
            <a:pPr marL="37465" marR="730250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T3.2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plm(donation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54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treatment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*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prcontr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prcontr,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Donor,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"id") </a:t>
            </a:r>
            <a:r>
              <a:rPr dirty="0" sz="800">
                <a:latin typeface="Courier New"/>
                <a:cs typeface="Courier New"/>
              </a:rPr>
              <a:t>T5.A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pldv(donation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treatment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4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prcontr,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Donor,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"id",</a:t>
            </a:r>
            <a:endParaRPr sz="800">
              <a:latin typeface="Courier New"/>
              <a:cs typeface="Courier New"/>
            </a:endParaRPr>
          </a:p>
          <a:p>
            <a:pPr marL="827405">
              <a:lnSpc>
                <a:spcPct val="100000"/>
              </a:lnSpc>
              <a:spcBef>
                <a:spcPts val="85"/>
              </a:spcBef>
            </a:pP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"random",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method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"bfgs")</a:t>
            </a:r>
            <a:endParaRPr sz="800">
              <a:latin typeface="Courier New"/>
              <a:cs typeface="Courier New"/>
            </a:endParaRPr>
          </a:p>
          <a:p>
            <a:pPr marL="827405" marR="669925" indent="-789940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T5.B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pldv(donation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treatment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*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prcontr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prcontr,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Donor,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"id",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"random",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method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"bfgs")</a:t>
            </a:r>
            <a:endParaRPr sz="800">
              <a:latin typeface="Courier New"/>
              <a:cs typeface="Courier New"/>
            </a:endParaRPr>
          </a:p>
          <a:p>
            <a:pPr marL="645160" marR="1128395" indent="-607695">
              <a:lnSpc>
                <a:spcPts val="1120"/>
              </a:lnSpc>
              <a:spcBef>
                <a:spcPts val="60"/>
              </a:spcBef>
            </a:pPr>
            <a:r>
              <a:rPr dirty="0" sz="800" spc="-10">
                <a:latin typeface="Courier New"/>
                <a:cs typeface="Courier New"/>
              </a:rPr>
              <a:t>screenreg(list(OLS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T3.1,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Tobit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T5.A,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OLS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T3.2,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Tobit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T5.B), </a:t>
            </a:r>
            <a:r>
              <a:rPr dirty="0" sz="800">
                <a:latin typeface="Courier New"/>
                <a:cs typeface="Courier New"/>
              </a:rPr>
              <a:t>reorder.coef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c(1:3,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7:9,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4:6))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5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=============================================================================</a:t>
            </a:r>
            <a:endParaRPr sz="800">
              <a:latin typeface="Courier New"/>
              <a:cs typeface="Courier New"/>
            </a:endParaRPr>
          </a:p>
          <a:p>
            <a:pPr marL="1677670">
              <a:lnSpc>
                <a:spcPct val="100000"/>
              </a:lnSpc>
              <a:spcBef>
                <a:spcPts val="155"/>
              </a:spcBef>
              <a:tabLst>
                <a:tab pos="2406015" algn="l"/>
                <a:tab pos="3256279" algn="l"/>
                <a:tab pos="3985260" algn="l"/>
              </a:tabLst>
            </a:pPr>
            <a:r>
              <a:rPr dirty="0" sz="800" spc="-25">
                <a:latin typeface="Courier New"/>
                <a:cs typeface="Courier New"/>
              </a:rPr>
              <a:t>OLS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Tobit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5">
                <a:latin typeface="Courier New"/>
                <a:cs typeface="Courier New"/>
              </a:rPr>
              <a:t>OLS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Tobit</a:t>
            </a:r>
            <a:endParaRPr sz="800">
              <a:latin typeface="Courier New"/>
              <a:cs typeface="Courier New"/>
            </a:endParaRPr>
          </a:p>
          <a:p>
            <a:pPr marL="54610">
              <a:lnSpc>
                <a:spcPct val="100000"/>
              </a:lnSpc>
              <a:spcBef>
                <a:spcPts val="155"/>
              </a:spcBef>
            </a:pPr>
            <a:r>
              <a:rPr dirty="0" sz="800" spc="110">
                <a:latin typeface="Courier New"/>
                <a:cs typeface="Courier New"/>
              </a:rPr>
              <a:t>–––––––––––––––––––––––––––––––––––––––––––––––––––––––––––– 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81479" y="4549831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594154" y="4531701"/>
            <a:ext cx="8756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treatmentsgift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581479" y="4691570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94154" y="4815165"/>
            <a:ext cx="8756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treatmentlgift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581479" y="4974913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3934439" y="4511433"/>
            <a:ext cx="511809" cy="59245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73025">
              <a:lnSpc>
                <a:spcPct val="100000"/>
              </a:lnSpc>
              <a:spcBef>
                <a:spcPts val="254"/>
              </a:spcBef>
            </a:pPr>
            <a:r>
              <a:rPr dirty="0" sz="800" spc="-20">
                <a:latin typeface="Courier New"/>
                <a:cs typeface="Courier New"/>
              </a:rPr>
              <a:t>0.06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(0.66)</a:t>
            </a:r>
            <a:endParaRPr sz="800">
              <a:latin typeface="Courier New"/>
              <a:cs typeface="Courier New"/>
            </a:endParaRPr>
          </a:p>
          <a:p>
            <a:pPr marL="12700" marR="5080" indent="6032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2.07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 </a:t>
            </a:r>
            <a:r>
              <a:rPr dirty="0" sz="800" spc="-10">
                <a:latin typeface="Courier New"/>
                <a:cs typeface="Courier New"/>
              </a:rPr>
              <a:t>(0.68)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724056" y="4511433"/>
            <a:ext cx="572135" cy="59245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73025">
              <a:lnSpc>
                <a:spcPct val="100000"/>
              </a:lnSpc>
              <a:spcBef>
                <a:spcPts val="254"/>
              </a:spcBef>
            </a:pPr>
            <a:r>
              <a:rPr dirty="0" sz="800" spc="-20">
                <a:latin typeface="Courier New"/>
                <a:cs typeface="Courier New"/>
              </a:rPr>
              <a:t>3.53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(2.04)</a:t>
            </a:r>
            <a:endParaRPr sz="800">
              <a:latin typeface="Courier New"/>
              <a:cs typeface="Courier New"/>
            </a:endParaRPr>
          </a:p>
          <a:p>
            <a:pPr marL="12700" marR="5080" indent="6032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7.66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 </a:t>
            </a:r>
            <a:r>
              <a:rPr dirty="0" sz="800" spc="-10">
                <a:latin typeface="Courier New"/>
                <a:cs typeface="Courier New"/>
              </a:rPr>
              <a:t>(2.08)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581479" y="5116645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594154" y="5098515"/>
            <a:ext cx="63246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prcontryes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581479" y="5258377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2355402" y="4511433"/>
            <a:ext cx="511809" cy="87630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 spc="-20">
                <a:latin typeface="Courier New"/>
                <a:cs typeface="Courier New"/>
              </a:rPr>
              <a:t>0.41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(0.61)</a:t>
            </a:r>
            <a:endParaRPr sz="800">
              <a:latin typeface="Courier New"/>
              <a:cs typeface="Courier New"/>
            </a:endParaRPr>
          </a:p>
          <a:p>
            <a:pPr marL="12700" marR="5080" indent="6032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1.79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 </a:t>
            </a:r>
            <a:r>
              <a:rPr dirty="0" sz="800" spc="-10">
                <a:latin typeface="Courier New"/>
                <a:cs typeface="Courier New"/>
              </a:rPr>
              <a:t>(0.64)</a:t>
            </a:r>
            <a:endParaRPr sz="800">
              <a:latin typeface="Courier New"/>
              <a:cs typeface="Courier New"/>
            </a:endParaRPr>
          </a:p>
          <a:p>
            <a:pPr marL="12700" marR="65405" indent="60325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1.29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* </a:t>
            </a:r>
            <a:r>
              <a:rPr dirty="0" sz="800" spc="-10">
                <a:latin typeface="Courier New"/>
                <a:cs typeface="Courier New"/>
              </a:rPr>
              <a:t>(0.59)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144921" y="4511433"/>
            <a:ext cx="572135" cy="87630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73025">
              <a:lnSpc>
                <a:spcPct val="100000"/>
              </a:lnSpc>
              <a:spcBef>
                <a:spcPts val="254"/>
              </a:spcBef>
            </a:pPr>
            <a:r>
              <a:rPr dirty="0" sz="800" spc="-20">
                <a:latin typeface="Courier New"/>
                <a:cs typeface="Courier New"/>
              </a:rPr>
              <a:t>2.36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(1.86)</a:t>
            </a:r>
            <a:endParaRPr sz="800">
              <a:latin typeface="Courier New"/>
              <a:cs typeface="Courier New"/>
            </a:endParaRPr>
          </a:p>
          <a:p>
            <a:pPr marL="12700" marR="5080" indent="6032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6.36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 </a:t>
            </a:r>
            <a:r>
              <a:rPr dirty="0" sz="800" spc="-10">
                <a:latin typeface="Courier New"/>
                <a:cs typeface="Courier New"/>
              </a:rPr>
              <a:t>(1.93)</a:t>
            </a:r>
            <a:endParaRPr sz="800">
              <a:latin typeface="Courier New"/>
              <a:cs typeface="Courier New"/>
            </a:endParaRPr>
          </a:p>
          <a:p>
            <a:pPr marL="12700" marR="65405" indent="60325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5.74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 </a:t>
            </a:r>
            <a:r>
              <a:rPr dirty="0" sz="800" spc="-10">
                <a:latin typeface="Courier New"/>
                <a:cs typeface="Courier New"/>
              </a:rPr>
              <a:t>(1.79)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581479" y="5400109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594154" y="5381979"/>
            <a:ext cx="14217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treatmentvcm:prcontryes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581479" y="5541848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594154" y="5665443"/>
            <a:ext cx="15430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treatmentsgift:prcontryes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581479" y="5825197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594154" y="5948793"/>
            <a:ext cx="154305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treatmentlgift:prcontryes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3" name="object 23" descr=""/>
          <p:cNvSpPr/>
          <p:nvPr/>
        </p:nvSpPr>
        <p:spPr>
          <a:xfrm>
            <a:off x="581479" y="6108655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3934343" y="5361711"/>
            <a:ext cx="511809" cy="8763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60960">
              <a:lnSpc>
                <a:spcPct val="116300"/>
              </a:lnSpc>
              <a:spcBef>
                <a:spcPts val="100"/>
              </a:spcBef>
            </a:pPr>
            <a:r>
              <a:rPr dirty="0" sz="800">
                <a:latin typeface="Courier New"/>
                <a:cs typeface="Courier New"/>
              </a:rPr>
              <a:t>3.14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 </a:t>
            </a:r>
            <a:r>
              <a:rPr dirty="0" sz="800" spc="-10">
                <a:latin typeface="Courier New"/>
                <a:cs typeface="Courier New"/>
              </a:rPr>
              <a:t>(1.13)</a:t>
            </a:r>
            <a:endParaRPr sz="800">
              <a:latin typeface="Courier New"/>
              <a:cs typeface="Courier New"/>
            </a:endParaRPr>
          </a:p>
          <a:p>
            <a:pPr marL="73660">
              <a:lnSpc>
                <a:spcPct val="100000"/>
              </a:lnSpc>
              <a:spcBef>
                <a:spcPts val="155"/>
              </a:spcBef>
            </a:pPr>
            <a:r>
              <a:rPr dirty="0" sz="800" spc="-20">
                <a:latin typeface="Courier New"/>
                <a:cs typeface="Courier New"/>
              </a:rPr>
              <a:t>0.20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(0.95)</a:t>
            </a:r>
            <a:endParaRPr sz="800">
              <a:latin typeface="Courier New"/>
              <a:cs typeface="Courier New"/>
            </a:endParaRPr>
          </a:p>
          <a:p>
            <a:pPr marL="73660">
              <a:lnSpc>
                <a:spcPct val="100000"/>
              </a:lnSpc>
              <a:spcBef>
                <a:spcPts val="155"/>
              </a:spcBef>
            </a:pPr>
            <a:r>
              <a:rPr dirty="0" sz="800" spc="-20">
                <a:latin typeface="Courier New"/>
                <a:cs typeface="Courier New"/>
              </a:rPr>
              <a:t>1.05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(1.00)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581479" y="6250387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594154" y="6232257"/>
            <a:ext cx="6934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(Intercept)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7" name="object 27" descr=""/>
          <p:cNvSpPr/>
          <p:nvPr/>
        </p:nvSpPr>
        <p:spPr>
          <a:xfrm>
            <a:off x="581479" y="6392011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 txBox="1"/>
          <p:nvPr/>
        </p:nvSpPr>
        <p:spPr>
          <a:xfrm>
            <a:off x="594154" y="6515606"/>
            <a:ext cx="32893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sd.nu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9" name="object 29" descr=""/>
          <p:cNvSpPr/>
          <p:nvPr/>
        </p:nvSpPr>
        <p:spPr>
          <a:xfrm>
            <a:off x="581479" y="6675475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594154" y="6799071"/>
            <a:ext cx="3898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sd.eta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1" name="object 31" descr=""/>
          <p:cNvSpPr/>
          <p:nvPr/>
        </p:nvSpPr>
        <p:spPr>
          <a:xfrm>
            <a:off x="581479" y="6958818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 txBox="1"/>
          <p:nvPr/>
        </p:nvSpPr>
        <p:spPr>
          <a:xfrm>
            <a:off x="3084255" y="6211989"/>
            <a:ext cx="633095" cy="87630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15.16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7302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(1.89)</a:t>
            </a:r>
            <a:endParaRPr sz="800">
              <a:latin typeface="Courier New"/>
              <a:cs typeface="Courier New"/>
            </a:endParaRPr>
          </a:p>
          <a:p>
            <a:pPr marL="73025" marR="5080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16.40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 </a:t>
            </a:r>
            <a:r>
              <a:rPr dirty="0" sz="800" spc="-10">
                <a:latin typeface="Courier New"/>
                <a:cs typeface="Courier New"/>
              </a:rPr>
              <a:t>(0.80)</a:t>
            </a:r>
            <a:endParaRPr sz="800">
              <a:latin typeface="Courier New"/>
              <a:cs typeface="Courier New"/>
            </a:endParaRPr>
          </a:p>
          <a:p>
            <a:pPr marL="133985">
              <a:lnSpc>
                <a:spcPct val="100000"/>
              </a:lnSpc>
              <a:spcBef>
                <a:spcPts val="90"/>
              </a:spcBef>
            </a:pPr>
            <a:r>
              <a:rPr dirty="0" sz="800">
                <a:latin typeface="Courier New"/>
                <a:cs typeface="Courier New"/>
              </a:rPr>
              <a:t>4.05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7302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(1.11)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663263" y="5361711"/>
            <a:ext cx="633095" cy="172656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3025" marR="65405">
              <a:lnSpc>
                <a:spcPct val="116199"/>
              </a:lnSpc>
              <a:spcBef>
                <a:spcPts val="100"/>
              </a:spcBef>
            </a:pPr>
            <a:r>
              <a:rPr dirty="0" sz="800">
                <a:latin typeface="Courier New"/>
                <a:cs typeface="Courier New"/>
              </a:rPr>
              <a:t>10.78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 </a:t>
            </a:r>
            <a:r>
              <a:rPr dirty="0" sz="800" spc="-10">
                <a:latin typeface="Courier New"/>
                <a:cs typeface="Courier New"/>
              </a:rPr>
              <a:t>(3.41) </a:t>
            </a:r>
            <a:r>
              <a:rPr dirty="0" sz="800" spc="-20">
                <a:latin typeface="Courier New"/>
                <a:cs typeface="Courier New"/>
              </a:rPr>
              <a:t>4.47 </a:t>
            </a:r>
            <a:r>
              <a:rPr dirty="0" sz="800" spc="-10">
                <a:latin typeface="Courier New"/>
                <a:cs typeface="Courier New"/>
              </a:rPr>
              <a:t>(2.88) </a:t>
            </a:r>
            <a:r>
              <a:rPr dirty="0" sz="800" spc="-20">
                <a:latin typeface="Courier New"/>
                <a:cs typeface="Courier New"/>
              </a:rPr>
              <a:t>3.23 </a:t>
            </a:r>
            <a:r>
              <a:rPr dirty="0" sz="800" spc="-10">
                <a:latin typeface="Courier New"/>
                <a:cs typeface="Courier New"/>
              </a:rPr>
              <a:t>(3.01)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16.05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7302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(1.97)</a:t>
            </a:r>
            <a:endParaRPr sz="800">
              <a:latin typeface="Courier New"/>
              <a:cs typeface="Courier New"/>
            </a:endParaRPr>
          </a:p>
          <a:p>
            <a:pPr marL="73025" marR="5080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16.36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 </a:t>
            </a:r>
            <a:r>
              <a:rPr dirty="0" sz="800" spc="-10">
                <a:latin typeface="Courier New"/>
                <a:cs typeface="Courier New"/>
              </a:rPr>
              <a:t>(0.80)</a:t>
            </a:r>
            <a:endParaRPr sz="800">
              <a:latin typeface="Courier New"/>
              <a:cs typeface="Courier New"/>
            </a:endParaRPr>
          </a:p>
          <a:p>
            <a:pPr marL="133985">
              <a:lnSpc>
                <a:spcPct val="100000"/>
              </a:lnSpc>
              <a:spcBef>
                <a:spcPts val="90"/>
              </a:spcBef>
            </a:pPr>
            <a:r>
              <a:rPr dirty="0" sz="800">
                <a:latin typeface="Courier New"/>
                <a:cs typeface="Courier New"/>
              </a:rPr>
              <a:t>3.92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7302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(1.10)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34" name="object 34" descr=""/>
          <p:cNvSpPr/>
          <p:nvPr/>
        </p:nvSpPr>
        <p:spPr>
          <a:xfrm>
            <a:off x="581479" y="7100557"/>
            <a:ext cx="4985385" cy="708025"/>
          </a:xfrm>
          <a:custGeom>
            <a:avLst/>
            <a:gdLst/>
            <a:ahLst/>
            <a:cxnLst/>
            <a:rect l="l" t="t" r="r" b="b"/>
            <a:pathLst>
              <a:path w="4985385" h="708025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708025">
                <a:moveTo>
                  <a:pt x="4985182" y="425196"/>
                </a:moveTo>
                <a:lnTo>
                  <a:pt x="0" y="425196"/>
                </a:lnTo>
                <a:lnTo>
                  <a:pt x="0" y="565899"/>
                </a:lnTo>
                <a:lnTo>
                  <a:pt x="4985182" y="565899"/>
                </a:lnTo>
                <a:lnTo>
                  <a:pt x="4985182" y="425196"/>
                </a:lnTo>
                <a:close/>
              </a:path>
              <a:path w="4985385" h="708025">
                <a:moveTo>
                  <a:pt x="4985182" y="0"/>
                </a:moveTo>
                <a:lnTo>
                  <a:pt x="0" y="0"/>
                </a:lnTo>
                <a:lnTo>
                  <a:pt x="0" y="140246"/>
                </a:lnTo>
                <a:lnTo>
                  <a:pt x="0" y="140703"/>
                </a:lnTo>
                <a:lnTo>
                  <a:pt x="0" y="281978"/>
                </a:lnTo>
                <a:lnTo>
                  <a:pt x="0" y="282435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2435"/>
                </a:lnTo>
                <a:lnTo>
                  <a:pt x="4985182" y="281978"/>
                </a:lnTo>
                <a:lnTo>
                  <a:pt x="4985182" y="140703"/>
                </a:lnTo>
                <a:lnTo>
                  <a:pt x="4985182" y="140246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35" name="object 35" descr=""/>
          <p:cNvGraphicFramePr>
            <a:graphicFrameLocks noGrp="1"/>
          </p:cNvGraphicFramePr>
          <p:nvPr/>
        </p:nvGraphicFramePr>
        <p:xfrm>
          <a:off x="571948" y="7099524"/>
          <a:ext cx="4756150" cy="6877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613535"/>
                <a:gridCol w="728979"/>
                <a:gridCol w="850264"/>
                <a:gridCol w="728979"/>
                <a:gridCol w="834389"/>
              </a:tblGrid>
              <a:tr h="157480">
                <a:tc gridSpan="5">
                  <a:txBody>
                    <a:bodyPr/>
                    <a:lstStyle/>
                    <a:p>
                      <a:pPr marL="51435">
                        <a:lnSpc>
                          <a:spcPts val="925"/>
                        </a:lnSpc>
                      </a:pPr>
                      <a:r>
                        <a:rPr dirty="0" sz="800" spc="110">
                          <a:latin typeface="Courier New"/>
                          <a:cs typeface="Courier New"/>
                        </a:rPr>
                        <a:t>–––––––––––––––––––––––––––––––––––––––––––––––––––––––––––– 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23825">
                <a:tc>
                  <a:txBody>
                    <a:bodyPr/>
                    <a:lstStyle/>
                    <a:p>
                      <a:pPr marL="34290">
                        <a:lnSpc>
                          <a:spcPts val="79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R</a:t>
                      </a:r>
                      <a:r>
                        <a:rPr dirty="0" sz="800" spc="-28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4" i="1">
                          <a:latin typeface="Meiryo"/>
                          <a:cs typeface="Meiryo"/>
                        </a:rPr>
                        <a:t>̂</a:t>
                      </a:r>
                      <a:r>
                        <a:rPr dirty="0" sz="800" spc="-65" i="1">
                          <a:latin typeface="Meiryo"/>
                          <a:cs typeface="Meiryo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12725">
                        <a:lnSpc>
                          <a:spcPts val="79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0.02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12725">
                        <a:lnSpc>
                          <a:spcPts val="79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0.02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2875">
                <a:tc>
                  <a:txBody>
                    <a:bodyPr/>
                    <a:lstStyle/>
                    <a:p>
                      <a:pPr marL="34290">
                        <a:lnSpc>
                          <a:spcPts val="93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Adj.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R</a:t>
                      </a:r>
                      <a:r>
                        <a:rPr dirty="0" sz="800" spc="-28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4" i="1">
                          <a:latin typeface="Meiryo"/>
                          <a:cs typeface="Meiryo"/>
                        </a:rPr>
                        <a:t>̂</a:t>
                      </a:r>
                      <a:r>
                        <a:rPr dirty="0" sz="800" spc="-70" i="1">
                          <a:latin typeface="Meiryo"/>
                          <a:cs typeface="Meiryo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12725">
                        <a:lnSpc>
                          <a:spcPts val="93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0.02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12725">
                        <a:lnSpc>
                          <a:spcPts val="93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0.01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3429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Num.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obs.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960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1039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1039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1039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1039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21920">
                <a:tc>
                  <a:txBody>
                    <a:bodyPr/>
                    <a:lstStyle/>
                    <a:p>
                      <a:pPr marL="34290">
                        <a:lnSpc>
                          <a:spcPts val="86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Log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Likelihood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86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-1498.38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86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-1496.84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36" name="object 36" descr=""/>
          <p:cNvSpPr/>
          <p:nvPr/>
        </p:nvSpPr>
        <p:spPr>
          <a:xfrm>
            <a:off x="581479" y="7809103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 txBox="1"/>
          <p:nvPr/>
        </p:nvSpPr>
        <p:spPr>
          <a:xfrm>
            <a:off x="594154" y="7770929"/>
            <a:ext cx="4699635" cy="30924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=============================================================================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***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0.001,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**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*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0.05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5244465" cy="15024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236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295910" marR="5080" indent="107950">
              <a:lnSpc>
                <a:spcPct val="100000"/>
              </a:lnSpc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erage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uding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ions)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-15">
                <a:latin typeface="Palatino Linotype"/>
                <a:cs typeface="Palatino Linotype"/>
              </a:rPr>
              <a:t>.5$.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lumn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io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donors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55">
                <a:latin typeface="Palatino Linotype"/>
                <a:cs typeface="Palatino Linotype"/>
              </a:rPr>
              <a:t>ive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erage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1.3$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don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1.8%,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while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mall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don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hi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lumn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stin</a:t>
            </a:r>
            <a:r>
              <a:rPr dirty="0" sz="1000" spc="-35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tme</a:t>
            </a:r>
            <a:r>
              <a:rPr dirty="0" sz="1000" spc="-3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io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donors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her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vc</a:t>
            </a:r>
            <a:r>
              <a:rPr dirty="0" sz="1000" spc="-5">
                <a:latin typeface="Courier New"/>
                <a:cs typeface="Courier New"/>
              </a:rPr>
              <a:t>m</a:t>
            </a:r>
            <a:r>
              <a:rPr dirty="0" sz="1000" spc="-290">
                <a:latin typeface="Courier New"/>
                <a:cs typeface="Courier New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tme</a:t>
            </a:r>
            <a:r>
              <a:rPr dirty="0" sz="1000" spc="-35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onors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3$).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tra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tw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ious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donors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er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ople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olici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lumns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4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imi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diﬃ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lt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lue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499186" y="2228372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02768" y="2237898"/>
            <a:ext cx="838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" i="1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 i="1">
                <a:latin typeface="Palatino Linotype"/>
                <a:cs typeface="Palatino Linotype"/>
              </a:rPr>
              <a:t>y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54" i="1">
                <a:latin typeface="Meiryo"/>
                <a:cs typeface="Meiryo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Cambria"/>
                <a:cs typeface="Cambria"/>
              </a:rPr>
              <a:t>Φ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846764" y="2153760"/>
            <a:ext cx="208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45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z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1859462" y="2345448"/>
            <a:ext cx="184785" cy="0"/>
          </a:xfrm>
          <a:custGeom>
            <a:avLst/>
            <a:gdLst/>
            <a:ahLst/>
            <a:cxnLst/>
            <a:rect l="l" t="t" r="r" b="b"/>
            <a:pathLst>
              <a:path w="184785" h="0">
                <a:moveTo>
                  <a:pt x="0" y="0"/>
                </a:moveTo>
                <a:lnTo>
                  <a:pt x="184365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2169200" y="2237889"/>
            <a:ext cx="3022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911123" y="2150649"/>
            <a:ext cx="8083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736600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571086" y="2153761"/>
            <a:ext cx="208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45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z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2583782" y="2345448"/>
            <a:ext cx="184785" cy="0"/>
          </a:xfrm>
          <a:custGeom>
            <a:avLst/>
            <a:gdLst/>
            <a:ahLst/>
            <a:cxnLst/>
            <a:rect l="l" t="t" r="r" b="b"/>
            <a:pathLst>
              <a:path w="184785" h="0">
                <a:moveTo>
                  <a:pt x="0" y="0"/>
                </a:moveTo>
                <a:lnTo>
                  <a:pt x="184365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1901741" y="2326467"/>
            <a:ext cx="8178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36600" algn="l"/>
              </a:tabLst>
            </a:pP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5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736701" y="2059006"/>
            <a:ext cx="11544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1945" algn="l"/>
                <a:tab pos="736600" algn="l"/>
                <a:tab pos="1046480" algn="l"/>
              </a:tabLst>
            </a:pPr>
            <a:r>
              <a:rPr dirty="0" sz="1000" spc="254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245">
                <a:latin typeface="Meiryo"/>
                <a:cs typeface="Meiryo"/>
              </a:rPr>
              <a:t>)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254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254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073171" y="6210004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91325" y="2541002"/>
            <a:ext cx="5087620" cy="36398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84150">
              <a:lnSpc>
                <a:spcPts val="12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example,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someone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didn’t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give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previously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received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vcm</a:t>
            </a:r>
            <a:r>
              <a:rPr dirty="0" sz="1000" spc="-33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treatment,</a:t>
            </a:r>
            <a:endParaRPr sz="1000">
              <a:latin typeface="Palatino Linotype"/>
              <a:cs typeface="Palatino Linotype"/>
            </a:endParaRPr>
          </a:p>
          <a:p>
            <a:pPr marL="76200" marR="68580">
              <a:lnSpc>
                <a:spcPts val="1200"/>
              </a:lnSpc>
              <a:spcBef>
                <a:spcPts val="35"/>
              </a:spcBef>
            </a:pPr>
            <a:r>
              <a:rPr dirty="0" sz="1000" spc="-455" i="1">
                <a:latin typeface="Meiryo"/>
                <a:cs typeface="Meiryo"/>
              </a:rPr>
              <a:t/>
            </a:r>
            <a:r>
              <a:rPr dirty="0" baseline="29914" sz="975" spc="-89" i="1">
                <a:latin typeface="Meiryo"/>
                <a:cs typeface="Meiryo"/>
              </a:rPr>
              <a:t>⊤</a:t>
            </a:r>
            <a:r>
              <a:rPr dirty="0" sz="1000" spc="-40" i="1">
                <a:latin typeface="Palatino Linotype"/>
                <a:cs typeface="Palatino Linotype"/>
              </a:rPr>
              <a:t>z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0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–</a:t>
            </a:r>
            <a:r>
              <a:rPr dirty="0" sz="1000">
                <a:latin typeface="Palatino Linotype"/>
                <a:cs typeface="Palatino Linotype"/>
              </a:rPr>
              <a:t>15.13.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With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3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0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16.40,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 </a:t>
            </a:r>
            <a:r>
              <a:rPr dirty="0" sz="1000" spc="-40">
                <a:latin typeface="Palatino Linotype"/>
                <a:cs typeface="Palatino Linotype"/>
              </a:rPr>
              <a:t>expected donation 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1.57.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 </a:t>
            </a:r>
            <a:r>
              <a:rPr dirty="0" sz="1000" spc="-40">
                <a:latin typeface="Palatino Linotype"/>
                <a:cs typeface="Palatino Linotype"/>
              </a:rPr>
              <a:t>someone </a:t>
            </a:r>
            <a:r>
              <a:rPr dirty="0" sz="1000" spc="-75">
                <a:latin typeface="Palatino Linotype"/>
                <a:cs typeface="Palatino Linotype"/>
              </a:rPr>
              <a:t>who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made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donation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previously</a:t>
            </a:r>
            <a:r>
              <a:rPr dirty="0" sz="1000" spc="-60">
                <a:latin typeface="Palatino Linotype"/>
                <a:cs typeface="Palatino Linotype"/>
              </a:rPr>
              <a:t> and </a:t>
            </a:r>
            <a:r>
              <a:rPr dirty="0" sz="1000" spc="-75">
                <a:latin typeface="Palatino Linotype"/>
                <a:cs typeface="Palatino Linotype"/>
              </a:rPr>
              <a:t>who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also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received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vcm</a:t>
            </a:r>
            <a:r>
              <a:rPr dirty="0" sz="1000" spc="-409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treatment,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5" i="1">
                <a:latin typeface="Meiryo"/>
                <a:cs typeface="Meiryo"/>
              </a:rPr>
              <a:t/>
            </a:r>
            <a:r>
              <a:rPr dirty="0" baseline="29914" sz="975" spc="-89" i="1">
                <a:latin typeface="Meiryo"/>
                <a:cs typeface="Meiryo"/>
              </a:rPr>
              <a:t>⊤</a:t>
            </a:r>
            <a:r>
              <a:rPr dirty="0" sz="1000" spc="-40" i="1">
                <a:latin typeface="Palatino Linotype"/>
                <a:cs typeface="Palatino Linotype"/>
              </a:rPr>
              <a:t>z</a:t>
            </a:r>
            <a:r>
              <a:rPr dirty="0" sz="1000" spc="8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9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–</a:t>
            </a:r>
            <a:r>
              <a:rPr dirty="0" sz="1000">
                <a:latin typeface="Palatino Linotype"/>
                <a:cs typeface="Palatino Linotype"/>
              </a:rPr>
              <a:t>15.16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5.74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  <a:p>
            <a:pPr marL="76200">
              <a:lnSpc>
                <a:spcPts val="1150"/>
              </a:lnSpc>
            </a:pPr>
            <a:r>
              <a:rPr dirty="0" sz="1000">
                <a:latin typeface="Cambria"/>
                <a:cs typeface="Cambria"/>
              </a:rPr>
              <a:t>–</a:t>
            </a:r>
            <a:r>
              <a:rPr dirty="0" sz="1000">
                <a:latin typeface="Palatino Linotype"/>
                <a:cs typeface="Palatino Linotype"/>
              </a:rPr>
              <a:t>9.42,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expected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donation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2.88.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effect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previous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donors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therefore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equal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endParaRPr sz="1000">
              <a:latin typeface="Palatino Linotype"/>
              <a:cs typeface="Palatino Linotype"/>
            </a:endParaRPr>
          </a:p>
          <a:p>
            <a:pPr marL="76200">
              <a:lnSpc>
                <a:spcPts val="1200"/>
              </a:lnSpc>
            </a:pPr>
            <a:r>
              <a:rPr dirty="0" sz="1000" spc="-10">
                <a:latin typeface="Palatino Linotype"/>
                <a:cs typeface="Palatino Linotype"/>
              </a:rPr>
              <a:t>2.88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1.57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1.31,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very</a:t>
            </a:r>
            <a:r>
              <a:rPr dirty="0" sz="1000" spc="-20">
                <a:latin typeface="Palatino Linotype"/>
                <a:cs typeface="Palatino Linotype"/>
              </a:rPr>
              <a:t> close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linear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regression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coeﬃcient.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850">
              <a:latin typeface="Palatino Linotype"/>
              <a:cs typeface="Palatino Linotype"/>
            </a:endParaRPr>
          </a:p>
          <a:p>
            <a:pPr lvl="1" marL="440690" indent="-365760">
              <a:lnSpc>
                <a:spcPct val="100000"/>
              </a:lnSpc>
              <a:buAutoNum type="arabicPeriod" startAt="3"/>
              <a:tabLst>
                <a:tab pos="440690" algn="l"/>
                <a:tab pos="441325" algn="l"/>
              </a:tabLst>
            </a:pPr>
            <a:r>
              <a:rPr dirty="0" sz="1250" b="1">
                <a:latin typeface="Calibri"/>
                <a:cs typeface="Calibri"/>
              </a:rPr>
              <a:t>Count</a:t>
            </a:r>
            <a:r>
              <a:rPr dirty="0" sz="1250" spc="110" b="1">
                <a:latin typeface="Calibri"/>
                <a:cs typeface="Calibri"/>
              </a:rPr>
              <a:t> </a:t>
            </a:r>
            <a:r>
              <a:rPr dirty="0" sz="1250" spc="-20" b="1">
                <a:latin typeface="Calibri"/>
                <a:cs typeface="Calibri"/>
              </a:rPr>
              <a:t>Data</a:t>
            </a:r>
            <a:endParaRPr sz="125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45"/>
              </a:spcBef>
              <a:buFont typeface="Calibri"/>
              <a:buAutoNum type="arabicPeriod" startAt="3"/>
            </a:pPr>
            <a:endParaRPr sz="900">
              <a:latin typeface="Calibri"/>
              <a:cs typeface="Calibri"/>
            </a:endParaRPr>
          </a:p>
          <a:p>
            <a:pPr algn="just" marL="75565" marR="68580">
              <a:lnSpc>
                <a:spcPct val="100000"/>
              </a:lnSpc>
            </a:pPr>
            <a:r>
              <a:rPr dirty="0" sz="1000" spc="-20">
                <a:latin typeface="Palatino Linotype"/>
                <a:cs typeface="Palatino Linotype"/>
              </a:rPr>
              <a:t>We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now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consider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where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response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count. We </a:t>
            </a:r>
            <a:r>
              <a:rPr dirty="0" sz="1000" spc="-50">
                <a:latin typeface="Palatino Linotype"/>
                <a:cs typeface="Palatino Linotype"/>
              </a:rPr>
              <a:t>will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ﬁrst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briefly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review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esti- </a:t>
            </a:r>
            <a:r>
              <a:rPr dirty="0" sz="1000" spc="-20">
                <a:latin typeface="Palatino Linotype"/>
                <a:cs typeface="Palatino Linotype"/>
              </a:rPr>
              <a:t>mation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count </a:t>
            </a:r>
            <a:r>
              <a:rPr dirty="0" sz="1000" spc="-20">
                <a:latin typeface="Palatino Linotype"/>
                <a:cs typeface="Palatino Linotype"/>
              </a:rPr>
              <a:t>data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10">
                <a:latin typeface="Palatino Linotype"/>
                <a:cs typeface="Palatino Linotype"/>
              </a:rPr>
              <a:t>sectional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context,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will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describe</a:t>
            </a:r>
            <a:r>
              <a:rPr dirty="0" sz="1000" spc="-10">
                <a:latin typeface="Palatino Linotype"/>
                <a:cs typeface="Palatino Linotype"/>
              </a:rPr>
              <a:t> speciﬁc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data.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400">
              <a:latin typeface="Palatino Linotype"/>
              <a:cs typeface="Palatino Linotype"/>
            </a:endParaRPr>
          </a:p>
          <a:p>
            <a:pPr lvl="2" marL="465455" indent="-390525">
              <a:lnSpc>
                <a:spcPct val="100000"/>
              </a:lnSpc>
              <a:buAutoNum type="arabicPeriod"/>
              <a:tabLst>
                <a:tab pos="466090" algn="l"/>
              </a:tabLst>
            </a:pPr>
            <a:r>
              <a:rPr dirty="0" sz="1000" spc="-10" b="1">
                <a:latin typeface="Calibri"/>
                <a:cs typeface="Calibri"/>
              </a:rPr>
              <a:t>Introduction</a:t>
            </a:r>
            <a:endParaRPr sz="1000">
              <a:latin typeface="Calibri"/>
              <a:cs typeface="Calibri"/>
            </a:endParaRPr>
          </a:p>
          <a:p>
            <a:pPr algn="just" marL="75565" marR="68580">
              <a:lnSpc>
                <a:spcPct val="100000"/>
              </a:lnSpc>
              <a:spcBef>
                <a:spcPts val="59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when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gBin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000">
              <a:latin typeface="Palatino Linotype"/>
              <a:cs typeface="Palatino Linotype"/>
            </a:endParaRPr>
          </a:p>
          <a:p>
            <a:pPr lvl="3" marL="514350" indent="-43942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514984" algn="l"/>
              </a:tabLst>
            </a:pPr>
            <a:r>
              <a:rPr dirty="0" sz="900" b="1">
                <a:latin typeface="Calibri"/>
                <a:cs typeface="Calibri"/>
              </a:rPr>
              <a:t>The</a:t>
            </a:r>
            <a:r>
              <a:rPr dirty="0" sz="900" spc="4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Poisson</a:t>
            </a:r>
            <a:r>
              <a:rPr dirty="0" sz="900" spc="50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Model</a:t>
            </a:r>
            <a:endParaRPr sz="900">
              <a:latin typeface="Calibri"/>
              <a:cs typeface="Calibri"/>
            </a:endParaRPr>
          </a:p>
          <a:p>
            <a:pPr algn="just" marL="76200" marR="68580" indent="-635">
              <a:lnSpc>
                <a:spcPct val="100000"/>
              </a:lnSpc>
              <a:spcBef>
                <a:spcPts val="15"/>
              </a:spcBef>
            </a:pP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sup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llo</a:t>
            </a:r>
            <a:r>
              <a:rPr dirty="0" sz="1000" spc="-9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bution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ram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25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75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(whi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ble).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nder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butional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su</a:t>
            </a:r>
            <a:r>
              <a:rPr dirty="0" sz="1000" spc="-8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ption,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ility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lue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67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algn="just" marL="861060">
              <a:lnSpc>
                <a:spcPct val="100000"/>
              </a:lnSpc>
              <a:spcBef>
                <a:spcPts val="254"/>
              </a:spcBef>
            </a:pPr>
            <a:r>
              <a:rPr dirty="0" baseline="-19444" sz="1500" spc="30" i="1">
                <a:latin typeface="Palatino Linotype"/>
                <a:cs typeface="Palatino Linotype"/>
              </a:rPr>
              <a:t>e</a:t>
            </a:r>
            <a:r>
              <a:rPr dirty="0" sz="650" spc="125">
                <a:latin typeface="Cambria"/>
                <a:cs typeface="Cambria"/>
              </a:rPr>
              <a:t>–</a:t>
            </a:r>
            <a:r>
              <a:rPr dirty="0" sz="650" spc="-330" i="1">
                <a:latin typeface="Meiryo"/>
                <a:cs typeface="Meiryo"/>
              </a:rPr>
              <a:t/>
            </a:r>
            <a:r>
              <a:rPr dirty="0" baseline="-18518" sz="675" spc="-22" i="1">
                <a:latin typeface="Palatino Linotype"/>
                <a:cs typeface="Palatino Linotype"/>
              </a:rPr>
              <a:t>n</a:t>
            </a:r>
            <a:r>
              <a:rPr dirty="0" baseline="-18518" sz="675" spc="7" i="1">
                <a:latin typeface="Palatino Linotype"/>
                <a:cs typeface="Palatino Linotype"/>
              </a:rPr>
              <a:t> </a:t>
            </a:r>
            <a:r>
              <a:rPr dirty="0" baseline="-19444" sz="1500" spc="-37" i="1">
                <a:latin typeface="Meiryo"/>
                <a:cs typeface="Meiryo"/>
              </a:rPr>
              <a:t/>
            </a:r>
            <a:r>
              <a:rPr dirty="0" baseline="17094" sz="975" spc="-37" i="1">
                <a:latin typeface="Palatino Linotype"/>
                <a:cs typeface="Palatino Linotype"/>
              </a:rPr>
              <a:t>y</a:t>
            </a:r>
            <a:r>
              <a:rPr dirty="0" sz="450" spc="-25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877348" y="6137219"/>
            <a:ext cx="85851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733425" algn="l"/>
              </a:tabLst>
            </a:pP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spc="85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175">
                <a:latin typeface="Cambria"/>
                <a:cs typeface="Cambria"/>
              </a:rPr>
              <a:t> </a:t>
            </a:r>
            <a:r>
              <a:rPr dirty="0" u="sng" baseline="42735" sz="9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42735" sz="975" spc="-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baseline="42735" sz="975" spc="3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baseline="42735" sz="975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493234" y="6298592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436883" y="6225811"/>
            <a:ext cx="1771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!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29432" y="6437842"/>
            <a:ext cx="4975225" cy="6508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605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35">
                <a:latin typeface="Palatino Linotype"/>
                <a:cs typeface="Palatino Linotype"/>
              </a:rPr>
              <a:t>logarithmic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link,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35">
                <a:latin typeface="Palatino Linotype"/>
                <a:cs typeface="Palatino Linotype"/>
              </a:rPr>
              <a:t>Poisson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parameter</a:t>
            </a:r>
            <a:r>
              <a:rPr dirty="0" sz="1000" spc="-20">
                <a:latin typeface="Palatino Linotype"/>
                <a:cs typeface="Palatino Linotype"/>
              </a:rPr>
              <a:t> is the </a:t>
            </a:r>
            <a:r>
              <a:rPr dirty="0" sz="1000" spc="-35">
                <a:latin typeface="Palatino Linotype"/>
                <a:cs typeface="Palatino Linotype"/>
              </a:rPr>
              <a:t>exponential</a:t>
            </a:r>
            <a:r>
              <a:rPr dirty="0" sz="1000" spc="-20">
                <a:latin typeface="Palatino Linotype"/>
                <a:cs typeface="Palatino Linotype"/>
              </a:rPr>
              <a:t> of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linear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predictor:</a:t>
            </a:r>
            <a:endParaRPr sz="1000">
              <a:latin typeface="Palatino Linotype"/>
              <a:cs typeface="Palatino Linotype"/>
            </a:endParaRPr>
          </a:p>
          <a:p>
            <a:pPr marL="753110">
              <a:lnSpc>
                <a:spcPts val="310"/>
              </a:lnSpc>
              <a:spcBef>
                <a:spcPts val="595"/>
              </a:spcBef>
            </a:pPr>
            <a:r>
              <a:rPr dirty="0" sz="450" spc="-55" i="1">
                <a:latin typeface="Meiryo"/>
                <a:cs typeface="Meiryo"/>
              </a:rPr>
              <a:t>⊤</a:t>
            </a:r>
            <a:endParaRPr sz="450">
              <a:latin typeface="Meiryo"/>
              <a:cs typeface="Meiryo"/>
            </a:endParaRPr>
          </a:p>
          <a:p>
            <a:pPr marL="385445">
              <a:lnSpc>
                <a:spcPts val="969"/>
              </a:lnSpc>
            </a:pPr>
            <a:r>
              <a:rPr dirty="0" sz="1000" spc="-409" i="1">
                <a:latin typeface="Meiryo"/>
                <a:cs typeface="Meiryo"/>
              </a:rPr>
              <a:t/>
            </a:r>
            <a:r>
              <a:rPr dirty="0" baseline="-21367" sz="975" spc="-75" i="1">
                <a:latin typeface="Palatino Linotype"/>
                <a:cs typeface="Palatino Linotype"/>
              </a:rPr>
              <a:t>n</a:t>
            </a:r>
            <a:r>
              <a:rPr dirty="0" baseline="-21367" sz="975" spc="14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60" i="1">
                <a:latin typeface="Palatino Linotype"/>
                <a:cs typeface="Palatino Linotype"/>
              </a:rPr>
              <a:t>e</a:t>
            </a:r>
            <a:r>
              <a:rPr dirty="0" baseline="34188" sz="975" spc="-405" i="1">
                <a:latin typeface="Meiryo"/>
                <a:cs typeface="Meiryo"/>
              </a:rPr>
              <a:t/>
            </a:r>
            <a:r>
              <a:rPr dirty="0" baseline="34188" sz="975" spc="165" i="1">
                <a:latin typeface="Meiryo"/>
                <a:cs typeface="Meiryo"/>
              </a:rPr>
              <a:t> </a:t>
            </a:r>
            <a:r>
              <a:rPr dirty="0" baseline="34188" sz="975" spc="-37" i="1">
                <a:latin typeface="Palatino Linotype"/>
                <a:cs typeface="Palatino Linotype"/>
              </a:rPr>
              <a:t>z</a:t>
            </a:r>
            <a:r>
              <a:rPr dirty="0" baseline="30864" sz="675" spc="-37" i="1">
                <a:latin typeface="Palatino Linotype"/>
                <a:cs typeface="Palatino Linotype"/>
              </a:rPr>
              <a:t>n</a:t>
            </a:r>
            <a:endParaRPr baseline="30864" sz="675">
              <a:latin typeface="Palatino Linotype"/>
              <a:cs typeface="Palatino Linotype"/>
            </a:endParaRPr>
          </a:p>
          <a:p>
            <a:pPr marL="38100">
              <a:lnSpc>
                <a:spcPct val="100000"/>
              </a:lnSpc>
              <a:spcBef>
                <a:spcPts val="645"/>
              </a:spcBef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leads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probability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877343" y="7236562"/>
            <a:ext cx="716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209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532975" y="7118839"/>
            <a:ext cx="657225" cy="17780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213995">
              <a:lnSpc>
                <a:spcPts val="190"/>
              </a:lnSpc>
              <a:spcBef>
                <a:spcPts val="254"/>
              </a:spcBef>
            </a:pPr>
            <a:r>
              <a:rPr dirty="0" sz="450" spc="-55" i="1">
                <a:latin typeface="Meiryo"/>
                <a:cs typeface="Meiryo"/>
              </a:rPr>
              <a:t>⊤</a:t>
            </a:r>
            <a:endParaRPr sz="450">
              <a:latin typeface="Meiryo"/>
              <a:cs typeface="Meiryo"/>
            </a:endParaRPr>
          </a:p>
          <a:p>
            <a:pPr marL="38100">
              <a:lnSpc>
                <a:spcPts val="850"/>
              </a:lnSpc>
            </a:pPr>
            <a:r>
              <a:rPr dirty="0" baseline="-19444" sz="1500" spc="30" i="1">
                <a:latin typeface="Palatino Linotype"/>
                <a:cs typeface="Palatino Linotype"/>
              </a:rPr>
              <a:t>e</a:t>
            </a:r>
            <a:r>
              <a:rPr dirty="0" sz="650" spc="130">
                <a:latin typeface="Cambria"/>
                <a:cs typeface="Cambria"/>
              </a:rPr>
              <a:t>–</a:t>
            </a:r>
            <a:r>
              <a:rPr dirty="0" sz="650" spc="20" i="1">
                <a:latin typeface="Palatino Linotype"/>
                <a:cs typeface="Palatino Linotype"/>
              </a:rPr>
              <a:t>e</a:t>
            </a:r>
            <a:r>
              <a:rPr dirty="0" baseline="30864" sz="675" spc="-405" i="1">
                <a:latin typeface="Meiryo"/>
                <a:cs typeface="Meiryo"/>
              </a:rPr>
              <a:t/>
            </a:r>
            <a:r>
              <a:rPr dirty="0" baseline="30864" sz="675" spc="337" i="1">
                <a:latin typeface="Meiryo"/>
                <a:cs typeface="Meiryo"/>
              </a:rPr>
              <a:t> </a:t>
            </a:r>
            <a:r>
              <a:rPr dirty="0" baseline="30864" sz="675" i="1">
                <a:latin typeface="Palatino Linotype"/>
                <a:cs typeface="Palatino Linotype"/>
              </a:rPr>
              <a:t>z</a:t>
            </a:r>
            <a:r>
              <a:rPr dirty="0" baseline="12345" sz="675" i="1">
                <a:latin typeface="Palatino Linotype"/>
                <a:cs typeface="Palatino Linotype"/>
              </a:rPr>
              <a:t>n</a:t>
            </a:r>
            <a:r>
              <a:rPr dirty="0" baseline="12345" sz="675" spc="52" i="1">
                <a:latin typeface="Palatino Linotype"/>
                <a:cs typeface="Palatino Linotype"/>
              </a:rPr>
              <a:t> </a:t>
            </a:r>
            <a:r>
              <a:rPr dirty="0" baseline="-19444" sz="1500" spc="60" i="1">
                <a:latin typeface="Palatino Linotype"/>
                <a:cs typeface="Palatino Linotype"/>
              </a:rPr>
              <a:t>e</a:t>
            </a:r>
            <a:r>
              <a:rPr dirty="0" sz="650" spc="-275" i="1">
                <a:latin typeface="Meiryo"/>
                <a:cs typeface="Meiryo"/>
              </a:rPr>
              <a:t/>
            </a:r>
            <a:r>
              <a:rPr dirty="0" baseline="30864" sz="675" spc="-7" i="1">
                <a:latin typeface="Meiryo"/>
                <a:cs typeface="Meiryo"/>
              </a:rPr>
              <a:t>⊤</a:t>
            </a:r>
            <a:r>
              <a:rPr dirty="0" sz="650" spc="-10" i="1">
                <a:latin typeface="Palatino Linotype"/>
                <a:cs typeface="Palatino Linotype"/>
              </a:rPr>
              <a:t>z</a:t>
            </a:r>
            <a:r>
              <a:rPr dirty="0" baseline="-18518" sz="675" spc="52" i="1">
                <a:latin typeface="Palatino Linotype"/>
                <a:cs typeface="Palatino Linotype"/>
              </a:rPr>
              <a:t>n</a:t>
            </a:r>
            <a:r>
              <a:rPr dirty="0" sz="650" spc="-25" i="1">
                <a:latin typeface="Palatino Linotype"/>
                <a:cs typeface="Palatino Linotype"/>
              </a:rPr>
              <a:t>y</a:t>
            </a:r>
            <a:r>
              <a:rPr dirty="0" baseline="-18518" sz="675" spc="-15" i="1">
                <a:latin typeface="Palatino Linotype"/>
                <a:cs typeface="Palatino Linotype"/>
              </a:rPr>
              <a:t>n</a:t>
            </a:r>
            <a:endParaRPr baseline="-18518" sz="675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1571084" y="7344016"/>
            <a:ext cx="593725" cy="0"/>
          </a:xfrm>
          <a:custGeom>
            <a:avLst/>
            <a:gdLst/>
            <a:ahLst/>
            <a:cxnLst/>
            <a:rect l="l" t="t" r="r" b="b"/>
            <a:pathLst>
              <a:path w="593725" h="0">
                <a:moveTo>
                  <a:pt x="0" y="0"/>
                </a:moveTo>
                <a:lnTo>
                  <a:pt x="593217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1835677" y="7397815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779325" y="7325035"/>
            <a:ext cx="1771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!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554832" y="7537065"/>
            <a:ext cx="4960620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Taking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logarithm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probability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summing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over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obtain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fol- </a:t>
            </a:r>
            <a:r>
              <a:rPr dirty="0" sz="1000" spc="-55">
                <a:latin typeface="Palatino Linotype"/>
                <a:cs typeface="Palatino Linotype"/>
              </a:rPr>
              <a:t>lowing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log-</a:t>
            </a:r>
            <a:r>
              <a:rPr dirty="0" sz="1000" spc="-35">
                <a:latin typeface="Palatino Linotype"/>
                <a:cs typeface="Palatino Linotype"/>
              </a:rPr>
              <a:t>likelihood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902763" y="8041354"/>
            <a:ext cx="49910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21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95">
                <a:latin typeface="Cambria"/>
                <a:cs typeface="Cambria"/>
              </a:rPr>
              <a:t>–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408421" y="7920737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361788" y="7925907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4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369448" y="8218830"/>
            <a:ext cx="1739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520870" y="7990718"/>
            <a:ext cx="376555" cy="177800"/>
          </a:xfrm>
          <a:prstGeom prst="rect">
            <a:avLst/>
          </a:prstGeom>
        </p:spPr>
        <p:txBody>
          <a:bodyPr wrap="square" lIns="0" tIns="63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5"/>
              </a:spcBef>
            </a:pPr>
            <a:endParaRPr sz="350">
              <a:latin typeface="Times New Roman"/>
              <a:cs typeface="Times New Roman"/>
            </a:endParaRPr>
          </a:p>
          <a:p>
            <a:pPr algn="ctr" marR="60325">
              <a:lnSpc>
                <a:spcPts val="114"/>
              </a:lnSpc>
            </a:pPr>
            <a:r>
              <a:rPr dirty="0" sz="450" spc="-55" i="1">
                <a:latin typeface="Meiryo"/>
                <a:cs typeface="Meiryo"/>
              </a:rPr>
              <a:t>⊤</a:t>
            </a:r>
            <a:endParaRPr sz="450">
              <a:latin typeface="Meiryo"/>
              <a:cs typeface="Meiryo"/>
            </a:endParaRPr>
          </a:p>
          <a:p>
            <a:pPr marL="38100">
              <a:lnSpc>
                <a:spcPts val="775"/>
              </a:lnSpc>
            </a:pPr>
            <a:r>
              <a:rPr dirty="0" baseline="-22222" sz="1500" spc="89" i="1">
                <a:latin typeface="Palatino Linotype"/>
                <a:cs typeface="Palatino Linotype"/>
              </a:rPr>
              <a:t>e</a:t>
            </a: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105" i="1">
                <a:latin typeface="Meiryo"/>
                <a:cs typeface="Meiryo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z</a:t>
            </a:r>
            <a:r>
              <a:rPr dirty="0" sz="650" spc="55" i="1">
                <a:latin typeface="Palatino Linotype"/>
                <a:cs typeface="Palatino Linotype"/>
              </a:rPr>
              <a:t> </a:t>
            </a:r>
            <a:r>
              <a:rPr dirty="0" baseline="-22222" sz="1500" spc="112">
                <a:latin typeface="Cambria"/>
                <a:cs typeface="Cambria"/>
              </a:rPr>
              <a:t>+</a:t>
            </a:r>
            <a:endParaRPr baseline="-22222" sz="1500">
              <a:latin typeface="Cambria"/>
              <a:cs typeface="Cambria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921174" y="7920737"/>
            <a:ext cx="7092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3309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874536" y="7925907"/>
            <a:ext cx="7975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33095" algn="l"/>
              </a:tabLst>
            </a:pPr>
            <a:r>
              <a:rPr dirty="0" sz="1000" spc="520">
                <a:latin typeface="Segoe UI Symbol"/>
                <a:cs typeface="Segoe UI Symbol"/>
              </a:rPr>
              <a:t>∑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-400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882195" y="8218830"/>
            <a:ext cx="1739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503186" y="8218830"/>
            <a:ext cx="1739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299733" y="8114016"/>
            <a:ext cx="6337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7340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033618" y="8041349"/>
            <a:ext cx="9734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58495" algn="l"/>
              </a:tabLst>
            </a:pPr>
            <a:r>
              <a:rPr dirty="0" sz="1000" spc="-100" i="1">
                <a:latin typeface="Meiryo"/>
                <a:cs typeface="Meiryo"/>
              </a:rPr>
              <a:t/>
            </a:r>
            <a:r>
              <a:rPr dirty="0" baseline="34188" sz="975" spc="-150" i="1">
                <a:latin typeface="Meiryo"/>
                <a:cs typeface="Meiryo"/>
              </a:rPr>
              <a:t>⊤</a:t>
            </a:r>
            <a:r>
              <a:rPr dirty="0" sz="1000" spc="-100" i="1">
                <a:latin typeface="Palatino Linotype"/>
                <a:cs typeface="Palatino Linotype"/>
              </a:rPr>
              <a:t>zy</a:t>
            </a:r>
            <a:r>
              <a:rPr dirty="0" sz="1000" spc="190" i="1">
                <a:latin typeface="Palatino Linotype"/>
                <a:cs typeface="Palatino Linotype"/>
              </a:rPr>
              <a:t> </a:t>
            </a:r>
            <a:r>
              <a:rPr dirty="0" sz="1000" spc="12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2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!</a:t>
            </a:r>
            <a:endParaRPr sz="10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56079" y="607782"/>
            <a:ext cx="5269230" cy="8845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096895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Count</a:t>
            </a:r>
            <a:r>
              <a:rPr dirty="0" sz="800" spc="-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Limited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Dependent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Variables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237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00">
              <a:latin typeface="Calibri"/>
              <a:cs typeface="Calibri"/>
            </a:endParaRPr>
          </a:p>
          <a:p>
            <a:pPr marL="25400">
              <a:lnSpc>
                <a:spcPct val="100000"/>
              </a:lnSpc>
            </a:pPr>
            <a:r>
              <a:rPr dirty="0" sz="900" b="1">
                <a:latin typeface="Calibri"/>
                <a:cs typeface="Calibri"/>
              </a:rPr>
              <a:t>9.3.1.2</a:t>
            </a:r>
            <a:r>
              <a:rPr dirty="0" sz="900" spc="305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The</a:t>
            </a:r>
            <a:r>
              <a:rPr dirty="0" sz="900" spc="1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NegBin</a:t>
            </a:r>
            <a:r>
              <a:rPr dirty="0" sz="900" spc="10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Model</a:t>
            </a:r>
            <a:endParaRPr sz="900">
              <a:latin typeface="Calibri"/>
              <a:cs typeface="Calibri"/>
            </a:endParaRPr>
          </a:p>
          <a:p>
            <a:pPr marL="25400" marR="300990">
              <a:lnSpc>
                <a:spcPct val="100000"/>
              </a:lnSpc>
              <a:spcBef>
                <a:spcPts val="20"/>
              </a:spcBef>
            </a:pPr>
            <a:r>
              <a:rPr dirty="0" sz="1000" spc="-20">
                <a:latin typeface="Palatino Linotype"/>
                <a:cs typeface="Palatino Linotype"/>
              </a:rPr>
              <a:t>Count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data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often</a:t>
            </a:r>
            <a:r>
              <a:rPr dirty="0" sz="1000" spc="-20">
                <a:latin typeface="Palatino Linotype"/>
                <a:cs typeface="Palatino Linotype"/>
              </a:rPr>
              <a:t> exhibit </a:t>
            </a:r>
            <a:r>
              <a:rPr dirty="0" sz="1000" spc="-25">
                <a:latin typeface="Palatino Linotype"/>
                <a:cs typeface="Palatino Linotype"/>
              </a:rPr>
              <a:t>excess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dispersion,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i.e.,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variance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greater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mean.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this </a:t>
            </a:r>
            <a:r>
              <a:rPr dirty="0" sz="1000" spc="-25">
                <a:latin typeface="Palatino Linotype"/>
                <a:cs typeface="Palatino Linotype"/>
              </a:rPr>
              <a:t>case,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NegBin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appropriate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Poisson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model.</a:t>
            </a:r>
            <a:endParaRPr sz="1000">
              <a:latin typeface="Palatino Linotype"/>
              <a:cs typeface="Palatino Linotype"/>
            </a:endParaRPr>
          </a:p>
          <a:p>
            <a:pPr marL="133350">
              <a:lnSpc>
                <a:spcPts val="1190"/>
              </a:lnSpc>
            </a:pPr>
            <a:r>
              <a:rPr dirty="0" sz="1000" spc="-25">
                <a:latin typeface="Palatino Linotype"/>
                <a:cs typeface="Palatino Linotype"/>
              </a:rPr>
              <a:t>Suppose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382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random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variable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follows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Poisson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distribution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parameter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791903" y="1462338"/>
            <a:ext cx="64769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55" i="1">
                <a:latin typeface="Meiryo"/>
                <a:cs typeface="Meiryo"/>
              </a:rPr>
              <a:t>⊤</a:t>
            </a:r>
            <a:endParaRPr sz="45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748470" y="1463700"/>
            <a:ext cx="1504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65" i="1">
                <a:latin typeface="Meiryo"/>
                <a:cs typeface="Meiryo"/>
              </a:rPr>
              <a:t/>
            </a:r>
            <a:r>
              <a:rPr dirty="0" sz="650" spc="185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z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873516" y="1513540"/>
            <a:ext cx="5651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1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630041" y="1539592"/>
            <a:ext cx="32048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88290" algn="l"/>
                <a:tab pos="868044" algn="l"/>
                <a:tab pos="314515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420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68779" y="1466931"/>
            <a:ext cx="46018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390650" algn="l"/>
              </a:tabLst>
            </a:pP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spc="34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305" i="1">
                <a:latin typeface="Meiryo"/>
                <a:cs typeface="Meiryo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34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e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logarithmic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link),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350" i="1">
                <a:latin typeface="Meiryo"/>
                <a:cs typeface="Meiryo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random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variable.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651393" y="1618720"/>
            <a:ext cx="19246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probability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79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87129" y="2005370"/>
            <a:ext cx="4622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30504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33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842288" y="1798515"/>
            <a:ext cx="4083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30" i="1">
                <a:latin typeface="Palatino Linotype"/>
                <a:cs typeface="Palatino Linotype"/>
              </a:rPr>
              <a:t>e</a:t>
            </a:r>
            <a:r>
              <a:rPr dirty="0" sz="650" spc="125">
                <a:latin typeface="Cambria"/>
                <a:cs typeface="Cambria"/>
              </a:rPr>
              <a:t>–</a:t>
            </a:r>
            <a:r>
              <a:rPr dirty="0" sz="650" spc="-330" i="1">
                <a:latin typeface="Meiryo"/>
                <a:cs typeface="Meiryo"/>
              </a:rPr>
              <a:t/>
            </a:r>
            <a:r>
              <a:rPr dirty="0" baseline="-18518" sz="675" spc="-22" i="1">
                <a:latin typeface="Palatino Linotype"/>
                <a:cs typeface="Palatino Linotype"/>
              </a:rPr>
              <a:t>n</a:t>
            </a:r>
            <a:r>
              <a:rPr dirty="0" baseline="-18518" sz="675" spc="7" i="1">
                <a:latin typeface="Palatino Linotype"/>
                <a:cs typeface="Palatino Linotype"/>
              </a:rPr>
              <a:t> </a:t>
            </a:r>
            <a:r>
              <a:rPr dirty="0" baseline="-19444" sz="1500" spc="-135" i="1">
                <a:latin typeface="Meiryo"/>
                <a:cs typeface="Meiryo"/>
              </a:rPr>
              <a:t/>
            </a:r>
            <a:r>
              <a:rPr dirty="0" baseline="17094" sz="975" spc="-135" i="1">
                <a:latin typeface="Palatino Linotype"/>
                <a:cs typeface="Palatino Linotype"/>
              </a:rPr>
              <a:t>y</a:t>
            </a:r>
            <a:r>
              <a:rPr dirty="0" sz="450" spc="-9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91316" y="1932589"/>
            <a:ext cx="22498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246505" algn="l"/>
                <a:tab pos="1912620" algn="l"/>
                <a:tab pos="2211070" algn="l"/>
              </a:tabLst>
            </a:pPr>
            <a:r>
              <a:rPr dirty="0" sz="1000">
                <a:latin typeface="Palatino Linotype"/>
                <a:cs typeface="Palatino Linotype"/>
              </a:rPr>
              <a:t>P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40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65" i="1">
                <a:latin typeface="Palatino Linotype"/>
                <a:cs typeface="Palatino Linotype"/>
              </a:rPr>
              <a:t> </a:t>
            </a:r>
            <a:r>
              <a:rPr dirty="0" sz="1000" spc="-215" i="1">
                <a:latin typeface="Meiryo"/>
                <a:cs typeface="Meiryo"/>
              </a:rPr>
              <a:t>,</a:t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395" i="1">
                <a:latin typeface="Meiryo"/>
                <a:cs typeface="Meiryo"/>
              </a:rPr>
              <a:t/>
            </a:r>
            <a:r>
              <a:rPr dirty="0" sz="1000" spc="1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=</a:t>
            </a:r>
            <a:r>
              <a:rPr dirty="0" sz="1000" spc="175">
                <a:latin typeface="Cambria"/>
                <a:cs typeface="Cambria"/>
              </a:rPr>
              <a:t> </a:t>
            </a:r>
            <a:r>
              <a:rPr dirty="0" u="sng" baseline="42735" sz="9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42735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baseline="42735" sz="975" spc="2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baseline="42735" sz="975" spc="30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75">
                <a:latin typeface="Cambria"/>
                <a:cs typeface="Cambria"/>
              </a:rPr>
              <a:t> </a:t>
            </a:r>
            <a:r>
              <a:rPr dirty="0" u="sng" baseline="42735" sz="9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42735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baseline="42735" sz="975" spc="63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baseline="42735" sz="975" spc="-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baseline="42735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endParaRPr baseline="42735" sz="975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374234" y="1838862"/>
            <a:ext cx="754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5" i="1">
                <a:latin typeface="Palatino Linotype"/>
                <a:cs typeface="Palatino Linotype"/>
              </a:rPr>
              <a:t>e</a:t>
            </a:r>
            <a:r>
              <a:rPr dirty="0" baseline="29914" sz="975" spc="172">
                <a:latin typeface="Cambria"/>
                <a:cs typeface="Cambria"/>
              </a:rPr>
              <a:t>–</a:t>
            </a:r>
            <a:r>
              <a:rPr dirty="0" baseline="29914" sz="975" spc="-434" i="1">
                <a:latin typeface="Meiryo"/>
                <a:cs typeface="Meiryo"/>
              </a:rPr>
              <a:t/>
            </a:r>
            <a:r>
              <a:rPr dirty="0" baseline="24691" sz="675" spc="22" i="1">
                <a:latin typeface="Palatino Linotype"/>
                <a:cs typeface="Palatino Linotype"/>
              </a:rPr>
              <a:t>n</a:t>
            </a:r>
            <a:r>
              <a:rPr dirty="0" baseline="29914" sz="975" spc="-434" i="1">
                <a:latin typeface="Meiryo"/>
                <a:cs typeface="Meiryo"/>
              </a:rPr>
              <a:t/>
            </a:r>
            <a:r>
              <a:rPr dirty="0" baseline="24691" sz="675" spc="-44" i="1">
                <a:latin typeface="Palatino Linotype"/>
                <a:cs typeface="Palatino Linotype"/>
              </a:rPr>
              <a:t>n</a:t>
            </a:r>
            <a:r>
              <a:rPr dirty="0" baseline="24691" sz="675" spc="-22" i="1">
                <a:latin typeface="Palatino Linotype"/>
                <a:cs typeface="Palatino Linotype"/>
              </a:rPr>
              <a:t> </a:t>
            </a:r>
            <a:r>
              <a:rPr dirty="0" sz="1000" spc="-270">
                <a:latin typeface="Cambria"/>
                <a:cs typeface="Cambria"/>
              </a:rPr>
              <a:t>(</a:t>
            </a:r>
            <a:r>
              <a:rPr dirty="0" sz="1000" spc="-270" i="1">
                <a:latin typeface="Meiryo"/>
                <a:cs typeface="Meiryo"/>
              </a:rPr>
              <a:t/>
            </a:r>
            <a:r>
              <a:rPr dirty="0" sz="1000" spc="100" i="1">
                <a:latin typeface="Meiryo"/>
                <a:cs typeface="Meiryo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95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baseline="29914" sz="975" spc="-37" i="1">
                <a:latin typeface="Palatino Linotype"/>
                <a:cs typeface="Palatino Linotype"/>
              </a:rPr>
              <a:t>y</a:t>
            </a:r>
            <a:r>
              <a:rPr dirty="0" baseline="24691" sz="675" spc="-37" i="1">
                <a:latin typeface="Palatino Linotype"/>
                <a:cs typeface="Palatino Linotype"/>
              </a:rPr>
              <a:t>n</a:t>
            </a:r>
            <a:endParaRPr baseline="24691" sz="675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020734" y="2093957"/>
            <a:ext cx="7772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71691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964382" y="2021171"/>
            <a:ext cx="8820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16915" algn="l"/>
              </a:tabLst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!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9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!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30690" y="2227715"/>
            <a:ext cx="5036820" cy="6235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31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Le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os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84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22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llo</a:t>
            </a:r>
            <a:r>
              <a:rPr dirty="0" sz="1000" spc="-9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amma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bution.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an 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ide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iﬁ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ne</a:t>
            </a:r>
            <a:r>
              <a:rPr dirty="0" sz="1000" spc="5">
                <a:latin typeface="Palatino Linotype"/>
                <a:cs typeface="Palatino Linotype"/>
              </a:rPr>
              <a:t>-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ibution,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nit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an,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en.</a:t>
            </a:r>
            <a:endParaRPr sz="1000">
              <a:latin typeface="Palatino Linotype"/>
              <a:cs typeface="Palatino Linotype"/>
            </a:endParaRPr>
          </a:p>
          <a:p>
            <a:pPr marL="838200">
              <a:lnSpc>
                <a:spcPts val="1115"/>
              </a:lnSpc>
            </a:pPr>
            <a:r>
              <a:rPr dirty="0" baseline="-19444" sz="1500" spc="-675" i="1">
                <a:latin typeface="Meiryo"/>
                <a:cs typeface="Meiryo"/>
              </a:rPr>
              <a:t/>
            </a:r>
            <a:r>
              <a:rPr dirty="0" sz="650" spc="-4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1314828" y="2899117"/>
            <a:ext cx="222250" cy="0"/>
          </a:xfrm>
          <a:custGeom>
            <a:avLst/>
            <a:gdLst/>
            <a:ahLst/>
            <a:cxnLst/>
            <a:rect l="l" t="t" r="r" b="b"/>
            <a:pathLst>
              <a:path w="222250" h="0">
                <a:moveTo>
                  <a:pt x="0" y="0"/>
                </a:moveTo>
                <a:lnTo>
                  <a:pt x="222199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916721" y="2791561"/>
            <a:ext cx="9239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35000" algn="l"/>
                <a:tab pos="843915" algn="l"/>
              </a:tabLst>
            </a:pPr>
            <a:r>
              <a:rPr dirty="0" sz="1000" spc="-20" i="1">
                <a:latin typeface="Palatino Linotype"/>
                <a:cs typeface="Palatino Linotype"/>
              </a:rPr>
              <a:t>f</a:t>
            </a:r>
            <a:r>
              <a:rPr dirty="0" sz="1000" spc="-50" i="1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Cambria"/>
                <a:cs typeface="Cambria"/>
              </a:rPr>
              <a:t>(</a:t>
            </a:r>
            <a:r>
              <a:rPr dirty="0" sz="1000" spc="-385" i="1">
                <a:latin typeface="Meiryo"/>
                <a:cs typeface="Meiryo"/>
              </a:rPr>
              <a:t/>
            </a:r>
            <a:r>
              <a:rPr dirty="0" sz="1000" spc="10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e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5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592447" y="2782037"/>
            <a:ext cx="3975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60">
                <a:latin typeface="Cambria"/>
                <a:cs typeface="Cambria"/>
              </a:rPr>
              <a:t>–</a:t>
            </a:r>
            <a:r>
              <a:rPr dirty="0" sz="650" spc="-204" i="1">
                <a:latin typeface="Meiryo"/>
                <a:cs typeface="Meiryo"/>
              </a:rPr>
              <a:t/>
            </a:r>
            <a:r>
              <a:rPr dirty="0" sz="650" spc="-229" i="1">
                <a:latin typeface="Meiryo"/>
                <a:cs typeface="Meiryo"/>
              </a:rPr>
              <a:t/>
            </a:r>
            <a:r>
              <a:rPr dirty="0" sz="650" spc="210" i="1">
                <a:latin typeface="Meiryo"/>
                <a:cs typeface="Meiryo"/>
              </a:rPr>
              <a:t> </a:t>
            </a:r>
            <a:r>
              <a:rPr dirty="0" sz="650" spc="-335" i="1">
                <a:latin typeface="Meiryo"/>
                <a:cs typeface="Meiryo"/>
              </a:rPr>
              <a:t/>
            </a:r>
            <a:r>
              <a:rPr dirty="0" sz="650" spc="105">
                <a:latin typeface="Cambria"/>
                <a:cs typeface="Cambria"/>
              </a:rPr>
              <a:t>–</a:t>
            </a:r>
            <a:r>
              <a:rPr dirty="0" sz="650" spc="-2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676791" y="2835825"/>
            <a:ext cx="4031615" cy="417830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marL="637540">
              <a:lnSpc>
                <a:spcPct val="100000"/>
              </a:lnSpc>
              <a:spcBef>
                <a:spcPts val="445"/>
              </a:spcBef>
            </a:pPr>
            <a:r>
              <a:rPr dirty="0" sz="1000" spc="55">
                <a:latin typeface="Cambria"/>
                <a:cs typeface="Cambria"/>
              </a:rPr>
              <a:t>Г(</a:t>
            </a:r>
            <a:r>
              <a:rPr dirty="0" sz="1000" spc="-390" i="1">
                <a:latin typeface="Meiryo"/>
                <a:cs typeface="Meiryo"/>
              </a:rPr>
              <a:t/>
            </a:r>
            <a:r>
              <a:rPr dirty="0" sz="1000" spc="-1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  <a:spcBef>
                <a:spcPts val="345"/>
              </a:spcBef>
            </a:pPr>
            <a:r>
              <a:rPr dirty="0" sz="1000" spc="-35">
                <a:latin typeface="Palatino Linotype"/>
                <a:cs typeface="Palatino Linotype"/>
              </a:rPr>
              <a:t>Integrating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out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probability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density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35" i="1">
                <a:latin typeface="Meiryo"/>
                <a:cs typeface="Meiryo"/>
              </a:rPr>
              <a:t/>
            </a:r>
            <a:r>
              <a:rPr dirty="0" sz="1000" spc="-23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obtain: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91307" y="3385796"/>
            <a:ext cx="7912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Cambria"/>
                <a:cs typeface="Cambria"/>
              </a:rPr>
              <a:t>) 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baseline="-33333" sz="1500" spc="382">
                <a:latin typeface="Arial"/>
                <a:cs typeface="Arial"/>
              </a:rPr>
              <a:t>∫</a:t>
            </a:r>
            <a:endParaRPr baseline="-33333" sz="15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631310" y="3543278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0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675403" y="3247726"/>
            <a:ext cx="8013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4273" sz="975" spc="120">
                <a:latin typeface="Cambria"/>
                <a:cs typeface="Cambria"/>
              </a:rPr>
              <a:t>+∞</a:t>
            </a:r>
            <a:r>
              <a:rPr dirty="0" baseline="4273" sz="975" spc="307">
                <a:latin typeface="Cambria"/>
                <a:cs typeface="Cambria"/>
              </a:rPr>
              <a:t> </a:t>
            </a:r>
            <a:r>
              <a:rPr dirty="0" baseline="-19444" sz="1500" spc="22" i="1">
                <a:latin typeface="Palatino Linotype"/>
                <a:cs typeface="Palatino Linotype"/>
              </a:rPr>
              <a:t>e</a:t>
            </a:r>
            <a:r>
              <a:rPr dirty="0" sz="650" spc="120">
                <a:latin typeface="Cambria"/>
                <a:cs typeface="Cambria"/>
              </a:rPr>
              <a:t>–</a:t>
            </a:r>
            <a:r>
              <a:rPr dirty="0" sz="650" spc="-260" i="1">
                <a:latin typeface="Meiryo"/>
                <a:cs typeface="Meiryo"/>
              </a:rPr>
              <a:t/>
            </a:r>
            <a:r>
              <a:rPr dirty="0" sz="650" spc="-290" i="1">
                <a:latin typeface="Meiryo"/>
                <a:cs typeface="Meiryo"/>
              </a:rPr>
              <a:t/>
            </a:r>
            <a:r>
              <a:rPr dirty="0" baseline="-18518" sz="675" spc="-37" i="1">
                <a:latin typeface="Palatino Linotype"/>
                <a:cs typeface="Palatino Linotype"/>
              </a:rPr>
              <a:t>i</a:t>
            </a:r>
            <a:r>
              <a:rPr dirty="0" baseline="-18518" sz="675" spc="-15" i="1">
                <a:latin typeface="Palatino Linotype"/>
                <a:cs typeface="Palatino Linotype"/>
              </a:rPr>
              <a:t> </a:t>
            </a:r>
            <a:r>
              <a:rPr dirty="0" baseline="-19444" sz="1500" spc="-37">
                <a:latin typeface="Cambria"/>
                <a:cs typeface="Cambria"/>
              </a:rPr>
              <a:t>(</a:t>
            </a:r>
            <a:r>
              <a:rPr dirty="0" baseline="-19444" sz="1500" spc="-502" i="1">
                <a:latin typeface="Meiryo"/>
                <a:cs typeface="Meiryo"/>
              </a:rPr>
              <a:t/>
            </a:r>
            <a:r>
              <a:rPr dirty="0" baseline="-51282" sz="975" spc="7" i="1">
                <a:latin typeface="Palatino Linotype"/>
                <a:cs typeface="Palatino Linotype"/>
              </a:rPr>
              <a:t>i</a:t>
            </a:r>
            <a:r>
              <a:rPr dirty="0" baseline="-19444" sz="1500" spc="-37">
                <a:latin typeface="Cambria"/>
                <a:cs typeface="Cambria"/>
              </a:rPr>
              <a:t>)</a:t>
            </a:r>
            <a:r>
              <a:rPr dirty="0" sz="650" spc="-10" i="1">
                <a:latin typeface="Palatino Linotype"/>
                <a:cs typeface="Palatino Linotype"/>
              </a:rPr>
              <a:t>y</a:t>
            </a:r>
            <a:r>
              <a:rPr dirty="0" baseline="-18518" sz="675" spc="-15" i="1">
                <a:latin typeface="Palatino Linotype"/>
                <a:cs typeface="Palatino Linotype"/>
              </a:rPr>
              <a:t>i</a:t>
            </a:r>
            <a:endParaRPr baseline="-18518" sz="675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/>
          <p:nvPr/>
        </p:nvSpPr>
        <p:spPr>
          <a:xfrm>
            <a:off x="1893758" y="3493363"/>
            <a:ext cx="810260" cy="0"/>
          </a:xfrm>
          <a:custGeom>
            <a:avLst/>
            <a:gdLst/>
            <a:ahLst/>
            <a:cxnLst/>
            <a:rect l="l" t="t" r="r" b="b"/>
            <a:pathLst>
              <a:path w="810260" h="0">
                <a:moveTo>
                  <a:pt x="0" y="0"/>
                </a:moveTo>
                <a:lnTo>
                  <a:pt x="557441" y="0"/>
                </a:lnTo>
              </a:path>
              <a:path w="810260" h="0">
                <a:moveTo>
                  <a:pt x="587730" y="0"/>
                </a:moveTo>
                <a:lnTo>
                  <a:pt x="809929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 txBox="1"/>
          <p:nvPr/>
        </p:nvSpPr>
        <p:spPr>
          <a:xfrm>
            <a:off x="2056813" y="3474382"/>
            <a:ext cx="6851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24180" algn="l"/>
              </a:tabLst>
            </a:pPr>
            <a:r>
              <a:rPr dirty="0" sz="1000" spc="-25" i="1">
                <a:latin typeface="Palatino Linotype"/>
                <a:cs typeface="Palatino Linotype"/>
              </a:rPr>
              <a:t>y</a:t>
            </a:r>
            <a:r>
              <a:rPr dirty="0" baseline="-21367" sz="975" spc="-37" i="1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Cambria"/>
                <a:cs typeface="Cambria"/>
              </a:rPr>
              <a:t>!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45">
                <a:latin typeface="Cambria"/>
                <a:cs typeface="Cambria"/>
              </a:rPr>
              <a:t>Г(</a:t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sz="1000" spc="-2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498028" y="3268072"/>
            <a:ext cx="1797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675" i="1">
                <a:latin typeface="Meiryo"/>
                <a:cs typeface="Meiryo"/>
              </a:rPr>
              <a:t/>
            </a:r>
            <a:r>
              <a:rPr dirty="0" sz="650" spc="-4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680799" y="3335163"/>
            <a:ext cx="645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2222" sz="1500" spc="30" i="1">
                <a:latin typeface="Palatino Linotype"/>
                <a:cs typeface="Palatino Linotype"/>
              </a:rPr>
              <a:t>e</a:t>
            </a:r>
            <a:r>
              <a:rPr dirty="0" sz="650" spc="114">
                <a:latin typeface="Cambria"/>
                <a:cs typeface="Cambria"/>
              </a:rPr>
              <a:t>–</a:t>
            </a:r>
            <a:r>
              <a:rPr dirty="0" sz="650" spc="-265" i="1">
                <a:latin typeface="Meiryo"/>
                <a:cs typeface="Meiryo"/>
              </a:rPr>
              <a:t/>
            </a:r>
            <a:r>
              <a:rPr dirty="0" sz="650" spc="-215" i="1">
                <a:latin typeface="Meiryo"/>
                <a:cs typeface="Meiryo"/>
              </a:rPr>
              <a:t/>
            </a:r>
            <a:r>
              <a:rPr dirty="0" baseline="-22222" sz="1500" spc="-547" i="1">
                <a:latin typeface="Meiryo"/>
                <a:cs typeface="Meiryo"/>
              </a:rPr>
              <a:t/>
            </a:r>
            <a:r>
              <a:rPr dirty="0" sz="650" spc="-290" i="1">
                <a:latin typeface="Meiryo"/>
                <a:cs typeface="Meiryo"/>
              </a:rPr>
              <a:t/>
            </a:r>
            <a:r>
              <a:rPr dirty="0" sz="650" spc="114">
                <a:latin typeface="Cambria"/>
                <a:cs typeface="Cambria"/>
              </a:rPr>
              <a:t>–</a:t>
            </a:r>
            <a:r>
              <a:rPr dirty="0" sz="650" spc="40">
                <a:latin typeface="Palatino Linotype"/>
                <a:cs typeface="Palatino Linotype"/>
              </a:rPr>
              <a:t>1</a:t>
            </a:r>
            <a:r>
              <a:rPr dirty="0" baseline="-22222" sz="1500" spc="104" i="1">
                <a:latin typeface="Palatino Linotype"/>
                <a:cs typeface="Palatino Linotype"/>
              </a:rPr>
              <a:t>d</a:t>
            </a:r>
            <a:r>
              <a:rPr dirty="0" baseline="-22222" sz="1500" spc="-600" i="1">
                <a:latin typeface="Meiryo"/>
                <a:cs typeface="Meiryo"/>
              </a:rPr>
              <a:t/>
            </a:r>
            <a:endParaRPr baseline="-22222" sz="1500">
              <a:latin typeface="Meiryo"/>
              <a:cs typeface="Meiryo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087122" y="3830284"/>
            <a:ext cx="2901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30504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916709" y="3757503"/>
            <a:ext cx="6661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P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4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557240" y="3578621"/>
            <a:ext cx="120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05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858076" y="3736442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153211" y="3643405"/>
            <a:ext cx="654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192754" y="3693246"/>
            <a:ext cx="5651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1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058338" y="3578627"/>
            <a:ext cx="2990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05">
                <a:latin typeface="Meiryo"/>
                <a:cs typeface="Meiryo"/>
              </a:rPr>
              <a:t>)</a:t>
            </a:r>
            <a:r>
              <a:rPr dirty="0" sz="1000" spc="310">
                <a:latin typeface="Meiryo"/>
                <a:cs typeface="Meiryo"/>
              </a:rPr>
              <a:t> </a:t>
            </a:r>
            <a:r>
              <a:rPr dirty="0" sz="1000" spc="254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667317" y="3663661"/>
            <a:ext cx="8477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7985" algn="l"/>
                <a:tab pos="691515" algn="l"/>
              </a:tabLst>
            </a:pPr>
            <a:r>
              <a:rPr dirty="0" u="sng" sz="1000" spc="2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000" spc="-6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10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	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u="sng" sz="1000" spc="4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737623" y="3578627"/>
            <a:ext cx="120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05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832491" y="3643405"/>
            <a:ext cx="635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0" i="1">
                <a:latin typeface="Palatino Linotype"/>
                <a:cs typeface="Palatino Linotype"/>
              </a:rPr>
              <a:t>y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870556" y="3693246"/>
            <a:ext cx="5651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1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542287" y="3736443"/>
            <a:ext cx="9975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83260" algn="l"/>
                <a:tab pos="937894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473816" y="3663662"/>
            <a:ext cx="1225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0985" algn="l"/>
                <a:tab pos="467995" algn="l"/>
              </a:tabLst>
            </a:pPr>
            <a:r>
              <a:rPr dirty="0" u="sng" sz="1000" spc="-52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10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	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u="sng" sz="1000" spc="5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Г(</a:t>
            </a: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y</a:t>
            </a:r>
            <a:r>
              <a:rPr dirty="0" u="sng" sz="1000" spc="4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+</a:t>
            </a:r>
            <a:r>
              <a:rPr dirty="0" u="sng" sz="1000" spc="6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000" spc="-54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1000" spc="19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)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415067" y="3918866"/>
            <a:ext cx="12363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66700" algn="l"/>
                <a:tab pos="699770" algn="l"/>
                <a:tab pos="117602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629217" y="3846085"/>
            <a:ext cx="20955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729615" algn="l"/>
                <a:tab pos="1312545" algn="l"/>
              </a:tabLst>
            </a:pPr>
            <a:r>
              <a:rPr dirty="0" sz="1000" spc="-240" i="1">
                <a:latin typeface="Meiryo"/>
                <a:cs typeface="Meiryo"/>
              </a:rPr>
              <a:t/>
            </a:r>
            <a:r>
              <a:rPr dirty="0" baseline="-21367" sz="975" spc="-359" i="1">
                <a:latin typeface="Palatino Linotype"/>
                <a:cs typeface="Palatino Linotype"/>
              </a:rPr>
              <a:t>n</a:t>
            </a:r>
            <a:r>
              <a:rPr dirty="0" baseline="-21367" sz="975" spc="16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-21367" sz="975" spc="104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	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29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9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>
                <a:latin typeface="Cambria"/>
                <a:cs typeface="Cambria"/>
              </a:rPr>
              <a:t>Г(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Cambria"/>
                <a:cs typeface="Cambria"/>
              </a:rPr>
              <a:t>)Г(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35" i="1">
                <a:latin typeface="Meiryo"/>
                <a:cs typeface="Meiryo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543391" y="4055030"/>
            <a:ext cx="5011420" cy="6330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unders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ning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baseline="-21367" sz="975" spc="75" i="1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ome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spc="112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ven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alue 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84" i="1">
                <a:latin typeface="Meiryo"/>
                <a:cs typeface="Meiryo"/>
              </a:rPr>
              <a:t/>
            </a:r>
            <a:r>
              <a:rPr dirty="0" baseline="-21367" sz="975" spc="82" i="1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 </a:t>
            </a:r>
            <a:r>
              <a:rPr dirty="0" sz="1000" spc="-55">
                <a:latin typeface="Cambria"/>
                <a:cs typeface="Cambria"/>
              </a:rPr>
              <a:t>|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baseline="-21367" sz="975" spc="82" i="1">
                <a:latin typeface="Palatino Linotype"/>
                <a:cs typeface="Palatino Linotype"/>
              </a:rPr>
              <a:t>n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 </a:t>
            </a:r>
            <a:r>
              <a:rPr dirty="0" sz="1000" spc="-55">
                <a:latin typeface="Cambria"/>
                <a:cs typeface="Cambria"/>
              </a:rPr>
              <a:t>|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baseline="-21367" sz="975" spc="82" i="1">
                <a:latin typeface="Palatino Linotype"/>
                <a:cs typeface="Palatino Linotype"/>
              </a:rPr>
              <a:t>n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baseline="-21367" sz="975" spc="75" i="1">
                <a:latin typeface="Palatino Linotype"/>
                <a:cs typeface="Palatino Linotype"/>
              </a:rPr>
              <a:t>n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baseline="-21367" sz="975" spc="75" i="1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onditional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baseline="-21367" sz="975" spc="-450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434" i="1">
                <a:latin typeface="Meiryo"/>
                <a:cs typeface="Meiryo"/>
              </a:rPr>
              <a:t/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75" i="1">
                <a:latin typeface="Palatino Linotype"/>
                <a:cs typeface="Palatino Linotype"/>
              </a:rPr>
              <a:t>n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baseline="-21367" sz="975" spc="75" i="1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70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46050">
              <a:lnSpc>
                <a:spcPts val="1185"/>
              </a:lnSpc>
            </a:pPr>
            <a:r>
              <a:rPr dirty="0" sz="1000" spc="-5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compute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unconditional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decomposition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formula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applied: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103830" y="4850067"/>
            <a:ext cx="15151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35915" algn="l"/>
                <a:tab pos="572135" algn="l"/>
                <a:tab pos="897890" algn="l"/>
                <a:tab pos="1134745" algn="l"/>
                <a:tab pos="145478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35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35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757510" y="4704019"/>
            <a:ext cx="113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757510" y="4865870"/>
            <a:ext cx="844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816148" y="4938651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916728" y="4777406"/>
            <a:ext cx="20618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979930" algn="l"/>
              </a:tabLst>
            </a:pPr>
            <a:r>
              <a:rPr dirty="0" sz="1000">
                <a:latin typeface="Palatino Linotype"/>
                <a:cs typeface="Palatino Linotype"/>
              </a:rPr>
              <a:t>V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35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170">
                <a:latin typeface="Palatino Linotype"/>
                <a:cs typeface="Palatino Linotype"/>
              </a:rPr>
              <a:t> </a:t>
            </a:r>
            <a:r>
              <a:rPr dirty="0" sz="1000" spc="-320">
                <a:latin typeface="Cambria"/>
                <a:cs typeface="Cambria"/>
              </a:rPr>
              <a:t>(</a:t>
            </a:r>
            <a:r>
              <a:rPr dirty="0" sz="1000" spc="-320" i="1">
                <a:latin typeface="Meiryo"/>
                <a:cs typeface="Meiryo"/>
              </a:rPr>
              <a:t/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) 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V</a:t>
            </a:r>
            <a:r>
              <a:rPr dirty="0" sz="1000" spc="170">
                <a:latin typeface="Palatino Linotype"/>
                <a:cs typeface="Palatino Linotype"/>
              </a:rPr>
              <a:t> </a:t>
            </a:r>
            <a:r>
              <a:rPr dirty="0" sz="1000" spc="-320">
                <a:latin typeface="Cambria"/>
                <a:cs typeface="Cambria"/>
              </a:rPr>
              <a:t>(</a:t>
            </a:r>
            <a:r>
              <a:rPr dirty="0" sz="1000" spc="-320" i="1">
                <a:latin typeface="Meiryo"/>
                <a:cs typeface="Meiryo"/>
              </a:rPr>
              <a:t/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290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952733" y="4767885"/>
            <a:ext cx="72390" cy="21018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ts val="715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ts val="715"/>
              </a:lnSpc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975341" y="5460546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651391" y="5046959"/>
            <a:ext cx="1496695" cy="380365"/>
          </a:xfrm>
          <a:prstGeom prst="rect">
            <a:avLst/>
          </a:prstGeom>
        </p:spPr>
        <p:txBody>
          <a:bodyPr wrap="square" lIns="0" tIns="374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295"/>
              </a:spcBef>
            </a:pPr>
            <a:r>
              <a:rPr dirty="0" sz="1000" spc="-8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formula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baseline="-21367" sz="975" spc="-135" i="1">
                <a:latin typeface="Palatino Linotype"/>
                <a:cs typeface="Palatino Linotype"/>
              </a:rPr>
              <a:t>n</a:t>
            </a:r>
            <a:r>
              <a:rPr dirty="0" baseline="-21367" sz="975" spc="187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  <a:p>
            <a:pPr algn="ctr" marR="155575">
              <a:lnSpc>
                <a:spcPct val="100000"/>
              </a:lnSpc>
              <a:spcBef>
                <a:spcPts val="195"/>
              </a:spcBef>
            </a:pPr>
            <a:r>
              <a:rPr dirty="0" baseline="-19444" sz="1500" spc="-765" i="1">
                <a:latin typeface="Meiryo"/>
                <a:cs typeface="Meiryo"/>
              </a:rPr>
              <a:t/>
            </a:r>
            <a:r>
              <a:rPr dirty="0" sz="650" spc="-20">
                <a:latin typeface="Palatino Linotype"/>
                <a:cs typeface="Palatino Linotype"/>
              </a:rPr>
              <a:t>2</a:t>
            </a:r>
            <a:r>
              <a:rPr dirty="0" sz="650" spc="105">
                <a:latin typeface="Cambria"/>
                <a:cs typeface="Cambria"/>
              </a:rPr>
              <a:t>–</a:t>
            </a:r>
            <a:r>
              <a:rPr dirty="0" sz="650" i="1">
                <a:latin typeface="Palatino Linotype"/>
                <a:cs typeface="Palatino Linotype"/>
              </a:rPr>
              <a:t>k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891307" y="5325581"/>
            <a:ext cx="5803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7777" sz="1500" spc="-810" i="1">
                <a:latin typeface="Meiryo"/>
                <a:cs typeface="Meiryo"/>
              </a:rPr>
              <a:t/>
            </a:r>
            <a:r>
              <a:rPr dirty="0" baseline="-27777" sz="1500" spc="517" i="1">
                <a:latin typeface="Meiryo"/>
                <a:cs typeface="Meiryo"/>
              </a:rPr>
              <a:t> </a:t>
            </a:r>
            <a:r>
              <a:rPr dirty="0" baseline="-27777" sz="1500" spc="187">
                <a:latin typeface="Cambria"/>
                <a:cs typeface="Cambria"/>
              </a:rPr>
              <a:t>=</a:t>
            </a:r>
            <a:r>
              <a:rPr dirty="0" baseline="-27777" sz="1500" spc="262">
                <a:latin typeface="Cambria"/>
                <a:cs typeface="Cambria"/>
              </a:rPr>
              <a:t> </a:t>
            </a:r>
            <a:r>
              <a:rPr dirty="0" u="sng" sz="650" spc="37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65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sz="650" spc="4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278582" y="5476346"/>
            <a:ext cx="831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543382" y="5651229"/>
            <a:ext cx="501078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20" i="1">
                <a:latin typeface="Palatino Linotype"/>
                <a:cs typeface="Palatino Linotype"/>
              </a:rPr>
              <a:t>k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1,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gbin1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baseline="-21367" sz="975" spc="75" i="1">
                <a:latin typeface="Palatino Linotype"/>
                <a:cs typeface="Palatino Linotype"/>
              </a:rPr>
              <a:t>n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75" i="1">
                <a:latin typeface="Palatino Linotype"/>
                <a:cs typeface="Palatino Linotype"/>
              </a:rPr>
              <a:t>n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baseline="-21367" sz="975" spc="75" i="1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5" i="1">
                <a:latin typeface="Meiryo"/>
                <a:cs typeface="Meiryo"/>
              </a:rPr>
              <a:t/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tional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n.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4656261" y="6027703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651396" y="5954922"/>
            <a:ext cx="4903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0" i="1">
                <a:latin typeface="Palatino Linotype"/>
                <a:cs typeface="Palatino Linotype"/>
              </a:rPr>
              <a:t>k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2,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bin2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75" i="1">
                <a:latin typeface="Palatino Linotype"/>
                <a:cs typeface="Palatino Linotype"/>
              </a:rPr>
              <a:t>n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baseline="29914" sz="975" spc="15">
                <a:latin typeface="Palatino Linotype"/>
                <a:cs typeface="Palatino Linotype"/>
              </a:rPr>
              <a:t>2</a:t>
            </a:r>
            <a:r>
              <a:rPr dirty="0" baseline="29914" sz="975" spc="-127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i-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7" name="object 57" descr=""/>
          <p:cNvSpPr/>
          <p:nvPr/>
        </p:nvSpPr>
        <p:spPr>
          <a:xfrm>
            <a:off x="581479" y="8153538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90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 descr=""/>
          <p:cNvSpPr txBox="1"/>
          <p:nvPr/>
        </p:nvSpPr>
        <p:spPr>
          <a:xfrm>
            <a:off x="517983" y="6106820"/>
            <a:ext cx="5061585" cy="22250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ance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quadratic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mean.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300">
              <a:latin typeface="Palatino Linotype"/>
              <a:cs typeface="Palatino Linotype"/>
            </a:endParaRPr>
          </a:p>
          <a:p>
            <a:pPr lvl="2" marL="452755" indent="-389890">
              <a:lnSpc>
                <a:spcPct val="100000"/>
              </a:lnSpc>
              <a:buAutoNum type="arabicPeriod" startAt="2"/>
              <a:tabLst>
                <a:tab pos="453390" algn="l"/>
              </a:tabLst>
            </a:pPr>
            <a:r>
              <a:rPr dirty="0" sz="1000" b="1">
                <a:latin typeface="Calibri"/>
                <a:cs typeface="Calibri"/>
              </a:rPr>
              <a:t>Fixed</a:t>
            </a:r>
            <a:r>
              <a:rPr dirty="0" sz="1000" spc="2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Effects</a:t>
            </a:r>
            <a:r>
              <a:rPr dirty="0" sz="1000" spc="3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Model</a:t>
            </a:r>
            <a:endParaRPr sz="1000">
              <a:latin typeface="Calibri"/>
              <a:cs typeface="Calibri"/>
            </a:endParaRPr>
          </a:p>
          <a:p>
            <a:pPr marL="63500">
              <a:lnSpc>
                <a:spcPct val="100000"/>
              </a:lnSpc>
              <a:spcBef>
                <a:spcPts val="595"/>
              </a:spcBef>
            </a:pPr>
            <a:r>
              <a:rPr dirty="0" sz="1000" spc="-45">
                <a:latin typeface="Palatino Linotype"/>
                <a:cs typeface="Palatino Linotype"/>
              </a:rPr>
              <a:t>Fixed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Poisson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NegBin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proposed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Hausman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(1984).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950">
              <a:latin typeface="Palatino Linotype"/>
              <a:cs typeface="Palatino Linotype"/>
            </a:endParaRPr>
          </a:p>
          <a:p>
            <a:pPr lvl="3" marL="501650" indent="-438784">
              <a:lnSpc>
                <a:spcPct val="100000"/>
              </a:lnSpc>
              <a:buAutoNum type="arabicPeriod"/>
              <a:tabLst>
                <a:tab pos="502284" algn="l"/>
              </a:tabLst>
            </a:pPr>
            <a:r>
              <a:rPr dirty="0" sz="900" b="1">
                <a:latin typeface="Calibri"/>
                <a:cs typeface="Calibri"/>
              </a:rPr>
              <a:t>The</a:t>
            </a:r>
            <a:r>
              <a:rPr dirty="0" sz="900" spc="4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Poisson</a:t>
            </a:r>
            <a:r>
              <a:rPr dirty="0" sz="900" spc="50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Model</a:t>
            </a:r>
            <a:endParaRPr sz="900">
              <a:latin typeface="Calibri"/>
              <a:cs typeface="Calibri"/>
            </a:endParaRPr>
          </a:p>
          <a:p>
            <a:pPr algn="just" marL="63500" marR="55880">
              <a:lnSpc>
                <a:spcPct val="100000"/>
              </a:lnSpc>
              <a:spcBef>
                <a:spcPts val="20"/>
              </a:spcBef>
            </a:pPr>
            <a:r>
              <a:rPr dirty="0" sz="1000" spc="225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ﬁxed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effects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Poisson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model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very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speciﬁc,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as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it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doesn’t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suffer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from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incidental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parameter </a:t>
            </a:r>
            <a:r>
              <a:rPr dirty="0" sz="1000" spc="-40">
                <a:latin typeface="Palatino Linotype"/>
                <a:cs typeface="Palatino Linotype"/>
              </a:rPr>
              <a:t>problem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therefore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either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by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by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using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suﬃcient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statistic</a:t>
            </a:r>
            <a:r>
              <a:rPr dirty="0" baseline="29914" sz="975" spc="-15">
                <a:latin typeface="Palatino Linotype"/>
                <a:cs typeface="Palatino Linotype"/>
              </a:rPr>
              <a:t>4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71450">
              <a:lnSpc>
                <a:spcPts val="1185"/>
              </a:lnSpc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context,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Poisson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parameter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period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</a:t>
            </a:r>
            <a:r>
              <a:rPr dirty="0" sz="1000" spc="-10">
                <a:latin typeface="Palatino Linotype"/>
                <a:cs typeface="Palatino Linotype"/>
              </a:rPr>
              <a:t>written:</a:t>
            </a:r>
            <a:endParaRPr sz="1000">
              <a:latin typeface="Palatino Linotype"/>
              <a:cs typeface="Palatino Linotype"/>
            </a:endParaRPr>
          </a:p>
          <a:p>
            <a:pPr marL="1345565">
              <a:lnSpc>
                <a:spcPts val="310"/>
              </a:lnSpc>
              <a:spcBef>
                <a:spcPts val="530"/>
              </a:spcBef>
            </a:pPr>
            <a:r>
              <a:rPr dirty="0" sz="450" spc="-55" i="1">
                <a:latin typeface="Meiryo"/>
                <a:cs typeface="Meiryo"/>
              </a:rPr>
              <a:t>⊤</a:t>
            </a:r>
            <a:endParaRPr sz="450">
              <a:latin typeface="Meiryo"/>
              <a:cs typeface="Meiryo"/>
            </a:endParaRPr>
          </a:p>
          <a:p>
            <a:pPr marL="410845">
              <a:lnSpc>
                <a:spcPts val="969"/>
              </a:lnSpc>
            </a:pPr>
            <a:r>
              <a:rPr dirty="0" sz="1000" spc="-409" i="1">
                <a:latin typeface="Meiryo"/>
                <a:cs typeface="Meiryo"/>
              </a:rPr>
              <a:t/>
            </a:r>
            <a:r>
              <a:rPr dirty="0" baseline="-21367" sz="975" spc="-7" i="1">
                <a:latin typeface="Palatino Linotype"/>
                <a:cs typeface="Palatino Linotype"/>
              </a:rPr>
              <a:t>nt</a:t>
            </a:r>
            <a:r>
              <a:rPr dirty="0" baseline="-21367" sz="975" spc="17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sz="1000" spc="-365" i="1">
                <a:latin typeface="Meiryo"/>
                <a:cs typeface="Meiryo"/>
              </a:rPr>
              <a:t/>
            </a:r>
            <a:r>
              <a:rPr dirty="0" baseline="-21367" sz="975" spc="-44" i="1">
                <a:latin typeface="Palatino Linotype"/>
                <a:cs typeface="Palatino Linotype"/>
              </a:rPr>
              <a:t>nt</a:t>
            </a:r>
            <a:r>
              <a:rPr dirty="0" baseline="-21367" sz="975" spc="17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sz="1000" spc="15" i="1">
                <a:latin typeface="Palatino Linotype"/>
                <a:cs typeface="Palatino Linotype"/>
              </a:rPr>
              <a:t>e</a:t>
            </a:r>
            <a:r>
              <a:rPr dirty="0" baseline="34188" sz="975" spc="-405" i="1">
                <a:latin typeface="Meiryo"/>
                <a:cs typeface="Meiryo"/>
              </a:rPr>
              <a:t/>
            </a:r>
            <a:r>
              <a:rPr dirty="0" baseline="34188" sz="975" spc="157" i="1">
                <a:latin typeface="Meiryo"/>
                <a:cs typeface="Meiryo"/>
              </a:rPr>
              <a:t> </a:t>
            </a:r>
            <a:r>
              <a:rPr dirty="0" baseline="34188" sz="975" spc="-37" i="1">
                <a:latin typeface="Palatino Linotype"/>
                <a:cs typeface="Palatino Linotype"/>
              </a:rPr>
              <a:t>x</a:t>
            </a:r>
            <a:r>
              <a:rPr dirty="0" baseline="30864" sz="675" spc="-37" i="1">
                <a:latin typeface="Palatino Linotype"/>
                <a:cs typeface="Palatino Linotype"/>
              </a:rPr>
              <a:t>nt</a:t>
            </a:r>
            <a:endParaRPr baseline="30864" sz="675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50">
              <a:latin typeface="Palatino Linotype"/>
              <a:cs typeface="Palatino Linotype"/>
            </a:endParaRPr>
          </a:p>
          <a:p>
            <a:pPr marL="62865">
              <a:lnSpc>
                <a:spcPct val="100000"/>
              </a:lnSpc>
            </a:pPr>
            <a:r>
              <a:rPr dirty="0" sz="800">
                <a:latin typeface="Palatino Linotype"/>
                <a:cs typeface="Palatino Linotype"/>
              </a:rPr>
              <a:t>4</a:t>
            </a:r>
            <a:r>
              <a:rPr dirty="0" sz="800" spc="2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See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Cameron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and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Trivedi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(1998,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chap.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9).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58664" y="607782"/>
            <a:ext cx="5294630" cy="5918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238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308610" marR="43180">
              <a:lnSpc>
                <a:spcPct val="100000"/>
              </a:lnSpc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means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that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45">
                <a:latin typeface="Palatino Linotype"/>
                <a:cs typeface="Palatino Linotype"/>
              </a:rPr>
              <a:t> multiplicative.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</a:t>
            </a:r>
            <a:r>
              <a:rPr dirty="0" sz="1000" spc="-50">
                <a:latin typeface="Palatino Linotype"/>
                <a:cs typeface="Palatino Linotype"/>
              </a:rPr>
              <a:t> 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given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value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effect,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probability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observing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73175" y="1425756"/>
            <a:ext cx="5162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6162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nt</a:t>
            </a:r>
            <a:r>
              <a:rPr dirty="0" sz="650" spc="31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882170" y="1207471"/>
            <a:ext cx="447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44" i="1">
                <a:latin typeface="Palatino Linotype"/>
                <a:cs typeface="Palatino Linotype"/>
              </a:rPr>
              <a:t>e</a:t>
            </a:r>
            <a:r>
              <a:rPr dirty="0" sz="650" spc="135">
                <a:latin typeface="Cambria"/>
                <a:cs typeface="Cambria"/>
              </a:rPr>
              <a:t>–</a:t>
            </a:r>
            <a:r>
              <a:rPr dirty="0" sz="650" spc="-320" i="1">
                <a:latin typeface="Meiryo"/>
                <a:cs typeface="Meiryo"/>
              </a:rPr>
              <a:t/>
            </a:r>
            <a:r>
              <a:rPr dirty="0" baseline="-18518" sz="675" spc="-7" i="1">
                <a:latin typeface="Palatino Linotype"/>
                <a:cs typeface="Palatino Linotype"/>
              </a:rPr>
              <a:t>nt</a:t>
            </a:r>
            <a:r>
              <a:rPr dirty="0" baseline="-18518" sz="675" spc="-37" i="1">
                <a:latin typeface="Palatino Linotype"/>
                <a:cs typeface="Palatino Linotype"/>
              </a:rPr>
              <a:t> </a:t>
            </a:r>
            <a:r>
              <a:rPr dirty="0" baseline="-19444" sz="1500" spc="-104" i="1">
                <a:latin typeface="Meiryo"/>
                <a:cs typeface="Meiryo"/>
              </a:rPr>
              <a:t/>
            </a:r>
            <a:r>
              <a:rPr dirty="0" baseline="17094" sz="975" spc="-104" i="1">
                <a:latin typeface="Palatino Linotype"/>
                <a:cs typeface="Palatino Linotype"/>
              </a:rPr>
              <a:t>y</a:t>
            </a:r>
            <a:r>
              <a:rPr dirty="0" sz="450" spc="-70" i="1">
                <a:latin typeface="Palatino Linotype"/>
                <a:cs typeface="Palatino Linotype"/>
              </a:rPr>
              <a:t>nt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877357" y="1352975"/>
            <a:ext cx="24034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320800" algn="l"/>
                <a:tab pos="2014855" algn="l"/>
                <a:tab pos="2364740" algn="l"/>
              </a:tabLst>
            </a:pPr>
            <a:r>
              <a:rPr dirty="0" sz="1000">
                <a:latin typeface="Palatino Linotype"/>
                <a:cs typeface="Palatino Linotype"/>
              </a:rPr>
              <a:t>P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200" i="1">
                <a:latin typeface="Palatino Linotype"/>
                <a:cs typeface="Palatino Linotype"/>
              </a:rPr>
              <a:t> 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400" i="1">
                <a:latin typeface="Palatino Linotype"/>
                <a:cs typeface="Palatino Linotype"/>
              </a:rPr>
              <a:t> </a:t>
            </a:r>
            <a:r>
              <a:rPr dirty="0" sz="1000" spc="-250" i="1">
                <a:latin typeface="Meiryo"/>
                <a:cs typeface="Meiryo"/>
              </a:rPr>
              <a:t>,</a:t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395" i="1">
                <a:latin typeface="Meiryo"/>
                <a:cs typeface="Meiryo"/>
              </a:rPr>
              <a:t/>
            </a:r>
            <a:r>
              <a:rPr dirty="0" sz="1000" spc="1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=</a:t>
            </a:r>
            <a:r>
              <a:rPr dirty="0" sz="1000" spc="175">
                <a:latin typeface="Cambria"/>
                <a:cs typeface="Cambria"/>
              </a:rPr>
              <a:t> </a:t>
            </a:r>
            <a:r>
              <a:rPr dirty="0" u="sng" baseline="42735" sz="9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42735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baseline="42735" sz="975" spc="13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baseline="42735" sz="975" spc="30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25">
                <a:latin typeface="Cambria"/>
                <a:cs typeface="Cambria"/>
              </a:rPr>
              <a:t> </a:t>
            </a:r>
            <a:r>
              <a:rPr dirty="0" u="sng" baseline="42735" sz="9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42735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baseline="42735" sz="975" spc="63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baseline="42735" sz="975" spc="-37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baseline="42735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endParaRPr baseline="42735" sz="975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455485" y="1236273"/>
            <a:ext cx="8108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1111" sz="1500" spc="30" i="1">
                <a:latin typeface="Palatino Linotype"/>
                <a:cs typeface="Palatino Linotype"/>
              </a:rPr>
              <a:t>e</a:t>
            </a:r>
            <a:r>
              <a:rPr dirty="0" baseline="12820" sz="975" spc="179">
                <a:latin typeface="Cambria"/>
                <a:cs typeface="Cambria"/>
              </a:rPr>
              <a:t>–</a:t>
            </a:r>
            <a:r>
              <a:rPr dirty="0" baseline="12820" sz="975" spc="-494" i="1">
                <a:latin typeface="Meiryo"/>
                <a:cs typeface="Meiryo"/>
              </a:rPr>
              <a:t/>
            </a:r>
            <a:r>
              <a:rPr dirty="0" sz="450" spc="20" i="1">
                <a:latin typeface="Palatino Linotype"/>
                <a:cs typeface="Palatino Linotype"/>
              </a:rPr>
              <a:t>n</a:t>
            </a:r>
            <a:r>
              <a:rPr dirty="0" baseline="12820" sz="975" spc="-427" i="1">
                <a:latin typeface="Meiryo"/>
                <a:cs typeface="Meiryo"/>
              </a:rPr>
              <a:t/>
            </a:r>
            <a:r>
              <a:rPr dirty="0" sz="450" spc="-25" i="1">
                <a:latin typeface="Palatino Linotype"/>
                <a:cs typeface="Palatino Linotype"/>
              </a:rPr>
              <a:t>nt</a:t>
            </a:r>
            <a:r>
              <a:rPr dirty="0" sz="450" i="1">
                <a:latin typeface="Palatino Linotype"/>
                <a:cs typeface="Palatino Linotype"/>
              </a:rPr>
              <a:t> </a:t>
            </a:r>
            <a:r>
              <a:rPr dirty="0" baseline="-11111" sz="1500" spc="-457">
                <a:latin typeface="Cambria"/>
                <a:cs typeface="Cambria"/>
              </a:rPr>
              <a:t>(</a:t>
            </a:r>
            <a:r>
              <a:rPr dirty="0" baseline="-11111" sz="1500" spc="-457" i="1">
                <a:latin typeface="Meiryo"/>
                <a:cs typeface="Meiryo"/>
              </a:rPr>
              <a:t/>
            </a:r>
            <a:r>
              <a:rPr dirty="0" baseline="-11111" sz="1500" spc="135" i="1">
                <a:latin typeface="Meiryo"/>
                <a:cs typeface="Meiryo"/>
              </a:rPr>
              <a:t> </a:t>
            </a:r>
            <a:r>
              <a:rPr dirty="0" baseline="-11111" sz="1500" spc="-705" i="1">
                <a:latin typeface="Meiryo"/>
                <a:cs typeface="Meiryo"/>
              </a:rPr>
              <a:t/>
            </a:r>
            <a:r>
              <a:rPr dirty="0" baseline="-11111" sz="1500" spc="502" i="1">
                <a:latin typeface="Meiryo"/>
                <a:cs typeface="Meiryo"/>
              </a:rPr>
              <a:t> </a:t>
            </a:r>
            <a:r>
              <a:rPr dirty="0" baseline="-11111" sz="1500" spc="-30">
                <a:latin typeface="Cambria"/>
                <a:cs typeface="Cambria"/>
              </a:rPr>
              <a:t>)</a:t>
            </a:r>
            <a:r>
              <a:rPr dirty="0" baseline="12820" sz="975" spc="-30" i="1">
                <a:latin typeface="Palatino Linotype"/>
                <a:cs typeface="Palatino Linotype"/>
              </a:rPr>
              <a:t>y</a:t>
            </a:r>
            <a:r>
              <a:rPr dirty="0" sz="450" spc="-20" i="1">
                <a:latin typeface="Palatino Linotype"/>
                <a:cs typeface="Palatino Linotype"/>
              </a:rPr>
              <a:t>nt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065758" y="1514337"/>
            <a:ext cx="85534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76708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009411" y="1441556"/>
            <a:ext cx="962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67080" algn="l"/>
              </a:tabLst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5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!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4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!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188397" y="1597915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303957" y="1662699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978544" y="1764656"/>
            <a:ext cx="6419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37820" algn="l"/>
              </a:tabLst>
            </a:pP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229">
                <a:latin typeface="Palatino Linotype"/>
                <a:cs typeface="Palatino Linotype"/>
              </a:rPr>
              <a:t>  </a:t>
            </a:r>
            <a:r>
              <a:rPr dirty="0" baseline="4273" sz="975" spc="-37" i="1">
                <a:latin typeface="Palatino Linotype"/>
                <a:cs typeface="Palatino Linotype"/>
              </a:rPr>
              <a:t>nt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662855" y="1686041"/>
            <a:ext cx="48520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13435" algn="l"/>
                <a:tab pos="1021715" algn="l"/>
              </a:tabLst>
            </a:pPr>
            <a:r>
              <a:rPr dirty="0" sz="1000">
                <a:latin typeface="Palatino Linotype"/>
                <a:cs typeface="Palatino Linotype"/>
              </a:rPr>
              <a:t>Let</a:t>
            </a:r>
            <a:r>
              <a:rPr dirty="0" sz="1000" spc="2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55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y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1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sum</a:t>
            </a:r>
            <a:r>
              <a:rPr dirty="0" sz="1000" spc="1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all</a:t>
            </a:r>
            <a:r>
              <a:rPr dirty="0" sz="1000" spc="1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values</a:t>
            </a:r>
            <a:r>
              <a:rPr dirty="0" sz="1000" spc="1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response</a:t>
            </a:r>
            <a:r>
              <a:rPr dirty="0" sz="1000" spc="1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individual</a:t>
            </a:r>
            <a:r>
              <a:rPr dirty="0" sz="1000" spc="19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19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853504" y="1765366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969178" y="1830259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643651" y="1932216"/>
            <a:ext cx="6540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37820" algn="l"/>
              </a:tabLst>
            </a:pP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280">
                <a:latin typeface="Palatino Linotype"/>
                <a:cs typeface="Palatino Linotype"/>
              </a:rPr>
              <a:t>  </a:t>
            </a:r>
            <a:r>
              <a:rPr dirty="0" baseline="4273" sz="975" spc="-37" i="1">
                <a:latin typeface="Palatino Linotype"/>
                <a:cs typeface="Palatino Linotype"/>
              </a:rPr>
              <a:t>nt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54840" y="1853602"/>
            <a:ext cx="4959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6740" algn="l"/>
              </a:tabLst>
            </a:pPr>
            <a:r>
              <a:rPr dirty="0" sz="1000" spc="90">
                <a:latin typeface="Cambria"/>
                <a:cs typeface="Cambria"/>
              </a:rPr>
              <a:t>Λ</a:t>
            </a:r>
            <a:r>
              <a:rPr dirty="0" sz="1000" spc="470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125" i="1">
                <a:latin typeface="Meiryo"/>
                <a:cs typeface="Meiryo"/>
              </a:rPr>
              <a:t> 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sum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Poisson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parameters.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sum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Poisson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follows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Poisson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54835" y="2005624"/>
            <a:ext cx="495998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distribution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parameter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equal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sum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parameters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summed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variables.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We </a:t>
            </a:r>
            <a:r>
              <a:rPr dirty="0" sz="1000" spc="-30">
                <a:latin typeface="Palatino Linotype"/>
                <a:cs typeface="Palatino Linotype"/>
              </a:rPr>
              <a:t>therefore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have: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77365" y="2442935"/>
            <a:ext cx="1022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Cambria"/>
                <a:cs typeface="Cambria"/>
              </a:rPr>
              <a:t>(</a:t>
            </a:r>
            <a:r>
              <a:rPr dirty="0" sz="1000" spc="-25" i="1">
                <a:latin typeface="Palatino Linotype"/>
                <a:cs typeface="Palatino Linotype"/>
              </a:rPr>
              <a:t>Y</a:t>
            </a:r>
            <a:r>
              <a:rPr dirty="0" baseline="-21367" sz="975" spc="-37" i="1">
                <a:latin typeface="Palatino Linotype"/>
                <a:cs typeface="Palatino Linotype"/>
              </a:rPr>
              <a:t>n</a:t>
            </a:r>
            <a:r>
              <a:rPr dirty="0" baseline="-21367" sz="975" spc="1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x</a:t>
            </a:r>
            <a:r>
              <a:rPr dirty="0" baseline="-21367" sz="975" spc="-44" i="1">
                <a:latin typeface="Palatino Linotype"/>
                <a:cs typeface="Palatino Linotype"/>
              </a:rPr>
              <a:t>n</a:t>
            </a:r>
            <a:r>
              <a:rPr dirty="0" sz="1000" spc="-3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baseline="-21367" sz="975" spc="-75" i="1">
                <a:latin typeface="Palatino Linotype"/>
                <a:cs typeface="Palatino Linotype"/>
              </a:rPr>
              <a:t>n</a:t>
            </a:r>
            <a:r>
              <a:rPr dirty="0" sz="1000" spc="-16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395" i="1">
                <a:latin typeface="Meiryo"/>
                <a:cs typeface="Meiryo"/>
              </a:rPr>
              <a:t/>
            </a:r>
            <a:r>
              <a:rPr dirty="0" sz="1000" spc="1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839088" y="2349095"/>
            <a:ext cx="787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baseline="29914" sz="975" spc="187">
                <a:latin typeface="Cambria"/>
                <a:cs typeface="Cambria"/>
              </a:rPr>
              <a:t>–</a:t>
            </a:r>
            <a:r>
              <a:rPr dirty="0" baseline="29914" sz="975" spc="-517" i="1">
                <a:latin typeface="Meiryo"/>
                <a:cs typeface="Meiryo"/>
              </a:rPr>
              <a:t/>
            </a:r>
            <a:r>
              <a:rPr dirty="0" baseline="24691" sz="675" spc="-22" i="1">
                <a:latin typeface="Palatino Linotype"/>
                <a:cs typeface="Palatino Linotype"/>
              </a:rPr>
              <a:t>n</a:t>
            </a:r>
            <a:r>
              <a:rPr dirty="0" baseline="24691" sz="675" spc="-82" i="1">
                <a:latin typeface="Palatino Linotype"/>
                <a:cs typeface="Palatino Linotype"/>
              </a:rPr>
              <a:t> </a:t>
            </a:r>
            <a:r>
              <a:rPr dirty="0" baseline="29914" sz="975">
                <a:latin typeface="Cambria"/>
                <a:cs typeface="Cambria"/>
              </a:rPr>
              <a:t>Λ</a:t>
            </a:r>
            <a:r>
              <a:rPr dirty="0" baseline="24691" sz="675" i="1">
                <a:latin typeface="Palatino Linotype"/>
                <a:cs typeface="Palatino Linotype"/>
              </a:rPr>
              <a:t>n</a:t>
            </a:r>
            <a:r>
              <a:rPr dirty="0" baseline="24691" sz="675" spc="60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Cambria"/>
                <a:cs typeface="Cambria"/>
              </a:rPr>
              <a:t>(</a:t>
            </a:r>
            <a:r>
              <a:rPr dirty="0" sz="1000" spc="-484" i="1">
                <a:latin typeface="Meiryo"/>
                <a:cs typeface="Meiryo"/>
              </a:rPr>
              <a:t/>
            </a:r>
            <a:r>
              <a:rPr dirty="0" baseline="-21367" sz="975" spc="89" i="1">
                <a:latin typeface="Palatino Linotype"/>
                <a:cs typeface="Palatino Linotype"/>
              </a:rPr>
              <a:t>n</a:t>
            </a:r>
            <a:r>
              <a:rPr dirty="0" sz="1000" spc="120">
                <a:latin typeface="Cambria"/>
                <a:cs typeface="Cambria"/>
              </a:rPr>
              <a:t>Λ</a:t>
            </a:r>
            <a:r>
              <a:rPr dirty="0" baseline="-21367" sz="975" spc="89" i="1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Cambria"/>
                <a:cs typeface="Cambria"/>
              </a:rPr>
              <a:t>)</a:t>
            </a:r>
            <a:r>
              <a:rPr dirty="0" baseline="29914" sz="975" spc="-30" i="1">
                <a:latin typeface="Palatino Linotype"/>
                <a:cs typeface="Palatino Linotype"/>
              </a:rPr>
              <a:t>Y</a:t>
            </a:r>
            <a:r>
              <a:rPr dirty="0" baseline="24691" sz="675" spc="-7" i="1">
                <a:latin typeface="Palatino Linotype"/>
                <a:cs typeface="Palatino Linotype"/>
              </a:rPr>
              <a:t>n</a:t>
            </a:r>
            <a:endParaRPr baseline="24691" sz="675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1877179" y="2550502"/>
            <a:ext cx="723900" cy="0"/>
          </a:xfrm>
          <a:custGeom>
            <a:avLst/>
            <a:gdLst/>
            <a:ahLst/>
            <a:cxnLst/>
            <a:rect l="l" t="t" r="r" b="b"/>
            <a:pathLst>
              <a:path w="723900" h="0">
                <a:moveTo>
                  <a:pt x="0" y="0"/>
                </a:moveTo>
                <a:lnTo>
                  <a:pt x="723633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2216293" y="2604188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141085" y="2531521"/>
            <a:ext cx="1962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!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187397" y="2442943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(9.33)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637444" y="2743551"/>
            <a:ext cx="44056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Let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35">
                <a:latin typeface="Cambria"/>
                <a:cs typeface="Cambria"/>
              </a:rPr>
              <a:t>(</a:t>
            </a:r>
            <a:r>
              <a:rPr dirty="0" sz="1000" spc="-35" i="1">
                <a:latin typeface="Palatino Linotype"/>
                <a:cs typeface="Palatino Linotype"/>
              </a:rPr>
              <a:t>y</a:t>
            </a:r>
            <a:r>
              <a:rPr dirty="0" baseline="-21367" sz="975" spc="-52" i="1">
                <a:latin typeface="Palatino Linotype"/>
                <a:cs typeface="Palatino Linotype"/>
              </a:rPr>
              <a:t>i</a:t>
            </a:r>
            <a:r>
              <a:rPr dirty="0" baseline="-21367" sz="975" spc="-52">
                <a:latin typeface="Palatino Linotype"/>
                <a:cs typeface="Palatino Linotype"/>
              </a:rPr>
              <a:t>1</a:t>
            </a:r>
            <a:r>
              <a:rPr dirty="0" sz="1000" spc="-3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y</a:t>
            </a:r>
            <a:r>
              <a:rPr dirty="0" baseline="-21367" sz="975" spc="-44" i="1">
                <a:latin typeface="Palatino Linotype"/>
                <a:cs typeface="Palatino Linotype"/>
              </a:rPr>
              <a:t>i</a:t>
            </a:r>
            <a:r>
              <a:rPr dirty="0" baseline="-21367" sz="975" spc="-44">
                <a:latin typeface="Palatino Linotype"/>
                <a:cs typeface="Palatino Linotype"/>
              </a:rPr>
              <a:t>2</a:t>
            </a:r>
            <a:r>
              <a:rPr dirty="0" sz="1000" spc="-3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y</a:t>
            </a:r>
            <a:r>
              <a:rPr dirty="0" baseline="-21367" sz="975" spc="-37" i="1">
                <a:latin typeface="Palatino Linotype"/>
                <a:cs typeface="Palatino Linotype"/>
              </a:rPr>
              <a:t>nt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30">
                <a:latin typeface="Palatino Linotype"/>
                <a:cs typeface="Palatino Linotype"/>
              </a:rPr>
              <a:t>vector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values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then </a:t>
            </a:r>
            <a:r>
              <a:rPr dirty="0" sz="1000" spc="-10">
                <a:latin typeface="Palatino Linotype"/>
                <a:cs typeface="Palatino Linotype"/>
              </a:rPr>
              <a:t>have: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877343" y="3092731"/>
            <a:ext cx="10039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127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x</a:t>
            </a:r>
            <a:r>
              <a:rPr dirty="0" baseline="-21367" sz="975" spc="-44" i="1">
                <a:latin typeface="Palatino Linotype"/>
                <a:cs typeface="Palatino Linotype"/>
              </a:rPr>
              <a:t>n</a:t>
            </a:r>
            <a:r>
              <a:rPr dirty="0" sz="1000" spc="-3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baseline="-21367" sz="975" spc="-75" i="1">
                <a:latin typeface="Palatino Linotype"/>
                <a:cs typeface="Palatino Linotype"/>
              </a:rPr>
              <a:t>n</a:t>
            </a:r>
            <a:r>
              <a:rPr dirty="0" sz="1000" spc="-16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395" i="1">
                <a:latin typeface="Meiryo"/>
                <a:cs typeface="Meiryo"/>
              </a:rPr>
              <a:t/>
            </a:r>
            <a:r>
              <a:rPr dirty="0" sz="1000" spc="1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845624" y="2993071"/>
            <a:ext cx="787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5" i="1">
                <a:latin typeface="Palatino Linotype"/>
                <a:cs typeface="Palatino Linotype"/>
              </a:rPr>
              <a:t>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996496" y="3038991"/>
            <a:ext cx="5651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1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048045" y="2929714"/>
            <a:ext cx="1035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90">
                <a:latin typeface="Meiryo"/>
                <a:cs typeface="Meiryo"/>
              </a:rPr>
              <a:t>∑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898656" y="2989151"/>
            <a:ext cx="4083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48615" algn="l"/>
              </a:tabLst>
            </a:pPr>
            <a:r>
              <a:rPr dirty="0" sz="650" spc="125">
                <a:latin typeface="Cambria"/>
                <a:cs typeface="Cambria"/>
              </a:rPr>
              <a:t>–</a:t>
            </a:r>
            <a:r>
              <a:rPr dirty="0" sz="650" spc="-33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100710" y="3047563"/>
            <a:ext cx="28130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450" i="1">
                <a:latin typeface="Palatino Linotype"/>
                <a:cs typeface="Palatino Linotype"/>
              </a:rPr>
              <a:t>t</a:t>
            </a:r>
            <a:r>
              <a:rPr dirty="0" sz="450">
                <a:latin typeface="Cambria"/>
                <a:cs typeface="Cambria"/>
              </a:rPr>
              <a:t>=</a:t>
            </a:r>
            <a:r>
              <a:rPr dirty="0" sz="450">
                <a:latin typeface="Palatino Linotype"/>
                <a:cs typeface="Palatino Linotype"/>
              </a:rPr>
              <a:t>1</a:t>
            </a:r>
            <a:r>
              <a:rPr dirty="0" sz="450" spc="180">
                <a:latin typeface="Palatino Linotype"/>
                <a:cs typeface="Palatino Linotype"/>
              </a:rPr>
              <a:t>  </a:t>
            </a:r>
            <a:r>
              <a:rPr dirty="0" baseline="6172" sz="675" spc="-37" i="1">
                <a:latin typeface="Palatino Linotype"/>
                <a:cs typeface="Palatino Linotype"/>
              </a:rPr>
              <a:t>nt</a:t>
            </a:r>
            <a:endParaRPr baseline="6172" sz="675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493130" y="2969719"/>
            <a:ext cx="481965" cy="2298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25"/>
              </a:spcBef>
              <a:tabLst>
                <a:tab pos="27241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4273" sz="975" i="1">
                <a:latin typeface="Palatino Linotype"/>
                <a:cs typeface="Palatino Linotype"/>
              </a:rPr>
              <a:t>n</a:t>
            </a:r>
            <a:r>
              <a:rPr dirty="0" baseline="4273" sz="975" spc="630" i="1">
                <a:latin typeface="Palatino Linotype"/>
                <a:cs typeface="Palatino Linotype"/>
              </a:rPr>
              <a:t> </a:t>
            </a:r>
            <a:r>
              <a:rPr dirty="0" baseline="4273" sz="975" spc="-37" i="1">
                <a:latin typeface="Palatino Linotype"/>
                <a:cs typeface="Palatino Linotype"/>
              </a:rPr>
              <a:t>nt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038913" y="3039794"/>
            <a:ext cx="7556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5" i="1">
                <a:latin typeface="Palatino Linotype"/>
                <a:cs typeface="Palatino Linotype"/>
              </a:rPr>
              <a:t>nt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/>
          <p:nvPr/>
        </p:nvSpPr>
        <p:spPr>
          <a:xfrm>
            <a:off x="1858319" y="3200298"/>
            <a:ext cx="1257935" cy="0"/>
          </a:xfrm>
          <a:custGeom>
            <a:avLst/>
            <a:gdLst/>
            <a:ahLst/>
            <a:cxnLst/>
            <a:rect l="l" t="t" r="r" b="b"/>
            <a:pathLst>
              <a:path w="1257935" h="0">
                <a:moveTo>
                  <a:pt x="0" y="0"/>
                </a:moveTo>
                <a:lnTo>
                  <a:pt x="125764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 txBox="1"/>
          <p:nvPr/>
        </p:nvSpPr>
        <p:spPr>
          <a:xfrm>
            <a:off x="2240069" y="3124624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50">
                <a:latin typeface="Meiryo"/>
                <a:cs typeface="Meiryo"/>
              </a:rPr>
              <a:t>∏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366602" y="3189402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366602" y="3291360"/>
            <a:ext cx="3162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229">
                <a:latin typeface="Palatino Linotype"/>
                <a:cs typeface="Palatino Linotype"/>
              </a:rPr>
              <a:t>  </a:t>
            </a:r>
            <a:r>
              <a:rPr dirty="0" baseline="4273" sz="975" spc="-37" i="1">
                <a:latin typeface="Palatino Linotype"/>
                <a:cs typeface="Palatino Linotype"/>
              </a:rPr>
              <a:t>nt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526394" y="3212750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5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!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153555" y="3092740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614822" y="2993066"/>
            <a:ext cx="10623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687705" algn="l"/>
                <a:tab pos="965200" algn="l"/>
              </a:tabLst>
            </a:pPr>
            <a:r>
              <a:rPr dirty="0" sz="1000" spc="-305">
                <a:latin typeface="Cambria"/>
                <a:cs typeface="Cambria"/>
              </a:rPr>
              <a:t>(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320" i="1">
                <a:latin typeface="Meiryo"/>
                <a:cs typeface="Meiryo"/>
              </a:rPr>
              <a:t> </a:t>
            </a:r>
            <a:r>
              <a:rPr dirty="0" sz="1000" spc="-35">
                <a:latin typeface="Cambria"/>
                <a:cs typeface="Cambria"/>
              </a:rPr>
              <a:t>)</a:t>
            </a:r>
            <a:r>
              <a:rPr dirty="0" baseline="29914" sz="975" spc="-52" i="1">
                <a:latin typeface="Palatino Linotype"/>
                <a:cs typeface="Palatino Linotype"/>
              </a:rPr>
              <a:t>y</a:t>
            </a:r>
            <a:r>
              <a:rPr dirty="0" baseline="29914" sz="975" i="1">
                <a:latin typeface="Palatino Linotype"/>
                <a:cs typeface="Palatino Linotype"/>
              </a:rPr>
              <a:t>	</a:t>
            </a:r>
            <a:r>
              <a:rPr dirty="0" sz="1000" spc="-60" i="1">
                <a:latin typeface="Palatino Linotype"/>
                <a:cs typeface="Palatino Linotype"/>
              </a:rPr>
              <a:t>e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6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343524" y="2988350"/>
            <a:ext cx="3949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50520" algn="l"/>
              </a:tabLst>
            </a:pPr>
            <a:r>
              <a:rPr dirty="0" sz="650" spc="150">
                <a:latin typeface="Cambria"/>
                <a:cs typeface="Cambria"/>
              </a:rPr>
              <a:t>–</a:t>
            </a:r>
            <a:r>
              <a:rPr dirty="0" sz="650" spc="-310" i="1">
                <a:latin typeface="Meiryo"/>
                <a:cs typeface="Meiryo"/>
              </a:rPr>
              <a:t/>
            </a:r>
            <a:r>
              <a:rPr dirty="0" sz="650" spc="10" i="1">
                <a:latin typeface="Meiryo"/>
                <a:cs typeface="Meiryo"/>
              </a:rPr>
              <a:t> </a:t>
            </a:r>
            <a:r>
              <a:rPr dirty="0" sz="650" spc="20">
                <a:latin typeface="Cambria"/>
                <a:cs typeface="Cambria"/>
              </a:rPr>
              <a:t>Λ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450" spc="-5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441363" y="3038191"/>
            <a:ext cx="257175" cy="1504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370"/>
              </a:lnSpc>
              <a:spcBef>
                <a:spcPts val="95"/>
              </a:spcBef>
            </a:pPr>
            <a:r>
              <a:rPr dirty="0" sz="450" i="1">
                <a:latin typeface="Palatino Linotype"/>
                <a:cs typeface="Palatino Linotype"/>
              </a:rPr>
              <a:t>n</a:t>
            </a:r>
            <a:r>
              <a:rPr dirty="0" sz="450" spc="395" i="1">
                <a:latin typeface="Palatino Linotype"/>
                <a:cs typeface="Palatino Linotype"/>
              </a:rPr>
              <a:t> </a:t>
            </a:r>
            <a:r>
              <a:rPr dirty="0" sz="450" spc="-50" i="1">
                <a:latin typeface="Palatino Linotype"/>
                <a:cs typeface="Palatino Linotype"/>
              </a:rPr>
              <a:t>i</a:t>
            </a:r>
            <a:endParaRPr sz="450">
              <a:latin typeface="Palatino Linotype"/>
              <a:cs typeface="Palatino Linotype"/>
            </a:endParaRPr>
          </a:p>
          <a:p>
            <a:pPr algn="r" marR="5080">
              <a:lnSpc>
                <a:spcPts val="610"/>
              </a:lnSpc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126110" y="2904940"/>
            <a:ext cx="17729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2729" algn="l"/>
                <a:tab pos="1632585" algn="l"/>
              </a:tabLst>
            </a:pPr>
            <a:r>
              <a:rPr dirty="0" sz="450" spc="-50" i="1">
                <a:latin typeface="Palatino Linotype"/>
                <a:cs typeface="Palatino Linotype"/>
              </a:rPr>
              <a:t>T</a:t>
            </a:r>
            <a:r>
              <a:rPr dirty="0" sz="450" i="1">
                <a:latin typeface="Palatino Linotype"/>
                <a:cs typeface="Palatino Linotype"/>
              </a:rPr>
              <a:t>	</a:t>
            </a:r>
            <a:r>
              <a:rPr dirty="0" sz="1000" spc="200">
                <a:latin typeface="Meiryo"/>
                <a:cs typeface="Meiryo"/>
              </a:rPr>
              <a:t>∏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200">
                <a:latin typeface="Meiryo"/>
                <a:cs typeface="Meiryo"/>
              </a:rPr>
              <a:t>∏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631100" y="2968234"/>
            <a:ext cx="322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54635" algn="l"/>
              </a:tabLst>
            </a:pPr>
            <a:r>
              <a:rPr dirty="0" baseline="4273" sz="975" spc="-75" i="1">
                <a:latin typeface="Palatino Linotype"/>
                <a:cs typeface="Palatino Linotype"/>
              </a:rPr>
              <a:t>Y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4007580" y="2945171"/>
            <a:ext cx="2324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04" i="1">
                <a:latin typeface="Meiryo"/>
                <a:cs typeface="Meiryo"/>
              </a:rPr>
              <a:t/>
            </a:r>
            <a:r>
              <a:rPr dirty="0" baseline="12820" sz="975" spc="-104" i="1">
                <a:latin typeface="Palatino Linotype"/>
                <a:cs typeface="Palatino Linotype"/>
              </a:rPr>
              <a:t>y</a:t>
            </a:r>
            <a:r>
              <a:rPr dirty="0" sz="450" spc="-70" i="1">
                <a:latin typeface="Palatino Linotype"/>
                <a:cs typeface="Palatino Linotype"/>
              </a:rPr>
              <a:t>nt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873188" y="3071674"/>
            <a:ext cx="3282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280">
                <a:latin typeface="Palatino Linotype"/>
                <a:cs typeface="Palatino Linotype"/>
              </a:rPr>
              <a:t>  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7" name="object 47" descr=""/>
          <p:cNvSpPr/>
          <p:nvPr/>
        </p:nvSpPr>
        <p:spPr>
          <a:xfrm>
            <a:off x="3303186" y="3200298"/>
            <a:ext cx="913765" cy="0"/>
          </a:xfrm>
          <a:custGeom>
            <a:avLst/>
            <a:gdLst/>
            <a:ahLst/>
            <a:cxnLst/>
            <a:rect l="l" t="t" r="r" b="b"/>
            <a:pathLst>
              <a:path w="913764" h="0">
                <a:moveTo>
                  <a:pt x="0" y="0"/>
                </a:moveTo>
                <a:lnTo>
                  <a:pt x="91337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 txBox="1"/>
          <p:nvPr/>
        </p:nvSpPr>
        <p:spPr>
          <a:xfrm>
            <a:off x="3512799" y="3124624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50">
                <a:latin typeface="Meiryo"/>
                <a:cs typeface="Meiryo"/>
              </a:rPr>
              <a:t>∏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639328" y="3189402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639328" y="3291360"/>
            <a:ext cx="3162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229">
                <a:latin typeface="Palatino Linotype"/>
                <a:cs typeface="Palatino Linotype"/>
              </a:rPr>
              <a:t>  </a:t>
            </a:r>
            <a:r>
              <a:rPr dirty="0" baseline="4273" sz="975" spc="-37" i="1">
                <a:latin typeface="Palatino Linotype"/>
                <a:cs typeface="Palatino Linotype"/>
              </a:rPr>
              <a:t>nt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799120" y="3212750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5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!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187408" y="3092740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(9.34)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516729" y="3347673"/>
            <a:ext cx="5036820" cy="882650"/>
          </a:xfrm>
          <a:prstGeom prst="rect">
            <a:avLst/>
          </a:prstGeom>
        </p:spPr>
        <p:txBody>
          <a:bodyPr wrap="square" lIns="0" tIns="95250" rIns="0" bIns="0" rtlCol="0" vert="horz">
            <a:spAutoFit/>
          </a:bodyPr>
          <a:lstStyle/>
          <a:p>
            <a:pPr marL="158750">
              <a:lnSpc>
                <a:spcPct val="100000"/>
              </a:lnSpc>
              <a:spcBef>
                <a:spcPts val="750"/>
              </a:spcBef>
            </a:pPr>
            <a:r>
              <a:rPr dirty="0" sz="1000" spc="-65">
                <a:latin typeface="Palatino Linotype"/>
                <a:cs typeface="Palatino Linotype"/>
              </a:rPr>
              <a:t>Applying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Bayes’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theorem,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obtain: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650"/>
              </a:spcBef>
            </a:pP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67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x</a:t>
            </a:r>
            <a:r>
              <a:rPr dirty="0" baseline="-21367" sz="975" spc="-44" i="1">
                <a:latin typeface="Palatino Linotype"/>
                <a:cs typeface="Palatino Linotype"/>
              </a:rPr>
              <a:t>n</a:t>
            </a:r>
            <a:r>
              <a:rPr dirty="0" sz="1000" spc="-3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baseline="-21367" sz="975" spc="-75" i="1">
                <a:latin typeface="Palatino Linotype"/>
                <a:cs typeface="Palatino Linotype"/>
              </a:rPr>
              <a:t>n</a:t>
            </a:r>
            <a:r>
              <a:rPr dirty="0" sz="1000" spc="-16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395" i="1">
                <a:latin typeface="Meiryo"/>
                <a:cs typeface="Meiryo"/>
              </a:rPr>
              <a:t/>
            </a:r>
            <a:r>
              <a:rPr dirty="0" sz="1000" spc="1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209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x</a:t>
            </a:r>
            <a:r>
              <a:rPr dirty="0" baseline="-21367" sz="975" spc="-44" i="1">
                <a:latin typeface="Palatino Linotype"/>
                <a:cs typeface="Palatino Linotype"/>
              </a:rPr>
              <a:t>n</a:t>
            </a:r>
            <a:r>
              <a:rPr dirty="0" sz="1000" spc="-3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baseline="-21367" sz="975" spc="-67" i="1">
                <a:latin typeface="Palatino Linotype"/>
                <a:cs typeface="Palatino Linotype"/>
              </a:rPr>
              <a:t>n</a:t>
            </a:r>
            <a:r>
              <a:rPr dirty="0" sz="1000" spc="-15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27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Y</a:t>
            </a:r>
            <a:r>
              <a:rPr dirty="0" baseline="-21367" sz="975" spc="-44" i="1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Cambria"/>
                <a:cs typeface="Cambria"/>
              </a:rPr>
              <a:t>)</a:t>
            </a:r>
            <a:r>
              <a:rPr dirty="0" sz="1000" spc="-3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 i="1">
                <a:latin typeface="Palatino Linotype"/>
                <a:cs typeface="Palatino Linotype"/>
              </a:rPr>
              <a:t>Y</a:t>
            </a:r>
            <a:r>
              <a:rPr dirty="0" baseline="-21367" sz="975" spc="-44" i="1">
                <a:latin typeface="Palatino Linotype"/>
                <a:cs typeface="Palatino Linotype"/>
              </a:rPr>
              <a:t>n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x</a:t>
            </a:r>
            <a:r>
              <a:rPr dirty="0" baseline="-21367" sz="975" spc="-44" i="1">
                <a:latin typeface="Palatino Linotype"/>
                <a:cs typeface="Palatino Linotype"/>
              </a:rPr>
              <a:t>n</a:t>
            </a:r>
            <a:r>
              <a:rPr dirty="0" sz="1000" spc="-3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baseline="-21367" sz="975" spc="-67" i="1">
                <a:latin typeface="Palatino Linotype"/>
                <a:cs typeface="Palatino Linotype"/>
              </a:rPr>
              <a:t>n</a:t>
            </a:r>
            <a:r>
              <a:rPr dirty="0" sz="1000" spc="-15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50800" marR="43180" indent="107950">
              <a:lnSpc>
                <a:spcPct val="100000"/>
              </a:lnSpc>
              <a:spcBef>
                <a:spcPts val="650"/>
              </a:spcBef>
            </a:pPr>
            <a:r>
              <a:rPr dirty="0" sz="1000" spc="-30">
                <a:latin typeface="Palatino Linotype"/>
                <a:cs typeface="Palatino Linotype"/>
              </a:rPr>
              <a:t>i.e.,</a:t>
            </a:r>
            <a:r>
              <a:rPr dirty="0" sz="1000" spc="-25">
                <a:latin typeface="Palatino Linotype"/>
                <a:cs typeface="Palatino Linotype"/>
              </a:rPr>
              <a:t> the</a:t>
            </a:r>
            <a:r>
              <a:rPr dirty="0" sz="1000" spc="-20">
                <a:latin typeface="Palatino Linotype"/>
                <a:cs typeface="Palatino Linotype"/>
              </a:rPr>
              <a:t> joint </a:t>
            </a:r>
            <a:r>
              <a:rPr dirty="0" sz="1000" spc="-45">
                <a:latin typeface="Palatino Linotype"/>
                <a:cs typeface="Palatino Linotype"/>
              </a:rPr>
              <a:t>probability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components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79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product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conditional</a:t>
            </a:r>
            <a:r>
              <a:rPr dirty="0" sz="1000" spc="-25">
                <a:latin typeface="Palatino Linotype"/>
                <a:cs typeface="Palatino Linotype"/>
              </a:rPr>
              <a:t> probability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79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given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79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marginal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distribution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480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probability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073166" y="4428872"/>
            <a:ext cx="7581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30504" algn="l"/>
                <a:tab pos="69850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295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902753" y="4356092"/>
            <a:ext cx="1134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P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29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25" i="1">
                <a:latin typeface="Palatino Linotype"/>
                <a:cs typeface="Palatino Linotype"/>
              </a:rPr>
              <a:t> </a:t>
            </a:r>
            <a:r>
              <a:rPr dirty="0" sz="1000" spc="-250" i="1">
                <a:latin typeface="Meiryo"/>
                <a:cs typeface="Meiryo"/>
              </a:rPr>
              <a:t>,</a:t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27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20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206225" y="4335031"/>
            <a:ext cx="4603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30504" algn="l"/>
              </a:tabLst>
            </a:pP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sz="650" spc="2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sz="650" spc="710" i="1">
                <a:latin typeface="Palatino Linotype"/>
                <a:cs typeface="Palatino Linotype"/>
              </a:rPr>
              <a:t> 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035802" y="4262246"/>
            <a:ext cx="7962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P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(</a:t>
            </a: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y</a:t>
            </a:r>
            <a:r>
              <a:rPr dirty="0" sz="1000" spc="295" i="1">
                <a:latin typeface="Palatino Linotype"/>
                <a:cs typeface="Palatino Linotype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|</a:t>
            </a:r>
            <a:r>
              <a:rPr dirty="0" u="sng" sz="1000" spc="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x</a:t>
            </a:r>
            <a:r>
              <a:rPr dirty="0" sz="1000" spc="125" i="1">
                <a:latin typeface="Palatino Linotype"/>
                <a:cs typeface="Palatino Linotype"/>
              </a:rPr>
              <a:t> </a:t>
            </a:r>
            <a:r>
              <a:rPr dirty="0" u="sng" sz="1000" spc="-11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,</a:t>
            </a:r>
            <a:r>
              <a:rPr dirty="0" u="sng" sz="1000" spc="-17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r>
              <a:rPr dirty="0" u="sng" sz="1000" spc="-5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u="sng" sz="1000" spc="-11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,</a:t>
            </a:r>
            <a:r>
              <a:rPr dirty="0" u="sng" sz="1000" spc="-17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r>
              <a:rPr dirty="0" u="sng" sz="1000" spc="-21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1000" spc="-21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215722" y="4517341"/>
            <a:ext cx="4540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30504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295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026442" y="4444675"/>
            <a:ext cx="8153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P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29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20" i="1">
                <a:latin typeface="Palatino Linotype"/>
                <a:cs typeface="Palatino Linotype"/>
              </a:rPr>
              <a:t> </a:t>
            </a:r>
            <a:r>
              <a:rPr dirty="0" sz="1000" spc="-250" i="1">
                <a:latin typeface="Meiryo"/>
                <a:cs typeface="Meiryo"/>
              </a:rPr>
              <a:t>,</a:t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210" i="1">
                <a:latin typeface="Meiryo"/>
                <a:cs typeface="Meiryo"/>
              </a:rPr>
              <a:t/>
            </a:r>
            <a:r>
              <a:rPr dirty="0" sz="1000" spc="-21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554850" y="4656705"/>
            <a:ext cx="7880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implies: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073183" y="5079584"/>
            <a:ext cx="5943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30504" algn="l"/>
                <a:tab pos="53467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902780" y="5006798"/>
            <a:ext cx="9702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P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1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10" i="1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27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944265" y="4985743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869052" y="4912957"/>
            <a:ext cx="1962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Y</a:t>
            </a:r>
            <a:r>
              <a:rPr dirty="0" u="sng" sz="1000" spc="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!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862536" y="5127045"/>
            <a:ext cx="1143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90">
                <a:latin typeface="Cambria"/>
                <a:cs typeface="Cambria"/>
              </a:rPr>
              <a:t>Λ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951346" y="5100389"/>
            <a:ext cx="762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" i="1">
                <a:latin typeface="Palatino Linotype"/>
                <a:cs typeface="Palatino Linotype"/>
              </a:rPr>
              <a:t>Y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2002097" y="5150229"/>
            <a:ext cx="5651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1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925946" y="5195828"/>
            <a:ext cx="3594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45" i="1">
                <a:latin typeface="Palatino Linotype"/>
                <a:cs typeface="Palatino Linotype"/>
              </a:rPr>
              <a:t>  </a:t>
            </a:r>
            <a:r>
              <a:rPr dirty="0" baseline="8547" sz="975" spc="-37" i="1">
                <a:latin typeface="Palatino Linotype"/>
                <a:cs typeface="Palatino Linotype"/>
              </a:rPr>
              <a:t>t</a:t>
            </a:r>
            <a:r>
              <a:rPr dirty="0" baseline="8547" sz="975" spc="-37">
                <a:latin typeface="Cambria"/>
                <a:cs typeface="Cambria"/>
              </a:rPr>
              <a:t>=</a:t>
            </a:r>
            <a:r>
              <a:rPr dirty="0" baseline="8547" sz="975" spc="-37">
                <a:latin typeface="Palatino Linotype"/>
                <a:cs typeface="Palatino Linotype"/>
              </a:rPr>
              <a:t>1</a:t>
            </a:r>
            <a:endParaRPr baseline="8547" sz="975">
              <a:latin typeface="Palatino Linotype"/>
              <a:cs typeface="Palatino Linotype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136628" y="4886304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082107" y="4891475"/>
            <a:ext cx="1841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75">
                <a:latin typeface="Segoe UI Symbol"/>
                <a:cs typeface="Segoe UI Symbol"/>
              </a:rPr>
              <a:t>∏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270221" y="4859244"/>
            <a:ext cx="2324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04" i="1">
                <a:latin typeface="Meiryo"/>
                <a:cs typeface="Meiryo"/>
              </a:rPr>
              <a:t/>
            </a:r>
            <a:r>
              <a:rPr dirty="0" baseline="12820" sz="975" spc="-104" i="1">
                <a:latin typeface="Palatino Linotype"/>
                <a:cs typeface="Palatino Linotype"/>
              </a:rPr>
              <a:t>y</a:t>
            </a:r>
            <a:r>
              <a:rPr dirty="0" sz="450" spc="-70" i="1">
                <a:latin typeface="Palatino Linotype"/>
                <a:cs typeface="Palatino Linotype"/>
              </a:rPr>
              <a:t>nt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2289789" y="4985746"/>
            <a:ext cx="20827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40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65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sz="650" spc="2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346136" y="5168165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289789" y="5095385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5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!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5187395" y="5006807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(9.35)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529438" y="5336328"/>
            <a:ext cx="501078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logit </a:t>
            </a:r>
            <a:r>
              <a:rPr dirty="0" sz="1000" spc="-35">
                <a:latin typeface="Palatino Linotype"/>
                <a:cs typeface="Palatino Linotype"/>
              </a:rPr>
              <a:t>model,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suﬃcient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statistic,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means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allows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30">
                <a:latin typeface="Palatino Linotype"/>
                <a:cs typeface="Palatino Linotype"/>
              </a:rPr>
              <a:t> get</a:t>
            </a:r>
            <a:r>
              <a:rPr dirty="0" sz="1000" spc="-25">
                <a:latin typeface="Palatino Linotype"/>
                <a:cs typeface="Palatino Linotype"/>
              </a:rPr>
              <a:t> rid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the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Taking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logarithm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expression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summing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over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individuals,</a:t>
            </a:r>
            <a:r>
              <a:rPr dirty="0" sz="1000" spc="-25">
                <a:latin typeface="Palatino Linotype"/>
                <a:cs typeface="Palatino Linotype"/>
              </a:rPr>
              <a:t> we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554838" y="5640368"/>
            <a:ext cx="17545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obtain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Poisson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873739" y="5843224"/>
            <a:ext cx="15621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014730" algn="l"/>
                <a:tab pos="149415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826992" y="5848394"/>
            <a:ext cx="16548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10919" algn="l"/>
                <a:tab pos="1490345" algn="l"/>
              </a:tabLst>
            </a:pPr>
            <a:r>
              <a:rPr dirty="0" sz="1000" spc="520">
                <a:latin typeface="Segoe UI Symbol"/>
                <a:cs typeface="Segoe UI Symbol"/>
              </a:rPr>
              <a:t>∑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509">
                <a:latin typeface="Segoe UI Symbol"/>
                <a:cs typeface="Segoe UI Symbol"/>
              </a:rPr>
              <a:t>∑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-370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877384" y="5963716"/>
            <a:ext cx="361505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248410" algn="l"/>
                <a:tab pos="2145030" algn="l"/>
                <a:tab pos="260350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y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x</a:t>
            </a:r>
            <a:r>
              <a:rPr dirty="0" sz="1000" spc="-7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27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90" i="1">
                <a:latin typeface="Palatino Linotype"/>
                <a:cs typeface="Palatino Linotype"/>
              </a:rPr>
              <a:t>Y</a:t>
            </a:r>
            <a:r>
              <a:rPr dirty="0" sz="1000" spc="-125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Cambria"/>
                <a:cs typeface="Cambria"/>
              </a:rPr>
              <a:t>!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145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7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ln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155" i="1">
                <a:latin typeface="Meiryo"/>
                <a:cs typeface="Meiryo"/>
              </a:rPr>
              <a:t/>
            </a:r>
            <a:r>
              <a:rPr dirty="0" baseline="-21367" sz="975" spc="-232" i="1">
                <a:latin typeface="Palatino Linotype"/>
                <a:cs typeface="Palatino Linotype"/>
              </a:rPr>
              <a:t>nt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nt</a:t>
            </a:r>
            <a:r>
              <a:rPr dirty="0" baseline="-21367" sz="975" spc="104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55" i="1">
                <a:latin typeface="Meiryo"/>
                <a:cs typeface="Meiryo"/>
              </a:rPr>
              <a:t/>
            </a:r>
            <a:r>
              <a:rPr dirty="0" baseline="-21367" sz="975" spc="-232" i="1">
                <a:latin typeface="Palatino Linotype"/>
                <a:cs typeface="Palatino Linotype"/>
              </a:rPr>
              <a:t>nt</a:t>
            </a:r>
            <a:r>
              <a:rPr dirty="0" baseline="-21367" sz="975" spc="187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y</a:t>
            </a:r>
            <a:r>
              <a:rPr dirty="0" baseline="-21367" sz="975" spc="-37" i="1">
                <a:latin typeface="Palatino Linotype"/>
                <a:cs typeface="Palatino Linotype"/>
              </a:rPr>
              <a:t>nt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ambria"/>
                <a:cs typeface="Cambria"/>
              </a:rPr>
              <a:t>!)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1834766" y="6141203"/>
            <a:ext cx="164401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018540" algn="l"/>
                <a:tab pos="149860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2011584" y="5745867"/>
            <a:ext cx="25577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42210" algn="l"/>
              </a:tabLst>
            </a:pPr>
            <a:r>
              <a:rPr dirty="0" sz="1000" spc="450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5187408" y="5963722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(9.36)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554842" y="6273940"/>
            <a:ext cx="1714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or: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2011582" y="6373035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00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313564" y="6663555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2917067" y="6663556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1873737" y="6470272"/>
            <a:ext cx="14433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740410" algn="l"/>
                <a:tab pos="137541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1826990" y="6475442"/>
            <a:ext cx="15354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36600" algn="l"/>
                <a:tab pos="1371600" algn="l"/>
              </a:tabLst>
            </a:pPr>
            <a:r>
              <a:rPr dirty="0" sz="1000" spc="520">
                <a:latin typeface="Segoe UI Symbol"/>
                <a:cs typeface="Segoe UI Symbol"/>
              </a:rPr>
              <a:t>∑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509">
                <a:latin typeface="Segoe UI Symbol"/>
                <a:cs typeface="Segoe UI Symbol"/>
              </a:rPr>
              <a:t>∑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-370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1834764" y="6768251"/>
            <a:ext cx="15252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744855" algn="l"/>
                <a:tab pos="137922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902772" y="6590779"/>
            <a:ext cx="25495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23010" algn="l"/>
                <a:tab pos="1845945" algn="l"/>
                <a:tab pos="248031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y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x</a:t>
            </a:r>
            <a:r>
              <a:rPr dirty="0" sz="1000" spc="-7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27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90" i="1">
                <a:latin typeface="Palatino Linotype"/>
                <a:cs typeface="Palatino Linotype"/>
              </a:rPr>
              <a:t>Y</a:t>
            </a:r>
            <a:r>
              <a:rPr dirty="0" sz="1000" spc="-125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20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!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95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75" i="1">
                <a:latin typeface="Palatino Linotype"/>
                <a:cs typeface="Palatino Linotype"/>
              </a:rPr>
              <a:t> </a:t>
            </a:r>
            <a:r>
              <a:rPr dirty="0" sz="1000" spc="55">
                <a:latin typeface="Cambria"/>
                <a:cs typeface="Cambria"/>
              </a:rPr>
              <a:t>!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60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3531885" y="6590775"/>
            <a:ext cx="12953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ln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3671676" y="6496929"/>
            <a:ext cx="4533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0055" algn="l"/>
              </a:tabLst>
            </a:pPr>
            <a:r>
              <a:rPr dirty="0" u="sng" sz="1000" spc="2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000" spc="-52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10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	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3877872" y="6569715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3426847" y="6622661"/>
            <a:ext cx="3860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717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1000" spc="14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3787350" y="6687439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3947142" y="6710787"/>
            <a:ext cx="939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3787350" y="6789397"/>
            <a:ext cx="3282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280">
                <a:latin typeface="Palatino Linotype"/>
                <a:cs typeface="Palatino Linotype"/>
              </a:rPr>
              <a:t>  </a:t>
            </a:r>
            <a:r>
              <a:rPr dirty="0" baseline="4273" sz="975" spc="-37" i="1">
                <a:latin typeface="Palatino Linotype"/>
                <a:cs typeface="Palatino Linotype"/>
              </a:rPr>
              <a:t>nt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4114703" y="6373031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0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1834759" y="7207732"/>
            <a:ext cx="4527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670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2011577" y="6812397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00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1873732" y="6909639"/>
            <a:ext cx="3708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289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1826985" y="6914810"/>
            <a:ext cx="463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70">
                <a:latin typeface="Segoe UI Symbol"/>
                <a:cs typeface="Segoe UI Symbol"/>
              </a:rPr>
              <a:t>∑</a:t>
            </a:r>
            <a:r>
              <a:rPr dirty="0" sz="1000" spc="695">
                <a:latin typeface="Segoe UI Symbol"/>
                <a:cs typeface="Segoe UI Symbol"/>
              </a:rPr>
              <a:t> </a:t>
            </a:r>
            <a:r>
              <a:rPr dirty="0" sz="1000" spc="-380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1705144" y="7030251"/>
            <a:ext cx="88391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05790" algn="l"/>
              </a:tabLst>
            </a:pPr>
            <a:r>
              <a:rPr dirty="0" sz="1000" spc="-50">
                <a:latin typeface="Cambria"/>
                <a:cs typeface="Cambria"/>
              </a:rPr>
              <a:t>∝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50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2599428" y="6936412"/>
            <a:ext cx="4533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0055" algn="l"/>
              </a:tabLst>
            </a:pPr>
            <a:r>
              <a:rPr dirty="0" u="sng" sz="1000" spc="2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000" spc="-52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10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	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2805620" y="7009197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2354705" y="7062030"/>
            <a:ext cx="3860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717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1000" spc="14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2874894" y="7150151"/>
            <a:ext cx="939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2715102" y="7126809"/>
            <a:ext cx="328295" cy="2298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280">
                <a:latin typeface="Palatino Linotype"/>
                <a:cs typeface="Palatino Linotype"/>
              </a:rPr>
              <a:t>  </a:t>
            </a:r>
            <a:r>
              <a:rPr dirty="0" baseline="4273" sz="975" spc="-37" i="1">
                <a:latin typeface="Palatino Linotype"/>
                <a:cs typeface="Palatino Linotype"/>
              </a:rPr>
              <a:t>nt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3042454" y="6812395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0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5187396" y="7030250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(9.37)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1197766" y="8144877"/>
            <a:ext cx="13296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30504" algn="l"/>
                <a:tab pos="914400" algn="l"/>
                <a:tab pos="124142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295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2240178" y="8249578"/>
            <a:ext cx="5334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9212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554829" y="7372232"/>
            <a:ext cx="4960620" cy="762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stated </a:t>
            </a:r>
            <a:r>
              <a:rPr dirty="0" sz="1000" spc="-45">
                <a:latin typeface="Palatino Linotype"/>
                <a:cs typeface="Palatino Linotype"/>
              </a:rPr>
              <a:t>previously,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Poisson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affected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incidental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parameter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prob- </a:t>
            </a:r>
            <a:r>
              <a:rPr dirty="0" sz="1000" spc="-25">
                <a:latin typeface="Palatino Linotype"/>
                <a:cs typeface="Palatino Linotype"/>
              </a:rPr>
              <a:t>lem,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same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may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obtained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show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 </a:t>
            </a:r>
            <a:r>
              <a:rPr dirty="0" sz="1000" spc="-25">
                <a:latin typeface="Palatino Linotype"/>
                <a:cs typeface="Palatino Linotype"/>
              </a:rPr>
              <a:t>result,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take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logarithm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joint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probability</a:t>
            </a:r>
            <a:r>
              <a:rPr dirty="0" sz="1000" spc="-20">
                <a:latin typeface="Palatino Linotype"/>
                <a:cs typeface="Palatino Linotype"/>
              </a:rPr>
              <a:t> for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individual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(equation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9.34),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order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obtain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log-</a:t>
            </a:r>
            <a:r>
              <a:rPr dirty="0" sz="1000" spc="-35">
                <a:latin typeface="Palatino Linotype"/>
                <a:cs typeface="Palatino Linotype"/>
              </a:rPr>
              <a:t>likelihood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function:</a:t>
            </a:r>
            <a:endParaRPr sz="1000">
              <a:latin typeface="Palatino Linotype"/>
              <a:cs typeface="Palatino Linotype"/>
            </a:endParaRPr>
          </a:p>
          <a:p>
            <a:pPr algn="ctr" marR="105410">
              <a:lnSpc>
                <a:spcPts val="1005"/>
              </a:lnSpc>
              <a:tabLst>
                <a:tab pos="479425" algn="l"/>
                <a:tab pos="1419860" algn="l"/>
              </a:tabLst>
            </a:pPr>
            <a:r>
              <a:rPr dirty="0" sz="1000" spc="520">
                <a:latin typeface="Segoe UI Symbol"/>
                <a:cs typeface="Segoe UI Symbol"/>
              </a:rPr>
              <a:t>∑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520">
                <a:latin typeface="Segoe UI Symbol"/>
                <a:cs typeface="Segoe UI Symbol"/>
              </a:rPr>
              <a:t>∑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520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3660127" y="8249579"/>
            <a:ext cx="533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2894659" y="8144878"/>
            <a:ext cx="11652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21310" algn="l"/>
                <a:tab pos="107696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420" i="1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902773" y="8072091"/>
            <a:ext cx="3208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468120" algn="l"/>
                <a:tab pos="1948180" algn="l"/>
                <a:tab pos="288798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5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45" i="1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395" i="1">
                <a:latin typeface="Meiryo"/>
                <a:cs typeface="Meiryo"/>
              </a:rPr>
              <a:t/>
            </a:r>
            <a:r>
              <a:rPr dirty="0" sz="1000" spc="1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195">
                <a:latin typeface="Cambria"/>
                <a:cs typeface="Cambria"/>
              </a:rPr>
              <a:t>–</a:t>
            </a:r>
            <a:r>
              <a:rPr dirty="0" sz="1000" spc="-484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530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50" i="1">
                <a:latin typeface="Palatino Linotype"/>
                <a:cs typeface="Palatino Linotype"/>
              </a:rPr>
              <a:t>  </a:t>
            </a:r>
            <a:r>
              <a:rPr dirty="0" sz="1000" spc="-175">
                <a:latin typeface="Palatino Linotype"/>
                <a:cs typeface="Palatino Linotype"/>
              </a:rPr>
              <a:t>ln</a:t>
            </a:r>
            <a:r>
              <a:rPr dirty="0" sz="1000" spc="-175">
                <a:latin typeface="Cambria"/>
                <a:cs typeface="Cambria"/>
              </a:rPr>
              <a:t>(</a:t>
            </a:r>
            <a:r>
              <a:rPr dirty="0" sz="1000" spc="-175" i="1">
                <a:latin typeface="Meiryo"/>
                <a:cs typeface="Meiryo"/>
              </a:rPr>
              <a:t/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315" i="1">
                <a:latin typeface="Meiryo"/>
                <a:cs typeface="Meiryo"/>
              </a:rPr>
              <a:t> </a:t>
            </a:r>
            <a:r>
              <a:rPr dirty="0" sz="1000" spc="55">
                <a:latin typeface="Cambria"/>
                <a:cs typeface="Cambria"/>
              </a:rPr>
              <a:t>)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25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6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!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5187402" y="8072097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(9.38)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30666" y="607782"/>
            <a:ext cx="5186045" cy="16859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177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Introduction</a:t>
            </a:r>
            <a:r>
              <a:rPr dirty="0" sz="800" spc="250" i="1">
                <a:latin typeface="Calibri"/>
                <a:cs typeface="Calibri"/>
              </a:rPr>
              <a:t>  </a:t>
            </a:r>
            <a:r>
              <a:rPr dirty="0" sz="800" spc="-50" b="1">
                <a:latin typeface="Calibri"/>
                <a:cs typeface="Calibri"/>
              </a:rPr>
              <a:t>5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50800">
              <a:lnSpc>
                <a:spcPts val="1200"/>
              </a:lnSpc>
            </a:pP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unobserved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state-</a:t>
            </a:r>
            <a:r>
              <a:rPr dirty="0" sz="1000" spc="-10">
                <a:latin typeface="Palatino Linotype"/>
                <a:cs typeface="Palatino Linotype"/>
              </a:rPr>
              <a:t>level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characteristics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related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how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local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beer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tax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set)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  <a:p>
            <a:pPr algn="just" marL="50800">
              <a:lnSpc>
                <a:spcPts val="1195"/>
              </a:lnSpc>
            </a:pP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biased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inconsistent.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191770" indent="107950">
              <a:lnSpc>
                <a:spcPts val="1200"/>
              </a:lnSpc>
              <a:spcBef>
                <a:spcPts val="40"/>
              </a:spcBef>
            </a:pP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ve,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nsider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tw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ple.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imi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amou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ould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uﬃ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eﬁne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14">
                <a:latin typeface="Cambria"/>
                <a:cs typeface="Cambria"/>
              </a:rPr>
              <a:t>Δ</a:t>
            </a:r>
            <a:r>
              <a:rPr dirty="0" baseline="-21367" sz="975" spc="89">
                <a:latin typeface="Palatino Linotype"/>
                <a:cs typeface="Palatino Linotype"/>
              </a:rPr>
              <a:t>5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3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44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spc="-89" i="1">
                <a:latin typeface="Meiryo"/>
                <a:cs typeface="Meiryo"/>
              </a:rPr>
              <a:t>,</a:t>
            </a:r>
            <a:r>
              <a:rPr dirty="0" baseline="-21367" sz="975" spc="37" i="1">
                <a:latin typeface="Palatino Linotype"/>
                <a:cs typeface="Palatino Linotype"/>
              </a:rPr>
              <a:t>t</a:t>
            </a:r>
            <a:r>
              <a:rPr dirty="0" baseline="-21367" sz="975" spc="202">
                <a:latin typeface="Cambria"/>
                <a:cs typeface="Cambria"/>
              </a:rPr>
              <a:t>–</a:t>
            </a:r>
            <a:r>
              <a:rPr dirty="0" baseline="-21367" sz="975" spc="15">
                <a:latin typeface="Palatino Linotype"/>
                <a:cs typeface="Palatino Linotype"/>
              </a:rPr>
              <a:t>5</a:t>
            </a:r>
            <a:r>
              <a:rPr dirty="0" baseline="-21367" sz="975">
                <a:latin typeface="Palatino Linotype"/>
                <a:cs typeface="Palatino Linotype"/>
              </a:rPr>
              <a:t> </a:t>
            </a:r>
            <a:r>
              <a:rPr dirty="0" baseline="-21367" sz="975" spc="-44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bu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ollo</a:t>
            </a:r>
            <a:r>
              <a:rPr dirty="0" sz="1000" spc="-7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ng 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dif</a:t>
            </a:r>
            <a:r>
              <a:rPr dirty="0" sz="1000" spc="-5">
                <a:latin typeface="Courier New"/>
                <a:cs typeface="Courier New"/>
              </a:rPr>
              <a:t>f</a:t>
            </a:r>
            <a:r>
              <a:rPr dirty="0" sz="1000" spc="-320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ll-</a:t>
            </a:r>
            <a:r>
              <a:rPr dirty="0" sz="1000" spc="-3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when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ough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p</a:t>
            </a:r>
            <a:r>
              <a:rPr dirty="0" sz="1000" spc="-10" b="1">
                <a:latin typeface="Cambria"/>
                <a:cs typeface="Cambria"/>
              </a:rPr>
              <a:t>l</a:t>
            </a:r>
            <a:r>
              <a:rPr dirty="0" sz="1000" spc="-25" b="1">
                <a:latin typeface="Cambria"/>
                <a:cs typeface="Cambria"/>
              </a:rPr>
              <a:t>m</a:t>
            </a:r>
            <a:r>
              <a:rPr dirty="0" sz="1000" spc="100" b="1">
                <a:latin typeface="Cambria"/>
                <a:cs typeface="Cambria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45">
                <a:latin typeface="Palatino Linotype"/>
                <a:cs typeface="Palatino Linotype"/>
              </a:rPr>
              <a:t>age,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i.e.,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diff(y</a:t>
            </a:r>
            <a:r>
              <a:rPr dirty="0" sz="1000" spc="-5">
                <a:latin typeface="Courier New"/>
                <a:cs typeface="Courier New"/>
              </a:rPr>
              <a:t>,</a:t>
            </a:r>
            <a:r>
              <a:rPr dirty="0" sz="1000" spc="-5">
                <a:latin typeface="Courier New"/>
                <a:cs typeface="Courier New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</a:t>
            </a:r>
            <a:r>
              <a:rPr dirty="0" sz="1000" spc="-5">
                <a:latin typeface="Courier New"/>
                <a:cs typeface="Courier New"/>
              </a:rPr>
              <a:t>)</a:t>
            </a:r>
            <a:r>
              <a:rPr dirty="0" sz="1000" spc="-28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endParaRPr sz="1000">
              <a:latin typeface="Palatino Linotype"/>
              <a:cs typeface="Palatino Linotype"/>
            </a:endParaRPr>
          </a:p>
          <a:p>
            <a:pPr algn="just" marL="50800">
              <a:lnSpc>
                <a:spcPct val="100000"/>
              </a:lnSpc>
              <a:spcBef>
                <a:spcPts val="180"/>
              </a:spcBef>
            </a:pPr>
            <a:r>
              <a:rPr dirty="0" baseline="13888" sz="1500" i="1">
                <a:latin typeface="Palatino Linotype"/>
                <a:cs typeface="Palatino Linotype"/>
              </a:rPr>
              <a:t>y</a:t>
            </a:r>
            <a:r>
              <a:rPr dirty="0" sz="650" i="1">
                <a:latin typeface="Palatino Linotype"/>
                <a:cs typeface="Palatino Linotype"/>
              </a:rPr>
              <a:t>nt</a:t>
            </a:r>
            <a:r>
              <a:rPr dirty="0" sz="650" spc="95" i="1">
                <a:latin typeface="Palatino Linotype"/>
                <a:cs typeface="Palatino Linotype"/>
              </a:rPr>
              <a:t> </a:t>
            </a:r>
            <a:r>
              <a:rPr dirty="0" baseline="13888" sz="1500" spc="270">
                <a:latin typeface="Cambria"/>
                <a:cs typeface="Cambria"/>
              </a:rPr>
              <a:t>–</a:t>
            </a:r>
            <a:r>
              <a:rPr dirty="0" baseline="13888" sz="1500" spc="-30">
                <a:latin typeface="Cambria"/>
                <a:cs typeface="Cambria"/>
              </a:rPr>
              <a:t> </a:t>
            </a:r>
            <a:r>
              <a:rPr dirty="0" baseline="13888" sz="1500" spc="-15" i="1">
                <a:latin typeface="Palatino Linotype"/>
                <a:cs typeface="Palatino Linotype"/>
              </a:rPr>
              <a:t>y</a:t>
            </a:r>
            <a:r>
              <a:rPr dirty="0" sz="650" spc="-10" i="1">
                <a:latin typeface="Palatino Linotype"/>
                <a:cs typeface="Palatino Linotype"/>
              </a:rPr>
              <a:t>nt</a:t>
            </a:r>
            <a:r>
              <a:rPr dirty="0" sz="650" spc="-10">
                <a:latin typeface="Cambria"/>
                <a:cs typeface="Cambria"/>
              </a:rPr>
              <a:t>–</a:t>
            </a:r>
            <a:r>
              <a:rPr dirty="0" sz="650" spc="-10" i="1">
                <a:latin typeface="Palatino Linotype"/>
                <a:cs typeface="Palatino Linotype"/>
              </a:rPr>
              <a:t>s</a:t>
            </a:r>
            <a:r>
              <a:rPr dirty="0" baseline="13888" sz="1500" spc="-15">
                <a:latin typeface="Palatino Linotype"/>
                <a:cs typeface="Palatino Linotype"/>
              </a:rPr>
              <a:t>:</a:t>
            </a:r>
            <a:endParaRPr baseline="13888" sz="15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81479" y="2431738"/>
            <a:ext cx="4985385" cy="56642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dmod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plm(diff(frate,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5)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5">
                <a:latin typeface="Cambria"/>
                <a:cs typeface="Cambria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diff(beertax,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5),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Fatalities,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model="pooling")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coef(dmod)</a:t>
            </a:r>
            <a:endParaRPr sz="800">
              <a:latin typeface="Courier New"/>
              <a:cs typeface="Courier New"/>
            </a:endParaRPr>
          </a:p>
          <a:p>
            <a:pPr algn="r" marR="294767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(Intercept)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diff(beertax,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5)</a:t>
            </a:r>
            <a:endParaRPr sz="800">
              <a:latin typeface="Courier New"/>
              <a:cs typeface="Courier New"/>
            </a:endParaRPr>
          </a:p>
          <a:p>
            <a:pPr algn="r" marR="2947670">
              <a:lnSpc>
                <a:spcPct val="100000"/>
              </a:lnSpc>
              <a:spcBef>
                <a:spcPts val="155"/>
              </a:spcBef>
              <a:tabLst>
                <a:tab pos="1031875" algn="l"/>
              </a:tabLst>
            </a:pPr>
            <a:r>
              <a:rPr dirty="0" sz="800" spc="-10">
                <a:latin typeface="Courier New"/>
                <a:cs typeface="Courier New"/>
              </a:rPr>
              <a:t>-0.02524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-0.95554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68766" y="3182915"/>
            <a:ext cx="4960620" cy="6330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Estimation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 </a:t>
            </a:r>
            <a:r>
              <a:rPr dirty="0" sz="1000" spc="-45">
                <a:latin typeface="Palatino Linotype"/>
                <a:cs typeface="Palatino Linotype"/>
              </a:rPr>
              <a:t>ﬁve-</a:t>
            </a:r>
            <a:r>
              <a:rPr dirty="0" sz="1000" spc="-40">
                <a:latin typeface="Palatino Linotype"/>
                <a:cs typeface="Palatino Linotype"/>
              </a:rPr>
              <a:t>year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differences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ﬁnally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yields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sensible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result: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after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controlling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 </a:t>
            </a:r>
            <a:r>
              <a:rPr dirty="0" sz="1000" spc="-10">
                <a:latin typeface="Palatino Linotype"/>
                <a:cs typeface="Palatino Linotype"/>
              </a:rPr>
              <a:t>state </a:t>
            </a:r>
            <a:r>
              <a:rPr dirty="0" sz="1000" spc="-40">
                <a:latin typeface="Palatino Linotype"/>
                <a:cs typeface="Palatino Linotype"/>
              </a:rPr>
              <a:t>heterogeneity,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higher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taxation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associated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lower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number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fatalities.</a:t>
            </a:r>
            <a:endParaRPr sz="1000">
              <a:latin typeface="Palatino Linotype"/>
              <a:cs typeface="Palatino Linotype"/>
            </a:endParaRPr>
          </a:p>
          <a:p>
            <a:pPr marL="12700" marR="5080" indent="107950">
              <a:lnSpc>
                <a:spcPts val="1200"/>
              </a:lnSpc>
              <a:spcBef>
                <a:spcPts val="30"/>
              </a:spcBef>
            </a:pP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discussed,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another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way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control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time-</a:t>
            </a:r>
            <a:r>
              <a:rPr dirty="0" sz="1000" spc="-30">
                <a:latin typeface="Palatino Linotype"/>
                <a:cs typeface="Palatino Linotype"/>
              </a:rPr>
              <a:t>invariant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unobservables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them </a:t>
            </a:r>
            <a:r>
              <a:rPr dirty="0" sz="1000" spc="-25">
                <a:latin typeface="Palatino Linotype"/>
                <a:cs typeface="Palatino Linotype"/>
              </a:rPr>
              <a:t>out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explicitly.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Separate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intercepts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could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easily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added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plain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20">
                <a:latin typeface="Calibri"/>
                <a:cs typeface="Calibri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formula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syntax: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81479" y="3985533"/>
            <a:ext cx="4985385" cy="70802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lsdv.fm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update(fm,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.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.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state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1)</a:t>
            </a:r>
            <a:endParaRPr sz="800">
              <a:latin typeface="Courier New"/>
              <a:cs typeface="Courier New"/>
            </a:endParaRPr>
          </a:p>
          <a:p>
            <a:pPr marL="24765" marR="288734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lsdvmod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lm(lsdv.fm,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Fatalities) coef(lsdvmod)[1]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beertax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-0.6559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581479" y="5680951"/>
            <a:ext cx="4985385" cy="1560195"/>
          </a:xfrm>
          <a:custGeom>
            <a:avLst/>
            <a:gdLst/>
            <a:ahLst/>
            <a:cxnLst/>
            <a:rect l="l" t="t" r="r" b="b"/>
            <a:pathLst>
              <a:path w="4985385" h="1560195">
                <a:moveTo>
                  <a:pt x="4985182" y="1418920"/>
                </a:moveTo>
                <a:lnTo>
                  <a:pt x="0" y="1418920"/>
                </a:lnTo>
                <a:lnTo>
                  <a:pt x="0" y="1559623"/>
                </a:lnTo>
                <a:lnTo>
                  <a:pt x="4985182" y="1559623"/>
                </a:lnTo>
                <a:lnTo>
                  <a:pt x="4985182" y="1418920"/>
                </a:lnTo>
                <a:close/>
              </a:path>
              <a:path w="4985385" h="1560195">
                <a:moveTo>
                  <a:pt x="4985182" y="1277188"/>
                </a:moveTo>
                <a:lnTo>
                  <a:pt x="0" y="1277188"/>
                </a:lnTo>
                <a:lnTo>
                  <a:pt x="0" y="1417891"/>
                </a:lnTo>
                <a:lnTo>
                  <a:pt x="4985182" y="1417891"/>
                </a:lnTo>
                <a:lnTo>
                  <a:pt x="4985182" y="1277188"/>
                </a:lnTo>
                <a:close/>
              </a:path>
              <a:path w="4985385" h="1560195">
                <a:moveTo>
                  <a:pt x="4985182" y="1135456"/>
                </a:moveTo>
                <a:lnTo>
                  <a:pt x="0" y="1135456"/>
                </a:lnTo>
                <a:lnTo>
                  <a:pt x="0" y="1276159"/>
                </a:lnTo>
                <a:lnTo>
                  <a:pt x="4985182" y="1276159"/>
                </a:lnTo>
                <a:lnTo>
                  <a:pt x="4985182" y="1135456"/>
                </a:lnTo>
                <a:close/>
              </a:path>
              <a:path w="4985385" h="1560195">
                <a:moveTo>
                  <a:pt x="4985182" y="708545"/>
                </a:moveTo>
                <a:lnTo>
                  <a:pt x="0" y="708545"/>
                </a:lnTo>
                <a:lnTo>
                  <a:pt x="0" y="845362"/>
                </a:lnTo>
                <a:lnTo>
                  <a:pt x="0" y="849249"/>
                </a:lnTo>
                <a:lnTo>
                  <a:pt x="0" y="993724"/>
                </a:lnTo>
                <a:lnTo>
                  <a:pt x="0" y="997610"/>
                </a:lnTo>
                <a:lnTo>
                  <a:pt x="0" y="1134427"/>
                </a:lnTo>
                <a:lnTo>
                  <a:pt x="4985182" y="1134427"/>
                </a:lnTo>
                <a:lnTo>
                  <a:pt x="4985182" y="997610"/>
                </a:lnTo>
                <a:lnTo>
                  <a:pt x="4985182" y="993724"/>
                </a:lnTo>
                <a:lnTo>
                  <a:pt x="4985182" y="849249"/>
                </a:lnTo>
                <a:lnTo>
                  <a:pt x="4985182" y="845362"/>
                </a:lnTo>
                <a:lnTo>
                  <a:pt x="4985182" y="708545"/>
                </a:lnTo>
                <a:close/>
              </a:path>
              <a:path w="4985385" h="1560195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1560195">
                <a:moveTo>
                  <a:pt x="4985182" y="425196"/>
                </a:moveTo>
                <a:lnTo>
                  <a:pt x="0" y="425196"/>
                </a:lnTo>
                <a:lnTo>
                  <a:pt x="0" y="565899"/>
                </a:lnTo>
                <a:lnTo>
                  <a:pt x="4985182" y="565899"/>
                </a:lnTo>
                <a:lnTo>
                  <a:pt x="4985182" y="425196"/>
                </a:lnTo>
                <a:close/>
              </a:path>
              <a:path w="4985385" h="1560195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156019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156019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68779" y="4878442"/>
            <a:ext cx="4961255" cy="33324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0650">
              <a:lnSpc>
                <a:spcPts val="12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numerically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but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supports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same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qualitative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conclusions.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200"/>
              </a:lnSpc>
              <a:spcBef>
                <a:spcPts val="35"/>
              </a:spcBef>
            </a:pPr>
            <a:r>
              <a:rPr dirty="0" sz="1000" spc="-45">
                <a:latin typeface="Palatino Linotype"/>
                <a:cs typeface="Palatino Linotype"/>
              </a:rPr>
              <a:t>Fixed</a:t>
            </a:r>
            <a:r>
              <a:rPr dirty="0" sz="1000" spc="-20">
                <a:latin typeface="Palatino Linotype"/>
                <a:cs typeface="Palatino Linotype"/>
              </a:rPr>
              <a:t> effects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>
                <a:latin typeface="Palatino Linotype"/>
                <a:cs typeface="Palatino Linotype"/>
              </a:rPr>
              <a:t>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yields</a:t>
            </a:r>
            <a:r>
              <a:rPr dirty="0" sz="1000" spc="-10">
                <a:latin typeface="Palatino Linotype"/>
                <a:cs typeface="Palatino Linotype"/>
              </a:rPr>
              <a:t> an </a:t>
            </a:r>
            <a:r>
              <a:rPr dirty="0" sz="1000" spc="-40">
                <a:latin typeface="Palatino Linotype"/>
                <a:cs typeface="Palatino Linotype"/>
              </a:rPr>
              <a:t>equivalent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result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compact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eﬃcient </a:t>
            </a:r>
            <a:r>
              <a:rPr dirty="0" sz="1000" spc="-125">
                <a:latin typeface="Palatino Linotype"/>
                <a:cs typeface="Palatino Linotype"/>
              </a:rPr>
              <a:t>way.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Specifying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ourier New"/>
                <a:cs typeface="Courier New"/>
              </a:rPr>
              <a:t>model</a:t>
            </a:r>
            <a:r>
              <a:rPr dirty="0" sz="1000" spc="-25">
                <a:latin typeface="Cambria"/>
                <a:cs typeface="Cambria"/>
              </a:rPr>
              <a:t>=</a:t>
            </a:r>
            <a:r>
              <a:rPr dirty="0" sz="1000" spc="-25">
                <a:latin typeface="Courier New"/>
                <a:cs typeface="Courier New"/>
              </a:rPr>
              <a:t>’within’</a:t>
            </a:r>
            <a:r>
              <a:rPr dirty="0" sz="1000" spc="-125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call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40">
                <a:latin typeface="Courier New"/>
                <a:cs typeface="Courier New"/>
              </a:rPr>
              <a:t>plm</a:t>
            </a:r>
            <a:r>
              <a:rPr dirty="0" sz="1000" spc="-10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necessary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because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this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estimation </a:t>
            </a:r>
            <a:r>
              <a:rPr dirty="0" sz="1000" spc="-35">
                <a:latin typeface="Palatino Linotype"/>
                <a:cs typeface="Palatino Linotype"/>
              </a:rPr>
              <a:t>method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default</a:t>
            </a:r>
            <a:r>
              <a:rPr dirty="0" sz="1000" spc="-20">
                <a:latin typeface="Palatino Linotype"/>
                <a:cs typeface="Palatino Linotype"/>
              </a:rPr>
              <a:t> one.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950">
              <a:latin typeface="Palatino Linotype"/>
              <a:cs typeface="Palatino Linotype"/>
            </a:endParaRPr>
          </a:p>
          <a:p>
            <a:pPr marL="37465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library("plm")</a:t>
            </a:r>
            <a:endParaRPr sz="800">
              <a:latin typeface="Courier New"/>
              <a:cs typeface="Courier New"/>
            </a:endParaRPr>
          </a:p>
          <a:p>
            <a:pPr marL="37465" marR="321500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femod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plm(fm,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Fatalities) coeftest(femod)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37465" marR="1999614" indent="485775">
              <a:lnSpc>
                <a:spcPct val="116799"/>
              </a:lnSpc>
              <a:tabLst>
                <a:tab pos="645160" algn="l"/>
                <a:tab pos="1374140" algn="l"/>
                <a:tab pos="1859914" algn="l"/>
              </a:tabLst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 beertax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 spc="-20">
                <a:latin typeface="Courier New"/>
                <a:cs typeface="Courier New"/>
              </a:rPr>
              <a:t>0.656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0.188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3.49</a:t>
            </a:r>
            <a:r>
              <a:rPr dirty="0" sz="800" spc="409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0.00056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--</a:t>
            </a:r>
            <a:r>
              <a:rPr dirty="0" sz="800" spc="-50">
                <a:latin typeface="Courier New"/>
                <a:cs typeface="Courier New"/>
              </a:rPr>
              <a:t>-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Signif.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codes: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0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0.05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'.'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1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700">
              <a:latin typeface="Courier New"/>
              <a:cs typeface="Courier New"/>
            </a:endParaRPr>
          </a:p>
          <a:p>
            <a:pPr algn="just" marL="12700" marR="5080" indent="107950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ﬁxed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requiring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only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minimal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assumptions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nature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heterogeneity,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 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simplest</a:t>
            </a:r>
            <a:r>
              <a:rPr dirty="0" sz="1000">
                <a:latin typeface="Palatino Linotype"/>
                <a:cs typeface="Palatino Linotype"/>
              </a:rPr>
              <a:t> and most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robust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speciﬁcations</a:t>
            </a:r>
            <a:r>
              <a:rPr dirty="0" sz="1000">
                <a:latin typeface="Palatino Linotype"/>
                <a:cs typeface="Palatino Linotype"/>
              </a:rPr>
              <a:t> in </a:t>
            </a:r>
            <a:r>
              <a:rPr dirty="0" sz="1000" spc="-20">
                <a:latin typeface="Palatino Linotype"/>
                <a:cs typeface="Palatino Linotype"/>
              </a:rPr>
              <a:t>panel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data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econometrics</a:t>
            </a:r>
            <a:r>
              <a:rPr dirty="0" sz="1000">
                <a:latin typeface="Palatino Linotype"/>
                <a:cs typeface="Palatino Linotype"/>
              </a:rPr>
              <a:t> and </a:t>
            </a:r>
            <a:r>
              <a:rPr dirty="0" sz="1000" spc="-10">
                <a:latin typeface="Palatino Linotype"/>
                <a:cs typeface="Palatino Linotype"/>
              </a:rPr>
              <a:t>often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benchmark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against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sophisticated,</a:t>
            </a:r>
            <a:r>
              <a:rPr dirty="0" sz="1000" spc="-10">
                <a:latin typeface="Palatino Linotype"/>
                <a:cs typeface="Palatino Linotype"/>
              </a:rPr>
              <a:t> 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possibly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eﬃcient,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compared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judged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applied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practice.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herefore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also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default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choice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basic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estimating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plm</a:t>
            </a:r>
            <a:r>
              <a:rPr dirty="0" sz="1000" spc="-2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638693" y="607782"/>
            <a:ext cx="5186680" cy="4400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014345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Count</a:t>
            </a:r>
            <a:r>
              <a:rPr dirty="0" sz="800" spc="-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Limited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Dependent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Variables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239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ﬁrst-</a:t>
            </a:r>
            <a:r>
              <a:rPr dirty="0" sz="1000" spc="-35">
                <a:latin typeface="Palatino Linotype"/>
                <a:cs typeface="Palatino Linotype"/>
              </a:rPr>
              <a:t>order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condition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-21367" sz="975" spc="-142" i="1">
                <a:latin typeface="Palatino Linotype"/>
                <a:cs typeface="Palatino Linotype"/>
              </a:rPr>
              <a:t>n</a:t>
            </a:r>
            <a:r>
              <a:rPr dirty="0" baseline="-21367" sz="975" spc="187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maximize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log-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likelihood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31912" y="1089286"/>
            <a:ext cx="3079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54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1000" spc="-12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r>
              <a:rPr dirty="0" u="sng" sz="1000" spc="-4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ln</a:t>
            </a:r>
            <a:r>
              <a:rPr dirty="0" u="sng" sz="1000" spc="-8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P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214120" y="1161948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011577" y="1271592"/>
            <a:ext cx="1536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134336" y="1344373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800020" y="1255791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317444" y="1183009"/>
            <a:ext cx="7067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26720" algn="l"/>
              </a:tabLst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530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041992" y="1109628"/>
            <a:ext cx="113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7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041992" y="1271592"/>
            <a:ext cx="838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4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100169" y="1344373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546848" y="1067683"/>
            <a:ext cx="831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54685" algn="l"/>
              </a:tabLst>
            </a:pPr>
            <a:r>
              <a:rPr dirty="0" sz="1000" spc="520">
                <a:latin typeface="Segoe UI Symbol"/>
                <a:cs typeface="Segoe UI Symbol"/>
              </a:rPr>
              <a:t>∑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509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613255" y="1360492"/>
            <a:ext cx="6959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5468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430384" y="1255791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374032" y="1183011"/>
            <a:ext cx="3867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95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659312" y="1637783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993526" y="1535826"/>
            <a:ext cx="635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0" i="1">
                <a:latin typeface="Palatino Linotype"/>
                <a:cs typeface="Palatino Linotype"/>
              </a:rPr>
              <a:t>y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966548" y="1589555"/>
            <a:ext cx="14033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i="1">
                <a:latin typeface="Palatino Linotype"/>
                <a:cs typeface="Palatino Linotype"/>
              </a:rPr>
              <a:t>t</a:t>
            </a:r>
            <a:r>
              <a:rPr dirty="0" sz="450" spc="245" i="1">
                <a:latin typeface="Palatino Linotype"/>
                <a:cs typeface="Palatino Linotype"/>
              </a:rPr>
              <a:t> </a:t>
            </a:r>
            <a:r>
              <a:rPr dirty="0" baseline="6172" sz="675" spc="-37" i="1">
                <a:latin typeface="Palatino Linotype"/>
                <a:cs typeface="Palatino Linotype"/>
              </a:rPr>
              <a:t>nt</a:t>
            </a:r>
            <a:endParaRPr baseline="6172" sz="675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1897072" y="1672564"/>
            <a:ext cx="209550" cy="0"/>
          </a:xfrm>
          <a:custGeom>
            <a:avLst/>
            <a:gdLst/>
            <a:ahLst/>
            <a:cxnLst/>
            <a:rect l="l" t="t" r="r" b="b"/>
            <a:pathLst>
              <a:path w="209550" h="0">
                <a:moveTo>
                  <a:pt x="0" y="0"/>
                </a:moveTo>
                <a:lnTo>
                  <a:pt x="209397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1937043" y="1692190"/>
            <a:ext cx="199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450" spc="-10" i="1">
                <a:latin typeface="Palatino Linotype"/>
                <a:cs typeface="Palatino Linotype"/>
              </a:rPr>
              <a:t>t</a:t>
            </a:r>
            <a:r>
              <a:rPr dirty="0" sz="450" spc="-45" i="1">
                <a:latin typeface="Palatino Linotype"/>
                <a:cs typeface="Palatino Linotype"/>
              </a:rPr>
              <a:t> </a:t>
            </a:r>
            <a:r>
              <a:rPr dirty="0" baseline="17094" sz="975" spc="-37" i="1">
                <a:latin typeface="Meiryo"/>
                <a:cs typeface="Meiryo"/>
              </a:rPr>
              <a:t/>
            </a:r>
            <a:r>
              <a:rPr dirty="0" baseline="6172" sz="675" spc="-37" i="1">
                <a:latin typeface="Palatino Linotype"/>
                <a:cs typeface="Palatino Linotype"/>
              </a:rPr>
              <a:t>nt</a:t>
            </a:r>
            <a:endParaRPr baseline="6172" sz="675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68778" y="1565002"/>
            <a:ext cx="15944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780"/>
              </a:lnSpc>
              <a:spcBef>
                <a:spcPts val="95"/>
              </a:spcBef>
              <a:tabLst>
                <a:tab pos="1552575" algn="l"/>
              </a:tabLst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implies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that: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365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r" marR="180340">
              <a:lnSpc>
                <a:spcPts val="360"/>
              </a:lnSpc>
            </a:pPr>
            <a:r>
              <a:rPr dirty="0" sz="650" spc="90">
                <a:latin typeface="Meiryo"/>
                <a:cs typeface="Meiryo"/>
              </a:rPr>
              <a:t>∑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676795" y="1748221"/>
            <a:ext cx="48526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Introducing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expression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(9.38)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summing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over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all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obtain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concentrated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68763" y="1900586"/>
            <a:ext cx="12687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log-</a:t>
            </a:r>
            <a:r>
              <a:rPr dirty="0" sz="1000" spc="-35">
                <a:latin typeface="Palatino Linotype"/>
                <a:cs typeface="Palatino Linotype"/>
              </a:rPr>
              <a:t>likelihood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function: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111013" y="2320157"/>
            <a:ext cx="18275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222375" algn="l"/>
                <a:tab pos="1493520" algn="l"/>
                <a:tab pos="1767205" algn="l"/>
              </a:tabLst>
            </a:pPr>
            <a:r>
              <a:rPr dirty="0" sz="650" spc="-20">
                <a:latin typeface="Palatino Linotype"/>
                <a:cs typeface="Palatino Linotype"/>
              </a:rPr>
              <a:t>conc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930887" y="2424967"/>
            <a:ext cx="12509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20967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916693" y="2247480"/>
            <a:ext cx="23907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2270" algn="l"/>
                <a:tab pos="1254760" algn="l"/>
                <a:tab pos="2320925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L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 i="1">
                <a:latin typeface="Palatino Linotype"/>
                <a:cs typeface="Palatino Linotype"/>
              </a:rPr>
              <a:t>y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x</a:t>
            </a:r>
            <a:r>
              <a:rPr dirty="0" sz="1000" spc="-7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395" i="1">
                <a:latin typeface="Meiryo"/>
                <a:cs typeface="Meiryo"/>
              </a:rPr>
              <a:t/>
            </a:r>
            <a:r>
              <a:rPr dirty="0" sz="1000" spc="1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–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6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15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75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281567" y="2320159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380673" y="2153650"/>
            <a:ext cx="1708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3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2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525601" y="2226431"/>
            <a:ext cx="1860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sz="650" spc="2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533723" y="2341556"/>
            <a:ext cx="939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872462" y="2132049"/>
            <a:ext cx="2160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01420" algn="l"/>
                <a:tab pos="1983739" algn="l"/>
              </a:tabLst>
            </a:pPr>
            <a:r>
              <a:rPr dirty="0" sz="1000" spc="520">
                <a:latin typeface="Segoe UI Symbol"/>
                <a:cs typeface="Segoe UI Symbol"/>
              </a:rPr>
              <a:t>∑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509">
                <a:latin typeface="Segoe UI Symbol"/>
                <a:cs typeface="Segoe UI Symbol"/>
              </a:rPr>
              <a:t>∑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520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470948" y="2424963"/>
            <a:ext cx="51815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452120" algn="l"/>
              </a:tabLst>
            </a:pPr>
            <a:r>
              <a:rPr dirty="0" baseline="4273" sz="975" i="1">
                <a:latin typeface="Palatino Linotype"/>
                <a:cs typeface="Palatino Linotype"/>
              </a:rPr>
              <a:t>t</a:t>
            </a:r>
            <a:r>
              <a:rPr dirty="0" baseline="4273" sz="975" spc="667" i="1">
                <a:latin typeface="Palatino Linotype"/>
                <a:cs typeface="Palatino Linotype"/>
              </a:rPr>
              <a:t> </a:t>
            </a:r>
            <a:r>
              <a:rPr dirty="0" baseline="8547" sz="975" spc="-52" i="1">
                <a:latin typeface="Palatino Linotype"/>
                <a:cs typeface="Palatino Linotype"/>
              </a:rPr>
              <a:t>nt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209691" y="2320153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380673" y="2253429"/>
            <a:ext cx="9810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1315" algn="l"/>
                <a:tab pos="660400" algn="l"/>
              </a:tabLst>
            </a:pPr>
            <a:r>
              <a:rPr dirty="0" sz="1000" spc="50">
                <a:latin typeface="Meiryo"/>
                <a:cs typeface="Meiryo"/>
              </a:rPr>
              <a:t>∑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baseline="2777" sz="1500" spc="195">
                <a:latin typeface="Cambria"/>
                <a:cs typeface="Cambria"/>
              </a:rPr>
              <a:t>–</a:t>
            </a:r>
            <a:r>
              <a:rPr dirty="0" baseline="2777" sz="1500">
                <a:latin typeface="Cambria"/>
                <a:cs typeface="Cambria"/>
              </a:rPr>
              <a:t>	</a:t>
            </a:r>
            <a:r>
              <a:rPr dirty="0" baseline="2777" sz="1500" spc="-60">
                <a:latin typeface="Palatino Linotype"/>
                <a:cs typeface="Palatino Linotype"/>
              </a:rPr>
              <a:t>ln</a:t>
            </a:r>
            <a:r>
              <a:rPr dirty="0" baseline="2777" sz="1500" spc="-127">
                <a:latin typeface="Palatino Linotype"/>
                <a:cs typeface="Palatino Linotype"/>
              </a:rPr>
              <a:t> </a:t>
            </a:r>
            <a:r>
              <a:rPr dirty="0" baseline="2777" sz="1500" i="1">
                <a:latin typeface="Palatino Linotype"/>
                <a:cs typeface="Palatino Linotype"/>
              </a:rPr>
              <a:t>y</a:t>
            </a:r>
            <a:r>
              <a:rPr dirty="0" baseline="2777" sz="1500" spc="547" i="1">
                <a:latin typeface="Palatino Linotype"/>
                <a:cs typeface="Palatino Linotype"/>
              </a:rPr>
              <a:t> </a:t>
            </a:r>
            <a:r>
              <a:rPr dirty="0" baseline="2777" sz="1500" spc="-75">
                <a:latin typeface="Cambria"/>
                <a:cs typeface="Cambria"/>
              </a:rPr>
              <a:t>!</a:t>
            </a:r>
            <a:endParaRPr baseline="2777" sz="1500">
              <a:latin typeface="Cambria"/>
              <a:cs typeface="Cambria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057074" y="2029631"/>
            <a:ext cx="2406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91080" algn="l"/>
              </a:tabLst>
            </a:pPr>
            <a:r>
              <a:rPr dirty="0" sz="1000" spc="310" i="1">
                <a:latin typeface="Meiryo"/>
                <a:cs typeface="Meiryo"/>
              </a:rPr>
              <a:t>(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880257" y="2864334"/>
            <a:ext cx="4527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670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057080" y="2468998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00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919235" y="2566354"/>
            <a:ext cx="3708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289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872483" y="2571525"/>
            <a:ext cx="463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70">
                <a:latin typeface="Segoe UI Symbol"/>
                <a:cs typeface="Segoe UI Symbol"/>
              </a:rPr>
              <a:t>∑</a:t>
            </a:r>
            <a:r>
              <a:rPr dirty="0" sz="1000" spc="695">
                <a:latin typeface="Segoe UI Symbol"/>
                <a:cs typeface="Segoe UI Symbol"/>
              </a:rPr>
              <a:t> </a:t>
            </a:r>
            <a:r>
              <a:rPr dirty="0" sz="1000" spc="-380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750648" y="2686857"/>
            <a:ext cx="88391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05790" algn="l"/>
              </a:tabLst>
            </a:pPr>
            <a:r>
              <a:rPr dirty="0" sz="1000" spc="-50">
                <a:latin typeface="Cambria"/>
                <a:cs typeface="Cambria"/>
              </a:rPr>
              <a:t>∝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50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644924" y="2593012"/>
            <a:ext cx="4533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0055" algn="l"/>
              </a:tabLst>
            </a:pPr>
            <a:r>
              <a:rPr dirty="0" u="sng" sz="1000" spc="2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000" spc="-52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10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	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851123" y="2665793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400208" y="2718519"/>
            <a:ext cx="3860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717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1000" spc="14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920385" y="2806865"/>
            <a:ext cx="939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760594" y="2783523"/>
            <a:ext cx="328295" cy="2298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25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280">
                <a:latin typeface="Palatino Linotype"/>
                <a:cs typeface="Palatino Linotype"/>
              </a:rPr>
              <a:t>  </a:t>
            </a:r>
            <a:r>
              <a:rPr dirty="0" baseline="4273" sz="975" spc="-37" i="1">
                <a:latin typeface="Palatino Linotype"/>
                <a:cs typeface="Palatino Linotype"/>
              </a:rPr>
              <a:t>nt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087951" y="2468995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0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5201345" y="2686850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(9.39)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530678" y="3035916"/>
            <a:ext cx="5036185" cy="4819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58750">
              <a:lnSpc>
                <a:spcPts val="1185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two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log-</a:t>
            </a:r>
            <a:r>
              <a:rPr dirty="0" sz="1000" spc="-30">
                <a:latin typeface="Palatino Linotype"/>
                <a:cs typeface="Palatino Linotype"/>
              </a:rPr>
              <a:t>likelihood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functions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(9.37)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(9.39)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proportional,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therefore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lead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endParaRPr sz="1000">
              <a:latin typeface="Palatino Linotype"/>
              <a:cs typeface="Palatino Linotype"/>
            </a:endParaRPr>
          </a:p>
          <a:p>
            <a:pPr algn="r" marR="366395">
              <a:lnSpc>
                <a:spcPts val="270"/>
              </a:lnSpc>
            </a:pPr>
            <a:r>
              <a:rPr dirty="0" sz="450" spc="-55" i="1">
                <a:latin typeface="Meiryo"/>
                <a:cs typeface="Meiryo"/>
              </a:rPr>
              <a:t>⊤</a:t>
            </a:r>
            <a:endParaRPr sz="450">
              <a:latin typeface="Meiryo"/>
              <a:cs typeface="Meiryo"/>
            </a:endParaRPr>
          </a:p>
          <a:p>
            <a:pPr marL="50800">
              <a:lnSpc>
                <a:spcPts val="944"/>
              </a:lnSpc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same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35" i="1">
                <a:latin typeface="Meiryo"/>
                <a:cs typeface="Meiryo"/>
              </a:rPr>
              <a:t/>
            </a:r>
            <a:r>
              <a:rPr dirty="0" sz="1000" spc="-235">
                <a:latin typeface="Palatino Linotype"/>
                <a:cs typeface="Palatino Linotype"/>
              </a:rPr>
              <a:t>.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Moreover,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logarithmic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link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chosen,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have: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25" i="1">
                <a:latin typeface="Meiryo"/>
                <a:cs typeface="Meiryo"/>
              </a:rPr>
              <a:t/>
            </a:r>
            <a:r>
              <a:rPr dirty="0" baseline="-21367" sz="975" spc="-187" i="1">
                <a:latin typeface="Palatino Linotype"/>
                <a:cs typeface="Palatino Linotype"/>
              </a:rPr>
              <a:t>nt</a:t>
            </a:r>
            <a:r>
              <a:rPr dirty="0" baseline="-21367" sz="975" spc="179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60" i="1">
                <a:latin typeface="Palatino Linotype"/>
                <a:cs typeface="Palatino Linotype"/>
              </a:rPr>
              <a:t>e</a:t>
            </a:r>
            <a:r>
              <a:rPr dirty="0" baseline="29914" sz="975" spc="-345" i="1">
                <a:latin typeface="Meiryo"/>
                <a:cs typeface="Meiryo"/>
              </a:rPr>
              <a:t/>
            </a:r>
            <a:r>
              <a:rPr dirty="0" baseline="29914" sz="975" spc="150" i="1">
                <a:latin typeface="Meiryo"/>
                <a:cs typeface="Meiryo"/>
              </a:rPr>
              <a:t> </a:t>
            </a:r>
            <a:r>
              <a:rPr dirty="0" baseline="29914" sz="975" i="1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47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endParaRPr sz="1000">
              <a:latin typeface="Palatino Linotype"/>
              <a:cs typeface="Palatino Linotype"/>
            </a:endParaRPr>
          </a:p>
          <a:p>
            <a:pPr marL="50165">
              <a:lnSpc>
                <a:spcPct val="100000"/>
              </a:lnSpc>
            </a:pPr>
            <a:r>
              <a:rPr dirty="0" sz="1000" spc="-40">
                <a:latin typeface="Palatino Linotype"/>
                <a:cs typeface="Palatino Linotype"/>
              </a:rPr>
              <a:t>likelihood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 case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proportional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891308" y="3609822"/>
            <a:ext cx="4679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2222" sz="1500">
                <a:latin typeface="Cambria"/>
                <a:cs typeface="Cambria"/>
              </a:rPr>
              <a:t>Π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04" i="1">
                <a:latin typeface="Palatino Linotype"/>
                <a:cs typeface="Palatino Linotype"/>
              </a:rPr>
              <a:t>  </a:t>
            </a:r>
            <a:r>
              <a:rPr dirty="0" baseline="-22222" sz="1500" spc="-37">
                <a:latin typeface="Cambria"/>
                <a:cs typeface="Cambria"/>
              </a:rPr>
              <a:t>Π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008019" y="3740443"/>
            <a:ext cx="4038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275">
                <a:latin typeface="Palatino Linotype"/>
                <a:cs typeface="Palatino Linotype"/>
              </a:rPr>
              <a:t>  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392521" y="3481582"/>
            <a:ext cx="120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45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553658" y="3542844"/>
            <a:ext cx="3136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82" i="1">
                <a:latin typeface="Palatino Linotype"/>
                <a:cs typeface="Palatino Linotype"/>
              </a:rPr>
              <a:t>e</a:t>
            </a:r>
            <a:r>
              <a:rPr dirty="0" sz="650" spc="-265" i="1">
                <a:latin typeface="Meiryo"/>
                <a:cs typeface="Meiryo"/>
              </a:rPr>
              <a:t/>
            </a:r>
            <a:r>
              <a:rPr dirty="0" baseline="30864" sz="675" spc="-52" i="1">
                <a:latin typeface="Meiryo"/>
                <a:cs typeface="Meiryo"/>
              </a:rPr>
              <a:t>⊤</a:t>
            </a:r>
            <a:r>
              <a:rPr dirty="0" sz="650" spc="20" i="1">
                <a:latin typeface="Palatino Linotype"/>
                <a:cs typeface="Palatino Linotype"/>
              </a:rPr>
              <a:t>x</a:t>
            </a:r>
            <a:r>
              <a:rPr dirty="0" baseline="-18518" sz="675" i="1">
                <a:latin typeface="Palatino Linotype"/>
                <a:cs typeface="Palatino Linotype"/>
              </a:rPr>
              <a:t>nt</a:t>
            </a:r>
            <a:endParaRPr baseline="-18518" sz="675">
              <a:latin typeface="Palatino Linotype"/>
              <a:cs typeface="Palatino Linotype"/>
            </a:endParaRPr>
          </a:p>
        </p:txBody>
      </p:sp>
      <p:sp>
        <p:nvSpPr>
          <p:cNvPr id="54" name="object 54" descr=""/>
          <p:cNvSpPr/>
          <p:nvPr/>
        </p:nvSpPr>
        <p:spPr>
          <a:xfrm>
            <a:off x="1515310" y="3768026"/>
            <a:ext cx="405130" cy="0"/>
          </a:xfrm>
          <a:custGeom>
            <a:avLst/>
            <a:gdLst/>
            <a:ahLst/>
            <a:cxnLst/>
            <a:rect l="l" t="t" r="r" b="b"/>
            <a:pathLst>
              <a:path w="405130" h="0">
                <a:moveTo>
                  <a:pt x="0" y="0"/>
                </a:moveTo>
                <a:lnTo>
                  <a:pt x="40473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 descr=""/>
          <p:cNvSpPr txBox="1"/>
          <p:nvPr/>
        </p:nvSpPr>
        <p:spPr>
          <a:xfrm>
            <a:off x="1502610" y="3667892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00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618165" y="3834628"/>
            <a:ext cx="533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655541" y="3756018"/>
            <a:ext cx="787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5" i="1">
                <a:latin typeface="Palatino Linotype"/>
                <a:cs typeface="Palatino Linotype"/>
              </a:rPr>
              <a:t>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756243" y="3765713"/>
            <a:ext cx="64769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55" i="1">
                <a:latin typeface="Meiryo"/>
                <a:cs typeface="Meiryo"/>
              </a:rPr>
              <a:t>⊤</a:t>
            </a:r>
            <a:endParaRPr sz="450">
              <a:latin typeface="Meiryo"/>
              <a:cs typeface="Meiryo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708578" y="3760675"/>
            <a:ext cx="1600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spc="175" i="1">
                <a:latin typeface="Meiryo"/>
                <a:cs typeface="Meiryo"/>
              </a:rPr>
              <a:t> </a:t>
            </a:r>
            <a:r>
              <a:rPr dirty="0" sz="650" spc="-60" i="1">
                <a:latin typeface="Palatino Linotype"/>
                <a:cs typeface="Palatino Linotype"/>
              </a:rPr>
              <a:t>x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842881" y="3810515"/>
            <a:ext cx="7556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5" i="1">
                <a:latin typeface="Palatino Linotype"/>
                <a:cs typeface="Palatino Linotype"/>
              </a:rPr>
              <a:t>nt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897034" y="3526614"/>
            <a:ext cx="2590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9444" sz="1500" spc="600">
                <a:latin typeface="Segoe UI Symbol"/>
                <a:cs typeface="Segoe UI Symbol"/>
              </a:rPr>
              <a:t>)</a:t>
            </a:r>
            <a:r>
              <a:rPr dirty="0" baseline="12820" sz="975" spc="-112" i="1">
                <a:latin typeface="Palatino Linotype"/>
                <a:cs typeface="Palatino Linotype"/>
              </a:rPr>
              <a:t>y</a:t>
            </a:r>
            <a:r>
              <a:rPr dirty="0" sz="450" spc="-10" i="1">
                <a:latin typeface="Palatino Linotype"/>
                <a:cs typeface="Palatino Linotype"/>
              </a:rPr>
              <a:t>nt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517987" y="3981071"/>
            <a:ext cx="5036185" cy="11182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63500" marR="30480" indent="-635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similar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likelihood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multinomial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logit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must choose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among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mutually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exclusive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alternatives.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difference</a:t>
            </a:r>
            <a:r>
              <a:rPr dirty="0" sz="1000" spc="-10">
                <a:latin typeface="Palatino Linotype"/>
                <a:cs typeface="Palatino Linotype"/>
              </a:rPr>
              <a:t> is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latter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02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</a:t>
            </a:r>
            <a:r>
              <a:rPr dirty="0" sz="1000" spc="-25">
                <a:latin typeface="Palatino Linotype"/>
                <a:cs typeface="Palatino Linotype"/>
              </a:rPr>
              <a:t>either </a:t>
            </a:r>
            <a:r>
              <a:rPr dirty="0" sz="1000" spc="-50">
                <a:latin typeface="Palatino Linotype"/>
                <a:cs typeface="Palatino Linotype"/>
              </a:rPr>
              <a:t>equal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baseline="38888" sz="1500">
                <a:latin typeface="Segoe UI Symbol"/>
                <a:cs typeface="Segoe UI Symbol"/>
              </a:rPr>
              <a:t>∑</a:t>
            </a:r>
            <a:r>
              <a:rPr dirty="0" baseline="-25641" sz="975" i="1">
                <a:latin typeface="Palatino Linotype"/>
                <a:cs typeface="Palatino Linotype"/>
              </a:rPr>
              <a:t>t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7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our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context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each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02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natural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integer.</a:t>
            </a:r>
            <a:endParaRPr sz="1000">
              <a:latin typeface="Palatino Linotype"/>
              <a:cs typeface="Palatino Linotype"/>
            </a:endParaRPr>
          </a:p>
          <a:p>
            <a:pPr marL="62865">
              <a:lnSpc>
                <a:spcPct val="100000"/>
              </a:lnSpc>
              <a:spcBef>
                <a:spcPts val="1510"/>
              </a:spcBef>
            </a:pPr>
            <a:r>
              <a:rPr dirty="0" sz="900" b="1">
                <a:latin typeface="Calibri"/>
                <a:cs typeface="Calibri"/>
              </a:rPr>
              <a:t>9.3.2.2</a:t>
            </a:r>
            <a:r>
              <a:rPr dirty="0" sz="900" spc="310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Negbin</a:t>
            </a:r>
            <a:r>
              <a:rPr dirty="0" sz="900" spc="15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Model</a:t>
            </a:r>
            <a:endParaRPr sz="900">
              <a:latin typeface="Calibri"/>
              <a:cs typeface="Calibri"/>
            </a:endParaRPr>
          </a:p>
          <a:p>
            <a:pPr algn="just" marL="62865" marR="29845">
              <a:lnSpc>
                <a:spcPct val="100000"/>
              </a:lnSpc>
              <a:spcBef>
                <a:spcPts val="20"/>
              </a:spcBef>
            </a:pP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man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(1984)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gBin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j</a:t>
            </a:r>
            <a:r>
              <a:rPr dirty="0" sz="1000" spc="-3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low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hout </a:t>
            </a:r>
            <a:r>
              <a:rPr dirty="0" sz="1000" spc="-35">
                <a:latin typeface="Palatino Linotype"/>
                <a:cs typeface="Palatino Linotype"/>
              </a:rPr>
              <a:t>demonstr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bility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087133" y="5353901"/>
            <a:ext cx="5943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30504" algn="l"/>
                <a:tab pos="53467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916705" y="5281121"/>
            <a:ext cx="9702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P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1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10" i="1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27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018223" y="5160624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963588" y="5165794"/>
            <a:ext cx="1841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70">
                <a:latin typeface="Segoe UI Symbol"/>
                <a:cs typeface="Segoe UI Symbol"/>
              </a:rPr>
              <a:t>∏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983134" y="5458603"/>
            <a:ext cx="1581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356318" y="5442485"/>
            <a:ext cx="3987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1115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861407" y="5063385"/>
            <a:ext cx="12693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153795" algn="l"/>
              </a:tabLst>
            </a:pPr>
            <a:r>
              <a:rPr dirty="0" sz="1000" spc="450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45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467307" y="5260066"/>
            <a:ext cx="12382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95275" algn="l"/>
                <a:tab pos="891540" algn="l"/>
                <a:tab pos="117856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171380" y="5187285"/>
            <a:ext cx="1788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82344" algn="l"/>
              </a:tabLst>
            </a:pPr>
            <a:r>
              <a:rPr dirty="0" u="sng" sz="1000" spc="5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6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Г(</a:t>
            </a:r>
            <a:r>
              <a:rPr dirty="0" u="sng" sz="1000" spc="-6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1000" spc="4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r>
              <a:rPr dirty="0" u="sng" sz="10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+</a:t>
            </a:r>
            <a:r>
              <a:rPr dirty="0" u="sng" sz="1000" spc="2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y</a:t>
            </a:r>
            <a:r>
              <a:rPr dirty="0" u="sng" sz="1000" spc="4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)</a:t>
            </a:r>
            <a:r>
              <a:rPr dirty="0" u="sng" sz="1000" spc="509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Г(Λ</a:t>
            </a:r>
            <a:r>
              <a:rPr dirty="0" u="sng" sz="1000" spc="18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)Г(</a:t>
            </a: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Y</a:t>
            </a:r>
            <a:r>
              <a:rPr dirty="0" u="sng" sz="1000" spc="36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+</a:t>
            </a:r>
            <a:r>
              <a:rPr dirty="0" u="sng" sz="1000" spc="-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000" spc="-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-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3457484" y="5442485"/>
            <a:ext cx="3435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8321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171380" y="5369704"/>
            <a:ext cx="16776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92835" algn="l"/>
              </a:tabLst>
            </a:pPr>
            <a:r>
              <a:rPr dirty="0" sz="1000" spc="-90">
                <a:latin typeface="Cambria"/>
                <a:cs typeface="Cambria"/>
              </a:rPr>
              <a:t>Г(</a:t>
            </a:r>
            <a:r>
              <a:rPr dirty="0" sz="1000" spc="-90" i="1">
                <a:latin typeface="Meiryo"/>
                <a:cs typeface="Meiryo"/>
              </a:rPr>
              <a:t/>
            </a:r>
            <a:r>
              <a:rPr dirty="0" sz="1000" spc="19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)Г(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47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Г(Λ</a:t>
            </a:r>
            <a:r>
              <a:rPr dirty="0" sz="1000" spc="42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7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5201345" y="5281127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(9.40)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568775" y="5961555"/>
            <a:ext cx="4960620" cy="862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lvl="2" marL="401955" indent="-389890">
              <a:lnSpc>
                <a:spcPct val="100000"/>
              </a:lnSpc>
              <a:spcBef>
                <a:spcPts val="95"/>
              </a:spcBef>
              <a:buAutoNum type="arabicPeriod" startAt="3"/>
              <a:tabLst>
                <a:tab pos="402590" algn="l"/>
              </a:tabLst>
            </a:pPr>
            <a:r>
              <a:rPr dirty="0" sz="1000" b="1">
                <a:latin typeface="Calibri"/>
                <a:cs typeface="Calibri"/>
              </a:rPr>
              <a:t>Random</a:t>
            </a:r>
            <a:r>
              <a:rPr dirty="0" sz="1000" spc="4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Effects</a:t>
            </a:r>
            <a:r>
              <a:rPr dirty="0" sz="1000" spc="6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Models</a:t>
            </a:r>
            <a:endParaRPr sz="1000">
              <a:latin typeface="Calibri"/>
              <a:cs typeface="Calibri"/>
            </a:endParaRPr>
          </a:p>
          <a:p>
            <a:pPr lvl="3" marL="450850" indent="-438784">
              <a:lnSpc>
                <a:spcPct val="100000"/>
              </a:lnSpc>
              <a:spcBef>
                <a:spcPts val="695"/>
              </a:spcBef>
              <a:buAutoNum type="arabicPeriod"/>
              <a:tabLst>
                <a:tab pos="451484" algn="l"/>
              </a:tabLst>
            </a:pPr>
            <a:r>
              <a:rPr dirty="0" sz="900" b="1">
                <a:latin typeface="Calibri"/>
                <a:cs typeface="Calibri"/>
              </a:rPr>
              <a:t>The</a:t>
            </a:r>
            <a:r>
              <a:rPr dirty="0" sz="900" spc="4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Poisson</a:t>
            </a:r>
            <a:r>
              <a:rPr dirty="0" sz="900" spc="50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Model</a:t>
            </a:r>
            <a:endParaRPr sz="900">
              <a:latin typeface="Calibri"/>
              <a:cs typeface="Calibri"/>
            </a:endParaRPr>
          </a:p>
          <a:p>
            <a:pPr algn="just" marL="12700" marR="5080">
              <a:lnSpc>
                <a:spcPct val="100000"/>
              </a:lnSpc>
              <a:spcBef>
                <a:spcPts val="20"/>
              </a:spcBef>
            </a:pP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man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(1984)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b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5" i="1">
                <a:latin typeface="Palatino Linotype"/>
                <a:cs typeface="Palatino Linotype"/>
              </a:rPr>
              <a:t>t</a:t>
            </a:r>
            <a:r>
              <a:rPr dirty="0" sz="1000" spc="-50" i="1">
                <a:latin typeface="Palatino Linotype"/>
                <a:cs typeface="Palatino Linotype"/>
              </a:rPr>
              <a:t>w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15" i="1">
                <a:latin typeface="Palatino Linotype"/>
                <a:cs typeface="Palatino Linotype"/>
              </a:rPr>
              <a:t>n</a:t>
            </a:r>
            <a:r>
              <a:rPr dirty="0" sz="1000" spc="-6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ting 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biliti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(9.33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9</a:t>
            </a:r>
            <a:r>
              <a:rPr dirty="0" sz="1000" spc="-10">
                <a:latin typeface="Palatino Linotype"/>
                <a:cs typeface="Palatino Linotype"/>
              </a:rPr>
              <a:t>.34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iv</a:t>
            </a:r>
            <a:r>
              <a:rPr dirty="0" sz="1000" spc="-6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ly).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mma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bution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50">
                <a:latin typeface="Palatino Linotype"/>
                <a:cs typeface="Palatino Linotype"/>
              </a:rPr>
              <a:t>made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llo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densit</a:t>
            </a:r>
            <a:r>
              <a:rPr dirty="0" sz="1000" spc="-2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6" name="object 76" descr=""/>
          <p:cNvSpPr/>
          <p:nvPr/>
        </p:nvSpPr>
        <p:spPr>
          <a:xfrm>
            <a:off x="1542171" y="7059409"/>
            <a:ext cx="223520" cy="0"/>
          </a:xfrm>
          <a:custGeom>
            <a:avLst/>
            <a:gdLst/>
            <a:ahLst/>
            <a:cxnLst/>
            <a:rect l="l" t="t" r="r" b="b"/>
            <a:pathLst>
              <a:path w="223519" h="0">
                <a:moveTo>
                  <a:pt x="0" y="0"/>
                </a:moveTo>
                <a:lnTo>
                  <a:pt x="22334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" name="object 77" descr=""/>
          <p:cNvSpPr txBox="1"/>
          <p:nvPr/>
        </p:nvSpPr>
        <p:spPr>
          <a:xfrm>
            <a:off x="1529471" y="7040427"/>
            <a:ext cx="2489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Cambria"/>
                <a:cs typeface="Cambria"/>
              </a:rPr>
              <a:t>Г(</a:t>
            </a:r>
            <a:r>
              <a:rPr dirty="0" sz="1000" spc="-20" i="1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891306" y="6875244"/>
            <a:ext cx="1196340" cy="25400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770890">
              <a:lnSpc>
                <a:spcPts val="680"/>
              </a:lnSpc>
              <a:spcBef>
                <a:spcPts val="120"/>
              </a:spcBef>
            </a:pPr>
            <a:r>
              <a:rPr dirty="0" sz="650" spc="40" i="1">
                <a:latin typeface="Palatino Linotype"/>
                <a:cs typeface="Palatino Linotype"/>
              </a:rPr>
              <a:t>b</a:t>
            </a:r>
            <a:endParaRPr sz="650">
              <a:latin typeface="Palatino Linotype"/>
              <a:cs typeface="Palatino Linotype"/>
            </a:endParaRPr>
          </a:p>
          <a:p>
            <a:pPr marL="38100">
              <a:lnSpc>
                <a:spcPts val="1100"/>
              </a:lnSpc>
              <a:tabLst>
                <a:tab pos="1096010" algn="l"/>
              </a:tabLst>
            </a:pPr>
            <a:r>
              <a:rPr dirty="0" sz="1000" spc="-20" i="1">
                <a:latin typeface="Palatino Linotype"/>
                <a:cs typeface="Palatino Linotype"/>
              </a:rPr>
              <a:t>f</a:t>
            </a:r>
            <a:r>
              <a:rPr dirty="0" sz="1000" spc="-60" i="1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65" i="1">
                <a:latin typeface="Palatino Linotype"/>
                <a:cs typeface="Palatino Linotype"/>
              </a:rPr>
              <a:t>x</a:t>
            </a:r>
            <a:r>
              <a:rPr dirty="0" sz="1000" spc="-65" i="1">
                <a:latin typeface="Meiryo"/>
                <a:cs typeface="Meiryo"/>
              </a:rPr>
              <a:t>,</a:t>
            </a:r>
            <a:r>
              <a:rPr dirty="0" sz="1000" spc="-170" i="1">
                <a:latin typeface="Meiryo"/>
                <a:cs typeface="Meiryo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a</a:t>
            </a:r>
            <a:r>
              <a:rPr dirty="0" sz="1000" spc="-10" i="1">
                <a:latin typeface="Meiryo"/>
                <a:cs typeface="Meiryo"/>
              </a:rPr>
              <a:t>,</a:t>
            </a:r>
            <a:r>
              <a:rPr dirty="0" sz="1000" spc="-170" i="1">
                <a:latin typeface="Meiryo"/>
                <a:cs typeface="Meiryo"/>
              </a:rPr>
              <a:t> </a:t>
            </a:r>
            <a:r>
              <a:rPr dirty="0" sz="1000" spc="65" i="1">
                <a:latin typeface="Palatino Linotype"/>
                <a:cs typeface="Palatino Linotype"/>
              </a:rPr>
              <a:t>b</a:t>
            </a:r>
            <a:r>
              <a:rPr dirty="0" sz="1000" spc="65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200">
                <a:latin typeface="Cambria"/>
                <a:cs typeface="Cambria"/>
              </a:rPr>
              <a:t>  </a:t>
            </a:r>
            <a:r>
              <a:rPr dirty="0" baseline="33333" sz="1500" spc="120" i="1">
                <a:latin typeface="Palatino Linotype"/>
                <a:cs typeface="Palatino Linotype"/>
              </a:rPr>
              <a:t>a</a:t>
            </a:r>
            <a:r>
              <a:rPr dirty="0" baseline="33333" sz="1500" spc="345" i="1">
                <a:latin typeface="Palatino Linotype"/>
                <a:cs typeface="Palatino Linotype"/>
              </a:rPr>
              <a:t>  </a:t>
            </a:r>
            <a:r>
              <a:rPr dirty="0" sz="1000" spc="-50" i="1">
                <a:latin typeface="Palatino Linotype"/>
                <a:cs typeface="Palatino Linotype"/>
              </a:rPr>
              <a:t>e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821050" y="6942328"/>
            <a:ext cx="3860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70">
                <a:latin typeface="Cambria"/>
                <a:cs typeface="Cambria"/>
              </a:rPr>
              <a:t>–</a:t>
            </a:r>
            <a:r>
              <a:rPr dirty="0" sz="650" spc="70" i="1">
                <a:latin typeface="Palatino Linotype"/>
                <a:cs typeface="Palatino Linotype"/>
              </a:rPr>
              <a:t>ax</a:t>
            </a:r>
            <a:r>
              <a:rPr dirty="0" sz="650" spc="375" i="1">
                <a:latin typeface="Palatino Linotype"/>
                <a:cs typeface="Palatino Linotype"/>
              </a:rPr>
              <a:t> </a:t>
            </a:r>
            <a:r>
              <a:rPr dirty="0" sz="650" spc="35" i="1">
                <a:latin typeface="Palatino Linotype"/>
                <a:cs typeface="Palatino Linotype"/>
              </a:rPr>
              <a:t>b</a:t>
            </a:r>
            <a:r>
              <a:rPr dirty="0" sz="650" spc="35">
                <a:latin typeface="Cambria"/>
                <a:cs typeface="Cambria"/>
              </a:rPr>
              <a:t>–</a:t>
            </a:r>
            <a:r>
              <a:rPr dirty="0" sz="650" spc="3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568775" y="7249253"/>
            <a:ext cx="261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with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891306" y="7537627"/>
            <a:ext cx="52133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Г(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120">
                <a:latin typeface="Cambria"/>
                <a:cs typeface="Cambria"/>
              </a:rPr>
              <a:t> </a:t>
            </a:r>
            <a:r>
              <a:rPr dirty="0" baseline="-33333" sz="1500" spc="382">
                <a:latin typeface="Arial"/>
                <a:cs typeface="Arial"/>
              </a:rPr>
              <a:t>∫</a:t>
            </a:r>
            <a:endParaRPr baseline="-33333" sz="1500">
              <a:latin typeface="Arial"/>
              <a:cs typeface="Arial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431055" y="7435421"/>
            <a:ext cx="1631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5">
                <a:latin typeface="Cambria"/>
                <a:cs typeface="Cambria"/>
              </a:rPr>
              <a:t>+∞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568773" y="7665512"/>
            <a:ext cx="4160520" cy="353695"/>
          </a:xfrm>
          <a:prstGeom prst="rect">
            <a:avLst/>
          </a:prstGeom>
        </p:spPr>
        <p:txBody>
          <a:bodyPr wrap="square" lIns="0" tIns="45085" rIns="0" bIns="0" rtlCol="0" vert="horz">
            <a:spAutoFit/>
          </a:bodyPr>
          <a:lstStyle/>
          <a:p>
            <a:pPr marL="805180">
              <a:lnSpc>
                <a:spcPct val="100000"/>
              </a:lnSpc>
              <a:spcBef>
                <a:spcPts val="355"/>
              </a:spcBef>
            </a:pPr>
            <a:r>
              <a:rPr dirty="0" sz="650" spc="10">
                <a:latin typeface="Palatino Linotype"/>
                <a:cs typeface="Palatino Linotype"/>
              </a:rPr>
              <a:t>0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45"/>
              </a:spcBef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gamma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expected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value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respectively: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570592" y="7486995"/>
            <a:ext cx="5264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2222" sz="1500" spc="75" i="1">
                <a:latin typeface="Palatino Linotype"/>
                <a:cs typeface="Palatino Linotype"/>
              </a:rPr>
              <a:t>t</a:t>
            </a:r>
            <a:r>
              <a:rPr dirty="0" sz="650" spc="50" i="1">
                <a:latin typeface="Palatino Linotype"/>
                <a:cs typeface="Palatino Linotype"/>
              </a:rPr>
              <a:t>z</a:t>
            </a:r>
            <a:r>
              <a:rPr dirty="0" sz="650" spc="50">
                <a:latin typeface="Cambria"/>
                <a:cs typeface="Cambria"/>
              </a:rPr>
              <a:t>–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r>
              <a:rPr dirty="0" baseline="-22222" sz="1500" spc="75" i="1">
                <a:latin typeface="Palatino Linotype"/>
                <a:cs typeface="Palatino Linotype"/>
              </a:rPr>
              <a:t>e</a:t>
            </a:r>
            <a:r>
              <a:rPr dirty="0" sz="650" spc="50">
                <a:latin typeface="Cambria"/>
                <a:cs typeface="Cambria"/>
              </a:rPr>
              <a:t>–</a:t>
            </a:r>
            <a:r>
              <a:rPr dirty="0" sz="650" spc="50" i="1">
                <a:latin typeface="Palatino Linotype"/>
                <a:cs typeface="Palatino Linotype"/>
              </a:rPr>
              <a:t>t</a:t>
            </a:r>
            <a:r>
              <a:rPr dirty="0" sz="650" spc="-60" i="1">
                <a:latin typeface="Palatino Linotype"/>
                <a:cs typeface="Palatino Linotype"/>
              </a:rPr>
              <a:t> </a:t>
            </a:r>
            <a:r>
              <a:rPr dirty="0" baseline="-22222" sz="1500" spc="-37" i="1">
                <a:latin typeface="Palatino Linotype"/>
                <a:cs typeface="Palatino Linotype"/>
              </a:rPr>
              <a:t>dt</a:t>
            </a:r>
            <a:endParaRPr baseline="-22222" sz="1500">
              <a:latin typeface="Palatino Linotype"/>
              <a:cs typeface="Palatino Linotype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1305900" y="8220461"/>
            <a:ext cx="92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5" i="1">
                <a:latin typeface="Palatino Linotype"/>
                <a:cs typeface="Palatino Linotype"/>
              </a:rPr>
              <a:t>a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891308" y="8131996"/>
            <a:ext cx="13169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185">
                <a:latin typeface="Cambria"/>
                <a:cs typeface="Cambria"/>
              </a:rPr>
              <a:t> </a:t>
            </a:r>
            <a:r>
              <a:rPr dirty="0" u="sng" baseline="33333" sz="15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b</a:t>
            </a:r>
            <a:r>
              <a:rPr dirty="0" baseline="33333" sz="1500" spc="262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V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>
                <a:latin typeface="Cambria"/>
                <a:cs typeface="Cambria"/>
              </a:rPr>
              <a:t>) =</a:t>
            </a:r>
            <a:r>
              <a:rPr dirty="0" sz="1000" spc="175">
                <a:latin typeface="Cambria"/>
                <a:cs typeface="Cambria"/>
              </a:rPr>
              <a:t> </a:t>
            </a:r>
            <a:r>
              <a:rPr dirty="0" u="sng" baseline="33333" sz="1500" spc="-8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333" sz="1500" spc="-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b</a:t>
            </a:r>
            <a:endParaRPr baseline="33333" sz="1500">
              <a:latin typeface="Palatino Linotype"/>
              <a:cs typeface="Palatino Linotype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2041395" y="8185714"/>
            <a:ext cx="1866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3888" sz="1500" spc="-37" i="1">
                <a:latin typeface="Palatino Linotype"/>
                <a:cs typeface="Palatino Linotype"/>
              </a:rPr>
              <a:t>a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58664" y="607782"/>
            <a:ext cx="5269230" cy="9137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240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308610" marR="17780" indent="107950">
              <a:lnSpc>
                <a:spcPct val="100000"/>
              </a:lnSpc>
            </a:pP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ains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lue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ide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iﬁ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en </a:t>
            </a:r>
            <a:r>
              <a:rPr dirty="0" sz="1000" spc="-60">
                <a:latin typeface="Palatino Linotype"/>
                <a:cs typeface="Palatino Linotype"/>
              </a:rPr>
              <a:t>sup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hout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pli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85" i="1">
                <a:latin typeface="Palatino Linotype"/>
                <a:cs typeface="Palatino Linotype"/>
              </a:rPr>
              <a:t>a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amma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bution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eno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20">
                <a:latin typeface="Palatino Linotype"/>
                <a:cs typeface="Palatino Linotype"/>
              </a:rPr>
              <a:t>):</a:t>
            </a:r>
            <a:endParaRPr sz="1000">
              <a:latin typeface="Palatino Linotype"/>
              <a:cs typeface="Palatino Linotype"/>
            </a:endParaRPr>
          </a:p>
          <a:p>
            <a:pPr marL="1096645">
              <a:lnSpc>
                <a:spcPct val="100000"/>
              </a:lnSpc>
              <a:spcBef>
                <a:spcPts val="135"/>
              </a:spcBef>
            </a:pPr>
            <a:r>
              <a:rPr dirty="0" baseline="-19444" sz="1500" spc="-675" i="1">
                <a:latin typeface="Meiryo"/>
                <a:cs typeface="Meiryo"/>
              </a:rPr>
              <a:t/>
            </a:r>
            <a:r>
              <a:rPr dirty="0" sz="650" spc="-4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1300764" y="1569123"/>
            <a:ext cx="222250" cy="0"/>
          </a:xfrm>
          <a:custGeom>
            <a:avLst/>
            <a:gdLst/>
            <a:ahLst/>
            <a:cxnLst/>
            <a:rect l="l" t="t" r="r" b="b"/>
            <a:pathLst>
              <a:path w="222250" h="0">
                <a:moveTo>
                  <a:pt x="0" y="0"/>
                </a:moveTo>
                <a:lnTo>
                  <a:pt x="222199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902750" y="1461559"/>
            <a:ext cx="9239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35000" algn="l"/>
                <a:tab pos="843915" algn="l"/>
              </a:tabLst>
            </a:pPr>
            <a:r>
              <a:rPr dirty="0" sz="1000" spc="-20" i="1">
                <a:latin typeface="Palatino Linotype"/>
                <a:cs typeface="Palatino Linotype"/>
              </a:rPr>
              <a:t>f</a:t>
            </a:r>
            <a:r>
              <a:rPr dirty="0" sz="1000" spc="-50" i="1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Cambria"/>
                <a:cs typeface="Cambria"/>
              </a:rPr>
              <a:t>(</a:t>
            </a:r>
            <a:r>
              <a:rPr dirty="0" sz="1000" spc="-385" i="1">
                <a:latin typeface="Meiryo"/>
                <a:cs typeface="Meiryo"/>
              </a:rPr>
              <a:t/>
            </a:r>
            <a:r>
              <a:rPr dirty="0" sz="1000" spc="10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e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5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578502" y="1452043"/>
            <a:ext cx="3975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20">
                <a:latin typeface="Cambria"/>
                <a:cs typeface="Cambria"/>
              </a:rPr>
              <a:t>−</a:t>
            </a:r>
            <a:r>
              <a:rPr dirty="0" sz="650" spc="-204" i="1">
                <a:latin typeface="Meiryo"/>
                <a:cs typeface="Meiryo"/>
              </a:rPr>
              <a:t/>
            </a:r>
            <a:r>
              <a:rPr dirty="0" sz="650" spc="-229" i="1">
                <a:latin typeface="Meiryo"/>
                <a:cs typeface="Meiryo"/>
              </a:rPr>
              <a:t/>
            </a:r>
            <a:r>
              <a:rPr dirty="0" sz="650" spc="204" i="1">
                <a:latin typeface="Meiryo"/>
                <a:cs typeface="Meiryo"/>
              </a:rPr>
              <a:t> </a:t>
            </a:r>
            <a:r>
              <a:rPr dirty="0" sz="650" spc="-310" i="1">
                <a:latin typeface="Meiryo"/>
                <a:cs typeface="Meiryo"/>
              </a:rPr>
              <a:t/>
            </a:r>
            <a:r>
              <a:rPr dirty="0" sz="650" spc="85">
                <a:latin typeface="Cambria"/>
                <a:cs typeface="Cambria"/>
              </a:rPr>
              <a:t>−</a:t>
            </a:r>
            <a:r>
              <a:rPr dirty="0" sz="650" spc="-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54827" y="1505032"/>
            <a:ext cx="4960620" cy="571500"/>
          </a:xfrm>
          <a:prstGeom prst="rect">
            <a:avLst/>
          </a:prstGeom>
        </p:spPr>
        <p:txBody>
          <a:bodyPr wrap="square" lIns="0" tIns="57150" rIns="0" bIns="0" rtlCol="0" vert="horz">
            <a:spAutoFit/>
          </a:bodyPr>
          <a:lstStyle/>
          <a:p>
            <a:pPr marL="745490">
              <a:lnSpc>
                <a:spcPct val="100000"/>
              </a:lnSpc>
              <a:spcBef>
                <a:spcPts val="450"/>
              </a:spcBef>
            </a:pPr>
            <a:r>
              <a:rPr dirty="0" sz="1000" spc="55">
                <a:latin typeface="Cambria"/>
                <a:cs typeface="Cambria"/>
              </a:rPr>
              <a:t>Г(</a:t>
            </a:r>
            <a:r>
              <a:rPr dirty="0" sz="1000" spc="-390" i="1">
                <a:latin typeface="Meiryo"/>
                <a:cs typeface="Meiryo"/>
              </a:rPr>
              <a:t/>
            </a:r>
            <a:r>
              <a:rPr dirty="0" sz="1000" spc="-1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12700" marR="5080" indent="107950">
              <a:lnSpc>
                <a:spcPct val="100000"/>
              </a:lnSpc>
              <a:spcBef>
                <a:spcPts val="350"/>
              </a:spcBef>
            </a:pPr>
            <a:r>
              <a:rPr dirty="0" sz="1000" spc="-30">
                <a:latin typeface="Palatino Linotype"/>
                <a:cs typeface="Palatino Linotype"/>
              </a:rPr>
              <a:t>Integrating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out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conditional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probabilities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(9.33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9.34),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obtain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unconditional </a:t>
            </a:r>
            <a:r>
              <a:rPr dirty="0" sz="1000" spc="-35">
                <a:latin typeface="Palatino Linotype"/>
                <a:cs typeface="Palatino Linotype"/>
              </a:rPr>
              <a:t>probabilities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random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821617" y="2109494"/>
            <a:ext cx="1631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5">
                <a:latin typeface="Cambria"/>
                <a:cs typeface="Cambria"/>
              </a:rPr>
              <a:t>+∞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752124" y="2369184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0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175948" y="2284372"/>
            <a:ext cx="2317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8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77363" y="2211701"/>
            <a:ext cx="23234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121410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Cambria"/>
                <a:cs typeface="Cambria"/>
              </a:rPr>
              <a:t>(</a:t>
            </a:r>
            <a:r>
              <a:rPr dirty="0" sz="1000" spc="-25" i="1">
                <a:latin typeface="Palatino Linotype"/>
                <a:cs typeface="Palatino Linotype"/>
              </a:rPr>
              <a:t>Y</a:t>
            </a:r>
            <a:r>
              <a:rPr dirty="0" baseline="-21367" sz="975" spc="-37" i="1">
                <a:latin typeface="Palatino Linotype"/>
                <a:cs typeface="Palatino Linotype"/>
              </a:rPr>
              <a:t>n</a:t>
            </a:r>
            <a:r>
              <a:rPr dirty="0" baseline="-21367" sz="975" spc="187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z</a:t>
            </a:r>
            <a:r>
              <a:rPr dirty="0" baseline="-21367" sz="975" spc="-44" i="1">
                <a:latin typeface="Palatino Linotype"/>
                <a:cs typeface="Palatino Linotype"/>
              </a:rPr>
              <a:t>n</a:t>
            </a:r>
            <a:r>
              <a:rPr dirty="0" sz="1000" spc="-3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395" i="1">
                <a:latin typeface="Meiryo"/>
                <a:cs typeface="Meiryo"/>
              </a:rPr>
              <a:t/>
            </a:r>
            <a:r>
              <a:rPr dirty="0" sz="1000" spc="1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baseline="-33333" sz="1500" spc="382">
                <a:latin typeface="Arial"/>
                <a:cs typeface="Arial"/>
              </a:rPr>
              <a:t>∫</a:t>
            </a:r>
            <a:r>
              <a:rPr dirty="0" baseline="-33333" sz="1500">
                <a:latin typeface="Arial"/>
                <a:cs typeface="Arial"/>
              </a:rPr>
              <a:t>	</a:t>
            </a:r>
            <a:r>
              <a:rPr dirty="0" sz="1000" spc="-2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Y</a:t>
            </a:r>
            <a:r>
              <a:rPr dirty="0" sz="1000" spc="120" i="1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50" i="1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195" i="1">
                <a:latin typeface="Meiryo"/>
                <a:cs typeface="Meiryo"/>
              </a:rPr>
              <a:t>,</a:t>
            </a:r>
            <a:r>
              <a:rPr dirty="0" sz="1000" spc="-195">
                <a:latin typeface="Cambria"/>
                <a:cs typeface="Cambria"/>
              </a:rPr>
              <a:t>)</a:t>
            </a:r>
            <a:r>
              <a:rPr dirty="0" sz="1000" spc="-195" i="1">
                <a:latin typeface="Palatino Linotype"/>
                <a:cs typeface="Palatino Linotype"/>
              </a:rPr>
              <a:t>f</a:t>
            </a:r>
            <a:r>
              <a:rPr dirty="0" sz="1000" spc="-65" i="1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Cambria"/>
                <a:cs typeface="Cambria"/>
              </a:rPr>
              <a:t>(</a:t>
            </a:r>
            <a:r>
              <a:rPr dirty="0" sz="1000" spc="-395" i="1">
                <a:latin typeface="Meiryo"/>
                <a:cs typeface="Meiryo"/>
              </a:rPr>
              <a:t/>
            </a:r>
            <a:r>
              <a:rPr dirty="0" sz="1000" spc="-114">
                <a:latin typeface="Cambria"/>
                <a:cs typeface="Cambria"/>
              </a:rPr>
              <a:t>)</a:t>
            </a:r>
            <a:r>
              <a:rPr dirty="0" sz="1000" spc="10" i="1">
                <a:latin typeface="Palatino Linotype"/>
                <a:cs typeface="Palatino Linotype"/>
              </a:rPr>
              <a:t>d</a:t>
            </a:r>
            <a:r>
              <a:rPr dirty="0" sz="1000" spc="-395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174436" y="2066775"/>
            <a:ext cx="3003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2222" sz="1500" spc="-30">
                <a:latin typeface="Cambria"/>
                <a:cs typeface="Cambria"/>
              </a:rPr>
              <a:t>Λ</a:t>
            </a:r>
            <a:r>
              <a:rPr dirty="0" baseline="-55555" sz="975" spc="-30" i="1">
                <a:latin typeface="Palatino Linotype"/>
                <a:cs typeface="Palatino Linotype"/>
              </a:rPr>
              <a:t>n</a:t>
            </a:r>
            <a:r>
              <a:rPr dirty="0" sz="650" spc="-20" i="1">
                <a:latin typeface="Palatino Linotype"/>
                <a:cs typeface="Palatino Linotype"/>
              </a:rPr>
              <a:t>Y</a:t>
            </a:r>
            <a:r>
              <a:rPr dirty="0" baseline="-18518" sz="675" spc="-30" i="1">
                <a:latin typeface="Palatino Linotype"/>
                <a:cs typeface="Palatino Linotype"/>
              </a:rPr>
              <a:t>n</a:t>
            </a:r>
            <a:endParaRPr baseline="-18518" sz="675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3212546" y="2319159"/>
            <a:ext cx="1148080" cy="0"/>
          </a:xfrm>
          <a:custGeom>
            <a:avLst/>
            <a:gdLst/>
            <a:ahLst/>
            <a:cxnLst/>
            <a:rect l="l" t="t" r="r" b="b"/>
            <a:pathLst>
              <a:path w="1148079" h="0">
                <a:moveTo>
                  <a:pt x="0" y="0"/>
                </a:moveTo>
                <a:lnTo>
                  <a:pt x="236258" y="0"/>
                </a:lnTo>
              </a:path>
              <a:path w="1148079" h="0">
                <a:moveTo>
                  <a:pt x="266661" y="0"/>
                </a:moveTo>
                <a:lnTo>
                  <a:pt x="488861" y="0"/>
                </a:lnTo>
              </a:path>
              <a:path w="1148079" h="0">
                <a:moveTo>
                  <a:pt x="519150" y="0"/>
                </a:moveTo>
                <a:lnTo>
                  <a:pt x="114768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3308086" y="2375588"/>
            <a:ext cx="6140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5435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232879" y="2302807"/>
            <a:ext cx="94424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7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!</a:t>
            </a:r>
            <a:r>
              <a:rPr dirty="0" sz="1000" spc="28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Г(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spc="-85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(Λ</a:t>
            </a:r>
            <a:r>
              <a:rPr dirty="0" sz="1000" spc="425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sz="1000" spc="-30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495739" y="2093982"/>
            <a:ext cx="1797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675" i="1">
                <a:latin typeface="Meiryo"/>
                <a:cs typeface="Meiryo"/>
              </a:rPr>
              <a:t/>
            </a:r>
            <a:r>
              <a:rPr dirty="0" sz="650" spc="-4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761252" y="2117868"/>
            <a:ext cx="5695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Г(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89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sz="1000" spc="-30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202485" y="2357309"/>
            <a:ext cx="5651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1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151734" y="2307464"/>
            <a:ext cx="2120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Y</a:t>
            </a:r>
            <a:r>
              <a:rPr dirty="0" sz="650" spc="90" i="1">
                <a:latin typeface="Palatino Linotype"/>
                <a:cs typeface="Palatino Linotype"/>
              </a:rPr>
              <a:t> </a:t>
            </a:r>
            <a:r>
              <a:rPr dirty="0" sz="650" spc="100">
                <a:latin typeface="Cambria"/>
                <a:cs typeface="Cambria"/>
              </a:rPr>
              <a:t>+</a:t>
            </a:r>
            <a:r>
              <a:rPr dirty="0" sz="650" spc="-30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73176" y="2676885"/>
            <a:ext cx="2393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1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615307" y="2449609"/>
            <a:ext cx="306705" cy="409575"/>
          </a:xfrm>
          <a:prstGeom prst="rect">
            <a:avLst/>
          </a:prstGeom>
        </p:spPr>
        <p:txBody>
          <a:bodyPr wrap="square" lIns="0" tIns="67945" rIns="0" bIns="0" rtlCol="0" vert="horz">
            <a:spAutoFit/>
          </a:bodyPr>
          <a:lstStyle/>
          <a:p>
            <a:pPr marL="156210">
              <a:lnSpc>
                <a:spcPct val="100000"/>
              </a:lnSpc>
              <a:spcBef>
                <a:spcPts val="535"/>
              </a:spcBef>
            </a:pPr>
            <a:r>
              <a:rPr dirty="0" sz="650" spc="55">
                <a:latin typeface="Cambria"/>
                <a:cs typeface="Cambria"/>
              </a:rPr>
              <a:t>+∞</a:t>
            </a:r>
            <a:endParaRPr sz="65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5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</a:pPr>
            <a:r>
              <a:rPr dirty="0" sz="1000" spc="305">
                <a:latin typeface="Arial"/>
                <a:cs typeface="Arial"/>
              </a:rPr>
              <a:t>∫</a:t>
            </a:r>
            <a:endParaRPr sz="10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689368" y="2761577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0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094330" y="2676884"/>
            <a:ext cx="2393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1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902753" y="2604099"/>
            <a:ext cx="22047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33780" algn="l"/>
              </a:tabLst>
            </a:pP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spc="85" i="1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35" i="1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395" i="1">
                <a:latin typeface="Meiryo"/>
                <a:cs typeface="Meiryo"/>
              </a:rPr>
              <a:t/>
            </a:r>
            <a:r>
              <a:rPr dirty="0" sz="1000" spc="1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spc="100" i="1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50" i="1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27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175">
                <a:latin typeface="Cambria"/>
                <a:cs typeface="Cambria"/>
              </a:rPr>
              <a:t>)</a:t>
            </a:r>
            <a:r>
              <a:rPr dirty="0" sz="1000" spc="-175" i="1">
                <a:latin typeface="Palatino Linotype"/>
                <a:cs typeface="Palatino Linotype"/>
              </a:rPr>
              <a:t>f</a:t>
            </a:r>
            <a:r>
              <a:rPr dirty="0" sz="1000" spc="-65" i="1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Cambria"/>
                <a:cs typeface="Cambria"/>
              </a:rPr>
              <a:t>(</a:t>
            </a:r>
            <a:r>
              <a:rPr dirty="0" sz="1000" spc="-395" i="1">
                <a:latin typeface="Meiryo"/>
                <a:cs typeface="Meiryo"/>
              </a:rPr>
              <a:t/>
            </a:r>
            <a:r>
              <a:rPr dirty="0" sz="1000" spc="-114">
                <a:latin typeface="Cambria"/>
                <a:cs typeface="Cambria"/>
              </a:rPr>
              <a:t>)</a:t>
            </a:r>
            <a:r>
              <a:rPr dirty="0" sz="1000" spc="10" i="1">
                <a:latin typeface="Palatino Linotype"/>
                <a:cs typeface="Palatino Linotype"/>
              </a:rPr>
              <a:t>d</a:t>
            </a:r>
            <a:r>
              <a:rPr dirty="0" sz="1000" spc="-395" i="1">
                <a:latin typeface="Meiryo"/>
                <a:cs typeface="Meiryo"/>
              </a:rPr>
              <a:t/>
            </a:r>
            <a:r>
              <a:rPr dirty="0" sz="1000" spc="-30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171265" y="2483601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116745" y="2488771"/>
            <a:ext cx="1841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75">
                <a:latin typeface="Segoe UI Symbol"/>
                <a:cs typeface="Segoe UI Symbol"/>
              </a:rPr>
              <a:t>∏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136291" y="2781579"/>
            <a:ext cx="1581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304858" y="2456539"/>
            <a:ext cx="2324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04" i="1">
                <a:latin typeface="Meiryo"/>
                <a:cs typeface="Meiryo"/>
              </a:rPr>
              <a:t/>
            </a:r>
            <a:r>
              <a:rPr dirty="0" baseline="12820" sz="975" spc="-104" i="1">
                <a:latin typeface="Palatino Linotype"/>
                <a:cs typeface="Palatino Linotype"/>
              </a:rPr>
              <a:t>y</a:t>
            </a:r>
            <a:r>
              <a:rPr dirty="0" sz="450" spc="-70" i="1">
                <a:latin typeface="Palatino Linotype"/>
                <a:cs typeface="Palatino Linotype"/>
              </a:rPr>
              <a:t>nt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/>
          <p:nvPr/>
        </p:nvSpPr>
        <p:spPr>
          <a:xfrm>
            <a:off x="3337133" y="2711665"/>
            <a:ext cx="435609" cy="0"/>
          </a:xfrm>
          <a:custGeom>
            <a:avLst/>
            <a:gdLst/>
            <a:ahLst/>
            <a:cxnLst/>
            <a:rect l="l" t="t" r="r" b="b"/>
            <a:pathLst>
              <a:path w="435610" h="0">
                <a:moveTo>
                  <a:pt x="0" y="0"/>
                </a:moveTo>
                <a:lnTo>
                  <a:pt x="182422" y="0"/>
                </a:lnTo>
              </a:path>
              <a:path w="435610" h="0">
                <a:moveTo>
                  <a:pt x="212826" y="0"/>
                </a:moveTo>
                <a:lnTo>
                  <a:pt x="435025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3380784" y="2765470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566497" y="2486488"/>
            <a:ext cx="1797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675" i="1">
                <a:latin typeface="Meiryo"/>
                <a:cs typeface="Meiryo"/>
              </a:rPr>
              <a:t/>
            </a:r>
            <a:r>
              <a:rPr dirty="0" sz="650" spc="-4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398724" y="2583042"/>
            <a:ext cx="7226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6294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857418" y="2510260"/>
            <a:ext cx="518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Г(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sz="1000" spc="-30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4" name="object 34" descr=""/>
          <p:cNvSpPr/>
          <p:nvPr/>
        </p:nvSpPr>
        <p:spPr>
          <a:xfrm>
            <a:off x="3802448" y="2711665"/>
            <a:ext cx="628650" cy="0"/>
          </a:xfrm>
          <a:custGeom>
            <a:avLst/>
            <a:gdLst/>
            <a:ahLst/>
            <a:cxnLst/>
            <a:rect l="l" t="t" r="r" b="b"/>
            <a:pathLst>
              <a:path w="628650" h="0">
                <a:moveTo>
                  <a:pt x="0" y="0"/>
                </a:moveTo>
                <a:lnTo>
                  <a:pt x="628535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 txBox="1"/>
          <p:nvPr/>
        </p:nvSpPr>
        <p:spPr>
          <a:xfrm>
            <a:off x="3920732" y="2767984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324433" y="2695199"/>
            <a:ext cx="9239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42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!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Г(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spc="-85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(Λ</a:t>
            </a:r>
            <a:r>
              <a:rPr dirty="0" sz="1000" spc="434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sz="1000" spc="-30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273236" y="2749701"/>
            <a:ext cx="5651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1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222486" y="2699856"/>
            <a:ext cx="2120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Y</a:t>
            </a:r>
            <a:r>
              <a:rPr dirty="0" sz="650" spc="90" i="1">
                <a:latin typeface="Palatino Linotype"/>
                <a:cs typeface="Palatino Linotype"/>
              </a:rPr>
              <a:t> </a:t>
            </a:r>
            <a:r>
              <a:rPr dirty="0" sz="650" spc="100">
                <a:latin typeface="Cambria"/>
                <a:cs typeface="Cambria"/>
              </a:rPr>
              <a:t>+</a:t>
            </a:r>
            <a:r>
              <a:rPr dirty="0" sz="650" spc="-30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54836" y="2928715"/>
            <a:ext cx="28238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leads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log-</a:t>
            </a:r>
            <a:r>
              <a:rPr dirty="0" sz="1000" spc="-35">
                <a:latin typeface="Palatino Linotype"/>
                <a:cs typeface="Palatino Linotype"/>
              </a:rPr>
              <a:t>likelihood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752242" y="3149172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890201" y="3051929"/>
            <a:ext cx="1092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55">
                <a:latin typeface="Segoe UI Symbol"/>
                <a:cs typeface="Segoe UI Symbol"/>
              </a:rPr>
              <a:t>[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705605" y="3154456"/>
            <a:ext cx="7308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54355" algn="l"/>
              </a:tabLst>
            </a:pPr>
            <a:r>
              <a:rPr dirty="0" sz="1000" spc="520">
                <a:latin typeface="Segoe UI Symbol"/>
                <a:cs typeface="Segoe UI Symbol"/>
              </a:rPr>
              <a:t>∑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520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864666" y="3231794"/>
            <a:ext cx="2611120" cy="343535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395"/>
              </a:spcBef>
              <a:tabLst>
                <a:tab pos="1121410" algn="l"/>
                <a:tab pos="1558925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z</a:t>
            </a:r>
            <a:r>
              <a:rPr dirty="0" sz="1000" spc="-235" i="1">
                <a:latin typeface="Meiryo"/>
                <a:cs typeface="Meiryo"/>
              </a:rPr>
              <a:t>,</a:t>
            </a:r>
            <a:r>
              <a:rPr dirty="0" sz="1000" spc="6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 </a:t>
            </a:r>
            <a:r>
              <a:rPr dirty="0" sz="1000" spc="-25">
                <a:latin typeface="Palatino Linotype"/>
                <a:cs typeface="Palatino Linotype"/>
              </a:rPr>
              <a:t>ln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155" i="1">
                <a:latin typeface="Meiryo"/>
                <a:cs typeface="Meiryo"/>
              </a:rPr>
              <a:t/>
            </a:r>
            <a:r>
              <a:rPr dirty="0" baseline="-21367" sz="975" spc="-232" i="1">
                <a:latin typeface="Palatino Linotype"/>
                <a:cs typeface="Palatino Linotype"/>
              </a:rPr>
              <a:t>nt</a:t>
            </a:r>
            <a:r>
              <a:rPr dirty="0" baseline="-21367" sz="975" spc="209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Cambria"/>
                <a:cs typeface="Cambria"/>
              </a:rPr>
              <a:t>!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110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-125" i="1">
                <a:latin typeface="Meiryo"/>
                <a:cs typeface="Meiryo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9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861060">
              <a:lnSpc>
                <a:spcPct val="100000"/>
              </a:lnSpc>
              <a:spcBef>
                <a:spcPts val="225"/>
              </a:spcBef>
              <a:tabLst>
                <a:tab pos="146177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057414" y="3583201"/>
            <a:ext cx="12985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Cambria"/>
                <a:cs typeface="Cambria"/>
              </a:rPr>
              <a:t>Г(</a:t>
            </a:r>
            <a:r>
              <a:rPr dirty="0" sz="1000" spc="-455" i="1">
                <a:latin typeface="Meiryo"/>
                <a:cs typeface="Meiryo"/>
              </a:rPr>
              <a:t/>
            </a:r>
            <a:r>
              <a:rPr dirty="0" sz="1000" spc="5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Г(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sz="1000" spc="-30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777410" y="3687445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00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930221" y="3784793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879699" y="3789968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057404" y="3905290"/>
            <a:ext cx="141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019175" algn="l"/>
              </a:tabLst>
            </a:pP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Y</a:t>
            </a:r>
            <a:r>
              <a:rPr dirty="0" baseline="-21367" sz="975" spc="-30" i="1">
                <a:latin typeface="Palatino Linotype"/>
                <a:cs typeface="Palatino Linotype"/>
              </a:rPr>
              <a:t>n</a:t>
            </a:r>
            <a:r>
              <a:rPr dirty="0" baseline="-21367" sz="975" spc="1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280" i="1">
                <a:latin typeface="Meiryo"/>
                <a:cs typeface="Meiryo"/>
              </a:rPr>
              <a:t/>
            </a:r>
            <a:r>
              <a:rPr dirty="0" sz="1000" spc="-280">
                <a:latin typeface="Cambria"/>
                <a:cs typeface="Cambria"/>
              </a:rPr>
              <a:t>)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ln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155" i="1">
                <a:latin typeface="Meiryo"/>
                <a:cs typeface="Meiryo"/>
              </a:rPr>
              <a:t/>
            </a:r>
            <a:r>
              <a:rPr dirty="0" baseline="-21367" sz="975" spc="-232" i="1">
                <a:latin typeface="Palatino Linotype"/>
                <a:cs typeface="Palatino Linotype"/>
              </a:rPr>
              <a:t>nt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9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895247" y="4082777"/>
            <a:ext cx="1581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423200" y="3687446"/>
            <a:ext cx="21145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95">
                <a:latin typeface="Segoe UI Symbol"/>
                <a:cs typeface="Segoe UI Symbol"/>
              </a:rPr>
              <a:t>)]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5187408" y="3905295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(9.41)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902783" y="4384671"/>
            <a:ext cx="793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y</a:t>
            </a:r>
            <a:r>
              <a:rPr dirty="0" sz="1000" spc="-4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z</a:t>
            </a:r>
            <a:r>
              <a:rPr dirty="0" sz="1000" spc="-235" i="1">
                <a:latin typeface="Meiryo"/>
                <a:cs typeface="Meiryo"/>
              </a:rPr>
              <a:t>,</a:t>
            </a:r>
            <a:r>
              <a:rPr dirty="0" sz="1000" spc="6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717380" y="4264168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678407" y="4562147"/>
            <a:ext cx="3803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3909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855229" y="4166811"/>
            <a:ext cx="1092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55">
                <a:latin typeface="Segoe UI Symbol"/>
                <a:cs typeface="Segoe UI Symbol"/>
              </a:rPr>
              <a:t>[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670633" y="4269339"/>
            <a:ext cx="4572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70">
                <a:latin typeface="Segoe UI Symbol"/>
                <a:cs typeface="Segoe UI Symbol"/>
              </a:rPr>
              <a:t>∑</a:t>
            </a:r>
            <a:r>
              <a:rPr dirty="0" sz="1000" spc="550">
                <a:latin typeface="Segoe UI Symbol"/>
                <a:cs typeface="Segoe UI Symbol"/>
              </a:rPr>
              <a:t> </a:t>
            </a:r>
            <a:r>
              <a:rPr dirty="0" sz="1000" spc="520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076943" y="4384672"/>
            <a:ext cx="14598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baseline="-21367" sz="975" spc="-15" i="1">
                <a:latin typeface="Palatino Linotype"/>
                <a:cs typeface="Palatino Linotype"/>
              </a:rPr>
              <a:t>nt</a:t>
            </a:r>
            <a:r>
              <a:rPr dirty="0" baseline="-21367" sz="975" spc="112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55" i="1">
                <a:latin typeface="Meiryo"/>
                <a:cs typeface="Meiryo"/>
              </a:rPr>
              <a:t/>
            </a:r>
            <a:r>
              <a:rPr dirty="0" baseline="-21367" sz="975" spc="-232" i="1">
                <a:latin typeface="Palatino Linotype"/>
                <a:cs typeface="Palatino Linotype"/>
              </a:rPr>
              <a:t>nt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y</a:t>
            </a:r>
            <a:r>
              <a:rPr dirty="0" baseline="-21367" sz="975" spc="-37" i="1">
                <a:latin typeface="Palatino Linotype"/>
                <a:cs typeface="Palatino Linotype"/>
              </a:rPr>
              <a:t>nt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!)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-135" i="1">
                <a:latin typeface="Meiryo"/>
                <a:cs typeface="Meiryo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9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022526" y="4698198"/>
            <a:ext cx="12985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Cambria"/>
                <a:cs typeface="Cambria"/>
              </a:rPr>
              <a:t>Г(</a:t>
            </a:r>
            <a:r>
              <a:rPr dirty="0" sz="1000" spc="-455" i="1">
                <a:latin typeface="Meiryo"/>
                <a:cs typeface="Meiryo"/>
              </a:rPr>
              <a:t/>
            </a:r>
            <a:r>
              <a:rPr dirty="0" sz="1000" spc="5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Г(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sz="1000" spc="-30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742542" y="4802442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00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895239" y="4899680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844717" y="4904851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>
                <a:latin typeface="Segoe UI Symbol"/>
                <a:cs typeface="Segoe UI Symbol"/>
              </a:rPr>
              <a:t>∑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022531" y="5020177"/>
            <a:ext cx="141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019175" algn="l"/>
              </a:tabLst>
            </a:pP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Y</a:t>
            </a:r>
            <a:r>
              <a:rPr dirty="0" baseline="-21367" sz="975" spc="-30" i="1">
                <a:latin typeface="Palatino Linotype"/>
                <a:cs typeface="Palatino Linotype"/>
              </a:rPr>
              <a:t>n</a:t>
            </a:r>
            <a:r>
              <a:rPr dirty="0" baseline="-21367" sz="975" spc="1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280" i="1">
                <a:latin typeface="Meiryo"/>
                <a:cs typeface="Meiryo"/>
              </a:rPr>
              <a:t/>
            </a:r>
            <a:r>
              <a:rPr dirty="0" sz="1000" spc="-280">
                <a:latin typeface="Cambria"/>
                <a:cs typeface="Cambria"/>
              </a:rPr>
              <a:t>)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ln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155" i="1">
                <a:latin typeface="Meiryo"/>
                <a:cs typeface="Meiryo"/>
              </a:rPr>
              <a:t/>
            </a:r>
            <a:r>
              <a:rPr dirty="0" baseline="-21367" sz="975" spc="-232" i="1">
                <a:latin typeface="Palatino Linotype"/>
                <a:cs typeface="Palatino Linotype"/>
              </a:rPr>
              <a:t>nt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9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860259" y="5197659"/>
            <a:ext cx="1581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388217" y="4802443"/>
            <a:ext cx="21145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00">
                <a:latin typeface="Segoe UI Symbol"/>
                <a:cs typeface="Segoe UI Symbol"/>
              </a:rPr>
              <a:t>)]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5187401" y="5020178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(9.42)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554835" y="5587641"/>
            <a:ext cx="4960620" cy="6210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00" b="1">
                <a:latin typeface="Calibri"/>
                <a:cs typeface="Calibri"/>
              </a:rPr>
              <a:t>9.3.3.2</a:t>
            </a:r>
            <a:r>
              <a:rPr dirty="0" sz="900" spc="305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The</a:t>
            </a:r>
            <a:r>
              <a:rPr dirty="0" sz="900" spc="1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NegBin</a:t>
            </a:r>
            <a:r>
              <a:rPr dirty="0" sz="900" spc="10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Model</a:t>
            </a:r>
            <a:endParaRPr sz="900">
              <a:latin typeface="Calibri"/>
              <a:cs typeface="Calibri"/>
            </a:endParaRPr>
          </a:p>
          <a:p>
            <a:pPr algn="just" marL="12700" marR="5080">
              <a:lnSpc>
                <a:spcPct val="100000"/>
              </a:lnSpc>
              <a:spcBef>
                <a:spcPts val="15"/>
              </a:spcBef>
            </a:pPr>
            <a:r>
              <a:rPr dirty="0" sz="1000">
                <a:latin typeface="Palatino Linotype"/>
                <a:cs typeface="Palatino Linotype"/>
              </a:rPr>
              <a:t>In </a:t>
            </a:r>
            <a:r>
              <a:rPr dirty="0" sz="1000" spc="-30">
                <a:latin typeface="Palatino Linotype"/>
                <a:cs typeface="Palatino Linotype"/>
              </a:rPr>
              <a:t>addition</a:t>
            </a:r>
            <a:r>
              <a:rPr dirty="0" sz="1000">
                <a:latin typeface="Palatino Linotype"/>
                <a:cs typeface="Palatino Linotype"/>
              </a:rPr>
              <a:t> to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Poisson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Hausman</a:t>
            </a:r>
            <a:r>
              <a:rPr dirty="0" sz="1000">
                <a:latin typeface="Palatino Linotype"/>
                <a:cs typeface="Palatino Linotype"/>
              </a:rPr>
              <a:t> et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al. (1984) </a:t>
            </a:r>
            <a:r>
              <a:rPr dirty="0" sz="1000" spc="-10">
                <a:latin typeface="Palatino Linotype"/>
                <a:cs typeface="Palatino Linotype"/>
              </a:rPr>
              <a:t>also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proposed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random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NegBin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models.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just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present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below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without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demonstration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joint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probability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092040" y="6373688"/>
            <a:ext cx="2901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30504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902761" y="6300912"/>
            <a:ext cx="8020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P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0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|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 spc="-215" i="1">
                <a:latin typeface="Meiryo"/>
                <a:cs typeface="Meiryo"/>
              </a:rPr>
              <a:t>,</a:t>
            </a:r>
            <a:r>
              <a:rPr dirty="0" sz="1000" spc="6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668886" y="6207066"/>
            <a:ext cx="23387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861694" algn="l"/>
              </a:tabLst>
            </a:pPr>
            <a:r>
              <a:rPr dirty="0" u="sng" sz="1000" spc="2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Г(Λ</a:t>
            </a:r>
            <a:r>
              <a:rPr dirty="0" u="sng" baseline="-21367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baseline="-21367" sz="975" spc="187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+</a:t>
            </a:r>
            <a:r>
              <a:rPr dirty="0" u="sng" sz="1000" spc="1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00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Y</a:t>
            </a:r>
            <a:r>
              <a:rPr dirty="0" u="sng" baseline="-21367" sz="975" spc="-37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sz="1000" spc="-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)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	Г(</a:t>
            </a: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a</a:t>
            </a:r>
            <a:r>
              <a:rPr dirty="0" u="sng" sz="1000" spc="2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+</a:t>
            </a:r>
            <a:r>
              <a:rPr dirty="0" u="sng" sz="1000" spc="5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b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)Г(</a:t>
            </a: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a</a:t>
            </a:r>
            <a:r>
              <a:rPr dirty="0" u="sng" sz="1000" spc="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+</a:t>
            </a:r>
            <a:r>
              <a:rPr dirty="0" u="sng" sz="1000" spc="5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Λ</a:t>
            </a:r>
            <a:r>
              <a:rPr dirty="0" u="sng" baseline="-21367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)Г(</a:t>
            </a: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b</a:t>
            </a:r>
            <a:r>
              <a:rPr dirty="0" u="sng" sz="1000" spc="1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+</a:t>
            </a:r>
            <a:r>
              <a:rPr dirty="0" u="sng" sz="1000" spc="5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00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Y</a:t>
            </a:r>
            <a:r>
              <a:rPr dirty="0" u="sng" baseline="-21367" sz="975" spc="-37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sz="1000" spc="-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899570" y="6462270"/>
            <a:ext cx="20339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99085" algn="l"/>
                <a:tab pos="1703070" algn="l"/>
                <a:tab pos="1974214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1694286" y="6389489"/>
            <a:ext cx="2287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Г(Λ</a:t>
            </a:r>
            <a:r>
              <a:rPr dirty="0" sz="1000" spc="19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)Г(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8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Г(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sz="1000">
                <a:latin typeface="Cambria"/>
                <a:cs typeface="Cambria"/>
              </a:rPr>
              <a:t>)Г(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>
                <a:latin typeface="Cambria"/>
                <a:cs typeface="Cambria"/>
              </a:rPr>
              <a:t>)Г(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sz="1000" spc="-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0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114">
                <a:latin typeface="Cambria"/>
                <a:cs typeface="Cambria"/>
              </a:rPr>
              <a:t>Λ</a:t>
            </a:r>
            <a:r>
              <a:rPr dirty="0" sz="1000" spc="409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6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5187406" y="6300911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(9.43)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1073177" y="6766197"/>
            <a:ext cx="2393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1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902769" y="6693417"/>
            <a:ext cx="732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spc="85" i="1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25" i="1">
                <a:latin typeface="Palatino Linotype"/>
                <a:cs typeface="Palatino Linotype"/>
              </a:rPr>
              <a:t> </a:t>
            </a:r>
            <a:r>
              <a:rPr dirty="0" sz="1000" spc="-215" i="1">
                <a:latin typeface="Meiryo"/>
                <a:cs typeface="Meiryo"/>
              </a:rPr>
              <a:t>,</a:t>
            </a:r>
            <a:r>
              <a:rPr dirty="0" sz="1000" spc="6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473124" y="6672356"/>
            <a:ext cx="5670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0673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1624218" y="6599570"/>
            <a:ext cx="14643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Г(</a:t>
            </a: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a</a:t>
            </a:r>
            <a:r>
              <a:rPr dirty="0" u="sng" sz="100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+</a:t>
            </a:r>
            <a:r>
              <a:rPr dirty="0" u="sng" sz="1000" spc="1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b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)Г(</a:t>
            </a: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a</a:t>
            </a:r>
            <a:r>
              <a:rPr dirty="0" u="sng" sz="1000" spc="-2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+</a:t>
            </a:r>
            <a:r>
              <a:rPr dirty="0" u="sng" sz="1000" spc="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000" spc="9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Λ</a:t>
            </a:r>
            <a:r>
              <a:rPr dirty="0" u="sng" sz="1000" spc="21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)Г(</a:t>
            </a: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b</a:t>
            </a:r>
            <a:r>
              <a:rPr dirty="0" u="sng" sz="1000" spc="-2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+</a:t>
            </a:r>
            <a:r>
              <a:rPr dirty="0" u="sng" sz="1000" spc="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Y</a:t>
            </a:r>
            <a:r>
              <a:rPr dirty="0" u="sng" sz="1000" spc="18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696467" y="6854662"/>
            <a:ext cx="3435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8321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624220" y="6781995"/>
            <a:ext cx="14643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Г(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sz="1000">
                <a:latin typeface="Cambria"/>
                <a:cs typeface="Cambria"/>
              </a:rPr>
              <a:t>)Г(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>
                <a:latin typeface="Cambria"/>
                <a:cs typeface="Cambria"/>
              </a:rPr>
              <a:t>)Г(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10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114">
                <a:latin typeface="Cambria"/>
                <a:cs typeface="Cambria"/>
              </a:rPr>
              <a:t>Λ</a:t>
            </a:r>
            <a:r>
              <a:rPr dirty="0" sz="1000" spc="44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8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098800" y="6475548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00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3255624" y="6572796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3201104" y="6578081"/>
            <a:ext cx="1841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75">
                <a:latin typeface="Segoe UI Symbol"/>
                <a:cs typeface="Segoe UI Symbol"/>
              </a:rPr>
              <a:t>∏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3220645" y="6870889"/>
            <a:ext cx="1581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3776146" y="6672352"/>
            <a:ext cx="3835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9527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3408786" y="6599572"/>
            <a:ext cx="9848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94945" algn="l"/>
                <a:tab pos="971550" algn="l"/>
              </a:tabLst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000" spc="-6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Г(</a:t>
            </a:r>
            <a:r>
              <a:rPr dirty="0" u="sng" sz="1000" spc="-6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1000" spc="36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r>
              <a:rPr dirty="0" u="sng" sz="1000" spc="1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+</a:t>
            </a:r>
            <a:r>
              <a:rPr dirty="0" u="sng" sz="1000" spc="-4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y</a:t>
            </a:r>
            <a:r>
              <a:rPr dirty="0" u="sng" sz="1000" spc="28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)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	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3383386" y="6781995"/>
            <a:ext cx="10356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0">
                <a:latin typeface="Cambria"/>
                <a:cs typeface="Cambria"/>
              </a:rPr>
              <a:t>Г(</a:t>
            </a:r>
            <a:r>
              <a:rPr dirty="0" sz="1000" spc="-100" i="1">
                <a:latin typeface="Meiryo"/>
                <a:cs typeface="Meiryo"/>
              </a:rPr>
              <a:t/>
            </a:r>
            <a:r>
              <a:rPr dirty="0" baseline="-21367" sz="975" spc="-150" i="1">
                <a:latin typeface="Palatino Linotype"/>
                <a:cs typeface="Palatino Linotype"/>
              </a:rPr>
              <a:t>nt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Г(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09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4383085" y="6475548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0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5187417" y="6693403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(9.44)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554858" y="7248214"/>
            <a:ext cx="4960620" cy="10883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>
              <a:lnSpc>
                <a:spcPts val="1200"/>
              </a:lnSpc>
              <a:spcBef>
                <a:spcPts val="95"/>
              </a:spcBef>
            </a:pPr>
            <a:r>
              <a:rPr dirty="0" sz="1000" b="1">
                <a:latin typeface="Times New Roman"/>
                <a:cs typeface="Times New Roman"/>
              </a:rPr>
              <a:t>Evamąle</a:t>
            </a:r>
            <a:r>
              <a:rPr dirty="0" sz="1000" spc="-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9.б</a:t>
            </a:r>
            <a:r>
              <a:rPr dirty="0" sz="1000" spc="29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fived </a:t>
            </a:r>
            <a:r>
              <a:rPr dirty="0" sz="1000" spc="-20" b="1">
                <a:latin typeface="Cambria"/>
                <a:cs typeface="Cambria"/>
              </a:rPr>
              <a:t>effects</a:t>
            </a:r>
            <a:r>
              <a:rPr dirty="0" sz="1000" spc="30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NegBin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20" b="1">
                <a:latin typeface="Cambria"/>
                <a:cs typeface="Cambria"/>
              </a:rPr>
              <a:t>model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GiantsShoulders</a:t>
            </a:r>
            <a:r>
              <a:rPr dirty="0" sz="1000" spc="-350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12700" marR="5080">
              <a:lnSpc>
                <a:spcPts val="1200"/>
              </a:lnSpc>
              <a:spcBef>
                <a:spcPts val="35"/>
              </a:spcBef>
            </a:pP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(2011)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iﬁc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nsti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biolo</a:t>
            </a:r>
            <a:r>
              <a:rPr dirty="0" sz="1000" spc="-35">
                <a:latin typeface="Palatino Linotype"/>
                <a:cs typeface="Palatino Linotype"/>
              </a:rPr>
              <a:t>g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en-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wh</a:t>
            </a:r>
            <a:r>
              <a:rPr dirty="0" sz="1000" spc="-5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b</a:t>
            </a:r>
            <a:r>
              <a:rPr dirty="0" sz="100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tive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f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emin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nowl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ge,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nowl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tion.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ll</a:t>
            </a:r>
            <a:r>
              <a:rPr dirty="0" sz="1000" spc="-13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65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(Ame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oll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ion),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l-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tiﬁ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bu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iolo</a:t>
            </a:r>
            <a:r>
              <a:rPr dirty="0" sz="1000" spc="-3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hors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tions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publi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6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al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65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tin</a:t>
            </a:r>
            <a:r>
              <a:rPr dirty="0" sz="1000" spc="-1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ious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blem,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ral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hink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79" y="607782"/>
            <a:ext cx="5243830" cy="177101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084195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Count</a:t>
            </a:r>
            <a:r>
              <a:rPr dirty="0" sz="800" spc="-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Limited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Dependent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Variables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241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12700" marR="288290">
              <a:lnSpc>
                <a:spcPct val="100000"/>
              </a:lnSpc>
            </a:pP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some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best</a:t>
            </a:r>
            <a:r>
              <a:rPr dirty="0" sz="1000" spc="-25">
                <a:latin typeface="Palatino Linotype"/>
                <a:cs typeface="Palatino Linotype"/>
              </a:rPr>
              <a:t> pieces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research </a:t>
            </a:r>
            <a:r>
              <a:rPr dirty="0" sz="1000" spc="-50">
                <a:latin typeface="Palatino Linotype"/>
                <a:cs typeface="Palatino Linotype"/>
              </a:rPr>
              <a:t>will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up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hosted </a:t>
            </a:r>
            <a:r>
              <a:rPr dirty="0" sz="1000" spc="-60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ACTT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same </a:t>
            </a:r>
            <a:r>
              <a:rPr dirty="0" sz="1000" spc="-70">
                <a:latin typeface="Palatino Linotype"/>
                <a:cs typeface="Palatino Linotype"/>
              </a:rPr>
              <a:t>would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heavily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cited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because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 their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quality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even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if </a:t>
            </a:r>
            <a:r>
              <a:rPr dirty="0" sz="1000" spc="-45">
                <a:latin typeface="Palatino Linotype"/>
                <a:cs typeface="Palatino Linotype"/>
              </a:rPr>
              <a:t>they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hosted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ACTT.</a:t>
            </a:r>
            <a:endParaRPr sz="1000">
              <a:latin typeface="Palatino Linotype"/>
              <a:cs typeface="Palatino Linotype"/>
            </a:endParaRPr>
          </a:p>
          <a:p>
            <a:pPr marL="12700" marR="288290" indent="107950">
              <a:lnSpc>
                <a:spcPts val="1200"/>
              </a:lnSpc>
              <a:spcBef>
                <a:spcPts val="35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order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identify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causal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ACTT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hosting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knowledge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dissemination,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authors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strategies:</a:t>
            </a:r>
            <a:endParaRPr sz="1000">
              <a:latin typeface="Palatino Linotype"/>
              <a:cs typeface="Palatino Linotype"/>
            </a:endParaRPr>
          </a:p>
          <a:p>
            <a:pPr marL="141605" marR="288290" indent="-129539">
              <a:lnSpc>
                <a:spcPct val="100000"/>
              </a:lnSpc>
              <a:spcBef>
                <a:spcPts val="405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ﬁrst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that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there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often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long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lag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between</a:t>
            </a:r>
            <a:r>
              <a:rPr dirty="0" sz="1000" spc="-40">
                <a:latin typeface="Palatino Linotype"/>
                <a:cs typeface="Palatino Linotype"/>
              </a:rPr>
              <a:t> publication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35">
                <a:latin typeface="Palatino Linotype"/>
                <a:cs typeface="Palatino Linotype"/>
              </a:rPr>
              <a:t> hosting,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this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lag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mostly exogenous,</a:t>
            </a:r>
            <a:endParaRPr sz="1000">
              <a:latin typeface="Palatino Linotype"/>
              <a:cs typeface="Palatino Linotype"/>
            </a:endParaRPr>
          </a:p>
          <a:p>
            <a:pPr marL="141605" marR="288290" indent="-129539">
              <a:lnSpc>
                <a:spcPts val="1200"/>
              </a:lnSpc>
              <a:spcBef>
                <a:spcPts val="30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second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consists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matching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every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hosted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article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similar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(same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journal,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date,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20">
                <a:latin typeface="Palatino Linotype"/>
                <a:cs typeface="Palatino Linotype"/>
              </a:rPr>
              <a:t>subject)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non-hosted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article.</a:t>
            </a:r>
            <a:endParaRPr sz="1000">
              <a:latin typeface="Palatino Linotype"/>
              <a:cs typeface="Palatino Linotype"/>
            </a:endParaRPr>
          </a:p>
          <a:p>
            <a:pPr marL="120650">
              <a:lnSpc>
                <a:spcPct val="100000"/>
              </a:lnSpc>
              <a:spcBef>
                <a:spcPts val="409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GiantsShoulders</a:t>
            </a:r>
            <a:r>
              <a:rPr dirty="0" sz="1000" spc="-340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available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ąder</a:t>
            </a:r>
            <a:r>
              <a:rPr dirty="0" sz="1000" spc="5" b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package.</a:t>
            </a:r>
            <a:endParaRPr sz="1000">
              <a:latin typeface="Palatino Linotype"/>
              <a:cs typeface="Palatino Linotype"/>
            </a:endParaRPr>
          </a:p>
        </p:txBody>
      </p:sp>
      <p:graphicFrame>
        <p:nvGraphicFramePr>
          <p:cNvPr id="4" name="object 4" descr=""/>
          <p:cNvGraphicFramePr>
            <a:graphicFrameLocks noGrp="1"/>
          </p:cNvGraphicFramePr>
          <p:nvPr/>
        </p:nvGraphicFramePr>
        <p:xfrm>
          <a:off x="581479" y="2512675"/>
          <a:ext cx="4985385" cy="12731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6685"/>
                <a:gridCol w="364490"/>
                <a:gridCol w="728980"/>
                <a:gridCol w="485775"/>
                <a:gridCol w="880744"/>
                <a:gridCol w="2378710"/>
              </a:tblGrid>
              <a:tr h="423545">
                <a:tc gridSpan="6">
                  <a:txBody>
                    <a:bodyPr/>
                    <a:lstStyle/>
                    <a:p>
                      <a:pPr marL="2476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data("GiantsShoulders",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package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"pder")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head(GiantsShoulders)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14668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pair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article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brc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pubyear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brcyear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year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citations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184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1184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yes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1983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1994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1983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97612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184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1184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yes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1983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1994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1984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976120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31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184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1184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yes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1983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1994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1985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976120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89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184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1184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yes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1983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1994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1986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976120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105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184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1184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yes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1983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1994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1987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976120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84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184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1184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yes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1983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1994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1988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976120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75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5" name="object 5" descr=""/>
          <p:cNvSpPr txBox="1"/>
          <p:nvPr/>
        </p:nvSpPr>
        <p:spPr>
          <a:xfrm>
            <a:off x="568764" y="3972386"/>
            <a:ext cx="4960620" cy="12401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response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citations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annual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number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citations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article. Each article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 </a:t>
            </a:r>
            <a:r>
              <a:rPr dirty="0" sz="1000" spc="-45">
                <a:latin typeface="Palatino Linotype"/>
                <a:cs typeface="Palatino Linotype"/>
              </a:rPr>
              <a:t>identiﬁed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by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ourier New"/>
                <a:cs typeface="Courier New"/>
              </a:rPr>
              <a:t>article</a:t>
            </a:r>
            <a:r>
              <a:rPr dirty="0" sz="1000" spc="-95">
                <a:latin typeface="Courier New"/>
                <a:cs typeface="Courier New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35">
                <a:latin typeface="Palatino Linotype"/>
                <a:cs typeface="Palatino Linotype"/>
              </a:rPr>
              <a:t>by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pair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articles </a:t>
            </a:r>
            <a:r>
              <a:rPr dirty="0" sz="1000" spc="-20">
                <a:latin typeface="Palatino Linotype"/>
                <a:cs typeface="Palatino Linotype"/>
              </a:rPr>
              <a:t>it</a:t>
            </a:r>
            <a:r>
              <a:rPr dirty="0" sz="1000" spc="-45">
                <a:latin typeface="Palatino Linotype"/>
                <a:cs typeface="Palatino Linotype"/>
              </a:rPr>
              <a:t> belongs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pair</a:t>
            </a:r>
            <a:r>
              <a:rPr dirty="0" sz="1000" spc="-20">
                <a:latin typeface="Palatino Linotype"/>
                <a:cs typeface="Palatino Linotype"/>
              </a:rPr>
              <a:t>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each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pair,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article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hosted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ATCC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other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indicated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brc</a:t>
            </a:r>
            <a:r>
              <a:rPr dirty="0" sz="1000" spc="-20">
                <a:latin typeface="Palatino Linotype"/>
                <a:cs typeface="Palatino Linotype"/>
              </a:rPr>
              <a:t>. </a:t>
            </a:r>
            <a:r>
              <a:rPr dirty="0" sz="1000" spc="-40">
                <a:latin typeface="Palatino Linotype"/>
                <a:cs typeface="Palatino Linotype"/>
              </a:rPr>
              <a:t>Years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observation,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publication,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hosting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indicated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variables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year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puyear</a:t>
            </a:r>
            <a:r>
              <a:rPr dirty="0" sz="1000" spc="-10">
                <a:latin typeface="Palatino Linotype"/>
                <a:cs typeface="Palatino Linotype"/>
              </a:rPr>
              <a:t>,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brcyear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200"/>
              </a:lnSpc>
              <a:spcBef>
                <a:spcPts val="20"/>
              </a:spcBef>
            </a:pPr>
            <a:r>
              <a:rPr dirty="0" sz="1000" spc="-30">
                <a:latin typeface="Palatino Linotype"/>
                <a:cs typeface="Palatino Linotype"/>
              </a:rPr>
              <a:t>Figure</a:t>
            </a:r>
            <a:r>
              <a:rPr dirty="0" sz="1000">
                <a:latin typeface="Palatino Linotype"/>
                <a:cs typeface="Palatino Linotype"/>
              </a:rPr>
              <a:t> 1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Furman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Stern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(2011),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reproduced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here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Figure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9.6,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presents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average number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citations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hosted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non-</a:t>
            </a:r>
            <a:r>
              <a:rPr dirty="0" sz="1000" spc="-20">
                <a:latin typeface="Palatino Linotype"/>
                <a:cs typeface="Palatino Linotype"/>
              </a:rPr>
              <a:t>hosted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articles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function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publication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age.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 </a:t>
            </a:r>
            <a:r>
              <a:rPr dirty="0" sz="1000" spc="-45">
                <a:latin typeface="Palatino Linotype"/>
                <a:cs typeface="Palatino Linotype"/>
              </a:rPr>
              <a:t>computed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dąlyr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ggąlot2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packages.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81479" y="5346846"/>
            <a:ext cx="4985385" cy="998219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library("dplyr")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library("ggplot2")</a:t>
            </a:r>
            <a:endParaRPr sz="800">
              <a:latin typeface="Courier New"/>
              <a:cs typeface="Courier New"/>
            </a:endParaRPr>
          </a:p>
          <a:p>
            <a:pPr marL="24765" marR="1064895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GiantsShoulders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mutate(GiantsShoulders, </a:t>
            </a:r>
            <a:r>
              <a:rPr dirty="0" sz="800">
                <a:latin typeface="Courier New"/>
                <a:cs typeface="Courier New"/>
              </a:rPr>
              <a:t>age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year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pubyear) </a:t>
            </a:r>
            <a:r>
              <a:rPr dirty="0" sz="800">
                <a:latin typeface="Courier New"/>
                <a:cs typeface="Courier New"/>
              </a:rPr>
              <a:t>cityear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summarise(group_by(GiantsShoulders,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brc,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age),</a:t>
            </a:r>
            <a:endParaRPr sz="800">
              <a:latin typeface="Courier New"/>
              <a:cs typeface="Courier New"/>
            </a:endParaRPr>
          </a:p>
          <a:p>
            <a:pPr marL="24765" marR="1307465" indent="1275080">
              <a:lnSpc>
                <a:spcPct val="116300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cit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mean(citations,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na.rm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TRUE)) ggplot(cityear,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aes(age,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cit))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geom_line(aes(lty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brc))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</a:t>
            </a:r>
            <a:endParaRPr sz="800">
              <a:latin typeface="Courier New"/>
              <a:cs typeface="Courier New"/>
            </a:endParaRPr>
          </a:p>
          <a:p>
            <a:pPr marL="267970">
              <a:lnSpc>
                <a:spcPct val="100000"/>
              </a:lnSpc>
              <a:spcBef>
                <a:spcPts val="160"/>
              </a:spcBef>
            </a:pPr>
            <a:r>
              <a:rPr dirty="0" sz="800" spc="-10">
                <a:latin typeface="Courier New"/>
                <a:cs typeface="Courier New"/>
              </a:rPr>
              <a:t>geom_point(aes(shape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brc))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scale_x_continuous(limits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c(0,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20))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68779" y="6524595"/>
            <a:ext cx="4960620" cy="181228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55">
                <a:latin typeface="Palatino Linotype"/>
                <a:cs typeface="Palatino Linotype"/>
              </a:rPr>
              <a:t>um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out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hi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9</a:t>
            </a:r>
            <a:r>
              <a:rPr dirty="0" sz="1000" spc="-15">
                <a:latin typeface="Palatino Linotype"/>
                <a:cs typeface="Palatino Linotype"/>
              </a:rPr>
              <a:t>.6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ho</a:t>
            </a:r>
            <a:r>
              <a:rPr dirty="0" sz="1000" spc="-7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5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200"/>
              </a:lnSpc>
              <a:spcBef>
                <a:spcPts val="25"/>
              </a:spcBef>
            </a:pP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marginal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causal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hosting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institution,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two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covariates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con- </a:t>
            </a:r>
            <a:r>
              <a:rPr dirty="0" sz="1000" spc="-30">
                <a:latin typeface="Palatino Linotype"/>
                <a:cs typeface="Palatino Linotype"/>
              </a:rPr>
              <a:t>structed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hosted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articles:</a:t>
            </a:r>
            <a:endParaRPr sz="1000">
              <a:latin typeface="Palatino Linotype"/>
              <a:cs typeface="Palatino Linotype"/>
            </a:endParaRPr>
          </a:p>
          <a:p>
            <a:pPr algn="just" marL="141605" marR="5080" indent="-129539">
              <a:lnSpc>
                <a:spcPct val="100000"/>
              </a:lnSpc>
              <a:spcBef>
                <a:spcPts val="409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 spc="-10">
                <a:latin typeface="Courier New"/>
                <a:cs typeface="Courier New"/>
              </a:rPr>
              <a:t>windo</a:t>
            </a:r>
            <a:r>
              <a:rPr dirty="0" sz="1000" spc="-5">
                <a:latin typeface="Courier New"/>
                <a:cs typeface="Courier New"/>
              </a:rPr>
              <a:t>w</a:t>
            </a:r>
            <a:r>
              <a:rPr dirty="0" sz="1000" spc="-39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sting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-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algn="just" marL="141605" indent="-129539">
              <a:lnSpc>
                <a:spcPts val="1190"/>
              </a:lnSpc>
              <a:buFont typeface="Cambria"/>
              <a:buChar char="•"/>
              <a:tabLst>
                <a:tab pos="142240" algn="l"/>
              </a:tabLst>
            </a:pPr>
            <a:r>
              <a:rPr dirty="0" sz="1000" spc="-20">
                <a:latin typeface="Courier New"/>
                <a:cs typeface="Courier New"/>
              </a:rPr>
              <a:t>post_brc</a:t>
            </a:r>
            <a:r>
              <a:rPr dirty="0" sz="1000" spc="-36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articles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hosted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year.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ct val="100000"/>
              </a:lnSpc>
              <a:spcBef>
                <a:spcPts val="455"/>
              </a:spcBef>
            </a:pP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reproduce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results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exactly,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annual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ﬁxed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10">
                <a:latin typeface="Palatino Linotype"/>
                <a:cs typeface="Palatino Linotype"/>
              </a:rPr>
              <a:t> for </a:t>
            </a:r>
            <a:r>
              <a:rPr dirty="0" sz="1000" spc="-40">
                <a:latin typeface="Palatino Linotype"/>
                <a:cs typeface="Palatino Linotype"/>
              </a:rPr>
              <a:t>years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after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1979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5-</a:t>
            </a:r>
            <a:r>
              <a:rPr dirty="0" sz="1000" spc="-20">
                <a:latin typeface="Palatino Linotype"/>
                <a:cs typeface="Palatino Linotype"/>
              </a:rPr>
              <a:t>year effects 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1970-74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1975-79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periods.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also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introduce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ﬁxed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age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articles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(omitting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31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years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age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dummy).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16167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242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859388" y="919530"/>
            <a:ext cx="2197100" cy="2028825"/>
            <a:chOff x="859388" y="919530"/>
            <a:chExt cx="2197100" cy="2028825"/>
          </a:xfrm>
        </p:grpSpPr>
        <p:sp>
          <p:nvSpPr>
            <p:cNvPr id="5" name="object 5" descr=""/>
            <p:cNvSpPr/>
            <p:nvPr/>
          </p:nvSpPr>
          <p:spPr>
            <a:xfrm>
              <a:off x="890211" y="919530"/>
              <a:ext cx="2166620" cy="1997710"/>
            </a:xfrm>
            <a:custGeom>
              <a:avLst/>
              <a:gdLst/>
              <a:ahLst/>
              <a:cxnLst/>
              <a:rect l="l" t="t" r="r" b="b"/>
              <a:pathLst>
                <a:path w="2166620" h="1997710">
                  <a:moveTo>
                    <a:pt x="2166035" y="0"/>
                  </a:moveTo>
                  <a:lnTo>
                    <a:pt x="0" y="0"/>
                  </a:lnTo>
                  <a:lnTo>
                    <a:pt x="0" y="1997671"/>
                  </a:lnTo>
                  <a:lnTo>
                    <a:pt x="2166035" y="1997671"/>
                  </a:lnTo>
                  <a:lnTo>
                    <a:pt x="2166035" y="0"/>
                  </a:lnTo>
                  <a:close/>
                </a:path>
              </a:pathLst>
            </a:custGeom>
            <a:solidFill>
              <a:srgbClr val="D1D3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890211" y="919543"/>
              <a:ext cx="2166620" cy="1997710"/>
            </a:xfrm>
            <a:custGeom>
              <a:avLst/>
              <a:gdLst/>
              <a:ahLst/>
              <a:cxnLst/>
              <a:rect l="l" t="t" r="r" b="b"/>
              <a:pathLst>
                <a:path w="2166620" h="1997710">
                  <a:moveTo>
                    <a:pt x="0" y="1671510"/>
                  </a:moveTo>
                  <a:lnTo>
                    <a:pt x="2166035" y="1671510"/>
                  </a:lnTo>
                </a:path>
                <a:path w="2166620" h="1997710">
                  <a:moveTo>
                    <a:pt x="0" y="1128547"/>
                  </a:moveTo>
                  <a:lnTo>
                    <a:pt x="2166035" y="1128547"/>
                  </a:lnTo>
                </a:path>
                <a:path w="2166620" h="1997710">
                  <a:moveTo>
                    <a:pt x="0" y="585584"/>
                  </a:moveTo>
                  <a:lnTo>
                    <a:pt x="2166035" y="585584"/>
                  </a:lnTo>
                </a:path>
                <a:path w="2166620" h="1997710">
                  <a:moveTo>
                    <a:pt x="0" y="42621"/>
                  </a:moveTo>
                  <a:lnTo>
                    <a:pt x="2166035" y="42621"/>
                  </a:lnTo>
                </a:path>
                <a:path w="2166620" h="1997710">
                  <a:moveTo>
                    <a:pt x="344589" y="1997659"/>
                  </a:moveTo>
                  <a:lnTo>
                    <a:pt x="344589" y="0"/>
                  </a:lnTo>
                </a:path>
                <a:path w="2166620" h="1997710">
                  <a:moveTo>
                    <a:pt x="836841" y="1997659"/>
                  </a:moveTo>
                  <a:lnTo>
                    <a:pt x="836841" y="0"/>
                  </a:lnTo>
                </a:path>
                <a:path w="2166620" h="1997710">
                  <a:moveTo>
                    <a:pt x="1329093" y="1997659"/>
                  </a:moveTo>
                  <a:lnTo>
                    <a:pt x="1329093" y="0"/>
                  </a:lnTo>
                </a:path>
                <a:path w="2166620" h="1997710">
                  <a:moveTo>
                    <a:pt x="1821446" y="1997659"/>
                  </a:moveTo>
                  <a:lnTo>
                    <a:pt x="1821446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890211" y="919556"/>
              <a:ext cx="2166620" cy="1997710"/>
            </a:xfrm>
            <a:custGeom>
              <a:avLst/>
              <a:gdLst/>
              <a:ahLst/>
              <a:cxnLst/>
              <a:rect l="l" t="t" r="r" b="b"/>
              <a:pathLst>
                <a:path w="2166620" h="1997710">
                  <a:moveTo>
                    <a:pt x="0" y="1942985"/>
                  </a:moveTo>
                  <a:lnTo>
                    <a:pt x="2166035" y="1942985"/>
                  </a:lnTo>
                </a:path>
                <a:path w="2166620" h="1997710">
                  <a:moveTo>
                    <a:pt x="0" y="1400022"/>
                  </a:moveTo>
                  <a:lnTo>
                    <a:pt x="2166035" y="1400022"/>
                  </a:lnTo>
                </a:path>
                <a:path w="2166620" h="1997710">
                  <a:moveTo>
                    <a:pt x="0" y="857059"/>
                  </a:moveTo>
                  <a:lnTo>
                    <a:pt x="2166035" y="857059"/>
                  </a:lnTo>
                </a:path>
                <a:path w="2166620" h="1997710">
                  <a:moveTo>
                    <a:pt x="0" y="314096"/>
                  </a:moveTo>
                  <a:lnTo>
                    <a:pt x="2166035" y="314096"/>
                  </a:lnTo>
                </a:path>
                <a:path w="2166620" h="1997710">
                  <a:moveTo>
                    <a:pt x="98399" y="1997659"/>
                  </a:moveTo>
                  <a:lnTo>
                    <a:pt x="98399" y="0"/>
                  </a:lnTo>
                </a:path>
                <a:path w="2166620" h="1997710">
                  <a:moveTo>
                    <a:pt x="590651" y="1997659"/>
                  </a:moveTo>
                  <a:lnTo>
                    <a:pt x="590651" y="0"/>
                  </a:lnTo>
                </a:path>
                <a:path w="2166620" h="1997710">
                  <a:moveTo>
                    <a:pt x="1083017" y="1997659"/>
                  </a:moveTo>
                  <a:lnTo>
                    <a:pt x="1083017" y="0"/>
                  </a:lnTo>
                </a:path>
                <a:path w="2166620" h="1997710">
                  <a:moveTo>
                    <a:pt x="1575282" y="1997659"/>
                  </a:moveTo>
                  <a:lnTo>
                    <a:pt x="1575282" y="0"/>
                  </a:lnTo>
                </a:path>
                <a:path w="2166620" h="1997710">
                  <a:moveTo>
                    <a:pt x="2067509" y="1997659"/>
                  </a:moveTo>
                  <a:lnTo>
                    <a:pt x="2067509" y="0"/>
                  </a:lnTo>
                </a:path>
              </a:pathLst>
            </a:custGeom>
            <a:ln w="1270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88611" y="2206002"/>
              <a:ext cx="1969135" cy="532765"/>
            </a:xfrm>
            <a:custGeom>
              <a:avLst/>
              <a:gdLst/>
              <a:ahLst/>
              <a:cxnLst/>
              <a:rect l="l" t="t" r="r" b="b"/>
              <a:pathLst>
                <a:path w="1969135" h="532764">
                  <a:moveTo>
                    <a:pt x="0" y="532612"/>
                  </a:moveTo>
                  <a:lnTo>
                    <a:pt x="98515" y="229311"/>
                  </a:lnTo>
                  <a:lnTo>
                    <a:pt x="196926" y="49250"/>
                  </a:lnTo>
                  <a:lnTo>
                    <a:pt x="295440" y="0"/>
                  </a:lnTo>
                  <a:lnTo>
                    <a:pt x="393852" y="28105"/>
                  </a:lnTo>
                  <a:lnTo>
                    <a:pt x="492239" y="0"/>
                  </a:lnTo>
                  <a:lnTo>
                    <a:pt x="590778" y="58356"/>
                  </a:lnTo>
                  <a:lnTo>
                    <a:pt x="689165" y="90525"/>
                  </a:lnTo>
                  <a:lnTo>
                    <a:pt x="787692" y="102552"/>
                  </a:lnTo>
                  <a:lnTo>
                    <a:pt x="886091" y="180936"/>
                  </a:lnTo>
                  <a:lnTo>
                    <a:pt x="984605" y="247637"/>
                  </a:lnTo>
                  <a:lnTo>
                    <a:pt x="1083017" y="360197"/>
                  </a:lnTo>
                  <a:lnTo>
                    <a:pt x="1181544" y="331863"/>
                  </a:lnTo>
                  <a:lnTo>
                    <a:pt x="1279956" y="335013"/>
                  </a:lnTo>
                  <a:lnTo>
                    <a:pt x="1378458" y="348170"/>
                  </a:lnTo>
                  <a:lnTo>
                    <a:pt x="1476883" y="386181"/>
                  </a:lnTo>
                  <a:lnTo>
                    <a:pt x="1575371" y="392252"/>
                  </a:lnTo>
                  <a:lnTo>
                    <a:pt x="1673771" y="400913"/>
                  </a:lnTo>
                  <a:lnTo>
                    <a:pt x="1772297" y="390232"/>
                  </a:lnTo>
                  <a:lnTo>
                    <a:pt x="1870697" y="476034"/>
                  </a:lnTo>
                  <a:lnTo>
                    <a:pt x="1969096" y="503707"/>
                  </a:lnTo>
                </a:path>
              </a:pathLst>
            </a:custGeom>
            <a:ln w="12700">
              <a:solidFill>
                <a:srgbClr val="231F2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988611" y="1010284"/>
              <a:ext cx="1969135" cy="1741805"/>
            </a:xfrm>
            <a:custGeom>
              <a:avLst/>
              <a:gdLst/>
              <a:ahLst/>
              <a:cxnLst/>
              <a:rect l="l" t="t" r="r" b="b"/>
              <a:pathLst>
                <a:path w="1969135" h="1741805">
                  <a:moveTo>
                    <a:pt x="0" y="1741716"/>
                  </a:moveTo>
                  <a:lnTo>
                    <a:pt x="98515" y="1006106"/>
                  </a:lnTo>
                  <a:lnTo>
                    <a:pt x="196926" y="320763"/>
                  </a:lnTo>
                  <a:lnTo>
                    <a:pt x="295440" y="88188"/>
                  </a:lnTo>
                  <a:lnTo>
                    <a:pt x="393852" y="0"/>
                  </a:lnTo>
                  <a:lnTo>
                    <a:pt x="492239" y="64566"/>
                  </a:lnTo>
                  <a:lnTo>
                    <a:pt x="590778" y="164998"/>
                  </a:lnTo>
                  <a:lnTo>
                    <a:pt x="689165" y="308381"/>
                  </a:lnTo>
                  <a:lnTo>
                    <a:pt x="787692" y="233476"/>
                  </a:lnTo>
                  <a:lnTo>
                    <a:pt x="886091" y="286346"/>
                  </a:lnTo>
                  <a:lnTo>
                    <a:pt x="984605" y="288937"/>
                  </a:lnTo>
                  <a:lnTo>
                    <a:pt x="1083017" y="426351"/>
                  </a:lnTo>
                  <a:lnTo>
                    <a:pt x="1181531" y="417804"/>
                  </a:lnTo>
                  <a:lnTo>
                    <a:pt x="1279956" y="596176"/>
                  </a:lnTo>
                  <a:lnTo>
                    <a:pt x="1378458" y="643636"/>
                  </a:lnTo>
                  <a:lnTo>
                    <a:pt x="1476883" y="666457"/>
                  </a:lnTo>
                  <a:lnTo>
                    <a:pt x="1575371" y="873836"/>
                  </a:lnTo>
                  <a:lnTo>
                    <a:pt x="1673771" y="920165"/>
                  </a:lnTo>
                  <a:lnTo>
                    <a:pt x="1772297" y="1012177"/>
                  </a:lnTo>
                  <a:lnTo>
                    <a:pt x="1870697" y="1056716"/>
                  </a:lnTo>
                  <a:lnTo>
                    <a:pt x="1969096" y="1144422"/>
                  </a:lnTo>
                </a:path>
              </a:pathLst>
            </a:custGeom>
            <a:ln w="12700">
              <a:solidFill>
                <a:srgbClr val="231F2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959032" y="976108"/>
              <a:ext cx="2028825" cy="1793239"/>
            </a:xfrm>
            <a:custGeom>
              <a:avLst/>
              <a:gdLst/>
              <a:ahLst/>
              <a:cxnLst/>
              <a:rect l="l" t="t" r="r" b="b"/>
              <a:pathLst>
                <a:path w="2028825" h="1793239">
                  <a:moveTo>
                    <a:pt x="59143" y="1792973"/>
                  </a:moveTo>
                  <a:lnTo>
                    <a:pt x="48399" y="1774355"/>
                  </a:lnTo>
                  <a:lnTo>
                    <a:pt x="50228" y="1771662"/>
                  </a:lnTo>
                  <a:lnTo>
                    <a:pt x="51981" y="1762937"/>
                  </a:lnTo>
                  <a:lnTo>
                    <a:pt x="50228" y="1754225"/>
                  </a:lnTo>
                  <a:lnTo>
                    <a:pt x="45415" y="1747100"/>
                  </a:lnTo>
                  <a:lnTo>
                    <a:pt x="38290" y="1742287"/>
                  </a:lnTo>
                  <a:lnTo>
                    <a:pt x="29578" y="1740522"/>
                  </a:lnTo>
                  <a:lnTo>
                    <a:pt x="20853" y="1742287"/>
                  </a:lnTo>
                  <a:lnTo>
                    <a:pt x="13728" y="1747100"/>
                  </a:lnTo>
                  <a:lnTo>
                    <a:pt x="8928" y="1754225"/>
                  </a:lnTo>
                  <a:lnTo>
                    <a:pt x="7162" y="1762937"/>
                  </a:lnTo>
                  <a:lnTo>
                    <a:pt x="8928" y="1771662"/>
                  </a:lnTo>
                  <a:lnTo>
                    <a:pt x="10731" y="1774355"/>
                  </a:lnTo>
                  <a:lnTo>
                    <a:pt x="0" y="1792973"/>
                  </a:lnTo>
                  <a:lnTo>
                    <a:pt x="59143" y="1792973"/>
                  </a:lnTo>
                  <a:close/>
                </a:path>
                <a:path w="2028825" h="1793239">
                  <a:moveTo>
                    <a:pt x="150380" y="1459509"/>
                  </a:moveTo>
                  <a:lnTo>
                    <a:pt x="148615" y="1450797"/>
                  </a:lnTo>
                  <a:lnTo>
                    <a:pt x="143814" y="1443659"/>
                  </a:lnTo>
                  <a:lnTo>
                    <a:pt x="136690" y="1438846"/>
                  </a:lnTo>
                  <a:lnTo>
                    <a:pt x="127977" y="1437081"/>
                  </a:lnTo>
                  <a:lnTo>
                    <a:pt x="119253" y="1438846"/>
                  </a:lnTo>
                  <a:lnTo>
                    <a:pt x="112128" y="1443659"/>
                  </a:lnTo>
                  <a:lnTo>
                    <a:pt x="107315" y="1450797"/>
                  </a:lnTo>
                  <a:lnTo>
                    <a:pt x="105549" y="1459509"/>
                  </a:lnTo>
                  <a:lnTo>
                    <a:pt x="107315" y="1468234"/>
                  </a:lnTo>
                  <a:lnTo>
                    <a:pt x="112128" y="1475359"/>
                  </a:lnTo>
                  <a:lnTo>
                    <a:pt x="119253" y="1480172"/>
                  </a:lnTo>
                  <a:lnTo>
                    <a:pt x="127977" y="1481924"/>
                  </a:lnTo>
                  <a:lnTo>
                    <a:pt x="136690" y="1480172"/>
                  </a:lnTo>
                  <a:lnTo>
                    <a:pt x="143814" y="1475359"/>
                  </a:lnTo>
                  <a:lnTo>
                    <a:pt x="148615" y="1468234"/>
                  </a:lnTo>
                  <a:lnTo>
                    <a:pt x="150380" y="1459509"/>
                  </a:lnTo>
                  <a:close/>
                </a:path>
                <a:path w="2028825" h="1793239">
                  <a:moveTo>
                    <a:pt x="157683" y="1057363"/>
                  </a:moveTo>
                  <a:lnTo>
                    <a:pt x="128092" y="1006081"/>
                  </a:lnTo>
                  <a:lnTo>
                    <a:pt x="98412" y="1057363"/>
                  </a:lnTo>
                  <a:lnTo>
                    <a:pt x="157683" y="1057363"/>
                  </a:lnTo>
                  <a:close/>
                </a:path>
                <a:path w="2028825" h="1793239">
                  <a:moveTo>
                    <a:pt x="248920" y="1279563"/>
                  </a:moveTo>
                  <a:lnTo>
                    <a:pt x="247154" y="1270850"/>
                  </a:lnTo>
                  <a:lnTo>
                    <a:pt x="242341" y="1263726"/>
                  </a:lnTo>
                  <a:lnTo>
                    <a:pt x="235216" y="1258912"/>
                  </a:lnTo>
                  <a:lnTo>
                    <a:pt x="226504" y="1257147"/>
                  </a:lnTo>
                  <a:lnTo>
                    <a:pt x="217779" y="1258912"/>
                  </a:lnTo>
                  <a:lnTo>
                    <a:pt x="210642" y="1263726"/>
                  </a:lnTo>
                  <a:lnTo>
                    <a:pt x="205828" y="1270850"/>
                  </a:lnTo>
                  <a:lnTo>
                    <a:pt x="204076" y="1279563"/>
                  </a:lnTo>
                  <a:lnTo>
                    <a:pt x="205828" y="1288288"/>
                  </a:lnTo>
                  <a:lnTo>
                    <a:pt x="210642" y="1295412"/>
                  </a:lnTo>
                  <a:lnTo>
                    <a:pt x="217779" y="1300226"/>
                  </a:lnTo>
                  <a:lnTo>
                    <a:pt x="226504" y="1301978"/>
                  </a:lnTo>
                  <a:lnTo>
                    <a:pt x="235216" y="1300226"/>
                  </a:lnTo>
                  <a:lnTo>
                    <a:pt x="242341" y="1295412"/>
                  </a:lnTo>
                  <a:lnTo>
                    <a:pt x="247154" y="1288288"/>
                  </a:lnTo>
                  <a:lnTo>
                    <a:pt x="248920" y="1279563"/>
                  </a:lnTo>
                  <a:close/>
                </a:path>
                <a:path w="2028825" h="1793239">
                  <a:moveTo>
                    <a:pt x="256082" y="372021"/>
                  </a:moveTo>
                  <a:lnTo>
                    <a:pt x="226504" y="320738"/>
                  </a:lnTo>
                  <a:lnTo>
                    <a:pt x="196926" y="372021"/>
                  </a:lnTo>
                  <a:lnTo>
                    <a:pt x="256082" y="372021"/>
                  </a:lnTo>
                  <a:close/>
                </a:path>
                <a:path w="2028825" h="1793239">
                  <a:moveTo>
                    <a:pt x="347319" y="1230325"/>
                  </a:moveTo>
                  <a:lnTo>
                    <a:pt x="345554" y="1221613"/>
                  </a:lnTo>
                  <a:lnTo>
                    <a:pt x="340741" y="1214488"/>
                  </a:lnTo>
                  <a:lnTo>
                    <a:pt x="333616" y="1209675"/>
                  </a:lnTo>
                  <a:lnTo>
                    <a:pt x="324891" y="1207909"/>
                  </a:lnTo>
                  <a:lnTo>
                    <a:pt x="316179" y="1209675"/>
                  </a:lnTo>
                  <a:lnTo>
                    <a:pt x="309054" y="1214488"/>
                  </a:lnTo>
                  <a:lnTo>
                    <a:pt x="304241" y="1221613"/>
                  </a:lnTo>
                  <a:lnTo>
                    <a:pt x="302488" y="1230325"/>
                  </a:lnTo>
                  <a:lnTo>
                    <a:pt x="304241" y="1239050"/>
                  </a:lnTo>
                  <a:lnTo>
                    <a:pt x="309054" y="1246162"/>
                  </a:lnTo>
                  <a:lnTo>
                    <a:pt x="316179" y="1250975"/>
                  </a:lnTo>
                  <a:lnTo>
                    <a:pt x="324891" y="1252740"/>
                  </a:lnTo>
                  <a:lnTo>
                    <a:pt x="333616" y="1250975"/>
                  </a:lnTo>
                  <a:lnTo>
                    <a:pt x="340741" y="1246162"/>
                  </a:lnTo>
                  <a:lnTo>
                    <a:pt x="345554" y="1239050"/>
                  </a:lnTo>
                  <a:lnTo>
                    <a:pt x="347319" y="1230325"/>
                  </a:lnTo>
                  <a:close/>
                </a:path>
                <a:path w="2028825" h="1793239">
                  <a:moveTo>
                    <a:pt x="354596" y="139446"/>
                  </a:moveTo>
                  <a:lnTo>
                    <a:pt x="325018" y="88163"/>
                  </a:lnTo>
                  <a:lnTo>
                    <a:pt x="295325" y="139446"/>
                  </a:lnTo>
                  <a:lnTo>
                    <a:pt x="354596" y="139446"/>
                  </a:lnTo>
                  <a:close/>
                </a:path>
                <a:path w="2028825" h="1793239">
                  <a:moveTo>
                    <a:pt x="445833" y="1258455"/>
                  </a:moveTo>
                  <a:lnTo>
                    <a:pt x="444080" y="1249730"/>
                  </a:lnTo>
                  <a:lnTo>
                    <a:pt x="439267" y="1242606"/>
                  </a:lnTo>
                  <a:lnTo>
                    <a:pt x="432142" y="1237792"/>
                  </a:lnTo>
                  <a:lnTo>
                    <a:pt x="423418" y="1236027"/>
                  </a:lnTo>
                  <a:lnTo>
                    <a:pt x="414693" y="1237792"/>
                  </a:lnTo>
                  <a:lnTo>
                    <a:pt x="407581" y="1242606"/>
                  </a:lnTo>
                  <a:lnTo>
                    <a:pt x="402767" y="1249730"/>
                  </a:lnTo>
                  <a:lnTo>
                    <a:pt x="401015" y="1258455"/>
                  </a:lnTo>
                  <a:lnTo>
                    <a:pt x="402767" y="1267167"/>
                  </a:lnTo>
                  <a:lnTo>
                    <a:pt x="407581" y="1274292"/>
                  </a:lnTo>
                  <a:lnTo>
                    <a:pt x="414693" y="1279105"/>
                  </a:lnTo>
                  <a:lnTo>
                    <a:pt x="423418" y="1280858"/>
                  </a:lnTo>
                  <a:lnTo>
                    <a:pt x="432142" y="1279105"/>
                  </a:lnTo>
                  <a:lnTo>
                    <a:pt x="439267" y="1274292"/>
                  </a:lnTo>
                  <a:lnTo>
                    <a:pt x="444080" y="1267167"/>
                  </a:lnTo>
                  <a:lnTo>
                    <a:pt x="445833" y="1258455"/>
                  </a:lnTo>
                  <a:close/>
                </a:path>
                <a:path w="2028825" h="1793239">
                  <a:moveTo>
                    <a:pt x="453009" y="51282"/>
                  </a:moveTo>
                  <a:lnTo>
                    <a:pt x="423430" y="0"/>
                  </a:lnTo>
                  <a:lnTo>
                    <a:pt x="393865" y="51282"/>
                  </a:lnTo>
                  <a:lnTo>
                    <a:pt x="453009" y="51282"/>
                  </a:lnTo>
                  <a:close/>
                </a:path>
                <a:path w="2028825" h="1793239">
                  <a:moveTo>
                    <a:pt x="544245" y="1230325"/>
                  </a:moveTo>
                  <a:lnTo>
                    <a:pt x="542480" y="1221613"/>
                  </a:lnTo>
                  <a:lnTo>
                    <a:pt x="537667" y="1214488"/>
                  </a:lnTo>
                  <a:lnTo>
                    <a:pt x="530542" y="1209675"/>
                  </a:lnTo>
                  <a:lnTo>
                    <a:pt x="521830" y="1207909"/>
                  </a:lnTo>
                  <a:lnTo>
                    <a:pt x="513105" y="1209675"/>
                  </a:lnTo>
                  <a:lnTo>
                    <a:pt x="505980" y="1214488"/>
                  </a:lnTo>
                  <a:lnTo>
                    <a:pt x="501167" y="1221613"/>
                  </a:lnTo>
                  <a:lnTo>
                    <a:pt x="499414" y="1230325"/>
                  </a:lnTo>
                  <a:lnTo>
                    <a:pt x="501167" y="1239050"/>
                  </a:lnTo>
                  <a:lnTo>
                    <a:pt x="505980" y="1246162"/>
                  </a:lnTo>
                  <a:lnTo>
                    <a:pt x="513105" y="1250975"/>
                  </a:lnTo>
                  <a:lnTo>
                    <a:pt x="521830" y="1252740"/>
                  </a:lnTo>
                  <a:lnTo>
                    <a:pt x="530542" y="1250975"/>
                  </a:lnTo>
                  <a:lnTo>
                    <a:pt x="537667" y="1246162"/>
                  </a:lnTo>
                  <a:lnTo>
                    <a:pt x="542480" y="1239050"/>
                  </a:lnTo>
                  <a:lnTo>
                    <a:pt x="544245" y="1230325"/>
                  </a:lnTo>
                  <a:close/>
                </a:path>
                <a:path w="2028825" h="1793239">
                  <a:moveTo>
                    <a:pt x="551522" y="115824"/>
                  </a:moveTo>
                  <a:lnTo>
                    <a:pt x="521830" y="64541"/>
                  </a:lnTo>
                  <a:lnTo>
                    <a:pt x="492252" y="115824"/>
                  </a:lnTo>
                  <a:lnTo>
                    <a:pt x="551522" y="115824"/>
                  </a:lnTo>
                  <a:close/>
                </a:path>
                <a:path w="2028825" h="1793239">
                  <a:moveTo>
                    <a:pt x="642632" y="1288694"/>
                  </a:moveTo>
                  <a:lnTo>
                    <a:pt x="640880" y="1279956"/>
                  </a:lnTo>
                  <a:lnTo>
                    <a:pt x="636066" y="1272832"/>
                  </a:lnTo>
                  <a:lnTo>
                    <a:pt x="628954" y="1268031"/>
                  </a:lnTo>
                  <a:lnTo>
                    <a:pt x="620242" y="1266266"/>
                  </a:lnTo>
                  <a:lnTo>
                    <a:pt x="611505" y="1268031"/>
                  </a:lnTo>
                  <a:lnTo>
                    <a:pt x="604380" y="1272832"/>
                  </a:lnTo>
                  <a:lnTo>
                    <a:pt x="599567" y="1279956"/>
                  </a:lnTo>
                  <a:lnTo>
                    <a:pt x="597814" y="1288694"/>
                  </a:lnTo>
                  <a:lnTo>
                    <a:pt x="599567" y="1297406"/>
                  </a:lnTo>
                  <a:lnTo>
                    <a:pt x="604380" y="1304531"/>
                  </a:lnTo>
                  <a:lnTo>
                    <a:pt x="611505" y="1309344"/>
                  </a:lnTo>
                  <a:lnTo>
                    <a:pt x="620242" y="1311097"/>
                  </a:lnTo>
                  <a:lnTo>
                    <a:pt x="628954" y="1309344"/>
                  </a:lnTo>
                  <a:lnTo>
                    <a:pt x="636066" y="1304531"/>
                  </a:lnTo>
                  <a:lnTo>
                    <a:pt x="640880" y="1297406"/>
                  </a:lnTo>
                  <a:lnTo>
                    <a:pt x="642632" y="1288694"/>
                  </a:lnTo>
                  <a:close/>
                </a:path>
                <a:path w="2028825" h="1793239">
                  <a:moveTo>
                    <a:pt x="649922" y="216255"/>
                  </a:moveTo>
                  <a:lnTo>
                    <a:pt x="620344" y="164973"/>
                  </a:lnTo>
                  <a:lnTo>
                    <a:pt x="590778" y="216255"/>
                  </a:lnTo>
                  <a:lnTo>
                    <a:pt x="649922" y="216255"/>
                  </a:lnTo>
                  <a:close/>
                </a:path>
                <a:path w="2028825" h="1793239">
                  <a:moveTo>
                    <a:pt x="741159" y="1320850"/>
                  </a:moveTo>
                  <a:lnTo>
                    <a:pt x="739394" y="1312138"/>
                  </a:lnTo>
                  <a:lnTo>
                    <a:pt x="734580" y="1305013"/>
                  </a:lnTo>
                  <a:lnTo>
                    <a:pt x="727456" y="1300200"/>
                  </a:lnTo>
                  <a:lnTo>
                    <a:pt x="718743" y="1298435"/>
                  </a:lnTo>
                  <a:lnTo>
                    <a:pt x="710018" y="1300200"/>
                  </a:lnTo>
                  <a:lnTo>
                    <a:pt x="702894" y="1305013"/>
                  </a:lnTo>
                  <a:lnTo>
                    <a:pt x="698080" y="1312138"/>
                  </a:lnTo>
                  <a:lnTo>
                    <a:pt x="696328" y="1320850"/>
                  </a:lnTo>
                  <a:lnTo>
                    <a:pt x="698080" y="1329575"/>
                  </a:lnTo>
                  <a:lnTo>
                    <a:pt x="702894" y="1336713"/>
                  </a:lnTo>
                  <a:lnTo>
                    <a:pt x="710018" y="1341526"/>
                  </a:lnTo>
                  <a:lnTo>
                    <a:pt x="718743" y="1343279"/>
                  </a:lnTo>
                  <a:lnTo>
                    <a:pt x="727456" y="1341526"/>
                  </a:lnTo>
                  <a:lnTo>
                    <a:pt x="734580" y="1336713"/>
                  </a:lnTo>
                  <a:lnTo>
                    <a:pt x="739394" y="1329575"/>
                  </a:lnTo>
                  <a:lnTo>
                    <a:pt x="741159" y="1320850"/>
                  </a:lnTo>
                  <a:close/>
                </a:path>
                <a:path w="2028825" h="1793239">
                  <a:moveTo>
                    <a:pt x="748436" y="359651"/>
                  </a:moveTo>
                  <a:lnTo>
                    <a:pt x="718743" y="308368"/>
                  </a:lnTo>
                  <a:lnTo>
                    <a:pt x="689178" y="359651"/>
                  </a:lnTo>
                  <a:lnTo>
                    <a:pt x="748436" y="359651"/>
                  </a:lnTo>
                  <a:close/>
                </a:path>
                <a:path w="2028825" h="1793239">
                  <a:moveTo>
                    <a:pt x="839571" y="1332877"/>
                  </a:moveTo>
                  <a:lnTo>
                    <a:pt x="837806" y="1324165"/>
                  </a:lnTo>
                  <a:lnTo>
                    <a:pt x="832993" y="1317040"/>
                  </a:lnTo>
                  <a:lnTo>
                    <a:pt x="825868" y="1312227"/>
                  </a:lnTo>
                  <a:lnTo>
                    <a:pt x="817143" y="1310462"/>
                  </a:lnTo>
                  <a:lnTo>
                    <a:pt x="808418" y="1312227"/>
                  </a:lnTo>
                  <a:lnTo>
                    <a:pt x="801306" y="1317040"/>
                  </a:lnTo>
                  <a:lnTo>
                    <a:pt x="796493" y="1324165"/>
                  </a:lnTo>
                  <a:lnTo>
                    <a:pt x="794740" y="1332877"/>
                  </a:lnTo>
                  <a:lnTo>
                    <a:pt x="796493" y="1341602"/>
                  </a:lnTo>
                  <a:lnTo>
                    <a:pt x="801306" y="1348727"/>
                  </a:lnTo>
                  <a:lnTo>
                    <a:pt x="808418" y="1353540"/>
                  </a:lnTo>
                  <a:lnTo>
                    <a:pt x="817143" y="1355293"/>
                  </a:lnTo>
                  <a:lnTo>
                    <a:pt x="825868" y="1353540"/>
                  </a:lnTo>
                  <a:lnTo>
                    <a:pt x="832993" y="1348727"/>
                  </a:lnTo>
                  <a:lnTo>
                    <a:pt x="837806" y="1341602"/>
                  </a:lnTo>
                  <a:lnTo>
                    <a:pt x="839571" y="1332877"/>
                  </a:lnTo>
                  <a:close/>
                </a:path>
                <a:path w="2028825" h="1793239">
                  <a:moveTo>
                    <a:pt x="846848" y="284746"/>
                  </a:moveTo>
                  <a:lnTo>
                    <a:pt x="817270" y="233464"/>
                  </a:lnTo>
                  <a:lnTo>
                    <a:pt x="787704" y="284746"/>
                  </a:lnTo>
                  <a:lnTo>
                    <a:pt x="846848" y="284746"/>
                  </a:lnTo>
                  <a:close/>
                </a:path>
                <a:path w="2028825" h="1793239">
                  <a:moveTo>
                    <a:pt x="938085" y="1411274"/>
                  </a:moveTo>
                  <a:lnTo>
                    <a:pt x="936320" y="1402562"/>
                  </a:lnTo>
                  <a:lnTo>
                    <a:pt x="931506" y="1395437"/>
                  </a:lnTo>
                  <a:lnTo>
                    <a:pt x="924369" y="1390624"/>
                  </a:lnTo>
                  <a:lnTo>
                    <a:pt x="915657" y="1388859"/>
                  </a:lnTo>
                  <a:lnTo>
                    <a:pt x="906932" y="1390624"/>
                  </a:lnTo>
                  <a:lnTo>
                    <a:pt x="899807" y="1395437"/>
                  </a:lnTo>
                  <a:lnTo>
                    <a:pt x="894994" y="1402562"/>
                  </a:lnTo>
                  <a:lnTo>
                    <a:pt x="893241" y="1411274"/>
                  </a:lnTo>
                  <a:lnTo>
                    <a:pt x="894994" y="1419999"/>
                  </a:lnTo>
                  <a:lnTo>
                    <a:pt x="899807" y="1427124"/>
                  </a:lnTo>
                  <a:lnTo>
                    <a:pt x="906932" y="1431937"/>
                  </a:lnTo>
                  <a:lnTo>
                    <a:pt x="915657" y="1433690"/>
                  </a:lnTo>
                  <a:lnTo>
                    <a:pt x="924369" y="1431937"/>
                  </a:lnTo>
                  <a:lnTo>
                    <a:pt x="931506" y="1427124"/>
                  </a:lnTo>
                  <a:lnTo>
                    <a:pt x="936320" y="1419999"/>
                  </a:lnTo>
                  <a:lnTo>
                    <a:pt x="938085" y="1411274"/>
                  </a:lnTo>
                  <a:close/>
                </a:path>
                <a:path w="2028825" h="1793239">
                  <a:moveTo>
                    <a:pt x="945362" y="337604"/>
                  </a:moveTo>
                  <a:lnTo>
                    <a:pt x="915670" y="286321"/>
                  </a:lnTo>
                  <a:lnTo>
                    <a:pt x="886091" y="337604"/>
                  </a:lnTo>
                  <a:lnTo>
                    <a:pt x="945362" y="337604"/>
                  </a:lnTo>
                  <a:close/>
                </a:path>
                <a:path w="2028825" h="1793239">
                  <a:moveTo>
                    <a:pt x="1036497" y="1477848"/>
                  </a:moveTo>
                  <a:lnTo>
                    <a:pt x="1034732" y="1469136"/>
                  </a:lnTo>
                  <a:lnTo>
                    <a:pt x="1029919" y="1462011"/>
                  </a:lnTo>
                  <a:lnTo>
                    <a:pt x="1022794" y="1457198"/>
                  </a:lnTo>
                  <a:lnTo>
                    <a:pt x="1014082" y="1455432"/>
                  </a:lnTo>
                  <a:lnTo>
                    <a:pt x="1005357" y="1457198"/>
                  </a:lnTo>
                  <a:lnTo>
                    <a:pt x="998220" y="1462011"/>
                  </a:lnTo>
                  <a:lnTo>
                    <a:pt x="993406" y="1469136"/>
                  </a:lnTo>
                  <a:lnTo>
                    <a:pt x="991654" y="1477848"/>
                  </a:lnTo>
                  <a:lnTo>
                    <a:pt x="993406" y="1486573"/>
                  </a:lnTo>
                  <a:lnTo>
                    <a:pt x="998220" y="1493710"/>
                  </a:lnTo>
                  <a:lnTo>
                    <a:pt x="1005357" y="1498523"/>
                  </a:lnTo>
                  <a:lnTo>
                    <a:pt x="1014082" y="1500276"/>
                  </a:lnTo>
                  <a:lnTo>
                    <a:pt x="1022794" y="1498523"/>
                  </a:lnTo>
                  <a:lnTo>
                    <a:pt x="1029919" y="1493710"/>
                  </a:lnTo>
                  <a:lnTo>
                    <a:pt x="1034732" y="1486573"/>
                  </a:lnTo>
                  <a:lnTo>
                    <a:pt x="1036497" y="1477848"/>
                  </a:lnTo>
                  <a:close/>
                </a:path>
                <a:path w="2028825" h="1793239">
                  <a:moveTo>
                    <a:pt x="1043774" y="340194"/>
                  </a:moveTo>
                  <a:lnTo>
                    <a:pt x="1014196" y="288912"/>
                  </a:lnTo>
                  <a:lnTo>
                    <a:pt x="984618" y="340194"/>
                  </a:lnTo>
                  <a:lnTo>
                    <a:pt x="1043774" y="340194"/>
                  </a:lnTo>
                  <a:close/>
                </a:path>
                <a:path w="2028825" h="1793239">
                  <a:moveTo>
                    <a:pt x="1135011" y="1590535"/>
                  </a:moveTo>
                  <a:lnTo>
                    <a:pt x="1133246" y="1581810"/>
                  </a:lnTo>
                  <a:lnTo>
                    <a:pt x="1128433" y="1574685"/>
                  </a:lnTo>
                  <a:lnTo>
                    <a:pt x="1121308" y="1569885"/>
                  </a:lnTo>
                  <a:lnTo>
                    <a:pt x="1112583" y="1568119"/>
                  </a:lnTo>
                  <a:lnTo>
                    <a:pt x="1103858" y="1569885"/>
                  </a:lnTo>
                  <a:lnTo>
                    <a:pt x="1096733" y="1574685"/>
                  </a:lnTo>
                  <a:lnTo>
                    <a:pt x="1091920" y="1581810"/>
                  </a:lnTo>
                  <a:lnTo>
                    <a:pt x="1090168" y="1590535"/>
                  </a:lnTo>
                  <a:lnTo>
                    <a:pt x="1091920" y="1599260"/>
                  </a:lnTo>
                  <a:lnTo>
                    <a:pt x="1096733" y="1606384"/>
                  </a:lnTo>
                  <a:lnTo>
                    <a:pt x="1103858" y="1611185"/>
                  </a:lnTo>
                  <a:lnTo>
                    <a:pt x="1112583" y="1612938"/>
                  </a:lnTo>
                  <a:lnTo>
                    <a:pt x="1121308" y="1611185"/>
                  </a:lnTo>
                  <a:lnTo>
                    <a:pt x="1128433" y="1606384"/>
                  </a:lnTo>
                  <a:lnTo>
                    <a:pt x="1133246" y="1599260"/>
                  </a:lnTo>
                  <a:lnTo>
                    <a:pt x="1135011" y="1590535"/>
                  </a:lnTo>
                  <a:close/>
                </a:path>
                <a:path w="2028825" h="1793239">
                  <a:moveTo>
                    <a:pt x="1142288" y="477621"/>
                  </a:moveTo>
                  <a:lnTo>
                    <a:pt x="1112583" y="426339"/>
                  </a:lnTo>
                  <a:lnTo>
                    <a:pt x="1083017" y="477621"/>
                  </a:lnTo>
                  <a:lnTo>
                    <a:pt x="1142288" y="477621"/>
                  </a:lnTo>
                  <a:close/>
                </a:path>
                <a:path w="2028825" h="1793239">
                  <a:moveTo>
                    <a:pt x="1233424" y="1562201"/>
                  </a:moveTo>
                  <a:lnTo>
                    <a:pt x="1231646" y="1553489"/>
                  </a:lnTo>
                  <a:lnTo>
                    <a:pt x="1226832" y="1546364"/>
                  </a:lnTo>
                  <a:lnTo>
                    <a:pt x="1219708" y="1541551"/>
                  </a:lnTo>
                  <a:lnTo>
                    <a:pt x="1210995" y="1539798"/>
                  </a:lnTo>
                  <a:lnTo>
                    <a:pt x="1202258" y="1541551"/>
                  </a:lnTo>
                  <a:lnTo>
                    <a:pt x="1195133" y="1546364"/>
                  </a:lnTo>
                  <a:lnTo>
                    <a:pt x="1190320" y="1553489"/>
                  </a:lnTo>
                  <a:lnTo>
                    <a:pt x="1188567" y="1562201"/>
                  </a:lnTo>
                  <a:lnTo>
                    <a:pt x="1190320" y="1570926"/>
                  </a:lnTo>
                  <a:lnTo>
                    <a:pt x="1195133" y="1578051"/>
                  </a:lnTo>
                  <a:lnTo>
                    <a:pt x="1202258" y="1582864"/>
                  </a:lnTo>
                  <a:lnTo>
                    <a:pt x="1210995" y="1584617"/>
                  </a:lnTo>
                  <a:lnTo>
                    <a:pt x="1219708" y="1582864"/>
                  </a:lnTo>
                  <a:lnTo>
                    <a:pt x="1226832" y="1578051"/>
                  </a:lnTo>
                  <a:lnTo>
                    <a:pt x="1231646" y="1570926"/>
                  </a:lnTo>
                  <a:lnTo>
                    <a:pt x="1233424" y="1562201"/>
                  </a:lnTo>
                  <a:close/>
                </a:path>
                <a:path w="2028825" h="1793239">
                  <a:moveTo>
                    <a:pt x="1240688" y="469074"/>
                  </a:moveTo>
                  <a:lnTo>
                    <a:pt x="1211110" y="417791"/>
                  </a:lnTo>
                  <a:lnTo>
                    <a:pt x="1181417" y="469074"/>
                  </a:lnTo>
                  <a:lnTo>
                    <a:pt x="1240688" y="469074"/>
                  </a:lnTo>
                  <a:close/>
                </a:path>
                <a:path w="2028825" h="1793239">
                  <a:moveTo>
                    <a:pt x="1331925" y="1565351"/>
                  </a:moveTo>
                  <a:lnTo>
                    <a:pt x="1330159" y="1556639"/>
                  </a:lnTo>
                  <a:lnTo>
                    <a:pt x="1325346" y="1549514"/>
                  </a:lnTo>
                  <a:lnTo>
                    <a:pt x="1318234" y="1544701"/>
                  </a:lnTo>
                  <a:lnTo>
                    <a:pt x="1309522" y="1542935"/>
                  </a:lnTo>
                  <a:lnTo>
                    <a:pt x="1300797" y="1544701"/>
                  </a:lnTo>
                  <a:lnTo>
                    <a:pt x="1293660" y="1549514"/>
                  </a:lnTo>
                  <a:lnTo>
                    <a:pt x="1288846" y="1556639"/>
                  </a:lnTo>
                  <a:lnTo>
                    <a:pt x="1287094" y="1565351"/>
                  </a:lnTo>
                  <a:lnTo>
                    <a:pt x="1288846" y="1574076"/>
                  </a:lnTo>
                  <a:lnTo>
                    <a:pt x="1293660" y="1581200"/>
                  </a:lnTo>
                  <a:lnTo>
                    <a:pt x="1300797" y="1586014"/>
                  </a:lnTo>
                  <a:lnTo>
                    <a:pt x="1309522" y="1587779"/>
                  </a:lnTo>
                  <a:lnTo>
                    <a:pt x="1318234" y="1586014"/>
                  </a:lnTo>
                  <a:lnTo>
                    <a:pt x="1325346" y="1581200"/>
                  </a:lnTo>
                  <a:lnTo>
                    <a:pt x="1330159" y="1574076"/>
                  </a:lnTo>
                  <a:lnTo>
                    <a:pt x="1331925" y="1565351"/>
                  </a:lnTo>
                  <a:close/>
                </a:path>
                <a:path w="2028825" h="1793239">
                  <a:moveTo>
                    <a:pt x="1339100" y="647446"/>
                  </a:moveTo>
                  <a:lnTo>
                    <a:pt x="1309522" y="596163"/>
                  </a:lnTo>
                  <a:lnTo>
                    <a:pt x="1279944" y="647446"/>
                  </a:lnTo>
                  <a:lnTo>
                    <a:pt x="1339100" y="647446"/>
                  </a:lnTo>
                  <a:close/>
                </a:path>
                <a:path w="2028825" h="1793239">
                  <a:moveTo>
                    <a:pt x="1430337" y="1578495"/>
                  </a:moveTo>
                  <a:lnTo>
                    <a:pt x="1428559" y="1569783"/>
                  </a:lnTo>
                  <a:lnTo>
                    <a:pt x="1423746" y="1562658"/>
                  </a:lnTo>
                  <a:lnTo>
                    <a:pt x="1416621" y="1557845"/>
                  </a:lnTo>
                  <a:lnTo>
                    <a:pt x="1407909" y="1556092"/>
                  </a:lnTo>
                  <a:lnTo>
                    <a:pt x="1399184" y="1557845"/>
                  </a:lnTo>
                  <a:lnTo>
                    <a:pt x="1392059" y="1562658"/>
                  </a:lnTo>
                  <a:lnTo>
                    <a:pt x="1387246" y="1569783"/>
                  </a:lnTo>
                  <a:lnTo>
                    <a:pt x="1385493" y="1578495"/>
                  </a:lnTo>
                  <a:lnTo>
                    <a:pt x="1387246" y="1587220"/>
                  </a:lnTo>
                  <a:lnTo>
                    <a:pt x="1392059" y="1594345"/>
                  </a:lnTo>
                  <a:lnTo>
                    <a:pt x="1399184" y="1599145"/>
                  </a:lnTo>
                  <a:lnTo>
                    <a:pt x="1407909" y="1600911"/>
                  </a:lnTo>
                  <a:lnTo>
                    <a:pt x="1416621" y="1599145"/>
                  </a:lnTo>
                  <a:lnTo>
                    <a:pt x="1423746" y="1594345"/>
                  </a:lnTo>
                  <a:lnTo>
                    <a:pt x="1428559" y="1587220"/>
                  </a:lnTo>
                  <a:lnTo>
                    <a:pt x="1430337" y="1578495"/>
                  </a:lnTo>
                  <a:close/>
                </a:path>
                <a:path w="2028825" h="1793239">
                  <a:moveTo>
                    <a:pt x="1437614" y="694905"/>
                  </a:moveTo>
                  <a:lnTo>
                    <a:pt x="1408036" y="643623"/>
                  </a:lnTo>
                  <a:lnTo>
                    <a:pt x="1378343" y="694905"/>
                  </a:lnTo>
                  <a:lnTo>
                    <a:pt x="1437614" y="694905"/>
                  </a:lnTo>
                  <a:close/>
                </a:path>
                <a:path w="2028825" h="1793239">
                  <a:moveTo>
                    <a:pt x="1528851" y="1616506"/>
                  </a:moveTo>
                  <a:lnTo>
                    <a:pt x="1527086" y="1607794"/>
                  </a:lnTo>
                  <a:lnTo>
                    <a:pt x="1522272" y="1600669"/>
                  </a:lnTo>
                  <a:lnTo>
                    <a:pt x="1515148" y="1595856"/>
                  </a:lnTo>
                  <a:lnTo>
                    <a:pt x="1506448" y="1594091"/>
                  </a:lnTo>
                  <a:lnTo>
                    <a:pt x="1497711" y="1595856"/>
                  </a:lnTo>
                  <a:lnTo>
                    <a:pt x="1490573" y="1600669"/>
                  </a:lnTo>
                  <a:lnTo>
                    <a:pt x="1485760" y="1607794"/>
                  </a:lnTo>
                  <a:lnTo>
                    <a:pt x="1484007" y="1616506"/>
                  </a:lnTo>
                  <a:lnTo>
                    <a:pt x="1485760" y="1625231"/>
                  </a:lnTo>
                  <a:lnTo>
                    <a:pt x="1490573" y="1632356"/>
                  </a:lnTo>
                  <a:lnTo>
                    <a:pt x="1497711" y="1637169"/>
                  </a:lnTo>
                  <a:lnTo>
                    <a:pt x="1506448" y="1638922"/>
                  </a:lnTo>
                  <a:lnTo>
                    <a:pt x="1515148" y="1637169"/>
                  </a:lnTo>
                  <a:lnTo>
                    <a:pt x="1522272" y="1632356"/>
                  </a:lnTo>
                  <a:lnTo>
                    <a:pt x="1527086" y="1625231"/>
                  </a:lnTo>
                  <a:lnTo>
                    <a:pt x="1528851" y="1616506"/>
                  </a:lnTo>
                  <a:close/>
                </a:path>
                <a:path w="2028825" h="1793239">
                  <a:moveTo>
                    <a:pt x="1536026" y="717727"/>
                  </a:moveTo>
                  <a:lnTo>
                    <a:pt x="1506448" y="666445"/>
                  </a:lnTo>
                  <a:lnTo>
                    <a:pt x="1476857" y="717727"/>
                  </a:lnTo>
                  <a:lnTo>
                    <a:pt x="1536026" y="717727"/>
                  </a:lnTo>
                  <a:close/>
                </a:path>
                <a:path w="2028825" h="1793239">
                  <a:moveTo>
                    <a:pt x="1627263" y="1622577"/>
                  </a:moveTo>
                  <a:lnTo>
                    <a:pt x="1625498" y="1613865"/>
                  </a:lnTo>
                  <a:lnTo>
                    <a:pt x="1620685" y="1606740"/>
                  </a:lnTo>
                  <a:lnTo>
                    <a:pt x="1613547" y="1601927"/>
                  </a:lnTo>
                  <a:lnTo>
                    <a:pt x="1604822" y="1600174"/>
                  </a:lnTo>
                  <a:lnTo>
                    <a:pt x="1596110" y="1601927"/>
                  </a:lnTo>
                  <a:lnTo>
                    <a:pt x="1588985" y="1606740"/>
                  </a:lnTo>
                  <a:lnTo>
                    <a:pt x="1584172" y="1613865"/>
                  </a:lnTo>
                  <a:lnTo>
                    <a:pt x="1582420" y="1622577"/>
                  </a:lnTo>
                  <a:lnTo>
                    <a:pt x="1584172" y="1631315"/>
                  </a:lnTo>
                  <a:lnTo>
                    <a:pt x="1588985" y="1638439"/>
                  </a:lnTo>
                  <a:lnTo>
                    <a:pt x="1596110" y="1643240"/>
                  </a:lnTo>
                  <a:lnTo>
                    <a:pt x="1604822" y="1644992"/>
                  </a:lnTo>
                  <a:lnTo>
                    <a:pt x="1613547" y="1643240"/>
                  </a:lnTo>
                  <a:lnTo>
                    <a:pt x="1620685" y="1638439"/>
                  </a:lnTo>
                  <a:lnTo>
                    <a:pt x="1625498" y="1631315"/>
                  </a:lnTo>
                  <a:lnTo>
                    <a:pt x="1627263" y="1622577"/>
                  </a:lnTo>
                  <a:close/>
                </a:path>
                <a:path w="2028825" h="1793239">
                  <a:moveTo>
                    <a:pt x="1634528" y="925106"/>
                  </a:moveTo>
                  <a:lnTo>
                    <a:pt x="1604949" y="873823"/>
                  </a:lnTo>
                  <a:lnTo>
                    <a:pt x="1575257" y="925106"/>
                  </a:lnTo>
                  <a:lnTo>
                    <a:pt x="1634528" y="925106"/>
                  </a:lnTo>
                  <a:close/>
                </a:path>
                <a:path w="2028825" h="1793239">
                  <a:moveTo>
                    <a:pt x="1725777" y="1631238"/>
                  </a:moveTo>
                  <a:lnTo>
                    <a:pt x="1724012" y="1622526"/>
                  </a:lnTo>
                  <a:lnTo>
                    <a:pt x="1719199" y="1615401"/>
                  </a:lnTo>
                  <a:lnTo>
                    <a:pt x="1712061" y="1610588"/>
                  </a:lnTo>
                  <a:lnTo>
                    <a:pt x="1703349" y="1608823"/>
                  </a:lnTo>
                  <a:lnTo>
                    <a:pt x="1694624" y="1610588"/>
                  </a:lnTo>
                  <a:lnTo>
                    <a:pt x="1687499" y="1615401"/>
                  </a:lnTo>
                  <a:lnTo>
                    <a:pt x="1682686" y="1622526"/>
                  </a:lnTo>
                  <a:lnTo>
                    <a:pt x="1680933" y="1631238"/>
                  </a:lnTo>
                  <a:lnTo>
                    <a:pt x="1682686" y="1639963"/>
                  </a:lnTo>
                  <a:lnTo>
                    <a:pt x="1687499" y="1647101"/>
                  </a:lnTo>
                  <a:lnTo>
                    <a:pt x="1694624" y="1651914"/>
                  </a:lnTo>
                  <a:lnTo>
                    <a:pt x="1703349" y="1653667"/>
                  </a:lnTo>
                  <a:lnTo>
                    <a:pt x="1712061" y="1651914"/>
                  </a:lnTo>
                  <a:lnTo>
                    <a:pt x="1719199" y="1647101"/>
                  </a:lnTo>
                  <a:lnTo>
                    <a:pt x="1724012" y="1639963"/>
                  </a:lnTo>
                  <a:lnTo>
                    <a:pt x="1725777" y="1631238"/>
                  </a:lnTo>
                  <a:close/>
                </a:path>
                <a:path w="2028825" h="1793239">
                  <a:moveTo>
                    <a:pt x="1732927" y="971448"/>
                  </a:moveTo>
                  <a:lnTo>
                    <a:pt x="1703362" y="920165"/>
                  </a:lnTo>
                  <a:lnTo>
                    <a:pt x="1673771" y="971448"/>
                  </a:lnTo>
                  <a:lnTo>
                    <a:pt x="1732927" y="971448"/>
                  </a:lnTo>
                  <a:close/>
                </a:path>
                <a:path w="2028825" h="1793239">
                  <a:moveTo>
                    <a:pt x="1824177" y="1620558"/>
                  </a:moveTo>
                  <a:lnTo>
                    <a:pt x="1822411" y="1611845"/>
                  </a:lnTo>
                  <a:lnTo>
                    <a:pt x="1817598" y="1604721"/>
                  </a:lnTo>
                  <a:lnTo>
                    <a:pt x="1810461" y="1599907"/>
                  </a:lnTo>
                  <a:lnTo>
                    <a:pt x="1801749" y="1598142"/>
                  </a:lnTo>
                  <a:lnTo>
                    <a:pt x="1793024" y="1599907"/>
                  </a:lnTo>
                  <a:lnTo>
                    <a:pt x="1785899" y="1604721"/>
                  </a:lnTo>
                  <a:lnTo>
                    <a:pt x="1781086" y="1611845"/>
                  </a:lnTo>
                  <a:lnTo>
                    <a:pt x="1779333" y="1620558"/>
                  </a:lnTo>
                  <a:lnTo>
                    <a:pt x="1781086" y="1629283"/>
                  </a:lnTo>
                  <a:lnTo>
                    <a:pt x="1785899" y="1636407"/>
                  </a:lnTo>
                  <a:lnTo>
                    <a:pt x="1793024" y="1641221"/>
                  </a:lnTo>
                  <a:lnTo>
                    <a:pt x="1801749" y="1642986"/>
                  </a:lnTo>
                  <a:lnTo>
                    <a:pt x="1810461" y="1641221"/>
                  </a:lnTo>
                  <a:lnTo>
                    <a:pt x="1817598" y="1636407"/>
                  </a:lnTo>
                  <a:lnTo>
                    <a:pt x="1822411" y="1629283"/>
                  </a:lnTo>
                  <a:lnTo>
                    <a:pt x="1824177" y="1620558"/>
                  </a:lnTo>
                  <a:close/>
                </a:path>
                <a:path w="2028825" h="1793239">
                  <a:moveTo>
                    <a:pt x="1831454" y="1063434"/>
                  </a:moveTo>
                  <a:lnTo>
                    <a:pt x="1801876" y="1012151"/>
                  </a:lnTo>
                  <a:lnTo>
                    <a:pt x="1772170" y="1063434"/>
                  </a:lnTo>
                  <a:lnTo>
                    <a:pt x="1831454" y="1063434"/>
                  </a:lnTo>
                  <a:close/>
                </a:path>
                <a:path w="2028825" h="1793239">
                  <a:moveTo>
                    <a:pt x="1922691" y="1706372"/>
                  </a:moveTo>
                  <a:lnTo>
                    <a:pt x="1920938" y="1697659"/>
                  </a:lnTo>
                  <a:lnTo>
                    <a:pt x="1916125" y="1690535"/>
                  </a:lnTo>
                  <a:lnTo>
                    <a:pt x="1908987" y="1685721"/>
                  </a:lnTo>
                  <a:lnTo>
                    <a:pt x="1900275" y="1683956"/>
                  </a:lnTo>
                  <a:lnTo>
                    <a:pt x="1891550" y="1685721"/>
                  </a:lnTo>
                  <a:lnTo>
                    <a:pt x="1884426" y="1690535"/>
                  </a:lnTo>
                  <a:lnTo>
                    <a:pt x="1879612" y="1697659"/>
                  </a:lnTo>
                  <a:lnTo>
                    <a:pt x="1877860" y="1706372"/>
                  </a:lnTo>
                  <a:lnTo>
                    <a:pt x="1879612" y="1715096"/>
                  </a:lnTo>
                  <a:lnTo>
                    <a:pt x="1884426" y="1722221"/>
                  </a:lnTo>
                  <a:lnTo>
                    <a:pt x="1891550" y="1727034"/>
                  </a:lnTo>
                  <a:lnTo>
                    <a:pt x="1900275" y="1728787"/>
                  </a:lnTo>
                  <a:lnTo>
                    <a:pt x="1908987" y="1727034"/>
                  </a:lnTo>
                  <a:lnTo>
                    <a:pt x="1916125" y="1722221"/>
                  </a:lnTo>
                  <a:lnTo>
                    <a:pt x="1920938" y="1715096"/>
                  </a:lnTo>
                  <a:lnTo>
                    <a:pt x="1922691" y="1706372"/>
                  </a:lnTo>
                  <a:close/>
                </a:path>
                <a:path w="2028825" h="1793239">
                  <a:moveTo>
                    <a:pt x="1929853" y="1107973"/>
                  </a:moveTo>
                  <a:lnTo>
                    <a:pt x="1900288" y="1056805"/>
                  </a:lnTo>
                  <a:lnTo>
                    <a:pt x="1870710" y="1107973"/>
                  </a:lnTo>
                  <a:lnTo>
                    <a:pt x="1929853" y="1107973"/>
                  </a:lnTo>
                  <a:close/>
                </a:path>
                <a:path w="2028825" h="1793239">
                  <a:moveTo>
                    <a:pt x="2021090" y="1734032"/>
                  </a:moveTo>
                  <a:lnTo>
                    <a:pt x="2019338" y="1725320"/>
                  </a:lnTo>
                  <a:lnTo>
                    <a:pt x="2014524" y="1718195"/>
                  </a:lnTo>
                  <a:lnTo>
                    <a:pt x="2007387" y="1713382"/>
                  </a:lnTo>
                  <a:lnTo>
                    <a:pt x="1998675" y="1711617"/>
                  </a:lnTo>
                  <a:lnTo>
                    <a:pt x="1989950" y="1713382"/>
                  </a:lnTo>
                  <a:lnTo>
                    <a:pt x="1982825" y="1718195"/>
                  </a:lnTo>
                  <a:lnTo>
                    <a:pt x="1978012" y="1725320"/>
                  </a:lnTo>
                  <a:lnTo>
                    <a:pt x="1976259" y="1734032"/>
                  </a:lnTo>
                  <a:lnTo>
                    <a:pt x="1978012" y="1742757"/>
                  </a:lnTo>
                  <a:lnTo>
                    <a:pt x="1982825" y="1749882"/>
                  </a:lnTo>
                  <a:lnTo>
                    <a:pt x="1989950" y="1754695"/>
                  </a:lnTo>
                  <a:lnTo>
                    <a:pt x="1998675" y="1756448"/>
                  </a:lnTo>
                  <a:lnTo>
                    <a:pt x="2007387" y="1754695"/>
                  </a:lnTo>
                  <a:lnTo>
                    <a:pt x="2014524" y="1749882"/>
                  </a:lnTo>
                  <a:lnTo>
                    <a:pt x="2019338" y="1742757"/>
                  </a:lnTo>
                  <a:lnTo>
                    <a:pt x="2021090" y="1734032"/>
                  </a:lnTo>
                  <a:close/>
                </a:path>
                <a:path w="2028825" h="1793239">
                  <a:moveTo>
                    <a:pt x="2028367" y="1195692"/>
                  </a:moveTo>
                  <a:lnTo>
                    <a:pt x="1998675" y="1144422"/>
                  </a:lnTo>
                  <a:lnTo>
                    <a:pt x="1969096" y="1195692"/>
                  </a:lnTo>
                  <a:lnTo>
                    <a:pt x="2028367" y="1195692"/>
                  </a:lnTo>
                  <a:close/>
                </a:path>
              </a:pathLst>
            </a:custGeom>
            <a:solidFill>
              <a:srgbClr val="231F2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859388" y="1233652"/>
              <a:ext cx="2098675" cy="1714500"/>
            </a:xfrm>
            <a:custGeom>
              <a:avLst/>
              <a:gdLst/>
              <a:ahLst/>
              <a:cxnLst/>
              <a:rect l="l" t="t" r="r" b="b"/>
              <a:pathLst>
                <a:path w="2098675" h="1714500">
                  <a:moveTo>
                    <a:pt x="0" y="1628889"/>
                  </a:moveTo>
                  <a:lnTo>
                    <a:pt x="30807" y="1628889"/>
                  </a:lnTo>
                </a:path>
                <a:path w="2098675" h="1714500">
                  <a:moveTo>
                    <a:pt x="0" y="1085926"/>
                  </a:moveTo>
                  <a:lnTo>
                    <a:pt x="30807" y="1085926"/>
                  </a:lnTo>
                </a:path>
                <a:path w="2098675" h="1714500">
                  <a:moveTo>
                    <a:pt x="0" y="542963"/>
                  </a:moveTo>
                  <a:lnTo>
                    <a:pt x="30807" y="542963"/>
                  </a:lnTo>
                </a:path>
                <a:path w="2098675" h="1714500">
                  <a:moveTo>
                    <a:pt x="0" y="0"/>
                  </a:moveTo>
                  <a:lnTo>
                    <a:pt x="30807" y="0"/>
                  </a:lnTo>
                </a:path>
                <a:path w="2098675" h="1714500">
                  <a:moveTo>
                    <a:pt x="129208" y="1714373"/>
                  </a:moveTo>
                  <a:lnTo>
                    <a:pt x="129208" y="1683550"/>
                  </a:lnTo>
                </a:path>
                <a:path w="2098675" h="1714500">
                  <a:moveTo>
                    <a:pt x="621461" y="1714373"/>
                  </a:moveTo>
                  <a:lnTo>
                    <a:pt x="621461" y="1683550"/>
                  </a:lnTo>
                </a:path>
                <a:path w="2098675" h="1714500">
                  <a:moveTo>
                    <a:pt x="1113828" y="1714373"/>
                  </a:moveTo>
                  <a:lnTo>
                    <a:pt x="1113828" y="1683550"/>
                  </a:lnTo>
                </a:path>
                <a:path w="2098675" h="1714500">
                  <a:moveTo>
                    <a:pt x="1606092" y="1714373"/>
                  </a:moveTo>
                  <a:lnTo>
                    <a:pt x="1606092" y="1683550"/>
                  </a:lnTo>
                </a:path>
                <a:path w="2098675" h="1714500">
                  <a:moveTo>
                    <a:pt x="2098319" y="1714373"/>
                  </a:moveTo>
                  <a:lnTo>
                    <a:pt x="2098319" y="1683550"/>
                  </a:lnTo>
                </a:path>
              </a:pathLst>
            </a:custGeom>
            <a:ln w="12700">
              <a:solidFill>
                <a:srgbClr val="58595B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2" name="object 12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241184" y="1792693"/>
            <a:ext cx="207035" cy="395020"/>
          </a:xfrm>
          <a:prstGeom prst="rect">
            <a:avLst/>
          </a:prstGeom>
        </p:spPr>
      </p:pic>
      <p:sp>
        <p:nvSpPr>
          <p:cNvPr id="13" name="object 13" descr=""/>
          <p:cNvSpPr txBox="1"/>
          <p:nvPr/>
        </p:nvSpPr>
        <p:spPr>
          <a:xfrm>
            <a:off x="755675" y="2779822"/>
            <a:ext cx="819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solidFill>
                  <a:srgbClr val="302D2E"/>
                </a:solidFill>
                <a:latin typeface="Arial"/>
                <a:cs typeface="Arial"/>
              </a:rPr>
              <a:t>0</a:t>
            </a:r>
            <a:endParaRPr sz="800">
              <a:latin typeface="Arial"/>
              <a:cs typeface="Aria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755675" y="2240638"/>
            <a:ext cx="819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solidFill>
                  <a:srgbClr val="302D2E"/>
                </a:solidFill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699190" y="1701463"/>
            <a:ext cx="138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solidFill>
                  <a:srgbClr val="302D2E"/>
                </a:solidFill>
                <a:latin typeface="Arial"/>
                <a:cs typeface="Arial"/>
              </a:rPr>
              <a:t>10</a:t>
            </a:r>
            <a:endParaRPr sz="800">
              <a:latin typeface="Arial"/>
              <a:cs typeface="Aria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699190" y="1162289"/>
            <a:ext cx="138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solidFill>
                  <a:srgbClr val="302D2E"/>
                </a:solidFill>
                <a:latin typeface="Arial"/>
                <a:cs typeface="Arial"/>
              </a:rPr>
              <a:t>15</a:t>
            </a:r>
            <a:endParaRPr sz="800">
              <a:latin typeface="Arial"/>
              <a:cs typeface="Aria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947663" y="2963199"/>
            <a:ext cx="819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solidFill>
                  <a:srgbClr val="302D2E"/>
                </a:solidFill>
                <a:latin typeface="Arial"/>
                <a:cs typeface="Arial"/>
              </a:rPr>
              <a:t>0</a:t>
            </a:r>
            <a:endParaRPr sz="800">
              <a:latin typeface="Arial"/>
              <a:cs typeface="Aria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439952" y="2963199"/>
            <a:ext cx="819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solidFill>
                  <a:srgbClr val="302D2E"/>
                </a:solidFill>
                <a:latin typeface="Arial"/>
                <a:cs typeface="Arial"/>
              </a:rPr>
              <a:t>5</a:t>
            </a:r>
            <a:endParaRPr sz="800">
              <a:latin typeface="Arial"/>
              <a:cs typeface="Aria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875794" y="2951569"/>
            <a:ext cx="194945" cy="292735"/>
          </a:xfrm>
          <a:prstGeom prst="rect">
            <a:avLst/>
          </a:prstGeom>
        </p:spPr>
        <p:txBody>
          <a:bodyPr wrap="square" lIns="0" tIns="24130" rIns="0" bIns="0" rtlCol="0" vert="horz">
            <a:spAutoFit/>
          </a:bodyPr>
          <a:lstStyle/>
          <a:p>
            <a:pPr marL="40640">
              <a:lnSpc>
                <a:spcPct val="100000"/>
              </a:lnSpc>
              <a:spcBef>
                <a:spcPts val="190"/>
              </a:spcBef>
            </a:pPr>
            <a:r>
              <a:rPr dirty="0" sz="800" spc="-25">
                <a:solidFill>
                  <a:srgbClr val="302D2E"/>
                </a:solidFill>
                <a:latin typeface="Arial"/>
                <a:cs typeface="Arial"/>
              </a:rPr>
              <a:t>10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age</a:t>
            </a:r>
            <a:endParaRPr sz="800">
              <a:latin typeface="Arial"/>
              <a:cs typeface="Aria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396277" y="2963199"/>
            <a:ext cx="138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solidFill>
                  <a:srgbClr val="302D2E"/>
                </a:solidFill>
                <a:latin typeface="Arial"/>
                <a:cs typeface="Arial"/>
              </a:rPr>
              <a:t>15</a:t>
            </a:r>
            <a:endParaRPr sz="800">
              <a:latin typeface="Arial"/>
              <a:cs typeface="Aria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888566" y="2963199"/>
            <a:ext cx="138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solidFill>
                  <a:srgbClr val="302D2E"/>
                </a:solidFill>
                <a:latin typeface="Arial"/>
                <a:cs typeface="Arial"/>
              </a:rPr>
              <a:t>20</a:t>
            </a:r>
            <a:endParaRPr sz="800">
              <a:latin typeface="Arial"/>
              <a:cs typeface="Aria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60916" y="1854881"/>
            <a:ext cx="127000" cy="12700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875"/>
              </a:lnSpc>
            </a:pP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cit</a:t>
            </a:r>
            <a:endParaRPr sz="800">
              <a:latin typeface="Arial"/>
              <a:cs typeface="Aria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254291" y="1640302"/>
            <a:ext cx="1670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brc</a:t>
            </a:r>
            <a:endParaRPr sz="800">
              <a:latin typeface="Arial"/>
              <a:cs typeface="Aria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480970" y="1742838"/>
            <a:ext cx="181610" cy="4114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58300"/>
              </a:lnSpc>
              <a:spcBef>
                <a:spcPts val="100"/>
              </a:spcBef>
            </a:pP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no</a:t>
            </a:r>
            <a:r>
              <a:rPr dirty="0" sz="800">
                <a:solidFill>
                  <a:srgbClr val="231F20"/>
                </a:solidFill>
                <a:latin typeface="Arial"/>
                <a:cs typeface="Arial"/>
              </a:rPr>
              <a:t> </a:t>
            </a: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yes</a:t>
            </a:r>
            <a:endParaRPr sz="800">
              <a:latin typeface="Arial"/>
              <a:cs typeface="Aria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554832" y="3327625"/>
            <a:ext cx="3201670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b="1">
                <a:latin typeface="Calibri"/>
                <a:cs typeface="Calibri"/>
              </a:rPr>
              <a:t>Figure</a:t>
            </a:r>
            <a:r>
              <a:rPr dirty="0" sz="850" spc="5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9.6</a:t>
            </a:r>
            <a:r>
              <a:rPr dirty="0" sz="850" spc="290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Average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annual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citations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by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age,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BRC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versus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control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articles.</a:t>
            </a:r>
            <a:endParaRPr sz="850">
              <a:latin typeface="Calibri"/>
              <a:cs typeface="Calibri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67532" y="3628116"/>
            <a:ext cx="4985385" cy="127571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GiantsShoulders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0">
                <a:latin typeface="Courier New"/>
                <a:cs typeface="Courier New"/>
              </a:rPr>
              <a:t> mutate(GiantsShoulders,</a:t>
            </a:r>
            <a:endParaRPr sz="800">
              <a:latin typeface="Courier New"/>
              <a:cs typeface="Courier New"/>
            </a:endParaRPr>
          </a:p>
          <a:p>
            <a:pPr marL="160401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window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as.numeric(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(brc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"yes")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&amp;</a:t>
            </a:r>
            <a:endParaRPr sz="800">
              <a:latin typeface="Courier New"/>
              <a:cs typeface="Courier New"/>
            </a:endParaRPr>
          </a:p>
          <a:p>
            <a:pPr marL="1604010" marR="518795" indent="1275080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abs(brcyear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year)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1), </a:t>
            </a:r>
            <a:r>
              <a:rPr dirty="0" sz="800">
                <a:latin typeface="Courier New"/>
                <a:cs typeface="Courier New"/>
              </a:rPr>
              <a:t>post_brc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as.numeric(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(brc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==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"yes")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&amp;</a:t>
            </a:r>
            <a:endParaRPr sz="800">
              <a:latin typeface="Courier New"/>
              <a:cs typeface="Courier New"/>
            </a:endParaRPr>
          </a:p>
          <a:p>
            <a:pPr marL="3001010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year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brcyear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&gt;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1),</a:t>
            </a:r>
            <a:endParaRPr sz="800">
              <a:latin typeface="Courier New"/>
              <a:cs typeface="Courier New"/>
            </a:endParaRPr>
          </a:p>
          <a:p>
            <a:pPr marL="24765" marR="1854200" indent="1578610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age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year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pubyear) GiantsShoulders$age[GiantsShoulders$age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==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31]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0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90"/>
              </a:spcBef>
            </a:pPr>
            <a:r>
              <a:rPr dirty="0" sz="800" spc="-10">
                <a:latin typeface="Courier New"/>
                <a:cs typeface="Courier New"/>
              </a:rPr>
              <a:t>GiantsShoulders$year[GiantsShoulders$year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%in%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1970:1974]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1970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GiantsShoulders$year[GiantsShoulders$year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%in%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1975:1979]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1975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54826" y="5088525"/>
            <a:ext cx="4960620" cy="9366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columns,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linear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</a:t>
            </a:r>
            <a:r>
              <a:rPr dirty="0" sz="1000" spc="-35">
                <a:latin typeface="Palatino Linotype"/>
                <a:cs typeface="Palatino Linotype"/>
              </a:rPr>
              <a:t>estimated.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ﬁrst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contains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only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age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ﬁxed </a:t>
            </a:r>
            <a:r>
              <a:rPr dirty="0" sz="1000" spc="-30">
                <a:latin typeface="Palatino Linotype"/>
                <a:cs typeface="Palatino Linotype"/>
              </a:rPr>
              <a:t>effects,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second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add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pairs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years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ﬁxed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235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results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similar;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selection </a:t>
            </a:r>
            <a:r>
              <a:rPr dirty="0" sz="1000" spc="-20">
                <a:latin typeface="Palatino Linotype"/>
                <a:cs typeface="Palatino Linotype"/>
              </a:rPr>
              <a:t>effect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hosting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about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50%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more </a:t>
            </a:r>
            <a:r>
              <a:rPr dirty="0" sz="1000" spc="-20">
                <a:latin typeface="Palatino Linotype"/>
                <a:cs typeface="Palatino Linotype"/>
              </a:rPr>
              <a:t>citations,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marginal</a:t>
            </a:r>
            <a:r>
              <a:rPr dirty="0" sz="1000" spc="-20">
                <a:latin typeface="Palatino Linotype"/>
                <a:cs typeface="Palatino Linotype"/>
              </a:rPr>
              <a:t> effect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35%</a:t>
            </a:r>
            <a:r>
              <a:rPr dirty="0" sz="1000" spc="-20">
                <a:latin typeface="Palatino Linotype"/>
                <a:cs typeface="Palatino Linotype"/>
              </a:rPr>
              <a:t> 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hosting </a:t>
            </a:r>
            <a:r>
              <a:rPr dirty="0" sz="1000" spc="-45">
                <a:latin typeface="Palatino Linotype"/>
                <a:cs typeface="Palatino Linotype"/>
              </a:rPr>
              <a:t>period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about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50%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latter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years.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200"/>
              </a:lnSpc>
              <a:spcBef>
                <a:spcPts val="2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other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two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columns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present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results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ﬁxed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NegBin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Pair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(column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3)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article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(column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4)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ﬁxed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alternatively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used.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67532" y="6177235"/>
            <a:ext cx="4985385" cy="227076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library("pglm")</a:t>
            </a:r>
            <a:endParaRPr sz="800">
              <a:latin typeface="Courier New"/>
              <a:cs typeface="Courier New"/>
            </a:endParaRPr>
          </a:p>
          <a:p>
            <a:pPr marL="692785" marR="728345" indent="-668655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t3c1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lm(log(1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citations)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brc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window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post_brc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factor(age),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GiantsShoulders)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90"/>
              </a:spcBef>
            </a:pPr>
            <a:r>
              <a:rPr dirty="0" sz="800">
                <a:latin typeface="Courier New"/>
                <a:cs typeface="Courier New"/>
              </a:rPr>
              <a:t>t3c2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update(t3c1,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.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.+</a:t>
            </a:r>
            <a:r>
              <a:rPr dirty="0" sz="800" spc="409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factor(pair)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factor(year))</a:t>
            </a:r>
            <a:endParaRPr sz="800">
              <a:latin typeface="Courier New"/>
              <a:cs typeface="Courier New"/>
            </a:endParaRPr>
          </a:p>
          <a:p>
            <a:pPr marL="692785" marR="242570" indent="-668655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t3c3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pglm(citations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brc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window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post_brc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factor(age)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factor(year),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GiantsShoulders,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"pair",</a:t>
            </a:r>
            <a:endParaRPr sz="800">
              <a:latin typeface="Courier New"/>
              <a:cs typeface="Courier New"/>
            </a:endParaRPr>
          </a:p>
          <a:p>
            <a:pPr marL="692785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"individual",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"within",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family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negbin)</a:t>
            </a:r>
            <a:endParaRPr sz="800">
              <a:latin typeface="Courier New"/>
              <a:cs typeface="Courier New"/>
            </a:endParaRPr>
          </a:p>
          <a:p>
            <a:pPr marL="814705" marR="606425" indent="-789940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t3c4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pglm(citations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window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post_brc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factor(age)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factor(year),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GiantsShoulders,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"article",</a:t>
            </a:r>
            <a:endParaRPr sz="800">
              <a:latin typeface="Courier New"/>
              <a:cs typeface="Courier New"/>
            </a:endParaRPr>
          </a:p>
          <a:p>
            <a:pPr marL="814705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"individual",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"within",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family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negbin)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screenreg(list(t3c2,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t3c3,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t3c4),</a:t>
            </a:r>
            <a:endParaRPr sz="800">
              <a:latin typeface="Courier New"/>
              <a:cs typeface="Courier New"/>
            </a:endParaRPr>
          </a:p>
          <a:p>
            <a:pPr marL="63246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custom.model.names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c("ols: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age/year/pair-</a:t>
            </a:r>
            <a:r>
              <a:rPr dirty="0" sz="800" spc="-20">
                <a:latin typeface="Courier New"/>
                <a:cs typeface="Courier New"/>
              </a:rPr>
              <a:t>FE",</a:t>
            </a:r>
            <a:endParaRPr sz="800">
              <a:latin typeface="Courier New"/>
              <a:cs typeface="Courier New"/>
            </a:endParaRPr>
          </a:p>
          <a:p>
            <a:pPr marL="202882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"NB:age/year/pair-</a:t>
            </a:r>
            <a:r>
              <a:rPr dirty="0" sz="800" spc="-20">
                <a:latin typeface="Courier New"/>
                <a:cs typeface="Courier New"/>
              </a:rPr>
              <a:t>FE",</a:t>
            </a:r>
            <a:endParaRPr sz="800">
              <a:latin typeface="Courier New"/>
              <a:cs typeface="Courier New"/>
            </a:endParaRPr>
          </a:p>
          <a:p>
            <a:pPr marL="632460" marR="1308735" indent="1396365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"NB: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age/year/article-FE"), omit.coef="(factor)|(Intercept)",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digits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3)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81479" y="919225"/>
            <a:ext cx="4985385" cy="565785"/>
          </a:xfrm>
          <a:custGeom>
            <a:avLst/>
            <a:gdLst/>
            <a:ahLst/>
            <a:cxnLst/>
            <a:rect l="l" t="t" r="r" b="b"/>
            <a:pathLst>
              <a:path w="4985385" h="565785">
                <a:moveTo>
                  <a:pt x="4985182" y="425069"/>
                </a:moveTo>
                <a:lnTo>
                  <a:pt x="0" y="425069"/>
                </a:lnTo>
                <a:lnTo>
                  <a:pt x="0" y="565772"/>
                </a:lnTo>
                <a:lnTo>
                  <a:pt x="4985182" y="565772"/>
                </a:lnTo>
                <a:lnTo>
                  <a:pt x="4985182" y="425069"/>
                </a:lnTo>
                <a:close/>
              </a:path>
              <a:path w="4985385" h="565785">
                <a:moveTo>
                  <a:pt x="4985182" y="283337"/>
                </a:moveTo>
                <a:lnTo>
                  <a:pt x="0" y="283337"/>
                </a:lnTo>
                <a:lnTo>
                  <a:pt x="0" y="424040"/>
                </a:lnTo>
                <a:lnTo>
                  <a:pt x="4985182" y="424040"/>
                </a:lnTo>
                <a:lnTo>
                  <a:pt x="4985182" y="283337"/>
                </a:lnTo>
                <a:close/>
              </a:path>
              <a:path w="4985385" h="565785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56578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594154" y="607782"/>
            <a:ext cx="5218430" cy="8655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058795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Count</a:t>
            </a:r>
            <a:r>
              <a:rPr dirty="0" sz="800" spc="-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and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Limited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Dependent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Variables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243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00">
              <a:latin typeface="Calibri"/>
              <a:cs typeface="Calibri"/>
            </a:endParaRPr>
          </a:p>
          <a:p>
            <a:pPr algn="r" marR="280670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=================================================================================</a:t>
            </a:r>
            <a:endParaRPr sz="800">
              <a:latin typeface="Courier New"/>
              <a:cs typeface="Courier New"/>
            </a:endParaRPr>
          </a:p>
          <a:p>
            <a:pPr algn="r" marR="28892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ols: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age/year/pair-</a:t>
            </a:r>
            <a:r>
              <a:rPr dirty="0" sz="800">
                <a:latin typeface="Courier New"/>
                <a:cs typeface="Courier New"/>
              </a:rPr>
              <a:t>FE</a:t>
            </a:r>
            <a:r>
              <a:rPr dirty="0" sz="800" spc="114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NB:age/year/pair-</a:t>
            </a:r>
            <a:r>
              <a:rPr dirty="0" sz="800">
                <a:latin typeface="Courier New"/>
                <a:cs typeface="Courier New"/>
              </a:rPr>
              <a:t>FE</a:t>
            </a:r>
            <a:r>
              <a:rPr dirty="0" sz="800" spc="1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NB: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age/year/article-</a:t>
            </a:r>
            <a:r>
              <a:rPr dirty="0" sz="800" spc="-25">
                <a:latin typeface="Courier New"/>
                <a:cs typeface="Courier New"/>
              </a:rPr>
              <a:t>FE</a:t>
            </a:r>
            <a:endParaRPr sz="800">
              <a:latin typeface="Courier New"/>
              <a:cs typeface="Courier New"/>
            </a:endParaRPr>
          </a:p>
          <a:p>
            <a:pPr algn="r" marR="290830">
              <a:lnSpc>
                <a:spcPct val="100000"/>
              </a:lnSpc>
              <a:spcBef>
                <a:spcPts val="155"/>
              </a:spcBef>
            </a:pPr>
            <a:r>
              <a:rPr dirty="0" sz="800" spc="110">
                <a:latin typeface="Courier New"/>
                <a:cs typeface="Courier New"/>
              </a:rPr>
              <a:t>––––––––––––––––––––––––––––––––––––––––––––––––––––––––––––––– 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  <a:tabLst>
                <a:tab pos="1166495" algn="l"/>
                <a:tab pos="2684780" algn="l"/>
              </a:tabLst>
            </a:pPr>
            <a:r>
              <a:rPr dirty="0" sz="800" spc="-10">
                <a:latin typeface="Courier New"/>
                <a:cs typeface="Courier New"/>
              </a:rPr>
              <a:t>brcyes</a:t>
            </a:r>
            <a:r>
              <a:rPr dirty="0" sz="800">
                <a:latin typeface="Courier New"/>
                <a:cs typeface="Courier New"/>
              </a:rPr>
              <a:t>	0.501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r>
              <a:rPr dirty="0" sz="800">
                <a:latin typeface="Courier New"/>
                <a:cs typeface="Courier New"/>
              </a:rPr>
              <a:t>	0.752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81479" y="1486026"/>
            <a:ext cx="4985385" cy="850265"/>
          </a:xfrm>
          <a:custGeom>
            <a:avLst/>
            <a:gdLst/>
            <a:ahLst/>
            <a:cxnLst/>
            <a:rect l="l" t="t" r="r" b="b"/>
            <a:pathLst>
              <a:path w="4985385" h="850264">
                <a:moveTo>
                  <a:pt x="4985182" y="709231"/>
                </a:moveTo>
                <a:lnTo>
                  <a:pt x="0" y="709231"/>
                </a:lnTo>
                <a:lnTo>
                  <a:pt x="0" y="849934"/>
                </a:lnTo>
                <a:lnTo>
                  <a:pt x="4985182" y="849934"/>
                </a:lnTo>
                <a:lnTo>
                  <a:pt x="4985182" y="709231"/>
                </a:lnTo>
                <a:close/>
              </a:path>
              <a:path w="4985385" h="850264">
                <a:moveTo>
                  <a:pt x="4985182" y="425081"/>
                </a:moveTo>
                <a:lnTo>
                  <a:pt x="0" y="425081"/>
                </a:lnTo>
                <a:lnTo>
                  <a:pt x="0" y="567499"/>
                </a:lnTo>
                <a:lnTo>
                  <a:pt x="0" y="571385"/>
                </a:lnTo>
                <a:lnTo>
                  <a:pt x="0" y="708202"/>
                </a:lnTo>
                <a:lnTo>
                  <a:pt x="4985182" y="708202"/>
                </a:lnTo>
                <a:lnTo>
                  <a:pt x="4985182" y="571385"/>
                </a:lnTo>
                <a:lnTo>
                  <a:pt x="4985182" y="567499"/>
                </a:lnTo>
                <a:lnTo>
                  <a:pt x="4985182" y="425081"/>
                </a:lnTo>
                <a:close/>
              </a:path>
              <a:path w="4985385" h="850264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850264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850264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6" name="object 6" descr=""/>
          <p:cNvGraphicFramePr>
            <a:graphicFrameLocks noGrp="1"/>
          </p:cNvGraphicFramePr>
          <p:nvPr/>
        </p:nvGraphicFramePr>
        <p:xfrm>
          <a:off x="562416" y="1484880"/>
          <a:ext cx="4767579" cy="866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16305"/>
                <a:gridCol w="1485900"/>
                <a:gridCol w="1366520"/>
                <a:gridCol w="998219"/>
              </a:tblGrid>
              <a:tr h="141605">
                <a:tc>
                  <a:txBody>
                    <a:bodyPr/>
                    <a:lstStyle/>
                    <a:p>
                      <a:pPr marR="76200"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03530" marR="1130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(0.057)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45529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(0.073)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48895"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43815" marR="7620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window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6705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0.385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9591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0.352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7937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0.565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R="76200"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03530" marR="1130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(0.074)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45529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(0.082)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03530" marR="4889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(0.065)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43815" marR="7620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post_brc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6705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0.535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9591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0.538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7937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0.810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299720">
                <a:tc>
                  <a:txBody>
                    <a:bodyPr/>
                    <a:lstStyle/>
                    <a:p>
                      <a:pPr marR="76200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60960">
                        <a:lnSpc>
                          <a:spcPct val="100000"/>
                        </a:lnSpc>
                      </a:pPr>
                      <a:r>
                        <a:rPr dirty="0" sz="800" spc="100">
                          <a:latin typeface="Courier New"/>
                          <a:cs typeface="Courier New"/>
                        </a:rPr>
                        <a:t>––––––––––– 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5715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03530" marR="1130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(0.063)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8064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105">
                          <a:latin typeface="Courier New"/>
                          <a:cs typeface="Courier New"/>
                        </a:rPr>
                        <a:t>–––––––––––––––––– 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455295" marR="48895">
                        <a:lnSpc>
                          <a:spcPts val="925"/>
                        </a:lnSpc>
                        <a:tabLst>
                          <a:tab pos="1670050" algn="l"/>
                        </a:tabLst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(0.079)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(0.056)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11112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110">
                          <a:latin typeface="Courier New"/>
                          <a:cs typeface="Courier New"/>
                        </a:rPr>
                        <a:t>––––––––––––––––––––––––––––– 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7" name="object 7" descr=""/>
          <p:cNvSpPr txBox="1"/>
          <p:nvPr/>
        </p:nvSpPr>
        <p:spPr>
          <a:xfrm>
            <a:off x="5112666" y="2177121"/>
            <a:ext cx="4140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85">
                <a:latin typeface="Courier New"/>
                <a:cs typeface="Courier New"/>
              </a:rPr>
              <a:t>––––– 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581479" y="2335504"/>
            <a:ext cx="4985385" cy="709295"/>
          </a:xfrm>
          <a:custGeom>
            <a:avLst/>
            <a:gdLst/>
            <a:ahLst/>
            <a:cxnLst/>
            <a:rect l="l" t="t" r="r" b="b"/>
            <a:pathLst>
              <a:path w="4985385" h="709294">
                <a:moveTo>
                  <a:pt x="4985182" y="568299"/>
                </a:moveTo>
                <a:lnTo>
                  <a:pt x="0" y="568299"/>
                </a:lnTo>
                <a:lnTo>
                  <a:pt x="0" y="709002"/>
                </a:lnTo>
                <a:lnTo>
                  <a:pt x="4985182" y="709002"/>
                </a:lnTo>
                <a:lnTo>
                  <a:pt x="4985182" y="568299"/>
                </a:lnTo>
                <a:close/>
              </a:path>
              <a:path w="4985385" h="709294">
                <a:moveTo>
                  <a:pt x="4985182" y="426567"/>
                </a:moveTo>
                <a:lnTo>
                  <a:pt x="0" y="426567"/>
                </a:lnTo>
                <a:lnTo>
                  <a:pt x="0" y="567270"/>
                </a:lnTo>
                <a:lnTo>
                  <a:pt x="4985182" y="567270"/>
                </a:lnTo>
                <a:lnTo>
                  <a:pt x="4985182" y="426567"/>
                </a:lnTo>
                <a:close/>
              </a:path>
              <a:path w="4985385" h="709294">
                <a:moveTo>
                  <a:pt x="4985182" y="284835"/>
                </a:moveTo>
                <a:lnTo>
                  <a:pt x="0" y="284835"/>
                </a:lnTo>
                <a:lnTo>
                  <a:pt x="0" y="425538"/>
                </a:lnTo>
                <a:lnTo>
                  <a:pt x="4985182" y="425538"/>
                </a:lnTo>
                <a:lnTo>
                  <a:pt x="4985182" y="284835"/>
                </a:lnTo>
                <a:close/>
              </a:path>
              <a:path w="4985385" h="709294">
                <a:moveTo>
                  <a:pt x="4985182" y="0"/>
                </a:moveTo>
                <a:lnTo>
                  <a:pt x="0" y="0"/>
                </a:lnTo>
                <a:lnTo>
                  <a:pt x="0" y="141744"/>
                </a:lnTo>
                <a:lnTo>
                  <a:pt x="0" y="142189"/>
                </a:lnTo>
                <a:lnTo>
                  <a:pt x="0" y="283921"/>
                </a:lnTo>
                <a:lnTo>
                  <a:pt x="4985182" y="283921"/>
                </a:lnTo>
                <a:lnTo>
                  <a:pt x="4985182" y="142189"/>
                </a:lnTo>
                <a:lnTo>
                  <a:pt x="4985182" y="141744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62416" y="2351935"/>
          <a:ext cx="4266565" cy="6718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55040"/>
                <a:gridCol w="1013460"/>
                <a:gridCol w="1385570"/>
                <a:gridCol w="912495"/>
              </a:tblGrid>
              <a:tr h="123825">
                <a:tc>
                  <a:txBody>
                    <a:bodyPr/>
                    <a:lstStyle/>
                    <a:p>
                      <a:pPr marL="43815">
                        <a:lnSpc>
                          <a:spcPts val="79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R</a:t>
                      </a:r>
                      <a:r>
                        <a:rPr dirty="0" sz="800" spc="-28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4" i="1">
                          <a:latin typeface="Meiryo"/>
                          <a:cs typeface="Meiryo"/>
                        </a:rPr>
                        <a:t>̂</a:t>
                      </a:r>
                      <a:r>
                        <a:rPr dirty="0" sz="800" spc="-65" i="1">
                          <a:latin typeface="Meiryo"/>
                          <a:cs typeface="Meiryo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36245">
                        <a:lnSpc>
                          <a:spcPts val="79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0.538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gridSpan="2" row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rowSpan="2"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42875">
                <a:tc>
                  <a:txBody>
                    <a:bodyPr/>
                    <a:lstStyle/>
                    <a:p>
                      <a:pPr marL="43815">
                        <a:lnSpc>
                          <a:spcPts val="93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Adj.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R</a:t>
                      </a:r>
                      <a:r>
                        <a:rPr dirty="0" sz="800" spc="-28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4" i="1">
                          <a:latin typeface="Meiryo"/>
                          <a:cs typeface="Meiryo"/>
                        </a:rPr>
                        <a:t>̂</a:t>
                      </a:r>
                      <a:r>
                        <a:rPr dirty="0" sz="800" spc="-70" i="1">
                          <a:latin typeface="Meiryo"/>
                          <a:cs typeface="Meiryo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36245">
                        <a:lnSpc>
                          <a:spcPts val="93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0.522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gridSpan="2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 v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4381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Num.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obs.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4857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317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4857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9433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4857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4381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RMSE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4591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0.829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21920">
                <a:tc>
                  <a:txBody>
                    <a:bodyPr/>
                    <a:lstStyle/>
                    <a:p>
                      <a:pPr marL="43815">
                        <a:lnSpc>
                          <a:spcPts val="86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Log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Likelihood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443865">
                        <a:lnSpc>
                          <a:spcPts val="86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-10759.180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34010">
                        <a:lnSpc>
                          <a:spcPts val="86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-9632.404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10" name="object 10" descr=""/>
          <p:cNvSpPr/>
          <p:nvPr/>
        </p:nvSpPr>
        <p:spPr>
          <a:xfrm>
            <a:off x="581479" y="3045536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568752" y="3007131"/>
            <a:ext cx="4968240" cy="542036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=================================================================================</a:t>
            </a:r>
            <a:endParaRPr sz="800">
              <a:latin typeface="Courier New"/>
              <a:cs typeface="Courier New"/>
            </a:endParaRPr>
          </a:p>
          <a:p>
            <a:pPr marL="381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***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0.001,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**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*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0.05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10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tabLst>
                <a:tab pos="377190" algn="l"/>
              </a:tabLst>
            </a:pPr>
            <a:r>
              <a:rPr dirty="0" sz="1250" spc="-25" b="1">
                <a:latin typeface="Calibri"/>
                <a:cs typeface="Calibri"/>
              </a:rPr>
              <a:t>9.4</a:t>
            </a:r>
            <a:r>
              <a:rPr dirty="0" sz="1250" b="1">
                <a:latin typeface="Calibri"/>
                <a:cs typeface="Calibri"/>
              </a:rPr>
              <a:t>	More</a:t>
            </a:r>
            <a:r>
              <a:rPr dirty="0" sz="1250" spc="4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Empirical</a:t>
            </a:r>
            <a:r>
              <a:rPr dirty="0" sz="1250" spc="55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Examples</a:t>
            </a:r>
            <a:endParaRPr sz="12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Calibri"/>
              <a:cs typeface="Calibri"/>
            </a:endParaRPr>
          </a:p>
          <a:p>
            <a:pPr algn="just" marL="12700" marR="12065">
              <a:lnSpc>
                <a:spcPts val="1190"/>
              </a:lnSpc>
            </a:pPr>
            <a:r>
              <a:rPr dirty="0" sz="1000" spc="-35">
                <a:latin typeface="Palatino Linotype"/>
                <a:cs typeface="Palatino Linotype"/>
              </a:rPr>
              <a:t>Cha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ill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2009)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enior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15">
                <a:latin typeface="Palatino Linotype"/>
                <a:cs typeface="Palatino Linotype"/>
              </a:rPr>
              <a:t>j</a:t>
            </a:r>
            <a:r>
              <a:rPr dirty="0" sz="1000" spc="-30">
                <a:latin typeface="Palatino Linotype"/>
                <a:cs typeface="Palatino Linotype"/>
              </a:rPr>
              <a:t>unior </a:t>
            </a:r>
            <a:r>
              <a:rPr dirty="0" sz="1000" spc="-65">
                <a:latin typeface="Palatino Linotype"/>
                <a:cs typeface="Palatino Linotype"/>
              </a:rPr>
              <a:t>wo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ersion,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tition,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275">
                <a:latin typeface="Palatino Linotype"/>
                <a:cs typeface="Palatino Linotype"/>
              </a:rPr>
              <a:t>h</a:t>
            </a:r>
            <a:r>
              <a:rPr dirty="0" sz="1000" spc="240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ondu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60">
                <a:latin typeface="Palatino Linotype"/>
                <a:cs typeface="Palatino Linotype"/>
              </a:rPr>
              <a:t>du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ici</a:t>
            </a:r>
            <a:r>
              <a:rPr dirty="0" sz="1000" spc="-3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init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endo</a:t>
            </a:r>
            <a:r>
              <a:rPr dirty="0" sz="1000" spc="-7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ublic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15">
                <a:latin typeface="Palatino Linotype"/>
                <a:cs typeface="Palatino Linotype"/>
              </a:rPr>
              <a:t>oo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ame,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heir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onom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nal</a:t>
            </a:r>
            <a:r>
              <a:rPr dirty="0" sz="1000" spc="-55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le</a:t>
            </a:r>
            <a:r>
              <a:rPr dirty="0" sz="1000" spc="-20">
                <a:latin typeface="Palatino Linotype"/>
                <a:cs typeface="Palatino Linotype"/>
              </a:rPr>
              <a:t>f</a:t>
            </a:r>
            <a:r>
              <a:rPr dirty="0" sz="1000" spc="15">
                <a:latin typeface="Palatino Linotype"/>
                <a:cs typeface="Palatino Linotype"/>
              </a:rPr>
              <a:t>t-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ull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on-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ibution)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ig</a:t>
            </a:r>
            <a:r>
              <a:rPr dirty="0" sz="1000" spc="-65">
                <a:latin typeface="Palatino Linotype"/>
                <a:cs typeface="Palatino Linotype"/>
              </a:rPr>
              <a:t>h</a:t>
            </a:r>
            <a:r>
              <a:rPr dirty="0" sz="1000" spc="15">
                <a:latin typeface="Palatino Linotype"/>
                <a:cs typeface="Palatino Linotype"/>
              </a:rPr>
              <a:t>t-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bution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ull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endo</a:t>
            </a:r>
            <a:r>
              <a:rPr dirty="0" sz="1000" spc="-7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tici</a:t>
            </a:r>
            <a:r>
              <a:rPr dirty="0" sz="1000" spc="-3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du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16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bit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Senior</a:t>
            </a:r>
            <a:r>
              <a:rPr dirty="0" sz="1000" spc="-5">
                <a:latin typeface="Courier New"/>
                <a:cs typeface="Courier New"/>
              </a:rPr>
              <a:t>s</a:t>
            </a:r>
            <a:r>
              <a:rPr dirty="0" sz="1000" spc="-325">
                <a:latin typeface="Courier New"/>
                <a:cs typeface="Courier New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ai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5">
                <a:latin typeface="Palatino Linotype"/>
                <a:cs typeface="Palatino Linotype"/>
              </a:rPr>
              <a:t>age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5" b="1">
                <a:latin typeface="Times New Roman"/>
                <a:cs typeface="Times New Roman"/>
              </a:rPr>
              <a:t>ą</a:t>
            </a:r>
            <a:r>
              <a:rPr dirty="0" sz="1000" spc="40" b="1">
                <a:latin typeface="Times New Roman"/>
                <a:cs typeface="Times New Roman"/>
              </a:rPr>
              <a:t>d</a:t>
            </a:r>
            <a:r>
              <a:rPr dirty="0" sz="1000" spc="35" b="1">
                <a:latin typeface="Times New Roman"/>
                <a:cs typeface="Times New Roman"/>
              </a:rPr>
              <a:t>e</a:t>
            </a:r>
            <a:r>
              <a:rPr dirty="0" sz="1000" spc="-35" b="1">
                <a:latin typeface="Times New Roman"/>
                <a:cs typeface="Times New Roman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15"/>
              </a:lnSpc>
            </a:pPr>
            <a:r>
              <a:rPr dirty="0" sz="1000" spc="-30">
                <a:latin typeface="Palatino Linotype"/>
                <a:cs typeface="Palatino Linotype"/>
              </a:rPr>
              <a:t>Michalopoulos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Papaioannou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(2016)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explore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consequences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ethnic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partitioning,</a:t>
            </a:r>
            <a:endParaRPr sz="1000">
              <a:latin typeface="Palatino Linotype"/>
              <a:cs typeface="Palatino Linotype"/>
            </a:endParaRPr>
          </a:p>
          <a:p>
            <a:pPr algn="just" marL="12700" marR="12065">
              <a:lnSpc>
                <a:spcPts val="1190"/>
              </a:lnSpc>
              <a:spcBef>
                <a:spcPts val="40"/>
              </a:spcBef>
            </a:pP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80">
                <a:latin typeface="Palatino Linotype"/>
                <a:cs typeface="Palatino Linotype"/>
              </a:rPr>
              <a:t>“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ramble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90">
                <a:latin typeface="Palatino Linotype"/>
                <a:cs typeface="Palatino Linotype"/>
              </a:rPr>
              <a:t>a”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du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tition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hout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oun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hnic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114">
                <a:latin typeface="Palatino Linotype"/>
                <a:cs typeface="Palatino Linotype"/>
              </a:rPr>
              <a:t>heir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do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825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hnic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lon</a:t>
            </a:r>
            <a:r>
              <a:rPr dirty="0" sz="1000" spc="-3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49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hors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gbin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nfli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hnicity-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om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and,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dum</a:t>
            </a:r>
            <a:r>
              <a:rPr dirty="0" sz="1000" spc="-85">
                <a:latin typeface="Palatino Linotype"/>
                <a:cs typeface="Palatino Linotype"/>
              </a:rPr>
              <a:t>m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ition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nic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suﬃcie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ition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niciti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nc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57%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liti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iolen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er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ai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5">
                <a:latin typeface="Palatino Linotype"/>
                <a:cs typeface="Palatino Linotype"/>
              </a:rPr>
              <a:t>age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5" b="1">
                <a:latin typeface="Times New Roman"/>
                <a:cs typeface="Times New Roman"/>
              </a:rPr>
              <a:t>ą</a:t>
            </a:r>
            <a:r>
              <a:rPr dirty="0" sz="1000" spc="40" b="1">
                <a:latin typeface="Times New Roman"/>
                <a:cs typeface="Times New Roman"/>
              </a:rPr>
              <a:t>d</a:t>
            </a:r>
            <a:r>
              <a:rPr dirty="0" sz="1000" spc="35" b="1">
                <a:latin typeface="Times New Roman"/>
                <a:cs typeface="Times New Roman"/>
              </a:rPr>
              <a:t>e</a:t>
            </a:r>
            <a:r>
              <a:rPr dirty="0" sz="1000" spc="-30" b="1">
                <a:latin typeface="Times New Roman"/>
                <a:cs typeface="Times New Roman"/>
              </a:rPr>
              <a:t>r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ScrambleAfrica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10"/>
              </a:lnSpc>
            </a:pPr>
            <a:r>
              <a:rPr dirty="0" sz="1000" spc="-35">
                <a:latin typeface="Palatino Linotype"/>
                <a:cs typeface="Palatino Linotype"/>
              </a:rPr>
              <a:t>Bardhan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Mookherjee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(2010)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analyze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political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determinants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land</a:t>
            </a:r>
            <a:r>
              <a:rPr dirty="0" sz="1000" spc="-20">
                <a:latin typeface="Palatino Linotype"/>
                <a:cs typeface="Palatino Linotype"/>
              </a:rPr>
              <a:t> reform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West</a:t>
            </a:r>
            <a:endParaRPr sz="1000">
              <a:latin typeface="Palatino Linotype"/>
              <a:cs typeface="Palatino Linotype"/>
            </a:endParaRPr>
          </a:p>
          <a:p>
            <a:pPr algn="just" marL="12700" marR="11430">
              <a:lnSpc>
                <a:spcPts val="1190"/>
              </a:lnSpc>
              <a:spcBef>
                <a:spcPts val="40"/>
              </a:spcBef>
            </a:pPr>
            <a:r>
              <a:rPr dirty="0" sz="1000" spc="-30">
                <a:latin typeface="Palatino Linotype"/>
                <a:cs typeface="Palatino Linotype"/>
              </a:rPr>
              <a:t>Bengal,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India.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More </a:t>
            </a:r>
            <a:r>
              <a:rPr dirty="0" sz="1000" spc="-40">
                <a:latin typeface="Palatino Linotype"/>
                <a:cs typeface="Palatino Linotype"/>
              </a:rPr>
              <a:t>speciﬁcally,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yearly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data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89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villages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1978-1998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period.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response</a:t>
            </a:r>
            <a:r>
              <a:rPr dirty="0" sz="1000">
                <a:latin typeface="Palatino Linotype"/>
                <a:cs typeface="Palatino Linotype"/>
              </a:rPr>
              <a:t> is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percentage</a:t>
            </a:r>
            <a:r>
              <a:rPr dirty="0" sz="1000">
                <a:latin typeface="Palatino Linotype"/>
                <a:cs typeface="Palatino Linotype"/>
              </a:rPr>
              <a:t> of </a:t>
            </a:r>
            <a:r>
              <a:rPr dirty="0" sz="1000" spc="-20">
                <a:latin typeface="Palatino Linotype"/>
                <a:cs typeface="Palatino Linotype"/>
              </a:rPr>
              <a:t>land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 of </a:t>
            </a:r>
            <a:r>
              <a:rPr dirty="0" sz="1000" spc="-35">
                <a:latin typeface="Palatino Linotype"/>
                <a:cs typeface="Palatino Linotype"/>
              </a:rPr>
              <a:t>households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affected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reform;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 is </a:t>
            </a:r>
            <a:r>
              <a:rPr dirty="0" sz="1000" spc="-10">
                <a:latin typeface="Palatino Linotype"/>
                <a:cs typeface="Palatino Linotype"/>
              </a:rPr>
              <a:t>highly </a:t>
            </a:r>
            <a:r>
              <a:rPr dirty="0" sz="1000" spc="-25">
                <a:latin typeface="Palatino Linotype"/>
                <a:cs typeface="Palatino Linotype"/>
              </a:rPr>
              <a:t>censored,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more than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80%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sample.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presence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left-</a:t>
            </a:r>
            <a:r>
              <a:rPr dirty="0" sz="1000" spc="-100">
                <a:latin typeface="Palatino Linotype"/>
                <a:cs typeface="Palatino Linotype"/>
              </a:rPr>
              <a:t>wing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coalition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head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local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government.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authors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use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trimmed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least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abso- </a:t>
            </a:r>
            <a:r>
              <a:rPr dirty="0" sz="1000" spc="-25">
                <a:latin typeface="Palatino Linotype"/>
                <a:cs typeface="Palatino Linotype"/>
              </a:rPr>
              <a:t>lute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deviation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Honoré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(1992)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don’t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any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signiﬁcant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left-wing </a:t>
            </a:r>
            <a:r>
              <a:rPr dirty="0" sz="1000" spc="-35">
                <a:latin typeface="Palatino Linotype"/>
                <a:cs typeface="Palatino Linotype"/>
              </a:rPr>
              <a:t>government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variable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strength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reform.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Courier New"/>
                <a:cs typeface="Courier New"/>
              </a:rPr>
              <a:t>LandReform</a:t>
            </a:r>
            <a:r>
              <a:rPr dirty="0" sz="1000" spc="-12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data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available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50">
                <a:latin typeface="Palatino Linotype"/>
                <a:cs typeface="Palatino Linotype"/>
              </a:rPr>
              <a:t>package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 b="1">
                <a:latin typeface="Times New Roman"/>
                <a:cs typeface="Times New Roman"/>
              </a:rPr>
              <a:t>ąder</a:t>
            </a:r>
            <a:endParaRPr sz="1000">
              <a:latin typeface="Times New Roman"/>
              <a:cs typeface="Times New Roman"/>
            </a:endParaRPr>
          </a:p>
          <a:p>
            <a:pPr algn="just" marL="120650">
              <a:lnSpc>
                <a:spcPts val="1115"/>
              </a:lnSpc>
            </a:pPr>
            <a:r>
              <a:rPr dirty="0" sz="1000" spc="-30">
                <a:latin typeface="Palatino Linotype"/>
                <a:cs typeface="Palatino Linotype"/>
              </a:rPr>
              <a:t>Brandts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Cooper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(2006)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analyze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how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ﬁnancial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incentives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overcome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his-</a:t>
            </a:r>
            <a:endParaRPr sz="1000">
              <a:latin typeface="Palatino Linotype"/>
              <a:cs typeface="Palatino Linotype"/>
            </a:endParaRPr>
          </a:p>
          <a:p>
            <a:pPr algn="just" marL="12700" marR="10795">
              <a:lnSpc>
                <a:spcPts val="1190"/>
              </a:lnSpc>
              <a:spcBef>
                <a:spcPts val="40"/>
              </a:spcBef>
            </a:pPr>
            <a:r>
              <a:rPr dirty="0" sz="1000" spc="-45">
                <a:latin typeface="Palatino Linotype"/>
                <a:cs typeface="Palatino Linotype"/>
              </a:rPr>
              <a:t>tory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coordination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failure.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purpose,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they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conduce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experiment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where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“ﬁrms,”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com- </a:t>
            </a:r>
            <a:r>
              <a:rPr dirty="0" sz="1000" spc="-65">
                <a:latin typeface="Palatino Linotype"/>
                <a:cs typeface="Palatino Linotype"/>
              </a:rPr>
              <a:t>posed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of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four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“employees”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have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an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output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that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is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related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to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lowest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level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of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effort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implemented </a:t>
            </a:r>
            <a:r>
              <a:rPr dirty="0" sz="1000" spc="-114">
                <a:latin typeface="Palatino Linotype"/>
                <a:cs typeface="Palatino Linotype"/>
              </a:rPr>
              <a:t>by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employees.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lowest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ﬁrm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level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effort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response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same </a:t>
            </a:r>
            <a:r>
              <a:rPr dirty="0" sz="1000" spc="-40">
                <a:latin typeface="Palatino Linotype"/>
                <a:cs typeface="Palatino Linotype"/>
              </a:rPr>
              <a:t>employees/ﬁrms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observed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during</a:t>
            </a:r>
            <a:r>
              <a:rPr dirty="0" sz="1000">
                <a:latin typeface="Palatino Linotype"/>
                <a:cs typeface="Palatino Linotype"/>
              </a:rPr>
              <a:t> 30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rounds,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techniques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used.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20">
                <a:latin typeface="Palatino Linotype"/>
                <a:cs typeface="Palatino Linotype"/>
              </a:rPr>
              <a:t>he </a:t>
            </a:r>
            <a:r>
              <a:rPr dirty="0" sz="1000" spc="-45">
                <a:latin typeface="Palatino Linotype"/>
                <a:cs typeface="Palatino Linotype"/>
              </a:rPr>
              <a:t>level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effort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ordinal,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authors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ordered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probit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ﬁrm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random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5244465" cy="39319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244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295910" marR="5715">
              <a:lnSpc>
                <a:spcPct val="100000"/>
              </a:lnSpc>
            </a:pPr>
            <a:r>
              <a:rPr dirty="0" sz="1000" spc="-7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nested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random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respectively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when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analysis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ﬁrm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employee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level. </a:t>
            </a:r>
            <a:r>
              <a:rPr dirty="0" sz="1000" spc="110">
                <a:latin typeface="Palatino Linotype"/>
                <a:cs typeface="Palatino Linotype"/>
              </a:rPr>
              <a:t>heir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dataset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available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ąder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package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CoordFailure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295910" marR="5715" indent="107950">
              <a:lnSpc>
                <a:spcPts val="1200"/>
              </a:lnSpc>
              <a:spcBef>
                <a:spcPts val="35"/>
              </a:spcBef>
            </a:pP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2016)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ndu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udit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udy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nal</a:t>
            </a:r>
            <a:r>
              <a:rPr dirty="0" sz="1000" spc="-4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ze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mina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all</a:t>
            </a:r>
            <a:r>
              <a:rPr dirty="0" sz="1000" spc="-4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our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sum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1,118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enin</a:t>
            </a:r>
            <a:r>
              <a:rPr dirty="0" sz="1000" spc="-40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dum</a:t>
            </a:r>
            <a:r>
              <a:rPr dirty="0" sz="1000" spc="-85">
                <a:latin typeface="Palatino Linotype"/>
                <a:cs typeface="Palatino Linotype"/>
              </a:rPr>
              <a:t>m</a:t>
            </a:r>
            <a:r>
              <a:rPr dirty="0" sz="1000" spc="-75">
                <a:latin typeface="Palatino Linotype"/>
                <a:cs typeface="Palatino Linotype"/>
              </a:rPr>
              <a:t>y </a:t>
            </a:r>
            <a:r>
              <a:rPr dirty="0" sz="1000" spc="-30">
                <a:latin typeface="Palatino Linotype"/>
                <a:cs typeface="Palatino Linotype"/>
              </a:rPr>
              <a:t>indi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ll</a:t>
            </a:r>
            <a:r>
              <a:rPr dirty="0" sz="1000" spc="-4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eing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5">
                <a:latin typeface="Palatino Linotype"/>
                <a:cs typeface="Palatino Linotype"/>
              </a:rPr>
              <a:t>plo</a:t>
            </a:r>
            <a:r>
              <a:rPr dirty="0" sz="1000" spc="-55">
                <a:latin typeface="Palatino Linotype"/>
                <a:cs typeface="Palatino Linotype"/>
              </a:rPr>
              <a:t>y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ur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ge,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ld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low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im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b.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275">
                <a:latin typeface="Palatino Linotype"/>
                <a:cs typeface="Palatino Linotype"/>
              </a:rPr>
              <a:t>h</a:t>
            </a:r>
            <a:r>
              <a:rPr dirty="0" sz="1000" spc="240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nditional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30">
                <a:latin typeface="Palatino Linotype"/>
                <a:cs typeface="Palatino Linotype"/>
              </a:rPr>
              <a:t>ob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Callback</a:t>
            </a:r>
            <a:r>
              <a:rPr dirty="0" sz="1000" spc="-5">
                <a:latin typeface="Courier New"/>
                <a:cs typeface="Courier New"/>
              </a:rPr>
              <a:t>s</a:t>
            </a:r>
            <a:r>
              <a:rPr dirty="0" sz="1000" spc="-350">
                <a:latin typeface="Courier New"/>
                <a:cs typeface="Courier New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55" b="1">
                <a:latin typeface="Times New Roman"/>
                <a:cs typeface="Times New Roman"/>
              </a:rPr>
              <a:t>ą</a:t>
            </a:r>
            <a:r>
              <a:rPr dirty="0" sz="1000" spc="40" b="1">
                <a:latin typeface="Times New Roman"/>
                <a:cs typeface="Times New Roman"/>
              </a:rPr>
              <a:t>d</a:t>
            </a:r>
            <a:r>
              <a:rPr dirty="0" sz="1000" spc="35" b="1">
                <a:latin typeface="Times New Roman"/>
                <a:cs typeface="Times New Roman"/>
              </a:rPr>
              <a:t>e</a:t>
            </a:r>
            <a:r>
              <a:rPr dirty="0" sz="1000" spc="-30" b="1">
                <a:latin typeface="Times New Roman"/>
                <a:cs typeface="Times New Roman"/>
              </a:rPr>
              <a:t>r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403860">
              <a:lnSpc>
                <a:spcPts val="1130"/>
              </a:lnSpc>
            </a:pPr>
            <a:r>
              <a:rPr dirty="0" sz="1000" spc="-25">
                <a:latin typeface="Palatino Linotype"/>
                <a:cs typeface="Palatino Linotype"/>
              </a:rPr>
              <a:t>Bazzi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(2017)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investigates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influence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income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migration.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household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  <a:p>
            <a:pPr algn="just" marL="295910" marR="5715">
              <a:lnSpc>
                <a:spcPts val="1200"/>
              </a:lnSpc>
              <a:spcBef>
                <a:spcPts val="35"/>
              </a:spcBef>
            </a:pP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age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wh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40">
                <a:latin typeface="Palatino Linotype"/>
                <a:cs typeface="Palatino Linotype"/>
              </a:rPr>
              <a:t>ho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hold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mi</a:t>
            </a:r>
            <a:r>
              <a:rPr dirty="0" sz="1000" spc="-4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ven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ond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op- 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age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mi</a:t>
            </a:r>
            <a:r>
              <a:rPr dirty="0" sz="1000" spc="-40">
                <a:latin typeface="Palatino Linotype"/>
                <a:cs typeface="Palatino Linotype"/>
              </a:rPr>
              <a:t>g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ll,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nd 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hold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il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ibu- </a:t>
            </a:r>
            <a:r>
              <a:rPr dirty="0" sz="1000" spc="-20">
                <a:latin typeface="Palatino Linotype"/>
                <a:cs typeface="Palatino Linotype"/>
              </a:rPr>
              <a:t>tion.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hor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nditional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hold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-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lu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l.,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2013)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il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IncomeMigra- tion</a:t>
            </a:r>
            <a:r>
              <a:rPr dirty="0" sz="1000" spc="-5">
                <a:latin typeface="Courier New"/>
                <a:cs typeface="Courier New"/>
              </a:rPr>
              <a:t>V</a:t>
            </a:r>
            <a:r>
              <a:rPr dirty="0" sz="1000" spc="-325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(</a:t>
            </a:r>
            <a:r>
              <a:rPr dirty="0" sz="1000" spc="-60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il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l)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IncomeMigration</a:t>
            </a:r>
            <a:r>
              <a:rPr dirty="0" sz="1000" spc="-5">
                <a:latin typeface="Courier New"/>
                <a:cs typeface="Courier New"/>
              </a:rPr>
              <a:t>H</a:t>
            </a:r>
            <a:r>
              <a:rPr dirty="0" sz="1000" spc="-32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5" b="1">
                <a:latin typeface="Times New Roman"/>
                <a:cs typeface="Times New Roman"/>
              </a:rPr>
              <a:t>ą</a:t>
            </a:r>
            <a:r>
              <a:rPr dirty="0" sz="1000" spc="40" b="1">
                <a:latin typeface="Times New Roman"/>
                <a:cs typeface="Times New Roman"/>
              </a:rPr>
              <a:t>d</a:t>
            </a:r>
            <a:r>
              <a:rPr dirty="0" sz="1000" spc="35" b="1">
                <a:latin typeface="Times New Roman"/>
                <a:cs typeface="Times New Roman"/>
              </a:rPr>
              <a:t>e</a:t>
            </a:r>
            <a:r>
              <a:rPr dirty="0" sz="1000" spc="-30" b="1">
                <a:latin typeface="Times New Roman"/>
                <a:cs typeface="Times New Roman"/>
              </a:rPr>
              <a:t>r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403860">
              <a:lnSpc>
                <a:spcPts val="1120"/>
              </a:lnSpc>
            </a:pPr>
            <a:r>
              <a:rPr dirty="0" sz="1000" spc="-60">
                <a:latin typeface="Palatino Linotype"/>
                <a:cs typeface="Palatino Linotype"/>
              </a:rPr>
              <a:t>Vella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Verbeek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(1998)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union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premium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young</a:t>
            </a:r>
            <a:r>
              <a:rPr dirty="0" sz="1000" spc="-40">
                <a:latin typeface="Palatino Linotype"/>
                <a:cs typeface="Palatino Linotype"/>
              </a:rPr>
              <a:t> men. </a:t>
            </a:r>
            <a:r>
              <a:rPr dirty="0" sz="1000" spc="-25">
                <a:latin typeface="Palatino Linotype"/>
                <a:cs typeface="Palatino Linotype"/>
              </a:rPr>
              <a:t>In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ﬁrst</a:t>
            </a:r>
            <a:r>
              <a:rPr dirty="0" sz="1000" spc="-40">
                <a:latin typeface="Palatino Linotype"/>
                <a:cs typeface="Palatino Linotype"/>
              </a:rPr>
              <a:t> step,</a:t>
            </a:r>
            <a:r>
              <a:rPr dirty="0" sz="1000" spc="-45">
                <a:latin typeface="Palatino Linotype"/>
                <a:cs typeface="Palatino Linotype"/>
              </a:rPr>
              <a:t> they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esti-</a:t>
            </a:r>
            <a:endParaRPr sz="1000">
              <a:latin typeface="Palatino Linotype"/>
              <a:cs typeface="Palatino Linotype"/>
            </a:endParaRPr>
          </a:p>
          <a:p>
            <a:pPr algn="just" marL="295910" marR="5080">
              <a:lnSpc>
                <a:spcPts val="1200"/>
              </a:lnSpc>
              <a:spcBef>
                <a:spcPts val="40"/>
              </a:spcBef>
            </a:pPr>
            <a:r>
              <a:rPr dirty="0" sz="1000" spc="-35">
                <a:latin typeface="Palatino Linotype"/>
                <a:cs typeface="Palatino Linotype"/>
              </a:rPr>
              <a:t>mate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dynamic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20">
                <a:latin typeface="Palatino Linotype"/>
                <a:cs typeface="Palatino Linotype"/>
              </a:rPr>
              <a:t> effect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probit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membership.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Courier New"/>
                <a:cs typeface="Courier New"/>
              </a:rPr>
              <a:t>UnionWage</a:t>
            </a:r>
            <a:r>
              <a:rPr dirty="0" sz="1000" spc="-11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dataset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available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ąglm </a:t>
            </a:r>
            <a:r>
              <a:rPr dirty="0" sz="1000" spc="-10">
                <a:latin typeface="Palatino Linotype"/>
                <a:cs typeface="Palatino Linotype"/>
              </a:rPr>
              <a:t>package.</a:t>
            </a:r>
            <a:endParaRPr sz="1000">
              <a:latin typeface="Palatino Linotype"/>
              <a:cs typeface="Palatino Linotype"/>
            </a:endParaRPr>
          </a:p>
          <a:p>
            <a:pPr algn="just" marL="403860">
              <a:lnSpc>
                <a:spcPts val="1150"/>
              </a:lnSpc>
            </a:pPr>
            <a:r>
              <a:rPr dirty="0" sz="1000" spc="-45">
                <a:latin typeface="Palatino Linotype"/>
                <a:cs typeface="Palatino Linotype"/>
              </a:rPr>
              <a:t>Hausman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(1986)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Cincer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(1997)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study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dynamic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relationship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between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patents</a:t>
            </a:r>
            <a:endParaRPr sz="1000">
              <a:latin typeface="Palatino Linotype"/>
              <a:cs typeface="Palatino Linotype"/>
            </a:endParaRPr>
          </a:p>
          <a:p>
            <a:pPr algn="just" marL="295910" marR="5715">
              <a:lnSpc>
                <a:spcPts val="1200"/>
              </a:lnSpc>
              <a:spcBef>
                <a:spcPts val="35"/>
              </a:spcBef>
            </a:pP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R&amp;D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yearly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panels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ﬁrms.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35">
                <a:latin typeface="Palatino Linotype"/>
                <a:cs typeface="Palatino Linotype"/>
              </a:rPr>
              <a:t>hey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different</a:t>
            </a:r>
            <a:r>
              <a:rPr dirty="0" sz="1000" spc="-10">
                <a:latin typeface="Palatino Linotype"/>
                <a:cs typeface="Palatino Linotype"/>
              </a:rPr>
              <a:t> count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data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including</a:t>
            </a:r>
            <a:r>
              <a:rPr dirty="0" sz="1000" spc="-10">
                <a:latin typeface="Palatino Linotype"/>
                <a:cs typeface="Palatino Linotype"/>
              </a:rPr>
              <a:t> condi- </a:t>
            </a:r>
            <a:r>
              <a:rPr dirty="0" sz="1000" spc="-30">
                <a:latin typeface="Palatino Linotype"/>
                <a:cs typeface="Palatino Linotype"/>
              </a:rPr>
              <a:t>tional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Poisson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Negbin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models.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data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sets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used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available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Courier New"/>
                <a:cs typeface="Courier New"/>
              </a:rPr>
              <a:t>PatentsRDUS</a:t>
            </a:r>
            <a:r>
              <a:rPr dirty="0" sz="1000" spc="-11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20">
                <a:latin typeface="Courier New"/>
                <a:cs typeface="Courier New"/>
              </a:rPr>
              <a:t>PatentsRD</a:t>
            </a:r>
            <a:r>
              <a:rPr dirty="0" sz="1000" spc="-32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ąglm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packages.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23925" y="607782"/>
            <a:ext cx="1885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 b="1">
                <a:latin typeface="Calibri"/>
                <a:cs typeface="Calibri"/>
              </a:rPr>
              <a:t>245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79878" y="1855998"/>
            <a:ext cx="5138420" cy="61722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01600">
              <a:lnSpc>
                <a:spcPct val="100000"/>
              </a:lnSpc>
              <a:spcBef>
                <a:spcPts val="95"/>
              </a:spcBef>
            </a:pPr>
            <a:r>
              <a:rPr dirty="0" sz="1300" spc="-25" b="1">
                <a:latin typeface="Calibri"/>
                <a:cs typeface="Calibri"/>
              </a:rPr>
              <a:t>10</a:t>
            </a:r>
            <a:endParaRPr sz="1300">
              <a:latin typeface="Calibri"/>
              <a:cs typeface="Calibri"/>
            </a:endParaRPr>
          </a:p>
          <a:p>
            <a:pPr marL="101600">
              <a:lnSpc>
                <a:spcPct val="100000"/>
              </a:lnSpc>
              <a:spcBef>
                <a:spcPts val="1145"/>
              </a:spcBef>
            </a:pPr>
            <a:r>
              <a:rPr dirty="0" sz="1300" b="1">
                <a:latin typeface="Calibri"/>
                <a:cs typeface="Calibri"/>
              </a:rPr>
              <a:t>Spatial</a:t>
            </a:r>
            <a:r>
              <a:rPr dirty="0" sz="1300" spc="114" b="1">
                <a:latin typeface="Calibri"/>
                <a:cs typeface="Calibri"/>
              </a:rPr>
              <a:t> </a:t>
            </a:r>
            <a:r>
              <a:rPr dirty="0" sz="1300" spc="-10" b="1">
                <a:latin typeface="Calibri"/>
                <a:cs typeface="Calibri"/>
              </a:rPr>
              <a:t>Panels</a:t>
            </a:r>
            <a:endParaRPr sz="13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700">
              <a:latin typeface="Calibri"/>
              <a:cs typeface="Calibri"/>
            </a:endParaRPr>
          </a:p>
          <a:p>
            <a:pPr lvl="1" marL="551180" indent="-450215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551180" algn="l"/>
                <a:tab pos="551815" algn="l"/>
              </a:tabLst>
            </a:pPr>
            <a:r>
              <a:rPr dirty="0" sz="1250" b="1">
                <a:latin typeface="Calibri"/>
                <a:cs typeface="Calibri"/>
              </a:rPr>
              <a:t>Spatial</a:t>
            </a:r>
            <a:r>
              <a:rPr dirty="0" sz="1250" spc="110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Correlation</a:t>
            </a:r>
            <a:endParaRPr sz="125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35"/>
              </a:spcBef>
              <a:buFont typeface="Calibri"/>
              <a:buAutoNum type="arabicPeriod"/>
            </a:pPr>
            <a:endParaRPr sz="900">
              <a:latin typeface="Calibri"/>
              <a:cs typeface="Calibri"/>
            </a:endParaRPr>
          </a:p>
          <a:p>
            <a:pPr algn="just" marL="101600" marR="93980">
              <a:lnSpc>
                <a:spcPct val="100000"/>
              </a:lnSpc>
              <a:spcBef>
                <a:spcPts val="5"/>
              </a:spcBef>
            </a:pP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dimension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eﬁn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45">
                <a:latin typeface="Palatino Linotype"/>
                <a:cs typeface="Palatino Linotype"/>
              </a:rPr>
              <a:t>over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air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s</a:t>
            </a:r>
            <a:r>
              <a:rPr dirty="0" sz="1000" spc="30" i="1">
                <a:latin typeface="Palatino Linotype"/>
                <a:cs typeface="Palatino Linotype"/>
              </a:rPr>
              <a:t>p</a:t>
            </a:r>
            <a:r>
              <a:rPr dirty="0" sz="1000" spc="30" i="1">
                <a:latin typeface="Palatino Linotype"/>
                <a:cs typeface="Palatino Linotype"/>
              </a:rPr>
              <a:t>at</a:t>
            </a:r>
            <a:r>
              <a:rPr dirty="0" sz="1000" spc="30" i="1">
                <a:latin typeface="Palatino Linotype"/>
                <a:cs typeface="Palatino Linotype"/>
              </a:rPr>
              <a:t>i</a:t>
            </a:r>
            <a:r>
              <a:rPr dirty="0" sz="1000" spc="75" i="1">
                <a:latin typeface="Palatino Linotype"/>
                <a:cs typeface="Palatino Linotype"/>
              </a:rPr>
              <a:t>a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u</a:t>
            </a:r>
            <a:r>
              <a:rPr dirty="0" sz="1000" spc="-25" i="1"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i</a:t>
            </a:r>
            <a:r>
              <a:rPr dirty="0" sz="1000" spc="10" i="1">
                <a:latin typeface="Palatino Linotype"/>
                <a:cs typeface="Palatino Linotype"/>
              </a:rPr>
              <a:t>t</a:t>
            </a:r>
            <a:r>
              <a:rPr dirty="0" sz="1000" spc="-40" i="1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),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ssibility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onger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45">
                <a:latin typeface="Palatino Linotype"/>
                <a:cs typeface="Palatino Linotype"/>
              </a:rPr>
              <a:t>“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rby”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ommonly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35">
                <a:latin typeface="Palatino Linotype"/>
                <a:cs typeface="Palatino Linotype"/>
              </a:rPr>
              <a:t>deﬁnitions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40">
                <a:latin typeface="Palatino Linotype"/>
                <a:cs typeface="Palatino Linotype"/>
              </a:rPr>
              <a:t>imity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-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neigh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">
                <a:latin typeface="Palatino Linotype"/>
                <a:cs typeface="Palatino Linotype"/>
              </a:rPr>
              <a:t>-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eigh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en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eing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rang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olo</a:t>
            </a:r>
            <a:r>
              <a:rPr dirty="0" sz="1000" spc="-35">
                <a:latin typeface="Palatino Linotype"/>
                <a:cs typeface="Palatino Linotype"/>
              </a:rPr>
              <a:t>g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id,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onal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baseline="29914" sz="975" spc="15">
                <a:latin typeface="Palatino Linotype"/>
                <a:cs typeface="Palatino Linotype"/>
              </a:rPr>
              <a:t>1</a:t>
            </a:r>
            <a:r>
              <a:rPr dirty="0" baseline="29914" sz="975">
                <a:latin typeface="Palatino Linotype"/>
                <a:cs typeface="Palatino Linotype"/>
              </a:rPr>
              <a:t> </a:t>
            </a:r>
            <a:r>
              <a:rPr dirty="0" baseline="29914" sz="975" spc="-89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>
                <a:latin typeface="Palatino Linotype"/>
                <a:cs typeface="Palatino Linotype"/>
              </a:rPr>
              <a:t>j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10">
                <a:latin typeface="Palatino Linotype"/>
                <a:cs typeface="Palatino Linotype"/>
              </a:rPr>
              <a:t>(1988,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Ch.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3</a:t>
            </a:r>
            <a:r>
              <a:rPr dirty="0" sz="1000" spc="-20">
                <a:latin typeface="Palatino Linotype"/>
                <a:cs typeface="Palatino Linotype"/>
              </a:rPr>
              <a:t>).</a:t>
            </a:r>
            <a:endParaRPr sz="1000">
              <a:latin typeface="Palatino Linotype"/>
              <a:cs typeface="Palatino Linotype"/>
            </a:endParaRPr>
          </a:p>
          <a:p>
            <a:pPr algn="just" marL="209550">
              <a:lnSpc>
                <a:spcPts val="1145"/>
              </a:lnSpc>
            </a:pP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subject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most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relevant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nonrandom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samples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such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countries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within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geographi-</a:t>
            </a:r>
            <a:endParaRPr sz="1000">
              <a:latin typeface="Palatino Linotype"/>
              <a:cs typeface="Palatino Linotype"/>
            </a:endParaRPr>
          </a:p>
          <a:p>
            <a:pPr algn="just" marL="101600" marR="93980">
              <a:lnSpc>
                <a:spcPts val="1190"/>
              </a:lnSpc>
              <a:spcBef>
                <a:spcPts val="40"/>
              </a:spcBef>
            </a:pPr>
            <a:r>
              <a:rPr dirty="0" sz="1000" spc="-20">
                <a:latin typeface="Palatino Linotype"/>
                <a:cs typeface="Palatino Linotype"/>
              </a:rPr>
              <a:t>cal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region,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regions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within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country;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but </a:t>
            </a:r>
            <a:r>
              <a:rPr dirty="0" sz="1000" spc="-40">
                <a:latin typeface="Palatino Linotype"/>
                <a:cs typeface="Palatino Linotype"/>
              </a:rPr>
              <a:t>spatial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methods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also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employed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wherever </a:t>
            </a:r>
            <a:r>
              <a:rPr dirty="0" sz="1000" spc="-30">
                <a:latin typeface="Palatino Linotype"/>
                <a:cs typeface="Palatino Linotype"/>
              </a:rPr>
              <a:t>some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kind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distance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between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deﬁned,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geographic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space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perhaps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economic,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demographic,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 </a:t>
            </a:r>
            <a:r>
              <a:rPr dirty="0" sz="1000" spc="-35">
                <a:latin typeface="Palatino Linotype"/>
                <a:cs typeface="Palatino Linotype"/>
              </a:rPr>
              <a:t>psychological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Hence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spatial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methods,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although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more </a:t>
            </a:r>
            <a:r>
              <a:rPr dirty="0" sz="1000" spc="-30">
                <a:latin typeface="Palatino Linotype"/>
                <a:cs typeface="Palatino Linotype"/>
              </a:rPr>
              <a:t>common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former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context,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relevant</a:t>
            </a:r>
            <a:r>
              <a:rPr dirty="0" sz="1000" spc="-20">
                <a:latin typeface="Palatino Linotype"/>
                <a:cs typeface="Palatino Linotype"/>
              </a:rPr>
              <a:t> 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random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samples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too,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e.g.,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house- </a:t>
            </a:r>
            <a:r>
              <a:rPr dirty="0" sz="1000" spc="-50">
                <a:latin typeface="Palatino Linotype"/>
                <a:cs typeface="Palatino Linotype"/>
              </a:rPr>
              <a:t>hold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surveys.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00">
              <a:latin typeface="Palatino Linotype"/>
              <a:cs typeface="Palatino Linotype"/>
            </a:endParaRPr>
          </a:p>
          <a:p>
            <a:pPr lvl="2" marL="558800" indent="-457834">
              <a:lnSpc>
                <a:spcPct val="100000"/>
              </a:lnSpc>
              <a:buAutoNum type="arabicPeriod"/>
              <a:tabLst>
                <a:tab pos="559435" algn="l"/>
              </a:tabLst>
            </a:pPr>
            <a:r>
              <a:rPr dirty="0" sz="1000" b="1">
                <a:latin typeface="Calibri"/>
                <a:cs typeface="Calibri"/>
              </a:rPr>
              <a:t>Visual</a:t>
            </a:r>
            <a:r>
              <a:rPr dirty="0" sz="1000" spc="3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Assessment</a:t>
            </a:r>
            <a:endParaRPr sz="1000">
              <a:latin typeface="Calibri"/>
              <a:cs typeface="Calibri"/>
            </a:endParaRPr>
          </a:p>
          <a:p>
            <a:pPr algn="just" marL="101600" marR="93980">
              <a:lnSpc>
                <a:spcPct val="100000"/>
              </a:lnSpc>
              <a:spcBef>
                <a:spcPts val="590"/>
              </a:spcBef>
            </a:pPr>
            <a:r>
              <a:rPr dirty="0" sz="1000" spc="-25">
                <a:latin typeface="Palatino Linotype"/>
                <a:cs typeface="Palatino Linotype"/>
              </a:rPr>
              <a:t>Co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idimensional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ulti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ome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pli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ime,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ingle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dimension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io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20">
                <a:latin typeface="Palatino Linotype"/>
                <a:cs typeface="Palatino Linotype"/>
              </a:rPr>
              <a:t>tion.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imina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nalys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sual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ssme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hile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al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ys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unde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til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nom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pra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(Klei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eile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2008),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ul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20">
                <a:latin typeface="Palatino Linotype"/>
                <a:cs typeface="Palatino Linotype"/>
              </a:rPr>
              <a:t>rst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sual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-140">
                <a:latin typeface="Palatino Linotype"/>
                <a:cs typeface="Palatino Linotype"/>
              </a:rPr>
              <a:t>’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lo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aciliti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al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750">
              <a:latin typeface="Palatino Linotype"/>
              <a:cs typeface="Palatino Linotype"/>
            </a:endParaRPr>
          </a:p>
          <a:p>
            <a:pPr marL="101600" marR="93980" indent="-635">
              <a:lnSpc>
                <a:spcPct val="100000"/>
              </a:lnSpc>
            </a:pPr>
            <a:r>
              <a:rPr dirty="0" sz="1000" b="1">
                <a:latin typeface="Times New Roman"/>
                <a:cs typeface="Times New Roman"/>
              </a:rPr>
              <a:t>Evamąle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10.1</a:t>
            </a:r>
            <a:r>
              <a:rPr dirty="0" sz="1000" spc="37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Visual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assessment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of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sąatial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correlation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305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HousePricesUS</a:t>
            </a:r>
            <a:r>
              <a:rPr dirty="0" sz="1000" spc="-315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 </a:t>
            </a:r>
            <a:r>
              <a:rPr dirty="0" sz="1000" spc="-45">
                <a:latin typeface="Palatino Linotype"/>
                <a:cs typeface="Palatino Linotype"/>
              </a:rPr>
              <a:t>Visualizing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-10">
                <a:latin typeface="Palatino Linotype"/>
                <a:cs typeface="Palatino Linotype"/>
              </a:rPr>
              <a:t> on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choropleth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map</a:t>
            </a:r>
            <a:r>
              <a:rPr dirty="0" sz="1000" spc="-10">
                <a:latin typeface="Palatino Linotype"/>
                <a:cs typeface="Palatino Linotype"/>
              </a:rPr>
              <a:t> 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often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step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toward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assessing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correlation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data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geographical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space.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Plotting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statistical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maps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complex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subject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out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Palatino Linotype"/>
                <a:cs typeface="Palatino Linotype"/>
              </a:rPr>
              <a:t>scope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present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book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made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easier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 </a:t>
            </a:r>
            <a:r>
              <a:rPr dirty="0" sz="1000" spc="-25">
                <a:latin typeface="Palatino Linotype"/>
                <a:cs typeface="Palatino Linotype"/>
              </a:rPr>
              <a:t>number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dedicated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packages: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below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we </a:t>
            </a:r>
            <a:r>
              <a:rPr dirty="0" sz="1000" spc="-55">
                <a:latin typeface="Palatino Linotype"/>
                <a:cs typeface="Palatino Linotype"/>
              </a:rPr>
              <a:t>provide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example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plotting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maps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ggąlot2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adapting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example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package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 b="1">
                <a:latin typeface="Times New Roman"/>
                <a:cs typeface="Times New Roman"/>
              </a:rPr>
              <a:t>fiftystater</a:t>
            </a:r>
            <a:endParaRPr sz="10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00">
              <a:latin typeface="Times New Roman"/>
              <a:cs typeface="Times New Roman"/>
            </a:endParaRPr>
          </a:p>
          <a:p>
            <a:pPr marL="100965" marR="144145">
              <a:lnSpc>
                <a:spcPct val="103699"/>
              </a:lnSpc>
            </a:pPr>
            <a:r>
              <a:rPr dirty="0" sz="800">
                <a:latin typeface="Palatino Linotype"/>
                <a:cs typeface="Palatino Linotype"/>
              </a:rPr>
              <a:t>1</a:t>
            </a:r>
            <a:r>
              <a:rPr dirty="0" sz="800" spc="22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Contiguity/neighborhood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straightforward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irregular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grids,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while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regular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ones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(as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in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literature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lattice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processes)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different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deﬁnitions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can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55">
                <a:latin typeface="Palatino Linotype"/>
                <a:cs typeface="Palatino Linotype"/>
              </a:rPr>
              <a:t>apply,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e.g.,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in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now-standard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chess-</a:t>
            </a:r>
            <a:r>
              <a:rPr dirty="0" sz="800" spc="-30">
                <a:latin typeface="Palatino Linotype"/>
                <a:cs typeface="Palatino Linotype"/>
              </a:rPr>
              <a:t>related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terminology,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“queen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contiguity”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55">
                <a:latin typeface="Palatino Linotype"/>
                <a:cs typeface="Palatino Linotype"/>
              </a:rPr>
              <a:t>when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units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sharing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either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border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or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vertex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are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deﬁned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neighbors;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55">
                <a:latin typeface="Palatino Linotype"/>
                <a:cs typeface="Palatino Linotype"/>
              </a:rPr>
              <a:t>“rook”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contiguity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if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considering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only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pairs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sharing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border;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and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on.</a:t>
            </a:r>
            <a:endParaRPr sz="8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68770" y="8412281"/>
            <a:ext cx="3481704" cy="4000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Palatino Linotype"/>
                <a:cs typeface="Palatino Linotype"/>
              </a:rPr>
              <a:t>Panel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Data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Econometrics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with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spc="-35" i="1">
                <a:latin typeface="Palatino Linotype"/>
                <a:cs typeface="Palatino Linotype"/>
              </a:rPr>
              <a:t>R,</a:t>
            </a:r>
            <a:r>
              <a:rPr dirty="0" sz="800" spc="15" i="1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First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Edition.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Yves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Croissant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and</a:t>
            </a:r>
            <a:r>
              <a:rPr dirty="0" sz="800" spc="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Giovanni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Millo.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800" spc="-55">
                <a:latin typeface="Palatino Linotype"/>
                <a:cs typeface="Palatino Linotype"/>
              </a:rPr>
              <a:t>©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2019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John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Wiley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&amp;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Ltd.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Published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2019 </a:t>
            </a:r>
            <a:r>
              <a:rPr dirty="0" sz="800" spc="-65">
                <a:latin typeface="Palatino Linotype"/>
                <a:cs typeface="Palatino Linotype"/>
              </a:rPr>
              <a:t>by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John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Wiley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&amp;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Ltd.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800" spc="-35">
                <a:latin typeface="Palatino Linotype"/>
                <a:cs typeface="Palatino Linotype"/>
              </a:rPr>
              <a:t>Companion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website: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  <a:hlinkClick r:id="rId2"/>
              </a:rPr>
              <a:t>www.wiley.com/go/croissant/data-</a:t>
            </a:r>
            <a:r>
              <a:rPr dirty="0" sz="800" spc="-20">
                <a:latin typeface="Palatino Linotype"/>
                <a:cs typeface="Palatino Linotype"/>
                <a:hlinkClick r:id="rId2"/>
              </a:rPr>
              <a:t>econometrics-</a:t>
            </a:r>
            <a:r>
              <a:rPr dirty="0" sz="800" spc="-40">
                <a:latin typeface="Palatino Linotype"/>
                <a:cs typeface="Palatino Linotype"/>
                <a:hlinkClick r:id="rId2"/>
              </a:rPr>
              <a:t>with-</a:t>
            </a:r>
            <a:r>
              <a:rPr dirty="0" sz="800" spc="-50">
                <a:latin typeface="Palatino Linotype"/>
                <a:cs typeface="Palatino Linotype"/>
                <a:hlinkClick r:id="rId2"/>
              </a:rPr>
              <a:t>R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16167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246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pic>
        <p:nvPicPr>
          <p:cNvPr id="4" name="object 4" descr="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67532" y="919340"/>
            <a:ext cx="2947667" cy="1589659"/>
          </a:xfrm>
          <a:prstGeom prst="rect">
            <a:avLst/>
          </a:prstGeom>
        </p:spPr>
      </p:pic>
      <p:grpSp>
        <p:nvGrpSpPr>
          <p:cNvPr id="5" name="object 5" descr=""/>
          <p:cNvGrpSpPr/>
          <p:nvPr/>
        </p:nvGrpSpPr>
        <p:grpSpPr>
          <a:xfrm>
            <a:off x="1440540" y="2829178"/>
            <a:ext cx="1099185" cy="221615"/>
            <a:chOff x="1440540" y="2829178"/>
            <a:chExt cx="1099185" cy="221615"/>
          </a:xfrm>
        </p:grpSpPr>
        <p:pic>
          <p:nvPicPr>
            <p:cNvPr id="6" name="object 6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440540" y="2829178"/>
              <a:ext cx="1098880" cy="221107"/>
            </a:xfrm>
            <a:prstGeom prst="rect">
              <a:avLst/>
            </a:prstGeom>
          </p:spPr>
        </p:pic>
        <p:sp>
          <p:nvSpPr>
            <p:cNvPr id="7" name="object 7" descr=""/>
            <p:cNvSpPr/>
            <p:nvPr/>
          </p:nvSpPr>
          <p:spPr>
            <a:xfrm>
              <a:off x="1464797" y="2829191"/>
              <a:ext cx="999490" cy="219710"/>
            </a:xfrm>
            <a:custGeom>
              <a:avLst/>
              <a:gdLst/>
              <a:ahLst/>
              <a:cxnLst/>
              <a:rect l="l" t="t" r="r" b="b"/>
              <a:pathLst>
                <a:path w="999489" h="219710">
                  <a:moveTo>
                    <a:pt x="6350" y="175628"/>
                  </a:moveTo>
                  <a:lnTo>
                    <a:pt x="0" y="175628"/>
                  </a:lnTo>
                  <a:lnTo>
                    <a:pt x="0" y="219430"/>
                  </a:lnTo>
                  <a:lnTo>
                    <a:pt x="6350" y="219430"/>
                  </a:lnTo>
                  <a:lnTo>
                    <a:pt x="6350" y="175628"/>
                  </a:lnTo>
                  <a:close/>
                </a:path>
                <a:path w="999489" h="219710">
                  <a:moveTo>
                    <a:pt x="6350" y="0"/>
                  </a:moveTo>
                  <a:lnTo>
                    <a:pt x="0" y="0"/>
                  </a:lnTo>
                  <a:lnTo>
                    <a:pt x="0" y="43929"/>
                  </a:lnTo>
                  <a:lnTo>
                    <a:pt x="6350" y="43929"/>
                  </a:lnTo>
                  <a:lnTo>
                    <a:pt x="6350" y="0"/>
                  </a:lnTo>
                  <a:close/>
                </a:path>
                <a:path w="999489" h="219710">
                  <a:moveTo>
                    <a:pt x="254495" y="175628"/>
                  </a:moveTo>
                  <a:lnTo>
                    <a:pt x="248158" y="175628"/>
                  </a:lnTo>
                  <a:lnTo>
                    <a:pt x="248158" y="219430"/>
                  </a:lnTo>
                  <a:lnTo>
                    <a:pt x="254495" y="219430"/>
                  </a:lnTo>
                  <a:lnTo>
                    <a:pt x="254495" y="175628"/>
                  </a:lnTo>
                  <a:close/>
                </a:path>
                <a:path w="999489" h="219710">
                  <a:moveTo>
                    <a:pt x="254495" y="0"/>
                  </a:moveTo>
                  <a:lnTo>
                    <a:pt x="248158" y="0"/>
                  </a:lnTo>
                  <a:lnTo>
                    <a:pt x="248158" y="43929"/>
                  </a:lnTo>
                  <a:lnTo>
                    <a:pt x="254495" y="43929"/>
                  </a:lnTo>
                  <a:lnTo>
                    <a:pt x="254495" y="0"/>
                  </a:lnTo>
                  <a:close/>
                </a:path>
                <a:path w="999489" h="219710">
                  <a:moveTo>
                    <a:pt x="502780" y="175628"/>
                  </a:moveTo>
                  <a:lnTo>
                    <a:pt x="496443" y="175628"/>
                  </a:lnTo>
                  <a:lnTo>
                    <a:pt x="496443" y="219430"/>
                  </a:lnTo>
                  <a:lnTo>
                    <a:pt x="502780" y="219430"/>
                  </a:lnTo>
                  <a:lnTo>
                    <a:pt x="502780" y="175628"/>
                  </a:lnTo>
                  <a:close/>
                </a:path>
                <a:path w="999489" h="219710">
                  <a:moveTo>
                    <a:pt x="502780" y="0"/>
                  </a:moveTo>
                  <a:lnTo>
                    <a:pt x="496443" y="0"/>
                  </a:lnTo>
                  <a:lnTo>
                    <a:pt x="496443" y="43929"/>
                  </a:lnTo>
                  <a:lnTo>
                    <a:pt x="502780" y="43929"/>
                  </a:lnTo>
                  <a:lnTo>
                    <a:pt x="502780" y="0"/>
                  </a:lnTo>
                  <a:close/>
                </a:path>
                <a:path w="999489" h="219710">
                  <a:moveTo>
                    <a:pt x="750951" y="175628"/>
                  </a:moveTo>
                  <a:lnTo>
                    <a:pt x="744601" y="175628"/>
                  </a:lnTo>
                  <a:lnTo>
                    <a:pt x="744601" y="219430"/>
                  </a:lnTo>
                  <a:lnTo>
                    <a:pt x="750951" y="219430"/>
                  </a:lnTo>
                  <a:lnTo>
                    <a:pt x="750951" y="175628"/>
                  </a:lnTo>
                  <a:close/>
                </a:path>
                <a:path w="999489" h="219710">
                  <a:moveTo>
                    <a:pt x="750951" y="0"/>
                  </a:moveTo>
                  <a:lnTo>
                    <a:pt x="744601" y="0"/>
                  </a:lnTo>
                  <a:lnTo>
                    <a:pt x="744601" y="43929"/>
                  </a:lnTo>
                  <a:lnTo>
                    <a:pt x="750951" y="43929"/>
                  </a:lnTo>
                  <a:lnTo>
                    <a:pt x="750951" y="0"/>
                  </a:lnTo>
                  <a:close/>
                </a:path>
                <a:path w="999489" h="219710">
                  <a:moveTo>
                    <a:pt x="999096" y="175628"/>
                  </a:moveTo>
                  <a:lnTo>
                    <a:pt x="992746" y="175628"/>
                  </a:lnTo>
                  <a:lnTo>
                    <a:pt x="992746" y="219430"/>
                  </a:lnTo>
                  <a:lnTo>
                    <a:pt x="999096" y="219430"/>
                  </a:lnTo>
                  <a:lnTo>
                    <a:pt x="999096" y="175628"/>
                  </a:lnTo>
                  <a:close/>
                </a:path>
                <a:path w="999489" h="219710">
                  <a:moveTo>
                    <a:pt x="999096" y="0"/>
                  </a:moveTo>
                  <a:lnTo>
                    <a:pt x="992746" y="0"/>
                  </a:lnTo>
                  <a:lnTo>
                    <a:pt x="992746" y="43929"/>
                  </a:lnTo>
                  <a:lnTo>
                    <a:pt x="999096" y="43929"/>
                  </a:lnTo>
                  <a:lnTo>
                    <a:pt x="9990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 descr=""/>
          <p:cNvSpPr txBox="1"/>
          <p:nvPr/>
        </p:nvSpPr>
        <p:spPr>
          <a:xfrm>
            <a:off x="554832" y="2864208"/>
            <a:ext cx="4959985" cy="10166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43255">
              <a:lnSpc>
                <a:spcPct val="100000"/>
              </a:lnSpc>
              <a:spcBef>
                <a:spcPts val="100"/>
              </a:spcBef>
            </a:pPr>
            <a:r>
              <a:rPr dirty="0" sz="700" spc="-10">
                <a:solidFill>
                  <a:srgbClr val="231F20"/>
                </a:solidFill>
                <a:latin typeface="Arial"/>
                <a:cs typeface="Arial"/>
              </a:rPr>
              <a:t>price</a:t>
            </a: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550">
              <a:latin typeface="Arial"/>
              <a:cs typeface="Arial"/>
            </a:endParaRPr>
          </a:p>
          <a:p>
            <a:pPr marL="863600">
              <a:lnSpc>
                <a:spcPct val="100000"/>
              </a:lnSpc>
            </a:pP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75</a:t>
            </a:r>
            <a:r>
              <a:rPr dirty="0" sz="700" spc="280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100</a:t>
            </a:r>
            <a:r>
              <a:rPr dirty="0" sz="700" spc="185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125</a:t>
            </a:r>
            <a:r>
              <a:rPr dirty="0" sz="700" spc="185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700">
                <a:solidFill>
                  <a:srgbClr val="231F20"/>
                </a:solidFill>
                <a:latin typeface="Arial"/>
                <a:cs typeface="Arial"/>
              </a:rPr>
              <a:t>150</a:t>
            </a:r>
            <a:r>
              <a:rPr dirty="0" sz="700" spc="185">
                <a:solidFill>
                  <a:srgbClr val="231F20"/>
                </a:solidFill>
                <a:latin typeface="Arial"/>
                <a:cs typeface="Arial"/>
              </a:rPr>
              <a:t>  </a:t>
            </a:r>
            <a:r>
              <a:rPr dirty="0" sz="700" spc="-25">
                <a:solidFill>
                  <a:srgbClr val="231F20"/>
                </a:solidFill>
                <a:latin typeface="Arial"/>
                <a:cs typeface="Arial"/>
              </a:rPr>
              <a:t>175</a:t>
            </a:r>
            <a:endParaRPr sz="7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50" b="1">
                <a:latin typeface="Calibri"/>
                <a:cs typeface="Calibri"/>
              </a:rPr>
              <a:t>Figure</a:t>
            </a:r>
            <a:r>
              <a:rPr dirty="0" sz="850" spc="10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10.1</a:t>
            </a:r>
            <a:r>
              <a:rPr dirty="0" sz="850" spc="310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Growth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house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prices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indexes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USA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between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1980</a:t>
            </a:r>
            <a:r>
              <a:rPr dirty="0" sz="850" spc="2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5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2000.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00">
              <a:latin typeface="Calibri"/>
              <a:cs typeface="Calibri"/>
            </a:endParaRPr>
          </a:p>
          <a:p>
            <a:pPr marL="12700" marR="5080">
              <a:lnSpc>
                <a:spcPct val="100000"/>
              </a:lnSpc>
            </a:pPr>
            <a:r>
              <a:rPr dirty="0" sz="1000" spc="-45">
                <a:latin typeface="Palatino Linotype"/>
                <a:cs typeface="Palatino Linotype"/>
              </a:rPr>
              <a:t>(Murphy,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2016)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displaying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growth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house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prices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indices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USA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between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1980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>
                <a:latin typeface="Palatino Linotype"/>
                <a:cs typeface="Palatino Linotype"/>
              </a:rPr>
              <a:t>100)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2000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(darker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lower):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67532" y="4053770"/>
            <a:ext cx="4985385" cy="270002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data("HousePricesUS",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package="pder")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library("ggplot2")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data("fifty_states",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"fiftystater")</a:t>
            </a:r>
            <a:endParaRPr sz="800">
              <a:latin typeface="Courier New"/>
              <a:cs typeface="Courier New"/>
            </a:endParaRPr>
          </a:p>
          <a:p>
            <a:pPr marL="24765" marR="2097405">
              <a:lnSpc>
                <a:spcPct val="116199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houses00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subset(HousePricesUS,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year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2000) houses00$name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0">
                <a:latin typeface="Courier New"/>
                <a:cs typeface="Courier New"/>
              </a:rPr>
              <a:t> tolower(houses00$name)</a:t>
            </a:r>
            <a:endParaRPr sz="800">
              <a:latin typeface="Courier New"/>
              <a:cs typeface="Courier New"/>
            </a:endParaRPr>
          </a:p>
          <a:p>
            <a:pPr marL="267970" marR="1732914" indent="-243204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p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ggplot(houses00,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aes(map_id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name))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 </a:t>
            </a:r>
            <a:r>
              <a:rPr dirty="0" sz="800" spc="-10">
                <a:latin typeface="Courier New"/>
                <a:cs typeface="Courier New"/>
              </a:rPr>
              <a:t>geom_map(aes(fill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price),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map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fifty_states)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60">
                <a:latin typeface="Courier New"/>
                <a:cs typeface="Courier New"/>
              </a:rPr>
              <a:t>+</a:t>
            </a:r>
            <a:endParaRPr sz="800">
              <a:latin typeface="Courier New"/>
              <a:cs typeface="Courier New"/>
            </a:endParaRPr>
          </a:p>
          <a:p>
            <a:pPr marL="267970" marR="1064895">
              <a:lnSpc>
                <a:spcPts val="1120"/>
              </a:lnSpc>
              <a:spcBef>
                <a:spcPts val="5"/>
              </a:spcBef>
            </a:pPr>
            <a:r>
              <a:rPr dirty="0" sz="800" spc="-10">
                <a:latin typeface="Courier New"/>
                <a:cs typeface="Courier New"/>
              </a:rPr>
              <a:t>expand_limits(x</a:t>
            </a:r>
            <a:r>
              <a:rPr dirty="0" sz="800">
                <a:latin typeface="Courier New"/>
                <a:cs typeface="Courier New"/>
              </a:rPr>
              <a:t> = </a:t>
            </a:r>
            <a:r>
              <a:rPr dirty="0" sz="800" spc="-10">
                <a:latin typeface="Courier New"/>
                <a:cs typeface="Courier New"/>
              </a:rPr>
              <a:t>fifty_states$long,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y =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fifty_states$lat)</a:t>
            </a:r>
            <a:r>
              <a:rPr dirty="0" sz="80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 </a:t>
            </a:r>
            <a:r>
              <a:rPr dirty="0" sz="800">
                <a:latin typeface="Courier New"/>
                <a:cs typeface="Courier New"/>
              </a:rPr>
              <a:t>coord_map()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</a:t>
            </a:r>
            <a:endParaRPr sz="800">
              <a:latin typeface="Courier New"/>
              <a:cs typeface="Courier New"/>
            </a:endParaRPr>
          </a:p>
          <a:p>
            <a:pPr marL="267970" marR="2583180">
              <a:lnSpc>
                <a:spcPts val="1120"/>
              </a:lnSpc>
            </a:pPr>
            <a:r>
              <a:rPr dirty="0" sz="800" spc="-10">
                <a:latin typeface="Courier New"/>
                <a:cs typeface="Courier New"/>
              </a:rPr>
              <a:t>scale_x_continuous(breaks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NULL)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 </a:t>
            </a:r>
            <a:r>
              <a:rPr dirty="0" sz="800" spc="-10">
                <a:latin typeface="Courier New"/>
                <a:cs typeface="Courier New"/>
              </a:rPr>
              <a:t>scale_y_continuous(breaks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NULL)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</a:t>
            </a:r>
            <a:endParaRPr sz="800">
              <a:latin typeface="Courier New"/>
              <a:cs typeface="Courier New"/>
            </a:endParaRPr>
          </a:p>
          <a:p>
            <a:pPr marL="267970" marR="2705100">
              <a:lnSpc>
                <a:spcPts val="1120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labs(x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y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"")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 </a:t>
            </a:r>
            <a:r>
              <a:rPr dirty="0" sz="800" spc="-10">
                <a:latin typeface="Courier New"/>
                <a:cs typeface="Courier New"/>
              </a:rPr>
              <a:t>theme(legend.position</a:t>
            </a:r>
            <a:r>
              <a:rPr dirty="0" sz="800">
                <a:latin typeface="Courier New"/>
                <a:cs typeface="Courier New"/>
              </a:rPr>
              <a:t> =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"bottom",</a:t>
            </a:r>
            <a:endParaRPr sz="800">
              <a:latin typeface="Courier New"/>
              <a:cs typeface="Courier New"/>
            </a:endParaRPr>
          </a:p>
          <a:p>
            <a:pPr marL="632460">
              <a:lnSpc>
                <a:spcPct val="100000"/>
              </a:lnSpc>
              <a:spcBef>
                <a:spcPts val="90"/>
              </a:spcBef>
            </a:pPr>
            <a:r>
              <a:rPr dirty="0" sz="800" spc="-10">
                <a:latin typeface="Courier New"/>
                <a:cs typeface="Courier New"/>
              </a:rPr>
              <a:t>panel.background</a:t>
            </a:r>
            <a:r>
              <a:rPr dirty="0" sz="800">
                <a:latin typeface="Courier New"/>
                <a:cs typeface="Courier New"/>
              </a:rPr>
              <a:t> = </a:t>
            </a:r>
            <a:r>
              <a:rPr dirty="0" sz="800" spc="-10">
                <a:latin typeface="Courier New"/>
                <a:cs typeface="Courier New"/>
              </a:rPr>
              <a:t>element_blank())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</a:t>
            </a:r>
            <a:endParaRPr sz="800">
              <a:latin typeface="Courier New"/>
              <a:cs typeface="Courier New"/>
            </a:endParaRPr>
          </a:p>
          <a:p>
            <a:pPr algn="just" marL="632460" marR="2097405" indent="-364490">
              <a:lnSpc>
                <a:spcPct val="116799"/>
              </a:lnSpc>
            </a:pPr>
            <a:r>
              <a:rPr dirty="0" sz="800" spc="-10">
                <a:latin typeface="Courier New"/>
                <a:cs typeface="Courier New"/>
              </a:rPr>
              <a:t>theme(legend.text</a:t>
            </a:r>
            <a:r>
              <a:rPr dirty="0" sz="800">
                <a:latin typeface="Courier New"/>
                <a:cs typeface="Courier New"/>
              </a:rPr>
              <a:t> =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element_text(size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6), </a:t>
            </a:r>
            <a:r>
              <a:rPr dirty="0" sz="800" spc="-10">
                <a:latin typeface="Courier New"/>
                <a:cs typeface="Courier New"/>
              </a:rPr>
              <a:t>legend.title=</a:t>
            </a:r>
            <a:r>
              <a:rPr dirty="0" sz="80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element_text(size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 </a:t>
            </a:r>
            <a:r>
              <a:rPr dirty="0" sz="800" spc="-25">
                <a:latin typeface="Courier New"/>
                <a:cs typeface="Courier New"/>
              </a:rPr>
              <a:t>8), </a:t>
            </a:r>
            <a:r>
              <a:rPr dirty="0" sz="800">
                <a:latin typeface="Courier New"/>
                <a:cs typeface="Courier New"/>
              </a:rPr>
              <a:t>axis.title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element_text(size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8))</a:t>
            </a:r>
            <a:endParaRPr sz="800">
              <a:latin typeface="Courier New"/>
              <a:cs typeface="Courier New"/>
            </a:endParaRPr>
          </a:p>
          <a:p>
            <a:pPr algn="just" marL="24765" marR="1247140">
              <a:lnSpc>
                <a:spcPct val="116799"/>
              </a:lnSpc>
            </a:pPr>
            <a:r>
              <a:rPr dirty="0" sz="800">
                <a:latin typeface="Courier New"/>
                <a:cs typeface="Courier New"/>
              </a:rPr>
              <a:t>p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scale_fill_gradient2(low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"grey30",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high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"grey5") </a:t>
            </a:r>
            <a:r>
              <a:rPr dirty="0" sz="800" spc="-50">
                <a:latin typeface="Courier New"/>
                <a:cs typeface="Courier New"/>
              </a:rPr>
              <a:t>p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4826" y="6939047"/>
            <a:ext cx="4961255" cy="13976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Clusters</a:t>
            </a:r>
            <a:r>
              <a:rPr dirty="0" sz="1000" spc="1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9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low-</a:t>
            </a:r>
            <a:r>
              <a:rPr dirty="0" sz="1000">
                <a:latin typeface="Palatino Linotype"/>
                <a:cs typeface="Palatino Linotype"/>
              </a:rPr>
              <a:t>growth</a:t>
            </a:r>
            <a:r>
              <a:rPr dirty="0" sz="1000" spc="1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regions</a:t>
            </a:r>
            <a:r>
              <a:rPr dirty="0" sz="1000" spc="1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1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evident</a:t>
            </a:r>
            <a:r>
              <a:rPr dirty="0" sz="1000" spc="1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1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their</a:t>
            </a:r>
            <a:r>
              <a:rPr dirty="0" sz="1000" spc="1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darker</a:t>
            </a:r>
            <a:r>
              <a:rPr dirty="0" sz="1000" spc="1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color</a:t>
            </a:r>
            <a:r>
              <a:rPr dirty="0" sz="1000" spc="1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opposite </a:t>
            </a:r>
            <a:r>
              <a:rPr dirty="0" sz="1000" spc="-60">
                <a:latin typeface="Palatino Linotype"/>
                <a:cs typeface="Palatino Linotype"/>
              </a:rPr>
              <a:t>(Figure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10.1):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in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general,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shades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tend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distribute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nonrandomly,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nearby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states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tending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behave </a:t>
            </a:r>
            <a:r>
              <a:rPr dirty="0" sz="1000" spc="-50">
                <a:latin typeface="Palatino Linotype"/>
                <a:cs typeface="Palatino Linotype"/>
              </a:rPr>
              <a:t>similarly.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Formal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testing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spatial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likely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corroborate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impression.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3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10.1.2</a:t>
            </a:r>
            <a:r>
              <a:rPr dirty="0" sz="1000" spc="31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Testing for Spatial</a:t>
            </a:r>
            <a:r>
              <a:rPr dirty="0" sz="1000" spc="-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Dependence</a:t>
            </a:r>
            <a:endParaRPr sz="1000">
              <a:latin typeface="Calibri"/>
              <a:cs typeface="Calibri"/>
            </a:endParaRPr>
          </a:p>
          <a:p>
            <a:pPr algn="just" marL="12700" marR="5715">
              <a:lnSpc>
                <a:spcPct val="100000"/>
              </a:lnSpc>
              <a:spcBef>
                <a:spcPts val="595"/>
              </a:spcBef>
            </a:pPr>
            <a:r>
              <a:rPr dirty="0" sz="1000" spc="-10">
                <a:latin typeface="Palatino Linotype"/>
                <a:cs typeface="Palatino Linotype"/>
              </a:rPr>
              <a:t>One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ﬁrst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issue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confronted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spatially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referenced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determine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whether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spatial </a:t>
            </a:r>
            <a:r>
              <a:rPr dirty="0" sz="1000" spc="-40">
                <a:latin typeface="Palatino Linotype"/>
                <a:cs typeface="Palatino Linotype"/>
              </a:rPr>
              <a:t>dependence</a:t>
            </a:r>
            <a:r>
              <a:rPr dirty="0" sz="1000" spc="-25">
                <a:latin typeface="Palatino Linotype"/>
                <a:cs typeface="Palatino Linotype"/>
              </a:rPr>
              <a:t> exists,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i.e., </a:t>
            </a:r>
            <a:r>
              <a:rPr dirty="0" sz="1000" spc="-40">
                <a:latin typeface="Palatino Linotype"/>
                <a:cs typeface="Palatino Linotype"/>
              </a:rPr>
              <a:t>whether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“nearby”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(according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chosen</a:t>
            </a:r>
            <a:r>
              <a:rPr dirty="0" sz="1000" spc="-20">
                <a:latin typeface="Palatino Linotype"/>
                <a:cs typeface="Palatino Linotype"/>
              </a:rPr>
              <a:t> metric)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cor- </a:t>
            </a:r>
            <a:r>
              <a:rPr dirty="0" sz="1000" spc="-30">
                <a:latin typeface="Palatino Linotype"/>
                <a:cs typeface="Palatino Linotype"/>
              </a:rPr>
              <a:t>related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distant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ones.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raw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data</a:t>
            </a:r>
            <a:r>
              <a:rPr dirty="0" sz="1000">
                <a:latin typeface="Palatino Linotype"/>
                <a:cs typeface="Palatino Linotype"/>
              </a:rPr>
              <a:t> are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spatial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dependence</a:t>
            </a:r>
            <a:r>
              <a:rPr dirty="0" sz="1000">
                <a:latin typeface="Palatino Linotype"/>
                <a:cs typeface="Palatino Linotype"/>
              </a:rPr>
              <a:t> 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order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inform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30679" y="607782"/>
            <a:ext cx="5294630" cy="31940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177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Spatial Panels</a:t>
            </a:r>
            <a:r>
              <a:rPr dirty="0" sz="800" spc="26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247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50800" marR="300990">
              <a:lnSpc>
                <a:spcPct val="100000"/>
              </a:lnSpc>
            </a:pPr>
            <a:r>
              <a:rPr dirty="0" sz="1000" spc="-8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justify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use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spatial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methods;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then,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after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estimation,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residuals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tested </a:t>
            </a:r>
            <a:r>
              <a:rPr dirty="0" sz="1000" spc="-40">
                <a:latin typeface="Palatino Linotype"/>
                <a:cs typeface="Palatino Linotype"/>
              </a:rPr>
              <a:t>again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determine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whether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has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able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effectively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account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 spc="-20">
                <a:latin typeface="Palatino Linotype"/>
                <a:cs typeface="Palatino Linotype"/>
              </a:rPr>
              <a:t> fea- </a:t>
            </a:r>
            <a:r>
              <a:rPr dirty="0" sz="1000" spc="-40">
                <a:latin typeface="Palatino Linotype"/>
                <a:cs typeface="Palatino Linotype"/>
              </a:rPr>
              <a:t>tures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process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hand.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5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  <a:spcBef>
                <a:spcPts val="5"/>
              </a:spcBef>
            </a:pPr>
            <a:r>
              <a:rPr dirty="0" sz="900" b="1">
                <a:latin typeface="Calibri"/>
                <a:cs typeface="Calibri"/>
              </a:rPr>
              <a:t>10.1.2.1</a:t>
            </a:r>
            <a:r>
              <a:rPr dirty="0" sz="900" spc="350" b="1">
                <a:latin typeface="Calibri"/>
                <a:cs typeface="Calibri"/>
              </a:rPr>
              <a:t>  </a:t>
            </a:r>
            <a:r>
              <a:rPr dirty="0" sz="600" b="1">
                <a:latin typeface="Calibri"/>
                <a:cs typeface="Calibri"/>
              </a:rPr>
              <a:t>CD</a:t>
            </a:r>
            <a:r>
              <a:rPr dirty="0" sz="600" spc="9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p</a:t>
            </a:r>
            <a:r>
              <a:rPr dirty="0" sz="900" spc="2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Tests</a:t>
            </a:r>
            <a:r>
              <a:rPr dirty="0" sz="900" spc="2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for</a:t>
            </a:r>
            <a:r>
              <a:rPr dirty="0" sz="900" spc="2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Local</a:t>
            </a:r>
            <a:r>
              <a:rPr dirty="0" sz="900" spc="2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Cross-sectional</a:t>
            </a:r>
            <a:r>
              <a:rPr dirty="0" sz="900" spc="25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Dependence</a:t>
            </a:r>
            <a:endParaRPr sz="900">
              <a:latin typeface="Calibri"/>
              <a:cs typeface="Calibri"/>
            </a:endParaRPr>
          </a:p>
          <a:p>
            <a:pPr algn="just" marL="50800" marR="300355">
              <a:lnSpc>
                <a:spcPct val="100000"/>
              </a:lnSpc>
              <a:spcBef>
                <a:spcPts val="15"/>
              </a:spcBef>
            </a:pP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fl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0">
                <a:latin typeface="Palatino Linotype"/>
                <a:cs typeface="Palatino Linotype"/>
              </a:rPr>
              <a:t>ible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sing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wh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ough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cap="small" sz="1000" spc="90" b="1">
                <a:latin typeface="Cambria"/>
                <a:cs typeface="Cambria"/>
              </a:rPr>
              <a:t>d</a:t>
            </a:r>
            <a:r>
              <a:rPr dirty="0" sz="1000" spc="80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eneral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ional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4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nciple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-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verage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ai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825" i="1">
                <a:latin typeface="Meiryo"/>
                <a:cs typeface="Meiryo"/>
              </a:rPr>
              <a:t/>
            </a:r>
            <a:r>
              <a:rPr dirty="0" sz="1000" spc="-305" i="1">
                <a:latin typeface="Meiryo"/>
                <a:cs typeface="Meiryo"/>
              </a:rPr>
              <a:t>̂</a:t>
            </a:r>
            <a:r>
              <a:rPr dirty="0" baseline="-21367" sz="975" spc="15" i="1">
                <a:latin typeface="Palatino Linotype"/>
                <a:cs typeface="Palatino Linotype"/>
              </a:rPr>
              <a:t>n</a:t>
            </a:r>
            <a:r>
              <a:rPr dirty="0" baseline="-21367" sz="975" spc="44" i="1">
                <a:latin typeface="Palatino Linotype"/>
                <a:cs typeface="Palatino Linotype"/>
              </a:rPr>
              <a:t>m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89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tw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sid-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).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ill,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cap="small" sz="1000" spc="90" b="1">
                <a:latin typeface="Cambria"/>
                <a:cs typeface="Cambria"/>
              </a:rPr>
              <a:t>d</a:t>
            </a:r>
            <a:r>
              <a:rPr dirty="0" sz="1000" spc="-30" b="1">
                <a:latin typeface="Cambria"/>
                <a:cs typeface="Cambria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airs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iven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ion: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que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14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uity-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ut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under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ven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ff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300355" indent="107950">
              <a:lnSpc>
                <a:spcPts val="1200"/>
              </a:lnSpc>
              <a:spcBef>
                <a:spcPts val="25"/>
              </a:spcBef>
            </a:pPr>
            <a:r>
              <a:rPr dirty="0" sz="1000" spc="270">
                <a:latin typeface="Palatino Linotype"/>
                <a:cs typeface="Palatino Linotype"/>
              </a:rPr>
              <a:t>h</a:t>
            </a:r>
            <a:r>
              <a:rPr dirty="0" sz="1000" spc="225">
                <a:latin typeface="Palatino Linotype"/>
                <a:cs typeface="Palatino Linotype"/>
              </a:rPr>
              <a:t>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5" i="1">
                <a:latin typeface="Palatino Linotype"/>
                <a:cs typeface="Palatino Linotype"/>
              </a:rPr>
              <a:t>l</a:t>
            </a:r>
            <a:r>
              <a:rPr dirty="0" sz="1000" spc="25" i="1">
                <a:latin typeface="Palatino Linotype"/>
                <a:cs typeface="Palatino Linotype"/>
              </a:rPr>
              <a:t>o</a:t>
            </a:r>
            <a:r>
              <a:rPr dirty="0" sz="1000" i="1">
                <a:latin typeface="Palatino Linotype"/>
                <a:cs typeface="Palatino Linotype"/>
              </a:rPr>
              <a:t>c</a:t>
            </a:r>
            <a:r>
              <a:rPr dirty="0" sz="1000" spc="75" i="1">
                <a:latin typeface="Palatino Linotype"/>
                <a:cs typeface="Palatino Linotype"/>
              </a:rPr>
              <a:t>a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14" i="1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cap="small" sz="1000" spc="90" b="1">
                <a:latin typeface="Cambria"/>
                <a:cs typeface="Cambria"/>
              </a:rPr>
              <a:t>d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7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all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cap="small" sz="1000" spc="85" b="1">
                <a:latin typeface="Cambria"/>
                <a:cs typeface="Cambria"/>
              </a:rPr>
              <a:t>d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20" i="1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7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aran,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2004),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5" i="1">
                <a:latin typeface="Palatino Linotype"/>
                <a:cs typeface="Palatino Linotype"/>
              </a:rPr>
              <a:t>ne</a:t>
            </a:r>
            <a:r>
              <a:rPr dirty="0" sz="1000" spc="-10" i="1">
                <a:latin typeface="Palatino Linotype"/>
                <a:cs typeface="Palatino Linotype"/>
              </a:rPr>
              <a:t>i</a:t>
            </a:r>
            <a:r>
              <a:rPr dirty="0" sz="1000" spc="-85" i="1">
                <a:latin typeface="Palatino Linotype"/>
                <a:cs typeface="Palatino Linotype"/>
              </a:rPr>
              <a:t>g</a:t>
            </a:r>
            <a:r>
              <a:rPr dirty="0" sz="1000" spc="35" i="1">
                <a:latin typeface="Palatino Linotype"/>
                <a:cs typeface="Palatino Linotype"/>
              </a:rPr>
              <a:t>h</a:t>
            </a:r>
            <a:r>
              <a:rPr dirty="0" sz="1000" spc="40" i="1">
                <a:latin typeface="Palatino Linotype"/>
                <a:cs typeface="Palatino Linotype"/>
              </a:rPr>
              <a:t>b</a:t>
            </a:r>
            <a:r>
              <a:rPr dirty="0" sz="1000" spc="5" i="1">
                <a:latin typeface="Palatino Linotype"/>
                <a:cs typeface="Palatino Linotype"/>
              </a:rPr>
              <a:t>o</a:t>
            </a:r>
            <a:r>
              <a:rPr dirty="0" sz="1000" spc="20" i="1">
                <a:latin typeface="Palatino Linotype"/>
                <a:cs typeface="Palatino Linotype"/>
              </a:rPr>
              <a:t>r</a:t>
            </a:r>
            <a:r>
              <a:rPr dirty="0" sz="1000" i="1">
                <a:latin typeface="Palatino Linotype"/>
                <a:cs typeface="Palatino Linotype"/>
              </a:rPr>
              <a:t>i</a:t>
            </a:r>
            <a:r>
              <a:rPr dirty="0" sz="1000" spc="-25" i="1">
                <a:latin typeface="Palatino Linotype"/>
                <a:cs typeface="Palatino Linotype"/>
              </a:rPr>
              <a:t>n</a:t>
            </a:r>
            <a:r>
              <a:rPr dirty="0" sz="1000" spc="-85" i="1">
                <a:latin typeface="Palatino Linotype"/>
                <a:cs typeface="Palatino Linotype"/>
              </a:rPr>
              <a:t>g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-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-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ainst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tive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5" i="1">
                <a:latin typeface="Palatino Linotype"/>
                <a:cs typeface="Palatino Linotype"/>
              </a:rPr>
              <a:t>l</a:t>
            </a:r>
            <a:r>
              <a:rPr dirty="0" sz="1000" spc="25" i="1">
                <a:latin typeface="Palatino Linotype"/>
                <a:cs typeface="Palatino Linotype"/>
              </a:rPr>
              <a:t>o</a:t>
            </a:r>
            <a:r>
              <a:rPr dirty="0" sz="1000" i="1">
                <a:latin typeface="Palatino Linotype"/>
                <a:cs typeface="Palatino Linotype"/>
              </a:rPr>
              <a:t>c</a:t>
            </a:r>
            <a:r>
              <a:rPr dirty="0" sz="1000" spc="75" i="1">
                <a:latin typeface="Palatino Linotype"/>
                <a:cs typeface="Palatino Linotype"/>
              </a:rPr>
              <a:t>a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-25">
                <a:latin typeface="Palatino Linotype"/>
                <a:cs typeface="Palatino Linotype"/>
              </a:rPr>
              <a:t>i.e.,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tw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neigh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onl</a:t>
            </a:r>
            <a:r>
              <a:rPr dirty="0" sz="1000" spc="-11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o,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airs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neigh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ans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ina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ximity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ze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ond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airs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not </a:t>
            </a:r>
            <a:r>
              <a:rPr dirty="0" sz="1000" spc="-40">
                <a:latin typeface="Palatino Linotype"/>
                <a:cs typeface="Palatino Linotype"/>
              </a:rPr>
              <a:t>neigh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ding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ive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airs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neigh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puting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cap="small" sz="1000" spc="90" b="1">
                <a:latin typeface="Cambria"/>
                <a:cs typeface="Cambria"/>
              </a:rPr>
              <a:t>d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deﬁn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16714" y="3978094"/>
            <a:ext cx="3060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cap="small" sz="1000" spc="90" b="1">
                <a:latin typeface="Cambria"/>
                <a:cs typeface="Cambria"/>
              </a:rPr>
              <a:t>d</a:t>
            </a:r>
            <a:r>
              <a:rPr dirty="0" sz="1000" spc="50" b="1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232523" y="3779890"/>
            <a:ext cx="1619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45" i="1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1381351" y="3914901"/>
            <a:ext cx="1136650" cy="0"/>
          </a:xfrm>
          <a:custGeom>
            <a:avLst/>
            <a:gdLst/>
            <a:ahLst/>
            <a:cxnLst/>
            <a:rect l="l" t="t" r="r" b="b"/>
            <a:pathLst>
              <a:path w="1136650" h="0">
                <a:moveTo>
                  <a:pt x="0" y="0"/>
                </a:moveTo>
                <a:lnTo>
                  <a:pt x="113637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1905061" y="3904721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1396553" y="4085666"/>
            <a:ext cx="1106170" cy="0"/>
          </a:xfrm>
          <a:custGeom>
            <a:avLst/>
            <a:gdLst/>
            <a:ahLst/>
            <a:cxnLst/>
            <a:rect l="l" t="t" r="r" b="b"/>
            <a:pathLst>
              <a:path w="1106170" h="0">
                <a:moveTo>
                  <a:pt x="0" y="0"/>
                </a:moveTo>
                <a:lnTo>
                  <a:pt x="110596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1383852" y="4009992"/>
            <a:ext cx="4559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7025" algn="l"/>
              </a:tabLst>
            </a:pPr>
            <a:r>
              <a:rPr dirty="0" sz="1000" spc="50" i="1">
                <a:latin typeface="Meiryo"/>
                <a:cs typeface="Meiryo"/>
              </a:rPr>
              <a:t>∑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50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499527" y="4074770"/>
            <a:ext cx="4025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2702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100" i="1">
                <a:latin typeface="Palatino Linotype"/>
                <a:cs typeface="Palatino Linotype"/>
              </a:rPr>
              <a:t> </a:t>
            </a: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118115" y="4098113"/>
            <a:ext cx="2749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70" i="1">
                <a:latin typeface="Meiryo"/>
                <a:cs typeface="Meiryo"/>
              </a:rPr>
              <a:t/>
            </a:r>
            <a:r>
              <a:rPr dirty="0" sz="1000" spc="-70">
                <a:latin typeface="Cambria"/>
                <a:cs typeface="Cambria"/>
              </a:rPr>
              <a:t>(</a:t>
            </a:r>
            <a:r>
              <a:rPr dirty="0" sz="1000" spc="-70" i="1">
                <a:latin typeface="Palatino Linotype"/>
                <a:cs typeface="Palatino Linotype"/>
              </a:rPr>
              <a:t>p</a:t>
            </a:r>
            <a:r>
              <a:rPr dirty="0" sz="1000" spc="-7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499526" y="4176728"/>
            <a:ext cx="10090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27025" algn="l"/>
                <a:tab pos="88011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10" i="1">
                <a:latin typeface="Palatino Linotype"/>
                <a:cs typeface="Palatino Linotype"/>
              </a:rPr>
              <a:t>m</a:t>
            </a:r>
            <a:r>
              <a:rPr dirty="0" sz="650" spc="-10">
                <a:latin typeface="Cambria"/>
                <a:cs typeface="Cambria"/>
              </a:rPr>
              <a:t>=</a:t>
            </a: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-10">
                <a:latin typeface="Cambria"/>
                <a:cs typeface="Cambria"/>
              </a:rPr>
              <a:t>+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4273" sz="975" spc="-37" i="1">
                <a:latin typeface="Palatino Linotype"/>
                <a:cs typeface="Palatino Linotype"/>
              </a:rPr>
              <a:t>nm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628239" y="3857600"/>
            <a:ext cx="3841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105" i="1">
                <a:latin typeface="Palatino Linotype"/>
                <a:cs typeface="Palatino Linotype"/>
              </a:rPr>
              <a:t> 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r>
              <a:rPr dirty="0" sz="650" spc="330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640011" y="4155579"/>
            <a:ext cx="48323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200">
                <a:latin typeface="Palatino Linotype"/>
                <a:cs typeface="Palatino Linotype"/>
              </a:rPr>
              <a:t> </a:t>
            </a:r>
            <a:r>
              <a:rPr dirty="0" sz="650" spc="-10" i="1">
                <a:latin typeface="Palatino Linotype"/>
                <a:cs typeface="Palatino Linotype"/>
              </a:rPr>
              <a:t>m</a:t>
            </a:r>
            <a:r>
              <a:rPr dirty="0" sz="650" spc="-10">
                <a:latin typeface="Cambria"/>
                <a:cs typeface="Cambria"/>
              </a:rPr>
              <a:t>=</a:t>
            </a:r>
            <a:r>
              <a:rPr dirty="0" sz="650" spc="-10" i="1">
                <a:latin typeface="Palatino Linotype"/>
                <a:cs typeface="Palatino Linotype"/>
              </a:rPr>
              <a:t>n</a:t>
            </a:r>
            <a:r>
              <a:rPr dirty="0" sz="650" spc="-10">
                <a:latin typeface="Cambria"/>
                <a:cs typeface="Cambria"/>
              </a:rPr>
              <a:t>+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093183" y="3978098"/>
            <a:ext cx="5257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Cambria"/>
                <a:cs typeface="Cambria"/>
              </a:rPr>
              <a:t>[</a:t>
            </a:r>
            <a:r>
              <a:rPr dirty="0" sz="1000" spc="-10" i="1">
                <a:latin typeface="Meiryo"/>
                <a:cs typeface="Meiryo"/>
              </a:rPr>
              <a:t/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Cambria"/>
                <a:cs typeface="Cambria"/>
              </a:rPr>
              <a:t>)]</a:t>
            </a:r>
            <a:r>
              <a:rPr dirty="0" baseline="-21367" sz="975" spc="-15" i="1">
                <a:latin typeface="Palatino Linotype"/>
                <a:cs typeface="Palatino Linotype"/>
              </a:rPr>
              <a:t>nm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632237" y="3866655"/>
            <a:ext cx="10852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54405" algn="l"/>
              </a:tabLst>
            </a:pPr>
            <a:r>
              <a:rPr dirty="0" baseline="2777" sz="1500" spc="719" i="1">
                <a:latin typeface="Meiryo"/>
                <a:cs typeface="Meiryo"/>
              </a:rPr>
              <a:t>∑</a:t>
            </a:r>
            <a:r>
              <a:rPr dirty="0" baseline="2777" sz="1500" spc="442" i="1">
                <a:latin typeface="Meiryo"/>
                <a:cs typeface="Meiryo"/>
              </a:rPr>
              <a:t> </a:t>
            </a:r>
            <a:r>
              <a:rPr dirty="0" baseline="2777" sz="1500" spc="644" i="1">
                <a:latin typeface="Meiryo"/>
                <a:cs typeface="Meiryo"/>
              </a:rPr>
              <a:t>∑</a:t>
            </a:r>
            <a:r>
              <a:rPr dirty="0" baseline="2777" sz="1500" i="1">
                <a:latin typeface="Meiryo"/>
                <a:cs typeface="Meiryo"/>
              </a:rPr>
              <a:t>	</a:t>
            </a:r>
            <a:r>
              <a:rPr dirty="0" sz="1000" spc="240" i="1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3704613" y="4001655"/>
            <a:ext cx="203835" cy="0"/>
          </a:xfrm>
          <a:custGeom>
            <a:avLst/>
            <a:gdLst/>
            <a:ahLst/>
            <a:cxnLst/>
            <a:rect l="l" t="t" r="r" b="b"/>
            <a:pathLst>
              <a:path w="203835" h="0">
                <a:moveTo>
                  <a:pt x="0" y="0"/>
                </a:moveTo>
                <a:lnTo>
                  <a:pt x="20345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3666513" y="4009768"/>
            <a:ext cx="4591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 spc="3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nm</a:t>
            </a:r>
            <a:r>
              <a:rPr dirty="0" baseline="13888" sz="1500" spc="-697" i="1">
                <a:latin typeface="Meiryo"/>
                <a:cs typeface="Meiryo"/>
              </a:rPr>
              <a:t/>
            </a:r>
            <a:r>
              <a:rPr dirty="0" baseline="13888" sz="1500" spc="-480" i="1">
                <a:latin typeface="Meiryo"/>
                <a:cs typeface="Meiryo"/>
              </a:rPr>
              <a:t>̂</a:t>
            </a:r>
            <a:r>
              <a:rPr dirty="0" sz="650" i="1">
                <a:latin typeface="Palatino Linotype"/>
                <a:cs typeface="Palatino Linotype"/>
              </a:rPr>
              <a:t>nm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526054" y="3760357"/>
            <a:ext cx="16833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567815" algn="l"/>
              </a:tabLst>
            </a:pPr>
            <a:r>
              <a:rPr dirty="0" sz="1000" spc="310" i="1">
                <a:latin typeface="Meiryo"/>
                <a:cs typeface="Meiryo"/>
              </a:rPr>
              <a:t>(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310" i="1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581479" y="7398816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90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505247" y="4341238"/>
            <a:ext cx="5087620" cy="39903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76200" marR="6858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where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ambria"/>
                <a:cs typeface="Cambria"/>
              </a:rPr>
              <a:t>[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sz="1000" spc="-25">
                <a:latin typeface="Cambria"/>
                <a:cs typeface="Cambria"/>
              </a:rPr>
              <a:t>(</a:t>
            </a:r>
            <a:r>
              <a:rPr dirty="0" sz="1000" spc="-25" i="1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Cambria"/>
                <a:cs typeface="Cambria"/>
              </a:rPr>
              <a:t>)]</a:t>
            </a:r>
            <a:r>
              <a:rPr dirty="0" baseline="-21367" sz="975" spc="-37" i="1">
                <a:latin typeface="Palatino Linotype"/>
                <a:cs typeface="Palatino Linotype"/>
              </a:rPr>
              <a:t>nm</a:t>
            </a:r>
            <a:r>
              <a:rPr dirty="0" baseline="-21367" sz="975" spc="-22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35">
                <a:latin typeface="Cambria"/>
                <a:cs typeface="Cambria"/>
              </a:rPr>
              <a:t>(</a:t>
            </a:r>
            <a:r>
              <a:rPr dirty="0" sz="1000" spc="-135" i="1">
                <a:latin typeface="Palatino Linotype"/>
                <a:cs typeface="Palatino Linotype"/>
              </a:rPr>
              <a:t>n</a:t>
            </a:r>
            <a:r>
              <a:rPr dirty="0" sz="1000" spc="-135" i="1">
                <a:latin typeface="Meiryo"/>
                <a:cs typeface="Meiryo"/>
              </a:rPr>
              <a:t>,</a:t>
            </a:r>
            <a:r>
              <a:rPr dirty="0" sz="1000" spc="5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-th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element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p</a:t>
            </a:r>
            <a:r>
              <a:rPr dirty="0" sz="1000">
                <a:latin typeface="Palatino Linotype"/>
                <a:cs typeface="Palatino Linotype"/>
              </a:rPr>
              <a:t>-th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order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proximity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matrix,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pair </a:t>
            </a:r>
            <a:r>
              <a:rPr dirty="0" sz="1000" spc="-215" i="1">
                <a:latin typeface="Palatino Linotype"/>
                <a:cs typeface="Palatino Linotype"/>
              </a:rPr>
              <a:t>n</a:t>
            </a:r>
            <a:r>
              <a:rPr dirty="0" sz="1000" spc="-215" i="1">
                <a:latin typeface="Meiryo"/>
                <a:cs typeface="Meiryo"/>
              </a:rPr>
              <a:t>,</a:t>
            </a:r>
            <a:r>
              <a:rPr dirty="0" sz="1000" spc="13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</a:t>
            </a:r>
            <a:r>
              <a:rPr dirty="0" sz="1000" spc="-65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neighbors,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ambria"/>
                <a:cs typeface="Cambria"/>
              </a:rPr>
              <a:t>[</a:t>
            </a:r>
            <a:r>
              <a:rPr dirty="0" sz="1000" spc="-20" i="1">
                <a:latin typeface="Meiryo"/>
                <a:cs typeface="Meiryo"/>
              </a:rPr>
              <a:t/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Cambria"/>
                <a:cs typeface="Cambria"/>
              </a:rPr>
              <a:t>)]</a:t>
            </a:r>
            <a:r>
              <a:rPr dirty="0" baseline="-21367" sz="975" spc="-30" i="1">
                <a:latin typeface="Palatino Linotype"/>
                <a:cs typeface="Palatino Linotype"/>
              </a:rPr>
              <a:t>nm</a:t>
            </a:r>
            <a:r>
              <a:rPr dirty="0" baseline="-21367" sz="975" spc="44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14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sz="1000" spc="-434" i="1">
                <a:latin typeface="Meiryo"/>
                <a:cs typeface="Meiryo"/>
              </a:rPr>
              <a:t>̂</a:t>
            </a:r>
            <a:r>
              <a:rPr dirty="0" baseline="-21367" sz="975" spc="-195" i="1">
                <a:latin typeface="Palatino Linotype"/>
                <a:cs typeface="Palatino Linotype"/>
              </a:rPr>
              <a:t>nm</a:t>
            </a:r>
            <a:r>
              <a:rPr dirty="0" baseline="-21367" sz="975" spc="31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eliminated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from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summation;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nm</a:t>
            </a:r>
            <a:r>
              <a:rPr dirty="0" baseline="-21367" sz="975" spc="22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number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series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common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-10">
                <a:latin typeface="Palatino Linotype"/>
                <a:cs typeface="Palatino Linotype"/>
              </a:rPr>
              <a:t> the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 </a:t>
            </a:r>
            <a:r>
              <a:rPr dirty="0" sz="1000" spc="-10">
                <a:latin typeface="Palatino Linotype"/>
                <a:cs typeface="Palatino Linotype"/>
              </a:rPr>
              <a:t>balanced).</a:t>
            </a:r>
            <a:r>
              <a:rPr dirty="0" baseline="29914" sz="975" spc="-15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  <a:p>
            <a:pPr algn="just" marL="76200" marR="68580" indent="107950">
              <a:lnSpc>
                <a:spcPts val="1200"/>
              </a:lnSpc>
              <a:spcBef>
                <a:spcPts val="30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215" b="1">
                <a:latin typeface="Cambria"/>
                <a:cs typeface="Cambria"/>
              </a:rPr>
              <a:t>l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-15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75" b="1">
                <a:latin typeface="Cambria"/>
                <a:cs typeface="Cambria"/>
              </a:rPr>
              <a:t>s</a:t>
            </a:r>
            <a:r>
              <a:rPr dirty="0" sz="1000" spc="80" b="1">
                <a:latin typeface="Cambria"/>
                <a:cs typeface="Cambria"/>
              </a:rPr>
              <a:t>c</a:t>
            </a:r>
            <a:r>
              <a:rPr dirty="0" sz="1000" spc="215" b="1">
                <a:latin typeface="Cambria"/>
                <a:cs typeface="Cambria"/>
              </a:rPr>
              <a:t>l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4</a:t>
            </a:r>
            <a:r>
              <a:rPr dirty="0" sz="1000" spc="-15">
                <a:latin typeface="Palatino Linotype"/>
                <a:cs typeface="Palatino Linotype"/>
              </a:rPr>
              <a:t>.3.1.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5" i="1">
                <a:latin typeface="Palatino Linotype"/>
                <a:cs typeface="Palatino Linotype"/>
              </a:rPr>
              <a:t>l</a:t>
            </a:r>
            <a:r>
              <a:rPr dirty="0" sz="1000" spc="25" i="1">
                <a:latin typeface="Palatino Linotype"/>
                <a:cs typeface="Palatino Linotype"/>
              </a:rPr>
              <a:t>o</a:t>
            </a:r>
            <a:r>
              <a:rPr dirty="0" sz="1000" i="1">
                <a:latin typeface="Palatino Linotype"/>
                <a:cs typeface="Palatino Linotype"/>
              </a:rPr>
              <a:t>c</a:t>
            </a:r>
            <a:r>
              <a:rPr dirty="0" sz="1000" spc="75" i="1">
                <a:latin typeface="Palatino Linotype"/>
                <a:cs typeface="Palatino Linotype"/>
              </a:rPr>
              <a:t>a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version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suppl</a:t>
            </a:r>
            <a:r>
              <a:rPr dirty="0" sz="1000" spc="-6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n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n</a:t>
            </a:r>
            <a:r>
              <a:rPr dirty="0" sz="1000" spc="-35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cible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10">
                <a:latin typeface="Courier New"/>
                <a:cs typeface="Courier New"/>
              </a:rPr>
              <a:t>logica</a:t>
            </a:r>
            <a:r>
              <a:rPr dirty="0" sz="1000" spc="-5">
                <a:latin typeface="Courier New"/>
                <a:cs typeface="Courier New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),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iding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wh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air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neigh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Courier New"/>
                <a:cs typeface="Courier New"/>
              </a:rPr>
              <a:t>w</a:t>
            </a:r>
            <a:r>
              <a:rPr dirty="0" sz="1000" spc="-390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pcdtes</a:t>
            </a:r>
            <a:r>
              <a:rPr dirty="0" sz="1000" spc="-5">
                <a:latin typeface="Courier New"/>
                <a:cs typeface="Courier New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Courier New"/>
                <a:cs typeface="Courier New"/>
              </a:rPr>
              <a:t>w</a:t>
            </a:r>
            <a:r>
              <a:rPr dirty="0" sz="1000" spc="-39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suppli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only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neigh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airs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puting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Courier New"/>
                <a:cs typeface="Courier New"/>
              </a:rPr>
              <a:t>w</a:t>
            </a:r>
            <a:r>
              <a:rPr dirty="0" sz="1000" spc="-315">
                <a:latin typeface="Courier New"/>
                <a:cs typeface="Courier New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NUL</a:t>
            </a:r>
            <a:r>
              <a:rPr dirty="0" sz="1000" spc="-5">
                <a:latin typeface="Courier New"/>
                <a:cs typeface="Courier New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bina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ommonly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45">
                <a:latin typeface="Palatino Linotype"/>
                <a:cs typeface="Palatino Linotype"/>
              </a:rPr>
              <a:t>“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-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30">
                <a:latin typeface="Palatino Linotype"/>
                <a:cs typeface="Palatino Linotype"/>
              </a:rPr>
              <a:t>”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ploy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ll: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45">
                <a:latin typeface="Palatino Linotype"/>
                <a:cs typeface="Palatino Linotype"/>
              </a:rPr>
              <a:t>enough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neigh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airs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ond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onze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w</a:t>
            </a:r>
            <a:r>
              <a:rPr dirty="0" baseline="29914" sz="975" spc="89">
                <a:latin typeface="Palatino Linotype"/>
                <a:cs typeface="Palatino Linotype"/>
              </a:rPr>
              <a:t>3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00">
              <a:latin typeface="Palatino Linotype"/>
              <a:cs typeface="Palatino Linotype"/>
            </a:endParaRPr>
          </a:p>
          <a:p>
            <a:pPr marL="76200">
              <a:lnSpc>
                <a:spcPct val="100000"/>
              </a:lnSpc>
            </a:pPr>
            <a:r>
              <a:rPr dirty="0" sz="900" b="1">
                <a:latin typeface="Calibri"/>
                <a:cs typeface="Calibri"/>
              </a:rPr>
              <a:t>10.1.2.2</a:t>
            </a:r>
            <a:r>
              <a:rPr dirty="0" sz="900" spc="330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The</a:t>
            </a:r>
            <a:r>
              <a:rPr dirty="0" sz="900" spc="2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Randomized</a:t>
            </a:r>
            <a:r>
              <a:rPr dirty="0" sz="900" spc="20" b="1">
                <a:latin typeface="Calibri"/>
                <a:cs typeface="Calibri"/>
              </a:rPr>
              <a:t> </a:t>
            </a:r>
            <a:r>
              <a:rPr dirty="0" sz="900" spc="-50" b="1">
                <a:latin typeface="Calibri"/>
                <a:cs typeface="Calibri"/>
              </a:rPr>
              <a:t>W</a:t>
            </a:r>
            <a:r>
              <a:rPr dirty="0" sz="900" spc="15" b="1">
                <a:latin typeface="Calibri"/>
                <a:cs typeface="Calibri"/>
              </a:rPr>
              <a:t> </a:t>
            </a:r>
            <a:r>
              <a:rPr dirty="0" sz="900" spc="-20" b="1">
                <a:latin typeface="Calibri"/>
                <a:cs typeface="Calibri"/>
              </a:rPr>
              <a:t>Test</a:t>
            </a:r>
            <a:endParaRPr sz="900">
              <a:latin typeface="Calibri"/>
              <a:cs typeface="Calibri"/>
            </a:endParaRPr>
          </a:p>
          <a:p>
            <a:pPr algn="just" marL="76200" marR="67945" indent="48895">
              <a:lnSpc>
                <a:spcPct val="100000"/>
              </a:lnSpc>
              <a:spcBef>
                <a:spcPts val="20"/>
              </a:spcBef>
            </a:pPr>
            <a:r>
              <a:rPr dirty="0" sz="1000" spc="270">
                <a:latin typeface="Palatino Linotype"/>
                <a:cs typeface="Palatino Linotype"/>
              </a:rPr>
              <a:t>h</a:t>
            </a:r>
            <a:r>
              <a:rPr dirty="0" sz="1000" spc="2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cap="small" sz="1000" spc="85" b="1">
                <a:latin typeface="Cambria"/>
                <a:cs typeface="Cambria"/>
              </a:rPr>
              <a:t>d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20" i="1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fl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xible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mall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over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uf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er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55">
                <a:latin typeface="Palatino Linotype"/>
                <a:cs typeface="Palatino Linotype"/>
              </a:rPr>
              <a:t>igg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25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lo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iblin</a:t>
            </a:r>
            <a:r>
              <a:rPr dirty="0" sz="1000" spc="-2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wer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nder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ze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-m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annot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loy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tionally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qui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ale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aining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oler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ensitive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on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e.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non</a:t>
            </a:r>
            <a:r>
              <a:rPr dirty="0" sz="1000" spc="-5">
                <a:latin typeface="Palatino Linotype"/>
                <a:cs typeface="Palatino Linotype"/>
              </a:rPr>
              <a:t>-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cap="small" sz="1000" spc="85" b="1">
                <a:latin typeface="Cambria"/>
                <a:cs typeface="Cambria"/>
              </a:rPr>
              <a:t>d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20" i="1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85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76200" marR="196215">
              <a:lnSpc>
                <a:spcPct val="103800"/>
              </a:lnSpc>
              <a:buAutoNum type="arabicPlain" startAt="2"/>
              <a:tabLst>
                <a:tab pos="177800" algn="l"/>
              </a:tabLst>
            </a:pPr>
            <a:r>
              <a:rPr dirty="0" sz="800" spc="385">
                <a:latin typeface="Palatino Linotype"/>
                <a:cs typeface="Palatino Linotype"/>
              </a:rPr>
              <a:t>h</a:t>
            </a:r>
            <a:r>
              <a:rPr dirty="0" sz="800" spc="-15">
                <a:latin typeface="Palatino Linotype"/>
                <a:cs typeface="Palatino Linotype"/>
              </a:rPr>
              <a:t>is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more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general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formula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easily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seen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to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reduce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to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formula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(14)</a:t>
            </a:r>
            <a:r>
              <a:rPr dirty="0" sz="800" spc="-10">
                <a:latin typeface="Palatino Linotype"/>
                <a:cs typeface="Palatino Linotype"/>
              </a:rPr>
              <a:t> in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Pesaran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(Pesaran,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2004)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for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special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case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considered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in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that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paper,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where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regular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ordering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observations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assumed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that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n</a:t>
            </a:r>
            <a:r>
              <a:rPr dirty="0" sz="800">
                <a:latin typeface="Palatino Linotype"/>
                <a:cs typeface="Palatino Linotype"/>
              </a:rPr>
              <a:t>-th </a:t>
            </a:r>
            <a:r>
              <a:rPr dirty="0" sz="800" spc="-20">
                <a:latin typeface="Palatino Linotype"/>
                <a:cs typeface="Palatino Linotype"/>
              </a:rPr>
              <a:t>cross-</a:t>
            </a:r>
            <a:r>
              <a:rPr dirty="0" sz="800" spc="-10">
                <a:latin typeface="Palatino Linotype"/>
                <a:cs typeface="Palatino Linotype"/>
              </a:rPr>
              <a:t>sectional</a:t>
            </a:r>
            <a:endParaRPr sz="800">
              <a:latin typeface="Palatino Linotype"/>
              <a:cs typeface="Palatino Linotype"/>
            </a:endParaRPr>
          </a:p>
          <a:p>
            <a:pPr marL="76200">
              <a:lnSpc>
                <a:spcPct val="100000"/>
              </a:lnSpc>
              <a:spcBef>
                <a:spcPts val="35"/>
              </a:spcBef>
            </a:pPr>
            <a:r>
              <a:rPr dirty="0" sz="800" spc="-30">
                <a:latin typeface="Palatino Linotype"/>
                <a:cs typeface="Palatino Linotype"/>
              </a:rPr>
              <a:t>observation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neighbor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to</a:t>
            </a:r>
            <a:r>
              <a:rPr dirty="0" sz="800" spc="-10">
                <a:latin typeface="Palatino Linotype"/>
                <a:cs typeface="Palatino Linotype"/>
              </a:rPr>
              <a:t> the </a:t>
            </a:r>
            <a:r>
              <a:rPr dirty="0" sz="800" spc="-35">
                <a:latin typeface="Cambria"/>
                <a:cs typeface="Cambria"/>
              </a:rPr>
              <a:t>(</a:t>
            </a:r>
            <a:r>
              <a:rPr dirty="0" sz="800" spc="-35" i="1">
                <a:latin typeface="Palatino Linotype"/>
                <a:cs typeface="Palatino Linotype"/>
              </a:rPr>
              <a:t>n</a:t>
            </a:r>
            <a:r>
              <a:rPr dirty="0" sz="800" spc="-25" i="1">
                <a:latin typeface="Palatino Linotype"/>
                <a:cs typeface="Palatino Linotype"/>
              </a:rPr>
              <a:t> </a:t>
            </a:r>
            <a:r>
              <a:rPr dirty="0" sz="800" spc="100">
                <a:latin typeface="Cambria"/>
                <a:cs typeface="Cambria"/>
              </a:rPr>
              <a:t>−</a:t>
            </a:r>
            <a:r>
              <a:rPr dirty="0" sz="800" spc="5">
                <a:latin typeface="Cambria"/>
                <a:cs typeface="Cambria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1</a:t>
            </a:r>
            <a:r>
              <a:rPr dirty="0" sz="800" spc="-10">
                <a:latin typeface="Cambria"/>
                <a:cs typeface="Cambria"/>
              </a:rPr>
              <a:t>)</a:t>
            </a:r>
            <a:r>
              <a:rPr dirty="0" sz="800" spc="-10">
                <a:latin typeface="Palatino Linotype"/>
                <a:cs typeface="Palatino Linotype"/>
              </a:rPr>
              <a:t>-</a:t>
            </a:r>
            <a:r>
              <a:rPr dirty="0" sz="800">
                <a:latin typeface="Palatino Linotype"/>
                <a:cs typeface="Palatino Linotype"/>
              </a:rPr>
              <a:t>th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and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to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Cambria"/>
                <a:cs typeface="Cambria"/>
              </a:rPr>
              <a:t>(</a:t>
            </a:r>
            <a:r>
              <a:rPr dirty="0" sz="800" spc="-35" i="1">
                <a:latin typeface="Palatino Linotype"/>
                <a:cs typeface="Palatino Linotype"/>
              </a:rPr>
              <a:t>n</a:t>
            </a:r>
            <a:r>
              <a:rPr dirty="0" sz="800" spc="-20" i="1">
                <a:latin typeface="Palatino Linotype"/>
                <a:cs typeface="Palatino Linotype"/>
              </a:rPr>
              <a:t> </a:t>
            </a:r>
            <a:r>
              <a:rPr dirty="0" sz="800" spc="100">
                <a:latin typeface="Cambria"/>
                <a:cs typeface="Cambria"/>
              </a:rPr>
              <a:t>+</a:t>
            </a:r>
            <a:r>
              <a:rPr dirty="0" sz="800">
                <a:latin typeface="Cambria"/>
                <a:cs typeface="Cambria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1</a:t>
            </a:r>
            <a:r>
              <a:rPr dirty="0" sz="800" spc="-10">
                <a:latin typeface="Cambria"/>
                <a:cs typeface="Cambria"/>
              </a:rPr>
              <a:t>)</a:t>
            </a:r>
            <a:r>
              <a:rPr dirty="0" sz="800" spc="-10">
                <a:latin typeface="Palatino Linotype"/>
                <a:cs typeface="Palatino Linotype"/>
              </a:rPr>
              <a:t>-</a:t>
            </a:r>
            <a:r>
              <a:rPr dirty="0" sz="800" spc="-25">
                <a:latin typeface="Palatino Linotype"/>
                <a:cs typeface="Palatino Linotype"/>
              </a:rPr>
              <a:t>th.</a:t>
            </a:r>
            <a:endParaRPr sz="800">
              <a:latin typeface="Palatino Linotype"/>
              <a:cs typeface="Palatino Linotype"/>
            </a:endParaRPr>
          </a:p>
          <a:p>
            <a:pPr marL="76200" marR="68580">
              <a:lnSpc>
                <a:spcPts val="1000"/>
              </a:lnSpc>
              <a:buAutoNum type="arabicPlain" startAt="3"/>
              <a:tabLst>
                <a:tab pos="177800" algn="l"/>
              </a:tabLst>
            </a:pPr>
            <a:r>
              <a:rPr dirty="0" sz="800" spc="-70">
                <a:latin typeface="Palatino Linotype"/>
                <a:cs typeface="Palatino Linotype"/>
              </a:rPr>
              <a:t>A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row-</a:t>
            </a:r>
            <a:r>
              <a:rPr dirty="0" sz="800" spc="-40">
                <a:latin typeface="Palatino Linotype"/>
                <a:cs typeface="Palatino Linotype"/>
              </a:rPr>
              <a:t>standardized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proximity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matrix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is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one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transformed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so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that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all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rows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sum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to</a:t>
            </a:r>
            <a:r>
              <a:rPr dirty="0" sz="800" spc="-10">
                <a:latin typeface="Palatino Linotype"/>
                <a:cs typeface="Palatino Linotype"/>
              </a:rPr>
              <a:t> 1.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400">
                <a:latin typeface="Palatino Linotype"/>
                <a:cs typeface="Palatino Linotype"/>
              </a:rPr>
              <a:t>h</a:t>
            </a:r>
            <a:r>
              <a:rPr dirty="0" sz="800" spc="-5">
                <a:latin typeface="Palatino Linotype"/>
                <a:cs typeface="Palatino Linotype"/>
              </a:rPr>
              <a:t>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very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comprehensive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package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25" b="1">
                <a:latin typeface="Cambria"/>
                <a:cs typeface="Cambria"/>
              </a:rPr>
              <a:t>spdep</a:t>
            </a:r>
            <a:r>
              <a:rPr dirty="0" sz="800" spc="20" b="1">
                <a:latin typeface="Cambria"/>
                <a:cs typeface="Cambria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for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spatial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dependence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analysis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(see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Bivand,</a:t>
            </a:r>
            <a:r>
              <a:rPr dirty="0" sz="800">
                <a:latin typeface="Palatino Linotype"/>
                <a:cs typeface="Palatino Linotype"/>
              </a:rPr>
              <a:t> 2008) </a:t>
            </a:r>
            <a:r>
              <a:rPr dirty="0" sz="800" spc="-25">
                <a:latin typeface="Palatino Linotype"/>
                <a:cs typeface="Palatino Linotype"/>
              </a:rPr>
              <a:t>contains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features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for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creating,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lagging,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and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manipulating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neighbor</a:t>
            </a:r>
            <a:r>
              <a:rPr dirty="0" sz="800" spc="-15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list</a:t>
            </a:r>
            <a:r>
              <a:rPr dirty="0" sz="800" spc="15" i="1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objects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class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nb</a:t>
            </a:r>
            <a:r>
              <a:rPr dirty="0" sz="800" spc="-10">
                <a:latin typeface="Palatino Linotype"/>
                <a:cs typeface="Palatino Linotype"/>
              </a:rPr>
              <a:t>, </a:t>
            </a:r>
            <a:r>
              <a:rPr dirty="0" sz="800" spc="-20">
                <a:latin typeface="Palatino Linotype"/>
                <a:cs typeface="Palatino Linotype"/>
              </a:rPr>
              <a:t>that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can be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readily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converted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to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and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from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proximity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matrices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by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means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the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nb2mat</a:t>
            </a:r>
            <a:r>
              <a:rPr dirty="0" sz="800" spc="-285">
                <a:latin typeface="Courier New"/>
                <a:cs typeface="Courier New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function.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Higher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orders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b="1">
                <a:latin typeface="Cambria"/>
                <a:cs typeface="Cambria"/>
              </a:rPr>
              <a:t>c</a:t>
            </a:r>
            <a:r>
              <a:rPr dirty="0" cap="small" sz="800" b="1">
                <a:latin typeface="Cambria"/>
                <a:cs typeface="Cambria"/>
              </a:rPr>
              <a:t>d</a:t>
            </a:r>
            <a:r>
              <a:rPr dirty="0" sz="800">
                <a:latin typeface="Cambria"/>
                <a:cs typeface="Cambria"/>
              </a:rPr>
              <a:t>(</a:t>
            </a:r>
            <a:r>
              <a:rPr dirty="0" sz="800" i="1">
                <a:latin typeface="Palatino Linotype"/>
                <a:cs typeface="Palatino Linotype"/>
              </a:rPr>
              <a:t>p</a:t>
            </a:r>
            <a:r>
              <a:rPr dirty="0" sz="800">
                <a:latin typeface="Cambria"/>
                <a:cs typeface="Cambria"/>
              </a:rPr>
              <a:t>)</a:t>
            </a:r>
            <a:r>
              <a:rPr dirty="0" sz="800" spc="20">
                <a:latin typeface="Cambria"/>
                <a:cs typeface="Cambria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test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can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be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obtained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lagging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corresponding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nb</a:t>
            </a:r>
            <a:r>
              <a:rPr dirty="0" sz="800" spc="-10">
                <a:latin typeface="Palatino Linotype"/>
                <a:cs typeface="Palatino Linotype"/>
              </a:rPr>
              <a:t>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through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nblag</a:t>
            </a:r>
            <a:r>
              <a:rPr dirty="0" sz="800" spc="-10">
                <a:latin typeface="Palatino Linotype"/>
                <a:cs typeface="Palatino Linotype"/>
              </a:rPr>
              <a:t>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5245735" cy="24225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248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295910" marR="6350">
              <a:lnSpc>
                <a:spcPct val="100000"/>
              </a:lnSpc>
            </a:pP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</a:t>
            </a:r>
            <a:r>
              <a:rPr dirty="0" sz="1000" spc="-40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airs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pu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30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sitive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sult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or)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vo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al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endParaRPr sz="1000">
              <a:latin typeface="Palatino Linotype"/>
              <a:cs typeface="Palatino Linotype"/>
            </a:endParaRPr>
          </a:p>
          <a:p>
            <a:pPr algn="just" marL="295910" marR="5080" indent="107950">
              <a:lnSpc>
                <a:spcPct val="100000"/>
              </a:lnSpc>
              <a:spcBef>
                <a:spcPts val="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nde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8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cap="small" sz="1000" spc="85" b="1">
                <a:latin typeface="Cambria"/>
                <a:cs typeface="Cambria"/>
              </a:rPr>
              <a:t>d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20" i="1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5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airs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ut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only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ciﬁc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hip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ide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iﬁ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ough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g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at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60" b="1">
                <a:latin typeface="Cambria"/>
                <a:cs typeface="Cambria"/>
              </a:rPr>
              <a:t>r</a:t>
            </a:r>
            <a:r>
              <a:rPr dirty="0" sz="1000" spc="135" b="1">
                <a:latin typeface="Cambria"/>
                <a:cs typeface="Cambria"/>
              </a:rPr>
              <a:t>w</a:t>
            </a:r>
            <a:r>
              <a:rPr dirty="0" sz="1000" spc="100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Millo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(2017a)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5">
                <a:latin typeface="Palatino Linotype"/>
                <a:cs typeface="Palatino Linotype"/>
              </a:rPr>
              <a:t>plo</a:t>
            </a:r>
            <a:r>
              <a:rPr dirty="0" sz="1000" spc="-60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du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neigh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cap="small" sz="1000" spc="85" b="1">
                <a:latin typeface="Cambria"/>
                <a:cs typeface="Cambria"/>
              </a:rPr>
              <a:t>d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20" i="1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nder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de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opu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under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al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ust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50" i="1">
                <a:latin typeface="Palatino Linotype"/>
                <a:cs typeface="Palatino Linotype"/>
              </a:rPr>
              <a:t>e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sz="1000" i="1">
                <a:latin typeface="Palatino Linotype"/>
                <a:cs typeface="Palatino Linotype"/>
              </a:rPr>
              <a:t>c</a:t>
            </a:r>
            <a:r>
              <a:rPr dirty="0" sz="1000" spc="15" i="1">
                <a:latin typeface="Palatino Linotype"/>
                <a:cs typeface="Palatino Linotype"/>
              </a:rPr>
              <a:t>h</a:t>
            </a:r>
            <a:r>
              <a:rPr dirty="0" sz="1000" spc="-15" i="1">
                <a:latin typeface="Palatino Linotype"/>
                <a:cs typeface="Palatino Linotype"/>
              </a:rPr>
              <a:t>an</a:t>
            </a:r>
            <a:r>
              <a:rPr dirty="0" sz="1000" spc="-5" i="1">
                <a:latin typeface="Palatino Linotype"/>
                <a:cs typeface="Palatino Linotype"/>
              </a:rPr>
              <a:t>g</a:t>
            </a:r>
            <a:r>
              <a:rPr dirty="0" sz="1000" spc="35" i="1">
                <a:latin typeface="Palatino Linotype"/>
                <a:cs typeface="Palatino Linotype"/>
              </a:rPr>
              <a:t>e</a:t>
            </a:r>
            <a:r>
              <a:rPr dirty="0" sz="1000" spc="55" i="1">
                <a:latin typeface="Palatino Linotype"/>
                <a:cs typeface="Palatino Linotype"/>
              </a:rPr>
              <a:t>a</a:t>
            </a:r>
            <a:r>
              <a:rPr dirty="0" sz="1000" spc="65" i="1">
                <a:latin typeface="Palatino Linotype"/>
                <a:cs typeface="Palatino Linotype"/>
              </a:rPr>
              <a:t>b</a:t>
            </a:r>
            <a:r>
              <a:rPr dirty="0" sz="1000" spc="-5" i="1">
                <a:latin typeface="Palatino Linotype"/>
                <a:cs typeface="Palatino Linotype"/>
              </a:rPr>
              <a:t>l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9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ss</a:t>
            </a:r>
            <a:r>
              <a:rPr dirty="0" sz="1000" spc="35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cap="small" sz="1000" spc="85" b="1">
                <a:latin typeface="Cambria"/>
                <a:cs typeface="Cambria"/>
              </a:rPr>
              <a:t>d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20" i="1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50">
                <a:latin typeface="Cambria"/>
                <a:cs typeface="Cambria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5">
                <a:latin typeface="Palatino Linotype"/>
                <a:cs typeface="Palatino Linotype"/>
              </a:rPr>
              <a:t>-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ll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old.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usual,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ha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eme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do-p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alue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ity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tive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sitive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ne</a:t>
            </a:r>
            <a:r>
              <a:rPr dirty="0" sz="1000" spc="5">
                <a:latin typeface="Palatino Linotype"/>
                <a:cs typeface="Palatino Linotype"/>
              </a:rPr>
              <a:t>-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ail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506989" y="3077845"/>
            <a:ext cx="711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p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3140082" y="3000693"/>
            <a:ext cx="6661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08330" algn="l"/>
              </a:tabLst>
            </a:pPr>
            <a:r>
              <a:rPr dirty="0" sz="650" spc="-50">
                <a:latin typeface="Cambria"/>
                <a:cs typeface="Cambria"/>
              </a:rPr>
              <a:t>×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50">
                <a:latin typeface="Cambria"/>
                <a:cs typeface="Cambria"/>
              </a:rPr>
              <a:t>×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131277" y="3094876"/>
            <a:ext cx="6610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0198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h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h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54848" y="3005164"/>
            <a:ext cx="32981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Given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l-ind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6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 </a:t>
            </a:r>
            <a:r>
              <a:rPr dirty="0" sz="1000" spc="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cap="small" sz="1000" spc="90" b="1">
                <a:latin typeface="Cambria"/>
                <a:cs typeface="Cambria"/>
              </a:rPr>
              <a:t>d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45" b="1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-125" i="1">
                <a:latin typeface="Meiryo"/>
                <a:cs typeface="Meiryo"/>
              </a:rPr>
              <a:t>|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827372" y="3005179"/>
            <a:ext cx="16878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" i="1">
                <a:latin typeface="Palatino Linotype"/>
                <a:cs typeface="Palatino Linotype"/>
              </a:rPr>
              <a:t>x</a:t>
            </a:r>
            <a:r>
              <a:rPr dirty="0" sz="1000" spc="-40">
                <a:latin typeface="Cambria"/>
                <a:cs typeface="Cambria"/>
              </a:rPr>
              <a:t>)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randomized </a:t>
            </a:r>
            <a:r>
              <a:rPr dirty="0" sz="1000" spc="-25">
                <a:latin typeface="Palatino Linotype"/>
                <a:cs typeface="Palatino Linotype"/>
              </a:rPr>
              <a:t>statistic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from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806095" y="3230434"/>
            <a:ext cx="711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p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4862" y="3157653"/>
            <a:ext cx="4960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30" i="1">
                <a:latin typeface="Palatino Linotype"/>
                <a:cs typeface="Palatino Linotype"/>
              </a:rPr>
              <a:t>h</a:t>
            </a:r>
            <a:r>
              <a:rPr dirty="0" sz="1000" spc="30">
                <a:latin typeface="Palatino Linotype"/>
                <a:cs typeface="Palatino Linotype"/>
              </a:rPr>
              <a:t>-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85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30" i="1">
                <a:latin typeface="Palatino Linotype"/>
                <a:cs typeface="Palatino Linotype"/>
              </a:rPr>
              <a:t>h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65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spc="-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cap="small" sz="1000" spc="90" b="1">
                <a:latin typeface="Cambria"/>
                <a:cs typeface="Cambria"/>
              </a:rPr>
              <a:t>d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45" b="1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114" i="1">
                <a:latin typeface="Palatino Linotype"/>
                <a:cs typeface="Palatino Linotype"/>
              </a:rPr>
              <a:t>W</a:t>
            </a:r>
            <a:r>
              <a:rPr dirty="0" sz="1000" spc="-130" i="1">
                <a:latin typeface="Meiryo"/>
                <a:cs typeface="Meiryo"/>
              </a:rPr>
              <a:t>|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under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ue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tive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4306392" y="3379599"/>
            <a:ext cx="711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p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29437" y="3310926"/>
            <a:ext cx="44951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positive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spatial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dependence,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pseudo-</a:t>
            </a:r>
            <a:r>
              <a:rPr dirty="0" sz="1000" spc="-35">
                <a:latin typeface="Palatino Linotype"/>
                <a:cs typeface="Palatino Linotype"/>
              </a:rPr>
              <a:t>p-</a:t>
            </a:r>
            <a:r>
              <a:rPr dirty="0" sz="1000" spc="-60">
                <a:latin typeface="Palatino Linotype"/>
                <a:cs typeface="Palatino Linotype"/>
              </a:rPr>
              <a:t>value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one-</a:t>
            </a:r>
            <a:r>
              <a:rPr dirty="0" sz="1000" spc="-35">
                <a:latin typeface="Palatino Linotype"/>
                <a:cs typeface="Palatino Linotype"/>
              </a:rPr>
              <a:t>tailed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95" b="1">
                <a:latin typeface="Cambria"/>
                <a:cs typeface="Cambria"/>
              </a:rPr>
              <a:t>rw</a:t>
            </a:r>
            <a:r>
              <a:rPr dirty="0" baseline="34188" sz="975" spc="142">
                <a:latin typeface="Cambria"/>
                <a:cs typeface="Cambria"/>
              </a:rPr>
              <a:t>+</a:t>
            </a:r>
            <a:r>
              <a:rPr dirty="0" baseline="34188" sz="975" spc="217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295393" y="3683636"/>
            <a:ext cx="3632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91465" algn="l"/>
              </a:tabLst>
            </a:pPr>
            <a:r>
              <a:rPr dirty="0" baseline="4273" sz="975" spc="-75">
                <a:latin typeface="Cambria"/>
                <a:cs typeface="Cambria"/>
              </a:rPr>
              <a:t>×</a:t>
            </a:r>
            <a:r>
              <a:rPr dirty="0" baseline="4273" sz="975">
                <a:latin typeface="Cambria"/>
                <a:cs typeface="Cambria"/>
              </a:rPr>
              <a:t>	</a:t>
            </a:r>
            <a:r>
              <a:rPr dirty="0" sz="650" spc="45">
                <a:latin typeface="Cambria"/>
                <a:cs typeface="Cambria"/>
              </a:rPr>
              <a:t>+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574396" y="3765818"/>
            <a:ext cx="711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p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902784" y="3693152"/>
            <a:ext cx="9613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p-</a:t>
            </a:r>
            <a:r>
              <a:rPr dirty="0" sz="1000" spc="-35">
                <a:latin typeface="Palatino Linotype"/>
                <a:cs typeface="Palatino Linotype"/>
              </a:rPr>
              <a:t>value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b="1">
                <a:latin typeface="Cambria"/>
                <a:cs typeface="Cambria"/>
              </a:rPr>
              <a:t>rw</a:t>
            </a:r>
            <a:r>
              <a:rPr dirty="0" sz="1000" spc="315" b="1">
                <a:latin typeface="Cambria"/>
                <a:cs typeface="Cambria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853399" y="3494149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969078" y="3558933"/>
            <a:ext cx="774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 i="1">
                <a:latin typeface="Palatino Linotype"/>
                <a:cs typeface="Palatino Linotype"/>
              </a:rPr>
              <a:t>B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827992" y="3672092"/>
            <a:ext cx="8515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489584" algn="l"/>
                <a:tab pos="812800" algn="l"/>
              </a:tabLst>
            </a:pPr>
            <a:r>
              <a:rPr dirty="0" u="sng" baseline="8547" sz="975" spc="42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8547" sz="975" spc="-37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h</a:t>
            </a:r>
            <a:r>
              <a:rPr dirty="0" u="sng" baseline="8547" sz="975" spc="-37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=</a:t>
            </a:r>
            <a:r>
              <a:rPr dirty="0" u="sng" baseline="8547" sz="975" spc="-37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baseline="8547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r>
              <a:rPr dirty="0" u="sng" sz="65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h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117980" y="3582280"/>
            <a:ext cx="5619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30">
                <a:latin typeface="Palatino Linotype"/>
                <a:cs typeface="Palatino Linotype"/>
              </a:rPr>
              <a:t>1</a:t>
            </a:r>
            <a:r>
              <a:rPr dirty="0" sz="1000" spc="-15">
                <a:latin typeface="Cambria"/>
                <a:cs typeface="Cambria"/>
              </a:rPr>
              <a:t>[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baseline="29914" sz="975" spc="-7">
                <a:latin typeface="Cambria"/>
                <a:cs typeface="Cambria"/>
              </a:rPr>
              <a:t>×</a:t>
            </a:r>
            <a:r>
              <a:rPr dirty="0" baseline="29914" sz="975" spc="195">
                <a:latin typeface="Cambria"/>
                <a:cs typeface="Cambria"/>
              </a:rPr>
              <a:t> </a:t>
            </a:r>
            <a:r>
              <a:rPr dirty="0" sz="1000" spc="130">
                <a:latin typeface="Arial"/>
                <a:cs typeface="Arial"/>
              </a:rPr>
              <a:t>≥</a:t>
            </a:r>
            <a:r>
              <a:rPr dirty="0" sz="1000" spc="-45">
                <a:latin typeface="Arial"/>
                <a:cs typeface="Arial"/>
              </a:rPr>
              <a:t> 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-440" i="1">
                <a:latin typeface="Meiryo"/>
                <a:cs typeface="Meiryo"/>
              </a:rPr>
              <a:t>̂</a:t>
            </a:r>
            <a:r>
              <a:rPr dirty="0" sz="1000" spc="-245">
                <a:latin typeface="Cambria"/>
                <a:cs typeface="Cambria"/>
              </a:rPr>
              <a:t>]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099480" y="3781735"/>
            <a:ext cx="3086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187397" y="3693152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(10.1)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29428" y="3979820"/>
            <a:ext cx="5011420" cy="17024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-635">
              <a:lnSpc>
                <a:spcPct val="100000"/>
              </a:lnSpc>
              <a:spcBef>
                <a:spcPts val="95"/>
              </a:spcBef>
            </a:pP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20">
                <a:latin typeface="Cambria"/>
                <a:cs typeface="Cambria"/>
              </a:rPr>
              <a:t>[</a:t>
            </a:r>
            <a:r>
              <a:rPr dirty="0" sz="1000" spc="-105" i="1">
                <a:latin typeface="Meiryo"/>
                <a:cs typeface="Meiryo"/>
              </a:rPr>
              <a:t>.</a:t>
            </a:r>
            <a:r>
              <a:rPr dirty="0" sz="1000" spc="-20">
                <a:latin typeface="Cambria"/>
                <a:cs typeface="Cambria"/>
              </a:rPr>
              <a:t>]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ull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spc="-50" i="1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would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5%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35">
                <a:latin typeface="Palatino Linotype"/>
                <a:cs typeface="Palatino Linotype"/>
              </a:rPr>
              <a:t>-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alu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baseline="38461" sz="975" spc="52">
                <a:latin typeface="Cambria"/>
                <a:cs typeface="Cambria"/>
              </a:rPr>
              <a:t>×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60" b="1">
                <a:latin typeface="Cambria"/>
                <a:cs typeface="Cambria"/>
              </a:rPr>
              <a:t>r</a:t>
            </a:r>
            <a:r>
              <a:rPr dirty="0" sz="1000" spc="130" b="1">
                <a:latin typeface="Cambria"/>
                <a:cs typeface="Cambria"/>
              </a:rPr>
              <a:t>w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25" i="1">
                <a:latin typeface="Meiryo"/>
                <a:cs typeface="Meiryo"/>
              </a:rPr>
              <a:t>&lt;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0.05,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ning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cap="small" sz="1000" spc="90" b="1">
                <a:latin typeface="Cambria"/>
                <a:cs typeface="Cambria"/>
              </a:rPr>
              <a:t>d</a:t>
            </a:r>
            <a:r>
              <a:rPr dirty="0" sz="1000" b="1">
                <a:latin typeface="Cambria"/>
                <a:cs typeface="Cambria"/>
              </a:rPr>
              <a:t>  </a:t>
            </a:r>
            <a:r>
              <a:rPr dirty="0" sz="1000" spc="-45" b="1">
                <a:latin typeface="Cambria"/>
                <a:cs typeface="Cambria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endParaRPr sz="1000">
              <a:latin typeface="Palatino Linotype"/>
              <a:cs typeface="Palatino Linotype"/>
            </a:endParaRPr>
          </a:p>
          <a:p>
            <a:pPr algn="r" marR="1213485">
              <a:lnSpc>
                <a:spcPts val="90"/>
              </a:lnSpc>
            </a:pPr>
            <a:r>
              <a:rPr dirty="0" sz="650" spc="30" i="1">
                <a:latin typeface="Palatino Linotype"/>
                <a:cs typeface="Palatino Linotype"/>
              </a:rPr>
              <a:t>p</a:t>
            </a:r>
            <a:endParaRPr sz="650">
              <a:latin typeface="Palatino Linotype"/>
              <a:cs typeface="Palatino Linotype"/>
            </a:endParaRPr>
          </a:p>
          <a:p>
            <a:pPr algn="just" marL="38100">
              <a:lnSpc>
                <a:spcPts val="1110"/>
              </a:lnSpc>
            </a:pPr>
            <a:r>
              <a:rPr dirty="0" sz="1000" spc="-30">
                <a:latin typeface="Palatino Linotype"/>
                <a:cs typeface="Palatino Linotype"/>
              </a:rPr>
              <a:t>than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95th </a:t>
            </a:r>
            <a:r>
              <a:rPr dirty="0" sz="1000" spc="-35">
                <a:latin typeface="Palatino Linotype"/>
                <a:cs typeface="Palatino Linotype"/>
              </a:rPr>
              <a:t>quantile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distribution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randomized</a:t>
            </a:r>
            <a:r>
              <a:rPr dirty="0" sz="1000" spc="-10">
                <a:latin typeface="Palatino Linotype"/>
                <a:cs typeface="Palatino Linotype"/>
              </a:rPr>
              <a:t> values.</a:t>
            </a:r>
            <a:endParaRPr sz="1000">
              <a:latin typeface="Palatino Linotype"/>
              <a:cs typeface="Palatino Linotype"/>
            </a:endParaRPr>
          </a:p>
          <a:p>
            <a:pPr algn="just" marL="38100" marR="30480" indent="107950">
              <a:lnSpc>
                <a:spcPct val="100000"/>
              </a:lnSpc>
            </a:pPr>
            <a:r>
              <a:rPr dirty="0" sz="1000" spc="-60">
                <a:latin typeface="Palatino Linotype"/>
                <a:cs typeface="Palatino Linotype"/>
              </a:rPr>
              <a:t>Negative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spatial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autocorrelation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less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common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empirical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practice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but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can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relevant,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e.g.,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description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competitive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processes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(see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Griﬃth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Arbia,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2010;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Elhorst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Zigova, 2014).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case</a:t>
            </a:r>
            <a:r>
              <a:rPr dirty="0" sz="1000" spc="-10">
                <a:latin typeface="Palatino Linotype"/>
                <a:cs typeface="Palatino Linotype"/>
              </a:rPr>
              <a:t> it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may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happen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distribution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randomized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statistics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shifted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opposite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direction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positive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global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dependence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value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true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statistic </a:t>
            </a:r>
            <a:r>
              <a:rPr dirty="0" sz="1000" spc="-25">
                <a:latin typeface="Palatino Linotype"/>
                <a:cs typeface="Palatino Linotype"/>
              </a:rPr>
              <a:t>be </a:t>
            </a:r>
            <a:r>
              <a:rPr dirty="0" sz="1000" i="1">
                <a:latin typeface="Palatino Linotype"/>
                <a:cs typeface="Palatino Linotype"/>
              </a:rPr>
              <a:t>less</a:t>
            </a:r>
            <a:r>
              <a:rPr dirty="0" sz="1000" spc="-4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extreme,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one-</a:t>
            </a:r>
            <a:r>
              <a:rPr dirty="0" sz="1000" spc="-25">
                <a:latin typeface="Palatino Linotype"/>
                <a:cs typeface="Palatino Linotype"/>
              </a:rPr>
              <a:t>tailed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procedure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would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work.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two-</a:t>
            </a:r>
            <a:r>
              <a:rPr dirty="0" sz="1000" spc="-25">
                <a:latin typeface="Palatino Linotype"/>
                <a:cs typeface="Palatino Linotype"/>
              </a:rPr>
              <a:t>tailed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needed, </a:t>
            </a:r>
            <a:r>
              <a:rPr dirty="0" sz="1000" spc="-30">
                <a:latin typeface="Palatino Linotype"/>
                <a:cs typeface="Palatino Linotype"/>
              </a:rPr>
              <a:t>which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easily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accomplished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taking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absolute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values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and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25">
                <a:latin typeface="Palatino Linotype"/>
                <a:cs typeface="Palatino Linotype"/>
              </a:rPr>
              <a:t>sectionally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demeaning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average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factors,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hence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average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global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re-centered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zero: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295368" y="5825502"/>
            <a:ext cx="704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0">
                <a:latin typeface="Cambria"/>
                <a:cs typeface="Cambria"/>
              </a:rPr>
              <a:t>×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574371" y="5911118"/>
            <a:ext cx="711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p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902759" y="5842326"/>
            <a:ext cx="11118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99160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p-</a:t>
            </a:r>
            <a:r>
              <a:rPr dirty="0" sz="1000" spc="-35">
                <a:latin typeface="Palatino Linotype"/>
                <a:cs typeface="Palatino Linotype"/>
              </a:rPr>
              <a:t>value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ambria"/>
                <a:cs typeface="Cambria"/>
              </a:rPr>
              <a:t>(</a:t>
            </a:r>
            <a:r>
              <a:rPr dirty="0" sz="1000" spc="-25" b="1">
                <a:latin typeface="Cambria"/>
                <a:cs typeface="Cambria"/>
              </a:rPr>
              <a:t>rw</a:t>
            </a:r>
            <a:r>
              <a:rPr dirty="0" sz="1000" b="1">
                <a:latin typeface="Cambria"/>
                <a:cs typeface="Cambria"/>
              </a:rPr>
              <a:t>	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003910" y="5643338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119584" y="5708236"/>
            <a:ext cx="774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 i="1">
                <a:latin typeface="Palatino Linotype"/>
                <a:cs typeface="Palatino Linotype"/>
              </a:rPr>
              <a:t>B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574371" y="5817847"/>
            <a:ext cx="94741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41959" algn="l"/>
                <a:tab pos="934085" algn="l"/>
              </a:tabLst>
            </a:pPr>
            <a:r>
              <a:rPr dirty="0" sz="650" spc="-20" i="1">
                <a:latin typeface="Palatino Linotype"/>
                <a:cs typeface="Palatino Linotype"/>
              </a:rPr>
              <a:t>symm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u="sng" baseline="4273" sz="975" spc="719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273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h</a:t>
            </a:r>
            <a:r>
              <a:rPr dirty="0" u="sng" baseline="4273" sz="97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=</a:t>
            </a:r>
            <a:r>
              <a:rPr dirty="0" u="sng" baseline="4273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	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504661" y="5727093"/>
            <a:ext cx="704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0">
                <a:latin typeface="Cambria"/>
                <a:cs typeface="Cambria"/>
              </a:rPr>
              <a:t>×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495866" y="5821276"/>
            <a:ext cx="4711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57834" algn="l"/>
              </a:tabLst>
            </a:pPr>
            <a:r>
              <a:rPr dirty="0" u="sng" sz="65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h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293891" y="5731579"/>
            <a:ext cx="5257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69850">
              <a:lnSpc>
                <a:spcPts val="600"/>
              </a:lnSpc>
              <a:spcBef>
                <a:spcPts val="95"/>
              </a:spcBef>
              <a:tabLst>
                <a:tab pos="261620" algn="l"/>
              </a:tabLst>
            </a:pPr>
            <a:r>
              <a:rPr dirty="0" sz="1000" spc="-61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70">
                <a:latin typeface="Arial"/>
                <a:cs typeface="Arial"/>
              </a:rPr>
              <a:t>≥</a:t>
            </a:r>
            <a:endParaRPr sz="1000">
              <a:latin typeface="Arial"/>
              <a:cs typeface="Arial"/>
            </a:endParaRPr>
          </a:p>
          <a:p>
            <a:pPr algn="ctr">
              <a:lnSpc>
                <a:spcPts val="600"/>
              </a:lnSpc>
              <a:tabLst>
                <a:tab pos="459105" algn="l"/>
              </a:tabLst>
            </a:pP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[</a:t>
            </a:r>
            <a:r>
              <a:rPr dirty="0" sz="1000" i="1">
                <a:latin typeface="Meiryo"/>
                <a:cs typeface="Meiryo"/>
              </a:rPr>
              <a:t>|</a:t>
            </a:r>
            <a:r>
              <a:rPr dirty="0" sz="1000" spc="409" i="1">
                <a:latin typeface="Meiryo"/>
                <a:cs typeface="Meiryo"/>
              </a:rPr>
              <a:t> </a:t>
            </a:r>
            <a:r>
              <a:rPr dirty="0" sz="1000" spc="-60" i="1">
                <a:latin typeface="Meiryo"/>
                <a:cs typeface="Meiryo"/>
              </a:rPr>
              <a:t>|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50" i="1">
                <a:latin typeface="Meiryo"/>
                <a:cs typeface="Meiryo"/>
              </a:rPr>
              <a:t>|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793720" y="5731579"/>
            <a:ext cx="1733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5" i="1">
                <a:latin typeface="Meiryo"/>
                <a:cs typeface="Meiryo"/>
              </a:rPr>
              <a:t/>
            </a:r>
            <a:r>
              <a:rPr dirty="0" sz="1000" spc="-395" i="1">
                <a:latin typeface="Meiryo"/>
                <a:cs typeface="Meiryo"/>
              </a:rPr>
              <a:t>̂</a:t>
            </a:r>
            <a:r>
              <a:rPr dirty="0" sz="1000" spc="-265" i="1">
                <a:latin typeface="Meiryo"/>
                <a:cs typeface="Meiryo"/>
              </a:rPr>
              <a:t>|</a:t>
            </a:r>
            <a:r>
              <a:rPr dirty="0" sz="1000" spc="-195">
                <a:latin typeface="Cambria"/>
                <a:cs typeface="Cambria"/>
              </a:rPr>
              <a:t>]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330937" y="5930917"/>
            <a:ext cx="3086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956273" y="5842335"/>
            <a:ext cx="25590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43455" algn="l"/>
              </a:tabLst>
            </a:pPr>
            <a:r>
              <a:rPr dirty="0" sz="1000" spc="-50" i="1">
                <a:latin typeface="Meiryo"/>
                <a:cs typeface="Meiryo"/>
              </a:rPr>
              <a:t>.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(10.2)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554843" y="6129003"/>
            <a:ext cx="4960620" cy="3302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take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heed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possible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asymmetries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(re-</a:t>
            </a:r>
            <a:r>
              <a:rPr dirty="0" sz="1000" spc="-30">
                <a:latin typeface="Palatino Linotype"/>
                <a:cs typeface="Palatino Linotype"/>
              </a:rPr>
              <a:t>centered)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distribution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randomized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statistics, </a:t>
            </a:r>
            <a:r>
              <a:rPr dirty="0" sz="1000" spc="-20">
                <a:latin typeface="Palatino Linotype"/>
                <a:cs typeface="Palatino Linotype"/>
              </a:rPr>
              <a:t>one 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go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safest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way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employing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asymmetric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version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Palatino Linotype"/>
                <a:cs typeface="Palatino Linotype"/>
              </a:rPr>
              <a:t>test: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574386" y="6720816"/>
            <a:ext cx="711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p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877374" y="6648036"/>
            <a:ext cx="14097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p-</a:t>
            </a:r>
            <a:r>
              <a:rPr dirty="0" sz="1000">
                <a:latin typeface="Palatino Linotype"/>
                <a:cs typeface="Palatino Linotype"/>
              </a:rPr>
              <a:t>value</a:t>
            </a:r>
            <a:r>
              <a:rPr dirty="0" baseline="38461" sz="975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b="1">
                <a:latin typeface="Cambria"/>
                <a:cs typeface="Cambria"/>
              </a:rPr>
              <a:t>rw</a:t>
            </a:r>
            <a:r>
              <a:rPr dirty="0" sz="1000" spc="170" b="1">
                <a:latin typeface="Cambria"/>
                <a:cs typeface="Cambria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min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374710" y="6449048"/>
            <a:ext cx="9994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70585" algn="l"/>
              </a:tabLst>
            </a:pPr>
            <a:r>
              <a:rPr dirty="0" sz="1000" spc="50" i="1">
                <a:latin typeface="Meiryo"/>
                <a:cs typeface="Meiryo"/>
              </a:rPr>
              <a:t>∑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50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490389" y="6513931"/>
            <a:ext cx="9359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87058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B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B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835119" y="6532792"/>
            <a:ext cx="9283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870585" algn="l"/>
              </a:tabLst>
            </a:pPr>
            <a:r>
              <a:rPr dirty="0" sz="650" spc="-50">
                <a:latin typeface="Cambria"/>
                <a:cs typeface="Cambria"/>
              </a:rPr>
              <a:t>×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50">
                <a:latin typeface="Cambria"/>
                <a:cs typeface="Cambria"/>
              </a:rPr>
              <a:t>×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349314" y="6585856"/>
            <a:ext cx="17100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89584" algn="l"/>
                <a:tab pos="812800" algn="l"/>
                <a:tab pos="1347470" algn="l"/>
                <a:tab pos="1671320" algn="l"/>
              </a:tabLst>
            </a:pPr>
            <a:r>
              <a:rPr dirty="0" u="sng" baseline="8547" sz="975" spc="42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8547" sz="975" spc="-37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h</a:t>
            </a:r>
            <a:r>
              <a:rPr dirty="0" u="sng" baseline="8547" sz="975" spc="-37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=</a:t>
            </a:r>
            <a:r>
              <a:rPr dirty="0" u="sng" baseline="8547" sz="975" spc="-37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baseline="8547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r>
              <a:rPr dirty="0" u="sng" sz="65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h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r>
              <a:rPr dirty="0" sz="650" spc="-45" i="1">
                <a:latin typeface="Palatino Linotype"/>
                <a:cs typeface="Palatino Linotype"/>
              </a:rPr>
              <a:t> </a:t>
            </a:r>
            <a:r>
              <a:rPr dirty="0" baseline="-27777" sz="1500" i="1">
                <a:latin typeface="Meiryo"/>
                <a:cs typeface="Meiryo"/>
              </a:rPr>
              <a:t>,</a:t>
            </a:r>
            <a:r>
              <a:rPr dirty="0" baseline="-27777" sz="1500" spc="-127" i="1">
                <a:latin typeface="Meiryo"/>
                <a:cs typeface="Meiryo"/>
              </a:rPr>
              <a:t> </a:t>
            </a:r>
            <a:r>
              <a:rPr dirty="0" u="sng" baseline="8547" sz="975" spc="3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8547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h</a:t>
            </a:r>
            <a:r>
              <a:rPr dirty="0" u="sng" baseline="8547" sz="97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=</a:t>
            </a:r>
            <a:r>
              <a:rPr dirty="0" u="sng" baseline="8547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	</a:t>
            </a:r>
            <a:r>
              <a:rPr dirty="0" u="sng" sz="65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h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664696" y="6537278"/>
            <a:ext cx="13690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70585" algn="l"/>
              </a:tabLst>
            </a:pPr>
            <a:r>
              <a:rPr dirty="0" sz="1000" spc="5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[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sz="1000" spc="225" i="1">
                <a:latin typeface="Meiryo"/>
                <a:cs typeface="Meiryo"/>
              </a:rPr>
              <a:t> </a:t>
            </a:r>
            <a:r>
              <a:rPr dirty="0" sz="1000" spc="130">
                <a:latin typeface="Arial"/>
                <a:cs typeface="Arial"/>
              </a:rPr>
              <a:t>≤</a:t>
            </a:r>
            <a:r>
              <a:rPr dirty="0" sz="1000" spc="-65">
                <a:latin typeface="Arial"/>
                <a:cs typeface="Arial"/>
              </a:rPr>
              <a:t> 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-440" i="1">
                <a:latin typeface="Meiryo"/>
                <a:cs typeface="Meiryo"/>
              </a:rPr>
              <a:t>̂</a:t>
            </a:r>
            <a:r>
              <a:rPr dirty="0" sz="1000" spc="-245">
                <a:latin typeface="Cambria"/>
                <a:cs typeface="Cambria"/>
              </a:rPr>
              <a:t>]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5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[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sz="1000" spc="170" i="1">
                <a:latin typeface="Meiryo"/>
                <a:cs typeface="Meiryo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-440" i="1">
                <a:latin typeface="Meiryo"/>
                <a:cs typeface="Meiryo"/>
              </a:rPr>
              <a:t>̂</a:t>
            </a:r>
            <a:r>
              <a:rPr dirty="0" sz="1000" spc="-245">
                <a:latin typeface="Cambria"/>
                <a:cs typeface="Cambria"/>
              </a:rPr>
              <a:t>]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620802" y="6736618"/>
            <a:ext cx="11671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70585" algn="l"/>
              </a:tabLst>
            </a:pP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257324" y="6430300"/>
            <a:ext cx="18942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778635" algn="l"/>
              </a:tabLst>
            </a:pPr>
            <a:r>
              <a:rPr dirty="0" sz="1000" spc="310" i="1">
                <a:latin typeface="Meiryo"/>
                <a:cs typeface="Meiryo"/>
              </a:rPr>
              <a:t>(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310" i="1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4146818" y="6648036"/>
            <a:ext cx="13684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52830" algn="l"/>
              </a:tabLst>
            </a:pPr>
            <a:r>
              <a:rPr dirty="0" sz="1000" spc="-50" i="1">
                <a:latin typeface="Meiryo"/>
                <a:cs typeface="Meiryo"/>
              </a:rPr>
              <a:t>.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(10.3)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554827" y="7096429"/>
            <a:ext cx="4961255" cy="12401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>
              <a:lnSpc>
                <a:spcPts val="1200"/>
              </a:lnSpc>
              <a:spcBef>
                <a:spcPts val="95"/>
              </a:spcBef>
            </a:pPr>
            <a:r>
              <a:rPr dirty="0" sz="1000" spc="-20" b="1">
                <a:latin typeface="Cambria"/>
                <a:cs typeface="Cambria"/>
              </a:rPr>
              <a:t>Example</a:t>
            </a:r>
            <a:r>
              <a:rPr dirty="0" sz="1000" b="1">
                <a:latin typeface="Cambria"/>
                <a:cs typeface="Cambria"/>
              </a:rPr>
              <a:t> 10.2</a:t>
            </a:r>
            <a:r>
              <a:rPr dirty="0" sz="1000" spc="270" b="1">
                <a:latin typeface="Cambria"/>
                <a:cs typeface="Cambria"/>
              </a:rPr>
              <a:t>  </a:t>
            </a:r>
            <a:r>
              <a:rPr dirty="0" sz="1000" spc="-20" b="1">
                <a:latin typeface="Cambria"/>
                <a:cs typeface="Cambria"/>
              </a:rPr>
              <a:t>Spatial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35" b="1">
                <a:latin typeface="Cambria"/>
                <a:cs typeface="Cambria"/>
              </a:rPr>
              <a:t>dependence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22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HousePricesUS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12700" marR="5080">
              <a:lnSpc>
                <a:spcPts val="1200"/>
              </a:lnSpc>
              <a:spcBef>
                <a:spcPts val="35"/>
              </a:spcBef>
            </a:pP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eir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nal</a:t>
            </a:r>
            <a:r>
              <a:rPr dirty="0" sz="1000" spc="-55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ticity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tine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 </a:t>
            </a:r>
            <a:r>
              <a:rPr dirty="0" sz="1000" spc="-5">
                <a:latin typeface="Palatino Linotype"/>
                <a:cs typeface="Palatino Linotype"/>
              </a:rPr>
              <a:t>(2010)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5">
                <a:latin typeface="Palatino Linotype"/>
                <a:cs typeface="Palatino Linotype"/>
              </a:rPr>
              <a:t>ploy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cap="small" sz="1000" spc="90" b="1">
                <a:latin typeface="Cambria"/>
                <a:cs typeface="Cambria"/>
              </a:rPr>
              <a:t>d</a:t>
            </a:r>
            <a:r>
              <a:rPr dirty="0" sz="1000" spc="-5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idua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io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ssion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low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ssme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al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hou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nd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eir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5">
                <a:latin typeface="Palatino Linotype"/>
                <a:cs typeface="Palatino Linotype"/>
              </a:rPr>
              <a:t>plo</a:t>
            </a:r>
            <a:r>
              <a:rPr dirty="0" sz="1000" spc="-55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bina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neigh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oo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-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cap="small" sz="1000" spc="90" b="1">
                <a:latin typeface="Cambria"/>
                <a:cs typeface="Cambria"/>
              </a:rPr>
              <a:t>d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nal</a:t>
            </a:r>
            <a:r>
              <a:rPr dirty="0" sz="1000" spc="-4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data.frame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-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pdata.fram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sting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ﬁnd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30">
                <a:latin typeface="Palatino Linotype"/>
                <a:cs typeface="Palatino Linotype"/>
              </a:rPr>
              <a:t>indi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79835" y="607782"/>
            <a:ext cx="5135880" cy="13474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6</a:t>
            </a:r>
            <a:r>
              <a:rPr dirty="0" sz="800" spc="285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50">
              <a:latin typeface="Calibri"/>
              <a:cs typeface="Calibri"/>
            </a:endParaRPr>
          </a:p>
          <a:p>
            <a:pPr algn="just" marL="187325">
              <a:lnSpc>
                <a:spcPts val="1200"/>
              </a:lnSpc>
              <a:spcBef>
                <a:spcPts val="5"/>
              </a:spcBef>
            </a:pPr>
            <a:r>
              <a:rPr dirty="0" sz="1000" spc="-25" b="1">
                <a:latin typeface="Cambria"/>
                <a:cs typeface="Cambria"/>
              </a:rPr>
              <a:t>Example</a:t>
            </a:r>
            <a:r>
              <a:rPr dirty="0" sz="1000" spc="-15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1.2</a:t>
            </a:r>
            <a:r>
              <a:rPr dirty="0" sz="1000" spc="260" b="1">
                <a:latin typeface="Cambria"/>
                <a:cs typeface="Cambria"/>
              </a:rPr>
              <a:t>  </a:t>
            </a:r>
            <a:r>
              <a:rPr dirty="0" sz="1000" b="1">
                <a:latin typeface="Cambria"/>
                <a:cs typeface="Cambria"/>
              </a:rPr>
              <a:t>no </a:t>
            </a:r>
            <a:r>
              <a:rPr dirty="0" sz="1000" spc="-35" b="1">
                <a:latin typeface="Cambria"/>
                <a:cs typeface="Cambria"/>
              </a:rPr>
              <a:t>heterogeneity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Tileries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187325" marR="5080">
              <a:lnSpc>
                <a:spcPts val="1200"/>
              </a:lnSpc>
              <a:spcBef>
                <a:spcPts val="35"/>
              </a:spcBef>
            </a:pPr>
            <a:r>
              <a:rPr dirty="0" sz="1000" spc="175">
                <a:latin typeface="Palatino Linotype"/>
                <a:cs typeface="Palatino Linotype"/>
              </a:rPr>
              <a:t>he</a:t>
            </a:r>
            <a:r>
              <a:rPr dirty="0" sz="1000" spc="12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when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uno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geneity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ssue.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Tilerie</a:t>
            </a:r>
            <a:r>
              <a:rPr dirty="0" sz="1000" spc="-5">
                <a:latin typeface="Courier New"/>
                <a:cs typeface="Courier New"/>
              </a:rPr>
              <a:t>s</a:t>
            </a:r>
            <a:r>
              <a:rPr dirty="0" sz="1000" spc="-320">
                <a:latin typeface="Courier New"/>
                <a:cs typeface="Courier New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se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put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pi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25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tile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45">
                <a:latin typeface="Palatino Linotype"/>
                <a:cs typeface="Palatino Linotype"/>
              </a:rPr>
              <a:t>over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12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22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1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du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homo- </a:t>
            </a:r>
            <a:r>
              <a:rPr dirty="0" sz="1000" spc="-45">
                <a:latin typeface="Palatino Linotype"/>
                <a:cs typeface="Palatino Linotype"/>
              </a:rPr>
              <a:t>gen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ou</a:t>
            </a:r>
            <a:r>
              <a:rPr dirty="0" sz="1000" spc="-1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nolo</a:t>
            </a:r>
            <a:r>
              <a:rPr dirty="0" sz="1000" spc="-30">
                <a:latin typeface="Palatino Linotype"/>
                <a:cs typeface="Palatino Linotype"/>
              </a:rPr>
              <a:t>g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put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oling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ciﬁ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55">
                <a:latin typeface="Palatino Linotype"/>
                <a:cs typeface="Palatino Linotype"/>
              </a:rPr>
              <a:t>ive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simi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ar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nside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567529" y="2150681"/>
            <a:ext cx="4985385" cy="709295"/>
          </a:xfrm>
          <a:custGeom>
            <a:avLst/>
            <a:gdLst/>
            <a:ahLst/>
            <a:cxnLst/>
            <a:rect l="l" t="t" r="r" b="b"/>
            <a:pathLst>
              <a:path w="4985385" h="709294">
                <a:moveTo>
                  <a:pt x="4985182" y="283349"/>
                </a:moveTo>
                <a:lnTo>
                  <a:pt x="0" y="283349"/>
                </a:lnTo>
                <a:lnTo>
                  <a:pt x="0" y="420281"/>
                </a:lnTo>
                <a:lnTo>
                  <a:pt x="0" y="424053"/>
                </a:lnTo>
                <a:lnTo>
                  <a:pt x="0" y="568528"/>
                </a:lnTo>
                <a:lnTo>
                  <a:pt x="0" y="572528"/>
                </a:lnTo>
                <a:lnTo>
                  <a:pt x="0" y="709231"/>
                </a:lnTo>
                <a:lnTo>
                  <a:pt x="4985182" y="709231"/>
                </a:lnTo>
                <a:lnTo>
                  <a:pt x="4985182" y="572528"/>
                </a:lnTo>
                <a:lnTo>
                  <a:pt x="4985182" y="568528"/>
                </a:lnTo>
                <a:lnTo>
                  <a:pt x="4985182" y="424053"/>
                </a:lnTo>
                <a:lnTo>
                  <a:pt x="4985182" y="420281"/>
                </a:lnTo>
                <a:lnTo>
                  <a:pt x="4985182" y="283349"/>
                </a:lnTo>
                <a:close/>
              </a:path>
              <a:path w="4985385" h="709294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709294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592787" y="2112277"/>
            <a:ext cx="4176395" cy="73596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data("Tileries",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"pder")</a:t>
            </a:r>
            <a:endParaRPr sz="800">
              <a:latin typeface="Courier New"/>
              <a:cs typeface="Courier New"/>
            </a:endParaRPr>
          </a:p>
          <a:p>
            <a:pPr marL="789305" marR="5080" indent="-789940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coef(summary(plm(log(output)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log(labor)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machine,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Tileries, </a:t>
            </a:r>
            <a:r>
              <a:rPr dirty="0" sz="800">
                <a:latin typeface="Courier New"/>
                <a:cs typeface="Courier New"/>
              </a:rPr>
              <a:t>subset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area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"fayoum")))</a:t>
            </a:r>
            <a:endParaRPr sz="800">
              <a:latin typeface="Courier New"/>
              <a:cs typeface="Courier New"/>
            </a:endParaRPr>
          </a:p>
          <a:p>
            <a:pPr marR="1070610" indent="728345">
              <a:lnSpc>
                <a:spcPct val="116799"/>
              </a:lnSpc>
              <a:spcBef>
                <a:spcPts val="5"/>
              </a:spcBef>
              <a:tabLst>
                <a:tab pos="2064385" algn="l"/>
              </a:tabLst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Error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t-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 </a:t>
            </a:r>
            <a:r>
              <a:rPr dirty="0" sz="800">
                <a:latin typeface="Courier New"/>
                <a:cs typeface="Courier New"/>
              </a:rPr>
              <a:t>log(labor)</a:t>
            </a:r>
            <a:r>
              <a:rPr dirty="0" sz="800" spc="-9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0.9174031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567532" y="2860935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69">
                <a:moveTo>
                  <a:pt x="0" y="140703"/>
                </a:moveTo>
                <a:lnTo>
                  <a:pt x="4985192" y="140703"/>
                </a:lnTo>
                <a:lnTo>
                  <a:pt x="4985192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592787" y="2842804"/>
            <a:ext cx="12274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  <a:tabLst>
                <a:tab pos="668020" algn="l"/>
              </a:tabLst>
            </a:pPr>
            <a:r>
              <a:rPr dirty="0" sz="800" spc="-10">
                <a:latin typeface="Courier New"/>
                <a:cs typeface="Courier New"/>
              </a:rPr>
              <a:t>machine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0.0001074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050459" y="2681033"/>
            <a:ext cx="1652905" cy="30924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4"/>
              </a:spcBef>
            </a:pPr>
            <a:r>
              <a:rPr dirty="0" sz="800">
                <a:latin typeface="Courier New"/>
                <a:cs typeface="Courier New"/>
              </a:rPr>
              <a:t>0.04661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19.681312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2.933e-</a:t>
            </a:r>
            <a:r>
              <a:rPr dirty="0" sz="800" spc="-25">
                <a:latin typeface="Courier New"/>
                <a:cs typeface="Courier New"/>
              </a:rPr>
              <a:t>45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0.01244</a:t>
            </a:r>
            <a:r>
              <a:rPr dirty="0" sz="800" spc="3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0.008638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9.931e-</a:t>
            </a:r>
            <a:r>
              <a:rPr dirty="0" sz="800" spc="-25">
                <a:latin typeface="Courier New"/>
                <a:cs typeface="Courier New"/>
              </a:rPr>
              <a:t>01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567529" y="3230828"/>
            <a:ext cx="4985385" cy="709295"/>
          </a:xfrm>
          <a:custGeom>
            <a:avLst/>
            <a:gdLst/>
            <a:ahLst/>
            <a:cxnLst/>
            <a:rect l="l" t="t" r="r" b="b"/>
            <a:pathLst>
              <a:path w="4985385" h="709295">
                <a:moveTo>
                  <a:pt x="4985182" y="568515"/>
                </a:moveTo>
                <a:lnTo>
                  <a:pt x="0" y="568515"/>
                </a:lnTo>
                <a:lnTo>
                  <a:pt x="0" y="709218"/>
                </a:lnTo>
                <a:lnTo>
                  <a:pt x="4985182" y="709218"/>
                </a:lnTo>
                <a:lnTo>
                  <a:pt x="4985182" y="568515"/>
                </a:lnTo>
                <a:close/>
              </a:path>
              <a:path w="4985385" h="709295">
                <a:moveTo>
                  <a:pt x="4985182" y="141605"/>
                </a:moveTo>
                <a:lnTo>
                  <a:pt x="0" y="141605"/>
                </a:lnTo>
                <a:lnTo>
                  <a:pt x="0" y="278549"/>
                </a:lnTo>
                <a:lnTo>
                  <a:pt x="0" y="282308"/>
                </a:lnTo>
                <a:lnTo>
                  <a:pt x="0" y="426897"/>
                </a:lnTo>
                <a:lnTo>
                  <a:pt x="0" y="430784"/>
                </a:lnTo>
                <a:lnTo>
                  <a:pt x="0" y="567601"/>
                </a:lnTo>
                <a:lnTo>
                  <a:pt x="4985182" y="567601"/>
                </a:lnTo>
                <a:lnTo>
                  <a:pt x="4985182" y="430784"/>
                </a:lnTo>
                <a:lnTo>
                  <a:pt x="4985182" y="426897"/>
                </a:lnTo>
                <a:lnTo>
                  <a:pt x="4985182" y="282308"/>
                </a:lnTo>
                <a:lnTo>
                  <a:pt x="4985182" y="278549"/>
                </a:lnTo>
                <a:lnTo>
                  <a:pt x="4985182" y="141605"/>
                </a:lnTo>
                <a:close/>
              </a:path>
              <a:path w="4985385" h="70929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592787" y="3192412"/>
            <a:ext cx="4176395" cy="7359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789305" marR="5080" indent="-789940">
              <a:lnSpc>
                <a:spcPct val="116199"/>
              </a:lnSpc>
              <a:spcBef>
                <a:spcPts val="100"/>
              </a:spcBef>
            </a:pPr>
            <a:r>
              <a:rPr dirty="0" sz="800" spc="-10">
                <a:latin typeface="Courier New"/>
                <a:cs typeface="Courier New"/>
              </a:rPr>
              <a:t>coef(summary(plm(log(output)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log(labor)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machine,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Tileries,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"pooling",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subset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area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"fayoum")))</a:t>
            </a:r>
            <a:endParaRPr sz="800">
              <a:latin typeface="Courier New"/>
              <a:cs typeface="Courier New"/>
            </a:endParaRPr>
          </a:p>
          <a:p>
            <a:pPr marR="1191895" indent="728345">
              <a:lnSpc>
                <a:spcPct val="116799"/>
              </a:lnSpc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39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 </a:t>
            </a:r>
            <a:r>
              <a:rPr dirty="0" sz="800">
                <a:latin typeface="Courier New"/>
                <a:cs typeface="Courier New"/>
              </a:rPr>
              <a:t>(Intercept)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0.173423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log(labor)</a:t>
            </a:r>
            <a:r>
              <a:rPr dirty="0" sz="800" spc="38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0.964845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567532" y="3941070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2" y="140703"/>
                </a:lnTo>
                <a:lnTo>
                  <a:pt x="4985192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592787" y="3922940"/>
            <a:ext cx="12274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  <a:tabLst>
                <a:tab pos="728345" algn="l"/>
              </a:tabLst>
            </a:pPr>
            <a:r>
              <a:rPr dirty="0" sz="800" spc="-10">
                <a:latin typeface="Courier New"/>
                <a:cs typeface="Courier New"/>
              </a:rPr>
              <a:t>machine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0.002243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050450" y="3619322"/>
            <a:ext cx="1530985" cy="45085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4"/>
              </a:spcBef>
            </a:pPr>
            <a:r>
              <a:rPr dirty="0" sz="800">
                <a:latin typeface="Courier New"/>
                <a:cs typeface="Courier New"/>
              </a:rPr>
              <a:t>0.07054</a:t>
            </a:r>
            <a:r>
              <a:rPr dirty="0" sz="800" spc="39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2.4584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1.493e-</a:t>
            </a:r>
            <a:r>
              <a:rPr dirty="0" sz="800" spc="-25">
                <a:latin typeface="Courier New"/>
                <a:cs typeface="Courier New"/>
              </a:rPr>
              <a:t>02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0.03818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25.2705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3.992e-</a:t>
            </a:r>
            <a:r>
              <a:rPr dirty="0" sz="800" spc="-25">
                <a:latin typeface="Courier New"/>
                <a:cs typeface="Courier New"/>
              </a:rPr>
              <a:t>60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0.01000</a:t>
            </a:r>
            <a:r>
              <a:rPr dirty="0" sz="800" spc="39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0.2242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8.228e-</a:t>
            </a:r>
            <a:r>
              <a:rPr dirty="0" sz="800" spc="-25">
                <a:latin typeface="Courier New"/>
                <a:cs typeface="Courier New"/>
              </a:rPr>
              <a:t>01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567532" y="8027009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491314" y="4267170"/>
            <a:ext cx="5088890" cy="40646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76200" marR="6985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Notice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35">
                <a:latin typeface="Palatino Linotype"/>
                <a:cs typeface="Palatino Linotype"/>
              </a:rPr>
              <a:t>we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have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employed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yet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another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35">
                <a:latin typeface="Palatino Linotype"/>
                <a:cs typeface="Palatino Linotype"/>
              </a:rPr>
              <a:t>way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compactly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looking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coeﬃcients’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table </a:t>
            </a:r>
            <a:r>
              <a:rPr dirty="0" sz="1000" spc="-65">
                <a:latin typeface="Palatino Linotype"/>
                <a:cs typeface="Palatino Linotype"/>
              </a:rPr>
              <a:t>only,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instead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printing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whole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summary: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Courier New"/>
                <a:cs typeface="Courier New"/>
              </a:rPr>
              <a:t>coef.plm</a:t>
            </a:r>
            <a:r>
              <a:rPr dirty="0" sz="1000" spc="-105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extractor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method,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applied </a:t>
            </a:r>
            <a:r>
              <a:rPr dirty="0" sz="1000">
                <a:latin typeface="Palatino Linotype"/>
                <a:cs typeface="Palatino Linotype"/>
              </a:rPr>
              <a:t>to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summary.plm</a:t>
            </a:r>
            <a:r>
              <a:rPr dirty="0" sz="1000" spc="-34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object.</a:t>
            </a:r>
            <a:endParaRPr sz="1000">
              <a:latin typeface="Palatino Linotype"/>
              <a:cs typeface="Palatino Linotype"/>
            </a:endParaRPr>
          </a:p>
          <a:p>
            <a:pPr algn="just" marL="76200" marR="69850" indent="107950">
              <a:lnSpc>
                <a:spcPts val="1200"/>
              </a:lnSpc>
              <a:spcBef>
                <a:spcPts val="25"/>
              </a:spcBef>
            </a:pPr>
            <a:r>
              <a:rPr dirty="0" sz="1000" spc="-5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b</a:t>
            </a:r>
            <a:r>
              <a:rPr dirty="0" sz="100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ppl</a:t>
            </a:r>
            <a:r>
              <a:rPr dirty="0" sz="1000" spc="-65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coe</a:t>
            </a:r>
            <a:r>
              <a:rPr dirty="0" sz="1000" spc="-5">
                <a:latin typeface="Courier New"/>
                <a:cs typeface="Courier New"/>
              </a:rPr>
              <a:t>f</a:t>
            </a:r>
            <a:r>
              <a:rPr dirty="0" sz="1000" spc="-355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m</a:t>
            </a:r>
            <a:r>
              <a:rPr dirty="0" sz="1000" spc="30" i="1">
                <a:latin typeface="Palatino Linotype"/>
                <a:cs typeface="Palatino Linotype"/>
              </a:rPr>
              <a:t>o</a:t>
            </a:r>
            <a:r>
              <a:rPr dirty="0" sz="1000" spc="20" i="1">
                <a:latin typeface="Palatino Linotype"/>
                <a:cs typeface="Palatino Linotype"/>
              </a:rPr>
              <a:t>del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sum</a:t>
            </a:r>
            <a:r>
              <a:rPr dirty="0" sz="1000" spc="15" i="1">
                <a:latin typeface="Palatino Linotype"/>
                <a:cs typeface="Palatino Linotype"/>
              </a:rPr>
              <a:t>m</a:t>
            </a:r>
            <a:r>
              <a:rPr dirty="0" sz="1000" spc="30" i="1">
                <a:latin typeface="Palatino Linotype"/>
                <a:cs typeface="Palatino Linotype"/>
              </a:rPr>
              <a:t>a</a:t>
            </a:r>
            <a:r>
              <a:rPr dirty="0" sz="1000" spc="65" i="1">
                <a:latin typeface="Palatino Linotype"/>
                <a:cs typeface="Palatino Linotype"/>
              </a:rPr>
              <a:t>r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o</a:t>
            </a:r>
            <a:r>
              <a:rPr dirty="0" sz="1000" spc="-15" i="1">
                <a:latin typeface="Palatino Linotype"/>
                <a:cs typeface="Palatino Linotype"/>
              </a:rPr>
              <a:t>f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85" i="1">
                <a:latin typeface="Palatino Linotype"/>
                <a:cs typeface="Palatino Linotype"/>
              </a:rPr>
              <a:t>a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40" i="1">
                <a:latin typeface="Palatino Linotype"/>
                <a:cs typeface="Palatino Linotype"/>
              </a:rPr>
              <a:t>m</a:t>
            </a:r>
            <a:r>
              <a:rPr dirty="0" sz="1000" spc="35" i="1">
                <a:latin typeface="Palatino Linotype"/>
                <a:cs typeface="Palatino Linotype"/>
              </a:rPr>
              <a:t>o</a:t>
            </a:r>
            <a:r>
              <a:rPr dirty="0" sz="1000" spc="35" i="1">
                <a:latin typeface="Palatino Linotype"/>
                <a:cs typeface="Palatino Linotype"/>
              </a:rPr>
              <a:t>d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pl</a:t>
            </a:r>
            <a:r>
              <a:rPr dirty="0" sz="1000" spc="-5">
                <a:latin typeface="Courier New"/>
                <a:cs typeface="Courier New"/>
              </a:rPr>
              <a:t>m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summary.pl</a:t>
            </a:r>
            <a:r>
              <a:rPr dirty="0" sz="1000" spc="-5">
                <a:latin typeface="Courier New"/>
                <a:cs typeface="Courier New"/>
              </a:rPr>
              <a:t>m</a:t>
            </a:r>
            <a:r>
              <a:rPr dirty="0" sz="1000" spc="-360">
                <a:latin typeface="Courier New"/>
                <a:cs typeface="Courier New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ld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io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ader </a:t>
            </a:r>
            <a:r>
              <a:rPr dirty="0" sz="1000" spc="-50">
                <a:latin typeface="Palatino Linotype"/>
                <a:cs typeface="Palatino Linotype"/>
              </a:rPr>
              <a:t>mig</a:t>
            </a:r>
            <a:r>
              <a:rPr dirty="0" sz="1000" spc="-60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him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f.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 algn="just" marL="76200" marR="69850" indent="107950">
              <a:lnSpc>
                <a:spcPct val="100000"/>
              </a:lnSpc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following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chapters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we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how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 </a:t>
            </a:r>
            <a:r>
              <a:rPr dirty="0" sz="1000" spc="-45">
                <a:latin typeface="Palatino Linotype"/>
                <a:cs typeface="Palatino Linotype"/>
              </a:rPr>
              <a:t>formally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absence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signiﬁcant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indi- </a:t>
            </a:r>
            <a:r>
              <a:rPr dirty="0" sz="1000" spc="-50">
                <a:latin typeface="Palatino Linotype"/>
                <a:cs typeface="Palatino Linotype"/>
              </a:rPr>
              <a:t>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now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let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concentrate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how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get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things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relation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 </a:t>
            </a:r>
            <a:r>
              <a:rPr dirty="0" sz="1000" spc="-75">
                <a:latin typeface="Palatino Linotype"/>
                <a:cs typeface="Palatino Linotype"/>
              </a:rPr>
              <a:t>how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you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would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some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other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environments.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00">
              <a:latin typeface="Palatino Linotype"/>
              <a:cs typeface="Palatino Linotype"/>
            </a:endParaRPr>
          </a:p>
          <a:p>
            <a:pPr marL="76200">
              <a:lnSpc>
                <a:spcPct val="100000"/>
              </a:lnSpc>
              <a:tabLst>
                <a:tab pos="440690" algn="l"/>
              </a:tabLst>
            </a:pPr>
            <a:r>
              <a:rPr dirty="0" sz="1250" spc="-25" b="1">
                <a:latin typeface="Calibri"/>
                <a:cs typeface="Calibri"/>
              </a:rPr>
              <a:t>1.2</a:t>
            </a:r>
            <a:r>
              <a:rPr dirty="0" sz="1250" b="1">
                <a:latin typeface="Calibri"/>
                <a:cs typeface="Calibri"/>
              </a:rPr>
              <a:t>	R</a:t>
            </a:r>
            <a:r>
              <a:rPr dirty="0" sz="1250" spc="3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for</a:t>
            </a:r>
            <a:r>
              <a:rPr dirty="0" sz="1250" spc="3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Econometric</a:t>
            </a:r>
            <a:r>
              <a:rPr dirty="0" sz="1250" spc="30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Computing</a:t>
            </a:r>
            <a:endParaRPr sz="12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00">
              <a:latin typeface="Calibri"/>
              <a:cs typeface="Calibri"/>
            </a:endParaRPr>
          </a:p>
          <a:p>
            <a:pPr algn="just" marL="76200" marR="69215">
              <a:lnSpc>
                <a:spcPct val="100000"/>
              </a:lnSpc>
            </a:pP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-30">
                <a:latin typeface="Calibri"/>
                <a:cs typeface="Calibri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nside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we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ul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iv</a:t>
            </a:r>
            <a:r>
              <a:rPr dirty="0" sz="1000" spc="-6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ning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ve.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nly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p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oi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nom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uting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-70">
                <a:latin typeface="Calibri"/>
                <a:cs typeface="Calibri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nside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d.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han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pli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-35">
                <a:latin typeface="Calibri"/>
                <a:cs typeface="Calibri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s</a:t>
            </a:r>
            <a:r>
              <a:rPr dirty="0" sz="1000" i="1">
                <a:latin typeface="Palatino Linotype"/>
                <a:cs typeface="Palatino Linotype"/>
              </a:rPr>
              <a:t>c</a:t>
            </a:r>
            <a:r>
              <a:rPr dirty="0" sz="1000" spc="45" i="1">
                <a:latin typeface="Palatino Linotype"/>
                <a:cs typeface="Palatino Linotype"/>
              </a:rPr>
              <a:t>a</a:t>
            </a:r>
            <a:r>
              <a:rPr dirty="0" sz="1000" spc="40" i="1">
                <a:latin typeface="Palatino Linotype"/>
                <a:cs typeface="Palatino Linotype"/>
              </a:rPr>
              <a:t>l</a:t>
            </a:r>
            <a:r>
              <a:rPr dirty="0" sz="1000" spc="55" i="1">
                <a:latin typeface="Palatino Linotype"/>
                <a:cs typeface="Palatino Linotype"/>
              </a:rPr>
              <a:t>a</a:t>
            </a:r>
            <a:r>
              <a:rPr dirty="0" sz="1000" spc="65" i="1">
                <a:latin typeface="Palatino Linotype"/>
                <a:cs typeface="Palatino Linotype"/>
              </a:rPr>
              <a:t>b</a:t>
            </a:r>
            <a:r>
              <a:rPr dirty="0" sz="1000" spc="-5" i="1">
                <a:latin typeface="Palatino Linotype"/>
                <a:cs typeface="Palatino Linotype"/>
              </a:rPr>
              <a:t>l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diﬃ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lty/p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ﬁcien</a:t>
            </a:r>
            <a:r>
              <a:rPr dirty="0" sz="1000" spc="5">
                <a:latin typeface="Palatino Linotype"/>
                <a:cs typeface="Palatino Linotype"/>
              </a:rPr>
              <a:t>c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ne </a:t>
            </a:r>
            <a:r>
              <a:rPr dirty="0" sz="1000" spc="-50">
                <a:latin typeface="Palatino Linotype"/>
                <a:cs typeface="Palatino Linotype"/>
              </a:rPr>
              <a:t>mig</a:t>
            </a:r>
            <a:r>
              <a:rPr dirty="0" sz="1000" spc="-60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-60">
                <a:latin typeface="Calibri"/>
                <a:cs typeface="Calibri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0">
                <a:latin typeface="Palatino Linotype"/>
                <a:cs typeface="Palatino Linotype"/>
              </a:rPr>
              <a:t>“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li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d”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li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hamme</a:t>
            </a:r>
            <a:r>
              <a:rPr dirty="0" sz="1000" spc="-10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wd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ive</a:t>
            </a:r>
            <a:r>
              <a:rPr dirty="0" sz="1000" spc="-114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J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ill,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15">
                <a:latin typeface="Calibri"/>
                <a:cs typeface="Calibri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c</a:t>
            </a:r>
            <a:r>
              <a:rPr dirty="0" sz="1000" spc="30" i="1">
                <a:latin typeface="Palatino Linotype"/>
                <a:cs typeface="Palatino Linotype"/>
              </a:rPr>
              <a:t>a</a:t>
            </a:r>
            <a:r>
              <a:rPr dirty="0" sz="1000" spc="-15" i="1">
                <a:latin typeface="Palatino Linotype"/>
                <a:cs typeface="Palatino Linotype"/>
              </a:rPr>
              <a:t>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125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 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ough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baseline="29914" sz="975" spc="15">
                <a:latin typeface="Palatino Linotype"/>
                <a:cs typeface="Palatino Linotype"/>
              </a:rPr>
              <a:t>1</a:t>
            </a:r>
            <a:endParaRPr baseline="29914" sz="975">
              <a:latin typeface="Palatino Linotype"/>
              <a:cs typeface="Palatino Linotype"/>
            </a:endParaRPr>
          </a:p>
          <a:p>
            <a:pPr algn="just" marL="76200" marR="68580" indent="107950">
              <a:lnSpc>
                <a:spcPts val="1200"/>
              </a:lnSpc>
              <a:spcBef>
                <a:spcPts val="35"/>
              </a:spcBef>
            </a:pP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-30">
                <a:latin typeface="Calibri"/>
                <a:cs typeface="Calibri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nom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ption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iv</a:t>
            </a:r>
            <a:r>
              <a:rPr dirty="0" sz="1000" spc="-6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hile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ive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-25">
                <a:latin typeface="Calibri"/>
                <a:cs typeface="Calibri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nom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m- </a:t>
            </a:r>
            <a:r>
              <a:rPr dirty="0" sz="1000" spc="-45">
                <a:latin typeface="Palatino Linotype"/>
                <a:cs typeface="Palatino Linotype"/>
              </a:rPr>
              <a:t>puting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ad</a:t>
            </a:r>
            <a:r>
              <a:rPr dirty="0" sz="1000" spc="-6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ul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ti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.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.,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vera</a:t>
            </a:r>
            <a:r>
              <a:rPr dirty="0" sz="1000" spc="-5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ower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ob</a:t>
            </a:r>
            <a:r>
              <a:rPr dirty="0" sz="1000" spc="-5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ion,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50">
              <a:latin typeface="Palatino Linotype"/>
              <a:cs typeface="Palatino Linotype"/>
            </a:endParaRPr>
          </a:p>
          <a:p>
            <a:pPr algn="just" marL="76200" marR="112395">
              <a:lnSpc>
                <a:spcPct val="103800"/>
              </a:lnSpc>
            </a:pPr>
            <a:r>
              <a:rPr dirty="0" sz="800">
                <a:latin typeface="Palatino Linotype"/>
                <a:cs typeface="Palatino Linotype"/>
              </a:rPr>
              <a:t>1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A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d</a:t>
            </a:r>
            <a:r>
              <a:rPr dirty="0" sz="800" spc="-25">
                <a:latin typeface="Palatino Linotype"/>
                <a:cs typeface="Palatino Linotype"/>
              </a:rPr>
              <a:t>r</a:t>
            </a:r>
            <a:r>
              <a:rPr dirty="0" sz="800" spc="-25">
                <a:latin typeface="Palatino Linotype"/>
                <a:cs typeface="Palatino Linotype"/>
              </a:rPr>
              <a:t>ill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10">
                <a:latin typeface="Palatino Linotype"/>
                <a:cs typeface="Palatino Linotype"/>
              </a:rPr>
              <a:t>c</a:t>
            </a:r>
            <a:r>
              <a:rPr dirty="0" sz="800" spc="-30">
                <a:latin typeface="Palatino Linotype"/>
                <a:cs typeface="Palatino Linotype"/>
              </a:rPr>
              <a:t>an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5">
                <a:latin typeface="Palatino Linotype"/>
                <a:cs typeface="Palatino Linotype"/>
              </a:rPr>
              <a:t>b</a:t>
            </a:r>
            <a:r>
              <a:rPr dirty="0" sz="800" spc="-25">
                <a:latin typeface="Palatino Linotype"/>
                <a:cs typeface="Palatino Linotype"/>
              </a:rPr>
              <a:t>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us</a:t>
            </a:r>
            <a:r>
              <a:rPr dirty="0" sz="800" spc="-15">
                <a:latin typeface="Palatino Linotype"/>
                <a:cs typeface="Palatino Linotype"/>
              </a:rPr>
              <a:t>e</a:t>
            </a:r>
            <a:r>
              <a:rPr dirty="0" sz="800" spc="-60">
                <a:latin typeface="Palatino Linotype"/>
                <a:cs typeface="Palatino Linotype"/>
              </a:rPr>
              <a:t>d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in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pla</a:t>
            </a:r>
            <a:r>
              <a:rPr dirty="0" sz="800" spc="-40">
                <a:latin typeface="Palatino Linotype"/>
                <a:cs typeface="Palatino Linotype"/>
              </a:rPr>
              <a:t>c</a:t>
            </a:r>
            <a:r>
              <a:rPr dirty="0" sz="800" spc="-25">
                <a:latin typeface="Palatino Linotype"/>
                <a:cs typeface="Palatino Linotype"/>
              </a:rPr>
              <a:t>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</a:t>
            </a:r>
            <a:r>
              <a:rPr dirty="0" sz="800" spc="-30">
                <a:latin typeface="Palatino Linotype"/>
                <a:cs typeface="Palatino Linotype"/>
              </a:rPr>
              <a:t>f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hammer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f</a:t>
            </a:r>
            <a:r>
              <a:rPr dirty="0" sz="800" spc="-15">
                <a:latin typeface="Palatino Linotype"/>
                <a:cs typeface="Palatino Linotype"/>
              </a:rPr>
              <a:t>or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d</a:t>
            </a:r>
            <a:r>
              <a:rPr dirty="0" sz="800" spc="-25">
                <a:latin typeface="Palatino Linotype"/>
                <a:cs typeface="Palatino Linotype"/>
              </a:rPr>
              <a:t>r</a:t>
            </a:r>
            <a:r>
              <a:rPr dirty="0" sz="800" spc="-35">
                <a:latin typeface="Palatino Linotype"/>
                <a:cs typeface="Palatino Linotype"/>
              </a:rPr>
              <a:t>i</a:t>
            </a:r>
            <a:r>
              <a:rPr dirty="0" sz="800" spc="-65">
                <a:latin typeface="Palatino Linotype"/>
                <a:cs typeface="Palatino Linotype"/>
              </a:rPr>
              <a:t>v</a:t>
            </a:r>
            <a:r>
              <a:rPr dirty="0" sz="800" spc="-35">
                <a:latin typeface="Palatino Linotype"/>
                <a:cs typeface="Palatino Linotype"/>
              </a:rPr>
              <a:t>ing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n</a:t>
            </a:r>
            <a:r>
              <a:rPr dirty="0" sz="800" spc="-30">
                <a:latin typeface="Palatino Linotype"/>
                <a:cs typeface="Palatino Linotype"/>
              </a:rPr>
              <a:t>ails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5">
                <a:latin typeface="Palatino Linotype"/>
                <a:cs typeface="Palatino Linotype"/>
              </a:rPr>
              <a:t>t</a:t>
            </a:r>
            <a:r>
              <a:rPr dirty="0" sz="800" spc="-10">
                <a:latin typeface="Palatino Linotype"/>
                <a:cs typeface="Palatino Linotype"/>
              </a:rPr>
              <a:t>o</a:t>
            </a:r>
            <a:r>
              <a:rPr dirty="0" sz="800" spc="-20">
                <a:latin typeface="Palatino Linotype"/>
                <a:cs typeface="Palatino Linotype"/>
              </a:rPr>
              <a:t>o,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al</a:t>
            </a:r>
            <a:r>
              <a:rPr dirty="0" sz="800" spc="-25">
                <a:latin typeface="Palatino Linotype"/>
                <a:cs typeface="Palatino Linotype"/>
              </a:rPr>
              <a:t>t</a:t>
            </a:r>
            <a:r>
              <a:rPr dirty="0" sz="800" spc="-40">
                <a:latin typeface="Palatino Linotype"/>
                <a:cs typeface="Palatino Linotype"/>
              </a:rPr>
              <a:t>hough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0">
                <a:latin typeface="Palatino Linotype"/>
                <a:cs typeface="Palatino Linotype"/>
              </a:rPr>
              <a:t>w</a:t>
            </a:r>
            <a:r>
              <a:rPr dirty="0" sz="800" spc="-25">
                <a:latin typeface="Palatino Linotype"/>
                <a:cs typeface="Palatino Linotype"/>
              </a:rPr>
              <a:t>i</a:t>
            </a:r>
            <a:r>
              <a:rPr dirty="0" sz="800" spc="-5">
                <a:latin typeface="Palatino Linotype"/>
                <a:cs typeface="Palatino Linotype"/>
              </a:rPr>
              <a:t>t</a:t>
            </a:r>
            <a:r>
              <a:rPr dirty="0" sz="800" spc="-30">
                <a:latin typeface="Palatino Linotype"/>
                <a:cs typeface="Palatino Linotype"/>
              </a:rPr>
              <a:t>h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limi</a:t>
            </a:r>
            <a:r>
              <a:rPr dirty="0" sz="800" spc="-25">
                <a:latin typeface="Palatino Linotype"/>
                <a:cs typeface="Palatino Linotype"/>
              </a:rPr>
              <a:t>t</a:t>
            </a:r>
            <a:r>
              <a:rPr dirty="0" sz="800" spc="-15">
                <a:latin typeface="Palatino Linotype"/>
                <a:cs typeface="Palatino Linotype"/>
              </a:rPr>
              <a:t>e</a:t>
            </a:r>
            <a:r>
              <a:rPr dirty="0" sz="800" spc="-60">
                <a:latin typeface="Palatino Linotype"/>
                <a:cs typeface="Palatino Linotype"/>
              </a:rPr>
              <a:t>d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e</a:t>
            </a:r>
            <a:r>
              <a:rPr dirty="0" sz="800" spc="-25">
                <a:latin typeface="Palatino Linotype"/>
                <a:cs typeface="Palatino Linotype"/>
              </a:rPr>
              <a:t>ﬃcien</a:t>
            </a:r>
            <a:r>
              <a:rPr dirty="0" sz="800">
                <a:latin typeface="Palatino Linotype"/>
                <a:cs typeface="Palatino Linotype"/>
              </a:rPr>
              <a:t>c</a:t>
            </a:r>
            <a:r>
              <a:rPr dirty="0" sz="800" spc="-125">
                <a:latin typeface="Palatino Linotype"/>
                <a:cs typeface="Palatino Linotype"/>
              </a:rPr>
              <a:t>y</a:t>
            </a:r>
            <a:r>
              <a:rPr dirty="0" sz="800" spc="-20">
                <a:latin typeface="Palatino Linotype"/>
                <a:cs typeface="Palatino Linotype"/>
              </a:rPr>
              <a:t>.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5">
                <a:latin typeface="Palatino Linotype"/>
                <a:cs typeface="Palatino Linotype"/>
              </a:rPr>
              <a:t>S</a:t>
            </a:r>
            <a:r>
              <a:rPr dirty="0" sz="800" spc="-20">
                <a:latin typeface="Palatino Linotype"/>
                <a:cs typeface="Palatino Linotype"/>
              </a:rPr>
              <a:t>o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10">
                <a:latin typeface="Palatino Linotype"/>
                <a:cs typeface="Palatino Linotype"/>
              </a:rPr>
              <a:t>c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25">
                <a:latin typeface="Palatino Linotype"/>
                <a:cs typeface="Palatino Linotype"/>
              </a:rPr>
              <a:t>n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15">
                <a:latin typeface="Calibri"/>
                <a:cs typeface="Calibri"/>
              </a:rPr>
              <a:t>R</a:t>
            </a:r>
            <a:r>
              <a:rPr dirty="0" sz="800" spc="-20">
                <a:latin typeface="Palatino Linotype"/>
                <a:cs typeface="Palatino Linotype"/>
              </a:rPr>
              <a:t>;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but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5">
                <a:latin typeface="Palatino Linotype"/>
                <a:cs typeface="Palatino Linotype"/>
              </a:rPr>
              <a:t>t</a:t>
            </a:r>
            <a:r>
              <a:rPr dirty="0" sz="800" spc="-30">
                <a:latin typeface="Palatino Linotype"/>
                <a:cs typeface="Palatino Linotype"/>
              </a:rPr>
              <a:t>h</a:t>
            </a:r>
            <a:r>
              <a:rPr dirty="0" sz="800" spc="-25">
                <a:latin typeface="Palatino Linotype"/>
                <a:cs typeface="Palatino Linotype"/>
              </a:rPr>
              <a:t>is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is </a:t>
            </a:r>
            <a:r>
              <a:rPr dirty="0" sz="800" spc="-25">
                <a:latin typeface="Palatino Linotype"/>
                <a:cs typeface="Palatino Linotype"/>
              </a:rPr>
              <a:t>ano</a:t>
            </a:r>
            <a:r>
              <a:rPr dirty="0" sz="800" spc="-20">
                <a:latin typeface="Palatino Linotype"/>
                <a:cs typeface="Palatino Linotype"/>
              </a:rPr>
              <a:t>t</a:t>
            </a:r>
            <a:r>
              <a:rPr dirty="0" sz="800" spc="-20">
                <a:latin typeface="Palatino Linotype"/>
                <a:cs typeface="Palatino Linotype"/>
              </a:rPr>
              <a:t>her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s</a:t>
            </a:r>
            <a:r>
              <a:rPr dirty="0" sz="800" spc="-5">
                <a:latin typeface="Palatino Linotype"/>
                <a:cs typeface="Palatino Linotype"/>
              </a:rPr>
              <a:t>t</a:t>
            </a:r>
            <a:r>
              <a:rPr dirty="0" sz="800" spc="-20">
                <a:latin typeface="Palatino Linotype"/>
                <a:cs typeface="Palatino Linotype"/>
              </a:rPr>
              <a:t>o</a:t>
            </a:r>
            <a:r>
              <a:rPr dirty="0" sz="800" spc="10">
                <a:latin typeface="Palatino Linotype"/>
                <a:cs typeface="Palatino Linotype"/>
              </a:rPr>
              <a:t>r</a:t>
            </a:r>
            <a:r>
              <a:rPr dirty="0" sz="800" spc="-125">
                <a:latin typeface="Palatino Linotype"/>
                <a:cs typeface="Palatino Linotype"/>
              </a:rPr>
              <a:t>y</a:t>
            </a:r>
            <a:r>
              <a:rPr dirty="0" sz="800" spc="-20">
                <a:latin typeface="Palatino Linotype"/>
                <a:cs typeface="Palatino Linotype"/>
              </a:rPr>
              <a:t>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931153" y="607782"/>
            <a:ext cx="8813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Spatial Panels</a:t>
            </a:r>
            <a:r>
              <a:rPr dirty="0" sz="800" spc="26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249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81479" y="919219"/>
            <a:ext cx="4985385" cy="155829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data("usaw49",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package="pder")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library("plm")</a:t>
            </a:r>
            <a:endParaRPr sz="800">
              <a:latin typeface="Courier New"/>
              <a:cs typeface="Courier New"/>
            </a:endParaRPr>
          </a:p>
          <a:p>
            <a:pPr marL="24765" marR="2948305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php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pdata.frame(HousePricesUS) pcdtest(php$price, </a:t>
            </a:r>
            <a:r>
              <a:rPr dirty="0" sz="800">
                <a:latin typeface="Courier New"/>
                <a:cs typeface="Courier New"/>
              </a:rPr>
              <a:t>w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usaw49)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900">
              <a:latin typeface="Courier New"/>
              <a:cs typeface="Courier New"/>
            </a:endParaRPr>
          </a:p>
          <a:p>
            <a:pPr marL="24765" marR="179387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Pesaran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CD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local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cross-</a:t>
            </a:r>
            <a:r>
              <a:rPr dirty="0" sz="800">
                <a:latin typeface="Courier New"/>
                <a:cs typeface="Courier New"/>
              </a:rPr>
              <a:t>sectional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dependence </a:t>
            </a:r>
            <a:r>
              <a:rPr dirty="0" sz="800">
                <a:latin typeface="Courier New"/>
                <a:cs typeface="Courier New"/>
              </a:rPr>
              <a:t>in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panels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php$price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z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37,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&lt;2e-</a:t>
            </a:r>
            <a:r>
              <a:rPr dirty="0" sz="800" spc="-25">
                <a:latin typeface="Courier New"/>
                <a:cs typeface="Courier New"/>
              </a:rPr>
              <a:t>16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10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9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cross-</a:t>
            </a:r>
            <a:r>
              <a:rPr dirty="0" sz="800">
                <a:latin typeface="Courier New"/>
                <a:cs typeface="Courier New"/>
              </a:rPr>
              <a:t>sectional</a:t>
            </a:r>
            <a:r>
              <a:rPr dirty="0" sz="800" spc="-9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dependence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68782" y="2662279"/>
            <a:ext cx="4960620" cy="784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70">
                <a:latin typeface="Palatino Linotype"/>
                <a:cs typeface="Palatino Linotype"/>
              </a:rPr>
              <a:t>h</a:t>
            </a:r>
            <a:r>
              <a:rPr dirty="0" sz="1000" spc="225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cap="small" sz="1000" spc="90" b="1">
                <a:latin typeface="Cambria"/>
                <a:cs typeface="Cambria"/>
              </a:rPr>
              <a:t>d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20" i="1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ﬁn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erage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tw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40">
                <a:latin typeface="Palatino Linotype"/>
                <a:cs typeface="Palatino Linotype"/>
              </a:rPr>
              <a:t>neigh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air</a:t>
            </a:r>
            <a:r>
              <a:rPr dirty="0" sz="1000" spc="-1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75">
                <a:latin typeface="Palatino Linotype"/>
                <a:cs typeface="Palatino Linotype"/>
              </a:rPr>
              <a:t>he</a:t>
            </a:r>
            <a:r>
              <a:rPr dirty="0" sz="1000" spc="12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doubt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inal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tion;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mains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wh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aid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ue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mmon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 </a:t>
            </a:r>
            <a:r>
              <a:rPr dirty="0" sz="1000" spc="-30">
                <a:latin typeface="Palatino Linotype"/>
                <a:cs typeface="Palatino Linotype"/>
              </a:rPr>
              <a:t>influen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60" b="1">
                <a:latin typeface="Cambria"/>
                <a:cs typeface="Cambria"/>
              </a:rPr>
              <a:t>r</a:t>
            </a:r>
            <a:r>
              <a:rPr dirty="0" sz="1000" spc="135" b="1">
                <a:latin typeface="Cambria"/>
                <a:cs typeface="Cambria"/>
              </a:rPr>
              <a:t>w</a:t>
            </a:r>
            <a:r>
              <a:rPr dirty="0" sz="1000" spc="5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y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le</a:t>
            </a:r>
            <a:r>
              <a:rPr dirty="0" sz="1000" spc="-20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olling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81479" y="3616686"/>
            <a:ext cx="4985385" cy="113284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library("splm")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rwtest(php$price,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usaw49,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replications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999)</a:t>
            </a:r>
            <a:endParaRPr sz="800">
              <a:latin typeface="Courier New"/>
              <a:cs typeface="Courier New"/>
            </a:endParaRPr>
          </a:p>
          <a:p>
            <a:pPr marL="24765" marR="1793239">
              <a:lnSpc>
                <a:spcPct val="232399"/>
              </a:lnSpc>
            </a:pPr>
            <a:r>
              <a:rPr dirty="0" sz="800">
                <a:latin typeface="Courier New"/>
                <a:cs typeface="Courier New"/>
              </a:rPr>
              <a:t>Randomized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spatial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correlation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order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1 </a:t>
            </a: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formula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0.002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twosided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68774" y="4934677"/>
            <a:ext cx="4960620" cy="21513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ding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40">
                <a:latin typeface="Palatino Linotype"/>
                <a:cs typeface="Palatino Linotype"/>
              </a:rPr>
              <a:t>“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80">
                <a:latin typeface="Palatino Linotype"/>
                <a:cs typeface="Palatino Linotype"/>
              </a:rPr>
              <a:t>e”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neigh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bution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999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de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inal </a:t>
            </a:r>
            <a:r>
              <a:rPr dirty="0" sz="1000" spc="-25">
                <a:latin typeface="Palatino Linotype"/>
                <a:cs typeface="Palatino Linotype"/>
              </a:rPr>
              <a:t>one,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oubt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ing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ound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nal</a:t>
            </a:r>
            <a:r>
              <a:rPr dirty="0" sz="1000" spc="-4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ome.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qu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tion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wh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emaining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aining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ough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ome,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wh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tiv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hou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lly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2010)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ommon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</a:t>
            </a:r>
            <a:r>
              <a:rPr dirty="0" sz="1000" spc="114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spc="5" b="1">
                <a:latin typeface="Cambria"/>
                <a:cs typeface="Cambria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der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ol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ommon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ur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hip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114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spc="5" b="1">
                <a:latin typeface="Cambria"/>
                <a:cs typeface="Cambria"/>
              </a:rPr>
              <a:t>e</a:t>
            </a:r>
            <a:r>
              <a:rPr dirty="0" sz="1000" spc="45" b="1">
                <a:latin typeface="Cambria"/>
                <a:cs typeface="Cambria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tiv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0">
                <a:latin typeface="Palatino Linotype"/>
                <a:cs typeface="Palatino Linotype"/>
              </a:rPr>
              <a:t>“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30">
                <a:latin typeface="Palatino Linotype"/>
                <a:cs typeface="Palatino Linotype"/>
              </a:rPr>
              <a:t>”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ow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hout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ounding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mer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cap="small" sz="1000" spc="85" b="1">
                <a:latin typeface="Cambria"/>
                <a:cs typeface="Cambria"/>
              </a:rPr>
              <a:t>d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20" i="1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el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60" b="1">
                <a:latin typeface="Cambria"/>
                <a:cs typeface="Cambria"/>
              </a:rPr>
              <a:t>r</a:t>
            </a:r>
            <a:r>
              <a:rPr dirty="0" sz="1000" spc="135" b="1">
                <a:latin typeface="Cambria"/>
                <a:cs typeface="Cambria"/>
              </a:rPr>
              <a:t>w</a:t>
            </a:r>
            <a:r>
              <a:rPr dirty="0" sz="1000" spc="-2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att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hout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de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ll.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pm</a:t>
            </a:r>
            <a:r>
              <a:rPr dirty="0" sz="1000" spc="-5">
                <a:latin typeface="Courier New"/>
                <a:cs typeface="Courier New"/>
              </a:rPr>
              <a:t>g</a:t>
            </a:r>
            <a:r>
              <a:rPr dirty="0" sz="1000" spc="-315">
                <a:latin typeface="Courier New"/>
                <a:cs typeface="Courier New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ob</a:t>
            </a:r>
            <a:r>
              <a:rPr dirty="0" sz="1000" spc="-5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pserie</a:t>
            </a:r>
            <a:r>
              <a:rPr dirty="0" sz="1000" spc="-5">
                <a:latin typeface="Courier New"/>
                <a:cs typeface="Courier New"/>
              </a:rPr>
              <a:t>s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pcdtes</a:t>
            </a:r>
            <a:r>
              <a:rPr dirty="0" sz="1000" spc="-5">
                <a:latin typeface="Courier New"/>
                <a:cs typeface="Courier New"/>
              </a:rPr>
              <a:t>t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rwtes</a:t>
            </a:r>
            <a:r>
              <a:rPr dirty="0" sz="1000" spc="-5">
                <a:latin typeface="Courier New"/>
                <a:cs typeface="Courier New"/>
              </a:rPr>
              <a:t>t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81479" y="7255541"/>
            <a:ext cx="4985385" cy="99123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mgmod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pmg(log(price)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log(income),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HousePricesUS)</a:t>
            </a:r>
            <a:endParaRPr sz="800">
              <a:latin typeface="Courier New"/>
              <a:cs typeface="Courier New"/>
            </a:endParaRPr>
          </a:p>
          <a:p>
            <a:pPr marL="24765" marR="24193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ccemgmod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pmg(log(price)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log(income),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HousePricesUS,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"cmg") pcdtest(resid(ccemgmod),</a:t>
            </a:r>
            <a:r>
              <a:rPr dirty="0" sz="800">
                <a:latin typeface="Courier New"/>
                <a:cs typeface="Courier New"/>
              </a:rPr>
              <a:t> w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usaw49)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24765" marR="179387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Pesaran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CD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local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cross-</a:t>
            </a:r>
            <a:r>
              <a:rPr dirty="0" sz="800">
                <a:latin typeface="Courier New"/>
                <a:cs typeface="Courier New"/>
              </a:rPr>
              <a:t>sectional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dependence </a:t>
            </a:r>
            <a:r>
              <a:rPr dirty="0" sz="800">
                <a:latin typeface="Courier New"/>
                <a:cs typeface="Courier New"/>
              </a:rPr>
              <a:t>in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panels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16167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250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919219"/>
            <a:ext cx="4985385" cy="141605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resid(ccemgmod)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z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28,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&lt;2e-</a:t>
            </a:r>
            <a:r>
              <a:rPr dirty="0" sz="800" spc="-25">
                <a:latin typeface="Courier New"/>
                <a:cs typeface="Courier New"/>
              </a:rPr>
              <a:t>16</a:t>
            </a:r>
            <a:endParaRPr sz="800">
              <a:latin typeface="Courier New"/>
              <a:cs typeface="Courier New"/>
            </a:endParaRPr>
          </a:p>
          <a:p>
            <a:pPr marL="24765" marR="1793875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10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9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cross-</a:t>
            </a:r>
            <a:r>
              <a:rPr dirty="0" sz="800">
                <a:latin typeface="Courier New"/>
                <a:cs typeface="Courier New"/>
              </a:rPr>
              <a:t>sectional</a:t>
            </a:r>
            <a:r>
              <a:rPr dirty="0" sz="800" spc="-9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dependence rwtest(resid(mgmod),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usaw49,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replications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999)</a:t>
            </a:r>
            <a:endParaRPr sz="800">
              <a:latin typeface="Courier New"/>
              <a:cs typeface="Courier New"/>
            </a:endParaRPr>
          </a:p>
          <a:p>
            <a:pPr marL="24765" marR="1793239">
              <a:lnSpc>
                <a:spcPts val="2230"/>
              </a:lnSpc>
              <a:spcBef>
                <a:spcPts val="220"/>
              </a:spcBef>
            </a:pPr>
            <a:r>
              <a:rPr dirty="0" sz="800">
                <a:latin typeface="Courier New"/>
                <a:cs typeface="Courier New"/>
              </a:rPr>
              <a:t>Randomized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spatial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correlation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order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1 </a:t>
            </a: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formula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ts val="830"/>
              </a:lnSpc>
            </a:pP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0.002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twosided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54818" y="2520547"/>
            <a:ext cx="4960620" cy="12211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75">
                <a:latin typeface="Palatino Linotype"/>
                <a:cs typeface="Palatino Linotype"/>
              </a:rPr>
              <a:t>Any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way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look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substantial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spatial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dependence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still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present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residuals </a:t>
            </a:r>
            <a:r>
              <a:rPr dirty="0" sz="1000" spc="-50">
                <a:latin typeface="Palatino Linotype"/>
                <a:cs typeface="Palatino Linotype"/>
              </a:rPr>
              <a:t>even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after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controlling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cross-</a:t>
            </a:r>
            <a:r>
              <a:rPr dirty="0" sz="1000" spc="-25">
                <a:latin typeface="Palatino Linotype"/>
                <a:cs typeface="Palatino Linotype"/>
              </a:rPr>
              <a:t>sectional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common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factors.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4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tabLst>
                <a:tab pos="462280" algn="l"/>
              </a:tabLst>
            </a:pPr>
            <a:r>
              <a:rPr dirty="0" sz="1250" spc="-20" b="1">
                <a:latin typeface="Calibri"/>
                <a:cs typeface="Calibri"/>
              </a:rPr>
              <a:t>10.2</a:t>
            </a:r>
            <a:r>
              <a:rPr dirty="0" sz="1250" b="1">
                <a:latin typeface="Calibri"/>
                <a:cs typeface="Calibri"/>
              </a:rPr>
              <a:t>	Spatial</a:t>
            </a:r>
            <a:r>
              <a:rPr dirty="0" sz="1250" spc="110" b="1">
                <a:latin typeface="Calibri"/>
                <a:cs typeface="Calibri"/>
              </a:rPr>
              <a:t> </a:t>
            </a:r>
            <a:r>
              <a:rPr dirty="0" sz="1250" spc="35" b="1">
                <a:latin typeface="Calibri"/>
                <a:cs typeface="Calibri"/>
              </a:rPr>
              <a:t>Lags</a:t>
            </a:r>
            <a:endParaRPr sz="12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950">
              <a:latin typeface="Calibri"/>
              <a:cs typeface="Calibri"/>
            </a:endParaRPr>
          </a:p>
          <a:p>
            <a:pPr marL="12700" marR="5080" indent="34290">
              <a:lnSpc>
                <a:spcPts val="119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basic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tool</a:t>
            </a:r>
            <a:r>
              <a:rPr dirty="0" sz="1000">
                <a:latin typeface="Palatino Linotype"/>
                <a:cs typeface="Palatino Linotype"/>
              </a:rPr>
              <a:t> of </a:t>
            </a: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econometrics</a:t>
            </a:r>
            <a:r>
              <a:rPr dirty="0" sz="1000">
                <a:latin typeface="Palatino Linotype"/>
                <a:cs typeface="Palatino Linotype"/>
              </a:rPr>
              <a:t> is the </a:t>
            </a:r>
            <a:r>
              <a:rPr dirty="0" sz="1000" spc="-30">
                <a:latin typeface="Palatino Linotype"/>
                <a:cs typeface="Palatino Linotype"/>
              </a:rPr>
              <a:t>deﬁnition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 </a:t>
            </a:r>
            <a:r>
              <a:rPr dirty="0" sz="1000" i="1">
                <a:latin typeface="Palatino Linotype"/>
                <a:cs typeface="Palatino Linotype"/>
              </a:rPr>
              <a:t>spatial lag</a:t>
            </a:r>
            <a:r>
              <a:rPr dirty="0" sz="1000">
                <a:latin typeface="Palatino Linotype"/>
                <a:cs typeface="Palatino Linotype"/>
              </a:rPr>
              <a:t>. </a:t>
            </a:r>
            <a:r>
              <a:rPr dirty="0" sz="1000" spc="-45">
                <a:latin typeface="Palatino Linotype"/>
                <a:cs typeface="Palatino Linotype"/>
              </a:rPr>
              <a:t>Given</a:t>
            </a:r>
            <a:r>
              <a:rPr dirty="0" sz="1000">
                <a:latin typeface="Palatino Linotype"/>
                <a:cs typeface="Palatino Linotype"/>
              </a:rPr>
              <a:t> an </a:t>
            </a:r>
            <a:r>
              <a:rPr dirty="0" sz="1000" spc="-10">
                <a:latin typeface="Palatino Linotype"/>
                <a:cs typeface="Palatino Linotype"/>
              </a:rPr>
              <a:t>observation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distance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metric,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spatial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lag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observation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usually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deﬁned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some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kind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54818" y="3715333"/>
            <a:ext cx="4959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weighted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average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observations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considered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“near”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according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given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54818" y="3874897"/>
            <a:ext cx="4019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metric: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970187" y="3786771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85851" y="3851544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85851" y="3953502"/>
            <a:ext cx="5969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m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390">
                <a:latin typeface="Palatino Linotype"/>
                <a:cs typeface="Palatino Linotype"/>
              </a:rPr>
              <a:t>  </a:t>
            </a:r>
            <a:r>
              <a:rPr dirty="0" baseline="4273" sz="975" i="1">
                <a:latin typeface="Palatino Linotype"/>
                <a:cs typeface="Palatino Linotype"/>
              </a:rPr>
              <a:t>nm</a:t>
            </a:r>
            <a:r>
              <a:rPr dirty="0" baseline="4273" sz="975" spc="562" i="1">
                <a:latin typeface="Palatino Linotype"/>
                <a:cs typeface="Palatino Linotype"/>
              </a:rPr>
              <a:t> </a:t>
            </a:r>
            <a:r>
              <a:rPr dirty="0" baseline="4273" sz="975" spc="-37" i="1">
                <a:latin typeface="Palatino Linotype"/>
                <a:cs typeface="Palatino Linotype"/>
              </a:rPr>
              <a:t>mt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284735" y="3874887"/>
            <a:ext cx="42303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Meiryo"/>
                <a:cs typeface="Meiryo"/>
              </a:rPr>
              <a:t/>
            </a:r>
            <a:r>
              <a:rPr dirty="0" sz="1000" spc="46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459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Either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distance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neighborhood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commonly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employed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04000" y="4025996"/>
            <a:ext cx="5062220" cy="109474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63500" marR="55880">
              <a:lnSpc>
                <a:spcPct val="100299"/>
              </a:lnSpc>
              <a:spcBef>
                <a:spcPts val="90"/>
              </a:spcBef>
            </a:pP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eig</a:t>
            </a:r>
            <a:r>
              <a:rPr dirty="0" sz="1000" spc="-60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neigh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air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n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40" i="1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x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29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spc="-89" i="1">
                <a:latin typeface="Meiryo"/>
                <a:cs typeface="Meiryo"/>
              </a:rPr>
              <a:t>,</a:t>
            </a:r>
            <a:r>
              <a:rPr dirty="0" baseline="-21367" sz="975" spc="67" i="1">
                <a:latin typeface="Palatino Linotype"/>
                <a:cs typeface="Palatino Linotype"/>
              </a:rPr>
              <a:t>m</a:t>
            </a:r>
            <a:r>
              <a:rPr dirty="0" baseline="-21367" sz="975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neigh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i.e.,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mmon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der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1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ri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f</a:t>
            </a:r>
            <a:r>
              <a:rPr dirty="0" sz="1000" spc="-20" i="1">
                <a:latin typeface="Palatino Linotype"/>
                <a:cs typeface="Palatino Linotype"/>
              </a:rPr>
              <a:t>i</a:t>
            </a:r>
            <a:r>
              <a:rPr dirty="0" sz="1000" i="1">
                <a:latin typeface="Palatino Linotype"/>
                <a:cs typeface="Palatino Linotype"/>
              </a:rPr>
              <a:t>r</a:t>
            </a:r>
            <a:r>
              <a:rPr dirty="0" sz="1000" spc="-10" i="1">
                <a:latin typeface="Palatino Linotype"/>
                <a:cs typeface="Palatino Linotype"/>
              </a:rPr>
              <a:t>st</a:t>
            </a:r>
            <a:r>
              <a:rPr dirty="0" sz="1000" i="1">
                <a:latin typeface="Palatino Linotype"/>
                <a:cs typeface="Palatino Linotype"/>
              </a:rPr>
              <a:t>-</a:t>
            </a:r>
            <a:r>
              <a:rPr dirty="0" sz="1000" spc="25" i="1">
                <a:latin typeface="Palatino Linotype"/>
                <a:cs typeface="Palatino Linotype"/>
              </a:rPr>
              <a:t>o</a:t>
            </a:r>
            <a:r>
              <a:rPr dirty="0" sz="1000" spc="10" i="1">
                <a:latin typeface="Palatino Linotype"/>
                <a:cs typeface="Palatino Linotype"/>
              </a:rPr>
              <a:t>rder</a:t>
            </a:r>
            <a:r>
              <a:rPr dirty="0" sz="1000" spc="-85" i="1">
                <a:latin typeface="Palatino Linotype"/>
                <a:cs typeface="Palatino Linotype"/>
              </a:rPr>
              <a:t> </a:t>
            </a:r>
            <a:r>
              <a:rPr dirty="0" sz="1000" spc="10" i="1">
                <a:latin typeface="Palatino Linotype"/>
                <a:cs typeface="Palatino Linotype"/>
              </a:rPr>
              <a:t>ne</a:t>
            </a:r>
            <a:r>
              <a:rPr dirty="0" sz="1000" spc="-10" i="1">
                <a:latin typeface="Palatino Linotype"/>
                <a:cs typeface="Palatino Linotype"/>
              </a:rPr>
              <a:t>i</a:t>
            </a:r>
            <a:r>
              <a:rPr dirty="0" sz="1000" spc="-85" i="1">
                <a:latin typeface="Palatino Linotype"/>
                <a:cs typeface="Palatino Linotype"/>
              </a:rPr>
              <a:t>g</a:t>
            </a:r>
            <a:r>
              <a:rPr dirty="0" sz="1000" spc="40" i="1">
                <a:latin typeface="Palatino Linotype"/>
                <a:cs typeface="Palatino Linotype"/>
              </a:rPr>
              <a:t>h</a:t>
            </a:r>
            <a:r>
              <a:rPr dirty="0" sz="1000" spc="40" i="1">
                <a:latin typeface="Palatino Linotype"/>
                <a:cs typeface="Palatino Linotype"/>
              </a:rPr>
              <a:t>b</a:t>
            </a:r>
            <a:r>
              <a:rPr dirty="0" sz="1000" spc="20" i="1">
                <a:latin typeface="Palatino Linotype"/>
                <a:cs typeface="Palatino Linotype"/>
              </a:rPr>
              <a:t>orh</a:t>
            </a:r>
            <a:r>
              <a:rPr dirty="0" sz="1000" spc="25" i="1">
                <a:latin typeface="Palatino Linotype"/>
                <a:cs typeface="Palatino Linotype"/>
              </a:rPr>
              <a:t>o</a:t>
            </a:r>
            <a:r>
              <a:rPr dirty="0" sz="1000" spc="35" i="1">
                <a:latin typeface="Palatino Linotype"/>
                <a:cs typeface="Palatino Linotype"/>
              </a:rPr>
              <a:t>o</a:t>
            </a:r>
            <a:r>
              <a:rPr dirty="0" sz="1000" spc="60" i="1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p</a:t>
            </a:r>
            <a:r>
              <a:rPr dirty="0" sz="1000" spc="-85" i="1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hem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</a:t>
            </a:r>
            <a:r>
              <a:rPr dirty="0" sz="1000" spc="15" i="1">
                <a:latin typeface="Palatino Linotype"/>
                <a:cs typeface="Palatino Linotype"/>
              </a:rPr>
              <a:t>p-th</a:t>
            </a:r>
            <a:r>
              <a:rPr dirty="0" sz="1000" spc="-60" i="1">
                <a:latin typeface="Palatino Linotype"/>
                <a:cs typeface="Palatino Linotype"/>
              </a:rPr>
              <a:t> </a:t>
            </a:r>
            <a:r>
              <a:rPr dirty="0" sz="1000" spc="15" i="1">
                <a:latin typeface="Palatino Linotype"/>
                <a:cs typeface="Palatino Linotype"/>
              </a:rPr>
              <a:t>order</a:t>
            </a:r>
            <a:r>
              <a:rPr dirty="0" sz="1000" spc="-60" i="1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n</a:t>
            </a:r>
            <a:r>
              <a:rPr dirty="0" sz="1000" spc="20" i="1">
                <a:latin typeface="Palatino Linotype"/>
                <a:cs typeface="Palatino Linotype"/>
              </a:rPr>
              <a:t>e</a:t>
            </a:r>
            <a:r>
              <a:rPr dirty="0" sz="1000" i="1">
                <a:latin typeface="Palatino Linotype"/>
                <a:cs typeface="Palatino Linotype"/>
              </a:rPr>
              <a:t>i</a:t>
            </a:r>
            <a:r>
              <a:rPr dirty="0" sz="1000" spc="-5" i="1">
                <a:latin typeface="Palatino Linotype"/>
                <a:cs typeface="Palatino Linotype"/>
              </a:rPr>
              <a:t>gh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25" i="1">
                <a:latin typeface="Palatino Linotype"/>
                <a:cs typeface="Palatino Linotype"/>
              </a:rPr>
              <a:t>o</a:t>
            </a:r>
            <a:r>
              <a:rPr dirty="0" sz="1000" spc="15" i="1">
                <a:latin typeface="Palatino Linotype"/>
                <a:cs typeface="Palatino Linotype"/>
              </a:rPr>
              <a:t>rh</a:t>
            </a:r>
            <a:r>
              <a:rPr dirty="0" sz="1000" spc="20" i="1">
                <a:latin typeface="Palatino Linotype"/>
                <a:cs typeface="Palatino Linotype"/>
              </a:rPr>
              <a:t>o</a:t>
            </a:r>
            <a:r>
              <a:rPr dirty="0" sz="1000" spc="35" i="1">
                <a:latin typeface="Palatino Linotype"/>
                <a:cs typeface="Palatino Linotype"/>
              </a:rPr>
              <a:t>o</a:t>
            </a:r>
            <a:r>
              <a:rPr dirty="0" sz="1000" spc="60" i="1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),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aly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nd-o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neigh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e-</a:t>
            </a: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ene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ome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60" i="1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n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40" i="1">
                <a:latin typeface="Palatino Linotype"/>
                <a:cs typeface="Palatino Linotype"/>
              </a:rPr>
              <a:t>m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tw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hem,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ip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l: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35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spc="-89" i="1">
                <a:latin typeface="Meiryo"/>
                <a:cs typeface="Meiryo"/>
              </a:rPr>
              <a:t>,</a:t>
            </a:r>
            <a:r>
              <a:rPr dirty="0" baseline="-21367" sz="975" spc="67" i="1">
                <a:latin typeface="Palatino Linotype"/>
                <a:cs typeface="Palatino Linotype"/>
              </a:rPr>
              <a:t>m</a:t>
            </a:r>
            <a:r>
              <a:rPr dirty="0" baseline="-21367" sz="975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60" i="1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n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40" i="1">
                <a:latin typeface="Palatino Linotype"/>
                <a:cs typeface="Palatino Linotype"/>
              </a:rPr>
              <a:t>m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 </a:t>
            </a:r>
            <a:r>
              <a:rPr dirty="0" sz="1000" spc="-20">
                <a:latin typeface="Palatino Linotype"/>
                <a:cs typeface="Palatino Linotype"/>
              </a:rPr>
              <a:t>se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ff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75" i="1">
                <a:latin typeface="Palatino Linotype"/>
                <a:cs typeface="Palatino Linotype"/>
              </a:rPr>
              <a:t>d</a:t>
            </a:r>
            <a:r>
              <a:rPr dirty="0" baseline="13888" sz="1500" spc="-472" i="1">
                <a:latin typeface="Meiryo"/>
                <a:cs typeface="Meiryo"/>
              </a:rPr>
              <a:t>̄</a:t>
            </a:r>
            <a:r>
              <a:rPr dirty="0" baseline="13888" sz="1500" spc="142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yond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influen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449878" y="5166790"/>
            <a:ext cx="1638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 i="1">
                <a:latin typeface="Meiryo"/>
                <a:cs typeface="Meiryo"/>
              </a:rPr>
              <a:t>,</a:t>
            </a:r>
            <a:r>
              <a:rPr dirty="0" sz="650" spc="-25" i="1">
                <a:latin typeface="Palatino Linotype"/>
                <a:cs typeface="Palatino Linotype"/>
              </a:rPr>
              <a:t>m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493887" y="5060860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549330" y="5090892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4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54811" y="5094019"/>
            <a:ext cx="4959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8712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present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 i="1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Cambria"/>
                <a:cs typeface="Cambria"/>
              </a:rPr>
              <a:t>(</a:t>
            </a:r>
            <a:r>
              <a:rPr dirty="0" sz="1000" spc="-35" i="1">
                <a:latin typeface="Palatino Linotype"/>
                <a:cs typeface="Palatino Linotype"/>
              </a:rPr>
              <a:t>n</a:t>
            </a:r>
            <a:r>
              <a:rPr dirty="0" sz="1000" spc="-35" i="1">
                <a:latin typeface="Meiryo"/>
                <a:cs typeface="Meiryo"/>
              </a:rPr>
              <a:t>,</a:t>
            </a:r>
            <a:r>
              <a:rPr dirty="0" sz="1000" spc="-16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spc="130">
                <a:latin typeface="Arial"/>
                <a:cs typeface="Arial"/>
              </a:rPr>
              <a:t>≥</a:t>
            </a:r>
            <a:r>
              <a:rPr dirty="0" sz="1000" spc="15">
                <a:latin typeface="Arial"/>
                <a:cs typeface="Arial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d</a:t>
            </a:r>
            <a:r>
              <a:rPr dirty="0" sz="1000" spc="19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.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both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cases,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30">
                <a:latin typeface="Palatino Linotype"/>
                <a:cs typeface="Palatino Linotype"/>
              </a:rPr>
              <a:t> is </a:t>
            </a:r>
            <a:r>
              <a:rPr dirty="0" sz="1000" spc="-40">
                <a:latin typeface="Palatino Linotype"/>
                <a:cs typeface="Palatino Linotype"/>
              </a:rPr>
              <a:t>customary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standardize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694149" y="5178707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809819" y="5243600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29416" y="5266942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292860" algn="l"/>
              </a:tabLst>
            </a:pP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rows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sum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one: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baseline="-25641" sz="975" i="1">
                <a:latin typeface="Palatino Linotype"/>
                <a:cs typeface="Palatino Linotype"/>
              </a:rPr>
              <a:t>n</a:t>
            </a:r>
            <a:r>
              <a:rPr dirty="0" baseline="-25641" sz="975">
                <a:latin typeface="Cambria"/>
                <a:cs typeface="Cambria"/>
              </a:rPr>
              <a:t>=</a:t>
            </a:r>
            <a:r>
              <a:rPr dirty="0" baseline="-25641" sz="975">
                <a:latin typeface="Palatino Linotype"/>
                <a:cs typeface="Palatino Linotype"/>
              </a:rPr>
              <a:t>1</a:t>
            </a:r>
            <a:r>
              <a:rPr dirty="0" baseline="-25641" sz="975" spc="82">
                <a:latin typeface="Palatino Linotype"/>
                <a:cs typeface="Palatino Linotype"/>
              </a:rPr>
              <a:t> </a:t>
            </a:r>
            <a:r>
              <a:rPr dirty="0" sz="1000" spc="-35" i="1">
                <a:latin typeface="Meiryo"/>
                <a:cs typeface="Meiryo"/>
              </a:rPr>
              <a:t/>
            </a:r>
            <a:r>
              <a:rPr dirty="0" baseline="-21367" sz="975" spc="-52" i="1">
                <a:latin typeface="Palatino Linotype"/>
                <a:cs typeface="Palatino Linotype"/>
              </a:rPr>
              <a:t>n</a:t>
            </a:r>
            <a:r>
              <a:rPr dirty="0" baseline="-21367" sz="975" spc="15" i="1">
                <a:latin typeface="Palatino Linotype"/>
                <a:cs typeface="Palatino Linotype"/>
              </a:rPr>
              <a:t> </a:t>
            </a:r>
            <a:r>
              <a:rPr dirty="0" baseline="-21367" sz="975" i="1">
                <a:latin typeface="Palatino Linotype"/>
                <a:cs typeface="Palatino Linotype"/>
              </a:rPr>
              <a:t>m</a:t>
            </a:r>
            <a:r>
              <a:rPr dirty="0" baseline="-21367" sz="975" spc="26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∀</a:t>
            </a:r>
            <a:r>
              <a:rPr dirty="0" sz="1000" i="1">
                <a:latin typeface="Palatino Linotype"/>
                <a:cs typeface="Palatino Linotype"/>
              </a:rPr>
              <a:t>m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en,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each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Wz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32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will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contain,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respectively,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29415" y="5418052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simple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average</a:t>
            </a:r>
            <a:r>
              <a:rPr dirty="0" sz="1000">
                <a:latin typeface="Palatino Linotype"/>
                <a:cs typeface="Palatino Linotype"/>
              </a:rPr>
              <a:t> 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values</a:t>
            </a:r>
            <a:r>
              <a:rPr dirty="0" sz="1000">
                <a:latin typeface="Palatino Linotype"/>
                <a:cs typeface="Palatino Linotype"/>
              </a:rPr>
              <a:t> 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neighboring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locations</a:t>
            </a:r>
            <a:r>
              <a:rPr dirty="0" sz="1000">
                <a:latin typeface="Palatino Linotype"/>
                <a:cs typeface="Palatino Linotype"/>
              </a:rPr>
              <a:t> 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 </a:t>
            </a:r>
            <a:r>
              <a:rPr dirty="0" sz="1000" spc="-30">
                <a:latin typeface="Palatino Linotype"/>
                <a:cs typeface="Palatino Linotype"/>
              </a:rPr>
              <a:t>distance-</a:t>
            </a:r>
            <a:r>
              <a:rPr dirty="0" sz="1000" spc="-50">
                <a:latin typeface="Palatino Linotype"/>
                <a:cs typeface="Palatino Linotype"/>
              </a:rPr>
              <a:t>weighted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average</a:t>
            </a:r>
            <a:r>
              <a:rPr dirty="0" sz="1000">
                <a:latin typeface="Palatino Linotype"/>
                <a:cs typeface="Palatino Linotype"/>
              </a:rPr>
              <a:t> of </a:t>
            </a:r>
            <a:r>
              <a:rPr dirty="0" sz="1000" spc="-20">
                <a:latin typeface="Palatino Linotype"/>
                <a:cs typeface="Palatino Linotype"/>
              </a:rPr>
              <a:t>all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-21367" sz="975" i="1">
                <a:latin typeface="Palatino Linotype"/>
                <a:cs typeface="Palatino Linotype"/>
              </a:rPr>
              <a:t>m</a:t>
            </a:r>
            <a:r>
              <a:rPr dirty="0" baseline="-21367" sz="975" spc="202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002174" y="5641932"/>
            <a:ext cx="1409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nm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54827" y="5569156"/>
            <a:ext cx="844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17220" algn="l"/>
              </a:tabLst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130">
                <a:latin typeface="Arial"/>
                <a:cs typeface="Arial"/>
              </a:rPr>
              <a:t>≠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/>
          <p:nvPr/>
        </p:nvSpPr>
        <p:spPr>
          <a:xfrm>
            <a:off x="567532" y="7647419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554787" y="5720261"/>
            <a:ext cx="4961890" cy="261112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12700" marR="5715" indent="107950">
              <a:lnSpc>
                <a:spcPts val="1190"/>
              </a:lnSpc>
              <a:spcBef>
                <a:spcPts val="145"/>
              </a:spcBef>
            </a:pP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40">
                <a:latin typeface="Palatino Linotype"/>
                <a:cs typeface="Palatino Linotype"/>
              </a:rPr>
              <a:t>we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will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refer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simpler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neighborhood-</a:t>
            </a:r>
            <a:r>
              <a:rPr dirty="0" sz="1000" spc="-50">
                <a:latin typeface="Palatino Linotype"/>
                <a:cs typeface="Palatino Linotype"/>
              </a:rPr>
              <a:t>based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deﬁnition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proxim- </a:t>
            </a:r>
            <a:r>
              <a:rPr dirty="0" sz="1000" spc="-45">
                <a:latin typeface="Palatino Linotype"/>
                <a:cs typeface="Palatino Linotype"/>
              </a:rPr>
              <a:t>ity.</a:t>
            </a:r>
            <a:r>
              <a:rPr dirty="0" sz="1000" spc="-20">
                <a:latin typeface="Palatino Linotype"/>
                <a:cs typeface="Palatino Linotype"/>
              </a:rPr>
              <a:t> All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techniques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illustrated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chapter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nevertheless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applicable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well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35">
                <a:latin typeface="Palatino Linotype"/>
                <a:cs typeface="Palatino Linotype"/>
              </a:rPr>
              <a:t>distance-</a:t>
            </a:r>
            <a:r>
              <a:rPr dirty="0" sz="1000" spc="-40">
                <a:latin typeface="Palatino Linotype"/>
                <a:cs typeface="Palatino Linotype"/>
              </a:rPr>
              <a:t>based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weights.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spatial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weights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based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deﬁnitions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distance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not </a:t>
            </a:r>
            <a:r>
              <a:rPr dirty="0" sz="1000" spc="-30">
                <a:latin typeface="Palatino Linotype"/>
                <a:cs typeface="Palatino Linotype"/>
              </a:rPr>
              <a:t>based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geographical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position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but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deﬁned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instead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some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other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kind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space,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like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e.g.,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 </a:t>
            </a:r>
            <a:r>
              <a:rPr dirty="0" sz="1000" spc="-70">
                <a:latin typeface="Palatino Linotype"/>
                <a:cs typeface="Palatino Linotype"/>
              </a:rPr>
              <a:t>where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dimensions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corresponding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some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set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economic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demographic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psychological characteristics.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technical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aspects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do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vary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respect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geo- </a:t>
            </a:r>
            <a:r>
              <a:rPr dirty="0" sz="1000" spc="-35">
                <a:latin typeface="Palatino Linotype"/>
                <a:cs typeface="Palatino Linotype"/>
              </a:rPr>
              <a:t>graphical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distance,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 </a:t>
            </a:r>
            <a:r>
              <a:rPr dirty="0" sz="1000" spc="-35">
                <a:latin typeface="Palatino Linotype"/>
                <a:cs typeface="Palatino Linotype"/>
              </a:rPr>
              <a:t>neighborhood,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 </a:t>
            </a:r>
            <a:r>
              <a:rPr dirty="0" sz="1000" spc="-20">
                <a:latin typeface="Palatino Linotype"/>
                <a:cs typeface="Palatino Linotype"/>
              </a:rPr>
              <a:t>long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fundamental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hypothesis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</a:t>
            </a:r>
            <a:r>
              <a:rPr dirty="0" sz="1000" spc="-35">
                <a:latin typeface="Palatino Linotype"/>
                <a:cs typeface="Palatino Linotype"/>
              </a:rPr>
              <a:t>exogeneity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30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holds.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desirable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feature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geographic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space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 </a:t>
            </a:r>
            <a:r>
              <a:rPr dirty="0" sz="1000" spc="-45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exogenous,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unlike,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e.g.,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bilateral </a:t>
            </a:r>
            <a:r>
              <a:rPr dirty="0" sz="1000" spc="-35">
                <a:latin typeface="Palatino Linotype"/>
                <a:cs typeface="Palatino Linotype"/>
              </a:rPr>
              <a:t>(contemporaneous)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trade-based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weights</a:t>
            </a:r>
            <a:r>
              <a:rPr dirty="0" sz="1000">
                <a:latin typeface="Palatino Linotype"/>
                <a:cs typeface="Palatino Linotype"/>
              </a:rPr>
              <a:t> 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</a:t>
            </a:r>
            <a:r>
              <a:rPr dirty="0" sz="1000">
                <a:latin typeface="Palatino Linotype"/>
                <a:cs typeface="Palatino Linotype"/>
              </a:rPr>
              <a:t> 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international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commerce,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which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would be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inside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same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economic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system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modeled.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190"/>
              </a:lnSpc>
            </a:pP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important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recall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hypothesis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exogenous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time-</a:t>
            </a:r>
            <a:r>
              <a:rPr dirty="0" sz="1000" spc="-20">
                <a:latin typeface="Palatino Linotype"/>
                <a:cs typeface="Palatino Linotype"/>
              </a:rPr>
              <a:t>invariant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4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will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 </a:t>
            </a:r>
            <a:r>
              <a:rPr dirty="0" sz="1000" spc="-40">
                <a:latin typeface="Palatino Linotype"/>
                <a:cs typeface="Palatino Linotype"/>
              </a:rPr>
              <a:t>maintained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throughout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chapter.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Spatial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lags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setting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be </a:t>
            </a:r>
            <a:r>
              <a:rPr dirty="0" sz="1000" spc="-35">
                <a:latin typeface="Palatino Linotype"/>
                <a:cs typeface="Palatino Linotype"/>
              </a:rPr>
              <a:t>written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compactly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750">
              <a:latin typeface="Palatino Linotype"/>
              <a:cs typeface="Palatino Linotype"/>
            </a:endParaRPr>
          </a:p>
          <a:p>
            <a:pPr marL="12700" marR="57785">
              <a:lnSpc>
                <a:spcPct val="103800"/>
              </a:lnSpc>
            </a:pPr>
            <a:r>
              <a:rPr dirty="0" sz="800">
                <a:latin typeface="Palatino Linotype"/>
                <a:cs typeface="Palatino Linotype"/>
              </a:rPr>
              <a:t>4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400">
                <a:latin typeface="Palatino Linotype"/>
                <a:cs typeface="Palatino Linotype"/>
              </a:rPr>
              <a:t>h</a:t>
            </a:r>
            <a:r>
              <a:rPr dirty="0" sz="800" spc="-5">
                <a:latin typeface="Palatino Linotype"/>
                <a:cs typeface="Palatino Linotype"/>
              </a:rPr>
              <a:t>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choice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10">
                <a:latin typeface="Palatino Linotype"/>
                <a:cs typeface="Palatino Linotype"/>
              </a:rPr>
              <a:t> the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contiguity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matrix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one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most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controversial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subjects</a:t>
            </a:r>
            <a:r>
              <a:rPr dirty="0" sz="800" spc="-10">
                <a:latin typeface="Palatino Linotype"/>
                <a:cs typeface="Palatino Linotype"/>
              </a:rPr>
              <a:t> in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spatial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econometrics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(see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Anselin,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1988,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p.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19).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Binary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contiguity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has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advantage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simplicity,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imposing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minimum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priori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structure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and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of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making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interpretation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spatial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lag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straightforward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as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average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value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neighbors;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therefore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(Anselin,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1988,</a:t>
            </a:r>
            <a:endParaRPr sz="800">
              <a:latin typeface="Palatino Linotype"/>
              <a:cs typeface="Palatino Linotype"/>
            </a:endParaRPr>
          </a:p>
          <a:p>
            <a:pPr marL="12700" marR="155575">
              <a:lnSpc>
                <a:spcPct val="103800"/>
              </a:lnSpc>
            </a:pPr>
            <a:r>
              <a:rPr dirty="0" sz="800" spc="-45">
                <a:latin typeface="Palatino Linotype"/>
                <a:cs typeface="Palatino Linotype"/>
              </a:rPr>
              <a:t>p.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21)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it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often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preferred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for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spatial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error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structures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and</a:t>
            </a:r>
            <a:r>
              <a:rPr dirty="0" sz="800" spc="-10">
                <a:latin typeface="Palatino Linotype"/>
                <a:cs typeface="Palatino Linotype"/>
              </a:rPr>
              <a:t> in </a:t>
            </a:r>
            <a:r>
              <a:rPr dirty="0" sz="800" spc="-35">
                <a:latin typeface="Palatino Linotype"/>
                <a:cs typeface="Palatino Linotype"/>
              </a:rPr>
              <a:t>general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where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 </a:t>
            </a:r>
            <a:r>
              <a:rPr dirty="0" sz="800" spc="-25">
                <a:latin typeface="Palatino Linotype"/>
                <a:cs typeface="Palatino Linotype"/>
              </a:rPr>
              <a:t>focus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testing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for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spatial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effects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rather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than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on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precisely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estimating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theoretically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well-</a:t>
            </a:r>
            <a:r>
              <a:rPr dirty="0" sz="800" spc="-35">
                <a:latin typeface="Palatino Linotype"/>
                <a:cs typeface="Palatino Linotype"/>
              </a:rPr>
              <a:t>deﬁned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spatial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process.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81479" y="6323888"/>
            <a:ext cx="4985385" cy="1564640"/>
          </a:xfrm>
          <a:custGeom>
            <a:avLst/>
            <a:gdLst/>
            <a:ahLst/>
            <a:cxnLst/>
            <a:rect l="l" t="t" r="r" b="b"/>
            <a:pathLst>
              <a:path w="4985385" h="1564640">
                <a:moveTo>
                  <a:pt x="4985182" y="1275359"/>
                </a:moveTo>
                <a:lnTo>
                  <a:pt x="0" y="1275359"/>
                </a:lnTo>
                <a:lnTo>
                  <a:pt x="0" y="1412176"/>
                </a:lnTo>
                <a:lnTo>
                  <a:pt x="0" y="1416062"/>
                </a:lnTo>
                <a:lnTo>
                  <a:pt x="0" y="1564424"/>
                </a:lnTo>
                <a:lnTo>
                  <a:pt x="4985182" y="1564424"/>
                </a:lnTo>
                <a:lnTo>
                  <a:pt x="4985182" y="1416062"/>
                </a:lnTo>
                <a:lnTo>
                  <a:pt x="4985182" y="1412176"/>
                </a:lnTo>
                <a:lnTo>
                  <a:pt x="4985182" y="1275359"/>
                </a:lnTo>
                <a:close/>
              </a:path>
              <a:path w="4985385" h="1564640">
                <a:moveTo>
                  <a:pt x="4985182" y="1133627"/>
                </a:moveTo>
                <a:lnTo>
                  <a:pt x="0" y="1133627"/>
                </a:lnTo>
                <a:lnTo>
                  <a:pt x="0" y="1274330"/>
                </a:lnTo>
                <a:lnTo>
                  <a:pt x="4985182" y="1274330"/>
                </a:lnTo>
                <a:lnTo>
                  <a:pt x="4985182" y="1133627"/>
                </a:lnTo>
                <a:close/>
              </a:path>
              <a:path w="4985385" h="1564640">
                <a:moveTo>
                  <a:pt x="4985182" y="991895"/>
                </a:moveTo>
                <a:lnTo>
                  <a:pt x="0" y="991895"/>
                </a:lnTo>
                <a:lnTo>
                  <a:pt x="0" y="1132598"/>
                </a:lnTo>
                <a:lnTo>
                  <a:pt x="4985182" y="1132598"/>
                </a:lnTo>
                <a:lnTo>
                  <a:pt x="4985182" y="991895"/>
                </a:lnTo>
                <a:close/>
              </a:path>
              <a:path w="4985385" h="1564640">
                <a:moveTo>
                  <a:pt x="4985182" y="850277"/>
                </a:moveTo>
                <a:lnTo>
                  <a:pt x="0" y="850277"/>
                </a:lnTo>
                <a:lnTo>
                  <a:pt x="0" y="990981"/>
                </a:lnTo>
                <a:lnTo>
                  <a:pt x="4985182" y="990981"/>
                </a:lnTo>
                <a:lnTo>
                  <a:pt x="4985182" y="850277"/>
                </a:lnTo>
                <a:close/>
              </a:path>
              <a:path w="4985385" h="1564640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1564640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1564640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1564640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1564640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156464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467179" y="607782"/>
            <a:ext cx="5421630" cy="72631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812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Spatial Panels</a:t>
            </a:r>
            <a:r>
              <a:rPr dirty="0" sz="800" spc="26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251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114300" marR="363855" indent="-635">
              <a:lnSpc>
                <a:spcPct val="100000"/>
              </a:lnSpc>
            </a:pP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now</a:t>
            </a:r>
            <a:r>
              <a:rPr dirty="0" sz="1000" spc="-20">
                <a:latin typeface="Palatino Linotype"/>
                <a:cs typeface="Palatino Linotype"/>
              </a:rPr>
              <a:t>-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85" i="1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analo</a:t>
            </a:r>
            <a:r>
              <a:rPr dirty="0" sz="1000" spc="-40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mil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ut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hile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enerally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; </a:t>
            </a:r>
            <a:r>
              <a:rPr dirty="0" sz="1000" spc="-25">
                <a:latin typeface="Palatino Linotype"/>
                <a:cs typeface="Palatino Linotype"/>
              </a:rPr>
              <a:t>hen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(al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hough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al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st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influen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versa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ppl</a:t>
            </a:r>
            <a:r>
              <a:rPr dirty="0" sz="1000" spc="-13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55">
                <a:latin typeface="Palatino Linotype"/>
                <a:cs typeface="Palatino Linotype"/>
              </a:rPr>
              <a:t>usually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ci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nfluen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45">
                <a:latin typeface="Palatino Linotype"/>
                <a:cs typeface="Palatino Linotype"/>
              </a:rPr>
              <a:t>“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arb</a:t>
            </a:r>
            <a:r>
              <a:rPr dirty="0" sz="1000" spc="-25">
                <a:latin typeface="Palatino Linotype"/>
                <a:cs typeface="Palatino Linotype"/>
              </a:rPr>
              <a:t>y</a:t>
            </a:r>
            <a:r>
              <a:rPr dirty="0" sz="1000" spc="-130">
                <a:latin typeface="Palatino Linotype"/>
                <a:cs typeface="Palatino Linotype"/>
              </a:rPr>
              <a:t>”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iv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llo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ag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endogenous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uding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35">
                <a:latin typeface="Palatino Linotype"/>
                <a:cs typeface="Palatino Linotype"/>
              </a:rPr>
              <a:t>ui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ph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hniqu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dina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eneral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d)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ua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der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 marL="114300">
              <a:lnSpc>
                <a:spcPct val="100000"/>
              </a:lnSpc>
              <a:spcBef>
                <a:spcPts val="725"/>
              </a:spcBef>
            </a:pPr>
            <a:r>
              <a:rPr dirty="0" sz="1000" b="1">
                <a:latin typeface="Calibri"/>
                <a:cs typeface="Calibri"/>
              </a:rPr>
              <a:t>10.2.1</a:t>
            </a:r>
            <a:r>
              <a:rPr dirty="0" sz="1000" spc="40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Spatially</a:t>
            </a:r>
            <a:r>
              <a:rPr dirty="0" sz="1000" spc="4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Lagged</a:t>
            </a:r>
            <a:r>
              <a:rPr dirty="0" sz="1000" spc="3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Regressors</a:t>
            </a:r>
            <a:endParaRPr sz="1000">
              <a:latin typeface="Calibri"/>
              <a:cs typeface="Calibri"/>
            </a:endParaRPr>
          </a:p>
          <a:p>
            <a:pPr algn="just" marL="114300" marR="364490">
              <a:lnSpc>
                <a:spcPct val="100000"/>
              </a:lnSpc>
              <a:spcBef>
                <a:spcPts val="600"/>
              </a:spcBef>
            </a:pPr>
            <a:r>
              <a:rPr dirty="0" sz="1000" spc="-35">
                <a:latin typeface="Palatino Linotype"/>
                <a:cs typeface="Palatino Linotype"/>
              </a:rPr>
              <a:t>Suppose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need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account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space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speciﬁcation </a:t>
            </a:r>
            <a:r>
              <a:rPr dirty="0" sz="1000" spc="-10">
                <a:latin typeface="Palatino Linotype"/>
                <a:cs typeface="Palatino Linotype"/>
              </a:rPr>
              <a:t>has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established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either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priori, </a:t>
            </a:r>
            <a:r>
              <a:rPr dirty="0" sz="1000" spc="-20">
                <a:latin typeface="Palatino Linotype"/>
                <a:cs typeface="Palatino Linotype"/>
              </a:rPr>
              <a:t>in the </a:t>
            </a:r>
            <a:r>
              <a:rPr dirty="0" sz="1000" spc="-25">
                <a:latin typeface="Palatino Linotype"/>
                <a:cs typeface="Palatino Linotype"/>
              </a:rPr>
              <a:t>economic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because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spatial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dependence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detected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or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45">
                <a:latin typeface="Palatino Linotype"/>
                <a:cs typeface="Palatino Linotype"/>
              </a:rPr>
              <a:t>residuals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model.</a:t>
            </a:r>
            <a:endParaRPr sz="1000">
              <a:latin typeface="Palatino Linotype"/>
              <a:cs typeface="Palatino Linotype"/>
            </a:endParaRPr>
          </a:p>
          <a:p>
            <a:pPr algn="just" marL="114300" marR="363855" indent="107950">
              <a:lnSpc>
                <a:spcPts val="1200"/>
              </a:lnSpc>
              <a:spcBef>
                <a:spcPts val="35"/>
              </a:spcBef>
            </a:pP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ﬁrst </a:t>
            </a:r>
            <a:r>
              <a:rPr dirty="0" sz="1000" spc="-95">
                <a:latin typeface="Palatino Linotype"/>
                <a:cs typeface="Palatino Linotype"/>
              </a:rPr>
              <a:t>way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consider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influence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neighboring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spatial</a:t>
            </a:r>
            <a:r>
              <a:rPr dirty="0" sz="1000" spc="-10">
                <a:latin typeface="Palatino Linotype"/>
                <a:cs typeface="Palatino Linotype"/>
              </a:rPr>
              <a:t> units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take </a:t>
            </a:r>
            <a:r>
              <a:rPr dirty="0" sz="1000">
                <a:latin typeface="Palatino Linotype"/>
                <a:cs typeface="Palatino Linotype"/>
              </a:rPr>
              <a:t>into</a:t>
            </a:r>
            <a:r>
              <a:rPr dirty="0" sz="1000" spc="-10">
                <a:latin typeface="Palatino Linotype"/>
                <a:cs typeface="Palatino Linotype"/>
              </a:rPr>
              <a:t> account </a:t>
            </a: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lags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explanatory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variables.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economic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meaning</a:t>
            </a:r>
            <a:r>
              <a:rPr dirty="0" sz="1000">
                <a:latin typeface="Palatino Linotype"/>
                <a:cs typeface="Palatino Linotype"/>
              </a:rPr>
              <a:t> 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spatially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lagged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regressors </a:t>
            </a:r>
            <a:r>
              <a:rPr dirty="0" sz="1000" spc="-5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account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explicit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spatial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influences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from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relevant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explanatory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nearby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spatial </a:t>
            </a:r>
            <a:r>
              <a:rPr dirty="0" sz="1000" spc="-25">
                <a:latin typeface="Palatino Linotype"/>
                <a:cs typeface="Palatino Linotype"/>
              </a:rPr>
              <a:t>units.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lags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WX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easily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added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speciﬁcation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provided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was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exogenous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begin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pose</a:t>
            </a:r>
            <a:r>
              <a:rPr dirty="0" sz="1000" spc="-20">
                <a:latin typeface="Palatino Linotype"/>
                <a:cs typeface="Palatino Linotype"/>
              </a:rPr>
              <a:t> no </a:t>
            </a:r>
            <a:r>
              <a:rPr dirty="0" sz="1000" spc="-45">
                <a:latin typeface="Palatino Linotype"/>
                <a:cs typeface="Palatino Linotype"/>
              </a:rPr>
              <a:t>additional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problem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estimation</a:t>
            </a:r>
            <a:r>
              <a:rPr dirty="0" sz="1000" spc="-20">
                <a:latin typeface="Palatino Linotype"/>
                <a:cs typeface="Palatino Linotype"/>
              </a:rPr>
              <a:t> of this </a:t>
            </a:r>
            <a:r>
              <a:rPr dirty="0" sz="1000" spc="-10">
                <a:latin typeface="Palatino Linotype"/>
                <a:cs typeface="Palatino Linotype"/>
              </a:rPr>
              <a:t>model.</a:t>
            </a:r>
            <a:endParaRPr sz="1000">
              <a:latin typeface="Palatino Linotype"/>
              <a:cs typeface="Palatino Linotype"/>
            </a:endParaRPr>
          </a:p>
          <a:p>
            <a:pPr algn="just" marL="222250">
              <a:lnSpc>
                <a:spcPts val="1155"/>
              </a:lnSpc>
            </a:pPr>
            <a:r>
              <a:rPr dirty="0" sz="1000" spc="-55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example</a:t>
            </a:r>
            <a:r>
              <a:rPr dirty="0" sz="1000" spc="-20">
                <a:latin typeface="Palatino Linotype"/>
                <a:cs typeface="Palatino Linotype"/>
              </a:rPr>
              <a:t> of </a:t>
            </a:r>
            <a:r>
              <a:rPr dirty="0" sz="1000" spc="-50">
                <a:latin typeface="Palatino Linotype"/>
                <a:cs typeface="Palatino Linotype"/>
              </a:rPr>
              <a:t>augmenting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spatial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lag,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let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consider</a:t>
            </a:r>
            <a:r>
              <a:rPr dirty="0" sz="1000" spc="-20">
                <a:latin typeface="Palatino Linotype"/>
                <a:cs typeface="Palatino Linotype"/>
              </a:rPr>
              <a:t> the case of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spa-</a:t>
            </a:r>
            <a:endParaRPr sz="1000">
              <a:latin typeface="Palatino Linotype"/>
              <a:cs typeface="Palatino Linotype"/>
            </a:endParaRPr>
          </a:p>
          <a:p>
            <a:pPr algn="just" marL="114300" marR="364490">
              <a:lnSpc>
                <a:spcPct val="100000"/>
              </a:lnSpc>
            </a:pPr>
            <a:r>
              <a:rPr dirty="0" sz="1000" spc="-40">
                <a:latin typeface="Palatino Linotype"/>
                <a:cs typeface="Palatino Linotype"/>
              </a:rPr>
              <a:t>tially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lagged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regressor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representing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(if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4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row-standardized)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the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average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of</a:t>
            </a:r>
            <a:r>
              <a:rPr dirty="0" sz="1000" spc="21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at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neighboring</a:t>
            </a:r>
            <a:r>
              <a:rPr dirty="0" sz="1000" spc="-10" i="1">
                <a:latin typeface="Palatino Linotype"/>
                <a:cs typeface="Palatino Linotype"/>
              </a:rPr>
              <a:t> locations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algn="just" marL="114300">
              <a:lnSpc>
                <a:spcPts val="1200"/>
              </a:lnSpc>
              <a:spcBef>
                <a:spcPts val="5"/>
              </a:spcBef>
            </a:pPr>
            <a:r>
              <a:rPr dirty="0" sz="1000" b="1">
                <a:latin typeface="Times New Roman"/>
                <a:cs typeface="Times New Roman"/>
              </a:rPr>
              <a:t>Evamąle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10.3</a:t>
            </a:r>
            <a:r>
              <a:rPr dirty="0" sz="1000" spc="34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Sąatially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lagged</a:t>
            </a:r>
            <a:r>
              <a:rPr dirty="0" sz="1000" spc="1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evąlanatory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variables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295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Cigarette</a:t>
            </a:r>
            <a:r>
              <a:rPr dirty="0" sz="1000" spc="-330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20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114300" marR="364490">
              <a:lnSpc>
                <a:spcPts val="1200"/>
              </a:lnSpc>
              <a:spcBef>
                <a:spcPts val="35"/>
              </a:spcBef>
            </a:pPr>
            <a:r>
              <a:rPr dirty="0" sz="1000">
                <a:latin typeface="Palatino Linotype"/>
                <a:cs typeface="Palatino Linotype"/>
              </a:rPr>
              <a:t>Baltagi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Griﬃn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(2001)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consider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demand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cigarettes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across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46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states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over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>
                <a:latin typeface="Palatino Linotype"/>
                <a:cs typeface="Palatino Linotype"/>
              </a:rPr>
              <a:t>years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1963-1992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framework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rational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addiction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model.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Next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original </a:t>
            </a:r>
            <a:r>
              <a:rPr dirty="0" sz="1000" spc="-50">
                <a:latin typeface="Palatino Linotype"/>
                <a:cs typeface="Palatino Linotype"/>
              </a:rPr>
              <a:t>dynamic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model,</a:t>
            </a:r>
            <a:r>
              <a:rPr dirty="0" sz="1000" spc="-10">
                <a:latin typeface="Palatino Linotype"/>
                <a:cs typeface="Palatino Linotype"/>
              </a:rPr>
              <a:t> static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versions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have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become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ubiquitous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example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papers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textbooks.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demand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cigarettes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>
                <a:latin typeface="Courier New"/>
                <a:cs typeface="Courier New"/>
              </a:rPr>
              <a:t>sales</a:t>
            </a:r>
            <a:r>
              <a:rPr dirty="0" sz="1000">
                <a:latin typeface="Palatino Linotype"/>
                <a:cs typeface="Palatino Linotype"/>
              </a:rPr>
              <a:t>)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estimated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function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real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per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capita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income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>
                <a:latin typeface="Courier New"/>
                <a:cs typeface="Courier New"/>
              </a:rPr>
              <a:t>ndi/cpi</a:t>
            </a:r>
            <a:r>
              <a:rPr dirty="0" sz="1000">
                <a:latin typeface="Palatino Linotype"/>
                <a:cs typeface="Palatino Linotype"/>
              </a:rPr>
              <a:t>),</a:t>
            </a:r>
            <a:r>
              <a:rPr dirty="0" sz="1000" spc="-10">
                <a:latin typeface="Palatino Linotype"/>
                <a:cs typeface="Palatino Linotype"/>
              </a:rPr>
              <a:t> cigarette </a:t>
            </a:r>
            <a:r>
              <a:rPr dirty="0" sz="1000">
                <a:latin typeface="Palatino Linotype"/>
                <a:cs typeface="Palatino Linotype"/>
              </a:rPr>
              <a:t>price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given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state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>
                <a:latin typeface="Courier New"/>
                <a:cs typeface="Courier New"/>
              </a:rPr>
              <a:t>price</a:t>
            </a:r>
            <a:r>
              <a:rPr dirty="0" sz="1000">
                <a:latin typeface="Palatino Linotype"/>
                <a:cs typeface="Palatino Linotype"/>
              </a:rPr>
              <a:t>),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minimum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price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neighboring </a:t>
            </a:r>
            <a:r>
              <a:rPr dirty="0" sz="1000">
                <a:latin typeface="Palatino Linotype"/>
                <a:cs typeface="Palatino Linotype"/>
              </a:rPr>
              <a:t>states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>
                <a:latin typeface="Courier New"/>
                <a:cs typeface="Courier New"/>
              </a:rPr>
              <a:t>pimin</a:t>
            </a:r>
            <a:r>
              <a:rPr dirty="0" sz="1000">
                <a:latin typeface="Palatino Linotype"/>
                <a:cs typeface="Palatino Linotype"/>
              </a:rPr>
              <a:t>),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last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term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accounting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cross-</a:t>
            </a:r>
            <a:r>
              <a:rPr dirty="0" sz="1000">
                <a:latin typeface="Palatino Linotype"/>
                <a:cs typeface="Palatino Linotype"/>
              </a:rPr>
              <a:t>border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smuggling.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then </a:t>
            </a:r>
            <a:r>
              <a:rPr dirty="0" sz="1000" spc="-30">
                <a:latin typeface="Palatino Linotype"/>
                <a:cs typeface="Palatino Linotype"/>
              </a:rPr>
              <a:t>estimated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by ﬁxed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through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Courier New"/>
                <a:cs typeface="Courier New"/>
              </a:rPr>
              <a:t>plm</a:t>
            </a:r>
            <a:r>
              <a:rPr dirty="0" sz="1000" spc="-55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;</a:t>
            </a:r>
            <a:r>
              <a:rPr dirty="0" sz="1000" spc="-50">
                <a:latin typeface="Palatino Linotype"/>
                <a:cs typeface="Palatino Linotype"/>
              </a:rPr>
              <a:t> we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use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Courier New"/>
                <a:cs typeface="Courier New"/>
              </a:rPr>
              <a:t>coeftest</a:t>
            </a:r>
            <a:r>
              <a:rPr dirty="0" sz="1000" spc="-114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compact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representation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estimation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output.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00">
              <a:latin typeface="Palatino Linotype"/>
              <a:cs typeface="Palatino Linotype"/>
            </a:endParaRPr>
          </a:p>
          <a:p>
            <a:pPr marL="139065" marR="4363085">
              <a:lnSpc>
                <a:spcPct val="116300"/>
              </a:lnSpc>
              <a:spcBef>
                <a:spcPts val="5"/>
              </a:spcBef>
            </a:pPr>
            <a:r>
              <a:rPr dirty="0" sz="800" spc="-10">
                <a:latin typeface="Courier New"/>
                <a:cs typeface="Courier New"/>
              </a:rPr>
              <a:t>library("plm") library("splm")</a:t>
            </a:r>
            <a:endParaRPr sz="800">
              <a:latin typeface="Courier New"/>
              <a:cs typeface="Courier New"/>
            </a:endParaRPr>
          </a:p>
          <a:p>
            <a:pPr marL="1390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data("Cigar",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"plm")</a:t>
            </a:r>
            <a:endParaRPr sz="800">
              <a:latin typeface="Courier New"/>
              <a:cs typeface="Courier New"/>
            </a:endParaRPr>
          </a:p>
          <a:p>
            <a:pPr marL="139065" marR="171767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fm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log(sales)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log(price)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log(pimin)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log(ndi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cpi) </a:t>
            </a:r>
            <a:r>
              <a:rPr dirty="0" sz="800">
                <a:latin typeface="Courier New"/>
                <a:cs typeface="Courier New"/>
              </a:rPr>
              <a:t>femod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plm(fm,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Cigar)</a:t>
            </a:r>
            <a:endParaRPr sz="800">
              <a:latin typeface="Courier New"/>
              <a:cs typeface="Courier New"/>
            </a:endParaRPr>
          </a:p>
          <a:p>
            <a:pPr marL="139065" marR="4241800">
              <a:lnSpc>
                <a:spcPct val="116300"/>
              </a:lnSpc>
            </a:pPr>
            <a:r>
              <a:rPr dirty="0" sz="800" spc="-10">
                <a:latin typeface="Courier New"/>
                <a:cs typeface="Courier New"/>
              </a:rPr>
              <a:t>library("lmtest") coeftest(femod)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1390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Courier New"/>
              <a:cs typeface="Courier New"/>
            </a:endParaRPr>
          </a:p>
          <a:p>
            <a:pPr marL="929005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81479" y="7884426"/>
            <a:ext cx="4985385" cy="424180"/>
          </a:xfrm>
          <a:custGeom>
            <a:avLst/>
            <a:gdLst/>
            <a:ahLst/>
            <a:cxnLst/>
            <a:rect l="l" t="t" r="r" b="b"/>
            <a:pathLst>
              <a:path w="4985385" h="424179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424179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42417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6" name="object 6" descr=""/>
          <p:cNvGraphicFramePr>
            <a:graphicFrameLocks noGrp="1"/>
          </p:cNvGraphicFramePr>
          <p:nvPr/>
        </p:nvGraphicFramePr>
        <p:xfrm>
          <a:off x="581479" y="7902876"/>
          <a:ext cx="3275965" cy="4051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14705"/>
                <a:gridCol w="638175"/>
                <a:gridCol w="607694"/>
                <a:gridCol w="486410"/>
                <a:gridCol w="730885"/>
              </a:tblGrid>
              <a:tr h="121920">
                <a:tc>
                  <a:txBody>
                    <a:bodyPr/>
                    <a:lstStyle/>
                    <a:p>
                      <a:pPr marL="2476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log(price)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-0.7513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0.0462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16.3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&lt;2e-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log(pimin)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0.4946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0.0456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10.8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&lt;2e-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log(ndi/cpi)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441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0.6801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0.0368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18.5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&lt;2e-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16167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252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919219"/>
            <a:ext cx="4985385" cy="42418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--</a:t>
            </a:r>
            <a:r>
              <a:rPr dirty="0" sz="800" spc="-50">
                <a:latin typeface="Courier New"/>
                <a:cs typeface="Courier New"/>
              </a:rPr>
              <a:t>-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Signif.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codes: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0.05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'.'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54826" y="1528652"/>
            <a:ext cx="4960620" cy="784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ural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ag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pimi</a:t>
            </a:r>
            <a:r>
              <a:rPr dirty="0" sz="1000" spc="-5">
                <a:latin typeface="Courier New"/>
                <a:cs typeface="Courier New"/>
              </a:rPr>
              <a:t>n</a:t>
            </a:r>
            <a:r>
              <a:rPr dirty="0" sz="1000" spc="-400">
                <a:latin typeface="Courier New"/>
                <a:cs typeface="Courier New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erage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neigh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5">
                <a:latin typeface="Palatino Linotype"/>
                <a:cs typeface="Palatino Linotype"/>
              </a:rPr>
              <a:t>ggling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ag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pric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315">
                <a:latin typeface="Courier New"/>
                <a:cs typeface="Courier New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bina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uit</a:t>
            </a:r>
            <a:r>
              <a:rPr dirty="0" sz="1000" spc="-114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ow</a:t>
            </a:r>
            <a:r>
              <a:rPr dirty="0" sz="1000" spc="-20">
                <a:latin typeface="Palatino Linotype"/>
                <a:cs typeface="Palatino Linotype"/>
              </a:rPr>
              <a:t>-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du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xa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erage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20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80">
                <a:latin typeface="Palatino Linotype"/>
                <a:cs typeface="Palatino Linotype"/>
              </a:rPr>
              <a:t>ow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sums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567529" y="2468777"/>
            <a:ext cx="4985385" cy="708025"/>
          </a:xfrm>
          <a:custGeom>
            <a:avLst/>
            <a:gdLst/>
            <a:ahLst/>
            <a:cxnLst/>
            <a:rect l="l" t="t" r="r" b="b"/>
            <a:pathLst>
              <a:path w="4985385" h="708025">
                <a:moveTo>
                  <a:pt x="4985182" y="566928"/>
                </a:moveTo>
                <a:lnTo>
                  <a:pt x="0" y="566928"/>
                </a:lnTo>
                <a:lnTo>
                  <a:pt x="0" y="707631"/>
                </a:lnTo>
                <a:lnTo>
                  <a:pt x="4985182" y="707631"/>
                </a:lnTo>
                <a:lnTo>
                  <a:pt x="4985182" y="566928"/>
                </a:lnTo>
                <a:close/>
              </a:path>
              <a:path w="4985385" h="708025">
                <a:moveTo>
                  <a:pt x="4985182" y="425196"/>
                </a:moveTo>
                <a:lnTo>
                  <a:pt x="0" y="425196"/>
                </a:lnTo>
                <a:lnTo>
                  <a:pt x="0" y="565899"/>
                </a:lnTo>
                <a:lnTo>
                  <a:pt x="4985182" y="565899"/>
                </a:lnTo>
                <a:lnTo>
                  <a:pt x="4985182" y="425196"/>
                </a:lnTo>
                <a:close/>
              </a:path>
              <a:path w="4985385" h="708025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70802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70802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580087" y="2430602"/>
            <a:ext cx="2394585" cy="73406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data("usaw46",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"pder")</a:t>
            </a:r>
            <a:endParaRPr sz="800">
              <a:latin typeface="Courier New"/>
              <a:cs typeface="Courier New"/>
            </a:endParaRPr>
          </a:p>
          <a:p>
            <a:pPr marL="12700" marR="65405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wcig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usaw46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apply(usaw46,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1,</a:t>
            </a:r>
            <a:r>
              <a:rPr dirty="0" sz="800" spc="-20">
                <a:latin typeface="Courier New"/>
                <a:cs typeface="Courier New"/>
              </a:rPr>
              <a:t> sum) </a:t>
            </a:r>
            <a:r>
              <a:rPr dirty="0" sz="800" spc="-10">
                <a:latin typeface="Courier New"/>
                <a:cs typeface="Courier New"/>
              </a:rPr>
              <a:t>summary(apply(wcig,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1,</a:t>
            </a:r>
            <a:r>
              <a:rPr dirty="0" sz="800" spc="-10">
                <a:latin typeface="Courier New"/>
                <a:cs typeface="Courier New"/>
              </a:rPr>
              <a:t> sum))</a:t>
            </a:r>
            <a:endParaRPr sz="800">
              <a:latin typeface="Courier New"/>
              <a:cs typeface="Courier New"/>
            </a:endParaRPr>
          </a:p>
          <a:p>
            <a:pPr algn="r" marR="5080">
              <a:lnSpc>
                <a:spcPct val="100000"/>
              </a:lnSpc>
              <a:spcBef>
                <a:spcPts val="85"/>
              </a:spcBef>
              <a:tabLst>
                <a:tab pos="1457325" algn="l"/>
              </a:tabLst>
            </a:pPr>
            <a:r>
              <a:rPr dirty="0" sz="800">
                <a:latin typeface="Courier New"/>
                <a:cs typeface="Courier New"/>
              </a:rPr>
              <a:t>Min.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Qu.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Median</a:t>
            </a:r>
            <a:r>
              <a:rPr dirty="0" sz="800">
                <a:latin typeface="Courier New"/>
                <a:cs typeface="Courier New"/>
              </a:rPr>
              <a:t>	Mean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3rd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Qu.</a:t>
            </a:r>
            <a:endParaRPr sz="800">
              <a:latin typeface="Courier New"/>
              <a:cs typeface="Courier New"/>
            </a:endParaRPr>
          </a:p>
          <a:p>
            <a:pPr algn="r" marR="5080">
              <a:lnSpc>
                <a:spcPct val="100000"/>
              </a:lnSpc>
              <a:spcBef>
                <a:spcPts val="155"/>
              </a:spcBef>
              <a:tabLst>
                <a:tab pos="485775" algn="l"/>
                <a:tab pos="971550" algn="l"/>
                <a:tab pos="1457325" algn="l"/>
                <a:tab pos="1943100" algn="l"/>
              </a:tabLst>
            </a:pPr>
            <a:r>
              <a:rPr dirty="0" sz="800" spc="-50">
                <a:latin typeface="Courier New"/>
                <a:cs typeface="Courier New"/>
              </a:rPr>
              <a:t>1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50">
                <a:latin typeface="Courier New"/>
                <a:cs typeface="Courier New"/>
              </a:rPr>
              <a:t>1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50">
                <a:latin typeface="Courier New"/>
                <a:cs typeface="Courier New"/>
              </a:rPr>
              <a:t>1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50">
                <a:latin typeface="Courier New"/>
                <a:cs typeface="Courier New"/>
              </a:rPr>
              <a:t>1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50">
                <a:latin typeface="Courier New"/>
                <a:cs typeface="Courier New"/>
              </a:rPr>
              <a:t>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191887" y="2855569"/>
            <a:ext cx="268605" cy="30924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254"/>
              </a:spcBef>
            </a:pPr>
            <a:r>
              <a:rPr dirty="0" sz="800" spc="-20">
                <a:latin typeface="Courier New"/>
                <a:cs typeface="Courier New"/>
              </a:rPr>
              <a:t>Max.</a:t>
            </a:r>
            <a:endParaRPr sz="800">
              <a:latin typeface="Courier New"/>
              <a:cs typeface="Courier New"/>
            </a:endParaRPr>
          </a:p>
          <a:p>
            <a:pPr algn="r" marR="5080">
              <a:lnSpc>
                <a:spcPct val="100000"/>
              </a:lnSpc>
              <a:spcBef>
                <a:spcPts val="155"/>
              </a:spcBef>
            </a:pPr>
            <a:r>
              <a:rPr dirty="0" sz="800" spc="-5">
                <a:latin typeface="Courier New"/>
                <a:cs typeface="Courier New"/>
              </a:rPr>
              <a:t>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417" y="3361686"/>
            <a:ext cx="5011420" cy="10883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tin</a:t>
            </a:r>
            <a:r>
              <a:rPr dirty="0" sz="1000" spc="-1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onst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W</a:t>
            </a:r>
            <a:r>
              <a:rPr dirty="0" sz="1000" spc="25" i="1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tin</a:t>
            </a:r>
            <a:r>
              <a:rPr dirty="0" sz="1000" spc="-1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ultipli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qui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14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k-d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agonal </a:t>
            </a:r>
            <a:r>
              <a:rPr dirty="0" sz="1000" spc="-40">
                <a:latin typeface="Palatino Linotype"/>
                <a:cs typeface="Palatino Linotype"/>
              </a:rPr>
              <a:t>neigh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baseline="-21367" sz="975" spc="30" i="1">
                <a:latin typeface="Palatino Linotype"/>
                <a:cs typeface="Palatino Linotype"/>
              </a:rPr>
              <a:t>N</a:t>
            </a:r>
            <a:r>
              <a:rPr dirty="0" baseline="-21367" sz="975" spc="7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89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7" i="1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)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ble.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Remem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de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state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year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20">
                <a:latin typeface="Palatino Linotype"/>
                <a:cs typeface="Palatino Linotype"/>
              </a:rPr>
              <a:t>rst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eing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80">
                <a:latin typeface="Palatino Linotype"/>
                <a:cs typeface="Palatino Linotype"/>
              </a:rPr>
              <a:t>“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95">
                <a:latin typeface="Palatino Linotype"/>
                <a:cs typeface="Palatino Linotype"/>
              </a:rPr>
              <a:t>ow”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nd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ma</a:t>
            </a:r>
            <a:r>
              <a:rPr dirty="0" sz="1000" spc="-40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py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Cigar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5">
                <a:latin typeface="Palatino Linotype"/>
                <a:cs typeface="Palatino Linotype"/>
              </a:rPr>
              <a:t>tra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pric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140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ag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ough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ltipli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7" i="1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55">
                <a:latin typeface="Palatino Linotype"/>
                <a:cs typeface="Palatino Linotype"/>
              </a:rPr>
              <a:t>adding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7532" y="4605610"/>
            <a:ext cx="4985385" cy="42418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cig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0">
                <a:latin typeface="Courier New"/>
                <a:cs typeface="Courier New"/>
              </a:rPr>
              <a:t> Cigar[order(Cigar$year, Cigar$state),]</a:t>
            </a:r>
            <a:endParaRPr sz="800">
              <a:latin typeface="Courier New"/>
              <a:cs typeface="Courier New"/>
            </a:endParaRPr>
          </a:p>
          <a:p>
            <a:pPr marL="24765" marR="203708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wp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kronecker(diag(1,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30),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wcig)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%*%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cig$price </a:t>
            </a:r>
            <a:r>
              <a:rPr dirty="0" sz="800">
                <a:latin typeface="Courier New"/>
                <a:cs typeface="Courier New"/>
              </a:rPr>
              <a:t>Cigar$wp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wp[order(cig$state,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cig$year)]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662841" y="5215055"/>
            <a:ext cx="39649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or,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much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faster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although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less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intuitive,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reversing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Kronecker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product: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67532" y="5547899"/>
            <a:ext cx="4985385" cy="14097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Cigar$wp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kronecker(wcig,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diag(1,30))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%*%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Cigar$price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567529" y="6358635"/>
            <a:ext cx="4985385" cy="998219"/>
          </a:xfrm>
          <a:custGeom>
            <a:avLst/>
            <a:gdLst/>
            <a:ahLst/>
            <a:cxnLst/>
            <a:rect l="l" t="t" r="r" b="b"/>
            <a:pathLst>
              <a:path w="4985385" h="998220">
                <a:moveTo>
                  <a:pt x="4985182" y="708545"/>
                </a:moveTo>
                <a:lnTo>
                  <a:pt x="0" y="708545"/>
                </a:lnTo>
                <a:lnTo>
                  <a:pt x="0" y="845362"/>
                </a:lnTo>
                <a:lnTo>
                  <a:pt x="0" y="849249"/>
                </a:lnTo>
                <a:lnTo>
                  <a:pt x="0" y="997623"/>
                </a:lnTo>
                <a:lnTo>
                  <a:pt x="4985182" y="997623"/>
                </a:lnTo>
                <a:lnTo>
                  <a:pt x="4985182" y="849249"/>
                </a:lnTo>
                <a:lnTo>
                  <a:pt x="4985182" y="845362"/>
                </a:lnTo>
                <a:lnTo>
                  <a:pt x="4985182" y="708545"/>
                </a:lnTo>
                <a:close/>
              </a:path>
              <a:path w="4985385" h="998220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998220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998220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998220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99822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554822" y="5874000"/>
            <a:ext cx="4959985" cy="1464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80">
                <a:latin typeface="Palatino Linotype"/>
                <a:cs typeface="Palatino Linotype"/>
              </a:rPr>
              <a:t>Now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wp</a:t>
            </a:r>
            <a:r>
              <a:rPr dirty="0" sz="1000" spc="-395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regular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regressor,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add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speciﬁcation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lieu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Courier New"/>
                <a:cs typeface="Courier New"/>
              </a:rPr>
              <a:t>pimin</a:t>
            </a:r>
            <a:r>
              <a:rPr dirty="0" sz="1000" spc="-20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redoing </a:t>
            </a:r>
            <a:r>
              <a:rPr dirty="0" sz="1000" spc="-45">
                <a:latin typeface="Palatino Linotype"/>
                <a:cs typeface="Palatino Linotype"/>
              </a:rPr>
              <a:t>all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previous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steps,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alternative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appreciate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difference: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00">
              <a:latin typeface="Palatino Linotype"/>
              <a:cs typeface="Palatino Linotype"/>
            </a:endParaRPr>
          </a:p>
          <a:p>
            <a:pPr marL="37465" marR="2208530">
              <a:lnSpc>
                <a:spcPct val="116300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fm2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update(fm,.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>
                <a:latin typeface="Courier New"/>
                <a:cs typeface="Courier New"/>
              </a:rPr>
              <a:t>.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log(pimin)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log(wp)) </a:t>
            </a:r>
            <a:r>
              <a:rPr dirty="0" sz="800">
                <a:latin typeface="Courier New"/>
                <a:cs typeface="Courier New"/>
              </a:rPr>
              <a:t>femod2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plm(fm2,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Cigar)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coeftest(femod2)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Courier New"/>
              <a:cs typeface="Courier New"/>
            </a:endParaRPr>
          </a:p>
          <a:p>
            <a:pPr marL="827405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567529" y="7352359"/>
            <a:ext cx="4985385" cy="849630"/>
          </a:xfrm>
          <a:custGeom>
            <a:avLst/>
            <a:gdLst/>
            <a:ahLst/>
            <a:cxnLst/>
            <a:rect l="l" t="t" r="r" b="b"/>
            <a:pathLst>
              <a:path w="4985385" h="849629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849629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849629">
                <a:moveTo>
                  <a:pt x="4985182" y="425196"/>
                </a:moveTo>
                <a:lnTo>
                  <a:pt x="0" y="425196"/>
                </a:lnTo>
                <a:lnTo>
                  <a:pt x="0" y="565899"/>
                </a:lnTo>
                <a:lnTo>
                  <a:pt x="4985182" y="565899"/>
                </a:lnTo>
                <a:lnTo>
                  <a:pt x="4985182" y="425196"/>
                </a:lnTo>
                <a:close/>
              </a:path>
              <a:path w="4985385" h="849629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849629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84962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6" name="object 16" descr=""/>
          <p:cNvGraphicFramePr>
            <a:graphicFrameLocks noGrp="1"/>
          </p:cNvGraphicFramePr>
          <p:nvPr/>
        </p:nvGraphicFramePr>
        <p:xfrm>
          <a:off x="567532" y="7350870"/>
          <a:ext cx="3276600" cy="8496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75665"/>
                <a:gridCol w="577215"/>
                <a:gridCol w="607694"/>
                <a:gridCol w="486410"/>
                <a:gridCol w="730885"/>
              </a:tblGrid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log(price)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-0.8292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0.0528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15.7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&lt;2e-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log(ndi/cpi)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0.6294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0.0371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17.0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&lt;2e-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log(wp)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0.5874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0.0537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10.9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&lt;2e-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283210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0.001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>
                        <a:lnSpc>
                          <a:spcPct val="10000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'**'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0.01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5080">
                    <a:solidFill>
                      <a:srgbClr val="DCDDDE"/>
                    </a:solidFill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29845">
                        <a:lnSpc>
                          <a:spcPct val="10000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'*'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'.'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0.1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508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</p:spTree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74" y="607782"/>
            <a:ext cx="5243830" cy="7435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Spatial Panels</a:t>
            </a:r>
            <a:r>
              <a:rPr dirty="0" sz="800" spc="26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253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12700" marR="288290" indent="107950">
              <a:lnSpc>
                <a:spcPct val="100000"/>
              </a:lnSpc>
            </a:pPr>
            <a:r>
              <a:rPr dirty="0" sz="1000" spc="-5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dious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sla</a:t>
            </a:r>
            <a:r>
              <a:rPr dirty="0" sz="1000" spc="-5">
                <a:latin typeface="Courier New"/>
                <a:cs typeface="Courier New"/>
              </a:rPr>
              <a:t>g</a:t>
            </a:r>
            <a:r>
              <a:rPr dirty="0" sz="1000" spc="-235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d,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ding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pserie</a:t>
            </a:r>
            <a:r>
              <a:rPr dirty="0" sz="1000" spc="-5">
                <a:latin typeface="Courier New"/>
                <a:cs typeface="Courier New"/>
              </a:rPr>
              <a:t>s</a:t>
            </a:r>
            <a:r>
              <a:rPr dirty="0" sz="1000" spc="-380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40">
                <a:latin typeface="Palatino Linotype"/>
                <a:cs typeface="Palatino Linotype"/>
              </a:rPr>
              <a:t>imity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qui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ale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list</a:t>
            </a:r>
            <a:r>
              <a:rPr dirty="0" sz="1000" spc="-5">
                <a:latin typeface="Courier New"/>
                <a:cs typeface="Courier New"/>
              </a:rPr>
              <a:t>w</a:t>
            </a:r>
            <a:r>
              <a:rPr dirty="0" sz="1000" spc="-380">
                <a:latin typeface="Courier New"/>
                <a:cs typeface="Courier New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ob</a:t>
            </a:r>
            <a:r>
              <a:rPr dirty="0" sz="1000" spc="-5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de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sla</a:t>
            </a:r>
            <a:r>
              <a:rPr dirty="0" sz="1000" spc="-5">
                <a:latin typeface="Courier New"/>
                <a:cs typeface="Courier New"/>
              </a:rPr>
              <a:t>g</a:t>
            </a:r>
            <a:r>
              <a:rPr dirty="0" sz="1000" spc="-380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loy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81479" y="1562157"/>
            <a:ext cx="4985385" cy="42418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lwcig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mat2listw(wcig)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fm3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update(fm,.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>
                <a:latin typeface="Courier New"/>
                <a:cs typeface="Courier New"/>
              </a:rPr>
              <a:t>.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log(pimin)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</a:t>
            </a:r>
            <a:endParaRPr sz="800">
              <a:latin typeface="Courier New"/>
              <a:cs typeface="Courier New"/>
            </a:endParaRPr>
          </a:p>
          <a:p>
            <a:pPr marL="123952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log(slag(price,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listw=lwcig)))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68775" y="2171589"/>
            <a:ext cx="4960620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somewhat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cumbersome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syntax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deriving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from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need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specify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3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avoided,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e.g., </a:t>
            </a:r>
            <a:r>
              <a:rPr dirty="0" sz="1000" spc="-55">
                <a:latin typeface="Palatino Linotype"/>
                <a:cs typeface="Palatino Linotype"/>
              </a:rPr>
              <a:t>deﬁning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 </a:t>
            </a:r>
            <a:r>
              <a:rPr dirty="0" sz="1000" spc="-45">
                <a:latin typeface="Palatino Linotype"/>
                <a:cs typeface="Palatino Linotype"/>
              </a:rPr>
              <a:t>small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convenience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where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given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matrix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 </a:t>
            </a:r>
            <a:r>
              <a:rPr dirty="0" sz="1000" spc="-50">
                <a:latin typeface="Palatino Linotype"/>
                <a:cs typeface="Palatino Linotype"/>
              </a:rPr>
              <a:t>hardwired,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follows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(the </a:t>
            </a:r>
            <a:r>
              <a:rPr dirty="0" sz="1000" spc="-40">
                <a:latin typeface="Palatino Linotype"/>
                <a:cs typeface="Palatino Linotype"/>
              </a:rPr>
              <a:t>output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same):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81479" y="2863576"/>
            <a:ext cx="4985385" cy="28257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wx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function(x)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slag(x,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listw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lwcig)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fm3.alt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update(fm,.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>
                <a:latin typeface="Courier New"/>
                <a:cs typeface="Courier New"/>
              </a:rPr>
              <a:t>.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log(pimin)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log(wx(price)))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30677" y="3331391"/>
            <a:ext cx="5036820" cy="50050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3815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turns</a:t>
            </a:r>
            <a:r>
              <a:rPr dirty="0" sz="1000" spc="-20">
                <a:latin typeface="Palatino Linotype"/>
                <a:cs typeface="Palatino Linotype"/>
              </a:rPr>
              <a:t> out,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substituting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minimum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price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neighboring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states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average</a:t>
            </a:r>
            <a:r>
              <a:rPr dirty="0" sz="1000" spc="-10">
                <a:latin typeface="Palatino Linotype"/>
                <a:cs typeface="Palatino Linotype"/>
              </a:rPr>
              <a:t> price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neighbors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little</a:t>
            </a:r>
            <a:r>
              <a:rPr dirty="0" sz="1000" spc="-20">
                <a:latin typeface="Palatino Linotype"/>
                <a:cs typeface="Palatino Linotype"/>
              </a:rPr>
              <a:t> effect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 the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results.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65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10.2.2</a:t>
            </a:r>
            <a:r>
              <a:rPr dirty="0" sz="1000" spc="44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Spatially</a:t>
            </a:r>
            <a:r>
              <a:rPr dirty="0" sz="1000" spc="6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Lagged</a:t>
            </a:r>
            <a:r>
              <a:rPr dirty="0" sz="1000" spc="5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Dependent</a:t>
            </a:r>
            <a:r>
              <a:rPr dirty="0" sz="1000" spc="5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Variables</a:t>
            </a:r>
            <a:endParaRPr sz="1000">
              <a:latin typeface="Calibri"/>
              <a:cs typeface="Calibri"/>
            </a:endParaRPr>
          </a:p>
          <a:p>
            <a:pPr algn="just" marL="50800" marR="43180">
              <a:lnSpc>
                <a:spcPct val="100000"/>
              </a:lnSpc>
              <a:spcBef>
                <a:spcPts val="600"/>
              </a:spcBef>
            </a:pP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hou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blem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or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onom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5">
                <a:latin typeface="Palatino Linotype"/>
                <a:cs typeface="Palatino Linotype"/>
              </a:rPr>
              <a:t>c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sion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ble.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en: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760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390" i="1">
                <a:latin typeface="Meiryo"/>
                <a:cs typeface="Meiryo"/>
              </a:rPr>
              <a:t/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232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sz="1000" spc="-65" i="1">
                <a:latin typeface="Palatino Linotype"/>
                <a:cs typeface="Palatino Linotype"/>
              </a:rPr>
              <a:t>y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Z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algn="just" marL="50800" marR="43180">
              <a:lnSpc>
                <a:spcPct val="100000"/>
              </a:lnSpc>
              <a:spcBef>
                <a:spcPts val="765"/>
              </a:spcBef>
            </a:pPr>
            <a:r>
              <a:rPr dirty="0" sz="1000" spc="-35">
                <a:latin typeface="Palatino Linotype"/>
                <a:cs typeface="Palatino Linotype"/>
              </a:rPr>
              <a:t>where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77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8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spatial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weights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matrix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known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constants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whose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diagonal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elements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zero,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-100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corresponding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spatial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parameter.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ct val="100000"/>
              </a:lnSpc>
            </a:pP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all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s</a:t>
            </a:r>
            <a:r>
              <a:rPr dirty="0" sz="1000" spc="30" i="1">
                <a:latin typeface="Palatino Linotype"/>
                <a:cs typeface="Palatino Linotype"/>
              </a:rPr>
              <a:t>p</a:t>
            </a:r>
            <a:r>
              <a:rPr dirty="0" sz="1000" spc="30" i="1">
                <a:latin typeface="Palatino Linotype"/>
                <a:cs typeface="Palatino Linotype"/>
              </a:rPr>
              <a:t>at</a:t>
            </a:r>
            <a:r>
              <a:rPr dirty="0" sz="1000" spc="30" i="1">
                <a:latin typeface="Palatino Linotype"/>
                <a:cs typeface="Palatino Linotype"/>
              </a:rPr>
              <a:t>i</a:t>
            </a:r>
            <a:r>
              <a:rPr dirty="0" sz="1000" spc="75" i="1">
                <a:latin typeface="Palatino Linotype"/>
                <a:cs typeface="Palatino Linotype"/>
              </a:rPr>
              <a:t>a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10" i="1">
                <a:latin typeface="Palatino Linotype"/>
                <a:cs typeface="Palatino Linotype"/>
              </a:rPr>
              <a:t>l</a:t>
            </a:r>
            <a:r>
              <a:rPr dirty="0" sz="1000" spc="75" i="1">
                <a:latin typeface="Palatino Linotype"/>
                <a:cs typeface="Palatino Linotype"/>
              </a:rPr>
              <a:t>a</a:t>
            </a:r>
            <a:r>
              <a:rPr dirty="0" sz="1000" spc="-85" i="1">
                <a:latin typeface="Palatino Linotype"/>
                <a:cs typeface="Palatino Linotype"/>
              </a:rPr>
              <a:t>g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25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14">
                <a:latin typeface="Palatino Linotype"/>
                <a:cs typeface="Palatino Linotype"/>
              </a:rPr>
              <a:t>w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55">
                <a:latin typeface="Palatino Linotype"/>
                <a:cs typeface="Palatino Linotype"/>
              </a:rPr>
              <a:t>when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ver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15" i="1">
                <a:latin typeface="Palatino Linotype"/>
                <a:cs typeface="Palatino Linotype"/>
              </a:rPr>
              <a:t>outcome</a:t>
            </a:r>
            <a:r>
              <a:rPr dirty="0" sz="1000" spc="-7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influen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15" i="1">
                <a:latin typeface="Palatino Linotype"/>
                <a:cs typeface="Palatino Linotype"/>
              </a:rPr>
              <a:t>outcom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35" i="1">
                <a:latin typeface="Palatino Linotype"/>
                <a:cs typeface="Palatino Linotype"/>
              </a:rPr>
              <a:t>s</a:t>
            </a:r>
            <a:r>
              <a:rPr dirty="0" sz="1000" spc="-7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neigh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ng </a:t>
            </a:r>
            <a:r>
              <a:rPr dirty="0" sz="1000" spc="-30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e.</a:t>
            </a:r>
            <a:r>
              <a:rPr dirty="0" sz="1000" spc="-3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ading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unit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itive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ct val="100000"/>
              </a:lnSpc>
              <a:spcBef>
                <a:spcPts val="5"/>
              </a:spcBef>
            </a:pPr>
            <a:r>
              <a:rPr dirty="0" sz="1000" spc="-35">
                <a:latin typeface="Palatino Linotype"/>
                <a:cs typeface="Palatino Linotype"/>
              </a:rPr>
              <a:t>Ano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</a:t>
            </a:r>
            <a:r>
              <a:rPr dirty="0" sz="1000" spc="-9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hin</a:t>
            </a:r>
            <a:r>
              <a:rPr dirty="0" sz="1000" spc="5">
                <a:latin typeface="Palatino Linotype"/>
                <a:cs typeface="Palatino Linotype"/>
              </a:rPr>
              <a:t>-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tr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ra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e.</a:t>
            </a:r>
            <a:r>
              <a:rPr dirty="0" sz="1000" spc="-3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neigh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hin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ame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anz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2006).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ig</a:t>
            </a:r>
            <a:r>
              <a:rPr dirty="0" sz="1000" spc="-6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sitive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tion.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mic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nomic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tin</a:t>
            </a:r>
            <a:r>
              <a:rPr dirty="0" sz="1000" spc="-1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ag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ould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sitive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py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io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when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e.</a:t>
            </a:r>
            <a:r>
              <a:rPr dirty="0" sz="1000" spc="-3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85">
                <a:latin typeface="Palatino Linotype"/>
                <a:cs typeface="Palatino Linotype"/>
              </a:rPr>
              <a:t>u</a:t>
            </a:r>
            <a:r>
              <a:rPr dirty="0" sz="1000" spc="-7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mi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 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ra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ensity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neigh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llow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ui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ive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ag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ins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ad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iding: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ad</a:t>
            </a:r>
            <a:r>
              <a:rPr dirty="0" sz="1000" spc="-6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age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neigh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rs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ough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ome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45">
                <a:latin typeface="Palatino Linotype"/>
                <a:cs typeface="Palatino Linotype"/>
              </a:rPr>
              <a:t>ind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nalit</a:t>
            </a:r>
            <a:r>
              <a:rPr dirty="0" sz="1000" spc="-10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ower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 </a:t>
            </a:r>
            <a:r>
              <a:rPr dirty="0" sz="1000" spc="-45">
                <a:latin typeface="Palatino Linotype"/>
                <a:cs typeface="Palatino Linotype"/>
              </a:rPr>
              <a:t>ma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training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nion,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train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sily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ders </a:t>
            </a:r>
            <a:r>
              <a:rPr dirty="0" sz="1000" spc="-15">
                <a:latin typeface="Palatino Linotype"/>
                <a:cs typeface="Palatino Linotype"/>
              </a:rPr>
              <a:t>(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ranz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2008).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ct val="100000"/>
              </a:lnSpc>
              <a:spcBef>
                <a:spcPts val="10"/>
              </a:spcBef>
            </a:pPr>
            <a:r>
              <a:rPr dirty="0" sz="1000" spc="-30">
                <a:latin typeface="Palatino Linotype"/>
                <a:cs typeface="Palatino Linotype"/>
              </a:rPr>
              <a:t>Spatial-lag-type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dependence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evocatively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termed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“substantial”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(Franzese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Hays, </a:t>
            </a:r>
            <a:r>
              <a:rPr dirty="0" sz="1000">
                <a:latin typeface="Palatino Linotype"/>
                <a:cs typeface="Palatino Linotype"/>
              </a:rPr>
              <a:t>2007)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opposed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spatial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dependence,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which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same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context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described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 </a:t>
            </a:r>
            <a:r>
              <a:rPr dirty="0" sz="1000" spc="-50">
                <a:latin typeface="Palatino Linotype"/>
                <a:cs typeface="Palatino Linotype"/>
              </a:rPr>
              <a:t>“nuisance,”</a:t>
            </a:r>
            <a:r>
              <a:rPr dirty="0" sz="1000">
                <a:latin typeface="Palatino Linotype"/>
                <a:cs typeface="Palatino Linotype"/>
              </a:rPr>
              <a:t> to be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controlled</a:t>
            </a:r>
            <a:r>
              <a:rPr dirty="0" sz="1000">
                <a:latin typeface="Palatino Linotype"/>
                <a:cs typeface="Palatino Linotype"/>
              </a:rPr>
              <a:t> 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sake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precision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 </a:t>
            </a:r>
            <a:r>
              <a:rPr dirty="0" sz="1000" spc="-20">
                <a:latin typeface="Palatino Linotype"/>
                <a:cs typeface="Palatino Linotype"/>
              </a:rPr>
              <a:t>estimation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but </a:t>
            </a:r>
            <a:r>
              <a:rPr dirty="0" sz="1000" spc="-40">
                <a:latin typeface="Palatino Linotype"/>
                <a:cs typeface="Palatino Linotype"/>
              </a:rPr>
              <a:t>devoid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</a:t>
            </a:r>
            <a:r>
              <a:rPr dirty="0" sz="1000" spc="-10">
                <a:latin typeface="Palatino Linotype"/>
                <a:cs typeface="Palatino Linotype"/>
              </a:rPr>
              <a:t>theoretical </a:t>
            </a:r>
            <a:r>
              <a:rPr dirty="0" sz="1000" spc="-45">
                <a:latin typeface="Palatino Linotype"/>
                <a:cs typeface="Palatino Linotype"/>
              </a:rPr>
              <a:t>meaning.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necessarily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true,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as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spatial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error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dependence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have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substantial</a:t>
            </a:r>
            <a:r>
              <a:rPr dirty="0" sz="1000" spc="-10">
                <a:latin typeface="Palatino Linotype"/>
                <a:cs typeface="Palatino Linotype"/>
              </a:rPr>
              <a:t> meaning </a:t>
            </a:r>
            <a:r>
              <a:rPr dirty="0" sz="1000">
                <a:latin typeface="Palatino Linotype"/>
                <a:cs typeface="Palatino Linotype"/>
              </a:rPr>
              <a:t>too,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example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context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economic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shock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diffusion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(see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e.g.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Holly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al.,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2010),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subject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50">
                <a:latin typeface="Palatino Linotype"/>
                <a:cs typeface="Palatino Linotype"/>
              </a:rPr>
              <a:t>analysis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own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right.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33264" y="607782"/>
            <a:ext cx="5345430" cy="46107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254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334010" marR="68580" indent="107950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spatial</a:t>
            </a:r>
            <a:r>
              <a:rPr dirty="0" sz="1000">
                <a:latin typeface="Palatino Linotype"/>
                <a:cs typeface="Palatino Linotype"/>
              </a:rPr>
              <a:t> lag </a:t>
            </a:r>
            <a:r>
              <a:rPr dirty="0" sz="1000" spc="-10">
                <a:latin typeface="Palatino Linotype"/>
                <a:cs typeface="Palatino Linotype"/>
              </a:rPr>
              <a:t>process,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 by </a:t>
            </a:r>
            <a:r>
              <a:rPr dirty="0" sz="1000" spc="-10">
                <a:latin typeface="Palatino Linotype"/>
                <a:cs typeface="Palatino Linotype"/>
              </a:rPr>
              <a:t>extension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spatial</a:t>
            </a:r>
            <a:r>
              <a:rPr dirty="0" sz="1000">
                <a:latin typeface="Palatino Linotype"/>
                <a:cs typeface="Palatino Linotype"/>
              </a:rPr>
              <a:t> lag </a:t>
            </a:r>
            <a:r>
              <a:rPr dirty="0" sz="1000" spc="-10">
                <a:latin typeface="Palatino Linotype"/>
                <a:cs typeface="Palatino Linotype"/>
              </a:rPr>
              <a:t>plus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regressors,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 </a:t>
            </a:r>
            <a:r>
              <a:rPr dirty="0" sz="1000" spc="-60">
                <a:latin typeface="Palatino Linotype"/>
                <a:cs typeface="Palatino Linotype"/>
              </a:rPr>
              <a:t>universally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known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60">
                <a:latin typeface="Palatino Linotype"/>
                <a:cs typeface="Palatino Linotype"/>
              </a:rPr>
              <a:t>by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acronym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50" b="1">
                <a:latin typeface="Cambria"/>
                <a:cs typeface="Cambria"/>
              </a:rPr>
              <a:t>sar</a:t>
            </a:r>
            <a:r>
              <a:rPr dirty="0" sz="1000" spc="50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“spatially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autoregressive.”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235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5" i="1">
                <a:latin typeface="Palatino Linotype"/>
                <a:cs typeface="Palatino Linotype"/>
              </a:rPr>
              <a:t>Wy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term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is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inherently </a:t>
            </a:r>
            <a:r>
              <a:rPr dirty="0" sz="1000" spc="-45">
                <a:latin typeface="Palatino Linotype"/>
                <a:cs typeface="Palatino Linotype"/>
              </a:rPr>
              <a:t>endogenous;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reduced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form,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becomes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nonlinear:</a:t>
            </a:r>
            <a:endParaRPr sz="1000">
              <a:latin typeface="Palatino Linotype"/>
              <a:cs typeface="Palatino Linotype"/>
            </a:endParaRPr>
          </a:p>
          <a:p>
            <a:pPr marL="681990">
              <a:lnSpc>
                <a:spcPct val="100000"/>
              </a:lnSpc>
              <a:spcBef>
                <a:spcPts val="680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32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235" i="1">
                <a:latin typeface="Meiryo"/>
                <a:cs typeface="Meiryo"/>
              </a:rPr>
              <a:t/>
            </a:r>
            <a:r>
              <a:rPr dirty="0" sz="1000" spc="-235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baseline="34188" sz="975" spc="120">
                <a:latin typeface="Cambria"/>
                <a:cs typeface="Cambria"/>
              </a:rPr>
              <a:t>−</a:t>
            </a:r>
            <a:r>
              <a:rPr dirty="0" baseline="34188" sz="975" spc="52">
                <a:latin typeface="Palatino Linotype"/>
                <a:cs typeface="Palatino Linotype"/>
              </a:rPr>
              <a:t>1</a:t>
            </a:r>
            <a:r>
              <a:rPr dirty="0" sz="1000" spc="-35">
                <a:latin typeface="Cambria"/>
                <a:cs typeface="Cambria"/>
              </a:rPr>
              <a:t>[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-535" i="1">
                <a:latin typeface="Meiryo"/>
                <a:cs typeface="Meiryo"/>
              </a:rPr>
              <a:t/>
            </a:r>
            <a:r>
              <a:rPr dirty="0" sz="1000" spc="-5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285" i="1">
                <a:latin typeface="Meiryo"/>
                <a:cs typeface="Meiryo"/>
              </a:rPr>
              <a:t/>
            </a:r>
            <a:r>
              <a:rPr dirty="0" sz="1000" spc="65">
                <a:latin typeface="Cambria"/>
                <a:cs typeface="Cambria"/>
              </a:rPr>
              <a:t>]</a:t>
            </a:r>
            <a:endParaRPr sz="1000">
              <a:latin typeface="Cambria"/>
              <a:cs typeface="Cambria"/>
            </a:endParaRPr>
          </a:p>
          <a:p>
            <a:pPr algn="just" marL="334010" marR="68580">
              <a:lnSpc>
                <a:spcPct val="100000"/>
              </a:lnSpc>
              <a:spcBef>
                <a:spcPts val="675"/>
              </a:spcBef>
            </a:pP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xi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200" b="1">
                <a:latin typeface="Cambria"/>
                <a:cs typeface="Cambria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all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nly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45">
                <a:latin typeface="Palatino Linotype"/>
                <a:cs typeface="Palatino Linotype"/>
              </a:rPr>
              <a:t>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-</a:t>
            </a:r>
            <a:r>
              <a:rPr dirty="0" sz="1000" spc="2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all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80">
                <a:latin typeface="Palatino Linotype"/>
                <a:cs typeface="Palatino Linotype"/>
              </a:rPr>
              <a:t>“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-270">
                <a:latin typeface="Palatino Linotype"/>
                <a:cs typeface="Palatino Linotype"/>
              </a:rPr>
              <a:t>”.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50">
              <a:latin typeface="Palatino Linotype"/>
              <a:cs typeface="Palatino Linotype"/>
            </a:endParaRPr>
          </a:p>
          <a:p>
            <a:pPr lvl="3" marL="833755" indent="-500380">
              <a:lnSpc>
                <a:spcPct val="100000"/>
              </a:lnSpc>
              <a:buAutoNum type="arabicPeriod"/>
              <a:tabLst>
                <a:tab pos="834390" algn="l"/>
              </a:tabLst>
            </a:pPr>
            <a:r>
              <a:rPr dirty="0" sz="900" b="1">
                <a:latin typeface="Calibri"/>
                <a:cs typeface="Calibri"/>
              </a:rPr>
              <a:t>Spatial</a:t>
            </a:r>
            <a:r>
              <a:rPr dirty="0" sz="900" spc="75" b="1">
                <a:latin typeface="Calibri"/>
                <a:cs typeface="Calibri"/>
              </a:rPr>
              <a:t> </a:t>
            </a:r>
            <a:r>
              <a:rPr dirty="0" sz="600" spc="-25" b="1">
                <a:latin typeface="Calibri"/>
                <a:cs typeface="Calibri"/>
              </a:rPr>
              <a:t>OLS</a:t>
            </a:r>
            <a:endParaRPr sz="600">
              <a:latin typeface="Calibri"/>
              <a:cs typeface="Calibri"/>
            </a:endParaRPr>
          </a:p>
          <a:p>
            <a:pPr algn="just" marL="334010" marR="68580">
              <a:lnSpc>
                <a:spcPct val="100000"/>
              </a:lnSpc>
              <a:spcBef>
                <a:spcPts val="20"/>
              </a:spcBef>
            </a:pPr>
            <a:r>
              <a:rPr dirty="0" sz="1000" spc="-45">
                <a:latin typeface="Palatino Linotype"/>
                <a:cs typeface="Palatino Linotype"/>
              </a:rPr>
              <a:t>Ordinary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least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squares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consistent,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under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usual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exogeneity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conditions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X</a:t>
            </a:r>
            <a:r>
              <a:rPr dirty="0" sz="1000" spc="-50">
                <a:latin typeface="Palatino Linotype"/>
                <a:cs typeface="Palatino Linotype"/>
              </a:rPr>
              <a:t>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 </a:t>
            </a:r>
            <a:r>
              <a:rPr dirty="0" sz="1000" spc="-45">
                <a:latin typeface="Palatino Linotype"/>
                <a:cs typeface="Palatino Linotype"/>
              </a:rPr>
              <a:t>models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spatially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lagged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regressors,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which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also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eﬃcient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provided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stan- </a:t>
            </a:r>
            <a:r>
              <a:rPr dirty="0" sz="1000" spc="-70">
                <a:latin typeface="Palatino Linotype"/>
                <a:cs typeface="Palatino Linotype"/>
              </a:rPr>
              <a:t>dard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hypotheses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homoscedasticity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incorrelation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hold;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fact,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adding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WX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may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eliminate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terms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effectively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make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eﬃcient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Even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20">
                <a:latin typeface="Palatino Linotype"/>
                <a:cs typeface="Palatino Linotype"/>
              </a:rPr>
              <a:t>the case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spatial</a:t>
            </a:r>
            <a:r>
              <a:rPr dirty="0" sz="1000" spc="-20">
                <a:latin typeface="Palatino Linotype"/>
                <a:cs typeface="Palatino Linotype"/>
              </a:rPr>
              <a:t> error </a:t>
            </a:r>
            <a:r>
              <a:rPr dirty="0" sz="1000" spc="-40">
                <a:latin typeface="Palatino Linotype"/>
                <a:cs typeface="Palatino Linotype"/>
              </a:rPr>
              <a:t>model,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remain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consistent,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although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ineﬃcient,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20" i="1">
                <a:latin typeface="Meiryo"/>
                <a:cs typeface="Meiryo"/>
              </a:rPr>
              <a:t/>
            </a:r>
            <a:r>
              <a:rPr dirty="0" sz="1000" spc="-32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334010" marR="68580" indent="107950">
              <a:lnSpc>
                <a:spcPts val="1200"/>
              </a:lnSpc>
              <a:spcBef>
                <a:spcPts val="35"/>
              </a:spcBef>
            </a:pP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20">
                <a:latin typeface="Palatino Linotype"/>
                <a:cs typeface="Palatino Linotype"/>
              </a:rPr>
              <a:t>rst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45">
                <a:latin typeface="Palatino Linotype"/>
                <a:cs typeface="Palatino Linotype"/>
              </a:rPr>
              <a:t>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200" b="1">
                <a:latin typeface="Cambria"/>
                <a:cs typeface="Cambria"/>
              </a:rPr>
              <a:t>l</a:t>
            </a:r>
            <a:r>
              <a:rPr dirty="0" sz="1000" b="1">
                <a:latin typeface="Cambria"/>
                <a:cs typeface="Cambria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b="1">
                <a:latin typeface="Cambria"/>
                <a:cs typeface="Cambria"/>
              </a:rPr>
              <a:t> 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blem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ll, </a:t>
            </a:r>
            <a:r>
              <a:rPr dirty="0" sz="1000" spc="-95">
                <a:latin typeface="Palatino Linotype"/>
                <a:cs typeface="Palatino Linotype"/>
              </a:rPr>
              <a:t>d</a:t>
            </a:r>
            <a:r>
              <a:rPr dirty="0" sz="1000" spc="-8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namic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s),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-</a:t>
            </a:r>
            <a:r>
              <a:rPr dirty="0" sz="1000" spc="2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all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s</a:t>
            </a:r>
            <a:r>
              <a:rPr dirty="0" sz="1000" spc="30" i="1">
                <a:latin typeface="Palatino Linotype"/>
                <a:cs typeface="Palatino Linotype"/>
              </a:rPr>
              <a:t>p</a:t>
            </a:r>
            <a:r>
              <a:rPr dirty="0" sz="1000" spc="30" i="1">
                <a:latin typeface="Palatino Linotype"/>
                <a:cs typeface="Palatino Linotype"/>
              </a:rPr>
              <a:t>at</a:t>
            </a:r>
            <a:r>
              <a:rPr dirty="0" sz="1000" spc="30" i="1">
                <a:latin typeface="Palatino Linotype"/>
                <a:cs typeface="Palatino Linotype"/>
              </a:rPr>
              <a:t>i</a:t>
            </a:r>
            <a:r>
              <a:rPr dirty="0" sz="1000" spc="75" i="1">
                <a:latin typeface="Palatino Linotype"/>
                <a:cs typeface="Palatino Linotype"/>
              </a:rPr>
              <a:t>a</a:t>
            </a:r>
            <a:r>
              <a:rPr dirty="0" sz="1000" spc="-5" i="1">
                <a:latin typeface="Palatino Linotype"/>
                <a:cs typeface="Palatino Linotype"/>
              </a:rPr>
              <a:t>l</a:t>
            </a:r>
            <a:r>
              <a:rPr dirty="0" sz="1000" spc="15" i="1">
                <a:latin typeface="Palatino Linotype"/>
                <a:cs typeface="Palatino Linotype"/>
              </a:rPr>
              <a:t>-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adv</a:t>
            </a:r>
            <a:r>
              <a:rPr dirty="0" sz="1000" spc="-5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adding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ag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 i="1">
                <a:latin typeface="Palatino Linotype"/>
                <a:cs typeface="Palatino Linotype"/>
              </a:rPr>
              <a:t>W</a:t>
            </a:r>
            <a:r>
              <a:rPr dirty="0" sz="1000" spc="-20" i="1">
                <a:latin typeface="Palatino Linotype"/>
                <a:cs typeface="Palatino Linotype"/>
              </a:rPr>
              <a:t>y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ig</a:t>
            </a:r>
            <a:r>
              <a:rPr dirty="0" sz="1000" spc="-6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t-hand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ide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lution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not </a:t>
            </a:r>
            <a:r>
              <a:rPr dirty="0" sz="1000" spc="-75">
                <a:latin typeface="Palatino Linotype"/>
                <a:cs typeface="Palatino Linotype"/>
              </a:rPr>
              <a:t>ad</a:t>
            </a:r>
            <a:r>
              <a:rPr dirty="0" sz="1000" spc="-6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5" i="1">
                <a:latin typeface="Palatino Linotype"/>
                <a:cs typeface="Palatino Linotype"/>
              </a:rPr>
              <a:t>W</a:t>
            </a:r>
            <a:r>
              <a:rPr dirty="0" sz="1000" spc="-20" i="1">
                <a:latin typeface="Palatino Linotype"/>
                <a:cs typeface="Palatino Linotype"/>
              </a:rPr>
              <a:t>y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endogenous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Palatino Linotype"/>
                <a:cs typeface="Palatino Linotype"/>
              </a:rPr>
              <a:t>y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udi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ho</a:t>
            </a:r>
            <a:r>
              <a:rPr dirty="0" sz="1000" spc="-7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how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ma</a:t>
            </a:r>
            <a:r>
              <a:rPr dirty="0" sz="1000" spc="-4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ude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limi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al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ld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oi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ma</a:t>
            </a:r>
            <a:r>
              <a:rPr dirty="0" sz="1000" spc="-40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ionally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lution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tiv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tin</a:t>
            </a:r>
            <a:r>
              <a:rPr dirty="0" sz="1000" spc="-35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ranz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2007).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00">
              <a:latin typeface="Palatino Linotype"/>
              <a:cs typeface="Palatino Linotype"/>
            </a:endParaRPr>
          </a:p>
          <a:p>
            <a:pPr lvl="3" marL="833755" indent="-500380">
              <a:lnSpc>
                <a:spcPct val="100000"/>
              </a:lnSpc>
              <a:buSzPct val="150000"/>
              <a:buAutoNum type="arabicPeriod" startAt="2"/>
              <a:tabLst>
                <a:tab pos="834390" algn="l"/>
              </a:tabLst>
            </a:pPr>
            <a:r>
              <a:rPr dirty="0" sz="600" b="1">
                <a:latin typeface="Calibri"/>
                <a:cs typeface="Calibri"/>
              </a:rPr>
              <a:t>ML</a:t>
            </a:r>
            <a:r>
              <a:rPr dirty="0" sz="600" spc="114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Estimation</a:t>
            </a:r>
            <a:r>
              <a:rPr dirty="0" sz="900" spc="4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of</a:t>
            </a:r>
            <a:r>
              <a:rPr dirty="0" sz="900" spc="4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the</a:t>
            </a:r>
            <a:r>
              <a:rPr dirty="0" sz="900" spc="45" b="1">
                <a:latin typeface="Calibri"/>
                <a:cs typeface="Calibri"/>
              </a:rPr>
              <a:t> </a:t>
            </a:r>
            <a:r>
              <a:rPr dirty="0" sz="600" b="1">
                <a:latin typeface="Calibri"/>
                <a:cs typeface="Calibri"/>
              </a:rPr>
              <a:t>SAR</a:t>
            </a:r>
            <a:r>
              <a:rPr dirty="0" sz="600" spc="110" b="1">
                <a:latin typeface="Calibri"/>
                <a:cs typeface="Calibri"/>
              </a:rPr>
              <a:t> </a:t>
            </a:r>
            <a:r>
              <a:rPr dirty="0" sz="900" spc="-20" b="1">
                <a:latin typeface="Calibri"/>
                <a:cs typeface="Calibri"/>
              </a:rPr>
              <a:t>Model</a:t>
            </a:r>
            <a:endParaRPr sz="900">
              <a:latin typeface="Calibri"/>
              <a:cs typeface="Calibri"/>
            </a:endParaRPr>
          </a:p>
          <a:p>
            <a:pPr algn="just" marL="334010" marR="68580">
              <a:lnSpc>
                <a:spcPct val="100000"/>
              </a:lnSpc>
              <a:spcBef>
                <a:spcPts val="20"/>
              </a:spcBef>
            </a:pP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3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-50" i="1">
                <a:latin typeface="Meiryo"/>
                <a:cs typeface="Meiryo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.i.d.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mal,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200" b="1">
                <a:latin typeface="Cambria"/>
                <a:cs typeface="Cambria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ss</a:t>
            </a:r>
            <a:r>
              <a:rPr dirty="0" sz="1000" spc="35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Z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-3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enoting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A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40" i="1">
                <a:latin typeface="Palatino Linotype"/>
                <a:cs typeface="Palatino Linotype"/>
              </a:rPr>
              <a:t>A</a:t>
            </a:r>
            <a:r>
              <a:rPr dirty="0" sz="1000" spc="-45" i="1">
                <a:latin typeface="Palatino Linotype"/>
                <a:cs typeface="Palatino Linotype"/>
              </a:rPr>
              <a:t>y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40" i="1">
                <a:latin typeface="Palatino Linotype"/>
                <a:cs typeface="Palatino Linotype"/>
              </a:rPr>
              <a:t>A</a:t>
            </a:r>
            <a:r>
              <a:rPr dirty="0" sz="1000" spc="-45" i="1">
                <a:latin typeface="Palatino Linotype"/>
                <a:cs typeface="Palatino Linotype"/>
              </a:rPr>
              <a:t>y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sz="1000" spc="-495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ss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lih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qui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adding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35">
                <a:latin typeface="Palatino Linotype"/>
                <a:cs typeface="Palatino Linotype"/>
              </a:rPr>
              <a:t>J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rans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i.e.,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ina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5" i="1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25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355816" y="5250720"/>
            <a:ext cx="118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02729" y="5324102"/>
            <a:ext cx="12344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0579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=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90">
                <a:latin typeface="Palatino Linotype"/>
                <a:cs typeface="Palatino Linotype"/>
              </a:rPr>
              <a:t>ln</a:t>
            </a:r>
            <a:r>
              <a:rPr dirty="0" sz="1000" spc="-90">
                <a:latin typeface="Cambria"/>
                <a:cs typeface="Cambria"/>
              </a:rPr>
              <a:t>(</a:t>
            </a:r>
            <a:r>
              <a:rPr dirty="0" sz="1000" spc="-90">
                <a:latin typeface="Palatino Linotype"/>
                <a:cs typeface="Palatino Linotype"/>
              </a:rPr>
              <a:t>2</a:t>
            </a:r>
            <a:r>
              <a:rPr dirty="0" sz="1000" spc="-90" i="1">
                <a:latin typeface="Meiryo"/>
                <a:cs typeface="Meiryo"/>
              </a:rPr>
              <a:t/>
            </a:r>
            <a:r>
              <a:rPr dirty="0" sz="1000" spc="-90">
                <a:latin typeface="Cambria"/>
                <a:cs typeface="Cambria"/>
              </a:rPr>
              <a:t>)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ln</a:t>
            </a:r>
            <a:r>
              <a:rPr dirty="0" sz="1000" spc="-25" i="1">
                <a:latin typeface="Meiryo"/>
                <a:cs typeface="Meiryo"/>
              </a:rPr>
              <a:t>|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376075" y="5412681"/>
            <a:ext cx="1108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31875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2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370341" y="5291837"/>
            <a:ext cx="273050" cy="12827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969"/>
              </a:lnSpc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sz="1000" spc="335">
                <a:latin typeface="Palatino Linotype"/>
                <a:cs typeface="Palatino Linotype"/>
              </a:rPr>
              <a:t> </a:t>
            </a:r>
            <a:r>
              <a:rPr dirty="0" baseline="-17094" sz="975" spc="-75" i="1">
                <a:latin typeface="Meiryo"/>
                <a:cs typeface="Meiryo"/>
              </a:rPr>
              <a:t>⊤</a:t>
            </a:r>
            <a:endParaRPr baseline="-17094" sz="975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111375" y="5324104"/>
            <a:ext cx="5676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95" i="1">
                <a:latin typeface="Palatino Linotype"/>
                <a:cs typeface="Palatino Linotype"/>
              </a:rPr>
              <a:t>A</a:t>
            </a:r>
            <a:r>
              <a:rPr dirty="0" sz="1000" spc="-95" i="1">
                <a:latin typeface="Meiryo"/>
                <a:cs typeface="Meiryo"/>
              </a:rPr>
              <a:t>|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260">
                <a:latin typeface="Cambria"/>
                <a:cs typeface="Cambria"/>
              </a:rPr>
              <a:t> 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10" i="1">
                <a:latin typeface="Meiryo"/>
                <a:cs typeface="Meiryo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567532" y="7900482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491306" y="5596017"/>
            <a:ext cx="5087620" cy="27355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76200" marR="6858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optim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70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optim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str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e-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minal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(1988).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e-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95" b="1">
                <a:latin typeface="Cambria"/>
                <a:cs typeface="Cambria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oling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hout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j</a:t>
            </a:r>
            <a:r>
              <a:rPr dirty="0" sz="1000" spc="-3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</a:t>
            </a:r>
            <a:r>
              <a:rPr dirty="0" sz="1000" spc="-40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5" i="1">
                <a:latin typeface="Palatino Linotype"/>
                <a:cs typeface="Palatino Linotype"/>
              </a:rPr>
              <a:t>N</a:t>
            </a:r>
            <a:r>
              <a:rPr dirty="0" sz="1000" spc="-15" i="1">
                <a:latin typeface="Palatino Linotype"/>
                <a:cs typeface="Palatino Linotype"/>
              </a:rPr>
              <a:t>T</a:t>
            </a:r>
            <a:r>
              <a:rPr dirty="0" sz="1000" spc="9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7" i="1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2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25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 spc="-50" i="1">
                <a:latin typeface="Palatino Linotype"/>
                <a:cs typeface="Palatino Linotype"/>
              </a:rPr>
              <a:t>A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baseline="-21367" sz="975" spc="30" i="1">
                <a:latin typeface="Palatino Linotype"/>
                <a:cs typeface="Palatino Linotype"/>
              </a:rPr>
              <a:t>N</a:t>
            </a:r>
            <a:r>
              <a:rPr dirty="0" baseline="-21367" sz="975" spc="7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7" i="1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at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lagsarl</a:t>
            </a:r>
            <a:r>
              <a:rPr dirty="0" sz="1000" spc="-5">
                <a:latin typeface="Courier New"/>
                <a:cs typeface="Courier New"/>
              </a:rPr>
              <a:t>m</a:t>
            </a:r>
            <a:r>
              <a:rPr dirty="0" sz="1000" spc="-33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45">
                <a:latin typeface="Palatino Linotype"/>
                <a:cs typeface="Palatino Linotype"/>
              </a:rPr>
              <a:t>age </a:t>
            </a:r>
            <a:r>
              <a:rPr dirty="0" sz="1000" spc="-35" b="1">
                <a:latin typeface="Cambria"/>
                <a:cs typeface="Cambria"/>
              </a:rPr>
              <a:t>s</a:t>
            </a:r>
            <a:r>
              <a:rPr dirty="0" sz="1000" spc="-30" b="1">
                <a:latin typeface="Cambria"/>
                <a:cs typeface="Cambria"/>
              </a:rPr>
              <a:t>p</a:t>
            </a:r>
            <a:r>
              <a:rPr dirty="0" sz="1000" spc="-35" b="1">
                <a:latin typeface="Cambria"/>
                <a:cs typeface="Cambria"/>
              </a:rPr>
              <a:t>dep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al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ys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tional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ons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ciﬁc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ai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 algn="just" marL="76200">
              <a:lnSpc>
                <a:spcPts val="1200"/>
              </a:lnSpc>
            </a:pPr>
            <a:r>
              <a:rPr dirty="0" sz="1000" spc="-20" b="1">
                <a:latin typeface="Cambria"/>
                <a:cs typeface="Cambria"/>
              </a:rPr>
              <a:t>Example </a:t>
            </a:r>
            <a:r>
              <a:rPr dirty="0" sz="1000" b="1">
                <a:latin typeface="Cambria"/>
                <a:cs typeface="Cambria"/>
              </a:rPr>
              <a:t>10.4</a:t>
            </a:r>
            <a:r>
              <a:rPr dirty="0" sz="1000" spc="254" b="1">
                <a:latin typeface="Cambria"/>
                <a:cs typeface="Cambria"/>
              </a:rPr>
              <a:t>  </a:t>
            </a:r>
            <a:r>
              <a:rPr dirty="0" sz="1000" spc="-20" b="1">
                <a:latin typeface="Cambria"/>
                <a:cs typeface="Cambria"/>
              </a:rPr>
              <a:t>Spatial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10" b="1">
                <a:latin typeface="Cambria"/>
                <a:cs typeface="Cambria"/>
              </a:rPr>
              <a:t>lag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20" b="1">
                <a:latin typeface="Cambria"/>
                <a:cs typeface="Cambria"/>
              </a:rPr>
              <a:t>model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204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HousePricesUS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76200" marR="68580" indent="-635">
              <a:lnSpc>
                <a:spcPts val="1200"/>
              </a:lnSpc>
              <a:spcBef>
                <a:spcPts val="40"/>
              </a:spcBef>
            </a:pP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olly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2010),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-3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de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idua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nfluen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mm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-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rs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pt)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idua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11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baseline="29914" sz="975" spc="15">
                <a:latin typeface="Palatino Linotype"/>
                <a:cs typeface="Palatino Linotype"/>
              </a:rPr>
              <a:t>5</a:t>
            </a:r>
            <a:r>
              <a:rPr dirty="0" baseline="29914" sz="975">
                <a:latin typeface="Palatino Linotype"/>
                <a:cs typeface="Palatino Linotype"/>
              </a:rPr>
              <a:t> </a:t>
            </a:r>
            <a:r>
              <a:rPr dirty="0" baseline="29914" sz="975" spc="82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ommon-</a:t>
            </a:r>
            <a:r>
              <a:rPr dirty="0" sz="1000" spc="-1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or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sting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le),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additional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ad</a:t>
            </a:r>
            <a:r>
              <a:rPr dirty="0" sz="1000" spc="-6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plici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ting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ssive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su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ensity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76200" marR="353060">
              <a:lnSpc>
                <a:spcPct val="103800"/>
              </a:lnSpc>
            </a:pPr>
            <a:r>
              <a:rPr dirty="0" sz="800">
                <a:latin typeface="Palatino Linotype"/>
                <a:cs typeface="Palatino Linotype"/>
              </a:rPr>
              <a:t>5</a:t>
            </a:r>
            <a:r>
              <a:rPr dirty="0" sz="800" spc="220">
                <a:latin typeface="Palatino Linotype"/>
                <a:cs typeface="Palatino Linotype"/>
              </a:rPr>
              <a:t> </a:t>
            </a:r>
            <a:r>
              <a:rPr dirty="0" sz="800" spc="400">
                <a:latin typeface="Palatino Linotype"/>
                <a:cs typeface="Palatino Linotype"/>
              </a:rPr>
              <a:t>h</a:t>
            </a:r>
            <a:r>
              <a:rPr dirty="0" sz="800" spc="-5">
                <a:latin typeface="Palatino Linotype"/>
                <a:cs typeface="Palatino Linotype"/>
              </a:rPr>
              <a:t>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authors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follow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slightly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different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procedure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than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70">
                <a:latin typeface="Palatino Linotype"/>
                <a:cs typeface="Palatino Linotype"/>
              </a:rPr>
              <a:t>we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do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here,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explicitly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estimating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out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common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factors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through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principal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components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procedure: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see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>
                <a:latin typeface="Calibri"/>
                <a:cs typeface="Calibri"/>
              </a:rPr>
              <a:t>R</a:t>
            </a:r>
            <a:r>
              <a:rPr dirty="0" sz="800" spc="15">
                <a:latin typeface="Calibri"/>
                <a:cs typeface="Calibri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replication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in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Millo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(2015).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400">
                <a:latin typeface="Palatino Linotype"/>
                <a:cs typeface="Palatino Linotype"/>
              </a:rPr>
              <a:t>h</a:t>
            </a:r>
            <a:r>
              <a:rPr dirty="0" sz="800" spc="-5">
                <a:latin typeface="Palatino Linotype"/>
                <a:cs typeface="Palatino Linotype"/>
              </a:rPr>
              <a:t>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end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result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nevertheless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remarkably</a:t>
            </a:r>
            <a:r>
              <a:rPr dirty="0" sz="800" spc="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similar.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78" y="607782"/>
            <a:ext cx="5243830" cy="10471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Spatial Panels</a:t>
            </a:r>
            <a:r>
              <a:rPr dirty="0" sz="800" spc="26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255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12700" marR="288290" indent="107950">
              <a:lnSpc>
                <a:spcPct val="100000"/>
              </a:lnSpc>
            </a:pPr>
            <a:r>
              <a:rPr dirty="0" sz="1000" spc="270">
                <a:latin typeface="Palatino Linotype"/>
                <a:cs typeface="Palatino Linotype"/>
              </a:rPr>
              <a:t>h</a:t>
            </a:r>
            <a:r>
              <a:rPr dirty="0" sz="1000" spc="225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c</a:t>
            </a:r>
            <a:r>
              <a:rPr dirty="0" sz="1000" spc="125" b="1">
                <a:latin typeface="Cambria"/>
                <a:cs typeface="Cambria"/>
              </a:rPr>
              <a:t>c</a:t>
            </a:r>
            <a:r>
              <a:rPr dirty="0" sz="1000" spc="5" b="1">
                <a:latin typeface="Cambria"/>
                <a:cs typeface="Cambria"/>
              </a:rPr>
              <a:t>e</a:t>
            </a:r>
            <a:r>
              <a:rPr dirty="0" sz="1000" spc="-5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pm</a:t>
            </a:r>
            <a:r>
              <a:rPr dirty="0" sz="1000" spc="-5">
                <a:latin typeface="Courier New"/>
                <a:cs typeface="Courier New"/>
              </a:rPr>
              <a:t>g</a:t>
            </a:r>
            <a:r>
              <a:rPr dirty="0" sz="1000" spc="-434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ui</a:t>
            </a:r>
            <a:r>
              <a:rPr dirty="0" sz="1000" spc="-6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14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pcc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pseries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rame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p</a:t>
            </a:r>
            <a:r>
              <a:rPr dirty="0" sz="1000" spc="-10" b="1">
                <a:latin typeface="Cambria"/>
                <a:cs typeface="Cambria"/>
              </a:rPr>
              <a:t>l</a:t>
            </a:r>
            <a:r>
              <a:rPr dirty="0" sz="1000" spc="-25" b="1">
                <a:latin typeface="Cambria"/>
                <a:cs typeface="Cambria"/>
              </a:rPr>
              <a:t>m</a:t>
            </a:r>
            <a:r>
              <a:rPr dirty="0" sz="1000" spc="15">
                <a:latin typeface="Palatino Linotype"/>
                <a:cs typeface="Palatino Linotype"/>
              </a:rPr>
              <a:t>-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nd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hem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ip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eir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ibu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ough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as.numeric.pseries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sprem</a:t>
            </a:r>
            <a:r>
              <a:rPr dirty="0" sz="1000" spc="-5">
                <a:latin typeface="Courier New"/>
                <a:cs typeface="Courier New"/>
              </a:rPr>
              <a:t>l</a:t>
            </a:r>
            <a:r>
              <a:rPr dirty="0" sz="1000" spc="-50">
                <a:latin typeface="Courier New"/>
                <a:cs typeface="Courier New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g </a:t>
            </a:r>
            <a:r>
              <a:rPr dirty="0" sz="1000" spc="-10">
                <a:latin typeface="Courier New"/>
                <a:cs typeface="Courier New"/>
              </a:rPr>
              <a:t>lag</a:t>
            </a:r>
            <a:r>
              <a:rPr dirty="0" sz="1000" spc="120">
                <a:latin typeface="Cambria"/>
                <a:cs typeface="Cambria"/>
              </a:rPr>
              <a:t>=</a:t>
            </a:r>
            <a:r>
              <a:rPr dirty="0" sz="1000" spc="-10">
                <a:latin typeface="Courier New"/>
                <a:cs typeface="Courier New"/>
              </a:rPr>
              <a:t>TRU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error</a:t>
            </a:r>
            <a:r>
              <a:rPr dirty="0" sz="1000" spc="-5">
                <a:latin typeface="Courier New"/>
                <a:cs typeface="Courier New"/>
              </a:rPr>
              <a:t>s</a:t>
            </a:r>
            <a:r>
              <a:rPr dirty="0" sz="1000" spc="120">
                <a:latin typeface="Cambria"/>
                <a:cs typeface="Cambria"/>
              </a:rPr>
              <a:t>=</a:t>
            </a:r>
            <a:r>
              <a:rPr dirty="0" sz="1000" spc="-10">
                <a:latin typeface="Courier New"/>
                <a:cs typeface="Courier New"/>
              </a:rPr>
              <a:t>’ols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hout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81479" y="1789601"/>
            <a:ext cx="4985385" cy="99314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e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0">
                <a:latin typeface="Courier New"/>
                <a:cs typeface="Courier New"/>
              </a:rPr>
              <a:t> resid(ccemgmod)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edat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data.frame(ind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attr(e,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"index")[[1]],</a:t>
            </a:r>
            <a:endParaRPr sz="800">
              <a:latin typeface="Courier New"/>
              <a:cs typeface="Courier New"/>
            </a:endParaRPr>
          </a:p>
          <a:p>
            <a:pPr marL="117919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tind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attr(e,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"index")[[2]],</a:t>
            </a:r>
            <a:r>
              <a:rPr dirty="0" sz="800" spc="409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as.numeric(e))</a:t>
            </a:r>
            <a:endParaRPr sz="800">
              <a:latin typeface="Courier New"/>
              <a:cs typeface="Courier New"/>
            </a:endParaRPr>
          </a:p>
          <a:p>
            <a:pPr marL="24765" marR="24193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sarmod.e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spreml(e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1,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edat,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usaw49,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TRUE,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errors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"ols") summary(sarmod.e)$ARCoefTable</a:t>
            </a:r>
            <a:endParaRPr sz="800">
              <a:latin typeface="Courier New"/>
              <a:cs typeface="Courier New"/>
            </a:endParaRPr>
          </a:p>
          <a:p>
            <a:pPr marL="24765" marR="2219325" indent="424815">
              <a:lnSpc>
                <a:spcPct val="116799"/>
              </a:lnSpc>
              <a:spcBef>
                <a:spcPts val="5"/>
              </a:spcBef>
              <a:tabLst>
                <a:tab pos="571500" algn="l"/>
                <a:tab pos="1179195" algn="l"/>
                <a:tab pos="1847214" algn="l"/>
                <a:tab pos="2272030" algn="l"/>
              </a:tabLst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t-value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Pr(&gt;|t|) lambda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0.6498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0.02037</a:t>
            </a:r>
            <a:r>
              <a:rPr dirty="0" sz="800">
                <a:latin typeface="Courier New"/>
                <a:cs typeface="Courier New"/>
              </a:rPr>
              <a:t>	31.9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2.685e-</a:t>
            </a:r>
            <a:r>
              <a:rPr dirty="0" sz="800" spc="-25">
                <a:latin typeface="Courier New"/>
                <a:cs typeface="Courier New"/>
              </a:rPr>
              <a:t>223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81479" y="3583545"/>
            <a:ext cx="4985385" cy="849630"/>
          </a:xfrm>
          <a:custGeom>
            <a:avLst/>
            <a:gdLst/>
            <a:ahLst/>
            <a:cxnLst/>
            <a:rect l="l" t="t" r="r" b="b"/>
            <a:pathLst>
              <a:path w="4985385" h="849629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849629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849629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849629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849629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84962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568779" y="2967694"/>
            <a:ext cx="4960620" cy="14535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spatial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(defactored)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residuals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65%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statistically </a:t>
            </a:r>
            <a:r>
              <a:rPr dirty="0" sz="1000" spc="-35">
                <a:latin typeface="Palatino Linotype"/>
                <a:cs typeface="Palatino Linotype"/>
              </a:rPr>
              <a:t>signiﬁcant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any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conﬁdence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level.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simpler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spatial-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easily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with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help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slag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function: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00">
              <a:latin typeface="Palatino Linotype"/>
              <a:cs typeface="Palatino Linotype"/>
            </a:endParaRPr>
          </a:p>
          <a:p>
            <a:pPr marL="37465">
              <a:lnSpc>
                <a:spcPct val="100000"/>
              </a:lnSpc>
              <a:spcBef>
                <a:spcPts val="5"/>
              </a:spcBef>
            </a:pPr>
            <a:r>
              <a:rPr dirty="0" sz="800" spc="-10">
                <a:latin typeface="Courier New"/>
                <a:cs typeface="Courier New"/>
              </a:rPr>
              <a:t>library("lmtest")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coeftest(plm(e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slag(e,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listw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usaw49)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edat,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"p"))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149542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value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581479" y="4433703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606854" y="4415687"/>
            <a:ext cx="14097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ourier New"/>
                <a:cs typeface="Courier New"/>
              </a:rPr>
              <a:t>slag(e,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listw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usaw49)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854065" y="4415687"/>
            <a:ext cx="8629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  <a:tabLst>
                <a:tab pos="607060" algn="l"/>
              </a:tabLst>
            </a:pPr>
            <a:r>
              <a:rPr dirty="0" sz="800" spc="-10">
                <a:latin typeface="Courier New"/>
                <a:cs typeface="Courier New"/>
              </a:rPr>
              <a:t>0.0251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35.2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581479" y="4570640"/>
            <a:ext cx="4985385" cy="289560"/>
          </a:xfrm>
          <a:custGeom>
            <a:avLst/>
            <a:gdLst/>
            <a:ahLst/>
            <a:cxnLst/>
            <a:rect l="l" t="t" r="r" b="b"/>
            <a:pathLst>
              <a:path w="4985385" h="289560">
                <a:moveTo>
                  <a:pt x="4985182" y="0"/>
                </a:moveTo>
                <a:lnTo>
                  <a:pt x="0" y="0"/>
                </a:lnTo>
                <a:lnTo>
                  <a:pt x="0" y="148361"/>
                </a:lnTo>
                <a:lnTo>
                  <a:pt x="0" y="152247"/>
                </a:lnTo>
                <a:lnTo>
                  <a:pt x="0" y="289064"/>
                </a:lnTo>
                <a:lnTo>
                  <a:pt x="4985182" y="289064"/>
                </a:lnTo>
                <a:lnTo>
                  <a:pt x="4985182" y="152247"/>
                </a:lnTo>
                <a:lnTo>
                  <a:pt x="4985182" y="148361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2064407" y="4394390"/>
            <a:ext cx="741680" cy="453390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algn="r" marR="247650">
              <a:lnSpc>
                <a:spcPct val="100000"/>
              </a:lnSpc>
              <a:spcBef>
                <a:spcPts val="265"/>
              </a:spcBef>
            </a:pPr>
            <a:r>
              <a:rPr dirty="0" sz="800" spc="-10">
                <a:latin typeface="Courier New"/>
                <a:cs typeface="Courier New"/>
              </a:rPr>
              <a:t>0.8831</a:t>
            </a:r>
            <a:endParaRPr sz="800">
              <a:latin typeface="Courier New"/>
              <a:cs typeface="Courier New"/>
            </a:endParaRPr>
          </a:p>
          <a:p>
            <a:pPr algn="r" marR="247650">
              <a:lnSpc>
                <a:spcPct val="100000"/>
              </a:lnSpc>
              <a:spcBef>
                <a:spcPts val="160"/>
              </a:spcBef>
            </a:pPr>
            <a:r>
              <a:rPr dirty="0" sz="800" spc="-10">
                <a:latin typeface="Courier New"/>
                <a:cs typeface="Courier New"/>
              </a:rPr>
              <a:t>Pr(&gt;|t|)</a:t>
            </a:r>
            <a:endParaRPr sz="800">
              <a:latin typeface="Courier New"/>
              <a:cs typeface="Courier New"/>
            </a:endParaRPr>
          </a:p>
          <a:p>
            <a:pPr marL="121285">
              <a:lnSpc>
                <a:spcPct val="100000"/>
              </a:lnSpc>
              <a:spcBef>
                <a:spcPts val="165"/>
              </a:spcBef>
            </a:pPr>
            <a:r>
              <a:rPr dirty="0" sz="800" spc="-10">
                <a:latin typeface="Courier New"/>
                <a:cs typeface="Courier New"/>
              </a:rPr>
              <a:t>&lt;2e-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581479" y="4860619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606854" y="4680598"/>
            <a:ext cx="1409700" cy="45085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4"/>
              </a:spcBef>
            </a:pPr>
            <a:r>
              <a:rPr dirty="0" sz="800">
                <a:latin typeface="Courier New"/>
                <a:cs typeface="Courier New"/>
              </a:rPr>
              <a:t>slag(e,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listw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usaw49)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--</a:t>
            </a:r>
            <a:r>
              <a:rPr dirty="0" sz="800" spc="-50">
                <a:latin typeface="Courier New"/>
                <a:cs typeface="Courier New"/>
              </a:rPr>
              <a:t>-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Signif.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codes: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581479" y="5144077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568780" y="5125947"/>
            <a:ext cx="4960620" cy="3210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7465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ourier New"/>
                <a:cs typeface="Courier New"/>
              </a:rPr>
              <a:t>0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0.05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'.'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1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00">
              <a:latin typeface="Courier New"/>
              <a:cs typeface="Courier New"/>
            </a:endParaRPr>
          </a:p>
          <a:p>
            <a:pPr marL="12700" marR="5715" indent="107950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bias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80" b="1">
                <a:latin typeface="Cambria"/>
                <a:cs typeface="Cambria"/>
              </a:rPr>
              <a:t>sar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coeﬃcient </a:t>
            </a:r>
            <a:r>
              <a:rPr dirty="0" sz="1000" spc="-35">
                <a:latin typeface="Palatino Linotype"/>
                <a:cs typeface="Palatino Linotype"/>
              </a:rPr>
              <a:t>is </a:t>
            </a:r>
            <a:r>
              <a:rPr dirty="0" sz="1000" spc="-40">
                <a:latin typeface="Palatino Linotype"/>
                <a:cs typeface="Palatino Linotype"/>
              </a:rPr>
              <a:t>evident,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yet</a:t>
            </a:r>
            <a:r>
              <a:rPr dirty="0" sz="1000" spc="-30">
                <a:latin typeface="Palatino Linotype"/>
                <a:cs typeface="Palatino Linotype"/>
              </a:rPr>
              <a:t> this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simple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procedure</a:t>
            </a:r>
            <a:r>
              <a:rPr dirty="0" sz="1000" spc="-25">
                <a:latin typeface="Palatino Linotype"/>
                <a:cs typeface="Palatino Linotype"/>
              </a:rPr>
              <a:t> can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enough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detect- </a:t>
            </a:r>
            <a:r>
              <a:rPr dirty="0" sz="1000" spc="-50">
                <a:latin typeface="Palatino Linotype"/>
                <a:cs typeface="Palatino Linotype"/>
              </a:rPr>
              <a:t>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problem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very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assessment.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10.2.3</a:t>
            </a:r>
            <a:r>
              <a:rPr dirty="0" sz="1000" spc="33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Spatially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Correlated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Errors</a:t>
            </a:r>
            <a:endParaRPr sz="1000">
              <a:latin typeface="Calibri"/>
              <a:cs typeface="Calibri"/>
            </a:endParaRPr>
          </a:p>
          <a:p>
            <a:pPr algn="just" marL="12700" marR="5080">
              <a:lnSpc>
                <a:spcPts val="1190"/>
              </a:lnSpc>
              <a:spcBef>
                <a:spcPts val="630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main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s</a:t>
            </a:r>
            <a:r>
              <a:rPr dirty="0" sz="1000" spc="30" i="1">
                <a:latin typeface="Palatino Linotype"/>
                <a:cs typeface="Palatino Linotype"/>
              </a:rPr>
              <a:t>p</a:t>
            </a:r>
            <a:r>
              <a:rPr dirty="0" sz="1000" spc="30" i="1">
                <a:latin typeface="Palatino Linotype"/>
                <a:cs typeface="Palatino Linotype"/>
              </a:rPr>
              <a:t>at</a:t>
            </a:r>
            <a:r>
              <a:rPr dirty="0" sz="1000" spc="30" i="1">
                <a:latin typeface="Palatino Linotype"/>
                <a:cs typeface="Palatino Linotype"/>
              </a:rPr>
              <a:t>i</a:t>
            </a:r>
            <a:r>
              <a:rPr dirty="0" sz="1000" spc="75" i="1">
                <a:latin typeface="Palatino Linotype"/>
                <a:cs typeface="Palatino Linotype"/>
              </a:rPr>
              <a:t>a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-55" i="1">
                <a:latin typeface="Palatino Linotype"/>
                <a:cs typeface="Palatino Linotype"/>
              </a:rPr>
              <a:t> </a:t>
            </a:r>
            <a:r>
              <a:rPr dirty="0" sz="1000" spc="5" i="1">
                <a:latin typeface="Palatino Linotype"/>
                <a:cs typeface="Palatino Linotype"/>
              </a:rPr>
              <a:t>e</a:t>
            </a:r>
            <a:r>
              <a:rPr dirty="0" sz="1000" spc="15" i="1">
                <a:latin typeface="Palatino Linotype"/>
                <a:cs typeface="Palatino Linotype"/>
              </a:rPr>
              <a:t>r</a:t>
            </a:r>
            <a:r>
              <a:rPr dirty="0" sz="1000" spc="5" i="1">
                <a:latin typeface="Palatino Linotype"/>
                <a:cs typeface="Palatino Linotype"/>
              </a:rPr>
              <a:t>ro</a:t>
            </a:r>
            <a:r>
              <a:rPr dirty="0" sz="1000" spc="25" i="1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ins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ad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when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ne </a:t>
            </a:r>
            <a:r>
              <a:rPr dirty="0" sz="1000" spc="-50">
                <a:latin typeface="Palatino Linotype"/>
                <a:cs typeface="Palatino Linotype"/>
              </a:rPr>
              <a:t>ex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i</a:t>
            </a:r>
            <a:r>
              <a:rPr dirty="0" sz="1000" spc="-25" i="1"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novatio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tive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influen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15" i="1">
                <a:latin typeface="Palatino Linotype"/>
                <a:cs typeface="Palatino Linotype"/>
              </a:rPr>
              <a:t>outcom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35" i="1">
                <a:latin typeface="Palatino Linotype"/>
                <a:cs typeface="Palatino Linotype"/>
              </a:rPr>
              <a:t>s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neigh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ng </a:t>
            </a:r>
            <a:r>
              <a:rPr dirty="0" sz="1000" spc="-30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ould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nomic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iven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</a:t>
            </a:r>
            <a:r>
              <a:rPr dirty="0" sz="1000" spc="-1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ully) </a:t>
            </a:r>
            <a:r>
              <a:rPr dirty="0" sz="1000" spc="-35">
                <a:latin typeface="Palatino Linotype"/>
                <a:cs typeface="Palatino Linotype"/>
              </a:rPr>
              <a:t>influencing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>
                <a:latin typeface="Palatino Linotype"/>
                <a:cs typeface="Palatino Linotype"/>
              </a:rPr>
              <a:t>  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-d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ensity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arby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ion-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su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rby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simi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no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ally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sulting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om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ssion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80">
                <a:latin typeface="Palatino Linotype"/>
                <a:cs typeface="Palatino Linotype"/>
              </a:rPr>
              <a:t>“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320">
                <a:latin typeface="Palatino Linotype"/>
                <a:cs typeface="Palatino Linotype"/>
              </a:rPr>
              <a:t>”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25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familiar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linear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regressors:</a:t>
            </a:r>
            <a:endParaRPr sz="1000">
              <a:latin typeface="Palatino Linotype"/>
              <a:cs typeface="Palatino Linotype"/>
            </a:endParaRPr>
          </a:p>
          <a:p>
            <a:pPr marL="360045">
              <a:lnSpc>
                <a:spcPct val="100000"/>
              </a:lnSpc>
              <a:spcBef>
                <a:spcPts val="44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Z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algn="just" marL="12700" marR="5080">
              <a:lnSpc>
                <a:spcPts val="1190"/>
              </a:lnSpc>
              <a:spcBef>
                <a:spcPts val="495"/>
              </a:spcBef>
            </a:pP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-75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ncr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ollo</a:t>
            </a:r>
            <a:r>
              <a:rPr dirty="0" sz="1000" spc="-7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e-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ssive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endParaRPr sz="1000">
              <a:latin typeface="Palatino Linotype"/>
              <a:cs typeface="Palatino Linotype"/>
            </a:endParaRPr>
          </a:p>
          <a:p>
            <a:pPr marL="360045">
              <a:lnSpc>
                <a:spcPct val="100000"/>
              </a:lnSpc>
              <a:spcBef>
                <a:spcPts val="405"/>
              </a:spcBef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55" i="1">
                <a:latin typeface="Meiryo"/>
                <a:cs typeface="Meiryo"/>
              </a:rPr>
              <a:t/>
            </a:r>
            <a:r>
              <a:rPr dirty="0" sz="1000" spc="20" i="1">
                <a:latin typeface="Palatino Linotype"/>
                <a:cs typeface="Palatino Linotype"/>
              </a:rPr>
              <a:t>W</a:t>
            </a:r>
            <a:r>
              <a:rPr dirty="0" sz="1000" spc="-535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6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</p:spTree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16167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256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362741" y="951873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29432" y="879088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with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140" i="1">
                <a:latin typeface="Meiryo"/>
                <a:cs typeface="Meiryo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spatial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autoregressive parameter,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spatial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weights </a:t>
            </a:r>
            <a:r>
              <a:rPr dirty="0" sz="1000" spc="-35">
                <a:latin typeface="Palatino Linotype"/>
                <a:cs typeface="Palatino Linotype"/>
              </a:rPr>
              <a:t>matrix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3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∼</a:t>
            </a:r>
            <a:r>
              <a:rPr dirty="0" sz="1000" spc="100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IID</a:t>
            </a:r>
            <a:r>
              <a:rPr dirty="0" sz="1000" spc="-40">
                <a:latin typeface="Cambria"/>
                <a:cs typeface="Cambria"/>
              </a:rPr>
              <a:t>(</a:t>
            </a:r>
            <a:r>
              <a:rPr dirty="0" sz="1000" spc="-40">
                <a:latin typeface="Palatino Linotype"/>
                <a:cs typeface="Palatino Linotype"/>
              </a:rPr>
              <a:t>0</a:t>
            </a:r>
            <a:r>
              <a:rPr dirty="0" sz="1000" spc="-40" i="1">
                <a:latin typeface="Meiryo"/>
                <a:cs typeface="Meiryo"/>
              </a:rPr>
              <a:t>,</a:t>
            </a:r>
            <a:r>
              <a:rPr dirty="0" sz="1000" spc="-145" i="1">
                <a:latin typeface="Meiryo"/>
                <a:cs typeface="Meiryo"/>
              </a:rPr>
              <a:t> </a:t>
            </a:r>
            <a:r>
              <a:rPr dirty="0" sz="1000" spc="-20" i="1">
                <a:latin typeface="Meiryo"/>
                <a:cs typeface="Meiryo"/>
              </a:rPr>
              <a:t/>
            </a:r>
            <a:r>
              <a:rPr dirty="0" baseline="29914" sz="975" spc="-30">
                <a:latin typeface="Palatino Linotype"/>
                <a:cs typeface="Palatino Linotype"/>
              </a:rPr>
              <a:t>2</a:t>
            </a:r>
            <a:r>
              <a:rPr dirty="0" sz="1000" spc="-20">
                <a:latin typeface="Cambria"/>
                <a:cs typeface="Cambria"/>
              </a:rPr>
              <a:t>)</a:t>
            </a:r>
            <a:r>
              <a:rPr dirty="0" sz="1000" spc="-2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54833" y="1031448"/>
            <a:ext cx="4959985" cy="3302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35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35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rs </a:t>
            </a:r>
            <a:r>
              <a:rPr dirty="0" sz="1000" spc="-25">
                <a:latin typeface="Palatino Linotype"/>
                <a:cs typeface="Palatino Linotype"/>
              </a:rPr>
              <a:t>ins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355834" y="1396751"/>
            <a:ext cx="118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376075" y="1558713"/>
            <a:ext cx="11703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9347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2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457004" y="1460729"/>
            <a:ext cx="363855" cy="12827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969"/>
              </a:lnSpc>
            </a:pPr>
            <a:r>
              <a:rPr dirty="0" u="sng" baseline="11111" sz="15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baseline="11111" sz="1500" spc="457">
                <a:latin typeface="Palatino Linotype"/>
                <a:cs typeface="Palatino Linotype"/>
              </a:rPr>
              <a:t> </a:t>
            </a:r>
            <a:r>
              <a:rPr dirty="0" sz="650" i="1">
                <a:latin typeface="Meiryo"/>
                <a:cs typeface="Meiryo"/>
              </a:rPr>
              <a:t>⊤</a:t>
            </a:r>
            <a:r>
              <a:rPr dirty="0" sz="650" spc="395" i="1">
                <a:latin typeface="Meiryo"/>
                <a:cs typeface="Meiryo"/>
              </a:rPr>
              <a:t> 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902752" y="1470134"/>
            <a:ext cx="20554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0579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21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11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90">
                <a:latin typeface="Palatino Linotype"/>
                <a:cs typeface="Palatino Linotype"/>
              </a:rPr>
              <a:t>ln</a:t>
            </a:r>
            <a:r>
              <a:rPr dirty="0" sz="1000" spc="-90">
                <a:latin typeface="Cambria"/>
                <a:cs typeface="Cambria"/>
              </a:rPr>
              <a:t>(</a:t>
            </a:r>
            <a:r>
              <a:rPr dirty="0" sz="1000" spc="-90">
                <a:latin typeface="Palatino Linotype"/>
                <a:cs typeface="Palatino Linotype"/>
              </a:rPr>
              <a:t>2</a:t>
            </a:r>
            <a:r>
              <a:rPr dirty="0" sz="1000" spc="-90" i="1">
                <a:latin typeface="Meiryo"/>
                <a:cs typeface="Meiryo"/>
              </a:rPr>
              <a:t/>
            </a:r>
            <a:r>
              <a:rPr dirty="0" sz="1000" spc="-9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10">
                <a:latin typeface="Cambria"/>
                <a:cs typeface="Cambria"/>
              </a:rPr>
              <a:t>∣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105">
                <a:latin typeface="Cambria"/>
                <a:cs typeface="Cambria"/>
              </a:rPr>
              <a:t>−</a:t>
            </a:r>
            <a:r>
              <a:rPr dirty="0" sz="1000" spc="505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04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260" i="1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B</a:t>
            </a:r>
            <a:r>
              <a:rPr dirty="0" sz="1000" spc="-49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567532" y="8153538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504029" y="1747652"/>
            <a:ext cx="5063490" cy="65843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635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where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54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50" i="1">
                <a:latin typeface="Meiryo"/>
                <a:cs typeface="Meiryo"/>
              </a:rPr>
              <a:t/>
            </a:r>
            <a:r>
              <a:rPr dirty="0" sz="1000" spc="-25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80" b="1">
                <a:latin typeface="Cambria"/>
                <a:cs typeface="Cambria"/>
              </a:rPr>
              <a:t>sar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case,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pooling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accomplished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substituting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NT</a:t>
            </a:r>
            <a:endParaRPr sz="1000">
              <a:latin typeface="Palatino Linotype"/>
              <a:cs typeface="Palatino Linotype"/>
            </a:endParaRPr>
          </a:p>
          <a:p>
            <a:pPr algn="just" marL="63500">
              <a:lnSpc>
                <a:spcPct val="100000"/>
              </a:lnSpc>
            </a:pP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extended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proximity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62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1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10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54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62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250" i="1">
                <a:latin typeface="Meiryo"/>
                <a:cs typeface="Meiryo"/>
              </a:rPr>
              <a:t/>
            </a:r>
            <a:r>
              <a:rPr dirty="0" sz="1000" spc="-25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63500" marR="56515" indent="107950">
              <a:lnSpc>
                <a:spcPct val="100000"/>
              </a:lnSpc>
            </a:pP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pi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-20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hough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inciple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mbin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d.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ub</a:t>
            </a:r>
            <a:r>
              <a:rPr dirty="0" sz="1000" spc="-1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sing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tw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ag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llo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ng;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hould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v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liefs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onomic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phenomenon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and.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while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pi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suﬃcie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ly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r-</a:t>
            </a:r>
            <a:r>
              <a:rPr dirty="0" sz="1000" spc="15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iv</a:t>
            </a:r>
            <a:r>
              <a:rPr dirty="0" sz="1000" spc="-6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a-d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iven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sion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en,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ai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ty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ding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neigh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15">
                <a:latin typeface="Palatino Linotype"/>
                <a:cs typeface="Palatino Linotype"/>
              </a:rPr>
              <a:t>),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sive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ha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ly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du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der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ondu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ciﬁ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h.</a:t>
            </a:r>
            <a:endParaRPr sz="1000">
              <a:latin typeface="Palatino Linotype"/>
              <a:cs typeface="Palatino Linotype"/>
            </a:endParaRPr>
          </a:p>
          <a:p>
            <a:pPr algn="just" marL="63500" marR="57150" indent="107950">
              <a:lnSpc>
                <a:spcPts val="1200"/>
              </a:lnSpc>
              <a:spcBef>
                <a:spcPts val="35"/>
              </a:spcBef>
            </a:pPr>
            <a:r>
              <a:rPr dirty="0" sz="1000" spc="-35">
                <a:latin typeface="Palatino Linotype"/>
                <a:cs typeface="Palatino Linotype"/>
              </a:rPr>
              <a:t>Nevertheless,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from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diagnostic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rather than </a:t>
            </a:r>
            <a:r>
              <a:rPr dirty="0" sz="1000" spc="-45">
                <a:latin typeface="Palatino Linotype"/>
                <a:cs typeface="Palatino Linotype"/>
              </a:rPr>
              <a:t>modeling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viewpoint,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general</a:t>
            </a:r>
            <a:r>
              <a:rPr dirty="0" sz="1000" spc="-25">
                <a:latin typeface="Palatino Linotype"/>
                <a:cs typeface="Palatino Linotype"/>
              </a:rPr>
              <a:t> result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Palatino Linotype"/>
                <a:cs typeface="Palatino Linotype"/>
              </a:rPr>
              <a:t>omission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spatially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relevant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regressor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would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show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up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spatially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correlated </a:t>
            </a:r>
            <a:r>
              <a:rPr dirty="0" sz="1000" spc="-20">
                <a:latin typeface="Palatino Linotype"/>
                <a:cs typeface="Palatino Linotype"/>
              </a:rPr>
              <a:t>errors,</a:t>
            </a:r>
            <a:r>
              <a:rPr dirty="0" sz="1000" spc="-40">
                <a:latin typeface="Palatino Linotype"/>
                <a:cs typeface="Palatino Linotype"/>
              </a:rPr>
              <a:t> 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same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would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happen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omission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spatially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lagged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variable; </a:t>
            </a:r>
            <a:r>
              <a:rPr dirty="0" sz="1000">
                <a:latin typeface="Palatino Linotype"/>
                <a:cs typeface="Palatino Linotype"/>
              </a:rPr>
              <a:t>much as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would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happen</a:t>
            </a:r>
            <a:r>
              <a:rPr dirty="0" sz="1000">
                <a:latin typeface="Palatino Linotype"/>
                <a:cs typeface="Palatino Linotype"/>
              </a:rPr>
              <a:t> in time series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data with </a:t>
            </a:r>
            <a:r>
              <a:rPr dirty="0" sz="1000" spc="-10">
                <a:latin typeface="Palatino Linotype"/>
                <a:cs typeface="Palatino Linotype"/>
              </a:rPr>
              <a:t>omitted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dynamics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showing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up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 </a:t>
            </a:r>
            <a:r>
              <a:rPr dirty="0" sz="1000" spc="-10">
                <a:latin typeface="Palatino Linotype"/>
                <a:cs typeface="Palatino Linotype"/>
              </a:rPr>
              <a:t>residual </a:t>
            </a:r>
            <a:r>
              <a:rPr dirty="0" sz="1000" spc="-35">
                <a:latin typeface="Palatino Linotype"/>
                <a:cs typeface="Palatino Linotype"/>
              </a:rPr>
              <a:t>autocorrelation.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Generality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stops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here,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though,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because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while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symptoms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either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neglected </a:t>
            </a: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lag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 </a:t>
            </a:r>
            <a:r>
              <a:rPr dirty="0" sz="1000" spc="-30">
                <a:latin typeface="Palatino Linotype"/>
                <a:cs typeface="Palatino Linotype"/>
              </a:rPr>
              <a:t>processes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similar,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consequences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properties</a:t>
            </a:r>
            <a:r>
              <a:rPr dirty="0" sz="1000" spc="-20">
                <a:latin typeface="Palatino Linotype"/>
                <a:cs typeface="Palatino Linotype"/>
              </a:rPr>
              <a:t> of </a:t>
            </a:r>
            <a:r>
              <a:rPr dirty="0" sz="1000" spc="-30">
                <a:latin typeface="Palatino Linotype"/>
                <a:cs typeface="Palatino Linotype"/>
              </a:rPr>
              <a:t>estimators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 </a:t>
            </a:r>
            <a:r>
              <a:rPr dirty="0" sz="1000" spc="-30">
                <a:latin typeface="Palatino Linotype"/>
                <a:cs typeface="Palatino Linotype"/>
              </a:rPr>
              <a:t>different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already.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 fact,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 </a:t>
            </a:r>
            <a:r>
              <a:rPr dirty="0" sz="1000" spc="-20">
                <a:latin typeface="Palatino Linotype"/>
                <a:cs typeface="Palatino Linotype"/>
              </a:rPr>
              <a:t>omitted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spatial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lag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renders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20">
                <a:latin typeface="Palatino Linotype"/>
                <a:cs typeface="Palatino Linotype"/>
              </a:rPr>
              <a:t>estimator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inconsistent,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while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 </a:t>
            </a:r>
            <a:r>
              <a:rPr dirty="0" sz="1000" spc="-35">
                <a:latin typeface="Palatino Linotype"/>
                <a:cs typeface="Palatino Linotype"/>
              </a:rPr>
              <a:t>omitted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spatial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process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merely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results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ineﬃciency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invalid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inference.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000">
              <a:latin typeface="Palatino Linotype"/>
              <a:cs typeface="Palatino Linotype"/>
            </a:endParaRPr>
          </a:p>
          <a:p>
            <a:pPr algn="just" marL="63500">
              <a:lnSpc>
                <a:spcPts val="1200"/>
              </a:lnSpc>
              <a:spcBef>
                <a:spcPts val="5"/>
              </a:spcBef>
            </a:pPr>
            <a:r>
              <a:rPr dirty="0" sz="1000" spc="-20" b="1">
                <a:latin typeface="Cambria"/>
                <a:cs typeface="Cambria"/>
              </a:rPr>
              <a:t>Example</a:t>
            </a:r>
            <a:r>
              <a:rPr dirty="0" sz="1000" spc="-15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10.5</a:t>
            </a:r>
            <a:r>
              <a:rPr dirty="0" sz="1000" spc="254" b="1">
                <a:latin typeface="Cambria"/>
                <a:cs typeface="Cambria"/>
              </a:rPr>
              <a:t>  </a:t>
            </a:r>
            <a:r>
              <a:rPr dirty="0" sz="1000" spc="-20" b="1">
                <a:latin typeface="Cambria"/>
                <a:cs typeface="Cambria"/>
              </a:rPr>
              <a:t>Spatial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40" b="1">
                <a:latin typeface="Cambria"/>
                <a:cs typeface="Cambria"/>
              </a:rPr>
              <a:t>error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21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RiceFarms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63500" marR="55880">
              <a:lnSpc>
                <a:spcPts val="1200"/>
              </a:lnSpc>
              <a:spcBef>
                <a:spcPts val="35"/>
              </a:spcBef>
            </a:pPr>
            <a:r>
              <a:rPr dirty="0" sz="1000" spc="22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ourier New"/>
                <a:cs typeface="Courier New"/>
              </a:rPr>
              <a:t>RiceFarms</a:t>
            </a:r>
            <a:r>
              <a:rPr dirty="0" sz="1000" spc="-100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dataset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contains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observations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from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171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rice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farms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in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Indonesia,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observed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over </a:t>
            </a:r>
            <a:r>
              <a:rPr dirty="0" sz="1000" spc="-35">
                <a:latin typeface="Palatino Linotype"/>
                <a:cs typeface="Palatino Linotype"/>
              </a:rPr>
              <a:t>six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growing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seasons,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three </a:t>
            </a:r>
            <a:r>
              <a:rPr dirty="0" sz="1000" spc="-70">
                <a:latin typeface="Palatino Linotype"/>
                <a:cs typeface="Palatino Linotype"/>
              </a:rPr>
              <a:t>wet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three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dry,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1975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1983.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farms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located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20">
                <a:latin typeface="Palatino Linotype"/>
                <a:cs typeface="Palatino Linotype"/>
              </a:rPr>
              <a:t>six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villages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Chimanuk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River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basin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West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Java.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According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Druska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Hor- race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(2004),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two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villages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flatlands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north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coast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 the </a:t>
            </a:r>
            <a:r>
              <a:rPr dirty="0" sz="1000" spc="-40">
                <a:latin typeface="Palatino Linotype"/>
                <a:cs typeface="Palatino Linotype"/>
              </a:rPr>
              <a:t>island,</a:t>
            </a:r>
            <a:r>
              <a:rPr dirty="0" sz="1000" spc="-25">
                <a:latin typeface="Palatino Linotype"/>
                <a:cs typeface="Palatino Linotype"/>
              </a:rPr>
              <a:t> three</a:t>
            </a:r>
            <a:r>
              <a:rPr dirty="0" sz="1000" spc="-20">
                <a:latin typeface="Palatino Linotype"/>
                <a:cs typeface="Palatino Linotype"/>
              </a:rPr>
              <a:t> 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highlands </a:t>
            </a:r>
            <a:r>
              <a:rPr dirty="0" sz="1000">
                <a:latin typeface="Palatino Linotype"/>
                <a:cs typeface="Palatino Linotype"/>
              </a:rPr>
              <a:t>(600-1100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m)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central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part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West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Java,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last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center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 the </a:t>
            </a:r>
            <a:r>
              <a:rPr dirty="0" sz="1000" spc="-50">
                <a:latin typeface="Palatino Linotype"/>
                <a:cs typeface="Palatino Linotype"/>
              </a:rPr>
              <a:t>island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 </a:t>
            </a:r>
            <a:r>
              <a:rPr dirty="0" sz="1000" spc="-55">
                <a:latin typeface="Palatino Linotype"/>
                <a:cs typeface="Palatino Linotype"/>
              </a:rPr>
              <a:t>average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altitude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375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meters.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Roads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general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proximity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 </a:t>
            </a:r>
            <a:r>
              <a:rPr dirty="0" sz="1000" spc="-60">
                <a:latin typeface="Palatino Linotype"/>
                <a:cs typeface="Palatino Linotype"/>
              </a:rPr>
              <a:t>big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cities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extremely heterogeneous.</a:t>
            </a:r>
            <a:endParaRPr sz="1000">
              <a:latin typeface="Palatino Linotype"/>
              <a:cs typeface="Palatino Linotype"/>
            </a:endParaRPr>
          </a:p>
          <a:p>
            <a:pPr algn="r" marR="57785">
              <a:lnSpc>
                <a:spcPts val="1125"/>
              </a:lnSpc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geographical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setting,</a:t>
            </a:r>
            <a:r>
              <a:rPr dirty="0" sz="1000" spc="-10">
                <a:latin typeface="Palatino Linotype"/>
                <a:cs typeface="Palatino Linotype"/>
              </a:rPr>
              <a:t> one can </a:t>
            </a:r>
            <a:r>
              <a:rPr dirty="0" sz="1000" spc="-20">
                <a:latin typeface="Palatino Linotype"/>
                <a:cs typeface="Palatino Linotype"/>
              </a:rPr>
              <a:t>expect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both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village-</a:t>
            </a:r>
            <a:r>
              <a:rPr dirty="0" sz="1000" spc="-40">
                <a:latin typeface="Palatino Linotype"/>
                <a:cs typeface="Palatino Linotype"/>
              </a:rPr>
              <a:t>level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heterogeneity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cor-</a:t>
            </a:r>
            <a:endParaRPr sz="1000">
              <a:latin typeface="Palatino Linotype"/>
              <a:cs typeface="Palatino Linotype"/>
            </a:endParaRPr>
          </a:p>
          <a:p>
            <a:pPr algn="r" marL="63500" marR="57150">
              <a:lnSpc>
                <a:spcPts val="1200"/>
              </a:lnSpc>
              <a:spcBef>
                <a:spcPts val="40"/>
              </a:spcBef>
            </a:pPr>
            <a:r>
              <a:rPr dirty="0" sz="1000" spc="-20">
                <a:latin typeface="Palatino Linotype"/>
                <a:cs typeface="Palatino Linotype"/>
              </a:rPr>
              <a:t>relation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between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farms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belonging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same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village.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Spatial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dependence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easier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justify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error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terms,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due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spillovers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across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neighboring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farms</a:t>
            </a:r>
            <a:r>
              <a:rPr dirty="0" sz="1000" spc="-10">
                <a:latin typeface="Palatino Linotype"/>
                <a:cs typeface="Palatino Linotype"/>
              </a:rPr>
              <a:t> 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idiosyncratic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factors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cli- </a:t>
            </a:r>
            <a:r>
              <a:rPr dirty="0" sz="1000" spc="-45">
                <a:latin typeface="Palatino Linotype"/>
                <a:cs typeface="Palatino Linotype"/>
              </a:rPr>
              <a:t>mate</a:t>
            </a:r>
            <a:r>
              <a:rPr dirty="0" sz="1000" spc="-35">
                <a:latin typeface="Palatino Linotype"/>
                <a:cs typeface="Palatino Linotype"/>
              </a:rPr>
              <a:t> conditions;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more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diﬃcult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 </a:t>
            </a:r>
            <a:r>
              <a:rPr dirty="0" sz="1000" spc="-60">
                <a:latin typeface="Palatino Linotype"/>
                <a:cs typeface="Palatino Linotype"/>
              </a:rPr>
              <a:t>ﬁnd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reasons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inclusion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spatial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lag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dependent </a:t>
            </a:r>
            <a:r>
              <a:rPr dirty="0" sz="1000" spc="-45">
                <a:latin typeface="Palatino Linotype"/>
                <a:cs typeface="Palatino Linotype"/>
              </a:rPr>
              <a:t>variable,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seems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less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realistic</a:t>
            </a:r>
            <a:r>
              <a:rPr dirty="0" sz="1000" spc="-25">
                <a:latin typeface="Palatino Linotype"/>
                <a:cs typeface="Palatino Linotype"/>
              </a:rPr>
              <a:t> for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outcome</a:t>
            </a:r>
            <a:r>
              <a:rPr dirty="0" sz="1000" spc="-20">
                <a:latin typeface="Palatino Linotype"/>
                <a:cs typeface="Palatino Linotype"/>
              </a:rPr>
              <a:t> in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farm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influence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those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neighbors.</a:t>
            </a:r>
            <a:r>
              <a:rPr dirty="0" baseline="29914" sz="975" spc="-15">
                <a:latin typeface="Palatino Linotype"/>
                <a:cs typeface="Palatino Linotype"/>
              </a:rPr>
              <a:t>6</a:t>
            </a:r>
            <a:r>
              <a:rPr dirty="0" baseline="29914" sz="975" spc="3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respect</a:t>
            </a:r>
            <a:r>
              <a:rPr dirty="0" sz="1000" spc="-10">
                <a:latin typeface="Palatino Linotype"/>
                <a:cs typeface="Palatino Linotype"/>
              </a:rPr>
              <a:t> to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original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analysis,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our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production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frontier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relate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rice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output</a:t>
            </a:r>
            <a:endParaRPr sz="1000">
              <a:latin typeface="Palatino Linotype"/>
              <a:cs typeface="Palatino Linotype"/>
            </a:endParaRPr>
          </a:p>
          <a:p>
            <a:pPr algn="just" marL="63500">
              <a:lnSpc>
                <a:spcPts val="1135"/>
              </a:lnSpc>
            </a:pP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three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inputs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only: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seed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labor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hours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totlabor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size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logs.</a:t>
            </a:r>
            <a:endParaRPr sz="1000">
              <a:latin typeface="Palatino Linotype"/>
              <a:cs typeface="Palatino Linotype"/>
            </a:endParaRPr>
          </a:p>
          <a:p>
            <a:pPr algn="just" marL="63500" marR="57150" indent="107950">
              <a:lnSpc>
                <a:spcPts val="1200"/>
              </a:lnSpc>
              <a:spcBef>
                <a:spcPts val="35"/>
              </a:spcBef>
            </a:pP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ricew</a:t>
            </a:r>
            <a:r>
              <a:rPr dirty="0" sz="1000" spc="-5">
                <a:latin typeface="Courier New"/>
                <a:cs typeface="Courier New"/>
              </a:rPr>
              <a:t>w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same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age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deﬁn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neigh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-15" b="1">
                <a:latin typeface="Cambria"/>
                <a:cs typeface="Cambria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plici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il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ge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nfluen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ough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sprem</a:t>
            </a:r>
            <a:r>
              <a:rPr dirty="0" sz="1000" spc="-5">
                <a:latin typeface="Courier New"/>
                <a:cs typeface="Courier New"/>
              </a:rPr>
              <a:t>l</a:t>
            </a:r>
            <a:r>
              <a:rPr dirty="0" sz="1000" spc="-305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la</a:t>
            </a:r>
            <a:r>
              <a:rPr dirty="0" sz="1000" spc="-5">
                <a:latin typeface="Courier New"/>
                <a:cs typeface="Courier New"/>
              </a:rPr>
              <a:t>g</a:t>
            </a:r>
            <a:r>
              <a:rPr dirty="0" sz="1000" spc="-31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FALS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310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error</a:t>
            </a:r>
            <a:r>
              <a:rPr dirty="0" sz="1000" spc="-5">
                <a:latin typeface="Courier New"/>
                <a:cs typeface="Courier New"/>
              </a:rPr>
              <a:t>s</a:t>
            </a:r>
            <a:r>
              <a:rPr dirty="0" sz="1000" spc="-31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 </a:t>
            </a:r>
            <a:r>
              <a:rPr dirty="0" sz="1000" spc="-10">
                <a:latin typeface="Courier New"/>
                <a:cs typeface="Courier New"/>
              </a:rPr>
              <a:t>’sem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Palatino Linotype"/>
              <a:cs typeface="Palatino Linotype"/>
            </a:endParaRPr>
          </a:p>
          <a:p>
            <a:pPr algn="just" marL="63500">
              <a:lnSpc>
                <a:spcPct val="100000"/>
              </a:lnSpc>
            </a:pPr>
            <a:r>
              <a:rPr dirty="0" sz="800">
                <a:latin typeface="Palatino Linotype"/>
                <a:cs typeface="Palatino Linotype"/>
              </a:rPr>
              <a:t>6</a:t>
            </a:r>
            <a:r>
              <a:rPr dirty="0" sz="800" spc="204">
                <a:latin typeface="Palatino Linotype"/>
                <a:cs typeface="Palatino Linotype"/>
              </a:rPr>
              <a:t> </a:t>
            </a:r>
            <a:r>
              <a:rPr dirty="0" sz="800" spc="-70">
                <a:latin typeface="Palatino Linotype"/>
                <a:cs typeface="Palatino Linotype"/>
              </a:rPr>
              <a:t>A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complete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speciﬁcation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analysis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10">
                <a:latin typeface="Palatino Linotype"/>
                <a:cs typeface="Palatino Linotype"/>
              </a:rPr>
              <a:t> the </a:t>
            </a:r>
            <a:r>
              <a:rPr dirty="0" sz="800" spc="-30">
                <a:latin typeface="Palatino Linotype"/>
                <a:cs typeface="Palatino Linotype"/>
              </a:rPr>
              <a:t>original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model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to</a:t>
            </a:r>
            <a:r>
              <a:rPr dirty="0" sz="800" spc="-10">
                <a:latin typeface="Palatino Linotype"/>
                <a:cs typeface="Palatino Linotype"/>
              </a:rPr>
              <a:t> be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found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Millo</a:t>
            </a:r>
            <a:r>
              <a:rPr dirty="0" sz="800" spc="-10">
                <a:latin typeface="Palatino Linotype"/>
                <a:cs typeface="Palatino Linotype"/>
              </a:rPr>
              <a:t> (2014).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931153" y="607782"/>
            <a:ext cx="8813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Spatial Panels</a:t>
            </a:r>
            <a:r>
              <a:rPr dirty="0" sz="800" spc="26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257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81479" y="919219"/>
            <a:ext cx="4985385" cy="70802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data("RiceFarms",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"splm")</a:t>
            </a:r>
            <a:endParaRPr sz="800">
              <a:latin typeface="Courier New"/>
              <a:cs typeface="Courier New"/>
            </a:endParaRPr>
          </a:p>
          <a:p>
            <a:pPr marL="24765" marR="3008630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data("riceww",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"splm") library("spdep")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ricelw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mat2listw(riceww)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Rice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pdata.frame(RiceFarms,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"id")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81479" y="1968499"/>
            <a:ext cx="4985385" cy="1558290"/>
          </a:xfrm>
          <a:custGeom>
            <a:avLst/>
            <a:gdLst/>
            <a:ahLst/>
            <a:cxnLst/>
            <a:rect l="l" t="t" r="r" b="b"/>
            <a:pathLst>
              <a:path w="4985385" h="1558289">
                <a:moveTo>
                  <a:pt x="4985182" y="1417078"/>
                </a:moveTo>
                <a:lnTo>
                  <a:pt x="0" y="1417078"/>
                </a:lnTo>
                <a:lnTo>
                  <a:pt x="0" y="1557782"/>
                </a:lnTo>
                <a:lnTo>
                  <a:pt x="4985182" y="1557782"/>
                </a:lnTo>
                <a:lnTo>
                  <a:pt x="4985182" y="1417078"/>
                </a:lnTo>
                <a:close/>
              </a:path>
              <a:path w="4985385" h="1558289">
                <a:moveTo>
                  <a:pt x="4985182" y="1275346"/>
                </a:moveTo>
                <a:lnTo>
                  <a:pt x="0" y="1275346"/>
                </a:lnTo>
                <a:lnTo>
                  <a:pt x="0" y="1416050"/>
                </a:lnTo>
                <a:lnTo>
                  <a:pt x="4985182" y="1416050"/>
                </a:lnTo>
                <a:lnTo>
                  <a:pt x="4985182" y="1275346"/>
                </a:lnTo>
                <a:close/>
              </a:path>
              <a:path w="4985385" h="1558289">
                <a:moveTo>
                  <a:pt x="4985182" y="1133614"/>
                </a:moveTo>
                <a:lnTo>
                  <a:pt x="0" y="1133614"/>
                </a:lnTo>
                <a:lnTo>
                  <a:pt x="0" y="1274318"/>
                </a:lnTo>
                <a:lnTo>
                  <a:pt x="4985182" y="1274318"/>
                </a:lnTo>
                <a:lnTo>
                  <a:pt x="4985182" y="1133614"/>
                </a:lnTo>
                <a:close/>
              </a:path>
              <a:path w="4985385" h="1558289">
                <a:moveTo>
                  <a:pt x="4985182" y="991882"/>
                </a:moveTo>
                <a:lnTo>
                  <a:pt x="0" y="991882"/>
                </a:lnTo>
                <a:lnTo>
                  <a:pt x="0" y="1132586"/>
                </a:lnTo>
                <a:lnTo>
                  <a:pt x="4985182" y="1132586"/>
                </a:lnTo>
                <a:lnTo>
                  <a:pt x="4985182" y="991882"/>
                </a:lnTo>
                <a:close/>
              </a:path>
              <a:path w="4985385" h="1558289">
                <a:moveTo>
                  <a:pt x="4985182" y="850265"/>
                </a:moveTo>
                <a:lnTo>
                  <a:pt x="0" y="850265"/>
                </a:lnTo>
                <a:lnTo>
                  <a:pt x="0" y="990968"/>
                </a:lnTo>
                <a:lnTo>
                  <a:pt x="4985182" y="990968"/>
                </a:lnTo>
                <a:lnTo>
                  <a:pt x="4985182" y="850265"/>
                </a:lnTo>
                <a:close/>
              </a:path>
              <a:path w="4985385" h="1558289">
                <a:moveTo>
                  <a:pt x="4985182" y="708533"/>
                </a:moveTo>
                <a:lnTo>
                  <a:pt x="0" y="708533"/>
                </a:lnTo>
                <a:lnTo>
                  <a:pt x="0" y="849236"/>
                </a:lnTo>
                <a:lnTo>
                  <a:pt x="4985182" y="849236"/>
                </a:lnTo>
                <a:lnTo>
                  <a:pt x="4985182" y="708533"/>
                </a:lnTo>
                <a:close/>
              </a:path>
              <a:path w="4985385" h="1558289">
                <a:moveTo>
                  <a:pt x="4985182" y="566801"/>
                </a:moveTo>
                <a:lnTo>
                  <a:pt x="0" y="566801"/>
                </a:lnTo>
                <a:lnTo>
                  <a:pt x="0" y="707504"/>
                </a:lnTo>
                <a:lnTo>
                  <a:pt x="4985182" y="707504"/>
                </a:lnTo>
                <a:lnTo>
                  <a:pt x="4985182" y="566801"/>
                </a:lnTo>
                <a:close/>
              </a:path>
              <a:path w="4985385" h="1558289">
                <a:moveTo>
                  <a:pt x="4985182" y="425069"/>
                </a:moveTo>
                <a:lnTo>
                  <a:pt x="0" y="425069"/>
                </a:lnTo>
                <a:lnTo>
                  <a:pt x="0" y="565772"/>
                </a:lnTo>
                <a:lnTo>
                  <a:pt x="4985182" y="565772"/>
                </a:lnTo>
                <a:lnTo>
                  <a:pt x="4985182" y="425069"/>
                </a:lnTo>
                <a:close/>
              </a:path>
              <a:path w="4985385" h="1558289">
                <a:moveTo>
                  <a:pt x="4985182" y="283337"/>
                </a:moveTo>
                <a:lnTo>
                  <a:pt x="0" y="283337"/>
                </a:lnTo>
                <a:lnTo>
                  <a:pt x="0" y="424040"/>
                </a:lnTo>
                <a:lnTo>
                  <a:pt x="4985182" y="424040"/>
                </a:lnTo>
                <a:lnTo>
                  <a:pt x="4985182" y="283337"/>
                </a:lnTo>
                <a:close/>
              </a:path>
              <a:path w="4985385" h="1558289">
                <a:moveTo>
                  <a:pt x="4985182" y="141719"/>
                </a:moveTo>
                <a:lnTo>
                  <a:pt x="0" y="141719"/>
                </a:lnTo>
                <a:lnTo>
                  <a:pt x="0" y="282422"/>
                </a:lnTo>
                <a:lnTo>
                  <a:pt x="4985182" y="282422"/>
                </a:lnTo>
                <a:lnTo>
                  <a:pt x="4985182" y="141719"/>
                </a:lnTo>
                <a:close/>
              </a:path>
              <a:path w="4985385" h="155828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4238280" y="3367441"/>
            <a:ext cx="2686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0">
                <a:latin typeface="Courier New"/>
                <a:cs typeface="Courier New"/>
              </a:rPr>
              <a:t>LSE,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581479" y="3527310"/>
            <a:ext cx="4985385" cy="4112260"/>
          </a:xfrm>
          <a:custGeom>
            <a:avLst/>
            <a:gdLst/>
            <a:ahLst/>
            <a:cxnLst/>
            <a:rect l="l" t="t" r="r" b="b"/>
            <a:pathLst>
              <a:path w="4985385" h="4112259">
                <a:moveTo>
                  <a:pt x="4985182" y="3971353"/>
                </a:moveTo>
                <a:lnTo>
                  <a:pt x="0" y="3971353"/>
                </a:lnTo>
                <a:lnTo>
                  <a:pt x="0" y="4112056"/>
                </a:lnTo>
                <a:lnTo>
                  <a:pt x="4985182" y="4112056"/>
                </a:lnTo>
                <a:lnTo>
                  <a:pt x="4985182" y="3971353"/>
                </a:lnTo>
                <a:close/>
              </a:path>
              <a:path w="4985385" h="4112259">
                <a:moveTo>
                  <a:pt x="4985182" y="3829621"/>
                </a:moveTo>
                <a:lnTo>
                  <a:pt x="0" y="3829621"/>
                </a:lnTo>
                <a:lnTo>
                  <a:pt x="0" y="3970324"/>
                </a:lnTo>
                <a:lnTo>
                  <a:pt x="4985182" y="3970324"/>
                </a:lnTo>
                <a:lnTo>
                  <a:pt x="4985182" y="3829621"/>
                </a:lnTo>
                <a:close/>
              </a:path>
              <a:path w="4985385" h="4112259">
                <a:moveTo>
                  <a:pt x="4985182" y="3687889"/>
                </a:moveTo>
                <a:lnTo>
                  <a:pt x="0" y="3687889"/>
                </a:lnTo>
                <a:lnTo>
                  <a:pt x="0" y="3828592"/>
                </a:lnTo>
                <a:lnTo>
                  <a:pt x="4985182" y="3828592"/>
                </a:lnTo>
                <a:lnTo>
                  <a:pt x="4985182" y="3687889"/>
                </a:lnTo>
                <a:close/>
              </a:path>
              <a:path w="4985385" h="4112259">
                <a:moveTo>
                  <a:pt x="4985182" y="3546157"/>
                </a:moveTo>
                <a:lnTo>
                  <a:pt x="0" y="3546157"/>
                </a:lnTo>
                <a:lnTo>
                  <a:pt x="0" y="3686860"/>
                </a:lnTo>
                <a:lnTo>
                  <a:pt x="4985182" y="3686860"/>
                </a:lnTo>
                <a:lnTo>
                  <a:pt x="4985182" y="3546157"/>
                </a:lnTo>
                <a:close/>
              </a:path>
              <a:path w="4985385" h="4112259">
                <a:moveTo>
                  <a:pt x="4985182" y="3404539"/>
                </a:moveTo>
                <a:lnTo>
                  <a:pt x="0" y="3404539"/>
                </a:lnTo>
                <a:lnTo>
                  <a:pt x="0" y="3545243"/>
                </a:lnTo>
                <a:lnTo>
                  <a:pt x="4985182" y="3545243"/>
                </a:lnTo>
                <a:lnTo>
                  <a:pt x="4985182" y="3404539"/>
                </a:lnTo>
                <a:close/>
              </a:path>
              <a:path w="4985385" h="4112259">
                <a:moveTo>
                  <a:pt x="4985182" y="3262807"/>
                </a:moveTo>
                <a:lnTo>
                  <a:pt x="0" y="3262807"/>
                </a:lnTo>
                <a:lnTo>
                  <a:pt x="0" y="3403511"/>
                </a:lnTo>
                <a:lnTo>
                  <a:pt x="4985182" y="3403511"/>
                </a:lnTo>
                <a:lnTo>
                  <a:pt x="4985182" y="3262807"/>
                </a:lnTo>
                <a:close/>
              </a:path>
              <a:path w="4985385" h="4112259">
                <a:moveTo>
                  <a:pt x="4985182" y="3121075"/>
                </a:moveTo>
                <a:lnTo>
                  <a:pt x="0" y="3121075"/>
                </a:lnTo>
                <a:lnTo>
                  <a:pt x="0" y="3261779"/>
                </a:lnTo>
                <a:lnTo>
                  <a:pt x="4985182" y="3261779"/>
                </a:lnTo>
                <a:lnTo>
                  <a:pt x="4985182" y="3121075"/>
                </a:lnTo>
                <a:close/>
              </a:path>
              <a:path w="4985385" h="4112259">
                <a:moveTo>
                  <a:pt x="4985182" y="2979343"/>
                </a:moveTo>
                <a:lnTo>
                  <a:pt x="0" y="2979343"/>
                </a:lnTo>
                <a:lnTo>
                  <a:pt x="0" y="3120047"/>
                </a:lnTo>
                <a:lnTo>
                  <a:pt x="4985182" y="3120047"/>
                </a:lnTo>
                <a:lnTo>
                  <a:pt x="4985182" y="2979343"/>
                </a:lnTo>
                <a:close/>
              </a:path>
              <a:path w="4985385" h="4112259">
                <a:moveTo>
                  <a:pt x="4985182" y="2837611"/>
                </a:moveTo>
                <a:lnTo>
                  <a:pt x="0" y="2837611"/>
                </a:lnTo>
                <a:lnTo>
                  <a:pt x="0" y="2978315"/>
                </a:lnTo>
                <a:lnTo>
                  <a:pt x="4985182" y="2978315"/>
                </a:lnTo>
                <a:lnTo>
                  <a:pt x="4985182" y="2837611"/>
                </a:lnTo>
                <a:close/>
              </a:path>
              <a:path w="4985385" h="4112259">
                <a:moveTo>
                  <a:pt x="4985182" y="2695994"/>
                </a:moveTo>
                <a:lnTo>
                  <a:pt x="0" y="2695994"/>
                </a:lnTo>
                <a:lnTo>
                  <a:pt x="0" y="2836697"/>
                </a:lnTo>
                <a:lnTo>
                  <a:pt x="4985182" y="2836697"/>
                </a:lnTo>
                <a:lnTo>
                  <a:pt x="4985182" y="2695994"/>
                </a:lnTo>
                <a:close/>
              </a:path>
              <a:path w="4985385" h="4112259">
                <a:moveTo>
                  <a:pt x="4985182" y="2554262"/>
                </a:moveTo>
                <a:lnTo>
                  <a:pt x="0" y="2554262"/>
                </a:lnTo>
                <a:lnTo>
                  <a:pt x="0" y="2694965"/>
                </a:lnTo>
                <a:lnTo>
                  <a:pt x="4985182" y="2694965"/>
                </a:lnTo>
                <a:lnTo>
                  <a:pt x="4985182" y="2554262"/>
                </a:lnTo>
                <a:close/>
              </a:path>
              <a:path w="4985385" h="4112259">
                <a:moveTo>
                  <a:pt x="4985182" y="2412530"/>
                </a:moveTo>
                <a:lnTo>
                  <a:pt x="0" y="2412530"/>
                </a:lnTo>
                <a:lnTo>
                  <a:pt x="0" y="2553233"/>
                </a:lnTo>
                <a:lnTo>
                  <a:pt x="4985182" y="2553233"/>
                </a:lnTo>
                <a:lnTo>
                  <a:pt x="4985182" y="2412530"/>
                </a:lnTo>
                <a:close/>
              </a:path>
              <a:path w="4985385" h="4112259">
                <a:moveTo>
                  <a:pt x="4985182" y="2270798"/>
                </a:moveTo>
                <a:lnTo>
                  <a:pt x="0" y="2270798"/>
                </a:lnTo>
                <a:lnTo>
                  <a:pt x="0" y="2411501"/>
                </a:lnTo>
                <a:lnTo>
                  <a:pt x="4985182" y="2411501"/>
                </a:lnTo>
                <a:lnTo>
                  <a:pt x="4985182" y="2270798"/>
                </a:lnTo>
                <a:close/>
              </a:path>
              <a:path w="4985385" h="4112259">
                <a:moveTo>
                  <a:pt x="4985182" y="2129066"/>
                </a:moveTo>
                <a:lnTo>
                  <a:pt x="0" y="2129066"/>
                </a:lnTo>
                <a:lnTo>
                  <a:pt x="0" y="2269769"/>
                </a:lnTo>
                <a:lnTo>
                  <a:pt x="4985182" y="2269769"/>
                </a:lnTo>
                <a:lnTo>
                  <a:pt x="4985182" y="2129066"/>
                </a:lnTo>
                <a:close/>
              </a:path>
              <a:path w="4985385" h="4112259">
                <a:moveTo>
                  <a:pt x="4985182" y="1987448"/>
                </a:moveTo>
                <a:lnTo>
                  <a:pt x="0" y="1987448"/>
                </a:lnTo>
                <a:lnTo>
                  <a:pt x="0" y="2128151"/>
                </a:lnTo>
                <a:lnTo>
                  <a:pt x="4985182" y="2128151"/>
                </a:lnTo>
                <a:lnTo>
                  <a:pt x="4985182" y="1987448"/>
                </a:lnTo>
                <a:close/>
              </a:path>
              <a:path w="4985385" h="4112259">
                <a:moveTo>
                  <a:pt x="4985182" y="1845716"/>
                </a:moveTo>
                <a:lnTo>
                  <a:pt x="0" y="1845716"/>
                </a:lnTo>
                <a:lnTo>
                  <a:pt x="0" y="1986419"/>
                </a:lnTo>
                <a:lnTo>
                  <a:pt x="4985182" y="1986419"/>
                </a:lnTo>
                <a:lnTo>
                  <a:pt x="4985182" y="1845716"/>
                </a:lnTo>
                <a:close/>
              </a:path>
              <a:path w="4985385" h="4112259">
                <a:moveTo>
                  <a:pt x="4985182" y="1418805"/>
                </a:moveTo>
                <a:lnTo>
                  <a:pt x="0" y="1418805"/>
                </a:lnTo>
                <a:lnTo>
                  <a:pt x="0" y="1555623"/>
                </a:lnTo>
                <a:lnTo>
                  <a:pt x="0" y="1559509"/>
                </a:lnTo>
                <a:lnTo>
                  <a:pt x="0" y="1703984"/>
                </a:lnTo>
                <a:lnTo>
                  <a:pt x="0" y="1707870"/>
                </a:lnTo>
                <a:lnTo>
                  <a:pt x="0" y="1844687"/>
                </a:lnTo>
                <a:lnTo>
                  <a:pt x="4985182" y="1844687"/>
                </a:lnTo>
                <a:lnTo>
                  <a:pt x="4985182" y="1707870"/>
                </a:lnTo>
                <a:lnTo>
                  <a:pt x="4985182" y="1703984"/>
                </a:lnTo>
                <a:lnTo>
                  <a:pt x="4985182" y="1559509"/>
                </a:lnTo>
                <a:lnTo>
                  <a:pt x="4985182" y="1555623"/>
                </a:lnTo>
                <a:lnTo>
                  <a:pt x="4985182" y="1418805"/>
                </a:lnTo>
                <a:close/>
              </a:path>
              <a:path w="4985385" h="4112259">
                <a:moveTo>
                  <a:pt x="4985182" y="1277073"/>
                </a:moveTo>
                <a:lnTo>
                  <a:pt x="0" y="1277073"/>
                </a:lnTo>
                <a:lnTo>
                  <a:pt x="0" y="1417777"/>
                </a:lnTo>
                <a:lnTo>
                  <a:pt x="4985182" y="1417777"/>
                </a:lnTo>
                <a:lnTo>
                  <a:pt x="4985182" y="1277073"/>
                </a:lnTo>
                <a:close/>
              </a:path>
              <a:path w="4985385" h="4112259">
                <a:moveTo>
                  <a:pt x="4985182" y="850163"/>
                </a:moveTo>
                <a:lnTo>
                  <a:pt x="0" y="850163"/>
                </a:lnTo>
                <a:lnTo>
                  <a:pt x="0" y="987094"/>
                </a:lnTo>
                <a:lnTo>
                  <a:pt x="0" y="990866"/>
                </a:lnTo>
                <a:lnTo>
                  <a:pt x="0" y="1135341"/>
                </a:lnTo>
                <a:lnTo>
                  <a:pt x="0" y="1139342"/>
                </a:lnTo>
                <a:lnTo>
                  <a:pt x="0" y="1276045"/>
                </a:lnTo>
                <a:lnTo>
                  <a:pt x="4985182" y="1276045"/>
                </a:lnTo>
                <a:lnTo>
                  <a:pt x="4985182" y="1139342"/>
                </a:lnTo>
                <a:lnTo>
                  <a:pt x="4985182" y="1135341"/>
                </a:lnTo>
                <a:lnTo>
                  <a:pt x="4985182" y="990866"/>
                </a:lnTo>
                <a:lnTo>
                  <a:pt x="4985182" y="987094"/>
                </a:lnTo>
                <a:lnTo>
                  <a:pt x="4985182" y="850163"/>
                </a:lnTo>
                <a:close/>
              </a:path>
              <a:path w="4985385" h="4112259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4112259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4112259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4112259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4112259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411225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8" name="object 8" descr=""/>
          <p:cNvGraphicFramePr>
            <a:graphicFrameLocks noGrp="1"/>
          </p:cNvGraphicFramePr>
          <p:nvPr/>
        </p:nvGraphicFramePr>
        <p:xfrm>
          <a:off x="581479" y="1968493"/>
          <a:ext cx="3671569" cy="566800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087755"/>
                <a:gridCol w="637540"/>
                <a:gridCol w="637539"/>
                <a:gridCol w="455294"/>
                <a:gridCol w="851535"/>
              </a:tblGrid>
              <a:tr h="3260725">
                <a:tc gridSpan="5">
                  <a:txBody>
                    <a:bodyPr/>
                    <a:lstStyle/>
                    <a:p>
                      <a:pPr marL="24765" marR="85090">
                        <a:lnSpc>
                          <a:spcPts val="91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riceprod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&lt;-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log(goutput)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ambria"/>
                          <a:cs typeface="Cambria"/>
                        </a:rPr>
                        <a:t>̃</a:t>
                      </a:r>
                      <a:r>
                        <a:rPr dirty="0" sz="800" spc="260">
                          <a:latin typeface="Cambria"/>
                          <a:cs typeface="Cambria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log(seed)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+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log(totlabor)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+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67970" marR="8509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log(size)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+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region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+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time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R="850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24765" marR="85090">
                        <a:lnSpc>
                          <a:spcPct val="10000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rice.sem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&lt;-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spreml(riceprod,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data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Rice,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w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riceww,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1179195" marR="8509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lag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FALSE,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errors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"sem")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R="8509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24765" marR="85090">
                        <a:lnSpc>
                          <a:spcPct val="10000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summary(rice.sem)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 marR="8509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ML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panel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with,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spatial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error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correlation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R="850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24765" marR="85090">
                        <a:lnSpc>
                          <a:spcPct val="10000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Call: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67970" indent="-243204">
                        <a:lnSpc>
                          <a:spcPct val="11630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spreml(formula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riceprod,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data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Rice,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w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riceww,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lag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FA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errors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"sem")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R="850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24765" marR="85090">
                        <a:lnSpc>
                          <a:spcPct val="10000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Residuals: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algn="r" marR="965835">
                        <a:lnSpc>
                          <a:spcPct val="100000"/>
                        </a:lnSpc>
                        <a:spcBef>
                          <a:spcPts val="160"/>
                        </a:spcBef>
                        <a:tabLst>
                          <a:tab pos="971550" algn="l"/>
                          <a:tab pos="2186305" algn="l"/>
                        </a:tabLst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Min.</a:t>
                      </a:r>
                      <a:r>
                        <a:rPr dirty="0" sz="800" spc="19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1st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Qu.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Median</a:t>
                      </a:r>
                      <a:r>
                        <a:rPr dirty="0" sz="800" spc="18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3rd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Qu.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Max.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algn="r" marR="96583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1.06858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0.23300</a:t>
                      </a:r>
                      <a:r>
                        <a:rPr dirty="0" sz="800" spc="1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0.00581</a:t>
                      </a:r>
                      <a:r>
                        <a:rPr dirty="0" sz="800" spc="1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0.23481</a:t>
                      </a:r>
                      <a:r>
                        <a:rPr dirty="0" sz="800" spc="1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1.48962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R="850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algn="ctr" marR="2033905">
                        <a:lnSpc>
                          <a:spcPct val="10000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Error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variance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parameters: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algn="ctr" marR="94043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Estimate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Std.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Error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t-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value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Pr(&gt;|t|)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algn="ctr" marR="940435">
                        <a:lnSpc>
                          <a:spcPct val="100000"/>
                        </a:lnSpc>
                        <a:spcBef>
                          <a:spcPts val="160"/>
                        </a:spcBef>
                        <a:tabLst>
                          <a:tab pos="363855" algn="l"/>
                          <a:tab pos="1031875" algn="l"/>
                          <a:tab pos="1639570" algn="l"/>
                          <a:tab pos="2064385" algn="l"/>
                        </a:tabLst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rho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0.5627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0.0518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10.9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&lt;2e-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R="850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24765" marR="8509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Coefficients: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1118235" marR="8509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Estimate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Std.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Error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t-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value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Pr(&gt;|t|)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(Intercept)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5.85413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0.19469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30.07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557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log(seed)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0.16626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0.02475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08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6.72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557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1.8e-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11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log(totlabor)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0.24822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0.02758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08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9.00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557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log(size)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0.59776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0.02800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21.35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557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regionlangan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-0.09779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0.09137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1.07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1610" marR="8509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0.285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regiongunungwangi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-0.14048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048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0.08422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1.67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 marR="8509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0.095.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regionmalausma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-0.11865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0.08650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1.37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1610" marR="8509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0.170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regionsukaambit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0.00723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0.09372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08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0.08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1610" marR="8509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0.938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regionciwangi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-0.01381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0.08465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0.16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1610" marR="8509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0.870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time2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-0.04745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0.07885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0.60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1610" marR="8509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0.547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time3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-0.18551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0.07886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2.35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1610" marR="8509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0.019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time4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-0.34722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0.07883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4.40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557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1.1e-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05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time5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0.15818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0.07886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08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2.01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1610" marR="8509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0.045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time6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0.13805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0.07881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08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1.75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1610" marR="8509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0.080.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85090"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85090"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5">
                  <a:txBody>
                    <a:bodyPr/>
                    <a:lstStyle/>
                    <a:p>
                      <a:pPr marL="24765" marR="8509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'.'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9" name="object 9" descr=""/>
          <p:cNvSpPr txBox="1"/>
          <p:nvPr/>
        </p:nvSpPr>
        <p:spPr>
          <a:xfrm>
            <a:off x="568780" y="7824644"/>
            <a:ext cx="4959985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Somewhat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surprisingly,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village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ﬁxed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show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up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but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unimportant.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con- </a:t>
            </a:r>
            <a:r>
              <a:rPr dirty="0" sz="1000" spc="-45">
                <a:latin typeface="Palatino Linotype"/>
                <a:cs typeface="Palatino Linotype"/>
              </a:rPr>
              <a:t>verse,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spatial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farms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belonging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same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village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(estimated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by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coeﬃcient)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substantial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highly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signiﬁcant.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67532" y="8027009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245964" y="607782"/>
            <a:ext cx="5320665" cy="77241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258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00">
              <a:latin typeface="Calibri"/>
              <a:cs typeface="Calibri"/>
            </a:endParaRPr>
          </a:p>
          <a:p>
            <a:pPr lvl="1" marL="770890" indent="-450215">
              <a:lnSpc>
                <a:spcPct val="100000"/>
              </a:lnSpc>
              <a:buAutoNum type="arabicPeriod" startAt="3"/>
              <a:tabLst>
                <a:tab pos="770890" algn="l"/>
                <a:tab pos="771525" algn="l"/>
              </a:tabLst>
            </a:pPr>
            <a:r>
              <a:rPr dirty="0" sz="1250" b="1">
                <a:latin typeface="Calibri"/>
                <a:cs typeface="Calibri"/>
              </a:rPr>
              <a:t>Individual</a:t>
            </a:r>
            <a:r>
              <a:rPr dirty="0" sz="1250" spc="12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Heterogeneity</a:t>
            </a:r>
            <a:r>
              <a:rPr dirty="0" sz="1250" spc="114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in</a:t>
            </a:r>
            <a:r>
              <a:rPr dirty="0" sz="1250" spc="12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Spatial</a:t>
            </a:r>
            <a:r>
              <a:rPr dirty="0" sz="1250" spc="125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Panels</a:t>
            </a:r>
            <a:endParaRPr sz="125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45"/>
              </a:spcBef>
              <a:buFont typeface="Calibri"/>
              <a:buAutoNum type="arabicPeriod" startAt="3"/>
            </a:pPr>
            <a:endParaRPr sz="900">
              <a:latin typeface="Calibri"/>
              <a:cs typeface="Calibri"/>
            </a:endParaRPr>
          </a:p>
          <a:p>
            <a:pPr algn="just" marL="321310" marR="55880">
              <a:lnSpc>
                <a:spcPct val="100000"/>
              </a:lnSpc>
            </a:pP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adily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end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ove,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just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eneral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ima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y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ogeneity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idual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ain,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pu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ar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sion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al,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time-i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al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stin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said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ssum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 </a:t>
            </a:r>
            <a:r>
              <a:rPr dirty="0" sz="1000" spc="-20">
                <a:latin typeface="Palatino Linotype"/>
                <a:cs typeface="Palatino Linotype"/>
              </a:rPr>
              <a:t>no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14">
                <a:latin typeface="Palatino Linotype"/>
                <a:cs typeface="Palatino Linotype"/>
              </a:rPr>
              <a:t>w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ail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0">
                <a:latin typeface="Palatino Linotype"/>
                <a:cs typeface="Palatino Linotype"/>
              </a:rPr>
              <a:t>k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on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still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alid,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ciﬁc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nsider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ade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ple,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andom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onside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35">
                <a:latin typeface="Palatino Linotype"/>
                <a:cs typeface="Palatino Linotype"/>
              </a:rPr>
              <a:t>sa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ling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inﬁni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opu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(Elhorst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é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(2009)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ple)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sm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sibility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nom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ling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st 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pi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over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ion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429259">
              <a:lnSpc>
                <a:spcPts val="1155"/>
              </a:lnSpc>
            </a:pPr>
            <a:r>
              <a:rPr dirty="0" sz="1000" spc="-40">
                <a:latin typeface="Palatino Linotype"/>
                <a:cs typeface="Palatino Linotype"/>
              </a:rPr>
              <a:t>Spatial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methods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nevertheless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interest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also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contexts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much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akin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10">
                <a:latin typeface="Palatino Linotype"/>
                <a:cs typeface="Palatino Linotype"/>
              </a:rPr>
              <a:t> sampling.</a:t>
            </a:r>
            <a:endParaRPr sz="1000">
              <a:latin typeface="Palatino Linotype"/>
              <a:cs typeface="Palatino Linotype"/>
            </a:endParaRPr>
          </a:p>
          <a:p>
            <a:pPr algn="just" marL="321310" marR="55880">
              <a:lnSpc>
                <a:spcPts val="1200"/>
              </a:lnSpc>
              <a:spcBef>
                <a:spcPts val="35"/>
              </a:spcBef>
            </a:pP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non-g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phic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deﬁn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eir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bu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tion.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Among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phi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ou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hol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an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k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2000).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10">
                <a:latin typeface="Courier New"/>
                <a:cs typeface="Courier New"/>
              </a:rPr>
              <a:t>RiceFarm</a:t>
            </a:r>
            <a:r>
              <a:rPr dirty="0" sz="1000" spc="-5">
                <a:latin typeface="Courier New"/>
                <a:cs typeface="Courier New"/>
              </a:rPr>
              <a:t>s</a:t>
            </a:r>
            <a:r>
              <a:rPr dirty="0" sz="1000" spc="-375">
                <a:latin typeface="Courier New"/>
                <a:cs typeface="Courier New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simi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ha</a:t>
            </a:r>
            <a:r>
              <a:rPr dirty="0" sz="1000" spc="-55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sibly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ame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ibution,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ough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5">
                <a:latin typeface="Palatino Linotype"/>
                <a:cs typeface="Palatino Linotype"/>
              </a:rPr>
              <a:t>de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on</a:t>
            </a:r>
            <a:r>
              <a:rPr dirty="0" sz="1000" spc="-35">
                <a:latin typeface="Palatino Linotype"/>
                <a:cs typeface="Palatino Linotype"/>
              </a:rPr>
              <a:t>g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de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</a:t>
            </a:r>
            <a:r>
              <a:rPr dirty="0" sz="1000" spc="-45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rally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deﬁn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neigh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no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phi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pu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al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ien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429259">
              <a:lnSpc>
                <a:spcPts val="1120"/>
              </a:lnSpc>
            </a:pPr>
            <a:r>
              <a:rPr dirty="0" sz="1000" spc="-50">
                <a:latin typeface="Palatino Linotype"/>
                <a:cs typeface="Palatino Linotype"/>
              </a:rPr>
              <a:t>Moreover,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from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computational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viewpoint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random</a:t>
            </a:r>
            <a:r>
              <a:rPr dirty="0" sz="1000" spc="-30">
                <a:latin typeface="Palatino Linotype"/>
                <a:cs typeface="Palatino Linotype"/>
              </a:rPr>
              <a:t> effects </a:t>
            </a:r>
            <a:r>
              <a:rPr dirty="0" sz="1000" spc="-35">
                <a:latin typeface="Palatino Linotype"/>
                <a:cs typeface="Palatino Linotype"/>
              </a:rPr>
              <a:t>turn out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more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general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</a:t>
            </a:r>
            <a:endParaRPr sz="1000">
              <a:latin typeface="Palatino Linotype"/>
              <a:cs typeface="Palatino Linotype"/>
            </a:endParaRPr>
          </a:p>
          <a:p>
            <a:pPr algn="just" marL="321310">
              <a:lnSpc>
                <a:spcPts val="1200"/>
              </a:lnSpc>
            </a:pP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respect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ﬁxed</a:t>
            </a:r>
            <a:r>
              <a:rPr dirty="0" sz="1000" spc="-10">
                <a:latin typeface="Palatino Linotype"/>
                <a:cs typeface="Palatino Linotype"/>
              </a:rPr>
              <a:t> effects.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350">
              <a:latin typeface="Palatino Linotype"/>
              <a:cs typeface="Palatino Linotype"/>
            </a:endParaRPr>
          </a:p>
          <a:p>
            <a:pPr lvl="2" marL="778510" indent="-457834">
              <a:lnSpc>
                <a:spcPct val="100000"/>
              </a:lnSpc>
              <a:buAutoNum type="arabicPeriod"/>
              <a:tabLst>
                <a:tab pos="779145" algn="l"/>
              </a:tabLst>
            </a:pPr>
            <a:r>
              <a:rPr dirty="0" sz="1000" b="1">
                <a:latin typeface="Calibri"/>
                <a:cs typeface="Calibri"/>
              </a:rPr>
              <a:t>Random</a:t>
            </a:r>
            <a:r>
              <a:rPr dirty="0" sz="1000" spc="6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versus</a:t>
            </a:r>
            <a:r>
              <a:rPr dirty="0" sz="1000" spc="6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Fixed</a:t>
            </a:r>
            <a:r>
              <a:rPr dirty="0" sz="1000" spc="6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Effects</a:t>
            </a:r>
            <a:endParaRPr sz="1000">
              <a:latin typeface="Calibri"/>
              <a:cs typeface="Calibri"/>
            </a:endParaRPr>
          </a:p>
          <a:p>
            <a:pPr algn="just" marL="321310" marR="55880">
              <a:lnSpc>
                <a:spcPct val="100000"/>
              </a:lnSpc>
              <a:spcBef>
                <a:spcPts val="595"/>
              </a:spcBef>
            </a:pP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ail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ous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ve,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idual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geneity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alt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ending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stin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oming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sume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em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onside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m.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str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7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ll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40">
                <a:latin typeface="Palatino Linotype"/>
                <a:cs typeface="Palatino Linotype"/>
              </a:rPr>
              <a:t>ue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14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limin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20">
                <a:latin typeface="Palatino Linotype"/>
                <a:cs typeface="Palatino Linotype"/>
              </a:rPr>
              <a:t>rst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encing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ime-dem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aning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olution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ong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30">
                <a:latin typeface="Palatino Linotype"/>
                <a:cs typeface="Palatino Linotype"/>
              </a:rPr>
              <a:t>time-dem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ning: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lhorst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2003),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200" b="1">
                <a:latin typeface="Cambria"/>
                <a:cs typeface="Cambria"/>
              </a:rPr>
              <a:t>l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4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time-dem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35">
                <a:latin typeface="Palatino Linotype"/>
                <a:cs typeface="Palatino Linotype"/>
              </a:rPr>
              <a:t>Elhorst</a:t>
            </a:r>
            <a:r>
              <a:rPr dirty="0" sz="1000" spc="-90">
                <a:latin typeface="Palatino Linotype"/>
                <a:cs typeface="Palatino Linotype"/>
              </a:rPr>
              <a:t>’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du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stion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2008)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ime-dem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aning 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ti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ibution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ucing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 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ff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m,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emaining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baseline="29914" sz="975" spc="15">
                <a:latin typeface="Palatino Linotype"/>
                <a:cs typeface="Palatino Linotype"/>
              </a:rPr>
              <a:t>7</a:t>
            </a:r>
            <a:endParaRPr baseline="29914" sz="975">
              <a:latin typeface="Palatino Linotype"/>
              <a:cs typeface="Palatino Linotype"/>
            </a:endParaRPr>
          </a:p>
          <a:p>
            <a:pPr algn="just" marL="429259">
              <a:lnSpc>
                <a:spcPts val="1150"/>
              </a:lnSpc>
            </a:pP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solve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problem,</a:t>
            </a:r>
            <a:r>
              <a:rPr dirty="0" sz="1000" spc="-10">
                <a:latin typeface="Palatino Linotype"/>
                <a:cs typeface="Palatino Linotype"/>
              </a:rPr>
              <a:t> Lee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Yu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(2010a, </a:t>
            </a:r>
            <a:r>
              <a:rPr dirty="0" sz="1000">
                <a:latin typeface="Palatino Linotype"/>
                <a:cs typeface="Palatino Linotype"/>
              </a:rPr>
              <a:t>3.2)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suggest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either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different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orthonormal</a:t>
            </a:r>
            <a:r>
              <a:rPr dirty="0" sz="1000" spc="-10">
                <a:latin typeface="Palatino Linotype"/>
                <a:cs typeface="Palatino Linotype"/>
              </a:rPr>
              <a:t> trans-</a:t>
            </a:r>
            <a:endParaRPr sz="1000">
              <a:latin typeface="Palatino Linotype"/>
              <a:cs typeface="Palatino Linotype"/>
            </a:endParaRPr>
          </a:p>
          <a:p>
            <a:pPr algn="just" marL="321310" marR="55880">
              <a:lnSpc>
                <a:spcPts val="1200"/>
              </a:lnSpc>
              <a:spcBef>
                <a:spcPts val="40"/>
              </a:spcBef>
            </a:pP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x</a:t>
            </a:r>
            <a:r>
              <a:rPr dirty="0" sz="1000" spc="15">
                <a:latin typeface="Palatino Linotype"/>
                <a:cs typeface="Palatino Linotype"/>
              </a:rPr>
              <a:t>-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Y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10">
                <a:latin typeface="Palatino Linotype"/>
                <a:cs typeface="Palatino Linotype"/>
              </a:rPr>
              <a:t>2012).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200" b="1">
                <a:latin typeface="Cambria"/>
                <a:cs typeface="Cambria"/>
              </a:rPr>
              <a:t>l</a:t>
            </a:r>
            <a:r>
              <a:rPr dirty="0" sz="1000" spc="-1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om-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200" b="1">
                <a:latin typeface="Cambria"/>
                <a:cs typeface="Cambria"/>
              </a:rPr>
              <a:t>l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sui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nd,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00">
              <a:latin typeface="Palatino Linotype"/>
              <a:cs typeface="Palatino Linotype"/>
            </a:endParaRPr>
          </a:p>
          <a:p>
            <a:pPr algn="just" marL="321310" marR="76835">
              <a:lnSpc>
                <a:spcPct val="103800"/>
              </a:lnSpc>
            </a:pPr>
            <a:r>
              <a:rPr dirty="0" sz="800">
                <a:latin typeface="Palatino Linotype"/>
                <a:cs typeface="Palatino Linotype"/>
              </a:rPr>
              <a:t>7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5">
                <a:latin typeface="Palatino Linotype"/>
                <a:cs typeface="Palatino Linotype"/>
              </a:rPr>
              <a:t>S</a:t>
            </a:r>
            <a:r>
              <a:rPr dirty="0" sz="800" spc="-15">
                <a:latin typeface="Palatino Linotype"/>
                <a:cs typeface="Palatino Linotype"/>
              </a:rPr>
              <a:t>e</a:t>
            </a:r>
            <a:r>
              <a:rPr dirty="0" sz="800" spc="-25">
                <a:latin typeface="Palatino Linotype"/>
                <a:cs typeface="Palatino Linotype"/>
              </a:rPr>
              <a:t>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L</a:t>
            </a:r>
            <a:r>
              <a:rPr dirty="0" sz="800" spc="-15">
                <a:latin typeface="Palatino Linotype"/>
                <a:cs typeface="Palatino Linotype"/>
              </a:rPr>
              <a:t>e</a:t>
            </a:r>
            <a:r>
              <a:rPr dirty="0" sz="800" spc="-25">
                <a:latin typeface="Palatino Linotype"/>
                <a:cs typeface="Palatino Linotype"/>
              </a:rPr>
              <a:t>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45">
                <a:latin typeface="Palatino Linotype"/>
                <a:cs typeface="Palatino Linotype"/>
              </a:rPr>
              <a:t>nd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95">
                <a:latin typeface="Palatino Linotype"/>
                <a:cs typeface="Palatino Linotype"/>
              </a:rPr>
              <a:t>Y</a:t>
            </a:r>
            <a:r>
              <a:rPr dirty="0" sz="800" spc="-50">
                <a:latin typeface="Palatino Linotype"/>
                <a:cs typeface="Palatino Linotype"/>
              </a:rPr>
              <a:t>u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(2010b,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p</a:t>
            </a:r>
            <a:r>
              <a:rPr dirty="0" sz="800" spc="-20">
                <a:latin typeface="Palatino Linotype"/>
                <a:cs typeface="Palatino Linotype"/>
              </a:rPr>
              <a:t>.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5">
                <a:latin typeface="Palatino Linotype"/>
                <a:cs typeface="Palatino Linotype"/>
              </a:rPr>
              <a:t>257)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f</a:t>
            </a:r>
            <a:r>
              <a:rPr dirty="0" sz="800" spc="-20">
                <a:latin typeface="Palatino Linotype"/>
                <a:cs typeface="Palatino Linotype"/>
              </a:rPr>
              <a:t>o</a:t>
            </a:r>
            <a:r>
              <a:rPr dirty="0" sz="800" spc="-15">
                <a:latin typeface="Palatino Linotype"/>
                <a:cs typeface="Palatino Linotype"/>
              </a:rPr>
              <a:t>r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dis</a:t>
            </a:r>
            <a:r>
              <a:rPr dirty="0" sz="800" spc="5">
                <a:latin typeface="Palatino Linotype"/>
                <a:cs typeface="Palatino Linotype"/>
              </a:rPr>
              <a:t>c</a:t>
            </a:r>
            <a:r>
              <a:rPr dirty="0" sz="800" spc="-30">
                <a:latin typeface="Palatino Linotype"/>
                <a:cs typeface="Palatino Linotype"/>
              </a:rPr>
              <a:t>ussion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of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5">
                <a:latin typeface="Palatino Linotype"/>
                <a:cs typeface="Palatino Linotype"/>
              </a:rPr>
              <a:t>t</a:t>
            </a:r>
            <a:r>
              <a:rPr dirty="0" sz="800" spc="-30">
                <a:latin typeface="Palatino Linotype"/>
                <a:cs typeface="Palatino Linotype"/>
              </a:rPr>
              <a:t>h</a:t>
            </a:r>
            <a:r>
              <a:rPr dirty="0" sz="800" spc="-25">
                <a:latin typeface="Palatino Linotype"/>
                <a:cs typeface="Palatino Linotype"/>
              </a:rPr>
              <a:t>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</a:t>
            </a:r>
            <a:r>
              <a:rPr dirty="0" sz="800" spc="-30">
                <a:latin typeface="Palatino Linotype"/>
                <a:cs typeface="Palatino Linotype"/>
              </a:rPr>
              <a:t>ssue,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and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M</a:t>
            </a:r>
            <a:r>
              <a:rPr dirty="0" sz="800" spc="-25">
                <a:latin typeface="Palatino Linotype"/>
                <a:cs typeface="Palatino Linotype"/>
              </a:rPr>
              <a:t>illo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and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P</a:t>
            </a:r>
            <a:r>
              <a:rPr dirty="0" sz="800" spc="-20">
                <a:latin typeface="Palatino Linotype"/>
                <a:cs typeface="Palatino Linotype"/>
              </a:rPr>
              <a:t>ir</a:t>
            </a:r>
            <a:r>
              <a:rPr dirty="0" sz="800" spc="-20">
                <a:latin typeface="Palatino Linotype"/>
                <a:cs typeface="Palatino Linotype"/>
              </a:rPr>
              <a:t>a</a:t>
            </a:r>
            <a:r>
              <a:rPr dirty="0" sz="800" spc="-30">
                <a:latin typeface="Palatino Linotype"/>
                <a:cs typeface="Palatino Linotype"/>
              </a:rPr>
              <a:t>s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5">
                <a:latin typeface="Palatino Linotype"/>
                <a:cs typeface="Palatino Linotype"/>
              </a:rPr>
              <a:t>(2012,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p.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5">
                <a:latin typeface="Palatino Linotype"/>
                <a:cs typeface="Palatino Linotype"/>
              </a:rPr>
              <a:t>33)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f</a:t>
            </a:r>
            <a:r>
              <a:rPr dirty="0" sz="800" spc="-20">
                <a:latin typeface="Palatino Linotype"/>
                <a:cs typeface="Palatino Linotype"/>
              </a:rPr>
              <a:t>o</a:t>
            </a:r>
            <a:r>
              <a:rPr dirty="0" sz="800" spc="-15">
                <a:latin typeface="Palatino Linotype"/>
                <a:cs typeface="Palatino Linotype"/>
              </a:rPr>
              <a:t>r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25">
                <a:latin typeface="Palatino Linotype"/>
                <a:cs typeface="Palatino Linotype"/>
              </a:rPr>
              <a:t>n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e</a:t>
            </a:r>
            <a:r>
              <a:rPr dirty="0" sz="800" spc="-80">
                <a:latin typeface="Palatino Linotype"/>
                <a:cs typeface="Palatino Linotype"/>
              </a:rPr>
              <a:t>v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40">
                <a:latin typeface="Palatino Linotype"/>
                <a:cs typeface="Palatino Linotype"/>
              </a:rPr>
              <a:t>lu</a:t>
            </a:r>
            <a:r>
              <a:rPr dirty="0" sz="800" spc="-55">
                <a:latin typeface="Palatino Linotype"/>
                <a:cs typeface="Palatino Linotype"/>
              </a:rPr>
              <a:t>a</a:t>
            </a:r>
            <a:r>
              <a:rPr dirty="0" sz="800">
                <a:latin typeface="Palatino Linotype"/>
                <a:cs typeface="Palatino Linotype"/>
              </a:rPr>
              <a:t>t</a:t>
            </a:r>
            <a:r>
              <a:rPr dirty="0" sz="800" spc="-20">
                <a:latin typeface="Palatino Linotype"/>
                <a:cs typeface="Palatino Linotype"/>
              </a:rPr>
              <a:t>ion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i</a:t>
            </a:r>
            <a:r>
              <a:rPr dirty="0" sz="800" spc="-30">
                <a:latin typeface="Palatino Linotype"/>
                <a:cs typeface="Palatino Linotype"/>
              </a:rPr>
              <a:t>f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i</a:t>
            </a:r>
            <a:r>
              <a:rPr dirty="0" sz="800" spc="5">
                <a:latin typeface="Palatino Linotype"/>
                <a:cs typeface="Palatino Linotype"/>
              </a:rPr>
              <a:t>t</a:t>
            </a:r>
            <a:r>
              <a:rPr dirty="0" sz="800" spc="-25">
                <a:latin typeface="Palatino Linotype"/>
                <a:cs typeface="Palatino Linotype"/>
              </a:rPr>
              <a:t>s </a:t>
            </a:r>
            <a:r>
              <a:rPr dirty="0" sz="800" spc="-25">
                <a:latin typeface="Palatino Linotype"/>
                <a:cs typeface="Palatino Linotype"/>
              </a:rPr>
              <a:t>prac</a:t>
            </a:r>
            <a:r>
              <a:rPr dirty="0" sz="800" spc="-5">
                <a:latin typeface="Palatino Linotype"/>
                <a:cs typeface="Palatino Linotype"/>
              </a:rPr>
              <a:t>ti</a:t>
            </a:r>
            <a:r>
              <a:rPr dirty="0" sz="800">
                <a:latin typeface="Palatino Linotype"/>
                <a:cs typeface="Palatino Linotype"/>
              </a:rPr>
              <a:t>c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25">
                <a:latin typeface="Palatino Linotype"/>
                <a:cs typeface="Palatino Linotype"/>
              </a:rPr>
              <a:t>l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s</a:t>
            </a:r>
            <a:r>
              <a:rPr dirty="0" sz="800" spc="-30">
                <a:latin typeface="Palatino Linotype"/>
                <a:cs typeface="Palatino Linotype"/>
              </a:rPr>
              <a:t>i</a:t>
            </a:r>
            <a:r>
              <a:rPr dirty="0" sz="800" spc="-50">
                <a:latin typeface="Palatino Linotype"/>
                <a:cs typeface="Palatino Linotype"/>
              </a:rPr>
              <a:t>g</a:t>
            </a:r>
            <a:r>
              <a:rPr dirty="0" sz="800" spc="-25">
                <a:latin typeface="Palatino Linotype"/>
                <a:cs typeface="Palatino Linotype"/>
              </a:rPr>
              <a:t>niﬁ</a:t>
            </a:r>
            <a:r>
              <a:rPr dirty="0" sz="800" spc="-15">
                <a:latin typeface="Palatino Linotype"/>
                <a:cs typeface="Palatino Linotype"/>
              </a:rPr>
              <a:t>c</a:t>
            </a:r>
            <a:r>
              <a:rPr dirty="0" sz="800" spc="-20">
                <a:latin typeface="Palatino Linotype"/>
                <a:cs typeface="Palatino Linotype"/>
              </a:rPr>
              <a:t>an</a:t>
            </a:r>
            <a:r>
              <a:rPr dirty="0" sz="800" spc="-30">
                <a:latin typeface="Palatino Linotype"/>
                <a:cs typeface="Palatino Linotype"/>
              </a:rPr>
              <a:t>c</a:t>
            </a:r>
            <a:r>
              <a:rPr dirty="0" sz="800" spc="-25">
                <a:latin typeface="Palatino Linotype"/>
                <a:cs typeface="Palatino Linotype"/>
              </a:rPr>
              <a:t>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5">
                <a:latin typeface="Palatino Linotype"/>
                <a:cs typeface="Palatino Linotype"/>
              </a:rPr>
              <a:t>t</a:t>
            </a:r>
            <a:r>
              <a:rPr dirty="0" sz="800" spc="-30">
                <a:latin typeface="Palatino Linotype"/>
                <a:cs typeface="Palatino Linotype"/>
              </a:rPr>
              <a:t>h</a:t>
            </a:r>
            <a:r>
              <a:rPr dirty="0" sz="800" spc="-20">
                <a:latin typeface="Palatino Linotype"/>
                <a:cs typeface="Palatino Linotype"/>
              </a:rPr>
              <a:t>r</a:t>
            </a:r>
            <a:r>
              <a:rPr dirty="0" sz="800" spc="-20">
                <a:latin typeface="Palatino Linotype"/>
                <a:cs typeface="Palatino Linotype"/>
              </a:rPr>
              <a:t>o</a:t>
            </a:r>
            <a:r>
              <a:rPr dirty="0" sz="800" spc="-50">
                <a:latin typeface="Palatino Linotype"/>
                <a:cs typeface="Palatino Linotype"/>
              </a:rPr>
              <a:t>ugh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M</a:t>
            </a:r>
            <a:r>
              <a:rPr dirty="0" sz="800" spc="-20">
                <a:latin typeface="Palatino Linotype"/>
                <a:cs typeface="Palatino Linotype"/>
              </a:rPr>
              <a:t>o</a:t>
            </a:r>
            <a:r>
              <a:rPr dirty="0" sz="800" spc="-35">
                <a:latin typeface="Palatino Linotype"/>
                <a:cs typeface="Palatino Linotype"/>
              </a:rPr>
              <a:t>n</a:t>
            </a:r>
            <a:r>
              <a:rPr dirty="0" sz="800" spc="-5">
                <a:latin typeface="Palatino Linotype"/>
                <a:cs typeface="Palatino Linotype"/>
              </a:rPr>
              <a:t>t</a:t>
            </a:r>
            <a:r>
              <a:rPr dirty="0" sz="800" spc="-25">
                <a:latin typeface="Palatino Linotype"/>
                <a:cs typeface="Palatino Linotype"/>
              </a:rPr>
              <a:t>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5">
                <a:latin typeface="Palatino Linotype"/>
                <a:cs typeface="Palatino Linotype"/>
              </a:rPr>
              <a:t>C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20">
                <a:latin typeface="Palatino Linotype"/>
                <a:cs typeface="Palatino Linotype"/>
              </a:rPr>
              <a:t>r</a:t>
            </a:r>
            <a:r>
              <a:rPr dirty="0" sz="800" spc="-30">
                <a:latin typeface="Palatino Linotype"/>
                <a:cs typeface="Palatino Linotype"/>
              </a:rPr>
              <a:t>l</a:t>
            </a:r>
            <a:r>
              <a:rPr dirty="0" sz="800" spc="-20">
                <a:latin typeface="Palatino Linotype"/>
                <a:cs typeface="Palatino Linotype"/>
              </a:rPr>
              <a:t>o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s</a:t>
            </a:r>
            <a:r>
              <a:rPr dirty="0" sz="800" spc="-15">
                <a:latin typeface="Palatino Linotype"/>
                <a:cs typeface="Palatino Linotype"/>
              </a:rPr>
              <a:t>i</a:t>
            </a:r>
            <a:r>
              <a:rPr dirty="0" sz="800" spc="-55">
                <a:latin typeface="Palatino Linotype"/>
                <a:cs typeface="Palatino Linotype"/>
              </a:rPr>
              <a:t>m</a:t>
            </a:r>
            <a:r>
              <a:rPr dirty="0" sz="800" spc="-40">
                <a:latin typeface="Palatino Linotype"/>
                <a:cs typeface="Palatino Linotype"/>
              </a:rPr>
              <a:t>ul</a:t>
            </a:r>
            <a:r>
              <a:rPr dirty="0" sz="800" spc="-55">
                <a:latin typeface="Palatino Linotype"/>
                <a:cs typeface="Palatino Linotype"/>
              </a:rPr>
              <a:t>a</a:t>
            </a:r>
            <a:r>
              <a:rPr dirty="0" sz="800">
                <a:latin typeface="Palatino Linotype"/>
                <a:cs typeface="Palatino Linotype"/>
              </a:rPr>
              <a:t>t</a:t>
            </a:r>
            <a:r>
              <a:rPr dirty="0" sz="800" spc="-20">
                <a:latin typeface="Palatino Linotype"/>
                <a:cs typeface="Palatino Linotype"/>
              </a:rPr>
              <a:t>ion.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62" y="607782"/>
            <a:ext cx="5135245" cy="772858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Introduction</a:t>
            </a:r>
            <a:r>
              <a:rPr dirty="0" sz="800" spc="250" i="1">
                <a:latin typeface="Calibri"/>
                <a:cs typeface="Calibri"/>
              </a:rPr>
              <a:t>  </a:t>
            </a:r>
            <a:r>
              <a:rPr dirty="0" sz="800" spc="-50" b="1">
                <a:latin typeface="Calibri"/>
                <a:cs typeface="Calibri"/>
              </a:rPr>
              <a:t>7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Calibri"/>
              <a:cs typeface="Calibri"/>
            </a:endParaRPr>
          </a:p>
          <a:p>
            <a:pPr algn="just" marL="12700" marR="179705">
              <a:lnSpc>
                <a:spcPts val="1190"/>
              </a:lnSpc>
            </a:pP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fact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possible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mimic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15">
                <a:latin typeface="Calibri"/>
                <a:cs typeface="Calibri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both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modus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operandi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procedural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statistical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packages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course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functionality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 </a:t>
            </a:r>
            <a:r>
              <a:rPr dirty="0" sz="1000" spc="-25">
                <a:latin typeface="Palatino Linotype"/>
                <a:cs typeface="Palatino Linotype"/>
              </a:rPr>
              <a:t>other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languages.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35"/>
              </a:lnSpc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following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briefly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hint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effective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ways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 </a:t>
            </a:r>
            <a:r>
              <a:rPr dirty="0" sz="1000" spc="-30">
                <a:latin typeface="Palatino Linotype"/>
                <a:cs typeface="Palatino Linotype"/>
              </a:rPr>
              <a:t>perform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econometric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computing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</a:t>
            </a:r>
            <a:endParaRPr sz="1000">
              <a:latin typeface="Palatino Linotype"/>
              <a:cs typeface="Palatino Linotype"/>
            </a:endParaRPr>
          </a:p>
          <a:p>
            <a:pPr algn="just" marL="12700" marR="179070">
              <a:lnSpc>
                <a:spcPts val="1190"/>
              </a:lnSpc>
              <a:spcBef>
                <a:spcPts val="40"/>
              </a:spcBef>
            </a:pPr>
            <a:r>
              <a:rPr dirty="0" sz="1000">
                <a:latin typeface="Calibri"/>
                <a:cs typeface="Calibri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referring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reader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Kleiber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Zeileis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(2008)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complete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treatment;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30">
                <a:latin typeface="Palatino Linotype"/>
                <a:cs typeface="Palatino Linotype"/>
              </a:rPr>
              <a:t>order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provide</a:t>
            </a:r>
            <a:r>
              <a:rPr dirty="0" sz="1000">
                <a:latin typeface="Palatino Linotype"/>
                <a:cs typeface="Palatino Linotype"/>
              </a:rPr>
              <a:t> 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friendly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introduction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 </a:t>
            </a:r>
            <a:r>
              <a:rPr dirty="0" sz="1000" spc="-40">
                <a:latin typeface="Palatino Linotype"/>
                <a:cs typeface="Palatino Linotype"/>
              </a:rPr>
              <a:t>users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software,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we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show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how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25">
                <a:latin typeface="Calibri"/>
                <a:cs typeface="Calibri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can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employed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way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would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“canned”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statistical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package,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 </a:t>
            </a:r>
            <a:r>
              <a:rPr dirty="0" sz="1000" spc="-55">
                <a:latin typeface="Palatino Linotype"/>
                <a:cs typeface="Palatino Linotype"/>
              </a:rPr>
              <a:t>“hard-</a:t>
            </a:r>
            <a:r>
              <a:rPr dirty="0" sz="1000" spc="-40">
                <a:latin typeface="Palatino Linotype"/>
                <a:cs typeface="Palatino Linotype"/>
              </a:rPr>
              <a:t>boiled”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 language.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00" b="1">
                <a:latin typeface="Calibri"/>
                <a:cs typeface="Calibri"/>
              </a:rPr>
              <a:t>1.2.1</a:t>
            </a:r>
            <a:r>
              <a:rPr dirty="0" sz="1000" spc="32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The Modus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Operandi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of</a:t>
            </a:r>
            <a:r>
              <a:rPr dirty="0" sz="1000" spc="30" b="1">
                <a:latin typeface="Calibri"/>
                <a:cs typeface="Calibri"/>
              </a:rPr>
              <a:t> </a:t>
            </a:r>
            <a:r>
              <a:rPr dirty="0" sz="1000" spc="-50" b="1">
                <a:latin typeface="Calibri"/>
                <a:cs typeface="Calibri"/>
              </a:rPr>
              <a:t>R</a:t>
            </a:r>
            <a:endParaRPr sz="1000">
              <a:latin typeface="Calibri"/>
              <a:cs typeface="Calibri"/>
            </a:endParaRPr>
          </a:p>
          <a:p>
            <a:pPr algn="just" marL="12700" marR="179705">
              <a:lnSpc>
                <a:spcPts val="1190"/>
              </a:lnSpc>
              <a:spcBef>
                <a:spcPts val="630"/>
              </a:spcBef>
            </a:pP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used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interactively,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issuing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command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reading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results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session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log;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operated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batch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mode,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writing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executing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script.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47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9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two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usually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mix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up,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even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writes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commands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editor,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customary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 </a:t>
            </a:r>
            <a:r>
              <a:rPr dirty="0" sz="1000" spc="-30">
                <a:latin typeface="Palatino Linotype"/>
                <a:cs typeface="Palatino Linotype"/>
              </a:rPr>
              <a:t>execute them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one,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possibly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small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groups.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25"/>
              </a:lnSpc>
            </a:pPr>
            <a:r>
              <a:rPr dirty="0" sz="1000" spc="-60">
                <a:latin typeface="Palatino Linotype"/>
                <a:cs typeface="Palatino Linotype"/>
              </a:rPr>
              <a:t>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edited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.R</a:t>
            </a:r>
            <a:r>
              <a:rPr dirty="0" sz="1000" spc="-360">
                <a:latin typeface="Courier New"/>
                <a:cs typeface="Courier New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ﬁle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number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advantages,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whole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session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com-</a:t>
            </a:r>
            <a:endParaRPr sz="1000">
              <a:latin typeface="Palatino Linotype"/>
              <a:cs typeface="Palatino Linotype"/>
            </a:endParaRPr>
          </a:p>
          <a:p>
            <a:pPr algn="just" marL="12700" marR="179070">
              <a:lnSpc>
                <a:spcPts val="1190"/>
              </a:lnSpc>
              <a:spcBef>
                <a:spcPts val="40"/>
              </a:spcBef>
            </a:pPr>
            <a:r>
              <a:rPr dirty="0" sz="1000" spc="-40">
                <a:latin typeface="Palatino Linotype"/>
                <a:cs typeface="Palatino Linotype"/>
              </a:rPr>
              <a:t>pl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ducible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ong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inal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ai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le.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ver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eme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ssion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lo</a:t>
            </a:r>
            <a:r>
              <a:rPr dirty="0" sz="1000" spc="-3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.R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pt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mou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ditin</a:t>
            </a:r>
            <a:r>
              <a:rPr dirty="0" sz="1000" spc="-2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sily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ommand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40">
                <a:latin typeface="Palatino Linotype"/>
                <a:cs typeface="Palatino Linotype"/>
              </a:rPr>
              <a:t>plor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al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hang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mind,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sting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ul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hing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ho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era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tive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ssion,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ve:</a:t>
            </a:r>
            <a:endParaRPr sz="1000">
              <a:latin typeface="Palatino Linotype"/>
              <a:cs typeface="Palatino Linotype"/>
            </a:endParaRPr>
          </a:p>
          <a:p>
            <a:pPr marL="141605" indent="-129539">
              <a:lnSpc>
                <a:spcPts val="1195"/>
              </a:lnSpc>
              <a:spcBef>
                <a:spcPts val="375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session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log</a:t>
            </a:r>
            <a:r>
              <a:rPr dirty="0" sz="1000" spc="-20">
                <a:latin typeface="Palatino Linotype"/>
                <a:cs typeface="Palatino Linotype"/>
              </a:rPr>
              <a:t> in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text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ﬁle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.txt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endParaRPr sz="1000">
              <a:latin typeface="Palatino Linotype"/>
              <a:cs typeface="Palatino Linotype"/>
            </a:endParaRPr>
          </a:p>
          <a:p>
            <a:pPr marL="141605" indent="-129539">
              <a:lnSpc>
                <a:spcPts val="1185"/>
              </a:lnSpc>
              <a:buFont typeface="Cambria"/>
              <a:buChar char="•"/>
              <a:tabLst>
                <a:tab pos="1422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command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history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text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ﬁle</a:t>
            </a:r>
            <a:r>
              <a:rPr dirty="0" sz="1000" spc="-10">
                <a:latin typeface="Palatino Linotype"/>
                <a:cs typeface="Palatino Linotype"/>
              </a:rPr>
              <a:t> (</a:t>
            </a:r>
            <a:r>
              <a:rPr dirty="0" sz="1000" spc="-10">
                <a:latin typeface="Courier New"/>
                <a:cs typeface="Courier New"/>
              </a:rPr>
              <a:t>.Rhistory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endParaRPr sz="1000">
              <a:latin typeface="Palatino Linotype"/>
              <a:cs typeface="Palatino Linotype"/>
            </a:endParaRPr>
          </a:p>
          <a:p>
            <a:pPr marL="141605" indent="-129539">
              <a:lnSpc>
                <a:spcPts val="1185"/>
              </a:lnSpc>
              <a:buFont typeface="Cambria"/>
              <a:buChar char="•"/>
              <a:tabLst>
                <a:tab pos="142240" algn="l"/>
              </a:tabLst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whole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workspace,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selection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objects,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binary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ﬁle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0">
                <a:latin typeface="Courier New"/>
                <a:cs typeface="Courier New"/>
              </a:rPr>
              <a:t>.Rdata</a:t>
            </a:r>
            <a:r>
              <a:rPr dirty="0" sz="1000" spc="-24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or,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respectively,</a:t>
            </a:r>
            <a:endParaRPr sz="1000">
              <a:latin typeface="Palatino Linotype"/>
              <a:cs typeface="Palatino Linotype"/>
            </a:endParaRPr>
          </a:p>
          <a:p>
            <a:pPr marL="141605">
              <a:lnSpc>
                <a:spcPts val="1195"/>
              </a:lnSpc>
            </a:pPr>
            <a:r>
              <a:rPr dirty="0" sz="1000" spc="-10">
                <a:latin typeface="Courier New"/>
                <a:cs typeface="Courier New"/>
              </a:rPr>
              <a:t>.rda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endParaRPr sz="1000">
              <a:latin typeface="Palatino Linotype"/>
              <a:cs typeface="Palatino Linotype"/>
            </a:endParaRPr>
          </a:p>
          <a:p>
            <a:pPr algn="just" marL="12700" marR="178435" indent="107950">
              <a:lnSpc>
                <a:spcPts val="1190"/>
              </a:lnSpc>
              <a:spcBef>
                <a:spcPts val="484"/>
              </a:spcBef>
            </a:pP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ssio</a:t>
            </a:r>
            <a:r>
              <a:rPr dirty="0" sz="1000" spc="-80">
                <a:latin typeface="Palatino Linotype"/>
                <a:cs typeface="Palatino Linotype"/>
              </a:rPr>
              <a:t>n</a:t>
            </a:r>
            <a:r>
              <a:rPr dirty="0" sz="1000" spc="-140">
                <a:latin typeface="Palatino Linotype"/>
                <a:cs typeface="Palatino Linotype"/>
              </a:rPr>
              <a:t>’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10">
                <a:latin typeface="Palatino Linotype"/>
                <a:cs typeface="Palatino Linotype"/>
              </a:rPr>
              <a:t>a- 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ducible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analys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cie</a:t>
            </a:r>
            <a:r>
              <a:rPr dirty="0" sz="1000" spc="-3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tiﬁc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40">
                <a:latin typeface="Palatino Linotype"/>
                <a:cs typeface="Palatino Linotype"/>
              </a:rPr>
              <a:t>“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-320">
                <a:latin typeface="Palatino Linotype"/>
                <a:cs typeface="Palatino Linotype"/>
              </a:rPr>
              <a:t>”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40">
                <a:latin typeface="Palatino Linotype"/>
                <a:cs typeface="Palatino Linotype"/>
              </a:rPr>
              <a:t>“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mman</a:t>
            </a:r>
            <a:r>
              <a:rPr dirty="0" sz="1000" spc="-4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al.”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ob</a:t>
            </a:r>
            <a:r>
              <a:rPr dirty="0" sz="1000" spc="-5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wo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ssion: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nal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ad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nal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data.fram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320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ssibly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ob</a:t>
            </a:r>
            <a:r>
              <a:rPr dirty="0" sz="1000" spc="-5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du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75">
                <a:latin typeface="Palatino Linotype"/>
                <a:cs typeface="Palatino Linotype"/>
              </a:rPr>
              <a:t>y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)l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ad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ins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ding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iﬁc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inal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ran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ﬁl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aining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-35">
                <a:latin typeface="Calibri"/>
                <a:cs typeface="Calibri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eme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ssa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iven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anal</a:t>
            </a:r>
            <a:r>
              <a:rPr dirty="0" sz="1000" spc="-55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ﬁle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.R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ﬁl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aining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opu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k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tility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h,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2002),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whole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iﬁc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d</a:t>
            </a:r>
            <a:r>
              <a:rPr dirty="0" sz="1000" spc="-8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nami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ducible.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095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“commands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real”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approach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has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advantage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being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entirely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based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human-</a:t>
            </a:r>
            <a:endParaRPr sz="1000">
              <a:latin typeface="Palatino Linotype"/>
              <a:cs typeface="Palatino Linotype"/>
            </a:endParaRPr>
          </a:p>
          <a:p>
            <a:pPr algn="just" marL="12700" marR="179070">
              <a:lnSpc>
                <a:spcPts val="1190"/>
              </a:lnSpc>
              <a:spcBef>
                <a:spcPts val="40"/>
              </a:spcBef>
            </a:pPr>
            <a:r>
              <a:rPr dirty="0" sz="1000">
                <a:latin typeface="Palatino Linotype"/>
                <a:cs typeface="Palatino Linotype"/>
              </a:rPr>
              <a:t>readable</a:t>
            </a:r>
            <a:r>
              <a:rPr dirty="0" sz="1000" spc="1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ﬁles</a:t>
            </a:r>
            <a:r>
              <a:rPr dirty="0" sz="1000" spc="2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(supposing</a:t>
            </a:r>
            <a:r>
              <a:rPr dirty="0" sz="1000" spc="20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original</a:t>
            </a:r>
            <a:r>
              <a:rPr dirty="0" sz="1000" spc="2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data</a:t>
            </a:r>
            <a:r>
              <a:rPr dirty="0" sz="1000" spc="2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20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also,</a:t>
            </a:r>
            <a:r>
              <a:rPr dirty="0" sz="1000" spc="20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2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always</a:t>
            </a:r>
            <a:r>
              <a:rPr dirty="0" sz="1000" spc="2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advisable,</a:t>
            </a:r>
            <a:r>
              <a:rPr dirty="0" sz="1000" spc="2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kept</a:t>
            </a:r>
            <a:r>
              <a:rPr dirty="0" sz="1000" spc="2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40">
                <a:latin typeface="Palatino Linotype"/>
                <a:cs typeface="Palatino Linotype"/>
              </a:rPr>
              <a:t>human-</a:t>
            </a:r>
            <a:r>
              <a:rPr dirty="0" sz="1000" spc="-10">
                <a:latin typeface="Palatino Linotype"/>
                <a:cs typeface="Palatino Linotype"/>
              </a:rPr>
              <a:t>readable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format),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clarity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hard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surpass.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Any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analysis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reproducible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every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platform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where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15">
                <a:latin typeface="Calibri"/>
                <a:cs typeface="Calibri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compiled,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any</a:t>
            </a:r>
            <a:r>
              <a:rPr dirty="0" sz="1000" spc="-10">
                <a:latin typeface="Palatino Linotype"/>
                <a:cs typeface="Palatino Linotype"/>
              </a:rPr>
              <a:t> ﬁle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open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easy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inspection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text </a:t>
            </a:r>
            <a:r>
              <a:rPr dirty="0" sz="1000" spc="-30">
                <a:latin typeface="Palatino Linotype"/>
                <a:cs typeface="Palatino Linotype"/>
              </a:rPr>
              <a:t>editor,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should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anything</a:t>
            </a:r>
            <a:r>
              <a:rPr dirty="0" sz="1000" spc="-20">
                <a:latin typeface="Palatino Linotype"/>
                <a:cs typeface="Palatino Linotype"/>
              </a:rPr>
              <a:t> go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wrong,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while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binary</a:t>
            </a:r>
            <a:r>
              <a:rPr dirty="0" sz="1000" spc="-20">
                <a:latin typeface="Palatino Linotype"/>
                <a:cs typeface="Palatino Linotype"/>
              </a:rPr>
              <a:t> ﬁles,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even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from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Open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Source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software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like </a:t>
            </a:r>
            <a:r>
              <a:rPr dirty="0" sz="1000" spc="-25">
                <a:latin typeface="Calibri"/>
                <a:cs typeface="Calibri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always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potentially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prone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compatibility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problems,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however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unlikely.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But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considerations 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computational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storage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demands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also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play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role.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20"/>
              </a:lnSpc>
            </a:pPr>
            <a:r>
              <a:rPr dirty="0" sz="1000" spc="-35">
                <a:latin typeface="Palatino Linotype"/>
                <a:cs typeface="Palatino Linotype"/>
              </a:rPr>
              <a:t>Computations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performed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just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ﬁrst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but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(usually</a:t>
            </a:r>
            <a:r>
              <a:rPr dirty="0" sz="1000" spc="-10">
                <a:latin typeface="Palatino Linotype"/>
                <a:cs typeface="Palatino Linotype"/>
              </a:rPr>
              <a:t> inexpensive)</a:t>
            </a:r>
            <a:endParaRPr sz="1000">
              <a:latin typeface="Palatino Linotype"/>
              <a:cs typeface="Palatino Linotype"/>
            </a:endParaRPr>
          </a:p>
          <a:p>
            <a:pPr algn="just" marL="12700" marR="179070">
              <a:lnSpc>
                <a:spcPts val="1190"/>
              </a:lnSpc>
              <a:spcBef>
                <a:spcPts val="40"/>
              </a:spcBef>
            </a:pPr>
            <a:r>
              <a:rPr dirty="0" sz="1000" spc="-20">
                <a:latin typeface="Palatino Linotype"/>
                <a:cs typeface="Palatino Linotype"/>
              </a:rPr>
              <a:t>extraction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results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already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objects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-10">
                <a:latin typeface="Palatino Linotype"/>
                <a:cs typeface="Palatino Linotype"/>
              </a:rPr>
              <a:t> each </a:t>
            </a:r>
            <a:r>
              <a:rPr dirty="0" sz="1000" spc="-30">
                <a:latin typeface="Palatino Linotype"/>
                <a:cs typeface="Palatino Linotype"/>
              </a:rPr>
              <a:t>reproduction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second;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“real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data”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approach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preferable,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even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only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practical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alternative,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computationally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heavy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analyses.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contrast,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“real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commands”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approach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much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more </a:t>
            </a:r>
            <a:r>
              <a:rPr dirty="0" sz="1000" spc="-40">
                <a:latin typeface="Palatino Linotype"/>
                <a:cs typeface="Palatino Linotype"/>
              </a:rPr>
              <a:t>parsimonious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from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viewpoint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storage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space,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besides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original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only</a:t>
            </a:r>
            <a:r>
              <a:rPr dirty="0" sz="1000" spc="-10">
                <a:latin typeface="Palatino Linotype"/>
                <a:cs typeface="Palatino Linotype"/>
              </a:rPr>
              <a:t> needs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archive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some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small</a:t>
            </a:r>
            <a:r>
              <a:rPr dirty="0" sz="1000" spc="-20">
                <a:latin typeface="Palatino Linotype"/>
                <a:cs typeface="Palatino Linotype"/>
              </a:rPr>
              <a:t> text </a:t>
            </a:r>
            <a:r>
              <a:rPr dirty="0" sz="1000" spc="-10">
                <a:latin typeface="Palatino Linotype"/>
                <a:cs typeface="Palatino Linotype"/>
              </a:rPr>
              <a:t>ﬁles.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81479" y="2970212"/>
            <a:ext cx="4985385" cy="2983865"/>
          </a:xfrm>
          <a:custGeom>
            <a:avLst/>
            <a:gdLst/>
            <a:ahLst/>
            <a:cxnLst/>
            <a:rect l="l" t="t" r="r" b="b"/>
            <a:pathLst>
              <a:path w="4985385" h="2983865">
                <a:moveTo>
                  <a:pt x="4985182" y="2694165"/>
                </a:moveTo>
                <a:lnTo>
                  <a:pt x="0" y="2694165"/>
                </a:lnTo>
                <a:lnTo>
                  <a:pt x="0" y="2831096"/>
                </a:lnTo>
                <a:lnTo>
                  <a:pt x="0" y="2834868"/>
                </a:lnTo>
                <a:lnTo>
                  <a:pt x="0" y="2983344"/>
                </a:lnTo>
                <a:lnTo>
                  <a:pt x="4985182" y="2983344"/>
                </a:lnTo>
                <a:lnTo>
                  <a:pt x="4985182" y="2834868"/>
                </a:lnTo>
                <a:lnTo>
                  <a:pt x="4985182" y="2831096"/>
                </a:lnTo>
                <a:lnTo>
                  <a:pt x="4985182" y="2694165"/>
                </a:lnTo>
                <a:close/>
              </a:path>
              <a:path w="4985385" h="2983865">
                <a:moveTo>
                  <a:pt x="4985182" y="2552547"/>
                </a:moveTo>
                <a:lnTo>
                  <a:pt x="0" y="2552547"/>
                </a:lnTo>
                <a:lnTo>
                  <a:pt x="0" y="2693251"/>
                </a:lnTo>
                <a:lnTo>
                  <a:pt x="4985182" y="2693251"/>
                </a:lnTo>
                <a:lnTo>
                  <a:pt x="4985182" y="2552547"/>
                </a:lnTo>
                <a:close/>
              </a:path>
              <a:path w="4985385" h="2983865">
                <a:moveTo>
                  <a:pt x="4985182" y="2125637"/>
                </a:moveTo>
                <a:lnTo>
                  <a:pt x="0" y="2125637"/>
                </a:lnTo>
                <a:lnTo>
                  <a:pt x="0" y="2262454"/>
                </a:lnTo>
                <a:lnTo>
                  <a:pt x="0" y="2266340"/>
                </a:lnTo>
                <a:lnTo>
                  <a:pt x="0" y="2410815"/>
                </a:lnTo>
                <a:lnTo>
                  <a:pt x="0" y="2414701"/>
                </a:lnTo>
                <a:lnTo>
                  <a:pt x="0" y="2551519"/>
                </a:lnTo>
                <a:lnTo>
                  <a:pt x="4985182" y="2551519"/>
                </a:lnTo>
                <a:lnTo>
                  <a:pt x="4985182" y="2414701"/>
                </a:lnTo>
                <a:lnTo>
                  <a:pt x="4985182" y="2410815"/>
                </a:lnTo>
                <a:lnTo>
                  <a:pt x="4985182" y="2266340"/>
                </a:lnTo>
                <a:lnTo>
                  <a:pt x="4985182" y="2262454"/>
                </a:lnTo>
                <a:lnTo>
                  <a:pt x="4985182" y="2125637"/>
                </a:lnTo>
                <a:close/>
              </a:path>
              <a:path w="4985385" h="2983865">
                <a:moveTo>
                  <a:pt x="4985182" y="1983905"/>
                </a:moveTo>
                <a:lnTo>
                  <a:pt x="0" y="1983905"/>
                </a:lnTo>
                <a:lnTo>
                  <a:pt x="0" y="2124608"/>
                </a:lnTo>
                <a:lnTo>
                  <a:pt x="4985182" y="2124608"/>
                </a:lnTo>
                <a:lnTo>
                  <a:pt x="4985182" y="1983905"/>
                </a:lnTo>
                <a:close/>
              </a:path>
              <a:path w="4985385" h="2983865">
                <a:moveTo>
                  <a:pt x="4985182" y="1842173"/>
                </a:moveTo>
                <a:lnTo>
                  <a:pt x="0" y="1842173"/>
                </a:lnTo>
                <a:lnTo>
                  <a:pt x="0" y="1982876"/>
                </a:lnTo>
                <a:lnTo>
                  <a:pt x="4985182" y="1982876"/>
                </a:lnTo>
                <a:lnTo>
                  <a:pt x="4985182" y="1842173"/>
                </a:lnTo>
                <a:close/>
              </a:path>
              <a:path w="4985385" h="2983865">
                <a:moveTo>
                  <a:pt x="4985182" y="1700441"/>
                </a:moveTo>
                <a:lnTo>
                  <a:pt x="0" y="1700441"/>
                </a:lnTo>
                <a:lnTo>
                  <a:pt x="0" y="1841144"/>
                </a:lnTo>
                <a:lnTo>
                  <a:pt x="4985182" y="1841144"/>
                </a:lnTo>
                <a:lnTo>
                  <a:pt x="4985182" y="1700441"/>
                </a:lnTo>
                <a:close/>
              </a:path>
              <a:path w="4985385" h="2983865">
                <a:moveTo>
                  <a:pt x="4985182" y="1558823"/>
                </a:moveTo>
                <a:lnTo>
                  <a:pt x="0" y="1558823"/>
                </a:lnTo>
                <a:lnTo>
                  <a:pt x="0" y="1699526"/>
                </a:lnTo>
                <a:lnTo>
                  <a:pt x="4985182" y="1699526"/>
                </a:lnTo>
                <a:lnTo>
                  <a:pt x="4985182" y="1558823"/>
                </a:lnTo>
                <a:close/>
              </a:path>
              <a:path w="4985385" h="2983865">
                <a:moveTo>
                  <a:pt x="4985182" y="1417091"/>
                </a:moveTo>
                <a:lnTo>
                  <a:pt x="0" y="1417091"/>
                </a:lnTo>
                <a:lnTo>
                  <a:pt x="0" y="1557794"/>
                </a:lnTo>
                <a:lnTo>
                  <a:pt x="4985182" y="1557794"/>
                </a:lnTo>
                <a:lnTo>
                  <a:pt x="4985182" y="1417091"/>
                </a:lnTo>
                <a:close/>
              </a:path>
              <a:path w="4985385" h="2983865">
                <a:moveTo>
                  <a:pt x="4985182" y="1275359"/>
                </a:moveTo>
                <a:lnTo>
                  <a:pt x="0" y="1275359"/>
                </a:lnTo>
                <a:lnTo>
                  <a:pt x="0" y="1416062"/>
                </a:lnTo>
                <a:lnTo>
                  <a:pt x="4985182" y="1416062"/>
                </a:lnTo>
                <a:lnTo>
                  <a:pt x="4985182" y="1275359"/>
                </a:lnTo>
                <a:close/>
              </a:path>
              <a:path w="4985385" h="2983865">
                <a:moveTo>
                  <a:pt x="4985182" y="1133627"/>
                </a:moveTo>
                <a:lnTo>
                  <a:pt x="0" y="1133627"/>
                </a:lnTo>
                <a:lnTo>
                  <a:pt x="0" y="1274330"/>
                </a:lnTo>
                <a:lnTo>
                  <a:pt x="4985182" y="1274330"/>
                </a:lnTo>
                <a:lnTo>
                  <a:pt x="4985182" y="1133627"/>
                </a:lnTo>
                <a:close/>
              </a:path>
              <a:path w="4985385" h="2983865">
                <a:moveTo>
                  <a:pt x="4985182" y="991895"/>
                </a:moveTo>
                <a:lnTo>
                  <a:pt x="0" y="991895"/>
                </a:lnTo>
                <a:lnTo>
                  <a:pt x="0" y="1132598"/>
                </a:lnTo>
                <a:lnTo>
                  <a:pt x="4985182" y="1132598"/>
                </a:lnTo>
                <a:lnTo>
                  <a:pt x="4985182" y="991895"/>
                </a:lnTo>
                <a:close/>
              </a:path>
              <a:path w="4985385" h="2983865">
                <a:moveTo>
                  <a:pt x="4985182" y="850277"/>
                </a:moveTo>
                <a:lnTo>
                  <a:pt x="0" y="850277"/>
                </a:lnTo>
                <a:lnTo>
                  <a:pt x="0" y="990981"/>
                </a:lnTo>
                <a:lnTo>
                  <a:pt x="4985182" y="990981"/>
                </a:lnTo>
                <a:lnTo>
                  <a:pt x="4985182" y="850277"/>
                </a:lnTo>
                <a:close/>
              </a:path>
              <a:path w="4985385" h="2983865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2983865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2983865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2983865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298386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98386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568772" y="607782"/>
            <a:ext cx="5243830" cy="5328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Spatial Panels</a:t>
            </a:r>
            <a:r>
              <a:rPr dirty="0" sz="800" spc="26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259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Calibri"/>
              <a:cs typeface="Calibri"/>
            </a:endParaRPr>
          </a:p>
          <a:p>
            <a:pPr algn="just" marL="12700" marR="288290">
              <a:lnSpc>
                <a:spcPts val="1190"/>
              </a:lnSpc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simpler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within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transformation,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appropriate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ex-post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correction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the error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estimate.</a:t>
            </a:r>
            <a:endParaRPr sz="1000">
              <a:latin typeface="Palatino Linotype"/>
              <a:cs typeface="Palatino Linotype"/>
            </a:endParaRPr>
          </a:p>
          <a:p>
            <a:pPr algn="just" marL="12700">
              <a:lnSpc>
                <a:spcPts val="1200"/>
              </a:lnSpc>
              <a:spcBef>
                <a:spcPts val="880"/>
              </a:spcBef>
            </a:pPr>
            <a:r>
              <a:rPr dirty="0" sz="1000" b="1">
                <a:latin typeface="Times New Roman"/>
                <a:cs typeface="Times New Roman"/>
              </a:rPr>
              <a:t>Evamąle</a:t>
            </a:r>
            <a:r>
              <a:rPr dirty="0" sz="1000" spc="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10.б</a:t>
            </a:r>
            <a:r>
              <a:rPr dirty="0" sz="1000" spc="315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Sąatial</a:t>
            </a:r>
            <a:r>
              <a:rPr dirty="0" sz="1000" spc="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fived</a:t>
            </a:r>
            <a:r>
              <a:rPr dirty="0" sz="1000" spc="5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ambria"/>
                <a:cs typeface="Cambria"/>
              </a:rPr>
              <a:t>effects</a:t>
            </a:r>
            <a:r>
              <a:rPr dirty="0" sz="1000" spc="35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29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RiceFarms</a:t>
            </a:r>
            <a:r>
              <a:rPr dirty="0" sz="1000" spc="-34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spc="35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12700" marR="287020">
              <a:lnSpc>
                <a:spcPts val="1200"/>
              </a:lnSpc>
              <a:spcBef>
                <a:spcPts val="40"/>
              </a:spcBef>
            </a:pP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ough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xi-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spm</a:t>
            </a:r>
            <a:r>
              <a:rPr dirty="0" sz="1000" spc="-5">
                <a:latin typeface="Courier New"/>
                <a:cs typeface="Courier New"/>
              </a:rPr>
              <a:t>l</a:t>
            </a:r>
            <a:r>
              <a:rPr dirty="0" sz="1000" spc="-440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80">
                <a:latin typeface="Palatino Linotype"/>
                <a:cs typeface="Palatino Linotype"/>
              </a:rPr>
              <a:t>“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xi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lih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d</a:t>
            </a:r>
            <a:r>
              <a:rPr dirty="0" sz="1000" spc="-320">
                <a:latin typeface="Palatino Linotype"/>
                <a:cs typeface="Palatino Linotype"/>
              </a:rPr>
              <a:t>”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model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’within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25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(in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mode</a:t>
            </a:r>
            <a:r>
              <a:rPr dirty="0" sz="1000" spc="-5">
                <a:latin typeface="Courier New"/>
                <a:cs typeface="Courier New"/>
              </a:rPr>
              <a:t>l</a:t>
            </a:r>
            <a:r>
              <a:rPr dirty="0" sz="1000" spc="-25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’random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25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or </a:t>
            </a:r>
            <a:r>
              <a:rPr dirty="0" sz="1000" spc="-10">
                <a:latin typeface="Courier New"/>
                <a:cs typeface="Courier New"/>
              </a:rPr>
              <a:t>’pooling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lower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sprem</a:t>
            </a:r>
            <a:r>
              <a:rPr dirty="0" sz="1000" spc="-5">
                <a:latin typeface="Courier New"/>
                <a:cs typeface="Courier New"/>
              </a:rPr>
              <a:t>l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io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all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d;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).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’none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345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10">
                <a:latin typeface="Courier New"/>
                <a:cs typeface="Courier New"/>
              </a:rPr>
              <a:t>’b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350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’kkp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ma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ag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ud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la</a:t>
            </a:r>
            <a:r>
              <a:rPr dirty="0" sz="1000" spc="-5">
                <a:latin typeface="Courier New"/>
                <a:cs typeface="Courier New"/>
              </a:rPr>
              <a:t>g</a:t>
            </a:r>
            <a:r>
              <a:rPr dirty="0" sz="1000" spc="-36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TRU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ﬁ</a:t>
            </a:r>
            <a:r>
              <a:rPr dirty="0" sz="1000" spc="-60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35">
                <a:latin typeface="Palatino Linotype"/>
                <a:cs typeface="Palatino Linotype"/>
              </a:rPr>
              <a:t>it</a:t>
            </a:r>
            <a:r>
              <a:rPr dirty="0" sz="1000" spc="-114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while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plici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add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</a:t>
            </a:r>
            <a:r>
              <a:rPr dirty="0" sz="1000" spc="15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effect</a:t>
            </a:r>
            <a:r>
              <a:rPr dirty="0" sz="1000" spc="120">
                <a:latin typeface="Cambria"/>
                <a:cs typeface="Cambria"/>
              </a:rPr>
              <a:t>=</a:t>
            </a:r>
            <a:r>
              <a:rPr dirty="0" sz="1000" spc="-10">
                <a:latin typeface="Courier New"/>
                <a:cs typeface="Courier New"/>
              </a:rPr>
              <a:t>’twoways’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nt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plm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marL="37465" marR="2188210">
              <a:lnSpc>
                <a:spcPct val="116300"/>
              </a:lnSpc>
              <a:spcBef>
                <a:spcPts val="890"/>
              </a:spcBef>
            </a:pPr>
            <a:r>
              <a:rPr dirty="0" sz="800">
                <a:latin typeface="Courier New"/>
                <a:cs typeface="Courier New"/>
              </a:rPr>
              <a:t>riceprod0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update(riceprod,.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>
                <a:latin typeface="Courier New"/>
                <a:cs typeface="Courier New"/>
              </a:rPr>
              <a:t>.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region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time) </a:t>
            </a:r>
            <a:r>
              <a:rPr dirty="0" sz="800">
                <a:latin typeface="Courier New"/>
                <a:cs typeface="Courier New"/>
              </a:rPr>
              <a:t>semfemod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spml(riceprod0,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listw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ricelw,</a:t>
            </a:r>
            <a:endParaRPr sz="800">
              <a:latin typeface="Courier New"/>
              <a:cs typeface="Courier New"/>
            </a:endParaRPr>
          </a:p>
          <a:p>
            <a:pPr marL="106997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lag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FALSE,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spatial.error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"b")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summary(semfemod)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Spatial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fixed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effects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model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575"/>
              </a:spcBef>
            </a:pPr>
            <a:r>
              <a:rPr dirty="0" sz="800" spc="-10">
                <a:latin typeface="Courier New"/>
                <a:cs typeface="Courier New"/>
              </a:rPr>
              <a:t>Call:</a:t>
            </a:r>
            <a:endParaRPr sz="800">
              <a:latin typeface="Courier New"/>
              <a:cs typeface="Courier New"/>
            </a:endParaRPr>
          </a:p>
          <a:p>
            <a:pPr marL="280670" marR="1128395" indent="-243204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spml(formula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riceprod0,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listw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ricelw,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FALSE, spatial.error</a:t>
            </a:r>
            <a:r>
              <a:rPr dirty="0" sz="800">
                <a:latin typeface="Courier New"/>
                <a:cs typeface="Courier New"/>
              </a:rPr>
              <a:t> =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"b")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5"/>
              </a:spcBef>
            </a:pPr>
            <a:r>
              <a:rPr dirty="0" sz="800" spc="-10">
                <a:latin typeface="Courier New"/>
                <a:cs typeface="Courier New"/>
              </a:rPr>
              <a:t>Residuals:</a:t>
            </a:r>
            <a:endParaRPr sz="800">
              <a:latin typeface="Courier New"/>
              <a:cs typeface="Courier New"/>
            </a:endParaRPr>
          </a:p>
          <a:p>
            <a:pPr algn="r" marR="2828925">
              <a:lnSpc>
                <a:spcPct val="100000"/>
              </a:lnSpc>
              <a:spcBef>
                <a:spcPts val="155"/>
              </a:spcBef>
              <a:tabLst>
                <a:tab pos="1943100" algn="l"/>
              </a:tabLst>
            </a:pPr>
            <a:r>
              <a:rPr dirty="0" sz="800">
                <a:latin typeface="Courier New"/>
                <a:cs typeface="Courier New"/>
              </a:rPr>
              <a:t>Min.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1st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Qu.</a:t>
            </a:r>
            <a:r>
              <a:rPr dirty="0" sz="800" spc="4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Median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3rd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Qu.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Max.</a:t>
            </a:r>
            <a:endParaRPr sz="800">
              <a:latin typeface="Courier New"/>
              <a:cs typeface="Courier New"/>
            </a:endParaRPr>
          </a:p>
          <a:p>
            <a:pPr algn="r" marR="282892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1.0195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0.2105</a:t>
            </a:r>
            <a:r>
              <a:rPr dirty="0" sz="800" spc="4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0.0222</a:t>
            </a:r>
            <a:r>
              <a:rPr dirty="0" sz="800" spc="4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0.2127</a:t>
            </a:r>
            <a:r>
              <a:rPr dirty="0" sz="800" spc="4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1.3298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algn="ctr" marR="3702050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Spatial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parameter:</a:t>
            </a:r>
            <a:endParaRPr sz="800">
              <a:latin typeface="Courier New"/>
              <a:cs typeface="Courier New"/>
            </a:endParaRPr>
          </a:p>
          <a:p>
            <a:pPr algn="ctr" marR="2487295">
              <a:lnSpc>
                <a:spcPct val="100000"/>
              </a:lnSpc>
              <a:spcBef>
                <a:spcPts val="165"/>
              </a:spcBef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</a:t>
            </a:r>
            <a:endParaRPr sz="800">
              <a:latin typeface="Courier New"/>
              <a:cs typeface="Courier New"/>
            </a:endParaRPr>
          </a:p>
          <a:p>
            <a:pPr algn="ctr" marR="2487295">
              <a:lnSpc>
                <a:spcPct val="100000"/>
              </a:lnSpc>
              <a:spcBef>
                <a:spcPts val="160"/>
              </a:spcBef>
              <a:tabLst>
                <a:tab pos="363855" algn="l"/>
                <a:tab pos="1031875" algn="l"/>
                <a:tab pos="1639570" algn="l"/>
                <a:tab pos="2064385" algn="l"/>
              </a:tabLst>
            </a:pPr>
            <a:r>
              <a:rPr dirty="0" sz="800" spc="-25">
                <a:latin typeface="Courier New"/>
                <a:cs typeface="Courier New"/>
              </a:rPr>
              <a:t>rho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0.7913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0.0249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31.8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&lt;2e-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 marL="887730">
              <a:lnSpc>
                <a:spcPct val="100000"/>
              </a:lnSpc>
              <a:spcBef>
                <a:spcPts val="165"/>
              </a:spcBef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81479" y="5949556"/>
            <a:ext cx="4985385" cy="708025"/>
          </a:xfrm>
          <a:custGeom>
            <a:avLst/>
            <a:gdLst/>
            <a:ahLst/>
            <a:cxnLst/>
            <a:rect l="l" t="t" r="r" b="b"/>
            <a:pathLst>
              <a:path w="4985385" h="708025">
                <a:moveTo>
                  <a:pt x="4985182" y="566928"/>
                </a:moveTo>
                <a:lnTo>
                  <a:pt x="0" y="566928"/>
                </a:lnTo>
                <a:lnTo>
                  <a:pt x="0" y="707631"/>
                </a:lnTo>
                <a:lnTo>
                  <a:pt x="4985182" y="707631"/>
                </a:lnTo>
                <a:lnTo>
                  <a:pt x="4985182" y="566928"/>
                </a:lnTo>
                <a:close/>
              </a:path>
              <a:path w="4985385" h="708025">
                <a:moveTo>
                  <a:pt x="4985182" y="425196"/>
                </a:moveTo>
                <a:lnTo>
                  <a:pt x="0" y="425196"/>
                </a:lnTo>
                <a:lnTo>
                  <a:pt x="0" y="565899"/>
                </a:lnTo>
                <a:lnTo>
                  <a:pt x="4985182" y="565899"/>
                </a:lnTo>
                <a:lnTo>
                  <a:pt x="4985182" y="425196"/>
                </a:lnTo>
                <a:close/>
              </a:path>
              <a:path w="4985385" h="708025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70802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70802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6" name="object 6" descr=""/>
          <p:cNvGraphicFramePr>
            <a:graphicFrameLocks noGrp="1"/>
          </p:cNvGraphicFramePr>
          <p:nvPr/>
        </p:nvGraphicFramePr>
        <p:xfrm>
          <a:off x="575104" y="5968121"/>
          <a:ext cx="3343275" cy="6686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42340"/>
                <a:gridCol w="576579"/>
                <a:gridCol w="607059"/>
                <a:gridCol w="455294"/>
                <a:gridCol w="760094"/>
              </a:tblGrid>
              <a:tr h="121920">
                <a:tc>
                  <a:txBody>
                    <a:bodyPr/>
                    <a:lstStyle/>
                    <a:p>
                      <a:pPr marL="31750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log(seed)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0.1342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0.0226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770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5.94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857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2.8e-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09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3175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log(totlabor)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0.2505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0.0267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9.38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857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405130">
                <a:tc>
                  <a:txBody>
                    <a:bodyPr/>
                    <a:lstStyle/>
                    <a:p>
                      <a:pPr marL="3175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log(size)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3175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31750">
                        <a:lnSpc>
                          <a:spcPts val="9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0.5419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0.0273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19.84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857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7" name="object 7" descr=""/>
          <p:cNvSpPr/>
          <p:nvPr/>
        </p:nvSpPr>
        <p:spPr>
          <a:xfrm>
            <a:off x="581479" y="6658095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68779" y="6640079"/>
            <a:ext cx="4960620" cy="8255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7465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ourier New"/>
                <a:cs typeface="Courier New"/>
              </a:rPr>
              <a:t>0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0.05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'.'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1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00">
              <a:latin typeface="Courier New"/>
              <a:cs typeface="Courier New"/>
            </a:endParaRPr>
          </a:p>
          <a:p>
            <a:pPr algn="just" marL="12700" marR="5080" indent="107950">
              <a:lnSpc>
                <a:spcPct val="100000"/>
              </a:lnSpc>
            </a:pP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sman</a:t>
            </a:r>
            <a:r>
              <a:rPr dirty="0" sz="1000" spc="-5">
                <a:latin typeface="Palatino Linotype"/>
                <a:cs typeface="Palatino Linotype"/>
              </a:rPr>
              <a:t>-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mine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wh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ssum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lo</a:t>
            </a:r>
            <a:r>
              <a:rPr dirty="0" sz="1000" spc="-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81479" y="7601070"/>
            <a:ext cx="4985385" cy="70802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Rice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pdata.frame(RiceFarms,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"id")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sphtest(riceprod0,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listw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ricelw)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Hausman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spatial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models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16167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260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919219"/>
            <a:ext cx="4985385" cy="42418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x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chisq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2.6,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0.4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one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is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inconsistent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16719" y="1528652"/>
            <a:ext cx="5036820" cy="28130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587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random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 </a:t>
            </a:r>
            <a:r>
              <a:rPr dirty="0" sz="1000" spc="-20">
                <a:latin typeface="Palatino Linotype"/>
                <a:cs typeface="Palatino Linotype"/>
              </a:rPr>
              <a:t>rejected,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methods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order.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25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10.3.2</a:t>
            </a:r>
            <a:r>
              <a:rPr dirty="0" sz="1000" spc="31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Spatial Panel</a:t>
            </a:r>
            <a:r>
              <a:rPr dirty="0" sz="1000" spc="-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Models with</a:t>
            </a:r>
            <a:r>
              <a:rPr dirty="0" sz="1000" spc="-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Error </a:t>
            </a:r>
            <a:r>
              <a:rPr dirty="0" sz="1000" spc="-10" b="1">
                <a:latin typeface="Calibri"/>
                <a:cs typeface="Calibri"/>
              </a:rPr>
              <a:t>Components</a:t>
            </a:r>
            <a:endParaRPr sz="1000">
              <a:latin typeface="Calibri"/>
              <a:cs typeface="Calibri"/>
            </a:endParaRPr>
          </a:p>
          <a:p>
            <a:pPr algn="just" marL="50800" marR="43180">
              <a:lnSpc>
                <a:spcPct val="100000"/>
              </a:lnSpc>
              <a:spcBef>
                <a:spcPts val="590"/>
              </a:spcBef>
            </a:pPr>
            <a:r>
              <a:rPr dirty="0" sz="1000" spc="-20">
                <a:latin typeface="Palatino Linotype"/>
                <a:cs typeface="Palatino Linotype"/>
              </a:rPr>
              <a:t>While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ram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wo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rans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spc="-7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ing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du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</a:t>
            </a:r>
            <a:r>
              <a:rPr dirty="0" sz="1000" spc="-40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pli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ciﬁ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30">
                <a:latin typeface="Palatino Linotype"/>
                <a:cs typeface="Palatino Linotype"/>
              </a:rPr>
              <a:t>li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lih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ts val="1190"/>
              </a:lnSpc>
              <a:spcBef>
                <a:spcPts val="25"/>
              </a:spcBef>
            </a:pP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nsider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ud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ssive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ur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540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390" i="1">
                <a:latin typeface="Meiryo"/>
                <a:cs typeface="Meiryo"/>
              </a:rPr>
              <a:t/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232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sz="1000" spc="-65" i="1">
                <a:latin typeface="Palatino Linotype"/>
                <a:cs typeface="Palatino Linotype"/>
              </a:rPr>
              <a:t>y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Z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algn="just" marL="50800">
              <a:lnSpc>
                <a:spcPct val="100000"/>
              </a:lnSpc>
              <a:spcBef>
                <a:spcPts val="57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disturbance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vector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sum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terms: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575"/>
              </a:spcBef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47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305">
                <a:latin typeface="Cambria"/>
                <a:cs typeface="Cambria"/>
              </a:rPr>
              <a:t>)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6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algn="just" marL="50800" marR="43815" indent="28575">
              <a:lnSpc>
                <a:spcPct val="100000"/>
              </a:lnSpc>
              <a:spcBef>
                <a:spcPts val="570"/>
              </a:spcBef>
            </a:pPr>
            <a:r>
              <a:rPr dirty="0" sz="1000" spc="-545" i="1">
                <a:latin typeface="Meiryo"/>
                <a:cs typeface="Meiryo"/>
              </a:rPr>
              <a:t/>
            </a:r>
            <a:r>
              <a:rPr dirty="0" sz="1000" spc="-75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ncr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llow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ssive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570"/>
              </a:spcBef>
            </a:pP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305">
                <a:latin typeface="Cambria"/>
                <a:cs typeface="Cambria"/>
              </a:rPr>
              <a:t>)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sz="1000" spc="-7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6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362739" y="4475164"/>
            <a:ext cx="628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6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9418" y="4389122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with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140" i="1">
                <a:latin typeface="Meiryo"/>
                <a:cs typeface="Meiryo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spatial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autoregressive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parameter,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spatial</a:t>
            </a:r>
            <a:r>
              <a:rPr dirty="0" sz="1000" spc="-55">
                <a:latin typeface="Palatino Linotype"/>
                <a:cs typeface="Palatino Linotype"/>
              </a:rPr>
              <a:t> weights </a:t>
            </a:r>
            <a:r>
              <a:rPr dirty="0" sz="1000" spc="-35">
                <a:latin typeface="Palatino Linotype"/>
                <a:cs typeface="Palatino Linotype"/>
              </a:rPr>
              <a:t>matrix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70" i="1">
                <a:latin typeface="Meiryo"/>
                <a:cs typeface="Meiryo"/>
              </a:rPr>
              <a:t/>
            </a:r>
            <a:r>
              <a:rPr dirty="0" sz="1000" spc="9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∼</a:t>
            </a:r>
            <a:r>
              <a:rPr dirty="0" sz="1000" spc="100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IID</a:t>
            </a:r>
            <a:r>
              <a:rPr dirty="0" sz="1000" spc="-40">
                <a:latin typeface="Cambria"/>
                <a:cs typeface="Cambria"/>
              </a:rPr>
              <a:t>(</a:t>
            </a:r>
            <a:r>
              <a:rPr dirty="0" sz="1000" spc="-40">
                <a:latin typeface="Palatino Linotype"/>
                <a:cs typeface="Palatino Linotype"/>
              </a:rPr>
              <a:t>0</a:t>
            </a:r>
            <a:r>
              <a:rPr dirty="0" sz="1000" spc="-40" i="1">
                <a:latin typeface="Meiryo"/>
                <a:cs typeface="Meiryo"/>
              </a:rPr>
              <a:t>,</a:t>
            </a:r>
            <a:r>
              <a:rPr dirty="0" sz="1000" spc="-145" i="1">
                <a:latin typeface="Meiryo"/>
                <a:cs typeface="Meiryo"/>
              </a:rPr>
              <a:t> </a:t>
            </a:r>
            <a:r>
              <a:rPr dirty="0" sz="1000" spc="-20" i="1">
                <a:latin typeface="Meiryo"/>
                <a:cs typeface="Meiryo"/>
              </a:rPr>
              <a:t/>
            </a:r>
            <a:r>
              <a:rPr dirty="0" baseline="29914" sz="975" spc="-30">
                <a:latin typeface="Palatino Linotype"/>
                <a:cs typeface="Palatino Linotype"/>
              </a:rPr>
              <a:t>2</a:t>
            </a:r>
            <a:r>
              <a:rPr dirty="0" sz="1000" spc="-20">
                <a:latin typeface="Cambria"/>
                <a:cs typeface="Cambria"/>
              </a:rPr>
              <a:t>)</a:t>
            </a:r>
            <a:r>
              <a:rPr dirty="0" sz="1000" spc="-2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16730" y="4546170"/>
            <a:ext cx="5036820" cy="93154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 marR="4318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spatial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weights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matrices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lag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term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differ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(see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following).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09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150" i="1">
                <a:latin typeface="Meiryo"/>
                <a:cs typeface="Meiryo"/>
              </a:rPr>
              <a:t/>
            </a:r>
            <a:r>
              <a:rPr dirty="0" sz="1000" spc="-150" i="1">
                <a:latin typeface="Palatino Linotype"/>
                <a:cs typeface="Palatino Linotype"/>
              </a:rPr>
              <a:t>W</a:t>
            </a:r>
            <a:r>
              <a:rPr dirty="0" baseline="-21367" sz="975" spc="-225" i="1">
                <a:latin typeface="Palatino Linotype"/>
                <a:cs typeface="Palatino Linotype"/>
              </a:rPr>
              <a:t>N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assumed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non-</a:t>
            </a:r>
            <a:r>
              <a:rPr dirty="0" sz="1000" spc="-10">
                <a:latin typeface="Palatino Linotype"/>
                <a:cs typeface="Palatino Linotype"/>
              </a:rPr>
              <a:t>singular.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00">
              <a:latin typeface="Palatino Linotype"/>
              <a:cs typeface="Palatino Linotype"/>
            </a:endParaRPr>
          </a:p>
          <a:p>
            <a:pPr marL="50165">
              <a:lnSpc>
                <a:spcPct val="100000"/>
              </a:lnSpc>
            </a:pPr>
            <a:r>
              <a:rPr dirty="0" sz="900" b="1">
                <a:latin typeface="Calibri"/>
                <a:cs typeface="Calibri"/>
              </a:rPr>
              <a:t>10.3.2.1</a:t>
            </a:r>
            <a:r>
              <a:rPr dirty="0" sz="900" spc="375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Spatial</a:t>
            </a:r>
            <a:r>
              <a:rPr dirty="0" sz="900" spc="4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Panels</a:t>
            </a:r>
            <a:r>
              <a:rPr dirty="0" sz="900" spc="4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with</a:t>
            </a:r>
            <a:r>
              <a:rPr dirty="0" sz="900" spc="3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Independent</a:t>
            </a:r>
            <a:r>
              <a:rPr dirty="0" sz="900" spc="3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Random</a:t>
            </a:r>
            <a:r>
              <a:rPr dirty="0" sz="900" spc="35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Effects</a:t>
            </a:r>
            <a:endParaRPr sz="900">
              <a:latin typeface="Calibri"/>
              <a:cs typeface="Calibri"/>
            </a:endParaRPr>
          </a:p>
          <a:p>
            <a:pPr marL="50165" marR="43180">
              <a:lnSpc>
                <a:spcPct val="100000"/>
              </a:lnSpc>
              <a:spcBef>
                <a:spcPts val="15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random</a:t>
            </a:r>
            <a:r>
              <a:rPr dirty="0" sz="1000" spc="-20">
                <a:latin typeface="Palatino Linotype"/>
                <a:cs typeface="Palatino Linotype"/>
              </a:rPr>
              <a:t> effects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speciﬁcation,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unobserved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assumed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uncorrelated </a:t>
            </a:r>
            <a:r>
              <a:rPr dirty="0" sz="1000" spc="-45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other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explanatory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therefore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safely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treated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com-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280312" y="5524448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425" y="5451668"/>
            <a:ext cx="49987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ponents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term.</a:t>
            </a:r>
            <a:r>
              <a:rPr dirty="0" baseline="29914" sz="975" spc="-15">
                <a:latin typeface="Palatino Linotype"/>
                <a:cs typeface="Palatino Linotype"/>
              </a:rPr>
              <a:t>8</a:t>
            </a:r>
            <a:r>
              <a:rPr dirty="0" baseline="29914" sz="975" spc="1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25">
                <a:latin typeface="Palatino Linotype"/>
                <a:cs typeface="Palatino Linotype"/>
              </a:rPr>
              <a:t> case,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∼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IID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5">
                <a:latin typeface="Palatino Linotype"/>
                <a:cs typeface="Palatino Linotype"/>
              </a:rPr>
              <a:t>0</a:t>
            </a:r>
            <a:r>
              <a:rPr dirty="0" sz="1000" spc="-4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120" i="1">
                <a:latin typeface="Meiryo"/>
                <a:cs typeface="Meiryo"/>
              </a:rPr>
              <a:t/>
            </a:r>
            <a:r>
              <a:rPr dirty="0" baseline="29914" sz="975" spc="-179">
                <a:latin typeface="Palatino Linotype"/>
                <a:cs typeface="Palatino Linotype"/>
              </a:rPr>
              <a:t>2</a:t>
            </a:r>
            <a:r>
              <a:rPr dirty="0" sz="1000" spc="-120">
                <a:latin typeface="Cambria"/>
                <a:cs typeface="Cambria"/>
              </a:rPr>
              <a:t>)</a:t>
            </a:r>
            <a:r>
              <a:rPr dirty="0" sz="1000" spc="-120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term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rewritten</a:t>
            </a:r>
            <a:r>
              <a:rPr dirty="0" sz="1000" spc="-25">
                <a:latin typeface="Palatino Linotype"/>
                <a:cs typeface="Palatino Linotype"/>
              </a:rPr>
              <a:t> as: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515974" y="5766298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77374" y="5684151"/>
            <a:ext cx="8947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47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5" i="1">
                <a:latin typeface="Palatino Linotype"/>
                <a:cs typeface="Palatino Linotype"/>
              </a:rPr>
              <a:t>B</a:t>
            </a:r>
            <a:r>
              <a:rPr dirty="0" baseline="34188" sz="975" spc="217">
                <a:latin typeface="Cambria"/>
                <a:cs typeface="Cambria"/>
              </a:rPr>
              <a:t>−</a:t>
            </a:r>
            <a:r>
              <a:rPr dirty="0" baseline="34188" sz="975" spc="75">
                <a:latin typeface="Palatino Linotype"/>
                <a:cs typeface="Palatino Linotype"/>
              </a:rPr>
              <a:t>1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54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29422" y="5909324"/>
            <a:ext cx="42208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where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32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47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180" i="1">
                <a:latin typeface="Meiryo"/>
                <a:cs typeface="Meiryo"/>
              </a:rPr>
              <a:t/>
            </a:r>
            <a:r>
              <a:rPr dirty="0" sz="1000" spc="-180" i="1">
                <a:latin typeface="Palatino Linotype"/>
                <a:cs typeface="Palatino Linotype"/>
              </a:rPr>
              <a:t>W</a:t>
            </a:r>
            <a:r>
              <a:rPr dirty="0" baseline="-21367" sz="975" spc="-270" i="1">
                <a:latin typeface="Palatino Linotype"/>
                <a:cs typeface="Palatino Linotype"/>
              </a:rPr>
              <a:t>N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Cambria"/>
                <a:cs typeface="Cambria"/>
              </a:rPr>
              <a:t>)</a:t>
            </a:r>
            <a:r>
              <a:rPr dirty="0" sz="1000" spc="-4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consequence,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30">
                <a:latin typeface="Palatino Linotype"/>
                <a:cs typeface="Palatino Linotype"/>
              </a:rPr>
              <a:t>composite</a:t>
            </a:r>
            <a:r>
              <a:rPr dirty="0" sz="1000" spc="-20">
                <a:latin typeface="Palatino Linotype"/>
                <a:cs typeface="Palatino Linotype"/>
              </a:rPr>
              <a:t> error term </a:t>
            </a:r>
            <a:r>
              <a:rPr dirty="0" sz="1000" spc="-10">
                <a:latin typeface="Palatino Linotype"/>
                <a:cs typeface="Palatino Linotype"/>
              </a:rPr>
              <a:t>becomes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185882" y="6216529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877348" y="6134372"/>
            <a:ext cx="15646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47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305">
                <a:latin typeface="Cambria"/>
                <a:cs typeface="Cambria"/>
              </a:rPr>
              <a:t>)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47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B</a:t>
            </a:r>
            <a:r>
              <a:rPr dirty="0" baseline="34188" sz="975" spc="202">
                <a:latin typeface="Cambria"/>
                <a:cs typeface="Cambria"/>
              </a:rPr>
              <a:t>−</a:t>
            </a:r>
            <a:r>
              <a:rPr dirty="0" baseline="34188" sz="975" spc="60">
                <a:latin typeface="Palatino Linotype"/>
                <a:cs typeface="Palatino Linotype"/>
              </a:rPr>
              <a:t>1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sz="1000" spc="-55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567532" y="8153538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504007" y="6286316"/>
            <a:ext cx="5087620" cy="2045335"/>
          </a:xfrm>
          <a:prstGeom prst="rect">
            <a:avLst/>
          </a:prstGeom>
        </p:spPr>
        <p:txBody>
          <a:bodyPr wrap="square" lIns="0" tIns="85090" rIns="0" bIns="0" rtlCol="0" vert="horz">
            <a:spAutoFit/>
          </a:bodyPr>
          <a:lstStyle/>
          <a:p>
            <a:pPr algn="just" marL="63500">
              <a:lnSpc>
                <a:spcPct val="100000"/>
              </a:lnSpc>
              <a:spcBef>
                <a:spcPts val="670"/>
              </a:spcBef>
            </a:pP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variance-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  <a:p>
            <a:pPr marL="410845">
              <a:lnSpc>
                <a:spcPts val="935"/>
              </a:lnSpc>
              <a:spcBef>
                <a:spcPts val="575"/>
              </a:spcBef>
              <a:tabLst>
                <a:tab pos="4695825" algn="l"/>
              </a:tabLst>
            </a:pPr>
            <a:r>
              <a:rPr dirty="0" sz="1000" spc="90">
                <a:latin typeface="Cambria"/>
                <a:cs typeface="Cambria"/>
              </a:rPr>
              <a:t>Ω</a:t>
            </a:r>
            <a:r>
              <a:rPr dirty="0" baseline="-21367" sz="975" spc="-509" i="1">
                <a:latin typeface="Meiryo"/>
                <a:cs typeface="Meiryo"/>
              </a:rPr>
              <a:t/>
            </a:r>
            <a:r>
              <a:rPr dirty="0" baseline="-21367" sz="975" spc="9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50" i="1">
                <a:latin typeface="Meiryo"/>
                <a:cs typeface="Meiryo"/>
              </a:rPr>
              <a:t/>
            </a:r>
            <a:r>
              <a:rPr dirty="0" baseline="34188" sz="975" spc="-75">
                <a:latin typeface="Palatino Linotype"/>
                <a:cs typeface="Palatino Linotype"/>
              </a:rPr>
              <a:t>2</a:t>
            </a:r>
            <a:r>
              <a:rPr dirty="0" sz="1000" spc="-50">
                <a:latin typeface="Cambria"/>
                <a:cs typeface="Cambria"/>
              </a:rPr>
              <a:t>(</a:t>
            </a:r>
            <a:r>
              <a:rPr dirty="0" sz="1000" spc="-50" i="1">
                <a:latin typeface="Palatino Linotype"/>
                <a:cs typeface="Palatino Linotype"/>
              </a:rPr>
              <a:t>J</a:t>
            </a:r>
            <a:r>
              <a:rPr dirty="0" sz="1000" spc="44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29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40" i="1">
                <a:latin typeface="Meiryo"/>
                <a:cs typeface="Meiryo"/>
              </a:rPr>
              <a:t/>
            </a:r>
            <a:r>
              <a:rPr dirty="0" baseline="34188" sz="975" spc="-60">
                <a:latin typeface="Palatino Linotype"/>
                <a:cs typeface="Palatino Linotype"/>
              </a:rPr>
              <a:t>2</a:t>
            </a:r>
            <a:r>
              <a:rPr dirty="0" sz="1000" spc="-40">
                <a:latin typeface="Cambria"/>
                <a:cs typeface="Cambria"/>
              </a:rPr>
              <a:t>[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44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50">
                <a:latin typeface="Cambria"/>
                <a:cs typeface="Cambria"/>
              </a:rPr>
              <a:t>(</a:t>
            </a:r>
            <a:r>
              <a:rPr dirty="0" sz="1000" spc="-50" i="1">
                <a:latin typeface="Palatino Linotype"/>
                <a:cs typeface="Palatino Linotype"/>
              </a:rPr>
              <a:t>B</a:t>
            </a:r>
            <a:r>
              <a:rPr dirty="0" baseline="34188" sz="975" spc="-75" i="1">
                <a:latin typeface="Meiryo"/>
                <a:cs typeface="Meiryo"/>
              </a:rPr>
              <a:t>⊤</a:t>
            </a:r>
            <a:r>
              <a:rPr dirty="0" baseline="34188" sz="975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30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ambria"/>
                <a:cs typeface="Cambria"/>
              </a:rPr>
              <a:t>)</a:t>
            </a:r>
            <a:r>
              <a:rPr dirty="0" baseline="34188" sz="975" spc="-30">
                <a:latin typeface="Cambria"/>
                <a:cs typeface="Cambria"/>
              </a:rPr>
              <a:t>−</a:t>
            </a:r>
            <a:r>
              <a:rPr dirty="0" baseline="34188" sz="975" spc="-30">
                <a:latin typeface="Palatino Linotype"/>
                <a:cs typeface="Palatino Linotype"/>
              </a:rPr>
              <a:t>1</a:t>
            </a:r>
            <a:r>
              <a:rPr dirty="0" sz="1000" spc="-20">
                <a:latin typeface="Cambria"/>
                <a:cs typeface="Cambria"/>
              </a:rPr>
              <a:t>]</a:t>
            </a:r>
            <a:r>
              <a:rPr dirty="0" sz="1000" spc="-20" i="1">
                <a:latin typeface="Meiryo"/>
                <a:cs typeface="Meiryo"/>
              </a:rPr>
              <a:t>.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(10.4)</a:t>
            </a:r>
            <a:endParaRPr sz="1000">
              <a:latin typeface="Palatino Linotype"/>
              <a:cs typeface="Palatino Linotype"/>
            </a:endParaRPr>
          </a:p>
          <a:p>
            <a:pPr marL="776605">
              <a:lnSpc>
                <a:spcPts val="515"/>
              </a:lnSpc>
              <a:tabLst>
                <a:tab pos="1187450" algn="l"/>
                <a:tab pos="1517015" algn="l"/>
                <a:tab pos="2007235" algn="l"/>
              </a:tabLst>
            </a:pPr>
            <a:r>
              <a:rPr dirty="0" baseline="4273" sz="975" spc="-517" i="1">
                <a:latin typeface="Meiryo"/>
                <a:cs typeface="Meiryo"/>
              </a:rPr>
              <a:t/>
            </a:r>
            <a:r>
              <a:rPr dirty="0" baseline="4273" sz="975" spc="240" i="1">
                <a:latin typeface="Meiryo"/>
                <a:cs typeface="Meiryo"/>
              </a:rPr>
              <a:t>  </a:t>
            </a:r>
            <a:r>
              <a:rPr dirty="0" baseline="4273" sz="975" spc="-75" i="1">
                <a:latin typeface="Palatino Linotype"/>
                <a:cs typeface="Palatino Linotype"/>
              </a:rPr>
              <a:t>T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sz="650" spc="-360" i="1">
                <a:latin typeface="Meiryo"/>
                <a:cs typeface="Meiryo"/>
              </a:rPr>
              <a:t/>
            </a:r>
            <a:r>
              <a:rPr dirty="0" sz="650" spc="180" i="1">
                <a:latin typeface="Meiryo"/>
                <a:cs typeface="Meiryo"/>
              </a:rPr>
              <a:t>  </a:t>
            </a:r>
            <a:r>
              <a:rPr dirty="0" baseline="4273" sz="975" spc="-75" i="1">
                <a:latin typeface="Palatino Linotype"/>
                <a:cs typeface="Palatino Linotype"/>
              </a:rPr>
              <a:t>T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180" i="1">
                <a:latin typeface="Palatino Linotype"/>
                <a:cs typeface="Palatino Linotype"/>
              </a:rPr>
              <a:t>  </a:t>
            </a: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endParaRPr baseline="4273" sz="975">
              <a:latin typeface="Palatino Linotype"/>
              <a:cs typeface="Palatino Linotype"/>
            </a:endParaRPr>
          </a:p>
          <a:p>
            <a:pPr algn="just" marL="63500" marR="80645">
              <a:lnSpc>
                <a:spcPct val="100000"/>
              </a:lnSpc>
              <a:spcBef>
                <a:spcPts val="325"/>
              </a:spcBef>
            </a:pP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veral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range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ultiplier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215" b="1">
                <a:latin typeface="Cambria"/>
                <a:cs typeface="Cambria"/>
              </a:rPr>
              <a:t>l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2003b)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onsider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ssion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5">
                <a:latin typeface="Palatino Linotype"/>
                <a:cs typeface="Palatino Linotype"/>
              </a:rPr>
              <a:t>ove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lude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Elhorst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2003),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lhorst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é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(2009)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deﬁne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30">
                <a:latin typeface="Palatino Linotype"/>
                <a:cs typeface="Palatino Linotype"/>
              </a:rPr>
              <a:t>ono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under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su</a:t>
            </a:r>
            <a:r>
              <a:rPr dirty="0" sz="1000" spc="-8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ption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llo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pi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stin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ade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deﬁne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ll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andom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versions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ag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w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14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nli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1991),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nsider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luding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ag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m.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175">
                <a:latin typeface="Palatino Linotype"/>
                <a:cs typeface="Palatino Linotype"/>
              </a:rPr>
              <a:t>he</a:t>
            </a:r>
            <a:r>
              <a:rPr dirty="0" sz="1000" spc="12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Palatino Linotype"/>
              <a:cs typeface="Palatino Linotype"/>
            </a:endParaRPr>
          </a:p>
          <a:p>
            <a:pPr algn="just" marL="63500">
              <a:lnSpc>
                <a:spcPct val="100000"/>
              </a:lnSpc>
            </a:pPr>
            <a:r>
              <a:rPr dirty="0" sz="800">
                <a:latin typeface="Palatino Linotype"/>
                <a:cs typeface="Palatino Linotype"/>
              </a:rPr>
              <a:t>8</a:t>
            </a:r>
            <a:r>
              <a:rPr dirty="0" sz="800" spc="204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See, </a:t>
            </a:r>
            <a:r>
              <a:rPr dirty="0" sz="800" spc="-25">
                <a:latin typeface="Palatino Linotype"/>
                <a:cs typeface="Palatino Linotype"/>
              </a:rPr>
              <a:t>e.g.,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Assumption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RE.1.b</a:t>
            </a:r>
            <a:r>
              <a:rPr dirty="0" sz="800" spc="-10">
                <a:latin typeface="Palatino Linotype"/>
                <a:cs typeface="Palatino Linotype"/>
              </a:rPr>
              <a:t> in </a:t>
            </a:r>
            <a:r>
              <a:rPr dirty="0" sz="800" spc="-40">
                <a:latin typeface="Palatino Linotype"/>
                <a:cs typeface="Palatino Linotype"/>
              </a:rPr>
              <a:t>Wooldridge</a:t>
            </a:r>
            <a:r>
              <a:rPr dirty="0" sz="800" spc="-10">
                <a:latin typeface="Palatino Linotype"/>
                <a:cs typeface="Palatino Linotype"/>
              </a:rPr>
              <a:t> (2010, 10.4.1).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05274" y="607782"/>
            <a:ext cx="5345430" cy="41579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431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Spatial Panels</a:t>
            </a:r>
            <a:r>
              <a:rPr dirty="0" sz="800" spc="26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261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76200" marR="325755">
              <a:lnSpc>
                <a:spcPct val="100000"/>
              </a:lnSpc>
            </a:pPr>
            <a:r>
              <a:rPr dirty="0" sz="1000" spc="-6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Elhorst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(2003),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Elhorst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Fréret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(2009)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also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be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seen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special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cases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general speciﬁcation.</a:t>
            </a:r>
            <a:endParaRPr sz="1000">
              <a:latin typeface="Palatino Linotype"/>
              <a:cs typeface="Palatino Linotype"/>
            </a:endParaRPr>
          </a:p>
          <a:p>
            <a:pPr algn="just" marL="76200" marR="325755" indent="107950">
              <a:lnSpc>
                <a:spcPts val="1190"/>
              </a:lnSpc>
              <a:spcBef>
                <a:spcPts val="35"/>
              </a:spcBef>
            </a:pP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llo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Millo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(2014),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mbin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aining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ag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15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(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all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7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ssive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add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85">
                <a:latin typeface="Palatino Linotype"/>
                <a:cs typeface="Palatino Linotype"/>
              </a:rPr>
              <a:t>ﬃ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75" b="1">
                <a:latin typeface="Cambria"/>
                <a:cs typeface="Cambria"/>
              </a:rPr>
              <a:t>re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hough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30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ombin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60" b="1">
                <a:latin typeface="Cambria"/>
                <a:cs typeface="Cambria"/>
              </a:rPr>
              <a:t>f</a:t>
            </a:r>
            <a:r>
              <a:rPr dirty="0" sz="1000" spc="120" b="1">
                <a:latin typeface="Cambria"/>
                <a:cs typeface="Cambria"/>
              </a:rPr>
              <a:t>e</a:t>
            </a:r>
            <a:r>
              <a:rPr dirty="0" sz="1000" spc="30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75" b="1">
                <a:latin typeface="Cambria"/>
                <a:cs typeface="Cambria"/>
              </a:rPr>
              <a:t>re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75">
                <a:latin typeface="Palatino Linotype"/>
                <a:cs typeface="Palatino Linotype"/>
              </a:rPr>
              <a:t>y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pu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ciﬁ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ssive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bly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 </a:t>
            </a:r>
            <a:r>
              <a:rPr dirty="0" sz="1000" spc="-65">
                <a:latin typeface="Palatino Linotype"/>
                <a:cs typeface="Palatino Linotype"/>
              </a:rPr>
              <a:t>mo</a:t>
            </a:r>
            <a:r>
              <a:rPr dirty="0" sz="1000" spc="-40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verage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baseline="29914" sz="975" spc="15">
                <a:latin typeface="Palatino Linotype"/>
                <a:cs typeface="Palatino Linotype"/>
              </a:rPr>
              <a:t>9</a:t>
            </a:r>
            <a:r>
              <a:rPr dirty="0" baseline="29914" sz="975">
                <a:latin typeface="Palatino Linotype"/>
                <a:cs typeface="Palatino Linotype"/>
              </a:rPr>
              <a:t> </a:t>
            </a:r>
            <a:r>
              <a:rPr dirty="0" baseline="29914" sz="975" spc="-67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onsider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hem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850">
              <a:latin typeface="Palatino Linotype"/>
              <a:cs typeface="Palatino Linotype"/>
            </a:endParaRPr>
          </a:p>
          <a:p>
            <a:pPr marL="75565">
              <a:lnSpc>
                <a:spcPct val="100000"/>
              </a:lnSpc>
            </a:pPr>
            <a:r>
              <a:rPr dirty="0" sz="900" b="1">
                <a:latin typeface="Calibri"/>
                <a:cs typeface="Calibri"/>
              </a:rPr>
              <a:t>10.3.2.2</a:t>
            </a:r>
            <a:r>
              <a:rPr dirty="0" sz="900" spc="350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Spatially</a:t>
            </a:r>
            <a:r>
              <a:rPr dirty="0" sz="900" spc="3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Correlated</a:t>
            </a:r>
            <a:r>
              <a:rPr dirty="0" sz="900" spc="3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Random</a:t>
            </a:r>
            <a:r>
              <a:rPr dirty="0" sz="900" spc="25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Effects</a:t>
            </a:r>
            <a:endParaRPr sz="900">
              <a:latin typeface="Calibri"/>
              <a:cs typeface="Calibri"/>
            </a:endParaRPr>
          </a:p>
          <a:p>
            <a:pPr algn="just" marL="75565" marR="325755">
              <a:lnSpc>
                <a:spcPct val="100000"/>
              </a:lnSpc>
              <a:spcBef>
                <a:spcPts val="15"/>
              </a:spcBef>
            </a:pP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different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speciﬁcation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disturbances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was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considered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Kapoor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(2007).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49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Palatino Linotype"/>
                <a:cs typeface="Palatino Linotype"/>
              </a:rPr>
              <a:t>y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assume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spatial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correlation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applies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both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individual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remainder 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rror </a:t>
            </a:r>
            <a:r>
              <a:rPr dirty="0" sz="1000" spc="-20">
                <a:latin typeface="Palatino Linotype"/>
                <a:cs typeface="Palatino Linotype"/>
              </a:rPr>
              <a:t>components.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Although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two </a:t>
            </a:r>
            <a:r>
              <a:rPr dirty="0" sz="1000" spc="-45">
                <a:latin typeface="Palatino Linotype"/>
                <a:cs typeface="Palatino Linotype"/>
              </a:rPr>
              <a:t>data-</a:t>
            </a:r>
            <a:r>
              <a:rPr dirty="0" sz="1000" spc="-25">
                <a:latin typeface="Palatino Linotype"/>
                <a:cs typeface="Palatino Linotype"/>
              </a:rPr>
              <a:t>generating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processes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look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similar,</a:t>
            </a:r>
            <a:r>
              <a:rPr dirty="0" sz="1000">
                <a:latin typeface="Palatino Linotype"/>
                <a:cs typeface="Palatino Linotype"/>
              </a:rPr>
              <a:t> they do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imply </a:t>
            </a:r>
            <a:r>
              <a:rPr dirty="0" sz="1000">
                <a:latin typeface="Palatino Linotype"/>
                <a:cs typeface="Palatino Linotype"/>
              </a:rPr>
              <a:t>different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spatial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spillover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mechanisms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governed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different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structure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implied </a:t>
            </a:r>
            <a:r>
              <a:rPr dirty="0" sz="1000" spc="-40">
                <a:latin typeface="Palatino Linotype"/>
                <a:cs typeface="Palatino Linotype"/>
              </a:rPr>
              <a:t>variance-</a:t>
            </a:r>
            <a:r>
              <a:rPr dirty="0" sz="1000">
                <a:latin typeface="Palatino Linotype"/>
                <a:cs typeface="Palatino Linotype"/>
              </a:rPr>
              <a:t>covariance</a:t>
            </a:r>
            <a:r>
              <a:rPr dirty="0" sz="1000" spc="1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matrix.</a:t>
            </a:r>
            <a:r>
              <a:rPr dirty="0" sz="1000" spc="1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1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case,</a:t>
            </a:r>
            <a:r>
              <a:rPr dirty="0" sz="1000" spc="1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commonly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referred</a:t>
            </a:r>
            <a:r>
              <a:rPr dirty="0" sz="1000" spc="1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165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Cambria"/>
                <a:cs typeface="Cambria"/>
              </a:rPr>
              <a:t>kkp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1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composite </a:t>
            </a:r>
            <a:r>
              <a:rPr dirty="0" sz="1000" spc="-35">
                <a:latin typeface="Palatino Linotype"/>
                <a:cs typeface="Palatino Linotype"/>
              </a:rPr>
              <a:t>disturbance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term</a:t>
            </a:r>
            <a:endParaRPr sz="1000">
              <a:latin typeface="Palatino Linotype"/>
              <a:cs typeface="Palatino Linotype"/>
            </a:endParaRPr>
          </a:p>
          <a:p>
            <a:pPr marL="423545">
              <a:lnSpc>
                <a:spcPct val="100000"/>
              </a:lnSpc>
              <a:spcBef>
                <a:spcPts val="525"/>
              </a:spcBef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47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305">
                <a:latin typeface="Cambria"/>
                <a:cs typeface="Cambria"/>
              </a:rPr>
              <a:t>)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6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algn="just" marL="76200">
              <a:lnSpc>
                <a:spcPct val="100000"/>
              </a:lnSpc>
              <a:spcBef>
                <a:spcPts val="555"/>
              </a:spcBef>
            </a:pPr>
            <a:r>
              <a:rPr dirty="0" sz="1000" spc="-50">
                <a:latin typeface="Palatino Linotype"/>
                <a:cs typeface="Palatino Linotype"/>
              </a:rPr>
              <a:t>follows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ﬁrst-</a:t>
            </a:r>
            <a:r>
              <a:rPr dirty="0" sz="1000" spc="-40">
                <a:latin typeface="Palatino Linotype"/>
                <a:cs typeface="Palatino Linotype"/>
              </a:rPr>
              <a:t>order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spatial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autoregressive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process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form:</a:t>
            </a:r>
            <a:endParaRPr sz="1000">
              <a:latin typeface="Palatino Linotype"/>
              <a:cs typeface="Palatino Linotype"/>
            </a:endParaRPr>
          </a:p>
          <a:p>
            <a:pPr marL="423545">
              <a:lnSpc>
                <a:spcPct val="100000"/>
              </a:lnSpc>
              <a:spcBef>
                <a:spcPts val="560"/>
              </a:spcBef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320">
                <a:latin typeface="Cambria"/>
                <a:cs typeface="Cambria"/>
              </a:rPr>
              <a:t>)</a:t>
            </a:r>
            <a:r>
              <a:rPr dirty="0" sz="1000" spc="-32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6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algn="just" marL="76200">
              <a:lnSpc>
                <a:spcPct val="100000"/>
              </a:lnSpc>
              <a:spcBef>
                <a:spcPts val="560"/>
              </a:spcBef>
            </a:pP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variance-covariance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  <a:p>
            <a:pPr marL="423545">
              <a:lnSpc>
                <a:spcPts val="935"/>
              </a:lnSpc>
              <a:spcBef>
                <a:spcPts val="555"/>
              </a:spcBef>
              <a:tabLst>
                <a:tab pos="4708525" algn="l"/>
              </a:tabLst>
            </a:pPr>
            <a:r>
              <a:rPr dirty="0" sz="1000" spc="90">
                <a:latin typeface="Cambria"/>
                <a:cs typeface="Cambria"/>
              </a:rPr>
              <a:t>Ω</a:t>
            </a:r>
            <a:r>
              <a:rPr dirty="0" baseline="-21367" sz="975" spc="-509" i="1">
                <a:latin typeface="Meiryo"/>
                <a:cs typeface="Meiryo"/>
              </a:rPr>
              <a:t/>
            </a:r>
            <a:r>
              <a:rPr dirty="0" baseline="-21367" sz="975" spc="13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48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B</a:t>
            </a:r>
            <a:r>
              <a:rPr dirty="0" baseline="34188" sz="975" spc="187">
                <a:latin typeface="Cambria"/>
                <a:cs typeface="Cambria"/>
              </a:rPr>
              <a:t>–</a:t>
            </a:r>
            <a:r>
              <a:rPr dirty="0" baseline="34188" sz="975" spc="67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)Ω</a:t>
            </a:r>
            <a:r>
              <a:rPr dirty="0" baseline="-21367" sz="975" spc="-532" i="1">
                <a:latin typeface="Meiryo"/>
                <a:cs typeface="Meiryo"/>
              </a:rPr>
              <a:t/>
            </a:r>
            <a:r>
              <a:rPr dirty="0" baseline="-21367" sz="975" spc="-209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47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325" i="1">
                <a:latin typeface="Palatino Linotype"/>
                <a:cs typeface="Palatino Linotype"/>
              </a:rPr>
              <a:t> 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>
                <a:latin typeface="Cambria"/>
                <a:cs typeface="Cambria"/>
              </a:rPr>
              <a:t>)</a:t>
            </a:r>
            <a:r>
              <a:rPr dirty="0" baseline="34188" sz="975" spc="-30">
                <a:latin typeface="Cambria"/>
                <a:cs typeface="Cambria"/>
              </a:rPr>
              <a:t>–</a:t>
            </a:r>
            <a:r>
              <a:rPr dirty="0" baseline="34188" sz="975" spc="-30">
                <a:latin typeface="Palatino Linotype"/>
                <a:cs typeface="Palatino Linotype"/>
              </a:rPr>
              <a:t>1</a:t>
            </a:r>
            <a:r>
              <a:rPr dirty="0" sz="1000" spc="-2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(10.5)</a:t>
            </a:r>
            <a:endParaRPr sz="1000">
              <a:latin typeface="Palatino Linotype"/>
              <a:cs typeface="Palatino Linotype"/>
            </a:endParaRPr>
          </a:p>
          <a:p>
            <a:pPr marL="806450">
              <a:lnSpc>
                <a:spcPts val="515"/>
              </a:lnSpc>
              <a:tabLst>
                <a:tab pos="1114425" algn="l"/>
                <a:tab pos="1492250" algn="l"/>
                <a:tab pos="1842135" algn="l"/>
              </a:tabLst>
            </a:pPr>
            <a:r>
              <a:rPr dirty="0" baseline="4273" sz="975" spc="-75" i="1">
                <a:latin typeface="Palatino Linotype"/>
                <a:cs typeface="Palatino Linotype"/>
              </a:rPr>
              <a:t>T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4273" sz="975" spc="-75" i="1">
                <a:latin typeface="Palatino Linotype"/>
                <a:cs typeface="Palatino Linotype"/>
              </a:rPr>
              <a:t>T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345665" y="4864592"/>
            <a:ext cx="628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6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723197" y="4851336"/>
            <a:ext cx="49910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23545" algn="l"/>
              </a:tabLst>
            </a:pP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spc="215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43367" y="4778555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where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Cambria"/>
                <a:cs typeface="Cambria"/>
              </a:rPr>
              <a:t>Ω</a:t>
            </a:r>
            <a:r>
              <a:rPr dirty="0" baseline="-21367" sz="975" spc="-480" i="1">
                <a:latin typeface="Meiryo"/>
                <a:cs typeface="Meiryo"/>
              </a:rPr>
              <a:t/>
            </a:r>
            <a:r>
              <a:rPr dirty="0" baseline="-21367" sz="975" spc="12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5">
                <a:latin typeface="Cambria"/>
                <a:cs typeface="Cambria"/>
              </a:rPr>
              <a:t>[</a:t>
            </a:r>
            <a:r>
              <a:rPr dirty="0" sz="1000" spc="-390" i="1">
                <a:latin typeface="Meiryo"/>
                <a:cs typeface="Meiryo"/>
              </a:rPr>
              <a:t/>
            </a:r>
            <a:r>
              <a:rPr dirty="0" baseline="29914" sz="975" spc="52">
                <a:latin typeface="Palatino Linotype"/>
                <a:cs typeface="Palatino Linotype"/>
              </a:rPr>
              <a:t>2</a:t>
            </a:r>
            <a:r>
              <a:rPr dirty="0" sz="1000" spc="20">
                <a:latin typeface="Palatino Linotype"/>
                <a:cs typeface="Palatino Linotype"/>
              </a:rPr>
              <a:t>I</a:t>
            </a:r>
            <a:r>
              <a:rPr dirty="0" baseline="-21367" sz="975" spc="89" i="1">
                <a:latin typeface="Palatino Linotype"/>
                <a:cs typeface="Palatino Linotype"/>
              </a:rPr>
              <a:t>T</a:t>
            </a:r>
            <a:r>
              <a:rPr dirty="0" baseline="-21367" sz="975" spc="17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75" i="1">
                <a:latin typeface="Meiryo"/>
                <a:cs typeface="Meiryo"/>
              </a:rPr>
              <a:t/>
            </a:r>
            <a:r>
              <a:rPr dirty="0" baseline="29914" sz="975" spc="-112">
                <a:latin typeface="Palatino Linotype"/>
                <a:cs typeface="Palatino Linotype"/>
              </a:rPr>
              <a:t>2</a:t>
            </a:r>
            <a:r>
              <a:rPr dirty="0" sz="1000" spc="-75" i="1">
                <a:latin typeface="Palatino Linotype"/>
                <a:cs typeface="Palatino Linotype"/>
              </a:rPr>
              <a:t>J</a:t>
            </a:r>
            <a:r>
              <a:rPr dirty="0" sz="1000" spc="21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]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16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typical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variance-</a:t>
            </a:r>
            <a:r>
              <a:rPr dirty="0" sz="1000" spc="-25">
                <a:latin typeface="Palatino Linotype"/>
                <a:cs typeface="Palatino Linotype"/>
              </a:rPr>
              <a:t>covariance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one-</a:t>
            </a:r>
            <a:r>
              <a:rPr dirty="0" sz="1000" spc="-65">
                <a:latin typeface="Palatino Linotype"/>
                <a:cs typeface="Palatino Linotype"/>
              </a:rPr>
              <a:t>way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581479" y="7778407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90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17964" y="4935594"/>
            <a:ext cx="5062855" cy="33959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63500" marR="55880">
              <a:lnSpc>
                <a:spcPct val="100000"/>
              </a:lnSpc>
              <a:spcBef>
                <a:spcPts val="95"/>
              </a:spcBef>
            </a:pP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10.5)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ler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10.4),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nd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ver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ier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al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lo</a:t>
            </a:r>
            <a:r>
              <a:rPr dirty="0" sz="1000" spc="-15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(2013)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ve,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nomic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ning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20">
                <a:latin typeface="Palatino Linotype"/>
                <a:cs typeface="Palatino Linotype"/>
              </a:rPr>
              <a:t>rst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only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ime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all</a:t>
            </a:r>
            <a:r>
              <a:rPr dirty="0" sz="1000" spc="-5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nd,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spillovers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ane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Y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(2012,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2.4)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str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20">
                <a:latin typeface="Palatino Linotype"/>
                <a:cs typeface="Palatino Linotype"/>
              </a:rPr>
              <a:t>er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5" b="1">
                <a:latin typeface="Cambria"/>
                <a:cs typeface="Cambria"/>
              </a:rPr>
              <a:t>e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70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ough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lih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b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5" i="1">
                <a:latin typeface="Palatino Linotype"/>
                <a:cs typeface="Palatino Linotype"/>
              </a:rPr>
              <a:t>t</a:t>
            </a:r>
            <a:r>
              <a:rPr dirty="0" sz="1000" spc="-50" i="1">
                <a:latin typeface="Palatino Linotype"/>
                <a:cs typeface="Palatino Linotype"/>
              </a:rPr>
              <a:t>w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15" i="1">
                <a:latin typeface="Palatino Linotype"/>
                <a:cs typeface="Palatino Linotype"/>
              </a:rPr>
              <a:t>n</a:t>
            </a:r>
            <a:r>
              <a:rPr dirty="0" sz="1000" spc="120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 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ive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ciﬁ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-5">
                <a:latin typeface="Palatino Linotype"/>
                <a:cs typeface="Palatino Linotype"/>
              </a:rPr>
              <a:t>2</a:t>
            </a:r>
            <a:r>
              <a:rPr dirty="0" sz="1000" spc="75" b="1">
                <a:latin typeface="Cambria"/>
                <a:cs typeface="Cambria"/>
              </a:rPr>
              <a:t>re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ension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luding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ag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2011)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15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70" b="1">
                <a:latin typeface="Cambria"/>
                <a:cs typeface="Cambria"/>
              </a:rPr>
              <a:t>r</a:t>
            </a:r>
            <a:r>
              <a:rPr dirty="0" sz="1000" spc="75" b="1">
                <a:latin typeface="Cambria"/>
                <a:cs typeface="Cambria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00">
              <a:latin typeface="Palatino Linotype"/>
              <a:cs typeface="Palatino Linotype"/>
            </a:endParaRPr>
          </a:p>
          <a:p>
            <a:pPr marL="635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10.3.3</a:t>
            </a:r>
            <a:r>
              <a:rPr dirty="0" sz="1000" spc="265" b="1">
                <a:latin typeface="Calibri"/>
                <a:cs typeface="Calibri"/>
              </a:rPr>
              <a:t>  </a:t>
            </a:r>
            <a:r>
              <a:rPr dirty="0" sz="1000" spc="-10" b="1">
                <a:latin typeface="Calibri"/>
                <a:cs typeface="Calibri"/>
              </a:rPr>
              <a:t>Estimation</a:t>
            </a:r>
            <a:endParaRPr sz="1000">
              <a:latin typeface="Calibri"/>
              <a:cs typeface="Calibri"/>
            </a:endParaRPr>
          </a:p>
          <a:p>
            <a:pPr algn="just" marL="63500" marR="55880">
              <a:lnSpc>
                <a:spcPct val="100000"/>
              </a:lnSpc>
              <a:spcBef>
                <a:spcPts val="590"/>
              </a:spcBef>
            </a:pPr>
            <a:r>
              <a:rPr dirty="0" sz="1000" spc="-5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55">
                <a:latin typeface="Palatino Linotype"/>
                <a:cs typeface="Palatino Linotype"/>
              </a:rPr>
              <a:t>um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lih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e-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1988),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hout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ough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(1988)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ady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n- </a:t>
            </a:r>
            <a:r>
              <a:rPr dirty="0" sz="1000" spc="-40">
                <a:latin typeface="Palatino Linotype"/>
                <a:cs typeface="Palatino Linotype"/>
              </a:rPr>
              <a:t>side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85" b="1">
                <a:latin typeface="Cambria"/>
                <a:cs typeface="Cambria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andom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lih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e).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llo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Millo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(2014),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du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j</a:t>
            </a:r>
            <a:r>
              <a:rPr dirty="0" sz="1000" spc="-3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us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in</a:t>
            </a:r>
            <a:r>
              <a:rPr dirty="0" sz="1000" spc="-95">
                <a:latin typeface="Palatino Linotype"/>
                <a:cs typeface="Palatino Linotype"/>
              </a:rPr>
              <a:t>’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baseline="29914" sz="975" spc="7">
                <a:latin typeface="Palatino Linotype"/>
                <a:cs typeface="Palatino Linotype"/>
              </a:rPr>
              <a:t>10</a:t>
            </a:r>
            <a:endParaRPr baseline="29914" sz="975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850">
              <a:latin typeface="Palatino Linotype"/>
              <a:cs typeface="Palatino Linotype"/>
            </a:endParaRPr>
          </a:p>
          <a:p>
            <a:pPr marL="164465" indent="-101600">
              <a:lnSpc>
                <a:spcPct val="100000"/>
              </a:lnSpc>
              <a:spcBef>
                <a:spcPts val="5"/>
              </a:spcBef>
              <a:buAutoNum type="arabicPlain" startAt="9"/>
              <a:tabLst>
                <a:tab pos="165100" algn="l"/>
              </a:tabLst>
            </a:pPr>
            <a:r>
              <a:rPr dirty="0" sz="800" spc="400">
                <a:latin typeface="Palatino Linotype"/>
                <a:cs typeface="Palatino Linotype"/>
              </a:rPr>
              <a:t>h</a:t>
            </a:r>
            <a:r>
              <a:rPr dirty="0" sz="800" spc="-5">
                <a:latin typeface="Palatino Linotype"/>
                <a:cs typeface="Palatino Linotype"/>
              </a:rPr>
              <a:t>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spatial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moving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average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process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40" i="1">
                <a:latin typeface="Meiryo"/>
                <a:cs typeface="Meiryo"/>
              </a:rPr>
              <a:t/>
            </a:r>
            <a:r>
              <a:rPr dirty="0" sz="800" spc="-10" i="1">
                <a:latin typeface="Meiryo"/>
                <a:cs typeface="Meiryo"/>
              </a:rPr>
              <a:t> </a:t>
            </a:r>
            <a:r>
              <a:rPr dirty="0" sz="800" spc="100">
                <a:latin typeface="Cambria"/>
                <a:cs typeface="Cambria"/>
              </a:rPr>
              <a:t>=</a:t>
            </a:r>
            <a:r>
              <a:rPr dirty="0" sz="800" spc="50">
                <a:latin typeface="Cambria"/>
                <a:cs typeface="Cambria"/>
              </a:rPr>
              <a:t> </a:t>
            </a:r>
            <a:r>
              <a:rPr dirty="0" sz="800" spc="-459" i="1">
                <a:latin typeface="Meiryo"/>
                <a:cs typeface="Meiryo"/>
              </a:rPr>
              <a:t/>
            </a:r>
            <a:r>
              <a:rPr dirty="0" sz="800" spc="-10" i="1">
                <a:latin typeface="Meiryo"/>
                <a:cs typeface="Meiryo"/>
              </a:rPr>
              <a:t> </a:t>
            </a:r>
            <a:r>
              <a:rPr dirty="0" sz="800" spc="100">
                <a:latin typeface="Cambria"/>
                <a:cs typeface="Cambria"/>
              </a:rPr>
              <a:t>+</a:t>
            </a:r>
            <a:r>
              <a:rPr dirty="0" sz="800" spc="5">
                <a:latin typeface="Cambria"/>
                <a:cs typeface="Cambria"/>
              </a:rPr>
              <a:t> </a:t>
            </a:r>
            <a:r>
              <a:rPr dirty="0" sz="800" spc="-330" i="1">
                <a:latin typeface="Meiryo"/>
                <a:cs typeface="Meiryo"/>
              </a:rPr>
              <a:t/>
            </a:r>
            <a:r>
              <a:rPr dirty="0" sz="800" spc="-50">
                <a:latin typeface="Cambria"/>
                <a:cs typeface="Cambria"/>
              </a:rPr>
              <a:t>(</a:t>
            </a:r>
            <a:r>
              <a:rPr dirty="0" sz="800" spc="-15">
                <a:latin typeface="Palatino Linotype"/>
                <a:cs typeface="Palatino Linotype"/>
              </a:rPr>
              <a:t>I</a:t>
            </a:r>
            <a:r>
              <a:rPr dirty="0" baseline="-25252" sz="825" spc="15" i="1">
                <a:latin typeface="Palatino Linotype"/>
                <a:cs typeface="Palatino Linotype"/>
              </a:rPr>
              <a:t>T</a:t>
            </a:r>
            <a:r>
              <a:rPr dirty="0" baseline="-25252" sz="825" spc="202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Meiryo"/>
                <a:cs typeface="Meiryo"/>
              </a:rPr>
              <a:t>⊗</a:t>
            </a:r>
            <a:r>
              <a:rPr dirty="0" sz="800" spc="-90" i="1">
                <a:latin typeface="Meiryo"/>
                <a:cs typeface="Meiryo"/>
              </a:rPr>
              <a:t> </a:t>
            </a:r>
            <a:r>
              <a:rPr dirty="0" sz="800" spc="-25" i="1">
                <a:latin typeface="Palatino Linotype"/>
                <a:cs typeface="Palatino Linotype"/>
              </a:rPr>
              <a:t>W</a:t>
            </a:r>
            <a:r>
              <a:rPr dirty="0" baseline="-25252" sz="825" spc="-37" i="1">
                <a:latin typeface="Palatino Linotype"/>
                <a:cs typeface="Palatino Linotype"/>
              </a:rPr>
              <a:t>N</a:t>
            </a:r>
            <a:r>
              <a:rPr dirty="0" baseline="-25252" sz="825" spc="-60" i="1">
                <a:latin typeface="Palatino Linotype"/>
                <a:cs typeface="Palatino Linotype"/>
              </a:rPr>
              <a:t> </a:t>
            </a:r>
            <a:r>
              <a:rPr dirty="0" sz="800" spc="-254">
                <a:latin typeface="Cambria"/>
                <a:cs typeface="Cambria"/>
              </a:rPr>
              <a:t>)</a:t>
            </a:r>
            <a:r>
              <a:rPr dirty="0" sz="800" spc="-254" i="1">
                <a:latin typeface="Meiryo"/>
                <a:cs typeface="Meiryo"/>
              </a:rPr>
              <a:t/>
            </a:r>
            <a:r>
              <a:rPr dirty="0" sz="800" spc="-195" i="1">
                <a:latin typeface="Meiryo"/>
                <a:cs typeface="Meiryo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,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see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e.g.Fingleton</a:t>
            </a:r>
            <a:r>
              <a:rPr dirty="0" sz="800" spc="-10">
                <a:latin typeface="Palatino Linotype"/>
                <a:cs typeface="Palatino Linotype"/>
              </a:rPr>
              <a:t> (2008)</a:t>
            </a:r>
            <a:endParaRPr sz="800">
              <a:latin typeface="Palatino Linotype"/>
              <a:cs typeface="Palatino Linotype"/>
            </a:endParaRPr>
          </a:p>
          <a:p>
            <a:pPr algn="just" marL="215265" indent="-152400">
              <a:lnSpc>
                <a:spcPct val="100000"/>
              </a:lnSpc>
              <a:buAutoNum type="arabicPlain" startAt="9"/>
              <a:tabLst>
                <a:tab pos="215900" algn="l"/>
              </a:tabLst>
            </a:pPr>
            <a:r>
              <a:rPr dirty="0" sz="800" spc="120">
                <a:latin typeface="Palatino Linotype"/>
                <a:cs typeface="Palatino Linotype"/>
              </a:rPr>
              <a:t>his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approach,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with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respect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to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 </a:t>
            </a:r>
            <a:r>
              <a:rPr dirty="0" sz="800" spc="-25">
                <a:latin typeface="Palatino Linotype"/>
                <a:cs typeface="Palatino Linotype"/>
              </a:rPr>
              <a:t>more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common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Elhorst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(2003)</a:t>
            </a:r>
            <a:r>
              <a:rPr dirty="0" sz="800" spc="-20">
                <a:latin typeface="Palatino Linotype"/>
                <a:cs typeface="Palatino Linotype"/>
              </a:rPr>
              <a:t> one,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based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on</a:t>
            </a:r>
            <a:r>
              <a:rPr dirty="0" sz="800" spc="-10">
                <a:latin typeface="Palatino Linotype"/>
                <a:cs typeface="Palatino Linotype"/>
              </a:rPr>
              <a:t> the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combination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10">
                <a:latin typeface="Palatino Linotype"/>
                <a:cs typeface="Palatino Linotype"/>
              </a:rPr>
              <a:t> partial</a:t>
            </a:r>
            <a:endParaRPr sz="800">
              <a:latin typeface="Palatino Linotype"/>
              <a:cs typeface="Palatino Linotype"/>
            </a:endParaRPr>
          </a:p>
          <a:p>
            <a:pPr marL="63500" marR="207645">
              <a:lnSpc>
                <a:spcPct val="103800"/>
              </a:lnSpc>
            </a:pPr>
            <a:r>
              <a:rPr dirty="0" sz="800" spc="-40">
                <a:latin typeface="Palatino Linotype"/>
                <a:cs typeface="Palatino Linotype"/>
              </a:rPr>
              <a:t>demeaning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with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spectral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decomposition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error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covariance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matrix,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lends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itself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more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easily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to </a:t>
            </a:r>
            <a:r>
              <a:rPr dirty="0" sz="800" spc="-10">
                <a:latin typeface="Palatino Linotype"/>
                <a:cs typeface="Palatino Linotype"/>
              </a:rPr>
              <a:t>generalization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and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in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particular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facilitates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considering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random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effects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and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serial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correlation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together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with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spatial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effects.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5243830" cy="8845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262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00">
              <a:latin typeface="Calibri"/>
              <a:cs typeface="Calibri"/>
            </a:endParaRPr>
          </a:p>
          <a:p>
            <a:pPr marL="295910">
              <a:lnSpc>
                <a:spcPct val="100000"/>
              </a:lnSpc>
            </a:pPr>
            <a:r>
              <a:rPr dirty="0" sz="900" b="1">
                <a:latin typeface="Calibri"/>
                <a:cs typeface="Calibri"/>
              </a:rPr>
              <a:t>10.3.3.1</a:t>
            </a:r>
            <a:r>
              <a:rPr dirty="0" sz="900" spc="305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Spatial</a:t>
            </a:r>
            <a:r>
              <a:rPr dirty="0" sz="900" spc="1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Models</a:t>
            </a:r>
            <a:r>
              <a:rPr dirty="0" sz="900" spc="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with</a:t>
            </a:r>
            <a:r>
              <a:rPr dirty="0" sz="900" spc="1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a</a:t>
            </a:r>
            <a:r>
              <a:rPr dirty="0" sz="900" spc="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General</a:t>
            </a:r>
            <a:r>
              <a:rPr dirty="0" sz="900" spc="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Error</a:t>
            </a:r>
            <a:r>
              <a:rPr dirty="0" sz="900" spc="10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Covariance</a:t>
            </a:r>
            <a:endParaRPr sz="900">
              <a:latin typeface="Calibri"/>
              <a:cs typeface="Calibri"/>
            </a:endParaRPr>
          </a:p>
          <a:p>
            <a:pPr algn="just" marL="295910" marR="5080">
              <a:lnSpc>
                <a:spcPct val="100000"/>
              </a:lnSpc>
              <a:spcBef>
                <a:spcPts val="15"/>
              </a:spcBef>
            </a:pP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1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xi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55">
                <a:latin typeface="Palatino Linotype"/>
                <a:cs typeface="Palatino Linotype"/>
              </a:rPr>
              <a:t>Ma</a:t>
            </a:r>
            <a:r>
              <a:rPr dirty="0" sz="1000" spc="-30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(1978)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l.,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2008).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0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5">
                <a:latin typeface="Cambria"/>
                <a:cs typeface="Cambria"/>
              </a:rPr>
              <a:t>Ω)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g-li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lih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355825" y="1511509"/>
            <a:ext cx="6527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75310" algn="l"/>
              </a:tabLst>
            </a:pPr>
            <a:r>
              <a:rPr dirty="0" u="sng" sz="100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376075" y="1673471"/>
            <a:ext cx="12395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55625" algn="l"/>
                <a:tab pos="1162685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2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2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500869" y="1552626"/>
            <a:ext cx="273050" cy="12827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969"/>
              </a:lnSpc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sz="1000" spc="335">
                <a:latin typeface="Palatino Linotype"/>
                <a:cs typeface="Palatino Linotype"/>
              </a:rPr>
              <a:t> </a:t>
            </a:r>
            <a:r>
              <a:rPr dirty="0" baseline="-17094" sz="975" spc="-75" i="1">
                <a:latin typeface="Meiryo"/>
                <a:cs typeface="Meiryo"/>
              </a:rPr>
              <a:t>⊤</a:t>
            </a:r>
            <a:endParaRPr baseline="-17094" sz="975">
              <a:latin typeface="Meiryo"/>
              <a:cs typeface="Meiryo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823456" y="1575372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902737" y="1584896"/>
            <a:ext cx="2150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05790" algn="l"/>
                <a:tab pos="1128395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21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95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25">
                <a:latin typeface="Palatino Linotype"/>
                <a:cs typeface="Palatino Linotype"/>
              </a:rPr>
              <a:t>2</a:t>
            </a:r>
            <a:r>
              <a:rPr dirty="0" sz="1000" spc="-225" i="1">
                <a:latin typeface="Meiryo"/>
                <a:cs typeface="Meiryo"/>
              </a:rPr>
              <a:t/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13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ln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∣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120">
                <a:latin typeface="Cambria"/>
                <a:cs typeface="Cambria"/>
              </a:rPr>
              <a:t>Ω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∣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55">
                <a:latin typeface="Cambria"/>
                <a:cs typeface="Cambria"/>
              </a:rPr>
              <a:t>−</a:t>
            </a:r>
            <a:r>
              <a:rPr dirty="0" sz="1000" spc="505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04" i="1">
                <a:latin typeface="Meiryo"/>
                <a:cs typeface="Meiryo"/>
              </a:rPr>
              <a:t> 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195">
                <a:latin typeface="Cambria"/>
                <a:cs typeface="Cambria"/>
              </a:rPr>
              <a:t>  </a:t>
            </a:r>
            <a:r>
              <a:rPr dirty="0" sz="1000" spc="-330" i="1">
                <a:latin typeface="Meiryo"/>
                <a:cs typeface="Meiryo"/>
              </a:rPr>
              <a:t>.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98408" y="2902653"/>
            <a:ext cx="7835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sz="1000" spc="35" i="1">
                <a:latin typeface="Palatino Linotype"/>
                <a:cs typeface="Palatino Linotype"/>
              </a:rPr>
              <a:t>W</a:t>
            </a:r>
            <a:r>
              <a:rPr dirty="0" baseline="-21367" sz="975" spc="-179">
                <a:latin typeface="Palatino Linotype"/>
                <a:cs typeface="Palatino Linotype"/>
              </a:rPr>
              <a:t>2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sz="1000" spc="-7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6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29424" y="1844350"/>
            <a:ext cx="5011420" cy="25209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185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and,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adding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s</a:t>
            </a:r>
            <a:r>
              <a:rPr dirty="0" sz="1000" spc="30" i="1">
                <a:latin typeface="Palatino Linotype"/>
                <a:cs typeface="Palatino Linotype"/>
              </a:rPr>
              <a:t>p</a:t>
            </a:r>
            <a:r>
              <a:rPr dirty="0" sz="1000" spc="30" i="1">
                <a:latin typeface="Palatino Linotype"/>
                <a:cs typeface="Palatino Linotype"/>
              </a:rPr>
              <a:t>at</a:t>
            </a:r>
            <a:r>
              <a:rPr dirty="0" sz="1000" spc="30" i="1">
                <a:latin typeface="Palatino Linotype"/>
                <a:cs typeface="Palatino Linotype"/>
              </a:rPr>
              <a:t>i</a:t>
            </a:r>
            <a:r>
              <a:rPr dirty="0" sz="1000" spc="75" i="1">
                <a:latin typeface="Palatino Linotype"/>
                <a:cs typeface="Palatino Linotype"/>
              </a:rPr>
              <a:t>a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14" i="1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f</a:t>
            </a:r>
            <a:r>
              <a:rPr dirty="0" sz="1000" spc="-20" i="1">
                <a:latin typeface="Palatino Linotype"/>
                <a:cs typeface="Palatino Linotype"/>
              </a:rPr>
              <a:t>i</a:t>
            </a:r>
            <a:r>
              <a:rPr dirty="0" sz="1000" spc="-5" i="1">
                <a:latin typeface="Palatino Linotype"/>
                <a:cs typeface="Palatino Linotype"/>
              </a:rPr>
              <a:t>l</a:t>
            </a:r>
            <a:r>
              <a:rPr dirty="0" sz="1000" i="1">
                <a:latin typeface="Palatino Linotype"/>
                <a:cs typeface="Palatino Linotype"/>
              </a:rPr>
              <a:t>ter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9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ee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200" b="1">
                <a:latin typeface="Cambria"/>
                <a:cs typeface="Cambria"/>
              </a:rPr>
              <a:t>l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6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1988),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ssic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onom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200" b="1">
                <a:latin typeface="Cambria"/>
                <a:cs typeface="Cambria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general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du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ssibly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nonsphe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sidua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llo</a:t>
            </a:r>
            <a:r>
              <a:rPr dirty="0" sz="1000" spc="-9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anal</a:t>
            </a:r>
            <a:r>
              <a:rPr dirty="0" sz="1000" spc="-55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e:</a:t>
            </a:r>
            <a:endParaRPr sz="1000">
              <a:latin typeface="Palatino Linotype"/>
              <a:cs typeface="Palatino Linotype"/>
            </a:endParaRPr>
          </a:p>
          <a:p>
            <a:pPr algn="just" marL="410209">
              <a:lnSpc>
                <a:spcPts val="1065"/>
              </a:lnSpc>
              <a:spcBef>
                <a:spcPts val="490"/>
              </a:spcBef>
            </a:pPr>
            <a:r>
              <a:rPr dirty="0" sz="1000" i="1">
                <a:latin typeface="Palatino Linotype"/>
                <a:cs typeface="Palatino Linotype"/>
              </a:rPr>
              <a:t>y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120" i="1">
                <a:latin typeface="Meiryo"/>
                <a:cs typeface="Meiryo"/>
              </a:rPr>
              <a:t/>
            </a:r>
            <a:r>
              <a:rPr dirty="0" sz="1000" spc="-120" i="1">
                <a:latin typeface="Palatino Linotype"/>
                <a:cs typeface="Palatino Linotype"/>
              </a:rPr>
              <a:t>W</a:t>
            </a:r>
            <a:r>
              <a:rPr dirty="0" baseline="-21367" sz="975" spc="-179">
                <a:latin typeface="Palatino Linotype"/>
                <a:cs typeface="Palatino Linotype"/>
              </a:rPr>
              <a:t>1</a:t>
            </a:r>
            <a:r>
              <a:rPr dirty="0" sz="1000" spc="-120" i="1">
                <a:latin typeface="Palatino Linotype"/>
                <a:cs typeface="Palatino Linotype"/>
              </a:rPr>
              <a:t>y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Z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algn="r" marR="30480">
              <a:lnSpc>
                <a:spcPts val="1065"/>
              </a:lnSpc>
            </a:pPr>
            <a:r>
              <a:rPr dirty="0" sz="1000" spc="-10">
                <a:latin typeface="Palatino Linotype"/>
                <a:cs typeface="Palatino Linotype"/>
              </a:rPr>
              <a:t>(10.6)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100">
              <a:latin typeface="Palatino Linotype"/>
              <a:cs typeface="Palatino Linotype"/>
            </a:endParaRPr>
          </a:p>
          <a:p>
            <a:pPr algn="just" marL="38100" marR="30480" indent="-635">
              <a:lnSpc>
                <a:spcPct val="100000"/>
              </a:lnSpc>
            </a:pPr>
            <a:r>
              <a:rPr dirty="0" sz="1000" spc="-10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70" i="1">
                <a:latin typeface="Meiryo"/>
                <a:cs typeface="Meiryo"/>
              </a:rPr>
              <a:t/>
            </a:r>
            <a:r>
              <a:rPr dirty="0" sz="1000" spc="35" i="1">
                <a:latin typeface="Meiryo"/>
                <a:cs typeface="Meiryo"/>
              </a:rPr>
              <a:t> </a:t>
            </a:r>
            <a:r>
              <a:rPr dirty="0" sz="1000" spc="-30">
                <a:latin typeface="Cambria"/>
                <a:cs typeface="Cambria"/>
              </a:rPr>
              <a:t>∼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0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5">
                <a:latin typeface="Cambria"/>
                <a:cs typeface="Cambria"/>
              </a:rPr>
              <a:t>Ω)</a:t>
            </a:r>
            <a:r>
              <a:rPr dirty="0" sz="1000" spc="95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general,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130">
                <a:latin typeface="Arial"/>
                <a:cs typeface="Arial"/>
              </a:rPr>
              <a:t>≠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29914" sz="975" spc="89">
                <a:latin typeface="Palatino Linotype"/>
                <a:cs typeface="Palatino Linotype"/>
              </a:rPr>
              <a:t>2</a:t>
            </a:r>
            <a:r>
              <a:rPr dirty="0" sz="1000" spc="-15">
                <a:latin typeface="Palatino Linotype"/>
                <a:cs typeface="Palatino Linotype"/>
              </a:rPr>
              <a:t>I.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eneral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ound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e: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ssive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hile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endParaRPr sz="1000">
              <a:latin typeface="Palatino Linotype"/>
              <a:cs typeface="Palatino Linotype"/>
            </a:endParaRPr>
          </a:p>
          <a:p>
            <a:pPr algn="just" marL="38100" marR="30480">
              <a:lnSpc>
                <a:spcPts val="1190"/>
              </a:lnSpc>
              <a:spcBef>
                <a:spcPts val="3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0,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ssive)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ude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40">
                <a:latin typeface="Palatino Linotype"/>
                <a:cs typeface="Palatino Linotype"/>
              </a:rPr>
              <a:t>sphe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emainder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160">
                <a:latin typeface="Cambria"/>
                <a:cs typeface="Cambria"/>
              </a:rPr>
              <a:t>Ω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8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29914" sz="975" spc="89">
                <a:latin typeface="Palatino Linotype"/>
                <a:cs typeface="Palatino Linotype"/>
              </a:rPr>
              <a:t>2</a:t>
            </a:r>
            <a:r>
              <a:rPr dirty="0" sz="1000" spc="-15">
                <a:latin typeface="Palatino Linotype"/>
                <a:cs typeface="Palatino Linotype"/>
              </a:rPr>
              <a:t>I.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ducing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now</a:t>
            </a:r>
            <a:r>
              <a:rPr dirty="0" sz="1000" spc="-20">
                <a:latin typeface="Palatino Linotype"/>
                <a:cs typeface="Palatino Linotype"/>
              </a:rPr>
              <a:t>-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li</a:t>
            </a:r>
            <a:r>
              <a:rPr dirty="0" sz="1000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A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90">
                <a:latin typeface="Cambria"/>
                <a:cs typeface="Cambria"/>
              </a:rPr>
              <a:t>=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baseline="-21367" sz="975" spc="82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baseline="-21367" sz="975" spc="15">
                <a:latin typeface="Palatino Linotype"/>
                <a:cs typeface="Palatino Linotype"/>
              </a:rPr>
              <a:t>2</a:t>
            </a:r>
            <a:r>
              <a:rPr dirty="0" baseline="-21367" sz="975">
                <a:latin typeface="Palatino Linotype"/>
                <a:cs typeface="Palatino Linotype"/>
              </a:rPr>
              <a:t> </a:t>
            </a:r>
            <a:r>
              <a:rPr dirty="0" baseline="-21367" sz="975" spc="-67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algn="just" marL="388620">
              <a:lnSpc>
                <a:spcPct val="100000"/>
              </a:lnSpc>
              <a:spcBef>
                <a:spcPts val="500"/>
              </a:spcBef>
            </a:pPr>
            <a:r>
              <a:rPr dirty="0" sz="1000" spc="-100" i="1">
                <a:latin typeface="Palatino Linotype"/>
                <a:cs typeface="Palatino Linotype"/>
              </a:rPr>
              <a:t>Ay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Z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3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algn="just" marL="385445">
              <a:lnSpc>
                <a:spcPct val="100000"/>
              </a:lnSpc>
              <a:spcBef>
                <a:spcPts val="640"/>
              </a:spcBef>
            </a:pPr>
            <a:r>
              <a:rPr dirty="0" sz="1000" spc="-80" i="1">
                <a:latin typeface="Palatino Linotype"/>
                <a:cs typeface="Palatino Linotype"/>
              </a:rPr>
              <a:t>B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6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29430" y="4413474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where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W</a:t>
            </a:r>
            <a:r>
              <a:rPr dirty="0" baseline="-21367" sz="975" spc="-37">
                <a:latin typeface="Palatino Linotype"/>
                <a:cs typeface="Palatino Linotype"/>
              </a:rPr>
              <a:t>1</a:t>
            </a:r>
            <a:r>
              <a:rPr dirty="0" sz="1000" spc="-2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217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potentially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different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spatial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weights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matrices.</a:t>
            </a:r>
            <a:r>
              <a:rPr dirty="0" baseline="29914" sz="975" spc="-15">
                <a:latin typeface="Palatino Linotype"/>
                <a:cs typeface="Palatino Linotype"/>
              </a:rPr>
              <a:t>11</a:t>
            </a:r>
            <a:r>
              <a:rPr dirty="0" baseline="29914" sz="975" spc="217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there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exists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such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41682" y="4529345"/>
            <a:ext cx="1784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25641" sz="975" spc="195">
                <a:latin typeface="Cambria"/>
                <a:cs typeface="Cambria"/>
              </a:rPr>
              <a:t>–</a:t>
            </a:r>
            <a:r>
              <a:rPr dirty="0" baseline="-25641" sz="975" spc="-37">
                <a:latin typeface="Cambria"/>
                <a:cs typeface="Cambria"/>
              </a:rPr>
              <a:t> </a:t>
            </a:r>
            <a:r>
              <a:rPr dirty="0" sz="450" spc="-50">
                <a:latin typeface="Palatino Linotype"/>
                <a:cs typeface="Palatino Linotype"/>
              </a:rPr>
              <a:t>1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953409" y="4647107"/>
            <a:ext cx="29209" cy="0"/>
          </a:xfrm>
          <a:custGeom>
            <a:avLst/>
            <a:gdLst/>
            <a:ahLst/>
            <a:cxnLst/>
            <a:rect l="l" t="t" r="r" b="b"/>
            <a:pathLst>
              <a:path w="29209" h="0">
                <a:moveTo>
                  <a:pt x="0" y="0"/>
                </a:moveTo>
                <a:lnTo>
                  <a:pt x="28688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940709" y="4639879"/>
            <a:ext cx="546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868478" y="4670728"/>
            <a:ext cx="628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6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874764" y="4581575"/>
            <a:ext cx="19062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79133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870787" y="4557810"/>
            <a:ext cx="546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>
                <a:latin typeface="Palatino Linotype"/>
                <a:cs typeface="Palatino Linotype"/>
              </a:rPr>
              <a:t>1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3883373" y="4647107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 h="0">
                <a:moveTo>
                  <a:pt x="0" y="0"/>
                </a:moveTo>
                <a:lnTo>
                  <a:pt x="28689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529420" y="4584700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70" i="1">
                <a:latin typeface="Meiryo"/>
                <a:cs typeface="Meiryo"/>
              </a:rPr>
              <a:t/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135">
                <a:latin typeface="Cambria"/>
                <a:cs typeface="Cambria"/>
              </a:rPr>
              <a:t>=</a:t>
            </a:r>
            <a:r>
              <a:rPr dirty="0" sz="1000" spc="-60">
                <a:latin typeface="Cambria"/>
                <a:cs typeface="Cambria"/>
              </a:rPr>
              <a:t> </a:t>
            </a:r>
            <a:r>
              <a:rPr dirty="0" sz="1000" spc="100">
                <a:latin typeface="Cambria"/>
                <a:cs typeface="Cambria"/>
              </a:rPr>
              <a:t>Ω</a:t>
            </a:r>
            <a:r>
              <a:rPr dirty="0" sz="1000" spc="229">
                <a:latin typeface="Cambria"/>
                <a:cs typeface="Cambria"/>
              </a:rPr>
              <a:t>  </a:t>
            </a:r>
            <a:r>
              <a:rPr dirty="0" sz="1000" spc="-570" i="1">
                <a:latin typeface="Meiryo"/>
                <a:cs typeface="Meiryo"/>
              </a:rPr>
              <a:t/>
            </a:r>
            <a:r>
              <a:rPr dirty="0" sz="1000" spc="15" i="1">
                <a:latin typeface="Meiryo"/>
                <a:cs typeface="Meiryo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70" i="1">
                <a:latin typeface="Meiryo"/>
                <a:cs typeface="Meiryo"/>
              </a:rPr>
              <a:t/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∼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60">
                <a:latin typeface="Palatino Linotype"/>
                <a:cs typeface="Palatino Linotype"/>
              </a:rPr>
              <a:t>0</a:t>
            </a:r>
            <a:r>
              <a:rPr dirty="0" sz="1000" spc="-6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95" i="1">
                <a:latin typeface="Meiryo"/>
                <a:cs typeface="Meiryo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 </a:t>
            </a:r>
            <a:r>
              <a:rPr dirty="0" sz="1000" spc="-35">
                <a:latin typeface="Palatino Linotype"/>
                <a:cs typeface="Palatino Linotype"/>
              </a:rPr>
              <a:t>invertible,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155" i="1">
                <a:latin typeface="Palatino Linotype"/>
                <a:cs typeface="Palatino Linotype"/>
              </a:rPr>
              <a:t>  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-100">
                <a:latin typeface="Cambria"/>
                <a:cs typeface="Cambria"/>
              </a:rPr>
              <a:t> </a:t>
            </a:r>
            <a:r>
              <a:rPr dirty="0" baseline="12345" sz="675">
                <a:latin typeface="Palatino Linotype"/>
                <a:cs typeface="Palatino Linotype"/>
              </a:rPr>
              <a:t>2</a:t>
            </a:r>
            <a:r>
              <a:rPr dirty="0" baseline="12345" sz="675" spc="75">
                <a:latin typeface="Palatino Linotype"/>
                <a:cs typeface="Palatino Linotype"/>
              </a:rPr>
              <a:t> </a:t>
            </a:r>
            <a:r>
              <a:rPr dirty="0" sz="1000" spc="-570" i="1">
                <a:latin typeface="Meiryo"/>
                <a:cs typeface="Meiryo"/>
              </a:rPr>
              <a:t/>
            </a:r>
            <a:r>
              <a:rPr dirty="0" sz="1000" spc="-35" i="1">
                <a:latin typeface="Meiryo"/>
                <a:cs typeface="Meiryo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>
                <a:latin typeface="Palatino Linotype"/>
                <a:cs typeface="Palatino Linotype"/>
              </a:rPr>
              <a:t> (10.6)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54845" y="4736595"/>
            <a:ext cx="5480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written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560562" y="4952707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777618" y="4935456"/>
            <a:ext cx="546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>
                <a:latin typeface="Palatino Linotype"/>
                <a:cs typeface="Palatino Linotype"/>
              </a:rPr>
              <a:t>1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/>
          <p:nvPr/>
        </p:nvSpPr>
        <p:spPr>
          <a:xfrm>
            <a:off x="1790311" y="5024754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 h="0">
                <a:moveTo>
                  <a:pt x="0" y="0"/>
                </a:moveTo>
                <a:lnTo>
                  <a:pt x="28689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529427" y="4888319"/>
            <a:ext cx="1403985" cy="476884"/>
          </a:xfrm>
          <a:prstGeom prst="rect">
            <a:avLst/>
          </a:prstGeom>
        </p:spPr>
        <p:txBody>
          <a:bodyPr wrap="square" lIns="0" tIns="85725" rIns="0" bIns="0" rtlCol="0" vert="horz">
            <a:spAutoFit/>
          </a:bodyPr>
          <a:lstStyle/>
          <a:p>
            <a:pPr marL="385445">
              <a:lnSpc>
                <a:spcPct val="100000"/>
              </a:lnSpc>
              <a:spcBef>
                <a:spcPts val="675"/>
              </a:spcBef>
            </a:pPr>
            <a:r>
              <a:rPr dirty="0" sz="1000" spc="-100" i="1">
                <a:latin typeface="Palatino Linotype"/>
                <a:cs typeface="Palatino Linotype"/>
              </a:rPr>
              <a:t>Ay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Z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170" i="1">
                <a:latin typeface="Palatino Linotype"/>
                <a:cs typeface="Palatino Linotype"/>
              </a:rPr>
              <a:t>  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-100">
                <a:latin typeface="Cambria"/>
                <a:cs typeface="Cambria"/>
              </a:rPr>
              <a:t> </a:t>
            </a:r>
            <a:r>
              <a:rPr dirty="0" baseline="12345" sz="675">
                <a:latin typeface="Palatino Linotype"/>
                <a:cs typeface="Palatino Linotype"/>
              </a:rPr>
              <a:t>2</a:t>
            </a:r>
            <a:r>
              <a:rPr dirty="0" baseline="12345" sz="675" spc="82">
                <a:latin typeface="Palatino Linotype"/>
                <a:cs typeface="Palatino Linotype"/>
              </a:rPr>
              <a:t> </a:t>
            </a:r>
            <a:r>
              <a:rPr dirty="0" sz="1000" spc="-6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38100">
              <a:lnSpc>
                <a:spcPct val="100000"/>
              </a:lnSpc>
              <a:spcBef>
                <a:spcPts val="580"/>
              </a:spcBef>
            </a:pPr>
            <a:r>
              <a:rPr dirty="0" sz="1000" spc="-50">
                <a:latin typeface="Palatino Linotype"/>
                <a:cs typeface="Palatino Linotype"/>
              </a:rPr>
              <a:t>or,</a:t>
            </a:r>
            <a:r>
              <a:rPr dirty="0" sz="1000" spc="-10">
                <a:latin typeface="Palatino Linotype"/>
                <a:cs typeface="Palatino Linotype"/>
              </a:rPr>
              <a:t> equivalently,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971536" y="5376759"/>
            <a:ext cx="1784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25641" sz="975" spc="195">
                <a:latin typeface="Cambria"/>
                <a:cs typeface="Cambria"/>
              </a:rPr>
              <a:t>–</a:t>
            </a:r>
            <a:r>
              <a:rPr dirty="0" baseline="-25641" sz="975" spc="-37">
                <a:latin typeface="Cambria"/>
                <a:cs typeface="Cambria"/>
              </a:rPr>
              <a:t> </a:t>
            </a:r>
            <a:r>
              <a:rPr dirty="0" sz="450" spc="-50">
                <a:latin typeface="Palatino Linotype"/>
                <a:cs typeface="Palatino Linotype"/>
              </a:rPr>
              <a:t>1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1083251" y="5494527"/>
            <a:ext cx="29209" cy="0"/>
          </a:xfrm>
          <a:custGeom>
            <a:avLst/>
            <a:gdLst/>
            <a:ahLst/>
            <a:cxnLst/>
            <a:rect l="l" t="t" r="r" b="b"/>
            <a:pathLst>
              <a:path w="29209" h="0">
                <a:moveTo>
                  <a:pt x="0" y="0"/>
                </a:moveTo>
                <a:lnTo>
                  <a:pt x="28689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529439" y="5358314"/>
            <a:ext cx="5010785" cy="628650"/>
          </a:xfrm>
          <a:prstGeom prst="rect">
            <a:avLst/>
          </a:prstGeom>
        </p:spPr>
        <p:txBody>
          <a:bodyPr wrap="square" lIns="0" tIns="85725" rIns="0" bIns="0" rtlCol="0" vert="horz">
            <a:spAutoFit/>
          </a:bodyPr>
          <a:lstStyle/>
          <a:p>
            <a:pPr marL="385445">
              <a:lnSpc>
                <a:spcPct val="100000"/>
              </a:lnSpc>
              <a:spcBef>
                <a:spcPts val="675"/>
              </a:spcBef>
            </a:pP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385">
                <a:latin typeface="Cambria"/>
                <a:cs typeface="Cambria"/>
              </a:rPr>
              <a:t> </a:t>
            </a:r>
            <a:r>
              <a:rPr dirty="0" baseline="12345" sz="675">
                <a:latin typeface="Palatino Linotype"/>
                <a:cs typeface="Palatino Linotype"/>
              </a:rPr>
              <a:t>2</a:t>
            </a:r>
            <a:r>
              <a:rPr dirty="0" baseline="12345" sz="675" spc="89">
                <a:latin typeface="Palatino Linotype"/>
                <a:cs typeface="Palatino Linotype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B</a:t>
            </a:r>
            <a:r>
              <a:rPr dirty="0" sz="1000" spc="-70">
                <a:latin typeface="Cambria"/>
                <a:cs typeface="Cambria"/>
              </a:rPr>
              <a:t>(</a:t>
            </a:r>
            <a:r>
              <a:rPr dirty="0" sz="1000" spc="-70" i="1">
                <a:latin typeface="Palatino Linotype"/>
                <a:cs typeface="Palatino Linotype"/>
              </a:rPr>
              <a:t>Ay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sz="1000" spc="20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spc="-6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38100">
              <a:lnSpc>
                <a:spcPts val="1195"/>
              </a:lnSpc>
              <a:spcBef>
                <a:spcPts val="575"/>
              </a:spcBef>
            </a:pP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70" i="1">
                <a:latin typeface="Meiryo"/>
                <a:cs typeface="Meiryo"/>
              </a:rPr>
              <a:t/>
            </a:r>
            <a:r>
              <a:rPr dirty="0" sz="1000" spc="-35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“well-</a:t>
            </a:r>
            <a:r>
              <a:rPr dirty="0" sz="1000" spc="-65">
                <a:latin typeface="Palatino Linotype"/>
                <a:cs typeface="Palatino Linotype"/>
              </a:rPr>
              <a:t>behaved”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error.</a:t>
            </a:r>
            <a:endParaRPr sz="1000">
              <a:latin typeface="Palatino Linotype"/>
              <a:cs typeface="Palatino Linotype"/>
            </a:endParaRPr>
          </a:p>
          <a:p>
            <a:pPr marL="146050">
              <a:lnSpc>
                <a:spcPts val="1195"/>
              </a:lnSpc>
            </a:pPr>
            <a:r>
              <a:rPr dirty="0" sz="1000" spc="-10">
                <a:latin typeface="Palatino Linotype"/>
                <a:cs typeface="Palatino Linotype"/>
              </a:rPr>
              <a:t>Still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following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Anselin,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making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operational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requires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transformation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from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54838" y="5961215"/>
            <a:ext cx="4959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unobservable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70" i="1">
                <a:latin typeface="Meiryo"/>
                <a:cs typeface="Meiryo"/>
              </a:rPr>
              <a:t/>
            </a:r>
            <a:r>
              <a:rPr dirty="0" sz="1000" spc="2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observables.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Expressing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likelihood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terms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requires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554837" y="6147067"/>
            <a:ext cx="28962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calculating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Jacobian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transformation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det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536230" y="6127370"/>
            <a:ext cx="1098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-35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537831" y="6248872"/>
            <a:ext cx="10731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40" i="1">
                <a:latin typeface="Meiryo"/>
                <a:cs typeface="Meiryo"/>
              </a:rPr>
              <a:t/>
            </a:r>
            <a:r>
              <a:rPr dirty="0" sz="650" spc="-140" i="1">
                <a:latin typeface="Palatino Linotype"/>
                <a:cs typeface="Palatino Linotype"/>
              </a:rPr>
              <a:t>y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446487" y="6006712"/>
            <a:ext cx="292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 i="1">
                <a:latin typeface="Meiryo"/>
                <a:cs typeface="Meiryo"/>
              </a:rPr>
              <a:t>(</a:t>
            </a:r>
            <a:r>
              <a:rPr dirty="0" sz="1000" spc="555" i="1">
                <a:latin typeface="Meiryo"/>
                <a:cs typeface="Meiryo"/>
              </a:rPr>
              <a:t> </a:t>
            </a:r>
            <a:r>
              <a:rPr dirty="0" sz="1000" spc="110" i="1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979345" y="6091709"/>
            <a:ext cx="1790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25641" sz="975" spc="195">
                <a:latin typeface="Cambria"/>
                <a:cs typeface="Cambria"/>
              </a:rPr>
              <a:t>–</a:t>
            </a:r>
            <a:r>
              <a:rPr dirty="0" baseline="-25641" sz="975" spc="-37">
                <a:latin typeface="Cambria"/>
                <a:cs typeface="Cambria"/>
              </a:rPr>
              <a:t> </a:t>
            </a:r>
            <a:r>
              <a:rPr dirty="0" sz="450" spc="-50">
                <a:latin typeface="Palatino Linotype"/>
                <a:cs typeface="Palatino Linotype"/>
              </a:rPr>
              <a:t>1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/>
          <p:nvPr/>
        </p:nvSpPr>
        <p:spPr>
          <a:xfrm>
            <a:off x="4091170" y="6209474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 h="0">
                <a:moveTo>
                  <a:pt x="0" y="0"/>
                </a:moveTo>
                <a:lnTo>
                  <a:pt x="28689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 txBox="1"/>
          <p:nvPr/>
        </p:nvSpPr>
        <p:spPr>
          <a:xfrm>
            <a:off x="3722968" y="6147050"/>
            <a:ext cx="6362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i="1">
                <a:latin typeface="Meiryo"/>
                <a:cs typeface="Meiryo"/>
              </a:rPr>
              <a:t>|</a:t>
            </a:r>
            <a:r>
              <a:rPr dirty="0" sz="1000">
                <a:latin typeface="Cambria"/>
                <a:cs typeface="Cambria"/>
              </a:rPr>
              <a:t>Ω</a:t>
            </a:r>
            <a:r>
              <a:rPr dirty="0" sz="1000" spc="325">
                <a:latin typeface="Cambria"/>
                <a:cs typeface="Cambria"/>
              </a:rPr>
              <a:t> </a:t>
            </a:r>
            <a:r>
              <a:rPr dirty="0" baseline="12345" sz="675">
                <a:latin typeface="Palatino Linotype"/>
                <a:cs typeface="Palatino Linotype"/>
              </a:rPr>
              <a:t>2</a:t>
            </a:r>
            <a:r>
              <a:rPr dirty="0" baseline="12345" sz="675" spc="6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BA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625393" y="6132745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50">
                <a:latin typeface="Cambria"/>
                <a:cs typeface="Cambria"/>
              </a:rPr>
              <a:t>−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4699003" y="6120181"/>
            <a:ext cx="546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>
                <a:latin typeface="Palatino Linotype"/>
                <a:cs typeface="Palatino Linotype"/>
              </a:rPr>
              <a:t>1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/>
          <p:nvPr/>
        </p:nvSpPr>
        <p:spPr>
          <a:xfrm>
            <a:off x="4711705" y="6209474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 h="0">
                <a:moveTo>
                  <a:pt x="0" y="0"/>
                </a:moveTo>
                <a:lnTo>
                  <a:pt x="28689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 descr=""/>
          <p:cNvSpPr txBox="1"/>
          <p:nvPr/>
        </p:nvSpPr>
        <p:spPr>
          <a:xfrm>
            <a:off x="4699005" y="6202131"/>
            <a:ext cx="546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4293243" y="6147058"/>
            <a:ext cx="12217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30" i="1">
                <a:latin typeface="Meiryo"/>
                <a:cs typeface="Meiryo"/>
              </a:rPr>
              <a:t>|</a:t>
            </a:r>
            <a:r>
              <a:rPr dirty="0" sz="1000" spc="-7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i="1">
                <a:latin typeface="Meiryo"/>
                <a:cs typeface="Meiryo"/>
              </a:rPr>
              <a:t>|</a:t>
            </a:r>
            <a:r>
              <a:rPr dirty="0" sz="1000">
                <a:latin typeface="Cambria"/>
                <a:cs typeface="Cambria"/>
              </a:rPr>
              <a:t>Ω</a:t>
            </a:r>
            <a:r>
              <a:rPr dirty="0" sz="1000" spc="254">
                <a:latin typeface="Cambria"/>
                <a:cs typeface="Cambria"/>
              </a:rPr>
              <a:t>  </a:t>
            </a:r>
            <a:r>
              <a:rPr dirty="0" sz="1000" spc="-95" i="1">
                <a:latin typeface="Meiryo"/>
                <a:cs typeface="Meiryo"/>
              </a:rPr>
              <a:t>||</a:t>
            </a:r>
            <a:r>
              <a:rPr dirty="0" sz="1000" spc="-95" i="1">
                <a:latin typeface="Palatino Linotype"/>
                <a:cs typeface="Palatino Linotype"/>
              </a:rPr>
              <a:t>B</a:t>
            </a:r>
            <a:r>
              <a:rPr dirty="0" sz="1000" spc="-95" i="1">
                <a:latin typeface="Meiryo"/>
                <a:cs typeface="Meiryo"/>
              </a:rPr>
              <a:t>||</a:t>
            </a:r>
            <a:r>
              <a:rPr dirty="0" sz="1000" spc="-95" i="1">
                <a:latin typeface="Palatino Linotype"/>
                <a:cs typeface="Palatino Linotype"/>
              </a:rPr>
              <a:t>A</a:t>
            </a:r>
            <a:r>
              <a:rPr dirty="0" sz="1000" spc="-95" i="1">
                <a:latin typeface="Meiryo"/>
                <a:cs typeface="Meiryo"/>
              </a:rPr>
              <a:t>|</a:t>
            </a:r>
            <a:r>
              <a:rPr dirty="0" sz="1000" spc="-95">
                <a:latin typeface="Palatino Linotype"/>
                <a:cs typeface="Palatino Linotype"/>
              </a:rPr>
              <a:t>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484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554846" y="6328802"/>
            <a:ext cx="35382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determinants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added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log-</a:t>
            </a:r>
            <a:r>
              <a:rPr dirty="0" sz="1000" spc="-35">
                <a:latin typeface="Palatino Linotype"/>
                <a:cs typeface="Palatino Linotype"/>
              </a:rPr>
              <a:t>likelihood,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becomes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355864" y="6525737"/>
            <a:ext cx="7156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38810" algn="l"/>
              </a:tabLst>
            </a:pPr>
            <a:r>
              <a:rPr dirty="0" u="sng" sz="100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902777" y="6599124"/>
            <a:ext cx="13703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05790" algn="l"/>
                <a:tab pos="1191895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21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11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5">
                <a:latin typeface="Palatino Linotype"/>
                <a:cs typeface="Palatino Linotype"/>
              </a:rPr>
              <a:t>ln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5">
                <a:latin typeface="Palatino Linotype"/>
                <a:cs typeface="Palatino Linotype"/>
              </a:rPr>
              <a:t>2</a:t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sz="1000" spc="50">
                <a:latin typeface="Cambria"/>
                <a:cs typeface="Cambria"/>
              </a:rPr>
              <a:t>)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3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70" i="1">
                <a:latin typeface="Meiryo"/>
                <a:cs typeface="Meiryo"/>
              </a:rPr>
              <a:t>|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376075" y="6687697"/>
            <a:ext cx="21120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18490" algn="l"/>
                <a:tab pos="2035175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2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2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373647" y="6566853"/>
            <a:ext cx="274955" cy="12827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969"/>
              </a:lnSpc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sz="1000" spc="350">
                <a:latin typeface="Palatino Linotype"/>
                <a:cs typeface="Palatino Linotype"/>
              </a:rPr>
              <a:t> </a:t>
            </a:r>
            <a:r>
              <a:rPr dirty="0" baseline="-17094" sz="975" spc="-75" i="1">
                <a:latin typeface="Meiryo"/>
                <a:cs typeface="Meiryo"/>
              </a:rPr>
              <a:t>⊤</a:t>
            </a:r>
            <a:endParaRPr baseline="-17094" sz="975">
              <a:latin typeface="Meiryo"/>
              <a:cs typeface="Meiryo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247152" y="6599115"/>
            <a:ext cx="14370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Cambria"/>
                <a:cs typeface="Cambria"/>
              </a:rPr>
              <a:t>Ω</a:t>
            </a:r>
            <a:r>
              <a:rPr dirty="0" sz="1000" spc="-40" i="1">
                <a:latin typeface="Meiryo"/>
                <a:cs typeface="Meiryo"/>
              </a:rPr>
              <a:t>|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95" i="1">
                <a:latin typeface="Meiryo"/>
                <a:cs typeface="Meiryo"/>
              </a:rPr>
              <a:t>|</a:t>
            </a:r>
            <a:r>
              <a:rPr dirty="0" sz="1000" spc="-95" i="1">
                <a:latin typeface="Palatino Linotype"/>
                <a:cs typeface="Palatino Linotype"/>
              </a:rPr>
              <a:t>B</a:t>
            </a:r>
            <a:r>
              <a:rPr dirty="0" sz="1000" spc="-95" i="1">
                <a:latin typeface="Meiryo"/>
                <a:cs typeface="Meiryo"/>
              </a:rPr>
              <a:t>|</a:t>
            </a:r>
            <a:r>
              <a:rPr dirty="0" sz="1000" spc="-11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Meiryo"/>
                <a:cs typeface="Meiryo"/>
              </a:rPr>
              <a:t>|</a:t>
            </a:r>
            <a:r>
              <a:rPr dirty="0" sz="1000" spc="-110" i="1">
                <a:latin typeface="Palatino Linotype"/>
                <a:cs typeface="Palatino Linotype"/>
              </a:rPr>
              <a:t>A</a:t>
            </a:r>
            <a:r>
              <a:rPr dirty="0" sz="1000" spc="-110" i="1">
                <a:latin typeface="Meiryo"/>
                <a:cs typeface="Meiryo"/>
              </a:rPr>
              <a:t>|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275">
                <a:latin typeface="Cambria"/>
                <a:cs typeface="Cambria"/>
              </a:rPr>
              <a:t>  </a:t>
            </a:r>
            <a:r>
              <a:rPr dirty="0" sz="1000" spc="-570" i="1">
                <a:latin typeface="Meiryo"/>
                <a:cs typeface="Meiryo"/>
              </a:rPr>
              <a:t/>
            </a:r>
            <a:r>
              <a:rPr dirty="0" sz="1000" spc="240" i="1">
                <a:latin typeface="Meiryo"/>
                <a:cs typeface="Meiryo"/>
              </a:rPr>
              <a:t> </a:t>
            </a:r>
            <a:r>
              <a:rPr dirty="0" sz="1000" spc="-6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516744" y="6858463"/>
            <a:ext cx="5036185" cy="4806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 marR="42545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where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w.r.t.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usual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likelihood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classic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linear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given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terms </a:t>
            </a:r>
            <a:r>
              <a:rPr dirty="0" sz="1000" spc="-20">
                <a:latin typeface="Palatino Linotype"/>
                <a:cs typeface="Palatino Linotype"/>
              </a:rPr>
              <a:t>of the </a:t>
            </a:r>
            <a:r>
              <a:rPr dirty="0" sz="1000" spc="-25">
                <a:latin typeface="Palatino Linotype"/>
                <a:cs typeface="Palatino Linotype"/>
              </a:rPr>
              <a:t>Jacobian.</a:t>
            </a:r>
            <a:r>
              <a:rPr dirty="0" baseline="29914" sz="975" spc="-37">
                <a:latin typeface="Palatino Linotype"/>
                <a:cs typeface="Palatino Linotype"/>
              </a:rPr>
              <a:t>12</a:t>
            </a:r>
            <a:r>
              <a:rPr dirty="0" baseline="29914" sz="975" spc="179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likelihood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thus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75" i="1">
                <a:latin typeface="Meiryo"/>
                <a:cs typeface="Meiryo"/>
              </a:rPr>
              <a:t/>
            </a:r>
            <a:r>
              <a:rPr dirty="0" sz="1000" spc="-27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4" i="1">
                <a:latin typeface="Meiryo"/>
                <a:cs typeface="Meiryo"/>
              </a:rPr>
              <a:t/>
            </a:r>
            <a:r>
              <a:rPr dirty="0" sz="1000" spc="-254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75" i="1">
                <a:latin typeface="Meiryo"/>
                <a:cs typeface="Meiryo"/>
              </a:rPr>
              <a:t/>
            </a:r>
            <a:r>
              <a:rPr dirty="0" sz="1000" spc="-27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parameters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ambria"/>
                <a:cs typeface="Cambria"/>
              </a:rPr>
              <a:t>Ω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marL="158750">
              <a:lnSpc>
                <a:spcPts val="1190"/>
              </a:lnSpc>
            </a:pP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will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convenient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our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purposes,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without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loss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generality,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scale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overall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529407" y="7313610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errors’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covariance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writing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>
                <a:latin typeface="Cambria"/>
                <a:cs typeface="Cambria"/>
              </a:rPr>
              <a:t>Ω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370" i="1">
                <a:latin typeface="Meiryo"/>
                <a:cs typeface="Meiryo"/>
              </a:rPr>
              <a:t/>
            </a:r>
            <a:r>
              <a:rPr dirty="0" baseline="29914" sz="975" spc="60">
                <a:latin typeface="Palatino Linotype"/>
                <a:cs typeface="Palatino Linotype"/>
              </a:rPr>
              <a:t>2</a:t>
            </a:r>
            <a:r>
              <a:rPr dirty="0" sz="1000" spc="125">
                <a:latin typeface="Cambria"/>
                <a:cs typeface="Cambria"/>
              </a:rPr>
              <a:t>Σ</a:t>
            </a:r>
            <a:r>
              <a:rPr dirty="0" sz="1000" spc="114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(the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latter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expression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fact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more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general,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554831" y="7399641"/>
            <a:ext cx="4959985" cy="40005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R="353695">
              <a:lnSpc>
                <a:spcPts val="655"/>
              </a:lnSpc>
              <a:spcBef>
                <a:spcPts val="120"/>
              </a:spcBef>
            </a:pPr>
            <a:r>
              <a:rPr dirty="0" sz="650" spc="-36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marL="12700">
              <a:lnSpc>
                <a:spcPts val="1075"/>
              </a:lnSpc>
            </a:pP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does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constrain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heteroscedastic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term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 spc="-570" i="1">
                <a:latin typeface="Meiryo"/>
                <a:cs typeface="Meiryo"/>
              </a:rPr>
              <a:t/>
            </a:r>
            <a:r>
              <a:rPr dirty="0" sz="1000" spc="200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spatially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lagged,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through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ts val="1200"/>
              </a:lnSpc>
            </a:pP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ultipli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ti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12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/>
          <p:nvPr/>
        </p:nvSpPr>
        <p:spPr>
          <a:xfrm>
            <a:off x="567532" y="7904936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" name="object 51" descr=""/>
          <p:cNvSpPr txBox="1"/>
          <p:nvPr/>
        </p:nvSpPr>
        <p:spPr>
          <a:xfrm>
            <a:off x="529420" y="7935900"/>
            <a:ext cx="4655820" cy="395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Palatino Linotype"/>
                <a:cs typeface="Palatino Linotype"/>
              </a:rPr>
              <a:t>11</a:t>
            </a:r>
            <a:r>
              <a:rPr dirty="0" sz="800" spc="220">
                <a:latin typeface="Palatino Linotype"/>
                <a:cs typeface="Palatino Linotype"/>
              </a:rPr>
              <a:t> </a:t>
            </a:r>
            <a:r>
              <a:rPr dirty="0" sz="800" spc="195">
                <a:latin typeface="Palatino Linotype"/>
                <a:cs typeface="Palatino Linotype"/>
              </a:rPr>
              <a:t>he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above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notation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expressing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spatial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lag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model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as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75" i="1">
                <a:latin typeface="Palatino Linotype"/>
                <a:cs typeface="Palatino Linotype"/>
              </a:rPr>
              <a:t>Ay</a:t>
            </a:r>
            <a:r>
              <a:rPr dirty="0" sz="800" spc="35" i="1">
                <a:latin typeface="Palatino Linotype"/>
                <a:cs typeface="Palatino Linotype"/>
              </a:rPr>
              <a:t> </a:t>
            </a:r>
            <a:r>
              <a:rPr dirty="0" sz="800" spc="100">
                <a:latin typeface="Cambria"/>
                <a:cs typeface="Cambria"/>
              </a:rPr>
              <a:t>=</a:t>
            </a:r>
            <a:r>
              <a:rPr dirty="0" sz="800" spc="55">
                <a:latin typeface="Cambria"/>
                <a:cs typeface="Cambria"/>
              </a:rPr>
              <a:t> </a:t>
            </a:r>
            <a:r>
              <a:rPr dirty="0" sz="800" spc="-75" i="1">
                <a:latin typeface="Palatino Linotype"/>
                <a:cs typeface="Palatino Linotype"/>
              </a:rPr>
              <a:t>Z</a:t>
            </a:r>
            <a:r>
              <a:rPr dirty="0" sz="800" spc="-420" i="1">
                <a:latin typeface="Meiryo"/>
                <a:cs typeface="Meiryo"/>
              </a:rPr>
              <a:t/>
            </a:r>
            <a:r>
              <a:rPr dirty="0" sz="800" spc="-15" i="1">
                <a:latin typeface="Meiryo"/>
                <a:cs typeface="Meiryo"/>
              </a:rPr>
              <a:t> </a:t>
            </a:r>
            <a:r>
              <a:rPr dirty="0" sz="800" spc="100">
                <a:latin typeface="Cambria"/>
                <a:cs typeface="Cambria"/>
              </a:rPr>
              <a:t>+</a:t>
            </a:r>
            <a:r>
              <a:rPr dirty="0" sz="800" spc="10">
                <a:latin typeface="Cambria"/>
                <a:cs typeface="Cambria"/>
              </a:rPr>
              <a:t> </a:t>
            </a:r>
            <a:r>
              <a:rPr dirty="0" sz="800" spc="-465" i="1">
                <a:latin typeface="Meiryo"/>
                <a:cs typeface="Meiryo"/>
              </a:rPr>
              <a:t/>
            </a:r>
            <a:r>
              <a:rPr dirty="0" sz="800" spc="-35" i="1">
                <a:latin typeface="Meiryo"/>
                <a:cs typeface="Meiryo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or,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equivalently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provided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50" i="1">
                <a:latin typeface="Palatino Linotype"/>
                <a:cs typeface="Palatino Linotype"/>
              </a:rPr>
              <a:t>A</a:t>
            </a:r>
            <a:r>
              <a:rPr dirty="0" sz="800" i="1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invertible,</a:t>
            </a:r>
            <a:endParaRPr sz="800">
              <a:latin typeface="Palatino Linotype"/>
              <a:cs typeface="Palatino Linotype"/>
            </a:endParaRPr>
          </a:p>
          <a:p>
            <a:pPr marL="38100" marR="1161415">
              <a:lnSpc>
                <a:spcPct val="100000"/>
              </a:lnSpc>
              <a:spcBef>
                <a:spcPts val="35"/>
              </a:spcBef>
            </a:pPr>
            <a:r>
              <a:rPr dirty="0" sz="800" i="1">
                <a:latin typeface="Palatino Linotype"/>
                <a:cs typeface="Palatino Linotype"/>
              </a:rPr>
              <a:t>y</a:t>
            </a:r>
            <a:r>
              <a:rPr dirty="0" sz="800" spc="30" i="1">
                <a:latin typeface="Palatino Linotype"/>
                <a:cs typeface="Palatino Linotype"/>
              </a:rPr>
              <a:t> </a:t>
            </a:r>
            <a:r>
              <a:rPr dirty="0" sz="800" spc="100">
                <a:latin typeface="Cambria"/>
                <a:cs typeface="Cambria"/>
              </a:rPr>
              <a:t>=</a:t>
            </a:r>
            <a:r>
              <a:rPr dirty="0" sz="800" spc="55">
                <a:latin typeface="Cambria"/>
                <a:cs typeface="Cambria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A</a:t>
            </a:r>
            <a:r>
              <a:rPr dirty="0" baseline="30303" sz="825">
                <a:latin typeface="Cambria"/>
                <a:cs typeface="Cambria"/>
              </a:rPr>
              <a:t>−</a:t>
            </a:r>
            <a:r>
              <a:rPr dirty="0" baseline="30303" sz="825">
                <a:latin typeface="Palatino Linotype"/>
                <a:cs typeface="Palatino Linotype"/>
              </a:rPr>
              <a:t>1</a:t>
            </a:r>
            <a:r>
              <a:rPr dirty="0" baseline="30303" sz="825" spc="-135">
                <a:latin typeface="Palatino Linotype"/>
                <a:cs typeface="Palatino Linotype"/>
              </a:rPr>
              <a:t> </a:t>
            </a:r>
            <a:r>
              <a:rPr dirty="0" sz="800" spc="-110">
                <a:latin typeface="Cambria"/>
                <a:cs typeface="Cambria"/>
              </a:rPr>
              <a:t>(</a:t>
            </a:r>
            <a:r>
              <a:rPr dirty="0" sz="800" spc="-40" i="1">
                <a:latin typeface="Palatino Linotype"/>
                <a:cs typeface="Palatino Linotype"/>
              </a:rPr>
              <a:t>Z</a:t>
            </a:r>
            <a:r>
              <a:rPr dirty="0" sz="800" spc="-405" i="1">
                <a:latin typeface="Meiryo"/>
                <a:cs typeface="Meiryo"/>
              </a:rPr>
              <a:t/>
            </a:r>
            <a:r>
              <a:rPr dirty="0" sz="800" spc="-20" i="1">
                <a:latin typeface="Meiryo"/>
                <a:cs typeface="Meiryo"/>
              </a:rPr>
              <a:t> </a:t>
            </a:r>
            <a:r>
              <a:rPr dirty="0" sz="800" spc="100">
                <a:latin typeface="Cambria"/>
                <a:cs typeface="Cambria"/>
              </a:rPr>
              <a:t>+</a:t>
            </a:r>
            <a:r>
              <a:rPr dirty="0" sz="800" spc="10">
                <a:latin typeface="Cambria"/>
                <a:cs typeface="Cambria"/>
              </a:rPr>
              <a:t> </a:t>
            </a:r>
            <a:r>
              <a:rPr dirty="0" sz="800" spc="-245" i="1">
                <a:latin typeface="Meiryo"/>
                <a:cs typeface="Meiryo"/>
              </a:rPr>
              <a:t/>
            </a:r>
            <a:r>
              <a:rPr dirty="0" sz="800" spc="-245">
                <a:latin typeface="Cambria"/>
                <a:cs typeface="Cambria"/>
              </a:rPr>
              <a:t>)</a:t>
            </a:r>
            <a:r>
              <a:rPr dirty="0" sz="800" spc="20">
                <a:latin typeface="Cambria"/>
                <a:cs typeface="Cambria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55">
                <a:latin typeface="Palatino Linotype"/>
                <a:cs typeface="Palatino Linotype"/>
              </a:rPr>
              <a:t>well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known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literature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“spatial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ﬁltering”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representation.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12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195">
                <a:latin typeface="Palatino Linotype"/>
                <a:cs typeface="Palatino Linotype"/>
              </a:rPr>
              <a:t>he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Jacobian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simply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J</a:t>
            </a:r>
            <a:r>
              <a:rPr dirty="0" sz="800" spc="90" i="1">
                <a:latin typeface="Palatino Linotype"/>
                <a:cs typeface="Palatino Linotype"/>
              </a:rPr>
              <a:t> </a:t>
            </a:r>
            <a:r>
              <a:rPr dirty="0" sz="800" spc="100">
                <a:latin typeface="Cambria"/>
                <a:cs typeface="Cambria"/>
              </a:rPr>
              <a:t>=</a:t>
            </a:r>
            <a:r>
              <a:rPr dirty="0" sz="800" spc="50">
                <a:latin typeface="Cambria"/>
                <a:cs typeface="Cambria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1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in</a:t>
            </a:r>
            <a:r>
              <a:rPr dirty="0" sz="800" spc="-10">
                <a:latin typeface="Palatino Linotype"/>
                <a:cs typeface="Palatino Linotype"/>
              </a:rPr>
              <a:t> the </a:t>
            </a:r>
            <a:r>
              <a:rPr dirty="0" sz="800" spc="-25">
                <a:latin typeface="Palatino Linotype"/>
                <a:cs typeface="Palatino Linotype"/>
              </a:rPr>
              <a:t>classical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case,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see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Greene</a:t>
            </a:r>
            <a:r>
              <a:rPr dirty="0" sz="800" spc="-10">
                <a:latin typeface="Palatino Linotype"/>
                <a:cs typeface="Palatino Linotype"/>
              </a:rPr>
              <a:t> (2003),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B.41).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30679" y="607782"/>
            <a:ext cx="5294630" cy="5911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177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Spatial Panels</a:t>
            </a:r>
            <a:r>
              <a:rPr dirty="0" sz="800" spc="26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263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50800" marR="300990">
              <a:lnSpc>
                <a:spcPct val="100000"/>
              </a:lnSpc>
            </a:pP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traig</a:t>
            </a:r>
            <a:r>
              <a:rPr dirty="0" sz="1000" spc="-5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dly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hile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ommon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35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598890" y="1259103"/>
            <a:ext cx="628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6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43391" y="1173066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cannot).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480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likelihood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concentrated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.r</a:t>
            </a:r>
            <a:r>
              <a:rPr dirty="0" sz="1000" spc="-65">
                <a:latin typeface="Palatino Linotype"/>
                <a:cs typeface="Palatino Linotype"/>
              </a:rPr>
              <a:t>.t</a:t>
            </a:r>
            <a:r>
              <a:rPr dirty="0" sz="1000" spc="-80">
                <a:latin typeface="Palatino Linotype"/>
                <a:cs typeface="Palatino Linotype"/>
              </a:rPr>
              <a:t>.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sz="1000" spc="5" i="1">
                <a:latin typeface="Meiryo"/>
                <a:cs typeface="Meiryo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error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40" i="1">
                <a:latin typeface="Meiryo"/>
                <a:cs typeface="Meiryo"/>
              </a:rPr>
              <a:t/>
            </a:r>
            <a:r>
              <a:rPr dirty="0" baseline="29914" sz="975" spc="-209">
                <a:latin typeface="Palatino Linotype"/>
                <a:cs typeface="Palatino Linotype"/>
              </a:rPr>
              <a:t>2</a:t>
            </a:r>
            <a:r>
              <a:rPr dirty="0" sz="1000" spc="-140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substituting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09847" y="1368145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903561" y="1458895"/>
            <a:ext cx="628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6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54870" y="1317627"/>
            <a:ext cx="1784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25641" sz="975" spc="195">
                <a:latin typeface="Cambria"/>
                <a:cs typeface="Cambria"/>
              </a:rPr>
              <a:t>–</a:t>
            </a:r>
            <a:r>
              <a:rPr dirty="0" baseline="-25641" sz="975" spc="-37">
                <a:latin typeface="Cambria"/>
                <a:cs typeface="Cambria"/>
              </a:rPr>
              <a:t> </a:t>
            </a:r>
            <a:r>
              <a:rPr dirty="0" sz="450" spc="-50">
                <a:latin typeface="Palatino Linotype"/>
                <a:cs typeface="Palatino Linotype"/>
              </a:rPr>
              <a:t>1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1166581" y="1435391"/>
            <a:ext cx="29209" cy="0"/>
          </a:xfrm>
          <a:custGeom>
            <a:avLst/>
            <a:gdLst/>
            <a:ahLst/>
            <a:cxnLst/>
            <a:rect l="l" t="t" r="r" b="b"/>
            <a:pathLst>
              <a:path w="29209" h="0">
                <a:moveTo>
                  <a:pt x="0" y="0"/>
                </a:moveTo>
                <a:lnTo>
                  <a:pt x="28689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153881" y="1428048"/>
            <a:ext cx="546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68797" y="1372972"/>
            <a:ext cx="11690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70" i="1">
                <a:latin typeface="Meiryo"/>
                <a:cs typeface="Meiryo"/>
              </a:rPr>
              <a:t/>
            </a:r>
            <a:r>
              <a:rPr dirty="0" sz="1000" spc="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434">
                <a:latin typeface="Cambria"/>
                <a:cs typeface="Cambria"/>
              </a:rPr>
              <a:t>(</a:t>
            </a:r>
            <a:r>
              <a:rPr dirty="0" sz="1000" spc="-434" i="1">
                <a:latin typeface="Meiryo"/>
                <a:cs typeface="Meiryo"/>
              </a:rPr>
              <a:t>̂</a:t>
            </a:r>
            <a:r>
              <a:rPr dirty="0" sz="1000" spc="18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Σ)</a:t>
            </a:r>
            <a:r>
              <a:rPr dirty="0" sz="1000" spc="275">
                <a:latin typeface="Cambria"/>
                <a:cs typeface="Cambria"/>
              </a:rPr>
              <a:t>  </a:t>
            </a:r>
            <a:r>
              <a:rPr dirty="0" sz="1000" spc="-85">
                <a:latin typeface="Cambria"/>
                <a:cs typeface="Cambria"/>
              </a:rPr>
              <a:t>(</a:t>
            </a:r>
            <a:r>
              <a:rPr dirty="0" sz="1000" spc="-85" i="1">
                <a:latin typeface="Palatino Linotype"/>
                <a:cs typeface="Palatino Linotype"/>
              </a:rPr>
              <a:t>Ay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120" i="1">
                <a:latin typeface="Palatino Linotype"/>
                <a:cs typeface="Palatino Linotype"/>
              </a:rPr>
              <a:t>Z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409" i="1">
                <a:latin typeface="Meiryo"/>
                <a:cs typeface="Meiryo"/>
              </a:rPr>
              <a:t>̂</a:t>
            </a:r>
            <a:r>
              <a:rPr dirty="0" sz="1000" spc="-2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369920" y="1596545"/>
            <a:ext cx="118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838186" y="1626267"/>
            <a:ext cx="1009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90" i="1">
                <a:latin typeface="Meiryo"/>
                <a:cs typeface="Meiryo"/>
              </a:rPr>
              <a:t>̂</a:t>
            </a:r>
            <a:r>
              <a:rPr dirty="0" sz="650" spc="-3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864023" y="1755959"/>
            <a:ext cx="628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6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119824" y="1596541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390139" y="1758510"/>
            <a:ext cx="8191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42315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2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916718" y="1669927"/>
            <a:ext cx="14935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05790" algn="l"/>
                <a:tab pos="1315085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21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11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65">
                <a:latin typeface="Palatino Linotype"/>
                <a:cs typeface="Palatino Linotype"/>
              </a:rPr>
              <a:t>ln</a:t>
            </a:r>
            <a:r>
              <a:rPr dirty="0" sz="1000" spc="-165">
                <a:latin typeface="Cambria"/>
                <a:cs typeface="Cambria"/>
              </a:rPr>
              <a:t>(</a:t>
            </a:r>
            <a:r>
              <a:rPr dirty="0" sz="1000" spc="-165">
                <a:latin typeface="Palatino Linotype"/>
                <a:cs typeface="Palatino Linotype"/>
              </a:rPr>
              <a:t>2</a:t>
            </a:r>
            <a:r>
              <a:rPr dirty="0" sz="1000" spc="-165" i="1">
                <a:latin typeface="Meiryo"/>
                <a:cs typeface="Meiryo"/>
              </a:rPr>
              <a:t/>
            </a:r>
            <a:r>
              <a:rPr dirty="0" sz="1000" spc="90" i="1">
                <a:latin typeface="Meiryo"/>
                <a:cs typeface="Meiryo"/>
              </a:rPr>
              <a:t> </a:t>
            </a:r>
            <a:r>
              <a:rPr dirty="0" sz="1000" spc="5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3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70" i="1">
                <a:latin typeface="Meiryo"/>
                <a:cs typeface="Meiryo"/>
              </a:rPr>
              <a:t>|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096295" y="1596545"/>
            <a:ext cx="2127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229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201903" y="1755420"/>
            <a:ext cx="1009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90" i="1">
                <a:latin typeface="Meiryo"/>
                <a:cs typeface="Meiryo"/>
              </a:rPr>
              <a:t>̂</a:t>
            </a:r>
            <a:r>
              <a:rPr dirty="0" sz="650" spc="-3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070895" y="1798972"/>
            <a:ext cx="245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5">
                <a:latin typeface="Palatino Linotype"/>
                <a:cs typeface="Palatino Linotype"/>
              </a:rPr>
              <a:t>2</a:t>
            </a:r>
            <a:r>
              <a:rPr dirty="0" sz="1000" spc="-295" i="1">
                <a:latin typeface="Meiryo"/>
                <a:cs typeface="Meiryo"/>
              </a:rPr>
              <a:t/>
            </a:r>
            <a:r>
              <a:rPr dirty="0" baseline="-29914" sz="975" spc="-457" i="1">
                <a:latin typeface="Meiryo"/>
                <a:cs typeface="Meiryo"/>
              </a:rPr>
              <a:t/>
            </a:r>
            <a:endParaRPr baseline="-29914" sz="975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806895" y="1660413"/>
            <a:ext cx="2413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60">
                <a:latin typeface="Cambria"/>
                <a:cs typeface="Cambria"/>
              </a:rPr>
              <a:t>′</a:t>
            </a:r>
            <a:r>
              <a:rPr dirty="0" sz="650" spc="190">
                <a:latin typeface="Cambria"/>
                <a:cs typeface="Cambria"/>
              </a:rPr>
              <a:t>  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384546" y="1669928"/>
            <a:ext cx="21786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26465" algn="l"/>
              </a:tabLst>
            </a:pPr>
            <a:r>
              <a:rPr dirty="0" sz="1000" spc="-35">
                <a:latin typeface="Cambria"/>
                <a:cs typeface="Cambria"/>
              </a:rPr>
              <a:t>Σ</a:t>
            </a:r>
            <a:r>
              <a:rPr dirty="0" sz="1000" spc="-35" i="1">
                <a:latin typeface="Meiryo"/>
                <a:cs typeface="Meiryo"/>
              </a:rPr>
              <a:t>|</a:t>
            </a:r>
            <a:r>
              <a:rPr dirty="0" sz="1000" spc="-10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Meiryo"/>
                <a:cs typeface="Meiryo"/>
              </a:rPr>
              <a:t>|</a:t>
            </a:r>
            <a:r>
              <a:rPr dirty="0" sz="1000" spc="-110" i="1">
                <a:latin typeface="Palatino Linotype"/>
                <a:cs typeface="Palatino Linotype"/>
              </a:rPr>
              <a:t>A</a:t>
            </a:r>
            <a:r>
              <a:rPr dirty="0" sz="1000" spc="-110" i="1">
                <a:latin typeface="Meiryo"/>
                <a:cs typeface="Meiryo"/>
              </a:rPr>
              <a:t>|</a:t>
            </a:r>
            <a:r>
              <a:rPr dirty="0" sz="1000" spc="-105" i="1">
                <a:latin typeface="Meiryo"/>
                <a:cs typeface="Meiryo"/>
              </a:rPr>
              <a:t> </a:t>
            </a:r>
            <a:r>
              <a:rPr dirty="0" sz="1000" spc="14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85">
                <a:latin typeface="Cambria"/>
                <a:cs typeface="Cambria"/>
              </a:rPr>
              <a:t>(</a:t>
            </a:r>
            <a:r>
              <a:rPr dirty="0" sz="1000" spc="-85" i="1">
                <a:latin typeface="Palatino Linotype"/>
                <a:cs typeface="Palatino Linotype"/>
              </a:rPr>
              <a:t>Ay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100" i="1">
                <a:latin typeface="Palatino Linotype"/>
                <a:cs typeface="Palatino Linotype"/>
              </a:rPr>
              <a:t>Z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sz="1000" spc="-390" i="1">
                <a:latin typeface="Meiryo"/>
                <a:cs typeface="Meiryo"/>
              </a:rPr>
              <a:t>̂</a:t>
            </a:r>
            <a:r>
              <a:rPr dirty="0" sz="1000" spc="-204">
                <a:latin typeface="Cambria"/>
                <a:cs typeface="Cambria"/>
              </a:rPr>
              <a:t>)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sz="1000" spc="215">
                <a:latin typeface="Cambria"/>
                <a:cs typeface="Cambria"/>
              </a:rPr>
              <a:t>  </a:t>
            </a:r>
            <a:r>
              <a:rPr dirty="0" sz="1000" spc="-85">
                <a:latin typeface="Cambria"/>
                <a:cs typeface="Cambria"/>
              </a:rPr>
              <a:t>(</a:t>
            </a:r>
            <a:r>
              <a:rPr dirty="0" sz="1000" spc="-85" i="1">
                <a:latin typeface="Palatino Linotype"/>
                <a:cs typeface="Palatino Linotype"/>
              </a:rPr>
              <a:t>Ay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135" i="1">
                <a:latin typeface="Palatino Linotype"/>
                <a:cs typeface="Palatino Linotype"/>
              </a:rPr>
              <a:t>Z</a:t>
            </a:r>
            <a:r>
              <a:rPr dirty="0" sz="1000" spc="-565" i="1">
                <a:latin typeface="Meiryo"/>
                <a:cs typeface="Meiryo"/>
              </a:rPr>
              <a:t/>
            </a:r>
            <a:r>
              <a:rPr dirty="0" sz="1000" spc="-425" i="1">
                <a:latin typeface="Meiryo"/>
                <a:cs typeface="Meiryo"/>
              </a:rPr>
              <a:t>̂</a:t>
            </a:r>
            <a:r>
              <a:rPr dirty="0" sz="1000" spc="-24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5201350" y="1669924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(10.7)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863917" y="2123436"/>
            <a:ext cx="628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6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543384" y="2037404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closed-</a:t>
            </a:r>
            <a:r>
              <a:rPr dirty="0" sz="1000" spc="-10">
                <a:latin typeface="Palatino Linotype"/>
                <a:cs typeface="Palatino Linotype"/>
              </a:rPr>
              <a:t>form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solution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20" i="1">
                <a:latin typeface="Meiryo"/>
                <a:cs typeface="Meiryo"/>
              </a:rPr>
              <a:t>̂</a:t>
            </a:r>
            <a:r>
              <a:rPr dirty="0" sz="1000" spc="40" i="1">
                <a:latin typeface="Meiryo"/>
                <a:cs typeface="Meiryo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204" i="1">
                <a:latin typeface="Meiryo"/>
                <a:cs typeface="Meiryo"/>
              </a:rPr>
              <a:t> 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baseline="29914" sz="975" spc="1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 </a:t>
            </a:r>
            <a:r>
              <a:rPr dirty="0" sz="1000" spc="-45">
                <a:latin typeface="Palatino Linotype"/>
                <a:cs typeface="Palatino Linotype"/>
              </a:rPr>
              <a:t>available</a:t>
            </a:r>
            <a:r>
              <a:rPr dirty="0" sz="1000" spc="-10">
                <a:latin typeface="Palatino Linotype"/>
                <a:cs typeface="Palatino Linotype"/>
              </a:rPr>
              <a:t> for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given</a:t>
            </a:r>
            <a:r>
              <a:rPr dirty="0" sz="1000">
                <a:latin typeface="Palatino Linotype"/>
                <a:cs typeface="Palatino Linotype"/>
              </a:rPr>
              <a:t> set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</a:t>
            </a: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other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68775" y="2189308"/>
            <a:ext cx="12153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parameters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916705" y="2409450"/>
            <a:ext cx="939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 i="1">
                <a:latin typeface="Meiryo"/>
                <a:cs typeface="Meiryo"/>
              </a:rPr>
              <a:t>⎧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916705" y="2530720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5" i="1">
                <a:latin typeface="Meiryo"/>
                <a:cs typeface="Meiryo"/>
              </a:rPr>
              <a:t>⎪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916705" y="2645710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5" i="1">
                <a:latin typeface="Meiryo"/>
                <a:cs typeface="Meiryo"/>
              </a:rPr>
              <a:t>⎨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891305" y="2760580"/>
            <a:ext cx="1574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60" i="1">
                <a:latin typeface="Meiryo"/>
                <a:cs typeface="Meiryo"/>
              </a:rPr>
              <a:t>⎪</a:t>
            </a:r>
            <a:r>
              <a:rPr dirty="0" baseline="-38888" sz="1500" spc="-630" i="1">
                <a:latin typeface="Meiryo"/>
                <a:cs typeface="Meiryo"/>
              </a:rPr>
              <a:t>⎩</a:t>
            </a:r>
            <a:endParaRPr baseline="-38888" sz="1500">
              <a:latin typeface="Meiryo"/>
              <a:cs typeface="Meiryo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372183" y="2456280"/>
            <a:ext cx="8401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89890" algn="l"/>
              </a:tabLst>
            </a:pPr>
            <a:r>
              <a:rPr dirty="0" sz="650" i="1">
                <a:latin typeface="Meiryo"/>
                <a:cs typeface="Meiryo"/>
              </a:rPr>
              <a:t>⊤</a:t>
            </a:r>
            <a:r>
              <a:rPr dirty="0" sz="650" spc="380" i="1">
                <a:latin typeface="Meiryo"/>
                <a:cs typeface="Meiryo"/>
              </a:rPr>
              <a:t> 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75">
                <a:latin typeface="Cambria"/>
                <a:cs typeface="Cambria"/>
              </a:rPr>
              <a:t>−</a:t>
            </a:r>
            <a:r>
              <a:rPr dirty="0" sz="650" spc="75">
                <a:latin typeface="Palatino Linotype"/>
                <a:cs typeface="Palatino Linotype"/>
              </a:rPr>
              <a:t>1</a:t>
            </a:r>
            <a:r>
              <a:rPr dirty="0" sz="650" spc="175">
                <a:latin typeface="Palatino Linotype"/>
                <a:cs typeface="Palatino Linotype"/>
              </a:rPr>
              <a:t>  </a:t>
            </a:r>
            <a:r>
              <a:rPr dirty="0" sz="650" i="1">
                <a:latin typeface="Meiryo"/>
                <a:cs typeface="Meiryo"/>
              </a:rPr>
              <a:t>⊤</a:t>
            </a:r>
            <a:r>
              <a:rPr dirty="0" sz="650" spc="420" i="1">
                <a:latin typeface="Meiryo"/>
                <a:cs typeface="Meiryo"/>
              </a:rPr>
              <a:t> 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024834" y="2459516"/>
            <a:ext cx="13176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20" i="1">
                <a:latin typeface="Meiryo"/>
                <a:cs typeface="Meiryo"/>
              </a:rPr>
              <a:t>̂</a:t>
            </a:r>
            <a:r>
              <a:rPr dirty="0" sz="1000" spc="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65" i="1">
                <a:latin typeface="Palatino Linotype"/>
                <a:cs typeface="Palatino Linotype"/>
              </a:rPr>
              <a:t> 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sz="1000" spc="180">
                <a:latin typeface="Cambria"/>
                <a:cs typeface="Cambria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85">
                <a:latin typeface="Cambria"/>
                <a:cs typeface="Cambria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65" i="1">
                <a:latin typeface="Palatino Linotype"/>
                <a:cs typeface="Palatino Linotype"/>
              </a:rPr>
              <a:t> 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sz="1000" spc="185">
                <a:latin typeface="Cambria"/>
                <a:cs typeface="Cambria"/>
              </a:rPr>
              <a:t>  </a:t>
            </a:r>
            <a:r>
              <a:rPr dirty="0" sz="1000" spc="-75" i="1">
                <a:latin typeface="Palatino Linotype"/>
                <a:cs typeface="Palatino Linotype"/>
              </a:rPr>
              <a:t>Ay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092724" y="2818722"/>
            <a:ext cx="628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6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999429" y="2732690"/>
            <a:ext cx="3219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204" i="1">
                <a:latin typeface="Meiryo"/>
                <a:cs typeface="Meiryo"/>
              </a:rPr>
              <a:t> 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baseline="29914" sz="975" spc="262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295001" y="2642044"/>
            <a:ext cx="13150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85">
                <a:latin typeface="Cambria"/>
                <a:cs typeface="Cambria"/>
              </a:rPr>
              <a:t>(</a:t>
            </a:r>
            <a:r>
              <a:rPr dirty="0" sz="1000" spc="-85" i="1">
                <a:latin typeface="Palatino Linotype"/>
                <a:cs typeface="Palatino Linotype"/>
              </a:rPr>
              <a:t>Ay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894" i="1">
                <a:latin typeface="Meiryo"/>
                <a:cs typeface="Meiryo"/>
              </a:rPr>
              <a:t/>
            </a:r>
            <a:r>
              <a:rPr dirty="0" sz="1000" spc="-210" i="1">
                <a:latin typeface="Meiryo"/>
                <a:cs typeface="Meiryo"/>
              </a:rPr>
              <a:t>̂</a:t>
            </a:r>
            <a:r>
              <a:rPr dirty="0" sz="1000" spc="-70">
                <a:latin typeface="Cambria"/>
                <a:cs typeface="Cambria"/>
              </a:rPr>
              <a:t>)</a:t>
            </a:r>
            <a:r>
              <a:rPr dirty="0" baseline="29914" sz="975" spc="120">
                <a:latin typeface="Cambria"/>
                <a:cs typeface="Cambria"/>
              </a:rPr>
              <a:t>′</a:t>
            </a:r>
            <a:r>
              <a:rPr dirty="0" sz="1000" spc="65">
                <a:latin typeface="Cambria"/>
                <a:cs typeface="Cambria"/>
              </a:rPr>
              <a:t>Σ</a:t>
            </a:r>
            <a:r>
              <a:rPr dirty="0" baseline="29914" sz="975" spc="195">
                <a:latin typeface="Cambria"/>
                <a:cs typeface="Cambria"/>
              </a:rPr>
              <a:t>−</a:t>
            </a:r>
            <a:r>
              <a:rPr dirty="0" baseline="29914" sz="975" spc="52">
                <a:latin typeface="Palatino Linotype"/>
                <a:cs typeface="Palatino Linotype"/>
              </a:rPr>
              <a:t>1</a:t>
            </a:r>
            <a:r>
              <a:rPr dirty="0" sz="1000" spc="-70">
                <a:latin typeface="Cambria"/>
                <a:cs typeface="Cambria"/>
              </a:rPr>
              <a:t>(</a:t>
            </a:r>
            <a:r>
              <a:rPr dirty="0" sz="1000" spc="-135" i="1">
                <a:latin typeface="Palatino Linotype"/>
                <a:cs typeface="Palatino Linotype"/>
              </a:rPr>
              <a:t>A</a:t>
            </a:r>
            <a:r>
              <a:rPr dirty="0" sz="1000" spc="-50" i="1">
                <a:latin typeface="Palatino Linotype"/>
                <a:cs typeface="Palatino Linotype"/>
              </a:rPr>
              <a:t>y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120" i="1">
                <a:latin typeface="Palatino Linotype"/>
                <a:cs typeface="Palatino Linotype"/>
              </a:rPr>
              <a:t>Z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409" i="1">
                <a:latin typeface="Meiryo"/>
                <a:cs typeface="Meiryo"/>
              </a:rPr>
              <a:t>̂</a:t>
            </a:r>
            <a:r>
              <a:rPr dirty="0" sz="1000" spc="-2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6" name="object 36" descr=""/>
          <p:cNvSpPr/>
          <p:nvPr/>
        </p:nvSpPr>
        <p:spPr>
          <a:xfrm>
            <a:off x="1333116" y="2840253"/>
            <a:ext cx="1239520" cy="0"/>
          </a:xfrm>
          <a:custGeom>
            <a:avLst/>
            <a:gdLst/>
            <a:ahLst/>
            <a:cxnLst/>
            <a:rect l="l" t="t" r="r" b="b"/>
            <a:pathLst>
              <a:path w="1239520" h="0">
                <a:moveTo>
                  <a:pt x="0" y="0"/>
                </a:moveTo>
                <a:lnTo>
                  <a:pt x="1238897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 txBox="1"/>
          <p:nvPr/>
        </p:nvSpPr>
        <p:spPr>
          <a:xfrm>
            <a:off x="1887915" y="2821271"/>
            <a:ext cx="118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5201346" y="2619882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(10.8)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/>
          <p:nvPr/>
        </p:nvSpPr>
        <p:spPr>
          <a:xfrm>
            <a:off x="581479" y="8153538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90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 descr=""/>
          <p:cNvSpPr txBox="1"/>
          <p:nvPr/>
        </p:nvSpPr>
        <p:spPr>
          <a:xfrm>
            <a:off x="467171" y="3048502"/>
            <a:ext cx="5164455" cy="52832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14300" marR="107314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so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two-</a:t>
            </a:r>
            <a:r>
              <a:rPr dirty="0" sz="1000">
                <a:latin typeface="Palatino Linotype"/>
                <a:cs typeface="Palatino Linotype"/>
              </a:rPr>
              <a:t>step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procedure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possible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alternates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optimization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concentrated </a:t>
            </a:r>
            <a:r>
              <a:rPr dirty="0" sz="1000" spc="-20">
                <a:latin typeface="Palatino Linotype"/>
                <a:cs typeface="Palatino Linotype"/>
              </a:rPr>
              <a:t>likelihood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6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estimation.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From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here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explicitly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consider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(balanced)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panel </a:t>
            </a:r>
            <a:r>
              <a:rPr dirty="0" sz="1000" spc="-30">
                <a:latin typeface="Palatino Linotype"/>
                <a:cs typeface="Palatino Linotype"/>
              </a:rPr>
              <a:t>structure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data: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8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observed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over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8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periods.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50">
              <a:latin typeface="Palatino Linotype"/>
              <a:cs typeface="Palatino Linotype"/>
            </a:endParaRPr>
          </a:p>
          <a:p>
            <a:pPr marL="114300">
              <a:lnSpc>
                <a:spcPct val="100000"/>
              </a:lnSpc>
            </a:pPr>
            <a:r>
              <a:rPr dirty="0" sz="900" b="1">
                <a:latin typeface="Calibri"/>
                <a:cs typeface="Calibri"/>
              </a:rPr>
              <a:t>10.3.3.2</a:t>
            </a:r>
            <a:r>
              <a:rPr dirty="0" sz="900" spc="355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General</a:t>
            </a:r>
            <a:r>
              <a:rPr dirty="0" sz="900" spc="3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Maximum</a:t>
            </a:r>
            <a:r>
              <a:rPr dirty="0" sz="900" spc="2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Likelihood</a:t>
            </a:r>
            <a:r>
              <a:rPr dirty="0" sz="900" spc="30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Framework</a:t>
            </a:r>
            <a:endParaRPr sz="900">
              <a:latin typeface="Calibri"/>
              <a:cs typeface="Calibri"/>
            </a:endParaRPr>
          </a:p>
          <a:p>
            <a:pPr algn="just" marL="114300" marR="106680">
              <a:lnSpc>
                <a:spcPct val="100000"/>
              </a:lnSpc>
              <a:spcBef>
                <a:spcPts val="15"/>
              </a:spcBef>
            </a:pPr>
            <a:r>
              <a:rPr dirty="0" sz="1000" spc="-45">
                <a:latin typeface="Palatino Linotype"/>
                <a:cs typeface="Palatino Linotype"/>
              </a:rPr>
              <a:t>Building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wo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(1988)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ve,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lici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ssible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hout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-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oma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lhorst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(2003).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andom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ns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ad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nsid-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’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j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)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illo,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2014).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onside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og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sticity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ins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ad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done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nal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ad</a:t>
            </a:r>
            <a:r>
              <a:rPr dirty="0" sz="1000" spc="-6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ome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bl</a:t>
            </a:r>
            <a:r>
              <a:rPr dirty="0" sz="1000" spc="-12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andom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s)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main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ncr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onl</a:t>
            </a:r>
            <a:r>
              <a:rPr dirty="0" sz="1000" spc="-11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e;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sad</a:t>
            </a:r>
            <a:r>
              <a:rPr dirty="0" sz="1000" spc="-60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lo</a:t>
            </a:r>
            <a:r>
              <a:rPr dirty="0" sz="1000" spc="-15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nsider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tive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agg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og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n- </a:t>
            </a:r>
            <a:r>
              <a:rPr dirty="0" sz="1000" spc="-20">
                <a:latin typeface="Palatino Linotype"/>
                <a:cs typeface="Palatino Linotype"/>
              </a:rPr>
              <a:t>cr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(2007),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straig</a:t>
            </a:r>
            <a:r>
              <a:rPr dirty="0" sz="1000" spc="-5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dly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5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lin</a:t>
            </a:r>
            <a:r>
              <a:rPr dirty="0" sz="1000" spc="-95">
                <a:latin typeface="Palatino Linotype"/>
                <a:cs typeface="Palatino Linotype"/>
              </a:rPr>
              <a:t>’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nal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ssion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ending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sier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222250">
              <a:lnSpc>
                <a:spcPts val="1090"/>
              </a:lnSpc>
            </a:pPr>
            <a:r>
              <a:rPr dirty="0" sz="1000" spc="-10">
                <a:latin typeface="Palatino Linotype"/>
                <a:cs typeface="Palatino Linotype"/>
              </a:rPr>
              <a:t>First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will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discuss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combination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spatial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lag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with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covariance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structure;</a:t>
            </a:r>
            <a:endParaRPr sz="1000">
              <a:latin typeface="Palatino Linotype"/>
              <a:cs typeface="Palatino Linotype"/>
            </a:endParaRPr>
          </a:p>
          <a:p>
            <a:pPr algn="just" marL="114300" marR="106680">
              <a:lnSpc>
                <a:spcPts val="1190"/>
              </a:lnSpc>
              <a:spcBef>
                <a:spcPts val="45"/>
              </a:spcBef>
            </a:pP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we </a:t>
            </a:r>
            <a:r>
              <a:rPr dirty="0" sz="1000" spc="-25">
                <a:latin typeface="Palatino Linotype"/>
                <a:cs typeface="Palatino Linotype"/>
              </a:rPr>
              <a:t>will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review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signiﬁcant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among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latter; </a:t>
            </a:r>
            <a:r>
              <a:rPr dirty="0" sz="1000" spc="-25">
                <a:latin typeface="Palatino Linotype"/>
                <a:cs typeface="Palatino Linotype"/>
              </a:rPr>
              <a:t>lastly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will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give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example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35">
                <a:latin typeface="Palatino Linotype"/>
                <a:cs typeface="Palatino Linotype"/>
              </a:rPr>
              <a:t>operationalization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through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analytical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expressions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inverse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determinant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the error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ambria"/>
                <a:cs typeface="Cambria"/>
              </a:rPr>
              <a:t>Σ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14300" marR="107314" indent="107950">
              <a:lnSpc>
                <a:spcPts val="1190"/>
              </a:lnSpc>
              <a:spcBef>
                <a:spcPts val="5"/>
              </a:spcBef>
            </a:pPr>
            <a:r>
              <a:rPr dirty="0" sz="1000" spc="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ptim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generally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sub</a:t>
            </a:r>
            <a:r>
              <a:rPr dirty="0" sz="1000" spc="-1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nstrai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ding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llo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spc="-45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45" i="1">
                <a:latin typeface="Meiryo"/>
                <a:cs typeface="Meiryo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ound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330" i="1">
                <a:latin typeface="Meiryo"/>
                <a:cs typeface="Meiryo"/>
              </a:rPr>
              <a:t/>
            </a:r>
            <a:r>
              <a:rPr dirty="0" baseline="-21367" sz="975" spc="-15">
                <a:latin typeface="Palatino Linotype"/>
                <a:cs typeface="Palatino Linotype"/>
              </a:rPr>
              <a:t>min</a:t>
            </a:r>
            <a:r>
              <a:rPr dirty="0" baseline="-21367" sz="975">
                <a:latin typeface="Palatino Linotype"/>
                <a:cs typeface="Palatino Linotype"/>
              </a:rPr>
              <a:t> </a:t>
            </a:r>
            <a:r>
              <a:rPr dirty="0" baseline="-21367" sz="975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25" i="1">
                <a:latin typeface="Meiryo"/>
                <a:cs typeface="Meiryo"/>
              </a:rPr>
              <a:t/>
            </a:r>
            <a:r>
              <a:rPr dirty="0" baseline="-21367" sz="975" spc="-15">
                <a:latin typeface="Palatino Linotype"/>
                <a:cs typeface="Palatino Linotype"/>
              </a:rPr>
              <a:t>min</a:t>
            </a:r>
            <a:r>
              <a:rPr dirty="0" baseline="-21367" sz="975">
                <a:latin typeface="Palatino Linotype"/>
                <a:cs typeface="Palatino Linotype"/>
              </a:rPr>
              <a:t> </a:t>
            </a:r>
            <a:r>
              <a:rPr dirty="0" baseline="-21367" sz="975" spc="7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mall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hara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stic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;</a:t>
            </a:r>
            <a:r>
              <a:rPr dirty="0" baseline="29914" sz="975" spc="7">
                <a:latin typeface="Palatino Linotype"/>
                <a:cs typeface="Palatino Linotype"/>
              </a:rPr>
              <a:t>1</a:t>
            </a:r>
            <a:r>
              <a:rPr dirty="0" baseline="29914" sz="975" spc="15">
                <a:latin typeface="Palatino Linotype"/>
                <a:cs typeface="Palatino Linotype"/>
              </a:rPr>
              <a:t>3</a:t>
            </a:r>
            <a:r>
              <a:rPr dirty="0" baseline="29914" sz="975">
                <a:latin typeface="Palatino Linotype"/>
                <a:cs typeface="Palatino Linotype"/>
              </a:rPr>
              <a:t> </a:t>
            </a:r>
            <a:r>
              <a:rPr dirty="0" baseline="29914" sz="975" spc="7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nstrain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ty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ndition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30" i="1">
                <a:latin typeface="Meiryo"/>
                <a:cs typeface="Meiryo"/>
              </a:rPr>
              <a:t>|</a:t>
            </a:r>
            <a:r>
              <a:rPr dirty="0" sz="1000" spc="-254" i="1">
                <a:latin typeface="Meiryo"/>
                <a:cs typeface="Meiryo"/>
              </a:rPr>
              <a:t/>
            </a:r>
            <a:r>
              <a:rPr dirty="0" sz="1000" spc="-125" i="1">
                <a:latin typeface="Meiryo"/>
                <a:cs typeface="Meiryo"/>
              </a:rPr>
              <a:t>|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125" i="1">
                <a:latin typeface="Meiryo"/>
                <a:cs typeface="Meiryo"/>
              </a:rPr>
              <a:t>&lt;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andom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-110" i="1">
                <a:latin typeface="Meiryo"/>
                <a:cs typeface="Meiryo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non-n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tive.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800">
              <a:latin typeface="Palatino Linotype"/>
              <a:cs typeface="Palatino Linotype"/>
            </a:endParaRPr>
          </a:p>
          <a:p>
            <a:pPr algn="just" marL="113664" marR="107314">
              <a:lnSpc>
                <a:spcPct val="100000"/>
              </a:lnSpc>
            </a:pPr>
            <a:r>
              <a:rPr dirty="0" sz="900" spc="5" b="1" i="1">
                <a:latin typeface="Calibri"/>
                <a:cs typeface="Calibri"/>
              </a:rPr>
              <a:t>Spatial</a:t>
            </a:r>
            <a:r>
              <a:rPr dirty="0" sz="900" spc="20" b="1" i="1">
                <a:latin typeface="Calibri"/>
                <a:cs typeface="Calibri"/>
              </a:rPr>
              <a:t> </a:t>
            </a:r>
            <a:r>
              <a:rPr dirty="0" sz="900" spc="30" b="1" i="1">
                <a:latin typeface="Calibri"/>
                <a:cs typeface="Calibri"/>
              </a:rPr>
              <a:t>L</a:t>
            </a:r>
            <a:r>
              <a:rPr dirty="0" sz="900" spc="10" b="1" i="1">
                <a:latin typeface="Calibri"/>
                <a:cs typeface="Calibri"/>
              </a:rPr>
              <a:t>ag</a:t>
            </a:r>
            <a:r>
              <a:rPr dirty="0" sz="900" b="1" i="1">
                <a:latin typeface="Calibri"/>
                <a:cs typeface="Calibri"/>
              </a:rPr>
              <a:t>   </a:t>
            </a:r>
            <a:r>
              <a:rPr dirty="0" sz="900" spc="-40" b="1" i="1">
                <a:latin typeface="Calibri"/>
                <a:cs typeface="Calibri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hough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100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10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pu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generally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nl</a:t>
            </a:r>
            <a:r>
              <a:rPr dirty="0" sz="1000" spc="-12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allo</a:t>
            </a:r>
            <a:r>
              <a:rPr dirty="0" sz="1000" spc="-8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em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ption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pion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wo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50">
              <a:latin typeface="Palatino Linotype"/>
              <a:cs typeface="Palatino Linotype"/>
            </a:endParaRPr>
          </a:p>
          <a:p>
            <a:pPr algn="just" marL="114300">
              <a:lnSpc>
                <a:spcPct val="100000"/>
              </a:lnSpc>
            </a:pPr>
            <a:r>
              <a:rPr dirty="0" sz="800">
                <a:latin typeface="Palatino Linotype"/>
                <a:cs typeface="Palatino Linotype"/>
              </a:rPr>
              <a:t>13</a:t>
            </a:r>
            <a:r>
              <a:rPr dirty="0" sz="800" spc="215">
                <a:latin typeface="Palatino Linotype"/>
                <a:cs typeface="Palatino Linotype"/>
              </a:rPr>
              <a:t> </a:t>
            </a:r>
            <a:r>
              <a:rPr dirty="0" sz="800" spc="195">
                <a:latin typeface="Palatino Linotype"/>
                <a:cs typeface="Palatino Linotype"/>
              </a:rPr>
              <a:t>he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standard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conditions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are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reviewed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in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Elhorst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(2008,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Footnote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1).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5243830" cy="89661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264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r" marL="295910" marR="5080">
              <a:lnSpc>
                <a:spcPct val="100000"/>
              </a:lnSpc>
            </a:pP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 </a:t>
            </a:r>
            <a:r>
              <a:rPr dirty="0" sz="1000">
                <a:latin typeface="Palatino Linotype"/>
                <a:cs typeface="Palatino Linotype"/>
              </a:rPr>
              <a:t>(1991).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nevertheless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straightforward,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least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far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expressing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likelihood</a:t>
            </a:r>
            <a:r>
              <a:rPr dirty="0" sz="1000" spc="-25">
                <a:latin typeface="Palatino Linotype"/>
                <a:cs typeface="Palatino Linotype"/>
              </a:rPr>
              <a:t> is </a:t>
            </a:r>
            <a:r>
              <a:rPr dirty="0" sz="1000" spc="-35">
                <a:latin typeface="Palatino Linotype"/>
                <a:cs typeface="Palatino Linotype"/>
              </a:rPr>
              <a:t>concerned,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r>
              <a:rPr dirty="0" sz="1000" spc="-35">
                <a:latin typeface="Palatino Linotype"/>
                <a:cs typeface="Palatino Linotype"/>
              </a:rPr>
              <a:t> combine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spatial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lag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error</a:t>
            </a:r>
            <a:r>
              <a:rPr dirty="0" sz="1000" spc="-35">
                <a:latin typeface="Palatino Linotype"/>
                <a:cs typeface="Palatino Linotype"/>
              </a:rPr>
              <a:t> structure, </a:t>
            </a:r>
            <a:r>
              <a:rPr dirty="0" sz="1000" spc="-50">
                <a:latin typeface="Palatino Linotype"/>
                <a:cs typeface="Palatino Linotype"/>
              </a:rPr>
              <a:t>including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spatial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dependence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ones.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general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likelihood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spatial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panel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combined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-10">
                <a:latin typeface="Palatino Linotype"/>
                <a:cs typeface="Palatino Linotype"/>
              </a:rPr>
              <a:t> covariance</a:t>
            </a:r>
            <a:endParaRPr sz="1000">
              <a:latin typeface="Palatino Linotype"/>
              <a:cs typeface="Palatino Linotype"/>
            </a:endParaRPr>
          </a:p>
          <a:p>
            <a:pPr marL="295910">
              <a:lnSpc>
                <a:spcPts val="1195"/>
              </a:lnSpc>
            </a:pPr>
            <a:r>
              <a:rPr dirty="0" sz="1000" spc="-30">
                <a:latin typeface="Palatino Linotype"/>
                <a:cs typeface="Palatino Linotype"/>
              </a:rPr>
              <a:t>structure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version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(10.7):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940028" y="1594574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933742" y="1685325"/>
            <a:ext cx="628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6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355845" y="1530706"/>
            <a:ext cx="922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45819" algn="l"/>
              </a:tabLst>
            </a:pPr>
            <a:r>
              <a:rPr dirty="0" u="sng" sz="100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902763" y="1604094"/>
            <a:ext cx="1577340" cy="2660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950"/>
              </a:lnSpc>
              <a:spcBef>
                <a:spcPts val="95"/>
              </a:spcBef>
              <a:tabLst>
                <a:tab pos="689610" algn="l"/>
                <a:tab pos="1398905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21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11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65">
                <a:latin typeface="Palatino Linotype"/>
                <a:cs typeface="Palatino Linotype"/>
              </a:rPr>
              <a:t>ln</a:t>
            </a:r>
            <a:r>
              <a:rPr dirty="0" sz="1000" spc="-165">
                <a:latin typeface="Cambria"/>
                <a:cs typeface="Cambria"/>
              </a:rPr>
              <a:t>(</a:t>
            </a:r>
            <a:r>
              <a:rPr dirty="0" sz="1000" spc="-165">
                <a:latin typeface="Palatino Linotype"/>
                <a:cs typeface="Palatino Linotype"/>
              </a:rPr>
              <a:t>2</a:t>
            </a:r>
            <a:r>
              <a:rPr dirty="0" sz="1000" spc="-165" i="1">
                <a:latin typeface="Meiryo"/>
                <a:cs typeface="Meiryo"/>
              </a:rPr>
              <a:t/>
            </a:r>
            <a:r>
              <a:rPr dirty="0" sz="1000" spc="90" i="1">
                <a:latin typeface="Meiryo"/>
                <a:cs typeface="Meiryo"/>
              </a:rPr>
              <a:t> </a:t>
            </a:r>
            <a:r>
              <a:rPr dirty="0" sz="1000" spc="5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3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70" i="1">
                <a:latin typeface="Meiryo"/>
                <a:cs typeface="Meiryo"/>
              </a:rPr>
              <a:t>|</a:t>
            </a:r>
            <a:endParaRPr sz="1000">
              <a:latin typeface="Meiryo"/>
              <a:cs typeface="Meiryo"/>
            </a:endParaRPr>
          </a:p>
          <a:p>
            <a:pPr marL="527685">
              <a:lnSpc>
                <a:spcPts val="950"/>
              </a:lnSpc>
              <a:tabLst>
                <a:tab pos="129921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2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54378" y="1604091"/>
            <a:ext cx="692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Cambria"/>
                <a:cs typeface="Cambria"/>
              </a:rPr>
              <a:t>Σ</a:t>
            </a:r>
            <a:r>
              <a:rPr dirty="0" sz="1000" spc="-35" i="1">
                <a:latin typeface="Meiryo"/>
                <a:cs typeface="Meiryo"/>
              </a:rPr>
              <a:t>|</a:t>
            </a:r>
            <a:r>
              <a:rPr dirty="0" sz="1000" spc="-10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80" i="1">
                <a:latin typeface="Meiryo"/>
                <a:cs typeface="Meiryo"/>
              </a:rPr>
              <a:t>|</a:t>
            </a:r>
            <a:r>
              <a:rPr dirty="0" sz="1000" spc="-80" i="1">
                <a:latin typeface="Palatino Linotype"/>
                <a:cs typeface="Palatino Linotype"/>
              </a:rPr>
              <a:t>A</a:t>
            </a:r>
            <a:r>
              <a:rPr dirty="0" sz="1000" spc="-80" i="1">
                <a:latin typeface="Meiryo"/>
                <a:cs typeface="Meiryo"/>
              </a:rPr>
              <a:t>|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356276" y="1990082"/>
            <a:ext cx="2571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2</a:t>
            </a:r>
            <a:r>
              <a:rPr dirty="0" sz="1000" spc="-50" i="1">
                <a:latin typeface="Meiryo"/>
                <a:cs typeface="Meiryo"/>
              </a:rPr>
              <a:t/>
            </a:r>
            <a:r>
              <a:rPr dirty="0" baseline="29914" sz="975" spc="-75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513007" y="2076119"/>
            <a:ext cx="628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6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710631" y="1964561"/>
            <a:ext cx="11779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10998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213607" y="1891899"/>
            <a:ext cx="43268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3985895" algn="l"/>
              </a:tabLst>
            </a:pP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140">
                <a:latin typeface="Cambria"/>
                <a:cs typeface="Cambria"/>
              </a:rPr>
              <a:t> </a:t>
            </a:r>
            <a:r>
              <a:rPr dirty="0" u="sng" baseline="33333" sz="1500" spc="39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333" sz="15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baseline="33333" sz="1500" spc="397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baseline="33333" sz="1500" spc="-187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[(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155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00" i="1">
                <a:latin typeface="Meiryo"/>
                <a:cs typeface="Meiryo"/>
              </a:rPr>
              <a:t> </a:t>
            </a:r>
            <a:r>
              <a:rPr dirty="0" sz="1000" spc="-65" i="1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sz="1000" spc="-65" i="1">
                <a:latin typeface="Palatino Linotype"/>
                <a:cs typeface="Palatino Linotype"/>
              </a:rPr>
              <a:t>y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Z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sz="1000" spc="-45">
                <a:latin typeface="Cambria"/>
                <a:cs typeface="Cambria"/>
              </a:rPr>
              <a:t>]</a:t>
            </a:r>
            <a:r>
              <a:rPr dirty="0" baseline="34188" sz="975" spc="120">
                <a:latin typeface="Cambria"/>
                <a:cs typeface="Cambria"/>
              </a:rPr>
              <a:t>′</a:t>
            </a:r>
            <a:r>
              <a:rPr dirty="0" sz="1000" spc="45">
                <a:latin typeface="Cambria"/>
                <a:cs typeface="Cambria"/>
              </a:rPr>
              <a:t>Σ</a:t>
            </a:r>
            <a:r>
              <a:rPr dirty="0" baseline="34188" sz="975" spc="179">
                <a:latin typeface="Cambria"/>
                <a:cs typeface="Cambria"/>
              </a:rPr>
              <a:t>−</a:t>
            </a:r>
            <a:r>
              <a:rPr dirty="0" baseline="34188" sz="975" spc="44">
                <a:latin typeface="Palatino Linotype"/>
                <a:cs typeface="Palatino Linotype"/>
              </a:rPr>
              <a:t>1</a:t>
            </a:r>
            <a:r>
              <a:rPr dirty="0" sz="1000" spc="-65">
                <a:latin typeface="Cambria"/>
                <a:cs typeface="Cambria"/>
              </a:rPr>
              <a:t>[(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155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05" i="1">
                <a:latin typeface="Meiryo"/>
                <a:cs typeface="Meiryo"/>
              </a:rPr>
              <a:t> </a:t>
            </a:r>
            <a:r>
              <a:rPr dirty="0" sz="1000" spc="-65" i="1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sz="1000" spc="-65" i="1">
                <a:latin typeface="Palatino Linotype"/>
                <a:cs typeface="Palatino Linotype"/>
              </a:rPr>
              <a:t>y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85" i="1">
                <a:latin typeface="Palatino Linotype"/>
                <a:cs typeface="Palatino Linotype"/>
              </a:rPr>
              <a:t>Z</a:t>
            </a:r>
            <a:r>
              <a:rPr dirty="0" sz="1000" spc="-375" i="1">
                <a:latin typeface="Meiryo"/>
                <a:cs typeface="Meiryo"/>
              </a:rPr>
              <a:t/>
            </a:r>
            <a:r>
              <a:rPr dirty="0" sz="1000" spc="30">
                <a:latin typeface="Cambria"/>
                <a:cs typeface="Cambria"/>
              </a:rPr>
              <a:t>]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(10.9)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54824" y="2236283"/>
            <a:ext cx="4960620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iterative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procedure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Oberhofer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Kmenta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(1974)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can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employed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obtain 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maximum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likelihood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estimates.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Starting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from</a:t>
            </a:r>
            <a:r>
              <a:rPr dirty="0" sz="1000" spc="-10">
                <a:latin typeface="Palatino Linotype"/>
                <a:cs typeface="Palatino Linotype"/>
              </a:rPr>
              <a:t> an </a:t>
            </a:r>
            <a:r>
              <a:rPr dirty="0" sz="1000" spc="-25">
                <a:latin typeface="Palatino Linotype"/>
                <a:cs typeface="Palatino Linotype"/>
              </a:rPr>
              <a:t>initial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value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lag</a:t>
            </a:r>
            <a:r>
              <a:rPr dirty="0" sz="1000" spc="-10">
                <a:latin typeface="Palatino Linotype"/>
                <a:cs typeface="Palatino Linotype"/>
              </a:rPr>
              <a:t> parameter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4351187" y="2626817"/>
            <a:ext cx="628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6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29424" y="2540895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-50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parameters,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obtain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30" i="1">
                <a:latin typeface="Meiryo"/>
                <a:cs typeface="Meiryo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0" i="1">
                <a:latin typeface="Meiryo"/>
                <a:cs typeface="Meiryo"/>
              </a:rPr>
              <a:t/>
            </a:r>
            <a:r>
              <a:rPr dirty="0" baseline="29914" sz="975" spc="-300">
                <a:latin typeface="Palatino Linotype"/>
                <a:cs typeface="Palatino Linotype"/>
              </a:rPr>
              <a:t>2</a:t>
            </a:r>
            <a:r>
              <a:rPr dirty="0" baseline="29914" sz="975" spc="2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from</a:t>
            </a:r>
            <a:r>
              <a:rPr dirty="0" sz="1000">
                <a:latin typeface="Palatino Linotype"/>
                <a:cs typeface="Palatino Linotype"/>
              </a:rPr>
              <a:t> the </a:t>
            </a:r>
            <a:r>
              <a:rPr dirty="0" sz="1000" spc="-30">
                <a:latin typeface="Palatino Linotype"/>
                <a:cs typeface="Palatino Linotype"/>
              </a:rPr>
              <a:t>ﬁrst-</a:t>
            </a:r>
            <a:r>
              <a:rPr dirty="0" sz="1000" spc="-10">
                <a:latin typeface="Palatino Linotype"/>
                <a:cs typeface="Palatino Linotype"/>
              </a:rPr>
              <a:t>order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54843" y="2697819"/>
            <a:ext cx="6140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conditions: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902778" y="2803660"/>
            <a:ext cx="1619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70" i="1">
                <a:latin typeface="Meiryo"/>
                <a:cs typeface="Meiryo"/>
              </a:rPr>
              <a:t>{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413332" y="2902049"/>
            <a:ext cx="8401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89890" algn="l"/>
              </a:tabLst>
            </a:pPr>
            <a:r>
              <a:rPr dirty="0" sz="650" i="1">
                <a:latin typeface="Meiryo"/>
                <a:cs typeface="Meiryo"/>
              </a:rPr>
              <a:t>⊤</a:t>
            </a:r>
            <a:r>
              <a:rPr dirty="0" sz="650" spc="380" i="1">
                <a:latin typeface="Meiryo"/>
                <a:cs typeface="Meiryo"/>
              </a:rPr>
              <a:t> 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75">
                <a:latin typeface="Cambria"/>
                <a:cs typeface="Cambria"/>
              </a:rPr>
              <a:t>−</a:t>
            </a:r>
            <a:r>
              <a:rPr dirty="0" sz="650" spc="75">
                <a:latin typeface="Palatino Linotype"/>
                <a:cs typeface="Palatino Linotype"/>
              </a:rPr>
              <a:t>1</a:t>
            </a:r>
            <a:r>
              <a:rPr dirty="0" sz="650" spc="175">
                <a:latin typeface="Palatino Linotype"/>
                <a:cs typeface="Palatino Linotype"/>
              </a:rPr>
              <a:t>  </a:t>
            </a:r>
            <a:r>
              <a:rPr dirty="0" sz="650" i="1">
                <a:latin typeface="Meiryo"/>
                <a:cs typeface="Meiryo"/>
              </a:rPr>
              <a:t>⊤</a:t>
            </a:r>
            <a:r>
              <a:rPr dirty="0" sz="650" spc="420" i="1">
                <a:latin typeface="Meiryo"/>
                <a:cs typeface="Meiryo"/>
              </a:rPr>
              <a:t> 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318817" y="2977947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66007" y="2905156"/>
            <a:ext cx="16941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20" i="1">
                <a:latin typeface="Meiryo"/>
                <a:cs typeface="Meiryo"/>
              </a:rPr>
              <a:t>̂</a:t>
            </a:r>
            <a:r>
              <a:rPr dirty="0" sz="1000" spc="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65" i="1">
                <a:latin typeface="Palatino Linotype"/>
                <a:cs typeface="Palatino Linotype"/>
              </a:rPr>
              <a:t> 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sz="1000" spc="185">
                <a:latin typeface="Cambria"/>
                <a:cs typeface="Cambria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85">
                <a:latin typeface="Cambria"/>
                <a:cs typeface="Cambria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65" i="1">
                <a:latin typeface="Palatino Linotype"/>
                <a:cs typeface="Palatino Linotype"/>
              </a:rPr>
              <a:t> 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sz="1000" spc="185">
                <a:latin typeface="Cambria"/>
                <a:cs typeface="Cambria"/>
              </a:rPr>
              <a:t> 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48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 spc="-25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133866" y="3206200"/>
            <a:ext cx="628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6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473224" y="3192944"/>
            <a:ext cx="12077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13919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040570" y="3120168"/>
            <a:ext cx="26047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50" i="1">
                <a:latin typeface="Meiryo"/>
                <a:cs typeface="Meiryo"/>
              </a:rPr>
              <a:t/>
            </a:r>
            <a:r>
              <a:rPr dirty="0" baseline="19444" sz="1500" spc="-622" i="1">
                <a:latin typeface="Meiryo"/>
                <a:cs typeface="Meiryo"/>
              </a:rPr>
              <a:t>̂</a:t>
            </a:r>
            <a:r>
              <a:rPr dirty="0" baseline="29914" sz="975" spc="-270">
                <a:latin typeface="Palatino Linotype"/>
                <a:cs typeface="Palatino Linotype"/>
              </a:rPr>
              <a:t>2</a:t>
            </a:r>
            <a:r>
              <a:rPr dirty="0" baseline="29914" sz="975" spc="24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[(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135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65" i="1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sz="1000" spc="-65" i="1">
                <a:latin typeface="Palatino Linotype"/>
                <a:cs typeface="Palatino Linotype"/>
              </a:rPr>
              <a:t>y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30">
                <a:latin typeface="Cambria"/>
                <a:cs typeface="Cambria"/>
              </a:rPr>
              <a:t>]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baseline="29914" sz="975" spc="209">
                <a:latin typeface="Cambria"/>
                <a:cs typeface="Cambria"/>
              </a:rPr>
              <a:t>−</a:t>
            </a:r>
            <a:r>
              <a:rPr dirty="0" baseline="29914" sz="975" spc="67">
                <a:latin typeface="Palatino Linotype"/>
                <a:cs typeface="Palatino Linotype"/>
              </a:rPr>
              <a:t>1</a:t>
            </a:r>
            <a:r>
              <a:rPr dirty="0" sz="1000" spc="-45">
                <a:latin typeface="Cambria"/>
                <a:cs typeface="Cambria"/>
              </a:rPr>
              <a:t>[(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5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65" i="1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sz="1000" spc="-65" i="1">
                <a:latin typeface="Palatino Linotype"/>
                <a:cs typeface="Palatino Linotype"/>
              </a:rPr>
              <a:t>y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Z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40">
                <a:latin typeface="Cambria"/>
                <a:cs typeface="Cambria"/>
              </a:rPr>
              <a:t>]∕</a:t>
            </a:r>
            <a:r>
              <a:rPr dirty="0" sz="1000" spc="-25" i="1">
                <a:latin typeface="Palatino Linotype"/>
                <a:cs typeface="Palatino Linotype"/>
              </a:rPr>
              <a:t>NT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123836" y="3021525"/>
            <a:ext cx="391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(10.10)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529433" y="3370026"/>
            <a:ext cx="5011420" cy="4819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-635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likelihood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concentrated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maximized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with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respect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parameters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>
                <a:latin typeface="Cambria"/>
                <a:cs typeface="Cambria"/>
              </a:rPr>
              <a:t>Σ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values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thereof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used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update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expression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Σ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Meiryo"/>
                <a:cs typeface="Meiryo"/>
              </a:rPr>
              <a:t>.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05">
                <a:latin typeface="Palatino Linotype"/>
                <a:cs typeface="Palatino Linotype"/>
              </a:rPr>
              <a:t>hese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steps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repeated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until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convergence.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other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words,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speciﬁc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392473" y="3912920"/>
            <a:ext cx="628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6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29466" y="3826879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operationalized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two-</a:t>
            </a:r>
            <a:r>
              <a:rPr dirty="0" sz="1000" spc="-10">
                <a:latin typeface="Palatino Linotype"/>
                <a:cs typeface="Palatino Linotype"/>
              </a:rPr>
              <a:t>step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iterative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procedure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alternates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between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35" b="1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40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29914" sz="975" spc="-37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Palatino Linotype"/>
                <a:cs typeface="Palatino Linotype"/>
              </a:rPr>
              <a:t>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16745" y="3983808"/>
            <a:ext cx="5036820" cy="16116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>
              <a:lnSpc>
                <a:spcPts val="12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concentrated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likelihood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(for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remaining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parameters)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until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convergence.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ct val="100000"/>
              </a:lnSpc>
            </a:pP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eneral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heme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tive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ui</a:t>
            </a:r>
            <a:r>
              <a:rPr dirty="0" sz="1000" spc="-6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ime-dem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aning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du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8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ts val="1200"/>
              </a:lnSpc>
              <a:spcBef>
                <a:spcPts val="35"/>
              </a:spcBef>
            </a:pPr>
            <a:r>
              <a:rPr dirty="0" sz="1000" spc="-5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example,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spatial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autoregressive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with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random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75" b="1">
                <a:latin typeface="Cambria"/>
                <a:cs typeface="Cambria"/>
              </a:rPr>
              <a:t>sarre</a:t>
            </a:r>
            <a:r>
              <a:rPr dirty="0" sz="1000" spc="30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written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as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combination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spatial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ﬁltering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regressand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random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structure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errors: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610"/>
              </a:spcBef>
            </a:pP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2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Cambria"/>
                <a:cs typeface="Cambria"/>
              </a:rPr>
              <a:t>)</a:t>
            </a:r>
            <a:r>
              <a:rPr dirty="0" sz="1000" spc="-45" i="1">
                <a:latin typeface="Palatino Linotype"/>
                <a:cs typeface="Palatino Linotype"/>
              </a:rPr>
              <a:t>y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Z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838835">
              <a:lnSpc>
                <a:spcPct val="100000"/>
              </a:lnSpc>
              <a:spcBef>
                <a:spcPts val="345"/>
              </a:spcBef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62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-35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6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algn="just" marL="50800">
              <a:lnSpc>
                <a:spcPct val="100000"/>
              </a:lnSpc>
              <a:spcBef>
                <a:spcPts val="705"/>
              </a:spcBef>
            </a:pPr>
            <a:r>
              <a:rPr dirty="0" sz="1000" spc="-20">
                <a:latin typeface="Palatino Linotype"/>
                <a:cs typeface="Palatino Linotype"/>
              </a:rPr>
              <a:t>hence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“plugging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into”</a:t>
            </a:r>
            <a:r>
              <a:rPr dirty="0" sz="1000" spc="-1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likelihood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(10.9)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particular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scaled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737765" y="5643082"/>
            <a:ext cx="254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01930" algn="l"/>
              </a:tabLst>
            </a:pP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29445" y="5570406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65">
                <a:latin typeface="Cambria"/>
                <a:cs typeface="Cambria"/>
              </a:rPr>
              <a:t>Σ</a:t>
            </a:r>
            <a:r>
              <a:rPr dirty="0" baseline="-21367" sz="975" spc="97" b="1">
                <a:latin typeface="Cambria"/>
                <a:cs typeface="Cambria"/>
              </a:rPr>
              <a:t>re</a:t>
            </a:r>
            <a:r>
              <a:rPr dirty="0" baseline="-21367" sz="975" spc="277" b="1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80" i="1">
                <a:latin typeface="Meiryo"/>
                <a:cs typeface="Meiryo"/>
              </a:rPr>
              <a:t/>
            </a:r>
            <a:r>
              <a:rPr dirty="0" sz="1000" spc="-80">
                <a:latin typeface="Cambria"/>
                <a:cs typeface="Cambria"/>
              </a:rPr>
              <a:t>(</a:t>
            </a:r>
            <a:r>
              <a:rPr dirty="0" sz="1000" spc="-80" i="1">
                <a:latin typeface="Palatino Linotype"/>
                <a:cs typeface="Palatino Linotype"/>
              </a:rPr>
              <a:t>J</a:t>
            </a:r>
            <a:r>
              <a:rPr dirty="0" baseline="-21367" sz="975" spc="-120" i="1">
                <a:latin typeface="Palatino Linotype"/>
                <a:cs typeface="Palatino Linotype"/>
              </a:rPr>
              <a:t>T</a:t>
            </a:r>
            <a:r>
              <a:rPr dirty="0" baseline="-21367" sz="975" spc="262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92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characterized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parameter: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640" i="1">
                <a:latin typeface="Meiryo"/>
                <a:cs typeface="Meiryo"/>
              </a:rPr>
              <a:t/>
            </a:r>
            <a:r>
              <a:rPr dirty="0" baseline="29914" sz="975" spc="202">
                <a:latin typeface="Palatino Linotype"/>
                <a:cs typeface="Palatino Linotype"/>
              </a:rPr>
              <a:t>2</a:t>
            </a:r>
            <a:r>
              <a:rPr dirty="0" sz="1000" spc="570">
                <a:latin typeface="Cambria"/>
                <a:cs typeface="Cambria"/>
              </a:rPr>
              <a:t>∕</a:t>
            </a:r>
            <a:r>
              <a:rPr dirty="0" sz="1000" spc="-640" i="1">
                <a:latin typeface="Meiryo"/>
                <a:cs typeface="Meiryo"/>
              </a:rPr>
              <a:t/>
            </a:r>
            <a:r>
              <a:rPr dirty="0" baseline="29914" sz="975" spc="202">
                <a:latin typeface="Palatino Linotype"/>
                <a:cs typeface="Palatino Linotype"/>
              </a:rPr>
              <a:t>2</a:t>
            </a:r>
            <a:r>
              <a:rPr dirty="0" sz="1000" spc="80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ratio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54847" y="5722662"/>
            <a:ext cx="4959985" cy="11150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variance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effect </a:t>
            </a:r>
            <a:r>
              <a:rPr dirty="0" sz="1000" spc="-50">
                <a:latin typeface="Palatino Linotype"/>
                <a:cs typeface="Palatino Linotype"/>
              </a:rPr>
              <a:t>over</a:t>
            </a:r>
            <a:r>
              <a:rPr dirty="0" sz="1000" spc="-20">
                <a:latin typeface="Palatino Linotype"/>
                <a:cs typeface="Palatino Linotype"/>
              </a:rPr>
              <a:t> that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idiosyncratic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00">
              <a:latin typeface="Palatino Linotype"/>
              <a:cs typeface="Palatino Linotype"/>
            </a:endParaRPr>
          </a:p>
          <a:p>
            <a:pPr algn="just" marL="12700">
              <a:lnSpc>
                <a:spcPts val="1200"/>
              </a:lnSpc>
              <a:spcBef>
                <a:spcPts val="5"/>
              </a:spcBef>
            </a:pPr>
            <a:r>
              <a:rPr dirty="0" sz="1000" spc="-20" b="1">
                <a:latin typeface="Cambria"/>
                <a:cs typeface="Cambria"/>
              </a:rPr>
              <a:t>Example</a:t>
            </a:r>
            <a:r>
              <a:rPr dirty="0" sz="1000" spc="-15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10.7</a:t>
            </a:r>
            <a:r>
              <a:rPr dirty="0" sz="1000" spc="254" b="1">
                <a:latin typeface="Cambria"/>
                <a:cs typeface="Cambria"/>
              </a:rPr>
              <a:t>  </a:t>
            </a:r>
            <a:r>
              <a:rPr dirty="0" sz="1000" spc="-20" b="1">
                <a:latin typeface="Cambria"/>
                <a:cs typeface="Cambria"/>
              </a:rPr>
              <a:t>Spatial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10" b="1">
                <a:latin typeface="Cambria"/>
                <a:cs typeface="Cambria"/>
              </a:rPr>
              <a:t>lag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and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RE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215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RiceFarms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12700" marR="5080" indent="-635">
              <a:lnSpc>
                <a:spcPts val="1200"/>
              </a:lnSpc>
              <a:spcBef>
                <a:spcPts val="35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following,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75" b="1">
                <a:latin typeface="Cambria"/>
                <a:cs typeface="Cambria"/>
              </a:rPr>
              <a:t>sarre</a:t>
            </a:r>
            <a:r>
              <a:rPr dirty="0" sz="1000" spc="-60" b="1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version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Courier New"/>
                <a:cs typeface="Courier New"/>
              </a:rPr>
              <a:t>RiceFarms</a:t>
            </a:r>
            <a:r>
              <a:rPr dirty="0" sz="1000" spc="-110">
                <a:latin typeface="Courier New"/>
                <a:cs typeface="Courier New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is </a:t>
            </a:r>
            <a:r>
              <a:rPr dirty="0" sz="1000" spc="-35">
                <a:latin typeface="Palatino Linotype"/>
                <a:cs typeface="Palatino Linotype"/>
              </a:rPr>
              <a:t>estimated,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</a:t>
            </a:r>
            <a:r>
              <a:rPr dirty="0" sz="1000" spc="-50">
                <a:latin typeface="Palatino Linotype"/>
                <a:cs typeface="Palatino Linotype"/>
              </a:rPr>
              <a:t>sake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illus- </a:t>
            </a:r>
            <a:r>
              <a:rPr dirty="0" sz="1000" spc="-20">
                <a:latin typeface="Palatino Linotype"/>
                <a:cs typeface="Palatino Linotype"/>
              </a:rPr>
              <a:t>tration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comparison.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480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speciﬁcation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little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economic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underpinning,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there</a:t>
            </a:r>
            <a:r>
              <a:rPr dirty="0" sz="1000">
                <a:latin typeface="Palatino Linotype"/>
                <a:cs typeface="Palatino Linotype"/>
              </a:rPr>
              <a:t> not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being </a:t>
            </a:r>
            <a:r>
              <a:rPr dirty="0" sz="1000" spc="-55">
                <a:latin typeface="Palatino Linotype"/>
                <a:cs typeface="Palatino Linotype"/>
              </a:rPr>
              <a:t>many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reasons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why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output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farm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should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output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neighboring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ones </a:t>
            </a:r>
            <a:r>
              <a:rPr dirty="0" sz="1000" spc="-25">
                <a:latin typeface="Palatino Linotype"/>
                <a:cs typeface="Palatino Linotype"/>
              </a:rPr>
              <a:t>(here,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ﬁrms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from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same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village).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67532" y="7034142"/>
            <a:ext cx="4985385" cy="127444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sarremod.ml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spml(riceprod0,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listw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ricelw,</a:t>
            </a:r>
            <a:endParaRPr sz="800">
              <a:latin typeface="Courier New"/>
              <a:cs typeface="Courier New"/>
            </a:endParaRPr>
          </a:p>
          <a:p>
            <a:pPr marL="123952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"random",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TRUE,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spatial.error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"none")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summary(sarremod.ml)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ML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with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spatial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random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effects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Call:</a:t>
            </a:r>
            <a:endParaRPr sz="800">
              <a:latin typeface="Courier New"/>
              <a:cs typeface="Courier New"/>
            </a:endParaRPr>
          </a:p>
          <a:p>
            <a:pPr marL="267970" marR="397510" indent="-243204">
              <a:lnSpc>
                <a:spcPts val="1120"/>
              </a:lnSpc>
              <a:spcBef>
                <a:spcPts val="60"/>
              </a:spcBef>
            </a:pPr>
            <a:r>
              <a:rPr dirty="0" sz="800" spc="-10">
                <a:latin typeface="Courier New"/>
                <a:cs typeface="Courier New"/>
              </a:rPr>
              <a:t>spreml(formula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formula,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listw2mat(listw), </a:t>
            </a:r>
            <a:r>
              <a:rPr dirty="0" sz="800">
                <a:latin typeface="Courier New"/>
                <a:cs typeface="Courier New"/>
              </a:rPr>
              <a:t>w2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listw2mat(listw2),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errors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errors,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cl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cl)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931153" y="607782"/>
            <a:ext cx="8813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Spatial Panels</a:t>
            </a:r>
            <a:r>
              <a:rPr dirty="0" sz="800" spc="26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265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581479" y="919225"/>
            <a:ext cx="4985385" cy="424180"/>
          </a:xfrm>
          <a:custGeom>
            <a:avLst/>
            <a:gdLst/>
            <a:ahLst/>
            <a:cxnLst/>
            <a:rect l="l" t="t" r="r" b="b"/>
            <a:pathLst>
              <a:path w="4985385" h="424180">
                <a:moveTo>
                  <a:pt x="4985182" y="283337"/>
                </a:moveTo>
                <a:lnTo>
                  <a:pt x="0" y="283337"/>
                </a:lnTo>
                <a:lnTo>
                  <a:pt x="0" y="424040"/>
                </a:lnTo>
                <a:lnTo>
                  <a:pt x="4985182" y="424040"/>
                </a:lnTo>
                <a:lnTo>
                  <a:pt x="4985182" y="283337"/>
                </a:lnTo>
                <a:close/>
              </a:path>
              <a:path w="4985385" h="424180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42418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594154" y="880809"/>
            <a:ext cx="1422400" cy="45085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Residuals:</a:t>
            </a:r>
            <a:endParaRPr sz="800">
              <a:latin typeface="Courier New"/>
              <a:cs typeface="Courier New"/>
            </a:endParaRPr>
          </a:p>
          <a:p>
            <a:pPr marL="194310" marR="5080">
              <a:lnSpc>
                <a:spcPct val="116199"/>
              </a:lnSpc>
              <a:tabLst>
                <a:tab pos="680085" algn="l"/>
                <a:tab pos="1166495" algn="l"/>
              </a:tabLst>
            </a:pPr>
            <a:r>
              <a:rPr dirty="0" sz="800">
                <a:latin typeface="Courier New"/>
                <a:cs typeface="Courier New"/>
              </a:rPr>
              <a:t>Min.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Qu.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Median </a:t>
            </a:r>
            <a:r>
              <a:rPr dirty="0" sz="800" spc="-20">
                <a:latin typeface="Courier New"/>
                <a:cs typeface="Courier New"/>
              </a:rPr>
              <a:t>1.59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2.52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2.81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233992" y="1022654"/>
            <a:ext cx="754380" cy="3092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6199"/>
              </a:lnSpc>
              <a:spcBef>
                <a:spcPts val="100"/>
              </a:spcBef>
              <a:tabLst>
                <a:tab pos="498475" algn="l"/>
              </a:tabLst>
            </a:pPr>
            <a:r>
              <a:rPr dirty="0" sz="800">
                <a:latin typeface="Courier New"/>
                <a:cs typeface="Courier New"/>
              </a:rPr>
              <a:t>Mean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3rd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Qu. </a:t>
            </a:r>
            <a:r>
              <a:rPr dirty="0" sz="800" spc="-20">
                <a:latin typeface="Courier New"/>
                <a:cs typeface="Courier New"/>
              </a:rPr>
              <a:t>2.78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3.05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3205716" y="1022654"/>
            <a:ext cx="268605" cy="3092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6199"/>
              </a:lnSpc>
              <a:spcBef>
                <a:spcPts val="100"/>
              </a:spcBef>
            </a:pPr>
            <a:r>
              <a:rPr dirty="0" sz="800" spc="-20">
                <a:latin typeface="Courier New"/>
                <a:cs typeface="Courier New"/>
              </a:rPr>
              <a:t>Max. 4.02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581479" y="1344294"/>
            <a:ext cx="4985385" cy="1568450"/>
          </a:xfrm>
          <a:custGeom>
            <a:avLst/>
            <a:gdLst/>
            <a:ahLst/>
            <a:cxnLst/>
            <a:rect l="l" t="t" r="r" b="b"/>
            <a:pathLst>
              <a:path w="4985385" h="1568450">
                <a:moveTo>
                  <a:pt x="4985182" y="1278902"/>
                </a:moveTo>
                <a:lnTo>
                  <a:pt x="0" y="1278902"/>
                </a:lnTo>
                <a:lnTo>
                  <a:pt x="0" y="1415732"/>
                </a:lnTo>
                <a:lnTo>
                  <a:pt x="0" y="1419606"/>
                </a:lnTo>
                <a:lnTo>
                  <a:pt x="0" y="1567967"/>
                </a:lnTo>
                <a:lnTo>
                  <a:pt x="4985182" y="1567967"/>
                </a:lnTo>
                <a:lnTo>
                  <a:pt x="4985182" y="1419606"/>
                </a:lnTo>
                <a:lnTo>
                  <a:pt x="4985182" y="1415732"/>
                </a:lnTo>
                <a:lnTo>
                  <a:pt x="4985182" y="1278902"/>
                </a:lnTo>
                <a:close/>
              </a:path>
              <a:path w="4985385" h="1568450">
                <a:moveTo>
                  <a:pt x="4985182" y="1137170"/>
                </a:moveTo>
                <a:lnTo>
                  <a:pt x="0" y="1137170"/>
                </a:lnTo>
                <a:lnTo>
                  <a:pt x="0" y="1277874"/>
                </a:lnTo>
                <a:lnTo>
                  <a:pt x="4985182" y="1277874"/>
                </a:lnTo>
                <a:lnTo>
                  <a:pt x="4985182" y="1137170"/>
                </a:lnTo>
                <a:close/>
              </a:path>
              <a:path w="4985385" h="1568450">
                <a:moveTo>
                  <a:pt x="4985182" y="710374"/>
                </a:moveTo>
                <a:lnTo>
                  <a:pt x="0" y="710374"/>
                </a:lnTo>
                <a:lnTo>
                  <a:pt x="0" y="847204"/>
                </a:lnTo>
                <a:lnTo>
                  <a:pt x="0" y="851077"/>
                </a:lnTo>
                <a:lnTo>
                  <a:pt x="0" y="995553"/>
                </a:lnTo>
                <a:lnTo>
                  <a:pt x="0" y="999439"/>
                </a:lnTo>
                <a:lnTo>
                  <a:pt x="0" y="1136256"/>
                </a:lnTo>
                <a:lnTo>
                  <a:pt x="4985182" y="1136256"/>
                </a:lnTo>
                <a:lnTo>
                  <a:pt x="4985182" y="999439"/>
                </a:lnTo>
                <a:lnTo>
                  <a:pt x="4985182" y="995553"/>
                </a:lnTo>
                <a:lnTo>
                  <a:pt x="4985182" y="851077"/>
                </a:lnTo>
                <a:lnTo>
                  <a:pt x="4985182" y="847204"/>
                </a:lnTo>
                <a:lnTo>
                  <a:pt x="4985182" y="710374"/>
                </a:lnTo>
                <a:close/>
              </a:path>
              <a:path w="4985385" h="1568450">
                <a:moveTo>
                  <a:pt x="4985182" y="568642"/>
                </a:moveTo>
                <a:lnTo>
                  <a:pt x="0" y="568642"/>
                </a:lnTo>
                <a:lnTo>
                  <a:pt x="0" y="709345"/>
                </a:lnTo>
                <a:lnTo>
                  <a:pt x="4985182" y="709345"/>
                </a:lnTo>
                <a:lnTo>
                  <a:pt x="4985182" y="568642"/>
                </a:lnTo>
                <a:close/>
              </a:path>
              <a:path w="4985385" h="1568450">
                <a:moveTo>
                  <a:pt x="4985182" y="141732"/>
                </a:moveTo>
                <a:lnTo>
                  <a:pt x="0" y="141732"/>
                </a:lnTo>
                <a:lnTo>
                  <a:pt x="0" y="278561"/>
                </a:lnTo>
                <a:lnTo>
                  <a:pt x="0" y="282435"/>
                </a:lnTo>
                <a:lnTo>
                  <a:pt x="0" y="426910"/>
                </a:lnTo>
                <a:lnTo>
                  <a:pt x="0" y="430796"/>
                </a:lnTo>
                <a:lnTo>
                  <a:pt x="0" y="567613"/>
                </a:lnTo>
                <a:lnTo>
                  <a:pt x="4985182" y="567613"/>
                </a:lnTo>
                <a:lnTo>
                  <a:pt x="4985182" y="430796"/>
                </a:lnTo>
                <a:lnTo>
                  <a:pt x="4985182" y="426910"/>
                </a:lnTo>
                <a:lnTo>
                  <a:pt x="4985182" y="282435"/>
                </a:lnTo>
                <a:lnTo>
                  <a:pt x="4985182" y="278561"/>
                </a:lnTo>
                <a:lnTo>
                  <a:pt x="4985182" y="141732"/>
                </a:lnTo>
                <a:close/>
              </a:path>
              <a:path w="4985385" h="156845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594154" y="1446593"/>
            <a:ext cx="3061970" cy="1448435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algn="ctr" marR="1449705">
              <a:lnSpc>
                <a:spcPct val="100000"/>
              </a:lnSpc>
              <a:spcBef>
                <a:spcPts val="265"/>
              </a:spcBef>
            </a:pP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variance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parameters:</a:t>
            </a:r>
            <a:endParaRPr sz="800">
              <a:latin typeface="Courier New"/>
              <a:cs typeface="Courier New"/>
            </a:endParaRPr>
          </a:p>
          <a:p>
            <a:pPr algn="ctr" marR="35623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</a:t>
            </a:r>
            <a:endParaRPr sz="800">
              <a:latin typeface="Courier New"/>
              <a:cs typeface="Courier New"/>
            </a:endParaRPr>
          </a:p>
          <a:p>
            <a:pPr algn="ctr" marR="356235">
              <a:lnSpc>
                <a:spcPct val="100000"/>
              </a:lnSpc>
              <a:spcBef>
                <a:spcPts val="165"/>
              </a:spcBef>
              <a:tabLst>
                <a:tab pos="363855" algn="l"/>
                <a:tab pos="1031875" algn="l"/>
                <a:tab pos="1639570" algn="l"/>
              </a:tabLst>
            </a:pPr>
            <a:r>
              <a:rPr dirty="0" sz="800" spc="-25">
                <a:latin typeface="Courier New"/>
                <a:cs typeface="Courier New"/>
              </a:rPr>
              <a:t>phi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0.3690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0.0701</a:t>
            </a:r>
            <a:r>
              <a:rPr dirty="0" sz="800">
                <a:latin typeface="Courier New"/>
                <a:cs typeface="Courier New"/>
              </a:rPr>
              <a:t>	5.27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1.4e-</a:t>
            </a:r>
            <a:r>
              <a:rPr dirty="0" sz="800">
                <a:latin typeface="Courier New"/>
                <a:cs typeface="Courier New"/>
              </a:rPr>
              <a:t>07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50">
              <a:latin typeface="Courier New"/>
              <a:cs typeface="Courier New"/>
            </a:endParaRPr>
          </a:p>
          <a:p>
            <a:pPr marL="437515" marR="429895" indent="-425450">
              <a:lnSpc>
                <a:spcPct val="117100"/>
              </a:lnSpc>
            </a:pPr>
            <a:r>
              <a:rPr dirty="0" sz="800">
                <a:latin typeface="Courier New"/>
                <a:cs typeface="Courier New"/>
              </a:rPr>
              <a:t>Spatial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autoregressive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coefficient: </a:t>
            </a: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  <a:tabLst>
                <a:tab pos="558800" algn="l"/>
                <a:tab pos="1226820" algn="l"/>
                <a:tab pos="1834514" algn="l"/>
                <a:tab pos="2259330" algn="l"/>
              </a:tabLst>
            </a:pPr>
            <a:r>
              <a:rPr dirty="0" sz="800" spc="-10">
                <a:latin typeface="Courier New"/>
                <a:cs typeface="Courier New"/>
              </a:rPr>
              <a:t>lambda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0.4132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0.0268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15.4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&lt;2e-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 marL="862330">
              <a:lnSpc>
                <a:spcPct val="100000"/>
              </a:lnSpc>
              <a:spcBef>
                <a:spcPts val="165"/>
              </a:spcBef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581479" y="2908375"/>
            <a:ext cx="4985385" cy="566420"/>
          </a:xfrm>
          <a:custGeom>
            <a:avLst/>
            <a:gdLst/>
            <a:ahLst/>
            <a:cxnLst/>
            <a:rect l="l" t="t" r="r" b="b"/>
            <a:pathLst>
              <a:path w="4985385" h="566420">
                <a:moveTo>
                  <a:pt x="4985182" y="425196"/>
                </a:moveTo>
                <a:lnTo>
                  <a:pt x="0" y="425196"/>
                </a:lnTo>
                <a:lnTo>
                  <a:pt x="0" y="565899"/>
                </a:lnTo>
                <a:lnTo>
                  <a:pt x="4985182" y="565899"/>
                </a:lnTo>
                <a:lnTo>
                  <a:pt x="4985182" y="425196"/>
                </a:lnTo>
                <a:close/>
              </a:path>
              <a:path w="4985385" h="566420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566420">
                <a:moveTo>
                  <a:pt x="4985182" y="141744"/>
                </a:moveTo>
                <a:lnTo>
                  <a:pt x="0" y="141744"/>
                </a:lnTo>
                <a:lnTo>
                  <a:pt x="0" y="282448"/>
                </a:lnTo>
                <a:lnTo>
                  <a:pt x="4985182" y="282448"/>
                </a:lnTo>
                <a:lnTo>
                  <a:pt x="4985182" y="141744"/>
                </a:lnTo>
                <a:close/>
              </a:path>
              <a:path w="4985385" h="56642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1565888" y="2870200"/>
            <a:ext cx="389890" cy="59245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2.7731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0.1415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0.2740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0.5231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234012" y="2870200"/>
            <a:ext cx="1665605" cy="59245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  <a:tabLst>
                <a:tab pos="558800" algn="l"/>
              </a:tabLst>
            </a:pPr>
            <a:r>
              <a:rPr dirty="0" sz="800" spc="-10">
                <a:latin typeface="Courier New"/>
                <a:cs typeface="Courier New"/>
              </a:rPr>
              <a:t>0.1834</a:t>
            </a:r>
            <a:r>
              <a:rPr dirty="0" sz="800">
                <a:latin typeface="Courier New"/>
                <a:cs typeface="Courier New"/>
              </a:rPr>
              <a:t>	15.12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  <a:tabLst>
                <a:tab pos="619760" algn="l"/>
              </a:tabLst>
            </a:pPr>
            <a:r>
              <a:rPr dirty="0" sz="800" spc="-10">
                <a:latin typeface="Courier New"/>
                <a:cs typeface="Courier New"/>
              </a:rPr>
              <a:t>0.0253</a:t>
            </a:r>
            <a:r>
              <a:rPr dirty="0" sz="800">
                <a:latin typeface="Courier New"/>
                <a:cs typeface="Courier New"/>
              </a:rPr>
              <a:t>	5.58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2.4e-</a:t>
            </a:r>
            <a:r>
              <a:rPr dirty="0" sz="800">
                <a:latin typeface="Courier New"/>
                <a:cs typeface="Courier New"/>
              </a:rPr>
              <a:t>08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  <a:tabLst>
                <a:tab pos="619760" algn="l"/>
              </a:tabLst>
            </a:pPr>
            <a:r>
              <a:rPr dirty="0" sz="800" spc="-10">
                <a:latin typeface="Courier New"/>
                <a:cs typeface="Courier New"/>
              </a:rPr>
              <a:t>0.0280</a:t>
            </a:r>
            <a:r>
              <a:rPr dirty="0" sz="800">
                <a:latin typeface="Courier New"/>
                <a:cs typeface="Courier New"/>
              </a:rPr>
              <a:t>	9.78</a:t>
            </a:r>
            <a:r>
              <a:rPr dirty="0" sz="800" spc="4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  <a:tabLst>
                <a:tab pos="558800" algn="l"/>
              </a:tabLst>
            </a:pPr>
            <a:r>
              <a:rPr dirty="0" sz="800" spc="-10">
                <a:latin typeface="Courier New"/>
                <a:cs typeface="Courier New"/>
              </a:rPr>
              <a:t>0.0295</a:t>
            </a:r>
            <a:r>
              <a:rPr dirty="0" sz="800">
                <a:latin typeface="Courier New"/>
                <a:cs typeface="Courier New"/>
              </a:rPr>
              <a:t>	17.72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581479" y="3475189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594154" y="2870200"/>
            <a:ext cx="875665" cy="8756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65405">
              <a:lnSpc>
                <a:spcPct val="116199"/>
              </a:lnSpc>
              <a:spcBef>
                <a:spcPts val="100"/>
              </a:spcBef>
            </a:pPr>
            <a:r>
              <a:rPr dirty="0" sz="800" spc="-10">
                <a:latin typeface="Courier New"/>
                <a:cs typeface="Courier New"/>
              </a:rPr>
              <a:t>(Intercept) log(seed) log(totlabor) log(size)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--</a:t>
            </a:r>
            <a:r>
              <a:rPr dirty="0" sz="800" spc="-50">
                <a:latin typeface="Courier New"/>
                <a:cs typeface="Courier New"/>
              </a:rPr>
              <a:t>-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Signif.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codes: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581479" y="3758647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568774" y="3740517"/>
            <a:ext cx="4961255" cy="8255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7465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ourier New"/>
                <a:cs typeface="Courier New"/>
              </a:rPr>
              <a:t>0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0.05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'.'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1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00">
              <a:latin typeface="Courier New"/>
              <a:cs typeface="Courier New"/>
            </a:endParaRPr>
          </a:p>
          <a:p>
            <a:pPr algn="just" marL="12700" marR="5080" indent="107950">
              <a:lnSpc>
                <a:spcPct val="100000"/>
              </a:lnSpc>
            </a:pPr>
            <a:r>
              <a:rPr dirty="0" sz="1000" spc="-6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-65" b="1">
                <a:latin typeface="Cambria"/>
                <a:cs typeface="Cambria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ram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spc="-185" i="1">
                <a:latin typeface="Meiryo"/>
                <a:cs typeface="Meiryo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iv</a:t>
            </a:r>
            <a:r>
              <a:rPr dirty="0" sz="1000" spc="-6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ma</a:t>
            </a:r>
            <a:r>
              <a:rPr dirty="0" sz="1000" spc="-4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ude.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ove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40">
                <a:latin typeface="Palatino Linotype"/>
                <a:cs typeface="Palatino Linotype"/>
              </a:rPr>
              <a:t>“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ue”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670322" y="4612902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43372" y="4540236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turn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detected,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witness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signiﬁcant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ratio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parameter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0" i="1">
                <a:latin typeface="Meiryo"/>
                <a:cs typeface="Meiryo"/>
              </a:rPr>
              <a:t/>
            </a:r>
            <a:r>
              <a:rPr dirty="0" sz="1000" spc="-200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although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185" i="1">
                <a:latin typeface="Meiryo"/>
                <a:cs typeface="Meiryo"/>
              </a:rPr>
              <a:t> 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baseline="29914" sz="975" spc="202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815796" y="4765604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43389" y="4692933"/>
            <a:ext cx="1407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little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over</a:t>
            </a:r>
            <a:r>
              <a:rPr dirty="0" sz="1000" spc="-20">
                <a:latin typeface="Palatino Linotype"/>
                <a:cs typeface="Palatino Linotype"/>
              </a:rPr>
              <a:t> one </a:t>
            </a:r>
            <a:r>
              <a:rPr dirty="0" sz="1000" spc="-35">
                <a:latin typeface="Palatino Linotype"/>
                <a:cs typeface="Palatino Linotype"/>
              </a:rPr>
              <a:t>third</a:t>
            </a:r>
            <a:r>
              <a:rPr dirty="0" sz="1000" spc="-20">
                <a:latin typeface="Palatino Linotype"/>
                <a:cs typeface="Palatino Linotype"/>
              </a:rPr>
              <a:t> of </a:t>
            </a: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204" i="1">
                <a:latin typeface="Meiryo"/>
                <a:cs typeface="Meiryo"/>
              </a:rPr>
              <a:t> </a:t>
            </a:r>
            <a:r>
              <a:rPr dirty="0" baseline="29914" sz="975" spc="-37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17965" y="5036408"/>
            <a:ext cx="5036820" cy="15455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63500" marR="30480">
              <a:lnSpc>
                <a:spcPct val="100000"/>
              </a:lnSpc>
              <a:spcBef>
                <a:spcPts val="95"/>
              </a:spcBef>
            </a:pPr>
            <a:r>
              <a:rPr dirty="0" sz="900" spc="-5" b="1" i="1">
                <a:latin typeface="Calibri"/>
                <a:cs typeface="Calibri"/>
              </a:rPr>
              <a:t>Erro</a:t>
            </a:r>
            <a:r>
              <a:rPr dirty="0" sz="900" b="1" i="1">
                <a:latin typeface="Calibri"/>
                <a:cs typeface="Calibri"/>
              </a:rPr>
              <a:t>r</a:t>
            </a:r>
            <a:r>
              <a:rPr dirty="0" sz="900" spc="-25" b="1" i="1">
                <a:latin typeface="Calibri"/>
                <a:cs typeface="Calibri"/>
              </a:rPr>
              <a:t> </a:t>
            </a:r>
            <a:r>
              <a:rPr dirty="0" sz="900" spc="15" b="1" i="1">
                <a:latin typeface="Calibri"/>
                <a:cs typeface="Calibri"/>
              </a:rPr>
              <a:t>S</a:t>
            </a:r>
            <a:r>
              <a:rPr dirty="0" sz="900" spc="-5" b="1" i="1">
                <a:latin typeface="Calibri"/>
                <a:cs typeface="Calibri"/>
              </a:rPr>
              <a:t>tru</a:t>
            </a:r>
            <a:r>
              <a:rPr dirty="0" sz="900" spc="5" b="1" i="1">
                <a:latin typeface="Calibri"/>
                <a:cs typeface="Calibri"/>
              </a:rPr>
              <a:t>c</a:t>
            </a:r>
            <a:r>
              <a:rPr dirty="0" sz="900" spc="-15" b="1" i="1">
                <a:latin typeface="Calibri"/>
                <a:cs typeface="Calibri"/>
              </a:rPr>
              <a:t>t</a:t>
            </a:r>
            <a:r>
              <a:rPr dirty="0" sz="900" spc="-10" b="1" i="1">
                <a:latin typeface="Calibri"/>
                <a:cs typeface="Calibri"/>
              </a:rPr>
              <a:t>ure</a:t>
            </a:r>
            <a:r>
              <a:rPr dirty="0" sz="900" spc="-5" b="1" i="1">
                <a:latin typeface="Calibri"/>
                <a:cs typeface="Calibri"/>
              </a:rPr>
              <a:t>s</a:t>
            </a:r>
            <a:r>
              <a:rPr dirty="0" sz="900" b="1" i="1">
                <a:latin typeface="Calibri"/>
                <a:cs typeface="Calibri"/>
              </a:rPr>
              <a:t>   </a:t>
            </a:r>
            <a:r>
              <a:rPr dirty="0" sz="900" spc="-40" b="1" i="1">
                <a:latin typeface="Calibri"/>
                <a:cs typeface="Calibri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ady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andom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wo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ssible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ciﬁ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ending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ra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ssive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5" b="1">
                <a:latin typeface="Cambria"/>
                <a:cs typeface="Cambria"/>
              </a:rPr>
              <a:t>e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anal</a:t>
            </a:r>
            <a:r>
              <a:rPr dirty="0" sz="1000" spc="-4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(1988) </a:t>
            </a: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ncr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d:</a:t>
            </a:r>
            <a:endParaRPr sz="1000">
              <a:latin typeface="Palatino Linotype"/>
              <a:cs typeface="Palatino Linotype"/>
            </a:endParaRPr>
          </a:p>
          <a:p>
            <a:pPr marL="418465">
              <a:lnSpc>
                <a:spcPct val="100000"/>
              </a:lnSpc>
              <a:spcBef>
                <a:spcPts val="70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Z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415290">
              <a:lnSpc>
                <a:spcPct val="100000"/>
              </a:lnSpc>
              <a:spcBef>
                <a:spcPts val="345"/>
              </a:spcBef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2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62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0" i="1">
                <a:latin typeface="Meiryo"/>
                <a:cs typeface="Meiryo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-35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6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410845">
              <a:lnSpc>
                <a:spcPct val="100000"/>
              </a:lnSpc>
              <a:spcBef>
                <a:spcPts val="345"/>
              </a:spcBef>
            </a:pP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305">
                <a:latin typeface="Cambria"/>
                <a:cs typeface="Cambria"/>
              </a:rPr>
              <a:t>)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sz="1000" spc="-7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6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algn="just" marL="63500">
              <a:lnSpc>
                <a:spcPts val="900"/>
              </a:lnSpc>
              <a:spcBef>
                <a:spcPts val="790"/>
              </a:spcBef>
            </a:pP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ors’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enoting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95" i="1">
                <a:latin typeface="Palatino Linotype"/>
                <a:cs typeface="Palatino Linotype"/>
              </a:rPr>
              <a:t>J</a:t>
            </a:r>
            <a:r>
              <a:rPr dirty="0" baseline="11111" sz="1500" spc="-472" i="1">
                <a:latin typeface="Meiryo"/>
                <a:cs typeface="Meiryo"/>
              </a:rPr>
              <a:t>̄</a:t>
            </a:r>
            <a:r>
              <a:rPr dirty="0" baseline="11111" sz="1500" i="1">
                <a:latin typeface="Meiryo"/>
                <a:cs typeface="Meiryo"/>
              </a:rPr>
              <a:t> </a:t>
            </a:r>
            <a:r>
              <a:rPr dirty="0" baseline="11111" sz="1500" spc="14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30">
                <a:latin typeface="Palatino Linotype"/>
                <a:cs typeface="Palatino Linotype"/>
              </a:rPr>
              <a:t>I</a:t>
            </a:r>
            <a:r>
              <a:rPr dirty="0" baseline="11111" sz="1500" spc="-472" i="1">
                <a:latin typeface="Meiryo"/>
                <a:cs typeface="Meiryo"/>
              </a:rPr>
              <a:t>̄</a:t>
            </a:r>
            <a:r>
              <a:rPr dirty="0" baseline="11111" sz="1500" i="1">
                <a:latin typeface="Meiryo"/>
                <a:cs typeface="Meiryo"/>
              </a:rPr>
              <a:t> </a:t>
            </a:r>
            <a:r>
              <a:rPr dirty="0" baseline="11111" sz="1500" spc="21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00" i="1">
                <a:latin typeface="Palatino Linotype"/>
                <a:cs typeface="Palatino Linotype"/>
              </a:rPr>
              <a:t>J</a:t>
            </a:r>
            <a:r>
              <a:rPr dirty="0" baseline="11111" sz="1500" spc="-472" i="1">
                <a:latin typeface="Meiryo"/>
                <a:cs typeface="Meiryo"/>
              </a:rPr>
              <a:t>̄</a:t>
            </a:r>
            <a:r>
              <a:rPr dirty="0" baseline="11111" sz="1500" spc="240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):</a:t>
            </a:r>
            <a:endParaRPr sz="1000">
              <a:latin typeface="Palatino Linotype"/>
              <a:cs typeface="Palatino Linotype"/>
            </a:endParaRPr>
          </a:p>
          <a:p>
            <a:pPr marL="2430780">
              <a:lnSpc>
                <a:spcPts val="480"/>
              </a:lnSpc>
              <a:tabLst>
                <a:tab pos="2695575" algn="l"/>
                <a:tab pos="3221355" algn="l"/>
                <a:tab pos="3489325" algn="l"/>
                <a:tab pos="374015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878612" y="6660496"/>
            <a:ext cx="6794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760"/>
              </a:lnSpc>
              <a:spcBef>
                <a:spcPts val="95"/>
              </a:spcBef>
            </a:pPr>
            <a:r>
              <a:rPr dirty="0" baseline="13888" sz="1500" spc="104">
                <a:latin typeface="Cambria"/>
                <a:cs typeface="Cambria"/>
              </a:rPr>
              <a:t>Σ</a:t>
            </a:r>
            <a:r>
              <a:rPr dirty="0" sz="650" spc="10" b="1">
                <a:latin typeface="Cambria"/>
                <a:cs typeface="Cambria"/>
              </a:rPr>
              <a:t>s</a:t>
            </a:r>
            <a:r>
              <a:rPr dirty="0" sz="650" spc="30" b="1">
                <a:latin typeface="Cambria"/>
                <a:cs typeface="Cambria"/>
              </a:rPr>
              <a:t>e</a:t>
            </a:r>
            <a:r>
              <a:rPr dirty="0" cap="small" sz="650" spc="100" b="1">
                <a:latin typeface="Cambria"/>
                <a:cs typeface="Cambria"/>
              </a:rPr>
              <a:t>m</a:t>
            </a:r>
            <a:r>
              <a:rPr dirty="0" sz="650" spc="110" b="1">
                <a:latin typeface="Cambria"/>
                <a:cs typeface="Cambria"/>
              </a:rPr>
              <a:t>r</a:t>
            </a:r>
            <a:r>
              <a:rPr dirty="0" sz="650" spc="15" b="1">
                <a:latin typeface="Cambria"/>
                <a:cs typeface="Cambria"/>
              </a:rPr>
              <a:t>e</a:t>
            </a:r>
            <a:r>
              <a:rPr dirty="0" sz="650" b="1">
                <a:latin typeface="Cambria"/>
                <a:cs typeface="Cambria"/>
              </a:rPr>
              <a:t> </a:t>
            </a:r>
            <a:r>
              <a:rPr dirty="0" sz="650" spc="40" b="1">
                <a:latin typeface="Cambria"/>
                <a:cs typeface="Cambria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=</a:t>
            </a:r>
            <a:r>
              <a:rPr dirty="0" baseline="13888" sz="1500" spc="82">
                <a:latin typeface="Cambria"/>
                <a:cs typeface="Cambria"/>
              </a:rPr>
              <a:t> </a:t>
            </a:r>
            <a:r>
              <a:rPr dirty="0" baseline="13888" sz="1500" spc="-442" i="1">
                <a:latin typeface="Palatino Linotype"/>
                <a:cs typeface="Palatino Linotype"/>
              </a:rPr>
              <a:t>J</a:t>
            </a:r>
            <a:r>
              <a:rPr dirty="0" baseline="25000" sz="1500" spc="-472" i="1">
                <a:latin typeface="Meiryo"/>
                <a:cs typeface="Meiryo"/>
              </a:rPr>
              <a:t>̄</a:t>
            </a:r>
            <a:endParaRPr baseline="25000" sz="1500">
              <a:latin typeface="Meiryo"/>
              <a:cs typeface="Meiryo"/>
            </a:endParaRPr>
          </a:p>
          <a:p>
            <a:pPr algn="r" marR="30480">
              <a:lnSpc>
                <a:spcPts val="370"/>
              </a:lnSpc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511018" y="6628835"/>
            <a:ext cx="1987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50">
                <a:latin typeface="Cambria"/>
                <a:cs typeface="Cambria"/>
              </a:rPr>
              <a:t>(</a:t>
            </a:r>
            <a:r>
              <a:rPr dirty="0" sz="1000" spc="-50" i="1">
                <a:latin typeface="Palatino Linotype"/>
                <a:cs typeface="Palatino Linotype"/>
              </a:rPr>
              <a:t>T</a:t>
            </a:r>
            <a:r>
              <a:rPr dirty="0" sz="1000" spc="-50" i="1">
                <a:latin typeface="Meiryo"/>
                <a:cs typeface="Meiryo"/>
              </a:rPr>
              <a:t/>
            </a:r>
            <a:r>
              <a:rPr dirty="0" sz="1000" spc="-50">
                <a:latin typeface="Palatino Linotype"/>
                <a:cs typeface="Palatino Linotype"/>
              </a:rPr>
              <a:t>I</a:t>
            </a:r>
            <a:r>
              <a:rPr dirty="0" baseline="-21367" sz="975" spc="-75" i="1">
                <a:latin typeface="Palatino Linotype"/>
                <a:cs typeface="Palatino Linotype"/>
              </a:rPr>
              <a:t>N</a:t>
            </a:r>
            <a:r>
              <a:rPr dirty="0" baseline="-21367" sz="975" spc="27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34188" sz="975">
                <a:latin typeface="Cambria"/>
                <a:cs typeface="Cambria"/>
              </a:rPr>
              <a:t>−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I</a:t>
            </a:r>
            <a:r>
              <a:rPr dirty="0" baseline="11111" sz="1500" spc="-569" i="1">
                <a:latin typeface="Meiryo"/>
                <a:cs typeface="Meiryo"/>
              </a:rPr>
              <a:t>̄</a:t>
            </a:r>
            <a:r>
              <a:rPr dirty="0" baseline="-21367" sz="975" spc="-97" i="1">
                <a:latin typeface="Palatino Linotype"/>
                <a:cs typeface="Palatino Linotype"/>
              </a:rPr>
              <a:t>T</a:t>
            </a:r>
            <a:r>
              <a:rPr dirty="0" baseline="-21367" sz="975" spc="262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0" i="1">
                <a:latin typeface="Meiryo"/>
                <a:cs typeface="Meiryo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30681" y="6876867"/>
            <a:ext cx="5011420" cy="14598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165" marR="1778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Kapoor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-20">
                <a:latin typeface="Palatino Linotype"/>
                <a:cs typeface="Palatino Linotype"/>
              </a:rPr>
              <a:t> al.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(2007)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where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same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process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applies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both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individual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idiosyncratic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component:</a:t>
            </a:r>
            <a:endParaRPr sz="1000">
              <a:latin typeface="Palatino Linotype"/>
              <a:cs typeface="Palatino Linotype"/>
            </a:endParaRPr>
          </a:p>
          <a:p>
            <a:pPr marL="401320">
              <a:lnSpc>
                <a:spcPct val="100000"/>
              </a:lnSpc>
              <a:spcBef>
                <a:spcPts val="70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Z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398145">
              <a:lnSpc>
                <a:spcPct val="100000"/>
              </a:lnSpc>
              <a:spcBef>
                <a:spcPts val="340"/>
              </a:spcBef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2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62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0" i="1">
                <a:latin typeface="Meiryo"/>
                <a:cs typeface="Meiryo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-35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6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398145">
              <a:lnSpc>
                <a:spcPct val="100000"/>
              </a:lnSpc>
              <a:spcBef>
                <a:spcPts val="345"/>
              </a:spcBef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320">
                <a:latin typeface="Cambria"/>
                <a:cs typeface="Cambria"/>
              </a:rPr>
              <a:t>)</a:t>
            </a:r>
            <a:r>
              <a:rPr dirty="0" sz="1000" spc="-32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6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50800">
              <a:lnSpc>
                <a:spcPct val="100000"/>
              </a:lnSpc>
              <a:spcBef>
                <a:spcPts val="755"/>
              </a:spcBef>
            </a:pPr>
            <a:r>
              <a:rPr dirty="0" sz="1000" spc="-50">
                <a:latin typeface="Palatino Linotype"/>
                <a:cs typeface="Palatino Linotype"/>
              </a:rPr>
              <a:t>where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scaled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errors’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750"/>
              </a:spcBef>
            </a:pP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baseline="-21367" sz="975" spc="15" b="1">
                <a:latin typeface="Cambria"/>
                <a:cs typeface="Cambria"/>
              </a:rPr>
              <a:t>s</a:t>
            </a:r>
            <a:r>
              <a:rPr dirty="0" baseline="-21367" sz="975" spc="44" b="1">
                <a:latin typeface="Cambria"/>
                <a:cs typeface="Cambria"/>
              </a:rPr>
              <a:t>e</a:t>
            </a:r>
            <a:r>
              <a:rPr dirty="0" cap="small" baseline="-21367" sz="975" spc="150" b="1">
                <a:latin typeface="Cambria"/>
                <a:cs typeface="Cambria"/>
              </a:rPr>
              <a:t>m</a:t>
            </a:r>
            <a:r>
              <a:rPr dirty="0" baseline="-21367" sz="975" spc="7">
                <a:latin typeface="Palatino Linotype"/>
                <a:cs typeface="Palatino Linotype"/>
              </a:rPr>
              <a:t>2</a:t>
            </a:r>
            <a:r>
              <a:rPr dirty="0" baseline="-21367" sz="975" spc="89" b="1">
                <a:latin typeface="Cambria"/>
                <a:cs typeface="Cambria"/>
              </a:rPr>
              <a:t>re</a:t>
            </a:r>
            <a:r>
              <a:rPr dirty="0" baseline="-21367" sz="975" b="1">
                <a:latin typeface="Cambria"/>
                <a:cs typeface="Cambria"/>
              </a:rPr>
              <a:t> </a:t>
            </a:r>
            <a:r>
              <a:rPr dirty="0" baseline="-21367" sz="975" spc="60" b="1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-30" i="1">
                <a:latin typeface="Palatino Linotype"/>
                <a:cs typeface="Palatino Linotype"/>
              </a:rPr>
              <a:t>J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35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baseline="34188" sz="975" spc="225">
                <a:latin typeface="Cambria"/>
                <a:cs typeface="Cambria"/>
              </a:rPr>
              <a:t>−</a:t>
            </a:r>
            <a:r>
              <a:rPr dirty="0" baseline="34188" sz="975" spc="82">
                <a:latin typeface="Palatino Linotype"/>
                <a:cs typeface="Palatino Linotype"/>
              </a:rPr>
              <a:t>1</a:t>
            </a:r>
            <a:r>
              <a:rPr dirty="0" sz="1000" spc="-105" i="1">
                <a:latin typeface="Meiryo"/>
                <a:cs typeface="Meiryo"/>
              </a:rPr>
              <a:t>.</a:t>
            </a:r>
            <a:endParaRPr sz="1000">
              <a:latin typeface="Meiryo"/>
              <a:cs typeface="Meiryo"/>
            </a:endParaRPr>
          </a:p>
        </p:txBody>
      </p:sp>
    </p:spTree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67529" y="1517687"/>
            <a:ext cx="4985385" cy="2268220"/>
          </a:xfrm>
          <a:custGeom>
            <a:avLst/>
            <a:gdLst/>
            <a:ahLst/>
            <a:cxnLst/>
            <a:rect l="l" t="t" r="r" b="b"/>
            <a:pathLst>
              <a:path w="4985385" h="2268220">
                <a:moveTo>
                  <a:pt x="4985182" y="1842173"/>
                </a:moveTo>
                <a:lnTo>
                  <a:pt x="0" y="1842173"/>
                </a:lnTo>
                <a:lnTo>
                  <a:pt x="0" y="1978990"/>
                </a:lnTo>
                <a:lnTo>
                  <a:pt x="0" y="1982876"/>
                </a:lnTo>
                <a:lnTo>
                  <a:pt x="0" y="2127351"/>
                </a:lnTo>
                <a:lnTo>
                  <a:pt x="0" y="2131237"/>
                </a:lnTo>
                <a:lnTo>
                  <a:pt x="0" y="2268055"/>
                </a:lnTo>
                <a:lnTo>
                  <a:pt x="4985182" y="2268055"/>
                </a:lnTo>
                <a:lnTo>
                  <a:pt x="4985182" y="2131237"/>
                </a:lnTo>
                <a:lnTo>
                  <a:pt x="4985182" y="2127351"/>
                </a:lnTo>
                <a:lnTo>
                  <a:pt x="4985182" y="1982876"/>
                </a:lnTo>
                <a:lnTo>
                  <a:pt x="4985182" y="1978990"/>
                </a:lnTo>
                <a:lnTo>
                  <a:pt x="4985182" y="1842173"/>
                </a:lnTo>
                <a:close/>
              </a:path>
              <a:path w="4985385" h="2268220">
                <a:moveTo>
                  <a:pt x="4985182" y="1700441"/>
                </a:moveTo>
                <a:lnTo>
                  <a:pt x="0" y="1700441"/>
                </a:lnTo>
                <a:lnTo>
                  <a:pt x="0" y="1841144"/>
                </a:lnTo>
                <a:lnTo>
                  <a:pt x="4985182" y="1841144"/>
                </a:lnTo>
                <a:lnTo>
                  <a:pt x="4985182" y="1700441"/>
                </a:lnTo>
                <a:close/>
              </a:path>
              <a:path w="4985385" h="2268220">
                <a:moveTo>
                  <a:pt x="4985182" y="1558709"/>
                </a:moveTo>
                <a:lnTo>
                  <a:pt x="0" y="1558709"/>
                </a:lnTo>
                <a:lnTo>
                  <a:pt x="0" y="1699412"/>
                </a:lnTo>
                <a:lnTo>
                  <a:pt x="4985182" y="1699412"/>
                </a:lnTo>
                <a:lnTo>
                  <a:pt x="4985182" y="1558709"/>
                </a:lnTo>
                <a:close/>
              </a:path>
              <a:path w="4985385" h="2268220">
                <a:moveTo>
                  <a:pt x="4985182" y="1417091"/>
                </a:moveTo>
                <a:lnTo>
                  <a:pt x="0" y="1417091"/>
                </a:lnTo>
                <a:lnTo>
                  <a:pt x="0" y="1557794"/>
                </a:lnTo>
                <a:lnTo>
                  <a:pt x="4985182" y="1557794"/>
                </a:lnTo>
                <a:lnTo>
                  <a:pt x="4985182" y="1417091"/>
                </a:lnTo>
                <a:close/>
              </a:path>
              <a:path w="4985385" h="2268220">
                <a:moveTo>
                  <a:pt x="4985182" y="1275372"/>
                </a:moveTo>
                <a:lnTo>
                  <a:pt x="0" y="1275372"/>
                </a:lnTo>
                <a:lnTo>
                  <a:pt x="0" y="1416075"/>
                </a:lnTo>
                <a:lnTo>
                  <a:pt x="4985182" y="1416075"/>
                </a:lnTo>
                <a:lnTo>
                  <a:pt x="4985182" y="1275372"/>
                </a:lnTo>
                <a:close/>
              </a:path>
              <a:path w="4985385" h="2268220">
                <a:moveTo>
                  <a:pt x="4985182" y="1133640"/>
                </a:moveTo>
                <a:lnTo>
                  <a:pt x="0" y="1133640"/>
                </a:lnTo>
                <a:lnTo>
                  <a:pt x="0" y="1274343"/>
                </a:lnTo>
                <a:lnTo>
                  <a:pt x="4985182" y="1274343"/>
                </a:lnTo>
                <a:lnTo>
                  <a:pt x="4985182" y="1133640"/>
                </a:lnTo>
                <a:close/>
              </a:path>
              <a:path w="4985385" h="2268220">
                <a:moveTo>
                  <a:pt x="4985182" y="991895"/>
                </a:moveTo>
                <a:lnTo>
                  <a:pt x="0" y="991895"/>
                </a:lnTo>
                <a:lnTo>
                  <a:pt x="0" y="1132598"/>
                </a:lnTo>
                <a:lnTo>
                  <a:pt x="4985182" y="1132598"/>
                </a:lnTo>
                <a:lnTo>
                  <a:pt x="4985182" y="991895"/>
                </a:lnTo>
                <a:close/>
              </a:path>
              <a:path w="4985385" h="2268220">
                <a:moveTo>
                  <a:pt x="4985182" y="850163"/>
                </a:moveTo>
                <a:lnTo>
                  <a:pt x="0" y="850163"/>
                </a:lnTo>
                <a:lnTo>
                  <a:pt x="0" y="990866"/>
                </a:lnTo>
                <a:lnTo>
                  <a:pt x="4985182" y="990866"/>
                </a:lnTo>
                <a:lnTo>
                  <a:pt x="4985182" y="850163"/>
                </a:lnTo>
                <a:close/>
              </a:path>
              <a:path w="4985385" h="2268220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2268220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2268220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2268220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2268220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226822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271364" y="607782"/>
            <a:ext cx="5243830" cy="31661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266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50">
              <a:latin typeface="Calibri"/>
              <a:cs typeface="Calibri"/>
            </a:endParaRPr>
          </a:p>
          <a:p>
            <a:pPr marL="295910">
              <a:lnSpc>
                <a:spcPts val="1200"/>
              </a:lnSpc>
              <a:spcBef>
                <a:spcPts val="5"/>
              </a:spcBef>
            </a:pPr>
            <a:r>
              <a:rPr dirty="0" sz="1000" spc="-65" b="1">
                <a:latin typeface="Times New Roman"/>
                <a:cs typeface="Times New Roman"/>
              </a:rPr>
              <a:t>E</a:t>
            </a:r>
            <a:r>
              <a:rPr dirty="0" sz="1000" spc="15" b="1">
                <a:latin typeface="Times New Roman"/>
                <a:cs typeface="Times New Roman"/>
              </a:rPr>
              <a:t>v</a:t>
            </a:r>
            <a:r>
              <a:rPr dirty="0" sz="1000" spc="25" b="1">
                <a:latin typeface="Times New Roman"/>
                <a:cs typeface="Times New Roman"/>
              </a:rPr>
              <a:t>amąle</a:t>
            </a:r>
            <a:r>
              <a:rPr dirty="0" sz="1000" spc="-25" b="1">
                <a:latin typeface="Times New Roman"/>
                <a:cs typeface="Times New Roman"/>
              </a:rPr>
              <a:t> </a:t>
            </a:r>
            <a:r>
              <a:rPr dirty="0" sz="1000" spc="30" b="1">
                <a:latin typeface="Times New Roman"/>
                <a:cs typeface="Times New Roman"/>
              </a:rPr>
              <a:t>10.8</a:t>
            </a:r>
            <a:r>
              <a:rPr dirty="0" sz="1000" b="1">
                <a:latin typeface="Times New Roman"/>
                <a:cs typeface="Times New Roman"/>
              </a:rPr>
              <a:t>   </a:t>
            </a:r>
            <a:r>
              <a:rPr dirty="0" sz="1000" spc="-5" b="1">
                <a:latin typeface="Times New Roman"/>
                <a:cs typeface="Times New Roman"/>
              </a:rPr>
              <a:t> </a:t>
            </a:r>
            <a:r>
              <a:rPr dirty="0" sz="1000" spc="-5" b="1">
                <a:latin typeface="Times New Roman"/>
                <a:cs typeface="Times New Roman"/>
              </a:rPr>
              <a:t>B</a:t>
            </a:r>
            <a:r>
              <a:rPr dirty="0" sz="1000" spc="10" b="1">
                <a:latin typeface="Times New Roman"/>
                <a:cs typeface="Times New Roman"/>
              </a:rPr>
              <a:t>al</a:t>
            </a:r>
            <a:r>
              <a:rPr dirty="0" sz="1000" spc="10" b="1">
                <a:latin typeface="Times New Roman"/>
                <a:cs typeface="Times New Roman"/>
              </a:rPr>
              <a:t>t</a:t>
            </a:r>
            <a:r>
              <a:rPr dirty="0" sz="1000" spc="-20" b="1">
                <a:latin typeface="Times New Roman"/>
                <a:cs typeface="Times New Roman"/>
              </a:rPr>
              <a:t>a</a:t>
            </a:r>
            <a:r>
              <a:rPr dirty="0" sz="1000" spc="20" b="1">
                <a:latin typeface="Times New Roman"/>
                <a:cs typeface="Times New Roman"/>
              </a:rPr>
              <a:t>g</a:t>
            </a:r>
            <a:r>
              <a:rPr dirty="0" sz="1000" spc="20" b="1">
                <a:latin typeface="Times New Roman"/>
                <a:cs typeface="Times New Roman"/>
              </a:rPr>
              <a:t>i</a:t>
            </a:r>
            <a:r>
              <a:rPr dirty="0" sz="1000" spc="-25" b="1">
                <a:latin typeface="Times New Roman"/>
                <a:cs typeface="Times New Roman"/>
              </a:rPr>
              <a:t> </a:t>
            </a:r>
            <a:r>
              <a:rPr dirty="0" sz="1000" spc="5" b="1">
                <a:latin typeface="Times New Roman"/>
                <a:cs typeface="Times New Roman"/>
              </a:rPr>
              <a:t>or</a:t>
            </a:r>
            <a:r>
              <a:rPr dirty="0" sz="1000" spc="-25" b="1">
                <a:latin typeface="Times New Roman"/>
                <a:cs typeface="Times New Roman"/>
              </a:rPr>
              <a:t> </a:t>
            </a:r>
            <a:r>
              <a:rPr dirty="0" sz="1000" spc="-50" b="1">
                <a:latin typeface="Times New Roman"/>
                <a:cs typeface="Times New Roman"/>
              </a:rPr>
              <a:t>KK</a:t>
            </a:r>
            <a:r>
              <a:rPr dirty="0" sz="1000" spc="20" b="1">
                <a:latin typeface="Times New Roman"/>
                <a:cs typeface="Times New Roman"/>
              </a:rPr>
              <a:t>P</a:t>
            </a:r>
            <a:r>
              <a:rPr dirty="0" sz="1000" spc="-25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r</a:t>
            </a:r>
            <a:r>
              <a:rPr dirty="0" sz="1000" spc="-20" b="1">
                <a:latin typeface="Times New Roman"/>
                <a:cs typeface="Times New Roman"/>
              </a:rPr>
              <a:t>a</a:t>
            </a:r>
            <a:r>
              <a:rPr dirty="0" sz="1000" spc="30" b="1">
                <a:latin typeface="Times New Roman"/>
                <a:cs typeface="Times New Roman"/>
              </a:rPr>
              <a:t>ndom</a:t>
            </a:r>
            <a:r>
              <a:rPr dirty="0" sz="1000" spc="-25" b="1">
                <a:latin typeface="Times New Roman"/>
                <a:cs typeface="Times New Roman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eff</a:t>
            </a:r>
            <a:r>
              <a:rPr dirty="0" sz="1000" spc="-25" b="1">
                <a:latin typeface="Cambria"/>
                <a:cs typeface="Cambria"/>
              </a:rPr>
              <a:t>e</a:t>
            </a:r>
            <a:r>
              <a:rPr dirty="0" sz="1000" spc="5" b="1">
                <a:latin typeface="Cambria"/>
                <a:cs typeface="Cambria"/>
              </a:rPr>
              <a:t>c</a:t>
            </a:r>
            <a:r>
              <a:rPr dirty="0" sz="1000" b="1">
                <a:latin typeface="Cambria"/>
                <a:cs typeface="Cambria"/>
              </a:rPr>
              <a:t>t</a:t>
            </a:r>
            <a:r>
              <a:rPr dirty="0" sz="1000" spc="-50" b="1">
                <a:latin typeface="Cambria"/>
                <a:cs typeface="Cambria"/>
              </a:rPr>
              <a:t>s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15" b="1">
                <a:latin typeface="Cambria"/>
                <a:cs typeface="Cambria"/>
              </a:rPr>
              <a:t>s</a:t>
            </a:r>
            <a:r>
              <a:rPr dirty="0" sz="1000" spc="15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10" b="1">
                <a:latin typeface="Courier New"/>
                <a:cs typeface="Courier New"/>
              </a:rPr>
              <a:t>RiceFarm</a:t>
            </a:r>
            <a:r>
              <a:rPr dirty="0" sz="1000" spc="-5" b="1">
                <a:latin typeface="Courier New"/>
                <a:cs typeface="Courier New"/>
              </a:rPr>
              <a:t>s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5" b="1">
                <a:latin typeface="Cambria"/>
                <a:cs typeface="Cambria"/>
              </a:rPr>
              <a:t>d</a:t>
            </a:r>
            <a:r>
              <a:rPr dirty="0" sz="1000" spc="-45" b="1">
                <a:latin typeface="Cambria"/>
                <a:cs typeface="Cambria"/>
              </a:rPr>
              <a:t>a</a:t>
            </a:r>
            <a:r>
              <a:rPr dirty="0" sz="1000" spc="-20" b="1">
                <a:latin typeface="Cambria"/>
                <a:cs typeface="Cambria"/>
              </a:rPr>
              <a:t>t</a:t>
            </a:r>
            <a:r>
              <a:rPr dirty="0" sz="1000" spc="-35" b="1">
                <a:latin typeface="Cambria"/>
                <a:cs typeface="Cambria"/>
              </a:rPr>
              <a:t>a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45" b="1">
                <a:latin typeface="Cambria"/>
                <a:cs typeface="Cambria"/>
              </a:rPr>
              <a:t>s</a:t>
            </a:r>
            <a:r>
              <a:rPr dirty="0" sz="1000" spc="-55" b="1">
                <a:latin typeface="Cambria"/>
                <a:cs typeface="Cambria"/>
              </a:rPr>
              <a:t>e</a:t>
            </a:r>
            <a:r>
              <a:rPr dirty="0" sz="1000" spc="-10" b="1">
                <a:latin typeface="Cambria"/>
                <a:cs typeface="Cambria"/>
              </a:rPr>
              <a:t>t</a:t>
            </a:r>
            <a:endParaRPr sz="1000">
              <a:latin typeface="Cambria"/>
              <a:cs typeface="Cambria"/>
            </a:endParaRPr>
          </a:p>
          <a:p>
            <a:pPr marL="295910">
              <a:lnSpc>
                <a:spcPts val="1195"/>
              </a:lnSpc>
            </a:pP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ollo</a:t>
            </a:r>
            <a:r>
              <a:rPr dirty="0" sz="1000" spc="-7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5" b="1">
                <a:latin typeface="Cambria"/>
                <a:cs typeface="Cambria"/>
              </a:rPr>
              <a:t>e</a:t>
            </a:r>
            <a:r>
              <a:rPr dirty="0" sz="1000" spc="-45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75" b="1">
                <a:latin typeface="Cambria"/>
                <a:cs typeface="Cambria"/>
              </a:rPr>
              <a:t>re</a:t>
            </a:r>
            <a:r>
              <a:rPr dirty="0" sz="1000" spc="-45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ain,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RiceFarms</a:t>
            </a:r>
            <a:endParaRPr sz="1000">
              <a:latin typeface="Courier New"/>
              <a:cs typeface="Courier New"/>
            </a:endParaRPr>
          </a:p>
          <a:p>
            <a:pPr marL="295910">
              <a:lnSpc>
                <a:spcPts val="1200"/>
              </a:lnSpc>
            </a:pPr>
            <a:r>
              <a:rPr dirty="0" sz="1000" spc="-10">
                <a:latin typeface="Palatino Linotype"/>
                <a:cs typeface="Palatino Linotype"/>
              </a:rPr>
              <a:t>dataset.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21310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semremod.ml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spml(riceprod0,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listw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ricelw,</a:t>
            </a:r>
            <a:endParaRPr sz="800">
              <a:latin typeface="Courier New"/>
              <a:cs typeface="Courier New"/>
            </a:endParaRPr>
          </a:p>
          <a:p>
            <a:pPr marL="15360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"random",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FALSE,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spatial.error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"b")</a:t>
            </a:r>
            <a:endParaRPr sz="800">
              <a:latin typeface="Courier New"/>
              <a:cs typeface="Courier New"/>
            </a:endParaRPr>
          </a:p>
          <a:p>
            <a:pPr marL="32131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summary(semremod.ml)</a:t>
            </a:r>
            <a:endParaRPr sz="800">
              <a:latin typeface="Courier New"/>
              <a:cs typeface="Courier New"/>
            </a:endParaRPr>
          </a:p>
          <a:p>
            <a:pPr marL="32131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ML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with,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random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effects,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spatial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correlation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321310">
              <a:lnSpc>
                <a:spcPct val="100000"/>
              </a:lnSpc>
              <a:spcBef>
                <a:spcPts val="5"/>
              </a:spcBef>
            </a:pPr>
            <a:r>
              <a:rPr dirty="0" sz="800" spc="-10">
                <a:latin typeface="Courier New"/>
                <a:cs typeface="Courier New"/>
              </a:rPr>
              <a:t>Call:</a:t>
            </a:r>
            <a:endParaRPr sz="800">
              <a:latin typeface="Courier New"/>
              <a:cs typeface="Courier New"/>
            </a:endParaRPr>
          </a:p>
          <a:p>
            <a:pPr marL="563880" marR="359410" indent="-243204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spreml(formula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formula,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listw2mat(listw), </a:t>
            </a:r>
            <a:r>
              <a:rPr dirty="0" sz="800">
                <a:latin typeface="Courier New"/>
                <a:cs typeface="Courier New"/>
              </a:rPr>
              <a:t>w2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listw2mat(listw2),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errors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errors,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cl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cl)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321310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Residuals:</a:t>
            </a:r>
            <a:endParaRPr sz="800">
              <a:latin typeface="Courier New"/>
              <a:cs typeface="Courier New"/>
            </a:endParaRPr>
          </a:p>
          <a:p>
            <a:pPr algn="r" marR="2545080">
              <a:lnSpc>
                <a:spcPct val="100000"/>
              </a:lnSpc>
              <a:spcBef>
                <a:spcPts val="155"/>
              </a:spcBef>
              <a:tabLst>
                <a:tab pos="1943100" algn="l"/>
              </a:tabLst>
            </a:pPr>
            <a:r>
              <a:rPr dirty="0" sz="800">
                <a:latin typeface="Courier New"/>
                <a:cs typeface="Courier New"/>
              </a:rPr>
              <a:t>Min.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1st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Qu.</a:t>
            </a:r>
            <a:r>
              <a:rPr dirty="0" sz="800" spc="4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Median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3rd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Qu.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Max.</a:t>
            </a:r>
            <a:endParaRPr sz="800">
              <a:latin typeface="Courier New"/>
              <a:cs typeface="Courier New"/>
            </a:endParaRPr>
          </a:p>
          <a:p>
            <a:pPr algn="r" marR="254571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1.1858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0.2563</a:t>
            </a:r>
            <a:r>
              <a:rPr dirty="0" sz="800" spc="4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0.0119</a:t>
            </a:r>
            <a:r>
              <a:rPr dirty="0" sz="800" spc="4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0.2476</a:t>
            </a:r>
            <a:r>
              <a:rPr dirty="0" sz="800" spc="4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1.3683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algn="ctr" marR="3013710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variance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parameters:</a:t>
            </a:r>
            <a:endParaRPr sz="800">
              <a:latin typeface="Courier New"/>
              <a:cs typeface="Courier New"/>
            </a:endParaRPr>
          </a:p>
          <a:p>
            <a:pPr algn="ctr" marR="1920239">
              <a:lnSpc>
                <a:spcPct val="100000"/>
              </a:lnSpc>
              <a:spcBef>
                <a:spcPts val="165"/>
              </a:spcBef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</a:t>
            </a:r>
            <a:endParaRPr sz="800">
              <a:latin typeface="Courier New"/>
              <a:cs typeface="Courier New"/>
            </a:endParaRPr>
          </a:p>
          <a:p>
            <a:pPr algn="ctr" marR="1920239">
              <a:lnSpc>
                <a:spcPct val="100000"/>
              </a:lnSpc>
              <a:spcBef>
                <a:spcPts val="160"/>
              </a:spcBef>
              <a:tabLst>
                <a:tab pos="363855" algn="l"/>
                <a:tab pos="1031875" algn="l"/>
                <a:tab pos="1639570" algn="l"/>
              </a:tabLst>
            </a:pPr>
            <a:r>
              <a:rPr dirty="0" sz="800" spc="-25">
                <a:latin typeface="Courier New"/>
                <a:cs typeface="Courier New"/>
              </a:rPr>
              <a:t>phi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0.2955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0.0565</a:t>
            </a:r>
            <a:r>
              <a:rPr dirty="0" sz="800">
                <a:latin typeface="Courier New"/>
                <a:cs typeface="Courier New"/>
              </a:rPr>
              <a:t>	5.23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1.7e-</a:t>
            </a:r>
            <a:r>
              <a:rPr dirty="0" sz="800">
                <a:latin typeface="Courier New"/>
                <a:cs typeface="Courier New"/>
              </a:rPr>
              <a:t>07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67529" y="3786771"/>
            <a:ext cx="4985385" cy="993140"/>
          </a:xfrm>
          <a:custGeom>
            <a:avLst/>
            <a:gdLst/>
            <a:ahLst/>
            <a:cxnLst/>
            <a:rect l="l" t="t" r="r" b="b"/>
            <a:pathLst>
              <a:path w="4985385" h="993139">
                <a:moveTo>
                  <a:pt x="4985182" y="851992"/>
                </a:moveTo>
                <a:lnTo>
                  <a:pt x="0" y="851992"/>
                </a:lnTo>
                <a:lnTo>
                  <a:pt x="0" y="992695"/>
                </a:lnTo>
                <a:lnTo>
                  <a:pt x="4985182" y="992695"/>
                </a:lnTo>
                <a:lnTo>
                  <a:pt x="4985182" y="851992"/>
                </a:lnTo>
                <a:close/>
              </a:path>
              <a:path w="4985385" h="993139">
                <a:moveTo>
                  <a:pt x="4985182" y="710260"/>
                </a:moveTo>
                <a:lnTo>
                  <a:pt x="0" y="710260"/>
                </a:lnTo>
                <a:lnTo>
                  <a:pt x="0" y="850963"/>
                </a:lnTo>
                <a:lnTo>
                  <a:pt x="4985182" y="850963"/>
                </a:lnTo>
                <a:lnTo>
                  <a:pt x="4985182" y="710260"/>
                </a:lnTo>
                <a:close/>
              </a:path>
              <a:path w="4985385" h="993139">
                <a:moveTo>
                  <a:pt x="4985182" y="283349"/>
                </a:moveTo>
                <a:lnTo>
                  <a:pt x="0" y="283349"/>
                </a:lnTo>
                <a:lnTo>
                  <a:pt x="0" y="420281"/>
                </a:lnTo>
                <a:lnTo>
                  <a:pt x="0" y="424053"/>
                </a:lnTo>
                <a:lnTo>
                  <a:pt x="0" y="568642"/>
                </a:lnTo>
                <a:lnTo>
                  <a:pt x="0" y="572528"/>
                </a:lnTo>
                <a:lnTo>
                  <a:pt x="0" y="709345"/>
                </a:lnTo>
                <a:lnTo>
                  <a:pt x="4985182" y="709345"/>
                </a:lnTo>
                <a:lnTo>
                  <a:pt x="4985182" y="572528"/>
                </a:lnTo>
                <a:lnTo>
                  <a:pt x="4985182" y="568642"/>
                </a:lnTo>
                <a:lnTo>
                  <a:pt x="4985182" y="424053"/>
                </a:lnTo>
                <a:lnTo>
                  <a:pt x="4985182" y="420281"/>
                </a:lnTo>
                <a:lnTo>
                  <a:pt x="4985182" y="283349"/>
                </a:lnTo>
                <a:close/>
              </a:path>
              <a:path w="4985385" h="993139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99313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6" name="object 6" descr=""/>
          <p:cNvGraphicFramePr>
            <a:graphicFrameLocks noGrp="1"/>
          </p:cNvGraphicFramePr>
          <p:nvPr/>
        </p:nvGraphicFramePr>
        <p:xfrm>
          <a:off x="535710" y="3785624"/>
          <a:ext cx="3381375" cy="9925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30200"/>
                <a:gridCol w="637540"/>
                <a:gridCol w="576579"/>
                <a:gridCol w="607059"/>
                <a:gridCol w="455294"/>
                <a:gridCol w="772794"/>
              </a:tblGrid>
              <a:tr h="121920">
                <a:tc>
                  <a:txBody>
                    <a:bodyPr/>
                    <a:lstStyle/>
                    <a:p>
                      <a:pPr marL="56515">
                        <a:lnSpc>
                          <a:spcPts val="86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rho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86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0.7748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86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0.0271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90805">
                        <a:lnSpc>
                          <a:spcPts val="86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28.57</a:t>
                      </a:r>
                      <a:r>
                        <a:rPr dirty="0" sz="800" spc="20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45770">
                <a:tc grid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56515">
                        <a:lnSpc>
                          <a:spcPct val="10000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Coefficients: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90678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Estimate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Std.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Error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t-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value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Pr(&gt;|t|)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3175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41605">
                <a:tc gridSpan="2">
                  <a:txBody>
                    <a:bodyPr/>
                    <a:lstStyle/>
                    <a:p>
                      <a:pPr marL="5651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(Intercept)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5.6983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0.1797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31.70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587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2">
                  <a:txBody>
                    <a:bodyPr/>
                    <a:lstStyle/>
                    <a:p>
                      <a:pPr marL="5651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log(seed)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0.1520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0.0235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6.47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587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9.8e-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11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2">
                  <a:txBody>
                    <a:bodyPr/>
                    <a:lstStyle/>
                    <a:p>
                      <a:pPr marL="5651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log(totlabor)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0.2562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0.0272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9.42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587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7" name="object 7" descr=""/>
          <p:cNvSpPr/>
          <p:nvPr/>
        </p:nvSpPr>
        <p:spPr>
          <a:xfrm>
            <a:off x="567532" y="4780489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2" y="140703"/>
                </a:lnTo>
                <a:lnTo>
                  <a:pt x="4985192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1551935" y="4762359"/>
            <a:ext cx="38989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0.5757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219941" y="4762359"/>
            <a:ext cx="16656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58800" algn="l"/>
              </a:tabLst>
            </a:pPr>
            <a:r>
              <a:rPr dirty="0" sz="800" spc="-10">
                <a:latin typeface="Courier New"/>
                <a:cs typeface="Courier New"/>
              </a:rPr>
              <a:t>0.0275</a:t>
            </a:r>
            <a:r>
              <a:rPr dirty="0" sz="800">
                <a:latin typeface="Courier New"/>
                <a:cs typeface="Courier New"/>
              </a:rPr>
              <a:t>	20.96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567529" y="4922227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580087" y="4742091"/>
            <a:ext cx="875665" cy="45085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log(size)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--</a:t>
            </a:r>
            <a:r>
              <a:rPr dirty="0" sz="800" spc="-50">
                <a:latin typeface="Courier New"/>
                <a:cs typeface="Courier New"/>
              </a:rPr>
              <a:t>-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Signif.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codes: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567529" y="5205577"/>
            <a:ext cx="4985385" cy="2273300"/>
          </a:xfrm>
          <a:custGeom>
            <a:avLst/>
            <a:gdLst/>
            <a:ahLst/>
            <a:cxnLst/>
            <a:rect l="l" t="t" r="r" b="b"/>
            <a:pathLst>
              <a:path w="4985385" h="2273300">
                <a:moveTo>
                  <a:pt x="4985182" y="1983905"/>
                </a:moveTo>
                <a:lnTo>
                  <a:pt x="0" y="1983905"/>
                </a:lnTo>
                <a:lnTo>
                  <a:pt x="0" y="2120836"/>
                </a:lnTo>
                <a:lnTo>
                  <a:pt x="0" y="2124608"/>
                </a:lnTo>
                <a:lnTo>
                  <a:pt x="0" y="2273084"/>
                </a:lnTo>
                <a:lnTo>
                  <a:pt x="4985182" y="2273084"/>
                </a:lnTo>
                <a:lnTo>
                  <a:pt x="4985182" y="2124608"/>
                </a:lnTo>
                <a:lnTo>
                  <a:pt x="4985182" y="2120836"/>
                </a:lnTo>
                <a:lnTo>
                  <a:pt x="4985182" y="1983905"/>
                </a:lnTo>
                <a:close/>
              </a:path>
              <a:path w="4985385" h="2273300">
                <a:moveTo>
                  <a:pt x="4985182" y="1842287"/>
                </a:moveTo>
                <a:lnTo>
                  <a:pt x="0" y="1842287"/>
                </a:lnTo>
                <a:lnTo>
                  <a:pt x="0" y="1982990"/>
                </a:lnTo>
                <a:lnTo>
                  <a:pt x="4985182" y="1982990"/>
                </a:lnTo>
                <a:lnTo>
                  <a:pt x="4985182" y="1842287"/>
                </a:lnTo>
                <a:close/>
              </a:path>
              <a:path w="4985385" h="2273300">
                <a:moveTo>
                  <a:pt x="4985182" y="1700555"/>
                </a:moveTo>
                <a:lnTo>
                  <a:pt x="0" y="1700555"/>
                </a:lnTo>
                <a:lnTo>
                  <a:pt x="0" y="1841258"/>
                </a:lnTo>
                <a:lnTo>
                  <a:pt x="4985182" y="1841258"/>
                </a:lnTo>
                <a:lnTo>
                  <a:pt x="4985182" y="1700555"/>
                </a:lnTo>
                <a:close/>
              </a:path>
              <a:path w="4985385" h="2273300">
                <a:moveTo>
                  <a:pt x="4985182" y="1558823"/>
                </a:moveTo>
                <a:lnTo>
                  <a:pt x="0" y="1558823"/>
                </a:lnTo>
                <a:lnTo>
                  <a:pt x="0" y="1699526"/>
                </a:lnTo>
                <a:lnTo>
                  <a:pt x="4985182" y="1699526"/>
                </a:lnTo>
                <a:lnTo>
                  <a:pt x="4985182" y="1558823"/>
                </a:lnTo>
                <a:close/>
              </a:path>
              <a:path w="4985385" h="2273300">
                <a:moveTo>
                  <a:pt x="4985182" y="1417091"/>
                </a:moveTo>
                <a:lnTo>
                  <a:pt x="0" y="1417091"/>
                </a:lnTo>
                <a:lnTo>
                  <a:pt x="0" y="1557794"/>
                </a:lnTo>
                <a:lnTo>
                  <a:pt x="4985182" y="1557794"/>
                </a:lnTo>
                <a:lnTo>
                  <a:pt x="4985182" y="1417091"/>
                </a:lnTo>
                <a:close/>
              </a:path>
              <a:path w="4985385" h="2273300">
                <a:moveTo>
                  <a:pt x="4985182" y="1275359"/>
                </a:moveTo>
                <a:lnTo>
                  <a:pt x="0" y="1275359"/>
                </a:lnTo>
                <a:lnTo>
                  <a:pt x="0" y="1416062"/>
                </a:lnTo>
                <a:lnTo>
                  <a:pt x="4985182" y="1416062"/>
                </a:lnTo>
                <a:lnTo>
                  <a:pt x="4985182" y="1275359"/>
                </a:lnTo>
                <a:close/>
              </a:path>
              <a:path w="4985385" h="2273300">
                <a:moveTo>
                  <a:pt x="4985182" y="1133741"/>
                </a:moveTo>
                <a:lnTo>
                  <a:pt x="0" y="1133741"/>
                </a:lnTo>
                <a:lnTo>
                  <a:pt x="0" y="1274445"/>
                </a:lnTo>
                <a:lnTo>
                  <a:pt x="4985182" y="1274445"/>
                </a:lnTo>
                <a:lnTo>
                  <a:pt x="4985182" y="1133741"/>
                </a:lnTo>
                <a:close/>
              </a:path>
              <a:path w="4985385" h="2273300">
                <a:moveTo>
                  <a:pt x="4985182" y="992009"/>
                </a:moveTo>
                <a:lnTo>
                  <a:pt x="0" y="992009"/>
                </a:lnTo>
                <a:lnTo>
                  <a:pt x="0" y="1132713"/>
                </a:lnTo>
                <a:lnTo>
                  <a:pt x="4985182" y="1132713"/>
                </a:lnTo>
                <a:lnTo>
                  <a:pt x="4985182" y="992009"/>
                </a:lnTo>
                <a:close/>
              </a:path>
              <a:path w="4985385" h="2273300">
                <a:moveTo>
                  <a:pt x="4985182" y="850277"/>
                </a:moveTo>
                <a:lnTo>
                  <a:pt x="0" y="850277"/>
                </a:lnTo>
                <a:lnTo>
                  <a:pt x="0" y="990981"/>
                </a:lnTo>
                <a:lnTo>
                  <a:pt x="4985182" y="990981"/>
                </a:lnTo>
                <a:lnTo>
                  <a:pt x="4985182" y="850277"/>
                </a:lnTo>
                <a:close/>
              </a:path>
              <a:path w="4985385" h="2273300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2273300">
                <a:moveTo>
                  <a:pt x="4985182" y="566928"/>
                </a:moveTo>
                <a:lnTo>
                  <a:pt x="0" y="566928"/>
                </a:lnTo>
                <a:lnTo>
                  <a:pt x="0" y="707631"/>
                </a:lnTo>
                <a:lnTo>
                  <a:pt x="4985182" y="707631"/>
                </a:lnTo>
                <a:lnTo>
                  <a:pt x="4985182" y="566928"/>
                </a:lnTo>
                <a:close/>
              </a:path>
              <a:path w="4985385" h="2273300">
                <a:moveTo>
                  <a:pt x="4985182" y="425196"/>
                </a:moveTo>
                <a:lnTo>
                  <a:pt x="0" y="425196"/>
                </a:lnTo>
                <a:lnTo>
                  <a:pt x="0" y="565899"/>
                </a:lnTo>
                <a:lnTo>
                  <a:pt x="4985182" y="565899"/>
                </a:lnTo>
                <a:lnTo>
                  <a:pt x="4985182" y="425196"/>
                </a:lnTo>
                <a:close/>
              </a:path>
              <a:path w="4985385" h="2273300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2273300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27330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580087" y="5167401"/>
            <a:ext cx="4580255" cy="229425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>
                <a:latin typeface="Courier New"/>
                <a:cs typeface="Courier New"/>
              </a:rPr>
              <a:t>0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0.05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'.'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1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sem2remod.ml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spml(riceprod0,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listw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ricelw,</a:t>
            </a:r>
            <a:endParaRPr sz="800">
              <a:latin typeface="Courier New"/>
              <a:cs typeface="Courier New"/>
            </a:endParaRPr>
          </a:p>
          <a:p>
            <a:pPr marL="12700" marR="125730" indent="1214120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"random",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FALSE,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spatial.error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"kkp") summary(sem2remod.ml)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ML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with,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spatial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(KKP),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spatial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correlation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Call:</a:t>
            </a:r>
            <a:endParaRPr sz="800">
              <a:latin typeface="Courier New"/>
              <a:cs typeface="Courier New"/>
            </a:endParaRPr>
          </a:p>
          <a:p>
            <a:pPr marL="255270" marR="5080" indent="-243204">
              <a:lnSpc>
                <a:spcPct val="116300"/>
              </a:lnSpc>
            </a:pPr>
            <a:r>
              <a:rPr dirty="0" sz="800" spc="-10">
                <a:latin typeface="Courier New"/>
                <a:cs typeface="Courier New"/>
              </a:rPr>
              <a:t>spreml(formula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formula,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listw2mat(listw), </a:t>
            </a:r>
            <a:r>
              <a:rPr dirty="0" sz="800">
                <a:latin typeface="Courier New"/>
                <a:cs typeface="Courier New"/>
              </a:rPr>
              <a:t>w2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listw2mat(listw2),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errors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errors,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cl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cl)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Residuals:</a:t>
            </a:r>
            <a:endParaRPr sz="800">
              <a:latin typeface="Courier New"/>
              <a:cs typeface="Courier New"/>
            </a:endParaRPr>
          </a:p>
          <a:p>
            <a:pPr algn="r" marR="2190750">
              <a:lnSpc>
                <a:spcPct val="100000"/>
              </a:lnSpc>
              <a:spcBef>
                <a:spcPts val="155"/>
              </a:spcBef>
              <a:tabLst>
                <a:tab pos="1943100" algn="l"/>
              </a:tabLst>
            </a:pPr>
            <a:r>
              <a:rPr dirty="0" sz="800">
                <a:latin typeface="Courier New"/>
                <a:cs typeface="Courier New"/>
              </a:rPr>
              <a:t>Min.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1st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Qu.</a:t>
            </a:r>
            <a:r>
              <a:rPr dirty="0" sz="800" spc="4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Median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3rd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Qu.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Max.</a:t>
            </a:r>
            <a:endParaRPr sz="800">
              <a:latin typeface="Courier New"/>
              <a:cs typeface="Courier New"/>
            </a:endParaRPr>
          </a:p>
          <a:p>
            <a:pPr algn="r" marR="219075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1.1855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0.2563</a:t>
            </a:r>
            <a:r>
              <a:rPr dirty="0" sz="800" spc="4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0.0119</a:t>
            </a:r>
            <a:r>
              <a:rPr dirty="0" sz="800" spc="4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0.2478</a:t>
            </a:r>
            <a:r>
              <a:rPr dirty="0" sz="800" spc="4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1.3703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variance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parameters:</a:t>
            </a:r>
            <a:endParaRPr sz="800">
              <a:latin typeface="Courier New"/>
              <a:cs typeface="Courier New"/>
            </a:endParaRPr>
          </a:p>
          <a:p>
            <a:pPr marL="255270">
              <a:lnSpc>
                <a:spcPct val="100000"/>
              </a:lnSpc>
              <a:spcBef>
                <a:spcPts val="165"/>
              </a:spcBef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567529" y="7474775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5" name="object 15" descr=""/>
          <p:cNvGraphicFramePr>
            <a:graphicFrameLocks noGrp="1"/>
          </p:cNvGraphicFramePr>
          <p:nvPr/>
        </p:nvGraphicFramePr>
        <p:xfrm>
          <a:off x="548337" y="7493226"/>
          <a:ext cx="2761615" cy="2438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17500"/>
                <a:gridCol w="607060"/>
                <a:gridCol w="637540"/>
                <a:gridCol w="455294"/>
                <a:gridCol w="742315"/>
              </a:tblGrid>
              <a:tr h="121920">
                <a:tc>
                  <a:txBody>
                    <a:bodyPr/>
                    <a:lstStyle/>
                    <a:p>
                      <a:pPr marL="44450">
                        <a:lnSpc>
                          <a:spcPts val="77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phi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0.2959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0.0569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77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5.2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36830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07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21920">
                <a:tc>
                  <a:txBody>
                    <a:bodyPr/>
                    <a:lstStyle/>
                    <a:p>
                      <a:pPr marL="44450">
                        <a:lnSpc>
                          <a:spcPts val="86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rho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86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0.7686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86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0.0277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860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27.8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36830">
                        <a:lnSpc>
                          <a:spcPts val="86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&lt;2e-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16" name="object 16" descr=""/>
          <p:cNvSpPr/>
          <p:nvPr/>
        </p:nvSpPr>
        <p:spPr>
          <a:xfrm>
            <a:off x="567532" y="7758118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2" y="140703"/>
                </a:lnTo>
                <a:lnTo>
                  <a:pt x="4985192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931153" y="607782"/>
            <a:ext cx="8813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Spatial Panels</a:t>
            </a:r>
            <a:r>
              <a:rPr dirty="0" sz="800" spc="26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267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581479" y="919219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69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594154" y="901076"/>
            <a:ext cx="8147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581479" y="1056030"/>
            <a:ext cx="4985385" cy="289560"/>
          </a:xfrm>
          <a:custGeom>
            <a:avLst/>
            <a:gdLst/>
            <a:ahLst/>
            <a:cxnLst/>
            <a:rect l="l" t="t" r="r" b="b"/>
            <a:pathLst>
              <a:path w="4985385" h="289559">
                <a:moveTo>
                  <a:pt x="4985182" y="0"/>
                </a:moveTo>
                <a:lnTo>
                  <a:pt x="0" y="0"/>
                </a:lnTo>
                <a:lnTo>
                  <a:pt x="0" y="148361"/>
                </a:lnTo>
                <a:lnTo>
                  <a:pt x="0" y="152247"/>
                </a:lnTo>
                <a:lnTo>
                  <a:pt x="0" y="289064"/>
                </a:lnTo>
                <a:lnTo>
                  <a:pt x="4985182" y="289064"/>
                </a:lnTo>
                <a:lnTo>
                  <a:pt x="4985182" y="152247"/>
                </a:lnTo>
                <a:lnTo>
                  <a:pt x="4985182" y="148361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594154" y="1186254"/>
            <a:ext cx="6934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(Intercept)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444317" y="1022883"/>
            <a:ext cx="2454910" cy="3105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985" marR="5080" indent="-121920">
              <a:lnSpc>
                <a:spcPct val="116799"/>
              </a:lnSpc>
              <a:spcBef>
                <a:spcPts val="100"/>
              </a:spcBef>
              <a:tabLst>
                <a:tab pos="802005" algn="l"/>
                <a:tab pos="1348740" algn="l"/>
              </a:tabLst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 5.6986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0.1864</a:t>
            </a:r>
            <a:r>
              <a:rPr dirty="0" sz="800">
                <a:latin typeface="Courier New"/>
                <a:cs typeface="Courier New"/>
              </a:rPr>
              <a:t>	30.57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581479" y="1346136"/>
            <a:ext cx="4985385" cy="849630"/>
          </a:xfrm>
          <a:custGeom>
            <a:avLst/>
            <a:gdLst/>
            <a:ahLst/>
            <a:cxnLst/>
            <a:rect l="l" t="t" r="r" b="b"/>
            <a:pathLst>
              <a:path w="4985385" h="849630">
                <a:moveTo>
                  <a:pt x="4985182" y="708533"/>
                </a:moveTo>
                <a:lnTo>
                  <a:pt x="0" y="708533"/>
                </a:lnTo>
                <a:lnTo>
                  <a:pt x="0" y="849236"/>
                </a:lnTo>
                <a:lnTo>
                  <a:pt x="4985182" y="849236"/>
                </a:lnTo>
                <a:lnTo>
                  <a:pt x="4985182" y="708533"/>
                </a:lnTo>
                <a:close/>
              </a:path>
              <a:path w="4985385" h="849630">
                <a:moveTo>
                  <a:pt x="4985182" y="566801"/>
                </a:moveTo>
                <a:lnTo>
                  <a:pt x="0" y="566801"/>
                </a:lnTo>
                <a:lnTo>
                  <a:pt x="0" y="707504"/>
                </a:lnTo>
                <a:lnTo>
                  <a:pt x="4985182" y="707504"/>
                </a:lnTo>
                <a:lnTo>
                  <a:pt x="4985182" y="566801"/>
                </a:lnTo>
                <a:close/>
              </a:path>
              <a:path w="4985385" h="849630">
                <a:moveTo>
                  <a:pt x="4985182" y="425069"/>
                </a:moveTo>
                <a:lnTo>
                  <a:pt x="0" y="425069"/>
                </a:lnTo>
                <a:lnTo>
                  <a:pt x="0" y="565772"/>
                </a:lnTo>
                <a:lnTo>
                  <a:pt x="4985182" y="565772"/>
                </a:lnTo>
                <a:lnTo>
                  <a:pt x="4985182" y="425069"/>
                </a:lnTo>
                <a:close/>
              </a:path>
              <a:path w="4985385" h="849630">
                <a:moveTo>
                  <a:pt x="4985182" y="283337"/>
                </a:moveTo>
                <a:lnTo>
                  <a:pt x="0" y="283337"/>
                </a:lnTo>
                <a:lnTo>
                  <a:pt x="0" y="424040"/>
                </a:lnTo>
                <a:lnTo>
                  <a:pt x="4985182" y="424040"/>
                </a:lnTo>
                <a:lnTo>
                  <a:pt x="4985182" y="283337"/>
                </a:lnTo>
                <a:close/>
              </a:path>
              <a:path w="4985385" h="849630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84963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81479" y="1344977"/>
          <a:ext cx="3346450" cy="8496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5990"/>
                <a:gridCol w="576579"/>
                <a:gridCol w="607059"/>
                <a:gridCol w="464819"/>
                <a:gridCol w="760094"/>
              </a:tblGrid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log(seed)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0.1518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0.0236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6.44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1.2e-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10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log(totlabor)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0.2564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0.0273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9.41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log(size)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0.5763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0.0275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20.94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283210">
                <a:tc gridSpan="4">
                  <a:txBody>
                    <a:bodyPr/>
                    <a:lstStyle/>
                    <a:p>
                      <a:pPr marL="24765" marR="317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'***'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'**'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'*'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'.'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0.1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'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6032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508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11" name="object 11" descr=""/>
          <p:cNvSpPr txBox="1"/>
          <p:nvPr/>
        </p:nvSpPr>
        <p:spPr>
          <a:xfrm>
            <a:off x="568779" y="2380644"/>
            <a:ext cx="4961255" cy="33661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differences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minimal.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Random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signiﬁcant,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albeit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weak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magnitude;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while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accordance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original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work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Druska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Horrace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(2004),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very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strong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 </a:t>
            </a:r>
            <a:r>
              <a:rPr dirty="0" sz="1000" spc="-20">
                <a:latin typeface="Palatino Linotype"/>
                <a:cs typeface="Palatino Linotype"/>
              </a:rPr>
              <a:t>correlation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detected.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limited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importance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70" b="1">
                <a:latin typeface="Cambria"/>
                <a:cs typeface="Cambria"/>
              </a:rPr>
              <a:t>re</a:t>
            </a:r>
            <a:r>
              <a:rPr dirty="0" sz="1000" spc="4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component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makes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distinction </a:t>
            </a: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speciﬁcations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scarcely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relevant.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9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900" b="1">
                <a:latin typeface="Calibri"/>
                <a:cs typeface="Calibri"/>
              </a:rPr>
              <a:t>10.3.3.3</a:t>
            </a:r>
            <a:r>
              <a:rPr dirty="0" sz="900" spc="295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Generalized Moments </a:t>
            </a:r>
            <a:r>
              <a:rPr dirty="0" sz="900" spc="-10" b="1">
                <a:latin typeface="Calibri"/>
                <a:cs typeface="Calibri"/>
              </a:rPr>
              <a:t>Estimation</a:t>
            </a:r>
            <a:endParaRPr sz="900">
              <a:latin typeface="Calibri"/>
              <a:cs typeface="Calibri"/>
            </a:endParaRPr>
          </a:p>
          <a:p>
            <a:pPr algn="just" marL="12700" marR="5080" indent="-635">
              <a:lnSpc>
                <a:spcPct val="100000"/>
              </a:lnSpc>
              <a:spcBef>
                <a:spcPts val="1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ensity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200" b="1">
                <a:latin typeface="Cambria"/>
                <a:cs typeface="Cambria"/>
              </a:rPr>
              <a:t>l</a:t>
            </a:r>
            <a:r>
              <a:rPr dirty="0" sz="1000" spc="-1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pler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mina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optim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long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imiting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pra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nd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we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pra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al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xi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-30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-3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50">
                <a:latin typeface="Palatino Linotype"/>
                <a:cs typeface="Palatino Linotype"/>
              </a:rPr>
              <a:t>diﬃ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lty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aining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sult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ility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blems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j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1999,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k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2000).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8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80">
                <a:latin typeface="Palatino Linotype"/>
                <a:cs typeface="Palatino Linotype"/>
              </a:rPr>
              <a:t>a</a:t>
            </a:r>
            <a:r>
              <a:rPr dirty="0" sz="1000" spc="-80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xt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200" b="1">
                <a:latin typeface="Cambria"/>
                <a:cs typeface="Cambria"/>
              </a:rPr>
              <a:t>l</a:t>
            </a:r>
            <a:r>
              <a:rPr dirty="0" sz="1000" spc="-60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ai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ility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85" b="1">
                <a:latin typeface="Cambria"/>
                <a:cs typeface="Cambria"/>
              </a:rPr>
              <a:t>g</a:t>
            </a:r>
            <a:r>
              <a:rPr dirty="0" sz="1000" spc="55" b="1">
                <a:latin typeface="Cambria"/>
                <a:cs typeface="Cambria"/>
              </a:rPr>
              <a:t>i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-50" b="1">
                <a:latin typeface="Cambria"/>
                <a:cs typeface="Cambria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oug</a:t>
            </a:r>
            <a:r>
              <a:rPr dirty="0" sz="1000" spc="-60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blems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ver </a:t>
            </a:r>
            <a:r>
              <a:rPr dirty="0" sz="1000" spc="-15">
                <a:latin typeface="Palatino Linotype"/>
                <a:cs typeface="Palatino Linotype"/>
              </a:rPr>
              <a:t>inc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k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2000).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200"/>
              </a:lnSpc>
            </a:pP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lo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ive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tr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j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 spc="-35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ha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(1999)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eneral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h,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spi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p-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ui</a:t>
            </a:r>
            <a:r>
              <a:rPr dirty="0" sz="1000" spc="-6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200" b="1">
                <a:latin typeface="Cambria"/>
                <a:cs typeface="Cambria"/>
              </a:rPr>
              <a:t>l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under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mality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tive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;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ionall</a:t>
            </a:r>
            <a:r>
              <a:rPr dirty="0" sz="1000" spc="-11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14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qui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ina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35"/>
              </a:lnSpc>
            </a:pPr>
            <a:r>
              <a:rPr dirty="0" sz="1000" spc="270">
                <a:latin typeface="Palatino Linotype"/>
                <a:cs typeface="Palatino Linotype"/>
              </a:rPr>
              <a:t>h</a:t>
            </a:r>
            <a:r>
              <a:rPr dirty="0" sz="1000" spc="225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8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ss</a:t>
            </a:r>
            <a:r>
              <a:rPr dirty="0" sz="1000" spc="35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85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k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2000)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endParaRPr sz="1000">
              <a:latin typeface="Palatino Linotype"/>
              <a:cs typeface="Palatino Linotype"/>
            </a:endParaRPr>
          </a:p>
          <a:p>
            <a:pPr algn="just" marL="12700">
              <a:lnSpc>
                <a:spcPts val="1200"/>
              </a:lnSpc>
            </a:pPr>
            <a:r>
              <a:rPr dirty="0" sz="1000" spc="-40">
                <a:latin typeface="Palatino Linotype"/>
                <a:cs typeface="Palatino Linotype"/>
              </a:rPr>
              <a:t>based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20">
                <a:latin typeface="Palatino Linotype"/>
                <a:cs typeface="Palatino Linotype"/>
              </a:rPr>
              <a:t> three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moments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term: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916744" y="6018260"/>
            <a:ext cx="977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5" i="1">
                <a:latin typeface="Palatino Linotype"/>
                <a:cs typeface="Palatino Linotype"/>
              </a:rPr>
              <a:t>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987934" y="5807836"/>
            <a:ext cx="13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805" i="1">
                <a:latin typeface="Meiryo"/>
                <a:cs typeface="Meiryo"/>
              </a:rPr>
              <a:t>⎡</a:t>
            </a:r>
            <a:r>
              <a:rPr dirty="0" baseline="-52777" sz="1500" spc="-1207" i="1">
                <a:latin typeface="Meiryo"/>
                <a:cs typeface="Meiryo"/>
              </a:rPr>
              <a:t>⎢</a:t>
            </a:r>
            <a:endParaRPr baseline="-52777" sz="1500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013334" y="615896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⎢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013334" y="624584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⎣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280297" y="5899686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254897" y="5737059"/>
            <a:ext cx="3403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sz="6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sz="650" spc="65">
                <a:latin typeface="Palatino Linotype"/>
                <a:cs typeface="Palatino Linotype"/>
              </a:rPr>
              <a:t> </a:t>
            </a:r>
            <a:r>
              <a:rPr dirty="0" baseline="-27777" sz="1500" spc="-615" i="1">
                <a:latin typeface="Meiryo"/>
                <a:cs typeface="Meiryo"/>
              </a:rPr>
              <a:t/>
            </a:r>
            <a:r>
              <a:rPr dirty="0" baseline="-12820" sz="975" spc="-615" i="1">
                <a:latin typeface="Meiryo"/>
                <a:cs typeface="Meiryo"/>
              </a:rPr>
              <a:t>⊤</a:t>
            </a:r>
            <a:r>
              <a:rPr dirty="0" baseline="-27777" sz="1500" spc="-615" i="1">
                <a:latin typeface="Meiryo"/>
                <a:cs typeface="Meiryo"/>
              </a:rPr>
              <a:t/>
            </a:r>
            <a:endParaRPr baseline="-27777" sz="1500">
              <a:latin typeface="Meiryo"/>
              <a:cs typeface="Meiryo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1125204" y="6120777"/>
            <a:ext cx="70485" cy="0"/>
          </a:xfrm>
          <a:custGeom>
            <a:avLst/>
            <a:gdLst/>
            <a:ahLst/>
            <a:cxnLst/>
            <a:rect l="l" t="t" r="r" b="b"/>
            <a:pathLst>
              <a:path w="70484" h="0">
                <a:moveTo>
                  <a:pt x="0" y="0"/>
                </a:moveTo>
                <a:lnTo>
                  <a:pt x="7018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1112504" y="6115141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1225217" y="6336347"/>
            <a:ext cx="70485" cy="0"/>
          </a:xfrm>
          <a:custGeom>
            <a:avLst/>
            <a:gdLst/>
            <a:ahLst/>
            <a:cxnLst/>
            <a:rect l="l" t="t" r="r" b="b"/>
            <a:pathLst>
              <a:path w="70484" h="0">
                <a:moveTo>
                  <a:pt x="0" y="0"/>
                </a:moveTo>
                <a:lnTo>
                  <a:pt x="7018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1212517" y="6330596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200833" y="6228784"/>
            <a:ext cx="4622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42735" sz="975">
                <a:latin typeface="Palatino Linotype"/>
                <a:cs typeface="Palatino Linotype"/>
              </a:rPr>
              <a:t>1</a:t>
            </a:r>
            <a:r>
              <a:rPr dirty="0" baseline="42735" sz="975" spc="97">
                <a:latin typeface="Palatino Linotype"/>
                <a:cs typeface="Palatino Linotype"/>
              </a:rPr>
              <a:t> 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baseline="29914" sz="975" spc="-97" i="1">
                <a:latin typeface="Meiryo"/>
                <a:cs typeface="Meiryo"/>
              </a:rPr>
              <a:t>⊤</a:t>
            </a:r>
            <a:r>
              <a:rPr dirty="0" sz="1000" spc="135" i="1">
                <a:latin typeface="Palatino Linotype"/>
                <a:cs typeface="Palatino Linotype"/>
              </a:rPr>
              <a:t>W</a:t>
            </a:r>
            <a:r>
              <a:rPr dirty="0" sz="1000" spc="-42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744240" y="6158954"/>
            <a:ext cx="2965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6060" algn="l"/>
              </a:tabLst>
            </a:pPr>
            <a:r>
              <a:rPr dirty="0" sz="1000" spc="-610" i="1">
                <a:latin typeface="Meiryo"/>
                <a:cs typeface="Meiryo"/>
              </a:rPr>
              <a:t>⎥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610" i="1">
                <a:latin typeface="Meiryo"/>
                <a:cs typeface="Meiryo"/>
              </a:rPr>
              <a:t>⎢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432670" y="5811102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693440" y="5814367"/>
            <a:ext cx="12655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95"/>
              </a:spcBef>
              <a:tabLst>
                <a:tab pos="276860" algn="l"/>
                <a:tab pos="677545" algn="l"/>
                <a:tab pos="1144270" algn="l"/>
              </a:tabLst>
            </a:pPr>
            <a:r>
              <a:rPr dirty="0" baseline="2777" sz="1500" spc="-1207" i="1">
                <a:latin typeface="Meiryo"/>
                <a:cs typeface="Meiryo"/>
              </a:rPr>
              <a:t>⎤</a:t>
            </a:r>
            <a:r>
              <a:rPr dirty="0" baseline="-50000" sz="1500" spc="-1207" i="1">
                <a:latin typeface="Meiryo"/>
                <a:cs typeface="Meiryo"/>
              </a:rPr>
              <a:t>⎥</a:t>
            </a:r>
            <a:r>
              <a:rPr dirty="0" baseline="-50000" sz="1500" i="1">
                <a:latin typeface="Meiryo"/>
                <a:cs typeface="Meiryo"/>
              </a:rPr>
              <a:t>	</a:t>
            </a:r>
            <a:r>
              <a:rPr dirty="0" baseline="2777" sz="1500" spc="-1207" i="1">
                <a:latin typeface="Meiryo"/>
                <a:cs typeface="Meiryo"/>
              </a:rPr>
              <a:t>⎡</a:t>
            </a:r>
            <a:r>
              <a:rPr dirty="0" baseline="-50000" sz="1500" spc="-1207" i="1">
                <a:latin typeface="Meiryo"/>
                <a:cs typeface="Meiryo"/>
              </a:rPr>
              <a:t>⎢</a:t>
            </a:r>
            <a:r>
              <a:rPr dirty="0" baseline="-50000" sz="1500" i="1">
                <a:latin typeface="Meiryo"/>
                <a:cs typeface="Meiryo"/>
              </a:rPr>
              <a:t>	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baseline="2777" sz="1500" spc="-1207" i="1">
                <a:latin typeface="Meiryo"/>
                <a:cs typeface="Meiryo"/>
              </a:rPr>
              <a:t>⎤</a:t>
            </a:r>
            <a:r>
              <a:rPr dirty="0" baseline="-50000" sz="1500" spc="-1207" i="1">
                <a:latin typeface="Meiryo"/>
                <a:cs typeface="Meiryo"/>
              </a:rPr>
              <a:t>⎥</a:t>
            </a:r>
            <a:endParaRPr baseline="-50000" sz="1500">
              <a:latin typeface="Meiryo"/>
              <a:cs typeface="Meiryo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2193452" y="6120777"/>
            <a:ext cx="70485" cy="0"/>
          </a:xfrm>
          <a:custGeom>
            <a:avLst/>
            <a:gdLst/>
            <a:ahLst/>
            <a:cxnLst/>
            <a:rect l="l" t="t" r="r" b="b"/>
            <a:pathLst>
              <a:path w="70485" h="0">
                <a:moveTo>
                  <a:pt x="0" y="0"/>
                </a:moveTo>
                <a:lnTo>
                  <a:pt x="7018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2180752" y="6115141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088006" y="6018261"/>
            <a:ext cx="178688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baseline="42735" sz="975">
                <a:latin typeface="Palatino Linotype"/>
                <a:cs typeface="Palatino Linotype"/>
              </a:rPr>
              <a:t>1</a:t>
            </a:r>
            <a:r>
              <a:rPr dirty="0" baseline="42735" sz="975" spc="7">
                <a:latin typeface="Palatino Linotype"/>
                <a:cs typeface="Palatino Linotype"/>
              </a:rPr>
              <a:t> </a:t>
            </a:r>
            <a:r>
              <a:rPr dirty="0" baseline="2777" sz="1500" spc="-644" i="1">
                <a:latin typeface="Meiryo"/>
                <a:cs typeface="Meiryo"/>
              </a:rPr>
              <a:t/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baseline="2777" sz="1500" spc="202" i="1">
                <a:latin typeface="Palatino Linotype"/>
                <a:cs typeface="Palatino Linotype"/>
              </a:rPr>
              <a:t>W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baseline="2777" sz="1500" spc="202" i="1">
                <a:latin typeface="Palatino Linotype"/>
                <a:cs typeface="Palatino Linotype"/>
              </a:rPr>
              <a:t>W</a:t>
            </a:r>
            <a:r>
              <a:rPr dirty="0" baseline="2777" sz="1500" spc="-644" i="1">
                <a:latin typeface="Meiryo"/>
                <a:cs typeface="Meiryo"/>
              </a:rPr>
              <a:t/>
            </a:r>
            <a:r>
              <a:rPr dirty="0" baseline="2777" sz="1500" spc="81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4">
                <a:latin typeface="Cambria"/>
                <a:cs typeface="Cambria"/>
              </a:rPr>
              <a:t>  </a:t>
            </a:r>
            <a:r>
              <a:rPr dirty="0" baseline="2777" sz="1500" spc="-322" i="1">
                <a:latin typeface="Meiryo"/>
                <a:cs typeface="Meiryo"/>
              </a:rPr>
              <a:t/>
            </a:r>
            <a:r>
              <a:rPr dirty="0" baseline="34188" sz="975" spc="-322">
                <a:latin typeface="Palatino Linotype"/>
                <a:cs typeface="Palatino Linotype"/>
              </a:rPr>
              <a:t>2</a:t>
            </a:r>
            <a:r>
              <a:rPr dirty="0" baseline="34188" sz="975" spc="172">
                <a:latin typeface="Palatino Linotype"/>
                <a:cs typeface="Palatino Linotype"/>
              </a:rPr>
              <a:t> </a:t>
            </a:r>
            <a:r>
              <a:rPr dirty="0" baseline="42735" sz="975">
                <a:latin typeface="Palatino Linotype"/>
                <a:cs typeface="Palatino Linotype"/>
              </a:rPr>
              <a:t>1</a:t>
            </a:r>
            <a:r>
              <a:rPr dirty="0" baseline="42735" sz="975" spc="67">
                <a:latin typeface="Palatino Linotype"/>
                <a:cs typeface="Palatino Linotype"/>
              </a:rPr>
              <a:t> </a:t>
            </a:r>
            <a:r>
              <a:rPr dirty="0" baseline="2777" sz="1500" spc="-30">
                <a:latin typeface="Palatino Linotype"/>
                <a:cs typeface="Palatino Linotype"/>
              </a:rPr>
              <a:t>tr</a:t>
            </a:r>
            <a:r>
              <a:rPr dirty="0" baseline="2777" sz="1500" spc="-30">
                <a:latin typeface="Cambria"/>
                <a:cs typeface="Cambria"/>
              </a:rPr>
              <a:t>(</a:t>
            </a:r>
            <a:r>
              <a:rPr dirty="0" baseline="2777" sz="1500" spc="-30" i="1">
                <a:latin typeface="Palatino Linotype"/>
                <a:cs typeface="Palatino Linotype"/>
              </a:rPr>
              <a:t>W</a:t>
            </a:r>
            <a:r>
              <a:rPr dirty="0" baseline="2777" sz="1500" spc="-30" i="1">
                <a:latin typeface="Meiryo"/>
                <a:cs typeface="Meiryo"/>
              </a:rPr>
              <a:t>⊤</a:t>
            </a:r>
            <a:r>
              <a:rPr dirty="0" baseline="2777" sz="1500" spc="-30" i="1">
                <a:latin typeface="Palatino Linotype"/>
                <a:cs typeface="Palatino Linotype"/>
              </a:rPr>
              <a:t>W</a:t>
            </a:r>
            <a:r>
              <a:rPr dirty="0" baseline="2777" sz="1500" spc="-202" i="1">
                <a:latin typeface="Palatino Linotype"/>
                <a:cs typeface="Palatino Linotype"/>
              </a:rPr>
              <a:t> </a:t>
            </a:r>
            <a:r>
              <a:rPr dirty="0" baseline="2777" sz="1500" spc="-75">
                <a:latin typeface="Cambria"/>
                <a:cs typeface="Cambria"/>
              </a:rPr>
              <a:t>)</a:t>
            </a:r>
            <a:endParaRPr baseline="2777" sz="1500">
              <a:latin typeface="Cambria"/>
              <a:cs typeface="Cambria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388431" y="6219525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825285" y="615894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⎥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744240" y="6245825"/>
            <a:ext cx="11639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6060" algn="l"/>
                <a:tab pos="1093470" algn="l"/>
              </a:tabLst>
            </a:pPr>
            <a:r>
              <a:rPr dirty="0" sz="1000" spc="-610" i="1">
                <a:latin typeface="Meiryo"/>
                <a:cs typeface="Meiryo"/>
              </a:rPr>
              <a:t>⎦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610" i="1">
                <a:latin typeface="Meiryo"/>
                <a:cs typeface="Meiryo"/>
              </a:rPr>
              <a:t>⎣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610" i="1">
                <a:latin typeface="Meiryo"/>
                <a:cs typeface="Meiryo"/>
              </a:rPr>
              <a:t>⎦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137904" y="6018250"/>
            <a:ext cx="391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(10.11)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568784" y="6463096"/>
            <a:ext cx="4960620" cy="13919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0650">
              <a:lnSpc>
                <a:spcPts val="12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estimation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strategy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based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idea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estimating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spatial </a:t>
            </a:r>
            <a:r>
              <a:rPr dirty="0" sz="1000" spc="-50">
                <a:latin typeface="Palatino Linotype"/>
                <a:cs typeface="Palatino Linotype"/>
              </a:rPr>
              <a:t>autoregressive </a:t>
            </a:r>
            <a:r>
              <a:rPr dirty="0" sz="1000" spc="-10">
                <a:latin typeface="Palatino Linotype"/>
                <a:cs typeface="Palatino Linotype"/>
              </a:rPr>
              <a:t>coeﬃcient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>
              <a:lnSpc>
                <a:spcPts val="1200"/>
              </a:lnSpc>
              <a:spcBef>
                <a:spcPts val="35"/>
              </a:spcBef>
            </a:pP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95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ible </a:t>
            </a:r>
            <a:r>
              <a:rPr dirty="0" sz="1000" spc="185" b="1">
                <a:latin typeface="Cambria"/>
                <a:cs typeface="Cambria"/>
              </a:rPr>
              <a:t>g</a:t>
            </a:r>
            <a:r>
              <a:rPr dirty="0" sz="1000" spc="13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-20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anal</a:t>
            </a:r>
            <a:r>
              <a:rPr dirty="0" sz="1000" spc="-55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xi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-2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additional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ad</a:t>
            </a:r>
            <a:r>
              <a:rPr dirty="0" sz="1000" spc="-65">
                <a:latin typeface="Palatino Linotype"/>
                <a:cs typeface="Palatino Linotype"/>
              </a:rPr>
              <a:t>v</a:t>
            </a:r>
            <a:r>
              <a:rPr dirty="0" sz="1000" spc="-15">
                <a:latin typeface="Palatino Linotype"/>
                <a:cs typeface="Palatino Linotype"/>
              </a:rPr>
              <a:t>an-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8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mality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su</a:t>
            </a:r>
            <a:r>
              <a:rPr dirty="0" sz="1000" spc="-8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ption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25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ai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110" i="1">
                <a:latin typeface="Meiryo"/>
                <a:cs typeface="Meiryo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40"/>
              </a:lnSpc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j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ha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(1999)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8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end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>
              <a:lnSpc>
                <a:spcPts val="1200"/>
              </a:lnSpc>
              <a:spcBef>
                <a:spcPts val="40"/>
              </a:spcBef>
            </a:pPr>
            <a:r>
              <a:rPr dirty="0" sz="1000" spc="-40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ra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(2004),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(2007)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who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75" b="1">
                <a:latin typeface="Cambria"/>
                <a:cs typeface="Cambria"/>
              </a:rPr>
              <a:t>re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h,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hem,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0" b="1">
                <a:latin typeface="Cambria"/>
                <a:cs typeface="Cambria"/>
              </a:rPr>
              <a:t>kkp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m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g</a:t>
            </a:r>
            <a:r>
              <a:rPr dirty="0" sz="1000" spc="13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now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ssive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</p:spTree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16167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268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631447" y="951873"/>
            <a:ext cx="4375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85445" algn="l"/>
              </a:tabLst>
            </a:pP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1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29432" y="879088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29914" sz="975" spc="15">
                <a:latin typeface="Palatino Linotype"/>
                <a:cs typeface="Palatino Linotype"/>
              </a:rPr>
              <a:t>2</a:t>
            </a:r>
            <a:r>
              <a:rPr dirty="0" baseline="29914" sz="975">
                <a:latin typeface="Palatino Linotype"/>
                <a:cs typeface="Palatino Linotype"/>
              </a:rPr>
              <a:t> </a:t>
            </a:r>
            <a:r>
              <a:rPr dirty="0" baseline="29914" sz="975" spc="-97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29914" sz="975" spc="89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85" b="1">
                <a:latin typeface="Cambria"/>
                <a:cs typeface="Cambria"/>
              </a:rPr>
              <a:t>reg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-15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54838" y="1029612"/>
            <a:ext cx="4959985" cy="32829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12700" marR="5080" indent="-635">
              <a:lnSpc>
                <a:spcPts val="1190"/>
              </a:lnSpc>
              <a:spcBef>
                <a:spcPts val="145"/>
              </a:spcBef>
            </a:pP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Cambria"/>
                <a:cs typeface="Cambria"/>
              </a:rPr>
              <a:t>kkp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based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six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moment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conditions,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residuals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80" i="1">
                <a:latin typeface="Meiryo"/>
                <a:cs typeface="Meiryo"/>
              </a:rPr>
              <a:t>̂</a:t>
            </a:r>
            <a:r>
              <a:rPr dirty="0" sz="1000" spc="-48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 still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consistent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 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setting: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902788" y="1954419"/>
            <a:ext cx="977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5" i="1">
                <a:latin typeface="Palatino Linotype"/>
                <a:cs typeface="Palatino Linotype"/>
              </a:rPr>
              <a:t>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999249" y="1750515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⎢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999249" y="198025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⎢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999249" y="220999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⎢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999249" y="243973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⎢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999249" y="252672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⎣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098442" y="1491706"/>
            <a:ext cx="3162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100" i="1">
                <a:latin typeface="Palatino Linotype"/>
                <a:cs typeface="Palatino Linotype"/>
              </a:rPr>
              <a:t> </a:t>
            </a:r>
            <a:r>
              <a:rPr dirty="0" sz="650">
                <a:latin typeface="Cambria"/>
                <a:cs typeface="Cambria"/>
              </a:rPr>
              <a:t>(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95" i="1">
                <a:latin typeface="Palatino Linotype"/>
                <a:cs typeface="Palatino Linotype"/>
              </a:rPr>
              <a:t> </a:t>
            </a:r>
            <a:r>
              <a:rPr dirty="0" sz="650" spc="-25">
                <a:latin typeface="Cambria"/>
                <a:cs typeface="Cambria"/>
              </a:rPr>
              <a:t>−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625933" y="1462561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0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098442" y="1721106"/>
            <a:ext cx="3162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100" i="1">
                <a:latin typeface="Palatino Linotype"/>
                <a:cs typeface="Palatino Linotype"/>
              </a:rPr>
              <a:t> </a:t>
            </a:r>
            <a:r>
              <a:rPr dirty="0" sz="650">
                <a:latin typeface="Cambria"/>
                <a:cs typeface="Cambria"/>
              </a:rPr>
              <a:t>(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95" i="1">
                <a:latin typeface="Palatino Linotype"/>
                <a:cs typeface="Palatino Linotype"/>
              </a:rPr>
              <a:t> </a:t>
            </a:r>
            <a:r>
              <a:rPr dirty="0" sz="650" spc="-25">
                <a:latin typeface="Cambria"/>
                <a:cs typeface="Cambria"/>
              </a:rPr>
              <a:t>−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625933" y="1692075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0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073042" y="1619293"/>
            <a:ext cx="708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baseline="42735" sz="975" spc="48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42735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baseline="42735" sz="975" spc="494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baseline="42735" sz="975" spc="-60">
                <a:latin typeface="Palatino Linotype"/>
                <a:cs typeface="Palatino Linotype"/>
              </a:rPr>
              <a:t> </a:t>
            </a:r>
            <a:r>
              <a:rPr dirty="0" sz="1000" spc="-300" i="1">
                <a:latin typeface="Meiryo"/>
                <a:cs typeface="Meiryo"/>
              </a:rPr>
              <a:t>̄</a:t>
            </a:r>
            <a:r>
              <a:rPr dirty="0" baseline="29914" sz="975" spc="-450" i="1">
                <a:latin typeface="Meiryo"/>
                <a:cs typeface="Meiryo"/>
              </a:rPr>
              <a:t>⊤</a:t>
            </a:r>
            <a:r>
              <a:rPr dirty="0" sz="1000" spc="-300" i="1">
                <a:latin typeface="Palatino Linotype"/>
                <a:cs typeface="Palatino Linotype"/>
              </a:rPr>
              <a:t>Q</a:t>
            </a:r>
            <a:r>
              <a:rPr dirty="0" sz="1000" spc="140" i="1">
                <a:latin typeface="Palatino Linotype"/>
                <a:cs typeface="Palatino Linotype"/>
              </a:rPr>
              <a:t> </a:t>
            </a:r>
            <a:r>
              <a:rPr dirty="0" sz="1000" spc="-63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098442" y="1950621"/>
            <a:ext cx="3162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100" i="1">
                <a:latin typeface="Palatino Linotype"/>
                <a:cs typeface="Palatino Linotype"/>
              </a:rPr>
              <a:t> </a:t>
            </a:r>
            <a:r>
              <a:rPr dirty="0" sz="650">
                <a:latin typeface="Cambria"/>
                <a:cs typeface="Cambria"/>
              </a:rPr>
              <a:t>(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95" i="1">
                <a:latin typeface="Palatino Linotype"/>
                <a:cs typeface="Palatino Linotype"/>
              </a:rPr>
              <a:t> </a:t>
            </a:r>
            <a:r>
              <a:rPr dirty="0" sz="650" spc="-25">
                <a:latin typeface="Cambria"/>
                <a:cs typeface="Cambria"/>
              </a:rPr>
              <a:t>−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625933" y="1921475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0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73042" y="1848694"/>
            <a:ext cx="7105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baseline="42735" sz="975" spc="48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42735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baseline="42735" sz="975" spc="494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baseline="42735" sz="975" spc="-60">
                <a:latin typeface="Palatino Linotype"/>
                <a:cs typeface="Palatino Linotype"/>
              </a:rPr>
              <a:t> </a:t>
            </a:r>
            <a:r>
              <a:rPr dirty="0" sz="1000" spc="-300" i="1">
                <a:latin typeface="Meiryo"/>
                <a:cs typeface="Meiryo"/>
              </a:rPr>
              <a:t>̄</a:t>
            </a:r>
            <a:r>
              <a:rPr dirty="0" baseline="29914" sz="975" spc="-450" i="1">
                <a:latin typeface="Meiryo"/>
                <a:cs typeface="Meiryo"/>
              </a:rPr>
              <a:t>⊤</a:t>
            </a:r>
            <a:r>
              <a:rPr dirty="0" sz="1000" spc="-300" i="1">
                <a:latin typeface="Palatino Linotype"/>
                <a:cs typeface="Palatino Linotype"/>
              </a:rPr>
              <a:t>Q</a:t>
            </a:r>
            <a:r>
              <a:rPr dirty="0" sz="1000" spc="140" i="1">
                <a:latin typeface="Palatino Linotype"/>
                <a:cs typeface="Palatino Linotype"/>
              </a:rPr>
              <a:t> </a:t>
            </a:r>
            <a:r>
              <a:rPr dirty="0" sz="1000" spc="-6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208740" y="2180021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515638" y="2150994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183340" y="2078214"/>
            <a:ext cx="48958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baseline="42735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baseline="42735" sz="975" spc="89">
                <a:latin typeface="Palatino Linotype"/>
                <a:cs typeface="Palatino Linotype"/>
              </a:rPr>
              <a:t> </a:t>
            </a:r>
            <a:r>
              <a:rPr dirty="0" sz="1000" spc="-185" i="1">
                <a:latin typeface="Meiryo"/>
                <a:cs typeface="Meiryo"/>
              </a:rPr>
              <a:t/>
            </a:r>
            <a:r>
              <a:rPr dirty="0" baseline="29914" sz="975" spc="-277" i="1">
                <a:latin typeface="Meiryo"/>
                <a:cs typeface="Meiryo"/>
              </a:rPr>
              <a:t>⊤</a:t>
            </a:r>
            <a:r>
              <a:rPr dirty="0" sz="1000" spc="-185" i="1">
                <a:latin typeface="Palatino Linotype"/>
                <a:cs typeface="Palatino Linotype"/>
              </a:rPr>
              <a:t>Q</a:t>
            </a:r>
            <a:r>
              <a:rPr dirty="0" sz="1000" spc="135" i="1">
                <a:latin typeface="Palatino Linotype"/>
                <a:cs typeface="Palatino Linotype"/>
              </a:rPr>
              <a:t> </a:t>
            </a:r>
            <a:r>
              <a:rPr dirty="0" sz="1000" spc="-6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208740" y="2395476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515638" y="2366445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183340" y="2293664"/>
            <a:ext cx="4883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baseline="42735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baseline="42735" sz="975" spc="97">
                <a:latin typeface="Palatino Linotype"/>
                <a:cs typeface="Palatino Linotype"/>
              </a:rPr>
              <a:t> </a:t>
            </a:r>
            <a:r>
              <a:rPr dirty="0" sz="1000" spc="-300" i="1">
                <a:latin typeface="Meiryo"/>
                <a:cs typeface="Meiryo"/>
              </a:rPr>
              <a:t>̄</a:t>
            </a:r>
            <a:r>
              <a:rPr dirty="0" baseline="29914" sz="975" spc="-450" i="1">
                <a:latin typeface="Meiryo"/>
                <a:cs typeface="Meiryo"/>
              </a:rPr>
              <a:t>⊤</a:t>
            </a:r>
            <a:r>
              <a:rPr dirty="0" sz="1000" spc="-300" i="1">
                <a:latin typeface="Palatino Linotype"/>
                <a:cs typeface="Palatino Linotype"/>
              </a:rPr>
              <a:t>Q</a:t>
            </a:r>
            <a:r>
              <a:rPr dirty="0" sz="1000" spc="145" i="1">
                <a:latin typeface="Palatino Linotype"/>
                <a:cs typeface="Palatino Linotype"/>
              </a:rPr>
              <a:t> </a:t>
            </a:r>
            <a:r>
              <a:rPr dirty="0" sz="1000" spc="-63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208740" y="2611046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515638" y="2581895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83340" y="2509115"/>
            <a:ext cx="48958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baseline="42735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baseline="42735" sz="975" spc="97">
                <a:latin typeface="Palatino Linotype"/>
                <a:cs typeface="Palatino Linotype"/>
              </a:rPr>
              <a:t> </a:t>
            </a:r>
            <a:r>
              <a:rPr dirty="0" sz="1000" spc="-300" i="1">
                <a:latin typeface="Meiryo"/>
                <a:cs typeface="Meiryo"/>
              </a:rPr>
              <a:t>̄</a:t>
            </a:r>
            <a:r>
              <a:rPr dirty="0" baseline="29914" sz="975" spc="-450" i="1">
                <a:latin typeface="Meiryo"/>
                <a:cs typeface="Meiryo"/>
              </a:rPr>
              <a:t>⊤</a:t>
            </a:r>
            <a:r>
              <a:rPr dirty="0" sz="1000" spc="-300" i="1">
                <a:latin typeface="Palatino Linotype"/>
                <a:cs typeface="Palatino Linotype"/>
              </a:rPr>
              <a:t>Q</a:t>
            </a:r>
            <a:r>
              <a:rPr dirty="0" sz="1000" spc="145" i="1">
                <a:latin typeface="Palatino Linotype"/>
                <a:cs typeface="Palatino Linotype"/>
              </a:rPr>
              <a:t> </a:t>
            </a:r>
            <a:r>
              <a:rPr dirty="0" sz="1000" spc="-61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961149" y="1370198"/>
            <a:ext cx="1164590" cy="3282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49860">
              <a:lnSpc>
                <a:spcPts val="490"/>
              </a:lnSpc>
              <a:spcBef>
                <a:spcPts val="120"/>
              </a:spcBef>
            </a:pPr>
            <a:r>
              <a:rPr dirty="0" u="sng" sz="650" spc="3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65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650" spc="4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650">
              <a:latin typeface="Palatino Linotype"/>
              <a:cs typeface="Palatino Linotype"/>
            </a:endParaRPr>
          </a:p>
          <a:p>
            <a:pPr marL="50800">
              <a:lnSpc>
                <a:spcPts val="790"/>
              </a:lnSpc>
              <a:tabLst>
                <a:tab pos="455295" algn="l"/>
                <a:tab pos="1030605" algn="l"/>
              </a:tabLst>
            </a:pPr>
            <a:r>
              <a:rPr dirty="0" sz="1000" spc="-610" i="1">
                <a:latin typeface="Meiryo"/>
                <a:cs typeface="Meiryo"/>
              </a:rPr>
              <a:t>⎡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baseline="5555" sz="1500" spc="-277" i="1">
                <a:latin typeface="Meiryo"/>
                <a:cs typeface="Meiryo"/>
              </a:rPr>
              <a:t/>
            </a:r>
            <a:r>
              <a:rPr dirty="0" baseline="34188" sz="975" spc="-277" i="1">
                <a:latin typeface="Meiryo"/>
                <a:cs typeface="Meiryo"/>
              </a:rPr>
              <a:t>⊤</a:t>
            </a:r>
            <a:r>
              <a:rPr dirty="0" baseline="5555" sz="1500" spc="-277" i="1">
                <a:latin typeface="Palatino Linotype"/>
                <a:cs typeface="Palatino Linotype"/>
              </a:rPr>
              <a:t>Q</a:t>
            </a:r>
            <a:r>
              <a:rPr dirty="0" baseline="5555" sz="1500" spc="187" i="1">
                <a:latin typeface="Palatino Linotype"/>
                <a:cs typeface="Palatino Linotype"/>
              </a:rPr>
              <a:t> </a:t>
            </a:r>
            <a:r>
              <a:rPr dirty="0" baseline="5555" sz="1500" spc="-825" i="1">
                <a:latin typeface="Meiryo"/>
                <a:cs typeface="Meiryo"/>
              </a:rPr>
              <a:t/>
            </a:r>
            <a:r>
              <a:rPr dirty="0" baseline="5555" sz="1500" spc="-120" i="1">
                <a:latin typeface="Meiryo"/>
                <a:cs typeface="Meiryo"/>
              </a:rPr>
              <a:t> </a:t>
            </a:r>
            <a:r>
              <a:rPr dirty="0" sz="1000" spc="-610" i="1">
                <a:latin typeface="Meiryo"/>
                <a:cs typeface="Meiryo"/>
              </a:rPr>
              <a:t>⎤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1000" i="1">
                <a:latin typeface="Meiryo"/>
                <a:cs typeface="Meiryo"/>
              </a:rPr>
              <a:t>⎡</a:t>
            </a:r>
            <a:endParaRPr sz="1000">
              <a:latin typeface="Meiryo"/>
              <a:cs typeface="Meiryo"/>
            </a:endParaRPr>
          </a:p>
          <a:p>
            <a:pPr marL="50800">
              <a:lnSpc>
                <a:spcPts val="1075"/>
              </a:lnSpc>
              <a:tabLst>
                <a:tab pos="816610" algn="l"/>
                <a:tab pos="1030605" algn="l"/>
              </a:tabLst>
            </a:pPr>
            <a:r>
              <a:rPr dirty="0" sz="1000" spc="-610" i="1">
                <a:latin typeface="Meiryo"/>
                <a:cs typeface="Meiryo"/>
              </a:rPr>
              <a:t>⎢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610" i="1">
                <a:latin typeface="Meiryo"/>
                <a:cs typeface="Meiryo"/>
              </a:rPr>
              <a:t>⎥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610" i="1">
                <a:latin typeface="Meiryo"/>
                <a:cs typeface="Meiryo"/>
              </a:rPr>
              <a:t>⎢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765719" y="1750507"/>
            <a:ext cx="2965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6060" algn="l"/>
              </a:tabLst>
            </a:pPr>
            <a:r>
              <a:rPr dirty="0" sz="1000" spc="-610" i="1">
                <a:latin typeface="Meiryo"/>
                <a:cs typeface="Meiryo"/>
              </a:rPr>
              <a:t>⎥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610" i="1">
                <a:latin typeface="Meiryo"/>
                <a:cs typeface="Meiryo"/>
              </a:rPr>
              <a:t>⎢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765719" y="1954451"/>
            <a:ext cx="296545" cy="2032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ts val="7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  <a:p>
            <a:pPr algn="ctr">
              <a:lnSpc>
                <a:spcPts val="700"/>
              </a:lnSpc>
              <a:tabLst>
                <a:tab pos="213360" algn="l"/>
              </a:tabLst>
            </a:pPr>
            <a:r>
              <a:rPr dirty="0" sz="1000" spc="-610" i="1">
                <a:latin typeface="Meiryo"/>
                <a:cs typeface="Meiryo"/>
              </a:rPr>
              <a:t>⎥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610" i="1">
                <a:latin typeface="Meiryo"/>
                <a:cs typeface="Meiryo"/>
              </a:rPr>
              <a:t>⎢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765719" y="2210009"/>
            <a:ext cx="2965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6060" algn="l"/>
              </a:tabLst>
            </a:pPr>
            <a:r>
              <a:rPr dirty="0" sz="1000" spc="-610" i="1">
                <a:latin typeface="Meiryo"/>
                <a:cs typeface="Meiryo"/>
              </a:rPr>
              <a:t>⎥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610" i="1">
                <a:latin typeface="Meiryo"/>
                <a:cs typeface="Meiryo"/>
              </a:rPr>
              <a:t>⎢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765719" y="2439760"/>
            <a:ext cx="2965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6060" algn="l"/>
              </a:tabLst>
            </a:pPr>
            <a:r>
              <a:rPr dirty="0" sz="1000" spc="-610" i="1">
                <a:latin typeface="Meiryo"/>
                <a:cs typeface="Meiryo"/>
              </a:rPr>
              <a:t>⎥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610" i="1">
                <a:latin typeface="Meiryo"/>
                <a:cs typeface="Meiryo"/>
              </a:rPr>
              <a:t>⎢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343594" y="1344524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436895" y="1461542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106203" y="1685910"/>
            <a:ext cx="2095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355" i="1">
                <a:latin typeface="Meiryo"/>
                <a:cs typeface="Meiryo"/>
              </a:rPr>
              <a:t/>
            </a:r>
            <a:r>
              <a:rPr dirty="0" sz="650" spc="30" i="1">
                <a:latin typeface="Meiryo"/>
                <a:cs typeface="Meiryo"/>
              </a:rPr>
              <a:t> </a:t>
            </a:r>
            <a:r>
              <a:rPr dirty="0" baseline="-21367" sz="975" spc="-75" i="1">
                <a:latin typeface="Palatino Linotype"/>
                <a:cs typeface="Palatino Linotype"/>
              </a:rPr>
              <a:t>N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038308" y="1613129"/>
            <a:ext cx="8108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15">
                <a:latin typeface="Palatino Linotype"/>
                <a:cs typeface="Palatino Linotype"/>
              </a:rPr>
              <a:t> </a:t>
            </a:r>
            <a:r>
              <a:rPr dirty="0" u="sng" baseline="42735" sz="975" spc="-8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2735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baseline="42735" sz="975" spc="112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2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399065" y="1844684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343602" y="2015573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436892" y="2132581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106201" y="2358666"/>
            <a:ext cx="2095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spc="25" i="1">
                <a:latin typeface="Meiryo"/>
                <a:cs typeface="Meiryo"/>
              </a:rPr>
              <a:t> </a:t>
            </a:r>
            <a:r>
              <a:rPr dirty="0" baseline="-21367" sz="975" spc="-75" i="1">
                <a:latin typeface="Palatino Linotype"/>
                <a:cs typeface="Palatino Linotype"/>
              </a:rPr>
              <a:t>N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038305" y="2285890"/>
            <a:ext cx="8108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15">
                <a:latin typeface="Palatino Linotype"/>
                <a:cs typeface="Palatino Linotype"/>
              </a:rPr>
              <a:t> </a:t>
            </a:r>
            <a:r>
              <a:rPr dirty="0" u="sng" baseline="42735" sz="975" spc="-8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2735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baseline="42735" sz="975" spc="112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2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799661" y="1399382"/>
            <a:ext cx="13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805" i="1">
                <a:latin typeface="Meiryo"/>
                <a:cs typeface="Meiryo"/>
              </a:rPr>
              <a:t>⎤</a:t>
            </a:r>
            <a:r>
              <a:rPr dirty="0" baseline="-52777" sz="1500" spc="-1207" i="1">
                <a:latin typeface="Meiryo"/>
                <a:cs typeface="Meiryo"/>
              </a:rPr>
              <a:t>⎥</a:t>
            </a:r>
            <a:endParaRPr baseline="-52777" sz="1500">
              <a:latin typeface="Meiryo"/>
              <a:cs typeface="Meiryo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825061" y="175051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⎥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825061" y="198026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⎥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825061" y="2210014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⎥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825061" y="2439765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⎥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765719" y="2526745"/>
            <a:ext cx="11417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6060" algn="l"/>
                <a:tab pos="645795" algn="l"/>
                <a:tab pos="1071880" algn="l"/>
              </a:tabLst>
            </a:pPr>
            <a:r>
              <a:rPr dirty="0" sz="1000" spc="-610" i="1">
                <a:latin typeface="Meiryo"/>
                <a:cs typeface="Meiryo"/>
              </a:rPr>
              <a:t>⎦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610" i="1">
                <a:latin typeface="Meiryo"/>
                <a:cs typeface="Meiryo"/>
              </a:rPr>
              <a:t>⎣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baseline="2777" sz="1500" spc="-75">
                <a:latin typeface="Palatino Linotype"/>
                <a:cs typeface="Palatino Linotype"/>
              </a:rPr>
              <a:t>0</a:t>
            </a:r>
            <a:r>
              <a:rPr dirty="0" baseline="2777" sz="1500">
                <a:latin typeface="Palatino Linotype"/>
                <a:cs typeface="Palatino Linotype"/>
              </a:rPr>
              <a:t>	</a:t>
            </a:r>
            <a:r>
              <a:rPr dirty="0" sz="1000" spc="-610" i="1">
                <a:latin typeface="Meiryo"/>
                <a:cs typeface="Meiryo"/>
              </a:rPr>
              <a:t>⎦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5123863" y="1954456"/>
            <a:ext cx="391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(10.12)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407869" y="2827897"/>
            <a:ext cx="23406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63855" algn="l"/>
                <a:tab pos="1122045" algn="l"/>
                <a:tab pos="1473835" algn="l"/>
                <a:tab pos="2023745" algn="l"/>
                <a:tab pos="227266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0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/>
          <p:nvPr/>
        </p:nvSpPr>
        <p:spPr>
          <a:xfrm>
            <a:off x="4907386" y="2862656"/>
            <a:ext cx="74930" cy="0"/>
          </a:xfrm>
          <a:custGeom>
            <a:avLst/>
            <a:gdLst/>
            <a:ahLst/>
            <a:cxnLst/>
            <a:rect l="l" t="t" r="r" b="b"/>
            <a:pathLst>
              <a:path w="74929" h="0">
                <a:moveTo>
                  <a:pt x="0" y="0"/>
                </a:moveTo>
                <a:lnTo>
                  <a:pt x="74637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3" name="object 53" descr=""/>
          <p:cNvSpPr txBox="1"/>
          <p:nvPr/>
        </p:nvSpPr>
        <p:spPr>
          <a:xfrm>
            <a:off x="4900744" y="2856905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5189699" y="2827874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529460" y="2755116"/>
            <a:ext cx="50234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where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84" i="1">
                <a:latin typeface="Meiryo"/>
                <a:cs typeface="Meiryo"/>
              </a:rPr>
              <a:t>̄</a:t>
            </a:r>
            <a:r>
              <a:rPr dirty="0" sz="1000" spc="-484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0" i="1">
                <a:latin typeface="Meiryo"/>
                <a:cs typeface="Meiryo"/>
              </a:rPr>
              <a:t>̄</a:t>
            </a:r>
            <a:r>
              <a:rPr dirty="0" sz="1000" spc="-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90" i="1">
                <a:latin typeface="Meiryo"/>
                <a:cs typeface="Meiryo"/>
              </a:rPr>
              <a:t>̄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84" i="1">
                <a:latin typeface="Meiryo"/>
                <a:cs typeface="Meiryo"/>
              </a:rPr>
              <a:t>̄</a:t>
            </a:r>
            <a:r>
              <a:rPr dirty="0" sz="1000" spc="-484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90" i="1">
                <a:latin typeface="Meiryo"/>
                <a:cs typeface="Meiryo"/>
              </a:rPr>
              <a:t>̄</a:t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509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350" i="1">
                <a:latin typeface="Palatino Linotype"/>
                <a:cs typeface="Palatino Linotype"/>
              </a:rPr>
              <a:t> </a:t>
            </a:r>
            <a:r>
              <a:rPr dirty="0" sz="1000" spc="-210">
                <a:latin typeface="Cambria"/>
                <a:cs typeface="Cambria"/>
              </a:rPr>
              <a:t>)</a:t>
            </a:r>
            <a:r>
              <a:rPr dirty="0" sz="1000" spc="-210" i="1">
                <a:latin typeface="Meiryo"/>
                <a:cs typeface="Meiryo"/>
              </a:rPr>
              <a:t/>
            </a:r>
            <a:r>
              <a:rPr dirty="0" sz="1000" spc="-210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90" i="1">
                <a:latin typeface="Meiryo"/>
                <a:cs typeface="Meiryo"/>
              </a:rPr>
              <a:t>̄</a:t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5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350" i="1">
                <a:latin typeface="Palatino Linotype"/>
                <a:cs typeface="Palatino Linotype"/>
              </a:rPr>
              <a:t> </a:t>
            </a:r>
            <a:r>
              <a:rPr dirty="0" sz="1000" spc="-335">
                <a:latin typeface="Cambria"/>
                <a:cs typeface="Cambria"/>
              </a:rPr>
              <a:t>)</a:t>
            </a:r>
            <a:r>
              <a:rPr dirty="0" sz="1000" spc="-335" i="1">
                <a:latin typeface="Meiryo"/>
                <a:cs typeface="Meiryo"/>
              </a:rPr>
              <a:t>̄</a:t>
            </a:r>
            <a:r>
              <a:rPr dirty="0" sz="1000" spc="-335">
                <a:latin typeface="Palatino Linotype"/>
                <a:cs typeface="Palatino Linotype"/>
              </a:rPr>
              <a:t>;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Q</a:t>
            </a:r>
            <a:r>
              <a:rPr dirty="0" sz="1000" spc="409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509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120">
                <a:latin typeface="Cambria"/>
                <a:cs typeface="Cambria"/>
              </a:rPr>
              <a:t> </a:t>
            </a:r>
            <a:r>
              <a:rPr dirty="0" baseline="42735" sz="975" i="1">
                <a:latin typeface="Palatino Linotype"/>
                <a:cs typeface="Palatino Linotype"/>
              </a:rPr>
              <a:t>J</a:t>
            </a:r>
            <a:r>
              <a:rPr dirty="0" baseline="43209" sz="675" i="1">
                <a:latin typeface="Palatino Linotype"/>
                <a:cs typeface="Palatino Linotype"/>
              </a:rPr>
              <a:t>T</a:t>
            </a:r>
            <a:r>
              <a:rPr dirty="0" baseline="43209" sz="675" spc="472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155">
                <a:latin typeface="Palatino Linotype"/>
                <a:cs typeface="Palatino Linotype"/>
              </a:rPr>
              <a:t> 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648105" y="3016008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869392" y="2918511"/>
            <a:ext cx="520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0" i="1">
                <a:latin typeface="Palatino Linotype"/>
                <a:cs typeface="Palatino Linotype"/>
              </a:rPr>
              <a:t>J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896022" y="2968355"/>
            <a:ext cx="6223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10" i="1">
                <a:latin typeface="Palatino Linotype"/>
                <a:cs typeface="Palatino Linotype"/>
              </a:rPr>
              <a:t>T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59" name="object 59" descr=""/>
          <p:cNvSpPr/>
          <p:nvPr/>
        </p:nvSpPr>
        <p:spPr>
          <a:xfrm>
            <a:off x="882084" y="3050793"/>
            <a:ext cx="74930" cy="0"/>
          </a:xfrm>
          <a:custGeom>
            <a:avLst/>
            <a:gdLst/>
            <a:ahLst/>
            <a:cxnLst/>
            <a:rect l="l" t="t" r="r" b="b"/>
            <a:pathLst>
              <a:path w="74930" h="0">
                <a:moveTo>
                  <a:pt x="0" y="0"/>
                </a:moveTo>
                <a:lnTo>
                  <a:pt x="74637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 descr=""/>
          <p:cNvSpPr txBox="1"/>
          <p:nvPr/>
        </p:nvSpPr>
        <p:spPr>
          <a:xfrm>
            <a:off x="875442" y="3045043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164392" y="3016012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554859" y="2943222"/>
            <a:ext cx="41433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44500" algn="l"/>
              </a:tabLst>
            </a:pPr>
            <a:r>
              <a:rPr dirty="0" sz="1000" i="1">
                <a:latin typeface="Palatino Linotype"/>
                <a:cs typeface="Palatino Linotype"/>
              </a:rPr>
              <a:t>Q</a:t>
            </a:r>
            <a:r>
              <a:rPr dirty="0" sz="1000" spc="36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0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200">
                <a:latin typeface="Palatino Linotype"/>
                <a:cs typeface="Palatino Linotype"/>
              </a:rPr>
              <a:t>  </a:t>
            </a:r>
            <a:r>
              <a:rPr dirty="0" sz="1000" spc="-30">
                <a:latin typeface="Palatino Linotype"/>
                <a:cs typeface="Palatino Linotype"/>
              </a:rPr>
              <a:t>are,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respectively,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time-</a:t>
            </a:r>
            <a:r>
              <a:rPr dirty="0" sz="1000" spc="-40">
                <a:latin typeface="Palatino Linotype"/>
                <a:cs typeface="Palatino Linotype"/>
              </a:rPr>
              <a:t>demeaning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time-</a:t>
            </a:r>
            <a:r>
              <a:rPr dirty="0" sz="1000" spc="-50">
                <a:latin typeface="Palatino Linotype"/>
                <a:cs typeface="Palatino Linotype"/>
              </a:rPr>
              <a:t>averaging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662851" y="3100740"/>
            <a:ext cx="48526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moment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now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redundant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employed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ways.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sim-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4" name="object 64" descr=""/>
          <p:cNvSpPr/>
          <p:nvPr/>
        </p:nvSpPr>
        <p:spPr>
          <a:xfrm>
            <a:off x="567529" y="6542658"/>
            <a:ext cx="4985385" cy="1841500"/>
          </a:xfrm>
          <a:custGeom>
            <a:avLst/>
            <a:gdLst/>
            <a:ahLst/>
            <a:cxnLst/>
            <a:rect l="l" t="t" r="r" b="b"/>
            <a:pathLst>
              <a:path w="4985385" h="1841500">
                <a:moveTo>
                  <a:pt x="4985182" y="1700441"/>
                </a:moveTo>
                <a:lnTo>
                  <a:pt x="0" y="1700441"/>
                </a:lnTo>
                <a:lnTo>
                  <a:pt x="0" y="1841144"/>
                </a:lnTo>
                <a:lnTo>
                  <a:pt x="4985182" y="1841144"/>
                </a:lnTo>
                <a:lnTo>
                  <a:pt x="4985182" y="1700441"/>
                </a:lnTo>
                <a:close/>
              </a:path>
              <a:path w="4985385" h="1841500">
                <a:moveTo>
                  <a:pt x="4985182" y="1558709"/>
                </a:moveTo>
                <a:lnTo>
                  <a:pt x="0" y="1558709"/>
                </a:lnTo>
                <a:lnTo>
                  <a:pt x="0" y="1699412"/>
                </a:lnTo>
                <a:lnTo>
                  <a:pt x="4985182" y="1699412"/>
                </a:lnTo>
                <a:lnTo>
                  <a:pt x="4985182" y="1558709"/>
                </a:lnTo>
                <a:close/>
              </a:path>
              <a:path w="4985385" h="1841500">
                <a:moveTo>
                  <a:pt x="4985182" y="1417091"/>
                </a:moveTo>
                <a:lnTo>
                  <a:pt x="0" y="1417091"/>
                </a:lnTo>
                <a:lnTo>
                  <a:pt x="0" y="1557794"/>
                </a:lnTo>
                <a:lnTo>
                  <a:pt x="4985182" y="1557794"/>
                </a:lnTo>
                <a:lnTo>
                  <a:pt x="4985182" y="1417091"/>
                </a:lnTo>
                <a:close/>
              </a:path>
              <a:path w="4985385" h="1841500">
                <a:moveTo>
                  <a:pt x="4985182" y="1275359"/>
                </a:moveTo>
                <a:lnTo>
                  <a:pt x="0" y="1275359"/>
                </a:lnTo>
                <a:lnTo>
                  <a:pt x="0" y="1416062"/>
                </a:lnTo>
                <a:lnTo>
                  <a:pt x="4985182" y="1416062"/>
                </a:lnTo>
                <a:lnTo>
                  <a:pt x="4985182" y="1275359"/>
                </a:lnTo>
                <a:close/>
              </a:path>
              <a:path w="4985385" h="1841500">
                <a:moveTo>
                  <a:pt x="4985182" y="1133627"/>
                </a:moveTo>
                <a:lnTo>
                  <a:pt x="0" y="1133627"/>
                </a:lnTo>
                <a:lnTo>
                  <a:pt x="0" y="1274330"/>
                </a:lnTo>
                <a:lnTo>
                  <a:pt x="4985182" y="1274330"/>
                </a:lnTo>
                <a:lnTo>
                  <a:pt x="4985182" y="1133627"/>
                </a:lnTo>
                <a:close/>
              </a:path>
              <a:path w="4985385" h="1841500">
                <a:moveTo>
                  <a:pt x="4985182" y="991895"/>
                </a:moveTo>
                <a:lnTo>
                  <a:pt x="0" y="991895"/>
                </a:lnTo>
                <a:lnTo>
                  <a:pt x="0" y="1132598"/>
                </a:lnTo>
                <a:lnTo>
                  <a:pt x="4985182" y="1132598"/>
                </a:lnTo>
                <a:lnTo>
                  <a:pt x="4985182" y="991895"/>
                </a:lnTo>
                <a:close/>
              </a:path>
              <a:path w="4985385" h="1841500">
                <a:moveTo>
                  <a:pt x="4985182" y="850163"/>
                </a:moveTo>
                <a:lnTo>
                  <a:pt x="0" y="850163"/>
                </a:lnTo>
                <a:lnTo>
                  <a:pt x="0" y="990866"/>
                </a:lnTo>
                <a:lnTo>
                  <a:pt x="4985182" y="990866"/>
                </a:lnTo>
                <a:lnTo>
                  <a:pt x="4985182" y="850163"/>
                </a:lnTo>
                <a:close/>
              </a:path>
              <a:path w="4985385" h="1841500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1841500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1841500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1841500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1841500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184150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5" name="object 65" descr=""/>
          <p:cNvSpPr txBox="1"/>
          <p:nvPr/>
        </p:nvSpPr>
        <p:spPr>
          <a:xfrm>
            <a:off x="554832" y="3251269"/>
            <a:ext cx="4961890" cy="512064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12700" marR="6350">
              <a:lnSpc>
                <a:spcPts val="1190"/>
              </a:lnSpc>
              <a:spcBef>
                <a:spcPts val="145"/>
              </a:spcBef>
            </a:pPr>
            <a:r>
              <a:rPr dirty="0" sz="1000" spc="-30">
                <a:latin typeface="Palatino Linotype"/>
                <a:cs typeface="Palatino Linotype"/>
              </a:rPr>
              <a:t>plest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consider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only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three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moment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conditions.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second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way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employ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six </a:t>
            </a:r>
            <a:r>
              <a:rPr dirty="0" sz="1000" spc="-20">
                <a:latin typeface="Palatino Linotype"/>
                <a:cs typeface="Palatino Linotype"/>
              </a:rPr>
              <a:t>moments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three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unknown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parameters,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weighing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them </a:t>
            </a:r>
            <a:r>
              <a:rPr dirty="0" sz="1000" spc="-30">
                <a:latin typeface="Palatino Linotype"/>
                <a:cs typeface="Palatino Linotype"/>
              </a:rPr>
              <a:t>through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covariance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calculated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under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assumption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normally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distributed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third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pro- </a:t>
            </a:r>
            <a:r>
              <a:rPr dirty="0" sz="1000" spc="-30">
                <a:latin typeface="Palatino Linotype"/>
                <a:cs typeface="Palatino Linotype"/>
              </a:rPr>
              <a:t>ceeds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like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second,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available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moments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but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employs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simpliﬁed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weighting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25"/>
              </a:lnSpc>
            </a:pP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105" b="1">
                <a:latin typeface="Cambria"/>
                <a:cs typeface="Cambria"/>
              </a:rPr>
              <a:t> 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end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ono-</a:t>
            </a:r>
            <a:endParaRPr sz="1000">
              <a:latin typeface="Palatino Linotype"/>
              <a:cs typeface="Palatino Linotype"/>
            </a:endParaRPr>
          </a:p>
          <a:p>
            <a:pPr algn="just" marL="12700" marR="6350">
              <a:lnSpc>
                <a:spcPts val="1190"/>
              </a:lnSpc>
              <a:spcBef>
                <a:spcPts val="40"/>
              </a:spcBef>
            </a:pPr>
            <a:r>
              <a:rPr dirty="0" sz="1000">
                <a:latin typeface="Palatino Linotype"/>
                <a:cs typeface="Palatino Linotype"/>
              </a:rPr>
              <a:t>metrics.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Spatial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ﬁxed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also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estimated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framework,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through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modiﬁcation</a:t>
            </a:r>
            <a:r>
              <a:rPr dirty="0" sz="1000">
                <a:latin typeface="Palatino Linotype"/>
                <a:cs typeface="Palatino Linotype"/>
              </a:rPr>
              <a:t> of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Cambria"/>
                <a:cs typeface="Cambria"/>
              </a:rPr>
              <a:t>kkp</a:t>
            </a:r>
            <a:r>
              <a:rPr dirty="0" sz="1000" spc="30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procedure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suggested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Mutl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Pfaffermayr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(2011) </a:t>
            </a:r>
            <a:r>
              <a:rPr dirty="0" sz="1000" spc="-3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consisting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replacing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60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residuals,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inconsistent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under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ﬁxed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assumption,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with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spatial</a:t>
            </a:r>
            <a:endParaRPr sz="1000">
              <a:latin typeface="Palatino Linotype"/>
              <a:cs typeface="Palatino Linotype"/>
            </a:endParaRPr>
          </a:p>
          <a:p>
            <a:pPr algn="just" marL="12700">
              <a:lnSpc>
                <a:spcPts val="1130"/>
              </a:lnSpc>
            </a:pPr>
            <a:r>
              <a:rPr dirty="0" sz="1000" b="1">
                <a:latin typeface="Cambria"/>
                <a:cs typeface="Cambria"/>
              </a:rPr>
              <a:t>sls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residuals;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spatial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parameter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50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adaptation</a:t>
            </a:r>
            <a:r>
              <a:rPr dirty="0" sz="1000">
                <a:latin typeface="Palatino Linotype"/>
                <a:cs typeface="Palatino Linotype"/>
              </a:rPr>
              <a:t> of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simpliﬁed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>
              <a:lnSpc>
                <a:spcPts val="1190"/>
              </a:lnSpc>
              <a:spcBef>
                <a:spcPts val="40"/>
              </a:spcBef>
            </a:pPr>
            <a:r>
              <a:rPr dirty="0" sz="1000" spc="-40">
                <a:latin typeface="Palatino Linotype"/>
                <a:cs typeface="Palatino Linotype"/>
              </a:rPr>
              <a:t>KK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(ﬁrst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ome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onditions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only)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rane-O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5" i="1">
                <a:latin typeface="Palatino Linotype"/>
                <a:cs typeface="Palatino Linotype"/>
              </a:rPr>
              <a:t>n</a:t>
            </a:r>
            <a:r>
              <a:rPr dirty="0" sz="1000" spc="45">
                <a:latin typeface="Palatino Linotype"/>
                <a:cs typeface="Palatino Linotype"/>
              </a:rPr>
              <a:t>-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75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ed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90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15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9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ow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ombin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ag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ough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ally 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illo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ir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2012).</a:t>
            </a:r>
            <a:endParaRPr sz="1000">
              <a:latin typeface="Palatino Linotype"/>
              <a:cs typeface="Palatino Linotype"/>
            </a:endParaRPr>
          </a:p>
          <a:p>
            <a:pPr algn="just" marL="12700">
              <a:lnSpc>
                <a:spcPts val="1200"/>
              </a:lnSpc>
              <a:spcBef>
                <a:spcPts val="835"/>
              </a:spcBef>
            </a:pPr>
            <a:r>
              <a:rPr dirty="0" sz="1000" spc="-20" b="1">
                <a:latin typeface="Cambria"/>
                <a:cs typeface="Cambria"/>
              </a:rPr>
              <a:t>Example</a:t>
            </a:r>
            <a:r>
              <a:rPr dirty="0" sz="1000" spc="-15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10.9</a:t>
            </a:r>
            <a:r>
              <a:rPr dirty="0" sz="1000" spc="260" b="1">
                <a:latin typeface="Cambria"/>
                <a:cs typeface="Cambria"/>
              </a:rPr>
              <a:t>  </a:t>
            </a:r>
            <a:r>
              <a:rPr dirty="0" sz="1000" spc="-20" b="1">
                <a:latin typeface="Cambria"/>
                <a:cs typeface="Cambria"/>
              </a:rPr>
              <a:t>Spatial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85" b="1">
                <a:latin typeface="Cambria"/>
                <a:cs typeface="Cambria"/>
              </a:rPr>
              <a:t>GM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215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RiceFarms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12700" marR="6350">
              <a:lnSpc>
                <a:spcPts val="1200"/>
              </a:lnSpc>
              <a:spcBef>
                <a:spcPts val="40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spg</a:t>
            </a:r>
            <a:r>
              <a:rPr dirty="0" sz="1000" spc="-5">
                <a:latin typeface="Courier New"/>
                <a:cs typeface="Courier New"/>
              </a:rPr>
              <a:t>m</a:t>
            </a:r>
            <a:r>
              <a:rPr dirty="0" sz="1000" spc="-43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80">
                <a:latin typeface="Palatino Linotype"/>
                <a:cs typeface="Palatino Linotype"/>
              </a:rPr>
              <a:t>“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”)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eneral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-5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5" b="1">
                <a:latin typeface="Cambria"/>
                <a:cs typeface="Cambria"/>
              </a:rPr>
              <a:t>sp</a:t>
            </a:r>
            <a:r>
              <a:rPr dirty="0" sz="1000" spc="-20" b="1">
                <a:latin typeface="Cambria"/>
                <a:cs typeface="Cambria"/>
              </a:rPr>
              <a:t>l</a:t>
            </a:r>
            <a:r>
              <a:rPr dirty="0" sz="1000" spc="-25" b="1">
                <a:latin typeface="Cambria"/>
                <a:cs typeface="Cambria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spm</a:t>
            </a:r>
            <a:r>
              <a:rPr dirty="0" sz="1000" spc="-5">
                <a:latin typeface="Courier New"/>
                <a:cs typeface="Courier New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mode</a:t>
            </a:r>
            <a:r>
              <a:rPr dirty="0" sz="1000" spc="-5">
                <a:latin typeface="Courier New"/>
                <a:cs typeface="Courier New"/>
              </a:rPr>
              <a:t>l</a:t>
            </a:r>
            <a:r>
              <a:rPr dirty="0" sz="1000" spc="-325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’within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325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’random’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5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-4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add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la</a:t>
            </a:r>
            <a:r>
              <a:rPr dirty="0" sz="1000" spc="-5">
                <a:latin typeface="Courier New"/>
                <a:cs typeface="Courier New"/>
              </a:rPr>
              <a:t>g</a:t>
            </a:r>
            <a:r>
              <a:rPr dirty="0" sz="1000" spc="-425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TRUE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spml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50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ina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hoi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only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10" b="1">
                <a:latin typeface="Cambria"/>
                <a:cs typeface="Cambria"/>
              </a:rPr>
              <a:t>kkp</a:t>
            </a:r>
            <a:r>
              <a:rPr dirty="0" sz="1000" spc="45">
                <a:latin typeface="Palatino Linotype"/>
                <a:cs typeface="Palatino Linotype"/>
              </a:rPr>
              <a:t>-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andom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ai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le: </a:t>
            </a:r>
            <a:r>
              <a:rPr dirty="0" sz="1000" spc="-25">
                <a:latin typeface="Palatino Linotype"/>
                <a:cs typeface="Palatino Linotype"/>
              </a:rPr>
              <a:t>hen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spatial.erro</a:t>
            </a:r>
            <a:r>
              <a:rPr dirty="0" sz="1000" spc="-5">
                <a:latin typeface="Courier New"/>
                <a:cs typeface="Courier New"/>
              </a:rPr>
              <a:t>r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TRU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FALSE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750">
              <a:latin typeface="Palatino Linotype"/>
              <a:cs typeface="Palatino Linotype"/>
            </a:endParaRPr>
          </a:p>
          <a:p>
            <a:pPr marL="374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semremod.gm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spgm(riceprod0,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listw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ricelw,</a:t>
            </a:r>
            <a:endParaRPr sz="800">
              <a:latin typeface="Courier New"/>
              <a:cs typeface="Courier New"/>
            </a:endParaRPr>
          </a:p>
          <a:p>
            <a:pPr marL="125222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lag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FALSE,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spatial.error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TRUE)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summary(semremod.gm)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Spatial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fixed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GM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model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575"/>
              </a:spcBef>
            </a:pPr>
            <a:r>
              <a:rPr dirty="0" sz="800" spc="-10">
                <a:latin typeface="Courier New"/>
                <a:cs typeface="Courier New"/>
              </a:rPr>
              <a:t>Call:</a:t>
            </a:r>
            <a:endParaRPr sz="800">
              <a:latin typeface="Courier New"/>
              <a:cs typeface="Courier New"/>
            </a:endParaRPr>
          </a:p>
          <a:p>
            <a:pPr marL="280670" marR="846455" indent="-243204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spgm(formula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riceprod0,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listw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ricelw,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FALSE, spatial.error</a:t>
            </a:r>
            <a:r>
              <a:rPr dirty="0" sz="800">
                <a:latin typeface="Courier New"/>
                <a:cs typeface="Courier New"/>
              </a:rPr>
              <a:t> =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TRUE)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Residuals:</a:t>
            </a:r>
            <a:endParaRPr sz="800">
              <a:latin typeface="Courier New"/>
              <a:cs typeface="Courier New"/>
            </a:endParaRPr>
          </a:p>
          <a:p>
            <a:pPr algn="r" marR="1939925">
              <a:lnSpc>
                <a:spcPct val="100000"/>
              </a:lnSpc>
              <a:spcBef>
                <a:spcPts val="155"/>
              </a:spcBef>
              <a:tabLst>
                <a:tab pos="424815" algn="l"/>
                <a:tab pos="1092835" algn="l"/>
                <a:tab pos="1639570" algn="l"/>
                <a:tab pos="2428875" algn="l"/>
              </a:tabLst>
            </a:pPr>
            <a:r>
              <a:rPr dirty="0" sz="800" spc="-20">
                <a:latin typeface="Courier New"/>
                <a:cs typeface="Courier New"/>
              </a:rPr>
              <a:t>Min.</a:t>
            </a:r>
            <a:r>
              <a:rPr dirty="0" sz="800">
                <a:latin typeface="Courier New"/>
                <a:cs typeface="Courier New"/>
              </a:rPr>
              <a:t>	1st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Qu.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Median</a:t>
            </a:r>
            <a:r>
              <a:rPr dirty="0" sz="800">
                <a:latin typeface="Courier New"/>
                <a:cs typeface="Courier New"/>
              </a:rPr>
              <a:t>	3rd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Qu.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Max.</a:t>
            </a:r>
            <a:endParaRPr sz="800">
              <a:latin typeface="Courier New"/>
              <a:cs typeface="Courier New"/>
            </a:endParaRPr>
          </a:p>
          <a:p>
            <a:pPr algn="r" marR="193992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0.841575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0.163147</a:t>
            </a:r>
            <a:r>
              <a:rPr dirty="0" sz="800" spc="39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0.000527</a:t>
            </a:r>
            <a:r>
              <a:rPr dirty="0" sz="800" spc="39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0.167523</a:t>
            </a:r>
            <a:r>
              <a:rPr dirty="0" sz="800" spc="39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1.355049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67135" y="607782"/>
            <a:ext cx="5199380" cy="7729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8</a:t>
            </a:r>
            <a:r>
              <a:rPr dirty="0" sz="800" spc="285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0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50">
              <a:latin typeface="Calibri"/>
              <a:cs typeface="Calibri"/>
            </a:endParaRPr>
          </a:p>
          <a:p>
            <a:pPr lvl="2" marL="589915" indent="-390525">
              <a:lnSpc>
                <a:spcPct val="100000"/>
              </a:lnSpc>
              <a:buAutoNum type="arabicPeriod" startAt="2"/>
              <a:tabLst>
                <a:tab pos="590550" algn="l"/>
              </a:tabLst>
            </a:pPr>
            <a:r>
              <a:rPr dirty="0" sz="1000" b="1">
                <a:latin typeface="Calibri"/>
                <a:cs typeface="Calibri"/>
              </a:rPr>
              <a:t>Data</a:t>
            </a:r>
            <a:r>
              <a:rPr dirty="0" sz="1000" spc="3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Management</a:t>
            </a:r>
            <a:endParaRPr sz="1000">
              <a:latin typeface="Calibri"/>
              <a:cs typeface="Calibri"/>
            </a:endParaRPr>
          </a:p>
          <a:p>
            <a:pPr lvl="3" marL="638810" indent="-439420">
              <a:lnSpc>
                <a:spcPct val="100000"/>
              </a:lnSpc>
              <a:spcBef>
                <a:spcPts val="695"/>
              </a:spcBef>
              <a:buAutoNum type="arabicPeriod"/>
              <a:tabLst>
                <a:tab pos="639445" algn="l"/>
              </a:tabLst>
            </a:pPr>
            <a:r>
              <a:rPr dirty="0" sz="900" b="1">
                <a:latin typeface="Calibri"/>
                <a:cs typeface="Calibri"/>
              </a:rPr>
              <a:t>Outsourcing</a:t>
            </a:r>
            <a:r>
              <a:rPr dirty="0" sz="900" spc="8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to</a:t>
            </a:r>
            <a:r>
              <a:rPr dirty="0" sz="900" spc="8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Other</a:t>
            </a:r>
            <a:r>
              <a:rPr dirty="0" sz="900" spc="80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Software</a:t>
            </a:r>
            <a:endParaRPr sz="900">
              <a:latin typeface="Calibri"/>
              <a:cs typeface="Calibri"/>
            </a:endParaRPr>
          </a:p>
          <a:p>
            <a:pPr algn="just" marL="200025" marR="55880">
              <a:lnSpc>
                <a:spcPct val="100000"/>
              </a:lnSpc>
              <a:spcBef>
                <a:spcPts val="15"/>
              </a:spcBef>
            </a:pP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60">
                <a:latin typeface="Calibri"/>
                <a:cs typeface="Calibri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ai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mana</a:t>
            </a:r>
            <a:r>
              <a:rPr dirty="0" sz="1000" spc="-3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50">
                <a:latin typeface="Palatino Linotype"/>
                <a:cs typeface="Palatino Linotype"/>
              </a:rPr>
              <a:t>only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nowl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ily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heir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forei</a:t>
            </a:r>
            <a:r>
              <a:rPr dirty="0" sz="1000" spc="-15" b="1">
                <a:latin typeface="Cambria"/>
                <a:cs typeface="Cambria"/>
              </a:rPr>
              <a:t>g</a:t>
            </a:r>
            <a:r>
              <a:rPr dirty="0" sz="1000" spc="-20" b="1">
                <a:latin typeface="Cambria"/>
                <a:cs typeface="Cambria"/>
              </a:rPr>
              <a:t>n</a:t>
            </a:r>
            <a:r>
              <a:rPr dirty="0" sz="1000" spc="-35" b="1">
                <a:latin typeface="Cambria"/>
                <a:cs typeface="Cambria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5">
                <a:latin typeface="Palatino Linotype"/>
                <a:cs typeface="Palatino Linotype"/>
              </a:rPr>
              <a:t>age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m,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2017)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ne</a:t>
            </a:r>
            <a:r>
              <a:rPr dirty="0" sz="1000" spc="-5">
                <a:latin typeface="Palatino Linotype"/>
                <a:cs typeface="Palatino Linotype"/>
              </a:rPr>
              <a:t>-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opu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Calibri"/>
                <a:cs typeface="Calibri"/>
              </a:rPr>
              <a:t>G</a:t>
            </a:r>
            <a:r>
              <a:rPr dirty="0" sz="1000" spc="-15">
                <a:latin typeface="Calibri"/>
                <a:cs typeface="Calibri"/>
              </a:rPr>
              <a:t>r</a:t>
            </a:r>
            <a:r>
              <a:rPr dirty="0" sz="1000" spc="-5">
                <a:latin typeface="Calibri"/>
                <a:cs typeface="Calibri"/>
              </a:rPr>
              <a:t>et</a:t>
            </a:r>
            <a:r>
              <a:rPr dirty="0" sz="1000">
                <a:latin typeface="Calibri"/>
                <a:cs typeface="Calibri"/>
              </a:rPr>
              <a:t>l</a:t>
            </a:r>
            <a:r>
              <a:rPr dirty="0" sz="1000" spc="-20">
                <a:latin typeface="Calibri"/>
                <a:cs typeface="Calibri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(Co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">
                <a:latin typeface="Palatino Linotype"/>
                <a:cs typeface="Palatino Linotype"/>
              </a:rPr>
              <a:t>cc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2007)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ok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ility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-5">
                <a:latin typeface="Calibri"/>
                <a:cs typeface="Calibri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inside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Calibri"/>
                <a:cs typeface="Calibri"/>
              </a:rPr>
              <a:t>G</a:t>
            </a:r>
            <a:r>
              <a:rPr dirty="0" sz="1000" spc="-15">
                <a:latin typeface="Calibri"/>
                <a:cs typeface="Calibri"/>
              </a:rPr>
              <a:t>r</a:t>
            </a:r>
            <a:r>
              <a:rPr dirty="0" sz="1000" spc="-5">
                <a:latin typeface="Calibri"/>
                <a:cs typeface="Calibri"/>
              </a:rPr>
              <a:t>et</a:t>
            </a:r>
            <a:r>
              <a:rPr dirty="0" sz="1000">
                <a:latin typeface="Calibri"/>
                <a:cs typeface="Calibri"/>
              </a:rPr>
              <a:t>l</a:t>
            </a:r>
            <a:r>
              <a:rPr dirty="0" sz="1000" spc="-5">
                <a:latin typeface="Calibri"/>
                <a:cs typeface="Calibri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end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general,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ssing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ersion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b-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-,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mma-)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limi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10">
                <a:latin typeface="Courier New"/>
                <a:cs typeface="Courier New"/>
              </a:rPr>
              <a:t>read.tabl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31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lve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blems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Calibri"/>
                <a:cs typeface="Calibri"/>
              </a:rPr>
              <a:t>R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uding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000">
              <a:latin typeface="Palatino Linotype"/>
              <a:cs typeface="Palatino Linotype"/>
            </a:endParaRPr>
          </a:p>
          <a:p>
            <a:pPr lvl="3" marL="638810" indent="-439420">
              <a:lnSpc>
                <a:spcPct val="100000"/>
              </a:lnSpc>
              <a:buAutoNum type="arabicPeriod" startAt="2"/>
              <a:tabLst>
                <a:tab pos="639445" algn="l"/>
              </a:tabLst>
            </a:pPr>
            <a:r>
              <a:rPr dirty="0" sz="900" b="1">
                <a:latin typeface="Calibri"/>
                <a:cs typeface="Calibri"/>
              </a:rPr>
              <a:t>Data</a:t>
            </a:r>
            <a:r>
              <a:rPr dirty="0" sz="900" spc="8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Management</a:t>
            </a:r>
            <a:r>
              <a:rPr dirty="0" sz="900" spc="9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Through</a:t>
            </a:r>
            <a:r>
              <a:rPr dirty="0" sz="900" spc="85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Formulae</a:t>
            </a:r>
            <a:endParaRPr sz="900">
              <a:latin typeface="Calibri"/>
              <a:cs typeface="Calibri"/>
            </a:endParaRPr>
          </a:p>
          <a:p>
            <a:pPr algn="just" marL="200025" marR="55880" indent="-635">
              <a:lnSpc>
                <a:spcPct val="100000"/>
              </a:lnSpc>
              <a:spcBef>
                <a:spcPts val="20"/>
              </a:spcBef>
            </a:pPr>
            <a:r>
              <a:rPr dirty="0" sz="1000" spc="-8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ould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how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14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-40">
                <a:latin typeface="Calibri"/>
                <a:cs typeface="Calibri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owe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pting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rans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0">
                <a:latin typeface="Palatino Linotype"/>
                <a:cs typeface="Palatino Linotype"/>
              </a:rPr>
              <a:t>“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fly”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imin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-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ssin</a:t>
            </a:r>
            <a:r>
              <a:rPr dirty="0" sz="1000" spc="-2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ious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lo</a:t>
            </a:r>
            <a:r>
              <a:rPr dirty="0" sz="1000" spc="-50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ve,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u- </a:t>
            </a:r>
            <a:r>
              <a:rPr dirty="0" sz="1000" spc="-30">
                <a:latin typeface="Palatino Linotype"/>
                <a:cs typeface="Palatino Linotype"/>
              </a:rPr>
              <a:t>sion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dum</a:t>
            </a:r>
            <a:r>
              <a:rPr dirty="0" sz="1000" spc="-85">
                <a:latin typeface="Palatino Linotype"/>
                <a:cs typeface="Palatino Linotype"/>
              </a:rPr>
              <a:t>m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ower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ra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40">
                <a:latin typeface="Palatino Linotype"/>
                <a:cs typeface="Palatino Linotype"/>
              </a:rPr>
              <a:t>inside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imi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over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-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ss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nal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ﬁnal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200025" marR="56515" indent="107950">
              <a:lnSpc>
                <a:spcPts val="1200"/>
              </a:lnSpc>
              <a:spcBef>
                <a:spcPts val="20"/>
              </a:spcBef>
            </a:pPr>
            <a:r>
              <a:rPr dirty="0" sz="1000" spc="-45">
                <a:latin typeface="Palatino Linotype"/>
                <a:cs typeface="Palatino Linotype"/>
              </a:rPr>
              <a:t>Perhaps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45">
                <a:latin typeface="Palatino Linotype"/>
                <a:cs typeface="Palatino Linotype"/>
              </a:rPr>
              <a:t>use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formulae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15">
                <a:latin typeface="Calibri"/>
                <a:cs typeface="Calibri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investment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occasional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might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want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do,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saves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streamlining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flow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between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original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data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50">
                <a:latin typeface="Palatino Linotype"/>
                <a:cs typeface="Palatino Linotype"/>
              </a:rPr>
              <a:t>ﬁnal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result.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800">
              <a:latin typeface="Palatino Linotype"/>
              <a:cs typeface="Palatino Linotype"/>
            </a:endParaRPr>
          </a:p>
          <a:p>
            <a:pPr lvl="1" marL="565150" indent="-365760">
              <a:lnSpc>
                <a:spcPct val="100000"/>
              </a:lnSpc>
              <a:buAutoNum type="arabicPeriod" startAt="3"/>
              <a:tabLst>
                <a:tab pos="565150" algn="l"/>
                <a:tab pos="565785" algn="l"/>
              </a:tabLst>
            </a:pPr>
            <a:r>
              <a:rPr dirty="0" sz="1250" b="1">
                <a:latin typeface="Calibri"/>
                <a:cs typeface="Calibri"/>
              </a:rPr>
              <a:t>plm</a:t>
            </a:r>
            <a:r>
              <a:rPr dirty="0" sz="1250" spc="3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for</a:t>
            </a:r>
            <a:r>
              <a:rPr dirty="0" sz="1250" spc="3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the</a:t>
            </a:r>
            <a:r>
              <a:rPr dirty="0" sz="1250" spc="2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Casual</a:t>
            </a:r>
            <a:r>
              <a:rPr dirty="0" sz="1250" spc="3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R</a:t>
            </a:r>
            <a:r>
              <a:rPr dirty="0" sz="1250" spc="25" b="1">
                <a:latin typeface="Calibri"/>
                <a:cs typeface="Calibri"/>
              </a:rPr>
              <a:t> </a:t>
            </a:r>
            <a:r>
              <a:rPr dirty="0" sz="1250" spc="-20" b="1">
                <a:latin typeface="Calibri"/>
                <a:cs typeface="Calibri"/>
              </a:rPr>
              <a:t>User</a:t>
            </a:r>
            <a:endParaRPr sz="12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00">
              <a:latin typeface="Calibri"/>
              <a:cs typeface="Calibri"/>
            </a:endParaRPr>
          </a:p>
          <a:p>
            <a:pPr algn="just" marL="200025" marR="56515">
              <a:lnSpc>
                <a:spcPct val="100000"/>
              </a:lnSpc>
            </a:pP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book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best 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readers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familiarity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basics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Nevertheless,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15">
                <a:latin typeface="Calibri"/>
                <a:cs typeface="Calibri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inter- </a:t>
            </a:r>
            <a:r>
              <a:rPr dirty="0" sz="1000" spc="-45">
                <a:latin typeface="Palatino Linotype"/>
                <a:cs typeface="Palatino Linotype"/>
              </a:rPr>
              <a:t>actively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35">
                <a:latin typeface="Palatino Linotype"/>
                <a:cs typeface="Palatino Linotype"/>
              </a:rPr>
              <a:t>way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econometric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software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usually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employed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perform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analyses </a:t>
            </a:r>
            <a:r>
              <a:rPr dirty="0" sz="1000" spc="-40">
                <a:latin typeface="Palatino Linotype"/>
                <a:cs typeface="Palatino Linotype"/>
              </a:rPr>
              <a:t>presented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here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requires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very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few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language-</a:t>
            </a:r>
            <a:r>
              <a:rPr dirty="0" sz="1000" spc="-40">
                <a:latin typeface="Palatino Linotype"/>
                <a:cs typeface="Palatino Linotype"/>
              </a:rPr>
              <a:t>related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concepts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only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three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basic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abilities:</a:t>
            </a:r>
            <a:endParaRPr sz="1000">
              <a:latin typeface="Palatino Linotype"/>
              <a:cs typeface="Palatino Linotype"/>
            </a:endParaRPr>
          </a:p>
          <a:p>
            <a:pPr marL="329565" indent="-130175">
              <a:lnSpc>
                <a:spcPts val="1200"/>
              </a:lnSpc>
              <a:spcBef>
                <a:spcPts val="640"/>
              </a:spcBef>
              <a:buFont typeface="Cambria"/>
              <a:buChar char="•"/>
              <a:tabLst>
                <a:tab pos="330200" algn="l"/>
              </a:tabLst>
            </a:pPr>
            <a:r>
              <a:rPr dirty="0" sz="1000" spc="-75">
                <a:latin typeface="Palatino Linotype"/>
                <a:cs typeface="Palatino Linotype"/>
              </a:rPr>
              <a:t>how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30">
                <a:latin typeface="Palatino Linotype"/>
                <a:cs typeface="Palatino Linotype"/>
              </a:rPr>
              <a:t> import</a:t>
            </a:r>
            <a:r>
              <a:rPr dirty="0" sz="1000" spc="-20">
                <a:latin typeface="Palatino Linotype"/>
                <a:cs typeface="Palatino Linotype"/>
              </a:rPr>
              <a:t> data,</a:t>
            </a:r>
            <a:endParaRPr sz="1000">
              <a:latin typeface="Palatino Linotype"/>
              <a:cs typeface="Palatino Linotype"/>
            </a:endParaRPr>
          </a:p>
          <a:p>
            <a:pPr marL="329565" indent="-130175">
              <a:lnSpc>
                <a:spcPts val="1195"/>
              </a:lnSpc>
              <a:buFont typeface="Cambria"/>
              <a:buChar char="•"/>
              <a:tabLst>
                <a:tab pos="330200" algn="l"/>
              </a:tabLst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commands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issue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obtain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estimates,</a:t>
            </a:r>
            <a:endParaRPr sz="1000">
              <a:latin typeface="Palatino Linotype"/>
              <a:cs typeface="Palatino Linotype"/>
            </a:endParaRPr>
          </a:p>
          <a:p>
            <a:pPr marL="329565" marR="56515" indent="-129539">
              <a:lnSpc>
                <a:spcPts val="1200"/>
              </a:lnSpc>
              <a:spcBef>
                <a:spcPts val="35"/>
              </a:spcBef>
              <a:buFont typeface="Cambria"/>
              <a:buChar char="•"/>
              <a:tabLst>
                <a:tab pos="33020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optionally,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how</a:t>
            </a:r>
            <a:r>
              <a:rPr dirty="0" sz="1000">
                <a:latin typeface="Palatino Linotype"/>
                <a:cs typeface="Palatino Linotype"/>
              </a:rPr>
              <a:t> to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save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output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text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render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toward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80">
                <a:latin typeface="Palatino Linotype"/>
                <a:cs typeface="Palatino Linotype"/>
              </a:rPr>
              <a:t>L</a:t>
            </a:r>
            <a:r>
              <a:rPr dirty="0" baseline="17094" sz="975" spc="-270">
                <a:latin typeface="Palatino Linotype"/>
                <a:cs typeface="Palatino Linotype"/>
              </a:rPr>
              <a:t>A</a:t>
            </a:r>
            <a:r>
              <a:rPr dirty="0" sz="1000" spc="-180">
                <a:latin typeface="Palatino Linotype"/>
                <a:cs typeface="Palatino Linotype"/>
              </a:rPr>
              <a:t>T</a:t>
            </a:r>
            <a:r>
              <a:rPr dirty="0" baseline="-11111" sz="1500" spc="-270">
                <a:latin typeface="Palatino Linotype"/>
                <a:cs typeface="Palatino Linotype"/>
              </a:rPr>
              <a:t>E</a:t>
            </a:r>
            <a:r>
              <a:rPr dirty="0" sz="1000" spc="-180">
                <a:latin typeface="Palatino Linotype"/>
                <a:cs typeface="Palatino Linotype"/>
              </a:rPr>
              <a:t>X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(but</a:t>
            </a:r>
            <a:r>
              <a:rPr dirty="0" sz="1000" spc="-10">
                <a:latin typeface="Palatino Linotype"/>
                <a:cs typeface="Palatino Linotype"/>
              </a:rPr>
              <a:t> one </a:t>
            </a:r>
            <a:r>
              <a:rPr dirty="0" sz="1000" spc="-30">
                <a:latin typeface="Palatino Linotype"/>
                <a:cs typeface="Palatino Linotype"/>
              </a:rPr>
              <a:t>could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 </a:t>
            </a:r>
            <a:r>
              <a:rPr dirty="0" sz="1000" spc="-65">
                <a:latin typeface="Palatino Linotype"/>
                <a:cs typeface="Palatino Linotype"/>
              </a:rPr>
              <a:t>well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copy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results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from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active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session).</a:t>
            </a:r>
            <a:endParaRPr sz="1000">
              <a:latin typeface="Palatino Linotype"/>
              <a:cs typeface="Palatino Linotype"/>
            </a:endParaRPr>
          </a:p>
          <a:p>
            <a:pPr algn="just" marL="200025" marR="55880">
              <a:lnSpc>
                <a:spcPct val="100000"/>
              </a:lnSpc>
              <a:spcBef>
                <a:spcPts val="605"/>
              </a:spcBef>
            </a:pP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on</a:t>
            </a:r>
            <a:r>
              <a:rPr dirty="0" sz="1000" spc="-4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wo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flow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tic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5">
                <a:latin typeface="Palatino Linotype"/>
                <a:cs typeface="Palatino Linotype"/>
              </a:rPr>
              <a:t>ag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ssu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ingle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igh-l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ommand,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ssibly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ming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li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de,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put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en.</a:t>
            </a:r>
            <a:endParaRPr sz="1000">
              <a:latin typeface="Palatino Linotype"/>
              <a:cs typeface="Palatino Linotype"/>
            </a:endParaRPr>
          </a:p>
          <a:p>
            <a:pPr algn="just" marL="200025" marR="55880" indent="107950">
              <a:lnSpc>
                <a:spcPts val="1200"/>
              </a:lnSpc>
              <a:spcBef>
                <a:spcPts val="25"/>
              </a:spcBef>
            </a:pP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stin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our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oun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tw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5">
                <a:latin typeface="Palatino Linotype"/>
                <a:cs typeface="Palatino Linotype"/>
              </a:rPr>
              <a:t>ag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mac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omman</a:t>
            </a:r>
            <a:r>
              <a:rPr dirty="0" sz="1000" spc="-3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du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5">
                <a:latin typeface="Palatino Linotype"/>
                <a:cs typeface="Palatino Linotype"/>
              </a:rPr>
              <a:t>ag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inciple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lu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time,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5">
                <a:latin typeface="Palatino Linotype"/>
                <a:cs typeface="Palatino Linotype"/>
              </a:rPr>
              <a:t>ag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ramming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tim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5">
                <a:latin typeface="Palatino Linotype"/>
                <a:cs typeface="Palatino Linotype"/>
              </a:rPr>
              <a:t>ag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heir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lopme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tier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onom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5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uage,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j</a:t>
            </a:r>
            <a:r>
              <a:rPr dirty="0" sz="1000" spc="-35">
                <a:latin typeface="Palatino Linotype"/>
                <a:cs typeface="Palatino Linotype"/>
              </a:rPr>
              <a:t>ust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ens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er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pil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hou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Calibri"/>
                <a:cs typeface="Calibri"/>
              </a:rPr>
              <a:t>G</a:t>
            </a:r>
            <a:r>
              <a:rPr dirty="0" sz="1000" spc="-15">
                <a:latin typeface="Calibri"/>
                <a:cs typeface="Calibri"/>
              </a:rPr>
              <a:t>r</a:t>
            </a:r>
            <a:r>
              <a:rPr dirty="0" sz="1000" spc="-5">
                <a:latin typeface="Calibri"/>
                <a:cs typeface="Calibri"/>
              </a:rPr>
              <a:t>et</a:t>
            </a:r>
            <a:r>
              <a:rPr dirty="0" sz="1000">
                <a:latin typeface="Calibri"/>
                <a:cs typeface="Calibri"/>
              </a:rPr>
              <a:t>l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95">
                <a:latin typeface="Calibri"/>
                <a:cs typeface="Calibri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(Co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">
                <a:latin typeface="Palatino Linotype"/>
                <a:cs typeface="Palatino Linotype"/>
              </a:rPr>
              <a:t>cc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i,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2007),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80" b="1">
                <a:latin typeface="Cambria"/>
                <a:cs typeface="Cambria"/>
              </a:rPr>
              <a:t>u</a:t>
            </a:r>
            <a:r>
              <a:rPr dirty="0" sz="1000" spc="40" b="1">
                <a:latin typeface="Cambria"/>
                <a:cs typeface="Cambria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en</a:t>
            </a:r>
            <a:r>
              <a:rPr dirty="0" sz="1000" spc="-5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onom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5">
                <a:latin typeface="Palatino Linotype"/>
                <a:cs typeface="Palatino Linotype"/>
              </a:rPr>
              <a:t>c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ll-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pting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biliti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amm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ensible.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ome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ll-</a:t>
            </a:r>
            <a:r>
              <a:rPr dirty="0" sz="1000" spc="-3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mme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simi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931153" y="607782"/>
            <a:ext cx="8813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Spatial Panels</a:t>
            </a:r>
            <a:r>
              <a:rPr dirty="0" sz="800" spc="26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269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581479" y="919225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594154" y="880809"/>
            <a:ext cx="3730625" cy="3092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619760" marR="5080" indent="-607695">
              <a:lnSpc>
                <a:spcPct val="116199"/>
              </a:lnSpc>
              <a:spcBef>
                <a:spcPts val="100"/>
              </a:spcBef>
            </a:pPr>
            <a:r>
              <a:rPr dirty="0" sz="800">
                <a:latin typeface="Courier New"/>
                <a:cs typeface="Courier New"/>
              </a:rPr>
              <a:t>Estimated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spatial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coefficient,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variance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components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and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theta: Estimate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581479" y="1202562"/>
            <a:ext cx="4985385" cy="288290"/>
          </a:xfrm>
          <a:custGeom>
            <a:avLst/>
            <a:gdLst/>
            <a:ahLst/>
            <a:cxnLst/>
            <a:rect l="l" t="t" r="r" b="b"/>
            <a:pathLst>
              <a:path w="4985385" h="288290">
                <a:moveTo>
                  <a:pt x="4985182" y="0"/>
                </a:moveTo>
                <a:lnTo>
                  <a:pt x="0" y="0"/>
                </a:lnTo>
                <a:lnTo>
                  <a:pt x="0" y="140246"/>
                </a:lnTo>
                <a:lnTo>
                  <a:pt x="0" y="140703"/>
                </a:lnTo>
                <a:lnTo>
                  <a:pt x="0" y="288036"/>
                </a:lnTo>
                <a:lnTo>
                  <a:pt x="4985182" y="288036"/>
                </a:lnTo>
                <a:lnTo>
                  <a:pt x="4985182" y="140703"/>
                </a:lnTo>
                <a:lnTo>
                  <a:pt x="4985182" y="140246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594154" y="1164157"/>
            <a:ext cx="594360" cy="30924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25">
                <a:latin typeface="Courier New"/>
                <a:cs typeface="Courier New"/>
              </a:rPr>
              <a:t>rho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sigma</a:t>
            </a:r>
            <a:r>
              <a:rPr dirty="0" sz="800" spc="-280">
                <a:latin typeface="Courier New"/>
                <a:cs typeface="Courier New"/>
              </a:rPr>
              <a:t> </a:t>
            </a:r>
            <a:r>
              <a:rPr dirty="0" sz="800" spc="-254" i="1">
                <a:latin typeface="Meiryo"/>
                <a:cs typeface="Meiryo"/>
              </a:rPr>
              <a:t>̂</a:t>
            </a:r>
            <a:r>
              <a:rPr dirty="0" sz="800" spc="-65" i="1">
                <a:latin typeface="Meiryo"/>
                <a:cs typeface="Meiryo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2_v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345329" y="1164157"/>
            <a:ext cx="390525" cy="30924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0.7807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0.0801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581479" y="1486712"/>
            <a:ext cx="4985385" cy="431165"/>
          </a:xfrm>
          <a:custGeom>
            <a:avLst/>
            <a:gdLst/>
            <a:ahLst/>
            <a:cxnLst/>
            <a:rect l="l" t="t" r="r" b="b"/>
            <a:pathLst>
              <a:path w="4985385" h="431164">
                <a:moveTo>
                  <a:pt x="4985182" y="141732"/>
                </a:moveTo>
                <a:lnTo>
                  <a:pt x="0" y="141732"/>
                </a:lnTo>
                <a:lnTo>
                  <a:pt x="0" y="278549"/>
                </a:lnTo>
                <a:lnTo>
                  <a:pt x="0" y="282435"/>
                </a:lnTo>
                <a:lnTo>
                  <a:pt x="0" y="430796"/>
                </a:lnTo>
                <a:lnTo>
                  <a:pt x="4985182" y="430796"/>
                </a:lnTo>
                <a:lnTo>
                  <a:pt x="4985182" y="282435"/>
                </a:lnTo>
                <a:lnTo>
                  <a:pt x="4985182" y="278549"/>
                </a:lnTo>
                <a:lnTo>
                  <a:pt x="4985182" y="141732"/>
                </a:lnTo>
                <a:close/>
              </a:path>
              <a:path w="4985385" h="431164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594154" y="1589011"/>
            <a:ext cx="3061970" cy="311150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65"/>
              </a:spcBef>
            </a:pP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 marL="862330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581479" y="1913635"/>
            <a:ext cx="4985385" cy="849630"/>
          </a:xfrm>
          <a:custGeom>
            <a:avLst/>
            <a:gdLst/>
            <a:ahLst/>
            <a:cxnLst/>
            <a:rect l="l" t="t" r="r" b="b"/>
            <a:pathLst>
              <a:path w="4985385" h="849630">
                <a:moveTo>
                  <a:pt x="4985182" y="708533"/>
                </a:moveTo>
                <a:lnTo>
                  <a:pt x="0" y="708533"/>
                </a:lnTo>
                <a:lnTo>
                  <a:pt x="0" y="849236"/>
                </a:lnTo>
                <a:lnTo>
                  <a:pt x="4985182" y="849236"/>
                </a:lnTo>
                <a:lnTo>
                  <a:pt x="4985182" y="708533"/>
                </a:lnTo>
                <a:close/>
              </a:path>
              <a:path w="4985385" h="849630">
                <a:moveTo>
                  <a:pt x="4985182" y="566801"/>
                </a:moveTo>
                <a:lnTo>
                  <a:pt x="0" y="566801"/>
                </a:lnTo>
                <a:lnTo>
                  <a:pt x="0" y="707504"/>
                </a:lnTo>
                <a:lnTo>
                  <a:pt x="4985182" y="707504"/>
                </a:lnTo>
                <a:lnTo>
                  <a:pt x="4985182" y="566801"/>
                </a:lnTo>
                <a:close/>
              </a:path>
              <a:path w="4985385" h="849630">
                <a:moveTo>
                  <a:pt x="4985182" y="425069"/>
                </a:moveTo>
                <a:lnTo>
                  <a:pt x="0" y="425069"/>
                </a:lnTo>
                <a:lnTo>
                  <a:pt x="0" y="565772"/>
                </a:lnTo>
                <a:lnTo>
                  <a:pt x="4985182" y="565772"/>
                </a:lnTo>
                <a:lnTo>
                  <a:pt x="4985182" y="425069"/>
                </a:lnTo>
                <a:close/>
              </a:path>
              <a:path w="4985385" h="849630">
                <a:moveTo>
                  <a:pt x="4985182" y="283337"/>
                </a:moveTo>
                <a:lnTo>
                  <a:pt x="0" y="283337"/>
                </a:lnTo>
                <a:lnTo>
                  <a:pt x="0" y="424040"/>
                </a:lnTo>
                <a:lnTo>
                  <a:pt x="4985182" y="424040"/>
                </a:lnTo>
                <a:lnTo>
                  <a:pt x="4985182" y="283337"/>
                </a:lnTo>
                <a:close/>
              </a:path>
              <a:path w="4985385" h="849630">
                <a:moveTo>
                  <a:pt x="4985182" y="141719"/>
                </a:moveTo>
                <a:lnTo>
                  <a:pt x="0" y="141719"/>
                </a:lnTo>
                <a:lnTo>
                  <a:pt x="0" y="282422"/>
                </a:lnTo>
                <a:lnTo>
                  <a:pt x="4985182" y="282422"/>
                </a:lnTo>
                <a:lnTo>
                  <a:pt x="4985182" y="141719"/>
                </a:lnTo>
                <a:close/>
              </a:path>
              <a:path w="4985385" h="84963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2" name="object 12" descr=""/>
          <p:cNvGraphicFramePr>
            <a:graphicFrameLocks noGrp="1"/>
          </p:cNvGraphicFramePr>
          <p:nvPr/>
        </p:nvGraphicFramePr>
        <p:xfrm>
          <a:off x="581479" y="1912133"/>
          <a:ext cx="3346450" cy="8496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5990"/>
                <a:gridCol w="576579"/>
                <a:gridCol w="607059"/>
                <a:gridCol w="464819"/>
                <a:gridCol w="760094"/>
              </a:tblGrid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log(seed)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0.1346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0.0227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0805" marR="317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5.94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2.9e-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09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log(totlabor)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0.2508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0.0268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90805" marR="317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9.36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log(size)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0.5418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0.0274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 marR="317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19.77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R="3175"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283210">
                <a:tc gridSpan="4">
                  <a:txBody>
                    <a:bodyPr/>
                    <a:lstStyle/>
                    <a:p>
                      <a:pPr marL="24765" marR="317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'***'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'**'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'*'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'.'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0.1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'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60325">
                        <a:lnSpc>
                          <a:spcPct val="10000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508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13" name="object 13" descr=""/>
          <p:cNvSpPr txBox="1"/>
          <p:nvPr/>
        </p:nvSpPr>
        <p:spPr>
          <a:xfrm>
            <a:off x="479904" y="2948143"/>
            <a:ext cx="5125720" cy="32118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00965" marR="812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Co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sult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75" b="1">
                <a:latin typeface="Cambria"/>
                <a:cs typeface="Cambria"/>
              </a:rPr>
              <a:t>f</a:t>
            </a:r>
            <a:r>
              <a:rPr dirty="0" sz="1000" spc="5" b="1">
                <a:latin typeface="Cambria"/>
                <a:cs typeface="Cambria"/>
              </a:rPr>
              <a:t>e</a:t>
            </a:r>
            <a:r>
              <a:rPr dirty="0" sz="1000" spc="5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50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low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io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200" b="1">
                <a:latin typeface="Cambria"/>
                <a:cs typeface="Cambria"/>
              </a:rPr>
              <a:t>l</a:t>
            </a:r>
            <a:r>
              <a:rPr dirty="0" sz="1000" spc="50" b="1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ne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tw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pi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der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ple;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14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35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ersion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ssible.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300">
              <a:latin typeface="Palatino Linotype"/>
              <a:cs typeface="Palatino Linotype"/>
            </a:endParaRPr>
          </a:p>
          <a:p>
            <a:pPr lvl="2" marL="558800" indent="-458470">
              <a:lnSpc>
                <a:spcPct val="100000"/>
              </a:lnSpc>
              <a:buAutoNum type="arabicPeriod" startAt="4"/>
              <a:tabLst>
                <a:tab pos="559435" algn="l"/>
              </a:tabLst>
            </a:pPr>
            <a:r>
              <a:rPr dirty="0" sz="1000" spc="-10" b="1">
                <a:latin typeface="Calibri"/>
                <a:cs typeface="Calibri"/>
              </a:rPr>
              <a:t>Testing</a:t>
            </a:r>
            <a:endParaRPr sz="1000">
              <a:latin typeface="Calibri"/>
              <a:cs typeface="Calibri"/>
            </a:endParaRPr>
          </a:p>
          <a:p>
            <a:pPr lvl="3" marL="600710" indent="-500380">
              <a:lnSpc>
                <a:spcPct val="100000"/>
              </a:lnSpc>
              <a:spcBef>
                <a:spcPts val="690"/>
              </a:spcBef>
              <a:buSzPct val="150000"/>
              <a:buAutoNum type="arabicPeriod"/>
              <a:tabLst>
                <a:tab pos="601345" algn="l"/>
              </a:tabLst>
            </a:pPr>
            <a:r>
              <a:rPr dirty="0" sz="600" b="1">
                <a:latin typeface="Calibri"/>
                <a:cs typeface="Calibri"/>
              </a:rPr>
              <a:t>LM</a:t>
            </a:r>
            <a:r>
              <a:rPr dirty="0" sz="600" spc="10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Tests</a:t>
            </a:r>
            <a:r>
              <a:rPr dirty="0" sz="900" spc="3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for</a:t>
            </a:r>
            <a:r>
              <a:rPr dirty="0" sz="900" spc="3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Random</a:t>
            </a:r>
            <a:r>
              <a:rPr dirty="0" sz="900" spc="3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Effects</a:t>
            </a:r>
            <a:r>
              <a:rPr dirty="0" sz="900" spc="3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and</a:t>
            </a:r>
            <a:r>
              <a:rPr dirty="0" sz="900" spc="3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Spatial</a:t>
            </a:r>
            <a:r>
              <a:rPr dirty="0" sz="900" spc="30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Errors</a:t>
            </a:r>
            <a:endParaRPr sz="900">
              <a:latin typeface="Calibri"/>
              <a:cs typeface="Calibri"/>
            </a:endParaRPr>
          </a:p>
          <a:p>
            <a:pPr algn="just" marL="100965" marR="80645">
              <a:lnSpc>
                <a:spcPct val="100000"/>
              </a:lnSpc>
              <a:spcBef>
                <a:spcPts val="20"/>
              </a:spcBef>
            </a:pP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qui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nly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ciﬁ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ion,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ange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ltiplier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215" b="1">
                <a:latin typeface="Cambria"/>
                <a:cs typeface="Cambria"/>
              </a:rPr>
              <a:t>l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radition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(1980)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aling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tional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diﬃ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lti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200" b="1">
                <a:latin typeface="Cambria"/>
                <a:cs typeface="Cambria"/>
              </a:rPr>
              <a:t>l</a:t>
            </a:r>
            <a:r>
              <a:rPr dirty="0" sz="1000" spc="-2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00965" marR="81280" indent="107950">
              <a:lnSpc>
                <a:spcPts val="1200"/>
              </a:lnSpc>
              <a:spcBef>
                <a:spcPts val="20"/>
              </a:spcBef>
            </a:pP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(2003b)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iv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inal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onditional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mbin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andom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-3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rs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b="1">
                <a:latin typeface="Cambria"/>
                <a:cs typeface="Cambria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448945">
              <a:lnSpc>
                <a:spcPct val="100000"/>
              </a:lnSpc>
              <a:spcBef>
                <a:spcPts val="540"/>
              </a:spcBef>
              <a:tabLst>
                <a:tab pos="4670425" algn="l"/>
              </a:tabLst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47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305">
                <a:latin typeface="Cambria"/>
                <a:cs typeface="Cambria"/>
              </a:rPr>
              <a:t>)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47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5" i="1">
                <a:latin typeface="Palatino Linotype"/>
                <a:cs typeface="Palatino Linotype"/>
              </a:rPr>
              <a:t>B</a:t>
            </a:r>
            <a:r>
              <a:rPr dirty="0" baseline="34188" sz="975" spc="142">
                <a:latin typeface="Cambria"/>
                <a:cs typeface="Cambria"/>
              </a:rPr>
              <a:t>−</a:t>
            </a:r>
            <a:r>
              <a:rPr dirty="0" baseline="34188" sz="975" spc="75">
                <a:latin typeface="Palatino Linotype"/>
                <a:cs typeface="Palatino Linotype"/>
              </a:rPr>
              <a:t>1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(10.13)</a:t>
            </a:r>
            <a:endParaRPr sz="1000">
              <a:latin typeface="Palatino Linotype"/>
              <a:cs typeface="Palatino Linotype"/>
            </a:endParaRPr>
          </a:p>
          <a:p>
            <a:pPr algn="just" marL="101600">
              <a:lnSpc>
                <a:spcPct val="100000"/>
              </a:lnSpc>
              <a:spcBef>
                <a:spcPts val="590"/>
              </a:spcBef>
            </a:pP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(unscaled)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as:</a:t>
            </a:r>
            <a:endParaRPr sz="1000">
              <a:latin typeface="Palatino Linotype"/>
              <a:cs typeface="Palatino Linotype"/>
            </a:endParaRPr>
          </a:p>
          <a:p>
            <a:pPr marL="448945">
              <a:lnSpc>
                <a:spcPts val="900"/>
              </a:lnSpc>
              <a:spcBef>
                <a:spcPts val="590"/>
              </a:spcBef>
              <a:tabLst>
                <a:tab pos="4670425" algn="l"/>
              </a:tabLst>
            </a:pPr>
            <a:r>
              <a:rPr dirty="0" sz="1000" spc="155">
                <a:latin typeface="Cambria"/>
                <a:cs typeface="Cambria"/>
              </a:rPr>
              <a:t>Ω</a:t>
            </a:r>
            <a:r>
              <a:rPr dirty="0" sz="1000" spc="-60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=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50" i="1">
                <a:latin typeface="Meiryo"/>
                <a:cs typeface="Meiryo"/>
              </a:rPr>
              <a:t/>
            </a:r>
            <a:r>
              <a:rPr dirty="0" baseline="34188" sz="975" spc="-75">
                <a:latin typeface="Palatino Linotype"/>
                <a:cs typeface="Palatino Linotype"/>
              </a:rPr>
              <a:t>2</a:t>
            </a:r>
            <a:r>
              <a:rPr dirty="0" sz="1000" spc="-50">
                <a:latin typeface="Cambria"/>
                <a:cs typeface="Cambria"/>
              </a:rPr>
              <a:t>(</a:t>
            </a:r>
            <a:r>
              <a:rPr dirty="0" sz="1000" spc="-50" i="1">
                <a:latin typeface="Palatino Linotype"/>
                <a:cs typeface="Palatino Linotype"/>
              </a:rPr>
              <a:t>J</a:t>
            </a:r>
            <a:r>
              <a:rPr dirty="0" sz="1000" spc="434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29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45" i="1">
                <a:latin typeface="Meiryo"/>
                <a:cs typeface="Meiryo"/>
              </a:rPr>
              <a:t/>
            </a:r>
            <a:r>
              <a:rPr dirty="0" baseline="34188" sz="975" spc="-67">
                <a:latin typeface="Palatino Linotype"/>
                <a:cs typeface="Palatino Linotype"/>
              </a:rPr>
              <a:t>2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5">
                <a:latin typeface="Palatino Linotype"/>
                <a:cs typeface="Palatino Linotype"/>
              </a:rPr>
              <a:t>I</a:t>
            </a:r>
            <a:r>
              <a:rPr dirty="0" sz="1000" spc="434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34188" sz="975" spc="-15">
                <a:latin typeface="Cambria"/>
                <a:cs typeface="Cambria"/>
              </a:rPr>
              <a:t>′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 spc="-10" i="1">
                <a:latin typeface="Meiryo"/>
                <a:cs typeface="Meiryo"/>
              </a:rPr>
              <a:t>.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(10.14)</a:t>
            </a:r>
            <a:endParaRPr sz="1000">
              <a:latin typeface="Palatino Linotype"/>
              <a:cs typeface="Palatino Linotype"/>
            </a:endParaRPr>
          </a:p>
          <a:p>
            <a:pPr marL="768350">
              <a:lnSpc>
                <a:spcPts val="480"/>
              </a:lnSpc>
              <a:tabLst>
                <a:tab pos="1179195" algn="l"/>
                <a:tab pos="1508760" algn="l"/>
              </a:tabLst>
            </a:pP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spc="160" i="1">
                <a:latin typeface="Meiryo"/>
                <a:cs typeface="Meiryo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355" i="1">
                <a:latin typeface="Meiryo"/>
                <a:cs typeface="Meiryo"/>
              </a:rPr>
              <a:t/>
            </a:r>
            <a:r>
              <a:rPr dirty="0" sz="650" spc="175" i="1">
                <a:latin typeface="Meiryo"/>
                <a:cs typeface="Meiryo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  <a:p>
            <a:pPr algn="just" marL="101600">
              <a:lnSpc>
                <a:spcPct val="100000"/>
              </a:lnSpc>
              <a:spcBef>
                <a:spcPts val="41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under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consideration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808909" y="6293561"/>
            <a:ext cx="5956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51752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0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8547" sz="975" spc="-592" i="1">
                <a:latin typeface="Meiryo"/>
                <a:cs typeface="Meiryo"/>
              </a:rPr>
              <a:t/>
            </a:r>
            <a:endParaRPr baseline="8547" sz="975">
              <a:latin typeface="Meiryo"/>
              <a:cs typeface="Meiryo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43409" y="6209802"/>
            <a:ext cx="43027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1)</a:t>
            </a:r>
            <a:r>
              <a:rPr dirty="0" sz="1000" spc="2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</a:t>
            </a:r>
            <a:r>
              <a:rPr dirty="0" baseline="29914" sz="975" i="1">
                <a:latin typeface="Palatino Linotype"/>
                <a:cs typeface="Palatino Linotype"/>
              </a:rPr>
              <a:t>a</a:t>
            </a:r>
            <a:r>
              <a:rPr dirty="0" baseline="29914" sz="975" spc="247" i="1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∶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24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under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alternative</a:t>
            </a:r>
            <a:r>
              <a:rPr dirty="0" sz="1000" spc="-20">
                <a:latin typeface="Palatino Linotype"/>
                <a:cs typeface="Palatino Linotype"/>
              </a:rPr>
              <a:t> that at </a:t>
            </a:r>
            <a:r>
              <a:rPr dirty="0" sz="1000" spc="-25">
                <a:latin typeface="Palatino Linotype"/>
                <a:cs typeface="Palatino Linotype"/>
              </a:rPr>
              <a:t>least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component</a:t>
            </a:r>
            <a:r>
              <a:rPr dirty="0" sz="1000" spc="-20">
                <a:latin typeface="Palatino Linotype"/>
                <a:cs typeface="Palatino Linotype"/>
              </a:rPr>
              <a:t> is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zero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808908" y="6454841"/>
            <a:ext cx="3689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29083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0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8547" sz="975" spc="-592" i="1">
                <a:latin typeface="Meiryo"/>
                <a:cs typeface="Meiryo"/>
              </a:rPr>
              <a:t/>
            </a:r>
            <a:endParaRPr baseline="8547" sz="975">
              <a:latin typeface="Meiryo"/>
              <a:cs typeface="Meiryo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43394" y="6371201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2)</a:t>
            </a:r>
            <a:r>
              <a:rPr dirty="0" sz="1000" spc="1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</a:t>
            </a:r>
            <a:r>
              <a:rPr dirty="0" baseline="29914" sz="975" i="1">
                <a:latin typeface="Palatino Linotype"/>
                <a:cs typeface="Palatino Linotype"/>
              </a:rPr>
              <a:t>b</a:t>
            </a:r>
            <a:r>
              <a:rPr dirty="0" baseline="29914" sz="975" spc="209" i="1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∶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24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assuming</a:t>
            </a:r>
            <a:r>
              <a:rPr dirty="0" sz="1000">
                <a:latin typeface="Palatino Linotype"/>
                <a:cs typeface="Palatino Linotype"/>
              </a:rPr>
              <a:t> no </a:t>
            </a: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under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20">
                <a:latin typeface="Palatino Linotype"/>
                <a:cs typeface="Palatino Linotype"/>
              </a:rPr>
              <a:t>one-</a:t>
            </a:r>
            <a:r>
              <a:rPr dirty="0" sz="1000" spc="-40">
                <a:latin typeface="Palatino Linotype"/>
                <a:cs typeface="Palatino Linotype"/>
              </a:rPr>
              <a:t>sided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alternative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vari-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736816" y="6522991"/>
            <a:ext cx="194246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ance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component</a:t>
            </a:r>
            <a:r>
              <a:rPr dirty="0" sz="1000" spc="-20">
                <a:latin typeface="Palatino Linotype"/>
                <a:cs typeface="Palatino Linotype"/>
              </a:rPr>
              <a:t> is </a:t>
            </a:r>
            <a:r>
              <a:rPr dirty="0" sz="1000" spc="-35">
                <a:latin typeface="Palatino Linotype"/>
                <a:cs typeface="Palatino Linotype"/>
              </a:rPr>
              <a:t>greater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than</a:t>
            </a:r>
            <a:r>
              <a:rPr dirty="0" sz="1000" spc="-20">
                <a:latin typeface="Palatino Linotype"/>
                <a:cs typeface="Palatino Linotype"/>
              </a:rPr>
              <a:t> zero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43388" y="6674786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3)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</a:t>
            </a:r>
            <a:r>
              <a:rPr dirty="0" baseline="29914" sz="975" i="1">
                <a:latin typeface="Palatino Linotype"/>
                <a:cs typeface="Palatino Linotype"/>
              </a:rPr>
              <a:t>c</a:t>
            </a:r>
            <a:r>
              <a:rPr dirty="0" baseline="29914" sz="975" spc="254" i="1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∶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assuming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random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under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two-sided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alternative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spatial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736820" y="6758535"/>
            <a:ext cx="2606675" cy="24574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09855">
              <a:lnSpc>
                <a:spcPts val="645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0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ts val="1065"/>
              </a:lnSpc>
            </a:pPr>
            <a:r>
              <a:rPr dirty="0" sz="1000" spc="-35">
                <a:latin typeface="Palatino Linotype"/>
                <a:cs typeface="Palatino Linotype"/>
              </a:rPr>
              <a:t>autocorrelation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coeﬃcients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from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zero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43392" y="6978365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4)</a:t>
            </a:r>
            <a:r>
              <a:rPr dirty="0" sz="1000" spc="2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</a:t>
            </a:r>
            <a:r>
              <a:rPr dirty="0" baseline="29914" sz="975" i="1">
                <a:latin typeface="Palatino Linotype"/>
                <a:cs typeface="Palatino Linotype"/>
              </a:rPr>
              <a:t>d</a:t>
            </a:r>
            <a:r>
              <a:rPr dirty="0" baseline="29914" sz="975" spc="284" i="1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∶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-5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assuming</a:t>
            </a:r>
            <a:r>
              <a:rPr dirty="0" sz="1000" spc="-3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possible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existence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random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under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two-</a:t>
            </a:r>
            <a:r>
              <a:rPr dirty="0" sz="1000" spc="-50">
                <a:latin typeface="Palatino Linotype"/>
                <a:cs typeface="Palatino Linotype"/>
              </a:rPr>
              <a:t>sided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alterna-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736815" y="7062115"/>
            <a:ext cx="3586479" cy="24574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09855">
              <a:lnSpc>
                <a:spcPts val="645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0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ts val="1065"/>
              </a:lnSpc>
            </a:pPr>
            <a:r>
              <a:rPr dirty="0" sz="1000" spc="-45">
                <a:latin typeface="Palatino Linotype"/>
                <a:cs typeface="Palatino Linotype"/>
              </a:rPr>
              <a:t>tive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spatial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autocorrelation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coeﬃcient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from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zero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808906" y="7365700"/>
            <a:ext cx="3676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28956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0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8547" sz="975" spc="-592" i="1">
                <a:latin typeface="Meiryo"/>
                <a:cs typeface="Meiryo"/>
              </a:rPr>
              <a:t/>
            </a:r>
            <a:endParaRPr baseline="8547" sz="975">
              <a:latin typeface="Meiryo"/>
              <a:cs typeface="Meiryo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43387" y="7282060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5)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</a:t>
            </a:r>
            <a:r>
              <a:rPr dirty="0" baseline="29914" sz="975" i="1">
                <a:latin typeface="Palatino Linotype"/>
                <a:cs typeface="Palatino Linotype"/>
              </a:rPr>
              <a:t>e</a:t>
            </a:r>
            <a:r>
              <a:rPr dirty="0" baseline="29914" sz="975" spc="262" i="1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∶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24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assuming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possible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existence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spatial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autocorrelation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one-</a:t>
            </a:r>
            <a:r>
              <a:rPr dirty="0" sz="1000" spc="-10">
                <a:latin typeface="Palatino Linotype"/>
                <a:cs typeface="Palatino Linotype"/>
              </a:rPr>
              <a:t>sided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676801" y="7358338"/>
            <a:ext cx="4852035" cy="480695"/>
          </a:xfrm>
          <a:prstGeom prst="rect">
            <a:avLst/>
          </a:prstGeom>
        </p:spPr>
        <p:txBody>
          <a:bodyPr wrap="square" lIns="0" tIns="87630" rIns="0" bIns="0" rtlCol="0" vert="horz">
            <a:spAutoFit/>
          </a:bodyPr>
          <a:lstStyle/>
          <a:p>
            <a:pPr marL="72390">
              <a:lnSpc>
                <a:spcPct val="100000"/>
              </a:lnSpc>
              <a:spcBef>
                <a:spcPts val="690"/>
              </a:spcBef>
            </a:pPr>
            <a:r>
              <a:rPr dirty="0" sz="1000" spc="-40">
                <a:latin typeface="Palatino Linotype"/>
                <a:cs typeface="Palatino Linotype"/>
              </a:rPr>
              <a:t>alternative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component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greater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zero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90"/>
              </a:spcBef>
            </a:pPr>
            <a:r>
              <a:rPr dirty="0" sz="1000" spc="270">
                <a:latin typeface="Palatino Linotype"/>
                <a:cs typeface="Palatino Linotype"/>
              </a:rPr>
              <a:t>h</a:t>
            </a:r>
            <a:r>
              <a:rPr dirty="0" sz="1000" spc="2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30">
                <a:latin typeface="Palatino Linotype"/>
                <a:cs typeface="Palatino Linotype"/>
              </a:rPr>
              <a:t>oi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15" b="1">
                <a:latin typeface="Cambria"/>
                <a:cs typeface="Cambria"/>
              </a:rPr>
              <a:t>l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707550" y="7896738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0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43388" y="7813092"/>
            <a:ext cx="920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(H</a:t>
            </a:r>
            <a:r>
              <a:rPr dirty="0" baseline="29914" sz="975" i="1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given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107828" y="8183971"/>
            <a:ext cx="1327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20" i="1">
                <a:latin typeface="Meiryo"/>
                <a:cs typeface="Meiryo"/>
              </a:rPr>
              <a:t>,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916709" y="8111300"/>
            <a:ext cx="4552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4965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LM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396540" y="8199887"/>
            <a:ext cx="4724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951237" y="8101788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371140" y="8037917"/>
            <a:ext cx="10725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84505" algn="l"/>
                <a:tab pos="799465" algn="l"/>
              </a:tabLst>
            </a:pPr>
            <a:r>
              <a:rPr dirty="0" u="sng" sz="1000" spc="254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00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0" i="1">
                <a:latin typeface="Palatino Linotype"/>
                <a:cs typeface="Palatino Linotype"/>
              </a:rPr>
              <a:t> </a:t>
            </a:r>
            <a:r>
              <a:rPr dirty="0" baseline="29914" sz="975" spc="-37">
                <a:latin typeface="Palatino Linotype"/>
                <a:cs typeface="Palatino Linotype"/>
              </a:rPr>
              <a:t>2</a:t>
            </a:r>
            <a:r>
              <a:rPr dirty="0" sz="1000" spc="-25" i="1">
                <a:latin typeface="Palatino Linotype"/>
                <a:cs typeface="Palatino Linotype"/>
              </a:rPr>
              <a:t>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/>
          <p:nvPr/>
        </p:nvSpPr>
        <p:spPr>
          <a:xfrm>
            <a:off x="2171164" y="8218755"/>
            <a:ext cx="245745" cy="0"/>
          </a:xfrm>
          <a:custGeom>
            <a:avLst/>
            <a:gdLst/>
            <a:ahLst/>
            <a:cxnLst/>
            <a:rect l="l" t="t" r="r" b="b"/>
            <a:pathLst>
              <a:path w="245744" h="0">
                <a:moveTo>
                  <a:pt x="0" y="0"/>
                </a:moveTo>
                <a:lnTo>
                  <a:pt x="24551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 txBox="1"/>
          <p:nvPr/>
        </p:nvSpPr>
        <p:spPr>
          <a:xfrm>
            <a:off x="1858319" y="8111304"/>
            <a:ext cx="680720" cy="2660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950"/>
              </a:lnSpc>
              <a:spcBef>
                <a:spcPts val="95"/>
              </a:spcBef>
              <a:tabLst>
                <a:tab pos="572770" algn="l"/>
              </a:tabLst>
            </a:pPr>
            <a:r>
              <a:rPr dirty="0" sz="1000" i="1">
                <a:latin typeface="Palatino Linotype"/>
                <a:cs typeface="Palatino Linotype"/>
              </a:rPr>
              <a:t>G</a:t>
            </a:r>
            <a:r>
              <a:rPr dirty="0" sz="1000" spc="36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H</a:t>
            </a:r>
            <a:endParaRPr sz="1000">
              <a:latin typeface="Palatino Linotype"/>
              <a:cs typeface="Palatino Linotype"/>
            </a:endParaRPr>
          </a:p>
          <a:p>
            <a:pPr marL="403225">
              <a:lnSpc>
                <a:spcPts val="950"/>
              </a:lnSpc>
            </a:pPr>
            <a:r>
              <a:rPr dirty="0" sz="1000" spc="45" i="1">
                <a:latin typeface="Palatino Linotype"/>
                <a:cs typeface="Palatino Linotype"/>
              </a:rPr>
              <a:t>b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522168" y="8101788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5137924" y="8111304"/>
            <a:ext cx="391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(10.15)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45964" y="607782"/>
            <a:ext cx="5320030" cy="8801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270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algn="just" marL="321310" marR="55880" indent="-635">
              <a:lnSpc>
                <a:spcPct val="100000"/>
              </a:lnSpc>
            </a:pP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G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10" i="1">
                <a:latin typeface="Meiryo"/>
                <a:cs typeface="Meiryo"/>
              </a:rPr>
              <a:t>̂</a:t>
            </a:r>
            <a:r>
              <a:rPr dirty="0" baseline="29914" sz="975" spc="-22" i="1">
                <a:latin typeface="Meiryo"/>
                <a:cs typeface="Meiryo"/>
              </a:rPr>
              <a:t>⊤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30" i="1">
                <a:latin typeface="Palatino Linotype"/>
                <a:cs typeface="Palatino Linotype"/>
              </a:rPr>
              <a:t>J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7" i="1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10" i="1">
                <a:latin typeface="Meiryo"/>
                <a:cs typeface="Meiryo"/>
              </a:rPr>
              <a:t>̂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10" i="1">
                <a:latin typeface="Meiryo"/>
                <a:cs typeface="Meiryo"/>
              </a:rPr>
              <a:t>̂</a:t>
            </a:r>
            <a:r>
              <a:rPr dirty="0" baseline="29914" sz="975" spc="-22" i="1">
                <a:latin typeface="Meiryo"/>
                <a:cs typeface="Meiryo"/>
              </a:rPr>
              <a:t>⊤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20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1,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 i="1">
                <a:latin typeface="Palatino Linotype"/>
                <a:cs typeface="Palatino Linotype"/>
              </a:rPr>
              <a:t>H</a:t>
            </a:r>
            <a:r>
              <a:rPr dirty="0" sz="1000" spc="9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10" i="1">
                <a:latin typeface="Meiryo"/>
                <a:cs typeface="Meiryo"/>
              </a:rPr>
              <a:t>̂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7" i="1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8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114" i="1">
                <a:latin typeface="Palatino Linotype"/>
                <a:cs typeface="Palatino Linotype"/>
              </a:rPr>
              <a:t>W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175">
                <a:latin typeface="Cambria"/>
                <a:cs typeface="Cambria"/>
              </a:rPr>
              <a:t>)∕</a:t>
            </a:r>
            <a:r>
              <a:rPr dirty="0" sz="1000" spc="-5">
                <a:latin typeface="Palatino Linotype"/>
                <a:cs typeface="Palatino Linotype"/>
              </a:rPr>
              <a:t>2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10" i="1">
                <a:latin typeface="Meiryo"/>
                <a:cs typeface="Meiryo"/>
              </a:rPr>
              <a:t>̂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10" i="1">
                <a:latin typeface="Meiryo"/>
                <a:cs typeface="Meiryo"/>
              </a:rPr>
              <a:t>̂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10" i="1">
                <a:latin typeface="Meiryo"/>
                <a:cs typeface="Meiryo"/>
              </a:rPr>
              <a:t>̂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b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tr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8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114" i="1">
                <a:latin typeface="Palatino Linotype"/>
                <a:cs typeface="Palatino Linotype"/>
              </a:rPr>
              <a:t>W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baseline="29914" sz="975" spc="82">
                <a:latin typeface="Palatino Linotype"/>
                <a:cs typeface="Palatino Linotype"/>
              </a:rPr>
              <a:t>2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-2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inal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215" b="1">
                <a:latin typeface="Cambria"/>
                <a:cs typeface="Cambria"/>
              </a:rPr>
              <a:t>l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-4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ssuming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7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1066165">
              <a:lnSpc>
                <a:spcPts val="980"/>
              </a:lnSpc>
            </a:pPr>
            <a:r>
              <a:rPr dirty="0" sz="1000" spc="490" i="1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93750" y="1569888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02779" y="1497107"/>
            <a:ext cx="387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sz="1000" spc="340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1454840" y="1445450"/>
            <a:ext cx="477520" cy="0"/>
          </a:xfrm>
          <a:custGeom>
            <a:avLst/>
            <a:gdLst/>
            <a:ahLst/>
            <a:cxnLst/>
            <a:rect l="l" t="t" r="r" b="b"/>
            <a:pathLst>
              <a:path w="477519" h="0">
                <a:moveTo>
                  <a:pt x="0" y="0"/>
                </a:moveTo>
                <a:lnTo>
                  <a:pt x="476973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1457342" y="1585689"/>
            <a:ext cx="4724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1</a:t>
            </a:r>
            <a:r>
              <a:rPr dirty="0" sz="1000" spc="-3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431942" y="1423726"/>
            <a:ext cx="6629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84505" algn="l"/>
              </a:tabLst>
            </a:pPr>
            <a:r>
              <a:rPr dirty="0" u="sng" sz="1000" spc="254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00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r>
              <a:rPr dirty="0" baseline="-33333" sz="1500" spc="-37" i="1">
                <a:latin typeface="Palatino Linotype"/>
                <a:cs typeface="Palatino Linotype"/>
              </a:rPr>
              <a:t>G</a:t>
            </a:r>
            <a:r>
              <a:rPr dirty="0" baseline="-33333" sz="1500" spc="-37" i="1">
                <a:latin typeface="Meiryo"/>
                <a:cs typeface="Meiryo"/>
              </a:rPr>
              <a:t>.</a:t>
            </a:r>
            <a:endParaRPr baseline="-33333" sz="150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123859" y="1497111"/>
            <a:ext cx="391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(10.16)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4856" y="1781601"/>
            <a:ext cx="4959985" cy="3289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ive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version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ﬁni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by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aling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-</a:t>
            </a:r>
            <a:r>
              <a:rPr dirty="0" sz="1000" spc="-40">
                <a:latin typeface="Palatino Linotype"/>
                <a:cs typeface="Palatino Linotype"/>
              </a:rPr>
              <a:t>sid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15" b="1">
                <a:latin typeface="Cambria"/>
                <a:cs typeface="Cambria"/>
              </a:rPr>
              <a:t>l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tic: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59253" y="2295578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902787" y="2222921"/>
            <a:ext cx="4533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sz="1000" spc="300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571646" y="2202769"/>
            <a:ext cx="1028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65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380531" y="2130106"/>
            <a:ext cx="82041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LM</a:t>
            </a:r>
            <a:r>
              <a:rPr dirty="0" sz="1000" spc="295">
                <a:latin typeface="Palatino Linotype"/>
                <a:cs typeface="Palatino Linotype"/>
              </a:rPr>
              <a:t> </a:t>
            </a:r>
            <a:r>
              <a:rPr dirty="0" u="sng" sz="1000" spc="19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1000" spc="-1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000" spc="-3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E</a:t>
            </a:r>
            <a:r>
              <a:rPr dirty="0" u="sng" sz="1000" spc="-3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(</a:t>
            </a:r>
            <a:r>
              <a:rPr dirty="0" u="sng" sz="1000" spc="-3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LM</a:t>
            </a:r>
            <a:r>
              <a:rPr dirty="0" u="sng" sz="1000" spc="-3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-3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512549" y="2237198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95" i="1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1642750" y="2372194"/>
            <a:ext cx="413384" cy="0"/>
          </a:xfrm>
          <a:custGeom>
            <a:avLst/>
            <a:gdLst/>
            <a:ahLst/>
            <a:cxnLst/>
            <a:rect l="l" t="t" r="r" b="b"/>
            <a:pathLst>
              <a:path w="413385" h="0">
                <a:moveTo>
                  <a:pt x="0" y="0"/>
                </a:moveTo>
                <a:lnTo>
                  <a:pt x="41319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1951802" y="2416740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630050" y="2343955"/>
            <a:ext cx="43878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V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LM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123846" y="2222912"/>
            <a:ext cx="391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(10.17)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54844" y="2552889"/>
            <a:ext cx="4959985" cy="45465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215" b="1">
                <a:latin typeface="Cambria"/>
                <a:cs typeface="Cambria"/>
              </a:rPr>
              <a:t>l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ssuming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7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757555">
              <a:lnSpc>
                <a:spcPts val="985"/>
              </a:lnSpc>
            </a:pPr>
            <a:r>
              <a:rPr dirty="0" sz="1000" spc="490" i="1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093761" y="3102079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902774" y="3029293"/>
            <a:ext cx="387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sz="1000" spc="340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3" name="object 23" descr=""/>
          <p:cNvSpPr/>
          <p:nvPr/>
        </p:nvSpPr>
        <p:spPr>
          <a:xfrm>
            <a:off x="1454840" y="2965297"/>
            <a:ext cx="276225" cy="0"/>
          </a:xfrm>
          <a:custGeom>
            <a:avLst/>
            <a:gdLst/>
            <a:ahLst/>
            <a:cxnLst/>
            <a:rect l="l" t="t" r="r" b="b"/>
            <a:pathLst>
              <a:path w="276225" h="0">
                <a:moveTo>
                  <a:pt x="0" y="0"/>
                </a:moveTo>
                <a:lnTo>
                  <a:pt x="27592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1561244" y="2962171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1470042" y="3136861"/>
            <a:ext cx="245745" cy="0"/>
          </a:xfrm>
          <a:custGeom>
            <a:avLst/>
            <a:gdLst/>
            <a:ahLst/>
            <a:cxnLst/>
            <a:rect l="l" t="t" r="r" b="b"/>
            <a:pathLst>
              <a:path w="245744" h="0">
                <a:moveTo>
                  <a:pt x="0" y="0"/>
                </a:moveTo>
                <a:lnTo>
                  <a:pt x="24551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1457342" y="2945784"/>
            <a:ext cx="259715" cy="349885"/>
          </a:xfrm>
          <a:prstGeom prst="rect">
            <a:avLst/>
          </a:prstGeom>
        </p:spPr>
        <p:txBody>
          <a:bodyPr wrap="square" lIns="0" tIns="2222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75"/>
              </a:spcBef>
            </a:pP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170" i="1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T</a:t>
            </a:r>
            <a:endParaRPr sz="1000">
              <a:latin typeface="Palatino Linotype"/>
              <a:cs typeface="Palatino Linotype"/>
            </a:endParaRPr>
          </a:p>
          <a:p>
            <a:pPr algn="ctr" marL="10795">
              <a:lnSpc>
                <a:spcPct val="100000"/>
              </a:lnSpc>
              <a:spcBef>
                <a:spcPts val="75"/>
              </a:spcBef>
            </a:pPr>
            <a:r>
              <a:rPr dirty="0" sz="1000" spc="45" i="1">
                <a:latin typeface="Palatino Linotype"/>
                <a:cs typeface="Palatino Linotype"/>
              </a:rPr>
              <a:t>b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717944" y="3029302"/>
            <a:ext cx="37973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418204" algn="l"/>
              </a:tabLst>
            </a:pPr>
            <a:r>
              <a:rPr dirty="0" sz="1000" spc="-25" i="1">
                <a:latin typeface="Palatino Linotype"/>
                <a:cs typeface="Palatino Linotype"/>
              </a:rPr>
              <a:t>H</a:t>
            </a:r>
            <a:r>
              <a:rPr dirty="0" sz="1000" spc="-25" i="1">
                <a:latin typeface="Meiryo"/>
                <a:cs typeface="Meiryo"/>
              </a:rPr>
              <a:t>.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(10.18)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54844" y="3301559"/>
            <a:ext cx="327215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also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admits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standardized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better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properties: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59256" y="3661807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902775" y="3589026"/>
            <a:ext cx="4533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sz="1000" spc="300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571649" y="3568997"/>
            <a:ext cx="5715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09270" algn="l"/>
              </a:tabLst>
            </a:pPr>
            <a:r>
              <a:rPr dirty="0" u="sng" sz="6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2</a:t>
            </a:r>
            <a:r>
              <a:rPr dirty="0" u="sng" sz="650" spc="17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u="sng" sz="6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380534" y="3496336"/>
            <a:ext cx="8045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LM</a:t>
            </a:r>
            <a:r>
              <a:rPr dirty="0" sz="1000" spc="265">
                <a:latin typeface="Palatino Linotype"/>
                <a:cs typeface="Palatino Linotype"/>
              </a:rPr>
              <a:t> </a:t>
            </a:r>
            <a:r>
              <a:rPr dirty="0" u="sng" sz="1000" spc="19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1000" spc="-3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000" spc="-2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E</a:t>
            </a:r>
            <a:r>
              <a:rPr dirty="0" u="sng" sz="1000" spc="-2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(</a:t>
            </a:r>
            <a:r>
              <a:rPr dirty="0" u="sng" sz="1000" spc="-2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LM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504891" y="3603312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95" i="1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4" name="object 34" descr=""/>
          <p:cNvSpPr/>
          <p:nvPr/>
        </p:nvSpPr>
        <p:spPr>
          <a:xfrm>
            <a:off x="1634977" y="3738308"/>
            <a:ext cx="413384" cy="0"/>
          </a:xfrm>
          <a:custGeom>
            <a:avLst/>
            <a:gdLst/>
            <a:ahLst/>
            <a:cxnLst/>
            <a:rect l="l" t="t" r="r" b="b"/>
            <a:pathLst>
              <a:path w="413385" h="0">
                <a:moveTo>
                  <a:pt x="0" y="0"/>
                </a:moveTo>
                <a:lnTo>
                  <a:pt x="41319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 txBox="1"/>
          <p:nvPr/>
        </p:nvSpPr>
        <p:spPr>
          <a:xfrm>
            <a:off x="1944034" y="3782964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622277" y="3710183"/>
            <a:ext cx="43878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V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LM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174922" y="3589022"/>
            <a:ext cx="3340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61005" algn="l"/>
              </a:tabLst>
            </a:pPr>
            <a:r>
              <a:rPr dirty="0" sz="1000" spc="-50" i="1">
                <a:latin typeface="Meiryo"/>
                <a:cs typeface="Meiryo"/>
              </a:rPr>
              <a:t>.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(10.19)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5213711" y="4020478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0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58593" y="3936724"/>
            <a:ext cx="49822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" i="1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LM</a:t>
            </a:r>
            <a:r>
              <a:rPr dirty="0" baseline="-21367" sz="975" spc="-15">
                <a:latin typeface="Palatino Linotype"/>
                <a:cs typeface="Palatino Linotype"/>
              </a:rPr>
              <a:t>1</a:t>
            </a:r>
            <a:r>
              <a:rPr dirty="0" baseline="-21367" sz="975" spc="157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LM</a:t>
            </a:r>
            <a:r>
              <a:rPr dirty="0" baseline="-21367" sz="975" spc="-15">
                <a:latin typeface="Palatino Linotype"/>
                <a:cs typeface="Palatino Linotype"/>
              </a:rPr>
              <a:t>2</a:t>
            </a:r>
            <a:r>
              <a:rPr dirty="0" baseline="-21367" sz="975" spc="1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asymptotically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normally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distributed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Lucida Sans Unicode"/>
                <a:cs typeface="Lucida Sans Unicode"/>
              </a:rPr>
              <a:t>→</a:t>
            </a:r>
            <a:r>
              <a:rPr dirty="0" sz="1000" spc="-40">
                <a:latin typeface="Lucida Sans Unicode"/>
                <a:cs typeface="Lucida Sans Unicode"/>
              </a:rPr>
              <a:t> </a:t>
            </a:r>
            <a:r>
              <a:rPr dirty="0" sz="1000" spc="65">
                <a:latin typeface="Cambria"/>
                <a:cs typeface="Cambria"/>
              </a:rPr>
              <a:t>∞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ﬁxed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under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</a:t>
            </a:r>
            <a:r>
              <a:rPr dirty="0" baseline="29914" sz="975" i="1">
                <a:latin typeface="Palatino Linotype"/>
                <a:cs typeface="Palatino Linotype"/>
              </a:rPr>
              <a:t>b</a:t>
            </a:r>
            <a:r>
              <a:rPr dirty="0" baseline="29914" sz="975" spc="172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529469" y="4088286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H</a:t>
            </a:r>
            <a:r>
              <a:rPr dirty="0" baseline="29914" sz="975" i="1">
                <a:latin typeface="Palatino Linotype"/>
                <a:cs typeface="Palatino Linotype"/>
              </a:rPr>
              <a:t>c</a:t>
            </a:r>
            <a:r>
              <a:rPr dirty="0" baseline="29914" sz="975" spc="187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respectively.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Based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latter,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one-</a:t>
            </a:r>
            <a:r>
              <a:rPr dirty="0" sz="1000" spc="-45">
                <a:latin typeface="Palatino Linotype"/>
                <a:cs typeface="Palatino Linotype"/>
              </a:rPr>
              <a:t>sided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joint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statistic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 </a:t>
            </a:r>
            <a:r>
              <a:rPr dirty="0" sz="1000">
                <a:latin typeface="Palatino Linotype"/>
                <a:cs typeface="Palatino Linotype"/>
              </a:rPr>
              <a:t>H</a:t>
            </a:r>
            <a:r>
              <a:rPr dirty="0" baseline="29914" sz="975" i="1">
                <a:latin typeface="Palatino Linotype"/>
                <a:cs typeface="Palatino Linotype"/>
              </a:rPr>
              <a:t>a</a:t>
            </a:r>
            <a:r>
              <a:rPr dirty="0" baseline="29914" sz="975" spc="202" i="1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∶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24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529463" y="4172040"/>
            <a:ext cx="4405630" cy="24511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35255">
              <a:lnSpc>
                <a:spcPts val="645"/>
              </a:lnSpc>
              <a:spcBef>
                <a:spcPts val="120"/>
              </a:spcBef>
              <a:tabLst>
                <a:tab pos="3834765" algn="l"/>
                <a:tab pos="431482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0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0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8547" sz="975" spc="-592" i="1">
                <a:latin typeface="Meiryo"/>
                <a:cs typeface="Meiryo"/>
              </a:rPr>
              <a:t/>
            </a:r>
            <a:endParaRPr baseline="8547" sz="975">
              <a:latin typeface="Meiryo"/>
              <a:cs typeface="Meiryo"/>
            </a:endParaRPr>
          </a:p>
          <a:p>
            <a:pPr marL="38100">
              <a:lnSpc>
                <a:spcPts val="1065"/>
              </a:lnSpc>
            </a:pPr>
            <a:r>
              <a:rPr dirty="0" sz="1000" spc="-50">
                <a:latin typeface="Palatino Linotype"/>
                <a:cs typeface="Palatino Linotype"/>
              </a:rPr>
              <a:t>derived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093775" y="4536198"/>
            <a:ext cx="9175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78155" algn="l"/>
                <a:tab pos="861694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H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100642" y="4338144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95" i="1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4" name="object 44" descr=""/>
          <p:cNvSpPr/>
          <p:nvPr/>
        </p:nvSpPr>
        <p:spPr>
          <a:xfrm>
            <a:off x="2230595" y="4473143"/>
            <a:ext cx="64135" cy="0"/>
          </a:xfrm>
          <a:custGeom>
            <a:avLst/>
            <a:gdLst/>
            <a:ahLst/>
            <a:cxnLst/>
            <a:rect l="l" t="t" r="r" b="b"/>
            <a:pathLst>
              <a:path w="64135" h="0">
                <a:moveTo>
                  <a:pt x="0" y="0"/>
                </a:moveTo>
                <a:lnTo>
                  <a:pt x="6355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 descr=""/>
          <p:cNvSpPr txBox="1"/>
          <p:nvPr/>
        </p:nvSpPr>
        <p:spPr>
          <a:xfrm>
            <a:off x="902799" y="4463422"/>
            <a:ext cx="1404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sz="1000" spc="31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175">
                <a:latin typeface="Cambria"/>
                <a:cs typeface="Cambria"/>
              </a:rPr>
              <a:t>)∕</a:t>
            </a:r>
            <a:r>
              <a:rPr dirty="0" sz="1000" spc="200">
                <a:latin typeface="Cambria"/>
                <a:cs typeface="Cambria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5123845" y="4463420"/>
            <a:ext cx="391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(10.20)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529425" y="4686989"/>
            <a:ext cx="5011420" cy="6324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bu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ra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M</a:t>
            </a:r>
            <a:r>
              <a:rPr dirty="0" baseline="-21367" sz="975" spc="15">
                <a:latin typeface="Palatino Linotype"/>
                <a:cs typeface="Palatino Linotype"/>
              </a:rPr>
              <a:t>1</a:t>
            </a:r>
            <a:r>
              <a:rPr dirty="0" baseline="-21367" sz="975">
                <a:latin typeface="Palatino Linotype"/>
                <a:cs typeface="Palatino Linotype"/>
              </a:rPr>
              <a:t> </a:t>
            </a:r>
            <a:r>
              <a:rPr dirty="0" baseline="-21367" sz="975" spc="89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tive,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when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andom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mall,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ppli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M</a:t>
            </a:r>
            <a:r>
              <a:rPr dirty="0" baseline="-21367" sz="975" spc="15">
                <a:latin typeface="Palatino Linotype"/>
                <a:cs typeface="Palatino Linotype"/>
              </a:rPr>
              <a:t>2</a:t>
            </a:r>
            <a:r>
              <a:rPr dirty="0" baseline="-21367" sz="975">
                <a:latin typeface="Palatino Linotype"/>
                <a:cs typeface="Palatino Linotype"/>
              </a:rPr>
              <a:t> </a:t>
            </a:r>
            <a:r>
              <a:rPr dirty="0" baseline="-21367" sz="975" spc="-82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when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small.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5">
                <a:latin typeface="Palatino Linotype"/>
                <a:cs typeface="Palatino Linotype"/>
              </a:rPr>
              <a:t>oi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llo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877355" y="5690429"/>
            <a:ext cx="3498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-250" i="1">
                <a:latin typeface="Meiryo"/>
                <a:cs typeface="Meiryo"/>
              </a:rPr>
              <a:t> </a:t>
            </a:r>
            <a:r>
              <a:rPr dirty="0" baseline="34188" sz="975">
                <a:latin typeface="Palatino Linotype"/>
                <a:cs typeface="Palatino Linotype"/>
              </a:rPr>
              <a:t>2</a:t>
            </a:r>
            <a:r>
              <a:rPr dirty="0" baseline="34188" sz="975" spc="434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211469" y="5365135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5" i="1">
                <a:latin typeface="Meiryo"/>
                <a:cs typeface="Meiryo"/>
              </a:rPr>
              <a:t>⎧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211469" y="5486410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5" i="1">
                <a:latin typeface="Meiryo"/>
                <a:cs typeface="Meiryo"/>
              </a:rPr>
              <a:t>⎪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211469" y="5601395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5" i="1">
                <a:latin typeface="Meiryo"/>
                <a:cs typeface="Meiryo"/>
              </a:rPr>
              <a:t>⎪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978072" y="5722095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574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m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2777" sz="1500" spc="-1500" i="1">
                <a:latin typeface="Meiryo"/>
                <a:cs typeface="Meiryo"/>
              </a:rPr>
              <a:t>⎨</a:t>
            </a:r>
            <a:endParaRPr baseline="2777" sz="1500">
              <a:latin typeface="Meiryo"/>
              <a:cs typeface="Meiryo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211469" y="5946021"/>
            <a:ext cx="939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 i="1">
                <a:latin typeface="Meiryo"/>
                <a:cs typeface="Meiryo"/>
              </a:rPr>
              <a:t>⎪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211469" y="6035174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5" i="1">
                <a:latin typeface="Meiryo"/>
                <a:cs typeface="Meiryo"/>
              </a:rPr>
              <a:t>⎩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510594" y="5399751"/>
            <a:ext cx="45148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9560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868328" y="5488220"/>
            <a:ext cx="10534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458470" algn="l"/>
                <a:tab pos="97155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8547" sz="975" spc="-75">
                <a:latin typeface="Palatino Linotype"/>
                <a:cs typeface="Palatino Linotype"/>
              </a:rPr>
              <a:t>1</a:t>
            </a:r>
            <a:r>
              <a:rPr dirty="0" baseline="8547" sz="975">
                <a:latin typeface="Palatino Linotype"/>
                <a:cs typeface="Palatino Linotype"/>
              </a:rPr>
              <a:t>	</a:t>
            </a:r>
            <a:r>
              <a:rPr dirty="0" baseline="8547" sz="975" spc="-75">
                <a:latin typeface="Palatino Linotype"/>
                <a:cs typeface="Palatino Linotype"/>
              </a:rPr>
              <a:t>2</a:t>
            </a:r>
            <a:endParaRPr baseline="8547" sz="975">
              <a:latin typeface="Palatino Linotype"/>
              <a:cs typeface="Palatino Linotype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319598" y="5404471"/>
            <a:ext cx="1803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sz="1000" spc="254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sz="1000" spc="5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sz="1000" spc="365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0</a:t>
            </a:r>
            <a:r>
              <a:rPr dirty="0" sz="1000" spc="-6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sz="1000" spc="365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319612" y="5594311"/>
            <a:ext cx="2184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LM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510594" y="5488220"/>
            <a:ext cx="68580" cy="22923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510599" y="5677956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971772" y="5594315"/>
            <a:ext cx="1176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202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0</a:t>
            </a:r>
            <a:r>
              <a:rPr dirty="0" sz="1000" spc="-6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202">
                <a:latin typeface="Palatino Linotype"/>
                <a:cs typeface="Palatino Linotype"/>
              </a:rPr>
              <a:t> </a:t>
            </a:r>
            <a:r>
              <a:rPr dirty="0" sz="1000" spc="130">
                <a:latin typeface="Arial"/>
                <a:cs typeface="Arial"/>
              </a:rPr>
              <a:t>≤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319616" y="5784051"/>
            <a:ext cx="2184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LM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510602" y="5779337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211469" y="5831146"/>
            <a:ext cx="3676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1150" algn="l"/>
              </a:tabLst>
            </a:pPr>
            <a:r>
              <a:rPr dirty="0" sz="1000" spc="-420" i="1">
                <a:latin typeface="Meiryo"/>
                <a:cs typeface="Meiryo"/>
              </a:rPr>
              <a:t>⎪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baseline="4273" sz="975" spc="-75">
                <a:latin typeface="Palatino Linotype"/>
                <a:cs typeface="Palatino Linotype"/>
              </a:rPr>
              <a:t>2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319620" y="5973786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959076" y="5746135"/>
            <a:ext cx="1202055" cy="405130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395"/>
              </a:spcBef>
            </a:pP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202">
                <a:latin typeface="Palatino Linotype"/>
                <a:cs typeface="Palatino Linotype"/>
              </a:rPr>
              <a:t> </a:t>
            </a:r>
            <a:r>
              <a:rPr dirty="0" sz="1000" spc="130">
                <a:latin typeface="Arial"/>
                <a:cs typeface="Arial"/>
              </a:rPr>
              <a:t>≤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0</a:t>
            </a:r>
            <a:r>
              <a:rPr dirty="0" sz="1000" spc="-6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202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  <a:spcBef>
                <a:spcPts val="290"/>
              </a:spcBef>
            </a:pP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202">
                <a:latin typeface="Palatino Linotype"/>
                <a:cs typeface="Palatino Linotype"/>
              </a:rPr>
              <a:t> </a:t>
            </a:r>
            <a:r>
              <a:rPr dirty="0" sz="1000" spc="130">
                <a:latin typeface="Arial"/>
                <a:cs typeface="Arial"/>
              </a:rPr>
              <a:t>≤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0</a:t>
            </a:r>
            <a:r>
              <a:rPr dirty="0" sz="1000" spc="-6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202">
                <a:latin typeface="Palatino Linotype"/>
                <a:cs typeface="Palatino Linotype"/>
              </a:rPr>
              <a:t> </a:t>
            </a:r>
            <a:r>
              <a:rPr dirty="0" sz="1000" spc="130">
                <a:latin typeface="Arial"/>
                <a:cs typeface="Arial"/>
              </a:rPr>
              <a:t>≤</a:t>
            </a:r>
            <a:r>
              <a:rPr dirty="0" sz="1000" spc="-30">
                <a:latin typeface="Arial"/>
                <a:cs typeface="Arial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2282930" y="6316775"/>
            <a:ext cx="958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45" i="1">
                <a:latin typeface="Palatino Linotype"/>
                <a:cs typeface="Palatino Linotype"/>
              </a:rPr>
              <a:t>m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529442" y="6243994"/>
            <a:ext cx="38715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Under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null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statistic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-240" i="1">
                <a:latin typeface="Meiryo"/>
                <a:cs typeface="Meiryo"/>
              </a:rPr>
              <a:t> 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baseline="29914" sz="975" spc="40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mixed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-245" i="1">
                <a:latin typeface="Meiryo"/>
                <a:cs typeface="Meiryo"/>
              </a:rPr>
              <a:t> 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30">
                <a:latin typeface="Palatino Linotype"/>
                <a:cs typeface="Palatino Linotype"/>
              </a:rPr>
              <a:t>distribution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given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978084" y="6540344"/>
            <a:ext cx="958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45" i="1">
                <a:latin typeface="Palatino Linotype"/>
                <a:cs typeface="Palatino Linotype"/>
              </a:rPr>
              <a:t>m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864667" y="6467559"/>
            <a:ext cx="46761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271645" algn="l"/>
              </a:tabLst>
            </a:pP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-254" i="1">
                <a:latin typeface="Meiryo"/>
                <a:cs typeface="Meiryo"/>
              </a:rPr>
              <a:t> </a:t>
            </a:r>
            <a:r>
              <a:rPr dirty="0" baseline="34188" sz="975">
                <a:latin typeface="Palatino Linotype"/>
                <a:cs typeface="Palatino Linotype"/>
              </a:rPr>
              <a:t>2</a:t>
            </a:r>
            <a:r>
              <a:rPr dirty="0" baseline="34188" sz="975" spc="48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1</a:t>
            </a:r>
            <a:r>
              <a:rPr dirty="0" sz="1000" spc="580">
                <a:latin typeface="Cambria"/>
                <a:cs typeface="Cambria"/>
              </a:rPr>
              <a:t>∕</a:t>
            </a:r>
            <a:r>
              <a:rPr dirty="0" sz="1000" spc="-15">
                <a:latin typeface="Palatino Linotype"/>
                <a:cs typeface="Palatino Linotype"/>
              </a:rPr>
              <a:t>4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 spc="-660" i="1">
                <a:latin typeface="Meiryo"/>
                <a:cs typeface="Meiryo"/>
              </a:rPr>
              <a:t/>
            </a:r>
            <a:r>
              <a:rPr dirty="0" sz="1000" spc="-240" i="1">
                <a:latin typeface="Meiryo"/>
                <a:cs typeface="Meiryo"/>
              </a:rPr>
              <a:t> </a:t>
            </a:r>
            <a:r>
              <a:rPr dirty="0" baseline="34188" sz="975">
                <a:latin typeface="Palatino Linotype"/>
                <a:cs typeface="Palatino Linotype"/>
              </a:rPr>
              <a:t>2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5">
                <a:latin typeface="Palatino Linotype"/>
                <a:cs typeface="Palatino Linotype"/>
              </a:rPr>
              <a:t>1</a:t>
            </a:r>
            <a:r>
              <a:rPr dirty="0" sz="1000" spc="580">
                <a:latin typeface="Cambria"/>
                <a:cs typeface="Cambria"/>
              </a:rPr>
              <a:t>∕</a:t>
            </a:r>
            <a:r>
              <a:rPr dirty="0" sz="1000" spc="-10">
                <a:latin typeface="Palatino Linotype"/>
                <a:cs typeface="Palatino Linotype"/>
              </a:rPr>
              <a:t>2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 spc="-660" i="1">
                <a:latin typeface="Meiryo"/>
                <a:cs typeface="Meiryo"/>
              </a:rPr>
              <a:t/>
            </a:r>
            <a:r>
              <a:rPr dirty="0" sz="1000" spc="-240" i="1">
                <a:latin typeface="Meiryo"/>
                <a:cs typeface="Meiryo"/>
              </a:rPr>
              <a:t> </a:t>
            </a:r>
            <a:r>
              <a:rPr dirty="0" baseline="34188" sz="975">
                <a:latin typeface="Palatino Linotype"/>
                <a:cs typeface="Palatino Linotype"/>
              </a:rPr>
              <a:t>2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5">
                <a:latin typeface="Palatino Linotype"/>
                <a:cs typeface="Palatino Linotype"/>
              </a:rPr>
              <a:t>1</a:t>
            </a:r>
            <a:r>
              <a:rPr dirty="0" sz="1000" spc="580">
                <a:latin typeface="Cambria"/>
                <a:cs typeface="Cambria"/>
              </a:rPr>
              <a:t>∕</a:t>
            </a:r>
            <a:r>
              <a:rPr dirty="0" sz="1000" spc="-10">
                <a:latin typeface="Palatino Linotype"/>
                <a:cs typeface="Palatino Linotype"/>
              </a:rPr>
              <a:t>4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 spc="-660" i="1">
                <a:latin typeface="Meiryo"/>
                <a:cs typeface="Meiryo"/>
              </a:rPr>
              <a:t/>
            </a:r>
            <a:r>
              <a:rPr dirty="0" sz="1000" spc="-245" i="1">
                <a:latin typeface="Meiryo"/>
                <a:cs typeface="Meiryo"/>
              </a:rPr>
              <a:t> </a:t>
            </a:r>
            <a:r>
              <a:rPr dirty="0" baseline="34188" sz="975" spc="-30">
                <a:latin typeface="Palatino Linotype"/>
                <a:cs typeface="Palatino Linotype"/>
              </a:rPr>
              <a:t>2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>
                <a:latin typeface="Palatino Linotype"/>
                <a:cs typeface="Palatino Linotype"/>
              </a:rPr>
              <a:t>2</a:t>
            </a:r>
            <a:r>
              <a:rPr dirty="0" sz="1000" spc="-2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(10.21)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529437" y="6691134"/>
            <a:ext cx="5011420" cy="7835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When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M</a:t>
            </a:r>
            <a:r>
              <a:rPr dirty="0" baseline="-21367" sz="975" spc="89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suming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onal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-70">
                <a:latin typeface="Palatino Linotype"/>
                <a:cs typeface="Palatino Linotype"/>
              </a:rPr>
              <a:t>ow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>
                <a:latin typeface="Palatino Linotype"/>
                <a:cs typeface="Palatino Linotype"/>
              </a:rPr>
              <a:t>e- 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when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andom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e.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2003b)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iv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onditional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215" b="1">
                <a:latin typeface="Cambria"/>
                <a:cs typeface="Cambria"/>
              </a:rPr>
              <a:t>l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4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45">
                <a:latin typeface="Palatino Linotype"/>
                <a:cs typeface="Palatino Linotype"/>
              </a:rPr>
              <a:t>allo</a:t>
            </a:r>
            <a:r>
              <a:rPr dirty="0" sz="1000" spc="-8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non</a:t>
            </a:r>
            <a:r>
              <a:rPr dirty="0" sz="1000" spc="-35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ze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ssion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ssum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ollo</a:t>
            </a:r>
            <a:r>
              <a:rPr dirty="0" sz="1000" spc="-7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m: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1139935" y="7679570"/>
            <a:ext cx="958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75" i="1">
                <a:latin typeface="Meiryo"/>
                <a:cs typeface="Meiryo"/>
              </a:rPr>
              <a:t>|</a:t>
            </a:r>
            <a:endParaRPr sz="650">
              <a:latin typeface="Meiryo"/>
              <a:cs typeface="Meiryo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877367" y="7606794"/>
            <a:ext cx="5124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LM</a:t>
            </a:r>
            <a:r>
              <a:rPr dirty="0" baseline="-21367" sz="975" spc="-37" i="1">
                <a:latin typeface="Meiryo"/>
                <a:cs typeface="Meiryo"/>
              </a:rPr>
              <a:t/>
            </a:r>
            <a:r>
              <a:rPr dirty="0" baseline="-21367" sz="975" spc="547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1742490" y="7523361"/>
            <a:ext cx="3632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60" i="1">
                <a:latin typeface="Palatino Linotype"/>
                <a:cs typeface="Palatino Linotype"/>
              </a:rPr>
              <a:t>D</a:t>
            </a:r>
            <a:r>
              <a:rPr dirty="0" baseline="13888" sz="1500" spc="-517" i="1">
                <a:latin typeface="Meiryo"/>
                <a:cs typeface="Meiryo"/>
              </a:rPr>
              <a:t>̂</a:t>
            </a:r>
            <a:r>
              <a:rPr dirty="0" baseline="13888" sz="1500" spc="-202" i="1">
                <a:latin typeface="Meiryo"/>
                <a:cs typeface="Meiryo"/>
              </a:rPr>
              <a:t> </a:t>
            </a:r>
            <a:r>
              <a:rPr dirty="0" sz="1000" spc="-80">
                <a:latin typeface="Cambria"/>
                <a:cs typeface="Cambria"/>
              </a:rPr>
              <a:t>(</a:t>
            </a:r>
            <a:r>
              <a:rPr dirty="0" sz="1000" spc="-80" i="1">
                <a:latin typeface="Meiryo"/>
                <a:cs typeface="Meiryo"/>
              </a:rPr>
              <a:t/>
            </a:r>
            <a:r>
              <a:rPr dirty="0" sz="1000" spc="-80">
                <a:latin typeface="Cambria"/>
                <a:cs typeface="Cambria"/>
              </a:rPr>
              <a:t>)</a:t>
            </a:r>
            <a:r>
              <a:rPr dirty="0" baseline="29914" sz="975" spc="-120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75" name="object 75" descr=""/>
          <p:cNvSpPr/>
          <p:nvPr/>
        </p:nvSpPr>
        <p:spPr>
          <a:xfrm>
            <a:off x="1401348" y="7714348"/>
            <a:ext cx="1052195" cy="0"/>
          </a:xfrm>
          <a:custGeom>
            <a:avLst/>
            <a:gdLst/>
            <a:ahLst/>
            <a:cxnLst/>
            <a:rect l="l" t="t" r="r" b="b"/>
            <a:pathLst>
              <a:path w="1052195" h="0">
                <a:moveTo>
                  <a:pt x="0" y="0"/>
                </a:moveTo>
                <a:lnTo>
                  <a:pt x="105167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" name="object 76" descr=""/>
          <p:cNvSpPr txBox="1"/>
          <p:nvPr/>
        </p:nvSpPr>
        <p:spPr>
          <a:xfrm>
            <a:off x="2277792" y="7771805"/>
            <a:ext cx="482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7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1363248" y="7704968"/>
            <a:ext cx="1128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[(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9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180" i="1">
                <a:latin typeface="Meiryo"/>
                <a:cs typeface="Meiryo"/>
              </a:rPr>
              <a:t> </a:t>
            </a:r>
            <a:r>
              <a:rPr dirty="0" sz="1000" spc="-715" i="1">
                <a:latin typeface="Meiryo"/>
                <a:cs typeface="Meiryo"/>
              </a:rPr>
              <a:t/>
            </a:r>
            <a:r>
              <a:rPr dirty="0" baseline="21367" sz="975" spc="195">
                <a:latin typeface="Palatino Linotype"/>
                <a:cs typeface="Palatino Linotype"/>
              </a:rPr>
              <a:t>4</a:t>
            </a:r>
            <a:r>
              <a:rPr dirty="0" sz="1000" spc="565">
                <a:latin typeface="Cambria"/>
                <a:cs typeface="Cambria"/>
              </a:rPr>
              <a:t>∕</a:t>
            </a:r>
            <a:r>
              <a:rPr dirty="0" sz="1000" spc="-1080" i="1">
                <a:latin typeface="Meiryo"/>
                <a:cs typeface="Meiryo"/>
              </a:rPr>
              <a:t/>
            </a:r>
            <a:r>
              <a:rPr dirty="0" sz="1000" spc="-370" i="1">
                <a:latin typeface="Meiryo"/>
                <a:cs typeface="Meiryo"/>
              </a:rPr>
              <a:t>̂</a:t>
            </a:r>
            <a:r>
              <a:rPr dirty="0" sz="1000" spc="-185" i="1">
                <a:latin typeface="Meiryo"/>
                <a:cs typeface="Meiryo"/>
              </a:rPr>
              <a:t> </a:t>
            </a:r>
            <a:r>
              <a:rPr dirty="0" baseline="29914" sz="975" spc="-37">
                <a:latin typeface="Palatino Linotype"/>
                <a:cs typeface="Palatino Linotype"/>
              </a:rPr>
              <a:t>4</a:t>
            </a:r>
            <a:r>
              <a:rPr dirty="0" sz="1000" spc="-25">
                <a:latin typeface="Cambria"/>
                <a:cs typeface="Cambria"/>
              </a:rPr>
              <a:t>]</a:t>
            </a:r>
            <a:r>
              <a:rPr dirty="0" sz="1000" spc="-25" i="1">
                <a:latin typeface="Palatino Linotype"/>
                <a:cs typeface="Palatino Linotype"/>
              </a:rPr>
              <a:t>b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5123843" y="7606781"/>
            <a:ext cx="391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(10.22)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929407" y="7930824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1361232" y="7940055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1" name="object 81" descr=""/>
          <p:cNvSpPr/>
          <p:nvPr/>
        </p:nvSpPr>
        <p:spPr>
          <a:xfrm>
            <a:off x="1373916" y="8067193"/>
            <a:ext cx="43180" cy="0"/>
          </a:xfrm>
          <a:custGeom>
            <a:avLst/>
            <a:gdLst/>
            <a:ahLst/>
            <a:cxnLst/>
            <a:rect l="l" t="t" r="r" b="b"/>
            <a:pathLst>
              <a:path w="43180" h="0">
                <a:moveTo>
                  <a:pt x="0" y="0"/>
                </a:moveTo>
                <a:lnTo>
                  <a:pt x="4297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" name="object 82" descr=""/>
          <p:cNvSpPr txBox="1"/>
          <p:nvPr/>
        </p:nvSpPr>
        <p:spPr>
          <a:xfrm>
            <a:off x="1564669" y="7819270"/>
            <a:ext cx="838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5" i="1">
                <a:latin typeface="Meiryo"/>
                <a:cs typeface="Meiryo"/>
              </a:rPr>
              <a:t>[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637937" y="7926112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20" i="1">
                <a:latin typeface="Meiryo"/>
                <a:cs typeface="Meiryo"/>
              </a:rPr>
              <a:t>̂</a:t>
            </a:r>
            <a:endParaRPr sz="650">
              <a:latin typeface="Meiryo"/>
              <a:cs typeface="Meiryo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687998" y="7924631"/>
            <a:ext cx="546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>
                <a:latin typeface="Palatino Linotype"/>
                <a:cs typeface="Palatino Linotype"/>
              </a:rPr>
              <a:t>4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1147604" y="7956511"/>
            <a:ext cx="5873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43535" algn="l"/>
                <a:tab pos="54864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450" spc="-195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86" name="object 86" descr=""/>
          <p:cNvSpPr/>
          <p:nvPr/>
        </p:nvSpPr>
        <p:spPr>
          <a:xfrm>
            <a:off x="1650636" y="8067193"/>
            <a:ext cx="85725" cy="0"/>
          </a:xfrm>
          <a:custGeom>
            <a:avLst/>
            <a:gdLst/>
            <a:ahLst/>
            <a:cxnLst/>
            <a:rect l="l" t="t" r="r" b="b"/>
            <a:pathLst>
              <a:path w="85725" h="0">
                <a:moveTo>
                  <a:pt x="0" y="0"/>
                </a:moveTo>
                <a:lnTo>
                  <a:pt x="85153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7" name="object 87" descr=""/>
          <p:cNvSpPr txBox="1"/>
          <p:nvPr/>
        </p:nvSpPr>
        <p:spPr>
          <a:xfrm>
            <a:off x="1335816" y="8061442"/>
            <a:ext cx="4318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31432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385" i="1">
                <a:latin typeface="Meiryo"/>
                <a:cs typeface="Meiryo"/>
              </a:rPr>
              <a:t>̂</a:t>
            </a:r>
            <a:r>
              <a:rPr dirty="0" sz="650" spc="-125" i="1">
                <a:latin typeface="Meiryo"/>
                <a:cs typeface="Meiryo"/>
              </a:rPr>
              <a:t> </a:t>
            </a:r>
            <a:r>
              <a:rPr dirty="0" baseline="24691" sz="675" spc="-75">
                <a:latin typeface="Palatino Linotype"/>
                <a:cs typeface="Palatino Linotype"/>
              </a:rPr>
              <a:t>4</a:t>
            </a:r>
            <a:endParaRPr baseline="24691" sz="675">
              <a:latin typeface="Palatino Linotype"/>
              <a:cs typeface="Palatino Linotype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1683766" y="8119854"/>
            <a:ext cx="4064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335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1785495" y="7935281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2221209" y="7956512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2766058" y="8061442"/>
            <a:ext cx="2000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385" i="1">
                <a:latin typeface="Meiryo"/>
                <a:cs typeface="Meiryo"/>
              </a:rPr>
              <a:t>̂</a:t>
            </a:r>
            <a:r>
              <a:rPr dirty="0" sz="650" spc="-125" i="1">
                <a:latin typeface="Meiryo"/>
                <a:cs typeface="Meiryo"/>
              </a:rPr>
              <a:t> </a:t>
            </a:r>
            <a:r>
              <a:rPr dirty="0" baseline="24691" sz="675">
                <a:latin typeface="Palatino Linotype"/>
                <a:cs typeface="Palatino Linotype"/>
              </a:rPr>
              <a:t>4</a:t>
            </a:r>
            <a:r>
              <a:rPr dirty="0" baseline="24691" sz="675" spc="-97">
                <a:latin typeface="Palatino Linotype"/>
                <a:cs typeface="Palatino Linotype"/>
              </a:rPr>
              <a:t> </a:t>
            </a:r>
            <a:r>
              <a:rPr dirty="0" sz="650" spc="-40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529441" y="7959622"/>
            <a:ext cx="25704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221105" algn="l"/>
              </a:tabLst>
            </a:pPr>
            <a:r>
              <a:rPr dirty="0" sz="1000" spc="-55">
                <a:latin typeface="Palatino Linotype"/>
                <a:cs typeface="Palatino Linotype"/>
              </a:rPr>
              <a:t>where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14" i="1">
                <a:latin typeface="Palatino Linotype"/>
                <a:cs typeface="Palatino Linotype"/>
              </a:rPr>
              <a:t>D</a:t>
            </a:r>
            <a:r>
              <a:rPr dirty="0" sz="1000" spc="-114">
                <a:latin typeface="Cambria"/>
                <a:cs typeface="Cambria"/>
              </a:rPr>
              <a:t>(</a:t>
            </a:r>
            <a:r>
              <a:rPr dirty="0" sz="1000" spc="-114" i="1">
                <a:latin typeface="Meiryo"/>
                <a:cs typeface="Meiryo"/>
              </a:rPr>
              <a:t/>
            </a:r>
            <a:r>
              <a:rPr dirty="0" sz="1000" spc="-114">
                <a:latin typeface="Cambria"/>
                <a:cs typeface="Cambria"/>
              </a:rPr>
              <a:t>)</a:t>
            </a:r>
            <a:r>
              <a:rPr dirty="0" sz="1000" spc="33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0">
                <a:latin typeface="Cambria"/>
                <a:cs typeface="Cambria"/>
              </a:rPr>
              <a:t>  </a:t>
            </a:r>
            <a:r>
              <a:rPr dirty="0" sz="1000" spc="-615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45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50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50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Cambria"/>
                <a:cs typeface="Cambria"/>
              </a:rPr>
              <a:t>))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u="sng" baseline="42735" sz="975" spc="24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2735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baseline="42735" sz="975" spc="24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baseline="42735" sz="975" spc="-67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ambria"/>
                <a:cs typeface="Cambria"/>
              </a:rPr>
              <a:t>(</a:t>
            </a:r>
            <a:r>
              <a:rPr dirty="0" sz="1000" spc="-25" i="1">
                <a:latin typeface="Palatino Linotype"/>
                <a:cs typeface="Palatino Linotype"/>
              </a:rPr>
              <a:t>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1819785" y="8032410"/>
            <a:ext cx="13093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24142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3450394" y="7956512"/>
            <a:ext cx="13335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003300" algn="l"/>
                <a:tab pos="1261110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4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4435090" y="8032415"/>
            <a:ext cx="7651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23545" algn="l"/>
                <a:tab pos="689610" algn="l"/>
              </a:tabLst>
            </a:pPr>
            <a:r>
              <a:rPr dirty="0" sz="650" spc="-52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3116498" y="7959629"/>
            <a:ext cx="2423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35" i="1">
                <a:latin typeface="Meiryo"/>
                <a:cs typeface="Meiryo"/>
              </a:rPr>
              <a:t>⊗</a:t>
            </a:r>
            <a:r>
              <a:rPr dirty="0" sz="1000" spc="-150" i="1">
                <a:latin typeface="Meiryo"/>
                <a:cs typeface="Meiryo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i="1">
                <a:latin typeface="Palatino Linotype"/>
                <a:cs typeface="Palatino Linotype"/>
              </a:rPr>
              <a:t>  </a:t>
            </a:r>
            <a:r>
              <a:rPr dirty="0" sz="1000" spc="9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))</a:t>
            </a:r>
            <a:r>
              <a:rPr dirty="0" baseline="61111" sz="1500" spc="22" i="1">
                <a:latin typeface="Meiryo"/>
                <a:cs typeface="Meiryo"/>
              </a:rPr>
              <a:t>]</a:t>
            </a:r>
            <a:r>
              <a:rPr dirty="0" baseline="61111" sz="1500" spc="-270" i="1">
                <a:latin typeface="Meiryo"/>
                <a:cs typeface="Meiryo"/>
              </a:rPr>
              <a:t> 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10" i="1">
                <a:latin typeface="Meiryo"/>
                <a:cs typeface="Meiryo"/>
              </a:rPr>
              <a:t>̂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865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 </a:t>
            </a:r>
            <a:r>
              <a:rPr dirty="0" sz="1000" spc="9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 </a:t>
            </a:r>
            <a:r>
              <a:rPr dirty="0" sz="1000" spc="-165" i="1">
                <a:latin typeface="Meiryo"/>
                <a:cs typeface="Meiryo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300" i="1">
                <a:latin typeface="Palatino Linotype"/>
                <a:cs typeface="Palatino Linotype"/>
              </a:rPr>
              <a:t>J</a:t>
            </a:r>
            <a:r>
              <a:rPr dirty="0" baseline="11111" sz="1500" spc="-472" i="1">
                <a:latin typeface="Meiryo"/>
                <a:cs typeface="Meiryo"/>
              </a:rPr>
              <a:t>̄</a:t>
            </a:r>
            <a:r>
              <a:rPr dirty="0" baseline="11111" sz="1500" i="1">
                <a:latin typeface="Meiryo"/>
                <a:cs typeface="Meiryo"/>
              </a:rPr>
              <a:t> </a:t>
            </a:r>
            <a:r>
              <a:rPr dirty="0" baseline="11111" sz="1500" spc="15" i="1">
                <a:latin typeface="Meiryo"/>
                <a:cs typeface="Meiryo"/>
              </a:rPr>
              <a:t> </a:t>
            </a:r>
            <a:r>
              <a:rPr dirty="0" sz="1000" spc="35" i="1">
                <a:latin typeface="Meiryo"/>
                <a:cs typeface="Meiryo"/>
              </a:rPr>
              <a:t>⊗</a:t>
            </a:r>
            <a:r>
              <a:rPr dirty="0" sz="1000" spc="-150" i="1">
                <a:latin typeface="Meiryo"/>
                <a:cs typeface="Meiryo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10" i="1">
                <a:latin typeface="Meiryo"/>
                <a:cs typeface="Meiryo"/>
              </a:rPr>
              <a:t>̂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629014" y="8156082"/>
            <a:ext cx="41338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4163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4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1137416" y="8231979"/>
            <a:ext cx="3619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8638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2955352" y="8134969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2470499" y="8231979"/>
            <a:ext cx="5994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80670" algn="l"/>
                <a:tab pos="53149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554853" y="8159193"/>
            <a:ext cx="25577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865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 </a:t>
            </a:r>
            <a:r>
              <a:rPr dirty="0" sz="1000" spc="-160" i="1">
                <a:latin typeface="Meiryo"/>
                <a:cs typeface="Meiryo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 </a:t>
            </a:r>
            <a:r>
              <a:rPr dirty="0" sz="1000" spc="-165" i="1">
                <a:latin typeface="Meiryo"/>
                <a:cs typeface="Meiryo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45" i="1">
                <a:latin typeface="Palatino Linotype"/>
                <a:cs typeface="Palatino Linotype"/>
              </a:rPr>
              <a:t>E</a:t>
            </a:r>
            <a:r>
              <a:rPr dirty="0" sz="1000" i="1">
                <a:latin typeface="Palatino Linotype"/>
                <a:cs typeface="Palatino Linotype"/>
              </a:rPr>
              <a:t>  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E</a:t>
            </a:r>
            <a:r>
              <a:rPr dirty="0" sz="1000" i="1">
                <a:latin typeface="Palatino Linotype"/>
                <a:cs typeface="Palatino Linotype"/>
              </a:rPr>
              <a:t>  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30685" y="607782"/>
            <a:ext cx="5294630" cy="13493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177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Spatial Panels</a:t>
            </a:r>
            <a:r>
              <a:rPr dirty="0" sz="800" spc="26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271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50800" marR="300355" indent="107950">
              <a:lnSpc>
                <a:spcPct val="100000"/>
              </a:lnSpc>
            </a:pP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b="1">
                <a:latin typeface="Cambria"/>
                <a:cs typeface="Cambria"/>
              </a:rPr>
              <a:t>  </a:t>
            </a:r>
            <a:r>
              <a:rPr dirty="0" sz="1000" spc="-7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 </a:t>
            </a:r>
            <a:r>
              <a:rPr dirty="0" sz="1000" spc="-90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200" b="1">
                <a:latin typeface="Cambria"/>
                <a:cs typeface="Cambria"/>
              </a:rPr>
              <a:t>l</a:t>
            </a:r>
            <a:r>
              <a:rPr dirty="0" sz="1000" spc="6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ne</a:t>
            </a:r>
            <a:r>
              <a:rPr dirty="0" sz="1000" spc="-5">
                <a:latin typeface="Palatino Linotype"/>
                <a:cs typeface="Palatino Linotype"/>
              </a:rPr>
              <a:t>-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ver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ma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pleme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lig</a:t>
            </a:r>
            <a:r>
              <a:rPr dirty="0" sz="1000" spc="-70">
                <a:latin typeface="Palatino Linotype"/>
                <a:cs typeface="Palatino Linotype"/>
              </a:rPr>
              <a:t>h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pli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-</a:t>
            </a:r>
            <a:r>
              <a:rPr dirty="0" sz="1000" spc="-40">
                <a:latin typeface="Palatino Linotype"/>
                <a:cs typeface="Palatino Linotype"/>
              </a:rPr>
              <a:t>sid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ply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ng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10.22.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sulting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oti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bu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Simi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14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M</a:t>
            </a:r>
            <a:r>
              <a:rPr dirty="0" baseline="-21367" sz="975" spc="82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ssuming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ssu</a:t>
            </a:r>
            <a:r>
              <a:rPr dirty="0" sz="1000" spc="-8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ption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spc="-70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ose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ze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nditional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15" b="1">
                <a:latin typeface="Cambria"/>
                <a:cs typeface="Cambria"/>
              </a:rPr>
              <a:t>l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allo</a:t>
            </a:r>
            <a:r>
              <a:rPr dirty="0" sz="1000" spc="-8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iv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150576" y="2079669"/>
            <a:ext cx="4159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63220" algn="l"/>
              </a:tabLst>
            </a:pPr>
            <a:r>
              <a:rPr dirty="0" sz="650" spc="-25" i="1">
                <a:latin typeface="Meiryo"/>
                <a:cs typeface="Meiryo"/>
              </a:rPr>
              <a:t>|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891308" y="2006888"/>
            <a:ext cx="7950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LM</a:t>
            </a:r>
            <a:r>
              <a:rPr dirty="0" baseline="-21367" sz="975" spc="-67" i="1">
                <a:latin typeface="Meiryo"/>
                <a:cs typeface="Meiryo"/>
              </a:rPr>
              <a:t/>
            </a:r>
            <a:r>
              <a:rPr dirty="0" baseline="-21367" sz="975" spc="59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-45">
                <a:latin typeface="Cambria"/>
                <a:cs typeface="Cambria"/>
              </a:rPr>
              <a:t> </a:t>
            </a:r>
            <a:r>
              <a:rPr dirty="0" sz="1000" spc="-110">
                <a:latin typeface="Cambria"/>
                <a:cs typeface="Cambria"/>
              </a:rPr>
              <a:t>(</a:t>
            </a:r>
            <a:r>
              <a:rPr dirty="0" sz="1000" spc="-540" i="1">
                <a:latin typeface="Palatino Linotype"/>
                <a:cs typeface="Palatino Linotype"/>
              </a:rPr>
              <a:t>D</a:t>
            </a:r>
            <a:r>
              <a:rPr dirty="0" baseline="13888" sz="1500" spc="-472" i="1">
                <a:latin typeface="Meiryo"/>
                <a:cs typeface="Meiryo"/>
              </a:rPr>
              <a:t>̂</a:t>
            </a:r>
            <a:r>
              <a:rPr dirty="0" baseline="13888" sz="1500" spc="345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baseline="34188" sz="975" spc="-37">
                <a:latin typeface="Palatino Linotype"/>
                <a:cs typeface="Palatino Linotype"/>
              </a:rPr>
              <a:t>2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367854" y="2286233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80">
                <a:latin typeface="Cambria"/>
                <a:cs typeface="Cambria"/>
              </a:rPr>
              <a:t>×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554599" y="2212850"/>
            <a:ext cx="320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00">
                <a:latin typeface="Palatino Linotype"/>
                <a:cs typeface="Palatino Linotype"/>
              </a:rPr>
              <a:t>2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-480" i="1">
                <a:latin typeface="Meiryo"/>
                <a:cs typeface="Meiryo"/>
              </a:rPr>
              <a:t>̂</a:t>
            </a:r>
            <a:r>
              <a:rPr dirty="0" sz="1000" spc="-210" i="1">
                <a:latin typeface="Meiryo"/>
                <a:cs typeface="Meiryo"/>
              </a:rPr>
              <a:t> </a:t>
            </a:r>
            <a:r>
              <a:rPr dirty="0" sz="1000" spc="-315" i="1">
                <a:latin typeface="Meiryo"/>
                <a:cs typeface="Meiryo"/>
              </a:rPr>
              <a:t/>
            </a:r>
            <a:r>
              <a:rPr dirty="0" baseline="29914" sz="975" spc="97">
                <a:latin typeface="Palatino Linotype"/>
                <a:cs typeface="Palatino Linotype"/>
              </a:rPr>
              <a:t>4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659087" y="2374816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5" i="1">
                <a:latin typeface="Palatino Linotype"/>
                <a:cs typeface="Palatino Linotype"/>
              </a:rPr>
              <a:t>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469806" y="2107351"/>
            <a:ext cx="4965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7985" algn="l"/>
              </a:tabLst>
            </a:pPr>
            <a:r>
              <a:rPr dirty="0" sz="1000" spc="305" i="1">
                <a:latin typeface="Meiryo"/>
                <a:cs typeface="Meiryo"/>
              </a:rPr>
              <a:t>(</a:t>
            </a:r>
            <a:r>
              <a:rPr dirty="0" sz="1000" spc="-220" i="1">
                <a:latin typeface="Meiryo"/>
                <a:cs typeface="Meiryo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000" spc="254" i="1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936230" y="2286238"/>
            <a:ext cx="29654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 i="1">
                <a:latin typeface="Palatino Linotype"/>
                <a:cs typeface="Palatino Linotype"/>
              </a:rPr>
              <a:t>TN</a:t>
            </a:r>
            <a:r>
              <a:rPr dirty="0" sz="1000" spc="-175" i="1">
                <a:latin typeface="Palatino Linotype"/>
                <a:cs typeface="Palatino Linotype"/>
              </a:rPr>
              <a:t> </a:t>
            </a: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204" i="1">
                <a:latin typeface="Meiryo"/>
                <a:cs typeface="Meiryo"/>
              </a:rPr>
              <a:t> </a:t>
            </a:r>
            <a:r>
              <a:rPr dirty="0" sz="1000" spc="-455" i="1">
                <a:latin typeface="Meiryo"/>
                <a:cs typeface="Meiryo"/>
              </a:rPr>
              <a:t/>
            </a:r>
            <a:r>
              <a:rPr dirty="0" baseline="34188" sz="975" spc="52">
                <a:latin typeface="Palatino Linotype"/>
                <a:cs typeface="Palatino Linotype"/>
              </a:rPr>
              <a:t>4</a:t>
            </a:r>
            <a:r>
              <a:rPr dirty="0" sz="1000" spc="-5" i="1">
                <a:latin typeface="Palatino Linotype"/>
                <a:cs typeface="Palatino Linotype"/>
              </a:rPr>
              <a:t>e</a:t>
            </a:r>
            <a:r>
              <a:rPr dirty="0" sz="1000" spc="-5" i="1">
                <a:latin typeface="Palatino Linotype"/>
                <a:cs typeface="Palatino Linotype"/>
              </a:rPr>
              <a:t>c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200" i="1">
                <a:latin typeface="Meiryo"/>
                <a:cs typeface="Meiryo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baseline="34188" sz="975" spc="75">
                <a:latin typeface="Palatino Linotype"/>
                <a:cs typeface="Palatino Linotype"/>
              </a:rPr>
              <a:t>4</a:t>
            </a:r>
            <a:r>
              <a:rPr dirty="0" sz="1000" spc="70" i="1">
                <a:latin typeface="Palatino Linotype"/>
                <a:cs typeface="Palatino Linotype"/>
              </a:rPr>
              <a:t>d</a:t>
            </a:r>
            <a:r>
              <a:rPr dirty="0" baseline="34188" sz="975">
                <a:latin typeface="Palatino Linotype"/>
                <a:cs typeface="Palatino Linotype"/>
              </a:rPr>
              <a:t>2</a:t>
            </a:r>
            <a:r>
              <a:rPr dirty="0" baseline="34188" sz="975" spc="15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130" i="1">
                <a:latin typeface="Palatino Linotype"/>
                <a:cs typeface="Palatino Linotype"/>
              </a:rPr>
              <a:t>T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465" i="1">
                <a:latin typeface="Meiryo"/>
                <a:cs typeface="Meiryo"/>
              </a:rPr>
              <a:t>̂</a:t>
            </a:r>
            <a:r>
              <a:rPr dirty="0" sz="1000" spc="-200" i="1">
                <a:latin typeface="Meiryo"/>
                <a:cs typeface="Meiryo"/>
              </a:rPr>
              <a:t> </a:t>
            </a:r>
            <a:r>
              <a:rPr dirty="0" sz="1000" spc="-455" i="1">
                <a:latin typeface="Meiryo"/>
                <a:cs typeface="Meiryo"/>
              </a:rPr>
              <a:t/>
            </a:r>
            <a:r>
              <a:rPr dirty="0" baseline="34188" sz="975" spc="52">
                <a:latin typeface="Palatino Linotype"/>
                <a:cs typeface="Palatino Linotype"/>
              </a:rPr>
              <a:t>4</a:t>
            </a:r>
            <a:r>
              <a:rPr dirty="0" sz="1000" spc="-35" i="1">
                <a:latin typeface="Palatino Linotype"/>
                <a:cs typeface="Palatino Linotype"/>
              </a:rPr>
              <a:t>g</a:t>
            </a:r>
            <a:r>
              <a:rPr dirty="0" baseline="34188" sz="975" spc="44">
                <a:latin typeface="Palatino Linotype"/>
                <a:cs typeface="Palatino Linotype"/>
              </a:rPr>
              <a:t>2</a:t>
            </a:r>
            <a:r>
              <a:rPr dirty="0" sz="1000" spc="10" i="1">
                <a:latin typeface="Palatino Linotype"/>
                <a:cs typeface="Palatino Linotype"/>
              </a:rPr>
              <a:t>e</a:t>
            </a:r>
            <a:r>
              <a:rPr dirty="0" sz="1000" spc="-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00">
                <a:latin typeface="Palatino Linotype"/>
                <a:cs typeface="Palatino Linotype"/>
              </a:rPr>
              <a:t>2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-480" i="1">
                <a:latin typeface="Meiryo"/>
                <a:cs typeface="Meiryo"/>
              </a:rPr>
              <a:t>̂</a:t>
            </a:r>
            <a:r>
              <a:rPr dirty="0" sz="1000" spc="-200" i="1">
                <a:latin typeface="Meiryo"/>
                <a:cs typeface="Meiryo"/>
              </a:rPr>
              <a:t> </a:t>
            </a:r>
            <a:r>
              <a:rPr dirty="0" sz="1000" spc="-455" i="1">
                <a:latin typeface="Meiryo"/>
                <a:cs typeface="Meiryo"/>
              </a:rPr>
              <a:t/>
            </a:r>
            <a:r>
              <a:rPr dirty="0" baseline="34188" sz="975" spc="52">
                <a:latin typeface="Palatino Linotype"/>
                <a:cs typeface="Palatino Linotype"/>
              </a:rPr>
              <a:t>4</a:t>
            </a:r>
            <a:r>
              <a:rPr dirty="0" sz="1000" spc="-10" i="1">
                <a:latin typeface="Palatino Linotype"/>
                <a:cs typeface="Palatino Linotype"/>
              </a:rPr>
              <a:t>ghd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200" i="1">
                <a:latin typeface="Meiryo"/>
                <a:cs typeface="Meiryo"/>
              </a:rPr>
              <a:t> </a:t>
            </a:r>
            <a:r>
              <a:rPr dirty="0" sz="1000" spc="-505" i="1">
                <a:latin typeface="Meiryo"/>
                <a:cs typeface="Meiryo"/>
              </a:rPr>
              <a:t/>
            </a:r>
            <a:r>
              <a:rPr dirty="0" baseline="34188" sz="975" spc="52">
                <a:latin typeface="Palatino Linotype"/>
                <a:cs typeface="Palatino Linotype"/>
              </a:rPr>
              <a:t>4</a:t>
            </a:r>
            <a:r>
              <a:rPr dirty="0" sz="1000" spc="15" i="1">
                <a:latin typeface="Palatino Linotype"/>
                <a:cs typeface="Palatino Linotype"/>
              </a:rPr>
              <a:t>h</a:t>
            </a:r>
            <a:r>
              <a:rPr dirty="0" baseline="34188" sz="975" spc="52">
                <a:latin typeface="Palatino Linotype"/>
                <a:cs typeface="Palatino Linotype"/>
              </a:rPr>
              <a:t>2</a:t>
            </a:r>
            <a:r>
              <a:rPr dirty="0" sz="1000" spc="-25" i="1">
                <a:latin typeface="Palatino Linotype"/>
                <a:cs typeface="Palatino Linotype"/>
              </a:rPr>
              <a:t>c</a:t>
            </a:r>
            <a:r>
              <a:rPr dirty="0" sz="1000" spc="-75">
                <a:latin typeface="Cambria"/>
                <a:cs typeface="Cambria"/>
              </a:rPr>
              <a:t>)</a:t>
            </a:r>
            <a:r>
              <a:rPr dirty="0" baseline="34188" sz="975" spc="112">
                <a:latin typeface="Cambria"/>
                <a:cs typeface="Cambria"/>
              </a:rPr>
              <a:t>−</a:t>
            </a:r>
            <a:r>
              <a:rPr dirty="0" baseline="34188" sz="975" spc="-22">
                <a:latin typeface="Palatino Linotype"/>
                <a:cs typeface="Palatino Linotype"/>
              </a:rPr>
              <a:t>1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18001" y="2485837"/>
            <a:ext cx="5062220" cy="2749550"/>
          </a:xfrm>
          <a:prstGeom prst="rect">
            <a:avLst/>
          </a:prstGeom>
        </p:spPr>
        <p:txBody>
          <a:bodyPr wrap="square" lIns="0" tIns="86360" rIns="0" bIns="0" rtlCol="0" vert="horz">
            <a:spAutoFit/>
          </a:bodyPr>
          <a:lstStyle/>
          <a:p>
            <a:pPr algn="just" marL="862330">
              <a:lnSpc>
                <a:spcPct val="100000"/>
              </a:lnSpc>
              <a:spcBef>
                <a:spcPts val="680"/>
              </a:spcBef>
              <a:tabLst>
                <a:tab pos="4632325" algn="l"/>
              </a:tabLst>
            </a:pP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-50">
                <a:latin typeface="Cambria"/>
                <a:cs typeface="Cambria"/>
              </a:rPr>
              <a:t> 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0" i="1">
                <a:latin typeface="Palatino Linotype"/>
                <a:cs typeface="Palatino Linotype"/>
              </a:rPr>
              <a:t> </a:t>
            </a: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200" i="1">
                <a:latin typeface="Meiryo"/>
                <a:cs typeface="Meiryo"/>
              </a:rPr>
              <a:t> </a:t>
            </a:r>
            <a:r>
              <a:rPr dirty="0" sz="1000" spc="-455" i="1">
                <a:latin typeface="Meiryo"/>
                <a:cs typeface="Meiryo"/>
              </a:rPr>
              <a:t/>
            </a:r>
            <a:r>
              <a:rPr dirty="0" baseline="34188" sz="975" spc="-15">
                <a:latin typeface="Palatino Linotype"/>
                <a:cs typeface="Palatino Linotype"/>
              </a:rPr>
              <a:t>4</a:t>
            </a:r>
            <a:r>
              <a:rPr dirty="0" sz="1000" spc="-10" i="1">
                <a:latin typeface="Palatino Linotype"/>
                <a:cs typeface="Palatino Linotype"/>
              </a:rPr>
              <a:t>c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200" i="1">
                <a:latin typeface="Meiryo"/>
                <a:cs typeface="Meiryo"/>
              </a:rPr>
              <a:t> </a:t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baseline="34188" sz="975" spc="75">
                <a:latin typeface="Palatino Linotype"/>
                <a:cs typeface="Palatino Linotype"/>
              </a:rPr>
              <a:t>4</a:t>
            </a:r>
            <a:r>
              <a:rPr dirty="0" sz="1000" spc="-15" i="1">
                <a:latin typeface="Palatino Linotype"/>
                <a:cs typeface="Palatino Linotype"/>
              </a:rPr>
              <a:t>g</a:t>
            </a:r>
            <a:r>
              <a:rPr dirty="0" baseline="34188" sz="975" spc="75">
                <a:latin typeface="Palatino Linotype"/>
                <a:cs typeface="Palatino Linotype"/>
              </a:rPr>
              <a:t>2</a:t>
            </a:r>
            <a:r>
              <a:rPr dirty="0" sz="1000" spc="-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(10.23)</a:t>
            </a:r>
            <a:endParaRPr sz="1000">
              <a:latin typeface="Palatino Linotype"/>
              <a:cs typeface="Palatino Linotype"/>
            </a:endParaRPr>
          </a:p>
          <a:p>
            <a:pPr algn="just" marL="63500" marR="55880">
              <a:lnSpc>
                <a:spcPct val="100000"/>
              </a:lnSpc>
              <a:spcBef>
                <a:spcPts val="575"/>
              </a:spcBef>
            </a:pP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g</a:t>
            </a:r>
            <a:r>
              <a:rPr dirty="0" sz="1000" spc="8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tr</a:t>
            </a:r>
            <a:r>
              <a:rPr dirty="0" sz="1000" spc="-35">
                <a:latin typeface="Cambria"/>
                <a:cs typeface="Cambria"/>
              </a:rPr>
              <a:t>[(</a:t>
            </a:r>
            <a:r>
              <a:rPr dirty="0" sz="1000" spc="114" i="1">
                <a:latin typeface="Palatino Linotype"/>
                <a:cs typeface="Palatino Linotype"/>
              </a:rPr>
              <a:t>W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470" i="1">
                <a:latin typeface="Palatino Linotype"/>
                <a:cs typeface="Palatino Linotype"/>
              </a:rPr>
              <a:t>B</a:t>
            </a:r>
            <a:r>
              <a:rPr dirty="0" baseline="13888" sz="1500" spc="-472" i="1">
                <a:latin typeface="Meiryo"/>
                <a:cs typeface="Meiryo"/>
              </a:rPr>
              <a:t>̂</a:t>
            </a:r>
            <a:r>
              <a:rPr dirty="0" baseline="13888" sz="1500" spc="3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70" i="1">
                <a:latin typeface="Palatino Linotype"/>
                <a:cs typeface="Palatino Linotype"/>
              </a:rPr>
              <a:t>B</a:t>
            </a:r>
            <a:r>
              <a:rPr dirty="0" baseline="13888" sz="1500" spc="-472" i="1">
                <a:latin typeface="Meiryo"/>
                <a:cs typeface="Meiryo"/>
              </a:rPr>
              <a:t>̂</a:t>
            </a:r>
            <a:r>
              <a:rPr dirty="0" baseline="13888" sz="1500" spc="-292" i="1">
                <a:latin typeface="Meiryo"/>
                <a:cs typeface="Meiryo"/>
              </a:rPr>
              <a:t> 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)(</a:t>
            </a:r>
            <a:r>
              <a:rPr dirty="0" sz="1000" spc="-470" i="1">
                <a:latin typeface="Palatino Linotype"/>
                <a:cs typeface="Palatino Linotype"/>
              </a:rPr>
              <a:t>B</a:t>
            </a:r>
            <a:r>
              <a:rPr dirty="0" baseline="13888" sz="1500" spc="-472" i="1">
                <a:latin typeface="Meiryo"/>
                <a:cs typeface="Meiryo"/>
              </a:rPr>
              <a:t>̂</a:t>
            </a:r>
            <a:r>
              <a:rPr dirty="0" baseline="13888" sz="1500" spc="-292" i="1">
                <a:latin typeface="Meiryo"/>
                <a:cs typeface="Meiryo"/>
              </a:rPr>
              <a:t> 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470" i="1">
                <a:latin typeface="Palatino Linotype"/>
                <a:cs typeface="Palatino Linotype"/>
              </a:rPr>
              <a:t>B</a:t>
            </a:r>
            <a:r>
              <a:rPr dirty="0" baseline="13888" sz="1500" spc="-472" i="1">
                <a:latin typeface="Meiryo"/>
                <a:cs typeface="Meiryo"/>
              </a:rPr>
              <a:t>̂</a:t>
            </a:r>
            <a:r>
              <a:rPr dirty="0" baseline="13888" sz="1500" spc="-292" i="1">
                <a:latin typeface="Meiryo"/>
                <a:cs typeface="Meiryo"/>
              </a:rPr>
              <a:t> 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baseline="29914" sz="975" spc="150">
                <a:latin typeface="Cambria"/>
                <a:cs typeface="Cambria"/>
              </a:rPr>
              <a:t>−</a:t>
            </a:r>
            <a:r>
              <a:rPr dirty="0" baseline="29914" sz="975" spc="82">
                <a:latin typeface="Palatino Linotype"/>
                <a:cs typeface="Palatino Linotype"/>
              </a:rPr>
              <a:t>1</a:t>
            </a:r>
            <a:r>
              <a:rPr dirty="0" sz="1000" spc="-20">
                <a:latin typeface="Cambria"/>
                <a:cs typeface="Cambria"/>
              </a:rPr>
              <a:t>]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i="1">
                <a:latin typeface="Meiryo"/>
                <a:cs typeface="Meiryo"/>
              </a:rPr>
              <a:t> </a:t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30" i="1">
                <a:latin typeface="Palatino Linotype"/>
                <a:cs typeface="Palatino Linotype"/>
              </a:rPr>
              <a:t>h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Cambria"/>
                <a:cs typeface="Cambria"/>
              </a:rPr>
              <a:t>[</a:t>
            </a:r>
            <a:r>
              <a:rPr dirty="0" sz="1000" spc="-470" i="1">
                <a:latin typeface="Palatino Linotype"/>
                <a:cs typeface="Palatino Linotype"/>
              </a:rPr>
              <a:t>B</a:t>
            </a:r>
            <a:r>
              <a:rPr dirty="0" baseline="13888" sz="1500" spc="-472" i="1">
                <a:latin typeface="Meiryo"/>
                <a:cs typeface="Meiryo"/>
              </a:rPr>
              <a:t>̂</a:t>
            </a:r>
            <a:r>
              <a:rPr dirty="0" baseline="13888" sz="1500" spc="-292" i="1">
                <a:latin typeface="Meiryo"/>
                <a:cs typeface="Meiryo"/>
              </a:rPr>
              <a:t> 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470" i="1">
                <a:latin typeface="Palatino Linotype"/>
                <a:cs typeface="Palatino Linotype"/>
              </a:rPr>
              <a:t>B</a:t>
            </a:r>
            <a:r>
              <a:rPr dirty="0" baseline="13888" sz="1500" spc="-472" i="1">
                <a:latin typeface="Meiryo"/>
                <a:cs typeface="Meiryo"/>
              </a:rPr>
              <a:t>̂</a:t>
            </a:r>
            <a:r>
              <a:rPr dirty="0" baseline="13888" sz="1500" spc="-292" i="1">
                <a:latin typeface="Meiryo"/>
                <a:cs typeface="Meiryo"/>
              </a:rPr>
              <a:t> </a:t>
            </a:r>
            <a:r>
              <a:rPr dirty="0" sz="1000" spc="-20">
                <a:latin typeface="Cambria"/>
                <a:cs typeface="Cambria"/>
              </a:rPr>
              <a:t>]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i="1">
                <a:latin typeface="Meiryo"/>
                <a:cs typeface="Meiryo"/>
              </a:rPr>
              <a:t> </a:t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40" i="1">
                <a:latin typeface="Palatino Linotype"/>
                <a:cs typeface="Palatino Linotype"/>
              </a:rPr>
              <a:t>d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tr</a:t>
            </a:r>
            <a:r>
              <a:rPr dirty="0" sz="1000" spc="-35">
                <a:latin typeface="Cambria"/>
                <a:cs typeface="Cambria"/>
              </a:rPr>
              <a:t>[(</a:t>
            </a:r>
            <a:r>
              <a:rPr dirty="0" sz="1000" spc="114" i="1">
                <a:latin typeface="Palatino Linotype"/>
                <a:cs typeface="Palatino Linotype"/>
              </a:rPr>
              <a:t>W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470" i="1">
                <a:latin typeface="Palatino Linotype"/>
                <a:cs typeface="Palatino Linotype"/>
              </a:rPr>
              <a:t>B</a:t>
            </a:r>
            <a:r>
              <a:rPr dirty="0" baseline="13888" sz="1500" spc="-472" i="1">
                <a:latin typeface="Meiryo"/>
                <a:cs typeface="Meiryo"/>
              </a:rPr>
              <a:t>̂</a:t>
            </a:r>
            <a:r>
              <a:rPr dirty="0" baseline="13888" sz="1500" spc="3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70" i="1">
                <a:latin typeface="Palatino Linotype"/>
                <a:cs typeface="Palatino Linotype"/>
              </a:rPr>
              <a:t>B</a:t>
            </a:r>
            <a:r>
              <a:rPr dirty="0" baseline="13888" sz="1500" spc="-472" i="1">
                <a:latin typeface="Meiryo"/>
                <a:cs typeface="Meiryo"/>
              </a:rPr>
              <a:t>̂</a:t>
            </a:r>
            <a:r>
              <a:rPr dirty="0" baseline="13888" sz="1500" spc="-292" i="1">
                <a:latin typeface="Meiryo"/>
                <a:cs typeface="Meiryo"/>
              </a:rPr>
              <a:t> 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Cambria"/>
                <a:cs typeface="Cambria"/>
              </a:rPr>
              <a:t>)]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i="1">
                <a:latin typeface="Meiryo"/>
                <a:cs typeface="Meiryo"/>
              </a:rPr>
              <a:t> </a:t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-5" i="1">
                <a:latin typeface="Palatino Linotype"/>
                <a:cs typeface="Palatino Linotype"/>
              </a:rPr>
              <a:t>c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Cambria"/>
                <a:cs typeface="Cambria"/>
              </a:rPr>
              <a:t>[((</a:t>
            </a:r>
            <a:r>
              <a:rPr dirty="0" sz="1000" spc="114" i="1">
                <a:latin typeface="Palatino Linotype"/>
                <a:cs typeface="Palatino Linotype"/>
              </a:rPr>
              <a:t>W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470" i="1">
                <a:latin typeface="Palatino Linotype"/>
                <a:cs typeface="Palatino Linotype"/>
              </a:rPr>
              <a:t>B</a:t>
            </a:r>
            <a:r>
              <a:rPr dirty="0" baseline="13888" sz="1500" spc="-472" i="1">
                <a:latin typeface="Meiryo"/>
                <a:cs typeface="Meiryo"/>
              </a:rPr>
              <a:t>̂</a:t>
            </a:r>
            <a:r>
              <a:rPr dirty="0" baseline="13888" sz="1500" spc="37" i="1">
                <a:latin typeface="Meiryo"/>
                <a:cs typeface="Meiryo"/>
              </a:rPr>
              <a:t> </a:t>
            </a:r>
            <a:r>
              <a:rPr dirty="0" sz="1000" spc="90">
                <a:latin typeface="Cambria"/>
                <a:cs typeface="Cambria"/>
              </a:rPr>
              <a:t>+ </a:t>
            </a:r>
            <a:r>
              <a:rPr dirty="0" sz="1000" spc="-470" i="1">
                <a:latin typeface="Palatino Linotype"/>
                <a:cs typeface="Palatino Linotype"/>
              </a:rPr>
              <a:t>B</a:t>
            </a:r>
            <a:r>
              <a:rPr dirty="0" baseline="13888" sz="1500" spc="-472" i="1">
                <a:latin typeface="Meiryo"/>
                <a:cs typeface="Meiryo"/>
              </a:rPr>
              <a:t>̂</a:t>
            </a:r>
            <a:r>
              <a:rPr dirty="0" baseline="13888" sz="1500" spc="-292" i="1">
                <a:latin typeface="Meiryo"/>
                <a:cs typeface="Meiryo"/>
              </a:rPr>
              <a:t> 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)(</a:t>
            </a:r>
            <a:r>
              <a:rPr dirty="0" sz="1000" spc="-470" i="1">
                <a:latin typeface="Palatino Linotype"/>
                <a:cs typeface="Palatino Linotype"/>
              </a:rPr>
              <a:t>B</a:t>
            </a:r>
            <a:r>
              <a:rPr dirty="0" baseline="13888" sz="1500" spc="-472" i="1">
                <a:latin typeface="Meiryo"/>
                <a:cs typeface="Meiryo"/>
              </a:rPr>
              <a:t>̂</a:t>
            </a:r>
            <a:r>
              <a:rPr dirty="0" baseline="13888" sz="1500" spc="-292" i="1">
                <a:latin typeface="Meiryo"/>
                <a:cs typeface="Meiryo"/>
              </a:rPr>
              <a:t> 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470" i="1">
                <a:latin typeface="Palatino Linotype"/>
                <a:cs typeface="Palatino Linotype"/>
              </a:rPr>
              <a:t>B</a:t>
            </a:r>
            <a:r>
              <a:rPr dirty="0" baseline="13888" sz="1500" spc="-472" i="1">
                <a:latin typeface="Meiryo"/>
                <a:cs typeface="Meiryo"/>
              </a:rPr>
              <a:t>̂</a:t>
            </a:r>
            <a:r>
              <a:rPr dirty="0" baseline="13888" sz="1500" spc="-292" i="1">
                <a:latin typeface="Meiryo"/>
                <a:cs typeface="Meiryo"/>
              </a:rPr>
              <a:t> 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baseline="29914" sz="975" spc="150">
                <a:latin typeface="Cambria"/>
                <a:cs typeface="Cambria"/>
              </a:rPr>
              <a:t>−</a:t>
            </a:r>
            <a:r>
              <a:rPr dirty="0" baseline="29914" sz="975" spc="82">
                <a:latin typeface="Palatino Linotype"/>
                <a:cs typeface="Palatino Linotype"/>
              </a:rPr>
              <a:t>1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baseline="29914" sz="975" spc="82">
                <a:latin typeface="Palatino Linotype"/>
                <a:cs typeface="Palatino Linotype"/>
              </a:rPr>
              <a:t>2</a:t>
            </a:r>
            <a:r>
              <a:rPr dirty="0" sz="1000" spc="-20">
                <a:latin typeface="Cambria"/>
                <a:cs typeface="Cambria"/>
              </a:rPr>
              <a:t>]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tr</a:t>
            </a:r>
            <a:r>
              <a:rPr dirty="0" sz="1000" spc="-35">
                <a:latin typeface="Cambria"/>
                <a:cs typeface="Cambria"/>
              </a:rPr>
              <a:t>[(</a:t>
            </a:r>
            <a:r>
              <a:rPr dirty="0" sz="1000" spc="-470" i="1">
                <a:latin typeface="Palatino Linotype"/>
                <a:cs typeface="Palatino Linotype"/>
              </a:rPr>
              <a:t>B</a:t>
            </a:r>
            <a:r>
              <a:rPr dirty="0" baseline="13888" sz="1500" spc="-472" i="1">
                <a:latin typeface="Meiryo"/>
                <a:cs typeface="Meiryo"/>
              </a:rPr>
              <a:t>̂</a:t>
            </a:r>
            <a:r>
              <a:rPr dirty="0" baseline="13888" sz="1500" spc="-292" i="1">
                <a:latin typeface="Meiryo"/>
                <a:cs typeface="Meiryo"/>
              </a:rPr>
              <a:t> 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470" i="1">
                <a:latin typeface="Palatino Linotype"/>
                <a:cs typeface="Palatino Linotype"/>
              </a:rPr>
              <a:t>B</a:t>
            </a:r>
            <a:r>
              <a:rPr dirty="0" baseline="13888" sz="1500" spc="-472" i="1">
                <a:latin typeface="Meiryo"/>
                <a:cs typeface="Meiryo"/>
              </a:rPr>
              <a:t>̂</a:t>
            </a:r>
            <a:r>
              <a:rPr dirty="0" baseline="13888" sz="1500" spc="-292" i="1">
                <a:latin typeface="Meiryo"/>
                <a:cs typeface="Meiryo"/>
              </a:rPr>
              <a:t> 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baseline="29914" sz="975" spc="82">
                <a:latin typeface="Palatino Linotype"/>
                <a:cs typeface="Palatino Linotype"/>
              </a:rPr>
              <a:t>2</a:t>
            </a:r>
            <a:r>
              <a:rPr dirty="0" sz="1000" spc="-20">
                <a:latin typeface="Cambria"/>
                <a:cs typeface="Cambria"/>
              </a:rPr>
              <a:t>]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-</a:t>
            </a:r>
            <a:r>
              <a:rPr dirty="0" sz="1000" spc="-40">
                <a:latin typeface="Palatino Linotype"/>
                <a:cs typeface="Palatino Linotype"/>
              </a:rPr>
              <a:t>sid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deﬁn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10.23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200" b="1">
                <a:latin typeface="Cambria"/>
                <a:cs typeface="Cambria"/>
              </a:rPr>
              <a:t>l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5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oti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mally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bu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Palatino Linotype"/>
              <a:cs typeface="Palatino Linotype"/>
            </a:endParaRPr>
          </a:p>
          <a:p>
            <a:pPr algn="just" marL="63500">
              <a:lnSpc>
                <a:spcPts val="1200"/>
              </a:lnSpc>
            </a:pPr>
            <a:r>
              <a:rPr dirty="0" sz="1000" spc="25" b="1">
                <a:latin typeface="Cambria"/>
                <a:cs typeface="Cambria"/>
              </a:rPr>
              <a:t>E</a:t>
            </a:r>
            <a:r>
              <a:rPr dirty="0" sz="1000" spc="-10" b="1">
                <a:latin typeface="Cambria"/>
                <a:cs typeface="Cambria"/>
              </a:rPr>
              <a:t>x</a:t>
            </a:r>
            <a:r>
              <a:rPr dirty="0" sz="1000" spc="-35" b="1">
                <a:latin typeface="Cambria"/>
                <a:cs typeface="Cambria"/>
              </a:rPr>
              <a:t>ample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40" b="1">
                <a:latin typeface="Cambria"/>
                <a:cs typeface="Cambria"/>
              </a:rPr>
              <a:t>10.10</a:t>
            </a:r>
            <a:r>
              <a:rPr dirty="0" sz="1000" b="1">
                <a:latin typeface="Cambria"/>
                <a:cs typeface="Cambria"/>
              </a:rPr>
              <a:t>    </a:t>
            </a:r>
            <a:r>
              <a:rPr dirty="0" sz="1000" spc="-110" b="1">
                <a:latin typeface="Cambria"/>
                <a:cs typeface="Cambria"/>
              </a:rPr>
              <a:t> </a:t>
            </a:r>
            <a:r>
              <a:rPr dirty="0" cap="small" sz="1000" spc="70" b="1">
                <a:latin typeface="Cambria"/>
                <a:cs typeface="Cambria"/>
              </a:rPr>
              <a:t>b</a:t>
            </a:r>
            <a:r>
              <a:rPr dirty="0" sz="1000" spc="1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k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15" b="1">
                <a:latin typeface="Cambria"/>
                <a:cs typeface="Cambria"/>
              </a:rPr>
              <a:t>t</a:t>
            </a:r>
            <a:r>
              <a:rPr dirty="0" sz="1000" spc="-45" b="1">
                <a:latin typeface="Cambria"/>
                <a:cs typeface="Cambria"/>
              </a:rPr>
              <a:t>e</a:t>
            </a:r>
            <a:r>
              <a:rPr dirty="0" sz="1000" spc="-55" b="1">
                <a:latin typeface="Cambria"/>
                <a:cs typeface="Cambria"/>
              </a:rPr>
              <a:t>s</a:t>
            </a:r>
            <a:r>
              <a:rPr dirty="0" sz="1000" b="1">
                <a:latin typeface="Cambria"/>
                <a:cs typeface="Cambria"/>
              </a:rPr>
              <a:t>t</a:t>
            </a:r>
            <a:r>
              <a:rPr dirty="0" sz="1000" spc="-50" b="1">
                <a:latin typeface="Cambria"/>
                <a:cs typeface="Cambria"/>
              </a:rPr>
              <a:t>s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10" b="1">
                <a:latin typeface="Courier New"/>
                <a:cs typeface="Courier New"/>
              </a:rPr>
              <a:t>RiceFarm</a:t>
            </a:r>
            <a:r>
              <a:rPr dirty="0" sz="1000" spc="-5" b="1">
                <a:latin typeface="Courier New"/>
                <a:cs typeface="Courier New"/>
              </a:rPr>
              <a:t>s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5" b="1">
                <a:latin typeface="Cambria"/>
                <a:cs typeface="Cambria"/>
              </a:rPr>
              <a:t>d</a:t>
            </a:r>
            <a:r>
              <a:rPr dirty="0" sz="1000" spc="-45" b="1">
                <a:latin typeface="Cambria"/>
                <a:cs typeface="Cambria"/>
              </a:rPr>
              <a:t>a</a:t>
            </a:r>
            <a:r>
              <a:rPr dirty="0" sz="1000" spc="-20" b="1">
                <a:latin typeface="Cambria"/>
                <a:cs typeface="Cambria"/>
              </a:rPr>
              <a:t>t</a:t>
            </a:r>
            <a:r>
              <a:rPr dirty="0" sz="1000" spc="-35" b="1">
                <a:latin typeface="Cambria"/>
                <a:cs typeface="Cambria"/>
              </a:rPr>
              <a:t>a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45" b="1">
                <a:latin typeface="Cambria"/>
                <a:cs typeface="Cambria"/>
              </a:rPr>
              <a:t>s</a:t>
            </a:r>
            <a:r>
              <a:rPr dirty="0" sz="1000" spc="-55" b="1">
                <a:latin typeface="Cambria"/>
                <a:cs typeface="Cambria"/>
              </a:rPr>
              <a:t>e</a:t>
            </a:r>
            <a:r>
              <a:rPr dirty="0" sz="1000" spc="-10" b="1">
                <a:latin typeface="Cambria"/>
                <a:cs typeface="Cambria"/>
              </a:rPr>
              <a:t>t</a:t>
            </a:r>
            <a:endParaRPr sz="1000">
              <a:latin typeface="Cambria"/>
              <a:cs typeface="Cambria"/>
            </a:endParaRPr>
          </a:p>
          <a:p>
            <a:pPr algn="just" marL="62865" marR="55880">
              <a:lnSpc>
                <a:spcPts val="1200"/>
              </a:lnSpc>
              <a:spcBef>
                <a:spcPts val="35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Courier New"/>
                <a:cs typeface="Courier New"/>
              </a:rPr>
              <a:t>RiceFarms</a:t>
            </a:r>
            <a:r>
              <a:rPr dirty="0" sz="1000" spc="-114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case,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 </a:t>
            </a:r>
            <a:r>
              <a:rPr dirty="0" sz="1000" spc="-45">
                <a:latin typeface="Palatino Linotype"/>
                <a:cs typeface="Palatino Linotype"/>
              </a:rPr>
              <a:t>easy</a:t>
            </a:r>
            <a:r>
              <a:rPr dirty="0" sz="1000">
                <a:latin typeface="Palatino Linotype"/>
                <a:cs typeface="Palatino Linotype"/>
              </a:rPr>
              <a:t> to </a:t>
            </a:r>
            <a:r>
              <a:rPr dirty="0" sz="1000" spc="-45">
                <a:latin typeface="Palatino Linotype"/>
                <a:cs typeface="Palatino Linotype"/>
              </a:rPr>
              <a:t>assume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presence</a:t>
            </a:r>
            <a:r>
              <a:rPr dirty="0" sz="1000">
                <a:latin typeface="Palatino Linotype"/>
                <a:cs typeface="Palatino Linotype"/>
              </a:rPr>
              <a:t> of </a:t>
            </a:r>
            <a:r>
              <a:rPr dirty="0" sz="1000" spc="-20">
                <a:latin typeface="Palatino Linotype"/>
                <a:cs typeface="Palatino Linotype"/>
              </a:rPr>
              <a:t>farm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perhaps </a:t>
            </a:r>
            <a:r>
              <a:rPr dirty="0" sz="1000" spc="-35">
                <a:latin typeface="Palatino Linotype"/>
                <a:cs typeface="Palatino Linotype"/>
              </a:rPr>
              <a:t>representing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parcel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quality,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farmer’s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ability,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 </a:t>
            </a:r>
            <a:r>
              <a:rPr dirty="0" sz="1000" spc="-20">
                <a:latin typeface="Palatino Linotype"/>
                <a:cs typeface="Palatino Linotype"/>
              </a:rPr>
              <a:t>other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time-</a:t>
            </a:r>
            <a:r>
              <a:rPr dirty="0" sz="1000" spc="-45">
                <a:latin typeface="Palatino Linotype"/>
                <a:cs typeface="Palatino Linotype"/>
              </a:rPr>
              <a:t>invarying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idiosyncrasies.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 the </a:t>
            </a:r>
            <a:r>
              <a:rPr dirty="0" sz="1000" spc="-20">
                <a:latin typeface="Palatino Linotype"/>
                <a:cs typeface="Palatino Linotype"/>
              </a:rPr>
              <a:t>fol- </a:t>
            </a:r>
            <a:r>
              <a:rPr dirty="0" sz="1000" spc="-40">
                <a:latin typeface="Palatino Linotype"/>
                <a:cs typeface="Palatino Linotype"/>
              </a:rPr>
              <a:t>lowing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either </a:t>
            </a:r>
            <a:r>
              <a:rPr dirty="0" sz="1000" spc="-25">
                <a:latin typeface="Palatino Linotype"/>
                <a:cs typeface="Palatino Linotype"/>
              </a:rPr>
              <a:t>random</a:t>
            </a:r>
            <a:r>
              <a:rPr dirty="0" sz="1000" spc="-10">
                <a:latin typeface="Palatino Linotype"/>
                <a:cs typeface="Palatino Linotype"/>
              </a:rPr>
              <a:t> farm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spatial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remainder</a:t>
            </a:r>
            <a:r>
              <a:rPr dirty="0" sz="1000" spc="-10">
                <a:latin typeface="Palatino Linotype"/>
                <a:cs typeface="Palatino Linotype"/>
              </a:rPr>
              <a:t> errors, </a:t>
            </a:r>
            <a:r>
              <a:rPr dirty="0" sz="1000" spc="-65">
                <a:latin typeface="Palatino Linotype"/>
                <a:cs typeface="Palatino Linotype"/>
              </a:rPr>
              <a:t>drawing</a:t>
            </a:r>
            <a:r>
              <a:rPr dirty="0" sz="1000">
                <a:latin typeface="Palatino Linotype"/>
                <a:cs typeface="Palatino Linotype"/>
              </a:rPr>
              <a:t> on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speciﬁcation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previous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examples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(i.e.,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controlling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village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time </a:t>
            </a:r>
            <a:r>
              <a:rPr dirty="0" sz="1000" spc="-55">
                <a:latin typeface="Palatino Linotype"/>
                <a:cs typeface="Palatino Linotype"/>
              </a:rPr>
              <a:t>ﬁxed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effects).</a:t>
            </a:r>
            <a:endParaRPr sz="1000">
              <a:latin typeface="Palatino Linotype"/>
              <a:cs typeface="Palatino Linotype"/>
            </a:endParaRPr>
          </a:p>
          <a:p>
            <a:pPr marL="171450">
              <a:lnSpc>
                <a:spcPts val="1135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function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perform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joint,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marginal,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conditional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tests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random</a:t>
            </a:r>
            <a:r>
              <a:rPr dirty="0" sz="1000" spc="-10">
                <a:latin typeface="Palatino Linotype"/>
                <a:cs typeface="Palatino Linotype"/>
              </a:rPr>
              <a:t> effects</a:t>
            </a:r>
            <a:endParaRPr sz="1000">
              <a:latin typeface="Palatino Linotype"/>
              <a:cs typeface="Palatino Linotype"/>
            </a:endParaRPr>
          </a:p>
          <a:p>
            <a:pPr marL="62865" marR="55880">
              <a:lnSpc>
                <a:spcPts val="1200"/>
              </a:lnSpc>
              <a:spcBef>
                <a:spcPts val="40"/>
              </a:spcBef>
            </a:pP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spatial</a:t>
            </a:r>
            <a:r>
              <a:rPr dirty="0" sz="1000" spc="-30">
                <a:latin typeface="Palatino Linotype"/>
                <a:cs typeface="Palatino Linotype"/>
              </a:rPr>
              <a:t> error correlation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bsktest</a:t>
            </a:r>
            <a:r>
              <a:rPr dirty="0" sz="1000" spc="-20">
                <a:latin typeface="Palatino Linotype"/>
                <a:cs typeface="Palatino Linotype"/>
              </a:rPr>
              <a:t>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take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pair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formula</a:t>
            </a:r>
            <a:r>
              <a:rPr dirty="0" sz="1000" spc="-20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data</a:t>
            </a:r>
            <a:r>
              <a:rPr dirty="0" sz="1000" spc="-375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arguments,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plus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listw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object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representing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spatial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ordering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test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 performed.</a:t>
            </a:r>
            <a:endParaRPr sz="1000">
              <a:latin typeface="Palatino Linotype"/>
              <a:cs typeface="Palatino Linotype"/>
            </a:endParaRPr>
          </a:p>
          <a:p>
            <a:pPr marL="171450">
              <a:lnSpc>
                <a:spcPts val="115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joint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test</a:t>
            </a:r>
            <a:r>
              <a:rPr dirty="0" sz="1000" spc="-350">
                <a:latin typeface="Courier New"/>
                <a:cs typeface="Courier New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ourier New"/>
                <a:cs typeface="Courier New"/>
              </a:rPr>
              <a:t>’LMH’</a:t>
            </a:r>
            <a:r>
              <a:rPr dirty="0" sz="1000">
                <a:latin typeface="Palatino Linotype"/>
                <a:cs typeface="Palatino Linotype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little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because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reject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presence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either</a:t>
            </a:r>
            <a:endParaRPr sz="1000">
              <a:latin typeface="Palatino Linotype"/>
              <a:cs typeface="Palatino Linotype"/>
            </a:endParaRPr>
          </a:p>
          <a:p>
            <a:pPr marL="62865">
              <a:lnSpc>
                <a:spcPts val="1200"/>
              </a:lnSpc>
            </a:pPr>
            <a:r>
              <a:rPr dirty="0" sz="1000" spc="-20">
                <a:latin typeface="Palatino Linotype"/>
                <a:cs typeface="Palatino Linotype"/>
              </a:rPr>
              <a:t>effect,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giving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further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directions: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581479" y="5399430"/>
            <a:ext cx="4985385" cy="708025"/>
          </a:xfrm>
          <a:custGeom>
            <a:avLst/>
            <a:gdLst/>
            <a:ahLst/>
            <a:cxnLst/>
            <a:rect l="l" t="t" r="r" b="b"/>
            <a:pathLst>
              <a:path w="4985385" h="708025">
                <a:moveTo>
                  <a:pt x="4985182" y="566928"/>
                </a:moveTo>
                <a:lnTo>
                  <a:pt x="0" y="566928"/>
                </a:lnTo>
                <a:lnTo>
                  <a:pt x="0" y="707631"/>
                </a:lnTo>
                <a:lnTo>
                  <a:pt x="4985182" y="707631"/>
                </a:lnTo>
                <a:lnTo>
                  <a:pt x="4985182" y="566928"/>
                </a:lnTo>
                <a:close/>
              </a:path>
              <a:path w="4985385" h="708025">
                <a:moveTo>
                  <a:pt x="4985182" y="425196"/>
                </a:moveTo>
                <a:lnTo>
                  <a:pt x="0" y="425196"/>
                </a:lnTo>
                <a:lnTo>
                  <a:pt x="0" y="565899"/>
                </a:lnTo>
                <a:lnTo>
                  <a:pt x="4985182" y="565899"/>
                </a:lnTo>
                <a:lnTo>
                  <a:pt x="4985182" y="425196"/>
                </a:lnTo>
                <a:close/>
              </a:path>
              <a:path w="4985385" h="708025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70802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70802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5134762" y="5948221"/>
            <a:ext cx="25590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800" spc="-20">
                <a:latin typeface="Courier New"/>
                <a:cs typeface="Courier New"/>
              </a:rPr>
              <a:t>time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581479" y="6107969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606854" y="5381407"/>
            <a:ext cx="4237355" cy="855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bsktest(riceprod,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listw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ricelw,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"LMH")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Baltagi,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Song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and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Koh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LM-</a:t>
            </a:r>
            <a:r>
              <a:rPr dirty="0" sz="800">
                <a:latin typeface="Courier New"/>
                <a:cs typeface="Courier New"/>
              </a:rPr>
              <a:t>H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one-</a:t>
            </a:r>
            <a:r>
              <a:rPr dirty="0" sz="800">
                <a:latin typeface="Courier New"/>
                <a:cs typeface="Courier New"/>
              </a:rPr>
              <a:t>sided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joint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test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R="5080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log(goutput)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log(seed)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log(totlabor)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log(size)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region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 </a:t>
            </a:r>
            <a:r>
              <a:rPr dirty="0" sz="800" spc="-10">
                <a:latin typeface="Courier New"/>
                <a:cs typeface="Courier New"/>
              </a:rPr>
              <a:t>LM-</a:t>
            </a:r>
            <a:r>
              <a:rPr dirty="0" sz="800">
                <a:latin typeface="Courier New"/>
                <a:cs typeface="Courier New"/>
              </a:rPr>
              <a:t>H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310,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&lt;2e-</a:t>
            </a:r>
            <a:r>
              <a:rPr dirty="0" sz="800" spc="-25">
                <a:latin typeface="Courier New"/>
                <a:cs typeface="Courier New"/>
              </a:rPr>
              <a:t>16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581479" y="6249701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568779" y="6231571"/>
            <a:ext cx="4959985" cy="6737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7465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Random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Regional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Effects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and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Spatial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autocorrelation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00">
              <a:latin typeface="Courier New"/>
              <a:cs typeface="Courier New"/>
            </a:endParaRPr>
          </a:p>
          <a:p>
            <a:pPr marL="12700" marR="5080" indent="107950">
              <a:lnSpc>
                <a:spcPct val="100000"/>
              </a:lnSpc>
            </a:pPr>
            <a:r>
              <a:rPr dirty="0" sz="1000">
                <a:latin typeface="Palatino Linotype"/>
                <a:cs typeface="Palatino Linotype"/>
              </a:rPr>
              <a:t>More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interestingly,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conditional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random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farm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allowing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spatial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 spc="-10">
                <a:latin typeface="Palatino Linotype"/>
                <a:cs typeface="Palatino Linotype"/>
              </a:rPr>
              <a:t> (</a:t>
            </a:r>
            <a:r>
              <a:rPr dirty="0" sz="1000" spc="-10">
                <a:latin typeface="Courier New"/>
                <a:cs typeface="Courier New"/>
              </a:rPr>
              <a:t>test</a:t>
            </a:r>
            <a:r>
              <a:rPr dirty="0" sz="1000" spc="-360">
                <a:latin typeface="Courier New"/>
                <a:cs typeface="Courier New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’CLMmu’</a:t>
            </a:r>
            <a:r>
              <a:rPr dirty="0" sz="1000" spc="-10">
                <a:latin typeface="Palatino Linotype"/>
                <a:cs typeface="Palatino Linotype"/>
              </a:rPr>
              <a:t>) </a:t>
            </a:r>
            <a:r>
              <a:rPr dirty="0" sz="1000" spc="-45">
                <a:latin typeface="Palatino Linotype"/>
                <a:cs typeface="Palatino Linotype"/>
              </a:rPr>
              <a:t>does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turn</a:t>
            </a:r>
            <a:r>
              <a:rPr dirty="0" sz="1000" spc="-10">
                <a:latin typeface="Palatino Linotype"/>
                <a:cs typeface="Palatino Linotype"/>
              </a:rPr>
              <a:t> reject: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581479" y="7069010"/>
            <a:ext cx="4985385" cy="849630"/>
          </a:xfrm>
          <a:custGeom>
            <a:avLst/>
            <a:gdLst/>
            <a:ahLst/>
            <a:cxnLst/>
            <a:rect l="l" t="t" r="r" b="b"/>
            <a:pathLst>
              <a:path w="4985385" h="849629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849629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849629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849629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849629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84962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5134762" y="7759419"/>
            <a:ext cx="25590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800" spc="-20">
                <a:latin typeface="Courier New"/>
                <a:cs typeface="Courier New"/>
              </a:rPr>
              <a:t>time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581479" y="7919173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606854" y="7050873"/>
            <a:ext cx="4237355" cy="11391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bsktest(riceprod,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listw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ricelw,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"CLMmu")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R="125285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Baltagi,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Song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and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Koh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LM*-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mu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conditional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LM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test </a:t>
            </a:r>
            <a:r>
              <a:rPr dirty="0" sz="800">
                <a:latin typeface="Courier New"/>
                <a:cs typeface="Courier New"/>
              </a:rPr>
              <a:t>(assuming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lambda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may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or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may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not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be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0)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log(goutput)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log(seed)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log(totlabor)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log(size)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region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LM*-</a:t>
            </a:r>
            <a:r>
              <a:rPr dirty="0" sz="800">
                <a:latin typeface="Courier New"/>
                <a:cs typeface="Courier New"/>
              </a:rPr>
              <a:t>mu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11,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&lt;2e-</a:t>
            </a:r>
            <a:r>
              <a:rPr dirty="0" sz="800" spc="-25">
                <a:latin typeface="Courier New"/>
                <a:cs typeface="Courier New"/>
              </a:rPr>
              <a:t>16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8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8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Random</a:t>
            </a:r>
            <a:r>
              <a:rPr dirty="0" sz="800" spc="-8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regional</a:t>
            </a:r>
            <a:r>
              <a:rPr dirty="0" sz="800" spc="-8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effects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3646170" cy="4400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272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295910">
              <a:lnSpc>
                <a:spcPct val="100000"/>
              </a:lnSpc>
            </a:pP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does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spatial</a:t>
            </a:r>
            <a:r>
              <a:rPr dirty="0" sz="1000" spc="-10">
                <a:latin typeface="Palatino Linotype"/>
                <a:cs typeface="Palatino Linotype"/>
              </a:rPr>
              <a:t> test, </a:t>
            </a:r>
            <a:r>
              <a:rPr dirty="0" sz="1000" spc="-50">
                <a:latin typeface="Palatino Linotype"/>
                <a:cs typeface="Palatino Linotype"/>
              </a:rPr>
              <a:t>allowing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10">
                <a:latin typeface="Palatino Linotype"/>
                <a:cs typeface="Palatino Linotype"/>
              </a:rPr>
              <a:t> effects: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567529" y="1218678"/>
            <a:ext cx="4985385" cy="850265"/>
          </a:xfrm>
          <a:custGeom>
            <a:avLst/>
            <a:gdLst/>
            <a:ahLst/>
            <a:cxnLst/>
            <a:rect l="l" t="t" r="r" b="b"/>
            <a:pathLst>
              <a:path w="4985385" h="850264">
                <a:moveTo>
                  <a:pt x="4985182" y="709231"/>
                </a:moveTo>
                <a:lnTo>
                  <a:pt x="0" y="709231"/>
                </a:lnTo>
                <a:lnTo>
                  <a:pt x="0" y="849934"/>
                </a:lnTo>
                <a:lnTo>
                  <a:pt x="4985182" y="849934"/>
                </a:lnTo>
                <a:lnTo>
                  <a:pt x="4985182" y="709231"/>
                </a:lnTo>
                <a:close/>
              </a:path>
              <a:path w="4985385" h="850264">
                <a:moveTo>
                  <a:pt x="4985182" y="283476"/>
                </a:moveTo>
                <a:lnTo>
                  <a:pt x="0" y="283476"/>
                </a:lnTo>
                <a:lnTo>
                  <a:pt x="0" y="423710"/>
                </a:lnTo>
                <a:lnTo>
                  <a:pt x="0" y="424180"/>
                </a:lnTo>
                <a:lnTo>
                  <a:pt x="0" y="567613"/>
                </a:lnTo>
                <a:lnTo>
                  <a:pt x="0" y="571500"/>
                </a:lnTo>
                <a:lnTo>
                  <a:pt x="0" y="708317"/>
                </a:lnTo>
                <a:lnTo>
                  <a:pt x="4985182" y="708317"/>
                </a:lnTo>
                <a:lnTo>
                  <a:pt x="4985182" y="571500"/>
                </a:lnTo>
                <a:lnTo>
                  <a:pt x="4985182" y="567613"/>
                </a:lnTo>
                <a:lnTo>
                  <a:pt x="4985182" y="424180"/>
                </a:lnTo>
                <a:lnTo>
                  <a:pt x="4985182" y="423710"/>
                </a:lnTo>
                <a:lnTo>
                  <a:pt x="4985182" y="283476"/>
                </a:lnTo>
                <a:close/>
              </a:path>
              <a:path w="4985385" h="850264">
                <a:moveTo>
                  <a:pt x="4985182" y="141744"/>
                </a:moveTo>
                <a:lnTo>
                  <a:pt x="0" y="141744"/>
                </a:lnTo>
                <a:lnTo>
                  <a:pt x="0" y="282448"/>
                </a:lnTo>
                <a:lnTo>
                  <a:pt x="4985182" y="282448"/>
                </a:lnTo>
                <a:lnTo>
                  <a:pt x="4985182" y="141744"/>
                </a:lnTo>
                <a:close/>
              </a:path>
              <a:path w="4985385" h="850264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5120815" y="1909888"/>
            <a:ext cx="255904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800" spc="-20">
                <a:latin typeface="Courier New"/>
                <a:cs typeface="Courier New"/>
              </a:rPr>
              <a:t>time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567529" y="2069642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44"/>
                </a:moveTo>
                <a:lnTo>
                  <a:pt x="0" y="141744"/>
                </a:lnTo>
                <a:lnTo>
                  <a:pt x="0" y="282448"/>
                </a:lnTo>
                <a:lnTo>
                  <a:pt x="4985182" y="282448"/>
                </a:lnTo>
                <a:lnTo>
                  <a:pt x="4985182" y="141744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 txBox="1"/>
          <p:nvPr/>
        </p:nvSpPr>
        <p:spPr>
          <a:xfrm>
            <a:off x="592787" y="1200542"/>
            <a:ext cx="4237355" cy="1139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bsktest(riceprod,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listw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ricelw,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"CLMlambda")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R="1070610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Baltagi,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Song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and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Koh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LM*-</a:t>
            </a:r>
            <a:r>
              <a:rPr dirty="0" sz="800">
                <a:latin typeface="Courier New"/>
                <a:cs typeface="Courier New"/>
              </a:rPr>
              <a:t>lambda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conditional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LM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test </a:t>
            </a:r>
            <a:r>
              <a:rPr dirty="0" sz="800">
                <a:latin typeface="Courier New"/>
                <a:cs typeface="Courier New"/>
              </a:rPr>
              <a:t>(assuming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sigma</a:t>
            </a:r>
            <a:r>
              <a:rPr dirty="0" sz="800" spc="-280">
                <a:latin typeface="Courier New"/>
                <a:cs typeface="Courier New"/>
              </a:rPr>
              <a:t> </a:t>
            </a:r>
            <a:r>
              <a:rPr dirty="0" sz="800" spc="-254" i="1">
                <a:latin typeface="Meiryo"/>
                <a:cs typeface="Meiryo"/>
              </a:rPr>
              <a:t>̂</a:t>
            </a:r>
            <a:r>
              <a:rPr dirty="0" sz="800" spc="-70" i="1">
                <a:latin typeface="Meiryo"/>
                <a:cs typeface="Meiryo"/>
              </a:rPr>
              <a:t> </a:t>
            </a:r>
            <a:r>
              <a:rPr dirty="0" sz="800">
                <a:latin typeface="Courier New"/>
                <a:cs typeface="Courier New"/>
              </a:rPr>
              <a:t>2_mu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&gt;=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0)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1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data:</a:t>
            </a:r>
            <a:r>
              <a:rPr dirty="0" sz="800" spc="4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log(goutput)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log(seed)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log(totlabor)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log(size)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region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LM*-</a:t>
            </a:r>
            <a:r>
              <a:rPr dirty="0" sz="800">
                <a:latin typeface="Courier New"/>
                <a:cs typeface="Courier New"/>
              </a:rPr>
              <a:t>lambda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21,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&lt;2e-</a:t>
            </a:r>
            <a:r>
              <a:rPr dirty="0" sz="800" spc="-25">
                <a:latin typeface="Courier New"/>
                <a:cs typeface="Courier New"/>
              </a:rPr>
              <a:t>16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alternative</a:t>
            </a:r>
            <a:r>
              <a:rPr dirty="0" sz="800" spc="-9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hypothesis:</a:t>
            </a:r>
            <a:r>
              <a:rPr dirty="0" sz="800" spc="-9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Spatial</a:t>
            </a:r>
            <a:r>
              <a:rPr dirty="0" sz="800" spc="-9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autocorrelation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16738" y="2537463"/>
            <a:ext cx="5036820" cy="57994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58750">
              <a:lnSpc>
                <a:spcPct val="100000"/>
              </a:lnSpc>
              <a:spcBef>
                <a:spcPts val="95"/>
              </a:spcBef>
            </a:pP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ensive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5" b="1">
                <a:latin typeface="Cambria"/>
                <a:cs typeface="Cambria"/>
              </a:rPr>
              <a:t>e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Palatino Linotype"/>
              <a:cs typeface="Palatino Linotype"/>
            </a:endParaRPr>
          </a:p>
          <a:p>
            <a:pPr algn="just" marL="50165">
              <a:lnSpc>
                <a:spcPct val="100000"/>
              </a:lnSpc>
            </a:pPr>
            <a:r>
              <a:rPr dirty="0" sz="900" b="1">
                <a:latin typeface="Calibri"/>
                <a:cs typeface="Calibri"/>
              </a:rPr>
              <a:t>10.3.4.2</a:t>
            </a:r>
            <a:r>
              <a:rPr dirty="0" sz="900" spc="300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Testing</a:t>
            </a:r>
            <a:r>
              <a:rPr dirty="0" sz="900" spc="1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for</a:t>
            </a:r>
            <a:r>
              <a:rPr dirty="0" sz="900" spc="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Spatial</a:t>
            </a:r>
            <a:r>
              <a:rPr dirty="0" sz="900" spc="5" b="1">
                <a:latin typeface="Calibri"/>
                <a:cs typeface="Calibri"/>
              </a:rPr>
              <a:t> </a:t>
            </a:r>
            <a:r>
              <a:rPr dirty="0" sz="900" spc="50" b="1">
                <a:latin typeface="Calibri"/>
                <a:cs typeface="Calibri"/>
              </a:rPr>
              <a:t>Lag</a:t>
            </a:r>
            <a:r>
              <a:rPr dirty="0" sz="900" spc="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vs</a:t>
            </a:r>
            <a:r>
              <a:rPr dirty="0" sz="900" spc="5" b="1">
                <a:latin typeface="Calibri"/>
                <a:cs typeface="Calibri"/>
              </a:rPr>
              <a:t> </a:t>
            </a:r>
            <a:r>
              <a:rPr dirty="0" sz="900" spc="-20" b="1">
                <a:latin typeface="Calibri"/>
                <a:cs typeface="Calibri"/>
              </a:rPr>
              <a:t>Error</a:t>
            </a:r>
            <a:endParaRPr sz="900">
              <a:latin typeface="Calibri"/>
              <a:cs typeface="Calibri"/>
            </a:endParaRPr>
          </a:p>
          <a:p>
            <a:pPr algn="just" marL="50165" marR="42545">
              <a:lnSpc>
                <a:spcPct val="100000"/>
              </a:lnSpc>
              <a:spcBef>
                <a:spcPts val="15"/>
              </a:spcBef>
            </a:pP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ong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l-</a:t>
            </a:r>
            <a:r>
              <a:rPr dirty="0" sz="1000" spc="-35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-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90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ind,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nly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blem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ine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said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10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-10">
                <a:latin typeface="Palatino Linotype"/>
                <a:cs typeface="Palatino Linotype"/>
              </a:rPr>
              <a:t>)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ssing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iﬁc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eneral,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om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on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tive.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200" b="1">
                <a:latin typeface="Cambria"/>
                <a:cs typeface="Cambria"/>
              </a:rPr>
              <a:t>l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ptimal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215" b="1">
                <a:latin typeface="Cambria"/>
                <a:cs typeface="Cambria"/>
              </a:rPr>
              <a:t>l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ssuming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all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80" i="1">
                <a:latin typeface="Palatino Linotype"/>
                <a:cs typeface="Palatino Linotype"/>
              </a:rPr>
              <a:t>m</a:t>
            </a:r>
            <a:r>
              <a:rPr dirty="0" sz="1000" spc="35" i="1">
                <a:latin typeface="Palatino Linotype"/>
                <a:cs typeface="Palatino Linotype"/>
              </a:rPr>
              <a:t>a</a:t>
            </a:r>
            <a:r>
              <a:rPr dirty="0" sz="1000" spc="-5" i="1">
                <a:latin typeface="Palatino Linotype"/>
                <a:cs typeface="Palatino Linotype"/>
              </a:rPr>
              <a:t>r</a:t>
            </a:r>
            <a:r>
              <a:rPr dirty="0" sz="1000" spc="-65" i="1">
                <a:latin typeface="Palatino Linotype"/>
                <a:cs typeface="Palatino Linotype"/>
              </a:rPr>
              <a:t>g</a:t>
            </a:r>
            <a:r>
              <a:rPr dirty="0" sz="1000" i="1">
                <a:latin typeface="Palatino Linotype"/>
                <a:cs typeface="Palatino Linotype"/>
              </a:rPr>
              <a:t>i</a:t>
            </a:r>
            <a:r>
              <a:rPr dirty="0" sz="1000" spc="-20" i="1">
                <a:latin typeface="Palatino Linotype"/>
                <a:cs typeface="Palatino Linotype"/>
              </a:rPr>
              <a:t>n</a:t>
            </a:r>
            <a:r>
              <a:rPr dirty="0" sz="1000" spc="75" i="1">
                <a:latin typeface="Palatino Linotype"/>
                <a:cs typeface="Palatino Linotype"/>
              </a:rPr>
              <a:t>a</a:t>
            </a:r>
            <a:r>
              <a:rPr dirty="0" sz="1000" spc="15" i="1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ove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io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d;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only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0">
                <a:latin typeface="Palatino Linotype"/>
                <a:cs typeface="Palatino Linotype"/>
              </a:rPr>
              <a:t>“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her”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lly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usually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50165" marR="42545" indent="107950">
              <a:lnSpc>
                <a:spcPts val="1200"/>
              </a:lnSpc>
              <a:spcBef>
                <a:spcPts val="10"/>
              </a:spcBef>
            </a:pP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ve,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hough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pra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or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15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-15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aining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ag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ssible.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175">
                <a:latin typeface="Palatino Linotype"/>
                <a:cs typeface="Palatino Linotype"/>
              </a:rPr>
              <a:t>he</a:t>
            </a:r>
            <a:r>
              <a:rPr dirty="0" sz="1000" spc="12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ior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vor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al </a:t>
            </a:r>
            <a:r>
              <a:rPr dirty="0" sz="1000" spc="-25">
                <a:latin typeface="Palatino Linotype"/>
                <a:cs typeface="Palatino Linotype"/>
              </a:rPr>
              <a:t>str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eneral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15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-3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og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45">
                <a:latin typeface="Palatino Linotype"/>
                <a:cs typeface="Palatino Linotype"/>
              </a:rPr>
              <a:t>ind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idual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geneit</a:t>
            </a:r>
            <a:r>
              <a:rPr dirty="0" sz="1000" spc="-10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did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stic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58750">
              <a:lnSpc>
                <a:spcPts val="1130"/>
              </a:lnSpc>
            </a:pP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1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drawback</a:t>
            </a:r>
            <a:r>
              <a:rPr dirty="0" sz="1000" spc="1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1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strategy</a:t>
            </a:r>
            <a:r>
              <a:rPr dirty="0" sz="1000" spc="1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its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computational</a:t>
            </a:r>
            <a:r>
              <a:rPr dirty="0" sz="1000" spc="1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demands</a:t>
            </a:r>
            <a:r>
              <a:rPr dirty="0" sz="1000" spc="1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lesser</a:t>
            </a:r>
            <a:r>
              <a:rPr dirty="0" sz="1000" spc="1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stability</a:t>
            </a:r>
            <a:r>
              <a:rPr dirty="0" sz="1000" spc="1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than</a:t>
            </a:r>
            <a:endParaRPr sz="1000">
              <a:latin typeface="Palatino Linotype"/>
              <a:cs typeface="Palatino Linotype"/>
            </a:endParaRPr>
          </a:p>
          <a:p>
            <a:pPr algn="just" marL="50165" marR="43815">
              <a:lnSpc>
                <a:spcPts val="1200"/>
              </a:lnSpc>
              <a:spcBef>
                <a:spcPts val="35"/>
              </a:spcBef>
            </a:pPr>
            <a:r>
              <a:rPr dirty="0" sz="1000" spc="-30">
                <a:latin typeface="Palatino Linotype"/>
                <a:cs typeface="Palatino Linotype"/>
              </a:rPr>
              <a:t>estimating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simpler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models;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another</a:t>
            </a:r>
            <a:r>
              <a:rPr dirty="0" sz="1000">
                <a:latin typeface="Palatino Linotype"/>
                <a:cs typeface="Palatino Linotype"/>
              </a:rPr>
              <a:t> is 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 </a:t>
            </a:r>
            <a:r>
              <a:rPr dirty="0" sz="1000" spc="-20">
                <a:latin typeface="Palatino Linotype"/>
                <a:cs typeface="Palatino Linotype"/>
              </a:rPr>
              <a:t>does</a:t>
            </a:r>
            <a:r>
              <a:rPr dirty="0" sz="1000">
                <a:latin typeface="Palatino Linotype"/>
                <a:cs typeface="Palatino Linotype"/>
              </a:rPr>
              <a:t> not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allow</a:t>
            </a:r>
            <a:r>
              <a:rPr dirty="0" sz="1000">
                <a:latin typeface="Palatino Linotype"/>
                <a:cs typeface="Palatino Linotype"/>
              </a:rPr>
              <a:t> the </a:t>
            </a:r>
            <a:r>
              <a:rPr dirty="0" sz="1000" spc="-25">
                <a:latin typeface="Palatino Linotype"/>
                <a:cs typeface="Palatino Linotype"/>
              </a:rPr>
              <a:t>inclusion</a:t>
            </a:r>
            <a:r>
              <a:rPr dirty="0" sz="1000">
                <a:latin typeface="Palatino Linotype"/>
                <a:cs typeface="Palatino Linotype"/>
              </a:rPr>
              <a:t> of a </a:t>
            </a:r>
            <a:r>
              <a:rPr dirty="0" sz="1000" spc="-20">
                <a:latin typeface="Palatino Linotype"/>
                <a:cs typeface="Palatino Linotype"/>
              </a:rPr>
              <a:t>full</a:t>
            </a:r>
            <a:r>
              <a:rPr dirty="0" sz="1000">
                <a:latin typeface="Palatino Linotype"/>
                <a:cs typeface="Palatino Linotype"/>
              </a:rPr>
              <a:t> set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40">
                <a:latin typeface="Palatino Linotype"/>
                <a:cs typeface="Palatino Linotype"/>
              </a:rPr>
              <a:t>spatially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lagged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regressors,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speciﬁcation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approach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has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become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increasingly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popular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20">
                <a:latin typeface="Palatino Linotype"/>
                <a:cs typeface="Palatino Linotype"/>
              </a:rPr>
              <a:t>recent </a:t>
            </a:r>
            <a:r>
              <a:rPr dirty="0" sz="1000" spc="-10">
                <a:latin typeface="Palatino Linotype"/>
                <a:cs typeface="Palatino Linotype"/>
              </a:rPr>
              <a:t>years.</a:t>
            </a:r>
            <a:endParaRPr sz="1000">
              <a:latin typeface="Palatino Linotype"/>
              <a:cs typeface="Palatino Linotype"/>
            </a:endParaRPr>
          </a:p>
          <a:p>
            <a:pPr algn="just" marL="158750">
              <a:lnSpc>
                <a:spcPts val="1145"/>
              </a:lnSpc>
            </a:pP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ange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ltiplier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-2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onditional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allo</a:t>
            </a:r>
            <a:r>
              <a:rPr dirty="0" sz="1000" spc="-8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endParaRPr sz="1000">
              <a:latin typeface="Palatino Linotype"/>
              <a:cs typeface="Palatino Linotype"/>
            </a:endParaRPr>
          </a:p>
          <a:p>
            <a:pPr algn="just" marL="50165" marR="43180">
              <a:lnSpc>
                <a:spcPts val="1200"/>
              </a:lnSpc>
              <a:spcBef>
                <a:spcPts val="40"/>
              </a:spcBef>
            </a:pP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llo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limi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ze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-40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mer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optimal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nder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ssu</a:t>
            </a:r>
            <a:r>
              <a:rPr dirty="0" sz="1000" spc="-8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ptions 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200" b="1">
                <a:latin typeface="Cambria"/>
                <a:cs typeface="Cambria"/>
              </a:rPr>
              <a:t>l</a:t>
            </a:r>
            <a:r>
              <a:rPr dirty="0" sz="1000" spc="45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ail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ove,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15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45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ol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y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qui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-4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ond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45">
                <a:latin typeface="Palatino Linotype"/>
                <a:cs typeface="Palatino Linotype"/>
              </a:rPr>
              <a:t>ind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optimal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ptimal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onditional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under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5">
                <a:latin typeface="Palatino Linotype"/>
                <a:cs typeface="Palatino Linotype"/>
              </a:rPr>
              <a:t>ove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a-gener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uara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hold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ciﬁ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40">
                <a:latin typeface="Palatino Linotype"/>
                <a:cs typeface="Palatino Linotype"/>
              </a:rPr>
              <a:t>“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ar </a:t>
            </a:r>
            <a:r>
              <a:rPr dirty="0" sz="1000" spc="-8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85">
                <a:latin typeface="Palatino Linotype"/>
                <a:cs typeface="Palatino Linotype"/>
              </a:rPr>
              <a:t>a</a:t>
            </a:r>
            <a:r>
              <a:rPr dirty="0" sz="1000" spc="-135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,</a:t>
            </a:r>
            <a:r>
              <a:rPr dirty="0" sz="1000" spc="-130">
                <a:latin typeface="Palatino Linotype"/>
                <a:cs typeface="Palatino Linotype"/>
              </a:rPr>
              <a:t>”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ni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5">
                <a:latin typeface="Palatino Linotype"/>
                <a:cs typeface="Palatino Linotype"/>
              </a:rPr>
              <a:t>de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how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i.e.,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wh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endParaRPr sz="1000">
              <a:latin typeface="Palatino Linotype"/>
              <a:cs typeface="Palatino Linotype"/>
            </a:endParaRPr>
          </a:p>
          <a:p>
            <a:pPr algn="just" marL="50165">
              <a:lnSpc>
                <a:spcPts val="1130"/>
              </a:lnSpc>
            </a:pPr>
            <a:r>
              <a:rPr dirty="0" sz="1000" spc="-10">
                <a:latin typeface="Palatino Linotype"/>
                <a:cs typeface="Palatino Linotype"/>
              </a:rPr>
              <a:t>0.1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15">
                <a:latin typeface="Palatino Linotype"/>
                <a:cs typeface="Palatino Linotype"/>
              </a:rPr>
              <a:t>.4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ler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pi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stion);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ver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ai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bust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215" b="1">
                <a:latin typeface="Cambria"/>
                <a:cs typeface="Cambria"/>
              </a:rPr>
              <a:t>l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-6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endParaRPr sz="1000">
              <a:latin typeface="Palatino Linotype"/>
              <a:cs typeface="Palatino Linotype"/>
            </a:endParaRPr>
          </a:p>
          <a:p>
            <a:pPr algn="just" marL="50165" marR="42545">
              <a:lnSpc>
                <a:spcPts val="1200"/>
              </a:lnSpc>
              <a:spcBef>
                <a:spcPts val="35"/>
              </a:spcBef>
            </a:pP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ram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wo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plici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or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a-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hand,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ionally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ler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15">
                <a:latin typeface="Palatino Linotype"/>
                <a:cs typeface="Palatino Linotype"/>
              </a:rPr>
              <a:t>non</a:t>
            </a:r>
            <a:r>
              <a:rPr dirty="0" sz="1000" spc="-5">
                <a:latin typeface="Palatino Linotype"/>
                <a:cs typeface="Palatino Linotype"/>
              </a:rPr>
              <a:t>-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allow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luding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hen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heir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ma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 </a:t>
            </a:r>
            <a:r>
              <a:rPr dirty="0" sz="1000" spc="-35">
                <a:latin typeface="Palatino Linotype"/>
                <a:cs typeface="Palatino Linotype"/>
              </a:rPr>
              <a:t>su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ra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850">
              <a:latin typeface="Palatino Linotype"/>
              <a:cs typeface="Palatino Linotype"/>
            </a:endParaRPr>
          </a:p>
          <a:p>
            <a:pPr algn="just" marL="50800" marR="43180">
              <a:lnSpc>
                <a:spcPct val="100000"/>
              </a:lnSpc>
            </a:pPr>
            <a:r>
              <a:rPr dirty="0" sz="900" spc="-5" b="1" i="1">
                <a:latin typeface="Calibri"/>
                <a:cs typeface="Calibri"/>
              </a:rPr>
              <a:t>Marginal</a:t>
            </a:r>
            <a:r>
              <a:rPr dirty="0" sz="900" spc="-40" b="1" i="1">
                <a:latin typeface="Calibri"/>
                <a:cs typeface="Calibri"/>
              </a:rPr>
              <a:t> </a:t>
            </a:r>
            <a:r>
              <a:rPr dirty="0" sz="900" spc="5" b="1" i="1">
                <a:latin typeface="Calibri"/>
                <a:cs typeface="Calibri"/>
              </a:rPr>
              <a:t>v</a:t>
            </a:r>
            <a:r>
              <a:rPr dirty="0" sz="900" b="1" i="1">
                <a:latin typeface="Calibri"/>
                <a:cs typeface="Calibri"/>
              </a:rPr>
              <a:t>s</a:t>
            </a:r>
            <a:r>
              <a:rPr dirty="0" sz="900" spc="-40" b="1" i="1">
                <a:latin typeface="Calibri"/>
                <a:cs typeface="Calibri"/>
              </a:rPr>
              <a:t> </a:t>
            </a:r>
            <a:r>
              <a:rPr dirty="0" sz="900" spc="15" b="1" i="1">
                <a:latin typeface="Calibri"/>
                <a:cs typeface="Calibri"/>
              </a:rPr>
              <a:t>L</a:t>
            </a:r>
            <a:r>
              <a:rPr dirty="0" sz="900" spc="15" b="1" i="1">
                <a:latin typeface="Calibri"/>
                <a:cs typeface="Calibri"/>
              </a:rPr>
              <a:t>o</a:t>
            </a:r>
            <a:r>
              <a:rPr dirty="0" sz="900" spc="-5" b="1" i="1">
                <a:latin typeface="Calibri"/>
                <a:cs typeface="Calibri"/>
              </a:rPr>
              <a:t>c</a:t>
            </a:r>
            <a:r>
              <a:rPr dirty="0" sz="900" b="1" i="1">
                <a:latin typeface="Calibri"/>
                <a:cs typeface="Calibri"/>
              </a:rPr>
              <a:t>ally</a:t>
            </a:r>
            <a:r>
              <a:rPr dirty="0" sz="900" spc="-35" b="1" i="1">
                <a:latin typeface="Calibri"/>
                <a:cs typeface="Calibri"/>
              </a:rPr>
              <a:t> </a:t>
            </a:r>
            <a:r>
              <a:rPr dirty="0" sz="900" spc="-20" b="1" i="1">
                <a:latin typeface="Calibri"/>
                <a:cs typeface="Calibri"/>
              </a:rPr>
              <a:t>R</a:t>
            </a:r>
            <a:r>
              <a:rPr dirty="0" sz="900" spc="10" b="1" i="1">
                <a:latin typeface="Calibri"/>
                <a:cs typeface="Calibri"/>
              </a:rPr>
              <a:t>o</a:t>
            </a:r>
            <a:r>
              <a:rPr dirty="0" sz="900" b="1" i="1">
                <a:latin typeface="Calibri"/>
                <a:cs typeface="Calibri"/>
              </a:rPr>
              <a:t>bust</a:t>
            </a:r>
            <a:r>
              <a:rPr dirty="0" sz="900" spc="-25" b="1" i="1">
                <a:latin typeface="Calibri"/>
                <a:cs typeface="Calibri"/>
              </a:rPr>
              <a:t> </a:t>
            </a:r>
            <a:r>
              <a:rPr dirty="0" sz="600" spc="25" b="1">
                <a:latin typeface="Calibri"/>
                <a:cs typeface="Calibri"/>
              </a:rPr>
              <a:t>LM</a:t>
            </a:r>
            <a:r>
              <a:rPr dirty="0" sz="600" spc="30" b="1">
                <a:latin typeface="Calibri"/>
                <a:cs typeface="Calibri"/>
              </a:rPr>
              <a:t> </a:t>
            </a:r>
            <a:r>
              <a:rPr dirty="0" sz="900" spc="-65" b="1" i="1">
                <a:latin typeface="Calibri"/>
                <a:cs typeface="Calibri"/>
              </a:rPr>
              <a:t>T</a:t>
            </a:r>
            <a:r>
              <a:rPr dirty="0" sz="900" spc="-10" b="1" i="1">
                <a:latin typeface="Calibri"/>
                <a:cs typeface="Calibri"/>
              </a:rPr>
              <a:t>e</a:t>
            </a:r>
            <a:r>
              <a:rPr dirty="0" sz="900" b="1" i="1">
                <a:latin typeface="Calibri"/>
                <a:cs typeface="Calibri"/>
              </a:rPr>
              <a:t>s</a:t>
            </a:r>
            <a:r>
              <a:rPr dirty="0" sz="900" spc="-15" b="1" i="1">
                <a:latin typeface="Calibri"/>
                <a:cs typeface="Calibri"/>
              </a:rPr>
              <a:t>t</a:t>
            </a:r>
            <a:r>
              <a:rPr dirty="0" sz="900" b="1" i="1">
                <a:latin typeface="Calibri"/>
                <a:cs typeface="Calibri"/>
              </a:rPr>
              <a:t>s</a:t>
            </a:r>
            <a:r>
              <a:rPr dirty="0" sz="900" b="1" i="1">
                <a:latin typeface="Calibri"/>
                <a:cs typeface="Calibri"/>
              </a:rPr>
              <a:t>   </a:t>
            </a:r>
            <a:r>
              <a:rPr dirty="0" sz="900" spc="-40" b="1" i="1">
                <a:latin typeface="Calibri"/>
                <a:cs typeface="Calibri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inal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215" b="1">
                <a:latin typeface="Cambria"/>
                <a:cs typeface="Cambria"/>
              </a:rPr>
              <a:t>l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ag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(Bu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idge, </a:t>
            </a:r>
            <a:r>
              <a:rPr dirty="0" sz="1000" spc="-5">
                <a:latin typeface="Palatino Linotype"/>
                <a:cs typeface="Palatino Linotype"/>
              </a:rPr>
              <a:t>1980;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lin,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1988)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we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tional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tiv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14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H</a:t>
            </a:r>
            <a:r>
              <a:rPr dirty="0" baseline="-21367" sz="975" spc="15">
                <a:latin typeface="Palatino Linotype"/>
                <a:cs typeface="Palatino Linotype"/>
              </a:rPr>
              <a:t>0</a:t>
            </a:r>
            <a:r>
              <a:rPr dirty="0" baseline="-21367" sz="975">
                <a:latin typeface="Palatino Linotype"/>
                <a:cs typeface="Palatino Linotype"/>
              </a:rPr>
              <a:t>  </a:t>
            </a:r>
            <a:r>
              <a:rPr dirty="0" sz="1000" spc="200">
                <a:latin typeface="Cambria"/>
                <a:cs typeface="Cambria"/>
              </a:rPr>
              <a:t>∶</a:t>
            </a:r>
            <a:endParaRPr sz="10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17979" y="607782"/>
            <a:ext cx="5332730" cy="10464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431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Spatial Panels</a:t>
            </a:r>
            <a:r>
              <a:rPr dirty="0" sz="800" spc="26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273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63500">
              <a:lnSpc>
                <a:spcPts val="900"/>
              </a:lnSpc>
            </a:pP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vs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H</a:t>
            </a:r>
            <a:r>
              <a:rPr dirty="0" baseline="-21367" sz="975" i="1">
                <a:latin typeface="Palatino Linotype"/>
                <a:cs typeface="Palatino Linotype"/>
              </a:rPr>
              <a:t>A</a:t>
            </a:r>
            <a:r>
              <a:rPr dirty="0" baseline="-21367" sz="975" spc="247" i="1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∶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30">
                <a:latin typeface="Arial"/>
                <a:cs typeface="Arial"/>
              </a:rPr>
              <a:t>≠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assuming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(henceforth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LM</a:t>
            </a:r>
            <a:r>
              <a:rPr dirty="0" baseline="-21367" sz="975" spc="-120" i="1">
                <a:latin typeface="Meiryo"/>
                <a:cs typeface="Meiryo"/>
              </a:rPr>
              <a:t/>
            </a:r>
            <a:r>
              <a:rPr dirty="0" sz="1000" spc="-80">
                <a:latin typeface="Palatino Linotype"/>
                <a:cs typeface="Palatino Linotype"/>
              </a:rPr>
              <a:t>);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</a:t>
            </a:r>
            <a:r>
              <a:rPr dirty="0" sz="1000" spc="409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∶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vs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H</a:t>
            </a:r>
            <a:r>
              <a:rPr dirty="0" sz="1000" spc="140" i="1">
                <a:latin typeface="Palatino Linotype"/>
                <a:cs typeface="Palatino Linotype"/>
              </a:rPr>
              <a:t>  </a:t>
            </a:r>
            <a:r>
              <a:rPr dirty="0" sz="1000" spc="200">
                <a:latin typeface="Cambria"/>
                <a:cs typeface="Cambria"/>
              </a:rPr>
              <a:t>∶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130">
                <a:latin typeface="Arial"/>
                <a:cs typeface="Arial"/>
              </a:rPr>
              <a:t>≠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assuming</a:t>
            </a:r>
            <a:endParaRPr sz="1000">
              <a:latin typeface="Palatino Linotype"/>
              <a:cs typeface="Palatino Linotype"/>
            </a:endParaRPr>
          </a:p>
          <a:p>
            <a:pPr marL="3255645">
              <a:lnSpc>
                <a:spcPts val="385"/>
              </a:lnSpc>
              <a:tabLst>
                <a:tab pos="398526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0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A</a:t>
            </a:r>
            <a:endParaRPr sz="650">
              <a:latin typeface="Palatino Linotype"/>
              <a:cs typeface="Palatino Linotype"/>
            </a:endParaRPr>
          </a:p>
          <a:p>
            <a:pPr marL="63500">
              <a:lnSpc>
                <a:spcPts val="1105"/>
              </a:lnSpc>
            </a:pP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(henceforth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LM</a:t>
            </a:r>
            <a:r>
              <a:rPr dirty="0" baseline="-21367" sz="975" spc="-104" i="1">
                <a:latin typeface="Meiryo"/>
                <a:cs typeface="Meiryo"/>
              </a:rPr>
              <a:t/>
            </a:r>
            <a:r>
              <a:rPr dirty="0" sz="1000" spc="-70">
                <a:latin typeface="Palatino Linotype"/>
                <a:cs typeface="Palatino Linotype"/>
              </a:rPr>
              <a:t>).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i.e.,</a:t>
            </a:r>
            <a:r>
              <a:rPr dirty="0" sz="1000" spc="-20">
                <a:latin typeface="Palatino Linotype"/>
                <a:cs typeface="Palatino Linotype"/>
              </a:rPr>
              <a:t> both can </a:t>
            </a:r>
            <a:r>
              <a:rPr dirty="0" sz="1000" spc="-55">
                <a:latin typeface="Palatino Linotype"/>
                <a:cs typeface="Palatino Linotype"/>
              </a:rPr>
              <a:t>only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employed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assuming</a:t>
            </a:r>
            <a:r>
              <a:rPr dirty="0" sz="1000" spc="-20">
                <a:latin typeface="Palatino Linotype"/>
                <a:cs typeface="Palatino Linotype"/>
              </a:rPr>
              <a:t> that the </a:t>
            </a:r>
            <a:r>
              <a:rPr dirty="0" sz="1000" spc="-65">
                <a:latin typeface="Palatino Linotype"/>
                <a:cs typeface="Palatino Linotype"/>
              </a:rPr>
              <a:t>“other”</a:t>
            </a:r>
            <a:r>
              <a:rPr dirty="0" sz="1000" spc="-20">
                <a:latin typeface="Palatino Linotype"/>
                <a:cs typeface="Palatino Linotype"/>
              </a:rPr>
              <a:t> effect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</a:t>
            </a:r>
            <a:r>
              <a:rPr dirty="0" sz="1000" spc="-25">
                <a:latin typeface="Palatino Linotype"/>
                <a:cs typeface="Palatino Linotype"/>
              </a:rPr>
              <a:t>not</a:t>
            </a:r>
            <a:endParaRPr sz="1000">
              <a:latin typeface="Palatino Linotype"/>
              <a:cs typeface="Palatino Linotype"/>
            </a:endParaRPr>
          </a:p>
          <a:p>
            <a:pPr marL="63500" marR="326390">
              <a:lnSpc>
                <a:spcPts val="1190"/>
              </a:lnSpc>
              <a:spcBef>
                <a:spcPts val="45"/>
              </a:spcBef>
            </a:pPr>
            <a:r>
              <a:rPr dirty="0" sz="1000" spc="-35">
                <a:latin typeface="Palatino Linotype"/>
                <a:cs typeface="Palatino Linotype"/>
              </a:rPr>
              <a:t>present.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Otherwise,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each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test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power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against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“wrong”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alternative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well;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therefore,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these </a:t>
            </a:r>
            <a:r>
              <a:rPr dirty="0" sz="1000" spc="-40">
                <a:latin typeface="Palatino Linotype"/>
                <a:cs typeface="Palatino Linotype"/>
              </a:rPr>
              <a:t>procedures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limited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value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selection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process.</a:t>
            </a:r>
            <a:endParaRPr sz="1000">
              <a:latin typeface="Palatino Linotype"/>
              <a:cs typeface="Palatino Linotype"/>
            </a:endParaRPr>
          </a:p>
          <a:p>
            <a:pPr marL="171450">
              <a:lnSpc>
                <a:spcPts val="1160"/>
              </a:lnSpc>
            </a:pPr>
            <a:r>
              <a:rPr dirty="0" sz="1000" spc="-40">
                <a:latin typeface="Palatino Linotype"/>
                <a:cs typeface="Palatino Linotype"/>
              </a:rPr>
              <a:t>Based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general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local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robustness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framework</a:t>
            </a:r>
            <a:r>
              <a:rPr dirty="0" sz="1000" spc="-40">
                <a:latin typeface="Palatino Linotype"/>
                <a:cs typeface="Palatino Linotype"/>
              </a:rPr>
              <a:t> 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Bera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Yoon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(1993),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cross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sectional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013096" y="1700990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0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68782" y="1628334"/>
            <a:ext cx="4959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(1996)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ob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215" b="1">
                <a:latin typeface="Cambria"/>
                <a:cs typeface="Cambria"/>
              </a:rPr>
              <a:t>l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10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∶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llo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30">
                <a:latin typeface="Arial"/>
                <a:cs typeface="Arial"/>
              </a:rPr>
              <a:t>≠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500788" y="1852666"/>
            <a:ext cx="395160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414780" algn="l"/>
                <a:tab pos="3892550" algn="l"/>
              </a:tabLst>
            </a:pPr>
            <a:r>
              <a:rPr dirty="0" sz="650" spc="-37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0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68812" y="1779886"/>
            <a:ext cx="4959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(henceforth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LM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)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and,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respectively,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</a:t>
            </a:r>
            <a:r>
              <a:rPr dirty="0" sz="1000" spc="345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∶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allowing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30">
                <a:latin typeface="Arial"/>
                <a:cs typeface="Arial"/>
              </a:rPr>
              <a:t>≠</a:t>
            </a:r>
            <a:r>
              <a:rPr dirty="0" sz="1000" spc="-35">
                <a:latin typeface="Arial"/>
                <a:cs typeface="Arial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(henceforth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LM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).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30677" y="1931567"/>
            <a:ext cx="5036820" cy="15367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3180">
              <a:lnSpc>
                <a:spcPct val="100000"/>
              </a:lnSpc>
              <a:spcBef>
                <a:spcPts val="95"/>
              </a:spcBef>
            </a:pPr>
            <a:r>
              <a:rPr dirty="0" sz="1000" spc="275">
                <a:latin typeface="Palatino Linotype"/>
                <a:cs typeface="Palatino Linotype"/>
              </a:rPr>
              <a:t>h</a:t>
            </a:r>
            <a:r>
              <a:rPr dirty="0" sz="1000" spc="229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ully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ploy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mi-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tw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mal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lor</a:t>
            </a:r>
            <a:r>
              <a:rPr dirty="0" sz="1000" spc="-2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(2003).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Palatino Linotype"/>
              <a:cs typeface="Palatino Linotype"/>
            </a:endParaRPr>
          </a:p>
          <a:p>
            <a:pPr algn="just" marL="50800" marR="43180">
              <a:lnSpc>
                <a:spcPct val="100000"/>
              </a:lnSpc>
            </a:pPr>
            <a:r>
              <a:rPr dirty="0" sz="900" spc="-10" b="1" i="1">
                <a:latin typeface="Calibri"/>
                <a:cs typeface="Calibri"/>
              </a:rPr>
              <a:t>Margina</a:t>
            </a:r>
            <a:r>
              <a:rPr dirty="0" sz="900" spc="-5" b="1" i="1">
                <a:latin typeface="Calibri"/>
                <a:cs typeface="Calibri"/>
              </a:rPr>
              <a:t>l</a:t>
            </a:r>
            <a:r>
              <a:rPr dirty="0" sz="900" spc="95" b="1" i="1">
                <a:latin typeface="Calibri"/>
                <a:cs typeface="Calibri"/>
              </a:rPr>
              <a:t> </a:t>
            </a:r>
            <a:r>
              <a:rPr dirty="0" sz="900" spc="15" b="1" i="1">
                <a:latin typeface="Calibri"/>
                <a:cs typeface="Calibri"/>
              </a:rPr>
              <a:t>S</a:t>
            </a:r>
            <a:r>
              <a:rPr dirty="0" sz="900" spc="-5" b="1" i="1">
                <a:latin typeface="Calibri"/>
                <a:cs typeface="Calibri"/>
              </a:rPr>
              <a:t>patia</a:t>
            </a:r>
            <a:r>
              <a:rPr dirty="0" sz="900" b="1" i="1">
                <a:latin typeface="Calibri"/>
                <a:cs typeface="Calibri"/>
              </a:rPr>
              <a:t>l</a:t>
            </a:r>
            <a:r>
              <a:rPr dirty="0" sz="900" b="1" i="1">
                <a:latin typeface="Calibri"/>
                <a:cs typeface="Calibri"/>
              </a:rPr>
              <a:t> </a:t>
            </a:r>
            <a:r>
              <a:rPr dirty="0" sz="900" spc="-90" b="1" i="1">
                <a:latin typeface="Calibri"/>
                <a:cs typeface="Calibri"/>
              </a:rPr>
              <a:t> </a:t>
            </a:r>
            <a:r>
              <a:rPr dirty="0" sz="600" spc="25" b="1">
                <a:latin typeface="Calibri"/>
                <a:cs typeface="Calibri"/>
              </a:rPr>
              <a:t>LM</a:t>
            </a:r>
            <a:r>
              <a:rPr dirty="0" sz="600" b="1">
                <a:latin typeface="Calibri"/>
                <a:cs typeface="Calibri"/>
              </a:rPr>
              <a:t> </a:t>
            </a:r>
            <a:r>
              <a:rPr dirty="0" sz="600" spc="25" b="1">
                <a:latin typeface="Calibri"/>
                <a:cs typeface="Calibri"/>
              </a:rPr>
              <a:t> </a:t>
            </a:r>
            <a:r>
              <a:rPr dirty="0" sz="900" spc="-65" b="1" i="1">
                <a:latin typeface="Calibri"/>
                <a:cs typeface="Calibri"/>
              </a:rPr>
              <a:t>T</a:t>
            </a:r>
            <a:r>
              <a:rPr dirty="0" sz="900" spc="-10" b="1" i="1">
                <a:latin typeface="Calibri"/>
                <a:cs typeface="Calibri"/>
              </a:rPr>
              <a:t>e</a:t>
            </a:r>
            <a:r>
              <a:rPr dirty="0" sz="900" b="1" i="1">
                <a:latin typeface="Calibri"/>
                <a:cs typeface="Calibri"/>
              </a:rPr>
              <a:t>s</a:t>
            </a:r>
            <a:r>
              <a:rPr dirty="0" sz="900" spc="-15" b="1" i="1">
                <a:latin typeface="Calibri"/>
                <a:cs typeface="Calibri"/>
              </a:rPr>
              <a:t>t</a:t>
            </a:r>
            <a:r>
              <a:rPr dirty="0" sz="900" b="1" i="1">
                <a:latin typeface="Calibri"/>
                <a:cs typeface="Calibri"/>
              </a:rPr>
              <a:t>s</a:t>
            </a:r>
            <a:r>
              <a:rPr dirty="0" sz="900" b="1" i="1">
                <a:latin typeface="Calibri"/>
                <a:cs typeface="Calibri"/>
              </a:rPr>
              <a:t>   </a:t>
            </a:r>
            <a:r>
              <a:rPr dirty="0" sz="900" spc="-40" b="1" i="1">
                <a:latin typeface="Calibri"/>
                <a:cs typeface="Calibri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hout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allo</a:t>
            </a:r>
            <a:r>
              <a:rPr dirty="0" sz="1000" spc="-8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y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ac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(i.e.,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45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45" i="1">
                <a:latin typeface="Meiryo"/>
                <a:cs typeface="Meiryo"/>
              </a:rPr>
              <a:t/>
            </a:r>
            <a:r>
              <a:rPr dirty="0" sz="1000" spc="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n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10.4.1.1),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s-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straig</a:t>
            </a:r>
            <a:r>
              <a:rPr dirty="0" sz="1000" spc="-5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dly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6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se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15" b="1">
                <a:latin typeface="Cambria"/>
                <a:cs typeface="Cambria"/>
              </a:rPr>
              <a:t>l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1996)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</a:t>
            </a:r>
            <a:r>
              <a:rPr dirty="0" sz="1000" spc="215" b="1">
                <a:latin typeface="Cambria"/>
                <a:cs typeface="Cambria"/>
              </a:rPr>
              <a:t>l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8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en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ersion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weig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pli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ss</a:t>
            </a:r>
            <a:r>
              <a:rPr dirty="0" sz="1000" spc="-1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 </a:t>
            </a:r>
            <a:r>
              <a:rPr dirty="0" baseline="-21367" sz="975" spc="-15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over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agonal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baseline="-21367" sz="975" spc="30" i="1">
                <a:latin typeface="Palatino Linotype"/>
                <a:cs typeface="Palatino Linotype"/>
              </a:rPr>
              <a:t>N</a:t>
            </a:r>
            <a:r>
              <a:rPr dirty="0" baseline="-21367" sz="975" spc="7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89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7" i="1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 </a:t>
            </a:r>
            <a:r>
              <a:rPr dirty="0" baseline="-21367" sz="975" spc="-1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5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l.,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2008).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M</a:t>
            </a:r>
            <a:r>
              <a:rPr dirty="0" baseline="-21367" sz="975" spc="-472" i="1">
                <a:latin typeface="Meiryo"/>
                <a:cs typeface="Meiryo"/>
              </a:rPr>
              <a:t/>
            </a:r>
            <a:r>
              <a:rPr dirty="0" baseline="-21367" sz="975" spc="89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107819" y="3694274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1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91318" y="3559769"/>
            <a:ext cx="15265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701040" algn="l"/>
                <a:tab pos="1300480" algn="l"/>
                <a:tab pos="1487805" algn="l"/>
              </a:tabLst>
            </a:pPr>
            <a:r>
              <a:rPr dirty="0" baseline="-27777" sz="1500">
                <a:latin typeface="Palatino Linotype"/>
                <a:cs typeface="Palatino Linotype"/>
              </a:rPr>
              <a:t>LM</a:t>
            </a:r>
            <a:r>
              <a:rPr dirty="0" baseline="-27777" sz="1500" spc="600">
                <a:latin typeface="Palatino Linotype"/>
                <a:cs typeface="Palatino Linotype"/>
              </a:rPr>
              <a:t> </a:t>
            </a:r>
            <a:r>
              <a:rPr dirty="0" baseline="-27777" sz="1500" spc="187">
                <a:latin typeface="Cambria"/>
                <a:cs typeface="Cambria"/>
              </a:rPr>
              <a:t>=</a:t>
            </a:r>
            <a:r>
              <a:rPr dirty="0" baseline="-27777" sz="1500" spc="187">
                <a:latin typeface="Cambria"/>
                <a:cs typeface="Cambria"/>
              </a:rPr>
              <a:t> </a:t>
            </a:r>
            <a:r>
              <a:rPr dirty="0" u="sng" sz="6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65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r>
              <a:rPr dirty="0" u="sng" sz="650" spc="-41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	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303696" y="3528103"/>
            <a:ext cx="11074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95">
                <a:latin typeface="Cambria"/>
                <a:cs typeface="Cambria"/>
              </a:rPr>
              <a:t>(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spc="-300" i="1">
                <a:latin typeface="Meiryo"/>
                <a:cs typeface="Meiryo"/>
              </a:rPr>
              <a:t>̂</a:t>
            </a:r>
            <a:r>
              <a:rPr dirty="0" baseline="29914" sz="975" spc="-104" i="1">
                <a:latin typeface="Meiryo"/>
                <a:cs typeface="Meiryo"/>
              </a:rPr>
              <a:t>⊤</a:t>
            </a:r>
            <a:r>
              <a:rPr dirty="0" sz="1000" spc="-95">
                <a:latin typeface="Cambria"/>
                <a:cs typeface="Cambria"/>
              </a:rPr>
              <a:t>(</a:t>
            </a:r>
            <a:r>
              <a:rPr dirty="0" sz="1000" spc="-55">
                <a:latin typeface="Palatino Linotype"/>
                <a:cs typeface="Palatino Linotype"/>
              </a:rPr>
              <a:t>I</a:t>
            </a:r>
            <a:r>
              <a:rPr dirty="0" sz="1000" spc="44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Cambria"/>
                <a:cs typeface="Cambria"/>
              </a:rPr>
              <a:t>)</a:t>
            </a:r>
            <a:r>
              <a:rPr dirty="0" sz="1000" spc="-75" i="1">
                <a:latin typeface="Palatino Linotype"/>
                <a:cs typeface="Palatino Linotype"/>
              </a:rPr>
              <a:t>y</a:t>
            </a:r>
            <a:r>
              <a:rPr dirty="0" sz="1000" spc="570">
                <a:latin typeface="Cambria"/>
                <a:cs typeface="Cambria"/>
              </a:rPr>
              <a:t>∕</a:t>
            </a:r>
            <a:r>
              <a:rPr dirty="0" sz="1000" spc="-965" i="1">
                <a:latin typeface="Meiryo"/>
                <a:cs typeface="Meiryo"/>
              </a:rPr>
              <a:t/>
            </a:r>
            <a:r>
              <a:rPr dirty="0" sz="1000" spc="-390" i="1">
                <a:latin typeface="Meiryo"/>
                <a:cs typeface="Meiryo"/>
              </a:rPr>
              <a:t>̂</a:t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baseline="38461" sz="975" spc="-37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baseline="29914" sz="975" spc="-37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822993" y="3710068"/>
            <a:ext cx="654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 i="1">
                <a:latin typeface="Palatino Linotype"/>
                <a:cs typeface="Palatino Linotype"/>
              </a:rPr>
              <a:t>J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137909" y="3621486"/>
            <a:ext cx="391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(10.24)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68792" y="3897755"/>
            <a:ext cx="17951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where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90" i="1">
                <a:latin typeface="Meiryo"/>
                <a:cs typeface="Meiryo"/>
              </a:rPr>
              <a:t>̂</a:t>
            </a:r>
            <a:r>
              <a:rPr dirty="0" sz="1000" spc="-95" i="1">
                <a:latin typeface="Meiryo"/>
                <a:cs typeface="Meiryo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residuals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113165" y="4231734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204" i="1">
                <a:latin typeface="Meiryo"/>
                <a:cs typeface="Meiryo"/>
              </a:rPr>
              <a:t> </a:t>
            </a:r>
            <a:r>
              <a:rPr dirty="0" baseline="29914" sz="975" spc="-75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206456" y="4298462"/>
            <a:ext cx="622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91313" y="4133559"/>
            <a:ext cx="13550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0">
                <a:latin typeface="Cambria"/>
                <a:cs typeface="Cambria"/>
              </a:rPr>
              <a:t> </a:t>
            </a:r>
            <a:r>
              <a:rPr dirty="0" u="sng" baseline="33333" sz="1500" spc="-5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333" sz="15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baseline="33333" sz="1500" spc="127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(((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46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Cambria"/>
                <a:cs typeface="Cambria"/>
              </a:rPr>
              <a:t>)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-290" i="1">
                <a:latin typeface="Meiryo"/>
                <a:cs typeface="Meiryo"/>
              </a:rPr>
              <a:t>̂</a:t>
            </a:r>
            <a:r>
              <a:rPr dirty="0" sz="1000" spc="-75">
                <a:latin typeface="Cambria"/>
                <a:cs typeface="Cambria"/>
              </a:rPr>
              <a:t>)</a:t>
            </a:r>
            <a:r>
              <a:rPr dirty="0" baseline="34188" sz="975" spc="-82" i="1">
                <a:latin typeface="Meiryo"/>
                <a:cs typeface="Meiryo"/>
              </a:rPr>
              <a:t>⊤</a:t>
            </a:r>
            <a:r>
              <a:rPr dirty="0" sz="1000" spc="-75">
                <a:latin typeface="Cambria"/>
                <a:cs typeface="Cambria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446372" y="4206218"/>
            <a:ext cx="8953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76073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317988" y="4133552"/>
            <a:ext cx="2162810" cy="2006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900"/>
              </a:lnSpc>
              <a:spcBef>
                <a:spcPts val="95"/>
              </a:spcBef>
            </a:pP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34188" sz="975">
                <a:latin typeface="Cambria"/>
                <a:cs typeface="Cambria"/>
              </a:rPr>
              <a:t>−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7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0" i="1">
                <a:latin typeface="Palatino Linotype"/>
                <a:cs typeface="Palatino Linotype"/>
              </a:rPr>
              <a:t> </a:t>
            </a:r>
            <a:r>
              <a:rPr dirty="0" sz="1000" spc="-150">
                <a:latin typeface="Cambria"/>
                <a:cs typeface="Cambria"/>
              </a:rPr>
              <a:t>)</a:t>
            </a:r>
            <a:r>
              <a:rPr dirty="0" sz="1000" spc="-65" i="1">
                <a:latin typeface="Palatino Linotype"/>
                <a:cs typeface="Palatino Linotype"/>
              </a:rPr>
              <a:t>Z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spc="-355" i="1">
                <a:latin typeface="Meiryo"/>
                <a:cs typeface="Meiryo"/>
              </a:rPr>
              <a:t>̂</a:t>
            </a:r>
            <a:r>
              <a:rPr dirty="0" sz="1000" spc="-150">
                <a:latin typeface="Cambria"/>
                <a:cs typeface="Cambria"/>
              </a:rPr>
              <a:t>)</a:t>
            </a:r>
            <a:r>
              <a:rPr dirty="0" baseline="34188" sz="975" spc="-187" i="1">
                <a:latin typeface="Meiryo"/>
                <a:cs typeface="Meiryo"/>
              </a:rPr>
              <a:t>⊤</a:t>
            </a:r>
            <a:r>
              <a:rPr dirty="0" baseline="34188" sz="975" spc="89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50" i="1">
                <a:latin typeface="Palatino Linotype"/>
                <a:cs typeface="Palatino Linotype"/>
              </a:rPr>
              <a:t>TT</a:t>
            </a:r>
            <a:r>
              <a:rPr dirty="0" baseline="-21367" sz="975" spc="75" i="1">
                <a:latin typeface="Palatino Linotype"/>
                <a:cs typeface="Palatino Linotype"/>
              </a:rPr>
              <a:t>W</a:t>
            </a:r>
            <a:r>
              <a:rPr dirty="0" baseline="-21367" sz="975" spc="-44" i="1">
                <a:latin typeface="Palatino Linotype"/>
                <a:cs typeface="Palatino Linotype"/>
              </a:rPr>
              <a:t> </a:t>
            </a: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200" i="1">
                <a:latin typeface="Meiryo"/>
                <a:cs typeface="Meiryo"/>
              </a:rPr>
              <a:t> </a:t>
            </a:r>
            <a:r>
              <a:rPr dirty="0" baseline="34188" sz="975" spc="-37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algn="r" marR="104775">
              <a:lnSpc>
                <a:spcPts val="480"/>
              </a:lnSpc>
            </a:pPr>
            <a:r>
              <a:rPr dirty="0" sz="650" spc="-3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30675" y="4354769"/>
            <a:ext cx="3581400" cy="699770"/>
          </a:xfrm>
          <a:prstGeom prst="rect">
            <a:avLst/>
          </a:prstGeom>
        </p:spPr>
        <p:txBody>
          <a:bodyPr wrap="square" lIns="0" tIns="8509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670"/>
              </a:spcBef>
            </a:pPr>
            <a:r>
              <a:rPr dirty="0" sz="1000" spc="-25">
                <a:latin typeface="Palatino Linotype"/>
                <a:cs typeface="Palatino Linotype"/>
              </a:rPr>
              <a:t>and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570"/>
              </a:spcBef>
            </a:pP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W</a:t>
            </a:r>
            <a:r>
              <a:rPr dirty="0" baseline="-21367" sz="975" spc="39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WW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50800">
              <a:lnSpc>
                <a:spcPct val="100000"/>
              </a:lnSpc>
              <a:spcBef>
                <a:spcPts val="565"/>
              </a:spcBef>
            </a:pPr>
            <a:r>
              <a:rPr dirty="0" sz="1000" spc="-25">
                <a:latin typeface="Palatino Linotype"/>
                <a:cs typeface="Palatino Linotype"/>
              </a:rPr>
              <a:t>(Elhorst,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2010,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Formulae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13).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turn,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pooled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LM</a:t>
            </a:r>
            <a:r>
              <a:rPr dirty="0" baseline="-21367" sz="975" spc="-195" i="1">
                <a:latin typeface="Meiryo"/>
                <a:cs typeface="Meiryo"/>
              </a:rPr>
              <a:t/>
            </a:r>
            <a:r>
              <a:rPr dirty="0" baseline="-21367" sz="975" spc="89" i="1">
                <a:latin typeface="Meiryo"/>
                <a:cs typeface="Meiryo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107819" y="5256405"/>
            <a:ext cx="717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9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916713" y="5183744"/>
            <a:ext cx="391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sz="1000" spc="370">
                <a:latin typeface="Palatino Linotype"/>
                <a:cs typeface="Palatino Linotype"/>
              </a:rPr>
              <a:t> </a:t>
            </a:r>
            <a:r>
              <a:rPr dirty="0" sz="1000" spc="6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186008" y="5163025"/>
            <a:ext cx="622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307124" y="5090349"/>
            <a:ext cx="10706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75">
                <a:latin typeface="Cambria"/>
                <a:cs typeface="Cambria"/>
              </a:rPr>
              <a:t>(</a:t>
            </a:r>
            <a:r>
              <a:rPr dirty="0" sz="1000" spc="-755" i="1">
                <a:latin typeface="Meiryo"/>
                <a:cs typeface="Meiryo"/>
              </a:rPr>
              <a:t/>
            </a:r>
            <a:r>
              <a:rPr dirty="0" sz="1000" spc="-285" i="1">
                <a:latin typeface="Meiryo"/>
                <a:cs typeface="Meiryo"/>
              </a:rPr>
              <a:t>̂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75">
                <a:latin typeface="Cambria"/>
                <a:cs typeface="Cambria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baseline="-21367" sz="975" spc="22" i="1">
                <a:latin typeface="Palatino Linotype"/>
                <a:cs typeface="Palatino Linotype"/>
              </a:rPr>
              <a:t>T</a:t>
            </a:r>
            <a:r>
              <a:rPr dirty="0" baseline="-21367" sz="975" spc="34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7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1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Cambria"/>
                <a:cs typeface="Cambria"/>
              </a:rPr>
              <a:t>)</a:t>
            </a:r>
            <a:r>
              <a:rPr dirty="0" sz="1000" spc="-980" i="1">
                <a:latin typeface="Meiryo"/>
                <a:cs typeface="Meiryo"/>
              </a:rPr>
              <a:t/>
            </a:r>
            <a:r>
              <a:rPr dirty="0" sz="1000" spc="-350" i="1">
                <a:latin typeface="Meiryo"/>
                <a:cs typeface="Meiryo"/>
              </a:rPr>
              <a:t>̂</a:t>
            </a:r>
            <a:r>
              <a:rPr dirty="0" sz="1000" spc="490">
                <a:latin typeface="Cambria"/>
                <a:cs typeface="Cambria"/>
              </a:rPr>
              <a:t>∕</a:t>
            </a:r>
            <a:r>
              <a:rPr dirty="0" sz="1000" spc="-990" i="1">
                <a:latin typeface="Meiryo"/>
                <a:cs typeface="Meiryo"/>
              </a:rPr>
              <a:t/>
            </a:r>
            <a:r>
              <a:rPr dirty="0" sz="1000" spc="-350" i="1">
                <a:latin typeface="Meiryo"/>
                <a:cs typeface="Meiryo"/>
              </a:rPr>
              <a:t>̂</a:t>
            </a:r>
            <a:r>
              <a:rPr dirty="0" sz="1000" spc="-180" i="1">
                <a:latin typeface="Meiryo"/>
                <a:cs typeface="Meiryo"/>
              </a:rPr>
              <a:t> </a:t>
            </a:r>
            <a:r>
              <a:rPr dirty="0" baseline="29914" sz="975" spc="-37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baseline="29914" sz="975" spc="-37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1345232" y="5291302"/>
            <a:ext cx="1000760" cy="0"/>
          </a:xfrm>
          <a:custGeom>
            <a:avLst/>
            <a:gdLst/>
            <a:ahLst/>
            <a:cxnLst/>
            <a:rect l="l" t="t" r="r" b="b"/>
            <a:pathLst>
              <a:path w="1000760" h="0">
                <a:moveTo>
                  <a:pt x="0" y="0"/>
                </a:moveTo>
                <a:lnTo>
                  <a:pt x="100058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1697149" y="5272321"/>
            <a:ext cx="2101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0" i="1">
                <a:latin typeface="Palatino Linotype"/>
                <a:cs typeface="Palatino Linotype"/>
              </a:rPr>
              <a:t>TT 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870429" y="5344987"/>
            <a:ext cx="1066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 i="1">
                <a:latin typeface="Palatino Linotype"/>
                <a:cs typeface="Palatino Linotype"/>
              </a:rPr>
              <a:t>W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5137923" y="5183739"/>
            <a:ext cx="391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(10.25)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568780" y="5547673"/>
            <a:ext cx="4959985" cy="3289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-635">
              <a:lnSpc>
                <a:spcPct val="100000"/>
              </a:lnSpc>
              <a:spcBef>
                <a:spcPts val="95"/>
              </a:spcBef>
            </a:pPr>
            <a:r>
              <a:rPr dirty="0" sz="900" spc="15" b="1" i="1">
                <a:latin typeface="Calibri"/>
                <a:cs typeface="Calibri"/>
              </a:rPr>
              <a:t>L</a:t>
            </a:r>
            <a:r>
              <a:rPr dirty="0" sz="900" spc="10" b="1" i="1">
                <a:latin typeface="Calibri"/>
                <a:cs typeface="Calibri"/>
              </a:rPr>
              <a:t>o</a:t>
            </a:r>
            <a:r>
              <a:rPr dirty="0" sz="900" b="1" i="1">
                <a:latin typeface="Calibri"/>
                <a:cs typeface="Calibri"/>
              </a:rPr>
              <a:t>c</a:t>
            </a:r>
            <a:r>
              <a:rPr dirty="0" sz="900" spc="5" b="1" i="1">
                <a:latin typeface="Calibri"/>
                <a:cs typeface="Calibri"/>
              </a:rPr>
              <a:t>a</a:t>
            </a:r>
            <a:r>
              <a:rPr dirty="0" sz="900" b="1" i="1">
                <a:latin typeface="Calibri"/>
                <a:cs typeface="Calibri"/>
              </a:rPr>
              <a:t>lly</a:t>
            </a:r>
            <a:r>
              <a:rPr dirty="0" sz="900" spc="-70" b="1" i="1">
                <a:latin typeface="Calibri"/>
                <a:cs typeface="Calibri"/>
              </a:rPr>
              <a:t> </a:t>
            </a:r>
            <a:r>
              <a:rPr dirty="0" sz="900" spc="-20" b="1" i="1">
                <a:latin typeface="Calibri"/>
                <a:cs typeface="Calibri"/>
              </a:rPr>
              <a:t>R</a:t>
            </a:r>
            <a:r>
              <a:rPr dirty="0" sz="900" spc="10" b="1" i="1">
                <a:latin typeface="Calibri"/>
                <a:cs typeface="Calibri"/>
              </a:rPr>
              <a:t>o</a:t>
            </a:r>
            <a:r>
              <a:rPr dirty="0" sz="900" b="1" i="1">
                <a:latin typeface="Calibri"/>
                <a:cs typeface="Calibri"/>
              </a:rPr>
              <a:t>bust</a:t>
            </a:r>
            <a:r>
              <a:rPr dirty="0" sz="900" spc="-70" b="1" i="1">
                <a:latin typeface="Calibri"/>
                <a:cs typeface="Calibri"/>
              </a:rPr>
              <a:t> </a:t>
            </a:r>
            <a:r>
              <a:rPr dirty="0" sz="900" spc="15" b="1" i="1">
                <a:latin typeface="Calibri"/>
                <a:cs typeface="Calibri"/>
              </a:rPr>
              <a:t>S</a:t>
            </a:r>
            <a:r>
              <a:rPr dirty="0" sz="900" b="1" i="1">
                <a:latin typeface="Calibri"/>
                <a:cs typeface="Calibri"/>
              </a:rPr>
              <a:t>patial</a:t>
            </a:r>
            <a:r>
              <a:rPr dirty="0" sz="900" spc="-50" b="1" i="1">
                <a:latin typeface="Calibri"/>
                <a:cs typeface="Calibri"/>
              </a:rPr>
              <a:t> </a:t>
            </a:r>
            <a:r>
              <a:rPr dirty="0" sz="600" spc="25" b="1">
                <a:latin typeface="Calibri"/>
                <a:cs typeface="Calibri"/>
              </a:rPr>
              <a:t>LM</a:t>
            </a:r>
            <a:r>
              <a:rPr dirty="0" sz="600" b="1">
                <a:latin typeface="Calibri"/>
                <a:cs typeface="Calibri"/>
              </a:rPr>
              <a:t> </a:t>
            </a:r>
            <a:r>
              <a:rPr dirty="0" sz="900" spc="-65" b="1" i="1">
                <a:latin typeface="Calibri"/>
                <a:cs typeface="Calibri"/>
              </a:rPr>
              <a:t>T</a:t>
            </a:r>
            <a:r>
              <a:rPr dirty="0" sz="900" spc="-10" b="1" i="1">
                <a:latin typeface="Calibri"/>
                <a:cs typeface="Calibri"/>
              </a:rPr>
              <a:t>e</a:t>
            </a:r>
            <a:r>
              <a:rPr dirty="0" sz="900" b="1" i="1">
                <a:latin typeface="Calibri"/>
                <a:cs typeface="Calibri"/>
              </a:rPr>
              <a:t>s</a:t>
            </a:r>
            <a:r>
              <a:rPr dirty="0" sz="900" spc="-15" b="1" i="1">
                <a:latin typeface="Calibri"/>
                <a:cs typeface="Calibri"/>
              </a:rPr>
              <a:t>t</a:t>
            </a:r>
            <a:r>
              <a:rPr dirty="0" sz="900" b="1" i="1">
                <a:latin typeface="Calibri"/>
                <a:cs typeface="Calibri"/>
              </a:rPr>
              <a:t>s</a:t>
            </a:r>
            <a:r>
              <a:rPr dirty="0" sz="900" b="1" i="1">
                <a:latin typeface="Calibri"/>
                <a:cs typeface="Calibri"/>
              </a:rPr>
              <a:t>   </a:t>
            </a:r>
            <a:r>
              <a:rPr dirty="0" sz="900" spc="-40" b="1" i="1">
                <a:latin typeface="Calibri"/>
                <a:cs typeface="Calibri"/>
              </a:rPr>
              <a:t> </a:t>
            </a:r>
            <a:r>
              <a:rPr dirty="0" sz="1000" spc="270">
                <a:latin typeface="Palatino Linotype"/>
                <a:cs typeface="Palatino Linotype"/>
              </a:rPr>
              <a:t>h</a:t>
            </a:r>
            <a:r>
              <a:rPr dirty="0" sz="1000" spc="2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215" b="1">
                <a:latin typeface="Cambria"/>
                <a:cs typeface="Cambria"/>
              </a:rPr>
              <a:t>l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-4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1996)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traig</a:t>
            </a:r>
            <a:r>
              <a:rPr dirty="0" sz="1000" spc="-5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dly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d)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Elhorst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2014,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Ch.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2.3):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891324" y="6004303"/>
            <a:ext cx="588645" cy="2012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900"/>
              </a:lnSpc>
              <a:spcBef>
                <a:spcPts val="95"/>
              </a:spcBef>
            </a:pPr>
            <a:r>
              <a:rPr dirty="0" sz="1000" spc="-45" i="1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LM</a:t>
            </a:r>
            <a:r>
              <a:rPr dirty="0" baseline="-21367" sz="975" spc="-67" i="1">
                <a:latin typeface="Meiryo"/>
                <a:cs typeface="Meiryo"/>
              </a:rPr>
              <a:t/>
            </a:r>
            <a:r>
              <a:rPr dirty="0" baseline="-21367" sz="975" spc="592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  <a:p>
            <a:pPr marL="347980">
              <a:lnSpc>
                <a:spcPts val="480"/>
              </a:lnSpc>
            </a:pPr>
            <a:r>
              <a:rPr dirty="0" sz="650" spc="-25" i="1">
                <a:latin typeface="Meiryo"/>
                <a:cs typeface="Meiryo"/>
              </a:rPr>
              <a:t>|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440723" y="5910914"/>
            <a:ext cx="2193925" cy="2012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900"/>
              </a:lnSpc>
              <a:spcBef>
                <a:spcPts val="95"/>
              </a:spcBef>
            </a:pPr>
            <a:r>
              <a:rPr dirty="0" sz="1000" spc="-75">
                <a:latin typeface="Cambria"/>
                <a:cs typeface="Cambria"/>
              </a:rPr>
              <a:t>(</a:t>
            </a:r>
            <a:r>
              <a:rPr dirty="0" sz="1000" spc="-755" i="1">
                <a:latin typeface="Meiryo"/>
                <a:cs typeface="Meiryo"/>
              </a:rPr>
              <a:t/>
            </a:r>
            <a:r>
              <a:rPr dirty="0" sz="1000" spc="-285" i="1">
                <a:latin typeface="Meiryo"/>
                <a:cs typeface="Meiryo"/>
              </a:rPr>
              <a:t>̂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75">
                <a:latin typeface="Cambria"/>
                <a:cs typeface="Cambria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baseline="-21367" sz="975" spc="22" i="1">
                <a:latin typeface="Palatino Linotype"/>
                <a:cs typeface="Palatino Linotype"/>
              </a:rPr>
              <a:t>T</a:t>
            </a:r>
            <a:r>
              <a:rPr dirty="0" baseline="-21367" sz="975" spc="27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0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Cambria"/>
                <a:cs typeface="Cambria"/>
              </a:rPr>
              <a:t>)</a:t>
            </a:r>
            <a:r>
              <a:rPr dirty="0" sz="1000" spc="-105" i="1">
                <a:latin typeface="Palatino Linotype"/>
                <a:cs typeface="Palatino Linotype"/>
              </a:rPr>
              <a:t>y</a:t>
            </a:r>
            <a:r>
              <a:rPr dirty="0" sz="1000" spc="540">
                <a:latin typeface="Cambria"/>
                <a:cs typeface="Cambria"/>
              </a:rPr>
              <a:t>∕</a:t>
            </a:r>
            <a:r>
              <a:rPr dirty="0" sz="1000" spc="-1150" i="1">
                <a:latin typeface="Meiryo"/>
                <a:cs typeface="Meiryo"/>
              </a:rPr>
              <a:t/>
            </a:r>
            <a:r>
              <a:rPr dirty="0" sz="1000" spc="-420" i="1">
                <a:latin typeface="Meiryo"/>
                <a:cs typeface="Meiryo"/>
              </a:rPr>
              <a:t>̂</a:t>
            </a:r>
            <a:r>
              <a:rPr dirty="0" sz="1000" spc="-200" i="1">
                <a:latin typeface="Meiryo"/>
                <a:cs typeface="Meiryo"/>
              </a:rPr>
              <a:t> 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baseline="29914" sz="975" spc="172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spc="-305" i="1">
                <a:latin typeface="Meiryo"/>
                <a:cs typeface="Meiryo"/>
              </a:rPr>
              <a:t>̂</a:t>
            </a:r>
            <a:r>
              <a:rPr dirty="0" baseline="29914" sz="975" spc="-120" i="1">
                <a:latin typeface="Meiryo"/>
                <a:cs typeface="Meiryo"/>
              </a:rPr>
              <a:t>⊤</a:t>
            </a:r>
            <a:r>
              <a:rPr dirty="0" sz="1000" spc="-110">
                <a:latin typeface="Cambria"/>
                <a:cs typeface="Cambria"/>
              </a:rPr>
              <a:t>(</a:t>
            </a:r>
            <a:r>
              <a:rPr dirty="0" sz="1000" spc="-70">
                <a:latin typeface="Palatino Linotype"/>
                <a:cs typeface="Palatino Linotype"/>
              </a:rPr>
              <a:t>I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0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Cambria"/>
                <a:cs typeface="Cambria"/>
              </a:rPr>
              <a:t>)</a:t>
            </a:r>
            <a:r>
              <a:rPr dirty="0" sz="1000" spc="-980" i="1">
                <a:latin typeface="Meiryo"/>
                <a:cs typeface="Meiryo"/>
              </a:rPr>
              <a:t/>
            </a:r>
            <a:r>
              <a:rPr dirty="0" sz="1000" spc="-350" i="1">
                <a:latin typeface="Meiryo"/>
                <a:cs typeface="Meiryo"/>
              </a:rPr>
              <a:t>̂</a:t>
            </a:r>
            <a:r>
              <a:rPr dirty="0" sz="1000" spc="490">
                <a:latin typeface="Cambria"/>
                <a:cs typeface="Cambria"/>
              </a:rPr>
              <a:t>∕</a:t>
            </a:r>
            <a:r>
              <a:rPr dirty="0" sz="1000" spc="-990" i="1">
                <a:latin typeface="Meiryo"/>
                <a:cs typeface="Meiryo"/>
              </a:rPr>
              <a:t/>
            </a:r>
            <a:r>
              <a:rPr dirty="0" sz="1000" spc="-350" i="1">
                <a:latin typeface="Meiryo"/>
                <a:cs typeface="Meiryo"/>
              </a:rPr>
              <a:t>̂</a:t>
            </a:r>
            <a:r>
              <a:rPr dirty="0" sz="1000" spc="-200" i="1">
                <a:latin typeface="Meiryo"/>
                <a:cs typeface="Meiryo"/>
              </a:rPr>
              <a:t> </a:t>
            </a:r>
            <a:r>
              <a:rPr dirty="0" baseline="29914" sz="975" spc="-37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baseline="29914" sz="975" spc="-37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  <a:p>
            <a:pPr marL="901065">
              <a:lnSpc>
                <a:spcPts val="480"/>
              </a:lnSpc>
              <a:tabLst>
                <a:tab pos="1399540" algn="l"/>
                <a:tab pos="2002155" algn="l"/>
              </a:tabLst>
            </a:pPr>
            <a:r>
              <a:rPr dirty="0" sz="650" spc="-41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41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2" name="object 32" descr=""/>
          <p:cNvSpPr/>
          <p:nvPr/>
        </p:nvSpPr>
        <p:spPr>
          <a:xfrm>
            <a:off x="1491536" y="6111862"/>
            <a:ext cx="2098675" cy="0"/>
          </a:xfrm>
          <a:custGeom>
            <a:avLst/>
            <a:gdLst/>
            <a:ahLst/>
            <a:cxnLst/>
            <a:rect l="l" t="t" r="r" b="b"/>
            <a:pathLst>
              <a:path w="2098675" h="0">
                <a:moveTo>
                  <a:pt x="0" y="0"/>
                </a:moveTo>
                <a:lnTo>
                  <a:pt x="209854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 txBox="1"/>
          <p:nvPr/>
        </p:nvSpPr>
        <p:spPr>
          <a:xfrm>
            <a:off x="2296309" y="6092880"/>
            <a:ext cx="4032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30" i="1">
                <a:latin typeface="Palatino Linotype"/>
                <a:cs typeface="Palatino Linotype"/>
              </a:rPr>
              <a:t>TT 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662183" y="6165666"/>
            <a:ext cx="1066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 i="1">
                <a:latin typeface="Palatino Linotype"/>
                <a:cs typeface="Palatino Linotype"/>
              </a:rPr>
              <a:t>W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183939" y="6430154"/>
            <a:ext cx="1422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15" i="1">
                <a:latin typeface="Meiryo"/>
                <a:cs typeface="Meiryo"/>
              </a:rPr>
              <a:t>|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916708" y="6357373"/>
            <a:ext cx="5378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7515" algn="l"/>
              </a:tabLst>
            </a:pPr>
            <a:r>
              <a:rPr dirty="0" sz="1000" spc="-25" i="1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LM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332425" y="6336317"/>
            <a:ext cx="15474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75615" algn="l"/>
                <a:tab pos="897890" algn="l"/>
                <a:tab pos="1497330" algn="l"/>
              </a:tabLst>
            </a:pPr>
            <a:r>
              <a:rPr dirty="0" sz="650" spc="-41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W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41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453428" y="6263646"/>
            <a:ext cx="2555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75">
                <a:latin typeface="Cambria"/>
                <a:cs typeface="Cambria"/>
              </a:rPr>
              <a:t>(</a:t>
            </a:r>
            <a:r>
              <a:rPr dirty="0" sz="1000" spc="-755" i="1">
                <a:latin typeface="Meiryo"/>
                <a:cs typeface="Meiryo"/>
              </a:rPr>
              <a:t/>
            </a:r>
            <a:r>
              <a:rPr dirty="0" sz="1000" spc="-285" i="1">
                <a:latin typeface="Meiryo"/>
                <a:cs typeface="Meiryo"/>
              </a:rPr>
              <a:t>̂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75">
                <a:latin typeface="Cambria"/>
                <a:cs typeface="Cambria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baseline="-21367" sz="975" spc="22" i="1">
                <a:latin typeface="Palatino Linotype"/>
                <a:cs typeface="Palatino Linotype"/>
              </a:rPr>
              <a:t>T</a:t>
            </a:r>
            <a:r>
              <a:rPr dirty="0" baseline="-21367" sz="975" spc="31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9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2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Cambria"/>
                <a:cs typeface="Cambria"/>
              </a:rPr>
              <a:t>)</a:t>
            </a:r>
            <a:r>
              <a:rPr dirty="0" sz="1000" spc="-980" i="1">
                <a:latin typeface="Meiryo"/>
                <a:cs typeface="Meiryo"/>
              </a:rPr>
              <a:t/>
            </a:r>
            <a:r>
              <a:rPr dirty="0" sz="1000" spc="-350" i="1">
                <a:latin typeface="Meiryo"/>
                <a:cs typeface="Meiryo"/>
              </a:rPr>
              <a:t>̂</a:t>
            </a:r>
            <a:r>
              <a:rPr dirty="0" sz="1000" spc="490">
                <a:latin typeface="Cambria"/>
                <a:cs typeface="Cambria"/>
              </a:rPr>
              <a:t>∕</a:t>
            </a:r>
            <a:r>
              <a:rPr dirty="0" sz="1000" spc="-990" i="1">
                <a:latin typeface="Meiryo"/>
                <a:cs typeface="Meiryo"/>
              </a:rPr>
              <a:t/>
            </a:r>
            <a:r>
              <a:rPr dirty="0" sz="1000" spc="-350" i="1">
                <a:latin typeface="Meiryo"/>
                <a:cs typeface="Meiryo"/>
              </a:rPr>
              <a:t>̂</a:t>
            </a:r>
            <a:r>
              <a:rPr dirty="0" sz="1000" spc="-185" i="1">
                <a:latin typeface="Meiryo"/>
                <a:cs typeface="Meiryo"/>
              </a:rPr>
              <a:t> 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baseline="29914" sz="975" spc="209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65" i="1">
                <a:latin typeface="Palatino Linotype"/>
                <a:cs typeface="Palatino Linotype"/>
              </a:rPr>
              <a:t>TT</a:t>
            </a:r>
            <a:r>
              <a:rPr dirty="0" sz="1000" spc="190" i="1">
                <a:latin typeface="Palatino Linotype"/>
                <a:cs typeface="Palatino Linotype"/>
              </a:rPr>
              <a:t>  </a:t>
            </a:r>
            <a:r>
              <a:rPr dirty="0" sz="1000" spc="495">
                <a:latin typeface="Cambria"/>
                <a:cs typeface="Cambria"/>
              </a:rPr>
              <a:t>∕</a:t>
            </a:r>
            <a:r>
              <a:rPr dirty="0" sz="1000" spc="75" i="1">
                <a:latin typeface="Palatino Linotype"/>
                <a:cs typeface="Palatino Linotype"/>
              </a:rPr>
              <a:t>J</a:t>
            </a:r>
            <a:r>
              <a:rPr dirty="0" sz="1000" spc="-1045" i="1">
                <a:latin typeface="Meiryo"/>
                <a:cs typeface="Meiryo"/>
              </a:rPr>
              <a:t/>
            </a:r>
            <a:r>
              <a:rPr dirty="0" sz="1000" spc="-380" i="1">
                <a:latin typeface="Meiryo"/>
                <a:cs typeface="Meiryo"/>
              </a:rPr>
              <a:t>̂</a:t>
            </a:r>
            <a:r>
              <a:rPr dirty="0" baseline="29914" sz="975" spc="-82" i="1">
                <a:latin typeface="Meiryo"/>
                <a:cs typeface="Meiryo"/>
              </a:rPr>
              <a:t>⊤</a:t>
            </a:r>
            <a:r>
              <a:rPr dirty="0" sz="1000" spc="-50">
                <a:latin typeface="Cambria"/>
                <a:cs typeface="Cambria"/>
              </a:rPr>
              <a:t>(</a:t>
            </a:r>
            <a:r>
              <a:rPr dirty="0" sz="1000" spc="15">
                <a:latin typeface="Palatino Linotype"/>
                <a:cs typeface="Palatino Linotype"/>
              </a:rPr>
              <a:t>I</a:t>
            </a:r>
            <a:r>
              <a:rPr dirty="0" sz="1000" spc="180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8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14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Cambria"/>
                <a:cs typeface="Cambria"/>
              </a:rPr>
              <a:t>)</a:t>
            </a:r>
            <a:r>
              <a:rPr dirty="0" sz="1000" spc="-105" i="1">
                <a:latin typeface="Palatino Linotype"/>
                <a:cs typeface="Palatino Linotype"/>
              </a:rPr>
              <a:t>y</a:t>
            </a:r>
            <a:r>
              <a:rPr dirty="0" sz="1000" spc="540">
                <a:latin typeface="Cambria"/>
                <a:cs typeface="Cambria"/>
              </a:rPr>
              <a:t>∕</a:t>
            </a:r>
            <a:r>
              <a:rPr dirty="0" sz="1000" spc="-1150" i="1">
                <a:latin typeface="Meiryo"/>
                <a:cs typeface="Meiryo"/>
              </a:rPr>
              <a:t/>
            </a:r>
            <a:r>
              <a:rPr dirty="0" sz="1000" spc="-420" i="1">
                <a:latin typeface="Meiryo"/>
                <a:cs typeface="Meiryo"/>
              </a:rPr>
              <a:t>̂</a:t>
            </a:r>
            <a:r>
              <a:rPr dirty="0" sz="1000" spc="-190" i="1">
                <a:latin typeface="Meiryo"/>
                <a:cs typeface="Meiryo"/>
              </a:rPr>
              <a:t> </a:t>
            </a:r>
            <a:r>
              <a:rPr dirty="0" baseline="29914" sz="975" spc="-37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baseline="29914" sz="975" spc="-37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/>
          <p:nvPr/>
        </p:nvSpPr>
        <p:spPr>
          <a:xfrm>
            <a:off x="1491536" y="6464934"/>
            <a:ext cx="2486025" cy="0"/>
          </a:xfrm>
          <a:custGeom>
            <a:avLst/>
            <a:gdLst/>
            <a:ahLst/>
            <a:cxnLst/>
            <a:rect l="l" t="t" r="r" b="b"/>
            <a:pathLst>
              <a:path w="2486025" h="0">
                <a:moveTo>
                  <a:pt x="0" y="0"/>
                </a:moveTo>
                <a:lnTo>
                  <a:pt x="2485567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 descr=""/>
          <p:cNvSpPr txBox="1"/>
          <p:nvPr/>
        </p:nvSpPr>
        <p:spPr>
          <a:xfrm>
            <a:off x="2420555" y="6518734"/>
            <a:ext cx="6267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3213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W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W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247275" y="6445953"/>
            <a:ext cx="9740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10" i="1">
                <a:latin typeface="Palatino Linotype"/>
                <a:cs typeface="Palatino Linotype"/>
              </a:rPr>
              <a:t>T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i="1">
                <a:latin typeface="Palatino Linotype"/>
                <a:cs typeface="Palatino Linotype"/>
              </a:rPr>
              <a:t>  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110" i="1">
                <a:latin typeface="Palatino Linotype"/>
                <a:cs typeface="Palatino Linotype"/>
              </a:rPr>
              <a:t>T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i="1">
                <a:latin typeface="Palatino Linotype"/>
                <a:cs typeface="Palatino Linotype"/>
              </a:rPr>
              <a:t>  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55" i="1">
                <a:latin typeface="Palatino Linotype"/>
                <a:cs typeface="Palatino Linotype"/>
              </a:rPr>
              <a:t>J</a:t>
            </a:r>
            <a:r>
              <a:rPr dirty="0" sz="1000" spc="-5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556105" y="6648380"/>
            <a:ext cx="5010785" cy="3289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ts val="1195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using,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again,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residuals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90" i="1">
                <a:latin typeface="Meiryo"/>
                <a:cs typeface="Meiryo"/>
              </a:rPr>
              <a:t>̂</a:t>
            </a:r>
            <a:r>
              <a:rPr dirty="0" sz="1000" spc="-90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(Elhorst,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2010,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Formulae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14-</a:t>
            </a:r>
            <a:r>
              <a:rPr dirty="0" sz="1000" spc="-20">
                <a:latin typeface="Palatino Linotype"/>
                <a:cs typeface="Palatino Linotype"/>
              </a:rPr>
              <a:t>15).</a:t>
            </a:r>
            <a:endParaRPr sz="1000">
              <a:latin typeface="Palatino Linotype"/>
              <a:cs typeface="Palatino Linotype"/>
            </a:endParaRPr>
          </a:p>
          <a:p>
            <a:pPr marL="133350">
              <a:lnSpc>
                <a:spcPts val="1195"/>
              </a:lnSpc>
            </a:pPr>
            <a:r>
              <a:rPr dirty="0" sz="1000" spc="-3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ove</a:t>
            </a:r>
            <a:r>
              <a:rPr dirty="0" sz="1000" spc="-1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ding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era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(2009),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215" b="1">
                <a:latin typeface="Cambria"/>
                <a:cs typeface="Cambria"/>
              </a:rPr>
              <a:t>l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30">
                <a:latin typeface="Palatino Linotype"/>
                <a:cs typeface="Palatino Linotype"/>
              </a:rPr>
              <a:t>oi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Palatino Linotype"/>
                <a:cs typeface="Palatino Linotype"/>
              </a:rPr>
              <a:t>ul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H</a:t>
            </a:r>
            <a:r>
              <a:rPr dirty="0" baseline="-21367" sz="975" spc="15">
                <a:latin typeface="Palatino Linotype"/>
                <a:cs typeface="Palatino Linotype"/>
              </a:rPr>
              <a:t>0</a:t>
            </a:r>
            <a:r>
              <a:rPr dirty="0" baseline="-21367" sz="975">
                <a:latin typeface="Palatino Linotype"/>
                <a:cs typeface="Palatino Linotype"/>
              </a:rPr>
              <a:t>  </a:t>
            </a:r>
            <a:r>
              <a:rPr dirty="0" sz="1000" spc="200">
                <a:latin typeface="Cambria"/>
                <a:cs typeface="Cambria"/>
              </a:rPr>
              <a:t>∶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568790" y="6951618"/>
            <a:ext cx="4959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versus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H</a:t>
            </a:r>
            <a:r>
              <a:rPr dirty="0" sz="1000" spc="520" i="1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∶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30">
                <a:latin typeface="Arial"/>
                <a:cs typeface="Arial"/>
              </a:rPr>
              <a:t>≠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30">
                <a:latin typeface="Arial"/>
                <a:cs typeface="Arial"/>
              </a:rPr>
              <a:t>≠</a:t>
            </a:r>
            <a:r>
              <a:rPr dirty="0" sz="1000" spc="-10">
                <a:latin typeface="Arial"/>
                <a:cs typeface="Arial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</a:t>
            </a:r>
            <a:r>
              <a:rPr dirty="0" sz="1000" spc="-45">
                <a:latin typeface="Palatino Linotype"/>
                <a:cs typeface="Palatino Linotype"/>
              </a:rPr>
              <a:t>equal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sum</a:t>
            </a:r>
            <a:r>
              <a:rPr dirty="0" sz="1000" spc="-20">
                <a:latin typeface="Palatino Linotype"/>
                <a:cs typeface="Palatino Linotype"/>
              </a:rPr>
              <a:t> of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marginal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568777" y="7024399"/>
            <a:ext cx="1682114" cy="25654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R="41910">
              <a:lnSpc>
                <a:spcPts val="69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A</a:t>
            </a:r>
            <a:endParaRPr sz="650">
              <a:latin typeface="Palatino Linotype"/>
              <a:cs typeface="Palatino Linotype"/>
            </a:endParaRPr>
          </a:p>
          <a:p>
            <a:pPr algn="ctr">
              <a:lnSpc>
                <a:spcPts val="1110"/>
              </a:lnSpc>
            </a:pPr>
            <a:r>
              <a:rPr dirty="0" sz="1000" spc="-40">
                <a:latin typeface="Palatino Linotype"/>
                <a:cs typeface="Palatino Linotype"/>
              </a:rPr>
              <a:t>locally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robust</a:t>
            </a:r>
            <a:r>
              <a:rPr dirty="0" sz="1000" spc="-20">
                <a:latin typeface="Palatino Linotype"/>
                <a:cs typeface="Palatino Linotype"/>
              </a:rPr>
              <a:t> test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10">
                <a:latin typeface="Palatino Linotype"/>
                <a:cs typeface="Palatino Linotype"/>
              </a:rPr>
              <a:t>other: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530640" y="7255233"/>
            <a:ext cx="5036820" cy="1081405"/>
          </a:xfrm>
          <a:prstGeom prst="rect">
            <a:avLst/>
          </a:prstGeom>
        </p:spPr>
        <p:txBody>
          <a:bodyPr wrap="square" lIns="0" tIns="85090" rIns="0" bIns="0" rtlCol="0" vert="horz">
            <a:spAutoFit/>
          </a:bodyPr>
          <a:lstStyle/>
          <a:p>
            <a:pPr marL="398145">
              <a:lnSpc>
                <a:spcPct val="100000"/>
              </a:lnSpc>
              <a:spcBef>
                <a:spcPts val="670"/>
              </a:spcBef>
            </a:pPr>
            <a:r>
              <a:rPr dirty="0" sz="1000" spc="-175">
                <a:latin typeface="Palatino Linotype"/>
                <a:cs typeface="Palatino Linotype"/>
              </a:rPr>
              <a:t>LM</a:t>
            </a:r>
            <a:r>
              <a:rPr dirty="0" baseline="-21367" sz="975" spc="-262" i="1">
                <a:latin typeface="Meiryo"/>
                <a:cs typeface="Meiryo"/>
              </a:rPr>
              <a:t/>
            </a:r>
            <a:r>
              <a:rPr dirty="0" baseline="-21367" sz="975" spc="179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135">
                <a:latin typeface="Palatino Linotype"/>
                <a:cs typeface="Palatino Linotype"/>
              </a:rPr>
              <a:t>LM</a:t>
            </a:r>
            <a:r>
              <a:rPr dirty="0" baseline="-21367" sz="975" spc="-202" i="1">
                <a:latin typeface="Meiryo"/>
                <a:cs typeface="Meiryo"/>
              </a:rPr>
              <a:t/>
            </a:r>
            <a:r>
              <a:rPr dirty="0" baseline="-21367" sz="975" spc="89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114" i="1">
                <a:latin typeface="Palatino Linotype"/>
                <a:cs typeface="Palatino Linotype"/>
              </a:rPr>
              <a:t>R</a:t>
            </a:r>
            <a:r>
              <a:rPr dirty="0" sz="1000" spc="-114">
                <a:latin typeface="Palatino Linotype"/>
                <a:cs typeface="Palatino Linotype"/>
              </a:rPr>
              <a:t>LM</a:t>
            </a:r>
            <a:r>
              <a:rPr dirty="0" baseline="-21367" sz="975" spc="-172" i="1">
                <a:latin typeface="Meiryo"/>
                <a:cs typeface="Meiryo"/>
              </a:rPr>
              <a:t/>
            </a:r>
            <a:r>
              <a:rPr dirty="0" baseline="-21367" sz="975" i="1">
                <a:latin typeface="Meiryo"/>
                <a:cs typeface="Meiryo"/>
              </a:rPr>
              <a:t> </a:t>
            </a:r>
            <a:r>
              <a:rPr dirty="0" baseline="-21367" sz="975" spc="-480" i="1">
                <a:latin typeface="Meiryo"/>
                <a:cs typeface="Meiryo"/>
              </a:rPr>
              <a:t/>
            </a:r>
            <a:r>
              <a:rPr dirty="0" baseline="-21367" sz="975" spc="179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LM</a:t>
            </a:r>
            <a:r>
              <a:rPr dirty="0" baseline="-21367" sz="975" spc="-195" i="1">
                <a:latin typeface="Meiryo"/>
                <a:cs typeface="Meiryo"/>
              </a:rPr>
              <a:t/>
            </a:r>
            <a:r>
              <a:rPr dirty="0" baseline="-21367" sz="975" spc="9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125" i="1">
                <a:latin typeface="Palatino Linotype"/>
                <a:cs typeface="Palatino Linotype"/>
              </a:rPr>
              <a:t>R</a:t>
            </a:r>
            <a:r>
              <a:rPr dirty="0" sz="1000" spc="-125">
                <a:latin typeface="Palatino Linotype"/>
                <a:cs typeface="Palatino Linotype"/>
              </a:rPr>
              <a:t>LM</a:t>
            </a:r>
            <a:r>
              <a:rPr dirty="0" baseline="-21367" sz="975" spc="-187" i="1">
                <a:latin typeface="Meiryo"/>
                <a:cs typeface="Meiryo"/>
              </a:rPr>
              <a:t/>
            </a:r>
            <a:r>
              <a:rPr dirty="0" baseline="-21367" sz="975" i="1">
                <a:latin typeface="Meiryo"/>
                <a:cs typeface="Meiryo"/>
              </a:rPr>
              <a:t> </a:t>
            </a:r>
            <a:r>
              <a:rPr dirty="0" baseline="-21367" sz="975" spc="-517" i="1">
                <a:latin typeface="Meiryo"/>
                <a:cs typeface="Meiryo"/>
              </a:rPr>
              <a:t/>
            </a:r>
            <a:endParaRPr baseline="-21367" sz="975">
              <a:latin typeface="Meiryo"/>
              <a:cs typeface="Meiryo"/>
            </a:endParaRPr>
          </a:p>
          <a:p>
            <a:pPr marL="50800" marR="43180">
              <a:lnSpc>
                <a:spcPct val="100000"/>
              </a:lnSpc>
              <a:spcBef>
                <a:spcPts val="565"/>
              </a:spcBef>
            </a:pP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210" b="1">
                <a:latin typeface="Cambria"/>
                <a:cs typeface="Cambria"/>
              </a:rPr>
              <a:t>r</a:t>
            </a:r>
            <a:r>
              <a:rPr dirty="0" sz="1000" spc="155" b="1">
                <a:latin typeface="Cambria"/>
                <a:cs typeface="Cambria"/>
              </a:rPr>
              <a:t>l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70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75">
                <a:latin typeface="Palatino Linotype"/>
                <a:cs typeface="Palatino Linotype"/>
              </a:rPr>
              <a:t>s</a:t>
            </a:r>
            <a:r>
              <a:rPr dirty="0" baseline="128205" sz="975" spc="-112" i="1">
                <a:latin typeface="Meiryo"/>
                <a:cs typeface="Meiryo"/>
              </a:rPr>
              <a:t>|</a:t>
            </a:r>
            <a:r>
              <a:rPr dirty="0" baseline="128205" sz="975" spc="-150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505">
                <a:latin typeface="Palatino Linotype"/>
                <a:cs typeface="Palatino Linotype"/>
              </a:rPr>
              <a:t>d</a:t>
            </a:r>
            <a:r>
              <a:rPr dirty="0" baseline="128205" sz="975" spc="-112" i="1">
                <a:latin typeface="Meiryo"/>
                <a:cs typeface="Meiryo"/>
              </a:rPr>
              <a:t>|</a:t>
            </a:r>
            <a:r>
              <a:rPr dirty="0" baseline="128205" sz="975" spc="-15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ubtra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nal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00">
                <a:latin typeface="Palatino Linotype"/>
                <a:cs typeface="Palatino Linotype"/>
              </a:rPr>
              <a:t>“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30">
                <a:latin typeface="Palatino Linotype"/>
                <a:cs typeface="Palatino Linotype"/>
              </a:rPr>
              <a:t>”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ff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ts val="1190"/>
              </a:lnSpc>
              <a:spcBef>
                <a:spcPts val="40"/>
              </a:spcBef>
            </a:pPr>
            <a:r>
              <a:rPr dirty="0" sz="1000" spc="270">
                <a:latin typeface="Palatino Linotype"/>
                <a:cs typeface="Palatino Linotype"/>
              </a:rPr>
              <a:t>h</a:t>
            </a:r>
            <a:r>
              <a:rPr dirty="0" sz="1000" spc="2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slmtes</a:t>
            </a:r>
            <a:r>
              <a:rPr dirty="0" sz="1000" spc="-5">
                <a:latin typeface="Courier New"/>
                <a:cs typeface="Courier New"/>
              </a:rPr>
              <a:t>t</a:t>
            </a:r>
            <a:r>
              <a:rPr dirty="0" sz="1000" spc="-42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</a:t>
            </a:r>
            <a:r>
              <a:rPr dirty="0" sz="1000" spc="15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tes</a:t>
            </a:r>
            <a:r>
              <a:rPr dirty="0" sz="1000" spc="-5">
                <a:latin typeface="Courier New"/>
                <a:cs typeface="Courier New"/>
              </a:rPr>
              <a:t>t</a:t>
            </a:r>
            <a:r>
              <a:rPr dirty="0" sz="1000" spc="-420">
                <a:latin typeface="Courier New"/>
                <a:cs typeface="Courier New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’lml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42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’lme’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inal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6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ssuming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6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-gener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version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</a:t>
            </a:r>
            <a:r>
              <a:rPr dirty="0" sz="1000" spc="15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tes</a:t>
            </a:r>
            <a:r>
              <a:rPr dirty="0" sz="1000" spc="-5">
                <a:latin typeface="Courier New"/>
                <a:cs typeface="Courier New"/>
              </a:rPr>
              <a:t>t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’rlml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’rlme’</a:t>
            </a:r>
            <a:r>
              <a:rPr dirty="0" sz="1000" spc="-20">
                <a:latin typeface="Palatino Linotype"/>
                <a:cs typeface="Palatino Linotype"/>
              </a:rPr>
              <a:t>).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5243830" cy="14992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274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50">
              <a:latin typeface="Calibri"/>
              <a:cs typeface="Calibri"/>
            </a:endParaRPr>
          </a:p>
          <a:p>
            <a:pPr algn="just" marL="295910">
              <a:lnSpc>
                <a:spcPts val="1200"/>
              </a:lnSpc>
              <a:spcBef>
                <a:spcPts val="5"/>
              </a:spcBef>
            </a:pPr>
            <a:r>
              <a:rPr dirty="0" sz="1000" spc="-65" b="1">
                <a:latin typeface="Times New Roman"/>
                <a:cs typeface="Times New Roman"/>
              </a:rPr>
              <a:t>E</a:t>
            </a:r>
            <a:r>
              <a:rPr dirty="0" sz="1000" spc="15" b="1">
                <a:latin typeface="Times New Roman"/>
                <a:cs typeface="Times New Roman"/>
              </a:rPr>
              <a:t>v</a:t>
            </a:r>
            <a:r>
              <a:rPr dirty="0" sz="1000" spc="25" b="1">
                <a:latin typeface="Times New Roman"/>
                <a:cs typeface="Times New Roman"/>
              </a:rPr>
              <a:t>amąle</a:t>
            </a:r>
            <a:r>
              <a:rPr dirty="0" sz="1000" spc="-25" b="1">
                <a:latin typeface="Times New Roman"/>
                <a:cs typeface="Times New Roman"/>
              </a:rPr>
              <a:t> </a:t>
            </a:r>
            <a:r>
              <a:rPr dirty="0" sz="1000" spc="30" b="1">
                <a:latin typeface="Times New Roman"/>
                <a:cs typeface="Times New Roman"/>
              </a:rPr>
              <a:t>10.11</a:t>
            </a:r>
            <a:r>
              <a:rPr dirty="0" sz="1000" b="1">
                <a:latin typeface="Times New Roman"/>
                <a:cs typeface="Times New Roman"/>
              </a:rPr>
              <a:t>   </a:t>
            </a:r>
            <a:r>
              <a:rPr dirty="0" sz="1000" spc="-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Rob</a:t>
            </a:r>
            <a:r>
              <a:rPr dirty="0" sz="1000" spc="10" b="1">
                <a:latin typeface="Times New Roman"/>
                <a:cs typeface="Times New Roman"/>
              </a:rPr>
              <a:t>u</a:t>
            </a:r>
            <a:r>
              <a:rPr dirty="0" sz="1000" spc="20" b="1">
                <a:latin typeface="Times New Roman"/>
                <a:cs typeface="Times New Roman"/>
              </a:rPr>
              <a:t>st</a:t>
            </a:r>
            <a:r>
              <a:rPr dirty="0" sz="1000" spc="-25" b="1">
                <a:latin typeface="Times New Roman"/>
                <a:cs typeface="Times New Roman"/>
              </a:rPr>
              <a:t> </a:t>
            </a:r>
            <a:r>
              <a:rPr dirty="0" sz="1000" spc="215" b="1">
                <a:latin typeface="Cambria"/>
                <a:cs typeface="Cambria"/>
              </a:rPr>
              <a:t>l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t</a:t>
            </a:r>
            <a:r>
              <a:rPr dirty="0" sz="1000" spc="-30" b="1">
                <a:latin typeface="Cambria"/>
                <a:cs typeface="Cambria"/>
              </a:rPr>
              <a:t>e</a:t>
            </a:r>
            <a:r>
              <a:rPr dirty="0" sz="1000" spc="-35" b="1">
                <a:latin typeface="Cambria"/>
                <a:cs typeface="Cambria"/>
              </a:rPr>
              <a:t>s</a:t>
            </a:r>
            <a:r>
              <a:rPr dirty="0" sz="1000" spc="-20" b="1">
                <a:latin typeface="Cambria"/>
                <a:cs typeface="Cambria"/>
              </a:rPr>
              <a:t>t</a:t>
            </a:r>
            <a:r>
              <a:rPr dirty="0" sz="1000" spc="-50" b="1">
                <a:latin typeface="Cambria"/>
                <a:cs typeface="Cambria"/>
              </a:rPr>
              <a:t>s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5" b="1">
                <a:latin typeface="Cambria"/>
                <a:cs typeface="Cambria"/>
              </a:rPr>
              <a:t>f</a:t>
            </a:r>
            <a:r>
              <a:rPr dirty="0" sz="1000" spc="-35" b="1">
                <a:latin typeface="Cambria"/>
                <a:cs typeface="Cambria"/>
              </a:rPr>
              <a:t>or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25" b="1">
                <a:latin typeface="Cambria"/>
                <a:cs typeface="Cambria"/>
              </a:rPr>
              <a:t>s</a:t>
            </a:r>
            <a:r>
              <a:rPr dirty="0" sz="1000" spc="7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35" b="1">
                <a:latin typeface="Cambria"/>
                <a:cs typeface="Cambria"/>
              </a:rPr>
              <a:t>or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15" b="1">
                <a:latin typeface="Cambria"/>
                <a:cs typeface="Cambria"/>
              </a:rPr>
              <a:t>s</a:t>
            </a:r>
            <a:r>
              <a:rPr dirty="0" sz="1000" spc="15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10" b="1">
                <a:latin typeface="Courier New"/>
                <a:cs typeface="Courier New"/>
              </a:rPr>
              <a:t>RiceFarm</a:t>
            </a:r>
            <a:r>
              <a:rPr dirty="0" sz="1000" spc="-5" b="1">
                <a:latin typeface="Courier New"/>
                <a:cs typeface="Courier New"/>
              </a:rPr>
              <a:t>s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5" b="1">
                <a:latin typeface="Cambria"/>
                <a:cs typeface="Cambria"/>
              </a:rPr>
              <a:t>d</a:t>
            </a:r>
            <a:r>
              <a:rPr dirty="0" sz="1000" spc="-45" b="1">
                <a:latin typeface="Cambria"/>
                <a:cs typeface="Cambria"/>
              </a:rPr>
              <a:t>a</a:t>
            </a:r>
            <a:r>
              <a:rPr dirty="0" sz="1000" spc="-20" b="1">
                <a:latin typeface="Cambria"/>
                <a:cs typeface="Cambria"/>
              </a:rPr>
              <a:t>t</a:t>
            </a:r>
            <a:r>
              <a:rPr dirty="0" sz="1000" spc="-35" b="1">
                <a:latin typeface="Cambria"/>
                <a:cs typeface="Cambria"/>
              </a:rPr>
              <a:t>a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45" b="1">
                <a:latin typeface="Cambria"/>
                <a:cs typeface="Cambria"/>
              </a:rPr>
              <a:t>s</a:t>
            </a:r>
            <a:r>
              <a:rPr dirty="0" sz="1000" spc="-55" b="1">
                <a:latin typeface="Cambria"/>
                <a:cs typeface="Cambria"/>
              </a:rPr>
              <a:t>e</a:t>
            </a:r>
            <a:r>
              <a:rPr dirty="0" sz="1000" spc="-10" b="1">
                <a:latin typeface="Cambria"/>
                <a:cs typeface="Cambria"/>
              </a:rPr>
              <a:t>t</a:t>
            </a:r>
            <a:endParaRPr sz="1000">
              <a:latin typeface="Cambria"/>
              <a:cs typeface="Cambria"/>
            </a:endParaRPr>
          </a:p>
          <a:p>
            <a:pPr algn="just" marL="295910" marR="5080">
              <a:lnSpc>
                <a:spcPts val="1200"/>
              </a:lnSpc>
              <a:spcBef>
                <a:spcPts val="35"/>
              </a:spcBef>
            </a:pP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en,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ssuming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innin</a:t>
            </a:r>
            <a:r>
              <a:rPr dirty="0" sz="1000" spc="-1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ensible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ssu</a:t>
            </a:r>
            <a:r>
              <a:rPr dirty="0" sz="1000" spc="-8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ption.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versions 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ol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215" b="1">
                <a:latin typeface="Cambria"/>
                <a:cs typeface="Cambria"/>
              </a:rPr>
              <a:t>l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-3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-20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),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-20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)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.e.</a:t>
            </a:r>
            <a:r>
              <a:rPr dirty="0" sz="1000" spc="-20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0">
                <a:latin typeface="Palatino Linotype"/>
                <a:cs typeface="Palatino Linotype"/>
              </a:rPr>
              <a:t>“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her</a:t>
            </a:r>
            <a:r>
              <a:rPr dirty="0" sz="1000" spc="-55">
                <a:latin typeface="Palatino Linotype"/>
                <a:cs typeface="Palatino Linotype"/>
              </a:rPr>
              <a:t>”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Rob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215" b="1">
                <a:latin typeface="Cambria"/>
                <a:cs typeface="Cambria"/>
              </a:rPr>
              <a:t>l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-20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ns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ad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allow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“l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al”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0">
                <a:latin typeface="Palatino Linotype"/>
                <a:cs typeface="Palatino Linotype"/>
              </a:rPr>
              <a:t>“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her”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ram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our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oler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ain;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till,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om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sitive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iven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non-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bust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test</a:t>
            </a:r>
            <a:endParaRPr sz="1000">
              <a:latin typeface="Courier New"/>
              <a:cs typeface="Courier New"/>
            </a:endParaRPr>
          </a:p>
          <a:p>
            <a:pPr algn="just" marL="295910">
              <a:lnSpc>
                <a:spcPts val="1135"/>
              </a:lnSpc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’lml’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locally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robust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counterpart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0">
                <a:latin typeface="Courier New"/>
                <a:cs typeface="Courier New"/>
              </a:rPr>
              <a:t>test</a:t>
            </a:r>
            <a:r>
              <a:rPr dirty="0" sz="1000" spc="-355">
                <a:latin typeface="Courier New"/>
                <a:cs typeface="Courier New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’rlml’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clearly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stands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out: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2337327"/>
            <a:ext cx="4985385" cy="198564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local.rob.LM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matrix(ncol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4,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nrow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2)</a:t>
            </a:r>
            <a:endParaRPr sz="800">
              <a:latin typeface="Courier New"/>
              <a:cs typeface="Courier New"/>
            </a:endParaRPr>
          </a:p>
          <a:p>
            <a:pPr marL="24765" marR="161163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tests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c("lml",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"lme",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"rlml",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"rlme") dimnames(local.rob.LM)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list(c("LM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test",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"p-value"),</a:t>
            </a:r>
            <a:endParaRPr sz="800">
              <a:latin typeface="Courier New"/>
              <a:cs typeface="Courier New"/>
            </a:endParaRPr>
          </a:p>
          <a:p>
            <a:pPr marL="1907539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tests)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65"/>
              </a:spcBef>
            </a:pPr>
            <a:r>
              <a:rPr dirty="0" sz="800">
                <a:latin typeface="Courier New"/>
                <a:cs typeface="Courier New"/>
              </a:rPr>
              <a:t>for(i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tests)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{</a:t>
            </a:r>
            <a:endParaRPr sz="800">
              <a:latin typeface="Courier New"/>
              <a:cs typeface="Courier New"/>
            </a:endParaRPr>
          </a:p>
          <a:p>
            <a:pPr marL="26797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local.rob.LM[1, </a:t>
            </a:r>
            <a:r>
              <a:rPr dirty="0" sz="800">
                <a:latin typeface="Courier New"/>
                <a:cs typeface="Courier New"/>
              </a:rPr>
              <a:t>i]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slmtest(riceprod,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Rice,</a:t>
            </a:r>
            <a:endParaRPr sz="800">
              <a:latin typeface="Courier New"/>
              <a:cs typeface="Courier New"/>
            </a:endParaRPr>
          </a:p>
          <a:p>
            <a:pPr marL="267970" marR="883285" indent="1821814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listw=ricelw,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i)$statistic local.rob.LM[2, </a:t>
            </a:r>
            <a:r>
              <a:rPr dirty="0" sz="800">
                <a:latin typeface="Courier New"/>
                <a:cs typeface="Courier New"/>
              </a:rPr>
              <a:t>i]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slmtest(riceprod,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Rice,</a:t>
            </a:r>
            <a:endParaRPr sz="800">
              <a:latin typeface="Courier New"/>
              <a:cs typeface="Courier New"/>
            </a:endParaRPr>
          </a:p>
          <a:p>
            <a:pPr marL="208978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listw=ricelw,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i)$p.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value</a:t>
            </a:r>
            <a:endParaRPr sz="800">
              <a:latin typeface="Courier New"/>
              <a:cs typeface="Courier New"/>
            </a:endParaRPr>
          </a:p>
          <a:p>
            <a:pPr marL="267970">
              <a:lnSpc>
                <a:spcPct val="100000"/>
              </a:lnSpc>
              <a:spcBef>
                <a:spcPts val="165"/>
              </a:spcBef>
            </a:pPr>
            <a:r>
              <a:rPr dirty="0" sz="800" spc="-5">
                <a:latin typeface="Courier New"/>
                <a:cs typeface="Courier New"/>
              </a:rPr>
              <a:t>}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round(local.rob.LM,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4)</a:t>
            </a:r>
            <a:endParaRPr sz="800">
              <a:latin typeface="Courier New"/>
              <a:cs typeface="Courier New"/>
            </a:endParaRPr>
          </a:p>
          <a:p>
            <a:pPr marL="24765" marR="3008630" indent="607060">
              <a:lnSpc>
                <a:spcPct val="116300"/>
              </a:lnSpc>
              <a:tabLst>
                <a:tab pos="996950" algn="l"/>
                <a:tab pos="1360805" algn="l"/>
              </a:tabLst>
            </a:pPr>
            <a:r>
              <a:rPr dirty="0" sz="800" spc="-25">
                <a:latin typeface="Courier New"/>
                <a:cs typeface="Courier New"/>
              </a:rPr>
              <a:t>lml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5">
                <a:latin typeface="Courier New"/>
                <a:cs typeface="Courier New"/>
              </a:rPr>
              <a:t>lme</a:t>
            </a:r>
            <a:r>
              <a:rPr dirty="0" sz="800">
                <a:latin typeface="Courier New"/>
                <a:cs typeface="Courier New"/>
              </a:rPr>
              <a:t>	rlml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rlme </a:t>
            </a:r>
            <a:r>
              <a:rPr dirty="0" sz="800">
                <a:latin typeface="Courier New"/>
                <a:cs typeface="Courier New"/>
              </a:rPr>
              <a:t>LM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39.28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244.8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0.1654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205.7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  <a:tabLst>
                <a:tab pos="996950" algn="l"/>
                <a:tab pos="1786255" algn="l"/>
              </a:tabLst>
            </a:pP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0.00</a:t>
            </a:r>
            <a:r>
              <a:rPr dirty="0" sz="800">
                <a:latin typeface="Courier New"/>
                <a:cs typeface="Courier New"/>
              </a:rPr>
              <a:t>	0.0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0.6842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5">
                <a:latin typeface="Courier New"/>
                <a:cs typeface="Courier New"/>
              </a:rPr>
              <a:t>0.0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54805" y="4507767"/>
            <a:ext cx="4960620" cy="784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0650">
              <a:lnSpc>
                <a:spcPts val="1200"/>
              </a:lnSpc>
              <a:spcBef>
                <a:spcPts val="95"/>
              </a:spcBef>
            </a:pPr>
            <a:r>
              <a:rPr dirty="0" sz="1000" spc="270">
                <a:latin typeface="Palatino Linotype"/>
                <a:cs typeface="Palatino Linotype"/>
              </a:rPr>
              <a:t>h</a:t>
            </a:r>
            <a:r>
              <a:rPr dirty="0" sz="1000" spc="2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vor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ver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200"/>
              </a:lnSpc>
              <a:spcBef>
                <a:spcPts val="35"/>
              </a:spcBef>
            </a:pP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shall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kept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mind,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moreover,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above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procedures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allow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individual </a:t>
            </a:r>
            <a:r>
              <a:rPr dirty="0" sz="1000" spc="-25">
                <a:latin typeface="Palatino Linotype"/>
                <a:cs typeface="Palatino Linotype"/>
              </a:rPr>
              <a:t>effects;</a:t>
            </a:r>
            <a:r>
              <a:rPr dirty="0" sz="1000" spc="-40">
                <a:latin typeface="Palatino Linotype"/>
                <a:cs typeface="Palatino Linotype"/>
              </a:rPr>
              <a:t> 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approximate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solution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to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demean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Courier New"/>
                <a:cs typeface="Courier New"/>
              </a:rPr>
              <a:t>Within</a:t>
            </a:r>
            <a:r>
              <a:rPr dirty="0" sz="1000" spc="-80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2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which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 </a:t>
            </a:r>
            <a:r>
              <a:rPr dirty="0" sz="1000" spc="-60">
                <a:latin typeface="Palatino Linotype"/>
                <a:cs typeface="Palatino Linotype"/>
              </a:rPr>
              <a:t>used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directly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model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formula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2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will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subtract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means,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thus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eliminating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any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individual </a:t>
            </a:r>
            <a:r>
              <a:rPr dirty="0" sz="1000" spc="-20">
                <a:latin typeface="Palatino Linotype"/>
                <a:cs typeface="Palatino Linotype"/>
              </a:rPr>
              <a:t>effect, 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either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random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ﬁxed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type: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67532" y="5522753"/>
            <a:ext cx="4985385" cy="226885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local.rob.LMw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matrix(ncol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4,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nrow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2)</a:t>
            </a:r>
            <a:endParaRPr sz="800">
              <a:latin typeface="Courier New"/>
              <a:cs typeface="Courier New"/>
            </a:endParaRPr>
          </a:p>
          <a:p>
            <a:pPr marL="267970" marR="1638935" indent="-243204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wriceprod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Within(log(goutput))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0">
                <a:latin typeface="Cambria"/>
                <a:cs typeface="Cambria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Within(log(seed))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 </a:t>
            </a:r>
            <a:r>
              <a:rPr dirty="0" sz="800" spc="-10">
                <a:latin typeface="Courier New"/>
                <a:cs typeface="Courier New"/>
              </a:rPr>
              <a:t>Within(log(totlabor))</a:t>
            </a:r>
            <a:r>
              <a:rPr dirty="0" sz="800">
                <a:latin typeface="Courier New"/>
                <a:cs typeface="Courier New"/>
              </a:rPr>
              <a:t> + </a:t>
            </a:r>
            <a:r>
              <a:rPr dirty="0" sz="800" spc="-10">
                <a:latin typeface="Courier New"/>
                <a:cs typeface="Courier New"/>
              </a:rPr>
              <a:t>Within(log(size))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</a:t>
            </a:r>
            <a:endParaRPr sz="800">
              <a:latin typeface="Courier New"/>
              <a:cs typeface="Courier New"/>
            </a:endParaRPr>
          </a:p>
          <a:p>
            <a:pPr marL="26797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region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time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dimnames(local.rob.LMw)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list(c("LM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test",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"p-value"),</a:t>
            </a:r>
            <a:endParaRPr sz="800">
              <a:latin typeface="Courier New"/>
              <a:cs typeface="Courier New"/>
            </a:endParaRPr>
          </a:p>
          <a:p>
            <a:pPr marL="1907539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c("lml",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"lme",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"rlml",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"rlme"))</a:t>
            </a:r>
            <a:endParaRPr sz="800">
              <a:latin typeface="Courier New"/>
              <a:cs typeface="Courier New"/>
            </a:endParaRPr>
          </a:p>
          <a:p>
            <a:pPr marL="267970" marR="1429385" indent="-243204">
              <a:lnSpc>
                <a:spcPct val="116300"/>
              </a:lnSpc>
              <a:spcBef>
                <a:spcPts val="10"/>
              </a:spcBef>
            </a:pPr>
            <a:r>
              <a:rPr dirty="0" sz="800">
                <a:latin typeface="Courier New"/>
                <a:cs typeface="Courier New"/>
              </a:rPr>
              <a:t>for(i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c("lml",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"lme",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"rlml",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"rlme"))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{ </a:t>
            </a:r>
            <a:r>
              <a:rPr dirty="0" sz="800" spc="-10">
                <a:latin typeface="Courier New"/>
                <a:cs typeface="Courier New"/>
              </a:rPr>
              <a:t>local.rob.LMw[1, </a:t>
            </a:r>
            <a:r>
              <a:rPr dirty="0" sz="800">
                <a:latin typeface="Courier New"/>
                <a:cs typeface="Courier New"/>
              </a:rPr>
              <a:t>i]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slmtest(wriceprod,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Rice,</a:t>
            </a:r>
            <a:endParaRPr sz="800">
              <a:latin typeface="Courier New"/>
              <a:cs typeface="Courier New"/>
            </a:endParaRPr>
          </a:p>
          <a:p>
            <a:pPr marL="267970" marR="883285" indent="1821814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listw=ricelw,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i)$statistic local.rob.LMw[2, </a:t>
            </a:r>
            <a:r>
              <a:rPr dirty="0" sz="800">
                <a:latin typeface="Courier New"/>
                <a:cs typeface="Courier New"/>
              </a:rPr>
              <a:t>i]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slmtest(wriceprod,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Rice,</a:t>
            </a:r>
            <a:endParaRPr sz="800">
              <a:latin typeface="Courier New"/>
              <a:cs typeface="Courier New"/>
            </a:endParaRPr>
          </a:p>
          <a:p>
            <a:pPr marL="208978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listw=ricelw,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i)$p.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value</a:t>
            </a:r>
            <a:endParaRPr sz="800">
              <a:latin typeface="Courier New"/>
              <a:cs typeface="Courier New"/>
            </a:endParaRPr>
          </a:p>
          <a:p>
            <a:pPr marL="267970">
              <a:lnSpc>
                <a:spcPct val="100000"/>
              </a:lnSpc>
              <a:spcBef>
                <a:spcPts val="165"/>
              </a:spcBef>
            </a:pPr>
            <a:r>
              <a:rPr dirty="0" sz="800" spc="-5">
                <a:latin typeface="Courier New"/>
                <a:cs typeface="Courier New"/>
              </a:rPr>
              <a:t>}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round(local.rob.LMw,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4)</a:t>
            </a:r>
            <a:endParaRPr sz="800">
              <a:latin typeface="Courier New"/>
              <a:cs typeface="Courier New"/>
            </a:endParaRPr>
          </a:p>
          <a:p>
            <a:pPr marL="24765" marR="3069590" indent="607060">
              <a:lnSpc>
                <a:spcPct val="116300"/>
              </a:lnSpc>
              <a:tabLst>
                <a:tab pos="996950" algn="l"/>
              </a:tabLst>
            </a:pPr>
            <a:r>
              <a:rPr dirty="0" sz="800" spc="-25">
                <a:latin typeface="Courier New"/>
                <a:cs typeface="Courier New"/>
              </a:rPr>
              <a:t>lml</a:t>
            </a:r>
            <a:r>
              <a:rPr dirty="0" sz="800">
                <a:latin typeface="Courier New"/>
                <a:cs typeface="Courier New"/>
              </a:rPr>
              <a:t>	lme</a:t>
            </a:r>
            <a:r>
              <a:rPr dirty="0" sz="800" spc="4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rlml</a:t>
            </a:r>
            <a:r>
              <a:rPr dirty="0" sz="800" spc="44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rlme </a:t>
            </a:r>
            <a:r>
              <a:rPr dirty="0" sz="800">
                <a:latin typeface="Courier New"/>
                <a:cs typeface="Courier New"/>
              </a:rPr>
              <a:t>LM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125.2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604.3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1.538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480.6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  <a:tabLst>
                <a:tab pos="632460" algn="l"/>
                <a:tab pos="996950" algn="l"/>
                <a:tab pos="1725295" algn="l"/>
              </a:tabLst>
            </a:pP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 spc="-20">
                <a:latin typeface="Courier New"/>
                <a:cs typeface="Courier New"/>
              </a:rPr>
              <a:t>value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5">
                <a:latin typeface="Courier New"/>
                <a:cs typeface="Courier New"/>
              </a:rPr>
              <a:t>0.0</a:t>
            </a:r>
            <a:r>
              <a:rPr dirty="0" sz="800">
                <a:latin typeface="Courier New"/>
                <a:cs typeface="Courier New"/>
              </a:rPr>
              <a:t>	0.0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0.215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5">
                <a:latin typeface="Courier New"/>
                <a:cs typeface="Courier New"/>
              </a:rPr>
              <a:t>0.0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54826" y="7976548"/>
            <a:ext cx="4960620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result</a:t>
            </a:r>
            <a:r>
              <a:rPr dirty="0" sz="1000">
                <a:latin typeface="Palatino Linotype"/>
                <a:cs typeface="Palatino Linotype"/>
              </a:rPr>
              <a:t> 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unchanged,</a:t>
            </a:r>
            <a:r>
              <a:rPr dirty="0" sz="1000">
                <a:latin typeface="Palatino Linotype"/>
                <a:cs typeface="Palatino Linotype"/>
              </a:rPr>
              <a:t> but </a:t>
            </a:r>
            <a:r>
              <a:rPr dirty="0" sz="1000" spc="-40">
                <a:latin typeface="Palatino Linotype"/>
                <a:cs typeface="Palatino Linotype"/>
              </a:rPr>
              <a:t>now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we</a:t>
            </a:r>
            <a:r>
              <a:rPr dirty="0" sz="1000">
                <a:latin typeface="Palatino Linotype"/>
                <a:cs typeface="Palatino Linotype"/>
              </a:rPr>
              <a:t> are </a:t>
            </a:r>
            <a:r>
              <a:rPr dirty="0" sz="1000" spc="-10">
                <a:latin typeface="Palatino Linotype"/>
                <a:cs typeface="Palatino Linotype"/>
              </a:rPr>
              <a:t>more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conﬁdent</a:t>
            </a:r>
            <a:r>
              <a:rPr dirty="0" sz="1000">
                <a:latin typeface="Palatino Linotype"/>
                <a:cs typeface="Palatino Linotype"/>
              </a:rPr>
              <a:t> in it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because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controlled, </a:t>
            </a:r>
            <a:r>
              <a:rPr dirty="0" sz="1000" spc="-45">
                <a:latin typeface="Palatino Linotype"/>
                <a:cs typeface="Palatino Linotype"/>
              </a:rPr>
              <a:t>although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60" i="1">
                <a:latin typeface="Palatino Linotype"/>
                <a:cs typeface="Palatino Linotype"/>
              </a:rPr>
              <a:t>ad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hoc </a:t>
            </a:r>
            <a:r>
              <a:rPr dirty="0" sz="1000" spc="-100">
                <a:latin typeface="Palatino Linotype"/>
                <a:cs typeface="Palatino Linotype"/>
              </a:rPr>
              <a:t>way,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77" y="607782"/>
            <a:ext cx="5243830" cy="27165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Spatial Panels</a:t>
            </a:r>
            <a:r>
              <a:rPr dirty="0" sz="800" spc="26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275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12700" marR="288290">
              <a:lnSpc>
                <a:spcPct val="100000"/>
              </a:lnSpc>
            </a:pPr>
            <a:r>
              <a:rPr dirty="0" sz="900" spc="15" b="1" i="1">
                <a:latin typeface="Calibri"/>
                <a:cs typeface="Calibri"/>
              </a:rPr>
              <a:t>Li</a:t>
            </a:r>
            <a:r>
              <a:rPr dirty="0" sz="900" b="1" i="1">
                <a:latin typeface="Calibri"/>
                <a:cs typeface="Calibri"/>
              </a:rPr>
              <a:t>k</a:t>
            </a:r>
            <a:r>
              <a:rPr dirty="0" sz="900" spc="-20" b="1" i="1">
                <a:latin typeface="Calibri"/>
                <a:cs typeface="Calibri"/>
              </a:rPr>
              <a:t>e</a:t>
            </a:r>
            <a:r>
              <a:rPr dirty="0" sz="900" spc="5" b="1" i="1">
                <a:latin typeface="Calibri"/>
                <a:cs typeface="Calibri"/>
              </a:rPr>
              <a:t>lihood-Based</a:t>
            </a:r>
            <a:r>
              <a:rPr dirty="0" sz="900" b="1" i="1">
                <a:latin typeface="Calibri"/>
                <a:cs typeface="Calibri"/>
              </a:rPr>
              <a:t> </a:t>
            </a:r>
            <a:r>
              <a:rPr dirty="0" sz="900" spc="-100" b="1" i="1">
                <a:latin typeface="Calibri"/>
                <a:cs typeface="Calibri"/>
              </a:rPr>
              <a:t> </a:t>
            </a:r>
            <a:r>
              <a:rPr dirty="0" sz="900" spc="-55" b="1" i="1">
                <a:latin typeface="Calibri"/>
                <a:cs typeface="Calibri"/>
              </a:rPr>
              <a:t>T</a:t>
            </a:r>
            <a:r>
              <a:rPr dirty="0" sz="900" spc="-20" b="1" i="1">
                <a:latin typeface="Calibri"/>
                <a:cs typeface="Calibri"/>
              </a:rPr>
              <a:t>e</a:t>
            </a:r>
            <a:r>
              <a:rPr dirty="0" sz="900" spc="-5" b="1" i="1">
                <a:latin typeface="Calibri"/>
                <a:cs typeface="Calibri"/>
              </a:rPr>
              <a:t>sts</a:t>
            </a:r>
            <a:r>
              <a:rPr dirty="0" sz="900" b="1" i="1">
                <a:latin typeface="Calibri"/>
                <a:cs typeface="Calibri"/>
              </a:rPr>
              <a:t>   </a:t>
            </a:r>
            <a:r>
              <a:rPr dirty="0" sz="900" spc="-40" b="1" i="1">
                <a:latin typeface="Calibri"/>
                <a:cs typeface="Calibri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Given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15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ssible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ensive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ssion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Millo,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2014),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ould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loy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ssing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8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</a:t>
            </a:r>
            <a:r>
              <a:rPr dirty="0" sz="1000" spc="-55">
                <a:latin typeface="Palatino Linotype"/>
                <a:cs typeface="Palatino Linotype"/>
              </a:rPr>
              <a:t>ald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tive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str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ins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210" b="1">
                <a:latin typeface="Cambria"/>
                <a:cs typeface="Cambria"/>
              </a:rPr>
              <a:t>r</a:t>
            </a:r>
            <a:r>
              <a:rPr dirty="0" sz="1000" spc="155" b="1">
                <a:latin typeface="Cambria"/>
                <a:cs typeface="Cambria"/>
              </a:rPr>
              <a:t>l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-1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330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tr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25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k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tionally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ensive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ut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ad</a:t>
            </a:r>
            <a:r>
              <a:rPr dirty="0" sz="1000" spc="-6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</a:t>
            </a:r>
            <a:r>
              <a:rPr dirty="0" sz="1000" spc="-55">
                <a:latin typeface="Palatino Linotype"/>
                <a:cs typeface="Palatino Linotype"/>
              </a:rPr>
              <a:t>ald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z</a:t>
            </a:r>
            <a:r>
              <a:rPr dirty="0" sz="1000" spc="5">
                <a:latin typeface="Palatino Linotype"/>
                <a:cs typeface="Palatino Linotype"/>
              </a:rPr>
              <a:t>-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140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spc="-140" i="1">
                <a:latin typeface="Meiryo"/>
                <a:cs typeface="Meiryo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ptimal;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obustiﬁ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0">
                <a:latin typeface="Palatino Linotype"/>
                <a:cs typeface="Palatino Linotype"/>
              </a:rPr>
              <a:t>“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her”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al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plici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ma</a:t>
            </a:r>
            <a:r>
              <a:rPr dirty="0" sz="1000" spc="-4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ud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25">
                <a:latin typeface="Palatino Linotype"/>
                <a:cs typeface="Palatino Linotype"/>
              </a:rPr>
              <a:t>-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50"/>
              </a:lnSpc>
            </a:pPr>
            <a:r>
              <a:rPr dirty="0" sz="1000" spc="-60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usual,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kinds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possible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from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encompassing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model: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Wald-</a:t>
            </a:r>
            <a:r>
              <a:rPr dirty="0" sz="1000" spc="-20">
                <a:latin typeface="Palatino Linotype"/>
                <a:cs typeface="Palatino Linotype"/>
              </a:rPr>
              <a:t>type</a:t>
            </a:r>
            <a:endParaRPr sz="1000">
              <a:latin typeface="Palatino Linotype"/>
              <a:cs typeface="Palatino Linotype"/>
            </a:endParaRPr>
          </a:p>
          <a:p>
            <a:pPr algn="just" marL="12700" marR="288290">
              <a:lnSpc>
                <a:spcPts val="1200"/>
              </a:lnSpc>
              <a:spcBef>
                <a:spcPts val="40"/>
              </a:spcBef>
            </a:pPr>
            <a:r>
              <a:rPr dirty="0" sz="1000">
                <a:latin typeface="Palatino Linotype"/>
                <a:cs typeface="Palatino Linotype"/>
              </a:rPr>
              <a:t>tests, </a:t>
            </a:r>
            <a:r>
              <a:rPr dirty="0" sz="1000" spc="-25">
                <a:latin typeface="Palatino Linotype"/>
                <a:cs typeface="Palatino Linotype"/>
              </a:rPr>
              <a:t>requiring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 </a:t>
            </a:r>
            <a:r>
              <a:rPr dirty="0" sz="1000" spc="-10">
                <a:latin typeface="Palatino Linotype"/>
                <a:cs typeface="Palatino Linotype"/>
              </a:rPr>
              <a:t>estimate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latter,</a:t>
            </a:r>
            <a:r>
              <a:rPr dirty="0" sz="1000">
                <a:latin typeface="Palatino Linotype"/>
                <a:cs typeface="Palatino Linotype"/>
              </a:rPr>
              <a:t> and </a:t>
            </a:r>
            <a:r>
              <a:rPr dirty="0" sz="1000" spc="-25">
                <a:latin typeface="Palatino Linotype"/>
                <a:cs typeface="Palatino Linotype"/>
              </a:rPr>
              <a:t>likelihood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ratio tests,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requiring</a:t>
            </a:r>
            <a:r>
              <a:rPr dirty="0" sz="1000">
                <a:latin typeface="Palatino Linotype"/>
                <a:cs typeface="Palatino Linotype"/>
              </a:rPr>
              <a:t> both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encompassing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restricted.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00">
              <a:latin typeface="Palatino Linotype"/>
              <a:cs typeface="Palatino Linotype"/>
            </a:endParaRPr>
          </a:p>
          <a:p>
            <a:pPr algn="just" marL="12700" marR="288290">
              <a:lnSpc>
                <a:spcPct val="100000"/>
              </a:lnSpc>
            </a:pPr>
            <a:r>
              <a:rPr dirty="0" sz="900" spc="-75" b="1" i="1">
                <a:latin typeface="Calibri"/>
                <a:cs typeface="Calibri"/>
              </a:rPr>
              <a:t>W</a:t>
            </a:r>
            <a:r>
              <a:rPr dirty="0" sz="900" spc="-20" b="1" i="1">
                <a:latin typeface="Calibri"/>
                <a:cs typeface="Calibri"/>
              </a:rPr>
              <a:t>a</a:t>
            </a:r>
            <a:r>
              <a:rPr dirty="0" sz="900" spc="-5" b="1" i="1">
                <a:latin typeface="Calibri"/>
                <a:cs typeface="Calibri"/>
              </a:rPr>
              <a:t>l</a:t>
            </a:r>
            <a:r>
              <a:rPr dirty="0" sz="900" spc="10" b="1" i="1">
                <a:latin typeface="Calibri"/>
                <a:cs typeface="Calibri"/>
              </a:rPr>
              <a:t>d</a:t>
            </a:r>
            <a:r>
              <a:rPr dirty="0" sz="900" spc="-45" b="1" i="1">
                <a:latin typeface="Calibri"/>
                <a:cs typeface="Calibri"/>
              </a:rPr>
              <a:t> </a:t>
            </a:r>
            <a:r>
              <a:rPr dirty="0" sz="900" spc="-55" b="1" i="1">
                <a:latin typeface="Calibri"/>
                <a:cs typeface="Calibri"/>
              </a:rPr>
              <a:t>T</a:t>
            </a:r>
            <a:r>
              <a:rPr dirty="0" sz="900" spc="-20" b="1" i="1">
                <a:latin typeface="Calibri"/>
                <a:cs typeface="Calibri"/>
              </a:rPr>
              <a:t>e</a:t>
            </a:r>
            <a:r>
              <a:rPr dirty="0" sz="900" b="1" i="1">
                <a:latin typeface="Calibri"/>
                <a:cs typeface="Calibri"/>
              </a:rPr>
              <a:t>s</a:t>
            </a:r>
            <a:r>
              <a:rPr dirty="0" sz="900" spc="-15" b="1" i="1">
                <a:latin typeface="Calibri"/>
                <a:cs typeface="Calibri"/>
              </a:rPr>
              <a:t>t</a:t>
            </a:r>
            <a:r>
              <a:rPr dirty="0" sz="900" b="1" i="1">
                <a:latin typeface="Calibri"/>
                <a:cs typeface="Calibri"/>
              </a:rPr>
              <a:t>s</a:t>
            </a:r>
            <a:r>
              <a:rPr dirty="0" sz="900" b="1" i="1">
                <a:latin typeface="Calibri"/>
                <a:cs typeface="Calibri"/>
              </a:rPr>
              <a:t>   </a:t>
            </a:r>
            <a:r>
              <a:rPr dirty="0" sz="900" spc="-40" b="1" i="1">
                <a:latin typeface="Calibri"/>
                <a:cs typeface="Calibri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W</a:t>
            </a:r>
            <a:r>
              <a:rPr dirty="0" sz="1000" spc="-15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5">
                <a:latin typeface="Palatino Linotype"/>
                <a:cs typeface="Palatino Linotype"/>
              </a:rPr>
              <a:t>-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45">
                <a:latin typeface="Palatino Linotype"/>
                <a:cs typeface="Palatino Linotype"/>
              </a:rPr>
              <a:t>-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om-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ssing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20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200" b="1">
                <a:latin typeface="Cambria"/>
                <a:cs typeface="Cambria"/>
              </a:rPr>
              <a:t>l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15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25">
                <a:latin typeface="Palatino Linotype"/>
                <a:cs typeface="Palatino Linotype"/>
              </a:rPr>
              <a:t>-</a:t>
            </a:r>
            <a:r>
              <a:rPr dirty="0" sz="1000" spc="75" b="1">
                <a:latin typeface="Cambria"/>
                <a:cs typeface="Cambria"/>
              </a:rPr>
              <a:t>re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644097" y="3347614"/>
            <a:ext cx="876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0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1503537" y="3539312"/>
            <a:ext cx="370205" cy="41910"/>
          </a:xfrm>
          <a:custGeom>
            <a:avLst/>
            <a:gdLst/>
            <a:ahLst/>
            <a:cxnLst/>
            <a:rect l="l" t="t" r="r" b="b"/>
            <a:pathLst>
              <a:path w="370205" h="41910">
                <a:moveTo>
                  <a:pt x="0" y="0"/>
                </a:moveTo>
                <a:lnTo>
                  <a:pt x="370103" y="0"/>
                </a:lnTo>
              </a:path>
              <a:path w="370205" h="41910">
                <a:moveTo>
                  <a:pt x="133731" y="41719"/>
                </a:moveTo>
                <a:lnTo>
                  <a:pt x="370103" y="41719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1599171" y="3610395"/>
            <a:ext cx="3130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25">
                <a:latin typeface="Palatino Linotype"/>
                <a:cs typeface="Palatino Linotype"/>
              </a:rPr>
              <a:t>V</a:t>
            </a:r>
            <a:r>
              <a:rPr dirty="0" baseline="11111" sz="1500" spc="-502" i="1">
                <a:latin typeface="Meiryo"/>
                <a:cs typeface="Meiryo"/>
              </a:rPr>
              <a:t>̂</a:t>
            </a:r>
            <a:r>
              <a:rPr dirty="0" baseline="11111" sz="1500" spc="-225" i="1">
                <a:latin typeface="Meiryo"/>
                <a:cs typeface="Meiryo"/>
              </a:rPr>
              <a:t> </a:t>
            </a:r>
            <a:r>
              <a:rPr dirty="0" sz="1000" spc="-330">
                <a:latin typeface="Cambria"/>
                <a:cs typeface="Cambria"/>
              </a:rPr>
              <a:t>(</a:t>
            </a:r>
            <a:r>
              <a:rPr dirty="0" sz="1000" spc="-330" i="1">
                <a:latin typeface="Meiryo"/>
                <a:cs typeface="Meiryo"/>
              </a:rPr>
              <a:t>̂</a:t>
            </a:r>
            <a:r>
              <a:rPr dirty="0" sz="1000" spc="-33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878620" y="3431742"/>
            <a:ext cx="1573530" cy="2012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900"/>
              </a:lnSpc>
              <a:spcBef>
                <a:spcPts val="95"/>
              </a:spcBef>
              <a:tabLst>
                <a:tab pos="1045210" algn="l"/>
              </a:tabLst>
            </a:pPr>
            <a:r>
              <a:rPr dirty="0" sz="1000" spc="-110">
                <a:latin typeface="Palatino Linotype"/>
                <a:cs typeface="Palatino Linotype"/>
              </a:rPr>
              <a:t>Wald</a:t>
            </a:r>
            <a:r>
              <a:rPr dirty="0" baseline="-21367" sz="975" spc="-165" i="1">
                <a:latin typeface="Meiryo"/>
                <a:cs typeface="Meiryo"/>
              </a:rPr>
              <a:t/>
            </a:r>
            <a:r>
              <a:rPr dirty="0" baseline="-21367" sz="975" spc="-15" i="1">
                <a:latin typeface="Meiryo"/>
                <a:cs typeface="Meiryo"/>
              </a:rPr>
              <a:t> </a:t>
            </a:r>
            <a:r>
              <a:rPr dirty="0" baseline="-21367" sz="975" spc="-442" i="1">
                <a:latin typeface="Meiryo"/>
                <a:cs typeface="Meiryo"/>
              </a:rPr>
              <a:t/>
            </a:r>
            <a:r>
              <a:rPr dirty="0" baseline="-21367" sz="975" spc="15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75">
                <a:latin typeface="Cambria"/>
                <a:cs typeface="Cambria"/>
              </a:rPr>
              <a:t> </a:t>
            </a:r>
            <a:r>
              <a:rPr dirty="0" baseline="-5555" sz="1500" spc="562" i="1">
                <a:latin typeface="Meiryo"/>
                <a:cs typeface="Meiryo"/>
              </a:rPr>
              <a:t>√</a:t>
            </a:r>
            <a:r>
              <a:rPr dirty="0" baseline="-5555" sz="1500" i="1">
                <a:latin typeface="Meiryo"/>
                <a:cs typeface="Meiryo"/>
              </a:rPr>
              <a:t>	</a:t>
            </a:r>
            <a:r>
              <a:rPr dirty="0" sz="1000">
                <a:latin typeface="Cambria"/>
                <a:cs typeface="Cambria"/>
              </a:rPr>
              <a:t>∼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60">
                <a:latin typeface="Palatino Linotype"/>
                <a:cs typeface="Palatino Linotype"/>
              </a:rPr>
              <a:t>0</a:t>
            </a:r>
            <a:r>
              <a:rPr dirty="0" sz="1000" spc="-6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372745">
              <a:lnSpc>
                <a:spcPts val="480"/>
              </a:lnSpc>
            </a:pPr>
            <a:r>
              <a:rPr dirty="0" sz="650" spc="-75" i="1">
                <a:latin typeface="Meiryo"/>
                <a:cs typeface="Meiryo"/>
              </a:rPr>
              <a:t>|</a:t>
            </a:r>
            <a:endParaRPr sz="65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096861" y="3916577"/>
            <a:ext cx="958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75" i="1">
                <a:latin typeface="Meiryo"/>
                <a:cs typeface="Meiryo"/>
              </a:rPr>
              <a:t>|</a:t>
            </a:r>
            <a:endParaRPr sz="65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43397" y="3843797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symmetrically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Wald</a:t>
            </a:r>
            <a:r>
              <a:rPr dirty="0" baseline="-21367" sz="975" spc="-104" i="1">
                <a:latin typeface="Meiryo"/>
                <a:cs typeface="Meiryo"/>
              </a:rPr>
              <a:t/>
            </a:r>
            <a:r>
              <a:rPr dirty="0" baseline="-21367" sz="975" spc="427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Importantly,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made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conditional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(i.e., </a:t>
            </a:r>
            <a:r>
              <a:rPr dirty="0" sz="1000" spc="-55">
                <a:latin typeface="Palatino Linotype"/>
                <a:cs typeface="Palatino Linotype"/>
              </a:rPr>
              <a:t>valid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8775" y="3995706"/>
            <a:ext cx="4960620" cy="23025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presence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of)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random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by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including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them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speciﬁcation.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observed, </a:t>
            </a:r>
            <a:r>
              <a:rPr dirty="0" sz="1000" spc="-65">
                <a:latin typeface="Palatino Linotype"/>
                <a:cs typeface="Palatino Linotype"/>
              </a:rPr>
              <a:t>ﬁxed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eliminated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through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data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transformation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two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ways,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both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famil- </a:t>
            </a:r>
            <a:r>
              <a:rPr dirty="0" sz="1000">
                <a:latin typeface="Palatino Linotype"/>
                <a:cs typeface="Palatino Linotype"/>
              </a:rPr>
              <a:t>iar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from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spatial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panel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literature: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either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through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time-</a:t>
            </a:r>
            <a:r>
              <a:rPr dirty="0" sz="1000" spc="-35">
                <a:latin typeface="Palatino Linotype"/>
                <a:cs typeface="Palatino Linotype"/>
              </a:rPr>
              <a:t>demeaning</a:t>
            </a:r>
            <a:r>
              <a:rPr dirty="0" sz="1000">
                <a:latin typeface="Palatino Linotype"/>
                <a:cs typeface="Palatino Linotype"/>
              </a:rPr>
              <a:t> (</a:t>
            </a:r>
            <a:r>
              <a:rPr dirty="0" sz="1000" i="1">
                <a:latin typeface="Palatino Linotype"/>
                <a:cs typeface="Palatino Linotype"/>
              </a:rPr>
              <a:t>within </a:t>
            </a:r>
            <a:r>
              <a:rPr dirty="0" sz="1000" spc="-10">
                <a:latin typeface="Palatino Linotype"/>
                <a:cs typeface="Palatino Linotype"/>
              </a:rPr>
              <a:t>transformation) </a:t>
            </a:r>
            <a:r>
              <a:rPr dirty="0" sz="1000" spc="-20">
                <a:latin typeface="Palatino Linotype"/>
                <a:cs typeface="Palatino Linotype"/>
              </a:rPr>
              <a:t>(Elhorst, </a:t>
            </a:r>
            <a:r>
              <a:rPr dirty="0" sz="1000">
                <a:latin typeface="Palatino Linotype"/>
                <a:cs typeface="Palatino Linotype"/>
              </a:rPr>
              <a:t>2003)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forward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orthogonal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deviations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(Lee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Yu,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2010a).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former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induces </a:t>
            </a:r>
            <a:r>
              <a:rPr dirty="0" sz="1000" spc="-30">
                <a:latin typeface="Palatino Linotype"/>
                <a:cs typeface="Palatino Linotype"/>
              </a:rPr>
              <a:t>residual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serial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correlation,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which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nevertheless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considered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(i.e.,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out)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encompassing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model;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while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latter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preserves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features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original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covariance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(Debarsy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Ertur,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2010,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7).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Palatino Linotype"/>
              <a:cs typeface="Palatino Linotype"/>
            </a:endParaRPr>
          </a:p>
          <a:p>
            <a:pPr algn="just" marL="12700">
              <a:lnSpc>
                <a:spcPts val="1200"/>
              </a:lnSpc>
              <a:spcBef>
                <a:spcPts val="5"/>
              </a:spcBef>
            </a:pPr>
            <a:r>
              <a:rPr dirty="0" sz="1000" spc="25" b="1">
                <a:latin typeface="Cambria"/>
                <a:cs typeface="Cambria"/>
              </a:rPr>
              <a:t>E</a:t>
            </a:r>
            <a:r>
              <a:rPr dirty="0" sz="1000" spc="-10" b="1">
                <a:latin typeface="Cambria"/>
                <a:cs typeface="Cambria"/>
              </a:rPr>
              <a:t>x</a:t>
            </a:r>
            <a:r>
              <a:rPr dirty="0" sz="1000" spc="-35" b="1">
                <a:latin typeface="Cambria"/>
                <a:cs typeface="Cambria"/>
              </a:rPr>
              <a:t>ample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40" b="1">
                <a:latin typeface="Cambria"/>
                <a:cs typeface="Cambria"/>
              </a:rPr>
              <a:t>10.12</a:t>
            </a:r>
            <a:r>
              <a:rPr dirty="0" sz="1000" b="1">
                <a:latin typeface="Cambria"/>
                <a:cs typeface="Cambria"/>
              </a:rPr>
              <a:t>    </a:t>
            </a:r>
            <a:r>
              <a:rPr dirty="0" sz="1000" spc="-110" b="1">
                <a:latin typeface="Cambria"/>
                <a:cs typeface="Cambria"/>
              </a:rPr>
              <a:t> </a:t>
            </a:r>
            <a:r>
              <a:rPr dirty="0" sz="1000" spc="5" b="1">
                <a:latin typeface="Cambria"/>
                <a:cs typeface="Cambria"/>
              </a:rPr>
              <a:t>W</a:t>
            </a:r>
            <a:r>
              <a:rPr dirty="0" sz="1000" spc="-45" b="1">
                <a:latin typeface="Cambria"/>
                <a:cs typeface="Cambria"/>
              </a:rPr>
              <a:t>a</a:t>
            </a:r>
            <a:r>
              <a:rPr dirty="0" sz="1000" spc="-20" b="1">
                <a:latin typeface="Cambria"/>
                <a:cs typeface="Cambria"/>
              </a:rPr>
              <a:t>ld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t</a:t>
            </a:r>
            <a:r>
              <a:rPr dirty="0" sz="1000" spc="-30" b="1">
                <a:latin typeface="Cambria"/>
                <a:cs typeface="Cambria"/>
              </a:rPr>
              <a:t>e</a:t>
            </a:r>
            <a:r>
              <a:rPr dirty="0" sz="1000" spc="-35" b="1">
                <a:latin typeface="Cambria"/>
                <a:cs typeface="Cambria"/>
              </a:rPr>
              <a:t>s</a:t>
            </a:r>
            <a:r>
              <a:rPr dirty="0" sz="1000" spc="-20" b="1">
                <a:latin typeface="Cambria"/>
                <a:cs typeface="Cambria"/>
              </a:rPr>
              <a:t>t</a:t>
            </a:r>
            <a:r>
              <a:rPr dirty="0" sz="1000" spc="-50" b="1">
                <a:latin typeface="Cambria"/>
                <a:cs typeface="Cambria"/>
              </a:rPr>
              <a:t>s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5" b="1">
                <a:latin typeface="Cambria"/>
                <a:cs typeface="Cambria"/>
              </a:rPr>
              <a:t>f</a:t>
            </a:r>
            <a:r>
              <a:rPr dirty="0" sz="1000" spc="-35" b="1">
                <a:latin typeface="Cambria"/>
                <a:cs typeface="Cambria"/>
              </a:rPr>
              <a:t>or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15" b="1">
                <a:latin typeface="Cambria"/>
                <a:cs typeface="Cambria"/>
              </a:rPr>
              <a:t>s</a:t>
            </a:r>
            <a:r>
              <a:rPr dirty="0" sz="1000" spc="15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cap="small" sz="1000" spc="-30" b="1">
                <a:latin typeface="Cambria"/>
                <a:cs typeface="Cambria"/>
              </a:rPr>
              <a:t>v</a:t>
            </a:r>
            <a:r>
              <a:rPr dirty="0" sz="1000" spc="-50" b="1">
                <a:latin typeface="Cambria"/>
                <a:cs typeface="Cambria"/>
              </a:rPr>
              <a:t>s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25" b="1">
                <a:latin typeface="Cambria"/>
                <a:cs typeface="Cambria"/>
              </a:rPr>
              <a:t>s</a:t>
            </a:r>
            <a:r>
              <a:rPr dirty="0" sz="1000" spc="114" b="1">
                <a:latin typeface="Cambria"/>
                <a:cs typeface="Cambria"/>
              </a:rPr>
              <a:t>ar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10" b="1">
                <a:latin typeface="Courier New"/>
                <a:cs typeface="Courier New"/>
              </a:rPr>
              <a:t>RiceFarm</a:t>
            </a:r>
            <a:r>
              <a:rPr dirty="0" sz="1000" spc="-5" b="1">
                <a:latin typeface="Courier New"/>
                <a:cs typeface="Courier New"/>
              </a:rPr>
              <a:t>s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5" b="1">
                <a:latin typeface="Cambria"/>
                <a:cs typeface="Cambria"/>
              </a:rPr>
              <a:t>d</a:t>
            </a:r>
            <a:r>
              <a:rPr dirty="0" sz="1000" spc="-45" b="1">
                <a:latin typeface="Cambria"/>
                <a:cs typeface="Cambria"/>
              </a:rPr>
              <a:t>a</a:t>
            </a:r>
            <a:r>
              <a:rPr dirty="0" sz="1000" spc="-20" b="1">
                <a:latin typeface="Cambria"/>
                <a:cs typeface="Cambria"/>
              </a:rPr>
              <a:t>t</a:t>
            </a:r>
            <a:r>
              <a:rPr dirty="0" sz="1000" spc="-35" b="1">
                <a:latin typeface="Cambria"/>
                <a:cs typeface="Cambria"/>
              </a:rPr>
              <a:t>a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45" b="1">
                <a:latin typeface="Cambria"/>
                <a:cs typeface="Cambria"/>
              </a:rPr>
              <a:t>s</a:t>
            </a:r>
            <a:r>
              <a:rPr dirty="0" sz="1000" spc="-55" b="1">
                <a:latin typeface="Cambria"/>
                <a:cs typeface="Cambria"/>
              </a:rPr>
              <a:t>e</a:t>
            </a:r>
            <a:r>
              <a:rPr dirty="0" sz="1000" spc="-10" b="1">
                <a:latin typeface="Cambria"/>
                <a:cs typeface="Cambria"/>
              </a:rPr>
              <a:t>t</a:t>
            </a:r>
            <a:endParaRPr sz="1000">
              <a:latin typeface="Cambria"/>
              <a:cs typeface="Cambria"/>
            </a:endParaRPr>
          </a:p>
          <a:p>
            <a:pPr algn="just" marL="12700" marR="5080">
              <a:lnSpc>
                <a:spcPts val="1200"/>
              </a:lnSpc>
              <a:spcBef>
                <a:spcPts val="35"/>
              </a:spcBef>
            </a:pP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ollo</a:t>
            </a:r>
            <a:r>
              <a:rPr dirty="0" sz="1000" spc="-7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ull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15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5" b="1">
                <a:latin typeface="Cambria"/>
                <a:cs typeface="Cambria"/>
              </a:rPr>
              <a:t>e</a:t>
            </a:r>
            <a:r>
              <a:rPr dirty="0" sz="1000" spc="30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ss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25">
                <a:latin typeface="Palatino Linotype"/>
                <a:cs typeface="Palatino Linotype"/>
              </a:rPr>
              <a:t>si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li</a:t>
            </a:r>
            <a:r>
              <a:rPr dirty="0" sz="1000">
                <a:latin typeface="Palatino Linotype"/>
                <a:cs typeface="Palatino Linotype"/>
              </a:rPr>
              <a:t>f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eneral</a:t>
            </a:r>
            <a:r>
              <a:rPr dirty="0" sz="1000" spc="-5">
                <a:latin typeface="Palatino Linotype"/>
                <a:cs typeface="Palatino Linotype"/>
              </a:rPr>
              <a:t>-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-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iﬁc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hion.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spm</a:t>
            </a:r>
            <a:r>
              <a:rPr dirty="0" sz="1000" spc="-5">
                <a:latin typeface="Courier New"/>
                <a:cs typeface="Courier New"/>
              </a:rPr>
              <a:t>l</a:t>
            </a:r>
            <a:r>
              <a:rPr dirty="0" sz="1000" spc="-375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igh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st-l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xi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lih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llo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0">
                <a:latin typeface="Palatino Linotype"/>
                <a:cs typeface="Palatino Linotype"/>
              </a:rPr>
              <a:t>(in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none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sprem</a:t>
            </a:r>
            <a:r>
              <a:rPr dirty="0" sz="1000" spc="-5">
                <a:latin typeface="Courier New"/>
                <a:cs typeface="Courier New"/>
              </a:rPr>
              <a:t>l</a:t>
            </a:r>
            <a:r>
              <a:rPr dirty="0" sz="1000" spc="-34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ally).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plm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mode</a:t>
            </a:r>
            <a:r>
              <a:rPr dirty="0" sz="1000" spc="-5">
                <a:latin typeface="Courier New"/>
                <a:cs typeface="Courier New"/>
              </a:rPr>
              <a:t>l</a:t>
            </a:r>
            <a:r>
              <a:rPr dirty="0" sz="1000" spc="120">
                <a:latin typeface="Cambria"/>
                <a:cs typeface="Cambria"/>
              </a:rPr>
              <a:t>=</a:t>
            </a:r>
            <a:r>
              <a:rPr dirty="0" sz="1000" spc="-10">
                <a:latin typeface="Courier New"/>
                <a:cs typeface="Courier New"/>
              </a:rPr>
              <a:t>’random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320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spatial.error</a:t>
            </a:r>
            <a:r>
              <a:rPr dirty="0" sz="1000" spc="120">
                <a:latin typeface="Cambria"/>
                <a:cs typeface="Cambria"/>
              </a:rPr>
              <a:t>=</a:t>
            </a:r>
            <a:r>
              <a:rPr dirty="0" sz="1000" spc="-10">
                <a:latin typeface="Courier New"/>
                <a:cs typeface="Courier New"/>
              </a:rPr>
              <a:t>’b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320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“</a:t>
            </a:r>
            <a:r>
              <a:rPr dirty="0" sz="1000" spc="-70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60">
                <a:latin typeface="Palatino Linotype"/>
                <a:cs typeface="Palatino Linotype"/>
              </a:rPr>
              <a:t>i,”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5" b="1">
                <a:latin typeface="Cambria"/>
                <a:cs typeface="Cambria"/>
              </a:rPr>
              <a:t>e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’kkp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would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70" b="1">
                <a:latin typeface="Cambria"/>
                <a:cs typeface="Cambria"/>
              </a:rPr>
              <a:t>r</a:t>
            </a:r>
            <a:r>
              <a:rPr dirty="0" sz="1000" spc="75" b="1">
                <a:latin typeface="Cambria"/>
                <a:cs typeface="Cambria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).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581479" y="6467335"/>
            <a:ext cx="4985385" cy="1558290"/>
          </a:xfrm>
          <a:custGeom>
            <a:avLst/>
            <a:gdLst/>
            <a:ahLst/>
            <a:cxnLst/>
            <a:rect l="l" t="t" r="r" b="b"/>
            <a:pathLst>
              <a:path w="4985385" h="1558290">
                <a:moveTo>
                  <a:pt x="4985182" y="1417091"/>
                </a:moveTo>
                <a:lnTo>
                  <a:pt x="0" y="1417091"/>
                </a:lnTo>
                <a:lnTo>
                  <a:pt x="0" y="1557794"/>
                </a:lnTo>
                <a:lnTo>
                  <a:pt x="4985182" y="1557794"/>
                </a:lnTo>
                <a:lnTo>
                  <a:pt x="4985182" y="1417091"/>
                </a:lnTo>
                <a:close/>
              </a:path>
              <a:path w="4985385" h="1558290">
                <a:moveTo>
                  <a:pt x="4985182" y="1275359"/>
                </a:moveTo>
                <a:lnTo>
                  <a:pt x="0" y="1275359"/>
                </a:lnTo>
                <a:lnTo>
                  <a:pt x="0" y="1416062"/>
                </a:lnTo>
                <a:lnTo>
                  <a:pt x="4985182" y="1416062"/>
                </a:lnTo>
                <a:lnTo>
                  <a:pt x="4985182" y="1275359"/>
                </a:lnTo>
                <a:close/>
              </a:path>
              <a:path w="4985385" h="1558290">
                <a:moveTo>
                  <a:pt x="4985182" y="1133741"/>
                </a:moveTo>
                <a:lnTo>
                  <a:pt x="0" y="1133741"/>
                </a:lnTo>
                <a:lnTo>
                  <a:pt x="0" y="1274445"/>
                </a:lnTo>
                <a:lnTo>
                  <a:pt x="4985182" y="1274445"/>
                </a:lnTo>
                <a:lnTo>
                  <a:pt x="4985182" y="1133741"/>
                </a:lnTo>
                <a:close/>
              </a:path>
              <a:path w="4985385" h="1558290">
                <a:moveTo>
                  <a:pt x="4985182" y="992009"/>
                </a:moveTo>
                <a:lnTo>
                  <a:pt x="0" y="992009"/>
                </a:lnTo>
                <a:lnTo>
                  <a:pt x="0" y="1132713"/>
                </a:lnTo>
                <a:lnTo>
                  <a:pt x="4985182" y="1132713"/>
                </a:lnTo>
                <a:lnTo>
                  <a:pt x="4985182" y="992009"/>
                </a:lnTo>
                <a:close/>
              </a:path>
              <a:path w="4985385" h="1558290">
                <a:moveTo>
                  <a:pt x="4985182" y="850277"/>
                </a:moveTo>
                <a:lnTo>
                  <a:pt x="0" y="850277"/>
                </a:lnTo>
                <a:lnTo>
                  <a:pt x="0" y="990981"/>
                </a:lnTo>
                <a:lnTo>
                  <a:pt x="4985182" y="990981"/>
                </a:lnTo>
                <a:lnTo>
                  <a:pt x="4985182" y="850277"/>
                </a:lnTo>
                <a:close/>
              </a:path>
              <a:path w="4985385" h="1558290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1558290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1558290">
                <a:moveTo>
                  <a:pt x="4985182" y="425196"/>
                </a:moveTo>
                <a:lnTo>
                  <a:pt x="0" y="425196"/>
                </a:lnTo>
                <a:lnTo>
                  <a:pt x="0" y="565899"/>
                </a:lnTo>
                <a:lnTo>
                  <a:pt x="4985182" y="565899"/>
                </a:lnTo>
                <a:lnTo>
                  <a:pt x="4985182" y="425196"/>
                </a:lnTo>
                <a:close/>
              </a:path>
              <a:path w="4985385" h="1558290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1558290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155829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606854" y="6428930"/>
            <a:ext cx="4567555" cy="15843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53795" marR="368935" indent="-1154430">
              <a:lnSpc>
                <a:spcPct val="116199"/>
              </a:lnSpc>
              <a:spcBef>
                <a:spcPts val="100"/>
              </a:spcBef>
            </a:pPr>
            <a:r>
              <a:rPr dirty="0" sz="800">
                <a:latin typeface="Courier New"/>
                <a:cs typeface="Courier New"/>
              </a:rPr>
              <a:t>saremremod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spml(riceprod,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listw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ricelw,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TRUE,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"random",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spatial.error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"b")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summary(saremremod)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ML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with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spatial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random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effects,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spatial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correlation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Call:</a:t>
            </a:r>
            <a:endParaRPr sz="800">
              <a:latin typeface="Courier New"/>
              <a:cs typeface="Courier New"/>
            </a:endParaRPr>
          </a:p>
          <a:p>
            <a:pPr marL="242570" marR="5080" indent="-243204">
              <a:lnSpc>
                <a:spcPct val="116300"/>
              </a:lnSpc>
            </a:pPr>
            <a:r>
              <a:rPr dirty="0" sz="800" spc="-10">
                <a:latin typeface="Courier New"/>
                <a:cs typeface="Courier New"/>
              </a:rPr>
              <a:t>spreml(formula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formula,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listw2mat(listw), </a:t>
            </a:r>
            <a:r>
              <a:rPr dirty="0" sz="800">
                <a:latin typeface="Courier New"/>
                <a:cs typeface="Courier New"/>
              </a:rPr>
              <a:t>w2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listw2mat(listw2),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errors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errors,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cl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cl)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Residuals:</a:t>
            </a:r>
            <a:endParaRPr sz="800">
              <a:latin typeface="Courier New"/>
              <a:cs typeface="Courier New"/>
            </a:endParaRPr>
          </a:p>
          <a:p>
            <a:pPr marL="181610">
              <a:lnSpc>
                <a:spcPct val="100000"/>
              </a:lnSpc>
              <a:spcBef>
                <a:spcPts val="155"/>
              </a:spcBef>
              <a:tabLst>
                <a:tab pos="1639570" algn="l"/>
              </a:tabLst>
            </a:pPr>
            <a:r>
              <a:rPr dirty="0" sz="800">
                <a:latin typeface="Courier New"/>
                <a:cs typeface="Courier New"/>
              </a:rPr>
              <a:t>Min.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Qu.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Median</a:t>
            </a:r>
            <a:r>
              <a:rPr dirty="0" sz="800">
                <a:latin typeface="Courier New"/>
                <a:cs typeface="Courier New"/>
              </a:rPr>
              <a:t>	Mean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3rd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Qu.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581479" y="8026151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667546" y="7846019"/>
            <a:ext cx="2806700" cy="30924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254"/>
              </a:spcBef>
            </a:pPr>
            <a:r>
              <a:rPr dirty="0" sz="800" spc="-20">
                <a:latin typeface="Courier New"/>
                <a:cs typeface="Courier New"/>
              </a:rPr>
              <a:t>Max.</a:t>
            </a:r>
            <a:endParaRPr sz="800">
              <a:latin typeface="Courier New"/>
              <a:cs typeface="Courier New"/>
            </a:endParaRPr>
          </a:p>
          <a:p>
            <a:pPr algn="r" marR="5080">
              <a:lnSpc>
                <a:spcPct val="100000"/>
              </a:lnSpc>
              <a:spcBef>
                <a:spcPts val="155"/>
              </a:spcBef>
              <a:tabLst>
                <a:tab pos="2004060" algn="l"/>
                <a:tab pos="2489835" algn="l"/>
              </a:tabLst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1.154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0.321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0.076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-0.090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0.149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1.351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581479" y="8167885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67529" y="919225"/>
            <a:ext cx="4985385" cy="289560"/>
          </a:xfrm>
          <a:custGeom>
            <a:avLst/>
            <a:gdLst/>
            <a:ahLst/>
            <a:cxnLst/>
            <a:rect l="l" t="t" r="r" b="b"/>
            <a:pathLst>
              <a:path w="4985385" h="289559">
                <a:moveTo>
                  <a:pt x="4985182" y="0"/>
                </a:moveTo>
                <a:lnTo>
                  <a:pt x="0" y="0"/>
                </a:lnTo>
                <a:lnTo>
                  <a:pt x="0" y="136804"/>
                </a:lnTo>
                <a:lnTo>
                  <a:pt x="0" y="140703"/>
                </a:lnTo>
                <a:lnTo>
                  <a:pt x="0" y="289052"/>
                </a:lnTo>
                <a:lnTo>
                  <a:pt x="4985182" y="289052"/>
                </a:lnTo>
                <a:lnTo>
                  <a:pt x="4985182" y="140703"/>
                </a:lnTo>
                <a:lnTo>
                  <a:pt x="4985182" y="136804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271364" y="607782"/>
            <a:ext cx="2763520" cy="5829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276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00">
              <a:latin typeface="Calibri"/>
              <a:cs typeface="Calibri"/>
            </a:endParaRPr>
          </a:p>
          <a:p>
            <a:pPr marL="321310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variance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parameters:</a:t>
            </a:r>
            <a:endParaRPr sz="800">
              <a:latin typeface="Courier New"/>
              <a:cs typeface="Courier New"/>
            </a:endParaRPr>
          </a:p>
          <a:p>
            <a:pPr marL="563880">
              <a:lnSpc>
                <a:spcPct val="100000"/>
              </a:lnSpc>
              <a:spcBef>
                <a:spcPts val="165"/>
              </a:spcBef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67529" y="1204391"/>
            <a:ext cx="4985385" cy="3687445"/>
          </a:xfrm>
          <a:custGeom>
            <a:avLst/>
            <a:gdLst/>
            <a:ahLst/>
            <a:cxnLst/>
            <a:rect l="l" t="t" r="r" b="b"/>
            <a:pathLst>
              <a:path w="4985385" h="3687445">
                <a:moveTo>
                  <a:pt x="4985182" y="3546271"/>
                </a:moveTo>
                <a:lnTo>
                  <a:pt x="0" y="3546271"/>
                </a:lnTo>
                <a:lnTo>
                  <a:pt x="0" y="3686975"/>
                </a:lnTo>
                <a:lnTo>
                  <a:pt x="4985182" y="3686975"/>
                </a:lnTo>
                <a:lnTo>
                  <a:pt x="4985182" y="3546271"/>
                </a:lnTo>
                <a:close/>
              </a:path>
              <a:path w="4985385" h="3687445">
                <a:moveTo>
                  <a:pt x="4985182" y="3404539"/>
                </a:moveTo>
                <a:lnTo>
                  <a:pt x="0" y="3404539"/>
                </a:lnTo>
                <a:lnTo>
                  <a:pt x="0" y="3545243"/>
                </a:lnTo>
                <a:lnTo>
                  <a:pt x="4985182" y="3545243"/>
                </a:lnTo>
                <a:lnTo>
                  <a:pt x="4985182" y="3404539"/>
                </a:lnTo>
                <a:close/>
              </a:path>
              <a:path w="4985385" h="3687445">
                <a:moveTo>
                  <a:pt x="4985182" y="3262807"/>
                </a:moveTo>
                <a:lnTo>
                  <a:pt x="0" y="3262807"/>
                </a:lnTo>
                <a:lnTo>
                  <a:pt x="0" y="3403511"/>
                </a:lnTo>
                <a:lnTo>
                  <a:pt x="4985182" y="3403511"/>
                </a:lnTo>
                <a:lnTo>
                  <a:pt x="4985182" y="3262807"/>
                </a:lnTo>
                <a:close/>
              </a:path>
              <a:path w="4985385" h="3687445">
                <a:moveTo>
                  <a:pt x="4985182" y="3121075"/>
                </a:moveTo>
                <a:lnTo>
                  <a:pt x="0" y="3121075"/>
                </a:lnTo>
                <a:lnTo>
                  <a:pt x="0" y="3261779"/>
                </a:lnTo>
                <a:lnTo>
                  <a:pt x="4985182" y="3261779"/>
                </a:lnTo>
                <a:lnTo>
                  <a:pt x="4985182" y="3121075"/>
                </a:lnTo>
                <a:close/>
              </a:path>
              <a:path w="4985385" h="3687445">
                <a:moveTo>
                  <a:pt x="4985182" y="2979343"/>
                </a:moveTo>
                <a:lnTo>
                  <a:pt x="0" y="2979343"/>
                </a:lnTo>
                <a:lnTo>
                  <a:pt x="0" y="3120047"/>
                </a:lnTo>
                <a:lnTo>
                  <a:pt x="4985182" y="3120047"/>
                </a:lnTo>
                <a:lnTo>
                  <a:pt x="4985182" y="2979343"/>
                </a:lnTo>
                <a:close/>
              </a:path>
              <a:path w="4985385" h="3687445">
                <a:moveTo>
                  <a:pt x="4985182" y="2837726"/>
                </a:moveTo>
                <a:lnTo>
                  <a:pt x="0" y="2837726"/>
                </a:lnTo>
                <a:lnTo>
                  <a:pt x="0" y="2978429"/>
                </a:lnTo>
                <a:lnTo>
                  <a:pt x="4985182" y="2978429"/>
                </a:lnTo>
                <a:lnTo>
                  <a:pt x="4985182" y="2837726"/>
                </a:lnTo>
                <a:close/>
              </a:path>
              <a:path w="4985385" h="3687445">
                <a:moveTo>
                  <a:pt x="4985182" y="2695994"/>
                </a:moveTo>
                <a:lnTo>
                  <a:pt x="0" y="2695994"/>
                </a:lnTo>
                <a:lnTo>
                  <a:pt x="0" y="2836697"/>
                </a:lnTo>
                <a:lnTo>
                  <a:pt x="4985182" y="2836697"/>
                </a:lnTo>
                <a:lnTo>
                  <a:pt x="4985182" y="2695994"/>
                </a:lnTo>
                <a:close/>
              </a:path>
              <a:path w="4985385" h="3687445">
                <a:moveTo>
                  <a:pt x="4985182" y="2554262"/>
                </a:moveTo>
                <a:lnTo>
                  <a:pt x="0" y="2554262"/>
                </a:lnTo>
                <a:lnTo>
                  <a:pt x="0" y="2694965"/>
                </a:lnTo>
                <a:lnTo>
                  <a:pt x="4985182" y="2694965"/>
                </a:lnTo>
                <a:lnTo>
                  <a:pt x="4985182" y="2554262"/>
                </a:lnTo>
                <a:close/>
              </a:path>
              <a:path w="4985385" h="3687445">
                <a:moveTo>
                  <a:pt x="4985182" y="2412530"/>
                </a:moveTo>
                <a:lnTo>
                  <a:pt x="0" y="2412530"/>
                </a:lnTo>
                <a:lnTo>
                  <a:pt x="0" y="2553233"/>
                </a:lnTo>
                <a:lnTo>
                  <a:pt x="4985182" y="2553233"/>
                </a:lnTo>
                <a:lnTo>
                  <a:pt x="4985182" y="2412530"/>
                </a:lnTo>
                <a:close/>
              </a:path>
              <a:path w="4985385" h="3687445">
                <a:moveTo>
                  <a:pt x="4985182" y="2270798"/>
                </a:moveTo>
                <a:lnTo>
                  <a:pt x="0" y="2270798"/>
                </a:lnTo>
                <a:lnTo>
                  <a:pt x="0" y="2411501"/>
                </a:lnTo>
                <a:lnTo>
                  <a:pt x="4985182" y="2411501"/>
                </a:lnTo>
                <a:lnTo>
                  <a:pt x="4985182" y="2270798"/>
                </a:lnTo>
                <a:close/>
              </a:path>
              <a:path w="4985385" h="3687445">
                <a:moveTo>
                  <a:pt x="4985182" y="2129180"/>
                </a:moveTo>
                <a:lnTo>
                  <a:pt x="0" y="2129180"/>
                </a:lnTo>
                <a:lnTo>
                  <a:pt x="0" y="2269883"/>
                </a:lnTo>
                <a:lnTo>
                  <a:pt x="4985182" y="2269883"/>
                </a:lnTo>
                <a:lnTo>
                  <a:pt x="4985182" y="2129180"/>
                </a:lnTo>
                <a:close/>
              </a:path>
              <a:path w="4985385" h="3687445">
                <a:moveTo>
                  <a:pt x="4985182" y="1987448"/>
                </a:moveTo>
                <a:lnTo>
                  <a:pt x="0" y="1987448"/>
                </a:lnTo>
                <a:lnTo>
                  <a:pt x="0" y="2128151"/>
                </a:lnTo>
                <a:lnTo>
                  <a:pt x="4985182" y="2128151"/>
                </a:lnTo>
                <a:lnTo>
                  <a:pt x="4985182" y="1987448"/>
                </a:lnTo>
                <a:close/>
              </a:path>
              <a:path w="4985385" h="3687445">
                <a:moveTo>
                  <a:pt x="4985182" y="1845729"/>
                </a:moveTo>
                <a:lnTo>
                  <a:pt x="0" y="1845729"/>
                </a:lnTo>
                <a:lnTo>
                  <a:pt x="0" y="1986432"/>
                </a:lnTo>
                <a:lnTo>
                  <a:pt x="4985182" y="1986432"/>
                </a:lnTo>
                <a:lnTo>
                  <a:pt x="4985182" y="1845729"/>
                </a:lnTo>
                <a:close/>
              </a:path>
              <a:path w="4985385" h="3687445">
                <a:moveTo>
                  <a:pt x="4985182" y="1703984"/>
                </a:moveTo>
                <a:lnTo>
                  <a:pt x="0" y="1703984"/>
                </a:lnTo>
                <a:lnTo>
                  <a:pt x="0" y="1844687"/>
                </a:lnTo>
                <a:lnTo>
                  <a:pt x="4985182" y="1844687"/>
                </a:lnTo>
                <a:lnTo>
                  <a:pt x="4985182" y="1703984"/>
                </a:lnTo>
                <a:close/>
              </a:path>
              <a:path w="4985385" h="3687445">
                <a:moveTo>
                  <a:pt x="4985182" y="1562252"/>
                </a:moveTo>
                <a:lnTo>
                  <a:pt x="0" y="1562252"/>
                </a:lnTo>
                <a:lnTo>
                  <a:pt x="0" y="1702955"/>
                </a:lnTo>
                <a:lnTo>
                  <a:pt x="4985182" y="1702955"/>
                </a:lnTo>
                <a:lnTo>
                  <a:pt x="4985182" y="1562252"/>
                </a:lnTo>
                <a:close/>
              </a:path>
              <a:path w="4985385" h="3687445">
                <a:moveTo>
                  <a:pt x="4985182" y="1420634"/>
                </a:moveTo>
                <a:lnTo>
                  <a:pt x="0" y="1420634"/>
                </a:lnTo>
                <a:lnTo>
                  <a:pt x="0" y="1561338"/>
                </a:lnTo>
                <a:lnTo>
                  <a:pt x="4985182" y="1561338"/>
                </a:lnTo>
                <a:lnTo>
                  <a:pt x="4985182" y="1420634"/>
                </a:lnTo>
                <a:close/>
              </a:path>
              <a:path w="4985385" h="3687445">
                <a:moveTo>
                  <a:pt x="4985182" y="993724"/>
                </a:moveTo>
                <a:lnTo>
                  <a:pt x="0" y="993724"/>
                </a:lnTo>
                <a:lnTo>
                  <a:pt x="0" y="1130554"/>
                </a:lnTo>
                <a:lnTo>
                  <a:pt x="0" y="1134427"/>
                </a:lnTo>
                <a:lnTo>
                  <a:pt x="0" y="1278902"/>
                </a:lnTo>
                <a:lnTo>
                  <a:pt x="0" y="1282788"/>
                </a:lnTo>
                <a:lnTo>
                  <a:pt x="0" y="1419606"/>
                </a:lnTo>
                <a:lnTo>
                  <a:pt x="4985182" y="1419606"/>
                </a:lnTo>
                <a:lnTo>
                  <a:pt x="4985182" y="1282788"/>
                </a:lnTo>
                <a:lnTo>
                  <a:pt x="4985182" y="1278902"/>
                </a:lnTo>
                <a:lnTo>
                  <a:pt x="4985182" y="1134427"/>
                </a:lnTo>
                <a:lnTo>
                  <a:pt x="4985182" y="1130554"/>
                </a:lnTo>
                <a:lnTo>
                  <a:pt x="4985182" y="993724"/>
                </a:lnTo>
                <a:close/>
              </a:path>
              <a:path w="4985385" h="3687445">
                <a:moveTo>
                  <a:pt x="4985182" y="851992"/>
                </a:moveTo>
                <a:lnTo>
                  <a:pt x="0" y="851992"/>
                </a:lnTo>
                <a:lnTo>
                  <a:pt x="0" y="992695"/>
                </a:lnTo>
                <a:lnTo>
                  <a:pt x="4985182" y="992695"/>
                </a:lnTo>
                <a:lnTo>
                  <a:pt x="4985182" y="851992"/>
                </a:lnTo>
                <a:close/>
              </a:path>
              <a:path w="4985385" h="3687445">
                <a:moveTo>
                  <a:pt x="4985182" y="425094"/>
                </a:moveTo>
                <a:lnTo>
                  <a:pt x="0" y="425094"/>
                </a:lnTo>
                <a:lnTo>
                  <a:pt x="0" y="561911"/>
                </a:lnTo>
                <a:lnTo>
                  <a:pt x="0" y="565797"/>
                </a:lnTo>
                <a:lnTo>
                  <a:pt x="0" y="710260"/>
                </a:lnTo>
                <a:lnTo>
                  <a:pt x="0" y="714146"/>
                </a:lnTo>
                <a:lnTo>
                  <a:pt x="0" y="850963"/>
                </a:lnTo>
                <a:lnTo>
                  <a:pt x="4985182" y="850963"/>
                </a:lnTo>
                <a:lnTo>
                  <a:pt x="4985182" y="714146"/>
                </a:lnTo>
                <a:lnTo>
                  <a:pt x="4985182" y="710260"/>
                </a:lnTo>
                <a:lnTo>
                  <a:pt x="4985182" y="565797"/>
                </a:lnTo>
                <a:lnTo>
                  <a:pt x="4985182" y="561911"/>
                </a:lnTo>
                <a:lnTo>
                  <a:pt x="4985182" y="425094"/>
                </a:lnTo>
                <a:close/>
              </a:path>
              <a:path w="4985385" h="3687445">
                <a:moveTo>
                  <a:pt x="4985182" y="283362"/>
                </a:moveTo>
                <a:lnTo>
                  <a:pt x="0" y="283362"/>
                </a:lnTo>
                <a:lnTo>
                  <a:pt x="0" y="424065"/>
                </a:lnTo>
                <a:lnTo>
                  <a:pt x="4985182" y="424065"/>
                </a:lnTo>
                <a:lnTo>
                  <a:pt x="4985182" y="283362"/>
                </a:lnTo>
                <a:close/>
              </a:path>
              <a:path w="4985385" h="3687445">
                <a:moveTo>
                  <a:pt x="4985182" y="141744"/>
                </a:moveTo>
                <a:lnTo>
                  <a:pt x="0" y="141744"/>
                </a:lnTo>
                <a:lnTo>
                  <a:pt x="0" y="282448"/>
                </a:lnTo>
                <a:lnTo>
                  <a:pt x="4985182" y="282448"/>
                </a:lnTo>
                <a:lnTo>
                  <a:pt x="4985182" y="141744"/>
                </a:lnTo>
                <a:close/>
              </a:path>
              <a:path w="4985385" h="368744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6" name="object 6" descr=""/>
          <p:cNvGraphicFramePr>
            <a:graphicFrameLocks noGrp="1"/>
          </p:cNvGraphicFramePr>
          <p:nvPr/>
        </p:nvGraphicFramePr>
        <p:xfrm>
          <a:off x="564285" y="1222842"/>
          <a:ext cx="3669664" cy="36652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01625"/>
                <a:gridCol w="822960"/>
                <a:gridCol w="577214"/>
                <a:gridCol w="728980"/>
                <a:gridCol w="465455"/>
                <a:gridCol w="773429"/>
              </a:tblGrid>
              <a:tr h="121920">
                <a:tc>
                  <a:txBody>
                    <a:bodyPr/>
                    <a:lstStyle/>
                    <a:p>
                      <a:pPr marL="27940">
                        <a:lnSpc>
                          <a:spcPts val="77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phi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 marR="5778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0.2967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0.0568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29845">
                        <a:lnSpc>
                          <a:spcPts val="77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5.23</a:t>
                      </a:r>
                      <a:r>
                        <a:rPr dirty="0" sz="800" spc="20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1.7e-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07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21920">
                <a:tc>
                  <a:txBody>
                    <a:bodyPr/>
                    <a:lstStyle/>
                    <a:p>
                      <a:pPr marL="27940">
                        <a:lnSpc>
                          <a:spcPts val="86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rho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 marR="57785">
                        <a:lnSpc>
                          <a:spcPts val="86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0.6281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ts val="86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0.0790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29845">
                        <a:lnSpc>
                          <a:spcPts val="86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7.96</a:t>
                      </a:r>
                      <a:r>
                        <a:rPr dirty="0" sz="800" spc="20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1.8e-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15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014094">
                <a:tc grid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  <a:p>
                      <a:pPr marL="453390" marR="948055" indent="-425450">
                        <a:lnSpc>
                          <a:spcPct val="11710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Spatial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autoregressive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coefficient: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Estimate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Std.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Error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t-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value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Pr(&gt;|t|)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7940">
                        <a:lnSpc>
                          <a:spcPct val="100000"/>
                        </a:lnSpc>
                        <a:spcBef>
                          <a:spcPts val="165"/>
                        </a:spcBef>
                        <a:tabLst>
                          <a:tab pos="1242695" algn="l"/>
                          <a:tab pos="1789430" algn="l"/>
                          <a:tab pos="2397125" algn="l"/>
                        </a:tabLst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lambda</a:t>
                      </a:r>
                      <a:r>
                        <a:rPr dirty="0" sz="800" spc="18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-0.0134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0.1755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0.08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0.94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27940">
                        <a:lnSpc>
                          <a:spcPct val="10000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Coefficients: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112141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Estimate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Std.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Error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t-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value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Pr(&gt;|t|)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381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41605">
                <a:tc gridSpan="2">
                  <a:txBody>
                    <a:bodyPr/>
                    <a:lstStyle/>
                    <a:p>
                      <a:pPr marL="27940" marR="577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(Intercept)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286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5.9684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0.1957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30.50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2">
                  <a:txBody>
                    <a:bodyPr/>
                    <a:lstStyle/>
                    <a:p>
                      <a:pPr marL="27940" marR="577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log(seed)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286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0.1531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0.0235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6.51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7.6e-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11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2">
                  <a:txBody>
                    <a:bodyPr/>
                    <a:lstStyle/>
                    <a:p>
                      <a:pPr marL="27940" marR="577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log(totlabor)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22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0.2492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0.0271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9.19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2">
                  <a:txBody>
                    <a:bodyPr/>
                    <a:lstStyle/>
                    <a:p>
                      <a:pPr marL="27940" marR="577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log(size)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286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0.5784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0.0274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21.08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2">
                  <a:txBody>
                    <a:bodyPr/>
                    <a:lstStyle/>
                    <a:p>
                      <a:pPr marL="27940" marR="577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regionlangan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22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-0.0926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0.1051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0.88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0.378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2">
                  <a:txBody>
                    <a:bodyPr/>
                    <a:lstStyle/>
                    <a:p>
                      <a:pPr marL="27940" marR="577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regiongunungwangi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22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-0.1567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0.0969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1.62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0.106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2">
                  <a:txBody>
                    <a:bodyPr/>
                    <a:lstStyle/>
                    <a:p>
                      <a:pPr marL="27940" marR="577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regionmalausma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22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-0.1572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0.0995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1.58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0.114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2">
                  <a:txBody>
                    <a:bodyPr/>
                    <a:lstStyle/>
                    <a:p>
                      <a:pPr marL="27940" marR="577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regionsukaambit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22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-0.0243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0.1078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0.23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0.822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2">
                  <a:txBody>
                    <a:bodyPr/>
                    <a:lstStyle/>
                    <a:p>
                      <a:pPr marL="27940" marR="577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regionciwangi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22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-0.0267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0.0973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0.27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0.784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2">
                  <a:txBody>
                    <a:bodyPr/>
                    <a:lstStyle/>
                    <a:p>
                      <a:pPr marL="27940" marR="577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time2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286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-0.0612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0.0813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0.75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0.452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2">
                  <a:txBody>
                    <a:bodyPr/>
                    <a:lstStyle/>
                    <a:p>
                      <a:pPr marL="27940" marR="577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time3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286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-0.1911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0.0813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2.35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224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0.019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2">
                  <a:txBody>
                    <a:bodyPr/>
                    <a:lstStyle/>
                    <a:p>
                      <a:pPr marL="27940" marR="577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time4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286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-0.3650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0.0813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4.49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7.1e-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2">
                  <a:txBody>
                    <a:bodyPr/>
                    <a:lstStyle/>
                    <a:p>
                      <a:pPr marL="27940" marR="577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time5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286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0.1626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0.0813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62230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2.00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8161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0.045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566420">
                <a:tc gridSpan="2">
                  <a:txBody>
                    <a:bodyPr/>
                    <a:lstStyle/>
                    <a:p>
                      <a:pPr marL="27940" marR="577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time6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7940" marR="5778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7940" marR="5778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794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'***'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'**'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gridSpan="3">
                  <a:txBody>
                    <a:bodyPr/>
                    <a:lstStyle/>
                    <a:p>
                      <a:pPr marL="182245" marR="3175">
                        <a:lnSpc>
                          <a:spcPts val="925"/>
                        </a:lnSpc>
                        <a:tabLst>
                          <a:tab pos="850265" algn="l"/>
                          <a:tab pos="1457325" algn="l"/>
                        </a:tabLst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0.1325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0.0813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1.63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R="3175"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R="3175"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  <a:p>
                      <a:pPr marL="121285">
                        <a:lnSpc>
                          <a:spcPct val="100000"/>
                        </a:lnSpc>
                        <a:spcBef>
                          <a:spcPts val="54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'*'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'.'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0.1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18161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0.103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7" name="object 7" descr=""/>
          <p:cNvSpPr txBox="1"/>
          <p:nvPr/>
        </p:nvSpPr>
        <p:spPr>
          <a:xfrm>
            <a:off x="529401" y="5076638"/>
            <a:ext cx="5011420" cy="4819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5" b="1">
                <a:latin typeface="Cambria"/>
                <a:cs typeface="Cambria"/>
              </a:rPr>
              <a:t>e</a:t>
            </a:r>
            <a:r>
              <a:rPr dirty="0" sz="1000" spc="80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4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815" i="1">
                <a:latin typeface="Meiryo"/>
                <a:cs typeface="Meiryo"/>
              </a:rPr>
              <a:t/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-52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while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45" b="1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825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nsider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ni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de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ighly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54831" y="5918112"/>
            <a:ext cx="4960620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900" b="1" i="1">
                <a:latin typeface="Calibri"/>
                <a:cs typeface="Calibri"/>
              </a:rPr>
              <a:t>LR</a:t>
            </a:r>
            <a:r>
              <a:rPr dirty="0" sz="900" spc="-45" b="1" i="1">
                <a:latin typeface="Calibri"/>
                <a:cs typeface="Calibri"/>
              </a:rPr>
              <a:t> </a:t>
            </a:r>
            <a:r>
              <a:rPr dirty="0" sz="900" b="1" i="1">
                <a:latin typeface="Calibri"/>
                <a:cs typeface="Calibri"/>
              </a:rPr>
              <a:t>Tests</a:t>
            </a:r>
            <a:r>
              <a:rPr dirty="0" sz="900" spc="190" b="1" i="1">
                <a:latin typeface="Calibri"/>
                <a:cs typeface="Calibri"/>
              </a:rPr>
              <a:t>  </a:t>
            </a:r>
            <a:r>
              <a:rPr dirty="0" sz="1000" spc="-45">
                <a:latin typeface="Palatino Linotype"/>
                <a:cs typeface="Palatino Linotype"/>
              </a:rPr>
              <a:t>Likelihood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ratio</a:t>
            </a:r>
            <a:r>
              <a:rPr dirty="0" sz="1000" spc="-20">
                <a:latin typeface="Palatino Linotype"/>
                <a:cs typeface="Palatino Linotype"/>
              </a:rPr>
              <a:t> tests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based</a:t>
            </a:r>
            <a:r>
              <a:rPr dirty="0" sz="1000" spc="-20">
                <a:latin typeface="Palatino Linotype"/>
                <a:cs typeface="Palatino Linotype"/>
              </a:rPr>
              <a:t> on the </a:t>
            </a:r>
            <a:r>
              <a:rPr dirty="0" sz="1000" spc="-40">
                <a:latin typeface="Palatino Linotype"/>
                <a:cs typeface="Palatino Linotype"/>
              </a:rPr>
              <a:t>likelihoods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from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Palatino Linotype"/>
                <a:cs typeface="Palatino Linotype"/>
              </a:rPr>
              <a:t>restricted </a:t>
            </a:r>
            <a:r>
              <a:rPr dirty="0" sz="1000" spc="-40">
                <a:latin typeface="Palatino Linotype"/>
                <a:cs typeface="Palatino Linotype"/>
              </a:rPr>
              <a:t>model.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statistic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simple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transform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likelihoods: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77361" y="6312556"/>
            <a:ext cx="1343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2</a:t>
            </a:r>
            <a:r>
              <a:rPr dirty="0" sz="1000" spc="-30">
                <a:latin typeface="Cambria"/>
                <a:cs typeface="Cambria"/>
              </a:rPr>
              <a:t>[</a:t>
            </a:r>
            <a:r>
              <a:rPr dirty="0" sz="1000" spc="-30">
                <a:latin typeface="Palatino Linotype"/>
                <a:cs typeface="Palatino Linotype"/>
              </a:rPr>
              <a:t>ln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80" i="1">
                <a:latin typeface="Palatino Linotype"/>
                <a:cs typeface="Palatino Linotype"/>
              </a:rPr>
              <a:t>L</a:t>
            </a:r>
            <a:r>
              <a:rPr dirty="0" sz="1000" spc="-160">
                <a:latin typeface="Cambria"/>
                <a:cs typeface="Cambria"/>
              </a:rPr>
              <a:t>(</a:t>
            </a:r>
            <a:r>
              <a:rPr dirty="0" sz="1000" spc="-490" i="1">
                <a:latin typeface="Meiryo"/>
                <a:cs typeface="Meiryo"/>
              </a:rPr>
              <a:t/>
            </a:r>
            <a:r>
              <a:rPr dirty="0" baseline="11111" sz="1500" spc="-562" i="1">
                <a:latin typeface="Meiryo"/>
                <a:cs typeface="Meiryo"/>
              </a:rPr>
              <a:t>̂</a:t>
            </a:r>
            <a:r>
              <a:rPr dirty="0" sz="1000" spc="-80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−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5" i="1">
                <a:latin typeface="Palatino Linotype"/>
                <a:cs typeface="Palatino Linotype"/>
              </a:rPr>
              <a:t>L</a:t>
            </a:r>
            <a:r>
              <a:rPr dirty="0" sz="1000" spc="-145">
                <a:latin typeface="Cambria"/>
                <a:cs typeface="Cambria"/>
              </a:rPr>
              <a:t>(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11111" sz="1500" spc="-509" i="1">
                <a:latin typeface="Meiryo"/>
                <a:cs typeface="Meiryo"/>
              </a:rPr>
              <a:t>̃</a:t>
            </a:r>
            <a:r>
              <a:rPr dirty="0" sz="1000" spc="-135">
                <a:latin typeface="Cambria"/>
                <a:cs typeface="Cambria"/>
              </a:rPr>
              <a:t>)]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∼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-245" i="1">
                <a:latin typeface="Meiryo"/>
                <a:cs typeface="Meiryo"/>
              </a:rPr>
              <a:t> </a:t>
            </a:r>
            <a:r>
              <a:rPr dirty="0" baseline="34188" sz="975" spc="-75">
                <a:latin typeface="Palatino Linotype"/>
                <a:cs typeface="Palatino Linotype"/>
              </a:rPr>
              <a:t>2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115482" y="6385342"/>
            <a:ext cx="958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45" i="1">
                <a:latin typeface="Palatino Linotype"/>
                <a:cs typeface="Palatino Linotype"/>
              </a:rPr>
              <a:t>m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16724" y="6557165"/>
            <a:ext cx="5036185" cy="6013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 marR="43180">
              <a:lnSpc>
                <a:spcPct val="100000"/>
              </a:lnSpc>
              <a:spcBef>
                <a:spcPts val="95"/>
              </a:spcBef>
            </a:pP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835" i="1">
                <a:latin typeface="Meiryo"/>
                <a:cs typeface="Meiryo"/>
              </a:rPr>
              <a:t/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-44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200" b="1">
                <a:latin typeface="Cambria"/>
                <a:cs typeface="Cambria"/>
              </a:rPr>
              <a:t>l</a:t>
            </a:r>
            <a:r>
              <a:rPr dirty="0" sz="1000" spc="45" b="1">
                <a:latin typeface="Cambria"/>
                <a:cs typeface="Cambria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at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844" i="1">
                <a:latin typeface="Meiryo"/>
                <a:cs typeface="Meiryo"/>
              </a:rPr>
              <a:t/>
            </a:r>
            <a:r>
              <a:rPr dirty="0" baseline="11111" sz="1500" spc="-442" i="1">
                <a:latin typeface="Meiryo"/>
                <a:cs typeface="Meiryo"/>
              </a:rPr>
              <a:t>̃</a:t>
            </a:r>
            <a:r>
              <a:rPr dirty="0" baseline="11111" sz="1500" spc="-60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m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40" i="1">
                <a:latin typeface="Palatino Linotype"/>
                <a:cs typeface="Palatino Linotype"/>
              </a:rPr>
              <a:t>m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um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20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ts val="925"/>
              </a:lnSpc>
              <a:spcBef>
                <a:spcPts val="705"/>
              </a:spcBef>
            </a:pPr>
            <a:r>
              <a:rPr dirty="0" sz="1000" spc="-45">
                <a:latin typeface="Palatino Linotype"/>
                <a:cs typeface="Palatino Linotype"/>
              </a:rPr>
              <a:t>LR</a:t>
            </a:r>
            <a:r>
              <a:rPr dirty="0" baseline="-21367" sz="975" spc="-67" i="1">
                <a:latin typeface="Meiryo"/>
                <a:cs typeface="Meiryo"/>
              </a:rPr>
              <a:t/>
            </a:r>
            <a:r>
              <a:rPr dirty="0" baseline="-21367" sz="975" spc="217" i="1">
                <a:latin typeface="Meiryo"/>
                <a:cs typeface="Meiryo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2</a:t>
            </a:r>
            <a:r>
              <a:rPr dirty="0" sz="1000" spc="-30">
                <a:latin typeface="Cambria"/>
                <a:cs typeface="Cambria"/>
              </a:rPr>
              <a:t>[</a:t>
            </a:r>
            <a:r>
              <a:rPr dirty="0" sz="1000" spc="-3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60" i="1">
                <a:latin typeface="Palatino Linotype"/>
                <a:cs typeface="Palatino Linotype"/>
              </a:rPr>
              <a:t>L</a:t>
            </a:r>
            <a:r>
              <a:rPr dirty="0" sz="1000" spc="-260">
                <a:latin typeface="Cambria"/>
                <a:cs typeface="Cambria"/>
              </a:rPr>
              <a:t>(</a:t>
            </a:r>
            <a:r>
              <a:rPr dirty="0" sz="1000" spc="-260" i="1">
                <a:latin typeface="Meiryo"/>
                <a:cs typeface="Meiryo"/>
              </a:rPr>
              <a:t>̂,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34" i="1">
                <a:latin typeface="Meiryo"/>
                <a:cs typeface="Meiryo"/>
              </a:rPr>
              <a:t/>
            </a:r>
            <a:r>
              <a:rPr dirty="0" baseline="11111" sz="1500" spc="-652" i="1">
                <a:latin typeface="Meiryo"/>
                <a:cs typeface="Meiryo"/>
              </a:rPr>
              <a:t>̂</a:t>
            </a:r>
            <a:r>
              <a:rPr dirty="0" sz="1000" spc="-434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baseline="11111" sz="1500" spc="-630" i="1">
                <a:latin typeface="Meiryo"/>
                <a:cs typeface="Meiryo"/>
              </a:rPr>
              <a:t>̂</a:t>
            </a:r>
            <a:r>
              <a:rPr dirty="0" sz="1000" spc="-114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4" i="1">
                <a:latin typeface="Palatino Linotype"/>
                <a:cs typeface="Palatino Linotype"/>
              </a:rPr>
              <a:t>L</a:t>
            </a:r>
            <a:r>
              <a:rPr dirty="0" sz="1000" spc="-254">
                <a:latin typeface="Cambria"/>
                <a:cs typeface="Cambria"/>
              </a:rPr>
              <a:t>(</a:t>
            </a:r>
            <a:r>
              <a:rPr dirty="0" sz="1000" spc="-254" i="1">
                <a:latin typeface="Meiryo"/>
                <a:cs typeface="Meiryo"/>
              </a:rPr>
              <a:t/>
            </a:r>
            <a:r>
              <a:rPr dirty="0" baseline="11111" sz="1500" spc="-382" i="1">
                <a:latin typeface="Meiryo"/>
                <a:cs typeface="Meiryo"/>
              </a:rPr>
              <a:t>̃</a:t>
            </a:r>
            <a:r>
              <a:rPr dirty="0" sz="1000" spc="-254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290" i="1">
                <a:latin typeface="Meiryo"/>
                <a:cs typeface="Meiryo"/>
              </a:rPr>
              <a:t/>
            </a:r>
            <a:r>
              <a:rPr dirty="0" baseline="11111" sz="1500" spc="-434" i="1">
                <a:latin typeface="Meiryo"/>
                <a:cs typeface="Meiryo"/>
              </a:rPr>
              <a:t>̃</a:t>
            </a:r>
            <a:r>
              <a:rPr dirty="0" sz="1000" spc="-290">
                <a:latin typeface="Cambria"/>
                <a:cs typeface="Cambria"/>
              </a:rPr>
              <a:t>)]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∼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-250" i="1">
                <a:latin typeface="Meiryo"/>
                <a:cs typeface="Meiryo"/>
              </a:rPr>
              <a:t> </a:t>
            </a:r>
            <a:r>
              <a:rPr dirty="0" baseline="34188" sz="975" spc="-75">
                <a:latin typeface="Palatino Linotype"/>
                <a:cs typeface="Palatino Linotype"/>
              </a:rPr>
              <a:t>2</a:t>
            </a:r>
            <a:endParaRPr baseline="34188" sz="975">
              <a:latin typeface="Palatino Linotype"/>
              <a:cs typeface="Palatino Linotype"/>
            </a:endParaRPr>
          </a:p>
          <a:p>
            <a:pPr marL="591820">
              <a:lnSpc>
                <a:spcPts val="505"/>
              </a:lnSpc>
              <a:tabLst>
                <a:tab pos="2408555" algn="l"/>
              </a:tabLst>
            </a:pPr>
            <a:r>
              <a:rPr dirty="0" baseline="4273" sz="975" spc="-37" i="1">
                <a:latin typeface="Meiryo"/>
                <a:cs typeface="Meiryo"/>
              </a:rPr>
              <a:t>|</a:t>
            </a:r>
            <a:r>
              <a:rPr dirty="0" baseline="4273" sz="975" i="1">
                <a:latin typeface="Meiryo"/>
                <a:cs typeface="Meiryo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951457" y="7266484"/>
            <a:ext cx="958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75" i="1">
                <a:latin typeface="Meiryo"/>
                <a:cs typeface="Meiryo"/>
              </a:rPr>
              <a:t>|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29423" y="7193703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symmetrically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 i="1">
                <a:latin typeface="Palatino Linotype"/>
                <a:cs typeface="Palatino Linotype"/>
              </a:rPr>
              <a:t>LR</a:t>
            </a:r>
            <a:r>
              <a:rPr dirty="0" baseline="-21367" sz="975" spc="-97" i="1">
                <a:latin typeface="Meiryo"/>
                <a:cs typeface="Meiryo"/>
              </a:rPr>
              <a:t/>
            </a:r>
            <a:r>
              <a:rPr dirty="0" baseline="-21367" sz="975" spc="397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Again,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including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random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makes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54830" y="7345950"/>
            <a:ext cx="4960620" cy="9906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test </a:t>
            </a:r>
            <a:r>
              <a:rPr dirty="0" sz="1000" spc="-35">
                <a:latin typeface="Palatino Linotype"/>
                <a:cs typeface="Palatino Linotype"/>
              </a:rPr>
              <a:t>conditional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these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while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ﬁxed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transformed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out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as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detailed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previous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paragraph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but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always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keeping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mind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effects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transformation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 properties.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150">
              <a:latin typeface="Palatino Linotype"/>
              <a:cs typeface="Palatino Linotype"/>
            </a:endParaRPr>
          </a:p>
          <a:p>
            <a:pPr algn="just" marL="12700">
              <a:lnSpc>
                <a:spcPts val="1200"/>
              </a:lnSpc>
            </a:pPr>
            <a:r>
              <a:rPr dirty="0" sz="1000" spc="25" b="1">
                <a:latin typeface="Cambria"/>
                <a:cs typeface="Cambria"/>
              </a:rPr>
              <a:t>E</a:t>
            </a:r>
            <a:r>
              <a:rPr dirty="0" sz="1000" spc="-10" b="1">
                <a:latin typeface="Cambria"/>
                <a:cs typeface="Cambria"/>
              </a:rPr>
              <a:t>x</a:t>
            </a:r>
            <a:r>
              <a:rPr dirty="0" sz="1000" spc="-35" b="1">
                <a:latin typeface="Cambria"/>
                <a:cs typeface="Cambria"/>
              </a:rPr>
              <a:t>ample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40" b="1">
                <a:latin typeface="Cambria"/>
                <a:cs typeface="Cambria"/>
              </a:rPr>
              <a:t>10.13</a:t>
            </a:r>
            <a:r>
              <a:rPr dirty="0" sz="1000" b="1">
                <a:latin typeface="Cambria"/>
                <a:cs typeface="Cambria"/>
              </a:rPr>
              <a:t>    </a:t>
            </a:r>
            <a:r>
              <a:rPr dirty="0" sz="1000" spc="-105" b="1">
                <a:latin typeface="Cambria"/>
                <a:cs typeface="Cambria"/>
              </a:rPr>
              <a:t> </a:t>
            </a:r>
            <a:r>
              <a:rPr dirty="0" sz="1000" spc="175" b="1">
                <a:latin typeface="Cambria"/>
                <a:cs typeface="Cambria"/>
              </a:rPr>
              <a:t>lr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t</a:t>
            </a:r>
            <a:r>
              <a:rPr dirty="0" sz="1000" spc="-30" b="1">
                <a:latin typeface="Cambria"/>
                <a:cs typeface="Cambria"/>
              </a:rPr>
              <a:t>e</a:t>
            </a:r>
            <a:r>
              <a:rPr dirty="0" sz="1000" spc="-35" b="1">
                <a:latin typeface="Cambria"/>
                <a:cs typeface="Cambria"/>
              </a:rPr>
              <a:t>s</a:t>
            </a:r>
            <a:r>
              <a:rPr dirty="0" sz="1000" spc="-20" b="1">
                <a:latin typeface="Cambria"/>
                <a:cs typeface="Cambria"/>
              </a:rPr>
              <a:t>t</a:t>
            </a:r>
            <a:r>
              <a:rPr dirty="0" sz="1000" spc="-50" b="1">
                <a:latin typeface="Cambria"/>
                <a:cs typeface="Cambria"/>
              </a:rPr>
              <a:t>s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5" b="1">
                <a:latin typeface="Cambria"/>
                <a:cs typeface="Cambria"/>
              </a:rPr>
              <a:t>f</a:t>
            </a:r>
            <a:r>
              <a:rPr dirty="0" sz="1000" spc="-35" b="1">
                <a:latin typeface="Cambria"/>
                <a:cs typeface="Cambria"/>
              </a:rPr>
              <a:t>or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15" b="1">
                <a:latin typeface="Cambria"/>
                <a:cs typeface="Cambria"/>
              </a:rPr>
              <a:t>s</a:t>
            </a:r>
            <a:r>
              <a:rPr dirty="0" sz="1000" spc="15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cap="small" sz="1000" spc="-30" b="1">
                <a:latin typeface="Cambria"/>
                <a:cs typeface="Cambria"/>
              </a:rPr>
              <a:t>v</a:t>
            </a:r>
            <a:r>
              <a:rPr dirty="0" sz="1000" spc="-50" b="1">
                <a:latin typeface="Cambria"/>
                <a:cs typeface="Cambria"/>
              </a:rPr>
              <a:t>s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25" b="1">
                <a:latin typeface="Cambria"/>
                <a:cs typeface="Cambria"/>
              </a:rPr>
              <a:t>s</a:t>
            </a:r>
            <a:r>
              <a:rPr dirty="0" sz="1000" spc="114" b="1">
                <a:latin typeface="Cambria"/>
                <a:cs typeface="Cambria"/>
              </a:rPr>
              <a:t>ar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10" b="1">
                <a:latin typeface="Courier New"/>
                <a:cs typeface="Courier New"/>
              </a:rPr>
              <a:t>RiceFarm</a:t>
            </a:r>
            <a:r>
              <a:rPr dirty="0" sz="1000" spc="-5" b="1">
                <a:latin typeface="Courier New"/>
                <a:cs typeface="Courier New"/>
              </a:rPr>
              <a:t>s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5" b="1">
                <a:latin typeface="Cambria"/>
                <a:cs typeface="Cambria"/>
              </a:rPr>
              <a:t>d</a:t>
            </a:r>
            <a:r>
              <a:rPr dirty="0" sz="1000" spc="-45" b="1">
                <a:latin typeface="Cambria"/>
                <a:cs typeface="Cambria"/>
              </a:rPr>
              <a:t>a</a:t>
            </a:r>
            <a:r>
              <a:rPr dirty="0" sz="1000" spc="-20" b="1">
                <a:latin typeface="Cambria"/>
                <a:cs typeface="Cambria"/>
              </a:rPr>
              <a:t>t</a:t>
            </a:r>
            <a:r>
              <a:rPr dirty="0" sz="1000" spc="-35" b="1">
                <a:latin typeface="Cambria"/>
                <a:cs typeface="Cambria"/>
              </a:rPr>
              <a:t>a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45" b="1">
                <a:latin typeface="Cambria"/>
                <a:cs typeface="Cambria"/>
              </a:rPr>
              <a:t>s</a:t>
            </a:r>
            <a:r>
              <a:rPr dirty="0" sz="1000" spc="-55" b="1">
                <a:latin typeface="Cambria"/>
                <a:cs typeface="Cambria"/>
              </a:rPr>
              <a:t>e</a:t>
            </a:r>
            <a:r>
              <a:rPr dirty="0" sz="1000" spc="-10" b="1">
                <a:latin typeface="Cambria"/>
                <a:cs typeface="Cambria"/>
              </a:rPr>
              <a:t>t</a:t>
            </a:r>
            <a:endParaRPr sz="1000">
              <a:latin typeface="Cambria"/>
              <a:cs typeface="Cambria"/>
            </a:endParaRPr>
          </a:p>
          <a:p>
            <a:pPr algn="just" marL="12700">
              <a:lnSpc>
                <a:spcPts val="12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restriction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80" b="1">
                <a:latin typeface="Cambria"/>
                <a:cs typeface="Cambria"/>
              </a:rPr>
              <a:t>sar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term is </a:t>
            </a:r>
            <a:r>
              <a:rPr dirty="0" sz="1000" spc="-40">
                <a:latin typeface="Palatino Linotype"/>
                <a:cs typeface="Palatino Linotype"/>
              </a:rPr>
              <a:t>performed</a:t>
            </a:r>
            <a:r>
              <a:rPr dirty="0" sz="1000" spc="-25">
                <a:latin typeface="Palatino Linotype"/>
                <a:cs typeface="Palatino Linotype"/>
              </a:rPr>
              <a:t> as: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931153" y="607782"/>
            <a:ext cx="8813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Spatial Panels</a:t>
            </a:r>
            <a:r>
              <a:rPr dirty="0" sz="800" spc="26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277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81479" y="919219"/>
            <a:ext cx="4985385" cy="99123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ll1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saremremod$logLik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ll0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spml(riceprod,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listw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ricelw,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FALSE,</a:t>
            </a:r>
            <a:endParaRPr sz="800">
              <a:latin typeface="Courier New"/>
              <a:cs typeface="Courier New"/>
            </a:endParaRPr>
          </a:p>
          <a:p>
            <a:pPr marL="24765" marR="1064895" indent="1153795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"random",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spatial.error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"b")$logLik </a:t>
            </a:r>
            <a:r>
              <a:rPr dirty="0" sz="800">
                <a:latin typeface="Courier New"/>
                <a:cs typeface="Courier New"/>
              </a:rPr>
              <a:t>LR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*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(ll1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20">
                <a:latin typeface="Courier New"/>
                <a:cs typeface="Courier New"/>
              </a:rPr>
              <a:t> ll0)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85"/>
              </a:spcBef>
            </a:pPr>
            <a:r>
              <a:rPr dirty="0" sz="800">
                <a:latin typeface="Courier New"/>
                <a:cs typeface="Courier New"/>
              </a:rPr>
              <a:t>pLR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pchisq(LR,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lower.tail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FALSE)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60"/>
              </a:spcBef>
            </a:pPr>
            <a:r>
              <a:rPr dirty="0" sz="800" spc="-25">
                <a:latin typeface="Courier New"/>
                <a:cs typeface="Courier New"/>
              </a:rPr>
              <a:t>pLR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[1]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0.9121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68768" y="2095471"/>
            <a:ext cx="4960620" cy="177418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p-</a:t>
            </a:r>
            <a:r>
              <a:rPr dirty="0" sz="1000" spc="-60">
                <a:latin typeface="Palatino Linotype"/>
                <a:cs typeface="Palatino Linotype"/>
              </a:rPr>
              <a:t>value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from</a:t>
            </a:r>
            <a:r>
              <a:rPr dirty="0" sz="1000" spc="-3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Cambria"/>
                <a:cs typeface="Cambria"/>
              </a:rPr>
              <a:t>lr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spatial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lag</a:t>
            </a:r>
            <a:r>
              <a:rPr dirty="0" sz="1000" spc="-25">
                <a:latin typeface="Palatino Linotype"/>
                <a:cs typeface="Palatino Linotype"/>
              </a:rPr>
              <a:t> test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very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high,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not </a:t>
            </a:r>
            <a:r>
              <a:rPr dirty="0" sz="1000" spc="-50">
                <a:latin typeface="Palatino Linotype"/>
                <a:cs typeface="Palatino Linotype"/>
              </a:rPr>
              <a:t>unlike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(asymptotically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equiv- </a:t>
            </a:r>
            <a:r>
              <a:rPr dirty="0" sz="1000" spc="-30">
                <a:latin typeface="Palatino Linotype"/>
                <a:cs typeface="Palatino Linotype"/>
              </a:rPr>
              <a:t>alent)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result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from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60">
                <a:latin typeface="Palatino Linotype"/>
                <a:cs typeface="Palatino Linotype"/>
              </a:rPr>
              <a:t>Wald</a:t>
            </a:r>
            <a:r>
              <a:rPr dirty="0" sz="1000" spc="-20">
                <a:latin typeface="Palatino Linotype"/>
                <a:cs typeface="Palatino Linotype"/>
              </a:rPr>
              <a:t> restriction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previous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example.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462280" algn="l"/>
              </a:tabLst>
            </a:pPr>
            <a:r>
              <a:rPr dirty="0" sz="1250" spc="-20" b="1">
                <a:latin typeface="Calibri"/>
                <a:cs typeface="Calibri"/>
              </a:rPr>
              <a:t>10.4</a:t>
            </a:r>
            <a:r>
              <a:rPr dirty="0" sz="1250" b="1">
                <a:latin typeface="Calibri"/>
                <a:cs typeface="Calibri"/>
              </a:rPr>
              <a:t>	Serial</a:t>
            </a:r>
            <a:r>
              <a:rPr dirty="0" sz="1250" spc="8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and</a:t>
            </a:r>
            <a:r>
              <a:rPr dirty="0" sz="1250" spc="8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Spatial</a:t>
            </a:r>
            <a:r>
              <a:rPr dirty="0" sz="1250" spc="90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Correlation</a:t>
            </a:r>
            <a:endParaRPr sz="12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00">
              <a:latin typeface="Calibri"/>
              <a:cs typeface="Calibri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ssible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eneral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ducing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emainder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m,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andom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l-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2007)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do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b="1">
                <a:latin typeface="Cambria"/>
                <a:cs typeface="Cambria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</a:t>
            </a:r>
            <a:r>
              <a:rPr dirty="0" sz="1000" spc="15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um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al,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ime-i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ncr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ally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ut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emainde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12467" y="3864186"/>
            <a:ext cx="1205865" cy="417830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marL="66675">
              <a:lnSpc>
                <a:spcPct val="100000"/>
              </a:lnSpc>
              <a:spcBef>
                <a:spcPts val="445"/>
              </a:spcBef>
            </a:pP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305">
                <a:latin typeface="Cambria"/>
                <a:cs typeface="Cambria"/>
              </a:rPr>
              <a:t>)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sz="1000" spc="-7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6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38100">
              <a:lnSpc>
                <a:spcPct val="100000"/>
              </a:lnSpc>
              <a:spcBef>
                <a:spcPts val="345"/>
              </a:spcBef>
            </a:pP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-21367" sz="975" spc="-82" i="1">
                <a:latin typeface="Palatino Linotype"/>
                <a:cs typeface="Palatino Linotype"/>
              </a:rPr>
              <a:t>t</a:t>
            </a:r>
            <a:r>
              <a:rPr dirty="0" baseline="-21367" sz="975" spc="20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310" i="1">
                <a:latin typeface="Meiryo"/>
                <a:cs typeface="Meiryo"/>
              </a:rPr>
              <a:t/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baseline="-21367" sz="975" spc="-15" i="1">
                <a:latin typeface="Palatino Linotype"/>
                <a:cs typeface="Palatino Linotype"/>
              </a:rPr>
              <a:t>t</a:t>
            </a:r>
            <a:r>
              <a:rPr dirty="0" baseline="-21367" sz="975" spc="120">
                <a:latin typeface="Cambria"/>
                <a:cs typeface="Cambria"/>
              </a:rPr>
              <a:t>−</a:t>
            </a:r>
            <a:r>
              <a:rPr dirty="0" baseline="-21367" sz="975" spc="-22">
                <a:latin typeface="Palatino Linotype"/>
                <a:cs typeface="Palatino Linotype"/>
              </a:rPr>
              <a:t>1</a:t>
            </a:r>
            <a:r>
              <a:rPr dirty="0" baseline="-21367" sz="975" spc="89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315" i="1">
                <a:latin typeface="Meiryo"/>
                <a:cs typeface="Meiryo"/>
              </a:rPr>
              <a:t/>
            </a:r>
            <a:r>
              <a:rPr dirty="0" baseline="-21367" sz="975" spc="52" i="1">
                <a:latin typeface="Palatino Linotype"/>
                <a:cs typeface="Palatino Linotype"/>
              </a:rPr>
              <a:t>t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137938" y="4007823"/>
            <a:ext cx="391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(10.26)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30703" y="4335181"/>
            <a:ext cx="5036820" cy="40017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3180">
              <a:lnSpc>
                <a:spcPct val="100000"/>
              </a:lnSpc>
              <a:spcBef>
                <a:spcPts val="95"/>
              </a:spcBef>
            </a:pP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70" i="1">
                <a:latin typeface="Meiryo"/>
                <a:cs typeface="Meiryo"/>
              </a:rPr>
              <a:t/>
            </a:r>
            <a:r>
              <a:rPr dirty="0" sz="1000" spc="-130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i.i.d..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ombin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15" b="1">
                <a:latin typeface="Cambria"/>
                <a:cs typeface="Cambria"/>
              </a:rPr>
              <a:t>s</a:t>
            </a:r>
            <a:r>
              <a:rPr dirty="0" sz="1000" spc="15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15" b="1">
                <a:latin typeface="Cambria"/>
                <a:cs typeface="Cambria"/>
              </a:rPr>
              <a:t>s</a:t>
            </a:r>
            <a:r>
              <a:rPr dirty="0" sz="1000" spc="100" b="1">
                <a:latin typeface="Cambria"/>
                <a:cs typeface="Cambria"/>
              </a:rPr>
              <a:t>rre</a:t>
            </a:r>
            <a:r>
              <a:rPr dirty="0" sz="1000" spc="-60" b="1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bec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addition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sive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ende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nd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25" b="1">
                <a:latin typeface="Cambria"/>
                <a:cs typeface="Cambria"/>
              </a:rPr>
              <a:t>s</a:t>
            </a:r>
            <a:r>
              <a:rPr dirty="0" sz="1000" spc="75" b="1">
                <a:latin typeface="Cambria"/>
                <a:cs typeface="Cambria"/>
              </a:rPr>
              <a:t>a</a:t>
            </a:r>
            <a:r>
              <a:rPr dirty="0" sz="1000" spc="70" b="1">
                <a:latin typeface="Cambria"/>
                <a:cs typeface="Cambria"/>
              </a:rPr>
              <a:t>r</a:t>
            </a:r>
            <a:r>
              <a:rPr dirty="0" sz="1000" spc="9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15" b="1">
                <a:latin typeface="Cambria"/>
                <a:cs typeface="Cambria"/>
              </a:rPr>
              <a:t>s</a:t>
            </a:r>
            <a:r>
              <a:rPr dirty="0" sz="1000" spc="100" b="1">
                <a:latin typeface="Cambria"/>
                <a:cs typeface="Cambria"/>
              </a:rPr>
              <a:t>rre</a:t>
            </a:r>
            <a:r>
              <a:rPr dirty="0" sz="1000" spc="105" b="1">
                <a:latin typeface="Cambria"/>
                <a:cs typeface="Cambria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till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alt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general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200" b="1">
                <a:latin typeface="Cambria"/>
                <a:cs typeface="Cambria"/>
              </a:rPr>
              <a:t>l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ve.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 lvl="2" marL="508000" indent="-457834">
              <a:lnSpc>
                <a:spcPct val="100000"/>
              </a:lnSpc>
              <a:spcBef>
                <a:spcPts val="735"/>
              </a:spcBef>
              <a:buAutoNum type="arabicPeriod"/>
              <a:tabLst>
                <a:tab pos="508634" algn="l"/>
              </a:tabLst>
            </a:pPr>
            <a:r>
              <a:rPr dirty="0" sz="1000" b="1">
                <a:latin typeface="Calibri"/>
                <a:cs typeface="Calibri"/>
              </a:rPr>
              <a:t>Maximum</a:t>
            </a:r>
            <a:r>
              <a:rPr dirty="0" sz="1000" spc="10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Likelihood</a:t>
            </a:r>
            <a:r>
              <a:rPr dirty="0" sz="1000" spc="10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Estimation</a:t>
            </a:r>
            <a:endParaRPr sz="1000">
              <a:latin typeface="Calibri"/>
              <a:cs typeface="Calibri"/>
            </a:endParaRPr>
          </a:p>
          <a:p>
            <a:pPr algn="just" marL="50800" marR="43180">
              <a:lnSpc>
                <a:spcPct val="100000"/>
              </a:lnSpc>
              <a:spcBef>
                <a:spcPts val="60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combining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spatial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serial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 </a:t>
            </a:r>
            <a:r>
              <a:rPr dirty="0" sz="1000" spc="-50">
                <a:latin typeface="Palatino Linotype"/>
                <a:cs typeface="Palatino Linotype"/>
              </a:rPr>
              <a:t>maximum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likelihood,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through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extension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framework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outlined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previous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sections </a:t>
            </a:r>
            <a:r>
              <a:rPr dirty="0" sz="1000" spc="-30">
                <a:latin typeface="Palatino Linotype"/>
                <a:cs typeface="Palatino Linotype"/>
              </a:rPr>
              <a:t>of </a:t>
            </a:r>
            <a:r>
              <a:rPr dirty="0" sz="1000" spc="-25">
                <a:latin typeface="Palatino Linotype"/>
                <a:cs typeface="Palatino Linotype"/>
              </a:rPr>
              <a:t>this </a:t>
            </a:r>
            <a:r>
              <a:rPr dirty="0" sz="1000" spc="-10">
                <a:latin typeface="Palatino Linotype"/>
                <a:cs typeface="Palatino Linotype"/>
              </a:rPr>
              <a:t>chapter.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100">
              <a:latin typeface="Palatino Linotype"/>
              <a:cs typeface="Palatino Linotype"/>
            </a:endParaRPr>
          </a:p>
          <a:p>
            <a:pPr lvl="3" marL="550545" indent="-50038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551180" algn="l"/>
              </a:tabLst>
            </a:pPr>
            <a:r>
              <a:rPr dirty="0" sz="900" b="1">
                <a:latin typeface="Calibri"/>
                <a:cs typeface="Calibri"/>
              </a:rPr>
              <a:t>Serial</a:t>
            </a:r>
            <a:r>
              <a:rPr dirty="0" sz="900" spc="5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and</a:t>
            </a:r>
            <a:r>
              <a:rPr dirty="0" sz="900" spc="5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Spatial</a:t>
            </a:r>
            <a:r>
              <a:rPr dirty="0" sz="900" spc="5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Correlation</a:t>
            </a:r>
            <a:r>
              <a:rPr dirty="0" sz="900" spc="5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in</a:t>
            </a:r>
            <a:r>
              <a:rPr dirty="0" sz="900" spc="5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the</a:t>
            </a:r>
            <a:r>
              <a:rPr dirty="0" sz="900" spc="5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Random</a:t>
            </a:r>
            <a:r>
              <a:rPr dirty="0" sz="900" spc="5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Effects</a:t>
            </a:r>
            <a:r>
              <a:rPr dirty="0" sz="900" spc="50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Model</a:t>
            </a:r>
            <a:endParaRPr sz="900">
              <a:latin typeface="Calibri"/>
              <a:cs typeface="Calibri"/>
            </a:endParaRPr>
          </a:p>
          <a:p>
            <a:pPr algn="just" marL="50800" marR="43180">
              <a:lnSpc>
                <a:spcPct val="100000"/>
              </a:lnSpc>
              <a:spcBef>
                <a:spcPts val="15"/>
              </a:spcBef>
            </a:pPr>
            <a:r>
              <a:rPr dirty="0" sz="1000" spc="-1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eneral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ducing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main- </a:t>
            </a:r>
            <a:r>
              <a:rPr dirty="0" sz="1000" spc="-40">
                <a:latin typeface="Palatino Linotype"/>
                <a:cs typeface="Palatino Linotype"/>
              </a:rPr>
              <a:t>der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m,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andom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(2007) </a:t>
            </a:r>
            <a:r>
              <a:rPr dirty="0" sz="1000" spc="-45">
                <a:latin typeface="Palatino Linotype"/>
                <a:cs typeface="Palatino Linotype"/>
              </a:rPr>
              <a:t>de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nditional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inal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ssibly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llo</a:t>
            </a:r>
            <a:r>
              <a:rPr dirty="0" sz="1000" spc="-90">
                <a:latin typeface="Palatino Linotype"/>
                <a:cs typeface="Palatino Linotype"/>
              </a:rPr>
              <a:t>w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heir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wo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Millo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(2014)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end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ude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15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iﬁ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ara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ph,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algn="just" marL="455295">
              <a:lnSpc>
                <a:spcPct val="100000"/>
              </a:lnSpc>
              <a:spcBef>
                <a:spcPts val="3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390" i="1">
                <a:latin typeface="Meiryo"/>
                <a:cs typeface="Meiryo"/>
              </a:rPr>
              <a:t/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232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sz="1000" spc="-65" i="1">
                <a:latin typeface="Palatino Linotype"/>
                <a:cs typeface="Palatino Linotype"/>
              </a:rPr>
              <a:t>y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Z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452755">
              <a:lnSpc>
                <a:spcPct val="100000"/>
              </a:lnSpc>
              <a:spcBef>
                <a:spcPts val="345"/>
              </a:spcBef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2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62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0" i="1">
                <a:latin typeface="Meiryo"/>
                <a:cs typeface="Meiryo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-35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6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448309">
              <a:lnSpc>
                <a:spcPct val="100000"/>
              </a:lnSpc>
              <a:spcBef>
                <a:spcPts val="345"/>
              </a:spcBef>
            </a:pP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305">
                <a:latin typeface="Cambria"/>
                <a:cs typeface="Cambria"/>
              </a:rPr>
              <a:t>)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sz="1000" spc="-7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6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419734">
              <a:lnSpc>
                <a:spcPct val="100000"/>
              </a:lnSpc>
              <a:spcBef>
                <a:spcPts val="345"/>
              </a:spcBef>
            </a:pP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-21367" sz="975" spc="-82" i="1">
                <a:latin typeface="Palatino Linotype"/>
                <a:cs typeface="Palatino Linotype"/>
              </a:rPr>
              <a:t>t</a:t>
            </a:r>
            <a:r>
              <a:rPr dirty="0" baseline="-21367" sz="975" spc="20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310" i="1">
                <a:latin typeface="Meiryo"/>
                <a:cs typeface="Meiryo"/>
              </a:rPr>
              <a:t/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baseline="-21367" sz="975" spc="-15" i="1">
                <a:latin typeface="Palatino Linotype"/>
                <a:cs typeface="Palatino Linotype"/>
              </a:rPr>
              <a:t>t</a:t>
            </a:r>
            <a:r>
              <a:rPr dirty="0" baseline="-21367" sz="975" spc="120">
                <a:latin typeface="Cambria"/>
                <a:cs typeface="Cambria"/>
              </a:rPr>
              <a:t>−</a:t>
            </a:r>
            <a:r>
              <a:rPr dirty="0" baseline="-21367" sz="975" spc="-22">
                <a:latin typeface="Palatino Linotype"/>
                <a:cs typeface="Palatino Linotype"/>
              </a:rPr>
              <a:t>1</a:t>
            </a:r>
            <a:r>
              <a:rPr dirty="0" baseline="-21367" sz="975" spc="89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315" i="1">
                <a:latin typeface="Meiryo"/>
                <a:cs typeface="Meiryo"/>
              </a:rPr>
              <a:t/>
            </a:r>
            <a:r>
              <a:rPr dirty="0" baseline="-21367" sz="975" spc="52" i="1">
                <a:latin typeface="Palatino Linotype"/>
                <a:cs typeface="Palatino Linotype"/>
              </a:rPr>
              <a:t>t</a:t>
            </a:r>
            <a:endParaRPr baseline="-21367" sz="975">
              <a:latin typeface="Palatino Linotype"/>
              <a:cs typeface="Palatino Linotype"/>
            </a:endParaRPr>
          </a:p>
          <a:p>
            <a:pPr marL="50800" marR="43180" indent="107950">
              <a:lnSpc>
                <a:spcPct val="100000"/>
              </a:lnSpc>
              <a:spcBef>
                <a:spcPts val="615"/>
              </a:spcBef>
            </a:pP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derive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likelihood,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Baltagi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al.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(2007)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suggest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Prais-</a:t>
            </a:r>
            <a:r>
              <a:rPr dirty="0" sz="1000" spc="-25">
                <a:latin typeface="Palatino Linotype"/>
                <a:cs typeface="Palatino Linotype"/>
              </a:rPr>
              <a:t>Winsten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transformation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model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with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random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spatial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autocorrelation.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Following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their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simplifying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notation,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16167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278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238547" y="997359"/>
            <a:ext cx="2705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45">
                <a:latin typeface="Palatino Linotype"/>
                <a:cs typeface="Palatino Linotype"/>
              </a:rPr>
              <a:t>1</a:t>
            </a:r>
            <a:r>
              <a:rPr dirty="0" sz="650" spc="-45">
                <a:latin typeface="Cambria"/>
                <a:cs typeface="Cambria"/>
              </a:rPr>
              <a:t>−</a:t>
            </a:r>
            <a:r>
              <a:rPr dirty="0" sz="650" spc="-45" i="1">
                <a:latin typeface="Meiryo"/>
                <a:cs typeface="Meiryo"/>
              </a:rPr>
              <a:t/>
            </a:r>
            <a:r>
              <a:rPr dirty="0" sz="650" spc="-140" i="1">
                <a:latin typeface="Meiryo"/>
                <a:cs typeface="Meiryo"/>
              </a:rPr>
              <a:t> </a:t>
            </a:r>
            <a:r>
              <a:rPr dirty="0" baseline="24691" sz="675" spc="-75">
                <a:latin typeface="Palatino Linotype"/>
                <a:cs typeface="Palatino Linotype"/>
              </a:rPr>
              <a:t>2</a:t>
            </a:r>
            <a:endParaRPr baseline="24691" sz="675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021290" y="968329"/>
            <a:ext cx="6115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55625" algn="l"/>
              </a:tabLst>
            </a:pPr>
            <a:r>
              <a:rPr dirty="0" sz="650" spc="-5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29432" y="895548"/>
            <a:ext cx="14293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deﬁne: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V</a:t>
            </a:r>
            <a:r>
              <a:rPr dirty="0" sz="1000" spc="165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85">
                <a:latin typeface="Cambria"/>
                <a:cs typeface="Cambria"/>
              </a:rPr>
              <a:t> </a:t>
            </a:r>
            <a:r>
              <a:rPr dirty="0" u="sng" baseline="42735" sz="975" spc="66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2735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baseline="42735" sz="975" spc="69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baseline="42735" sz="975" spc="-67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V</a:t>
            </a:r>
            <a:r>
              <a:rPr dirty="0" sz="1000" spc="37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with: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904443" y="1450015"/>
            <a:ext cx="3321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V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262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195342" y="1182209"/>
            <a:ext cx="13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805" i="1">
                <a:latin typeface="Meiryo"/>
                <a:cs typeface="Meiryo"/>
              </a:rPr>
              <a:t>⎡</a:t>
            </a:r>
            <a:r>
              <a:rPr dirty="0" baseline="-102777" sz="1500" spc="-1207" i="1">
                <a:latin typeface="Meiryo"/>
                <a:cs typeface="Meiryo"/>
              </a:rPr>
              <a:t>⎢</a:t>
            </a:r>
            <a:endParaRPr baseline="-102777" sz="150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629459" y="1119801"/>
            <a:ext cx="3352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79" i="1">
                <a:latin typeface="Meiryo"/>
                <a:cs typeface="Meiryo"/>
              </a:rPr>
              <a:t/>
            </a:r>
            <a:r>
              <a:rPr dirty="0" sz="650" spc="-120" i="1">
                <a:latin typeface="Palatino Linotype"/>
                <a:cs typeface="Palatino Linotype"/>
              </a:rPr>
              <a:t>T</a:t>
            </a:r>
            <a:r>
              <a:rPr dirty="0" sz="650" spc="-95" i="1">
                <a:latin typeface="Palatino Linotype"/>
                <a:cs typeface="Palatino Linotype"/>
              </a:rPr>
              <a:t> </a:t>
            </a: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749961" y="1350775"/>
            <a:ext cx="1892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75" i="1">
                <a:latin typeface="Palatino Linotype"/>
                <a:cs typeface="Palatino Linotype"/>
              </a:rPr>
              <a:t> </a:t>
            </a: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95342" y="1735086"/>
            <a:ext cx="2679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780" i="1">
                <a:latin typeface="Meiryo"/>
                <a:cs typeface="Meiryo"/>
              </a:rPr>
              <a:t>⎣</a:t>
            </a:r>
            <a:r>
              <a:rPr dirty="0" baseline="38888" sz="1500" spc="-1170" i="1">
                <a:latin typeface="Meiryo"/>
                <a:cs typeface="Meiryo"/>
              </a:rPr>
              <a:t>⎢</a:t>
            </a:r>
            <a:r>
              <a:rPr dirty="0" baseline="38888" sz="1500" spc="82" i="1">
                <a:latin typeface="Meiryo"/>
                <a:cs typeface="Meiryo"/>
              </a:rPr>
              <a:t> </a:t>
            </a:r>
            <a:r>
              <a:rPr dirty="0" sz="1000" spc="-4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970553" y="1182209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 i="1">
                <a:latin typeface="Meiryo"/>
                <a:cs typeface="Meiryo"/>
              </a:rPr>
              <a:t>⎤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970553" y="1418355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⎥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970553" y="1648215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⎥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362537" y="1126028"/>
            <a:ext cx="1715770" cy="740410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78740">
              <a:lnSpc>
                <a:spcPct val="100000"/>
              </a:lnSpc>
              <a:spcBef>
                <a:spcPts val="395"/>
              </a:spcBef>
              <a:tabLst>
                <a:tab pos="429259" algn="l"/>
                <a:tab pos="770890" algn="l"/>
                <a:tab pos="107696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350" i="1">
                <a:latin typeface="Meiryo"/>
                <a:cs typeface="Meiryo"/>
              </a:rPr>
              <a:t/>
            </a:r>
            <a:r>
              <a:rPr dirty="0" sz="1000" spc="-250" i="1">
                <a:latin typeface="Meiryo"/>
                <a:cs typeface="Meiryo"/>
              </a:rPr>
              <a:t> </a:t>
            </a:r>
            <a:r>
              <a:rPr dirty="0" baseline="29914" sz="975" spc="-75">
                <a:latin typeface="Palatino Linotype"/>
                <a:cs typeface="Palatino Linotype"/>
              </a:rPr>
              <a:t>2</a:t>
            </a:r>
            <a:r>
              <a:rPr dirty="0" baseline="29914" sz="975">
                <a:latin typeface="Palatino Linotype"/>
                <a:cs typeface="Palatino Linotype"/>
              </a:rPr>
              <a:t>	</a:t>
            </a:r>
            <a:r>
              <a:rPr dirty="0" sz="1000" spc="19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  <a:p>
            <a:pPr marL="63500">
              <a:lnSpc>
                <a:spcPct val="100000"/>
              </a:lnSpc>
              <a:spcBef>
                <a:spcPts val="295"/>
              </a:spcBef>
              <a:tabLst>
                <a:tab pos="445134" algn="l"/>
                <a:tab pos="795655" algn="l"/>
                <a:tab pos="1076960" algn="l"/>
              </a:tabLst>
            </a:pPr>
            <a:r>
              <a:rPr dirty="0" sz="1000" spc="-40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175">
                <a:latin typeface="Cambria"/>
                <a:cs typeface="Cambria"/>
              </a:rPr>
              <a:t>  </a:t>
            </a:r>
            <a:r>
              <a:rPr dirty="0" sz="1000" spc="-4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78105">
              <a:lnSpc>
                <a:spcPts val="1175"/>
              </a:lnSpc>
              <a:spcBef>
                <a:spcPts val="295"/>
              </a:spcBef>
              <a:tabLst>
                <a:tab pos="444500" algn="l"/>
                <a:tab pos="810895" algn="l"/>
                <a:tab pos="1081405" algn="l"/>
                <a:tab pos="1404620" algn="l"/>
              </a:tabLst>
            </a:pPr>
            <a:r>
              <a:rPr dirty="0" sz="1000" spc="-340">
                <a:latin typeface="Lucida Sans Unicode"/>
                <a:cs typeface="Lucida Sans Unicode"/>
              </a:rPr>
              <a:t>⋮</a:t>
            </a:r>
            <a:r>
              <a:rPr dirty="0" sz="1000">
                <a:latin typeface="Lucida Sans Unicode"/>
                <a:cs typeface="Lucida Sans Unicode"/>
              </a:rPr>
              <a:t>	</a:t>
            </a:r>
            <a:r>
              <a:rPr dirty="0" sz="1000" spc="-340">
                <a:latin typeface="Lucida Sans Unicode"/>
                <a:cs typeface="Lucida Sans Unicode"/>
              </a:rPr>
              <a:t>⋮</a:t>
            </a:r>
            <a:r>
              <a:rPr dirty="0" sz="1000">
                <a:latin typeface="Lucida Sans Unicode"/>
                <a:cs typeface="Lucida Sans Unicode"/>
              </a:rPr>
              <a:t>	</a:t>
            </a:r>
            <a:r>
              <a:rPr dirty="0" sz="1000" spc="-340">
                <a:latin typeface="Lucida Sans Unicode"/>
                <a:cs typeface="Lucida Sans Unicode"/>
              </a:rPr>
              <a:t>⋮</a:t>
            </a:r>
            <a:r>
              <a:rPr dirty="0" sz="1000">
                <a:latin typeface="Lucida Sans Unicode"/>
                <a:cs typeface="Lucida Sans Unicode"/>
              </a:rPr>
              <a:t>	</a:t>
            </a:r>
            <a:r>
              <a:rPr dirty="0" sz="1000" spc="75">
                <a:latin typeface="Lucida Sans Unicode"/>
                <a:cs typeface="Lucida Sans Unicode"/>
              </a:rPr>
              <a:t>⋱</a:t>
            </a:r>
            <a:r>
              <a:rPr dirty="0" sz="1000">
                <a:latin typeface="Lucida Sans Unicode"/>
                <a:cs typeface="Lucida Sans Unicode"/>
              </a:rPr>
              <a:t>	</a:t>
            </a:r>
            <a:r>
              <a:rPr dirty="0" sz="1000" spc="-34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  <a:p>
            <a:pPr marL="73025">
              <a:lnSpc>
                <a:spcPts val="1175"/>
              </a:lnSpc>
              <a:tabLst>
                <a:tab pos="1405255" algn="l"/>
                <a:tab pos="1620520" algn="l"/>
              </a:tabLst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105" i="1">
                <a:latin typeface="Palatino Linotype"/>
                <a:cs typeface="Palatino Linotype"/>
              </a:rPr>
              <a:t> 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r>
              <a:rPr dirty="0" sz="650" spc="270">
                <a:latin typeface="Palatino Linotype"/>
                <a:cs typeface="Palatino Linotype"/>
              </a:rPr>
              <a:t>  </a:t>
            </a:r>
            <a:r>
              <a:rPr dirty="0" baseline="-19444" sz="1500" spc="-179" i="1">
                <a:latin typeface="Meiryo"/>
                <a:cs typeface="Meiryo"/>
              </a:rPr>
              <a:t/>
            </a:r>
            <a:r>
              <a:rPr dirty="0" sz="650" spc="-120" i="1">
                <a:latin typeface="Palatino Linotype"/>
                <a:cs typeface="Palatino Linotype"/>
              </a:rPr>
              <a:t>T</a:t>
            </a:r>
            <a:r>
              <a:rPr dirty="0" sz="650" spc="-105" i="1">
                <a:latin typeface="Palatino Linotype"/>
                <a:cs typeface="Palatino Linotype"/>
              </a:rPr>
              <a:t> 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2</a:t>
            </a:r>
            <a:r>
              <a:rPr dirty="0" sz="650" spc="270">
                <a:latin typeface="Palatino Linotype"/>
                <a:cs typeface="Palatino Linotype"/>
              </a:rPr>
              <a:t>  </a:t>
            </a:r>
            <a:r>
              <a:rPr dirty="0" baseline="-19444" sz="1500" spc="-179" i="1">
                <a:latin typeface="Meiryo"/>
                <a:cs typeface="Meiryo"/>
              </a:rPr>
              <a:t/>
            </a:r>
            <a:r>
              <a:rPr dirty="0" sz="650" spc="-120" i="1">
                <a:latin typeface="Palatino Linotype"/>
                <a:cs typeface="Palatino Linotype"/>
              </a:rPr>
              <a:t>T</a:t>
            </a:r>
            <a:r>
              <a:rPr dirty="0" sz="650" spc="-100" i="1">
                <a:latin typeface="Palatino Linotype"/>
                <a:cs typeface="Palatino Linotype"/>
              </a:rPr>
              <a:t> 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3</a:t>
            </a:r>
            <a:r>
              <a:rPr dirty="0" sz="650" spc="270">
                <a:latin typeface="Palatino Linotype"/>
                <a:cs typeface="Palatino Linotype"/>
              </a:rPr>
              <a:t>  </a:t>
            </a:r>
            <a:r>
              <a:rPr dirty="0" baseline="-19444" sz="1500" spc="284">
                <a:latin typeface="Cambria"/>
                <a:cs typeface="Cambria"/>
              </a:rPr>
              <a:t>…</a:t>
            </a:r>
            <a:r>
              <a:rPr dirty="0" baseline="-19444" sz="1500">
                <a:latin typeface="Cambria"/>
                <a:cs typeface="Cambria"/>
              </a:rPr>
              <a:t>	</a:t>
            </a:r>
            <a:r>
              <a:rPr dirty="0" baseline="-19444" sz="1500" spc="-75">
                <a:latin typeface="Palatino Linotype"/>
                <a:cs typeface="Palatino Linotype"/>
              </a:rPr>
              <a:t>1</a:t>
            </a:r>
            <a:r>
              <a:rPr dirty="0" baseline="-19444" sz="1500">
                <a:latin typeface="Palatino Linotype"/>
                <a:cs typeface="Palatino Linotype"/>
              </a:rPr>
              <a:t>	</a:t>
            </a:r>
            <a:r>
              <a:rPr dirty="0" baseline="-19444" sz="1500" spc="-914" i="1">
                <a:latin typeface="Meiryo"/>
                <a:cs typeface="Meiryo"/>
              </a:rPr>
              <a:t>⎦</a:t>
            </a:r>
            <a:endParaRPr baseline="-19444" sz="150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048623" y="1450026"/>
            <a:ext cx="609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">
                <a:latin typeface="Cambria"/>
                <a:cs typeface="Cambria"/>
              </a:rPr>
              <a:t>;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123854" y="1544893"/>
            <a:ext cx="391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(10.27)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29441" y="2064999"/>
            <a:ext cx="5010785" cy="1176020"/>
          </a:xfrm>
          <a:prstGeom prst="rect">
            <a:avLst/>
          </a:prstGeom>
        </p:spPr>
        <p:txBody>
          <a:bodyPr wrap="square" lIns="0" tIns="914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720"/>
              </a:spcBef>
            </a:pP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40">
                <a:latin typeface="Palatino Linotype"/>
                <a:cs typeface="Palatino Linotype"/>
              </a:rPr>
              <a:t>expression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scaled</a:t>
            </a:r>
            <a:r>
              <a:rPr dirty="0" sz="1000" spc="-20">
                <a:latin typeface="Palatino Linotype"/>
                <a:cs typeface="Palatino Linotype"/>
              </a:rPr>
              <a:t> error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written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</a:t>
            </a:r>
            <a:endParaRPr sz="100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625"/>
              </a:spcBef>
            </a:pP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baseline="-21367" sz="975" spc="37" b="1">
                <a:latin typeface="Cambria"/>
                <a:cs typeface="Cambria"/>
              </a:rPr>
              <a:t>s</a:t>
            </a:r>
            <a:r>
              <a:rPr dirty="0" baseline="-21367" sz="975" spc="30" b="1">
                <a:latin typeface="Cambria"/>
                <a:cs typeface="Cambria"/>
              </a:rPr>
              <a:t>e</a:t>
            </a:r>
            <a:r>
              <a:rPr dirty="0" cap="small" baseline="-21367" sz="975" spc="150" b="1">
                <a:latin typeface="Cambria"/>
                <a:cs typeface="Cambria"/>
              </a:rPr>
              <a:t>m</a:t>
            </a:r>
            <a:r>
              <a:rPr dirty="0" baseline="-21367" sz="975" spc="37" b="1">
                <a:latin typeface="Cambria"/>
                <a:cs typeface="Cambria"/>
              </a:rPr>
              <a:t>s</a:t>
            </a:r>
            <a:r>
              <a:rPr dirty="0" baseline="-21367" sz="975" spc="104" b="1">
                <a:latin typeface="Cambria"/>
                <a:cs typeface="Cambria"/>
              </a:rPr>
              <a:t>rr</a:t>
            </a:r>
            <a:r>
              <a:rPr dirty="0" baseline="-21367" sz="975" spc="127" b="1">
                <a:latin typeface="Cambria"/>
                <a:cs typeface="Cambria"/>
              </a:rPr>
              <a:t>e</a:t>
            </a:r>
            <a:r>
              <a:rPr dirty="0" baseline="-21367" sz="975" b="1">
                <a:latin typeface="Cambria"/>
                <a:cs typeface="Cambria"/>
              </a:rPr>
              <a:t> </a:t>
            </a:r>
            <a:r>
              <a:rPr dirty="0" baseline="-21367" sz="975" spc="60" b="1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30" i="1">
                <a:latin typeface="Palatino Linotype"/>
                <a:cs typeface="Palatino Linotype"/>
              </a:rPr>
              <a:t>J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7" i="1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3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5" i="1">
                <a:latin typeface="Palatino Linotype"/>
                <a:cs typeface="Palatino Linotype"/>
              </a:rPr>
              <a:t>V</a:t>
            </a:r>
            <a:r>
              <a:rPr dirty="0" baseline="-21367" sz="975" spc="-315" i="1">
                <a:latin typeface="Meiryo"/>
                <a:cs typeface="Meiryo"/>
              </a:rPr>
              <a:t/>
            </a:r>
            <a:r>
              <a:rPr dirty="0" baseline="-21367" sz="975" spc="165" i="1">
                <a:latin typeface="Meiryo"/>
                <a:cs typeface="Meiryo"/>
              </a:rPr>
              <a:t> </a:t>
            </a:r>
            <a:r>
              <a:rPr dirty="0" sz="1000" spc="35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baseline="34188" sz="975" spc="225">
                <a:latin typeface="Cambria"/>
                <a:cs typeface="Cambria"/>
              </a:rPr>
              <a:t>−</a:t>
            </a:r>
            <a:r>
              <a:rPr dirty="0" baseline="34188" sz="975" spc="82">
                <a:latin typeface="Palatino Linotype"/>
                <a:cs typeface="Palatino Linotype"/>
              </a:rPr>
              <a:t>1</a:t>
            </a:r>
            <a:r>
              <a:rPr dirty="0" sz="1000" spc="-105" i="1">
                <a:latin typeface="Meiryo"/>
                <a:cs typeface="Meiryo"/>
              </a:rPr>
              <a:t>.</a:t>
            </a:r>
            <a:endParaRPr sz="1000">
              <a:latin typeface="Meiryo"/>
              <a:cs typeface="Meiryo"/>
            </a:endParaRPr>
          </a:p>
          <a:p>
            <a:pPr algn="just" marL="38100" marR="30480" indent="107950">
              <a:lnSpc>
                <a:spcPct val="100000"/>
              </a:lnSpc>
              <a:spcBef>
                <a:spcPts val="620"/>
              </a:spcBef>
            </a:pPr>
            <a:r>
              <a:rPr dirty="0" sz="1000" spc="-25">
                <a:latin typeface="Palatino Linotype"/>
                <a:cs typeface="Palatino Linotype"/>
              </a:rPr>
              <a:t>While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principle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inverse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determinant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calculated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by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brute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force,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prac- tice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convenient,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often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necessary,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rely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simpliﬁed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analytical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expressions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reduce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computational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burden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extend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range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feasible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sample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sizes.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Baltagi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al.</a:t>
            </a:r>
            <a:r>
              <a:rPr dirty="0" sz="1000" spc="-10">
                <a:latin typeface="Palatino Linotype"/>
                <a:cs typeface="Palatino Linotype"/>
              </a:rPr>
              <a:t> (2007) </a:t>
            </a:r>
            <a:r>
              <a:rPr dirty="0" sz="1000" spc="-50">
                <a:latin typeface="Palatino Linotype"/>
                <a:cs typeface="Palatino Linotype"/>
              </a:rPr>
              <a:t>de</a:t>
            </a:r>
            <a:r>
              <a:rPr dirty="0" sz="1000" spc="-50">
                <a:latin typeface="Palatino Linotype"/>
                <a:cs typeface="Palatino Linotype"/>
              </a:rPr>
              <a:t>rived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expressions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inverse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determinant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958295" y="3275501"/>
            <a:ext cx="2571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2222" sz="1500" spc="75">
                <a:latin typeface="Cambria"/>
                <a:cs typeface="Cambria"/>
              </a:rPr>
              <a:t>Σ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62663" y="3398918"/>
            <a:ext cx="6775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07695" algn="l"/>
              </a:tabLst>
            </a:pPr>
            <a:r>
              <a:rPr dirty="0" sz="650" spc="25" b="1">
                <a:latin typeface="Cambria"/>
                <a:cs typeface="Cambria"/>
              </a:rPr>
              <a:t>s</a:t>
            </a:r>
            <a:r>
              <a:rPr dirty="0" sz="650" spc="20" b="1">
                <a:latin typeface="Cambria"/>
                <a:cs typeface="Cambria"/>
              </a:rPr>
              <a:t>e</a:t>
            </a:r>
            <a:r>
              <a:rPr dirty="0" cap="small" sz="650" spc="100" b="1">
                <a:latin typeface="Cambria"/>
                <a:cs typeface="Cambria"/>
              </a:rPr>
              <a:t>m</a:t>
            </a:r>
            <a:r>
              <a:rPr dirty="0" sz="650" spc="25" b="1">
                <a:latin typeface="Cambria"/>
                <a:cs typeface="Cambria"/>
              </a:rPr>
              <a:t>s</a:t>
            </a:r>
            <a:r>
              <a:rPr dirty="0" sz="650" spc="70" b="1">
                <a:latin typeface="Cambria"/>
                <a:cs typeface="Cambria"/>
              </a:rPr>
              <a:t>rr</a:t>
            </a:r>
            <a:r>
              <a:rPr dirty="0" sz="650" spc="85" b="1">
                <a:latin typeface="Cambria"/>
                <a:cs typeface="Cambria"/>
              </a:rPr>
              <a:t>e</a:t>
            </a:r>
            <a:r>
              <a:rPr dirty="0" sz="650" b="1">
                <a:latin typeface="Cambria"/>
                <a:cs typeface="Cambria"/>
              </a:rPr>
              <a:t>	</a:t>
            </a:r>
            <a:r>
              <a:rPr dirty="0" sz="650" spc="-21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673940" y="3316621"/>
            <a:ext cx="47370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01320" algn="l"/>
              </a:tabLst>
            </a:pP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451397" y="3326137"/>
            <a:ext cx="9639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0840" algn="l"/>
              </a:tabLst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V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24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366789" y="3242623"/>
            <a:ext cx="651510" cy="349885"/>
          </a:xfrm>
          <a:prstGeom prst="rect">
            <a:avLst/>
          </a:prstGeom>
        </p:spPr>
        <p:txBody>
          <a:bodyPr wrap="square" lIns="0" tIns="2222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75"/>
              </a:spcBef>
              <a:tabLst>
                <a:tab pos="296545" algn="l"/>
                <a:tab pos="606425" algn="l"/>
              </a:tabLst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endParaRPr sz="100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  <a:spcBef>
                <a:spcPts val="75"/>
              </a:spcBef>
            </a:pPr>
            <a:r>
              <a:rPr dirty="0" sz="1000" i="1">
                <a:latin typeface="Palatino Linotype"/>
                <a:cs typeface="Palatino Linotype"/>
              </a:rPr>
              <a:t>d</a:t>
            </a:r>
            <a:r>
              <a:rPr dirty="0" baseline="21367" sz="975">
                <a:latin typeface="Palatino Linotype"/>
                <a:cs typeface="Palatino Linotype"/>
              </a:rPr>
              <a:t>2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350" i="1">
                <a:latin typeface="Meiryo"/>
                <a:cs typeface="Meiryo"/>
              </a:rPr>
              <a:t/>
            </a:r>
            <a:r>
              <a:rPr dirty="0" sz="1000" spc="-235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baseline="21367" sz="975" spc="-37">
                <a:latin typeface="Palatino Linotype"/>
                <a:cs typeface="Palatino Linotype"/>
              </a:rPr>
              <a:t>2</a:t>
            </a:r>
            <a:endParaRPr baseline="21367" sz="975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118694" y="3316618"/>
            <a:ext cx="4438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28930" algn="l"/>
              </a:tabLst>
            </a:pP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102809" y="3398915"/>
            <a:ext cx="3987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Meiryo"/>
                <a:cs typeface="Meiryo"/>
              </a:rPr>
              <a:t/>
            </a:r>
            <a:r>
              <a:rPr dirty="0" sz="650" spc="150" i="1">
                <a:latin typeface="Meiryo"/>
                <a:cs typeface="Meiryo"/>
              </a:rPr>
              <a:t>  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185" i="1">
                <a:latin typeface="Palatino Linotype"/>
                <a:cs typeface="Palatino Linotype"/>
              </a:rPr>
              <a:t>  </a:t>
            </a:r>
            <a:r>
              <a:rPr dirty="0" sz="650" spc="-1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975819" y="3326135"/>
            <a:ext cx="6350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V</a:t>
            </a:r>
            <a:r>
              <a:rPr dirty="0" sz="1000" spc="220" i="1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28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V</a:t>
            </a:r>
            <a:r>
              <a:rPr dirty="0" sz="1000" spc="220" i="1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545453" y="3589943"/>
            <a:ext cx="21577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0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([</a:t>
            </a:r>
            <a:r>
              <a:rPr dirty="0" sz="1000" i="1">
                <a:latin typeface="Palatino Linotype"/>
                <a:cs typeface="Palatino Linotype"/>
              </a:rPr>
              <a:t>d</a:t>
            </a:r>
            <a:r>
              <a:rPr dirty="0" baseline="34188" sz="975">
                <a:latin typeface="Palatino Linotype"/>
                <a:cs typeface="Palatino Linotype"/>
              </a:rPr>
              <a:t>2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350" i="1">
                <a:latin typeface="Meiryo"/>
                <a:cs typeface="Meiryo"/>
              </a:rPr>
              <a:t/>
            </a:r>
            <a:r>
              <a:rPr dirty="0" sz="1000" spc="-240" i="1">
                <a:latin typeface="Meiryo"/>
                <a:cs typeface="Meiryo"/>
              </a:rPr>
              <a:t> </a:t>
            </a:r>
            <a:r>
              <a:rPr dirty="0" sz="1000" spc="-60">
                <a:latin typeface="Cambria"/>
                <a:cs typeface="Cambria"/>
              </a:rPr>
              <a:t>)</a:t>
            </a:r>
            <a:r>
              <a:rPr dirty="0" baseline="34188" sz="975" spc="-89">
                <a:latin typeface="Palatino Linotype"/>
                <a:cs typeface="Palatino Linotype"/>
              </a:rPr>
              <a:t>2</a:t>
            </a:r>
            <a:r>
              <a:rPr dirty="0" sz="1000" spc="-60" i="1">
                <a:latin typeface="Meiryo"/>
                <a:cs typeface="Meiryo"/>
              </a:rPr>
              <a:t/>
            </a:r>
            <a:r>
              <a:rPr dirty="0" sz="1000" spc="-60">
                <a:latin typeface="Palatino Linotype"/>
                <a:cs typeface="Palatino Linotype"/>
              </a:rPr>
              <a:t>I</a:t>
            </a:r>
            <a:r>
              <a:rPr dirty="0" baseline="-21367" sz="975" spc="-89" i="1">
                <a:latin typeface="Palatino Linotype"/>
                <a:cs typeface="Palatino Linotype"/>
              </a:rPr>
              <a:t>N</a:t>
            </a:r>
            <a:r>
              <a:rPr dirty="0" baseline="-21367" sz="975" spc="284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34188" sz="975">
                <a:latin typeface="Cambria"/>
                <a:cs typeface="Cambria"/>
              </a:rPr>
              <a:t>−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]</a:t>
            </a:r>
            <a:r>
              <a:rPr dirty="0" baseline="34188" sz="975">
                <a:latin typeface="Cambria"/>
                <a:cs typeface="Cambria"/>
              </a:rPr>
              <a:t>−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baseline="34188" sz="975" spc="195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B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902762" y="3788256"/>
            <a:ext cx="1454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 i="1">
                <a:latin typeface="Meiryo"/>
                <a:cs typeface="Meiryo"/>
              </a:rPr>
              <a:t>|</a:t>
            </a:r>
            <a:r>
              <a:rPr dirty="0" sz="1000" spc="-25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022196" y="3861032"/>
            <a:ext cx="3790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 b="1">
                <a:latin typeface="Cambria"/>
                <a:cs typeface="Cambria"/>
              </a:rPr>
              <a:t>s</a:t>
            </a:r>
            <a:r>
              <a:rPr dirty="0" sz="650" spc="20" b="1">
                <a:latin typeface="Cambria"/>
                <a:cs typeface="Cambria"/>
              </a:rPr>
              <a:t>e</a:t>
            </a:r>
            <a:r>
              <a:rPr dirty="0" cap="small" sz="650" spc="100" b="1">
                <a:latin typeface="Cambria"/>
                <a:cs typeface="Cambria"/>
              </a:rPr>
              <a:t>m</a:t>
            </a:r>
            <a:r>
              <a:rPr dirty="0" sz="650" spc="25" b="1">
                <a:latin typeface="Cambria"/>
                <a:cs typeface="Cambria"/>
              </a:rPr>
              <a:t>s</a:t>
            </a:r>
            <a:r>
              <a:rPr dirty="0" sz="650" spc="105" b="1">
                <a:latin typeface="Cambria"/>
                <a:cs typeface="Cambria"/>
              </a:rPr>
              <a:t>r</a:t>
            </a:r>
            <a:r>
              <a:rPr dirty="0" u="dbl" sz="650" spc="105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r</a:t>
            </a:r>
            <a:r>
              <a:rPr dirty="0" u="dbl" sz="650" spc="60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e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685250" y="3778735"/>
            <a:ext cx="5035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4704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375728" y="3788251"/>
            <a:ext cx="9436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dbl" sz="1000" spc="-13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|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i="1">
                <a:latin typeface="Meiryo"/>
                <a:cs typeface="Meiryo"/>
              </a:rPr>
              <a:t>|</a:t>
            </a:r>
            <a:r>
              <a:rPr dirty="0" sz="1000" i="1">
                <a:latin typeface="Palatino Linotype"/>
                <a:cs typeface="Palatino Linotype"/>
              </a:rPr>
              <a:t>d</a:t>
            </a:r>
            <a:r>
              <a:rPr dirty="0" sz="1000" spc="13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1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350" i="1">
                <a:latin typeface="Meiryo"/>
                <a:cs typeface="Meiryo"/>
              </a:rPr>
              <a:t/>
            </a:r>
            <a:r>
              <a:rPr dirty="0" sz="1000" spc="-250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40">
                <a:latin typeface="Cambria"/>
                <a:cs typeface="Cambria"/>
              </a:rPr>
              <a:t> </a:t>
            </a:r>
            <a:r>
              <a:rPr dirty="0" sz="1000" spc="-175" i="1">
                <a:latin typeface="Meiryo"/>
                <a:cs typeface="Meiryo"/>
              </a:rPr>
              <a:t/>
            </a:r>
            <a:r>
              <a:rPr dirty="0" sz="1000" spc="-175">
                <a:latin typeface="Palatino Linotype"/>
                <a:cs typeface="Palatino Linotype"/>
              </a:rPr>
              <a:t>I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293555" y="3861032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372742" y="3788251"/>
            <a:ext cx="2004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Meiryo"/>
                <a:cs typeface="Meiryo"/>
              </a:rPr>
              <a:t>|</a:t>
            </a:r>
            <a:r>
              <a:rPr dirty="0" sz="1000" spc="-100" i="1">
                <a:latin typeface="Meiryo"/>
                <a:cs typeface="Meiryo"/>
              </a:rPr>
              <a:t> </a:t>
            </a:r>
            <a:r>
              <a:rPr dirty="0" sz="1000" spc="-170">
                <a:latin typeface="Lucida Sans Unicode"/>
                <a:cs typeface="Lucida Sans Unicode"/>
              </a:rPr>
              <a:t>⋅</a:t>
            </a:r>
            <a:r>
              <a:rPr dirty="0" sz="1000" spc="-75">
                <a:latin typeface="Lucida Sans Unicode"/>
                <a:cs typeface="Lucida Sans Unicode"/>
              </a:rPr>
              <a:t> </a:t>
            </a:r>
            <a:r>
              <a:rPr dirty="0" sz="1000" spc="-25" i="1">
                <a:latin typeface="Meiryo"/>
                <a:cs typeface="Meiryo"/>
              </a:rPr>
              <a:t>|</a:t>
            </a:r>
            <a:r>
              <a:rPr dirty="0" sz="1000" spc="-25">
                <a:latin typeface="Cambria"/>
                <a:cs typeface="Cambria"/>
              </a:rPr>
              <a:t>(</a:t>
            </a:r>
            <a:r>
              <a:rPr dirty="0" sz="1000" spc="-25" i="1">
                <a:latin typeface="Palatino Linotype"/>
                <a:cs typeface="Palatino Linotype"/>
              </a:rPr>
              <a:t>B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baseline="34188" sz="975" spc="-37">
                <a:latin typeface="Cambria"/>
                <a:cs typeface="Cambria"/>
              </a:rPr>
              <a:t>−</a:t>
            </a:r>
            <a:r>
              <a:rPr dirty="0" baseline="34188" sz="975" spc="-37">
                <a:latin typeface="Palatino Linotype"/>
                <a:cs typeface="Palatino Linotype"/>
              </a:rPr>
              <a:t>1</a:t>
            </a:r>
            <a:r>
              <a:rPr dirty="0" sz="1000" spc="-25" i="1">
                <a:latin typeface="Meiryo"/>
                <a:cs typeface="Meiryo"/>
              </a:rPr>
              <a:t>|</a:t>
            </a:r>
            <a:r>
              <a:rPr dirty="0" baseline="34188" sz="975" spc="-37" i="1">
                <a:latin typeface="Palatino Linotype"/>
                <a:cs typeface="Palatino Linotype"/>
              </a:rPr>
              <a:t>T</a:t>
            </a:r>
            <a:r>
              <a:rPr dirty="0" baseline="34188" sz="975" spc="-150" i="1">
                <a:latin typeface="Palatino Linotype"/>
                <a:cs typeface="Palatino Linotype"/>
              </a:rPr>
              <a:t> </a:t>
            </a:r>
            <a:r>
              <a:rPr dirty="0" baseline="34188" sz="975" spc="165">
                <a:latin typeface="Cambria"/>
                <a:cs typeface="Cambria"/>
              </a:rPr>
              <a:t>−</a:t>
            </a:r>
            <a:r>
              <a:rPr dirty="0" baseline="34188" sz="975" spc="165">
                <a:latin typeface="Palatino Linotype"/>
                <a:cs typeface="Palatino Linotype"/>
              </a:rPr>
              <a:t>1</a:t>
            </a:r>
            <a:r>
              <a:rPr dirty="0" sz="1000" spc="110">
                <a:latin typeface="Cambria"/>
                <a:cs typeface="Cambria"/>
              </a:rPr>
              <a:t>∕(</a:t>
            </a:r>
            <a:r>
              <a:rPr dirty="0" sz="1000" spc="110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350" i="1">
                <a:latin typeface="Meiryo"/>
                <a:cs typeface="Meiryo"/>
              </a:rPr>
              <a:t/>
            </a:r>
            <a:r>
              <a:rPr dirty="0" sz="1000" spc="-240" i="1">
                <a:latin typeface="Meiryo"/>
                <a:cs typeface="Meiryo"/>
              </a:rPr>
              <a:t> </a:t>
            </a:r>
            <a:r>
              <a:rPr dirty="0" baseline="34188" sz="975" spc="-15">
                <a:latin typeface="Palatino Linotype"/>
                <a:cs typeface="Palatino Linotype"/>
              </a:rPr>
              <a:t>2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 i="1">
                <a:latin typeface="Palatino Linotype"/>
                <a:cs typeface="Palatino Linotype"/>
              </a:rPr>
              <a:t>N</a:t>
            </a:r>
            <a:r>
              <a:rPr dirty="0" baseline="34188" sz="975" spc="-67" i="1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Meiryo"/>
                <a:cs typeface="Meiryo"/>
              </a:rPr>
              <a:t>,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554834" y="4073996"/>
            <a:ext cx="5765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where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140745" y="3936375"/>
            <a:ext cx="1593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25" i="1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289664" y="4054312"/>
            <a:ext cx="1835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+</a:t>
            </a:r>
            <a:r>
              <a:rPr dirty="0" sz="650" spc="-2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289664" y="4175813"/>
            <a:ext cx="1835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">
                <a:latin typeface="Palatino Linotype"/>
                <a:cs typeface="Palatino Linotype"/>
              </a:rPr>
              <a:t>1</a:t>
            </a:r>
            <a:r>
              <a:rPr dirty="0" sz="650" spc="105">
                <a:latin typeface="Cambria"/>
                <a:cs typeface="Cambria"/>
              </a:rPr>
              <a:t>−</a:t>
            </a:r>
            <a:r>
              <a:rPr dirty="0" sz="650" spc="-26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480630" y="4074001"/>
            <a:ext cx="40601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d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baseline="29914" sz="975" spc="202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225" i="1">
                <a:latin typeface="Meiryo"/>
                <a:cs typeface="Meiryo"/>
              </a:rPr>
              <a:t/>
            </a:r>
            <a:r>
              <a:rPr dirty="0" baseline="29914" sz="975" spc="-337">
                <a:latin typeface="Palatino Linotype"/>
                <a:cs typeface="Palatino Linotype"/>
              </a:rPr>
              <a:t>2</a:t>
            </a:r>
            <a:r>
              <a:rPr dirty="0" baseline="29914" sz="975" spc="15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51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plugged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general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likelihood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(10.9)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16723" y="4258473"/>
            <a:ext cx="5036820" cy="30600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5" b="1">
                <a:latin typeface="Cambria"/>
                <a:cs typeface="Cambria"/>
              </a:rPr>
              <a:t>s</a:t>
            </a:r>
            <a:r>
              <a:rPr dirty="0" sz="1000" spc="75" b="1">
                <a:latin typeface="Cambria"/>
                <a:cs typeface="Cambria"/>
              </a:rPr>
              <a:t>a</a:t>
            </a:r>
            <a:r>
              <a:rPr dirty="0" sz="1000" spc="70" b="1">
                <a:latin typeface="Cambria"/>
                <a:cs typeface="Cambria"/>
              </a:rPr>
              <a:t>r</a:t>
            </a:r>
            <a:r>
              <a:rPr dirty="0" sz="1000" spc="9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15" b="1">
                <a:latin typeface="Cambria"/>
                <a:cs typeface="Cambria"/>
              </a:rPr>
              <a:t>s</a:t>
            </a:r>
            <a:r>
              <a:rPr dirty="0" sz="1000" spc="100" b="1">
                <a:latin typeface="Cambria"/>
                <a:cs typeface="Cambria"/>
              </a:rPr>
              <a:t>rre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95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</a:pPr>
            <a:r>
              <a:rPr dirty="0" sz="900" b="1">
                <a:latin typeface="Calibri"/>
                <a:cs typeface="Calibri"/>
              </a:rPr>
              <a:t>10.4.1.2</a:t>
            </a:r>
            <a:r>
              <a:rPr dirty="0" sz="900" spc="355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Serial</a:t>
            </a:r>
            <a:r>
              <a:rPr dirty="0" sz="900" spc="3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and</a:t>
            </a:r>
            <a:r>
              <a:rPr dirty="0" sz="900" spc="3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Spatial</a:t>
            </a:r>
            <a:r>
              <a:rPr dirty="0" sz="900" spc="2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Correlation</a:t>
            </a:r>
            <a:r>
              <a:rPr dirty="0" sz="900" spc="3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with</a:t>
            </a:r>
            <a:r>
              <a:rPr dirty="0" sz="900" spc="25" b="1">
                <a:latin typeface="Calibri"/>
                <a:cs typeface="Calibri"/>
              </a:rPr>
              <a:t> </a:t>
            </a:r>
            <a:r>
              <a:rPr dirty="0" sz="600" b="1">
                <a:latin typeface="Calibri"/>
                <a:cs typeface="Calibri"/>
              </a:rPr>
              <a:t>KKP</a:t>
            </a:r>
            <a:r>
              <a:rPr dirty="0" sz="900" b="1">
                <a:latin typeface="Calibri"/>
                <a:cs typeface="Calibri"/>
              </a:rPr>
              <a:t>-Type</a:t>
            </a:r>
            <a:r>
              <a:rPr dirty="0" sz="900" spc="25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Effects</a:t>
            </a:r>
            <a:endParaRPr sz="900">
              <a:latin typeface="Calibri"/>
              <a:cs typeface="Calibri"/>
            </a:endParaRPr>
          </a:p>
          <a:p>
            <a:pPr algn="just" marL="50800" marR="43180" indent="-635">
              <a:lnSpc>
                <a:spcPct val="100000"/>
              </a:lnSpc>
              <a:spcBef>
                <a:spcPts val="15"/>
              </a:spcBef>
            </a:pP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ive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25" b="1">
                <a:latin typeface="Cambria"/>
                <a:cs typeface="Cambria"/>
              </a:rPr>
              <a:t>s</a:t>
            </a:r>
            <a:r>
              <a:rPr dirty="0" sz="1000" spc="75" b="1">
                <a:latin typeface="Cambria"/>
                <a:cs typeface="Cambria"/>
              </a:rPr>
              <a:t>a</a:t>
            </a:r>
            <a:r>
              <a:rPr dirty="0" sz="1000" spc="70" b="1">
                <a:latin typeface="Cambria"/>
                <a:cs typeface="Cambria"/>
              </a:rPr>
              <a:t>r</a:t>
            </a:r>
            <a:r>
              <a:rPr dirty="0" sz="1000" spc="9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15" b="1">
                <a:latin typeface="Cambria"/>
                <a:cs typeface="Cambria"/>
              </a:rPr>
              <a:t>s</a:t>
            </a:r>
            <a:r>
              <a:rPr dirty="0" sz="1000" spc="100" b="1">
                <a:latin typeface="Cambria"/>
                <a:cs typeface="Cambria"/>
              </a:rPr>
              <a:t>rre</a:t>
            </a:r>
            <a:r>
              <a:rPr dirty="0" sz="1000" spc="75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Millo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(2014)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ension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75" b="1">
                <a:latin typeface="Cambria"/>
                <a:cs typeface="Cambria"/>
              </a:rPr>
              <a:t>re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(2007)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mainder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75" b="1">
                <a:latin typeface="Cambria"/>
                <a:cs typeface="Cambria"/>
              </a:rPr>
              <a:t>re</a:t>
            </a:r>
            <a:r>
              <a:rPr dirty="0" sz="1000" spc="-45" b="1">
                <a:latin typeface="Cambria"/>
                <a:cs typeface="Cambria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og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ncr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while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emainder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70" i="1">
                <a:latin typeface="Meiryo"/>
                <a:cs typeface="Meiryo"/>
              </a:rPr>
              <a:t/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d:</a:t>
            </a:r>
            <a:endParaRPr sz="1000">
              <a:latin typeface="Palatino Linotype"/>
              <a:cs typeface="Palatino Linotype"/>
            </a:endParaRPr>
          </a:p>
          <a:p>
            <a:pPr algn="just" marL="434340">
              <a:lnSpc>
                <a:spcPct val="100000"/>
              </a:lnSpc>
              <a:spcBef>
                <a:spcPts val="56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390" i="1">
                <a:latin typeface="Meiryo"/>
                <a:cs typeface="Meiryo"/>
              </a:rPr>
              <a:t/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232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sz="1000" spc="-65" i="1">
                <a:latin typeface="Palatino Linotype"/>
                <a:cs typeface="Palatino Linotype"/>
              </a:rPr>
              <a:t>y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Z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431165">
              <a:lnSpc>
                <a:spcPct val="100000"/>
              </a:lnSpc>
              <a:spcBef>
                <a:spcPts val="345"/>
              </a:spcBef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2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62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0" i="1">
                <a:latin typeface="Meiryo"/>
                <a:cs typeface="Meiryo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-35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6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431165">
              <a:lnSpc>
                <a:spcPct val="100000"/>
              </a:lnSpc>
              <a:spcBef>
                <a:spcPts val="345"/>
              </a:spcBef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320">
                <a:latin typeface="Cambria"/>
                <a:cs typeface="Cambria"/>
              </a:rPr>
              <a:t>)</a:t>
            </a:r>
            <a:r>
              <a:rPr dirty="0" sz="1000" spc="-32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6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398145">
              <a:lnSpc>
                <a:spcPct val="100000"/>
              </a:lnSpc>
              <a:spcBef>
                <a:spcPts val="345"/>
              </a:spcBef>
            </a:pP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-21367" sz="975" spc="-82" i="1">
                <a:latin typeface="Palatino Linotype"/>
                <a:cs typeface="Palatino Linotype"/>
              </a:rPr>
              <a:t>t</a:t>
            </a:r>
            <a:r>
              <a:rPr dirty="0" baseline="-21367" sz="975" spc="179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315" i="1">
                <a:latin typeface="Meiryo"/>
                <a:cs typeface="Meiryo"/>
              </a:rPr>
              <a:t/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-21367" sz="975" spc="15" i="1">
                <a:latin typeface="Palatino Linotype"/>
                <a:cs typeface="Palatino Linotype"/>
              </a:rPr>
              <a:t>t</a:t>
            </a:r>
            <a:r>
              <a:rPr dirty="0" baseline="-21367" sz="975" spc="217">
                <a:latin typeface="Cambria"/>
                <a:cs typeface="Cambria"/>
              </a:rPr>
              <a:t>−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7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 spc="-315" i="1">
                <a:latin typeface="Meiryo"/>
                <a:cs typeface="Meiryo"/>
              </a:rPr>
              <a:t/>
            </a:r>
            <a:r>
              <a:rPr dirty="0" baseline="-21367" sz="975" spc="52" i="1">
                <a:latin typeface="Palatino Linotype"/>
                <a:cs typeface="Palatino Linotype"/>
              </a:rPr>
              <a:t>t</a:t>
            </a:r>
            <a:endParaRPr baseline="-21367" sz="975">
              <a:latin typeface="Palatino Linotype"/>
              <a:cs typeface="Palatino Linotype"/>
            </a:endParaRPr>
          </a:p>
          <a:p>
            <a:pPr algn="just" marL="50800" marR="43180">
              <a:lnSpc>
                <a:spcPct val="100000"/>
              </a:lnSpc>
              <a:spcBef>
                <a:spcPts val="620"/>
              </a:spcBef>
            </a:pP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tive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sum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llow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ion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ncr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o.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By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analo</a:t>
            </a:r>
            <a:r>
              <a:rPr dirty="0" sz="1000" spc="-35">
                <a:latin typeface="Palatino Linotype"/>
                <a:cs typeface="Palatino Linotype"/>
              </a:rPr>
              <a:t>g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15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15" b="1">
                <a:latin typeface="Cambria"/>
                <a:cs typeface="Cambria"/>
              </a:rPr>
              <a:t>s</a:t>
            </a:r>
            <a:r>
              <a:rPr dirty="0" sz="1000" spc="95" b="1">
                <a:latin typeface="Cambria"/>
                <a:cs typeface="Cambria"/>
              </a:rPr>
              <a:t>rr</a:t>
            </a:r>
            <a:r>
              <a:rPr dirty="0" sz="1000" spc="105" b="1">
                <a:latin typeface="Cambria"/>
                <a:cs typeface="Cambria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J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75" b="1">
                <a:latin typeface="Cambria"/>
                <a:cs typeface="Cambria"/>
              </a:rPr>
              <a:t>re</a:t>
            </a:r>
            <a:r>
              <a:rPr dirty="0" sz="1000" spc="-20" b="1">
                <a:latin typeface="Cambria"/>
                <a:cs typeface="Cambria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B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-50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10.3.3.1),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25">
                <a:latin typeface="Palatino Linotype"/>
                <a:cs typeface="Palatino Linotype"/>
              </a:rPr>
              <a:t>si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liﬁ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onsider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bl</a:t>
            </a:r>
            <a:r>
              <a:rPr dirty="0" sz="1000" spc="-12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d)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610"/>
              </a:spcBef>
            </a:pP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baseline="-21367" sz="975" spc="15" b="1">
                <a:latin typeface="Cambria"/>
                <a:cs typeface="Cambria"/>
              </a:rPr>
              <a:t>s</a:t>
            </a:r>
            <a:r>
              <a:rPr dirty="0" baseline="-21367" sz="975" spc="44" b="1">
                <a:latin typeface="Cambria"/>
                <a:cs typeface="Cambria"/>
              </a:rPr>
              <a:t>e</a:t>
            </a:r>
            <a:r>
              <a:rPr dirty="0" cap="small" baseline="-21367" sz="975" spc="150" b="1">
                <a:latin typeface="Cambria"/>
                <a:cs typeface="Cambria"/>
              </a:rPr>
              <a:t>m</a:t>
            </a:r>
            <a:r>
              <a:rPr dirty="0" baseline="-21367" sz="975" spc="15">
                <a:latin typeface="Palatino Linotype"/>
                <a:cs typeface="Palatino Linotype"/>
              </a:rPr>
              <a:t>2</a:t>
            </a:r>
            <a:r>
              <a:rPr dirty="0" baseline="-21367" sz="975" spc="37" b="1">
                <a:latin typeface="Cambria"/>
                <a:cs typeface="Cambria"/>
              </a:rPr>
              <a:t>s</a:t>
            </a:r>
            <a:r>
              <a:rPr dirty="0" baseline="-21367" sz="975" spc="120" b="1">
                <a:latin typeface="Cambria"/>
                <a:cs typeface="Cambria"/>
              </a:rPr>
              <a:t>rre</a:t>
            </a:r>
            <a:r>
              <a:rPr dirty="0" baseline="-21367" sz="975" b="1">
                <a:latin typeface="Cambria"/>
                <a:cs typeface="Cambria"/>
              </a:rPr>
              <a:t> </a:t>
            </a:r>
            <a:r>
              <a:rPr dirty="0" baseline="-21367" sz="975" spc="52" b="1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-30" i="1">
                <a:latin typeface="Palatino Linotype"/>
                <a:cs typeface="Palatino Linotype"/>
              </a:rPr>
              <a:t>J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5" i="1">
                <a:latin typeface="Palatino Linotype"/>
                <a:cs typeface="Palatino Linotype"/>
              </a:rPr>
              <a:t>V</a:t>
            </a:r>
            <a:r>
              <a:rPr dirty="0" baseline="-21367" sz="975" spc="-315" i="1">
                <a:latin typeface="Meiryo"/>
                <a:cs typeface="Meiryo"/>
              </a:rPr>
              <a:t/>
            </a:r>
            <a:r>
              <a:rPr dirty="0" baseline="-21367" sz="975" spc="-172" i="1">
                <a:latin typeface="Meiryo"/>
                <a:cs typeface="Meiryo"/>
              </a:rPr>
              <a:t> 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35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baseline="34188" sz="975" spc="225">
                <a:latin typeface="Cambria"/>
                <a:cs typeface="Cambria"/>
              </a:rPr>
              <a:t>−</a:t>
            </a:r>
            <a:r>
              <a:rPr dirty="0" baseline="34188" sz="975" spc="15">
                <a:latin typeface="Palatino Linotype"/>
                <a:cs typeface="Palatino Linotype"/>
              </a:rPr>
              <a:t>1</a:t>
            </a:r>
            <a:endParaRPr baseline="34188" sz="975">
              <a:latin typeface="Palatino Linotype"/>
              <a:cs typeface="Palatino Linotype"/>
            </a:endParaRPr>
          </a:p>
          <a:p>
            <a:pPr algn="just" marL="50800">
              <a:lnSpc>
                <a:spcPct val="100000"/>
              </a:lnSpc>
              <a:spcBef>
                <a:spcPts val="625"/>
              </a:spcBef>
            </a:pPr>
            <a:r>
              <a:rPr dirty="0" sz="1000" spc="-50">
                <a:latin typeface="Palatino Linotype"/>
                <a:cs typeface="Palatino Linotype"/>
              </a:rPr>
              <a:t>and,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properties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Kronecker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products,</a:t>
            </a:r>
            <a:r>
              <a:rPr dirty="0" sz="1000" spc="-10">
                <a:latin typeface="Palatino Linotype"/>
                <a:cs typeface="Palatino Linotype"/>
              </a:rPr>
              <a:t> its </a:t>
            </a:r>
            <a:r>
              <a:rPr dirty="0" sz="1000" spc="-40">
                <a:latin typeface="Palatino Linotype"/>
                <a:cs typeface="Palatino Linotype"/>
              </a:rPr>
              <a:t>inverse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877364" y="7321718"/>
            <a:ext cx="2571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2222" sz="1500" spc="75">
                <a:latin typeface="Cambria"/>
                <a:cs typeface="Cambria"/>
              </a:rPr>
              <a:t>Σ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981742" y="7451307"/>
            <a:ext cx="4159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 b="1">
                <a:latin typeface="Cambria"/>
                <a:cs typeface="Cambria"/>
              </a:rPr>
              <a:t>s</a:t>
            </a:r>
            <a:r>
              <a:rPr dirty="0" sz="650" spc="30" b="1">
                <a:latin typeface="Cambria"/>
                <a:cs typeface="Cambria"/>
              </a:rPr>
              <a:t>e</a:t>
            </a:r>
            <a:r>
              <a:rPr dirty="0" cap="small" sz="650" spc="100" b="1">
                <a:latin typeface="Cambria"/>
                <a:cs typeface="Cambria"/>
              </a:rPr>
              <a:t>m</a:t>
            </a:r>
            <a:r>
              <a:rPr dirty="0" sz="650" spc="10">
                <a:latin typeface="Palatino Linotype"/>
                <a:cs typeface="Palatino Linotype"/>
              </a:rPr>
              <a:t>2</a:t>
            </a:r>
            <a:r>
              <a:rPr dirty="0" sz="650" spc="25" b="1">
                <a:latin typeface="Cambria"/>
                <a:cs typeface="Cambria"/>
              </a:rPr>
              <a:t>s</a:t>
            </a:r>
            <a:r>
              <a:rPr dirty="0" sz="650" spc="80" b="1">
                <a:latin typeface="Cambria"/>
                <a:cs typeface="Cambria"/>
              </a:rPr>
              <a:t>rre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387938" y="7372350"/>
            <a:ext cx="1343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80">
                <a:latin typeface="Cambria"/>
                <a:cs typeface="Cambria"/>
              </a:rPr>
              <a:t>(</a:t>
            </a:r>
            <a:r>
              <a:rPr dirty="0" sz="1000" spc="-80" i="1">
                <a:latin typeface="Meiryo"/>
                <a:cs typeface="Meiryo"/>
              </a:rPr>
              <a:t/>
            </a:r>
            <a:r>
              <a:rPr dirty="0" sz="1000" spc="-80" i="1">
                <a:latin typeface="Palatino Linotype"/>
                <a:cs typeface="Palatino Linotype"/>
              </a:rPr>
              <a:t>J</a:t>
            </a:r>
            <a:r>
              <a:rPr dirty="0" baseline="-21367" sz="975" spc="-120" i="1">
                <a:latin typeface="Palatino Linotype"/>
                <a:cs typeface="Palatino Linotype"/>
              </a:rPr>
              <a:t>T</a:t>
            </a:r>
            <a:r>
              <a:rPr dirty="0" baseline="-21367" sz="975" spc="27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110" i="1">
                <a:latin typeface="Palatino Linotype"/>
                <a:cs typeface="Palatino Linotype"/>
              </a:rPr>
              <a:t>V</a:t>
            </a:r>
            <a:r>
              <a:rPr dirty="0" baseline="-21367" sz="975" spc="-16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34188" sz="975">
                <a:latin typeface="Cambria"/>
                <a:cs typeface="Cambria"/>
              </a:rPr>
              <a:t>−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baseline="34188" sz="975" spc="172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0" i="1">
                <a:latin typeface="Meiryo"/>
                <a:cs typeface="Meiryo"/>
              </a:rPr>
              <a:t> 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B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3" name="object 43" descr=""/>
          <p:cNvSpPr/>
          <p:nvPr/>
        </p:nvSpPr>
        <p:spPr>
          <a:xfrm>
            <a:off x="567532" y="7900482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 descr=""/>
          <p:cNvSpPr txBox="1"/>
          <p:nvPr/>
        </p:nvSpPr>
        <p:spPr>
          <a:xfrm>
            <a:off x="516737" y="7606774"/>
            <a:ext cx="4968240" cy="7251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so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need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numerically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demanding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unstable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inversion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r>
              <a:rPr dirty="0" baseline="29914" sz="975" spc="-15">
                <a:latin typeface="Palatino Linotype"/>
                <a:cs typeface="Palatino Linotype"/>
              </a:rPr>
              <a:t>14</a:t>
            </a:r>
            <a:endParaRPr baseline="29914" sz="975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Palatino Linotype"/>
              <a:cs typeface="Palatino Linotype"/>
            </a:endParaRPr>
          </a:p>
          <a:p>
            <a:pPr marL="50165" marR="17780">
              <a:lnSpc>
                <a:spcPct val="103800"/>
              </a:lnSpc>
            </a:pPr>
            <a:r>
              <a:rPr dirty="0" sz="800">
                <a:latin typeface="Palatino Linotype"/>
                <a:cs typeface="Palatino Linotype"/>
              </a:rPr>
              <a:t>14</a:t>
            </a:r>
            <a:r>
              <a:rPr dirty="0" sz="800" spc="22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Models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with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serial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and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spatial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correlation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are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often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computationally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cumbersome</a:t>
            </a:r>
            <a:r>
              <a:rPr dirty="0" sz="800">
                <a:latin typeface="Palatino Linotype"/>
                <a:cs typeface="Palatino Linotype"/>
              </a:rPr>
              <a:t> to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estimate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and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can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be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challenging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even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for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modern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computers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on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moderate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sample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sizes.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For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an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assessment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practical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computational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limits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different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speciﬁcations,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see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Millo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(2014,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Table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2).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05278" y="607782"/>
            <a:ext cx="5236845" cy="37807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431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Introduction</a:t>
            </a:r>
            <a:r>
              <a:rPr dirty="0" sz="800" spc="250" i="1">
                <a:latin typeface="Calibri"/>
                <a:cs typeface="Calibri"/>
              </a:rPr>
              <a:t>  </a:t>
            </a:r>
            <a:r>
              <a:rPr dirty="0" sz="800" spc="-50" b="1">
                <a:latin typeface="Calibri"/>
                <a:cs typeface="Calibri"/>
              </a:rPr>
              <a:t>9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76200" marR="217804" indent="107950">
              <a:lnSpc>
                <a:spcPct val="100000"/>
              </a:lnSpc>
            </a:pPr>
            <a:r>
              <a:rPr dirty="0" sz="1000">
                <a:latin typeface="Palatino Linotype"/>
                <a:cs typeface="Palatino Linotype"/>
              </a:rPr>
              <a:t>From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other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end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spectrum,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matrix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languages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have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built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up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huge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libraries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45">
                <a:latin typeface="Palatino Linotype"/>
                <a:cs typeface="Palatino Linotype"/>
              </a:rPr>
              <a:t>ready-</a:t>
            </a:r>
            <a:r>
              <a:rPr dirty="0" sz="1000" spc="-50">
                <a:latin typeface="Palatino Linotype"/>
                <a:cs typeface="Palatino Linotype"/>
              </a:rPr>
              <a:t>made,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high-</a:t>
            </a:r>
            <a:r>
              <a:rPr dirty="0" sz="1000" spc="-50">
                <a:latin typeface="Palatino Linotype"/>
                <a:cs typeface="Palatino Linotype"/>
              </a:rPr>
              <a:t>level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performing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complex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procedures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go.</a:t>
            </a:r>
            <a:endParaRPr sz="1000">
              <a:latin typeface="Palatino Linotype"/>
              <a:cs typeface="Palatino Linotype"/>
            </a:endParaRPr>
          </a:p>
          <a:p>
            <a:pPr algn="just" marL="76200" marR="217170" indent="107950">
              <a:lnSpc>
                <a:spcPts val="1200"/>
              </a:lnSpc>
              <a:spcBef>
                <a:spcPts val="35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following,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sake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exposition,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will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stick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cliché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assume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users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30">
                <a:latin typeface="Palatino Linotype"/>
                <a:cs typeface="Palatino Linotype"/>
              </a:rPr>
              <a:t>procedural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languages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expect</a:t>
            </a:r>
            <a:r>
              <a:rPr dirty="0" sz="1000">
                <a:latin typeface="Palatino Linotype"/>
                <a:cs typeface="Palatino Linotype"/>
              </a:rPr>
              <a:t> 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run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 </a:t>
            </a:r>
            <a:r>
              <a:rPr dirty="0" sz="1000" spc="-30">
                <a:latin typeface="Palatino Linotype"/>
                <a:cs typeface="Palatino Linotype"/>
              </a:rPr>
              <a:t>regression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issuing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 </a:t>
            </a:r>
            <a:r>
              <a:rPr dirty="0" sz="1000" spc="-25">
                <a:latin typeface="Palatino Linotype"/>
                <a:cs typeface="Palatino Linotype"/>
              </a:rPr>
              <a:t>single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command,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although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per- </a:t>
            </a:r>
            <a:r>
              <a:rPr dirty="0" sz="1000" spc="-50">
                <a:latin typeface="Palatino Linotype"/>
                <a:cs typeface="Palatino Linotype"/>
              </a:rPr>
              <a:t>haps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lot of </a:t>
            </a:r>
            <a:r>
              <a:rPr dirty="0" sz="1000" spc="-40">
                <a:latin typeface="Palatino Linotype"/>
                <a:cs typeface="Palatino Linotype"/>
              </a:rPr>
              <a:t>arguments,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obtain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lengthy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very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comprehensive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output</a:t>
            </a:r>
            <a:r>
              <a:rPr dirty="0" sz="1000" spc="-10">
                <a:latin typeface="Palatino Linotype"/>
                <a:cs typeface="Palatino Linotype"/>
              </a:rPr>
              <a:t> containing all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results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diagnostics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might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ever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need,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while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 </a:t>
            </a:r>
            <a:r>
              <a:rPr dirty="0" sz="1000" spc="-45">
                <a:latin typeface="Palatino Linotype"/>
                <a:cs typeface="Palatino Linotype"/>
              </a:rPr>
              <a:t>language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users</a:t>
            </a:r>
            <a:endParaRPr sz="1000">
              <a:latin typeface="Palatino Linotype"/>
              <a:cs typeface="Palatino Linotype"/>
            </a:endParaRPr>
          </a:p>
          <a:p>
            <a:pPr algn="just" marL="76200">
              <a:lnSpc>
                <a:spcPts val="1145"/>
              </a:lnSpc>
            </a:pPr>
            <a:r>
              <a:rPr dirty="0" sz="1000" spc="-35">
                <a:latin typeface="Palatino Linotype"/>
                <a:cs typeface="Palatino Linotype"/>
              </a:rPr>
              <a:t>seek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perform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regressions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from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scratch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baseline="11111" sz="1500" spc="-794" i="1">
                <a:latin typeface="Meiryo"/>
                <a:cs typeface="Meiryo"/>
              </a:rPr>
              <a:t>̂</a:t>
            </a:r>
            <a:r>
              <a:rPr dirty="0" baseline="11111" sz="1500" spc="-12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29914" sz="975" spc="-15">
                <a:latin typeface="Cambria"/>
                <a:cs typeface="Cambria"/>
              </a:rPr>
              <a:t>–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obtain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post-</a:t>
            </a:r>
            <a:r>
              <a:rPr dirty="0" sz="1000" spc="-10">
                <a:latin typeface="Palatino Linotype"/>
                <a:cs typeface="Palatino Linotype"/>
              </a:rPr>
              <a:t>estimation</a:t>
            </a:r>
            <a:endParaRPr sz="1000">
              <a:latin typeface="Palatino Linotype"/>
              <a:cs typeface="Palatino Linotype"/>
            </a:endParaRPr>
          </a:p>
          <a:p>
            <a:pPr algn="just" marL="76200">
              <a:lnSpc>
                <a:spcPts val="1200"/>
              </a:lnSpc>
            </a:pPr>
            <a:r>
              <a:rPr dirty="0" sz="1000" spc="-35">
                <a:latin typeface="Palatino Linotype"/>
                <a:cs typeface="Palatino Linotype"/>
              </a:rPr>
              <a:t>diagnostics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same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fashion.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300">
              <a:latin typeface="Palatino Linotype"/>
              <a:cs typeface="Palatino Linotype"/>
            </a:endParaRPr>
          </a:p>
          <a:p>
            <a:pPr marL="76200">
              <a:lnSpc>
                <a:spcPct val="100000"/>
              </a:lnSpc>
              <a:spcBef>
                <a:spcPts val="5"/>
              </a:spcBef>
            </a:pPr>
            <a:r>
              <a:rPr dirty="0" sz="1000" b="1">
                <a:latin typeface="Calibri"/>
                <a:cs typeface="Calibri"/>
              </a:rPr>
              <a:t>1.3.1</a:t>
            </a:r>
            <a:r>
              <a:rPr dirty="0" sz="1000" spc="36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R</a:t>
            </a:r>
            <a:r>
              <a:rPr dirty="0" sz="1000" spc="2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for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Matrix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Language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spc="-20" b="1">
                <a:latin typeface="Calibri"/>
                <a:cs typeface="Calibri"/>
              </a:rPr>
              <a:t>User</a:t>
            </a:r>
            <a:endParaRPr sz="1000">
              <a:latin typeface="Calibri"/>
              <a:cs typeface="Calibri"/>
            </a:endParaRPr>
          </a:p>
          <a:p>
            <a:pPr algn="just" marL="76200" marR="217170">
              <a:lnSpc>
                <a:spcPct val="100000"/>
              </a:lnSpc>
              <a:spcBef>
                <a:spcPts val="59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latter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viewpoint</a:t>
            </a:r>
            <a:r>
              <a:rPr dirty="0" sz="1000">
                <a:latin typeface="Palatino Linotype"/>
                <a:cs typeface="Palatino Linotype"/>
              </a:rPr>
              <a:t> in </a:t>
            </a:r>
            <a:r>
              <a:rPr dirty="0" sz="1000" spc="-10">
                <a:latin typeface="Palatino Linotype"/>
                <a:cs typeface="Palatino Linotype"/>
              </a:rPr>
              <a:t>our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stylized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world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 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die-hard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econometricians-programmers, </a:t>
            </a:r>
            <a:r>
              <a:rPr dirty="0" sz="1000">
                <a:latin typeface="Palatino Linotype"/>
                <a:cs typeface="Palatino Linotype"/>
              </a:rPr>
              <a:t>who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anything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coding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matrix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language.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Understandably,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transition </a:t>
            </a:r>
            <a:r>
              <a:rPr dirty="0" sz="1000" spc="-60">
                <a:latin typeface="Palatino Linotype"/>
                <a:cs typeface="Palatino Linotype"/>
              </a:rPr>
              <a:t>toward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-55">
                <a:latin typeface="Calibri"/>
                <a:cs typeface="Calibri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easier </a:t>
            </a:r>
            <a:r>
              <a:rPr dirty="0" sz="1000" spc="-35">
                <a:latin typeface="Palatino Linotype"/>
                <a:cs typeface="Palatino Linotype"/>
              </a:rPr>
              <a:t>done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case,</a:t>
            </a:r>
            <a:r>
              <a:rPr dirty="0" sz="1000" spc="-30">
                <a:latin typeface="Palatino Linotype"/>
                <a:cs typeface="Palatino Linotype"/>
              </a:rPr>
              <a:t> as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matrix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language</a:t>
            </a:r>
            <a:r>
              <a:rPr dirty="0" sz="1000" spc="-10">
                <a:latin typeface="Palatino Linotype"/>
                <a:cs typeface="Palatino Linotype"/>
              </a:rPr>
              <a:t> 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own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right.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Armed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with </a:t>
            </a:r>
            <a:r>
              <a:rPr dirty="0" sz="1000" spc="-10">
                <a:latin typeface="Palatino Linotype"/>
                <a:cs typeface="Palatino Linotype"/>
              </a:rPr>
              <a:t>some cheat sheet </a:t>
            </a:r>
            <a:r>
              <a:rPr dirty="0" sz="1000" spc="-45">
                <a:latin typeface="Palatino Linotype"/>
                <a:cs typeface="Palatino Linotype"/>
              </a:rPr>
              <a:t>providing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translation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basic </a:t>
            </a:r>
            <a:r>
              <a:rPr dirty="0" sz="1000" spc="-25">
                <a:latin typeface="Palatino Linotype"/>
                <a:cs typeface="Palatino Linotype"/>
              </a:rPr>
              <a:t>operators,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users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matrix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languages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can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up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running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time,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learning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important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differences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syntax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language idiosyncrasies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40">
                <a:latin typeface="Calibri"/>
                <a:cs typeface="Calibri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along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way.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moment,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here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how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linear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regression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“from </a:t>
            </a:r>
            <a:r>
              <a:rPr dirty="0" sz="1000" spc="-35">
                <a:latin typeface="Palatino Linotype"/>
                <a:cs typeface="Palatino Linotype"/>
              </a:rPr>
              <a:t>scratch”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alibri"/>
                <a:cs typeface="Calibri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50">
              <a:latin typeface="Palatino Linotype"/>
              <a:cs typeface="Palatino Linotype"/>
            </a:endParaRPr>
          </a:p>
          <a:p>
            <a:pPr algn="just" marL="76200">
              <a:lnSpc>
                <a:spcPts val="1200"/>
              </a:lnSpc>
              <a:spcBef>
                <a:spcPts val="5"/>
              </a:spcBef>
            </a:pPr>
            <a:r>
              <a:rPr dirty="0" sz="1000" spc="-25" b="1">
                <a:latin typeface="Cambria"/>
                <a:cs typeface="Cambria"/>
              </a:rPr>
              <a:t>Example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1.3</a:t>
            </a:r>
            <a:r>
              <a:rPr dirty="0" sz="1000" spc="280" b="1">
                <a:latin typeface="Cambria"/>
                <a:cs typeface="Cambria"/>
              </a:rPr>
              <a:t>  </a:t>
            </a:r>
            <a:r>
              <a:rPr dirty="0" sz="1000" spc="-30" b="1">
                <a:latin typeface="Cambria"/>
                <a:cs typeface="Cambria"/>
              </a:rPr>
              <a:t>linear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45" b="1">
                <a:latin typeface="Cambria"/>
                <a:cs typeface="Cambria"/>
              </a:rPr>
              <a:t>regressions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Fatalities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75565" marR="217804">
              <a:lnSpc>
                <a:spcPts val="1200"/>
              </a:lnSpc>
              <a:spcBef>
                <a:spcPts val="35"/>
              </a:spcBef>
            </a:pP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der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ssion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“by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70">
                <a:latin typeface="Palatino Linotype"/>
                <a:cs typeface="Palatino Linotype"/>
              </a:rPr>
              <a:t>and”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i</a:t>
            </a:r>
            <a:r>
              <a:rPr dirty="0" sz="1000" spc="-15" i="1">
                <a:latin typeface="Palatino Linotype"/>
                <a:cs typeface="Palatino Linotype"/>
              </a:rPr>
              <a:t>.</a:t>
            </a:r>
            <a:r>
              <a:rPr dirty="0" sz="1000" spc="45" i="1">
                <a:latin typeface="Palatino Linotype"/>
                <a:cs typeface="Palatino Linotype"/>
              </a:rPr>
              <a:t>e</a:t>
            </a:r>
            <a:r>
              <a:rPr dirty="0" sz="1000" spc="-40" i="1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hout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higher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han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ors),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90" i="1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X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05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pt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ud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em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tran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81479" y="4558290"/>
            <a:ext cx="4985385" cy="42418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y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0">
                <a:latin typeface="Courier New"/>
                <a:cs typeface="Courier New"/>
              </a:rPr>
              <a:t> Fatalities$frate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X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cbind(1,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Fatalities$beertax)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beta.hat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solve(crossprod(X),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crossprod(X,y))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43386" y="5167740"/>
            <a:ext cx="5011420" cy="10883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Notice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numerically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eﬃcient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operators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Courier New"/>
                <a:cs typeface="Courier New"/>
              </a:rPr>
              <a:t>solve</a:t>
            </a:r>
            <a:r>
              <a:rPr dirty="0" sz="1000" spc="-114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ourier New"/>
                <a:cs typeface="Courier New"/>
              </a:rPr>
              <a:t>crossprod</a:t>
            </a:r>
            <a:r>
              <a:rPr dirty="0" sz="1000" spc="-125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instead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plain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syntax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solve(t(X)</a:t>
            </a:r>
            <a:r>
              <a:rPr dirty="0" sz="1000" spc="-100">
                <a:latin typeface="Courier New"/>
                <a:cs typeface="Courier New"/>
              </a:rPr>
              <a:t> </a:t>
            </a:r>
            <a:r>
              <a:rPr dirty="0" sz="1000">
                <a:latin typeface="Courier New"/>
                <a:cs typeface="Courier New"/>
              </a:rPr>
              <a:t>%*%</a:t>
            </a:r>
            <a:r>
              <a:rPr dirty="0" sz="1000" spc="-20">
                <a:latin typeface="Courier New"/>
                <a:cs typeface="Courier New"/>
              </a:rPr>
              <a:t> </a:t>
            </a:r>
            <a:r>
              <a:rPr dirty="0" sz="1000">
                <a:latin typeface="Courier New"/>
                <a:cs typeface="Courier New"/>
              </a:rPr>
              <a:t>X)</a:t>
            </a:r>
            <a:r>
              <a:rPr dirty="0" sz="1000" spc="-20">
                <a:latin typeface="Courier New"/>
                <a:cs typeface="Courier New"/>
              </a:rPr>
              <a:t> </a:t>
            </a:r>
            <a:r>
              <a:rPr dirty="0" sz="1000">
                <a:latin typeface="Courier New"/>
                <a:cs typeface="Courier New"/>
              </a:rPr>
              <a:t>%*%</a:t>
            </a:r>
            <a:r>
              <a:rPr dirty="0" sz="1000" spc="-15">
                <a:latin typeface="Courier New"/>
                <a:cs typeface="Courier New"/>
              </a:rPr>
              <a:t> </a:t>
            </a:r>
            <a:r>
              <a:rPr dirty="0" sz="1000">
                <a:latin typeface="Courier New"/>
                <a:cs typeface="Courier New"/>
              </a:rPr>
              <a:t>t(X)</a:t>
            </a:r>
            <a:r>
              <a:rPr dirty="0" sz="1000" spc="-20">
                <a:latin typeface="Courier New"/>
                <a:cs typeface="Courier New"/>
              </a:rPr>
              <a:t> </a:t>
            </a:r>
            <a:r>
              <a:rPr dirty="0" sz="1000">
                <a:latin typeface="Courier New"/>
                <a:cs typeface="Courier New"/>
              </a:rPr>
              <a:t>%*%</a:t>
            </a:r>
            <a:r>
              <a:rPr dirty="0" sz="1000" spc="-20">
                <a:latin typeface="Courier New"/>
                <a:cs typeface="Courier New"/>
              </a:rPr>
              <a:t> </a:t>
            </a:r>
            <a:r>
              <a:rPr dirty="0" sz="1000">
                <a:latin typeface="Courier New"/>
                <a:cs typeface="Courier New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up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numerically </a:t>
            </a:r>
            <a:r>
              <a:rPr dirty="0" sz="1000" spc="-25">
                <a:latin typeface="Palatino Linotype"/>
                <a:cs typeface="Palatino Linotype"/>
              </a:rPr>
              <a:t>worst </a:t>
            </a:r>
            <a:r>
              <a:rPr dirty="0" sz="1000" spc="-30">
                <a:latin typeface="Palatino Linotype"/>
                <a:cs typeface="Palatino Linotype"/>
              </a:rPr>
              <a:t>conditioned</a:t>
            </a:r>
            <a:r>
              <a:rPr dirty="0" sz="1000" spc="-10">
                <a:latin typeface="Palatino Linotype"/>
                <a:cs typeface="Palatino Linotype"/>
              </a:rPr>
              <a:t> cases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would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produce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identical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results.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(Notice</a:t>
            </a:r>
            <a:r>
              <a:rPr dirty="0" sz="1000" spc="-10">
                <a:latin typeface="Palatino Linotype"/>
                <a:cs typeface="Palatino Linotype"/>
              </a:rPr>
              <a:t> also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need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explicitly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make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vector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ones: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binding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by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column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0">
                <a:latin typeface="Courier New"/>
                <a:cs typeface="Courier New"/>
              </a:rPr>
              <a:t>cbind</a:t>
            </a:r>
            <a:r>
              <a:rPr dirty="0" sz="1000" spc="-20">
                <a:latin typeface="Palatino Linotype"/>
                <a:cs typeface="Palatino Linotype"/>
              </a:rPr>
              <a:t>-</a:t>
            </a:r>
            <a:r>
              <a:rPr dirty="0" sz="1000" spc="-10">
                <a:latin typeface="Palatino Linotype"/>
                <a:cs typeface="Palatino Linotype"/>
              </a:rPr>
              <a:t>ing)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scalar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vector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35">
                <a:latin typeface="Palatino Linotype"/>
                <a:cs typeface="Palatino Linotype"/>
              </a:rPr>
              <a:t>length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former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</a:t>
            </a:r>
            <a:r>
              <a:rPr dirty="0" sz="1000" spc="-35">
                <a:latin typeface="Palatino Linotype"/>
                <a:cs typeface="Palatino Linotype"/>
              </a:rPr>
              <a:t>recycled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needed.)</a:t>
            </a:r>
            <a:endParaRPr sz="1000">
              <a:latin typeface="Palatino Linotype"/>
              <a:cs typeface="Palatino Linotype"/>
            </a:endParaRPr>
          </a:p>
          <a:p>
            <a:pPr algn="just" marL="38100" marR="30480" indent="107950">
              <a:lnSpc>
                <a:spcPts val="1200"/>
              </a:lnSpc>
              <a:spcBef>
                <a:spcPts val="20"/>
              </a:spcBef>
            </a:pPr>
            <a:r>
              <a:rPr dirty="0" sz="1000">
                <a:latin typeface="Palatino Linotype"/>
                <a:cs typeface="Palatino Linotype"/>
              </a:rPr>
              <a:t>Next,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check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our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hand-</a:t>
            </a:r>
            <a:r>
              <a:rPr dirty="0" sz="1000">
                <a:latin typeface="Palatino Linotype"/>
                <a:cs typeface="Palatino Linotype"/>
              </a:rPr>
              <a:t>made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calculation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produces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same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coeﬃcients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higher-</a:t>
            </a:r>
            <a:r>
              <a:rPr dirty="0" sz="1000" spc="-50">
                <a:latin typeface="Palatino Linotype"/>
                <a:cs typeface="Palatino Linotype"/>
              </a:rPr>
              <a:t>level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lm</a:t>
            </a:r>
            <a:r>
              <a:rPr dirty="0" sz="1000" spc="-20">
                <a:latin typeface="Palatino Linotype"/>
                <a:cs typeface="Palatino Linotype"/>
              </a:rPr>
              <a:t>:</a:t>
            </a:r>
            <a:r>
              <a:rPr dirty="0" baseline="29914" sz="975" spc="-30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81479" y="6425723"/>
            <a:ext cx="4985385" cy="113284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beta.hat</a:t>
            </a:r>
            <a:endParaRPr sz="800">
              <a:latin typeface="Courier New"/>
              <a:cs typeface="Courier New"/>
            </a:endParaRPr>
          </a:p>
          <a:p>
            <a:pPr algn="r" marR="4283710">
              <a:lnSpc>
                <a:spcPct val="100000"/>
              </a:lnSpc>
              <a:spcBef>
                <a:spcPts val="155"/>
              </a:spcBef>
            </a:pPr>
            <a:r>
              <a:rPr dirty="0" sz="800" spc="-20">
                <a:latin typeface="Courier New"/>
                <a:cs typeface="Courier New"/>
              </a:rPr>
              <a:t>[,1]</a:t>
            </a:r>
            <a:endParaRPr sz="800">
              <a:latin typeface="Courier New"/>
              <a:cs typeface="Courier New"/>
            </a:endParaRPr>
          </a:p>
          <a:p>
            <a:pPr algn="r" marR="428434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[1,]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1.8533</a:t>
            </a:r>
            <a:endParaRPr sz="800">
              <a:latin typeface="Courier New"/>
              <a:cs typeface="Courier New"/>
            </a:endParaRPr>
          </a:p>
          <a:p>
            <a:pPr algn="r" marR="428434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[2,]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0.3646</a:t>
            </a:r>
            <a:endParaRPr sz="800">
              <a:latin typeface="Courier New"/>
              <a:cs typeface="Courier New"/>
            </a:endParaRPr>
          </a:p>
          <a:p>
            <a:pPr marL="24765" marR="267144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mod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lm(frate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beertax,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Fatalities) coef(mod)</a:t>
            </a:r>
            <a:endParaRPr sz="800">
              <a:latin typeface="Courier New"/>
              <a:cs typeface="Courier New"/>
            </a:endParaRPr>
          </a:p>
          <a:p>
            <a:pPr algn="r" marR="3555365">
              <a:lnSpc>
                <a:spcPct val="100000"/>
              </a:lnSpc>
              <a:spcBef>
                <a:spcPts val="155"/>
              </a:spcBef>
              <a:tabLst>
                <a:tab pos="971550" algn="l"/>
              </a:tabLst>
            </a:pPr>
            <a:r>
              <a:rPr dirty="0" sz="800" spc="-10">
                <a:latin typeface="Courier New"/>
                <a:cs typeface="Courier New"/>
              </a:rPr>
              <a:t>(Intercept)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beertax</a:t>
            </a:r>
            <a:endParaRPr sz="800">
              <a:latin typeface="Courier New"/>
              <a:cs typeface="Courier New"/>
            </a:endParaRPr>
          </a:p>
          <a:p>
            <a:pPr algn="r" marR="3555365">
              <a:lnSpc>
                <a:spcPct val="100000"/>
              </a:lnSpc>
              <a:spcBef>
                <a:spcPts val="155"/>
              </a:spcBef>
              <a:tabLst>
                <a:tab pos="728345" algn="l"/>
              </a:tabLst>
            </a:pPr>
            <a:r>
              <a:rPr dirty="0" sz="800" spc="-10">
                <a:latin typeface="Courier New"/>
                <a:cs typeface="Courier New"/>
              </a:rPr>
              <a:t>1.8533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0.3646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581479" y="8027009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90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68779" y="8057969"/>
            <a:ext cx="4730115" cy="273685"/>
          </a:xfrm>
          <a:prstGeom prst="rect">
            <a:avLst/>
          </a:prstGeom>
        </p:spPr>
        <p:txBody>
          <a:bodyPr wrap="square" lIns="0" tIns="7620" rIns="0" bIns="0" rtlCol="0" vert="horz">
            <a:spAutoFit/>
          </a:bodyPr>
          <a:lstStyle/>
          <a:p>
            <a:pPr marL="12700" marR="5080">
              <a:lnSpc>
                <a:spcPct val="103800"/>
              </a:lnSpc>
              <a:spcBef>
                <a:spcPts val="60"/>
              </a:spcBef>
            </a:pPr>
            <a:r>
              <a:rPr dirty="0" sz="800">
                <a:latin typeface="Palatino Linotype"/>
                <a:cs typeface="Palatino Linotype"/>
              </a:rPr>
              <a:t>2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Notice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that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although</a:t>
            </a:r>
            <a:r>
              <a:rPr dirty="0" sz="800" spc="-10">
                <a:latin typeface="Palatino Linotype"/>
                <a:cs typeface="Palatino Linotype"/>
              </a:rPr>
              <a:t> the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coeﬃcients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produced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by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two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methods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are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numerically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 </a:t>
            </a:r>
            <a:r>
              <a:rPr dirty="0" sz="800" spc="-35">
                <a:latin typeface="Palatino Linotype"/>
                <a:cs typeface="Palatino Linotype"/>
              </a:rPr>
              <a:t>same,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from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10">
                <a:latin typeface="Palatino Linotype"/>
                <a:cs typeface="Palatino Linotype"/>
              </a:rPr>
              <a:t> software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viewpoint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they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are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two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different</a:t>
            </a:r>
            <a:r>
              <a:rPr dirty="0" sz="800" spc="-10">
                <a:latin typeface="Palatino Linotype"/>
                <a:cs typeface="Palatino Linotype"/>
              </a:rPr>
              <a:t> object </a:t>
            </a:r>
            <a:r>
              <a:rPr dirty="0" sz="800" spc="-30">
                <a:latin typeface="Palatino Linotype"/>
                <a:cs typeface="Palatino Linotype"/>
              </a:rPr>
              <a:t>types: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 </a:t>
            </a:r>
            <a:r>
              <a:rPr dirty="0" sz="800" spc="-25">
                <a:latin typeface="Palatino Linotype"/>
                <a:cs typeface="Palatino Linotype"/>
              </a:rPr>
              <a:t>former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65">
                <a:latin typeface="Cambria"/>
                <a:cs typeface="Cambria"/>
              </a:rPr>
              <a:t>×</a:t>
            </a:r>
            <a:r>
              <a:rPr dirty="0" sz="800" spc="5">
                <a:latin typeface="Cambria"/>
                <a:cs typeface="Cambria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1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matrix</a:t>
            </a:r>
            <a:r>
              <a:rPr dirty="0" sz="800" spc="-10">
                <a:latin typeface="Palatino Linotype"/>
                <a:cs typeface="Palatino Linotype"/>
              </a:rPr>
              <a:t>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 </a:t>
            </a:r>
            <a:r>
              <a:rPr dirty="0" sz="800" spc="-20">
                <a:latin typeface="Palatino Linotype"/>
                <a:cs typeface="Palatino Linotype"/>
              </a:rPr>
              <a:t>latter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(named)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numeric</a:t>
            </a:r>
            <a:r>
              <a:rPr dirty="0" sz="800" spc="-290">
                <a:latin typeface="Courier New"/>
                <a:cs typeface="Courier New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vector.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81479" y="3629609"/>
            <a:ext cx="4985385" cy="2698750"/>
          </a:xfrm>
          <a:custGeom>
            <a:avLst/>
            <a:gdLst/>
            <a:ahLst/>
            <a:cxnLst/>
            <a:rect l="l" t="t" r="r" b="b"/>
            <a:pathLst>
              <a:path w="4985385" h="2698750">
                <a:moveTo>
                  <a:pt x="4985182" y="2409101"/>
                </a:moveTo>
                <a:lnTo>
                  <a:pt x="0" y="2409101"/>
                </a:lnTo>
                <a:lnTo>
                  <a:pt x="0" y="2545918"/>
                </a:lnTo>
                <a:lnTo>
                  <a:pt x="0" y="2549804"/>
                </a:lnTo>
                <a:lnTo>
                  <a:pt x="0" y="2698165"/>
                </a:lnTo>
                <a:lnTo>
                  <a:pt x="4985182" y="2698165"/>
                </a:lnTo>
                <a:lnTo>
                  <a:pt x="4985182" y="2549804"/>
                </a:lnTo>
                <a:lnTo>
                  <a:pt x="4985182" y="2545918"/>
                </a:lnTo>
                <a:lnTo>
                  <a:pt x="4985182" y="2409101"/>
                </a:lnTo>
                <a:close/>
              </a:path>
              <a:path w="4985385" h="2698750">
                <a:moveTo>
                  <a:pt x="4985182" y="2267369"/>
                </a:moveTo>
                <a:lnTo>
                  <a:pt x="0" y="2267369"/>
                </a:lnTo>
                <a:lnTo>
                  <a:pt x="0" y="2408072"/>
                </a:lnTo>
                <a:lnTo>
                  <a:pt x="4985182" y="2408072"/>
                </a:lnTo>
                <a:lnTo>
                  <a:pt x="4985182" y="2267369"/>
                </a:lnTo>
                <a:close/>
              </a:path>
              <a:path w="4985385" h="2698750">
                <a:moveTo>
                  <a:pt x="4985182" y="2125637"/>
                </a:moveTo>
                <a:lnTo>
                  <a:pt x="0" y="2125637"/>
                </a:lnTo>
                <a:lnTo>
                  <a:pt x="0" y="2266340"/>
                </a:lnTo>
                <a:lnTo>
                  <a:pt x="4985182" y="2266340"/>
                </a:lnTo>
                <a:lnTo>
                  <a:pt x="4985182" y="2125637"/>
                </a:lnTo>
                <a:close/>
              </a:path>
              <a:path w="4985385" h="2698750">
                <a:moveTo>
                  <a:pt x="4985182" y="1983905"/>
                </a:moveTo>
                <a:lnTo>
                  <a:pt x="0" y="1983905"/>
                </a:lnTo>
                <a:lnTo>
                  <a:pt x="0" y="2124608"/>
                </a:lnTo>
                <a:lnTo>
                  <a:pt x="4985182" y="2124608"/>
                </a:lnTo>
                <a:lnTo>
                  <a:pt x="4985182" y="1983905"/>
                </a:lnTo>
                <a:close/>
              </a:path>
              <a:path w="4985385" h="2698750">
                <a:moveTo>
                  <a:pt x="4985182" y="1842287"/>
                </a:moveTo>
                <a:lnTo>
                  <a:pt x="0" y="1842287"/>
                </a:lnTo>
                <a:lnTo>
                  <a:pt x="0" y="1982990"/>
                </a:lnTo>
                <a:lnTo>
                  <a:pt x="4985182" y="1982990"/>
                </a:lnTo>
                <a:lnTo>
                  <a:pt x="4985182" y="1842287"/>
                </a:lnTo>
                <a:close/>
              </a:path>
              <a:path w="4985385" h="2698750">
                <a:moveTo>
                  <a:pt x="4985182" y="1700555"/>
                </a:moveTo>
                <a:lnTo>
                  <a:pt x="0" y="1700555"/>
                </a:lnTo>
                <a:lnTo>
                  <a:pt x="0" y="1841258"/>
                </a:lnTo>
                <a:lnTo>
                  <a:pt x="4985182" y="1841258"/>
                </a:lnTo>
                <a:lnTo>
                  <a:pt x="4985182" y="1700555"/>
                </a:lnTo>
                <a:close/>
              </a:path>
              <a:path w="4985385" h="2698750">
                <a:moveTo>
                  <a:pt x="4985182" y="1558823"/>
                </a:moveTo>
                <a:lnTo>
                  <a:pt x="0" y="1558823"/>
                </a:lnTo>
                <a:lnTo>
                  <a:pt x="0" y="1699526"/>
                </a:lnTo>
                <a:lnTo>
                  <a:pt x="4985182" y="1699526"/>
                </a:lnTo>
                <a:lnTo>
                  <a:pt x="4985182" y="1558823"/>
                </a:lnTo>
                <a:close/>
              </a:path>
              <a:path w="4985385" h="2698750">
                <a:moveTo>
                  <a:pt x="4985182" y="1417091"/>
                </a:moveTo>
                <a:lnTo>
                  <a:pt x="0" y="1417091"/>
                </a:lnTo>
                <a:lnTo>
                  <a:pt x="0" y="1557794"/>
                </a:lnTo>
                <a:lnTo>
                  <a:pt x="4985182" y="1557794"/>
                </a:lnTo>
                <a:lnTo>
                  <a:pt x="4985182" y="1417091"/>
                </a:lnTo>
                <a:close/>
              </a:path>
              <a:path w="4985385" h="2698750">
                <a:moveTo>
                  <a:pt x="4985182" y="1275359"/>
                </a:moveTo>
                <a:lnTo>
                  <a:pt x="0" y="1275359"/>
                </a:lnTo>
                <a:lnTo>
                  <a:pt x="0" y="1416062"/>
                </a:lnTo>
                <a:lnTo>
                  <a:pt x="4985182" y="1416062"/>
                </a:lnTo>
                <a:lnTo>
                  <a:pt x="4985182" y="1275359"/>
                </a:lnTo>
                <a:close/>
              </a:path>
              <a:path w="4985385" h="2698750">
                <a:moveTo>
                  <a:pt x="4985182" y="1133741"/>
                </a:moveTo>
                <a:lnTo>
                  <a:pt x="0" y="1133741"/>
                </a:lnTo>
                <a:lnTo>
                  <a:pt x="0" y="1274445"/>
                </a:lnTo>
                <a:lnTo>
                  <a:pt x="4985182" y="1274445"/>
                </a:lnTo>
                <a:lnTo>
                  <a:pt x="4985182" y="1133741"/>
                </a:lnTo>
                <a:close/>
              </a:path>
              <a:path w="4985385" h="2698750">
                <a:moveTo>
                  <a:pt x="4985182" y="992009"/>
                </a:moveTo>
                <a:lnTo>
                  <a:pt x="0" y="992009"/>
                </a:lnTo>
                <a:lnTo>
                  <a:pt x="0" y="1132713"/>
                </a:lnTo>
                <a:lnTo>
                  <a:pt x="4985182" y="1132713"/>
                </a:lnTo>
                <a:lnTo>
                  <a:pt x="4985182" y="992009"/>
                </a:lnTo>
                <a:close/>
              </a:path>
              <a:path w="4985385" h="2698750">
                <a:moveTo>
                  <a:pt x="4985182" y="850277"/>
                </a:moveTo>
                <a:lnTo>
                  <a:pt x="0" y="850277"/>
                </a:lnTo>
                <a:lnTo>
                  <a:pt x="0" y="990981"/>
                </a:lnTo>
                <a:lnTo>
                  <a:pt x="4985182" y="990981"/>
                </a:lnTo>
                <a:lnTo>
                  <a:pt x="4985182" y="850277"/>
                </a:lnTo>
                <a:close/>
              </a:path>
              <a:path w="4985385" h="2698750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2698750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2698750">
                <a:moveTo>
                  <a:pt x="4985182" y="425196"/>
                </a:moveTo>
                <a:lnTo>
                  <a:pt x="0" y="425196"/>
                </a:lnTo>
                <a:lnTo>
                  <a:pt x="0" y="565899"/>
                </a:lnTo>
                <a:lnTo>
                  <a:pt x="4985182" y="565899"/>
                </a:lnTo>
                <a:lnTo>
                  <a:pt x="4985182" y="425196"/>
                </a:lnTo>
                <a:close/>
              </a:path>
              <a:path w="4985385" h="2698750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2698750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69875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568766" y="607782"/>
            <a:ext cx="5243830" cy="57029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Spatial Panels</a:t>
            </a:r>
            <a:r>
              <a:rPr dirty="0" sz="800" spc="26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279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50">
              <a:latin typeface="Calibri"/>
              <a:cs typeface="Calibri"/>
            </a:endParaRPr>
          </a:p>
          <a:p>
            <a:pPr algn="just" marL="12700">
              <a:lnSpc>
                <a:spcPts val="1200"/>
              </a:lnSpc>
              <a:spcBef>
                <a:spcPts val="5"/>
              </a:spcBef>
            </a:pPr>
            <a:r>
              <a:rPr dirty="0" sz="1000" b="1">
                <a:latin typeface="Times New Roman"/>
                <a:cs typeface="Times New Roman"/>
              </a:rPr>
              <a:t>Evamąle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10.14</a:t>
            </a:r>
            <a:r>
              <a:rPr dirty="0" sz="1000" spc="360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Serial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and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sąatial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correlation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300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EvapoTransp</a:t>
            </a:r>
            <a:r>
              <a:rPr dirty="0" sz="1000" spc="-325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12700" marR="286385">
              <a:lnSpc>
                <a:spcPts val="1200"/>
              </a:lnSpc>
              <a:spcBef>
                <a:spcPts val="35"/>
              </a:spcBef>
            </a:pPr>
            <a:r>
              <a:rPr dirty="0" sz="1000" spc="-30">
                <a:latin typeface="Palatino Linotype"/>
                <a:cs typeface="Palatino Linotype"/>
              </a:rPr>
              <a:t>Mountains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crucial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source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water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public,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agricultural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hydropower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use.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Obojes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al. (2015)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explore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 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vegetation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composition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structure</a:t>
            </a:r>
            <a:r>
              <a:rPr dirty="0" sz="1000">
                <a:latin typeface="Palatino Linotype"/>
                <a:cs typeface="Palatino Linotype"/>
              </a:rPr>
              <a:t> 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water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balance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 </a:t>
            </a:r>
            <a:r>
              <a:rPr dirty="0" sz="1000" spc="-55">
                <a:latin typeface="Palatino Linotype"/>
                <a:cs typeface="Palatino Linotype"/>
              </a:rPr>
              <a:t>some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high-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elevation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grasslands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Alps,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order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infer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potential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influence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water </a:t>
            </a:r>
            <a:r>
              <a:rPr dirty="0" sz="1000" spc="-25">
                <a:latin typeface="Palatino Linotype"/>
                <a:cs typeface="Palatino Linotype"/>
              </a:rPr>
              <a:t>balance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mountain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through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management.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particular,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evaluate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conse- </a:t>
            </a:r>
            <a:r>
              <a:rPr dirty="0" sz="1000" spc="-35">
                <a:latin typeface="Palatino Linotype"/>
                <a:cs typeface="Palatino Linotype"/>
              </a:rPr>
              <a:t>quences</a:t>
            </a:r>
            <a:r>
              <a:rPr dirty="0" sz="1000" spc="-20">
                <a:latin typeface="Palatino Linotype"/>
                <a:cs typeface="Palatino Linotype"/>
              </a:rPr>
              <a:t> of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abandonment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mountain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areas: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leading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proliferation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tall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grasses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45">
                <a:latin typeface="Palatino Linotype"/>
                <a:cs typeface="Palatino Linotype"/>
              </a:rPr>
              <a:t>dwarf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shrubs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therefore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affecting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water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balance.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different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components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55">
                <a:latin typeface="Palatino Linotype"/>
                <a:cs typeface="Palatino Linotype"/>
              </a:rPr>
              <a:t>water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balance,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evapotranspiration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(ET)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influenced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by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vegetation.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51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repeat- </a:t>
            </a:r>
            <a:r>
              <a:rPr dirty="0" sz="1000" spc="-90">
                <a:latin typeface="Palatino Linotype"/>
                <a:cs typeface="Palatino Linotype"/>
              </a:rPr>
              <a:t>edly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measure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water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balance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soil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monoliths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in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deep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seepage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collectors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in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four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experimental </a:t>
            </a:r>
            <a:r>
              <a:rPr dirty="0" sz="1000" spc="-25">
                <a:latin typeface="Palatino Linotype"/>
                <a:cs typeface="Palatino Linotype"/>
              </a:rPr>
              <a:t>sites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over</a:t>
            </a:r>
            <a:r>
              <a:rPr dirty="0" sz="1000" spc="-20">
                <a:latin typeface="Palatino Linotype"/>
                <a:cs typeface="Palatino Linotype"/>
              </a:rPr>
              <a:t> three </a:t>
            </a:r>
            <a:r>
              <a:rPr dirty="0" sz="1000" spc="-60">
                <a:latin typeface="Palatino Linotype"/>
                <a:cs typeface="Palatino Linotype"/>
              </a:rPr>
              <a:t>study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areas,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French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Alps,</a:t>
            </a:r>
            <a:r>
              <a:rPr dirty="0" sz="1000" spc="-20">
                <a:latin typeface="Palatino Linotype"/>
                <a:cs typeface="Palatino Linotype"/>
              </a:rPr>
              <a:t> one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Switzerland,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one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Austria.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15"/>
              </a:lnSpc>
            </a:pPr>
            <a:r>
              <a:rPr dirty="0" sz="1000" spc="-25">
                <a:latin typeface="Palatino Linotype"/>
                <a:cs typeface="Palatino Linotype"/>
              </a:rPr>
              <a:t>Persistence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both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space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apparent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data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attributed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small-</a:t>
            </a:r>
            <a:r>
              <a:rPr dirty="0" sz="1000" spc="-10">
                <a:latin typeface="Palatino Linotype"/>
                <a:cs typeface="Palatino Linotype"/>
              </a:rPr>
              <a:t>scale</a:t>
            </a:r>
            <a:endParaRPr sz="1000">
              <a:latin typeface="Palatino Linotype"/>
              <a:cs typeface="Palatino Linotype"/>
            </a:endParaRPr>
          </a:p>
          <a:p>
            <a:pPr algn="just" marL="12700" marR="288290">
              <a:lnSpc>
                <a:spcPts val="1200"/>
              </a:lnSpc>
              <a:spcBef>
                <a:spcPts val="40"/>
              </a:spcBef>
            </a:pP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der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ow</a:t>
            </a:r>
            <a:r>
              <a:rPr dirty="0" sz="1000" spc="-20">
                <a:latin typeface="Palatino Linotype"/>
                <a:cs typeface="Palatino Linotype"/>
              </a:rPr>
              <a:t>-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60">
                <a:latin typeface="Palatino Linotype"/>
                <a:cs typeface="Palatino Linotype"/>
              </a:rPr>
              <a:t>weig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45"/>
              </a:lnSpc>
            </a:pP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replicate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results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from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Austrian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site,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based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original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data,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available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</a:t>
            </a:r>
            <a:endParaRPr sz="1000">
              <a:latin typeface="Palatino Linotype"/>
              <a:cs typeface="Palatino Linotype"/>
            </a:endParaRPr>
          </a:p>
          <a:p>
            <a:pPr algn="just" marL="12700" marR="288290">
              <a:lnSpc>
                <a:spcPts val="1200"/>
              </a:lnSpc>
              <a:spcBef>
                <a:spcPts val="35"/>
              </a:spcBef>
            </a:pPr>
            <a:r>
              <a:rPr dirty="0" sz="1000">
                <a:latin typeface="Courier New"/>
                <a:cs typeface="Courier New"/>
              </a:rPr>
              <a:t>EvapoTransp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weights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matrix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etw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50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repeated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measurements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over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86 </a:t>
            </a:r>
            <a:r>
              <a:rPr dirty="0" sz="1000" spc="-35">
                <a:latin typeface="Palatino Linotype"/>
                <a:cs typeface="Palatino Linotype"/>
              </a:rPr>
              <a:t>observation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units.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800">
              <a:latin typeface="Palatino Linotype"/>
              <a:cs typeface="Palatino Linotype"/>
            </a:endParaRPr>
          </a:p>
          <a:p>
            <a:pPr marL="37465" marR="2950210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data("EvapoTransp",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"pder") </a:t>
            </a:r>
            <a:r>
              <a:rPr dirty="0" sz="800">
                <a:latin typeface="Courier New"/>
                <a:cs typeface="Courier New"/>
              </a:rPr>
              <a:t>data("etw",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"pder")</a:t>
            </a:r>
            <a:endParaRPr sz="800">
              <a:latin typeface="Courier New"/>
              <a:cs typeface="Courier New"/>
            </a:endParaRPr>
          </a:p>
          <a:p>
            <a:pPr marL="159385" marR="1007110" indent="-121920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evapo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prec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meansmd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potet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infil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biomass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plantcover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 </a:t>
            </a:r>
            <a:r>
              <a:rPr dirty="0" sz="800">
                <a:latin typeface="Courier New"/>
                <a:cs typeface="Courier New"/>
              </a:rPr>
              <a:t>softforbs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tallgrass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diversity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matgram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dwarfshrubs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legumes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semsr.evapo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spreml(evapo,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data=EvapoTransp,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w=etw,</a:t>
            </a:r>
            <a:endParaRPr sz="800">
              <a:latin typeface="Courier New"/>
              <a:cs typeface="Courier New"/>
            </a:endParaRPr>
          </a:p>
          <a:p>
            <a:pPr marL="137414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lag=FALSE,</a:t>
            </a:r>
            <a:r>
              <a:rPr dirty="0" sz="800" spc="-9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errors="semsr")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summary(semsr.evapo)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ML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with,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AR(1)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serial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correlation,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spatial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correlation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Call:</a:t>
            </a:r>
            <a:endParaRPr sz="800">
              <a:latin typeface="Courier New"/>
              <a:cs typeface="Courier New"/>
            </a:endParaRPr>
          </a:p>
          <a:p>
            <a:pPr marL="280670" marR="1249680" indent="-243204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spreml(formula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evapo,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EvapoTransp,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etw,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FALSE, </a:t>
            </a:r>
            <a:r>
              <a:rPr dirty="0" sz="800">
                <a:latin typeface="Courier New"/>
                <a:cs typeface="Courier New"/>
              </a:rPr>
              <a:t>errors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"semsr")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Residuals:</a:t>
            </a:r>
            <a:endParaRPr sz="800">
              <a:latin typeface="Courier New"/>
              <a:cs typeface="Courier New"/>
            </a:endParaRPr>
          </a:p>
          <a:p>
            <a:pPr algn="r" marR="2343150">
              <a:lnSpc>
                <a:spcPct val="100000"/>
              </a:lnSpc>
              <a:spcBef>
                <a:spcPts val="155"/>
              </a:spcBef>
              <a:tabLst>
                <a:tab pos="1457325" algn="l"/>
                <a:tab pos="2428875" algn="l"/>
              </a:tabLst>
            </a:pPr>
            <a:r>
              <a:rPr dirty="0" sz="800">
                <a:latin typeface="Courier New"/>
                <a:cs typeface="Courier New"/>
              </a:rPr>
              <a:t>Min.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Qu.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Median</a:t>
            </a:r>
            <a:r>
              <a:rPr dirty="0" sz="800">
                <a:latin typeface="Courier New"/>
                <a:cs typeface="Courier New"/>
              </a:rPr>
              <a:t>	Mean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3rd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Qu.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Max.</a:t>
            </a:r>
            <a:endParaRPr sz="800">
              <a:latin typeface="Courier New"/>
              <a:cs typeface="Courier New"/>
            </a:endParaRPr>
          </a:p>
          <a:p>
            <a:pPr algn="r" marR="2343150">
              <a:lnSpc>
                <a:spcPct val="100000"/>
              </a:lnSpc>
              <a:spcBef>
                <a:spcPts val="155"/>
              </a:spcBef>
              <a:tabLst>
                <a:tab pos="1032510" algn="l"/>
                <a:tab pos="2004060" algn="l"/>
                <a:tab pos="2489835" algn="l"/>
              </a:tabLst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2.260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-0.500</a:t>
            </a:r>
            <a:r>
              <a:rPr dirty="0" sz="800">
                <a:latin typeface="Courier New"/>
                <a:cs typeface="Courier New"/>
              </a:rPr>
              <a:t>	0.021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-0.047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0.420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2.373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variance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parameters:</a:t>
            </a:r>
            <a:endParaRPr sz="800">
              <a:latin typeface="Courier New"/>
              <a:cs typeface="Courier New"/>
            </a:endParaRPr>
          </a:p>
          <a:p>
            <a:pPr marL="280670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</a:t>
            </a:r>
            <a:endParaRPr sz="800">
              <a:latin typeface="Courier New"/>
              <a:cs typeface="Courier New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578291" y="6342340"/>
          <a:ext cx="4988560" cy="196405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01625"/>
                <a:gridCol w="455295"/>
                <a:gridCol w="698499"/>
                <a:gridCol w="607694"/>
                <a:gridCol w="455930"/>
                <a:gridCol w="2470150"/>
              </a:tblGrid>
              <a:tr h="121920">
                <a:tc>
                  <a:txBody>
                    <a:bodyPr/>
                    <a:lstStyle/>
                    <a:p>
                      <a:pPr marL="27940">
                        <a:lnSpc>
                          <a:spcPts val="77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psi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0.1665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2860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0.0482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212090">
                        <a:lnSpc>
                          <a:spcPts val="77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3.45</a:t>
                      </a:r>
                      <a:r>
                        <a:rPr dirty="0" sz="800" spc="1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0.00056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21920">
                <a:tc>
                  <a:txBody>
                    <a:bodyPr/>
                    <a:lstStyle/>
                    <a:p>
                      <a:pPr marL="27940">
                        <a:lnSpc>
                          <a:spcPts val="86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rho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ts val="86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0.8665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2860">
                        <a:lnSpc>
                          <a:spcPts val="86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0.0246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gridSpan="3">
                  <a:txBody>
                    <a:bodyPr/>
                    <a:lstStyle/>
                    <a:p>
                      <a:pPr marL="151765">
                        <a:lnSpc>
                          <a:spcPts val="86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35.29</a:t>
                      </a:r>
                      <a:r>
                        <a:rPr dirty="0" sz="800" spc="20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445770">
                <a:tc gridSpan="6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endParaRPr sz="1050">
                        <a:latin typeface="Times New Roman"/>
                        <a:cs typeface="Times New Roman"/>
                      </a:endParaRPr>
                    </a:p>
                    <a:p>
                      <a:pPr marL="27940">
                        <a:lnSpc>
                          <a:spcPct val="10000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Coefficients: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817880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Estimate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Std.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Error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t-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value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Pr(&gt;|t|)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3175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41605">
                <a:tc gridSpan="2">
                  <a:txBody>
                    <a:bodyPr/>
                    <a:lstStyle/>
                    <a:p>
                      <a:pPr marL="2794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(Intercept)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0.866041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0.562326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1.54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0.1235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2">
                  <a:txBody>
                    <a:bodyPr/>
                    <a:lstStyle/>
                    <a:p>
                      <a:pPr marL="27940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prec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-0.129636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0.154338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0.84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0.4009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2">
                  <a:txBody>
                    <a:bodyPr/>
                    <a:lstStyle/>
                    <a:p>
                      <a:pPr marL="2794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meansmd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0.018968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0.004452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4.26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2.0e-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05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2">
                  <a:txBody>
                    <a:bodyPr/>
                    <a:lstStyle/>
                    <a:p>
                      <a:pPr marL="2794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potet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0.551144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0.335828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1.64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0.1008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2">
                  <a:txBody>
                    <a:bodyPr/>
                    <a:lstStyle/>
                    <a:p>
                      <a:pPr marL="2794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infil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0.023513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0.021876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1.07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0.2824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2">
                  <a:txBody>
                    <a:bodyPr/>
                    <a:lstStyle/>
                    <a:p>
                      <a:pPr marL="2794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biomass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0.002335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0.000305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7.65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1.9e-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14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2">
                  <a:txBody>
                    <a:bodyPr/>
                    <a:lstStyle/>
                    <a:p>
                      <a:pPr marL="2794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plantcover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0.019174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0.110332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0.17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0.8620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2">
                  <a:txBody>
                    <a:bodyPr/>
                    <a:lstStyle/>
                    <a:p>
                      <a:pPr marL="2794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softforbs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0.132359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0.041463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3.19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0.0014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 gridSpan="2">
                  <a:txBody>
                    <a:bodyPr/>
                    <a:lstStyle/>
                    <a:p>
                      <a:pPr marL="2794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tallgrass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0.174540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0.054099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3.23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0.0013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161671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280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graphicFrame>
        <p:nvGraphicFramePr>
          <p:cNvPr id="4" name="object 4" descr=""/>
          <p:cNvGraphicFramePr>
            <a:graphicFrameLocks noGrp="1"/>
          </p:cNvGraphicFramePr>
          <p:nvPr/>
        </p:nvGraphicFramePr>
        <p:xfrm>
          <a:off x="567532" y="919219"/>
          <a:ext cx="4985385" cy="98996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3265"/>
                <a:gridCol w="668020"/>
                <a:gridCol w="668019"/>
                <a:gridCol w="485775"/>
                <a:gridCol w="2439035"/>
              </a:tblGrid>
              <a:tr h="140335">
                <a:tc>
                  <a:txBody>
                    <a:bodyPr/>
                    <a:lstStyle/>
                    <a:p>
                      <a:pPr marL="2476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diversity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0.040775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0.035790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1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1.14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0.2546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matgram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-0.029814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0.033040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0.90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0.3669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dwarfshrubs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0.098405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0.054127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1.82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0.0691.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legumes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-0.016304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0.005591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2.92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0.0035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283210">
                <a:tc gridSpan="5"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'.'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5" name="object 5" descr=""/>
          <p:cNvSpPr txBox="1"/>
          <p:nvPr/>
        </p:nvSpPr>
        <p:spPr>
          <a:xfrm>
            <a:off x="554808" y="2095471"/>
            <a:ext cx="4960620" cy="784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hough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would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tin</a:t>
            </a:r>
            <a:r>
              <a:rPr dirty="0" sz="1000" spc="-1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200" b="1">
                <a:latin typeface="Cambria"/>
                <a:cs typeface="Cambria"/>
              </a:rPr>
              <a:t>l</a:t>
            </a:r>
            <a:r>
              <a:rPr dirty="0" sz="1000" spc="6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l</a:t>
            </a:r>
            <a:r>
              <a:rPr dirty="0" sz="1000" spc="5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cipi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Prec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ould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ult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90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low); </a:t>
            </a:r>
            <a:r>
              <a:rPr dirty="0" sz="1000" spc="-45">
                <a:latin typeface="Palatino Linotype"/>
                <a:cs typeface="Palatino Linotype"/>
              </a:rPr>
              <a:t>analogo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transpir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potE</a:t>
            </a:r>
            <a:r>
              <a:rPr dirty="0" sz="1000" spc="-5">
                <a:latin typeface="Courier New"/>
                <a:cs typeface="Courier New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).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/>
          <p:nvPr/>
        </p:nvSpPr>
        <p:spPr>
          <a:xfrm>
            <a:off x="567529" y="2986557"/>
            <a:ext cx="4985385" cy="3118485"/>
          </a:xfrm>
          <a:custGeom>
            <a:avLst/>
            <a:gdLst/>
            <a:ahLst/>
            <a:cxnLst/>
            <a:rect l="l" t="t" r="r" b="b"/>
            <a:pathLst>
              <a:path w="4985385" h="3118485">
                <a:moveTo>
                  <a:pt x="4985182" y="2977743"/>
                </a:moveTo>
                <a:lnTo>
                  <a:pt x="0" y="2977743"/>
                </a:lnTo>
                <a:lnTo>
                  <a:pt x="0" y="3118447"/>
                </a:lnTo>
                <a:lnTo>
                  <a:pt x="4985182" y="3118447"/>
                </a:lnTo>
                <a:lnTo>
                  <a:pt x="4985182" y="2977743"/>
                </a:lnTo>
                <a:close/>
              </a:path>
              <a:path w="4985385" h="3118485">
                <a:moveTo>
                  <a:pt x="4985182" y="2836011"/>
                </a:moveTo>
                <a:lnTo>
                  <a:pt x="0" y="2836011"/>
                </a:lnTo>
                <a:lnTo>
                  <a:pt x="0" y="2976715"/>
                </a:lnTo>
                <a:lnTo>
                  <a:pt x="4985182" y="2976715"/>
                </a:lnTo>
                <a:lnTo>
                  <a:pt x="4985182" y="2836011"/>
                </a:lnTo>
                <a:close/>
              </a:path>
              <a:path w="4985385" h="3118485">
                <a:moveTo>
                  <a:pt x="4985182" y="2694279"/>
                </a:moveTo>
                <a:lnTo>
                  <a:pt x="0" y="2694279"/>
                </a:lnTo>
                <a:lnTo>
                  <a:pt x="0" y="2834983"/>
                </a:lnTo>
                <a:lnTo>
                  <a:pt x="4985182" y="2834983"/>
                </a:lnTo>
                <a:lnTo>
                  <a:pt x="4985182" y="2694279"/>
                </a:lnTo>
                <a:close/>
              </a:path>
              <a:path w="4985385" h="3118485">
                <a:moveTo>
                  <a:pt x="4985182" y="2552547"/>
                </a:moveTo>
                <a:lnTo>
                  <a:pt x="0" y="2552547"/>
                </a:lnTo>
                <a:lnTo>
                  <a:pt x="0" y="2693251"/>
                </a:lnTo>
                <a:lnTo>
                  <a:pt x="4985182" y="2693251"/>
                </a:lnTo>
                <a:lnTo>
                  <a:pt x="4985182" y="2552547"/>
                </a:lnTo>
                <a:close/>
              </a:path>
              <a:path w="4985385" h="3118485">
                <a:moveTo>
                  <a:pt x="4985182" y="2410815"/>
                </a:moveTo>
                <a:lnTo>
                  <a:pt x="0" y="2410815"/>
                </a:lnTo>
                <a:lnTo>
                  <a:pt x="0" y="2551519"/>
                </a:lnTo>
                <a:lnTo>
                  <a:pt x="4985182" y="2551519"/>
                </a:lnTo>
                <a:lnTo>
                  <a:pt x="4985182" y="2410815"/>
                </a:lnTo>
                <a:close/>
              </a:path>
              <a:path w="4985385" h="3118485">
                <a:moveTo>
                  <a:pt x="4985182" y="2269198"/>
                </a:moveTo>
                <a:lnTo>
                  <a:pt x="0" y="2269198"/>
                </a:lnTo>
                <a:lnTo>
                  <a:pt x="0" y="2409901"/>
                </a:lnTo>
                <a:lnTo>
                  <a:pt x="4985182" y="2409901"/>
                </a:lnTo>
                <a:lnTo>
                  <a:pt x="4985182" y="2269198"/>
                </a:lnTo>
                <a:close/>
              </a:path>
              <a:path w="4985385" h="3118485">
                <a:moveTo>
                  <a:pt x="4985182" y="2127466"/>
                </a:moveTo>
                <a:lnTo>
                  <a:pt x="0" y="2127466"/>
                </a:lnTo>
                <a:lnTo>
                  <a:pt x="0" y="2268169"/>
                </a:lnTo>
                <a:lnTo>
                  <a:pt x="4985182" y="2268169"/>
                </a:lnTo>
                <a:lnTo>
                  <a:pt x="4985182" y="2127466"/>
                </a:lnTo>
                <a:close/>
              </a:path>
              <a:path w="4985385" h="3118485">
                <a:moveTo>
                  <a:pt x="4985182" y="1985733"/>
                </a:moveTo>
                <a:lnTo>
                  <a:pt x="0" y="1985733"/>
                </a:lnTo>
                <a:lnTo>
                  <a:pt x="0" y="2126437"/>
                </a:lnTo>
                <a:lnTo>
                  <a:pt x="4985182" y="2126437"/>
                </a:lnTo>
                <a:lnTo>
                  <a:pt x="4985182" y="1985733"/>
                </a:lnTo>
                <a:close/>
              </a:path>
              <a:path w="4985385" h="3118485">
                <a:moveTo>
                  <a:pt x="4985182" y="1844001"/>
                </a:moveTo>
                <a:lnTo>
                  <a:pt x="0" y="1844001"/>
                </a:lnTo>
                <a:lnTo>
                  <a:pt x="0" y="1984705"/>
                </a:lnTo>
                <a:lnTo>
                  <a:pt x="4985182" y="1984705"/>
                </a:lnTo>
                <a:lnTo>
                  <a:pt x="4985182" y="1844001"/>
                </a:lnTo>
                <a:close/>
              </a:path>
              <a:path w="4985385" h="3118485">
                <a:moveTo>
                  <a:pt x="4985182" y="1702269"/>
                </a:moveTo>
                <a:lnTo>
                  <a:pt x="0" y="1702269"/>
                </a:lnTo>
                <a:lnTo>
                  <a:pt x="0" y="1842973"/>
                </a:lnTo>
                <a:lnTo>
                  <a:pt x="4985182" y="1842973"/>
                </a:lnTo>
                <a:lnTo>
                  <a:pt x="4985182" y="1702269"/>
                </a:lnTo>
                <a:close/>
              </a:path>
              <a:path w="4985385" h="3118485">
                <a:moveTo>
                  <a:pt x="4985182" y="1560652"/>
                </a:moveTo>
                <a:lnTo>
                  <a:pt x="0" y="1560652"/>
                </a:lnTo>
                <a:lnTo>
                  <a:pt x="0" y="1701355"/>
                </a:lnTo>
                <a:lnTo>
                  <a:pt x="4985182" y="1701355"/>
                </a:lnTo>
                <a:lnTo>
                  <a:pt x="4985182" y="1560652"/>
                </a:lnTo>
                <a:close/>
              </a:path>
              <a:path w="4985385" h="3118485">
                <a:moveTo>
                  <a:pt x="4985182" y="1418920"/>
                </a:moveTo>
                <a:lnTo>
                  <a:pt x="0" y="1418920"/>
                </a:lnTo>
                <a:lnTo>
                  <a:pt x="0" y="1559623"/>
                </a:lnTo>
                <a:lnTo>
                  <a:pt x="4985182" y="1559623"/>
                </a:lnTo>
                <a:lnTo>
                  <a:pt x="4985182" y="1418920"/>
                </a:lnTo>
                <a:close/>
              </a:path>
              <a:path w="4985385" h="3118485">
                <a:moveTo>
                  <a:pt x="4985182" y="1277188"/>
                </a:moveTo>
                <a:lnTo>
                  <a:pt x="0" y="1277188"/>
                </a:lnTo>
                <a:lnTo>
                  <a:pt x="0" y="1417891"/>
                </a:lnTo>
                <a:lnTo>
                  <a:pt x="4985182" y="1417891"/>
                </a:lnTo>
                <a:lnTo>
                  <a:pt x="4985182" y="1277188"/>
                </a:lnTo>
                <a:close/>
              </a:path>
              <a:path w="4985385" h="3118485">
                <a:moveTo>
                  <a:pt x="4985182" y="1135456"/>
                </a:moveTo>
                <a:lnTo>
                  <a:pt x="0" y="1135456"/>
                </a:lnTo>
                <a:lnTo>
                  <a:pt x="0" y="1276159"/>
                </a:lnTo>
                <a:lnTo>
                  <a:pt x="4985182" y="1276159"/>
                </a:lnTo>
                <a:lnTo>
                  <a:pt x="4985182" y="1135456"/>
                </a:lnTo>
                <a:close/>
              </a:path>
              <a:path w="4985385" h="3118485">
                <a:moveTo>
                  <a:pt x="4985182" y="993724"/>
                </a:moveTo>
                <a:lnTo>
                  <a:pt x="0" y="993724"/>
                </a:lnTo>
                <a:lnTo>
                  <a:pt x="0" y="1134427"/>
                </a:lnTo>
                <a:lnTo>
                  <a:pt x="4985182" y="1134427"/>
                </a:lnTo>
                <a:lnTo>
                  <a:pt x="4985182" y="993724"/>
                </a:lnTo>
                <a:close/>
              </a:path>
              <a:path w="4985385" h="3118485">
                <a:moveTo>
                  <a:pt x="4985182" y="566928"/>
                </a:moveTo>
                <a:lnTo>
                  <a:pt x="0" y="566928"/>
                </a:lnTo>
                <a:lnTo>
                  <a:pt x="0" y="703745"/>
                </a:lnTo>
                <a:lnTo>
                  <a:pt x="0" y="707631"/>
                </a:lnTo>
                <a:lnTo>
                  <a:pt x="0" y="852106"/>
                </a:lnTo>
                <a:lnTo>
                  <a:pt x="0" y="855992"/>
                </a:lnTo>
                <a:lnTo>
                  <a:pt x="0" y="992809"/>
                </a:lnTo>
                <a:lnTo>
                  <a:pt x="4985182" y="992809"/>
                </a:lnTo>
                <a:lnTo>
                  <a:pt x="4985182" y="855992"/>
                </a:lnTo>
                <a:lnTo>
                  <a:pt x="4985182" y="852106"/>
                </a:lnTo>
                <a:lnTo>
                  <a:pt x="4985182" y="707631"/>
                </a:lnTo>
                <a:lnTo>
                  <a:pt x="4985182" y="703745"/>
                </a:lnTo>
                <a:lnTo>
                  <a:pt x="4985182" y="566928"/>
                </a:lnTo>
                <a:close/>
              </a:path>
              <a:path w="4985385" h="3118485">
                <a:moveTo>
                  <a:pt x="4985182" y="425196"/>
                </a:moveTo>
                <a:lnTo>
                  <a:pt x="0" y="425196"/>
                </a:lnTo>
                <a:lnTo>
                  <a:pt x="0" y="565899"/>
                </a:lnTo>
                <a:lnTo>
                  <a:pt x="4985182" y="565899"/>
                </a:lnTo>
                <a:lnTo>
                  <a:pt x="4985182" y="425196"/>
                </a:lnTo>
                <a:close/>
              </a:path>
              <a:path w="4985385" h="3118485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311848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311848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7" name="object 7" descr=""/>
          <p:cNvGraphicFramePr>
            <a:graphicFrameLocks noGrp="1"/>
          </p:cNvGraphicFramePr>
          <p:nvPr/>
        </p:nvGraphicFramePr>
        <p:xfrm>
          <a:off x="567532" y="2986551"/>
          <a:ext cx="3276600" cy="31159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3265"/>
                <a:gridCol w="668020"/>
                <a:gridCol w="668019"/>
                <a:gridCol w="455294"/>
                <a:gridCol w="760095"/>
              </a:tblGrid>
              <a:tr h="850265">
                <a:tc gridSpan="5">
                  <a:txBody>
                    <a:bodyPr/>
                    <a:lstStyle/>
                    <a:p>
                      <a:pPr marL="2476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library("lmtest")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coeftest(plm(evapo,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EvapoTransp,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model="pooling"))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t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test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of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coefficients: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814705">
                        <a:lnSpc>
                          <a:spcPct val="10000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Estimate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Std.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Error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t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value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Pr(&gt;|t|)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(Intercept)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1.076993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0.168586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6.39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4.5e-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10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prec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-0.207954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0.037563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5.54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5.5e-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08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meansmd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0.022749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0.006489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3.51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0.0005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potet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0.767941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0.088380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8.69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infil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0.055648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0.031030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1.79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0.0736.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biomass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0.000104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0.000389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0.27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0.7900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plantcover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0.044657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0.157801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0.28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0.7773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softforbs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0.104305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0.058300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1.79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0.0743.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tallgrass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0.173013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0.078668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2.20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0.0284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diversity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0.016214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0.051333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0.32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0.7523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matgram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-0.069537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0.049001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1.42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0.1566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dwarfshrubs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0.071451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0.077135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0.93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0.3548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legumes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-0.019447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0.008115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2.40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0.0170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283210">
                <a:tc gridSpan="5"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'.'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8" name="object 8" descr=""/>
          <p:cNvSpPr txBox="1"/>
          <p:nvPr/>
        </p:nvSpPr>
        <p:spPr>
          <a:xfrm>
            <a:off x="554826" y="6290275"/>
            <a:ext cx="4961255" cy="10883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715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same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happens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any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speciﬁcation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omitting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spatial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error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term,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like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random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or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serially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correlated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obtained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setting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errors</a:t>
            </a:r>
            <a:r>
              <a:rPr dirty="0" sz="1000" spc="-11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Courier New"/>
                <a:cs typeface="Courier New"/>
              </a:rPr>
              <a:t>’sr’</a:t>
            </a:r>
            <a:r>
              <a:rPr dirty="0" sz="1000" spc="-7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(output not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reported).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200"/>
              </a:lnSpc>
              <a:spcBef>
                <a:spcPts val="25"/>
              </a:spcBef>
            </a:pPr>
            <a:r>
              <a:rPr dirty="0" sz="1000" spc="-30">
                <a:latin typeface="Palatino Linotype"/>
                <a:cs typeface="Palatino Linotype"/>
              </a:rPr>
              <a:t>Co</a:t>
            </a:r>
            <a:r>
              <a:rPr dirty="0" sz="1000" spc="-3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lling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ems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itn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825" i="1">
                <a:latin typeface="Meiryo"/>
                <a:cs typeface="Meiryo"/>
              </a:rPr>
              <a:t/>
            </a:r>
            <a:r>
              <a:rPr dirty="0" sz="1000" spc="-305" i="1">
                <a:latin typeface="Meiryo"/>
                <a:cs typeface="Meiryo"/>
              </a:rPr>
              <a:t>̂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spi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low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ni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5">
                <a:latin typeface="Palatino Linotype"/>
                <a:cs typeface="Palatino Linotype"/>
              </a:rPr>
              <a:t>de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omi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65">
                <a:latin typeface="Palatino Linotype"/>
                <a:cs typeface="Palatino Linotype"/>
              </a:rPr>
              <a:t>would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till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ad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</a:t>
            </a:r>
            <a:r>
              <a:rPr dirty="0" sz="1000" spc="-40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am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itive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niﬁ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DwarfShrub</a:t>
            </a:r>
            <a:r>
              <a:rPr dirty="0" sz="1000" spc="-5">
                <a:latin typeface="Courier New"/>
                <a:cs typeface="Courier New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67532" y="7510430"/>
            <a:ext cx="4985385" cy="85153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coeftest(spreml(evapo,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EvapoTransp,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w=etw,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errors="sem"))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z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24765" marR="1915160" indent="789305">
              <a:lnSpc>
                <a:spcPct val="116799"/>
              </a:lnSpc>
              <a:tabLst>
                <a:tab pos="1482725" algn="l"/>
                <a:tab pos="2211705" algn="l"/>
              </a:tabLst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z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Pr(&gt;|z|) </a:t>
            </a:r>
            <a:r>
              <a:rPr dirty="0" sz="800">
                <a:latin typeface="Courier New"/>
                <a:cs typeface="Courier New"/>
              </a:rPr>
              <a:t>(Intercept)</a:t>
            </a:r>
            <a:r>
              <a:rPr dirty="0" sz="800" spc="3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1.062540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0.566049</a:t>
            </a:r>
            <a:r>
              <a:rPr dirty="0" sz="800">
                <a:latin typeface="Courier New"/>
                <a:cs typeface="Courier New"/>
              </a:rPr>
              <a:t>	1.88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0.06050.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 descr=""/>
          <p:cNvGraphicFramePr>
            <a:graphicFrameLocks noGrp="1"/>
          </p:cNvGraphicFramePr>
          <p:nvPr/>
        </p:nvGraphicFramePr>
        <p:xfrm>
          <a:off x="581479" y="612431"/>
          <a:ext cx="5250180" cy="24295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3900"/>
                <a:gridCol w="668655"/>
                <a:gridCol w="668655"/>
                <a:gridCol w="455930"/>
                <a:gridCol w="1288415"/>
                <a:gridCol w="1182369"/>
                <a:gridCol w="265429"/>
              </a:tblGrid>
              <a:tr h="306705">
                <a:tc gridSpan="5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5880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i="1">
                          <a:latin typeface="Calibri"/>
                          <a:cs typeface="Calibri"/>
                        </a:rPr>
                        <a:t>Spatial</a:t>
                      </a:r>
                      <a:r>
                        <a:rPr dirty="0" sz="800" spc="1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10" i="1">
                          <a:latin typeface="Calibri"/>
                          <a:cs typeface="Calibri"/>
                        </a:rPr>
                        <a:t>Panels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7620">
                    <a:lnR w="12700">
                      <a:solidFill>
                        <a:srgbClr val="000000"/>
                      </a:solidFill>
                      <a:prstDash val="solid"/>
                    </a:lnR>
                  </a:tcPr>
                </a:tc>
                <a:tc>
                  <a:txBody>
                    <a:bodyPr/>
                    <a:lstStyle/>
                    <a:p>
                      <a:pPr marL="4191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spc="-25" b="1">
                          <a:latin typeface="Calibri"/>
                          <a:cs typeface="Calibri"/>
                        </a:rPr>
                        <a:t>281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7620">
                    <a:lnL w="12700">
                      <a:solidFill>
                        <a:srgbClr val="000000"/>
                      </a:solidFill>
                      <a:prstDash val="solid"/>
                    </a:lnL>
                  </a:tcPr>
                </a:tc>
              </a:tr>
              <a:tr h="140335">
                <a:tc>
                  <a:txBody>
                    <a:bodyPr/>
                    <a:lstStyle/>
                    <a:p>
                      <a:pPr marL="24765">
                        <a:lnSpc>
                          <a:spcPts val="91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prec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5270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-0.155642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0.153350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1.01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0.31013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meansmd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0.017929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0.003962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4.52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6.0e-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potet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0.532574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0.327493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1.63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0.10390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infil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0.022110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0.019396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1.14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0.25430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biomass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0.002312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0.000286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8.08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6.3e-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plantcover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0.016307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0.097288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0.17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0.86689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softforbs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0.131949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0.036543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3.61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0.00031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tallgrass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0.176606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0.047692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3.70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0.00021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diversity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0.038389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0.031549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1.22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0.22369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matgram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-0.031006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0.029147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1.06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0.28743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dwarfshrubs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0.104405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0.047821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2.18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0.02902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legumes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-0.016654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0.004929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3.38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0.00073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283210">
                <a:tc gridSpan="6"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'.'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3" name="object 3" descr=""/>
          <p:cNvSpPr txBox="1"/>
          <p:nvPr/>
        </p:nvSpPr>
        <p:spPr>
          <a:xfrm>
            <a:off x="568779" y="3418065"/>
            <a:ext cx="4960620" cy="1629410"/>
          </a:xfrm>
          <a:prstGeom prst="rect">
            <a:avLst/>
          </a:prstGeom>
        </p:spPr>
        <p:txBody>
          <a:bodyPr wrap="square" lIns="0" tIns="89535" rIns="0" bIns="0" rtlCol="0" vert="horz">
            <a:spAutoFit/>
          </a:bodyPr>
          <a:lstStyle/>
          <a:p>
            <a:pPr lvl="2" marL="469900" indent="-457834">
              <a:lnSpc>
                <a:spcPct val="100000"/>
              </a:lnSpc>
              <a:spcBef>
                <a:spcPts val="705"/>
              </a:spcBef>
              <a:buAutoNum type="arabicPeriod" startAt="2"/>
              <a:tabLst>
                <a:tab pos="470534" algn="l"/>
              </a:tabLst>
            </a:pPr>
            <a:r>
              <a:rPr dirty="0" sz="1000" spc="-10" b="1">
                <a:latin typeface="Calibri"/>
                <a:cs typeface="Calibri"/>
              </a:rPr>
              <a:t>Testing</a:t>
            </a:r>
            <a:endParaRPr sz="1000">
              <a:latin typeface="Calibri"/>
              <a:cs typeface="Calibri"/>
            </a:endParaRPr>
          </a:p>
          <a:p>
            <a:pPr algn="just" marL="12700" marR="5080">
              <a:lnSpc>
                <a:spcPct val="100000"/>
              </a:lnSpc>
              <a:spcBef>
                <a:spcPts val="600"/>
              </a:spcBef>
            </a:pPr>
            <a:r>
              <a:rPr dirty="0" sz="1000" spc="-35">
                <a:latin typeface="Palatino Linotype"/>
                <a:cs typeface="Palatino Linotype"/>
              </a:rPr>
              <a:t>Testing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either effect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context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spatially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serially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indi- </a:t>
            </a:r>
            <a:r>
              <a:rPr dirty="0" sz="1000" spc="-55">
                <a:latin typeface="Palatino Linotype"/>
                <a:cs typeface="Palatino Linotype"/>
              </a:rPr>
              <a:t>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heterogeneity</a:t>
            </a:r>
            <a:r>
              <a:rPr dirty="0" sz="1000">
                <a:latin typeface="Palatino Linotype"/>
                <a:cs typeface="Palatino Linotype"/>
              </a:rPr>
              <a:t> 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performed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within</a:t>
            </a:r>
            <a:r>
              <a:rPr dirty="0" sz="1000">
                <a:latin typeface="Palatino Linotype"/>
                <a:cs typeface="Palatino Linotype"/>
              </a:rPr>
              <a:t> the </a:t>
            </a:r>
            <a:r>
              <a:rPr dirty="0" sz="1000" spc="-20">
                <a:latin typeface="Palatino Linotype"/>
                <a:cs typeface="Palatino Linotype"/>
              </a:rPr>
              <a:t>same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maximum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likelihood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framework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used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 </a:t>
            </a:r>
            <a:r>
              <a:rPr dirty="0" sz="1000" spc="-10">
                <a:latin typeface="Palatino Linotype"/>
                <a:cs typeface="Palatino Linotype"/>
              </a:rPr>
              <a:t>estimation.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400">
              <a:latin typeface="Palatino Linotype"/>
              <a:cs typeface="Palatino Linotype"/>
            </a:endParaRPr>
          </a:p>
          <a:p>
            <a:pPr lvl="3" marL="512445" indent="-500380">
              <a:lnSpc>
                <a:spcPct val="100000"/>
              </a:lnSpc>
              <a:buAutoNum type="arabicPeriod"/>
              <a:tabLst>
                <a:tab pos="513080" algn="l"/>
              </a:tabLst>
            </a:pPr>
            <a:r>
              <a:rPr dirty="0" sz="900" b="1">
                <a:latin typeface="Calibri"/>
                <a:cs typeface="Calibri"/>
              </a:rPr>
              <a:t>Tests</a:t>
            </a:r>
            <a:r>
              <a:rPr dirty="0" sz="900" spc="2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for</a:t>
            </a:r>
            <a:r>
              <a:rPr dirty="0" sz="900" spc="2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Random</a:t>
            </a:r>
            <a:r>
              <a:rPr dirty="0" sz="900" spc="2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Effects,</a:t>
            </a:r>
            <a:r>
              <a:rPr dirty="0" sz="900" spc="2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Spatial,</a:t>
            </a:r>
            <a:r>
              <a:rPr dirty="0" sz="900" spc="2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and</a:t>
            </a:r>
            <a:r>
              <a:rPr dirty="0" sz="900" spc="2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Serial</a:t>
            </a:r>
            <a:r>
              <a:rPr dirty="0" sz="900" spc="2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Error</a:t>
            </a:r>
            <a:r>
              <a:rPr dirty="0" sz="900" spc="20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Correlation</a:t>
            </a:r>
            <a:endParaRPr sz="900">
              <a:latin typeface="Calibri"/>
              <a:cs typeface="Calibri"/>
            </a:endParaRPr>
          </a:p>
          <a:p>
            <a:pPr algn="just" marL="12700" marR="5080">
              <a:lnSpc>
                <a:spcPct val="100000"/>
              </a:lnSpc>
              <a:spcBef>
                <a:spcPts val="25"/>
              </a:spcBef>
            </a:pP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(2007)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5">
                <a:latin typeface="Palatino Linotype"/>
                <a:cs typeface="Palatino Linotype"/>
              </a:rPr>
              <a:t>oi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nal,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onditional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215" b="1">
                <a:latin typeface="Cambria"/>
                <a:cs typeface="Cambria"/>
              </a:rPr>
              <a:t>l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-5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marL="120650">
              <a:lnSpc>
                <a:spcPct val="100000"/>
              </a:lnSpc>
              <a:spcBef>
                <a:spcPts val="10"/>
              </a:spcBef>
            </a:pPr>
            <a:r>
              <a:rPr dirty="0" sz="1000" spc="135">
                <a:latin typeface="Palatino Linotype"/>
                <a:cs typeface="Palatino Linotype"/>
              </a:rPr>
              <a:t>hey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consider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possible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combinations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joint,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marginal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113092" y="5209548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43381" y="5136757"/>
            <a:ext cx="20878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7005" indent="-129539">
              <a:lnSpc>
                <a:spcPct val="100000"/>
              </a:lnSpc>
              <a:spcBef>
                <a:spcPts val="95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joint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25">
                <a:latin typeface="Palatino Linotype"/>
                <a:cs typeface="Palatino Linotype"/>
              </a:rPr>
              <a:t> for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350" i="1">
                <a:latin typeface="Meiryo"/>
                <a:cs typeface="Meiryo"/>
              </a:rPr>
              <a:t/>
            </a:r>
            <a:r>
              <a:rPr dirty="0" sz="1000" spc="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24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spc="-25">
                <a:latin typeface="Palatino Linotype"/>
                <a:cs typeface="Palatino Linotype"/>
              </a:rPr>
              <a:t>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43385" y="5289465"/>
            <a:ext cx="47555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7005" indent="-129539">
              <a:lnSpc>
                <a:spcPct val="100000"/>
              </a:lnSpc>
              <a:spcBef>
                <a:spcPts val="95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marginal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5" i="1">
                <a:latin typeface="Meiryo"/>
                <a:cs typeface="Meiryo"/>
              </a:rPr>
              <a:t>,</a:t>
            </a:r>
            <a:r>
              <a:rPr dirty="0" sz="1000" spc="-170" i="1">
                <a:latin typeface="Meiryo"/>
                <a:cs typeface="Meiryo"/>
              </a:rPr>
              <a:t> </a:t>
            </a:r>
            <a:r>
              <a:rPr dirty="0" sz="1000" spc="-190" i="1">
                <a:latin typeface="Meiryo"/>
                <a:cs typeface="Meiryo"/>
              </a:rPr>
              <a:t>,</a:t>
            </a:r>
            <a:r>
              <a:rPr dirty="0" sz="1000" spc="-105" i="1">
                <a:latin typeface="Meiryo"/>
                <a:cs typeface="Meiryo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179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assuming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turn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other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zero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</a:t>
            </a:r>
            <a:r>
              <a:rPr dirty="0" sz="1000" spc="-25" i="1">
                <a:latin typeface="Palatino Linotype"/>
                <a:cs typeface="Palatino Linotype"/>
              </a:rPr>
              <a:t>M.1-3</a:t>
            </a:r>
            <a:r>
              <a:rPr dirty="0" sz="1000" spc="-25">
                <a:latin typeface="Palatino Linotype"/>
                <a:cs typeface="Palatino Linotype"/>
              </a:rPr>
              <a:t>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68791" y="5362250"/>
            <a:ext cx="4960620" cy="41084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R="1197610">
              <a:lnSpc>
                <a:spcPts val="695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marL="141605" indent="-129539">
              <a:lnSpc>
                <a:spcPts val="1115"/>
              </a:lnSpc>
              <a:buFont typeface="Cambria"/>
              <a:buChar char="•"/>
              <a:tabLst>
                <a:tab pos="142240" algn="l"/>
              </a:tabLst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joint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combination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two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parameters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assuming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third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zero</a:t>
            </a:r>
            <a:endParaRPr sz="1000">
              <a:latin typeface="Palatino Linotype"/>
              <a:cs typeface="Palatino Linotype"/>
            </a:endParaRPr>
          </a:p>
          <a:p>
            <a:pPr marL="141605">
              <a:lnSpc>
                <a:spcPct val="100000"/>
              </a:lnSpc>
              <a:spcBef>
                <a:spcPts val="5"/>
              </a:spcBef>
            </a:pP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M.4-</a:t>
            </a:r>
            <a:r>
              <a:rPr dirty="0" sz="1000" spc="-25" i="1">
                <a:latin typeface="Palatino Linotype"/>
                <a:cs typeface="Palatino Linotype"/>
              </a:rPr>
              <a:t>6</a:t>
            </a:r>
            <a:r>
              <a:rPr dirty="0" sz="1000" spc="-25">
                <a:latin typeface="Palatino Linotype"/>
                <a:cs typeface="Palatino Linotype"/>
              </a:rPr>
              <a:t>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455882" y="5821510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43391" y="5748714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7005" indent="-129539">
              <a:lnSpc>
                <a:spcPct val="100000"/>
              </a:lnSpc>
              <a:spcBef>
                <a:spcPts val="95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marginal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190" i="1">
                <a:latin typeface="Meiryo"/>
                <a:cs typeface="Meiryo"/>
              </a:rPr>
              <a:t>,</a:t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0" i="1">
                <a:latin typeface="Meiryo"/>
                <a:cs typeface="Meiryo"/>
              </a:rPr>
              <a:t/>
            </a:r>
            <a:r>
              <a:rPr dirty="0" baseline="29914" sz="975" spc="-300">
                <a:latin typeface="Palatino Linotype"/>
                <a:cs typeface="Palatino Linotype"/>
              </a:rPr>
              <a:t>2</a:t>
            </a:r>
            <a:r>
              <a:rPr dirty="0" baseline="29914" sz="975" spc="2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assuming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turn that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other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may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may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8795" y="5901883"/>
            <a:ext cx="4961890" cy="24345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1605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zero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C.1-</a:t>
            </a:r>
            <a:r>
              <a:rPr dirty="0" sz="1000" spc="-25" i="1">
                <a:latin typeface="Palatino Linotype"/>
                <a:cs typeface="Palatino Linotype"/>
              </a:rPr>
              <a:t>3</a:t>
            </a:r>
            <a:r>
              <a:rPr dirty="0" sz="1000" spc="-25">
                <a:latin typeface="Palatino Linotype"/>
                <a:cs typeface="Palatino Linotype"/>
              </a:rPr>
              <a:t>)</a:t>
            </a:r>
            <a:endParaRPr sz="1000">
              <a:latin typeface="Palatino Linotype"/>
              <a:cs typeface="Palatino Linotype"/>
            </a:endParaRPr>
          </a:p>
          <a:p>
            <a:pPr marL="141605" marR="5715" indent="-129539">
              <a:lnSpc>
                <a:spcPct val="100000"/>
              </a:lnSpc>
              <a:spcBef>
                <a:spcPts val="5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joint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combination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parameters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assuming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third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may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or </a:t>
            </a:r>
            <a:r>
              <a:rPr dirty="0" sz="1000" spc="-80">
                <a:latin typeface="Palatino Linotype"/>
                <a:cs typeface="Palatino Linotype"/>
              </a:rPr>
              <a:t>may</a:t>
            </a:r>
            <a:r>
              <a:rPr dirty="0" sz="1000" spc="-10">
                <a:latin typeface="Palatino Linotype"/>
                <a:cs typeface="Palatino Linotype"/>
              </a:rPr>
              <a:t> not 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zero</a:t>
            </a:r>
            <a:r>
              <a:rPr dirty="0" sz="1000" spc="-10">
                <a:latin typeface="Palatino Linotype"/>
                <a:cs typeface="Palatino Linotype"/>
              </a:rPr>
              <a:t> (</a:t>
            </a:r>
            <a:r>
              <a:rPr dirty="0" sz="1000" spc="-10" i="1">
                <a:latin typeface="Palatino Linotype"/>
                <a:cs typeface="Palatino Linotype"/>
              </a:rPr>
              <a:t>C.4-</a:t>
            </a:r>
            <a:r>
              <a:rPr dirty="0" sz="1000" spc="-25" i="1">
                <a:latin typeface="Palatino Linotype"/>
                <a:cs typeface="Palatino Linotype"/>
              </a:rPr>
              <a:t>6</a:t>
            </a:r>
            <a:r>
              <a:rPr dirty="0" sz="1000" spc="-25">
                <a:latin typeface="Palatino Linotype"/>
                <a:cs typeface="Palatino Linotype"/>
              </a:rPr>
              <a:t>)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65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ct val="100000"/>
              </a:lnSpc>
            </a:pPr>
            <a:r>
              <a:rPr dirty="0" sz="1000" spc="-15" i="1">
                <a:latin typeface="Palatino Linotype"/>
                <a:cs typeface="Palatino Linotype"/>
              </a:rPr>
              <a:t>M.1-</a:t>
            </a:r>
            <a:r>
              <a:rPr dirty="0" sz="1000" spc="-10" i="1">
                <a:latin typeface="Palatino Linotype"/>
                <a:cs typeface="Palatino Linotype"/>
              </a:rPr>
              <a:t>3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ll-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bl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l., </a:t>
            </a:r>
            <a:r>
              <a:rPr dirty="0" sz="1000" spc="-10">
                <a:latin typeface="Palatino Linotype"/>
                <a:cs typeface="Palatino Linotype"/>
              </a:rPr>
              <a:t>2007).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M.</a:t>
            </a:r>
            <a:r>
              <a:rPr dirty="0" sz="1000" spc="-15" i="1">
                <a:latin typeface="Palatino Linotype"/>
                <a:cs typeface="Palatino Linotype"/>
              </a:rPr>
              <a:t>1</a:t>
            </a:r>
            <a:r>
              <a:rPr dirty="0" sz="1000" spc="-90" i="1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0)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M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iv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(1988)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and,</a:t>
            </a:r>
            <a:endParaRPr sz="1000">
              <a:latin typeface="Palatino Linotype"/>
              <a:cs typeface="Palatino Linotype"/>
            </a:endParaRPr>
          </a:p>
          <a:p>
            <a:pPr algn="r" marL="12700" marR="5715">
              <a:lnSpc>
                <a:spcPct val="100000"/>
              </a:lnSpc>
              <a:spcBef>
                <a:spcPts val="20"/>
              </a:spcBef>
            </a:pPr>
            <a:r>
              <a:rPr dirty="0" sz="1000" spc="-30" i="1">
                <a:latin typeface="Palatino Linotype"/>
                <a:cs typeface="Palatino Linotype"/>
              </a:rPr>
              <a:t>M.2</a:t>
            </a:r>
            <a:r>
              <a:rPr dirty="0" sz="1000" spc="-4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(test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0" i="1">
                <a:latin typeface="Meiryo"/>
                <a:cs typeface="Meiryo"/>
              </a:rPr>
              <a:t/>
            </a:r>
            <a:r>
              <a:rPr dirty="0" sz="1000" spc="8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9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0)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analogous,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large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-15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well-</a:t>
            </a:r>
            <a:r>
              <a:rPr dirty="0" sz="1000" spc="-55">
                <a:latin typeface="Palatino Linotype"/>
                <a:cs typeface="Palatino Linotype"/>
              </a:rPr>
              <a:t>known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Breusch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(1978),</a:t>
            </a:r>
            <a:r>
              <a:rPr dirty="0" sz="1000" spc="-50">
                <a:latin typeface="Palatino Linotype"/>
                <a:cs typeface="Palatino Linotype"/>
              </a:rPr>
              <a:t> Godfrey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(1978) </a:t>
            </a:r>
            <a:r>
              <a:rPr dirty="0" sz="1000" spc="-30">
                <a:latin typeface="Palatino Linotype"/>
                <a:cs typeface="Palatino Linotype"/>
              </a:rPr>
              <a:t>serial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Finally,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M.3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simply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Breusch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Pagan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(1980)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random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test. </a:t>
            </a:r>
            <a:r>
              <a:rPr dirty="0" sz="1000" spc="-25">
                <a:latin typeface="Palatino Linotype"/>
                <a:cs typeface="Palatino Linotype"/>
              </a:rPr>
              <a:t>Baltagi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(2007,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Appendix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A.3)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show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statistic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joint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hypothesis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M.4</a:t>
            </a:r>
            <a:r>
              <a:rPr dirty="0" sz="1000" spc="400" i="1">
                <a:latin typeface="Palatino Linotype"/>
                <a:cs typeface="Palatino Linotype"/>
              </a:rPr>
              <a:t> </a:t>
            </a:r>
            <a:r>
              <a:rPr dirty="0" sz="1000" spc="-254">
                <a:latin typeface="Palatino Linotype"/>
                <a:cs typeface="Palatino Linotype"/>
              </a:rPr>
              <a:t>(</a:t>
            </a:r>
            <a:r>
              <a:rPr dirty="0" sz="1000" spc="-254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-45">
                <a:latin typeface="Cambria"/>
                <a:cs typeface="Cambria"/>
              </a:rPr>
              <a:t> </a:t>
            </a:r>
            <a:r>
              <a:rPr dirty="0" sz="1000" spc="-350" i="1">
                <a:latin typeface="Meiryo"/>
                <a:cs typeface="Meiryo"/>
              </a:rPr>
              <a:t/>
            </a:r>
            <a:r>
              <a:rPr dirty="0" sz="1000" spc="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assuming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random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simply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sum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marginal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M.1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-254">
                <a:latin typeface="Palatino Linotype"/>
                <a:cs typeface="Palatino Linotype"/>
              </a:rPr>
              <a:t>(</a:t>
            </a:r>
            <a:r>
              <a:rPr dirty="0" sz="1000" spc="-254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0) and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M.2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180">
                <a:latin typeface="Palatino Linotype"/>
                <a:cs typeface="Palatino Linotype"/>
              </a:rPr>
              <a:t>(</a:t>
            </a:r>
            <a:r>
              <a:rPr dirty="0" sz="1000" spc="-180" i="1">
                <a:latin typeface="Meiryo"/>
                <a:cs typeface="Meiryo"/>
              </a:rPr>
              <a:t/>
            </a:r>
            <a:r>
              <a:rPr dirty="0" sz="1000" spc="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0).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Additionally,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M.5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Baltagi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joint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outlined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section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10.3.4.1;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M.6</a:t>
            </a:r>
            <a:r>
              <a:rPr dirty="0" sz="1000" spc="-6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joint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20">
                <a:latin typeface="Palatino Linotype"/>
                <a:cs typeface="Palatino Linotype"/>
              </a:rPr>
              <a:t> 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random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serial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 </a:t>
            </a:r>
            <a:r>
              <a:rPr dirty="0" sz="1000" spc="-50">
                <a:latin typeface="Palatino Linotype"/>
                <a:cs typeface="Palatino Linotype"/>
              </a:rPr>
              <a:t>derived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Baltagi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0"/>
              </a:spcBef>
            </a:pP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(1995)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(see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section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4.3.2).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6350" indent="107950">
              <a:lnSpc>
                <a:spcPct val="100000"/>
              </a:lnSpc>
              <a:spcBef>
                <a:spcPts val="5"/>
              </a:spcBef>
            </a:pP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result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previous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discussion,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consider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three-</a:t>
            </a:r>
            <a:r>
              <a:rPr dirty="0" sz="1000" spc="-85">
                <a:latin typeface="Palatino Linotype"/>
                <a:cs typeface="Palatino Linotype"/>
              </a:rPr>
              <a:t>way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joint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20">
                <a:latin typeface="Palatino Linotype"/>
                <a:cs typeface="Palatino Linotype"/>
              </a:rPr>
              <a:t>one-</a:t>
            </a:r>
            <a:r>
              <a:rPr dirty="0" sz="1000" spc="-105">
                <a:latin typeface="Palatino Linotype"/>
                <a:cs typeface="Palatino Linotype"/>
              </a:rPr>
              <a:t>way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conditional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C.1-</a:t>
            </a:r>
            <a:r>
              <a:rPr dirty="0" sz="1000" spc="-25" i="1">
                <a:latin typeface="Palatino Linotype"/>
                <a:cs typeface="Palatino Linotype"/>
              </a:rPr>
              <a:t>3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2488565" cy="4400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282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403860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corresponding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null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794946" y="1192126"/>
            <a:ext cx="84264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76454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0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8547" sz="975" spc="-592" i="1">
                <a:latin typeface="Meiryo"/>
                <a:cs typeface="Meiryo"/>
              </a:rPr>
              <a:t/>
            </a:r>
            <a:endParaRPr baseline="8547" sz="975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29427" y="1108367"/>
            <a:ext cx="47117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1)</a:t>
            </a:r>
            <a:r>
              <a:rPr dirty="0" sz="1000" spc="2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</a:t>
            </a:r>
            <a:r>
              <a:rPr dirty="0" baseline="29914" sz="975" i="1">
                <a:latin typeface="Palatino Linotype"/>
                <a:cs typeface="Palatino Linotype"/>
              </a:rPr>
              <a:t>a</a:t>
            </a:r>
            <a:r>
              <a:rPr dirty="0" baseline="29914" sz="975" spc="247" i="1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∶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350" i="1">
                <a:latin typeface="Meiryo"/>
                <a:cs typeface="Meiryo"/>
              </a:rPr>
              <a:t/>
            </a:r>
            <a:r>
              <a:rPr dirty="0" sz="1000" spc="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24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under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alternative</a:t>
            </a:r>
            <a:r>
              <a:rPr dirty="0" sz="1000" spc="-20">
                <a:latin typeface="Palatino Linotype"/>
                <a:cs typeface="Palatino Linotype"/>
              </a:rPr>
              <a:t> that 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least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component</a:t>
            </a:r>
            <a:r>
              <a:rPr dirty="0" sz="1000" spc="-20">
                <a:latin typeface="Palatino Linotype"/>
                <a:cs typeface="Palatino Linotype"/>
              </a:rPr>
              <a:t> is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zero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spc="-25">
                <a:latin typeface="Palatino Linotype"/>
                <a:cs typeface="Palatino Linotype"/>
              </a:rPr>
              <a:t>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820345" y="1264020"/>
            <a:ext cx="711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h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820345" y="1353515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0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328649" y="1266649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322363" y="1342541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4831" y="1269766"/>
            <a:ext cx="4959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2)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</a:t>
            </a:r>
            <a:r>
              <a:rPr dirty="0" sz="1000" spc="395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∶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assuming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0" i="1">
                <a:latin typeface="Meiryo"/>
                <a:cs typeface="Meiryo"/>
              </a:rPr>
              <a:t/>
            </a:r>
            <a:r>
              <a:rPr dirty="0" sz="1000" spc="25" i="1">
                <a:latin typeface="Meiryo"/>
                <a:cs typeface="Meiryo"/>
              </a:rPr>
              <a:t> </a:t>
            </a:r>
            <a:r>
              <a:rPr dirty="0" sz="1000" spc="130">
                <a:latin typeface="Arial"/>
                <a:cs typeface="Arial"/>
              </a:rPr>
              <a:t>≠</a:t>
            </a:r>
            <a:r>
              <a:rPr dirty="0" sz="1000" spc="-20">
                <a:latin typeface="Arial"/>
                <a:cs typeface="Arial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0</a:t>
            </a:r>
            <a:r>
              <a:rPr dirty="0" sz="1000" spc="-6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365" i="1">
                <a:latin typeface="Meiryo"/>
                <a:cs typeface="Meiryo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0: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allowing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serial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722852" y="1421898"/>
            <a:ext cx="21323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C.1</a:t>
            </a:r>
            <a:r>
              <a:rPr dirty="0" sz="1000" spc="-20">
                <a:latin typeface="Palatino Linotype"/>
                <a:cs typeface="Palatino Linotype"/>
              </a:rPr>
              <a:t>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20344" y="1568404"/>
            <a:ext cx="501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 i="1">
                <a:latin typeface="Palatino Linotype"/>
                <a:cs typeface="Palatino Linotype"/>
              </a:rPr>
              <a:t>i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326479" y="1570918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794944" y="1657784"/>
            <a:ext cx="16154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153733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0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8547" sz="975" spc="-592" i="1">
                <a:latin typeface="Meiryo"/>
                <a:cs typeface="Meiryo"/>
              </a:rPr>
              <a:t/>
            </a:r>
            <a:endParaRPr baseline="8547" sz="975">
              <a:latin typeface="Meiryo"/>
              <a:cs typeface="Meiryo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54844" y="1574144"/>
            <a:ext cx="4960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3)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</a:t>
            </a:r>
            <a:r>
              <a:rPr dirty="0" sz="1000" spc="370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∶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350" i="1">
                <a:latin typeface="Meiryo"/>
                <a:cs typeface="Meiryo"/>
              </a:rPr>
              <a:t/>
            </a:r>
            <a:r>
              <a:rPr dirty="0" sz="1000" spc="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assuming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30">
                <a:latin typeface="Arial"/>
                <a:cs typeface="Arial"/>
              </a:rPr>
              <a:t>≠</a:t>
            </a:r>
            <a:r>
              <a:rPr dirty="0" sz="1000" spc="-20">
                <a:latin typeface="Arial"/>
                <a:cs typeface="Arial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0</a:t>
            </a:r>
            <a:r>
              <a:rPr dirty="0" sz="1000" spc="-6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365" i="1">
                <a:latin typeface="Meiryo"/>
                <a:cs typeface="Meiryo"/>
              </a:rPr>
              <a:t> </a:t>
            </a:r>
            <a:r>
              <a:rPr dirty="0" sz="1000" spc="-135" i="1">
                <a:latin typeface="Meiryo"/>
                <a:cs typeface="Meiryo"/>
              </a:rPr>
              <a:t>&gt;</a:t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0: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serial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allowing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722849" y="1726276"/>
            <a:ext cx="21323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C.2</a:t>
            </a:r>
            <a:r>
              <a:rPr dirty="0" sz="1000" spc="-20">
                <a:latin typeface="Palatino Linotype"/>
                <a:cs typeface="Palatino Linotype"/>
              </a:rPr>
              <a:t>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20351" y="1854838"/>
            <a:ext cx="482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5" i="1">
                <a:latin typeface="Palatino Linotype"/>
                <a:cs typeface="Palatino Linotype"/>
              </a:rPr>
              <a:t>j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078672" y="1876210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794951" y="1963081"/>
            <a:ext cx="3676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28956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0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8547" sz="975" spc="-592" i="1">
                <a:latin typeface="Meiryo"/>
                <a:cs typeface="Meiryo"/>
              </a:rPr>
              <a:t/>
            </a:r>
            <a:endParaRPr baseline="8547" sz="975">
              <a:latin typeface="Meiryo"/>
              <a:cs typeface="Meiryo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54841" y="1879322"/>
            <a:ext cx="4960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4)</a:t>
            </a:r>
            <a:r>
              <a:rPr dirty="0" sz="1000" spc="1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</a:t>
            </a:r>
            <a:r>
              <a:rPr dirty="0" sz="1000" spc="380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∶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3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0, </a:t>
            </a:r>
            <a:r>
              <a:rPr dirty="0" sz="1000" spc="-50">
                <a:latin typeface="Palatino Linotype"/>
                <a:cs typeface="Palatino Linotype"/>
              </a:rPr>
              <a:t>assuming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30">
                <a:latin typeface="Arial"/>
                <a:cs typeface="Arial"/>
              </a:rPr>
              <a:t>≠</a:t>
            </a:r>
            <a:r>
              <a:rPr dirty="0" sz="1000" spc="-15">
                <a:latin typeface="Arial"/>
                <a:cs typeface="Arial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0</a:t>
            </a:r>
            <a:r>
              <a:rPr dirty="0" sz="1000" spc="-95" i="1">
                <a:latin typeface="Meiryo"/>
                <a:cs typeface="Meiryo"/>
              </a:rPr>
              <a:t>,</a:t>
            </a:r>
            <a:r>
              <a:rPr dirty="0" sz="1000" spc="10" i="1">
                <a:latin typeface="Meiryo"/>
                <a:cs typeface="Meiryo"/>
              </a:rPr>
              <a:t> </a:t>
            </a:r>
            <a:r>
              <a:rPr dirty="0" sz="1000" spc="130">
                <a:latin typeface="Arial"/>
                <a:cs typeface="Arial"/>
              </a:rPr>
              <a:t>≠</a:t>
            </a:r>
            <a:r>
              <a:rPr dirty="0" sz="1000" spc="-20">
                <a:latin typeface="Arial"/>
                <a:cs typeface="Arial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0: test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random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allowing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spatial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722844" y="2031458"/>
            <a:ext cx="1435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serial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C.3</a:t>
            </a:r>
            <a:r>
              <a:rPr dirty="0" sz="1000" spc="-20">
                <a:latin typeface="Palatino Linotype"/>
                <a:cs typeface="Palatino Linotype"/>
              </a:rPr>
              <a:t>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861282" y="2353531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0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637430" y="2269881"/>
            <a:ext cx="193928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270">
                <a:latin typeface="Palatino Linotype"/>
                <a:cs typeface="Palatino Linotype"/>
              </a:rPr>
              <a:t>h</a:t>
            </a:r>
            <a:r>
              <a:rPr dirty="0" sz="1000" spc="2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30">
                <a:latin typeface="Palatino Linotype"/>
                <a:cs typeface="Palatino Linotype"/>
              </a:rPr>
              <a:t>oi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15" b="1">
                <a:latin typeface="Cambria"/>
                <a:cs typeface="Cambria"/>
              </a:rPr>
              <a:t>l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H</a:t>
            </a:r>
            <a:r>
              <a:rPr dirty="0" baseline="29914" sz="975" spc="97" i="1">
                <a:latin typeface="Palatino Linotype"/>
                <a:cs typeface="Palatino Linotype"/>
              </a:rPr>
              <a:t>a</a:t>
            </a:r>
            <a:r>
              <a:rPr dirty="0" baseline="29914" sz="975" i="1">
                <a:latin typeface="Palatino Linotype"/>
                <a:cs typeface="Palatino Linotype"/>
              </a:rPr>
              <a:t> </a:t>
            </a:r>
            <a:r>
              <a:rPr dirty="0" baseline="29914" sz="975" spc="-67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7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093756" y="2651396"/>
            <a:ext cx="482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5" i="1">
                <a:latin typeface="Palatino Linotype"/>
                <a:cs typeface="Palatino Linotype"/>
              </a:rPr>
              <a:t>j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902769" y="2578610"/>
            <a:ext cx="3676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sz="1000" spc="185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561790" y="2505227"/>
            <a:ext cx="3155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25" i="1">
                <a:latin typeface="Palatino Linotype"/>
                <a:cs typeface="Palatino Linotype"/>
              </a:rPr>
              <a:t>NT</a:t>
            </a:r>
            <a:r>
              <a:rPr dirty="0" baseline="29914" sz="975" spc="37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/>
          <p:nvPr/>
        </p:nvSpPr>
        <p:spPr>
          <a:xfrm>
            <a:off x="1307851" y="2686176"/>
            <a:ext cx="829944" cy="0"/>
          </a:xfrm>
          <a:custGeom>
            <a:avLst/>
            <a:gdLst/>
            <a:ahLst/>
            <a:cxnLst/>
            <a:rect l="l" t="t" r="r" b="b"/>
            <a:pathLst>
              <a:path w="829944" h="0">
                <a:moveTo>
                  <a:pt x="0" y="0"/>
                </a:moveTo>
                <a:lnTo>
                  <a:pt x="829703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 descr=""/>
          <p:cNvSpPr/>
          <p:nvPr/>
        </p:nvSpPr>
        <p:spPr>
          <a:xfrm>
            <a:off x="3324674" y="2686176"/>
            <a:ext cx="245745" cy="0"/>
          </a:xfrm>
          <a:custGeom>
            <a:avLst/>
            <a:gdLst/>
            <a:ahLst/>
            <a:cxnLst/>
            <a:rect l="l" t="t" r="r" b="b"/>
            <a:pathLst>
              <a:path w="245745" h="0">
                <a:moveTo>
                  <a:pt x="0" y="0"/>
                </a:moveTo>
                <a:lnTo>
                  <a:pt x="24551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 descr=""/>
          <p:cNvSpPr txBox="1"/>
          <p:nvPr/>
        </p:nvSpPr>
        <p:spPr>
          <a:xfrm>
            <a:off x="1295151" y="2667195"/>
            <a:ext cx="21977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19630" algn="l"/>
              </a:tabLst>
            </a:pP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b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675793" y="2569097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101844" y="2502114"/>
            <a:ext cx="3438525" cy="25400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R="734060">
              <a:lnSpc>
                <a:spcPts val="68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  <a:p>
            <a:pPr marL="50800">
              <a:lnSpc>
                <a:spcPts val="1100"/>
              </a:lnSpc>
              <a:tabLst>
                <a:tab pos="3034030" algn="l"/>
              </a:tabLst>
            </a:pPr>
            <a:r>
              <a:rPr dirty="0" sz="1000">
                <a:latin typeface="Cambria"/>
                <a:cs typeface="Cambria"/>
              </a:rPr>
              <a:t>[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34188" sz="975">
                <a:latin typeface="Palatino Linotype"/>
                <a:cs typeface="Palatino Linotype"/>
              </a:rPr>
              <a:t>2</a:t>
            </a:r>
            <a:r>
              <a:rPr dirty="0" baseline="34188" sz="975" spc="12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4</a:t>
            </a:r>
            <a:r>
              <a:rPr dirty="0" sz="1000" i="1">
                <a:latin typeface="Palatino Linotype"/>
                <a:cs typeface="Palatino Linotype"/>
              </a:rPr>
              <a:t>AF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50">
                <a:latin typeface="Palatino Linotype"/>
                <a:cs typeface="Palatino Linotype"/>
              </a:rPr>
              <a:t>2</a:t>
            </a:r>
            <a:r>
              <a:rPr dirty="0" sz="1000" spc="50" i="1">
                <a:latin typeface="Palatino Linotype"/>
                <a:cs typeface="Palatino Linotype"/>
              </a:rPr>
              <a:t>TF</a:t>
            </a:r>
            <a:r>
              <a:rPr dirty="0" baseline="34188" sz="975" spc="75">
                <a:latin typeface="Palatino Linotype"/>
                <a:cs typeface="Palatino Linotype"/>
              </a:rPr>
              <a:t>2</a:t>
            </a:r>
            <a:r>
              <a:rPr dirty="0" sz="1000" spc="50">
                <a:latin typeface="Cambria"/>
                <a:cs typeface="Cambria"/>
              </a:rPr>
              <a:t>]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+</a:t>
            </a:r>
            <a:r>
              <a:rPr dirty="0" sz="1000" spc="95">
                <a:latin typeface="Cambria"/>
                <a:cs typeface="Cambria"/>
              </a:rPr>
              <a:t> </a:t>
            </a:r>
            <a:r>
              <a:rPr dirty="0" baseline="33333" sz="1500" i="1">
                <a:latin typeface="Palatino Linotype"/>
                <a:cs typeface="Palatino Linotype"/>
              </a:rPr>
              <a:t>N</a:t>
            </a:r>
            <a:r>
              <a:rPr dirty="0" baseline="33333" sz="1500" spc="284" i="1">
                <a:latin typeface="Palatino Linotype"/>
                <a:cs typeface="Palatino Linotype"/>
              </a:rPr>
              <a:t> </a:t>
            </a:r>
            <a:r>
              <a:rPr dirty="0" baseline="33333" sz="1500" i="1">
                <a:latin typeface="Palatino Linotype"/>
                <a:cs typeface="Palatino Linotype"/>
              </a:rPr>
              <a:t>T</a:t>
            </a:r>
            <a:r>
              <a:rPr dirty="0" baseline="33333" sz="1500" spc="-89" i="1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H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(10.28)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29449" y="2883676"/>
            <a:ext cx="5011420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12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where,</a:t>
            </a:r>
            <a:r>
              <a:rPr dirty="0" sz="1000" spc="19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760" i="1">
                <a:latin typeface="Meiryo"/>
                <a:cs typeface="Meiryo"/>
              </a:rPr>
              <a:t/>
            </a:r>
            <a:r>
              <a:rPr dirty="0" sz="1000" spc="-305" i="1">
                <a:latin typeface="Meiryo"/>
                <a:cs typeface="Meiryo"/>
              </a:rPr>
              <a:t>̂</a:t>
            </a:r>
            <a:r>
              <a:rPr dirty="0" baseline="29914" sz="975" spc="-37" i="1">
                <a:latin typeface="Meiryo"/>
                <a:cs typeface="Meiryo"/>
              </a:rPr>
              <a:t>⊤</a:t>
            </a:r>
            <a:r>
              <a:rPr dirty="0" sz="1000" spc="-90">
                <a:latin typeface="Cambria"/>
                <a:cs typeface="Cambria"/>
              </a:rPr>
              <a:t>(</a:t>
            </a:r>
            <a:r>
              <a:rPr dirty="0" sz="1000" spc="-75" i="1">
                <a:latin typeface="Palatino Linotype"/>
                <a:cs typeface="Palatino Linotype"/>
              </a:rPr>
              <a:t>J</a:t>
            </a:r>
            <a:r>
              <a:rPr dirty="0" baseline="-21367" sz="975" spc="-7" i="1">
                <a:latin typeface="Palatino Linotype"/>
                <a:cs typeface="Palatino Linotype"/>
              </a:rPr>
              <a:t>T</a:t>
            </a:r>
            <a:r>
              <a:rPr dirty="0" baseline="-21367" sz="975" spc="22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Cambria"/>
                <a:cs typeface="Cambria"/>
              </a:rPr>
              <a:t>)</a:t>
            </a:r>
            <a:r>
              <a:rPr dirty="0" sz="1000" spc="-869" i="1">
                <a:latin typeface="Meiryo"/>
                <a:cs typeface="Meiryo"/>
              </a:rPr>
              <a:t/>
            </a:r>
            <a:r>
              <a:rPr dirty="0" sz="1000" spc="-320" i="1">
                <a:latin typeface="Meiryo"/>
                <a:cs typeface="Meiryo"/>
              </a:rPr>
              <a:t>̂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869" i="1">
                <a:latin typeface="Meiryo"/>
                <a:cs typeface="Meiryo"/>
              </a:rPr>
              <a:t/>
            </a:r>
            <a:r>
              <a:rPr dirty="0" sz="1000" spc="-320" i="1">
                <a:latin typeface="Meiryo"/>
                <a:cs typeface="Meiryo"/>
              </a:rPr>
              <a:t>̂</a:t>
            </a:r>
            <a:r>
              <a:rPr dirty="0" baseline="29914" sz="975" spc="-37" i="1">
                <a:latin typeface="Meiryo"/>
                <a:cs typeface="Meiryo"/>
              </a:rPr>
              <a:t>⊤</a:t>
            </a:r>
            <a:r>
              <a:rPr dirty="0" sz="1000" spc="-869" i="1">
                <a:latin typeface="Meiryo"/>
                <a:cs typeface="Meiryo"/>
              </a:rPr>
              <a:t/>
            </a:r>
            <a:r>
              <a:rPr dirty="0" sz="1000" spc="-325" i="1">
                <a:latin typeface="Meiryo"/>
                <a:cs typeface="Meiryo"/>
              </a:rPr>
              <a:t>̂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1,</a:t>
            </a:r>
            <a:r>
              <a:rPr dirty="0" sz="1000" spc="254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sz="1000" spc="8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775" i="1">
                <a:latin typeface="Meiryo"/>
                <a:cs typeface="Meiryo"/>
              </a:rPr>
              <a:t/>
            </a:r>
            <a:r>
              <a:rPr dirty="0" sz="1000" spc="-310" i="1">
                <a:latin typeface="Meiryo"/>
                <a:cs typeface="Meiryo"/>
              </a:rPr>
              <a:t>̂</a:t>
            </a:r>
            <a:r>
              <a:rPr dirty="0" baseline="29914" sz="975" spc="-44" i="1">
                <a:latin typeface="Meiryo"/>
                <a:cs typeface="Meiryo"/>
              </a:rPr>
              <a:t>⊤</a:t>
            </a:r>
            <a:r>
              <a:rPr dirty="0" sz="1000" spc="-100">
                <a:latin typeface="Cambria"/>
                <a:cs typeface="Cambria"/>
              </a:rPr>
              <a:t>(</a:t>
            </a:r>
            <a:r>
              <a:rPr dirty="0" sz="1000" spc="25" i="1">
                <a:latin typeface="Palatino Linotype"/>
                <a:cs typeface="Palatino Linotype"/>
              </a:rPr>
              <a:t>G</a:t>
            </a:r>
            <a:r>
              <a:rPr dirty="0" baseline="-21367" sz="975" spc="-15" i="1">
                <a:latin typeface="Palatino Linotype"/>
                <a:cs typeface="Palatino Linotype"/>
              </a:rPr>
              <a:t>T</a:t>
            </a:r>
            <a:r>
              <a:rPr dirty="0" baseline="-21367" sz="975" spc="22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baseline="-21367" sz="975" spc="-15" i="1">
                <a:latin typeface="Palatino Linotype"/>
                <a:cs typeface="Palatino Linotype"/>
              </a:rPr>
              <a:t>N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Cambria"/>
                <a:cs typeface="Cambria"/>
              </a:rPr>
              <a:t>)</a:t>
            </a:r>
            <a:r>
              <a:rPr dirty="0" sz="1000" spc="-850" i="1">
                <a:latin typeface="Meiryo"/>
                <a:cs typeface="Meiryo"/>
              </a:rPr>
              <a:t/>
            </a:r>
            <a:r>
              <a:rPr dirty="0" sz="1000" spc="-305" i="1">
                <a:latin typeface="Meiryo"/>
                <a:cs typeface="Meiryo"/>
              </a:rPr>
              <a:t>̂</a:t>
            </a:r>
            <a:r>
              <a:rPr dirty="0" sz="1000" spc="415">
                <a:latin typeface="Cambria"/>
                <a:cs typeface="Cambria"/>
              </a:rPr>
              <a:t>∕</a:t>
            </a:r>
            <a:r>
              <a:rPr dirty="0" sz="1000" spc="5">
                <a:latin typeface="Palatino Linotype"/>
                <a:cs typeface="Palatino Linotype"/>
              </a:rPr>
              <a:t>2</a:t>
            </a:r>
            <a:r>
              <a:rPr dirty="0" sz="1000" spc="-850" i="1">
                <a:latin typeface="Meiryo"/>
                <a:cs typeface="Meiryo"/>
              </a:rPr>
              <a:t/>
            </a:r>
            <a:r>
              <a:rPr dirty="0" sz="1000" spc="-305" i="1">
                <a:latin typeface="Meiryo"/>
                <a:cs typeface="Meiryo"/>
              </a:rPr>
              <a:t>̂</a:t>
            </a:r>
            <a:r>
              <a:rPr dirty="0" baseline="29914" sz="975" spc="-7" i="1">
                <a:latin typeface="Meiryo"/>
                <a:cs typeface="Meiryo"/>
              </a:rPr>
              <a:t>⊤</a:t>
            </a:r>
            <a:r>
              <a:rPr dirty="0" sz="1000" spc="-850" i="1">
                <a:latin typeface="Meiryo"/>
                <a:cs typeface="Meiryo"/>
              </a:rPr>
              <a:t/>
            </a:r>
            <a:r>
              <a:rPr dirty="0" sz="1000" spc="-305" i="1">
                <a:latin typeface="Meiryo"/>
                <a:cs typeface="Meiryo"/>
              </a:rPr>
              <a:t>̂</a:t>
            </a:r>
            <a:r>
              <a:rPr dirty="0" sz="1000" spc="-15">
                <a:latin typeface="Palatino Linotype"/>
                <a:cs typeface="Palatino Linotype"/>
              </a:rPr>
              <a:t>,</a:t>
            </a:r>
            <a:r>
              <a:rPr dirty="0" sz="1000" spc="26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H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755" i="1">
                <a:latin typeface="Meiryo"/>
                <a:cs typeface="Meiryo"/>
              </a:rPr>
              <a:t/>
            </a:r>
            <a:r>
              <a:rPr dirty="0" sz="1000" spc="-290" i="1">
                <a:latin typeface="Meiryo"/>
                <a:cs typeface="Meiryo"/>
              </a:rPr>
              <a:t>̂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80">
                <a:latin typeface="Cambria"/>
                <a:cs typeface="Cambria"/>
              </a:rPr>
              <a:t>(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baseline="-21367" sz="975" spc="15" i="1">
                <a:latin typeface="Palatino Linotype"/>
                <a:cs typeface="Palatino Linotype"/>
              </a:rPr>
              <a:t>T</a:t>
            </a:r>
            <a:r>
              <a:rPr dirty="0" baseline="-21367" sz="975" spc="22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baseline="29914" sz="975" spc="44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Cambria"/>
                <a:cs typeface="Cambria"/>
              </a:rPr>
              <a:t>))</a:t>
            </a:r>
            <a:r>
              <a:rPr dirty="0" sz="1000" spc="-805" i="1">
                <a:latin typeface="Meiryo"/>
                <a:cs typeface="Meiryo"/>
              </a:rPr>
              <a:t/>
            </a:r>
            <a:r>
              <a:rPr dirty="0" sz="1000" spc="-270" i="1">
                <a:latin typeface="Meiryo"/>
                <a:cs typeface="Meiryo"/>
              </a:rPr>
              <a:t>̂</a:t>
            </a:r>
            <a:r>
              <a:rPr dirty="0" sz="1000" spc="450">
                <a:latin typeface="Cambria"/>
                <a:cs typeface="Cambria"/>
              </a:rPr>
              <a:t>∕</a:t>
            </a:r>
            <a:r>
              <a:rPr dirty="0" sz="1000" spc="50">
                <a:latin typeface="Palatino Linotype"/>
                <a:cs typeface="Palatino Linotype"/>
              </a:rPr>
              <a:t>2</a:t>
            </a:r>
            <a:r>
              <a:rPr dirty="0" sz="1000" spc="-805" i="1">
                <a:latin typeface="Meiryo"/>
                <a:cs typeface="Meiryo"/>
              </a:rPr>
              <a:t/>
            </a:r>
            <a:r>
              <a:rPr dirty="0" sz="1000" spc="-265" i="1">
                <a:latin typeface="Meiryo"/>
                <a:cs typeface="Meiryo"/>
              </a:rPr>
              <a:t>̂</a:t>
            </a:r>
            <a:r>
              <a:rPr dirty="0" baseline="29914" sz="975" spc="44" i="1">
                <a:latin typeface="Meiryo"/>
                <a:cs typeface="Meiryo"/>
              </a:rPr>
              <a:t>⊤</a:t>
            </a:r>
            <a:r>
              <a:rPr dirty="0" sz="1000" spc="-805" i="1">
                <a:latin typeface="Meiryo"/>
                <a:cs typeface="Meiryo"/>
              </a:rPr>
              <a:t/>
            </a:r>
            <a:r>
              <a:rPr dirty="0" sz="1000" spc="-265" i="1">
                <a:latin typeface="Meiryo"/>
                <a:cs typeface="Meiryo"/>
              </a:rPr>
              <a:t>̂</a:t>
            </a:r>
            <a:r>
              <a:rPr dirty="0" sz="1000" spc="20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marL="38100">
              <a:lnSpc>
                <a:spcPts val="1200"/>
              </a:lnSpc>
            </a:pP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6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130" i="1">
                <a:latin typeface="Palatino Linotype"/>
                <a:cs typeface="Palatino Linotype"/>
              </a:rPr>
              <a:t>W</a:t>
            </a:r>
            <a:r>
              <a:rPr dirty="0" baseline="29914" sz="975" spc="-97" i="1">
                <a:latin typeface="Meiryo"/>
                <a:cs typeface="Meiryo"/>
              </a:rPr>
              <a:t>⊤</a:t>
            </a:r>
            <a:r>
              <a:rPr dirty="0" sz="1000" spc="-35">
                <a:latin typeface="Cambria"/>
                <a:cs typeface="Cambria"/>
              </a:rPr>
              <a:t>)</a:t>
            </a:r>
            <a:r>
              <a:rPr dirty="0" baseline="29914" sz="975" spc="150">
                <a:latin typeface="Palatino Linotype"/>
                <a:cs typeface="Palatino Linotype"/>
              </a:rPr>
              <a:t>2</a:t>
            </a:r>
            <a:r>
              <a:rPr dirty="0" sz="1000" spc="550">
                <a:latin typeface="Cambria"/>
                <a:cs typeface="Cambria"/>
              </a:rPr>
              <a:t>∕</a:t>
            </a:r>
            <a:r>
              <a:rPr dirty="0" sz="1000" spc="5">
                <a:latin typeface="Palatino Linotype"/>
                <a:cs typeface="Palatino Linotype"/>
              </a:rPr>
              <a:t>2,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G</a:t>
            </a:r>
            <a:r>
              <a:rPr dirty="0" sz="1000" spc="14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with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bidiagonal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elements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equal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 spc="-590" i="1">
                <a:latin typeface="Meiryo"/>
                <a:cs typeface="Meiryo"/>
              </a:rPr>
              <a:t>̂</a:t>
            </a:r>
            <a:r>
              <a:rPr dirty="0" sz="1000" spc="120" i="1">
                <a:latin typeface="Meiryo"/>
                <a:cs typeface="Meiryo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denotes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790875" y="3271699"/>
            <a:ext cx="13773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32080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0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3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529438" y="3188059"/>
            <a:ext cx="27101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residuals.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Under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</a:t>
            </a:r>
            <a:r>
              <a:rPr dirty="0" baseline="29914" sz="975" i="1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LM</a:t>
            </a:r>
            <a:r>
              <a:rPr dirty="0" baseline="-21367" sz="975" i="1">
                <a:latin typeface="Palatino Linotype"/>
                <a:cs typeface="Palatino Linotype"/>
              </a:rPr>
              <a:t>J</a:t>
            </a:r>
            <a:r>
              <a:rPr dirty="0" baseline="-21367" sz="975" spc="27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distributed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-250" i="1">
                <a:latin typeface="Meiryo"/>
                <a:cs typeface="Meiryo"/>
              </a:rPr>
              <a:t> </a:t>
            </a:r>
            <a:r>
              <a:rPr dirty="0" baseline="29914" sz="975" spc="-37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210355" y="3416166"/>
            <a:ext cx="666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o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637460" y="3343395"/>
            <a:ext cx="4902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C.1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H</a:t>
            </a:r>
            <a:r>
              <a:rPr dirty="0" baseline="29914" sz="975" i="1">
                <a:latin typeface="Palatino Linotype"/>
                <a:cs typeface="Palatino Linotype"/>
              </a:rPr>
              <a:t>h</a:t>
            </a:r>
            <a:r>
              <a:rPr dirty="0" baseline="29914" sz="975" spc="195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gives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rise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following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statistic,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asymptotically</a:t>
            </a:r>
            <a:r>
              <a:rPr dirty="0" sz="1000" spc="-10">
                <a:latin typeface="Palatino Linotype"/>
                <a:cs typeface="Palatino Linotype"/>
              </a:rPr>
              <a:t> distributed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16732" y="3495528"/>
            <a:ext cx="926465" cy="2120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944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-240" i="1">
                <a:latin typeface="Meiryo"/>
                <a:cs typeface="Meiryo"/>
              </a:rPr>
              <a:t> 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baseline="29914" sz="975" spc="1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under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</a:t>
            </a:r>
            <a:r>
              <a:rPr dirty="0" baseline="29914" sz="975" spc="-37" i="1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263525">
              <a:lnSpc>
                <a:spcPts val="525"/>
              </a:lnSpc>
              <a:tabLst>
                <a:tab pos="79438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0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/>
          <p:nvPr/>
        </p:nvSpPr>
        <p:spPr>
          <a:xfrm>
            <a:off x="1479301" y="3940390"/>
            <a:ext cx="977265" cy="0"/>
          </a:xfrm>
          <a:custGeom>
            <a:avLst/>
            <a:gdLst/>
            <a:ahLst/>
            <a:cxnLst/>
            <a:rect l="l" t="t" r="r" b="b"/>
            <a:pathLst>
              <a:path w="977264" h="0">
                <a:moveTo>
                  <a:pt x="0" y="0"/>
                </a:moveTo>
                <a:lnTo>
                  <a:pt x="97692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 descr=""/>
          <p:cNvSpPr txBox="1"/>
          <p:nvPr/>
        </p:nvSpPr>
        <p:spPr>
          <a:xfrm>
            <a:off x="877362" y="3727840"/>
            <a:ext cx="1617345" cy="370840"/>
          </a:xfrm>
          <a:prstGeom prst="rect">
            <a:avLst/>
          </a:prstGeom>
        </p:spPr>
        <p:txBody>
          <a:bodyPr wrap="square" lIns="0" tIns="33020" rIns="0" bIns="0" rtlCol="0" vert="horz">
            <a:spAutoFit/>
          </a:bodyPr>
          <a:lstStyle/>
          <a:p>
            <a:pPr marL="946150">
              <a:lnSpc>
                <a:spcPct val="100000"/>
              </a:lnSpc>
              <a:spcBef>
                <a:spcPts val="260"/>
              </a:spcBef>
            </a:pPr>
            <a:r>
              <a:rPr dirty="0" sz="1000" spc="-560" i="1">
                <a:latin typeface="Palatino Linotype"/>
                <a:cs typeface="Palatino Linotype"/>
              </a:rPr>
              <a:t>D</a:t>
            </a:r>
            <a:r>
              <a:rPr dirty="0" baseline="13888" sz="1500" spc="-517" i="1">
                <a:latin typeface="Meiryo"/>
                <a:cs typeface="Meiryo"/>
              </a:rPr>
              <a:t>̂</a:t>
            </a:r>
            <a:r>
              <a:rPr dirty="0" baseline="13888" sz="1500" spc="-209" i="1">
                <a:latin typeface="Meiryo"/>
                <a:cs typeface="Meiryo"/>
              </a:rPr>
              <a:t> </a:t>
            </a:r>
            <a:r>
              <a:rPr dirty="0" sz="1000" spc="-5">
                <a:latin typeface="Cambria"/>
                <a:cs typeface="Cambria"/>
              </a:rPr>
              <a:t>(</a:t>
            </a:r>
            <a:r>
              <a:rPr dirty="0" sz="1000" spc="-340" i="1">
                <a:latin typeface="Meiryo"/>
                <a:cs typeface="Meiryo"/>
              </a:rPr>
              <a:t/>
            </a:r>
            <a:r>
              <a:rPr dirty="0" sz="1000" spc="-5">
                <a:latin typeface="Cambria"/>
                <a:cs typeface="Cambria"/>
              </a:rPr>
              <a:t>)</a:t>
            </a:r>
            <a:r>
              <a:rPr dirty="0" baseline="29914" sz="975" spc="67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  <a:p>
            <a:pPr marL="38100">
              <a:lnSpc>
                <a:spcPct val="100000"/>
              </a:lnSpc>
              <a:spcBef>
                <a:spcPts val="160"/>
              </a:spcBef>
            </a:pPr>
            <a:r>
              <a:rPr dirty="0" baseline="38888" sz="1500" spc="-37">
                <a:latin typeface="Palatino Linotype"/>
                <a:cs typeface="Palatino Linotype"/>
              </a:rPr>
              <a:t>L</a:t>
            </a:r>
            <a:r>
              <a:rPr dirty="0" baseline="38888" sz="1500" spc="-270">
                <a:latin typeface="Palatino Linotype"/>
                <a:cs typeface="Palatino Linotype"/>
              </a:rPr>
              <a:t>M</a:t>
            </a:r>
            <a:r>
              <a:rPr dirty="0" baseline="38461" sz="975" spc="-509" i="1">
                <a:latin typeface="Meiryo"/>
                <a:cs typeface="Meiryo"/>
              </a:rPr>
              <a:t/>
            </a:r>
            <a:r>
              <a:rPr dirty="0" baseline="38461" sz="975" spc="712">
                <a:latin typeface="Cambria"/>
                <a:cs typeface="Cambria"/>
              </a:rPr>
              <a:t>∕</a:t>
            </a:r>
            <a:r>
              <a:rPr dirty="0" baseline="38461" sz="975" spc="-359" i="1">
                <a:latin typeface="Meiryo"/>
                <a:cs typeface="Meiryo"/>
              </a:rPr>
              <a:t/>
            </a:r>
            <a:r>
              <a:rPr dirty="0" baseline="38461" sz="975" spc="-450" i="1">
                <a:latin typeface="Meiryo"/>
                <a:cs typeface="Meiryo"/>
              </a:rPr>
              <a:t/>
            </a:r>
            <a:r>
              <a:rPr dirty="0" baseline="38461" sz="975" spc="179" i="1">
                <a:latin typeface="Meiryo"/>
                <a:cs typeface="Meiryo"/>
              </a:rPr>
              <a:t> </a:t>
            </a:r>
            <a:r>
              <a:rPr dirty="0" baseline="38888" sz="1500" spc="187">
                <a:latin typeface="Cambria"/>
                <a:cs typeface="Cambria"/>
              </a:rPr>
              <a:t>=</a:t>
            </a:r>
            <a:r>
              <a:rPr dirty="0" baseline="38888" sz="1500" spc="24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</a:t>
            </a:r>
            <a:r>
              <a:rPr dirty="0" sz="1000" spc="-10" i="1">
                <a:latin typeface="Palatino Linotype"/>
                <a:cs typeface="Palatino Linotype"/>
              </a:rPr>
              <a:t>cg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c</a:t>
            </a:r>
            <a:r>
              <a:rPr dirty="0" baseline="21367" sz="975" spc="-15">
                <a:latin typeface="Palatino Linotype"/>
                <a:cs typeface="Palatino Linotype"/>
              </a:rPr>
              <a:t>2</a:t>
            </a:r>
            <a:r>
              <a:rPr dirty="0" sz="1000" spc="-10" i="1">
                <a:latin typeface="Palatino Linotype"/>
                <a:cs typeface="Palatino Linotype"/>
              </a:rPr>
              <a:t>g</a:t>
            </a:r>
            <a:r>
              <a:rPr dirty="0" baseline="21367" sz="975" spc="-15">
                <a:latin typeface="Palatino Linotype"/>
                <a:cs typeface="Palatino Linotype"/>
              </a:rPr>
              <a:t>2</a:t>
            </a:r>
            <a:r>
              <a:rPr dirty="0" sz="1000" spc="-10">
                <a:latin typeface="Palatino Linotype"/>
                <a:cs typeface="Palatino Linotype"/>
              </a:rPr>
              <a:t>9</a:t>
            </a:r>
            <a:r>
              <a:rPr dirty="0" sz="1000" spc="-1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5123844" y="3832827"/>
            <a:ext cx="391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(10.29)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554842" y="4133668"/>
            <a:ext cx="3479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where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928713" y="4353690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288619" y="4350351"/>
            <a:ext cx="273050" cy="12827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38100">
              <a:lnSpc>
                <a:spcPts val="969"/>
              </a:lnSpc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sz="1000" spc="335">
                <a:latin typeface="Palatino Linotype"/>
                <a:cs typeface="Palatino Linotype"/>
              </a:rPr>
              <a:t> </a:t>
            </a:r>
            <a:r>
              <a:rPr dirty="0" baseline="-17094" sz="975" spc="-75" i="1">
                <a:latin typeface="Meiryo"/>
                <a:cs typeface="Meiryo"/>
              </a:rPr>
              <a:t>⊤</a:t>
            </a:r>
            <a:endParaRPr baseline="-17094" sz="975">
              <a:latin typeface="Meiryo"/>
              <a:cs typeface="Meiryo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659882" y="4373093"/>
            <a:ext cx="23520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78790" algn="l"/>
                <a:tab pos="887730" algn="l"/>
                <a:tab pos="1189990" algn="l"/>
                <a:tab pos="1381760" algn="l"/>
                <a:tab pos="1640205" algn="l"/>
                <a:tab pos="2280285" algn="l"/>
              </a:tabLst>
            </a:pP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2</a:t>
            </a:r>
            <a:r>
              <a:rPr dirty="0" sz="650" spc="260">
                <a:latin typeface="Palatino Linotype"/>
                <a:cs typeface="Palatino Linotype"/>
              </a:rPr>
              <a:t>  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529440" y="4382618"/>
            <a:ext cx="5012055" cy="4489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5445">
              <a:lnSpc>
                <a:spcPts val="950"/>
              </a:lnSpc>
              <a:spcBef>
                <a:spcPts val="95"/>
              </a:spcBef>
              <a:tabLst>
                <a:tab pos="875665" algn="l"/>
                <a:tab pos="1278255" algn="l"/>
                <a:tab pos="2153920" algn="l"/>
              </a:tabLst>
            </a:pPr>
            <a:r>
              <a:rPr dirty="0" sz="1000" spc="-35" i="1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Cambria"/>
                <a:cs typeface="Cambria"/>
              </a:rPr>
              <a:t>(</a:t>
            </a:r>
            <a:r>
              <a:rPr dirty="0" sz="1000" spc="-434" i="1">
                <a:latin typeface="Meiryo"/>
                <a:cs typeface="Meiryo"/>
              </a:rPr>
              <a:t/>
            </a:r>
            <a:r>
              <a:rPr dirty="0" sz="1000" spc="-5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90" i="1">
                <a:latin typeface="Meiryo"/>
                <a:cs typeface="Meiryo"/>
              </a:rPr>
              <a:t>̂</a:t>
            </a:r>
            <a:r>
              <a:rPr dirty="0" sz="1000" spc="170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[</a:t>
            </a:r>
            <a:r>
              <a:rPr dirty="0" sz="1000" spc="-25" i="1">
                <a:latin typeface="Palatino Linotype"/>
                <a:cs typeface="Palatino Linotype"/>
              </a:rPr>
              <a:t>V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i="1">
                <a:latin typeface="Palatino Linotype"/>
                <a:cs typeface="Palatino Linotype"/>
              </a:rPr>
              <a:t>cV</a:t>
            </a:r>
            <a:r>
              <a:rPr dirty="0" sz="1000" spc="235" i="1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-75" i="1">
                <a:latin typeface="Palatino Linotype"/>
                <a:cs typeface="Palatino Linotype"/>
              </a:rPr>
              <a:t> </a:t>
            </a:r>
            <a:r>
              <a:rPr dirty="0" sz="1000" spc="30" i="1">
                <a:latin typeface="Palatino Linotype"/>
                <a:cs typeface="Palatino Linotype"/>
              </a:rPr>
              <a:t>TV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c</a:t>
            </a:r>
            <a:r>
              <a:rPr dirty="0" sz="1000" spc="12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[</a:t>
            </a:r>
            <a:r>
              <a:rPr dirty="0" sz="1000" i="1">
                <a:latin typeface="Palatino Linotype"/>
                <a:cs typeface="Palatino Linotype"/>
              </a:rPr>
              <a:t>V</a:t>
            </a:r>
            <a:r>
              <a:rPr dirty="0" sz="1000" spc="229" i="1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]</a:t>
            </a:r>
            <a:r>
              <a:rPr dirty="0" sz="1000" spc="16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V</a:t>
            </a:r>
            <a:r>
              <a:rPr dirty="0" sz="1000" spc="225" i="1">
                <a:latin typeface="Palatino Linotype"/>
                <a:cs typeface="Palatino Linotype"/>
              </a:rPr>
              <a:t>  </a:t>
            </a:r>
            <a:r>
              <a:rPr dirty="0" sz="1000">
                <a:latin typeface="Cambria"/>
                <a:cs typeface="Cambria"/>
              </a:rPr>
              <a:t>]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70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440">
                <a:latin typeface="Cambria"/>
                <a:cs typeface="Cambria"/>
              </a:rPr>
              <a:t>)</a:t>
            </a:r>
            <a:r>
              <a:rPr dirty="0" sz="1000" spc="-440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  <a:p>
            <a:pPr marL="796925">
              <a:lnSpc>
                <a:spcPts val="950"/>
              </a:lnSpc>
            </a:pPr>
            <a:r>
              <a:rPr dirty="0" sz="1000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  <a:p>
            <a:pPr marL="38100">
              <a:lnSpc>
                <a:spcPct val="100000"/>
              </a:lnSpc>
              <a:spcBef>
                <a:spcPts val="240"/>
              </a:spcBef>
            </a:pP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ull),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860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spc="-180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200" b="1">
                <a:latin typeface="Cambria"/>
                <a:cs typeface="Cambria"/>
              </a:rPr>
              <a:t>l</a:t>
            </a:r>
            <a:r>
              <a:rPr dirty="0" sz="1000" spc="-6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4388541" y="4884584"/>
            <a:ext cx="1549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17094" sz="975" spc="-37" i="1">
                <a:latin typeface="Meiryo"/>
                <a:cs typeface="Meiryo"/>
              </a:rPr>
              <a:t/>
            </a:r>
            <a:r>
              <a:rPr dirty="0" sz="450" spc="-25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4459775" y="4966432"/>
            <a:ext cx="4953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10" i="1">
                <a:latin typeface="Palatino Linotype"/>
                <a:cs typeface="Palatino Linotype"/>
              </a:rPr>
              <a:t>e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529455" y="4806319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model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error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components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serial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g</a:t>
            </a:r>
            <a:r>
              <a:rPr dirty="0" sz="1000" spc="11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0">
                <a:latin typeface="Cambria"/>
                <a:cs typeface="Cambria"/>
              </a:rPr>
              <a:t> </a:t>
            </a:r>
            <a:r>
              <a:rPr dirty="0" u="sng" baseline="42735" sz="975" spc="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2735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baseline="42735" sz="975" spc="1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baseline="42735" sz="975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1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350" i="1">
                <a:latin typeface="Meiryo"/>
                <a:cs typeface="Meiryo"/>
              </a:rPr>
              <a:t/>
            </a:r>
            <a:r>
              <a:rPr dirty="0" sz="1000" spc="-245" i="1">
                <a:latin typeface="Meiryo"/>
                <a:cs typeface="Meiryo"/>
              </a:rPr>
              <a:t> </a:t>
            </a:r>
            <a:r>
              <a:rPr dirty="0" sz="1000" spc="-30">
                <a:latin typeface="Cambria"/>
                <a:cs typeface="Cambria"/>
              </a:rPr>
              <a:t>)</a:t>
            </a:r>
            <a:r>
              <a:rPr dirty="0" sz="1000" spc="-30">
                <a:latin typeface="Palatino Linotype"/>
                <a:cs typeface="Palatino Linotype"/>
              </a:rPr>
              <a:t>2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8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554859" y="4994221"/>
            <a:ext cx="2042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350" i="1">
                <a:latin typeface="Meiryo"/>
                <a:cs typeface="Meiryo"/>
              </a:rPr>
              <a:t/>
            </a:r>
            <a:r>
              <a:rPr dirty="0" sz="1000" spc="-245" i="1">
                <a:latin typeface="Meiryo"/>
                <a:cs typeface="Meiryo"/>
              </a:rPr>
              <a:t> </a:t>
            </a:r>
            <a:r>
              <a:rPr dirty="0" sz="1000" spc="-45">
                <a:latin typeface="Cambria"/>
                <a:cs typeface="Cambria"/>
              </a:rPr>
              <a:t>)</a:t>
            </a:r>
            <a:r>
              <a:rPr dirty="0" sz="1000" spc="-4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deﬁned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above.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230813" y="5230113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0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637449" y="5146354"/>
            <a:ext cx="4902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conditional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C.2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</a:t>
            </a:r>
            <a:r>
              <a:rPr dirty="0" baseline="29914" sz="975" i="1">
                <a:latin typeface="Palatino Linotype"/>
                <a:cs typeface="Palatino Linotype"/>
              </a:rPr>
              <a:t>i</a:t>
            </a:r>
            <a:r>
              <a:rPr dirty="0" baseline="29914" sz="975" spc="397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based</a:t>
            </a:r>
            <a:r>
              <a:rPr dirty="0" sz="1000" spc="-20">
                <a:latin typeface="Palatino Linotype"/>
                <a:cs typeface="Palatino Linotype"/>
              </a:rPr>
              <a:t> 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statistic, </a:t>
            </a:r>
            <a:r>
              <a:rPr dirty="0" sz="1000" spc="-45">
                <a:latin typeface="Palatino Linotype"/>
                <a:cs typeface="Palatino Linotype"/>
              </a:rPr>
              <a:t>asymptotically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distributed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768007" y="5382250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529446" y="5298496"/>
            <a:ext cx="1153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-245" i="1">
                <a:latin typeface="Meiryo"/>
                <a:cs typeface="Meiryo"/>
              </a:rPr>
              <a:t> 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baseline="29914" sz="975" spc="187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under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null: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477466" y="5521842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902761" y="5550630"/>
            <a:ext cx="9334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9420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LM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165" i="1">
                <a:latin typeface="Palatino Linotype"/>
                <a:cs typeface="Palatino Linotype"/>
              </a:rPr>
              <a:t>D</a:t>
            </a:r>
            <a:r>
              <a:rPr dirty="0" sz="1000" spc="-165">
                <a:latin typeface="Cambria"/>
                <a:cs typeface="Cambria"/>
              </a:rPr>
              <a:t>(</a:t>
            </a:r>
            <a:r>
              <a:rPr dirty="0" sz="1000" spc="-165" i="1">
                <a:latin typeface="Meiryo"/>
                <a:cs typeface="Meiryo"/>
              </a:rPr>
              <a:t/>
            </a:r>
            <a:r>
              <a:rPr dirty="0" sz="1000" spc="-250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5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J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722293" y="5541124"/>
            <a:ext cx="2260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280">
                <a:latin typeface="Palatino Linotype"/>
                <a:cs typeface="Palatino Linotype"/>
              </a:rPr>
              <a:t> 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093758" y="5629592"/>
            <a:ext cx="8286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729615" algn="l"/>
              </a:tabLst>
            </a:pPr>
            <a:r>
              <a:rPr dirty="0" baseline="4273" sz="975" spc="-315" i="1">
                <a:latin typeface="Meiryo"/>
                <a:cs typeface="Meiryo"/>
              </a:rPr>
              <a:t/>
            </a:r>
            <a:r>
              <a:rPr dirty="0" baseline="4273" sz="975" spc="-247" i="1">
                <a:latin typeface="Meiryo"/>
                <a:cs typeface="Meiryo"/>
              </a:rPr>
              <a:t> </a:t>
            </a:r>
            <a:r>
              <a:rPr dirty="0" baseline="4273" sz="975" spc="412">
                <a:latin typeface="Cambria"/>
                <a:cs typeface="Cambria"/>
              </a:rPr>
              <a:t>∕</a:t>
            </a:r>
            <a:r>
              <a:rPr dirty="0" baseline="4273" sz="975" spc="-502" i="1">
                <a:latin typeface="Meiryo"/>
                <a:cs typeface="Meiryo"/>
              </a:rPr>
              <a:t/>
            </a:r>
            <a:r>
              <a:rPr dirty="0" baseline="4273" sz="975" spc="-494" i="1">
                <a:latin typeface="Meiryo"/>
                <a:cs typeface="Meiryo"/>
              </a:rPr>
              <a:t/>
            </a:r>
            <a:r>
              <a:rPr dirty="0" baseline="4273" sz="975" i="1">
                <a:latin typeface="Meiryo"/>
                <a:cs typeface="Meiryo"/>
              </a:rPr>
              <a:t>	</a:t>
            </a:r>
            <a:r>
              <a:rPr dirty="0" sz="650" spc="5">
                <a:latin typeface="Palatino Linotype"/>
                <a:cs typeface="Palatino Linotype"/>
              </a:rPr>
              <a:t>33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5123866" y="5550640"/>
            <a:ext cx="391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(10.30)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945865" y="5878770"/>
            <a:ext cx="1111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33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529463" y="5795011"/>
            <a:ext cx="36391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where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70" i="1">
                <a:latin typeface="Palatino Linotype"/>
                <a:cs typeface="Palatino Linotype"/>
              </a:rPr>
              <a:t>J</a:t>
            </a:r>
            <a:r>
              <a:rPr dirty="0" baseline="29914" sz="975" spc="104">
                <a:latin typeface="Cambria"/>
                <a:cs typeface="Cambria"/>
              </a:rPr>
              <a:t>−</a:t>
            </a:r>
            <a:r>
              <a:rPr dirty="0" baseline="29914" sz="975" spc="104">
                <a:latin typeface="Palatino Linotype"/>
                <a:cs typeface="Palatino Linotype"/>
              </a:rPr>
              <a:t>1</a:t>
            </a:r>
            <a:r>
              <a:rPr dirty="0" baseline="29914" sz="975" spc="179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corresponding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element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information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matrix,</a:t>
            </a:r>
            <a:r>
              <a:rPr dirty="0" baseline="29914" sz="975" spc="-15">
                <a:latin typeface="Palatino Linotype"/>
                <a:cs typeface="Palatino Linotype"/>
              </a:rPr>
              <a:t>15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928716" y="6055386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432212" y="6010802"/>
            <a:ext cx="3244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r>
              <a:rPr dirty="0" u="sng" sz="1000" spc="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19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−</a:t>
            </a:r>
            <a:r>
              <a:rPr dirty="0" u="sng" sz="1000" spc="1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862533" y="6074797"/>
            <a:ext cx="6953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9687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Meiryo"/>
                <a:cs typeface="Meiryo"/>
              </a:rPr>
              <a:t>⊤</a:t>
            </a:r>
            <a:r>
              <a:rPr dirty="0" sz="650" spc="235" i="1">
                <a:latin typeface="Meiryo"/>
                <a:cs typeface="Meiryo"/>
              </a:rPr>
              <a:t>  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877365" y="6084185"/>
            <a:ext cx="2043430" cy="2660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950"/>
              </a:lnSpc>
              <a:spcBef>
                <a:spcPts val="95"/>
              </a:spcBef>
              <a:tabLst>
                <a:tab pos="881380" algn="l"/>
              </a:tabLst>
            </a:pPr>
            <a:r>
              <a:rPr dirty="0" sz="1000" spc="-165" i="1">
                <a:latin typeface="Palatino Linotype"/>
                <a:cs typeface="Palatino Linotype"/>
              </a:rPr>
              <a:t>D</a:t>
            </a:r>
            <a:r>
              <a:rPr dirty="0" sz="1000" spc="-165">
                <a:latin typeface="Cambria"/>
                <a:cs typeface="Cambria"/>
              </a:rPr>
              <a:t>(</a:t>
            </a:r>
            <a:r>
              <a:rPr dirty="0" sz="1000" spc="-165" i="1">
                <a:latin typeface="Meiryo"/>
                <a:cs typeface="Meiryo"/>
              </a:rPr>
              <a:t/>
            </a:r>
            <a:r>
              <a:rPr dirty="0" sz="1000" spc="-245" i="1">
                <a:latin typeface="Meiryo"/>
                <a:cs typeface="Meiryo"/>
              </a:rPr>
              <a:t> </a:t>
            </a:r>
            <a:r>
              <a:rPr dirty="0" sz="1000" spc="120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150">
                <a:latin typeface="Cambria"/>
                <a:cs typeface="Cambria"/>
              </a:rPr>
              <a:t>=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80">
                <a:latin typeface="Cambria"/>
                <a:cs typeface="Cambria"/>
              </a:rPr>
              <a:t>(</a:t>
            </a:r>
            <a:r>
              <a:rPr dirty="0" sz="1000" spc="-440" i="1">
                <a:latin typeface="Meiryo"/>
                <a:cs typeface="Meiryo"/>
              </a:rPr>
              <a:t/>
            </a:r>
            <a:r>
              <a:rPr dirty="0" sz="1000" spc="-385" i="1">
                <a:latin typeface="Meiryo"/>
                <a:cs typeface="Meiryo"/>
              </a:rPr>
              <a:t>̂</a:t>
            </a:r>
            <a:r>
              <a:rPr dirty="0" baseline="-21367" sz="975" spc="-195" i="1">
                <a:latin typeface="Palatino Linotype"/>
                <a:cs typeface="Palatino Linotype"/>
              </a:rPr>
              <a:t>e</a:t>
            </a:r>
            <a:r>
              <a:rPr dirty="0" baseline="-21367" sz="975" spc="-22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18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55">
                <a:latin typeface="Cambria"/>
                <a:cs typeface="Cambria"/>
              </a:rPr>
              <a:t>  </a:t>
            </a:r>
            <a:r>
              <a:rPr dirty="0" sz="1000" spc="55">
                <a:latin typeface="Cambria"/>
                <a:cs typeface="Cambria"/>
              </a:rPr>
              <a:t>)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−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670560">
              <a:lnSpc>
                <a:spcPts val="950"/>
              </a:lnSpc>
            </a:pPr>
            <a:r>
              <a:rPr dirty="0" sz="1000" spc="25" i="1">
                <a:latin typeface="Palatino Linotype"/>
                <a:cs typeface="Palatino Linotype"/>
              </a:rPr>
              <a:t>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432639" y="6316787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204" i="1">
                <a:latin typeface="Meiryo"/>
                <a:cs typeface="Meiryo"/>
              </a:rPr>
              <a:t> </a:t>
            </a:r>
            <a:r>
              <a:rPr dirty="0" baseline="29914" sz="975" spc="-75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487975" y="6499103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808248" y="6337133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8" name="object 68" descr=""/>
          <p:cNvSpPr/>
          <p:nvPr/>
        </p:nvSpPr>
        <p:spPr>
          <a:xfrm>
            <a:off x="1790997" y="6518084"/>
            <a:ext cx="123825" cy="0"/>
          </a:xfrm>
          <a:custGeom>
            <a:avLst/>
            <a:gdLst/>
            <a:ahLst/>
            <a:cxnLst/>
            <a:rect l="l" t="t" r="r" b="b"/>
            <a:pathLst>
              <a:path w="123825" h="0">
                <a:moveTo>
                  <a:pt x="0" y="0"/>
                </a:moveTo>
                <a:lnTo>
                  <a:pt x="12355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9" name="object 69" descr=""/>
          <p:cNvSpPr txBox="1"/>
          <p:nvPr/>
        </p:nvSpPr>
        <p:spPr>
          <a:xfrm>
            <a:off x="1752897" y="6462870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4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846192" y="6577481"/>
            <a:ext cx="6159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 i="1">
                <a:latin typeface="Palatino Linotype"/>
                <a:cs typeface="Palatino Linotype"/>
              </a:rPr>
              <a:t>e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031354" y="6483303"/>
            <a:ext cx="3143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46379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3029197" y="6337135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3" name="object 73" descr=""/>
          <p:cNvSpPr/>
          <p:nvPr/>
        </p:nvSpPr>
        <p:spPr>
          <a:xfrm>
            <a:off x="3011949" y="6518084"/>
            <a:ext cx="123825" cy="0"/>
          </a:xfrm>
          <a:custGeom>
            <a:avLst/>
            <a:gdLst/>
            <a:ahLst/>
            <a:cxnLst/>
            <a:rect l="l" t="t" r="r" b="b"/>
            <a:pathLst>
              <a:path w="123825" h="0">
                <a:moveTo>
                  <a:pt x="0" y="0"/>
                </a:moveTo>
                <a:lnTo>
                  <a:pt x="12355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4" name="object 74" descr=""/>
          <p:cNvSpPr txBox="1"/>
          <p:nvPr/>
        </p:nvSpPr>
        <p:spPr>
          <a:xfrm>
            <a:off x="2973849" y="6462870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3067145" y="6594740"/>
            <a:ext cx="628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6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3219505" y="6483302"/>
            <a:ext cx="3143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46379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1302673" y="6410514"/>
            <a:ext cx="25552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26745" algn="l"/>
                <a:tab pos="1847850" algn="l"/>
              </a:tabLst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25">
                <a:latin typeface="Cambria"/>
                <a:cs typeface="Cambria"/>
              </a:rPr>
              <a:t> </a:t>
            </a:r>
            <a:r>
              <a:rPr dirty="0" u="sng" baseline="42735" sz="975" spc="569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2735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e</a:t>
            </a:r>
            <a:r>
              <a:rPr dirty="0" baseline="42735" sz="975" spc="179" i="1">
                <a:latin typeface="Palatino Linotype"/>
                <a:cs typeface="Palatino Linotype"/>
              </a:rPr>
              <a:t> </a:t>
            </a:r>
            <a:r>
              <a:rPr dirty="0" sz="1000" spc="-545" i="1">
                <a:latin typeface="Meiryo"/>
                <a:cs typeface="Meiryo"/>
              </a:rPr>
              <a:t/>
            </a:r>
            <a:r>
              <a:rPr dirty="0" sz="1000" spc="-400" i="1">
                <a:latin typeface="Meiryo"/>
                <a:cs typeface="Meiryo"/>
              </a:rPr>
              <a:t>̂</a:t>
            </a:r>
            <a:r>
              <a:rPr dirty="0" baseline="34188" sz="975" spc="-270" i="1">
                <a:latin typeface="Meiryo"/>
                <a:cs typeface="Meiryo"/>
              </a:rPr>
              <a:t>⊤</a:t>
            </a:r>
            <a:r>
              <a:rPr dirty="0" sz="1000" spc="-190">
                <a:latin typeface="Cambria"/>
                <a:cs typeface="Cambria"/>
              </a:rPr>
              <a:t>[</a:t>
            </a:r>
            <a:r>
              <a:rPr dirty="0" sz="1000">
                <a:latin typeface="Cambria"/>
                <a:cs typeface="Cambria"/>
              </a:rPr>
              <a:t>	(</a:t>
            </a:r>
            <a:r>
              <a:rPr dirty="0" sz="1000" i="1">
                <a:latin typeface="Palatino Linotype"/>
                <a:cs typeface="Palatino Linotype"/>
              </a:rPr>
              <a:t>E</a:t>
            </a:r>
            <a:r>
              <a:rPr dirty="0" sz="1000" spc="21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GE</a:t>
            </a:r>
            <a:r>
              <a:rPr dirty="0" sz="1000" spc="23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20">
                <a:latin typeface="Cambria"/>
                <a:cs typeface="Cambria"/>
              </a:rPr>
              <a:t>(</a:t>
            </a:r>
            <a:r>
              <a:rPr dirty="0" sz="1000" spc="-220" i="1">
                <a:latin typeface="Palatino Linotype"/>
                <a:cs typeface="Palatino Linotype"/>
              </a:rPr>
              <a:t>J</a:t>
            </a:r>
            <a:r>
              <a:rPr dirty="0" baseline="11111" sz="1500" spc="-330" i="1">
                <a:latin typeface="Meiryo"/>
                <a:cs typeface="Meiryo"/>
              </a:rPr>
              <a:t>̄</a:t>
            </a:r>
            <a:r>
              <a:rPr dirty="0" baseline="11111" sz="1500" spc="202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GE</a:t>
            </a:r>
            <a:r>
              <a:rPr dirty="0" sz="1000" spc="254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Z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458028" y="6694783"/>
            <a:ext cx="119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432628" y="6820514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1525924" y="6952385"/>
            <a:ext cx="628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6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1711085" y="6840833"/>
            <a:ext cx="2813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1336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877738" y="6743823"/>
            <a:ext cx="8483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94360" algn="l"/>
                <a:tab pos="795655" algn="l"/>
              </a:tabLst>
            </a:pPr>
            <a:r>
              <a:rPr dirty="0" sz="1000" spc="-370" i="1">
                <a:latin typeface="Meiryo"/>
                <a:cs typeface="Meiryo"/>
              </a:rPr>
              <a:t>̄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370" i="1">
                <a:latin typeface="Meiryo"/>
                <a:cs typeface="Meiryo"/>
              </a:rPr>
              <a:t>̄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380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2494155" y="6840833"/>
            <a:ext cx="2813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1336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3171725" y="6758650"/>
            <a:ext cx="3105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Meiryo"/>
                <a:cs typeface="Meiryo"/>
              </a:rPr>
              <a:t>⊤</a:t>
            </a:r>
            <a:r>
              <a:rPr dirty="0" sz="650" spc="235" i="1">
                <a:latin typeface="Meiryo"/>
                <a:cs typeface="Meiryo"/>
              </a:rPr>
              <a:t>  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1328088" y="6768170"/>
            <a:ext cx="23456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0670" algn="l"/>
              </a:tabLst>
            </a:pP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(</a:t>
            </a:r>
            <a:r>
              <a:rPr dirty="0" sz="1000" i="1">
                <a:latin typeface="Palatino Linotype"/>
                <a:cs typeface="Palatino Linotype"/>
              </a:rPr>
              <a:t>E</a:t>
            </a:r>
            <a:r>
              <a:rPr dirty="0" sz="1000" spc="19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GJ</a:t>
            </a:r>
            <a:r>
              <a:rPr dirty="0" sz="1000" spc="24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24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GJ</a:t>
            </a:r>
            <a:r>
              <a:rPr dirty="0" sz="1000" spc="24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21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65">
                <a:latin typeface="Cambria"/>
                <a:cs typeface="Cambria"/>
              </a:rPr>
              <a:t>  </a:t>
            </a:r>
            <a:r>
              <a:rPr dirty="0" sz="1000" spc="-125" i="1">
                <a:latin typeface="Palatino Linotype"/>
                <a:cs typeface="Palatino Linotype"/>
              </a:rPr>
              <a:t>Z</a:t>
            </a:r>
            <a:r>
              <a:rPr dirty="0" sz="1000" spc="-204">
                <a:latin typeface="Cambria"/>
                <a:cs typeface="Cambria"/>
              </a:rPr>
              <a:t>]</a:t>
            </a:r>
            <a:r>
              <a:rPr dirty="0" sz="1000" spc="-565" i="1">
                <a:latin typeface="Meiryo"/>
                <a:cs typeface="Meiryo"/>
              </a:rPr>
              <a:t/>
            </a:r>
            <a:r>
              <a:rPr dirty="0" sz="1000" spc="-420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5123843" y="6768166"/>
            <a:ext cx="391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(10.31)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529440" y="7120780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Z</a:t>
            </a:r>
            <a:r>
              <a:rPr dirty="0" sz="1000" spc="5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[</a:t>
            </a:r>
            <a:r>
              <a:rPr dirty="0" sz="1000" spc="110" i="1">
                <a:latin typeface="Palatino Linotype"/>
                <a:cs typeface="Palatino Linotype"/>
              </a:rPr>
              <a:t>T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29914" sz="975" spc="89">
                <a:latin typeface="Palatino Linotype"/>
                <a:cs typeface="Palatino Linotype"/>
              </a:rPr>
              <a:t>2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29914" sz="975" spc="89">
                <a:latin typeface="Palatino Linotype"/>
                <a:cs typeface="Palatino Linotype"/>
              </a:rPr>
              <a:t>2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baseline="29914" sz="975" spc="225">
                <a:latin typeface="Cambria"/>
                <a:cs typeface="Cambria"/>
              </a:rPr>
              <a:t>−</a:t>
            </a:r>
            <a:r>
              <a:rPr dirty="0" baseline="29914" sz="975" spc="82">
                <a:latin typeface="Palatino Linotype"/>
                <a:cs typeface="Palatino Linotype"/>
              </a:rPr>
              <a:t>1</a:t>
            </a:r>
            <a:r>
              <a:rPr dirty="0" sz="1000" spc="-20">
                <a:latin typeface="Cambria"/>
                <a:cs typeface="Cambria"/>
              </a:rPr>
              <a:t>]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spc="-90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200" b="1">
                <a:latin typeface="Cambria"/>
                <a:cs typeface="Cambria"/>
              </a:rPr>
              <a:t>l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554841" y="7193560"/>
            <a:ext cx="4960620" cy="2571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722630">
              <a:lnSpc>
                <a:spcPts val="690"/>
              </a:lnSpc>
              <a:spcBef>
                <a:spcPts val="120"/>
              </a:spcBef>
              <a:tabLst>
                <a:tab pos="1108075" algn="l"/>
              </a:tabLst>
            </a:pP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spc="240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e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ts val="1110"/>
              </a:lnSpc>
            </a:pPr>
            <a:r>
              <a:rPr dirty="0" sz="1000" spc="-30">
                <a:latin typeface="Palatino Linotype"/>
                <a:cs typeface="Palatino Linotype"/>
              </a:rPr>
              <a:t>from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components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serial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correlation.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4606764" y="7400819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4121911" y="7497829"/>
            <a:ext cx="5994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80670" algn="l"/>
                <a:tab pos="53149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554841" y="7425163"/>
            <a:ext cx="42094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Both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g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assume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50">
                <a:latin typeface="Palatino Linotype"/>
                <a:cs typeface="Palatino Linotype"/>
              </a:rPr>
              <a:t>same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expression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before,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E</a:t>
            </a:r>
            <a:r>
              <a:rPr dirty="0" sz="1000" spc="155" i="1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509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28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2226244" y="7655790"/>
            <a:ext cx="666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o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637465" y="7587013"/>
            <a:ext cx="34861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C.3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H</a:t>
            </a:r>
            <a:r>
              <a:rPr dirty="0" baseline="42735" sz="975" i="1">
                <a:latin typeface="Palatino Linotype"/>
                <a:cs typeface="Palatino Linotype"/>
              </a:rPr>
              <a:t>j</a:t>
            </a:r>
            <a:r>
              <a:rPr dirty="0" baseline="42735" sz="975" spc="292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based</a:t>
            </a:r>
            <a:r>
              <a:rPr dirty="0" sz="1000" spc="-20">
                <a:latin typeface="Palatino Linotype"/>
                <a:cs typeface="Palatino Linotype"/>
              </a:rPr>
              <a:t> on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statistic: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1477465" y="7798358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902760" y="7827152"/>
            <a:ext cx="9131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9420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LM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204" i="1">
                <a:latin typeface="Palatino Linotype"/>
                <a:cs typeface="Palatino Linotype"/>
              </a:rPr>
              <a:t>D</a:t>
            </a:r>
            <a:r>
              <a:rPr dirty="0" sz="1000" spc="-204">
                <a:latin typeface="Cambria"/>
                <a:cs typeface="Cambria"/>
              </a:rPr>
              <a:t>(</a:t>
            </a:r>
            <a:r>
              <a:rPr dirty="0" sz="1000" spc="-204" i="1">
                <a:latin typeface="Meiryo"/>
                <a:cs typeface="Meiryo"/>
              </a:rPr>
              <a:t/>
            </a:r>
            <a:r>
              <a:rPr dirty="0" sz="1000" spc="114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1659199" y="7817641"/>
            <a:ext cx="2679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225">
                <a:latin typeface="Palatino Linotype"/>
                <a:cs typeface="Palatino Linotype"/>
              </a:rPr>
              <a:t>  </a:t>
            </a:r>
            <a:r>
              <a:rPr dirty="0" sz="650" spc="40">
                <a:latin typeface="Cambria"/>
                <a:cs typeface="Cambria"/>
              </a:rPr>
              <a:t>−</a:t>
            </a:r>
            <a:r>
              <a:rPr dirty="0" sz="650" spc="4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1093756" y="7906109"/>
            <a:ext cx="8077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71500" algn="l"/>
              </a:tabLst>
            </a:pPr>
            <a:r>
              <a:rPr dirty="0" baseline="4273" sz="975" spc="-480" i="1">
                <a:latin typeface="Meiryo"/>
                <a:cs typeface="Meiryo"/>
              </a:rPr>
              <a:t/>
            </a:r>
            <a:r>
              <a:rPr dirty="0" baseline="4273" sz="975" spc="412">
                <a:latin typeface="Cambria"/>
                <a:cs typeface="Cambria"/>
              </a:rPr>
              <a:t>∕</a:t>
            </a:r>
            <a:r>
              <a:rPr dirty="0" baseline="4273" sz="975" spc="-397" i="1">
                <a:latin typeface="Meiryo"/>
                <a:cs typeface="Meiryo"/>
              </a:rPr>
              <a:t/>
            </a:r>
            <a:r>
              <a:rPr dirty="0" baseline="4273" sz="975" spc="-390" i="1">
                <a:latin typeface="Meiryo"/>
                <a:cs typeface="Meiryo"/>
              </a:rPr>
              <a:t/>
            </a:r>
            <a:r>
              <a:rPr dirty="0" baseline="4273" sz="975" i="1">
                <a:latin typeface="Meiryo"/>
                <a:cs typeface="Meiryo"/>
              </a:rPr>
              <a:t>	</a:t>
            </a:r>
            <a:r>
              <a:rPr dirty="0" baseline="4273" sz="975" spc="-517" i="1">
                <a:latin typeface="Meiryo"/>
                <a:cs typeface="Meiryo"/>
              </a:rPr>
              <a:t/>
            </a:r>
            <a:r>
              <a:rPr dirty="0" baseline="4273" sz="975" i="1">
                <a:latin typeface="Meiryo"/>
                <a:cs typeface="Meiryo"/>
              </a:rPr>
              <a:t>  </a:t>
            </a:r>
            <a:r>
              <a:rPr dirty="0" baseline="4273" sz="975" spc="157" i="1">
                <a:latin typeface="Meiryo"/>
                <a:cs typeface="Meiryo"/>
              </a:rPr>
              <a:t> </a:t>
            </a:r>
            <a:r>
              <a:rPr dirty="0" sz="650" spc="5">
                <a:latin typeface="Palatino Linotype"/>
                <a:cs typeface="Palatino Linotype"/>
              </a:rPr>
              <a:t>22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5123866" y="7827152"/>
            <a:ext cx="391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(10.32)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9" name="object 99" descr=""/>
          <p:cNvSpPr/>
          <p:nvPr/>
        </p:nvSpPr>
        <p:spPr>
          <a:xfrm>
            <a:off x="567532" y="8153538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" name="object 100" descr=""/>
          <p:cNvSpPr txBox="1"/>
          <p:nvPr/>
        </p:nvSpPr>
        <p:spPr>
          <a:xfrm>
            <a:off x="554832" y="8184501"/>
            <a:ext cx="3421379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Palatino Linotype"/>
                <a:cs typeface="Palatino Linotype"/>
              </a:rPr>
              <a:t>15</a:t>
            </a:r>
            <a:r>
              <a:rPr dirty="0" sz="800" spc="19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For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expression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information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matrix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see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Baltagi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et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al.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(2007,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Eq.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3.10)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931153" y="607782"/>
            <a:ext cx="8813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Spatial Panels</a:t>
            </a:r>
            <a:r>
              <a:rPr dirty="0" sz="800" spc="265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283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8779" y="870058"/>
            <a:ext cx="3479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where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118218" y="1210873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891300" y="1138097"/>
            <a:ext cx="6546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60" i="1">
                <a:latin typeface="Palatino Linotype"/>
                <a:cs typeface="Palatino Linotype"/>
              </a:rPr>
              <a:t>D</a:t>
            </a:r>
            <a:r>
              <a:rPr dirty="0" baseline="13888" sz="1500" spc="-517" i="1">
                <a:latin typeface="Meiryo"/>
                <a:cs typeface="Meiryo"/>
              </a:rPr>
              <a:t>̂</a:t>
            </a:r>
            <a:r>
              <a:rPr dirty="0" baseline="13888" sz="1500" spc="-209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(</a:t>
            </a:r>
            <a:r>
              <a:rPr dirty="0" sz="1000" spc="-370" i="1">
                <a:latin typeface="Meiryo"/>
                <a:cs typeface="Meiryo"/>
              </a:rPr>
              <a:t/>
            </a:r>
            <a:r>
              <a:rPr dirty="0" baseline="34188" sz="975" spc="52">
                <a:latin typeface="Palatino Linotype"/>
                <a:cs typeface="Palatino Linotype"/>
              </a:rPr>
              <a:t>2</a:t>
            </a:r>
            <a:r>
              <a:rPr dirty="0" sz="1000" spc="80">
                <a:latin typeface="Cambria"/>
                <a:cs typeface="Cambria"/>
              </a:rPr>
              <a:t>)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20">
                <a:latin typeface="Cambria"/>
                <a:cs typeface="Cambria"/>
              </a:rPr>
              <a:t>−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449208" y="1045168"/>
            <a:ext cx="5676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tr</a:t>
            </a:r>
            <a:r>
              <a:rPr dirty="0" sz="1000" spc="-25">
                <a:latin typeface="Cambria"/>
                <a:cs typeface="Cambria"/>
              </a:rPr>
              <a:t>(</a:t>
            </a:r>
            <a:r>
              <a:rPr dirty="0" sz="1000" spc="-25" i="1">
                <a:latin typeface="Palatino Linotype"/>
                <a:cs typeface="Palatino Linotype"/>
              </a:rPr>
              <a:t>V 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52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1487307" y="1245654"/>
            <a:ext cx="491490" cy="0"/>
          </a:xfrm>
          <a:custGeom>
            <a:avLst/>
            <a:gdLst/>
            <a:ahLst/>
            <a:cxnLst/>
            <a:rect l="l" t="t" r="r" b="b"/>
            <a:pathLst>
              <a:path w="491489" h="0">
                <a:moveTo>
                  <a:pt x="0" y="0"/>
                </a:moveTo>
                <a:lnTo>
                  <a:pt x="491375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1688576" y="1226672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532110" y="1064703"/>
            <a:ext cx="2127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229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506710" y="1236273"/>
            <a:ext cx="2571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2</a:t>
            </a:r>
            <a:r>
              <a:rPr dirty="0" sz="1000" spc="-50" i="1">
                <a:latin typeface="Meiryo"/>
                <a:cs typeface="Meiryo"/>
              </a:rPr>
              <a:t/>
            </a:r>
            <a:r>
              <a:rPr dirty="0" baseline="29914" sz="975" spc="-75">
                <a:latin typeface="Palatino Linotype"/>
                <a:cs typeface="Palatino Linotype"/>
              </a:rPr>
              <a:t>4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663555" y="1305055"/>
            <a:ext cx="6159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 i="1">
                <a:latin typeface="Palatino Linotype"/>
                <a:cs typeface="Palatino Linotype"/>
              </a:rPr>
              <a:t>e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985540" y="1210872"/>
            <a:ext cx="3987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Meiryo"/>
                <a:cs typeface="Meiryo"/>
              </a:rPr>
              <a:t/>
            </a:r>
            <a:r>
              <a:rPr dirty="0" sz="650" spc="150" i="1">
                <a:latin typeface="Meiryo"/>
                <a:cs typeface="Meiryo"/>
              </a:rPr>
              <a:t>  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185" i="1">
                <a:latin typeface="Palatino Linotype"/>
                <a:cs typeface="Palatino Linotype"/>
              </a:rPr>
              <a:t>  </a:t>
            </a:r>
            <a:r>
              <a:rPr dirty="0" sz="650" spc="-1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955778" y="1138090"/>
            <a:ext cx="21361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790575" algn="l"/>
              </a:tabLst>
            </a:pPr>
            <a:r>
              <a:rPr dirty="0" sz="1000" spc="-10">
                <a:latin typeface="Palatino Linotype"/>
                <a:cs typeface="Palatino Linotype"/>
              </a:rPr>
              <a:t>tr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-375" i="1">
                <a:latin typeface="Meiryo"/>
                <a:cs typeface="Meiryo"/>
              </a:rPr>
              <a:t>̂</a:t>
            </a:r>
            <a:r>
              <a:rPr dirty="0" baseline="34188" sz="975" spc="-217" i="1">
                <a:latin typeface="Meiryo"/>
                <a:cs typeface="Meiryo"/>
              </a:rPr>
              <a:t>⊤</a:t>
            </a:r>
            <a:r>
              <a:rPr dirty="0" sz="1000" spc="-145">
                <a:latin typeface="Cambria"/>
                <a:cs typeface="Cambria"/>
              </a:rPr>
              <a:t>[</a:t>
            </a:r>
            <a:r>
              <a:rPr dirty="0" sz="1000" spc="-40" i="1">
                <a:latin typeface="Palatino Linotype"/>
                <a:cs typeface="Palatino Linotype"/>
              </a:rPr>
              <a:t>V</a:t>
            </a:r>
            <a:r>
              <a:rPr dirty="0" sz="1000" spc="-110" i="1">
                <a:latin typeface="Palatino Linotype"/>
                <a:cs typeface="Palatino Linotype"/>
              </a:rPr>
              <a:t> </a:t>
            </a:r>
            <a:r>
              <a:rPr dirty="0" baseline="34188" sz="975">
                <a:latin typeface="Cambria"/>
                <a:cs typeface="Cambria"/>
              </a:rPr>
              <a:t>−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37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V</a:t>
            </a:r>
            <a:r>
              <a:rPr dirty="0" sz="1000" spc="-100" i="1">
                <a:latin typeface="Palatino Linotype"/>
                <a:cs typeface="Palatino Linotype"/>
              </a:rPr>
              <a:t> </a:t>
            </a:r>
            <a:r>
              <a:rPr dirty="0" baseline="34188" sz="975" spc="75">
                <a:latin typeface="Cambria"/>
                <a:cs typeface="Cambria"/>
              </a:rPr>
              <a:t>−</a:t>
            </a:r>
            <a:r>
              <a:rPr dirty="0" baseline="34188" sz="975" spc="75">
                <a:latin typeface="Palatino Linotype"/>
                <a:cs typeface="Palatino Linotype"/>
              </a:rPr>
              <a:t>1</a:t>
            </a:r>
            <a:r>
              <a:rPr dirty="0" baseline="34188" sz="975" spc="217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85" i="1">
                <a:latin typeface="Meiryo"/>
                <a:cs typeface="Meiryo"/>
              </a:rPr>
              <a:t> 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35" i="1">
                <a:latin typeface="Palatino Linotype"/>
                <a:cs typeface="Palatino Linotype"/>
              </a:rPr>
              <a:t>B</a:t>
            </a:r>
            <a:r>
              <a:rPr dirty="0" baseline="34188" sz="975" spc="22" i="1">
                <a:latin typeface="Meiryo"/>
                <a:cs typeface="Meiryo"/>
              </a:rPr>
              <a:t>⊤</a:t>
            </a:r>
            <a:r>
              <a:rPr dirty="0" sz="1000" spc="35" i="1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Cambria"/>
                <a:cs typeface="Cambria"/>
              </a:rPr>
              <a:t>)</a:t>
            </a:r>
            <a:r>
              <a:rPr dirty="0" baseline="34188" sz="975" spc="82">
                <a:latin typeface="Palatino Linotype"/>
                <a:cs typeface="Palatino Linotype"/>
              </a:rPr>
              <a:t>2</a:t>
            </a:r>
            <a:r>
              <a:rPr dirty="0" sz="1000" spc="-20">
                <a:latin typeface="Cambria"/>
                <a:cs typeface="Cambria"/>
              </a:rPr>
              <a:t>]</a:t>
            </a:r>
            <a:r>
              <a:rPr dirty="0" sz="1000" spc="-745" i="1">
                <a:latin typeface="Meiryo"/>
                <a:cs typeface="Meiryo"/>
              </a:rPr>
              <a:t/>
            </a:r>
            <a:r>
              <a:rPr dirty="0" sz="1000" spc="-270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43391" y="1441090"/>
            <a:ext cx="50050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score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evaluated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at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40">
                <a:latin typeface="Palatino Linotype"/>
                <a:cs typeface="Palatino Linotype"/>
              </a:rPr>
              <a:t>null,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0" i="1">
                <a:latin typeface="Palatino Linotype"/>
                <a:cs typeface="Palatino Linotype"/>
              </a:rPr>
              <a:t>J</a:t>
            </a:r>
            <a:r>
              <a:rPr dirty="0" baseline="29914" sz="975" spc="75">
                <a:latin typeface="Cambria"/>
                <a:cs typeface="Cambria"/>
              </a:rPr>
              <a:t>−</a:t>
            </a:r>
            <a:r>
              <a:rPr dirty="0" baseline="29914" sz="975" spc="75">
                <a:latin typeface="Palatino Linotype"/>
                <a:cs typeface="Palatino Linotype"/>
              </a:rPr>
              <a:t>1</a:t>
            </a:r>
            <a:r>
              <a:rPr dirty="0" baseline="29914" sz="975" spc="172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the </a:t>
            </a:r>
            <a:r>
              <a:rPr dirty="0" sz="1000" spc="-35">
                <a:latin typeface="Palatino Linotype"/>
                <a:cs typeface="Palatino Linotype"/>
              </a:rPr>
              <a:t>corresponding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element</a:t>
            </a:r>
            <a:r>
              <a:rPr dirty="0" sz="1000" spc="-20">
                <a:latin typeface="Palatino Linotype"/>
                <a:cs typeface="Palatino Linotype"/>
              </a:rPr>
              <a:t> of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information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</a:t>
            </a:r>
            <a:r>
              <a:rPr dirty="0" baseline="29914" sz="975" spc="-15">
                <a:latin typeface="Palatino Linotype"/>
                <a:cs typeface="Palatino Linotype"/>
              </a:rPr>
              <a:t>16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43376" y="1524855"/>
            <a:ext cx="5011420" cy="39624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R="1271905">
              <a:lnSpc>
                <a:spcPts val="645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22</a:t>
            </a:r>
            <a:endParaRPr sz="650">
              <a:latin typeface="Palatino Linotype"/>
              <a:cs typeface="Palatino Linotype"/>
            </a:endParaRPr>
          </a:p>
          <a:p>
            <a:pPr marL="38100">
              <a:lnSpc>
                <a:spcPts val="1060"/>
              </a:lnSpc>
            </a:pP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spc="-145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200" b="1">
                <a:latin typeface="Cambria"/>
                <a:cs typeface="Cambria"/>
              </a:rPr>
              <a:t>l</a:t>
            </a:r>
            <a:r>
              <a:rPr dirty="0" sz="1000" spc="-3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endParaRPr sz="1000">
              <a:latin typeface="Palatino Linotype"/>
              <a:cs typeface="Palatino Linotype"/>
            </a:endParaRPr>
          </a:p>
          <a:p>
            <a:pPr marL="38100">
              <a:lnSpc>
                <a:spcPts val="1195"/>
              </a:lnSpc>
            </a:pP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serially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but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error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components.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</a:t>
            </a:r>
            <a:r>
              <a:rPr dirty="0" sz="1000" spc="-160">
                <a:latin typeface="Palatino Linotype"/>
                <a:cs typeface="Palatino Linotype"/>
              </a:rPr>
              <a:t>M</a:t>
            </a:r>
            <a:r>
              <a:rPr dirty="0" baseline="-21367" sz="975" spc="-517" i="1">
                <a:latin typeface="Meiryo"/>
                <a:cs typeface="Meiryo"/>
              </a:rPr>
              <a:t/>
            </a:r>
            <a:r>
              <a:rPr dirty="0" baseline="-21367" sz="975" spc="712">
                <a:latin typeface="Cambria"/>
                <a:cs typeface="Cambria"/>
              </a:rPr>
              <a:t>∕</a:t>
            </a:r>
            <a:r>
              <a:rPr dirty="0" baseline="-21367" sz="975" spc="-434" i="1">
                <a:latin typeface="Meiryo"/>
                <a:cs typeface="Meiryo"/>
              </a:rPr>
              <a:t/>
            </a:r>
            <a:r>
              <a:rPr dirty="0" baseline="-21367" sz="975" spc="-427" i="1">
                <a:latin typeface="Meiryo"/>
                <a:cs typeface="Meiryo"/>
              </a:rPr>
              <a:t/>
            </a:r>
            <a:r>
              <a:rPr dirty="0" baseline="-21367" sz="975" spc="179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statistic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17989" y="1923899"/>
            <a:ext cx="5036820" cy="24390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ts val="94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asymptotically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distributed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-245" i="1">
                <a:latin typeface="Meiryo"/>
                <a:cs typeface="Meiryo"/>
              </a:rPr>
              <a:t> 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baseline="29914" sz="975" spc="1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under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</a:t>
            </a:r>
            <a:r>
              <a:rPr dirty="0" baseline="42735" sz="975" spc="-15" i="1">
                <a:latin typeface="Palatino Linotype"/>
                <a:cs typeface="Palatino Linotype"/>
              </a:rPr>
              <a:t>j</a:t>
            </a:r>
            <a:r>
              <a:rPr dirty="0" baseline="42735" sz="975" spc="82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algn="ctr" marR="1089660">
              <a:lnSpc>
                <a:spcPts val="520"/>
              </a:lnSpc>
              <a:tabLst>
                <a:tab pos="53022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0</a:t>
            </a:r>
            <a:endParaRPr sz="6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550">
              <a:latin typeface="Palatino Linotype"/>
              <a:cs typeface="Palatino Linotype"/>
            </a:endParaRPr>
          </a:p>
          <a:p>
            <a:pPr marL="63500">
              <a:lnSpc>
                <a:spcPts val="1200"/>
              </a:lnSpc>
            </a:pPr>
            <a:r>
              <a:rPr dirty="0" sz="1000" spc="-20" b="1">
                <a:latin typeface="Cambria"/>
                <a:cs typeface="Cambria"/>
              </a:rPr>
              <a:t>Example</a:t>
            </a:r>
            <a:r>
              <a:rPr dirty="0" sz="1000" spc="-15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10.15</a:t>
            </a:r>
            <a:r>
              <a:rPr dirty="0" sz="1000" spc="260" b="1">
                <a:latin typeface="Cambria"/>
                <a:cs typeface="Cambria"/>
              </a:rPr>
              <a:t>  </a:t>
            </a:r>
            <a:r>
              <a:rPr dirty="0" sz="1000" spc="-10" b="1">
                <a:latin typeface="Cambria"/>
                <a:cs typeface="Cambria"/>
              </a:rPr>
              <a:t>Conditional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BSJK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tests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215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RiceFarms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62865" marR="30480">
              <a:lnSpc>
                <a:spcPts val="1200"/>
              </a:lnSpc>
              <a:spcBef>
                <a:spcPts val="40"/>
              </a:spcBef>
            </a:pP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now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address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issue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serial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remainder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RiceFarms </a:t>
            </a:r>
            <a:r>
              <a:rPr dirty="0" sz="1000" spc="-35">
                <a:latin typeface="Palatino Linotype"/>
                <a:cs typeface="Palatino Linotype"/>
              </a:rPr>
              <a:t>model.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other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words,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check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whether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persistence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characteristics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output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an indi- </a:t>
            </a:r>
            <a:r>
              <a:rPr dirty="0" sz="1000" spc="-45">
                <a:latin typeface="Palatino Linotype"/>
                <a:cs typeface="Palatino Linotype"/>
              </a:rPr>
              <a:t>vidual</a:t>
            </a:r>
            <a:r>
              <a:rPr dirty="0" sz="1000">
                <a:latin typeface="Palatino Linotype"/>
                <a:cs typeface="Palatino Linotype"/>
              </a:rPr>
              <a:t> farm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have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effectively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been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accounted</a:t>
            </a:r>
            <a:r>
              <a:rPr dirty="0" sz="1000">
                <a:latin typeface="Palatino Linotype"/>
                <a:cs typeface="Palatino Linotype"/>
              </a:rPr>
              <a:t> 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which</a:t>
            </a:r>
            <a:r>
              <a:rPr dirty="0" sz="1000">
                <a:latin typeface="Palatino Linotype"/>
                <a:cs typeface="Palatino Linotype"/>
              </a:rPr>
              <a:t> 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previous </a:t>
            </a:r>
            <a:r>
              <a:rPr dirty="0" sz="1000" spc="-45">
                <a:latin typeface="Palatino Linotype"/>
                <a:cs typeface="Palatino Linotype"/>
              </a:rPr>
              <a:t>examples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proved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signiﬁcant,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statistical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evidence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favoring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hypothesis.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spatial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side, </a:t>
            </a:r>
            <a:r>
              <a:rPr dirty="0" sz="1000" spc="-10">
                <a:latin typeface="Palatino Linotype"/>
                <a:cs typeface="Palatino Linotype"/>
              </a:rPr>
              <a:t>there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ample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evidence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spatial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type.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all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this,</a:t>
            </a:r>
            <a:r>
              <a:rPr dirty="0" sz="1000" spc="-25">
                <a:latin typeface="Palatino Linotype"/>
                <a:cs typeface="Palatino Linotype"/>
              </a:rPr>
              <a:t> on </a:t>
            </a: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45">
                <a:latin typeface="Palatino Linotype"/>
                <a:cs typeface="Palatino Linotype"/>
              </a:rPr>
              <a:t> hand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joint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guaranteed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reject;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other,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tests</a:t>
            </a:r>
            <a:r>
              <a:rPr dirty="0" sz="1000" spc="-20">
                <a:latin typeface="Palatino Linotype"/>
                <a:cs typeface="Palatino Linotype"/>
              </a:rPr>
              <a:t> 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each </a:t>
            </a:r>
            <a:r>
              <a:rPr dirty="0" sz="1000" spc="-35">
                <a:latin typeface="Palatino Linotype"/>
                <a:cs typeface="Palatino Linotype"/>
              </a:rPr>
              <a:t>single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“effect”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(spatial 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serial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correlation,</a:t>
            </a:r>
            <a:r>
              <a:rPr dirty="0" sz="1000" spc="-10">
                <a:latin typeface="Palatino Linotype"/>
                <a:cs typeface="Palatino Linotype"/>
              </a:rPr>
              <a:t> or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have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account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possible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presence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 </a:t>
            </a:r>
            <a:r>
              <a:rPr dirty="0" sz="1000" spc="-10">
                <a:latin typeface="Palatino Linotype"/>
                <a:cs typeface="Palatino Linotype"/>
              </a:rPr>
              <a:t>or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both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others.</a:t>
            </a:r>
            <a:endParaRPr sz="1000">
              <a:latin typeface="Palatino Linotype"/>
              <a:cs typeface="Palatino Linotype"/>
            </a:endParaRPr>
          </a:p>
          <a:p>
            <a:pPr algn="just" marL="171450">
              <a:lnSpc>
                <a:spcPts val="112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performed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specifying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formula</a:t>
            </a:r>
            <a:r>
              <a:rPr dirty="0" sz="1000" spc="-22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data.frame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spatial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weights</a:t>
            </a:r>
            <a:endParaRPr sz="1000">
              <a:latin typeface="Palatino Linotype"/>
              <a:cs typeface="Palatino Linotype"/>
            </a:endParaRPr>
          </a:p>
          <a:p>
            <a:pPr algn="just" marL="62865" marR="30480">
              <a:lnSpc>
                <a:spcPts val="1200"/>
              </a:lnSpc>
              <a:spcBef>
                <a:spcPts val="40"/>
              </a:spcBef>
            </a:pPr>
            <a:r>
              <a:rPr dirty="0" sz="1000" spc="-10">
                <a:latin typeface="Courier New"/>
                <a:cs typeface="Courier New"/>
              </a:rPr>
              <a:t>list</a:t>
            </a:r>
            <a:r>
              <a:rPr dirty="0" sz="1000" spc="-5">
                <a:latin typeface="Courier New"/>
                <a:cs typeface="Courier New"/>
              </a:rPr>
              <a:t>w</a:t>
            </a:r>
            <a:r>
              <a:rPr dirty="0" sz="1000" spc="-229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ploy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tes</a:t>
            </a:r>
            <a:r>
              <a:rPr dirty="0" sz="1000" spc="-5">
                <a:latin typeface="Courier New"/>
                <a:cs typeface="Courier New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hough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10">
                <a:latin typeface="Courier New"/>
                <a:cs typeface="Courier New"/>
              </a:rPr>
              <a:t>’C.2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39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’J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390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ondi- </a:t>
            </a:r>
            <a:r>
              <a:rPr dirty="0" sz="1000" spc="-25">
                <a:latin typeface="Palatino Linotype"/>
                <a:cs typeface="Palatino Linotype"/>
              </a:rPr>
              <a:t>tional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3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while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hers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m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ciﬁ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e.</a:t>
            </a:r>
            <a:r>
              <a:rPr dirty="0" sz="1000" spc="-3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40" i="1">
                <a:latin typeface="Palatino Linotype"/>
                <a:cs typeface="Palatino Linotype"/>
              </a:rPr>
              <a:t>C</a:t>
            </a:r>
            <a:r>
              <a:rPr dirty="0" sz="1000" spc="-105" i="1">
                <a:latin typeface="Meiryo"/>
                <a:cs typeface="Meiryo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5" b="1">
                <a:latin typeface="Cambria"/>
                <a:cs typeface="Cambria"/>
              </a:rPr>
              <a:t>e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81479" y="4516342"/>
            <a:ext cx="4985385" cy="198564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bsjk.LM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matrix(ncol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4,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nrow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2)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tests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c("J",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paste("C",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1:3,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sep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"."))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dimnames(bsjk.LM)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list(c("LM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test",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"p-value"),</a:t>
            </a:r>
            <a:endParaRPr sz="800">
              <a:latin typeface="Courier New"/>
              <a:cs typeface="Courier New"/>
            </a:endParaRPr>
          </a:p>
          <a:p>
            <a:pPr marL="1907539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tests)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65"/>
              </a:spcBef>
            </a:pPr>
            <a:r>
              <a:rPr dirty="0" sz="800">
                <a:latin typeface="Courier New"/>
                <a:cs typeface="Courier New"/>
              </a:rPr>
              <a:t>for(i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tests)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{</a:t>
            </a:r>
            <a:endParaRPr sz="800">
              <a:latin typeface="Courier New"/>
              <a:cs typeface="Courier New"/>
            </a:endParaRPr>
          </a:p>
          <a:p>
            <a:pPr marL="26797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mytest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bsjktest(riceprod,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RiceFarms,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"id",</a:t>
            </a:r>
            <a:endParaRPr sz="800">
              <a:latin typeface="Courier New"/>
              <a:cs typeface="Courier New"/>
            </a:endParaRPr>
          </a:p>
          <a:p>
            <a:pPr marL="267970" marR="2036445" indent="115379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listw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ricelw,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i) </a:t>
            </a:r>
            <a:r>
              <a:rPr dirty="0" sz="800">
                <a:latin typeface="Courier New"/>
                <a:cs typeface="Courier New"/>
              </a:rPr>
              <a:t>bsjk.LM[1,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i]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mytest$statistic</a:t>
            </a:r>
            <a:endParaRPr sz="800">
              <a:latin typeface="Courier New"/>
              <a:cs typeface="Courier New"/>
            </a:endParaRPr>
          </a:p>
          <a:p>
            <a:pPr marL="26797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bsjk.LM[2,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i]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mytest$p.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value</a:t>
            </a:r>
            <a:endParaRPr sz="800">
              <a:latin typeface="Courier New"/>
              <a:cs typeface="Courier New"/>
            </a:endParaRPr>
          </a:p>
          <a:p>
            <a:pPr marL="267970">
              <a:lnSpc>
                <a:spcPct val="100000"/>
              </a:lnSpc>
              <a:spcBef>
                <a:spcPts val="165"/>
              </a:spcBef>
            </a:pPr>
            <a:r>
              <a:rPr dirty="0" sz="800" spc="-5">
                <a:latin typeface="Courier New"/>
                <a:cs typeface="Courier New"/>
              </a:rPr>
              <a:t>}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round(bsjk.LM,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6)</a:t>
            </a:r>
            <a:endParaRPr sz="800">
              <a:latin typeface="Courier New"/>
              <a:cs typeface="Courier New"/>
            </a:endParaRPr>
          </a:p>
          <a:p>
            <a:pPr marL="24765" marR="2886710" indent="728345">
              <a:lnSpc>
                <a:spcPct val="116300"/>
              </a:lnSpc>
              <a:tabLst>
                <a:tab pos="996950" algn="l"/>
                <a:tab pos="1604010" algn="l"/>
              </a:tabLst>
            </a:pPr>
            <a:r>
              <a:rPr dirty="0" sz="800" spc="-50">
                <a:latin typeface="Courier New"/>
                <a:cs typeface="Courier New"/>
              </a:rPr>
              <a:t>J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5">
                <a:latin typeface="Courier New"/>
                <a:cs typeface="Courier New"/>
              </a:rPr>
              <a:t>C.1</a:t>
            </a:r>
            <a:r>
              <a:rPr dirty="0" sz="800">
                <a:latin typeface="Courier New"/>
                <a:cs typeface="Courier New"/>
              </a:rPr>
              <a:t>	C.2</a:t>
            </a:r>
            <a:r>
              <a:rPr dirty="0" sz="800" spc="45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C.3 </a:t>
            </a:r>
            <a:r>
              <a:rPr dirty="0" sz="800">
                <a:latin typeface="Courier New"/>
                <a:cs typeface="Courier New"/>
              </a:rPr>
              <a:t>LM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test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319.5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371.5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11.894431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75.8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  <a:tabLst>
                <a:tab pos="632460" algn="l"/>
                <a:tab pos="996950" algn="l"/>
              </a:tabLst>
            </a:pP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 spc="-20">
                <a:latin typeface="Courier New"/>
                <a:cs typeface="Courier New"/>
              </a:rPr>
              <a:t>value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5">
                <a:latin typeface="Courier New"/>
                <a:cs typeface="Courier New"/>
              </a:rPr>
              <a:t>0.0</a:t>
            </a:r>
            <a:r>
              <a:rPr dirty="0" sz="800">
                <a:latin typeface="Courier New"/>
                <a:cs typeface="Courier New"/>
              </a:rPr>
              <a:t>	0.0</a:t>
            </a:r>
            <a:r>
              <a:rPr dirty="0" sz="800" spc="4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0.000563</a:t>
            </a:r>
            <a:r>
              <a:rPr dirty="0" sz="800" spc="42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0.0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581479" y="8153538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90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568779" y="6686667"/>
            <a:ext cx="4960620" cy="1645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All tests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reject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20">
                <a:latin typeface="Palatino Linotype"/>
                <a:cs typeface="Palatino Linotype"/>
              </a:rPr>
              <a:t>respective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null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hypotheses: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joint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C</a:t>
            </a:r>
            <a:r>
              <a:rPr dirty="0" sz="1000" i="1">
                <a:latin typeface="Meiryo"/>
                <a:cs typeface="Meiryo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1 </a:t>
            </a:r>
            <a:r>
              <a:rPr dirty="0" sz="1000" spc="-25">
                <a:latin typeface="Palatino Linotype"/>
                <a:cs typeface="Palatino Linotype"/>
              </a:rPr>
              <a:t>(spatial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effects)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most </a:t>
            </a:r>
            <a:r>
              <a:rPr dirty="0" sz="1000" spc="-45">
                <a:latin typeface="Palatino Linotype"/>
                <a:cs typeface="Palatino Linotype"/>
              </a:rPr>
              <a:t>forcefully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C</a:t>
            </a:r>
            <a:r>
              <a:rPr dirty="0" sz="1000" spc="-20" i="1">
                <a:latin typeface="Meiryo"/>
                <a:cs typeface="Meiryo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3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(random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effects).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C</a:t>
            </a:r>
            <a:r>
              <a:rPr dirty="0" sz="1000" spc="-20" i="1">
                <a:latin typeface="Meiryo"/>
                <a:cs typeface="Meiryo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2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rejects </a:t>
            </a:r>
            <a:r>
              <a:rPr dirty="0" sz="1000" spc="-45">
                <a:latin typeface="Palatino Linotype"/>
                <a:cs typeface="Palatino Linotype"/>
              </a:rPr>
              <a:t>less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forcefully;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still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provides </a:t>
            </a:r>
            <a:r>
              <a:rPr dirty="0" sz="1000" spc="-30">
                <a:latin typeface="Palatino Linotype"/>
                <a:cs typeface="Palatino Linotype"/>
              </a:rPr>
              <a:t>evidence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some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serial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remainder</a:t>
            </a:r>
            <a:r>
              <a:rPr dirty="0" sz="1000" spc="-10">
                <a:latin typeface="Palatino Linotype"/>
                <a:cs typeface="Palatino Linotype"/>
              </a:rPr>
              <a:t> errors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rice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production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equation </a:t>
            </a:r>
            <a:r>
              <a:rPr dirty="0" sz="1000" i="1">
                <a:latin typeface="Palatino Linotype"/>
                <a:cs typeface="Palatino Linotype"/>
              </a:rPr>
              <a:t>after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controlling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spatial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random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750">
              <a:latin typeface="Palatino Linotype"/>
              <a:cs typeface="Palatino Linotype"/>
            </a:endParaRPr>
          </a:p>
          <a:p>
            <a:pPr algn="just" marL="12700">
              <a:lnSpc>
                <a:spcPts val="1200"/>
              </a:lnSpc>
            </a:pPr>
            <a:r>
              <a:rPr dirty="0" sz="1000" spc="-20" b="1">
                <a:latin typeface="Cambria"/>
                <a:cs typeface="Cambria"/>
              </a:rPr>
              <a:t>Example </a:t>
            </a:r>
            <a:r>
              <a:rPr dirty="0" sz="1000" b="1">
                <a:latin typeface="Cambria"/>
                <a:cs typeface="Cambria"/>
              </a:rPr>
              <a:t>10.16</a:t>
            </a:r>
            <a:r>
              <a:rPr dirty="0" sz="1000" spc="245" b="1">
                <a:latin typeface="Cambria"/>
                <a:cs typeface="Cambria"/>
              </a:rPr>
              <a:t>  </a:t>
            </a:r>
            <a:r>
              <a:rPr dirty="0" sz="1000" spc="-20" b="1">
                <a:latin typeface="Cambria"/>
                <a:cs typeface="Cambria"/>
              </a:rPr>
              <a:t>Spatial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and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 spc="-35" b="1">
                <a:latin typeface="Cambria"/>
                <a:cs typeface="Cambria"/>
              </a:rPr>
              <a:t>serial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correlation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204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RiceFarms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12700" marR="5080">
              <a:lnSpc>
                <a:spcPts val="1200"/>
              </a:lnSpc>
              <a:spcBef>
                <a:spcPts val="3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result</a:t>
            </a:r>
            <a:r>
              <a:rPr dirty="0" sz="1000" spc="-25">
                <a:latin typeface="Palatino Linotype"/>
                <a:cs typeface="Palatino Linotype"/>
              </a:rPr>
              <a:t> from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C</a:t>
            </a:r>
            <a:r>
              <a:rPr dirty="0" sz="1000" spc="-10" i="1">
                <a:latin typeface="Meiryo"/>
                <a:cs typeface="Meiryo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2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although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very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sharp,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warrants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 </a:t>
            </a:r>
            <a:r>
              <a:rPr dirty="0" sz="1000" spc="-40">
                <a:latin typeface="Palatino Linotype"/>
                <a:cs typeface="Palatino Linotype"/>
              </a:rPr>
              <a:t>investigation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into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serial </a:t>
            </a:r>
            <a:r>
              <a:rPr dirty="0" sz="1000" spc="-25">
                <a:latin typeface="Palatino Linotype"/>
                <a:cs typeface="Palatino Linotype"/>
              </a:rPr>
              <a:t>correlation </a:t>
            </a:r>
            <a:r>
              <a:rPr dirty="0" sz="1000" spc="-30">
                <a:latin typeface="Palatino Linotype"/>
                <a:cs typeface="Palatino Linotype"/>
              </a:rPr>
              <a:t>issue.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this </a:t>
            </a:r>
            <a:r>
              <a:rPr dirty="0" sz="1000" spc="-20">
                <a:latin typeface="Palatino Linotype"/>
                <a:cs typeface="Palatino Linotype"/>
              </a:rPr>
              <a:t>end,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SEMSRRE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visualizing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only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sig- </a:t>
            </a:r>
            <a:r>
              <a:rPr dirty="0" sz="1000" spc="-25">
                <a:latin typeface="Palatino Linotype"/>
                <a:cs typeface="Palatino Linotype"/>
              </a:rPr>
              <a:t>niﬁcance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table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 </a:t>
            </a:r>
            <a:r>
              <a:rPr dirty="0" sz="1000" spc="-25">
                <a:latin typeface="Palatino Linotype"/>
                <a:cs typeface="Palatino Linotype"/>
              </a:rPr>
              <a:t>components.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t-</a:t>
            </a:r>
            <a:r>
              <a:rPr dirty="0" sz="1000" spc="-20">
                <a:latin typeface="Palatino Linotype"/>
                <a:cs typeface="Palatino Linotype"/>
              </a:rPr>
              <a:t>statistics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expected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mimic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results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800">
              <a:latin typeface="Palatino Linotype"/>
              <a:cs typeface="Palatino Linotype"/>
            </a:endParaRPr>
          </a:p>
          <a:p>
            <a:pPr algn="just" marL="12700">
              <a:lnSpc>
                <a:spcPct val="100000"/>
              </a:lnSpc>
            </a:pPr>
            <a:r>
              <a:rPr dirty="0" sz="800">
                <a:latin typeface="Palatino Linotype"/>
                <a:cs typeface="Palatino Linotype"/>
              </a:rPr>
              <a:t>16</a:t>
            </a:r>
            <a:r>
              <a:rPr dirty="0" sz="800" spc="18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See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Baltagi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et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al.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(2007,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Section</a:t>
            </a:r>
            <a:r>
              <a:rPr dirty="0" sz="800" spc="-20">
                <a:latin typeface="Palatino Linotype"/>
                <a:cs typeface="Palatino Linotype"/>
              </a:rPr>
              <a:t> 3.4)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67529" y="1520773"/>
            <a:ext cx="4985385" cy="572770"/>
          </a:xfrm>
          <a:custGeom>
            <a:avLst/>
            <a:gdLst/>
            <a:ahLst/>
            <a:cxnLst/>
            <a:rect l="l" t="t" r="r" b="b"/>
            <a:pathLst>
              <a:path w="4985385" h="572769">
                <a:moveTo>
                  <a:pt x="4985182" y="283464"/>
                </a:moveTo>
                <a:lnTo>
                  <a:pt x="0" y="283464"/>
                </a:lnTo>
                <a:lnTo>
                  <a:pt x="0" y="420281"/>
                </a:lnTo>
                <a:lnTo>
                  <a:pt x="0" y="424167"/>
                </a:lnTo>
                <a:lnTo>
                  <a:pt x="0" y="572528"/>
                </a:lnTo>
                <a:lnTo>
                  <a:pt x="4985182" y="572528"/>
                </a:lnTo>
                <a:lnTo>
                  <a:pt x="4985182" y="424167"/>
                </a:lnTo>
                <a:lnTo>
                  <a:pt x="4985182" y="420281"/>
                </a:lnTo>
                <a:lnTo>
                  <a:pt x="4985182" y="283464"/>
                </a:lnTo>
                <a:close/>
              </a:path>
              <a:path w="4985385" h="572769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57276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271364" y="607782"/>
            <a:ext cx="5243830" cy="14681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284</a:t>
            </a:r>
            <a:r>
              <a:rPr dirty="0" sz="800" spc="30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2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295910" marR="5080">
              <a:lnSpc>
                <a:spcPct val="100000"/>
              </a:lnSpc>
            </a:pPr>
            <a:r>
              <a:rPr dirty="0" sz="1000" spc="-45">
                <a:latin typeface="Palatino Linotype"/>
                <a:cs typeface="Palatino Linotype"/>
              </a:rPr>
              <a:t>asymptotically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equivalent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tests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closely: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still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information</a:t>
            </a:r>
            <a:r>
              <a:rPr dirty="0" sz="1000" spc="-10">
                <a:latin typeface="Palatino Linotype"/>
                <a:cs typeface="Palatino Linotype"/>
              </a:rPr>
              <a:t> 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extracted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from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encompassing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model,</a:t>
            </a:r>
            <a:r>
              <a:rPr dirty="0" sz="1000">
                <a:latin typeface="Palatino Linotype"/>
                <a:cs typeface="Palatino Linotype"/>
              </a:rPr>
              <a:t> i.e.,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magnitudes,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hence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substantial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importance,</a:t>
            </a:r>
            <a:r>
              <a:rPr dirty="0" sz="1000">
                <a:latin typeface="Palatino Linotype"/>
                <a:cs typeface="Palatino Linotype"/>
              </a:rPr>
              <a:t> 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10">
                <a:latin typeface="Palatino Linotype"/>
                <a:cs typeface="Palatino Linotype"/>
              </a:rPr>
              <a:t> parameters.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321310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semsrre.rice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spreml(riceprod,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Rice,</a:t>
            </a:r>
            <a:endParaRPr sz="800">
              <a:latin typeface="Courier New"/>
              <a:cs typeface="Courier New"/>
            </a:endParaRPr>
          </a:p>
          <a:p>
            <a:pPr marL="321310" marR="966469" indent="139636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w=riceww,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FALSE,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errors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"semsrre") round(summary(semsrre.rice)$ErrCompTable,</a:t>
            </a:r>
            <a:r>
              <a:rPr dirty="0" sz="800" spc="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6)</a:t>
            </a:r>
            <a:endParaRPr sz="800">
              <a:latin typeface="Courier New"/>
              <a:cs typeface="Courier New"/>
            </a:endParaRPr>
          </a:p>
          <a:p>
            <a:pPr marL="563880">
              <a:lnSpc>
                <a:spcPct val="100000"/>
              </a:lnSpc>
              <a:spcBef>
                <a:spcPts val="165"/>
              </a:spcBef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67529" y="2089416"/>
            <a:ext cx="4985385" cy="424180"/>
          </a:xfrm>
          <a:custGeom>
            <a:avLst/>
            <a:gdLst/>
            <a:ahLst/>
            <a:cxnLst/>
            <a:rect l="l" t="t" r="r" b="b"/>
            <a:pathLst>
              <a:path w="4985385" h="424180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424180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42418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6" name="object 6" descr=""/>
          <p:cNvGraphicFramePr>
            <a:graphicFrameLocks noGrp="1"/>
          </p:cNvGraphicFramePr>
          <p:nvPr/>
        </p:nvGraphicFramePr>
        <p:xfrm>
          <a:off x="567532" y="2107867"/>
          <a:ext cx="2486660" cy="4051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8450"/>
                <a:gridCol w="577215"/>
                <a:gridCol w="607695"/>
                <a:gridCol w="1003935"/>
              </a:tblGrid>
              <a:tr h="121920">
                <a:tc>
                  <a:txBody>
                    <a:bodyPr/>
                    <a:lstStyle/>
                    <a:p>
                      <a:pPr marL="24765">
                        <a:lnSpc>
                          <a:spcPts val="77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phi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0.2500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0.05904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9535">
                        <a:lnSpc>
                          <a:spcPts val="77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4.234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0.000023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psi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0.1250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0.04092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8953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3.054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0.002259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rho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0.6136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0.04617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857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13.291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0.000000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7" name="object 7" descr=""/>
          <p:cNvSpPr/>
          <p:nvPr/>
        </p:nvSpPr>
        <p:spPr>
          <a:xfrm>
            <a:off x="567529" y="5627115"/>
            <a:ext cx="4985385" cy="999490"/>
          </a:xfrm>
          <a:custGeom>
            <a:avLst/>
            <a:gdLst/>
            <a:ahLst/>
            <a:cxnLst/>
            <a:rect l="l" t="t" r="r" b="b"/>
            <a:pathLst>
              <a:path w="4985385" h="999490">
                <a:moveTo>
                  <a:pt x="4985182" y="710374"/>
                </a:moveTo>
                <a:lnTo>
                  <a:pt x="0" y="710374"/>
                </a:lnTo>
                <a:lnTo>
                  <a:pt x="0" y="847191"/>
                </a:lnTo>
                <a:lnTo>
                  <a:pt x="0" y="851077"/>
                </a:lnTo>
                <a:lnTo>
                  <a:pt x="0" y="999439"/>
                </a:lnTo>
                <a:lnTo>
                  <a:pt x="4985182" y="999439"/>
                </a:lnTo>
                <a:lnTo>
                  <a:pt x="4985182" y="851077"/>
                </a:lnTo>
                <a:lnTo>
                  <a:pt x="4985182" y="847191"/>
                </a:lnTo>
                <a:lnTo>
                  <a:pt x="4985182" y="710374"/>
                </a:lnTo>
                <a:close/>
              </a:path>
              <a:path w="4985385" h="999490">
                <a:moveTo>
                  <a:pt x="4985182" y="283464"/>
                </a:moveTo>
                <a:lnTo>
                  <a:pt x="0" y="283464"/>
                </a:lnTo>
                <a:lnTo>
                  <a:pt x="0" y="420281"/>
                </a:lnTo>
                <a:lnTo>
                  <a:pt x="0" y="424167"/>
                </a:lnTo>
                <a:lnTo>
                  <a:pt x="0" y="568642"/>
                </a:lnTo>
                <a:lnTo>
                  <a:pt x="0" y="572528"/>
                </a:lnTo>
                <a:lnTo>
                  <a:pt x="0" y="709345"/>
                </a:lnTo>
                <a:lnTo>
                  <a:pt x="4985182" y="709345"/>
                </a:lnTo>
                <a:lnTo>
                  <a:pt x="4985182" y="572528"/>
                </a:lnTo>
                <a:lnTo>
                  <a:pt x="4985182" y="568642"/>
                </a:lnTo>
                <a:lnTo>
                  <a:pt x="4985182" y="424167"/>
                </a:lnTo>
                <a:lnTo>
                  <a:pt x="4985182" y="420281"/>
                </a:lnTo>
                <a:lnTo>
                  <a:pt x="4985182" y="283464"/>
                </a:lnTo>
                <a:close/>
              </a:path>
              <a:path w="4985385" h="999490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99949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478630" y="2698860"/>
            <a:ext cx="5113020" cy="391032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88265" marR="80645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onﬁ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ng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now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amil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minor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tio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over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ncr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-50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h;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15">
                <a:latin typeface="Palatino Linotype"/>
                <a:cs typeface="Palatino Linotype"/>
              </a:rPr>
              <a:t>.13.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900">
              <a:latin typeface="Palatino Linotype"/>
              <a:cs typeface="Palatino Linotype"/>
            </a:endParaRPr>
          </a:p>
          <a:p>
            <a:pPr marL="88900">
              <a:lnSpc>
                <a:spcPct val="100000"/>
              </a:lnSpc>
              <a:spcBef>
                <a:spcPts val="5"/>
              </a:spcBef>
            </a:pPr>
            <a:r>
              <a:rPr dirty="0" sz="900" b="1">
                <a:latin typeface="Calibri"/>
                <a:cs typeface="Calibri"/>
              </a:rPr>
              <a:t>10.4.2.2</a:t>
            </a:r>
            <a:r>
              <a:rPr dirty="0" sz="900" spc="320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Spatial</a:t>
            </a:r>
            <a:r>
              <a:rPr dirty="0" sz="900" spc="20" b="1">
                <a:latin typeface="Calibri"/>
                <a:cs typeface="Calibri"/>
              </a:rPr>
              <a:t> </a:t>
            </a:r>
            <a:r>
              <a:rPr dirty="0" sz="900" spc="50" b="1">
                <a:latin typeface="Calibri"/>
                <a:cs typeface="Calibri"/>
              </a:rPr>
              <a:t>Lag</a:t>
            </a:r>
            <a:r>
              <a:rPr dirty="0" sz="900" spc="1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vs</a:t>
            </a:r>
            <a:r>
              <a:rPr dirty="0" sz="900" spc="1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Error</a:t>
            </a:r>
            <a:r>
              <a:rPr dirty="0" sz="900" spc="1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in</a:t>
            </a:r>
            <a:r>
              <a:rPr dirty="0" sz="900" spc="10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the</a:t>
            </a:r>
            <a:r>
              <a:rPr dirty="0" sz="900" spc="1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Serially</a:t>
            </a:r>
            <a:r>
              <a:rPr dirty="0" sz="900" spc="1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Correlated</a:t>
            </a:r>
            <a:r>
              <a:rPr dirty="0" sz="900" spc="10" b="1">
                <a:latin typeface="Calibri"/>
                <a:cs typeface="Calibri"/>
              </a:rPr>
              <a:t> </a:t>
            </a:r>
            <a:r>
              <a:rPr dirty="0" sz="900" spc="-10" b="1">
                <a:latin typeface="Calibri"/>
                <a:cs typeface="Calibri"/>
              </a:rPr>
              <a:t>Model</a:t>
            </a:r>
            <a:endParaRPr sz="900">
              <a:latin typeface="Calibri"/>
              <a:cs typeface="Calibri"/>
            </a:endParaRPr>
          </a:p>
          <a:p>
            <a:pPr algn="just" marL="88900" marR="81280">
              <a:lnSpc>
                <a:spcPct val="100000"/>
              </a:lnSpc>
              <a:spcBef>
                <a:spcPts val="15"/>
              </a:spcBef>
            </a:pPr>
            <a:r>
              <a:rPr dirty="0" sz="1000" spc="-25">
                <a:latin typeface="Palatino Linotype"/>
                <a:cs typeface="Palatino Linotype"/>
              </a:rPr>
              <a:t>Testing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spatial</a:t>
            </a:r>
            <a:r>
              <a:rPr dirty="0" sz="1000" spc="-20">
                <a:latin typeface="Palatino Linotype"/>
                <a:cs typeface="Palatino Linotype"/>
              </a:rPr>
              <a:t> lag </a:t>
            </a:r>
            <a:r>
              <a:rPr dirty="0" sz="1000" spc="-10">
                <a:latin typeface="Palatino Linotype"/>
                <a:cs typeface="Palatino Linotype"/>
              </a:rPr>
              <a:t>vs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spatial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allowing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random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and/or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serially </a:t>
            </a:r>
            <a:r>
              <a:rPr dirty="0" sz="1000" spc="-35">
                <a:latin typeface="Palatino Linotype"/>
                <a:cs typeface="Palatino Linotype"/>
              </a:rPr>
              <a:t>correlated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done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via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Wald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approach,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from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encompassing</a:t>
            </a:r>
            <a:r>
              <a:rPr dirty="0" sz="1000" spc="-10">
                <a:latin typeface="Palatino Linotype"/>
                <a:cs typeface="Palatino Linotype"/>
              </a:rPr>
              <a:t> speciﬁcation.</a:t>
            </a:r>
            <a:r>
              <a:rPr dirty="0" baseline="29914" sz="975" spc="-15">
                <a:latin typeface="Palatino Linotype"/>
                <a:cs typeface="Palatino Linotype"/>
              </a:rPr>
              <a:t>17</a:t>
            </a:r>
            <a:endParaRPr baseline="29914" sz="975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50">
              <a:latin typeface="Palatino Linotype"/>
              <a:cs typeface="Palatino Linotype"/>
            </a:endParaRPr>
          </a:p>
          <a:p>
            <a:pPr algn="just" marL="88900">
              <a:lnSpc>
                <a:spcPts val="1200"/>
              </a:lnSpc>
            </a:pPr>
            <a:r>
              <a:rPr dirty="0" sz="1000" b="1">
                <a:latin typeface="Times New Roman"/>
                <a:cs typeface="Times New Roman"/>
              </a:rPr>
              <a:t>Evamąle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10.17</a:t>
            </a:r>
            <a:r>
              <a:rPr dirty="0" sz="1000" spc="360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Sąatial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and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serial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correlation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295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EvapoTransp</a:t>
            </a:r>
            <a:r>
              <a:rPr dirty="0" sz="1000" spc="-320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25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88900" marR="80010">
              <a:lnSpc>
                <a:spcPts val="1200"/>
              </a:lnSpc>
              <a:spcBef>
                <a:spcPts val="35"/>
              </a:spcBef>
            </a:pP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transpir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30">
                <a:latin typeface="Palatino Linotype"/>
                <a:cs typeface="Palatino Linotype"/>
              </a:rPr>
              <a:t>uen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onme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wo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ver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ive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ag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enden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85" i="1">
                <a:latin typeface="Palatino Linotype"/>
                <a:cs typeface="Palatino Linotype"/>
              </a:rPr>
              <a:t>a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20" i="1">
                <a:latin typeface="Palatino Linotype"/>
                <a:cs typeface="Palatino Linotype"/>
              </a:rPr>
              <a:t>p</a:t>
            </a:r>
            <a:r>
              <a:rPr dirty="0" sz="1000" i="1">
                <a:latin typeface="Palatino Linotype"/>
                <a:cs typeface="Palatino Linotype"/>
              </a:rPr>
              <a:t>r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25" i="1">
                <a:latin typeface="Palatino Linotype"/>
                <a:cs typeface="Palatino Linotype"/>
              </a:rPr>
              <a:t>o</a:t>
            </a:r>
            <a:r>
              <a:rPr dirty="0" sz="1000" i="1">
                <a:latin typeface="Palatino Linotype"/>
                <a:cs typeface="Palatino Linotype"/>
              </a:rPr>
              <a:t>r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her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ems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diﬃ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lt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up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ons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15" i="1">
                <a:latin typeface="Palatino Linotype"/>
                <a:cs typeface="Palatino Linotype"/>
              </a:rPr>
              <a:t>outcom</a:t>
            </a:r>
            <a:r>
              <a:rPr dirty="0" sz="1000" spc="5" i="1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transpir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hould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nfluen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neigh</a:t>
            </a:r>
            <a:r>
              <a:rPr dirty="0" sz="1000" spc="-3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30">
                <a:latin typeface="Palatino Linotype"/>
                <a:cs typeface="Palatino Linotype"/>
              </a:rPr>
              <a:t>ui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ral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su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arby </a:t>
            </a:r>
            <a:r>
              <a:rPr dirty="0" sz="1000" spc="-20">
                <a:latin typeface="Palatino Linotype"/>
                <a:cs typeface="Palatino Linotype"/>
              </a:rPr>
              <a:t>si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d.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ssing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ciﬁ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40" b="1">
                <a:latin typeface="Cambria"/>
                <a:cs typeface="Cambria"/>
              </a:rPr>
              <a:t>s</a:t>
            </a:r>
            <a:r>
              <a:rPr dirty="0" sz="1000" spc="55" b="1">
                <a:latin typeface="Cambria"/>
                <a:cs typeface="Cambria"/>
              </a:rPr>
              <a:t>a</a:t>
            </a:r>
            <a:r>
              <a:rPr dirty="0" sz="1000" spc="145" b="1">
                <a:latin typeface="Cambria"/>
                <a:cs typeface="Cambria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0" b="1">
                <a:latin typeface="Cambria"/>
                <a:cs typeface="Cambria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only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ram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ag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Palatino Linotype"/>
              <a:cs typeface="Palatino Linotype"/>
            </a:endParaRPr>
          </a:p>
          <a:p>
            <a:pPr marL="113664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saremsrre.evapo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spreml(evapo,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0">
                <a:latin typeface="Courier New"/>
                <a:cs typeface="Courier New"/>
              </a:rPr>
              <a:t> EvapoTransp,</a:t>
            </a:r>
            <a:endParaRPr sz="800">
              <a:latin typeface="Courier New"/>
              <a:cs typeface="Courier New"/>
            </a:endParaRPr>
          </a:p>
          <a:p>
            <a:pPr marL="113664" marR="1103630" indent="157861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w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etw,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lag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TRUE,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errors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"semsr") summary(saremsrre.evapo)$ARCoefTable</a:t>
            </a:r>
            <a:endParaRPr sz="800">
              <a:latin typeface="Courier New"/>
              <a:cs typeface="Courier New"/>
            </a:endParaRPr>
          </a:p>
          <a:p>
            <a:pPr marL="113664" marR="2378710" indent="424815">
              <a:lnSpc>
                <a:spcPct val="116799"/>
              </a:lnSpc>
              <a:spcBef>
                <a:spcPts val="5"/>
              </a:spcBef>
              <a:tabLst>
                <a:tab pos="660400" algn="l"/>
                <a:tab pos="1328420" algn="l"/>
                <a:tab pos="2360930" algn="l"/>
              </a:tabLst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 lambda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-0.322</a:t>
            </a:r>
            <a:r>
              <a:rPr dirty="0" sz="800">
                <a:latin typeface="Courier New"/>
                <a:cs typeface="Courier New"/>
              </a:rPr>
              <a:t>	0.2804</a:t>
            </a:r>
            <a:r>
              <a:rPr dirty="0" sz="800" spc="4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-1.148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0.2508</a:t>
            </a:r>
            <a:endParaRPr sz="800">
              <a:latin typeface="Courier New"/>
              <a:cs typeface="Courier New"/>
            </a:endParaRPr>
          </a:p>
          <a:p>
            <a:pPr marL="356870" marR="2135505" indent="-243204">
              <a:lnSpc>
                <a:spcPts val="1120"/>
              </a:lnSpc>
              <a:spcBef>
                <a:spcPts val="60"/>
              </a:spcBef>
            </a:pPr>
            <a:r>
              <a:rPr dirty="0" sz="800" spc="-10">
                <a:latin typeface="Courier New"/>
                <a:cs typeface="Courier New"/>
              </a:rPr>
              <a:t>round(summary(saremsrre.evapo)$ErrCompTable,</a:t>
            </a:r>
            <a:r>
              <a:rPr dirty="0" sz="800" spc="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6) </a:t>
            </a: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567529" y="6622668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0" name="object 10" descr=""/>
          <p:cNvGraphicFramePr>
            <a:graphicFrameLocks noGrp="1"/>
          </p:cNvGraphicFramePr>
          <p:nvPr/>
        </p:nvGraphicFramePr>
        <p:xfrm>
          <a:off x="567532" y="6641120"/>
          <a:ext cx="2486660" cy="2635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8450"/>
                <a:gridCol w="577215"/>
                <a:gridCol w="1610995"/>
              </a:tblGrid>
              <a:tr h="121920">
                <a:tc>
                  <a:txBody>
                    <a:bodyPr/>
                    <a:lstStyle/>
                    <a:p>
                      <a:pPr marL="24765">
                        <a:lnSpc>
                          <a:spcPts val="77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psi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0.1679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770"/>
                        </a:lnSpc>
                        <a:tabLst>
                          <a:tab pos="607060" algn="l"/>
                        </a:tabLst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0.04820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3.483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0.000496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rho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0.9000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0.02902</a:t>
                      </a:r>
                      <a:r>
                        <a:rPr dirty="0" sz="800" spc="39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31.006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0.000000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11" name="object 11" descr=""/>
          <p:cNvSpPr txBox="1"/>
          <p:nvPr/>
        </p:nvSpPr>
        <p:spPr>
          <a:xfrm>
            <a:off x="529425" y="7090381"/>
            <a:ext cx="5011420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statistical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evidence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from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backs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80" i="1">
                <a:latin typeface="Palatino Linotype"/>
                <a:cs typeface="Palatino Linotype"/>
              </a:rPr>
              <a:t>a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priori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considerations: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unlike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spatial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coeﬃcient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5" i="1">
                <a:latin typeface="Meiryo"/>
                <a:cs typeface="Meiryo"/>
              </a:rPr>
              <a:t>̂</a:t>
            </a:r>
            <a:r>
              <a:rPr dirty="0" sz="1000" spc="-45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70" i="1">
                <a:latin typeface="Meiryo"/>
                <a:cs typeface="Meiryo"/>
              </a:rPr>
              <a:t/>
            </a:r>
            <a:r>
              <a:rPr dirty="0" baseline="11111" sz="1500" spc="-855" i="1">
                <a:latin typeface="Meiryo"/>
                <a:cs typeface="Meiryo"/>
              </a:rPr>
              <a:t>̂</a:t>
            </a:r>
            <a:r>
              <a:rPr dirty="0" baseline="11111" sz="1500" spc="-104" i="1">
                <a:latin typeface="Meiryo"/>
                <a:cs typeface="Meiryo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spatial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lag</a:t>
            </a:r>
            <a:r>
              <a:rPr dirty="0" sz="1000" spc="-20">
                <a:latin typeface="Palatino Linotype"/>
                <a:cs typeface="Palatino Linotype"/>
              </a:rPr>
              <a:t> is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signiﬁcant.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567532" y="7773949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554832" y="7804911"/>
            <a:ext cx="4905375" cy="527050"/>
          </a:xfrm>
          <a:prstGeom prst="rect">
            <a:avLst/>
          </a:prstGeom>
        </p:spPr>
        <p:txBody>
          <a:bodyPr wrap="square" lIns="0" tIns="7620" rIns="0" bIns="0" rtlCol="0" vert="horz">
            <a:spAutoFit/>
          </a:bodyPr>
          <a:lstStyle/>
          <a:p>
            <a:pPr marL="12700" marR="5080">
              <a:lnSpc>
                <a:spcPct val="103800"/>
              </a:lnSpc>
              <a:spcBef>
                <a:spcPts val="60"/>
              </a:spcBef>
            </a:pPr>
            <a:r>
              <a:rPr dirty="0" sz="800">
                <a:latin typeface="Palatino Linotype"/>
                <a:cs typeface="Palatino Linotype"/>
              </a:rPr>
              <a:t>17</a:t>
            </a:r>
            <a:r>
              <a:rPr dirty="0" sz="800" spc="225">
                <a:latin typeface="Palatino Linotype"/>
                <a:cs typeface="Palatino Linotype"/>
              </a:rPr>
              <a:t> </a:t>
            </a:r>
            <a:r>
              <a:rPr dirty="0" sz="800" spc="195">
                <a:latin typeface="Palatino Linotype"/>
                <a:cs typeface="Palatino Linotype"/>
              </a:rPr>
              <a:t>he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encompassing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speciﬁcation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has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many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parameters;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therefore,</a:t>
            </a:r>
            <a:r>
              <a:rPr dirty="0" sz="800">
                <a:latin typeface="Palatino Linotype"/>
                <a:cs typeface="Palatino Linotype"/>
              </a:rPr>
              <a:t> it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quite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complicated</a:t>
            </a:r>
            <a:r>
              <a:rPr dirty="0" sz="800">
                <a:latin typeface="Palatino Linotype"/>
                <a:cs typeface="Palatino Linotype"/>
              </a:rPr>
              <a:t> to </a:t>
            </a:r>
            <a:r>
              <a:rPr dirty="0" sz="800" spc="-25">
                <a:latin typeface="Palatino Linotype"/>
                <a:cs typeface="Palatino Linotype"/>
              </a:rPr>
              <a:t>estimate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and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prone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to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numerical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problems.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See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Millo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(2014,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5.1.5).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Likelihood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optimization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65">
                <a:latin typeface="Palatino Linotype"/>
                <a:cs typeface="Palatino Linotype"/>
              </a:rPr>
              <a:t>may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yield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corner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solutions;</a:t>
            </a:r>
            <a:r>
              <a:rPr dirty="0" sz="800">
                <a:latin typeface="Palatino Linotype"/>
                <a:cs typeface="Palatino Linotype"/>
              </a:rPr>
              <a:t> or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numerical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evaluation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10">
                <a:latin typeface="Palatino Linotype"/>
                <a:cs typeface="Palatino Linotype"/>
              </a:rPr>
              <a:t> the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Hessian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matrix,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which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produces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 </a:t>
            </a:r>
            <a:r>
              <a:rPr dirty="0" sz="800" spc="-35">
                <a:latin typeface="Palatino Linotype"/>
                <a:cs typeface="Palatino Linotype"/>
              </a:rPr>
              <a:t>standard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errors,</a:t>
            </a:r>
            <a:r>
              <a:rPr dirty="0" sz="800" spc="-10">
                <a:latin typeface="Palatino Linotype"/>
                <a:cs typeface="Palatino Linotype"/>
              </a:rPr>
              <a:t> can </a:t>
            </a:r>
            <a:r>
              <a:rPr dirty="0" sz="800" spc="-35">
                <a:latin typeface="Palatino Linotype"/>
                <a:cs typeface="Palatino Linotype"/>
              </a:rPr>
              <a:t>fail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for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some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parameters.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385">
                <a:latin typeface="Palatino Linotype"/>
                <a:cs typeface="Palatino Linotype"/>
              </a:rPr>
              <a:t>h</a:t>
            </a:r>
            <a:r>
              <a:rPr dirty="0" sz="800" spc="-15">
                <a:latin typeface="Palatino Linotype"/>
                <a:cs typeface="Palatino Linotype"/>
              </a:rPr>
              <a:t>is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-10">
                <a:latin typeface="Palatino Linotype"/>
                <a:cs typeface="Palatino Linotype"/>
              </a:rPr>
              <a:t> common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when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 </a:t>
            </a:r>
            <a:r>
              <a:rPr dirty="0" sz="800" spc="-35">
                <a:latin typeface="Palatino Linotype"/>
                <a:cs typeface="Palatino Linotype"/>
              </a:rPr>
              <a:t>model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overspeciﬁed,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most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often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when</a:t>
            </a:r>
            <a:r>
              <a:rPr dirty="0" sz="800" spc="-10">
                <a:latin typeface="Palatino Linotype"/>
                <a:cs typeface="Palatino Linotype"/>
              </a:rPr>
              <a:t> the </a:t>
            </a:r>
            <a:r>
              <a:rPr dirty="0" sz="800" spc="-45">
                <a:latin typeface="Palatino Linotype"/>
                <a:cs typeface="Palatino Linotype"/>
              </a:rPr>
              <a:t>“problematic”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parameters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are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close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to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0,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i.e.,</a:t>
            </a:r>
            <a:r>
              <a:rPr dirty="0" sz="800" spc="-10">
                <a:latin typeface="Palatino Linotype"/>
                <a:cs typeface="Palatino Linotype"/>
              </a:rPr>
              <a:t> not signiﬁcant.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23925" y="607782"/>
            <a:ext cx="1885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 b="1">
                <a:latin typeface="Calibri"/>
                <a:cs typeface="Calibri"/>
              </a:rPr>
              <a:t>285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8764" y="2209185"/>
            <a:ext cx="4940935" cy="66033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10" b="1">
                <a:latin typeface="Calibri"/>
                <a:cs typeface="Calibri"/>
              </a:rPr>
              <a:t>Bibliography</a:t>
            </a:r>
            <a:endParaRPr sz="13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850">
              <a:latin typeface="Calibri"/>
              <a:cs typeface="Calibri"/>
            </a:endParaRPr>
          </a:p>
          <a:p>
            <a:pPr marL="139065" marR="332105" indent="-127000">
              <a:lnSpc>
                <a:spcPct val="104800"/>
              </a:lnSpc>
            </a:pPr>
            <a:r>
              <a:rPr dirty="0" sz="950" spc="-30">
                <a:latin typeface="Palatino Linotype"/>
                <a:cs typeface="Palatino Linotype"/>
              </a:rPr>
              <a:t>A.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Acconcia,</a:t>
            </a:r>
            <a:r>
              <a:rPr dirty="0" sz="950" spc="-10">
                <a:latin typeface="Palatino Linotype"/>
                <a:cs typeface="Palatino Linotype"/>
              </a:rPr>
              <a:t> G.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Corsetti,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S.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Simonelli.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Maﬁa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public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spending: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evidence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ﬁscal </a:t>
            </a:r>
            <a:r>
              <a:rPr dirty="0" sz="950" spc="-40">
                <a:latin typeface="Palatino Linotype"/>
                <a:cs typeface="Palatino Linotype"/>
              </a:rPr>
              <a:t>multiplier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from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quasi-</a:t>
            </a:r>
            <a:r>
              <a:rPr dirty="0" sz="950" spc="-30">
                <a:latin typeface="Palatino Linotype"/>
                <a:cs typeface="Palatino Linotype"/>
              </a:rPr>
              <a:t>experiment.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American</a:t>
            </a:r>
            <a:r>
              <a:rPr dirty="0" sz="950" spc="1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Economic</a:t>
            </a:r>
            <a:r>
              <a:rPr dirty="0" sz="950" spc="20" i="1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Palatino Linotype"/>
                <a:cs typeface="Palatino Linotype"/>
              </a:rPr>
              <a:t>Review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104:2185–2209,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2014.</a:t>
            </a:r>
            <a:endParaRPr sz="950">
              <a:latin typeface="Palatino Linotype"/>
              <a:cs typeface="Palatino Linotype"/>
            </a:endParaRPr>
          </a:p>
          <a:p>
            <a:pPr marL="139065" marR="377825" indent="-127000">
              <a:lnSpc>
                <a:spcPct val="104800"/>
              </a:lnSpc>
            </a:pPr>
            <a:r>
              <a:rPr dirty="0" sz="950" spc="-50">
                <a:latin typeface="Palatino Linotype"/>
                <a:cs typeface="Palatino Linotype"/>
              </a:rPr>
              <a:t>A.D.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Acemoglu,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S. </a:t>
            </a:r>
            <a:r>
              <a:rPr dirty="0" sz="950" spc="-30">
                <a:latin typeface="Palatino Linotype"/>
                <a:cs typeface="Palatino Linotype"/>
              </a:rPr>
              <a:t>Johnson,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J.A.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Robinson,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0">
                <a:latin typeface="Palatino Linotype"/>
                <a:cs typeface="Palatino Linotype"/>
              </a:rPr>
              <a:t>P.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Yared.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Income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democracy.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American</a:t>
            </a:r>
            <a:r>
              <a:rPr dirty="0" sz="950" spc="-1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Economic </a:t>
            </a:r>
            <a:r>
              <a:rPr dirty="0" sz="950" spc="-20" i="1">
                <a:latin typeface="Palatino Linotype"/>
                <a:cs typeface="Palatino Linotype"/>
              </a:rPr>
              <a:t>Review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98(3):808–842, </a:t>
            </a:r>
            <a:r>
              <a:rPr dirty="0" sz="950" spc="-10">
                <a:latin typeface="Palatino Linotype"/>
                <a:cs typeface="Palatino Linotype"/>
              </a:rPr>
              <a:t>2008.</a:t>
            </a:r>
            <a:endParaRPr sz="950">
              <a:latin typeface="Palatino Linotype"/>
              <a:cs typeface="Palatino Linotype"/>
            </a:endParaRPr>
          </a:p>
          <a:p>
            <a:pPr marL="139065" marR="54610" indent="-127000">
              <a:lnSpc>
                <a:spcPct val="104800"/>
              </a:lnSpc>
            </a:pPr>
            <a:r>
              <a:rPr dirty="0" sz="950">
                <a:latin typeface="Palatino Linotype"/>
                <a:cs typeface="Palatino Linotype"/>
              </a:rPr>
              <a:t>S.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Alan,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B.E.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Honoré,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L.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70">
                <a:latin typeface="Palatino Linotype"/>
                <a:cs typeface="Palatino Linotype"/>
              </a:rPr>
              <a:t>Hu,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S. </a:t>
            </a:r>
            <a:r>
              <a:rPr dirty="0" sz="950" spc="-30">
                <a:latin typeface="Palatino Linotype"/>
                <a:cs typeface="Palatino Linotype"/>
              </a:rPr>
              <a:t>Leth-</a:t>
            </a:r>
            <a:r>
              <a:rPr dirty="0" sz="950" spc="-25">
                <a:latin typeface="Palatino Linotype"/>
                <a:cs typeface="Palatino Linotype"/>
              </a:rPr>
              <a:t>Petersen.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Estimation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panel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data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regression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model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with </a:t>
            </a:r>
            <a:r>
              <a:rPr dirty="0" sz="950" spc="-35">
                <a:latin typeface="Palatino Linotype"/>
                <a:cs typeface="Palatino Linotype"/>
              </a:rPr>
              <a:t>two-</a:t>
            </a:r>
            <a:r>
              <a:rPr dirty="0" sz="950" spc="-45">
                <a:latin typeface="Palatino Linotype"/>
                <a:cs typeface="Palatino Linotype"/>
              </a:rPr>
              <a:t>sided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censoring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or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truncation.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 of Econometric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Methods</a:t>
            </a:r>
            <a:r>
              <a:rPr dirty="0" sz="950">
                <a:latin typeface="Palatino Linotype"/>
                <a:cs typeface="Palatino Linotype"/>
              </a:rPr>
              <a:t>, 3 (1):1–20,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2013.</a:t>
            </a:r>
            <a:endParaRPr sz="950">
              <a:latin typeface="Palatino Linotype"/>
              <a:cs typeface="Palatino Linotype"/>
            </a:endParaRPr>
          </a:p>
          <a:p>
            <a:pPr marL="139065" marR="77470" indent="-127000">
              <a:lnSpc>
                <a:spcPct val="104800"/>
              </a:lnSpc>
            </a:pPr>
            <a:r>
              <a:rPr dirty="0" sz="950">
                <a:latin typeface="Palatino Linotype"/>
                <a:cs typeface="Palatino Linotype"/>
              </a:rPr>
              <a:t>C.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Alonso-</a:t>
            </a:r>
            <a:r>
              <a:rPr dirty="0" sz="950" spc="-25">
                <a:latin typeface="Palatino Linotype"/>
                <a:cs typeface="Palatino Linotype"/>
              </a:rPr>
              <a:t>Borrego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M.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Arellano.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Symmetrically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normalized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instrumental-</a:t>
            </a:r>
            <a:r>
              <a:rPr dirty="0" sz="950" spc="-45">
                <a:latin typeface="Palatino Linotype"/>
                <a:cs typeface="Palatino Linotype"/>
              </a:rPr>
              <a:t>variable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estimation </a:t>
            </a:r>
            <a:r>
              <a:rPr dirty="0" sz="950" spc="-55">
                <a:latin typeface="Palatino Linotype"/>
                <a:cs typeface="Palatino Linotype"/>
              </a:rPr>
              <a:t>using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panel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data.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</a:t>
            </a:r>
            <a:r>
              <a:rPr dirty="0" sz="950" spc="1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of</a:t>
            </a:r>
            <a:r>
              <a:rPr dirty="0" sz="950" spc="10" i="1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Business</a:t>
            </a:r>
            <a:r>
              <a:rPr dirty="0" sz="950" spc="1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and</a:t>
            </a:r>
            <a:r>
              <a:rPr dirty="0" sz="950" spc="2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Economic</a:t>
            </a:r>
            <a:r>
              <a:rPr dirty="0" sz="950" spc="10" i="1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Statistics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17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(1):36–49,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1999.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20">
                <a:latin typeface="Palatino Linotype"/>
                <a:cs typeface="Palatino Linotype"/>
              </a:rPr>
              <a:t>R.M.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Alvarez,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G.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Garrett,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0">
                <a:latin typeface="Palatino Linotype"/>
                <a:cs typeface="Palatino Linotype"/>
              </a:rPr>
              <a:t>P.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Lange.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Government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partisanship,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labor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organization,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and</a:t>
            </a:r>
            <a:endParaRPr sz="950">
              <a:latin typeface="Palatino Linotype"/>
              <a:cs typeface="Palatino Linotype"/>
            </a:endParaRPr>
          </a:p>
          <a:p>
            <a:pPr marL="139065">
              <a:lnSpc>
                <a:spcPct val="100000"/>
              </a:lnSpc>
              <a:spcBef>
                <a:spcPts val="55"/>
              </a:spcBef>
            </a:pPr>
            <a:r>
              <a:rPr dirty="0" sz="950" spc="-30">
                <a:latin typeface="Palatino Linotype"/>
                <a:cs typeface="Palatino Linotype"/>
              </a:rPr>
              <a:t>macroeconomic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performance.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229" i="1">
                <a:latin typeface="Cambria"/>
                <a:cs typeface="Cambria"/>
              </a:rPr>
              <a:t>he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American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Political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Science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Review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85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(2):539–556,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1991.</a:t>
            </a:r>
            <a:endParaRPr sz="950">
              <a:latin typeface="Palatino Linotype"/>
              <a:cs typeface="Palatino Linotype"/>
            </a:endParaRPr>
          </a:p>
          <a:p>
            <a:pPr marL="139065" marR="275590" indent="-127000">
              <a:lnSpc>
                <a:spcPct val="104800"/>
              </a:lnSpc>
            </a:pPr>
            <a:r>
              <a:rPr dirty="0" sz="950" spc="-20">
                <a:latin typeface="Palatino Linotype"/>
                <a:cs typeface="Palatino Linotype"/>
              </a:rPr>
              <a:t>T. </a:t>
            </a:r>
            <a:r>
              <a:rPr dirty="0" sz="950" spc="-55">
                <a:latin typeface="Palatino Linotype"/>
                <a:cs typeface="Palatino Linotype"/>
              </a:rPr>
              <a:t>Amemiya.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229">
                <a:latin typeface="Palatino Linotype"/>
                <a:cs typeface="Palatino Linotype"/>
              </a:rPr>
              <a:t>he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estimation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variances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variance–components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model.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Cambria"/>
                <a:cs typeface="Cambria"/>
              </a:rPr>
              <a:t>International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Review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>
                <a:latin typeface="Palatino Linotype"/>
                <a:cs typeface="Palatino Linotype"/>
              </a:rPr>
              <a:t> 12:1–13, </a:t>
            </a:r>
            <a:r>
              <a:rPr dirty="0" sz="950" spc="-10">
                <a:latin typeface="Palatino Linotype"/>
                <a:cs typeface="Palatino Linotype"/>
              </a:rPr>
              <a:t>1971.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20">
                <a:latin typeface="Palatino Linotype"/>
                <a:cs typeface="Palatino Linotype"/>
              </a:rPr>
              <a:t>T.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65">
                <a:latin typeface="Palatino Linotype"/>
                <a:cs typeface="Palatino Linotype"/>
              </a:rPr>
              <a:t>Amemiya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T.E.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MaCurdy.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Instrumental-</a:t>
            </a:r>
            <a:r>
              <a:rPr dirty="0" sz="950" spc="-45">
                <a:latin typeface="Palatino Linotype"/>
                <a:cs typeface="Palatino Linotype"/>
              </a:rPr>
              <a:t>variable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estimation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an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error-</a:t>
            </a:r>
            <a:r>
              <a:rPr dirty="0" sz="950" spc="-35">
                <a:latin typeface="Palatino Linotype"/>
                <a:cs typeface="Palatino Linotype"/>
              </a:rPr>
              <a:t>components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model.</a:t>
            </a:r>
            <a:endParaRPr sz="950">
              <a:latin typeface="Palatino Linotype"/>
              <a:cs typeface="Palatino Linotype"/>
            </a:endParaRPr>
          </a:p>
          <a:p>
            <a:pPr marL="139065">
              <a:lnSpc>
                <a:spcPct val="100000"/>
              </a:lnSpc>
              <a:spcBef>
                <a:spcPts val="60"/>
              </a:spcBef>
            </a:pPr>
            <a:r>
              <a:rPr dirty="0" sz="950" spc="-20" i="1">
                <a:latin typeface="Cambria"/>
                <a:cs typeface="Cambria"/>
              </a:rPr>
              <a:t>Econometrica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54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(4):869–80,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65">
                <a:latin typeface="Palatino Linotype"/>
                <a:cs typeface="Palatino Linotype"/>
              </a:rPr>
              <a:t>July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1986.</a:t>
            </a:r>
            <a:endParaRPr sz="950">
              <a:latin typeface="Palatino Linotype"/>
              <a:cs typeface="Palatino Linotype"/>
            </a:endParaRPr>
          </a:p>
          <a:p>
            <a:pPr marL="139065" marR="334645" indent="-127000">
              <a:lnSpc>
                <a:spcPct val="104800"/>
              </a:lnSpc>
            </a:pPr>
            <a:r>
              <a:rPr dirty="0" sz="950" spc="-25">
                <a:latin typeface="Palatino Linotype"/>
                <a:cs typeface="Palatino Linotype"/>
              </a:rPr>
              <a:t>A.L.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Andersen,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D.D.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Lassen,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L.H.W.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Nielsen.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Late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budgets.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American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Journal,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Policy</a:t>
            </a:r>
            <a:r>
              <a:rPr dirty="0" sz="950" spc="-10">
                <a:latin typeface="Palatino Linotype"/>
                <a:cs typeface="Palatino Linotype"/>
              </a:rPr>
              <a:t>, </a:t>
            </a:r>
            <a:r>
              <a:rPr dirty="0" sz="950">
                <a:latin typeface="Palatino Linotype"/>
                <a:cs typeface="Palatino Linotype"/>
              </a:rPr>
              <a:t>4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(4):1–40,</a:t>
            </a:r>
            <a:r>
              <a:rPr dirty="0" sz="950" spc="-10">
                <a:latin typeface="Palatino Linotype"/>
                <a:cs typeface="Palatino Linotype"/>
              </a:rPr>
              <a:t> 2012.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65">
                <a:latin typeface="Palatino Linotype"/>
                <a:cs typeface="Palatino Linotype"/>
              </a:rPr>
              <a:t>T.W.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Anderson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C. </a:t>
            </a:r>
            <a:r>
              <a:rPr dirty="0" sz="950" spc="-45">
                <a:latin typeface="Palatino Linotype"/>
                <a:cs typeface="Palatino Linotype"/>
              </a:rPr>
              <a:t>Hsiao.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Formulation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estimation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dynamic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models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using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panel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data.</a:t>
            </a:r>
            <a:endParaRPr sz="950">
              <a:latin typeface="Palatino Linotype"/>
              <a:cs typeface="Palatino Linotype"/>
            </a:endParaRPr>
          </a:p>
          <a:p>
            <a:pPr marL="139065">
              <a:lnSpc>
                <a:spcPct val="100000"/>
              </a:lnSpc>
              <a:spcBef>
                <a:spcPts val="55"/>
              </a:spcBef>
            </a:pP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 </a:t>
            </a:r>
            <a:r>
              <a:rPr dirty="0" sz="950">
                <a:latin typeface="Palatino Linotype"/>
                <a:cs typeface="Palatino Linotype"/>
              </a:rPr>
              <a:t>18:47–82,</a:t>
            </a:r>
            <a:r>
              <a:rPr dirty="0" sz="950" spc="-10">
                <a:latin typeface="Palatino Linotype"/>
                <a:cs typeface="Palatino Linotype"/>
              </a:rPr>
              <a:t> 1982.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40">
                <a:latin typeface="Palatino Linotype"/>
                <a:cs typeface="Palatino Linotype"/>
              </a:rPr>
              <a:t>J.D.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Angrist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W.K.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Newey.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Over-</a:t>
            </a:r>
            <a:r>
              <a:rPr dirty="0" sz="950" spc="-30">
                <a:latin typeface="Palatino Linotype"/>
                <a:cs typeface="Palatino Linotype"/>
              </a:rPr>
              <a:t>identiﬁcation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tests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in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earnings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functions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ﬁxed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effects.</a:t>
            </a:r>
            <a:endParaRPr sz="950">
              <a:latin typeface="Palatino Linotype"/>
              <a:cs typeface="Palatino Linotype"/>
            </a:endParaRPr>
          </a:p>
          <a:p>
            <a:pPr marL="139065">
              <a:lnSpc>
                <a:spcPct val="100000"/>
              </a:lnSpc>
              <a:spcBef>
                <a:spcPts val="55"/>
              </a:spcBef>
            </a:pPr>
            <a:r>
              <a:rPr dirty="0" sz="950" i="1">
                <a:latin typeface="Cambria"/>
                <a:cs typeface="Cambria"/>
              </a:rPr>
              <a:t>Journal of </a:t>
            </a:r>
            <a:r>
              <a:rPr dirty="0" sz="950" spc="-10" i="1">
                <a:latin typeface="Cambria"/>
                <a:cs typeface="Cambria"/>
              </a:rPr>
              <a:t>Business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114" i="1">
                <a:latin typeface="Cambria"/>
                <a:cs typeface="Cambria"/>
              </a:rPr>
              <a:t>G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Statistics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9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(3):317–323,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1991.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10">
                <a:latin typeface="Palatino Linotype"/>
                <a:cs typeface="Palatino Linotype"/>
              </a:rPr>
              <a:t>L.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Anselin.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Spatial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Econometrics: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Methods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and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Models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volume</a:t>
            </a:r>
            <a:r>
              <a:rPr dirty="0" sz="950">
                <a:latin typeface="Palatino Linotype"/>
                <a:cs typeface="Palatino Linotype"/>
              </a:rPr>
              <a:t> 4.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Springer,</a:t>
            </a:r>
            <a:r>
              <a:rPr dirty="0" sz="950" spc="-10">
                <a:latin typeface="Palatino Linotype"/>
                <a:cs typeface="Palatino Linotype"/>
              </a:rPr>
              <a:t> 1988.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10">
                <a:latin typeface="Palatino Linotype"/>
                <a:cs typeface="Palatino Linotype"/>
              </a:rPr>
              <a:t>L.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Anselin,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A.K.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Bera,</a:t>
            </a:r>
            <a:r>
              <a:rPr dirty="0" sz="950" spc="-10">
                <a:latin typeface="Palatino Linotype"/>
                <a:cs typeface="Palatino Linotype"/>
              </a:rPr>
              <a:t> R.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Florax,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M.J.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Yoon.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Simple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diagnostic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tests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for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spatial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dependence.</a:t>
            </a:r>
            <a:endParaRPr sz="950">
              <a:latin typeface="Palatino Linotype"/>
              <a:cs typeface="Palatino Linotype"/>
            </a:endParaRPr>
          </a:p>
          <a:p>
            <a:pPr marL="139065">
              <a:lnSpc>
                <a:spcPct val="100000"/>
              </a:lnSpc>
              <a:spcBef>
                <a:spcPts val="55"/>
              </a:spcBef>
            </a:pPr>
            <a:r>
              <a:rPr dirty="0" sz="950" spc="-10" i="1">
                <a:latin typeface="Cambria"/>
                <a:cs typeface="Cambria"/>
              </a:rPr>
              <a:t>Regional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Science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and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Urban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26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(1):77–104,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1996.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10">
                <a:latin typeface="Palatino Linotype"/>
                <a:cs typeface="Palatino Linotype"/>
              </a:rPr>
              <a:t>L. </a:t>
            </a:r>
            <a:r>
              <a:rPr dirty="0" sz="950" spc="-40">
                <a:latin typeface="Palatino Linotype"/>
                <a:cs typeface="Palatino Linotype"/>
              </a:rPr>
              <a:t>Anselin,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J.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Le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Gallo,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H.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Jayet.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Spatial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panel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econometrics.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In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L. </a:t>
            </a:r>
            <a:r>
              <a:rPr dirty="0" sz="950" spc="-50">
                <a:latin typeface="Palatino Linotype"/>
                <a:cs typeface="Palatino Linotype"/>
              </a:rPr>
              <a:t>Matyas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100">
                <a:latin typeface="Palatino Linotype"/>
                <a:cs typeface="Palatino Linotype"/>
              </a:rPr>
              <a:t>P.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Sevestre,</a:t>
            </a:r>
            <a:endParaRPr sz="950">
              <a:latin typeface="Palatino Linotype"/>
              <a:cs typeface="Palatino Linotype"/>
            </a:endParaRPr>
          </a:p>
          <a:p>
            <a:pPr marL="139065" marR="5080">
              <a:lnSpc>
                <a:spcPct val="104800"/>
              </a:lnSpc>
            </a:pPr>
            <a:r>
              <a:rPr dirty="0" sz="950" spc="-25">
                <a:latin typeface="Palatino Linotype"/>
                <a:cs typeface="Palatino Linotype"/>
              </a:rPr>
              <a:t>editors,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229" i="1">
                <a:latin typeface="Cambria"/>
                <a:cs typeface="Cambria"/>
              </a:rPr>
              <a:t>he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Panel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Data,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Fundamentals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and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Recent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Developments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in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85" i="1">
                <a:latin typeface="Cambria"/>
                <a:cs typeface="Cambria"/>
              </a:rPr>
              <a:t>heory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25" i="1">
                <a:latin typeface="Cambria"/>
                <a:cs typeface="Cambria"/>
              </a:rPr>
              <a:t>and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Practice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(3rd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Edition)</a:t>
            </a:r>
            <a:r>
              <a:rPr dirty="0" sz="950" spc="-10">
                <a:latin typeface="Palatino Linotype"/>
                <a:cs typeface="Palatino Linotype"/>
              </a:rPr>
              <a:t>, </a:t>
            </a:r>
            <a:r>
              <a:rPr dirty="0" sz="950" spc="-55">
                <a:latin typeface="Palatino Linotype"/>
                <a:cs typeface="Palatino Linotype"/>
              </a:rPr>
              <a:t>pages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624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95">
                <a:latin typeface="Palatino Linotype"/>
                <a:cs typeface="Palatino Linotype"/>
              </a:rPr>
              <a:t>–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660.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Springer-</a:t>
            </a:r>
            <a:r>
              <a:rPr dirty="0" sz="950" spc="-50">
                <a:latin typeface="Palatino Linotype"/>
                <a:cs typeface="Palatino Linotype"/>
              </a:rPr>
              <a:t>Verlag,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Berlin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Heidelberg,</a:t>
            </a:r>
            <a:r>
              <a:rPr dirty="0" sz="950" spc="-10">
                <a:latin typeface="Palatino Linotype"/>
                <a:cs typeface="Palatino Linotype"/>
              </a:rPr>
              <a:t> 2008.</a:t>
            </a:r>
            <a:endParaRPr sz="950">
              <a:latin typeface="Palatino Linotype"/>
              <a:cs typeface="Palatino Linotype"/>
            </a:endParaRPr>
          </a:p>
          <a:p>
            <a:pPr marL="139065" marR="140335" indent="-127000">
              <a:lnSpc>
                <a:spcPct val="104800"/>
              </a:lnSpc>
            </a:pPr>
            <a:r>
              <a:rPr dirty="0" sz="950" spc="-10">
                <a:latin typeface="Palatino Linotype"/>
                <a:cs typeface="Palatino Linotype"/>
              </a:rPr>
              <a:t>M.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Arellano.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Computing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robust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standard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errors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for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within-</a:t>
            </a:r>
            <a:r>
              <a:rPr dirty="0" sz="950" spc="-40">
                <a:latin typeface="Palatino Linotype"/>
                <a:cs typeface="Palatino Linotype"/>
              </a:rPr>
              <a:t>groups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estimators.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Oxford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bulletin</a:t>
            </a:r>
            <a:r>
              <a:rPr dirty="0" sz="950" spc="35" i="1">
                <a:latin typeface="Cambria"/>
                <a:cs typeface="Cambria"/>
              </a:rPr>
              <a:t> </a:t>
            </a:r>
            <a:r>
              <a:rPr dirty="0" sz="950" spc="-25" i="1">
                <a:latin typeface="Cambria"/>
                <a:cs typeface="Cambria"/>
              </a:rPr>
              <a:t>of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Economics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and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Statistics</a:t>
            </a:r>
            <a:r>
              <a:rPr dirty="0" sz="950" spc="-10">
                <a:latin typeface="Palatino Linotype"/>
                <a:cs typeface="Palatino Linotype"/>
              </a:rPr>
              <a:t>, </a:t>
            </a:r>
            <a:r>
              <a:rPr dirty="0" sz="950">
                <a:latin typeface="Palatino Linotype"/>
                <a:cs typeface="Palatino Linotype"/>
              </a:rPr>
              <a:t>49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(4):431–434,</a:t>
            </a:r>
            <a:r>
              <a:rPr dirty="0" sz="950" spc="-10">
                <a:latin typeface="Palatino Linotype"/>
                <a:cs typeface="Palatino Linotype"/>
              </a:rPr>
              <a:t> 1987.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10">
                <a:latin typeface="Palatino Linotype"/>
                <a:cs typeface="Palatino Linotype"/>
              </a:rPr>
              <a:t>M.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Arellano.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Panel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Data</a:t>
            </a:r>
            <a:r>
              <a:rPr dirty="0" sz="950" spc="3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Oxford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University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press,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2003.</a:t>
            </a:r>
            <a:endParaRPr sz="950">
              <a:latin typeface="Palatino Linotype"/>
              <a:cs typeface="Palatino Linotype"/>
            </a:endParaRPr>
          </a:p>
          <a:p>
            <a:pPr marL="139065" marR="85090" indent="-127000">
              <a:lnSpc>
                <a:spcPct val="104800"/>
              </a:lnSpc>
            </a:pPr>
            <a:r>
              <a:rPr dirty="0" sz="950" spc="-10">
                <a:latin typeface="Palatino Linotype"/>
                <a:cs typeface="Palatino Linotype"/>
              </a:rPr>
              <a:t>M.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Arellano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S.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Bond.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Some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tests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speciﬁcation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for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panel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data: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Monte</a:t>
            </a:r>
            <a:r>
              <a:rPr dirty="0" sz="950" spc="-20">
                <a:latin typeface="Palatino Linotype"/>
                <a:cs typeface="Palatino Linotype"/>
              </a:rPr>
              <a:t> carlo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evidence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an </a:t>
            </a:r>
            <a:r>
              <a:rPr dirty="0" sz="950" spc="-35">
                <a:latin typeface="Palatino Linotype"/>
                <a:cs typeface="Palatino Linotype"/>
              </a:rPr>
              <a:t>application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to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employment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equations.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Cambria"/>
                <a:cs typeface="Cambria"/>
              </a:rPr>
              <a:t>Review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Studies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58:277–297,</a:t>
            </a:r>
            <a:r>
              <a:rPr dirty="0" sz="950" spc="-10">
                <a:latin typeface="Palatino Linotype"/>
                <a:cs typeface="Palatino Linotype"/>
              </a:rPr>
              <a:t> 1991.</a:t>
            </a:r>
            <a:endParaRPr sz="950">
              <a:latin typeface="Palatino Linotype"/>
              <a:cs typeface="Palatino Linotype"/>
            </a:endParaRPr>
          </a:p>
          <a:p>
            <a:pPr marL="139065" marR="174625" indent="-127000">
              <a:lnSpc>
                <a:spcPct val="104800"/>
              </a:lnSpc>
            </a:pPr>
            <a:r>
              <a:rPr dirty="0" sz="950" spc="-10">
                <a:latin typeface="Palatino Linotype"/>
                <a:cs typeface="Palatino Linotype"/>
              </a:rPr>
              <a:t>M.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Arellano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O. </a:t>
            </a:r>
            <a:r>
              <a:rPr dirty="0" sz="950" spc="-30">
                <a:latin typeface="Palatino Linotype"/>
                <a:cs typeface="Palatino Linotype"/>
              </a:rPr>
              <a:t>Bover.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Another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look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at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at the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instrumental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variables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estimation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error </a:t>
            </a:r>
            <a:r>
              <a:rPr dirty="0" sz="950" spc="-35">
                <a:latin typeface="Palatino Linotype"/>
                <a:cs typeface="Palatino Linotype"/>
              </a:rPr>
              <a:t>components.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68:29–51,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1995.</a:t>
            </a:r>
            <a:endParaRPr sz="950">
              <a:latin typeface="Palatino Linotype"/>
              <a:cs typeface="Palatino Linotype"/>
            </a:endParaRPr>
          </a:p>
          <a:p>
            <a:pPr marL="139065" marR="169545" indent="-127000">
              <a:lnSpc>
                <a:spcPct val="104800"/>
              </a:lnSpc>
            </a:pPr>
            <a:r>
              <a:rPr dirty="0" sz="950" spc="-20">
                <a:latin typeface="Palatino Linotype"/>
                <a:cs typeface="Palatino Linotype"/>
              </a:rPr>
              <a:t>R.B.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Avery.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Error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components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seemingly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unrelated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regressions.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Econometrica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45:199–209, 1977.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50">
                <a:latin typeface="Palatino Linotype"/>
                <a:cs typeface="Palatino Linotype"/>
              </a:rPr>
              <a:t>D.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Bailey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J.N.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Katz.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Implementing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panel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corrected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standard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errors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r: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229">
                <a:latin typeface="Palatino Linotype"/>
                <a:cs typeface="Palatino Linotype"/>
              </a:rPr>
              <a:t>he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pcse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package.</a:t>
            </a:r>
            <a:endParaRPr sz="950">
              <a:latin typeface="Palatino Linotype"/>
              <a:cs typeface="Palatino Linotype"/>
            </a:endParaRPr>
          </a:p>
          <a:p>
            <a:pPr marL="139065">
              <a:lnSpc>
                <a:spcPct val="100000"/>
              </a:lnSpc>
              <a:spcBef>
                <a:spcPts val="55"/>
              </a:spcBef>
            </a:pP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-2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-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Statistical</a:t>
            </a:r>
            <a:r>
              <a:rPr dirty="0" sz="950" spc="-15" i="1">
                <a:latin typeface="Cambria"/>
                <a:cs typeface="Cambria"/>
              </a:rPr>
              <a:t> </a:t>
            </a:r>
            <a:r>
              <a:rPr dirty="0" sz="950" spc="-25" i="1">
                <a:latin typeface="Cambria"/>
                <a:cs typeface="Cambria"/>
              </a:rPr>
              <a:t>Software</a:t>
            </a:r>
            <a:r>
              <a:rPr dirty="0" sz="950" spc="-25">
                <a:latin typeface="Palatino Linotype"/>
                <a:cs typeface="Palatino Linotype"/>
              </a:rPr>
              <a:t>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42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(CS1):1–11,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2011.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805"/>
              </a:spcBef>
            </a:pPr>
            <a:r>
              <a:rPr dirty="0" sz="800" i="1">
                <a:latin typeface="Cambria"/>
                <a:cs typeface="Cambria"/>
              </a:rPr>
              <a:t>Panel</a:t>
            </a:r>
            <a:r>
              <a:rPr dirty="0" sz="800" spc="30" i="1">
                <a:latin typeface="Cambria"/>
                <a:cs typeface="Cambria"/>
              </a:rPr>
              <a:t> </a:t>
            </a:r>
            <a:r>
              <a:rPr dirty="0" sz="800" i="1">
                <a:latin typeface="Cambria"/>
                <a:cs typeface="Cambria"/>
              </a:rPr>
              <a:t>Data</a:t>
            </a:r>
            <a:r>
              <a:rPr dirty="0" sz="800" spc="35" i="1">
                <a:latin typeface="Cambria"/>
                <a:cs typeface="Cambria"/>
              </a:rPr>
              <a:t> </a:t>
            </a:r>
            <a:r>
              <a:rPr dirty="0" sz="800" spc="-20" i="1">
                <a:latin typeface="Cambria"/>
                <a:cs typeface="Cambria"/>
              </a:rPr>
              <a:t>Econometrics</a:t>
            </a:r>
            <a:r>
              <a:rPr dirty="0" sz="800" spc="35" i="1">
                <a:latin typeface="Cambria"/>
                <a:cs typeface="Cambria"/>
              </a:rPr>
              <a:t> </a:t>
            </a:r>
            <a:r>
              <a:rPr dirty="0" sz="800" i="1">
                <a:latin typeface="Cambria"/>
                <a:cs typeface="Cambria"/>
              </a:rPr>
              <a:t>with</a:t>
            </a:r>
            <a:r>
              <a:rPr dirty="0" sz="800" spc="30" i="1">
                <a:latin typeface="Cambria"/>
                <a:cs typeface="Cambria"/>
              </a:rPr>
              <a:t> </a:t>
            </a:r>
            <a:r>
              <a:rPr dirty="0" sz="800" i="1">
                <a:latin typeface="Cambria"/>
                <a:cs typeface="Cambria"/>
              </a:rPr>
              <a:t>R,</a:t>
            </a:r>
            <a:r>
              <a:rPr dirty="0" sz="800" spc="35" i="1">
                <a:latin typeface="Cambria"/>
                <a:cs typeface="Cambria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First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Edition.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Yves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Croissant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and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Giovanni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Millo.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800" spc="-55">
                <a:latin typeface="Palatino Linotype"/>
                <a:cs typeface="Palatino Linotype"/>
              </a:rPr>
              <a:t>©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2019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John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Wiley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&amp;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Ltd.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Published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2019 </a:t>
            </a:r>
            <a:r>
              <a:rPr dirty="0" sz="800" spc="-65">
                <a:latin typeface="Palatino Linotype"/>
                <a:cs typeface="Palatino Linotype"/>
              </a:rPr>
              <a:t>by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John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Wiley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&amp;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Ltd.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800" spc="-35">
                <a:latin typeface="Palatino Linotype"/>
                <a:cs typeface="Palatino Linotype"/>
              </a:rPr>
              <a:t>Companion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website: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  <a:hlinkClick r:id="rId2"/>
              </a:rPr>
              <a:t>www.wiley.com/go/croissant/data-</a:t>
            </a:r>
            <a:r>
              <a:rPr dirty="0" sz="800" spc="-20">
                <a:latin typeface="Palatino Linotype"/>
                <a:cs typeface="Palatino Linotype"/>
                <a:hlinkClick r:id="rId2"/>
              </a:rPr>
              <a:t>econometrics-</a:t>
            </a:r>
            <a:r>
              <a:rPr dirty="0" sz="800" spc="-40">
                <a:latin typeface="Palatino Linotype"/>
                <a:cs typeface="Palatino Linotype"/>
                <a:hlinkClick r:id="rId2"/>
              </a:rPr>
              <a:t>with-</a:t>
            </a:r>
            <a:r>
              <a:rPr dirty="0" sz="800" spc="-50">
                <a:latin typeface="Palatino Linotype"/>
                <a:cs typeface="Palatino Linotype"/>
                <a:hlinkClick r:id="rId2"/>
              </a:rPr>
              <a:t>R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5244465" cy="74180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286</a:t>
            </a:r>
            <a:r>
              <a:rPr dirty="0" sz="800" spc="320" b="1">
                <a:latin typeface="Calibri"/>
                <a:cs typeface="Calibri"/>
              </a:rPr>
              <a:t>  </a:t>
            </a:r>
            <a:r>
              <a:rPr dirty="0" sz="800" spc="-10" i="1">
                <a:latin typeface="Calibri"/>
                <a:cs typeface="Calibri"/>
              </a:rPr>
              <a:t>Bibliography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Calibri"/>
              <a:cs typeface="Calibri"/>
            </a:endParaRPr>
          </a:p>
          <a:p>
            <a:pPr marL="422275" marR="5080" indent="-127000">
              <a:lnSpc>
                <a:spcPct val="104800"/>
              </a:lnSpc>
            </a:pPr>
            <a:r>
              <a:rPr dirty="0" sz="950" spc="-100">
                <a:latin typeface="Palatino Linotype"/>
                <a:cs typeface="Palatino Linotype"/>
              </a:rPr>
              <a:t>P.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Balestra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M.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Nerlove.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Pooling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cross-section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time-</a:t>
            </a:r>
            <a:r>
              <a:rPr dirty="0" sz="950" spc="-25">
                <a:latin typeface="Palatino Linotype"/>
                <a:cs typeface="Palatino Linotype"/>
              </a:rPr>
              <a:t>series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data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estimation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dynamic </a:t>
            </a:r>
            <a:r>
              <a:rPr dirty="0" sz="950" spc="-35">
                <a:latin typeface="Palatino Linotype"/>
                <a:cs typeface="Palatino Linotype"/>
              </a:rPr>
              <a:t>models: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480">
                <a:latin typeface="Palatino Linotype"/>
                <a:cs typeface="Palatino Linotype"/>
              </a:rPr>
              <a:t>h</a:t>
            </a:r>
            <a:r>
              <a:rPr dirty="0" sz="950" spc="-10">
                <a:latin typeface="Palatino Linotype"/>
                <a:cs typeface="Palatino Linotype"/>
              </a:rPr>
              <a:t>e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demand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for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natural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gas.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Econometrica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34:585–612,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1966.</a:t>
            </a:r>
            <a:endParaRPr sz="950">
              <a:latin typeface="Palatino Linotype"/>
              <a:cs typeface="Palatino Linotype"/>
            </a:endParaRPr>
          </a:p>
          <a:p>
            <a:pPr marL="422275" marR="467359" indent="-127000">
              <a:lnSpc>
                <a:spcPct val="104800"/>
              </a:lnSpc>
              <a:spcBef>
                <a:spcPts val="5"/>
              </a:spcBef>
            </a:pPr>
            <a:r>
              <a:rPr dirty="0" sz="950" spc="-100">
                <a:latin typeface="Palatino Linotype"/>
                <a:cs typeface="Palatino Linotype"/>
              </a:rPr>
              <a:t>P.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Balestra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J.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Varadharajan-</a:t>
            </a:r>
            <a:r>
              <a:rPr dirty="0" sz="950" spc="-40">
                <a:latin typeface="Palatino Linotype"/>
                <a:cs typeface="Palatino Linotype"/>
              </a:rPr>
              <a:t>Krishnakumar.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Full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information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estimations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system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of </a:t>
            </a:r>
            <a:r>
              <a:rPr dirty="0" sz="950" spc="-40">
                <a:latin typeface="Palatino Linotype"/>
                <a:cs typeface="Palatino Linotype"/>
              </a:rPr>
              <a:t>simultaneous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equations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error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components.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Econometric</a:t>
            </a:r>
            <a:r>
              <a:rPr dirty="0" sz="950" spc="10" i="1">
                <a:latin typeface="Palatino Linotype"/>
                <a:cs typeface="Palatino Linotype"/>
              </a:rPr>
              <a:t> </a:t>
            </a:r>
            <a:r>
              <a:rPr dirty="0" sz="950" spc="490" i="1">
                <a:latin typeface="Cambria"/>
                <a:cs typeface="Cambria"/>
              </a:rPr>
              <a:t>h</a:t>
            </a:r>
            <a:r>
              <a:rPr dirty="0" sz="950" spc="-40" i="1">
                <a:latin typeface="Cambria"/>
                <a:cs typeface="Cambria"/>
              </a:rPr>
              <a:t>e</a:t>
            </a:r>
            <a:r>
              <a:rPr dirty="0" sz="950" spc="-45" i="1">
                <a:latin typeface="Cambria"/>
                <a:cs typeface="Cambria"/>
              </a:rPr>
              <a:t>o</a:t>
            </a:r>
            <a:r>
              <a:rPr dirty="0" sz="950" spc="5" i="1">
                <a:latin typeface="Cambria"/>
                <a:cs typeface="Cambria"/>
              </a:rPr>
              <a:t>r</a:t>
            </a:r>
            <a:r>
              <a:rPr dirty="0" sz="950" spc="-25" i="1">
                <a:latin typeface="Cambria"/>
                <a:cs typeface="Cambria"/>
              </a:rPr>
              <a:t>y</a:t>
            </a:r>
            <a:r>
              <a:rPr dirty="0" sz="950" spc="-5">
                <a:latin typeface="Palatino Linotype"/>
                <a:cs typeface="Palatino Linotype"/>
              </a:rPr>
              <a:t>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3:223–246,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1987.</a:t>
            </a:r>
            <a:endParaRPr sz="950">
              <a:latin typeface="Palatino Linotype"/>
              <a:cs typeface="Palatino Linotype"/>
            </a:endParaRPr>
          </a:p>
          <a:p>
            <a:pPr marL="422275" marR="548640" indent="-127000">
              <a:lnSpc>
                <a:spcPct val="104900"/>
              </a:lnSpc>
            </a:pPr>
            <a:r>
              <a:rPr dirty="0" sz="950" spc="-30">
                <a:latin typeface="Palatino Linotype"/>
                <a:cs typeface="Palatino Linotype"/>
              </a:rPr>
              <a:t>B.H.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Baltagi.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On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seemingly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unrelated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regressions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error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components.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Econometrica</a:t>
            </a:r>
            <a:r>
              <a:rPr dirty="0" sz="950" spc="-10">
                <a:latin typeface="Palatino Linotype"/>
                <a:cs typeface="Palatino Linotype"/>
              </a:rPr>
              <a:t>, </a:t>
            </a:r>
            <a:r>
              <a:rPr dirty="0" sz="950">
                <a:latin typeface="Palatino Linotype"/>
                <a:cs typeface="Palatino Linotype"/>
              </a:rPr>
              <a:t>48:1547–1551,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1980.</a:t>
            </a:r>
            <a:endParaRPr sz="950">
              <a:latin typeface="Palatino Linotype"/>
              <a:cs typeface="Palatino Linotype"/>
            </a:endParaRPr>
          </a:p>
          <a:p>
            <a:pPr marL="422275" marR="122555" indent="-127000">
              <a:lnSpc>
                <a:spcPct val="104800"/>
              </a:lnSpc>
            </a:pPr>
            <a:r>
              <a:rPr dirty="0" sz="950" spc="-30">
                <a:latin typeface="Palatino Linotype"/>
                <a:cs typeface="Palatino Linotype"/>
              </a:rPr>
              <a:t>B.H.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Baltagi.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Simultaneous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equations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error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components.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17:21–49, 1981.</a:t>
            </a:r>
            <a:endParaRPr sz="950">
              <a:latin typeface="Palatino Linotype"/>
              <a:cs typeface="Palatino Linotype"/>
            </a:endParaRPr>
          </a:p>
          <a:p>
            <a:pPr marL="422275" marR="7620" indent="-127000">
              <a:lnSpc>
                <a:spcPct val="104800"/>
              </a:lnSpc>
            </a:pPr>
            <a:r>
              <a:rPr dirty="0" sz="950" spc="-30">
                <a:latin typeface="Palatino Linotype"/>
                <a:cs typeface="Palatino Linotype"/>
              </a:rPr>
              <a:t>B.H.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Baltagi.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Estimating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an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economic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model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crime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using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panel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data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from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north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carolina.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Cambria"/>
                <a:cs typeface="Cambria"/>
              </a:rPr>
              <a:t>Journal</a:t>
            </a:r>
            <a:r>
              <a:rPr dirty="0" sz="950" i="1">
                <a:latin typeface="Cambria"/>
                <a:cs typeface="Cambria"/>
              </a:rPr>
              <a:t> of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Applied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21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(4),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70">
                <a:latin typeface="Palatino Linotype"/>
                <a:cs typeface="Palatino Linotype"/>
              </a:rPr>
              <a:t>May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-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June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2006.</a:t>
            </a:r>
            <a:endParaRPr sz="950">
              <a:latin typeface="Palatino Linotype"/>
              <a:cs typeface="Palatino Linotype"/>
            </a:endParaRPr>
          </a:p>
          <a:p>
            <a:pPr algn="just" marL="422275" marR="264160" indent="-127000">
              <a:lnSpc>
                <a:spcPct val="104900"/>
              </a:lnSpc>
            </a:pPr>
            <a:r>
              <a:rPr dirty="0" sz="950" spc="-30">
                <a:latin typeface="Palatino Linotype"/>
                <a:cs typeface="Palatino Linotype"/>
              </a:rPr>
              <a:t>B.H.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Baltagi.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Narrow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replication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Serlenga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Shin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(2007) </a:t>
            </a:r>
            <a:r>
              <a:rPr dirty="0" sz="950" spc="-55">
                <a:latin typeface="Palatino Linotype"/>
                <a:cs typeface="Palatino Linotype"/>
              </a:rPr>
              <a:t>Gravity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models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intra-</a:t>
            </a:r>
            <a:r>
              <a:rPr dirty="0" sz="950" spc="-45">
                <a:latin typeface="Palatino Linotype"/>
                <a:cs typeface="Palatino Linotype"/>
              </a:rPr>
              <a:t>eu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trade: </a:t>
            </a:r>
            <a:r>
              <a:rPr dirty="0" sz="950" spc="-40">
                <a:latin typeface="Palatino Linotype"/>
                <a:cs typeface="Palatino Linotype"/>
              </a:rPr>
              <a:t>Application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ccep-</a:t>
            </a:r>
            <a:r>
              <a:rPr dirty="0" sz="950">
                <a:latin typeface="Palatino Linotype"/>
                <a:cs typeface="Palatino Linotype"/>
              </a:rPr>
              <a:t>ht </a:t>
            </a:r>
            <a:r>
              <a:rPr dirty="0" sz="950" spc="-30">
                <a:latin typeface="Palatino Linotype"/>
                <a:cs typeface="Palatino Linotype"/>
              </a:rPr>
              <a:t>estimation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heterogeneous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panels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within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unobserved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common </a:t>
            </a:r>
            <a:r>
              <a:rPr dirty="0" sz="950" spc="-20">
                <a:latin typeface="Palatino Linotype"/>
                <a:cs typeface="Palatino Linotype"/>
              </a:rPr>
              <a:t>time-</a:t>
            </a:r>
            <a:r>
              <a:rPr dirty="0" sz="950" spc="-25">
                <a:latin typeface="Palatino Linotype"/>
                <a:cs typeface="Palatino Linotype"/>
              </a:rPr>
              <a:t>speciﬁc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factors.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Applied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25:505–506,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2012.</a:t>
            </a:r>
            <a:endParaRPr sz="950">
              <a:latin typeface="Palatino Linotype"/>
              <a:cs typeface="Palatino Linotype"/>
            </a:endParaRPr>
          </a:p>
          <a:p>
            <a:pPr algn="just" marL="295910">
              <a:lnSpc>
                <a:spcPct val="100000"/>
              </a:lnSpc>
              <a:spcBef>
                <a:spcPts val="55"/>
              </a:spcBef>
            </a:pPr>
            <a:r>
              <a:rPr dirty="0" sz="950" spc="-30">
                <a:latin typeface="Palatino Linotype"/>
                <a:cs typeface="Palatino Linotype"/>
              </a:rPr>
              <a:t>B.H.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Baltagi.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Analysis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Panel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Data</a:t>
            </a:r>
            <a:r>
              <a:rPr dirty="0" sz="950">
                <a:latin typeface="Palatino Linotype"/>
                <a:cs typeface="Palatino Linotype"/>
              </a:rPr>
              <a:t>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John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Wiley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Sons </a:t>
            </a:r>
            <a:r>
              <a:rPr dirty="0" sz="950" spc="-40">
                <a:latin typeface="Palatino Linotype"/>
                <a:cs typeface="Palatino Linotype"/>
              </a:rPr>
              <a:t>ltd,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5th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edition,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2013.</a:t>
            </a:r>
            <a:endParaRPr sz="950">
              <a:latin typeface="Palatino Linotype"/>
              <a:cs typeface="Palatino Linotype"/>
            </a:endParaRPr>
          </a:p>
          <a:p>
            <a:pPr marL="422275" marR="5080" indent="-127000">
              <a:lnSpc>
                <a:spcPct val="104800"/>
              </a:lnSpc>
            </a:pPr>
            <a:r>
              <a:rPr dirty="0" sz="950" spc="-35">
                <a:latin typeface="Palatino Linotype"/>
                <a:cs typeface="Palatino Linotype"/>
              </a:rPr>
              <a:t>B.H.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Baltagi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J.M.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Griﬃn.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Pooled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estimators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vs.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their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heterogeneous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counterparts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context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dynamic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demand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for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gasoline.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77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(2):303–327,</a:t>
            </a:r>
            <a:r>
              <a:rPr dirty="0" sz="950" spc="-10">
                <a:latin typeface="Palatino Linotype"/>
                <a:cs typeface="Palatino Linotype"/>
              </a:rPr>
              <a:t> 1997.</a:t>
            </a:r>
            <a:endParaRPr sz="950">
              <a:latin typeface="Palatino Linotype"/>
              <a:cs typeface="Palatino Linotype"/>
            </a:endParaRPr>
          </a:p>
          <a:p>
            <a:pPr marL="422275" marR="5080" indent="-127000">
              <a:lnSpc>
                <a:spcPct val="104900"/>
              </a:lnSpc>
            </a:pPr>
            <a:r>
              <a:rPr dirty="0" sz="950" spc="-35">
                <a:latin typeface="Palatino Linotype"/>
                <a:cs typeface="Palatino Linotype"/>
              </a:rPr>
              <a:t>B.H.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Baltagi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J.M.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Griﬃn.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235">
                <a:latin typeface="Palatino Linotype"/>
                <a:cs typeface="Palatino Linotype"/>
              </a:rPr>
              <a:t>he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econometrics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rational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addiction: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480">
                <a:latin typeface="Palatino Linotype"/>
                <a:cs typeface="Palatino Linotype"/>
              </a:rPr>
              <a:t>h</a:t>
            </a:r>
            <a:r>
              <a:rPr dirty="0" sz="950" spc="-10">
                <a:latin typeface="Palatino Linotype"/>
                <a:cs typeface="Palatino Linotype"/>
              </a:rPr>
              <a:t>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case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of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cigarettes.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Cambria"/>
                <a:cs typeface="Cambria"/>
              </a:rPr>
              <a:t>Journal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of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Business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114" i="1">
                <a:latin typeface="Cambria"/>
                <a:cs typeface="Cambria"/>
              </a:rPr>
              <a:t>G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Statistics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19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(4):449–454,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2001.</a:t>
            </a:r>
            <a:endParaRPr sz="950">
              <a:latin typeface="Palatino Linotype"/>
              <a:cs typeface="Palatino Linotype"/>
            </a:endParaRPr>
          </a:p>
          <a:p>
            <a:pPr marL="422275" marR="430530" indent="-127000">
              <a:lnSpc>
                <a:spcPct val="104900"/>
              </a:lnSpc>
            </a:pPr>
            <a:r>
              <a:rPr dirty="0" sz="950" spc="-30">
                <a:latin typeface="Palatino Linotype"/>
                <a:cs typeface="Palatino Linotype"/>
              </a:rPr>
              <a:t>B.H.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Baltagi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S.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Khanti-</a:t>
            </a:r>
            <a:r>
              <a:rPr dirty="0" sz="950" spc="-35">
                <a:latin typeface="Palatino Linotype"/>
                <a:cs typeface="Palatino Linotype"/>
              </a:rPr>
              <a:t>Akom.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On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eﬃcient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estimation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panel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data: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</a:t>
            </a:r>
            <a:r>
              <a:rPr dirty="0" sz="950" spc="-10">
                <a:latin typeface="Palatino Linotype"/>
                <a:cs typeface="Palatino Linotype"/>
              </a:rPr>
              <a:t> empirical </a:t>
            </a:r>
            <a:r>
              <a:rPr dirty="0" sz="950" spc="-35">
                <a:latin typeface="Palatino Linotype"/>
                <a:cs typeface="Palatino Linotype"/>
              </a:rPr>
              <a:t>comparison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instrumental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variables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estimators.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Applied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 </a:t>
            </a:r>
            <a:r>
              <a:rPr dirty="0" sz="950" spc="-20">
                <a:latin typeface="Palatino Linotype"/>
                <a:cs typeface="Palatino Linotype"/>
              </a:rPr>
              <a:t>(4), </a:t>
            </a:r>
            <a:r>
              <a:rPr dirty="0" sz="950">
                <a:latin typeface="Palatino Linotype"/>
                <a:cs typeface="Palatino Linotype"/>
              </a:rPr>
              <a:t>Oct.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-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Dec. 1990.</a:t>
            </a:r>
            <a:endParaRPr sz="950">
              <a:latin typeface="Palatino Linotype"/>
              <a:cs typeface="Palatino Linotype"/>
            </a:endParaRPr>
          </a:p>
          <a:p>
            <a:pPr marL="422275" marR="45085" indent="-127000">
              <a:lnSpc>
                <a:spcPct val="104900"/>
              </a:lnSpc>
            </a:pPr>
            <a:r>
              <a:rPr dirty="0" sz="950" spc="-30">
                <a:latin typeface="Palatino Linotype"/>
                <a:cs typeface="Palatino Linotype"/>
              </a:rPr>
              <a:t>B.H.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Baltagi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Q.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Li.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lagrange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multiplier</a:t>
            </a:r>
            <a:r>
              <a:rPr dirty="0" sz="950" spc="-10">
                <a:latin typeface="Palatino Linotype"/>
                <a:cs typeface="Palatino Linotype"/>
              </a:rPr>
              <a:t> test </a:t>
            </a:r>
            <a:r>
              <a:rPr dirty="0" sz="950" spc="-20">
                <a:latin typeface="Palatino Linotype"/>
                <a:cs typeface="Palatino Linotype"/>
              </a:rPr>
              <a:t>for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error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components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model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10">
                <a:latin typeface="Palatino Linotype"/>
                <a:cs typeface="Palatino Linotype"/>
              </a:rPr>
              <a:t> incomplete </a:t>
            </a:r>
            <a:r>
              <a:rPr dirty="0" sz="950" spc="-40">
                <a:latin typeface="Palatino Linotype"/>
                <a:cs typeface="Palatino Linotype"/>
              </a:rPr>
              <a:t>panels.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</a:t>
            </a:r>
            <a:r>
              <a:rPr dirty="0" sz="950" spc="40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Reviews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9:103–107,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1990.</a:t>
            </a:r>
            <a:endParaRPr sz="950">
              <a:latin typeface="Palatino Linotype"/>
              <a:cs typeface="Palatino Linotype"/>
            </a:endParaRPr>
          </a:p>
          <a:p>
            <a:pPr marL="422275" marR="168275" indent="-127000">
              <a:lnSpc>
                <a:spcPct val="104800"/>
              </a:lnSpc>
            </a:pPr>
            <a:r>
              <a:rPr dirty="0" sz="950" spc="-30">
                <a:latin typeface="Palatino Linotype"/>
                <a:cs typeface="Palatino Linotype"/>
              </a:rPr>
              <a:t>B.H.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Baltagi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Q.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Li.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joint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test </a:t>
            </a:r>
            <a:r>
              <a:rPr dirty="0" sz="950" spc="-20">
                <a:latin typeface="Palatino Linotype"/>
                <a:cs typeface="Palatino Linotype"/>
              </a:rPr>
              <a:t>for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serial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correlation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random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individual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effects.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Statistics</a:t>
            </a:r>
            <a:r>
              <a:rPr dirty="0" sz="950" i="1">
                <a:latin typeface="Cambria"/>
                <a:cs typeface="Cambria"/>
              </a:rPr>
              <a:t> and</a:t>
            </a:r>
            <a:r>
              <a:rPr dirty="0" sz="950" spc="3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Probability</a:t>
            </a:r>
            <a:r>
              <a:rPr dirty="0" sz="950" spc="35" i="1">
                <a:latin typeface="Cambria"/>
                <a:cs typeface="Cambria"/>
              </a:rPr>
              <a:t> </a:t>
            </a:r>
            <a:r>
              <a:rPr dirty="0" sz="950" spc="-25" i="1">
                <a:latin typeface="Cambria"/>
                <a:cs typeface="Cambria"/>
              </a:rPr>
              <a:t>Letters</a:t>
            </a:r>
            <a:r>
              <a:rPr dirty="0" sz="950" spc="-25">
                <a:latin typeface="Palatino Linotype"/>
                <a:cs typeface="Palatino Linotype"/>
              </a:rPr>
              <a:t>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11:277–280,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1991.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55"/>
              </a:spcBef>
            </a:pPr>
            <a:r>
              <a:rPr dirty="0" sz="950" spc="-30">
                <a:latin typeface="Palatino Linotype"/>
                <a:cs typeface="Palatino Linotype"/>
              </a:rPr>
              <a:t>B.H.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Baltagi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Q.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Li.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note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on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estimation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simultaneous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equations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error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components.</a:t>
            </a:r>
            <a:endParaRPr sz="950">
              <a:latin typeface="Palatino Linotype"/>
              <a:cs typeface="Palatino Linotype"/>
            </a:endParaRPr>
          </a:p>
          <a:p>
            <a:pPr marL="422275">
              <a:lnSpc>
                <a:spcPct val="100000"/>
              </a:lnSpc>
              <a:spcBef>
                <a:spcPts val="55"/>
              </a:spcBef>
            </a:pPr>
            <a:r>
              <a:rPr dirty="0" sz="950" spc="-20" i="1">
                <a:latin typeface="Cambria"/>
                <a:cs typeface="Cambria"/>
              </a:rPr>
              <a:t>Econometric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490" i="1">
                <a:latin typeface="Cambria"/>
                <a:cs typeface="Cambria"/>
              </a:rPr>
              <a:t>h</a:t>
            </a:r>
            <a:r>
              <a:rPr dirty="0" sz="950" spc="-40" i="1">
                <a:latin typeface="Cambria"/>
                <a:cs typeface="Cambria"/>
              </a:rPr>
              <a:t>e</a:t>
            </a:r>
            <a:r>
              <a:rPr dirty="0" sz="950" spc="-45" i="1">
                <a:latin typeface="Cambria"/>
                <a:cs typeface="Cambria"/>
              </a:rPr>
              <a:t>o</a:t>
            </a:r>
            <a:r>
              <a:rPr dirty="0" sz="950" spc="5" i="1">
                <a:latin typeface="Cambria"/>
                <a:cs typeface="Cambria"/>
              </a:rPr>
              <a:t>r</a:t>
            </a:r>
            <a:r>
              <a:rPr dirty="0" sz="950" spc="-25" i="1">
                <a:latin typeface="Cambria"/>
                <a:cs typeface="Cambria"/>
              </a:rPr>
              <a:t>y</a:t>
            </a:r>
            <a:r>
              <a:rPr dirty="0" sz="950" spc="-5">
                <a:latin typeface="Palatino Linotype"/>
                <a:cs typeface="Palatino Linotype"/>
              </a:rPr>
              <a:t>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8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(01):113–119,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March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1992.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55"/>
              </a:spcBef>
            </a:pPr>
            <a:r>
              <a:rPr dirty="0" sz="950" spc="-30">
                <a:latin typeface="Palatino Linotype"/>
                <a:cs typeface="Palatino Linotype"/>
              </a:rPr>
              <a:t>B.H.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Baltagi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Q.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Li.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Testing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AR(1)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against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MA(1)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disturbances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in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an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error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component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model.</a:t>
            </a:r>
            <a:endParaRPr sz="950">
              <a:latin typeface="Palatino Linotype"/>
              <a:cs typeface="Palatino Linotype"/>
            </a:endParaRPr>
          </a:p>
          <a:p>
            <a:pPr marL="422275">
              <a:lnSpc>
                <a:spcPct val="100000"/>
              </a:lnSpc>
              <a:spcBef>
                <a:spcPts val="55"/>
              </a:spcBef>
            </a:pP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68:133–151,</a:t>
            </a:r>
            <a:r>
              <a:rPr dirty="0" sz="950" spc="-10">
                <a:latin typeface="Palatino Linotype"/>
                <a:cs typeface="Palatino Linotype"/>
              </a:rPr>
              <a:t> 1995.</a:t>
            </a:r>
            <a:endParaRPr sz="950">
              <a:latin typeface="Palatino Linotype"/>
              <a:cs typeface="Palatino Linotype"/>
            </a:endParaRPr>
          </a:p>
          <a:p>
            <a:pPr marL="422275" marR="210185" indent="-127000">
              <a:lnSpc>
                <a:spcPct val="104800"/>
              </a:lnSpc>
            </a:pPr>
            <a:r>
              <a:rPr dirty="0" sz="950" spc="-30">
                <a:latin typeface="Palatino Linotype"/>
                <a:cs typeface="Palatino Linotype"/>
              </a:rPr>
              <a:t>B.H.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Baltagi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N.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Pinnoi.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Public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capital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stock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state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productivity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growth: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further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evidence </a:t>
            </a:r>
            <a:r>
              <a:rPr dirty="0" sz="950" spc="-30">
                <a:latin typeface="Palatino Linotype"/>
                <a:cs typeface="Palatino Linotype"/>
              </a:rPr>
              <a:t>from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an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error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components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model.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Empirical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20: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351–359,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1995.</a:t>
            </a:r>
            <a:endParaRPr sz="950">
              <a:latin typeface="Palatino Linotype"/>
              <a:cs typeface="Palatino Linotype"/>
            </a:endParaRPr>
          </a:p>
          <a:p>
            <a:pPr marL="422275" marR="179705" indent="-127000">
              <a:lnSpc>
                <a:spcPct val="104800"/>
              </a:lnSpc>
              <a:spcBef>
                <a:spcPts val="5"/>
              </a:spcBef>
            </a:pPr>
            <a:r>
              <a:rPr dirty="0" sz="950" spc="-35">
                <a:latin typeface="Palatino Linotype"/>
                <a:cs typeface="Palatino Linotype"/>
              </a:rPr>
              <a:t>B.H.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Baltagi,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Y.J.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Chang,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Q.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Li.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Monte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Carlo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results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on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several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new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existing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tests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for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the </a:t>
            </a:r>
            <a:r>
              <a:rPr dirty="0" sz="950" spc="-20">
                <a:latin typeface="Palatino Linotype"/>
                <a:cs typeface="Palatino Linotype"/>
              </a:rPr>
              <a:t>error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components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model.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54: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95–120,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1992.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55"/>
              </a:spcBef>
            </a:pPr>
            <a:r>
              <a:rPr dirty="0" sz="950" spc="-30">
                <a:latin typeface="Palatino Linotype"/>
                <a:cs typeface="Palatino Linotype"/>
              </a:rPr>
              <a:t>B.H. Baltagi,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J.M.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Griﬃn,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Xiong.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To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pool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or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not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to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pool: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Homogeneous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versus</a:t>
            </a:r>
            <a:endParaRPr sz="950">
              <a:latin typeface="Palatino Linotype"/>
              <a:cs typeface="Palatino Linotype"/>
            </a:endParaRPr>
          </a:p>
          <a:p>
            <a:pPr marL="422275" marR="92075" indent="-635">
              <a:lnSpc>
                <a:spcPct val="104800"/>
              </a:lnSpc>
            </a:pPr>
            <a:r>
              <a:rPr dirty="0" sz="950" spc="-35">
                <a:latin typeface="Palatino Linotype"/>
                <a:cs typeface="Palatino Linotype"/>
              </a:rPr>
              <a:t>heterogeneous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estimators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applied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to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cigarette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demand.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229" i="1">
                <a:latin typeface="Cambria"/>
                <a:cs typeface="Cambria"/>
              </a:rPr>
              <a:t>he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Review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Economics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and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Statistics</a:t>
            </a:r>
            <a:r>
              <a:rPr dirty="0" sz="950" spc="-10">
                <a:latin typeface="Palatino Linotype"/>
                <a:cs typeface="Palatino Linotype"/>
              </a:rPr>
              <a:t>, </a:t>
            </a:r>
            <a:r>
              <a:rPr dirty="0" sz="950">
                <a:latin typeface="Palatino Linotype"/>
                <a:cs typeface="Palatino Linotype"/>
              </a:rPr>
              <a:t>82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(1):117–126,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2000.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55"/>
              </a:spcBef>
            </a:pPr>
            <a:r>
              <a:rPr dirty="0" sz="950" spc="-30">
                <a:latin typeface="Palatino Linotype"/>
                <a:cs typeface="Palatino Linotype"/>
              </a:rPr>
              <a:t>B.H.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Baltagi,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S.H.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Song,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B.C.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Jung.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480">
                <a:latin typeface="Palatino Linotype"/>
                <a:cs typeface="Palatino Linotype"/>
              </a:rPr>
              <a:t>h</a:t>
            </a:r>
            <a:r>
              <a:rPr dirty="0" sz="950" spc="-10">
                <a:latin typeface="Palatino Linotype"/>
                <a:cs typeface="Palatino Linotype"/>
              </a:rPr>
              <a:t>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unbalanced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nested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error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component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regression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model.</a:t>
            </a:r>
            <a:endParaRPr sz="950">
              <a:latin typeface="Palatino Linotype"/>
              <a:cs typeface="Palatino Linotype"/>
            </a:endParaRPr>
          </a:p>
          <a:p>
            <a:pPr marL="422275">
              <a:lnSpc>
                <a:spcPct val="100000"/>
              </a:lnSpc>
              <a:spcBef>
                <a:spcPts val="55"/>
              </a:spcBef>
            </a:pP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101:357–381,</a:t>
            </a:r>
            <a:r>
              <a:rPr dirty="0" sz="950" spc="-10">
                <a:latin typeface="Palatino Linotype"/>
                <a:cs typeface="Palatino Linotype"/>
              </a:rPr>
              <a:t> 2001.</a:t>
            </a:r>
            <a:endParaRPr sz="950">
              <a:latin typeface="Palatino Linotype"/>
              <a:cs typeface="Palatino Linotype"/>
            </a:endParaRPr>
          </a:p>
          <a:p>
            <a:pPr marL="422275" marR="131445" indent="-127000">
              <a:lnSpc>
                <a:spcPct val="104900"/>
              </a:lnSpc>
            </a:pPr>
            <a:r>
              <a:rPr dirty="0" sz="950" spc="-35">
                <a:latin typeface="Palatino Linotype"/>
                <a:cs typeface="Palatino Linotype"/>
              </a:rPr>
              <a:t>B.H.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Baltagi,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G.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Bresson,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J.M.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Griﬃn,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A.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Pirotte.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Homogeneous,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heterogeneous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or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shrinkage </a:t>
            </a:r>
            <a:r>
              <a:rPr dirty="0" sz="950" spc="-35">
                <a:latin typeface="Palatino Linotype"/>
                <a:cs typeface="Palatino Linotype"/>
              </a:rPr>
              <a:t>estimators?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Some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empirical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evidence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from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French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regional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gasoline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consumption.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Empirical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Economics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28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(4):795–811,</a:t>
            </a:r>
            <a:r>
              <a:rPr dirty="0" sz="950" spc="-10">
                <a:latin typeface="Palatino Linotype"/>
                <a:cs typeface="Palatino Linotype"/>
              </a:rPr>
              <a:t> 2003a.</a:t>
            </a:r>
            <a:endParaRPr sz="950">
              <a:latin typeface="Palatino Linotype"/>
              <a:cs typeface="Palatino Linotype"/>
            </a:endParaRPr>
          </a:p>
          <a:p>
            <a:pPr marL="422275" marR="175260" indent="-127000">
              <a:lnSpc>
                <a:spcPct val="104900"/>
              </a:lnSpc>
            </a:pPr>
            <a:r>
              <a:rPr dirty="0" sz="950" spc="-30">
                <a:latin typeface="Palatino Linotype"/>
                <a:cs typeface="Palatino Linotype"/>
              </a:rPr>
              <a:t>B.H.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Baltagi,</a:t>
            </a:r>
            <a:r>
              <a:rPr dirty="0" sz="950">
                <a:latin typeface="Palatino Linotype"/>
                <a:cs typeface="Palatino Linotype"/>
              </a:rPr>
              <a:t> S. </a:t>
            </a:r>
            <a:r>
              <a:rPr dirty="0" sz="950" spc="-55">
                <a:latin typeface="Palatino Linotype"/>
                <a:cs typeface="Palatino Linotype"/>
              </a:rPr>
              <a:t>Heun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Song,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Koh.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Testing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panel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data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regression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models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spatial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error </a:t>
            </a:r>
            <a:r>
              <a:rPr dirty="0" sz="950" spc="-30">
                <a:latin typeface="Palatino Linotype"/>
                <a:cs typeface="Palatino Linotype"/>
              </a:rPr>
              <a:t>correlation.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 </a:t>
            </a:r>
            <a:r>
              <a:rPr dirty="0" sz="950">
                <a:latin typeface="Palatino Linotype"/>
                <a:cs typeface="Palatino Linotype"/>
              </a:rPr>
              <a:t>117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(1):123–150,</a:t>
            </a:r>
            <a:r>
              <a:rPr dirty="0" sz="950" spc="-10">
                <a:latin typeface="Palatino Linotype"/>
                <a:cs typeface="Palatino Linotype"/>
              </a:rPr>
              <a:t> 2003b.</a:t>
            </a:r>
            <a:endParaRPr sz="950">
              <a:latin typeface="Palatino Linotype"/>
              <a:cs typeface="Palatino Linotype"/>
            </a:endParaRPr>
          </a:p>
          <a:p>
            <a:pPr marL="422275" marR="5080" indent="-127000">
              <a:lnSpc>
                <a:spcPct val="104800"/>
              </a:lnSpc>
            </a:pPr>
            <a:r>
              <a:rPr dirty="0" sz="950" spc="-35">
                <a:latin typeface="Palatino Linotype"/>
                <a:cs typeface="Palatino Linotype"/>
              </a:rPr>
              <a:t>B.H.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Baltagi,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S.H.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Song,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B.C.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Jung,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W.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Koh.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Testing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for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serial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correlation,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spatial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autocorrelation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random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effects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using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panel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data.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140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(1):5–51,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2007.</a:t>
            </a:r>
            <a:endParaRPr sz="950">
              <a:latin typeface="Palatino Linotype"/>
              <a:cs typeface="Palatino Linotype"/>
            </a:endParaRPr>
          </a:p>
          <a:p>
            <a:pPr marL="422275" marR="8890" indent="-127000">
              <a:lnSpc>
                <a:spcPct val="104800"/>
              </a:lnSpc>
            </a:pPr>
            <a:r>
              <a:rPr dirty="0" sz="950" spc="-30">
                <a:latin typeface="Palatino Linotype"/>
                <a:cs typeface="Palatino Linotype"/>
              </a:rPr>
              <a:t>B.H. Baltagi, </a:t>
            </a:r>
            <a:r>
              <a:rPr dirty="0" sz="950" spc="-10">
                <a:latin typeface="Palatino Linotype"/>
                <a:cs typeface="Palatino Linotype"/>
              </a:rPr>
              <a:t>G.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Bresson,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A.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Pirotte. </a:t>
            </a:r>
            <a:r>
              <a:rPr dirty="0" sz="950" spc="-40">
                <a:latin typeface="Palatino Linotype"/>
                <a:cs typeface="Palatino Linotype"/>
              </a:rPr>
              <a:t>To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pool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or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not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to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pool?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In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 spc="229" i="1">
                <a:latin typeface="Cambria"/>
                <a:cs typeface="Cambria"/>
              </a:rPr>
              <a:t>he</a:t>
            </a:r>
            <a:r>
              <a:rPr dirty="0" sz="950" spc="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i="1">
                <a:latin typeface="Cambria"/>
                <a:cs typeface="Cambria"/>
              </a:rPr>
              <a:t> of</a:t>
            </a:r>
            <a:r>
              <a:rPr dirty="0" sz="950" spc="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Panel </a:t>
            </a:r>
            <a:r>
              <a:rPr dirty="0" sz="950" spc="-10" i="1">
                <a:latin typeface="Cambria"/>
                <a:cs typeface="Cambria"/>
              </a:rPr>
              <a:t>Data</a:t>
            </a:r>
            <a:r>
              <a:rPr dirty="0" sz="950" spc="-10">
                <a:latin typeface="Palatino Linotype"/>
                <a:cs typeface="Palatino Linotype"/>
              </a:rPr>
              <a:t>, </a:t>
            </a:r>
            <a:r>
              <a:rPr dirty="0" sz="950" spc="-50">
                <a:latin typeface="Palatino Linotype"/>
                <a:cs typeface="Palatino Linotype"/>
              </a:rPr>
              <a:t>pages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517–546.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Springer,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2008.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79" y="607782"/>
            <a:ext cx="5243830" cy="74180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Bibliography</a:t>
            </a:r>
            <a:r>
              <a:rPr dirty="0" sz="800" spc="26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287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Calibri"/>
              <a:cs typeface="Calibri"/>
            </a:endParaRPr>
          </a:p>
          <a:p>
            <a:pPr marL="139065" marR="494030" indent="-127000">
              <a:lnSpc>
                <a:spcPct val="104800"/>
              </a:lnSpc>
            </a:pPr>
            <a:r>
              <a:rPr dirty="0" sz="950" spc="-30">
                <a:latin typeface="Palatino Linotype"/>
                <a:cs typeface="Palatino Linotype"/>
              </a:rPr>
              <a:t>B.H.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Baltagi,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0">
                <a:latin typeface="Palatino Linotype"/>
                <a:cs typeface="Palatino Linotype"/>
              </a:rPr>
              <a:t>P.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Egger,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M.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Pfaffermayr.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generalized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spatial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panel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data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model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random </a:t>
            </a:r>
            <a:r>
              <a:rPr dirty="0" sz="950" spc="-25">
                <a:latin typeface="Palatino Linotype"/>
                <a:cs typeface="Palatino Linotype"/>
              </a:rPr>
              <a:t>effects.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Econometric</a:t>
            </a:r>
            <a:r>
              <a:rPr dirty="0" sz="950" spc="15" i="1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Palatino Linotype"/>
                <a:cs typeface="Palatino Linotype"/>
              </a:rPr>
              <a:t>Reviews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32:650–685,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2013.</a:t>
            </a:r>
            <a:endParaRPr sz="950">
              <a:latin typeface="Palatino Linotype"/>
              <a:cs typeface="Palatino Linotype"/>
            </a:endParaRPr>
          </a:p>
          <a:p>
            <a:pPr marL="139065" marR="460375" indent="-127000">
              <a:lnSpc>
                <a:spcPct val="104800"/>
              </a:lnSpc>
              <a:spcBef>
                <a:spcPts val="5"/>
              </a:spcBef>
            </a:pPr>
            <a:r>
              <a:rPr dirty="0" sz="950" spc="-100">
                <a:latin typeface="Palatino Linotype"/>
                <a:cs typeface="Palatino Linotype"/>
              </a:rPr>
              <a:t>P.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Bardhan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Mookherjee.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Determinants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redistributive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politics: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empirical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analysis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of </a:t>
            </a:r>
            <a:r>
              <a:rPr dirty="0" sz="950" spc="-55">
                <a:latin typeface="Palatino Linotype"/>
                <a:cs typeface="Palatino Linotype"/>
              </a:rPr>
              <a:t>land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reform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in </a:t>
            </a:r>
            <a:r>
              <a:rPr dirty="0" sz="950" spc="-25">
                <a:latin typeface="Palatino Linotype"/>
                <a:cs typeface="Palatino Linotype"/>
              </a:rPr>
              <a:t>West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Bengal,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India.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American</a:t>
            </a:r>
            <a:r>
              <a:rPr dirty="0" sz="950" spc="-1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Economic</a:t>
            </a:r>
            <a:r>
              <a:rPr dirty="0" sz="950" spc="-10" i="1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Palatino Linotype"/>
                <a:cs typeface="Palatino Linotype"/>
              </a:rPr>
              <a:t>Review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100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(4):1572–1600,</a:t>
            </a:r>
            <a:r>
              <a:rPr dirty="0" sz="950" spc="-10">
                <a:latin typeface="Palatino Linotype"/>
                <a:cs typeface="Palatino Linotype"/>
              </a:rPr>
              <a:t> 2010.</a:t>
            </a:r>
            <a:endParaRPr sz="950">
              <a:latin typeface="Palatino Linotype"/>
              <a:cs typeface="Palatino Linotype"/>
            </a:endParaRPr>
          </a:p>
          <a:p>
            <a:pPr marL="139065" marR="538480" indent="-127000">
              <a:lnSpc>
                <a:spcPct val="104900"/>
              </a:lnSpc>
            </a:pPr>
            <a:r>
              <a:rPr dirty="0" sz="950" spc="-50">
                <a:latin typeface="Palatino Linotype"/>
                <a:cs typeface="Palatino Linotype"/>
              </a:rPr>
              <a:t>D.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Bates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M.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Maechler.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Matrix: Sparse and </a:t>
            </a:r>
            <a:r>
              <a:rPr dirty="0" sz="950" spc="-10" i="1">
                <a:latin typeface="Palatino Linotype"/>
                <a:cs typeface="Palatino Linotype"/>
              </a:rPr>
              <a:t>Dense</a:t>
            </a:r>
            <a:r>
              <a:rPr dirty="0" sz="950" i="1">
                <a:latin typeface="Palatino Linotype"/>
                <a:cs typeface="Palatino Linotype"/>
              </a:rPr>
              <a:t> Matrix Classes and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Methods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2016.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URL https://CRAN.R-</a:t>
            </a:r>
            <a:r>
              <a:rPr dirty="0" sz="950" spc="-30">
                <a:latin typeface="Palatino Linotype"/>
                <a:cs typeface="Palatino Linotype"/>
              </a:rPr>
              <a:t>project.org/package=Matrix.</a:t>
            </a:r>
            <a:r>
              <a:rPr dirty="0" sz="950" spc="8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R</a:t>
            </a:r>
            <a:r>
              <a:rPr dirty="0" sz="950" spc="8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package</a:t>
            </a:r>
            <a:r>
              <a:rPr dirty="0" sz="950" spc="8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version</a:t>
            </a:r>
            <a:r>
              <a:rPr dirty="0" sz="950" spc="8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1.2-</a:t>
            </a:r>
            <a:r>
              <a:rPr dirty="0" sz="950" spc="-25">
                <a:latin typeface="Palatino Linotype"/>
                <a:cs typeface="Palatino Linotype"/>
              </a:rPr>
              <a:t>4.</a:t>
            </a:r>
            <a:endParaRPr sz="950">
              <a:latin typeface="Palatino Linotype"/>
              <a:cs typeface="Palatino Linotype"/>
            </a:endParaRPr>
          </a:p>
          <a:p>
            <a:pPr marL="139065" marR="297180" indent="-127000">
              <a:lnSpc>
                <a:spcPct val="104800"/>
              </a:lnSpc>
            </a:pPr>
            <a:r>
              <a:rPr dirty="0" sz="950">
                <a:latin typeface="Palatino Linotype"/>
                <a:cs typeface="Palatino Linotype"/>
              </a:rPr>
              <a:t>S.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Bazzi.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Wealth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heterogeneity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income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elasticity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migration.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American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Economic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Journal,</a:t>
            </a:r>
            <a:r>
              <a:rPr dirty="0" sz="950" spc="-1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Applied</a:t>
            </a:r>
            <a:r>
              <a:rPr dirty="0" sz="950" spc="-2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Economics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9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(2):219–255,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2017.</a:t>
            </a:r>
            <a:endParaRPr sz="950">
              <a:latin typeface="Palatino Linotype"/>
              <a:cs typeface="Palatino Linotype"/>
            </a:endParaRPr>
          </a:p>
          <a:p>
            <a:pPr marL="139065" marR="427355" indent="-127000">
              <a:lnSpc>
                <a:spcPct val="104800"/>
              </a:lnSpc>
            </a:pPr>
            <a:r>
              <a:rPr dirty="0" sz="950" spc="-55">
                <a:latin typeface="Palatino Linotype"/>
                <a:cs typeface="Palatino Linotype"/>
              </a:rPr>
              <a:t>N.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Beck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J.N.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Katz.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What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to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do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(and</a:t>
            </a:r>
            <a:r>
              <a:rPr dirty="0" sz="950" spc="-10">
                <a:latin typeface="Palatino Linotype"/>
                <a:cs typeface="Palatino Linotype"/>
              </a:rPr>
              <a:t> not </a:t>
            </a:r>
            <a:r>
              <a:rPr dirty="0" sz="950">
                <a:latin typeface="Palatino Linotype"/>
                <a:cs typeface="Palatino Linotype"/>
              </a:rPr>
              <a:t>to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do)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time-</a:t>
            </a:r>
            <a:r>
              <a:rPr dirty="0" sz="950" spc="-25">
                <a:latin typeface="Palatino Linotype"/>
                <a:cs typeface="Palatino Linotype"/>
              </a:rPr>
              <a:t>series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cross-section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data.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American</a:t>
            </a:r>
            <a:r>
              <a:rPr dirty="0" sz="950" spc="-1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Political</a:t>
            </a:r>
            <a:r>
              <a:rPr dirty="0" sz="950" spc="-1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Science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Palatino Linotype"/>
                <a:cs typeface="Palatino Linotype"/>
              </a:rPr>
              <a:t>Review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89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(03):634–647, </a:t>
            </a:r>
            <a:r>
              <a:rPr dirty="0" sz="950" spc="-10">
                <a:latin typeface="Palatino Linotype"/>
                <a:cs typeface="Palatino Linotype"/>
              </a:rPr>
              <a:t>1995.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55">
                <a:latin typeface="Palatino Linotype"/>
                <a:cs typeface="Palatino Linotype"/>
              </a:rPr>
              <a:t>N.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Beck,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J.N.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Katz,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R.M.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Alvarez,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G.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Garrett,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0">
                <a:latin typeface="Palatino Linotype"/>
                <a:cs typeface="Palatino Linotype"/>
              </a:rPr>
              <a:t>P.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Lange.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Government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partisanship,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labor</a:t>
            </a:r>
            <a:endParaRPr sz="950">
              <a:latin typeface="Palatino Linotype"/>
              <a:cs typeface="Palatino Linotype"/>
            </a:endParaRPr>
          </a:p>
          <a:p>
            <a:pPr marL="139065" marR="511175">
              <a:lnSpc>
                <a:spcPct val="104800"/>
              </a:lnSpc>
            </a:pPr>
            <a:r>
              <a:rPr dirty="0" sz="950" spc="-35">
                <a:latin typeface="Palatino Linotype"/>
                <a:cs typeface="Palatino Linotype"/>
              </a:rPr>
              <a:t>organization,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macroeconomic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performance:</a:t>
            </a:r>
            <a:r>
              <a:rPr dirty="0" sz="950" spc="35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corrigendum.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American</a:t>
            </a:r>
            <a:r>
              <a:rPr dirty="0" sz="950" spc="2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Political</a:t>
            </a:r>
            <a:r>
              <a:rPr dirty="0" sz="950" spc="25" i="1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Science</a:t>
            </a:r>
            <a:r>
              <a:rPr dirty="0" sz="950" spc="-10" i="1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Palatino Linotype"/>
                <a:cs typeface="Palatino Linotype"/>
              </a:rPr>
              <a:t>Review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87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(04):945–948,</a:t>
            </a:r>
            <a:r>
              <a:rPr dirty="0" sz="950" spc="-10">
                <a:latin typeface="Palatino Linotype"/>
                <a:cs typeface="Palatino Linotype"/>
              </a:rPr>
              <a:t> 1993.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70">
                <a:latin typeface="Palatino Linotype"/>
                <a:cs typeface="Palatino Linotype"/>
              </a:rPr>
              <a:t>K.P.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Bell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N.E.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Bockstael.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Applying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generalized-</a:t>
            </a:r>
            <a:r>
              <a:rPr dirty="0" sz="950" spc="-30">
                <a:latin typeface="Palatino Linotype"/>
                <a:cs typeface="Palatino Linotype"/>
              </a:rPr>
              <a:t>moments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estimation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approach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to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spatial</a:t>
            </a:r>
            <a:endParaRPr sz="950">
              <a:latin typeface="Palatino Linotype"/>
              <a:cs typeface="Palatino Linotype"/>
            </a:endParaRPr>
          </a:p>
          <a:p>
            <a:pPr marL="139065">
              <a:lnSpc>
                <a:spcPct val="100000"/>
              </a:lnSpc>
              <a:spcBef>
                <a:spcPts val="60"/>
              </a:spcBef>
            </a:pPr>
            <a:r>
              <a:rPr dirty="0" sz="950" spc="-40">
                <a:latin typeface="Palatino Linotype"/>
                <a:cs typeface="Palatino Linotype"/>
              </a:rPr>
              <a:t>problems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involving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micro-</a:t>
            </a:r>
            <a:r>
              <a:rPr dirty="0" sz="950" spc="-35">
                <a:latin typeface="Palatino Linotype"/>
                <a:cs typeface="Palatino Linotype"/>
              </a:rPr>
              <a:t>level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data.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229" i="1">
                <a:latin typeface="Cambria"/>
                <a:cs typeface="Cambria"/>
              </a:rPr>
              <a:t>he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Review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Economics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and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Statistics</a:t>
            </a:r>
            <a:r>
              <a:rPr dirty="0" sz="950" spc="-10">
                <a:latin typeface="Palatino Linotype"/>
                <a:cs typeface="Palatino Linotype"/>
              </a:rPr>
              <a:t>, </a:t>
            </a:r>
            <a:r>
              <a:rPr dirty="0" sz="950">
                <a:latin typeface="Palatino Linotype"/>
                <a:cs typeface="Palatino Linotype"/>
              </a:rPr>
              <a:t>82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(1):72–82,</a:t>
            </a:r>
            <a:r>
              <a:rPr dirty="0" sz="950" spc="-10">
                <a:latin typeface="Palatino Linotype"/>
                <a:cs typeface="Palatino Linotype"/>
              </a:rPr>
              <a:t> 2000.</a:t>
            </a:r>
            <a:endParaRPr sz="950">
              <a:latin typeface="Palatino Linotype"/>
              <a:cs typeface="Palatino Linotype"/>
            </a:endParaRPr>
          </a:p>
          <a:p>
            <a:pPr marL="139065" marR="393700" indent="-127000">
              <a:lnSpc>
                <a:spcPct val="104800"/>
              </a:lnSpc>
            </a:pPr>
            <a:r>
              <a:rPr dirty="0" sz="950" spc="-35">
                <a:latin typeface="Palatino Linotype"/>
                <a:cs typeface="Palatino Linotype"/>
              </a:rPr>
              <a:t>A.K.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Bera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M.J.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Yoon.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Speciﬁcation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testing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locally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misspeciﬁed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alternatives.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Econometric</a:t>
            </a:r>
            <a:r>
              <a:rPr dirty="0" sz="950" spc="65" i="1">
                <a:latin typeface="Cambria"/>
                <a:cs typeface="Cambria"/>
              </a:rPr>
              <a:t> heory</a:t>
            </a:r>
            <a:r>
              <a:rPr dirty="0" sz="950" spc="65">
                <a:latin typeface="Palatino Linotype"/>
                <a:cs typeface="Palatino Linotype"/>
              </a:rPr>
              <a:t>,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9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(04):649–658,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1993.</a:t>
            </a:r>
            <a:endParaRPr sz="950">
              <a:latin typeface="Palatino Linotype"/>
              <a:cs typeface="Palatino Linotype"/>
            </a:endParaRPr>
          </a:p>
          <a:p>
            <a:pPr marL="139065" marR="387985" indent="-127000">
              <a:lnSpc>
                <a:spcPct val="104800"/>
              </a:lnSpc>
            </a:pPr>
            <a:r>
              <a:rPr dirty="0" sz="950" spc="-35">
                <a:latin typeface="Palatino Linotype"/>
                <a:cs typeface="Palatino Linotype"/>
              </a:rPr>
              <a:t>A.K.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Bera,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Sosa-</a:t>
            </a:r>
            <a:r>
              <a:rPr dirty="0" sz="950" spc="-35">
                <a:latin typeface="Palatino Linotype"/>
                <a:cs typeface="Palatino Linotype"/>
              </a:rPr>
              <a:t>Escudero,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M.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Yoon.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Tests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for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error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component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model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presence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local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misspeciﬁcation.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>
                <a:latin typeface="Palatino Linotype"/>
                <a:cs typeface="Palatino Linotype"/>
              </a:rPr>
              <a:t> 101:1–23, </a:t>
            </a:r>
            <a:r>
              <a:rPr dirty="0" sz="950" spc="-10">
                <a:latin typeface="Palatino Linotype"/>
                <a:cs typeface="Palatino Linotype"/>
              </a:rPr>
              <a:t>2001.</a:t>
            </a:r>
            <a:endParaRPr sz="950">
              <a:latin typeface="Palatino Linotype"/>
              <a:cs typeface="Palatino Linotype"/>
            </a:endParaRPr>
          </a:p>
          <a:p>
            <a:pPr marL="139065" marR="591185" indent="-127000">
              <a:lnSpc>
                <a:spcPct val="104800"/>
              </a:lnSpc>
            </a:pPr>
            <a:r>
              <a:rPr dirty="0" sz="950" spc="-35">
                <a:latin typeface="Palatino Linotype"/>
                <a:cs typeface="Palatino Linotype"/>
              </a:rPr>
              <a:t>A.K.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Bera,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G.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Montes-</a:t>
            </a:r>
            <a:r>
              <a:rPr dirty="0" sz="950" spc="-30">
                <a:latin typeface="Palatino Linotype"/>
                <a:cs typeface="Palatino Linotype"/>
              </a:rPr>
              <a:t>Rojas,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Sosa-</a:t>
            </a:r>
            <a:r>
              <a:rPr dirty="0" sz="950" spc="-35">
                <a:latin typeface="Palatino Linotype"/>
                <a:cs typeface="Palatino Linotype"/>
              </a:rPr>
              <a:t>Escudero.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Testing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under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local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misspeciﬁcation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and </a:t>
            </a:r>
            <a:r>
              <a:rPr dirty="0" sz="950" spc="-30">
                <a:latin typeface="Palatino Linotype"/>
                <a:cs typeface="Palatino Linotype"/>
              </a:rPr>
              <a:t>artiﬁcial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regressions.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Economics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spc="-25" i="1">
                <a:latin typeface="Cambria"/>
                <a:cs typeface="Cambria"/>
              </a:rPr>
              <a:t>Letters</a:t>
            </a:r>
            <a:r>
              <a:rPr dirty="0" sz="950" spc="-25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104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(2):66–68, </a:t>
            </a:r>
            <a:r>
              <a:rPr dirty="0" sz="950" spc="-10">
                <a:latin typeface="Palatino Linotype"/>
                <a:cs typeface="Palatino Linotype"/>
              </a:rPr>
              <a:t>2009.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30">
                <a:latin typeface="Palatino Linotype"/>
                <a:cs typeface="Palatino Linotype"/>
              </a:rPr>
              <a:t>A.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Bhargava,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L.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Franzini,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Narendranathan.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Serial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correlation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ﬁxed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effects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model.</a:t>
            </a:r>
            <a:endParaRPr sz="950">
              <a:latin typeface="Palatino Linotype"/>
              <a:cs typeface="Palatino Linotype"/>
            </a:endParaRPr>
          </a:p>
          <a:p>
            <a:pPr marL="139065">
              <a:lnSpc>
                <a:spcPct val="100000"/>
              </a:lnSpc>
              <a:spcBef>
                <a:spcPts val="60"/>
              </a:spcBef>
            </a:pPr>
            <a:r>
              <a:rPr dirty="0" sz="950" spc="-10" i="1">
                <a:latin typeface="Cambria"/>
                <a:cs typeface="Cambria"/>
              </a:rPr>
              <a:t>Review</a:t>
            </a:r>
            <a:r>
              <a:rPr dirty="0" sz="950" i="1">
                <a:latin typeface="Cambria"/>
                <a:cs typeface="Cambria"/>
              </a:rPr>
              <a:t> of</a:t>
            </a:r>
            <a:r>
              <a:rPr dirty="0" sz="950" spc="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Studies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49:533–554,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1982.</a:t>
            </a:r>
            <a:endParaRPr sz="950">
              <a:latin typeface="Palatino Linotype"/>
              <a:cs typeface="Palatino Linotype"/>
            </a:endParaRPr>
          </a:p>
          <a:p>
            <a:pPr marL="139065" marR="384175" indent="-127000">
              <a:lnSpc>
                <a:spcPct val="104800"/>
              </a:lnSpc>
            </a:pPr>
            <a:r>
              <a:rPr dirty="0" sz="950">
                <a:latin typeface="Palatino Linotype"/>
                <a:cs typeface="Palatino Linotype"/>
              </a:rPr>
              <a:t>R.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Bivand.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spdep: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Spatial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Dependence: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30" i="1">
                <a:latin typeface="Cambria"/>
                <a:cs typeface="Cambria"/>
              </a:rPr>
              <a:t>Weighting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Schemes,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Statistics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and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Models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2008.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R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package </a:t>
            </a:r>
            <a:r>
              <a:rPr dirty="0" sz="950" spc="-35">
                <a:latin typeface="Palatino Linotype"/>
                <a:cs typeface="Palatino Linotype"/>
              </a:rPr>
              <a:t>version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0.4-</a:t>
            </a:r>
            <a:r>
              <a:rPr dirty="0" sz="950" spc="-25">
                <a:latin typeface="Palatino Linotype"/>
                <a:cs typeface="Palatino Linotype"/>
              </a:rPr>
              <a:t>17.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20">
                <a:latin typeface="Palatino Linotype"/>
                <a:cs typeface="Palatino Linotype"/>
              </a:rPr>
              <a:t>R.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Blundell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S.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Bond.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Initital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conditions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moment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restrictions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in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dynamic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panel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data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models.</a:t>
            </a:r>
            <a:endParaRPr sz="950">
              <a:latin typeface="Palatino Linotype"/>
              <a:cs typeface="Palatino Linotype"/>
            </a:endParaRPr>
          </a:p>
          <a:p>
            <a:pPr marL="139065">
              <a:lnSpc>
                <a:spcPct val="100000"/>
              </a:lnSpc>
              <a:spcBef>
                <a:spcPts val="55"/>
              </a:spcBef>
            </a:pP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87:115–143,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1998.</a:t>
            </a:r>
            <a:endParaRPr sz="950">
              <a:latin typeface="Palatino Linotype"/>
              <a:cs typeface="Palatino Linotype"/>
            </a:endParaRPr>
          </a:p>
          <a:p>
            <a:pPr marL="139065" marR="287655" indent="-127000">
              <a:lnSpc>
                <a:spcPct val="104900"/>
              </a:lnSpc>
            </a:pPr>
            <a:r>
              <a:rPr dirty="0" sz="950" spc="-20">
                <a:latin typeface="Palatino Linotype"/>
                <a:cs typeface="Palatino Linotype"/>
              </a:rPr>
              <a:t>R. </a:t>
            </a:r>
            <a:r>
              <a:rPr dirty="0" sz="950" spc="-40">
                <a:latin typeface="Palatino Linotype"/>
                <a:cs typeface="Palatino Linotype"/>
              </a:rPr>
              <a:t>Blundell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S.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Bond.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GMM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estimation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persistent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panel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data: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application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to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production </a:t>
            </a:r>
            <a:r>
              <a:rPr dirty="0" sz="950" spc="-25">
                <a:latin typeface="Palatino Linotype"/>
                <a:cs typeface="Palatino Linotype"/>
              </a:rPr>
              <a:t>functions.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</a:t>
            </a:r>
            <a:r>
              <a:rPr dirty="0" sz="950" spc="3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Reviews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>
                <a:latin typeface="Palatino Linotype"/>
                <a:cs typeface="Palatino Linotype"/>
              </a:rPr>
              <a:t> 19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(3):321–340,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2000.</a:t>
            </a:r>
            <a:endParaRPr sz="950">
              <a:latin typeface="Palatino Linotype"/>
              <a:cs typeface="Palatino Linotype"/>
            </a:endParaRPr>
          </a:p>
          <a:p>
            <a:pPr marL="139065" marR="495934" indent="-127000">
              <a:lnSpc>
                <a:spcPct val="104800"/>
              </a:lnSpc>
            </a:pPr>
            <a:r>
              <a:rPr dirty="0" sz="950" spc="-10">
                <a:latin typeface="Palatino Linotype"/>
                <a:cs typeface="Palatino Linotype"/>
              </a:rPr>
              <a:t>S.R.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Bond.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Dynamic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panel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data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models: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guide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to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micro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data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methods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practice.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Cambria"/>
                <a:cs typeface="Cambria"/>
              </a:rPr>
              <a:t>Portugese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Journal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1:141–162,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2002.</a:t>
            </a:r>
            <a:endParaRPr sz="950">
              <a:latin typeface="Palatino Linotype"/>
              <a:cs typeface="Palatino Linotype"/>
            </a:endParaRPr>
          </a:p>
          <a:p>
            <a:pPr marL="139065" marR="695325" indent="-127000">
              <a:lnSpc>
                <a:spcPct val="104800"/>
              </a:lnSpc>
            </a:pPr>
            <a:r>
              <a:rPr dirty="0" sz="950" spc="-10">
                <a:latin typeface="Palatino Linotype"/>
                <a:cs typeface="Palatino Linotype"/>
              </a:rPr>
              <a:t>S.R.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Bond,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A.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Hoe</a:t>
            </a:r>
            <a:r>
              <a:rPr dirty="0" sz="950" spc="-40">
                <a:latin typeface="Georgia"/>
                <a:cs typeface="Georgia"/>
              </a:rPr>
              <a:t>ﬄer,</a:t>
            </a:r>
            <a:r>
              <a:rPr dirty="0" sz="950" spc="-10">
                <a:latin typeface="Georgia"/>
                <a:cs typeface="Georgia"/>
              </a:rPr>
              <a:t> </a:t>
            </a:r>
            <a:r>
              <a:rPr dirty="0" sz="950" spc="-45">
                <a:latin typeface="Georgia"/>
                <a:cs typeface="Georgia"/>
              </a:rPr>
              <a:t>and</a:t>
            </a:r>
            <a:r>
              <a:rPr dirty="0" sz="950" spc="-10">
                <a:latin typeface="Georgia"/>
                <a:cs typeface="Georgia"/>
              </a:rPr>
              <a:t> </a:t>
            </a:r>
            <a:r>
              <a:rPr dirty="0" sz="950" spc="-125">
                <a:latin typeface="Georgia"/>
                <a:cs typeface="Georgia"/>
              </a:rPr>
              <a:t>J.</a:t>
            </a:r>
            <a:r>
              <a:rPr dirty="0" sz="950" spc="-10">
                <a:latin typeface="Georgia"/>
                <a:cs typeface="Georgia"/>
              </a:rPr>
              <a:t> </a:t>
            </a:r>
            <a:r>
              <a:rPr dirty="0" sz="950" spc="-40">
                <a:latin typeface="Georgia"/>
                <a:cs typeface="Georgia"/>
              </a:rPr>
              <a:t>Temple.</a:t>
            </a:r>
            <a:r>
              <a:rPr dirty="0" sz="950" spc="-10">
                <a:latin typeface="Georgia"/>
                <a:cs typeface="Georgia"/>
              </a:rPr>
              <a:t> </a:t>
            </a:r>
            <a:r>
              <a:rPr dirty="0" sz="950">
                <a:latin typeface="Georgia"/>
                <a:cs typeface="Georgia"/>
              </a:rPr>
              <a:t>GMM</a:t>
            </a:r>
            <a:r>
              <a:rPr dirty="0" sz="950" spc="-10">
                <a:latin typeface="Georgia"/>
                <a:cs typeface="Georgia"/>
              </a:rPr>
              <a:t> </a:t>
            </a:r>
            <a:r>
              <a:rPr dirty="0" sz="950" spc="-35">
                <a:latin typeface="Georgia"/>
                <a:cs typeface="Georgia"/>
              </a:rPr>
              <a:t>estimation</a:t>
            </a:r>
            <a:r>
              <a:rPr dirty="0" sz="950" spc="-10">
                <a:latin typeface="Georgia"/>
                <a:cs typeface="Georgia"/>
              </a:rPr>
              <a:t> of </a:t>
            </a:r>
            <a:r>
              <a:rPr dirty="0" sz="950" spc="-35">
                <a:latin typeface="Georgia"/>
                <a:cs typeface="Georgia"/>
              </a:rPr>
              <a:t>empirical</a:t>
            </a:r>
            <a:r>
              <a:rPr dirty="0" sz="950" spc="-10">
                <a:latin typeface="Georgia"/>
                <a:cs typeface="Georgia"/>
              </a:rPr>
              <a:t> </a:t>
            </a:r>
            <a:r>
              <a:rPr dirty="0" sz="950" spc="-25">
                <a:latin typeface="Georgia"/>
                <a:cs typeface="Georgia"/>
              </a:rPr>
              <a:t>growth</a:t>
            </a:r>
            <a:r>
              <a:rPr dirty="0" sz="950" spc="-15">
                <a:latin typeface="Georgia"/>
                <a:cs typeface="Georgia"/>
              </a:rPr>
              <a:t> </a:t>
            </a:r>
            <a:r>
              <a:rPr dirty="0" sz="950" spc="-35">
                <a:latin typeface="Georgia"/>
                <a:cs typeface="Georgia"/>
              </a:rPr>
              <a:t>models.</a:t>
            </a:r>
            <a:r>
              <a:rPr dirty="0" sz="950" spc="-10">
                <a:latin typeface="Georgia"/>
                <a:cs typeface="Georg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CEPR</a:t>
            </a:r>
            <a:r>
              <a:rPr dirty="0" sz="950" i="1">
                <a:latin typeface="Cambria"/>
                <a:cs typeface="Cambria"/>
              </a:rPr>
              <a:t> Discussion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Paper</a:t>
            </a:r>
            <a:r>
              <a:rPr dirty="0" sz="950" spc="-20">
                <a:latin typeface="Georgia"/>
                <a:cs typeface="Georgia"/>
              </a:rPr>
              <a:t>,</a:t>
            </a:r>
            <a:r>
              <a:rPr dirty="0" sz="950" spc="5">
                <a:latin typeface="Georgia"/>
                <a:cs typeface="Georgia"/>
              </a:rPr>
              <a:t> </a:t>
            </a:r>
            <a:r>
              <a:rPr dirty="0" sz="950" spc="-80">
                <a:latin typeface="Georgia"/>
                <a:cs typeface="Georgia"/>
              </a:rPr>
              <a:t>3048,</a:t>
            </a:r>
            <a:r>
              <a:rPr dirty="0" sz="950">
                <a:latin typeface="Georgia"/>
                <a:cs typeface="Georgia"/>
              </a:rPr>
              <a:t> </a:t>
            </a:r>
            <a:r>
              <a:rPr dirty="0" sz="950" spc="-20">
                <a:latin typeface="Georgia"/>
                <a:cs typeface="Georgia"/>
              </a:rPr>
              <a:t>2001.</a:t>
            </a:r>
            <a:endParaRPr sz="950">
              <a:latin typeface="Georgia"/>
              <a:cs typeface="Georgia"/>
            </a:endParaRPr>
          </a:p>
          <a:p>
            <a:pPr marL="139065" marR="299720" indent="-127000">
              <a:lnSpc>
                <a:spcPct val="104900"/>
              </a:lnSpc>
            </a:pPr>
            <a:r>
              <a:rPr dirty="0" sz="950" spc="-130">
                <a:latin typeface="Georgia"/>
                <a:cs typeface="Georgia"/>
              </a:rPr>
              <a:t>J.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45">
                <a:latin typeface="Georgia"/>
                <a:cs typeface="Georgia"/>
              </a:rPr>
              <a:t>Brandts</a:t>
            </a:r>
            <a:r>
              <a:rPr dirty="0" sz="950">
                <a:latin typeface="Georgia"/>
                <a:cs typeface="Georgia"/>
              </a:rPr>
              <a:t> </a:t>
            </a:r>
            <a:r>
              <a:rPr dirty="0" sz="950" spc="-50">
                <a:latin typeface="Georgia"/>
                <a:cs typeface="Georgia"/>
              </a:rPr>
              <a:t>and</a:t>
            </a:r>
            <a:r>
              <a:rPr dirty="0" sz="950">
                <a:latin typeface="Georgia"/>
                <a:cs typeface="Georgia"/>
              </a:rPr>
              <a:t> </a:t>
            </a:r>
            <a:r>
              <a:rPr dirty="0" sz="950" spc="-90">
                <a:latin typeface="Georgia"/>
                <a:cs typeface="Georgia"/>
              </a:rPr>
              <a:t>D.J.</a:t>
            </a:r>
            <a:r>
              <a:rPr dirty="0" sz="950">
                <a:latin typeface="Georgia"/>
                <a:cs typeface="Georgia"/>
              </a:rPr>
              <a:t> </a:t>
            </a:r>
            <a:r>
              <a:rPr dirty="0" sz="950" spc="-20">
                <a:latin typeface="Georgia"/>
                <a:cs typeface="Georgia"/>
              </a:rPr>
              <a:t>Cooper.</a:t>
            </a:r>
            <a:r>
              <a:rPr dirty="0" sz="950">
                <a:latin typeface="Georgia"/>
                <a:cs typeface="Georgia"/>
              </a:rPr>
              <a:t> A </a:t>
            </a:r>
            <a:r>
              <a:rPr dirty="0" sz="950" spc="-35">
                <a:latin typeface="Georgia"/>
                <a:cs typeface="Georgia"/>
              </a:rPr>
              <a:t>change</a:t>
            </a:r>
            <a:r>
              <a:rPr dirty="0" sz="950">
                <a:latin typeface="Georgia"/>
                <a:cs typeface="Georgia"/>
              </a:rPr>
              <a:t> </a:t>
            </a:r>
            <a:r>
              <a:rPr dirty="0" sz="950" spc="-35">
                <a:latin typeface="Georgia"/>
                <a:cs typeface="Georgia"/>
              </a:rPr>
              <a:t>would</a:t>
            </a:r>
            <a:r>
              <a:rPr dirty="0" sz="950">
                <a:latin typeface="Georgia"/>
                <a:cs typeface="Georgia"/>
              </a:rPr>
              <a:t> </a:t>
            </a:r>
            <a:r>
              <a:rPr dirty="0" sz="950" spc="-20">
                <a:latin typeface="Georgia"/>
                <a:cs typeface="Georgia"/>
              </a:rPr>
              <a:t>do</a:t>
            </a:r>
            <a:r>
              <a:rPr dirty="0" sz="950">
                <a:latin typeface="Georgia"/>
                <a:cs typeface="Georgia"/>
              </a:rPr>
              <a:t> </a:t>
            </a:r>
            <a:r>
              <a:rPr dirty="0" sz="950" spc="-35">
                <a:latin typeface="Georgia"/>
                <a:cs typeface="Georgia"/>
              </a:rPr>
              <a:t>you</a:t>
            </a:r>
            <a:r>
              <a:rPr dirty="0" sz="950">
                <a:latin typeface="Georgia"/>
                <a:cs typeface="Georgia"/>
              </a:rPr>
              <a:t> good</a:t>
            </a:r>
            <a:r>
              <a:rPr dirty="0" sz="950">
                <a:latin typeface="Cambria"/>
                <a:cs typeface="Cambria"/>
              </a:rPr>
              <a:t>…</a:t>
            </a:r>
            <a:r>
              <a:rPr dirty="0" sz="950" spc="20">
                <a:latin typeface="Cambria"/>
                <a:cs typeface="Cambria"/>
              </a:rPr>
              <a:t> </a:t>
            </a:r>
            <a:r>
              <a:rPr dirty="0" sz="950">
                <a:latin typeface="Georgia"/>
                <a:cs typeface="Georgia"/>
              </a:rPr>
              <a:t>An </a:t>
            </a:r>
            <a:r>
              <a:rPr dirty="0" sz="950" spc="-40">
                <a:latin typeface="Georgia"/>
                <a:cs typeface="Georgia"/>
              </a:rPr>
              <a:t>experimental</a:t>
            </a:r>
            <a:r>
              <a:rPr dirty="0" sz="950">
                <a:latin typeface="Georgia"/>
                <a:cs typeface="Georgia"/>
              </a:rPr>
              <a:t> </a:t>
            </a:r>
            <a:r>
              <a:rPr dirty="0" sz="950" spc="-40">
                <a:latin typeface="Georgia"/>
                <a:cs typeface="Georgia"/>
              </a:rPr>
              <a:t>study</a:t>
            </a:r>
            <a:r>
              <a:rPr dirty="0" sz="950">
                <a:latin typeface="Georgia"/>
                <a:cs typeface="Georgia"/>
              </a:rPr>
              <a:t> </a:t>
            </a:r>
            <a:r>
              <a:rPr dirty="0" sz="950" spc="-20">
                <a:latin typeface="Georgia"/>
                <a:cs typeface="Georgia"/>
              </a:rPr>
              <a:t>on</a:t>
            </a:r>
            <a:r>
              <a:rPr dirty="0" sz="950">
                <a:latin typeface="Georgia"/>
                <a:cs typeface="Georgia"/>
              </a:rPr>
              <a:t> </a:t>
            </a:r>
            <a:r>
              <a:rPr dirty="0" sz="950" spc="-25">
                <a:latin typeface="Georgia"/>
                <a:cs typeface="Georgia"/>
              </a:rPr>
              <a:t>how</a:t>
            </a:r>
            <a:r>
              <a:rPr dirty="0" sz="950">
                <a:latin typeface="Georgia"/>
                <a:cs typeface="Georgia"/>
              </a:rPr>
              <a:t> to </a:t>
            </a:r>
            <a:r>
              <a:rPr dirty="0" sz="950" spc="-10">
                <a:latin typeface="Georgia"/>
                <a:cs typeface="Georgia"/>
              </a:rPr>
              <a:t>over- </a:t>
            </a:r>
            <a:r>
              <a:rPr dirty="0" sz="950" spc="-25">
                <a:latin typeface="Georgia"/>
                <a:cs typeface="Georgia"/>
              </a:rPr>
              <a:t>come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30">
                <a:latin typeface="Georgia"/>
                <a:cs typeface="Georgia"/>
              </a:rPr>
              <a:t>coordination</a:t>
            </a:r>
            <a:r>
              <a:rPr dirty="0" sz="950">
                <a:latin typeface="Georgia"/>
                <a:cs typeface="Georgia"/>
              </a:rPr>
              <a:t> </a:t>
            </a:r>
            <a:r>
              <a:rPr dirty="0" sz="950" spc="-35">
                <a:latin typeface="Georgia"/>
                <a:cs typeface="Georgia"/>
              </a:rPr>
              <a:t>failure</a:t>
            </a:r>
            <a:r>
              <a:rPr dirty="0" sz="950">
                <a:latin typeface="Georgia"/>
                <a:cs typeface="Georgia"/>
              </a:rPr>
              <a:t> </a:t>
            </a:r>
            <a:r>
              <a:rPr dirty="0" sz="950" spc="-30">
                <a:latin typeface="Georgia"/>
                <a:cs typeface="Georgia"/>
              </a:rPr>
              <a:t>in</a:t>
            </a:r>
            <a:r>
              <a:rPr dirty="0" sz="950">
                <a:latin typeface="Georgia"/>
                <a:cs typeface="Georgia"/>
              </a:rPr>
              <a:t> </a:t>
            </a:r>
            <a:r>
              <a:rPr dirty="0" sz="950" spc="-35">
                <a:latin typeface="Georgia"/>
                <a:cs typeface="Georgia"/>
              </a:rPr>
              <a:t>organizations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i="1">
                <a:latin typeface="Cambria"/>
                <a:cs typeface="Cambria"/>
              </a:rPr>
              <a:t>American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Review</a:t>
            </a:r>
            <a:r>
              <a:rPr dirty="0" sz="950" spc="-20">
                <a:latin typeface="Georgia"/>
                <a:cs typeface="Georgia"/>
              </a:rPr>
              <a:t>,</a:t>
            </a:r>
            <a:r>
              <a:rPr dirty="0" sz="950">
                <a:latin typeface="Georgia"/>
                <a:cs typeface="Georgia"/>
              </a:rPr>
              <a:t> </a:t>
            </a:r>
            <a:r>
              <a:rPr dirty="0" sz="950" spc="-70">
                <a:latin typeface="Georgia"/>
                <a:cs typeface="Georgia"/>
              </a:rPr>
              <a:t>96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60">
                <a:latin typeface="Georgia"/>
                <a:cs typeface="Georgia"/>
              </a:rPr>
              <a:t>(3):669–693,</a:t>
            </a:r>
            <a:r>
              <a:rPr dirty="0" sz="950">
                <a:latin typeface="Georgia"/>
                <a:cs typeface="Georgia"/>
              </a:rPr>
              <a:t> </a:t>
            </a:r>
            <a:r>
              <a:rPr dirty="0" sz="950" spc="-10">
                <a:latin typeface="Georgia"/>
                <a:cs typeface="Georgia"/>
              </a:rPr>
              <a:t>2006.</a:t>
            </a:r>
            <a:endParaRPr sz="950">
              <a:latin typeface="Georgia"/>
              <a:cs typeface="Georgia"/>
            </a:endParaRPr>
          </a:p>
          <a:p>
            <a:pPr marL="139065" marR="750570" indent="-127000">
              <a:lnSpc>
                <a:spcPct val="104800"/>
              </a:lnSpc>
            </a:pPr>
            <a:r>
              <a:rPr dirty="0" sz="950">
                <a:latin typeface="Georgia"/>
                <a:cs typeface="Georgia"/>
              </a:rPr>
              <a:t>A.</a:t>
            </a:r>
            <a:r>
              <a:rPr dirty="0" sz="950" spc="-10">
                <a:latin typeface="Georgia"/>
                <a:cs typeface="Georgia"/>
              </a:rPr>
              <a:t> </a:t>
            </a:r>
            <a:r>
              <a:rPr dirty="0" sz="950" spc="-40">
                <a:latin typeface="Georgia"/>
                <a:cs typeface="Georgia"/>
              </a:rPr>
              <a:t>Brender</a:t>
            </a:r>
            <a:r>
              <a:rPr dirty="0" sz="950" spc="-10">
                <a:latin typeface="Georgia"/>
                <a:cs typeface="Georgia"/>
              </a:rPr>
              <a:t> </a:t>
            </a:r>
            <a:r>
              <a:rPr dirty="0" sz="950" spc="-45">
                <a:latin typeface="Georgia"/>
                <a:cs typeface="Georgia"/>
              </a:rPr>
              <a:t>and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>
                <a:latin typeface="Georgia"/>
                <a:cs typeface="Georgia"/>
              </a:rPr>
              <a:t>A.</a:t>
            </a:r>
            <a:r>
              <a:rPr dirty="0" sz="950" spc="-10">
                <a:latin typeface="Georgia"/>
                <a:cs typeface="Georgia"/>
              </a:rPr>
              <a:t> </a:t>
            </a:r>
            <a:r>
              <a:rPr dirty="0" sz="950" spc="-30">
                <a:latin typeface="Georgia"/>
                <a:cs typeface="Georgia"/>
              </a:rPr>
              <a:t>Drazen.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35">
                <a:latin typeface="Georgia"/>
                <a:cs typeface="Georgia"/>
              </a:rPr>
              <a:t>How</a:t>
            </a:r>
            <a:r>
              <a:rPr dirty="0" sz="950" spc="-10">
                <a:latin typeface="Georgia"/>
                <a:cs typeface="Georgia"/>
              </a:rPr>
              <a:t> do </a:t>
            </a:r>
            <a:r>
              <a:rPr dirty="0" sz="950" spc="-30">
                <a:latin typeface="Georgia"/>
                <a:cs typeface="Georgia"/>
              </a:rPr>
              <a:t>budget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25">
                <a:latin typeface="Georgia"/>
                <a:cs typeface="Georgia"/>
              </a:rPr>
              <a:t>deﬁcits</a:t>
            </a:r>
            <a:r>
              <a:rPr dirty="0" sz="950" spc="-10">
                <a:latin typeface="Georgia"/>
                <a:cs typeface="Georgia"/>
              </a:rPr>
              <a:t> </a:t>
            </a:r>
            <a:r>
              <a:rPr dirty="0" sz="950" spc="-45">
                <a:latin typeface="Georgia"/>
                <a:cs typeface="Georgia"/>
              </a:rPr>
              <a:t>and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25">
                <a:latin typeface="Georgia"/>
                <a:cs typeface="Georgia"/>
              </a:rPr>
              <a:t>economic</a:t>
            </a:r>
            <a:r>
              <a:rPr dirty="0" sz="950" spc="-10">
                <a:latin typeface="Georgia"/>
                <a:cs typeface="Georgia"/>
              </a:rPr>
              <a:t> </a:t>
            </a:r>
            <a:r>
              <a:rPr dirty="0" sz="950" spc="-25">
                <a:latin typeface="Georgia"/>
                <a:cs typeface="Georgia"/>
              </a:rPr>
              <a:t>growth</a:t>
            </a:r>
            <a:r>
              <a:rPr dirty="0" sz="950" spc="-10">
                <a:latin typeface="Georgia"/>
                <a:cs typeface="Georgia"/>
              </a:rPr>
              <a:t> </a:t>
            </a:r>
            <a:r>
              <a:rPr dirty="0" sz="950" spc="-30">
                <a:latin typeface="Georgia"/>
                <a:cs typeface="Georgia"/>
              </a:rPr>
              <a:t>affect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10">
                <a:latin typeface="Georgia"/>
                <a:cs typeface="Georgia"/>
              </a:rPr>
              <a:t>reelection </a:t>
            </a:r>
            <a:r>
              <a:rPr dirty="0" sz="950" spc="-35">
                <a:latin typeface="Georgia"/>
                <a:cs typeface="Georgia"/>
              </a:rPr>
              <a:t>prospects?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40">
                <a:latin typeface="Georgia"/>
                <a:cs typeface="Georgia"/>
              </a:rPr>
              <a:t>Evidence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25">
                <a:latin typeface="Georgia"/>
                <a:cs typeface="Georgia"/>
              </a:rPr>
              <a:t>from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60">
                <a:latin typeface="Georgia"/>
                <a:cs typeface="Georgia"/>
              </a:rPr>
              <a:t>a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35">
                <a:latin typeface="Georgia"/>
                <a:cs typeface="Georgia"/>
              </a:rPr>
              <a:t>large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45">
                <a:latin typeface="Georgia"/>
                <a:cs typeface="Georgia"/>
              </a:rPr>
              <a:t>panel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>
                <a:latin typeface="Georgia"/>
                <a:cs typeface="Georgia"/>
              </a:rPr>
              <a:t>of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35">
                <a:latin typeface="Georgia"/>
                <a:cs typeface="Georgia"/>
              </a:rPr>
              <a:t>countries.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i="1">
                <a:latin typeface="Cambria"/>
                <a:cs typeface="Cambria"/>
              </a:rPr>
              <a:t>American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Review</a:t>
            </a:r>
            <a:r>
              <a:rPr dirty="0" sz="950" spc="-10">
                <a:latin typeface="Georgia"/>
                <a:cs typeface="Georgia"/>
              </a:rPr>
              <a:t>,</a:t>
            </a:r>
            <a:endParaRPr sz="950">
              <a:latin typeface="Georgia"/>
              <a:cs typeface="Georgia"/>
            </a:endParaRPr>
          </a:p>
          <a:p>
            <a:pPr marL="139065">
              <a:lnSpc>
                <a:spcPct val="100000"/>
              </a:lnSpc>
              <a:spcBef>
                <a:spcPts val="55"/>
              </a:spcBef>
            </a:pPr>
            <a:r>
              <a:rPr dirty="0" sz="950" spc="-70">
                <a:latin typeface="Georgia"/>
                <a:cs typeface="Georgia"/>
              </a:rPr>
              <a:t>98(5):2203–2220,</a:t>
            </a:r>
            <a:r>
              <a:rPr dirty="0" sz="950" spc="90">
                <a:latin typeface="Georgia"/>
                <a:cs typeface="Georgia"/>
              </a:rPr>
              <a:t> </a:t>
            </a:r>
            <a:r>
              <a:rPr dirty="0" sz="950" spc="-10">
                <a:latin typeface="Georgia"/>
                <a:cs typeface="Georgia"/>
              </a:rPr>
              <a:t>2008.</a:t>
            </a:r>
            <a:endParaRPr sz="950">
              <a:latin typeface="Georgia"/>
              <a:cs typeface="Georgia"/>
            </a:endParaRPr>
          </a:p>
          <a:p>
            <a:pPr marL="139065" marR="288290" indent="-127000">
              <a:lnSpc>
                <a:spcPct val="104900"/>
              </a:lnSpc>
            </a:pPr>
            <a:r>
              <a:rPr dirty="0" sz="950" spc="-50">
                <a:latin typeface="Georgia"/>
                <a:cs typeface="Georgia"/>
              </a:rPr>
              <a:t>T.S.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35">
                <a:latin typeface="Georgia"/>
                <a:cs typeface="Georgia"/>
              </a:rPr>
              <a:t>Breusch.</a:t>
            </a:r>
            <a:r>
              <a:rPr dirty="0" sz="950">
                <a:latin typeface="Georgia"/>
                <a:cs typeface="Georgia"/>
              </a:rPr>
              <a:t> </a:t>
            </a:r>
            <a:r>
              <a:rPr dirty="0" sz="950" spc="-40">
                <a:latin typeface="Georgia"/>
                <a:cs typeface="Georgia"/>
              </a:rPr>
              <a:t>Testing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25">
                <a:latin typeface="Georgia"/>
                <a:cs typeface="Georgia"/>
              </a:rPr>
              <a:t>for</a:t>
            </a:r>
            <a:r>
              <a:rPr dirty="0" sz="950">
                <a:latin typeface="Georgia"/>
                <a:cs typeface="Georgia"/>
              </a:rPr>
              <a:t> </a:t>
            </a:r>
            <a:r>
              <a:rPr dirty="0" sz="950" spc="-35">
                <a:latin typeface="Georgia"/>
                <a:cs typeface="Georgia"/>
              </a:rPr>
              <a:t>autocorrelation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30">
                <a:latin typeface="Georgia"/>
                <a:cs typeface="Georgia"/>
              </a:rPr>
              <a:t>in</a:t>
            </a:r>
            <a:r>
              <a:rPr dirty="0" sz="950">
                <a:latin typeface="Georgia"/>
                <a:cs typeface="Georgia"/>
              </a:rPr>
              <a:t> </a:t>
            </a:r>
            <a:r>
              <a:rPr dirty="0" sz="950" spc="-35">
                <a:latin typeface="Georgia"/>
                <a:cs typeface="Georgia"/>
              </a:rPr>
              <a:t>dynamic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35">
                <a:latin typeface="Georgia"/>
                <a:cs typeface="Georgia"/>
              </a:rPr>
              <a:t>linear</a:t>
            </a:r>
            <a:r>
              <a:rPr dirty="0" sz="950">
                <a:latin typeface="Georgia"/>
                <a:cs typeface="Georgia"/>
              </a:rPr>
              <a:t> </a:t>
            </a:r>
            <a:r>
              <a:rPr dirty="0" sz="950" spc="-40">
                <a:latin typeface="Georgia"/>
                <a:cs typeface="Georgia"/>
              </a:rPr>
              <a:t>models.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i="1">
                <a:latin typeface="Cambria"/>
                <a:cs typeface="Cambria"/>
              </a:rPr>
              <a:t>Australian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25" i="1">
                <a:latin typeface="Cambria"/>
                <a:cs typeface="Cambria"/>
              </a:rPr>
              <a:t>Papers</a:t>
            </a:r>
            <a:r>
              <a:rPr dirty="0" sz="950" spc="-25">
                <a:latin typeface="Georgia"/>
                <a:cs typeface="Georgia"/>
              </a:rPr>
              <a:t>,</a:t>
            </a:r>
            <a:r>
              <a:rPr dirty="0" sz="950">
                <a:latin typeface="Georgia"/>
                <a:cs typeface="Georgia"/>
              </a:rPr>
              <a:t> </a:t>
            </a:r>
            <a:r>
              <a:rPr dirty="0" sz="950" spc="-25">
                <a:latin typeface="Georgia"/>
                <a:cs typeface="Georgia"/>
              </a:rPr>
              <a:t>17 </a:t>
            </a:r>
            <a:r>
              <a:rPr dirty="0" sz="950" spc="-45">
                <a:latin typeface="Georgia"/>
                <a:cs typeface="Georgia"/>
              </a:rPr>
              <a:t>(31):334–355,</a:t>
            </a:r>
            <a:r>
              <a:rPr dirty="0" sz="950" spc="40">
                <a:latin typeface="Georgia"/>
                <a:cs typeface="Georgia"/>
              </a:rPr>
              <a:t> </a:t>
            </a:r>
            <a:r>
              <a:rPr dirty="0" sz="950" spc="-10">
                <a:latin typeface="Georgia"/>
                <a:cs typeface="Georgia"/>
              </a:rPr>
              <a:t>1978.</a:t>
            </a:r>
            <a:endParaRPr sz="950">
              <a:latin typeface="Georgia"/>
              <a:cs typeface="Georgia"/>
            </a:endParaRPr>
          </a:p>
          <a:p>
            <a:pPr marL="139065" marR="861060" indent="-127000">
              <a:lnSpc>
                <a:spcPct val="104800"/>
              </a:lnSpc>
            </a:pPr>
            <a:r>
              <a:rPr dirty="0" sz="950" spc="-50">
                <a:latin typeface="Georgia"/>
                <a:cs typeface="Georgia"/>
              </a:rPr>
              <a:t>T.S.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35">
                <a:latin typeface="Georgia"/>
                <a:cs typeface="Georgia"/>
              </a:rPr>
              <a:t>Breusch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45">
                <a:latin typeface="Georgia"/>
                <a:cs typeface="Georgia"/>
              </a:rPr>
              <a:t>and</a:t>
            </a:r>
            <a:r>
              <a:rPr dirty="0" sz="950">
                <a:latin typeface="Georgia"/>
                <a:cs typeface="Georgia"/>
              </a:rPr>
              <a:t> </a:t>
            </a:r>
            <a:r>
              <a:rPr dirty="0" sz="950" spc="-10">
                <a:latin typeface="Georgia"/>
                <a:cs typeface="Georgia"/>
              </a:rPr>
              <a:t>A.R.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55">
                <a:latin typeface="Georgia"/>
                <a:cs typeface="Georgia"/>
              </a:rPr>
              <a:t>Pagan.</a:t>
            </a:r>
            <a:r>
              <a:rPr dirty="0" sz="950">
                <a:latin typeface="Georgia"/>
                <a:cs typeface="Georgia"/>
              </a:rPr>
              <a:t> </a:t>
            </a:r>
            <a:r>
              <a:rPr dirty="0" sz="950" spc="229">
                <a:latin typeface="Georgia"/>
                <a:cs typeface="Georgia"/>
              </a:rPr>
              <a:t>he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40">
                <a:latin typeface="Georgia"/>
                <a:cs typeface="Georgia"/>
              </a:rPr>
              <a:t>Lagrange</a:t>
            </a:r>
            <a:r>
              <a:rPr dirty="0" sz="950">
                <a:latin typeface="Georgia"/>
                <a:cs typeface="Georgia"/>
              </a:rPr>
              <a:t> </a:t>
            </a:r>
            <a:r>
              <a:rPr dirty="0" sz="950" spc="-35">
                <a:latin typeface="Georgia"/>
                <a:cs typeface="Georgia"/>
              </a:rPr>
              <a:t>multiplier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25">
                <a:latin typeface="Georgia"/>
                <a:cs typeface="Georgia"/>
              </a:rPr>
              <a:t>test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45">
                <a:latin typeface="Georgia"/>
                <a:cs typeface="Georgia"/>
              </a:rPr>
              <a:t>and</a:t>
            </a:r>
            <a:r>
              <a:rPr dirty="0" sz="950">
                <a:latin typeface="Georgia"/>
                <a:cs typeface="Georgia"/>
              </a:rPr>
              <a:t> </a:t>
            </a:r>
            <a:r>
              <a:rPr dirty="0" sz="950" spc="-20">
                <a:latin typeface="Georgia"/>
                <a:cs typeface="Georgia"/>
              </a:rPr>
              <a:t>its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35">
                <a:latin typeface="Georgia"/>
                <a:cs typeface="Georgia"/>
              </a:rPr>
              <a:t>applications</a:t>
            </a:r>
            <a:r>
              <a:rPr dirty="0" sz="950">
                <a:latin typeface="Georgia"/>
                <a:cs typeface="Georgia"/>
              </a:rPr>
              <a:t> to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10">
                <a:latin typeface="Georgia"/>
                <a:cs typeface="Georgia"/>
              </a:rPr>
              <a:t>model </a:t>
            </a:r>
            <a:r>
              <a:rPr dirty="0" sz="950" spc="-30">
                <a:latin typeface="Georgia"/>
                <a:cs typeface="Georgia"/>
              </a:rPr>
              <a:t>speciﬁcation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20">
                <a:latin typeface="Georgia"/>
                <a:cs typeface="Georgia"/>
              </a:rPr>
              <a:t>in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30">
                <a:latin typeface="Georgia"/>
                <a:cs typeface="Georgia"/>
              </a:rPr>
              <a:t>econometrics.</a:t>
            </a:r>
            <a:r>
              <a:rPr dirty="0" sz="950">
                <a:latin typeface="Georgia"/>
                <a:cs typeface="Georg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Review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Studies</a:t>
            </a:r>
            <a:r>
              <a:rPr dirty="0" sz="950" spc="-10">
                <a:latin typeface="Georgia"/>
                <a:cs typeface="Georgia"/>
              </a:rPr>
              <a:t>,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55">
                <a:latin typeface="Georgia"/>
                <a:cs typeface="Georgia"/>
              </a:rPr>
              <a:t>47: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60">
                <a:latin typeface="Georgia"/>
                <a:cs typeface="Georgia"/>
              </a:rPr>
              <a:t>239–253,</a:t>
            </a:r>
            <a:r>
              <a:rPr dirty="0" sz="950" spc="-5">
                <a:latin typeface="Georgia"/>
                <a:cs typeface="Georgia"/>
              </a:rPr>
              <a:t> </a:t>
            </a:r>
            <a:r>
              <a:rPr dirty="0" sz="950" spc="-10">
                <a:latin typeface="Georgia"/>
                <a:cs typeface="Georgia"/>
              </a:rPr>
              <a:t>1980.</a:t>
            </a:r>
            <a:endParaRPr sz="950">
              <a:latin typeface="Georgia"/>
              <a:cs typeface="Georgia"/>
            </a:endParaRPr>
          </a:p>
          <a:p>
            <a:pPr marL="139065" marR="385445" indent="-127000">
              <a:lnSpc>
                <a:spcPct val="104800"/>
              </a:lnSpc>
              <a:spcBef>
                <a:spcPts val="5"/>
              </a:spcBef>
            </a:pPr>
            <a:r>
              <a:rPr dirty="0" sz="950" spc="-50">
                <a:latin typeface="Georgia"/>
                <a:cs typeface="Georgia"/>
              </a:rPr>
              <a:t>T.S.</a:t>
            </a:r>
            <a:r>
              <a:rPr dirty="0" sz="950" spc="5">
                <a:latin typeface="Georgia"/>
                <a:cs typeface="Georgia"/>
              </a:rPr>
              <a:t> </a:t>
            </a:r>
            <a:r>
              <a:rPr dirty="0" sz="950" spc="-35">
                <a:latin typeface="Georgia"/>
                <a:cs typeface="Georgia"/>
              </a:rPr>
              <a:t>Breusch,</a:t>
            </a:r>
            <a:r>
              <a:rPr dirty="0" sz="950" spc="5">
                <a:latin typeface="Georgia"/>
                <a:cs typeface="Georgia"/>
              </a:rPr>
              <a:t> </a:t>
            </a:r>
            <a:r>
              <a:rPr dirty="0" sz="950" spc="-30">
                <a:latin typeface="Georgia"/>
                <a:cs typeface="Georgia"/>
              </a:rPr>
              <a:t>G.E.</a:t>
            </a:r>
            <a:r>
              <a:rPr dirty="0" sz="950" spc="10">
                <a:latin typeface="Georgia"/>
                <a:cs typeface="Georgia"/>
              </a:rPr>
              <a:t> </a:t>
            </a:r>
            <a:r>
              <a:rPr dirty="0" sz="950" spc="-20">
                <a:latin typeface="Georgia"/>
                <a:cs typeface="Georgia"/>
              </a:rPr>
              <a:t>Mizon,</a:t>
            </a:r>
            <a:r>
              <a:rPr dirty="0" sz="950" spc="5">
                <a:latin typeface="Georgia"/>
                <a:cs typeface="Georgia"/>
              </a:rPr>
              <a:t> </a:t>
            </a:r>
            <a:r>
              <a:rPr dirty="0" sz="950" spc="-45">
                <a:latin typeface="Georgia"/>
                <a:cs typeface="Georgia"/>
              </a:rPr>
              <a:t>and</a:t>
            </a:r>
            <a:r>
              <a:rPr dirty="0" sz="950" spc="10">
                <a:latin typeface="Georgia"/>
                <a:cs typeface="Georgia"/>
              </a:rPr>
              <a:t> </a:t>
            </a:r>
            <a:r>
              <a:rPr dirty="0" sz="950" spc="-114">
                <a:latin typeface="Georgia"/>
                <a:cs typeface="Georgia"/>
              </a:rPr>
              <a:t>P.</a:t>
            </a:r>
            <a:r>
              <a:rPr dirty="0" sz="950" spc="5">
                <a:latin typeface="Georgia"/>
                <a:cs typeface="Georgia"/>
              </a:rPr>
              <a:t> </a:t>
            </a:r>
            <a:r>
              <a:rPr dirty="0" sz="950" spc="-35">
                <a:latin typeface="Georgia"/>
                <a:cs typeface="Georgia"/>
              </a:rPr>
              <a:t>Schmidt.</a:t>
            </a:r>
            <a:r>
              <a:rPr dirty="0" sz="950" spc="10">
                <a:latin typeface="Georgia"/>
                <a:cs typeface="Georgia"/>
              </a:rPr>
              <a:t> </a:t>
            </a:r>
            <a:r>
              <a:rPr dirty="0" sz="950" spc="-40">
                <a:latin typeface="Georgia"/>
                <a:cs typeface="Georgia"/>
              </a:rPr>
              <a:t>Eﬃcient</a:t>
            </a:r>
            <a:r>
              <a:rPr dirty="0" sz="950" spc="5">
                <a:latin typeface="Georgia"/>
                <a:cs typeface="Georgia"/>
              </a:rPr>
              <a:t> </a:t>
            </a:r>
            <a:r>
              <a:rPr dirty="0" sz="950" spc="-35">
                <a:latin typeface="Georgia"/>
                <a:cs typeface="Georgia"/>
              </a:rPr>
              <a:t>estimation</a:t>
            </a:r>
            <a:r>
              <a:rPr dirty="0" sz="950" spc="10">
                <a:latin typeface="Georgia"/>
                <a:cs typeface="Georgia"/>
              </a:rPr>
              <a:t> </a:t>
            </a:r>
            <a:r>
              <a:rPr dirty="0" sz="950" spc="-35">
                <a:latin typeface="Georgia"/>
                <a:cs typeface="Georgia"/>
              </a:rPr>
              <a:t>using</a:t>
            </a:r>
            <a:r>
              <a:rPr dirty="0" sz="950" spc="5">
                <a:latin typeface="Georgia"/>
                <a:cs typeface="Georgia"/>
              </a:rPr>
              <a:t> </a:t>
            </a:r>
            <a:r>
              <a:rPr dirty="0" sz="950" spc="-45">
                <a:latin typeface="Georgia"/>
                <a:cs typeface="Georgia"/>
              </a:rPr>
              <a:t>panel</a:t>
            </a:r>
            <a:r>
              <a:rPr dirty="0" sz="950" spc="10">
                <a:latin typeface="Georgia"/>
                <a:cs typeface="Georgia"/>
              </a:rPr>
              <a:t> </a:t>
            </a:r>
            <a:r>
              <a:rPr dirty="0" sz="950" spc="-50">
                <a:latin typeface="Georgia"/>
                <a:cs typeface="Georgia"/>
              </a:rPr>
              <a:t>data.</a:t>
            </a:r>
            <a:r>
              <a:rPr dirty="0" sz="950" spc="5">
                <a:latin typeface="Georgia"/>
                <a:cs typeface="Georg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Econometrica</a:t>
            </a:r>
            <a:r>
              <a:rPr dirty="0" sz="950" spc="-20">
                <a:latin typeface="Georgia"/>
                <a:cs typeface="Georgia"/>
              </a:rPr>
              <a:t>,</a:t>
            </a:r>
            <a:r>
              <a:rPr dirty="0" sz="950" spc="10">
                <a:latin typeface="Georgia"/>
                <a:cs typeface="Georgia"/>
              </a:rPr>
              <a:t> </a:t>
            </a:r>
            <a:r>
              <a:rPr dirty="0" sz="950" spc="-25">
                <a:latin typeface="Georgia"/>
                <a:cs typeface="Georgia"/>
              </a:rPr>
              <a:t>57 </a:t>
            </a:r>
            <a:r>
              <a:rPr dirty="0" sz="950" spc="-65">
                <a:latin typeface="Georgia"/>
                <a:cs typeface="Georgia"/>
              </a:rPr>
              <a:t>(3):695–700,</a:t>
            </a:r>
            <a:r>
              <a:rPr dirty="0" sz="950" spc="10">
                <a:latin typeface="Georgia"/>
                <a:cs typeface="Georgia"/>
              </a:rPr>
              <a:t> </a:t>
            </a:r>
            <a:r>
              <a:rPr dirty="0" sz="950" spc="-35">
                <a:latin typeface="Georgia"/>
                <a:cs typeface="Georgia"/>
              </a:rPr>
              <a:t>May</a:t>
            </a:r>
            <a:r>
              <a:rPr dirty="0" sz="950" spc="15">
                <a:latin typeface="Georgia"/>
                <a:cs typeface="Georgia"/>
              </a:rPr>
              <a:t> </a:t>
            </a:r>
            <a:r>
              <a:rPr dirty="0" sz="950" spc="-10">
                <a:latin typeface="Georgia"/>
                <a:cs typeface="Georgia"/>
              </a:rPr>
              <a:t>1989.</a:t>
            </a:r>
            <a:endParaRPr sz="950">
              <a:latin typeface="Georgia"/>
              <a:cs typeface="Georgia"/>
            </a:endParaRPr>
          </a:p>
          <a:p>
            <a:pPr marL="139065" marR="498475" indent="-127000">
              <a:lnSpc>
                <a:spcPct val="104900"/>
              </a:lnSpc>
            </a:pPr>
            <a:r>
              <a:rPr dirty="0" sz="950" spc="-114">
                <a:latin typeface="Georgia"/>
                <a:cs typeface="Georgia"/>
              </a:rPr>
              <a:t>P.</a:t>
            </a:r>
            <a:r>
              <a:rPr dirty="0" sz="950" spc="-10">
                <a:latin typeface="Georgia"/>
                <a:cs typeface="Georgia"/>
              </a:rPr>
              <a:t> </a:t>
            </a:r>
            <a:r>
              <a:rPr dirty="0" sz="950" spc="-35">
                <a:latin typeface="Georgia"/>
                <a:cs typeface="Georgia"/>
              </a:rPr>
              <a:t>Burridge.</a:t>
            </a:r>
            <a:r>
              <a:rPr dirty="0" sz="950" spc="-25">
                <a:latin typeface="Georgia"/>
                <a:cs typeface="Georgia"/>
              </a:rPr>
              <a:t> </a:t>
            </a:r>
            <a:r>
              <a:rPr dirty="0" sz="950">
                <a:latin typeface="Georgia"/>
                <a:cs typeface="Georgia"/>
              </a:rPr>
              <a:t>On</a:t>
            </a:r>
            <a:r>
              <a:rPr dirty="0" sz="950" spc="-45">
                <a:latin typeface="Georgia"/>
                <a:cs typeface="Georgia"/>
              </a:rPr>
              <a:t> </a:t>
            </a:r>
            <a:r>
              <a:rPr dirty="0" sz="950" spc="-25">
                <a:latin typeface="Georgia"/>
                <a:cs typeface="Georgia"/>
              </a:rPr>
              <a:t>the </a:t>
            </a:r>
            <a:r>
              <a:rPr dirty="0" sz="950" spc="-20">
                <a:latin typeface="Georgia"/>
                <a:cs typeface="Georgia"/>
              </a:rPr>
              <a:t>Cliff-Ord </a:t>
            </a:r>
            <a:r>
              <a:rPr dirty="0" sz="950" spc="-25">
                <a:latin typeface="Georgia"/>
                <a:cs typeface="Georgia"/>
              </a:rPr>
              <a:t>test </a:t>
            </a:r>
            <a:r>
              <a:rPr dirty="0" sz="950" spc="-20">
                <a:latin typeface="Georgia"/>
                <a:cs typeface="Georgia"/>
              </a:rPr>
              <a:t>for</a:t>
            </a:r>
            <a:r>
              <a:rPr dirty="0" sz="950" spc="-25">
                <a:latin typeface="Georgia"/>
                <a:cs typeface="Georgia"/>
              </a:rPr>
              <a:t> </a:t>
            </a:r>
            <a:r>
              <a:rPr dirty="0" sz="950" spc="-40">
                <a:latin typeface="Georgia"/>
                <a:cs typeface="Georgia"/>
              </a:rPr>
              <a:t>spatial</a:t>
            </a:r>
            <a:r>
              <a:rPr dirty="0" sz="950" spc="-15">
                <a:latin typeface="Georgia"/>
                <a:cs typeface="Georgia"/>
              </a:rPr>
              <a:t> </a:t>
            </a:r>
            <a:r>
              <a:rPr dirty="0" sz="950" spc="-35">
                <a:latin typeface="Georgia"/>
                <a:cs typeface="Georgia"/>
              </a:rPr>
              <a:t>correlation.</a:t>
            </a:r>
            <a:r>
              <a:rPr dirty="0" sz="950" spc="-25">
                <a:latin typeface="Georgia"/>
                <a:cs typeface="Georgia"/>
              </a:rPr>
              <a:t> </a:t>
            </a:r>
            <a:r>
              <a:rPr dirty="0" sz="950" i="1">
                <a:latin typeface="Cambria"/>
                <a:cs typeface="Cambria"/>
              </a:rPr>
              <a:t>Journal of</a:t>
            </a:r>
            <a:r>
              <a:rPr dirty="0" sz="950" spc="-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the</a:t>
            </a:r>
            <a:r>
              <a:rPr dirty="0" sz="950" spc="-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Royal Statistical</a:t>
            </a:r>
            <a:r>
              <a:rPr dirty="0" sz="950" spc="-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Society.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Series</a:t>
            </a:r>
            <a:r>
              <a:rPr dirty="0" sz="950" spc="3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B</a:t>
            </a:r>
            <a:r>
              <a:rPr dirty="0" sz="950" spc="35" i="1">
                <a:latin typeface="Cambria"/>
                <a:cs typeface="Cambria"/>
              </a:rPr>
              <a:t> </a:t>
            </a:r>
            <a:r>
              <a:rPr dirty="0" sz="950" spc="-25" i="1">
                <a:latin typeface="Cambria"/>
                <a:cs typeface="Cambria"/>
              </a:rPr>
              <a:t>(Methodological)</a:t>
            </a:r>
            <a:r>
              <a:rPr dirty="0" sz="950" spc="-25">
                <a:latin typeface="Georgia"/>
                <a:cs typeface="Georgia"/>
              </a:rPr>
              <a:t>,</a:t>
            </a:r>
            <a:r>
              <a:rPr dirty="0" sz="950" spc="10">
                <a:latin typeface="Georgia"/>
                <a:cs typeface="Georgia"/>
              </a:rPr>
              <a:t> </a:t>
            </a:r>
            <a:r>
              <a:rPr dirty="0" sz="950" spc="-65">
                <a:latin typeface="Georgia"/>
                <a:cs typeface="Georgia"/>
              </a:rPr>
              <a:t>42</a:t>
            </a:r>
            <a:r>
              <a:rPr dirty="0" sz="950" spc="15">
                <a:latin typeface="Georgia"/>
                <a:cs typeface="Georgia"/>
              </a:rPr>
              <a:t> </a:t>
            </a:r>
            <a:r>
              <a:rPr dirty="0" sz="950" spc="-35">
                <a:latin typeface="Georgia"/>
                <a:cs typeface="Georgia"/>
              </a:rPr>
              <a:t>(1):107–108,</a:t>
            </a:r>
            <a:r>
              <a:rPr dirty="0" sz="950" spc="20">
                <a:latin typeface="Georgia"/>
                <a:cs typeface="Georgia"/>
              </a:rPr>
              <a:t> </a:t>
            </a:r>
            <a:r>
              <a:rPr dirty="0" sz="950" spc="-10">
                <a:latin typeface="Georgia"/>
                <a:cs typeface="Georgia"/>
              </a:rPr>
              <a:t>1980.</a:t>
            </a:r>
            <a:endParaRPr sz="950">
              <a:latin typeface="Georgia"/>
              <a:cs typeface="Georgia"/>
            </a:endParaRPr>
          </a:p>
          <a:p>
            <a:pPr marL="12700">
              <a:lnSpc>
                <a:spcPct val="100000"/>
              </a:lnSpc>
              <a:spcBef>
                <a:spcPts val="50"/>
              </a:spcBef>
            </a:pPr>
            <a:r>
              <a:rPr dirty="0" sz="950">
                <a:latin typeface="Georgia"/>
                <a:cs typeface="Georgia"/>
              </a:rPr>
              <a:t>A.C. </a:t>
            </a:r>
            <a:r>
              <a:rPr dirty="0" sz="950" spc="-30">
                <a:latin typeface="Georgia"/>
                <a:cs typeface="Georgia"/>
              </a:rPr>
              <a:t>Cameron</a:t>
            </a:r>
            <a:r>
              <a:rPr dirty="0" sz="950" spc="5">
                <a:latin typeface="Georgia"/>
                <a:cs typeface="Georgia"/>
              </a:rPr>
              <a:t> </a:t>
            </a:r>
            <a:r>
              <a:rPr dirty="0" sz="950" spc="-45">
                <a:latin typeface="Georgia"/>
                <a:cs typeface="Georgia"/>
              </a:rPr>
              <a:t>and</a:t>
            </a:r>
            <a:r>
              <a:rPr dirty="0" sz="950" spc="5">
                <a:latin typeface="Georgia"/>
                <a:cs typeface="Georgia"/>
              </a:rPr>
              <a:t> </a:t>
            </a:r>
            <a:r>
              <a:rPr dirty="0" sz="950" spc="-70">
                <a:latin typeface="Georgia"/>
                <a:cs typeface="Georgia"/>
              </a:rPr>
              <a:t>P.K.</a:t>
            </a:r>
            <a:r>
              <a:rPr dirty="0" sz="950" spc="5">
                <a:latin typeface="Georgia"/>
                <a:cs typeface="Georgia"/>
              </a:rPr>
              <a:t> </a:t>
            </a:r>
            <a:r>
              <a:rPr dirty="0" sz="950" spc="-30">
                <a:latin typeface="Georgia"/>
                <a:cs typeface="Georgia"/>
              </a:rPr>
              <a:t>Trivedi.</a:t>
            </a:r>
            <a:r>
              <a:rPr dirty="0" sz="950" spc="5">
                <a:latin typeface="Georgia"/>
                <a:cs typeface="Georgia"/>
              </a:rPr>
              <a:t> </a:t>
            </a:r>
            <a:r>
              <a:rPr dirty="0" sz="950" spc="-25" i="1">
                <a:latin typeface="Cambria"/>
                <a:cs typeface="Cambria"/>
              </a:rPr>
              <a:t>Regression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Analysis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Count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Data</a:t>
            </a:r>
            <a:r>
              <a:rPr dirty="0" sz="950">
                <a:latin typeface="Georgia"/>
                <a:cs typeface="Georgia"/>
              </a:rPr>
              <a:t>.</a:t>
            </a:r>
            <a:r>
              <a:rPr dirty="0" sz="950" spc="5">
                <a:latin typeface="Georgia"/>
                <a:cs typeface="Georgia"/>
              </a:rPr>
              <a:t> </a:t>
            </a:r>
            <a:r>
              <a:rPr dirty="0" sz="950" spc="-30">
                <a:latin typeface="Georgia"/>
                <a:cs typeface="Georgia"/>
              </a:rPr>
              <a:t>Cambridge,</a:t>
            </a:r>
            <a:r>
              <a:rPr dirty="0" sz="950" spc="5">
                <a:latin typeface="Georgia"/>
                <a:cs typeface="Georgia"/>
              </a:rPr>
              <a:t> </a:t>
            </a:r>
            <a:r>
              <a:rPr dirty="0" sz="950" spc="-10">
                <a:latin typeface="Georgia"/>
                <a:cs typeface="Georgia"/>
              </a:rPr>
              <a:t>1998.</a:t>
            </a:r>
            <a:endParaRPr sz="950">
              <a:latin typeface="Georgia"/>
              <a:cs typeface="Georgia"/>
            </a:endParaRPr>
          </a:p>
        </p:txBody>
      </p:sp>
    </p:spTree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5230495" cy="77279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288</a:t>
            </a:r>
            <a:r>
              <a:rPr dirty="0" sz="800" spc="320" b="1">
                <a:latin typeface="Calibri"/>
                <a:cs typeface="Calibri"/>
              </a:rPr>
              <a:t>  </a:t>
            </a:r>
            <a:r>
              <a:rPr dirty="0" sz="800" spc="-10" i="1">
                <a:latin typeface="Calibri"/>
                <a:cs typeface="Calibri"/>
              </a:rPr>
              <a:t>Bibliography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Calibri"/>
              <a:cs typeface="Calibri"/>
            </a:endParaRPr>
          </a:p>
          <a:p>
            <a:pPr marL="422275" marR="5080" indent="-127000">
              <a:lnSpc>
                <a:spcPct val="105000"/>
              </a:lnSpc>
            </a:pPr>
            <a:r>
              <a:rPr dirty="0" sz="950" spc="-25">
                <a:latin typeface="Palatino Linotype"/>
                <a:cs typeface="Palatino Linotype"/>
              </a:rPr>
              <a:t>A.C.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Cameron,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J.B.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Gelbach,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D.L.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Miller.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Robust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inference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multiway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clustering.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spc="-25" i="1">
                <a:latin typeface="Palatino Linotype"/>
                <a:cs typeface="Palatino Linotype"/>
              </a:rPr>
              <a:t>of</a:t>
            </a:r>
            <a:r>
              <a:rPr dirty="0" sz="950" spc="-25" i="1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Business</a:t>
            </a:r>
            <a:r>
              <a:rPr dirty="0" sz="950" spc="-2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G</a:t>
            </a:r>
            <a:r>
              <a:rPr dirty="0" sz="950" spc="-1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Economic</a:t>
            </a:r>
            <a:r>
              <a:rPr dirty="0" sz="950" spc="-25" i="1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Statistics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29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(2),2011.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55"/>
              </a:spcBef>
            </a:pPr>
            <a:r>
              <a:rPr dirty="0" sz="950" spc="-25">
                <a:latin typeface="Palatino Linotype"/>
                <a:cs typeface="Palatino Linotype"/>
              </a:rPr>
              <a:t>A.C.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Case.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Spatial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patterns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in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household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demand.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Econometrica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59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(4):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953–965,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1991.</a:t>
            </a:r>
            <a:endParaRPr sz="950">
              <a:latin typeface="Palatino Linotype"/>
              <a:cs typeface="Palatino Linotype"/>
            </a:endParaRPr>
          </a:p>
          <a:p>
            <a:pPr marL="422275" marR="634365" indent="-127000">
              <a:lnSpc>
                <a:spcPct val="104900"/>
              </a:lnSpc>
            </a:pPr>
            <a:r>
              <a:rPr dirty="0" sz="950" spc="-80">
                <a:latin typeface="Palatino Linotype"/>
                <a:cs typeface="Palatino Linotype"/>
              </a:rPr>
              <a:t>F.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Caselli,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G.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Esquivel,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F.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Lefort.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Reopening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convergence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debate: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new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look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at </a:t>
            </a:r>
            <a:r>
              <a:rPr dirty="0" sz="950" spc="-20">
                <a:latin typeface="Palatino Linotype"/>
                <a:cs typeface="Palatino Linotype"/>
              </a:rPr>
              <a:t>cross-</a:t>
            </a:r>
            <a:r>
              <a:rPr dirty="0" sz="950" spc="-35">
                <a:latin typeface="Palatino Linotype"/>
                <a:cs typeface="Palatino Linotype"/>
              </a:rPr>
              <a:t>country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growth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empirics.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</a:t>
            </a:r>
            <a:r>
              <a:rPr dirty="0" sz="950" spc="1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of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Economic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Growth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1: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363–389,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1996.</a:t>
            </a:r>
            <a:endParaRPr sz="950">
              <a:latin typeface="Palatino Linotype"/>
              <a:cs typeface="Palatino Linotype"/>
            </a:endParaRPr>
          </a:p>
          <a:p>
            <a:pPr marL="422275" marR="248285" indent="-127000">
              <a:lnSpc>
                <a:spcPct val="105000"/>
              </a:lnSpc>
            </a:pPr>
            <a:r>
              <a:rPr dirty="0" sz="950" spc="-10">
                <a:latin typeface="Palatino Linotype"/>
                <a:cs typeface="Palatino Linotype"/>
              </a:rPr>
              <a:t>S.B.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Caudill,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J.M.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Ford,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D.L.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Kaserman.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Certiﬁcate-</a:t>
            </a:r>
            <a:r>
              <a:rPr dirty="0" sz="950" spc="-20">
                <a:latin typeface="Palatino Linotype"/>
                <a:cs typeface="Palatino Linotype"/>
              </a:rPr>
              <a:t>of-</a:t>
            </a:r>
            <a:r>
              <a:rPr dirty="0" sz="950" spc="-25">
                <a:latin typeface="Palatino Linotype"/>
                <a:cs typeface="Palatino Linotype"/>
              </a:rPr>
              <a:t>need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regulation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diffusion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of </a:t>
            </a:r>
            <a:r>
              <a:rPr dirty="0" sz="950" spc="-35">
                <a:latin typeface="Palatino Linotype"/>
                <a:cs typeface="Palatino Linotype"/>
              </a:rPr>
              <a:t>innovations: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random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coeﬃcient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model.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 of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Applied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Econometrics</a:t>
            </a:r>
            <a:r>
              <a:rPr dirty="0" sz="950">
                <a:latin typeface="Palatino Linotype"/>
                <a:cs typeface="Palatino Linotype"/>
              </a:rPr>
              <a:t>, 10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(1), </a:t>
            </a:r>
            <a:r>
              <a:rPr dirty="0" sz="950" spc="-10">
                <a:latin typeface="Palatino Linotype"/>
                <a:cs typeface="Palatino Linotype"/>
              </a:rPr>
              <a:t>1995.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60"/>
              </a:spcBef>
            </a:pPr>
            <a:r>
              <a:rPr dirty="0" sz="950" spc="-10">
                <a:latin typeface="Palatino Linotype"/>
                <a:cs typeface="Palatino Linotype"/>
              </a:rPr>
              <a:t>S.G.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Cecchetti.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235">
                <a:latin typeface="Palatino Linotype"/>
                <a:cs typeface="Palatino Linotype"/>
              </a:rPr>
              <a:t>he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frequency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price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adjustment: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study</a:t>
            </a:r>
            <a:r>
              <a:rPr dirty="0" sz="950" spc="-20">
                <a:latin typeface="Palatino Linotype"/>
                <a:cs typeface="Palatino Linotype"/>
              </a:rPr>
              <a:t> of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newsstand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prices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magazines.</a:t>
            </a:r>
            <a:endParaRPr sz="950">
              <a:latin typeface="Palatino Linotype"/>
              <a:cs typeface="Palatino Linotype"/>
            </a:endParaRPr>
          </a:p>
          <a:p>
            <a:pPr marL="422275">
              <a:lnSpc>
                <a:spcPct val="100000"/>
              </a:lnSpc>
              <a:spcBef>
                <a:spcPts val="55"/>
              </a:spcBef>
            </a:pPr>
            <a:r>
              <a:rPr dirty="0" sz="950" i="1">
                <a:latin typeface="Palatino Linotype"/>
                <a:cs typeface="Palatino Linotype"/>
              </a:rPr>
              <a:t>Journal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of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Econometrics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31:255–274,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1986.</a:t>
            </a:r>
            <a:endParaRPr sz="950">
              <a:latin typeface="Palatino Linotype"/>
              <a:cs typeface="Palatino Linotype"/>
            </a:endParaRPr>
          </a:p>
          <a:p>
            <a:pPr marL="422275" marR="461009" indent="-127000">
              <a:lnSpc>
                <a:spcPct val="104900"/>
              </a:lnSpc>
            </a:pPr>
            <a:r>
              <a:rPr dirty="0" sz="950" spc="-10">
                <a:latin typeface="Palatino Linotype"/>
                <a:cs typeface="Palatino Linotype"/>
              </a:rPr>
              <a:t>G.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Chamberlain.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Analysis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covariance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qualitative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data.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Review </a:t>
            </a:r>
            <a:r>
              <a:rPr dirty="0" sz="950" i="1">
                <a:latin typeface="Palatino Linotype"/>
                <a:cs typeface="Palatino Linotype"/>
              </a:rPr>
              <a:t>of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Economic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Studies</a:t>
            </a:r>
            <a:r>
              <a:rPr dirty="0" sz="950" spc="-10">
                <a:latin typeface="Palatino Linotype"/>
                <a:cs typeface="Palatino Linotype"/>
              </a:rPr>
              <a:t>, </a:t>
            </a:r>
            <a:r>
              <a:rPr dirty="0" sz="950">
                <a:latin typeface="Palatino Linotype"/>
                <a:cs typeface="Palatino Linotype"/>
              </a:rPr>
              <a:t>47:225–238,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1980.</a:t>
            </a:r>
            <a:endParaRPr sz="950">
              <a:latin typeface="Palatino Linotype"/>
              <a:cs typeface="Palatino Linotype"/>
            </a:endParaRPr>
          </a:p>
          <a:p>
            <a:pPr marL="422275" marR="80010" indent="-127000">
              <a:lnSpc>
                <a:spcPct val="104900"/>
              </a:lnSpc>
            </a:pPr>
            <a:r>
              <a:rPr dirty="0" sz="950" spc="-10">
                <a:latin typeface="Palatino Linotype"/>
                <a:cs typeface="Palatino Linotype"/>
              </a:rPr>
              <a:t>G.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Chamberlain.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Multivariate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regression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models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for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panel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data.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of Econometrics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18:5–46, 1982.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55"/>
              </a:spcBef>
            </a:pPr>
            <a:r>
              <a:rPr dirty="0" sz="950" spc="-20">
                <a:latin typeface="Palatino Linotype"/>
                <a:cs typeface="Palatino Linotype"/>
              </a:rPr>
              <a:t>J.M.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Chambers.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Programming</a:t>
            </a:r>
            <a:r>
              <a:rPr dirty="0" sz="950" spc="1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with</a:t>
            </a:r>
            <a:r>
              <a:rPr dirty="0" sz="950" spc="2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Data:A</a:t>
            </a:r>
            <a:r>
              <a:rPr dirty="0" sz="950" spc="1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guide</a:t>
            </a:r>
            <a:r>
              <a:rPr dirty="0" sz="950" spc="2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to</a:t>
            </a:r>
            <a:r>
              <a:rPr dirty="0" sz="950" spc="1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the</a:t>
            </a:r>
            <a:r>
              <a:rPr dirty="0" sz="950" spc="20" i="1">
                <a:latin typeface="Palatino Linotype"/>
                <a:cs typeface="Palatino Linotype"/>
              </a:rPr>
              <a:t> </a:t>
            </a:r>
            <a:r>
              <a:rPr dirty="0" sz="950" spc="-65" i="1">
                <a:latin typeface="Palatino Linotype"/>
                <a:cs typeface="Palatino Linotype"/>
              </a:rPr>
              <a:t>S</a:t>
            </a:r>
            <a:r>
              <a:rPr dirty="0" sz="950" spc="1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Language</a:t>
            </a:r>
            <a:r>
              <a:rPr dirty="0" sz="950">
                <a:latin typeface="Palatino Linotype"/>
                <a:cs typeface="Palatino Linotype"/>
              </a:rPr>
              <a:t>.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Springer,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1998.</a:t>
            </a:r>
            <a:endParaRPr sz="950">
              <a:latin typeface="Palatino Linotype"/>
              <a:cs typeface="Palatino Linotype"/>
            </a:endParaRPr>
          </a:p>
          <a:p>
            <a:pPr marL="422275" marR="6985" indent="-127000">
              <a:lnSpc>
                <a:spcPct val="104900"/>
              </a:lnSpc>
              <a:spcBef>
                <a:spcPts val="5"/>
              </a:spcBef>
            </a:pPr>
            <a:r>
              <a:rPr dirty="0" sz="950" spc="-10">
                <a:latin typeface="Palatino Linotype"/>
                <a:cs typeface="Palatino Linotype"/>
              </a:rPr>
              <a:t>G. </a:t>
            </a:r>
            <a:r>
              <a:rPr dirty="0" sz="950" spc="-35">
                <a:latin typeface="Palatino Linotype"/>
                <a:cs typeface="Palatino Linotype"/>
              </a:rPr>
              <a:t>Charness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M.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Villeval.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Cooperation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competition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in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intergenerational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experiments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in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the </a:t>
            </a:r>
            <a:r>
              <a:rPr dirty="0" sz="950" spc="-55">
                <a:latin typeface="Palatino Linotype"/>
                <a:cs typeface="Palatino Linotype"/>
              </a:rPr>
              <a:t>ﬁeld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laboratory.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American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Economic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Palatino Linotype"/>
                <a:cs typeface="Palatino Linotype"/>
              </a:rPr>
              <a:t>Review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99 (3):956–978,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2009.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X.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Chen,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S.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Lin,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W.R.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Reed.A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Monte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Carlo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evaluation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 </a:t>
            </a:r>
            <a:r>
              <a:rPr dirty="0" sz="950" spc="-35">
                <a:latin typeface="Palatino Linotype"/>
                <a:cs typeface="Palatino Linotype"/>
              </a:rPr>
              <a:t>eﬃciency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PCSE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estimator.</a:t>
            </a:r>
            <a:endParaRPr sz="950">
              <a:latin typeface="Palatino Linotype"/>
              <a:cs typeface="Palatino Linotype"/>
            </a:endParaRPr>
          </a:p>
          <a:p>
            <a:pPr marL="422275">
              <a:lnSpc>
                <a:spcPct val="100000"/>
              </a:lnSpc>
              <a:spcBef>
                <a:spcPts val="55"/>
              </a:spcBef>
            </a:pPr>
            <a:r>
              <a:rPr dirty="0" sz="950" i="1">
                <a:latin typeface="Palatino Linotype"/>
                <a:cs typeface="Palatino Linotype"/>
              </a:rPr>
              <a:t>Applied</a:t>
            </a:r>
            <a:r>
              <a:rPr dirty="0" sz="950" spc="-1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Economics</a:t>
            </a:r>
            <a:r>
              <a:rPr dirty="0" sz="950" spc="-1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Letters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17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(1):7–10,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2009.</a:t>
            </a:r>
            <a:endParaRPr sz="950">
              <a:latin typeface="Palatino Linotype"/>
              <a:cs typeface="Palatino Linotype"/>
            </a:endParaRPr>
          </a:p>
          <a:p>
            <a:pPr marL="422275" marR="355600" indent="-127000">
              <a:lnSpc>
                <a:spcPct val="105000"/>
              </a:lnSpc>
            </a:pPr>
            <a:r>
              <a:rPr dirty="0" sz="950" spc="-10">
                <a:latin typeface="Palatino Linotype"/>
                <a:cs typeface="Palatino Linotype"/>
              </a:rPr>
              <a:t>M.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Cincer.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Patents,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R&amp;D,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technological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spillovers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at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ﬁrm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level: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Some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evidence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from econometric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count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models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for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panel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data.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</a:t>
            </a:r>
            <a:r>
              <a:rPr dirty="0" sz="950" spc="-1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of</a:t>
            </a:r>
            <a:r>
              <a:rPr dirty="0" sz="950" spc="-1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Applied</a:t>
            </a:r>
            <a:r>
              <a:rPr dirty="0" sz="950" spc="-1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Econometrics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12</a:t>
            </a:r>
            <a:r>
              <a:rPr dirty="0" sz="950" spc="-10">
                <a:latin typeface="Palatino Linotype"/>
                <a:cs typeface="Palatino Linotype"/>
              </a:rPr>
              <a:t> (3), 1997.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J.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Coakley,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A.M.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Fuertes,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R.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Smith.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Unobserved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heterogeneity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in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panel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time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series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models.</a:t>
            </a:r>
            <a:endParaRPr sz="950">
              <a:latin typeface="Palatino Linotype"/>
              <a:cs typeface="Palatino Linotype"/>
            </a:endParaRPr>
          </a:p>
          <a:p>
            <a:pPr marL="422275">
              <a:lnSpc>
                <a:spcPct val="100000"/>
              </a:lnSpc>
              <a:spcBef>
                <a:spcPts val="60"/>
              </a:spcBef>
            </a:pPr>
            <a:r>
              <a:rPr dirty="0" sz="950" i="1">
                <a:latin typeface="Palatino Linotype"/>
                <a:cs typeface="Palatino Linotype"/>
              </a:rPr>
              <a:t>Computational</a:t>
            </a:r>
            <a:r>
              <a:rPr dirty="0" sz="950" spc="2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Statistics</a:t>
            </a:r>
            <a:r>
              <a:rPr dirty="0" sz="950" spc="2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G</a:t>
            </a:r>
            <a:r>
              <a:rPr dirty="0" sz="950" spc="3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Data</a:t>
            </a:r>
            <a:r>
              <a:rPr dirty="0" sz="950" spc="30" i="1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Palatino Linotype"/>
                <a:cs typeface="Palatino Linotype"/>
              </a:rPr>
              <a:t>Analysis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50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(9):2361–2380,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2006.</a:t>
            </a:r>
            <a:endParaRPr sz="950">
              <a:latin typeface="Palatino Linotype"/>
              <a:cs typeface="Palatino Linotype"/>
            </a:endParaRPr>
          </a:p>
          <a:p>
            <a:pPr marL="422275" marR="264795" indent="-127000">
              <a:lnSpc>
                <a:spcPct val="104900"/>
              </a:lnSpc>
            </a:pPr>
            <a:r>
              <a:rPr dirty="0" sz="950" spc="-30">
                <a:latin typeface="Palatino Linotype"/>
                <a:cs typeface="Palatino Linotype"/>
              </a:rPr>
              <a:t>A.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Cohen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L.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Einav.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480">
                <a:latin typeface="Palatino Linotype"/>
                <a:cs typeface="Palatino Linotype"/>
              </a:rPr>
              <a:t>h</a:t>
            </a:r>
            <a:r>
              <a:rPr dirty="0" sz="950" spc="-10">
                <a:latin typeface="Palatino Linotype"/>
                <a:cs typeface="Palatino Linotype"/>
              </a:rPr>
              <a:t>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effects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mandatory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seat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belt </a:t>
            </a:r>
            <a:r>
              <a:rPr dirty="0" sz="950" spc="-70">
                <a:latin typeface="Palatino Linotype"/>
                <a:cs typeface="Palatino Linotype"/>
              </a:rPr>
              <a:t>laws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on </a:t>
            </a:r>
            <a:r>
              <a:rPr dirty="0" sz="950" spc="-50">
                <a:latin typeface="Palatino Linotype"/>
                <a:cs typeface="Palatino Linotype"/>
              </a:rPr>
              <a:t>driving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behavior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traﬃc </a:t>
            </a:r>
            <a:r>
              <a:rPr dirty="0" sz="950" spc="-30">
                <a:latin typeface="Palatino Linotype"/>
                <a:cs typeface="Palatino Linotype"/>
              </a:rPr>
              <a:t>fatalities.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229" i="1">
                <a:latin typeface="Cambria"/>
                <a:cs typeface="Cambria"/>
              </a:rPr>
              <a:t>he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Review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Economics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and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Statistics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85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(4):828–843,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November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2003.</a:t>
            </a:r>
            <a:endParaRPr sz="950">
              <a:latin typeface="Palatino Linotype"/>
              <a:cs typeface="Palatino Linotype"/>
            </a:endParaRPr>
          </a:p>
          <a:p>
            <a:pPr marL="422275" marR="342900" indent="-127000">
              <a:lnSpc>
                <a:spcPct val="104900"/>
              </a:lnSpc>
            </a:pPr>
            <a:r>
              <a:rPr dirty="0" sz="950">
                <a:latin typeface="Palatino Linotype"/>
                <a:cs typeface="Palatino Linotype"/>
              </a:rPr>
              <a:t>C.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Cornwell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0">
                <a:latin typeface="Palatino Linotype"/>
                <a:cs typeface="Palatino Linotype"/>
              </a:rPr>
              <a:t>P.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Rupert.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Eﬃcient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estimation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panel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data: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empirical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comparison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of </a:t>
            </a:r>
            <a:r>
              <a:rPr dirty="0" sz="950" spc="-35">
                <a:latin typeface="Palatino Linotype"/>
                <a:cs typeface="Palatino Linotype"/>
              </a:rPr>
              <a:t>instrumental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variables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estimators.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4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3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Applied</a:t>
            </a:r>
            <a:r>
              <a:rPr dirty="0" sz="950" spc="3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3:149–155,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1988.</a:t>
            </a:r>
            <a:endParaRPr sz="950">
              <a:latin typeface="Palatino Linotype"/>
              <a:cs typeface="Palatino Linotype"/>
            </a:endParaRPr>
          </a:p>
          <a:p>
            <a:pPr marL="422275" marR="29845" indent="-127000">
              <a:lnSpc>
                <a:spcPct val="104900"/>
              </a:lnSpc>
            </a:pPr>
            <a:r>
              <a:rPr dirty="0" sz="950">
                <a:latin typeface="Palatino Linotype"/>
                <a:cs typeface="Palatino Linotype"/>
              </a:rPr>
              <a:t>C.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Cornwell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W.N.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Trumbull.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Estimating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economic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model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crime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panel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data.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Cambria"/>
                <a:cs typeface="Cambria"/>
              </a:rPr>
              <a:t>Review</a:t>
            </a:r>
            <a:r>
              <a:rPr dirty="0" sz="950" i="1">
                <a:latin typeface="Cambria"/>
                <a:cs typeface="Cambria"/>
              </a:rPr>
              <a:t> of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Economics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and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Statistics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76:360–366,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1994.</a:t>
            </a:r>
            <a:endParaRPr sz="950">
              <a:latin typeface="Palatino Linotype"/>
              <a:cs typeface="Palatino Linotype"/>
            </a:endParaRPr>
          </a:p>
          <a:p>
            <a:pPr marL="422275" marR="243840" indent="-127000">
              <a:lnSpc>
                <a:spcPct val="105000"/>
              </a:lnSpc>
            </a:pPr>
            <a:r>
              <a:rPr dirty="0" sz="950">
                <a:latin typeface="Palatino Linotype"/>
                <a:cs typeface="Palatino Linotype"/>
              </a:rPr>
              <a:t>C. </a:t>
            </a:r>
            <a:r>
              <a:rPr dirty="0" sz="950" spc="-45">
                <a:latin typeface="Palatino Linotype"/>
                <a:cs typeface="Palatino Linotype"/>
              </a:rPr>
              <a:t>Cornwell,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0">
                <a:latin typeface="Palatino Linotype"/>
                <a:cs typeface="Palatino Linotype"/>
              </a:rPr>
              <a:t>P.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Schmidt,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D.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Wyhowski.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Simultaneous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equations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panel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data.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spc="-25" i="1">
                <a:latin typeface="Cambria"/>
                <a:cs typeface="Cambria"/>
              </a:rPr>
              <a:t>of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51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(1–2):151–181,</a:t>
            </a:r>
            <a:r>
              <a:rPr dirty="0" sz="950" spc="3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1992.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55"/>
              </a:spcBef>
            </a:pPr>
            <a:r>
              <a:rPr dirty="0" sz="950" spc="-30">
                <a:latin typeface="Palatino Linotype"/>
                <a:cs typeface="Palatino Linotype"/>
              </a:rPr>
              <a:t>A.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Cottrell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R.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Lucchetti.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Gretl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User’s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Guide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70">
                <a:latin typeface="Palatino Linotype"/>
                <a:cs typeface="Palatino Linotype"/>
              </a:rPr>
              <a:t>May</a:t>
            </a:r>
            <a:r>
              <a:rPr dirty="0" sz="950">
                <a:latin typeface="Palatino Linotype"/>
                <a:cs typeface="Palatino Linotype"/>
              </a:rPr>
              <a:t> 2007. </a:t>
            </a:r>
            <a:r>
              <a:rPr dirty="0" sz="950" spc="-50">
                <a:latin typeface="Palatino Linotype"/>
                <a:cs typeface="Palatino Linotype"/>
              </a:rPr>
              <a:t>URL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  <a:hlinkClick r:id="rId2"/>
              </a:rPr>
              <a:t>http://gretl.sourceforge.net/.</a:t>
            </a:r>
            <a:endParaRPr sz="950">
              <a:latin typeface="Palatino Linotype"/>
              <a:cs typeface="Palatino Linotype"/>
            </a:endParaRPr>
          </a:p>
          <a:p>
            <a:pPr marL="422275" marR="15240" indent="-127000">
              <a:lnSpc>
                <a:spcPct val="104900"/>
              </a:lnSpc>
            </a:pPr>
            <a:r>
              <a:rPr dirty="0" sz="950" spc="-85">
                <a:latin typeface="Palatino Linotype"/>
                <a:cs typeface="Palatino Linotype"/>
              </a:rPr>
              <a:t>Y.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Croissant.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Cambria"/>
                <a:cs typeface="Cambria"/>
              </a:rPr>
              <a:t>pglm: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panel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spc="-25" i="1">
                <a:latin typeface="Cambria"/>
                <a:cs typeface="Cambria"/>
              </a:rPr>
              <a:t>generalized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linear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model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2017.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URL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  <a:hlinkClick r:id="rId3"/>
              </a:rPr>
              <a:t>http://www.r-</a:t>
            </a:r>
            <a:r>
              <a:rPr dirty="0" sz="950" spc="-25">
                <a:latin typeface="Palatino Linotype"/>
                <a:cs typeface="Palatino Linotype"/>
                <a:hlinkClick r:id="rId3"/>
              </a:rPr>
              <a:t>project.org.</a:t>
            </a:r>
            <a:r>
              <a:rPr dirty="0" sz="950" spc="-20">
                <a:latin typeface="Palatino Linotype"/>
                <a:cs typeface="Palatino Linotype"/>
                <a:hlinkClick r:id="rId3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R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package </a:t>
            </a:r>
            <a:r>
              <a:rPr dirty="0" sz="950" spc="-35">
                <a:latin typeface="Palatino Linotype"/>
                <a:cs typeface="Palatino Linotype"/>
              </a:rPr>
              <a:t>version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0.2-</a:t>
            </a:r>
            <a:r>
              <a:rPr dirty="0" sz="950" spc="-25">
                <a:latin typeface="Palatino Linotype"/>
                <a:cs typeface="Palatino Linotype"/>
              </a:rPr>
              <a:t>0.</a:t>
            </a:r>
            <a:endParaRPr sz="950">
              <a:latin typeface="Palatino Linotype"/>
              <a:cs typeface="Palatino Linotype"/>
            </a:endParaRPr>
          </a:p>
          <a:p>
            <a:pPr marL="422275" marR="181610" indent="-127000">
              <a:lnSpc>
                <a:spcPct val="105000"/>
              </a:lnSpc>
            </a:pPr>
            <a:r>
              <a:rPr dirty="0" sz="950" spc="-85">
                <a:latin typeface="Palatino Linotype"/>
                <a:cs typeface="Palatino Linotype"/>
              </a:rPr>
              <a:t>Y.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Croissant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G. </a:t>
            </a:r>
            <a:r>
              <a:rPr dirty="0" sz="950" spc="-30">
                <a:latin typeface="Palatino Linotype"/>
                <a:cs typeface="Palatino Linotype"/>
              </a:rPr>
              <a:t>Millo.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Panel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data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econometrics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in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R: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229">
                <a:latin typeface="Palatino Linotype"/>
                <a:cs typeface="Palatino Linotype"/>
              </a:rPr>
              <a:t>he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plm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package.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Statistical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25" i="1">
                <a:latin typeface="Cambria"/>
                <a:cs typeface="Cambria"/>
              </a:rPr>
              <a:t>Software</a:t>
            </a:r>
            <a:r>
              <a:rPr dirty="0" sz="950" spc="-25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27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(2):1–43,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2008.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60"/>
              </a:spcBef>
            </a:pPr>
            <a:r>
              <a:rPr dirty="0" sz="950" spc="-85">
                <a:latin typeface="Palatino Linotype"/>
                <a:cs typeface="Palatino Linotype"/>
              </a:rPr>
              <a:t>Y.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Croissant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G.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Millo.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pder: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Panel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Data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with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R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2017.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URL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http://www.r-</a:t>
            </a:r>
            <a:r>
              <a:rPr dirty="0" sz="950" spc="-10">
                <a:latin typeface="Palatino Linotype"/>
                <a:cs typeface="Palatino Linotype"/>
              </a:rPr>
              <a:t>project</a:t>
            </a:r>
            <a:endParaRPr sz="950">
              <a:latin typeface="Palatino Linotype"/>
              <a:cs typeface="Palatino Linotype"/>
            </a:endParaRPr>
          </a:p>
          <a:p>
            <a:pPr marL="422275">
              <a:lnSpc>
                <a:spcPct val="100000"/>
              </a:lnSpc>
              <a:spcBef>
                <a:spcPts val="55"/>
              </a:spcBef>
            </a:pPr>
            <a:r>
              <a:rPr dirty="0" sz="950" spc="-35">
                <a:latin typeface="Palatino Linotype"/>
                <a:cs typeface="Palatino Linotype"/>
              </a:rPr>
              <a:t>.org.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R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package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version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1.0-</a:t>
            </a:r>
            <a:r>
              <a:rPr dirty="0" sz="950" spc="-25">
                <a:latin typeface="Palatino Linotype"/>
                <a:cs typeface="Palatino Linotype"/>
              </a:rPr>
              <a:t>0.</a:t>
            </a:r>
            <a:endParaRPr sz="950">
              <a:latin typeface="Palatino Linotype"/>
              <a:cs typeface="Palatino Linotype"/>
            </a:endParaRPr>
          </a:p>
          <a:p>
            <a:pPr marL="422275" marR="139065" indent="-127000">
              <a:lnSpc>
                <a:spcPct val="104900"/>
              </a:lnSpc>
            </a:pPr>
            <a:r>
              <a:rPr dirty="0" sz="950" spc="-85">
                <a:latin typeface="Palatino Linotype"/>
                <a:cs typeface="Palatino Linotype"/>
              </a:rPr>
              <a:t>Y.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Croissant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A.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Zeileis.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 i="1">
                <a:latin typeface="Cambria"/>
                <a:cs typeface="Cambria"/>
              </a:rPr>
              <a:t>truncreg: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Truncated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Gaussian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spc="-25" i="1">
                <a:latin typeface="Cambria"/>
                <a:cs typeface="Cambria"/>
              </a:rPr>
              <a:t>Regression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Models</a:t>
            </a:r>
            <a:r>
              <a:rPr dirty="0" sz="950">
                <a:latin typeface="Palatino Linotype"/>
                <a:cs typeface="Palatino Linotype"/>
              </a:rPr>
              <a:t>, 2016.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URL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https:// </a:t>
            </a:r>
            <a:r>
              <a:rPr dirty="0" sz="950" spc="-35">
                <a:latin typeface="Palatino Linotype"/>
                <a:cs typeface="Palatino Linotype"/>
              </a:rPr>
              <a:t>CRAN.R-</a:t>
            </a:r>
            <a:r>
              <a:rPr dirty="0" sz="950" spc="-30">
                <a:latin typeface="Palatino Linotype"/>
                <a:cs typeface="Palatino Linotype"/>
              </a:rPr>
              <a:t>project.org/package=truncreg.</a:t>
            </a:r>
            <a:r>
              <a:rPr dirty="0" sz="950" spc="6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R</a:t>
            </a:r>
            <a:r>
              <a:rPr dirty="0" sz="950" spc="6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package</a:t>
            </a:r>
            <a:r>
              <a:rPr dirty="0" sz="950" spc="6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version</a:t>
            </a:r>
            <a:r>
              <a:rPr dirty="0" sz="950" spc="6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0.2-</a:t>
            </a:r>
            <a:r>
              <a:rPr dirty="0" sz="950" spc="-25">
                <a:latin typeface="Palatino Linotype"/>
                <a:cs typeface="Palatino Linotype"/>
              </a:rPr>
              <a:t>4.</a:t>
            </a:r>
            <a:endParaRPr sz="950">
              <a:latin typeface="Palatino Linotype"/>
              <a:cs typeface="Palatino Linotype"/>
            </a:endParaRPr>
          </a:p>
          <a:p>
            <a:pPr marL="422275" marR="29845" indent="-127000">
              <a:lnSpc>
                <a:spcPct val="104900"/>
              </a:lnSpc>
            </a:pPr>
            <a:r>
              <a:rPr dirty="0" sz="950" spc="-20">
                <a:latin typeface="Palatino Linotype"/>
                <a:cs typeface="Palatino Linotype"/>
              </a:rPr>
              <a:t>R.E.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De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Hoyos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85">
                <a:latin typeface="Palatino Linotype"/>
                <a:cs typeface="Palatino Linotype"/>
              </a:rPr>
              <a:t>V.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Saraﬁdis.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Testing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for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cross–sectional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dependence</a:t>
            </a:r>
            <a:r>
              <a:rPr dirty="0" sz="950" spc="-10">
                <a:latin typeface="Palatino Linotype"/>
                <a:cs typeface="Palatino Linotype"/>
              </a:rPr>
              <a:t> in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panel–data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models.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200" i="1">
                <a:latin typeface="Cambria"/>
                <a:cs typeface="Cambria"/>
              </a:rPr>
              <a:t>he</a:t>
            </a:r>
            <a:r>
              <a:rPr dirty="0" sz="950" spc="20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Stata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Journal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6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(4):482–496,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2006.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55"/>
              </a:spcBef>
            </a:pPr>
            <a:r>
              <a:rPr dirty="0" sz="950" spc="-55">
                <a:latin typeface="Palatino Linotype"/>
                <a:cs typeface="Palatino Linotype"/>
              </a:rPr>
              <a:t>N.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Debarsy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C.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Ertur.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Testing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for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spatial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autocorrelation</a:t>
            </a:r>
            <a:r>
              <a:rPr dirty="0" sz="950" spc="-10">
                <a:latin typeface="Palatino Linotype"/>
                <a:cs typeface="Palatino Linotype"/>
              </a:rPr>
              <a:t> in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ﬁxed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effects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panel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data</a:t>
            </a:r>
            <a:r>
              <a:rPr dirty="0" sz="950" spc="-10">
                <a:latin typeface="Palatino Linotype"/>
                <a:cs typeface="Palatino Linotype"/>
              </a:rPr>
              <a:t> model.</a:t>
            </a:r>
            <a:endParaRPr sz="950">
              <a:latin typeface="Palatino Linotype"/>
              <a:cs typeface="Palatino Linotype"/>
            </a:endParaRPr>
          </a:p>
          <a:p>
            <a:pPr marL="422275">
              <a:lnSpc>
                <a:spcPct val="100000"/>
              </a:lnSpc>
              <a:spcBef>
                <a:spcPts val="60"/>
              </a:spcBef>
            </a:pPr>
            <a:r>
              <a:rPr dirty="0" sz="950" spc="-10" i="1">
                <a:latin typeface="Cambria"/>
                <a:cs typeface="Cambria"/>
              </a:rPr>
              <a:t>Regional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Science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and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Urban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40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(6):453–470,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2010.</a:t>
            </a:r>
            <a:endParaRPr sz="950">
              <a:latin typeface="Palatino Linotype"/>
              <a:cs typeface="Palatino Linotype"/>
            </a:endParaRPr>
          </a:p>
          <a:p>
            <a:pPr marL="422275" marR="200025" indent="-127000">
              <a:lnSpc>
                <a:spcPct val="105000"/>
              </a:lnSpc>
            </a:pPr>
            <a:r>
              <a:rPr dirty="0" sz="950" spc="-20">
                <a:latin typeface="Palatino Linotype"/>
                <a:cs typeface="Palatino Linotype"/>
              </a:rPr>
              <a:t>J.C.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Driscoll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A.C.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Kraay.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Consistent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covariance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matrix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estimation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spatially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dependent </a:t>
            </a:r>
            <a:r>
              <a:rPr dirty="0" sz="950" spc="-50">
                <a:latin typeface="Palatino Linotype"/>
                <a:cs typeface="Palatino Linotype"/>
              </a:rPr>
              <a:t>panel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data.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Cambria"/>
                <a:cs typeface="Cambria"/>
              </a:rPr>
              <a:t>Review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Economics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and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Statistics</a:t>
            </a:r>
            <a:r>
              <a:rPr dirty="0" sz="950" spc="-10">
                <a:latin typeface="Palatino Linotype"/>
                <a:cs typeface="Palatino Linotype"/>
              </a:rPr>
              <a:t>, </a:t>
            </a:r>
            <a:r>
              <a:rPr dirty="0" sz="950">
                <a:latin typeface="Palatino Linotype"/>
                <a:cs typeface="Palatino Linotype"/>
              </a:rPr>
              <a:t>80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(4):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549–560,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1998.</a:t>
            </a:r>
            <a:endParaRPr sz="950">
              <a:latin typeface="Palatino Linotype"/>
              <a:cs typeface="Palatino Linotype"/>
            </a:endParaRPr>
          </a:p>
          <a:p>
            <a:pPr marL="422275" marR="255904" indent="-127000">
              <a:lnSpc>
                <a:spcPct val="104900"/>
              </a:lnSpc>
            </a:pPr>
            <a:r>
              <a:rPr dirty="0" sz="950" spc="-40">
                <a:latin typeface="Palatino Linotype"/>
                <a:cs typeface="Palatino Linotype"/>
              </a:rPr>
              <a:t>D.M.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Drukker.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Testing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for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serial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correlation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in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linear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panel–data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models.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229" i="1">
                <a:latin typeface="Cambria"/>
                <a:cs typeface="Cambria"/>
              </a:rPr>
              <a:t>he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Stata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Journal</a:t>
            </a:r>
            <a:r>
              <a:rPr dirty="0" sz="950" spc="-10">
                <a:latin typeface="Palatino Linotype"/>
                <a:cs typeface="Palatino Linotype"/>
              </a:rPr>
              <a:t>,3 </a:t>
            </a:r>
            <a:r>
              <a:rPr dirty="0" sz="950">
                <a:latin typeface="Palatino Linotype"/>
                <a:cs typeface="Palatino Linotype"/>
              </a:rPr>
              <a:t>(2):168–177,</a:t>
            </a:r>
            <a:r>
              <a:rPr dirty="0" sz="950" spc="-20">
                <a:latin typeface="Palatino Linotype"/>
                <a:cs typeface="Palatino Linotype"/>
              </a:rPr>
              <a:t> 2003.</a:t>
            </a:r>
            <a:endParaRPr sz="950">
              <a:latin typeface="Palatino Linotype"/>
              <a:cs typeface="Palatino Linotype"/>
            </a:endParaRPr>
          </a:p>
          <a:p>
            <a:pPr marL="422275" marR="93980" indent="-127000">
              <a:lnSpc>
                <a:spcPct val="104900"/>
              </a:lnSpc>
            </a:pPr>
            <a:r>
              <a:rPr dirty="0" sz="950" spc="-85">
                <a:latin typeface="Palatino Linotype"/>
                <a:cs typeface="Palatino Linotype"/>
              </a:rPr>
              <a:t>V.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Druska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W.C.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Horrace.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Generalized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moments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estimation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for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spatial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panel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data: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Indonesian rice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farming.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American</a:t>
            </a:r>
            <a:r>
              <a:rPr dirty="0" sz="950" spc="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Agricultural</a:t>
            </a:r>
            <a:r>
              <a:rPr dirty="0" sz="950" spc="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Economics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86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(1):185–198,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2004.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12957" y="607782"/>
            <a:ext cx="5240655" cy="10471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10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254000" marR="43180" indent="107950">
              <a:lnSpc>
                <a:spcPct val="100000"/>
              </a:lnSpc>
            </a:pP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straig</a:t>
            </a:r>
            <a:r>
              <a:rPr dirty="0" sz="1000" spc="-5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l</a:t>
            </a:r>
            <a:r>
              <a:rPr dirty="0" sz="1000" spc="120" b="1">
                <a:latin typeface="Cambria"/>
                <a:cs typeface="Cambria"/>
              </a:rPr>
              <a:t>s</a:t>
            </a:r>
            <a:r>
              <a:rPr dirty="0" cap="small" sz="1000" spc="75" b="1">
                <a:latin typeface="Cambria"/>
                <a:cs typeface="Cambria"/>
              </a:rPr>
              <a:t>d</a:t>
            </a:r>
            <a:r>
              <a:rPr dirty="0" sz="1000" spc="65" b="1">
                <a:latin typeface="Cambria"/>
                <a:cs typeface="Cambria"/>
              </a:rPr>
              <a:t>v</a:t>
            </a:r>
            <a:r>
              <a:rPr dirty="0" sz="1000" spc="60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nal</a:t>
            </a:r>
            <a:r>
              <a:rPr dirty="0" sz="1000" spc="-55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mer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ust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dum</a:t>
            </a:r>
            <a:r>
              <a:rPr dirty="0" sz="1000" spc="-85">
                <a:latin typeface="Palatino Linotype"/>
                <a:cs typeface="Palatino Linotype"/>
              </a:rPr>
              <a:t>m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me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x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ier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era</a:t>
            </a:r>
            <a:r>
              <a:rPr dirty="0" sz="1000" spc="-4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-110">
                <a:latin typeface="Palatino Linotype"/>
                <a:cs typeface="Palatino Linotype"/>
              </a:rPr>
              <a:t>’</a:t>
            </a:r>
            <a:r>
              <a:rPr dirty="0" sz="1000" spc="-7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45">
                <a:latin typeface="Palatino Linotype"/>
                <a:cs typeface="Palatino Linotype"/>
              </a:rPr>
              <a:t>enough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add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nder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factor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i</a:t>
            </a:r>
            <a:r>
              <a:rPr dirty="0" sz="1000" spc="-15" i="1">
                <a:latin typeface="Palatino Linotype"/>
                <a:cs typeface="Palatino Linotype"/>
              </a:rPr>
              <a:t>.</a:t>
            </a:r>
            <a:r>
              <a:rPr dirty="0" sz="1000" spc="45" i="1">
                <a:latin typeface="Palatino Linotype"/>
                <a:cs typeface="Palatino Linotype"/>
              </a:rPr>
              <a:t>e</a:t>
            </a:r>
            <a:r>
              <a:rPr dirty="0" sz="1000" spc="-40" i="1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110">
                <a:latin typeface="Calibri"/>
                <a:cs typeface="Calibri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35">
                <a:latin typeface="Palatino Linotype"/>
                <a:cs typeface="Palatino Linotype"/>
              </a:rPr>
              <a:t>uali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tive </a:t>
            </a:r>
            <a:r>
              <a:rPr dirty="0" sz="1000" spc="-75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baseline="29914" sz="975" spc="15">
                <a:latin typeface="Palatino Linotype"/>
                <a:cs typeface="Palatino Linotype"/>
              </a:rPr>
              <a:t>3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1789715"/>
            <a:ext cx="4985385" cy="56578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LSDVmod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lm(frate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beertax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state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Fatalities)</a:t>
            </a:r>
            <a:endParaRPr sz="800">
              <a:latin typeface="Courier New"/>
              <a:cs typeface="Courier New"/>
            </a:endParaRPr>
          </a:p>
          <a:p>
            <a:pPr marL="24765" marR="3495040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coef(LSDVmod)["beertax"] beertax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-0.6559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54808" y="2540892"/>
            <a:ext cx="4961255" cy="12401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tiv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Calibri"/>
                <a:cs typeface="Calibri"/>
              </a:rPr>
              <a:t>R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hout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ob</a:t>
            </a:r>
            <a:r>
              <a:rPr dirty="0" sz="1000" spc="-4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in: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agg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ollo</a:t>
            </a:r>
            <a:r>
              <a:rPr dirty="0" sz="1000" spc="-75">
                <a:latin typeface="Palatino Linotype"/>
                <a:cs typeface="Palatino Linotype"/>
              </a:rPr>
              <a:t>w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nip</a:t>
            </a:r>
            <a:r>
              <a:rPr dirty="0" sz="1000" spc="-4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mea</a:t>
            </a:r>
            <a:r>
              <a:rPr dirty="0" sz="1000" spc="-5">
                <a:latin typeface="Courier New"/>
                <a:cs typeface="Courier New"/>
              </a:rPr>
              <a:t>n</a:t>
            </a:r>
            <a:r>
              <a:rPr dirty="0" sz="1000" spc="-445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75" i="1">
                <a:latin typeface="Palatino Linotype"/>
                <a:cs typeface="Palatino Linotype"/>
              </a:rPr>
              <a:t>a</a:t>
            </a:r>
            <a:r>
              <a:rPr dirty="0" sz="1000" spc="15" i="1">
                <a:latin typeface="Palatino Linotype"/>
                <a:cs typeface="Palatino Linotype"/>
              </a:rPr>
              <a:t>pp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40" i="1">
                <a:latin typeface="Palatino Linotype"/>
                <a:cs typeface="Palatino Linotype"/>
              </a:rPr>
              <a:t>d</a:t>
            </a:r>
            <a:r>
              <a:rPr dirty="0" sz="1000" spc="-75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along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al,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li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long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en</a:t>
            </a:r>
            <a:r>
              <a:rPr dirty="0" sz="1000" spc="-40">
                <a:latin typeface="Palatino Linotype"/>
                <a:cs typeface="Palatino Linotype"/>
              </a:rPr>
              <a:t>g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dimension.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ors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verag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ubtra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inal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ime-dem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105" b="1">
                <a:latin typeface="Cambria"/>
                <a:cs typeface="Cambria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attac</a:t>
            </a:r>
            <a:r>
              <a:rPr dirty="0" sz="1000" spc="-5">
                <a:latin typeface="Courier New"/>
                <a:cs typeface="Courier New"/>
              </a:rPr>
              <a:t>h</a:t>
            </a:r>
            <a:r>
              <a:rPr dirty="0" sz="1000" spc="-265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detac</a:t>
            </a:r>
            <a:r>
              <a:rPr dirty="0" sz="1000" spc="-5">
                <a:latin typeface="Courier New"/>
                <a:cs typeface="Courier New"/>
              </a:rPr>
              <a:t>h</a:t>
            </a:r>
            <a:r>
              <a:rPr dirty="0" sz="1000" spc="-265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data.fram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325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oid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oi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ough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10">
                <a:latin typeface="Courier New"/>
                <a:cs typeface="Courier New"/>
              </a:rPr>
              <a:t>Fatalities</a:t>
            </a:r>
            <a:r>
              <a:rPr dirty="0" sz="1000" spc="-5">
                <a:latin typeface="Courier New"/>
                <a:cs typeface="Courier New"/>
              </a:rPr>
              <a:t>$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ﬁ</a:t>
            </a:r>
            <a:r>
              <a:rPr dirty="0" sz="1000" spc="-20">
                <a:latin typeface="Palatino Linotype"/>
                <a:cs typeface="Palatino Linotype"/>
              </a:rPr>
              <a:t>x).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67532" y="3916038"/>
            <a:ext cx="4985385" cy="198310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attach(Fatalities)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frate.tilde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frate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rep(tapply(frate,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state,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mean),</a:t>
            </a:r>
            <a:endParaRPr sz="800">
              <a:latin typeface="Courier New"/>
              <a:cs typeface="Courier New"/>
            </a:endParaRPr>
          </a:p>
          <a:p>
            <a:pPr marL="24765" marR="1308100" indent="163957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each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length(unique(year))) beertax.tilde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beertax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rep(tapply(beertax,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state,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mean),</a:t>
            </a:r>
            <a:endParaRPr sz="800">
              <a:latin typeface="Courier New"/>
              <a:cs typeface="Courier New"/>
            </a:endParaRPr>
          </a:p>
          <a:p>
            <a:pPr marL="24765" marR="1612265" indent="1639570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each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length(unique(year))) lm(frate.tilde</a:t>
            </a:r>
            <a:r>
              <a:rPr dirty="0" sz="80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305">
                <a:latin typeface="Cambria"/>
                <a:cs typeface="Cambria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beertax.tilde</a:t>
            </a:r>
            <a:r>
              <a:rPr dirty="0" sz="800">
                <a:latin typeface="Courier New"/>
                <a:cs typeface="Courier New"/>
              </a:rPr>
              <a:t> - </a:t>
            </a:r>
            <a:r>
              <a:rPr dirty="0" sz="800" spc="-25">
                <a:latin typeface="Courier New"/>
                <a:cs typeface="Courier New"/>
              </a:rPr>
              <a:t>1)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Call: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lm(formula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frate.tilde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0">
                <a:latin typeface="Cambria"/>
                <a:cs typeface="Cambria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beertax.tilde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1)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algn="r" marL="24765" marR="4163060">
              <a:lnSpc>
                <a:spcPct val="116300"/>
              </a:lnSpc>
            </a:pPr>
            <a:r>
              <a:rPr dirty="0" sz="800" spc="-10">
                <a:latin typeface="Courier New"/>
                <a:cs typeface="Courier New"/>
              </a:rPr>
              <a:t>Coefficients: beertax.tilde</a:t>
            </a:r>
            <a:endParaRPr sz="800">
              <a:latin typeface="Courier New"/>
              <a:cs typeface="Courier New"/>
            </a:endParaRPr>
          </a:p>
          <a:p>
            <a:pPr algn="r" marR="416242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-0.656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detach(Fatalities)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567532" y="8027009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54816" y="6200208"/>
            <a:ext cx="4960620" cy="213169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12700" marR="5080" indent="107950">
              <a:lnSpc>
                <a:spcPts val="1190"/>
              </a:lnSpc>
              <a:spcBef>
                <a:spcPts val="145"/>
              </a:spcBef>
            </a:pP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ady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small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li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sing </a:t>
            </a:r>
            <a:r>
              <a:rPr dirty="0" sz="1000" spc="-20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l</a:t>
            </a:r>
            <a:r>
              <a:rPr dirty="0" sz="1000" spc="120" b="1">
                <a:latin typeface="Cambria"/>
                <a:cs typeface="Cambria"/>
              </a:rPr>
              <a:t>s</a:t>
            </a:r>
            <a:r>
              <a:rPr dirty="0" cap="small" sz="1000" spc="75" b="1">
                <a:latin typeface="Cambria"/>
                <a:cs typeface="Cambria"/>
              </a:rPr>
              <a:t>d</a:t>
            </a:r>
            <a:r>
              <a:rPr dirty="0" sz="1000" spc="65" b="1">
                <a:latin typeface="Cambria"/>
                <a:cs typeface="Cambria"/>
              </a:rPr>
              <a:t>v</a:t>
            </a:r>
            <a:r>
              <a:rPr dirty="0" sz="1000" spc="5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ple,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would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wo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40" i="1">
                <a:latin typeface="Palatino Linotype"/>
                <a:cs typeface="Palatino Linotype"/>
              </a:rPr>
              <a:t>a</a:t>
            </a:r>
            <a:r>
              <a:rPr dirty="0" sz="1000" spc="20" i="1">
                <a:latin typeface="Palatino Linotype"/>
                <a:cs typeface="Palatino Linotype"/>
              </a:rPr>
              <a:t>s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20" i="1">
                <a:latin typeface="Palatino Linotype"/>
                <a:cs typeface="Palatino Linotype"/>
              </a:rPr>
              <a:t>i</a:t>
            </a:r>
            <a:r>
              <a:rPr dirty="0" sz="1000" spc="-40" i="1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diﬁ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qui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5">
                <a:latin typeface="Palatino Linotype"/>
                <a:cs typeface="Palatino Linotype"/>
              </a:rPr>
              <a:t>ove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nip</a:t>
            </a:r>
            <a:r>
              <a:rPr dirty="0" sz="1000" spc="-4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le</a:t>
            </a:r>
            <a:r>
              <a:rPr dirty="0" sz="1000" spc="-20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lling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ade</a:t>
            </a:r>
            <a:r>
              <a:rPr dirty="0" sz="1000" spc="-1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1.3.2</a:t>
            </a:r>
            <a:r>
              <a:rPr dirty="0" sz="1000" spc="30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R</a:t>
            </a:r>
            <a:r>
              <a:rPr dirty="0" sz="1000" spc="-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for</a:t>
            </a:r>
            <a:r>
              <a:rPr dirty="0" sz="1000" spc="-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-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User</a:t>
            </a:r>
            <a:r>
              <a:rPr dirty="0" sz="1000" spc="-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of</a:t>
            </a:r>
            <a:r>
              <a:rPr dirty="0" sz="1000" spc="-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Econometric</a:t>
            </a:r>
            <a:r>
              <a:rPr dirty="0" sz="1000" spc="-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Packages</a:t>
            </a:r>
            <a:endParaRPr sz="1000">
              <a:latin typeface="Calibri"/>
              <a:cs typeface="Calibri"/>
            </a:endParaRPr>
          </a:p>
          <a:p>
            <a:pPr marL="12700" marR="5080">
              <a:lnSpc>
                <a:spcPts val="1190"/>
              </a:lnSpc>
              <a:spcBef>
                <a:spcPts val="63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opposite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vision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resort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macro</a:t>
            </a:r>
            <a:r>
              <a:rPr dirty="0" sz="1000" spc="-45">
                <a:latin typeface="Palatino Linotype"/>
                <a:cs typeface="Palatino Linotype"/>
              </a:rPr>
              <a:t> commands. </a:t>
            </a:r>
            <a:r>
              <a:rPr dirty="0" sz="1000" spc="-60">
                <a:latin typeface="Palatino Linotype"/>
                <a:cs typeface="Palatino Linotype"/>
              </a:rPr>
              <a:t>At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bare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minimum,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users </a:t>
            </a:r>
            <a:r>
              <a:rPr dirty="0" sz="1000" spc="-75">
                <a:latin typeface="Palatino Linotype"/>
                <a:cs typeface="Palatino Linotype"/>
              </a:rPr>
              <a:t>who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familiar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procedural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languages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obtain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same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result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alibri"/>
                <a:cs typeface="Calibri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141605" indent="-129539">
              <a:lnSpc>
                <a:spcPts val="1195"/>
              </a:lnSpc>
              <a:spcBef>
                <a:spcPts val="409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issue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estimation</a:t>
            </a:r>
            <a:r>
              <a:rPr dirty="0" sz="1000" spc="-10">
                <a:latin typeface="Palatino Linotype"/>
                <a:cs typeface="Palatino Linotype"/>
              </a:rPr>
              <a:t> command,</a:t>
            </a:r>
            <a:endParaRPr sz="1000">
              <a:latin typeface="Palatino Linotype"/>
              <a:cs typeface="Palatino Linotype"/>
            </a:endParaRPr>
          </a:p>
          <a:p>
            <a:pPr marL="141605" indent="-129539">
              <a:lnSpc>
                <a:spcPts val="1195"/>
              </a:lnSpc>
              <a:buFont typeface="Cambria"/>
              <a:buChar char="•"/>
              <a:tabLst>
                <a:tab pos="14224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get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printed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output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050">
              <a:latin typeface="Palatino Linotype"/>
              <a:cs typeface="Palatino Linotype"/>
            </a:endParaRPr>
          </a:p>
          <a:p>
            <a:pPr marL="12700" marR="41275">
              <a:lnSpc>
                <a:spcPct val="103800"/>
              </a:lnSpc>
              <a:spcBef>
                <a:spcPts val="5"/>
              </a:spcBef>
            </a:pPr>
            <a:r>
              <a:rPr dirty="0" sz="800">
                <a:latin typeface="Palatino Linotype"/>
                <a:cs typeface="Palatino Linotype"/>
              </a:rPr>
              <a:t>3</a:t>
            </a:r>
            <a:r>
              <a:rPr dirty="0" sz="800" spc="2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Text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labels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like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state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names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65">
                <a:latin typeface="Palatino Linotype"/>
                <a:cs typeface="Palatino Linotype"/>
              </a:rPr>
              <a:t>would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be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automatically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converted,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while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numerical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codes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65">
                <a:latin typeface="Palatino Linotype"/>
                <a:cs typeface="Palatino Linotype"/>
              </a:rPr>
              <a:t>would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not.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In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latter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case,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one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65">
                <a:latin typeface="Palatino Linotype"/>
                <a:cs typeface="Palatino Linotype"/>
              </a:rPr>
              <a:t>would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use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as.factor(state)</a:t>
            </a:r>
            <a:r>
              <a:rPr dirty="0" sz="800" spc="-265">
                <a:latin typeface="Courier New"/>
                <a:cs typeface="Courier New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within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the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formula</a:t>
            </a:r>
            <a:r>
              <a:rPr dirty="0" sz="800" spc="-10">
                <a:latin typeface="Palatino Linotype"/>
                <a:cs typeface="Palatino Linotype"/>
              </a:rPr>
              <a:t>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79" y="607782"/>
            <a:ext cx="5243830" cy="77279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Bibliography</a:t>
            </a:r>
            <a:r>
              <a:rPr dirty="0" sz="800" spc="26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289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Calibri"/>
              <a:cs typeface="Calibri"/>
            </a:endParaRPr>
          </a:p>
          <a:p>
            <a:pPr marL="139065" marR="325755" indent="-127000">
              <a:lnSpc>
                <a:spcPct val="104900"/>
              </a:lnSpc>
            </a:pPr>
            <a:r>
              <a:rPr dirty="0" sz="950" spc="-10">
                <a:latin typeface="Palatino Linotype"/>
                <a:cs typeface="Palatino Linotype"/>
              </a:rPr>
              <a:t>M. </a:t>
            </a:r>
            <a:r>
              <a:rPr dirty="0" sz="950" spc="-35">
                <a:latin typeface="Palatino Linotype"/>
                <a:cs typeface="Palatino Linotype"/>
              </a:rPr>
              <a:t>Eberhardt,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C.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Helmers,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H.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Strauss.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Do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spillovers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matter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when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estimating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private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returns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to </a:t>
            </a:r>
            <a:r>
              <a:rPr dirty="0" sz="950" spc="-60">
                <a:latin typeface="Palatino Linotype"/>
                <a:cs typeface="Palatino Linotype"/>
              </a:rPr>
              <a:t>R&amp;D?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Review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of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Economics</a:t>
            </a:r>
            <a:r>
              <a:rPr dirty="0" sz="950" spc="1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and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Statistics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95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(2):436–448,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2013.</a:t>
            </a:r>
            <a:endParaRPr sz="950">
              <a:latin typeface="Palatino Linotype"/>
              <a:cs typeface="Palatino Linotype"/>
            </a:endParaRPr>
          </a:p>
          <a:p>
            <a:pPr marL="139065" marR="379730" indent="-127000">
              <a:lnSpc>
                <a:spcPct val="104900"/>
              </a:lnSpc>
            </a:pPr>
            <a:r>
              <a:rPr dirty="0" sz="950" spc="-100">
                <a:latin typeface="Palatino Linotype"/>
                <a:cs typeface="Palatino Linotype"/>
              </a:rPr>
              <a:t>P.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Egger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M.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Pfaffermayr.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Distance,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trade,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FDI: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Hausman-Taylor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SUR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approach.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Journal</a:t>
            </a:r>
            <a:r>
              <a:rPr dirty="0" sz="950" spc="-1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of</a:t>
            </a:r>
            <a:r>
              <a:rPr dirty="0" sz="950" spc="-1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Applied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Econometrics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19(2):227–46,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2004.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950" spc="-10">
                <a:latin typeface="Palatino Linotype"/>
                <a:cs typeface="Palatino Linotype"/>
              </a:rPr>
              <a:t>M.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El-</a:t>
            </a:r>
            <a:r>
              <a:rPr dirty="0" sz="950" spc="-45">
                <a:latin typeface="Palatino Linotype"/>
                <a:cs typeface="Palatino Linotype"/>
              </a:rPr>
              <a:t>Gamal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H.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Inanoglu.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Ineﬃciency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heterogeneity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in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Turkish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banking: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1990-</a:t>
            </a:r>
            <a:r>
              <a:rPr dirty="0" sz="950" spc="-10">
                <a:latin typeface="Palatino Linotype"/>
                <a:cs typeface="Palatino Linotype"/>
              </a:rPr>
              <a:t>2000.</a:t>
            </a:r>
            <a:endParaRPr sz="950">
              <a:latin typeface="Palatino Linotype"/>
              <a:cs typeface="Palatino Linotype"/>
            </a:endParaRPr>
          </a:p>
          <a:p>
            <a:pPr marL="139065">
              <a:lnSpc>
                <a:spcPct val="100000"/>
              </a:lnSpc>
              <a:spcBef>
                <a:spcPts val="55"/>
              </a:spcBef>
            </a:pPr>
            <a:r>
              <a:rPr dirty="0" sz="950" i="1">
                <a:latin typeface="Palatino Linotype"/>
                <a:cs typeface="Palatino Linotype"/>
              </a:rPr>
              <a:t>Journal of Applied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Econometrics</a:t>
            </a:r>
            <a:r>
              <a:rPr dirty="0" sz="950">
                <a:latin typeface="Palatino Linotype"/>
                <a:cs typeface="Palatino Linotype"/>
              </a:rPr>
              <a:t>, 20 (5):641–664,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2005.</a:t>
            </a:r>
            <a:endParaRPr sz="950">
              <a:latin typeface="Palatino Linotype"/>
              <a:cs typeface="Palatino Linotype"/>
            </a:endParaRPr>
          </a:p>
          <a:p>
            <a:pPr marL="139065" marR="617220" indent="-127000">
              <a:lnSpc>
                <a:spcPct val="105000"/>
              </a:lnSpc>
            </a:pPr>
            <a:r>
              <a:rPr dirty="0" sz="950" spc="-65">
                <a:latin typeface="Palatino Linotype"/>
                <a:cs typeface="Palatino Linotype"/>
              </a:rPr>
              <a:t>J.P.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Elhorst.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Speciﬁcation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estimation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spatial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panel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data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models.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International </a:t>
            </a:r>
            <a:r>
              <a:rPr dirty="0" sz="950" spc="-10" i="1">
                <a:latin typeface="Palatino Linotype"/>
                <a:cs typeface="Palatino Linotype"/>
              </a:rPr>
              <a:t>Regional</a:t>
            </a:r>
            <a:r>
              <a:rPr dirty="0" sz="950" spc="-1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Science </a:t>
            </a:r>
            <a:r>
              <a:rPr dirty="0" sz="950" spc="-20" i="1">
                <a:latin typeface="Palatino Linotype"/>
                <a:cs typeface="Palatino Linotype"/>
              </a:rPr>
              <a:t>Review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26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(3):244–268, </a:t>
            </a:r>
            <a:r>
              <a:rPr dirty="0" sz="950" spc="-10">
                <a:latin typeface="Palatino Linotype"/>
                <a:cs typeface="Palatino Linotype"/>
              </a:rPr>
              <a:t>2003.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65">
                <a:latin typeface="Palatino Linotype"/>
                <a:cs typeface="Palatino Linotype"/>
              </a:rPr>
              <a:t>J.P.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Elhorst.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Serial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spatial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error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correlation.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Economics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Letters</a:t>
            </a:r>
            <a:r>
              <a:rPr dirty="0" sz="950" spc="-10">
                <a:latin typeface="Palatino Linotype"/>
                <a:cs typeface="Palatino Linotype"/>
              </a:rPr>
              <a:t>, </a:t>
            </a:r>
            <a:r>
              <a:rPr dirty="0" sz="950">
                <a:latin typeface="Palatino Linotype"/>
                <a:cs typeface="Palatino Linotype"/>
              </a:rPr>
              <a:t>100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(3):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422–424,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2008.</a:t>
            </a:r>
            <a:endParaRPr sz="950">
              <a:latin typeface="Palatino Linotype"/>
              <a:cs typeface="Palatino Linotype"/>
            </a:endParaRPr>
          </a:p>
          <a:p>
            <a:pPr marL="139065" marR="407034" indent="-127000">
              <a:lnSpc>
                <a:spcPct val="105000"/>
              </a:lnSpc>
            </a:pPr>
            <a:r>
              <a:rPr dirty="0" sz="950" spc="-65">
                <a:latin typeface="Palatino Linotype"/>
                <a:cs typeface="Palatino Linotype"/>
              </a:rPr>
              <a:t>J.P.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Elhorst.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Applied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spatial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econometrics: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Raising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bar.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Spatial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Economic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Palatino Linotype"/>
                <a:cs typeface="Palatino Linotype"/>
              </a:rPr>
              <a:t>Analysis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>
                <a:latin typeface="Palatino Linotype"/>
                <a:cs typeface="Palatino Linotype"/>
              </a:rPr>
              <a:t> 5 </a:t>
            </a:r>
            <a:r>
              <a:rPr dirty="0" sz="950" spc="-10">
                <a:latin typeface="Palatino Linotype"/>
                <a:cs typeface="Palatino Linotype"/>
              </a:rPr>
              <a:t>(1):9–28, 2010.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65">
                <a:latin typeface="Palatino Linotype"/>
                <a:cs typeface="Palatino Linotype"/>
              </a:rPr>
              <a:t>J.P.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Elhorst.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Spatial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panel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data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models.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In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Spatial Econometrics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pages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37–93.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Springer,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2014.</a:t>
            </a:r>
            <a:endParaRPr sz="950">
              <a:latin typeface="Palatino Linotype"/>
              <a:cs typeface="Palatino Linotype"/>
            </a:endParaRPr>
          </a:p>
          <a:p>
            <a:pPr marL="139065" marR="376555" indent="-127000">
              <a:lnSpc>
                <a:spcPct val="104900"/>
              </a:lnSpc>
            </a:pPr>
            <a:r>
              <a:rPr dirty="0" sz="950" spc="-65">
                <a:latin typeface="Palatino Linotype"/>
                <a:cs typeface="Palatino Linotype"/>
              </a:rPr>
              <a:t>J.P.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Elhorst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S.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Fréret.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Evidence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political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yardstick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competition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in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france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using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two-</a:t>
            </a:r>
            <a:r>
              <a:rPr dirty="0" sz="950" spc="-10">
                <a:latin typeface="Palatino Linotype"/>
                <a:cs typeface="Palatino Linotype"/>
              </a:rPr>
              <a:t>regime </a:t>
            </a:r>
            <a:r>
              <a:rPr dirty="0" sz="950" spc="-40">
                <a:latin typeface="Palatino Linotype"/>
                <a:cs typeface="Palatino Linotype"/>
              </a:rPr>
              <a:t>spatial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Durbin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model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with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ﬁxed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effects.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of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Regional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Science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49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(5):931–951, </a:t>
            </a:r>
            <a:r>
              <a:rPr dirty="0" sz="950" spc="-10">
                <a:latin typeface="Palatino Linotype"/>
                <a:cs typeface="Palatino Linotype"/>
              </a:rPr>
              <a:t>2009.</a:t>
            </a:r>
            <a:endParaRPr sz="950">
              <a:latin typeface="Palatino Linotype"/>
              <a:cs typeface="Palatino Linotype"/>
            </a:endParaRPr>
          </a:p>
          <a:p>
            <a:pPr marL="139065" marR="604520" indent="-127000">
              <a:lnSpc>
                <a:spcPct val="105000"/>
              </a:lnSpc>
            </a:pPr>
            <a:r>
              <a:rPr dirty="0" sz="950" spc="-65">
                <a:latin typeface="Palatino Linotype"/>
                <a:cs typeface="Palatino Linotype"/>
              </a:rPr>
              <a:t>J.P.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Elhorst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K.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Zigova.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Competition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in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research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activity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among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economic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departments: </a:t>
            </a:r>
            <a:r>
              <a:rPr dirty="0" sz="950" spc="-45">
                <a:latin typeface="Palatino Linotype"/>
                <a:cs typeface="Palatino Linotype"/>
              </a:rPr>
              <a:t>Evidence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70">
                <a:latin typeface="Palatino Linotype"/>
                <a:cs typeface="Palatino Linotype"/>
              </a:rPr>
              <a:t>by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negative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spatial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autocorrelation.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Geographical</a:t>
            </a:r>
            <a:r>
              <a:rPr dirty="0" sz="950" spc="15" i="1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Palatino Linotype"/>
                <a:cs typeface="Palatino Linotype"/>
              </a:rPr>
              <a:t>Analysis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46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(2):104–125,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2014.</a:t>
            </a:r>
            <a:endParaRPr sz="950">
              <a:latin typeface="Palatino Linotype"/>
              <a:cs typeface="Palatino Linotype"/>
            </a:endParaRPr>
          </a:p>
          <a:p>
            <a:pPr marL="139065" marR="398145" indent="-127000">
              <a:lnSpc>
                <a:spcPct val="105000"/>
              </a:lnSpc>
            </a:pPr>
            <a:r>
              <a:rPr dirty="0" sz="950" spc="-35">
                <a:latin typeface="Palatino Linotype"/>
                <a:cs typeface="Palatino Linotype"/>
              </a:rPr>
              <a:t>H.S.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Farber,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Silverman,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von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Wachter.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Determinants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callbacks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to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job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applications: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An </a:t>
            </a:r>
            <a:r>
              <a:rPr dirty="0" sz="950" spc="-50">
                <a:latin typeface="Palatino Linotype"/>
                <a:cs typeface="Palatino Linotype"/>
              </a:rPr>
              <a:t>audit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study.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American</a:t>
            </a:r>
            <a:r>
              <a:rPr dirty="0" sz="950" spc="1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Economic </a:t>
            </a:r>
            <a:r>
              <a:rPr dirty="0" sz="950" spc="-20" i="1">
                <a:latin typeface="Palatino Linotype"/>
                <a:cs typeface="Palatino Linotype"/>
              </a:rPr>
              <a:t>Review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>
                <a:latin typeface="Palatino Linotype"/>
                <a:cs typeface="Palatino Linotype"/>
              </a:rPr>
              <a:t> 106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(5):314–318,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2016.</a:t>
            </a:r>
            <a:endParaRPr sz="950">
              <a:latin typeface="Palatino Linotype"/>
              <a:cs typeface="Palatino Linotype"/>
            </a:endParaRPr>
          </a:p>
          <a:p>
            <a:pPr marL="139065" marR="668655" indent="-127000">
              <a:lnSpc>
                <a:spcPct val="105000"/>
              </a:lnSpc>
            </a:pPr>
            <a:r>
              <a:rPr dirty="0" sz="950">
                <a:latin typeface="Palatino Linotype"/>
                <a:cs typeface="Palatino Linotype"/>
              </a:rPr>
              <a:t>B.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Fingleton.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generalized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method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moments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estimator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for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spatial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panel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model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an </a:t>
            </a:r>
            <a:r>
              <a:rPr dirty="0" sz="950" spc="-45">
                <a:latin typeface="Palatino Linotype"/>
                <a:cs typeface="Palatino Linotype"/>
              </a:rPr>
              <a:t>endogenous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spatial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lag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spatial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moving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average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errors.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Spatial</a:t>
            </a:r>
            <a:r>
              <a:rPr dirty="0" sz="950" spc="1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Economic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Analysis</a:t>
            </a:r>
            <a:r>
              <a:rPr dirty="0" sz="950" spc="-10">
                <a:latin typeface="Palatino Linotype"/>
                <a:cs typeface="Palatino Linotype"/>
              </a:rPr>
              <a:t>,3 </a:t>
            </a:r>
            <a:r>
              <a:rPr dirty="0" sz="950">
                <a:latin typeface="Palatino Linotype"/>
                <a:cs typeface="Palatino Linotype"/>
              </a:rPr>
              <a:t>(1):27–44,</a:t>
            </a:r>
            <a:r>
              <a:rPr dirty="0" sz="950" spc="-20">
                <a:latin typeface="Palatino Linotype"/>
                <a:cs typeface="Palatino Linotype"/>
              </a:rPr>
              <a:t> 2008.</a:t>
            </a:r>
            <a:endParaRPr sz="950">
              <a:latin typeface="Palatino Linotype"/>
              <a:cs typeface="Palatino Linotype"/>
            </a:endParaRPr>
          </a:p>
          <a:p>
            <a:pPr marL="139065" marR="492125" indent="-127000">
              <a:lnSpc>
                <a:spcPct val="105000"/>
              </a:lnSpc>
            </a:pPr>
            <a:r>
              <a:rPr dirty="0" sz="950" spc="-25">
                <a:latin typeface="Palatino Linotype"/>
                <a:cs typeface="Palatino Linotype"/>
              </a:rPr>
              <a:t>R.J.G.M.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Florax,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H.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Folmer,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S.J.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Rey.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Speciﬁcation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searches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in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spatial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econometrics: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210">
                <a:latin typeface="Palatino Linotype"/>
                <a:cs typeface="Palatino Linotype"/>
              </a:rPr>
              <a:t>he </a:t>
            </a:r>
            <a:r>
              <a:rPr dirty="0" sz="950" spc="-35">
                <a:latin typeface="Palatino Linotype"/>
                <a:cs typeface="Palatino Linotype"/>
              </a:rPr>
              <a:t>relevance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Hendry’s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methodology.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Regional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Science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and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Urban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Economics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33</a:t>
            </a:r>
            <a:r>
              <a:rPr dirty="0" sz="950" spc="-10">
                <a:latin typeface="Palatino Linotype"/>
                <a:cs typeface="Palatino Linotype"/>
              </a:rPr>
              <a:t> (5):557–579, 2003.</a:t>
            </a:r>
            <a:endParaRPr sz="950">
              <a:latin typeface="Palatino Linotype"/>
              <a:cs typeface="Palatino Linotype"/>
            </a:endParaRPr>
          </a:p>
          <a:p>
            <a:pPr marL="139065" marR="485775" indent="-127000">
              <a:lnSpc>
                <a:spcPct val="105000"/>
              </a:lnSpc>
            </a:pPr>
            <a:r>
              <a:rPr dirty="0" sz="950" spc="-20">
                <a:latin typeface="Palatino Linotype"/>
                <a:cs typeface="Palatino Linotype"/>
              </a:rPr>
              <a:t>K.J.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Forbes.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reassessment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relation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between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inequality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growth.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American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Economic</a:t>
            </a:r>
            <a:r>
              <a:rPr dirty="0" sz="950" spc="-10" i="1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Palatino Linotype"/>
                <a:cs typeface="Palatino Linotype"/>
              </a:rPr>
              <a:t>Review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90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(4):869–887,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september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2000.</a:t>
            </a:r>
            <a:endParaRPr sz="950">
              <a:latin typeface="Palatino Linotype"/>
              <a:cs typeface="Palatino Linotype"/>
            </a:endParaRPr>
          </a:p>
          <a:p>
            <a:pPr marL="139065" marR="378460" indent="-127000">
              <a:lnSpc>
                <a:spcPct val="105000"/>
              </a:lnSpc>
            </a:pPr>
            <a:r>
              <a:rPr dirty="0" sz="950">
                <a:latin typeface="Palatino Linotype"/>
                <a:cs typeface="Palatino Linotype"/>
              </a:rPr>
              <a:t>J.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Fox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S.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Weisberg.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45" i="1">
                <a:latin typeface="Palatino Linotype"/>
                <a:cs typeface="Palatino Linotype"/>
              </a:rPr>
              <a:t>An</a:t>
            </a:r>
            <a:r>
              <a:rPr dirty="0" sz="950" spc="15" i="1">
                <a:latin typeface="Palatino Linotype"/>
                <a:cs typeface="Palatino Linotype"/>
              </a:rPr>
              <a:t> </a:t>
            </a:r>
            <a:r>
              <a:rPr dirty="0" sz="950" spc="-70" i="1">
                <a:latin typeface="Palatino Linotype"/>
                <a:cs typeface="Palatino Linotype"/>
              </a:rPr>
              <a:t>R</a:t>
            </a:r>
            <a:r>
              <a:rPr dirty="0" sz="950" spc="1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Companion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to</a:t>
            </a:r>
            <a:r>
              <a:rPr dirty="0" sz="950" spc="1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Applied</a:t>
            </a:r>
            <a:r>
              <a:rPr dirty="0" sz="950" spc="10" i="1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Palatino Linotype"/>
                <a:cs typeface="Palatino Linotype"/>
              </a:rPr>
              <a:t>Regression</a:t>
            </a:r>
            <a:r>
              <a:rPr dirty="0" sz="950" spc="-20">
                <a:latin typeface="Palatino Linotype"/>
                <a:cs typeface="Palatino Linotype"/>
              </a:rPr>
              <a:t>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Sage,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housand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Oaks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CA,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second </a:t>
            </a:r>
            <a:r>
              <a:rPr dirty="0" sz="950" spc="-30">
                <a:latin typeface="Palatino Linotype"/>
                <a:cs typeface="Palatino Linotype"/>
              </a:rPr>
              <a:t>edition,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2011.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URL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  <a:hlinkClick r:id="rId2"/>
              </a:rPr>
              <a:t>http://socserv.socsci.mcmaster.ca/jfox/Books/Companion.</a:t>
            </a:r>
            <a:endParaRPr sz="950">
              <a:latin typeface="Palatino Linotype"/>
              <a:cs typeface="Palatino Linotype"/>
            </a:endParaRPr>
          </a:p>
          <a:p>
            <a:pPr marL="139065" marR="377190" indent="-127000">
              <a:lnSpc>
                <a:spcPct val="105000"/>
              </a:lnSpc>
            </a:pPr>
            <a:r>
              <a:rPr dirty="0" sz="950" spc="-20">
                <a:latin typeface="Palatino Linotype"/>
                <a:cs typeface="Palatino Linotype"/>
              </a:rPr>
              <a:t>R.J.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Franzese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J.C.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65">
                <a:latin typeface="Palatino Linotype"/>
                <a:cs typeface="Palatino Linotype"/>
              </a:rPr>
              <a:t>Hays.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Strategic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interaction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among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EU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governments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active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labor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market </a:t>
            </a:r>
            <a:r>
              <a:rPr dirty="0" sz="950" spc="-40">
                <a:latin typeface="Palatino Linotype"/>
                <a:cs typeface="Palatino Linotype"/>
              </a:rPr>
              <a:t>policy-making: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subsidiarity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policy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coordination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under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European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employment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strategy. </a:t>
            </a:r>
            <a:r>
              <a:rPr dirty="0" sz="950" i="1">
                <a:latin typeface="Palatino Linotype"/>
                <a:cs typeface="Palatino Linotype"/>
              </a:rPr>
              <a:t>European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Union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Politics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>
                <a:latin typeface="Palatino Linotype"/>
                <a:cs typeface="Palatino Linotype"/>
              </a:rPr>
              <a:t> 7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(2):167–189,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2006.</a:t>
            </a:r>
            <a:endParaRPr sz="950">
              <a:latin typeface="Palatino Linotype"/>
              <a:cs typeface="Palatino Linotype"/>
            </a:endParaRPr>
          </a:p>
          <a:p>
            <a:pPr marL="139065" marR="498475" indent="-127000">
              <a:lnSpc>
                <a:spcPct val="105000"/>
              </a:lnSpc>
            </a:pPr>
            <a:r>
              <a:rPr dirty="0" sz="950" spc="-20">
                <a:latin typeface="Palatino Linotype"/>
                <a:cs typeface="Palatino Linotype"/>
              </a:rPr>
              <a:t>R.J.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Franzese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J.C.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65">
                <a:latin typeface="Palatino Linotype"/>
                <a:cs typeface="Palatino Linotype"/>
              </a:rPr>
              <a:t>Hays.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Spatial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econometric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models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cross-</a:t>
            </a:r>
            <a:r>
              <a:rPr dirty="0" sz="950" spc="-25">
                <a:latin typeface="Palatino Linotype"/>
                <a:cs typeface="Palatino Linotype"/>
              </a:rPr>
              <a:t>sectional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interdependence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in </a:t>
            </a:r>
            <a:r>
              <a:rPr dirty="0" sz="950" spc="-30">
                <a:latin typeface="Palatino Linotype"/>
                <a:cs typeface="Palatino Linotype"/>
              </a:rPr>
              <a:t>political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science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panel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time-</a:t>
            </a:r>
            <a:r>
              <a:rPr dirty="0" sz="950" spc="-25">
                <a:latin typeface="Palatino Linotype"/>
                <a:cs typeface="Palatino Linotype"/>
              </a:rPr>
              <a:t>series-</a:t>
            </a:r>
            <a:r>
              <a:rPr dirty="0" sz="950" spc="-20">
                <a:latin typeface="Palatino Linotype"/>
                <a:cs typeface="Palatino Linotype"/>
              </a:rPr>
              <a:t>cross-section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data.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Political</a:t>
            </a:r>
            <a:r>
              <a:rPr dirty="0" sz="950" spc="20" i="1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Palatino Linotype"/>
                <a:cs typeface="Palatino Linotype"/>
              </a:rPr>
              <a:t>Analysis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15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(2):140–164, 2007.</a:t>
            </a:r>
            <a:endParaRPr sz="950">
              <a:latin typeface="Palatino Linotype"/>
              <a:cs typeface="Palatino Linotype"/>
            </a:endParaRPr>
          </a:p>
          <a:p>
            <a:pPr marL="139065" marR="349885" indent="-127000">
              <a:lnSpc>
                <a:spcPct val="104900"/>
              </a:lnSpc>
            </a:pPr>
            <a:r>
              <a:rPr dirty="0" sz="950" spc="-20">
                <a:latin typeface="Palatino Linotype"/>
                <a:cs typeface="Palatino Linotype"/>
              </a:rPr>
              <a:t>R.J.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Franzese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J.C.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65">
                <a:latin typeface="Palatino Linotype"/>
                <a:cs typeface="Palatino Linotype"/>
              </a:rPr>
              <a:t>Hays.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Interdependence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in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comparative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politics: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Substance,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theory,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empirics, </a:t>
            </a:r>
            <a:r>
              <a:rPr dirty="0" sz="950" spc="-35">
                <a:latin typeface="Palatino Linotype"/>
                <a:cs typeface="Palatino Linotype"/>
              </a:rPr>
              <a:t>substance.</a:t>
            </a:r>
            <a:r>
              <a:rPr dirty="0" sz="950" spc="5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Comparative</a:t>
            </a:r>
            <a:r>
              <a:rPr dirty="0" sz="950" spc="5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Political</a:t>
            </a:r>
            <a:r>
              <a:rPr dirty="0" sz="950" spc="40" i="1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Studies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 spc="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41</a:t>
            </a:r>
            <a:r>
              <a:rPr dirty="0" sz="950" spc="4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(4-</a:t>
            </a:r>
            <a:r>
              <a:rPr dirty="0" sz="950">
                <a:latin typeface="Palatino Linotype"/>
                <a:cs typeface="Palatino Linotype"/>
              </a:rPr>
              <a:t>5):742–780,</a:t>
            </a:r>
            <a:r>
              <a:rPr dirty="0" sz="950" spc="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2008.</a:t>
            </a:r>
            <a:endParaRPr sz="950">
              <a:latin typeface="Palatino Linotype"/>
              <a:cs typeface="Palatino Linotype"/>
            </a:endParaRPr>
          </a:p>
          <a:p>
            <a:pPr marL="139065" marR="734060" indent="-127000">
              <a:lnSpc>
                <a:spcPct val="105000"/>
              </a:lnSpc>
            </a:pPr>
            <a:r>
              <a:rPr dirty="0" sz="950" spc="-35">
                <a:latin typeface="Palatino Linotype"/>
                <a:cs typeface="Palatino Linotype"/>
              </a:rPr>
              <a:t>K.A.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Froot.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Consistent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covariance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matrix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estimation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cross-</a:t>
            </a:r>
            <a:r>
              <a:rPr dirty="0" sz="950" spc="-25">
                <a:latin typeface="Palatino Linotype"/>
                <a:cs typeface="Palatino Linotype"/>
              </a:rPr>
              <a:t>sectional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dependence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and </a:t>
            </a:r>
            <a:r>
              <a:rPr dirty="0" sz="950" spc="-35">
                <a:latin typeface="Palatino Linotype"/>
                <a:cs typeface="Palatino Linotype"/>
              </a:rPr>
              <a:t>heteroskedasticity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in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ﬁnancial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data.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</a:t>
            </a:r>
            <a:r>
              <a:rPr dirty="0" sz="950" spc="2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of</a:t>
            </a:r>
            <a:r>
              <a:rPr dirty="0" sz="950" spc="2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Financial</a:t>
            </a:r>
            <a:r>
              <a:rPr dirty="0" sz="950" spc="3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and</a:t>
            </a:r>
            <a:r>
              <a:rPr dirty="0" sz="950" spc="2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Quantitative</a:t>
            </a:r>
            <a:r>
              <a:rPr dirty="0" sz="950" spc="30" i="1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Palatino Linotype"/>
                <a:cs typeface="Palatino Linotype"/>
              </a:rPr>
              <a:t>Analysis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24 </a:t>
            </a:r>
            <a:r>
              <a:rPr dirty="0" sz="950">
                <a:latin typeface="Palatino Linotype"/>
                <a:cs typeface="Palatino Linotype"/>
              </a:rPr>
              <a:t>(03):333–355,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1989.</a:t>
            </a:r>
            <a:endParaRPr sz="950">
              <a:latin typeface="Palatino Linotype"/>
              <a:cs typeface="Palatino Linotype"/>
            </a:endParaRPr>
          </a:p>
          <a:p>
            <a:pPr marL="139065" marR="568960" indent="-127000">
              <a:lnSpc>
                <a:spcPct val="104900"/>
              </a:lnSpc>
            </a:pPr>
            <a:r>
              <a:rPr dirty="0" sz="950" spc="-20">
                <a:latin typeface="Palatino Linotype"/>
                <a:cs typeface="Palatino Linotype"/>
              </a:rPr>
              <a:t>J.L.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Furman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S.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Stern.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Climbing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atop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shoulders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giants: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229">
                <a:latin typeface="Palatino Linotype"/>
                <a:cs typeface="Palatino Linotype"/>
              </a:rPr>
              <a:t>he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impact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institutions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on </a:t>
            </a:r>
            <a:r>
              <a:rPr dirty="0" sz="950" spc="-45">
                <a:latin typeface="Palatino Linotype"/>
                <a:cs typeface="Palatino Linotype"/>
              </a:rPr>
              <a:t>cumulative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research.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American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Economic</a:t>
            </a:r>
            <a:r>
              <a:rPr dirty="0" sz="950" spc="15" i="1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Palatino Linotype"/>
                <a:cs typeface="Palatino Linotype"/>
              </a:rPr>
              <a:t>Review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101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(5):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1933–1963,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august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2011.</a:t>
            </a:r>
            <a:endParaRPr sz="950">
              <a:latin typeface="Palatino Linotype"/>
              <a:cs typeface="Palatino Linotype"/>
            </a:endParaRPr>
          </a:p>
          <a:p>
            <a:pPr marL="139065" marR="345440" indent="-127000">
              <a:lnSpc>
                <a:spcPct val="105000"/>
              </a:lnSpc>
            </a:pPr>
            <a:r>
              <a:rPr dirty="0" sz="950" spc="-10">
                <a:latin typeface="Palatino Linotype"/>
                <a:cs typeface="Palatino Linotype"/>
              </a:rPr>
              <a:t>R.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Furrer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S.R. </a:t>
            </a:r>
            <a:r>
              <a:rPr dirty="0" sz="950" spc="-30">
                <a:latin typeface="Palatino Linotype"/>
                <a:cs typeface="Palatino Linotype"/>
              </a:rPr>
              <a:t>Sain.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spam: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sparse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matrix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R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package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emphasis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MCMC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methods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for </a:t>
            </a:r>
            <a:r>
              <a:rPr dirty="0" sz="950" spc="-40">
                <a:latin typeface="Palatino Linotype"/>
                <a:cs typeface="Palatino Linotype"/>
              </a:rPr>
              <a:t>Gaussian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Markov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random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ﬁelds.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of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Statistical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Software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36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(10):1–25, 2010.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URL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http:// </a:t>
            </a:r>
            <a:r>
              <a:rPr dirty="0" sz="950" spc="-10">
                <a:latin typeface="Palatino Linotype"/>
                <a:cs typeface="Palatino Linotype"/>
                <a:hlinkClick r:id="rId3"/>
              </a:rPr>
              <a:t>www.jstatsoft.org/v36/i10/.</a:t>
            </a:r>
            <a:endParaRPr sz="950">
              <a:latin typeface="Palatino Linotype"/>
              <a:cs typeface="Palatino Linotype"/>
            </a:endParaRPr>
          </a:p>
          <a:p>
            <a:pPr marL="139065" marR="428625" indent="-127000">
              <a:lnSpc>
                <a:spcPct val="104900"/>
              </a:lnSpc>
            </a:pPr>
            <a:r>
              <a:rPr dirty="0" sz="950" spc="-20">
                <a:latin typeface="Palatino Linotype"/>
                <a:cs typeface="Palatino Linotype"/>
              </a:rPr>
              <a:t>L.G.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Godfrey.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Testing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against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general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autoregressive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moving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average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error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models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when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the </a:t>
            </a:r>
            <a:r>
              <a:rPr dirty="0" sz="950" spc="-35">
                <a:latin typeface="Palatino Linotype"/>
                <a:cs typeface="Palatino Linotype"/>
              </a:rPr>
              <a:t>regressors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include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lagged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dependent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variables.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Econometrica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46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(6):1293–1301, </a:t>
            </a:r>
            <a:r>
              <a:rPr dirty="0" sz="950" spc="-10">
                <a:latin typeface="Palatino Linotype"/>
                <a:cs typeface="Palatino Linotype"/>
              </a:rPr>
              <a:t>1978.</a:t>
            </a:r>
            <a:endParaRPr sz="950">
              <a:latin typeface="Palatino Linotype"/>
              <a:cs typeface="Palatino Linotype"/>
            </a:endParaRPr>
          </a:p>
          <a:p>
            <a:pPr algn="just" marL="139065" marR="287655" indent="-127000">
              <a:lnSpc>
                <a:spcPct val="105000"/>
              </a:lnSpc>
            </a:pPr>
            <a:r>
              <a:rPr dirty="0" sz="950" spc="-10">
                <a:latin typeface="Palatino Linotype"/>
                <a:cs typeface="Palatino Linotype"/>
              </a:rPr>
              <a:t>C.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Gourieroux,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A.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Holly,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65">
                <a:latin typeface="Palatino Linotype"/>
                <a:cs typeface="Palatino Linotype"/>
              </a:rPr>
              <a:t>and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A.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Monfort.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Likelihood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ratio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test,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5">
                <a:latin typeface="Palatino Linotype"/>
                <a:cs typeface="Palatino Linotype"/>
              </a:rPr>
              <a:t>Wald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test,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5">
                <a:latin typeface="Palatino Linotype"/>
                <a:cs typeface="Palatino Linotype"/>
              </a:rPr>
              <a:t>and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Kuhn–Tucker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test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in linear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models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inequality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constraints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on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regression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parameters.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Econometrica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50:63–80, 1982.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5243830" cy="75704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290</a:t>
            </a:r>
            <a:r>
              <a:rPr dirty="0" sz="800" spc="320" b="1">
                <a:latin typeface="Calibri"/>
                <a:cs typeface="Calibri"/>
              </a:rPr>
              <a:t>  </a:t>
            </a:r>
            <a:r>
              <a:rPr dirty="0" sz="800" spc="-10" i="1">
                <a:latin typeface="Calibri"/>
                <a:cs typeface="Calibri"/>
              </a:rPr>
              <a:t>Bibliography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Calibri"/>
              <a:cs typeface="Calibri"/>
            </a:endParaRPr>
          </a:p>
          <a:p>
            <a:pPr marL="422275" marR="68580" indent="-127000">
              <a:lnSpc>
                <a:spcPct val="104900"/>
              </a:lnSpc>
            </a:pPr>
            <a:r>
              <a:rPr dirty="0" sz="950" spc="-40">
                <a:latin typeface="Palatino Linotype"/>
                <a:cs typeface="Palatino Linotype"/>
              </a:rPr>
              <a:t>C.W.J.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Granger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0">
                <a:latin typeface="Palatino Linotype"/>
                <a:cs typeface="Palatino Linotype"/>
              </a:rPr>
              <a:t>P.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Newbold.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Spurious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regressions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in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econometrics.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 of </a:t>
            </a:r>
            <a:r>
              <a:rPr dirty="0" sz="950" spc="-10" i="1">
                <a:latin typeface="Palatino Linotype"/>
                <a:cs typeface="Palatino Linotype"/>
              </a:rPr>
              <a:t>Econometrics</a:t>
            </a:r>
            <a:r>
              <a:rPr dirty="0" sz="950" spc="-10">
                <a:latin typeface="Palatino Linotype"/>
                <a:cs typeface="Palatino Linotype"/>
              </a:rPr>
              <a:t>,2 </a:t>
            </a:r>
            <a:r>
              <a:rPr dirty="0" sz="950">
                <a:latin typeface="Palatino Linotype"/>
                <a:cs typeface="Palatino Linotype"/>
              </a:rPr>
              <a:t>(2):111–120,</a:t>
            </a:r>
            <a:r>
              <a:rPr dirty="0" sz="950" spc="-20">
                <a:latin typeface="Palatino Linotype"/>
                <a:cs typeface="Palatino Linotype"/>
              </a:rPr>
              <a:t> 1974.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55"/>
              </a:spcBef>
            </a:pPr>
            <a:r>
              <a:rPr dirty="0" sz="950" spc="-50">
                <a:latin typeface="Palatino Linotype"/>
                <a:cs typeface="Palatino Linotype"/>
              </a:rPr>
              <a:t>W.H.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Greene.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Econometric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Palatino Linotype"/>
                <a:cs typeface="Palatino Linotype"/>
              </a:rPr>
              <a:t>Analysis</a:t>
            </a:r>
            <a:r>
              <a:rPr dirty="0" sz="950" spc="-20">
                <a:latin typeface="Palatino Linotype"/>
                <a:cs typeface="Palatino Linotype"/>
              </a:rPr>
              <a:t>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Prentice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Hall,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5th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edition,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2003.</a:t>
            </a:r>
            <a:endParaRPr sz="950">
              <a:latin typeface="Palatino Linotype"/>
              <a:cs typeface="Palatino Linotype"/>
            </a:endParaRPr>
          </a:p>
          <a:p>
            <a:pPr marL="422275" marR="200660" indent="-127000">
              <a:lnSpc>
                <a:spcPct val="104900"/>
              </a:lnSpc>
            </a:pPr>
            <a:r>
              <a:rPr dirty="0" sz="950" spc="-50">
                <a:latin typeface="Palatino Linotype"/>
                <a:cs typeface="Palatino Linotype"/>
              </a:rPr>
              <a:t>D.A.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Griﬃth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G.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Arbia.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Detecting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negative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spatial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autocorrelation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in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georeferenced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random </a:t>
            </a:r>
            <a:r>
              <a:rPr dirty="0" sz="950" spc="-40">
                <a:latin typeface="Palatino Linotype"/>
                <a:cs typeface="Palatino Linotype"/>
              </a:rPr>
              <a:t>variables.</a:t>
            </a:r>
            <a:r>
              <a:rPr dirty="0" sz="950" spc="3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International</a:t>
            </a:r>
            <a:r>
              <a:rPr dirty="0" sz="950" spc="3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</a:t>
            </a:r>
            <a:r>
              <a:rPr dirty="0" sz="950" spc="3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of</a:t>
            </a:r>
            <a:r>
              <a:rPr dirty="0" sz="950" spc="3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Geographical</a:t>
            </a:r>
            <a:r>
              <a:rPr dirty="0" sz="950" spc="3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Information</a:t>
            </a:r>
            <a:r>
              <a:rPr dirty="0" sz="950" spc="3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Science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24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(3):417–437,</a:t>
            </a:r>
            <a:endParaRPr sz="950">
              <a:latin typeface="Palatino Linotype"/>
              <a:cs typeface="Palatino Linotype"/>
            </a:endParaRPr>
          </a:p>
          <a:p>
            <a:pPr marL="422275">
              <a:lnSpc>
                <a:spcPct val="100000"/>
              </a:lnSpc>
              <a:spcBef>
                <a:spcPts val="55"/>
              </a:spcBef>
            </a:pPr>
            <a:r>
              <a:rPr dirty="0" sz="950" spc="-10">
                <a:latin typeface="Palatino Linotype"/>
                <a:cs typeface="Palatino Linotype"/>
              </a:rPr>
              <a:t>2010.</a:t>
            </a:r>
            <a:endParaRPr sz="950">
              <a:latin typeface="Palatino Linotype"/>
              <a:cs typeface="Palatino Linotype"/>
            </a:endParaRPr>
          </a:p>
          <a:p>
            <a:pPr marL="422275" marR="173990" indent="-127000">
              <a:lnSpc>
                <a:spcPct val="104900"/>
              </a:lnSpc>
            </a:pPr>
            <a:r>
              <a:rPr dirty="0" sz="950" spc="-30">
                <a:latin typeface="Palatino Linotype"/>
                <a:cs typeface="Palatino Linotype"/>
              </a:rPr>
              <a:t>A.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Hall.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Testing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for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unit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root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time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series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pretest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data-</a:t>
            </a:r>
            <a:r>
              <a:rPr dirty="0" sz="950" spc="-35">
                <a:latin typeface="Palatino Linotype"/>
                <a:cs typeface="Palatino Linotype"/>
              </a:rPr>
              <a:t>based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model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selection.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spc="-25" i="1">
                <a:latin typeface="Palatino Linotype"/>
                <a:cs typeface="Palatino Linotype"/>
              </a:rPr>
              <a:t>of</a:t>
            </a:r>
            <a:r>
              <a:rPr dirty="0" sz="950" spc="-25" i="1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Business</a:t>
            </a:r>
            <a:r>
              <a:rPr dirty="0" sz="950" spc="-2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G</a:t>
            </a:r>
            <a:r>
              <a:rPr dirty="0" sz="950" spc="-1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Economic</a:t>
            </a:r>
            <a:r>
              <a:rPr dirty="0" sz="950" spc="-15" i="1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Statistics</a:t>
            </a:r>
            <a:r>
              <a:rPr dirty="0" sz="950" spc="-10">
                <a:latin typeface="Palatino Linotype"/>
                <a:cs typeface="Palatino Linotype"/>
              </a:rPr>
              <a:t>, </a:t>
            </a:r>
            <a:r>
              <a:rPr dirty="0" sz="950">
                <a:latin typeface="Palatino Linotype"/>
                <a:cs typeface="Palatino Linotype"/>
              </a:rPr>
              <a:t>12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(4):461–470,</a:t>
            </a:r>
            <a:r>
              <a:rPr dirty="0" sz="950" spc="-10">
                <a:latin typeface="Palatino Linotype"/>
                <a:cs typeface="Palatino Linotype"/>
              </a:rPr>
              <a:t> 1994.</a:t>
            </a:r>
            <a:endParaRPr sz="950">
              <a:latin typeface="Palatino Linotype"/>
              <a:cs typeface="Palatino Linotype"/>
            </a:endParaRPr>
          </a:p>
          <a:p>
            <a:pPr marL="422275" marR="5080" indent="-127000">
              <a:lnSpc>
                <a:spcPct val="104900"/>
              </a:lnSpc>
            </a:pPr>
            <a:r>
              <a:rPr dirty="0" sz="950" spc="-60">
                <a:latin typeface="Palatino Linotype"/>
                <a:cs typeface="Palatino Linotype"/>
              </a:rPr>
              <a:t>L.P.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Hansen.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Large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sample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properties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generalized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method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of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moments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estimators.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Econometrica</a:t>
            </a:r>
            <a:r>
              <a:rPr dirty="0" sz="950" spc="-10">
                <a:latin typeface="Palatino Linotype"/>
                <a:cs typeface="Palatino Linotype"/>
              </a:rPr>
              <a:t>, </a:t>
            </a:r>
            <a:r>
              <a:rPr dirty="0" sz="950">
                <a:latin typeface="Palatino Linotype"/>
                <a:cs typeface="Palatino Linotype"/>
              </a:rPr>
              <a:t>50:1029–1054,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1982.</a:t>
            </a:r>
            <a:endParaRPr sz="950">
              <a:latin typeface="Palatino Linotype"/>
              <a:cs typeface="Palatino Linotype"/>
            </a:endParaRPr>
          </a:p>
          <a:p>
            <a:pPr marL="422275" marR="419734" indent="-127000">
              <a:lnSpc>
                <a:spcPct val="104800"/>
              </a:lnSpc>
            </a:pPr>
            <a:r>
              <a:rPr dirty="0" sz="950" spc="-25">
                <a:latin typeface="Palatino Linotype"/>
                <a:cs typeface="Palatino Linotype"/>
              </a:rPr>
              <a:t>J.A.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Hansman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D.A.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Wise.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Social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experimentation,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truncated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distributions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eﬃcient </a:t>
            </a:r>
            <a:r>
              <a:rPr dirty="0" sz="950" spc="-30">
                <a:latin typeface="Palatino Linotype"/>
                <a:cs typeface="Palatino Linotype"/>
              </a:rPr>
              <a:t>estimation.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Econometrica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45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(4):919–938,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75">
                <a:latin typeface="Palatino Linotype"/>
                <a:cs typeface="Palatino Linotype"/>
              </a:rPr>
              <a:t>may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1976.</a:t>
            </a:r>
            <a:endParaRPr sz="950">
              <a:latin typeface="Palatino Linotype"/>
              <a:cs typeface="Palatino Linotype"/>
            </a:endParaRPr>
          </a:p>
          <a:p>
            <a:pPr marL="422275" marR="153670" indent="-127000">
              <a:lnSpc>
                <a:spcPct val="104800"/>
              </a:lnSpc>
            </a:pPr>
            <a:r>
              <a:rPr dirty="0" sz="950" spc="-45">
                <a:latin typeface="Palatino Linotype"/>
                <a:cs typeface="Palatino Linotype"/>
              </a:rPr>
              <a:t>M.N.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Harris,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L.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Matyas,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0">
                <a:latin typeface="Palatino Linotype"/>
                <a:cs typeface="Palatino Linotype"/>
              </a:rPr>
              <a:t>P.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Sevestre.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Dynamic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models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for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short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panels.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In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Laszlo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Matyas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and </a:t>
            </a:r>
            <a:r>
              <a:rPr dirty="0" sz="950" spc="-30">
                <a:latin typeface="Palatino Linotype"/>
                <a:cs typeface="Palatino Linotype"/>
              </a:rPr>
              <a:t>Patrick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Sevestre,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editors,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229" i="1">
                <a:latin typeface="Cambria"/>
                <a:cs typeface="Cambria"/>
              </a:rPr>
              <a:t>he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Panel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Data</a:t>
            </a:r>
            <a:r>
              <a:rPr dirty="0" sz="950">
                <a:latin typeface="Palatino Linotype"/>
                <a:cs typeface="Palatino Linotype"/>
              </a:rPr>
              <a:t>, </a:t>
            </a:r>
            <a:r>
              <a:rPr dirty="0" sz="950" spc="-55">
                <a:latin typeface="Palatino Linotype"/>
                <a:cs typeface="Palatino Linotype"/>
              </a:rPr>
              <a:t>pages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249–278.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Springer,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2008.</a:t>
            </a:r>
            <a:endParaRPr sz="950">
              <a:latin typeface="Palatino Linotype"/>
              <a:cs typeface="Palatino Linotype"/>
            </a:endParaRPr>
          </a:p>
          <a:p>
            <a:pPr marL="422275" marR="132715" indent="-127000">
              <a:lnSpc>
                <a:spcPct val="104900"/>
              </a:lnSpc>
            </a:pPr>
            <a:r>
              <a:rPr dirty="0" sz="950" spc="-55">
                <a:latin typeface="Palatino Linotype"/>
                <a:cs typeface="Palatino Linotype"/>
              </a:rPr>
              <a:t>D.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Harrison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D.L.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Rubinfeld.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Hedonic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housing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prices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demand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for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clean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air.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25" i="1">
                <a:latin typeface="Cambria"/>
                <a:cs typeface="Cambria"/>
              </a:rPr>
              <a:t>of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Environmental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Economics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and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Management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>
                <a:latin typeface="Palatino Linotype"/>
                <a:cs typeface="Palatino Linotype"/>
              </a:rPr>
              <a:t> 5:81–102,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1978.</a:t>
            </a:r>
            <a:endParaRPr sz="950">
              <a:latin typeface="Palatino Linotype"/>
              <a:cs typeface="Palatino Linotype"/>
            </a:endParaRPr>
          </a:p>
          <a:p>
            <a:pPr marL="422275" marR="139065" indent="-127000">
              <a:lnSpc>
                <a:spcPct val="104800"/>
              </a:lnSpc>
            </a:pPr>
            <a:r>
              <a:rPr dirty="0" sz="950">
                <a:latin typeface="Palatino Linotype"/>
                <a:cs typeface="Palatino Linotype"/>
              </a:rPr>
              <a:t>J.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Hausman,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B.H.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Hall,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Z.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Griliches.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Patents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R&amp;D: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Is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there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lag?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Cambria"/>
                <a:cs typeface="Cambria"/>
              </a:rPr>
              <a:t>International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Review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pages</a:t>
            </a:r>
            <a:r>
              <a:rPr dirty="0" sz="950" spc="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265–283,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1986.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55"/>
              </a:spcBef>
            </a:pPr>
            <a:r>
              <a:rPr dirty="0" sz="950" spc="-30">
                <a:latin typeface="Palatino Linotype"/>
                <a:cs typeface="Palatino Linotype"/>
              </a:rPr>
              <a:t>J.A.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Hausman.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Speciﬁcation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tests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in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econometrics.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Econometrica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46: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1251–1271,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1978.</a:t>
            </a:r>
            <a:endParaRPr sz="950">
              <a:latin typeface="Palatino Linotype"/>
              <a:cs typeface="Palatino Linotype"/>
            </a:endParaRPr>
          </a:p>
          <a:p>
            <a:pPr marL="422275" marR="287020" indent="-127000">
              <a:lnSpc>
                <a:spcPct val="104800"/>
              </a:lnSpc>
              <a:spcBef>
                <a:spcPts val="5"/>
              </a:spcBef>
            </a:pPr>
            <a:r>
              <a:rPr dirty="0" sz="950" spc="-30">
                <a:latin typeface="Palatino Linotype"/>
                <a:cs typeface="Palatino Linotype"/>
              </a:rPr>
              <a:t>J.A.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Hausman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W.E.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Taylor.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Panel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data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unobservable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individual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effects.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Econometrica</a:t>
            </a:r>
            <a:r>
              <a:rPr dirty="0" sz="950" spc="-10">
                <a:latin typeface="Palatino Linotype"/>
                <a:cs typeface="Palatino Linotype"/>
              </a:rPr>
              <a:t>, </a:t>
            </a:r>
            <a:r>
              <a:rPr dirty="0" sz="950">
                <a:latin typeface="Palatino Linotype"/>
                <a:cs typeface="Palatino Linotype"/>
              </a:rPr>
              <a:t>49:1377–1398,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1981.</a:t>
            </a:r>
            <a:endParaRPr sz="950">
              <a:latin typeface="Palatino Linotype"/>
              <a:cs typeface="Palatino Linotype"/>
            </a:endParaRPr>
          </a:p>
          <a:p>
            <a:pPr marL="422275" marR="5080" indent="-127000">
              <a:lnSpc>
                <a:spcPct val="104800"/>
              </a:lnSpc>
            </a:pPr>
            <a:r>
              <a:rPr dirty="0" sz="950" spc="-30">
                <a:latin typeface="Palatino Linotype"/>
                <a:cs typeface="Palatino Linotype"/>
              </a:rPr>
              <a:t>J.A.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Hausman,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B.H.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Hall,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Z.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Griliches.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Econometric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models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for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count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data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application </a:t>
            </a:r>
            <a:r>
              <a:rPr dirty="0" sz="950">
                <a:latin typeface="Palatino Linotype"/>
                <a:cs typeface="Palatino Linotype"/>
              </a:rPr>
              <a:t>to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patents–R&amp;D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relationship.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Econometrica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52: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909–938,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1984.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55"/>
              </a:spcBef>
            </a:pPr>
            <a:r>
              <a:rPr dirty="0" sz="950" spc="-30">
                <a:latin typeface="Palatino Linotype"/>
                <a:cs typeface="Palatino Linotype"/>
              </a:rPr>
              <a:t>A.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Henningsen.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 i="1">
                <a:latin typeface="Cambria"/>
                <a:cs typeface="Cambria"/>
              </a:rPr>
              <a:t>censReg: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Censored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25" i="1">
                <a:latin typeface="Cambria"/>
                <a:cs typeface="Cambria"/>
              </a:rPr>
              <a:t>Regression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spc="-30" i="1">
                <a:latin typeface="Cambria"/>
                <a:cs typeface="Cambria"/>
              </a:rPr>
              <a:t>(Tobit)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Models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2017.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URL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https://CRAN.R-</a:t>
            </a:r>
            <a:r>
              <a:rPr dirty="0" sz="950" spc="-10">
                <a:latin typeface="Palatino Linotype"/>
                <a:cs typeface="Palatino Linotype"/>
              </a:rPr>
              <a:t>project</a:t>
            </a:r>
            <a:endParaRPr sz="950">
              <a:latin typeface="Palatino Linotype"/>
              <a:cs typeface="Palatino Linotype"/>
            </a:endParaRPr>
          </a:p>
          <a:p>
            <a:pPr marL="422275">
              <a:lnSpc>
                <a:spcPct val="100000"/>
              </a:lnSpc>
              <a:spcBef>
                <a:spcPts val="55"/>
              </a:spcBef>
            </a:pPr>
            <a:r>
              <a:rPr dirty="0" sz="950" spc="-35">
                <a:latin typeface="Palatino Linotype"/>
                <a:cs typeface="Palatino Linotype"/>
              </a:rPr>
              <a:t>.org/package=censReg.</a:t>
            </a:r>
            <a:r>
              <a:rPr dirty="0" sz="950" spc="3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R</a:t>
            </a:r>
            <a:r>
              <a:rPr dirty="0" sz="950" spc="3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package</a:t>
            </a:r>
            <a:r>
              <a:rPr dirty="0" sz="950" spc="3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version</a:t>
            </a:r>
            <a:r>
              <a:rPr dirty="0" sz="950" spc="4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0.5-</a:t>
            </a:r>
            <a:r>
              <a:rPr dirty="0" sz="950" spc="-25">
                <a:latin typeface="Palatino Linotype"/>
                <a:cs typeface="Palatino Linotype"/>
              </a:rPr>
              <a:t>26.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55"/>
              </a:spcBef>
            </a:pPr>
            <a:r>
              <a:rPr dirty="0" sz="950" spc="-30">
                <a:latin typeface="Palatino Linotype"/>
                <a:cs typeface="Palatino Linotype"/>
              </a:rPr>
              <a:t>A.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Henningsen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Toomet.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maxlik: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package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for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maximum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likelihood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estimation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R.</a:t>
            </a:r>
            <a:endParaRPr sz="950">
              <a:latin typeface="Palatino Linotype"/>
              <a:cs typeface="Palatino Linotype"/>
            </a:endParaRPr>
          </a:p>
          <a:p>
            <a:pPr marL="422275">
              <a:lnSpc>
                <a:spcPct val="100000"/>
              </a:lnSpc>
              <a:spcBef>
                <a:spcPts val="55"/>
              </a:spcBef>
            </a:pPr>
            <a:r>
              <a:rPr dirty="0" sz="950" i="1">
                <a:latin typeface="Cambria"/>
                <a:cs typeface="Cambria"/>
              </a:rPr>
              <a:t>Computational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Statistics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26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(3):443–458, 2011.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doi:</a:t>
            </a:r>
            <a:r>
              <a:rPr dirty="0" sz="950">
                <a:latin typeface="Palatino Linotype"/>
                <a:cs typeface="Palatino Linotype"/>
              </a:rPr>
              <a:t> 10.1007/s00180-010-0217-1.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URL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  <a:hlinkClick r:id="rId2"/>
              </a:rPr>
              <a:t>http://dx</a:t>
            </a:r>
            <a:endParaRPr sz="950">
              <a:latin typeface="Palatino Linotype"/>
              <a:cs typeface="Palatino Linotype"/>
            </a:endParaRPr>
          </a:p>
          <a:p>
            <a:pPr marL="422275">
              <a:lnSpc>
                <a:spcPct val="100000"/>
              </a:lnSpc>
              <a:spcBef>
                <a:spcPts val="55"/>
              </a:spcBef>
            </a:pPr>
            <a:r>
              <a:rPr dirty="0" sz="950" spc="-20">
                <a:latin typeface="Palatino Linotype"/>
                <a:cs typeface="Palatino Linotype"/>
              </a:rPr>
              <a:t>.doi.org/10.1007/s00180-</a:t>
            </a:r>
            <a:r>
              <a:rPr dirty="0" sz="950">
                <a:latin typeface="Palatino Linotype"/>
                <a:cs typeface="Palatino Linotype"/>
              </a:rPr>
              <a:t>010-0217-</a:t>
            </a:r>
            <a:r>
              <a:rPr dirty="0" sz="950" spc="-25">
                <a:latin typeface="Palatino Linotype"/>
                <a:cs typeface="Palatino Linotype"/>
              </a:rPr>
              <a:t>1.</a:t>
            </a:r>
            <a:endParaRPr sz="950">
              <a:latin typeface="Palatino Linotype"/>
              <a:cs typeface="Palatino Linotype"/>
            </a:endParaRPr>
          </a:p>
          <a:p>
            <a:pPr marL="422275" marR="330200" indent="-127000">
              <a:lnSpc>
                <a:spcPct val="104900"/>
              </a:lnSpc>
            </a:pPr>
            <a:r>
              <a:rPr dirty="0" sz="950" spc="-10">
                <a:latin typeface="Palatino Linotype"/>
                <a:cs typeface="Palatino Linotype"/>
              </a:rPr>
              <a:t>M.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Hlavac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 i="1">
                <a:latin typeface="Cambria"/>
                <a:cs typeface="Cambria"/>
              </a:rPr>
              <a:t>stargazer:</a:t>
            </a:r>
            <a:r>
              <a:rPr dirty="0" sz="950" spc="-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LaTeX</a:t>
            </a:r>
            <a:r>
              <a:rPr dirty="0" sz="950" spc="-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code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for</a:t>
            </a:r>
            <a:r>
              <a:rPr dirty="0" sz="950" spc="-5" i="1">
                <a:latin typeface="Cambria"/>
                <a:cs typeface="Cambria"/>
              </a:rPr>
              <a:t> </a:t>
            </a:r>
            <a:r>
              <a:rPr dirty="0" sz="950" spc="-30" i="1">
                <a:latin typeface="Cambria"/>
                <a:cs typeface="Cambria"/>
              </a:rPr>
              <a:t>well-</a:t>
            </a:r>
            <a:r>
              <a:rPr dirty="0" sz="950" spc="-10" i="1">
                <a:latin typeface="Cambria"/>
                <a:cs typeface="Cambria"/>
              </a:rPr>
              <a:t>formatted</a:t>
            </a:r>
            <a:r>
              <a:rPr dirty="0" sz="950" spc="-5" i="1">
                <a:latin typeface="Cambria"/>
                <a:cs typeface="Cambria"/>
              </a:rPr>
              <a:t> </a:t>
            </a:r>
            <a:r>
              <a:rPr dirty="0" sz="950" spc="-30" i="1">
                <a:latin typeface="Cambria"/>
                <a:cs typeface="Cambria"/>
              </a:rPr>
              <a:t>regression</a:t>
            </a:r>
            <a:r>
              <a:rPr dirty="0" sz="950" spc="-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and summary</a:t>
            </a:r>
            <a:r>
              <a:rPr dirty="0" sz="950" spc="-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statistics</a:t>
            </a:r>
            <a:r>
              <a:rPr dirty="0" sz="950" spc="-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tables</a:t>
            </a:r>
            <a:r>
              <a:rPr dirty="0" sz="950" spc="-10">
                <a:latin typeface="Palatino Linotype"/>
                <a:cs typeface="Palatino Linotype"/>
              </a:rPr>
              <a:t>. </a:t>
            </a:r>
            <a:r>
              <a:rPr dirty="0" sz="950" spc="-50">
                <a:latin typeface="Palatino Linotype"/>
                <a:cs typeface="Palatino Linotype"/>
              </a:rPr>
              <a:t>Harvard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University,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Cambridge,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USA,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2013.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URL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  <a:hlinkClick r:id="rId3"/>
              </a:rPr>
              <a:t>http://CRAN.R-</a:t>
            </a:r>
            <a:r>
              <a:rPr dirty="0" sz="950" spc="-10">
                <a:latin typeface="Palatino Linotype"/>
                <a:cs typeface="Palatino Linotype"/>
                <a:hlinkClick r:id="rId3"/>
              </a:rPr>
              <a:t>project.org/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package=stargazer.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R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package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version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3.0.1.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S.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Holly,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M.H.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Pesaran,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Yamagata.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spatio-</a:t>
            </a:r>
            <a:r>
              <a:rPr dirty="0" sz="950" spc="-35">
                <a:latin typeface="Palatino Linotype"/>
                <a:cs typeface="Palatino Linotype"/>
              </a:rPr>
              <a:t>temporal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model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house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prices</a:t>
            </a:r>
            <a:r>
              <a:rPr dirty="0" sz="950" spc="-10">
                <a:latin typeface="Palatino Linotype"/>
                <a:cs typeface="Palatino Linotype"/>
              </a:rPr>
              <a:t> in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USA.</a:t>
            </a:r>
            <a:endParaRPr sz="950">
              <a:latin typeface="Palatino Linotype"/>
              <a:cs typeface="Palatino Linotype"/>
            </a:endParaRPr>
          </a:p>
          <a:p>
            <a:pPr marL="422275">
              <a:lnSpc>
                <a:spcPct val="100000"/>
              </a:lnSpc>
              <a:spcBef>
                <a:spcPts val="60"/>
              </a:spcBef>
            </a:pPr>
            <a:r>
              <a:rPr dirty="0" sz="950" i="1">
                <a:latin typeface="Cambria"/>
                <a:cs typeface="Cambria"/>
              </a:rPr>
              <a:t>Journal of</a:t>
            </a:r>
            <a:r>
              <a:rPr dirty="0" sz="950" spc="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 </a:t>
            </a:r>
            <a:r>
              <a:rPr dirty="0" sz="950">
                <a:latin typeface="Palatino Linotype"/>
                <a:cs typeface="Palatino Linotype"/>
              </a:rPr>
              <a:t>158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(1):160–173,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2010.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55"/>
              </a:spcBef>
            </a:pPr>
            <a:r>
              <a:rPr dirty="0" sz="950" spc="-55">
                <a:latin typeface="Palatino Linotype"/>
                <a:cs typeface="Palatino Linotype"/>
              </a:rPr>
              <a:t>D.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Holtz-Eakin,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65">
                <a:latin typeface="Palatino Linotype"/>
                <a:cs typeface="Palatino Linotype"/>
              </a:rPr>
              <a:t>Newey,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H.S.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Rosen.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Estimating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vector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autoregressions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panel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data.</a:t>
            </a:r>
            <a:endParaRPr sz="950">
              <a:latin typeface="Palatino Linotype"/>
              <a:cs typeface="Palatino Linotype"/>
            </a:endParaRPr>
          </a:p>
          <a:p>
            <a:pPr marL="422275">
              <a:lnSpc>
                <a:spcPct val="100000"/>
              </a:lnSpc>
              <a:spcBef>
                <a:spcPts val="55"/>
              </a:spcBef>
            </a:pPr>
            <a:r>
              <a:rPr dirty="0" sz="950" spc="-20" i="1">
                <a:latin typeface="Cambria"/>
                <a:cs typeface="Cambria"/>
              </a:rPr>
              <a:t>Econometrica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56:1371–1395,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1988.</a:t>
            </a:r>
            <a:endParaRPr sz="950">
              <a:latin typeface="Palatino Linotype"/>
              <a:cs typeface="Palatino Linotype"/>
            </a:endParaRPr>
          </a:p>
          <a:p>
            <a:pPr marL="422275" marR="488315" indent="-127000">
              <a:lnSpc>
                <a:spcPct val="104800"/>
              </a:lnSpc>
            </a:pPr>
            <a:r>
              <a:rPr dirty="0" sz="950" spc="-85">
                <a:latin typeface="Palatino Linotype"/>
                <a:cs typeface="Palatino Linotype"/>
              </a:rPr>
              <a:t>Y.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Honda.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Testing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error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components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model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non–normal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disturbances.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Cambria"/>
                <a:cs typeface="Cambria"/>
              </a:rPr>
              <a:t>Review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spc="-25" i="1">
                <a:latin typeface="Cambria"/>
                <a:cs typeface="Cambria"/>
              </a:rPr>
              <a:t>of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Studies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>
                <a:latin typeface="Palatino Linotype"/>
                <a:cs typeface="Palatino Linotype"/>
              </a:rPr>
              <a:t> 52:681–690,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1985.</a:t>
            </a:r>
            <a:endParaRPr sz="950">
              <a:latin typeface="Palatino Linotype"/>
              <a:cs typeface="Palatino Linotype"/>
            </a:endParaRPr>
          </a:p>
          <a:p>
            <a:pPr marL="422275" marR="200025" indent="-127000">
              <a:lnSpc>
                <a:spcPct val="104900"/>
              </a:lnSpc>
            </a:pPr>
            <a:r>
              <a:rPr dirty="0" sz="950" spc="-20">
                <a:latin typeface="Palatino Linotype"/>
                <a:cs typeface="Palatino Linotype"/>
              </a:rPr>
              <a:t>B.E.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Honoré.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Trimmed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LAD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least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squares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estimation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truncated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censored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regression </a:t>
            </a:r>
            <a:r>
              <a:rPr dirty="0" sz="950" spc="-45">
                <a:latin typeface="Palatino Linotype"/>
                <a:cs typeface="Palatino Linotype"/>
              </a:rPr>
              <a:t>models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with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ﬁxed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effects.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Econometrica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>
                <a:latin typeface="Palatino Linotype"/>
                <a:cs typeface="Palatino Linotype"/>
              </a:rPr>
              <a:t> 60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(3), </a:t>
            </a:r>
            <a:r>
              <a:rPr dirty="0" sz="950" spc="-80">
                <a:latin typeface="Palatino Linotype"/>
                <a:cs typeface="Palatino Linotype"/>
              </a:rPr>
              <a:t>may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1992.</a:t>
            </a:r>
            <a:endParaRPr sz="950">
              <a:latin typeface="Palatino Linotype"/>
              <a:cs typeface="Palatino Linotype"/>
            </a:endParaRPr>
          </a:p>
          <a:p>
            <a:pPr marL="422275" marR="295910" indent="-127000">
              <a:lnSpc>
                <a:spcPct val="104800"/>
              </a:lnSpc>
            </a:pPr>
            <a:r>
              <a:rPr dirty="0" sz="950" spc="-20">
                <a:latin typeface="Palatino Linotype"/>
                <a:cs typeface="Palatino Linotype"/>
              </a:rPr>
              <a:t>B.E.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Honoré.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Nonlinear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models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panel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data.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 i="1">
                <a:latin typeface="Cambria"/>
                <a:cs typeface="Cambria"/>
              </a:rPr>
              <a:t>Portuguese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Journal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 </a:t>
            </a:r>
            <a:r>
              <a:rPr dirty="0" sz="950" spc="-10">
                <a:latin typeface="Palatino Linotype"/>
                <a:cs typeface="Palatino Linotype"/>
              </a:rPr>
              <a:t>(2):163–179, 2002.</a:t>
            </a:r>
            <a:endParaRPr sz="950">
              <a:latin typeface="Palatino Linotype"/>
              <a:cs typeface="Palatino Linotype"/>
            </a:endParaRPr>
          </a:p>
          <a:p>
            <a:pPr marL="422275" marR="297180" indent="-127000">
              <a:lnSpc>
                <a:spcPct val="104800"/>
              </a:lnSpc>
            </a:pPr>
            <a:r>
              <a:rPr dirty="0" sz="950" spc="-45">
                <a:latin typeface="Palatino Linotype"/>
                <a:cs typeface="Palatino Linotype"/>
              </a:rPr>
              <a:t>W.C.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Horrace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0">
                <a:latin typeface="Palatino Linotype"/>
                <a:cs typeface="Palatino Linotype"/>
              </a:rPr>
              <a:t>P.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Schmidt.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Conﬁdence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statements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for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eﬃciency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estimates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from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stochastic </a:t>
            </a:r>
            <a:r>
              <a:rPr dirty="0" sz="950" spc="-25">
                <a:latin typeface="Palatino Linotype"/>
                <a:cs typeface="Palatino Linotype"/>
              </a:rPr>
              <a:t>frontier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models.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 of</a:t>
            </a:r>
            <a:r>
              <a:rPr dirty="0" sz="950" spc="-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Productivity Analysis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7:257–282,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1996.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55"/>
              </a:spcBef>
            </a:pPr>
            <a:r>
              <a:rPr dirty="0" sz="950" spc="-45">
                <a:latin typeface="Palatino Linotype"/>
                <a:cs typeface="Palatino Linotype"/>
              </a:rPr>
              <a:t>W.C.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Horrace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0">
                <a:latin typeface="Palatino Linotype"/>
                <a:cs typeface="Palatino Linotype"/>
              </a:rPr>
              <a:t>P.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Schmidt.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Multiple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comparisons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best,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economic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applications.</a:t>
            </a:r>
            <a:endParaRPr sz="950">
              <a:latin typeface="Palatino Linotype"/>
              <a:cs typeface="Palatino Linotype"/>
            </a:endParaRPr>
          </a:p>
          <a:p>
            <a:pPr marL="422275">
              <a:lnSpc>
                <a:spcPct val="100000"/>
              </a:lnSpc>
              <a:spcBef>
                <a:spcPts val="55"/>
              </a:spcBef>
            </a:pP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Applied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15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(1):1–26,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2000.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55"/>
              </a:spcBef>
            </a:pPr>
            <a:r>
              <a:rPr dirty="0" sz="950" spc="-20">
                <a:latin typeface="Palatino Linotype"/>
                <a:cs typeface="Palatino Linotype"/>
              </a:rPr>
              <a:t>T.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Hothorn,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K.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Hornik,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M.A.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van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De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Wiel,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A.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Zeileis.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Lego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system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for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conditional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inference.</a:t>
            </a:r>
            <a:endParaRPr sz="950">
              <a:latin typeface="Palatino Linotype"/>
              <a:cs typeface="Palatino Linotype"/>
            </a:endParaRPr>
          </a:p>
          <a:p>
            <a:pPr marL="422275">
              <a:lnSpc>
                <a:spcPct val="100000"/>
              </a:lnSpc>
              <a:spcBef>
                <a:spcPts val="60"/>
              </a:spcBef>
            </a:pPr>
            <a:r>
              <a:rPr dirty="0" sz="950" spc="229" i="1">
                <a:latin typeface="Cambria"/>
                <a:cs typeface="Cambria"/>
              </a:rPr>
              <a:t>he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American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Statistician</a:t>
            </a:r>
            <a:r>
              <a:rPr dirty="0" sz="950" spc="-10">
                <a:latin typeface="Palatino Linotype"/>
                <a:cs typeface="Palatino Linotype"/>
              </a:rPr>
              <a:t>, </a:t>
            </a:r>
            <a:r>
              <a:rPr dirty="0" sz="950">
                <a:latin typeface="Palatino Linotype"/>
                <a:cs typeface="Palatino Linotype"/>
              </a:rPr>
              <a:t>60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(3),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2006.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C.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Hsiao.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Analysis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Panel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Data</a:t>
            </a:r>
            <a:r>
              <a:rPr dirty="0" sz="950">
                <a:latin typeface="Palatino Linotype"/>
                <a:cs typeface="Palatino Linotype"/>
              </a:rPr>
              <a:t>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Cambridge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University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Press,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Cambridge,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2003.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30675" y="607782"/>
            <a:ext cx="5294630" cy="75704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177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Bibliography</a:t>
            </a:r>
            <a:r>
              <a:rPr dirty="0" sz="800" spc="26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291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Calibri"/>
              <a:cs typeface="Calibri"/>
            </a:endParaRPr>
          </a:p>
          <a:p>
            <a:pPr marL="177165" marR="354965" indent="-127000">
              <a:lnSpc>
                <a:spcPct val="104900"/>
              </a:lnSpc>
            </a:pPr>
            <a:r>
              <a:rPr dirty="0" sz="950">
                <a:latin typeface="Palatino Linotype"/>
                <a:cs typeface="Palatino Linotype"/>
              </a:rPr>
              <a:t>C.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Hsiao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M.H.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Pesaran.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Random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coeﬃcient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models.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In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229" i="1">
                <a:latin typeface="Cambria"/>
                <a:cs typeface="Cambria"/>
              </a:rPr>
              <a:t>he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Panel</a:t>
            </a:r>
            <a:r>
              <a:rPr dirty="0" sz="950" spc="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Data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pages </a:t>
            </a:r>
            <a:r>
              <a:rPr dirty="0" sz="950">
                <a:latin typeface="Palatino Linotype"/>
                <a:cs typeface="Palatino Linotype"/>
              </a:rPr>
              <a:t>185–213.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Springer,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2008.</a:t>
            </a:r>
            <a:endParaRPr sz="95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  <a:spcBef>
                <a:spcPts val="55"/>
              </a:spcBef>
            </a:pPr>
            <a:r>
              <a:rPr dirty="0" sz="950" spc="-20">
                <a:latin typeface="Palatino Linotype"/>
                <a:cs typeface="Palatino Linotype"/>
              </a:rPr>
              <a:t>M.M.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Hutchison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I.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Noy.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85">
                <a:latin typeface="Palatino Linotype"/>
                <a:cs typeface="Palatino Linotype"/>
              </a:rPr>
              <a:t>How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bad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are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twins?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Output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costs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currency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banking</a:t>
            </a:r>
            <a:r>
              <a:rPr dirty="0" sz="950" spc="-10">
                <a:latin typeface="Palatino Linotype"/>
                <a:cs typeface="Palatino Linotype"/>
              </a:rPr>
              <a:t> crises.</a:t>
            </a:r>
            <a:endParaRPr sz="950">
              <a:latin typeface="Palatino Linotype"/>
              <a:cs typeface="Palatino Linotype"/>
            </a:endParaRPr>
          </a:p>
          <a:p>
            <a:pPr marL="177165">
              <a:lnSpc>
                <a:spcPct val="100000"/>
              </a:lnSpc>
              <a:spcBef>
                <a:spcPts val="55"/>
              </a:spcBef>
            </a:pP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Money,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Credit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and</a:t>
            </a:r>
            <a:r>
              <a:rPr dirty="0" sz="950" spc="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Banking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4:725–752,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august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2005.</a:t>
            </a:r>
            <a:endParaRPr sz="950">
              <a:latin typeface="Palatino Linotype"/>
              <a:cs typeface="Palatino Linotype"/>
            </a:endParaRPr>
          </a:p>
          <a:p>
            <a:pPr marL="177165" marR="612140" indent="-127000">
              <a:lnSpc>
                <a:spcPct val="104800"/>
              </a:lnSpc>
              <a:spcBef>
                <a:spcPts val="5"/>
              </a:spcBef>
            </a:pPr>
            <a:r>
              <a:rPr dirty="0" sz="950" spc="-20">
                <a:latin typeface="Palatino Linotype"/>
                <a:cs typeface="Palatino Linotype"/>
              </a:rPr>
              <a:t>K.S.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Im,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M.H.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Pesaran,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85">
                <a:latin typeface="Palatino Linotype"/>
                <a:cs typeface="Palatino Linotype"/>
              </a:rPr>
              <a:t>Y.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Shin.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Testing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for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unit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roots </a:t>
            </a:r>
            <a:r>
              <a:rPr dirty="0" sz="950" spc="-10">
                <a:latin typeface="Palatino Linotype"/>
                <a:cs typeface="Palatino Linotype"/>
              </a:rPr>
              <a:t>in </a:t>
            </a:r>
            <a:r>
              <a:rPr dirty="0" sz="950" spc="-35">
                <a:latin typeface="Palatino Linotype"/>
                <a:cs typeface="Palatino Linotype"/>
              </a:rPr>
              <a:t>heterogeneous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panels.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spc="-25" i="1">
                <a:latin typeface="Cambria"/>
                <a:cs typeface="Cambria"/>
              </a:rPr>
              <a:t>of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>
                <a:latin typeface="Palatino Linotype"/>
                <a:cs typeface="Palatino Linotype"/>
              </a:rPr>
              <a:t> 115(1):53–74, </a:t>
            </a:r>
            <a:r>
              <a:rPr dirty="0" sz="950" spc="-20">
                <a:latin typeface="Palatino Linotype"/>
                <a:cs typeface="Palatino Linotype"/>
              </a:rPr>
              <a:t>2003.</a:t>
            </a:r>
            <a:endParaRPr sz="950">
              <a:latin typeface="Palatino Linotype"/>
              <a:cs typeface="Palatino Linotype"/>
            </a:endParaRPr>
          </a:p>
          <a:p>
            <a:pPr marL="177165" marR="563880" indent="-127000">
              <a:lnSpc>
                <a:spcPct val="104900"/>
              </a:lnSpc>
            </a:pPr>
            <a:r>
              <a:rPr dirty="0" sz="950" spc="-30">
                <a:latin typeface="Palatino Linotype"/>
                <a:cs typeface="Palatino Linotype"/>
              </a:rPr>
              <a:t>C.H.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Jackson.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Multi-state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models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for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panel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data: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235">
                <a:latin typeface="Palatino Linotype"/>
                <a:cs typeface="Palatino Linotype"/>
              </a:rPr>
              <a:t>he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msm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package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for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R.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Statistical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25" i="1">
                <a:latin typeface="Cambria"/>
                <a:cs typeface="Cambria"/>
              </a:rPr>
              <a:t>Software</a:t>
            </a:r>
            <a:r>
              <a:rPr dirty="0" sz="950" spc="-25">
                <a:latin typeface="Palatino Linotype"/>
                <a:cs typeface="Palatino Linotype"/>
              </a:rPr>
              <a:t>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38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(8):1–29,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2011.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URL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  <a:hlinkClick r:id="rId2"/>
              </a:rPr>
              <a:t>http://www.jstatsoft.org/v38/i08/.</a:t>
            </a:r>
            <a:endParaRPr sz="950">
              <a:latin typeface="Palatino Linotype"/>
              <a:cs typeface="Palatino Linotype"/>
            </a:endParaRPr>
          </a:p>
          <a:p>
            <a:pPr marL="177165" marR="635000" indent="-127000">
              <a:lnSpc>
                <a:spcPct val="104900"/>
              </a:lnSpc>
            </a:pPr>
            <a:r>
              <a:rPr dirty="0" sz="950" spc="-10">
                <a:latin typeface="Palatino Linotype"/>
                <a:cs typeface="Palatino Linotype"/>
              </a:rPr>
              <a:t>G.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Kapetanios,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M.H.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Pesaran,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Yamagata.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Panels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non-</a:t>
            </a:r>
            <a:r>
              <a:rPr dirty="0" sz="950" spc="-30">
                <a:latin typeface="Palatino Linotype"/>
                <a:cs typeface="Palatino Linotype"/>
              </a:rPr>
              <a:t>stationary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multifactor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error </a:t>
            </a:r>
            <a:r>
              <a:rPr dirty="0" sz="950" spc="-30">
                <a:latin typeface="Palatino Linotype"/>
                <a:cs typeface="Palatino Linotype"/>
              </a:rPr>
              <a:t>structures.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160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(2):326–348,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2011.</a:t>
            </a:r>
            <a:endParaRPr sz="950">
              <a:latin typeface="Palatino Linotype"/>
              <a:cs typeface="Palatino Linotype"/>
            </a:endParaRPr>
          </a:p>
          <a:p>
            <a:pPr marL="177165" marR="659130" indent="-127000">
              <a:lnSpc>
                <a:spcPct val="104800"/>
              </a:lnSpc>
            </a:pPr>
            <a:r>
              <a:rPr dirty="0" sz="950" spc="-10">
                <a:latin typeface="Palatino Linotype"/>
                <a:cs typeface="Palatino Linotype"/>
              </a:rPr>
              <a:t>M.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Kapoor,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H.H.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Kelejian,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I.R.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Prucha.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Panel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data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models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spatially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correlated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error </a:t>
            </a:r>
            <a:r>
              <a:rPr dirty="0" sz="950" spc="-35">
                <a:latin typeface="Palatino Linotype"/>
                <a:cs typeface="Palatino Linotype"/>
              </a:rPr>
              <a:t>components.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140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(1):97–130,</a:t>
            </a:r>
            <a:r>
              <a:rPr dirty="0" sz="950" spc="-10">
                <a:latin typeface="Palatino Linotype"/>
                <a:cs typeface="Palatino Linotype"/>
              </a:rPr>
              <a:t> 2007.</a:t>
            </a:r>
            <a:endParaRPr sz="950">
              <a:latin typeface="Palatino Linotype"/>
              <a:cs typeface="Palatino Linotype"/>
            </a:endParaRPr>
          </a:p>
          <a:p>
            <a:pPr marL="177165" marR="358775" indent="-127000">
              <a:lnSpc>
                <a:spcPct val="104800"/>
              </a:lnSpc>
            </a:pPr>
            <a:r>
              <a:rPr dirty="0" sz="950" spc="-55">
                <a:latin typeface="Palatino Linotype"/>
                <a:cs typeface="Palatino Linotype"/>
              </a:rPr>
              <a:t>H.H.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Kelejian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I.R.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Prucha.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generalized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moments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estimator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for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autoregressive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parameter in </a:t>
            </a:r>
            <a:r>
              <a:rPr dirty="0" sz="950" spc="-50">
                <a:latin typeface="Palatino Linotype"/>
                <a:cs typeface="Palatino Linotype"/>
              </a:rPr>
              <a:t>a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spatial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model.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Cambria"/>
                <a:cs typeface="Cambria"/>
              </a:rPr>
              <a:t>International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Review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40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(2):509–533,</a:t>
            </a:r>
            <a:r>
              <a:rPr dirty="0" sz="950" spc="-10">
                <a:latin typeface="Palatino Linotype"/>
                <a:cs typeface="Palatino Linotype"/>
              </a:rPr>
              <a:t> 1999.</a:t>
            </a:r>
            <a:endParaRPr sz="950">
              <a:latin typeface="Palatino Linotype"/>
              <a:cs typeface="Palatino Linotype"/>
            </a:endParaRPr>
          </a:p>
          <a:p>
            <a:pPr marL="177165" marR="862965" indent="-127000">
              <a:lnSpc>
                <a:spcPct val="104900"/>
              </a:lnSpc>
            </a:pPr>
            <a:r>
              <a:rPr dirty="0" sz="950" spc="-20">
                <a:latin typeface="Palatino Linotype"/>
                <a:cs typeface="Palatino Linotype"/>
              </a:rPr>
              <a:t>A.S.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Kessler,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N.A.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Hansen,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C.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Lessman.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Interregional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redistribution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mobility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in </a:t>
            </a:r>
            <a:r>
              <a:rPr dirty="0" sz="950" spc="-35">
                <a:latin typeface="Palatino Linotype"/>
                <a:cs typeface="Palatino Linotype"/>
              </a:rPr>
              <a:t>federations: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positive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approach.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229" i="1">
                <a:latin typeface="Cambria"/>
                <a:cs typeface="Cambria"/>
              </a:rPr>
              <a:t>he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Review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Studies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78:1345–78,</a:t>
            </a:r>
            <a:r>
              <a:rPr dirty="0" sz="950" spc="-10">
                <a:latin typeface="Palatino Linotype"/>
                <a:cs typeface="Palatino Linotype"/>
              </a:rPr>
              <a:t> 2011.</a:t>
            </a:r>
            <a:endParaRPr sz="95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  <a:spcBef>
                <a:spcPts val="55"/>
              </a:spcBef>
            </a:pPr>
            <a:r>
              <a:rPr dirty="0" sz="950" spc="-20">
                <a:latin typeface="Palatino Linotype"/>
                <a:cs typeface="Palatino Linotype"/>
              </a:rPr>
              <a:t>M.S.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Khan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M.D.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Knight.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Import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compression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export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performance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in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developing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countries.</a:t>
            </a:r>
            <a:endParaRPr sz="950">
              <a:latin typeface="Palatino Linotype"/>
              <a:cs typeface="Palatino Linotype"/>
            </a:endParaRPr>
          </a:p>
          <a:p>
            <a:pPr marL="177165">
              <a:lnSpc>
                <a:spcPct val="100000"/>
              </a:lnSpc>
              <a:spcBef>
                <a:spcPts val="55"/>
              </a:spcBef>
            </a:pPr>
            <a:r>
              <a:rPr dirty="0" sz="950" spc="-10" i="1">
                <a:latin typeface="Cambria"/>
                <a:cs typeface="Cambria"/>
              </a:rPr>
              <a:t>Review</a:t>
            </a:r>
            <a:r>
              <a:rPr dirty="0" sz="950" i="1">
                <a:latin typeface="Cambria"/>
                <a:cs typeface="Cambria"/>
              </a:rPr>
              <a:t> of</a:t>
            </a:r>
            <a:r>
              <a:rPr dirty="0" sz="950" spc="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Economics</a:t>
            </a:r>
            <a:r>
              <a:rPr dirty="0" sz="950" spc="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and </a:t>
            </a:r>
            <a:r>
              <a:rPr dirty="0" sz="950" spc="-10" i="1">
                <a:latin typeface="Cambria"/>
                <a:cs typeface="Cambria"/>
              </a:rPr>
              <a:t>Statistics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70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(2):315–321,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1988.</a:t>
            </a:r>
            <a:endParaRPr sz="950">
              <a:latin typeface="Palatino Linotype"/>
              <a:cs typeface="Palatino Linotype"/>
            </a:endParaRPr>
          </a:p>
          <a:p>
            <a:pPr marL="177165" marR="619760" indent="-127000">
              <a:lnSpc>
                <a:spcPct val="104800"/>
              </a:lnSpc>
            </a:pPr>
            <a:r>
              <a:rPr dirty="0" sz="950" spc="-45">
                <a:latin typeface="Palatino Linotype"/>
                <a:cs typeface="Palatino Linotype"/>
              </a:rPr>
              <a:t>N.M.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Kiefer.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Estimation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ﬁxed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effect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models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for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time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series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cross-sections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10">
                <a:latin typeface="Palatino Linotype"/>
                <a:cs typeface="Palatino Linotype"/>
              </a:rPr>
              <a:t> arbitrary </a:t>
            </a:r>
            <a:r>
              <a:rPr dirty="0" sz="950" spc="-35">
                <a:latin typeface="Palatino Linotype"/>
                <a:cs typeface="Palatino Linotype"/>
              </a:rPr>
              <a:t>intertemporal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covariance.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14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(2):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195–202,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1980.</a:t>
            </a:r>
            <a:endParaRPr sz="95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  <a:spcBef>
                <a:spcPts val="55"/>
              </a:spcBef>
            </a:pPr>
            <a:r>
              <a:rPr dirty="0" sz="950" spc="-20">
                <a:latin typeface="Palatino Linotype"/>
                <a:cs typeface="Palatino Linotype"/>
              </a:rPr>
              <a:t>T.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Kinal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K.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Lahiri.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computational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algorithm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for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multiple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equation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models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panel</a:t>
            </a:r>
            <a:r>
              <a:rPr dirty="0" sz="950" spc="-10">
                <a:latin typeface="Palatino Linotype"/>
                <a:cs typeface="Palatino Linotype"/>
              </a:rPr>
              <a:t> data.</a:t>
            </a:r>
            <a:endParaRPr sz="950">
              <a:latin typeface="Palatino Linotype"/>
              <a:cs typeface="Palatino Linotype"/>
            </a:endParaRPr>
          </a:p>
          <a:p>
            <a:pPr marL="177165">
              <a:lnSpc>
                <a:spcPct val="100000"/>
              </a:lnSpc>
              <a:spcBef>
                <a:spcPts val="55"/>
              </a:spcBef>
            </a:pPr>
            <a:r>
              <a:rPr dirty="0" sz="950" spc="-10" i="1">
                <a:latin typeface="Cambria"/>
                <a:cs typeface="Cambria"/>
              </a:rPr>
              <a:t>Economic</a:t>
            </a:r>
            <a:r>
              <a:rPr dirty="0" sz="950" spc="35" i="1">
                <a:latin typeface="Cambria"/>
                <a:cs typeface="Cambria"/>
              </a:rPr>
              <a:t> </a:t>
            </a:r>
            <a:r>
              <a:rPr dirty="0" sz="950" spc="-25" i="1">
                <a:latin typeface="Cambria"/>
                <a:cs typeface="Cambria"/>
              </a:rPr>
              <a:t>Letters</a:t>
            </a:r>
            <a:r>
              <a:rPr dirty="0" sz="950" spc="-25">
                <a:latin typeface="Palatino Linotype"/>
                <a:cs typeface="Palatino Linotype"/>
              </a:rPr>
              <a:t>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34:143–146,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1990.</a:t>
            </a:r>
            <a:endParaRPr sz="950">
              <a:latin typeface="Palatino Linotype"/>
              <a:cs typeface="Palatino Linotype"/>
            </a:endParaRPr>
          </a:p>
          <a:p>
            <a:pPr marL="177165" marR="494665" indent="-127000">
              <a:lnSpc>
                <a:spcPct val="104900"/>
              </a:lnSpc>
            </a:pPr>
            <a:r>
              <a:rPr dirty="0" sz="950" spc="-20">
                <a:latin typeface="Palatino Linotype"/>
                <a:cs typeface="Palatino Linotype"/>
              </a:rPr>
              <a:t>T.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Kinal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K.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Lahiri.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On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estimation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simultaneous-</a:t>
            </a:r>
            <a:r>
              <a:rPr dirty="0" sz="950" spc="-30">
                <a:latin typeface="Palatino Linotype"/>
                <a:cs typeface="Palatino Linotype"/>
              </a:rPr>
              <a:t>equations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error-</a:t>
            </a:r>
            <a:r>
              <a:rPr dirty="0" sz="950" spc="-30">
                <a:latin typeface="Palatino Linotype"/>
                <a:cs typeface="Palatino Linotype"/>
              </a:rPr>
              <a:t>components</a:t>
            </a:r>
            <a:r>
              <a:rPr dirty="0" sz="950" spc="-10">
                <a:latin typeface="Palatino Linotype"/>
                <a:cs typeface="Palatino Linotype"/>
              </a:rPr>
              <a:t> models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an </a:t>
            </a:r>
            <a:r>
              <a:rPr dirty="0" sz="950" spc="-35">
                <a:latin typeface="Palatino Linotype"/>
                <a:cs typeface="Palatino Linotype"/>
              </a:rPr>
              <a:t>application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to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model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developing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country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foreign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trade.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Applied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8:81–92,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1993.</a:t>
            </a:r>
            <a:endParaRPr sz="95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  <a:spcBef>
                <a:spcPts val="55"/>
              </a:spcBef>
            </a:pPr>
            <a:r>
              <a:rPr dirty="0" sz="950" spc="-20">
                <a:latin typeface="Palatino Linotype"/>
                <a:cs typeface="Palatino Linotype"/>
              </a:rPr>
              <a:t>M.L.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King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P.X.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Wu.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Locally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optimal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one–sided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tests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for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multiparameter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hypotheses.</a:t>
            </a:r>
            <a:endParaRPr sz="950">
              <a:latin typeface="Palatino Linotype"/>
              <a:cs typeface="Palatino Linotype"/>
            </a:endParaRPr>
          </a:p>
          <a:p>
            <a:pPr marL="177165">
              <a:lnSpc>
                <a:spcPct val="100000"/>
              </a:lnSpc>
              <a:spcBef>
                <a:spcPts val="55"/>
              </a:spcBef>
            </a:pPr>
            <a:r>
              <a:rPr dirty="0" sz="950" spc="-20" i="1">
                <a:latin typeface="Cambria"/>
                <a:cs typeface="Cambria"/>
              </a:rPr>
              <a:t>Econometric</a:t>
            </a:r>
            <a:r>
              <a:rPr dirty="0" sz="950" spc="4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Reviews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33:523–529,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1997.</a:t>
            </a:r>
            <a:endParaRPr sz="950">
              <a:latin typeface="Palatino Linotype"/>
              <a:cs typeface="Palatino Linotype"/>
            </a:endParaRPr>
          </a:p>
          <a:p>
            <a:pPr marL="177165" marR="635000" indent="-127000">
              <a:lnSpc>
                <a:spcPct val="104800"/>
              </a:lnSpc>
            </a:pPr>
            <a:r>
              <a:rPr dirty="0" sz="950" spc="-50">
                <a:latin typeface="Palatino Linotype"/>
                <a:cs typeface="Palatino Linotype"/>
              </a:rPr>
              <a:t>J.F.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Kiviet.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On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bias,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inconsistency,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eﬃciency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various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estimators</a:t>
            </a:r>
            <a:r>
              <a:rPr dirty="0" sz="950" spc="-10">
                <a:latin typeface="Palatino Linotype"/>
                <a:cs typeface="Palatino Linotype"/>
              </a:rPr>
              <a:t> in </a:t>
            </a:r>
            <a:r>
              <a:rPr dirty="0" sz="950" spc="-45">
                <a:latin typeface="Palatino Linotype"/>
                <a:cs typeface="Palatino Linotype"/>
              </a:rPr>
              <a:t>dynamic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panel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data </a:t>
            </a:r>
            <a:r>
              <a:rPr dirty="0" sz="950" spc="-40">
                <a:latin typeface="Palatino Linotype"/>
                <a:cs typeface="Palatino Linotype"/>
              </a:rPr>
              <a:t>models.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68:53–78,</a:t>
            </a:r>
            <a:r>
              <a:rPr dirty="0" sz="950" spc="-10">
                <a:latin typeface="Palatino Linotype"/>
                <a:cs typeface="Palatino Linotype"/>
              </a:rPr>
              <a:t> 1995.</a:t>
            </a:r>
            <a:endParaRPr sz="950">
              <a:latin typeface="Palatino Linotype"/>
              <a:cs typeface="Palatino Linotype"/>
            </a:endParaRPr>
          </a:p>
          <a:p>
            <a:pPr marL="177165" marR="540385" indent="-127000">
              <a:lnSpc>
                <a:spcPct val="104800"/>
              </a:lnSpc>
              <a:spcBef>
                <a:spcPts val="5"/>
              </a:spcBef>
            </a:pPr>
            <a:r>
              <a:rPr dirty="0" sz="950">
                <a:latin typeface="Palatino Linotype"/>
                <a:cs typeface="Palatino Linotype"/>
              </a:rPr>
              <a:t>C.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Kleiber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A.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Zeileis.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Applied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with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R</a:t>
            </a:r>
            <a:r>
              <a:rPr dirty="0" sz="950">
                <a:latin typeface="Palatino Linotype"/>
                <a:cs typeface="Palatino Linotype"/>
              </a:rPr>
              <a:t>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Springer-</a:t>
            </a:r>
            <a:r>
              <a:rPr dirty="0" sz="950" spc="-50">
                <a:latin typeface="Palatino Linotype"/>
                <a:cs typeface="Palatino Linotype"/>
              </a:rPr>
              <a:t>Verlag,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New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York,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2008.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URL </a:t>
            </a:r>
            <a:r>
              <a:rPr dirty="0" sz="950" spc="-20">
                <a:latin typeface="Palatino Linotype"/>
                <a:cs typeface="Palatino Linotype"/>
                <a:hlinkClick r:id="rId3"/>
              </a:rPr>
              <a:t>http://CRAN.R-</a:t>
            </a:r>
            <a:r>
              <a:rPr dirty="0" sz="950" spc="-30">
                <a:latin typeface="Palatino Linotype"/>
                <a:cs typeface="Palatino Linotype"/>
                <a:hlinkClick r:id="rId3"/>
              </a:rPr>
              <a:t>project.org/package=AER.</a:t>
            </a:r>
            <a:r>
              <a:rPr dirty="0" sz="950" spc="60">
                <a:latin typeface="Palatino Linotype"/>
                <a:cs typeface="Palatino Linotype"/>
                <a:hlinkClick r:id="rId3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ISBN</a:t>
            </a:r>
            <a:r>
              <a:rPr dirty="0" sz="950" spc="6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978-0-387-77316-</a:t>
            </a:r>
            <a:r>
              <a:rPr dirty="0" sz="950" spc="-25">
                <a:latin typeface="Palatino Linotype"/>
                <a:cs typeface="Palatino Linotype"/>
              </a:rPr>
              <a:t>2.</a:t>
            </a:r>
            <a:endParaRPr sz="950">
              <a:latin typeface="Palatino Linotype"/>
              <a:cs typeface="Palatino Linotype"/>
            </a:endParaRPr>
          </a:p>
          <a:p>
            <a:pPr marL="177165" marR="991869" indent="-127000">
              <a:lnSpc>
                <a:spcPct val="104900"/>
              </a:lnSpc>
            </a:pPr>
            <a:r>
              <a:rPr dirty="0" sz="950" spc="-10">
                <a:latin typeface="Palatino Linotype"/>
                <a:cs typeface="Palatino Linotype"/>
              </a:rPr>
              <a:t>R.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Koenker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A.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Zeileis.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On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reproducible</a:t>
            </a:r>
            <a:r>
              <a:rPr dirty="0" sz="950" spc="-20">
                <a:latin typeface="Palatino Linotype"/>
                <a:cs typeface="Palatino Linotype"/>
              </a:rPr>
              <a:t> econometric </a:t>
            </a:r>
            <a:r>
              <a:rPr dirty="0" sz="950" spc="-30">
                <a:latin typeface="Palatino Linotype"/>
                <a:cs typeface="Palatino Linotype"/>
              </a:rPr>
              <a:t>research.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Applied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24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(5):833–847,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2009.</a:t>
            </a:r>
            <a:endParaRPr sz="950">
              <a:latin typeface="Palatino Linotype"/>
              <a:cs typeface="Palatino Linotype"/>
            </a:endParaRPr>
          </a:p>
          <a:p>
            <a:pPr marL="177165" marR="438150" indent="-127000">
              <a:lnSpc>
                <a:spcPct val="104800"/>
              </a:lnSpc>
            </a:pPr>
            <a:r>
              <a:rPr dirty="0" sz="950" spc="-10">
                <a:latin typeface="Palatino Linotype"/>
                <a:cs typeface="Palatino Linotype"/>
              </a:rPr>
              <a:t>S.C.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Kumbhakar.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Estimation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cost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eﬃciency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heteroscedasticity: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application</a:t>
            </a:r>
            <a:r>
              <a:rPr dirty="0" sz="950">
                <a:latin typeface="Palatino Linotype"/>
                <a:cs typeface="Palatino Linotype"/>
              </a:rPr>
              <a:t> to </a:t>
            </a:r>
            <a:r>
              <a:rPr dirty="0" sz="950" spc="-10">
                <a:latin typeface="Palatino Linotype"/>
                <a:cs typeface="Palatino Linotype"/>
              </a:rPr>
              <a:t>electric </a:t>
            </a:r>
            <a:r>
              <a:rPr dirty="0" sz="950" spc="-30">
                <a:latin typeface="Palatino Linotype"/>
                <a:cs typeface="Palatino Linotype"/>
              </a:rPr>
              <a:t>utilities.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-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-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the</a:t>
            </a:r>
            <a:r>
              <a:rPr dirty="0" sz="950" spc="-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Royal</a:t>
            </a:r>
            <a:r>
              <a:rPr dirty="0" sz="950" spc="-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Statistical </a:t>
            </a:r>
            <a:r>
              <a:rPr dirty="0" sz="950" spc="-10" i="1">
                <a:latin typeface="Cambria"/>
                <a:cs typeface="Cambria"/>
              </a:rPr>
              <a:t>Society,</a:t>
            </a:r>
            <a:r>
              <a:rPr dirty="0" sz="950" spc="-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series</a:t>
            </a:r>
            <a:r>
              <a:rPr dirty="0" sz="950" spc="-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D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45:319–335,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1996.</a:t>
            </a:r>
            <a:endParaRPr sz="950">
              <a:latin typeface="Palatino Linotype"/>
              <a:cs typeface="Palatino Linotype"/>
            </a:endParaRPr>
          </a:p>
          <a:p>
            <a:pPr marL="177165" marR="388620" indent="-127000">
              <a:lnSpc>
                <a:spcPct val="104800"/>
              </a:lnSpc>
            </a:pPr>
            <a:r>
              <a:rPr dirty="0" sz="950" spc="-20">
                <a:latin typeface="Palatino Linotype"/>
                <a:cs typeface="Palatino Linotype"/>
              </a:rPr>
              <a:t>C.E.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Landry,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A.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Lange,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J.A.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List,</a:t>
            </a:r>
            <a:r>
              <a:rPr dirty="0" sz="950" spc="-20">
                <a:latin typeface="Palatino Linotype"/>
                <a:cs typeface="Palatino Linotype"/>
              </a:rPr>
              <a:t> M.K.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Price,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N.G.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65">
                <a:latin typeface="Palatino Linotype"/>
                <a:cs typeface="Palatino Linotype"/>
              </a:rPr>
              <a:t>Rupp.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Is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donor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in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hand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better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than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two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in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bush?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Evidence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from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natural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ﬁeld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experiment.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American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Review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100</a:t>
            </a:r>
            <a:endParaRPr sz="950">
              <a:latin typeface="Palatino Linotype"/>
              <a:cs typeface="Palatino Linotype"/>
            </a:endParaRPr>
          </a:p>
          <a:p>
            <a:pPr marL="17716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(3):958–983, </a:t>
            </a:r>
            <a:r>
              <a:rPr dirty="0" sz="950" spc="-10">
                <a:latin typeface="Palatino Linotype"/>
                <a:cs typeface="Palatino Linotype"/>
              </a:rPr>
              <a:t>2012.</a:t>
            </a:r>
            <a:endParaRPr sz="950">
              <a:latin typeface="Palatino Linotype"/>
              <a:cs typeface="Palatino Linotype"/>
            </a:endParaRPr>
          </a:p>
          <a:p>
            <a:pPr marL="177165" marR="387350" indent="-127000">
              <a:lnSpc>
                <a:spcPct val="104800"/>
              </a:lnSpc>
            </a:pPr>
            <a:r>
              <a:rPr dirty="0" sz="950" spc="-10">
                <a:latin typeface="Palatino Linotype"/>
                <a:cs typeface="Palatino Linotype"/>
              </a:rPr>
              <a:t>L.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Lee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J. </a:t>
            </a:r>
            <a:r>
              <a:rPr dirty="0" sz="950" spc="-70">
                <a:latin typeface="Palatino Linotype"/>
                <a:cs typeface="Palatino Linotype"/>
              </a:rPr>
              <a:t>Yu.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Spatial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panels: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Random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components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versus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ﬁxed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effects.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Cambria"/>
                <a:cs typeface="Cambria"/>
              </a:rPr>
              <a:t>International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Review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53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(4):1369–1412,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November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2012.</a:t>
            </a:r>
            <a:endParaRPr sz="950">
              <a:latin typeface="Palatino Linotype"/>
              <a:cs typeface="Palatino Linotype"/>
            </a:endParaRPr>
          </a:p>
          <a:p>
            <a:pPr marL="177165" marR="316865" indent="-127000">
              <a:lnSpc>
                <a:spcPct val="104900"/>
              </a:lnSpc>
            </a:pPr>
            <a:r>
              <a:rPr dirty="0" sz="950" spc="-55">
                <a:latin typeface="Palatino Linotype"/>
                <a:cs typeface="Palatino Linotype"/>
              </a:rPr>
              <a:t>L.F.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Lee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J.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70">
                <a:latin typeface="Palatino Linotype"/>
                <a:cs typeface="Palatino Linotype"/>
              </a:rPr>
              <a:t>Yu.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Estimation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spatial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autoregressive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panel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data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models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ﬁxed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effects.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Cambria"/>
                <a:cs typeface="Cambria"/>
              </a:rPr>
              <a:t>Journal</a:t>
            </a:r>
            <a:r>
              <a:rPr dirty="0" sz="950" i="1">
                <a:latin typeface="Cambria"/>
                <a:cs typeface="Cambria"/>
              </a:rPr>
              <a:t> of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154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(2):165–185,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2010a.</a:t>
            </a:r>
            <a:endParaRPr sz="950">
              <a:latin typeface="Palatino Linotype"/>
              <a:cs typeface="Palatino Linotype"/>
            </a:endParaRPr>
          </a:p>
          <a:p>
            <a:pPr marL="177165" marR="461009" indent="-127000">
              <a:lnSpc>
                <a:spcPct val="104800"/>
              </a:lnSpc>
            </a:pPr>
            <a:r>
              <a:rPr dirty="0" sz="950" spc="-55">
                <a:latin typeface="Palatino Linotype"/>
                <a:cs typeface="Palatino Linotype"/>
              </a:rPr>
              <a:t>L.F.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Lee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J.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70">
                <a:latin typeface="Palatino Linotype"/>
                <a:cs typeface="Palatino Linotype"/>
              </a:rPr>
              <a:t>Yu.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Some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recent </a:t>
            </a:r>
            <a:r>
              <a:rPr dirty="0" sz="950" spc="-45">
                <a:latin typeface="Palatino Linotype"/>
                <a:cs typeface="Palatino Linotype"/>
              </a:rPr>
              <a:t>developments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in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spatial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panel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data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models.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Cambria"/>
                <a:cs typeface="Cambria"/>
              </a:rPr>
              <a:t>Regional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Science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spc="-25" i="1">
                <a:latin typeface="Cambria"/>
                <a:cs typeface="Cambria"/>
              </a:rPr>
              <a:t>and</a:t>
            </a:r>
            <a:r>
              <a:rPr dirty="0" sz="950" i="1">
                <a:latin typeface="Cambria"/>
                <a:cs typeface="Cambria"/>
              </a:rPr>
              <a:t> Urban</a:t>
            </a:r>
            <a:r>
              <a:rPr dirty="0" sz="950" spc="3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40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(5):255–271,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2010b.</a:t>
            </a:r>
            <a:endParaRPr sz="950">
              <a:latin typeface="Palatino Linotype"/>
              <a:cs typeface="Palatino Linotype"/>
            </a:endParaRPr>
          </a:p>
          <a:p>
            <a:pPr marL="177165" marR="454025" indent="-127000">
              <a:lnSpc>
                <a:spcPct val="104900"/>
              </a:lnSpc>
            </a:pPr>
            <a:r>
              <a:rPr dirty="0" sz="950" spc="-100">
                <a:latin typeface="Palatino Linotype"/>
                <a:cs typeface="Palatino Linotype"/>
              </a:rPr>
              <a:t>P.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Leifeld.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texreg: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Conversion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statistical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model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output</a:t>
            </a:r>
            <a:r>
              <a:rPr dirty="0" sz="950" spc="-10">
                <a:latin typeface="Palatino Linotype"/>
                <a:cs typeface="Palatino Linotype"/>
              </a:rPr>
              <a:t> in </a:t>
            </a:r>
            <a:r>
              <a:rPr dirty="0" sz="950" spc="-60">
                <a:latin typeface="Palatino Linotype"/>
                <a:cs typeface="Palatino Linotype"/>
              </a:rPr>
              <a:t>R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to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75">
                <a:latin typeface="Palatino Linotype"/>
                <a:cs typeface="Palatino Linotype"/>
              </a:rPr>
              <a:t>L</a:t>
            </a:r>
            <a:r>
              <a:rPr dirty="0" baseline="17094" sz="975" spc="-262">
                <a:latin typeface="Palatino Linotype"/>
                <a:cs typeface="Palatino Linotype"/>
              </a:rPr>
              <a:t>A</a:t>
            </a:r>
            <a:r>
              <a:rPr dirty="0" sz="950" spc="-175">
                <a:latin typeface="Palatino Linotype"/>
                <a:cs typeface="Palatino Linotype"/>
              </a:rPr>
              <a:t>T</a:t>
            </a:r>
            <a:r>
              <a:rPr dirty="0" baseline="-11695" sz="1425" spc="-262">
                <a:latin typeface="Palatino Linotype"/>
                <a:cs typeface="Palatino Linotype"/>
              </a:rPr>
              <a:t>E</a:t>
            </a:r>
            <a:r>
              <a:rPr dirty="0" sz="950" spc="-175">
                <a:latin typeface="Palatino Linotype"/>
                <a:cs typeface="Palatino Linotype"/>
              </a:rPr>
              <a:t>X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html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tables.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spc="-25" i="1">
                <a:latin typeface="Cambria"/>
                <a:cs typeface="Cambria"/>
              </a:rPr>
              <a:t>of</a:t>
            </a:r>
            <a:r>
              <a:rPr dirty="0" sz="950" i="1">
                <a:latin typeface="Cambria"/>
                <a:cs typeface="Cambria"/>
              </a:rPr>
              <a:t> Statistical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spc="-25" i="1">
                <a:latin typeface="Cambria"/>
                <a:cs typeface="Cambria"/>
              </a:rPr>
              <a:t>Software</a:t>
            </a:r>
            <a:r>
              <a:rPr dirty="0" sz="950" spc="-25">
                <a:latin typeface="Palatino Linotype"/>
                <a:cs typeface="Palatino Linotype"/>
              </a:rPr>
              <a:t>,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55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(8):1–24,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2013.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URL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  <a:hlinkClick r:id="rId4"/>
              </a:rPr>
              <a:t>http://www.jstatsoft.org/v55/i08/.</a:t>
            </a:r>
            <a:endParaRPr sz="95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  <a:spcBef>
                <a:spcPts val="55"/>
              </a:spcBef>
            </a:pPr>
            <a:r>
              <a:rPr dirty="0" sz="950" spc="-80">
                <a:latin typeface="Palatino Linotype"/>
                <a:cs typeface="Palatino Linotype"/>
              </a:rPr>
              <a:t>F.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Leisch.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65">
                <a:latin typeface="Palatino Linotype"/>
                <a:cs typeface="Palatino Linotype"/>
              </a:rPr>
              <a:t>Sweave: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Dynamic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generation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statistical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reports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using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literate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data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analysis.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In</a:t>
            </a:r>
            <a:endParaRPr sz="950">
              <a:latin typeface="Palatino Linotype"/>
              <a:cs typeface="Palatino Linotype"/>
            </a:endParaRPr>
          </a:p>
          <a:p>
            <a:pPr marL="177165">
              <a:lnSpc>
                <a:spcPct val="100000"/>
              </a:lnSpc>
              <a:spcBef>
                <a:spcPts val="60"/>
              </a:spcBef>
            </a:pPr>
            <a:r>
              <a:rPr dirty="0" sz="950" i="1">
                <a:latin typeface="Cambria"/>
                <a:cs typeface="Cambria"/>
              </a:rPr>
              <a:t>Compstat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pages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575–580.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Springer,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2002.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5243830" cy="77279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292</a:t>
            </a:r>
            <a:r>
              <a:rPr dirty="0" sz="800" spc="320" b="1">
                <a:latin typeface="Calibri"/>
                <a:cs typeface="Calibri"/>
              </a:rPr>
              <a:t>  </a:t>
            </a:r>
            <a:r>
              <a:rPr dirty="0" sz="800" spc="-10" i="1">
                <a:latin typeface="Calibri"/>
                <a:cs typeface="Calibri"/>
              </a:rPr>
              <a:t>Bibliography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Calibri"/>
              <a:cs typeface="Calibri"/>
            </a:endParaRPr>
          </a:p>
          <a:p>
            <a:pPr marL="422275" marR="314325" indent="-127000">
              <a:lnSpc>
                <a:spcPct val="104900"/>
              </a:lnSpc>
            </a:pPr>
            <a:r>
              <a:rPr dirty="0" sz="950" spc="-30">
                <a:latin typeface="Palatino Linotype"/>
                <a:cs typeface="Palatino Linotype"/>
              </a:rPr>
              <a:t>A.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Levin,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C.F.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Lin,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C.S.J.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Chu.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Unit</a:t>
            </a:r>
            <a:r>
              <a:rPr dirty="0" sz="950" spc="-10">
                <a:latin typeface="Palatino Linotype"/>
                <a:cs typeface="Palatino Linotype"/>
              </a:rPr>
              <a:t> root </a:t>
            </a:r>
            <a:r>
              <a:rPr dirty="0" sz="950" spc="-20">
                <a:latin typeface="Palatino Linotype"/>
                <a:cs typeface="Palatino Linotype"/>
              </a:rPr>
              <a:t>tests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panel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data: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Asymptotic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ﬁnite</a:t>
            </a:r>
            <a:r>
              <a:rPr dirty="0" sz="950" spc="-10">
                <a:latin typeface="Palatino Linotype"/>
                <a:cs typeface="Palatino Linotype"/>
              </a:rPr>
              <a:t> sample </a:t>
            </a:r>
            <a:r>
              <a:rPr dirty="0" sz="950" spc="-35">
                <a:latin typeface="Palatino Linotype"/>
                <a:cs typeface="Palatino Linotype"/>
              </a:rPr>
              <a:t>properties.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</a:t>
            </a:r>
            <a:r>
              <a:rPr dirty="0" sz="950" spc="1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of</a:t>
            </a:r>
            <a:r>
              <a:rPr dirty="0" sz="950" spc="1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Econometrics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108:1–24,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2002.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60"/>
              </a:spcBef>
            </a:pPr>
            <a:r>
              <a:rPr dirty="0" sz="950" spc="-10">
                <a:latin typeface="Palatino Linotype"/>
                <a:cs typeface="Palatino Linotype"/>
              </a:rPr>
              <a:t>R.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Levine,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N.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Loayza,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T.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Beck.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Financial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intermediation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growth: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Causality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causes.</a:t>
            </a:r>
            <a:endParaRPr sz="950">
              <a:latin typeface="Palatino Linotype"/>
              <a:cs typeface="Palatino Linotype"/>
            </a:endParaRPr>
          </a:p>
          <a:p>
            <a:pPr marL="422275">
              <a:lnSpc>
                <a:spcPct val="100000"/>
              </a:lnSpc>
              <a:spcBef>
                <a:spcPts val="55"/>
              </a:spcBef>
            </a:pPr>
            <a:r>
              <a:rPr dirty="0" sz="950" i="1">
                <a:latin typeface="Palatino Linotype"/>
                <a:cs typeface="Palatino Linotype"/>
              </a:rPr>
              <a:t>Journal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of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Monetary Economics</a:t>
            </a:r>
            <a:r>
              <a:rPr dirty="0" sz="950">
                <a:latin typeface="Palatino Linotype"/>
                <a:cs typeface="Palatino Linotype"/>
              </a:rPr>
              <a:t>, 46:31–77, </a:t>
            </a:r>
            <a:r>
              <a:rPr dirty="0" sz="950" spc="-10">
                <a:latin typeface="Palatino Linotype"/>
                <a:cs typeface="Palatino Linotype"/>
              </a:rPr>
              <a:t>2000.</a:t>
            </a:r>
            <a:endParaRPr sz="950">
              <a:latin typeface="Palatino Linotype"/>
              <a:cs typeface="Palatino Linotype"/>
            </a:endParaRPr>
          </a:p>
          <a:p>
            <a:pPr marL="422275" marR="78105" indent="-127000">
              <a:lnSpc>
                <a:spcPct val="105000"/>
              </a:lnSpc>
            </a:pPr>
            <a:r>
              <a:rPr dirty="0" sz="950" spc="-45">
                <a:latin typeface="Palatino Linotype"/>
                <a:cs typeface="Palatino Linotype"/>
              </a:rPr>
              <a:t>K-</a:t>
            </a:r>
            <a:r>
              <a:rPr dirty="0" sz="950">
                <a:latin typeface="Palatino Linotype"/>
                <a:cs typeface="Palatino Linotype"/>
              </a:rPr>
              <a:t>Y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Liang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S.L.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Zeger.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Longitudinal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data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analysis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using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generalized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linear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models.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Biometrika</a:t>
            </a:r>
            <a:r>
              <a:rPr dirty="0" sz="950" spc="-10">
                <a:latin typeface="Palatino Linotype"/>
                <a:cs typeface="Palatino Linotype"/>
              </a:rPr>
              <a:t>, </a:t>
            </a:r>
            <a:r>
              <a:rPr dirty="0" sz="950">
                <a:latin typeface="Palatino Linotype"/>
                <a:cs typeface="Palatino Linotype"/>
              </a:rPr>
              <a:t>73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(1):13–22,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1986.</a:t>
            </a:r>
            <a:endParaRPr sz="950">
              <a:latin typeface="Palatino Linotype"/>
              <a:cs typeface="Palatino Linotype"/>
            </a:endParaRPr>
          </a:p>
          <a:p>
            <a:pPr marL="422275" marR="95885" indent="-127000">
              <a:lnSpc>
                <a:spcPct val="105000"/>
              </a:lnSpc>
            </a:pPr>
            <a:r>
              <a:rPr dirty="0" sz="950" spc="-20">
                <a:latin typeface="Palatino Linotype"/>
                <a:cs typeface="Palatino Linotype"/>
              </a:rPr>
              <a:t>T.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Lumley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A.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Zeileis.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sandwich: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Model–robust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standard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error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estimation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for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cross–sectional, </a:t>
            </a:r>
            <a:r>
              <a:rPr dirty="0" sz="950" spc="-20">
                <a:latin typeface="Palatino Linotype"/>
                <a:cs typeface="Palatino Linotype"/>
              </a:rPr>
              <a:t>time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series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longitudinal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data.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Courier New"/>
                <a:cs typeface="Courier New"/>
              </a:rPr>
              <a:t>R</a:t>
            </a:r>
            <a:r>
              <a:rPr dirty="0" sz="950" spc="-340">
                <a:latin typeface="Courier New"/>
                <a:cs typeface="Courier New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package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version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2.0-</a:t>
            </a:r>
            <a:r>
              <a:rPr dirty="0" sz="950">
                <a:latin typeface="Palatino Linotype"/>
                <a:cs typeface="Palatino Linotype"/>
              </a:rPr>
              <a:t>2,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2007.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URL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  <a:hlinkClick r:id="rId2"/>
              </a:rPr>
              <a:t>http://CRAN.R-</a:t>
            </a:r>
            <a:r>
              <a:rPr dirty="0" sz="950" spc="-10">
                <a:latin typeface="Palatino Linotype"/>
                <a:cs typeface="Palatino Linotype"/>
                <a:hlinkClick r:id="rId2"/>
              </a:rPr>
              <a:t>project</a:t>
            </a:r>
            <a:endParaRPr sz="950">
              <a:latin typeface="Palatino Linotype"/>
              <a:cs typeface="Palatino Linotype"/>
            </a:endParaRPr>
          </a:p>
          <a:p>
            <a:pPr marL="422275">
              <a:lnSpc>
                <a:spcPct val="100000"/>
              </a:lnSpc>
              <a:spcBef>
                <a:spcPts val="55"/>
              </a:spcBef>
            </a:pPr>
            <a:r>
              <a:rPr dirty="0" sz="950" spc="-10">
                <a:latin typeface="Palatino Linotype"/>
                <a:cs typeface="Palatino Linotype"/>
              </a:rPr>
              <a:t>.org.</a:t>
            </a:r>
            <a:endParaRPr sz="950">
              <a:latin typeface="Palatino Linotype"/>
              <a:cs typeface="Palatino Linotype"/>
            </a:endParaRPr>
          </a:p>
          <a:p>
            <a:pPr marL="422275" marR="88900" indent="-127000">
              <a:lnSpc>
                <a:spcPct val="105000"/>
              </a:lnSpc>
            </a:pPr>
            <a:r>
              <a:rPr dirty="0" sz="950" spc="-20">
                <a:latin typeface="Palatino Linotype"/>
                <a:cs typeface="Palatino Linotype"/>
              </a:rPr>
              <a:t>G.S.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Maddala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S.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Wu.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comparative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study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unit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root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tests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panel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data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65">
                <a:latin typeface="Palatino Linotype"/>
                <a:cs typeface="Palatino Linotype"/>
              </a:rPr>
              <a:t>new</a:t>
            </a:r>
            <a:r>
              <a:rPr dirty="0" sz="950" spc="-10">
                <a:latin typeface="Palatino Linotype"/>
                <a:cs typeface="Palatino Linotype"/>
              </a:rPr>
              <a:t> simple </a:t>
            </a:r>
            <a:r>
              <a:rPr dirty="0" sz="950" spc="-20">
                <a:latin typeface="Palatino Linotype"/>
                <a:cs typeface="Palatino Linotype"/>
              </a:rPr>
              <a:t>test.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Oxford Bulletin of Economics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and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Statistics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>
                <a:latin typeface="Palatino Linotype"/>
                <a:cs typeface="Palatino Linotype"/>
              </a:rPr>
              <a:t> 61: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631–52,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1999.</a:t>
            </a:r>
            <a:endParaRPr sz="950">
              <a:latin typeface="Palatino Linotype"/>
              <a:cs typeface="Palatino Linotype"/>
            </a:endParaRPr>
          </a:p>
          <a:p>
            <a:pPr marL="422275" marR="200025" indent="-127000">
              <a:lnSpc>
                <a:spcPct val="105000"/>
              </a:lnSpc>
            </a:pPr>
            <a:r>
              <a:rPr dirty="0" sz="950">
                <a:latin typeface="Palatino Linotype"/>
                <a:cs typeface="Palatino Linotype"/>
              </a:rPr>
              <a:t>J.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Magnus.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Maximum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likelihood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estimation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GLS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model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unknown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parameters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the </a:t>
            </a:r>
            <a:r>
              <a:rPr dirty="0" sz="950" spc="-35">
                <a:latin typeface="Palatino Linotype"/>
                <a:cs typeface="Palatino Linotype"/>
              </a:rPr>
              <a:t>disturbance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covariance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matrix.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of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Econometrics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7: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281–312,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1978.</a:t>
            </a:r>
            <a:endParaRPr sz="950">
              <a:latin typeface="Palatino Linotype"/>
              <a:cs typeface="Palatino Linotype"/>
            </a:endParaRPr>
          </a:p>
          <a:p>
            <a:pPr marL="422275" marR="103505" indent="-127000">
              <a:lnSpc>
                <a:spcPct val="104900"/>
              </a:lnSpc>
            </a:pPr>
            <a:r>
              <a:rPr dirty="0" sz="950">
                <a:latin typeface="Palatino Linotype"/>
                <a:cs typeface="Palatino Linotype"/>
              </a:rPr>
              <a:t>J.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Mairesse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B.H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Hall.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Estimating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productivity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research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development</a:t>
            </a:r>
            <a:r>
              <a:rPr dirty="0" sz="950" spc="-10">
                <a:latin typeface="Palatino Linotype"/>
                <a:cs typeface="Palatino Linotype"/>
              </a:rPr>
              <a:t> in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French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and </a:t>
            </a:r>
            <a:r>
              <a:rPr dirty="0" sz="950" spc="-30">
                <a:latin typeface="Palatino Linotype"/>
                <a:cs typeface="Palatino Linotype"/>
              </a:rPr>
              <a:t>US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manufacturing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ﬁrms: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exploration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simultaneity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issues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GMM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methods.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In</a:t>
            </a:r>
            <a:endParaRPr sz="950">
              <a:latin typeface="Palatino Linotype"/>
              <a:cs typeface="Palatino Linotype"/>
            </a:endParaRPr>
          </a:p>
          <a:p>
            <a:pPr marL="422275" marR="648970">
              <a:lnSpc>
                <a:spcPct val="104900"/>
              </a:lnSpc>
            </a:pPr>
            <a:r>
              <a:rPr dirty="0" sz="950" spc="-10">
                <a:latin typeface="Palatino Linotype"/>
                <a:cs typeface="Palatino Linotype"/>
              </a:rPr>
              <a:t>K.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Wagner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B.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Van-</a:t>
            </a:r>
            <a:r>
              <a:rPr dirty="0" sz="950" spc="-45">
                <a:latin typeface="Palatino Linotype"/>
                <a:cs typeface="Palatino Linotype"/>
              </a:rPr>
              <a:t>Ark,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editors,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International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Productivity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Differences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and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their</a:t>
            </a:r>
            <a:r>
              <a:rPr dirty="0" sz="950" spc="-1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Explanations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pages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285–315.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Elsevier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Science,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1996.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55"/>
              </a:spcBef>
            </a:pPr>
            <a:r>
              <a:rPr dirty="0" sz="950" spc="-10">
                <a:latin typeface="Palatino Linotype"/>
                <a:cs typeface="Palatino Linotype"/>
              </a:rPr>
              <a:t>E.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Meredith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J.S.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Racine.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Towards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reproducible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econometric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research: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235">
                <a:latin typeface="Palatino Linotype"/>
                <a:cs typeface="Palatino Linotype"/>
              </a:rPr>
              <a:t>he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70">
                <a:latin typeface="Palatino Linotype"/>
                <a:cs typeface="Palatino Linotype"/>
              </a:rPr>
              <a:t>Sweave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framework.</a:t>
            </a:r>
            <a:endParaRPr sz="950">
              <a:latin typeface="Palatino Linotype"/>
              <a:cs typeface="Palatino Linotype"/>
            </a:endParaRPr>
          </a:p>
          <a:p>
            <a:pPr marL="422275">
              <a:lnSpc>
                <a:spcPct val="100000"/>
              </a:lnSpc>
              <a:spcBef>
                <a:spcPts val="55"/>
              </a:spcBef>
            </a:pPr>
            <a:r>
              <a:rPr dirty="0" sz="950" i="1">
                <a:latin typeface="Palatino Linotype"/>
                <a:cs typeface="Palatino Linotype"/>
              </a:rPr>
              <a:t>Journal of Applied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Econometrics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24 (2):366–374,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2009.</a:t>
            </a:r>
            <a:endParaRPr sz="950">
              <a:latin typeface="Palatino Linotype"/>
              <a:cs typeface="Palatino Linotype"/>
            </a:endParaRPr>
          </a:p>
          <a:p>
            <a:pPr marL="422275" marR="124460" indent="-127000">
              <a:lnSpc>
                <a:spcPct val="105000"/>
              </a:lnSpc>
            </a:pPr>
            <a:r>
              <a:rPr dirty="0" sz="950">
                <a:latin typeface="Palatino Linotype"/>
                <a:cs typeface="Palatino Linotype"/>
              </a:rPr>
              <a:t>S.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Michalopoulos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E. </a:t>
            </a:r>
            <a:r>
              <a:rPr dirty="0" sz="950" spc="-45">
                <a:latin typeface="Palatino Linotype"/>
                <a:cs typeface="Palatino Linotype"/>
              </a:rPr>
              <a:t>Papaioannou.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235">
                <a:latin typeface="Palatino Linotype"/>
                <a:cs typeface="Palatino Linotype"/>
              </a:rPr>
              <a:t>he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long-run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effects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scramble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for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Africa.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American</a:t>
            </a:r>
            <a:r>
              <a:rPr dirty="0" sz="950" spc="-1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Economic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Palatino Linotype"/>
                <a:cs typeface="Palatino Linotype"/>
              </a:rPr>
              <a:t>Review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106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(7):1802–1848, </a:t>
            </a:r>
            <a:r>
              <a:rPr dirty="0" sz="950" spc="-10">
                <a:latin typeface="Palatino Linotype"/>
                <a:cs typeface="Palatino Linotype"/>
              </a:rPr>
              <a:t>2016.</a:t>
            </a:r>
            <a:endParaRPr sz="950">
              <a:latin typeface="Palatino Linotype"/>
              <a:cs typeface="Palatino Linotype"/>
            </a:endParaRPr>
          </a:p>
          <a:p>
            <a:pPr marL="422275" marR="128270" indent="-127000">
              <a:lnSpc>
                <a:spcPct val="105000"/>
              </a:lnSpc>
            </a:pPr>
            <a:r>
              <a:rPr dirty="0" sz="950" spc="-10">
                <a:latin typeface="Palatino Linotype"/>
                <a:cs typeface="Palatino Linotype"/>
              </a:rPr>
              <a:t>G.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Millo.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Maximum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likelihood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estimation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spatially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serially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correlated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panels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random </a:t>
            </a:r>
            <a:r>
              <a:rPr dirty="0" sz="950" spc="-25">
                <a:latin typeface="Palatino Linotype"/>
                <a:cs typeface="Palatino Linotype"/>
              </a:rPr>
              <a:t>effects.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Computational</a:t>
            </a:r>
            <a:r>
              <a:rPr dirty="0" sz="950" spc="3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Statistics</a:t>
            </a:r>
            <a:r>
              <a:rPr dirty="0" sz="950" spc="2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G</a:t>
            </a:r>
            <a:r>
              <a:rPr dirty="0" sz="950" spc="3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Data</a:t>
            </a:r>
            <a:r>
              <a:rPr dirty="0" sz="950" spc="30" i="1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Palatino Linotype"/>
                <a:cs typeface="Palatino Linotype"/>
              </a:rPr>
              <a:t>Analysis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71: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914–933,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2014.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55"/>
              </a:spcBef>
            </a:pPr>
            <a:r>
              <a:rPr dirty="0" sz="950" spc="-10">
                <a:latin typeface="Palatino Linotype"/>
                <a:cs typeface="Palatino Linotype"/>
              </a:rPr>
              <a:t>G. </a:t>
            </a:r>
            <a:r>
              <a:rPr dirty="0" sz="950" spc="-30">
                <a:latin typeface="Palatino Linotype"/>
                <a:cs typeface="Palatino Linotype"/>
              </a:rPr>
              <a:t>Millo.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Narrow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replication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135">
                <a:latin typeface="Palatino Linotype"/>
                <a:cs typeface="Palatino Linotype"/>
              </a:rPr>
              <a:t>’A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spatio-</a:t>
            </a:r>
            <a:r>
              <a:rPr dirty="0" sz="950" spc="-40">
                <a:latin typeface="Palatino Linotype"/>
                <a:cs typeface="Palatino Linotype"/>
              </a:rPr>
              <a:t>temporal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model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house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prices</a:t>
            </a:r>
            <a:r>
              <a:rPr dirty="0" sz="950" spc="-10">
                <a:latin typeface="Palatino Linotype"/>
                <a:cs typeface="Palatino Linotype"/>
              </a:rPr>
              <a:t> in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USA’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using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R.</a:t>
            </a:r>
            <a:endParaRPr sz="950">
              <a:latin typeface="Palatino Linotype"/>
              <a:cs typeface="Palatino Linotype"/>
            </a:endParaRPr>
          </a:p>
          <a:p>
            <a:pPr marL="422275">
              <a:lnSpc>
                <a:spcPct val="100000"/>
              </a:lnSpc>
              <a:spcBef>
                <a:spcPts val="55"/>
              </a:spcBef>
            </a:pPr>
            <a:r>
              <a:rPr dirty="0" sz="950" i="1">
                <a:latin typeface="Palatino Linotype"/>
                <a:cs typeface="Palatino Linotype"/>
              </a:rPr>
              <a:t>Journal of Applied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Econometrics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30 (4):703–704,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2015.</a:t>
            </a:r>
            <a:endParaRPr sz="950">
              <a:latin typeface="Palatino Linotype"/>
              <a:cs typeface="Palatino Linotype"/>
            </a:endParaRPr>
          </a:p>
          <a:p>
            <a:pPr marL="422275" marR="180975" indent="-127000">
              <a:lnSpc>
                <a:spcPct val="104900"/>
              </a:lnSpc>
              <a:spcBef>
                <a:spcPts val="5"/>
              </a:spcBef>
            </a:pPr>
            <a:r>
              <a:rPr dirty="0" sz="950" spc="-10">
                <a:latin typeface="Palatino Linotype"/>
                <a:cs typeface="Palatino Linotype"/>
              </a:rPr>
              <a:t>G.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Millo.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simple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randomization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test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for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spatial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correlation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in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 </a:t>
            </a:r>
            <a:r>
              <a:rPr dirty="0" sz="950" spc="-30">
                <a:latin typeface="Palatino Linotype"/>
                <a:cs typeface="Palatino Linotype"/>
              </a:rPr>
              <a:t>presence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common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factors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serial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correlation.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Regional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Science and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Urban Economics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66:28–38, </a:t>
            </a:r>
            <a:r>
              <a:rPr dirty="0" sz="950" spc="-10">
                <a:latin typeface="Palatino Linotype"/>
                <a:cs typeface="Palatino Linotype"/>
              </a:rPr>
              <a:t>2017a.</a:t>
            </a:r>
            <a:endParaRPr sz="950">
              <a:latin typeface="Palatino Linotype"/>
              <a:cs typeface="Palatino Linotype"/>
            </a:endParaRPr>
          </a:p>
          <a:p>
            <a:pPr marL="422275" marR="317500" indent="-127000">
              <a:lnSpc>
                <a:spcPct val="104900"/>
              </a:lnSpc>
            </a:pPr>
            <a:r>
              <a:rPr dirty="0" sz="950" spc="-10">
                <a:latin typeface="Palatino Linotype"/>
                <a:cs typeface="Palatino Linotype"/>
              </a:rPr>
              <a:t>G.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Millo.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Robust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standard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error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estimators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for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panel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models: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unifying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approach.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spc="-25" i="1">
                <a:latin typeface="Palatino Linotype"/>
                <a:cs typeface="Palatino Linotype"/>
              </a:rPr>
              <a:t>of</a:t>
            </a:r>
            <a:r>
              <a:rPr dirty="0" sz="950" spc="-2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Statistical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Software</a:t>
            </a:r>
            <a:r>
              <a:rPr dirty="0" sz="950">
                <a:latin typeface="Palatino Linotype"/>
                <a:cs typeface="Palatino Linotype"/>
              </a:rPr>
              <a:t>, 82 (3):1–27,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2017b.</a:t>
            </a:r>
            <a:endParaRPr sz="950">
              <a:latin typeface="Palatino Linotype"/>
              <a:cs typeface="Palatino Linotype"/>
            </a:endParaRPr>
          </a:p>
          <a:p>
            <a:pPr marL="422275" marR="313690" indent="-127000">
              <a:lnSpc>
                <a:spcPct val="104900"/>
              </a:lnSpc>
            </a:pPr>
            <a:r>
              <a:rPr dirty="0" sz="950" spc="-10">
                <a:latin typeface="Palatino Linotype"/>
                <a:cs typeface="Palatino Linotype"/>
              </a:rPr>
              <a:t>G.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Millo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G.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Piras.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splm: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Spatial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panel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data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models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in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of</a:t>
            </a:r>
            <a:r>
              <a:rPr dirty="0" sz="950" spc="-1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Statistical</a:t>
            </a:r>
            <a:r>
              <a:rPr dirty="0" sz="950" spc="-1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Software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47 </a:t>
            </a:r>
            <a:r>
              <a:rPr dirty="0" sz="950">
                <a:latin typeface="Palatino Linotype"/>
                <a:cs typeface="Palatino Linotype"/>
              </a:rPr>
              <a:t>(1):1–38,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2012.</a:t>
            </a:r>
            <a:endParaRPr sz="950">
              <a:latin typeface="Palatino Linotype"/>
              <a:cs typeface="Palatino Linotype"/>
            </a:endParaRPr>
          </a:p>
          <a:p>
            <a:pPr marL="422275" marR="497840" indent="-127000">
              <a:lnSpc>
                <a:spcPct val="105000"/>
              </a:lnSpc>
            </a:pPr>
            <a:r>
              <a:rPr dirty="0" sz="950" spc="-20">
                <a:latin typeface="Palatino Linotype"/>
                <a:cs typeface="Palatino Linotype"/>
              </a:rPr>
              <a:t>B.R.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Moulton.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Random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group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effects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precision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regression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estimates.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spc="-25" i="1">
                <a:latin typeface="Palatino Linotype"/>
                <a:cs typeface="Palatino Linotype"/>
              </a:rPr>
              <a:t>of</a:t>
            </a:r>
            <a:r>
              <a:rPr dirty="0" sz="950" spc="-2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Econometrics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32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(3):385–397, </a:t>
            </a:r>
            <a:r>
              <a:rPr dirty="0" sz="950" spc="-10">
                <a:latin typeface="Palatino Linotype"/>
                <a:cs typeface="Palatino Linotype"/>
              </a:rPr>
              <a:t>1986.</a:t>
            </a:r>
            <a:endParaRPr sz="950">
              <a:latin typeface="Palatino Linotype"/>
              <a:cs typeface="Palatino Linotype"/>
            </a:endParaRPr>
          </a:p>
          <a:p>
            <a:pPr marL="422275" marR="141605" indent="-127000">
              <a:lnSpc>
                <a:spcPct val="105000"/>
              </a:lnSpc>
            </a:pPr>
            <a:r>
              <a:rPr dirty="0" sz="950" spc="-20">
                <a:latin typeface="Palatino Linotype"/>
                <a:cs typeface="Palatino Linotype"/>
              </a:rPr>
              <a:t>B.R.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Moulton.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illustration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pitfall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in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estimating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effects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aggregate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variables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micro </a:t>
            </a:r>
            <a:r>
              <a:rPr dirty="0" sz="950" spc="-30">
                <a:latin typeface="Palatino Linotype"/>
                <a:cs typeface="Palatino Linotype"/>
              </a:rPr>
              <a:t>units.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229" i="1">
                <a:latin typeface="Cambria"/>
                <a:cs typeface="Cambria"/>
              </a:rPr>
              <a:t>he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Review</a:t>
            </a:r>
            <a:r>
              <a:rPr dirty="0" sz="950" spc="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Economics</a:t>
            </a:r>
            <a:r>
              <a:rPr dirty="0" sz="950" spc="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and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Statistics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72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(2):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334–338,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1990.</a:t>
            </a:r>
            <a:endParaRPr sz="950">
              <a:latin typeface="Palatino Linotype"/>
              <a:cs typeface="Palatino Linotype"/>
            </a:endParaRPr>
          </a:p>
          <a:p>
            <a:pPr marL="422275" marR="102235" indent="-127000">
              <a:lnSpc>
                <a:spcPct val="104900"/>
              </a:lnSpc>
            </a:pPr>
            <a:r>
              <a:rPr dirty="0" sz="950" spc="-85">
                <a:latin typeface="Palatino Linotype"/>
                <a:cs typeface="Palatino Linotype"/>
              </a:rPr>
              <a:t>Y.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Mundlak.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Empirical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production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function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free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management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bias.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Farm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Economics</a:t>
            </a:r>
            <a:r>
              <a:rPr dirty="0" sz="950" spc="-10">
                <a:latin typeface="Palatino Linotype"/>
                <a:cs typeface="Palatino Linotype"/>
              </a:rPr>
              <a:t>, </a:t>
            </a:r>
            <a:r>
              <a:rPr dirty="0" sz="950">
                <a:latin typeface="Palatino Linotype"/>
                <a:cs typeface="Palatino Linotype"/>
              </a:rPr>
              <a:t>43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(1):44–56,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1961.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55"/>
              </a:spcBef>
            </a:pPr>
            <a:r>
              <a:rPr dirty="0" sz="950" spc="-85">
                <a:latin typeface="Palatino Linotype"/>
                <a:cs typeface="Palatino Linotype"/>
              </a:rPr>
              <a:t>Y.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Mundlak.</a:t>
            </a:r>
            <a:r>
              <a:rPr dirty="0" sz="950" spc="-20">
                <a:latin typeface="Palatino Linotype"/>
                <a:cs typeface="Palatino Linotype"/>
              </a:rPr>
              <a:t> On </a:t>
            </a:r>
            <a:r>
              <a:rPr dirty="0" sz="950" spc="-25">
                <a:latin typeface="Palatino Linotype"/>
                <a:cs typeface="Palatino Linotype"/>
              </a:rPr>
              <a:t>the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pooling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of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time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series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cross</a:t>
            </a:r>
            <a:r>
              <a:rPr dirty="0" sz="950" spc="-20">
                <a:latin typeface="Palatino Linotype"/>
                <a:cs typeface="Palatino Linotype"/>
              </a:rPr>
              <a:t> section </a:t>
            </a:r>
            <a:r>
              <a:rPr dirty="0" sz="950" spc="-40">
                <a:latin typeface="Palatino Linotype"/>
                <a:cs typeface="Palatino Linotype"/>
              </a:rPr>
              <a:t>data.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Econometrica</a:t>
            </a:r>
            <a:r>
              <a:rPr dirty="0" sz="950" spc="-20">
                <a:latin typeface="Palatino Linotype"/>
                <a:cs typeface="Palatino Linotype"/>
              </a:rPr>
              <a:t>, </a:t>
            </a:r>
            <a:r>
              <a:rPr dirty="0" sz="950">
                <a:latin typeface="Palatino Linotype"/>
                <a:cs typeface="Palatino Linotype"/>
              </a:rPr>
              <a:t>46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(1):69–85,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1978.</a:t>
            </a:r>
            <a:endParaRPr sz="950">
              <a:latin typeface="Palatino Linotype"/>
              <a:cs typeface="Palatino Linotype"/>
            </a:endParaRPr>
          </a:p>
          <a:p>
            <a:pPr marL="422275" marR="274955" indent="-127000">
              <a:lnSpc>
                <a:spcPct val="105000"/>
              </a:lnSpc>
            </a:pPr>
            <a:r>
              <a:rPr dirty="0" sz="950" spc="-30">
                <a:latin typeface="Palatino Linotype"/>
                <a:cs typeface="Palatino Linotype"/>
              </a:rPr>
              <a:t>A.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Munnell.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Why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has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productivity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growth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declined?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Productivity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public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investment.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 i="1">
                <a:latin typeface="Cambria"/>
                <a:cs typeface="Cambria"/>
              </a:rPr>
              <a:t>New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England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Review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pages</a:t>
            </a:r>
            <a:r>
              <a:rPr dirty="0" sz="950">
                <a:latin typeface="Palatino Linotype"/>
                <a:cs typeface="Palatino Linotype"/>
              </a:rPr>
              <a:t> 3–22,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1990.</a:t>
            </a:r>
            <a:endParaRPr sz="950">
              <a:latin typeface="Palatino Linotype"/>
              <a:cs typeface="Palatino Linotype"/>
            </a:endParaRPr>
          </a:p>
          <a:p>
            <a:pPr marL="422275" marR="74295" indent="-127000">
              <a:lnSpc>
                <a:spcPct val="104900"/>
              </a:lnSpc>
            </a:pPr>
            <a:r>
              <a:rPr dirty="0" sz="950" spc="-55">
                <a:latin typeface="Palatino Linotype"/>
                <a:cs typeface="Palatino Linotype"/>
              </a:rPr>
              <a:t>W.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Murphy.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Cambria"/>
                <a:cs typeface="Cambria"/>
              </a:rPr>
              <a:t>ﬁftystater: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Map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Data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to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Visualize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the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Fifty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U.S.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States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with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Alaska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and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Hawaii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Insets</a:t>
            </a:r>
            <a:r>
              <a:rPr dirty="0" sz="950" spc="-10">
                <a:latin typeface="Palatino Linotype"/>
                <a:cs typeface="Palatino Linotype"/>
              </a:rPr>
              <a:t>, 2016.</a:t>
            </a:r>
            <a:r>
              <a:rPr dirty="0" sz="950" spc="4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URL</a:t>
            </a:r>
            <a:r>
              <a:rPr dirty="0" sz="950" spc="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https://CRAN.R-</a:t>
            </a:r>
            <a:r>
              <a:rPr dirty="0" sz="950" spc="-35">
                <a:latin typeface="Palatino Linotype"/>
                <a:cs typeface="Palatino Linotype"/>
              </a:rPr>
              <a:t>project.org/package=ﬁftystater.</a:t>
            </a:r>
            <a:r>
              <a:rPr dirty="0" sz="950" spc="5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R</a:t>
            </a:r>
            <a:r>
              <a:rPr dirty="0" sz="950" spc="4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package</a:t>
            </a:r>
            <a:r>
              <a:rPr dirty="0" sz="950" spc="5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version</a:t>
            </a:r>
            <a:r>
              <a:rPr dirty="0" sz="950" spc="5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1.0.1.</a:t>
            </a:r>
            <a:endParaRPr sz="950">
              <a:latin typeface="Palatino Linotype"/>
              <a:cs typeface="Palatino Linotype"/>
            </a:endParaRPr>
          </a:p>
          <a:p>
            <a:pPr marL="422275" marR="373380" indent="-127000">
              <a:lnSpc>
                <a:spcPct val="104900"/>
              </a:lnSpc>
            </a:pPr>
            <a:r>
              <a:rPr dirty="0" sz="950" spc="-10">
                <a:latin typeface="Palatino Linotype"/>
                <a:cs typeface="Palatino Linotype"/>
              </a:rPr>
              <a:t>J.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Mutl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M.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Pfaffermayr.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480">
                <a:latin typeface="Palatino Linotype"/>
                <a:cs typeface="Palatino Linotype"/>
              </a:rPr>
              <a:t>h</a:t>
            </a:r>
            <a:r>
              <a:rPr dirty="0" sz="950" spc="-10">
                <a:latin typeface="Palatino Linotype"/>
                <a:cs typeface="Palatino Linotype"/>
              </a:rPr>
              <a:t>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Hausman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test</a:t>
            </a:r>
            <a:r>
              <a:rPr dirty="0" sz="950">
                <a:latin typeface="Palatino Linotype"/>
                <a:cs typeface="Palatino Linotype"/>
              </a:rPr>
              <a:t> ina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Cliff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Ord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panel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model.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Econometrics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Journal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14 (1):48–76, </a:t>
            </a:r>
            <a:r>
              <a:rPr dirty="0" sz="950" spc="-10">
                <a:latin typeface="Palatino Linotype"/>
                <a:cs typeface="Palatino Linotype"/>
              </a:rPr>
              <a:t>2011.</a:t>
            </a:r>
            <a:endParaRPr sz="950">
              <a:latin typeface="Palatino Linotype"/>
              <a:cs typeface="Palatino Linotype"/>
            </a:endParaRPr>
          </a:p>
          <a:p>
            <a:pPr marL="422275" marR="29845" indent="-127000">
              <a:lnSpc>
                <a:spcPct val="104900"/>
              </a:lnSpc>
            </a:pPr>
            <a:r>
              <a:rPr dirty="0" sz="950" spc="-10">
                <a:latin typeface="Palatino Linotype"/>
                <a:cs typeface="Palatino Linotype"/>
              </a:rPr>
              <a:t>M. </a:t>
            </a:r>
            <a:r>
              <a:rPr dirty="0" sz="950" spc="-45">
                <a:latin typeface="Palatino Linotype"/>
                <a:cs typeface="Palatino Linotype"/>
              </a:rPr>
              <a:t>Nerlove.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Further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evidence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estimation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dynamic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economic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relations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from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time–series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cross–sections.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Econometrica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39:359–382,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1971.</a:t>
            </a:r>
            <a:endParaRPr sz="950">
              <a:latin typeface="Palatino Linotype"/>
              <a:cs typeface="Palatino Linotype"/>
            </a:endParaRPr>
          </a:p>
          <a:p>
            <a:pPr marL="422275" marR="737235" indent="-127000">
              <a:lnSpc>
                <a:spcPct val="105000"/>
              </a:lnSpc>
            </a:pPr>
            <a:r>
              <a:rPr dirty="0" sz="950" spc="-50">
                <a:latin typeface="Palatino Linotype"/>
                <a:cs typeface="Palatino Linotype"/>
              </a:rPr>
              <a:t>W.K.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5">
                <a:latin typeface="Palatino Linotype"/>
                <a:cs typeface="Palatino Linotype"/>
              </a:rPr>
              <a:t>Newey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K.D.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West.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simple,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positive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semi-</a:t>
            </a:r>
            <a:r>
              <a:rPr dirty="0" sz="950" spc="-35">
                <a:latin typeface="Palatino Linotype"/>
                <a:cs typeface="Palatino Linotype"/>
              </a:rPr>
              <a:t>deﬁnite,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heteroskedasticity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and </a:t>
            </a:r>
            <a:r>
              <a:rPr dirty="0" sz="950" spc="-35">
                <a:latin typeface="Palatino Linotype"/>
                <a:cs typeface="Palatino Linotype"/>
              </a:rPr>
              <a:t>autocorrelation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consistent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covariance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matrix.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Econometrica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55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(3):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703–08,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1987.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60"/>
              </a:spcBef>
            </a:pPr>
            <a:r>
              <a:rPr dirty="0" sz="950" spc="-10">
                <a:latin typeface="Palatino Linotype"/>
                <a:cs typeface="Palatino Linotype"/>
              </a:rPr>
              <a:t>S.J.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Nickell.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Biases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in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dynamic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models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ﬁxed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effects.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Econometrica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49: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1417–1426,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1981.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79" y="607782"/>
            <a:ext cx="5243830" cy="77279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Bibliography</a:t>
            </a:r>
            <a:r>
              <a:rPr dirty="0" sz="800" spc="26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293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50">
              <a:latin typeface="Calibri"/>
              <a:cs typeface="Calibri"/>
            </a:endParaRPr>
          </a:p>
          <a:p>
            <a:pPr algn="just" marL="139065" marR="341630" indent="-127000">
              <a:lnSpc>
                <a:spcPct val="107200"/>
              </a:lnSpc>
            </a:pPr>
            <a:r>
              <a:rPr dirty="0" sz="950" spc="-80">
                <a:latin typeface="Palatino Linotype"/>
                <a:cs typeface="Palatino Linotype"/>
              </a:rPr>
              <a:t>W</a:t>
            </a:r>
            <a:r>
              <a:rPr dirty="0" sz="950" spc="-25">
                <a:latin typeface="Palatino Linotype"/>
                <a:cs typeface="Palatino Linotype"/>
              </a:rPr>
              <a:t>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</a:t>
            </a:r>
            <a:r>
              <a:rPr dirty="0" sz="950" spc="-5">
                <a:latin typeface="Palatino Linotype"/>
                <a:cs typeface="Palatino Linotype"/>
              </a:rPr>
              <a:t>b</a:t>
            </a:r>
            <a:r>
              <a:rPr dirty="0" sz="950" spc="-25">
                <a:latin typeface="Palatino Linotype"/>
                <a:cs typeface="Palatino Linotype"/>
              </a:rPr>
              <a:t>e</a:t>
            </a:r>
            <a:r>
              <a:rPr dirty="0" sz="950" spc="-30">
                <a:latin typeface="Palatino Linotype"/>
                <a:cs typeface="Palatino Linotype"/>
              </a:rPr>
              <a:t>r</a:t>
            </a:r>
            <a:r>
              <a:rPr dirty="0" sz="950" spc="-35">
                <a:latin typeface="Palatino Linotype"/>
                <a:cs typeface="Palatino Linotype"/>
              </a:rPr>
              <a:t>ho</a:t>
            </a:r>
            <a:r>
              <a:rPr dirty="0" sz="950" spc="-30">
                <a:latin typeface="Palatino Linotype"/>
                <a:cs typeface="Palatino Linotype"/>
              </a:rPr>
              <a:t>f</a:t>
            </a:r>
            <a:r>
              <a:rPr dirty="0" sz="950" spc="-35">
                <a:latin typeface="Palatino Linotype"/>
                <a:cs typeface="Palatino Linotype"/>
              </a:rPr>
              <a:t>e</a:t>
            </a:r>
            <a:r>
              <a:rPr dirty="0" sz="950" spc="-15">
                <a:latin typeface="Palatino Linotype"/>
                <a:cs typeface="Palatino Linotype"/>
              </a:rPr>
              <a:t>r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</a:t>
            </a:r>
            <a:r>
              <a:rPr dirty="0" sz="950" spc="-50">
                <a:latin typeface="Palatino Linotype"/>
                <a:cs typeface="Palatino Linotype"/>
              </a:rPr>
              <a:t>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J.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Kme</a:t>
            </a:r>
            <a:r>
              <a:rPr dirty="0" sz="950" spc="-45">
                <a:latin typeface="Palatino Linotype"/>
                <a:cs typeface="Palatino Linotype"/>
              </a:rPr>
              <a:t>n</a:t>
            </a:r>
            <a:r>
              <a:rPr dirty="0" sz="950" spc="5">
                <a:latin typeface="Palatino Linotype"/>
                <a:cs typeface="Palatino Linotype"/>
              </a:rPr>
              <a:t>t</a:t>
            </a:r>
            <a:r>
              <a:rPr dirty="0" sz="950" spc="-45">
                <a:latin typeface="Palatino Linotype"/>
                <a:cs typeface="Palatino Linotype"/>
              </a:rPr>
              <a:t>a</a:t>
            </a:r>
            <a:r>
              <a:rPr dirty="0" sz="950" spc="-25">
                <a:latin typeface="Palatino Linotype"/>
                <a:cs typeface="Palatino Linotype"/>
              </a:rPr>
              <a:t>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70">
                <a:latin typeface="Palatino Linotype"/>
                <a:cs typeface="Palatino Linotype"/>
              </a:rPr>
              <a:t>A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general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65">
                <a:latin typeface="Palatino Linotype"/>
                <a:cs typeface="Palatino Linotype"/>
              </a:rPr>
              <a:t>p</a:t>
            </a:r>
            <a:r>
              <a:rPr dirty="0" sz="950" spc="-25">
                <a:latin typeface="Palatino Linotype"/>
                <a:cs typeface="Palatino Linotype"/>
              </a:rPr>
              <a:t>r</a:t>
            </a:r>
            <a:r>
              <a:rPr dirty="0" sz="950" spc="-15">
                <a:latin typeface="Palatino Linotype"/>
                <a:cs typeface="Palatino Linotype"/>
              </a:rPr>
              <a:t>o</a:t>
            </a:r>
            <a:r>
              <a:rPr dirty="0" sz="950" spc="-5">
                <a:latin typeface="Palatino Linotype"/>
                <a:cs typeface="Palatino Linotype"/>
              </a:rPr>
              <a:t>c</a:t>
            </a:r>
            <a:r>
              <a:rPr dirty="0" sz="950" spc="-20">
                <a:latin typeface="Palatino Linotype"/>
                <a:cs typeface="Palatino Linotype"/>
              </a:rPr>
              <a:t>e</a:t>
            </a:r>
            <a:r>
              <a:rPr dirty="0" sz="950" spc="-55">
                <a:latin typeface="Palatino Linotype"/>
                <a:cs typeface="Palatino Linotype"/>
              </a:rPr>
              <a:t>du</a:t>
            </a:r>
            <a:r>
              <a:rPr dirty="0" sz="950" spc="-45">
                <a:latin typeface="Palatino Linotype"/>
                <a:cs typeface="Palatino Linotype"/>
              </a:rPr>
              <a:t>r</a:t>
            </a:r>
            <a:r>
              <a:rPr dirty="0" sz="950" spc="-30">
                <a:latin typeface="Palatino Linotype"/>
                <a:cs typeface="Palatino Linotype"/>
              </a:rPr>
              <a:t>e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f</a:t>
            </a:r>
            <a:r>
              <a:rPr dirty="0" sz="950" spc="-30">
                <a:latin typeface="Palatino Linotype"/>
                <a:cs typeface="Palatino Linotype"/>
              </a:rPr>
              <a:t>o</a:t>
            </a:r>
            <a:r>
              <a:rPr dirty="0" sz="950" spc="-15">
                <a:latin typeface="Palatino Linotype"/>
                <a:cs typeface="Palatino Linotype"/>
              </a:rPr>
              <a:t>r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ob</a:t>
            </a:r>
            <a:r>
              <a:rPr dirty="0" sz="950" spc="-10">
                <a:latin typeface="Palatino Linotype"/>
                <a:cs typeface="Palatino Linotype"/>
              </a:rPr>
              <a:t>t</a:t>
            </a:r>
            <a:r>
              <a:rPr dirty="0" sz="950" spc="-40">
                <a:latin typeface="Palatino Linotype"/>
                <a:cs typeface="Palatino Linotype"/>
              </a:rPr>
              <a:t>aining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m</a:t>
            </a:r>
            <a:r>
              <a:rPr dirty="0" sz="950" spc="-25">
                <a:latin typeface="Palatino Linotype"/>
                <a:cs typeface="Palatino Linotype"/>
              </a:rPr>
              <a:t>a</a:t>
            </a:r>
            <a:r>
              <a:rPr dirty="0" sz="950" spc="-25">
                <a:latin typeface="Palatino Linotype"/>
                <a:cs typeface="Palatino Linotype"/>
              </a:rPr>
              <a:t>xi</a:t>
            </a:r>
            <a:r>
              <a:rPr dirty="0" sz="950" spc="-60">
                <a:latin typeface="Palatino Linotype"/>
                <a:cs typeface="Palatino Linotype"/>
              </a:rPr>
              <a:t>m</a:t>
            </a:r>
            <a:r>
              <a:rPr dirty="0" sz="950" spc="-60">
                <a:latin typeface="Palatino Linotype"/>
                <a:cs typeface="Palatino Linotype"/>
              </a:rPr>
              <a:t>u</a:t>
            </a:r>
            <a:r>
              <a:rPr dirty="0" sz="950" spc="-45">
                <a:latin typeface="Palatino Linotype"/>
                <a:cs typeface="Palatino Linotype"/>
              </a:rPr>
              <a:t>m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l</a:t>
            </a:r>
            <a:r>
              <a:rPr dirty="0" sz="950" spc="-35">
                <a:latin typeface="Palatino Linotype"/>
                <a:cs typeface="Palatino Linotype"/>
              </a:rPr>
              <a:t>ik</a:t>
            </a:r>
            <a:r>
              <a:rPr dirty="0" sz="950" spc="-50">
                <a:latin typeface="Palatino Linotype"/>
                <a:cs typeface="Palatino Linotype"/>
              </a:rPr>
              <a:t>e</a:t>
            </a:r>
            <a:r>
              <a:rPr dirty="0" sz="950" spc="-35">
                <a:latin typeface="Palatino Linotype"/>
                <a:cs typeface="Palatino Linotype"/>
              </a:rPr>
              <a:t>l</a:t>
            </a:r>
            <a:r>
              <a:rPr dirty="0" sz="950" spc="-25">
                <a:latin typeface="Palatino Linotype"/>
                <a:cs typeface="Palatino Linotype"/>
              </a:rPr>
              <a:t>ih</a:t>
            </a:r>
            <a:r>
              <a:rPr dirty="0" sz="950" spc="-20">
                <a:latin typeface="Palatino Linotype"/>
                <a:cs typeface="Palatino Linotype"/>
              </a:rPr>
              <a:t>o</a:t>
            </a:r>
            <a:r>
              <a:rPr dirty="0" sz="950" spc="-15">
                <a:latin typeface="Palatino Linotype"/>
                <a:cs typeface="Palatino Linotype"/>
              </a:rPr>
              <a:t>o</a:t>
            </a:r>
            <a:r>
              <a:rPr dirty="0" sz="950" spc="-75">
                <a:latin typeface="Palatino Linotype"/>
                <a:cs typeface="Palatino Linotype"/>
              </a:rPr>
              <a:t>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</a:t>
            </a:r>
            <a:r>
              <a:rPr dirty="0" sz="950" spc="-40">
                <a:latin typeface="Palatino Linotype"/>
                <a:cs typeface="Palatino Linotype"/>
              </a:rPr>
              <a:t>s</a:t>
            </a:r>
            <a:r>
              <a:rPr dirty="0" sz="950" spc="-30">
                <a:latin typeface="Palatino Linotype"/>
                <a:cs typeface="Palatino Linotype"/>
              </a:rPr>
              <a:t>tim</a:t>
            </a:r>
            <a:r>
              <a:rPr dirty="0" sz="950" spc="-40">
                <a:latin typeface="Palatino Linotype"/>
                <a:cs typeface="Palatino Linotype"/>
              </a:rPr>
              <a:t>a</a:t>
            </a:r>
            <a:r>
              <a:rPr dirty="0" sz="950" spc="-10">
                <a:latin typeface="Palatino Linotype"/>
                <a:cs typeface="Palatino Linotype"/>
              </a:rPr>
              <a:t>t</a:t>
            </a:r>
            <a:r>
              <a:rPr dirty="0" sz="950" spc="-25">
                <a:latin typeface="Palatino Linotype"/>
                <a:cs typeface="Palatino Linotype"/>
              </a:rPr>
              <a:t>e</a:t>
            </a:r>
            <a:r>
              <a:rPr dirty="0" sz="950" spc="-40">
                <a:latin typeface="Palatino Linotype"/>
                <a:cs typeface="Palatino Linotype"/>
              </a:rPr>
              <a:t>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i</a:t>
            </a:r>
            <a:r>
              <a:rPr dirty="0" sz="950" spc="-20">
                <a:latin typeface="Palatino Linotype"/>
                <a:cs typeface="Palatino Linotype"/>
              </a:rPr>
              <a:t>n </a:t>
            </a:r>
            <a:r>
              <a:rPr dirty="0" sz="950" spc="-35">
                <a:latin typeface="Palatino Linotype"/>
                <a:cs typeface="Palatino Linotype"/>
              </a:rPr>
              <a:t>general</a:t>
            </a:r>
            <a:r>
              <a:rPr dirty="0" sz="950" spc="-15">
                <a:latin typeface="Palatino Linotype"/>
                <a:cs typeface="Palatino Linotype"/>
              </a:rPr>
              <a:t>i</a:t>
            </a:r>
            <a:r>
              <a:rPr dirty="0" sz="950" spc="-40">
                <a:latin typeface="Palatino Linotype"/>
                <a:cs typeface="Palatino Linotype"/>
              </a:rPr>
              <a:t>z</a:t>
            </a:r>
            <a:r>
              <a:rPr dirty="0" sz="950" spc="-30">
                <a:latin typeface="Palatino Linotype"/>
                <a:cs typeface="Palatino Linotype"/>
              </a:rPr>
              <a:t>e</a:t>
            </a:r>
            <a:r>
              <a:rPr dirty="0" sz="950" spc="-75">
                <a:latin typeface="Palatino Linotype"/>
                <a:cs typeface="Palatino Linotype"/>
              </a:rPr>
              <a:t>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r</a:t>
            </a:r>
            <a:r>
              <a:rPr dirty="0" sz="950" spc="-25">
                <a:latin typeface="Palatino Linotype"/>
                <a:cs typeface="Palatino Linotype"/>
              </a:rPr>
              <a:t>e</a:t>
            </a:r>
            <a:r>
              <a:rPr dirty="0" sz="950" spc="-65">
                <a:latin typeface="Palatino Linotype"/>
                <a:cs typeface="Palatino Linotype"/>
              </a:rPr>
              <a:t>g</a:t>
            </a:r>
            <a:r>
              <a:rPr dirty="0" sz="950" spc="-25">
                <a:latin typeface="Palatino Linotype"/>
                <a:cs typeface="Palatino Linotype"/>
              </a:rPr>
              <a:t>r</a:t>
            </a:r>
            <a:r>
              <a:rPr dirty="0" sz="950" spc="-25">
                <a:latin typeface="Palatino Linotype"/>
                <a:cs typeface="Palatino Linotype"/>
              </a:rPr>
              <a:t>e</a:t>
            </a:r>
            <a:r>
              <a:rPr dirty="0" sz="950" spc="-30">
                <a:latin typeface="Palatino Linotype"/>
                <a:cs typeface="Palatino Linotype"/>
              </a:rPr>
              <a:t>ssion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m</a:t>
            </a:r>
            <a:r>
              <a:rPr dirty="0" sz="950" spc="-15">
                <a:latin typeface="Palatino Linotype"/>
                <a:cs typeface="Palatino Linotype"/>
              </a:rPr>
              <a:t>o</a:t>
            </a:r>
            <a:r>
              <a:rPr dirty="0" sz="950" spc="-55">
                <a:latin typeface="Palatino Linotype"/>
                <a:cs typeface="Palatino Linotype"/>
              </a:rPr>
              <a:t>d</a:t>
            </a:r>
            <a:r>
              <a:rPr dirty="0" sz="950" spc="-55">
                <a:latin typeface="Palatino Linotype"/>
                <a:cs typeface="Palatino Linotype"/>
              </a:rPr>
              <a:t>e</a:t>
            </a:r>
            <a:r>
              <a:rPr dirty="0" sz="950" spc="-30">
                <a:latin typeface="Palatino Linotype"/>
                <a:cs typeface="Palatino Linotype"/>
              </a:rPr>
              <a:t>ls.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5" i="1">
                <a:latin typeface="Palatino Linotype"/>
                <a:cs typeface="Palatino Linotype"/>
              </a:rPr>
              <a:t>Economet</a:t>
            </a:r>
            <a:r>
              <a:rPr dirty="0" sz="950" spc="15" i="1">
                <a:latin typeface="Palatino Linotype"/>
                <a:cs typeface="Palatino Linotype"/>
              </a:rPr>
              <a:t>r</a:t>
            </a:r>
            <a:r>
              <a:rPr dirty="0" sz="950" i="1">
                <a:latin typeface="Palatino Linotype"/>
                <a:cs typeface="Palatino Linotype"/>
              </a:rPr>
              <a:t>i</a:t>
            </a:r>
            <a:r>
              <a:rPr dirty="0" sz="950" spc="10" i="1">
                <a:latin typeface="Palatino Linotype"/>
                <a:cs typeface="Palatino Linotype"/>
              </a:rPr>
              <a:t>c</a:t>
            </a:r>
            <a:r>
              <a:rPr dirty="0" sz="950" spc="75" i="1">
                <a:latin typeface="Palatino Linotype"/>
                <a:cs typeface="Palatino Linotype"/>
              </a:rPr>
              <a:t>a</a:t>
            </a:r>
            <a:r>
              <a:rPr dirty="0" sz="950" spc="-25">
                <a:latin typeface="Palatino Linotype"/>
                <a:cs typeface="Palatino Linotype"/>
              </a:rPr>
              <a:t>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42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(</a:t>
            </a:r>
            <a:r>
              <a:rPr dirty="0" sz="950" spc="-15">
                <a:latin typeface="Palatino Linotype"/>
                <a:cs typeface="Palatino Linotype"/>
              </a:rPr>
              <a:t>3):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5">
                <a:latin typeface="Palatino Linotype"/>
                <a:cs typeface="Palatino Linotype"/>
              </a:rPr>
              <a:t>579–590,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">
                <a:latin typeface="Palatino Linotype"/>
                <a:cs typeface="Palatino Linotype"/>
              </a:rPr>
              <a:t>1974.</a:t>
            </a:r>
            <a:endParaRPr sz="950">
              <a:latin typeface="Palatino Linotype"/>
              <a:cs typeface="Palatino Linotype"/>
            </a:endParaRPr>
          </a:p>
          <a:p>
            <a:pPr algn="just" marL="139065" marR="621030" indent="-127000">
              <a:lnSpc>
                <a:spcPct val="107200"/>
              </a:lnSpc>
            </a:pPr>
            <a:r>
              <a:rPr dirty="0" sz="950" spc="-75">
                <a:latin typeface="Palatino Linotype"/>
                <a:cs typeface="Palatino Linotype"/>
              </a:rPr>
              <a:t>N.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Obojes,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M.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Bahn,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E.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Tasser,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J.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Walde,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75">
                <a:latin typeface="Palatino Linotype"/>
                <a:cs typeface="Palatino Linotype"/>
              </a:rPr>
              <a:t>N.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Inauen,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E.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Hiltbrunner,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50">
                <a:latin typeface="Palatino Linotype"/>
                <a:cs typeface="Palatino Linotype"/>
              </a:rPr>
              <a:t>P.</a:t>
            </a:r>
            <a:r>
              <a:rPr dirty="0" sz="950" spc="9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Saccone,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J.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Lochet,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J.C. </a:t>
            </a:r>
            <a:r>
              <a:rPr dirty="0" sz="950" spc="-30">
                <a:latin typeface="Palatino Linotype"/>
                <a:cs typeface="Palatino Linotype"/>
              </a:rPr>
              <a:t>Clément,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S.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Lavorel,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et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al.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Vegetation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effects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water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balance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mountain</a:t>
            </a:r>
            <a:r>
              <a:rPr dirty="0" sz="950" spc="-10">
                <a:latin typeface="Palatino Linotype"/>
                <a:cs typeface="Palatino Linotype"/>
              </a:rPr>
              <a:t> grasslands </a:t>
            </a:r>
            <a:r>
              <a:rPr dirty="0" sz="950" spc="-50">
                <a:latin typeface="Palatino Linotype"/>
                <a:cs typeface="Palatino Linotype"/>
              </a:rPr>
              <a:t>depend</a:t>
            </a:r>
            <a:r>
              <a:rPr dirty="0" sz="950" spc="-10">
                <a:latin typeface="Palatino Linotype"/>
                <a:cs typeface="Palatino Linotype"/>
              </a:rPr>
              <a:t> on </a:t>
            </a:r>
            <a:r>
              <a:rPr dirty="0" sz="950" spc="-25">
                <a:latin typeface="Palatino Linotype"/>
                <a:cs typeface="Palatino Linotype"/>
              </a:rPr>
              <a:t>climatic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conditions.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Ecohydrology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8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(4):552–569,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2015.</a:t>
            </a:r>
            <a:endParaRPr sz="950">
              <a:latin typeface="Palatino Linotype"/>
              <a:cs typeface="Palatino Linotype"/>
            </a:endParaRPr>
          </a:p>
          <a:p>
            <a:pPr marL="139065" marR="418465" indent="-127000">
              <a:lnSpc>
                <a:spcPct val="107200"/>
              </a:lnSpc>
            </a:pPr>
            <a:r>
              <a:rPr dirty="0" sz="950" spc="-60">
                <a:latin typeface="Palatino Linotype"/>
                <a:cs typeface="Palatino Linotype"/>
              </a:rPr>
              <a:t>R.W.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Parks.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Eﬃcient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estimation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system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regression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equations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when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disturbances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are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both </a:t>
            </a:r>
            <a:r>
              <a:rPr dirty="0" sz="950" spc="-40">
                <a:latin typeface="Palatino Linotype"/>
                <a:cs typeface="Palatino Linotype"/>
              </a:rPr>
              <a:t>serially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contemporaneously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correlated.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</a:t>
            </a:r>
            <a:r>
              <a:rPr dirty="0" sz="950" spc="2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of</a:t>
            </a:r>
            <a:r>
              <a:rPr dirty="0" sz="950" spc="2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the</a:t>
            </a:r>
            <a:r>
              <a:rPr dirty="0" sz="950" spc="2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American</a:t>
            </a:r>
            <a:r>
              <a:rPr dirty="0" sz="950" spc="3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Statistical</a:t>
            </a:r>
            <a:r>
              <a:rPr dirty="0" sz="950" spc="2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Association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62 </a:t>
            </a:r>
            <a:r>
              <a:rPr dirty="0" sz="950">
                <a:latin typeface="Palatino Linotype"/>
                <a:cs typeface="Palatino Linotype"/>
              </a:rPr>
              <a:t>(318):500–509,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1967.</a:t>
            </a:r>
            <a:endParaRPr sz="950">
              <a:latin typeface="Palatino Linotype"/>
              <a:cs typeface="Palatino Linotype"/>
            </a:endParaRPr>
          </a:p>
          <a:p>
            <a:pPr marL="139065" marR="821055" indent="-127000">
              <a:lnSpc>
                <a:spcPct val="107200"/>
              </a:lnSpc>
            </a:pPr>
            <a:r>
              <a:rPr dirty="0" sz="950">
                <a:latin typeface="Palatino Linotype"/>
                <a:cs typeface="Palatino Linotype"/>
              </a:rPr>
              <a:t>S. </a:t>
            </a:r>
            <a:r>
              <a:rPr dirty="0" sz="950" spc="-40">
                <a:latin typeface="Palatino Linotype"/>
                <a:cs typeface="Palatino Linotype"/>
              </a:rPr>
              <a:t>Peltzman.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480">
                <a:latin typeface="Palatino Linotype"/>
                <a:cs typeface="Palatino Linotype"/>
              </a:rPr>
              <a:t>h</a:t>
            </a:r>
            <a:r>
              <a:rPr dirty="0" sz="950" spc="-10">
                <a:latin typeface="Palatino Linotype"/>
                <a:cs typeface="Palatino Linotype"/>
              </a:rPr>
              <a:t>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effects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automobile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safety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regulation.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of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Political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Economy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83 </a:t>
            </a:r>
            <a:r>
              <a:rPr dirty="0" sz="950">
                <a:latin typeface="Palatino Linotype"/>
                <a:cs typeface="Palatino Linotype"/>
              </a:rPr>
              <a:t>(4):677–725,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65">
                <a:latin typeface="Palatino Linotype"/>
                <a:cs typeface="Palatino Linotype"/>
              </a:rPr>
              <a:t>August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1975.</a:t>
            </a:r>
            <a:endParaRPr sz="950">
              <a:latin typeface="Palatino Linotype"/>
              <a:cs typeface="Palatino Linotype"/>
            </a:endParaRPr>
          </a:p>
          <a:p>
            <a:pPr marL="139065" marR="850900" indent="-127000">
              <a:lnSpc>
                <a:spcPct val="107100"/>
              </a:lnSpc>
            </a:pPr>
            <a:r>
              <a:rPr dirty="0" sz="950" spc="-40">
                <a:latin typeface="Palatino Linotype"/>
                <a:cs typeface="Palatino Linotype"/>
              </a:rPr>
              <a:t>R.D.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Peng.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Reproducible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research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computational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science.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Science </a:t>
            </a:r>
            <a:r>
              <a:rPr dirty="0" sz="950" spc="-20" i="1">
                <a:latin typeface="Palatino Linotype"/>
                <a:cs typeface="Palatino Linotype"/>
              </a:rPr>
              <a:t>(New</a:t>
            </a:r>
            <a:r>
              <a:rPr dirty="0" sz="950" i="1">
                <a:latin typeface="Palatino Linotype"/>
                <a:cs typeface="Palatino Linotype"/>
              </a:rPr>
              <a:t> </a:t>
            </a:r>
            <a:r>
              <a:rPr dirty="0" sz="950" spc="-25" i="1">
                <a:latin typeface="Palatino Linotype"/>
                <a:cs typeface="Palatino Linotype"/>
              </a:rPr>
              <a:t>York,</a:t>
            </a:r>
            <a:r>
              <a:rPr dirty="0" sz="950" i="1">
                <a:latin typeface="Palatino Linotype"/>
                <a:cs typeface="Palatino Linotype"/>
              </a:rPr>
              <a:t> </a:t>
            </a:r>
            <a:r>
              <a:rPr dirty="0" sz="950" spc="-55" i="1">
                <a:latin typeface="Palatino Linotype"/>
                <a:cs typeface="Palatino Linotype"/>
              </a:rPr>
              <a:t>Ny)</a:t>
            </a:r>
            <a:r>
              <a:rPr dirty="0" sz="950" spc="-55">
                <a:latin typeface="Palatino Linotype"/>
                <a:cs typeface="Palatino Linotype"/>
              </a:rPr>
              <a:t>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334 </a:t>
            </a:r>
            <a:r>
              <a:rPr dirty="0" sz="950">
                <a:latin typeface="Palatino Linotype"/>
                <a:cs typeface="Palatino Linotype"/>
              </a:rPr>
              <a:t>(6060):1226–1227,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2011.</a:t>
            </a:r>
            <a:endParaRPr sz="950">
              <a:latin typeface="Palatino Linotype"/>
              <a:cs typeface="Palatino Linotype"/>
            </a:endParaRPr>
          </a:p>
          <a:p>
            <a:pPr marL="139065" marR="464820" indent="-127000">
              <a:lnSpc>
                <a:spcPct val="107200"/>
              </a:lnSpc>
            </a:pPr>
            <a:r>
              <a:rPr dirty="0" sz="950" spc="-30">
                <a:latin typeface="Palatino Linotype"/>
                <a:cs typeface="Palatino Linotype"/>
              </a:rPr>
              <a:t>M.H.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Pesaran.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General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diagnostic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tests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for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cross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section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dependence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panels.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CESifo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Working </a:t>
            </a:r>
            <a:r>
              <a:rPr dirty="0" sz="950" spc="-40">
                <a:latin typeface="Palatino Linotype"/>
                <a:cs typeface="Palatino Linotype"/>
              </a:rPr>
              <a:t>Paper</a:t>
            </a:r>
            <a:r>
              <a:rPr dirty="0" sz="950" spc="-20">
                <a:latin typeface="Palatino Linotype"/>
                <a:cs typeface="Palatino Linotype"/>
              </a:rPr>
              <a:t> Series, </a:t>
            </a:r>
            <a:r>
              <a:rPr dirty="0" sz="950">
                <a:latin typeface="Palatino Linotype"/>
                <a:cs typeface="Palatino Linotype"/>
              </a:rPr>
              <a:t>1229,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2004.</a:t>
            </a:r>
            <a:endParaRPr sz="950">
              <a:latin typeface="Palatino Linotype"/>
              <a:cs typeface="Palatino Linotype"/>
            </a:endParaRPr>
          </a:p>
          <a:p>
            <a:pPr marL="139065" marR="514984" indent="-127000">
              <a:lnSpc>
                <a:spcPct val="107200"/>
              </a:lnSpc>
            </a:pPr>
            <a:r>
              <a:rPr dirty="0" sz="950" spc="-30">
                <a:latin typeface="Palatino Linotype"/>
                <a:cs typeface="Palatino Linotype"/>
              </a:rPr>
              <a:t>M.H.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Pesaran.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Estimation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inference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in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large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heterogeneous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panels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multifactor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error </a:t>
            </a:r>
            <a:r>
              <a:rPr dirty="0" sz="950" spc="-30">
                <a:latin typeface="Palatino Linotype"/>
                <a:cs typeface="Palatino Linotype"/>
              </a:rPr>
              <a:t>structure.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Econometrica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74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(4):967–1012,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2006.</a:t>
            </a:r>
            <a:endParaRPr sz="950">
              <a:latin typeface="Palatino Linotype"/>
              <a:cs typeface="Palatino Linotype"/>
            </a:endParaRPr>
          </a:p>
          <a:p>
            <a:pPr marL="139065" marR="288290" indent="-127000">
              <a:lnSpc>
                <a:spcPct val="107200"/>
              </a:lnSpc>
            </a:pPr>
            <a:r>
              <a:rPr dirty="0" sz="950" spc="-40">
                <a:latin typeface="Palatino Linotype"/>
                <a:cs typeface="Palatino Linotype"/>
              </a:rPr>
              <a:t>M.H.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Pesaran.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simple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panel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unit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root test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presence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cross-section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dependence.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spc="-25" i="1">
                <a:latin typeface="Palatino Linotype"/>
                <a:cs typeface="Palatino Linotype"/>
              </a:rPr>
              <a:t>of</a:t>
            </a:r>
            <a:r>
              <a:rPr dirty="0" sz="950" spc="-2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Applied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Econometrics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22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(2):265–312, </a:t>
            </a:r>
            <a:r>
              <a:rPr dirty="0" sz="950" spc="-10">
                <a:latin typeface="Palatino Linotype"/>
                <a:cs typeface="Palatino Linotype"/>
              </a:rPr>
              <a:t>2007.</a:t>
            </a:r>
            <a:endParaRPr sz="950">
              <a:latin typeface="Palatino Linotype"/>
              <a:cs typeface="Palatino Linotype"/>
            </a:endParaRPr>
          </a:p>
          <a:p>
            <a:pPr marL="139065" marR="632460" indent="-127000">
              <a:lnSpc>
                <a:spcPct val="107200"/>
              </a:lnSpc>
            </a:pPr>
            <a:r>
              <a:rPr dirty="0" sz="950" spc="-30">
                <a:latin typeface="Palatino Linotype"/>
                <a:cs typeface="Palatino Linotype"/>
              </a:rPr>
              <a:t>M.H.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Pesaran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R.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Smith.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Estimating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long-</a:t>
            </a:r>
            <a:r>
              <a:rPr dirty="0" sz="950" spc="-40">
                <a:latin typeface="Palatino Linotype"/>
                <a:cs typeface="Palatino Linotype"/>
              </a:rPr>
              <a:t>run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relationships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from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dynamic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heterogeneous </a:t>
            </a:r>
            <a:r>
              <a:rPr dirty="0" sz="950" spc="-40">
                <a:latin typeface="Palatino Linotype"/>
                <a:cs typeface="Palatino Linotype"/>
              </a:rPr>
              <a:t>panels.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of</a:t>
            </a:r>
            <a:r>
              <a:rPr dirty="0" sz="950" spc="-1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Econometrics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68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(1):79–113,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1995.</a:t>
            </a:r>
            <a:endParaRPr sz="950">
              <a:latin typeface="Palatino Linotype"/>
              <a:cs typeface="Palatino Linotype"/>
            </a:endParaRPr>
          </a:p>
          <a:p>
            <a:pPr marL="139065" marR="354965" indent="-127000">
              <a:lnSpc>
                <a:spcPct val="107100"/>
              </a:lnSpc>
            </a:pPr>
            <a:r>
              <a:rPr dirty="0" sz="950" spc="-30">
                <a:latin typeface="Palatino Linotype"/>
                <a:cs typeface="Palatino Linotype"/>
              </a:rPr>
              <a:t>M.H.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Pesaran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E.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Tosetti.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Large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panels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common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factors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spatial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correlation.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spc="-25" i="1">
                <a:latin typeface="Palatino Linotype"/>
                <a:cs typeface="Palatino Linotype"/>
              </a:rPr>
              <a:t>of</a:t>
            </a:r>
            <a:r>
              <a:rPr dirty="0" sz="950" spc="-2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Econometrics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161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(2):182–202,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2011.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dirty="0" sz="950" spc="-25">
                <a:latin typeface="Palatino Linotype"/>
                <a:cs typeface="Palatino Linotype"/>
              </a:rPr>
              <a:t>M.A.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Petersen.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Estimating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standard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errors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in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ﬁnance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panel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data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sets: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Comparing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approaches.</a:t>
            </a:r>
            <a:endParaRPr sz="950">
              <a:latin typeface="Palatino Linotype"/>
              <a:cs typeface="Palatino Linotype"/>
            </a:endParaRPr>
          </a:p>
          <a:p>
            <a:pPr marL="139065">
              <a:lnSpc>
                <a:spcPct val="100000"/>
              </a:lnSpc>
              <a:spcBef>
                <a:spcPts val="85"/>
              </a:spcBef>
            </a:pPr>
            <a:r>
              <a:rPr dirty="0" sz="950" spc="-10" i="1">
                <a:latin typeface="Palatino Linotype"/>
                <a:cs typeface="Palatino Linotype"/>
              </a:rPr>
              <a:t>Review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of Financial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Studies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>
                <a:latin typeface="Palatino Linotype"/>
                <a:cs typeface="Palatino Linotype"/>
              </a:rPr>
              <a:t> 22 (1):435–480,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2009.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dirty="0" sz="950" spc="-45">
                <a:latin typeface="Palatino Linotype"/>
                <a:cs typeface="Palatino Linotype"/>
              </a:rPr>
              <a:t>P.C.B.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Phillips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H.R.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Moon.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Linear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regression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limit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theory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for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nonstationary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panel</a:t>
            </a:r>
            <a:r>
              <a:rPr dirty="0" sz="950" spc="-10">
                <a:latin typeface="Palatino Linotype"/>
                <a:cs typeface="Palatino Linotype"/>
              </a:rPr>
              <a:t> data.</a:t>
            </a:r>
            <a:endParaRPr sz="950">
              <a:latin typeface="Palatino Linotype"/>
              <a:cs typeface="Palatino Linotype"/>
            </a:endParaRPr>
          </a:p>
          <a:p>
            <a:pPr marL="139065">
              <a:lnSpc>
                <a:spcPct val="100000"/>
              </a:lnSpc>
              <a:spcBef>
                <a:spcPts val="80"/>
              </a:spcBef>
            </a:pPr>
            <a:r>
              <a:rPr dirty="0" sz="950" i="1">
                <a:latin typeface="Palatino Linotype"/>
                <a:cs typeface="Palatino Linotype"/>
              </a:rPr>
              <a:t>Econometrica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67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(5):1057–1111,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1999.</a:t>
            </a:r>
            <a:endParaRPr sz="950">
              <a:latin typeface="Palatino Linotype"/>
              <a:cs typeface="Palatino Linotype"/>
            </a:endParaRPr>
          </a:p>
          <a:p>
            <a:pPr marL="139065" marR="349885" indent="-127000">
              <a:lnSpc>
                <a:spcPct val="107100"/>
              </a:lnSpc>
              <a:spcBef>
                <a:spcPts val="5"/>
              </a:spcBef>
            </a:pPr>
            <a:r>
              <a:rPr dirty="0" sz="950" spc="-45">
                <a:latin typeface="Palatino Linotype"/>
                <a:cs typeface="Palatino Linotype"/>
              </a:rPr>
              <a:t>P.C.B.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Phillips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Sul.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Dynamic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panel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estimation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homogeneity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testing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under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cross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section </a:t>
            </a:r>
            <a:r>
              <a:rPr dirty="0" sz="950" spc="-40">
                <a:latin typeface="Palatino Linotype"/>
                <a:cs typeface="Palatino Linotype"/>
              </a:rPr>
              <a:t>dependence.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229" i="1">
                <a:latin typeface="Cambria"/>
                <a:cs typeface="Cambria"/>
              </a:rPr>
              <a:t>he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Journal</a:t>
            </a:r>
            <a:r>
              <a:rPr dirty="0" sz="950" spc="-10">
                <a:latin typeface="Palatino Linotype"/>
                <a:cs typeface="Palatino Linotype"/>
              </a:rPr>
              <a:t>, </a:t>
            </a:r>
            <a:r>
              <a:rPr dirty="0" sz="950">
                <a:latin typeface="Palatino Linotype"/>
                <a:cs typeface="Palatino Linotype"/>
              </a:rPr>
              <a:t>6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(1):217–259, </a:t>
            </a:r>
            <a:r>
              <a:rPr dirty="0" sz="950" spc="-10">
                <a:latin typeface="Palatino Linotype"/>
                <a:cs typeface="Palatino Linotype"/>
              </a:rPr>
              <a:t>2003.</a:t>
            </a:r>
            <a:endParaRPr sz="950">
              <a:latin typeface="Palatino Linotype"/>
              <a:cs typeface="Palatino Linotype"/>
            </a:endParaRPr>
          </a:p>
          <a:p>
            <a:pPr marL="139065" marR="426720" indent="-127000">
              <a:lnSpc>
                <a:spcPct val="107200"/>
              </a:lnSpc>
            </a:pPr>
            <a:r>
              <a:rPr dirty="0" sz="950" spc="-10">
                <a:latin typeface="Palatino Linotype"/>
                <a:cs typeface="Palatino Linotype"/>
              </a:rPr>
              <a:t>J.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Pinheiro,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D.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Bates,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S.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DebRoy,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D.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Sarkar,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R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Core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Team.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nlme: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Linear</a:t>
            </a:r>
            <a:r>
              <a:rPr dirty="0" sz="950" spc="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and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Nonlinear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Mixed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Eﬀects</a:t>
            </a:r>
            <a:r>
              <a:rPr dirty="0" sz="950" spc="4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Models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2017.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URL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https://CRAN.R-</a:t>
            </a:r>
            <a:r>
              <a:rPr dirty="0" sz="950" spc="-30">
                <a:latin typeface="Palatino Linotype"/>
                <a:cs typeface="Palatino Linotype"/>
              </a:rPr>
              <a:t>project.org/package=nlme.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R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package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version</a:t>
            </a:r>
            <a:endParaRPr sz="950">
              <a:latin typeface="Palatino Linotype"/>
              <a:cs typeface="Palatino Linotype"/>
            </a:endParaRPr>
          </a:p>
          <a:p>
            <a:pPr marL="139065">
              <a:lnSpc>
                <a:spcPct val="100000"/>
              </a:lnSpc>
              <a:spcBef>
                <a:spcPts val="80"/>
              </a:spcBef>
            </a:pPr>
            <a:r>
              <a:rPr dirty="0" sz="950" spc="-10">
                <a:latin typeface="Palatino Linotype"/>
                <a:cs typeface="Palatino Linotype"/>
              </a:rPr>
              <a:t>3.1-</a:t>
            </a:r>
            <a:r>
              <a:rPr dirty="0" sz="950" spc="-20">
                <a:latin typeface="Palatino Linotype"/>
                <a:cs typeface="Palatino Linotype"/>
              </a:rPr>
              <a:t>131.</a:t>
            </a:r>
            <a:endParaRPr sz="950">
              <a:latin typeface="Palatino Linotype"/>
              <a:cs typeface="Palatino Linotype"/>
            </a:endParaRPr>
          </a:p>
          <a:p>
            <a:pPr marL="139065" marR="739140" indent="-127000">
              <a:lnSpc>
                <a:spcPct val="107200"/>
              </a:lnSpc>
            </a:pPr>
            <a:r>
              <a:rPr dirty="0" sz="950">
                <a:latin typeface="Palatino Linotype"/>
                <a:cs typeface="Palatino Linotype"/>
              </a:rPr>
              <a:t>J. </a:t>
            </a:r>
            <a:r>
              <a:rPr dirty="0" sz="950" spc="-60">
                <a:latin typeface="Palatino Linotype"/>
                <a:cs typeface="Palatino Linotype"/>
              </a:rPr>
              <a:t>Powell.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Symmetrically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trimmed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least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squares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estimators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for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tobit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models.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Econometrica</a:t>
            </a:r>
            <a:r>
              <a:rPr dirty="0" sz="950" spc="-10">
                <a:latin typeface="Palatino Linotype"/>
                <a:cs typeface="Palatino Linotype"/>
              </a:rPr>
              <a:t>, </a:t>
            </a:r>
            <a:r>
              <a:rPr dirty="0" sz="950">
                <a:latin typeface="Palatino Linotype"/>
                <a:cs typeface="Palatino Linotype"/>
              </a:rPr>
              <a:t>54:1435–1460,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1986.</a:t>
            </a:r>
            <a:endParaRPr sz="950">
              <a:latin typeface="Palatino Linotype"/>
              <a:cs typeface="Palatino Linotype"/>
            </a:endParaRPr>
          </a:p>
          <a:p>
            <a:pPr marL="139065" marR="358775" indent="-127000">
              <a:lnSpc>
                <a:spcPct val="107100"/>
              </a:lnSpc>
            </a:pPr>
            <a:r>
              <a:rPr dirty="0" sz="950" spc="-60">
                <a:latin typeface="Palatino Linotype"/>
                <a:cs typeface="Palatino Linotype"/>
              </a:rPr>
              <a:t>R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Core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Team.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 i="1">
                <a:latin typeface="Cambria"/>
                <a:cs typeface="Cambria"/>
              </a:rPr>
              <a:t>foreign: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Read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Data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Stored</a:t>
            </a:r>
            <a:r>
              <a:rPr dirty="0" sz="950" spc="3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by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‘Minitab’,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‘S’,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‘SAS’,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‘SPSS’,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‘Stata’,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‘Systat’,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‘Weka’,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‘dBase’,</a:t>
            </a:r>
            <a:r>
              <a:rPr dirty="0" sz="950" spc="40" i="1">
                <a:latin typeface="Cambria"/>
                <a:cs typeface="Cambria"/>
              </a:rPr>
              <a:t> </a:t>
            </a:r>
            <a:r>
              <a:rPr dirty="0" sz="950" spc="100">
                <a:latin typeface="Cambria"/>
                <a:cs typeface="Cambria"/>
              </a:rPr>
              <a:t>…</a:t>
            </a:r>
            <a:r>
              <a:rPr dirty="0" sz="950" spc="100">
                <a:latin typeface="Palatino Linotype"/>
                <a:cs typeface="Palatino Linotype"/>
              </a:rPr>
              <a:t>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2017.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URL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https://CRAN.R-</a:t>
            </a:r>
            <a:r>
              <a:rPr dirty="0" sz="950" spc="-30">
                <a:latin typeface="Palatino Linotype"/>
                <a:cs typeface="Palatino Linotype"/>
              </a:rPr>
              <a:t>project.org/package=foreign.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R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package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version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0.8-</a:t>
            </a:r>
            <a:r>
              <a:rPr dirty="0" sz="950" spc="-25">
                <a:latin typeface="Palatino Linotype"/>
                <a:cs typeface="Palatino Linotype"/>
              </a:rPr>
              <a:t>69.</a:t>
            </a:r>
            <a:endParaRPr sz="950">
              <a:latin typeface="Palatino Linotype"/>
              <a:cs typeface="Palatino Linotype"/>
            </a:endParaRPr>
          </a:p>
          <a:p>
            <a:pPr marL="139065" marR="494665" indent="-127000">
              <a:lnSpc>
                <a:spcPct val="107200"/>
              </a:lnSpc>
            </a:pPr>
            <a:r>
              <a:rPr dirty="0" sz="950" spc="-10">
                <a:latin typeface="Palatino Linotype"/>
                <a:cs typeface="Palatino Linotype"/>
              </a:rPr>
              <a:t>J. </a:t>
            </a:r>
            <a:r>
              <a:rPr dirty="0" sz="950" spc="-30">
                <a:latin typeface="Palatino Linotype"/>
                <a:cs typeface="Palatino Linotype"/>
              </a:rPr>
              <a:t>Racine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R.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Hyndman.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Using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R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to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teach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econometrics.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Applied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17 </a:t>
            </a:r>
            <a:r>
              <a:rPr dirty="0" sz="950">
                <a:latin typeface="Palatino Linotype"/>
                <a:cs typeface="Palatino Linotype"/>
              </a:rPr>
              <a:t>(2):175–189,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2002.</a:t>
            </a:r>
            <a:endParaRPr sz="950">
              <a:latin typeface="Palatino Linotype"/>
              <a:cs typeface="Palatino Linotype"/>
            </a:endParaRPr>
          </a:p>
          <a:p>
            <a:pPr marL="139065" marR="902335" indent="-127000">
              <a:lnSpc>
                <a:spcPct val="107200"/>
              </a:lnSpc>
            </a:pPr>
            <a:r>
              <a:rPr dirty="0" sz="950" spc="-10">
                <a:latin typeface="Palatino Linotype"/>
                <a:cs typeface="Palatino Linotype"/>
              </a:rPr>
              <a:t>J.S.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Racine.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Rstudio: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platform-</a:t>
            </a:r>
            <a:r>
              <a:rPr dirty="0" sz="950" spc="-35">
                <a:latin typeface="Palatino Linotype"/>
                <a:cs typeface="Palatino Linotype"/>
              </a:rPr>
              <a:t>independent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IDE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for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R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Sweave.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Applied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27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(1):167–172,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2012.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85"/>
              </a:spcBef>
            </a:pPr>
            <a:r>
              <a:rPr dirty="0" sz="950">
                <a:latin typeface="Palatino Linotype"/>
                <a:cs typeface="Palatino Linotype"/>
              </a:rPr>
              <a:t>C.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Raux,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S.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Souche,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85">
                <a:latin typeface="Palatino Linotype"/>
                <a:cs typeface="Palatino Linotype"/>
              </a:rPr>
              <a:t>Y.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Croissant.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How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fair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pricing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perceived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to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be?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empirical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study.</a:t>
            </a:r>
            <a:endParaRPr sz="950">
              <a:latin typeface="Palatino Linotype"/>
              <a:cs typeface="Palatino Linotype"/>
            </a:endParaRPr>
          </a:p>
          <a:p>
            <a:pPr marL="139065">
              <a:lnSpc>
                <a:spcPct val="100000"/>
              </a:lnSpc>
              <a:spcBef>
                <a:spcPts val="80"/>
              </a:spcBef>
            </a:pPr>
            <a:r>
              <a:rPr dirty="0" sz="950" i="1">
                <a:latin typeface="Cambria"/>
                <a:cs typeface="Cambria"/>
              </a:rPr>
              <a:t>Public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Choice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139(1):227–240,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2009.</a:t>
            </a:r>
            <a:endParaRPr sz="950">
              <a:latin typeface="Palatino Linotype"/>
              <a:cs typeface="Palatino Linotype"/>
            </a:endParaRPr>
          </a:p>
          <a:p>
            <a:pPr marL="139065" marR="410845" indent="-127000">
              <a:lnSpc>
                <a:spcPct val="107200"/>
              </a:lnSpc>
            </a:pPr>
            <a:r>
              <a:rPr dirty="0" sz="950" spc="-50">
                <a:latin typeface="Palatino Linotype"/>
                <a:cs typeface="Palatino Linotype"/>
              </a:rPr>
              <a:t>D.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Roodman.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85">
                <a:latin typeface="Palatino Linotype"/>
                <a:cs typeface="Palatino Linotype"/>
              </a:rPr>
              <a:t>How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to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do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xtabond2: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introduction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to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difference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system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GMM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Stata.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200" i="1">
                <a:latin typeface="Cambria"/>
                <a:cs typeface="Cambria"/>
              </a:rPr>
              <a:t>he</a:t>
            </a:r>
            <a:r>
              <a:rPr dirty="0" sz="950" spc="20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Stata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Journal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>
                <a:latin typeface="Palatino Linotype"/>
                <a:cs typeface="Palatino Linotype"/>
              </a:rPr>
              <a:t> 9:86–136,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2009a.</a:t>
            </a:r>
            <a:endParaRPr sz="950">
              <a:latin typeface="Palatino Linotype"/>
              <a:cs typeface="Palatino Linotype"/>
            </a:endParaRPr>
          </a:p>
          <a:p>
            <a:pPr marL="139065" marR="522605" indent="-127000">
              <a:lnSpc>
                <a:spcPct val="107200"/>
              </a:lnSpc>
            </a:pPr>
            <a:r>
              <a:rPr dirty="0" sz="950" spc="-50">
                <a:latin typeface="Palatino Linotype"/>
                <a:cs typeface="Palatino Linotype"/>
              </a:rPr>
              <a:t>D.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Roodman.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note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on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theme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10">
                <a:latin typeface="Palatino Linotype"/>
                <a:cs typeface="Palatino Linotype"/>
              </a:rPr>
              <a:t> too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70">
                <a:latin typeface="Palatino Linotype"/>
                <a:cs typeface="Palatino Linotype"/>
              </a:rPr>
              <a:t>many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instruments.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Oxford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Bulletin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Economics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spc="-25" i="1">
                <a:latin typeface="Cambria"/>
                <a:cs typeface="Cambria"/>
              </a:rPr>
              <a:t>and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Statistics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71:135–158,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2009b.</a:t>
            </a:r>
            <a:endParaRPr sz="950">
              <a:latin typeface="Palatino Linotype"/>
              <a:cs typeface="Palatino Linotype"/>
            </a:endParaRPr>
          </a:p>
          <a:p>
            <a:pPr marL="139065" marR="288925" indent="-127000">
              <a:lnSpc>
                <a:spcPct val="107200"/>
              </a:lnSpc>
            </a:pPr>
            <a:r>
              <a:rPr dirty="0" sz="950" spc="-35">
                <a:latin typeface="Palatino Linotype"/>
                <a:cs typeface="Palatino Linotype"/>
              </a:rPr>
              <a:t>A.J.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Rossini,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R.M.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Heiberger,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R.A.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Sparapani,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M.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Maechler,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K.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Hornik.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Emacs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Speaks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Statistics: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multiplatform,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multipackage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development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environment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for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statistical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analysis.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spc="-25" i="1">
                <a:latin typeface="Cambria"/>
                <a:cs typeface="Cambria"/>
              </a:rPr>
              <a:t>of</a:t>
            </a:r>
            <a:r>
              <a:rPr dirty="0" sz="950" i="1">
                <a:latin typeface="Cambria"/>
                <a:cs typeface="Cambria"/>
              </a:rPr>
              <a:t> Computational</a:t>
            </a:r>
            <a:r>
              <a:rPr dirty="0" sz="950" spc="4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and</a:t>
            </a:r>
            <a:r>
              <a:rPr dirty="0" sz="950" spc="4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Graphical</a:t>
            </a:r>
            <a:r>
              <a:rPr dirty="0" sz="950" spc="4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Statistics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2004.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5243830" cy="77279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294</a:t>
            </a:r>
            <a:r>
              <a:rPr dirty="0" sz="800" spc="320" b="1">
                <a:latin typeface="Calibri"/>
                <a:cs typeface="Calibri"/>
              </a:rPr>
              <a:t>  </a:t>
            </a:r>
            <a:r>
              <a:rPr dirty="0" sz="800" spc="-10" i="1">
                <a:latin typeface="Calibri"/>
                <a:cs typeface="Calibri"/>
              </a:rPr>
              <a:t>Bibliography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Calibri"/>
              <a:cs typeface="Calibri"/>
            </a:endParaRPr>
          </a:p>
          <a:p>
            <a:pPr marL="422275" marR="273050" indent="-127000">
              <a:lnSpc>
                <a:spcPct val="104900"/>
              </a:lnSpc>
            </a:pPr>
            <a:r>
              <a:rPr dirty="0" sz="950" spc="-85">
                <a:latin typeface="Palatino Linotype"/>
                <a:cs typeface="Palatino Linotype"/>
              </a:rPr>
              <a:t>V.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Saraﬁdis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Wansbeek.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Cross-</a:t>
            </a:r>
            <a:r>
              <a:rPr dirty="0" sz="950" spc="-25">
                <a:latin typeface="Palatino Linotype"/>
                <a:cs typeface="Palatino Linotype"/>
              </a:rPr>
              <a:t>sectional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dependence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in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panel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data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analysis.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Econometric</a:t>
            </a:r>
            <a:r>
              <a:rPr dirty="0" sz="950" spc="-10" i="1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Palatino Linotype"/>
                <a:cs typeface="Palatino Linotype"/>
              </a:rPr>
              <a:t>Reviews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>
                <a:latin typeface="Palatino Linotype"/>
                <a:cs typeface="Palatino Linotype"/>
              </a:rPr>
              <a:t> 31 (5):483–531,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2012.</a:t>
            </a:r>
            <a:endParaRPr sz="950">
              <a:latin typeface="Palatino Linotype"/>
              <a:cs typeface="Palatino Linotype"/>
            </a:endParaRPr>
          </a:p>
          <a:p>
            <a:pPr marL="422275" marR="60960" indent="-127000">
              <a:lnSpc>
                <a:spcPct val="104900"/>
              </a:lnSpc>
            </a:pPr>
            <a:r>
              <a:rPr dirty="0" sz="950" spc="-40">
                <a:latin typeface="Palatino Linotype"/>
                <a:cs typeface="Palatino Linotype"/>
              </a:rPr>
              <a:t>J.D.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Sargan.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480">
                <a:latin typeface="Palatino Linotype"/>
                <a:cs typeface="Palatino Linotype"/>
              </a:rPr>
              <a:t>h</a:t>
            </a:r>
            <a:r>
              <a:rPr dirty="0" sz="950" spc="-10">
                <a:latin typeface="Palatino Linotype"/>
                <a:cs typeface="Palatino Linotype"/>
              </a:rPr>
              <a:t>e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estimation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economic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relationships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using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instrumental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variables.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Econometrica</a:t>
            </a:r>
            <a:r>
              <a:rPr dirty="0" sz="950" spc="-10">
                <a:latin typeface="Palatino Linotype"/>
                <a:cs typeface="Palatino Linotype"/>
              </a:rPr>
              <a:t>, </a:t>
            </a:r>
            <a:r>
              <a:rPr dirty="0" sz="950">
                <a:latin typeface="Palatino Linotype"/>
                <a:cs typeface="Palatino Linotype"/>
              </a:rPr>
              <a:t>26:393–415,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1958.</a:t>
            </a:r>
            <a:endParaRPr sz="950">
              <a:latin typeface="Palatino Linotype"/>
              <a:cs typeface="Palatino Linotype"/>
            </a:endParaRPr>
          </a:p>
          <a:p>
            <a:pPr marL="422275" marR="51435" indent="-127000">
              <a:lnSpc>
                <a:spcPct val="105000"/>
              </a:lnSpc>
            </a:pPr>
            <a:r>
              <a:rPr dirty="0" sz="950" spc="-55">
                <a:latin typeface="Palatino Linotype"/>
                <a:cs typeface="Palatino Linotype"/>
              </a:rPr>
              <a:t>H.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Schaller.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re-</a:t>
            </a:r>
            <a:r>
              <a:rPr dirty="0" sz="950" spc="-30">
                <a:latin typeface="Palatino Linotype"/>
                <a:cs typeface="Palatino Linotype"/>
              </a:rPr>
              <a:t>examination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q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theory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investment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using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US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ﬁrm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data.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</a:t>
            </a:r>
            <a:r>
              <a:rPr dirty="0" sz="950" spc="-1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of</a:t>
            </a:r>
            <a:r>
              <a:rPr dirty="0" sz="950" spc="-20" i="1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Applied</a:t>
            </a:r>
            <a:r>
              <a:rPr dirty="0" sz="950" spc="-1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Econometrics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5(4):309–325,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1990.</a:t>
            </a:r>
            <a:endParaRPr sz="950">
              <a:latin typeface="Palatino Linotype"/>
              <a:cs typeface="Palatino Linotype"/>
            </a:endParaRPr>
          </a:p>
          <a:p>
            <a:pPr marL="422275" marR="52069" indent="-127000">
              <a:lnSpc>
                <a:spcPct val="105000"/>
              </a:lnSpc>
            </a:pPr>
            <a:r>
              <a:rPr dirty="0" sz="950" spc="-10">
                <a:latin typeface="Palatino Linotype"/>
                <a:cs typeface="Palatino Linotype"/>
              </a:rPr>
              <a:t>L.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Serlenga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85">
                <a:latin typeface="Palatino Linotype"/>
                <a:cs typeface="Palatino Linotype"/>
              </a:rPr>
              <a:t>Y.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Shin.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Gravity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models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intra-EU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trade: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application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CCEP-</a:t>
            </a:r>
            <a:r>
              <a:rPr dirty="0" sz="950">
                <a:latin typeface="Palatino Linotype"/>
                <a:cs typeface="Palatino Linotype"/>
              </a:rPr>
              <a:t>HT </a:t>
            </a:r>
            <a:r>
              <a:rPr dirty="0" sz="950" spc="-10">
                <a:latin typeface="Palatino Linotype"/>
                <a:cs typeface="Palatino Linotype"/>
              </a:rPr>
              <a:t>estimation </a:t>
            </a:r>
            <a:r>
              <a:rPr dirty="0" sz="950" spc="-20">
                <a:latin typeface="Palatino Linotype"/>
                <a:cs typeface="Palatino Linotype"/>
              </a:rPr>
              <a:t>in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heterogeneous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panels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unobserved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common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time-</a:t>
            </a:r>
            <a:r>
              <a:rPr dirty="0" sz="950" spc="-25">
                <a:latin typeface="Palatino Linotype"/>
                <a:cs typeface="Palatino Linotype"/>
              </a:rPr>
              <a:t>speciﬁc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factors.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of </a:t>
            </a:r>
            <a:r>
              <a:rPr dirty="0" sz="950" spc="-10" i="1">
                <a:latin typeface="Palatino Linotype"/>
                <a:cs typeface="Palatino Linotype"/>
              </a:rPr>
              <a:t>Applied</a:t>
            </a:r>
            <a:r>
              <a:rPr dirty="0" sz="950" spc="-1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Econometrics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22:361–381,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2007.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55"/>
              </a:spcBef>
            </a:pPr>
            <a:r>
              <a:rPr dirty="0" sz="950" spc="-30">
                <a:latin typeface="Palatino Linotype"/>
                <a:cs typeface="Palatino Linotype"/>
              </a:rPr>
              <a:t>J.H.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Stock.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Asymptotic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properties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least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squares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estimators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cointegrating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vectors.</a:t>
            </a:r>
            <a:endParaRPr sz="950">
              <a:latin typeface="Palatino Linotype"/>
              <a:cs typeface="Palatino Linotype"/>
            </a:endParaRPr>
          </a:p>
          <a:p>
            <a:pPr marL="422275">
              <a:lnSpc>
                <a:spcPct val="100000"/>
              </a:lnSpc>
              <a:spcBef>
                <a:spcPts val="60"/>
              </a:spcBef>
            </a:pPr>
            <a:r>
              <a:rPr dirty="0" sz="950" i="1">
                <a:latin typeface="Palatino Linotype"/>
                <a:cs typeface="Palatino Linotype"/>
              </a:rPr>
              <a:t>Econometrica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55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(5):1035–1056,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1987.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55"/>
              </a:spcBef>
            </a:pPr>
            <a:r>
              <a:rPr dirty="0" sz="950" spc="-35">
                <a:latin typeface="Palatino Linotype"/>
                <a:cs typeface="Palatino Linotype"/>
              </a:rPr>
              <a:t>J.H.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Stock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M.W.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Watson.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Introduction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to Econometrics</a:t>
            </a:r>
            <a:r>
              <a:rPr dirty="0" sz="950">
                <a:latin typeface="Palatino Linotype"/>
                <a:cs typeface="Palatino Linotype"/>
              </a:rPr>
              <a:t>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Pearson/Addison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Wesley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Boston,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2007.</a:t>
            </a:r>
            <a:endParaRPr sz="950">
              <a:latin typeface="Palatino Linotype"/>
              <a:cs typeface="Palatino Linotype"/>
            </a:endParaRPr>
          </a:p>
          <a:p>
            <a:pPr marL="422275" marR="365125" indent="-127000">
              <a:lnSpc>
                <a:spcPct val="104900"/>
              </a:lnSpc>
            </a:pPr>
            <a:r>
              <a:rPr dirty="0" sz="950" spc="-65">
                <a:latin typeface="Palatino Linotype"/>
                <a:cs typeface="Palatino Linotype"/>
              </a:rPr>
              <a:t>P.A.V.B.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5">
                <a:latin typeface="Palatino Linotype"/>
                <a:cs typeface="Palatino Linotype"/>
              </a:rPr>
              <a:t>Swamy.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Eﬃcient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inference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random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coeﬃcient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regression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model.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Econometrica</a:t>
            </a:r>
            <a:r>
              <a:rPr dirty="0" sz="950" spc="-10">
                <a:latin typeface="Palatino Linotype"/>
                <a:cs typeface="Palatino Linotype"/>
              </a:rPr>
              <a:t>, </a:t>
            </a:r>
            <a:r>
              <a:rPr dirty="0" sz="950">
                <a:latin typeface="Palatino Linotype"/>
                <a:cs typeface="Palatino Linotype"/>
              </a:rPr>
              <a:t>38:311–323,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1970.</a:t>
            </a:r>
            <a:endParaRPr sz="950">
              <a:latin typeface="Palatino Linotype"/>
              <a:cs typeface="Palatino Linotype"/>
            </a:endParaRPr>
          </a:p>
          <a:p>
            <a:pPr marL="422275" marR="5080" indent="-127000">
              <a:lnSpc>
                <a:spcPct val="105000"/>
              </a:lnSpc>
            </a:pPr>
            <a:r>
              <a:rPr dirty="0" sz="950" spc="-65">
                <a:latin typeface="Palatino Linotype"/>
                <a:cs typeface="Palatino Linotype"/>
              </a:rPr>
              <a:t>P.A.V.B.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70">
                <a:latin typeface="Palatino Linotype"/>
                <a:cs typeface="Palatino Linotype"/>
              </a:rPr>
              <a:t>Swamy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S.S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Arora.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480">
                <a:latin typeface="Palatino Linotype"/>
                <a:cs typeface="Palatino Linotype"/>
              </a:rPr>
              <a:t>h</a:t>
            </a:r>
            <a:r>
              <a:rPr dirty="0" sz="950" spc="-10">
                <a:latin typeface="Palatino Linotype"/>
                <a:cs typeface="Palatino Linotype"/>
              </a:rPr>
              <a:t>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exact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ﬁnite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sample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properties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of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estimators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coeﬃcients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in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error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components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regression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models.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Econometrica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40:261–275,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1972.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55"/>
              </a:spcBef>
            </a:pPr>
            <a:r>
              <a:rPr dirty="0" sz="950" spc="-20">
                <a:latin typeface="Palatino Linotype"/>
                <a:cs typeface="Palatino Linotype"/>
              </a:rPr>
              <a:t>T.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Tantau.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229" i="1">
                <a:latin typeface="Cambria"/>
                <a:cs typeface="Cambria"/>
              </a:rPr>
              <a:t>he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TikZ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and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spc="50" i="1">
                <a:latin typeface="Cambria"/>
                <a:cs typeface="Cambria"/>
              </a:rPr>
              <a:t>PGF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spc="-35" i="1">
                <a:latin typeface="Cambria"/>
                <a:cs typeface="Cambria"/>
              </a:rPr>
              <a:t>Packages</a:t>
            </a:r>
            <a:r>
              <a:rPr dirty="0" sz="950" spc="-35">
                <a:latin typeface="Palatino Linotype"/>
                <a:cs typeface="Palatino Linotype"/>
              </a:rPr>
              <a:t>,</a:t>
            </a:r>
            <a:r>
              <a:rPr dirty="0" sz="950">
                <a:latin typeface="Palatino Linotype"/>
                <a:cs typeface="Palatino Linotype"/>
              </a:rPr>
              <a:t> 2013.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URL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  <a:hlinkClick r:id="rId2"/>
              </a:rPr>
              <a:t>http://sourceforge.net/projects/pgf/.</a:t>
            </a:r>
            <a:endParaRPr sz="950">
              <a:latin typeface="Palatino Linotype"/>
              <a:cs typeface="Palatino Linotype"/>
            </a:endParaRPr>
          </a:p>
          <a:p>
            <a:pPr marL="422275" marR="316230" indent="-127000">
              <a:lnSpc>
                <a:spcPct val="104900"/>
              </a:lnSpc>
            </a:pPr>
            <a:r>
              <a:rPr dirty="0" sz="950" spc="-20">
                <a:latin typeface="Palatino Linotype"/>
                <a:cs typeface="Palatino Linotype"/>
              </a:rPr>
              <a:t>T.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475">
                <a:latin typeface="Palatino Linotype"/>
                <a:cs typeface="Palatino Linotype"/>
              </a:rPr>
              <a:t>h</a:t>
            </a:r>
            <a:r>
              <a:rPr dirty="0" sz="950" spc="-60">
                <a:latin typeface="Palatino Linotype"/>
                <a:cs typeface="Palatino Linotype"/>
              </a:rPr>
              <a:t>e</a:t>
            </a:r>
            <a:r>
              <a:rPr dirty="0" sz="950" spc="-30">
                <a:latin typeface="Palatino Linotype"/>
                <a:cs typeface="Palatino Linotype"/>
              </a:rPr>
              <a:t>r</a:t>
            </a:r>
            <a:r>
              <a:rPr dirty="0" sz="950" spc="-60">
                <a:latin typeface="Palatino Linotype"/>
                <a:cs typeface="Palatino Linotype"/>
              </a:rPr>
              <a:t>n</a:t>
            </a:r>
            <a:r>
              <a:rPr dirty="0" sz="950" spc="-50">
                <a:latin typeface="Palatino Linotype"/>
                <a:cs typeface="Palatino Linotype"/>
              </a:rPr>
              <a:t>e</a:t>
            </a:r>
            <a:r>
              <a:rPr dirty="0" sz="950" spc="-85">
                <a:latin typeface="Palatino Linotype"/>
                <a:cs typeface="Palatino Linotype"/>
              </a:rPr>
              <a:t>a</a:t>
            </a:r>
            <a:r>
              <a:rPr dirty="0" sz="950" spc="-95">
                <a:latin typeface="Palatino Linotype"/>
                <a:cs typeface="Palatino Linotype"/>
              </a:rPr>
              <a:t>u</a:t>
            </a:r>
            <a:r>
              <a:rPr dirty="0" sz="950" spc="-40">
                <a:latin typeface="Palatino Linotype"/>
                <a:cs typeface="Palatino Linotype"/>
              </a:rPr>
              <a:t>.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bdsmatrix:</a:t>
            </a:r>
            <a:r>
              <a:rPr dirty="0" sz="950" spc="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Routines</a:t>
            </a:r>
            <a:r>
              <a:rPr dirty="0" sz="950" spc="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for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Block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Diagonal</a:t>
            </a:r>
            <a:r>
              <a:rPr dirty="0" sz="950" spc="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Symmetric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Matrices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2014.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URL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https:// </a:t>
            </a:r>
            <a:r>
              <a:rPr dirty="0" sz="950" spc="-35">
                <a:latin typeface="Palatino Linotype"/>
                <a:cs typeface="Palatino Linotype"/>
              </a:rPr>
              <a:t>CRAN.R-</a:t>
            </a:r>
            <a:r>
              <a:rPr dirty="0" sz="950" spc="-30">
                <a:latin typeface="Palatino Linotype"/>
                <a:cs typeface="Palatino Linotype"/>
              </a:rPr>
              <a:t>project.org/package=bdsmatrix.</a:t>
            </a:r>
            <a:r>
              <a:rPr dirty="0" sz="950" spc="3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R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package</a:t>
            </a:r>
            <a:r>
              <a:rPr dirty="0" sz="950" spc="3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version</a:t>
            </a:r>
            <a:r>
              <a:rPr dirty="0" sz="950" spc="3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1.3-</a:t>
            </a:r>
            <a:r>
              <a:rPr dirty="0" sz="950" spc="-25">
                <a:latin typeface="Palatino Linotype"/>
                <a:cs typeface="Palatino Linotype"/>
              </a:rPr>
              <a:t>2.</a:t>
            </a:r>
            <a:endParaRPr sz="950">
              <a:latin typeface="Palatino Linotype"/>
              <a:cs typeface="Palatino Linotype"/>
            </a:endParaRPr>
          </a:p>
          <a:p>
            <a:pPr marL="422275" marR="107950" indent="-127000">
              <a:lnSpc>
                <a:spcPct val="105000"/>
              </a:lnSpc>
            </a:pPr>
            <a:r>
              <a:rPr dirty="0" sz="950" spc="-25">
                <a:latin typeface="Palatino Linotype"/>
                <a:cs typeface="Palatino Linotype"/>
              </a:rPr>
              <a:t>T.M.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herneau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65">
                <a:latin typeface="Palatino Linotype"/>
                <a:cs typeface="Palatino Linotype"/>
              </a:rPr>
              <a:t>P.M.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Grambsch.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Cambria"/>
                <a:cs typeface="Cambria"/>
              </a:rPr>
              <a:t>Modeling</a:t>
            </a:r>
            <a:r>
              <a:rPr dirty="0" sz="950" spc="5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Survival</a:t>
            </a:r>
            <a:r>
              <a:rPr dirty="0" sz="950" spc="5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Data:</a:t>
            </a:r>
            <a:r>
              <a:rPr dirty="0" sz="950" spc="5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Extending</a:t>
            </a:r>
            <a:r>
              <a:rPr dirty="0" sz="950" spc="5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the</a:t>
            </a:r>
            <a:r>
              <a:rPr dirty="0" sz="950" spc="5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Cox</a:t>
            </a:r>
            <a:r>
              <a:rPr dirty="0" sz="950" spc="5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Model</a:t>
            </a:r>
            <a:r>
              <a:rPr dirty="0" sz="950">
                <a:latin typeface="Palatino Linotype"/>
                <a:cs typeface="Palatino Linotype"/>
              </a:rPr>
              <a:t>.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Springer, </a:t>
            </a:r>
            <a:r>
              <a:rPr dirty="0" sz="950" spc="-80">
                <a:latin typeface="Palatino Linotype"/>
                <a:cs typeface="Palatino Linotype"/>
              </a:rPr>
              <a:t>New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York,</a:t>
            </a:r>
            <a:r>
              <a:rPr dirty="0" sz="950">
                <a:latin typeface="Palatino Linotype"/>
                <a:cs typeface="Palatino Linotype"/>
              </a:rPr>
              <a:t> 2000.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ISBN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0-387-98784-</a:t>
            </a:r>
            <a:r>
              <a:rPr dirty="0" sz="950" spc="-25">
                <a:latin typeface="Palatino Linotype"/>
                <a:cs typeface="Palatino Linotype"/>
              </a:rPr>
              <a:t>3.</a:t>
            </a:r>
            <a:endParaRPr sz="950">
              <a:latin typeface="Palatino Linotype"/>
              <a:cs typeface="Palatino Linotype"/>
            </a:endParaRPr>
          </a:p>
          <a:p>
            <a:pPr marL="422275" marR="278130" indent="-127000">
              <a:lnSpc>
                <a:spcPct val="105000"/>
              </a:lnSpc>
            </a:pPr>
            <a:r>
              <a:rPr dirty="0" sz="950">
                <a:latin typeface="Palatino Linotype"/>
                <a:cs typeface="Palatino Linotype"/>
              </a:rPr>
              <a:t>S.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75">
                <a:latin typeface="Palatino Linotype"/>
                <a:cs typeface="Palatino Linotype"/>
              </a:rPr>
              <a:t>heußl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A.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Zeileis.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Collaborative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software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development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using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R-Forge.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229" i="1">
                <a:latin typeface="Cambria"/>
                <a:cs typeface="Cambria"/>
              </a:rPr>
              <a:t>he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R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Journal</a:t>
            </a:r>
            <a:r>
              <a:rPr dirty="0" sz="950" spc="-10">
                <a:latin typeface="Palatino Linotype"/>
                <a:cs typeface="Palatino Linotype"/>
              </a:rPr>
              <a:t>,1 </a:t>
            </a:r>
            <a:r>
              <a:rPr dirty="0" sz="950">
                <a:latin typeface="Palatino Linotype"/>
                <a:cs typeface="Palatino Linotype"/>
              </a:rPr>
              <a:t>(1):9–14,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65">
                <a:latin typeface="Palatino Linotype"/>
                <a:cs typeface="Palatino Linotype"/>
              </a:rPr>
              <a:t>May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2009.</a:t>
            </a:r>
            <a:endParaRPr sz="950">
              <a:latin typeface="Palatino Linotype"/>
              <a:cs typeface="Palatino Linotype"/>
            </a:endParaRPr>
          </a:p>
          <a:p>
            <a:pPr marL="422275" marR="78105" indent="-127000">
              <a:lnSpc>
                <a:spcPct val="104900"/>
              </a:lnSpc>
            </a:pPr>
            <a:r>
              <a:rPr dirty="0" sz="950" spc="-10">
                <a:latin typeface="Palatino Linotype"/>
                <a:cs typeface="Palatino Linotype"/>
              </a:rPr>
              <a:t>S.B.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hompson. </a:t>
            </a:r>
            <a:r>
              <a:rPr dirty="0" sz="950" spc="-35">
                <a:latin typeface="Palatino Linotype"/>
                <a:cs typeface="Palatino Linotype"/>
              </a:rPr>
              <a:t>Simple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formulas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for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standard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errors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that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cluster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70">
                <a:latin typeface="Palatino Linotype"/>
                <a:cs typeface="Palatino Linotype"/>
              </a:rPr>
              <a:t>by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both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ﬁrm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time.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spc="-25" i="1">
                <a:latin typeface="Cambria"/>
                <a:cs typeface="Cambria"/>
              </a:rPr>
              <a:t>of</a:t>
            </a:r>
            <a:r>
              <a:rPr dirty="0" sz="950" i="1">
                <a:latin typeface="Cambria"/>
                <a:cs typeface="Cambria"/>
              </a:rPr>
              <a:t> Financial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>
                <a:latin typeface="Palatino Linotype"/>
                <a:cs typeface="Palatino Linotype"/>
              </a:rPr>
              <a:t> 99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(1):1–10, </a:t>
            </a:r>
            <a:r>
              <a:rPr dirty="0" sz="950" spc="-10">
                <a:latin typeface="Palatino Linotype"/>
                <a:cs typeface="Palatino Linotype"/>
              </a:rPr>
              <a:t>2011.</a:t>
            </a:r>
            <a:endParaRPr sz="950">
              <a:latin typeface="Palatino Linotype"/>
              <a:cs typeface="Palatino Linotype"/>
            </a:endParaRPr>
          </a:p>
          <a:p>
            <a:pPr marL="422275" marR="112395" indent="-127000">
              <a:lnSpc>
                <a:spcPct val="104900"/>
              </a:lnSpc>
            </a:pPr>
            <a:r>
              <a:rPr dirty="0" sz="950">
                <a:latin typeface="Palatino Linotype"/>
                <a:cs typeface="Palatino Linotype"/>
              </a:rPr>
              <a:t>J.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Tobin.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Estimation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relationships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for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limited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dependent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variables.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Econometrica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26</a:t>
            </a:r>
            <a:r>
              <a:rPr dirty="0" sz="950" spc="-10">
                <a:latin typeface="Palatino Linotype"/>
                <a:cs typeface="Palatino Linotype"/>
              </a:rPr>
              <a:t> (1):24–36, 1958.</a:t>
            </a:r>
            <a:endParaRPr sz="950">
              <a:latin typeface="Palatino Linotype"/>
              <a:cs typeface="Palatino Linotype"/>
            </a:endParaRPr>
          </a:p>
          <a:p>
            <a:pPr marL="422275" marR="402590" indent="-127000">
              <a:lnSpc>
                <a:spcPct val="104900"/>
              </a:lnSpc>
              <a:spcBef>
                <a:spcPts val="5"/>
              </a:spcBef>
            </a:pPr>
            <a:r>
              <a:rPr dirty="0" sz="950">
                <a:latin typeface="Palatino Linotype"/>
                <a:cs typeface="Palatino Linotype"/>
              </a:rPr>
              <a:t>J.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Tobin.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general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equilibrium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approach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to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monetary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theory.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Money,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Credit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spc="-25" i="1">
                <a:latin typeface="Cambria"/>
                <a:cs typeface="Cambria"/>
              </a:rPr>
              <a:t>and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Banking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1:15–29, </a:t>
            </a:r>
            <a:r>
              <a:rPr dirty="0" sz="950" spc="-10">
                <a:latin typeface="Palatino Linotype"/>
                <a:cs typeface="Palatino Linotype"/>
              </a:rPr>
              <a:t>1969.</a:t>
            </a:r>
            <a:endParaRPr sz="950">
              <a:latin typeface="Palatino Linotype"/>
              <a:cs typeface="Palatino Linotype"/>
            </a:endParaRPr>
          </a:p>
          <a:p>
            <a:pPr marL="422275" marR="145415" indent="-127000">
              <a:lnSpc>
                <a:spcPct val="104900"/>
              </a:lnSpc>
            </a:pPr>
            <a:r>
              <a:rPr dirty="0" sz="950" spc="-80">
                <a:latin typeface="Palatino Linotype"/>
                <a:cs typeface="Palatino Linotype"/>
              </a:rPr>
              <a:t>F.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Vella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M.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Verbeek.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Whose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wages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do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unions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raise?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dynamic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model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unionism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wage </a:t>
            </a:r>
            <a:r>
              <a:rPr dirty="0" sz="950" spc="-25">
                <a:latin typeface="Palatino Linotype"/>
                <a:cs typeface="Palatino Linotype"/>
              </a:rPr>
              <a:t>rate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determination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for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young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men.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Applied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13:163–183,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1998.</a:t>
            </a:r>
            <a:endParaRPr sz="950">
              <a:latin typeface="Palatino Linotype"/>
              <a:cs typeface="Palatino Linotype"/>
            </a:endParaRPr>
          </a:p>
          <a:p>
            <a:pPr marL="422275" marR="310515" indent="-127000">
              <a:lnSpc>
                <a:spcPct val="105000"/>
              </a:lnSpc>
            </a:pPr>
            <a:r>
              <a:rPr dirty="0" sz="950" spc="-60">
                <a:latin typeface="Palatino Linotype"/>
                <a:cs typeface="Palatino Linotype"/>
              </a:rPr>
              <a:t>W.N.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Venables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B.D.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Ripley.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Modern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Applied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Statistics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with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S</a:t>
            </a:r>
            <a:r>
              <a:rPr dirty="0" sz="950">
                <a:latin typeface="Palatino Linotype"/>
                <a:cs typeface="Palatino Linotype"/>
              </a:rPr>
              <a:t>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Springer,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New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York,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fourth </a:t>
            </a:r>
            <a:r>
              <a:rPr dirty="0" sz="950" spc="-30">
                <a:latin typeface="Palatino Linotype"/>
                <a:cs typeface="Palatino Linotype"/>
              </a:rPr>
              <a:t>edition,</a:t>
            </a:r>
            <a:r>
              <a:rPr dirty="0" sz="950" spc="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2002.</a:t>
            </a:r>
            <a:r>
              <a:rPr dirty="0" sz="950" spc="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URL</a:t>
            </a:r>
            <a:r>
              <a:rPr dirty="0" sz="950" spc="4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  <a:hlinkClick r:id="rId3"/>
              </a:rPr>
              <a:t>http://www.stats.ox.ac.uk/pub/MASS4.</a:t>
            </a:r>
            <a:r>
              <a:rPr dirty="0" sz="950" spc="50">
                <a:latin typeface="Palatino Linotype"/>
                <a:cs typeface="Palatino Linotype"/>
                <a:hlinkClick r:id="rId3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ISBN</a:t>
            </a:r>
            <a:r>
              <a:rPr dirty="0" sz="950" spc="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0-387-95457-</a:t>
            </a:r>
            <a:r>
              <a:rPr dirty="0" sz="950" spc="-25">
                <a:latin typeface="Palatino Linotype"/>
                <a:cs typeface="Palatino Linotype"/>
              </a:rPr>
              <a:t>0.</a:t>
            </a:r>
            <a:endParaRPr sz="950">
              <a:latin typeface="Palatino Linotype"/>
              <a:cs typeface="Palatino Linotype"/>
            </a:endParaRPr>
          </a:p>
          <a:p>
            <a:pPr marL="422275" marR="5080" indent="-127000">
              <a:lnSpc>
                <a:spcPct val="105000"/>
              </a:lnSpc>
            </a:pPr>
            <a:r>
              <a:rPr dirty="0" sz="950" spc="-45">
                <a:latin typeface="Palatino Linotype"/>
                <a:cs typeface="Palatino Linotype"/>
              </a:rPr>
              <a:t>T.D.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Wallace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A.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Hussain.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480">
                <a:latin typeface="Palatino Linotype"/>
                <a:cs typeface="Palatino Linotype"/>
              </a:rPr>
              <a:t>h</a:t>
            </a:r>
            <a:r>
              <a:rPr dirty="0" sz="950" spc="-10">
                <a:latin typeface="Palatino Linotype"/>
                <a:cs typeface="Palatino Linotype"/>
              </a:rPr>
              <a:t>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use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error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components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models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combining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cross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section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with time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series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data.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Econometrica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37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(1):55–72, </a:t>
            </a:r>
            <a:r>
              <a:rPr dirty="0" sz="950" spc="-10">
                <a:latin typeface="Palatino Linotype"/>
                <a:cs typeface="Palatino Linotype"/>
              </a:rPr>
              <a:t>1969.</a:t>
            </a:r>
            <a:endParaRPr sz="950">
              <a:latin typeface="Palatino Linotype"/>
              <a:cs typeface="Palatino Linotype"/>
            </a:endParaRPr>
          </a:p>
          <a:p>
            <a:pPr marL="422275" marR="409575" indent="-127000">
              <a:lnSpc>
                <a:spcPct val="104900"/>
              </a:lnSpc>
            </a:pPr>
            <a:r>
              <a:rPr dirty="0" sz="950" spc="-55">
                <a:latin typeface="Palatino Linotype"/>
                <a:cs typeface="Palatino Linotype"/>
              </a:rPr>
              <a:t>H.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White.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heteroskedasticity-</a:t>
            </a:r>
            <a:r>
              <a:rPr dirty="0" sz="950" spc="-30">
                <a:latin typeface="Palatino Linotype"/>
                <a:cs typeface="Palatino Linotype"/>
              </a:rPr>
              <a:t>consistent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covariance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matrix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estimator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direct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test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for </a:t>
            </a:r>
            <a:r>
              <a:rPr dirty="0" sz="950" spc="-40">
                <a:latin typeface="Palatino Linotype"/>
                <a:cs typeface="Palatino Linotype"/>
              </a:rPr>
              <a:t>heteroskedasticity.</a:t>
            </a:r>
            <a:r>
              <a:rPr dirty="0" sz="950" spc="45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Econometrica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48</a:t>
            </a:r>
            <a:r>
              <a:rPr dirty="0" sz="950" spc="4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(4):817–838,</a:t>
            </a:r>
            <a:r>
              <a:rPr dirty="0" sz="950" spc="4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1980.</a:t>
            </a:r>
            <a:endParaRPr sz="950">
              <a:latin typeface="Palatino Linotype"/>
              <a:cs typeface="Palatino Linotype"/>
            </a:endParaRPr>
          </a:p>
          <a:p>
            <a:pPr marL="422275" marR="153035" indent="-127000">
              <a:lnSpc>
                <a:spcPct val="104900"/>
              </a:lnSpc>
            </a:pPr>
            <a:r>
              <a:rPr dirty="0" sz="950" spc="-55">
                <a:latin typeface="Palatino Linotype"/>
                <a:cs typeface="Palatino Linotype"/>
              </a:rPr>
              <a:t>H.</a:t>
            </a:r>
            <a:r>
              <a:rPr dirty="0" sz="950" spc="-20">
                <a:latin typeface="Palatino Linotype"/>
                <a:cs typeface="Palatino Linotype"/>
              </a:rPr>
              <a:t> White.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Advances in </a:t>
            </a:r>
            <a:r>
              <a:rPr dirty="0" sz="950" spc="-10" i="1">
                <a:latin typeface="Cambria"/>
                <a:cs typeface="Cambria"/>
              </a:rPr>
              <a:t>statistical</a:t>
            </a:r>
            <a:r>
              <a:rPr dirty="0" sz="950" i="1">
                <a:latin typeface="Cambria"/>
                <a:cs typeface="Cambria"/>
              </a:rPr>
              <a:t> analysis and</a:t>
            </a:r>
            <a:r>
              <a:rPr dirty="0" sz="950" spc="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statistical</a:t>
            </a:r>
            <a:r>
              <a:rPr dirty="0" sz="950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computing,</a:t>
            </a:r>
            <a:r>
              <a:rPr dirty="0" sz="950" i="1">
                <a:latin typeface="Cambria"/>
                <a:cs typeface="Cambria"/>
              </a:rPr>
              <a:t> vol. </a:t>
            </a:r>
            <a:r>
              <a:rPr dirty="0" sz="950" spc="-10" i="1">
                <a:latin typeface="Cambria"/>
                <a:cs typeface="Cambria"/>
              </a:rPr>
              <a:t>1</a:t>
            </a:r>
            <a:r>
              <a:rPr dirty="0" sz="950" spc="-10">
                <a:latin typeface="Palatino Linotype"/>
                <a:cs typeface="Palatino Linotype"/>
              </a:rPr>
              <a:t>,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chapter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Instrumental </a:t>
            </a:r>
            <a:r>
              <a:rPr dirty="0" sz="950" spc="-45">
                <a:latin typeface="Palatino Linotype"/>
                <a:cs typeface="Palatino Linotype"/>
              </a:rPr>
              <a:t>variables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analogs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generalized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least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squares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estimators.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Mariano,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R.S.,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1986.</a:t>
            </a:r>
            <a:endParaRPr sz="950">
              <a:latin typeface="Palatino Linotype"/>
              <a:cs typeface="Palatino Linotype"/>
            </a:endParaRPr>
          </a:p>
          <a:p>
            <a:pPr marL="422275" marR="100330" indent="-127000">
              <a:lnSpc>
                <a:spcPct val="104900"/>
              </a:lnSpc>
            </a:pPr>
            <a:r>
              <a:rPr dirty="0" sz="950" spc="-50">
                <a:latin typeface="Palatino Linotype"/>
                <a:cs typeface="Palatino Linotype"/>
              </a:rPr>
              <a:t>H.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Wickham.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 i="1">
                <a:latin typeface="Cambria"/>
                <a:cs typeface="Cambria"/>
              </a:rPr>
              <a:t>ggplot2: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Elegant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Graphics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for</a:t>
            </a:r>
            <a:r>
              <a:rPr dirty="0" sz="950" spc="3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Data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Analysis</a:t>
            </a:r>
            <a:r>
              <a:rPr dirty="0" sz="950">
                <a:latin typeface="Palatino Linotype"/>
                <a:cs typeface="Palatino Linotype"/>
              </a:rPr>
              <a:t>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Springer-</a:t>
            </a:r>
            <a:r>
              <a:rPr dirty="0" sz="950" spc="-60">
                <a:latin typeface="Palatino Linotype"/>
                <a:cs typeface="Palatino Linotype"/>
              </a:rPr>
              <a:t>Verlag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New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York,</a:t>
            </a:r>
            <a:r>
              <a:rPr dirty="0" sz="950">
                <a:latin typeface="Palatino Linotype"/>
                <a:cs typeface="Palatino Linotype"/>
              </a:rPr>
              <a:t> 2009. </a:t>
            </a:r>
            <a:r>
              <a:rPr dirty="0" sz="950" spc="-20">
                <a:latin typeface="Palatino Linotype"/>
                <a:cs typeface="Palatino Linotype"/>
              </a:rPr>
              <a:t>ISBN </a:t>
            </a:r>
            <a:r>
              <a:rPr dirty="0" sz="950">
                <a:latin typeface="Palatino Linotype"/>
                <a:cs typeface="Palatino Linotype"/>
              </a:rPr>
              <a:t>978-0-387-98140-6.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URL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  <a:hlinkClick r:id="rId4"/>
              </a:rPr>
              <a:t>http://ggplot2.org.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55"/>
              </a:spcBef>
            </a:pPr>
            <a:r>
              <a:rPr dirty="0" sz="950" spc="-50">
                <a:latin typeface="Palatino Linotype"/>
                <a:cs typeface="Palatino Linotype"/>
              </a:rPr>
              <a:t>H.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Wickham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R. </a:t>
            </a:r>
            <a:r>
              <a:rPr dirty="0" sz="950" spc="-35">
                <a:latin typeface="Palatino Linotype"/>
                <a:cs typeface="Palatino Linotype"/>
              </a:rPr>
              <a:t>Francois.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dplyr: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spc="75" i="1">
                <a:latin typeface="Cambria"/>
                <a:cs typeface="Cambria"/>
              </a:rPr>
              <a:t>A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Grammar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Data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Manipulation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2016.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URL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https://CRAN</a:t>
            </a:r>
            <a:endParaRPr sz="950">
              <a:latin typeface="Palatino Linotype"/>
              <a:cs typeface="Palatino Linotype"/>
            </a:endParaRPr>
          </a:p>
          <a:p>
            <a:pPr marL="422275">
              <a:lnSpc>
                <a:spcPct val="100000"/>
              </a:lnSpc>
              <a:spcBef>
                <a:spcPts val="60"/>
              </a:spcBef>
            </a:pPr>
            <a:r>
              <a:rPr dirty="0" sz="950" spc="-10">
                <a:latin typeface="Palatino Linotype"/>
                <a:cs typeface="Palatino Linotype"/>
              </a:rPr>
              <a:t>.R-</a:t>
            </a:r>
            <a:r>
              <a:rPr dirty="0" sz="950" spc="-35">
                <a:latin typeface="Palatino Linotype"/>
                <a:cs typeface="Palatino Linotype"/>
              </a:rPr>
              <a:t>project.org/package=dplyr.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R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package</a:t>
            </a:r>
            <a:r>
              <a:rPr dirty="0" sz="950" spc="3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version</a:t>
            </a:r>
            <a:r>
              <a:rPr dirty="0" sz="950" spc="3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0.5.0.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55"/>
              </a:spcBef>
            </a:pPr>
            <a:r>
              <a:rPr dirty="0" sz="950" spc="-20">
                <a:latin typeface="Palatino Linotype"/>
                <a:cs typeface="Palatino Linotype"/>
              </a:rPr>
              <a:t>J.L.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Willis.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Magazine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prices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revisited.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Applied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21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(3):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337–344,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2006.</a:t>
            </a:r>
            <a:endParaRPr sz="950">
              <a:latin typeface="Palatino Linotype"/>
              <a:cs typeface="Palatino Linotype"/>
            </a:endParaRPr>
          </a:p>
          <a:p>
            <a:pPr marL="422275" marR="351790" indent="-127000">
              <a:lnSpc>
                <a:spcPct val="104900"/>
              </a:lnSpc>
            </a:pPr>
            <a:r>
              <a:rPr dirty="0" sz="950" spc="-80">
                <a:latin typeface="Palatino Linotype"/>
                <a:cs typeface="Palatino Linotype"/>
              </a:rPr>
              <a:t>F.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Windmeijer.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A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ﬁnite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sample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correction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for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the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variance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linear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eﬃcient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two–step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GMM </a:t>
            </a:r>
            <a:r>
              <a:rPr dirty="0" sz="950" spc="-35">
                <a:latin typeface="Palatino Linotype"/>
                <a:cs typeface="Palatino Linotype"/>
              </a:rPr>
              <a:t>estimators.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Journal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25" i="1">
                <a:latin typeface="Cambria"/>
                <a:cs typeface="Cambria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126:25–51, </a:t>
            </a:r>
            <a:r>
              <a:rPr dirty="0" sz="950" spc="-10">
                <a:latin typeface="Palatino Linotype"/>
                <a:cs typeface="Palatino Linotype"/>
              </a:rPr>
              <a:t>2005.</a:t>
            </a:r>
            <a:endParaRPr sz="950">
              <a:latin typeface="Palatino Linotype"/>
              <a:cs typeface="Palatino Linotype"/>
            </a:endParaRPr>
          </a:p>
          <a:p>
            <a:pPr marL="295910">
              <a:lnSpc>
                <a:spcPct val="100000"/>
              </a:lnSpc>
              <a:spcBef>
                <a:spcPts val="55"/>
              </a:spcBef>
            </a:pPr>
            <a:r>
              <a:rPr dirty="0" sz="950" spc="-20">
                <a:latin typeface="Palatino Linotype"/>
                <a:cs typeface="Palatino Linotype"/>
              </a:rPr>
              <a:t>J.M. </a:t>
            </a:r>
            <a:r>
              <a:rPr dirty="0" sz="950" spc="-45">
                <a:latin typeface="Palatino Linotype"/>
                <a:cs typeface="Palatino Linotype"/>
              </a:rPr>
              <a:t>Wooldridge.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Cambria"/>
                <a:cs typeface="Cambria"/>
              </a:rPr>
              <a:t>Econometric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Analysis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of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Cross–Section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and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Panel</a:t>
            </a:r>
            <a:r>
              <a:rPr dirty="0" sz="950" spc="1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Data</a:t>
            </a:r>
            <a:r>
              <a:rPr dirty="0" sz="950">
                <a:latin typeface="Palatino Linotype"/>
                <a:cs typeface="Palatino Linotype"/>
              </a:rPr>
              <a:t>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MIT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press,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2010.</a:t>
            </a:r>
            <a:endParaRPr sz="950">
              <a:latin typeface="Palatino Linotype"/>
              <a:cs typeface="Palatino Linotype"/>
            </a:endParaRPr>
          </a:p>
          <a:p>
            <a:pPr marL="422275" marR="125095" indent="-127000">
              <a:lnSpc>
                <a:spcPct val="104900"/>
              </a:lnSpc>
            </a:pPr>
            <a:r>
              <a:rPr dirty="0" sz="950" spc="-85">
                <a:latin typeface="Palatino Linotype"/>
                <a:cs typeface="Palatino Linotype"/>
              </a:rPr>
              <a:t>Y.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Xie.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Cambria"/>
                <a:cs typeface="Cambria"/>
              </a:rPr>
              <a:t>Dynamic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Documents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with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R</a:t>
            </a:r>
            <a:r>
              <a:rPr dirty="0" sz="950" spc="20" i="1">
                <a:latin typeface="Cambria"/>
                <a:cs typeface="Cambria"/>
              </a:rPr>
              <a:t> </a:t>
            </a:r>
            <a:r>
              <a:rPr dirty="0" sz="950" i="1">
                <a:latin typeface="Cambria"/>
                <a:cs typeface="Cambria"/>
              </a:rPr>
              <a:t>and</a:t>
            </a:r>
            <a:r>
              <a:rPr dirty="0" sz="950" spc="15" i="1">
                <a:latin typeface="Cambria"/>
                <a:cs typeface="Cambria"/>
              </a:rPr>
              <a:t> </a:t>
            </a:r>
            <a:r>
              <a:rPr dirty="0" sz="950" spc="-10" i="1">
                <a:latin typeface="Cambria"/>
                <a:cs typeface="Cambria"/>
              </a:rPr>
              <a:t>knitr</a:t>
            </a:r>
            <a:r>
              <a:rPr dirty="0" sz="950" spc="-10">
                <a:latin typeface="Palatino Linotype"/>
                <a:cs typeface="Palatino Linotype"/>
              </a:rPr>
              <a:t>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Chapman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Hall/CRC,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Boca </a:t>
            </a:r>
            <a:r>
              <a:rPr dirty="0" sz="950" spc="-35">
                <a:latin typeface="Palatino Linotype"/>
                <a:cs typeface="Palatino Linotype"/>
              </a:rPr>
              <a:t>Raton,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Florida,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2nd </a:t>
            </a:r>
            <a:r>
              <a:rPr dirty="0" sz="950" spc="-30">
                <a:latin typeface="Palatino Linotype"/>
                <a:cs typeface="Palatino Linotype"/>
              </a:rPr>
              <a:t>edition,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2015.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URL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  <a:hlinkClick r:id="rId5"/>
              </a:rPr>
              <a:t>http://yihui.name/knitr/.</a:t>
            </a:r>
            <a:r>
              <a:rPr dirty="0" sz="950" spc="25">
                <a:latin typeface="Palatino Linotype"/>
                <a:cs typeface="Palatino Linotype"/>
                <a:hlinkClick r:id="rId5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ISBN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978-</a:t>
            </a:r>
            <a:r>
              <a:rPr dirty="0" sz="950" spc="-10">
                <a:latin typeface="Palatino Linotype"/>
                <a:cs typeface="Palatino Linotype"/>
              </a:rPr>
              <a:t>1498716963.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41" y="607782"/>
            <a:ext cx="5243830" cy="3014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Bibliography</a:t>
            </a:r>
            <a:r>
              <a:rPr dirty="0" sz="800" spc="26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295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850">
              <a:latin typeface="Calibri"/>
              <a:cs typeface="Calibri"/>
            </a:endParaRPr>
          </a:p>
          <a:p>
            <a:pPr marL="139065" marR="698500" indent="-127000">
              <a:lnSpc>
                <a:spcPct val="104800"/>
              </a:lnSpc>
            </a:pPr>
            <a:r>
              <a:rPr dirty="0" sz="950" spc="-55">
                <a:latin typeface="Palatino Linotype"/>
                <a:cs typeface="Palatino Linotype"/>
              </a:rPr>
              <a:t>A.T.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Yalta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R.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Lucchetti.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235">
                <a:latin typeface="Palatino Linotype"/>
                <a:cs typeface="Palatino Linotype"/>
              </a:rPr>
              <a:t>he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GNU/Linux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platform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freedom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respecting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software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for economists.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of Applied</a:t>
            </a:r>
            <a:r>
              <a:rPr dirty="0" sz="950" spc="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Econometrics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23 (2):279–286,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2008.</a:t>
            </a:r>
            <a:endParaRPr sz="950">
              <a:latin typeface="Palatino Linotype"/>
              <a:cs typeface="Palatino Linotype"/>
            </a:endParaRPr>
          </a:p>
          <a:p>
            <a:pPr marL="139065" marR="357505" indent="-127000">
              <a:lnSpc>
                <a:spcPct val="104800"/>
              </a:lnSpc>
              <a:spcBef>
                <a:spcPts val="5"/>
              </a:spcBef>
            </a:pPr>
            <a:r>
              <a:rPr dirty="0" sz="950" spc="-55">
                <a:latin typeface="Palatino Linotype"/>
                <a:cs typeface="Palatino Linotype"/>
              </a:rPr>
              <a:t>A.T.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Yalta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70">
                <a:latin typeface="Palatino Linotype"/>
                <a:cs typeface="Palatino Linotype"/>
              </a:rPr>
              <a:t>A.Y.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Yalta.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Gretl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1.6.</a:t>
            </a:r>
            <a:r>
              <a:rPr dirty="0" sz="950">
                <a:latin typeface="Palatino Linotype"/>
                <a:cs typeface="Palatino Linotype"/>
              </a:rPr>
              <a:t> 0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its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numerical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accuracy.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of Applied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Econometrics</a:t>
            </a:r>
            <a:r>
              <a:rPr dirty="0" sz="950" spc="-10">
                <a:latin typeface="Palatino Linotype"/>
                <a:cs typeface="Palatino Linotype"/>
              </a:rPr>
              <a:t>, </a:t>
            </a:r>
            <a:r>
              <a:rPr dirty="0" sz="950">
                <a:latin typeface="Palatino Linotype"/>
                <a:cs typeface="Palatino Linotype"/>
              </a:rPr>
              <a:t>22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(4):849–854,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2007.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55">
                <a:latin typeface="Palatino Linotype"/>
                <a:cs typeface="Palatino Linotype"/>
              </a:rPr>
              <a:t>A.T.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Yalta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70">
                <a:latin typeface="Palatino Linotype"/>
                <a:cs typeface="Palatino Linotype"/>
              </a:rPr>
              <a:t>A.Y.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Yalta.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Should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economists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use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open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source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software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for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doing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research?</a:t>
            </a:r>
            <a:endParaRPr sz="950">
              <a:latin typeface="Palatino Linotype"/>
              <a:cs typeface="Palatino Linotype"/>
            </a:endParaRPr>
          </a:p>
          <a:p>
            <a:pPr marL="139065">
              <a:lnSpc>
                <a:spcPct val="100000"/>
              </a:lnSpc>
              <a:spcBef>
                <a:spcPts val="55"/>
              </a:spcBef>
            </a:pPr>
            <a:r>
              <a:rPr dirty="0" sz="950" i="1">
                <a:latin typeface="Palatino Linotype"/>
                <a:cs typeface="Palatino Linotype"/>
              </a:rPr>
              <a:t>Computational</a:t>
            </a:r>
            <a:r>
              <a:rPr dirty="0" sz="950" spc="4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Economics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35</a:t>
            </a:r>
            <a:r>
              <a:rPr dirty="0" sz="950" spc="4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(4):371–394,</a:t>
            </a:r>
            <a:r>
              <a:rPr dirty="0" sz="950" spc="4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2010.</a:t>
            </a:r>
            <a:endParaRPr sz="950">
              <a:latin typeface="Palatino Linotype"/>
              <a:cs typeface="Palatino Linotype"/>
            </a:endParaRPr>
          </a:p>
          <a:p>
            <a:pPr marL="139065" marR="489584" indent="-127000">
              <a:lnSpc>
                <a:spcPct val="104800"/>
              </a:lnSpc>
            </a:pPr>
            <a:r>
              <a:rPr dirty="0" sz="950" spc="-30">
                <a:latin typeface="Palatino Linotype"/>
                <a:cs typeface="Palatino Linotype"/>
              </a:rPr>
              <a:t>A.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Zeileis.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Econometric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computing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with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HC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HAC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covariance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matrix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estimators.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 </a:t>
            </a:r>
            <a:r>
              <a:rPr dirty="0" sz="950" spc="-25" i="1">
                <a:latin typeface="Palatino Linotype"/>
                <a:cs typeface="Palatino Linotype"/>
              </a:rPr>
              <a:t>of</a:t>
            </a:r>
            <a:r>
              <a:rPr dirty="0" sz="950" spc="-2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Statistical</a:t>
            </a:r>
            <a:r>
              <a:rPr dirty="0" sz="950" spc="-1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Software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11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(10):1–17,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2004.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URL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  <a:hlinkClick r:id="rId2"/>
              </a:rPr>
              <a:t>http://www.jstatsoft.org/v11/i10/.</a:t>
            </a:r>
            <a:endParaRPr sz="950">
              <a:latin typeface="Palatino Linotype"/>
              <a:cs typeface="Palatino Linotype"/>
            </a:endParaRPr>
          </a:p>
          <a:p>
            <a:pPr marL="139065" marR="318770" indent="-127000">
              <a:lnSpc>
                <a:spcPct val="104800"/>
              </a:lnSpc>
            </a:pPr>
            <a:r>
              <a:rPr dirty="0" sz="950" spc="-30">
                <a:latin typeface="Palatino Linotype"/>
                <a:cs typeface="Palatino Linotype"/>
              </a:rPr>
              <a:t>A.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Zeileis.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Object-</a:t>
            </a:r>
            <a:r>
              <a:rPr dirty="0" sz="950" spc="-30">
                <a:latin typeface="Palatino Linotype"/>
                <a:cs typeface="Palatino Linotype"/>
              </a:rPr>
              <a:t>oriented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computation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sandwich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estimators.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 of Statistical Software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16 </a:t>
            </a:r>
            <a:r>
              <a:rPr dirty="0" sz="950">
                <a:latin typeface="Palatino Linotype"/>
                <a:cs typeface="Palatino Linotype"/>
              </a:rPr>
              <a:t>(9):1–16,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2006a.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URL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  <a:hlinkClick r:id="rId3"/>
              </a:rPr>
              <a:t>http://www.jstatsoft.org/v16/i09/.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30">
                <a:latin typeface="Palatino Linotype"/>
                <a:cs typeface="Palatino Linotype"/>
              </a:rPr>
              <a:t>A.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Zeileis.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Implementing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class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structural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change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tests: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econometric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computing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approach.</a:t>
            </a:r>
            <a:endParaRPr sz="950">
              <a:latin typeface="Palatino Linotype"/>
              <a:cs typeface="Palatino Linotype"/>
            </a:endParaRPr>
          </a:p>
          <a:p>
            <a:pPr marL="139065">
              <a:lnSpc>
                <a:spcPct val="100000"/>
              </a:lnSpc>
              <a:spcBef>
                <a:spcPts val="60"/>
              </a:spcBef>
            </a:pPr>
            <a:r>
              <a:rPr dirty="0" sz="950" i="1">
                <a:latin typeface="Palatino Linotype"/>
                <a:cs typeface="Palatino Linotype"/>
              </a:rPr>
              <a:t>Computational</a:t>
            </a:r>
            <a:r>
              <a:rPr dirty="0" sz="950" spc="3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Statistics</a:t>
            </a:r>
            <a:r>
              <a:rPr dirty="0" sz="950" spc="2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G</a:t>
            </a:r>
            <a:r>
              <a:rPr dirty="0" sz="950" spc="3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Data</a:t>
            </a:r>
            <a:r>
              <a:rPr dirty="0" sz="950" spc="30" i="1">
                <a:latin typeface="Palatino Linotype"/>
                <a:cs typeface="Palatino Linotype"/>
              </a:rPr>
              <a:t> </a:t>
            </a:r>
            <a:r>
              <a:rPr dirty="0" sz="950" spc="-20" i="1">
                <a:latin typeface="Palatino Linotype"/>
                <a:cs typeface="Palatino Linotype"/>
              </a:rPr>
              <a:t>Analysis</a:t>
            </a:r>
            <a:r>
              <a:rPr dirty="0" sz="950" spc="-20">
                <a:latin typeface="Palatino Linotype"/>
                <a:cs typeface="Palatino Linotype"/>
              </a:rPr>
              <a:t>,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50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(11):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2987–3008,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2006b.</a:t>
            </a:r>
            <a:endParaRPr sz="950">
              <a:latin typeface="Palatino Linotype"/>
              <a:cs typeface="Palatino Linotype"/>
            </a:endParaRPr>
          </a:p>
          <a:p>
            <a:pPr algn="r" marR="348615">
              <a:lnSpc>
                <a:spcPct val="100000"/>
              </a:lnSpc>
              <a:spcBef>
                <a:spcPts val="55"/>
              </a:spcBef>
            </a:pPr>
            <a:r>
              <a:rPr dirty="0" sz="950" spc="-30">
                <a:latin typeface="Palatino Linotype"/>
                <a:cs typeface="Palatino Linotype"/>
              </a:rPr>
              <a:t>A.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Zeileis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85">
                <a:latin typeface="Palatino Linotype"/>
                <a:cs typeface="Palatino Linotype"/>
              </a:rPr>
              <a:t>Y.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Croissant.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Extended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model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formulas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in </a:t>
            </a:r>
            <a:r>
              <a:rPr dirty="0" sz="950" spc="-35">
                <a:latin typeface="Palatino Linotype"/>
                <a:cs typeface="Palatino Linotype"/>
              </a:rPr>
              <a:t>R: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Multiple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parts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multiple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responses.</a:t>
            </a:r>
            <a:endParaRPr sz="950">
              <a:latin typeface="Palatino Linotype"/>
              <a:cs typeface="Palatino Linotype"/>
            </a:endParaRPr>
          </a:p>
          <a:p>
            <a:pPr algn="r" marR="393065">
              <a:lnSpc>
                <a:spcPct val="100000"/>
              </a:lnSpc>
              <a:spcBef>
                <a:spcPts val="55"/>
              </a:spcBef>
            </a:pPr>
            <a:r>
              <a:rPr dirty="0" sz="950" i="1">
                <a:latin typeface="Palatino Linotype"/>
                <a:cs typeface="Palatino Linotype"/>
              </a:rPr>
              <a:t>Journal</a:t>
            </a:r>
            <a:r>
              <a:rPr dirty="0" sz="950" spc="-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of Statistical Software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34 </a:t>
            </a:r>
            <a:r>
              <a:rPr dirty="0" sz="950" spc="-10">
                <a:latin typeface="Palatino Linotype"/>
                <a:cs typeface="Palatino Linotype"/>
              </a:rPr>
              <a:t>(XYZ):1–12,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2010.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URL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  <a:hlinkClick r:id="rId4"/>
              </a:rPr>
              <a:t>http://www.jstatsoft.org/v34/iXYZ/.</a:t>
            </a:r>
            <a:endParaRPr sz="950">
              <a:latin typeface="Palatino Linotype"/>
              <a:cs typeface="Palatino Linotype"/>
            </a:endParaRPr>
          </a:p>
          <a:p>
            <a:pPr marL="139065" marR="514350" indent="-127000">
              <a:lnSpc>
                <a:spcPct val="104800"/>
              </a:lnSpc>
            </a:pPr>
            <a:r>
              <a:rPr dirty="0" sz="950" spc="-30">
                <a:latin typeface="Palatino Linotype"/>
                <a:cs typeface="Palatino Linotype"/>
              </a:rPr>
              <a:t>A.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Zeileis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Hothorn.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Diagnostic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checking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in </a:t>
            </a:r>
            <a:r>
              <a:rPr dirty="0" sz="950" spc="-35">
                <a:latin typeface="Palatino Linotype"/>
                <a:cs typeface="Palatino Linotype"/>
              </a:rPr>
              <a:t>regression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relationships.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Courier New"/>
                <a:cs typeface="Courier New"/>
              </a:rPr>
              <a:t>R</a:t>
            </a:r>
            <a:r>
              <a:rPr dirty="0" sz="950" spc="-345">
                <a:latin typeface="Courier New"/>
                <a:cs typeface="Courier New"/>
              </a:rPr>
              <a:t> </a:t>
            </a:r>
            <a:r>
              <a:rPr dirty="0" sz="950" spc="-25" i="1">
                <a:latin typeface="Palatino Linotype"/>
                <a:cs typeface="Palatino Linotype"/>
              </a:rPr>
              <a:t>News</a:t>
            </a:r>
            <a:r>
              <a:rPr dirty="0" sz="950" spc="-25">
                <a:latin typeface="Palatino Linotype"/>
                <a:cs typeface="Palatino Linotype"/>
              </a:rPr>
              <a:t>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</a:t>
            </a:r>
            <a:r>
              <a:rPr dirty="0" sz="950" spc="-10">
                <a:latin typeface="Palatino Linotype"/>
                <a:cs typeface="Palatino Linotype"/>
              </a:rPr>
              <a:t> (3):7–10, </a:t>
            </a:r>
            <a:r>
              <a:rPr dirty="0" sz="950">
                <a:latin typeface="Palatino Linotype"/>
                <a:cs typeface="Palatino Linotype"/>
              </a:rPr>
              <a:t>2002.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URL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  <a:hlinkClick r:id="rId5"/>
              </a:rPr>
              <a:t>http://CRAN.R-</a:t>
            </a:r>
            <a:r>
              <a:rPr dirty="0" sz="950" spc="-10">
                <a:latin typeface="Palatino Linotype"/>
                <a:cs typeface="Palatino Linotype"/>
                <a:hlinkClick r:id="rId5"/>
              </a:rPr>
              <a:t>project.org/doc/Rnews/.</a:t>
            </a:r>
            <a:endParaRPr sz="950">
              <a:latin typeface="Palatino Linotype"/>
              <a:cs typeface="Palatino Linotype"/>
            </a:endParaRPr>
          </a:p>
          <a:p>
            <a:pPr marL="139065" marR="748665" indent="-127000">
              <a:lnSpc>
                <a:spcPct val="104900"/>
              </a:lnSpc>
            </a:pPr>
            <a:r>
              <a:rPr dirty="0" sz="950" spc="-30">
                <a:latin typeface="Palatino Linotype"/>
                <a:cs typeface="Palatino Linotype"/>
              </a:rPr>
              <a:t>A.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Zellner.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eﬃcient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method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estimating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seemingly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unrelated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regressions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tests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of </a:t>
            </a:r>
            <a:r>
              <a:rPr dirty="0" sz="950" spc="-45">
                <a:latin typeface="Palatino Linotype"/>
                <a:cs typeface="Palatino Linotype"/>
              </a:rPr>
              <a:t>aggregation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bias.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Journal</a:t>
            </a:r>
            <a:r>
              <a:rPr dirty="0" sz="950" spc="20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of</a:t>
            </a:r>
            <a:r>
              <a:rPr dirty="0" sz="950" spc="1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the</a:t>
            </a:r>
            <a:r>
              <a:rPr dirty="0" sz="950" spc="1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American</a:t>
            </a:r>
            <a:r>
              <a:rPr dirty="0" sz="950" spc="1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Statistical</a:t>
            </a:r>
            <a:r>
              <a:rPr dirty="0" sz="950" spc="25" i="1">
                <a:latin typeface="Palatino Linotype"/>
                <a:cs typeface="Palatino Linotype"/>
              </a:rPr>
              <a:t> </a:t>
            </a:r>
            <a:r>
              <a:rPr dirty="0" sz="950" i="1">
                <a:latin typeface="Palatino Linotype"/>
                <a:cs typeface="Palatino Linotype"/>
              </a:rPr>
              <a:t>Association</a:t>
            </a:r>
            <a:r>
              <a:rPr dirty="0" sz="950">
                <a:latin typeface="Palatino Linotype"/>
                <a:cs typeface="Palatino Linotype"/>
              </a:rPr>
              <a:t>,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57:500–509,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1962.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09117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23925" y="604467"/>
            <a:ext cx="1885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 b="1">
                <a:latin typeface="Calibri"/>
                <a:cs typeface="Calibri"/>
              </a:rPr>
              <a:t>297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8779" y="2209185"/>
            <a:ext cx="424815" cy="2228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-10" b="1">
                <a:latin typeface="Calibri"/>
                <a:cs typeface="Calibri"/>
              </a:rPr>
              <a:t>Index</a:t>
            </a:r>
            <a:endParaRPr sz="13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68779" y="2713020"/>
            <a:ext cx="863600" cy="2000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50" spc="-10" b="1" i="1">
                <a:latin typeface="Calibri"/>
                <a:cs typeface="Calibri"/>
              </a:rPr>
              <a:t>General</a:t>
            </a:r>
            <a:r>
              <a:rPr dirty="0" sz="1150" spc="-20" b="1" i="1">
                <a:latin typeface="Calibri"/>
                <a:cs typeface="Calibri"/>
              </a:rPr>
              <a:t> </a:t>
            </a:r>
            <a:r>
              <a:rPr dirty="0" sz="1150" spc="-10" b="1" i="1">
                <a:latin typeface="Calibri"/>
                <a:cs typeface="Calibri"/>
              </a:rPr>
              <a:t>index</a:t>
            </a:r>
            <a:endParaRPr sz="1150">
              <a:latin typeface="Calibri"/>
              <a:cs typeface="Calibri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68779" y="3019268"/>
            <a:ext cx="1786255" cy="633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3340">
              <a:lnSpc>
                <a:spcPct val="105000"/>
              </a:lnSpc>
              <a:spcBef>
                <a:spcPts val="100"/>
              </a:spcBef>
            </a:pPr>
            <a:r>
              <a:rPr dirty="0" sz="950" spc="-50">
                <a:latin typeface="Palatino Linotype"/>
                <a:cs typeface="Palatino Linotype"/>
              </a:rPr>
              <a:t>Akaike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information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criteria</a:t>
            </a:r>
            <a:r>
              <a:rPr dirty="0" sz="950" spc="19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205 </a:t>
            </a:r>
            <a:r>
              <a:rPr dirty="0" sz="950" spc="-55">
                <a:latin typeface="Palatino Linotype"/>
                <a:cs typeface="Palatino Linotype"/>
              </a:rPr>
              <a:t>Amemiya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MaCurdy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estimator</a:t>
            </a:r>
            <a:endParaRPr sz="950">
              <a:latin typeface="Palatino Linotype"/>
              <a:cs typeface="Palatino Linotype"/>
            </a:endParaRPr>
          </a:p>
          <a:p>
            <a:pPr marL="37274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153,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154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950" spc="-55">
                <a:latin typeface="Palatino Linotype"/>
                <a:cs typeface="Palatino Linotype"/>
              </a:rPr>
              <a:t>Amemiya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estimator</a:t>
            </a:r>
            <a:r>
              <a:rPr dirty="0" sz="950" spc="14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36,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58,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68,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77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400642" y="3179065"/>
            <a:ext cx="470534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>
                <a:latin typeface="Palatino Linotype"/>
                <a:cs typeface="Palatino Linotype"/>
              </a:rPr>
              <a:t>147,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148,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68779" y="3627454"/>
            <a:ext cx="2392045" cy="785495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 spc="-40">
                <a:latin typeface="Palatino Linotype"/>
                <a:cs typeface="Palatino Linotype"/>
              </a:rPr>
              <a:t>Anderson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Hsiao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estimator</a:t>
            </a:r>
            <a:r>
              <a:rPr dirty="0" sz="950" spc="49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167,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168,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172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950" spc="-35">
                <a:latin typeface="Palatino Linotype"/>
                <a:cs typeface="Palatino Linotype"/>
              </a:rPr>
              <a:t>Angrist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65">
                <a:latin typeface="Palatino Linotype"/>
                <a:cs typeface="Palatino Linotype"/>
              </a:rPr>
              <a:t>Newey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</a:t>
            </a:r>
            <a:r>
              <a:rPr dirty="0" sz="950" spc="204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93,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95</a:t>
            </a:r>
            <a:endParaRPr sz="950">
              <a:latin typeface="Palatino Linotype"/>
              <a:cs typeface="Palatino Linotype"/>
            </a:endParaRPr>
          </a:p>
          <a:p>
            <a:pPr marL="12700" marR="5080">
              <a:lnSpc>
                <a:spcPct val="105000"/>
              </a:lnSpc>
            </a:pPr>
            <a:r>
              <a:rPr dirty="0" sz="950" spc="-35">
                <a:latin typeface="Palatino Linotype"/>
                <a:cs typeface="Palatino Linotype"/>
              </a:rPr>
              <a:t>asymptotic</a:t>
            </a:r>
            <a:r>
              <a:rPr dirty="0" sz="950" spc="-25">
                <a:latin typeface="Palatino Linotype"/>
                <a:cs typeface="Palatino Linotype"/>
              </a:rPr>
              <a:t> least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squares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estimator</a:t>
            </a:r>
            <a:r>
              <a:rPr dirty="0" sz="950" spc="14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93 </a:t>
            </a:r>
            <a:r>
              <a:rPr dirty="0" sz="950" spc="-50">
                <a:latin typeface="Palatino Linotype"/>
                <a:cs typeface="Palatino Linotype"/>
              </a:rPr>
              <a:t>augmented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Dickey-</a:t>
            </a:r>
            <a:r>
              <a:rPr dirty="0" sz="950" spc="-50">
                <a:latin typeface="Palatino Linotype"/>
                <a:cs typeface="Palatino Linotype"/>
              </a:rPr>
              <a:t>Fuller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regression</a:t>
            </a:r>
            <a:r>
              <a:rPr dirty="0" sz="950" spc="175">
                <a:latin typeface="Palatino Linotype"/>
                <a:cs typeface="Palatino Linotype"/>
              </a:rPr>
              <a:t>  </a:t>
            </a:r>
            <a:r>
              <a:rPr dirty="0" sz="950" spc="-10">
                <a:latin typeface="Palatino Linotype"/>
                <a:cs typeface="Palatino Linotype"/>
              </a:rPr>
              <a:t>204–207 </a:t>
            </a:r>
            <a:r>
              <a:rPr dirty="0" sz="950" spc="-40">
                <a:latin typeface="Palatino Linotype"/>
                <a:cs typeface="Palatino Linotype"/>
              </a:rPr>
              <a:t>auto-regressive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process</a:t>
            </a:r>
            <a:r>
              <a:rPr dirty="0" sz="950" spc="16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21,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101,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261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68779" y="4524241"/>
            <a:ext cx="2180590" cy="633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289560">
              <a:lnSpc>
                <a:spcPct val="105000"/>
              </a:lnSpc>
              <a:spcBef>
                <a:spcPts val="100"/>
              </a:spcBef>
            </a:pPr>
            <a:r>
              <a:rPr dirty="0" sz="950" spc="-30">
                <a:latin typeface="Palatino Linotype"/>
                <a:cs typeface="Palatino Linotype"/>
              </a:rPr>
              <a:t>Baltagi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Li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</a:t>
            </a:r>
            <a:r>
              <a:rPr dirty="0" sz="950" spc="229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97–98,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101 </a:t>
            </a:r>
            <a:r>
              <a:rPr dirty="0" sz="950" spc="-30">
                <a:latin typeface="Palatino Linotype"/>
                <a:cs typeface="Palatino Linotype"/>
              </a:rPr>
              <a:t>Baltagi,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Song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Koh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</a:t>
            </a:r>
            <a:r>
              <a:rPr dirty="0" sz="950" spc="229">
                <a:latin typeface="Palatino Linotype"/>
                <a:cs typeface="Palatino Linotype"/>
              </a:rPr>
              <a:t>  </a:t>
            </a:r>
            <a:r>
              <a:rPr dirty="0" sz="950" spc="-10">
                <a:latin typeface="Palatino Linotype"/>
                <a:cs typeface="Palatino Linotype"/>
              </a:rPr>
              <a:t>269–272</a:t>
            </a:r>
            <a:endParaRPr sz="950">
              <a:latin typeface="Palatino Linotype"/>
              <a:cs typeface="Palatino Linotype"/>
            </a:endParaRPr>
          </a:p>
          <a:p>
            <a:pPr marL="12700" marR="5080">
              <a:lnSpc>
                <a:spcPct val="105000"/>
              </a:lnSpc>
            </a:pPr>
            <a:r>
              <a:rPr dirty="0" sz="950" spc="-30">
                <a:latin typeface="Palatino Linotype"/>
                <a:cs typeface="Palatino Linotype"/>
              </a:rPr>
              <a:t>Baltagi,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Song,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Jung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Koh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</a:t>
            </a:r>
            <a:r>
              <a:rPr dirty="0" sz="950" spc="229">
                <a:latin typeface="Palatino Linotype"/>
                <a:cs typeface="Palatino Linotype"/>
              </a:rPr>
              <a:t>  </a:t>
            </a:r>
            <a:r>
              <a:rPr dirty="0" sz="950" spc="-10">
                <a:latin typeface="Palatino Linotype"/>
                <a:cs typeface="Palatino Linotype"/>
              </a:rPr>
              <a:t>281–284 </a:t>
            </a:r>
            <a:r>
              <a:rPr dirty="0" sz="950" spc="-50">
                <a:latin typeface="Palatino Linotype"/>
                <a:cs typeface="Palatino Linotype"/>
              </a:rPr>
              <a:t>Bayes’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theorem</a:t>
            </a:r>
            <a:r>
              <a:rPr dirty="0" sz="950" spc="50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238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426518" y="5140200"/>
            <a:ext cx="322580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>
                <a:latin typeface="Palatino Linotype"/>
                <a:cs typeface="Palatino Linotype"/>
              </a:rPr>
              <a:t>97,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98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68779" y="5132427"/>
            <a:ext cx="1826895" cy="6337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68580">
              <a:lnSpc>
                <a:spcPct val="105000"/>
              </a:lnSpc>
              <a:spcBef>
                <a:spcPts val="100"/>
              </a:spcBef>
            </a:pPr>
            <a:r>
              <a:rPr dirty="0" sz="950" spc="-20">
                <a:latin typeface="Palatino Linotype"/>
                <a:cs typeface="Palatino Linotype"/>
              </a:rPr>
              <a:t>Bera,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Sosa-</a:t>
            </a:r>
            <a:r>
              <a:rPr dirty="0" sz="950" spc="-35">
                <a:latin typeface="Palatino Linotype"/>
                <a:cs typeface="Palatino Linotype"/>
              </a:rPr>
              <a:t>Escudero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Yoon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test </a:t>
            </a:r>
            <a:r>
              <a:rPr dirty="0" sz="950" spc="-35">
                <a:latin typeface="Palatino Linotype"/>
                <a:cs typeface="Palatino Linotype"/>
              </a:rPr>
              <a:t>between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estimator</a:t>
            </a:r>
            <a:r>
              <a:rPr dirty="0" sz="950" spc="484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28,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29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35">
                <a:latin typeface="Palatino Linotype"/>
                <a:cs typeface="Palatino Linotype"/>
              </a:rPr>
              <a:t>between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transformation</a:t>
            </a:r>
            <a:r>
              <a:rPr dirty="0" sz="950" spc="46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24,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26,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35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950" spc="-35">
                <a:latin typeface="Palatino Linotype"/>
                <a:cs typeface="Palatino Linotype"/>
              </a:rPr>
              <a:t>binomial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14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211,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213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68779" y="5740353"/>
            <a:ext cx="2019300" cy="7861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5100"/>
              </a:lnSpc>
              <a:spcBef>
                <a:spcPts val="100"/>
              </a:spcBef>
            </a:pPr>
            <a:r>
              <a:rPr dirty="0" sz="950" spc="-30">
                <a:latin typeface="Palatino Linotype"/>
                <a:cs typeface="Palatino Linotype"/>
              </a:rPr>
              <a:t>block-</a:t>
            </a:r>
            <a:r>
              <a:rPr dirty="0" sz="950" spc="-50">
                <a:latin typeface="Palatino Linotype"/>
                <a:cs typeface="Palatino Linotype"/>
              </a:rPr>
              <a:t>diagonal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matrix</a:t>
            </a:r>
            <a:r>
              <a:rPr dirty="0" sz="950" spc="18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17,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54,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170,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171 </a:t>
            </a:r>
            <a:r>
              <a:rPr dirty="0" sz="950" spc="-30">
                <a:latin typeface="Palatino Linotype"/>
                <a:cs typeface="Palatino Linotype"/>
              </a:rPr>
              <a:t>Breusch,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Mizon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Schmidt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estimator</a:t>
            </a:r>
            <a:endParaRPr sz="950">
              <a:latin typeface="Palatino Linotype"/>
              <a:cs typeface="Palatino Linotype"/>
            </a:endParaRPr>
          </a:p>
          <a:p>
            <a:pPr marL="372745">
              <a:lnSpc>
                <a:spcPct val="100000"/>
              </a:lnSpc>
              <a:spcBef>
                <a:spcPts val="55"/>
              </a:spcBef>
            </a:pPr>
            <a:r>
              <a:rPr dirty="0" sz="950" spc="-25">
                <a:latin typeface="Palatino Linotype"/>
                <a:cs typeface="Palatino Linotype"/>
              </a:rPr>
              <a:t>148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950" spc="-30">
                <a:latin typeface="Palatino Linotype"/>
                <a:cs typeface="Palatino Linotype"/>
              </a:rPr>
              <a:t>Breusch-</a:t>
            </a:r>
            <a:r>
              <a:rPr dirty="0" sz="950" spc="-35">
                <a:latin typeface="Palatino Linotype"/>
                <a:cs typeface="Palatino Linotype"/>
              </a:rPr>
              <a:t>Godfrey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</a:t>
            </a:r>
            <a:r>
              <a:rPr dirty="0" sz="950" spc="22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97,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101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30">
                <a:latin typeface="Palatino Linotype"/>
                <a:cs typeface="Palatino Linotype"/>
              </a:rPr>
              <a:t>Breusch-</a:t>
            </a:r>
            <a:r>
              <a:rPr dirty="0" sz="950" spc="-55">
                <a:latin typeface="Palatino Linotype"/>
                <a:cs typeface="Palatino Linotype"/>
              </a:rPr>
              <a:t>Pagan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</a:t>
            </a:r>
            <a:r>
              <a:rPr dirty="0" sz="950" spc="25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84–88,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105,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269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649769" y="5900388"/>
            <a:ext cx="234315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spc="-20">
                <a:latin typeface="Palatino Linotype"/>
                <a:cs typeface="Palatino Linotype"/>
              </a:rPr>
              <a:t>147,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68779" y="6637373"/>
            <a:ext cx="2418715" cy="1697989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 spc="-30">
                <a:latin typeface="Palatino Linotype"/>
                <a:cs typeface="Palatino Linotype"/>
              </a:rPr>
              <a:t>censored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14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211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950" spc="-35">
                <a:latin typeface="Palatino Linotype"/>
                <a:cs typeface="Palatino Linotype"/>
              </a:rPr>
              <a:t>Chamberlain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</a:t>
            </a:r>
            <a:r>
              <a:rPr dirty="0" sz="950" spc="215">
                <a:latin typeface="Palatino Linotype"/>
                <a:cs typeface="Palatino Linotype"/>
              </a:rPr>
              <a:t>  </a:t>
            </a:r>
            <a:r>
              <a:rPr dirty="0" sz="950" spc="-10">
                <a:latin typeface="Palatino Linotype"/>
                <a:cs typeface="Palatino Linotype"/>
              </a:rPr>
              <a:t>90–95</a:t>
            </a:r>
            <a:endParaRPr sz="950">
              <a:latin typeface="Palatino Linotype"/>
              <a:cs typeface="Palatino Linotype"/>
            </a:endParaRPr>
          </a:p>
          <a:p>
            <a:pPr marL="12700" marR="612775">
              <a:lnSpc>
                <a:spcPct val="105000"/>
              </a:lnSpc>
            </a:pPr>
            <a:r>
              <a:rPr dirty="0" sz="950" spc="-45">
                <a:latin typeface="Palatino Linotype"/>
                <a:cs typeface="Palatino Linotype"/>
              </a:rPr>
              <a:t>Cholesky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decomposition</a:t>
            </a:r>
            <a:r>
              <a:rPr dirty="0" sz="950" spc="48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67,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156 </a:t>
            </a:r>
            <a:r>
              <a:rPr dirty="0" sz="950" spc="-30">
                <a:latin typeface="Palatino Linotype"/>
                <a:cs typeface="Palatino Linotype"/>
              </a:rPr>
              <a:t>Cobb-</a:t>
            </a:r>
            <a:r>
              <a:rPr dirty="0" sz="950" spc="-45">
                <a:latin typeface="Palatino Linotype"/>
                <a:cs typeface="Palatino Linotype"/>
              </a:rPr>
              <a:t>Douglas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functional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form</a:t>
            </a:r>
            <a:r>
              <a:rPr dirty="0" sz="950" spc="225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77 </a:t>
            </a:r>
            <a:r>
              <a:rPr dirty="0" sz="950" spc="-10">
                <a:latin typeface="Palatino Linotype"/>
                <a:cs typeface="Palatino Linotype"/>
              </a:rPr>
              <a:t>cointegration</a:t>
            </a:r>
            <a:r>
              <a:rPr dirty="0" sz="950" spc="48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207–209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30">
                <a:latin typeface="Palatino Linotype"/>
                <a:cs typeface="Palatino Linotype"/>
              </a:rPr>
              <a:t>common correlated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effects</a:t>
            </a:r>
            <a:r>
              <a:rPr dirty="0" sz="950" spc="21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196–198,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200,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207,</a:t>
            </a:r>
            <a:endParaRPr sz="950">
              <a:latin typeface="Palatino Linotype"/>
              <a:cs typeface="Palatino Linotype"/>
            </a:endParaRPr>
          </a:p>
          <a:p>
            <a:pPr marL="372745">
              <a:lnSpc>
                <a:spcPct val="100000"/>
              </a:lnSpc>
              <a:spcBef>
                <a:spcPts val="60"/>
              </a:spcBef>
            </a:pPr>
            <a:r>
              <a:rPr dirty="0" sz="950">
                <a:latin typeface="Palatino Linotype"/>
                <a:cs typeface="Palatino Linotype"/>
              </a:rPr>
              <a:t>209,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249,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254,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255</a:t>
            </a:r>
            <a:endParaRPr sz="950">
              <a:latin typeface="Palatino Linotype"/>
              <a:cs typeface="Palatino Linotype"/>
            </a:endParaRPr>
          </a:p>
          <a:p>
            <a:pPr marL="12700" marR="675005">
              <a:lnSpc>
                <a:spcPct val="105000"/>
              </a:lnSpc>
            </a:pPr>
            <a:r>
              <a:rPr dirty="0" sz="950" spc="-30">
                <a:latin typeface="Palatino Linotype"/>
                <a:cs typeface="Palatino Linotype"/>
              </a:rPr>
              <a:t>conditional logit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155">
                <a:latin typeface="Palatino Linotype"/>
                <a:cs typeface="Palatino Linotype"/>
              </a:rPr>
              <a:t>  </a:t>
            </a:r>
            <a:r>
              <a:rPr dirty="0" sz="950" spc="-10">
                <a:latin typeface="Palatino Linotype"/>
                <a:cs typeface="Palatino Linotype"/>
              </a:rPr>
              <a:t>219–222 </a:t>
            </a:r>
            <a:r>
              <a:rPr dirty="0" sz="950" spc="-35">
                <a:latin typeface="Palatino Linotype"/>
                <a:cs typeface="Palatino Linotype"/>
              </a:rPr>
              <a:t>constained</a:t>
            </a:r>
            <a:r>
              <a:rPr dirty="0" sz="950" spc="-25">
                <a:latin typeface="Palatino Linotype"/>
                <a:cs typeface="Palatino Linotype"/>
              </a:rPr>
              <a:t> least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squares</a:t>
            </a:r>
            <a:r>
              <a:rPr dirty="0" sz="950" spc="50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65 </a:t>
            </a:r>
            <a:r>
              <a:rPr dirty="0" sz="950" spc="-30">
                <a:latin typeface="Palatino Linotype"/>
                <a:cs typeface="Palatino Linotype"/>
              </a:rPr>
              <a:t>constrained </a:t>
            </a:r>
            <a:r>
              <a:rPr dirty="0" sz="950">
                <a:latin typeface="Palatino Linotype"/>
                <a:cs typeface="Palatino Linotype"/>
              </a:rPr>
              <a:t>estimator</a:t>
            </a:r>
            <a:r>
              <a:rPr dirty="0" sz="950" spc="50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93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40">
                <a:latin typeface="Palatino Linotype"/>
                <a:cs typeface="Palatino Linotype"/>
              </a:rPr>
              <a:t>contiguity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matrix</a:t>
            </a:r>
            <a:r>
              <a:rPr dirty="0" sz="950" spc="175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250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108068" y="2713648"/>
            <a:ext cx="2402205" cy="2003425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 spc="-25">
                <a:latin typeface="Palatino Linotype"/>
                <a:cs typeface="Palatino Linotype"/>
              </a:rPr>
              <a:t>count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data</a:t>
            </a:r>
            <a:r>
              <a:rPr dirty="0" sz="950" spc="150">
                <a:latin typeface="Palatino Linotype"/>
                <a:cs typeface="Palatino Linotype"/>
              </a:rPr>
              <a:t>  </a:t>
            </a:r>
            <a:r>
              <a:rPr dirty="0" sz="950" spc="-10">
                <a:latin typeface="Palatino Linotype"/>
                <a:cs typeface="Palatino Linotype"/>
              </a:rPr>
              <a:t>236–243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950" spc="-20">
                <a:latin typeface="Palatino Linotype"/>
                <a:cs typeface="Palatino Linotype"/>
              </a:rPr>
              <a:t>cross-</a:t>
            </a:r>
            <a:r>
              <a:rPr dirty="0" sz="950" spc="-25">
                <a:latin typeface="Palatino Linotype"/>
                <a:cs typeface="Palatino Linotype"/>
              </a:rPr>
              <a:t>sectional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timewise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correlation</a:t>
            </a:r>
            <a:endParaRPr sz="950">
              <a:latin typeface="Palatino Linotype"/>
              <a:cs typeface="Palatino Linotype"/>
            </a:endParaRPr>
          </a:p>
          <a:p>
            <a:pPr marL="372745">
              <a:lnSpc>
                <a:spcPct val="100000"/>
              </a:lnSpc>
              <a:spcBef>
                <a:spcPts val="60"/>
              </a:spcBef>
            </a:pPr>
            <a:r>
              <a:rPr dirty="0" sz="950" spc="-25">
                <a:latin typeface="Palatino Linotype"/>
                <a:cs typeface="Palatino Linotype"/>
              </a:rPr>
              <a:t>consistent</a:t>
            </a:r>
            <a:r>
              <a:rPr dirty="0" sz="950" spc="-35">
                <a:latin typeface="Palatino Linotype"/>
                <a:cs typeface="Palatino Linotype"/>
              </a:rPr>
              <a:t> covariance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matrix</a:t>
            </a:r>
            <a:r>
              <a:rPr dirty="0" sz="950" spc="18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115,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117,</a:t>
            </a:r>
            <a:endParaRPr sz="950">
              <a:latin typeface="Palatino Linotype"/>
              <a:cs typeface="Palatino Linotype"/>
            </a:endParaRPr>
          </a:p>
          <a:p>
            <a:pPr marL="372745">
              <a:lnSpc>
                <a:spcPct val="100000"/>
              </a:lnSpc>
              <a:spcBef>
                <a:spcPts val="55"/>
              </a:spcBef>
            </a:pPr>
            <a:r>
              <a:rPr dirty="0" sz="950" spc="-25">
                <a:latin typeface="Palatino Linotype"/>
                <a:cs typeface="Palatino Linotype"/>
              </a:rPr>
              <a:t>119</a:t>
            </a:r>
            <a:endParaRPr sz="950">
              <a:latin typeface="Palatino Linotype"/>
              <a:cs typeface="Palatino Linotype"/>
            </a:endParaRPr>
          </a:p>
          <a:p>
            <a:pPr marL="372745" marR="497840" indent="-360680">
              <a:lnSpc>
                <a:spcPct val="105100"/>
              </a:lnSpc>
            </a:pPr>
            <a:r>
              <a:rPr dirty="0" sz="950" spc="-20">
                <a:latin typeface="Palatino Linotype"/>
                <a:cs typeface="Palatino Linotype"/>
              </a:rPr>
              <a:t>cross-</a:t>
            </a:r>
            <a:r>
              <a:rPr dirty="0" sz="950" spc="-25">
                <a:latin typeface="Palatino Linotype"/>
                <a:cs typeface="Palatino Linotype"/>
              </a:rPr>
              <a:t>sectional</a:t>
            </a:r>
            <a:r>
              <a:rPr dirty="0" sz="950" spc="4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augmented</a:t>
            </a:r>
            <a:r>
              <a:rPr dirty="0" sz="950" spc="4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regression </a:t>
            </a:r>
            <a:r>
              <a:rPr dirty="0" sz="950" spc="-10">
                <a:latin typeface="Palatino Linotype"/>
                <a:cs typeface="Palatino Linotype"/>
              </a:rPr>
              <a:t>207–209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950" spc="-20">
                <a:latin typeface="Palatino Linotype"/>
                <a:cs typeface="Palatino Linotype"/>
              </a:rPr>
              <a:t>cross-</a:t>
            </a:r>
            <a:r>
              <a:rPr dirty="0" sz="950" spc="-25">
                <a:latin typeface="Palatino Linotype"/>
                <a:cs typeface="Palatino Linotype"/>
              </a:rPr>
              <a:t>sectional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dependence</a:t>
            </a:r>
            <a:r>
              <a:rPr dirty="0" sz="950" spc="19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104–108,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207,</a:t>
            </a:r>
            <a:endParaRPr sz="950">
              <a:latin typeface="Palatino Linotype"/>
              <a:cs typeface="Palatino Linotype"/>
            </a:endParaRPr>
          </a:p>
          <a:p>
            <a:pPr marL="37274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208,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247–251</a:t>
            </a:r>
            <a:endParaRPr sz="950">
              <a:latin typeface="Palatino Linotype"/>
              <a:cs typeface="Palatino Linotype"/>
            </a:endParaRPr>
          </a:p>
          <a:p>
            <a:pPr marL="372745" marR="5080" indent="-360680">
              <a:lnSpc>
                <a:spcPct val="105100"/>
              </a:lnSpc>
            </a:pPr>
            <a:r>
              <a:rPr dirty="0" sz="950" spc="-20">
                <a:latin typeface="Palatino Linotype"/>
                <a:cs typeface="Palatino Linotype"/>
              </a:rPr>
              <a:t>cross-</a:t>
            </a:r>
            <a:r>
              <a:rPr dirty="0" sz="950" spc="-25">
                <a:latin typeface="Palatino Linotype"/>
                <a:cs typeface="Palatino Linotype"/>
              </a:rPr>
              <a:t>sectional</a:t>
            </a:r>
            <a:r>
              <a:rPr dirty="0" sz="950" spc="3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heteroscedasticity</a:t>
            </a:r>
            <a:r>
              <a:rPr dirty="0" sz="950" spc="4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4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serial </a:t>
            </a:r>
            <a:r>
              <a:rPr dirty="0" sz="950" spc="-30">
                <a:latin typeface="Palatino Linotype"/>
                <a:cs typeface="Palatino Linotype"/>
              </a:rPr>
              <a:t>correlation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consistent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covariance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matrix </a:t>
            </a:r>
            <a:r>
              <a:rPr dirty="0" sz="950">
                <a:latin typeface="Palatino Linotype"/>
                <a:cs typeface="Palatino Linotype"/>
              </a:rPr>
              <a:t>111,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115,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117,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119</a:t>
            </a:r>
            <a:endParaRPr sz="950">
              <a:latin typeface="Palatino Linotype"/>
              <a:cs typeface="Palatino Linotype"/>
            </a:endParaRPr>
          </a:p>
          <a:p>
            <a:pPr marL="372745" marR="125730" indent="-360680">
              <a:lnSpc>
                <a:spcPct val="105100"/>
              </a:lnSpc>
            </a:pPr>
            <a:r>
              <a:rPr dirty="0" sz="950" spc="-20">
                <a:latin typeface="Palatino Linotype"/>
                <a:cs typeface="Palatino Linotype"/>
              </a:rPr>
              <a:t>cross-</a:t>
            </a:r>
            <a:r>
              <a:rPr dirty="0" sz="950" spc="-35">
                <a:latin typeface="Palatino Linotype"/>
                <a:cs typeface="Palatino Linotype"/>
              </a:rPr>
              <a:t>sectionally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augmented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Im,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Pesaran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and Shin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</a:t>
            </a:r>
            <a:r>
              <a:rPr dirty="0" sz="950" spc="200">
                <a:latin typeface="Palatino Linotype"/>
                <a:cs typeface="Palatino Linotype"/>
              </a:rPr>
              <a:t>  </a:t>
            </a:r>
            <a:r>
              <a:rPr dirty="0" sz="950" spc="-10">
                <a:latin typeface="Palatino Linotype"/>
                <a:cs typeface="Palatino Linotype"/>
              </a:rPr>
              <a:t>207–209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108068" y="4832563"/>
            <a:ext cx="2232025" cy="93853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 spc="-45">
                <a:latin typeface="Palatino Linotype"/>
                <a:cs typeface="Palatino Linotype"/>
              </a:rPr>
              <a:t>Dickey-</a:t>
            </a:r>
            <a:r>
              <a:rPr dirty="0" sz="950" spc="-35">
                <a:latin typeface="Palatino Linotype"/>
                <a:cs typeface="Palatino Linotype"/>
              </a:rPr>
              <a:t>Fuller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</a:t>
            </a:r>
            <a:r>
              <a:rPr dirty="0" sz="950" spc="235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204</a:t>
            </a:r>
            <a:endParaRPr sz="950">
              <a:latin typeface="Palatino Linotype"/>
              <a:cs typeface="Palatino Linotype"/>
            </a:endParaRPr>
          </a:p>
          <a:p>
            <a:pPr marL="372745" marR="5080" indent="-360680">
              <a:lnSpc>
                <a:spcPct val="105100"/>
              </a:lnSpc>
            </a:pPr>
            <a:r>
              <a:rPr dirty="0" sz="950" spc="-45">
                <a:latin typeface="Palatino Linotype"/>
                <a:cs typeface="Palatino Linotype"/>
              </a:rPr>
              <a:t>differenced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generalised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method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of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moments </a:t>
            </a:r>
            <a:r>
              <a:rPr dirty="0" sz="950">
                <a:latin typeface="Palatino Linotype"/>
                <a:cs typeface="Palatino Linotype"/>
              </a:rPr>
              <a:t>estimator</a:t>
            </a:r>
            <a:r>
              <a:rPr dirty="0" sz="950" spc="4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168–172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950" spc="-30">
                <a:latin typeface="Palatino Linotype"/>
                <a:cs typeface="Palatino Linotype"/>
              </a:rPr>
              <a:t>distance </a:t>
            </a:r>
            <a:r>
              <a:rPr dirty="0" sz="950">
                <a:latin typeface="Palatino Linotype"/>
                <a:cs typeface="Palatino Linotype"/>
              </a:rPr>
              <a:t>matrix</a:t>
            </a:r>
            <a:r>
              <a:rPr dirty="0" sz="950" spc="165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250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35">
                <a:latin typeface="Palatino Linotype"/>
                <a:cs typeface="Palatino Linotype"/>
              </a:rPr>
              <a:t>Durbin-Watson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</a:t>
            </a:r>
            <a:r>
              <a:rPr dirty="0" sz="950" spc="24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101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950" spc="-45">
                <a:latin typeface="Palatino Linotype"/>
                <a:cs typeface="Palatino Linotype"/>
              </a:rPr>
              <a:t>dynamic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49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161–184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108068" y="5886529"/>
            <a:ext cx="2396490" cy="109093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 spc="-10">
                <a:latin typeface="Palatino Linotype"/>
                <a:cs typeface="Palatino Linotype"/>
              </a:rPr>
              <a:t>endogeneity</a:t>
            </a:r>
            <a:r>
              <a:rPr dirty="0" sz="950" spc="39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139–159</a:t>
            </a:r>
            <a:endParaRPr sz="950">
              <a:latin typeface="Palatino Linotype"/>
              <a:cs typeface="Palatino Linotype"/>
            </a:endParaRPr>
          </a:p>
          <a:p>
            <a:pPr marL="12700" marR="325120">
              <a:lnSpc>
                <a:spcPct val="105100"/>
              </a:lnSpc>
            </a:pPr>
            <a:r>
              <a:rPr dirty="0" sz="950" spc="-20">
                <a:latin typeface="Palatino Linotype"/>
                <a:cs typeface="Palatino Linotype"/>
              </a:rPr>
              <a:t>error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component</a:t>
            </a:r>
            <a:r>
              <a:rPr dirty="0" sz="950" spc="16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144–146,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148,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149 </a:t>
            </a:r>
            <a:r>
              <a:rPr dirty="0" sz="950" spc="-20">
                <a:latin typeface="Palatino Linotype"/>
                <a:cs typeface="Palatino Linotype"/>
              </a:rPr>
              <a:t>error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components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instrumental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variables</a:t>
            </a:r>
            <a:endParaRPr sz="950">
              <a:latin typeface="Palatino Linotype"/>
              <a:cs typeface="Palatino Linotype"/>
            </a:endParaRPr>
          </a:p>
          <a:p>
            <a:pPr marL="372745">
              <a:lnSpc>
                <a:spcPct val="100000"/>
              </a:lnSpc>
              <a:spcBef>
                <a:spcPts val="60"/>
              </a:spcBef>
            </a:pPr>
            <a:r>
              <a:rPr dirty="0" sz="950">
                <a:latin typeface="Palatino Linotype"/>
                <a:cs typeface="Palatino Linotype"/>
              </a:rPr>
              <a:t>estimator</a:t>
            </a:r>
            <a:r>
              <a:rPr dirty="0" sz="950" spc="4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143</a:t>
            </a:r>
            <a:endParaRPr sz="950">
              <a:latin typeface="Palatino Linotype"/>
              <a:cs typeface="Palatino Linotype"/>
            </a:endParaRPr>
          </a:p>
          <a:p>
            <a:pPr marL="372745" marR="233045" indent="-360680">
              <a:lnSpc>
                <a:spcPct val="105100"/>
              </a:lnSpc>
            </a:pPr>
            <a:r>
              <a:rPr dirty="0" sz="950" spc="-20">
                <a:latin typeface="Palatino Linotype"/>
                <a:cs typeface="Palatino Linotype"/>
              </a:rPr>
              <a:t>error </a:t>
            </a:r>
            <a:r>
              <a:rPr dirty="0" sz="950" spc="-30">
                <a:latin typeface="Palatino Linotype"/>
                <a:cs typeface="Palatino Linotype"/>
              </a:rPr>
              <a:t>components</a:t>
            </a:r>
            <a:r>
              <a:rPr dirty="0" sz="950" spc="-20">
                <a:latin typeface="Palatino Linotype"/>
                <a:cs typeface="Palatino Linotype"/>
              </a:rPr>
              <a:t> three </a:t>
            </a:r>
            <a:r>
              <a:rPr dirty="0" sz="950" spc="-35">
                <a:latin typeface="Palatino Linotype"/>
                <a:cs typeface="Palatino Linotype"/>
              </a:rPr>
              <a:t>stage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least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squares </a:t>
            </a:r>
            <a:r>
              <a:rPr dirty="0" sz="950" spc="-10">
                <a:latin typeface="Palatino Linotype"/>
                <a:cs typeface="Palatino Linotype"/>
              </a:rPr>
              <a:t>156–158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950" spc="-20">
                <a:latin typeface="Palatino Linotype"/>
                <a:cs typeface="Palatino Linotype"/>
              </a:rPr>
              <a:t>error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components </a:t>
            </a:r>
            <a:r>
              <a:rPr dirty="0" sz="950" spc="-55">
                <a:latin typeface="Palatino Linotype"/>
                <a:cs typeface="Palatino Linotype"/>
              </a:rPr>
              <a:t>two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stage</a:t>
            </a:r>
            <a:r>
              <a:rPr dirty="0" sz="950" spc="-25">
                <a:latin typeface="Palatino Linotype"/>
                <a:cs typeface="Palatino Linotype"/>
              </a:rPr>
              <a:t> least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squares</a:t>
            </a:r>
            <a:r>
              <a:rPr dirty="0" sz="950" spc="145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146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108068" y="7092760"/>
            <a:ext cx="2233930" cy="1242695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>
                <a:latin typeface="Palatino Linotype"/>
                <a:cs typeface="Palatino Linotype"/>
              </a:rPr>
              <a:t>F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</a:t>
            </a:r>
            <a:r>
              <a:rPr dirty="0" sz="950" spc="19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84,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86–88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950" spc="-35">
                <a:latin typeface="Palatino Linotype"/>
                <a:cs typeface="Palatino Linotype"/>
              </a:rPr>
              <a:t>feasible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generalized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least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squares</a:t>
            </a:r>
            <a:r>
              <a:rPr dirty="0" sz="950" spc="14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123,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128,</a:t>
            </a:r>
            <a:endParaRPr sz="950">
              <a:latin typeface="Palatino Linotype"/>
              <a:cs typeface="Palatino Linotype"/>
            </a:endParaRPr>
          </a:p>
          <a:p>
            <a:pPr marL="372745">
              <a:lnSpc>
                <a:spcPct val="100000"/>
              </a:lnSpc>
              <a:spcBef>
                <a:spcPts val="60"/>
              </a:spcBef>
            </a:pPr>
            <a:r>
              <a:rPr dirty="0" sz="950" spc="-25">
                <a:latin typeface="Palatino Linotype"/>
                <a:cs typeface="Palatino Linotype"/>
              </a:rPr>
              <a:t>129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25">
                <a:latin typeface="Palatino Linotype"/>
                <a:cs typeface="Palatino Linotype"/>
              </a:rPr>
              <a:t>ﬁrst</a:t>
            </a:r>
            <a:r>
              <a:rPr dirty="0" sz="950" spc="-35">
                <a:latin typeface="Palatino Linotype"/>
                <a:cs typeface="Palatino Linotype"/>
              </a:rPr>
              <a:t> difference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transformation</a:t>
            </a:r>
            <a:r>
              <a:rPr dirty="0" sz="950" spc="50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103,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120,</a:t>
            </a:r>
            <a:endParaRPr sz="950">
              <a:latin typeface="Palatino Linotype"/>
              <a:cs typeface="Palatino Linotype"/>
            </a:endParaRPr>
          </a:p>
          <a:p>
            <a:pPr marL="372745">
              <a:lnSpc>
                <a:spcPct val="100000"/>
              </a:lnSpc>
              <a:spcBef>
                <a:spcPts val="60"/>
              </a:spcBef>
            </a:pPr>
            <a:r>
              <a:rPr dirty="0" sz="950">
                <a:latin typeface="Palatino Linotype"/>
                <a:cs typeface="Palatino Linotype"/>
              </a:rPr>
              <a:t>121,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132,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136,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137</a:t>
            </a:r>
            <a:endParaRPr sz="950">
              <a:latin typeface="Palatino Linotype"/>
              <a:cs typeface="Palatino Linotype"/>
            </a:endParaRPr>
          </a:p>
          <a:p>
            <a:pPr marL="12700" marR="86360">
              <a:lnSpc>
                <a:spcPct val="105100"/>
              </a:lnSpc>
            </a:pPr>
            <a:r>
              <a:rPr dirty="0" sz="950" spc="-25">
                <a:latin typeface="Palatino Linotype"/>
                <a:cs typeface="Palatino Linotype"/>
              </a:rPr>
              <a:t>ﬁrst</a:t>
            </a:r>
            <a:r>
              <a:rPr dirty="0" sz="950" spc="-35">
                <a:latin typeface="Palatino Linotype"/>
                <a:cs typeface="Palatino Linotype"/>
              </a:rPr>
              <a:t> generation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unit </a:t>
            </a:r>
            <a:r>
              <a:rPr dirty="0" sz="950" spc="-10">
                <a:latin typeface="Palatino Linotype"/>
                <a:cs typeface="Palatino Linotype"/>
              </a:rPr>
              <a:t>root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tests</a:t>
            </a:r>
            <a:r>
              <a:rPr dirty="0" sz="950" spc="21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204,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206 </a:t>
            </a:r>
            <a:r>
              <a:rPr dirty="0" sz="950" spc="-55">
                <a:latin typeface="Palatino Linotype"/>
                <a:cs typeface="Palatino Linotype"/>
              </a:rPr>
              <a:t>ﬁxed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effects</a:t>
            </a:r>
            <a:r>
              <a:rPr dirty="0" sz="950" spc="16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101,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102,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120,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121,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130–132,</a:t>
            </a:r>
            <a:endParaRPr sz="950">
              <a:latin typeface="Palatino Linotype"/>
              <a:cs typeface="Palatino Linotype"/>
            </a:endParaRPr>
          </a:p>
          <a:p>
            <a:pPr marL="37274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135–137,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261,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269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68783" y="8412284"/>
            <a:ext cx="3481704" cy="4000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Palatino Linotype"/>
                <a:cs typeface="Palatino Linotype"/>
              </a:rPr>
              <a:t>Panel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Data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Econometrics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with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spc="-35" i="1">
                <a:latin typeface="Palatino Linotype"/>
                <a:cs typeface="Palatino Linotype"/>
              </a:rPr>
              <a:t>R,</a:t>
            </a:r>
            <a:r>
              <a:rPr dirty="0" sz="800" spc="15" i="1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First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Edition.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Yves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Croissant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and</a:t>
            </a:r>
            <a:r>
              <a:rPr dirty="0" sz="800" spc="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Giovanni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Millo.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800" spc="-55">
                <a:latin typeface="Palatino Linotype"/>
                <a:cs typeface="Palatino Linotype"/>
              </a:rPr>
              <a:t>©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2019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John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Wiley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&amp;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Ltd.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Published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2019 </a:t>
            </a:r>
            <a:r>
              <a:rPr dirty="0" sz="800" spc="-65">
                <a:latin typeface="Palatino Linotype"/>
                <a:cs typeface="Palatino Linotype"/>
              </a:rPr>
              <a:t>by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John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Wiley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&amp;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Ltd.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800" spc="-35">
                <a:latin typeface="Palatino Linotype"/>
                <a:cs typeface="Palatino Linotype"/>
              </a:rPr>
              <a:t>Companion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website: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  <a:hlinkClick r:id="rId2"/>
              </a:rPr>
              <a:t>www.wiley.com/go/croissant/data-</a:t>
            </a:r>
            <a:r>
              <a:rPr dirty="0" sz="800" spc="-20">
                <a:latin typeface="Palatino Linotype"/>
                <a:cs typeface="Palatino Linotype"/>
                <a:hlinkClick r:id="rId2"/>
              </a:rPr>
              <a:t>econometrics-</a:t>
            </a:r>
            <a:r>
              <a:rPr dirty="0" sz="800" spc="-40">
                <a:latin typeface="Palatino Linotype"/>
                <a:cs typeface="Palatino Linotype"/>
                <a:hlinkClick r:id="rId2"/>
              </a:rPr>
              <a:t>with-</a:t>
            </a:r>
            <a:r>
              <a:rPr dirty="0" sz="800" spc="-50">
                <a:latin typeface="Palatino Linotype"/>
                <a:cs typeface="Palatino Linotype"/>
                <a:hlinkClick r:id="rId2"/>
              </a:rPr>
              <a:t>R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5302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298</a:t>
            </a:r>
            <a:r>
              <a:rPr dirty="0" sz="800" spc="320" b="1">
                <a:latin typeface="Calibri"/>
                <a:cs typeface="Calibri"/>
              </a:rPr>
              <a:t>  </a:t>
            </a:r>
            <a:r>
              <a:rPr dirty="0" sz="800" spc="-20" i="1">
                <a:latin typeface="Calibri"/>
                <a:cs typeface="Calibri"/>
              </a:rPr>
              <a:t>Index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54832" y="864378"/>
            <a:ext cx="2038985" cy="9366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41910">
              <a:lnSpc>
                <a:spcPct val="104900"/>
              </a:lnSpc>
              <a:spcBef>
                <a:spcPts val="100"/>
              </a:spcBef>
            </a:pPr>
            <a:r>
              <a:rPr dirty="0" sz="950" spc="-55">
                <a:latin typeface="Palatino Linotype"/>
                <a:cs typeface="Palatino Linotype"/>
              </a:rPr>
              <a:t>ﬁxed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effects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censored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175">
                <a:latin typeface="Palatino Linotype"/>
                <a:cs typeface="Palatino Linotype"/>
              </a:rPr>
              <a:t>  </a:t>
            </a:r>
            <a:r>
              <a:rPr dirty="0" sz="950" spc="-10">
                <a:latin typeface="Palatino Linotype"/>
                <a:cs typeface="Palatino Linotype"/>
              </a:rPr>
              <a:t>229–233 </a:t>
            </a:r>
            <a:r>
              <a:rPr dirty="0" sz="950" spc="-55">
                <a:latin typeface="Palatino Linotype"/>
                <a:cs typeface="Palatino Linotype"/>
              </a:rPr>
              <a:t>ﬁxed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effects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19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30,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55–56,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93</a:t>
            </a:r>
            <a:r>
              <a:rPr dirty="0" sz="950" spc="20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ﬁxed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effects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Negbin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195">
                <a:latin typeface="Palatino Linotype"/>
                <a:cs typeface="Palatino Linotype"/>
              </a:rPr>
              <a:t>  </a:t>
            </a:r>
            <a:r>
              <a:rPr dirty="0" sz="950" spc="-10">
                <a:latin typeface="Palatino Linotype"/>
                <a:cs typeface="Palatino Linotype"/>
              </a:rPr>
              <a:t>239–243 </a:t>
            </a:r>
            <a:r>
              <a:rPr dirty="0" sz="950" spc="-55">
                <a:latin typeface="Palatino Linotype"/>
                <a:cs typeface="Palatino Linotype"/>
              </a:rPr>
              <a:t>ﬁxed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effects</a:t>
            </a:r>
            <a:r>
              <a:rPr dirty="0" sz="950" spc="-35">
                <a:latin typeface="Palatino Linotype"/>
                <a:cs typeface="Palatino Linotype"/>
              </a:rPr>
              <a:t> Poisson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165">
                <a:latin typeface="Palatino Linotype"/>
                <a:cs typeface="Palatino Linotype"/>
              </a:rPr>
              <a:t>  </a:t>
            </a:r>
            <a:r>
              <a:rPr dirty="0" sz="950" spc="-10">
                <a:latin typeface="Palatino Linotype"/>
                <a:cs typeface="Palatino Linotype"/>
              </a:rPr>
              <a:t>237–239</a:t>
            </a:r>
            <a:endParaRPr sz="950">
              <a:latin typeface="Palatino Linotype"/>
              <a:cs typeface="Palatino Linotype"/>
            </a:endParaRPr>
          </a:p>
          <a:p>
            <a:pPr marL="12700" marR="5080">
              <a:lnSpc>
                <a:spcPct val="104900"/>
              </a:lnSpc>
            </a:pPr>
            <a:r>
              <a:rPr dirty="0" sz="950" spc="-55">
                <a:latin typeface="Palatino Linotype"/>
                <a:cs typeface="Palatino Linotype"/>
              </a:rPr>
              <a:t>ﬁxed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effects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truncated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180">
                <a:latin typeface="Palatino Linotype"/>
                <a:cs typeface="Palatino Linotype"/>
              </a:rPr>
              <a:t>  </a:t>
            </a:r>
            <a:r>
              <a:rPr dirty="0" sz="950" spc="-10">
                <a:latin typeface="Palatino Linotype"/>
                <a:cs typeface="Palatino Linotype"/>
              </a:rPr>
              <a:t>227–229 </a:t>
            </a:r>
            <a:r>
              <a:rPr dirty="0" sz="950" spc="-30">
                <a:latin typeface="Palatino Linotype"/>
                <a:cs typeface="Palatino Linotype"/>
              </a:rPr>
              <a:t>Frisch-</a:t>
            </a:r>
            <a:r>
              <a:rPr dirty="0" sz="950" spc="-65">
                <a:latin typeface="Palatino Linotype"/>
                <a:cs typeface="Palatino Linotype"/>
              </a:rPr>
              <a:t>Waugh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theorem</a:t>
            </a:r>
            <a:r>
              <a:rPr dirty="0" sz="950" spc="17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30,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53,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55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54832" y="1901884"/>
            <a:ext cx="2384425" cy="199961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72745" marR="327025" indent="-360680">
              <a:lnSpc>
                <a:spcPct val="104800"/>
              </a:lnSpc>
              <a:spcBef>
                <a:spcPts val="100"/>
              </a:spcBef>
            </a:pPr>
            <a:r>
              <a:rPr dirty="0" sz="950" spc="-40">
                <a:latin typeface="Palatino Linotype"/>
                <a:cs typeface="Palatino Linotype"/>
              </a:rPr>
              <a:t>general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feasible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generalized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least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squares </a:t>
            </a:r>
            <a:r>
              <a:rPr dirty="0" sz="950">
                <a:latin typeface="Palatino Linotype"/>
                <a:cs typeface="Palatino Linotype"/>
              </a:rPr>
              <a:t>estimator</a:t>
            </a:r>
            <a:r>
              <a:rPr dirty="0" sz="950" spc="47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17,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127–137</a:t>
            </a:r>
            <a:endParaRPr sz="950">
              <a:latin typeface="Palatino Linotype"/>
              <a:cs typeface="Palatino Linotype"/>
            </a:endParaRPr>
          </a:p>
          <a:p>
            <a:pPr algn="r" marR="133350">
              <a:lnSpc>
                <a:spcPct val="100000"/>
              </a:lnSpc>
              <a:spcBef>
                <a:spcPts val="55"/>
              </a:spcBef>
            </a:pPr>
            <a:r>
              <a:rPr dirty="0" sz="950" spc="-40">
                <a:latin typeface="Palatino Linotype"/>
                <a:cs typeface="Palatino Linotype"/>
              </a:rPr>
              <a:t>generalized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least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squares</a:t>
            </a:r>
            <a:r>
              <a:rPr dirty="0" sz="950" spc="14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17,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20,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31,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33–35,</a:t>
            </a:r>
            <a:endParaRPr sz="950">
              <a:latin typeface="Palatino Linotype"/>
              <a:cs typeface="Palatino Linotype"/>
            </a:endParaRPr>
          </a:p>
          <a:p>
            <a:pPr algn="r" marR="7429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38–45,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47,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48,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51,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54,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58,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71,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74,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89,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90,</a:t>
            </a:r>
            <a:endParaRPr sz="950">
              <a:latin typeface="Palatino Linotype"/>
              <a:cs typeface="Palatino Linotype"/>
            </a:endParaRPr>
          </a:p>
          <a:p>
            <a:pPr marL="37274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93,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99,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100,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122,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127–133,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135,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140,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141,</a:t>
            </a:r>
            <a:endParaRPr sz="950">
              <a:latin typeface="Palatino Linotype"/>
              <a:cs typeface="Palatino Linotype"/>
            </a:endParaRPr>
          </a:p>
          <a:p>
            <a:pPr marL="37274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144,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146,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149,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150,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155,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156,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159,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163,</a:t>
            </a:r>
            <a:endParaRPr sz="950">
              <a:latin typeface="Palatino Linotype"/>
              <a:cs typeface="Palatino Linotype"/>
            </a:endParaRPr>
          </a:p>
          <a:p>
            <a:pPr marL="37274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190,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263,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264,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267</a:t>
            </a:r>
            <a:endParaRPr sz="950">
              <a:latin typeface="Palatino Linotype"/>
              <a:cs typeface="Palatino Linotype"/>
            </a:endParaRPr>
          </a:p>
          <a:p>
            <a:pPr marL="12700" marR="412750">
              <a:lnSpc>
                <a:spcPct val="104900"/>
              </a:lnSpc>
            </a:pPr>
            <a:r>
              <a:rPr dirty="0" sz="950" spc="-40">
                <a:latin typeface="Palatino Linotype"/>
                <a:cs typeface="Palatino Linotype"/>
              </a:rPr>
              <a:t>generalized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linear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15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211 </a:t>
            </a:r>
            <a:r>
              <a:rPr dirty="0" sz="950" spc="-45">
                <a:latin typeface="Palatino Linotype"/>
                <a:cs typeface="Palatino Linotype"/>
              </a:rPr>
              <a:t>generalized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method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 </a:t>
            </a:r>
            <a:r>
              <a:rPr dirty="0" sz="950">
                <a:latin typeface="Palatino Linotype"/>
                <a:cs typeface="Palatino Linotype"/>
              </a:rPr>
              <a:t>moments</a:t>
            </a:r>
            <a:r>
              <a:rPr dirty="0" sz="950" spc="155">
                <a:latin typeface="Palatino Linotype"/>
                <a:cs typeface="Palatino Linotype"/>
              </a:rPr>
              <a:t>  </a:t>
            </a:r>
            <a:r>
              <a:rPr dirty="0" sz="950" spc="-20">
                <a:latin typeface="Palatino Linotype"/>
                <a:cs typeface="Palatino Linotype"/>
              </a:rPr>
              <a:t>168,</a:t>
            </a:r>
            <a:endParaRPr sz="950">
              <a:latin typeface="Palatino Linotype"/>
              <a:cs typeface="Palatino Linotype"/>
            </a:endParaRPr>
          </a:p>
          <a:p>
            <a:pPr marL="37274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171–174,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176,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177,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180,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182,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183,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185</a:t>
            </a:r>
            <a:endParaRPr sz="950">
              <a:latin typeface="Palatino Linotype"/>
              <a:cs typeface="Palatino Linotype"/>
            </a:endParaRPr>
          </a:p>
          <a:p>
            <a:pPr marL="372745" marR="400050" indent="-360680">
              <a:lnSpc>
                <a:spcPct val="104900"/>
              </a:lnSpc>
            </a:pPr>
            <a:r>
              <a:rPr dirty="0" sz="950" spc="-45">
                <a:latin typeface="Palatino Linotype"/>
                <a:cs typeface="Palatino Linotype"/>
              </a:rPr>
              <a:t>generalized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moments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estimation</a:t>
            </a:r>
            <a:r>
              <a:rPr dirty="0" sz="950" spc="50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254, </a:t>
            </a:r>
            <a:r>
              <a:rPr dirty="0" sz="950" spc="-10">
                <a:latin typeface="Palatino Linotype"/>
                <a:cs typeface="Palatino Linotype"/>
              </a:rPr>
              <a:t>267–269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35">
                <a:latin typeface="Palatino Linotype"/>
                <a:cs typeface="Palatino Linotype"/>
              </a:rPr>
              <a:t>Gourieroux,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Holly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Monfort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</a:t>
            </a:r>
            <a:r>
              <a:rPr dirty="0" sz="950" spc="24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86,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88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54832" y="4002021"/>
            <a:ext cx="2395855" cy="184785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 spc="-55">
                <a:latin typeface="Palatino Linotype"/>
                <a:cs typeface="Palatino Linotype"/>
              </a:rPr>
              <a:t>Hausman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Taylor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estimator</a:t>
            </a:r>
            <a:r>
              <a:rPr dirty="0" sz="950" spc="50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36,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146,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151,</a:t>
            </a:r>
            <a:endParaRPr sz="950">
              <a:latin typeface="Palatino Linotype"/>
              <a:cs typeface="Palatino Linotype"/>
            </a:endParaRPr>
          </a:p>
          <a:p>
            <a:pPr marL="37274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153,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154</a:t>
            </a:r>
            <a:endParaRPr sz="950">
              <a:latin typeface="Palatino Linotype"/>
              <a:cs typeface="Palatino Linotype"/>
            </a:endParaRPr>
          </a:p>
          <a:p>
            <a:pPr marL="12700" marR="454659">
              <a:lnSpc>
                <a:spcPct val="104800"/>
              </a:lnSpc>
            </a:pPr>
            <a:r>
              <a:rPr dirty="0" sz="950" spc="-55">
                <a:latin typeface="Palatino Linotype"/>
                <a:cs typeface="Palatino Linotype"/>
              </a:rPr>
              <a:t>Hausman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</a:t>
            </a:r>
            <a:r>
              <a:rPr dirty="0" sz="950" spc="20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90,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125,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149,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150,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152 </a:t>
            </a:r>
            <a:r>
              <a:rPr dirty="0" sz="950" spc="-30">
                <a:latin typeface="Palatino Linotype"/>
                <a:cs typeface="Palatino Linotype"/>
              </a:rPr>
              <a:t>heteroscedasticity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autocorrelation</a:t>
            </a:r>
            <a:endParaRPr sz="950">
              <a:latin typeface="Palatino Linotype"/>
              <a:cs typeface="Palatino Linotype"/>
            </a:endParaRPr>
          </a:p>
          <a:p>
            <a:pPr marL="372745" marR="939800">
              <a:lnSpc>
                <a:spcPct val="104800"/>
              </a:lnSpc>
              <a:spcBef>
                <a:spcPts val="5"/>
              </a:spcBef>
            </a:pPr>
            <a:r>
              <a:rPr dirty="0" sz="950" spc="-25">
                <a:latin typeface="Palatino Linotype"/>
                <a:cs typeface="Palatino Linotype"/>
              </a:rPr>
              <a:t>consistent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covariance </a:t>
            </a:r>
            <a:r>
              <a:rPr dirty="0" sz="950">
                <a:latin typeface="Palatino Linotype"/>
                <a:cs typeface="Palatino Linotype"/>
              </a:rPr>
              <a:t>matrix</a:t>
            </a:r>
            <a:r>
              <a:rPr dirty="0" sz="950" spc="15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110</a:t>
            </a:r>
            <a:endParaRPr sz="950">
              <a:latin typeface="Palatino Linotype"/>
              <a:cs typeface="Palatino Linotype"/>
            </a:endParaRPr>
          </a:p>
          <a:p>
            <a:pPr marL="372745" marR="360680" indent="-360680">
              <a:lnSpc>
                <a:spcPct val="104800"/>
              </a:lnSpc>
            </a:pPr>
            <a:r>
              <a:rPr dirty="0" sz="950" spc="-30">
                <a:latin typeface="Palatino Linotype"/>
                <a:cs typeface="Palatino Linotype"/>
              </a:rPr>
              <a:t>heteroscedasticity</a:t>
            </a:r>
            <a:r>
              <a:rPr dirty="0" sz="950" spc="4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4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cross-</a:t>
            </a:r>
            <a:r>
              <a:rPr dirty="0" sz="950" spc="-10">
                <a:latin typeface="Palatino Linotype"/>
                <a:cs typeface="Palatino Linotype"/>
              </a:rPr>
              <a:t>sectional </a:t>
            </a:r>
            <a:r>
              <a:rPr dirty="0" sz="950" spc="-30">
                <a:latin typeface="Palatino Linotype"/>
                <a:cs typeface="Palatino Linotype"/>
              </a:rPr>
              <a:t>correlation</a:t>
            </a:r>
            <a:r>
              <a:rPr dirty="0" sz="950" spc="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consistent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covariance </a:t>
            </a:r>
            <a:r>
              <a:rPr dirty="0" sz="950">
                <a:latin typeface="Palatino Linotype"/>
                <a:cs typeface="Palatino Linotype"/>
              </a:rPr>
              <a:t>matrix</a:t>
            </a:r>
            <a:r>
              <a:rPr dirty="0" sz="950" spc="19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111,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115–117,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119</a:t>
            </a:r>
            <a:endParaRPr sz="950">
              <a:latin typeface="Palatino Linotype"/>
              <a:cs typeface="Palatino Linotype"/>
            </a:endParaRPr>
          </a:p>
          <a:p>
            <a:pPr marL="372745" marR="5080" indent="-360680">
              <a:lnSpc>
                <a:spcPct val="104800"/>
              </a:lnSpc>
            </a:pPr>
            <a:r>
              <a:rPr dirty="0" sz="950" spc="-30">
                <a:latin typeface="Palatino Linotype"/>
                <a:cs typeface="Palatino Linotype"/>
              </a:rPr>
              <a:t>heteroscedasticity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consistent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covariance</a:t>
            </a:r>
            <a:r>
              <a:rPr dirty="0" sz="950" spc="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matrix </a:t>
            </a:r>
            <a:r>
              <a:rPr dirty="0" sz="950" spc="-25">
                <a:latin typeface="Palatino Linotype"/>
                <a:cs typeface="Palatino Linotype"/>
              </a:rPr>
              <a:t>120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50">
                <a:latin typeface="Palatino Linotype"/>
                <a:cs typeface="Palatino Linotype"/>
              </a:rPr>
              <a:t>Honda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</a:t>
            </a:r>
            <a:r>
              <a:rPr dirty="0" sz="950" spc="19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86,</a:t>
            </a:r>
            <a:r>
              <a:rPr dirty="0" sz="950" spc="-25">
                <a:latin typeface="Palatino Linotype"/>
                <a:cs typeface="Palatino Linotype"/>
              </a:rPr>
              <a:t> 87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54832" y="5950708"/>
            <a:ext cx="2202815" cy="93662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377825">
              <a:lnSpc>
                <a:spcPct val="104900"/>
              </a:lnSpc>
              <a:spcBef>
                <a:spcPts val="100"/>
              </a:spcBef>
            </a:pPr>
            <a:r>
              <a:rPr dirty="0" sz="950" spc="-35">
                <a:latin typeface="Palatino Linotype"/>
                <a:cs typeface="Palatino Linotype"/>
              </a:rPr>
              <a:t>idempotent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matrix</a:t>
            </a:r>
            <a:r>
              <a:rPr dirty="0" sz="950" spc="16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25,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30,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54,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141 </a:t>
            </a:r>
            <a:r>
              <a:rPr dirty="0" sz="950" spc="-20">
                <a:latin typeface="Palatino Linotype"/>
                <a:cs typeface="Palatino Linotype"/>
              </a:rPr>
              <a:t>Im,</a:t>
            </a:r>
            <a:r>
              <a:rPr dirty="0" sz="950" spc="-40">
                <a:latin typeface="Palatino Linotype"/>
                <a:cs typeface="Palatino Linotype"/>
              </a:rPr>
              <a:t> Pesaran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65">
                <a:latin typeface="Palatino Linotype"/>
                <a:cs typeface="Palatino Linotype"/>
              </a:rPr>
              <a:t>and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Shin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</a:t>
            </a:r>
            <a:r>
              <a:rPr dirty="0" sz="950" spc="21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205,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207 </a:t>
            </a:r>
            <a:r>
              <a:rPr dirty="0" sz="950" spc="-30">
                <a:latin typeface="Palatino Linotype"/>
                <a:cs typeface="Palatino Linotype"/>
              </a:rPr>
              <a:t>incidental </a:t>
            </a:r>
            <a:r>
              <a:rPr dirty="0" sz="950" spc="-35">
                <a:latin typeface="Palatino Linotype"/>
                <a:cs typeface="Palatino Linotype"/>
              </a:rPr>
              <a:t>parameter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problem</a:t>
            </a:r>
            <a:r>
              <a:rPr dirty="0" sz="950" spc="155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212 </a:t>
            </a:r>
            <a:r>
              <a:rPr dirty="0" sz="950" spc="-30">
                <a:latin typeface="Palatino Linotype"/>
                <a:cs typeface="Palatino Linotype"/>
              </a:rPr>
              <a:t>instrument </a:t>
            </a:r>
            <a:r>
              <a:rPr dirty="0" sz="950" spc="-10">
                <a:latin typeface="Palatino Linotype"/>
                <a:cs typeface="Palatino Linotype"/>
              </a:rPr>
              <a:t>proliferation</a:t>
            </a:r>
            <a:r>
              <a:rPr dirty="0" sz="950" spc="484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172–174</a:t>
            </a:r>
            <a:endParaRPr sz="950">
              <a:latin typeface="Palatino Linotype"/>
              <a:cs typeface="Palatino Linotype"/>
            </a:endParaRPr>
          </a:p>
          <a:p>
            <a:pPr algn="just" marL="12700" marR="5080">
              <a:lnSpc>
                <a:spcPct val="104800"/>
              </a:lnSpc>
            </a:pPr>
            <a:r>
              <a:rPr dirty="0" sz="950" spc="-35">
                <a:latin typeface="Palatino Linotype"/>
                <a:cs typeface="Palatino Linotype"/>
              </a:rPr>
              <a:t>instrumental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variable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estimator</a:t>
            </a:r>
            <a:r>
              <a:rPr dirty="0" sz="950" spc="155">
                <a:latin typeface="Palatino Linotype"/>
                <a:cs typeface="Palatino Linotype"/>
              </a:rPr>
              <a:t>  </a:t>
            </a:r>
            <a:r>
              <a:rPr dirty="0" sz="950" spc="-10">
                <a:latin typeface="Palatino Linotype"/>
                <a:cs typeface="Palatino Linotype"/>
              </a:rPr>
              <a:t>140,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166 </a:t>
            </a:r>
            <a:r>
              <a:rPr dirty="0" sz="950" spc="-35">
                <a:latin typeface="Palatino Linotype"/>
                <a:cs typeface="Palatino Linotype"/>
              </a:rPr>
              <a:t>instrumental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variables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estimator</a:t>
            </a:r>
            <a:r>
              <a:rPr dirty="0" sz="950" spc="145">
                <a:latin typeface="Palatino Linotype"/>
                <a:cs typeface="Palatino Linotype"/>
              </a:rPr>
              <a:t>  </a:t>
            </a:r>
            <a:r>
              <a:rPr dirty="0" sz="950" spc="-10">
                <a:latin typeface="Palatino Linotype"/>
                <a:cs typeface="Palatino Linotype"/>
              </a:rPr>
              <a:t>140–159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54832" y="6988226"/>
            <a:ext cx="1957070" cy="6330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72745" marR="5080" indent="-360680">
              <a:lnSpc>
                <a:spcPct val="104800"/>
              </a:lnSpc>
              <a:spcBef>
                <a:spcPts val="100"/>
              </a:spcBef>
            </a:pPr>
            <a:r>
              <a:rPr dirty="0" sz="950" spc="-45">
                <a:latin typeface="Palatino Linotype"/>
                <a:cs typeface="Palatino Linotype"/>
              </a:rPr>
              <a:t>Kapoor,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Kelejian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Prucha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estimator </a:t>
            </a:r>
            <a:r>
              <a:rPr dirty="0" sz="950">
                <a:latin typeface="Palatino Linotype"/>
                <a:cs typeface="Palatino Linotype"/>
              </a:rPr>
              <a:t>267,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268,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278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55">
                <a:latin typeface="Palatino Linotype"/>
                <a:cs typeface="Palatino Linotype"/>
              </a:rPr>
              <a:t>King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Wu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</a:t>
            </a:r>
            <a:r>
              <a:rPr dirty="0" sz="950" spc="21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86,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88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30">
                <a:latin typeface="Palatino Linotype"/>
                <a:cs typeface="Palatino Linotype"/>
              </a:rPr>
              <a:t>Kronecker </a:t>
            </a:r>
            <a:r>
              <a:rPr dirty="0" sz="950">
                <a:latin typeface="Palatino Linotype"/>
                <a:cs typeface="Palatino Linotype"/>
              </a:rPr>
              <a:t>product</a:t>
            </a:r>
            <a:r>
              <a:rPr dirty="0" sz="950" spc="484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24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606269" y="6995772"/>
            <a:ext cx="234315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spc="-20">
                <a:latin typeface="Palatino Linotype"/>
                <a:cs typeface="Palatino Linotype"/>
              </a:rPr>
              <a:t>261,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4832" y="7722023"/>
            <a:ext cx="2258060" cy="48133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algn="r" marR="47625">
              <a:lnSpc>
                <a:spcPct val="100000"/>
              </a:lnSpc>
              <a:spcBef>
                <a:spcPts val="155"/>
              </a:spcBef>
            </a:pPr>
            <a:r>
              <a:rPr dirty="0" sz="950" spc="-45">
                <a:latin typeface="Palatino Linotype"/>
                <a:cs typeface="Palatino Linotype"/>
              </a:rPr>
              <a:t>Lagrange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multiplier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</a:t>
            </a:r>
            <a:r>
              <a:rPr dirty="0" sz="950" spc="22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18,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84–88,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97,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98,</a:t>
            </a:r>
            <a:endParaRPr sz="950">
              <a:latin typeface="Palatino Linotype"/>
              <a:cs typeface="Palatino Linotype"/>
            </a:endParaRPr>
          </a:p>
          <a:p>
            <a:pPr algn="r" marR="508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101,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105,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247,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260,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269–274,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281–283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45">
                <a:latin typeface="Palatino Linotype"/>
                <a:cs typeface="Palatino Linotype"/>
              </a:rPr>
              <a:t>Lagrangian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function</a:t>
            </a:r>
            <a:r>
              <a:rPr dirty="0" sz="950" spc="15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65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094019" y="864357"/>
            <a:ext cx="2125980" cy="78486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 spc="-25">
                <a:latin typeface="Palatino Linotype"/>
                <a:cs typeface="Palatino Linotype"/>
              </a:rPr>
              <a:t>least</a:t>
            </a:r>
            <a:r>
              <a:rPr dirty="0" sz="950" spc="-35">
                <a:latin typeface="Palatino Linotype"/>
                <a:cs typeface="Palatino Linotype"/>
              </a:rPr>
              <a:t> absolute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deviations</a:t>
            </a:r>
            <a:r>
              <a:rPr dirty="0" sz="950" spc="484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229,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231</a:t>
            </a:r>
            <a:endParaRPr sz="950">
              <a:latin typeface="Palatino Linotype"/>
              <a:cs typeface="Palatino Linotype"/>
            </a:endParaRPr>
          </a:p>
          <a:p>
            <a:pPr marL="12700" marR="226695">
              <a:lnSpc>
                <a:spcPct val="104900"/>
              </a:lnSpc>
            </a:pPr>
            <a:r>
              <a:rPr dirty="0" sz="950" spc="-25">
                <a:latin typeface="Palatino Linotype"/>
                <a:cs typeface="Palatino Linotype"/>
              </a:rPr>
              <a:t>least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squares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80">
                <a:latin typeface="Palatino Linotype"/>
                <a:cs typeface="Palatino Linotype"/>
              </a:rPr>
              <a:t>dummy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variables</a:t>
            </a:r>
            <a:r>
              <a:rPr dirty="0" sz="950" spc="14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2,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10 </a:t>
            </a:r>
            <a:r>
              <a:rPr dirty="0" sz="950" spc="-40">
                <a:latin typeface="Palatino Linotype"/>
                <a:cs typeface="Palatino Linotype"/>
              </a:rPr>
              <a:t>Levin,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Lin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Chu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</a:t>
            </a:r>
            <a:r>
              <a:rPr dirty="0" sz="950" spc="229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205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40">
                <a:latin typeface="Palatino Linotype"/>
                <a:cs typeface="Palatino Linotype"/>
              </a:rPr>
              <a:t>likelihood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ratio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</a:t>
            </a:r>
            <a:r>
              <a:rPr dirty="0" sz="950" spc="204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18,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99,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100,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276,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277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logit</a:t>
            </a:r>
            <a:r>
              <a:rPr dirty="0" sz="950" spc="16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211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094019" y="1750053"/>
            <a:ext cx="2389505" cy="139192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 spc="-50">
                <a:latin typeface="Palatino Linotype"/>
                <a:cs typeface="Palatino Linotype"/>
              </a:rPr>
              <a:t>Maddala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Wu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</a:t>
            </a:r>
            <a:r>
              <a:rPr dirty="0" sz="950" spc="215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206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55">
                <a:latin typeface="Palatino Linotype"/>
                <a:cs typeface="Palatino Linotype"/>
              </a:rPr>
              <a:t>maximum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likelihood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estimator</a:t>
            </a:r>
            <a:r>
              <a:rPr dirty="0" sz="950" spc="17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71–74,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95,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99,</a:t>
            </a:r>
            <a:endParaRPr sz="950">
              <a:latin typeface="Palatino Linotype"/>
              <a:cs typeface="Palatino Linotype"/>
            </a:endParaRPr>
          </a:p>
          <a:p>
            <a:pPr algn="r" marR="12509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166,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212,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226–227,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254,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258,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262,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267,</a:t>
            </a:r>
            <a:endParaRPr sz="950">
              <a:latin typeface="Palatino Linotype"/>
              <a:cs typeface="Palatino Linotype"/>
            </a:endParaRPr>
          </a:p>
          <a:p>
            <a:pPr algn="r" marR="1524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269,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271,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272,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275–277,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280,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282,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283</a:t>
            </a:r>
            <a:endParaRPr sz="950">
              <a:latin typeface="Palatino Linotype"/>
              <a:cs typeface="Palatino Linotype"/>
            </a:endParaRPr>
          </a:p>
          <a:p>
            <a:pPr algn="r" marR="187960">
              <a:lnSpc>
                <a:spcPct val="100000"/>
              </a:lnSpc>
              <a:spcBef>
                <a:spcPts val="55"/>
              </a:spcBef>
            </a:pPr>
            <a:r>
              <a:rPr dirty="0" sz="950" spc="-35">
                <a:latin typeface="Palatino Linotype"/>
                <a:cs typeface="Palatino Linotype"/>
              </a:rPr>
              <a:t>mean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groups</a:t>
            </a:r>
            <a:r>
              <a:rPr dirty="0" sz="950" spc="15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190–192,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197,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198,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200,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209,</a:t>
            </a:r>
            <a:endParaRPr sz="950">
              <a:latin typeface="Palatino Linotype"/>
              <a:cs typeface="Palatino Linotype"/>
            </a:endParaRPr>
          </a:p>
          <a:p>
            <a:pPr marL="372745">
              <a:lnSpc>
                <a:spcPct val="100000"/>
              </a:lnSpc>
              <a:spcBef>
                <a:spcPts val="55"/>
              </a:spcBef>
            </a:pPr>
            <a:r>
              <a:rPr dirty="0" sz="950" spc="-25">
                <a:latin typeface="Palatino Linotype"/>
                <a:cs typeface="Palatino Linotype"/>
              </a:rPr>
              <a:t>254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40">
                <a:latin typeface="Palatino Linotype"/>
                <a:cs typeface="Palatino Linotype"/>
              </a:rPr>
              <a:t>measurement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error</a:t>
            </a:r>
            <a:r>
              <a:rPr dirty="0" sz="950" spc="20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139</a:t>
            </a:r>
            <a:endParaRPr sz="950">
              <a:latin typeface="Palatino Linotype"/>
              <a:cs typeface="Palatino Linotype"/>
            </a:endParaRPr>
          </a:p>
          <a:p>
            <a:pPr marL="12700" marR="850265">
              <a:lnSpc>
                <a:spcPct val="104800"/>
              </a:lnSpc>
              <a:spcBef>
                <a:spcPts val="5"/>
              </a:spcBef>
            </a:pPr>
            <a:r>
              <a:rPr dirty="0" sz="950" spc="-40">
                <a:latin typeface="Palatino Linotype"/>
                <a:cs typeface="Palatino Linotype"/>
              </a:rPr>
              <a:t>multinomial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logit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16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239 </a:t>
            </a:r>
            <a:r>
              <a:rPr dirty="0" sz="950" spc="-50">
                <a:latin typeface="Palatino Linotype"/>
                <a:cs typeface="Palatino Linotype"/>
              </a:rPr>
              <a:t>Mundlak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509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89,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90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094019" y="3243020"/>
            <a:ext cx="2251710" cy="936625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 spc="-50">
                <a:latin typeface="Palatino Linotype"/>
                <a:cs typeface="Palatino Linotype"/>
              </a:rPr>
              <a:t>Negbin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15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211,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236–237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40">
                <a:latin typeface="Palatino Linotype"/>
                <a:cs typeface="Palatino Linotype"/>
              </a:rPr>
              <a:t>neighborhood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matrix</a:t>
            </a:r>
            <a:r>
              <a:rPr dirty="0" sz="950" spc="175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250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45">
                <a:latin typeface="Palatino Linotype"/>
                <a:cs typeface="Palatino Linotype"/>
              </a:rPr>
              <a:t>Nerlove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estimator</a:t>
            </a:r>
            <a:r>
              <a:rPr dirty="0" sz="950" spc="47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37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30">
                <a:latin typeface="Palatino Linotype"/>
                <a:cs typeface="Palatino Linotype"/>
              </a:rPr>
              <a:t>nested </a:t>
            </a:r>
            <a:r>
              <a:rPr dirty="0" sz="950" spc="-20">
                <a:latin typeface="Palatino Linotype"/>
                <a:cs typeface="Palatino Linotype"/>
              </a:rPr>
              <a:t>error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components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150">
                <a:latin typeface="Palatino Linotype"/>
                <a:cs typeface="Palatino Linotype"/>
              </a:rPr>
              <a:t>  </a:t>
            </a:r>
            <a:r>
              <a:rPr dirty="0" sz="950" spc="-10">
                <a:latin typeface="Palatino Linotype"/>
                <a:cs typeface="Palatino Linotype"/>
              </a:rPr>
              <a:t>74–80</a:t>
            </a:r>
            <a:endParaRPr sz="950">
              <a:latin typeface="Palatino Linotype"/>
              <a:cs typeface="Palatino Linotype"/>
            </a:endParaRPr>
          </a:p>
          <a:p>
            <a:pPr marL="12700" marR="5080">
              <a:lnSpc>
                <a:spcPct val="104800"/>
              </a:lnSpc>
            </a:pPr>
            <a:r>
              <a:rPr dirty="0" sz="950" spc="-60">
                <a:latin typeface="Palatino Linotype"/>
                <a:cs typeface="Palatino Linotype"/>
              </a:rPr>
              <a:t>Newey-</a:t>
            </a:r>
            <a:r>
              <a:rPr dirty="0" sz="950" spc="-25">
                <a:latin typeface="Palatino Linotype"/>
                <a:cs typeface="Palatino Linotype"/>
              </a:rPr>
              <a:t>West</a:t>
            </a:r>
            <a:r>
              <a:rPr dirty="0" sz="950" spc="-30">
                <a:latin typeface="Palatino Linotype"/>
                <a:cs typeface="Palatino Linotype"/>
              </a:rPr>
              <a:t> robust </a:t>
            </a:r>
            <a:r>
              <a:rPr dirty="0" sz="950" spc="-35">
                <a:latin typeface="Palatino Linotype"/>
                <a:cs typeface="Palatino Linotype"/>
              </a:rPr>
              <a:t>covariance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matrix</a:t>
            </a:r>
            <a:r>
              <a:rPr dirty="0" sz="950" spc="21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117 </a:t>
            </a:r>
            <a:r>
              <a:rPr dirty="0" sz="950" spc="-10">
                <a:latin typeface="Palatino Linotype"/>
                <a:cs typeface="Palatino Linotype"/>
              </a:rPr>
              <a:t>nonstationarity</a:t>
            </a:r>
            <a:r>
              <a:rPr dirty="0" sz="950" spc="434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200–209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094019" y="4280522"/>
            <a:ext cx="1597025" cy="633095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 spc="-30">
                <a:latin typeface="Palatino Linotype"/>
                <a:cs typeface="Palatino Linotype"/>
              </a:rPr>
              <a:t>omitted </a:t>
            </a:r>
            <a:r>
              <a:rPr dirty="0" sz="950">
                <a:latin typeface="Palatino Linotype"/>
                <a:cs typeface="Palatino Linotype"/>
              </a:rPr>
              <a:t>variable</a:t>
            </a:r>
            <a:r>
              <a:rPr dirty="0" sz="950" spc="40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139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35">
                <a:latin typeface="Palatino Linotype"/>
                <a:cs typeface="Palatino Linotype"/>
              </a:rPr>
              <a:t>ordinal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509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211,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214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35">
                <a:latin typeface="Palatino Linotype"/>
                <a:cs typeface="Palatino Linotype"/>
              </a:rPr>
              <a:t>orthogonal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decomposition</a:t>
            </a:r>
            <a:r>
              <a:rPr dirty="0" sz="950" spc="49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25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35">
                <a:latin typeface="Palatino Linotype"/>
                <a:cs typeface="Palatino Linotype"/>
              </a:rPr>
              <a:t>orthogonal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deviations</a:t>
            </a:r>
            <a:r>
              <a:rPr dirty="0" sz="950" spc="47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166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094019" y="5014314"/>
            <a:ext cx="2379345" cy="1696085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 spc="-50">
                <a:latin typeface="Palatino Linotype"/>
                <a:cs typeface="Palatino Linotype"/>
              </a:rPr>
              <a:t>panel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corrected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standard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errors</a:t>
            </a:r>
            <a:r>
              <a:rPr dirty="0" sz="950" spc="19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122,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123,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128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30">
                <a:latin typeface="Palatino Linotype"/>
                <a:cs typeface="Palatino Linotype"/>
              </a:rPr>
              <a:t>partitioned </a:t>
            </a:r>
            <a:r>
              <a:rPr dirty="0" sz="950">
                <a:latin typeface="Palatino Linotype"/>
                <a:cs typeface="Palatino Linotype"/>
              </a:rPr>
              <a:t>matrix</a:t>
            </a:r>
            <a:r>
              <a:rPr dirty="0" sz="950" spc="17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29</a:t>
            </a:r>
            <a:endParaRPr sz="950">
              <a:latin typeface="Palatino Linotype"/>
              <a:cs typeface="Palatino Linotype"/>
            </a:endParaRPr>
          </a:p>
          <a:p>
            <a:pPr marL="12700" marR="47625">
              <a:lnSpc>
                <a:spcPct val="104800"/>
              </a:lnSpc>
            </a:pPr>
            <a:r>
              <a:rPr dirty="0" sz="950" spc="-40">
                <a:latin typeface="Palatino Linotype"/>
                <a:cs typeface="Palatino Linotype"/>
              </a:rPr>
              <a:t>Pesaran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cross-</a:t>
            </a:r>
            <a:r>
              <a:rPr dirty="0" sz="950" spc="-25">
                <a:latin typeface="Palatino Linotype"/>
                <a:cs typeface="Palatino Linotype"/>
              </a:rPr>
              <a:t>sectional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dependence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</a:t>
            </a:r>
            <a:r>
              <a:rPr dirty="0" sz="950" spc="25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105 </a:t>
            </a:r>
            <a:r>
              <a:rPr dirty="0" sz="950" spc="-35">
                <a:latin typeface="Palatino Linotype"/>
                <a:cs typeface="Palatino Linotype"/>
              </a:rPr>
              <a:t>Poisson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50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211,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236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40">
                <a:latin typeface="Palatino Linotype"/>
                <a:cs typeface="Palatino Linotype"/>
              </a:rPr>
              <a:t>poolability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tests</a:t>
            </a:r>
            <a:r>
              <a:rPr dirty="0" sz="950" spc="220">
                <a:latin typeface="Palatino Linotype"/>
                <a:cs typeface="Palatino Linotype"/>
              </a:rPr>
              <a:t>  </a:t>
            </a:r>
            <a:r>
              <a:rPr dirty="0" sz="950" spc="-10">
                <a:latin typeface="Palatino Linotype"/>
                <a:cs typeface="Palatino Linotype"/>
              </a:rPr>
              <a:t>192–194</a:t>
            </a:r>
            <a:endParaRPr sz="950">
              <a:latin typeface="Palatino Linotype"/>
              <a:cs typeface="Palatino Linotype"/>
            </a:endParaRPr>
          </a:p>
          <a:p>
            <a:pPr marL="372745" marR="64135" indent="-360680">
              <a:lnSpc>
                <a:spcPct val="104800"/>
              </a:lnSpc>
              <a:spcBef>
                <a:spcPts val="5"/>
              </a:spcBef>
            </a:pPr>
            <a:r>
              <a:rPr dirty="0" sz="950" spc="-45">
                <a:latin typeface="Palatino Linotype"/>
                <a:cs typeface="Palatino Linotype"/>
              </a:rPr>
              <a:t>pooled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common correlated </a:t>
            </a:r>
            <a:r>
              <a:rPr dirty="0" sz="950">
                <a:latin typeface="Palatino Linotype"/>
                <a:cs typeface="Palatino Linotype"/>
              </a:rPr>
              <a:t>effects</a:t>
            </a:r>
            <a:r>
              <a:rPr dirty="0" sz="950" spc="204">
                <a:latin typeface="Palatino Linotype"/>
                <a:cs typeface="Palatino Linotype"/>
              </a:rPr>
              <a:t>  </a:t>
            </a:r>
            <a:r>
              <a:rPr dirty="0" sz="950" spc="-10">
                <a:latin typeface="Palatino Linotype"/>
                <a:cs typeface="Palatino Linotype"/>
              </a:rPr>
              <a:t>198–200, </a:t>
            </a:r>
            <a:r>
              <a:rPr dirty="0" sz="950" spc="-25">
                <a:latin typeface="Palatino Linotype"/>
                <a:cs typeface="Palatino Linotype"/>
              </a:rPr>
              <a:t>209</a:t>
            </a:r>
            <a:endParaRPr sz="950">
              <a:latin typeface="Palatino Linotype"/>
              <a:cs typeface="Palatino Linotype"/>
            </a:endParaRPr>
          </a:p>
          <a:p>
            <a:pPr marL="12700" marR="1036319">
              <a:lnSpc>
                <a:spcPct val="104800"/>
              </a:lnSpc>
            </a:pPr>
            <a:r>
              <a:rPr dirty="0" sz="950" spc="-40">
                <a:latin typeface="Palatino Linotype"/>
                <a:cs typeface="Palatino Linotype"/>
              </a:rPr>
              <a:t>pooling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estimator</a:t>
            </a:r>
            <a:r>
              <a:rPr dirty="0" sz="950" spc="484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27–28 </a:t>
            </a:r>
            <a:r>
              <a:rPr dirty="0" sz="950" spc="-60">
                <a:latin typeface="Palatino Linotype"/>
                <a:cs typeface="Palatino Linotype"/>
              </a:rPr>
              <a:t>power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 </a:t>
            </a:r>
            <a:r>
              <a:rPr dirty="0" sz="950" spc="-50">
                <a:latin typeface="Palatino Linotype"/>
                <a:cs typeface="Palatino Linotype"/>
              </a:rPr>
              <a:t>a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matrix</a:t>
            </a:r>
            <a:r>
              <a:rPr dirty="0" sz="950" spc="17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54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probit</a:t>
            </a:r>
            <a:r>
              <a:rPr dirty="0" sz="950" spc="15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211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40">
                <a:latin typeface="Palatino Linotype"/>
                <a:cs typeface="Palatino Linotype"/>
              </a:rPr>
              <a:t>purchasing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power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parity</a:t>
            </a:r>
            <a:r>
              <a:rPr dirty="0" sz="950" spc="49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124,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125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094019" y="6818539"/>
            <a:ext cx="1976120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spc="-35">
                <a:latin typeface="Palatino Linotype"/>
                <a:cs typeface="Palatino Linotype"/>
              </a:rPr>
              <a:t>quadratic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form</a:t>
            </a:r>
            <a:r>
              <a:rPr dirty="0" sz="950" spc="20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58–60,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75,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76,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93,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169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094019" y="7089188"/>
            <a:ext cx="2418715" cy="108839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 spc="-40">
                <a:latin typeface="Palatino Linotype"/>
                <a:cs typeface="Palatino Linotype"/>
              </a:rPr>
              <a:t>random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coeﬃcients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150">
                <a:latin typeface="Palatino Linotype"/>
                <a:cs typeface="Palatino Linotype"/>
              </a:rPr>
              <a:t>  </a:t>
            </a:r>
            <a:r>
              <a:rPr dirty="0" sz="950" spc="-10">
                <a:latin typeface="Palatino Linotype"/>
                <a:cs typeface="Palatino Linotype"/>
              </a:rPr>
              <a:t>187–192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40">
                <a:latin typeface="Palatino Linotype"/>
                <a:cs typeface="Palatino Linotype"/>
              </a:rPr>
              <a:t>random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effects</a:t>
            </a:r>
            <a:r>
              <a:rPr dirty="0" sz="950" spc="17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97–99,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101,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104,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106,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120,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121,</a:t>
            </a:r>
            <a:endParaRPr sz="950">
              <a:latin typeface="Palatino Linotype"/>
              <a:cs typeface="Palatino Linotype"/>
            </a:endParaRPr>
          </a:p>
          <a:p>
            <a:pPr marL="37274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129,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261,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264–269,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272,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275–278,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283</a:t>
            </a:r>
            <a:endParaRPr sz="950">
              <a:latin typeface="Palatino Linotype"/>
              <a:cs typeface="Palatino Linotype"/>
            </a:endParaRPr>
          </a:p>
          <a:p>
            <a:pPr marL="12700" marR="277495">
              <a:lnSpc>
                <a:spcPct val="104900"/>
              </a:lnSpc>
            </a:pPr>
            <a:r>
              <a:rPr dirty="0" sz="950" spc="-40">
                <a:latin typeface="Palatino Linotype"/>
                <a:cs typeface="Palatino Linotype"/>
              </a:rPr>
              <a:t>random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effects</a:t>
            </a:r>
            <a:r>
              <a:rPr dirty="0" sz="950" spc="-35">
                <a:latin typeface="Palatino Linotype"/>
                <a:cs typeface="Palatino Linotype"/>
              </a:rPr>
              <a:t> binomial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175">
                <a:latin typeface="Palatino Linotype"/>
                <a:cs typeface="Palatino Linotype"/>
              </a:rPr>
              <a:t>  </a:t>
            </a:r>
            <a:r>
              <a:rPr dirty="0" sz="950" spc="-10">
                <a:latin typeface="Palatino Linotype"/>
                <a:cs typeface="Palatino Linotype"/>
              </a:rPr>
              <a:t>214–217 </a:t>
            </a:r>
            <a:r>
              <a:rPr dirty="0" sz="950" spc="-40">
                <a:latin typeface="Palatino Linotype"/>
                <a:cs typeface="Palatino Linotype"/>
              </a:rPr>
              <a:t>random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effects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censored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165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234 </a:t>
            </a:r>
            <a:r>
              <a:rPr dirty="0" sz="950" spc="-40">
                <a:latin typeface="Palatino Linotype"/>
                <a:cs typeface="Palatino Linotype"/>
              </a:rPr>
              <a:t>random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effects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160">
                <a:latin typeface="Palatino Linotype"/>
                <a:cs typeface="Palatino Linotype"/>
              </a:rPr>
              <a:t>  </a:t>
            </a:r>
            <a:r>
              <a:rPr dirty="0" sz="950" spc="-10">
                <a:latin typeface="Palatino Linotype"/>
                <a:cs typeface="Palatino Linotype"/>
              </a:rPr>
              <a:t>56–57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40">
                <a:latin typeface="Palatino Linotype"/>
                <a:cs typeface="Palatino Linotype"/>
              </a:rPr>
              <a:t>random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effects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Negbin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185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240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81479" y="1797049"/>
            <a:ext cx="4985385" cy="3385820"/>
          </a:xfrm>
          <a:custGeom>
            <a:avLst/>
            <a:gdLst/>
            <a:ahLst/>
            <a:cxnLst/>
            <a:rect l="l" t="t" r="r" b="b"/>
            <a:pathLst>
              <a:path w="4985385" h="3385820">
                <a:moveTo>
                  <a:pt x="4985182" y="3244507"/>
                </a:moveTo>
                <a:lnTo>
                  <a:pt x="0" y="3244507"/>
                </a:lnTo>
                <a:lnTo>
                  <a:pt x="0" y="3385210"/>
                </a:lnTo>
                <a:lnTo>
                  <a:pt x="4985182" y="3385210"/>
                </a:lnTo>
                <a:lnTo>
                  <a:pt x="4985182" y="3244507"/>
                </a:lnTo>
                <a:close/>
              </a:path>
              <a:path w="4985385" h="3385820">
                <a:moveTo>
                  <a:pt x="4985182" y="3103575"/>
                </a:moveTo>
                <a:lnTo>
                  <a:pt x="0" y="3103575"/>
                </a:lnTo>
                <a:lnTo>
                  <a:pt x="0" y="3244278"/>
                </a:lnTo>
                <a:lnTo>
                  <a:pt x="4985182" y="3244278"/>
                </a:lnTo>
                <a:lnTo>
                  <a:pt x="4985182" y="3103575"/>
                </a:lnTo>
                <a:close/>
              </a:path>
              <a:path w="4985385" h="3385820">
                <a:moveTo>
                  <a:pt x="4985182" y="2962643"/>
                </a:moveTo>
                <a:lnTo>
                  <a:pt x="0" y="2962643"/>
                </a:lnTo>
                <a:lnTo>
                  <a:pt x="0" y="3103346"/>
                </a:lnTo>
                <a:lnTo>
                  <a:pt x="4985182" y="3103346"/>
                </a:lnTo>
                <a:lnTo>
                  <a:pt x="4985182" y="2962643"/>
                </a:lnTo>
                <a:close/>
              </a:path>
              <a:path w="4985385" h="3385820">
                <a:moveTo>
                  <a:pt x="4985182" y="2821711"/>
                </a:moveTo>
                <a:lnTo>
                  <a:pt x="0" y="2821711"/>
                </a:lnTo>
                <a:lnTo>
                  <a:pt x="0" y="2962414"/>
                </a:lnTo>
                <a:lnTo>
                  <a:pt x="4985182" y="2962414"/>
                </a:lnTo>
                <a:lnTo>
                  <a:pt x="4985182" y="2821711"/>
                </a:lnTo>
                <a:close/>
              </a:path>
              <a:path w="4985385" h="3385820">
                <a:moveTo>
                  <a:pt x="4985182" y="2680779"/>
                </a:moveTo>
                <a:lnTo>
                  <a:pt x="0" y="2680779"/>
                </a:lnTo>
                <a:lnTo>
                  <a:pt x="0" y="2821482"/>
                </a:lnTo>
                <a:lnTo>
                  <a:pt x="4985182" y="2821482"/>
                </a:lnTo>
                <a:lnTo>
                  <a:pt x="4985182" y="2680779"/>
                </a:lnTo>
                <a:close/>
              </a:path>
              <a:path w="4985385" h="3385820">
                <a:moveTo>
                  <a:pt x="4985182" y="2539847"/>
                </a:moveTo>
                <a:lnTo>
                  <a:pt x="0" y="2539847"/>
                </a:lnTo>
                <a:lnTo>
                  <a:pt x="0" y="2680551"/>
                </a:lnTo>
                <a:lnTo>
                  <a:pt x="4985182" y="2680551"/>
                </a:lnTo>
                <a:lnTo>
                  <a:pt x="4985182" y="2539847"/>
                </a:lnTo>
                <a:close/>
              </a:path>
              <a:path w="4985385" h="3385820">
                <a:moveTo>
                  <a:pt x="4985182" y="2399030"/>
                </a:moveTo>
                <a:lnTo>
                  <a:pt x="0" y="2399030"/>
                </a:lnTo>
                <a:lnTo>
                  <a:pt x="0" y="2539733"/>
                </a:lnTo>
                <a:lnTo>
                  <a:pt x="4985182" y="2539733"/>
                </a:lnTo>
                <a:lnTo>
                  <a:pt x="4985182" y="2399030"/>
                </a:lnTo>
                <a:close/>
              </a:path>
              <a:path w="4985385" h="3385820">
                <a:moveTo>
                  <a:pt x="4985182" y="2258098"/>
                </a:moveTo>
                <a:lnTo>
                  <a:pt x="0" y="2258098"/>
                </a:lnTo>
                <a:lnTo>
                  <a:pt x="0" y="2398801"/>
                </a:lnTo>
                <a:lnTo>
                  <a:pt x="4985182" y="2398801"/>
                </a:lnTo>
                <a:lnTo>
                  <a:pt x="4985182" y="2258098"/>
                </a:lnTo>
                <a:close/>
              </a:path>
              <a:path w="4985385" h="3385820">
                <a:moveTo>
                  <a:pt x="4985182" y="2117166"/>
                </a:moveTo>
                <a:lnTo>
                  <a:pt x="0" y="2117166"/>
                </a:lnTo>
                <a:lnTo>
                  <a:pt x="0" y="2257869"/>
                </a:lnTo>
                <a:lnTo>
                  <a:pt x="4985182" y="2257869"/>
                </a:lnTo>
                <a:lnTo>
                  <a:pt x="4985182" y="2117166"/>
                </a:lnTo>
                <a:close/>
              </a:path>
              <a:path w="4985385" h="3385820">
                <a:moveTo>
                  <a:pt x="4985182" y="1691055"/>
                </a:moveTo>
                <a:lnTo>
                  <a:pt x="0" y="1691055"/>
                </a:lnTo>
                <a:lnTo>
                  <a:pt x="0" y="1827885"/>
                </a:lnTo>
                <a:lnTo>
                  <a:pt x="0" y="1831759"/>
                </a:lnTo>
                <a:lnTo>
                  <a:pt x="0" y="1976234"/>
                </a:lnTo>
                <a:lnTo>
                  <a:pt x="0" y="1980120"/>
                </a:lnTo>
                <a:lnTo>
                  <a:pt x="0" y="2116937"/>
                </a:lnTo>
                <a:lnTo>
                  <a:pt x="4985182" y="2116937"/>
                </a:lnTo>
                <a:lnTo>
                  <a:pt x="4985182" y="1980120"/>
                </a:lnTo>
                <a:lnTo>
                  <a:pt x="4985182" y="1976234"/>
                </a:lnTo>
                <a:lnTo>
                  <a:pt x="4985182" y="1831759"/>
                </a:lnTo>
                <a:lnTo>
                  <a:pt x="4985182" y="1827885"/>
                </a:lnTo>
                <a:lnTo>
                  <a:pt x="4985182" y="1691055"/>
                </a:lnTo>
                <a:close/>
              </a:path>
              <a:path w="4985385" h="3385820">
                <a:moveTo>
                  <a:pt x="4985182" y="1550123"/>
                </a:moveTo>
                <a:lnTo>
                  <a:pt x="0" y="1550123"/>
                </a:lnTo>
                <a:lnTo>
                  <a:pt x="0" y="1690827"/>
                </a:lnTo>
                <a:lnTo>
                  <a:pt x="4985182" y="1690827"/>
                </a:lnTo>
                <a:lnTo>
                  <a:pt x="4985182" y="1550123"/>
                </a:lnTo>
                <a:close/>
              </a:path>
              <a:path w="4985385" h="3385820">
                <a:moveTo>
                  <a:pt x="4985182" y="1409192"/>
                </a:moveTo>
                <a:lnTo>
                  <a:pt x="0" y="1409192"/>
                </a:lnTo>
                <a:lnTo>
                  <a:pt x="0" y="1549895"/>
                </a:lnTo>
                <a:lnTo>
                  <a:pt x="4985182" y="1549895"/>
                </a:lnTo>
                <a:lnTo>
                  <a:pt x="4985182" y="1409192"/>
                </a:lnTo>
                <a:close/>
              </a:path>
              <a:path w="4985385" h="3385820">
                <a:moveTo>
                  <a:pt x="4985182" y="1268260"/>
                </a:moveTo>
                <a:lnTo>
                  <a:pt x="0" y="1268260"/>
                </a:lnTo>
                <a:lnTo>
                  <a:pt x="0" y="1408963"/>
                </a:lnTo>
                <a:lnTo>
                  <a:pt x="4985182" y="1408963"/>
                </a:lnTo>
                <a:lnTo>
                  <a:pt x="4985182" y="1268260"/>
                </a:lnTo>
                <a:close/>
              </a:path>
              <a:path w="4985385" h="3385820">
                <a:moveTo>
                  <a:pt x="4985182" y="1127328"/>
                </a:moveTo>
                <a:lnTo>
                  <a:pt x="0" y="1127328"/>
                </a:lnTo>
                <a:lnTo>
                  <a:pt x="0" y="1268031"/>
                </a:lnTo>
                <a:lnTo>
                  <a:pt x="4985182" y="1268031"/>
                </a:lnTo>
                <a:lnTo>
                  <a:pt x="4985182" y="1127328"/>
                </a:lnTo>
                <a:close/>
              </a:path>
              <a:path w="4985385" h="3385820">
                <a:moveTo>
                  <a:pt x="4985182" y="986396"/>
                </a:moveTo>
                <a:lnTo>
                  <a:pt x="0" y="986396"/>
                </a:lnTo>
                <a:lnTo>
                  <a:pt x="0" y="1127099"/>
                </a:lnTo>
                <a:lnTo>
                  <a:pt x="4985182" y="1127099"/>
                </a:lnTo>
                <a:lnTo>
                  <a:pt x="4985182" y="986396"/>
                </a:lnTo>
                <a:close/>
              </a:path>
              <a:path w="4985385" h="3385820">
                <a:moveTo>
                  <a:pt x="4985182" y="845464"/>
                </a:moveTo>
                <a:lnTo>
                  <a:pt x="0" y="845464"/>
                </a:lnTo>
                <a:lnTo>
                  <a:pt x="0" y="986167"/>
                </a:lnTo>
                <a:lnTo>
                  <a:pt x="4985182" y="986167"/>
                </a:lnTo>
                <a:lnTo>
                  <a:pt x="4985182" y="845464"/>
                </a:lnTo>
                <a:close/>
              </a:path>
              <a:path w="4985385" h="3385820">
                <a:moveTo>
                  <a:pt x="4985182" y="704532"/>
                </a:moveTo>
                <a:lnTo>
                  <a:pt x="0" y="704532"/>
                </a:lnTo>
                <a:lnTo>
                  <a:pt x="0" y="845235"/>
                </a:lnTo>
                <a:lnTo>
                  <a:pt x="4985182" y="845235"/>
                </a:lnTo>
                <a:lnTo>
                  <a:pt x="4985182" y="704532"/>
                </a:lnTo>
                <a:close/>
              </a:path>
              <a:path w="4985385" h="3385820">
                <a:moveTo>
                  <a:pt x="4985182" y="563600"/>
                </a:moveTo>
                <a:lnTo>
                  <a:pt x="0" y="563600"/>
                </a:lnTo>
                <a:lnTo>
                  <a:pt x="0" y="704303"/>
                </a:lnTo>
                <a:lnTo>
                  <a:pt x="4985182" y="704303"/>
                </a:lnTo>
                <a:lnTo>
                  <a:pt x="4985182" y="563600"/>
                </a:lnTo>
                <a:close/>
              </a:path>
              <a:path w="4985385" h="3385820">
                <a:moveTo>
                  <a:pt x="4985182" y="422668"/>
                </a:moveTo>
                <a:lnTo>
                  <a:pt x="0" y="422668"/>
                </a:lnTo>
                <a:lnTo>
                  <a:pt x="0" y="563372"/>
                </a:lnTo>
                <a:lnTo>
                  <a:pt x="4985182" y="563372"/>
                </a:lnTo>
                <a:lnTo>
                  <a:pt x="4985182" y="422668"/>
                </a:lnTo>
                <a:close/>
              </a:path>
              <a:path w="4985385" h="3385820">
                <a:moveTo>
                  <a:pt x="4985182" y="281736"/>
                </a:moveTo>
                <a:lnTo>
                  <a:pt x="0" y="281736"/>
                </a:lnTo>
                <a:lnTo>
                  <a:pt x="0" y="422440"/>
                </a:lnTo>
                <a:lnTo>
                  <a:pt x="4985182" y="422440"/>
                </a:lnTo>
                <a:lnTo>
                  <a:pt x="4985182" y="281736"/>
                </a:lnTo>
                <a:close/>
              </a:path>
              <a:path w="4985385" h="3385820">
                <a:moveTo>
                  <a:pt x="4985182" y="140919"/>
                </a:moveTo>
                <a:lnTo>
                  <a:pt x="0" y="140919"/>
                </a:lnTo>
                <a:lnTo>
                  <a:pt x="0" y="281622"/>
                </a:lnTo>
                <a:lnTo>
                  <a:pt x="4985182" y="281622"/>
                </a:lnTo>
                <a:lnTo>
                  <a:pt x="4985182" y="140919"/>
                </a:lnTo>
                <a:close/>
              </a:path>
              <a:path w="4985385" h="338582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581479" y="8027009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90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 txBox="1"/>
          <p:nvPr/>
        </p:nvSpPr>
        <p:spPr>
          <a:xfrm>
            <a:off x="492579" y="607782"/>
            <a:ext cx="5316220" cy="77241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58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Introduction</a:t>
            </a:r>
            <a:r>
              <a:rPr dirty="0" sz="800" spc="25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11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Calibri"/>
              <a:cs typeface="Calibri"/>
            </a:endParaRPr>
          </a:p>
          <a:p>
            <a:pPr algn="just" marL="88900" marR="283845">
              <a:lnSpc>
                <a:spcPts val="1190"/>
              </a:lnSpc>
            </a:pP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spi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lo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tw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b</a:t>
            </a:r>
            <a:r>
              <a:rPr dirty="0" sz="100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summa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umma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b)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inside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eme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ploiting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45">
                <a:latin typeface="Palatino Linotype"/>
                <a:cs typeface="Palatino Linotype"/>
              </a:rPr>
              <a:t>“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nner”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ume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lu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30">
                <a:latin typeface="Palatino Linotype"/>
                <a:cs typeface="Palatino Linotype"/>
              </a:rPr>
              <a:t>ﬁrs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plici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ly)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summa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b</a:t>
            </a:r>
            <a:r>
              <a:rPr dirty="0" sz="100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fly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inside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baseline="29914" sz="975" spc="15">
                <a:latin typeface="Palatino Linotype"/>
                <a:cs typeface="Palatino Linotype"/>
              </a:rPr>
              <a:t>4</a:t>
            </a:r>
            <a:r>
              <a:rPr dirty="0" baseline="29914" sz="975">
                <a:latin typeface="Palatino Linotype"/>
                <a:cs typeface="Palatino Linotype"/>
              </a:rPr>
              <a:t> </a:t>
            </a:r>
            <a:r>
              <a:rPr dirty="0" baseline="29914" sz="975" spc="-67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sier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said: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Palatino Linotype"/>
              <a:cs typeface="Palatino Linotype"/>
            </a:endParaRPr>
          </a:p>
          <a:p>
            <a:pPr marL="113664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summary(plm(fm,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Fatalities))</a:t>
            </a:r>
            <a:endParaRPr sz="800">
              <a:latin typeface="Courier New"/>
              <a:cs typeface="Courier New"/>
            </a:endParaRPr>
          </a:p>
          <a:p>
            <a:pPr marL="113664">
              <a:lnSpc>
                <a:spcPct val="100000"/>
              </a:lnSpc>
              <a:spcBef>
                <a:spcPts val="150"/>
              </a:spcBef>
            </a:pPr>
            <a:r>
              <a:rPr dirty="0" sz="800">
                <a:latin typeface="Courier New"/>
                <a:cs typeface="Courier New"/>
              </a:rPr>
              <a:t>Oneway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(individual)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Within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Model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Courier New"/>
              <a:cs typeface="Courier New"/>
            </a:endParaRPr>
          </a:p>
          <a:p>
            <a:pPr marL="113664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Call:</a:t>
            </a:r>
            <a:endParaRPr sz="800">
              <a:latin typeface="Courier New"/>
              <a:cs typeface="Courier New"/>
            </a:endParaRPr>
          </a:p>
          <a:p>
            <a:pPr marL="113664">
              <a:lnSpc>
                <a:spcPct val="100000"/>
              </a:lnSpc>
              <a:spcBef>
                <a:spcPts val="150"/>
              </a:spcBef>
            </a:pPr>
            <a:r>
              <a:rPr dirty="0" sz="800">
                <a:latin typeface="Courier New"/>
                <a:cs typeface="Courier New"/>
              </a:rPr>
              <a:t>plm(formula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fm,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Fatalities)</a:t>
            </a:r>
            <a:endParaRPr sz="800">
              <a:latin typeface="Courier New"/>
              <a:cs typeface="Courier New"/>
            </a:endParaRPr>
          </a:p>
          <a:p>
            <a:pPr marL="113664" marR="2886075">
              <a:lnSpc>
                <a:spcPts val="2220"/>
              </a:lnSpc>
              <a:spcBef>
                <a:spcPts val="280"/>
              </a:spcBef>
            </a:pPr>
            <a:r>
              <a:rPr dirty="0" sz="800">
                <a:latin typeface="Courier New"/>
                <a:cs typeface="Courier New"/>
              </a:rPr>
              <a:t>Balanced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Panel: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48,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229">
                <a:latin typeface="Courier New"/>
                <a:cs typeface="Courier New"/>
              </a:rPr>
              <a:t>7,N=</a:t>
            </a:r>
            <a:r>
              <a:rPr dirty="0" sz="800" spc="-25">
                <a:latin typeface="Courier New"/>
                <a:cs typeface="Courier New"/>
              </a:rPr>
              <a:t> 336 </a:t>
            </a:r>
            <a:r>
              <a:rPr dirty="0" sz="800" spc="-10">
                <a:latin typeface="Courier New"/>
                <a:cs typeface="Courier New"/>
              </a:rPr>
              <a:t>Residuals:</a:t>
            </a:r>
            <a:endParaRPr sz="800">
              <a:latin typeface="Courier New"/>
              <a:cs typeface="Courier New"/>
            </a:endParaRPr>
          </a:p>
          <a:p>
            <a:pPr algn="r" marR="2521585">
              <a:lnSpc>
                <a:spcPts val="825"/>
              </a:lnSpc>
              <a:tabLst>
                <a:tab pos="971550" algn="l"/>
                <a:tab pos="2186305" algn="l"/>
              </a:tabLst>
            </a:pPr>
            <a:r>
              <a:rPr dirty="0" sz="800">
                <a:latin typeface="Courier New"/>
                <a:cs typeface="Courier New"/>
              </a:rPr>
              <a:t>Min.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1st</a:t>
            </a:r>
            <a:r>
              <a:rPr dirty="0" sz="800" spc="-25">
                <a:latin typeface="Courier New"/>
                <a:cs typeface="Courier New"/>
              </a:rPr>
              <a:t> Qu.</a:t>
            </a:r>
            <a:r>
              <a:rPr dirty="0" sz="800">
                <a:latin typeface="Courier New"/>
                <a:cs typeface="Courier New"/>
              </a:rPr>
              <a:t>	Median</a:t>
            </a:r>
            <a:r>
              <a:rPr dirty="0" sz="800" spc="4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3rd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Qu.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Max.</a:t>
            </a:r>
            <a:endParaRPr sz="800">
              <a:latin typeface="Courier New"/>
              <a:cs typeface="Courier New"/>
            </a:endParaRPr>
          </a:p>
          <a:p>
            <a:pPr algn="r" marR="2521585">
              <a:lnSpc>
                <a:spcPct val="100000"/>
              </a:lnSpc>
              <a:spcBef>
                <a:spcPts val="150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0.58696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0.08284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0.00127</a:t>
            </a:r>
            <a:r>
              <a:rPr dirty="0" sz="800" spc="39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0.07955</a:t>
            </a:r>
            <a:r>
              <a:rPr dirty="0" sz="800" spc="39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0.89780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Courier New"/>
              <a:cs typeface="Courier New"/>
            </a:endParaRPr>
          </a:p>
          <a:p>
            <a:pPr marL="113664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 marL="113664" marR="2279015" indent="485775">
              <a:lnSpc>
                <a:spcPct val="116799"/>
              </a:lnSpc>
              <a:spcBef>
                <a:spcPts val="5"/>
              </a:spcBef>
              <a:tabLst>
                <a:tab pos="721360" algn="l"/>
                <a:tab pos="1450340" algn="l"/>
                <a:tab pos="1936114" algn="l"/>
              </a:tabLst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 beertax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 spc="-20">
                <a:latin typeface="Courier New"/>
                <a:cs typeface="Courier New"/>
              </a:rPr>
              <a:t>0.656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0.188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3.49</a:t>
            </a:r>
            <a:r>
              <a:rPr dirty="0" sz="800" spc="409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0.00056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113664">
              <a:lnSpc>
                <a:spcPct val="100000"/>
              </a:lnSpc>
              <a:spcBef>
                <a:spcPts val="145"/>
              </a:spcBef>
            </a:pPr>
            <a:r>
              <a:rPr dirty="0" sz="800" spc="-10">
                <a:latin typeface="Courier New"/>
                <a:cs typeface="Courier New"/>
              </a:rPr>
              <a:t>--</a:t>
            </a:r>
            <a:r>
              <a:rPr dirty="0" sz="800" spc="-50">
                <a:latin typeface="Courier New"/>
                <a:cs typeface="Courier New"/>
              </a:rPr>
              <a:t>-</a:t>
            </a:r>
            <a:endParaRPr sz="800">
              <a:latin typeface="Courier New"/>
              <a:cs typeface="Courier New"/>
            </a:endParaRPr>
          </a:p>
          <a:p>
            <a:pPr marL="113664">
              <a:lnSpc>
                <a:spcPct val="100000"/>
              </a:lnSpc>
              <a:spcBef>
                <a:spcPts val="150"/>
              </a:spcBef>
            </a:pPr>
            <a:r>
              <a:rPr dirty="0" sz="800">
                <a:latin typeface="Courier New"/>
                <a:cs typeface="Courier New"/>
              </a:rPr>
              <a:t>Signif.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codes:</a:t>
            </a:r>
            <a:endParaRPr sz="800">
              <a:latin typeface="Courier New"/>
              <a:cs typeface="Courier New"/>
            </a:endParaRPr>
          </a:p>
          <a:p>
            <a:pPr marL="113664">
              <a:lnSpc>
                <a:spcPct val="100000"/>
              </a:lnSpc>
              <a:spcBef>
                <a:spcPts val="150"/>
              </a:spcBef>
            </a:pPr>
            <a:r>
              <a:rPr dirty="0" sz="800">
                <a:latin typeface="Courier New"/>
                <a:cs typeface="Courier New"/>
              </a:rPr>
              <a:t>0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0.05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'.'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1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ourier New"/>
              <a:cs typeface="Courier New"/>
            </a:endParaRPr>
          </a:p>
          <a:p>
            <a:pPr algn="just" marL="113664" marR="3432810">
              <a:lnSpc>
                <a:spcPct val="115599"/>
              </a:lnSpc>
            </a:pPr>
            <a:r>
              <a:rPr dirty="0" sz="800">
                <a:latin typeface="Courier New"/>
                <a:cs typeface="Courier New"/>
              </a:rPr>
              <a:t>Total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Sum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Squares:</a:t>
            </a:r>
            <a:r>
              <a:rPr dirty="0" sz="800" spc="430">
                <a:latin typeface="Courier New"/>
                <a:cs typeface="Courier New"/>
              </a:rPr>
              <a:t>  </a:t>
            </a:r>
            <a:r>
              <a:rPr dirty="0" sz="800" spc="-20">
                <a:latin typeface="Courier New"/>
                <a:cs typeface="Courier New"/>
              </a:rPr>
              <a:t>10.8 </a:t>
            </a:r>
            <a:r>
              <a:rPr dirty="0" sz="800">
                <a:latin typeface="Courier New"/>
                <a:cs typeface="Courier New"/>
              </a:rPr>
              <a:t>Residual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Sum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Squares: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10.3 </a:t>
            </a:r>
            <a:r>
              <a:rPr dirty="0" sz="800" spc="-10">
                <a:latin typeface="Courier New"/>
                <a:cs typeface="Courier New"/>
              </a:rPr>
              <a:t>R-</a:t>
            </a:r>
            <a:r>
              <a:rPr dirty="0" sz="800">
                <a:latin typeface="Courier New"/>
                <a:cs typeface="Courier New"/>
              </a:rPr>
              <a:t>Squared:</a:t>
            </a:r>
            <a:r>
              <a:rPr dirty="0" sz="800" spc="450">
                <a:latin typeface="Courier New"/>
                <a:cs typeface="Courier New"/>
              </a:rPr>
              <a:t>   </a:t>
            </a:r>
            <a:r>
              <a:rPr dirty="0" sz="800" spc="-10">
                <a:latin typeface="Courier New"/>
                <a:cs typeface="Courier New"/>
              </a:rPr>
              <a:t>0.0407</a:t>
            </a:r>
            <a:endParaRPr sz="800">
              <a:latin typeface="Courier New"/>
              <a:cs typeface="Courier New"/>
            </a:endParaRPr>
          </a:p>
          <a:p>
            <a:pPr algn="just" marL="113664">
              <a:lnSpc>
                <a:spcPct val="100000"/>
              </a:lnSpc>
              <a:spcBef>
                <a:spcPts val="150"/>
              </a:spcBef>
            </a:pPr>
            <a:r>
              <a:rPr dirty="0" sz="800">
                <a:latin typeface="Courier New"/>
                <a:cs typeface="Courier New"/>
              </a:rPr>
              <a:t>Adj.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R-</a:t>
            </a:r>
            <a:r>
              <a:rPr dirty="0" sz="800">
                <a:latin typeface="Courier New"/>
                <a:cs typeface="Courier New"/>
              </a:rPr>
              <a:t>Squared: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 spc="-20">
                <a:latin typeface="Courier New"/>
                <a:cs typeface="Courier New"/>
              </a:rPr>
              <a:t>0.12</a:t>
            </a:r>
            <a:endParaRPr sz="800">
              <a:latin typeface="Courier New"/>
              <a:cs typeface="Courier New"/>
            </a:endParaRPr>
          </a:p>
          <a:p>
            <a:pPr algn="just" marL="113664">
              <a:lnSpc>
                <a:spcPct val="100000"/>
              </a:lnSpc>
              <a:spcBef>
                <a:spcPts val="150"/>
              </a:spcBef>
            </a:pPr>
            <a:r>
              <a:rPr dirty="0" sz="800" spc="-10">
                <a:latin typeface="Courier New"/>
                <a:cs typeface="Courier New"/>
              </a:rPr>
              <a:t>F-</a:t>
            </a:r>
            <a:r>
              <a:rPr dirty="0" sz="800">
                <a:latin typeface="Courier New"/>
                <a:cs typeface="Courier New"/>
              </a:rPr>
              <a:t>statistic: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12.1904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on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and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287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value: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0.000556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Courier New"/>
              <a:cs typeface="Courier New"/>
            </a:endParaRPr>
          </a:p>
          <a:p>
            <a:pPr algn="just" marL="88265" marR="284480" indent="107950">
              <a:lnSpc>
                <a:spcPts val="1190"/>
              </a:lnSpc>
              <a:spcBef>
                <a:spcPts val="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construct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summary(myestimator(myformula,</a:t>
            </a:r>
            <a:r>
              <a:rPr dirty="0" sz="1000" spc="-75">
                <a:latin typeface="Courier New"/>
                <a:cs typeface="Courier New"/>
              </a:rPr>
              <a:t> </a:t>
            </a:r>
            <a:r>
              <a:rPr dirty="0" sz="1000">
                <a:latin typeface="Courier New"/>
                <a:cs typeface="Courier New"/>
              </a:rPr>
              <a:t>mydata,</a:t>
            </a:r>
            <a:r>
              <a:rPr dirty="0" sz="1000" spc="65">
                <a:latin typeface="Courier New"/>
                <a:cs typeface="Courier New"/>
              </a:rPr>
              <a:t> </a:t>
            </a:r>
            <a:r>
              <a:rPr dirty="0" sz="1000" spc="-70">
                <a:latin typeface="Courier New"/>
                <a:cs typeface="Courier New"/>
              </a:rPr>
              <a:t>...))</a:t>
            </a:r>
            <a:r>
              <a:rPr dirty="0" sz="1000" spc="-80">
                <a:latin typeface="Courier New"/>
                <a:cs typeface="Courier New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generally </a:t>
            </a:r>
            <a:r>
              <a:rPr dirty="0" sz="1000" spc="-50">
                <a:latin typeface="Palatino Linotype"/>
                <a:cs typeface="Palatino Linotype"/>
              </a:rPr>
              <a:t>work,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displaying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results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screen,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Diagnostics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often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have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formula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method</a:t>
            </a:r>
            <a:r>
              <a:rPr dirty="0" sz="1000" spc="-20">
                <a:latin typeface="Palatino Linotype"/>
                <a:cs typeface="Palatino Linotype"/>
              </a:rPr>
              <a:t> so that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statement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along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30">
                <a:latin typeface="Palatino Linotype"/>
                <a:cs typeface="Palatino Linotype"/>
              </a:rPr>
              <a:t>lines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mytest(myformula,</a:t>
            </a:r>
            <a:r>
              <a:rPr dirty="0" sz="1000">
                <a:latin typeface="Courier New"/>
                <a:cs typeface="Courier New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mydata,</a:t>
            </a:r>
            <a:endParaRPr sz="1000">
              <a:latin typeface="Courier New"/>
              <a:cs typeface="Courier New"/>
            </a:endParaRPr>
          </a:p>
          <a:p>
            <a:pPr algn="just" marL="88900">
              <a:lnSpc>
                <a:spcPts val="1145"/>
              </a:lnSpc>
            </a:pPr>
            <a:r>
              <a:rPr dirty="0" sz="1000" spc="-10">
                <a:latin typeface="Courier New"/>
                <a:cs typeface="Courier New"/>
              </a:rPr>
              <a:t>...)</a:t>
            </a:r>
            <a:r>
              <a:rPr dirty="0" sz="1000" spc="-335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produce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desired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output,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or,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most,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require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trivial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task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making</a:t>
            </a:r>
            <a:endParaRPr sz="1000">
              <a:latin typeface="Palatino Linotype"/>
              <a:cs typeface="Palatino Linotype"/>
            </a:endParaRPr>
          </a:p>
          <a:p>
            <a:pPr algn="just" marL="88265" marR="284480">
              <a:lnSpc>
                <a:spcPts val="1190"/>
              </a:lnSpc>
              <a:spcBef>
                <a:spcPts val="40"/>
              </a:spcBef>
            </a:pP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“model”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object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before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applying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desired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happen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10">
                <a:latin typeface="Palatino Linotype"/>
                <a:cs typeface="Palatino Linotype"/>
              </a:rPr>
              <a:t> single </a:t>
            </a:r>
            <a:r>
              <a:rPr dirty="0" sz="1000" spc="-25">
                <a:latin typeface="Palatino Linotype"/>
                <a:cs typeface="Palatino Linotype"/>
              </a:rPr>
              <a:t>statement,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like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mytest(myestimator(myformula,</a:t>
            </a:r>
            <a:r>
              <a:rPr dirty="0" sz="1000" spc="-80">
                <a:latin typeface="Courier New"/>
                <a:cs typeface="Courier New"/>
              </a:rPr>
              <a:t> </a:t>
            </a:r>
            <a:r>
              <a:rPr dirty="0" sz="1000">
                <a:latin typeface="Courier New"/>
                <a:cs typeface="Courier New"/>
              </a:rPr>
              <a:t>mydata,</a:t>
            </a:r>
            <a:r>
              <a:rPr dirty="0" sz="1000" spc="-80">
                <a:latin typeface="Courier New"/>
                <a:cs typeface="Courier New"/>
              </a:rPr>
              <a:t> </a:t>
            </a:r>
            <a:r>
              <a:rPr dirty="0" sz="1000">
                <a:latin typeface="Courier New"/>
                <a:cs typeface="Courier New"/>
              </a:rPr>
              <a:t>...))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this </a:t>
            </a:r>
            <a:r>
              <a:rPr dirty="0" sz="1000" spc="-25">
                <a:latin typeface="Palatino Linotype"/>
                <a:cs typeface="Palatino Linotype"/>
              </a:rPr>
              <a:t>sense,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libri"/>
                <a:cs typeface="Calibri"/>
              </a:rPr>
              <a:t>R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 a </a:t>
            </a:r>
            <a:r>
              <a:rPr dirty="0" sz="1000" spc="-20">
                <a:latin typeface="Palatino Linotype"/>
                <a:cs typeface="Palatino Linotype"/>
              </a:rPr>
              <a:t>good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substitute</a:t>
            </a:r>
            <a:r>
              <a:rPr dirty="0" sz="1000">
                <a:latin typeface="Palatino Linotype"/>
                <a:cs typeface="Palatino Linotype"/>
              </a:rPr>
              <a:t> of </a:t>
            </a:r>
            <a:r>
              <a:rPr dirty="0" sz="1000" spc="-30">
                <a:latin typeface="Palatino Linotype"/>
                <a:cs typeface="Palatino Linotype"/>
              </a:rPr>
              <a:t>procedural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languages,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 least those that </a:t>
            </a:r>
            <a:r>
              <a:rPr dirty="0" sz="1000" spc="-20">
                <a:latin typeface="Palatino Linotype"/>
                <a:cs typeface="Palatino Linotype"/>
              </a:rPr>
              <a:t>require</a:t>
            </a:r>
            <a:r>
              <a:rPr dirty="0" sz="1000">
                <a:latin typeface="Palatino Linotype"/>
                <a:cs typeface="Palatino Linotype"/>
              </a:rPr>
              <a:t> text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input</a:t>
            </a:r>
            <a:r>
              <a:rPr dirty="0" sz="1000">
                <a:latin typeface="Palatino Linotype"/>
                <a:cs typeface="Palatino Linotype"/>
              </a:rPr>
              <a:t> from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command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line;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despite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10">
                <a:latin typeface="Palatino Linotype"/>
                <a:cs typeface="Palatino Linotype"/>
              </a:rPr>
              <a:t>fact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 </a:t>
            </a:r>
            <a:r>
              <a:rPr dirty="0" sz="1000" spc="-40">
                <a:latin typeface="Palatino Linotype"/>
                <a:cs typeface="Palatino Linotype"/>
              </a:rPr>
              <a:t>also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being</a:t>
            </a:r>
            <a:r>
              <a:rPr dirty="0" sz="1000" spc="-20">
                <a:latin typeface="Palatino Linotype"/>
                <a:cs typeface="Palatino Linotype"/>
              </a:rPr>
              <a:t> so </a:t>
            </a:r>
            <a:r>
              <a:rPr dirty="0" sz="1000" spc="-50">
                <a:latin typeface="Palatino Linotype"/>
                <a:cs typeface="Palatino Linotype"/>
              </a:rPr>
              <a:t>much</a:t>
            </a:r>
            <a:r>
              <a:rPr dirty="0" sz="1000" spc="-20">
                <a:latin typeface="Palatino Linotype"/>
                <a:cs typeface="Palatino Linotype"/>
              </a:rPr>
              <a:t> more.</a:t>
            </a:r>
            <a:endParaRPr sz="1000">
              <a:latin typeface="Palatino Linotype"/>
              <a:cs typeface="Palatino Linotype"/>
            </a:endParaRPr>
          </a:p>
          <a:p>
            <a:pPr algn="just" marL="196850">
              <a:lnSpc>
                <a:spcPts val="1145"/>
              </a:lnSpc>
            </a:pPr>
            <a:r>
              <a:rPr dirty="0" sz="1000" spc="-10">
                <a:latin typeface="Palatino Linotype"/>
                <a:cs typeface="Palatino Linotype"/>
              </a:rPr>
              <a:t>If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scared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typing,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might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even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say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inputting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above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statement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far</a:t>
            </a:r>
            <a:endParaRPr sz="1000">
              <a:latin typeface="Palatino Linotype"/>
              <a:cs typeface="Palatino Linotype"/>
            </a:endParaRPr>
          </a:p>
          <a:p>
            <a:pPr algn="just" marL="88265" marR="284480">
              <a:lnSpc>
                <a:spcPts val="1190"/>
              </a:lnSpc>
              <a:spcBef>
                <a:spcPts val="45"/>
              </a:spcBef>
            </a:pP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diﬃ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lty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sing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oi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-and-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li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80" b="1">
                <a:latin typeface="Cambria"/>
                <a:cs typeface="Cambria"/>
              </a:rPr>
              <a:t>u</a:t>
            </a:r>
            <a:r>
              <a:rPr dirty="0" sz="1000" spc="40" b="1">
                <a:latin typeface="Cambria"/>
                <a:cs typeface="Cambria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diﬃ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lt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ad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put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5">
                <a:latin typeface="Palatino Linotype"/>
                <a:cs typeface="Palatino Linotype"/>
              </a:rPr>
              <a:t>ove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>
                <a:latin typeface="Calibri"/>
                <a:cs typeface="Calibri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mmand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han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sion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10" b="1">
                <a:latin typeface="Cambria"/>
                <a:cs typeface="Cambria"/>
              </a:rPr>
              <a:t>g</a:t>
            </a:r>
            <a:r>
              <a:rPr dirty="0" cap="small" sz="1000" spc="80" b="1">
                <a:latin typeface="Cambria"/>
                <a:cs typeface="Cambria"/>
              </a:rPr>
              <a:t>u</a:t>
            </a:r>
            <a:r>
              <a:rPr dirty="0" sz="1000" spc="40" b="1">
                <a:latin typeface="Cambria"/>
                <a:cs typeface="Cambria"/>
              </a:rPr>
              <a:t>i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400">
              <a:latin typeface="Palatino Linotype"/>
              <a:cs typeface="Palatino Linotype"/>
            </a:endParaRPr>
          </a:p>
          <a:p>
            <a:pPr marL="88265">
              <a:lnSpc>
                <a:spcPct val="100000"/>
              </a:lnSpc>
              <a:tabLst>
                <a:tab pos="453390" algn="l"/>
              </a:tabLst>
            </a:pPr>
            <a:r>
              <a:rPr dirty="0" sz="1250" spc="-25" b="1">
                <a:latin typeface="Calibri"/>
                <a:cs typeface="Calibri"/>
              </a:rPr>
              <a:t>1.4</a:t>
            </a:r>
            <a:r>
              <a:rPr dirty="0" sz="1250" b="1">
                <a:latin typeface="Calibri"/>
                <a:cs typeface="Calibri"/>
              </a:rPr>
              <a:t>	plm</a:t>
            </a:r>
            <a:r>
              <a:rPr dirty="0" sz="1250" spc="1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for</a:t>
            </a:r>
            <a:r>
              <a:rPr dirty="0" sz="1250" spc="1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the</a:t>
            </a:r>
            <a:r>
              <a:rPr dirty="0" sz="1250" spc="1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Proficient</a:t>
            </a:r>
            <a:r>
              <a:rPr dirty="0" sz="1250" spc="1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R</a:t>
            </a:r>
            <a:r>
              <a:rPr dirty="0" sz="1250" spc="15" b="1">
                <a:latin typeface="Calibri"/>
                <a:cs typeface="Calibri"/>
              </a:rPr>
              <a:t> </a:t>
            </a:r>
            <a:r>
              <a:rPr dirty="0" sz="1250" spc="-20" b="1">
                <a:latin typeface="Calibri"/>
                <a:cs typeface="Calibri"/>
              </a:rPr>
              <a:t>User</a:t>
            </a:r>
            <a:endParaRPr sz="12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950">
              <a:latin typeface="Calibri"/>
              <a:cs typeface="Calibri"/>
            </a:endParaRPr>
          </a:p>
          <a:p>
            <a:pPr algn="just" marL="88265" marR="284480" indent="-635">
              <a:lnSpc>
                <a:spcPts val="1190"/>
              </a:lnSpc>
            </a:pP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sibiliti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amlining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du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pi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h.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all</a:t>
            </a:r>
            <a:r>
              <a:rPr dirty="0" sz="1000" spc="-13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hile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25">
                <a:latin typeface="Calibri"/>
                <a:cs typeface="Calibri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mig</a:t>
            </a:r>
            <a:r>
              <a:rPr dirty="0" sz="1000" spc="-60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diﬃ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lt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un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iendly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inne</a:t>
            </a:r>
            <a:r>
              <a:rPr dirty="0" sz="1000" spc="-10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Palatino Linotype"/>
              <a:cs typeface="Palatino Linotype"/>
            </a:endParaRPr>
          </a:p>
          <a:p>
            <a:pPr marL="88900" marR="712470">
              <a:lnSpc>
                <a:spcPct val="103800"/>
              </a:lnSpc>
            </a:pPr>
            <a:r>
              <a:rPr dirty="0" sz="800">
                <a:latin typeface="Palatino Linotype"/>
                <a:cs typeface="Palatino Linotype"/>
              </a:rPr>
              <a:t>4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Intentionally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convoluted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sentence.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385">
                <a:latin typeface="Palatino Linotype"/>
                <a:cs typeface="Palatino Linotype"/>
              </a:rPr>
              <a:t>h</a:t>
            </a:r>
            <a:r>
              <a:rPr dirty="0" sz="800" spc="-15">
                <a:latin typeface="Palatino Linotype"/>
                <a:cs typeface="Palatino Linotype"/>
              </a:rPr>
              <a:t>is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what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actually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happens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under</a:t>
            </a:r>
            <a:r>
              <a:rPr dirty="0" sz="800" spc="-10">
                <a:latin typeface="Palatino Linotype"/>
                <a:cs typeface="Palatino Linotype"/>
              </a:rPr>
              <a:t> the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bonnet,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but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 </a:t>
            </a:r>
            <a:r>
              <a:rPr dirty="0" sz="800" spc="-30">
                <a:latin typeface="Palatino Linotype"/>
                <a:cs typeface="Palatino Linotype"/>
              </a:rPr>
              <a:t>user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need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not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necessarily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worry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about</a:t>
            </a:r>
            <a:r>
              <a:rPr dirty="0" sz="800" spc="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it.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282054" y="607782"/>
            <a:ext cx="5302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Index</a:t>
            </a:r>
            <a:r>
              <a:rPr dirty="0" sz="800" spc="27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299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8779" y="864378"/>
            <a:ext cx="2085975" cy="3295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4800"/>
              </a:lnSpc>
              <a:spcBef>
                <a:spcPts val="100"/>
              </a:spcBef>
            </a:pPr>
            <a:r>
              <a:rPr dirty="0" sz="950" spc="-40">
                <a:latin typeface="Palatino Linotype"/>
                <a:cs typeface="Palatino Linotype"/>
              </a:rPr>
              <a:t>random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effects</a:t>
            </a:r>
            <a:r>
              <a:rPr dirty="0" sz="950" spc="-35">
                <a:latin typeface="Palatino Linotype"/>
                <a:cs typeface="Palatino Linotype"/>
              </a:rPr>
              <a:t> ordinal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165">
                <a:latin typeface="Palatino Linotype"/>
                <a:cs typeface="Palatino Linotype"/>
              </a:rPr>
              <a:t>  </a:t>
            </a:r>
            <a:r>
              <a:rPr dirty="0" sz="950" spc="-10">
                <a:latin typeface="Palatino Linotype"/>
                <a:cs typeface="Palatino Linotype"/>
              </a:rPr>
              <a:t>217–219 </a:t>
            </a:r>
            <a:r>
              <a:rPr dirty="0" sz="950" spc="-40">
                <a:latin typeface="Palatino Linotype"/>
                <a:cs typeface="Palatino Linotype"/>
              </a:rPr>
              <a:t>random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effects</a:t>
            </a:r>
            <a:r>
              <a:rPr dirty="0" sz="950" spc="-35">
                <a:latin typeface="Palatino Linotype"/>
                <a:cs typeface="Palatino Linotype"/>
              </a:rPr>
              <a:t> Poisson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155">
                <a:latin typeface="Palatino Linotype"/>
                <a:cs typeface="Palatino Linotype"/>
              </a:rPr>
              <a:t>  </a:t>
            </a:r>
            <a:r>
              <a:rPr dirty="0" sz="950" spc="-10">
                <a:latin typeface="Palatino Linotype"/>
                <a:cs typeface="Palatino Linotype"/>
              </a:rPr>
              <a:t>239–240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298088" y="1175618"/>
            <a:ext cx="487680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spc="-10">
                <a:latin typeface="Palatino Linotype"/>
                <a:cs typeface="Palatino Linotype"/>
              </a:rPr>
              <a:t>233–234,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68779" y="1168066"/>
            <a:ext cx="1635125" cy="4813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72745" marR="5080" indent="-360680">
              <a:lnSpc>
                <a:spcPct val="104800"/>
              </a:lnSpc>
              <a:spcBef>
                <a:spcPts val="100"/>
              </a:spcBef>
            </a:pPr>
            <a:r>
              <a:rPr dirty="0" sz="950" spc="-40">
                <a:latin typeface="Palatino Linotype"/>
                <a:cs typeface="Palatino Linotype"/>
              </a:rPr>
              <a:t>random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effects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truncated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model </a:t>
            </a:r>
            <a:r>
              <a:rPr dirty="0" sz="950" spc="-25">
                <a:latin typeface="Palatino Linotype"/>
                <a:cs typeface="Palatino Linotype"/>
              </a:rPr>
              <a:t>236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40">
                <a:latin typeface="Palatino Linotype"/>
                <a:cs typeface="Palatino Linotype"/>
              </a:rPr>
              <a:t>randomized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W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</a:t>
            </a:r>
            <a:r>
              <a:rPr dirty="0" sz="950" spc="215">
                <a:latin typeface="Palatino Linotype"/>
                <a:cs typeface="Palatino Linotype"/>
              </a:rPr>
              <a:t>  </a:t>
            </a:r>
            <a:r>
              <a:rPr dirty="0" sz="950" spc="-10">
                <a:latin typeface="Palatino Linotype"/>
                <a:cs typeface="Palatino Linotype"/>
              </a:rPr>
              <a:t>247–250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68779" y="1623552"/>
            <a:ext cx="2115185" cy="329565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 spc="-30">
                <a:latin typeface="Palatino Linotype"/>
                <a:cs typeface="Palatino Linotype"/>
              </a:rPr>
              <a:t>robust </a:t>
            </a:r>
            <a:r>
              <a:rPr dirty="0" sz="950" spc="-35">
                <a:latin typeface="Palatino Linotype"/>
                <a:cs typeface="Palatino Linotype"/>
              </a:rPr>
              <a:t>covariance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matrix</a:t>
            </a:r>
            <a:r>
              <a:rPr dirty="0" sz="950" spc="185">
                <a:latin typeface="Palatino Linotype"/>
                <a:cs typeface="Palatino Linotype"/>
              </a:rPr>
              <a:t>  </a:t>
            </a:r>
            <a:r>
              <a:rPr dirty="0" sz="950" spc="-10">
                <a:latin typeface="Palatino Linotype"/>
                <a:cs typeface="Palatino Linotype"/>
              </a:rPr>
              <a:t>178–179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30">
                <a:latin typeface="Palatino Linotype"/>
                <a:cs typeface="Palatino Linotype"/>
              </a:rPr>
              <a:t>robust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Lagrange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multiplier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</a:t>
            </a:r>
            <a:r>
              <a:rPr dirty="0" sz="950" spc="229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273,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275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68779" y="2053541"/>
            <a:ext cx="2263140" cy="936625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 spc="-40">
                <a:latin typeface="Palatino Linotype"/>
                <a:cs typeface="Palatino Linotype"/>
              </a:rPr>
              <a:t>Sargan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</a:t>
            </a:r>
            <a:r>
              <a:rPr dirty="0" sz="950" spc="20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180</a:t>
            </a:r>
            <a:endParaRPr sz="950">
              <a:latin typeface="Palatino Linotype"/>
              <a:cs typeface="Palatino Linotype"/>
            </a:endParaRPr>
          </a:p>
          <a:p>
            <a:pPr marL="12700" marR="376555">
              <a:lnSpc>
                <a:spcPct val="104800"/>
              </a:lnSpc>
            </a:pPr>
            <a:r>
              <a:rPr dirty="0" sz="950" spc="-35">
                <a:latin typeface="Palatino Linotype"/>
                <a:cs typeface="Palatino Linotype"/>
              </a:rPr>
              <a:t>scaled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Lagrange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multiplier</a:t>
            </a:r>
            <a:r>
              <a:rPr dirty="0" sz="950" spc="47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105,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247 </a:t>
            </a:r>
            <a:r>
              <a:rPr dirty="0" sz="950" spc="-40">
                <a:latin typeface="Palatino Linotype"/>
                <a:cs typeface="Palatino Linotype"/>
              </a:rPr>
              <a:t>Schwarz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information </a:t>
            </a:r>
            <a:r>
              <a:rPr dirty="0" sz="950">
                <a:latin typeface="Palatino Linotype"/>
                <a:cs typeface="Palatino Linotype"/>
              </a:rPr>
              <a:t>criteria</a:t>
            </a:r>
            <a:r>
              <a:rPr dirty="0" sz="950" spc="19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204</a:t>
            </a:r>
            <a:endParaRPr sz="950">
              <a:latin typeface="Palatino Linotype"/>
              <a:cs typeface="Palatino Linotype"/>
            </a:endParaRPr>
          </a:p>
          <a:p>
            <a:pPr marL="12700" marR="5080">
              <a:lnSpc>
                <a:spcPct val="104900"/>
              </a:lnSpc>
            </a:pPr>
            <a:r>
              <a:rPr dirty="0" sz="950" spc="-30">
                <a:latin typeface="Palatino Linotype"/>
                <a:cs typeface="Palatino Linotype"/>
              </a:rPr>
              <a:t>second </a:t>
            </a:r>
            <a:r>
              <a:rPr dirty="0" sz="950" spc="-35">
                <a:latin typeface="Palatino Linotype"/>
                <a:cs typeface="Palatino Linotype"/>
              </a:rPr>
              <a:t>generation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unit </a:t>
            </a:r>
            <a:r>
              <a:rPr dirty="0" sz="950" spc="-10">
                <a:latin typeface="Palatino Linotype"/>
                <a:cs typeface="Palatino Linotype"/>
              </a:rPr>
              <a:t>root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tests</a:t>
            </a:r>
            <a:r>
              <a:rPr dirty="0" sz="950" spc="204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207,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209 </a:t>
            </a:r>
            <a:r>
              <a:rPr dirty="0" sz="950" spc="-45">
                <a:latin typeface="Palatino Linotype"/>
                <a:cs typeface="Palatino Linotype"/>
              </a:rPr>
              <a:t>seemingly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unrelated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regressions</a:t>
            </a:r>
            <a:r>
              <a:rPr dirty="0" sz="950" spc="16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64–71,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91,</a:t>
            </a:r>
            <a:endParaRPr sz="950">
              <a:latin typeface="Palatino Linotype"/>
              <a:cs typeface="Palatino Linotype"/>
            </a:endParaRPr>
          </a:p>
          <a:p>
            <a:pPr marL="37274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128,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154,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155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517301" y="2972174"/>
            <a:ext cx="443230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spc="-10">
                <a:latin typeface="Palatino Linotype"/>
                <a:cs typeface="Palatino Linotype"/>
              </a:rPr>
              <a:t>277,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278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8779" y="2964504"/>
            <a:ext cx="1854200" cy="4813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4900"/>
              </a:lnSpc>
              <a:spcBef>
                <a:spcPts val="100"/>
              </a:spcBef>
            </a:pPr>
            <a:r>
              <a:rPr dirty="0" sz="950" spc="-40">
                <a:latin typeface="Palatino Linotype"/>
                <a:cs typeface="Palatino Linotype"/>
              </a:rPr>
              <a:t>serially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autoregressive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random</a:t>
            </a:r>
            <a:r>
              <a:rPr dirty="0" sz="950" spc="1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effect </a:t>
            </a:r>
            <a:r>
              <a:rPr dirty="0" sz="950" spc="-20">
                <a:latin typeface="Palatino Linotype"/>
                <a:cs typeface="Palatino Linotype"/>
              </a:rPr>
              <a:t>simultaneity</a:t>
            </a:r>
            <a:r>
              <a:rPr dirty="0" sz="950" spc="459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139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40">
                <a:latin typeface="Palatino Linotype"/>
                <a:cs typeface="Palatino Linotype"/>
              </a:rPr>
              <a:t>sparse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matrix</a:t>
            </a:r>
            <a:r>
              <a:rPr dirty="0" sz="950" spc="155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17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68779" y="3419984"/>
            <a:ext cx="2268220" cy="329565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 spc="-40">
                <a:latin typeface="Palatino Linotype"/>
                <a:cs typeface="Palatino Linotype"/>
              </a:rPr>
              <a:t>spatial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correlation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consistent</a:t>
            </a:r>
            <a:r>
              <a:rPr dirty="0" sz="950" spc="15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116,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117,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120,</a:t>
            </a:r>
            <a:endParaRPr sz="950">
              <a:latin typeface="Palatino Linotype"/>
              <a:cs typeface="Palatino Linotype"/>
            </a:endParaRPr>
          </a:p>
          <a:p>
            <a:pPr marL="37274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127,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131,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132,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135–137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68779" y="3723796"/>
            <a:ext cx="2210435" cy="48133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 spc="-40">
                <a:latin typeface="Palatino Linotype"/>
                <a:cs typeface="Palatino Linotype"/>
              </a:rPr>
              <a:t>spatial</a:t>
            </a:r>
            <a:r>
              <a:rPr dirty="0" sz="950" spc="-20">
                <a:latin typeface="Palatino Linotype"/>
                <a:cs typeface="Palatino Linotype"/>
              </a:rPr>
              <a:t> error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15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21,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255,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256,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261–263,</a:t>
            </a:r>
            <a:endParaRPr sz="950">
              <a:latin typeface="Palatino Linotype"/>
              <a:cs typeface="Palatino Linotype"/>
            </a:endParaRPr>
          </a:p>
          <a:p>
            <a:pPr marL="37274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265–269,</a:t>
            </a:r>
            <a:r>
              <a:rPr dirty="0" sz="950" spc="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272–278,</a:t>
            </a:r>
            <a:r>
              <a:rPr dirty="0" sz="950" spc="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283,</a:t>
            </a:r>
            <a:endParaRPr sz="950">
              <a:latin typeface="Palatino Linotype"/>
              <a:cs typeface="Palatino Linotype"/>
            </a:endParaRPr>
          </a:p>
          <a:p>
            <a:pPr marL="372745">
              <a:lnSpc>
                <a:spcPct val="100000"/>
              </a:lnSpc>
              <a:spcBef>
                <a:spcPts val="55"/>
              </a:spcBef>
            </a:pPr>
            <a:r>
              <a:rPr dirty="0" sz="950" spc="-25">
                <a:latin typeface="Palatino Linotype"/>
                <a:cs typeface="Palatino Linotype"/>
              </a:rPr>
              <a:t>284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380781" y="4186831"/>
            <a:ext cx="471170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>
                <a:latin typeface="Palatino Linotype"/>
                <a:cs typeface="Palatino Linotype"/>
              </a:rPr>
              <a:t>261,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268,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68779" y="4179162"/>
            <a:ext cx="1717675" cy="4813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72745" marR="5080" indent="-360680">
              <a:lnSpc>
                <a:spcPct val="104900"/>
              </a:lnSpc>
              <a:spcBef>
                <a:spcPts val="100"/>
              </a:spcBef>
            </a:pPr>
            <a:r>
              <a:rPr dirty="0" sz="950" spc="-40">
                <a:latin typeface="Palatino Linotype"/>
                <a:cs typeface="Palatino Linotype"/>
              </a:rPr>
              <a:t>spatial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lag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and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spatial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error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model </a:t>
            </a:r>
            <a:r>
              <a:rPr dirty="0" sz="950">
                <a:latin typeface="Palatino Linotype"/>
                <a:cs typeface="Palatino Linotype"/>
              </a:rPr>
              <a:t>272,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275,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277,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278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40">
                <a:latin typeface="Palatino Linotype"/>
                <a:cs typeface="Palatino Linotype"/>
              </a:rPr>
              <a:t>spatial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lags</a:t>
            </a:r>
            <a:r>
              <a:rPr dirty="0" sz="950" spc="155">
                <a:latin typeface="Palatino Linotype"/>
                <a:cs typeface="Palatino Linotype"/>
              </a:rPr>
              <a:t>  </a:t>
            </a:r>
            <a:r>
              <a:rPr dirty="0" sz="950" spc="-10">
                <a:latin typeface="Palatino Linotype"/>
                <a:cs typeface="Palatino Linotype"/>
              </a:rPr>
              <a:t>250–257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68779" y="4642315"/>
            <a:ext cx="2284730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spc="-45">
                <a:latin typeface="Palatino Linotype"/>
                <a:cs typeface="Palatino Linotype"/>
              </a:rPr>
              <a:t>spatially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autoregressive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18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21,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254–256,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68779" y="4786678"/>
            <a:ext cx="2258060" cy="329565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372745">
              <a:lnSpc>
                <a:spcPct val="100000"/>
              </a:lnSpc>
              <a:spcBef>
                <a:spcPts val="155"/>
              </a:spcBef>
            </a:pPr>
            <a:r>
              <a:rPr dirty="0" sz="950">
                <a:latin typeface="Palatino Linotype"/>
                <a:cs typeface="Palatino Linotype"/>
              </a:rPr>
              <a:t>261–264,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265,</a:t>
            </a:r>
            <a:r>
              <a:rPr dirty="0" sz="950" spc="-1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267,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268,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272–277,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284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35">
                <a:latin typeface="Palatino Linotype"/>
                <a:cs typeface="Palatino Linotype"/>
              </a:rPr>
              <a:t>suﬃcient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statistic</a:t>
            </a:r>
            <a:r>
              <a:rPr dirty="0" sz="950" spc="165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212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68779" y="5090130"/>
            <a:ext cx="2193925" cy="329565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 spc="-70">
                <a:latin typeface="Palatino Linotype"/>
                <a:cs typeface="Palatino Linotype"/>
              </a:rPr>
              <a:t>Swamy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Arora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estimator</a:t>
            </a:r>
            <a:r>
              <a:rPr dirty="0" sz="950" spc="14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37,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58,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68,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77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80">
                <a:latin typeface="Palatino Linotype"/>
                <a:cs typeface="Palatino Linotype"/>
              </a:rPr>
              <a:t>Swamy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estimator</a:t>
            </a:r>
            <a:r>
              <a:rPr dirty="0" sz="950" spc="484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187–189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68779" y="5393947"/>
            <a:ext cx="2178050" cy="4813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4800"/>
              </a:lnSpc>
              <a:spcBef>
                <a:spcPts val="100"/>
              </a:spcBef>
            </a:pPr>
            <a:r>
              <a:rPr dirty="0" sz="950" spc="-35">
                <a:latin typeface="Palatino Linotype"/>
                <a:cs typeface="Palatino Linotype"/>
              </a:rPr>
              <a:t>symmetrical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trimmed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estimator</a:t>
            </a:r>
            <a:r>
              <a:rPr dirty="0" sz="950" spc="484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225–226 </a:t>
            </a:r>
            <a:r>
              <a:rPr dirty="0" sz="950" spc="-45">
                <a:latin typeface="Palatino Linotype"/>
                <a:cs typeface="Palatino Linotype"/>
              </a:rPr>
              <a:t>system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generalized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method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</a:t>
            </a:r>
            <a:r>
              <a:rPr dirty="0" sz="9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moments</a:t>
            </a:r>
            <a:endParaRPr sz="950">
              <a:latin typeface="Palatino Linotype"/>
              <a:cs typeface="Palatino Linotype"/>
            </a:endParaRPr>
          </a:p>
          <a:p>
            <a:pPr marL="37274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estimator</a:t>
            </a:r>
            <a:r>
              <a:rPr dirty="0" sz="950" spc="45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174–177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68779" y="5975959"/>
            <a:ext cx="2217420" cy="15436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432434">
              <a:lnSpc>
                <a:spcPct val="104800"/>
              </a:lnSpc>
              <a:spcBef>
                <a:spcPts val="100"/>
              </a:spcBef>
            </a:pPr>
            <a:r>
              <a:rPr dirty="0" sz="950" spc="-20">
                <a:latin typeface="Palatino Linotype"/>
                <a:cs typeface="Palatino Linotype"/>
              </a:rPr>
              <a:t>three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stage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least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squares</a:t>
            </a:r>
            <a:r>
              <a:rPr dirty="0" sz="950" spc="509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155–158 </a:t>
            </a:r>
            <a:r>
              <a:rPr dirty="0" sz="950" spc="-20">
                <a:latin typeface="Palatino Linotype"/>
                <a:cs typeface="Palatino Linotype"/>
              </a:rPr>
              <a:t>trace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of </a:t>
            </a:r>
            <a:r>
              <a:rPr dirty="0" sz="950" spc="-50">
                <a:latin typeface="Palatino Linotype"/>
                <a:cs typeface="Palatino Linotype"/>
              </a:rPr>
              <a:t>a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matrix</a:t>
            </a:r>
            <a:r>
              <a:rPr dirty="0" sz="950" spc="17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29,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30,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59</a:t>
            </a:r>
            <a:endParaRPr sz="950">
              <a:latin typeface="Palatino Linotype"/>
              <a:cs typeface="Palatino Linotype"/>
            </a:endParaRPr>
          </a:p>
          <a:p>
            <a:pPr marL="12700" marR="732155">
              <a:lnSpc>
                <a:spcPct val="104800"/>
              </a:lnSpc>
            </a:pPr>
            <a:r>
              <a:rPr dirty="0" sz="950" spc="-30">
                <a:latin typeface="Palatino Linotype"/>
                <a:cs typeface="Palatino Linotype"/>
              </a:rPr>
              <a:t>translog functional </a:t>
            </a:r>
            <a:r>
              <a:rPr dirty="0" sz="950">
                <a:latin typeface="Palatino Linotype"/>
                <a:cs typeface="Palatino Linotype"/>
              </a:rPr>
              <a:t>form</a:t>
            </a:r>
            <a:r>
              <a:rPr dirty="0" sz="950" spc="204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68 </a:t>
            </a:r>
            <a:r>
              <a:rPr dirty="0" sz="950" spc="-35">
                <a:latin typeface="Palatino Linotype"/>
                <a:cs typeface="Palatino Linotype"/>
              </a:rPr>
              <a:t>trimmed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estimator</a:t>
            </a:r>
            <a:r>
              <a:rPr dirty="0" sz="950" spc="45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212</a:t>
            </a:r>
            <a:endParaRPr sz="950">
              <a:latin typeface="Palatino Linotype"/>
              <a:cs typeface="Palatino Linotype"/>
            </a:endParaRPr>
          </a:p>
          <a:p>
            <a:pPr marL="12700" marR="113664">
              <a:lnSpc>
                <a:spcPct val="104900"/>
              </a:lnSpc>
            </a:pPr>
            <a:r>
              <a:rPr dirty="0" sz="950" spc="-30">
                <a:latin typeface="Palatino Linotype"/>
                <a:cs typeface="Palatino Linotype"/>
              </a:rPr>
              <a:t>truncated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censored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160">
                <a:latin typeface="Palatino Linotype"/>
                <a:cs typeface="Palatino Linotype"/>
              </a:rPr>
              <a:t>  </a:t>
            </a:r>
            <a:r>
              <a:rPr dirty="0" sz="950" spc="-10">
                <a:latin typeface="Palatino Linotype"/>
                <a:cs typeface="Palatino Linotype"/>
              </a:rPr>
              <a:t>223–236 </a:t>
            </a:r>
            <a:r>
              <a:rPr dirty="0" sz="950" spc="-30">
                <a:latin typeface="Palatino Linotype"/>
                <a:cs typeface="Palatino Linotype"/>
              </a:rPr>
              <a:t>truncated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14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211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55">
                <a:latin typeface="Palatino Linotype"/>
                <a:cs typeface="Palatino Linotype"/>
              </a:rPr>
              <a:t>two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stage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least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squares</a:t>
            </a:r>
            <a:r>
              <a:rPr dirty="0" sz="950" spc="509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141,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142,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144–149,</a:t>
            </a:r>
            <a:endParaRPr sz="950">
              <a:latin typeface="Palatino Linotype"/>
              <a:cs typeface="Palatino Linotype"/>
            </a:endParaRPr>
          </a:p>
          <a:p>
            <a:pPr marL="37274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154, 156–159, </a:t>
            </a:r>
            <a:r>
              <a:rPr dirty="0" sz="950" spc="-25">
                <a:latin typeface="Palatino Linotype"/>
                <a:cs typeface="Palatino Linotype"/>
              </a:rPr>
              <a:t>268</a:t>
            </a:r>
            <a:endParaRPr sz="950">
              <a:latin typeface="Palatino Linotype"/>
              <a:cs typeface="Palatino Linotype"/>
            </a:endParaRPr>
          </a:p>
          <a:p>
            <a:pPr marL="372745" marR="30480" indent="-360680">
              <a:lnSpc>
                <a:spcPct val="104800"/>
              </a:lnSpc>
            </a:pPr>
            <a:r>
              <a:rPr dirty="0" sz="950" spc="-35">
                <a:latin typeface="Palatino Linotype"/>
                <a:cs typeface="Palatino Linotype"/>
              </a:rPr>
              <a:t>two-</a:t>
            </a:r>
            <a:r>
              <a:rPr dirty="0" sz="950" spc="-85">
                <a:latin typeface="Palatino Linotype"/>
                <a:cs typeface="Palatino Linotype"/>
              </a:rPr>
              <a:t>ways</a:t>
            </a:r>
            <a:r>
              <a:rPr dirty="0" sz="950" spc="-20">
                <a:latin typeface="Palatino Linotype"/>
                <a:cs typeface="Palatino Linotype"/>
              </a:rPr>
              <a:t> error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component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180">
                <a:latin typeface="Palatino Linotype"/>
                <a:cs typeface="Palatino Linotype"/>
              </a:rPr>
              <a:t>  </a:t>
            </a:r>
            <a:r>
              <a:rPr dirty="0" sz="950" spc="-10">
                <a:latin typeface="Palatino Linotype"/>
                <a:cs typeface="Palatino Linotype"/>
              </a:rPr>
              <a:t>47–49, </a:t>
            </a:r>
            <a:r>
              <a:rPr dirty="0" sz="950">
                <a:latin typeface="Palatino Linotype"/>
                <a:cs typeface="Palatino Linotype"/>
              </a:rPr>
              <a:t>54–64,</a:t>
            </a:r>
            <a:r>
              <a:rPr dirty="0" sz="950" spc="3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85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68779" y="7620602"/>
            <a:ext cx="1752600" cy="32956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4900"/>
              </a:lnSpc>
              <a:spcBef>
                <a:spcPts val="100"/>
              </a:spcBef>
            </a:pPr>
            <a:r>
              <a:rPr dirty="0" sz="950" spc="-40">
                <a:latin typeface="Palatino Linotype"/>
                <a:cs typeface="Palatino Linotype"/>
              </a:rPr>
              <a:t>unbalanced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panel</a:t>
            </a:r>
            <a:r>
              <a:rPr dirty="0" sz="950" spc="18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53–64,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86,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105 </a:t>
            </a:r>
            <a:r>
              <a:rPr dirty="0" sz="950" spc="-30">
                <a:latin typeface="Palatino Linotype"/>
                <a:cs typeface="Palatino Linotype"/>
              </a:rPr>
              <a:t>unit </a:t>
            </a:r>
            <a:r>
              <a:rPr dirty="0" sz="950" spc="-10">
                <a:latin typeface="Palatino Linotype"/>
                <a:cs typeface="Palatino Linotype"/>
              </a:rPr>
              <a:t>root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tests</a:t>
            </a:r>
            <a:r>
              <a:rPr dirty="0" sz="950" spc="195">
                <a:latin typeface="Palatino Linotype"/>
                <a:cs typeface="Palatino Linotype"/>
              </a:rPr>
              <a:t>  </a:t>
            </a:r>
            <a:r>
              <a:rPr dirty="0" sz="950" spc="-10">
                <a:latin typeface="Palatino Linotype"/>
                <a:cs typeface="Palatino Linotype"/>
              </a:rPr>
              <a:t>201–209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68779" y="8058503"/>
            <a:ext cx="1732280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spc="-25">
                <a:latin typeface="Palatino Linotype"/>
                <a:cs typeface="Palatino Linotype"/>
              </a:rPr>
              <a:t>vector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autoregressive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18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183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108068" y="864325"/>
            <a:ext cx="2226310" cy="1999614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 spc="-60">
                <a:latin typeface="Palatino Linotype"/>
                <a:cs typeface="Palatino Linotype"/>
              </a:rPr>
              <a:t>Wald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</a:t>
            </a:r>
            <a:r>
              <a:rPr dirty="0" sz="950" spc="19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14,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18,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102,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179,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275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35">
                <a:latin typeface="Palatino Linotype"/>
                <a:cs typeface="Palatino Linotype"/>
              </a:rPr>
              <a:t>Wallace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and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55">
                <a:latin typeface="Palatino Linotype"/>
                <a:cs typeface="Palatino Linotype"/>
              </a:rPr>
              <a:t>Hussain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estimator</a:t>
            </a:r>
            <a:r>
              <a:rPr dirty="0" sz="950" spc="15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36,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58,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77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70">
                <a:latin typeface="Palatino Linotype"/>
                <a:cs typeface="Palatino Linotype"/>
              </a:rPr>
              <a:t>weak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instruments</a:t>
            </a:r>
            <a:r>
              <a:rPr dirty="0" sz="950" spc="44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174</a:t>
            </a:r>
            <a:endParaRPr sz="950">
              <a:latin typeface="Palatino Linotype"/>
              <a:cs typeface="Palatino Linotype"/>
            </a:endParaRPr>
          </a:p>
          <a:p>
            <a:pPr marL="372745" marR="281940" indent="-360680">
              <a:lnSpc>
                <a:spcPct val="104800"/>
              </a:lnSpc>
            </a:pPr>
            <a:r>
              <a:rPr dirty="0" sz="950" spc="-10">
                <a:latin typeface="Palatino Linotype"/>
                <a:cs typeface="Palatino Linotype"/>
              </a:rPr>
              <a:t>White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30">
                <a:latin typeface="Palatino Linotype"/>
                <a:cs typeface="Palatino Linotype"/>
              </a:rPr>
              <a:t>robust </a:t>
            </a:r>
            <a:r>
              <a:rPr dirty="0" sz="950" spc="-35">
                <a:latin typeface="Palatino Linotype"/>
                <a:cs typeface="Palatino Linotype"/>
              </a:rPr>
              <a:t>covariance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matrix</a:t>
            </a:r>
            <a:r>
              <a:rPr dirty="0" sz="950" spc="185">
                <a:latin typeface="Palatino Linotype"/>
                <a:cs typeface="Palatino Linotype"/>
              </a:rPr>
              <a:t>  </a:t>
            </a:r>
            <a:r>
              <a:rPr dirty="0" sz="950" spc="-20">
                <a:latin typeface="Palatino Linotype"/>
                <a:cs typeface="Palatino Linotype"/>
              </a:rPr>
              <a:t>111, </a:t>
            </a:r>
            <a:r>
              <a:rPr dirty="0" sz="950">
                <a:latin typeface="Palatino Linotype"/>
                <a:cs typeface="Palatino Linotype"/>
              </a:rPr>
              <a:t>115–117,</a:t>
            </a:r>
            <a:r>
              <a:rPr dirty="0" sz="950" spc="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119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40">
                <a:latin typeface="Palatino Linotype"/>
                <a:cs typeface="Palatino Linotype"/>
              </a:rPr>
              <a:t>within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estimator</a:t>
            </a:r>
            <a:r>
              <a:rPr dirty="0" sz="950" spc="47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29,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164–168</a:t>
            </a:r>
            <a:endParaRPr sz="950">
              <a:latin typeface="Palatino Linotype"/>
              <a:cs typeface="Palatino Linotype"/>
            </a:endParaRPr>
          </a:p>
          <a:p>
            <a:pPr marL="372745" marR="231775" indent="-360680">
              <a:lnSpc>
                <a:spcPct val="104800"/>
              </a:lnSpc>
              <a:spcBef>
                <a:spcPts val="5"/>
              </a:spcBef>
            </a:pPr>
            <a:r>
              <a:rPr dirty="0" sz="950" spc="-50">
                <a:latin typeface="Palatino Linotype"/>
                <a:cs typeface="Palatino Linotype"/>
              </a:rPr>
              <a:t>within</a:t>
            </a:r>
            <a:r>
              <a:rPr dirty="0" sz="950" spc="2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instrumental</a:t>
            </a:r>
            <a:r>
              <a:rPr dirty="0" sz="950" spc="30">
                <a:latin typeface="Palatino Linotype"/>
                <a:cs typeface="Palatino Linotype"/>
              </a:rPr>
              <a:t> </a:t>
            </a:r>
            <a:r>
              <a:rPr dirty="0" sz="950" spc="-45">
                <a:latin typeface="Palatino Linotype"/>
                <a:cs typeface="Palatino Linotype"/>
              </a:rPr>
              <a:t>variables</a:t>
            </a:r>
            <a:r>
              <a:rPr dirty="0" sz="950" spc="35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estimator 141–143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40">
                <a:latin typeface="Palatino Linotype"/>
                <a:cs typeface="Palatino Linotype"/>
              </a:rPr>
              <a:t>within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model</a:t>
            </a:r>
            <a:r>
              <a:rPr dirty="0" sz="950" spc="50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145</a:t>
            </a:r>
            <a:endParaRPr sz="950">
              <a:latin typeface="Palatino Linotype"/>
              <a:cs typeface="Palatino Linotype"/>
            </a:endParaRPr>
          </a:p>
          <a:p>
            <a:pPr marL="12700" marR="5080">
              <a:lnSpc>
                <a:spcPct val="104900"/>
              </a:lnSpc>
            </a:pPr>
            <a:r>
              <a:rPr dirty="0" sz="950" spc="-40">
                <a:latin typeface="Palatino Linotype"/>
                <a:cs typeface="Palatino Linotype"/>
              </a:rPr>
              <a:t>within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transformation</a:t>
            </a:r>
            <a:r>
              <a:rPr dirty="0" sz="950" spc="49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25,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26,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35 </a:t>
            </a:r>
            <a:r>
              <a:rPr dirty="0" sz="950" spc="-45">
                <a:latin typeface="Palatino Linotype"/>
                <a:cs typeface="Palatino Linotype"/>
              </a:rPr>
              <a:t>Wooldridge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unobserved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effects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</a:t>
            </a:r>
            <a:r>
              <a:rPr dirty="0" sz="950" spc="235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95 </a:t>
            </a:r>
            <a:r>
              <a:rPr dirty="0" sz="950" spc="-45">
                <a:latin typeface="Palatino Linotype"/>
                <a:cs typeface="Palatino Linotype"/>
              </a:rPr>
              <a:t>Wooldridge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 spc="-10" i="1">
                <a:latin typeface="Palatino Linotype"/>
                <a:cs typeface="Palatino Linotype"/>
              </a:rPr>
              <a:t>within</a:t>
            </a:r>
            <a:r>
              <a:rPr dirty="0" sz="950" spc="-10">
                <a:latin typeface="Palatino Linotype"/>
                <a:cs typeface="Palatino Linotype"/>
              </a:rPr>
              <a:t>-</a:t>
            </a:r>
            <a:r>
              <a:rPr dirty="0" sz="950" spc="-30">
                <a:latin typeface="Palatino Linotype"/>
                <a:cs typeface="Palatino Linotype"/>
              </a:rPr>
              <a:t>based</a:t>
            </a:r>
            <a:r>
              <a:rPr dirty="0" sz="950" spc="-2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</a:t>
            </a:r>
            <a:r>
              <a:rPr dirty="0" sz="950" spc="229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102 </a:t>
            </a:r>
            <a:r>
              <a:rPr dirty="0" sz="950" spc="-45">
                <a:latin typeface="Palatino Linotype"/>
                <a:cs typeface="Palatino Linotype"/>
              </a:rPr>
              <a:t>Wooldridge</a:t>
            </a:r>
            <a:r>
              <a:rPr dirty="0" sz="950" spc="-5">
                <a:latin typeface="Palatino Linotype"/>
                <a:cs typeface="Palatino Linotype"/>
              </a:rPr>
              <a:t> </a:t>
            </a:r>
            <a:r>
              <a:rPr dirty="0" sz="950" spc="-40">
                <a:latin typeface="Palatino Linotype"/>
                <a:cs typeface="Palatino Linotype"/>
              </a:rPr>
              <a:t>ﬁrst-</a:t>
            </a:r>
            <a:r>
              <a:rPr dirty="0" sz="950" spc="-35">
                <a:latin typeface="Palatino Linotype"/>
                <a:cs typeface="Palatino Linotype"/>
              </a:rPr>
              <a:t>difference-</a:t>
            </a:r>
            <a:r>
              <a:rPr dirty="0" sz="950" spc="-30">
                <a:latin typeface="Palatino Linotype"/>
                <a:cs typeface="Palatino Linotype"/>
              </a:rPr>
              <a:t>based</a:t>
            </a:r>
            <a:r>
              <a:rPr dirty="0" sz="950" spc="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test</a:t>
            </a:r>
            <a:r>
              <a:rPr dirty="0" sz="950" spc="27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103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108069" y="3149293"/>
            <a:ext cx="1901189" cy="50539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50" spc="-10" b="1" i="1">
                <a:latin typeface="Calibri"/>
                <a:cs typeface="Calibri"/>
              </a:rPr>
              <a:t>Functions</a:t>
            </a:r>
            <a:endParaRPr sz="11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950" spc="-25" i="1">
                <a:latin typeface="Palatino Linotype"/>
                <a:cs typeface="Palatino Linotype"/>
              </a:rPr>
              <a:t>AER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tobit</a:t>
            </a:r>
            <a:r>
              <a:rPr dirty="0" sz="950" spc="185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211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20" i="1">
                <a:latin typeface="Palatino Linotype"/>
                <a:cs typeface="Palatino Linotype"/>
              </a:rPr>
              <a:t>MASS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glm.nb</a:t>
            </a:r>
            <a:r>
              <a:rPr dirty="0" sz="950" spc="459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211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polr</a:t>
            </a:r>
            <a:r>
              <a:rPr dirty="0" sz="950" spc="16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211,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218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950" spc="-20" i="1">
                <a:latin typeface="Palatino Linotype"/>
                <a:cs typeface="Palatino Linotype"/>
              </a:rPr>
              <a:t>base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attach</a:t>
            </a:r>
            <a:r>
              <a:rPr dirty="0" sz="950" spc="155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10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cbind</a:t>
            </a:r>
            <a:r>
              <a:rPr dirty="0" sz="950" spc="160">
                <a:latin typeface="Palatino Linotype"/>
                <a:cs typeface="Palatino Linotype"/>
              </a:rPr>
              <a:t>  </a:t>
            </a:r>
            <a:r>
              <a:rPr dirty="0" sz="950" spc="-50">
                <a:latin typeface="Palatino Linotype"/>
                <a:cs typeface="Palatino Linotype"/>
              </a:rPr>
              <a:t>9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crossprod</a:t>
            </a:r>
            <a:r>
              <a:rPr dirty="0" sz="950" spc="40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9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detach</a:t>
            </a:r>
            <a:r>
              <a:rPr dirty="0" sz="950" spc="145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10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diff</a:t>
            </a:r>
            <a:r>
              <a:rPr dirty="0" sz="950" spc="140">
                <a:latin typeface="Palatino Linotype"/>
                <a:cs typeface="Palatino Linotype"/>
              </a:rPr>
              <a:t>  </a:t>
            </a:r>
            <a:r>
              <a:rPr dirty="0" sz="950" spc="-50">
                <a:latin typeface="Palatino Linotype"/>
                <a:cs typeface="Palatino Linotype"/>
              </a:rPr>
              <a:t>5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mean</a:t>
            </a:r>
            <a:r>
              <a:rPr dirty="0" sz="950" spc="155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10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 spc="-10">
                <a:latin typeface="Palatino Linotype"/>
                <a:cs typeface="Palatino Linotype"/>
              </a:rPr>
              <a:t>read.table</a:t>
            </a:r>
            <a:r>
              <a:rPr dirty="0" sz="950" spc="440">
                <a:latin typeface="Palatino Linotype"/>
                <a:cs typeface="Palatino Linotype"/>
              </a:rPr>
              <a:t> </a:t>
            </a:r>
            <a:r>
              <a:rPr dirty="0" sz="950" spc="-60">
                <a:latin typeface="Palatino Linotype"/>
                <a:cs typeface="Palatino Linotype"/>
              </a:rPr>
              <a:t>8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 spc="-10">
                <a:latin typeface="Palatino Linotype"/>
                <a:cs typeface="Palatino Linotype"/>
              </a:rPr>
              <a:t>sapply</a:t>
            </a:r>
            <a:r>
              <a:rPr dirty="0" sz="950" spc="4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39,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43,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49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60"/>
              </a:spcBef>
            </a:pPr>
            <a:r>
              <a:rPr dirty="0" sz="950">
                <a:latin typeface="Palatino Linotype"/>
                <a:cs typeface="Palatino Linotype"/>
              </a:rPr>
              <a:t>solve</a:t>
            </a:r>
            <a:r>
              <a:rPr dirty="0" sz="950" spc="49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9,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17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 spc="-10">
                <a:latin typeface="Palatino Linotype"/>
                <a:cs typeface="Palatino Linotype"/>
              </a:rPr>
              <a:t>summary</a:t>
            </a:r>
            <a:r>
              <a:rPr dirty="0" sz="950" spc="434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14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25" i="1">
                <a:latin typeface="Palatino Linotype"/>
                <a:cs typeface="Palatino Linotype"/>
              </a:rPr>
              <a:t>car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lht</a:t>
            </a:r>
            <a:r>
              <a:rPr dirty="0" sz="950" spc="19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15,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16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 spc="-25">
                <a:latin typeface="Palatino Linotype"/>
                <a:cs typeface="Palatino Linotype"/>
              </a:rPr>
              <a:t>linearHypothesis</a:t>
            </a:r>
            <a:r>
              <a:rPr dirty="0" sz="950" spc="15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15,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123,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124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10" i="1">
                <a:latin typeface="Palatino Linotype"/>
                <a:cs typeface="Palatino Linotype"/>
              </a:rPr>
              <a:t>censReg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censReg</a:t>
            </a:r>
            <a:r>
              <a:rPr dirty="0" sz="950" spc="44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211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10" i="1">
                <a:latin typeface="Palatino Linotype"/>
                <a:cs typeface="Palatino Linotype"/>
              </a:rPr>
              <a:t>default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 spc="-10">
                <a:latin typeface="Palatino Linotype"/>
                <a:cs typeface="Palatino Linotype"/>
              </a:rPr>
              <a:t>summary</a:t>
            </a:r>
            <a:r>
              <a:rPr dirty="0" sz="950" spc="434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193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10" i="1">
                <a:latin typeface="Palatino Linotype"/>
                <a:cs typeface="Palatino Linotype"/>
              </a:rPr>
              <a:t>dplyr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mutate</a:t>
            </a:r>
            <a:r>
              <a:rPr dirty="0" sz="950" spc="49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69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950" spc="-10" i="1">
                <a:latin typeface="Palatino Linotype"/>
                <a:cs typeface="Palatino Linotype"/>
              </a:rPr>
              <a:t>graphics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plot</a:t>
            </a:r>
            <a:r>
              <a:rPr dirty="0" sz="950" spc="175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14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10" i="1">
                <a:latin typeface="Palatino Linotype"/>
                <a:cs typeface="Palatino Linotype"/>
              </a:rPr>
              <a:t>lmtest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bgtest</a:t>
            </a:r>
            <a:r>
              <a:rPr dirty="0" sz="950" spc="15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102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coeftest</a:t>
            </a:r>
            <a:r>
              <a:rPr dirty="0" sz="950" spc="16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4,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112,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117,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123,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124,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251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dwtest</a:t>
            </a:r>
            <a:r>
              <a:rPr dirty="0" sz="950" spc="44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102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 spc="-10">
                <a:latin typeface="Palatino Linotype"/>
                <a:cs typeface="Palatino Linotype"/>
              </a:rPr>
              <a:t>waldtest</a:t>
            </a:r>
            <a:r>
              <a:rPr dirty="0" sz="950" spc="4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123,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124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271364" y="607782"/>
            <a:ext cx="5302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300</a:t>
            </a:r>
            <a:r>
              <a:rPr dirty="0" sz="800" spc="320" b="1">
                <a:latin typeface="Calibri"/>
                <a:cs typeface="Calibri"/>
              </a:rPr>
              <a:t>  </a:t>
            </a:r>
            <a:r>
              <a:rPr dirty="0" sz="800" spc="-20" i="1">
                <a:latin typeface="Calibri"/>
                <a:cs typeface="Calibri"/>
              </a:rPr>
              <a:t>Index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54832" y="834890"/>
            <a:ext cx="1083310" cy="48133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 spc="-25" i="1">
                <a:latin typeface="Palatino Linotype"/>
                <a:cs typeface="Palatino Linotype"/>
              </a:rPr>
              <a:t>msm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 spc="-10">
                <a:latin typeface="Palatino Linotype"/>
                <a:cs typeface="Palatino Linotype"/>
              </a:rPr>
              <a:t>deltamethod</a:t>
            </a:r>
            <a:r>
              <a:rPr dirty="0" sz="950" spc="40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191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20" i="1">
                <a:latin typeface="Palatino Linotype"/>
                <a:cs typeface="Palatino Linotype"/>
              </a:rPr>
              <a:t>nlme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54832" y="1290374"/>
            <a:ext cx="760095" cy="48133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32715">
              <a:lnSpc>
                <a:spcPct val="100000"/>
              </a:lnSpc>
              <a:spcBef>
                <a:spcPts val="155"/>
              </a:spcBef>
            </a:pPr>
            <a:r>
              <a:rPr dirty="0" sz="950">
                <a:latin typeface="Palatino Linotype"/>
                <a:cs typeface="Palatino Linotype"/>
              </a:rPr>
              <a:t>gls</a:t>
            </a:r>
            <a:r>
              <a:rPr dirty="0" sz="950" spc="16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99,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100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lme</a:t>
            </a:r>
            <a:r>
              <a:rPr dirty="0" sz="950" spc="17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99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20" i="1">
                <a:latin typeface="Palatino Linotype"/>
                <a:cs typeface="Palatino Linotype"/>
              </a:rPr>
              <a:t>pglm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54832" y="1745858"/>
            <a:ext cx="1115695" cy="633095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32715">
              <a:lnSpc>
                <a:spcPct val="100000"/>
              </a:lnSpc>
              <a:spcBef>
                <a:spcPts val="155"/>
              </a:spcBef>
            </a:pPr>
            <a:r>
              <a:rPr dirty="0" sz="950">
                <a:latin typeface="Palatino Linotype"/>
                <a:cs typeface="Palatino Linotype"/>
              </a:rPr>
              <a:t>ordinal</a:t>
            </a:r>
            <a:r>
              <a:rPr dirty="0" sz="950" spc="459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218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pglm</a:t>
            </a:r>
            <a:r>
              <a:rPr dirty="0" sz="950" spc="50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73,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216,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218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25" i="1">
                <a:latin typeface="Palatino Linotype"/>
                <a:cs typeface="Palatino Linotype"/>
              </a:rPr>
              <a:t>plm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 spc="-10">
                <a:latin typeface="Palatino Linotype"/>
                <a:cs typeface="Palatino Linotype"/>
              </a:rPr>
              <a:t>aneweytest</a:t>
            </a:r>
            <a:r>
              <a:rPr dirty="0" sz="950" spc="43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95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674956" y="2352999"/>
            <a:ext cx="458470" cy="4813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4900"/>
              </a:lnSpc>
              <a:spcBef>
                <a:spcPts val="100"/>
              </a:spcBef>
            </a:pPr>
            <a:r>
              <a:rPr dirty="0" sz="950" spc="-40">
                <a:latin typeface="Palatino Linotype"/>
                <a:cs typeface="Palatino Linotype"/>
              </a:rPr>
              <a:t>Between</a:t>
            </a:r>
            <a:r>
              <a:rPr dirty="0" sz="950" spc="-35">
                <a:latin typeface="Palatino Linotype"/>
                <a:cs typeface="Palatino Linotype"/>
              </a:rPr>
              <a:t> between </a:t>
            </a:r>
            <a:r>
              <a:rPr dirty="0" sz="950" spc="-10">
                <a:latin typeface="Palatino Linotype"/>
                <a:cs typeface="Palatino Linotype"/>
              </a:rPr>
              <a:t>cipstest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175361" y="2352999"/>
            <a:ext cx="443865" cy="48133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65405">
              <a:lnSpc>
                <a:spcPct val="100000"/>
              </a:lnSpc>
              <a:spcBef>
                <a:spcPts val="155"/>
              </a:spcBef>
            </a:pPr>
            <a:r>
              <a:rPr dirty="0" sz="950">
                <a:latin typeface="Palatino Linotype"/>
                <a:cs typeface="Palatino Linotype"/>
              </a:rPr>
              <a:t>41,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94</a:t>
            </a:r>
            <a:endParaRPr sz="950">
              <a:latin typeface="Palatino Linotype"/>
              <a:cs typeface="Palatino Linotype"/>
            </a:endParaRPr>
          </a:p>
          <a:p>
            <a:pPr marL="55244">
              <a:lnSpc>
                <a:spcPct val="100000"/>
              </a:lnSpc>
              <a:spcBef>
                <a:spcPts val="55"/>
              </a:spcBef>
            </a:pPr>
            <a:r>
              <a:rPr dirty="0" sz="950" spc="-25">
                <a:latin typeface="Palatino Linotype"/>
                <a:cs typeface="Palatino Linotype"/>
              </a:rPr>
              <a:t>94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208,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209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674956" y="2808479"/>
            <a:ext cx="1419860" cy="245491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>
                <a:latin typeface="Palatino Linotype"/>
                <a:cs typeface="Palatino Linotype"/>
              </a:rPr>
              <a:t>cortab</a:t>
            </a:r>
            <a:r>
              <a:rPr dirty="0" sz="950" spc="17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107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ercomp</a:t>
            </a:r>
            <a:r>
              <a:rPr dirty="0" sz="950" spc="509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38,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43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index</a:t>
            </a:r>
            <a:r>
              <a:rPr dirty="0" sz="950" spc="509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32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mtest</a:t>
            </a:r>
            <a:r>
              <a:rPr dirty="0" sz="950" spc="17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182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950">
                <a:latin typeface="Palatino Linotype"/>
                <a:cs typeface="Palatino Linotype"/>
              </a:rPr>
              <a:t>pbgtest</a:t>
            </a:r>
            <a:r>
              <a:rPr dirty="0" sz="950" spc="48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101,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102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pbltest</a:t>
            </a:r>
            <a:r>
              <a:rPr dirty="0" sz="950" spc="14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97,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98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pbsytest</a:t>
            </a:r>
            <a:r>
              <a:rPr dirty="0" sz="950" spc="42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98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pcce</a:t>
            </a:r>
            <a:r>
              <a:rPr dirty="0" sz="950" spc="17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198,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200,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255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pcdtest</a:t>
            </a:r>
            <a:r>
              <a:rPr dirty="0" sz="950" spc="18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105–107,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207,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249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10">
                <a:latin typeface="Palatino Linotype"/>
                <a:cs typeface="Palatino Linotype"/>
              </a:rPr>
              <a:t>pdata.frame</a:t>
            </a:r>
            <a:r>
              <a:rPr dirty="0" sz="950" spc="4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31,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77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pdim</a:t>
            </a:r>
            <a:r>
              <a:rPr dirty="0" sz="950" spc="14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31,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60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pdwtest</a:t>
            </a:r>
            <a:r>
              <a:rPr dirty="0" sz="950" spc="40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101,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102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pFtest</a:t>
            </a:r>
            <a:r>
              <a:rPr dirty="0" sz="950" spc="509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86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pggls</a:t>
            </a:r>
            <a:r>
              <a:rPr dirty="0" sz="950" spc="420">
                <a:latin typeface="Palatino Linotype"/>
                <a:cs typeface="Palatino Linotype"/>
              </a:rPr>
              <a:t> </a:t>
            </a:r>
            <a:r>
              <a:rPr dirty="0" sz="950" spc="-10">
                <a:latin typeface="Palatino Linotype"/>
                <a:cs typeface="Palatino Linotype"/>
              </a:rPr>
              <a:t>129–131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pgmm</a:t>
            </a:r>
            <a:r>
              <a:rPr dirty="0" sz="950" spc="46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171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950">
                <a:latin typeface="Palatino Linotype"/>
                <a:cs typeface="Palatino Linotype"/>
              </a:rPr>
              <a:t>phtest</a:t>
            </a:r>
            <a:r>
              <a:rPr dirty="0" sz="950" spc="15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93,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126,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132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674956" y="5237912"/>
            <a:ext cx="264795" cy="4813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4900"/>
              </a:lnSpc>
              <a:spcBef>
                <a:spcPts val="100"/>
              </a:spcBef>
            </a:pPr>
            <a:r>
              <a:rPr dirty="0" sz="950" spc="-40">
                <a:latin typeface="Palatino Linotype"/>
                <a:cs typeface="Palatino Linotype"/>
              </a:rPr>
              <a:t>piest</a:t>
            </a:r>
            <a:r>
              <a:rPr dirty="0" sz="950" spc="-35">
                <a:latin typeface="Palatino Linotype"/>
                <a:cs typeface="Palatino Linotype"/>
              </a:rPr>
              <a:t> pldv </a:t>
            </a:r>
            <a:r>
              <a:rPr dirty="0" sz="950" spc="-25">
                <a:latin typeface="Palatino Linotype"/>
                <a:cs typeface="Palatino Linotype"/>
              </a:rPr>
              <a:t>plm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992198" y="5237912"/>
            <a:ext cx="1881505" cy="48133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53975">
              <a:lnSpc>
                <a:spcPct val="100000"/>
              </a:lnSpc>
              <a:spcBef>
                <a:spcPts val="155"/>
              </a:spcBef>
            </a:pPr>
            <a:r>
              <a:rPr dirty="0" sz="950" spc="-25">
                <a:latin typeface="Palatino Linotype"/>
                <a:cs typeface="Palatino Linotype"/>
              </a:rPr>
              <a:t>94</a:t>
            </a:r>
            <a:endParaRPr sz="950">
              <a:latin typeface="Palatino Linotype"/>
              <a:cs typeface="Palatino Linotype"/>
            </a:endParaRPr>
          </a:p>
          <a:p>
            <a:pPr marL="32384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212,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232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4,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16,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31,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70,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77,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112,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114,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120,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130,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674956" y="5693386"/>
            <a:ext cx="2131695" cy="2303145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252729">
              <a:lnSpc>
                <a:spcPct val="100000"/>
              </a:lnSpc>
              <a:spcBef>
                <a:spcPts val="155"/>
              </a:spcBef>
            </a:pPr>
            <a:r>
              <a:rPr dirty="0" sz="950">
                <a:latin typeface="Palatino Linotype"/>
                <a:cs typeface="Palatino Linotype"/>
              </a:rPr>
              <a:t>131,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142,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148,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157,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164,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165,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171,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216,</a:t>
            </a:r>
            <a:endParaRPr sz="950">
              <a:latin typeface="Palatino Linotype"/>
              <a:cs typeface="Palatino Linotype"/>
            </a:endParaRPr>
          </a:p>
          <a:p>
            <a:pPr marL="252729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251,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259,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275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plmtest</a:t>
            </a:r>
            <a:r>
              <a:rPr dirty="0" sz="950" spc="49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87,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97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pmg</a:t>
            </a:r>
            <a:r>
              <a:rPr dirty="0" sz="950" spc="14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190,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197,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198,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255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pooltest</a:t>
            </a:r>
            <a:r>
              <a:rPr dirty="0" sz="950" spc="50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192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purtest</a:t>
            </a:r>
            <a:r>
              <a:rPr dirty="0" sz="950" spc="509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206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pvcm</a:t>
            </a:r>
            <a:r>
              <a:rPr dirty="0" sz="950" spc="509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187,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188,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192,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193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950">
                <a:latin typeface="Palatino Linotype"/>
                <a:cs typeface="Palatino Linotype"/>
              </a:rPr>
              <a:t>pwartest</a:t>
            </a:r>
            <a:r>
              <a:rPr dirty="0" sz="950" spc="40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103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10">
                <a:latin typeface="Palatino Linotype"/>
                <a:cs typeface="Palatino Linotype"/>
              </a:rPr>
              <a:t>pwfdtest</a:t>
            </a:r>
            <a:r>
              <a:rPr dirty="0" sz="950" spc="4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103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sargan</a:t>
            </a:r>
            <a:r>
              <a:rPr dirty="0" sz="950" spc="42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180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vcovDC</a:t>
            </a:r>
            <a:r>
              <a:rPr dirty="0" sz="950" spc="42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117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vcovG</a:t>
            </a:r>
            <a:r>
              <a:rPr dirty="0" sz="950" spc="4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117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vcovNW</a:t>
            </a:r>
            <a:r>
              <a:rPr dirty="0" sz="950" spc="4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117,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200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vcovSCC</a:t>
            </a:r>
            <a:r>
              <a:rPr dirty="0" sz="950" spc="409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117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Within</a:t>
            </a:r>
            <a:r>
              <a:rPr dirty="0" sz="950" spc="16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41,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274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094002" y="864207"/>
            <a:ext cx="937260" cy="329565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 spc="-10" i="1">
                <a:latin typeface="Palatino Linotype"/>
                <a:cs typeface="Palatino Linotype"/>
              </a:rPr>
              <a:t>sandwich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 spc="-10">
                <a:latin typeface="Palatino Linotype"/>
                <a:cs typeface="Palatino Linotype"/>
              </a:rPr>
              <a:t>vcovHAC</a:t>
            </a:r>
            <a:r>
              <a:rPr dirty="0" sz="950" spc="38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120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738819" y="1175576"/>
            <a:ext cx="1506220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>
                <a:latin typeface="Palatino Linotype"/>
                <a:cs typeface="Palatino Linotype"/>
              </a:rPr>
              <a:t>15,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16,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102,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113,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120,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179,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200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094002" y="1168030"/>
            <a:ext cx="871219" cy="633095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32715">
              <a:lnSpc>
                <a:spcPct val="100000"/>
              </a:lnSpc>
              <a:spcBef>
                <a:spcPts val="155"/>
              </a:spcBef>
            </a:pPr>
            <a:r>
              <a:rPr dirty="0" sz="950" spc="-10">
                <a:latin typeface="Palatino Linotype"/>
                <a:cs typeface="Palatino Linotype"/>
              </a:rPr>
              <a:t>vcovHC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10" i="1">
                <a:latin typeface="Palatino Linotype"/>
                <a:cs typeface="Palatino Linotype"/>
              </a:rPr>
              <a:t>spdep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 spc="-10">
                <a:latin typeface="Palatino Linotype"/>
                <a:cs typeface="Palatino Linotype"/>
              </a:rPr>
              <a:t>lagsarlm</a:t>
            </a:r>
            <a:r>
              <a:rPr dirty="0" sz="950" spc="44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254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nb2mat</a:t>
            </a:r>
            <a:r>
              <a:rPr dirty="0" sz="950" spc="155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247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094002" y="1775181"/>
            <a:ext cx="2050414" cy="3062605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32715">
              <a:lnSpc>
                <a:spcPct val="100000"/>
              </a:lnSpc>
              <a:spcBef>
                <a:spcPts val="155"/>
              </a:spcBef>
            </a:pPr>
            <a:r>
              <a:rPr dirty="0" sz="950">
                <a:latin typeface="Palatino Linotype"/>
                <a:cs typeface="Palatino Linotype"/>
              </a:rPr>
              <a:t>nblag</a:t>
            </a:r>
            <a:r>
              <a:rPr dirty="0" sz="950" spc="484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247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20" i="1">
                <a:latin typeface="Palatino Linotype"/>
                <a:cs typeface="Palatino Linotype"/>
              </a:rPr>
              <a:t>splm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bsktest</a:t>
            </a:r>
            <a:r>
              <a:rPr dirty="0" sz="950" spc="50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271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60"/>
              </a:spcBef>
            </a:pPr>
            <a:r>
              <a:rPr dirty="0" sz="950">
                <a:latin typeface="Palatino Linotype"/>
                <a:cs typeface="Palatino Linotype"/>
              </a:rPr>
              <a:t>pcdtest</a:t>
            </a:r>
            <a:r>
              <a:rPr dirty="0" sz="950" spc="50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247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pmg</a:t>
            </a:r>
            <a:r>
              <a:rPr dirty="0" sz="950" spc="14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207,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249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rwtest</a:t>
            </a:r>
            <a:r>
              <a:rPr dirty="0" sz="950" spc="15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249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slag</a:t>
            </a:r>
            <a:r>
              <a:rPr dirty="0" sz="950" spc="145">
                <a:latin typeface="Palatino Linotype"/>
                <a:cs typeface="Palatino Linotype"/>
              </a:rPr>
              <a:t>  </a:t>
            </a:r>
            <a:r>
              <a:rPr dirty="0" sz="950" spc="-10">
                <a:latin typeface="Palatino Linotype"/>
                <a:cs typeface="Palatino Linotype"/>
              </a:rPr>
              <a:t>253,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255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slmtest</a:t>
            </a:r>
            <a:r>
              <a:rPr dirty="0" sz="950" spc="49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273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spgm</a:t>
            </a:r>
            <a:r>
              <a:rPr dirty="0" sz="950" spc="48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268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spml</a:t>
            </a:r>
            <a:r>
              <a:rPr dirty="0" sz="950" spc="14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259,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268,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275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spreml</a:t>
            </a:r>
            <a:r>
              <a:rPr dirty="0" sz="950" spc="484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255,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256,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259,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275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10" i="1">
                <a:latin typeface="Palatino Linotype"/>
                <a:cs typeface="Palatino Linotype"/>
              </a:rPr>
              <a:t>stats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coef</a:t>
            </a:r>
            <a:r>
              <a:rPr dirty="0" sz="950" spc="18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6,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15,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16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60"/>
              </a:spcBef>
            </a:pPr>
            <a:r>
              <a:rPr dirty="0" sz="950">
                <a:latin typeface="Palatino Linotype"/>
                <a:cs typeface="Palatino Linotype"/>
              </a:rPr>
              <a:t>glm</a:t>
            </a:r>
            <a:r>
              <a:rPr dirty="0" sz="950" spc="16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211,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215,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216,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218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lag</a:t>
            </a:r>
            <a:r>
              <a:rPr dirty="0" sz="950" spc="155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164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lm</a:t>
            </a:r>
            <a:r>
              <a:rPr dirty="0" sz="950" spc="17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3,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4,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9,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33,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100,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112,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113,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164,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215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vcov</a:t>
            </a:r>
            <a:r>
              <a:rPr dirty="0" sz="950" spc="50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15,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16,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179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10" i="1">
                <a:latin typeface="Palatino Linotype"/>
                <a:cs typeface="Palatino Linotype"/>
              </a:rPr>
              <a:t>survival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clogit</a:t>
            </a:r>
            <a:r>
              <a:rPr dirty="0" sz="950" spc="155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222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10" i="1">
                <a:latin typeface="Palatino Linotype"/>
                <a:cs typeface="Palatino Linotype"/>
              </a:rPr>
              <a:t>texreg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818254" y="4819465"/>
            <a:ext cx="619760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>
                <a:latin typeface="Palatino Linotype"/>
                <a:cs typeface="Palatino Linotype"/>
              </a:rPr>
              <a:t>80,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216,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219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094002" y="4811796"/>
            <a:ext cx="880110" cy="48133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32715">
              <a:lnSpc>
                <a:spcPct val="100000"/>
              </a:lnSpc>
              <a:spcBef>
                <a:spcPts val="155"/>
              </a:spcBef>
            </a:pPr>
            <a:r>
              <a:rPr dirty="0" sz="950" spc="-10">
                <a:latin typeface="Palatino Linotype"/>
                <a:cs typeface="Palatino Linotype"/>
              </a:rPr>
              <a:t>screenreg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10" i="1">
                <a:latin typeface="Palatino Linotype"/>
                <a:cs typeface="Palatino Linotype"/>
              </a:rPr>
              <a:t>truncreg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truncreg</a:t>
            </a:r>
            <a:r>
              <a:rPr dirty="0" sz="950" spc="484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211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782317" y="5844459"/>
            <a:ext cx="378460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>
                <a:latin typeface="Palatino Linotype"/>
                <a:cs typeface="Palatino Linotype"/>
              </a:rPr>
              <a:t>3,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9,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14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094002" y="5515461"/>
            <a:ext cx="929640" cy="11061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50" spc="-20" b="1" i="1">
                <a:latin typeface="Calibri"/>
                <a:cs typeface="Calibri"/>
              </a:rPr>
              <a:t>Data</a:t>
            </a:r>
            <a:endParaRPr sz="11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950" spc="-25" i="1">
                <a:latin typeface="Palatino Linotype"/>
                <a:cs typeface="Palatino Linotype"/>
              </a:rPr>
              <a:t>AER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 spc="-10">
                <a:latin typeface="Palatino Linotype"/>
                <a:cs typeface="Palatino Linotype"/>
              </a:rPr>
              <a:t>Fatalities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20" i="1">
                <a:latin typeface="Palatino Linotype"/>
                <a:cs typeface="Palatino Linotype"/>
              </a:rPr>
              <a:t>pcse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agl</a:t>
            </a:r>
            <a:r>
              <a:rPr dirty="0" sz="950" spc="155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123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20" i="1">
                <a:latin typeface="Palatino Linotype"/>
                <a:cs typeface="Palatino Linotype"/>
              </a:rPr>
              <a:t>pder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Callbacks</a:t>
            </a:r>
            <a:r>
              <a:rPr dirty="0" sz="950" spc="39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244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214250" y="6596081"/>
            <a:ext cx="2258695" cy="139192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 spc="-20">
                <a:latin typeface="Palatino Linotype"/>
                <a:cs typeface="Palatino Linotype"/>
              </a:rPr>
              <a:t>CoordFailure</a:t>
            </a:r>
            <a:r>
              <a:rPr dirty="0" sz="950" spc="48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244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10">
                <a:latin typeface="Palatino Linotype"/>
                <a:cs typeface="Palatino Linotype"/>
              </a:rPr>
              <a:t>DemocracyIncome</a:t>
            </a:r>
            <a:r>
              <a:rPr dirty="0" sz="950" spc="48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161,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164,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165,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167,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171,</a:t>
            </a:r>
            <a:endParaRPr sz="950">
              <a:latin typeface="Palatino Linotype"/>
              <a:cs typeface="Palatino Linotype"/>
            </a:endParaRPr>
          </a:p>
          <a:p>
            <a:pPr marL="252729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177,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179,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180,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182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10">
                <a:latin typeface="Palatino Linotype"/>
                <a:cs typeface="Palatino Linotype"/>
              </a:rPr>
              <a:t>DemocracyIncome25</a:t>
            </a:r>
            <a:r>
              <a:rPr dirty="0" sz="950" spc="48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46,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173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10">
                <a:latin typeface="Palatino Linotype"/>
                <a:cs typeface="Palatino Linotype"/>
              </a:rPr>
              <a:t>Dialysis</a:t>
            </a:r>
            <a:r>
              <a:rPr dirty="0" sz="950" spc="44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188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Donor</a:t>
            </a:r>
            <a:r>
              <a:rPr dirty="0" sz="950" spc="165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234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etw</a:t>
            </a:r>
            <a:r>
              <a:rPr dirty="0" sz="950" spc="155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279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950" spc="-30">
                <a:latin typeface="Palatino Linotype"/>
                <a:cs typeface="Palatino Linotype"/>
              </a:rPr>
              <a:t>EvapoTransp</a:t>
            </a:r>
            <a:r>
              <a:rPr dirty="0" sz="950" spc="459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279,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284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10">
                <a:latin typeface="Palatino Linotype"/>
                <a:cs typeface="Palatino Linotype"/>
              </a:rPr>
              <a:t>FinanceGrowth</a:t>
            </a:r>
            <a:r>
              <a:rPr dirty="0" sz="950" spc="38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183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282054" y="607782"/>
            <a:ext cx="5302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Index</a:t>
            </a:r>
            <a:r>
              <a:rPr dirty="0" sz="800" spc="27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301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689023" y="864378"/>
            <a:ext cx="2077085" cy="936625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 spc="-25">
                <a:latin typeface="Palatino Linotype"/>
                <a:cs typeface="Palatino Linotype"/>
              </a:rPr>
              <a:t>ForeignTrade</a:t>
            </a:r>
            <a:r>
              <a:rPr dirty="0" sz="950" spc="49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42,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148,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157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20">
                <a:latin typeface="Palatino Linotype"/>
                <a:cs typeface="Palatino Linotype"/>
              </a:rPr>
              <a:t>GiantsShoulders</a:t>
            </a:r>
            <a:r>
              <a:rPr dirty="0" sz="950" spc="14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240,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241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10">
                <a:latin typeface="Palatino Linotype"/>
                <a:cs typeface="Palatino Linotype"/>
              </a:rPr>
              <a:t>HousePricesUS</a:t>
            </a:r>
            <a:r>
              <a:rPr dirty="0" sz="950" spc="434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107,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190,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193,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197,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198,</a:t>
            </a:r>
            <a:endParaRPr sz="950">
              <a:latin typeface="Palatino Linotype"/>
              <a:cs typeface="Palatino Linotype"/>
            </a:endParaRPr>
          </a:p>
          <a:p>
            <a:pPr marL="252729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206–208,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245,</a:t>
            </a:r>
            <a:r>
              <a:rPr dirty="0" sz="950" spc="-2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248,</a:t>
            </a:r>
            <a:r>
              <a:rPr dirty="0" sz="950" spc="-1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254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20">
                <a:latin typeface="Palatino Linotype"/>
                <a:cs typeface="Palatino Linotype"/>
              </a:rPr>
              <a:t>IncomeMigrationH</a:t>
            </a:r>
            <a:r>
              <a:rPr dirty="0" sz="950" spc="145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244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20">
                <a:latin typeface="Palatino Linotype"/>
                <a:cs typeface="Palatino Linotype"/>
              </a:rPr>
              <a:t>IncomeMigrationV</a:t>
            </a:r>
            <a:r>
              <a:rPr dirty="0" sz="950" spc="49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244</a:t>
            </a:r>
            <a:endParaRPr sz="950">
              <a:latin typeface="Palatino Linotype"/>
              <a:cs typeface="Palatino Linotype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669973" y="1825859"/>
          <a:ext cx="997585" cy="5753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16915"/>
                <a:gridCol w="280670"/>
              </a:tblGrid>
              <a:tr h="135890">
                <a:tc>
                  <a:txBody>
                    <a:bodyPr/>
                    <a:lstStyle/>
                    <a:p>
                      <a:pPr marL="31750">
                        <a:lnSpc>
                          <a:spcPts val="900"/>
                        </a:lnSpc>
                      </a:pPr>
                      <a:r>
                        <a:rPr dirty="0" sz="950" spc="-10">
                          <a:latin typeface="Palatino Linotype"/>
                          <a:cs typeface="Palatino Linotype"/>
                        </a:rPr>
                        <a:t>IneqGrowth</a:t>
                      </a:r>
                      <a:endParaRPr sz="9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6350">
                        <a:lnSpc>
                          <a:spcPts val="900"/>
                        </a:lnSpc>
                      </a:pPr>
                      <a:r>
                        <a:rPr dirty="0" sz="950" spc="-25">
                          <a:latin typeface="Palatino Linotype"/>
                          <a:cs typeface="Palatino Linotype"/>
                        </a:rPr>
                        <a:t>183</a:t>
                      </a:r>
                      <a:endParaRPr sz="9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51765">
                <a:tc>
                  <a:txBody>
                    <a:bodyPr/>
                    <a:lstStyle/>
                    <a:p>
                      <a:pPr marL="31750">
                        <a:lnSpc>
                          <a:spcPts val="1025"/>
                        </a:lnSpc>
                      </a:pPr>
                      <a:r>
                        <a:rPr dirty="0" sz="950" spc="-10">
                          <a:latin typeface="Palatino Linotype"/>
                          <a:cs typeface="Palatino Linotype"/>
                        </a:rPr>
                        <a:t>LandReform</a:t>
                      </a:r>
                      <a:endParaRPr sz="9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35560">
                        <a:lnSpc>
                          <a:spcPts val="1025"/>
                        </a:lnSpc>
                      </a:pPr>
                      <a:r>
                        <a:rPr dirty="0" sz="950" spc="-25">
                          <a:latin typeface="Palatino Linotype"/>
                          <a:cs typeface="Palatino Linotype"/>
                        </a:rPr>
                        <a:t>243</a:t>
                      </a:r>
                      <a:endParaRPr sz="9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51765">
                <a:tc>
                  <a:txBody>
                    <a:bodyPr/>
                    <a:lstStyle/>
                    <a:p>
                      <a:pPr marL="31750">
                        <a:lnSpc>
                          <a:spcPts val="1025"/>
                        </a:lnSpc>
                      </a:pPr>
                      <a:r>
                        <a:rPr dirty="0" sz="950" spc="-10">
                          <a:latin typeface="Palatino Linotype"/>
                          <a:cs typeface="Palatino Linotype"/>
                        </a:rPr>
                        <a:t>LateBudgets</a:t>
                      </a:r>
                      <a:endParaRPr sz="9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13335">
                        <a:lnSpc>
                          <a:spcPts val="1025"/>
                        </a:lnSpc>
                      </a:pPr>
                      <a:r>
                        <a:rPr dirty="0" sz="950" spc="-25">
                          <a:latin typeface="Palatino Linotype"/>
                          <a:cs typeface="Palatino Linotype"/>
                        </a:rPr>
                        <a:t>231</a:t>
                      </a:r>
                      <a:endParaRPr sz="9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35890">
                <a:tc>
                  <a:txBody>
                    <a:bodyPr/>
                    <a:lstStyle/>
                    <a:p>
                      <a:pPr marL="31750">
                        <a:lnSpc>
                          <a:spcPts val="969"/>
                        </a:lnSpc>
                      </a:pPr>
                      <a:r>
                        <a:rPr dirty="0" sz="950">
                          <a:latin typeface="Palatino Linotype"/>
                          <a:cs typeface="Palatino Linotype"/>
                        </a:rPr>
                        <a:t>Maﬁa</a:t>
                      </a:r>
                      <a:r>
                        <a:rPr dirty="0" sz="950" spc="145">
                          <a:latin typeface="Palatino Linotype"/>
                          <a:cs typeface="Palatino Linotype"/>
                        </a:rPr>
                        <a:t>  </a:t>
                      </a:r>
                      <a:r>
                        <a:rPr dirty="0" sz="950" spc="-25">
                          <a:latin typeface="Palatino Linotype"/>
                          <a:cs typeface="Palatino Linotype"/>
                        </a:rPr>
                        <a:t>159</a:t>
                      </a:r>
                      <a:endParaRPr sz="9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689023" y="2382503"/>
            <a:ext cx="1925320" cy="78486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 spc="-10">
                <a:latin typeface="Palatino Linotype"/>
                <a:cs typeface="Palatino Linotype"/>
              </a:rPr>
              <a:t>MagazinePrices</a:t>
            </a:r>
            <a:r>
              <a:rPr dirty="0" sz="950" spc="39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220,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222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10">
                <a:latin typeface="Palatino Linotype"/>
                <a:cs typeface="Palatino Linotype"/>
              </a:rPr>
              <a:t>RDPerfComp</a:t>
            </a:r>
            <a:r>
              <a:rPr dirty="0" sz="950" spc="39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184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20">
                <a:latin typeface="Palatino Linotype"/>
                <a:cs typeface="Palatino Linotype"/>
              </a:rPr>
              <a:t>RDSpillovers</a:t>
            </a:r>
            <a:r>
              <a:rPr dirty="0" sz="950" spc="50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105,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126,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135,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191,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200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Reelection</a:t>
            </a:r>
            <a:r>
              <a:rPr dirty="0" sz="950" spc="49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215,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216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950">
                <a:latin typeface="Palatino Linotype"/>
                <a:cs typeface="Palatino Linotype"/>
              </a:rPr>
              <a:t>RegIneq</a:t>
            </a:r>
            <a:r>
              <a:rPr dirty="0" sz="950" spc="47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184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689023" y="3141799"/>
            <a:ext cx="1108075" cy="633095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 spc="-10">
                <a:latin typeface="Palatino Linotype"/>
                <a:cs typeface="Palatino Linotype"/>
              </a:rPr>
              <a:t>ScrambleAfrica</a:t>
            </a:r>
            <a:r>
              <a:rPr dirty="0" sz="950" spc="45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243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SeatBelt</a:t>
            </a:r>
            <a:r>
              <a:rPr dirty="0" sz="950" spc="155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142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Seniors</a:t>
            </a:r>
            <a:r>
              <a:rPr dirty="0" sz="950" spc="15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243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Solow</a:t>
            </a:r>
            <a:r>
              <a:rPr dirty="0" sz="950" spc="49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183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68775" y="3749182"/>
            <a:ext cx="1303655" cy="169545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32715">
              <a:lnSpc>
                <a:spcPct val="100000"/>
              </a:lnSpc>
              <a:spcBef>
                <a:spcPts val="155"/>
              </a:spcBef>
            </a:pPr>
            <a:r>
              <a:rPr dirty="0" sz="950">
                <a:latin typeface="Palatino Linotype"/>
                <a:cs typeface="Palatino Linotype"/>
              </a:rPr>
              <a:t>TexasElectr</a:t>
            </a:r>
            <a:r>
              <a:rPr dirty="0" sz="950" spc="39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44,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68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Tileries</a:t>
            </a:r>
            <a:r>
              <a:rPr dirty="0" sz="950" spc="15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6,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15,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16,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60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TobinQ</a:t>
            </a:r>
            <a:r>
              <a:rPr dirty="0" sz="950" spc="16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31,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37,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41,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48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TradeEU</a:t>
            </a:r>
            <a:r>
              <a:rPr dirty="0" sz="950" spc="39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151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TradeFDI</a:t>
            </a:r>
            <a:r>
              <a:rPr dirty="0" sz="950" spc="42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159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 spc="-20">
                <a:latin typeface="Palatino Linotype"/>
                <a:cs typeface="Palatino Linotype"/>
              </a:rPr>
              <a:t>TurkishBanks</a:t>
            </a:r>
            <a:r>
              <a:rPr dirty="0" sz="950" spc="46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44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 spc="-10">
                <a:latin typeface="Palatino Linotype"/>
                <a:cs typeface="Palatino Linotype"/>
              </a:rPr>
              <a:t>TwinCrises</a:t>
            </a:r>
            <a:r>
              <a:rPr dirty="0" sz="950" spc="4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159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950" spc="-20" i="1">
                <a:latin typeface="Palatino Linotype"/>
                <a:cs typeface="Palatino Linotype"/>
              </a:rPr>
              <a:t>pglm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Fairness</a:t>
            </a:r>
            <a:r>
              <a:rPr dirty="0" sz="950" spc="434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218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PatentsRD</a:t>
            </a:r>
            <a:r>
              <a:rPr dirty="0" sz="950" spc="40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244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 spc="-10">
                <a:latin typeface="Palatino Linotype"/>
                <a:cs typeface="Palatino Linotype"/>
              </a:rPr>
              <a:t>PatentsRDUS</a:t>
            </a:r>
            <a:r>
              <a:rPr dirty="0" sz="950" spc="45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244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396973" y="5426767"/>
            <a:ext cx="382905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>
                <a:latin typeface="Palatino Linotype"/>
                <a:cs typeface="Palatino Linotype"/>
              </a:rPr>
              <a:t>49,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244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8775" y="5419098"/>
            <a:ext cx="733425" cy="48133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32715">
              <a:lnSpc>
                <a:spcPct val="100000"/>
              </a:lnSpc>
              <a:spcBef>
                <a:spcPts val="155"/>
              </a:spcBef>
            </a:pPr>
            <a:r>
              <a:rPr dirty="0" sz="950" spc="-50">
                <a:latin typeface="Palatino Linotype"/>
                <a:cs typeface="Palatino Linotype"/>
              </a:rPr>
              <a:t>UnionWage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25" i="1">
                <a:latin typeface="Palatino Linotype"/>
                <a:cs typeface="Palatino Linotype"/>
              </a:rPr>
              <a:t>plm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Cigar</a:t>
            </a:r>
            <a:r>
              <a:rPr dirty="0" sz="950" spc="50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252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689023" y="5874576"/>
            <a:ext cx="788035" cy="329565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>
                <a:latin typeface="Palatino Linotype"/>
                <a:cs typeface="Palatino Linotype"/>
              </a:rPr>
              <a:t>Cigarette</a:t>
            </a:r>
            <a:r>
              <a:rPr dirty="0" sz="950" spc="43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251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Crime</a:t>
            </a:r>
            <a:r>
              <a:rPr dirty="0" sz="950" spc="16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159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689023" y="6178393"/>
            <a:ext cx="480059" cy="4813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4900"/>
              </a:lnSpc>
              <a:spcBef>
                <a:spcPts val="100"/>
              </a:spcBef>
            </a:pPr>
            <a:r>
              <a:rPr dirty="0" sz="950" spc="-35">
                <a:latin typeface="Palatino Linotype"/>
                <a:cs typeface="Palatino Linotype"/>
              </a:rPr>
              <a:t>EmplUK </a:t>
            </a:r>
            <a:r>
              <a:rPr dirty="0" sz="950" spc="-45">
                <a:latin typeface="Palatino Linotype"/>
                <a:cs typeface="Palatino Linotype"/>
              </a:rPr>
              <a:t>Grunfeld</a:t>
            </a:r>
            <a:r>
              <a:rPr dirty="0" sz="950" spc="-10">
                <a:latin typeface="Palatino Linotype"/>
                <a:cs typeface="Palatino Linotype"/>
              </a:rPr>
              <a:t> Hedonic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238923" y="6178393"/>
            <a:ext cx="1395095" cy="48133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6510">
              <a:lnSpc>
                <a:spcPct val="100000"/>
              </a:lnSpc>
              <a:spcBef>
                <a:spcPts val="155"/>
              </a:spcBef>
            </a:pPr>
            <a:r>
              <a:rPr dirty="0" sz="950">
                <a:latin typeface="Palatino Linotype"/>
                <a:cs typeface="Palatino Linotype"/>
              </a:rPr>
              <a:t>102,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103,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129,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131,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132,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183</a:t>
            </a:r>
            <a:endParaRPr sz="950">
              <a:latin typeface="Palatino Linotype"/>
              <a:cs typeface="Palatino Linotype"/>
            </a:endParaRPr>
          </a:p>
          <a:p>
            <a:pPr marL="3683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99,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126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25">
                <a:latin typeface="Palatino Linotype"/>
                <a:cs typeface="Palatino Linotype"/>
              </a:rPr>
              <a:t>113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68775" y="6633750"/>
            <a:ext cx="2295525" cy="124079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32715">
              <a:lnSpc>
                <a:spcPct val="100000"/>
              </a:lnSpc>
              <a:spcBef>
                <a:spcPts val="155"/>
              </a:spcBef>
            </a:pPr>
            <a:r>
              <a:rPr dirty="0" sz="950">
                <a:latin typeface="Palatino Linotype"/>
                <a:cs typeface="Palatino Linotype"/>
              </a:rPr>
              <a:t>Produc</a:t>
            </a:r>
            <a:r>
              <a:rPr dirty="0" sz="950" spc="15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77,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79,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111,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117,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118,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122,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124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Snmesp</a:t>
            </a:r>
            <a:r>
              <a:rPr dirty="0" sz="950" spc="49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183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Wages</a:t>
            </a:r>
            <a:r>
              <a:rPr dirty="0" sz="950" spc="4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159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20" i="1">
                <a:latin typeface="Palatino Linotype"/>
                <a:cs typeface="Palatino Linotype"/>
              </a:rPr>
              <a:t>splm</a:t>
            </a:r>
            <a:endParaRPr sz="950">
              <a:latin typeface="Palatino Linotype"/>
              <a:cs typeface="Palatino Linotype"/>
            </a:endParaRPr>
          </a:p>
          <a:p>
            <a:pPr algn="r" marR="5080">
              <a:lnSpc>
                <a:spcPct val="100000"/>
              </a:lnSpc>
              <a:spcBef>
                <a:spcPts val="60"/>
              </a:spcBef>
            </a:pPr>
            <a:r>
              <a:rPr dirty="0" sz="950">
                <a:latin typeface="Palatino Linotype"/>
                <a:cs typeface="Palatino Linotype"/>
              </a:rPr>
              <a:t>RiceFarms</a:t>
            </a:r>
            <a:r>
              <a:rPr dirty="0" sz="950" spc="50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73,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79,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86,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93,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96,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98,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101,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104,</a:t>
            </a:r>
            <a:endParaRPr sz="950">
              <a:latin typeface="Palatino Linotype"/>
              <a:cs typeface="Palatino Linotype"/>
            </a:endParaRPr>
          </a:p>
          <a:p>
            <a:pPr algn="r" marR="4889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133,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256,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258,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259,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264,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266,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268,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271,</a:t>
            </a:r>
            <a:endParaRPr sz="950">
              <a:latin typeface="Palatino Linotype"/>
              <a:cs typeface="Palatino Linotype"/>
            </a:endParaRPr>
          </a:p>
          <a:p>
            <a:pPr marL="37274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274–276,</a:t>
            </a:r>
            <a:r>
              <a:rPr dirty="0" sz="950" spc="5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283</a:t>
            </a:r>
            <a:endParaRPr sz="950">
              <a:latin typeface="Palatino Linotype"/>
              <a:cs typeface="Palatino Linotype"/>
            </a:endParaRPr>
          </a:p>
          <a:p>
            <a:pPr marL="13271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riceww</a:t>
            </a:r>
            <a:r>
              <a:rPr dirty="0" sz="950" spc="409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256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108068" y="863424"/>
            <a:ext cx="985519" cy="14097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50" spc="-10" b="1" i="1">
                <a:latin typeface="Calibri"/>
                <a:cs typeface="Calibri"/>
              </a:rPr>
              <a:t>Packages</a:t>
            </a:r>
            <a:endParaRPr sz="11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950">
                <a:latin typeface="Palatino Linotype"/>
                <a:cs typeface="Palatino Linotype"/>
              </a:rPr>
              <a:t>AER</a:t>
            </a:r>
            <a:r>
              <a:rPr dirty="0" sz="950" spc="15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211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car</a:t>
            </a:r>
            <a:r>
              <a:rPr dirty="0" sz="950" spc="19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123,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124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censReg</a:t>
            </a:r>
            <a:r>
              <a:rPr dirty="0" sz="950" spc="44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211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dplyr</a:t>
            </a:r>
            <a:r>
              <a:rPr dirty="0" sz="950" spc="44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69,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241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ﬁftystater</a:t>
            </a:r>
            <a:r>
              <a:rPr dirty="0" sz="950" spc="37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245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foreign</a:t>
            </a:r>
            <a:r>
              <a:rPr dirty="0" sz="950" spc="445">
                <a:latin typeface="Palatino Linotype"/>
                <a:cs typeface="Palatino Linotype"/>
              </a:rPr>
              <a:t> </a:t>
            </a:r>
            <a:r>
              <a:rPr dirty="0" sz="950" spc="-50">
                <a:latin typeface="Palatino Linotype"/>
                <a:cs typeface="Palatino Linotype"/>
              </a:rPr>
              <a:t>8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Formula</a:t>
            </a:r>
            <a:r>
              <a:rPr dirty="0" sz="950" spc="39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142,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167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ggplot2</a:t>
            </a:r>
            <a:r>
              <a:rPr dirty="0" sz="950" spc="4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241,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245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108068" y="2247614"/>
            <a:ext cx="414020" cy="6330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66675">
              <a:lnSpc>
                <a:spcPct val="104800"/>
              </a:lnSpc>
              <a:spcBef>
                <a:spcPts val="100"/>
              </a:spcBef>
            </a:pPr>
            <a:r>
              <a:rPr dirty="0" sz="950" spc="-10">
                <a:latin typeface="Palatino Linotype"/>
                <a:cs typeface="Palatino Linotype"/>
              </a:rPr>
              <a:t>lmtest </a:t>
            </a:r>
            <a:r>
              <a:rPr dirty="0" sz="950" spc="-30">
                <a:latin typeface="Palatino Linotype"/>
                <a:cs typeface="Palatino Linotype"/>
              </a:rPr>
              <a:t>MASS</a:t>
            </a:r>
            <a:endParaRPr sz="950">
              <a:latin typeface="Palatino Linotype"/>
              <a:cs typeface="Palatino Linotype"/>
            </a:endParaRPr>
          </a:p>
          <a:p>
            <a:pPr marL="12700" marR="5080">
              <a:lnSpc>
                <a:spcPct val="104900"/>
              </a:lnSpc>
            </a:pPr>
            <a:r>
              <a:rPr dirty="0" sz="950" spc="-10">
                <a:latin typeface="Palatino Linotype"/>
                <a:cs typeface="Palatino Linotype"/>
              </a:rPr>
              <a:t>Matrix </a:t>
            </a:r>
            <a:r>
              <a:rPr dirty="0" sz="950" spc="-45">
                <a:latin typeface="Palatino Linotype"/>
                <a:cs typeface="Palatino Linotype"/>
              </a:rPr>
              <a:t>MaxLik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540766" y="2247614"/>
            <a:ext cx="680085" cy="633095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>
                <a:latin typeface="Palatino Linotype"/>
                <a:cs typeface="Palatino Linotype"/>
              </a:rPr>
              <a:t>101,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112,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123</a:t>
            </a:r>
            <a:endParaRPr sz="950">
              <a:latin typeface="Palatino Linotype"/>
              <a:cs typeface="Palatino Linotype"/>
            </a:endParaRPr>
          </a:p>
          <a:p>
            <a:pPr marL="26034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211,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218</a:t>
            </a:r>
            <a:endParaRPr sz="950">
              <a:latin typeface="Palatino Linotype"/>
              <a:cs typeface="Palatino Linotype"/>
            </a:endParaRPr>
          </a:p>
          <a:p>
            <a:pPr marL="45085">
              <a:lnSpc>
                <a:spcPct val="100000"/>
              </a:lnSpc>
              <a:spcBef>
                <a:spcPts val="55"/>
              </a:spcBef>
            </a:pPr>
            <a:r>
              <a:rPr dirty="0" sz="950" spc="-25">
                <a:latin typeface="Palatino Linotype"/>
                <a:cs typeface="Palatino Linotype"/>
              </a:rPr>
              <a:t>17</a:t>
            </a:r>
            <a:endParaRPr sz="950">
              <a:latin typeface="Palatino Linotype"/>
              <a:cs typeface="Palatino Linotype"/>
            </a:endParaRPr>
          </a:p>
          <a:p>
            <a:pPr marL="88265">
              <a:lnSpc>
                <a:spcPct val="100000"/>
              </a:lnSpc>
              <a:spcBef>
                <a:spcPts val="55"/>
              </a:spcBef>
            </a:pPr>
            <a:r>
              <a:rPr dirty="0" sz="950" spc="-25">
                <a:latin typeface="Palatino Linotype"/>
                <a:cs typeface="Palatino Linotype"/>
              </a:rPr>
              <a:t>17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108068" y="2854895"/>
            <a:ext cx="2374900" cy="1240155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>
                <a:latin typeface="Palatino Linotype"/>
                <a:cs typeface="Palatino Linotype"/>
              </a:rPr>
              <a:t>msm</a:t>
            </a:r>
            <a:r>
              <a:rPr dirty="0" sz="950" spc="17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191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nlme</a:t>
            </a:r>
            <a:r>
              <a:rPr dirty="0" sz="950" spc="17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17,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99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pcse</a:t>
            </a:r>
            <a:r>
              <a:rPr dirty="0" sz="950" spc="18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123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pder</a:t>
            </a:r>
            <a:r>
              <a:rPr dirty="0" sz="950" spc="18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31,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142,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148,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151,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159,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182–184,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215,</a:t>
            </a:r>
            <a:endParaRPr sz="950">
              <a:latin typeface="Palatino Linotype"/>
              <a:cs typeface="Palatino Linotype"/>
            </a:endParaRPr>
          </a:p>
          <a:p>
            <a:pPr marL="372745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222,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241,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243,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244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pglm</a:t>
            </a:r>
            <a:r>
              <a:rPr dirty="0" sz="950" spc="14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13,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73,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211,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218,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244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plm</a:t>
            </a:r>
            <a:r>
              <a:rPr dirty="0" sz="950" spc="170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5,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13,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14,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16,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17,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31,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79,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95,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108,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109,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120,</a:t>
            </a:r>
            <a:endParaRPr sz="950">
              <a:latin typeface="Palatino Linotype"/>
              <a:cs typeface="Palatino Linotype"/>
            </a:endParaRPr>
          </a:p>
          <a:p>
            <a:pPr marL="372745">
              <a:lnSpc>
                <a:spcPct val="100000"/>
              </a:lnSpc>
              <a:spcBef>
                <a:spcPts val="60"/>
              </a:spcBef>
            </a:pPr>
            <a:r>
              <a:rPr dirty="0" sz="950">
                <a:latin typeface="Palatino Linotype"/>
                <a:cs typeface="Palatino Linotype"/>
              </a:rPr>
              <a:t>159,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164,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171,</a:t>
            </a:r>
            <a:r>
              <a:rPr dirty="0" sz="950" spc="-4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182,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183,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187,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212,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255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108068" y="4077113"/>
            <a:ext cx="798830" cy="1701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950" spc="-10">
                <a:latin typeface="Palatino Linotype"/>
                <a:cs typeface="Palatino Linotype"/>
              </a:rPr>
              <a:t>sandwich</a:t>
            </a:r>
            <a:r>
              <a:rPr dirty="0" sz="950" spc="42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120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108068" y="4221240"/>
            <a:ext cx="323215" cy="48133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just" marL="12700" marR="5080">
              <a:lnSpc>
                <a:spcPct val="104900"/>
              </a:lnSpc>
              <a:spcBef>
                <a:spcPts val="100"/>
              </a:spcBef>
            </a:pPr>
            <a:r>
              <a:rPr dirty="0" sz="950" spc="-20">
                <a:latin typeface="Palatino Linotype"/>
                <a:cs typeface="Palatino Linotype"/>
              </a:rPr>
              <a:t>spam </a:t>
            </a:r>
            <a:r>
              <a:rPr dirty="0" sz="950" spc="-65">
                <a:latin typeface="Palatino Linotype"/>
                <a:cs typeface="Palatino Linotype"/>
              </a:rPr>
              <a:t>spdep</a:t>
            </a:r>
            <a:r>
              <a:rPr dirty="0" sz="950" spc="-20">
                <a:latin typeface="Palatino Linotype"/>
                <a:cs typeface="Palatino Linotype"/>
              </a:rPr>
              <a:t> splm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471923" y="4221240"/>
            <a:ext cx="497205" cy="481330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36195">
              <a:lnSpc>
                <a:spcPct val="100000"/>
              </a:lnSpc>
              <a:spcBef>
                <a:spcPts val="155"/>
              </a:spcBef>
            </a:pPr>
            <a:r>
              <a:rPr dirty="0" sz="950" spc="-25">
                <a:latin typeface="Palatino Linotype"/>
                <a:cs typeface="Palatino Linotype"/>
              </a:rPr>
              <a:t>17</a:t>
            </a:r>
            <a:endParaRPr sz="950">
              <a:latin typeface="Palatino Linotype"/>
              <a:cs typeface="Palatino Linotype"/>
            </a:endParaRPr>
          </a:p>
          <a:p>
            <a:pPr marL="6604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247,</a:t>
            </a:r>
            <a:r>
              <a:rPr dirty="0" sz="950" spc="-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254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13,</a:t>
            </a:r>
            <a:r>
              <a:rPr dirty="0" sz="950" spc="-4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268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108068" y="4676719"/>
            <a:ext cx="1049655" cy="633095"/>
          </a:xfrm>
          <a:prstGeom prst="rect">
            <a:avLst/>
          </a:prstGeom>
        </p:spPr>
        <p:txBody>
          <a:bodyPr wrap="square" lIns="0" tIns="196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950">
                <a:latin typeface="Palatino Linotype"/>
                <a:cs typeface="Palatino Linotype"/>
              </a:rPr>
              <a:t>stargazer</a:t>
            </a:r>
            <a:r>
              <a:rPr dirty="0" sz="950" spc="375">
                <a:latin typeface="Palatino Linotype"/>
                <a:cs typeface="Palatino Linotype"/>
              </a:rPr>
              <a:t> </a:t>
            </a:r>
            <a:r>
              <a:rPr dirty="0" sz="950" spc="-35">
                <a:latin typeface="Palatino Linotype"/>
                <a:cs typeface="Palatino Linotype"/>
              </a:rPr>
              <a:t>50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 spc="-10">
                <a:latin typeface="Palatino Linotype"/>
                <a:cs typeface="Palatino Linotype"/>
              </a:rPr>
              <a:t>survival</a:t>
            </a:r>
            <a:r>
              <a:rPr dirty="0" sz="950" spc="40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222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texreg</a:t>
            </a:r>
            <a:r>
              <a:rPr dirty="0" sz="950" spc="14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80,</a:t>
            </a:r>
            <a:r>
              <a:rPr dirty="0" sz="950" spc="-6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153,</a:t>
            </a:r>
            <a:r>
              <a:rPr dirty="0" sz="950" spc="-5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216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truncreg</a:t>
            </a:r>
            <a:r>
              <a:rPr dirty="0" sz="950" spc="484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211</a:t>
            </a:r>
            <a:endParaRPr sz="9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108068" y="5494189"/>
            <a:ext cx="2348865" cy="20173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150" b="1" i="1">
                <a:latin typeface="Calibri"/>
                <a:cs typeface="Calibri"/>
              </a:rPr>
              <a:t>Programming</a:t>
            </a:r>
            <a:r>
              <a:rPr dirty="0" sz="1150" spc="-15" b="1" i="1">
                <a:latin typeface="Calibri"/>
                <a:cs typeface="Calibri"/>
              </a:rPr>
              <a:t> </a:t>
            </a:r>
            <a:r>
              <a:rPr dirty="0" sz="1150" b="1" i="1">
                <a:latin typeface="Calibri"/>
                <a:cs typeface="Calibri"/>
              </a:rPr>
              <a:t>Language</a:t>
            </a:r>
            <a:r>
              <a:rPr dirty="0" sz="1150" spc="-10" b="1" i="1">
                <a:latin typeface="Calibri"/>
                <a:cs typeface="Calibri"/>
              </a:rPr>
              <a:t> </a:t>
            </a:r>
            <a:r>
              <a:rPr dirty="0" sz="1150" b="1" i="1">
                <a:latin typeface="Calibri"/>
                <a:cs typeface="Calibri"/>
              </a:rPr>
              <a:t>and</a:t>
            </a:r>
            <a:r>
              <a:rPr dirty="0" sz="1150" spc="-15" b="1" i="1">
                <a:latin typeface="Calibri"/>
                <a:cs typeface="Calibri"/>
              </a:rPr>
              <a:t> </a:t>
            </a:r>
            <a:r>
              <a:rPr dirty="0" sz="1150" spc="-10" b="1" i="1">
                <a:latin typeface="Calibri"/>
                <a:cs typeface="Calibri"/>
              </a:rPr>
              <a:t>Software</a:t>
            </a:r>
            <a:endParaRPr sz="11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5"/>
              </a:spcBef>
            </a:pPr>
            <a:r>
              <a:rPr dirty="0" sz="950">
                <a:latin typeface="Palatino Linotype"/>
                <a:cs typeface="Palatino Linotype"/>
              </a:rPr>
              <a:t>C</a:t>
            </a:r>
            <a:r>
              <a:rPr dirty="0" sz="950" spc="22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17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Emacs</a:t>
            </a:r>
            <a:r>
              <a:rPr dirty="0" sz="950" spc="14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13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ESS</a:t>
            </a:r>
            <a:r>
              <a:rPr dirty="0" sz="950" spc="195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13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FORTRAN</a:t>
            </a:r>
            <a:r>
              <a:rPr dirty="0" sz="950" spc="45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17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Gretl</a:t>
            </a:r>
            <a:r>
              <a:rPr dirty="0" sz="950" spc="170">
                <a:latin typeface="Palatino Linotype"/>
                <a:cs typeface="Palatino Linotype"/>
              </a:rPr>
              <a:t>  </a:t>
            </a:r>
            <a:r>
              <a:rPr dirty="0" sz="950" spc="-50">
                <a:latin typeface="Palatino Linotype"/>
                <a:cs typeface="Palatino Linotype"/>
              </a:rPr>
              <a:t>8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knitr</a:t>
            </a:r>
            <a:r>
              <a:rPr dirty="0" sz="950" spc="170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12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0"/>
              </a:spcBef>
            </a:pPr>
            <a:r>
              <a:rPr dirty="0" sz="950">
                <a:latin typeface="Palatino Linotype"/>
                <a:cs typeface="Palatino Linotype"/>
              </a:rPr>
              <a:t>R</a:t>
            </a:r>
            <a:r>
              <a:rPr dirty="0" sz="950" spc="195">
                <a:latin typeface="Palatino Linotype"/>
                <a:cs typeface="Palatino Linotype"/>
              </a:rPr>
              <a:t>  </a:t>
            </a:r>
            <a:r>
              <a:rPr dirty="0" sz="950">
                <a:latin typeface="Palatino Linotype"/>
                <a:cs typeface="Palatino Linotype"/>
              </a:rPr>
              <a:t>1,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5–15,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17,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32,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118,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120,</a:t>
            </a:r>
            <a:r>
              <a:rPr dirty="0" sz="950" spc="-30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164,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>
                <a:latin typeface="Palatino Linotype"/>
                <a:cs typeface="Palatino Linotype"/>
              </a:rPr>
              <a:t>211,</a:t>
            </a:r>
            <a:r>
              <a:rPr dirty="0" sz="950" spc="-35">
                <a:latin typeface="Palatino Linotype"/>
                <a:cs typeface="Palatino Linotype"/>
              </a:rPr>
              <a:t> </a:t>
            </a:r>
            <a:r>
              <a:rPr dirty="0" sz="950" spc="-20">
                <a:latin typeface="Palatino Linotype"/>
                <a:cs typeface="Palatino Linotype"/>
              </a:rPr>
              <a:t>245,</a:t>
            </a:r>
            <a:endParaRPr sz="950">
              <a:latin typeface="Palatino Linotype"/>
              <a:cs typeface="Palatino Linotype"/>
            </a:endParaRPr>
          </a:p>
          <a:p>
            <a:pPr marL="372745">
              <a:lnSpc>
                <a:spcPct val="100000"/>
              </a:lnSpc>
              <a:spcBef>
                <a:spcPts val="55"/>
              </a:spcBef>
            </a:pPr>
            <a:r>
              <a:rPr dirty="0" sz="950" spc="-25">
                <a:latin typeface="Palatino Linotype"/>
                <a:cs typeface="Palatino Linotype"/>
              </a:rPr>
              <a:t>254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RStudio</a:t>
            </a:r>
            <a:r>
              <a:rPr dirty="0" sz="950" spc="450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13</a:t>
            </a:r>
            <a:endParaRPr sz="9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5"/>
              </a:spcBef>
            </a:pPr>
            <a:r>
              <a:rPr dirty="0" sz="950">
                <a:latin typeface="Palatino Linotype"/>
                <a:cs typeface="Palatino Linotype"/>
              </a:rPr>
              <a:t>S</a:t>
            </a:r>
            <a:r>
              <a:rPr dirty="0" sz="950" spc="225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14</a:t>
            </a:r>
            <a:endParaRPr sz="950">
              <a:latin typeface="Palatino Linotype"/>
              <a:cs typeface="Palatino Linotype"/>
            </a:endParaRPr>
          </a:p>
          <a:p>
            <a:pPr marL="12700" marR="1722120">
              <a:lnSpc>
                <a:spcPct val="104800"/>
              </a:lnSpc>
            </a:pPr>
            <a:r>
              <a:rPr dirty="0" sz="950" spc="-10">
                <a:latin typeface="Palatino Linotype"/>
                <a:cs typeface="Palatino Linotype"/>
              </a:rPr>
              <a:t>Sweave</a:t>
            </a:r>
            <a:r>
              <a:rPr dirty="0" sz="950" spc="395">
                <a:latin typeface="Palatino Linotype"/>
                <a:cs typeface="Palatino Linotype"/>
              </a:rPr>
              <a:t> </a:t>
            </a:r>
            <a:r>
              <a:rPr dirty="0" sz="950" spc="-25">
                <a:latin typeface="Palatino Linotype"/>
                <a:cs typeface="Palatino Linotype"/>
              </a:rPr>
              <a:t>12 </a:t>
            </a:r>
            <a:r>
              <a:rPr dirty="0" sz="950">
                <a:latin typeface="Palatino Linotype"/>
                <a:cs typeface="Palatino Linotype"/>
              </a:rPr>
              <a:t>tikz</a:t>
            </a:r>
            <a:r>
              <a:rPr dirty="0" sz="950" spc="175">
                <a:latin typeface="Palatino Linotype"/>
                <a:cs typeface="Palatino Linotype"/>
              </a:rPr>
              <a:t>  </a:t>
            </a:r>
            <a:r>
              <a:rPr dirty="0" sz="950" spc="-25">
                <a:latin typeface="Palatino Linotype"/>
                <a:cs typeface="Palatino Linotype"/>
              </a:rPr>
              <a:t>xiv</a:t>
            </a:r>
            <a:endParaRPr sz="9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12957" y="607782"/>
            <a:ext cx="5241925" cy="7729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12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254000" marR="43815">
              <a:lnSpc>
                <a:spcPct val="100000"/>
              </a:lnSpc>
            </a:pP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proﬁcient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user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overall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workload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producing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piece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scientiﬁc </a:t>
            </a:r>
            <a:r>
              <a:rPr dirty="0" sz="1000" spc="-25">
                <a:latin typeface="Palatino Linotype"/>
                <a:cs typeface="Palatino Linotype"/>
              </a:rPr>
              <a:t>research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may </a:t>
            </a:r>
            <a:r>
              <a:rPr dirty="0" sz="1000" spc="-20">
                <a:latin typeface="Palatino Linotype"/>
                <a:cs typeface="Palatino Linotype"/>
              </a:rPr>
              <a:t>turn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out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much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lower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competing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solutions.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convenient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features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allow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advanced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management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research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activity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respect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the </a:t>
            </a:r>
            <a:r>
              <a:rPr dirty="0" sz="1000" spc="-55">
                <a:latin typeface="Palatino Linotype"/>
                <a:cs typeface="Palatino Linotype"/>
              </a:rPr>
              <a:t>usual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paradigm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“an- </a:t>
            </a:r>
            <a:r>
              <a:rPr dirty="0" sz="1000" spc="-60">
                <a:latin typeface="Palatino Linotype"/>
                <a:cs typeface="Palatino Linotype"/>
              </a:rPr>
              <a:t>alyze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data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save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results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write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paper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around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them”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also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light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45">
                <a:latin typeface="Palatino Linotype"/>
                <a:cs typeface="Palatino Linotype"/>
              </a:rPr>
              <a:t>producing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reproducible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econometric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research.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300">
              <a:latin typeface="Palatino Linotype"/>
              <a:cs typeface="Palatino Linotype"/>
            </a:endParaRPr>
          </a:p>
          <a:p>
            <a:pPr marL="2540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1.4.1</a:t>
            </a:r>
            <a:r>
              <a:rPr dirty="0" sz="1000" spc="36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Reproducible</a:t>
            </a:r>
            <a:r>
              <a:rPr dirty="0" sz="1000" spc="2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Econometric</a:t>
            </a:r>
            <a:r>
              <a:rPr dirty="0" sz="1000" spc="25" b="1">
                <a:latin typeface="Calibri"/>
                <a:cs typeface="Calibri"/>
              </a:rPr>
              <a:t> </a:t>
            </a:r>
            <a:r>
              <a:rPr dirty="0" sz="1000" spc="-20" b="1">
                <a:latin typeface="Calibri"/>
                <a:cs typeface="Calibri"/>
              </a:rPr>
              <a:t>Work</a:t>
            </a:r>
            <a:endParaRPr sz="1000">
              <a:latin typeface="Calibri"/>
              <a:cs typeface="Calibri"/>
            </a:endParaRPr>
          </a:p>
          <a:p>
            <a:pPr algn="just" marL="254000" marR="44450">
              <a:lnSpc>
                <a:spcPct val="100000"/>
              </a:lnSpc>
              <a:spcBef>
                <a:spcPts val="595"/>
              </a:spcBef>
            </a:pPr>
            <a:r>
              <a:rPr dirty="0" sz="1000" spc="-30">
                <a:latin typeface="Palatino Linotype"/>
                <a:cs typeface="Palatino Linotype"/>
              </a:rPr>
              <a:t>Performing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econometric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work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possibly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conjunction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with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85">
                <a:latin typeface="Palatino Linotype"/>
                <a:cs typeface="Palatino Linotype"/>
              </a:rPr>
              <a:t>L</a:t>
            </a:r>
            <a:r>
              <a:rPr dirty="0" baseline="17094" sz="975" spc="-277">
                <a:latin typeface="Palatino Linotype"/>
                <a:cs typeface="Palatino Linotype"/>
              </a:rPr>
              <a:t>A</a:t>
            </a:r>
            <a:r>
              <a:rPr dirty="0" sz="1000" spc="-185">
                <a:latin typeface="Palatino Linotype"/>
                <a:cs typeface="Palatino Linotype"/>
              </a:rPr>
              <a:t>T</a:t>
            </a:r>
            <a:r>
              <a:rPr dirty="0" baseline="-11111" sz="1500" spc="-277">
                <a:latin typeface="Palatino Linotype"/>
                <a:cs typeface="Palatino Linotype"/>
              </a:rPr>
              <a:t>E</a:t>
            </a:r>
            <a:r>
              <a:rPr dirty="0" sz="1000" spc="-185">
                <a:latin typeface="Palatino Linotype"/>
                <a:cs typeface="Palatino Linotype"/>
              </a:rPr>
              <a:t>X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through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literate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sta- </a:t>
            </a:r>
            <a:r>
              <a:rPr dirty="0" sz="1000" spc="-10">
                <a:latin typeface="Palatino Linotype"/>
                <a:cs typeface="Palatino Linotype"/>
              </a:rPr>
              <a:t>tistical</a:t>
            </a:r>
            <a:r>
              <a:rPr dirty="0" sz="1000">
                <a:latin typeface="Palatino Linotype"/>
                <a:cs typeface="Palatino Linotype"/>
              </a:rPr>
              <a:t> tools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like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Sweave</a:t>
            </a:r>
            <a:r>
              <a:rPr dirty="0" sz="1000" spc="30">
                <a:latin typeface="Calibri"/>
                <a:cs typeface="Calibri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(Leisch,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2002)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knitr</a:t>
            </a:r>
            <a:r>
              <a:rPr dirty="0" sz="1000" spc="30">
                <a:latin typeface="Calibri"/>
                <a:cs typeface="Calibri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(Xie,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2015),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satisﬁes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desirable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standards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10">
                <a:latin typeface="Palatino Linotype"/>
                <a:cs typeface="Palatino Linotype"/>
              </a:rPr>
              <a:t>reproducibility.</a:t>
            </a:r>
            <a:endParaRPr sz="1000">
              <a:latin typeface="Palatino Linotype"/>
              <a:cs typeface="Palatino Linotype"/>
            </a:endParaRPr>
          </a:p>
          <a:p>
            <a:pPr algn="just" marL="254000" marR="43815" indent="107950">
              <a:lnSpc>
                <a:spcPts val="1200"/>
              </a:lnSpc>
              <a:spcBef>
                <a:spcPts val="25"/>
              </a:spcBef>
            </a:pPr>
            <a:r>
              <a:rPr dirty="0" sz="1000" spc="-30">
                <a:latin typeface="Palatino Linotype"/>
                <a:cs typeface="Palatino Linotype"/>
              </a:rPr>
              <a:t>Following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Peng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(2011),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“[an]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important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barrier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[to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reproducible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research]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lack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integrated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infrastructure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distributing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[it]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others.”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Yet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such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infrastructures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have </a:t>
            </a:r>
            <a:r>
              <a:rPr dirty="0" sz="1000" spc="-35">
                <a:latin typeface="Palatino Linotype"/>
                <a:cs typeface="Palatino Linotype"/>
              </a:rPr>
              <a:t>recently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emerged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statistics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proposed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econometric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practice.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advocated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Koenker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Zeileis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(2009),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way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ensuring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complete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reproducibility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one’s research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provide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self-</a:t>
            </a:r>
            <a:r>
              <a:rPr dirty="0" sz="1000" spc="-20">
                <a:latin typeface="Palatino Linotype"/>
                <a:cs typeface="Palatino Linotype"/>
              </a:rPr>
              <a:t>contained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Sweave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ﬁle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“a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tightly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coupled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bundle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code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45">
                <a:latin typeface="Palatino Linotype"/>
                <a:cs typeface="Palatino Linotype"/>
              </a:rPr>
              <a:t>documentation”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including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text</a:t>
            </a:r>
            <a:r>
              <a:rPr dirty="0" sz="1000" spc="-20">
                <a:latin typeface="Palatino Linotype"/>
                <a:cs typeface="Palatino Linotype"/>
              </a:rPr>
              <a:t> 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code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generating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results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paper </a:t>
            </a:r>
            <a:r>
              <a:rPr dirty="0" sz="1000" spc="-35">
                <a:latin typeface="Palatino Linotype"/>
                <a:cs typeface="Palatino Linotype"/>
              </a:rPr>
              <a:t>so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given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original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data,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complete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document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reproduced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exactly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by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anybody,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practically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computing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platform.</a:t>
            </a:r>
            <a:endParaRPr sz="1000">
              <a:latin typeface="Palatino Linotype"/>
              <a:cs typeface="Palatino Linotype"/>
            </a:endParaRPr>
          </a:p>
          <a:p>
            <a:pPr algn="just" marL="362585">
              <a:lnSpc>
                <a:spcPts val="1125"/>
              </a:lnSpc>
            </a:pPr>
            <a:r>
              <a:rPr dirty="0" sz="1000" spc="110">
                <a:latin typeface="Palatino Linotype"/>
                <a:cs typeface="Palatino Linotype"/>
              </a:rPr>
              <a:t>hree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aspects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worth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highlighting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context: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object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orientation;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code</a:t>
            </a:r>
            <a:r>
              <a:rPr dirty="0" sz="1000" spc="-10">
                <a:latin typeface="Palatino Linotype"/>
                <a:cs typeface="Palatino Linotype"/>
              </a:rPr>
              <a:t> availabil-</a:t>
            </a:r>
            <a:endParaRPr sz="1000">
              <a:latin typeface="Palatino Linotype"/>
              <a:cs typeface="Palatino Linotype"/>
            </a:endParaRPr>
          </a:p>
          <a:p>
            <a:pPr algn="just" marL="254000" marR="43180">
              <a:lnSpc>
                <a:spcPts val="1200"/>
              </a:lnSpc>
              <a:spcBef>
                <a:spcPts val="40"/>
              </a:spcBef>
            </a:pPr>
            <a:r>
              <a:rPr dirty="0" sz="1000" spc="-35">
                <a:latin typeface="Palatino Linotype"/>
                <a:cs typeface="Palatino Linotype"/>
              </a:rPr>
              <a:t>it</a:t>
            </a:r>
            <a:r>
              <a:rPr dirty="0" sz="1000" spc="-114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anageme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ducible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nom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ough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ramming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tionaliti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two,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onom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5">
                <a:latin typeface="Palatino Linotype"/>
                <a:cs typeface="Palatino Linotype"/>
              </a:rPr>
              <a:t>c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op-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ly)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-55">
                <a:latin typeface="Calibri"/>
                <a:cs typeface="Calibri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end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ducibility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um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eng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(2011),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90">
                <a:latin typeface="Palatino Linotype"/>
                <a:cs typeface="Palatino Linotype"/>
              </a:rPr>
              <a:t>“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old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d</a:t>
            </a:r>
            <a:r>
              <a:rPr dirty="0" sz="1000" spc="-130">
                <a:latin typeface="Palatino Linotype"/>
                <a:cs typeface="Palatino Linotype"/>
              </a:rPr>
              <a:t>”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ull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li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iding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65">
                <a:latin typeface="Palatino Linotype"/>
                <a:cs typeface="Palatino Linotype"/>
              </a:rPr>
              <a:t>“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ail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log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,”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pli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yone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hine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onn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-55">
                <a:latin typeface="Calibri"/>
                <a:cs typeface="Calibri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li</a:t>
            </a:r>
            <a:r>
              <a:rPr dirty="0" sz="1000" spc="-5" i="1">
                <a:latin typeface="Palatino Linotype"/>
                <a:cs typeface="Palatino Linotype"/>
              </a:rPr>
              <a:t>n</a:t>
            </a:r>
            <a:r>
              <a:rPr dirty="0" sz="1000" spc="10" i="1">
                <a:latin typeface="Palatino Linotype"/>
                <a:cs typeface="Palatino Linotype"/>
              </a:rPr>
              <a:t>k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40" i="1">
                <a:latin typeface="Palatino Linotype"/>
                <a:cs typeface="Palatino Linotype"/>
              </a:rPr>
              <a:t>d</a:t>
            </a:r>
            <a:r>
              <a:rPr dirty="0" sz="1000" spc="-5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10" i="1">
                <a:latin typeface="Palatino Linotype"/>
                <a:cs typeface="Palatino Linotype"/>
              </a:rPr>
              <a:t>x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-5" i="1">
                <a:latin typeface="Palatino Linotype"/>
                <a:cs typeface="Palatino Linotype"/>
              </a:rPr>
              <a:t>c</a:t>
            </a:r>
            <a:r>
              <a:rPr dirty="0" sz="1000" i="1">
                <a:latin typeface="Palatino Linotype"/>
                <a:cs typeface="Palatino Linotype"/>
              </a:rPr>
              <a:t>u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75" i="1">
                <a:latin typeface="Palatino Linotype"/>
                <a:cs typeface="Palatino Linotype"/>
              </a:rPr>
              <a:t>a</a:t>
            </a:r>
            <a:r>
              <a:rPr dirty="0" sz="1000" spc="45" i="1">
                <a:latin typeface="Palatino Linotype"/>
                <a:cs typeface="Palatino Linotype"/>
              </a:rPr>
              <a:t>b</a:t>
            </a:r>
            <a:r>
              <a:rPr dirty="0" sz="1000" spc="-5" i="1">
                <a:latin typeface="Palatino Linotype"/>
                <a:cs typeface="Palatino Linotype"/>
              </a:rPr>
              <a:t>l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8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2011,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sz="1000" spc="-5">
                <a:latin typeface="Palatino Linotype"/>
                <a:cs typeface="Palatino Linotype"/>
              </a:rPr>
              <a:t>1)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y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ha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/o</a:t>
            </a:r>
            <a:r>
              <a:rPr dirty="0" sz="1000" spc="-1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em,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only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ssible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limit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puting 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o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362585">
              <a:lnSpc>
                <a:spcPts val="1120"/>
              </a:lnSpc>
            </a:pPr>
            <a:r>
              <a:rPr dirty="0" sz="1000" spc="-35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availability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open-</a:t>
            </a:r>
            <a:r>
              <a:rPr dirty="0" sz="1000" spc="-25">
                <a:latin typeface="Palatino Linotype"/>
                <a:cs typeface="Palatino Linotype"/>
              </a:rPr>
              <a:t>source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software</a:t>
            </a:r>
            <a:r>
              <a:rPr dirty="0" sz="1000" spc="-10">
                <a:latin typeface="Palatino Linotype"/>
                <a:cs typeface="Palatino Linotype"/>
              </a:rPr>
              <a:t> (OSS);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hence,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code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used,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inspected,</a:t>
            </a:r>
            <a:endParaRPr sz="1000">
              <a:latin typeface="Palatino Linotype"/>
              <a:cs typeface="Palatino Linotype"/>
            </a:endParaRPr>
          </a:p>
          <a:p>
            <a:pPr algn="just" marL="254000" marR="43815">
              <a:lnSpc>
                <a:spcPts val="1200"/>
              </a:lnSpc>
              <a:spcBef>
                <a:spcPts val="35"/>
              </a:spcBef>
            </a:pPr>
            <a:r>
              <a:rPr dirty="0" sz="1000" spc="-40">
                <a:latin typeface="Palatino Linotype"/>
                <a:cs typeface="Palatino Linotype"/>
              </a:rPr>
              <a:t>copied,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possibly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modiﬁed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will.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Source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code,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words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Koenker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Zeileis</a:t>
            </a:r>
            <a:r>
              <a:rPr dirty="0" sz="1000" spc="-10">
                <a:latin typeface="Palatino Linotype"/>
                <a:cs typeface="Palatino Linotype"/>
              </a:rPr>
              <a:t> (2009), </a:t>
            </a:r>
            <a:r>
              <a:rPr dirty="0" sz="1000" spc="-30">
                <a:latin typeface="Palatino Linotype"/>
                <a:cs typeface="Palatino Linotype"/>
              </a:rPr>
              <a:t>is </a:t>
            </a:r>
            <a:r>
              <a:rPr dirty="0" sz="1000" spc="-60">
                <a:latin typeface="Palatino Linotype"/>
                <a:cs typeface="Palatino Linotype"/>
              </a:rPr>
              <a:t>“the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ultimate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documentation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computational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science,”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accessible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can </a:t>
            </a:r>
            <a:r>
              <a:rPr dirty="0" sz="1000" spc="-30">
                <a:latin typeface="Palatino Linotype"/>
                <a:cs typeface="Palatino Linotype"/>
              </a:rPr>
              <a:t>more </a:t>
            </a:r>
            <a:r>
              <a:rPr dirty="0" sz="1000" spc="-45">
                <a:latin typeface="Palatino Linotype"/>
                <a:cs typeface="Palatino Linotype"/>
              </a:rPr>
              <a:t>easily</a:t>
            </a:r>
            <a:r>
              <a:rPr dirty="0" sz="1000" spc="-10">
                <a:latin typeface="Palatino Linotype"/>
                <a:cs typeface="Palatino Linotype"/>
              </a:rPr>
              <a:t> 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subjected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critical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scrutiny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subject,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also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Yalta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Lucchetti,</a:t>
            </a:r>
            <a:r>
              <a:rPr dirty="0" sz="1000" spc="-10">
                <a:latin typeface="Palatino Linotype"/>
                <a:cs typeface="Palatino Linotype"/>
              </a:rPr>
              <a:t> 2008; </a:t>
            </a:r>
            <a:r>
              <a:rPr dirty="0" sz="1000" spc="-60">
                <a:latin typeface="Palatino Linotype"/>
                <a:cs typeface="Palatino Linotype"/>
              </a:rPr>
              <a:t>Yalta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Yalta,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2010).</a:t>
            </a:r>
            <a:endParaRPr sz="1000">
              <a:latin typeface="Palatino Linotype"/>
              <a:cs typeface="Palatino Linotype"/>
            </a:endParaRPr>
          </a:p>
          <a:p>
            <a:pPr algn="just" marL="362585">
              <a:lnSpc>
                <a:spcPts val="1140"/>
              </a:lnSpc>
            </a:pPr>
            <a:r>
              <a:rPr dirty="0" sz="1000" spc="-20">
                <a:latin typeface="Palatino Linotype"/>
                <a:cs typeface="Palatino Linotype"/>
              </a:rPr>
              <a:t>Besides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accessibility,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being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OSS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has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important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consequences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numerical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accuracy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(see</a:t>
            </a:r>
            <a:endParaRPr sz="1000">
              <a:latin typeface="Palatino Linotype"/>
              <a:cs typeface="Palatino Linotype"/>
            </a:endParaRPr>
          </a:p>
          <a:p>
            <a:pPr algn="just" marL="254000" marR="43815">
              <a:lnSpc>
                <a:spcPts val="1200"/>
              </a:lnSpc>
              <a:spcBef>
                <a:spcPts val="40"/>
              </a:spcBef>
            </a:pPr>
            <a:r>
              <a:rPr dirty="0" sz="1000" spc="-125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2007)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ducibilit</a:t>
            </a:r>
            <a:r>
              <a:rPr dirty="0" sz="1000" spc="-10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270">
                <a:latin typeface="Palatino Linotype"/>
                <a:cs typeface="Palatino Linotype"/>
              </a:rPr>
              <a:t>h</a:t>
            </a:r>
            <a:r>
              <a:rPr dirty="0" sz="1000" spc="225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45">
                <a:latin typeface="Calibri"/>
                <a:cs typeface="Calibri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ourag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en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s)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de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ough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ing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em: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5">
                <a:latin typeface="Palatino Linotype"/>
                <a:cs typeface="Palatino Linotype"/>
              </a:rPr>
              <a:t>age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uild,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(u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r-l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l)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inside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ly </a:t>
            </a:r>
            <a:r>
              <a:rPr dirty="0" sz="1000" spc="-5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alid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om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a- </a:t>
            </a:r>
            <a:r>
              <a:rPr dirty="0" sz="1000" spc="-35">
                <a:latin typeface="Palatino Linotype"/>
                <a:cs typeface="Palatino Linotype"/>
              </a:rPr>
              <a:t>bility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licit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bution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hensive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20">
                <a:latin typeface="Calibri"/>
                <a:cs typeface="Calibri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ive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wo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k </a:t>
            </a:r>
            <a:r>
              <a:rPr dirty="0" sz="1000" spc="-20">
                <a:latin typeface="Palatino Linotype"/>
                <a:cs typeface="Palatino Linotype"/>
              </a:rPr>
              <a:t>(cran.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75">
                <a:latin typeface="Palatino Linotype"/>
                <a:cs typeface="Palatino Linotype"/>
              </a:rPr>
              <a:t>-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t.o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g)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versions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sub</a:t>
            </a:r>
            <a:r>
              <a:rPr dirty="0" sz="1000" spc="-1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ali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p;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25">
                <a:latin typeface="Palatino Linotype"/>
                <a:cs typeface="Palatino Linotype"/>
              </a:rPr>
              <a:t>lier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versions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de,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ding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opme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</a:t>
            </a:r>
            <a:r>
              <a:rPr dirty="0" sz="1000" spc="-2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“</a:t>
            </a:r>
            <a:r>
              <a:rPr dirty="0" sz="1000" spc="-10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annin</a:t>
            </a:r>
            <a:r>
              <a:rPr dirty="0" sz="1000" spc="-15">
                <a:latin typeface="Palatino Linotype"/>
                <a:cs typeface="Palatino Linotype"/>
              </a:rPr>
              <a:t>g</a:t>
            </a:r>
            <a:r>
              <a:rPr dirty="0" sz="1000" spc="-130">
                <a:latin typeface="Palatino Linotype"/>
                <a:cs typeface="Palatino Linotype"/>
              </a:rPr>
              <a:t>”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“M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”),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ound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ol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tive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lopme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75">
                <a:latin typeface="Palatino Linotype"/>
                <a:cs typeface="Palatino Linotype"/>
              </a:rPr>
              <a:t>-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ge.</a:t>
            </a:r>
            <a:r>
              <a:rPr dirty="0" sz="1000" spc="-65">
                <a:latin typeface="Palatino Linotype"/>
                <a:cs typeface="Palatino Linotype"/>
              </a:rPr>
              <a:t>r</a:t>
            </a:r>
            <a:r>
              <a:rPr dirty="0" sz="1000" spc="75">
                <a:latin typeface="Palatino Linotype"/>
                <a:cs typeface="Palatino Linotype"/>
              </a:rPr>
              <a:t>-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endParaRPr sz="1000">
              <a:latin typeface="Palatino Linotype"/>
              <a:cs typeface="Palatino Linotype"/>
            </a:endParaRPr>
          </a:p>
          <a:p>
            <a:pPr algn="just" marL="254000">
              <a:lnSpc>
                <a:spcPts val="1125"/>
              </a:lnSpc>
            </a:pPr>
            <a:r>
              <a:rPr dirty="0" sz="1000" spc="-25">
                <a:latin typeface="Palatino Linotype"/>
                <a:cs typeface="Palatino Linotype"/>
              </a:rPr>
              <a:t>.org/) </a:t>
            </a:r>
            <a:r>
              <a:rPr dirty="0" sz="1000" spc="15">
                <a:latin typeface="Palatino Linotype"/>
                <a:cs typeface="Palatino Linotype"/>
              </a:rPr>
              <a:t>(</a:t>
            </a:r>
            <a:r>
              <a:rPr dirty="0" sz="1000" spc="509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ußl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Zeileis,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2009)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prominent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example.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latter,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although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typically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contain-</a:t>
            </a:r>
            <a:endParaRPr sz="1000">
              <a:latin typeface="Palatino Linotype"/>
              <a:cs typeface="Palatino Linotype"/>
            </a:endParaRPr>
          </a:p>
          <a:p>
            <a:pPr algn="just" marL="254000" marR="43815">
              <a:lnSpc>
                <a:spcPts val="1200"/>
              </a:lnSpc>
              <a:spcBef>
                <a:spcPts val="35"/>
              </a:spcBef>
            </a:pPr>
            <a:r>
              <a:rPr dirty="0" sz="1000" spc="-60">
                <a:latin typeface="Palatino Linotype"/>
                <a:cs typeface="Palatino Linotype"/>
              </a:rPr>
              <a:t>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very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recent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methods,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subject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above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mentioned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quality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controls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but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also</a:t>
            </a:r>
            <a:r>
              <a:rPr dirty="0" sz="1000" spc="-10">
                <a:latin typeface="Palatino Linotype"/>
                <a:cs typeface="Palatino Linotype"/>
              </a:rPr>
              <a:t> allow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immediate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patching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code;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changes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tracked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inside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system’s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version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history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open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inspection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from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user.</a:t>
            </a:r>
            <a:endParaRPr sz="1000">
              <a:latin typeface="Palatino Linotype"/>
              <a:cs typeface="Palatino Linotype"/>
            </a:endParaRPr>
          </a:p>
          <a:p>
            <a:pPr algn="just" marL="362585">
              <a:lnSpc>
                <a:spcPts val="1145"/>
              </a:lnSpc>
            </a:pPr>
            <a:r>
              <a:rPr dirty="0" sz="1000" spc="-30">
                <a:latin typeface="Palatino Linotype"/>
                <a:cs typeface="Palatino Linotype"/>
              </a:rPr>
              <a:t>Lastly,</a:t>
            </a:r>
            <a:r>
              <a:rPr dirty="0" sz="1000" spc="1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perhaps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most</a:t>
            </a:r>
            <a:r>
              <a:rPr dirty="0" sz="1000" spc="1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importantly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here,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204">
                <a:latin typeface="Calibri"/>
                <a:cs typeface="Calibri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explicitly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encourages</a:t>
            </a:r>
            <a:r>
              <a:rPr dirty="0" sz="1000" spc="1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reproducibility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</a:t>
            </a:r>
            <a:endParaRPr sz="1000">
              <a:latin typeface="Palatino Linotype"/>
              <a:cs typeface="Palatino Linotype"/>
            </a:endParaRPr>
          </a:p>
          <a:p>
            <a:pPr algn="just" marL="254000" marR="43815">
              <a:lnSpc>
                <a:spcPts val="1200"/>
              </a:lnSpc>
              <a:spcBef>
                <a:spcPts val="40"/>
              </a:spcBef>
            </a:pPr>
            <a:r>
              <a:rPr dirty="0" sz="1000" spc="-25">
                <a:latin typeface="Palatino Linotype"/>
                <a:cs typeface="Palatino Linotype"/>
              </a:rPr>
              <a:t>research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through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utilities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like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Sweave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(Leisch,</a:t>
            </a:r>
            <a:r>
              <a:rPr dirty="0" sz="1000">
                <a:latin typeface="Palatino Linotype"/>
                <a:cs typeface="Palatino Linotype"/>
              </a:rPr>
              <a:t> 2002),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which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implements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literate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programming techniques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weaving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together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code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documentation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dynamic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document,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discussed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05272" y="607782"/>
            <a:ext cx="5290820" cy="7729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431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Introduction</a:t>
            </a:r>
            <a:r>
              <a:rPr dirty="0" sz="800" spc="25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13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76200" marR="271780">
              <a:lnSpc>
                <a:spcPct val="100000"/>
              </a:lnSpc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Meredith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Racine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(2009)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Koenker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Zeileis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(2009,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2.5).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Convenient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interfaces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weaving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together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45">
                <a:latin typeface="Calibri"/>
                <a:cs typeface="Calibri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0">
                <a:latin typeface="Palatino Linotype"/>
                <a:cs typeface="Palatino Linotype"/>
              </a:rPr>
              <a:t>L</a:t>
            </a:r>
            <a:r>
              <a:rPr dirty="0" baseline="17094" sz="975" spc="-300">
                <a:latin typeface="Palatino Linotype"/>
                <a:cs typeface="Palatino Linotype"/>
              </a:rPr>
              <a:t>A</a:t>
            </a:r>
            <a:r>
              <a:rPr dirty="0" sz="1000" spc="-200">
                <a:latin typeface="Palatino Linotype"/>
                <a:cs typeface="Palatino Linotype"/>
              </a:rPr>
              <a:t>T</a:t>
            </a:r>
            <a:r>
              <a:rPr dirty="0" baseline="-11111" sz="1500" spc="-300">
                <a:latin typeface="Palatino Linotype"/>
                <a:cs typeface="Palatino Linotype"/>
              </a:rPr>
              <a:t>E</a:t>
            </a:r>
            <a:r>
              <a:rPr dirty="0" sz="1000" spc="-200">
                <a:latin typeface="Palatino Linotype"/>
                <a:cs typeface="Palatino Linotype"/>
              </a:rPr>
              <a:t>X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available,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from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Emacs</a:t>
            </a:r>
            <a:r>
              <a:rPr dirty="0" sz="1000" spc="45">
                <a:latin typeface="Calibri"/>
                <a:cs typeface="Calibri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>
                <a:latin typeface="Calibri"/>
                <a:cs typeface="Calibri"/>
              </a:rPr>
              <a:t>ESS</a:t>
            </a:r>
            <a:r>
              <a:rPr dirty="0" sz="1000" spc="45">
                <a:latin typeface="Calibri"/>
                <a:cs typeface="Calibri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(Rossini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al.,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2004)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20">
                <a:latin typeface="Palatino Linotype"/>
                <a:cs typeface="Palatino Linotype"/>
              </a:rPr>
              <a:t>more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recent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RStudio</a:t>
            </a:r>
            <a:r>
              <a:rPr dirty="0" sz="1000" spc="25">
                <a:latin typeface="Calibri"/>
                <a:cs typeface="Calibri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(Racine,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2012).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480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book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fact been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prepared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 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dynamic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L</a:t>
            </a:r>
            <a:r>
              <a:rPr dirty="0" baseline="17094" sz="975" spc="-187">
                <a:latin typeface="Palatino Linotype"/>
                <a:cs typeface="Palatino Linotype"/>
              </a:rPr>
              <a:t>A</a:t>
            </a:r>
            <a:r>
              <a:rPr dirty="0" sz="1000" spc="-125">
                <a:latin typeface="Palatino Linotype"/>
                <a:cs typeface="Palatino Linotype"/>
              </a:rPr>
              <a:t>T</a:t>
            </a:r>
            <a:r>
              <a:rPr dirty="0" baseline="-11111" sz="1500" spc="-187">
                <a:latin typeface="Palatino Linotype"/>
                <a:cs typeface="Palatino Linotype"/>
              </a:rPr>
              <a:t>E</a:t>
            </a:r>
            <a:r>
              <a:rPr dirty="0" sz="1000" spc="-125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 document,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Emacs</a:t>
            </a:r>
            <a:r>
              <a:rPr dirty="0" sz="1000" spc="25">
                <a:latin typeface="Calibri"/>
                <a:cs typeface="Calibri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editor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ESS</a:t>
            </a:r>
            <a:r>
              <a:rPr dirty="0" sz="1000" spc="25">
                <a:latin typeface="Calibri"/>
                <a:cs typeface="Calibri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 marL="76200">
              <a:lnSpc>
                <a:spcPct val="100000"/>
              </a:lnSpc>
              <a:spcBef>
                <a:spcPts val="800"/>
              </a:spcBef>
            </a:pPr>
            <a:r>
              <a:rPr dirty="0" sz="1000" b="1">
                <a:latin typeface="Calibri"/>
                <a:cs typeface="Calibri"/>
              </a:rPr>
              <a:t>1.4.2</a:t>
            </a:r>
            <a:r>
              <a:rPr dirty="0" sz="1000" spc="33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Object-orientation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for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spc="-20" b="1">
                <a:latin typeface="Calibri"/>
                <a:cs typeface="Calibri"/>
              </a:rPr>
              <a:t>User</a:t>
            </a:r>
            <a:endParaRPr sz="1000">
              <a:latin typeface="Calibri"/>
              <a:cs typeface="Calibri"/>
            </a:endParaRPr>
          </a:p>
          <a:p>
            <a:pPr algn="just" marL="76200" marR="271780">
              <a:lnSpc>
                <a:spcPct val="100000"/>
              </a:lnSpc>
              <a:spcBef>
                <a:spcPts val="600"/>
              </a:spcBef>
            </a:pP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has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object-</a:t>
            </a:r>
            <a:r>
              <a:rPr dirty="0" sz="1000">
                <a:latin typeface="Palatino Linotype"/>
                <a:cs typeface="Palatino Linotype"/>
              </a:rPr>
              <a:t>orientation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features.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Beside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their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user-</a:t>
            </a:r>
            <a:r>
              <a:rPr dirty="0" sz="1000" spc="-20">
                <a:latin typeface="Palatino Linotype"/>
                <a:cs typeface="Palatino Linotype"/>
              </a:rPr>
              <a:t>friendliness,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such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features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have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role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their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own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reproducibility: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simplifying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code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makes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more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readable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using </a:t>
            </a:r>
            <a:r>
              <a:rPr dirty="0" sz="1000" spc="-35">
                <a:latin typeface="Palatino Linotype"/>
                <a:cs typeface="Palatino Linotype"/>
              </a:rPr>
              <a:t>modular,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high-</a:t>
            </a:r>
            <a:r>
              <a:rPr dirty="0" sz="1000" spc="-10">
                <a:latin typeface="Palatino Linotype"/>
                <a:cs typeface="Palatino Linotype"/>
              </a:rPr>
              <a:t>level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components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with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sensible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defaults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different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objects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generally </a:t>
            </a:r>
            <a:r>
              <a:rPr dirty="0" sz="1000" spc="-10">
                <a:latin typeface="Palatino Linotype"/>
                <a:cs typeface="Palatino Linotype"/>
              </a:rPr>
              <a:t>safer,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especially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accident-</a:t>
            </a:r>
            <a:r>
              <a:rPr dirty="0" sz="1000">
                <a:latin typeface="Palatino Linotype"/>
                <a:cs typeface="Palatino Linotype"/>
              </a:rPr>
              <a:t>prone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data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manipulations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transformations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typical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data.</a:t>
            </a:r>
            <a:endParaRPr sz="1000">
              <a:latin typeface="Palatino Linotype"/>
              <a:cs typeface="Palatino Linotype"/>
            </a:endParaRPr>
          </a:p>
          <a:p>
            <a:pPr algn="just" marL="76200" marR="271780" indent="107950">
              <a:lnSpc>
                <a:spcPts val="1200"/>
              </a:lnSpc>
              <a:spcBef>
                <a:spcPts val="35"/>
              </a:spcBef>
            </a:pPr>
            <a:r>
              <a:rPr dirty="0" sz="1000" spc="-3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5">
                <a:latin typeface="Palatino Linotype"/>
                <a:cs typeface="Palatino Linotype"/>
              </a:rPr>
              <a:t>tra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(indi</a:t>
            </a:r>
            <a:r>
              <a:rPr dirty="0" sz="1000" spc="-4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al,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verage,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d)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a- </a:t>
            </a:r>
            <a:r>
              <a:rPr dirty="0" sz="1000" spc="-45">
                <a:latin typeface="Palatino Linotype"/>
                <a:cs typeface="Palatino Linotype"/>
              </a:rPr>
              <a:t>su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ob</a:t>
            </a:r>
            <a:r>
              <a:rPr dirty="0" sz="1000" spc="-5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in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wo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ame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ough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na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rans</a:t>
            </a:r>
            <a:r>
              <a:rPr dirty="0" sz="1000" spc="-4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uppli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om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i-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adj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14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amic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lag(x</a:t>
            </a:r>
            <a:r>
              <a:rPr dirty="0" sz="1000" spc="-5">
                <a:latin typeface="Courier New"/>
                <a:cs typeface="Courier New"/>
              </a:rPr>
              <a:t>,</a:t>
            </a:r>
            <a:r>
              <a:rPr dirty="0" sz="1000" spc="-5">
                <a:latin typeface="Courier New"/>
                <a:cs typeface="Courier New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1:i</a:t>
            </a:r>
            <a:r>
              <a:rPr dirty="0" sz="1000" spc="-5">
                <a:latin typeface="Courier New"/>
                <a:cs typeface="Courier New"/>
              </a:rPr>
              <a:t>)</a:t>
            </a:r>
            <a:r>
              <a:rPr dirty="0" sz="1000" spc="-254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-21367" sz="975" spc="37" i="1">
                <a:latin typeface="Palatino Linotype"/>
                <a:cs typeface="Palatino Linotype"/>
              </a:rPr>
              <a:t>t</a:t>
            </a:r>
            <a:r>
              <a:rPr dirty="0" baseline="-21367" sz="975" spc="202">
                <a:latin typeface="Cambria"/>
                <a:cs typeface="Cambria"/>
              </a:rPr>
              <a:t>–</a:t>
            </a:r>
            <a:r>
              <a:rPr dirty="0" baseline="-21367" sz="975" spc="82">
                <a:latin typeface="Palatino Linotype"/>
                <a:cs typeface="Palatino Linotype"/>
              </a:rPr>
              <a:t>1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-21367" sz="975" spc="37" i="1">
                <a:latin typeface="Palatino Linotype"/>
                <a:cs typeface="Palatino Linotype"/>
              </a:rPr>
              <a:t>t</a:t>
            </a:r>
            <a:r>
              <a:rPr dirty="0" baseline="-21367" sz="975" spc="202">
                <a:latin typeface="Cambria"/>
                <a:cs typeface="Cambria"/>
              </a:rPr>
              <a:t>–</a:t>
            </a:r>
            <a:r>
              <a:rPr dirty="0" baseline="-21367" sz="975" spc="82" i="1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inside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flow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ol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pli</a:t>
            </a:r>
            <a:r>
              <a:rPr dirty="0" sz="1000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ma</a:t>
            </a:r>
            <a:r>
              <a:rPr dirty="0" sz="1000" spc="-40">
                <a:latin typeface="Palatino Linotype"/>
                <a:cs typeface="Palatino Linotype"/>
              </a:rPr>
              <a:t>k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limina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manipu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oid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og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iﬁc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vera</a:t>
            </a:r>
            <a:r>
              <a:rPr dirty="0" sz="1000" spc="-5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ning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over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ime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dimension,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inside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enerally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mai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only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ﬁl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nal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du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ob</a:t>
            </a:r>
            <a:r>
              <a:rPr dirty="0" sz="1000" spc="-4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ous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eneﬁ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ility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pli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ility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84150">
              <a:lnSpc>
                <a:spcPts val="1155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flexibility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object-</a:t>
            </a:r>
            <a:r>
              <a:rPr dirty="0" sz="1000" spc="-20">
                <a:latin typeface="Palatino Linotype"/>
                <a:cs typeface="Palatino Linotype"/>
              </a:rPr>
              <a:t>orientation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features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provide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highlighted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when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considering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  <a:p>
            <a:pPr algn="just" marL="76200" marR="271780">
              <a:lnSpc>
                <a:spcPct val="100000"/>
              </a:lnSpc>
            </a:pP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25">
                <a:latin typeface="Calibri"/>
                <a:cs typeface="Calibri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workspace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contain</a:t>
            </a:r>
            <a:r>
              <a:rPr dirty="0" sz="1000">
                <a:latin typeface="Palatino Linotype"/>
                <a:cs typeface="Palatino Linotype"/>
              </a:rPr>
              <a:t> objects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many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different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kinds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same</a:t>
            </a:r>
            <a:r>
              <a:rPr dirty="0" sz="1000">
                <a:latin typeface="Palatino Linotype"/>
                <a:cs typeface="Palatino Linotype"/>
              </a:rPr>
              <a:t> time: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 this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instance, </a:t>
            </a:r>
            <a:r>
              <a:rPr dirty="0" sz="1000" spc="-30">
                <a:latin typeface="Palatino Linotype"/>
                <a:cs typeface="Palatino Linotype"/>
              </a:rPr>
              <a:t>panel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simple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formulae,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matrices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lists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weights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representing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spatial </a:t>
            </a:r>
            <a:r>
              <a:rPr dirty="0" sz="1000" spc="-40">
                <a:latin typeface="Palatino Linotype"/>
                <a:cs typeface="Palatino Linotype"/>
              </a:rPr>
              <a:t>dependence,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differently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from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some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widespread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econometric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packages,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datasets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various </a:t>
            </a:r>
            <a:r>
              <a:rPr dirty="0" sz="1000" spc="-40">
                <a:latin typeface="Palatino Linotype"/>
                <a:cs typeface="Palatino Linotype"/>
              </a:rPr>
              <a:t>dimensions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at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same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time.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flexibility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particularly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useful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research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work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blends </a:t>
            </a:r>
            <a:r>
              <a:rPr dirty="0" sz="1000" spc="-40">
                <a:latin typeface="Palatino Linotype"/>
                <a:cs typeface="Palatino Linotype"/>
              </a:rPr>
              <a:t>methods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from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lines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research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together,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order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avoid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having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soft- </a:t>
            </a:r>
            <a:r>
              <a:rPr dirty="0" sz="1000" spc="-85">
                <a:latin typeface="Palatino Linotype"/>
                <a:cs typeface="Palatino Linotype"/>
              </a:rPr>
              <a:t>ware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environments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tasks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hand,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common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pitfalls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not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saving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code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relative </a:t>
            </a:r>
            <a:r>
              <a:rPr dirty="0" sz="1000" spc="-5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preliminary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data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manipulations,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that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which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combines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results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together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(see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Peng,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2011, </a:t>
            </a:r>
            <a:r>
              <a:rPr dirty="0" sz="1000" spc="-55">
                <a:latin typeface="Palatino Linotype"/>
                <a:cs typeface="Palatino Linotype"/>
              </a:rPr>
              <a:t>p.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1226).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050">
              <a:latin typeface="Palatino Linotype"/>
              <a:cs typeface="Palatino Linotype"/>
            </a:endParaRPr>
          </a:p>
          <a:p>
            <a:pPr marL="76200">
              <a:lnSpc>
                <a:spcPct val="100000"/>
              </a:lnSpc>
              <a:tabLst>
                <a:tab pos="440690" algn="l"/>
              </a:tabLst>
            </a:pPr>
            <a:r>
              <a:rPr dirty="0" sz="1250" spc="-25" b="1">
                <a:latin typeface="Calibri"/>
                <a:cs typeface="Calibri"/>
              </a:rPr>
              <a:t>1.5</a:t>
            </a:r>
            <a:r>
              <a:rPr dirty="0" sz="1250" b="1">
                <a:latin typeface="Calibri"/>
                <a:cs typeface="Calibri"/>
              </a:rPr>
              <a:t>	plm</a:t>
            </a:r>
            <a:r>
              <a:rPr dirty="0" sz="1250" spc="1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for</a:t>
            </a:r>
            <a:r>
              <a:rPr dirty="0" sz="1250" spc="1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the</a:t>
            </a:r>
            <a:r>
              <a:rPr dirty="0" sz="1250" spc="1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R</a:t>
            </a:r>
            <a:r>
              <a:rPr dirty="0" sz="1250" spc="10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Developer</a:t>
            </a:r>
            <a:endParaRPr sz="12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00">
              <a:latin typeface="Calibri"/>
              <a:cs typeface="Calibri"/>
            </a:endParaRPr>
          </a:p>
          <a:p>
            <a:pPr algn="just" marL="76200" marR="271780">
              <a:lnSpc>
                <a:spcPct val="100000"/>
              </a:lnSpc>
              <a:spcBef>
                <a:spcPts val="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last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frontier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Cambria"/>
                <a:cs typeface="Cambria"/>
              </a:rPr>
              <a:t>plm</a:t>
            </a:r>
            <a:r>
              <a:rPr dirty="0" sz="1000" spc="60" b="1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users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become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developers.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operation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Cambria"/>
                <a:cs typeface="Cambria"/>
              </a:rPr>
              <a:t>plm</a:t>
            </a:r>
            <a:r>
              <a:rPr dirty="0" sz="1000" spc="55" b="1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based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speciﬁc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data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infrastructure</a:t>
            </a:r>
            <a:r>
              <a:rPr dirty="0" sz="1000">
                <a:latin typeface="Palatino Linotype"/>
                <a:cs typeface="Palatino Linotype"/>
              </a:rPr>
              <a:t> able to </a:t>
            </a:r>
            <a:r>
              <a:rPr dirty="0" sz="1000" spc="-10">
                <a:latin typeface="Palatino Linotype"/>
                <a:cs typeface="Palatino Linotype"/>
              </a:rPr>
              <a:t>deal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the </a:t>
            </a:r>
            <a:r>
              <a:rPr dirty="0" sz="1000" spc="-10">
                <a:latin typeface="Palatino Linotype"/>
                <a:cs typeface="Palatino Linotype"/>
              </a:rPr>
              <a:t>peculiar</a:t>
            </a:r>
            <a:r>
              <a:rPr dirty="0" sz="1000">
                <a:latin typeface="Palatino Linotype"/>
                <a:cs typeface="Palatino Linotype"/>
              </a:rPr>
              <a:t> aspects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panel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data: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basically, </a:t>
            </a:r>
            <a:r>
              <a:rPr dirty="0" sz="1000">
                <a:latin typeface="Palatino Linotype"/>
                <a:cs typeface="Palatino Linotype"/>
              </a:rPr>
              <a:t>their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double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indexing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feature,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possibility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unbalancedness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frequent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need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 </a:t>
            </a:r>
            <a:r>
              <a:rPr dirty="0" sz="1000" spc="-35">
                <a:latin typeface="Palatino Linotype"/>
                <a:cs typeface="Palatino Linotype"/>
              </a:rPr>
              <a:t>transformations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along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both)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dimension(s).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480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mid-</a:t>
            </a:r>
            <a:r>
              <a:rPr dirty="0" sz="1000" spc="-55">
                <a:latin typeface="Palatino Linotype"/>
                <a:cs typeface="Palatino Linotype"/>
              </a:rPr>
              <a:t>level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functionality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(panel)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data </a:t>
            </a:r>
            <a:r>
              <a:rPr dirty="0" sz="1000" spc="-30">
                <a:latin typeface="Palatino Linotype"/>
                <a:cs typeface="Palatino Linotype"/>
              </a:rPr>
              <a:t>transformation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general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accessible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user </a:t>
            </a:r>
            <a:r>
              <a:rPr dirty="0" sz="1000" spc="-35">
                <a:latin typeface="Palatino Linotype"/>
                <a:cs typeface="Palatino Linotype"/>
              </a:rPr>
              <a:t>level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very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handy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those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develop- </a:t>
            </a:r>
            <a:r>
              <a:rPr dirty="0" sz="1000" spc="-35">
                <a:latin typeface="Palatino Linotype"/>
                <a:cs typeface="Palatino Linotype"/>
              </a:rPr>
              <a:t>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new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methods,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e.g.,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involving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over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transformed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data.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fact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already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use </a:t>
            </a:r>
            <a:r>
              <a:rPr dirty="0" sz="1000" spc="-80">
                <a:latin typeface="Palatino Linotype"/>
                <a:cs typeface="Palatino Linotype"/>
              </a:rPr>
              <a:t>by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number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other </a:t>
            </a:r>
            <a:r>
              <a:rPr dirty="0" sz="1000" spc="-40">
                <a:latin typeface="Palatino Linotype"/>
                <a:cs typeface="Palatino Linotype"/>
              </a:rPr>
              <a:t>packages: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particular,</a:t>
            </a:r>
            <a:r>
              <a:rPr dirty="0" sz="1000" spc="-20">
                <a:latin typeface="Palatino Linotype"/>
                <a:cs typeface="Palatino Linotype"/>
              </a:rPr>
              <a:t> but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only,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some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packages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aimed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-25">
                <a:latin typeface="Palatino Linotype"/>
                <a:cs typeface="Palatino Linotype"/>
              </a:rPr>
              <a:t> more</a:t>
            </a:r>
            <a:r>
              <a:rPr dirty="0" sz="1000" spc="-20">
                <a:latin typeface="Palatino Linotype"/>
                <a:cs typeface="Palatino Linotype"/>
              </a:rPr>
              <a:t> spe- ciﬁc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needs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presented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book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0" b="1">
                <a:latin typeface="Cambria"/>
                <a:cs typeface="Cambria"/>
              </a:rPr>
              <a:t>pglm</a:t>
            </a:r>
            <a:r>
              <a:rPr dirty="0" sz="1000" spc="-20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splm</a:t>
            </a:r>
            <a:r>
              <a:rPr dirty="0" sz="1000" spc="-30">
                <a:latin typeface="Palatino Linotype"/>
                <a:cs typeface="Palatino Linotype"/>
              </a:rPr>
              <a:t>),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which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based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infrastructure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 </a:t>
            </a:r>
            <a:r>
              <a:rPr dirty="0" sz="1000" spc="-50">
                <a:latin typeface="Palatino Linotype"/>
                <a:cs typeface="Palatino Linotype"/>
              </a:rPr>
              <a:t>mostly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compliant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 b="1">
                <a:latin typeface="Cambria"/>
                <a:cs typeface="Cambria"/>
              </a:rPr>
              <a:t>plm</a:t>
            </a:r>
            <a:r>
              <a:rPr dirty="0" sz="1000" spc="-50">
                <a:latin typeface="Palatino Linotype"/>
                <a:cs typeface="Palatino Linotype"/>
              </a:rPr>
              <a:t>’s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conventions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syntax.</a:t>
            </a:r>
            <a:endParaRPr sz="1000">
              <a:latin typeface="Palatino Linotype"/>
              <a:cs typeface="Palatino Linotype"/>
            </a:endParaRPr>
          </a:p>
          <a:p>
            <a:pPr algn="just" marL="76200" marR="271780" indent="107950">
              <a:lnSpc>
                <a:spcPts val="1200"/>
              </a:lnSpc>
              <a:spcBef>
                <a:spcPts val="35"/>
              </a:spcBef>
            </a:pPr>
            <a:r>
              <a:rPr dirty="0" sz="1000" spc="-35">
                <a:latin typeface="Palatino Linotype"/>
                <a:cs typeface="Palatino Linotype"/>
              </a:rPr>
              <a:t>Just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the </a:t>
            </a:r>
            <a:r>
              <a:rPr dirty="0" sz="1000" spc="-20">
                <a:latin typeface="Palatino Linotype"/>
                <a:cs typeface="Palatino Linotype"/>
              </a:rPr>
              <a:t>econometric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ﬁxed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proceeds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through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applying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stan- </a:t>
            </a:r>
            <a:r>
              <a:rPr dirty="0" sz="1000" spc="-60">
                <a:latin typeface="Palatino Linotype"/>
                <a:cs typeface="Palatino Linotype"/>
              </a:rPr>
              <a:t>dard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demeaned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data,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so </a:t>
            </a:r>
            <a:r>
              <a:rPr dirty="0" sz="1000" spc="-35">
                <a:latin typeface="Palatino Linotype"/>
                <a:cs typeface="Palatino Linotype"/>
              </a:rPr>
              <a:t>does</a:t>
            </a:r>
            <a:r>
              <a:rPr dirty="0" sz="1000" spc="-10">
                <a:latin typeface="Palatino Linotype"/>
                <a:cs typeface="Palatino Linotype"/>
              </a:rPr>
              <a:t> the </a:t>
            </a:r>
            <a:r>
              <a:rPr dirty="0" sz="1000" spc="-35">
                <a:latin typeface="Palatino Linotype"/>
                <a:cs typeface="Palatino Linotype"/>
              </a:rPr>
              <a:t>implementation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 b="1">
                <a:latin typeface="Cambria"/>
                <a:cs typeface="Cambria"/>
              </a:rPr>
              <a:t>plm</a:t>
            </a:r>
            <a:r>
              <a:rPr dirty="0" sz="1000" spc="-20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like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many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others.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Yet,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unlike </a:t>
            </a:r>
            <a:r>
              <a:rPr dirty="0" sz="1000" spc="-70">
                <a:latin typeface="Palatino Linotype"/>
                <a:cs typeface="Palatino Linotype"/>
              </a:rPr>
              <a:t>many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other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software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packages,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here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steps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readily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performed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explicit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fashion.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25657" y="607782"/>
            <a:ext cx="5189220" cy="7404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14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50">
              <a:latin typeface="Calibri"/>
              <a:cs typeface="Calibri"/>
            </a:endParaRPr>
          </a:p>
          <a:p>
            <a:pPr marL="241300">
              <a:lnSpc>
                <a:spcPts val="1200"/>
              </a:lnSpc>
              <a:spcBef>
                <a:spcPts val="5"/>
              </a:spcBef>
            </a:pPr>
            <a:r>
              <a:rPr dirty="0" sz="1000" spc="-25" b="1">
                <a:latin typeface="Cambria"/>
                <a:cs typeface="Cambria"/>
              </a:rPr>
              <a:t>Example</a:t>
            </a:r>
            <a:r>
              <a:rPr dirty="0" sz="1000" b="1">
                <a:latin typeface="Cambria"/>
                <a:cs typeface="Cambria"/>
              </a:rPr>
              <a:t> 1.4</a:t>
            </a:r>
            <a:r>
              <a:rPr dirty="0" sz="1000" spc="275" b="1">
                <a:latin typeface="Cambria"/>
                <a:cs typeface="Cambria"/>
              </a:rPr>
              <a:t>  </a:t>
            </a:r>
            <a:r>
              <a:rPr dirty="0" sz="1000" spc="-25" b="1">
                <a:latin typeface="Cambria"/>
                <a:cs typeface="Cambria"/>
              </a:rPr>
              <a:t>explicit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10" b="1" i="1">
                <a:latin typeface="Cambria"/>
                <a:cs typeface="Cambria"/>
              </a:rPr>
              <a:t>within</a:t>
            </a:r>
            <a:r>
              <a:rPr dirty="0" sz="1000" b="1" i="1">
                <a:latin typeface="Cambria"/>
                <a:cs typeface="Cambria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transformation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Fatalities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marL="241300" marR="5080">
              <a:lnSpc>
                <a:spcPts val="1200"/>
              </a:lnSpc>
              <a:spcBef>
                <a:spcPts val="35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order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demonstrate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regression,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apply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transformation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functions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directly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formula,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excluding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80" i="1">
                <a:latin typeface="Palatino Linotype"/>
                <a:cs typeface="Palatino Linotype"/>
              </a:rPr>
              <a:t>a</a:t>
            </a:r>
            <a:r>
              <a:rPr dirty="0" sz="1000" i="1">
                <a:latin typeface="Palatino Linotype"/>
                <a:cs typeface="Palatino Linotype"/>
              </a:rPr>
              <a:t> priori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intercept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(which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transformed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out):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1571974"/>
            <a:ext cx="4985385" cy="70802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w.mod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plm(Within(frate)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90">
                <a:latin typeface="Cambria"/>
                <a:cs typeface="Cambria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Within(beertax)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data=Fatalities,</a:t>
            </a:r>
            <a:endParaRPr sz="800">
              <a:latin typeface="Courier New"/>
              <a:cs typeface="Courier New"/>
            </a:endParaRPr>
          </a:p>
          <a:p>
            <a:pPr marL="81470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"pooling")</a:t>
            </a:r>
            <a:endParaRPr sz="800">
              <a:latin typeface="Courier New"/>
              <a:cs typeface="Courier New"/>
            </a:endParaRPr>
          </a:p>
          <a:p>
            <a:pPr marL="24765" marR="4041775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coef(w.mod) Within(beertax)</a:t>
            </a:r>
            <a:endParaRPr sz="800">
              <a:latin typeface="Courier New"/>
              <a:cs typeface="Courier New"/>
            </a:endParaRPr>
          </a:p>
          <a:p>
            <a:pPr marL="51054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-0.6559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16710" y="2490148"/>
            <a:ext cx="5048885" cy="52368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55880" indent="10795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(If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trying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home, </a:t>
            </a:r>
            <a:r>
              <a:rPr dirty="0" sz="1000" spc="-25">
                <a:latin typeface="Palatino Linotype"/>
                <a:cs typeface="Palatino Linotype"/>
              </a:rPr>
              <a:t>remember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unlike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coeﬃcient,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standard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from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 </a:t>
            </a:r>
            <a:r>
              <a:rPr dirty="0" sz="1000" spc="-75">
                <a:latin typeface="Palatino Linotype"/>
                <a:cs typeface="Palatino Linotype"/>
              </a:rPr>
              <a:t>model’s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output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would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have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adjusted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60">
                <a:latin typeface="Palatino Linotype"/>
                <a:cs typeface="Palatino Linotype"/>
              </a:rPr>
              <a:t>by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degrees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freedom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match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that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of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canned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4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routine.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discussion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next </a:t>
            </a:r>
            <a:r>
              <a:rPr dirty="0" sz="1000" spc="-40">
                <a:latin typeface="Palatino Linotype"/>
                <a:cs typeface="Palatino Linotype"/>
              </a:rPr>
              <a:t>chapter,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2.2.3.)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1000">
              <a:latin typeface="Palatino Linotype"/>
              <a:cs typeface="Palatino Linotype"/>
            </a:endParaRPr>
          </a:p>
          <a:p>
            <a:pPr algn="just" marL="50800" marR="54610" indent="107950">
              <a:lnSpc>
                <a:spcPct val="100000"/>
              </a:lnSpc>
            </a:pP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45">
                <a:latin typeface="Palatino Linotype"/>
                <a:cs typeface="Palatino Linotype"/>
              </a:rPr>
              <a:t>“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80">
                <a:latin typeface="Palatino Linotype"/>
                <a:cs typeface="Palatino Linotype"/>
              </a:rPr>
              <a:t>e”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(Cham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1998)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ural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tional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llo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ual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fl</a:t>
            </a:r>
            <a:r>
              <a:rPr dirty="0" sz="1000" spc="-80">
                <a:latin typeface="Palatino Linotype"/>
                <a:cs typeface="Palatino Linotype"/>
              </a:rPr>
              <a:t>ow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onin</a:t>
            </a:r>
            <a:r>
              <a:rPr dirty="0" sz="1000" spc="-1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45">
                <a:latin typeface="Palatino Linotype"/>
                <a:cs typeface="Palatino Linotype"/>
              </a:rPr>
              <a:t>ove</a:t>
            </a:r>
            <a:r>
              <a:rPr dirty="0" sz="1000" spc="-1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hile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en</a:t>
            </a:r>
            <a:r>
              <a:rPr dirty="0" sz="1000" spc="-5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ultim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ins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75">
                <a:latin typeface="Palatino Linotype"/>
                <a:cs typeface="Palatino Linotype"/>
              </a:rPr>
              <a:t>y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ll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amme</a:t>
            </a:r>
            <a:r>
              <a:rPr dirty="0" sz="1000" spc="-10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p</a:t>
            </a:r>
            <a:r>
              <a:rPr dirty="0" sz="1000" spc="-10" b="1">
                <a:latin typeface="Cambria"/>
                <a:cs typeface="Cambria"/>
              </a:rPr>
              <a:t>l</a:t>
            </a:r>
            <a:r>
              <a:rPr dirty="0" sz="1000" spc="-25" b="1">
                <a:latin typeface="Cambria"/>
                <a:cs typeface="Cambria"/>
              </a:rPr>
              <a:t>m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ai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venie</a:t>
            </a:r>
            <a:r>
              <a:rPr dirty="0" sz="1000" spc="-6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uilding 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lopme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70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1.5.1</a:t>
            </a:r>
            <a:r>
              <a:rPr dirty="0" sz="1000" spc="33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Object-orientation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for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Development</a:t>
            </a:r>
            <a:endParaRPr sz="1000">
              <a:latin typeface="Calibri"/>
              <a:cs typeface="Calibri"/>
            </a:endParaRPr>
          </a:p>
          <a:p>
            <a:pPr algn="just" marL="50800" marR="55244">
              <a:lnSpc>
                <a:spcPct val="100000"/>
              </a:lnSpc>
              <a:spcBef>
                <a:spcPts val="595"/>
              </a:spcBef>
            </a:pP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de</a:t>
            </a:r>
            <a:r>
              <a:rPr dirty="0" sz="1000" spc="-1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wh</a:t>
            </a:r>
            <a:r>
              <a:rPr dirty="0" sz="1000" spc="-5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imi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p</a:t>
            </a:r>
            <a:r>
              <a:rPr dirty="0" sz="1000" spc="-10" b="1">
                <a:latin typeface="Cambria"/>
                <a:cs typeface="Cambria"/>
              </a:rPr>
              <a:t>l</a:t>
            </a:r>
            <a:r>
              <a:rPr dirty="0" sz="1000" spc="-25" b="1">
                <a:latin typeface="Cambria"/>
                <a:cs typeface="Cambria"/>
              </a:rPr>
              <a:t>m</a:t>
            </a:r>
            <a:r>
              <a:rPr dirty="0" sz="1000" spc="7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nom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inside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uge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eneﬁt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ss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ity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ai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hniqu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i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-25" i="1">
                <a:latin typeface="Palatino Linotype"/>
                <a:cs typeface="Palatino Linotype"/>
              </a:rPr>
              <a:t>s</a:t>
            </a:r>
            <a:r>
              <a:rPr dirty="0" sz="1000" spc="-10" i="1">
                <a:latin typeface="Palatino Linotype"/>
                <a:cs typeface="Palatino Linotype"/>
              </a:rPr>
              <a:t>i</a:t>
            </a:r>
            <a:r>
              <a:rPr dirty="0" sz="1000" spc="35" i="1">
                <a:latin typeface="Palatino Linotype"/>
                <a:cs typeface="Palatino Linotype"/>
              </a:rPr>
              <a:t>d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uting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on- 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ply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ading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45">
                <a:latin typeface="Palatino Linotype"/>
                <a:cs typeface="Palatino Linotype"/>
              </a:rPr>
              <a:t>age.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ld,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an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verage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tionality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m,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e.</a:t>
            </a:r>
            <a:r>
              <a:rPr dirty="0" sz="1000" spc="-3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sing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inci</a:t>
            </a:r>
            <a:r>
              <a:rPr dirty="0" sz="1000" spc="-3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50">
                <a:latin typeface="Palatino Linotype"/>
                <a:cs typeface="Palatino Linotype"/>
              </a:rPr>
              <a:t>anal</a:t>
            </a:r>
            <a:r>
              <a:rPr dirty="0" sz="1000" spc="-55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45">
                <a:latin typeface="Palatino Linotype"/>
                <a:cs typeface="Palatino Linotype"/>
              </a:rPr>
              <a:t>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ommon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8</a:t>
            </a:r>
            <a:r>
              <a:rPr dirty="0" sz="1000" spc="-20">
                <a:latin typeface="Palatino Linotype"/>
                <a:cs typeface="Palatino Linotype"/>
              </a:rPr>
              <a:t>);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tive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65">
                <a:latin typeface="Palatino Linotype"/>
                <a:cs typeface="Palatino Linotype"/>
              </a:rPr>
              <a:t>h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l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tw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ma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eig</a:t>
            </a:r>
            <a:r>
              <a:rPr dirty="0" sz="1000" spc="-60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40">
                <a:latin typeface="Palatino Linotype"/>
                <a:cs typeface="Palatino Linotype"/>
              </a:rPr>
              <a:t>Ch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10).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" i="1">
                <a:latin typeface="Palatino Linotype"/>
                <a:cs typeface="Palatino Linotype"/>
              </a:rPr>
              <a:t>f</a:t>
            </a:r>
            <a:r>
              <a:rPr dirty="0" sz="1000" spc="-20" i="1">
                <a:latin typeface="Palatino Linotype"/>
                <a:cs typeface="Palatino Linotype"/>
              </a:rPr>
              <a:t>u</a:t>
            </a:r>
            <a:r>
              <a:rPr dirty="0" sz="1000" spc="-20" i="1">
                <a:latin typeface="Palatino Linotype"/>
                <a:cs typeface="Palatino Linotype"/>
              </a:rPr>
              <a:t>n</a:t>
            </a:r>
            <a:r>
              <a:rPr dirty="0" sz="1000" spc="-5" i="1">
                <a:latin typeface="Palatino Linotype"/>
                <a:cs typeface="Palatino Linotype"/>
              </a:rPr>
              <a:t>c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25" i="1">
                <a:latin typeface="Palatino Linotype"/>
                <a:cs typeface="Palatino Linotype"/>
              </a:rPr>
              <a:t>o</a:t>
            </a:r>
            <a:r>
              <a:rPr dirty="0" sz="1000" spc="-20" i="1">
                <a:latin typeface="Palatino Linotype"/>
                <a:cs typeface="Palatino Linotype"/>
              </a:rPr>
              <a:t>n</a:t>
            </a:r>
            <a:r>
              <a:rPr dirty="0" sz="1000" spc="75" i="1">
                <a:latin typeface="Palatino Linotype"/>
                <a:cs typeface="Palatino Linotype"/>
              </a:rPr>
              <a:t>a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libri"/>
                <a:cs typeface="Calibri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l) 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55" i="1">
                <a:latin typeface="Palatino Linotype"/>
                <a:cs typeface="Palatino Linotype"/>
              </a:rPr>
              <a:t>a</a:t>
            </a:r>
            <a:r>
              <a:rPr dirty="0" sz="1000" spc="70" i="1">
                <a:latin typeface="Palatino Linotype"/>
                <a:cs typeface="Palatino Linotype"/>
              </a:rPr>
              <a:t>b</a:t>
            </a:r>
            <a:r>
              <a:rPr dirty="0" sz="1000" spc="-40" i="1">
                <a:latin typeface="Palatino Linotype"/>
                <a:cs typeface="Palatino Linotype"/>
              </a:rPr>
              <a:t>s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25" i="1">
                <a:latin typeface="Palatino Linotype"/>
                <a:cs typeface="Palatino Linotype"/>
              </a:rPr>
              <a:t>r</a:t>
            </a:r>
            <a:r>
              <a:rPr dirty="0" sz="1000" spc="85" i="1">
                <a:latin typeface="Palatino Linotype"/>
                <a:cs typeface="Palatino Linotype"/>
              </a:rPr>
              <a:t>a</a:t>
            </a:r>
            <a:r>
              <a:rPr dirty="0" sz="1000" spc="-5" i="1">
                <a:latin typeface="Palatino Linotype"/>
                <a:cs typeface="Palatino Linotype"/>
              </a:rPr>
              <a:t>c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40" i="1">
                <a:latin typeface="Palatino Linotype"/>
                <a:cs typeface="Palatino Linotype"/>
              </a:rPr>
              <a:t>d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made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ai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tive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na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60">
                <a:latin typeface="Palatino Linotype"/>
                <a:cs typeface="Palatino Linotype"/>
              </a:rPr>
              <a:t>(wh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ens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under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).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55244" indent="107950">
              <a:lnSpc>
                <a:spcPts val="1200"/>
              </a:lnSpc>
              <a:spcBef>
                <a:spcPts val="35"/>
              </a:spcBef>
            </a:pPr>
            <a:r>
              <a:rPr dirty="0" sz="1000" spc="-35">
                <a:latin typeface="Palatino Linotype"/>
                <a:cs typeface="Palatino Linotype"/>
              </a:rPr>
              <a:t>Another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side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abstraction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object-orientation</a:t>
            </a:r>
            <a:r>
              <a:rPr dirty="0" sz="1000">
                <a:latin typeface="Palatino Linotype"/>
                <a:cs typeface="Palatino Linotype"/>
              </a:rPr>
              <a:t>: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generic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methods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often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provided,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which </a:t>
            </a:r>
            <a:r>
              <a:rPr dirty="0" sz="1000" spc="-30">
                <a:latin typeface="Palatino Linotype"/>
                <a:cs typeface="Palatino Linotype"/>
              </a:rPr>
              <a:t>particularize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different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actual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computations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depending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object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they</a:t>
            </a:r>
            <a:r>
              <a:rPr dirty="0" sz="1000" spc="-10">
                <a:latin typeface="Palatino Linotype"/>
                <a:cs typeface="Palatino Linotype"/>
              </a:rPr>
              <a:t> 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fed.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Simple </a:t>
            </a:r>
            <a:r>
              <a:rPr dirty="0" sz="1000" spc="-40">
                <a:latin typeface="Palatino Linotype"/>
                <a:cs typeface="Palatino Linotype"/>
              </a:rPr>
              <a:t>examples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Courier New"/>
                <a:cs typeface="Courier New"/>
              </a:rPr>
              <a:t>summary</a:t>
            </a:r>
            <a:r>
              <a:rPr dirty="0" sz="1000" spc="-105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plot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which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will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produce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different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outcomes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applied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say,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numeric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ourier New"/>
                <a:cs typeface="Courier New"/>
              </a:rPr>
              <a:t>lm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58750">
              <a:lnSpc>
                <a:spcPts val="1155"/>
              </a:lnSpc>
            </a:pP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related,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relevant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feature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general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S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language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(Chambers,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1998),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  <a:p>
            <a:pPr algn="just" marL="50800" marR="55244">
              <a:lnSpc>
                <a:spcPct val="100000"/>
              </a:lnSpc>
            </a:pP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 i="1">
                <a:latin typeface="Palatino Linotype"/>
                <a:cs typeface="Palatino Linotype"/>
              </a:rPr>
              <a:t>f</a:t>
            </a:r>
            <a:r>
              <a:rPr dirty="0" sz="1000" spc="-10" i="1">
                <a:latin typeface="Palatino Linotype"/>
                <a:cs typeface="Palatino Linotype"/>
              </a:rPr>
              <a:t>u</a:t>
            </a:r>
            <a:r>
              <a:rPr dirty="0" sz="1000" i="1">
                <a:latin typeface="Palatino Linotype"/>
                <a:cs typeface="Palatino Linotype"/>
              </a:rPr>
              <a:t>nctio</a:t>
            </a:r>
            <a:r>
              <a:rPr dirty="0" sz="1000" spc="5" i="1">
                <a:latin typeface="Palatino Linotype"/>
                <a:cs typeface="Palatino Linotype"/>
              </a:rPr>
              <a:t>n</a:t>
            </a:r>
            <a:r>
              <a:rPr dirty="0" sz="1000" spc="-35" i="1">
                <a:latin typeface="Palatino Linotype"/>
                <a:cs typeface="Palatino Linotype"/>
              </a:rPr>
              <a:t>s</a:t>
            </a:r>
            <a:r>
              <a:rPr dirty="0" sz="1000" spc="-35" i="1">
                <a:latin typeface="Palatino Linotype"/>
                <a:cs typeface="Palatino Linotype"/>
              </a:rPr>
              <a:t> </a:t>
            </a:r>
            <a:r>
              <a:rPr dirty="0" sz="1000" spc="75" i="1">
                <a:latin typeface="Palatino Linotype"/>
                <a:cs typeface="Palatino Linotype"/>
              </a:rPr>
              <a:t>a</a:t>
            </a:r>
            <a:r>
              <a:rPr dirty="0" sz="1000" spc="5" i="1">
                <a:latin typeface="Palatino Linotype"/>
                <a:cs typeface="Palatino Linotype"/>
              </a:rPr>
              <a:t>re</a:t>
            </a:r>
            <a:r>
              <a:rPr dirty="0" sz="1000" spc="-35" i="1">
                <a:latin typeface="Palatino Linotype"/>
                <a:cs typeface="Palatino Linotype"/>
              </a:rPr>
              <a:t> </a:t>
            </a:r>
            <a:r>
              <a:rPr dirty="0" sz="1000" spc="85" i="1">
                <a:latin typeface="Palatino Linotype"/>
                <a:cs typeface="Palatino Linotype"/>
              </a:rPr>
              <a:t>a</a:t>
            </a:r>
            <a:r>
              <a:rPr dirty="0" sz="1000" spc="-35" i="1">
                <a:latin typeface="Palatino Linotype"/>
                <a:cs typeface="Palatino Linotype"/>
              </a:rPr>
              <a:t> </a:t>
            </a:r>
            <a:r>
              <a:rPr dirty="0" sz="1000" spc="50" i="1">
                <a:latin typeface="Palatino Linotype"/>
                <a:cs typeface="Palatino Linotype"/>
              </a:rPr>
              <a:t>d</a:t>
            </a:r>
            <a:r>
              <a:rPr dirty="0" sz="1000" spc="40" i="1">
                <a:latin typeface="Palatino Linotype"/>
                <a:cs typeface="Palatino Linotype"/>
              </a:rPr>
              <a:t>a</a:t>
            </a:r>
            <a:r>
              <a:rPr dirty="0" sz="1000" spc="40" i="1">
                <a:latin typeface="Palatino Linotype"/>
                <a:cs typeface="Palatino Linotype"/>
              </a:rPr>
              <a:t>t</a:t>
            </a:r>
            <a:r>
              <a:rPr dirty="0" sz="1000" spc="85" i="1">
                <a:latin typeface="Palatino Linotype"/>
                <a:cs typeface="Palatino Linotype"/>
              </a:rPr>
              <a:t>a</a:t>
            </a:r>
            <a:r>
              <a:rPr dirty="0" sz="1000" spc="-35" i="1">
                <a:latin typeface="Palatino Linotype"/>
                <a:cs typeface="Palatino Linotype"/>
              </a:rPr>
              <a:t> </a:t>
            </a:r>
            <a:r>
              <a:rPr dirty="0" sz="1000" spc="-5" i="1">
                <a:latin typeface="Palatino Linotype"/>
                <a:cs typeface="Palatino Linotype"/>
              </a:rPr>
              <a:t>t</a:t>
            </a:r>
            <a:r>
              <a:rPr dirty="0" sz="1000" spc="-45" i="1">
                <a:latin typeface="Palatino Linotype"/>
                <a:cs typeface="Palatino Linotype"/>
              </a:rPr>
              <a:t>y</a:t>
            </a:r>
            <a:r>
              <a:rPr dirty="0" sz="1000" spc="30" i="1">
                <a:latin typeface="Palatino Linotype"/>
                <a:cs typeface="Palatino Linotype"/>
              </a:rPr>
              <a:t>p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stra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a- 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no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du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lling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name.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ene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 i="1">
                <a:latin typeface="Palatino Linotype"/>
                <a:cs typeface="Palatino Linotype"/>
              </a:rPr>
              <a:t>R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r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95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710"/>
              </a:spcBef>
              <a:tabLst>
                <a:tab pos="4746625" algn="l"/>
              </a:tabLst>
            </a:pPr>
            <a:r>
              <a:rPr dirty="0" sz="1000" spc="-55">
                <a:latin typeface="Palatino Linotype"/>
                <a:cs typeface="Palatino Linotype"/>
              </a:rPr>
              <a:t>Wa</a:t>
            </a:r>
            <a:r>
              <a:rPr dirty="0" sz="1000" spc="-155">
                <a:latin typeface="Palatino Linotype"/>
                <a:cs typeface="Palatino Linotype"/>
              </a:rPr>
              <a:t>l</a:t>
            </a:r>
            <a:r>
              <a:rPr dirty="0" sz="1000" spc="-140">
                <a:latin typeface="Palatino Linotype"/>
                <a:cs typeface="Palatino Linotype"/>
              </a:rPr>
              <a:t>d</a:t>
            </a:r>
            <a:r>
              <a:rPr dirty="0" sz="1000" spc="-160">
                <a:latin typeface="Cambria"/>
                <a:cs typeface="Cambria"/>
              </a:rPr>
              <a:t>(</a:t>
            </a:r>
            <a:r>
              <a:rPr dirty="0" sz="1000" spc="-120" i="1">
                <a:latin typeface="Palatino Linotype"/>
                <a:cs typeface="Palatino Linotype"/>
              </a:rPr>
              <a:t>R</a:t>
            </a:r>
            <a:r>
              <a:rPr dirty="0" sz="1000" spc="-560" i="1">
                <a:latin typeface="Meiryo"/>
                <a:cs typeface="Meiryo"/>
              </a:rPr>
              <a:t/>
            </a:r>
            <a:r>
              <a:rPr dirty="0" sz="1000" spc="-375" i="1">
                <a:latin typeface="Meiryo"/>
                <a:cs typeface="Meiryo"/>
              </a:rPr>
              <a:t>̂</a:t>
            </a:r>
            <a:r>
              <a:rPr dirty="0" sz="1000" spc="15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r</a:t>
            </a:r>
            <a:r>
              <a:rPr dirty="0" sz="1000" spc="-80">
                <a:latin typeface="Cambria"/>
                <a:cs typeface="Cambria"/>
              </a:rPr>
              <a:t>)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55">
                <a:latin typeface="Cambria"/>
                <a:cs typeface="Cambria"/>
              </a:rPr>
              <a:t>[</a:t>
            </a:r>
            <a:r>
              <a:rPr dirty="0" sz="1000" spc="-65" i="1">
                <a:latin typeface="Palatino Linotype"/>
                <a:cs typeface="Palatino Linotype"/>
              </a:rPr>
              <a:t>R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515">
                <a:latin typeface="Palatino Linotype"/>
                <a:cs typeface="Palatino Linotype"/>
              </a:rPr>
              <a:t>V</a:t>
            </a:r>
            <a:r>
              <a:rPr dirty="0" baseline="11111" sz="1500" spc="-465" i="1">
                <a:latin typeface="Meiryo"/>
                <a:cs typeface="Meiryo"/>
              </a:rPr>
              <a:t>̂</a:t>
            </a:r>
            <a:r>
              <a:rPr dirty="0" baseline="11111" sz="1500" spc="-195" i="1">
                <a:latin typeface="Meiryo"/>
                <a:cs typeface="Meiryo"/>
              </a:rPr>
              <a:t> </a:t>
            </a:r>
            <a:r>
              <a:rPr dirty="0" sz="1000" spc="-75" i="1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Cambria"/>
                <a:cs typeface="Cambria"/>
              </a:rPr>
              <a:t>]</a:t>
            </a:r>
            <a:r>
              <a:rPr dirty="0" baseline="34188" sz="975" spc="142">
                <a:latin typeface="Cambria"/>
                <a:cs typeface="Cambria"/>
              </a:rPr>
              <a:t>–</a:t>
            </a:r>
            <a:r>
              <a:rPr dirty="0" baseline="34188" sz="975" spc="30">
                <a:latin typeface="Palatino Linotype"/>
                <a:cs typeface="Palatino Linotype"/>
              </a:rPr>
              <a:t>1</a:t>
            </a:r>
            <a:r>
              <a:rPr dirty="0" sz="1000" spc="-85">
                <a:latin typeface="Cambria"/>
                <a:cs typeface="Cambria"/>
              </a:rPr>
              <a:t>(</a:t>
            </a:r>
            <a:r>
              <a:rPr dirty="0" sz="1000" spc="-75" i="1">
                <a:latin typeface="Palatino Linotype"/>
                <a:cs typeface="Palatino Linotype"/>
              </a:rPr>
              <a:t>R</a:t>
            </a:r>
            <a:r>
              <a:rPr dirty="0" sz="1000" spc="-869" i="1">
                <a:latin typeface="Meiryo"/>
                <a:cs typeface="Meiryo"/>
              </a:rPr>
              <a:t/>
            </a:r>
            <a:r>
              <a:rPr dirty="0" sz="1000" spc="-320" i="1">
                <a:latin typeface="Meiryo"/>
                <a:cs typeface="Meiryo"/>
              </a:rPr>
              <a:t>̂</a:t>
            </a:r>
            <a:r>
              <a:rPr dirty="0" sz="1000" spc="15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(1.4)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54832" y="7792305"/>
            <a:ext cx="4959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Taking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190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estimate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linear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1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example,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standard</a:t>
            </a:r>
            <a:r>
              <a:rPr dirty="0" sz="1000" spc="155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1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“classi-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989869" y="7958839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54832" y="7986838"/>
            <a:ext cx="15240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cal”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covariance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053081" y="8059619"/>
            <a:ext cx="1708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60" b="1">
                <a:latin typeface="Cambria"/>
                <a:cs typeface="Cambria"/>
              </a:rPr>
              <a:t>ols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239617" y="7986838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416326" y="7893542"/>
            <a:ext cx="1035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90" i="1">
                <a:latin typeface="Meiryo"/>
                <a:cs typeface="Meiryo"/>
              </a:rPr>
              <a:t>∑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494392" y="7937672"/>
            <a:ext cx="673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5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613613" y="7953093"/>
            <a:ext cx="654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15" i="1">
                <a:latin typeface="Meiryo"/>
                <a:cs typeface="Meiryo"/>
              </a:rPr>
              <a:t>̂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653727" y="7951617"/>
            <a:ext cx="546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376657" y="8088648"/>
            <a:ext cx="3771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45" i="1">
                <a:latin typeface="Palatino Linotype"/>
                <a:cs typeface="Palatino Linotype"/>
              </a:rPr>
              <a:t> </a:t>
            </a:r>
            <a:r>
              <a:rPr dirty="0" sz="650">
                <a:latin typeface="Cambria"/>
                <a:cs typeface="Cambria"/>
              </a:rPr>
              <a:t>–(</a:t>
            </a:r>
            <a:r>
              <a:rPr dirty="0" sz="650" i="1">
                <a:latin typeface="Palatino Linotype"/>
                <a:cs typeface="Palatino Linotype"/>
              </a:rPr>
              <a:t>K</a:t>
            </a:r>
            <a:r>
              <a:rPr dirty="0" sz="650" spc="-35" i="1">
                <a:latin typeface="Palatino Linotype"/>
                <a:cs typeface="Palatino Linotype"/>
              </a:rPr>
              <a:t> </a:t>
            </a:r>
            <a:r>
              <a:rPr dirty="0" sz="650" spc="-25">
                <a:latin typeface="Cambria"/>
                <a:cs typeface="Cambria"/>
              </a:rPr>
              <a:t>+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376657" y="7983718"/>
            <a:ext cx="8108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63855" algn="l"/>
                <a:tab pos="505459" algn="l"/>
                <a:tab pos="696595" algn="l"/>
              </a:tabLst>
            </a:pPr>
            <a:r>
              <a:rPr dirty="0" u="sng" sz="450" spc="39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45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sz="450" spc="-2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=</a:t>
            </a:r>
            <a:r>
              <a:rPr dirty="0" u="sng" sz="450" spc="-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4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r>
              <a:rPr dirty="0" sz="4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743449" y="7986830"/>
            <a:ext cx="27717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92125" algn="l"/>
              </a:tabLst>
            </a:pP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95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5">
                <a:latin typeface="Palatino Linotype"/>
                <a:cs typeface="Palatino Linotype"/>
              </a:rPr>
              <a:t>will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only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appropriate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54840" y="8159198"/>
            <a:ext cx="4960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independent</a:t>
            </a:r>
            <a:r>
              <a:rPr dirty="0" sz="1000" spc="229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229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identically</a:t>
            </a:r>
            <a:r>
              <a:rPr dirty="0" sz="1000" spc="2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distributed.</a:t>
            </a:r>
            <a:r>
              <a:rPr dirty="0" sz="1000" spc="2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2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heteroscedasticity</a:t>
            </a:r>
            <a:r>
              <a:rPr dirty="0" sz="1000" spc="229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present,</a:t>
            </a:r>
            <a:r>
              <a:rPr dirty="0" sz="1000" spc="2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29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parameter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17979" y="607782"/>
            <a:ext cx="5265420" cy="24022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304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Introduction</a:t>
            </a:r>
            <a:r>
              <a:rPr dirty="0" sz="800" spc="25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15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050">
              <a:latin typeface="Calibri"/>
              <a:cs typeface="Calibri"/>
            </a:endParaRPr>
          </a:p>
          <a:p>
            <a:pPr algn="just" marL="63500" marR="259079" indent="-635">
              <a:lnSpc>
                <a:spcPct val="101800"/>
              </a:lnSpc>
            </a:pP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15" i="1">
                <a:latin typeface="Meiryo"/>
                <a:cs typeface="Meiryo"/>
              </a:rPr>
              <a:t/>
            </a:r>
            <a:r>
              <a:rPr dirty="0" sz="1000" spc="-290" i="1">
                <a:latin typeface="Meiryo"/>
                <a:cs typeface="Meiryo"/>
              </a:rPr>
              <a:t>̂</a:t>
            </a:r>
            <a:r>
              <a:rPr dirty="0" baseline="-21367" sz="975" spc="209" b="1">
                <a:latin typeface="Cambria"/>
                <a:cs typeface="Cambria"/>
              </a:rPr>
              <a:t>o</a:t>
            </a:r>
            <a:r>
              <a:rPr dirty="0" baseline="-21367" sz="975" spc="127" b="1">
                <a:latin typeface="Cambria"/>
                <a:cs typeface="Cambria"/>
              </a:rPr>
              <a:t>l</a:t>
            </a:r>
            <a:r>
              <a:rPr dirty="0" baseline="-21367" sz="975" spc="52" b="1">
                <a:latin typeface="Cambria"/>
                <a:cs typeface="Cambria"/>
              </a:rPr>
              <a:t>s</a:t>
            </a:r>
            <a:r>
              <a:rPr dirty="0" baseline="-21367" sz="975" b="1">
                <a:latin typeface="Cambria"/>
                <a:cs typeface="Cambria"/>
              </a:rPr>
              <a:t> </a:t>
            </a:r>
            <a:r>
              <a:rPr dirty="0" baseline="-21367" sz="975" spc="-7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till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ut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35">
                <a:latin typeface="Palatino Linotype"/>
                <a:cs typeface="Palatino Linotype"/>
              </a:rPr>
              <a:t>V</a:t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-232" i="1">
                <a:latin typeface="Meiryo"/>
                <a:cs typeface="Meiryo"/>
              </a:rPr>
              <a:t> </a:t>
            </a:r>
            <a:r>
              <a:rPr dirty="0" baseline="-21367" sz="975" spc="209" b="1">
                <a:latin typeface="Cambria"/>
                <a:cs typeface="Cambria"/>
              </a:rPr>
              <a:t>o</a:t>
            </a:r>
            <a:r>
              <a:rPr dirty="0" baseline="-21367" sz="975" spc="127" b="1">
                <a:latin typeface="Cambria"/>
                <a:cs typeface="Cambria"/>
              </a:rPr>
              <a:t>l</a:t>
            </a:r>
            <a:r>
              <a:rPr dirty="0" baseline="-21367" sz="975" spc="52" b="1">
                <a:latin typeface="Cambria"/>
                <a:cs typeface="Cambria"/>
              </a:rPr>
              <a:t>s</a:t>
            </a:r>
            <a:r>
              <a:rPr dirty="0" baseline="-21367" sz="975" b="1">
                <a:latin typeface="Cambria"/>
                <a:cs typeface="Cambria"/>
              </a:rPr>
              <a:t> 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ticity-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35">
                <a:latin typeface="Palatino Linotype"/>
                <a:cs typeface="Palatino Linotype"/>
              </a:rPr>
              <a:t>V</a:t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-232" i="1">
                <a:latin typeface="Meiryo"/>
                <a:cs typeface="Meiryo"/>
              </a:rPr>
              <a:t> </a:t>
            </a:r>
            <a:r>
              <a:rPr dirty="0" baseline="-21367" sz="975" spc="209" b="1">
                <a:latin typeface="Cambria"/>
                <a:cs typeface="Cambria"/>
              </a:rPr>
              <a:t>o</a:t>
            </a:r>
            <a:r>
              <a:rPr dirty="0" baseline="-21367" sz="975" spc="127" b="1">
                <a:latin typeface="Cambria"/>
                <a:cs typeface="Cambria"/>
              </a:rPr>
              <a:t>l</a:t>
            </a:r>
            <a:r>
              <a:rPr dirty="0" baseline="-21367" sz="975" spc="52" b="1">
                <a:latin typeface="Cambria"/>
                <a:cs typeface="Cambria"/>
              </a:rPr>
              <a:t>s</a:t>
            </a:r>
            <a:r>
              <a:rPr dirty="0" baseline="-21367" sz="975" b="1">
                <a:latin typeface="Cambria"/>
                <a:cs typeface="Cambria"/>
              </a:rPr>
              <a:t> </a:t>
            </a:r>
            <a:r>
              <a:rPr dirty="0" baseline="-21367" sz="975" spc="-7" b="1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eile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2006a).</a:t>
            </a:r>
            <a:endParaRPr sz="1000">
              <a:latin typeface="Palatino Linotype"/>
              <a:cs typeface="Palatino Linotype"/>
            </a:endParaRPr>
          </a:p>
          <a:p>
            <a:pPr marL="63500" marR="259079" indent="107950">
              <a:lnSpc>
                <a:spcPts val="1190"/>
              </a:lnSpc>
              <a:spcBef>
                <a:spcPts val="3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200">
                <a:latin typeface="Calibri"/>
                <a:cs typeface="Calibri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counterpart</a:t>
            </a:r>
            <a:r>
              <a:rPr dirty="0" sz="1000" spc="1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Wald</a:t>
            </a:r>
            <a:r>
              <a:rPr dirty="0" sz="1000" spc="1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linearHypothesis</a:t>
            </a:r>
            <a:r>
              <a:rPr dirty="0" sz="1000" spc="-14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function,</a:t>
            </a:r>
            <a:r>
              <a:rPr dirty="0" sz="1000" spc="1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aliased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abbreviation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lht</a:t>
            </a:r>
            <a:r>
              <a:rPr dirty="0" sz="1000" spc="-345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(Fox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Weisberg,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2011).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Mimicking</a:t>
            </a:r>
            <a:r>
              <a:rPr dirty="0" sz="1000" spc="-10">
                <a:latin typeface="Palatino Linotype"/>
                <a:cs typeface="Palatino Linotype"/>
              </a:rPr>
              <a:t>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relevant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statistical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procedure,</a:t>
            </a:r>
            <a:endParaRPr sz="1000">
              <a:latin typeface="Palatino Linotype"/>
              <a:cs typeface="Palatino Linotype"/>
            </a:endParaRPr>
          </a:p>
          <a:p>
            <a:pPr algn="just" marL="63500">
              <a:lnSpc>
                <a:spcPts val="1160"/>
              </a:lnSpc>
            </a:pP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latter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-50">
                <a:latin typeface="Palatino Linotype"/>
                <a:cs typeface="Palatino Linotype"/>
              </a:rPr>
              <a:t> use </a:t>
            </a:r>
            <a:r>
              <a:rPr dirty="0" sz="1000" spc="-10">
                <a:latin typeface="Courier New"/>
                <a:cs typeface="Courier New"/>
              </a:rPr>
              <a:t>coef</a:t>
            </a:r>
            <a:r>
              <a:rPr dirty="0" sz="1000" spc="-395">
                <a:latin typeface="Courier New"/>
                <a:cs typeface="Courier New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default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vcov</a:t>
            </a:r>
            <a:r>
              <a:rPr dirty="0" sz="1000" spc="-395">
                <a:latin typeface="Courier New"/>
                <a:cs typeface="Courier New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methods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extract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20" i="1">
                <a:latin typeface="Meiryo"/>
                <a:cs typeface="Meiryo"/>
              </a:rPr>
              <a:t>̂</a:t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25">
                <a:latin typeface="Palatino Linotype"/>
                <a:cs typeface="Palatino Linotype"/>
              </a:rPr>
              <a:t>V</a:t>
            </a:r>
            <a:r>
              <a:rPr dirty="0" baseline="11111" sz="1500" spc="-502" i="1">
                <a:latin typeface="Meiryo"/>
                <a:cs typeface="Meiryo"/>
              </a:rPr>
              <a:t>̂</a:t>
            </a:r>
            <a:r>
              <a:rPr dirty="0" baseline="11111" sz="1500" spc="112" i="1">
                <a:latin typeface="Meiryo"/>
                <a:cs typeface="Meiryo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from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estimated</a:t>
            </a:r>
            <a:endParaRPr sz="1000">
              <a:latin typeface="Palatino Linotype"/>
              <a:cs typeface="Palatino Linotype"/>
            </a:endParaRPr>
          </a:p>
          <a:p>
            <a:pPr algn="just" marL="63500" marR="259079">
              <a:lnSpc>
                <a:spcPts val="1190"/>
              </a:lnSpc>
              <a:spcBef>
                <a:spcPts val="50"/>
              </a:spcBef>
            </a:pP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plug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em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(1.4).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de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ul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l</a:t>
            </a:r>
            <a:r>
              <a:rPr dirty="0" sz="1000" spc="-5">
                <a:latin typeface="Courier New"/>
                <a:cs typeface="Courier New"/>
              </a:rPr>
              <a:t>m</a:t>
            </a:r>
            <a:r>
              <a:rPr dirty="0" sz="1000" spc="-300">
                <a:latin typeface="Courier New"/>
                <a:cs typeface="Courier New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ob</a:t>
            </a:r>
            <a:r>
              <a:rPr dirty="0" sz="1000" spc="-5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35">
                <a:latin typeface="Palatino Linotype"/>
                <a:cs typeface="Palatino Linotype"/>
              </a:rPr>
              <a:t>V</a:t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-232" i="1">
                <a:latin typeface="Meiryo"/>
                <a:cs typeface="Meiryo"/>
              </a:rPr>
              <a:t> </a:t>
            </a:r>
            <a:r>
              <a:rPr dirty="0" baseline="-21367" sz="975" spc="209" b="1">
                <a:latin typeface="Cambria"/>
                <a:cs typeface="Cambria"/>
              </a:rPr>
              <a:t>o</a:t>
            </a:r>
            <a:r>
              <a:rPr dirty="0" baseline="-21367" sz="975" spc="127" b="1">
                <a:latin typeface="Cambria"/>
                <a:cs typeface="Cambria"/>
              </a:rPr>
              <a:t>l</a:t>
            </a:r>
            <a:r>
              <a:rPr dirty="0" baseline="-21367" sz="975" spc="52" b="1">
                <a:latin typeface="Cambria"/>
                <a:cs typeface="Cambria"/>
              </a:rPr>
              <a:t>s</a:t>
            </a:r>
            <a:r>
              <a:rPr dirty="0" baseline="-21367" sz="975" b="1">
                <a:latin typeface="Cambria"/>
                <a:cs typeface="Cambria"/>
              </a:rPr>
              <a:t> </a:t>
            </a:r>
            <a:r>
              <a:rPr dirty="0" baseline="-21367" sz="975" spc="97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n, </a:t>
            </a:r>
            <a:r>
              <a:rPr dirty="0" sz="1000" spc="-40">
                <a:latin typeface="Palatino Linotype"/>
                <a:cs typeface="Palatino Linotype"/>
              </a:rPr>
              <a:t>optionall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85" i="1">
                <a:latin typeface="Palatino Linotype"/>
                <a:cs typeface="Palatino Linotype"/>
              </a:rPr>
              <a:t>a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95" i="1">
                <a:latin typeface="Palatino Linotype"/>
                <a:cs typeface="Palatino Linotype"/>
              </a:rPr>
              <a:t> </a:t>
            </a:r>
            <a:r>
              <a:rPr dirty="0" sz="1000" spc="30" i="1">
                <a:latin typeface="Palatino Linotype"/>
                <a:cs typeface="Palatino Linotype"/>
              </a:rPr>
              <a:t>d</a:t>
            </a:r>
            <a:r>
              <a:rPr dirty="0" sz="1000" i="1">
                <a:latin typeface="Palatino Linotype"/>
                <a:cs typeface="Palatino Linotype"/>
              </a:rPr>
              <a:t>ifferent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95" i="1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w</a:t>
            </a:r>
            <a:r>
              <a:rPr dirty="0" sz="1000" spc="75" i="1">
                <a:latin typeface="Palatino Linotype"/>
                <a:cs typeface="Palatino Linotype"/>
              </a:rPr>
              <a:t>a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95" i="1">
                <a:latin typeface="Palatino Linotype"/>
                <a:cs typeface="Palatino Linotype"/>
              </a:rPr>
              <a:t> </a:t>
            </a:r>
            <a:r>
              <a:rPr dirty="0" sz="1000" spc="10" i="1">
                <a:latin typeface="Palatino Linotype"/>
                <a:cs typeface="Palatino Linotype"/>
              </a:rPr>
              <a:t>to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9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c</a:t>
            </a:r>
            <a:r>
              <a:rPr dirty="0" sz="1000" spc="75" i="1">
                <a:latin typeface="Palatino Linotype"/>
                <a:cs typeface="Palatino Linotype"/>
              </a:rPr>
              <a:t>a</a:t>
            </a:r>
            <a:r>
              <a:rPr dirty="0" sz="1000" i="1">
                <a:latin typeface="Palatino Linotype"/>
                <a:cs typeface="Palatino Linotype"/>
              </a:rPr>
              <a:t>lc</a:t>
            </a:r>
            <a:r>
              <a:rPr dirty="0" sz="1000" spc="-10" i="1">
                <a:latin typeface="Palatino Linotype"/>
                <a:cs typeface="Palatino Linotype"/>
              </a:rPr>
              <a:t>u</a:t>
            </a:r>
            <a:r>
              <a:rPr dirty="0" sz="1000" spc="10" i="1">
                <a:latin typeface="Palatino Linotype"/>
                <a:cs typeface="Palatino Linotype"/>
              </a:rPr>
              <a:t>l</a:t>
            </a:r>
            <a:r>
              <a:rPr dirty="0" sz="1000" spc="35" i="1">
                <a:latin typeface="Palatino Linotype"/>
                <a:cs typeface="Palatino Linotype"/>
              </a:rPr>
              <a:t>ate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95" i="1">
                <a:latin typeface="Palatino Linotype"/>
                <a:cs typeface="Palatino Linotype"/>
              </a:rPr>
              <a:t> </a:t>
            </a:r>
            <a:r>
              <a:rPr dirty="0" sz="1000" spc="15" i="1">
                <a:latin typeface="Palatino Linotype"/>
                <a:cs typeface="Palatino Linotype"/>
              </a:rPr>
              <a:t>the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95" i="1">
                <a:latin typeface="Palatino Linotype"/>
                <a:cs typeface="Palatino Linotype"/>
              </a:rPr>
              <a:t> </a:t>
            </a:r>
            <a:r>
              <a:rPr dirty="0" sz="1000" spc="-5" i="1">
                <a:latin typeface="Palatino Linotype"/>
                <a:cs typeface="Palatino Linotype"/>
              </a:rPr>
              <a:t>c</a:t>
            </a:r>
            <a:r>
              <a:rPr dirty="0" sz="1000" spc="20" i="1">
                <a:latin typeface="Palatino Linotype"/>
                <a:cs typeface="Palatino Linotype"/>
              </a:rPr>
              <a:t>ov</a:t>
            </a:r>
            <a:r>
              <a:rPr dirty="0" sz="1000" spc="10" i="1">
                <a:latin typeface="Palatino Linotype"/>
                <a:cs typeface="Palatino Linotype"/>
              </a:rPr>
              <a:t>a</a:t>
            </a:r>
            <a:r>
              <a:rPr dirty="0" sz="1000" i="1">
                <a:latin typeface="Palatino Linotype"/>
                <a:cs typeface="Palatino Linotype"/>
              </a:rPr>
              <a:t>r</a:t>
            </a:r>
            <a:r>
              <a:rPr dirty="0" sz="1000" spc="20" i="1">
                <a:latin typeface="Palatino Linotype"/>
                <a:cs typeface="Palatino Linotype"/>
              </a:rPr>
              <a:t>i</a:t>
            </a:r>
            <a:r>
              <a:rPr dirty="0" sz="1000" spc="75" i="1">
                <a:latin typeface="Palatino Linotype"/>
                <a:cs typeface="Palatino Linotype"/>
              </a:rPr>
              <a:t>a</a:t>
            </a:r>
            <a:r>
              <a:rPr dirty="0" sz="1000" spc="5" i="1">
                <a:latin typeface="Palatino Linotype"/>
                <a:cs typeface="Palatino Linotype"/>
              </a:rPr>
              <a:t>nce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95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under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vco</a:t>
            </a:r>
            <a:r>
              <a:rPr dirty="0" sz="1000" spc="-5">
                <a:latin typeface="Courier New"/>
                <a:cs typeface="Courier New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63500">
              <a:lnSpc>
                <a:spcPts val="1200"/>
              </a:lnSpc>
              <a:spcBef>
                <a:spcPts val="844"/>
              </a:spcBef>
            </a:pPr>
            <a:r>
              <a:rPr dirty="0" sz="1000" spc="-25" b="1">
                <a:latin typeface="Cambria"/>
                <a:cs typeface="Cambria"/>
              </a:rPr>
              <a:t>Example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1.5</a:t>
            </a:r>
            <a:r>
              <a:rPr dirty="0" sz="1000" spc="265" b="1">
                <a:latin typeface="Cambria"/>
                <a:cs typeface="Cambria"/>
              </a:rPr>
              <a:t>  </a:t>
            </a:r>
            <a:r>
              <a:rPr dirty="0" sz="1000" spc="-10" b="1">
                <a:latin typeface="Cambria"/>
                <a:cs typeface="Cambria"/>
              </a:rPr>
              <a:t>Wald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test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with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35" b="1">
                <a:latin typeface="Cambria"/>
                <a:cs typeface="Cambria"/>
              </a:rPr>
              <a:t>user-</a:t>
            </a:r>
            <a:r>
              <a:rPr dirty="0" sz="1000" spc="-30" b="1">
                <a:latin typeface="Cambria"/>
                <a:cs typeface="Cambria"/>
              </a:rPr>
              <a:t>supplied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35" b="1">
                <a:latin typeface="Cambria"/>
                <a:cs typeface="Cambria"/>
              </a:rPr>
              <a:t>covariance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Tileries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63500" marR="259079">
              <a:lnSpc>
                <a:spcPts val="1200"/>
              </a:lnSpc>
              <a:spcBef>
                <a:spcPts val="40"/>
              </a:spcBef>
            </a:pP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previously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seen,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production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function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Courier New"/>
                <a:cs typeface="Courier New"/>
              </a:rPr>
              <a:t>Tileries</a:t>
            </a:r>
            <a:r>
              <a:rPr dirty="0" sz="1000" spc="-114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dataset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good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can- </a:t>
            </a:r>
            <a:r>
              <a:rPr dirty="0" sz="1000" spc="-35">
                <a:latin typeface="Palatino Linotype"/>
                <a:cs typeface="Palatino Linotype"/>
              </a:rPr>
              <a:t>didate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 a </a:t>
            </a:r>
            <a:r>
              <a:rPr dirty="0" sz="1000" spc="-30">
                <a:latin typeface="Palatino Linotype"/>
                <a:cs typeface="Palatino Linotype"/>
              </a:rPr>
              <a:t>pooling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speciﬁcation.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Below,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 the </a:t>
            </a:r>
            <a:r>
              <a:rPr dirty="0" sz="1000" spc="-25">
                <a:latin typeface="Palatino Linotype"/>
                <a:cs typeface="Palatino Linotype"/>
              </a:rPr>
              <a:t>sake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</a:t>
            </a:r>
            <a:r>
              <a:rPr dirty="0" sz="1000" spc="-30">
                <a:latin typeface="Palatino Linotype"/>
                <a:cs typeface="Palatino Linotype"/>
              </a:rPr>
              <a:t>exposition,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linearized </a:t>
            </a:r>
            <a:r>
              <a:rPr dirty="0" sz="1000" spc="-30">
                <a:latin typeface="Palatino Linotype"/>
                <a:cs typeface="Palatino Linotype"/>
              </a:rPr>
              <a:t>Cobb-</a:t>
            </a:r>
            <a:r>
              <a:rPr dirty="0" sz="1000" spc="-25">
                <a:latin typeface="Palatino Linotype"/>
                <a:cs typeface="Palatino Linotype"/>
              </a:rPr>
              <a:t>Douglas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version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production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order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hypothesis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constant </a:t>
            </a:r>
            <a:r>
              <a:rPr dirty="0" sz="1000" spc="-30">
                <a:latin typeface="Palatino Linotype"/>
                <a:cs typeface="Palatino Linotype"/>
              </a:rPr>
              <a:t>returns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scale.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seems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appropriate,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ﬁrst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step,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pooled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speciﬁcation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60" b="1">
                <a:latin typeface="Cambria"/>
                <a:cs typeface="Cambria"/>
              </a:rPr>
              <a:t>ols</a:t>
            </a:r>
            <a:r>
              <a:rPr dirty="0" sz="1000" spc="6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81479" y="3141427"/>
            <a:ext cx="4985385" cy="42418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data("Tileries",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"pder")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til.fm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log(output)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54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log(labor)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log(machine)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lm.mod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lm(til.fm,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Tileries,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subset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area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"fayoum")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81479" y="4009427"/>
            <a:ext cx="4985385" cy="1558290"/>
          </a:xfrm>
          <a:custGeom>
            <a:avLst/>
            <a:gdLst/>
            <a:ahLst/>
            <a:cxnLst/>
            <a:rect l="l" t="t" r="r" b="b"/>
            <a:pathLst>
              <a:path w="4985385" h="1558289">
                <a:moveTo>
                  <a:pt x="4985182" y="1417091"/>
                </a:moveTo>
                <a:lnTo>
                  <a:pt x="0" y="1417091"/>
                </a:lnTo>
                <a:lnTo>
                  <a:pt x="0" y="1557794"/>
                </a:lnTo>
                <a:lnTo>
                  <a:pt x="4985182" y="1557794"/>
                </a:lnTo>
                <a:lnTo>
                  <a:pt x="4985182" y="1417091"/>
                </a:lnTo>
                <a:close/>
              </a:path>
              <a:path w="4985385" h="1558289">
                <a:moveTo>
                  <a:pt x="4985182" y="1275359"/>
                </a:moveTo>
                <a:lnTo>
                  <a:pt x="0" y="1275359"/>
                </a:lnTo>
                <a:lnTo>
                  <a:pt x="0" y="1416062"/>
                </a:lnTo>
                <a:lnTo>
                  <a:pt x="4985182" y="1416062"/>
                </a:lnTo>
                <a:lnTo>
                  <a:pt x="4985182" y="1275359"/>
                </a:lnTo>
                <a:close/>
              </a:path>
              <a:path w="4985385" h="1558289">
                <a:moveTo>
                  <a:pt x="4985182" y="1133627"/>
                </a:moveTo>
                <a:lnTo>
                  <a:pt x="0" y="1133627"/>
                </a:lnTo>
                <a:lnTo>
                  <a:pt x="0" y="1274330"/>
                </a:lnTo>
                <a:lnTo>
                  <a:pt x="4985182" y="1274330"/>
                </a:lnTo>
                <a:lnTo>
                  <a:pt x="4985182" y="1133627"/>
                </a:lnTo>
                <a:close/>
              </a:path>
              <a:path w="4985385" h="1558289">
                <a:moveTo>
                  <a:pt x="4985182" y="991895"/>
                </a:moveTo>
                <a:lnTo>
                  <a:pt x="0" y="991895"/>
                </a:lnTo>
                <a:lnTo>
                  <a:pt x="0" y="1132598"/>
                </a:lnTo>
                <a:lnTo>
                  <a:pt x="4985182" y="1132598"/>
                </a:lnTo>
                <a:lnTo>
                  <a:pt x="4985182" y="991895"/>
                </a:lnTo>
                <a:close/>
              </a:path>
              <a:path w="4985385" h="1558289">
                <a:moveTo>
                  <a:pt x="4985182" y="850277"/>
                </a:moveTo>
                <a:lnTo>
                  <a:pt x="0" y="850277"/>
                </a:lnTo>
                <a:lnTo>
                  <a:pt x="0" y="990981"/>
                </a:lnTo>
                <a:lnTo>
                  <a:pt x="4985182" y="990981"/>
                </a:lnTo>
                <a:lnTo>
                  <a:pt x="4985182" y="850277"/>
                </a:lnTo>
                <a:close/>
              </a:path>
              <a:path w="4985385" h="1558289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1558289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1558289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1558289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1558289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155828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505279" y="3700236"/>
            <a:ext cx="3124200" cy="18554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762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before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proceeding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restriction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H</a:t>
            </a:r>
            <a:r>
              <a:rPr dirty="0" baseline="-21367" sz="975">
                <a:latin typeface="Palatino Linotype"/>
                <a:cs typeface="Palatino Linotype"/>
              </a:rPr>
              <a:t>0</a:t>
            </a:r>
            <a:r>
              <a:rPr dirty="0" baseline="-21367" sz="975" spc="232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∶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490" i="1">
                <a:latin typeface="Meiryo"/>
                <a:cs typeface="Meiryo"/>
              </a:rPr>
              <a:t/>
            </a:r>
            <a:r>
              <a:rPr dirty="0" baseline="-21367" sz="975" spc="-127">
                <a:latin typeface="Palatino Linotype"/>
                <a:cs typeface="Palatino Linotype"/>
              </a:rPr>
              <a:t>1</a:t>
            </a:r>
            <a:r>
              <a:rPr dirty="0" baseline="-21367" sz="975" spc="15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baseline="-21367" sz="975" spc="-89">
                <a:latin typeface="Palatino Linotype"/>
                <a:cs typeface="Palatino Linotype"/>
              </a:rPr>
              <a:t>2</a:t>
            </a:r>
            <a:r>
              <a:rPr dirty="0" baseline="-21367" sz="975" spc="232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00">
              <a:latin typeface="Palatino Linotype"/>
              <a:cs typeface="Palatino Linotype"/>
            </a:endParaRPr>
          </a:p>
          <a:p>
            <a:pPr marL="100965">
              <a:lnSpc>
                <a:spcPct val="100000"/>
              </a:lnSpc>
              <a:spcBef>
                <a:spcPts val="5"/>
              </a:spcBef>
            </a:pPr>
            <a:r>
              <a:rPr dirty="0" sz="800" spc="-10">
                <a:latin typeface="Courier New"/>
                <a:cs typeface="Courier New"/>
              </a:rPr>
              <a:t>library(car)</a:t>
            </a:r>
            <a:endParaRPr sz="800">
              <a:latin typeface="Courier New"/>
              <a:cs typeface="Courier New"/>
            </a:endParaRPr>
          </a:p>
          <a:p>
            <a:pPr marL="100965" marR="34226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lht(lm.mod,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"log(labor)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log(machine)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1") </a:t>
            </a:r>
            <a:r>
              <a:rPr dirty="0" sz="800">
                <a:latin typeface="Courier New"/>
                <a:cs typeface="Courier New"/>
              </a:rPr>
              <a:t>Linear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test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100">
              <a:latin typeface="Courier New"/>
              <a:cs typeface="Courier New"/>
            </a:endParaRPr>
          </a:p>
          <a:p>
            <a:pPr marL="100965">
              <a:lnSpc>
                <a:spcPct val="100000"/>
              </a:lnSpc>
              <a:spcBef>
                <a:spcPts val="5"/>
              </a:spcBef>
            </a:pPr>
            <a:r>
              <a:rPr dirty="0" sz="800" spc="-10">
                <a:latin typeface="Courier New"/>
                <a:cs typeface="Courier New"/>
              </a:rPr>
              <a:t>Hypothesis:</a:t>
            </a:r>
            <a:endParaRPr sz="800">
              <a:latin typeface="Courier New"/>
              <a:cs typeface="Courier New"/>
            </a:endParaRPr>
          </a:p>
          <a:p>
            <a:pPr marL="1009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log(labor)</a:t>
            </a:r>
            <a:r>
              <a:rPr dirty="0" sz="800" spc="38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log(machine)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1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100965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1: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restricted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model</a:t>
            </a:r>
            <a:endParaRPr sz="800">
              <a:latin typeface="Courier New"/>
              <a:cs typeface="Courier New"/>
            </a:endParaRPr>
          </a:p>
          <a:p>
            <a:pPr marL="1009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2: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log(output)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5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log(labor)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log(machine)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22885">
              <a:lnSpc>
                <a:spcPct val="100000"/>
              </a:lnSpc>
              <a:tabLst>
                <a:tab pos="768985" algn="l"/>
                <a:tab pos="1923414" algn="l"/>
              </a:tabLst>
            </a:pPr>
            <a:r>
              <a:rPr dirty="0" sz="800" spc="-10">
                <a:latin typeface="Courier New"/>
                <a:cs typeface="Courier New"/>
              </a:rPr>
              <a:t>Res.Df</a:t>
            </a:r>
            <a:r>
              <a:rPr dirty="0" sz="800">
                <a:latin typeface="Courier New"/>
                <a:cs typeface="Courier New"/>
              </a:rPr>
              <a:t>	RSS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Sum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25">
                <a:latin typeface="Courier New"/>
                <a:cs typeface="Courier New"/>
              </a:rPr>
              <a:t> Sq</a:t>
            </a:r>
            <a:r>
              <a:rPr dirty="0" sz="800">
                <a:latin typeface="Courier New"/>
                <a:cs typeface="Courier New"/>
              </a:rPr>
              <a:t>	F</a:t>
            </a:r>
            <a:r>
              <a:rPr dirty="0" sz="800" spc="-10">
                <a:latin typeface="Courier New"/>
                <a:cs typeface="Courier New"/>
              </a:rPr>
              <a:t> Pr(&gt;F)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581479" y="5568136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8" name="object 8" descr=""/>
          <p:cNvGraphicFramePr>
            <a:graphicFrameLocks noGrp="1"/>
          </p:cNvGraphicFramePr>
          <p:nvPr/>
        </p:nvGraphicFramePr>
        <p:xfrm>
          <a:off x="581479" y="5586702"/>
          <a:ext cx="2365375" cy="2635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7645"/>
                <a:gridCol w="941705"/>
                <a:gridCol w="850900"/>
                <a:gridCol w="366394"/>
              </a:tblGrid>
              <a:tr h="121920">
                <a:tc>
                  <a:txBody>
                    <a:bodyPr/>
                    <a:lstStyle/>
                    <a:p>
                      <a:pPr marL="24765">
                        <a:lnSpc>
                          <a:spcPts val="77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77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175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0.602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gridSpan="2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12128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174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0.600</a:t>
                      </a:r>
                      <a:r>
                        <a:rPr dirty="0" sz="800" spc="19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2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0.00104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0.3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9080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0.58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9" name="object 9" descr=""/>
          <p:cNvSpPr/>
          <p:nvPr/>
        </p:nvSpPr>
        <p:spPr>
          <a:xfrm>
            <a:off x="581479" y="6243878"/>
            <a:ext cx="4985385" cy="1558290"/>
          </a:xfrm>
          <a:custGeom>
            <a:avLst/>
            <a:gdLst/>
            <a:ahLst/>
            <a:cxnLst/>
            <a:rect l="l" t="t" r="r" b="b"/>
            <a:pathLst>
              <a:path w="4985385" h="1558290">
                <a:moveTo>
                  <a:pt x="4985182" y="1417091"/>
                </a:moveTo>
                <a:lnTo>
                  <a:pt x="0" y="1417091"/>
                </a:lnTo>
                <a:lnTo>
                  <a:pt x="0" y="1557794"/>
                </a:lnTo>
                <a:lnTo>
                  <a:pt x="4985182" y="1557794"/>
                </a:lnTo>
                <a:lnTo>
                  <a:pt x="4985182" y="1417091"/>
                </a:lnTo>
                <a:close/>
              </a:path>
              <a:path w="4985385" h="1558290">
                <a:moveTo>
                  <a:pt x="4985182" y="1275359"/>
                </a:moveTo>
                <a:lnTo>
                  <a:pt x="0" y="1275359"/>
                </a:lnTo>
                <a:lnTo>
                  <a:pt x="0" y="1416062"/>
                </a:lnTo>
                <a:lnTo>
                  <a:pt x="4985182" y="1416062"/>
                </a:lnTo>
                <a:lnTo>
                  <a:pt x="4985182" y="1275359"/>
                </a:lnTo>
                <a:close/>
              </a:path>
              <a:path w="4985385" h="1558290">
                <a:moveTo>
                  <a:pt x="4985182" y="1133627"/>
                </a:moveTo>
                <a:lnTo>
                  <a:pt x="0" y="1133627"/>
                </a:lnTo>
                <a:lnTo>
                  <a:pt x="0" y="1274330"/>
                </a:lnTo>
                <a:lnTo>
                  <a:pt x="4985182" y="1274330"/>
                </a:lnTo>
                <a:lnTo>
                  <a:pt x="4985182" y="1133627"/>
                </a:lnTo>
                <a:close/>
              </a:path>
              <a:path w="4985385" h="1558290">
                <a:moveTo>
                  <a:pt x="4985182" y="991895"/>
                </a:moveTo>
                <a:lnTo>
                  <a:pt x="0" y="991895"/>
                </a:lnTo>
                <a:lnTo>
                  <a:pt x="0" y="1132598"/>
                </a:lnTo>
                <a:lnTo>
                  <a:pt x="4985182" y="1132598"/>
                </a:lnTo>
                <a:lnTo>
                  <a:pt x="4985182" y="991895"/>
                </a:lnTo>
                <a:close/>
              </a:path>
              <a:path w="4985385" h="1558290">
                <a:moveTo>
                  <a:pt x="4985182" y="850163"/>
                </a:moveTo>
                <a:lnTo>
                  <a:pt x="0" y="850163"/>
                </a:lnTo>
                <a:lnTo>
                  <a:pt x="0" y="990866"/>
                </a:lnTo>
                <a:lnTo>
                  <a:pt x="4985182" y="990866"/>
                </a:lnTo>
                <a:lnTo>
                  <a:pt x="4985182" y="850163"/>
                </a:lnTo>
                <a:close/>
              </a:path>
              <a:path w="4985385" h="1558290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1558290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1558290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1558290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1558290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155829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606854" y="5985327"/>
            <a:ext cx="4697095" cy="18046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8255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Allowing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heteroscedasticity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easy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passing</a:t>
            </a:r>
            <a:r>
              <a:rPr dirty="0" sz="1000" spc="-10">
                <a:latin typeface="Palatino Linotype"/>
                <a:cs typeface="Palatino Linotype"/>
              </a:rPr>
              <a:t> 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vcovHC</a:t>
            </a:r>
            <a:r>
              <a:rPr dirty="0" sz="1000" spc="-36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vcov</a:t>
            </a:r>
            <a:r>
              <a:rPr dirty="0" sz="1000" spc="-36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argument: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95"/>
              </a:spcBef>
            </a:pPr>
            <a:r>
              <a:rPr dirty="0" sz="800" spc="-10">
                <a:latin typeface="Courier New"/>
                <a:cs typeface="Courier New"/>
              </a:rPr>
              <a:t>library(car)</a:t>
            </a:r>
            <a:endParaRPr sz="800">
              <a:latin typeface="Courier New"/>
              <a:cs typeface="Courier New"/>
            </a:endParaRPr>
          </a:p>
          <a:p>
            <a:pPr marR="122682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lht(lm.mod,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"log(labor)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log(machine)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1",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vcov=vcovHC) </a:t>
            </a:r>
            <a:r>
              <a:rPr dirty="0" sz="800">
                <a:latin typeface="Courier New"/>
                <a:cs typeface="Courier New"/>
              </a:rPr>
              <a:t>Linear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test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Hypothesis: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log(labor)</a:t>
            </a:r>
            <a:r>
              <a:rPr dirty="0" sz="800" spc="38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log(machine)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1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1: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restricted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model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2: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log(output)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5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log(labor)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log(machine)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Courier New"/>
                <a:cs typeface="Courier New"/>
              </a:rPr>
              <a:t>Note: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Coefficient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covariance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matrix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supplied.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581479" y="7802588"/>
            <a:ext cx="4985385" cy="566420"/>
          </a:xfrm>
          <a:custGeom>
            <a:avLst/>
            <a:gdLst/>
            <a:ahLst/>
            <a:cxnLst/>
            <a:rect l="l" t="t" r="r" b="b"/>
            <a:pathLst>
              <a:path w="4985385" h="566420">
                <a:moveTo>
                  <a:pt x="4985182" y="425196"/>
                </a:moveTo>
                <a:lnTo>
                  <a:pt x="0" y="425196"/>
                </a:lnTo>
                <a:lnTo>
                  <a:pt x="0" y="565899"/>
                </a:lnTo>
                <a:lnTo>
                  <a:pt x="4985182" y="565899"/>
                </a:lnTo>
                <a:lnTo>
                  <a:pt x="4985182" y="425196"/>
                </a:lnTo>
                <a:close/>
              </a:path>
              <a:path w="4985385" h="566420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566420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56642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606854" y="8047652"/>
            <a:ext cx="73660" cy="30924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54"/>
              </a:spcBef>
            </a:pPr>
            <a:r>
              <a:rPr dirty="0" sz="800" spc="-5">
                <a:latin typeface="Courier New"/>
                <a:cs typeface="Courier New"/>
              </a:rPr>
              <a:t>1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55"/>
              </a:spcBef>
            </a:pPr>
            <a:r>
              <a:rPr dirty="0" sz="800" spc="-5">
                <a:latin typeface="Courier New"/>
                <a:cs typeface="Courier New"/>
              </a:rPr>
              <a:t>2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728238" y="7905912"/>
            <a:ext cx="1288415" cy="4508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81610" marR="5080" indent="-182245">
              <a:lnSpc>
                <a:spcPct val="116300"/>
              </a:lnSpc>
              <a:spcBef>
                <a:spcPts val="100"/>
              </a:spcBef>
              <a:tabLst>
                <a:tab pos="789305" algn="l"/>
              </a:tabLst>
            </a:pPr>
            <a:r>
              <a:rPr dirty="0" sz="800">
                <a:latin typeface="Courier New"/>
                <a:cs typeface="Courier New"/>
              </a:rPr>
              <a:t>Res.Df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Df</a:t>
            </a:r>
            <a:r>
              <a:rPr dirty="0" sz="800">
                <a:latin typeface="Courier New"/>
                <a:cs typeface="Courier New"/>
              </a:rPr>
              <a:t>	F</a:t>
            </a:r>
            <a:r>
              <a:rPr dirty="0" sz="800" spc="-10">
                <a:latin typeface="Courier New"/>
                <a:cs typeface="Courier New"/>
              </a:rPr>
              <a:t> Pr(&gt;F) </a:t>
            </a:r>
            <a:r>
              <a:rPr dirty="0" sz="800" spc="-25">
                <a:latin typeface="Courier New"/>
                <a:cs typeface="Courier New"/>
              </a:rPr>
              <a:t>175</a:t>
            </a:r>
            <a:endParaRPr sz="800">
              <a:latin typeface="Courier New"/>
              <a:cs typeface="Courier New"/>
            </a:endParaRPr>
          </a:p>
          <a:p>
            <a:pPr marL="181610">
              <a:lnSpc>
                <a:spcPct val="100000"/>
              </a:lnSpc>
              <a:spcBef>
                <a:spcPts val="155"/>
              </a:spcBef>
              <a:tabLst>
                <a:tab pos="1031875" algn="l"/>
              </a:tabLst>
            </a:pPr>
            <a:r>
              <a:rPr dirty="0" sz="800">
                <a:latin typeface="Courier New"/>
                <a:cs typeface="Courier New"/>
              </a:rPr>
              <a:t>174</a:t>
            </a:r>
            <a:r>
              <a:rPr dirty="0" sz="800" spc="4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0.23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0.63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25657" y="607782"/>
            <a:ext cx="5189855" cy="24180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16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241300" marR="5080" indent="107950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qualitative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ﬁndings</a:t>
            </a:r>
            <a:r>
              <a:rPr dirty="0" sz="1000" spc="-20">
                <a:latin typeface="Palatino Linotype"/>
                <a:cs typeface="Palatino Linotype"/>
              </a:rPr>
              <a:t> are</a:t>
            </a:r>
            <a:r>
              <a:rPr dirty="0" sz="1000" spc="-40">
                <a:latin typeface="Palatino Linotype"/>
                <a:cs typeface="Palatino Linotype"/>
              </a:rPr>
              <a:t> unchanged,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but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point.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Courier New"/>
                <a:cs typeface="Courier New"/>
              </a:rPr>
              <a:t>Note</a:t>
            </a:r>
            <a:r>
              <a:rPr dirty="0" sz="1000" spc="-7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output </a:t>
            </a:r>
            <a:r>
              <a:rPr dirty="0" sz="1000" spc="-40">
                <a:latin typeface="Palatino Linotype"/>
                <a:cs typeface="Palatino Linotype"/>
              </a:rPr>
              <a:t>reminds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employed.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850">
              <a:latin typeface="Palatino Linotype"/>
              <a:cs typeface="Palatino Linotype"/>
            </a:endParaRPr>
          </a:p>
          <a:p>
            <a:pPr algn="just" marL="241300" marR="5080" indent="107950">
              <a:lnSpc>
                <a:spcPct val="100000"/>
              </a:lnSpc>
              <a:spcBef>
                <a:spcPts val="5"/>
              </a:spcBef>
            </a:pP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ene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lh</a:t>
            </a:r>
            <a:r>
              <a:rPr dirty="0" sz="1000" spc="-5">
                <a:latin typeface="Courier New"/>
                <a:cs typeface="Courier New"/>
              </a:rPr>
              <a:t>t</a:t>
            </a:r>
            <a:r>
              <a:rPr dirty="0" sz="1000" spc="-350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vcovH</a:t>
            </a:r>
            <a:r>
              <a:rPr dirty="0" sz="1000" spc="-5">
                <a:latin typeface="Courier New"/>
                <a:cs typeface="Courier New"/>
              </a:rPr>
              <a:t>C</a:t>
            </a:r>
            <a:r>
              <a:rPr dirty="0" sz="1000" spc="-350">
                <a:latin typeface="Courier New"/>
                <a:cs typeface="Courier New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pply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ending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ob</a:t>
            </a:r>
            <a:r>
              <a:rPr dirty="0" sz="1000" spc="-5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520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lm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nside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lht.l</a:t>
            </a:r>
            <a:r>
              <a:rPr dirty="0" sz="1000" spc="-5">
                <a:latin typeface="Courier New"/>
                <a:cs typeface="Courier New"/>
              </a:rPr>
              <a:t>m</a:t>
            </a:r>
            <a:r>
              <a:rPr dirty="0" sz="1000" spc="-390">
                <a:latin typeface="Courier New"/>
                <a:cs typeface="Courier New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coef.l</a:t>
            </a:r>
            <a:r>
              <a:rPr dirty="0" sz="1000" spc="-5">
                <a:latin typeface="Courier New"/>
                <a:cs typeface="Courier New"/>
              </a:rPr>
              <a:t>m</a:t>
            </a:r>
            <a:r>
              <a:rPr dirty="0" sz="1000" spc="-390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 spc="-10">
                <a:latin typeface="Courier New"/>
                <a:cs typeface="Courier New"/>
              </a:rPr>
              <a:t>vcovHC.l</a:t>
            </a:r>
            <a:r>
              <a:rPr dirty="0" sz="1000" spc="-5">
                <a:latin typeface="Courier New"/>
                <a:cs typeface="Courier New"/>
              </a:rPr>
              <a:t>m</a:t>
            </a:r>
            <a:r>
              <a:rPr dirty="0" sz="1000" spc="-425">
                <a:latin typeface="Courier New"/>
                <a:cs typeface="Courier New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de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pl</a:t>
            </a:r>
            <a:r>
              <a:rPr dirty="0" sz="1000" spc="-5">
                <a:latin typeface="Courier New"/>
                <a:cs typeface="Courier New"/>
              </a:rPr>
              <a:t>m</a:t>
            </a:r>
            <a:r>
              <a:rPr dirty="0" sz="1000" spc="-425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ns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ad,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coef.plm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vcovHC.pl</a:t>
            </a:r>
            <a:r>
              <a:rPr dirty="0" sz="1000" spc="-5">
                <a:latin typeface="Courier New"/>
                <a:cs typeface="Courier New"/>
              </a:rPr>
              <a:t>m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use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241300" marR="5080" indent="107950">
              <a:lnSpc>
                <a:spcPts val="1200"/>
              </a:lnSpc>
              <a:spcBef>
                <a:spcPts val="20"/>
              </a:spcBef>
            </a:pPr>
            <a:r>
              <a:rPr dirty="0" sz="1000" spc="-55">
                <a:latin typeface="Palatino Linotype"/>
                <a:cs typeface="Palatino Linotype"/>
              </a:rPr>
              <a:t>By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de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ul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ers’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llo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55">
                <a:latin typeface="Palatino Linotype"/>
                <a:cs typeface="Palatino Linotype"/>
              </a:rPr>
              <a:t>ding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vcovH</a:t>
            </a:r>
            <a:r>
              <a:rPr dirty="0" sz="1000" spc="-5">
                <a:latin typeface="Courier New"/>
                <a:cs typeface="Courier New"/>
              </a:rPr>
              <a:t>C</a:t>
            </a:r>
            <a:r>
              <a:rPr dirty="0" sz="1000" spc="-39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lh</a:t>
            </a:r>
            <a:r>
              <a:rPr dirty="0" sz="1000" spc="-5">
                <a:latin typeface="Courier New"/>
                <a:cs typeface="Courier New"/>
              </a:rPr>
              <a:t>t</a:t>
            </a:r>
            <a:r>
              <a:rPr dirty="0" sz="1000" spc="-39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pl</a:t>
            </a:r>
            <a:r>
              <a:rPr dirty="0" sz="1000" spc="-5">
                <a:latin typeface="Courier New"/>
                <a:cs typeface="Courier New"/>
              </a:rPr>
              <a:t>m</a:t>
            </a:r>
            <a:r>
              <a:rPr dirty="0" sz="1000" spc="-390">
                <a:latin typeface="Courier New"/>
                <a:cs typeface="Courier New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ob</a:t>
            </a:r>
            <a:r>
              <a:rPr dirty="0" sz="1000" spc="-5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vcovH</a:t>
            </a:r>
            <a:r>
              <a:rPr dirty="0" sz="1000" spc="-5">
                <a:latin typeface="Courier New"/>
                <a:cs typeface="Courier New"/>
              </a:rPr>
              <a:t>C</a:t>
            </a:r>
            <a:r>
              <a:rPr dirty="0" sz="1000" spc="-390">
                <a:latin typeface="Courier New"/>
                <a:cs typeface="Courier New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vcovHC.pl</a:t>
            </a:r>
            <a:r>
              <a:rPr dirty="0" sz="1000" spc="-5">
                <a:latin typeface="Courier New"/>
                <a:cs typeface="Courier New"/>
              </a:rPr>
              <a:t>m</a:t>
            </a:r>
            <a:r>
              <a:rPr dirty="0" sz="1000" spc="-390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oing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putin</a:t>
            </a:r>
            <a:r>
              <a:rPr dirty="0" sz="1000" spc="-2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850">
              <a:latin typeface="Palatino Linotype"/>
              <a:cs typeface="Palatino Linotype"/>
            </a:endParaRPr>
          </a:p>
          <a:p>
            <a:pPr marL="241300">
              <a:lnSpc>
                <a:spcPts val="1200"/>
              </a:lnSpc>
            </a:pPr>
            <a:r>
              <a:rPr dirty="0" sz="1000" spc="-25" b="1">
                <a:latin typeface="Cambria"/>
                <a:cs typeface="Cambria"/>
              </a:rPr>
              <a:t>Example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1.6</a:t>
            </a:r>
            <a:r>
              <a:rPr dirty="0" sz="1000" spc="285" b="1">
                <a:latin typeface="Cambria"/>
                <a:cs typeface="Cambria"/>
              </a:rPr>
              <a:t>  </a:t>
            </a:r>
            <a:r>
              <a:rPr dirty="0" sz="1000" spc="-35" b="1">
                <a:latin typeface="Cambria"/>
                <a:cs typeface="Cambria"/>
              </a:rPr>
              <a:t>user-</a:t>
            </a:r>
            <a:r>
              <a:rPr dirty="0" sz="1000" spc="-30" b="1">
                <a:latin typeface="Cambria"/>
                <a:cs typeface="Cambria"/>
              </a:rPr>
              <a:t>supplied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covariance,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continued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Tileries</a:t>
            </a:r>
            <a:r>
              <a:rPr dirty="0" sz="1000" spc="-370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marL="241300">
              <a:lnSpc>
                <a:spcPts val="12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pooled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speciﬁcation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through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plm</a:t>
            </a:r>
            <a:r>
              <a:rPr dirty="0" sz="1000" spc="-360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well: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3197777"/>
            <a:ext cx="4985385" cy="14097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plm.mod</a:t>
            </a:r>
            <a:r>
              <a:rPr dirty="0" sz="800" spc="-1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&lt;-</a:t>
            </a:r>
            <a:r>
              <a:rPr dirty="0" sz="800" spc="-1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plm(til.fm,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data</a:t>
            </a:r>
            <a:r>
              <a:rPr dirty="0" sz="800" spc="-1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=</a:t>
            </a:r>
            <a:r>
              <a:rPr dirty="0" sz="800" spc="-1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Tileries,</a:t>
            </a:r>
            <a:r>
              <a:rPr dirty="0" sz="800" spc="-1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model</a:t>
            </a:r>
            <a:r>
              <a:rPr dirty="0" sz="800" spc="-1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=</a:t>
            </a:r>
            <a:r>
              <a:rPr dirty="0" sz="800" spc="-1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"pooling",</a:t>
            </a:r>
            <a:r>
              <a:rPr dirty="0" sz="800" spc="-1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subset</a:t>
            </a:r>
            <a:r>
              <a:rPr dirty="0" sz="800" spc="-1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=</a:t>
            </a:r>
            <a:r>
              <a:rPr dirty="0" sz="800" spc="-1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area</a:t>
            </a:r>
            <a:r>
              <a:rPr dirty="0" sz="800" spc="-1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==</a:t>
            </a:r>
            <a:r>
              <a:rPr dirty="0" sz="800" spc="-1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"fayoum")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67529" y="3872953"/>
            <a:ext cx="4985385" cy="1558290"/>
          </a:xfrm>
          <a:custGeom>
            <a:avLst/>
            <a:gdLst/>
            <a:ahLst/>
            <a:cxnLst/>
            <a:rect l="l" t="t" r="r" b="b"/>
            <a:pathLst>
              <a:path w="4985385" h="1558289">
                <a:moveTo>
                  <a:pt x="4985182" y="1417091"/>
                </a:moveTo>
                <a:lnTo>
                  <a:pt x="0" y="1417091"/>
                </a:lnTo>
                <a:lnTo>
                  <a:pt x="0" y="1557794"/>
                </a:lnTo>
                <a:lnTo>
                  <a:pt x="4985182" y="1557794"/>
                </a:lnTo>
                <a:lnTo>
                  <a:pt x="4985182" y="1417091"/>
                </a:lnTo>
                <a:close/>
              </a:path>
              <a:path w="4985385" h="1558289">
                <a:moveTo>
                  <a:pt x="4985182" y="1275473"/>
                </a:moveTo>
                <a:lnTo>
                  <a:pt x="0" y="1275473"/>
                </a:lnTo>
                <a:lnTo>
                  <a:pt x="0" y="1416177"/>
                </a:lnTo>
                <a:lnTo>
                  <a:pt x="4985182" y="1416177"/>
                </a:lnTo>
                <a:lnTo>
                  <a:pt x="4985182" y="1275473"/>
                </a:lnTo>
                <a:close/>
              </a:path>
              <a:path w="4985385" h="1558289">
                <a:moveTo>
                  <a:pt x="4985182" y="1133741"/>
                </a:moveTo>
                <a:lnTo>
                  <a:pt x="0" y="1133741"/>
                </a:lnTo>
                <a:lnTo>
                  <a:pt x="0" y="1274445"/>
                </a:lnTo>
                <a:lnTo>
                  <a:pt x="4985182" y="1274445"/>
                </a:lnTo>
                <a:lnTo>
                  <a:pt x="4985182" y="1133741"/>
                </a:lnTo>
                <a:close/>
              </a:path>
              <a:path w="4985385" h="1558289">
                <a:moveTo>
                  <a:pt x="4985182" y="992009"/>
                </a:moveTo>
                <a:lnTo>
                  <a:pt x="0" y="992009"/>
                </a:lnTo>
                <a:lnTo>
                  <a:pt x="0" y="1132713"/>
                </a:lnTo>
                <a:lnTo>
                  <a:pt x="4985182" y="1132713"/>
                </a:lnTo>
                <a:lnTo>
                  <a:pt x="4985182" y="992009"/>
                </a:lnTo>
                <a:close/>
              </a:path>
              <a:path w="4985385" h="1558289">
                <a:moveTo>
                  <a:pt x="4985182" y="850277"/>
                </a:moveTo>
                <a:lnTo>
                  <a:pt x="0" y="850277"/>
                </a:lnTo>
                <a:lnTo>
                  <a:pt x="0" y="990981"/>
                </a:lnTo>
                <a:lnTo>
                  <a:pt x="4985182" y="990981"/>
                </a:lnTo>
                <a:lnTo>
                  <a:pt x="4985182" y="850277"/>
                </a:lnTo>
                <a:close/>
              </a:path>
              <a:path w="4985385" h="1558289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1558289">
                <a:moveTo>
                  <a:pt x="4985182" y="566928"/>
                </a:moveTo>
                <a:lnTo>
                  <a:pt x="0" y="566928"/>
                </a:lnTo>
                <a:lnTo>
                  <a:pt x="0" y="707631"/>
                </a:lnTo>
                <a:lnTo>
                  <a:pt x="4985182" y="707631"/>
                </a:lnTo>
                <a:lnTo>
                  <a:pt x="4985182" y="566928"/>
                </a:lnTo>
                <a:close/>
              </a:path>
              <a:path w="4985385" h="1558289">
                <a:moveTo>
                  <a:pt x="4985182" y="425196"/>
                </a:moveTo>
                <a:lnTo>
                  <a:pt x="0" y="425196"/>
                </a:lnTo>
                <a:lnTo>
                  <a:pt x="0" y="565899"/>
                </a:lnTo>
                <a:lnTo>
                  <a:pt x="4985182" y="565899"/>
                </a:lnTo>
                <a:lnTo>
                  <a:pt x="4985182" y="425196"/>
                </a:lnTo>
                <a:close/>
              </a:path>
              <a:path w="4985385" h="1558289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1558289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155828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478631" y="3523758"/>
            <a:ext cx="3822065" cy="18954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889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before </a:t>
            </a:r>
            <a:r>
              <a:rPr dirty="0" sz="1000" spc="-40">
                <a:latin typeface="Palatino Linotype"/>
                <a:cs typeface="Palatino Linotype"/>
              </a:rPr>
              <a:t>proceeding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H</a:t>
            </a:r>
            <a:r>
              <a:rPr dirty="0" baseline="-21367" sz="975" spc="-37">
                <a:latin typeface="Palatino Linotype"/>
                <a:cs typeface="Palatino Linotype"/>
              </a:rPr>
              <a:t>0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000">
              <a:latin typeface="Palatino Linotype"/>
              <a:cs typeface="Palatino Linotype"/>
            </a:endParaRPr>
          </a:p>
          <a:p>
            <a:pPr marL="113664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library(car)</a:t>
            </a:r>
            <a:endParaRPr sz="800">
              <a:latin typeface="Courier New"/>
              <a:cs typeface="Courier New"/>
            </a:endParaRPr>
          </a:p>
          <a:p>
            <a:pPr marL="113664" marR="55880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lht(plm.mod,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"log(labor)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log(machine)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1",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vcov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vcovHC) </a:t>
            </a:r>
            <a:r>
              <a:rPr dirty="0" sz="800">
                <a:latin typeface="Courier New"/>
                <a:cs typeface="Courier New"/>
              </a:rPr>
              <a:t>Linear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hypothesis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test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Courier New"/>
              <a:cs typeface="Courier New"/>
            </a:endParaRPr>
          </a:p>
          <a:p>
            <a:pPr marL="113664">
              <a:lnSpc>
                <a:spcPct val="100000"/>
              </a:lnSpc>
              <a:spcBef>
                <a:spcPts val="5"/>
              </a:spcBef>
            </a:pPr>
            <a:r>
              <a:rPr dirty="0" sz="800" spc="-10">
                <a:latin typeface="Courier New"/>
                <a:cs typeface="Courier New"/>
              </a:rPr>
              <a:t>Hypothesis:</a:t>
            </a:r>
            <a:endParaRPr sz="800">
              <a:latin typeface="Courier New"/>
              <a:cs typeface="Courier New"/>
            </a:endParaRPr>
          </a:p>
          <a:p>
            <a:pPr marL="113664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log(labor)</a:t>
            </a:r>
            <a:r>
              <a:rPr dirty="0" sz="800" spc="38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log(machine)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1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113664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1: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restricted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model</a:t>
            </a:r>
            <a:endParaRPr sz="800">
              <a:latin typeface="Courier New"/>
              <a:cs typeface="Courier New"/>
            </a:endParaRPr>
          </a:p>
          <a:p>
            <a:pPr marL="113664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2: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log(output)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54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log(labor)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log(machine)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113664">
              <a:lnSpc>
                <a:spcPct val="100000"/>
              </a:lnSpc>
            </a:pPr>
            <a:r>
              <a:rPr dirty="0" sz="800">
                <a:latin typeface="Courier New"/>
                <a:cs typeface="Courier New"/>
              </a:rPr>
              <a:t>Note: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Coefficient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covariance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matrix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supplied.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567529" y="5431776"/>
            <a:ext cx="4985385" cy="566420"/>
          </a:xfrm>
          <a:custGeom>
            <a:avLst/>
            <a:gdLst/>
            <a:ahLst/>
            <a:cxnLst/>
            <a:rect l="l" t="t" r="r" b="b"/>
            <a:pathLst>
              <a:path w="4985385" h="566420">
                <a:moveTo>
                  <a:pt x="4985182" y="425196"/>
                </a:moveTo>
                <a:lnTo>
                  <a:pt x="0" y="425196"/>
                </a:lnTo>
                <a:lnTo>
                  <a:pt x="0" y="565899"/>
                </a:lnTo>
                <a:lnTo>
                  <a:pt x="4985182" y="565899"/>
                </a:lnTo>
                <a:lnTo>
                  <a:pt x="4985182" y="425196"/>
                </a:lnTo>
                <a:close/>
              </a:path>
              <a:path w="4985385" h="566420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566420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56642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80087" y="5676836"/>
            <a:ext cx="86360" cy="30924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5">
                <a:latin typeface="Courier New"/>
                <a:cs typeface="Courier New"/>
              </a:rPr>
              <a:t>1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5">
                <a:latin typeface="Courier New"/>
                <a:cs typeface="Courier New"/>
              </a:rPr>
              <a:t>2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701591" y="5535104"/>
            <a:ext cx="1604645" cy="4508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94310" marR="5080" indent="-182245">
              <a:lnSpc>
                <a:spcPct val="116300"/>
              </a:lnSpc>
              <a:spcBef>
                <a:spcPts val="100"/>
              </a:spcBef>
            </a:pPr>
            <a:r>
              <a:rPr dirty="0" sz="800">
                <a:latin typeface="Courier New"/>
                <a:cs typeface="Courier New"/>
              </a:rPr>
              <a:t>Res.Df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Chisq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Pr(&gt;Chisq) </a:t>
            </a:r>
            <a:r>
              <a:rPr dirty="0" sz="800" spc="-25">
                <a:latin typeface="Courier New"/>
                <a:cs typeface="Courier New"/>
              </a:rPr>
              <a:t>167</a:t>
            </a:r>
            <a:endParaRPr sz="800">
              <a:latin typeface="Courier New"/>
              <a:cs typeface="Courier New"/>
            </a:endParaRPr>
          </a:p>
          <a:p>
            <a:pPr marL="194310">
              <a:lnSpc>
                <a:spcPct val="100000"/>
              </a:lnSpc>
              <a:spcBef>
                <a:spcPts val="155"/>
              </a:spcBef>
              <a:tabLst>
                <a:tab pos="1348740" algn="l"/>
              </a:tabLst>
            </a:pPr>
            <a:r>
              <a:rPr dirty="0" sz="800">
                <a:latin typeface="Courier New"/>
                <a:cs typeface="Courier New"/>
              </a:rPr>
              <a:t>166</a:t>
            </a:r>
            <a:r>
              <a:rPr dirty="0" sz="800" spc="459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</a:t>
            </a:r>
            <a:r>
              <a:rPr dirty="0" sz="800" spc="459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0.76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0.38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54826" y="6182953"/>
            <a:ext cx="4960620" cy="21539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Another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different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covariance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has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been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employed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time,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allows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clustering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indi- </a:t>
            </a:r>
            <a:r>
              <a:rPr dirty="0" sz="1000" spc="-60">
                <a:latin typeface="Palatino Linotype"/>
                <a:cs typeface="Palatino Linotype"/>
              </a:rPr>
              <a:t>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level: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idea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explored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Chapter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now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suﬃcient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say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 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next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heteroscedasticity,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allows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each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individual.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200"/>
              </a:lnSpc>
              <a:spcBef>
                <a:spcPts val="25"/>
              </a:spcBef>
            </a:pPr>
            <a:r>
              <a:rPr dirty="0" sz="1000" spc="-45">
                <a:latin typeface="Palatino Linotype"/>
                <a:cs typeface="Palatino Linotype"/>
              </a:rPr>
              <a:t>Again,</a:t>
            </a:r>
            <a:r>
              <a:rPr dirty="0" sz="1000" spc="-20">
                <a:latin typeface="Palatino Linotype"/>
                <a:cs typeface="Palatino Linotype"/>
              </a:rPr>
              <a:t> constant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returns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scale are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rejected;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but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now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our </a:t>
            </a:r>
            <a:r>
              <a:rPr dirty="0" sz="1000" spc="-30">
                <a:latin typeface="Palatino Linotype"/>
                <a:cs typeface="Palatino Linotype"/>
              </a:rPr>
              <a:t>conclusion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valid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much </a:t>
            </a:r>
            <a:r>
              <a:rPr dirty="0" sz="1000" spc="-30">
                <a:latin typeface="Palatino Linotype"/>
                <a:cs typeface="Palatino Linotype"/>
              </a:rPr>
              <a:t>more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context.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5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ct val="100000"/>
              </a:lnSpc>
              <a:spcBef>
                <a:spcPts val="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rammer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lh</a:t>
            </a:r>
            <a:r>
              <a:rPr dirty="0" sz="1000" spc="-5">
                <a:latin typeface="Courier New"/>
                <a:cs typeface="Courier New"/>
              </a:rPr>
              <a:t>t</a:t>
            </a:r>
            <a:r>
              <a:rPr dirty="0" sz="1000" spc="-440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mymode</a:t>
            </a:r>
            <a:r>
              <a:rPr dirty="0" sz="1000" spc="-5">
                <a:latin typeface="Courier New"/>
                <a:cs typeface="Courier New"/>
              </a:rPr>
              <a:t>l</a:t>
            </a:r>
            <a:r>
              <a:rPr dirty="0" sz="1000" spc="-44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nst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ai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mymode</a:t>
            </a:r>
            <a:r>
              <a:rPr dirty="0" sz="1000" spc="-5">
                <a:latin typeface="Courier New"/>
                <a:cs typeface="Courier New"/>
              </a:rPr>
              <a:t>l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</a:t>
            </a:r>
            <a:r>
              <a:rPr dirty="0" sz="1000" spc="-5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10">
                <a:latin typeface="Courier New"/>
                <a:cs typeface="Courier New"/>
              </a:rPr>
              <a:t>vco</a:t>
            </a:r>
            <a:r>
              <a:rPr dirty="0" sz="1000" spc="-5">
                <a:latin typeface="Courier New"/>
                <a:cs typeface="Courier New"/>
              </a:rPr>
              <a:t>v</a:t>
            </a:r>
            <a:r>
              <a:rPr dirty="0" sz="1000" spc="-420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coe</a:t>
            </a:r>
            <a:r>
              <a:rPr dirty="0" sz="1000" spc="-5">
                <a:latin typeface="Courier New"/>
                <a:cs typeface="Courier New"/>
              </a:rPr>
              <a:t>f</a:t>
            </a:r>
            <a:r>
              <a:rPr dirty="0" sz="1000" spc="-420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nd,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ve</a:t>
            </a:r>
            <a:r>
              <a:rPr dirty="0" sz="1000" spc="-7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ll</a:t>
            </a:r>
            <a:r>
              <a:rPr dirty="0" sz="1000" spc="-13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ide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ive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d-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vcovXX.mymode</a:t>
            </a:r>
            <a:r>
              <a:rPr dirty="0" sz="1000" spc="-5">
                <a:latin typeface="Courier New"/>
                <a:cs typeface="Courier New"/>
              </a:rPr>
              <a:t>l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tion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Palatino Linotype"/>
                <a:cs typeface="Palatino Linotype"/>
              </a:rPr>
              <a:t>hen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(1.4)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p</a:t>
            </a:r>
            <a:r>
              <a:rPr dirty="0" sz="1000" spc="-10" b="1">
                <a:latin typeface="Cambria"/>
                <a:cs typeface="Cambria"/>
              </a:rPr>
              <a:t>l</a:t>
            </a:r>
            <a:r>
              <a:rPr dirty="0" sz="1000" spc="-25" b="1">
                <a:latin typeface="Cambria"/>
                <a:cs typeface="Cambria"/>
              </a:rPr>
              <a:t>m</a:t>
            </a:r>
            <a:r>
              <a:rPr dirty="0" sz="1000" spc="75" b="1">
                <a:latin typeface="Cambria"/>
                <a:cs typeface="Cambria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5">
                <a:latin typeface="Palatino Linotype"/>
                <a:cs typeface="Palatino Linotype"/>
              </a:rPr>
              <a:t>age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si</a:t>
            </a:r>
            <a:r>
              <a:rPr dirty="0" sz="1000" spc="-5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allow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ensions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along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ve.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200"/>
              </a:lnSpc>
              <a:spcBef>
                <a:spcPts val="15"/>
              </a:spcBef>
            </a:pPr>
            <a:r>
              <a:rPr dirty="0" sz="1000">
                <a:latin typeface="Palatino Linotype"/>
                <a:cs typeface="Palatino Linotype"/>
              </a:rPr>
              <a:t>Next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issue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designing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modular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code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easier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production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maintenance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 </a:t>
            </a:r>
            <a:r>
              <a:rPr dirty="0" sz="1000" spc="-30">
                <a:latin typeface="Palatino Linotype"/>
                <a:cs typeface="Palatino Linotype"/>
              </a:rPr>
              <a:t>re-</a:t>
            </a:r>
            <a:r>
              <a:rPr dirty="0" sz="1000" spc="-40">
                <a:latin typeface="Palatino Linotype"/>
                <a:cs typeface="Palatino Linotype"/>
              </a:rPr>
              <a:t>employing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existing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functionality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new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contexts,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object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orientation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also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has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important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24" y="607782"/>
            <a:ext cx="5189220" cy="62388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Introduction</a:t>
            </a:r>
            <a:r>
              <a:rPr dirty="0" sz="800" spc="25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17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12700" marR="233045">
              <a:lnSpc>
                <a:spcPct val="100000"/>
              </a:lnSpc>
            </a:pP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ional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ad</a:t>
            </a:r>
            <a:r>
              <a:rPr dirty="0" sz="1000" spc="-6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ag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eﬃcien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ob</a:t>
            </a:r>
            <a:r>
              <a:rPr dirty="0" sz="1000" spc="-5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0">
                <a:latin typeface="Palatino Linotype"/>
                <a:cs typeface="Palatino Linotype"/>
              </a:rPr>
              <a:t>“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b</a:t>
            </a:r>
            <a:r>
              <a:rPr dirty="0" sz="100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30">
                <a:latin typeface="Palatino Linotype"/>
                <a:cs typeface="Palatino Linotype"/>
              </a:rPr>
              <a:t>”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ional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ding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ional </a:t>
            </a:r>
            <a:r>
              <a:rPr dirty="0" sz="1000" spc="-30">
                <a:latin typeface="Palatino Linotype"/>
                <a:cs typeface="Palatino Linotype"/>
              </a:rPr>
              <a:t>eﬃcien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ra</a:t>
            </a:r>
            <a:r>
              <a:rPr dirty="0" sz="1000" spc="5">
                <a:latin typeface="Palatino Linotype"/>
                <a:cs typeface="Palatino Linotype"/>
              </a:rPr>
              <a:t>c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ssu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30">
                <a:latin typeface="Palatino Linotype"/>
                <a:cs typeface="Palatino Linotype"/>
              </a:rPr>
              <a:t>ploit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blem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hand.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il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40">
                <a:latin typeface="Calibri"/>
                <a:cs typeface="Calibri"/>
              </a:rPr>
              <a:t>C</a:t>
            </a:r>
            <a:r>
              <a:rPr dirty="0" sz="1000" spc="20">
                <a:latin typeface="Calibri"/>
                <a:cs typeface="Calibri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Calibri"/>
                <a:cs typeface="Calibri"/>
              </a:rPr>
              <a:t>FO</a:t>
            </a:r>
            <a:r>
              <a:rPr dirty="0" sz="1000" spc="15">
                <a:latin typeface="Calibri"/>
                <a:cs typeface="Calibri"/>
              </a:rPr>
              <a:t>R</a:t>
            </a:r>
            <a:r>
              <a:rPr dirty="0" sz="1000">
                <a:latin typeface="Calibri"/>
                <a:cs typeface="Calibri"/>
              </a:rPr>
              <a:t>T</a:t>
            </a:r>
            <a:r>
              <a:rPr dirty="0" sz="1000" spc="-5">
                <a:latin typeface="Calibri"/>
                <a:cs typeface="Calibri"/>
              </a:rPr>
              <a:t>R</a:t>
            </a:r>
            <a:r>
              <a:rPr dirty="0" sz="1000" spc="25">
                <a:latin typeface="Calibri"/>
                <a:cs typeface="Calibri"/>
              </a:rPr>
              <a:t>A</a:t>
            </a:r>
            <a:r>
              <a:rPr dirty="0" sz="1000" spc="5">
                <a:latin typeface="Calibri"/>
                <a:cs typeface="Calibri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)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ai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55">
                <a:latin typeface="Palatino Linotype"/>
                <a:cs typeface="Palatino Linotype"/>
              </a:rPr>
              <a:t>ding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ma</a:t>
            </a:r>
            <a:r>
              <a:rPr dirty="0" sz="1000" spc="-40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ni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5">
                <a:latin typeface="Palatino Linotype"/>
                <a:cs typeface="Palatino Linotype"/>
              </a:rPr>
              <a:t>de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iﬁc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ss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oblem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231140" indent="107950">
              <a:lnSpc>
                <a:spcPct val="100000"/>
              </a:lnSpc>
              <a:spcBef>
                <a:spcPts val="15"/>
              </a:spcBef>
            </a:pP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version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k-d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agonal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50">
                <a:latin typeface="Palatino Linotype"/>
                <a:cs typeface="Palatino Linotype"/>
              </a:rPr>
              <a:t>mm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pi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blem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g</a:t>
            </a:r>
            <a:r>
              <a:rPr dirty="0" sz="1000" spc="13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5" i="1">
                <a:latin typeface="Palatino Linotype"/>
                <a:cs typeface="Palatino Linotype"/>
              </a:rPr>
              <a:t>N</a:t>
            </a:r>
            <a:r>
              <a:rPr dirty="0" sz="1000" spc="-1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55">
                <a:latin typeface="Cambria"/>
                <a:cs typeface="Cambria"/>
              </a:rPr>
              <a:t>× </a:t>
            </a:r>
            <a:r>
              <a:rPr dirty="0" sz="1000" spc="5" i="1">
                <a:latin typeface="Palatino Linotype"/>
                <a:cs typeface="Palatino Linotype"/>
              </a:rPr>
              <a:t>N</a:t>
            </a:r>
            <a:r>
              <a:rPr dirty="0" sz="1000" spc="70" i="1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solv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ob</a:t>
            </a:r>
            <a:r>
              <a:rPr dirty="0" sz="1000" spc="-4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ious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veme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30">
                <a:latin typeface="Palatino Linotype"/>
                <a:cs typeface="Palatino Linotype"/>
              </a:rPr>
              <a:t>ploit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ty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 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k-d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agonal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made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ver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deﬁning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bdsmatri</a:t>
            </a:r>
            <a:r>
              <a:rPr dirty="0" sz="1000" spc="-5">
                <a:latin typeface="Courier New"/>
                <a:cs typeface="Courier New"/>
              </a:rPr>
              <a:t>x</a:t>
            </a:r>
            <a:r>
              <a:rPr dirty="0" sz="1000" spc="-335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</a:t>
            </a:r>
            <a:r>
              <a:rPr dirty="0" sz="1000" spc="-5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allo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solve.bdsmatri</a:t>
            </a:r>
            <a:r>
              <a:rPr dirty="0" sz="1000" spc="-5">
                <a:latin typeface="Courier New"/>
                <a:cs typeface="Courier New"/>
              </a:rPr>
              <a:t>x</a:t>
            </a:r>
            <a:r>
              <a:rPr dirty="0" sz="1000" spc="-335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ame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ame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(</a:t>
            </a:r>
            <a:r>
              <a:rPr dirty="0" sz="1000" spc="175">
                <a:latin typeface="Palatino Linotype"/>
                <a:cs typeface="Palatino Linotype"/>
              </a:rPr>
              <a:t>he</a:t>
            </a:r>
            <a:r>
              <a:rPr dirty="0" sz="1000" spc="13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u,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2014).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lution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.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.,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30" b="1">
                <a:latin typeface="Cambria"/>
                <a:cs typeface="Cambria"/>
              </a:rPr>
              <a:t>g</a:t>
            </a:r>
            <a:r>
              <a:rPr dirty="0" sz="1000" spc="100" b="1">
                <a:latin typeface="Cambria"/>
                <a:cs typeface="Cambria"/>
              </a:rPr>
              <a:t>g</a:t>
            </a:r>
            <a:r>
              <a:rPr dirty="0" sz="1000" spc="120" b="1">
                <a:latin typeface="Cambria"/>
                <a:cs typeface="Cambria"/>
              </a:rPr>
              <a:t>ls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5: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du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tional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eﬃcien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l,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ionally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oblem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233679" indent="107950">
              <a:lnSpc>
                <a:spcPct val="100000"/>
              </a:lnSpc>
              <a:spcBef>
                <a:spcPts val="15"/>
              </a:spcBef>
            </a:pPr>
            <a:r>
              <a:rPr dirty="0" sz="1000" spc="-35">
                <a:latin typeface="Palatino Linotype"/>
                <a:cs typeface="Palatino Linotype"/>
              </a:rPr>
              <a:t>Ano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ns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end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sibility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oun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s</a:t>
            </a:r>
            <a:r>
              <a:rPr dirty="0" sz="1000" i="1">
                <a:latin typeface="Palatino Linotype"/>
                <a:cs typeface="Palatino Linotype"/>
              </a:rPr>
              <a:t>p</a:t>
            </a:r>
            <a:r>
              <a:rPr dirty="0" sz="1000" spc="30" i="1">
                <a:latin typeface="Palatino Linotype"/>
                <a:cs typeface="Palatino Linotype"/>
              </a:rPr>
              <a:t>a</a:t>
            </a:r>
            <a:r>
              <a:rPr dirty="0" sz="1000" spc="45" i="1">
                <a:latin typeface="Palatino Linotype"/>
                <a:cs typeface="Palatino Linotype"/>
              </a:rPr>
              <a:t>r</a:t>
            </a:r>
            <a:r>
              <a:rPr dirty="0" sz="1000" spc="-40" i="1">
                <a:latin typeface="Palatino Linotype"/>
                <a:cs typeface="Palatino Linotype"/>
              </a:rPr>
              <a:t>s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35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ommon,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ity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ze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Sim- </a:t>
            </a:r>
            <a:r>
              <a:rPr dirty="0" sz="1000" spc="-45">
                <a:latin typeface="Palatino Linotype"/>
                <a:cs typeface="Palatino Linotype"/>
              </a:rPr>
              <a:t>pli</a:t>
            </a:r>
            <a:r>
              <a:rPr dirty="0" sz="1000">
                <a:latin typeface="Palatino Linotype"/>
                <a:cs typeface="Palatino Linotype"/>
              </a:rPr>
              <a:t>f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ould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alg</a:t>
            </a:r>
            <a:r>
              <a:rPr dirty="0" sz="1000" spc="-6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bra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additional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ition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voiding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onsume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memo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hem,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em.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0" b="1">
                <a:latin typeface="Cambria"/>
                <a:cs typeface="Cambria"/>
              </a:rPr>
              <a:t>s</a:t>
            </a:r>
            <a:r>
              <a:rPr dirty="0" sz="1000" spc="-35" b="1">
                <a:latin typeface="Cambria"/>
                <a:cs typeface="Cambria"/>
              </a:rPr>
              <a:t>p</a:t>
            </a:r>
            <a:r>
              <a:rPr dirty="0" sz="1000" spc="-35" b="1">
                <a:latin typeface="Cambria"/>
                <a:cs typeface="Cambria"/>
              </a:rPr>
              <a:t>a</a:t>
            </a:r>
            <a:r>
              <a:rPr dirty="0" sz="1000" spc="-45" b="1">
                <a:latin typeface="Cambria"/>
                <a:cs typeface="Cambria"/>
              </a:rPr>
              <a:t>m</a:t>
            </a:r>
            <a:r>
              <a:rPr dirty="0" sz="1000" spc="-65" b="1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</a:t>
            </a:r>
            <a:r>
              <a:rPr dirty="0" sz="1000" spc="-6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ain, </a:t>
            </a:r>
            <a:r>
              <a:rPr dirty="0" sz="1000" spc="-5">
                <a:latin typeface="Palatino Linotype"/>
                <a:cs typeface="Palatino Linotype"/>
              </a:rPr>
              <a:t>2010)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alg</a:t>
            </a:r>
            <a:r>
              <a:rPr dirty="0" sz="1000" spc="-6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bra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30" b="1">
                <a:latin typeface="Cambria"/>
                <a:cs typeface="Cambria"/>
              </a:rPr>
              <a:t>M</a:t>
            </a:r>
            <a:r>
              <a:rPr dirty="0" sz="1000" spc="5" b="1">
                <a:latin typeface="Cambria"/>
                <a:cs typeface="Cambria"/>
              </a:rPr>
              <a:t>a</a:t>
            </a:r>
            <a:r>
              <a:rPr dirty="0" sz="1000" spc="-15" b="1">
                <a:latin typeface="Cambria"/>
                <a:cs typeface="Cambria"/>
              </a:rPr>
              <a:t>t</a:t>
            </a:r>
            <a:r>
              <a:rPr dirty="0" sz="1000" spc="-45" b="1">
                <a:latin typeface="Cambria"/>
                <a:cs typeface="Cambria"/>
              </a:rPr>
              <a:t>r</a:t>
            </a:r>
            <a:r>
              <a:rPr dirty="0" sz="1000" spc="-5" b="1">
                <a:latin typeface="Cambria"/>
                <a:cs typeface="Cambria"/>
              </a:rPr>
              <a:t>i</a:t>
            </a:r>
            <a:r>
              <a:rPr dirty="0" sz="1000" spc="-15" b="1">
                <a:latin typeface="Cambria"/>
                <a:cs typeface="Cambria"/>
              </a:rPr>
              <a:t>x</a:t>
            </a:r>
            <a:r>
              <a:rPr dirty="0" sz="1000" spc="6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hle</a:t>
            </a:r>
            <a:r>
              <a:rPr dirty="0" sz="1000" spc="-10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2016)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ve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ensiv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loy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10,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er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optim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zers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 b="1">
                <a:latin typeface="Cambria"/>
                <a:cs typeface="Cambria"/>
              </a:rPr>
              <a:t>n</a:t>
            </a:r>
            <a:r>
              <a:rPr dirty="0" sz="1000" spc="-5" b="1">
                <a:latin typeface="Cambria"/>
                <a:cs typeface="Cambria"/>
              </a:rPr>
              <a:t>l</a:t>
            </a:r>
            <a:r>
              <a:rPr dirty="0" sz="1000" spc="-40" b="1">
                <a:latin typeface="Cambria"/>
                <a:cs typeface="Cambria"/>
              </a:rPr>
              <a:t>me</a:t>
            </a:r>
            <a:r>
              <a:rPr dirty="0" sz="1000" spc="-3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(Pinhei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l.,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2017)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30" b="1">
                <a:latin typeface="Cambria"/>
                <a:cs typeface="Cambria"/>
              </a:rPr>
              <a:t>M</a:t>
            </a:r>
            <a:r>
              <a:rPr dirty="0" sz="1000" spc="25" b="1">
                <a:latin typeface="Cambria"/>
                <a:cs typeface="Cambria"/>
              </a:rPr>
              <a:t>a</a:t>
            </a:r>
            <a:r>
              <a:rPr dirty="0" sz="1000" spc="-15" b="1">
                <a:latin typeface="Cambria"/>
                <a:cs typeface="Cambria"/>
              </a:rPr>
              <a:t>x</a:t>
            </a:r>
            <a:r>
              <a:rPr dirty="0" sz="1000" spc="40" b="1">
                <a:latin typeface="Cambria"/>
                <a:cs typeface="Cambria"/>
              </a:rPr>
              <a:t>L</a:t>
            </a:r>
            <a:r>
              <a:rPr dirty="0" sz="1000" spc="-20" b="1">
                <a:latin typeface="Cambria"/>
                <a:cs typeface="Cambria"/>
              </a:rPr>
              <a:t>i</a:t>
            </a:r>
            <a:r>
              <a:rPr dirty="0" sz="1000" spc="-50" b="1">
                <a:latin typeface="Cambria"/>
                <a:cs typeface="Cambria"/>
              </a:rPr>
              <a:t>k</a:t>
            </a:r>
            <a:r>
              <a:rPr dirty="0" sz="1000" spc="-3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</a:t>
            </a:r>
            <a:r>
              <a:rPr dirty="0" sz="1000" spc="-6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ennin</a:t>
            </a:r>
            <a:r>
              <a:rPr dirty="0" sz="1000" spc="-35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om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2011) </a:t>
            </a:r>
            <a:r>
              <a:rPr dirty="0" sz="1000" spc="-30">
                <a:latin typeface="Palatino Linotype"/>
                <a:cs typeface="Palatino Linotype"/>
              </a:rPr>
              <a:t>(a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ssion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ound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illo,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2014,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</a:t>
            </a:r>
            <a:r>
              <a:rPr dirty="0" sz="1000" spc="-15">
                <a:latin typeface="Palatino Linotype"/>
                <a:cs typeface="Palatino Linotype"/>
              </a:rPr>
              <a:t>.2).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233679" indent="107950">
              <a:lnSpc>
                <a:spcPct val="100000"/>
              </a:lnSpc>
              <a:spcBef>
                <a:spcPts val="15"/>
              </a:spcBef>
            </a:pP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different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but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related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note,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innovation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object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types</a:t>
            </a:r>
            <a:r>
              <a:rPr dirty="0" sz="1000" spc="-25">
                <a:latin typeface="Palatino Linotype"/>
                <a:cs typeface="Palatino Linotype"/>
              </a:rPr>
              <a:t> has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turn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affected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symbolic </a:t>
            </a:r>
            <a:r>
              <a:rPr dirty="0" sz="1000" spc="-25">
                <a:latin typeface="Palatino Linotype"/>
                <a:cs typeface="Palatino Linotype"/>
              </a:rPr>
              <a:t>descriptions</a:t>
            </a:r>
            <a:r>
              <a:rPr dirty="0" sz="1000">
                <a:latin typeface="Palatino Linotype"/>
                <a:cs typeface="Palatino Linotype"/>
              </a:rPr>
              <a:t> 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models: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formulae</a:t>
            </a:r>
            <a:r>
              <a:rPr dirty="0" sz="1000">
                <a:latin typeface="Palatino Linotype"/>
                <a:cs typeface="Palatino Linotype"/>
              </a:rPr>
              <a:t>, </a:t>
            </a:r>
            <a:r>
              <a:rPr dirty="0" sz="1000" spc="-10">
                <a:latin typeface="Palatino Linotype"/>
                <a:cs typeface="Palatino Linotype"/>
              </a:rPr>
              <a:t>from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which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model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matrices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responses</a:t>
            </a:r>
            <a:r>
              <a:rPr dirty="0" sz="1000">
                <a:latin typeface="Palatino Linotype"/>
                <a:cs typeface="Palatino Linotype"/>
              </a:rPr>
              <a:t> are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derived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 </a:t>
            </a:r>
            <a:r>
              <a:rPr dirty="0" sz="1000" spc="-40">
                <a:latin typeface="Palatino Linotype"/>
                <a:cs typeface="Palatino Linotype"/>
              </a:rPr>
              <a:t>actual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computation.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extension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ourier New"/>
                <a:cs typeface="Courier New"/>
              </a:rPr>
              <a:t>formula</a:t>
            </a:r>
            <a:r>
              <a:rPr dirty="0" sz="1000" spc="-95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object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class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into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ourier New"/>
                <a:cs typeface="Courier New"/>
              </a:rPr>
              <a:t>Formula</a:t>
            </a:r>
            <a:r>
              <a:rPr dirty="0" sz="1000" spc="-95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class,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which inherits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from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former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generalizing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allow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multi-</a:t>
            </a:r>
            <a:r>
              <a:rPr dirty="0" sz="1000">
                <a:latin typeface="Palatino Linotype"/>
                <a:cs typeface="Palatino Linotype"/>
              </a:rPr>
              <a:t>part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models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multiple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responses </a:t>
            </a:r>
            <a:r>
              <a:rPr dirty="0" sz="1000" spc="-20">
                <a:latin typeface="Palatino Linotype"/>
                <a:cs typeface="Palatino Linotype"/>
              </a:rPr>
              <a:t>(Zeileis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Croissant, </a:t>
            </a:r>
            <a:r>
              <a:rPr dirty="0" sz="1000">
                <a:latin typeface="Palatino Linotype"/>
                <a:cs typeface="Palatino Linotype"/>
              </a:rPr>
              <a:t>2010),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basis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consistent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speciﬁcation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number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esti- </a:t>
            </a:r>
            <a:r>
              <a:rPr dirty="0" sz="1000" spc="-50">
                <a:latin typeface="Palatino Linotype"/>
                <a:cs typeface="Palatino Linotype"/>
              </a:rPr>
              <a:t>mators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based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combining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different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levels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instrumentation.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consistent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flexible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plm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implementation</a:t>
            </a:r>
            <a:r>
              <a:rPr dirty="0" sz="1000">
                <a:latin typeface="Palatino Linotype"/>
                <a:cs typeface="Palatino Linotype"/>
              </a:rPr>
              <a:t> 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econometric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methods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described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Chapters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6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7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made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possible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extended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functionality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Formula</a:t>
            </a:r>
            <a:r>
              <a:rPr dirty="0" sz="1000" spc="-10">
                <a:latin typeface="Palatino Linotype"/>
                <a:cs typeface="Palatino Linotype"/>
              </a:rPr>
              <a:t>e.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233679" indent="107950">
              <a:lnSpc>
                <a:spcPct val="100000"/>
              </a:lnSpc>
              <a:spcBef>
                <a:spcPts val="10"/>
              </a:spcBef>
            </a:pP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book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using,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rather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developing,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panel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data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methods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Calibri"/>
                <a:cs typeface="Calibri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480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short</a:t>
            </a:r>
            <a:r>
              <a:rPr dirty="0" sz="1000" spc="-10">
                <a:latin typeface="Palatino Linotype"/>
                <a:cs typeface="Palatino Linotype"/>
              </a:rPr>
              <a:t> discussion, </a:t>
            </a:r>
            <a:r>
              <a:rPr dirty="0" sz="1000" spc="-25">
                <a:latin typeface="Palatino Linotype"/>
                <a:cs typeface="Palatino Linotype"/>
              </a:rPr>
              <a:t>therefore,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cannot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but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scratch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surface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wealth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computing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infrastructure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available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user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who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turns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toward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developing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own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methods.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hope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have</a:t>
            </a:r>
            <a:r>
              <a:rPr dirty="0" sz="1000">
                <a:latin typeface="Palatino Linotype"/>
                <a:cs typeface="Palatino Linotype"/>
              </a:rPr>
              <a:t> 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least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given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 </a:t>
            </a:r>
            <a:r>
              <a:rPr dirty="0" sz="1000" spc="-30">
                <a:latin typeface="Palatino Linotype"/>
                <a:cs typeface="Palatino Linotype"/>
              </a:rPr>
              <a:t>intuition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some</a:t>
            </a:r>
            <a:r>
              <a:rPr dirty="0" sz="1000" spc="-25">
                <a:latin typeface="Palatino Linotype"/>
                <a:cs typeface="Palatino Linotype"/>
              </a:rPr>
              <a:t> directions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further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inquiry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any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Cambria"/>
                <a:cs typeface="Cambria"/>
              </a:rPr>
              <a:t>plm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related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packages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who </a:t>
            </a:r>
            <a:r>
              <a:rPr dirty="0" sz="1000" spc="-40">
                <a:latin typeface="Palatino Linotype"/>
                <a:cs typeface="Palatino Linotype"/>
              </a:rPr>
              <a:t>wants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extend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methods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contained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herein,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leveraging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power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environment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at </a:t>
            </a:r>
            <a:r>
              <a:rPr dirty="0" sz="1000" spc="-40">
                <a:latin typeface="Palatino Linotype"/>
                <a:cs typeface="Palatino Linotype"/>
              </a:rPr>
              <a:t>large.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Borges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put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“</a:t>
            </a:r>
            <a:r>
              <a:rPr dirty="0" sz="1000" spc="505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plan</a:t>
            </a:r>
            <a:r>
              <a:rPr dirty="0" sz="1000" spc="-20">
                <a:latin typeface="Palatino Linotype"/>
                <a:cs typeface="Palatino Linotype"/>
              </a:rPr>
              <a:t> is so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vast</a:t>
            </a:r>
            <a:r>
              <a:rPr dirty="0" sz="1000" spc="-20">
                <a:latin typeface="Palatino Linotype"/>
                <a:cs typeface="Palatino Linotype"/>
              </a:rPr>
              <a:t> 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each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writer’s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contribution</a:t>
            </a:r>
            <a:r>
              <a:rPr dirty="0" sz="1000" spc="-20">
                <a:latin typeface="Palatino Linotype"/>
                <a:cs typeface="Palatino Linotype"/>
              </a:rPr>
              <a:t> 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inﬁnitesimal.”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8750" y="7212685"/>
            <a:ext cx="4960620" cy="11239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7190" algn="l"/>
              </a:tabLst>
            </a:pPr>
            <a:r>
              <a:rPr dirty="0" sz="1250" spc="-25" b="1">
                <a:latin typeface="Calibri"/>
                <a:cs typeface="Calibri"/>
              </a:rPr>
              <a:t>1.6</a:t>
            </a:r>
            <a:r>
              <a:rPr dirty="0" sz="1250" b="1">
                <a:latin typeface="Calibri"/>
                <a:cs typeface="Calibri"/>
              </a:rPr>
              <a:t>	</a:t>
            </a:r>
            <a:r>
              <a:rPr dirty="0" sz="1250" spc="-10" b="1">
                <a:latin typeface="Calibri"/>
                <a:cs typeface="Calibri"/>
              </a:rPr>
              <a:t>Notations</a:t>
            </a:r>
            <a:endParaRPr sz="12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900">
              <a:latin typeface="Calibri"/>
              <a:cs typeface="Calibri"/>
            </a:endParaRPr>
          </a:p>
          <a:p>
            <a:pPr algn="just" marL="12700" marR="5080">
              <a:lnSpc>
                <a:spcPct val="100000"/>
              </a:lnSpc>
            </a:pP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ssa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tion-h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v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14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ac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ious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sub-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onom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ein.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onsider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ade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ac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ss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hough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om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tim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ct val="100000"/>
              </a:lnSpc>
              <a:spcBef>
                <a:spcPts val="10"/>
              </a:spcBef>
            </a:pP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section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therefore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meant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reference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whole</a:t>
            </a:r>
            <a:r>
              <a:rPr dirty="0" sz="1000" spc="-10">
                <a:latin typeface="Palatino Linotype"/>
                <a:cs typeface="Palatino Linotype"/>
              </a:rPr>
              <a:t> book.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2119152" y="1120495"/>
            <a:ext cx="160655" cy="168275"/>
          </a:xfrm>
          <a:custGeom>
            <a:avLst/>
            <a:gdLst/>
            <a:ahLst/>
            <a:cxnLst/>
            <a:rect l="l" t="t" r="r" b="b"/>
            <a:pathLst>
              <a:path w="160655" h="168275">
                <a:moveTo>
                  <a:pt x="0" y="0"/>
                </a:moveTo>
                <a:lnTo>
                  <a:pt x="160477" y="0"/>
                </a:lnTo>
              </a:path>
              <a:path w="160655" h="168275">
                <a:moveTo>
                  <a:pt x="3200" y="167678"/>
                </a:moveTo>
                <a:lnTo>
                  <a:pt x="3200" y="0"/>
                </a:lnTo>
              </a:path>
              <a:path w="160655" h="168275">
                <a:moveTo>
                  <a:pt x="157391" y="167678"/>
                </a:moveTo>
                <a:lnTo>
                  <a:pt x="157391" y="0"/>
                </a:lnTo>
              </a:path>
              <a:path w="160655" h="168275">
                <a:moveTo>
                  <a:pt x="0" y="167678"/>
                </a:moveTo>
                <a:lnTo>
                  <a:pt x="160477" y="167678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4062252" y="1120495"/>
            <a:ext cx="160655" cy="168275"/>
          </a:xfrm>
          <a:custGeom>
            <a:avLst/>
            <a:gdLst/>
            <a:ahLst/>
            <a:cxnLst/>
            <a:rect l="l" t="t" r="r" b="b"/>
            <a:pathLst>
              <a:path w="160654" h="168275">
                <a:moveTo>
                  <a:pt x="0" y="0"/>
                </a:moveTo>
                <a:lnTo>
                  <a:pt x="160134" y="0"/>
                </a:lnTo>
              </a:path>
              <a:path w="160654" h="168275">
                <a:moveTo>
                  <a:pt x="3200" y="167678"/>
                </a:moveTo>
                <a:lnTo>
                  <a:pt x="3200" y="0"/>
                </a:lnTo>
              </a:path>
              <a:path w="160654" h="168275">
                <a:moveTo>
                  <a:pt x="156933" y="167678"/>
                </a:moveTo>
                <a:lnTo>
                  <a:pt x="156933" y="0"/>
                </a:lnTo>
              </a:path>
              <a:path w="160654" h="168275">
                <a:moveTo>
                  <a:pt x="0" y="167678"/>
                </a:moveTo>
                <a:lnTo>
                  <a:pt x="160134" y="167678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5099525" y="1120495"/>
            <a:ext cx="177165" cy="169545"/>
          </a:xfrm>
          <a:custGeom>
            <a:avLst/>
            <a:gdLst/>
            <a:ahLst/>
            <a:cxnLst/>
            <a:rect l="l" t="t" r="r" b="b"/>
            <a:pathLst>
              <a:path w="177164" h="169544">
                <a:moveTo>
                  <a:pt x="0" y="0"/>
                </a:moveTo>
                <a:lnTo>
                  <a:pt x="177165" y="0"/>
                </a:lnTo>
              </a:path>
              <a:path w="177164" h="169544">
                <a:moveTo>
                  <a:pt x="3200" y="169164"/>
                </a:moveTo>
                <a:lnTo>
                  <a:pt x="3200" y="114"/>
                </a:lnTo>
              </a:path>
              <a:path w="177164" h="169544">
                <a:moveTo>
                  <a:pt x="174078" y="169164"/>
                </a:moveTo>
                <a:lnTo>
                  <a:pt x="174078" y="114"/>
                </a:lnTo>
              </a:path>
              <a:path w="177164" h="169544">
                <a:moveTo>
                  <a:pt x="0" y="169164"/>
                </a:moveTo>
                <a:lnTo>
                  <a:pt x="177165" y="169164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325657" y="607782"/>
            <a:ext cx="5189220" cy="6769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18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50">
              <a:latin typeface="Calibri"/>
              <a:cs typeface="Calibri"/>
            </a:endParaRPr>
          </a:p>
          <a:p>
            <a:pPr marL="2413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1.6.1</a:t>
            </a:r>
            <a:r>
              <a:rPr dirty="0" sz="1000" spc="28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General</a:t>
            </a:r>
            <a:r>
              <a:rPr dirty="0" sz="1000" spc="-1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Notation</a:t>
            </a:r>
            <a:endParaRPr sz="1000">
              <a:latin typeface="Calibri"/>
              <a:cs typeface="Calibri"/>
            </a:endParaRPr>
          </a:p>
          <a:p>
            <a:pPr marL="241300">
              <a:lnSpc>
                <a:spcPct val="100000"/>
              </a:lnSpc>
              <a:spcBef>
                <a:spcPts val="68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probability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 </a:t>
            </a:r>
            <a:r>
              <a:rPr dirty="0" sz="1000" spc="-40">
                <a:latin typeface="Palatino Linotype"/>
                <a:cs typeface="Palatino Linotype"/>
              </a:rPr>
              <a:t>denoted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expected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value</a:t>
            </a:r>
            <a:r>
              <a:rPr dirty="0" sz="1000" spc="-30">
                <a:latin typeface="Palatino Linotype"/>
                <a:cs typeface="Palatino Linotype"/>
              </a:rPr>
              <a:t> is </a:t>
            </a:r>
            <a:r>
              <a:rPr dirty="0" sz="1000" spc="-40">
                <a:latin typeface="Palatino Linotype"/>
                <a:cs typeface="Palatino Linotype"/>
              </a:rPr>
              <a:t>denoted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2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2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V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1007929" y="1302232"/>
            <a:ext cx="179705" cy="159385"/>
          </a:xfrm>
          <a:custGeom>
            <a:avLst/>
            <a:gdLst/>
            <a:ahLst/>
            <a:cxnLst/>
            <a:rect l="l" t="t" r="r" b="b"/>
            <a:pathLst>
              <a:path w="179705" h="159384">
                <a:moveTo>
                  <a:pt x="0" y="0"/>
                </a:moveTo>
                <a:lnTo>
                  <a:pt x="179106" y="0"/>
                </a:lnTo>
              </a:path>
              <a:path w="179705" h="159384">
                <a:moveTo>
                  <a:pt x="3200" y="159334"/>
                </a:moveTo>
                <a:lnTo>
                  <a:pt x="3200" y="0"/>
                </a:lnTo>
              </a:path>
              <a:path w="179705" h="159384">
                <a:moveTo>
                  <a:pt x="175906" y="159334"/>
                </a:moveTo>
                <a:lnTo>
                  <a:pt x="175906" y="0"/>
                </a:lnTo>
              </a:path>
              <a:path w="179705" h="159384">
                <a:moveTo>
                  <a:pt x="0" y="159334"/>
                </a:moveTo>
                <a:lnTo>
                  <a:pt x="179106" y="159334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2774434" y="1319263"/>
            <a:ext cx="254000" cy="142875"/>
          </a:xfrm>
          <a:prstGeom prst="rect">
            <a:avLst/>
          </a:prstGeom>
          <a:ln w="6400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40640">
              <a:lnSpc>
                <a:spcPts val="980"/>
              </a:lnSpc>
            </a:pPr>
            <a:r>
              <a:rPr dirty="0" sz="1000" spc="-25">
                <a:latin typeface="Palatino Linotype"/>
                <a:cs typeface="Palatino Linotype"/>
              </a:rPr>
              <a:t>cor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4665756" y="1321320"/>
            <a:ext cx="163195" cy="139700"/>
          </a:xfrm>
          <a:custGeom>
            <a:avLst/>
            <a:gdLst/>
            <a:ahLst/>
            <a:cxnLst/>
            <a:rect l="l" t="t" r="r" b="b"/>
            <a:pathLst>
              <a:path w="163195" h="139700">
                <a:moveTo>
                  <a:pt x="0" y="0"/>
                </a:moveTo>
                <a:lnTo>
                  <a:pt x="162877" y="0"/>
                </a:lnTo>
              </a:path>
              <a:path w="163195" h="139700">
                <a:moveTo>
                  <a:pt x="3200" y="139674"/>
                </a:moveTo>
                <a:lnTo>
                  <a:pt x="3200" y="0"/>
                </a:lnTo>
              </a:path>
              <a:path w="163195" h="139700">
                <a:moveTo>
                  <a:pt x="159677" y="139674"/>
                </a:moveTo>
                <a:lnTo>
                  <a:pt x="159677" y="0"/>
                </a:lnTo>
              </a:path>
              <a:path w="163195" h="139700">
                <a:moveTo>
                  <a:pt x="0" y="139674"/>
                </a:moveTo>
                <a:lnTo>
                  <a:pt x="162877" y="139674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554842" y="1279363"/>
            <a:ext cx="4960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75865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trace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2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coeﬃcient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30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standard</a:t>
            </a:r>
            <a:r>
              <a:rPr dirty="0" sz="1000" spc="-40">
                <a:latin typeface="Palatino Linotype"/>
                <a:cs typeface="Palatino Linotype"/>
              </a:rPr>
              <a:t> deviation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250">
                <a:latin typeface="Palatino Linotype"/>
                <a:cs typeface="Palatino Linotype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55" i="1">
                <a:latin typeface="Meiryo"/>
                <a:cs typeface="Meiryo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quadratic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1595315" y="1500085"/>
            <a:ext cx="153670" cy="169545"/>
          </a:xfrm>
          <a:custGeom>
            <a:avLst/>
            <a:gdLst/>
            <a:ahLst/>
            <a:cxnLst/>
            <a:rect l="l" t="t" r="r" b="b"/>
            <a:pathLst>
              <a:path w="153669" h="169544">
                <a:moveTo>
                  <a:pt x="0" y="0"/>
                </a:moveTo>
                <a:lnTo>
                  <a:pt x="153390" y="0"/>
                </a:lnTo>
              </a:path>
              <a:path w="153669" h="169544">
                <a:moveTo>
                  <a:pt x="3200" y="169278"/>
                </a:moveTo>
                <a:lnTo>
                  <a:pt x="3200" y="0"/>
                </a:lnTo>
              </a:path>
              <a:path w="153669" h="169544">
                <a:moveTo>
                  <a:pt x="150190" y="169278"/>
                </a:moveTo>
                <a:lnTo>
                  <a:pt x="150190" y="0"/>
                </a:lnTo>
              </a:path>
              <a:path w="153669" h="169544">
                <a:moveTo>
                  <a:pt x="0" y="169278"/>
                </a:moveTo>
                <a:lnTo>
                  <a:pt x="153390" y="169278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/>
          <p:nvPr/>
        </p:nvSpPr>
        <p:spPr>
          <a:xfrm>
            <a:off x="3187971" y="1474139"/>
            <a:ext cx="131445" cy="168275"/>
          </a:xfrm>
          <a:custGeom>
            <a:avLst/>
            <a:gdLst/>
            <a:ahLst/>
            <a:cxnLst/>
            <a:rect l="l" t="t" r="r" b="b"/>
            <a:pathLst>
              <a:path w="131445" h="168275">
                <a:moveTo>
                  <a:pt x="0" y="0"/>
                </a:moveTo>
                <a:lnTo>
                  <a:pt x="131102" y="0"/>
                </a:lnTo>
              </a:path>
              <a:path w="131445" h="168275">
                <a:moveTo>
                  <a:pt x="3200" y="167678"/>
                </a:moveTo>
                <a:lnTo>
                  <a:pt x="3200" y="0"/>
                </a:lnTo>
              </a:path>
              <a:path w="131445" h="168275">
                <a:moveTo>
                  <a:pt x="128016" y="167678"/>
                </a:moveTo>
                <a:lnTo>
                  <a:pt x="128016" y="0"/>
                </a:lnTo>
              </a:path>
              <a:path w="131445" h="168275">
                <a:moveTo>
                  <a:pt x="0" y="167678"/>
                </a:moveTo>
                <a:lnTo>
                  <a:pt x="131102" y="167678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567532" y="1681937"/>
            <a:ext cx="160655" cy="168275"/>
          </a:xfrm>
          <a:custGeom>
            <a:avLst/>
            <a:gdLst/>
            <a:ahLst/>
            <a:cxnLst/>
            <a:rect l="l" t="t" r="r" b="b"/>
            <a:pathLst>
              <a:path w="160654" h="168275">
                <a:moveTo>
                  <a:pt x="0" y="114"/>
                </a:moveTo>
                <a:lnTo>
                  <a:pt x="160475" y="114"/>
                </a:lnTo>
              </a:path>
              <a:path w="160654" h="168275">
                <a:moveTo>
                  <a:pt x="3199" y="167678"/>
                </a:moveTo>
                <a:lnTo>
                  <a:pt x="3199" y="0"/>
                </a:lnTo>
              </a:path>
              <a:path w="160654" h="168275">
                <a:moveTo>
                  <a:pt x="157276" y="167678"/>
                </a:moveTo>
                <a:lnTo>
                  <a:pt x="157276" y="0"/>
                </a:lnTo>
              </a:path>
              <a:path w="160654" h="168275">
                <a:moveTo>
                  <a:pt x="0" y="167678"/>
                </a:moveTo>
                <a:lnTo>
                  <a:pt x="160475" y="167678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/>
          <p:nvPr/>
        </p:nvSpPr>
        <p:spPr>
          <a:xfrm>
            <a:off x="4332228" y="1682051"/>
            <a:ext cx="207010" cy="169545"/>
          </a:xfrm>
          <a:custGeom>
            <a:avLst/>
            <a:gdLst/>
            <a:ahLst/>
            <a:cxnLst/>
            <a:rect l="l" t="t" r="r" b="b"/>
            <a:pathLst>
              <a:path w="207010" h="169544">
                <a:moveTo>
                  <a:pt x="0" y="0"/>
                </a:moveTo>
                <a:lnTo>
                  <a:pt x="206654" y="0"/>
                </a:lnTo>
              </a:path>
              <a:path w="207010" h="169544">
                <a:moveTo>
                  <a:pt x="2857" y="169049"/>
                </a:moveTo>
                <a:lnTo>
                  <a:pt x="2857" y="0"/>
                </a:lnTo>
              </a:path>
              <a:path w="207010" h="169544">
                <a:moveTo>
                  <a:pt x="203111" y="169049"/>
                </a:moveTo>
                <a:lnTo>
                  <a:pt x="203111" y="0"/>
                </a:lnTo>
              </a:path>
              <a:path w="207010" h="169544">
                <a:moveTo>
                  <a:pt x="0" y="169049"/>
                </a:moveTo>
                <a:lnTo>
                  <a:pt x="206654" y="169049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/>
          <p:nvPr/>
        </p:nvSpPr>
        <p:spPr>
          <a:xfrm>
            <a:off x="721723" y="2002205"/>
            <a:ext cx="179070" cy="170180"/>
          </a:xfrm>
          <a:custGeom>
            <a:avLst/>
            <a:gdLst/>
            <a:ahLst/>
            <a:cxnLst/>
            <a:rect l="l" t="t" r="r" b="b"/>
            <a:pathLst>
              <a:path w="179069" h="170180">
                <a:moveTo>
                  <a:pt x="0" y="0"/>
                </a:moveTo>
                <a:lnTo>
                  <a:pt x="178989" y="0"/>
                </a:lnTo>
              </a:path>
              <a:path w="179069" h="170180">
                <a:moveTo>
                  <a:pt x="3199" y="170078"/>
                </a:moveTo>
                <a:lnTo>
                  <a:pt x="3199" y="0"/>
                </a:lnTo>
              </a:path>
              <a:path w="179069" h="170180">
                <a:moveTo>
                  <a:pt x="175790" y="170078"/>
                </a:moveTo>
                <a:lnTo>
                  <a:pt x="175790" y="0"/>
                </a:lnTo>
              </a:path>
              <a:path w="179069" h="170180">
                <a:moveTo>
                  <a:pt x="0" y="170078"/>
                </a:moveTo>
                <a:lnTo>
                  <a:pt x="178989" y="170078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 txBox="1"/>
          <p:nvPr/>
        </p:nvSpPr>
        <p:spPr>
          <a:xfrm>
            <a:off x="516733" y="1405030"/>
            <a:ext cx="5036820" cy="1605915"/>
          </a:xfrm>
          <a:prstGeom prst="rect">
            <a:avLst/>
          </a:prstGeom>
        </p:spPr>
        <p:txBody>
          <a:bodyPr wrap="square" lIns="0" tIns="67945" rIns="0" bIns="0" rtlCol="0" vert="horz">
            <a:spAutoFit/>
          </a:bodyPr>
          <a:lstStyle/>
          <a:p>
            <a:pPr algn="just" marL="94615" indent="-44450">
              <a:lnSpc>
                <a:spcPct val="100000"/>
              </a:lnSpc>
              <a:spcBef>
                <a:spcPts val="535"/>
              </a:spcBef>
            </a:pPr>
            <a:r>
              <a:rPr dirty="0" sz="1000" spc="-30">
                <a:latin typeface="Palatino Linotype"/>
                <a:cs typeface="Palatino Linotype"/>
              </a:rPr>
              <a:t>form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denoted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29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q</a:t>
            </a:r>
            <a:r>
              <a:rPr dirty="0" sz="1000" spc="30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identity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matrix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2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set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covariates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deﬁnes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matrices: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 indent="43815">
              <a:lnSpc>
                <a:spcPct val="105400"/>
              </a:lnSpc>
              <a:spcBef>
                <a:spcPts val="370"/>
              </a:spcBef>
            </a:pP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alu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t-</a:t>
            </a:r>
            <a:r>
              <a:rPr dirty="0" sz="1000" spc="-1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ltipli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baseline="29914" sz="975" spc="202">
                <a:latin typeface="Cambria"/>
                <a:cs typeface="Cambria"/>
              </a:rPr>
              <a:t>–</a:t>
            </a:r>
            <a:r>
              <a:rPr dirty="0" baseline="29914" sz="975" spc="82">
                <a:latin typeface="Palatino Linotype"/>
                <a:cs typeface="Palatino Linotype"/>
              </a:rPr>
              <a:t>1</a:t>
            </a:r>
            <a:r>
              <a:rPr dirty="0" sz="1000" spc="-70" i="1">
                <a:latin typeface="Palatino Linotype"/>
                <a:cs typeface="Palatino Linotype"/>
              </a:rPr>
              <a:t>X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Chol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k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70">
                <a:latin typeface="Palatino Linotype"/>
                <a:cs typeface="Palatino Linotype"/>
              </a:rPr>
              <a:t>b</a:t>
            </a:r>
            <a:r>
              <a:rPr dirty="0" sz="1000" spc="-65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" i="1">
                <a:latin typeface="Palatino Linotype"/>
                <a:cs typeface="Palatino Linotype"/>
              </a:rPr>
              <a:t>C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0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660"/>
              </a:spcBef>
            </a:pPr>
            <a:r>
              <a:rPr dirty="0" sz="1000" i="1">
                <a:latin typeface="Palatino Linotype"/>
                <a:cs typeface="Palatino Linotype"/>
              </a:rPr>
              <a:t>CAC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baseline="34188" sz="975" spc="12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300">
              <a:latin typeface="Palatino Linotype"/>
              <a:cs typeface="Palatino Linotype"/>
            </a:endParaRPr>
          </a:p>
          <a:p>
            <a:pPr marL="50165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1.6.2</a:t>
            </a:r>
            <a:r>
              <a:rPr dirty="0" sz="1000" spc="34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Maximum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Likelihood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Notations</a:t>
            </a:r>
            <a:endParaRPr sz="1000">
              <a:latin typeface="Calibri"/>
              <a:cs typeface="Calibri"/>
            </a:endParaRPr>
          </a:p>
          <a:p>
            <a:pPr algn="just" marL="50165">
              <a:lnSpc>
                <a:spcPct val="100000"/>
              </a:lnSpc>
              <a:spcBef>
                <a:spcPts val="595"/>
              </a:spcBef>
            </a:pP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maximum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likelihood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method,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objective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denoted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70731" y="3012960"/>
            <a:ext cx="276860" cy="173355"/>
          </a:xfrm>
          <a:prstGeom prst="rect">
            <a:avLst/>
          </a:prstGeom>
          <a:ln w="6400">
            <a:solidFill>
              <a:srgbClr val="000000"/>
            </a:solidFill>
          </a:ln>
        </p:spPr>
        <p:txBody>
          <a:bodyPr wrap="square" lIns="0" tIns="3810" rIns="0" bIns="0" rtlCol="0" vert="horz">
            <a:spAutoFit/>
          </a:bodyPr>
          <a:lstStyle/>
          <a:p>
            <a:pPr marL="40640">
              <a:lnSpc>
                <a:spcPct val="100000"/>
              </a:lnSpc>
              <a:spcBef>
                <a:spcPts val="30"/>
              </a:spcBef>
            </a:pP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1758878" y="3021647"/>
            <a:ext cx="138430" cy="182245"/>
          </a:xfrm>
          <a:custGeom>
            <a:avLst/>
            <a:gdLst/>
            <a:ahLst/>
            <a:cxnLst/>
            <a:rect l="l" t="t" r="r" b="b"/>
            <a:pathLst>
              <a:path w="138430" h="182244">
                <a:moveTo>
                  <a:pt x="0" y="114"/>
                </a:moveTo>
                <a:lnTo>
                  <a:pt x="138303" y="114"/>
                </a:lnTo>
              </a:path>
              <a:path w="138430" h="182244">
                <a:moveTo>
                  <a:pt x="3200" y="181851"/>
                </a:moveTo>
                <a:lnTo>
                  <a:pt x="3200" y="0"/>
                </a:lnTo>
              </a:path>
              <a:path w="138430" h="182244">
                <a:moveTo>
                  <a:pt x="135102" y="181851"/>
                </a:moveTo>
                <a:lnTo>
                  <a:pt x="135102" y="0"/>
                </a:lnTo>
              </a:path>
              <a:path w="138430" h="182244">
                <a:moveTo>
                  <a:pt x="0" y="181851"/>
                </a:moveTo>
                <a:lnTo>
                  <a:pt x="138303" y="181851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/>
          <p:nvPr/>
        </p:nvSpPr>
        <p:spPr>
          <a:xfrm>
            <a:off x="2796608" y="3043935"/>
            <a:ext cx="149225" cy="171450"/>
          </a:xfrm>
          <a:custGeom>
            <a:avLst/>
            <a:gdLst/>
            <a:ahLst/>
            <a:cxnLst/>
            <a:rect l="l" t="t" r="r" b="b"/>
            <a:pathLst>
              <a:path w="149225" h="171450">
                <a:moveTo>
                  <a:pt x="0" y="114"/>
                </a:moveTo>
                <a:lnTo>
                  <a:pt x="149047" y="114"/>
                </a:lnTo>
              </a:path>
              <a:path w="149225" h="171450">
                <a:moveTo>
                  <a:pt x="3200" y="171107"/>
                </a:moveTo>
                <a:lnTo>
                  <a:pt x="3200" y="0"/>
                </a:lnTo>
              </a:path>
              <a:path w="149225" h="171450">
                <a:moveTo>
                  <a:pt x="145961" y="171107"/>
                </a:moveTo>
                <a:lnTo>
                  <a:pt x="145961" y="0"/>
                </a:lnTo>
              </a:path>
              <a:path w="149225" h="171450">
                <a:moveTo>
                  <a:pt x="0" y="171107"/>
                </a:moveTo>
                <a:lnTo>
                  <a:pt x="149047" y="171107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/>
          <p:nvPr/>
        </p:nvSpPr>
        <p:spPr>
          <a:xfrm>
            <a:off x="3822108" y="3021761"/>
            <a:ext cx="192405" cy="164465"/>
          </a:xfrm>
          <a:custGeom>
            <a:avLst/>
            <a:gdLst/>
            <a:ahLst/>
            <a:cxnLst/>
            <a:rect l="l" t="t" r="r" b="b"/>
            <a:pathLst>
              <a:path w="192404" h="164464">
                <a:moveTo>
                  <a:pt x="0" y="0"/>
                </a:moveTo>
                <a:lnTo>
                  <a:pt x="191795" y="0"/>
                </a:lnTo>
              </a:path>
              <a:path w="192404" h="164464">
                <a:moveTo>
                  <a:pt x="3200" y="164134"/>
                </a:moveTo>
                <a:lnTo>
                  <a:pt x="3200" y="0"/>
                </a:lnTo>
              </a:path>
              <a:path w="192404" h="164464">
                <a:moveTo>
                  <a:pt x="188480" y="164134"/>
                </a:moveTo>
                <a:lnTo>
                  <a:pt x="188480" y="0"/>
                </a:lnTo>
              </a:path>
              <a:path w="192404" h="164464">
                <a:moveTo>
                  <a:pt x="0" y="164134"/>
                </a:moveTo>
                <a:lnTo>
                  <a:pt x="191795" y="164134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837610" y="3004952"/>
            <a:ext cx="46774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Jacobian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27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gradient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27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g</a:t>
            </a:r>
            <a:r>
              <a:rPr dirty="0" sz="1000" spc="9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Hessian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27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H</a:t>
            </a:r>
            <a:r>
              <a:rPr dirty="0" sz="1000" spc="330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information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1182692" y="3354832"/>
            <a:ext cx="154940" cy="168275"/>
          </a:xfrm>
          <a:custGeom>
            <a:avLst/>
            <a:gdLst/>
            <a:ahLst/>
            <a:cxnLst/>
            <a:rect l="l" t="t" r="r" b="b"/>
            <a:pathLst>
              <a:path w="154940" h="168275">
                <a:moveTo>
                  <a:pt x="0" y="114"/>
                </a:moveTo>
                <a:lnTo>
                  <a:pt x="154876" y="114"/>
                </a:lnTo>
              </a:path>
              <a:path w="154940" h="168275">
                <a:moveTo>
                  <a:pt x="3200" y="168135"/>
                </a:moveTo>
                <a:lnTo>
                  <a:pt x="3200" y="0"/>
                </a:lnTo>
              </a:path>
              <a:path w="154940" h="168275">
                <a:moveTo>
                  <a:pt x="151676" y="168135"/>
                </a:moveTo>
                <a:lnTo>
                  <a:pt x="151676" y="0"/>
                </a:lnTo>
              </a:path>
              <a:path w="154940" h="168275">
                <a:moveTo>
                  <a:pt x="0" y="168135"/>
                </a:moveTo>
                <a:lnTo>
                  <a:pt x="154876" y="168135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554842" y="3161241"/>
            <a:ext cx="4959985" cy="35750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08900"/>
              </a:lnSpc>
              <a:spcBef>
                <a:spcPts val="100"/>
              </a:spcBef>
            </a:pPr>
            <a:r>
              <a:rPr dirty="0" sz="1000" spc="-4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generic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presentations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log-</a:t>
            </a:r>
            <a:r>
              <a:rPr dirty="0" sz="1000" spc="-30">
                <a:latin typeface="Palatino Linotype"/>
                <a:cs typeface="Palatino Linotype"/>
              </a:rPr>
              <a:t>likelihood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method,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generic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parameters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 </a:t>
            </a:r>
            <a:r>
              <a:rPr dirty="0" sz="1000" spc="-40">
                <a:latin typeface="Palatino Linotype"/>
                <a:cs typeface="Palatino Linotype"/>
              </a:rPr>
              <a:t>denoted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215">
                <a:latin typeface="Palatino Linotype"/>
                <a:cs typeface="Palatino Linotype"/>
              </a:rPr>
              <a:t> 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spc="45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230148" y="3540797"/>
            <a:ext cx="233045" cy="169545"/>
          </a:xfrm>
          <a:prstGeom prst="rect">
            <a:avLst/>
          </a:prstGeom>
          <a:ln w="6400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40640">
              <a:lnSpc>
                <a:spcPts val="1195"/>
              </a:lnSpc>
            </a:pPr>
            <a:r>
              <a:rPr dirty="0" sz="1000" spc="-25">
                <a:latin typeface="Palatino Linotype"/>
                <a:cs typeface="Palatino Linotype"/>
              </a:rPr>
              <a:t>LR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453503" y="3527646"/>
            <a:ext cx="546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54842" y="3527644"/>
            <a:ext cx="291782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0650">
              <a:lnSpc>
                <a:spcPts val="12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statistics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three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denoted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ts val="1200"/>
              </a:lnSpc>
            </a:pPr>
            <a:r>
              <a:rPr dirty="0" sz="1000" spc="-40">
                <a:latin typeface="Palatino Linotype"/>
                <a:cs typeface="Palatino Linotype"/>
              </a:rPr>
              <a:t>likelihood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ratio,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Lagrange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multiplier,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Wald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test.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541272" y="3540797"/>
            <a:ext cx="273685" cy="169545"/>
          </a:xfrm>
          <a:prstGeom prst="rect">
            <a:avLst/>
          </a:prstGeom>
          <a:ln w="6400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40640">
              <a:lnSpc>
                <a:spcPts val="1195"/>
              </a:lnSpc>
            </a:pPr>
            <a:r>
              <a:rPr dirty="0" sz="1000" spc="-25">
                <a:latin typeface="Palatino Linotype"/>
                <a:cs typeface="Palatino Linotype"/>
              </a:rPr>
              <a:t>LM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804975" y="3527646"/>
            <a:ext cx="2940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132090" y="3535654"/>
            <a:ext cx="361950" cy="174625"/>
          </a:xfrm>
          <a:prstGeom prst="rect">
            <a:avLst/>
          </a:prstGeom>
          <a:ln w="6400">
            <a:solidFill>
              <a:srgbClr val="000000"/>
            </a:solidFill>
          </a:ln>
        </p:spPr>
        <p:txBody>
          <a:bodyPr wrap="square" lIns="0" tIns="3810" rIns="0" bIns="0" rtlCol="0" vert="horz">
            <a:spAutoFit/>
          </a:bodyPr>
          <a:lstStyle/>
          <a:p>
            <a:pPr marL="40640">
              <a:lnSpc>
                <a:spcPct val="100000"/>
              </a:lnSpc>
              <a:spcBef>
                <a:spcPts val="30"/>
              </a:spcBef>
            </a:pPr>
            <a:r>
              <a:rPr dirty="0" sz="1000" spc="-20">
                <a:latin typeface="Palatino Linotype"/>
                <a:cs typeface="Palatino Linotype"/>
              </a:rPr>
              <a:t>Wald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4527136" y="3527646"/>
            <a:ext cx="9880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for,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respectively,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/>
          <p:nvPr/>
        </p:nvSpPr>
        <p:spPr>
          <a:xfrm>
            <a:off x="1856605" y="4336669"/>
            <a:ext cx="193040" cy="170180"/>
          </a:xfrm>
          <a:custGeom>
            <a:avLst/>
            <a:gdLst/>
            <a:ahLst/>
            <a:cxnLst/>
            <a:rect l="l" t="t" r="r" b="b"/>
            <a:pathLst>
              <a:path w="193039" h="170179">
                <a:moveTo>
                  <a:pt x="0" y="114"/>
                </a:moveTo>
                <a:lnTo>
                  <a:pt x="192481" y="114"/>
                </a:lnTo>
              </a:path>
              <a:path w="193039" h="170179">
                <a:moveTo>
                  <a:pt x="3200" y="170078"/>
                </a:moveTo>
                <a:lnTo>
                  <a:pt x="3200" y="0"/>
                </a:lnTo>
              </a:path>
              <a:path w="193039" h="170179">
                <a:moveTo>
                  <a:pt x="189280" y="170078"/>
                </a:moveTo>
                <a:lnTo>
                  <a:pt x="189280" y="0"/>
                </a:lnTo>
              </a:path>
              <a:path w="193039" h="170179">
                <a:moveTo>
                  <a:pt x="0" y="170078"/>
                </a:moveTo>
                <a:lnTo>
                  <a:pt x="192481" y="170078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/>
          <p:nvPr/>
        </p:nvSpPr>
        <p:spPr>
          <a:xfrm>
            <a:off x="3285583" y="4363529"/>
            <a:ext cx="158115" cy="143510"/>
          </a:xfrm>
          <a:custGeom>
            <a:avLst/>
            <a:gdLst/>
            <a:ahLst/>
            <a:cxnLst/>
            <a:rect l="l" t="t" r="r" b="b"/>
            <a:pathLst>
              <a:path w="158114" h="143510">
                <a:moveTo>
                  <a:pt x="0" y="0"/>
                </a:moveTo>
                <a:lnTo>
                  <a:pt x="157734" y="0"/>
                </a:lnTo>
              </a:path>
              <a:path w="158114" h="143510">
                <a:moveTo>
                  <a:pt x="3200" y="143217"/>
                </a:moveTo>
                <a:lnTo>
                  <a:pt x="3200" y="0"/>
                </a:lnTo>
              </a:path>
              <a:path w="158114" h="143510">
                <a:moveTo>
                  <a:pt x="154533" y="143217"/>
                </a:moveTo>
                <a:lnTo>
                  <a:pt x="154533" y="0"/>
                </a:lnTo>
              </a:path>
              <a:path w="158114" h="143510">
                <a:moveTo>
                  <a:pt x="0" y="143217"/>
                </a:moveTo>
                <a:lnTo>
                  <a:pt x="157734" y="143217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/>
          <p:nvPr/>
        </p:nvSpPr>
        <p:spPr>
          <a:xfrm>
            <a:off x="4381606" y="4363529"/>
            <a:ext cx="193040" cy="143510"/>
          </a:xfrm>
          <a:custGeom>
            <a:avLst/>
            <a:gdLst/>
            <a:ahLst/>
            <a:cxnLst/>
            <a:rect l="l" t="t" r="r" b="b"/>
            <a:pathLst>
              <a:path w="193039" h="143510">
                <a:moveTo>
                  <a:pt x="0" y="0"/>
                </a:moveTo>
                <a:lnTo>
                  <a:pt x="192595" y="0"/>
                </a:lnTo>
              </a:path>
              <a:path w="193039" h="143510">
                <a:moveTo>
                  <a:pt x="3200" y="143217"/>
                </a:moveTo>
                <a:lnTo>
                  <a:pt x="3200" y="0"/>
                </a:lnTo>
              </a:path>
              <a:path w="193039" h="143510">
                <a:moveTo>
                  <a:pt x="189395" y="143217"/>
                </a:moveTo>
                <a:lnTo>
                  <a:pt x="189395" y="0"/>
                </a:lnTo>
              </a:path>
              <a:path w="193039" h="143510">
                <a:moveTo>
                  <a:pt x="0" y="143217"/>
                </a:moveTo>
                <a:lnTo>
                  <a:pt x="192595" y="143217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 txBox="1"/>
          <p:nvPr/>
        </p:nvSpPr>
        <p:spPr>
          <a:xfrm>
            <a:off x="554842" y="3995978"/>
            <a:ext cx="4960620" cy="657860"/>
          </a:xfrm>
          <a:prstGeom prst="rect">
            <a:avLst/>
          </a:prstGeom>
        </p:spPr>
        <p:txBody>
          <a:bodyPr wrap="square" lIns="0" tIns="1003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90"/>
              </a:spcBef>
            </a:pPr>
            <a:r>
              <a:rPr dirty="0" sz="1000" b="1">
                <a:latin typeface="Calibri"/>
                <a:cs typeface="Calibri"/>
              </a:rPr>
              <a:t>1.6.3</a:t>
            </a:r>
            <a:r>
              <a:rPr dirty="0" sz="1000" spc="254" b="1">
                <a:latin typeface="Calibri"/>
                <a:cs typeface="Calibri"/>
              </a:rPr>
              <a:t>  </a:t>
            </a:r>
            <a:r>
              <a:rPr dirty="0" sz="1000" spc="-10" b="1">
                <a:latin typeface="Calibri"/>
                <a:cs typeface="Calibri"/>
              </a:rPr>
              <a:t>Index</a:t>
            </a:r>
            <a:endParaRPr sz="1000">
              <a:latin typeface="Calibri"/>
              <a:cs typeface="Calibri"/>
            </a:endParaRPr>
          </a:p>
          <a:p>
            <a:pPr marL="12700" marR="5080" indent="-635">
              <a:lnSpc>
                <a:spcPct val="100000"/>
              </a:lnSpc>
              <a:spcBef>
                <a:spcPts val="690"/>
              </a:spcBef>
            </a:pPr>
            <a:r>
              <a:rPr dirty="0" sz="1000" spc="-8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panel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constituted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7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380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individuals </a:t>
            </a:r>
            <a:r>
              <a:rPr dirty="0" sz="1000" spc="-45">
                <a:latin typeface="Palatino Linotype"/>
                <a:cs typeface="Palatino Linotype"/>
              </a:rPr>
              <a:t>denoted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29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29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(when </a:t>
            </a:r>
            <a:r>
              <a:rPr dirty="0" sz="1000" spc="-25">
                <a:latin typeface="Palatino Linotype"/>
                <a:cs typeface="Palatino Linotype"/>
              </a:rPr>
              <a:t>necessary,</a:t>
            </a:r>
            <a:r>
              <a:rPr dirty="0" sz="1000" spc="29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</a:t>
            </a:r>
            <a:r>
              <a:rPr dirty="0" sz="1000" spc="29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used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alias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).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/>
          <p:nvPr/>
        </p:nvSpPr>
        <p:spPr>
          <a:xfrm>
            <a:off x="2557607" y="4648136"/>
            <a:ext cx="180975" cy="168910"/>
          </a:xfrm>
          <a:custGeom>
            <a:avLst/>
            <a:gdLst/>
            <a:ahLst/>
            <a:cxnLst/>
            <a:rect l="l" t="t" r="r" b="b"/>
            <a:pathLst>
              <a:path w="180975" h="168910">
                <a:moveTo>
                  <a:pt x="0" y="0"/>
                </a:moveTo>
                <a:lnTo>
                  <a:pt x="180936" y="0"/>
                </a:lnTo>
              </a:path>
              <a:path w="180975" h="168910">
                <a:moveTo>
                  <a:pt x="3200" y="168706"/>
                </a:moveTo>
                <a:lnTo>
                  <a:pt x="3200" y="0"/>
                </a:lnTo>
              </a:path>
              <a:path w="180975" h="168910">
                <a:moveTo>
                  <a:pt x="177736" y="168706"/>
                </a:moveTo>
                <a:lnTo>
                  <a:pt x="177736" y="0"/>
                </a:lnTo>
              </a:path>
              <a:path w="180975" h="168910">
                <a:moveTo>
                  <a:pt x="0" y="168706"/>
                </a:moveTo>
                <a:lnTo>
                  <a:pt x="180936" y="168706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6" name="object 36" descr=""/>
          <p:cNvSpPr txBox="1"/>
          <p:nvPr/>
        </p:nvSpPr>
        <p:spPr>
          <a:xfrm>
            <a:off x="554839" y="4635779"/>
            <a:ext cx="496125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Each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during</a:t>
            </a:r>
            <a:r>
              <a:rPr dirty="0" sz="1000" spc="30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38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different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periods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denoted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(when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necessary,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 </a:t>
            </a:r>
            <a:r>
              <a:rPr dirty="0" sz="1000" spc="-55">
                <a:latin typeface="Palatino Linotype"/>
                <a:cs typeface="Palatino Linotype"/>
              </a:rPr>
              <a:t>used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alias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index).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7" name="object 37" descr=""/>
          <p:cNvSpPr/>
          <p:nvPr/>
        </p:nvSpPr>
        <p:spPr>
          <a:xfrm>
            <a:off x="2648818" y="4959489"/>
            <a:ext cx="182245" cy="170180"/>
          </a:xfrm>
          <a:custGeom>
            <a:avLst/>
            <a:gdLst/>
            <a:ahLst/>
            <a:cxnLst/>
            <a:rect l="l" t="t" r="r" b="b"/>
            <a:pathLst>
              <a:path w="182244" h="170179">
                <a:moveTo>
                  <a:pt x="0" y="0"/>
                </a:moveTo>
                <a:lnTo>
                  <a:pt x="182079" y="0"/>
                </a:lnTo>
              </a:path>
              <a:path w="182244" h="170179">
                <a:moveTo>
                  <a:pt x="3200" y="170078"/>
                </a:moveTo>
                <a:lnTo>
                  <a:pt x="3200" y="0"/>
                </a:lnTo>
              </a:path>
              <a:path w="182244" h="170179">
                <a:moveTo>
                  <a:pt x="178993" y="170078"/>
                </a:moveTo>
                <a:lnTo>
                  <a:pt x="178993" y="0"/>
                </a:lnTo>
              </a:path>
              <a:path w="182244" h="170179">
                <a:moveTo>
                  <a:pt x="0" y="170078"/>
                </a:moveTo>
                <a:lnTo>
                  <a:pt x="182079" y="170078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 descr=""/>
          <p:cNvSpPr txBox="1"/>
          <p:nvPr/>
        </p:nvSpPr>
        <p:spPr>
          <a:xfrm>
            <a:off x="662852" y="4947247"/>
            <a:ext cx="29108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size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sample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denoted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28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O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equal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584346" y="4859016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700025" y="4923909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700025" y="5025866"/>
            <a:ext cx="88709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826769" algn="l"/>
              </a:tabLst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315">
                <a:latin typeface="Palatino Linotype"/>
                <a:cs typeface="Palatino Linotype"/>
              </a:rPr>
              <a:t>  </a:t>
            </a: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875478" y="4947251"/>
            <a:ext cx="16395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3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where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40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number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3" name="object 43" descr=""/>
          <p:cNvSpPr/>
          <p:nvPr/>
        </p:nvSpPr>
        <p:spPr>
          <a:xfrm>
            <a:off x="898084" y="5284901"/>
            <a:ext cx="184785" cy="170180"/>
          </a:xfrm>
          <a:custGeom>
            <a:avLst/>
            <a:gdLst/>
            <a:ahLst/>
            <a:cxnLst/>
            <a:rect l="l" t="t" r="r" b="b"/>
            <a:pathLst>
              <a:path w="184784" h="170179">
                <a:moveTo>
                  <a:pt x="0" y="114"/>
                </a:moveTo>
                <a:lnTo>
                  <a:pt x="184482" y="114"/>
                </a:lnTo>
              </a:path>
              <a:path w="184784" h="170179">
                <a:moveTo>
                  <a:pt x="3200" y="170078"/>
                </a:moveTo>
                <a:lnTo>
                  <a:pt x="3200" y="0"/>
                </a:lnTo>
              </a:path>
              <a:path w="184784" h="170179">
                <a:moveTo>
                  <a:pt x="181396" y="170078"/>
                </a:moveTo>
                <a:lnTo>
                  <a:pt x="181396" y="0"/>
                </a:lnTo>
              </a:path>
              <a:path w="184784" h="170179">
                <a:moveTo>
                  <a:pt x="0" y="170078"/>
                </a:moveTo>
                <a:lnTo>
                  <a:pt x="184482" y="170078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 descr=""/>
          <p:cNvSpPr/>
          <p:nvPr/>
        </p:nvSpPr>
        <p:spPr>
          <a:xfrm>
            <a:off x="2434963" y="5280672"/>
            <a:ext cx="153670" cy="175260"/>
          </a:xfrm>
          <a:custGeom>
            <a:avLst/>
            <a:gdLst/>
            <a:ahLst/>
            <a:cxnLst/>
            <a:rect l="l" t="t" r="r" b="b"/>
            <a:pathLst>
              <a:path w="153669" h="175260">
                <a:moveTo>
                  <a:pt x="0" y="0"/>
                </a:moveTo>
                <a:lnTo>
                  <a:pt x="153390" y="0"/>
                </a:lnTo>
              </a:path>
              <a:path w="153669" h="175260">
                <a:moveTo>
                  <a:pt x="3200" y="175107"/>
                </a:moveTo>
                <a:lnTo>
                  <a:pt x="3200" y="0"/>
                </a:lnTo>
              </a:path>
              <a:path w="153669" h="175260">
                <a:moveTo>
                  <a:pt x="150304" y="175107"/>
                </a:moveTo>
                <a:lnTo>
                  <a:pt x="150304" y="0"/>
                </a:lnTo>
              </a:path>
              <a:path w="153669" h="175260">
                <a:moveTo>
                  <a:pt x="0" y="175107"/>
                </a:moveTo>
                <a:lnTo>
                  <a:pt x="153390" y="175107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 descr=""/>
          <p:cNvSpPr txBox="1"/>
          <p:nvPr/>
        </p:nvSpPr>
        <p:spPr>
          <a:xfrm>
            <a:off x="516747" y="5077257"/>
            <a:ext cx="5011420" cy="372745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265"/>
              </a:spcBef>
            </a:pPr>
            <a:r>
              <a:rPr dirty="0" sz="1000" spc="-20">
                <a:latin typeface="Palatino Linotype"/>
                <a:cs typeface="Palatino Linotype"/>
              </a:rPr>
              <a:t>time </a:t>
            </a:r>
            <a:r>
              <a:rPr dirty="0" sz="1000" spc="-25">
                <a:latin typeface="Palatino Linotype"/>
                <a:cs typeface="Palatino Linotype"/>
              </a:rPr>
              <a:t>series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4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∀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(balanced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case),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O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NT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marL="158750">
              <a:lnSpc>
                <a:spcPct val="100000"/>
              </a:lnSpc>
              <a:spcBef>
                <a:spcPts val="17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3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415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covariates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55">
                <a:latin typeface="Palatino Linotype"/>
                <a:cs typeface="Palatino Linotype"/>
              </a:rPr>
              <a:t> indexed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3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16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note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that</a:t>
            </a:r>
            <a:r>
              <a:rPr dirty="0" sz="1000" spc="-50">
                <a:latin typeface="Palatino Linotype"/>
                <a:cs typeface="Palatino Linotype"/>
              </a:rPr>
              <a:t> 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column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consider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this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count.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6" name="object 46" descr=""/>
          <p:cNvSpPr/>
          <p:nvPr/>
        </p:nvSpPr>
        <p:spPr>
          <a:xfrm>
            <a:off x="567532" y="6782689"/>
            <a:ext cx="253365" cy="374015"/>
          </a:xfrm>
          <a:custGeom>
            <a:avLst/>
            <a:gdLst/>
            <a:ahLst/>
            <a:cxnLst/>
            <a:rect l="l" t="t" r="r" b="b"/>
            <a:pathLst>
              <a:path w="253365" h="374015">
                <a:moveTo>
                  <a:pt x="108009" y="114"/>
                </a:moveTo>
                <a:lnTo>
                  <a:pt x="252943" y="114"/>
                </a:lnTo>
              </a:path>
              <a:path w="253365" h="374015">
                <a:moveTo>
                  <a:pt x="111208" y="171107"/>
                </a:moveTo>
                <a:lnTo>
                  <a:pt x="111208" y="0"/>
                </a:lnTo>
              </a:path>
              <a:path w="253365" h="374015">
                <a:moveTo>
                  <a:pt x="249742" y="171107"/>
                </a:moveTo>
                <a:lnTo>
                  <a:pt x="249742" y="0"/>
                </a:lnTo>
              </a:path>
              <a:path w="253365" h="374015">
                <a:moveTo>
                  <a:pt x="108009" y="171107"/>
                </a:moveTo>
                <a:lnTo>
                  <a:pt x="252943" y="171107"/>
                </a:lnTo>
              </a:path>
              <a:path w="253365" h="374015">
                <a:moveTo>
                  <a:pt x="0" y="183794"/>
                </a:moveTo>
                <a:lnTo>
                  <a:pt x="159216" y="183794"/>
                </a:lnTo>
              </a:path>
              <a:path w="253365" h="374015">
                <a:moveTo>
                  <a:pt x="3199" y="373875"/>
                </a:moveTo>
                <a:lnTo>
                  <a:pt x="3199" y="183794"/>
                </a:lnTo>
              </a:path>
              <a:path w="253365" h="374015">
                <a:moveTo>
                  <a:pt x="156015" y="373875"/>
                </a:moveTo>
                <a:lnTo>
                  <a:pt x="156015" y="183794"/>
                </a:lnTo>
              </a:path>
              <a:path w="253365" h="374015">
                <a:moveTo>
                  <a:pt x="0" y="373875"/>
                </a:moveTo>
                <a:lnTo>
                  <a:pt x="159216" y="373875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" name="object 47" descr=""/>
          <p:cNvSpPr/>
          <p:nvPr/>
        </p:nvSpPr>
        <p:spPr>
          <a:xfrm>
            <a:off x="1660923" y="6785661"/>
            <a:ext cx="160020" cy="139700"/>
          </a:xfrm>
          <a:custGeom>
            <a:avLst/>
            <a:gdLst/>
            <a:ahLst/>
            <a:cxnLst/>
            <a:rect l="l" t="t" r="r" b="b"/>
            <a:pathLst>
              <a:path w="160019" h="139700">
                <a:moveTo>
                  <a:pt x="0" y="0"/>
                </a:moveTo>
                <a:lnTo>
                  <a:pt x="160020" y="0"/>
                </a:lnTo>
              </a:path>
              <a:path w="160019" h="139700">
                <a:moveTo>
                  <a:pt x="3200" y="139674"/>
                </a:moveTo>
                <a:lnTo>
                  <a:pt x="3200" y="0"/>
                </a:lnTo>
              </a:path>
              <a:path w="160019" h="139700">
                <a:moveTo>
                  <a:pt x="156819" y="139674"/>
                </a:moveTo>
                <a:lnTo>
                  <a:pt x="156819" y="0"/>
                </a:lnTo>
              </a:path>
              <a:path w="160019" h="139700">
                <a:moveTo>
                  <a:pt x="0" y="139674"/>
                </a:moveTo>
                <a:lnTo>
                  <a:pt x="160020" y="139674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/>
          <p:nvPr/>
        </p:nvSpPr>
        <p:spPr>
          <a:xfrm>
            <a:off x="2562750" y="6782689"/>
            <a:ext cx="149860" cy="144145"/>
          </a:xfrm>
          <a:custGeom>
            <a:avLst/>
            <a:gdLst/>
            <a:ahLst/>
            <a:cxnLst/>
            <a:rect l="l" t="t" r="r" b="b"/>
            <a:pathLst>
              <a:path w="149860" h="144145">
                <a:moveTo>
                  <a:pt x="0" y="114"/>
                </a:moveTo>
                <a:lnTo>
                  <a:pt x="149847" y="114"/>
                </a:lnTo>
              </a:path>
              <a:path w="149860" h="144145">
                <a:moveTo>
                  <a:pt x="3200" y="144018"/>
                </a:moveTo>
                <a:lnTo>
                  <a:pt x="3200" y="0"/>
                </a:lnTo>
              </a:path>
              <a:path w="149860" h="144145">
                <a:moveTo>
                  <a:pt x="146646" y="144018"/>
                </a:moveTo>
                <a:lnTo>
                  <a:pt x="146646" y="0"/>
                </a:lnTo>
              </a:path>
              <a:path w="149860" h="144145">
                <a:moveTo>
                  <a:pt x="0" y="144018"/>
                </a:moveTo>
                <a:lnTo>
                  <a:pt x="149847" y="144018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 descr=""/>
          <p:cNvSpPr/>
          <p:nvPr/>
        </p:nvSpPr>
        <p:spPr>
          <a:xfrm>
            <a:off x="3012864" y="6991972"/>
            <a:ext cx="144145" cy="146050"/>
          </a:xfrm>
          <a:custGeom>
            <a:avLst/>
            <a:gdLst/>
            <a:ahLst/>
            <a:cxnLst/>
            <a:rect l="l" t="t" r="r" b="b"/>
            <a:pathLst>
              <a:path w="144144" h="146050">
                <a:moveTo>
                  <a:pt x="0" y="0"/>
                </a:moveTo>
                <a:lnTo>
                  <a:pt x="143789" y="0"/>
                </a:lnTo>
              </a:path>
              <a:path w="144144" h="146050">
                <a:moveTo>
                  <a:pt x="3200" y="145846"/>
                </a:moveTo>
                <a:lnTo>
                  <a:pt x="3200" y="0"/>
                </a:lnTo>
              </a:path>
              <a:path w="144144" h="146050">
                <a:moveTo>
                  <a:pt x="140703" y="145846"/>
                </a:moveTo>
                <a:lnTo>
                  <a:pt x="140703" y="0"/>
                </a:lnTo>
              </a:path>
              <a:path w="144144" h="146050">
                <a:moveTo>
                  <a:pt x="0" y="145846"/>
                </a:moveTo>
                <a:lnTo>
                  <a:pt x="143789" y="145846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 descr=""/>
          <p:cNvSpPr txBox="1"/>
          <p:nvPr/>
        </p:nvSpPr>
        <p:spPr>
          <a:xfrm>
            <a:off x="529442" y="5601783"/>
            <a:ext cx="5012690" cy="1528445"/>
          </a:xfrm>
          <a:prstGeom prst="rect">
            <a:avLst/>
          </a:prstGeom>
        </p:spPr>
        <p:txBody>
          <a:bodyPr wrap="square" lIns="0" tIns="876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690"/>
              </a:spcBef>
            </a:pPr>
            <a:r>
              <a:rPr dirty="0" sz="1000" b="1">
                <a:latin typeface="Calibri"/>
                <a:cs typeface="Calibri"/>
              </a:rPr>
              <a:t>1.6.4</a:t>
            </a:r>
            <a:r>
              <a:rPr dirty="0" sz="1000" spc="33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Two-</a:t>
            </a:r>
            <a:r>
              <a:rPr dirty="0" sz="1000" b="1">
                <a:latin typeface="Calibri"/>
                <a:cs typeface="Calibri"/>
              </a:rPr>
              <a:t>way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Error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Component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Model</a:t>
            </a:r>
            <a:endParaRPr sz="1000">
              <a:latin typeface="Calibri"/>
              <a:cs typeface="Calibri"/>
            </a:endParaRPr>
          </a:p>
          <a:p>
            <a:pPr marL="38100" marR="31750">
              <a:lnSpc>
                <a:spcPct val="100000"/>
              </a:lnSpc>
              <a:spcBef>
                <a:spcPts val="595"/>
              </a:spcBef>
            </a:pPr>
            <a:r>
              <a:rPr dirty="0" sz="1000" spc="-35">
                <a:latin typeface="Palatino Linotype"/>
                <a:cs typeface="Palatino Linotype"/>
              </a:rPr>
              <a:t>Consider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now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two-</a:t>
            </a:r>
            <a:r>
              <a:rPr dirty="0" sz="1000" spc="-105">
                <a:latin typeface="Palatino Linotype"/>
                <a:cs typeface="Palatino Linotype"/>
              </a:rPr>
              <a:t>way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error-</a:t>
            </a:r>
            <a:r>
              <a:rPr dirty="0" sz="1000" spc="-30">
                <a:latin typeface="Palatino Linotype"/>
                <a:cs typeface="Palatino Linotype"/>
              </a:rPr>
              <a:t>component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usual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one-</a:t>
            </a:r>
            <a:r>
              <a:rPr dirty="0" sz="1000" spc="-105">
                <a:latin typeface="Palatino Linotype"/>
                <a:cs typeface="Palatino Linotype"/>
              </a:rPr>
              <a:t>way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 </a:t>
            </a:r>
            <a:r>
              <a:rPr dirty="0" sz="1000" spc="-35">
                <a:latin typeface="Palatino Linotype"/>
                <a:cs typeface="Palatino Linotype"/>
              </a:rPr>
              <a:t>component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special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case);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writes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observation:</a:t>
            </a:r>
            <a:endParaRPr sz="100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540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8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10" i="1">
                <a:latin typeface="Palatino Linotype"/>
                <a:cs typeface="Palatino Linotype"/>
              </a:rPr>
              <a:t>x</a:t>
            </a:r>
            <a:r>
              <a:rPr dirty="0" baseline="-21367" sz="975" spc="7" i="1">
                <a:latin typeface="Palatino Linotype"/>
                <a:cs typeface="Palatino Linotype"/>
              </a:rPr>
              <a:t>nt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459" i="1">
                <a:latin typeface="Meiryo"/>
                <a:cs typeface="Meiryo"/>
              </a:rPr>
              <a:t/>
            </a:r>
            <a:r>
              <a:rPr dirty="0" baseline="-21367" sz="975" spc="-15" i="1">
                <a:latin typeface="Palatino Linotype"/>
                <a:cs typeface="Palatino Linotype"/>
              </a:rPr>
              <a:t>nt</a:t>
            </a:r>
            <a:r>
              <a:rPr dirty="0" baseline="-21367" sz="975" spc="23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34188" sz="975" spc="-7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baseline="-21367" sz="975" spc="-30" i="1">
                <a:latin typeface="Palatino Linotype"/>
                <a:cs typeface="Palatino Linotype"/>
              </a:rPr>
              <a:t>nt</a:t>
            </a:r>
            <a:r>
              <a:rPr dirty="0" baseline="-21367" sz="975" spc="15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nt</a:t>
            </a:r>
            <a:endParaRPr baseline="-21367" sz="975">
              <a:latin typeface="Palatino Linotype"/>
              <a:cs typeface="Palatino Linotype"/>
            </a:endParaRPr>
          </a:p>
          <a:p>
            <a:pPr marL="387350">
              <a:lnSpc>
                <a:spcPct val="100000"/>
              </a:lnSpc>
              <a:spcBef>
                <a:spcPts val="640"/>
              </a:spcBef>
            </a:pPr>
            <a:r>
              <a:rPr dirty="0" sz="1000" spc="-459" i="1">
                <a:latin typeface="Meiryo"/>
                <a:cs typeface="Meiryo"/>
              </a:rPr>
              <a:t/>
            </a:r>
            <a:r>
              <a:rPr dirty="0" baseline="-21367" sz="975" spc="-15" i="1">
                <a:latin typeface="Palatino Linotype"/>
                <a:cs typeface="Palatino Linotype"/>
              </a:rPr>
              <a:t>nt</a:t>
            </a:r>
            <a:r>
              <a:rPr dirty="0" baseline="-21367" sz="975" spc="20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-135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-21367" sz="975" spc="-322" i="1">
                <a:latin typeface="Palatino Linotype"/>
                <a:cs typeface="Palatino Linotype"/>
              </a:rPr>
              <a:t>t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nt</a:t>
            </a:r>
            <a:endParaRPr baseline="-21367" sz="975">
              <a:latin typeface="Palatino Linotype"/>
              <a:cs typeface="Palatino Linotype"/>
            </a:endParaRPr>
          </a:p>
          <a:p>
            <a:pPr algn="r" marR="30480">
              <a:lnSpc>
                <a:spcPct val="100000"/>
              </a:lnSpc>
              <a:spcBef>
                <a:spcPts val="620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26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response,</a:t>
            </a:r>
            <a:r>
              <a:rPr dirty="0" sz="1000" spc="275">
                <a:latin typeface="Palatino Linotype"/>
                <a:cs typeface="Palatino Linotype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220" i="1">
                <a:latin typeface="Meiryo"/>
                <a:cs typeface="Meiryo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intercept,</a:t>
            </a:r>
            <a:r>
              <a:rPr dirty="0" sz="1000" spc="27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27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vector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covariates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associated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coeﬃcients</a:t>
            </a:r>
            <a:endParaRPr sz="1000">
              <a:latin typeface="Palatino Linotype"/>
              <a:cs typeface="Palatino Linotype"/>
            </a:endParaRPr>
          </a:p>
          <a:p>
            <a:pPr algn="r" marR="32384">
              <a:lnSpc>
                <a:spcPct val="100000"/>
              </a:lnSpc>
              <a:spcBef>
                <a:spcPts val="450"/>
              </a:spcBef>
            </a:pP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70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would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sometimes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easier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consider</a:t>
            </a:r>
            <a:r>
              <a:rPr dirty="0" sz="1000" spc="29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obtained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adding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ﬁrst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4420925" y="7171423"/>
            <a:ext cx="146685" cy="161925"/>
          </a:xfrm>
          <a:prstGeom prst="rect">
            <a:avLst/>
          </a:prstGeom>
          <a:ln w="6400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40640">
              <a:lnSpc>
                <a:spcPts val="965"/>
              </a:lnSpc>
            </a:pPr>
            <a:r>
              <a:rPr dirty="0" sz="1000" spc="-57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516729" y="7129354"/>
            <a:ext cx="50361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075429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position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vector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x</a:t>
            </a:r>
            <a:r>
              <a:rPr dirty="0" sz="1000" spc="-30">
                <a:latin typeface="Palatino Linotype"/>
                <a:cs typeface="Palatino Linotype"/>
              </a:rPr>
              <a:t>: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baseline="29914" sz="975" spc="45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60">
                <a:latin typeface="Palatino Linotype"/>
                <a:cs typeface="Palatino Linotype"/>
              </a:rPr>
              <a:t>1</a:t>
            </a:r>
            <a:r>
              <a:rPr dirty="0" sz="1000" spc="-60" i="1">
                <a:latin typeface="Meiryo"/>
                <a:cs typeface="Meiryo"/>
              </a:rPr>
              <a:t>,</a:t>
            </a:r>
            <a:r>
              <a:rPr dirty="0" sz="1000" spc="-160" i="1">
                <a:latin typeface="Meiryo"/>
                <a:cs typeface="Meiryo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x</a:t>
            </a:r>
            <a:r>
              <a:rPr dirty="0" baseline="29914" sz="975" spc="-67" i="1">
                <a:latin typeface="Meiryo"/>
                <a:cs typeface="Meiryo"/>
              </a:rPr>
              <a:t>⊤</a:t>
            </a:r>
            <a:r>
              <a:rPr dirty="0" baseline="29914" sz="975" i="1">
                <a:latin typeface="Meiryo"/>
                <a:cs typeface="Meiryo"/>
              </a:rPr>
              <a:t> </a:t>
            </a:r>
            <a:r>
              <a:rPr dirty="0" sz="1000" spc="-45">
                <a:latin typeface="Cambria"/>
                <a:cs typeface="Cambria"/>
              </a:rPr>
              <a:t>)</a:t>
            </a:r>
            <a:r>
              <a:rPr dirty="0" sz="1000" spc="-4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vector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associated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coeﬃcients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85" i="1">
                <a:latin typeface="Meiryo"/>
                <a:cs typeface="Meiryo"/>
              </a:rPr>
              <a:t/>
            </a:r>
            <a:r>
              <a:rPr dirty="0" baseline="29914" sz="975" spc="-427" i="1">
                <a:latin typeface="Meiryo"/>
                <a:cs typeface="Meiryo"/>
              </a:rPr>
              <a:t>⊤</a:t>
            </a:r>
            <a:r>
              <a:rPr dirty="0" baseline="29914" sz="975" spc="18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204">
                <a:latin typeface="Cambria"/>
                <a:cs typeface="Cambria"/>
              </a:rPr>
              <a:t>(</a:t>
            </a:r>
            <a:r>
              <a:rPr dirty="0" sz="1000" spc="-204" i="1">
                <a:latin typeface="Meiryo"/>
                <a:cs typeface="Meiryo"/>
              </a:rPr>
              <a:t>,</a:t>
            </a:r>
            <a:r>
              <a:rPr dirty="0" sz="1000" spc="-165" i="1">
                <a:latin typeface="Meiryo"/>
                <a:cs typeface="Meiryo"/>
              </a:rPr>
              <a:t> </a:t>
            </a:r>
            <a:r>
              <a:rPr dirty="0" sz="1000" spc="-55" i="1">
                <a:latin typeface="Meiryo"/>
                <a:cs typeface="Meiryo"/>
              </a:rPr>
              <a:t/>
            </a:r>
            <a:r>
              <a:rPr dirty="0" baseline="29914" sz="975" spc="-82" i="1">
                <a:latin typeface="Meiryo"/>
                <a:cs typeface="Meiryo"/>
              </a:rPr>
              <a:t>⊤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5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662850" y="7209571"/>
            <a:ext cx="1557655" cy="27178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004569">
              <a:lnSpc>
                <a:spcPts val="745"/>
              </a:lnSpc>
              <a:spcBef>
                <a:spcPts val="120"/>
              </a:spcBef>
              <a:tabLst>
                <a:tab pos="146494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ts val="1165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229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2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140">
                <a:latin typeface="Palatino Linotype"/>
                <a:cs typeface="Palatino Linotype"/>
              </a:rPr>
              <a:t>  </a:t>
            </a:r>
            <a:r>
              <a:rPr dirty="0" sz="1000" spc="-64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54" name="object 54" descr=""/>
          <p:cNvSpPr/>
          <p:nvPr/>
        </p:nvSpPr>
        <p:spPr>
          <a:xfrm>
            <a:off x="2108865" y="7345616"/>
            <a:ext cx="148590" cy="139700"/>
          </a:xfrm>
          <a:custGeom>
            <a:avLst/>
            <a:gdLst/>
            <a:ahLst/>
            <a:cxnLst/>
            <a:rect l="l" t="t" r="r" b="b"/>
            <a:pathLst>
              <a:path w="148589" h="139700">
                <a:moveTo>
                  <a:pt x="0" y="0"/>
                </a:moveTo>
                <a:lnTo>
                  <a:pt x="148132" y="0"/>
                </a:lnTo>
              </a:path>
              <a:path w="148589" h="139700">
                <a:moveTo>
                  <a:pt x="3200" y="139674"/>
                </a:moveTo>
                <a:lnTo>
                  <a:pt x="3200" y="0"/>
                </a:lnTo>
              </a:path>
              <a:path w="148589" h="139700">
                <a:moveTo>
                  <a:pt x="144932" y="139674"/>
                </a:moveTo>
                <a:lnTo>
                  <a:pt x="144932" y="0"/>
                </a:lnTo>
              </a:path>
              <a:path w="148589" h="139700">
                <a:moveTo>
                  <a:pt x="0" y="139674"/>
                </a:moveTo>
                <a:lnTo>
                  <a:pt x="148132" y="139674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 descr=""/>
          <p:cNvSpPr/>
          <p:nvPr/>
        </p:nvSpPr>
        <p:spPr>
          <a:xfrm>
            <a:off x="5121242" y="7345616"/>
            <a:ext cx="152400" cy="161925"/>
          </a:xfrm>
          <a:custGeom>
            <a:avLst/>
            <a:gdLst/>
            <a:ahLst/>
            <a:cxnLst/>
            <a:rect l="l" t="t" r="r" b="b"/>
            <a:pathLst>
              <a:path w="152400" h="161925">
                <a:moveTo>
                  <a:pt x="0" y="0"/>
                </a:moveTo>
                <a:lnTo>
                  <a:pt x="151904" y="0"/>
                </a:lnTo>
              </a:path>
              <a:path w="152400" h="161925">
                <a:moveTo>
                  <a:pt x="3200" y="161620"/>
                </a:moveTo>
                <a:lnTo>
                  <a:pt x="3200" y="0"/>
                </a:lnTo>
              </a:path>
              <a:path w="152400" h="161925">
                <a:moveTo>
                  <a:pt x="148704" y="161620"/>
                </a:moveTo>
                <a:lnTo>
                  <a:pt x="148704" y="0"/>
                </a:lnTo>
              </a:path>
              <a:path w="152400" h="161925">
                <a:moveTo>
                  <a:pt x="0" y="161620"/>
                </a:moveTo>
                <a:lnTo>
                  <a:pt x="151904" y="16162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" name="object 56" descr=""/>
          <p:cNvSpPr txBox="1"/>
          <p:nvPr/>
        </p:nvSpPr>
        <p:spPr>
          <a:xfrm>
            <a:off x="2316205" y="7303661"/>
            <a:ext cx="31991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sum</a:t>
            </a:r>
            <a:r>
              <a:rPr dirty="0" sz="1000" spc="2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2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time-</a:t>
            </a:r>
            <a:r>
              <a:rPr dirty="0" sz="1000" spc="-20">
                <a:latin typeface="Palatino Linotype"/>
                <a:cs typeface="Palatino Linotype"/>
              </a:rPr>
              <a:t>invariant</a:t>
            </a:r>
            <a:r>
              <a:rPr dirty="0" sz="1000" spc="2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individual</a:t>
            </a:r>
            <a:r>
              <a:rPr dirty="0" sz="1000" spc="2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50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2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7" name="object 57" descr=""/>
          <p:cNvSpPr/>
          <p:nvPr/>
        </p:nvSpPr>
        <p:spPr>
          <a:xfrm>
            <a:off x="2304432" y="7519809"/>
            <a:ext cx="165735" cy="161925"/>
          </a:xfrm>
          <a:custGeom>
            <a:avLst/>
            <a:gdLst/>
            <a:ahLst/>
            <a:cxnLst/>
            <a:rect l="l" t="t" r="r" b="b"/>
            <a:pathLst>
              <a:path w="165735" h="161925">
                <a:moveTo>
                  <a:pt x="0" y="0"/>
                </a:moveTo>
                <a:lnTo>
                  <a:pt x="165735" y="0"/>
                </a:lnTo>
              </a:path>
              <a:path w="165735" h="161925">
                <a:moveTo>
                  <a:pt x="3200" y="161620"/>
                </a:moveTo>
                <a:lnTo>
                  <a:pt x="3200" y="0"/>
                </a:lnTo>
              </a:path>
              <a:path w="165735" h="161925">
                <a:moveTo>
                  <a:pt x="162534" y="161620"/>
                </a:moveTo>
                <a:lnTo>
                  <a:pt x="162534" y="0"/>
                </a:lnTo>
              </a:path>
              <a:path w="165735" h="161925">
                <a:moveTo>
                  <a:pt x="0" y="161620"/>
                </a:moveTo>
                <a:lnTo>
                  <a:pt x="165735" y="16162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 descr=""/>
          <p:cNvSpPr/>
          <p:nvPr/>
        </p:nvSpPr>
        <p:spPr>
          <a:xfrm>
            <a:off x="3720952" y="7519809"/>
            <a:ext cx="152400" cy="139700"/>
          </a:xfrm>
          <a:custGeom>
            <a:avLst/>
            <a:gdLst/>
            <a:ahLst/>
            <a:cxnLst/>
            <a:rect l="l" t="t" r="r" b="b"/>
            <a:pathLst>
              <a:path w="152400" h="139700">
                <a:moveTo>
                  <a:pt x="0" y="0"/>
                </a:moveTo>
                <a:lnTo>
                  <a:pt x="152133" y="0"/>
                </a:lnTo>
              </a:path>
              <a:path w="152400" h="139700">
                <a:moveTo>
                  <a:pt x="3200" y="139674"/>
                </a:moveTo>
                <a:lnTo>
                  <a:pt x="3200" y="0"/>
                </a:lnTo>
              </a:path>
              <a:path w="152400" h="139700">
                <a:moveTo>
                  <a:pt x="148932" y="139674"/>
                </a:moveTo>
                <a:lnTo>
                  <a:pt x="148932" y="0"/>
                </a:lnTo>
              </a:path>
              <a:path w="152400" h="139700">
                <a:moveTo>
                  <a:pt x="0" y="139674"/>
                </a:moveTo>
                <a:lnTo>
                  <a:pt x="152133" y="139674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 descr=""/>
          <p:cNvSpPr txBox="1"/>
          <p:nvPr/>
        </p:nvSpPr>
        <p:spPr>
          <a:xfrm>
            <a:off x="554842" y="7477848"/>
            <a:ext cx="4960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individual-</a:t>
            </a:r>
            <a:r>
              <a:rPr dirty="0" sz="1000" spc="-25">
                <a:latin typeface="Palatino Linotype"/>
                <a:cs typeface="Palatino Linotype"/>
              </a:rPr>
              <a:t>invariant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time-</a:t>
            </a:r>
            <a:r>
              <a:rPr dirty="0" sz="1000">
                <a:latin typeface="Palatino Linotype"/>
                <a:cs typeface="Palatino Linotype"/>
              </a:rPr>
              <a:t>effect</a:t>
            </a:r>
            <a:r>
              <a:rPr dirty="0" sz="1000" spc="434">
                <a:latin typeface="Palatino Linotype"/>
                <a:cs typeface="Palatino Linotype"/>
              </a:rPr>
              <a:t> 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sz="1000" spc="3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residual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434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5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Except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some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time-</a:t>
            </a:r>
            <a:r>
              <a:rPr dirty="0" sz="1000" spc="-10">
                <a:latin typeface="Palatino Linotype"/>
                <a:cs typeface="Palatino Linotype"/>
              </a:rPr>
              <a:t>series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529442" y="7641753"/>
            <a:ext cx="500189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12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spatial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methods,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assumed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 i.i.d..</a:t>
            </a:r>
            <a:endParaRPr sz="1000">
              <a:latin typeface="Palatino Linotype"/>
              <a:cs typeface="Palatino Linotype"/>
            </a:endParaRPr>
          </a:p>
          <a:p>
            <a:pPr marL="146050">
              <a:lnSpc>
                <a:spcPts val="12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denoted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40" i="1">
                <a:latin typeface="Meiryo"/>
                <a:cs typeface="Meiryo"/>
              </a:rPr>
              <a:t/>
            </a:r>
            <a:r>
              <a:rPr dirty="0" baseline="29914" sz="975" spc="-209">
                <a:latin typeface="Palatino Linotype"/>
                <a:cs typeface="Palatino Linotype"/>
              </a:rPr>
              <a:t>2</a:t>
            </a:r>
            <a:r>
              <a:rPr dirty="0" sz="1000" spc="-140">
                <a:latin typeface="Palatino Linotype"/>
                <a:cs typeface="Palatino Linotype"/>
              </a:rPr>
              <a:t>;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therefore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its </a:t>
            </a:r>
            <a:r>
              <a:rPr dirty="0" sz="1000" spc="-30">
                <a:latin typeface="Palatino Linotype"/>
                <a:cs typeface="Palatino Linotype"/>
              </a:rPr>
              <a:t>components: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40" i="1">
                <a:latin typeface="Meiryo"/>
                <a:cs typeface="Meiryo"/>
              </a:rPr>
              <a:t/>
            </a:r>
            <a:r>
              <a:rPr dirty="0" baseline="29914" sz="975" spc="-209">
                <a:latin typeface="Palatino Linotype"/>
                <a:cs typeface="Palatino Linotype"/>
              </a:rPr>
              <a:t>2</a:t>
            </a:r>
            <a:r>
              <a:rPr dirty="0" sz="1000" spc="-140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40" i="1">
                <a:latin typeface="Meiryo"/>
                <a:cs typeface="Meiryo"/>
              </a:rPr>
              <a:t/>
            </a:r>
            <a:r>
              <a:rPr dirty="0" baseline="29914" sz="975" spc="-209">
                <a:latin typeface="Palatino Linotype"/>
                <a:cs typeface="Palatino Linotype"/>
              </a:rPr>
              <a:t>2</a:t>
            </a:r>
            <a:r>
              <a:rPr dirty="0" sz="1000" spc="-140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29914" sz="975" spc="-37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5068308" y="7866338"/>
            <a:ext cx="4375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93675" algn="l"/>
                <a:tab pos="374650" algn="l"/>
              </a:tabLst>
            </a:pPr>
            <a:r>
              <a:rPr dirty="0" sz="650" spc="-41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3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848697" y="8019031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529431" y="7946256"/>
            <a:ext cx="45465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 i="1">
                <a:latin typeface="Meiryo"/>
                <a:cs typeface="Meiryo"/>
              </a:rPr>
              <a:t/>
            </a:r>
            <a:r>
              <a:rPr dirty="0" baseline="29914" sz="975" spc="-67">
                <a:latin typeface="Palatino Linotype"/>
                <a:cs typeface="Palatino Linotype"/>
              </a:rPr>
              <a:t>2</a:t>
            </a:r>
            <a:r>
              <a:rPr dirty="0" sz="1000" spc="-4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68779" y="2134685"/>
            <a:ext cx="2952115" cy="28384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1700" b="1">
                <a:latin typeface="Calibri"/>
                <a:cs typeface="Calibri"/>
              </a:rPr>
              <a:t>Panel</a:t>
            </a:r>
            <a:r>
              <a:rPr dirty="0" sz="1700" spc="95" b="1">
                <a:latin typeface="Calibri"/>
                <a:cs typeface="Calibri"/>
              </a:rPr>
              <a:t> </a:t>
            </a:r>
            <a:r>
              <a:rPr dirty="0" sz="1700" b="1">
                <a:latin typeface="Calibri"/>
                <a:cs typeface="Calibri"/>
              </a:rPr>
              <a:t>Data</a:t>
            </a:r>
            <a:r>
              <a:rPr dirty="0" sz="1700" spc="100" b="1">
                <a:latin typeface="Calibri"/>
                <a:cs typeface="Calibri"/>
              </a:rPr>
              <a:t> </a:t>
            </a:r>
            <a:r>
              <a:rPr dirty="0" sz="1700" b="1">
                <a:latin typeface="Calibri"/>
                <a:cs typeface="Calibri"/>
              </a:rPr>
              <a:t>Econometrics</a:t>
            </a:r>
            <a:r>
              <a:rPr dirty="0" sz="1700" spc="100" b="1">
                <a:latin typeface="Calibri"/>
                <a:cs typeface="Calibri"/>
              </a:rPr>
              <a:t> </a:t>
            </a:r>
            <a:r>
              <a:rPr dirty="0" sz="1700" b="1">
                <a:latin typeface="Calibri"/>
                <a:cs typeface="Calibri"/>
              </a:rPr>
              <a:t>with</a:t>
            </a:r>
            <a:r>
              <a:rPr dirty="0" sz="1700" spc="100" b="1">
                <a:latin typeface="Calibri"/>
                <a:cs typeface="Calibri"/>
              </a:rPr>
              <a:t> </a:t>
            </a:r>
            <a:r>
              <a:rPr dirty="0" sz="1700" spc="-50" b="1">
                <a:latin typeface="Calibri"/>
                <a:cs typeface="Calibri"/>
              </a:rPr>
              <a:t>R</a:t>
            </a:r>
            <a:endParaRPr sz="1700">
              <a:latin typeface="Calibri"/>
              <a:cs typeface="Calibri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568779" y="3457043"/>
            <a:ext cx="2921000" cy="1828164"/>
          </a:xfrm>
          <a:prstGeom prst="rect">
            <a:avLst/>
          </a:prstGeom>
        </p:spPr>
        <p:txBody>
          <a:bodyPr wrap="square" lIns="0" tIns="3873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05"/>
              </a:spcBef>
            </a:pPr>
            <a:r>
              <a:rPr dirty="0" sz="1300" spc="-25" i="1">
                <a:latin typeface="Calibri"/>
                <a:cs typeface="Calibri"/>
              </a:rPr>
              <a:t>Yves</a:t>
            </a:r>
            <a:r>
              <a:rPr dirty="0" sz="1300" spc="-45" i="1">
                <a:latin typeface="Calibri"/>
                <a:cs typeface="Calibri"/>
              </a:rPr>
              <a:t> </a:t>
            </a:r>
            <a:r>
              <a:rPr dirty="0" sz="1300" spc="-10" i="1">
                <a:latin typeface="Calibri"/>
                <a:cs typeface="Calibri"/>
              </a:rPr>
              <a:t>Croissant</a:t>
            </a:r>
            <a:endParaRPr sz="1300">
              <a:latin typeface="Calibri"/>
              <a:cs typeface="Calibri"/>
            </a:endParaRPr>
          </a:p>
          <a:p>
            <a:pPr marL="12700" marR="1686560">
              <a:lnSpc>
                <a:spcPct val="100000"/>
              </a:lnSpc>
              <a:spcBef>
                <a:spcPts val="160"/>
              </a:spcBef>
            </a:pPr>
            <a:r>
              <a:rPr dirty="0" sz="1000" spc="-10">
                <a:latin typeface="Calibri"/>
                <a:cs typeface="Calibri"/>
              </a:rPr>
              <a:t>Professor</a:t>
            </a:r>
            <a:r>
              <a:rPr dirty="0" sz="1000">
                <a:latin typeface="Calibri"/>
                <a:cs typeface="Calibri"/>
              </a:rPr>
              <a:t> of</a:t>
            </a:r>
            <a:r>
              <a:rPr dirty="0" sz="1000" spc="-5">
                <a:latin typeface="Calibri"/>
                <a:cs typeface="Calibri"/>
              </a:rPr>
              <a:t> </a:t>
            </a:r>
            <a:r>
              <a:rPr dirty="0" sz="1000" spc="-10">
                <a:latin typeface="Calibri"/>
                <a:cs typeface="Calibri"/>
              </a:rPr>
              <a:t>Economics CEMOI</a:t>
            </a:r>
            <a:endParaRPr sz="1000">
              <a:latin typeface="Calibri"/>
              <a:cs typeface="Calibri"/>
            </a:endParaRPr>
          </a:p>
          <a:p>
            <a:pPr marL="12700" marR="1285875">
              <a:lnSpc>
                <a:spcPts val="1200"/>
              </a:lnSpc>
              <a:spcBef>
                <a:spcPts val="30"/>
              </a:spcBef>
            </a:pPr>
            <a:r>
              <a:rPr dirty="0" sz="1000">
                <a:latin typeface="Calibri"/>
                <a:cs typeface="Calibri"/>
              </a:rPr>
              <a:t>Faculté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de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Droit</a:t>
            </a:r>
            <a:r>
              <a:rPr dirty="0" sz="1000" spc="-1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et</a:t>
            </a:r>
            <a:r>
              <a:rPr dirty="0" sz="1000" spc="-15">
                <a:latin typeface="Calibri"/>
                <a:cs typeface="Calibri"/>
              </a:rPr>
              <a:t> </a:t>
            </a:r>
            <a:r>
              <a:rPr dirty="0" sz="1000" spc="-10">
                <a:latin typeface="Calibri"/>
                <a:cs typeface="Calibri"/>
              </a:rPr>
              <a:t>d’Economie </a:t>
            </a:r>
            <a:r>
              <a:rPr dirty="0" sz="1000">
                <a:latin typeface="Calibri"/>
                <a:cs typeface="Calibri"/>
              </a:rPr>
              <a:t>Université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de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La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10">
                <a:latin typeface="Calibri"/>
                <a:cs typeface="Calibri"/>
              </a:rPr>
              <a:t>Réunion France</a:t>
            </a:r>
            <a:endParaRPr sz="10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7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300" i="1">
                <a:latin typeface="Calibri"/>
                <a:cs typeface="Calibri"/>
              </a:rPr>
              <a:t>Giovanni</a:t>
            </a:r>
            <a:r>
              <a:rPr dirty="0" sz="1300" spc="-75" i="1">
                <a:latin typeface="Calibri"/>
                <a:cs typeface="Calibri"/>
              </a:rPr>
              <a:t> </a:t>
            </a:r>
            <a:r>
              <a:rPr dirty="0" sz="1300" spc="-10" i="1">
                <a:latin typeface="Calibri"/>
                <a:cs typeface="Calibri"/>
              </a:rPr>
              <a:t>Millo</a:t>
            </a:r>
            <a:endParaRPr sz="1300">
              <a:latin typeface="Calibri"/>
              <a:cs typeface="Calibri"/>
            </a:endParaRPr>
          </a:p>
          <a:p>
            <a:pPr marL="12700">
              <a:lnSpc>
                <a:spcPts val="1200"/>
              </a:lnSpc>
              <a:spcBef>
                <a:spcPts val="120"/>
              </a:spcBef>
            </a:pPr>
            <a:r>
              <a:rPr dirty="0" sz="1000">
                <a:latin typeface="Calibri"/>
                <a:cs typeface="Calibri"/>
              </a:rPr>
              <a:t>Senior</a:t>
            </a:r>
            <a:r>
              <a:rPr dirty="0" sz="1000" spc="10">
                <a:latin typeface="Calibri"/>
                <a:cs typeface="Calibri"/>
              </a:rPr>
              <a:t> </a:t>
            </a:r>
            <a:r>
              <a:rPr dirty="0" sz="1000" spc="-10">
                <a:latin typeface="Calibri"/>
                <a:cs typeface="Calibri"/>
              </a:rPr>
              <a:t>Economist</a:t>
            </a:r>
            <a:endParaRPr sz="1000">
              <a:latin typeface="Calibri"/>
              <a:cs typeface="Calibri"/>
            </a:endParaRPr>
          </a:p>
          <a:p>
            <a:pPr marL="12700" marR="5080">
              <a:lnSpc>
                <a:spcPts val="1200"/>
              </a:lnSpc>
              <a:spcBef>
                <a:spcPts val="40"/>
              </a:spcBef>
            </a:pPr>
            <a:r>
              <a:rPr dirty="0" sz="1000">
                <a:latin typeface="Calibri"/>
                <a:cs typeface="Calibri"/>
              </a:rPr>
              <a:t>Group</a:t>
            </a:r>
            <a:r>
              <a:rPr dirty="0" sz="1000" spc="3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Insurance</a:t>
            </a:r>
            <a:r>
              <a:rPr dirty="0" sz="1000" spc="35">
                <a:latin typeface="Calibri"/>
                <a:cs typeface="Calibri"/>
              </a:rPr>
              <a:t> </a:t>
            </a:r>
            <a:r>
              <a:rPr dirty="0" sz="1000" spc="-10">
                <a:latin typeface="Calibri"/>
                <a:cs typeface="Calibri"/>
              </a:rPr>
              <a:t>Research,</a:t>
            </a:r>
            <a:r>
              <a:rPr dirty="0" sz="1000" spc="3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Assicurazioni</a:t>
            </a:r>
            <a:r>
              <a:rPr dirty="0" sz="1000" spc="40">
                <a:latin typeface="Calibri"/>
                <a:cs typeface="Calibri"/>
              </a:rPr>
              <a:t> </a:t>
            </a:r>
            <a:r>
              <a:rPr dirty="0" sz="1000">
                <a:latin typeface="Calibri"/>
                <a:cs typeface="Calibri"/>
              </a:rPr>
              <a:t>Generali</a:t>
            </a:r>
            <a:r>
              <a:rPr dirty="0" sz="1000" spc="30">
                <a:latin typeface="Calibri"/>
                <a:cs typeface="Calibri"/>
              </a:rPr>
              <a:t> </a:t>
            </a:r>
            <a:r>
              <a:rPr dirty="0" sz="1000" spc="-10">
                <a:latin typeface="Calibri"/>
                <a:cs typeface="Calibri"/>
              </a:rPr>
              <a:t>S.p.A. </a:t>
            </a:r>
            <a:r>
              <a:rPr dirty="0" sz="1000" spc="-20">
                <a:latin typeface="Calibri"/>
                <a:cs typeface="Calibri"/>
              </a:rPr>
              <a:t>Trieste,</a:t>
            </a:r>
            <a:r>
              <a:rPr dirty="0" sz="1000" spc="5">
                <a:latin typeface="Calibri"/>
                <a:cs typeface="Calibri"/>
              </a:rPr>
              <a:t> </a:t>
            </a:r>
            <a:r>
              <a:rPr dirty="0" sz="1000" spc="-10">
                <a:latin typeface="Calibri"/>
                <a:cs typeface="Calibri"/>
              </a:rPr>
              <a:t>Italy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581479" y="8072477"/>
            <a:ext cx="1080135" cy="226060"/>
          </a:xfrm>
          <a:custGeom>
            <a:avLst/>
            <a:gdLst/>
            <a:ahLst/>
            <a:cxnLst/>
            <a:rect l="l" t="t" r="r" b="b"/>
            <a:pathLst>
              <a:path w="1080135" h="226059">
                <a:moveTo>
                  <a:pt x="420930" y="38492"/>
                </a:moveTo>
                <a:lnTo>
                  <a:pt x="358938" y="38492"/>
                </a:lnTo>
                <a:lnTo>
                  <a:pt x="358938" y="40064"/>
                </a:lnTo>
                <a:lnTo>
                  <a:pt x="365221" y="45134"/>
                </a:lnTo>
                <a:lnTo>
                  <a:pt x="369274" y="51521"/>
                </a:lnTo>
                <a:lnTo>
                  <a:pt x="371448" y="59374"/>
                </a:lnTo>
                <a:lnTo>
                  <a:pt x="372094" y="68842"/>
                </a:lnTo>
                <a:lnTo>
                  <a:pt x="372094" y="189011"/>
                </a:lnTo>
                <a:lnTo>
                  <a:pt x="371448" y="198669"/>
                </a:lnTo>
                <a:lnTo>
                  <a:pt x="369274" y="206590"/>
                </a:lnTo>
                <a:lnTo>
                  <a:pt x="365221" y="212923"/>
                </a:lnTo>
                <a:lnTo>
                  <a:pt x="358938" y="217815"/>
                </a:lnTo>
                <a:lnTo>
                  <a:pt x="358938" y="219696"/>
                </a:lnTo>
                <a:lnTo>
                  <a:pt x="420930" y="219696"/>
                </a:lnTo>
                <a:lnTo>
                  <a:pt x="420930" y="217815"/>
                </a:lnTo>
                <a:lnTo>
                  <a:pt x="414650" y="212923"/>
                </a:lnTo>
                <a:lnTo>
                  <a:pt x="410606" y="206590"/>
                </a:lnTo>
                <a:lnTo>
                  <a:pt x="408441" y="198669"/>
                </a:lnTo>
                <a:lnTo>
                  <a:pt x="407798" y="189011"/>
                </a:lnTo>
                <a:lnTo>
                  <a:pt x="407798" y="68842"/>
                </a:lnTo>
                <a:lnTo>
                  <a:pt x="408441" y="59374"/>
                </a:lnTo>
                <a:lnTo>
                  <a:pt x="410606" y="51521"/>
                </a:lnTo>
                <a:lnTo>
                  <a:pt x="414650" y="45134"/>
                </a:lnTo>
                <a:lnTo>
                  <a:pt x="420930" y="40064"/>
                </a:lnTo>
                <a:lnTo>
                  <a:pt x="420930" y="38492"/>
                </a:lnTo>
                <a:close/>
              </a:path>
              <a:path w="1080135" h="226059">
                <a:moveTo>
                  <a:pt x="547344" y="38492"/>
                </a:moveTo>
                <a:lnTo>
                  <a:pt x="485090" y="38492"/>
                </a:lnTo>
                <a:lnTo>
                  <a:pt x="484757" y="40064"/>
                </a:lnTo>
                <a:lnTo>
                  <a:pt x="490808" y="45065"/>
                </a:lnTo>
                <a:lnTo>
                  <a:pt x="494657" y="51208"/>
                </a:lnTo>
                <a:lnTo>
                  <a:pt x="496686" y="58584"/>
                </a:lnTo>
                <a:lnTo>
                  <a:pt x="497278" y="67285"/>
                </a:lnTo>
                <a:lnTo>
                  <a:pt x="497214" y="191549"/>
                </a:lnTo>
                <a:lnTo>
                  <a:pt x="496686" y="199428"/>
                </a:lnTo>
                <a:lnTo>
                  <a:pt x="494657" y="206792"/>
                </a:lnTo>
                <a:lnTo>
                  <a:pt x="490808" y="212860"/>
                </a:lnTo>
                <a:lnTo>
                  <a:pt x="484757" y="217815"/>
                </a:lnTo>
                <a:lnTo>
                  <a:pt x="485090" y="219696"/>
                </a:lnTo>
                <a:lnTo>
                  <a:pt x="647814" y="219696"/>
                </a:lnTo>
                <a:lnTo>
                  <a:pt x="651330" y="204355"/>
                </a:lnTo>
                <a:lnTo>
                  <a:pt x="532955" y="204355"/>
                </a:lnTo>
                <a:lnTo>
                  <a:pt x="532955" y="70430"/>
                </a:lnTo>
                <a:lnTo>
                  <a:pt x="533708" y="60087"/>
                </a:lnTo>
                <a:lnTo>
                  <a:pt x="536163" y="51833"/>
                </a:lnTo>
                <a:lnTo>
                  <a:pt x="540611" y="45287"/>
                </a:lnTo>
                <a:lnTo>
                  <a:pt x="547344" y="40064"/>
                </a:lnTo>
                <a:lnTo>
                  <a:pt x="547344" y="38492"/>
                </a:lnTo>
                <a:close/>
              </a:path>
              <a:path w="1080135" h="226059">
                <a:moveTo>
                  <a:pt x="654697" y="180886"/>
                </a:moveTo>
                <a:lnTo>
                  <a:pt x="645619" y="191549"/>
                </a:lnTo>
                <a:lnTo>
                  <a:pt x="634226" y="198840"/>
                </a:lnTo>
                <a:lnTo>
                  <a:pt x="620313" y="203020"/>
                </a:lnTo>
                <a:lnTo>
                  <a:pt x="603669" y="204355"/>
                </a:lnTo>
                <a:lnTo>
                  <a:pt x="651330" y="204355"/>
                </a:lnTo>
                <a:lnTo>
                  <a:pt x="656564" y="181521"/>
                </a:lnTo>
                <a:lnTo>
                  <a:pt x="654697" y="180886"/>
                </a:lnTo>
                <a:close/>
              </a:path>
              <a:path w="1080135" h="226059">
                <a:moveTo>
                  <a:pt x="949502" y="38492"/>
                </a:moveTo>
                <a:lnTo>
                  <a:pt x="880948" y="38492"/>
                </a:lnTo>
                <a:lnTo>
                  <a:pt x="880948" y="40064"/>
                </a:lnTo>
                <a:lnTo>
                  <a:pt x="886582" y="42976"/>
                </a:lnTo>
                <a:lnTo>
                  <a:pt x="891682" y="46975"/>
                </a:lnTo>
                <a:lnTo>
                  <a:pt x="896893" y="52678"/>
                </a:lnTo>
                <a:lnTo>
                  <a:pt x="902855" y="60702"/>
                </a:lnTo>
                <a:lnTo>
                  <a:pt x="963574" y="147419"/>
                </a:lnTo>
                <a:lnTo>
                  <a:pt x="963574" y="187449"/>
                </a:lnTo>
                <a:lnTo>
                  <a:pt x="962875" y="197697"/>
                </a:lnTo>
                <a:lnTo>
                  <a:pt x="960561" y="206038"/>
                </a:lnTo>
                <a:lnTo>
                  <a:pt x="956309" y="212676"/>
                </a:lnTo>
                <a:lnTo>
                  <a:pt x="949794" y="217815"/>
                </a:lnTo>
                <a:lnTo>
                  <a:pt x="950112" y="219696"/>
                </a:lnTo>
                <a:lnTo>
                  <a:pt x="1012710" y="219696"/>
                </a:lnTo>
                <a:lnTo>
                  <a:pt x="1012710" y="217815"/>
                </a:lnTo>
                <a:lnTo>
                  <a:pt x="1006253" y="212676"/>
                </a:lnTo>
                <a:lnTo>
                  <a:pt x="1002114" y="206038"/>
                </a:lnTo>
                <a:lnTo>
                  <a:pt x="999910" y="197697"/>
                </a:lnTo>
                <a:lnTo>
                  <a:pt x="999261" y="187449"/>
                </a:lnTo>
                <a:lnTo>
                  <a:pt x="999261" y="144894"/>
                </a:lnTo>
                <a:lnTo>
                  <a:pt x="1010438" y="128954"/>
                </a:lnTo>
                <a:lnTo>
                  <a:pt x="991438" y="128954"/>
                </a:lnTo>
                <a:lnTo>
                  <a:pt x="947000" y="63535"/>
                </a:lnTo>
                <a:lnTo>
                  <a:pt x="943335" y="56257"/>
                </a:lnTo>
                <a:lnTo>
                  <a:pt x="942608" y="49683"/>
                </a:lnTo>
                <a:lnTo>
                  <a:pt x="944702" y="44167"/>
                </a:lnTo>
                <a:lnTo>
                  <a:pt x="949502" y="40064"/>
                </a:lnTo>
                <a:lnTo>
                  <a:pt x="949502" y="38492"/>
                </a:lnTo>
                <a:close/>
              </a:path>
              <a:path w="1080135" h="226059">
                <a:moveTo>
                  <a:pt x="1079995" y="38492"/>
                </a:moveTo>
                <a:lnTo>
                  <a:pt x="1031176" y="38492"/>
                </a:lnTo>
                <a:lnTo>
                  <a:pt x="1031176" y="40064"/>
                </a:lnTo>
                <a:lnTo>
                  <a:pt x="1036290" y="45075"/>
                </a:lnTo>
                <a:lnTo>
                  <a:pt x="1038293" y="52228"/>
                </a:lnTo>
                <a:lnTo>
                  <a:pt x="1036893" y="60963"/>
                </a:lnTo>
                <a:lnTo>
                  <a:pt x="1031798" y="70723"/>
                </a:lnTo>
                <a:lnTo>
                  <a:pt x="991438" y="128954"/>
                </a:lnTo>
                <a:lnTo>
                  <a:pt x="1010438" y="128954"/>
                </a:lnTo>
                <a:lnTo>
                  <a:pt x="1054341" y="66343"/>
                </a:lnTo>
                <a:lnTo>
                  <a:pt x="1079995" y="40064"/>
                </a:lnTo>
                <a:lnTo>
                  <a:pt x="1079995" y="38492"/>
                </a:lnTo>
                <a:close/>
              </a:path>
              <a:path w="1080135" h="226059">
                <a:moveTo>
                  <a:pt x="846531" y="38492"/>
                </a:moveTo>
                <a:lnTo>
                  <a:pt x="683793" y="38492"/>
                </a:lnTo>
                <a:lnTo>
                  <a:pt x="683488" y="40064"/>
                </a:lnTo>
                <a:lnTo>
                  <a:pt x="689540" y="45065"/>
                </a:lnTo>
                <a:lnTo>
                  <a:pt x="693394" y="51208"/>
                </a:lnTo>
                <a:lnTo>
                  <a:pt x="695429" y="58584"/>
                </a:lnTo>
                <a:lnTo>
                  <a:pt x="696023" y="67285"/>
                </a:lnTo>
                <a:lnTo>
                  <a:pt x="695940" y="191821"/>
                </a:lnTo>
                <a:lnTo>
                  <a:pt x="695429" y="199428"/>
                </a:lnTo>
                <a:lnTo>
                  <a:pt x="693394" y="206792"/>
                </a:lnTo>
                <a:lnTo>
                  <a:pt x="689540" y="212860"/>
                </a:lnTo>
                <a:lnTo>
                  <a:pt x="683488" y="217815"/>
                </a:lnTo>
                <a:lnTo>
                  <a:pt x="683793" y="219696"/>
                </a:lnTo>
                <a:lnTo>
                  <a:pt x="854976" y="219696"/>
                </a:lnTo>
                <a:lnTo>
                  <a:pt x="857588" y="204355"/>
                </a:lnTo>
                <a:lnTo>
                  <a:pt x="731697" y="204355"/>
                </a:lnTo>
                <a:lnTo>
                  <a:pt x="731697" y="130810"/>
                </a:lnTo>
                <a:lnTo>
                  <a:pt x="821182" y="130810"/>
                </a:lnTo>
                <a:lnTo>
                  <a:pt x="821182" y="116116"/>
                </a:lnTo>
                <a:lnTo>
                  <a:pt x="731697" y="116116"/>
                </a:lnTo>
                <a:lnTo>
                  <a:pt x="731697" y="53836"/>
                </a:lnTo>
                <a:lnTo>
                  <a:pt x="848206" y="53836"/>
                </a:lnTo>
                <a:lnTo>
                  <a:pt x="846531" y="38492"/>
                </a:lnTo>
                <a:close/>
              </a:path>
              <a:path w="1080135" h="226059">
                <a:moveTo>
                  <a:pt x="859675" y="182140"/>
                </a:moveTo>
                <a:lnTo>
                  <a:pt x="850827" y="191821"/>
                </a:lnTo>
                <a:lnTo>
                  <a:pt x="839843" y="198768"/>
                </a:lnTo>
                <a:lnTo>
                  <a:pt x="825398" y="202954"/>
                </a:lnTo>
                <a:lnTo>
                  <a:pt x="806170" y="204355"/>
                </a:lnTo>
                <a:lnTo>
                  <a:pt x="857588" y="204355"/>
                </a:lnTo>
                <a:lnTo>
                  <a:pt x="861263" y="182775"/>
                </a:lnTo>
                <a:lnTo>
                  <a:pt x="859675" y="182140"/>
                </a:lnTo>
                <a:close/>
              </a:path>
              <a:path w="1080135" h="226059">
                <a:moveTo>
                  <a:pt x="821182" y="130810"/>
                </a:moveTo>
                <a:lnTo>
                  <a:pt x="781456" y="130810"/>
                </a:lnTo>
                <a:lnTo>
                  <a:pt x="795498" y="131491"/>
                </a:lnTo>
                <a:lnTo>
                  <a:pt x="806084" y="133670"/>
                </a:lnTo>
                <a:lnTo>
                  <a:pt x="813742" y="137549"/>
                </a:lnTo>
                <a:lnTo>
                  <a:pt x="818997" y="143332"/>
                </a:lnTo>
                <a:lnTo>
                  <a:pt x="821182" y="143332"/>
                </a:lnTo>
                <a:lnTo>
                  <a:pt x="821182" y="130810"/>
                </a:lnTo>
                <a:close/>
              </a:path>
              <a:path w="1080135" h="226059">
                <a:moveTo>
                  <a:pt x="818997" y="103595"/>
                </a:moveTo>
                <a:lnTo>
                  <a:pt x="813742" y="109374"/>
                </a:lnTo>
                <a:lnTo>
                  <a:pt x="806084" y="113254"/>
                </a:lnTo>
                <a:lnTo>
                  <a:pt x="795498" y="115434"/>
                </a:lnTo>
                <a:lnTo>
                  <a:pt x="781456" y="116116"/>
                </a:lnTo>
                <a:lnTo>
                  <a:pt x="821182" y="116116"/>
                </a:lnTo>
                <a:lnTo>
                  <a:pt x="821182" y="103897"/>
                </a:lnTo>
                <a:lnTo>
                  <a:pt x="818997" y="103595"/>
                </a:lnTo>
                <a:close/>
              </a:path>
              <a:path w="1080135" h="226059">
                <a:moveTo>
                  <a:pt x="848206" y="53836"/>
                </a:moveTo>
                <a:lnTo>
                  <a:pt x="796772" y="53836"/>
                </a:lnTo>
                <a:lnTo>
                  <a:pt x="815887" y="54803"/>
                </a:lnTo>
                <a:lnTo>
                  <a:pt x="829751" y="58056"/>
                </a:lnTo>
                <a:lnTo>
                  <a:pt x="840038" y="64126"/>
                </a:lnTo>
                <a:lnTo>
                  <a:pt x="848423" y="73545"/>
                </a:lnTo>
                <a:lnTo>
                  <a:pt x="850290" y="72920"/>
                </a:lnTo>
                <a:lnTo>
                  <a:pt x="848206" y="53836"/>
                </a:lnTo>
                <a:close/>
              </a:path>
              <a:path w="1080135" h="226059">
                <a:moveTo>
                  <a:pt x="67588" y="635"/>
                </a:moveTo>
                <a:lnTo>
                  <a:pt x="0" y="635"/>
                </a:lnTo>
                <a:lnTo>
                  <a:pt x="0" y="2515"/>
                </a:lnTo>
                <a:lnTo>
                  <a:pt x="5096" y="6152"/>
                </a:lnTo>
                <a:lnTo>
                  <a:pt x="9779" y="11700"/>
                </a:lnTo>
                <a:lnTo>
                  <a:pt x="14344" y="19538"/>
                </a:lnTo>
                <a:lnTo>
                  <a:pt x="19089" y="30048"/>
                </a:lnTo>
                <a:lnTo>
                  <a:pt x="98578" y="225945"/>
                </a:lnTo>
                <a:lnTo>
                  <a:pt x="100140" y="225945"/>
                </a:lnTo>
                <a:lnTo>
                  <a:pt x="129330" y="156790"/>
                </a:lnTo>
                <a:lnTo>
                  <a:pt x="111099" y="156790"/>
                </a:lnTo>
                <a:lnTo>
                  <a:pt x="62571" y="33477"/>
                </a:lnTo>
                <a:lnTo>
                  <a:pt x="59713" y="23186"/>
                </a:lnTo>
                <a:lnTo>
                  <a:pt x="59576" y="14476"/>
                </a:lnTo>
                <a:lnTo>
                  <a:pt x="62191" y="7526"/>
                </a:lnTo>
                <a:lnTo>
                  <a:pt x="67588" y="2515"/>
                </a:lnTo>
                <a:lnTo>
                  <a:pt x="67588" y="635"/>
                </a:lnTo>
                <a:close/>
              </a:path>
              <a:path w="1080135" h="226059">
                <a:moveTo>
                  <a:pt x="207730" y="67285"/>
                </a:moveTo>
                <a:lnTo>
                  <a:pt x="167109" y="67285"/>
                </a:lnTo>
                <a:lnTo>
                  <a:pt x="232841" y="225945"/>
                </a:lnTo>
                <a:lnTo>
                  <a:pt x="234403" y="225945"/>
                </a:lnTo>
                <a:lnTo>
                  <a:pt x="262029" y="157097"/>
                </a:lnTo>
                <a:lnTo>
                  <a:pt x="244410" y="157097"/>
                </a:lnTo>
                <a:lnTo>
                  <a:pt x="207730" y="67285"/>
                </a:lnTo>
                <a:close/>
              </a:path>
              <a:path w="1080135" h="226059">
                <a:moveTo>
                  <a:pt x="332675" y="635"/>
                </a:moveTo>
                <a:lnTo>
                  <a:pt x="286345" y="635"/>
                </a:lnTo>
                <a:lnTo>
                  <a:pt x="286345" y="2515"/>
                </a:lnTo>
                <a:lnTo>
                  <a:pt x="292202" y="8093"/>
                </a:lnTo>
                <a:lnTo>
                  <a:pt x="295118" y="16431"/>
                </a:lnTo>
                <a:lnTo>
                  <a:pt x="294978" y="26882"/>
                </a:lnTo>
                <a:lnTo>
                  <a:pt x="291668" y="38794"/>
                </a:lnTo>
                <a:lnTo>
                  <a:pt x="244410" y="157097"/>
                </a:lnTo>
                <a:lnTo>
                  <a:pt x="262029" y="157097"/>
                </a:lnTo>
                <a:lnTo>
                  <a:pt x="311378" y="34112"/>
                </a:lnTo>
                <a:lnTo>
                  <a:pt x="332675" y="2515"/>
                </a:lnTo>
                <a:lnTo>
                  <a:pt x="332675" y="635"/>
                </a:lnTo>
                <a:close/>
              </a:path>
              <a:path w="1080135" h="226059">
                <a:moveTo>
                  <a:pt x="180251" y="0"/>
                </a:moveTo>
                <a:lnTo>
                  <a:pt x="178702" y="0"/>
                </a:lnTo>
                <a:lnTo>
                  <a:pt x="111099" y="156790"/>
                </a:lnTo>
                <a:lnTo>
                  <a:pt x="129330" y="156790"/>
                </a:lnTo>
                <a:lnTo>
                  <a:pt x="167109" y="67285"/>
                </a:lnTo>
                <a:lnTo>
                  <a:pt x="207730" y="67285"/>
                </a:lnTo>
                <a:lnTo>
                  <a:pt x="180251" y="0"/>
                </a:lnTo>
                <a:close/>
              </a:path>
            </a:pathLst>
          </a:custGeom>
          <a:solidFill>
            <a:srgbClr val="231F20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998018" y="607782"/>
            <a:ext cx="76009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Introduction</a:t>
            </a:r>
            <a:r>
              <a:rPr dirty="0" sz="800" spc="25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19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602726" y="1162783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68779" y="870058"/>
            <a:ext cx="4960620" cy="4540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All</a:t>
            </a:r>
            <a:r>
              <a:rPr dirty="0" sz="1000" spc="-30">
                <a:latin typeface="Palatino Linotype"/>
                <a:cs typeface="Palatino Linotype"/>
              </a:rPr>
              <a:t> estimated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values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represented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“true”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value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so</a:t>
            </a:r>
            <a:r>
              <a:rPr dirty="0" sz="1000" spc="-10">
                <a:latin typeface="Palatino Linotype"/>
                <a:cs typeface="Palatino Linotype"/>
              </a:rPr>
              <a:t> that, for </a:t>
            </a:r>
            <a:r>
              <a:rPr dirty="0" sz="1000" spc="-40">
                <a:latin typeface="Palatino Linotype"/>
                <a:cs typeface="Palatino Linotype"/>
              </a:rPr>
              <a:t>example,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coeﬃcients,</a:t>
            </a:r>
            <a:r>
              <a:rPr dirty="0" sz="1000" spc="-10">
                <a:latin typeface="Palatino Linotype"/>
                <a:cs typeface="Palatino Linotype"/>
              </a:rPr>
              <a:t> the </a:t>
            </a:r>
            <a:r>
              <a:rPr dirty="0" sz="1000" spc="-40">
                <a:latin typeface="Palatino Linotype"/>
                <a:cs typeface="Palatino Linotype"/>
              </a:rPr>
              <a:t>residuals,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the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</a:t>
            </a:r>
            <a:r>
              <a:rPr dirty="0" sz="1000" spc="-10">
                <a:latin typeface="Palatino Linotype"/>
                <a:cs typeface="Palatino Linotype"/>
              </a:rPr>
              <a:t> of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respectively:</a:t>
            </a:r>
            <a:endParaRPr sz="1000">
              <a:latin typeface="Palatino Linotype"/>
              <a:cs typeface="Palatino Linotype"/>
            </a:endParaRPr>
          </a:p>
          <a:p>
            <a:pPr marL="527685">
              <a:lnSpc>
                <a:spcPts val="980"/>
              </a:lnSpc>
            </a:pPr>
            <a:r>
              <a:rPr dirty="0" sz="1000" spc="-3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116163" y="1185612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109878" y="1257163"/>
            <a:ext cx="622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68779" y="1190331"/>
            <a:ext cx="6515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35" i="1">
                <a:latin typeface="Meiryo"/>
                <a:cs typeface="Meiryo"/>
              </a:rPr>
              <a:t/>
            </a:r>
            <a:r>
              <a:rPr dirty="0" sz="1000" spc="-23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80" i="1">
                <a:latin typeface="Meiryo"/>
                <a:cs typeface="Meiryo"/>
              </a:rPr>
              <a:t>̂</a:t>
            </a:r>
            <a:r>
              <a:rPr dirty="0" sz="1000" spc="-48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105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651398" y="1277003"/>
            <a:ext cx="2305685" cy="655320"/>
          </a:xfrm>
          <a:prstGeom prst="rect">
            <a:avLst/>
          </a:prstGeom>
        </p:spPr>
        <p:txBody>
          <a:bodyPr wrap="square" lIns="0" tIns="768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605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form,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same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written:</a:t>
            </a:r>
            <a:endParaRPr sz="1000">
              <a:latin typeface="Palatino Linotype"/>
              <a:cs typeface="Palatino Linotype"/>
            </a:endParaRPr>
          </a:p>
          <a:p>
            <a:pPr marL="280670">
              <a:lnSpc>
                <a:spcPct val="100000"/>
              </a:lnSpc>
              <a:spcBef>
                <a:spcPts val="50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240" i="1">
                <a:latin typeface="Meiryo"/>
                <a:cs typeface="Meiryo"/>
              </a:rPr>
              <a:t/>
            </a:r>
            <a:r>
              <a:rPr dirty="0" sz="1000" spc="-240" i="1">
                <a:latin typeface="Palatino Linotype"/>
                <a:cs typeface="Palatino Linotype"/>
              </a:rPr>
              <a:t>j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265" i="1">
                <a:latin typeface="Palatino Linotype"/>
                <a:cs typeface="Palatino Linotype"/>
              </a:rPr>
              <a:t>X</a:t>
            </a:r>
            <a:r>
              <a:rPr dirty="0" sz="1000" spc="-265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Z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277495">
              <a:lnSpc>
                <a:spcPct val="100000"/>
              </a:lnSpc>
              <a:spcBef>
                <a:spcPts val="345"/>
              </a:spcBef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2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290">
                <a:latin typeface="Palatino Linotype"/>
                <a:cs typeface="Palatino Linotype"/>
              </a:rPr>
              <a:t>D</a:t>
            </a:r>
            <a:r>
              <a:rPr dirty="0" baseline="-21367" sz="975" spc="-434" i="1">
                <a:latin typeface="Meiryo"/>
                <a:cs typeface="Meiryo"/>
              </a:rPr>
              <a:t/>
            </a:r>
            <a:r>
              <a:rPr dirty="0" sz="1000" spc="-290" i="1">
                <a:latin typeface="Meiryo"/>
                <a:cs typeface="Meiryo"/>
              </a:rPr>
              <a:t/>
            </a:r>
            <a:r>
              <a:rPr dirty="0" sz="1000" spc="-7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35">
                <a:latin typeface="Palatino Linotype"/>
                <a:cs typeface="Palatino Linotype"/>
              </a:rPr>
              <a:t>D</a:t>
            </a:r>
            <a:r>
              <a:rPr dirty="0" baseline="-21367" sz="975" spc="-352" i="1">
                <a:latin typeface="Meiryo"/>
                <a:cs typeface="Meiryo"/>
              </a:rPr>
              <a:t/>
            </a:r>
            <a:r>
              <a:rPr dirty="0" sz="1000" spc="-235" i="1">
                <a:latin typeface="Meiryo"/>
                <a:cs typeface="Meiryo"/>
              </a:rPr>
              <a:t/>
            </a:r>
            <a:r>
              <a:rPr dirty="0" sz="1000" spc="-8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6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8785" y="2009962"/>
            <a:ext cx="3479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where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928491" y="2022322"/>
            <a:ext cx="116205" cy="198120"/>
          </a:xfrm>
          <a:prstGeom prst="rect">
            <a:avLst/>
          </a:prstGeom>
          <a:ln w="6400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ctr">
              <a:lnSpc>
                <a:spcPts val="1200"/>
              </a:lnSpc>
            </a:pPr>
            <a:r>
              <a:rPr dirty="0" sz="1000" spc="-20" i="1">
                <a:latin typeface="Palatino Linotype"/>
                <a:cs typeface="Palatino Linotype"/>
              </a:rPr>
              <a:t>j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1849295" y="2026780"/>
            <a:ext cx="179070" cy="164465"/>
          </a:xfrm>
          <a:custGeom>
            <a:avLst/>
            <a:gdLst/>
            <a:ahLst/>
            <a:cxnLst/>
            <a:rect l="l" t="t" r="r" b="b"/>
            <a:pathLst>
              <a:path w="179069" h="164464">
                <a:moveTo>
                  <a:pt x="0" y="0"/>
                </a:moveTo>
                <a:lnTo>
                  <a:pt x="178879" y="0"/>
                </a:lnTo>
              </a:path>
              <a:path w="179069" h="164464">
                <a:moveTo>
                  <a:pt x="3200" y="164249"/>
                </a:moveTo>
                <a:lnTo>
                  <a:pt x="3200" y="114"/>
                </a:lnTo>
              </a:path>
              <a:path w="179069" h="164464">
                <a:moveTo>
                  <a:pt x="175679" y="164249"/>
                </a:moveTo>
                <a:lnTo>
                  <a:pt x="175679" y="114"/>
                </a:lnTo>
              </a:path>
              <a:path w="179069" h="164464">
                <a:moveTo>
                  <a:pt x="0" y="164249"/>
                </a:moveTo>
                <a:lnTo>
                  <a:pt x="178879" y="164249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/>
          <p:nvPr/>
        </p:nvSpPr>
        <p:spPr>
          <a:xfrm>
            <a:off x="2268090" y="2022322"/>
            <a:ext cx="172720" cy="168910"/>
          </a:xfrm>
          <a:custGeom>
            <a:avLst/>
            <a:gdLst/>
            <a:ahLst/>
            <a:cxnLst/>
            <a:rect l="l" t="t" r="r" b="b"/>
            <a:pathLst>
              <a:path w="172719" h="168910">
                <a:moveTo>
                  <a:pt x="0" y="0"/>
                </a:moveTo>
                <a:lnTo>
                  <a:pt x="172593" y="0"/>
                </a:lnTo>
              </a:path>
              <a:path w="172719" h="168910">
                <a:moveTo>
                  <a:pt x="3200" y="168706"/>
                </a:moveTo>
                <a:lnTo>
                  <a:pt x="3200" y="0"/>
                </a:lnTo>
              </a:path>
              <a:path w="172719" h="168910">
                <a:moveTo>
                  <a:pt x="169506" y="168706"/>
                </a:moveTo>
                <a:lnTo>
                  <a:pt x="169506" y="0"/>
                </a:lnTo>
              </a:path>
              <a:path w="172719" h="168910">
                <a:moveTo>
                  <a:pt x="0" y="168706"/>
                </a:moveTo>
                <a:lnTo>
                  <a:pt x="172593" y="168706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1056959" y="2009970"/>
            <a:ext cx="44716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vector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1,</a:t>
            </a:r>
            <a:r>
              <a:rPr dirty="0" sz="1000" spc="2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34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2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32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covariate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matrices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(the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latter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including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ﬁrst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column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/>
          <p:nvPr/>
        </p:nvSpPr>
        <p:spPr>
          <a:xfrm>
            <a:off x="689494" y="2496667"/>
            <a:ext cx="182245" cy="168275"/>
          </a:xfrm>
          <a:custGeom>
            <a:avLst/>
            <a:gdLst/>
            <a:ahLst/>
            <a:cxnLst/>
            <a:rect l="l" t="t" r="r" b="b"/>
            <a:pathLst>
              <a:path w="182244" h="168275">
                <a:moveTo>
                  <a:pt x="0" y="0"/>
                </a:moveTo>
                <a:lnTo>
                  <a:pt x="181618" y="0"/>
                </a:lnTo>
              </a:path>
              <a:path w="182244" h="168275">
                <a:moveTo>
                  <a:pt x="3199" y="167678"/>
                </a:moveTo>
                <a:lnTo>
                  <a:pt x="3199" y="0"/>
                </a:lnTo>
              </a:path>
              <a:path w="182244" h="168275">
                <a:moveTo>
                  <a:pt x="178419" y="167678"/>
                </a:moveTo>
                <a:lnTo>
                  <a:pt x="178419" y="0"/>
                </a:lnTo>
              </a:path>
              <a:path w="182244" h="168275">
                <a:moveTo>
                  <a:pt x="0" y="167678"/>
                </a:moveTo>
                <a:lnTo>
                  <a:pt x="181618" y="167678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 descr=""/>
          <p:cNvSpPr/>
          <p:nvPr/>
        </p:nvSpPr>
        <p:spPr>
          <a:xfrm>
            <a:off x="3638319" y="2966097"/>
            <a:ext cx="138430" cy="182245"/>
          </a:xfrm>
          <a:custGeom>
            <a:avLst/>
            <a:gdLst/>
            <a:ahLst/>
            <a:cxnLst/>
            <a:rect l="l" t="t" r="r" b="b"/>
            <a:pathLst>
              <a:path w="138429" h="182244">
                <a:moveTo>
                  <a:pt x="0" y="0"/>
                </a:moveTo>
                <a:lnTo>
                  <a:pt x="138303" y="0"/>
                </a:lnTo>
              </a:path>
              <a:path w="138429" h="182244">
                <a:moveTo>
                  <a:pt x="3200" y="181851"/>
                </a:moveTo>
                <a:lnTo>
                  <a:pt x="3200" y="0"/>
                </a:lnTo>
              </a:path>
              <a:path w="138429" h="182244">
                <a:moveTo>
                  <a:pt x="135102" y="181851"/>
                </a:moveTo>
                <a:lnTo>
                  <a:pt x="135102" y="0"/>
                </a:lnTo>
              </a:path>
              <a:path w="138429" h="182244">
                <a:moveTo>
                  <a:pt x="0" y="181851"/>
                </a:moveTo>
                <a:lnTo>
                  <a:pt x="138303" y="181851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/>
          <p:nvPr/>
        </p:nvSpPr>
        <p:spPr>
          <a:xfrm>
            <a:off x="3300562" y="3718877"/>
            <a:ext cx="182880" cy="170180"/>
          </a:xfrm>
          <a:custGeom>
            <a:avLst/>
            <a:gdLst/>
            <a:ahLst/>
            <a:cxnLst/>
            <a:rect l="l" t="t" r="r" b="b"/>
            <a:pathLst>
              <a:path w="182879" h="170179">
                <a:moveTo>
                  <a:pt x="0" y="0"/>
                </a:moveTo>
                <a:lnTo>
                  <a:pt x="182765" y="0"/>
                </a:lnTo>
              </a:path>
              <a:path w="182879" h="170179">
                <a:moveTo>
                  <a:pt x="3086" y="169964"/>
                </a:moveTo>
                <a:lnTo>
                  <a:pt x="3086" y="0"/>
                </a:lnTo>
              </a:path>
              <a:path w="182879" h="170179">
                <a:moveTo>
                  <a:pt x="179451" y="169964"/>
                </a:moveTo>
                <a:lnTo>
                  <a:pt x="179451" y="0"/>
                </a:lnTo>
              </a:path>
              <a:path w="182879" h="170179">
                <a:moveTo>
                  <a:pt x="0" y="169964"/>
                </a:moveTo>
                <a:lnTo>
                  <a:pt x="182765" y="169964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 txBox="1"/>
          <p:nvPr/>
        </p:nvSpPr>
        <p:spPr>
          <a:xfrm>
            <a:off x="543376" y="2180384"/>
            <a:ext cx="5011420" cy="17056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mer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hout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it),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45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sz="1000" spc="-90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38100" marR="30480" indent="151765">
              <a:lnSpc>
                <a:spcPts val="1190"/>
              </a:lnSpc>
              <a:spcBef>
                <a:spcPts val="35"/>
              </a:spcBef>
            </a:pP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2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denotes</a:t>
            </a:r>
            <a:r>
              <a:rPr dirty="0" sz="1000">
                <a:latin typeface="Palatino Linotype"/>
                <a:cs typeface="Palatino Linotype"/>
              </a:rPr>
              <a:t> a </a:t>
            </a:r>
            <a:r>
              <a:rPr dirty="0" sz="1000" spc="-10">
                <a:latin typeface="Palatino Linotype"/>
                <a:cs typeface="Palatino Linotype"/>
              </a:rPr>
              <a:t>matrix</a:t>
            </a:r>
            <a:r>
              <a:rPr dirty="0" sz="1000">
                <a:latin typeface="Palatino Linotype"/>
                <a:cs typeface="Palatino Linotype"/>
              </a:rPr>
              <a:t> of </a:t>
            </a:r>
            <a:r>
              <a:rPr dirty="0" sz="1000" spc="-65">
                <a:latin typeface="Palatino Linotype"/>
                <a:cs typeface="Palatino Linotype"/>
              </a:rPr>
              <a:t>dummy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variables;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85">
                <a:latin typeface="Palatino Linotype"/>
                <a:cs typeface="Palatino Linotype"/>
              </a:rPr>
              <a:t>D</a:t>
            </a:r>
            <a:r>
              <a:rPr dirty="0" baseline="-21367" sz="975" spc="-277" i="1">
                <a:latin typeface="Meiryo"/>
                <a:cs typeface="Meiryo"/>
              </a:rPr>
              <a:t/>
            </a:r>
            <a:r>
              <a:rPr dirty="0" baseline="-21367" sz="975" spc="195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D</a:t>
            </a:r>
            <a:r>
              <a:rPr dirty="0" baseline="-21367" sz="975" spc="-157" i="1">
                <a:latin typeface="Meiryo"/>
                <a:cs typeface="Meiryo"/>
              </a:rPr>
              <a:t/>
            </a:r>
            <a:r>
              <a:rPr dirty="0" baseline="-21367" sz="975" spc="13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 </a:t>
            </a:r>
            <a:r>
              <a:rPr dirty="0" sz="1000" spc="-35">
                <a:latin typeface="Palatino Linotype"/>
                <a:cs typeface="Palatino Linotype"/>
              </a:rPr>
              <a:t>respectively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dummy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variable </a:t>
            </a:r>
            <a:r>
              <a:rPr dirty="0" sz="1000" spc="-30">
                <a:latin typeface="Palatino Linotype"/>
                <a:cs typeface="Palatino Linotype"/>
              </a:rPr>
              <a:t>matrices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periods.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balanced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panels,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 </a:t>
            </a:r>
            <a:r>
              <a:rPr dirty="0" sz="1000" spc="-55">
                <a:latin typeface="Palatino Linotype"/>
                <a:cs typeface="Palatino Linotype"/>
              </a:rPr>
              <a:t>ranked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series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(“the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index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changes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faster”),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matrices</a:t>
            </a:r>
            <a:endParaRPr sz="1000">
              <a:latin typeface="Palatino Linotype"/>
              <a:cs typeface="Palatino Linotype"/>
            </a:endParaRPr>
          </a:p>
          <a:p>
            <a:pPr algn="just" marL="38100" marR="30480" indent="-635">
              <a:lnSpc>
                <a:spcPct val="104200"/>
              </a:lnSpc>
            </a:pP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expressed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Kronecker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products.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Denoting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2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1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jj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baseline="29914" sz="975" spc="82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square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matrix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ones,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we 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ave:</a:t>
            </a:r>
            <a:endParaRPr sz="1000">
              <a:latin typeface="Palatino Linotype"/>
              <a:cs typeface="Palatino Linotype"/>
            </a:endParaRPr>
          </a:p>
          <a:p>
            <a:pPr marL="394970">
              <a:lnSpc>
                <a:spcPts val="1145"/>
              </a:lnSpc>
            </a:pPr>
            <a:r>
              <a:rPr dirty="0" sz="1000" spc="-204">
                <a:latin typeface="Palatino Linotype"/>
                <a:cs typeface="Palatino Linotype"/>
              </a:rPr>
              <a:t>D</a:t>
            </a:r>
            <a:r>
              <a:rPr dirty="0" baseline="-21367" sz="975" spc="-307" i="1">
                <a:latin typeface="Meiryo"/>
                <a:cs typeface="Meiryo"/>
              </a:rPr>
              <a:t/>
            </a:r>
            <a:r>
              <a:rPr dirty="0" baseline="-21367" sz="975" spc="209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62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0" i="1">
                <a:latin typeface="Meiryo"/>
                <a:cs typeface="Meiryo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baseline="-21367" sz="975" spc="-37" i="1">
                <a:latin typeface="Palatino Linotype"/>
                <a:cs typeface="Palatino Linotype"/>
              </a:rPr>
              <a:t>T</a:t>
            </a:r>
            <a:endParaRPr baseline="-21367" sz="975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355"/>
              </a:spcBef>
            </a:pPr>
            <a:r>
              <a:rPr dirty="0" sz="1000" spc="-140">
                <a:latin typeface="Palatino Linotype"/>
                <a:cs typeface="Palatino Linotype"/>
              </a:rPr>
              <a:t>D</a:t>
            </a:r>
            <a:r>
              <a:rPr dirty="0" baseline="-21367" sz="975" spc="-209" i="1">
                <a:latin typeface="Meiryo"/>
                <a:cs typeface="Meiryo"/>
              </a:rPr>
              <a:t/>
            </a:r>
            <a:r>
              <a:rPr dirty="0" baseline="-21367" sz="975" spc="18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47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baseline="-21367" sz="975" spc="-37" i="1">
                <a:latin typeface="Palatino Linotype"/>
                <a:cs typeface="Palatino Linotype"/>
              </a:rPr>
              <a:t>N</a:t>
            </a:r>
            <a:endParaRPr baseline="-21367" sz="975">
              <a:latin typeface="Palatino Linotype"/>
              <a:cs typeface="Palatino Linotype"/>
            </a:endParaRPr>
          </a:p>
          <a:p>
            <a:pPr marL="146050">
              <a:lnSpc>
                <a:spcPct val="100000"/>
              </a:lnSpc>
              <a:spcBef>
                <a:spcPts val="825"/>
              </a:spcBef>
            </a:pPr>
            <a:r>
              <a:rPr dirty="0" sz="1000" spc="49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covariance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matrix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errors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denoted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315">
                <a:latin typeface="Palatino Linotype"/>
                <a:cs typeface="Palatino Linotype"/>
              </a:rPr>
              <a:t> 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16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Some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simplifying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assumptions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lead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78621" y="3935923"/>
            <a:ext cx="19373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675005" algn="l"/>
              </a:tabLst>
            </a:pPr>
            <a:r>
              <a:rPr dirty="0" sz="1000" spc="90">
                <a:latin typeface="Cambria"/>
                <a:cs typeface="Cambria"/>
              </a:rPr>
              <a:t>Ω</a:t>
            </a:r>
            <a:r>
              <a:rPr dirty="0" baseline="-21367" sz="975" spc="-509" i="1">
                <a:latin typeface="Meiryo"/>
                <a:cs typeface="Meiryo"/>
              </a:rPr>
              <a:t/>
            </a:r>
            <a:r>
              <a:rPr dirty="0" baseline="-21367" sz="975" spc="14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34188" sz="975" spc="-37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35" i="1">
                <a:latin typeface="Meiryo"/>
                <a:cs typeface="Meiryo"/>
              </a:rPr>
              <a:t/>
            </a:r>
            <a:r>
              <a:rPr dirty="0" baseline="34188" sz="975" spc="-52">
                <a:latin typeface="Palatino Linotype"/>
                <a:cs typeface="Palatino Linotype"/>
              </a:rPr>
              <a:t>2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5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459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34188" sz="975" spc="-322">
                <a:latin typeface="Palatino Linotype"/>
                <a:cs typeface="Palatino Linotype"/>
              </a:rPr>
              <a:t>2</a:t>
            </a:r>
            <a:r>
              <a:rPr dirty="0" baseline="34188" sz="975" spc="-1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45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282248" y="4008708"/>
            <a:ext cx="15582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54025" algn="l"/>
                <a:tab pos="831215" algn="l"/>
                <a:tab pos="1110615" algn="l"/>
                <a:tab pos="1482090" algn="l"/>
              </a:tabLst>
            </a:pPr>
            <a:r>
              <a:rPr dirty="0" sz="650" spc="-355" i="1">
                <a:latin typeface="Meiryo"/>
                <a:cs typeface="Meiryo"/>
              </a:rPr>
              <a:t/>
            </a:r>
            <a:r>
              <a:rPr dirty="0" sz="650" spc="245" i="1">
                <a:latin typeface="Meiryo"/>
                <a:cs typeface="Meiryo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spc="240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155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078909" y="4261315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1147150" y="4203509"/>
            <a:ext cx="167640" cy="165735"/>
          </a:xfrm>
          <a:custGeom>
            <a:avLst/>
            <a:gdLst/>
            <a:ahLst/>
            <a:cxnLst/>
            <a:rect l="l" t="t" r="r" b="b"/>
            <a:pathLst>
              <a:path w="167640" h="165735">
                <a:moveTo>
                  <a:pt x="0" y="0"/>
                </a:moveTo>
                <a:lnTo>
                  <a:pt x="167563" y="0"/>
                </a:lnTo>
              </a:path>
              <a:path w="167640" h="165735">
                <a:moveTo>
                  <a:pt x="3200" y="165392"/>
                </a:moveTo>
                <a:lnTo>
                  <a:pt x="3200" y="0"/>
                </a:lnTo>
              </a:path>
              <a:path w="167640" h="165735">
                <a:moveTo>
                  <a:pt x="164363" y="165392"/>
                </a:moveTo>
                <a:lnTo>
                  <a:pt x="164363" y="0"/>
                </a:lnTo>
              </a:path>
              <a:path w="167640" h="165735">
                <a:moveTo>
                  <a:pt x="0" y="165392"/>
                </a:moveTo>
                <a:lnTo>
                  <a:pt x="167563" y="165392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543385" y="4188529"/>
            <a:ext cx="11328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or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90">
                <a:latin typeface="Cambria"/>
                <a:cs typeface="Cambria"/>
              </a:rPr>
              <a:t>Ω</a:t>
            </a:r>
            <a:r>
              <a:rPr dirty="0" baseline="-21367" sz="975" spc="-509" i="1">
                <a:latin typeface="Meiryo"/>
                <a:cs typeface="Meiryo"/>
              </a:rPr>
              <a:t/>
            </a:r>
            <a:r>
              <a:rPr dirty="0" baseline="-21367" sz="975" spc="12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145" i="1">
                <a:latin typeface="Meiryo"/>
                <a:cs typeface="Meiryo"/>
              </a:rPr>
              <a:t/>
            </a:r>
            <a:r>
              <a:rPr dirty="0" baseline="29914" sz="975" spc="-217">
                <a:latin typeface="Palatino Linotype"/>
                <a:cs typeface="Palatino Linotype"/>
              </a:rPr>
              <a:t>2</a:t>
            </a:r>
            <a:r>
              <a:rPr dirty="0" baseline="29914" sz="975" spc="270">
                <a:latin typeface="Palatino Linotype"/>
                <a:cs typeface="Palatino Linotype"/>
              </a:rPr>
              <a:t> 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with: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460857" y="4365465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554158" y="4482477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6" name="object 26" descr=""/>
          <p:cNvSpPr/>
          <p:nvPr/>
        </p:nvSpPr>
        <p:spPr>
          <a:xfrm>
            <a:off x="1498965" y="4625504"/>
            <a:ext cx="123825" cy="0"/>
          </a:xfrm>
          <a:custGeom>
            <a:avLst/>
            <a:gdLst/>
            <a:ahLst/>
            <a:cxnLst/>
            <a:rect l="l" t="t" r="r" b="b"/>
            <a:pathLst>
              <a:path w="123825" h="0">
                <a:moveTo>
                  <a:pt x="0" y="0"/>
                </a:moveTo>
                <a:lnTo>
                  <a:pt x="12355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 descr=""/>
          <p:cNvSpPr txBox="1"/>
          <p:nvPr/>
        </p:nvSpPr>
        <p:spPr>
          <a:xfrm>
            <a:off x="1486265" y="4616125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560446" y="4611411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95140" y="4590720"/>
            <a:ext cx="5607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8450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946094" y="4590719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147458" y="4365463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240759" y="4482476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3" name="object 33" descr=""/>
          <p:cNvSpPr/>
          <p:nvPr/>
        </p:nvSpPr>
        <p:spPr>
          <a:xfrm>
            <a:off x="2185565" y="4625504"/>
            <a:ext cx="126364" cy="0"/>
          </a:xfrm>
          <a:custGeom>
            <a:avLst/>
            <a:gdLst/>
            <a:ahLst/>
            <a:cxnLst/>
            <a:rect l="l" t="t" r="r" b="b"/>
            <a:pathLst>
              <a:path w="126364" h="0">
                <a:moveTo>
                  <a:pt x="0" y="0"/>
                </a:moveTo>
                <a:lnTo>
                  <a:pt x="12630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4" name="object 34" descr=""/>
          <p:cNvSpPr txBox="1"/>
          <p:nvPr/>
        </p:nvSpPr>
        <p:spPr>
          <a:xfrm>
            <a:off x="2174237" y="4616125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248418" y="4611411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554161" y="4682962"/>
            <a:ext cx="7524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700405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1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916707" y="4517935"/>
            <a:ext cx="17367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2120" algn="l"/>
                <a:tab pos="720725" algn="l"/>
                <a:tab pos="1409700" algn="l"/>
              </a:tabLst>
            </a:pPr>
            <a:r>
              <a:rPr dirty="0" sz="1000" spc="150">
                <a:latin typeface="Cambria"/>
                <a:cs typeface="Cambria"/>
              </a:rPr>
              <a:t>Σ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9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160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515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51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353803" y="4590719"/>
            <a:ext cx="3619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8638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/>
          <p:nvPr/>
        </p:nvSpPr>
        <p:spPr>
          <a:xfrm>
            <a:off x="969072" y="5363540"/>
            <a:ext cx="154305" cy="170180"/>
          </a:xfrm>
          <a:custGeom>
            <a:avLst/>
            <a:gdLst/>
            <a:ahLst/>
            <a:cxnLst/>
            <a:rect l="l" t="t" r="r" b="b"/>
            <a:pathLst>
              <a:path w="154305" h="170179">
                <a:moveTo>
                  <a:pt x="0" y="0"/>
                </a:moveTo>
                <a:lnTo>
                  <a:pt x="154075" y="0"/>
                </a:lnTo>
              </a:path>
              <a:path w="154305" h="170179">
                <a:moveTo>
                  <a:pt x="3200" y="170078"/>
                </a:moveTo>
                <a:lnTo>
                  <a:pt x="3200" y="0"/>
                </a:lnTo>
              </a:path>
              <a:path w="154305" h="170179">
                <a:moveTo>
                  <a:pt x="150874" y="170078"/>
                </a:moveTo>
                <a:lnTo>
                  <a:pt x="150874" y="0"/>
                </a:lnTo>
              </a:path>
              <a:path w="154305" h="170179">
                <a:moveTo>
                  <a:pt x="0" y="170078"/>
                </a:moveTo>
                <a:lnTo>
                  <a:pt x="154075" y="170078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 descr=""/>
          <p:cNvSpPr/>
          <p:nvPr/>
        </p:nvSpPr>
        <p:spPr>
          <a:xfrm>
            <a:off x="2465943" y="5978931"/>
            <a:ext cx="131445" cy="188595"/>
          </a:xfrm>
          <a:custGeom>
            <a:avLst/>
            <a:gdLst/>
            <a:ahLst/>
            <a:cxnLst/>
            <a:rect l="l" t="t" r="r" b="b"/>
            <a:pathLst>
              <a:path w="131444" h="188595">
                <a:moveTo>
                  <a:pt x="0" y="114"/>
                </a:moveTo>
                <a:lnTo>
                  <a:pt x="131102" y="114"/>
                </a:lnTo>
              </a:path>
              <a:path w="131444" h="188595">
                <a:moveTo>
                  <a:pt x="3200" y="188480"/>
                </a:moveTo>
                <a:lnTo>
                  <a:pt x="3200" y="0"/>
                </a:lnTo>
              </a:path>
              <a:path w="131444" h="188595">
                <a:moveTo>
                  <a:pt x="127901" y="188480"/>
                </a:moveTo>
                <a:lnTo>
                  <a:pt x="127901" y="0"/>
                </a:lnTo>
              </a:path>
              <a:path w="131444" h="188595">
                <a:moveTo>
                  <a:pt x="0" y="188480"/>
                </a:moveTo>
                <a:lnTo>
                  <a:pt x="131102" y="18848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 descr=""/>
          <p:cNvSpPr txBox="1"/>
          <p:nvPr/>
        </p:nvSpPr>
        <p:spPr>
          <a:xfrm>
            <a:off x="5353961" y="6599808"/>
            <a:ext cx="159385" cy="168910"/>
          </a:xfrm>
          <a:prstGeom prst="rect">
            <a:avLst/>
          </a:prstGeom>
          <a:ln w="6400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40640">
              <a:lnSpc>
                <a:spcPct val="100000"/>
              </a:lnSpc>
            </a:pPr>
            <a:r>
              <a:rPr dirty="0" sz="1000" spc="-10" i="1">
                <a:latin typeface="Palatino Linotype"/>
                <a:cs typeface="Palatino Linotype"/>
              </a:rPr>
              <a:t>B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/>
          <p:nvPr/>
        </p:nvSpPr>
        <p:spPr>
          <a:xfrm>
            <a:off x="807450" y="6781088"/>
            <a:ext cx="224154" cy="165735"/>
          </a:xfrm>
          <a:custGeom>
            <a:avLst/>
            <a:gdLst/>
            <a:ahLst/>
            <a:cxnLst/>
            <a:rect l="l" t="t" r="r" b="b"/>
            <a:pathLst>
              <a:path w="224155" h="165734">
                <a:moveTo>
                  <a:pt x="0" y="0"/>
                </a:moveTo>
                <a:lnTo>
                  <a:pt x="224030" y="0"/>
                </a:lnTo>
              </a:path>
              <a:path w="224155" h="165734">
                <a:moveTo>
                  <a:pt x="3199" y="165506"/>
                </a:moveTo>
                <a:lnTo>
                  <a:pt x="3199" y="0"/>
                </a:lnTo>
              </a:path>
              <a:path w="224155" h="165734">
                <a:moveTo>
                  <a:pt x="220825" y="165506"/>
                </a:moveTo>
                <a:lnTo>
                  <a:pt x="220825" y="0"/>
                </a:lnTo>
              </a:path>
              <a:path w="224155" h="165734">
                <a:moveTo>
                  <a:pt x="0" y="165506"/>
                </a:moveTo>
                <a:lnTo>
                  <a:pt x="224030" y="165506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" name="object 43" descr=""/>
          <p:cNvSpPr txBox="1"/>
          <p:nvPr/>
        </p:nvSpPr>
        <p:spPr>
          <a:xfrm>
            <a:off x="543374" y="4880885"/>
            <a:ext cx="5011420" cy="2061210"/>
          </a:xfrm>
          <a:prstGeom prst="rect">
            <a:avLst/>
          </a:prstGeom>
        </p:spPr>
        <p:txBody>
          <a:bodyPr wrap="square" lIns="0" tIns="876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690"/>
              </a:spcBef>
            </a:pPr>
            <a:r>
              <a:rPr dirty="0" sz="1000" b="1">
                <a:latin typeface="Calibri"/>
                <a:cs typeface="Calibri"/>
              </a:rPr>
              <a:t>1.6.5</a:t>
            </a:r>
            <a:r>
              <a:rPr dirty="0" sz="1000" spc="34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Transformation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for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One-way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Error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Component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spc="-20" b="1">
                <a:latin typeface="Calibri"/>
                <a:cs typeface="Calibri"/>
              </a:rPr>
              <a:t>Model</a:t>
            </a:r>
            <a:endParaRPr sz="1000">
              <a:latin typeface="Calibri"/>
              <a:cs typeface="Calibri"/>
            </a:endParaRPr>
          </a:p>
          <a:p>
            <a:pPr algn="just" marL="38100" marR="30480">
              <a:lnSpc>
                <a:spcPct val="104600"/>
              </a:lnSpc>
              <a:spcBef>
                <a:spcPts val="535"/>
              </a:spcBef>
            </a:pP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-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idual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1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we’ll </a:t>
            </a:r>
            <a:r>
              <a:rPr dirty="0" sz="1000" spc="-35">
                <a:latin typeface="Palatino Linotype"/>
                <a:cs typeface="Palatino Linotype"/>
              </a:rPr>
              <a:t>deno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S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t-</a:t>
            </a:r>
            <a:r>
              <a:rPr dirty="0" sz="1000" spc="-1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ltipli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len</a:t>
            </a:r>
            <a:r>
              <a:rPr dirty="0" sz="1000" spc="-40">
                <a:latin typeface="Palatino Linotype"/>
                <a:cs typeface="Palatino Linotype"/>
              </a:rPr>
              <a:t>g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45" i="1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ain- 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sums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0" i="1">
                <a:latin typeface="Palatino Linotype"/>
                <a:cs typeface="Palatino Linotype"/>
              </a:rPr>
              <a:t>T</a:t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22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555"/>
              </a:spcBef>
            </a:pP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2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baseline="-21367" sz="975" spc="-37" i="1">
                <a:latin typeface="Palatino Linotype"/>
                <a:cs typeface="Palatino Linotype"/>
              </a:rPr>
              <a:t>T</a:t>
            </a:r>
            <a:endParaRPr baseline="-21367" sz="975">
              <a:latin typeface="Palatino Linotype"/>
              <a:cs typeface="Palatino Linotype"/>
            </a:endParaRPr>
          </a:p>
          <a:p>
            <a:pPr marL="38100" marR="30480" indent="107950">
              <a:lnSpc>
                <a:spcPct val="100000"/>
              </a:lnSpc>
              <a:spcBef>
                <a:spcPts val="855"/>
              </a:spcBef>
            </a:pPr>
            <a:r>
              <a:rPr dirty="0" sz="1000" spc="-55">
                <a:latin typeface="Palatino Linotype"/>
                <a:cs typeface="Palatino Linotype"/>
              </a:rPr>
              <a:t>We’ll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also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make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use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matrix</a:t>
            </a:r>
            <a:r>
              <a:rPr dirty="0" sz="1000" spc="315">
                <a:latin typeface="Palatino Linotype"/>
                <a:cs typeface="Palatino Linotype"/>
              </a:rPr>
              <a:t> </a:t>
            </a:r>
            <a:r>
              <a:rPr dirty="0" sz="1000" spc="-210">
                <a:latin typeface="Palatino Linotype"/>
                <a:cs typeface="Palatino Linotype"/>
              </a:rPr>
              <a:t>I</a:t>
            </a:r>
            <a:r>
              <a:rPr dirty="0" baseline="11111" sz="1500" spc="-675" i="1">
                <a:latin typeface="Meiryo"/>
                <a:cs typeface="Meiryo"/>
              </a:rPr>
              <a:t>̄</a:t>
            </a:r>
            <a:r>
              <a:rPr dirty="0" baseline="11111" sz="1500" spc="3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210" i="1">
                <a:latin typeface="Palatino Linotype"/>
                <a:cs typeface="Palatino Linotype"/>
              </a:rPr>
              <a:t>J</a:t>
            </a:r>
            <a:r>
              <a:rPr dirty="0" baseline="11111" sz="1500" spc="-315" i="1">
                <a:latin typeface="Meiryo"/>
                <a:cs typeface="Meiryo"/>
              </a:rPr>
              <a:t>̄</a:t>
            </a:r>
            <a:r>
              <a:rPr dirty="0" sz="1000" spc="-210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post-</a:t>
            </a:r>
            <a:r>
              <a:rPr dirty="0" sz="1000" spc="-40">
                <a:latin typeface="Palatino Linotype"/>
                <a:cs typeface="Palatino Linotype"/>
              </a:rPr>
              <a:t>multiplied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returns</a:t>
            </a:r>
            <a:r>
              <a:rPr dirty="0" sz="1000" spc="-25">
                <a:latin typeface="Palatino Linotype"/>
                <a:cs typeface="Palatino Linotype"/>
              </a:rPr>
              <a:t> the </a:t>
            </a:r>
            <a:r>
              <a:rPr dirty="0" sz="1000" spc="-45">
                <a:latin typeface="Palatino Linotype"/>
                <a:cs typeface="Palatino Linotype"/>
              </a:rPr>
              <a:t>variable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deviation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from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overall</a:t>
            </a:r>
            <a:r>
              <a:rPr dirty="0" sz="1000" spc="-20">
                <a:latin typeface="Palatino Linotype"/>
                <a:cs typeface="Palatino Linotype"/>
              </a:rPr>
              <a:t> mean:</a:t>
            </a:r>
            <a:endParaRPr sz="100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550"/>
              </a:spcBef>
            </a:pPr>
            <a:r>
              <a:rPr dirty="0" sz="1000" spc="-210">
                <a:latin typeface="Palatino Linotype"/>
                <a:cs typeface="Palatino Linotype"/>
              </a:rPr>
              <a:t>I</a:t>
            </a:r>
            <a:r>
              <a:rPr dirty="0" baseline="11111" sz="1500" spc="-675" i="1">
                <a:latin typeface="Meiryo"/>
                <a:cs typeface="Meiryo"/>
              </a:rPr>
              <a:t>̄</a:t>
            </a:r>
            <a:r>
              <a:rPr dirty="0" baseline="11111" sz="1500" spc="-8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45" i="1">
                <a:latin typeface="Palatino Linotype"/>
                <a:cs typeface="Palatino Linotype"/>
              </a:rPr>
              <a:t>J</a:t>
            </a:r>
            <a:r>
              <a:rPr dirty="0" baseline="11111" sz="1500" spc="-517" i="1">
                <a:latin typeface="Meiryo"/>
                <a:cs typeface="Meiryo"/>
              </a:rPr>
              <a:t>̄</a:t>
            </a:r>
            <a:endParaRPr baseline="11111" sz="1500">
              <a:latin typeface="Meiryo"/>
              <a:cs typeface="Meiryo"/>
            </a:endParaRPr>
          </a:p>
          <a:p>
            <a:pPr marL="38100" marR="226060" indent="107950">
              <a:lnSpc>
                <a:spcPct val="115999"/>
              </a:lnSpc>
              <a:spcBef>
                <a:spcPts val="390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balanced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panels,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matrices,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respectively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denoted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25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5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deﬁned: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224290" y="7125010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5" i="1">
                <a:latin typeface="Palatino Linotype"/>
                <a:cs typeface="Palatino Linotype"/>
              </a:rPr>
              <a:t>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950062" y="7036540"/>
            <a:ext cx="10991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80">
                <a:latin typeface="Cambria"/>
                <a:cs typeface="Cambria"/>
              </a:rPr>
              <a:t> </a:t>
            </a:r>
            <a:r>
              <a:rPr dirty="0" u="sng" baseline="33333" sz="15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baseline="33333" sz="1500" spc="-37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75">
                <a:latin typeface="Cambria"/>
                <a:cs typeface="Cambria"/>
              </a:rPr>
              <a:t> </a:t>
            </a:r>
            <a:r>
              <a:rPr dirty="0" u="sng" baseline="33333" sz="15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baseline="33333" sz="15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155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J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543961" y="7068087"/>
            <a:ext cx="5600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66725" algn="l"/>
              </a:tabLst>
            </a:pPr>
            <a:r>
              <a:rPr dirty="0" baseline="-25000" sz="1500" i="1">
                <a:latin typeface="Palatino Linotype"/>
                <a:cs typeface="Palatino Linotype"/>
              </a:rPr>
              <a:t>T</a:t>
            </a:r>
            <a:r>
              <a:rPr dirty="0" baseline="-25000" sz="1500" spc="46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891310" y="7299202"/>
            <a:ext cx="15500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952500" algn="l"/>
              </a:tabLst>
            </a:pP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4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235">
                <a:latin typeface="Cambria"/>
                <a:cs typeface="Cambria"/>
              </a:rPr>
              <a:t> </a:t>
            </a:r>
            <a:r>
              <a:rPr dirty="0" u="sng" baseline="33333" sz="15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baseline="33333" sz="1500" spc="-22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165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J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645233" y="7330749"/>
            <a:ext cx="8509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28930" algn="l"/>
                <a:tab pos="75755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-25000" sz="1500" i="1">
                <a:latin typeface="Palatino Linotype"/>
                <a:cs typeface="Palatino Linotype"/>
              </a:rPr>
              <a:t>T</a:t>
            </a:r>
            <a:r>
              <a:rPr dirty="0" baseline="-25000" sz="1500" spc="46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9" name="object 49" descr=""/>
          <p:cNvSpPr/>
          <p:nvPr/>
        </p:nvSpPr>
        <p:spPr>
          <a:xfrm>
            <a:off x="1215044" y="7608506"/>
            <a:ext cx="212725" cy="220345"/>
          </a:xfrm>
          <a:custGeom>
            <a:avLst/>
            <a:gdLst/>
            <a:ahLst/>
            <a:cxnLst/>
            <a:rect l="l" t="t" r="r" b="b"/>
            <a:pathLst>
              <a:path w="212725" h="220345">
                <a:moveTo>
                  <a:pt x="0" y="0"/>
                </a:moveTo>
                <a:lnTo>
                  <a:pt x="212140" y="0"/>
                </a:lnTo>
              </a:path>
              <a:path w="212725" h="220345">
                <a:moveTo>
                  <a:pt x="3200" y="220256"/>
                </a:moveTo>
                <a:lnTo>
                  <a:pt x="3200" y="114"/>
                </a:lnTo>
              </a:path>
              <a:path w="212725" h="220345">
                <a:moveTo>
                  <a:pt x="208940" y="220256"/>
                </a:moveTo>
                <a:lnTo>
                  <a:pt x="208940" y="114"/>
                </a:lnTo>
              </a:path>
              <a:path w="212725" h="220345">
                <a:moveTo>
                  <a:pt x="0" y="220256"/>
                </a:moveTo>
                <a:lnTo>
                  <a:pt x="212140" y="220256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 descr=""/>
          <p:cNvSpPr txBox="1"/>
          <p:nvPr/>
        </p:nvSpPr>
        <p:spPr>
          <a:xfrm>
            <a:off x="1314586" y="7688595"/>
            <a:ext cx="7486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37185" algn="l"/>
                <a:tab pos="695960" algn="l"/>
              </a:tabLst>
            </a:pPr>
            <a:r>
              <a:rPr dirty="0" sz="650" spc="-52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651393" y="7615809"/>
            <a:ext cx="410400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Denoting</a:t>
            </a:r>
            <a:r>
              <a:rPr dirty="0" sz="1000" spc="195">
                <a:latin typeface="Palatino Linotype"/>
                <a:cs typeface="Palatino Linotype"/>
              </a:rPr>
              <a:t> </a:t>
            </a:r>
            <a:r>
              <a:rPr dirty="0" sz="1000" spc="-95" i="1">
                <a:latin typeface="Meiryo"/>
                <a:cs typeface="Meiryo"/>
              </a:rPr>
              <a:t/>
            </a:r>
            <a:r>
              <a:rPr dirty="0" baseline="34188" sz="975" spc="-142">
                <a:latin typeface="Palatino Linotype"/>
                <a:cs typeface="Palatino Linotype"/>
              </a:rPr>
              <a:t>2</a:t>
            </a:r>
            <a:r>
              <a:rPr dirty="0" baseline="34188" sz="975" spc="67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15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80" i="1">
                <a:latin typeface="Palatino Linotype"/>
                <a:cs typeface="Palatino Linotype"/>
              </a:rPr>
              <a:t>T</a:t>
            </a:r>
            <a:r>
              <a:rPr dirty="0" sz="1000" spc="-80" i="1">
                <a:latin typeface="Meiryo"/>
                <a:cs typeface="Meiryo"/>
              </a:rPr>
              <a:t/>
            </a:r>
            <a:r>
              <a:rPr dirty="0" baseline="29914" sz="975" spc="-120">
                <a:latin typeface="Palatino Linotype"/>
                <a:cs typeface="Palatino Linotype"/>
              </a:rPr>
              <a:t>2</a:t>
            </a:r>
            <a:r>
              <a:rPr dirty="0" sz="1000" spc="-80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written: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010895" y="8035726"/>
            <a:ext cx="3359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83845" algn="l"/>
              </a:tabLst>
            </a:pPr>
            <a:r>
              <a:rPr dirty="0" sz="650" spc="-41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358825" y="7784064"/>
            <a:ext cx="120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05" i="1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891311" y="7962951"/>
            <a:ext cx="8636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325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50" i="1">
                <a:latin typeface="Meiryo"/>
                <a:cs typeface="Meiryo"/>
              </a:rPr>
              <a:t/>
            </a:r>
            <a:r>
              <a:rPr dirty="0" baseline="34188" sz="975" spc="-75">
                <a:latin typeface="Palatino Linotype"/>
                <a:cs typeface="Palatino Linotype"/>
              </a:rPr>
              <a:t>2</a:t>
            </a:r>
            <a:r>
              <a:rPr dirty="0" baseline="34188" sz="975" spc="367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6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721802" y="7825216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6" name="object 56" descr=""/>
          <p:cNvSpPr/>
          <p:nvPr/>
        </p:nvSpPr>
        <p:spPr>
          <a:xfrm>
            <a:off x="1759912" y="8070507"/>
            <a:ext cx="123825" cy="0"/>
          </a:xfrm>
          <a:custGeom>
            <a:avLst/>
            <a:gdLst/>
            <a:ahLst/>
            <a:cxnLst/>
            <a:rect l="l" t="t" r="r" b="b"/>
            <a:pathLst>
              <a:path w="123825" h="0">
                <a:moveTo>
                  <a:pt x="0" y="0"/>
                </a:moveTo>
                <a:lnTo>
                  <a:pt x="12355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" name="object 57" descr=""/>
          <p:cNvSpPr txBox="1"/>
          <p:nvPr/>
        </p:nvSpPr>
        <p:spPr>
          <a:xfrm>
            <a:off x="1721812" y="8015291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815108" y="8127963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789707" y="7901227"/>
            <a:ext cx="22415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650" spc="-475" i="1">
                <a:latin typeface="Meiryo"/>
                <a:cs typeface="Meiryo"/>
              </a:rPr>
              <a:t/>
            </a:r>
            <a:r>
              <a:rPr dirty="0" sz="650" spc="155" i="1">
                <a:latin typeface="Meiryo"/>
                <a:cs typeface="Meiryo"/>
              </a:rPr>
              <a:t> </a:t>
            </a:r>
            <a:r>
              <a:rPr dirty="0" baseline="-27777" sz="1500" spc="-75" i="1">
                <a:latin typeface="Palatino Linotype"/>
                <a:cs typeface="Palatino Linotype"/>
              </a:rPr>
              <a:t>B</a:t>
            </a:r>
            <a:endParaRPr baseline="-27777" sz="1500">
              <a:latin typeface="Palatino Linotype"/>
              <a:cs typeface="Palatino Linotype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282254" y="8035724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747337" y="7889562"/>
            <a:ext cx="1568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1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721937" y="8016664"/>
            <a:ext cx="2012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3888" sz="1500" spc="-82" i="1">
                <a:latin typeface="Meiryo"/>
                <a:cs typeface="Meiryo"/>
              </a:rPr>
              <a:t/>
            </a:r>
            <a:r>
              <a:rPr dirty="0" sz="650" spc="-5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067227" y="7962943"/>
            <a:ext cx="953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838200" algn="l"/>
              </a:tabLst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 i="1">
                <a:latin typeface="Meiryo"/>
                <a:cs typeface="Meiryo"/>
              </a:rPr>
              <a:t/>
            </a:r>
            <a:r>
              <a:rPr dirty="0" baseline="34188" sz="975" spc="-75">
                <a:latin typeface="Palatino Linotype"/>
                <a:cs typeface="Palatino Linotype"/>
              </a:rPr>
              <a:t>2</a:t>
            </a:r>
            <a:r>
              <a:rPr dirty="0" baseline="34188" sz="975" spc="330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B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962561" y="7784061"/>
            <a:ext cx="11277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08940" algn="l"/>
                <a:tab pos="1019810" algn="l"/>
              </a:tabLst>
            </a:pPr>
            <a:r>
              <a:rPr dirty="0" sz="1000" spc="254" i="1">
                <a:latin typeface="Meiryo"/>
                <a:cs typeface="Meiryo"/>
              </a:rPr>
              <a:t>)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254" i="1">
                <a:latin typeface="Meiryo"/>
                <a:cs typeface="Meiryo"/>
              </a:rPr>
              <a:t>(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254" i="1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25657" y="607782"/>
            <a:ext cx="15627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20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845394" y="922413"/>
            <a:ext cx="170815" cy="190500"/>
          </a:xfrm>
          <a:custGeom>
            <a:avLst/>
            <a:gdLst/>
            <a:ahLst/>
            <a:cxnLst/>
            <a:rect l="l" t="t" r="r" b="b"/>
            <a:pathLst>
              <a:path w="170815" h="190500">
                <a:moveTo>
                  <a:pt x="0" y="0"/>
                </a:moveTo>
                <a:lnTo>
                  <a:pt x="170190" y="0"/>
                </a:lnTo>
              </a:path>
              <a:path w="170815" h="190500">
                <a:moveTo>
                  <a:pt x="3199" y="190080"/>
                </a:moveTo>
                <a:lnTo>
                  <a:pt x="3199" y="0"/>
                </a:lnTo>
              </a:path>
              <a:path w="170815" h="190500">
                <a:moveTo>
                  <a:pt x="167104" y="190080"/>
                </a:moveTo>
                <a:lnTo>
                  <a:pt x="167104" y="0"/>
                </a:lnTo>
              </a:path>
              <a:path w="170815" h="190500">
                <a:moveTo>
                  <a:pt x="0" y="190080"/>
                </a:moveTo>
                <a:lnTo>
                  <a:pt x="170190" y="19008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2319634" y="922413"/>
            <a:ext cx="154940" cy="168275"/>
          </a:xfrm>
          <a:custGeom>
            <a:avLst/>
            <a:gdLst/>
            <a:ahLst/>
            <a:cxnLst/>
            <a:rect l="l" t="t" r="r" b="b"/>
            <a:pathLst>
              <a:path w="154939" h="168275">
                <a:moveTo>
                  <a:pt x="0" y="0"/>
                </a:moveTo>
                <a:lnTo>
                  <a:pt x="154876" y="0"/>
                </a:lnTo>
              </a:path>
              <a:path w="154939" h="168275">
                <a:moveTo>
                  <a:pt x="3200" y="168135"/>
                </a:moveTo>
                <a:lnTo>
                  <a:pt x="3200" y="0"/>
                </a:lnTo>
              </a:path>
              <a:path w="154939" h="168275">
                <a:moveTo>
                  <a:pt x="151676" y="168135"/>
                </a:moveTo>
                <a:lnTo>
                  <a:pt x="151676" y="0"/>
                </a:lnTo>
              </a:path>
              <a:path w="154939" h="168275">
                <a:moveTo>
                  <a:pt x="0" y="168135"/>
                </a:moveTo>
                <a:lnTo>
                  <a:pt x="154876" y="168135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529437" y="908803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with</a:t>
            </a:r>
            <a:r>
              <a:rPr dirty="0" sz="1000" spc="190">
                <a:latin typeface="Palatino Linotype"/>
                <a:cs typeface="Palatino Linotype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27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u="sng" baseline="42735" sz="975" spc="-412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43209" sz="675" spc="-412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baseline="43209" sz="675" spc="52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We’ll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also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denote</a:t>
            </a:r>
            <a:r>
              <a:rPr dirty="0" sz="1000" spc="330">
                <a:latin typeface="Palatino Linotype"/>
                <a:cs typeface="Palatino Linotype"/>
              </a:rPr>
              <a:t> 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spc="32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-10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fraction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mean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sub-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29446" y="1010732"/>
            <a:ext cx="2766060" cy="40640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R="1367155">
              <a:lnSpc>
                <a:spcPts val="68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r>
              <a:rPr dirty="0" baseline="-18518" sz="675" spc="-517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  <a:p>
            <a:pPr algn="ctr" marR="1344930">
              <a:lnSpc>
                <a:spcPts val="1100"/>
              </a:lnSpc>
            </a:pPr>
            <a:r>
              <a:rPr dirty="0" sz="1000" spc="-25">
                <a:latin typeface="Palatino Linotype"/>
                <a:cs typeface="Palatino Linotype"/>
              </a:rPr>
              <a:t>tracted</a:t>
            </a:r>
            <a:r>
              <a:rPr dirty="0" sz="1000" spc="-20">
                <a:latin typeface="Palatino Linotype"/>
                <a:cs typeface="Palatino Linotype"/>
              </a:rPr>
              <a:t> in the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model.</a:t>
            </a:r>
            <a:endParaRPr sz="1000">
              <a:latin typeface="Palatino Linotype"/>
              <a:cs typeface="Palatino Linotype"/>
            </a:endParaRPr>
          </a:p>
          <a:p>
            <a:pPr marL="146050">
              <a:lnSpc>
                <a:spcPts val="1200"/>
              </a:lnSpc>
            </a:pPr>
            <a:r>
              <a:rPr dirty="0" sz="1000">
                <a:latin typeface="Palatino Linotype"/>
                <a:cs typeface="Palatino Linotype"/>
              </a:rPr>
              <a:t>Two</a:t>
            </a:r>
            <a:r>
              <a:rPr dirty="0" sz="1000" spc="2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other</a:t>
            </a:r>
            <a:r>
              <a:rPr dirty="0" sz="1000" spc="2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transformation</a:t>
            </a:r>
            <a:r>
              <a:rPr dirty="0" sz="1000" spc="2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matrices</a:t>
            </a:r>
            <a:r>
              <a:rPr dirty="0" sz="1000" spc="2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2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used: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3333475" y="1252054"/>
            <a:ext cx="180340" cy="168910"/>
          </a:xfrm>
          <a:custGeom>
            <a:avLst/>
            <a:gdLst/>
            <a:ahLst/>
            <a:cxnLst/>
            <a:rect l="l" t="t" r="r" b="b"/>
            <a:pathLst>
              <a:path w="180339" h="168909">
                <a:moveTo>
                  <a:pt x="0" y="0"/>
                </a:moveTo>
                <a:lnTo>
                  <a:pt x="180022" y="0"/>
                </a:lnTo>
              </a:path>
              <a:path w="180339" h="168909">
                <a:moveTo>
                  <a:pt x="3200" y="168706"/>
                </a:moveTo>
                <a:lnTo>
                  <a:pt x="3200" y="0"/>
                </a:lnTo>
              </a:path>
              <a:path w="180339" h="168909">
                <a:moveTo>
                  <a:pt x="176822" y="168706"/>
                </a:moveTo>
                <a:lnTo>
                  <a:pt x="176822" y="0"/>
                </a:lnTo>
              </a:path>
              <a:path w="180339" h="168909">
                <a:moveTo>
                  <a:pt x="0" y="168706"/>
                </a:moveTo>
                <a:lnTo>
                  <a:pt x="180022" y="168706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/>
          <p:nvPr/>
        </p:nvSpPr>
        <p:spPr>
          <a:xfrm>
            <a:off x="3862227" y="1252054"/>
            <a:ext cx="182245" cy="170180"/>
          </a:xfrm>
          <a:custGeom>
            <a:avLst/>
            <a:gdLst/>
            <a:ahLst/>
            <a:cxnLst/>
            <a:rect l="l" t="t" r="r" b="b"/>
            <a:pathLst>
              <a:path w="182245" h="170180">
                <a:moveTo>
                  <a:pt x="0" y="0"/>
                </a:moveTo>
                <a:lnTo>
                  <a:pt x="182079" y="0"/>
                </a:lnTo>
              </a:path>
              <a:path w="182245" h="170180">
                <a:moveTo>
                  <a:pt x="3200" y="170078"/>
                </a:moveTo>
                <a:lnTo>
                  <a:pt x="3200" y="0"/>
                </a:lnTo>
              </a:path>
              <a:path w="182245" h="170180">
                <a:moveTo>
                  <a:pt x="178993" y="170078"/>
                </a:moveTo>
                <a:lnTo>
                  <a:pt x="178993" y="0"/>
                </a:lnTo>
              </a:path>
              <a:path w="182245" h="170180">
                <a:moveTo>
                  <a:pt x="0" y="170078"/>
                </a:moveTo>
                <a:lnTo>
                  <a:pt x="182079" y="170078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3365154" y="1239817"/>
            <a:ext cx="21494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D</a:t>
            </a:r>
            <a:r>
              <a:rPr dirty="0" sz="1000" spc="160" i="1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60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O</a:t>
            </a:r>
            <a:r>
              <a:rPr dirty="0" sz="1000" spc="160" i="1">
                <a:latin typeface="Palatino Linotype"/>
                <a:cs typeface="Palatino Linotype"/>
              </a:rPr>
              <a:t>  </a:t>
            </a:r>
            <a:r>
              <a:rPr dirty="0" sz="1000" spc="-10">
                <a:latin typeface="Palatino Linotype"/>
                <a:cs typeface="Palatino Linotype"/>
              </a:rPr>
              <a:t>perform</a:t>
            </a:r>
            <a:r>
              <a:rPr dirty="0" sz="1000" spc="2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respectively</a:t>
            </a:r>
            <a:r>
              <a:rPr dirty="0" sz="1000" spc="2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16742" y="1391725"/>
            <a:ext cx="4465955" cy="12141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ﬁrst-</a:t>
            </a:r>
            <a:r>
              <a:rPr dirty="0" sz="1000" spc="-30">
                <a:latin typeface="Palatino Linotype"/>
                <a:cs typeface="Palatino Linotype"/>
              </a:rPr>
              <a:t>difference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orthogonal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deviation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vector.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35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1.6.6</a:t>
            </a:r>
            <a:r>
              <a:rPr dirty="0" sz="1000" spc="33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Transformation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for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Two-</a:t>
            </a:r>
            <a:r>
              <a:rPr dirty="0" sz="1000" b="1">
                <a:latin typeface="Calibri"/>
                <a:cs typeface="Calibri"/>
              </a:rPr>
              <a:t>ways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Error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Component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Model</a:t>
            </a:r>
            <a:endParaRPr sz="10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595"/>
              </a:spcBef>
            </a:pPr>
            <a:r>
              <a:rPr dirty="0" sz="1000" spc="-25">
                <a:latin typeface="Palatino Linotype"/>
                <a:cs typeface="Palatino Linotype"/>
              </a:rPr>
              <a:t>Back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two-</a:t>
            </a:r>
            <a:r>
              <a:rPr dirty="0" sz="1000" spc="-90">
                <a:latin typeface="Palatino Linotype"/>
                <a:cs typeface="Palatino Linotype"/>
              </a:rPr>
              <a:t>ways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component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now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matrices:</a:t>
            </a:r>
            <a:endParaRPr sz="1000">
              <a:latin typeface="Palatino Linotype"/>
              <a:cs typeface="Palatino Linotype"/>
            </a:endParaRPr>
          </a:p>
          <a:p>
            <a:pPr marL="398145" marR="3218180" indent="8890">
              <a:lnSpc>
                <a:spcPct val="129800"/>
              </a:lnSpc>
              <a:spcBef>
                <a:spcPts val="204"/>
              </a:spcBef>
            </a:pP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-21367" sz="975" spc="-517" i="1">
                <a:latin typeface="Meiryo"/>
                <a:cs typeface="Meiryo"/>
              </a:rPr>
              <a:t/>
            </a:r>
            <a:r>
              <a:rPr dirty="0" baseline="-21367" sz="975" spc="-517" i="1">
                <a:latin typeface="Meiryo"/>
                <a:cs typeface="Meiryo"/>
              </a:rPr>
              <a:t> </a:t>
            </a:r>
            <a:r>
              <a:rPr dirty="0" baseline="-21367" sz="975" spc="-13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7" i="1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J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-21367" sz="975" spc="-397" i="1">
                <a:latin typeface="Meiryo"/>
                <a:cs typeface="Meiryo"/>
              </a:rPr>
              <a:t/>
            </a:r>
            <a:r>
              <a:rPr dirty="0" baseline="-21367" sz="975" i="1">
                <a:latin typeface="Meiryo"/>
                <a:cs typeface="Meiryo"/>
              </a:rPr>
              <a:t> </a:t>
            </a:r>
            <a:r>
              <a:rPr dirty="0" baseline="-21367" sz="975" spc="-15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J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7" i="1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662851" y="2706969"/>
            <a:ext cx="17976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matrix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denoting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486055" y="2702979"/>
            <a:ext cx="132080" cy="203200"/>
          </a:xfrm>
          <a:prstGeom prst="rect">
            <a:avLst/>
          </a:prstGeom>
          <a:ln w="6400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40640">
              <a:lnSpc>
                <a:spcPts val="1135"/>
              </a:lnSpc>
            </a:pPr>
            <a:r>
              <a:rPr dirty="0" baseline="-11111" sz="1500" spc="-494" i="1">
                <a:latin typeface="Palatino Linotype"/>
                <a:cs typeface="Palatino Linotype"/>
              </a:rPr>
              <a:t>J</a:t>
            </a:r>
            <a:r>
              <a:rPr dirty="0" sz="1000" spc="-330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618148" y="2706971"/>
            <a:ext cx="29222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J</a:t>
            </a:r>
            <a:r>
              <a:rPr dirty="0" baseline="-21367" sz="975" spc="30" i="1">
                <a:latin typeface="Palatino Linotype"/>
                <a:cs typeface="Palatino Linotype"/>
              </a:rPr>
              <a:t>N</a:t>
            </a:r>
            <a:r>
              <a:rPr dirty="0" baseline="-21367" sz="975" spc="7" i="1">
                <a:latin typeface="Palatino Linotype"/>
                <a:cs typeface="Palatino Linotype"/>
              </a:rPr>
              <a:t>T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5" i="1">
                <a:latin typeface="Palatino Linotype"/>
                <a:cs typeface="Palatino Linotype"/>
              </a:rPr>
              <a:t>N</a:t>
            </a:r>
            <a:r>
              <a:rPr dirty="0" sz="1000" spc="-15" i="1">
                <a:latin typeface="Palatino Linotype"/>
                <a:cs typeface="Palatino Linotype"/>
              </a:rPr>
              <a:t>T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ultipli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29447" y="2787364"/>
            <a:ext cx="3607435" cy="486409"/>
          </a:xfrm>
          <a:prstGeom prst="rect">
            <a:avLst/>
          </a:prstGeom>
        </p:spPr>
        <p:txBody>
          <a:bodyPr wrap="square" lIns="0" tIns="9080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715"/>
              </a:spcBef>
            </a:pPr>
            <a:r>
              <a:rPr dirty="0" sz="1000" spc="-40">
                <a:latin typeface="Palatino Linotype"/>
                <a:cs typeface="Palatino Linotype"/>
              </a:rPr>
              <a:t>representing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returns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overall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repeated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NT</a:t>
            </a:r>
            <a:r>
              <a:rPr dirty="0" sz="1000" spc="10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times:</a:t>
            </a:r>
            <a:endParaRPr sz="100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610"/>
              </a:spcBef>
            </a:pP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4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B</a:t>
            </a:r>
            <a:r>
              <a:rPr dirty="0" baseline="-21367" sz="975" spc="-525" i="1">
                <a:latin typeface="Meiryo"/>
                <a:cs typeface="Meiryo"/>
              </a:rPr>
              <a:t/>
            </a:r>
            <a:r>
              <a:rPr dirty="0" baseline="-21367" sz="975" spc="112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40" i="1">
                <a:latin typeface="Palatino Linotype"/>
                <a:cs typeface="Palatino Linotype"/>
              </a:rPr>
              <a:t>B</a:t>
            </a:r>
            <a:r>
              <a:rPr dirty="0" baseline="-21367" sz="975" spc="-209" i="1">
                <a:latin typeface="Meiryo"/>
                <a:cs typeface="Meiryo"/>
              </a:rPr>
              <a:t/>
            </a:r>
            <a:r>
              <a:rPr dirty="0" baseline="-21367" sz="975" spc="11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45" i="1">
                <a:latin typeface="Palatino Linotype"/>
                <a:cs typeface="Palatino Linotype"/>
              </a:rPr>
              <a:t>J</a:t>
            </a:r>
            <a:r>
              <a:rPr dirty="0" baseline="11111" sz="1500" spc="-517" i="1">
                <a:latin typeface="Meiryo"/>
                <a:cs typeface="Meiryo"/>
              </a:rPr>
              <a:t>̄</a:t>
            </a:r>
            <a:endParaRPr baseline="11111" sz="150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637447" y="3334944"/>
            <a:ext cx="4902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Denote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further </a:t>
            </a:r>
            <a:r>
              <a:rPr dirty="0" sz="1000" spc="-395" i="1">
                <a:latin typeface="Palatino Linotype"/>
                <a:cs typeface="Palatino Linotype"/>
              </a:rPr>
              <a:t>B</a:t>
            </a:r>
            <a:r>
              <a:rPr dirty="0" baseline="13888" sz="1500" spc="-592" i="1">
                <a:latin typeface="Meiryo"/>
                <a:cs typeface="Meiryo"/>
              </a:rPr>
              <a:t>̄</a:t>
            </a:r>
            <a:r>
              <a:rPr dirty="0" baseline="13888" sz="1500" spc="-277" i="1">
                <a:latin typeface="Meiryo"/>
                <a:cs typeface="Meiryo"/>
              </a:rPr>
              <a:t> </a:t>
            </a:r>
            <a:r>
              <a:rPr dirty="0" baseline="-21367" sz="975" spc="-517" i="1">
                <a:latin typeface="Meiryo"/>
                <a:cs typeface="Meiryo"/>
              </a:rPr>
              <a:t/>
            </a:r>
            <a:r>
              <a:rPr dirty="0" baseline="-21367" sz="975" spc="21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B</a:t>
            </a:r>
            <a:r>
              <a:rPr dirty="0" baseline="-21367" sz="975" spc="-525" i="1">
                <a:latin typeface="Meiryo"/>
                <a:cs typeface="Meiryo"/>
              </a:rPr>
              <a:t/>
            </a:r>
            <a:r>
              <a:rPr dirty="0" baseline="-21367" sz="975" spc="127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315" i="1">
                <a:latin typeface="Palatino Linotype"/>
                <a:cs typeface="Palatino Linotype"/>
              </a:rPr>
              <a:t>J</a:t>
            </a:r>
            <a:r>
              <a:rPr dirty="0" baseline="11111" sz="1500" spc="-472" i="1">
                <a:latin typeface="Meiryo"/>
                <a:cs typeface="Meiryo"/>
              </a:rPr>
              <a:t>̄</a:t>
            </a:r>
            <a:r>
              <a:rPr dirty="0" baseline="11111" sz="1500" spc="-127" i="1">
                <a:latin typeface="Meiryo"/>
                <a:cs typeface="Meiryo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95" i="1">
                <a:latin typeface="Palatino Linotype"/>
                <a:cs typeface="Palatino Linotype"/>
              </a:rPr>
              <a:t>B</a:t>
            </a:r>
            <a:r>
              <a:rPr dirty="0" baseline="13888" sz="1500" spc="-592" i="1">
                <a:latin typeface="Meiryo"/>
                <a:cs typeface="Meiryo"/>
              </a:rPr>
              <a:t>̄</a:t>
            </a:r>
            <a:r>
              <a:rPr dirty="0" baseline="13888" sz="1500" spc="-284" i="1">
                <a:latin typeface="Meiryo"/>
                <a:cs typeface="Meiryo"/>
              </a:rPr>
              <a:t> </a:t>
            </a:r>
            <a:r>
              <a:rPr dirty="0" baseline="-21367" sz="975" spc="-405" i="1">
                <a:latin typeface="Meiryo"/>
                <a:cs typeface="Meiryo"/>
              </a:rPr>
              <a:t/>
            </a:r>
            <a:r>
              <a:rPr dirty="0" baseline="-21367" sz="975" spc="21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140" i="1">
                <a:latin typeface="Palatino Linotype"/>
                <a:cs typeface="Palatino Linotype"/>
              </a:rPr>
              <a:t>B</a:t>
            </a:r>
            <a:r>
              <a:rPr dirty="0" baseline="-21367" sz="975" spc="-209" i="1">
                <a:latin typeface="Meiryo"/>
                <a:cs typeface="Meiryo"/>
              </a:rPr>
              <a:t/>
            </a:r>
            <a:r>
              <a:rPr dirty="0" baseline="-21367" sz="975" spc="127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200" i="1">
                <a:latin typeface="Palatino Linotype"/>
                <a:cs typeface="Palatino Linotype"/>
              </a:rPr>
              <a:t>J</a:t>
            </a:r>
            <a:r>
              <a:rPr dirty="0" baseline="11111" sz="1500" spc="-300" i="1">
                <a:latin typeface="Meiryo"/>
                <a:cs typeface="Meiryo"/>
              </a:rPr>
              <a:t>̄</a:t>
            </a:r>
            <a:r>
              <a:rPr dirty="0" sz="1000" spc="-200">
                <a:latin typeface="Palatino Linotype"/>
                <a:cs typeface="Palatino Linotype"/>
              </a:rPr>
              <a:t>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35">
                <a:latin typeface="Palatino Linotype"/>
                <a:cs typeface="Palatino Linotype"/>
              </a:rPr>
              <a:t> of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errors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writes: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274471" y="3644777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996951" y="3726960"/>
            <a:ext cx="3352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83845" algn="l"/>
              </a:tabLst>
            </a:pPr>
            <a:r>
              <a:rPr dirty="0" sz="650" spc="-41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707863" y="3706526"/>
            <a:ext cx="2012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82" i="1">
                <a:latin typeface="Meiryo"/>
                <a:cs typeface="Meiryo"/>
              </a:rPr>
              <a:t/>
            </a:r>
            <a:r>
              <a:rPr dirty="0" sz="650" spc="-5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814875" y="3819197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897856" y="3625375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902767" y="3654175"/>
            <a:ext cx="10661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49275" algn="l"/>
                <a:tab pos="988694" algn="l"/>
              </a:tabLst>
            </a:pP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42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85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25" i="1">
                <a:latin typeface="Palatino Linotype"/>
                <a:cs typeface="Palatino Linotype"/>
              </a:rPr>
              <a:t>B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955919" y="3726959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244643" y="3819197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394830" y="3726959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707863" y="3580798"/>
            <a:ext cx="10890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37820" algn="l"/>
                <a:tab pos="906144" algn="l"/>
              </a:tabLst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 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baseline="-33333" sz="1500" spc="187">
                <a:latin typeface="Cambria"/>
                <a:cs typeface="Cambria"/>
              </a:rPr>
              <a:t>+</a:t>
            </a:r>
            <a:r>
              <a:rPr dirty="0" baseline="-33333" sz="1500" spc="179">
                <a:latin typeface="Cambria"/>
                <a:cs typeface="Cambria"/>
              </a:rPr>
              <a:t> </a:t>
            </a:r>
            <a:r>
              <a:rPr dirty="0" u="sng" sz="1000" spc="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1000" spc="-135">
                <a:latin typeface="Palatino Linotype"/>
                <a:cs typeface="Palatino Linotype"/>
              </a:rPr>
              <a:t> </a:t>
            </a:r>
            <a:r>
              <a:rPr dirty="0" baseline="-33333" sz="1500" spc="-630" i="1">
                <a:latin typeface="Palatino Linotype"/>
                <a:cs typeface="Palatino Linotype"/>
              </a:rPr>
              <a:t>B</a:t>
            </a:r>
            <a:r>
              <a:rPr dirty="0" baseline="-19444" sz="1500" spc="-630" i="1">
                <a:latin typeface="Meiryo"/>
                <a:cs typeface="Meiryo"/>
              </a:rPr>
              <a:t>̄</a:t>
            </a:r>
            <a:r>
              <a:rPr dirty="0" baseline="-19444" sz="1500" i="1">
                <a:latin typeface="Meiryo"/>
                <a:cs typeface="Meiryo"/>
              </a:rPr>
              <a:t>	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137630" y="3706526"/>
            <a:ext cx="6400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76884" algn="l"/>
              </a:tabLst>
            </a:pPr>
            <a:r>
              <a:rPr dirty="0" baseline="-19444" sz="1500" spc="-37" i="1">
                <a:latin typeface="Meiryo"/>
                <a:cs typeface="Meiryo"/>
              </a:rPr>
              <a:t/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-19444" sz="1500" spc="-67" i="1">
                <a:latin typeface="Meiryo"/>
                <a:cs typeface="Meiryo"/>
              </a:rPr>
              <a:t/>
            </a:r>
            <a:r>
              <a:rPr dirty="0" sz="650" spc="-4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683555" y="3836119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753048" y="3629948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471983" y="3654178"/>
            <a:ext cx="3282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8290" algn="l"/>
              </a:tabLst>
            </a:pP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40" i="1">
                <a:latin typeface="Palatino Linotype"/>
                <a:cs typeface="Palatino Linotype"/>
              </a:rPr>
              <a:t>J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344881" y="3475299"/>
            <a:ext cx="1573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464945" algn="l"/>
              </a:tabLst>
            </a:pPr>
            <a:r>
              <a:rPr dirty="0" sz="1000" spc="254" i="1">
                <a:latin typeface="Meiryo"/>
                <a:cs typeface="Meiryo"/>
              </a:rPr>
              <a:t>(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254" i="1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54840" y="3970094"/>
            <a:ext cx="2901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with: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993510" y="4196615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993510" y="4278912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911903" y="4206126"/>
            <a:ext cx="2705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254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198681" y="4112741"/>
            <a:ext cx="3429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1620" algn="l"/>
              </a:tabLst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000" spc="-52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515976" y="4185532"/>
            <a:ext cx="3244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11150" algn="l"/>
              </a:tabLst>
            </a:pPr>
            <a:r>
              <a:rPr dirty="0" u="sng" sz="650" spc="-40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	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198681" y="4220418"/>
            <a:ext cx="1593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25" i="1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9" name="object 39" descr=""/>
          <p:cNvSpPr/>
          <p:nvPr/>
        </p:nvSpPr>
        <p:spPr>
          <a:xfrm>
            <a:off x="1345112" y="4355413"/>
            <a:ext cx="482600" cy="0"/>
          </a:xfrm>
          <a:custGeom>
            <a:avLst/>
            <a:gdLst/>
            <a:ahLst/>
            <a:cxnLst/>
            <a:rect l="l" t="t" r="r" b="b"/>
            <a:pathLst>
              <a:path w="482600" h="0">
                <a:moveTo>
                  <a:pt x="0" y="0"/>
                </a:moveTo>
                <a:lnTo>
                  <a:pt x="48223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 descr=""/>
          <p:cNvSpPr txBox="1"/>
          <p:nvPr/>
        </p:nvSpPr>
        <p:spPr>
          <a:xfrm>
            <a:off x="1307012" y="4368094"/>
            <a:ext cx="5524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16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T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29914" sz="975" spc="-37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400308" y="4434931"/>
            <a:ext cx="4235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70840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984368" y="4630383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984368" y="4712680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902756" y="4639899"/>
            <a:ext cx="279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325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198681" y="4546509"/>
            <a:ext cx="3505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9240" algn="l"/>
              </a:tabLst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000" spc="-52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523175" y="4619295"/>
            <a:ext cx="3314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18135" algn="l"/>
              </a:tabLst>
            </a:pPr>
            <a:r>
              <a:rPr dirty="0" u="sng" sz="650" spc="-40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	</a:t>
            </a:r>
            <a:endParaRPr sz="650">
              <a:latin typeface="Meiryo"/>
              <a:cs typeface="Meiryo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198681" y="4654186"/>
            <a:ext cx="1593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25" i="1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8" name="object 48" descr=""/>
          <p:cNvSpPr/>
          <p:nvPr/>
        </p:nvSpPr>
        <p:spPr>
          <a:xfrm>
            <a:off x="1345112" y="4789182"/>
            <a:ext cx="497205" cy="0"/>
          </a:xfrm>
          <a:custGeom>
            <a:avLst/>
            <a:gdLst/>
            <a:ahLst/>
            <a:cxnLst/>
            <a:rect l="l" t="t" r="r" b="b"/>
            <a:pathLst>
              <a:path w="497205" h="0">
                <a:moveTo>
                  <a:pt x="0" y="0"/>
                </a:moveTo>
                <a:lnTo>
                  <a:pt x="496633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 descr=""/>
          <p:cNvSpPr txBox="1"/>
          <p:nvPr/>
        </p:nvSpPr>
        <p:spPr>
          <a:xfrm>
            <a:off x="1307012" y="4801862"/>
            <a:ext cx="5638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16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N</a:t>
            </a:r>
            <a:r>
              <a:rPr dirty="0" sz="1000" spc="-40" i="1">
                <a:latin typeface="Meiryo"/>
                <a:cs typeface="Meiryo"/>
              </a:rPr>
              <a:t/>
            </a:r>
            <a:r>
              <a:rPr dirty="0" baseline="29914" sz="975" spc="-60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400308" y="4868705"/>
            <a:ext cx="4457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82905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2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993511" y="5152630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886504" y="4980283"/>
            <a:ext cx="135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760730" algn="l"/>
                <a:tab pos="1313815" algn="l"/>
              </a:tabLst>
            </a:pPr>
            <a:r>
              <a:rPr dirty="0" baseline="-41666" sz="1500" spc="-270" i="1">
                <a:latin typeface="Meiryo"/>
                <a:cs typeface="Meiryo"/>
              </a:rPr>
              <a:t/>
            </a:r>
            <a:r>
              <a:rPr dirty="0" baseline="-29914" sz="975" spc="-270">
                <a:latin typeface="Palatino Linotype"/>
                <a:cs typeface="Palatino Linotype"/>
              </a:rPr>
              <a:t>2</a:t>
            </a:r>
            <a:r>
              <a:rPr dirty="0" baseline="-29914" sz="975" spc="187">
                <a:latin typeface="Palatino Linotype"/>
                <a:cs typeface="Palatino Linotype"/>
              </a:rPr>
              <a:t> </a:t>
            </a:r>
            <a:r>
              <a:rPr dirty="0" baseline="-41666" sz="1500" spc="187">
                <a:latin typeface="Cambria"/>
                <a:cs typeface="Cambria"/>
              </a:rPr>
              <a:t>=</a:t>
            </a:r>
            <a:r>
              <a:rPr dirty="0" baseline="-41666" sz="1500" spc="187">
                <a:latin typeface="Cambria"/>
                <a:cs typeface="Cambria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000" spc="-44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-21367" sz="975" spc="-66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-21367" sz="97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	</a:t>
            </a:r>
            <a:endParaRPr baseline="-21367" sz="975">
              <a:latin typeface="Meiryo"/>
              <a:cs typeface="Meiryo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198681" y="5087955"/>
            <a:ext cx="1593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25" i="1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4" name="object 54" descr=""/>
          <p:cNvSpPr/>
          <p:nvPr/>
        </p:nvSpPr>
        <p:spPr>
          <a:xfrm>
            <a:off x="1345112" y="5222950"/>
            <a:ext cx="855344" cy="0"/>
          </a:xfrm>
          <a:custGeom>
            <a:avLst/>
            <a:gdLst/>
            <a:ahLst/>
            <a:cxnLst/>
            <a:rect l="l" t="t" r="r" b="b"/>
            <a:pathLst>
              <a:path w="855344" h="0">
                <a:moveTo>
                  <a:pt x="0" y="0"/>
                </a:moveTo>
                <a:lnTo>
                  <a:pt x="85530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 descr=""/>
          <p:cNvSpPr txBox="1"/>
          <p:nvPr/>
        </p:nvSpPr>
        <p:spPr>
          <a:xfrm>
            <a:off x="1406593" y="5230917"/>
            <a:ext cx="7975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70840" algn="l"/>
                <a:tab pos="74104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307012" y="5235631"/>
            <a:ext cx="922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-17094" sz="975" spc="-622" i="1">
                <a:latin typeface="Meiryo"/>
                <a:cs typeface="Meiryo"/>
              </a:rPr>
              <a:t/>
            </a:r>
            <a:r>
              <a:rPr dirty="0" baseline="-17094" sz="975" spc="20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-370" i="1">
                <a:latin typeface="Meiryo"/>
                <a:cs typeface="Meiryo"/>
              </a:rPr>
              <a:t/>
            </a:r>
            <a:r>
              <a:rPr dirty="0" baseline="-17094" sz="975" spc="-540" i="1">
                <a:latin typeface="Meiryo"/>
                <a:cs typeface="Meiryo"/>
              </a:rPr>
              <a:t/>
            </a:r>
            <a:r>
              <a:rPr dirty="0" baseline="-17094" sz="975" spc="20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135" i="1">
                <a:latin typeface="Palatino Linotype"/>
                <a:cs typeface="Palatino Linotype"/>
              </a:rPr>
              <a:t>N</a:t>
            </a:r>
            <a:r>
              <a:rPr dirty="0" sz="1000" spc="-135" i="1">
                <a:latin typeface="Meiryo"/>
                <a:cs typeface="Meiryo"/>
              </a:rPr>
              <a:t/>
            </a:r>
            <a:r>
              <a:rPr dirty="0" baseline="-17094" sz="975" spc="-202" i="1">
                <a:latin typeface="Meiryo"/>
                <a:cs typeface="Meiryo"/>
              </a:rPr>
              <a:t/>
            </a:r>
            <a:endParaRPr baseline="-17094" sz="975">
              <a:latin typeface="Meiryo"/>
              <a:cs typeface="Meiryo"/>
            </a:endParaRPr>
          </a:p>
        </p:txBody>
      </p:sp>
      <p:sp>
        <p:nvSpPr>
          <p:cNvPr id="57" name="object 57" descr=""/>
          <p:cNvSpPr/>
          <p:nvPr/>
        </p:nvSpPr>
        <p:spPr>
          <a:xfrm>
            <a:off x="2186703" y="6127864"/>
            <a:ext cx="151765" cy="171450"/>
          </a:xfrm>
          <a:custGeom>
            <a:avLst/>
            <a:gdLst/>
            <a:ahLst/>
            <a:cxnLst/>
            <a:rect l="l" t="t" r="r" b="b"/>
            <a:pathLst>
              <a:path w="151764" h="171450">
                <a:moveTo>
                  <a:pt x="0" y="114"/>
                </a:moveTo>
                <a:lnTo>
                  <a:pt x="151561" y="114"/>
                </a:lnTo>
              </a:path>
              <a:path w="151764" h="171450">
                <a:moveTo>
                  <a:pt x="3200" y="171221"/>
                </a:moveTo>
                <a:lnTo>
                  <a:pt x="3200" y="0"/>
                </a:lnTo>
              </a:path>
              <a:path w="151764" h="171450">
                <a:moveTo>
                  <a:pt x="148361" y="171221"/>
                </a:moveTo>
                <a:lnTo>
                  <a:pt x="148361" y="0"/>
                </a:lnTo>
              </a:path>
              <a:path w="151764" h="171450">
                <a:moveTo>
                  <a:pt x="0" y="171221"/>
                </a:moveTo>
                <a:lnTo>
                  <a:pt x="151561" y="171221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 descr=""/>
          <p:cNvSpPr/>
          <p:nvPr/>
        </p:nvSpPr>
        <p:spPr>
          <a:xfrm>
            <a:off x="2594983" y="6129807"/>
            <a:ext cx="181610" cy="170180"/>
          </a:xfrm>
          <a:custGeom>
            <a:avLst/>
            <a:gdLst/>
            <a:ahLst/>
            <a:cxnLst/>
            <a:rect l="l" t="t" r="r" b="b"/>
            <a:pathLst>
              <a:path w="181610" h="170179">
                <a:moveTo>
                  <a:pt x="0" y="0"/>
                </a:moveTo>
                <a:lnTo>
                  <a:pt x="181508" y="0"/>
                </a:lnTo>
              </a:path>
              <a:path w="181610" h="170179">
                <a:moveTo>
                  <a:pt x="3200" y="170078"/>
                </a:moveTo>
                <a:lnTo>
                  <a:pt x="3200" y="0"/>
                </a:lnTo>
              </a:path>
              <a:path w="181610" h="170179">
                <a:moveTo>
                  <a:pt x="178308" y="170078"/>
                </a:moveTo>
                <a:lnTo>
                  <a:pt x="178308" y="0"/>
                </a:lnTo>
              </a:path>
              <a:path w="181610" h="170179">
                <a:moveTo>
                  <a:pt x="0" y="170078"/>
                </a:moveTo>
                <a:lnTo>
                  <a:pt x="181508" y="170078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 descr=""/>
          <p:cNvSpPr/>
          <p:nvPr/>
        </p:nvSpPr>
        <p:spPr>
          <a:xfrm>
            <a:off x="3991615" y="6156553"/>
            <a:ext cx="149225" cy="171450"/>
          </a:xfrm>
          <a:custGeom>
            <a:avLst/>
            <a:gdLst/>
            <a:ahLst/>
            <a:cxnLst/>
            <a:rect l="l" t="t" r="r" b="b"/>
            <a:pathLst>
              <a:path w="149225" h="171450">
                <a:moveTo>
                  <a:pt x="0" y="114"/>
                </a:moveTo>
                <a:lnTo>
                  <a:pt x="149047" y="114"/>
                </a:lnTo>
              </a:path>
              <a:path w="149225" h="171450">
                <a:moveTo>
                  <a:pt x="3200" y="171107"/>
                </a:moveTo>
                <a:lnTo>
                  <a:pt x="3200" y="0"/>
                </a:lnTo>
              </a:path>
              <a:path w="149225" h="171450">
                <a:moveTo>
                  <a:pt x="145846" y="171107"/>
                </a:moveTo>
                <a:lnTo>
                  <a:pt x="145846" y="0"/>
                </a:lnTo>
              </a:path>
              <a:path w="149225" h="171450">
                <a:moveTo>
                  <a:pt x="0" y="171107"/>
                </a:moveTo>
                <a:lnTo>
                  <a:pt x="149047" y="171107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 descr=""/>
          <p:cNvSpPr/>
          <p:nvPr/>
        </p:nvSpPr>
        <p:spPr>
          <a:xfrm>
            <a:off x="2709854" y="6773659"/>
            <a:ext cx="158750" cy="164465"/>
          </a:xfrm>
          <a:custGeom>
            <a:avLst/>
            <a:gdLst/>
            <a:ahLst/>
            <a:cxnLst/>
            <a:rect l="l" t="t" r="r" b="b"/>
            <a:pathLst>
              <a:path w="158750" h="164465">
                <a:moveTo>
                  <a:pt x="0" y="0"/>
                </a:moveTo>
                <a:lnTo>
                  <a:pt x="158305" y="0"/>
                </a:lnTo>
              </a:path>
              <a:path w="158750" h="164465">
                <a:moveTo>
                  <a:pt x="3200" y="164134"/>
                </a:moveTo>
                <a:lnTo>
                  <a:pt x="3200" y="0"/>
                </a:lnTo>
              </a:path>
              <a:path w="158750" h="164465">
                <a:moveTo>
                  <a:pt x="155105" y="164134"/>
                </a:moveTo>
                <a:lnTo>
                  <a:pt x="155105" y="0"/>
                </a:lnTo>
              </a:path>
              <a:path w="158750" h="164465">
                <a:moveTo>
                  <a:pt x="0" y="164134"/>
                </a:moveTo>
                <a:lnTo>
                  <a:pt x="158305" y="164134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" name="object 61" descr=""/>
          <p:cNvSpPr/>
          <p:nvPr/>
        </p:nvSpPr>
        <p:spPr>
          <a:xfrm>
            <a:off x="4530882" y="6773659"/>
            <a:ext cx="208279" cy="164465"/>
          </a:xfrm>
          <a:custGeom>
            <a:avLst/>
            <a:gdLst/>
            <a:ahLst/>
            <a:cxnLst/>
            <a:rect l="l" t="t" r="r" b="b"/>
            <a:pathLst>
              <a:path w="208279" h="164465">
                <a:moveTo>
                  <a:pt x="0" y="0"/>
                </a:moveTo>
                <a:lnTo>
                  <a:pt x="208140" y="0"/>
                </a:lnTo>
              </a:path>
              <a:path w="208279" h="164465">
                <a:moveTo>
                  <a:pt x="3200" y="164134"/>
                </a:moveTo>
                <a:lnTo>
                  <a:pt x="3200" y="0"/>
                </a:lnTo>
              </a:path>
              <a:path w="208279" h="164465">
                <a:moveTo>
                  <a:pt x="205054" y="164134"/>
                </a:moveTo>
                <a:lnTo>
                  <a:pt x="205054" y="0"/>
                </a:lnTo>
              </a:path>
              <a:path w="208279" h="164465">
                <a:moveTo>
                  <a:pt x="0" y="164134"/>
                </a:moveTo>
                <a:lnTo>
                  <a:pt x="208140" y="164134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" name="object 62" descr=""/>
          <p:cNvSpPr/>
          <p:nvPr/>
        </p:nvSpPr>
        <p:spPr>
          <a:xfrm>
            <a:off x="1926328" y="7405166"/>
            <a:ext cx="158750" cy="164465"/>
          </a:xfrm>
          <a:custGeom>
            <a:avLst/>
            <a:gdLst/>
            <a:ahLst/>
            <a:cxnLst/>
            <a:rect l="l" t="t" r="r" b="b"/>
            <a:pathLst>
              <a:path w="158750" h="164465">
                <a:moveTo>
                  <a:pt x="0" y="0"/>
                </a:moveTo>
                <a:lnTo>
                  <a:pt x="158305" y="0"/>
                </a:lnTo>
              </a:path>
              <a:path w="158750" h="164465">
                <a:moveTo>
                  <a:pt x="3200" y="164134"/>
                </a:moveTo>
                <a:lnTo>
                  <a:pt x="3200" y="0"/>
                </a:lnTo>
              </a:path>
              <a:path w="158750" h="164465">
                <a:moveTo>
                  <a:pt x="155105" y="164134"/>
                </a:moveTo>
                <a:lnTo>
                  <a:pt x="155105" y="0"/>
                </a:lnTo>
              </a:path>
              <a:path w="158750" h="164465">
                <a:moveTo>
                  <a:pt x="0" y="164134"/>
                </a:moveTo>
                <a:lnTo>
                  <a:pt x="158305" y="164134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 descr=""/>
          <p:cNvSpPr/>
          <p:nvPr/>
        </p:nvSpPr>
        <p:spPr>
          <a:xfrm>
            <a:off x="3304786" y="7396365"/>
            <a:ext cx="127000" cy="174625"/>
          </a:xfrm>
          <a:custGeom>
            <a:avLst/>
            <a:gdLst/>
            <a:ahLst/>
            <a:cxnLst/>
            <a:rect l="l" t="t" r="r" b="b"/>
            <a:pathLst>
              <a:path w="127000" h="174625">
                <a:moveTo>
                  <a:pt x="0" y="0"/>
                </a:moveTo>
                <a:lnTo>
                  <a:pt x="126758" y="0"/>
                </a:lnTo>
              </a:path>
              <a:path w="127000" h="174625">
                <a:moveTo>
                  <a:pt x="3200" y="174307"/>
                </a:moveTo>
                <a:lnTo>
                  <a:pt x="3200" y="0"/>
                </a:lnTo>
              </a:path>
              <a:path w="127000" h="174625">
                <a:moveTo>
                  <a:pt x="123558" y="174307"/>
                </a:moveTo>
                <a:lnTo>
                  <a:pt x="123558" y="0"/>
                </a:lnTo>
              </a:path>
              <a:path w="127000" h="174625">
                <a:moveTo>
                  <a:pt x="0" y="174307"/>
                </a:moveTo>
                <a:lnTo>
                  <a:pt x="126758" y="174307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" name="object 64" descr=""/>
          <p:cNvSpPr/>
          <p:nvPr/>
        </p:nvSpPr>
        <p:spPr>
          <a:xfrm>
            <a:off x="4070253" y="7427455"/>
            <a:ext cx="193040" cy="143510"/>
          </a:xfrm>
          <a:custGeom>
            <a:avLst/>
            <a:gdLst/>
            <a:ahLst/>
            <a:cxnLst/>
            <a:rect l="l" t="t" r="r" b="b"/>
            <a:pathLst>
              <a:path w="193039" h="143509">
                <a:moveTo>
                  <a:pt x="0" y="0"/>
                </a:moveTo>
                <a:lnTo>
                  <a:pt x="192595" y="0"/>
                </a:lnTo>
              </a:path>
              <a:path w="193039" h="143509">
                <a:moveTo>
                  <a:pt x="3200" y="143217"/>
                </a:moveTo>
                <a:lnTo>
                  <a:pt x="3200" y="0"/>
                </a:lnTo>
              </a:path>
              <a:path w="193039" h="143509">
                <a:moveTo>
                  <a:pt x="189509" y="143217"/>
                </a:moveTo>
                <a:lnTo>
                  <a:pt x="189509" y="0"/>
                </a:lnTo>
              </a:path>
              <a:path w="193039" h="143509">
                <a:moveTo>
                  <a:pt x="0" y="143217"/>
                </a:moveTo>
                <a:lnTo>
                  <a:pt x="192595" y="143217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5" name="object 65" descr=""/>
          <p:cNvSpPr/>
          <p:nvPr/>
        </p:nvSpPr>
        <p:spPr>
          <a:xfrm>
            <a:off x="5207081" y="7403338"/>
            <a:ext cx="170180" cy="165735"/>
          </a:xfrm>
          <a:custGeom>
            <a:avLst/>
            <a:gdLst/>
            <a:ahLst/>
            <a:cxnLst/>
            <a:rect l="l" t="t" r="r" b="b"/>
            <a:pathLst>
              <a:path w="170179" h="165734">
                <a:moveTo>
                  <a:pt x="0" y="0"/>
                </a:moveTo>
                <a:lnTo>
                  <a:pt x="169964" y="0"/>
                </a:lnTo>
              </a:path>
              <a:path w="170179" h="165734">
                <a:moveTo>
                  <a:pt x="3200" y="165392"/>
                </a:moveTo>
                <a:lnTo>
                  <a:pt x="3200" y="0"/>
                </a:lnTo>
              </a:path>
              <a:path w="170179" h="165734">
                <a:moveTo>
                  <a:pt x="166878" y="165392"/>
                </a:moveTo>
                <a:lnTo>
                  <a:pt x="166878" y="0"/>
                </a:lnTo>
              </a:path>
              <a:path w="170179" h="165734">
                <a:moveTo>
                  <a:pt x="0" y="165392"/>
                </a:moveTo>
                <a:lnTo>
                  <a:pt x="169964" y="165392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" name="object 66" descr=""/>
          <p:cNvSpPr/>
          <p:nvPr/>
        </p:nvSpPr>
        <p:spPr>
          <a:xfrm>
            <a:off x="3011492" y="7707147"/>
            <a:ext cx="167640" cy="165735"/>
          </a:xfrm>
          <a:custGeom>
            <a:avLst/>
            <a:gdLst/>
            <a:ahLst/>
            <a:cxnLst/>
            <a:rect l="l" t="t" r="r" b="b"/>
            <a:pathLst>
              <a:path w="167639" h="165734">
                <a:moveTo>
                  <a:pt x="0" y="0"/>
                </a:moveTo>
                <a:lnTo>
                  <a:pt x="167563" y="0"/>
                </a:lnTo>
              </a:path>
              <a:path w="167639" h="165734">
                <a:moveTo>
                  <a:pt x="3200" y="165392"/>
                </a:moveTo>
                <a:lnTo>
                  <a:pt x="3200" y="0"/>
                </a:lnTo>
              </a:path>
              <a:path w="167639" h="165734">
                <a:moveTo>
                  <a:pt x="164363" y="165392"/>
                </a:moveTo>
                <a:lnTo>
                  <a:pt x="164363" y="0"/>
                </a:lnTo>
              </a:path>
              <a:path w="167639" h="165734">
                <a:moveTo>
                  <a:pt x="0" y="165392"/>
                </a:moveTo>
                <a:lnTo>
                  <a:pt x="167563" y="165392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" name="object 67" descr=""/>
          <p:cNvSpPr/>
          <p:nvPr/>
        </p:nvSpPr>
        <p:spPr>
          <a:xfrm>
            <a:off x="2161786" y="8201267"/>
            <a:ext cx="163195" cy="139700"/>
          </a:xfrm>
          <a:custGeom>
            <a:avLst/>
            <a:gdLst/>
            <a:ahLst/>
            <a:cxnLst/>
            <a:rect l="l" t="t" r="r" b="b"/>
            <a:pathLst>
              <a:path w="163194" h="139700">
                <a:moveTo>
                  <a:pt x="0" y="0"/>
                </a:moveTo>
                <a:lnTo>
                  <a:pt x="162877" y="0"/>
                </a:lnTo>
              </a:path>
              <a:path w="163194" h="139700">
                <a:moveTo>
                  <a:pt x="3200" y="139670"/>
                </a:moveTo>
                <a:lnTo>
                  <a:pt x="3200" y="0"/>
                </a:lnTo>
              </a:path>
              <a:path w="163194" h="139700">
                <a:moveTo>
                  <a:pt x="159791" y="139670"/>
                </a:moveTo>
                <a:lnTo>
                  <a:pt x="159791" y="0"/>
                </a:lnTo>
              </a:path>
              <a:path w="163194" h="139700">
                <a:moveTo>
                  <a:pt x="0" y="139670"/>
                </a:moveTo>
                <a:lnTo>
                  <a:pt x="162877" y="13967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 descr=""/>
          <p:cNvSpPr txBox="1"/>
          <p:nvPr/>
        </p:nvSpPr>
        <p:spPr>
          <a:xfrm>
            <a:off x="453230" y="5488465"/>
            <a:ext cx="5100955" cy="28479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1430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one-</a:t>
            </a:r>
            <a:r>
              <a:rPr dirty="0" sz="1000" spc="-105">
                <a:latin typeface="Palatino Linotype"/>
                <a:cs typeface="Palatino Linotype"/>
              </a:rPr>
              <a:t>way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error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component </a:t>
            </a:r>
            <a:r>
              <a:rPr dirty="0" sz="1000" spc="-40">
                <a:latin typeface="Palatino Linotype"/>
                <a:cs typeface="Palatino Linotype"/>
              </a:rPr>
              <a:t>model,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80" i="1">
                <a:latin typeface="Meiryo"/>
                <a:cs typeface="Meiryo"/>
              </a:rPr>
              <a:t/>
            </a:r>
            <a:r>
              <a:rPr dirty="0" baseline="-21367" sz="975" spc="-44" i="1">
                <a:latin typeface="Palatino Linotype"/>
                <a:cs typeface="Palatino Linotype"/>
              </a:rPr>
              <a:t>i</a:t>
            </a:r>
            <a:r>
              <a:rPr dirty="0" baseline="-21367" sz="975" spc="2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145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Palatino Linotype"/>
                <a:cs typeface="Palatino Linotype"/>
              </a:rPr>
              <a:t>i</a:t>
            </a:r>
            <a:r>
              <a:rPr dirty="0" baseline="-21367" sz="975" spc="22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i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3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254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350">
              <a:latin typeface="Palatino Linotype"/>
              <a:cs typeface="Palatino Linotype"/>
            </a:endParaRPr>
          </a:p>
          <a:p>
            <a:pPr lvl="2" marL="503555" indent="-389890">
              <a:lnSpc>
                <a:spcPct val="100000"/>
              </a:lnSpc>
              <a:buAutoNum type="arabicPeriod" startAt="7"/>
              <a:tabLst>
                <a:tab pos="504190" algn="l"/>
              </a:tabLst>
            </a:pPr>
            <a:r>
              <a:rPr dirty="0" sz="1000" b="1">
                <a:latin typeface="Calibri"/>
                <a:cs typeface="Calibri"/>
              </a:rPr>
              <a:t>Groups</a:t>
            </a:r>
            <a:r>
              <a:rPr dirty="0" sz="1000" spc="5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and</a:t>
            </a:r>
            <a:r>
              <a:rPr dirty="0" sz="1000" spc="6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Nested</a:t>
            </a:r>
            <a:r>
              <a:rPr dirty="0" sz="1000" spc="5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Models</a:t>
            </a:r>
            <a:endParaRPr sz="1000">
              <a:latin typeface="Calibri"/>
              <a:cs typeface="Calibri"/>
            </a:endParaRPr>
          </a:p>
          <a:p>
            <a:pPr marL="114300">
              <a:lnSpc>
                <a:spcPct val="100000"/>
              </a:lnSpc>
              <a:spcBef>
                <a:spcPts val="70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group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denoted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27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λ</a:t>
            </a:r>
            <a:r>
              <a:rPr dirty="0" sz="1000" spc="10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9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G</a:t>
            </a:r>
            <a:r>
              <a:rPr dirty="0" sz="1000" spc="30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groups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indexed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29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g</a:t>
            </a:r>
            <a:r>
              <a:rPr dirty="0" sz="1000" spc="13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450">
              <a:latin typeface="Palatino Linotype"/>
              <a:cs typeface="Palatino Linotype"/>
            </a:endParaRPr>
          </a:p>
          <a:p>
            <a:pPr lvl="2" marL="503555" indent="-389890">
              <a:lnSpc>
                <a:spcPct val="100000"/>
              </a:lnSpc>
              <a:buAutoNum type="arabicPeriod" startAt="8"/>
              <a:tabLst>
                <a:tab pos="504190" algn="l"/>
              </a:tabLst>
            </a:pPr>
            <a:r>
              <a:rPr dirty="0" sz="1000" b="1">
                <a:latin typeface="Calibri"/>
                <a:cs typeface="Calibri"/>
              </a:rPr>
              <a:t>Instrumental</a:t>
            </a:r>
            <a:r>
              <a:rPr dirty="0" sz="1000" spc="6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Variables</a:t>
            </a:r>
            <a:endParaRPr sz="1000">
              <a:latin typeface="Calibri"/>
              <a:cs typeface="Calibri"/>
            </a:endParaRPr>
          </a:p>
          <a:p>
            <a:pPr marL="114300">
              <a:lnSpc>
                <a:spcPct val="100000"/>
              </a:lnSpc>
              <a:spcBef>
                <a:spcPts val="65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instruments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denoted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27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number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instruments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29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</a:t>
            </a:r>
            <a:r>
              <a:rPr dirty="0" sz="1000" spc="8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350">
              <a:latin typeface="Palatino Linotype"/>
              <a:cs typeface="Palatino Linotype"/>
            </a:endParaRPr>
          </a:p>
          <a:p>
            <a:pPr lvl="2" marL="503555" indent="-389890">
              <a:lnSpc>
                <a:spcPct val="100000"/>
              </a:lnSpc>
              <a:buAutoNum type="arabicPeriod" startAt="9"/>
              <a:tabLst>
                <a:tab pos="504190" algn="l"/>
              </a:tabLst>
            </a:pPr>
            <a:r>
              <a:rPr dirty="0" sz="1000" b="1">
                <a:latin typeface="Calibri"/>
                <a:cs typeface="Calibri"/>
              </a:rPr>
              <a:t>Systems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of</a:t>
            </a:r>
            <a:r>
              <a:rPr dirty="0" sz="1000" spc="3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Equations</a:t>
            </a:r>
            <a:endParaRPr sz="1000">
              <a:latin typeface="Calibri"/>
              <a:cs typeface="Calibri"/>
            </a:endParaRPr>
          </a:p>
          <a:p>
            <a:pPr algn="just" marL="114300" marR="43180">
              <a:lnSpc>
                <a:spcPct val="100000"/>
              </a:lnSpc>
              <a:spcBef>
                <a:spcPts val="725"/>
              </a:spcBef>
            </a:pP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nsider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em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i="1">
                <a:latin typeface="Palatino Linotype"/>
                <a:cs typeface="Palatino Linotype"/>
              </a:rPr>
              <a:t>  </a:t>
            </a:r>
            <a:r>
              <a:rPr dirty="0" sz="1000" spc="-8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nd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40" i="1">
                <a:latin typeface="Palatino Linotype"/>
                <a:cs typeface="Palatino Linotype"/>
              </a:rPr>
              <a:t>m</a:t>
            </a:r>
            <a:r>
              <a:rPr dirty="0" sz="1000" i="1">
                <a:latin typeface="Palatino Linotype"/>
                <a:cs typeface="Palatino Linotype"/>
              </a:rPr>
              <a:t>  </a:t>
            </a:r>
            <a:r>
              <a:rPr dirty="0" sz="1000" spc="-80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when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ssa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65">
                <a:latin typeface="Cambria"/>
                <a:cs typeface="Cambria"/>
              </a:rPr>
              <a:t>Ξ</a:t>
            </a:r>
            <a:r>
              <a:rPr dirty="0" sz="1000">
                <a:latin typeface="Cambria"/>
                <a:cs typeface="Cambria"/>
              </a:rPr>
              <a:t>  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dimension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L</a:t>
            </a:r>
            <a:r>
              <a:rPr dirty="0" sz="1000" spc="90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olumn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eno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9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461645">
              <a:lnSpc>
                <a:spcPct val="100000"/>
              </a:lnSpc>
              <a:spcBef>
                <a:spcPts val="655"/>
              </a:spcBef>
            </a:pPr>
            <a:r>
              <a:rPr dirty="0" sz="1000" spc="150">
                <a:latin typeface="Cambria"/>
                <a:cs typeface="Cambria"/>
              </a:rPr>
              <a:t>Σ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9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Cambria"/>
                <a:cs typeface="Cambria"/>
              </a:rPr>
              <a:t>(Ξ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Ξ)</a:t>
            </a:r>
            <a:endParaRPr sz="1000">
              <a:latin typeface="Cambria"/>
              <a:cs typeface="Cambria"/>
            </a:endParaRPr>
          </a:p>
          <a:p>
            <a:pPr algn="just" marL="114300">
              <a:lnSpc>
                <a:spcPct val="100000"/>
              </a:lnSpc>
              <a:spcBef>
                <a:spcPts val="615"/>
              </a:spcBef>
            </a:pPr>
            <a:r>
              <a:rPr dirty="0" sz="1000" spc="-10">
                <a:latin typeface="Palatino Linotype"/>
                <a:cs typeface="Palatino Linotype"/>
              </a:rPr>
              <a:t>its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elements </a:t>
            </a:r>
            <a:r>
              <a:rPr dirty="0" sz="1000" spc="-40">
                <a:latin typeface="Palatino Linotype"/>
                <a:cs typeface="Palatino Linotype"/>
              </a:rPr>
              <a:t>being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denoted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245">
                <a:latin typeface="Palatino Linotype"/>
                <a:cs typeface="Palatino Linotype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55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933293" y="2131479"/>
            <a:ext cx="152400" cy="161925"/>
          </a:xfrm>
          <a:custGeom>
            <a:avLst/>
            <a:gdLst/>
            <a:ahLst/>
            <a:cxnLst/>
            <a:rect l="l" t="t" r="r" b="b"/>
            <a:pathLst>
              <a:path w="152400" h="161925">
                <a:moveTo>
                  <a:pt x="0" y="0"/>
                </a:moveTo>
                <a:lnTo>
                  <a:pt x="152132" y="0"/>
                </a:lnTo>
              </a:path>
              <a:path w="152400" h="161925">
                <a:moveTo>
                  <a:pt x="3200" y="161620"/>
                </a:moveTo>
                <a:lnTo>
                  <a:pt x="3200" y="0"/>
                </a:lnTo>
              </a:path>
              <a:path w="152400" h="161925">
                <a:moveTo>
                  <a:pt x="149047" y="161620"/>
                </a:moveTo>
                <a:lnTo>
                  <a:pt x="149047" y="0"/>
                </a:lnTo>
              </a:path>
              <a:path w="152400" h="161925">
                <a:moveTo>
                  <a:pt x="0" y="161620"/>
                </a:moveTo>
                <a:lnTo>
                  <a:pt x="152132" y="16162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/>
          <p:nvPr/>
        </p:nvSpPr>
        <p:spPr>
          <a:xfrm>
            <a:off x="3891950" y="2131479"/>
            <a:ext cx="184150" cy="161925"/>
          </a:xfrm>
          <a:custGeom>
            <a:avLst/>
            <a:gdLst/>
            <a:ahLst/>
            <a:cxnLst/>
            <a:rect l="l" t="t" r="r" b="b"/>
            <a:pathLst>
              <a:path w="184150" h="161925">
                <a:moveTo>
                  <a:pt x="0" y="0"/>
                </a:moveTo>
                <a:lnTo>
                  <a:pt x="183680" y="0"/>
                </a:lnTo>
              </a:path>
              <a:path w="184150" h="161925">
                <a:moveTo>
                  <a:pt x="3200" y="161620"/>
                </a:moveTo>
                <a:lnTo>
                  <a:pt x="3200" y="0"/>
                </a:lnTo>
              </a:path>
              <a:path w="184150" h="161925">
                <a:moveTo>
                  <a:pt x="180479" y="161620"/>
                </a:moveTo>
                <a:lnTo>
                  <a:pt x="180479" y="0"/>
                </a:lnTo>
              </a:path>
              <a:path w="184150" h="161925">
                <a:moveTo>
                  <a:pt x="0" y="161620"/>
                </a:moveTo>
                <a:lnTo>
                  <a:pt x="183680" y="16162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 descr=""/>
          <p:cNvSpPr/>
          <p:nvPr/>
        </p:nvSpPr>
        <p:spPr>
          <a:xfrm>
            <a:off x="1537827" y="2305672"/>
            <a:ext cx="156845" cy="190500"/>
          </a:xfrm>
          <a:custGeom>
            <a:avLst/>
            <a:gdLst/>
            <a:ahLst/>
            <a:cxnLst/>
            <a:rect l="l" t="t" r="r" b="b"/>
            <a:pathLst>
              <a:path w="156844" h="190500">
                <a:moveTo>
                  <a:pt x="0" y="0"/>
                </a:moveTo>
                <a:lnTo>
                  <a:pt x="156362" y="0"/>
                </a:lnTo>
              </a:path>
              <a:path w="156844" h="190500">
                <a:moveTo>
                  <a:pt x="3200" y="190080"/>
                </a:moveTo>
                <a:lnTo>
                  <a:pt x="3200" y="0"/>
                </a:lnTo>
              </a:path>
              <a:path w="156844" h="190500">
                <a:moveTo>
                  <a:pt x="153047" y="190080"/>
                </a:moveTo>
                <a:lnTo>
                  <a:pt x="153047" y="0"/>
                </a:lnTo>
              </a:path>
              <a:path w="156844" h="190500">
                <a:moveTo>
                  <a:pt x="0" y="190080"/>
                </a:moveTo>
                <a:lnTo>
                  <a:pt x="156362" y="19008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/>
          <p:nvPr/>
        </p:nvSpPr>
        <p:spPr>
          <a:xfrm>
            <a:off x="3060989" y="2508440"/>
            <a:ext cx="127000" cy="174625"/>
          </a:xfrm>
          <a:custGeom>
            <a:avLst/>
            <a:gdLst/>
            <a:ahLst/>
            <a:cxnLst/>
            <a:rect l="l" t="t" r="r" b="b"/>
            <a:pathLst>
              <a:path w="127000" h="174625">
                <a:moveTo>
                  <a:pt x="0" y="0"/>
                </a:moveTo>
                <a:lnTo>
                  <a:pt x="126758" y="0"/>
                </a:lnTo>
              </a:path>
              <a:path w="127000" h="174625">
                <a:moveTo>
                  <a:pt x="3200" y="174307"/>
                </a:moveTo>
                <a:lnTo>
                  <a:pt x="3200" y="0"/>
                </a:lnTo>
              </a:path>
              <a:path w="127000" h="174625">
                <a:moveTo>
                  <a:pt x="123558" y="174307"/>
                </a:moveTo>
                <a:lnTo>
                  <a:pt x="123558" y="0"/>
                </a:lnTo>
              </a:path>
              <a:path w="127000" h="174625">
                <a:moveTo>
                  <a:pt x="0" y="174307"/>
                </a:moveTo>
                <a:lnTo>
                  <a:pt x="126758" y="174307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 descr=""/>
          <p:cNvSpPr/>
          <p:nvPr/>
        </p:nvSpPr>
        <p:spPr>
          <a:xfrm>
            <a:off x="5214058" y="2517241"/>
            <a:ext cx="158750" cy="164465"/>
          </a:xfrm>
          <a:custGeom>
            <a:avLst/>
            <a:gdLst/>
            <a:ahLst/>
            <a:cxnLst/>
            <a:rect l="l" t="t" r="r" b="b"/>
            <a:pathLst>
              <a:path w="158750" h="164464">
                <a:moveTo>
                  <a:pt x="0" y="0"/>
                </a:moveTo>
                <a:lnTo>
                  <a:pt x="158305" y="0"/>
                </a:lnTo>
              </a:path>
              <a:path w="158750" h="164464">
                <a:moveTo>
                  <a:pt x="3200" y="164134"/>
                </a:moveTo>
                <a:lnTo>
                  <a:pt x="3200" y="0"/>
                </a:lnTo>
              </a:path>
              <a:path w="158750" h="164464">
                <a:moveTo>
                  <a:pt x="155219" y="164134"/>
                </a:moveTo>
                <a:lnTo>
                  <a:pt x="155219" y="0"/>
                </a:lnTo>
              </a:path>
              <a:path w="158750" h="164464">
                <a:moveTo>
                  <a:pt x="0" y="164134"/>
                </a:moveTo>
                <a:lnTo>
                  <a:pt x="158305" y="164134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/>
          <p:nvPr/>
        </p:nvSpPr>
        <p:spPr>
          <a:xfrm>
            <a:off x="4922822" y="2695320"/>
            <a:ext cx="154305" cy="170180"/>
          </a:xfrm>
          <a:custGeom>
            <a:avLst/>
            <a:gdLst/>
            <a:ahLst/>
            <a:cxnLst/>
            <a:rect l="l" t="t" r="r" b="b"/>
            <a:pathLst>
              <a:path w="154304" h="170180">
                <a:moveTo>
                  <a:pt x="0" y="0"/>
                </a:moveTo>
                <a:lnTo>
                  <a:pt x="154076" y="0"/>
                </a:lnTo>
              </a:path>
              <a:path w="154304" h="170180">
                <a:moveTo>
                  <a:pt x="3200" y="170078"/>
                </a:moveTo>
                <a:lnTo>
                  <a:pt x="3200" y="0"/>
                </a:lnTo>
              </a:path>
              <a:path w="154304" h="170180">
                <a:moveTo>
                  <a:pt x="150876" y="170078"/>
                </a:moveTo>
                <a:lnTo>
                  <a:pt x="150876" y="0"/>
                </a:lnTo>
              </a:path>
              <a:path w="154304" h="170180">
                <a:moveTo>
                  <a:pt x="0" y="170078"/>
                </a:moveTo>
                <a:lnTo>
                  <a:pt x="154076" y="170078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517979" y="607782"/>
            <a:ext cx="5265420" cy="27844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304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Introduction</a:t>
            </a:r>
            <a:r>
              <a:rPr dirty="0" sz="800" spc="25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21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50">
              <a:latin typeface="Calibri"/>
              <a:cs typeface="Calibri"/>
            </a:endParaRPr>
          </a:p>
          <a:p>
            <a:pPr lvl="2" marL="520700" indent="-457834">
              <a:lnSpc>
                <a:spcPct val="100000"/>
              </a:lnSpc>
              <a:buAutoNum type="arabicPeriod" startAt="10"/>
              <a:tabLst>
                <a:tab pos="521334" algn="l"/>
              </a:tabLst>
            </a:pPr>
            <a:r>
              <a:rPr dirty="0" sz="1000" b="1">
                <a:latin typeface="Calibri"/>
                <a:cs typeface="Calibri"/>
              </a:rPr>
              <a:t>Time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Series</a:t>
            </a:r>
            <a:endParaRPr sz="1000">
              <a:latin typeface="Calibri"/>
              <a:cs typeface="Calibri"/>
            </a:endParaRPr>
          </a:p>
          <a:p>
            <a:pPr marL="63500" marR="259715">
              <a:lnSpc>
                <a:spcPct val="100000"/>
              </a:lnSpc>
              <a:spcBef>
                <a:spcPts val="5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most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general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time-</a:t>
            </a:r>
            <a:r>
              <a:rPr dirty="0" sz="1000">
                <a:latin typeface="Palatino Linotype"/>
                <a:cs typeface="Palatino Linotype"/>
              </a:rPr>
              <a:t>series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model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considered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book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deﬁned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following </a:t>
            </a:r>
            <a:r>
              <a:rPr dirty="0" sz="1000" spc="-10">
                <a:latin typeface="Palatino Linotype"/>
                <a:cs typeface="Palatino Linotype"/>
              </a:rPr>
              <a:t>equations:</a:t>
            </a:r>
            <a:endParaRPr sz="1000">
              <a:latin typeface="Palatino Linotype"/>
              <a:cs typeface="Palatino Linotype"/>
            </a:endParaRPr>
          </a:p>
          <a:p>
            <a:pPr marL="412115">
              <a:lnSpc>
                <a:spcPct val="100000"/>
              </a:lnSpc>
              <a:spcBef>
                <a:spcPts val="540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sz="1000" spc="-50" i="1">
                <a:latin typeface="Palatino Linotype"/>
                <a:cs typeface="Palatino Linotype"/>
              </a:rPr>
              <a:t>y</a:t>
            </a:r>
            <a:r>
              <a:rPr dirty="0" baseline="-21367" sz="975" spc="37" i="1">
                <a:latin typeface="Palatino Linotype"/>
                <a:cs typeface="Palatino Linotype"/>
              </a:rPr>
              <a:t>t</a:t>
            </a:r>
            <a:r>
              <a:rPr dirty="0" baseline="-21367" sz="975" spc="202">
                <a:latin typeface="Cambria"/>
                <a:cs typeface="Cambria"/>
              </a:rPr>
              <a:t>–</a:t>
            </a:r>
            <a:r>
              <a:rPr dirty="0" baseline="-21367" sz="975" spc="15">
                <a:latin typeface="Palatino Linotype"/>
                <a:cs typeface="Palatino Linotype"/>
              </a:rPr>
              <a:t>1</a:t>
            </a:r>
            <a:r>
              <a:rPr dirty="0" baseline="-21367" sz="975" spc="104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34188" sz="975" spc="-7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baseline="-21367" sz="975" spc="-30" i="1">
                <a:latin typeface="Palatino Linotype"/>
                <a:cs typeface="Palatino Linotype"/>
              </a:rPr>
              <a:t>nt</a:t>
            </a:r>
            <a:r>
              <a:rPr dirty="0" baseline="-21367" sz="975" spc="15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nt</a:t>
            </a:r>
            <a:endParaRPr baseline="-21367" sz="975">
              <a:latin typeface="Palatino Linotype"/>
              <a:cs typeface="Palatino Linotype"/>
            </a:endParaRPr>
          </a:p>
          <a:p>
            <a:pPr marL="414020">
              <a:lnSpc>
                <a:spcPct val="100000"/>
              </a:lnSpc>
              <a:spcBef>
                <a:spcPts val="345"/>
              </a:spcBef>
            </a:pPr>
            <a:r>
              <a:rPr dirty="0" sz="1000" spc="-459" i="1">
                <a:latin typeface="Meiryo"/>
                <a:cs typeface="Meiryo"/>
              </a:rPr>
              <a:t/>
            </a:r>
            <a:r>
              <a:rPr dirty="0" baseline="-21367" sz="975" spc="-15" i="1">
                <a:latin typeface="Palatino Linotype"/>
                <a:cs typeface="Palatino Linotype"/>
              </a:rPr>
              <a:t>nt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-135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nt</a:t>
            </a:r>
            <a:endParaRPr baseline="-21367" sz="975">
              <a:latin typeface="Palatino Linotype"/>
              <a:cs typeface="Palatino Linotype"/>
            </a:endParaRPr>
          </a:p>
          <a:p>
            <a:pPr marL="410845">
              <a:lnSpc>
                <a:spcPct val="100000"/>
              </a:lnSpc>
              <a:spcBef>
                <a:spcPts val="590"/>
              </a:spcBef>
            </a:pPr>
            <a:r>
              <a:rPr dirty="0" baseline="13888" sz="1500" spc="-660" i="1">
                <a:latin typeface="Meiryo"/>
                <a:cs typeface="Meiryo"/>
              </a:rPr>
              <a:t/>
            </a:r>
            <a:r>
              <a:rPr dirty="0" sz="650" spc="-10" i="1">
                <a:latin typeface="Palatino Linotype"/>
                <a:cs typeface="Palatino Linotype"/>
              </a:rPr>
              <a:t>nt</a:t>
            </a:r>
            <a:r>
              <a:rPr dirty="0" sz="650" spc="140" i="1">
                <a:latin typeface="Palatino Linotype"/>
                <a:cs typeface="Palatino Linotype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=</a:t>
            </a:r>
            <a:r>
              <a:rPr dirty="0" baseline="13888" sz="1500" spc="30">
                <a:latin typeface="Cambria"/>
                <a:cs typeface="Cambria"/>
              </a:rPr>
              <a:t> </a:t>
            </a:r>
            <a:r>
              <a:rPr dirty="0" baseline="13888" sz="1500" spc="-480" i="1">
                <a:latin typeface="Meiryo"/>
                <a:cs typeface="Meiryo"/>
              </a:rPr>
              <a:t/>
            </a:r>
            <a:r>
              <a:rPr dirty="0" baseline="13888" sz="1500" spc="-622" i="1">
                <a:latin typeface="Meiryo"/>
                <a:cs typeface="Meiryo"/>
              </a:rPr>
              <a:t/>
            </a:r>
            <a:r>
              <a:rPr dirty="0" sz="650" spc="-5" i="1">
                <a:latin typeface="Palatino Linotype"/>
                <a:cs typeface="Palatino Linotype"/>
              </a:rPr>
              <a:t>n</a:t>
            </a:r>
            <a:r>
              <a:rPr dirty="0" sz="650" spc="10" i="1">
                <a:latin typeface="Palatino Linotype"/>
                <a:cs typeface="Palatino Linotype"/>
              </a:rPr>
              <a:t>t</a:t>
            </a:r>
            <a:r>
              <a:rPr dirty="0" sz="650" spc="125">
                <a:latin typeface="Cambria"/>
                <a:cs typeface="Cambria"/>
              </a:rPr>
              <a:t>–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70">
                <a:latin typeface="Palatino Linotype"/>
                <a:cs typeface="Palatino Linotype"/>
              </a:rPr>
              <a:t> </a:t>
            </a:r>
            <a:r>
              <a:rPr dirty="0" baseline="13888" sz="1500" spc="187">
                <a:latin typeface="Cambria"/>
                <a:cs typeface="Cambria"/>
              </a:rPr>
              <a:t>+</a:t>
            </a:r>
            <a:r>
              <a:rPr dirty="0" baseline="13888" sz="1500" spc="-37">
                <a:latin typeface="Cambria"/>
                <a:cs typeface="Cambria"/>
              </a:rPr>
              <a:t> </a:t>
            </a:r>
            <a:r>
              <a:rPr dirty="0" baseline="13888" sz="1500" spc="-622" i="1">
                <a:latin typeface="Meiryo"/>
                <a:cs typeface="Meiryo"/>
              </a:rPr>
              <a:t/>
            </a:r>
            <a:r>
              <a:rPr dirty="0" sz="650" spc="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  <a:p>
            <a:pPr marL="63500" marR="259079" indent="-635">
              <a:lnSpc>
                <a:spcPts val="1600"/>
              </a:lnSpc>
              <a:spcBef>
                <a:spcPts val="70"/>
              </a:spcBef>
            </a:pPr>
            <a:r>
              <a:rPr dirty="0" sz="1000" spc="-10">
                <a:latin typeface="Palatino Linotype"/>
                <a:cs typeface="Palatino Linotype"/>
              </a:rPr>
              <a:t>where</a:t>
            </a:r>
            <a:r>
              <a:rPr dirty="0" sz="1000" spc="295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235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the </a:t>
            </a:r>
            <a:r>
              <a:rPr dirty="0" sz="1000" spc="-35">
                <a:latin typeface="Palatino Linotype"/>
                <a:cs typeface="Palatino Linotype"/>
              </a:rPr>
              <a:t>auto-</a:t>
            </a:r>
            <a:r>
              <a:rPr dirty="0" sz="1000" spc="-45">
                <a:latin typeface="Palatino Linotype"/>
                <a:cs typeface="Palatino Linotype"/>
              </a:rPr>
              <a:t>regressive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coeﬃcient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b="1">
                <a:latin typeface="Cambria"/>
                <a:cs typeface="Cambria"/>
              </a:rPr>
              <a:t>ar</a:t>
            </a:r>
            <a:r>
              <a:rPr dirty="0" sz="1000">
                <a:latin typeface="Palatino Linotype"/>
                <a:cs typeface="Palatino Linotype"/>
              </a:rPr>
              <a:t>(1)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model,</a:t>
            </a:r>
            <a:r>
              <a:rPr dirty="0" sz="1000" spc="315">
                <a:latin typeface="Palatino Linotype"/>
                <a:cs typeface="Palatino Linotype"/>
              </a:rPr>
              <a:t> </a:t>
            </a:r>
            <a:r>
              <a:rPr dirty="0" sz="1000" spc="-350" i="1">
                <a:latin typeface="Meiryo"/>
                <a:cs typeface="Meiryo"/>
              </a:rPr>
              <a:t/>
            </a:r>
            <a:r>
              <a:rPr dirty="0" sz="1000" spc="310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coeﬃcient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10" b="1">
                <a:latin typeface="Cambria"/>
                <a:cs typeface="Cambria"/>
              </a:rPr>
              <a:t>ar</a:t>
            </a:r>
            <a:r>
              <a:rPr dirty="0" sz="1000" spc="-10">
                <a:latin typeface="Palatino Linotype"/>
                <a:cs typeface="Palatino Linotype"/>
              </a:rPr>
              <a:t>(1) </a:t>
            </a:r>
            <a:r>
              <a:rPr dirty="0" sz="1000" spc="-30">
                <a:latin typeface="Palatino Linotype"/>
                <a:cs typeface="Palatino Linotype"/>
              </a:rPr>
              <a:t>process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 </a:t>
            </a:r>
            <a:r>
              <a:rPr dirty="0" sz="1000" spc="-285" i="1">
                <a:latin typeface="Meiryo"/>
                <a:cs typeface="Meiryo"/>
              </a:rPr>
              <a:t/>
            </a:r>
            <a:r>
              <a:rPr dirty="0" sz="1000" spc="-28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215">
                <a:latin typeface="Palatino Linotype"/>
                <a:cs typeface="Palatino Linotype"/>
              </a:rPr>
              <a:t> </a:t>
            </a:r>
            <a:r>
              <a:rPr dirty="0" sz="1000" spc="-570" i="1">
                <a:latin typeface="Meiryo"/>
                <a:cs typeface="Meiryo"/>
              </a:rPr>
              <a:t/>
            </a:r>
            <a:r>
              <a:rPr dirty="0" sz="1000" spc="340" i="1">
                <a:latin typeface="Meiryo"/>
                <a:cs typeface="Meiryo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iid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errors.</a:t>
            </a:r>
            <a:endParaRPr sz="1000">
              <a:latin typeface="Palatino Linotype"/>
              <a:cs typeface="Palatino Linotype"/>
            </a:endParaRPr>
          </a:p>
          <a:p>
            <a:pPr marL="63500" indent="107950">
              <a:lnSpc>
                <a:spcPct val="100000"/>
              </a:lnSpc>
              <a:spcBef>
                <a:spcPts val="315"/>
              </a:spcBef>
            </a:pPr>
            <a:r>
              <a:rPr dirty="0" sz="1000" spc="-10">
                <a:latin typeface="Palatino Linotype"/>
                <a:cs typeface="Palatino Linotype"/>
              </a:rPr>
              <a:t>When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lags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 spc="-35">
                <a:latin typeface="Palatino Linotype"/>
                <a:cs typeface="Palatino Linotype"/>
              </a:rPr>
              <a:t> needed,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they’ll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denoted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28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300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number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lags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denoted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28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5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 It</a:t>
            </a:r>
            <a:endParaRPr sz="1000">
              <a:latin typeface="Palatino Linotype"/>
              <a:cs typeface="Palatino Linotype"/>
            </a:endParaRPr>
          </a:p>
          <a:p>
            <a:pPr marL="63500" marR="259079" indent="-635">
              <a:lnSpc>
                <a:spcPct val="100000"/>
              </a:lnSpc>
              <a:spcBef>
                <a:spcPts val="240"/>
              </a:spcBef>
            </a:pPr>
            <a:r>
              <a:rPr dirty="0" sz="1000" spc="-30">
                <a:latin typeface="Palatino Linotype"/>
                <a:cs typeface="Palatino Linotype"/>
              </a:rPr>
              <a:t>is </a:t>
            </a:r>
            <a:r>
              <a:rPr dirty="0" sz="1000" spc="-35">
                <a:latin typeface="Palatino Linotype"/>
                <a:cs typeface="Palatino Linotype"/>
              </a:rPr>
              <a:t>sometimes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useful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know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beginning</a:t>
            </a:r>
            <a:r>
              <a:rPr dirty="0" sz="1000" spc="-30">
                <a:latin typeface="Palatino Linotype"/>
                <a:cs typeface="Palatino Linotype"/>
              </a:rPr>
              <a:t> of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process;</a:t>
            </a:r>
            <a:r>
              <a:rPr dirty="0" sz="1000" spc="-25">
                <a:latin typeface="Palatino Linotype"/>
                <a:cs typeface="Palatino Linotype"/>
              </a:rPr>
              <a:t> this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will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denoted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12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sz="1000" spc="120" i="1">
                <a:latin typeface="Palatino Linotype"/>
                <a:cs typeface="Palatino Linotype"/>
              </a:rPr>
              <a:t> </a:t>
            </a:r>
            <a:r>
              <a:rPr dirty="0" sz="1000" spc="95">
                <a:latin typeface="Palatino Linotype"/>
                <a:cs typeface="Palatino Linotype"/>
              </a:rPr>
              <a:t>,1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being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available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observation.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300">
              <a:latin typeface="Palatino Linotype"/>
              <a:cs typeface="Palatino Linotype"/>
            </a:endParaRPr>
          </a:p>
          <a:p>
            <a:pPr lvl="2" marL="520700" indent="-457834">
              <a:lnSpc>
                <a:spcPct val="100000"/>
              </a:lnSpc>
              <a:spcBef>
                <a:spcPts val="5"/>
              </a:spcBef>
              <a:buAutoNum type="arabicPeriod" startAt="11"/>
              <a:tabLst>
                <a:tab pos="521334" algn="l"/>
              </a:tabLst>
            </a:pPr>
            <a:r>
              <a:rPr dirty="0" sz="1000" b="1">
                <a:latin typeface="Calibri"/>
                <a:cs typeface="Calibri"/>
              </a:rPr>
              <a:t>Limi</a:t>
            </a:r>
            <a:r>
              <a:rPr dirty="0" sz="1000" b="1">
                <a:latin typeface="Calibri"/>
                <a:cs typeface="Calibri"/>
              </a:rPr>
              <a:t>ted</a:t>
            </a:r>
            <a:r>
              <a:rPr dirty="0" sz="1000" spc="9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Dependent</a:t>
            </a:r>
            <a:r>
              <a:rPr dirty="0" sz="1000" spc="9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and</a:t>
            </a:r>
            <a:r>
              <a:rPr dirty="0" sz="1000" spc="9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Count</a:t>
            </a:r>
            <a:r>
              <a:rPr dirty="0" sz="1000" spc="10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Variables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8805" y="3450040"/>
            <a:ext cx="14363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ordered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025317" y="3466845"/>
            <a:ext cx="132080" cy="182245"/>
          </a:xfrm>
          <a:prstGeom prst="rect">
            <a:avLst/>
          </a:prstGeom>
          <a:ln w="6400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40640">
              <a:lnSpc>
                <a:spcPts val="1165"/>
              </a:lnSpc>
            </a:pPr>
            <a:r>
              <a:rPr dirty="0" sz="1000" spc="-25" i="1">
                <a:latin typeface="Palatino Linotype"/>
                <a:cs typeface="Palatino Linotype"/>
              </a:rPr>
              <a:t>J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324700" y="3492106"/>
            <a:ext cx="159385" cy="161925"/>
          </a:xfrm>
          <a:prstGeom prst="rect">
            <a:avLst/>
          </a:prstGeom>
          <a:ln w="6400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40640">
              <a:lnSpc>
                <a:spcPts val="965"/>
              </a:lnSpc>
            </a:pPr>
            <a:r>
              <a:rPr dirty="0" sz="1000" spc="-42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177793" y="3450036"/>
            <a:ext cx="335152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308985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levels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dependent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deﬁned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thresholds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68792" y="3654055"/>
            <a:ext cx="8039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denoted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392323" y="3666299"/>
            <a:ext cx="116205" cy="198120"/>
          </a:xfrm>
          <a:prstGeom prst="rect">
            <a:avLst/>
          </a:prstGeom>
          <a:ln w="6400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algn="ctr">
              <a:lnSpc>
                <a:spcPct val="100000"/>
              </a:lnSpc>
            </a:pPr>
            <a:r>
              <a:rPr dirty="0" sz="1000" spc="-20" i="1">
                <a:latin typeface="Palatino Linotype"/>
                <a:cs typeface="Palatino Linotype"/>
              </a:rPr>
              <a:t>j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498851" y="3654061"/>
            <a:ext cx="546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/>
          <p:nvPr/>
        </p:nvSpPr>
        <p:spPr>
          <a:xfrm>
            <a:off x="3790223" y="3876725"/>
            <a:ext cx="154940" cy="168275"/>
          </a:xfrm>
          <a:custGeom>
            <a:avLst/>
            <a:gdLst/>
            <a:ahLst/>
            <a:cxnLst/>
            <a:rect l="l" t="t" r="r" b="b"/>
            <a:pathLst>
              <a:path w="154939" h="168275">
                <a:moveTo>
                  <a:pt x="0" y="0"/>
                </a:moveTo>
                <a:lnTo>
                  <a:pt x="154876" y="0"/>
                </a:lnTo>
              </a:path>
              <a:path w="154939" h="168275">
                <a:moveTo>
                  <a:pt x="3200" y="168135"/>
                </a:moveTo>
                <a:lnTo>
                  <a:pt x="3200" y="0"/>
                </a:lnTo>
              </a:path>
              <a:path w="154939" h="168275">
                <a:moveTo>
                  <a:pt x="151676" y="168135"/>
                </a:moveTo>
                <a:lnTo>
                  <a:pt x="151676" y="0"/>
                </a:lnTo>
              </a:path>
              <a:path w="154939" h="168275">
                <a:moveTo>
                  <a:pt x="0" y="168135"/>
                </a:moveTo>
                <a:lnTo>
                  <a:pt x="154876" y="168135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 descr=""/>
          <p:cNvSpPr/>
          <p:nvPr/>
        </p:nvSpPr>
        <p:spPr>
          <a:xfrm>
            <a:off x="923922" y="4500346"/>
            <a:ext cx="151765" cy="171450"/>
          </a:xfrm>
          <a:custGeom>
            <a:avLst/>
            <a:gdLst/>
            <a:ahLst/>
            <a:cxnLst/>
            <a:rect l="l" t="t" r="r" b="b"/>
            <a:pathLst>
              <a:path w="151765" h="171450">
                <a:moveTo>
                  <a:pt x="0" y="0"/>
                </a:moveTo>
                <a:lnTo>
                  <a:pt x="151561" y="0"/>
                </a:lnTo>
              </a:path>
              <a:path w="151765" h="171450">
                <a:moveTo>
                  <a:pt x="3200" y="171221"/>
                </a:moveTo>
                <a:lnTo>
                  <a:pt x="3200" y="0"/>
                </a:lnTo>
              </a:path>
              <a:path w="151765" h="171450">
                <a:moveTo>
                  <a:pt x="148248" y="171221"/>
                </a:moveTo>
                <a:lnTo>
                  <a:pt x="148248" y="0"/>
                </a:lnTo>
              </a:path>
              <a:path w="151765" h="171450">
                <a:moveTo>
                  <a:pt x="0" y="171221"/>
                </a:moveTo>
                <a:lnTo>
                  <a:pt x="151561" y="171221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/>
          <p:nvPr/>
        </p:nvSpPr>
        <p:spPr>
          <a:xfrm>
            <a:off x="3186376" y="4504918"/>
            <a:ext cx="177800" cy="165735"/>
          </a:xfrm>
          <a:custGeom>
            <a:avLst/>
            <a:gdLst/>
            <a:ahLst/>
            <a:cxnLst/>
            <a:rect l="l" t="t" r="r" b="b"/>
            <a:pathLst>
              <a:path w="177800" h="165735">
                <a:moveTo>
                  <a:pt x="0" y="0"/>
                </a:moveTo>
                <a:lnTo>
                  <a:pt x="177393" y="0"/>
                </a:lnTo>
              </a:path>
              <a:path w="177800" h="165735">
                <a:moveTo>
                  <a:pt x="2743" y="165392"/>
                </a:moveTo>
                <a:lnTo>
                  <a:pt x="2743" y="0"/>
                </a:lnTo>
              </a:path>
              <a:path w="177800" h="165735">
                <a:moveTo>
                  <a:pt x="173850" y="165392"/>
                </a:moveTo>
                <a:lnTo>
                  <a:pt x="173850" y="0"/>
                </a:lnTo>
              </a:path>
              <a:path w="177800" h="165735">
                <a:moveTo>
                  <a:pt x="0" y="165392"/>
                </a:moveTo>
                <a:lnTo>
                  <a:pt x="177393" y="165392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/>
          <p:nvPr/>
        </p:nvSpPr>
        <p:spPr>
          <a:xfrm>
            <a:off x="3538992" y="4506861"/>
            <a:ext cx="241935" cy="345440"/>
          </a:xfrm>
          <a:custGeom>
            <a:avLst/>
            <a:gdLst/>
            <a:ahLst/>
            <a:cxnLst/>
            <a:rect l="l" t="t" r="r" b="b"/>
            <a:pathLst>
              <a:path w="241935" h="345439">
                <a:moveTo>
                  <a:pt x="61607" y="0"/>
                </a:moveTo>
                <a:lnTo>
                  <a:pt x="241401" y="0"/>
                </a:lnTo>
              </a:path>
              <a:path w="241935" h="345439">
                <a:moveTo>
                  <a:pt x="64808" y="164134"/>
                </a:moveTo>
                <a:lnTo>
                  <a:pt x="64808" y="0"/>
                </a:lnTo>
              </a:path>
              <a:path w="241935" h="345439">
                <a:moveTo>
                  <a:pt x="238201" y="164134"/>
                </a:moveTo>
                <a:lnTo>
                  <a:pt x="238201" y="0"/>
                </a:lnTo>
              </a:path>
              <a:path w="241935" h="345439">
                <a:moveTo>
                  <a:pt x="61607" y="164134"/>
                </a:moveTo>
                <a:lnTo>
                  <a:pt x="241401" y="164134"/>
                </a:lnTo>
              </a:path>
              <a:path w="241935" h="345439">
                <a:moveTo>
                  <a:pt x="0" y="177279"/>
                </a:moveTo>
                <a:lnTo>
                  <a:pt x="152247" y="177279"/>
                </a:lnTo>
              </a:path>
              <a:path w="241935" h="345439">
                <a:moveTo>
                  <a:pt x="3200" y="345414"/>
                </a:moveTo>
                <a:lnTo>
                  <a:pt x="3200" y="177279"/>
                </a:lnTo>
              </a:path>
              <a:path w="241935" h="345439">
                <a:moveTo>
                  <a:pt x="149047" y="345414"/>
                </a:moveTo>
                <a:lnTo>
                  <a:pt x="149047" y="177279"/>
                </a:lnTo>
              </a:path>
              <a:path w="241935" h="345439">
                <a:moveTo>
                  <a:pt x="0" y="345414"/>
                </a:moveTo>
                <a:lnTo>
                  <a:pt x="152247" y="345414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/>
          <p:nvPr/>
        </p:nvSpPr>
        <p:spPr>
          <a:xfrm>
            <a:off x="807450" y="4864849"/>
            <a:ext cx="152400" cy="139700"/>
          </a:xfrm>
          <a:custGeom>
            <a:avLst/>
            <a:gdLst/>
            <a:ahLst/>
            <a:cxnLst/>
            <a:rect l="l" t="t" r="r" b="b"/>
            <a:pathLst>
              <a:path w="152400" h="139700">
                <a:moveTo>
                  <a:pt x="0" y="0"/>
                </a:moveTo>
                <a:lnTo>
                  <a:pt x="152132" y="0"/>
                </a:lnTo>
              </a:path>
              <a:path w="152400" h="139700">
                <a:moveTo>
                  <a:pt x="3199" y="139674"/>
                </a:moveTo>
                <a:lnTo>
                  <a:pt x="3199" y="0"/>
                </a:lnTo>
              </a:path>
              <a:path w="152400" h="139700">
                <a:moveTo>
                  <a:pt x="148931" y="139674"/>
                </a:moveTo>
                <a:lnTo>
                  <a:pt x="148931" y="0"/>
                </a:lnTo>
              </a:path>
              <a:path w="152400" h="139700">
                <a:moveTo>
                  <a:pt x="0" y="139674"/>
                </a:moveTo>
                <a:lnTo>
                  <a:pt x="152132" y="139674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530677" y="3863234"/>
            <a:ext cx="5036820" cy="15170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31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spc="45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-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algn="just" marL="398145">
              <a:lnSpc>
                <a:spcPct val="100000"/>
              </a:lnSpc>
              <a:spcBef>
                <a:spcPts val="590"/>
              </a:spcBef>
            </a:pPr>
            <a:r>
              <a:rPr dirty="0" sz="1000" spc="-409" i="1">
                <a:latin typeface="Meiryo"/>
                <a:cs typeface="Meiryo"/>
              </a:rPr>
              <a:t/>
            </a:r>
            <a:r>
              <a:rPr dirty="0" baseline="-21367" sz="975" spc="-75" i="1">
                <a:latin typeface="Palatino Linotype"/>
                <a:cs typeface="Palatino Linotype"/>
              </a:rPr>
              <a:t>n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484" i="1">
                <a:latin typeface="Meiryo"/>
                <a:cs typeface="Meiryo"/>
              </a:rPr>
              <a:t/>
            </a:r>
            <a:r>
              <a:rPr dirty="0" baseline="-21367" sz="975" spc="75" i="1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Cambria"/>
                <a:cs typeface="Cambria"/>
              </a:rPr>
              <a:t>λ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endParaRPr baseline="-21367" sz="975">
              <a:latin typeface="Palatino Linotype"/>
              <a:cs typeface="Palatino Linotype"/>
            </a:endParaRPr>
          </a:p>
          <a:p>
            <a:pPr algn="just" marL="50800" marR="43180" indent="-635">
              <a:lnSpc>
                <a:spcPct val="109200"/>
              </a:lnSpc>
              <a:spcBef>
                <a:spcPts val="635"/>
              </a:spcBef>
            </a:pP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Cambria"/>
                <a:cs typeface="Cambria"/>
              </a:rPr>
              <a:t>λ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ombin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90">
                <a:latin typeface="Cambria"/>
                <a:cs typeface="Cambria"/>
              </a:rPr>
              <a:t>Λ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0" i="1">
                <a:latin typeface="Palatino Linotype"/>
                <a:cs typeface="Palatino Linotype"/>
              </a:rPr>
              <a:t>Y</a:t>
            </a:r>
            <a:r>
              <a:rPr dirty="0" sz="1000" i="1">
                <a:latin typeface="Palatino Linotype"/>
                <a:cs typeface="Palatino Linotype"/>
              </a:rPr>
              <a:t>  </a:t>
            </a:r>
            <a:r>
              <a:rPr dirty="0" sz="1000" spc="-114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iv</a:t>
            </a:r>
            <a:r>
              <a:rPr dirty="0" sz="1000" spc="-6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sums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Cambria"/>
                <a:cs typeface="Cambria"/>
              </a:rPr>
              <a:t>λ</a:t>
            </a:r>
            <a:r>
              <a:rPr dirty="0" sz="1000" spc="-60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bin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 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ibution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 </a:t>
            </a:r>
            <a:r>
              <a:rPr dirty="0" sz="1000" spc="-50" i="1">
                <a:latin typeface="Meiryo"/>
                <a:cs typeface="Meiryo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lin</a:t>
            </a:r>
            <a:r>
              <a:rPr dirty="0" sz="1000" spc="-3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lue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30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1.6.12</a:t>
            </a:r>
            <a:r>
              <a:rPr dirty="0" sz="1000" spc="30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Spatial </a:t>
            </a:r>
            <a:r>
              <a:rPr dirty="0" sz="1000" spc="-10" b="1">
                <a:latin typeface="Calibri"/>
                <a:cs typeface="Calibri"/>
              </a:rPr>
              <a:t>Panels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568779" y="5438060"/>
            <a:ext cx="19094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proximity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matrix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 </a:t>
            </a:r>
            <a:r>
              <a:rPr dirty="0" sz="1000" spc="-35">
                <a:latin typeface="Palatino Linotype"/>
                <a:cs typeface="Palatino Linotype"/>
              </a:rPr>
              <a:t>denoted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503777" y="5454865"/>
            <a:ext cx="213360" cy="172085"/>
          </a:xfrm>
          <a:prstGeom prst="rect">
            <a:avLst/>
          </a:prstGeom>
          <a:ln w="6400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40640">
              <a:lnSpc>
                <a:spcPts val="1165"/>
              </a:lnSpc>
            </a:pPr>
            <a:r>
              <a:rPr dirty="0" sz="1000" i="1">
                <a:latin typeface="Palatino Linotype"/>
                <a:cs typeface="Palatino Linotype"/>
              </a:rPr>
              <a:t>W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3619002" y="5476011"/>
            <a:ext cx="186690" cy="144145"/>
          </a:xfrm>
          <a:custGeom>
            <a:avLst/>
            <a:gdLst/>
            <a:ahLst/>
            <a:cxnLst/>
            <a:rect l="l" t="t" r="r" b="b"/>
            <a:pathLst>
              <a:path w="186689" h="144145">
                <a:moveTo>
                  <a:pt x="0" y="0"/>
                </a:moveTo>
                <a:lnTo>
                  <a:pt x="186651" y="0"/>
                </a:lnTo>
              </a:path>
              <a:path w="186689" h="144145">
                <a:moveTo>
                  <a:pt x="3200" y="143675"/>
                </a:moveTo>
                <a:lnTo>
                  <a:pt x="3200" y="0"/>
                </a:lnTo>
              </a:path>
              <a:path w="186689" h="144145">
                <a:moveTo>
                  <a:pt x="183565" y="143675"/>
                </a:moveTo>
                <a:lnTo>
                  <a:pt x="183565" y="0"/>
                </a:lnTo>
              </a:path>
              <a:path w="186689" h="144145">
                <a:moveTo>
                  <a:pt x="0" y="143675"/>
                </a:moveTo>
                <a:lnTo>
                  <a:pt x="186651" y="143675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2711815" y="5438056"/>
            <a:ext cx="28174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elements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300">
                <a:latin typeface="Palatino Linotype"/>
                <a:cs typeface="Palatino Linotype"/>
              </a:rPr>
              <a:t> </a:t>
            </a:r>
            <a:r>
              <a:rPr dirty="0" sz="1000" spc="-229" i="1">
                <a:latin typeface="Meiryo"/>
                <a:cs typeface="Meiryo"/>
              </a:rPr>
              <a:t/>
            </a:r>
            <a:r>
              <a:rPr dirty="0" sz="1000" spc="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constructed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either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68792" y="5624934"/>
            <a:ext cx="21228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binary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neighborhood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distance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716718" y="5626658"/>
            <a:ext cx="149860" cy="180975"/>
          </a:xfrm>
          <a:prstGeom prst="rect">
            <a:avLst/>
          </a:prstGeom>
          <a:ln w="6400">
            <a:solidFill>
              <a:srgbClr val="000000"/>
            </a:solidFill>
          </a:ln>
        </p:spPr>
        <p:txBody>
          <a:bodyPr wrap="square" lIns="0" tIns="10160" rIns="0" bIns="0" rtlCol="0" vert="horz">
            <a:spAutoFit/>
          </a:bodyPr>
          <a:lstStyle/>
          <a:p>
            <a:pPr marL="36195">
              <a:lnSpc>
                <a:spcPct val="100000"/>
              </a:lnSpc>
              <a:spcBef>
                <a:spcPts val="80"/>
              </a:spcBef>
            </a:pPr>
            <a:r>
              <a:rPr dirty="0" sz="1000" spc="40" i="1">
                <a:latin typeface="Palatino Linotype"/>
                <a:cs typeface="Palatino Linotype"/>
              </a:rPr>
              <a:t>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886809" y="5624936"/>
            <a:ext cx="26416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individuals.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general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model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43379" y="5707278"/>
            <a:ext cx="5010785" cy="1284605"/>
          </a:xfrm>
          <a:prstGeom prst="rect">
            <a:avLst/>
          </a:prstGeom>
        </p:spPr>
        <p:txBody>
          <a:bodyPr wrap="square" lIns="0" tIns="8128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640"/>
              </a:spcBef>
            </a:pPr>
            <a:r>
              <a:rPr dirty="0" sz="1000" spc="-40">
                <a:latin typeface="Palatino Linotype"/>
                <a:cs typeface="Palatino Linotype"/>
              </a:rPr>
              <a:t>considered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book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described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equations:</a:t>
            </a:r>
            <a:endParaRPr sz="1000">
              <a:latin typeface="Palatino Linotype"/>
              <a:cs typeface="Palatino Linotype"/>
            </a:endParaRPr>
          </a:p>
          <a:p>
            <a:pPr marL="421640">
              <a:lnSpc>
                <a:spcPct val="100000"/>
              </a:lnSpc>
              <a:spcBef>
                <a:spcPts val="54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λ(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sz="1000" spc="-65" i="1">
                <a:latin typeface="Palatino Linotype"/>
                <a:cs typeface="Palatino Linotype"/>
              </a:rPr>
              <a:t>y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Z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418465">
              <a:lnSpc>
                <a:spcPct val="100000"/>
              </a:lnSpc>
              <a:spcBef>
                <a:spcPts val="345"/>
              </a:spcBef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62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-35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6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414655">
              <a:lnSpc>
                <a:spcPct val="100000"/>
              </a:lnSpc>
              <a:spcBef>
                <a:spcPts val="345"/>
              </a:spcBef>
            </a:pP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305">
                <a:latin typeface="Cambria"/>
                <a:cs typeface="Cambria"/>
              </a:rPr>
              <a:t>)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sz="1000" spc="-7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6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385445">
              <a:lnSpc>
                <a:spcPct val="100000"/>
              </a:lnSpc>
              <a:spcBef>
                <a:spcPts val="345"/>
              </a:spcBef>
              <a:tabLst>
                <a:tab pos="1337945" algn="l"/>
              </a:tabLst>
            </a:pP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-21367" sz="975" spc="-82" i="1">
                <a:latin typeface="Palatino Linotype"/>
                <a:cs typeface="Palatino Linotype"/>
              </a:rPr>
              <a:t>t</a:t>
            </a:r>
            <a:r>
              <a:rPr dirty="0" baseline="-21367" sz="975" spc="18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315" i="1">
                <a:latin typeface="Meiryo"/>
                <a:cs typeface="Meiryo"/>
              </a:rPr>
              <a:t/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-21367" sz="975" spc="15" i="1">
                <a:latin typeface="Palatino Linotype"/>
                <a:cs typeface="Palatino Linotype"/>
              </a:rPr>
              <a:t>t</a:t>
            </a:r>
            <a:r>
              <a:rPr dirty="0" baseline="-21367" sz="975" spc="187">
                <a:latin typeface="Cambria"/>
                <a:cs typeface="Cambria"/>
              </a:rPr>
              <a:t>–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82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 spc="-315" i="1">
                <a:latin typeface="Meiryo"/>
                <a:cs typeface="Meiryo"/>
              </a:rPr>
              <a:t/>
            </a:r>
            <a:r>
              <a:rPr dirty="0" baseline="-21367" sz="975" spc="52" i="1">
                <a:latin typeface="Palatino Linotype"/>
                <a:cs typeface="Palatino Linotype"/>
              </a:rPr>
              <a:t>t</a:t>
            </a:r>
            <a:r>
              <a:rPr dirty="0" sz="1000" spc="-30" i="1">
                <a:latin typeface="Meiryo"/>
                <a:cs typeface="Meiryo"/>
              </a:rPr>
              <a:t>,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1</a:t>
            </a:r>
            <a:r>
              <a:rPr dirty="0" sz="1000" spc="-6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0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0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T</a:t>
            </a:r>
            <a:endParaRPr sz="1000">
              <a:latin typeface="Palatino Linotype"/>
              <a:cs typeface="Palatino Linotype"/>
            </a:endParaRPr>
          </a:p>
          <a:p>
            <a:pPr marL="146050">
              <a:lnSpc>
                <a:spcPct val="100000"/>
              </a:lnSpc>
              <a:spcBef>
                <a:spcPts val="59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ﬁrst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equation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deﬁnes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80" b="1">
                <a:latin typeface="Cambria"/>
                <a:cs typeface="Cambria"/>
              </a:rPr>
              <a:t>sar</a:t>
            </a:r>
            <a:r>
              <a:rPr dirty="0" sz="1000" spc="7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model,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auto-</a:t>
            </a:r>
            <a:r>
              <a:rPr dirty="0" sz="1000" spc="-35">
                <a:latin typeface="Palatino Linotype"/>
                <a:cs typeface="Palatino Linotype"/>
              </a:rPr>
              <a:t>regressive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spatial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coeﬃcient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/>
          <p:nvPr/>
        </p:nvSpPr>
        <p:spPr>
          <a:xfrm>
            <a:off x="1959480" y="6993801"/>
            <a:ext cx="151765" cy="171450"/>
          </a:xfrm>
          <a:custGeom>
            <a:avLst/>
            <a:gdLst/>
            <a:ahLst/>
            <a:cxnLst/>
            <a:rect l="l" t="t" r="r" b="b"/>
            <a:pathLst>
              <a:path w="151764" h="171450">
                <a:moveTo>
                  <a:pt x="0" y="0"/>
                </a:moveTo>
                <a:lnTo>
                  <a:pt x="151561" y="0"/>
                </a:lnTo>
              </a:path>
              <a:path w="151764" h="171450">
                <a:moveTo>
                  <a:pt x="3200" y="171221"/>
                </a:moveTo>
                <a:lnTo>
                  <a:pt x="3200" y="0"/>
                </a:lnTo>
              </a:path>
              <a:path w="151764" h="171450">
                <a:moveTo>
                  <a:pt x="148361" y="171221"/>
                </a:moveTo>
                <a:lnTo>
                  <a:pt x="148361" y="0"/>
                </a:lnTo>
              </a:path>
              <a:path w="151764" h="171450">
                <a:moveTo>
                  <a:pt x="0" y="171221"/>
                </a:moveTo>
                <a:lnTo>
                  <a:pt x="151561" y="171221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/>
          <p:nvPr/>
        </p:nvSpPr>
        <p:spPr>
          <a:xfrm>
            <a:off x="3422177" y="7329157"/>
            <a:ext cx="152400" cy="161925"/>
          </a:xfrm>
          <a:custGeom>
            <a:avLst/>
            <a:gdLst/>
            <a:ahLst/>
            <a:cxnLst/>
            <a:rect l="l" t="t" r="r" b="b"/>
            <a:pathLst>
              <a:path w="152400" h="161925">
                <a:moveTo>
                  <a:pt x="0" y="0"/>
                </a:moveTo>
                <a:lnTo>
                  <a:pt x="152133" y="0"/>
                </a:lnTo>
              </a:path>
              <a:path w="152400" h="161925">
                <a:moveTo>
                  <a:pt x="3200" y="161620"/>
                </a:moveTo>
                <a:lnTo>
                  <a:pt x="3200" y="0"/>
                </a:lnTo>
              </a:path>
              <a:path w="152400" h="161925">
                <a:moveTo>
                  <a:pt x="148932" y="161620"/>
                </a:moveTo>
                <a:lnTo>
                  <a:pt x="148932" y="0"/>
                </a:lnTo>
              </a:path>
              <a:path w="152400" h="161925">
                <a:moveTo>
                  <a:pt x="0" y="161620"/>
                </a:moveTo>
                <a:lnTo>
                  <a:pt x="152133" y="16162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" name="object 33" descr=""/>
          <p:cNvSpPr txBox="1"/>
          <p:nvPr/>
        </p:nvSpPr>
        <p:spPr>
          <a:xfrm>
            <a:off x="568783" y="6983497"/>
            <a:ext cx="4960620" cy="645160"/>
          </a:xfrm>
          <a:prstGeom prst="rect">
            <a:avLst/>
          </a:prstGeom>
        </p:spPr>
        <p:txBody>
          <a:bodyPr wrap="square" lIns="0" tIns="8255" rIns="0" bIns="0" rtlCol="0" vert="horz">
            <a:spAutoFit/>
          </a:bodyPr>
          <a:lstStyle/>
          <a:p>
            <a:pPr algn="just" marL="12700" marR="5080">
              <a:lnSpc>
                <a:spcPct val="102299"/>
              </a:lnSpc>
              <a:spcBef>
                <a:spcPts val="65"/>
              </a:spcBef>
            </a:pP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 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Cambria"/>
                <a:cs typeface="Cambria"/>
              </a:rPr>
              <a:t>λ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9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hi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deﬁn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 b="1">
                <a:latin typeface="Cambria"/>
                <a:cs typeface="Cambria"/>
              </a:rPr>
              <a:t>s</a:t>
            </a:r>
            <a:r>
              <a:rPr dirty="0" sz="1000" spc="30" b="1">
                <a:latin typeface="Cambria"/>
                <a:cs typeface="Cambria"/>
              </a:rPr>
              <a:t>e</a:t>
            </a:r>
            <a:r>
              <a:rPr dirty="0" cap="small" sz="1000" spc="105" b="1">
                <a:latin typeface="Cambria"/>
                <a:cs typeface="Cambria"/>
              </a:rPr>
              <a:t>m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9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l: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on-indi</a:t>
            </a:r>
            <a:r>
              <a:rPr dirty="0" sz="1000" spc="-3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-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-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ssive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ﬃ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eno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5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inall</a:t>
            </a:r>
            <a:r>
              <a:rPr dirty="0" sz="1000" spc="-114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lly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-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a</a:t>
            </a:r>
            <a:r>
              <a:rPr dirty="0" sz="1000" spc="105" b="1">
                <a:latin typeface="Cambria"/>
                <a:cs typeface="Cambria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(1)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/>
          <p:nvPr/>
        </p:nvSpPr>
        <p:spPr>
          <a:xfrm>
            <a:off x="1196642" y="7659027"/>
            <a:ext cx="184150" cy="161925"/>
          </a:xfrm>
          <a:custGeom>
            <a:avLst/>
            <a:gdLst/>
            <a:ahLst/>
            <a:cxnLst/>
            <a:rect l="l" t="t" r="r" b="b"/>
            <a:pathLst>
              <a:path w="184150" h="161925">
                <a:moveTo>
                  <a:pt x="0" y="0"/>
                </a:moveTo>
                <a:lnTo>
                  <a:pt x="183680" y="0"/>
                </a:lnTo>
              </a:path>
              <a:path w="184150" h="161925">
                <a:moveTo>
                  <a:pt x="3200" y="161620"/>
                </a:moveTo>
                <a:lnTo>
                  <a:pt x="3200" y="0"/>
                </a:lnTo>
              </a:path>
              <a:path w="184150" h="161925">
                <a:moveTo>
                  <a:pt x="180479" y="161620"/>
                </a:moveTo>
                <a:lnTo>
                  <a:pt x="180479" y="0"/>
                </a:lnTo>
              </a:path>
              <a:path w="184150" h="161925">
                <a:moveTo>
                  <a:pt x="0" y="161620"/>
                </a:moveTo>
                <a:lnTo>
                  <a:pt x="183680" y="16162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 txBox="1"/>
          <p:nvPr/>
        </p:nvSpPr>
        <p:spPr>
          <a:xfrm>
            <a:off x="568789" y="7617069"/>
            <a:ext cx="10795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denoted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210">
                <a:latin typeface="Palatino Linotype"/>
                <a:cs typeface="Palatino Linotype"/>
              </a:rPr>
              <a:t> </a:t>
            </a:r>
            <a:r>
              <a:rPr dirty="0" sz="1000" spc="-350" i="1">
                <a:latin typeface="Meiryo"/>
                <a:cs typeface="Meiryo"/>
              </a:rPr>
              <a:t/>
            </a:r>
            <a:r>
              <a:rPr dirty="0" sz="1000" spc="9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;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667901" y="7630566"/>
            <a:ext cx="143510" cy="190500"/>
          </a:xfrm>
          <a:prstGeom prst="rect">
            <a:avLst/>
          </a:prstGeom>
          <a:ln w="6400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40640">
              <a:lnSpc>
                <a:spcPts val="1190"/>
              </a:lnSpc>
            </a:pPr>
            <a:r>
              <a:rPr dirty="0" sz="1000" spc="-57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831464" y="7617071"/>
            <a:ext cx="100139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deﬁnes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i.i.d.errors.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/>
          <p:nvPr/>
        </p:nvSpPr>
        <p:spPr>
          <a:xfrm>
            <a:off x="3432578" y="7833334"/>
            <a:ext cx="174625" cy="168910"/>
          </a:xfrm>
          <a:custGeom>
            <a:avLst/>
            <a:gdLst/>
            <a:ahLst/>
            <a:cxnLst/>
            <a:rect l="l" t="t" r="r" b="b"/>
            <a:pathLst>
              <a:path w="174625" h="168909">
                <a:moveTo>
                  <a:pt x="0" y="0"/>
                </a:moveTo>
                <a:lnTo>
                  <a:pt x="174307" y="0"/>
                </a:lnTo>
              </a:path>
              <a:path w="174625" h="168909">
                <a:moveTo>
                  <a:pt x="3200" y="168706"/>
                </a:moveTo>
                <a:lnTo>
                  <a:pt x="3200" y="0"/>
                </a:lnTo>
              </a:path>
              <a:path w="174625" h="168909">
                <a:moveTo>
                  <a:pt x="171107" y="168706"/>
                </a:moveTo>
                <a:lnTo>
                  <a:pt x="171107" y="0"/>
                </a:lnTo>
              </a:path>
              <a:path w="174625" h="168909">
                <a:moveTo>
                  <a:pt x="0" y="168706"/>
                </a:moveTo>
                <a:lnTo>
                  <a:pt x="174307" y="168706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 descr=""/>
          <p:cNvSpPr/>
          <p:nvPr/>
        </p:nvSpPr>
        <p:spPr>
          <a:xfrm>
            <a:off x="4450763" y="7833334"/>
            <a:ext cx="165735" cy="168910"/>
          </a:xfrm>
          <a:custGeom>
            <a:avLst/>
            <a:gdLst/>
            <a:ahLst/>
            <a:cxnLst/>
            <a:rect l="l" t="t" r="r" b="b"/>
            <a:pathLst>
              <a:path w="165735" h="168909">
                <a:moveTo>
                  <a:pt x="0" y="0"/>
                </a:moveTo>
                <a:lnTo>
                  <a:pt x="165277" y="0"/>
                </a:lnTo>
              </a:path>
              <a:path w="165735" h="168909">
                <a:moveTo>
                  <a:pt x="3200" y="168706"/>
                </a:moveTo>
                <a:lnTo>
                  <a:pt x="3200" y="0"/>
                </a:lnTo>
              </a:path>
              <a:path w="165735" h="168909">
                <a:moveTo>
                  <a:pt x="162077" y="168706"/>
                </a:moveTo>
                <a:lnTo>
                  <a:pt x="162077" y="0"/>
                </a:lnTo>
              </a:path>
              <a:path w="165735" h="168909">
                <a:moveTo>
                  <a:pt x="0" y="168706"/>
                </a:moveTo>
                <a:lnTo>
                  <a:pt x="165277" y="168706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 descr=""/>
          <p:cNvSpPr txBox="1"/>
          <p:nvPr/>
        </p:nvSpPr>
        <p:spPr>
          <a:xfrm>
            <a:off x="568803" y="7820981"/>
            <a:ext cx="495998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simplify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notation,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we’ll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also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deﬁne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matrices</a:t>
            </a:r>
            <a:r>
              <a:rPr dirty="0" sz="1000" spc="3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sz="1000" spc="29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λ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2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and,</a:t>
            </a:r>
            <a:r>
              <a:rPr dirty="0" sz="1000" spc="3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29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254" i="1">
                <a:latin typeface="Meiryo"/>
                <a:cs typeface="Meiryo"/>
              </a:rPr>
              <a:t/>
            </a:r>
            <a:r>
              <a:rPr dirty="0" sz="1000" spc="-254" i="1">
                <a:latin typeface="Palatino Linotype"/>
                <a:cs typeface="Palatino Linotype"/>
              </a:rPr>
              <a:t>W</a:t>
            </a:r>
            <a:r>
              <a:rPr dirty="0" sz="1000" spc="17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which </a:t>
            </a:r>
            <a:r>
              <a:rPr dirty="0" sz="1000" spc="-30">
                <a:latin typeface="Palatino Linotype"/>
                <a:cs typeface="Palatino Linotype"/>
              </a:rPr>
              <a:t>return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respectively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spatial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ﬁlter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response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Palatino Linotype"/>
                <a:cs typeface="Palatino Linotype"/>
              </a:rPr>
              <a:t>error.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23925" y="607782"/>
            <a:ext cx="1339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 b="1">
                <a:latin typeface="Calibri"/>
                <a:cs typeface="Calibri"/>
              </a:rPr>
              <a:t>23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30679" y="1857598"/>
            <a:ext cx="5036820" cy="35560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1300" spc="35" b="1">
                <a:latin typeface="Calibri"/>
                <a:cs typeface="Calibri"/>
              </a:rPr>
              <a:t>2</a:t>
            </a:r>
            <a:endParaRPr sz="13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1135"/>
              </a:spcBef>
            </a:pPr>
            <a:r>
              <a:rPr dirty="0" sz="1300" b="1">
                <a:latin typeface="Calibri"/>
                <a:cs typeface="Calibri"/>
              </a:rPr>
              <a:t>The</a:t>
            </a:r>
            <a:r>
              <a:rPr dirty="0" sz="1300" spc="95" b="1">
                <a:latin typeface="Calibri"/>
                <a:cs typeface="Calibri"/>
              </a:rPr>
              <a:t> </a:t>
            </a:r>
            <a:r>
              <a:rPr dirty="0" sz="1300" b="1">
                <a:latin typeface="Calibri"/>
                <a:cs typeface="Calibri"/>
              </a:rPr>
              <a:t>Error</a:t>
            </a:r>
            <a:r>
              <a:rPr dirty="0" sz="1300" spc="95" b="1">
                <a:latin typeface="Calibri"/>
                <a:cs typeface="Calibri"/>
              </a:rPr>
              <a:t> </a:t>
            </a:r>
            <a:r>
              <a:rPr dirty="0" sz="1300" b="1">
                <a:latin typeface="Calibri"/>
                <a:cs typeface="Calibri"/>
              </a:rPr>
              <a:t>Component</a:t>
            </a:r>
            <a:r>
              <a:rPr dirty="0" sz="1300" spc="95" b="1">
                <a:latin typeface="Calibri"/>
                <a:cs typeface="Calibri"/>
              </a:rPr>
              <a:t> </a:t>
            </a:r>
            <a:r>
              <a:rPr dirty="0" sz="1300" spc="-10" b="1">
                <a:latin typeface="Calibri"/>
                <a:cs typeface="Calibri"/>
              </a:rPr>
              <a:t>Model</a:t>
            </a:r>
            <a:endParaRPr sz="130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1300">
              <a:latin typeface="Calibri"/>
              <a:cs typeface="Calibri"/>
            </a:endParaRPr>
          </a:p>
          <a:p>
            <a:pPr algn="just" marL="50800" marR="42545">
              <a:lnSpc>
                <a:spcPct val="100000"/>
              </a:lnSpc>
              <a:spcBef>
                <a:spcPts val="83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component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relevant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when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slopes,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i.e.,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marginal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covari- </a:t>
            </a:r>
            <a:r>
              <a:rPr dirty="0" sz="1000" spc="-45">
                <a:latin typeface="Palatino Linotype"/>
                <a:cs typeface="Palatino Linotype"/>
              </a:rPr>
              <a:t>ates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response,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same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intercepts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being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80" i="1">
                <a:latin typeface="Palatino Linotype"/>
                <a:cs typeface="Palatino Linotype"/>
              </a:rPr>
              <a:t>a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priori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different. </a:t>
            </a:r>
            <a:r>
              <a:rPr dirty="0" sz="1000" spc="-20">
                <a:latin typeface="Palatino Linotype"/>
                <a:cs typeface="Palatino Linotype"/>
              </a:rPr>
              <a:t>No</a:t>
            </a:r>
            <a:r>
              <a:rPr dirty="0" sz="1000" spc="-20">
                <a:latin typeface="Palatino Linotype"/>
                <a:cs typeface="Palatino Linotype"/>
              </a:rPr>
              <a:t>te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some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authors,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component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byword</a:t>
            </a:r>
            <a:r>
              <a:rPr dirty="0" sz="1000">
                <a:latin typeface="Palatino Linotype"/>
                <a:cs typeface="Palatino Linotype"/>
              </a:rPr>
              <a:t> 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“random-</a:t>
            </a:r>
            <a:r>
              <a:rPr dirty="0" sz="1000" spc="-10">
                <a:latin typeface="Palatino Linotype"/>
                <a:cs typeface="Palatino Linotype"/>
              </a:rPr>
              <a:t>effects </a:t>
            </a:r>
            <a:r>
              <a:rPr dirty="0" sz="1000" spc="-60">
                <a:latin typeface="Palatino Linotype"/>
                <a:cs typeface="Palatino Linotype"/>
              </a:rPr>
              <a:t>model”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opposed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 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“ﬁxed-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model.”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50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 </a:t>
            </a:r>
            <a:r>
              <a:rPr dirty="0" sz="1000" spc="-50">
                <a:latin typeface="Palatino Linotype"/>
                <a:cs typeface="Palatino Linotype"/>
              </a:rPr>
              <a:t>analyzed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 </a:t>
            </a:r>
            <a:r>
              <a:rPr dirty="0" sz="1000" spc="-30">
                <a:latin typeface="Palatino Linotype"/>
                <a:cs typeface="Palatino Linotype"/>
              </a:rPr>
              <a:t>chapter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different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ways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consider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component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terms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Palatino Linotype"/>
                <a:cs typeface="Palatino Linotype"/>
              </a:rPr>
              <a:t>same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component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model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(assuming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regressors, respectively).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ts val="1200"/>
              </a:lnSpc>
              <a:spcBef>
                <a:spcPts val="10"/>
              </a:spcBef>
            </a:pP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landmark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panel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data</a:t>
            </a:r>
            <a:r>
              <a:rPr dirty="0" sz="1000" spc="-20">
                <a:latin typeface="Palatino Linotype"/>
                <a:cs typeface="Palatino Linotype"/>
              </a:rPr>
              <a:t> econometrics,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chapter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presents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main </a:t>
            </a:r>
            <a:r>
              <a:rPr dirty="0" sz="1000" spc="-30">
                <a:latin typeface="Palatino Linotype"/>
                <a:cs typeface="Palatino Linotype"/>
              </a:rPr>
              <a:t>results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about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it.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650">
              <a:latin typeface="Palatino Linotype"/>
              <a:cs typeface="Palatino Linotype"/>
            </a:endParaRPr>
          </a:p>
          <a:p>
            <a:pPr lvl="1" marL="415290" indent="-365125">
              <a:lnSpc>
                <a:spcPct val="100000"/>
              </a:lnSpc>
              <a:buAutoNum type="arabicPeriod"/>
              <a:tabLst>
                <a:tab pos="415290" algn="l"/>
                <a:tab pos="415925" algn="l"/>
              </a:tabLst>
            </a:pPr>
            <a:r>
              <a:rPr dirty="0" sz="1250" b="1">
                <a:latin typeface="Calibri"/>
                <a:cs typeface="Calibri"/>
              </a:rPr>
              <a:t>Notations</a:t>
            </a:r>
            <a:r>
              <a:rPr dirty="0" sz="1250" spc="6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and</a:t>
            </a:r>
            <a:r>
              <a:rPr dirty="0" sz="1250" spc="65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Hypotheses</a:t>
            </a:r>
            <a:endParaRPr sz="125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40"/>
              </a:spcBef>
              <a:buFont typeface="Calibri"/>
              <a:buAutoNum type="arabicPeriod"/>
            </a:pPr>
            <a:endParaRPr sz="900">
              <a:latin typeface="Calibri"/>
              <a:cs typeface="Calibri"/>
            </a:endParaRPr>
          </a:p>
          <a:p>
            <a:pPr lvl="2" marL="440055" indent="-389890">
              <a:lnSpc>
                <a:spcPct val="100000"/>
              </a:lnSpc>
              <a:buAutoNum type="arabicPeriod"/>
              <a:tabLst>
                <a:tab pos="440690" algn="l"/>
              </a:tabLst>
            </a:pPr>
            <a:r>
              <a:rPr dirty="0" sz="1000" spc="-10" b="1">
                <a:latin typeface="Calibri"/>
                <a:cs typeface="Calibri"/>
              </a:rPr>
              <a:t>Notations</a:t>
            </a:r>
            <a:endParaRPr sz="1000">
              <a:latin typeface="Calibri"/>
              <a:cs typeface="Calibri"/>
            </a:endParaRPr>
          </a:p>
          <a:p>
            <a:pPr algn="just" marL="50800" marR="43180">
              <a:lnSpc>
                <a:spcPct val="100000"/>
              </a:lnSpc>
              <a:spcBef>
                <a:spcPts val="595"/>
              </a:spcBef>
            </a:pP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n</a:t>
            </a:r>
            <a:r>
              <a:rPr dirty="0" sz="1000" spc="-75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enoting </a:t>
            </a:r>
            <a:r>
              <a:rPr dirty="0" sz="1000" spc="-70">
                <a:latin typeface="Palatino Linotype"/>
                <a:cs typeface="Palatino Linotype"/>
              </a:rPr>
              <a:t>b</a:t>
            </a:r>
            <a:r>
              <a:rPr dirty="0" sz="1000" spc="-65">
                <a:latin typeface="Palatino Linotype"/>
                <a:cs typeface="Palatino Linotype"/>
              </a:rPr>
              <a:t>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7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7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7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100" i="1">
                <a:latin typeface="Meiryo"/>
                <a:cs typeface="Meiryo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-75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at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489461" y="5538964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878641" y="5463892"/>
            <a:ext cx="46755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398645" algn="l"/>
              </a:tabLst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4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x</a:t>
            </a:r>
            <a:r>
              <a:rPr dirty="0" baseline="34188" sz="975" spc="-75" i="1">
                <a:latin typeface="Meiryo"/>
                <a:cs typeface="Meiryo"/>
              </a:rPr>
              <a:t>⊤</a:t>
            </a:r>
            <a:r>
              <a:rPr dirty="0" baseline="34188" sz="975" spc="-30" i="1">
                <a:latin typeface="Meiryo"/>
                <a:cs typeface="Meiryo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nt</a:t>
            </a:r>
            <a:r>
              <a:rPr dirty="0" baseline="-21367" sz="975" i="1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(2.1)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676800" y="5691688"/>
            <a:ext cx="48526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It’ll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sometimes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easier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store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intercept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slopes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vector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coeﬃcients.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817168" y="5923576"/>
            <a:ext cx="5607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7244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43387" y="5843478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Denoting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85" i="1">
                <a:latin typeface="Meiryo"/>
                <a:cs typeface="Meiryo"/>
              </a:rPr>
              <a:t/>
            </a:r>
            <a:r>
              <a:rPr dirty="0" baseline="29914" sz="975" spc="-427" i="1">
                <a:latin typeface="Meiryo"/>
                <a:cs typeface="Meiryo"/>
              </a:rPr>
              <a:t>⊤</a:t>
            </a:r>
            <a:r>
              <a:rPr dirty="0" baseline="29914" sz="975" spc="15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204">
                <a:latin typeface="Cambria"/>
                <a:cs typeface="Cambria"/>
              </a:rPr>
              <a:t>(</a:t>
            </a:r>
            <a:r>
              <a:rPr dirty="0" sz="1000" spc="-204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180" i="1">
                <a:latin typeface="Meiryo"/>
                <a:cs typeface="Meiryo"/>
              </a:rPr>
              <a:t/>
            </a:r>
            <a:r>
              <a:rPr dirty="0" baseline="29914" sz="975" spc="-270" i="1">
                <a:latin typeface="Meiryo"/>
                <a:cs typeface="Meiryo"/>
              </a:rPr>
              <a:t>⊤</a:t>
            </a:r>
            <a:r>
              <a:rPr dirty="0" sz="1000" spc="-180">
                <a:latin typeface="Cambria"/>
                <a:cs typeface="Cambria"/>
              </a:rPr>
              <a:t>)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vector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baseline="29914" sz="975" spc="29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60">
                <a:latin typeface="Palatino Linotype"/>
                <a:cs typeface="Palatino Linotype"/>
              </a:rPr>
              <a:t>1</a:t>
            </a:r>
            <a:r>
              <a:rPr dirty="0" sz="1000" spc="-6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x</a:t>
            </a:r>
            <a:r>
              <a:rPr dirty="0" baseline="29914" sz="975" spc="-67" i="1">
                <a:latin typeface="Meiryo"/>
                <a:cs typeface="Meiryo"/>
              </a:rPr>
              <a:t>⊤</a:t>
            </a:r>
            <a:r>
              <a:rPr dirty="0" baseline="29914" sz="975" spc="-37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associated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vector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covariates,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8779" y="5995277"/>
            <a:ext cx="14414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can</a:t>
            </a:r>
            <a:r>
              <a:rPr dirty="0" sz="1000" spc="-25">
                <a:latin typeface="Palatino Linotype"/>
                <a:cs typeface="Palatino Linotype"/>
              </a:rPr>
              <a:t> then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written: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267949" y="6298146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78615" y="6223073"/>
            <a:ext cx="46761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398645" algn="l"/>
              </a:tabLst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z</a:t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baseline="34188" sz="975" spc="-52" i="1">
                <a:latin typeface="Meiryo"/>
                <a:cs typeface="Meiryo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nt</a:t>
            </a:r>
            <a:r>
              <a:rPr dirty="0" baseline="-21367" sz="975" i="1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(2.2)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43370" y="6374789"/>
            <a:ext cx="3917315" cy="861060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marL="146050">
              <a:lnSpc>
                <a:spcPct val="100000"/>
              </a:lnSpc>
              <a:spcBef>
                <a:spcPts val="695"/>
              </a:spcBef>
            </a:pP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the error </a:t>
            </a:r>
            <a:r>
              <a:rPr dirty="0" sz="1000" spc="-30">
                <a:latin typeface="Palatino Linotype"/>
                <a:cs typeface="Palatino Linotype"/>
              </a:rPr>
              <a:t>component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error is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sum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effects:</a:t>
            </a:r>
            <a:endParaRPr sz="1000">
              <a:latin typeface="Palatino Linotype"/>
              <a:cs typeface="Palatino Linotype"/>
            </a:endParaRPr>
          </a:p>
          <a:p>
            <a:pPr marL="167005" indent="-129539">
              <a:lnSpc>
                <a:spcPts val="1200"/>
              </a:lnSpc>
              <a:spcBef>
                <a:spcPts val="590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ﬁrst,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-21367" sz="975" spc="-142" i="1">
                <a:latin typeface="Palatino Linotype"/>
                <a:cs typeface="Palatino Linotype"/>
              </a:rPr>
              <a:t>n</a:t>
            </a:r>
            <a:r>
              <a:rPr dirty="0" baseline="-21367" sz="975" spc="172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effect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marL="167005" indent="-129539">
              <a:lnSpc>
                <a:spcPts val="1200"/>
              </a:lnSpc>
              <a:buFont typeface="Cambria"/>
              <a:buChar char="•"/>
              <a:tabLst>
                <a:tab pos="1676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second,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baseline="-21367" sz="975" spc="-22" i="1">
                <a:latin typeface="Palatino Linotype"/>
                <a:cs typeface="Palatino Linotype"/>
              </a:rPr>
              <a:t>nt</a:t>
            </a:r>
            <a:r>
              <a:rPr dirty="0" baseline="-21367" sz="975" spc="209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the </a:t>
            </a:r>
            <a:r>
              <a:rPr dirty="0" sz="1000" spc="-45">
                <a:latin typeface="Palatino Linotype"/>
                <a:cs typeface="Palatino Linotype"/>
              </a:rPr>
              <a:t>residual</a:t>
            </a:r>
            <a:r>
              <a:rPr dirty="0" sz="1000" spc="-20">
                <a:latin typeface="Palatino Linotype"/>
                <a:cs typeface="Palatino Linotype"/>
              </a:rPr>
              <a:t> effect, </a:t>
            </a:r>
            <a:r>
              <a:rPr dirty="0" sz="1000" spc="-40">
                <a:latin typeface="Palatino Linotype"/>
                <a:cs typeface="Palatino Linotype"/>
              </a:rPr>
              <a:t>also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called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35">
                <a:latin typeface="Palatino Linotype"/>
                <a:cs typeface="Palatino Linotype"/>
              </a:rPr>
              <a:t>idiosyncratic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effect.</a:t>
            </a:r>
            <a:endParaRPr sz="100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595"/>
              </a:spcBef>
            </a:pPr>
            <a:r>
              <a:rPr dirty="0" sz="1000" spc="-459" i="1">
                <a:latin typeface="Meiryo"/>
                <a:cs typeface="Meiryo"/>
              </a:rPr>
              <a:t/>
            </a:r>
            <a:r>
              <a:rPr dirty="0" baseline="-21367" sz="975" spc="-15" i="1">
                <a:latin typeface="Palatino Linotype"/>
                <a:cs typeface="Palatino Linotype"/>
              </a:rPr>
              <a:t>nt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-135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nt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264895" y="7058146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(2.3)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68777" y="7285828"/>
            <a:ext cx="4960620" cy="784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whole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we’ll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eno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aining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X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x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d.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’ll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75" i="1">
                <a:latin typeface="Palatino Linotype"/>
                <a:cs typeface="Palatino Linotype"/>
              </a:rPr>
              <a:t>b</a:t>
            </a:r>
            <a:r>
              <a:rPr dirty="0" sz="1000" spc="55" i="1">
                <a:latin typeface="Palatino Linotype"/>
                <a:cs typeface="Palatino Linotype"/>
              </a:rPr>
              <a:t>a</a:t>
            </a:r>
            <a:r>
              <a:rPr dirty="0" sz="1000" spc="40" i="1">
                <a:latin typeface="Palatino Linotype"/>
                <a:cs typeface="Palatino Linotype"/>
              </a:rPr>
              <a:t>l</a:t>
            </a:r>
            <a:r>
              <a:rPr dirty="0" sz="1000" spc="45" i="1">
                <a:latin typeface="Palatino Linotype"/>
                <a:cs typeface="Palatino Linotype"/>
              </a:rPr>
              <a:t>a</a:t>
            </a:r>
            <a:r>
              <a:rPr dirty="0" sz="1000" spc="-20" i="1">
                <a:latin typeface="Palatino Linotype"/>
                <a:cs typeface="Palatino Linotype"/>
              </a:rPr>
              <a:t>n</a:t>
            </a:r>
            <a:r>
              <a:rPr dirty="0" sz="1000" spc="-5" i="1">
                <a:latin typeface="Palatino Linotype"/>
                <a:cs typeface="Palatino Linotype"/>
              </a:rPr>
              <a:t>c</a:t>
            </a:r>
            <a:r>
              <a:rPr dirty="0" sz="1000" spc="40" i="1">
                <a:latin typeface="Palatino Linotype"/>
                <a:cs typeface="Palatino Linotype"/>
              </a:rPr>
              <a:t>e</a:t>
            </a:r>
            <a:r>
              <a:rPr dirty="0" sz="1000" spc="55" i="1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).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8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5" i="1">
                <a:latin typeface="Palatino Linotype"/>
                <a:cs typeface="Palatino Linotype"/>
              </a:rPr>
              <a:t>N</a:t>
            </a:r>
            <a:r>
              <a:rPr dirty="0" sz="1000" spc="-15" i="1">
                <a:latin typeface="Palatino Linotype"/>
                <a:cs typeface="Palatino Linotype"/>
              </a:rPr>
              <a:t>T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X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x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dimension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" i="1">
                <a:latin typeface="Palatino Linotype"/>
                <a:cs typeface="Palatino Linotype"/>
              </a:rPr>
              <a:t>N</a:t>
            </a:r>
            <a:r>
              <a:rPr dirty="0" sz="1000" spc="-1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-15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68763" y="8412302"/>
            <a:ext cx="3481704" cy="4000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Palatino Linotype"/>
                <a:cs typeface="Palatino Linotype"/>
              </a:rPr>
              <a:t>Panel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Data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Econometrics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with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spc="-35" i="1">
                <a:latin typeface="Palatino Linotype"/>
                <a:cs typeface="Palatino Linotype"/>
              </a:rPr>
              <a:t>R,</a:t>
            </a:r>
            <a:r>
              <a:rPr dirty="0" sz="800" spc="15" i="1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First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Edition.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Yves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Croissant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and</a:t>
            </a:r>
            <a:r>
              <a:rPr dirty="0" sz="800" spc="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Giovanni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Millo.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800" spc="-55">
                <a:latin typeface="Palatino Linotype"/>
                <a:cs typeface="Palatino Linotype"/>
              </a:rPr>
              <a:t>©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2019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John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Wiley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&amp;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Ltd.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Published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2019 </a:t>
            </a:r>
            <a:r>
              <a:rPr dirty="0" sz="800" spc="-65">
                <a:latin typeface="Palatino Linotype"/>
                <a:cs typeface="Palatino Linotype"/>
              </a:rPr>
              <a:t>by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John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Wiley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&amp;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Ltd.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800" spc="-35">
                <a:latin typeface="Palatino Linotype"/>
                <a:cs typeface="Palatino Linotype"/>
              </a:rPr>
              <a:t>Companion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website: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  <a:hlinkClick r:id="rId2"/>
              </a:rPr>
              <a:t>www.wiley.com/go/croissant/data-</a:t>
            </a:r>
            <a:r>
              <a:rPr dirty="0" sz="800" spc="-20">
                <a:latin typeface="Palatino Linotype"/>
                <a:cs typeface="Palatino Linotype"/>
                <a:hlinkClick r:id="rId2"/>
              </a:rPr>
              <a:t>econometrics-</a:t>
            </a:r>
            <a:r>
              <a:rPr dirty="0" sz="800" spc="-40">
                <a:latin typeface="Palatino Linotype"/>
                <a:cs typeface="Palatino Linotype"/>
                <a:hlinkClick r:id="rId2"/>
              </a:rPr>
              <a:t>with-</a:t>
            </a:r>
            <a:r>
              <a:rPr dirty="0" sz="800" spc="-50">
                <a:latin typeface="Palatino Linotype"/>
                <a:cs typeface="Palatino Linotype"/>
                <a:hlinkClick r:id="rId2"/>
              </a:rPr>
              <a:t>R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25657" y="607782"/>
            <a:ext cx="15627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24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195115" y="1177297"/>
            <a:ext cx="2184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 spc="-37" i="1">
                <a:latin typeface="Palatino Linotype"/>
                <a:cs typeface="Palatino Linotype"/>
              </a:rPr>
              <a:t>y</a:t>
            </a:r>
            <a:r>
              <a:rPr dirty="0" sz="650" spc="-25">
                <a:latin typeface="Palatino Linotype"/>
                <a:cs typeface="Palatino Linotype"/>
              </a:rPr>
              <a:t>11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220515" y="1373437"/>
            <a:ext cx="81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276862" y="1446218"/>
            <a:ext cx="1111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12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262346" y="1601120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210688" y="1828916"/>
            <a:ext cx="81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267034" y="1901702"/>
            <a:ext cx="12318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220515" y="2056609"/>
            <a:ext cx="81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276862" y="2129390"/>
            <a:ext cx="1111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21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220515" y="2284409"/>
            <a:ext cx="81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276862" y="2357191"/>
            <a:ext cx="1111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22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262346" y="2512205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210688" y="2739887"/>
            <a:ext cx="81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267034" y="2812673"/>
            <a:ext cx="12318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262346" y="2967693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116043" y="1081524"/>
            <a:ext cx="382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2420" algn="l"/>
              </a:tabLst>
            </a:pPr>
            <a:r>
              <a:rPr dirty="0" sz="1000" spc="90">
                <a:latin typeface="Segoe UI Symbol"/>
                <a:cs typeface="Segoe UI Symbol"/>
              </a:rPr>
              <a:t>⎛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⎞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116043" y="1317783"/>
            <a:ext cx="382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2420" algn="l"/>
              </a:tabLst>
            </a:pPr>
            <a:r>
              <a:rPr dirty="0" sz="1000" spc="90">
                <a:latin typeface="Segoe UI Symbol"/>
                <a:cs typeface="Segoe UI Symbol"/>
              </a:rPr>
              <a:t>⎜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116043" y="1432654"/>
            <a:ext cx="382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2420" algn="l"/>
              </a:tabLst>
            </a:pPr>
            <a:r>
              <a:rPr dirty="0" sz="1000" spc="90">
                <a:latin typeface="Segoe UI Symbol"/>
                <a:cs typeface="Segoe UI Symbol"/>
              </a:rPr>
              <a:t>⎜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116043" y="1662395"/>
            <a:ext cx="382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2420" algn="l"/>
              </a:tabLst>
            </a:pPr>
            <a:r>
              <a:rPr dirty="0" sz="1000" spc="90">
                <a:latin typeface="Segoe UI Symbol"/>
                <a:cs typeface="Segoe UI Symbol"/>
              </a:rPr>
              <a:t>⎜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116043" y="1777265"/>
            <a:ext cx="382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2420" algn="l"/>
              </a:tabLst>
            </a:pPr>
            <a:r>
              <a:rPr dirty="0" sz="1000" spc="90">
                <a:latin typeface="Segoe UI Symbol"/>
                <a:cs typeface="Segoe UI Symbol"/>
              </a:rPr>
              <a:t>⎜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116043" y="1892136"/>
            <a:ext cx="382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2420" algn="l"/>
              </a:tabLst>
            </a:pPr>
            <a:r>
              <a:rPr dirty="0" sz="1000" spc="90">
                <a:latin typeface="Segoe UI Symbol"/>
                <a:cs typeface="Segoe UI Symbol"/>
              </a:rPr>
              <a:t>⎜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116043" y="2007126"/>
            <a:ext cx="382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2420" algn="l"/>
              </a:tabLst>
            </a:pPr>
            <a:r>
              <a:rPr dirty="0" sz="1000" spc="90">
                <a:latin typeface="Segoe UI Symbol"/>
                <a:cs typeface="Segoe UI Symbol"/>
              </a:rPr>
              <a:t>⎜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116043" y="2121996"/>
            <a:ext cx="382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2420" algn="l"/>
              </a:tabLst>
            </a:pPr>
            <a:r>
              <a:rPr dirty="0" sz="1000" spc="90">
                <a:latin typeface="Segoe UI Symbol"/>
                <a:cs typeface="Segoe UI Symbol"/>
              </a:rPr>
              <a:t>⎜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116043" y="2236867"/>
            <a:ext cx="382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2420" algn="l"/>
              </a:tabLst>
            </a:pPr>
            <a:r>
              <a:rPr dirty="0" sz="1000" spc="90">
                <a:latin typeface="Segoe UI Symbol"/>
                <a:cs typeface="Segoe UI Symbol"/>
              </a:rPr>
              <a:t>⎜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116043" y="2351737"/>
            <a:ext cx="382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2420" algn="l"/>
              </a:tabLst>
            </a:pPr>
            <a:r>
              <a:rPr dirty="0" sz="1000" spc="90">
                <a:latin typeface="Segoe UI Symbol"/>
                <a:cs typeface="Segoe UI Symbol"/>
              </a:rPr>
              <a:t>⎜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902757" y="2498260"/>
            <a:ext cx="596265" cy="2609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93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-35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  <a:p>
            <a:pPr marL="225425">
              <a:lnSpc>
                <a:spcPts val="930"/>
              </a:lnSpc>
              <a:tabLst>
                <a:tab pos="525780" algn="l"/>
              </a:tabLst>
            </a:pPr>
            <a:r>
              <a:rPr dirty="0" sz="1000" spc="90">
                <a:latin typeface="Segoe UI Symbol"/>
                <a:cs typeface="Segoe UI Symbol"/>
              </a:rPr>
              <a:t>⎜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16043" y="2811219"/>
            <a:ext cx="382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2420" algn="l"/>
              </a:tabLst>
            </a:pPr>
            <a:r>
              <a:rPr dirty="0" sz="1000" spc="90">
                <a:latin typeface="Segoe UI Symbol"/>
                <a:cs typeface="Segoe UI Symbol"/>
              </a:rPr>
              <a:t>⎜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116043" y="2926089"/>
            <a:ext cx="382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2420" algn="l"/>
              </a:tabLst>
            </a:pPr>
            <a:r>
              <a:rPr dirty="0" sz="1000" spc="90">
                <a:latin typeface="Segoe UI Symbol"/>
                <a:cs typeface="Segoe UI Symbol"/>
              </a:rPr>
              <a:t>⎜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206917" y="3195374"/>
            <a:ext cx="81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263264" y="3268160"/>
            <a:ext cx="1384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100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206912" y="3423175"/>
            <a:ext cx="81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263264" y="3495842"/>
            <a:ext cx="1384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100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262346" y="3650862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116043" y="3155949"/>
            <a:ext cx="382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2420" algn="l"/>
              </a:tabLst>
            </a:pPr>
            <a:r>
              <a:rPr dirty="0" sz="1000" spc="90">
                <a:latin typeface="Segoe UI Symbol"/>
                <a:cs typeface="Segoe UI Symbol"/>
              </a:rPr>
              <a:t>⎜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116043" y="3270825"/>
            <a:ext cx="382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2420" algn="l"/>
              </a:tabLst>
            </a:pPr>
            <a:r>
              <a:rPr dirty="0" sz="1000" spc="90">
                <a:latin typeface="Segoe UI Symbol"/>
                <a:cs typeface="Segoe UI Symbol"/>
              </a:rPr>
              <a:t>⎜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116043" y="3385701"/>
            <a:ext cx="382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2420" algn="l"/>
              </a:tabLst>
            </a:pPr>
            <a:r>
              <a:rPr dirty="0" sz="1000" spc="90">
                <a:latin typeface="Segoe UI Symbol"/>
                <a:cs typeface="Segoe UI Symbol"/>
              </a:rPr>
              <a:t>⎜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116043" y="3500576"/>
            <a:ext cx="382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2420" algn="l"/>
              </a:tabLst>
            </a:pPr>
            <a:r>
              <a:rPr dirty="0" sz="1000" spc="90">
                <a:latin typeface="Segoe UI Symbol"/>
                <a:cs typeface="Segoe UI Symbol"/>
              </a:rPr>
              <a:t>⎜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116043" y="3615451"/>
            <a:ext cx="382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2420" algn="l"/>
              </a:tabLst>
            </a:pPr>
            <a:r>
              <a:rPr dirty="0" sz="1000" spc="90">
                <a:latin typeface="Segoe UI Symbol"/>
                <a:cs typeface="Segoe UI Symbol"/>
              </a:rPr>
              <a:t>⎜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200057" y="3878658"/>
            <a:ext cx="81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256403" y="3951330"/>
            <a:ext cx="1466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116043" y="3845202"/>
            <a:ext cx="382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2420" algn="l"/>
              </a:tabLst>
            </a:pPr>
            <a:r>
              <a:rPr dirty="0" sz="1000" spc="90">
                <a:latin typeface="Segoe UI Symbol"/>
                <a:cs typeface="Segoe UI Symbol"/>
              </a:rPr>
              <a:t>⎜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116043" y="3934464"/>
            <a:ext cx="382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2420" algn="l"/>
              </a:tabLst>
            </a:pPr>
            <a:r>
              <a:rPr dirty="0" sz="1000" spc="90">
                <a:latin typeface="Segoe UI Symbol"/>
                <a:cs typeface="Segoe UI Symbol"/>
              </a:rPr>
              <a:t>⎝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⎠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532320" y="2498287"/>
            <a:ext cx="4718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013749" y="909174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⎛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013749" y="114543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⎜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013749" y="1490160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⎜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013749" y="1605035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⎜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013749" y="1719910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⎜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013749" y="183478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⎜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013749" y="217941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⎜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013749" y="229428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⎜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013749" y="240916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⎜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013749" y="263901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⎜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013749" y="275388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⎜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013749" y="2868759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⎜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013749" y="3098500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⎜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013749" y="3443230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⎜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013749" y="3558101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⎜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013749" y="3672971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⎜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013749" y="390271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⎜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988349" y="4021094"/>
            <a:ext cx="7607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92455" algn="l"/>
              </a:tabLst>
            </a:pPr>
            <a:r>
              <a:rPr dirty="0" baseline="2777" sz="1500" spc="209">
                <a:latin typeface="Segoe UI Symbol"/>
                <a:cs typeface="Segoe UI Symbol"/>
              </a:rPr>
              <a:t>⎜</a:t>
            </a:r>
            <a:r>
              <a:rPr dirty="0" baseline="2777" sz="1500" spc="780">
                <a:latin typeface="Segoe UI Symbol"/>
                <a:cs typeface="Segoe UI Symbol"/>
              </a:rPr>
              <a:t> </a:t>
            </a:r>
            <a:r>
              <a:rPr dirty="0" baseline="-19444" sz="1500" spc="-37" i="1">
                <a:latin typeface="Palatino Linotype"/>
                <a:cs typeface="Palatino Linotype"/>
              </a:rPr>
              <a:t>x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-19444" sz="1500" spc="-37" i="1">
                <a:latin typeface="Palatino Linotype"/>
                <a:cs typeface="Palatino Linotype"/>
              </a:rPr>
              <a:t>x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167003" y="923675"/>
            <a:ext cx="1803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37" i="1">
                <a:latin typeface="Palatino Linotype"/>
                <a:cs typeface="Palatino Linotype"/>
              </a:rPr>
              <a:t>x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253670" y="1053268"/>
            <a:ext cx="1111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11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563630" y="923675"/>
            <a:ext cx="1803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37" i="1">
                <a:latin typeface="Palatino Linotype"/>
                <a:cs typeface="Palatino Linotype"/>
              </a:rPr>
              <a:t>x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2650293" y="1053268"/>
            <a:ext cx="1111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11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965188" y="969515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3289202" y="922648"/>
            <a:ext cx="1943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37" i="1">
                <a:latin typeface="Palatino Linotype"/>
                <a:cs typeface="Palatino Linotype"/>
              </a:rPr>
              <a:t>x</a:t>
            </a:r>
            <a:r>
              <a:rPr dirty="0" sz="650" spc="-25" i="1">
                <a:latin typeface="Palatino Linotype"/>
                <a:cs typeface="Palatino Linotype"/>
              </a:rPr>
              <a:t>K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3375869" y="1053264"/>
            <a:ext cx="1111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11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253671" y="1223002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2650294" y="1223002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013749" y="1227717"/>
            <a:ext cx="773430" cy="43560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1135">
              <a:lnSpc>
                <a:spcPts val="765"/>
              </a:lnSpc>
              <a:spcBef>
                <a:spcPts val="95"/>
              </a:spcBef>
              <a:tabLst>
                <a:tab pos="587375" algn="l"/>
              </a:tabLst>
            </a:pPr>
            <a:r>
              <a:rPr dirty="0" sz="1000" spc="-50" i="1">
                <a:latin typeface="Palatino Linotype"/>
                <a:cs typeface="Palatino Linotype"/>
              </a:rPr>
              <a:t>x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ts val="765"/>
              </a:lnSpc>
              <a:tabLst>
                <a:tab pos="252095" algn="l"/>
                <a:tab pos="648970" algn="l"/>
              </a:tabLst>
            </a:pPr>
            <a:r>
              <a:rPr dirty="0" baseline="5555" sz="1500" spc="135">
                <a:latin typeface="Segoe UI Symbol"/>
                <a:cs typeface="Segoe UI Symbol"/>
              </a:rPr>
              <a:t>⎜</a:t>
            </a:r>
            <a:r>
              <a:rPr dirty="0" baseline="5555" sz="1500">
                <a:latin typeface="Segoe UI Symbol"/>
                <a:cs typeface="Segoe UI Symbol"/>
              </a:rPr>
              <a:t>	</a:t>
            </a:r>
            <a:r>
              <a:rPr dirty="0" sz="650" spc="-25">
                <a:latin typeface="Palatino Linotype"/>
                <a:cs typeface="Palatino Linotype"/>
              </a:rPr>
              <a:t>12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>
                <a:latin typeface="Palatino Linotype"/>
                <a:cs typeface="Palatino Linotype"/>
              </a:rPr>
              <a:t>12</a:t>
            </a:r>
            <a:endParaRPr sz="650">
              <a:latin typeface="Palatino Linotype"/>
              <a:cs typeface="Palatino Linotype"/>
            </a:endParaRPr>
          </a:p>
          <a:p>
            <a:pPr marL="235585">
              <a:lnSpc>
                <a:spcPct val="100000"/>
              </a:lnSpc>
              <a:spcBef>
                <a:spcPts val="495"/>
              </a:spcBef>
              <a:tabLst>
                <a:tab pos="631825" algn="l"/>
              </a:tabLst>
            </a:pPr>
            <a:r>
              <a:rPr dirty="0" sz="1000" spc="-340">
                <a:latin typeface="Lucida Sans Unicode"/>
                <a:cs typeface="Lucida Sans Unicode"/>
              </a:rPr>
              <a:t>⋮</a:t>
            </a:r>
            <a:r>
              <a:rPr dirty="0" sz="1000">
                <a:latin typeface="Lucida Sans Unicode"/>
                <a:cs typeface="Lucida Sans Unicode"/>
              </a:rPr>
              <a:t>	</a:t>
            </a:r>
            <a:r>
              <a:rPr dirty="0" sz="1000" spc="-34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965189" y="1227717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3375871" y="1221971"/>
            <a:ext cx="819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 i="1">
                <a:latin typeface="Palatino Linotype"/>
                <a:cs typeface="Palatino Linotype"/>
              </a:rPr>
              <a:t>K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969867" y="1485804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Lucida Sans Unicode"/>
                <a:cs typeface="Lucida Sans Unicode"/>
              </a:rPr>
              <a:t>⋱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157177" y="1698058"/>
            <a:ext cx="1803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37" i="1">
                <a:latin typeface="Palatino Linotype"/>
                <a:cs typeface="Palatino Linotype"/>
              </a:rPr>
              <a:t>x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2243845" y="1830732"/>
            <a:ext cx="12318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988349" y="1956151"/>
            <a:ext cx="372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2777" sz="1500" spc="209">
                <a:latin typeface="Segoe UI Symbol"/>
                <a:cs typeface="Segoe UI Symbol"/>
              </a:rPr>
              <a:t>⎜</a:t>
            </a:r>
            <a:r>
              <a:rPr dirty="0" baseline="2777" sz="1500" spc="307">
                <a:latin typeface="Segoe UI Symbol"/>
                <a:cs typeface="Segoe UI Symbol"/>
              </a:rPr>
              <a:t>  </a:t>
            </a:r>
            <a:r>
              <a:rPr dirty="0" baseline="-19444" sz="1500" spc="-37" i="1">
                <a:latin typeface="Palatino Linotype"/>
                <a:cs typeface="Palatino Linotype"/>
              </a:rPr>
              <a:t>x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2553912" y="1698058"/>
            <a:ext cx="1803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37" i="1">
                <a:latin typeface="Palatino Linotype"/>
                <a:cs typeface="Palatino Linotype"/>
              </a:rPr>
              <a:t>x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2640580" y="1830732"/>
            <a:ext cx="12318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2965189" y="1743892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3279485" y="1697031"/>
            <a:ext cx="1943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37" i="1">
                <a:latin typeface="Palatino Linotype"/>
                <a:cs typeface="Palatino Linotype"/>
              </a:rPr>
              <a:t>x</a:t>
            </a:r>
            <a:r>
              <a:rPr dirty="0" sz="650" spc="-25" i="1">
                <a:latin typeface="Palatino Linotype"/>
                <a:cs typeface="Palatino Linotype"/>
              </a:rPr>
              <a:t>K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3366153" y="1830732"/>
            <a:ext cx="12318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2253673" y="2085740"/>
            <a:ext cx="1111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21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563633" y="1956151"/>
            <a:ext cx="1803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37" i="1">
                <a:latin typeface="Palatino Linotype"/>
                <a:cs typeface="Palatino Linotype"/>
              </a:rPr>
              <a:t>x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2650295" y="2085740"/>
            <a:ext cx="1111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21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2965190" y="2001986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3375872" y="2085740"/>
            <a:ext cx="1111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21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2167011" y="2214239"/>
            <a:ext cx="1803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37" i="1">
                <a:latin typeface="Palatino Linotype"/>
                <a:cs typeface="Palatino Linotype"/>
              </a:rPr>
              <a:t>x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2253674" y="2343832"/>
            <a:ext cx="1111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22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2563634" y="2214239"/>
            <a:ext cx="1803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37" i="1">
                <a:latin typeface="Palatino Linotype"/>
                <a:cs typeface="Palatino Linotype"/>
              </a:rPr>
              <a:t>x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2650296" y="2343832"/>
            <a:ext cx="1111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22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2965191" y="2260073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3289205" y="2213212"/>
            <a:ext cx="1943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37" i="1">
                <a:latin typeface="Palatino Linotype"/>
                <a:cs typeface="Palatino Linotype"/>
              </a:rPr>
              <a:t>x</a:t>
            </a:r>
            <a:r>
              <a:rPr dirty="0" sz="650" spc="-25" i="1">
                <a:latin typeface="Palatino Linotype"/>
                <a:cs typeface="Palatino Linotype"/>
              </a:rPr>
              <a:t>K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3375873" y="2343828"/>
            <a:ext cx="1111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22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2236643" y="2518275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2633375" y="2518275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2969869" y="2518275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Lucida Sans Unicode"/>
                <a:cs typeface="Lucida Sans Unicode"/>
              </a:rPr>
              <a:t>⋱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3358945" y="2518275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2157179" y="2730534"/>
            <a:ext cx="1803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37" i="1">
                <a:latin typeface="Palatino Linotype"/>
                <a:cs typeface="Palatino Linotype"/>
              </a:rPr>
              <a:t>x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2243847" y="2863208"/>
            <a:ext cx="12318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2553915" y="2730534"/>
            <a:ext cx="1803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37" i="1">
                <a:latin typeface="Palatino Linotype"/>
                <a:cs typeface="Palatino Linotype"/>
              </a:rPr>
              <a:t>x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2640582" y="2863208"/>
            <a:ext cx="12318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2965192" y="2776363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3279488" y="2729502"/>
            <a:ext cx="1943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37" i="1">
                <a:latin typeface="Palatino Linotype"/>
                <a:cs typeface="Palatino Linotype"/>
              </a:rPr>
              <a:t>x</a:t>
            </a:r>
            <a:r>
              <a:rPr dirty="0" sz="650" spc="-25" i="1">
                <a:latin typeface="Palatino Linotype"/>
                <a:cs typeface="Palatino Linotype"/>
              </a:rPr>
              <a:t>K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3366155" y="2863203"/>
            <a:ext cx="12318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2236644" y="3034456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2633375" y="3034456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2969869" y="3034456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Lucida Sans Unicode"/>
                <a:cs typeface="Lucida Sans Unicode"/>
              </a:rPr>
              <a:t>⋱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3358945" y="3034456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2153295" y="3246710"/>
            <a:ext cx="1803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37" i="1">
                <a:latin typeface="Palatino Linotype"/>
                <a:cs typeface="Palatino Linotype"/>
              </a:rPr>
              <a:t>x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2013749" y="3338378"/>
            <a:ext cx="3651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8760" algn="l"/>
              </a:tabLst>
            </a:pPr>
            <a:r>
              <a:rPr dirty="0" baseline="5555" sz="1500" spc="135">
                <a:latin typeface="Segoe UI Symbol"/>
                <a:cs typeface="Segoe UI Symbol"/>
              </a:rPr>
              <a:t>⎜</a:t>
            </a:r>
            <a:r>
              <a:rPr dirty="0" baseline="5555" sz="1500">
                <a:latin typeface="Segoe UI Symbol"/>
                <a:cs typeface="Segoe UI Symbol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100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2550032" y="3246710"/>
            <a:ext cx="1803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37" i="1">
                <a:latin typeface="Palatino Linotype"/>
                <a:cs typeface="Palatino Linotype"/>
              </a:rPr>
              <a:t>x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2636694" y="3379499"/>
            <a:ext cx="1384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100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2965192" y="3292545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3275603" y="3245683"/>
            <a:ext cx="1943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37" i="1">
                <a:latin typeface="Palatino Linotype"/>
                <a:cs typeface="Palatino Linotype"/>
              </a:rPr>
              <a:t>x</a:t>
            </a:r>
            <a:r>
              <a:rPr dirty="0" sz="650" spc="-25" i="1">
                <a:latin typeface="Palatino Linotype"/>
                <a:cs typeface="Palatino Linotype"/>
              </a:rPr>
              <a:t>K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2153295" y="3504803"/>
            <a:ext cx="1803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37" i="1">
                <a:latin typeface="Palatino Linotype"/>
                <a:cs typeface="Palatino Linotype"/>
              </a:rPr>
              <a:t>x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2239958" y="3637587"/>
            <a:ext cx="1384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100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2550032" y="3504803"/>
            <a:ext cx="1803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37" i="1">
                <a:latin typeface="Palatino Linotype"/>
                <a:cs typeface="Palatino Linotype"/>
              </a:rPr>
              <a:t>x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2636694" y="3637587"/>
            <a:ext cx="1384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100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2965192" y="3550638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3275603" y="3503772"/>
            <a:ext cx="1943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37" i="1">
                <a:latin typeface="Palatino Linotype"/>
                <a:cs typeface="Palatino Linotype"/>
              </a:rPr>
              <a:t>x</a:t>
            </a:r>
            <a:r>
              <a:rPr dirty="0" sz="650" spc="-25" i="1">
                <a:latin typeface="Palatino Linotype"/>
                <a:cs typeface="Palatino Linotype"/>
              </a:rPr>
              <a:t>K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3362271" y="3637592"/>
            <a:ext cx="1384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100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3362271" y="3338384"/>
            <a:ext cx="3098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105" i="1">
                <a:latin typeface="Palatino Linotype"/>
                <a:cs typeface="Palatino Linotype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295">
                <a:latin typeface="Palatino Linotype"/>
                <a:cs typeface="Palatino Linotype"/>
              </a:rPr>
              <a:t>  </a:t>
            </a:r>
            <a:r>
              <a:rPr dirty="0" baseline="5555" sz="1500" spc="120">
                <a:latin typeface="Segoe UI Symbol"/>
                <a:cs typeface="Segoe UI Symbol"/>
              </a:rPr>
              <a:t>⎟</a:t>
            </a:r>
            <a:endParaRPr baseline="5555" sz="1500">
              <a:latin typeface="Segoe UI Symbol"/>
              <a:cs typeface="Segoe UI Symbol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2236644" y="3808840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2633375" y="3808840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2969870" y="3808840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Lucida Sans Unicode"/>
                <a:cs typeface="Lucida Sans Unicode"/>
              </a:rPr>
              <a:t>⋱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3358945" y="3808840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2965194" y="4066933"/>
            <a:ext cx="152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3589617" y="90916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⎞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3589617" y="114542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3276503" y="1260292"/>
            <a:ext cx="421005" cy="403225"/>
          </a:xfrm>
          <a:prstGeom prst="rect">
            <a:avLst/>
          </a:prstGeom>
        </p:spPr>
        <p:txBody>
          <a:bodyPr wrap="square" lIns="0" tIns="22225" rIns="0" bIns="0" rtlCol="0" vert="horz">
            <a:spAutoFit/>
          </a:bodyPr>
          <a:lstStyle/>
          <a:p>
            <a:pPr marL="50800">
              <a:lnSpc>
                <a:spcPts val="560"/>
              </a:lnSpc>
              <a:spcBef>
                <a:spcPts val="175"/>
              </a:spcBef>
            </a:pPr>
            <a:r>
              <a:rPr dirty="0" baseline="19444" sz="1500" spc="-37" i="1">
                <a:latin typeface="Palatino Linotype"/>
                <a:cs typeface="Palatino Linotype"/>
              </a:rPr>
              <a:t>x</a:t>
            </a:r>
            <a:r>
              <a:rPr dirty="0" sz="650" spc="-25">
                <a:latin typeface="Palatino Linotype"/>
                <a:cs typeface="Palatino Linotype"/>
              </a:rPr>
              <a:t>12</a:t>
            </a:r>
            <a:endParaRPr sz="650">
              <a:latin typeface="Palatino Linotype"/>
              <a:cs typeface="Palatino Linotype"/>
            </a:endParaRPr>
          </a:p>
          <a:p>
            <a:pPr algn="r" marR="30480">
              <a:lnSpc>
                <a:spcPts val="560"/>
              </a:lnSpc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  <a:p>
            <a:pPr marL="94615">
              <a:lnSpc>
                <a:spcPct val="100000"/>
              </a:lnSpc>
              <a:spcBef>
                <a:spcPts val="57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3589617" y="149014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3589617" y="160502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3589617" y="171989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3589617" y="183477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3276504" y="1955120"/>
            <a:ext cx="4210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325755" algn="l"/>
              </a:tabLst>
            </a:pPr>
            <a:r>
              <a:rPr dirty="0" baseline="-19444" sz="1500" spc="-37" i="1">
                <a:latin typeface="Palatino Linotype"/>
                <a:cs typeface="Palatino Linotype"/>
              </a:rPr>
              <a:t>x</a:t>
            </a:r>
            <a:r>
              <a:rPr dirty="0" sz="650" spc="-25" i="1">
                <a:latin typeface="Palatino Linotype"/>
                <a:cs typeface="Palatino Linotype"/>
              </a:rPr>
              <a:t>K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2777" sz="1500" spc="135">
                <a:latin typeface="Segoe UI Symbol"/>
                <a:cs typeface="Segoe UI Symbol"/>
              </a:rPr>
              <a:t>⎟</a:t>
            </a:r>
            <a:endParaRPr baseline="2777" sz="1500">
              <a:latin typeface="Segoe UI Symbol"/>
              <a:cs typeface="Segoe UI Symbol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3589617" y="2179400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40" name="object 140" descr=""/>
          <p:cNvSpPr txBox="1"/>
          <p:nvPr/>
        </p:nvSpPr>
        <p:spPr>
          <a:xfrm>
            <a:off x="3589617" y="2294275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3589617" y="2409151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3589617" y="263900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43" name="object 143" descr=""/>
          <p:cNvSpPr txBox="1"/>
          <p:nvPr/>
        </p:nvSpPr>
        <p:spPr>
          <a:xfrm>
            <a:off x="3589617" y="275387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3589617" y="286874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3589617" y="309848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3589617" y="344321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47" name="object 147" descr=""/>
          <p:cNvSpPr txBox="1"/>
          <p:nvPr/>
        </p:nvSpPr>
        <p:spPr>
          <a:xfrm>
            <a:off x="3589617" y="3558089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48" name="object 148" descr=""/>
          <p:cNvSpPr txBox="1"/>
          <p:nvPr/>
        </p:nvSpPr>
        <p:spPr>
          <a:xfrm>
            <a:off x="3589617" y="3672959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49" name="object 149" descr=""/>
          <p:cNvSpPr txBox="1"/>
          <p:nvPr/>
        </p:nvSpPr>
        <p:spPr>
          <a:xfrm>
            <a:off x="3589617" y="3902700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50" name="object 150" descr=""/>
          <p:cNvSpPr txBox="1"/>
          <p:nvPr/>
        </p:nvSpPr>
        <p:spPr>
          <a:xfrm>
            <a:off x="3256049" y="4020067"/>
            <a:ext cx="4413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346075" algn="l"/>
              </a:tabLst>
            </a:pPr>
            <a:r>
              <a:rPr dirty="0" baseline="-19444" sz="1500" spc="-37" i="1">
                <a:latin typeface="Palatino Linotype"/>
                <a:cs typeface="Palatino Linotype"/>
              </a:rPr>
              <a:t>x</a:t>
            </a:r>
            <a:r>
              <a:rPr dirty="0" sz="650" spc="-25" i="1">
                <a:latin typeface="Palatino Linotype"/>
                <a:cs typeface="Palatino Linotype"/>
              </a:rPr>
              <a:t>K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51" name="object 151" descr=""/>
          <p:cNvSpPr txBox="1"/>
          <p:nvPr/>
        </p:nvSpPr>
        <p:spPr>
          <a:xfrm>
            <a:off x="2013749" y="4112648"/>
            <a:ext cx="1658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1775" algn="l"/>
                <a:tab pos="628650" algn="l"/>
                <a:tab pos="1353820" algn="l"/>
              </a:tabLst>
            </a:pPr>
            <a:r>
              <a:rPr dirty="0" baseline="2777" sz="1500" spc="135">
                <a:latin typeface="Segoe UI Symbol"/>
                <a:cs typeface="Segoe UI Symbol"/>
              </a:rPr>
              <a:t>⎝</a:t>
            </a:r>
            <a:r>
              <a:rPr dirty="0" baseline="2777" sz="1500">
                <a:latin typeface="Segoe UI Symbol"/>
                <a:cs typeface="Segoe UI Symbol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NT</a:t>
            </a:r>
            <a:r>
              <a:rPr dirty="0" sz="650" spc="300" i="1">
                <a:latin typeface="Palatino Linotype"/>
                <a:cs typeface="Palatino Linotype"/>
              </a:rPr>
              <a:t>  </a:t>
            </a:r>
            <a:r>
              <a:rPr dirty="0" baseline="2777" sz="1500" spc="135">
                <a:latin typeface="Segoe UI Symbol"/>
                <a:cs typeface="Segoe UI Symbol"/>
              </a:rPr>
              <a:t>⎠</a:t>
            </a:r>
            <a:endParaRPr baseline="2777" sz="1500">
              <a:latin typeface="Segoe UI Symbol"/>
              <a:cs typeface="Segoe UI Symbol"/>
            </a:endParaRPr>
          </a:p>
        </p:txBody>
      </p:sp>
      <p:sp>
        <p:nvSpPr>
          <p:cNvPr id="152" name="object 152" descr=""/>
          <p:cNvSpPr txBox="1"/>
          <p:nvPr/>
        </p:nvSpPr>
        <p:spPr>
          <a:xfrm>
            <a:off x="554856" y="4240596"/>
            <a:ext cx="4960620" cy="2338705"/>
          </a:xfrm>
          <a:prstGeom prst="rect">
            <a:avLst/>
          </a:prstGeom>
        </p:spPr>
        <p:txBody>
          <a:bodyPr wrap="square" lIns="0" tIns="92710" rIns="0" bIns="0" rtlCol="0" vert="horz">
            <a:spAutoFit/>
          </a:bodyPr>
          <a:lstStyle/>
          <a:p>
            <a:pPr marL="120650">
              <a:lnSpc>
                <a:spcPct val="100000"/>
              </a:lnSpc>
              <a:spcBef>
                <a:spcPts val="730"/>
              </a:spcBef>
            </a:pPr>
            <a:r>
              <a:rPr dirty="0" sz="1000" spc="-30">
                <a:latin typeface="Palatino Linotype"/>
                <a:cs typeface="Palatino Linotype"/>
              </a:rPr>
              <a:t>Denoting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vector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length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NT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get:</a:t>
            </a:r>
            <a:endParaRPr sz="1000">
              <a:latin typeface="Palatino Linotype"/>
              <a:cs typeface="Palatino Linotype"/>
            </a:endParaRPr>
          </a:p>
          <a:p>
            <a:pPr algn="r" marR="5080">
              <a:lnSpc>
                <a:spcPct val="100000"/>
              </a:lnSpc>
              <a:spcBef>
                <a:spcPts val="635"/>
              </a:spcBef>
              <a:tabLst>
                <a:tab pos="4347845" algn="l"/>
              </a:tabLst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240" i="1">
                <a:latin typeface="Meiryo"/>
                <a:cs typeface="Meiryo"/>
              </a:rPr>
              <a:t/>
            </a:r>
            <a:r>
              <a:rPr dirty="0" sz="1000" spc="-240" i="1">
                <a:latin typeface="Palatino Linotype"/>
                <a:cs typeface="Palatino Linotype"/>
              </a:rPr>
              <a:t>j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265" i="1">
                <a:latin typeface="Palatino Linotype"/>
                <a:cs typeface="Palatino Linotype"/>
              </a:rPr>
              <a:t>X</a:t>
            </a:r>
            <a:r>
              <a:rPr dirty="0" sz="1000" spc="-265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64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(2.4)</a:t>
            </a:r>
            <a:endParaRPr sz="1000">
              <a:latin typeface="Palatino Linotype"/>
              <a:cs typeface="Palatino Linotype"/>
            </a:endParaRPr>
          </a:p>
          <a:p>
            <a:pPr marL="12700" marR="5080" indent="107950">
              <a:lnSpc>
                <a:spcPct val="100000"/>
              </a:lnSpc>
              <a:spcBef>
                <a:spcPts val="630"/>
              </a:spcBef>
            </a:pPr>
            <a:r>
              <a:rPr dirty="0" sz="1000" spc="-25">
                <a:latin typeface="Palatino Linotype"/>
                <a:cs typeface="Palatino Linotype"/>
              </a:rPr>
              <a:t>When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want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extended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vector</a:t>
            </a:r>
            <a:r>
              <a:rPr dirty="0" sz="1000" spc="-40">
                <a:latin typeface="Palatino Linotype"/>
                <a:cs typeface="Palatino Linotype"/>
              </a:rPr>
              <a:t> of </a:t>
            </a:r>
            <a:r>
              <a:rPr dirty="0" sz="1000" spc="-30">
                <a:latin typeface="Palatino Linotype"/>
                <a:cs typeface="Palatino Linotype"/>
              </a:rPr>
              <a:t>coeﬃcients,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40">
                <a:latin typeface="Palatino Linotype"/>
                <a:cs typeface="Palatino Linotype"/>
              </a:rPr>
              <a:t> denote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9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90">
                <a:latin typeface="Cambria"/>
                <a:cs typeface="Cambria"/>
              </a:rPr>
              <a:t> 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65" i="1">
                <a:latin typeface="Palatino Linotype"/>
                <a:cs typeface="Palatino Linotype"/>
              </a:rPr>
              <a:t>j</a:t>
            </a:r>
            <a:r>
              <a:rPr dirty="0" sz="1000" spc="-65" i="1">
                <a:latin typeface="Meiryo"/>
                <a:cs typeface="Meiryo"/>
              </a:rPr>
              <a:t>,</a:t>
            </a:r>
            <a:r>
              <a:rPr dirty="0" sz="1000" spc="-155" i="1">
                <a:latin typeface="Meiryo"/>
                <a:cs typeface="Meiryo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X</a:t>
            </a:r>
            <a:r>
              <a:rPr dirty="0" sz="1000" spc="-40">
                <a:latin typeface="Cambria"/>
                <a:cs typeface="Cambria"/>
              </a:rPr>
              <a:t>)</a:t>
            </a:r>
            <a:r>
              <a:rPr dirty="0" sz="1000" spc="-40">
                <a:latin typeface="Palatino Linotype"/>
                <a:cs typeface="Palatino Linotype"/>
              </a:rPr>
              <a:t>,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25">
                <a:latin typeface="Palatino Linotype"/>
                <a:cs typeface="Palatino Linotype"/>
              </a:rPr>
              <a:t> is:</a:t>
            </a:r>
            <a:endParaRPr sz="1000">
              <a:latin typeface="Palatino Linotype"/>
              <a:cs typeface="Palatino Linotype"/>
            </a:endParaRPr>
          </a:p>
          <a:p>
            <a:pPr algn="r" marR="5080">
              <a:lnSpc>
                <a:spcPct val="100000"/>
              </a:lnSpc>
              <a:spcBef>
                <a:spcPts val="630"/>
              </a:spcBef>
              <a:tabLst>
                <a:tab pos="4347845" algn="l"/>
              </a:tabLst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Z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(2.5)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4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2.1.2</a:t>
            </a:r>
            <a:r>
              <a:rPr dirty="0" sz="1000" spc="30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Some</a:t>
            </a:r>
            <a:r>
              <a:rPr dirty="0" sz="1000" spc="-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Useful</a:t>
            </a:r>
            <a:r>
              <a:rPr dirty="0" sz="1000" spc="-10" b="1">
                <a:latin typeface="Calibri"/>
                <a:cs typeface="Calibri"/>
              </a:rPr>
              <a:t> Transformations</a:t>
            </a:r>
            <a:endParaRPr sz="1000">
              <a:latin typeface="Calibri"/>
              <a:cs typeface="Calibri"/>
            </a:endParaRPr>
          </a:p>
          <a:p>
            <a:pPr algn="r" marL="12700" marR="5080">
              <a:lnSpc>
                <a:spcPct val="100000"/>
              </a:lnSpc>
              <a:spcBef>
                <a:spcPts val="595"/>
              </a:spcBef>
            </a:pPr>
            <a:r>
              <a:rPr dirty="0" sz="1000" spc="-45">
                <a:latin typeface="Palatino Linotype"/>
                <a:cs typeface="Palatino Linotype"/>
              </a:rPr>
              <a:t>Panel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econometricians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usually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break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total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up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sum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intra-</a:t>
            </a:r>
            <a:r>
              <a:rPr dirty="0" sz="1000" spc="-25">
                <a:latin typeface="Palatino Linotype"/>
                <a:cs typeface="Palatino Linotype"/>
              </a:rPr>
              <a:t>individual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inter-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variations.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49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variations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easily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obtained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transforming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transformation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matrices,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written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Kronecker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products.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Kronecker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product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matrices,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 i="1">
                <a:latin typeface="Palatino Linotype"/>
                <a:cs typeface="Palatino Linotype"/>
              </a:rPr>
              <a:t>A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obtained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multiplying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ts val="1185"/>
              </a:lnSpc>
            </a:pPr>
            <a:r>
              <a:rPr dirty="0" sz="1000" spc="-25">
                <a:latin typeface="Palatino Linotype"/>
                <a:cs typeface="Palatino Linotype"/>
              </a:rPr>
              <a:t>each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element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A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3" name="object 153" descr=""/>
          <p:cNvSpPr txBox="1"/>
          <p:nvPr/>
        </p:nvSpPr>
        <p:spPr>
          <a:xfrm>
            <a:off x="637483" y="6553764"/>
            <a:ext cx="48964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k</a:t>
            </a:r>
            <a:r>
              <a:rPr dirty="0" baseline="-21367" sz="975" spc="209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denotes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identity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 </a:t>
            </a:r>
            <a:r>
              <a:rPr dirty="0" sz="1000" spc="-40">
                <a:latin typeface="Palatino Linotype"/>
                <a:cs typeface="Palatino Linotype"/>
              </a:rPr>
              <a:t>dimension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baseline="-21367" sz="975" i="1">
                <a:latin typeface="Palatino Linotype"/>
                <a:cs typeface="Palatino Linotype"/>
              </a:rPr>
              <a:t>l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vector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 </a:t>
            </a:r>
            <a:r>
              <a:rPr dirty="0" sz="1000" spc="-35">
                <a:latin typeface="Palatino Linotype"/>
                <a:cs typeface="Palatino Linotype"/>
              </a:rPr>
              <a:t>length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baseline="-21367" sz="975" i="1">
                <a:latin typeface="Palatino Linotype"/>
                <a:cs typeface="Palatino Linotype"/>
              </a:rPr>
              <a:t>l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baseline="-21367" sz="975" i="1">
                <a:latin typeface="Palatino Linotype"/>
                <a:cs typeface="Palatino Linotype"/>
              </a:rPr>
              <a:t>l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baseline="29914" sz="975" spc="-37" i="1">
                <a:latin typeface="Meiryo"/>
                <a:cs typeface="Meiryo"/>
              </a:rPr>
              <a:t>⊤</a:t>
            </a:r>
            <a:endParaRPr baseline="29914" sz="975">
              <a:latin typeface="Meiryo"/>
              <a:cs typeface="Meiryo"/>
            </a:endParaRPr>
          </a:p>
        </p:txBody>
      </p:sp>
      <p:sp>
        <p:nvSpPr>
          <p:cNvPr id="154" name="object 154" descr=""/>
          <p:cNvSpPr txBox="1"/>
          <p:nvPr/>
        </p:nvSpPr>
        <p:spPr>
          <a:xfrm>
            <a:off x="5423790" y="6643570"/>
            <a:ext cx="501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5" name="object 155" descr=""/>
          <p:cNvSpPr txBox="1"/>
          <p:nvPr/>
        </p:nvSpPr>
        <p:spPr>
          <a:xfrm>
            <a:off x="516742" y="6705777"/>
            <a:ext cx="5038090" cy="94741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165">
              <a:lnSpc>
                <a:spcPts val="12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dimension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marL="50800" marR="43180" indent="107950">
              <a:lnSpc>
                <a:spcPts val="1200"/>
              </a:lnSpc>
              <a:spcBef>
                <a:spcPts val="4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inter-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35">
                <a:latin typeface="Palatino Linotype"/>
                <a:cs typeface="Palatino Linotype"/>
              </a:rPr>
              <a:t> (or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>
                <a:latin typeface="Palatino Linotype"/>
                <a:cs typeface="Palatino Linotype"/>
              </a:rPr>
              <a:t>)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transformation </a:t>
            </a:r>
            <a:r>
              <a:rPr dirty="0" sz="1000" spc="-35">
                <a:latin typeface="Palatino Linotype"/>
                <a:cs typeface="Palatino Linotype"/>
              </a:rPr>
              <a:t>is </a:t>
            </a:r>
            <a:r>
              <a:rPr dirty="0" sz="1000" spc="-40">
                <a:latin typeface="Palatino Linotype"/>
                <a:cs typeface="Palatino Linotype"/>
              </a:rPr>
              <a:t>obtained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transformation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 </a:t>
            </a:r>
            <a:r>
              <a:rPr dirty="0" sz="1000" spc="-40">
                <a:latin typeface="Palatino Linotype"/>
                <a:cs typeface="Palatino Linotype"/>
              </a:rPr>
              <a:t>denoted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deﬁned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590"/>
              </a:spcBef>
            </a:pP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7" i="1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J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endParaRPr sz="1000">
              <a:latin typeface="Palatino Linotype"/>
              <a:cs typeface="Palatino Linotype"/>
            </a:endParaRPr>
          </a:p>
          <a:p>
            <a:pPr marL="158750">
              <a:lnSpc>
                <a:spcPct val="100000"/>
              </a:lnSpc>
              <a:spcBef>
                <a:spcPts val="630"/>
              </a:spcBef>
            </a:pP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example,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have,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1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3: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6" name="object 156" descr=""/>
          <p:cNvSpPr txBox="1"/>
          <p:nvPr/>
        </p:nvSpPr>
        <p:spPr>
          <a:xfrm>
            <a:off x="902772" y="7935304"/>
            <a:ext cx="22415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57" name="object 157" descr=""/>
          <p:cNvSpPr txBox="1"/>
          <p:nvPr/>
        </p:nvSpPr>
        <p:spPr>
          <a:xfrm>
            <a:off x="1111002" y="7733582"/>
            <a:ext cx="10617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69265" algn="l"/>
                <a:tab pos="734060" algn="l"/>
              </a:tabLst>
            </a:pPr>
            <a:r>
              <a:rPr dirty="0" baseline="8333" sz="1500" spc="675">
                <a:latin typeface="Segoe UI Symbol"/>
                <a:cs typeface="Segoe UI Symbol"/>
              </a:rPr>
              <a:t>(</a:t>
            </a:r>
            <a:r>
              <a:rPr dirty="0" baseline="8333" sz="1500">
                <a:latin typeface="Segoe UI Symbol"/>
                <a:cs typeface="Segoe UI Symbol"/>
              </a:rPr>
              <a:t>	</a:t>
            </a:r>
            <a:r>
              <a:rPr dirty="0" baseline="8333" sz="1500" spc="675">
                <a:latin typeface="Segoe UI Symbol"/>
                <a:cs typeface="Segoe UI Symbol"/>
              </a:rPr>
              <a:t>)</a:t>
            </a:r>
            <a:r>
              <a:rPr dirty="0" baseline="8333" sz="1500">
                <a:latin typeface="Segoe UI Symbol"/>
                <a:cs typeface="Segoe UI Symbol"/>
              </a:rPr>
              <a:t>	</a:t>
            </a:r>
            <a:r>
              <a:rPr dirty="0" baseline="2777" sz="1500" spc="209">
                <a:latin typeface="Segoe UI Symbol"/>
                <a:cs typeface="Segoe UI Symbol"/>
              </a:rPr>
              <a:t>⎡⎛</a:t>
            </a:r>
            <a:r>
              <a:rPr dirty="0" baseline="2777" sz="1500" spc="-97">
                <a:latin typeface="Segoe UI Symbol"/>
                <a:cs typeface="Segoe UI Symbol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baseline="2777" sz="1500" spc="135">
                <a:latin typeface="Segoe UI Symbol"/>
                <a:cs typeface="Segoe UI Symbol"/>
              </a:rPr>
              <a:t>⎞</a:t>
            </a:r>
            <a:endParaRPr baseline="2777" sz="1500">
              <a:latin typeface="Segoe UI Symbol"/>
              <a:cs typeface="Segoe UI Symbol"/>
            </a:endParaRPr>
          </a:p>
        </p:txBody>
      </p:sp>
      <p:sp>
        <p:nvSpPr>
          <p:cNvPr id="158" name="object 158" descr=""/>
          <p:cNvSpPr txBox="1"/>
          <p:nvPr/>
        </p:nvSpPr>
        <p:spPr>
          <a:xfrm>
            <a:off x="1833048" y="8165173"/>
            <a:ext cx="3143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0">
                <a:latin typeface="Segoe UI Symbol"/>
                <a:cs typeface="Segoe UI Symbol"/>
              </a:rPr>
              <a:t>⎣⎝</a:t>
            </a:r>
            <a:r>
              <a:rPr dirty="0" sz="1000" spc="-65">
                <a:latin typeface="Segoe UI Symbol"/>
                <a:cs typeface="Segoe UI Symbol"/>
              </a:rPr>
              <a:t> </a:t>
            </a:r>
            <a:r>
              <a:rPr dirty="0" baseline="2777" sz="1500">
                <a:latin typeface="Palatino Linotype"/>
                <a:cs typeface="Palatino Linotype"/>
              </a:rPr>
              <a:t>1</a:t>
            </a:r>
            <a:r>
              <a:rPr dirty="0" baseline="2777" sz="1500" spc="-60">
                <a:latin typeface="Palatino Linotype"/>
                <a:cs typeface="Palatino Linotype"/>
              </a:rPr>
              <a:t> </a:t>
            </a:r>
            <a:r>
              <a:rPr dirty="0" sz="1000" spc="90">
                <a:latin typeface="Segoe UI Symbol"/>
                <a:cs typeface="Segoe UI Symbol"/>
              </a:rPr>
              <a:t>⎠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59" name="object 159" descr=""/>
          <p:cNvSpPr txBox="1"/>
          <p:nvPr/>
        </p:nvSpPr>
        <p:spPr>
          <a:xfrm>
            <a:off x="1698403" y="7946182"/>
            <a:ext cx="1233170" cy="1924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660"/>
              </a:lnSpc>
              <a:spcBef>
                <a:spcPts val="95"/>
              </a:spcBef>
              <a:tabLst>
                <a:tab pos="287655" algn="l"/>
                <a:tab pos="566420" algn="l"/>
                <a:tab pos="1090295" algn="l"/>
              </a:tabLst>
            </a:pPr>
            <a:r>
              <a:rPr dirty="0" baseline="5555" sz="1500" spc="52" i="1">
                <a:latin typeface="Meiryo"/>
                <a:cs typeface="Meiryo"/>
              </a:rPr>
              <a:t>⊗</a:t>
            </a:r>
            <a:r>
              <a:rPr dirty="0" baseline="5555" sz="1500" spc="52" i="1">
                <a:latin typeface="Meiryo"/>
                <a:cs typeface="Meiryo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baseline="5555" sz="1500">
                <a:latin typeface="Palatino Linotype"/>
                <a:cs typeface="Palatino Linotype"/>
              </a:rPr>
              <a:t>1</a:t>
            </a:r>
            <a:r>
              <a:rPr dirty="0" baseline="5555" sz="1500">
                <a:latin typeface="Palatino Linotype"/>
                <a:cs typeface="Palatino Linotype"/>
              </a:rPr>
              <a:t>  </a:t>
            </a:r>
            <a:r>
              <a:rPr dirty="0" baseline="5555" sz="1500" spc="67">
                <a:latin typeface="Palatino Linotype"/>
                <a:cs typeface="Palatino Linotype"/>
              </a:rPr>
              <a:t> </a:t>
            </a:r>
            <a:r>
              <a:rPr dirty="0" baseline="5555" sz="1500">
                <a:latin typeface="Palatino Linotype"/>
                <a:cs typeface="Palatino Linotype"/>
              </a:rPr>
              <a:t>1</a:t>
            </a:r>
            <a:r>
              <a:rPr dirty="0" baseline="5555" sz="1500">
                <a:latin typeface="Palatino Linotype"/>
                <a:cs typeface="Palatino Linotype"/>
              </a:rPr>
              <a:t>  </a:t>
            </a:r>
            <a:r>
              <a:rPr dirty="0" baseline="5555" sz="1500" spc="67">
                <a:latin typeface="Palatino Linotype"/>
                <a:cs typeface="Palatino Linotype"/>
              </a:rPr>
              <a:t> </a:t>
            </a:r>
            <a:r>
              <a:rPr dirty="0" baseline="5555" sz="1500">
                <a:latin typeface="Palatino Linotype"/>
                <a:cs typeface="Palatino Linotype"/>
              </a:rPr>
              <a:t>1</a:t>
            </a:r>
            <a:r>
              <a:rPr dirty="0" baseline="5555" sz="1500">
                <a:latin typeface="Palatino Linotype"/>
                <a:cs typeface="Palatino Linotype"/>
              </a:rPr>
              <a:t>	</a:t>
            </a:r>
            <a:r>
              <a:rPr dirty="0" baseline="5555" sz="1500" spc="607">
                <a:latin typeface="Cambria"/>
                <a:cs typeface="Cambria"/>
              </a:rPr>
              <a:t>∕</a:t>
            </a:r>
            <a:r>
              <a:rPr dirty="0" baseline="5555" sz="1500">
                <a:latin typeface="Palatino Linotype"/>
                <a:cs typeface="Palatino Linotype"/>
              </a:rPr>
              <a:t>3</a:t>
            </a:r>
            <a:endParaRPr baseline="5555" sz="1500">
              <a:latin typeface="Palatino Linotype"/>
              <a:cs typeface="Palatino Linotype"/>
            </a:endParaRPr>
          </a:p>
          <a:p>
            <a:pPr marL="147320">
              <a:lnSpc>
                <a:spcPts val="660"/>
              </a:lnSpc>
            </a:pPr>
            <a:r>
              <a:rPr dirty="0" sz="1000" spc="140">
                <a:latin typeface="Segoe UI Symbol"/>
                <a:cs typeface="Segoe UI Symbol"/>
              </a:rPr>
              <a:t>⎢⎜</a:t>
            </a:r>
            <a:r>
              <a:rPr dirty="0" sz="1000" spc="190">
                <a:latin typeface="Segoe UI Symbol"/>
                <a:cs typeface="Segoe UI Symbol"/>
              </a:rPr>
              <a:t>  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60" name="object 160" descr=""/>
          <p:cNvSpPr txBox="1"/>
          <p:nvPr/>
        </p:nvSpPr>
        <p:spPr>
          <a:xfrm>
            <a:off x="1263819" y="7791946"/>
            <a:ext cx="1775460" cy="438150"/>
          </a:xfrm>
          <a:prstGeom prst="rect">
            <a:avLst/>
          </a:prstGeom>
        </p:spPr>
        <p:txBody>
          <a:bodyPr wrap="square" lIns="0" tIns="6667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25"/>
              </a:spcBef>
              <a:tabLst>
                <a:tab pos="890905" algn="l"/>
                <a:tab pos="1444625" algn="l"/>
                <a:tab pos="1654810" algn="l"/>
              </a:tabLst>
            </a:pPr>
            <a:r>
              <a:rPr dirty="0" baseline="2777" sz="1500">
                <a:latin typeface="Palatino Linotype"/>
                <a:cs typeface="Palatino Linotype"/>
              </a:rPr>
              <a:t>1</a:t>
            </a:r>
            <a:r>
              <a:rPr dirty="0" baseline="2777" sz="1500" spc="217">
                <a:latin typeface="Palatino Linotype"/>
                <a:cs typeface="Palatino Linotype"/>
              </a:rPr>
              <a:t>  </a:t>
            </a:r>
            <a:r>
              <a:rPr dirty="0" baseline="2777" sz="1500" spc="-75">
                <a:latin typeface="Palatino Linotype"/>
                <a:cs typeface="Palatino Linotype"/>
              </a:rPr>
              <a:t>0</a:t>
            </a:r>
            <a:r>
              <a:rPr dirty="0" baseline="2777" sz="1500">
                <a:latin typeface="Palatino Linotype"/>
                <a:cs typeface="Palatino Linotype"/>
              </a:rPr>
              <a:t>	</a:t>
            </a:r>
            <a:r>
              <a:rPr dirty="0" baseline="5555" sz="1500">
                <a:latin typeface="Segoe UI Symbol"/>
                <a:cs typeface="Segoe UI Symbol"/>
              </a:rPr>
              <a:t>	</a:t>
            </a:r>
            <a:r>
              <a:rPr dirty="0" baseline="5555" sz="1500">
                <a:latin typeface="Segoe UI Symbol"/>
                <a:cs typeface="Segoe UI Symbol"/>
              </a:rPr>
              <a:t>	</a:t>
            </a:r>
            <a:r>
              <a:rPr dirty="0" baseline="52777" sz="1500" spc="-37">
                <a:latin typeface="Segoe UI Symbol"/>
                <a:cs typeface="Segoe UI Symbol"/>
              </a:rPr>
              <a:t>⎤</a:t>
            </a:r>
            <a:r>
              <a:rPr dirty="0" sz="1000" spc="-25">
                <a:latin typeface="Segoe UI Symbol"/>
                <a:cs typeface="Segoe UI Symbol"/>
              </a:rPr>
              <a:t>⎥</a:t>
            </a:r>
            <a:endParaRPr sz="1000">
              <a:latin typeface="Segoe UI Symbol"/>
              <a:cs typeface="Segoe UI Symbol"/>
            </a:endParaRPr>
          </a:p>
          <a:p>
            <a:pPr marL="38100">
              <a:lnSpc>
                <a:spcPct val="100000"/>
              </a:lnSpc>
              <a:spcBef>
                <a:spcPts val="420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1" name="object 161" descr=""/>
          <p:cNvSpPr txBox="1"/>
          <p:nvPr/>
        </p:nvSpPr>
        <p:spPr>
          <a:xfrm>
            <a:off x="1833048" y="8076015"/>
            <a:ext cx="11557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85215" algn="l"/>
              </a:tabLst>
            </a:pPr>
            <a:r>
              <a:rPr dirty="0" sz="1000" spc="140">
                <a:latin typeface="Segoe UI Symbol"/>
                <a:cs typeface="Segoe UI Symbol"/>
              </a:rPr>
              <a:t>⎢⎜</a:t>
            </a:r>
            <a:r>
              <a:rPr dirty="0" sz="1000" spc="190">
                <a:latin typeface="Segoe UI Symbol"/>
                <a:cs typeface="Segoe UI Symbol"/>
              </a:rPr>
              <a:t>  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80">
                <a:latin typeface="Segoe UI Symbol"/>
                <a:cs typeface="Segoe UI Symbol"/>
              </a:rPr>
              <a:t>⎥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62" name="object 162" descr=""/>
          <p:cNvSpPr txBox="1"/>
          <p:nvPr/>
        </p:nvSpPr>
        <p:spPr>
          <a:xfrm>
            <a:off x="2906109" y="816290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⎦</a:t>
            </a:r>
            <a:endParaRPr sz="1000">
              <a:latin typeface="Segoe UI Symbol"/>
              <a:cs typeface="Segoe UI Symbol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347423" y="607782"/>
            <a:ext cx="14109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The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</a:t>
            </a:r>
            <a:r>
              <a:rPr dirty="0" sz="800" spc="24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25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28608" y="1130547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150340" y="912698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65" i="1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712463" y="1130547"/>
            <a:ext cx="1320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5" i="1">
                <a:latin typeface="Meiryo"/>
                <a:cs typeface="Meiryo"/>
              </a:rPr>
              <a:t>⊗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582041" y="920124"/>
            <a:ext cx="3352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77495" algn="l"/>
              </a:tabLst>
            </a:pPr>
            <a:r>
              <a:rPr dirty="0" baseline="2777" sz="1500" spc="465" i="1">
                <a:latin typeface="Meiryo"/>
                <a:cs typeface="Meiryo"/>
              </a:rPr>
              <a:t>)</a:t>
            </a:r>
            <a:r>
              <a:rPr dirty="0" baseline="2777" sz="1500" i="1">
                <a:latin typeface="Meiryo"/>
                <a:cs typeface="Meiryo"/>
              </a:rPr>
              <a:t>	</a:t>
            </a:r>
            <a:r>
              <a:rPr dirty="0" sz="1000" spc="-305">
                <a:latin typeface="Segoe UI Symbol"/>
                <a:cs typeface="Segoe UI Symbol"/>
              </a:rPr>
              <a:t>⎛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303270" y="1013892"/>
            <a:ext cx="626745" cy="389890"/>
          </a:xfrm>
          <a:prstGeom prst="rect">
            <a:avLst/>
          </a:prstGeom>
        </p:spPr>
        <p:txBody>
          <a:bodyPr wrap="square" lIns="0" tIns="425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35"/>
              </a:spcBef>
              <a:tabLst>
                <a:tab pos="556260" algn="l"/>
              </a:tabLst>
            </a:pP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⎜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ct val="100000"/>
              </a:lnSpc>
              <a:spcBef>
                <a:spcPts val="234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847112" y="1271258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5">
                <a:latin typeface="Segoe UI Symbol"/>
                <a:cs typeface="Segoe UI Symbol"/>
              </a:rPr>
              <a:t>⎜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847112" y="136040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⎝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954670" y="868050"/>
            <a:ext cx="807720" cy="663575"/>
          </a:xfrm>
          <a:prstGeom prst="rect">
            <a:avLst/>
          </a:prstGeom>
        </p:spPr>
        <p:txBody>
          <a:bodyPr wrap="square" lIns="0" tIns="730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75"/>
              </a:spcBef>
            </a:pPr>
            <a:r>
              <a:rPr dirty="0" sz="1000" spc="-5">
                <a:latin typeface="Palatino Linotype"/>
                <a:cs typeface="Palatino Linotype"/>
              </a:rPr>
              <a:t>1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>
                <a:latin typeface="Palatino Linotype"/>
                <a:cs typeface="Palatino Linotype"/>
              </a:rPr>
              <a:t>3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>
                <a:latin typeface="Palatino Linotype"/>
                <a:cs typeface="Palatino Linotype"/>
              </a:rPr>
              <a:t>3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>
                <a:latin typeface="Palatino Linotype"/>
                <a:cs typeface="Palatino Linotype"/>
              </a:rPr>
              <a:t>3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dirty="0" sz="1000" spc="-5">
                <a:latin typeface="Palatino Linotype"/>
                <a:cs typeface="Palatino Linotype"/>
              </a:rPr>
              <a:t>1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>
                <a:latin typeface="Palatino Linotype"/>
                <a:cs typeface="Palatino Linotype"/>
              </a:rPr>
              <a:t>3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>
                <a:latin typeface="Palatino Linotype"/>
                <a:cs typeface="Palatino Linotype"/>
              </a:rPr>
              <a:t>3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>
                <a:latin typeface="Palatino Linotype"/>
                <a:cs typeface="Palatino Linotype"/>
              </a:rPr>
              <a:t>3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475"/>
              </a:spcBef>
            </a:pPr>
            <a:r>
              <a:rPr dirty="0" sz="1000" spc="-5">
                <a:latin typeface="Palatino Linotype"/>
                <a:cs typeface="Palatino Linotype"/>
              </a:rPr>
              <a:t>1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>
                <a:latin typeface="Palatino Linotype"/>
                <a:cs typeface="Palatino Linotype"/>
              </a:rPr>
              <a:t>3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>
                <a:latin typeface="Palatino Linotype"/>
                <a:cs typeface="Palatino Linotype"/>
              </a:rPr>
              <a:t>3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>
                <a:latin typeface="Palatino Linotype"/>
                <a:cs typeface="Palatino Linotype"/>
              </a:rPr>
              <a:t>3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787416" y="920137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5">
                <a:latin typeface="Segoe UI Symbol"/>
                <a:cs typeface="Segoe UI Symbol"/>
              </a:rPr>
              <a:t>⎞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787416" y="104152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787416" y="1271267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787416" y="1360415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⎠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028695" y="2131370"/>
            <a:ext cx="204470" cy="2032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7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  <a:p>
            <a:pPr marL="133985">
              <a:lnSpc>
                <a:spcPts val="700"/>
              </a:lnSpc>
            </a:pPr>
            <a:r>
              <a:rPr dirty="0" sz="1000" spc="145">
                <a:latin typeface="Segoe UI Symbol"/>
                <a:cs typeface="Segoe UI Symbol"/>
              </a:rPr>
              <a:t>⎜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150426" y="1823454"/>
            <a:ext cx="1042035" cy="2813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5415">
              <a:lnSpc>
                <a:spcPts val="1010"/>
              </a:lnSpc>
              <a:spcBef>
                <a:spcPts val="95"/>
              </a:spcBef>
              <a:tabLst>
                <a:tab pos="490220" algn="l"/>
                <a:tab pos="835025" algn="l"/>
              </a:tabLst>
            </a:pPr>
            <a:r>
              <a:rPr dirty="0" sz="1000" spc="-5">
                <a:latin typeface="Palatino Linotype"/>
                <a:cs typeface="Palatino Linotype"/>
              </a:rPr>
              <a:t>1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>
                <a:latin typeface="Palatino Linotype"/>
                <a:cs typeface="Palatino Linotype"/>
              </a:rPr>
              <a:t>3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>
                <a:latin typeface="Palatino Linotype"/>
                <a:cs typeface="Palatino Linotype"/>
              </a:rPr>
              <a:t>3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>
                <a:latin typeface="Palatino Linotype"/>
                <a:cs typeface="Palatino Linotype"/>
              </a:rPr>
              <a:t>3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ts val="1010"/>
              </a:lnSpc>
            </a:pPr>
            <a:r>
              <a:rPr dirty="0" sz="1000" spc="145">
                <a:latin typeface="Segoe UI Symbol"/>
                <a:cs typeface="Segoe UI Symbol"/>
              </a:rPr>
              <a:t>⎜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112326" y="1550084"/>
            <a:ext cx="1385570" cy="450850"/>
          </a:xfrm>
          <a:prstGeom prst="rect">
            <a:avLst/>
          </a:prstGeom>
        </p:spPr>
        <p:txBody>
          <a:bodyPr wrap="square" lIns="0" tIns="7302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575"/>
              </a:spcBef>
              <a:tabLst>
                <a:tab pos="528320" algn="l"/>
                <a:tab pos="873125" algn="l"/>
                <a:tab pos="1283335" algn="l"/>
              </a:tabLst>
            </a:pPr>
            <a:r>
              <a:rPr dirty="0" baseline="13888" sz="1500" spc="-457">
                <a:latin typeface="Segoe UI Symbol"/>
                <a:cs typeface="Segoe UI Symbol"/>
              </a:rPr>
              <a:t>⎛</a:t>
            </a:r>
            <a:r>
              <a:rPr dirty="0" baseline="-38888" sz="1500" spc="217">
                <a:latin typeface="Segoe UI Symbol"/>
                <a:cs typeface="Segoe UI Symbol"/>
              </a:rPr>
              <a:t>⎜</a:t>
            </a:r>
            <a:r>
              <a:rPr dirty="0" baseline="-38888" sz="1500">
                <a:latin typeface="Segoe UI Symbol"/>
                <a:cs typeface="Segoe UI Symbol"/>
              </a:rPr>
              <a:t> </a:t>
            </a:r>
            <a:r>
              <a:rPr dirty="0" baseline="-38888" sz="1500" spc="75">
                <a:latin typeface="Segoe UI Symbol"/>
                <a:cs typeface="Segoe UI Symbol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>
                <a:latin typeface="Palatino Linotype"/>
                <a:cs typeface="Palatino Linotype"/>
              </a:rPr>
              <a:t>3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>
                <a:latin typeface="Palatino Linotype"/>
                <a:cs typeface="Palatino Linotype"/>
              </a:rPr>
              <a:t>3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>
                <a:latin typeface="Palatino Linotype"/>
                <a:cs typeface="Palatino Linotype"/>
              </a:rPr>
              <a:t>3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algn="r" marR="30480">
              <a:lnSpc>
                <a:spcPct val="100000"/>
              </a:lnSpc>
              <a:spcBef>
                <a:spcPts val="470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150426" y="238694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⎜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125026" y="2616688"/>
            <a:ext cx="13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Segoe UI Symbol"/>
                <a:cs typeface="Segoe UI Symbol"/>
              </a:rPr>
              <a:t>⎜</a:t>
            </a:r>
            <a:r>
              <a:rPr dirty="0" baseline="-38888" sz="1500" spc="-37">
                <a:latin typeface="Segoe UI Symbol"/>
                <a:cs typeface="Segoe UI Symbol"/>
              </a:rPr>
              <a:t>⎝</a:t>
            </a:r>
            <a:endParaRPr baseline="-38888" sz="1500">
              <a:latin typeface="Segoe UI Symbol"/>
              <a:cs typeface="Segoe UI 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728343" y="1610854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3073303" y="1550084"/>
            <a:ext cx="89535" cy="450850"/>
          </a:xfrm>
          <a:prstGeom prst="rect">
            <a:avLst/>
          </a:prstGeom>
        </p:spPr>
        <p:txBody>
          <a:bodyPr wrap="square" lIns="0" tIns="730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7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470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728344" y="1823454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graphicFrame>
        <p:nvGraphicFramePr>
          <p:cNvPr id="24" name="object 24" descr=""/>
          <p:cNvGraphicFramePr>
            <a:graphicFrameLocks noGrp="1"/>
          </p:cNvGraphicFramePr>
          <p:nvPr/>
        </p:nvGraphicFramePr>
        <p:xfrm>
          <a:off x="1264307" y="2078778"/>
          <a:ext cx="1982470" cy="7645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00990"/>
                <a:gridCol w="1681480"/>
              </a:tblGrid>
              <a:tr h="170180">
                <a:tc>
                  <a:txBody>
                    <a:bodyPr/>
                    <a:lstStyle/>
                    <a:p>
                      <a:pPr algn="ctr" marR="36195">
                        <a:lnSpc>
                          <a:spcPts val="960"/>
                        </a:lnSpc>
                      </a:pPr>
                      <a:r>
                        <a:rPr dirty="0" sz="1000" spc="-5">
                          <a:latin typeface="Palatino Linotype"/>
                          <a:cs typeface="Palatino Linotype"/>
                        </a:rPr>
                        <a:t>1</a:t>
                      </a:r>
                      <a:r>
                        <a:rPr dirty="0" sz="1000">
                          <a:latin typeface="Cambria"/>
                          <a:cs typeface="Cambria"/>
                        </a:rPr>
                        <a:t>∕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3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75565">
                        <a:lnSpc>
                          <a:spcPts val="960"/>
                        </a:lnSpc>
                        <a:tabLst>
                          <a:tab pos="420370" algn="l"/>
                          <a:tab pos="830580" algn="l"/>
                          <a:tab pos="1175385" algn="l"/>
                          <a:tab pos="1520825" algn="l"/>
                        </a:tabLst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1</a:t>
                      </a:r>
                      <a:r>
                        <a:rPr dirty="0" sz="1000">
                          <a:latin typeface="Cambria"/>
                          <a:cs typeface="Cambria"/>
                        </a:rPr>
                        <a:t>∕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3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	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1</a:t>
                      </a:r>
                      <a:r>
                        <a:rPr dirty="0" sz="1000">
                          <a:latin typeface="Cambria"/>
                          <a:cs typeface="Cambria"/>
                        </a:rPr>
                        <a:t>∕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3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	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	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	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212090">
                <a:tc>
                  <a:txBody>
                    <a:bodyPr/>
                    <a:lstStyle/>
                    <a:p>
                      <a:pPr algn="ctr" marR="3619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90"/>
                        </a:spcBef>
                        <a:tabLst>
                          <a:tab pos="485140" algn="l"/>
                          <a:tab pos="765810" algn="l"/>
                          <a:tab pos="1110615" algn="l"/>
                          <a:tab pos="1455420" algn="l"/>
                        </a:tabLst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	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	</a:t>
                      </a:r>
                      <a:r>
                        <a:rPr dirty="0" sz="1000" spc="-5">
                          <a:latin typeface="Palatino Linotype"/>
                          <a:cs typeface="Palatino Linotype"/>
                        </a:rPr>
                        <a:t>1</a:t>
                      </a:r>
                      <a:r>
                        <a:rPr dirty="0" sz="1000">
                          <a:latin typeface="Cambria"/>
                          <a:cs typeface="Cambria"/>
                        </a:rPr>
                        <a:t>∕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3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	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1</a:t>
                      </a:r>
                      <a:r>
                        <a:rPr dirty="0" sz="1000">
                          <a:latin typeface="Cambria"/>
                          <a:cs typeface="Cambria"/>
                        </a:rPr>
                        <a:t>∕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3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	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1</a:t>
                      </a:r>
                      <a:r>
                        <a:rPr dirty="0" sz="1000">
                          <a:latin typeface="Cambria"/>
                          <a:cs typeface="Cambria"/>
                        </a:rPr>
                        <a:t>∕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3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1430"/>
                </a:tc>
              </a:tr>
              <a:tr h="212090">
                <a:tc>
                  <a:txBody>
                    <a:bodyPr/>
                    <a:lstStyle/>
                    <a:p>
                      <a:pPr algn="ctr" marR="36195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ct val="100000"/>
                        </a:lnSpc>
                        <a:spcBef>
                          <a:spcPts val="90"/>
                        </a:spcBef>
                        <a:tabLst>
                          <a:tab pos="485140" algn="l"/>
                          <a:tab pos="765810" algn="l"/>
                          <a:tab pos="1110615" algn="l"/>
                          <a:tab pos="1456055" algn="l"/>
                        </a:tabLst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	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	</a:t>
                      </a:r>
                      <a:r>
                        <a:rPr dirty="0" sz="1000" spc="-5">
                          <a:latin typeface="Palatino Linotype"/>
                          <a:cs typeface="Palatino Linotype"/>
                        </a:rPr>
                        <a:t>1</a:t>
                      </a:r>
                      <a:r>
                        <a:rPr dirty="0" sz="1000">
                          <a:latin typeface="Cambria"/>
                          <a:cs typeface="Cambria"/>
                        </a:rPr>
                        <a:t>∕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3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	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1</a:t>
                      </a:r>
                      <a:r>
                        <a:rPr dirty="0" sz="1000">
                          <a:latin typeface="Cambria"/>
                          <a:cs typeface="Cambria"/>
                        </a:rPr>
                        <a:t>∕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3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	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1</a:t>
                      </a:r>
                      <a:r>
                        <a:rPr dirty="0" sz="1000">
                          <a:latin typeface="Cambria"/>
                          <a:cs typeface="Cambria"/>
                        </a:rPr>
                        <a:t>∕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3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1430"/>
                </a:tc>
              </a:tr>
              <a:tr h="170180">
                <a:tc>
                  <a:txBody>
                    <a:bodyPr/>
                    <a:lstStyle/>
                    <a:p>
                      <a:pPr algn="ctr" marR="36195">
                        <a:lnSpc>
                          <a:spcPts val="1150"/>
                        </a:lnSpc>
                        <a:spcBef>
                          <a:spcPts val="90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1430"/>
                </a:tc>
                <a:tc>
                  <a:txBody>
                    <a:bodyPr/>
                    <a:lstStyle/>
                    <a:p>
                      <a:pPr marL="140335">
                        <a:lnSpc>
                          <a:spcPts val="1150"/>
                        </a:lnSpc>
                        <a:spcBef>
                          <a:spcPts val="90"/>
                        </a:spcBef>
                        <a:tabLst>
                          <a:tab pos="485775" algn="l"/>
                          <a:tab pos="765810" algn="l"/>
                          <a:tab pos="1110615" algn="l"/>
                          <a:tab pos="1456055" algn="l"/>
                        </a:tabLst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	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	</a:t>
                      </a:r>
                      <a:r>
                        <a:rPr dirty="0" sz="1000" spc="-5">
                          <a:latin typeface="Palatino Linotype"/>
                          <a:cs typeface="Palatino Linotype"/>
                        </a:rPr>
                        <a:t>1</a:t>
                      </a:r>
                      <a:r>
                        <a:rPr dirty="0" sz="1000">
                          <a:latin typeface="Cambria"/>
                          <a:cs typeface="Cambria"/>
                        </a:rPr>
                        <a:t>∕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3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	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1</a:t>
                      </a:r>
                      <a:r>
                        <a:rPr dirty="0" sz="1000">
                          <a:latin typeface="Cambria"/>
                          <a:cs typeface="Cambria"/>
                        </a:rPr>
                        <a:t>∕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3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	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1</a:t>
                      </a:r>
                      <a:r>
                        <a:rPr dirty="0" sz="1000">
                          <a:latin typeface="Cambria"/>
                          <a:cs typeface="Cambria"/>
                        </a:rPr>
                        <a:t>∕</a:t>
                      </a:r>
                      <a:r>
                        <a:rPr dirty="0" sz="1000">
                          <a:latin typeface="Palatino Linotype"/>
                          <a:cs typeface="Palatino Linotype"/>
                        </a:rPr>
                        <a:t>3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1430"/>
                </a:tc>
              </a:tr>
            </a:tbl>
          </a:graphicData>
        </a:graphic>
      </p:graphicFrame>
      <p:sp>
        <p:nvSpPr>
          <p:cNvPr id="25" name="object 25" descr=""/>
          <p:cNvSpPr txBox="1"/>
          <p:nvPr/>
        </p:nvSpPr>
        <p:spPr>
          <a:xfrm>
            <a:off x="3252330" y="1576349"/>
            <a:ext cx="13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Segoe UI Symbol"/>
                <a:cs typeface="Segoe UI Symbol"/>
              </a:rPr>
              <a:t>⎞</a:t>
            </a:r>
            <a:r>
              <a:rPr dirty="0" baseline="-52777" sz="1500" spc="-37">
                <a:latin typeface="Segoe UI Symbol"/>
                <a:cs typeface="Segoe UI Symbol"/>
              </a:rPr>
              <a:t>⎟</a:t>
            </a:r>
            <a:endParaRPr baseline="-52777" sz="1500">
              <a:latin typeface="Segoe UI Symbol"/>
              <a:cs typeface="Segoe UI 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277730" y="1927365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277730" y="2157220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277730" y="2386961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252330" y="2616702"/>
            <a:ext cx="13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Segoe UI Symbol"/>
                <a:cs typeface="Segoe UI Symbol"/>
              </a:rPr>
              <a:t>⎟</a:t>
            </a:r>
            <a:r>
              <a:rPr dirty="0" baseline="-38888" sz="1500" spc="-37">
                <a:latin typeface="Segoe UI Symbol"/>
                <a:cs typeface="Segoe UI Symbol"/>
              </a:rPr>
              <a:t>⎠</a:t>
            </a:r>
            <a:endParaRPr baseline="-38888" sz="1500">
              <a:latin typeface="Segoe UI Symbol"/>
              <a:cs typeface="Segoe UI Symbol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17936" y="2885576"/>
            <a:ext cx="5074920" cy="5008245"/>
          </a:xfrm>
          <a:prstGeom prst="rect">
            <a:avLst/>
          </a:prstGeom>
        </p:spPr>
        <p:txBody>
          <a:bodyPr wrap="square" lIns="0" tIns="67945" rIns="0" bIns="0" rtlCol="0" vert="horz">
            <a:spAutoFit/>
          </a:bodyPr>
          <a:lstStyle/>
          <a:p>
            <a:pPr algn="just" marL="63500">
              <a:lnSpc>
                <a:spcPct val="100000"/>
              </a:lnSpc>
              <a:spcBef>
                <a:spcPts val="535"/>
              </a:spcBef>
            </a:pPr>
            <a:r>
              <a:rPr dirty="0" sz="1000" spc="-50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then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have:</a:t>
            </a:r>
            <a:endParaRPr sz="1000">
              <a:latin typeface="Palatino Linotype"/>
              <a:cs typeface="Palatino Linotype"/>
            </a:endParaRPr>
          </a:p>
          <a:p>
            <a:pPr algn="just" marL="411480">
              <a:lnSpc>
                <a:spcPct val="100000"/>
              </a:lnSpc>
              <a:spcBef>
                <a:spcPts val="434"/>
              </a:spcBef>
            </a:pPr>
            <a:r>
              <a:rPr dirty="0" sz="1000" spc="-25">
                <a:latin typeface="Cambria"/>
                <a:cs typeface="Cambria"/>
              </a:rPr>
              <a:t>(</a:t>
            </a:r>
            <a:r>
              <a:rPr dirty="0" sz="1000" spc="-25" i="1">
                <a:latin typeface="Palatino Linotype"/>
                <a:cs typeface="Palatino Linotype"/>
              </a:rPr>
              <a:t>Bx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baseline="34188" sz="975" spc="19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spc="-130">
                <a:latin typeface="Cambria"/>
                <a:cs typeface="Cambria"/>
              </a:rPr>
              <a:t>(</a:t>
            </a:r>
            <a:r>
              <a:rPr dirty="0" sz="1000" spc="-70" i="1">
                <a:latin typeface="Palatino Linotype"/>
                <a:cs typeface="Palatino Linotype"/>
              </a:rPr>
              <a:t>x</a:t>
            </a:r>
            <a:r>
              <a:rPr dirty="0" sz="1000" spc="-345" i="1">
                <a:latin typeface="Meiryo"/>
                <a:cs typeface="Meiryo"/>
              </a:rPr>
              <a:t>̄</a:t>
            </a:r>
            <a:r>
              <a:rPr dirty="0" baseline="-21367" sz="975" spc="-112">
                <a:latin typeface="Palatino Linotype"/>
                <a:cs typeface="Palatino Linotype"/>
              </a:rPr>
              <a:t>1</a:t>
            </a:r>
            <a:r>
              <a:rPr dirty="0" sz="1000" spc="-180" i="1">
                <a:latin typeface="Meiryo"/>
                <a:cs typeface="Meiryo"/>
              </a:rPr>
              <a:t>,</a:t>
            </a:r>
            <a:r>
              <a:rPr dirty="0" sz="1000" spc="-160" i="1">
                <a:latin typeface="Meiryo"/>
                <a:cs typeface="Meiryo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x</a:t>
            </a:r>
            <a:r>
              <a:rPr dirty="0" sz="1000" spc="-360" i="1">
                <a:latin typeface="Meiryo"/>
                <a:cs typeface="Meiryo"/>
              </a:rPr>
              <a:t>̄</a:t>
            </a:r>
            <a:r>
              <a:rPr dirty="0" baseline="-21367" sz="975" spc="-142">
                <a:latin typeface="Palatino Linotype"/>
                <a:cs typeface="Palatino Linotype"/>
              </a:rPr>
              <a:t>1</a:t>
            </a:r>
            <a:r>
              <a:rPr dirty="0" sz="1000" spc="-200" i="1">
                <a:latin typeface="Meiryo"/>
                <a:cs typeface="Meiryo"/>
              </a:rPr>
              <a:t>,</a:t>
            </a:r>
            <a:r>
              <a:rPr dirty="0" sz="1000" spc="-165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60" i="1">
                <a:latin typeface="Meiryo"/>
                <a:cs typeface="Meiryo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x</a:t>
            </a:r>
            <a:r>
              <a:rPr dirty="0" sz="1000" spc="-360" i="1">
                <a:latin typeface="Meiryo"/>
                <a:cs typeface="Meiryo"/>
              </a:rPr>
              <a:t>̄</a:t>
            </a:r>
            <a:r>
              <a:rPr dirty="0" baseline="-21367" sz="975" spc="-142">
                <a:latin typeface="Palatino Linotype"/>
                <a:cs typeface="Palatino Linotype"/>
              </a:rPr>
              <a:t>1</a:t>
            </a:r>
            <a:r>
              <a:rPr dirty="0" sz="1000" spc="-200" i="1">
                <a:latin typeface="Meiryo"/>
                <a:cs typeface="Meiryo"/>
              </a:rPr>
              <a:t>,</a:t>
            </a:r>
            <a:r>
              <a:rPr dirty="0" sz="1000" spc="-160" i="1">
                <a:latin typeface="Meiryo"/>
                <a:cs typeface="Meiryo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x</a:t>
            </a:r>
            <a:r>
              <a:rPr dirty="0" sz="1000" spc="-360" i="1">
                <a:latin typeface="Meiryo"/>
                <a:cs typeface="Meiryo"/>
              </a:rPr>
              <a:t>̄</a:t>
            </a:r>
            <a:r>
              <a:rPr dirty="0" baseline="-21367" sz="975" spc="-142">
                <a:latin typeface="Palatino Linotype"/>
                <a:cs typeface="Palatino Linotype"/>
              </a:rPr>
              <a:t>2</a:t>
            </a:r>
            <a:r>
              <a:rPr dirty="0" sz="1000" spc="-200" i="1">
                <a:latin typeface="Meiryo"/>
                <a:cs typeface="Meiryo"/>
              </a:rPr>
              <a:t>,</a:t>
            </a:r>
            <a:r>
              <a:rPr dirty="0" sz="1000" spc="-165" i="1">
                <a:latin typeface="Meiryo"/>
                <a:cs typeface="Meiryo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x</a:t>
            </a:r>
            <a:r>
              <a:rPr dirty="0" sz="1000" spc="-360" i="1">
                <a:latin typeface="Meiryo"/>
                <a:cs typeface="Meiryo"/>
              </a:rPr>
              <a:t>̄</a:t>
            </a:r>
            <a:r>
              <a:rPr dirty="0" baseline="-21367" sz="975" spc="-142">
                <a:latin typeface="Palatino Linotype"/>
                <a:cs typeface="Palatino Linotype"/>
              </a:rPr>
              <a:t>2</a:t>
            </a:r>
            <a:r>
              <a:rPr dirty="0" sz="1000" spc="-200" i="1">
                <a:latin typeface="Meiryo"/>
                <a:cs typeface="Meiryo"/>
              </a:rPr>
              <a:t>,</a:t>
            </a:r>
            <a:r>
              <a:rPr dirty="0" sz="1000" spc="-160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60" i="1">
                <a:latin typeface="Meiryo"/>
                <a:cs typeface="Meiryo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x</a:t>
            </a:r>
            <a:r>
              <a:rPr dirty="0" sz="1000" spc="-360" i="1">
                <a:latin typeface="Meiryo"/>
                <a:cs typeface="Meiryo"/>
              </a:rPr>
              <a:t>̄</a:t>
            </a:r>
            <a:r>
              <a:rPr dirty="0" baseline="-21367" sz="975" spc="-142">
                <a:latin typeface="Palatino Linotype"/>
                <a:cs typeface="Palatino Linotype"/>
              </a:rPr>
              <a:t>2</a:t>
            </a:r>
            <a:r>
              <a:rPr dirty="0" sz="1000" spc="-200" i="1">
                <a:latin typeface="Meiryo"/>
                <a:cs typeface="Meiryo"/>
              </a:rPr>
              <a:t>,</a:t>
            </a:r>
            <a:r>
              <a:rPr dirty="0" sz="1000" spc="-165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60" i="1">
                <a:latin typeface="Meiryo"/>
                <a:cs typeface="Meiryo"/>
              </a:rPr>
              <a:t> </a:t>
            </a:r>
            <a:r>
              <a:rPr dirty="0" sz="1000" spc="-229" i="1">
                <a:latin typeface="Palatino Linotype"/>
                <a:cs typeface="Palatino Linotype"/>
              </a:rPr>
              <a:t>x</a:t>
            </a:r>
            <a:r>
              <a:rPr dirty="0" sz="1000" spc="-229" i="1">
                <a:latin typeface="Meiryo"/>
                <a:cs typeface="Meiryo"/>
              </a:rPr>
              <a:t>̄</a:t>
            </a:r>
            <a:r>
              <a:rPr dirty="0" baseline="-21367" sz="975" spc="-345" i="1">
                <a:latin typeface="Palatino Linotype"/>
                <a:cs typeface="Palatino Linotype"/>
              </a:rPr>
              <a:t>N</a:t>
            </a:r>
            <a:r>
              <a:rPr dirty="0" baseline="-21367" sz="975" spc="-150" i="1">
                <a:latin typeface="Palatino Linotype"/>
                <a:cs typeface="Palatino Linotype"/>
              </a:rPr>
              <a:t> </a:t>
            </a:r>
            <a:r>
              <a:rPr dirty="0" baseline="-21367" sz="975" spc="-97" i="1">
                <a:latin typeface="Meiryo"/>
                <a:cs typeface="Meiryo"/>
              </a:rPr>
              <a:t>.</a:t>
            </a:r>
            <a:r>
              <a:rPr dirty="0" sz="1000" spc="-65" i="1">
                <a:latin typeface="Meiryo"/>
                <a:cs typeface="Meiryo"/>
              </a:rPr>
              <a:t>,</a:t>
            </a:r>
            <a:r>
              <a:rPr dirty="0" sz="1000" spc="-165" i="1">
                <a:latin typeface="Meiryo"/>
                <a:cs typeface="Meiryo"/>
              </a:rPr>
              <a:t> </a:t>
            </a:r>
            <a:r>
              <a:rPr dirty="0" sz="1000" spc="-229" i="1">
                <a:latin typeface="Palatino Linotype"/>
                <a:cs typeface="Palatino Linotype"/>
              </a:rPr>
              <a:t>x</a:t>
            </a:r>
            <a:r>
              <a:rPr dirty="0" sz="1000" spc="-229" i="1">
                <a:latin typeface="Meiryo"/>
                <a:cs typeface="Meiryo"/>
              </a:rPr>
              <a:t>̄</a:t>
            </a:r>
            <a:r>
              <a:rPr dirty="0" baseline="-21367" sz="975" spc="-345" i="1">
                <a:latin typeface="Palatino Linotype"/>
                <a:cs typeface="Palatino Linotype"/>
              </a:rPr>
              <a:t>N</a:t>
            </a:r>
            <a:r>
              <a:rPr dirty="0" baseline="-21367" sz="975" spc="-150" i="1">
                <a:latin typeface="Palatino Linotype"/>
                <a:cs typeface="Palatino Linotype"/>
              </a:rPr>
              <a:t> </a:t>
            </a:r>
            <a:r>
              <a:rPr dirty="0" baseline="-21367" sz="975" spc="-97" i="1">
                <a:latin typeface="Meiryo"/>
                <a:cs typeface="Meiryo"/>
              </a:rPr>
              <a:t>.</a:t>
            </a:r>
            <a:r>
              <a:rPr dirty="0" sz="1000" spc="-65" i="1">
                <a:latin typeface="Meiryo"/>
                <a:cs typeface="Meiryo"/>
              </a:rPr>
              <a:t>,</a:t>
            </a:r>
            <a:r>
              <a:rPr dirty="0" sz="1000" spc="-160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60" i="1">
                <a:latin typeface="Meiryo"/>
                <a:cs typeface="Meiryo"/>
              </a:rPr>
              <a:t> </a:t>
            </a:r>
            <a:r>
              <a:rPr dirty="0" sz="1000" spc="-229" i="1">
                <a:latin typeface="Palatino Linotype"/>
                <a:cs typeface="Palatino Linotype"/>
              </a:rPr>
              <a:t>x</a:t>
            </a:r>
            <a:r>
              <a:rPr dirty="0" sz="1000" spc="-229" i="1">
                <a:latin typeface="Meiryo"/>
                <a:cs typeface="Meiryo"/>
              </a:rPr>
              <a:t>̄</a:t>
            </a:r>
            <a:r>
              <a:rPr dirty="0" baseline="-21367" sz="975" spc="-345" i="1">
                <a:latin typeface="Palatino Linotype"/>
                <a:cs typeface="Palatino Linotype"/>
              </a:rPr>
              <a:t>N</a:t>
            </a:r>
            <a:r>
              <a:rPr dirty="0" baseline="-21367" sz="975" spc="-150" i="1">
                <a:latin typeface="Palatino Linotype"/>
                <a:cs typeface="Palatino Linotype"/>
              </a:rPr>
              <a:t> </a:t>
            </a:r>
            <a:r>
              <a:rPr dirty="0" baseline="-21367" sz="975" spc="-37" i="1">
                <a:latin typeface="Meiryo"/>
                <a:cs typeface="Meiryo"/>
              </a:rPr>
              <a:t>.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algn="just" marL="171450">
              <a:lnSpc>
                <a:spcPts val="1195"/>
              </a:lnSpc>
              <a:spcBef>
                <a:spcPts val="434"/>
              </a:spcBef>
            </a:pP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get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intra-</a:t>
            </a:r>
            <a:r>
              <a:rPr dirty="0" sz="1000" spc="-35">
                <a:latin typeface="Palatino Linotype"/>
                <a:cs typeface="Palatino Linotype"/>
              </a:rPr>
              <a:t>individual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(or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>
                <a:latin typeface="Palatino Linotype"/>
                <a:cs typeface="Palatino Linotype"/>
              </a:rPr>
              <a:t>)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transformation,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we’ll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transformation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</a:t>
            </a:r>
            <a:endParaRPr sz="1000">
              <a:latin typeface="Palatino Linotype"/>
              <a:cs typeface="Palatino Linotype"/>
            </a:endParaRPr>
          </a:p>
          <a:p>
            <a:pPr algn="just" marL="63500">
              <a:lnSpc>
                <a:spcPts val="1195"/>
              </a:lnSpc>
            </a:pP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deﬁned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as:</a:t>
            </a:r>
            <a:endParaRPr sz="1000">
              <a:latin typeface="Palatino Linotype"/>
              <a:cs typeface="Palatino Linotype"/>
            </a:endParaRPr>
          </a:p>
          <a:p>
            <a:pPr algn="just" marL="411480">
              <a:lnSpc>
                <a:spcPct val="100000"/>
              </a:lnSpc>
              <a:spcBef>
                <a:spcPts val="434"/>
              </a:spcBef>
            </a:pP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0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baseline="-21367" sz="975" spc="30" i="1">
                <a:latin typeface="Palatino Linotype"/>
                <a:cs typeface="Palatino Linotype"/>
              </a:rPr>
              <a:t>N</a:t>
            </a:r>
            <a:r>
              <a:rPr dirty="0" baseline="-21367" sz="975" spc="7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7" i="1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7" i="1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J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baseline="-21367" sz="975" spc="30" i="1">
                <a:latin typeface="Palatino Linotype"/>
                <a:cs typeface="Palatino Linotype"/>
              </a:rPr>
              <a:t>N</a:t>
            </a:r>
            <a:r>
              <a:rPr dirty="0" baseline="-21367" sz="975" spc="7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7" i="1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endParaRPr sz="1000">
              <a:latin typeface="Palatino Linotype"/>
              <a:cs typeface="Palatino Linotype"/>
            </a:endParaRPr>
          </a:p>
          <a:p>
            <a:pPr algn="just" marL="171450">
              <a:lnSpc>
                <a:spcPct val="100000"/>
              </a:lnSpc>
              <a:spcBef>
                <a:spcPts val="434"/>
              </a:spcBef>
            </a:pPr>
            <a:r>
              <a:rPr dirty="0" sz="1000" spc="110">
                <a:latin typeface="Palatino Linotype"/>
                <a:cs typeface="Palatino Linotype"/>
              </a:rPr>
              <a:t>hese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matrices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very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important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properties:</a:t>
            </a:r>
            <a:endParaRPr sz="1000">
              <a:latin typeface="Palatino Linotype"/>
              <a:cs typeface="Palatino Linotype"/>
            </a:endParaRPr>
          </a:p>
          <a:p>
            <a:pPr algn="just" marL="193040" indent="-130175">
              <a:lnSpc>
                <a:spcPts val="1195"/>
              </a:lnSpc>
              <a:spcBef>
                <a:spcPts val="434"/>
              </a:spcBef>
              <a:buFont typeface="Cambria"/>
              <a:buChar char="•"/>
              <a:tabLst>
                <a:tab pos="193675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they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symmetric,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baseline="29914" sz="975" spc="17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baseline="29914" sz="975" spc="1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algn="just" marL="192405" marR="67945" indent="-129539">
              <a:lnSpc>
                <a:spcPts val="1190"/>
              </a:lnSpc>
              <a:spcBef>
                <a:spcPts val="40"/>
              </a:spcBef>
              <a:buFont typeface="Cambria"/>
              <a:buChar char="•"/>
              <a:tabLst>
                <a:tab pos="193675" algn="l"/>
              </a:tabLst>
            </a:pPr>
            <a:r>
              <a:rPr dirty="0" sz="1000" spc="-10">
                <a:latin typeface="Palatino Linotype"/>
                <a:cs typeface="Palatino Linotype"/>
              </a:rPr>
              <a:t>they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idempotent,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which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means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8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65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example,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transformation,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apply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twice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obtain: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Cambria"/>
                <a:cs typeface="Cambria"/>
              </a:rPr>
              <a:t>(</a:t>
            </a:r>
            <a:r>
              <a:rPr dirty="0" sz="1000" spc="-35" i="1">
                <a:latin typeface="Palatino Linotype"/>
                <a:cs typeface="Palatino Linotype"/>
              </a:rPr>
              <a:t>B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×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40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35">
                <a:latin typeface="Cambria"/>
                <a:cs typeface="Cambria"/>
              </a:rPr>
              <a:t>(</a:t>
            </a:r>
            <a:r>
              <a:rPr dirty="0" sz="1000" spc="-35" i="1">
                <a:latin typeface="Palatino Linotype"/>
                <a:cs typeface="Palatino Linotype"/>
              </a:rPr>
              <a:t>B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 computes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means</a:t>
            </a:r>
            <a:r>
              <a:rPr dirty="0" sz="1000">
                <a:latin typeface="Palatino Linotype"/>
                <a:cs typeface="Palatino Linotype"/>
              </a:rPr>
              <a:t> 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vector,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already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contains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individual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means;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Palatino Linotype"/>
                <a:cs typeface="Palatino Linotype"/>
              </a:rPr>
              <a:t>vector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therefore,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unchanged;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have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Cambria"/>
                <a:cs typeface="Cambria"/>
              </a:rPr>
              <a:t>(</a:t>
            </a:r>
            <a:r>
              <a:rPr dirty="0" sz="1000" spc="-35" i="1">
                <a:latin typeface="Palatino Linotype"/>
                <a:cs typeface="Palatino Linotype"/>
              </a:rPr>
              <a:t>B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×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65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same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reasoning </a:t>
            </a:r>
            <a:r>
              <a:rPr dirty="0" sz="1000" spc="-55">
                <a:latin typeface="Palatino Linotype"/>
                <a:cs typeface="Palatino Linotype"/>
              </a:rPr>
              <a:t>applies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algn="just" marL="192405" indent="-129539">
              <a:lnSpc>
                <a:spcPts val="1125"/>
              </a:lnSpc>
              <a:buFont typeface="Cambria"/>
              <a:buChar char="•"/>
              <a:tabLst>
                <a:tab pos="1930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they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perform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decomposition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vector,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means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that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10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5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7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B</a:t>
            </a:r>
            <a:endParaRPr sz="1000">
              <a:latin typeface="Palatino Linotype"/>
              <a:cs typeface="Palatino Linotype"/>
            </a:endParaRPr>
          </a:p>
          <a:p>
            <a:pPr algn="just" marL="192405">
              <a:lnSpc>
                <a:spcPts val="1185"/>
              </a:lnSpc>
            </a:pP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therefore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9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I,</a:t>
            </a:r>
            <a:endParaRPr sz="1000">
              <a:latin typeface="Palatino Linotype"/>
              <a:cs typeface="Palatino Linotype"/>
            </a:endParaRPr>
          </a:p>
          <a:p>
            <a:pPr algn="just" marL="193040" marR="68580" indent="-129539">
              <a:lnSpc>
                <a:spcPts val="1190"/>
              </a:lnSpc>
              <a:spcBef>
                <a:spcPts val="40"/>
              </a:spcBef>
              <a:buFont typeface="Cambria"/>
              <a:buChar char="•"/>
              <a:tabLst>
                <a:tab pos="193040" algn="l"/>
              </a:tabLst>
            </a:pP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gonal: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114" i="1">
                <a:latin typeface="Palatino Linotype"/>
                <a:cs typeface="Palatino Linotype"/>
              </a:rPr>
              <a:t>W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0.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50">
                <a:latin typeface="Palatino Linotype"/>
                <a:cs typeface="Palatino Linotype"/>
              </a:rPr>
              <a:t>mm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5">
                <a:latin typeface="Palatino Linotype"/>
                <a:cs typeface="Palatino Linotype"/>
              </a:rPr>
              <a:t>c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0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114" i="1">
                <a:latin typeface="Palatino Linotype"/>
                <a:cs typeface="Palatino Linotype"/>
              </a:rPr>
              <a:t>W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85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1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2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45">
                <a:latin typeface="Palatino Linotype"/>
                <a:cs typeface="Palatino Linotype"/>
              </a:rPr>
              <a:t>0.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B</a:t>
            </a:r>
            <a:r>
              <a:rPr dirty="0" sz="1000" spc="-5" i="1">
                <a:latin typeface="Palatino Linotype"/>
                <a:cs typeface="Palatino Linotype"/>
              </a:rPr>
              <a:t>z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nd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qual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63500" marR="67945" indent="107950">
              <a:lnSpc>
                <a:spcPts val="1190"/>
              </a:lnSpc>
              <a:spcBef>
                <a:spcPts val="434"/>
              </a:spcBef>
            </a:pP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9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9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therefore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perform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orthogonal</a:t>
            </a:r>
            <a:r>
              <a:rPr dirty="0" sz="1000" spc="9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decomposition</a:t>
            </a:r>
            <a:r>
              <a:rPr dirty="0" sz="1000" spc="9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vector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>
                <a:latin typeface="Palatino Linotype"/>
                <a:cs typeface="Palatino Linotype"/>
              </a:rPr>
              <a:t>;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means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 </a:t>
            </a:r>
            <a:r>
              <a:rPr dirty="0" sz="1000" spc="-35">
                <a:latin typeface="Palatino Linotype"/>
                <a:cs typeface="Palatino Linotype"/>
              </a:rPr>
              <a:t>pre-</a:t>
            </a:r>
            <a:r>
              <a:rPr dirty="0" sz="1000" spc="-40">
                <a:latin typeface="Palatino Linotype"/>
                <a:cs typeface="Palatino Linotype"/>
              </a:rPr>
              <a:t>multiplying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each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two matrices,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obtain two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vectors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sum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 </a:t>
            </a:r>
            <a:r>
              <a:rPr dirty="0" sz="1000" spc="-10">
                <a:latin typeface="Palatino Linotype"/>
                <a:cs typeface="Palatino Linotype"/>
              </a:rPr>
              <a:t>and </a:t>
            </a:r>
            <a:r>
              <a:rPr dirty="0" sz="1000" spc="-25">
                <a:latin typeface="Palatino Linotype"/>
                <a:cs typeface="Palatino Linotype"/>
              </a:rPr>
              <a:t>for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inner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product</a:t>
            </a:r>
            <a:r>
              <a:rPr dirty="0" sz="1000" spc="-20">
                <a:latin typeface="Palatino Linotype"/>
                <a:cs typeface="Palatino Linotype"/>
              </a:rPr>
              <a:t> is </a:t>
            </a:r>
            <a:r>
              <a:rPr dirty="0" sz="1000" spc="-25">
                <a:latin typeface="Palatino Linotype"/>
                <a:cs typeface="Palatino Linotype"/>
              </a:rPr>
              <a:t>0.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50">
              <a:latin typeface="Palatino Linotype"/>
              <a:cs typeface="Palatino Linotype"/>
            </a:endParaRPr>
          </a:p>
          <a:p>
            <a:pPr algn="just" marL="635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2.1.3</a:t>
            </a:r>
            <a:r>
              <a:rPr dirty="0" sz="1000" spc="39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Hypotheses</a:t>
            </a:r>
            <a:r>
              <a:rPr dirty="0" sz="1000" spc="4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Concerning</a:t>
            </a:r>
            <a:r>
              <a:rPr dirty="0" sz="1000" spc="3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2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Errors</a:t>
            </a:r>
            <a:endParaRPr sz="1000">
              <a:latin typeface="Calibri"/>
              <a:cs typeface="Calibri"/>
            </a:endParaRPr>
          </a:p>
          <a:p>
            <a:pPr algn="just" marL="63500" marR="67945">
              <a:lnSpc>
                <a:spcPts val="1190"/>
              </a:lnSpc>
              <a:spcBef>
                <a:spcPts val="630"/>
              </a:spcBef>
            </a:pP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-75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len</a:t>
            </a:r>
            <a:r>
              <a:rPr dirty="0" sz="1000" spc="-40">
                <a:latin typeface="Palatino Linotype"/>
                <a:cs typeface="Palatino Linotype"/>
              </a:rPr>
              <a:t>g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5" i="1">
                <a:latin typeface="Palatino Linotype"/>
                <a:cs typeface="Palatino Linotype"/>
              </a:rPr>
              <a:t>N</a:t>
            </a:r>
            <a:r>
              <a:rPr dirty="0" sz="1000" spc="-15" i="1">
                <a:latin typeface="Palatino Linotype"/>
                <a:cs typeface="Palatino Linotype"/>
              </a:rPr>
              <a:t>T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aining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ncr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335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m:</a:t>
            </a:r>
            <a:endParaRPr sz="1000">
              <a:latin typeface="Palatino Linotype"/>
              <a:cs typeface="Palatino Linotype"/>
            </a:endParaRPr>
          </a:p>
          <a:p>
            <a:pPr algn="just" marL="411480">
              <a:lnSpc>
                <a:spcPct val="100000"/>
              </a:lnSpc>
              <a:spcBef>
                <a:spcPts val="390"/>
              </a:spcBef>
              <a:tabLst>
                <a:tab pos="4759325" algn="l"/>
              </a:tabLst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47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305">
                <a:latin typeface="Cambria"/>
                <a:cs typeface="Cambria"/>
              </a:rPr>
              <a:t>)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60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(2.6)</a:t>
            </a:r>
            <a:endParaRPr sz="1000">
              <a:latin typeface="Palatino Linotype"/>
              <a:cs typeface="Palatino Linotype"/>
            </a:endParaRPr>
          </a:p>
          <a:p>
            <a:pPr algn="just" marL="63500" marR="68580" indent="107950">
              <a:lnSpc>
                <a:spcPts val="1190"/>
              </a:lnSpc>
              <a:spcBef>
                <a:spcPts val="51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deﬁn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915" i="1">
                <a:latin typeface="Meiryo"/>
                <a:cs typeface="Meiryo"/>
              </a:rPr>
              <a:t/>
            </a:r>
            <a:r>
              <a:rPr dirty="0" sz="1000" spc="-210" i="1">
                <a:latin typeface="Meiryo"/>
                <a:cs typeface="Meiryo"/>
              </a:rPr>
              <a:t>̂</a:t>
            </a:r>
            <a:r>
              <a:rPr dirty="0" baseline="29914" sz="975" spc="-97" i="1">
                <a:latin typeface="Meiryo"/>
                <a:cs typeface="Meiryo"/>
              </a:rPr>
              <a:t>⊤</a:t>
            </a:r>
            <a:r>
              <a:rPr dirty="0" baseline="29914" sz="975" spc="15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875" i="1">
                <a:latin typeface="Meiryo"/>
                <a:cs typeface="Meiryo"/>
              </a:rPr>
              <a:t/>
            </a:r>
            <a:r>
              <a:rPr dirty="0" sz="1000" spc="-195" i="1">
                <a:latin typeface="Meiryo"/>
                <a:cs typeface="Meiryo"/>
              </a:rPr>
              <a:t>̂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735" i="1">
                <a:latin typeface="Meiryo"/>
                <a:cs typeface="Meiryo"/>
              </a:rPr>
              <a:t/>
            </a:r>
            <a:r>
              <a:rPr dirty="0" baseline="11111" sz="1500" spc="-509" i="1">
                <a:latin typeface="Meiryo"/>
                <a:cs typeface="Meiryo"/>
              </a:rPr>
              <a:t>̂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10" i="1">
                <a:latin typeface="Meiryo"/>
                <a:cs typeface="Meiryo"/>
              </a:rPr>
              <a:t>̂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891315" y="7873209"/>
            <a:ext cx="900430" cy="417830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4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755" i="1">
                <a:latin typeface="Meiryo"/>
                <a:cs typeface="Meiryo"/>
              </a:rPr>
              <a:t/>
            </a:r>
            <a:r>
              <a:rPr dirty="0" sz="1000" spc="-210" i="1">
                <a:latin typeface="Meiryo"/>
                <a:cs typeface="Meiryo"/>
              </a:rPr>
              <a:t>̂</a:t>
            </a:r>
            <a:r>
              <a:rPr dirty="0" sz="1000" spc="-155" i="1">
                <a:latin typeface="Palatino Linotype"/>
                <a:cs typeface="Palatino Linotype"/>
              </a:rPr>
              <a:t>j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360" i="1">
                <a:latin typeface="Palatino Linotype"/>
                <a:cs typeface="Palatino Linotype"/>
              </a:rPr>
              <a:t>X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baseline="11111" sz="1500" spc="-540" i="1">
                <a:latin typeface="Meiryo"/>
                <a:cs typeface="Meiryo"/>
              </a:rPr>
              <a:t>̂</a:t>
            </a:r>
            <a:r>
              <a:rPr dirty="0" baseline="11111" sz="1500" spc="-209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62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  <a:p>
            <a:pPr marL="38100">
              <a:lnSpc>
                <a:spcPct val="100000"/>
              </a:lnSpc>
              <a:spcBef>
                <a:spcPts val="34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185" i="1">
                <a:latin typeface="Palatino Linotype"/>
                <a:cs typeface="Palatino Linotype"/>
              </a:rPr>
              <a:t>Z</a:t>
            </a:r>
            <a:r>
              <a:rPr dirty="0" sz="1000" spc="-595" i="1">
                <a:latin typeface="Meiryo"/>
                <a:cs typeface="Meiryo"/>
              </a:rPr>
              <a:t/>
            </a:r>
            <a:r>
              <a:rPr dirty="0" sz="1000" spc="-480" i="1">
                <a:latin typeface="Meiryo"/>
                <a:cs typeface="Meiryo"/>
              </a:rPr>
              <a:t>̂</a:t>
            </a:r>
            <a:r>
              <a:rPr dirty="0" sz="1000" spc="-2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6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5264893" y="7873209"/>
            <a:ext cx="264160" cy="417830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45"/>
              </a:spcBef>
            </a:pPr>
            <a:r>
              <a:rPr dirty="0" sz="1000" spc="-10">
                <a:latin typeface="Palatino Linotype"/>
                <a:cs typeface="Palatino Linotype"/>
              </a:rPr>
              <a:t>(2.7)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45"/>
              </a:spcBef>
            </a:pPr>
            <a:r>
              <a:rPr dirty="0" sz="1000" spc="-10">
                <a:latin typeface="Palatino Linotype"/>
                <a:cs typeface="Palatino Linotype"/>
              </a:rPr>
              <a:t>(2.8)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25657" y="607782"/>
            <a:ext cx="15627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26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637434" y="807352"/>
            <a:ext cx="4486910" cy="1316355"/>
          </a:xfrm>
          <a:prstGeom prst="rect">
            <a:avLst/>
          </a:prstGeom>
        </p:spPr>
        <p:txBody>
          <a:bodyPr wrap="square" lIns="0" tIns="749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90"/>
              </a:spcBef>
            </a:pPr>
            <a:r>
              <a:rPr dirty="0" sz="1000" spc="-35">
                <a:latin typeface="Palatino Linotype"/>
                <a:cs typeface="Palatino Linotype"/>
              </a:rPr>
              <a:t>Subtracting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(2.5)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from</a:t>
            </a:r>
            <a:r>
              <a:rPr dirty="0" sz="1000" spc="-10">
                <a:latin typeface="Palatino Linotype"/>
                <a:cs typeface="Palatino Linotype"/>
              </a:rPr>
              <a:t> (2.8)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enables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write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residuals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errors:</a:t>
            </a:r>
            <a:endParaRPr sz="1000">
              <a:latin typeface="Palatino Linotype"/>
              <a:cs typeface="Palatino Linotype"/>
            </a:endParaRPr>
          </a:p>
          <a:p>
            <a:pPr marL="277495">
              <a:lnSpc>
                <a:spcPct val="100000"/>
              </a:lnSpc>
              <a:spcBef>
                <a:spcPts val="489"/>
              </a:spcBef>
            </a:pPr>
            <a:r>
              <a:rPr dirty="0" sz="1000" spc="-590" i="1">
                <a:latin typeface="Meiryo"/>
                <a:cs typeface="Meiryo"/>
              </a:rPr>
              <a:t>̂</a:t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125" i="1">
                <a:latin typeface="Palatino Linotype"/>
                <a:cs typeface="Palatino Linotype"/>
              </a:rPr>
              <a:t>Z</a:t>
            </a:r>
            <a:r>
              <a:rPr dirty="0" sz="1000" spc="-229">
                <a:latin typeface="Cambria"/>
                <a:cs typeface="Cambria"/>
              </a:rPr>
              <a:t>(</a:t>
            </a:r>
            <a:r>
              <a:rPr dirty="0" sz="1000" spc="-555" i="1">
                <a:latin typeface="Meiryo"/>
                <a:cs typeface="Meiryo"/>
              </a:rPr>
              <a:t/>
            </a:r>
            <a:r>
              <a:rPr dirty="0" sz="1000" spc="-415" i="1">
                <a:latin typeface="Meiryo"/>
                <a:cs typeface="Meiryo"/>
              </a:rPr>
              <a:t>̂</a:t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sz="1000" spc="-30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38100">
              <a:lnSpc>
                <a:spcPct val="100000"/>
              </a:lnSpc>
              <a:spcBef>
                <a:spcPts val="484"/>
              </a:spcBef>
            </a:pPr>
            <a:r>
              <a:rPr dirty="0" sz="1000" spc="-5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similar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expression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terms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35" i="1">
                <a:latin typeface="Meiryo"/>
                <a:cs typeface="Meiryo"/>
              </a:rPr>
              <a:t/>
            </a:r>
            <a:r>
              <a:rPr dirty="0" sz="1000" spc="-23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(2.4)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(2.7):</a:t>
            </a:r>
            <a:endParaRPr sz="1000">
              <a:latin typeface="Palatino Linotype"/>
              <a:cs typeface="Palatino Linotype"/>
            </a:endParaRPr>
          </a:p>
          <a:p>
            <a:pPr marL="277495">
              <a:lnSpc>
                <a:spcPct val="100000"/>
              </a:lnSpc>
              <a:spcBef>
                <a:spcPts val="505"/>
              </a:spcBef>
            </a:pPr>
            <a:r>
              <a:rPr dirty="0" sz="1000" spc="-590" i="1">
                <a:latin typeface="Meiryo"/>
                <a:cs typeface="Meiryo"/>
              </a:rPr>
              <a:t>̂</a:t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70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440">
                <a:latin typeface="Cambria"/>
                <a:cs typeface="Cambria"/>
              </a:rPr>
              <a:t>(</a:t>
            </a:r>
            <a:r>
              <a:rPr dirty="0" sz="1000" spc="-440" i="1">
                <a:latin typeface="Meiryo"/>
                <a:cs typeface="Meiryo"/>
              </a:rPr>
              <a:t>̂</a:t>
            </a:r>
            <a:r>
              <a:rPr dirty="0" sz="1000" spc="10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180" i="1">
                <a:latin typeface="Meiryo"/>
                <a:cs typeface="Meiryo"/>
              </a:rPr>
              <a:t/>
            </a:r>
            <a:r>
              <a:rPr dirty="0" sz="1000" spc="-180">
                <a:latin typeface="Cambria"/>
                <a:cs typeface="Cambria"/>
              </a:rPr>
              <a:t>)</a:t>
            </a:r>
            <a:r>
              <a:rPr dirty="0" sz="1000" spc="-180" i="1">
                <a:latin typeface="Palatino Linotype"/>
                <a:cs typeface="Palatino Linotype"/>
              </a:rPr>
              <a:t>j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85" i="1">
                <a:latin typeface="Palatino Linotype"/>
                <a:cs typeface="Palatino Linotype"/>
              </a:rPr>
              <a:t>X</a:t>
            </a:r>
            <a:r>
              <a:rPr dirty="0" sz="1000" spc="-285">
                <a:latin typeface="Cambria"/>
                <a:cs typeface="Cambria"/>
              </a:rPr>
              <a:t>(</a:t>
            </a:r>
            <a:r>
              <a:rPr dirty="0" sz="1000" spc="-285" i="1">
                <a:latin typeface="Meiryo"/>
                <a:cs typeface="Meiryo"/>
              </a:rPr>
              <a:t/>
            </a:r>
            <a:r>
              <a:rPr dirty="0" baseline="11111" sz="1500" spc="-427" i="1">
                <a:latin typeface="Meiryo"/>
                <a:cs typeface="Meiryo"/>
              </a:rPr>
              <a:t>̂</a:t>
            </a:r>
            <a:r>
              <a:rPr dirty="0" baseline="11111" sz="1500" spc="-202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38100">
              <a:lnSpc>
                <a:spcPct val="100000"/>
              </a:lnSpc>
              <a:spcBef>
                <a:spcPts val="489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expression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denoting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baseline="13888" sz="1500" spc="-525" i="1">
                <a:latin typeface="Meiryo"/>
                <a:cs typeface="Meiryo"/>
              </a:rPr>
              <a:t>̄</a:t>
            </a:r>
            <a:r>
              <a:rPr dirty="0" sz="1000" spc="-350" i="1">
                <a:latin typeface="Palatino Linotype"/>
                <a:cs typeface="Palatino Linotype"/>
              </a:rPr>
              <a:t>j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70" i="1">
                <a:latin typeface="Palatino Linotype"/>
                <a:cs typeface="Palatino Linotype"/>
              </a:rPr>
              <a:t>j</a:t>
            </a:r>
            <a:r>
              <a:rPr dirty="0" sz="1000" spc="70">
                <a:latin typeface="Cambria"/>
                <a:cs typeface="Cambria"/>
              </a:rPr>
              <a:t>∕(</a:t>
            </a:r>
            <a:r>
              <a:rPr dirty="0" sz="1000" spc="70" i="1">
                <a:latin typeface="Palatino Linotype"/>
                <a:cs typeface="Palatino Linotype"/>
              </a:rPr>
              <a:t>N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-16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274955">
              <a:lnSpc>
                <a:spcPct val="100000"/>
              </a:lnSpc>
              <a:spcBef>
                <a:spcPts val="500"/>
              </a:spcBef>
            </a:pPr>
            <a:r>
              <a:rPr dirty="0" baseline="13888" sz="1500" spc="-630" i="1">
                <a:latin typeface="Meiryo"/>
                <a:cs typeface="Meiryo"/>
              </a:rPr>
              <a:t>̄</a:t>
            </a:r>
            <a:r>
              <a:rPr dirty="0" sz="1000" spc="-245" i="1">
                <a:latin typeface="Palatino Linotype"/>
                <a:cs typeface="Palatino Linotype"/>
              </a:rPr>
              <a:t>j</a:t>
            </a:r>
            <a:r>
              <a:rPr dirty="0" baseline="34188" sz="975" spc="-300" i="1">
                <a:latin typeface="Meiryo"/>
                <a:cs typeface="Meiryo"/>
              </a:rPr>
              <a:t>⊤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420" i="1">
                <a:latin typeface="Meiryo"/>
                <a:cs typeface="Meiryo"/>
              </a:rPr>
              <a:t>̂</a:t>
            </a:r>
            <a:r>
              <a:rPr dirty="0" sz="1000" spc="-5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baseline="13888" sz="1500" spc="-532" i="1">
                <a:latin typeface="Meiryo"/>
                <a:cs typeface="Meiryo"/>
              </a:rPr>
              <a:t>̄</a:t>
            </a:r>
            <a:r>
              <a:rPr dirty="0" sz="1000" spc="-355" i="1">
                <a:latin typeface="Palatino Linotype"/>
                <a:cs typeface="Palatino Linotype"/>
              </a:rPr>
              <a:t>j</a:t>
            </a:r>
            <a:r>
              <a:rPr dirty="0" sz="1000" spc="-355" i="1">
                <a:latin typeface="Meiryo"/>
                <a:cs typeface="Meiryo"/>
              </a:rPr>
              <a:t>⊤</a:t>
            </a:r>
            <a:r>
              <a:rPr dirty="0" sz="1000" spc="-70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440">
                <a:latin typeface="Cambria"/>
                <a:cs typeface="Cambria"/>
              </a:rPr>
              <a:t>(</a:t>
            </a:r>
            <a:r>
              <a:rPr dirty="0" sz="1000" spc="-440" i="1">
                <a:latin typeface="Meiryo"/>
                <a:cs typeface="Meiryo"/>
              </a:rPr>
              <a:t>̂</a:t>
            </a:r>
            <a:r>
              <a:rPr dirty="0" sz="1000" spc="20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sz="1000" spc="15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−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baseline="13888" sz="1500" spc="-382" i="1">
                <a:latin typeface="Meiryo"/>
                <a:cs typeface="Meiryo"/>
              </a:rPr>
              <a:t>̄</a:t>
            </a:r>
            <a:r>
              <a:rPr dirty="0" sz="1000" spc="-254" i="1">
                <a:latin typeface="Palatino Linotype"/>
                <a:cs typeface="Palatino Linotype"/>
              </a:rPr>
              <a:t>j</a:t>
            </a:r>
            <a:r>
              <a:rPr dirty="0" baseline="34188" sz="975" spc="-382" i="1">
                <a:latin typeface="Meiryo"/>
                <a:cs typeface="Meiryo"/>
              </a:rPr>
              <a:t>⊤</a:t>
            </a:r>
            <a:r>
              <a:rPr dirty="0" sz="1000" spc="-254" i="1">
                <a:latin typeface="Palatino Linotype"/>
                <a:cs typeface="Palatino Linotype"/>
              </a:rPr>
              <a:t>X</a:t>
            </a:r>
            <a:r>
              <a:rPr dirty="0" sz="1000" spc="-254">
                <a:latin typeface="Cambria"/>
                <a:cs typeface="Cambria"/>
              </a:rPr>
              <a:t>(</a:t>
            </a:r>
            <a:r>
              <a:rPr dirty="0" sz="1000" spc="-254" i="1">
                <a:latin typeface="Meiryo"/>
                <a:cs typeface="Meiryo"/>
              </a:rPr>
              <a:t/>
            </a:r>
            <a:r>
              <a:rPr dirty="0" baseline="11111" sz="1500" spc="-382" i="1">
                <a:latin typeface="Meiryo"/>
                <a:cs typeface="Meiryo"/>
              </a:rPr>
              <a:t>̂</a:t>
            </a:r>
            <a:r>
              <a:rPr dirty="0" baseline="11111" sz="1500" spc="-195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250944" y="1084594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(2.9)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16739" y="2160383"/>
            <a:ext cx="5036820" cy="54483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50800" marR="43180" indent="107950">
              <a:lnSpc>
                <a:spcPts val="1190"/>
              </a:lnSpc>
              <a:spcBef>
                <a:spcPts val="145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linear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 </a:t>
            </a:r>
            <a:r>
              <a:rPr dirty="0" sz="1000" spc="-25">
                <a:latin typeface="Palatino Linotype"/>
                <a:cs typeface="Palatino Linotype"/>
              </a:rPr>
              <a:t>intercept,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baseline="13888" sz="1500" spc="-577" i="1">
                <a:latin typeface="Meiryo"/>
                <a:cs typeface="Meiryo"/>
              </a:rPr>
              <a:t>̄</a:t>
            </a:r>
            <a:r>
              <a:rPr dirty="0" sz="1000" spc="-195" i="1">
                <a:latin typeface="Palatino Linotype"/>
                <a:cs typeface="Palatino Linotype"/>
              </a:rPr>
              <a:t>j</a:t>
            </a:r>
            <a:r>
              <a:rPr dirty="0" baseline="29914" sz="975" spc="-247" i="1">
                <a:latin typeface="Meiryo"/>
                <a:cs typeface="Meiryo"/>
              </a:rPr>
              <a:t>⊤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sz="1000" spc="-385" i="1">
                <a:latin typeface="Meiryo"/>
                <a:cs typeface="Meiryo"/>
              </a:rPr>
              <a:t>̂</a:t>
            </a:r>
            <a:r>
              <a:rPr dirty="0" sz="1000" spc="-210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average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residuals,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previous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equations,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get: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459"/>
              </a:spcBef>
              <a:tabLst>
                <a:tab pos="4683125" algn="l"/>
              </a:tabLst>
            </a:pPr>
            <a:r>
              <a:rPr dirty="0" sz="1000" spc="-590" i="1">
                <a:latin typeface="Meiryo"/>
                <a:cs typeface="Meiryo"/>
              </a:rPr>
              <a:t>̂</a:t>
            </a:r>
            <a:r>
              <a:rPr dirty="0" sz="1000" spc="-5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140" i="1">
                <a:latin typeface="Palatino Linotype"/>
                <a:cs typeface="Palatino Linotype"/>
              </a:rPr>
              <a:t>J</a:t>
            </a:r>
            <a:r>
              <a:rPr dirty="0" baseline="11111" sz="1500" spc="-525" i="1">
                <a:latin typeface="Meiryo"/>
                <a:cs typeface="Meiryo"/>
              </a:rPr>
              <a:t>̄</a:t>
            </a:r>
            <a:r>
              <a:rPr dirty="0" sz="1000" spc="-155">
                <a:latin typeface="Cambria"/>
                <a:cs typeface="Cambria"/>
              </a:rPr>
              <a:t>)(</a:t>
            </a:r>
            <a:r>
              <a:rPr dirty="0" sz="1000" spc="-505" i="1">
                <a:latin typeface="Meiryo"/>
                <a:cs typeface="Meiryo"/>
              </a:rPr>
              <a:t/>
            </a:r>
            <a:r>
              <a:rPr dirty="0" sz="1000" spc="-75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285" i="1">
                <a:latin typeface="Palatino Linotype"/>
                <a:cs typeface="Palatino Linotype"/>
              </a:rPr>
              <a:t>X</a:t>
            </a:r>
            <a:r>
              <a:rPr dirty="0" sz="1000" spc="-285">
                <a:latin typeface="Cambria"/>
                <a:cs typeface="Cambria"/>
              </a:rPr>
              <a:t>(</a:t>
            </a:r>
            <a:r>
              <a:rPr dirty="0" sz="1000" spc="-285" i="1">
                <a:latin typeface="Meiryo"/>
                <a:cs typeface="Meiryo"/>
              </a:rPr>
              <a:t/>
            </a:r>
            <a:r>
              <a:rPr dirty="0" baseline="11111" sz="1500" spc="-427" i="1">
                <a:latin typeface="Meiryo"/>
                <a:cs typeface="Meiryo"/>
              </a:rPr>
              <a:t>̂</a:t>
            </a:r>
            <a:r>
              <a:rPr dirty="0" baseline="11111" sz="1500" spc="-202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190" i="1">
                <a:latin typeface="Meiryo"/>
                <a:cs typeface="Meiryo"/>
              </a:rPr>
              <a:t/>
            </a:r>
            <a:r>
              <a:rPr dirty="0" sz="1000" spc="-190">
                <a:latin typeface="Cambria"/>
                <a:cs typeface="Cambria"/>
              </a:rPr>
              <a:t>))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165">
                <a:latin typeface="Palatino Linotype"/>
                <a:cs typeface="Palatino Linotype"/>
              </a:rPr>
              <a:t>I</a:t>
            </a:r>
            <a:r>
              <a:rPr dirty="0" baseline="11111" sz="1500" spc="-585" i="1">
                <a:latin typeface="Meiryo"/>
                <a:cs typeface="Meiryo"/>
              </a:rPr>
              <a:t>̄</a:t>
            </a:r>
            <a:r>
              <a:rPr dirty="0" sz="1000" spc="-204">
                <a:latin typeface="Cambria"/>
                <a:cs typeface="Cambria"/>
              </a:rPr>
              <a:t>(</a:t>
            </a:r>
            <a:r>
              <a:rPr dirty="0" sz="1000" spc="-535" i="1">
                <a:latin typeface="Meiryo"/>
                <a:cs typeface="Meiryo"/>
              </a:rPr>
              <a:t/>
            </a:r>
            <a:r>
              <a:rPr dirty="0" sz="1000" spc="-70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285" i="1">
                <a:latin typeface="Palatino Linotype"/>
                <a:cs typeface="Palatino Linotype"/>
              </a:rPr>
              <a:t>X</a:t>
            </a:r>
            <a:r>
              <a:rPr dirty="0" sz="1000" spc="-285">
                <a:latin typeface="Cambria"/>
                <a:cs typeface="Cambria"/>
              </a:rPr>
              <a:t>(</a:t>
            </a:r>
            <a:r>
              <a:rPr dirty="0" sz="1000" spc="-285" i="1">
                <a:latin typeface="Meiryo"/>
                <a:cs typeface="Meiryo"/>
              </a:rPr>
              <a:t/>
            </a:r>
            <a:r>
              <a:rPr dirty="0" baseline="11111" sz="1500" spc="-427" i="1">
                <a:latin typeface="Meiryo"/>
                <a:cs typeface="Meiryo"/>
              </a:rPr>
              <a:t>̂</a:t>
            </a:r>
            <a:r>
              <a:rPr dirty="0" baseline="11111" sz="1500" spc="-209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sz="1000" spc="-25">
                <a:latin typeface="Cambria"/>
                <a:cs typeface="Cambria"/>
              </a:rPr>
              <a:t>))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(2.10)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874757" y="2814842"/>
            <a:ext cx="1466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16741" y="2742061"/>
            <a:ext cx="50361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538480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with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30" i="1">
                <a:latin typeface="Palatino Linotype"/>
                <a:cs typeface="Palatino Linotype"/>
              </a:rPr>
              <a:t>J</a:t>
            </a:r>
            <a:r>
              <a:rPr dirty="0" baseline="11111" sz="1500" spc="-494" i="1">
                <a:latin typeface="Meiryo"/>
                <a:cs typeface="Meiryo"/>
              </a:rPr>
              <a:t>̄</a:t>
            </a:r>
            <a:r>
              <a:rPr dirty="0" baseline="11111" sz="1500" i="1">
                <a:latin typeface="Meiryo"/>
                <a:cs typeface="Meiryo"/>
              </a:rPr>
              <a:t>	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jj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>
                <a:latin typeface="Cambria"/>
                <a:cs typeface="Cambria"/>
              </a:rPr>
              <a:t>∕(</a:t>
            </a:r>
            <a:r>
              <a:rPr dirty="0" sz="1000" i="1">
                <a:latin typeface="Palatino Linotype"/>
                <a:cs typeface="Palatino Linotype"/>
              </a:rPr>
              <a:t>NT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9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post-</a:t>
            </a:r>
            <a:r>
              <a:rPr dirty="0" sz="1000" spc="-30">
                <a:latin typeface="Palatino Linotype"/>
                <a:cs typeface="Palatino Linotype"/>
              </a:rPr>
              <a:t>multiplied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vector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returns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vector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same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16733" y="2893166"/>
            <a:ext cx="5036185" cy="181483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50800" marR="43180">
              <a:lnSpc>
                <a:spcPts val="1190"/>
              </a:lnSpc>
              <a:spcBef>
                <a:spcPts val="145"/>
              </a:spcBef>
            </a:pPr>
            <a:r>
              <a:rPr dirty="0" sz="1000" spc="-20">
                <a:latin typeface="Palatino Linotype"/>
                <a:cs typeface="Palatino Linotype"/>
              </a:rPr>
              <a:t>length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containing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overall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mean.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10">
                <a:latin typeface="Palatino Linotype"/>
                <a:cs typeface="Palatino Linotype"/>
              </a:rPr>
              <a:t>I</a:t>
            </a:r>
            <a:r>
              <a:rPr dirty="0" baseline="11111" sz="1500" spc="-675" i="1">
                <a:latin typeface="Meiryo"/>
                <a:cs typeface="Meiryo"/>
              </a:rPr>
              <a:t>̄</a:t>
            </a:r>
            <a:r>
              <a:rPr dirty="0" baseline="11111" sz="1500" spc="-8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204" i="1">
                <a:latin typeface="Palatino Linotype"/>
                <a:cs typeface="Palatino Linotype"/>
              </a:rPr>
              <a:t>J</a:t>
            </a:r>
            <a:r>
              <a:rPr dirty="0" baseline="11111" sz="1500" spc="-307" i="1">
                <a:latin typeface="Meiryo"/>
                <a:cs typeface="Meiryo"/>
              </a:rPr>
              <a:t>̄</a:t>
            </a:r>
            <a:r>
              <a:rPr dirty="0" sz="1000" spc="-204">
                <a:latin typeface="Palatino Linotype"/>
                <a:cs typeface="Palatino Linotype"/>
              </a:rPr>
              <a:t>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post-</a:t>
            </a:r>
            <a:r>
              <a:rPr dirty="0" sz="1000" spc="-35">
                <a:latin typeface="Palatino Linotype"/>
                <a:cs typeface="Palatino Linotype"/>
              </a:rPr>
              <a:t>multiplied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vector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returns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vector in </a:t>
            </a:r>
            <a:r>
              <a:rPr dirty="0" sz="1000" spc="-45">
                <a:latin typeface="Palatino Linotype"/>
                <a:cs typeface="Palatino Linotype"/>
              </a:rPr>
              <a:t>deviations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from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overall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mean.</a:t>
            </a:r>
            <a:endParaRPr sz="1000">
              <a:latin typeface="Palatino Linotype"/>
              <a:cs typeface="Palatino Linotype"/>
            </a:endParaRPr>
          </a:p>
          <a:p>
            <a:pPr marL="158750">
              <a:lnSpc>
                <a:spcPts val="1145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expressions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(2.9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2.10)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-10">
                <a:latin typeface="Palatino Linotype"/>
                <a:cs typeface="Palatino Linotype"/>
              </a:rPr>
              <a:t> 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along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chapter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analyze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properties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</a:t>
            </a:r>
            <a:endParaRPr sz="1000">
              <a:latin typeface="Palatino Linotype"/>
              <a:cs typeface="Palatino Linotype"/>
            </a:endParaRPr>
          </a:p>
          <a:p>
            <a:pPr marL="50800">
              <a:lnSpc>
                <a:spcPts val="1190"/>
              </a:lnSpc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estimators.</a:t>
            </a:r>
            <a:endParaRPr sz="1000">
              <a:latin typeface="Palatino Linotype"/>
              <a:cs typeface="Palatino Linotype"/>
            </a:endParaRPr>
          </a:p>
          <a:p>
            <a:pPr marL="158750">
              <a:lnSpc>
                <a:spcPts val="1195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made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concerning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errors:</a:t>
            </a:r>
            <a:endParaRPr sz="1000">
              <a:latin typeface="Palatino Linotype"/>
              <a:cs typeface="Palatino Linotype"/>
            </a:endParaRPr>
          </a:p>
          <a:p>
            <a:pPr marL="179705" marR="43180" indent="-129539">
              <a:lnSpc>
                <a:spcPts val="1190"/>
              </a:lnSpc>
              <a:spcBef>
                <a:spcPts val="535"/>
              </a:spcBef>
              <a:buFont typeface="Cambria"/>
              <a:buChar char="•"/>
              <a:tabLst>
                <a:tab pos="180340" algn="l"/>
              </a:tabLst>
            </a:pP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expected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values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components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error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 </a:t>
            </a:r>
            <a:r>
              <a:rPr dirty="0" sz="1000" spc="-50">
                <a:latin typeface="Palatino Linotype"/>
                <a:cs typeface="Palatino Linotype"/>
              </a:rPr>
              <a:t>supposed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0;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anyway,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their </a:t>
            </a:r>
            <a:r>
              <a:rPr dirty="0" sz="1000" spc="-40">
                <a:latin typeface="Palatino Linotype"/>
                <a:cs typeface="Palatino Linotype"/>
              </a:rPr>
              <a:t>means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can’t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identiﬁed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-25">
                <a:latin typeface="Palatino Linotype"/>
                <a:cs typeface="Palatino Linotype"/>
              </a:rPr>
              <a:t> there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25">
                <a:latin typeface="Palatino Linotype"/>
                <a:cs typeface="Palatino Linotype"/>
              </a:rPr>
              <a:t> intercept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model,</a:t>
            </a:r>
            <a:endParaRPr sz="1000">
              <a:latin typeface="Palatino Linotype"/>
              <a:cs typeface="Palatino Linotype"/>
            </a:endParaRPr>
          </a:p>
          <a:p>
            <a:pPr marL="179705" indent="-129539">
              <a:lnSpc>
                <a:spcPts val="1145"/>
              </a:lnSpc>
              <a:buFont typeface="Cambria"/>
              <a:buChar char="•"/>
              <a:tabLst>
                <a:tab pos="1803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-21367" sz="975" spc="-142" i="1">
                <a:latin typeface="Palatino Linotype"/>
                <a:cs typeface="Palatino Linotype"/>
              </a:rPr>
              <a:t>n</a:t>
            </a:r>
            <a:r>
              <a:rPr dirty="0" baseline="-21367" sz="975" spc="202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homoscedastic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mutually</a:t>
            </a:r>
            <a:r>
              <a:rPr dirty="0" sz="1000" spc="-10">
                <a:latin typeface="Palatino Linotype"/>
                <a:cs typeface="Palatino Linotype"/>
              </a:rPr>
              <a:t> uncorrelated,</a:t>
            </a:r>
            <a:endParaRPr sz="1000">
              <a:latin typeface="Palatino Linotype"/>
              <a:cs typeface="Palatino Linotype"/>
            </a:endParaRPr>
          </a:p>
          <a:p>
            <a:pPr marL="179705" indent="-129539">
              <a:lnSpc>
                <a:spcPts val="1190"/>
              </a:lnSpc>
              <a:buFont typeface="Cambria"/>
              <a:buChar char="•"/>
              <a:tabLst>
                <a:tab pos="1803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idiosyncratic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part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 error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baseline="-21367" sz="975" spc="-22" i="1">
                <a:latin typeface="Palatino Linotype"/>
                <a:cs typeface="Palatino Linotype"/>
              </a:rPr>
              <a:t>nt</a:t>
            </a:r>
            <a:r>
              <a:rPr dirty="0" baseline="-21367" sz="975" spc="209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also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homoscedastic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uncorrelated,</a:t>
            </a:r>
            <a:endParaRPr sz="1000">
              <a:latin typeface="Palatino Linotype"/>
              <a:cs typeface="Palatino Linotype"/>
            </a:endParaRPr>
          </a:p>
          <a:p>
            <a:pPr marL="179705" indent="-129539">
              <a:lnSpc>
                <a:spcPts val="1195"/>
              </a:lnSpc>
              <a:buFont typeface="Cambria"/>
              <a:buChar char="•"/>
              <a:tabLst>
                <a:tab pos="1803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components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uncorrelated.</a:t>
            </a:r>
            <a:endParaRPr sz="100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  <a:spcBef>
                <a:spcPts val="490"/>
              </a:spcBef>
            </a:pPr>
            <a:r>
              <a:rPr dirty="0" sz="1000" spc="-25">
                <a:latin typeface="Palatino Linotype"/>
                <a:cs typeface="Palatino Linotype"/>
              </a:rPr>
              <a:t>In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this </a:t>
            </a:r>
            <a:r>
              <a:rPr dirty="0" sz="1000" spc="-30">
                <a:latin typeface="Palatino Linotype"/>
                <a:cs typeface="Palatino Linotype"/>
              </a:rPr>
              <a:t>case,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covariance </a:t>
            </a:r>
            <a:r>
              <a:rPr dirty="0" sz="1000" spc="-35">
                <a:latin typeface="Palatino Linotype"/>
                <a:cs typeface="Palatino Linotype"/>
              </a:rPr>
              <a:t>matrix </a:t>
            </a:r>
            <a:r>
              <a:rPr dirty="0" sz="1000" spc="-40">
                <a:latin typeface="Palatino Linotype"/>
                <a:cs typeface="Palatino Linotype"/>
              </a:rPr>
              <a:t>of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errors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depends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only</a:t>
            </a:r>
            <a:r>
              <a:rPr dirty="0" sz="1000" spc="-40">
                <a:latin typeface="Palatino Linotype"/>
                <a:cs typeface="Palatino Linotype"/>
              </a:rPr>
              <a:t> 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variance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compo-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867916" y="4753949"/>
            <a:ext cx="4330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81000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29443" y="4681168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nents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errors,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i.e.,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two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parameters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179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/>
            </a:r>
            <a:r>
              <a:rPr dirty="0" baseline="29914" sz="975" spc="-202">
                <a:latin typeface="Palatino Linotype"/>
                <a:cs typeface="Palatino Linotype"/>
              </a:rPr>
              <a:t>2</a:t>
            </a:r>
            <a:r>
              <a:rPr dirty="0" sz="1000" spc="-135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Concerning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variance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covariances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54837" y="4832160"/>
            <a:ext cx="14541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errors,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have: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393912" y="5126789"/>
            <a:ext cx="6813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63220" algn="l"/>
                <a:tab pos="62992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4273" sz="975" spc="-592" i="1">
                <a:latin typeface="Meiryo"/>
                <a:cs typeface="Meiryo"/>
              </a:rPr>
              <a:t/>
            </a:r>
            <a:r>
              <a:rPr dirty="0" baseline="4273" sz="975" i="1">
                <a:latin typeface="Meiryo"/>
                <a:cs typeface="Meiryo"/>
              </a:rPr>
              <a:t>	</a:t>
            </a:r>
            <a:r>
              <a:rPr dirty="0" baseline="4273" sz="975" spc="-622" i="1">
                <a:latin typeface="Meiryo"/>
                <a:cs typeface="Meiryo"/>
              </a:rPr>
              <a:t/>
            </a:r>
            <a:endParaRPr baseline="4273" sz="975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29437" y="5046696"/>
            <a:ext cx="2617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7005" indent="-129539">
              <a:lnSpc>
                <a:spcPct val="100000"/>
              </a:lnSpc>
              <a:spcBef>
                <a:spcPts val="95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 error: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Cambria"/>
                <a:cs typeface="Cambria"/>
              </a:rPr>
              <a:t>(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29914" sz="975" spc="-22">
                <a:latin typeface="Palatino Linotype"/>
                <a:cs typeface="Palatino Linotype"/>
              </a:rPr>
              <a:t>2</a:t>
            </a:r>
            <a:r>
              <a:rPr dirty="0" baseline="29914" sz="975" spc="172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15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29914" sz="975" spc="-37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54827" y="5197693"/>
            <a:ext cx="4959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1605" indent="-129539">
              <a:lnSpc>
                <a:spcPct val="100000"/>
              </a:lnSpc>
              <a:spcBef>
                <a:spcPts val="95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2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covariance</a:t>
            </a:r>
            <a:r>
              <a:rPr dirty="0" sz="1000" spc="2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two</a:t>
            </a:r>
            <a:r>
              <a:rPr dirty="0" sz="1000" spc="2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errors</a:t>
            </a:r>
            <a:r>
              <a:rPr dirty="0" sz="1000" spc="2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same</a:t>
            </a:r>
            <a:r>
              <a:rPr dirty="0" sz="1000" spc="2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individual</a:t>
            </a:r>
            <a:r>
              <a:rPr dirty="0" sz="1000" spc="2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2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two</a:t>
            </a:r>
            <a:r>
              <a:rPr dirty="0" sz="1000" spc="2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different</a:t>
            </a:r>
            <a:r>
              <a:rPr dirty="0" sz="1000" spc="2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periods: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341776" y="5421465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658814" y="5348689"/>
            <a:ext cx="8185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Cambria"/>
                <a:cs typeface="Cambria"/>
              </a:rPr>
              <a:t>(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baseline="-21367" sz="975" spc="-37" i="1">
                <a:latin typeface="Palatino Linotype"/>
                <a:cs typeface="Palatino Linotype"/>
              </a:rPr>
              <a:t>n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baseline="-21367" sz="975" spc="-44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Cambria"/>
                <a:cs typeface="Cambria"/>
              </a:rPr>
              <a:t>)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95">
                <a:latin typeface="Cambria"/>
                <a:cs typeface="Cambria"/>
              </a:rPr>
              <a:t> </a:t>
            </a:r>
            <a:r>
              <a:rPr dirty="0" sz="1000" spc="-35" i="1">
                <a:latin typeface="Meiryo"/>
                <a:cs typeface="Meiryo"/>
              </a:rPr>
              <a:t/>
            </a:r>
            <a:r>
              <a:rPr dirty="0" baseline="29914" sz="975" spc="-52">
                <a:latin typeface="Palatino Linotype"/>
                <a:cs typeface="Palatino Linotype"/>
              </a:rPr>
              <a:t>2</a:t>
            </a:r>
            <a:r>
              <a:rPr dirty="0" sz="1000" spc="-3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29422" y="5499676"/>
            <a:ext cx="5011420" cy="54292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167005" marR="30480" indent="-129539">
              <a:lnSpc>
                <a:spcPts val="1190"/>
              </a:lnSpc>
              <a:spcBef>
                <a:spcPts val="145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errors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(belonging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same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period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or </a:t>
            </a:r>
            <a:r>
              <a:rPr dirty="0" sz="1000" spc="-10">
                <a:latin typeface="Palatino Linotype"/>
                <a:cs typeface="Palatino Linotype"/>
              </a:rPr>
              <a:t>not):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Cambria"/>
                <a:cs typeface="Cambria"/>
              </a:rPr>
              <a:t>(</a:t>
            </a:r>
            <a:r>
              <a:rPr dirty="0" sz="1000" spc="-525" i="1">
                <a:latin typeface="Meiryo"/>
                <a:cs typeface="Meiryo"/>
              </a:rPr>
              <a:t/>
            </a:r>
            <a:r>
              <a:rPr dirty="0" baseline="-21367" sz="975" spc="-52" i="1">
                <a:latin typeface="Palatino Linotype"/>
                <a:cs typeface="Palatino Linotype"/>
              </a:rPr>
              <a:t>n</a:t>
            </a:r>
            <a:r>
              <a:rPr dirty="0" baseline="-21367" sz="975" spc="15" i="1">
                <a:latin typeface="Palatino Linotype"/>
                <a:cs typeface="Palatino Linotype"/>
              </a:rPr>
              <a:t>t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baseline="-21367" sz="975" spc="15" i="1">
                <a:latin typeface="Palatino Linotype"/>
                <a:cs typeface="Palatino Linotype"/>
              </a:rPr>
              <a:t>m</a:t>
            </a:r>
            <a:r>
              <a:rPr dirty="0" baseline="-21367" sz="975" spc="-67" i="1">
                <a:latin typeface="Palatino Linotype"/>
                <a:cs typeface="Palatino Linotype"/>
              </a:rPr>
              <a:t>t</a:t>
            </a:r>
            <a:r>
              <a:rPr dirty="0" baseline="-21367" sz="975" spc="-127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90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Cambria"/>
                <a:cs typeface="Cambria"/>
              </a:rPr>
              <a:t>(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baseline="-21367" sz="975" spc="-30" i="1">
                <a:latin typeface="Palatino Linotype"/>
                <a:cs typeface="Palatino Linotype"/>
              </a:rPr>
              <a:t>n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baseline="-21367" sz="975" spc="30" i="1">
                <a:latin typeface="Palatino Linotype"/>
                <a:cs typeface="Palatino Linotype"/>
              </a:rPr>
              <a:t>m</a:t>
            </a:r>
            <a:r>
              <a:rPr dirty="0" baseline="-21367" sz="975" spc="22" i="1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Cambria"/>
                <a:cs typeface="Cambria"/>
              </a:rPr>
              <a:t>)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0.</a:t>
            </a:r>
            <a:endParaRPr sz="1000">
              <a:latin typeface="Palatino Linotype"/>
              <a:cs typeface="Palatino Linotype"/>
            </a:endParaRPr>
          </a:p>
          <a:p>
            <a:pPr marL="146050">
              <a:lnSpc>
                <a:spcPct val="100000"/>
              </a:lnSpc>
              <a:spcBef>
                <a:spcPts val="450"/>
              </a:spcBef>
            </a:pP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given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covariance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vector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individual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609220" y="6088976"/>
            <a:ext cx="10299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35915" algn="l"/>
                <a:tab pos="94170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290">
                <a:latin typeface="Palatino Linotype"/>
                <a:cs typeface="Palatino Linotype"/>
              </a:rPr>
              <a:t>  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29418" y="6016190"/>
            <a:ext cx="13309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29914" sz="975" spc="-457" i="1">
                <a:latin typeface="Meiryo"/>
                <a:cs typeface="Meiryo"/>
              </a:rPr>
              <a:t>⊤</a:t>
            </a:r>
            <a:r>
              <a:rPr dirty="0" baseline="29914" sz="975" spc="15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320">
                <a:latin typeface="Cambria"/>
                <a:cs typeface="Cambria"/>
              </a:rPr>
              <a:t>(</a:t>
            </a:r>
            <a:r>
              <a:rPr dirty="0" sz="1000" spc="-320" i="1">
                <a:latin typeface="Meiryo"/>
                <a:cs typeface="Meiryo"/>
              </a:rPr>
              <a:t/>
            </a:r>
            <a:r>
              <a:rPr dirty="0" sz="1000" spc="395" i="1">
                <a:latin typeface="Meiryo"/>
                <a:cs typeface="Meiryo"/>
              </a:rPr>
              <a:t> </a:t>
            </a:r>
            <a:r>
              <a:rPr dirty="0" sz="1000" spc="-254" i="1">
                <a:latin typeface="Meiryo"/>
                <a:cs typeface="Meiryo"/>
              </a:rPr>
              <a:t>,</a:t>
            </a:r>
            <a:r>
              <a:rPr dirty="0" sz="1000" spc="400" i="1">
                <a:latin typeface="Meiryo"/>
                <a:cs typeface="Meiryo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254" i="1">
                <a:latin typeface="Meiryo"/>
                <a:cs typeface="Meiryo"/>
              </a:rPr>
              <a:t>,</a:t>
            </a:r>
            <a:r>
              <a:rPr dirty="0" sz="1000" spc="310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420753" y="6303517"/>
            <a:ext cx="9969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56565" algn="l"/>
                <a:tab pos="834390" algn="l"/>
              </a:tabLst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1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355" i="1">
                <a:latin typeface="Meiryo"/>
                <a:cs typeface="Meiryo"/>
              </a:rPr>
              <a:t/>
            </a:r>
            <a:r>
              <a:rPr dirty="0" sz="650" spc="245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spc="215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864642" y="6230731"/>
            <a:ext cx="46761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335145" algn="l"/>
              </a:tabLst>
            </a:pPr>
            <a:r>
              <a:rPr dirty="0" sz="1000">
                <a:latin typeface="Cambria"/>
                <a:cs typeface="Cambria"/>
              </a:rPr>
              <a:t>Ω</a:t>
            </a:r>
            <a:r>
              <a:rPr dirty="0" baseline="-21367" sz="975" i="1">
                <a:latin typeface="Palatino Linotype"/>
                <a:cs typeface="Palatino Linotype"/>
              </a:rPr>
              <a:t>nn</a:t>
            </a:r>
            <a:r>
              <a:rPr dirty="0" baseline="-21367" sz="975" spc="179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135">
                <a:latin typeface="Cambria"/>
                <a:cs typeface="Cambria"/>
              </a:rPr>
              <a:t>(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sz="1000" spc="2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40" i="1">
                <a:latin typeface="Meiryo"/>
                <a:cs typeface="Meiryo"/>
              </a:rPr>
              <a:t/>
            </a:r>
            <a:r>
              <a:rPr dirty="0" baseline="34188" sz="975" spc="-60">
                <a:latin typeface="Palatino Linotype"/>
                <a:cs typeface="Palatino Linotype"/>
              </a:rPr>
              <a:t>2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48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34188" sz="975" spc="-37">
                <a:latin typeface="Palatino Linotype"/>
                <a:cs typeface="Palatino Linotype"/>
              </a:rPr>
              <a:t>2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(2.11)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502814" y="6537369"/>
            <a:ext cx="6426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89230" algn="l"/>
                <a:tab pos="566420" algn="l"/>
              </a:tabLst>
            </a:pPr>
            <a:r>
              <a:rPr dirty="0" baseline="4273" sz="975" spc="-75">
                <a:latin typeface="Palatino Linotype"/>
                <a:cs typeface="Palatino Linotype"/>
              </a:rPr>
              <a:t>1</a:t>
            </a:r>
            <a:r>
              <a:rPr dirty="0" baseline="4273" sz="975">
                <a:latin typeface="Palatino Linotype"/>
                <a:cs typeface="Palatino Linotype"/>
              </a:rPr>
              <a:t>	</a:t>
            </a:r>
            <a:r>
              <a:rPr dirty="0" baseline="4273" sz="975" spc="-75">
                <a:latin typeface="Palatino Linotype"/>
                <a:cs typeface="Palatino Linotype"/>
              </a:rPr>
              <a:t>2</a:t>
            </a:r>
            <a:r>
              <a:rPr dirty="0" baseline="4273" sz="975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29424" y="6450535"/>
            <a:ext cx="50120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For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whole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sample,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29914" sz="975" spc="-457" i="1">
                <a:latin typeface="Meiryo"/>
                <a:cs typeface="Meiryo"/>
              </a:rPr>
              <a:t>⊤</a:t>
            </a:r>
            <a:r>
              <a:rPr dirty="0" baseline="29914" sz="975" spc="21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90">
                <a:latin typeface="Cambria"/>
                <a:cs typeface="Cambria"/>
              </a:rPr>
              <a:t> </a:t>
            </a:r>
            <a:r>
              <a:rPr dirty="0" sz="1000" spc="-185">
                <a:latin typeface="Cambria"/>
                <a:cs typeface="Cambria"/>
              </a:rPr>
              <a:t>(</a:t>
            </a:r>
            <a:r>
              <a:rPr dirty="0" sz="1000" spc="-185" i="1">
                <a:latin typeface="Meiryo"/>
                <a:cs typeface="Meiryo"/>
              </a:rPr>
              <a:t/>
            </a:r>
            <a:r>
              <a:rPr dirty="0" baseline="29914" sz="975" spc="-277" i="1">
                <a:latin typeface="Meiryo"/>
                <a:cs typeface="Meiryo"/>
              </a:rPr>
              <a:t>⊤</a:t>
            </a:r>
            <a:r>
              <a:rPr dirty="0" sz="1000" spc="-185" i="1">
                <a:latin typeface="Meiryo"/>
                <a:cs typeface="Meiryo"/>
              </a:rPr>
              <a:t>,</a:t>
            </a:r>
            <a:r>
              <a:rPr dirty="0" sz="1000" spc="-155" i="1">
                <a:latin typeface="Meiryo"/>
                <a:cs typeface="Meiryo"/>
              </a:rPr>
              <a:t> </a:t>
            </a:r>
            <a:r>
              <a:rPr dirty="0" sz="1000" spc="-225" i="1">
                <a:latin typeface="Meiryo"/>
                <a:cs typeface="Meiryo"/>
              </a:rPr>
              <a:t/>
            </a:r>
            <a:r>
              <a:rPr dirty="0" baseline="29914" sz="975" spc="-337" i="1">
                <a:latin typeface="Meiryo"/>
                <a:cs typeface="Meiryo"/>
              </a:rPr>
              <a:t>⊤</a:t>
            </a:r>
            <a:r>
              <a:rPr dirty="0" sz="1000" spc="-225" i="1">
                <a:latin typeface="Meiryo"/>
                <a:cs typeface="Meiryo"/>
              </a:rPr>
              <a:t>,</a:t>
            </a:r>
            <a:r>
              <a:rPr dirty="0" sz="1000" spc="-150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55" i="1">
                <a:latin typeface="Meiryo"/>
                <a:cs typeface="Meiryo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29914" sz="975" spc="-457" i="1">
                <a:latin typeface="Meiryo"/>
                <a:cs typeface="Meiryo"/>
              </a:rPr>
              <a:t>⊤</a:t>
            </a:r>
            <a:r>
              <a:rPr dirty="0" baseline="29914" sz="975" spc="-157" i="1">
                <a:latin typeface="Meiryo"/>
                <a:cs typeface="Meiryo"/>
              </a:rPr>
              <a:t> </a:t>
            </a:r>
            <a:r>
              <a:rPr dirty="0" sz="1000" spc="-45">
                <a:latin typeface="Cambria"/>
                <a:cs typeface="Cambria"/>
              </a:rPr>
              <a:t>)</a:t>
            </a:r>
            <a:r>
              <a:rPr dirty="0" sz="1000" spc="-45">
                <a:latin typeface="Palatino Linotype"/>
                <a:cs typeface="Palatino Linotype"/>
              </a:rPr>
              <a:t>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covariance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matrix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square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529390" y="6601526"/>
            <a:ext cx="5011420" cy="781685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38100" marR="30480">
              <a:lnSpc>
                <a:spcPts val="1190"/>
              </a:lnSpc>
              <a:spcBef>
                <a:spcPts val="145"/>
              </a:spcBef>
            </a:pP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dimension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5" i="1">
                <a:latin typeface="Palatino Linotype"/>
                <a:cs typeface="Palatino Linotype"/>
              </a:rPr>
              <a:t>N</a:t>
            </a:r>
            <a:r>
              <a:rPr dirty="0" sz="1000" spc="-15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ubm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baseline="-21367" sz="975" spc="75" i="1">
                <a:latin typeface="Palatino Linotype"/>
                <a:cs typeface="Palatino Linotype"/>
              </a:rPr>
              <a:t>n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baseline="-21367" sz="975" spc="142" i="1">
                <a:latin typeface="Palatino Linotype"/>
                <a:cs typeface="Palatino Linotype"/>
              </a:rPr>
              <a:t>m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n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40" i="1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ubm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ven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2.11);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n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30">
                <a:latin typeface="Arial"/>
                <a:cs typeface="Arial"/>
              </a:rPr>
              <a:t>≠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40" i="1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iven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</a:t>
            </a:r>
            <a:r>
              <a:rPr dirty="0" sz="1000" spc="-85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tw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two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k</a:t>
            </a:r>
            <a:r>
              <a:rPr dirty="0" sz="1000" spc="25">
                <a:latin typeface="Palatino Linotype"/>
                <a:cs typeface="Palatino Linotype"/>
              </a:rPr>
              <a:t>-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ven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(2.11).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 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ck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545541" y="7492810"/>
            <a:ext cx="17494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89890" algn="l"/>
                <a:tab pos="820419" algn="l"/>
                <a:tab pos="1262380" algn="l"/>
                <a:tab pos="1681480" algn="l"/>
              </a:tabLst>
            </a:pPr>
            <a:r>
              <a:rPr dirty="0" sz="650" spc="-355" i="1">
                <a:latin typeface="Meiryo"/>
                <a:cs typeface="Meiryo"/>
              </a:rPr>
              <a:t/>
            </a:r>
            <a:r>
              <a:rPr dirty="0" sz="650" spc="245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spc="215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355" i="1">
                <a:latin typeface="Meiryo"/>
                <a:cs typeface="Meiryo"/>
              </a:rPr>
              <a:t/>
            </a:r>
            <a:r>
              <a:rPr dirty="0" sz="650" spc="245" i="1">
                <a:latin typeface="Meiryo"/>
                <a:cs typeface="Meiryo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spc="170" i="1">
                <a:latin typeface="Meiryo"/>
                <a:cs typeface="Meiryo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864623" y="7420044"/>
            <a:ext cx="25247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760855" algn="l"/>
              </a:tabLst>
            </a:pPr>
            <a:r>
              <a:rPr dirty="0" sz="1000" spc="155">
                <a:latin typeface="Cambria"/>
                <a:cs typeface="Cambria"/>
              </a:rPr>
              <a:t>Ω</a:t>
            </a:r>
            <a:r>
              <a:rPr dirty="0" sz="1000" spc="-50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87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5" i="1">
                <a:latin typeface="Meiryo"/>
                <a:cs typeface="Meiryo"/>
              </a:rPr>
              <a:t/>
            </a:r>
            <a:r>
              <a:rPr dirty="0" baseline="34188" sz="975" spc="-67">
                <a:latin typeface="Palatino Linotype"/>
                <a:cs typeface="Palatino Linotype"/>
              </a:rPr>
              <a:t>2</a:t>
            </a:r>
            <a:r>
              <a:rPr dirty="0" sz="1000" spc="-45">
                <a:latin typeface="Palatino Linotype"/>
                <a:cs typeface="Palatino Linotype"/>
              </a:rPr>
              <a:t>I</a:t>
            </a:r>
            <a:r>
              <a:rPr dirty="0" sz="1000" spc="42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75" i="1">
                <a:latin typeface="Meiryo"/>
                <a:cs typeface="Meiryo"/>
              </a:rPr>
              <a:t/>
            </a:r>
            <a:r>
              <a:rPr dirty="0" baseline="34188" sz="975" spc="-112">
                <a:latin typeface="Palatino Linotype"/>
                <a:cs typeface="Palatino Linotype"/>
              </a:rPr>
              <a:t>2</a:t>
            </a:r>
            <a:r>
              <a:rPr dirty="0" sz="1000" spc="-75" i="1">
                <a:latin typeface="Palatino Linotype"/>
                <a:cs typeface="Palatino Linotype"/>
              </a:rPr>
              <a:t>J</a:t>
            </a:r>
            <a:r>
              <a:rPr dirty="0" sz="1000" spc="229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34188" sz="975" spc="-37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60">
                <a:latin typeface="Cambria"/>
                <a:cs typeface="Cambria"/>
              </a:rPr>
              <a:t> </a:t>
            </a:r>
            <a:r>
              <a:rPr dirty="0" sz="1000" spc="-40" i="1">
                <a:latin typeface="Meiryo"/>
                <a:cs typeface="Meiryo"/>
              </a:rPr>
              <a:t/>
            </a:r>
            <a:r>
              <a:rPr dirty="0" baseline="34188" sz="975" spc="-60">
                <a:latin typeface="Palatino Linotype"/>
                <a:cs typeface="Palatino Linotype"/>
              </a:rPr>
              <a:t>2</a:t>
            </a:r>
            <a:r>
              <a:rPr dirty="0" sz="1000" spc="-40">
                <a:latin typeface="Cambria"/>
                <a:cs typeface="Cambria"/>
              </a:rPr>
              <a:t>(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45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21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662815" y="7634565"/>
            <a:ext cx="48514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matrix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also</a:t>
            </a:r>
            <a:r>
              <a:rPr dirty="0" sz="1000" spc="-30">
                <a:latin typeface="Palatino Linotype"/>
                <a:cs typeface="Palatino Linotype"/>
              </a:rPr>
              <a:t> 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usefully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expressed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terms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two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transformation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matrices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within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3481570" y="7859927"/>
            <a:ext cx="5295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436245" algn="l"/>
              </a:tabLst>
            </a:pP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569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529401" y="7787153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described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subsection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2.1.2.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fact,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5">
                <a:latin typeface="Cambria"/>
                <a:cs typeface="Cambria"/>
              </a:rPr>
              <a:t> </a:t>
            </a:r>
            <a:r>
              <a:rPr dirty="0" u="sng" baseline="42735" sz="975" spc="-14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2735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baseline="42735" sz="975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140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140" i="1">
                <a:latin typeface="Palatino Linotype"/>
                <a:cs typeface="Palatino Linotype"/>
              </a:rPr>
              <a:t> 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Introducing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42147" y="7881956"/>
            <a:ext cx="2646680" cy="478155"/>
          </a:xfrm>
          <a:prstGeom prst="rect">
            <a:avLst/>
          </a:prstGeom>
        </p:spPr>
        <p:txBody>
          <a:bodyPr wrap="square" lIns="0" tIns="29845" rIns="0" bIns="0" rtlCol="0" vert="horz">
            <a:spAutoFit/>
          </a:bodyPr>
          <a:lstStyle/>
          <a:p>
            <a:pPr marL="372745" marR="17780" indent="-347980">
              <a:lnSpc>
                <a:spcPts val="1689"/>
              </a:lnSpc>
              <a:spcBef>
                <a:spcPts val="235"/>
              </a:spcBef>
            </a:pPr>
            <a:r>
              <a:rPr dirty="0" sz="1000" spc="-25">
                <a:latin typeface="Palatino Linotype"/>
                <a:cs typeface="Palatino Linotype"/>
              </a:rPr>
              <a:t>these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matrices</a:t>
            </a:r>
            <a:r>
              <a:rPr dirty="0" sz="1000" spc="-10">
                <a:latin typeface="Palatino Linotype"/>
                <a:cs typeface="Palatino Linotype"/>
              </a:rPr>
              <a:t> in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expression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Ω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get: </a:t>
            </a:r>
            <a:r>
              <a:rPr dirty="0" sz="1000" spc="155">
                <a:latin typeface="Cambria"/>
                <a:cs typeface="Cambria"/>
              </a:rPr>
              <a:t>Ω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spc="-114" i="1">
                <a:latin typeface="Meiryo"/>
                <a:cs typeface="Meiryo"/>
              </a:rPr>
              <a:t/>
            </a:r>
            <a:r>
              <a:rPr dirty="0" baseline="34188" sz="975" spc="-172">
                <a:latin typeface="Palatino Linotype"/>
                <a:cs typeface="Palatino Linotype"/>
              </a:rPr>
              <a:t>2</a:t>
            </a:r>
            <a:r>
              <a:rPr dirty="0" sz="1000" spc="-114">
                <a:latin typeface="Cambria"/>
                <a:cs typeface="Cambria"/>
              </a:rPr>
              <a:t>(</a:t>
            </a:r>
            <a:r>
              <a:rPr dirty="0" sz="1000" spc="-114" i="1">
                <a:latin typeface="Palatino Linotype"/>
                <a:cs typeface="Palatino Linotype"/>
              </a:rPr>
              <a:t>B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2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T</a:t>
            </a:r>
            <a:r>
              <a:rPr dirty="0" sz="1000" spc="-20" i="1">
                <a:latin typeface="Meiryo"/>
                <a:cs typeface="Meiryo"/>
              </a:rPr>
              <a:t/>
            </a:r>
            <a:r>
              <a:rPr dirty="0" baseline="34188" sz="975" spc="-30">
                <a:latin typeface="Palatino Linotype"/>
                <a:cs typeface="Palatino Linotype"/>
              </a:rPr>
              <a:t>2</a:t>
            </a:r>
            <a:r>
              <a:rPr dirty="0" sz="1000" spc="-20" i="1">
                <a:latin typeface="Palatino Linotype"/>
                <a:cs typeface="Palatino Linotype"/>
              </a:rPr>
              <a:t>B</a:t>
            </a:r>
            <a:endParaRPr sz="1000">
              <a:latin typeface="Palatino Linotype"/>
              <a:cs typeface="Palatino Linotype"/>
            </a:endParaRPr>
          </a:p>
          <a:p>
            <a:pPr marL="692150">
              <a:lnSpc>
                <a:spcPts val="40"/>
              </a:lnSpc>
              <a:tabLst>
                <a:tab pos="1489710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347423" y="607782"/>
            <a:ext cx="14109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The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</a:t>
            </a:r>
            <a:r>
              <a:rPr dirty="0" sz="800" spc="24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454466" y="879088"/>
            <a:ext cx="5214620" cy="53219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0">
              <a:lnSpc>
                <a:spcPts val="9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ﬁnally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implies,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denoting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284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19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T</a:t>
            </a:r>
            <a:r>
              <a:rPr dirty="0" sz="1000" spc="-20" i="1">
                <a:latin typeface="Meiryo"/>
                <a:cs typeface="Meiryo"/>
              </a:rPr>
              <a:t/>
            </a:r>
            <a:r>
              <a:rPr dirty="0" baseline="29914" sz="975" spc="-30">
                <a:latin typeface="Palatino Linotype"/>
                <a:cs typeface="Palatino Linotype"/>
              </a:rPr>
              <a:t>2</a:t>
            </a:r>
            <a:r>
              <a:rPr dirty="0" sz="1000" spc="-2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algn="ctr" marR="851535">
              <a:lnSpc>
                <a:spcPts val="480"/>
              </a:lnSpc>
              <a:tabLst>
                <a:tab pos="280035" algn="l"/>
                <a:tab pos="638810" algn="l"/>
              </a:tabLst>
            </a:pPr>
            <a:r>
              <a:rPr dirty="0" sz="650" spc="-52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marL="474345">
              <a:lnSpc>
                <a:spcPts val="900"/>
              </a:lnSpc>
              <a:spcBef>
                <a:spcPts val="450"/>
              </a:spcBef>
              <a:tabLst>
                <a:tab pos="4759325" algn="l"/>
              </a:tabLst>
            </a:pPr>
            <a:r>
              <a:rPr dirty="0" sz="1000" spc="155">
                <a:latin typeface="Cambria"/>
                <a:cs typeface="Cambria"/>
              </a:rPr>
              <a:t>Ω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114" i="1">
                <a:latin typeface="Meiryo"/>
                <a:cs typeface="Meiryo"/>
              </a:rPr>
              <a:t/>
            </a:r>
            <a:r>
              <a:rPr dirty="0" baseline="34188" sz="975" spc="-172">
                <a:latin typeface="Palatino Linotype"/>
                <a:cs typeface="Palatino Linotype"/>
              </a:rPr>
              <a:t>2</a:t>
            </a:r>
            <a:r>
              <a:rPr dirty="0" sz="1000" spc="-114" i="1">
                <a:latin typeface="Palatino Linotype"/>
                <a:cs typeface="Palatino Linotype"/>
              </a:rPr>
              <a:t>W</a:t>
            </a:r>
            <a:r>
              <a:rPr dirty="0" sz="1000" spc="8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34188" sz="975" spc="-37">
                <a:latin typeface="Palatino Linotype"/>
                <a:cs typeface="Palatino Linotype"/>
              </a:rPr>
              <a:t>2</a:t>
            </a:r>
            <a:r>
              <a:rPr dirty="0" sz="1000" spc="-25" i="1">
                <a:latin typeface="Palatino Linotype"/>
                <a:cs typeface="Palatino Linotype"/>
              </a:rPr>
              <a:t>B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(2.12)</a:t>
            </a:r>
            <a:endParaRPr sz="1000">
              <a:latin typeface="Palatino Linotype"/>
              <a:cs typeface="Palatino Linotype"/>
            </a:endParaRPr>
          </a:p>
          <a:p>
            <a:pPr algn="ctr" marR="3193415">
              <a:lnSpc>
                <a:spcPts val="480"/>
              </a:lnSpc>
              <a:tabLst>
                <a:tab pos="401320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2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marL="127000" marR="144145" indent="107950">
              <a:lnSpc>
                <a:spcPct val="100000"/>
              </a:lnSpc>
              <a:spcBef>
                <a:spcPts val="390"/>
              </a:spcBef>
            </a:pPr>
            <a:r>
              <a:rPr dirty="0" sz="1000" spc="-60">
                <a:latin typeface="Palatino Linotype"/>
                <a:cs typeface="Palatino Linotype"/>
              </a:rPr>
              <a:t>Finally,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along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chapter,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we’ll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suppose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both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components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 the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uncorre- </a:t>
            </a:r>
            <a:r>
              <a:rPr dirty="0" sz="1000" spc="-45">
                <a:latin typeface="Palatino Linotype"/>
                <a:cs typeface="Palatino Linotype"/>
              </a:rPr>
              <a:t>lated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covariates: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25">
                <a:latin typeface="Palatino Linotype"/>
                <a:cs typeface="Palatino Linotype"/>
              </a:rPr>
              <a:t>E</a:t>
            </a:r>
            <a:r>
              <a:rPr dirty="0" sz="1000" spc="-225">
                <a:latin typeface="Cambria"/>
                <a:cs typeface="Cambria"/>
              </a:rPr>
              <a:t>(</a:t>
            </a:r>
            <a:r>
              <a:rPr dirty="0" sz="1000" spc="-225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spc="-225">
                <a:latin typeface="Palatino Linotype"/>
                <a:cs typeface="Palatino Linotype"/>
              </a:rPr>
              <a:t>E</a:t>
            </a:r>
            <a:r>
              <a:rPr dirty="0" sz="1000" spc="-225">
                <a:latin typeface="Cambria"/>
                <a:cs typeface="Cambria"/>
              </a:rPr>
              <a:t>(</a:t>
            </a:r>
            <a:r>
              <a:rPr dirty="0" sz="1000" spc="-225" i="1">
                <a:latin typeface="Meiryo"/>
                <a:cs typeface="Meiryo"/>
              </a:rPr>
              <a:t/>
            </a:r>
            <a:r>
              <a:rPr dirty="0" sz="1000" spc="1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 marL="127000">
              <a:lnSpc>
                <a:spcPct val="100000"/>
              </a:lnSpc>
              <a:spcBef>
                <a:spcPts val="890"/>
              </a:spcBef>
              <a:tabLst>
                <a:tab pos="491490" algn="l"/>
              </a:tabLst>
            </a:pPr>
            <a:r>
              <a:rPr dirty="0" sz="1250" spc="-25" b="1">
                <a:latin typeface="Calibri"/>
                <a:cs typeface="Calibri"/>
              </a:rPr>
              <a:t>2.2</a:t>
            </a:r>
            <a:r>
              <a:rPr dirty="0" sz="1250" b="1">
                <a:latin typeface="Calibri"/>
                <a:cs typeface="Calibri"/>
              </a:rPr>
              <a:t>	Ordinary</a:t>
            </a:r>
            <a:r>
              <a:rPr dirty="0" sz="1250" spc="114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Least</a:t>
            </a:r>
            <a:r>
              <a:rPr dirty="0" sz="1250" spc="13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Squares</a:t>
            </a:r>
            <a:r>
              <a:rPr dirty="0" sz="1250" spc="120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Estimators</a:t>
            </a:r>
            <a:endParaRPr sz="12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00">
              <a:latin typeface="Calibri"/>
              <a:cs typeface="Calibri"/>
            </a:endParaRPr>
          </a:p>
          <a:p>
            <a:pPr algn="just" marL="127000">
              <a:lnSpc>
                <a:spcPct val="100000"/>
              </a:lnSpc>
              <a:spcBef>
                <a:spcPts val="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variability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components:</a:t>
            </a:r>
            <a:endParaRPr sz="1000">
              <a:latin typeface="Palatino Linotype"/>
              <a:cs typeface="Palatino Linotype"/>
            </a:endParaRPr>
          </a:p>
          <a:p>
            <a:pPr algn="just" marL="255904" marR="144145" indent="-129539">
              <a:lnSpc>
                <a:spcPct val="100000"/>
              </a:lnSpc>
              <a:spcBef>
                <a:spcPts val="565"/>
              </a:spcBef>
              <a:buFont typeface="Cambria"/>
              <a:buChar char="•"/>
              <a:tabLst>
                <a:tab pos="256540" algn="l"/>
              </a:tabLst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12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inter-</a:t>
            </a:r>
            <a:r>
              <a:rPr dirty="0" sz="1000" spc="-20">
                <a:latin typeface="Palatino Linotype"/>
                <a:cs typeface="Palatino Linotype"/>
              </a:rPr>
              <a:t>individual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variability,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which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variability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panel’s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variables </a:t>
            </a:r>
            <a:r>
              <a:rPr dirty="0" sz="1000" spc="-45">
                <a:latin typeface="Palatino Linotype"/>
                <a:cs typeface="Palatino Linotype"/>
              </a:rPr>
              <a:t>measured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means,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45" i="1">
                <a:latin typeface="Palatino Linotype"/>
                <a:cs typeface="Palatino Linotype"/>
              </a:rPr>
              <a:t>z</a:t>
            </a:r>
            <a:r>
              <a:rPr dirty="0" sz="1000" spc="-405" i="1">
                <a:latin typeface="Meiryo"/>
                <a:cs typeface="Meiryo"/>
              </a:rPr>
              <a:t>̄</a:t>
            </a:r>
            <a:r>
              <a:rPr dirty="0" baseline="-21367" sz="975" spc="-202" i="1">
                <a:latin typeface="Palatino Linotype"/>
                <a:cs typeface="Palatino Linotype"/>
              </a:rPr>
              <a:t>n</a:t>
            </a:r>
            <a:r>
              <a:rPr dirty="0" baseline="-21367" sz="975" spc="179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or,</a:t>
            </a:r>
            <a:r>
              <a:rPr dirty="0" sz="1000" spc="-20">
                <a:latin typeface="Palatino Linotype"/>
                <a:cs typeface="Palatino Linotype"/>
              </a:rPr>
              <a:t> 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form,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Bz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algn="just" marL="255904" marR="144780" indent="-129539">
              <a:lnSpc>
                <a:spcPts val="1190"/>
              </a:lnSpc>
              <a:spcBef>
                <a:spcPts val="40"/>
              </a:spcBef>
              <a:buFont typeface="Cambria"/>
              <a:buChar char="•"/>
              <a:tabLst>
                <a:tab pos="2565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within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intra-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variability,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which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variability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of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panel’s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variables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measured 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deviation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from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means,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is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45" i="1">
                <a:latin typeface="Palatino Linotype"/>
                <a:cs typeface="Palatino Linotype"/>
              </a:rPr>
              <a:t>z</a:t>
            </a:r>
            <a:r>
              <a:rPr dirty="0" sz="1000" spc="-405" i="1">
                <a:latin typeface="Meiryo"/>
                <a:cs typeface="Meiryo"/>
              </a:rPr>
              <a:t>̄</a:t>
            </a:r>
            <a:r>
              <a:rPr dirty="0" baseline="-21367" sz="975" spc="-202" i="1">
                <a:latin typeface="Palatino Linotype"/>
                <a:cs typeface="Palatino Linotype"/>
              </a:rPr>
              <a:t>n</a:t>
            </a:r>
            <a:r>
              <a:rPr dirty="0" baseline="-21367" sz="975" spc="172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or,</a:t>
            </a:r>
            <a:r>
              <a:rPr dirty="0" sz="1000" spc="-20">
                <a:latin typeface="Palatino Linotype"/>
                <a:cs typeface="Palatino Linotype"/>
              </a:rPr>
              <a:t> in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Wz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Bz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7000" marR="144145">
              <a:lnSpc>
                <a:spcPct val="100000"/>
              </a:lnSpc>
              <a:spcBef>
                <a:spcPts val="535"/>
              </a:spcBef>
            </a:pPr>
            <a:r>
              <a:rPr dirty="0" sz="1000" spc="110">
                <a:latin typeface="Palatino Linotype"/>
                <a:cs typeface="Palatino Linotype"/>
              </a:rPr>
              <a:t>hree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ordinary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least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squares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performed: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ﬁrst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raw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data,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second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means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data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model),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last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deviations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from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means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within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model).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250">
              <a:latin typeface="Palatino Linotype"/>
              <a:cs typeface="Palatino Linotype"/>
            </a:endParaRPr>
          </a:p>
          <a:p>
            <a:pPr marL="1270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2.2.1</a:t>
            </a:r>
            <a:r>
              <a:rPr dirty="0" sz="1000" spc="35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Ordinary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Least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Squares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on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Raw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Data: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 i="1">
                <a:latin typeface="Calibri"/>
                <a:cs typeface="Calibri"/>
              </a:rPr>
              <a:t>Pooling</a:t>
            </a:r>
            <a:r>
              <a:rPr dirty="0" sz="1000" spc="10" b="1" i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Model</a:t>
            </a:r>
            <a:endParaRPr sz="1000">
              <a:latin typeface="Calibri"/>
              <a:cs typeface="Calibri"/>
            </a:endParaRPr>
          </a:p>
          <a:p>
            <a:pPr algn="just" marL="127000" marR="144780" indent="-635">
              <a:lnSpc>
                <a:spcPct val="100000"/>
              </a:lnSpc>
              <a:spcBef>
                <a:spcPts val="590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sz="1000" spc="-20" i="1">
                <a:latin typeface="Palatino Linotype"/>
                <a:cs typeface="Palatino Linotype"/>
              </a:rPr>
              <a:t>j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545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sing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ond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sum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f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en:</a:t>
            </a:r>
            <a:endParaRPr sz="1000">
              <a:latin typeface="Palatino Linotype"/>
              <a:cs typeface="Palatino Linotype"/>
            </a:endParaRPr>
          </a:p>
          <a:p>
            <a:pPr algn="ctr" marR="3197860">
              <a:lnSpc>
                <a:spcPct val="100000"/>
              </a:lnSpc>
              <a:spcBef>
                <a:spcPts val="565"/>
              </a:spcBef>
            </a:pP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5" i="1">
                <a:latin typeface="Palatino Linotype"/>
                <a:cs typeface="Palatino Linotype"/>
              </a:rPr>
              <a:t>y</a:t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baseline="34188" sz="975" spc="52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sz="1000" spc="5" i="1">
                <a:latin typeface="Palatino Linotype"/>
                <a:cs typeface="Palatino Linotype"/>
              </a:rPr>
              <a:t>Z</a:t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sz="1000" spc="-60">
                <a:latin typeface="Cambria"/>
                <a:cs typeface="Cambria"/>
              </a:rPr>
              <a:t>)(</a:t>
            </a:r>
            <a:r>
              <a:rPr dirty="0" sz="1000" spc="-45" i="1">
                <a:latin typeface="Palatino Linotype"/>
                <a:cs typeface="Palatino Linotype"/>
              </a:rPr>
              <a:t>y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105" i="1">
                <a:latin typeface="Palatino Linotype"/>
                <a:cs typeface="Palatino Linotype"/>
              </a:rPr>
              <a:t>Z</a:t>
            </a:r>
            <a:r>
              <a:rPr dirty="0" sz="1000" spc="-345" i="1">
                <a:latin typeface="Meiryo"/>
                <a:cs typeface="Meiryo"/>
              </a:rPr>
              <a:t/>
            </a:r>
            <a:r>
              <a:rPr dirty="0" sz="1000" spc="2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127000">
              <a:lnSpc>
                <a:spcPct val="100000"/>
              </a:lnSpc>
              <a:spcBef>
                <a:spcPts val="570"/>
              </a:spcBef>
            </a:pP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ﬁrst-</a:t>
            </a:r>
            <a:r>
              <a:rPr dirty="0" sz="1000" spc="-35">
                <a:latin typeface="Palatino Linotype"/>
                <a:cs typeface="Palatino Linotype"/>
              </a:rPr>
              <a:t>order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minimum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(up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95">
                <a:latin typeface="Cambria"/>
                <a:cs typeface="Cambria"/>
              </a:rPr>
              <a:t>−</a:t>
            </a:r>
            <a:r>
              <a:rPr dirty="0" sz="1000" spc="95">
                <a:latin typeface="Palatino Linotype"/>
                <a:cs typeface="Palatino Linotype"/>
              </a:rPr>
              <a:t>2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multiplicative</a:t>
            </a:r>
            <a:r>
              <a:rPr dirty="0" sz="1000" spc="-10">
                <a:latin typeface="Palatino Linotype"/>
                <a:cs typeface="Palatino Linotype"/>
              </a:rPr>
              <a:t> factor):</a:t>
            </a:r>
            <a:endParaRPr sz="1000">
              <a:latin typeface="Palatino Linotype"/>
              <a:cs typeface="Palatino Linotype"/>
            </a:endParaRPr>
          </a:p>
          <a:p>
            <a:pPr marL="474345">
              <a:lnSpc>
                <a:spcPct val="100000"/>
              </a:lnSpc>
              <a:spcBef>
                <a:spcPts val="570"/>
              </a:spcBef>
              <a:tabLst>
                <a:tab pos="4759325" algn="l"/>
              </a:tabLst>
            </a:pPr>
            <a:r>
              <a:rPr dirty="0" sz="1000" spc="-105" i="1">
                <a:latin typeface="Palatino Linotype"/>
                <a:cs typeface="Palatino Linotype"/>
              </a:rPr>
              <a:t>Z</a:t>
            </a:r>
            <a:r>
              <a:rPr dirty="0" baseline="34188" sz="975" spc="-262" i="1">
                <a:latin typeface="Meiryo"/>
                <a:cs typeface="Meiryo"/>
              </a:rPr>
              <a:t>⊤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-395" i="1">
                <a:latin typeface="Meiryo"/>
                <a:cs typeface="Meiryo"/>
              </a:rPr>
              <a:t>̂</a:t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(2.13)</a:t>
            </a:r>
            <a:endParaRPr sz="1000">
              <a:latin typeface="Palatino Linotype"/>
              <a:cs typeface="Palatino Linotype"/>
            </a:endParaRPr>
          </a:p>
          <a:p>
            <a:pPr marL="126364" marR="144145" indent="107950">
              <a:lnSpc>
                <a:spcPct val="100000"/>
              </a:lnSpc>
              <a:spcBef>
                <a:spcPts val="57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ﬁrst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column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 </a:t>
            </a:r>
            <a:r>
              <a:rPr dirty="0" sz="1000" spc="-50" i="1">
                <a:latin typeface="Palatino Linotype"/>
                <a:cs typeface="Palatino Linotype"/>
              </a:rPr>
              <a:t>Z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vector</a:t>
            </a:r>
            <a:r>
              <a:rPr dirty="0" sz="1000" spc="-40">
                <a:latin typeface="Palatino Linotype"/>
                <a:cs typeface="Palatino Linotype"/>
              </a:rPr>
              <a:t> of</a:t>
            </a:r>
            <a:r>
              <a:rPr dirty="0" sz="1000" spc="-35">
                <a:latin typeface="Palatino Linotype"/>
                <a:cs typeface="Palatino Linotype"/>
              </a:rPr>
              <a:t> ones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associated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40" i="1">
                <a:latin typeface="Meiryo"/>
                <a:cs typeface="Meiryo"/>
              </a:rPr>
              <a:t/>
            </a:r>
            <a:r>
              <a:rPr dirty="0" sz="1000" spc="-240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which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element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75" i="1">
                <a:latin typeface="Meiryo"/>
                <a:cs typeface="Meiryo"/>
              </a:rPr>
              <a:t/>
            </a:r>
            <a:r>
              <a:rPr dirty="0" sz="1000" spc="-275">
                <a:latin typeface="Palatino Linotype"/>
                <a:cs typeface="Palatino Linotype"/>
              </a:rPr>
              <a:t>.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49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e-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dividing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ﬁrst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element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vector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number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 </a:t>
            </a:r>
            <a:r>
              <a:rPr dirty="0" sz="1000" spc="-35">
                <a:latin typeface="Palatino Linotype"/>
                <a:cs typeface="Palatino Linotype"/>
              </a:rPr>
              <a:t>observations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leads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to:</a:t>
            </a:r>
            <a:endParaRPr sz="1000">
              <a:latin typeface="Palatino Linotype"/>
              <a:cs typeface="Palatino Linotype"/>
            </a:endParaRPr>
          </a:p>
          <a:p>
            <a:pPr marL="474345">
              <a:lnSpc>
                <a:spcPct val="100000"/>
              </a:lnSpc>
              <a:spcBef>
                <a:spcPts val="570"/>
              </a:spcBef>
              <a:tabLst>
                <a:tab pos="4759325" algn="l"/>
              </a:tabLst>
            </a:pPr>
            <a:r>
              <a:rPr dirty="0" sz="1000" spc="-380" i="1">
                <a:latin typeface="Palatino Linotype"/>
                <a:cs typeface="Palatino Linotype"/>
              </a:rPr>
              <a:t>y</a:t>
            </a:r>
            <a:r>
              <a:rPr dirty="0" sz="1000" spc="-380" i="1">
                <a:latin typeface="Meiryo"/>
                <a:cs typeface="Meiryo"/>
              </a:rPr>
              <a:t>̄</a:t>
            </a:r>
            <a:r>
              <a:rPr dirty="0" sz="100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600" i="1">
                <a:latin typeface="Meiryo"/>
                <a:cs typeface="Meiryo"/>
              </a:rPr>
              <a:t>̂</a:t>
            </a:r>
            <a:r>
              <a:rPr dirty="0" sz="1000" spc="1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365" i="1">
                <a:latin typeface="Palatino Linotype"/>
                <a:cs typeface="Palatino Linotype"/>
              </a:rPr>
              <a:t>x</a:t>
            </a:r>
            <a:r>
              <a:rPr dirty="0" sz="1000" spc="-365" i="1">
                <a:latin typeface="Meiryo"/>
                <a:cs typeface="Meiryo"/>
              </a:rPr>
              <a:t>̄</a:t>
            </a:r>
            <a:r>
              <a:rPr dirty="0" baseline="34188" sz="975" spc="-547" i="1">
                <a:latin typeface="Meiryo"/>
                <a:cs typeface="Meiryo"/>
              </a:rPr>
              <a:t>⊤</a:t>
            </a:r>
            <a:r>
              <a:rPr dirty="0" sz="1000" spc="-365" i="1">
                <a:latin typeface="Meiryo"/>
                <a:cs typeface="Meiryo"/>
              </a:rPr>
              <a:t/>
            </a:r>
            <a:r>
              <a:rPr dirty="0" baseline="11111" sz="1500" spc="-547" i="1">
                <a:latin typeface="Meiryo"/>
                <a:cs typeface="Meiryo"/>
              </a:rPr>
              <a:t>̂</a:t>
            </a:r>
            <a:r>
              <a:rPr dirty="0" baseline="11111" sz="1500" i="1">
                <a:latin typeface="Meiryo"/>
                <a:cs typeface="Meiryo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(2.14)</a:t>
            </a:r>
            <a:endParaRPr sz="1000">
              <a:latin typeface="Palatino Linotype"/>
              <a:cs typeface="Palatino Linotype"/>
            </a:endParaRPr>
          </a:p>
          <a:p>
            <a:pPr marL="127000" marR="144145" indent="107950">
              <a:lnSpc>
                <a:spcPct val="100000"/>
              </a:lnSpc>
              <a:spcBef>
                <a:spcPts val="570"/>
              </a:spcBef>
            </a:pP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well-</a:t>
            </a:r>
            <a:r>
              <a:rPr dirty="0" sz="1000" spc="-30">
                <a:latin typeface="Palatino Linotype"/>
                <a:cs typeface="Palatino Linotype"/>
              </a:rPr>
              <a:t>known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result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mean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sample,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i.e.,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0">
                <a:latin typeface="Palatino Linotype"/>
                <a:cs typeface="Palatino Linotype"/>
              </a:rPr>
              <a:t>(</a:t>
            </a:r>
            <a:r>
              <a:rPr dirty="0" sz="1000" spc="-200" i="1">
                <a:latin typeface="Palatino Linotype"/>
                <a:cs typeface="Palatino Linotype"/>
              </a:rPr>
              <a:t>x</a:t>
            </a:r>
            <a:r>
              <a:rPr dirty="0" sz="1000" spc="-200" i="1">
                <a:latin typeface="Meiryo"/>
                <a:cs typeface="Meiryo"/>
              </a:rPr>
              <a:t>̄,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240" i="1">
                <a:latin typeface="Palatino Linotype"/>
                <a:cs typeface="Palatino Linotype"/>
              </a:rPr>
              <a:t>y</a:t>
            </a:r>
            <a:r>
              <a:rPr dirty="0" sz="1000" spc="-240" i="1">
                <a:latin typeface="Meiryo"/>
                <a:cs typeface="Meiryo"/>
              </a:rPr>
              <a:t>̄</a:t>
            </a:r>
            <a:r>
              <a:rPr dirty="0" sz="1000" spc="-240">
                <a:latin typeface="Palatino Linotype"/>
                <a:cs typeface="Palatino Linotype"/>
              </a:rPr>
              <a:t>)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regression </a:t>
            </a:r>
            <a:r>
              <a:rPr dirty="0" sz="1000">
                <a:latin typeface="Palatino Linotype"/>
                <a:cs typeface="Palatino Linotype"/>
              </a:rPr>
              <a:t>line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ordinary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least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squares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estimator.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15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other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ﬁrst-</a:t>
            </a:r>
            <a:r>
              <a:rPr dirty="0" sz="1000" spc="-10">
                <a:latin typeface="Palatino Linotype"/>
                <a:cs typeface="Palatino Linotype"/>
              </a:rPr>
              <a:t>order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conditions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imply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endParaRPr sz="1000">
              <a:latin typeface="Palatino Linotype"/>
              <a:cs typeface="Palatino Linotype"/>
            </a:endParaRPr>
          </a:p>
          <a:p>
            <a:pPr marL="127000">
              <a:lnSpc>
                <a:spcPts val="1190"/>
              </a:lnSpc>
            </a:pPr>
            <a:r>
              <a:rPr dirty="0" baseline="38888" sz="1500" spc="89" i="1">
                <a:latin typeface="Meiryo"/>
                <a:cs typeface="Meiryo"/>
              </a:rPr>
              <a:t>∑</a:t>
            </a:r>
            <a:r>
              <a:rPr dirty="0" baseline="-25641" sz="975" spc="89" i="1">
                <a:latin typeface="Palatino Linotype"/>
                <a:cs typeface="Palatino Linotype"/>
              </a:rPr>
              <a:t>n</a:t>
            </a:r>
            <a:r>
              <a:rPr dirty="0" baseline="38888" sz="1500" spc="89" i="1">
                <a:latin typeface="Meiryo"/>
                <a:cs typeface="Meiryo"/>
              </a:rPr>
              <a:t>∑</a:t>
            </a:r>
            <a:r>
              <a:rPr dirty="0" baseline="-25641" sz="975" spc="89" i="1">
                <a:latin typeface="Palatino Linotype"/>
                <a:cs typeface="Palatino Linotype"/>
              </a:rPr>
              <a:t>t</a:t>
            </a:r>
            <a:r>
              <a:rPr dirty="0" baseline="-25641" sz="975" spc="-135" i="1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390" i="1">
                <a:latin typeface="Meiryo"/>
                <a:cs typeface="Meiryo"/>
              </a:rPr>
              <a:t>̂</a:t>
            </a:r>
            <a:r>
              <a:rPr dirty="0" baseline="-21367" sz="975" spc="-232" i="1">
                <a:latin typeface="Palatino Linotype"/>
                <a:cs typeface="Palatino Linotype"/>
              </a:rPr>
              <a:t>nt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1367" sz="975" i="1">
                <a:latin typeface="Palatino Linotype"/>
                <a:cs typeface="Palatino Linotype"/>
              </a:rPr>
              <a:t>knt</a:t>
            </a:r>
            <a:r>
              <a:rPr dirty="0" baseline="-21367" sz="975" spc="30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rewritten,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average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residual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0" i="1">
                <a:latin typeface="Meiryo"/>
                <a:cs typeface="Meiryo"/>
              </a:rPr>
              <a:t>̂</a:t>
            </a:r>
            <a:r>
              <a:rPr dirty="0" baseline="13888" sz="1500" spc="-900" i="1">
                <a:latin typeface="Meiryo"/>
                <a:cs typeface="Meiryo"/>
              </a:rPr>
              <a:t>̄</a:t>
            </a:r>
            <a:r>
              <a:rPr dirty="0" baseline="13888" sz="1500" spc="-142" i="1">
                <a:latin typeface="Meiryo"/>
                <a:cs typeface="Meiryo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equal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31893" y="6162153"/>
            <a:ext cx="3098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0" i="1">
                <a:latin typeface="Meiryo"/>
                <a:cs typeface="Meiryo"/>
              </a:rPr>
              <a:t>∑</a:t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sz="1000" spc="50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047577" y="6329003"/>
            <a:ext cx="4025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15" i="1">
                <a:latin typeface="Palatino Linotype"/>
                <a:cs typeface="Palatino Linotype"/>
              </a:rPr>
              <a:t>  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254" i="1">
                <a:latin typeface="Palatino Linotype"/>
                <a:cs typeface="Palatino Linotype"/>
              </a:rPr>
              <a:t>  </a:t>
            </a:r>
            <a:r>
              <a:rPr dirty="0" baseline="4273" sz="975" spc="-37" i="1">
                <a:latin typeface="Palatino Linotype"/>
                <a:cs typeface="Palatino Linotype"/>
              </a:rPr>
              <a:t>nt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596336" y="6219417"/>
            <a:ext cx="520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2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253546" y="6250279"/>
            <a:ext cx="3905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15">
                <a:latin typeface="Cambria"/>
                <a:cs typeface="Cambria"/>
              </a:rPr>
              <a:t>(</a:t>
            </a:r>
            <a:r>
              <a:rPr dirty="0" sz="1000" spc="-415" i="1">
                <a:latin typeface="Meiryo"/>
                <a:cs typeface="Meiryo"/>
              </a:rPr>
              <a:t>̂</a:t>
            </a:r>
            <a:r>
              <a:rPr dirty="0" sz="1000" spc="480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91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781955" y="6323060"/>
            <a:ext cx="3943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4099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knt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k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596336" y="6250279"/>
            <a:ext cx="6318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0520" algn="l"/>
              </a:tabLst>
            </a:pPr>
            <a:r>
              <a:rPr dirty="0" sz="1000" spc="-20" i="1">
                <a:latin typeface="Meiryo"/>
                <a:cs typeface="Meiryo"/>
              </a:rPr>
              <a:t>̂</a:t>
            </a:r>
            <a:r>
              <a:rPr dirty="0" sz="1000" spc="-20">
                <a:latin typeface="Cambria"/>
                <a:cs typeface="Cambria"/>
              </a:rPr>
              <a:t>)(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70" i="1">
                <a:latin typeface="Palatino Linotype"/>
                <a:cs typeface="Palatino Linotype"/>
              </a:rPr>
              <a:t>x</a:t>
            </a:r>
            <a:r>
              <a:rPr dirty="0" sz="1000" spc="-370" i="1">
                <a:latin typeface="Meiryo"/>
                <a:cs typeface="Meiryo"/>
              </a:rPr>
              <a:t>̄</a:t>
            </a:r>
            <a:r>
              <a:rPr dirty="0" sz="1000" spc="140" i="1">
                <a:latin typeface="Meiryo"/>
                <a:cs typeface="Meiryo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944610" y="6457505"/>
            <a:ext cx="1271270" cy="0"/>
          </a:xfrm>
          <a:custGeom>
            <a:avLst/>
            <a:gdLst/>
            <a:ahLst/>
            <a:cxnLst/>
            <a:rect l="l" t="t" r="r" b="b"/>
            <a:pathLst>
              <a:path w="1271270" h="0">
                <a:moveTo>
                  <a:pt x="0" y="0"/>
                </a:moveTo>
                <a:lnTo>
                  <a:pt x="127090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1400655" y="6438638"/>
            <a:ext cx="3479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253092" y="6350055"/>
            <a:ext cx="32759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960370" algn="l"/>
              </a:tabLst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(2.15)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68769" y="6610544"/>
            <a:ext cx="4960620" cy="3289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which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means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sample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covariances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between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residuals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covariates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0. </a:t>
            </a:r>
            <a:r>
              <a:rPr dirty="0" sz="1000" spc="-45">
                <a:latin typeface="Palatino Linotype"/>
                <a:cs typeface="Palatino Linotype"/>
              </a:rPr>
              <a:t>Solving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(2.13),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get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ordinary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least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squares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whole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vector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coeﬃcients: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651371" y="6913937"/>
            <a:ext cx="3844925" cy="927735"/>
          </a:xfrm>
          <a:prstGeom prst="rect">
            <a:avLst/>
          </a:prstGeom>
        </p:spPr>
        <p:txBody>
          <a:bodyPr wrap="square" lIns="0" tIns="85090" rIns="0" bIns="0" rtlCol="0" vert="horz">
            <a:spAutoFit/>
          </a:bodyPr>
          <a:lstStyle/>
          <a:p>
            <a:pPr marL="277495">
              <a:lnSpc>
                <a:spcPct val="100000"/>
              </a:lnSpc>
              <a:spcBef>
                <a:spcPts val="670"/>
              </a:spcBef>
            </a:pPr>
            <a:r>
              <a:rPr dirty="0" sz="1000" spc="-885" i="1">
                <a:latin typeface="Meiryo"/>
                <a:cs typeface="Meiryo"/>
              </a:rPr>
              <a:t/>
            </a:r>
            <a:r>
              <a:rPr dirty="0" sz="1000" spc="-275" i="1">
                <a:latin typeface="Meiryo"/>
                <a:cs typeface="Meiryo"/>
              </a:rPr>
              <a:t>̂</a:t>
            </a:r>
            <a:r>
              <a:rPr dirty="0" baseline="-21367" sz="975" spc="217" b="1">
                <a:latin typeface="Cambria"/>
                <a:cs typeface="Cambria"/>
              </a:rPr>
              <a:t>o</a:t>
            </a:r>
            <a:r>
              <a:rPr dirty="0" baseline="-21367" sz="975" spc="135" b="1">
                <a:latin typeface="Cambria"/>
                <a:cs typeface="Cambria"/>
              </a:rPr>
              <a:t>l</a:t>
            </a:r>
            <a:r>
              <a:rPr dirty="0" baseline="-21367" sz="975" spc="52" b="1">
                <a:latin typeface="Cambria"/>
                <a:cs typeface="Cambria"/>
              </a:rPr>
              <a:t>s</a:t>
            </a:r>
            <a:r>
              <a:rPr dirty="0" baseline="-21367" sz="975" spc="209" b="1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  <a:p>
            <a:pPr marL="38100">
              <a:lnSpc>
                <a:spcPct val="100000"/>
              </a:lnSpc>
              <a:spcBef>
                <a:spcPts val="570"/>
              </a:spcBef>
            </a:pPr>
            <a:r>
              <a:rPr dirty="0" sz="1000" spc="-40">
                <a:latin typeface="Palatino Linotype"/>
                <a:cs typeface="Palatino Linotype"/>
              </a:rPr>
              <a:t>Substituting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Z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3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(2.16),</a:t>
            </a:r>
            <a:endParaRPr sz="1000">
              <a:latin typeface="Palatino Linotype"/>
              <a:cs typeface="Palatino Linotype"/>
            </a:endParaRPr>
          </a:p>
          <a:p>
            <a:pPr marL="277495">
              <a:lnSpc>
                <a:spcPct val="100000"/>
              </a:lnSpc>
              <a:spcBef>
                <a:spcPts val="570"/>
              </a:spcBef>
            </a:pPr>
            <a:r>
              <a:rPr dirty="0" sz="1000" spc="-890" i="1">
                <a:latin typeface="Meiryo"/>
                <a:cs typeface="Meiryo"/>
              </a:rPr>
              <a:t/>
            </a:r>
            <a:r>
              <a:rPr dirty="0" sz="1000" spc="-280" i="1">
                <a:latin typeface="Meiryo"/>
                <a:cs typeface="Meiryo"/>
              </a:rPr>
              <a:t>̂</a:t>
            </a:r>
            <a:r>
              <a:rPr dirty="0" baseline="-21367" sz="975" spc="209" b="1">
                <a:latin typeface="Cambria"/>
                <a:cs typeface="Cambria"/>
              </a:rPr>
              <a:t>o</a:t>
            </a:r>
            <a:r>
              <a:rPr dirty="0" baseline="-21367" sz="975" spc="127" b="1">
                <a:latin typeface="Cambria"/>
                <a:cs typeface="Cambria"/>
              </a:rPr>
              <a:t>l</a:t>
            </a:r>
            <a:r>
              <a:rPr dirty="0" baseline="-21367" sz="975" spc="44" b="1">
                <a:latin typeface="Cambria"/>
                <a:cs typeface="Cambria"/>
              </a:rPr>
              <a:t>s</a:t>
            </a:r>
            <a:r>
              <a:rPr dirty="0" baseline="-21367" sz="975" spc="150" b="1">
                <a:latin typeface="Cambria"/>
                <a:cs typeface="Cambria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34188" sz="975" spc="-22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-60">
                <a:latin typeface="Cambria"/>
                <a:cs typeface="Cambria"/>
              </a:rPr>
              <a:t>)</a:t>
            </a:r>
            <a:r>
              <a:rPr dirty="0" baseline="34188" sz="975" spc="209">
                <a:latin typeface="Cambria"/>
                <a:cs typeface="Cambria"/>
              </a:rPr>
              <a:t>−</a:t>
            </a:r>
            <a:r>
              <a:rPr dirty="0" baseline="34188" sz="975" spc="67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34188" sz="975" spc="-22" i="1">
                <a:latin typeface="Meiryo"/>
                <a:cs typeface="Meiryo"/>
              </a:rPr>
              <a:t>⊤</a:t>
            </a:r>
            <a:r>
              <a:rPr dirty="0" sz="1000" spc="-53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38100">
              <a:lnSpc>
                <a:spcPct val="100000"/>
              </a:lnSpc>
              <a:spcBef>
                <a:spcPts val="595"/>
              </a:spcBef>
            </a:pPr>
            <a:r>
              <a:rPr dirty="0" sz="1000" spc="-5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slopes,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splits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65" i="1">
                <a:latin typeface="Palatino Linotype"/>
                <a:cs typeface="Palatino Linotype"/>
              </a:rPr>
              <a:t>j</a:t>
            </a:r>
            <a:r>
              <a:rPr dirty="0" sz="1000" spc="-6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0" i="1">
                <a:latin typeface="Meiryo"/>
                <a:cs typeface="Meiryo"/>
              </a:rPr>
              <a:t>̂</a:t>
            </a:r>
            <a:r>
              <a:rPr dirty="0" baseline="29914" sz="975" spc="-600" i="1">
                <a:latin typeface="Meiryo"/>
                <a:cs typeface="Meiryo"/>
              </a:rPr>
              <a:t>⊤</a:t>
            </a:r>
            <a:r>
              <a:rPr dirty="0" baseline="29914" sz="975" spc="89" i="1">
                <a:latin typeface="Meiryo"/>
                <a:cs typeface="Meiryo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35">
                <a:latin typeface="Cambria"/>
                <a:cs typeface="Cambria"/>
              </a:rPr>
              <a:t>(</a:t>
            </a:r>
            <a:r>
              <a:rPr dirty="0" sz="1000" spc="-740" i="1">
                <a:latin typeface="Meiryo"/>
                <a:cs typeface="Meiryo"/>
              </a:rPr>
              <a:t/>
            </a:r>
            <a:r>
              <a:rPr dirty="0" sz="1000" spc="-195" i="1">
                <a:latin typeface="Meiryo"/>
                <a:cs typeface="Meiryo"/>
              </a:rPr>
              <a:t>̂</a:t>
            </a:r>
            <a:r>
              <a:rPr dirty="0" sz="1000" spc="-19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135" i="1">
                <a:latin typeface="Meiryo"/>
                <a:cs typeface="Meiryo"/>
              </a:rPr>
              <a:t/>
            </a:r>
            <a:r>
              <a:rPr dirty="0" baseline="11111" sz="1500" spc="-202" i="1">
                <a:latin typeface="Meiryo"/>
                <a:cs typeface="Meiryo"/>
              </a:rPr>
              <a:t>̂</a:t>
            </a:r>
            <a:r>
              <a:rPr dirty="0" baseline="29914" sz="975" spc="-202" i="1">
                <a:latin typeface="Meiryo"/>
                <a:cs typeface="Meiryo"/>
              </a:rPr>
              <a:t>⊤</a:t>
            </a:r>
            <a:r>
              <a:rPr dirty="0" sz="1000" spc="-135">
                <a:latin typeface="Cambria"/>
                <a:cs typeface="Cambria"/>
              </a:rPr>
              <a:t>)</a:t>
            </a:r>
            <a:r>
              <a:rPr dirty="0" sz="1000" spc="-13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201324" y="6986931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(2.16)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201331" y="7436477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(2.17)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046076" y="7946134"/>
            <a:ext cx="812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3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21018" y="8131078"/>
            <a:ext cx="1498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1111" sz="1500" spc="-832" i="1">
                <a:latin typeface="Meiryo"/>
                <a:cs typeface="Meiryo"/>
              </a:rPr>
              <a:t/>
            </a:r>
            <a:r>
              <a:rPr dirty="0" sz="1000" spc="-55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281880" y="8041572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910406" y="7943022"/>
            <a:ext cx="7169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45160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494882" y="7885358"/>
            <a:ext cx="1220470" cy="4508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 marR="30480" indent="635">
              <a:lnSpc>
                <a:spcPct val="139500"/>
              </a:lnSpc>
              <a:spcBef>
                <a:spcPts val="100"/>
              </a:spcBef>
              <a:tabLst>
                <a:tab pos="365760" algn="l"/>
                <a:tab pos="393700" algn="l"/>
                <a:tab pos="1026794" algn="l"/>
              </a:tabLst>
            </a:pPr>
            <a:r>
              <a:rPr dirty="0" sz="1000" spc="-25" i="1">
                <a:latin typeface="Palatino Linotype"/>
                <a:cs typeface="Palatino Linotype"/>
              </a:rPr>
              <a:t>NT</a:t>
            </a:r>
            <a:r>
              <a:rPr dirty="0" sz="1000" i="1">
                <a:latin typeface="Palatino Linotype"/>
                <a:cs typeface="Palatino Linotype"/>
              </a:rPr>
              <a:t>		j</a:t>
            </a:r>
            <a:r>
              <a:rPr dirty="0" sz="1000" spc="245" i="1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X</a:t>
            </a:r>
            <a:r>
              <a:rPr dirty="0" sz="1000" i="1">
                <a:latin typeface="Palatino Linotype"/>
                <a:cs typeface="Palatino Linotype"/>
              </a:rPr>
              <a:t>	j</a:t>
            </a:r>
            <a:r>
              <a:rPr dirty="0" sz="1000" spc="245" i="1">
                <a:latin typeface="Palatino Linotype"/>
                <a:cs typeface="Palatino Linotype"/>
              </a:rPr>
              <a:t> </a:t>
            </a:r>
            <a:r>
              <a:rPr dirty="0" sz="1000" spc="-95" i="1">
                <a:latin typeface="Palatino Linotype"/>
                <a:cs typeface="Palatino Linotype"/>
              </a:rPr>
              <a:t>y</a:t>
            </a:r>
            <a:r>
              <a:rPr dirty="0" sz="1000" spc="-25" i="1">
                <a:latin typeface="Palatino Linotype"/>
                <a:cs typeface="Palatino Linotype"/>
              </a:rPr>
              <a:t> X</a:t>
            </a:r>
            <a:r>
              <a:rPr dirty="0" baseline="29914" sz="975" spc="-37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baseline="29914" sz="975" spc="-37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455712" y="8158739"/>
            <a:ext cx="287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baseline="29914" sz="975" spc="-37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916690" y="7829323"/>
            <a:ext cx="19310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99109" algn="l"/>
                <a:tab pos="1216660" algn="l"/>
                <a:tab pos="1815464" algn="l"/>
              </a:tabLst>
            </a:pPr>
            <a:r>
              <a:rPr dirty="0" baseline="2777" sz="1500" spc="540" i="1">
                <a:latin typeface="Meiryo"/>
                <a:cs typeface="Meiryo"/>
              </a:rPr>
              <a:t>(</a:t>
            </a:r>
            <a:r>
              <a:rPr dirty="0" baseline="2777" sz="1500" spc="225" i="1">
                <a:latin typeface="Meiryo"/>
                <a:cs typeface="Meiryo"/>
              </a:rPr>
              <a:t>  </a:t>
            </a:r>
            <a:r>
              <a:rPr dirty="0" baseline="2777" sz="1500" spc="465" i="1">
                <a:latin typeface="Meiryo"/>
                <a:cs typeface="Meiryo"/>
              </a:rPr>
              <a:t>)</a:t>
            </a:r>
            <a:r>
              <a:rPr dirty="0" baseline="2777" sz="1500" i="1">
                <a:latin typeface="Meiryo"/>
                <a:cs typeface="Meiryo"/>
              </a:rPr>
              <a:t>	</a:t>
            </a:r>
            <a:r>
              <a:rPr dirty="0" baseline="2777" sz="1500" spc="465" i="1">
                <a:latin typeface="Meiryo"/>
                <a:cs typeface="Meiryo"/>
              </a:rPr>
              <a:t>(</a:t>
            </a:r>
            <a:r>
              <a:rPr dirty="0" baseline="2777" sz="1500" i="1">
                <a:latin typeface="Meiryo"/>
                <a:cs typeface="Meiryo"/>
              </a:rPr>
              <a:t>	</a:t>
            </a:r>
            <a:r>
              <a:rPr dirty="0" baseline="2777" sz="1500" spc="254" i="1">
                <a:latin typeface="Meiryo"/>
                <a:cs typeface="Meiryo"/>
              </a:rPr>
              <a:t>)</a:t>
            </a:r>
            <a:r>
              <a:rPr dirty="0" sz="650" spc="170">
                <a:latin typeface="Cambria"/>
                <a:cs typeface="Cambria"/>
              </a:rPr>
              <a:t>−</a:t>
            </a:r>
            <a:r>
              <a:rPr dirty="0" sz="650" spc="170">
                <a:latin typeface="Palatino Linotype"/>
                <a:cs typeface="Palatino Linotype"/>
              </a:rPr>
              <a:t>1</a:t>
            </a:r>
            <a:r>
              <a:rPr dirty="0" sz="650" spc="60">
                <a:latin typeface="Palatino Linotype"/>
                <a:cs typeface="Palatino Linotype"/>
              </a:rPr>
              <a:t> </a:t>
            </a:r>
            <a:r>
              <a:rPr dirty="0" baseline="2777" sz="1500" spc="465" i="1">
                <a:latin typeface="Meiryo"/>
                <a:cs typeface="Meiryo"/>
              </a:rPr>
              <a:t>(</a:t>
            </a:r>
            <a:r>
              <a:rPr dirty="0" baseline="2777" sz="1500" i="1">
                <a:latin typeface="Meiryo"/>
                <a:cs typeface="Meiryo"/>
              </a:rPr>
              <a:t>	</a:t>
            </a:r>
            <a:r>
              <a:rPr dirty="0" baseline="2777" sz="1500" spc="465" i="1">
                <a:latin typeface="Meiryo"/>
                <a:cs typeface="Meiryo"/>
              </a:rPr>
              <a:t>)</a:t>
            </a:r>
            <a:endParaRPr baseline="2777" sz="1500">
              <a:latin typeface="Meiryo"/>
              <a:cs typeface="Meiryo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25657" y="607782"/>
            <a:ext cx="3631565" cy="4400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28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349885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formula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inverse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partitioned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given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06629" y="1106575"/>
            <a:ext cx="551815" cy="450850"/>
          </a:xfrm>
          <a:prstGeom prst="rect">
            <a:avLst/>
          </a:prstGeom>
        </p:spPr>
        <p:txBody>
          <a:bodyPr wrap="square" lIns="0" tIns="7302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575"/>
              </a:spcBef>
              <a:tabLst>
                <a:tab pos="342265" algn="l"/>
              </a:tabLst>
            </a:pPr>
            <a:r>
              <a:rPr dirty="0" baseline="13888" sz="1500" spc="-37" i="1">
                <a:latin typeface="Palatino Linotype"/>
                <a:cs typeface="Palatino Linotype"/>
              </a:rPr>
              <a:t>A</a:t>
            </a:r>
            <a:r>
              <a:rPr dirty="0" sz="650" spc="-25">
                <a:latin typeface="Palatino Linotype"/>
                <a:cs typeface="Palatino Linotype"/>
              </a:rPr>
              <a:t>11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13888" sz="1500" spc="-37" i="1">
                <a:latin typeface="Palatino Linotype"/>
                <a:cs typeface="Palatino Linotype"/>
              </a:rPr>
              <a:t>A</a:t>
            </a:r>
            <a:r>
              <a:rPr dirty="0" sz="650" spc="-25">
                <a:latin typeface="Palatino Linotype"/>
                <a:cs typeface="Palatino Linotype"/>
              </a:rPr>
              <a:t>12</a:t>
            </a:r>
            <a:endParaRPr sz="650">
              <a:latin typeface="Palatino Linotype"/>
              <a:cs typeface="Palatino Linotype"/>
            </a:endParaRPr>
          </a:p>
          <a:p>
            <a:pPr marL="38100">
              <a:lnSpc>
                <a:spcPct val="100000"/>
              </a:lnSpc>
              <a:spcBef>
                <a:spcPts val="470"/>
              </a:spcBef>
              <a:tabLst>
                <a:tab pos="342265" algn="l"/>
              </a:tabLst>
            </a:pPr>
            <a:r>
              <a:rPr dirty="0" baseline="13888" sz="1500" spc="-37" i="1">
                <a:latin typeface="Palatino Linotype"/>
                <a:cs typeface="Palatino Linotype"/>
              </a:rPr>
              <a:t>A</a:t>
            </a:r>
            <a:r>
              <a:rPr dirty="0" sz="650" spc="-25">
                <a:latin typeface="Palatino Linotype"/>
                <a:cs typeface="Palatino Linotype"/>
              </a:rPr>
              <a:t>21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13888" sz="1500" spc="-37" i="1">
                <a:latin typeface="Palatino Linotype"/>
                <a:cs typeface="Palatino Linotype"/>
              </a:rPr>
              <a:t>A</a:t>
            </a:r>
            <a:r>
              <a:rPr dirty="0" sz="650" spc="-25">
                <a:latin typeface="Palatino Linotype"/>
                <a:cs typeface="Palatino Linotype"/>
              </a:rPr>
              <a:t>22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02763" y="1018985"/>
            <a:ext cx="11334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50875" algn="l"/>
                <a:tab pos="1017905" algn="l"/>
              </a:tabLst>
            </a:pPr>
            <a:r>
              <a:rPr dirty="0" baseline="2777" sz="1500" spc="465" i="1">
                <a:latin typeface="Meiryo"/>
                <a:cs typeface="Meiryo"/>
              </a:rPr>
              <a:t>(</a:t>
            </a:r>
            <a:r>
              <a:rPr dirty="0" baseline="2777" sz="1500" i="1">
                <a:latin typeface="Meiryo"/>
                <a:cs typeface="Meiryo"/>
              </a:rPr>
              <a:t>	</a:t>
            </a:r>
            <a:r>
              <a:rPr dirty="0" baseline="2777" sz="1500" spc="209" i="1">
                <a:latin typeface="Meiryo"/>
                <a:cs typeface="Meiryo"/>
              </a:rPr>
              <a:t>)</a:t>
            </a:r>
            <a:r>
              <a:rPr dirty="0" sz="650" spc="140">
                <a:latin typeface="Cambria"/>
                <a:cs typeface="Cambria"/>
              </a:rPr>
              <a:t>–</a:t>
            </a:r>
            <a:r>
              <a:rPr dirty="0" sz="650" spc="14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2777" sz="1500" spc="465" i="1">
                <a:latin typeface="Meiryo"/>
                <a:cs typeface="Meiryo"/>
              </a:rPr>
              <a:t>(</a:t>
            </a:r>
            <a:endParaRPr baseline="2777" sz="1500">
              <a:latin typeface="Meiryo"/>
              <a:cs typeface="Meiryo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786182" y="1231130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999199" y="1089858"/>
            <a:ext cx="1237615" cy="2660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91440">
              <a:lnSpc>
                <a:spcPts val="950"/>
              </a:lnSpc>
              <a:spcBef>
                <a:spcPts val="95"/>
              </a:spcBef>
              <a:tabLst>
                <a:tab pos="985519" algn="l"/>
              </a:tabLst>
            </a:pPr>
            <a:r>
              <a:rPr dirty="0" baseline="-19444" sz="1500" spc="-37" i="1">
                <a:latin typeface="Palatino Linotype"/>
                <a:cs typeface="Palatino Linotype"/>
              </a:rPr>
              <a:t>A</a:t>
            </a:r>
            <a:r>
              <a:rPr dirty="0" sz="650" spc="-25">
                <a:latin typeface="Cambria"/>
                <a:cs typeface="Cambria"/>
              </a:rPr>
              <a:t>–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algn="r" marR="43180">
              <a:lnSpc>
                <a:spcPts val="950"/>
              </a:lnSpc>
            </a:pPr>
            <a:r>
              <a:rPr dirty="0" sz="650">
                <a:latin typeface="Palatino Linotype"/>
                <a:cs typeface="Palatino Linotype"/>
              </a:rPr>
              <a:t>11 </a:t>
            </a:r>
            <a:r>
              <a:rPr dirty="0" baseline="19444" sz="1500">
                <a:latin typeface="Cambria"/>
                <a:cs typeface="Cambria"/>
              </a:rPr>
              <a:t>(</a:t>
            </a:r>
            <a:r>
              <a:rPr dirty="0" baseline="19444" sz="1500" i="1">
                <a:latin typeface="Palatino Linotype"/>
                <a:cs typeface="Palatino Linotype"/>
              </a:rPr>
              <a:t>I</a:t>
            </a:r>
            <a:r>
              <a:rPr dirty="0" baseline="19444" sz="1500" spc="22" i="1">
                <a:latin typeface="Palatino Linotype"/>
                <a:cs typeface="Palatino Linotype"/>
              </a:rPr>
              <a:t> </a:t>
            </a:r>
            <a:r>
              <a:rPr dirty="0" baseline="19444" sz="1500" spc="187">
                <a:latin typeface="Cambria"/>
                <a:cs typeface="Cambria"/>
              </a:rPr>
              <a:t>+</a:t>
            </a:r>
            <a:r>
              <a:rPr dirty="0" baseline="19444" sz="1500" spc="-15">
                <a:latin typeface="Cambria"/>
                <a:cs typeface="Cambria"/>
              </a:rPr>
              <a:t> </a:t>
            </a:r>
            <a:r>
              <a:rPr dirty="0" baseline="19444" sz="1500" i="1">
                <a:latin typeface="Palatino Linotype"/>
                <a:cs typeface="Palatino Linotype"/>
              </a:rPr>
              <a:t>A</a:t>
            </a:r>
            <a:r>
              <a:rPr dirty="0" baseline="8547" sz="975">
                <a:latin typeface="Palatino Linotype"/>
                <a:cs typeface="Palatino Linotype"/>
              </a:rPr>
              <a:t>12</a:t>
            </a:r>
            <a:r>
              <a:rPr dirty="0" baseline="19444" sz="1500" i="1">
                <a:latin typeface="Palatino Linotype"/>
                <a:cs typeface="Palatino Linotype"/>
              </a:rPr>
              <a:t>F</a:t>
            </a:r>
            <a:r>
              <a:rPr dirty="0" baseline="8547" sz="975">
                <a:latin typeface="Palatino Linotype"/>
                <a:cs typeface="Palatino Linotype"/>
              </a:rPr>
              <a:t>2</a:t>
            </a:r>
            <a:r>
              <a:rPr dirty="0" baseline="19444" sz="1500" i="1">
                <a:latin typeface="Palatino Linotype"/>
                <a:cs typeface="Palatino Linotype"/>
              </a:rPr>
              <a:t>A</a:t>
            </a:r>
            <a:r>
              <a:rPr dirty="0" baseline="8547" sz="975">
                <a:latin typeface="Palatino Linotype"/>
                <a:cs typeface="Palatino Linotype"/>
              </a:rPr>
              <a:t>21</a:t>
            </a:r>
            <a:r>
              <a:rPr dirty="0" baseline="19444" sz="1500" i="1">
                <a:latin typeface="Palatino Linotype"/>
                <a:cs typeface="Palatino Linotype"/>
              </a:rPr>
              <a:t>A</a:t>
            </a:r>
            <a:r>
              <a:rPr dirty="0" sz="650">
                <a:latin typeface="Palatino Linotype"/>
                <a:cs typeface="Palatino Linotype"/>
              </a:rPr>
              <a:t>11</a:t>
            </a:r>
            <a:r>
              <a:rPr dirty="0" sz="650" spc="5">
                <a:latin typeface="Palatino Linotype"/>
                <a:cs typeface="Palatino Linotype"/>
              </a:rPr>
              <a:t> </a:t>
            </a:r>
            <a:r>
              <a:rPr dirty="0" baseline="19444" sz="1500" spc="-75">
                <a:latin typeface="Cambria"/>
                <a:cs typeface="Cambria"/>
              </a:rPr>
              <a:t>)</a:t>
            </a:r>
            <a:endParaRPr baseline="19444" sz="15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471651" y="1130978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292624" y="1348288"/>
            <a:ext cx="6445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Cambria"/>
                <a:cs typeface="Cambria"/>
              </a:rPr>
              <a:t>–</a:t>
            </a:r>
            <a:r>
              <a:rPr dirty="0" sz="1000" spc="-10" i="1">
                <a:latin typeface="Palatino Linotype"/>
                <a:cs typeface="Palatino Linotype"/>
              </a:rPr>
              <a:t>F</a:t>
            </a:r>
            <a:r>
              <a:rPr dirty="0" baseline="-21367" sz="975" spc="-15">
                <a:latin typeface="Palatino Linotype"/>
                <a:cs typeface="Palatino Linotype"/>
              </a:rPr>
              <a:t>2</a:t>
            </a:r>
            <a:r>
              <a:rPr dirty="0" sz="1000" spc="-10" i="1">
                <a:latin typeface="Palatino Linotype"/>
                <a:cs typeface="Palatino Linotype"/>
              </a:rPr>
              <a:t>A</a:t>
            </a:r>
            <a:r>
              <a:rPr dirty="0" baseline="-21367" sz="975" spc="-15">
                <a:latin typeface="Palatino Linotype"/>
                <a:cs typeface="Palatino Linotype"/>
              </a:rPr>
              <a:t>21</a:t>
            </a:r>
            <a:r>
              <a:rPr dirty="0" sz="1000" spc="-10" i="1">
                <a:latin typeface="Palatino Linotype"/>
                <a:cs typeface="Palatino Linotype"/>
              </a:rPr>
              <a:t>A</a:t>
            </a:r>
            <a:r>
              <a:rPr dirty="0" baseline="29914" sz="975" spc="-15">
                <a:latin typeface="Cambria"/>
                <a:cs typeface="Cambria"/>
              </a:rPr>
              <a:t>–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784481" y="1432043"/>
            <a:ext cx="1111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11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3274004" y="1160195"/>
            <a:ext cx="644525" cy="365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66700" marR="30480" indent="-229235">
              <a:lnSpc>
                <a:spcPct val="111500"/>
              </a:lnSpc>
              <a:spcBef>
                <a:spcPts val="100"/>
              </a:spcBef>
            </a:pPr>
            <a:r>
              <a:rPr dirty="0" baseline="19444" sz="1500">
                <a:latin typeface="Cambria"/>
                <a:cs typeface="Cambria"/>
              </a:rPr>
              <a:t>–</a:t>
            </a:r>
            <a:r>
              <a:rPr dirty="0" baseline="19444" sz="1500" i="1">
                <a:latin typeface="Palatino Linotype"/>
                <a:cs typeface="Palatino Linotype"/>
              </a:rPr>
              <a:t>A</a:t>
            </a:r>
            <a:r>
              <a:rPr dirty="0" sz="650">
                <a:latin typeface="Palatino Linotype"/>
                <a:cs typeface="Palatino Linotype"/>
              </a:rPr>
              <a:t>11</a:t>
            </a:r>
            <a:r>
              <a:rPr dirty="0" sz="650" spc="140">
                <a:latin typeface="Palatino Linotype"/>
                <a:cs typeface="Palatino Linotype"/>
              </a:rPr>
              <a:t> </a:t>
            </a:r>
            <a:r>
              <a:rPr dirty="0" baseline="19444" sz="1500" spc="-15" i="1">
                <a:latin typeface="Palatino Linotype"/>
                <a:cs typeface="Palatino Linotype"/>
              </a:rPr>
              <a:t>A</a:t>
            </a:r>
            <a:r>
              <a:rPr dirty="0" baseline="8547" sz="975" spc="-15">
                <a:latin typeface="Palatino Linotype"/>
                <a:cs typeface="Palatino Linotype"/>
              </a:rPr>
              <a:t>12</a:t>
            </a:r>
            <a:r>
              <a:rPr dirty="0" baseline="19444" sz="1500" spc="-15" i="1">
                <a:latin typeface="Palatino Linotype"/>
                <a:cs typeface="Palatino Linotype"/>
              </a:rPr>
              <a:t>F</a:t>
            </a:r>
            <a:r>
              <a:rPr dirty="0" baseline="8547" sz="975" spc="-15">
                <a:latin typeface="Palatino Linotype"/>
                <a:cs typeface="Palatino Linotype"/>
              </a:rPr>
              <a:t>2</a:t>
            </a:r>
            <a:r>
              <a:rPr dirty="0" baseline="8547" sz="975" spc="30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F</a:t>
            </a:r>
            <a:r>
              <a:rPr dirty="0" baseline="-21367" sz="975" spc="-37">
                <a:latin typeface="Palatino Linotype"/>
                <a:cs typeface="Palatino Linotype"/>
              </a:rPr>
              <a:t>2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900851" y="1013276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65" i="1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187412" y="1231126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(2.18)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769045" y="1659615"/>
            <a:ext cx="1111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11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29446" y="1575856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with</a:t>
            </a:r>
            <a:r>
              <a:rPr dirty="0" sz="1000" spc="29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179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A</a:t>
            </a:r>
            <a:r>
              <a:rPr dirty="0" baseline="-21367" sz="975" spc="-15">
                <a:latin typeface="Palatino Linotype"/>
                <a:cs typeface="Palatino Linotype"/>
              </a:rPr>
              <a:t>22</a:t>
            </a:r>
            <a:r>
              <a:rPr dirty="0" baseline="-21367" sz="975" spc="104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-21367" sz="975">
                <a:latin typeface="Palatino Linotype"/>
                <a:cs typeface="Palatino Linotype"/>
              </a:rPr>
              <a:t>21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29914" sz="975">
                <a:latin typeface="Cambria"/>
                <a:cs typeface="Cambria"/>
              </a:rPr>
              <a:t>–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-21367" sz="975">
                <a:latin typeface="Palatino Linotype"/>
                <a:cs typeface="Palatino Linotype"/>
              </a:rPr>
              <a:t>12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29914" sz="975">
                <a:latin typeface="Cambria"/>
                <a:cs typeface="Cambria"/>
              </a:rPr>
              <a:t>–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29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2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upper</a:t>
            </a:r>
            <a:r>
              <a:rPr dirty="0" sz="1000" spc="2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left</a:t>
            </a:r>
            <a:r>
              <a:rPr dirty="0" sz="1000" spc="2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block</a:t>
            </a:r>
            <a:r>
              <a:rPr dirty="0" sz="1000" spc="2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may</a:t>
            </a:r>
            <a:r>
              <a:rPr dirty="0" sz="1000" spc="2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also</a:t>
            </a:r>
            <a:r>
              <a:rPr dirty="0" sz="1000" spc="2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2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written:</a:t>
            </a:r>
            <a:r>
              <a:rPr dirty="0" sz="1000" spc="29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179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A</a:t>
            </a:r>
            <a:r>
              <a:rPr dirty="0" baseline="-21367" sz="975" spc="-15">
                <a:latin typeface="Palatino Linotype"/>
                <a:cs typeface="Palatino Linotype"/>
              </a:rPr>
              <a:t>11</a:t>
            </a:r>
            <a:r>
              <a:rPr dirty="0" baseline="-21367" sz="975" spc="104">
                <a:latin typeface="Palatino Linotype"/>
                <a:cs typeface="Palatino Linotype"/>
              </a:rPr>
              <a:t> </a:t>
            </a:r>
            <a:r>
              <a:rPr dirty="0" sz="1000" spc="130">
                <a:latin typeface="Cambria"/>
                <a:cs typeface="Cambria"/>
              </a:rPr>
              <a:t>–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818177" y="1810139"/>
            <a:ext cx="1111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22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29441" y="1726499"/>
            <a:ext cx="768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" i="1">
                <a:latin typeface="Palatino Linotype"/>
                <a:cs typeface="Palatino Linotype"/>
              </a:rPr>
              <a:t>A</a:t>
            </a:r>
            <a:r>
              <a:rPr dirty="0" baseline="-21367" sz="975" spc="-15">
                <a:latin typeface="Palatino Linotype"/>
                <a:cs typeface="Palatino Linotype"/>
              </a:rPr>
              <a:t>12</a:t>
            </a:r>
            <a:r>
              <a:rPr dirty="0" sz="1000" spc="-10" i="1">
                <a:latin typeface="Palatino Linotype"/>
                <a:cs typeface="Palatino Linotype"/>
              </a:rPr>
              <a:t>A</a:t>
            </a:r>
            <a:r>
              <a:rPr dirty="0" baseline="29914" sz="975" spc="-15">
                <a:latin typeface="Cambria"/>
                <a:cs typeface="Cambria"/>
              </a:rPr>
              <a:t>–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A</a:t>
            </a:r>
            <a:r>
              <a:rPr dirty="0" baseline="-21367" sz="975" spc="-15">
                <a:latin typeface="Palatino Linotype"/>
                <a:cs typeface="Palatino Linotype"/>
              </a:rPr>
              <a:t>21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29914" sz="975" spc="-15">
                <a:latin typeface="Cambria"/>
                <a:cs typeface="Cambria"/>
              </a:rPr>
              <a:t>–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662840" y="1877038"/>
            <a:ext cx="7651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here: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77361" y="2186443"/>
            <a:ext cx="6229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34188" sz="975">
                <a:latin typeface="Cambria"/>
                <a:cs typeface="Cambria"/>
              </a:rPr>
              <a:t>–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baseline="34188" sz="975" spc="225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484545" y="1968598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65" i="1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859686" y="2087778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575717" y="2030239"/>
            <a:ext cx="1347470" cy="450850"/>
          </a:xfrm>
          <a:prstGeom prst="rect">
            <a:avLst/>
          </a:prstGeom>
        </p:spPr>
        <p:txBody>
          <a:bodyPr wrap="square" lIns="0" tIns="7302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57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745">
                <a:latin typeface="Cambria"/>
                <a:cs typeface="Cambria"/>
              </a:rPr>
              <a:t>∕</a:t>
            </a:r>
            <a:r>
              <a:rPr dirty="0" sz="1000" spc="-240" i="1">
                <a:latin typeface="Palatino Linotype"/>
                <a:cs typeface="Palatino Linotype"/>
              </a:rPr>
              <a:t>N</a:t>
            </a:r>
            <a:r>
              <a:rPr dirty="0" sz="1000" spc="-114" i="1">
                <a:latin typeface="Palatino Linotype"/>
                <a:cs typeface="Palatino Linotype"/>
              </a:rPr>
              <a:t>T</a:t>
            </a:r>
            <a:r>
              <a:rPr dirty="0" sz="1000" spc="18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XFX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>
                <a:latin typeface="Cambria"/>
                <a:cs typeface="Cambria"/>
              </a:rPr>
              <a:t>∕(</a:t>
            </a:r>
            <a:r>
              <a:rPr dirty="0" sz="1000" i="1">
                <a:latin typeface="Palatino Linotype"/>
                <a:cs typeface="Palatino Linotype"/>
              </a:rPr>
              <a:t>NT</a:t>
            </a:r>
            <a:r>
              <a:rPr dirty="0" sz="1000" spc="-13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algn="ctr" marL="40005">
              <a:lnSpc>
                <a:spcPct val="100000"/>
              </a:lnSpc>
              <a:spcBef>
                <a:spcPts val="470"/>
              </a:spcBef>
            </a:pPr>
            <a:r>
              <a:rPr dirty="0" sz="1000" spc="170">
                <a:latin typeface="Cambria"/>
                <a:cs typeface="Cambria"/>
              </a:rPr>
              <a:t>−</a:t>
            </a:r>
            <a:r>
              <a:rPr dirty="0" sz="1000" spc="5" i="1">
                <a:latin typeface="Palatino Linotype"/>
                <a:cs typeface="Palatino Linotype"/>
              </a:rPr>
              <a:t>F</a:t>
            </a:r>
            <a:r>
              <a:rPr dirty="0" sz="1000" spc="-105" i="1">
                <a:latin typeface="Palatino Linotype"/>
                <a:cs typeface="Palatino Linotype"/>
              </a:rPr>
              <a:t>X</a:t>
            </a:r>
            <a:r>
              <a:rPr dirty="0" baseline="29914" sz="975" spc="-37" i="1">
                <a:latin typeface="Meiryo"/>
                <a:cs typeface="Meiryo"/>
              </a:rPr>
              <a:t>⊤</a:t>
            </a:r>
            <a:r>
              <a:rPr dirty="0" sz="1000" spc="85" i="1">
                <a:latin typeface="Palatino Linotype"/>
                <a:cs typeface="Palatino Linotype"/>
              </a:rPr>
              <a:t>j</a:t>
            </a:r>
            <a:r>
              <a:rPr dirty="0" sz="1000" spc="580">
                <a:latin typeface="Cambria"/>
                <a:cs typeface="Cambria"/>
              </a:rPr>
              <a:t>∕</a:t>
            </a:r>
            <a:r>
              <a:rPr dirty="0" sz="1000" spc="-85" i="1">
                <a:latin typeface="Palatino Linotype"/>
                <a:cs typeface="Palatino Linotype"/>
              </a:rPr>
              <a:t>NT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009968" y="2030243"/>
            <a:ext cx="739140" cy="4508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34645" marR="30480" indent="-297180">
              <a:lnSpc>
                <a:spcPct val="139500"/>
              </a:lnSpc>
              <a:spcBef>
                <a:spcPts val="100"/>
              </a:spcBef>
            </a:pPr>
            <a:r>
              <a:rPr dirty="0" sz="1000" spc="165">
                <a:latin typeface="Cambria"/>
                <a:cs typeface="Cambria"/>
              </a:rPr>
              <a:t>−</a:t>
            </a:r>
            <a:r>
              <a:rPr dirty="0" sz="1000" spc="65" i="1">
                <a:latin typeface="Palatino Linotype"/>
                <a:cs typeface="Palatino Linotype"/>
              </a:rPr>
              <a:t>j</a:t>
            </a:r>
            <a:r>
              <a:rPr dirty="0" baseline="29914" sz="975" spc="-52" i="1">
                <a:latin typeface="Meiryo"/>
                <a:cs typeface="Meiryo"/>
              </a:rPr>
              <a:t>⊤</a:t>
            </a:r>
            <a:r>
              <a:rPr dirty="0" sz="1000" spc="-95" i="1">
                <a:latin typeface="Palatino Linotype"/>
                <a:cs typeface="Palatino Linotype"/>
              </a:rPr>
              <a:t>X</a:t>
            </a: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baseline="29914" sz="975" spc="-44" i="1">
                <a:latin typeface="Meiryo"/>
                <a:cs typeface="Meiryo"/>
              </a:rPr>
              <a:t>⊤</a:t>
            </a:r>
            <a:r>
              <a:rPr dirty="0" sz="1000" spc="545">
                <a:latin typeface="Cambria"/>
                <a:cs typeface="Cambria"/>
              </a:rPr>
              <a:t>∕</a:t>
            </a:r>
            <a:r>
              <a:rPr dirty="0" sz="1000" spc="-75" i="1">
                <a:latin typeface="Palatino Linotype"/>
                <a:cs typeface="Palatino Linotype"/>
              </a:rPr>
              <a:t>NT</a:t>
            </a:r>
            <a:r>
              <a:rPr dirty="0" sz="1000" spc="204" i="1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F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733508" y="1968592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65" i="1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504038" y="2532666"/>
            <a:ext cx="5061585" cy="221615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63500" marR="55880">
              <a:lnSpc>
                <a:spcPts val="1190"/>
              </a:lnSpc>
              <a:spcBef>
                <a:spcPts val="145"/>
              </a:spcBef>
            </a:pPr>
            <a:r>
              <a:rPr dirty="0" sz="1000" spc="-25">
                <a:latin typeface="Palatino Linotype"/>
                <a:cs typeface="Palatino Linotype"/>
              </a:rPr>
              <a:t>with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sz="1000" spc="-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 i="1">
                <a:latin typeface="Palatino Linotype"/>
                <a:cs typeface="Palatino Linotype"/>
              </a:rPr>
              <a:t>X</a:t>
            </a:r>
            <a:r>
              <a:rPr dirty="0" baseline="29914" sz="975" spc="-44" i="1">
                <a:latin typeface="Meiryo"/>
                <a:cs typeface="Meiryo"/>
              </a:rPr>
              <a:t>⊤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I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 spc="-295" i="1">
                <a:latin typeface="Palatino Linotype"/>
                <a:cs typeface="Palatino Linotype"/>
              </a:rPr>
              <a:t>J</a:t>
            </a:r>
            <a:r>
              <a:rPr dirty="0" baseline="11111" sz="1500" spc="-382" i="1">
                <a:latin typeface="Meiryo"/>
                <a:cs typeface="Meiryo"/>
              </a:rPr>
              <a:t>̄</a:t>
            </a:r>
            <a:r>
              <a:rPr dirty="0" sz="1000" spc="-50">
                <a:latin typeface="Cambria"/>
                <a:cs typeface="Cambria"/>
              </a:rPr>
              <a:t>)</a:t>
            </a:r>
            <a:r>
              <a:rPr dirty="0" sz="1000" spc="10" i="1">
                <a:latin typeface="Palatino Linotype"/>
                <a:cs typeface="Palatino Linotype"/>
              </a:rPr>
              <a:t>X</a:t>
            </a:r>
            <a:r>
              <a:rPr dirty="0" sz="1000" spc="-50">
                <a:latin typeface="Cambria"/>
                <a:cs typeface="Cambria"/>
              </a:rPr>
              <a:t>)</a:t>
            </a:r>
            <a:r>
              <a:rPr dirty="0" baseline="29914" sz="975" spc="225">
                <a:latin typeface="Cambria"/>
                <a:cs typeface="Cambria"/>
              </a:rPr>
              <a:t>−</a:t>
            </a:r>
            <a:r>
              <a:rPr dirty="0" baseline="29914" sz="975" spc="82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35" i="1">
                <a:latin typeface="Palatino Linotype"/>
                <a:cs typeface="Palatino Linotype"/>
              </a:rPr>
              <a:t>J</a:t>
            </a:r>
            <a:r>
              <a:rPr dirty="0" baseline="11111" sz="1500" spc="-352" i="1">
                <a:latin typeface="Meiryo"/>
                <a:cs typeface="Meiryo"/>
              </a:rPr>
              <a:t>̄</a:t>
            </a:r>
            <a:r>
              <a:rPr dirty="0" sz="1000" spc="-235" i="1">
                <a:latin typeface="Palatino Linotype"/>
                <a:cs typeface="Palatino Linotype"/>
              </a:rPr>
              <a:t>z</a:t>
            </a:r>
            <a:r>
              <a:rPr dirty="0" sz="1000" spc="17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returns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vector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length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NT</a:t>
            </a:r>
            <a:r>
              <a:rPr dirty="0" sz="1000" spc="9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which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elements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vector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29" i="1">
                <a:latin typeface="Palatino Linotype"/>
                <a:cs typeface="Palatino Linotype"/>
              </a:rPr>
              <a:t>z</a:t>
            </a:r>
            <a:r>
              <a:rPr dirty="0" sz="1000" spc="-229" i="1">
                <a:latin typeface="Meiryo"/>
                <a:cs typeface="Meiryo"/>
              </a:rPr>
              <a:t>̄</a:t>
            </a:r>
            <a:r>
              <a:rPr dirty="0" sz="1000" spc="-229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One can </a:t>
            </a:r>
            <a:r>
              <a:rPr dirty="0" sz="1000" spc="-45">
                <a:latin typeface="Palatino Linotype"/>
                <a:cs typeface="Palatino Linotype"/>
              </a:rPr>
              <a:t>easily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check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 this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20">
                <a:latin typeface="Palatino Linotype"/>
                <a:cs typeface="Palatino Linotype"/>
              </a:rPr>
              <a:t> 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idempotent.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have:</a:t>
            </a:r>
            <a:endParaRPr sz="1000">
              <a:latin typeface="Palatino Linotype"/>
              <a:cs typeface="Palatino Linotype"/>
            </a:endParaRPr>
          </a:p>
          <a:p>
            <a:pPr algn="just" marL="410845">
              <a:lnSpc>
                <a:spcPct val="100000"/>
              </a:lnSpc>
              <a:spcBef>
                <a:spcPts val="405"/>
              </a:spcBef>
              <a:tabLst>
                <a:tab pos="4695825" algn="l"/>
              </a:tabLst>
            </a:pPr>
            <a:r>
              <a:rPr dirty="0" sz="1000" spc="-530" i="1">
                <a:latin typeface="Meiryo"/>
                <a:cs typeface="Meiryo"/>
              </a:rPr>
              <a:t/>
            </a:r>
            <a:r>
              <a:rPr dirty="0" baseline="11111" sz="1500" spc="-794" i="1">
                <a:latin typeface="Meiryo"/>
                <a:cs typeface="Meiryo"/>
              </a:rPr>
              <a:t>̂</a:t>
            </a:r>
            <a:r>
              <a:rPr dirty="0" baseline="11111" sz="1500" spc="-11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 i="1">
                <a:latin typeface="Palatino Linotype"/>
                <a:cs typeface="Palatino Linotype"/>
              </a:rPr>
              <a:t>X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315" i="1">
                <a:latin typeface="Palatino Linotype"/>
                <a:cs typeface="Palatino Linotype"/>
              </a:rPr>
              <a:t>J</a:t>
            </a:r>
            <a:r>
              <a:rPr dirty="0" baseline="11111" sz="1500" spc="-405" i="1">
                <a:latin typeface="Meiryo"/>
                <a:cs typeface="Meiryo"/>
              </a:rPr>
              <a:t>̄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baseline="34188" sz="975" spc="202">
                <a:latin typeface="Cambria"/>
                <a:cs typeface="Cambria"/>
              </a:rPr>
              <a:t>−</a:t>
            </a:r>
            <a:r>
              <a:rPr dirty="0" baseline="34188" sz="975" spc="60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34188" sz="975" spc="-22" i="1">
                <a:latin typeface="Meiryo"/>
                <a:cs typeface="Meiryo"/>
              </a:rPr>
              <a:t>⊤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J</a:t>
            </a:r>
            <a:r>
              <a:rPr dirty="0" baseline="11111" sz="1500" spc="-30" i="1">
                <a:latin typeface="Meiryo"/>
                <a:cs typeface="Meiryo"/>
              </a:rPr>
              <a:t>̄</a:t>
            </a:r>
            <a:r>
              <a:rPr dirty="0" sz="1000" spc="-20">
                <a:latin typeface="Cambria"/>
                <a:cs typeface="Cambria"/>
              </a:rPr>
              <a:t>)</a:t>
            </a:r>
            <a:r>
              <a:rPr dirty="0" sz="1000" spc="-20" i="1">
                <a:latin typeface="Palatino Linotype"/>
                <a:cs typeface="Palatino Linotype"/>
              </a:rPr>
              <a:t>y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(2.19)</a:t>
            </a:r>
            <a:endParaRPr sz="1000">
              <a:latin typeface="Palatino Linotype"/>
              <a:cs typeface="Palatino Linotype"/>
            </a:endParaRPr>
          </a:p>
          <a:p>
            <a:pPr algn="just" marL="62865" marR="55880">
              <a:lnSpc>
                <a:spcPts val="1190"/>
              </a:lnSpc>
              <a:spcBef>
                <a:spcPts val="480"/>
              </a:spcBef>
            </a:pPr>
            <a:r>
              <a:rPr dirty="0" sz="1000" spc="-30">
                <a:latin typeface="Palatino Linotype"/>
                <a:cs typeface="Palatino Linotype"/>
              </a:rPr>
              <a:t>which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formula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similar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(2.16),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but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with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variables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pre-</a:t>
            </a:r>
            <a:r>
              <a:rPr dirty="0" sz="1000" spc="-35">
                <a:latin typeface="Palatino Linotype"/>
                <a:cs typeface="Palatino Linotype"/>
              </a:rPr>
              <a:t>multiplied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 spc="-240" i="1">
                <a:latin typeface="Palatino Linotype"/>
                <a:cs typeface="Palatino Linotype"/>
              </a:rPr>
              <a:t>J</a:t>
            </a:r>
            <a:r>
              <a:rPr dirty="0" baseline="11111" sz="1500" spc="-359" i="1">
                <a:latin typeface="Meiryo"/>
                <a:cs typeface="Meiryo"/>
              </a:rPr>
              <a:t>̄</a:t>
            </a:r>
            <a:r>
              <a:rPr dirty="0" sz="1000" spc="-240">
                <a:latin typeface="Palatino Linotype"/>
                <a:cs typeface="Palatino Linotype"/>
              </a:rPr>
              <a:t>,</a:t>
            </a:r>
            <a:r>
              <a:rPr dirty="0" sz="1000" spc="1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transfor- mation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removing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overall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mean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every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variable.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intercept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819" i="1">
                <a:latin typeface="Meiryo"/>
                <a:cs typeface="Meiryo"/>
              </a:rPr>
              <a:t/>
            </a:r>
            <a:r>
              <a:rPr dirty="0" sz="1000" spc="-280" i="1">
                <a:latin typeface="Meiryo"/>
                <a:cs typeface="Meiryo"/>
              </a:rPr>
              <a:t>̂</a:t>
            </a:r>
            <a:r>
              <a:rPr dirty="0" sz="1000" spc="-240">
                <a:latin typeface="Palatino Linotype"/>
                <a:cs typeface="Palatino Linotype"/>
              </a:rPr>
              <a:t>,</a:t>
            </a:r>
            <a:r>
              <a:rPr dirty="0" sz="1000" spc="3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same </a:t>
            </a:r>
            <a:r>
              <a:rPr dirty="0" sz="1000" spc="-40">
                <a:latin typeface="Palatino Linotype"/>
                <a:cs typeface="Palatino Linotype"/>
              </a:rPr>
              <a:t>expression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(2.14).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order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analyze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characteristics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30" b="1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estimator,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we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substitute 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(2.19)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40" i="1">
                <a:latin typeface="Meiryo"/>
                <a:cs typeface="Meiryo"/>
              </a:rPr>
              <a:t/>
            </a:r>
            <a:r>
              <a:rPr dirty="0" sz="1000" spc="-240" i="1">
                <a:latin typeface="Palatino Linotype"/>
                <a:cs typeface="Palatino Linotype"/>
              </a:rPr>
              <a:t>j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65" i="1">
                <a:latin typeface="Palatino Linotype"/>
                <a:cs typeface="Palatino Linotype"/>
              </a:rPr>
              <a:t>X</a:t>
            </a:r>
            <a:r>
              <a:rPr dirty="0" sz="1000" spc="-265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40" i="1">
                <a:latin typeface="Meiryo"/>
                <a:cs typeface="Meiryo"/>
              </a:rPr>
              <a:t/>
            </a:r>
            <a:r>
              <a:rPr dirty="0" sz="1000" spc="-34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algn="just" marL="410845">
              <a:lnSpc>
                <a:spcPct val="100000"/>
              </a:lnSpc>
              <a:spcBef>
                <a:spcPts val="400"/>
              </a:spcBef>
            </a:pPr>
            <a:r>
              <a:rPr dirty="0" sz="1000" spc="-530" i="1">
                <a:latin typeface="Meiryo"/>
                <a:cs typeface="Meiryo"/>
              </a:rPr>
              <a:t/>
            </a:r>
            <a:r>
              <a:rPr dirty="0" baseline="11111" sz="1500" spc="-794" i="1">
                <a:latin typeface="Meiryo"/>
                <a:cs typeface="Meiryo"/>
              </a:rPr>
              <a:t>̂</a:t>
            </a:r>
            <a:r>
              <a:rPr dirty="0" baseline="11111" sz="1500" spc="-12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-4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 i="1">
                <a:latin typeface="Palatino Linotype"/>
                <a:cs typeface="Palatino Linotype"/>
              </a:rPr>
              <a:t>X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310" i="1">
                <a:latin typeface="Palatino Linotype"/>
                <a:cs typeface="Palatino Linotype"/>
              </a:rPr>
              <a:t>J</a:t>
            </a:r>
            <a:r>
              <a:rPr dirty="0" baseline="11111" sz="1500" spc="-405" i="1">
                <a:latin typeface="Meiryo"/>
                <a:cs typeface="Meiryo"/>
              </a:rPr>
              <a:t>̄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baseline="34188" sz="975" spc="202">
                <a:latin typeface="Cambria"/>
                <a:cs typeface="Cambria"/>
              </a:rPr>
              <a:t>−</a:t>
            </a:r>
            <a:r>
              <a:rPr dirty="0" baseline="34188" sz="975" spc="60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34188" sz="975" spc="-22" i="1">
                <a:latin typeface="Meiryo"/>
                <a:cs typeface="Meiryo"/>
              </a:rPr>
              <a:t>⊤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60" i="1">
                <a:latin typeface="Palatino Linotype"/>
                <a:cs typeface="Palatino Linotype"/>
              </a:rPr>
              <a:t>J</a:t>
            </a:r>
            <a:r>
              <a:rPr dirty="0" baseline="11111" sz="1500" spc="-209" i="1">
                <a:latin typeface="Meiryo"/>
                <a:cs typeface="Meiryo"/>
              </a:rPr>
              <a:t>̄</a:t>
            </a:r>
            <a:r>
              <a:rPr dirty="0" sz="1000" spc="45">
                <a:latin typeface="Cambria"/>
                <a:cs typeface="Cambria"/>
              </a:rPr>
              <a:t>)</a:t>
            </a:r>
            <a:r>
              <a:rPr dirty="0" sz="1000" spc="-28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algn="just" marL="63500" marR="55244" indent="107950">
              <a:lnSpc>
                <a:spcPts val="1190"/>
              </a:lnSpc>
              <a:spcBef>
                <a:spcPts val="484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nb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735" i="1">
                <a:latin typeface="Meiryo"/>
                <a:cs typeface="Meiryo"/>
              </a:rPr>
              <a:t/>
            </a:r>
            <a:r>
              <a:rPr dirty="0" baseline="11111" sz="1500" spc="-509" i="1">
                <a:latin typeface="Meiryo"/>
                <a:cs typeface="Meiryo"/>
              </a:rPr>
              <a:t>̂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baseline="29914" sz="975" spc="-22" i="1">
                <a:latin typeface="Meiryo"/>
                <a:cs typeface="Meiryo"/>
              </a:rPr>
              <a:t>⊤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20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00" i="1">
                <a:latin typeface="Palatino Linotype"/>
                <a:cs typeface="Palatino Linotype"/>
              </a:rPr>
              <a:t>J</a:t>
            </a:r>
            <a:r>
              <a:rPr dirty="0" baseline="11111" sz="1500" spc="-412" i="1">
                <a:latin typeface="Meiryo"/>
                <a:cs typeface="Meiryo"/>
              </a:rPr>
              <a:t>̄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0,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i.e.,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i- 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sult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30">
                <a:latin typeface="Palatino Linotype"/>
                <a:cs typeface="Palatino Linotype"/>
              </a:rPr>
              <a:t>sion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(2.13),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4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tw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lim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735" i="1">
                <a:latin typeface="Meiryo"/>
                <a:cs typeface="Meiryo"/>
              </a:rPr>
              <a:t/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-12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330">
                <a:latin typeface="Palatino Linotype"/>
                <a:cs typeface="Palatino Linotype"/>
              </a:rPr>
              <a:t>h</a:t>
            </a:r>
            <a:r>
              <a:rPr dirty="0" sz="1000" spc="17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ssio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861549" y="4700229"/>
            <a:ext cx="1003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 i="1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951233" y="4767098"/>
            <a:ext cx="2133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23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213135" y="4816266"/>
            <a:ext cx="13938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341120" algn="l"/>
              </a:tabLst>
            </a:pPr>
            <a:r>
              <a:rPr dirty="0" baseline="2777" sz="1500" spc="-555" i="1">
                <a:latin typeface="Meiryo"/>
                <a:cs typeface="Meiryo"/>
              </a:rPr>
              <a:t>̂</a:t>
            </a:r>
            <a:r>
              <a:rPr dirty="0" baseline="2777" sz="1500" i="1">
                <a:latin typeface="Meiryo"/>
                <a:cs typeface="Meiryo"/>
              </a:rPr>
              <a:t>	</a:t>
            </a:r>
            <a:r>
              <a:rPr dirty="0" sz="1000" spc="-370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693369" y="4718079"/>
            <a:ext cx="254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8333" sz="1500" spc="120" i="1">
                <a:latin typeface="Meiryo"/>
                <a:cs typeface="Meiryo"/>
              </a:rPr>
              <a:t>)</a:t>
            </a:r>
            <a:r>
              <a:rPr dirty="0" sz="650" spc="80">
                <a:latin typeface="Cambria"/>
                <a:cs typeface="Cambria"/>
              </a:rPr>
              <a:t>−</a:t>
            </a:r>
            <a:r>
              <a:rPr dirty="0" sz="650" spc="8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159727" y="4767113"/>
            <a:ext cx="2133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229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951233" y="4929078"/>
            <a:ext cx="141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21105" algn="l"/>
              </a:tabLst>
            </a:pPr>
            <a:r>
              <a:rPr dirty="0" sz="1000" spc="-25" i="1">
                <a:latin typeface="Palatino Linotype"/>
                <a:cs typeface="Palatino Linotype"/>
              </a:rPr>
              <a:t>NT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25" i="1">
                <a:latin typeface="Palatino Linotype"/>
                <a:cs typeface="Palatino Linotype"/>
              </a:rPr>
              <a:t>NT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244186" y="4830979"/>
            <a:ext cx="12928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221105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750430" y="4816266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902808" y="4840470"/>
            <a:ext cx="3014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63650" algn="l"/>
                <a:tab pos="2012950" algn="l"/>
                <a:tab pos="2472055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plim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plim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26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20">
                <a:latin typeface="Palatino Linotype"/>
                <a:cs typeface="Palatino Linotype"/>
              </a:rPr>
              <a:t>plim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26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65" i="1">
                <a:latin typeface="Palatino Linotype"/>
                <a:cs typeface="Palatino Linotype"/>
              </a:rPr>
              <a:t>J</a:t>
            </a:r>
            <a:r>
              <a:rPr dirty="0" sz="1000" spc="-80">
                <a:latin typeface="Cambria"/>
                <a:cs typeface="Cambria"/>
              </a:rPr>
              <a:t>)</a:t>
            </a:r>
            <a:r>
              <a:rPr dirty="0" sz="1000" spc="-44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504043" y="5084296"/>
            <a:ext cx="5074920" cy="321310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63500" marR="67945" indent="107950">
              <a:lnSpc>
                <a:spcPts val="1190"/>
              </a:lnSpc>
              <a:spcBef>
                <a:spcPts val="14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ﬁrst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term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population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covariance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matrix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covariates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second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population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vector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covariates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errors.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therefore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con- </a:t>
            </a:r>
            <a:r>
              <a:rPr dirty="0" sz="1000" spc="-30">
                <a:latin typeface="Palatino Linotype"/>
                <a:cs typeface="Palatino Linotype"/>
              </a:rPr>
              <a:t>sistent</a:t>
            </a:r>
            <a:r>
              <a:rPr dirty="0" sz="1000" spc="-35">
                <a:latin typeface="Palatino Linotype"/>
                <a:cs typeface="Palatino Linotype"/>
              </a:rPr>
              <a:t> if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40">
                <a:latin typeface="Palatino Linotype"/>
                <a:cs typeface="Palatino Linotype"/>
              </a:rPr>
              <a:t>covariates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exists,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not </a:t>
            </a:r>
            <a:r>
              <a:rPr dirty="0" sz="1000">
                <a:latin typeface="Palatino Linotype"/>
                <a:cs typeface="Palatino Linotype"/>
              </a:rPr>
              <a:t>0,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if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between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covariates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20">
                <a:latin typeface="Palatino Linotype"/>
                <a:cs typeface="Palatino Linotype"/>
              </a:rPr>
              <a:t> 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given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by:</a:t>
            </a:r>
            <a:endParaRPr sz="1000">
              <a:latin typeface="Palatino Linotype"/>
              <a:cs typeface="Palatino Linotype"/>
            </a:endParaRPr>
          </a:p>
          <a:p>
            <a:pPr marL="171450" indent="239395">
              <a:lnSpc>
                <a:spcPct val="100000"/>
              </a:lnSpc>
              <a:spcBef>
                <a:spcPts val="380"/>
              </a:spcBef>
              <a:tabLst>
                <a:tab pos="4695825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905" i="1">
                <a:latin typeface="Meiryo"/>
                <a:cs typeface="Meiryo"/>
              </a:rPr>
              <a:t/>
            </a:r>
            <a:r>
              <a:rPr dirty="0" sz="1000" spc="-290" i="1">
                <a:latin typeface="Meiryo"/>
                <a:cs typeface="Meiryo"/>
              </a:rPr>
              <a:t>̂</a:t>
            </a:r>
            <a:r>
              <a:rPr dirty="0" baseline="-21367" sz="975" spc="202" b="1">
                <a:latin typeface="Cambria"/>
                <a:cs typeface="Cambria"/>
              </a:rPr>
              <a:t>o</a:t>
            </a:r>
            <a:r>
              <a:rPr dirty="0" baseline="-21367" sz="975" spc="112" b="1">
                <a:latin typeface="Cambria"/>
                <a:cs typeface="Cambria"/>
              </a:rPr>
              <a:t>l</a:t>
            </a:r>
            <a:r>
              <a:rPr dirty="0" baseline="-21367" sz="975" spc="104" b="1">
                <a:latin typeface="Cambria"/>
                <a:cs typeface="Cambria"/>
              </a:rPr>
              <a:t>s</a:t>
            </a:r>
            <a:r>
              <a:rPr dirty="0" sz="1000" spc="80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Cambria"/>
                <a:cs typeface="Cambria"/>
              </a:rPr>
              <a:t>((</a:t>
            </a:r>
            <a:r>
              <a:rPr dirty="0" sz="1000" spc="-880" i="1">
                <a:latin typeface="Meiryo"/>
                <a:cs typeface="Meiryo"/>
              </a:rPr>
              <a:t/>
            </a:r>
            <a:r>
              <a:rPr dirty="0" sz="1000" spc="-280" i="1">
                <a:latin typeface="Meiryo"/>
                <a:cs typeface="Meiryo"/>
              </a:rPr>
              <a:t>̂</a:t>
            </a:r>
            <a:r>
              <a:rPr dirty="0" baseline="-21367" sz="975" spc="202" b="1">
                <a:latin typeface="Cambria"/>
                <a:cs typeface="Cambria"/>
              </a:rPr>
              <a:t>o</a:t>
            </a:r>
            <a:r>
              <a:rPr dirty="0" baseline="-21367" sz="975" spc="104" b="1">
                <a:latin typeface="Cambria"/>
                <a:cs typeface="Cambria"/>
              </a:rPr>
              <a:t>l</a:t>
            </a:r>
            <a:r>
              <a:rPr dirty="0" baseline="-21367" sz="975" spc="30" b="1">
                <a:latin typeface="Cambria"/>
                <a:cs typeface="Cambria"/>
              </a:rPr>
              <a:t>s</a:t>
            </a:r>
            <a:r>
              <a:rPr dirty="0" baseline="-21367" sz="975" spc="187" b="1">
                <a:latin typeface="Cambria"/>
                <a:cs typeface="Cambria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434" i="1">
                <a:latin typeface="Meiryo"/>
                <a:cs typeface="Meiryo"/>
              </a:rPr>
              <a:t/>
            </a:r>
            <a:r>
              <a:rPr dirty="0" sz="1000" spc="-70">
                <a:latin typeface="Cambria"/>
                <a:cs typeface="Cambria"/>
              </a:rPr>
              <a:t>)(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280" i="1">
                <a:latin typeface="Meiryo"/>
                <a:cs typeface="Meiryo"/>
              </a:rPr>
              <a:t>̂</a:t>
            </a:r>
            <a:r>
              <a:rPr dirty="0" baseline="-21367" sz="975" spc="179" b="1">
                <a:latin typeface="Cambria"/>
                <a:cs typeface="Cambria"/>
              </a:rPr>
              <a:t>o</a:t>
            </a:r>
            <a:r>
              <a:rPr dirty="0" baseline="-21367" sz="975" spc="67" b="1">
                <a:latin typeface="Cambria"/>
                <a:cs typeface="Cambria"/>
              </a:rPr>
              <a:t>l</a:t>
            </a:r>
            <a:r>
              <a:rPr dirty="0" baseline="-21367" sz="975" spc="7" b="1">
                <a:latin typeface="Cambria"/>
                <a:cs typeface="Cambria"/>
              </a:rPr>
              <a:t>s</a:t>
            </a:r>
            <a:r>
              <a:rPr dirty="0" baseline="-21367" sz="975" spc="179" b="1">
                <a:latin typeface="Cambria"/>
                <a:cs typeface="Cambria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sz="1000" spc="-100">
                <a:latin typeface="Cambria"/>
                <a:cs typeface="Cambria"/>
              </a:rPr>
              <a:t>)</a:t>
            </a:r>
            <a:r>
              <a:rPr dirty="0" baseline="34188" sz="975" spc="-52" i="1">
                <a:latin typeface="Meiryo"/>
                <a:cs typeface="Meiryo"/>
              </a:rPr>
              <a:t>⊤</a:t>
            </a:r>
            <a:r>
              <a:rPr dirty="0" sz="1000" spc="40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Ω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baseline="34188" sz="975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(2.20)</a:t>
            </a:r>
            <a:endParaRPr sz="1000">
              <a:latin typeface="Palatino Linotype"/>
              <a:cs typeface="Palatino Linotype"/>
            </a:endParaRPr>
          </a:p>
          <a:p>
            <a:pPr algn="just" marL="63500" marR="67945" indent="107950">
              <a:lnSpc>
                <a:spcPts val="1190"/>
              </a:lnSpc>
              <a:spcBef>
                <a:spcPts val="480"/>
              </a:spcBef>
            </a:pPr>
            <a:r>
              <a:rPr dirty="0" sz="1000">
                <a:latin typeface="Palatino Linotype"/>
                <a:cs typeface="Palatino Linotype"/>
              </a:rPr>
              <a:t>Note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component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model,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covariance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matrix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doesn’t </a:t>
            </a:r>
            <a:r>
              <a:rPr dirty="0" sz="1000" spc="-30">
                <a:latin typeface="Palatino Linotype"/>
                <a:cs typeface="Palatino Linotype"/>
              </a:rPr>
              <a:t>reduce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scalar</a:t>
            </a:r>
            <a:r>
              <a:rPr dirty="0" sz="1000" spc="-20">
                <a:latin typeface="Palatino Linotype"/>
                <a:cs typeface="Palatino Linotype"/>
              </a:rPr>
              <a:t> times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identity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because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induced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by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individ- </a:t>
            </a:r>
            <a:r>
              <a:rPr dirty="0" sz="1000" spc="-70">
                <a:latin typeface="Palatino Linotype"/>
                <a:cs typeface="Palatino Linotype"/>
              </a:rPr>
              <a:t>ual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49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7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doesn’t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reduce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905" i="1">
                <a:latin typeface="Meiryo"/>
                <a:cs typeface="Meiryo"/>
              </a:rPr>
              <a:t/>
            </a:r>
            <a:r>
              <a:rPr dirty="0" sz="1000" spc="-290" i="1">
                <a:latin typeface="Meiryo"/>
                <a:cs typeface="Meiryo"/>
              </a:rPr>
              <a:t>̂</a:t>
            </a:r>
            <a:r>
              <a:rPr dirty="0" baseline="-21367" sz="975" spc="202" b="1">
                <a:latin typeface="Cambria"/>
                <a:cs typeface="Cambria"/>
              </a:rPr>
              <a:t>o</a:t>
            </a:r>
            <a:r>
              <a:rPr dirty="0" baseline="-21367" sz="975" spc="112" b="1">
                <a:latin typeface="Cambria"/>
                <a:cs typeface="Cambria"/>
              </a:rPr>
              <a:t>l</a:t>
            </a:r>
            <a:r>
              <a:rPr dirty="0" baseline="-21367" sz="975" spc="104" b="1">
                <a:latin typeface="Cambria"/>
                <a:cs typeface="Cambria"/>
              </a:rPr>
              <a:t>s</a:t>
            </a:r>
            <a:r>
              <a:rPr dirty="0" sz="1000" spc="80">
                <a:latin typeface="Cambria"/>
                <a:cs typeface="Cambria"/>
              </a:rPr>
              <a:t>)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125">
                <a:latin typeface="Cambria"/>
                <a:cs typeface="Cambria"/>
              </a:rPr>
              <a:t> </a:t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baseline="29914" sz="975" spc="60">
                <a:latin typeface="Palatino Linotype"/>
                <a:cs typeface="Palatino Linotype"/>
              </a:rPr>
              <a:t>2</a:t>
            </a:r>
            <a:r>
              <a:rPr dirty="0" sz="1000" spc="-7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29914" sz="975" spc="-37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70">
                <a:latin typeface="Cambria"/>
                <a:cs typeface="Cambria"/>
              </a:rPr>
              <a:t>)</a:t>
            </a:r>
            <a:r>
              <a:rPr dirty="0" baseline="29914" sz="975" spc="195">
                <a:latin typeface="Cambria"/>
                <a:cs typeface="Cambria"/>
              </a:rPr>
              <a:t>−</a:t>
            </a:r>
            <a:r>
              <a:rPr dirty="0" baseline="29914" sz="975" spc="52">
                <a:latin typeface="Palatino Linotype"/>
                <a:cs typeface="Palatino Linotype"/>
              </a:rPr>
              <a:t>1</a:t>
            </a:r>
            <a:r>
              <a:rPr dirty="0" sz="1000" spc="-4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expression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 </a:t>
            </a:r>
            <a:r>
              <a:rPr dirty="0" sz="1000" spc="-20">
                <a:latin typeface="Palatino Linotype"/>
                <a:cs typeface="Palatino Linotype"/>
              </a:rPr>
              <a:t>tests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lead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biased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inference.</a:t>
            </a:r>
            <a:endParaRPr sz="1000">
              <a:latin typeface="Palatino Linotype"/>
              <a:cs typeface="Palatino Linotype"/>
            </a:endParaRPr>
          </a:p>
          <a:p>
            <a:pPr algn="just" marL="171450">
              <a:lnSpc>
                <a:spcPts val="1135"/>
              </a:lnSpc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conclusion,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estimator,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even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unbiased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consistent,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limitations:</a:t>
            </a:r>
            <a:endParaRPr sz="1000">
              <a:latin typeface="Palatino Linotype"/>
              <a:cs typeface="Palatino Linotype"/>
            </a:endParaRPr>
          </a:p>
          <a:p>
            <a:pPr algn="just" marL="192405" marR="67945" indent="-129539">
              <a:lnSpc>
                <a:spcPts val="1190"/>
              </a:lnSpc>
              <a:spcBef>
                <a:spcPts val="484"/>
              </a:spcBef>
              <a:buFont typeface="Cambria"/>
              <a:buChar char="•"/>
              <a:tabLst>
                <a:tab pos="1930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usual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20">
                <a:latin typeface="Palatino Linotype"/>
                <a:cs typeface="Palatino Linotype"/>
              </a:rPr>
              <a:t> is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should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replaced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complex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expression,</a:t>
            </a:r>
            <a:endParaRPr sz="1000">
              <a:latin typeface="Palatino Linotype"/>
              <a:cs typeface="Palatino Linotype"/>
            </a:endParaRPr>
          </a:p>
          <a:p>
            <a:pPr algn="just" marL="192405" indent="-129539">
              <a:lnSpc>
                <a:spcPts val="1135"/>
              </a:lnSpc>
              <a:buFont typeface="Cambria"/>
              <a:buChar char="•"/>
              <a:tabLst>
                <a:tab pos="19304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second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that,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this</a:t>
            </a:r>
            <a:r>
              <a:rPr dirty="0" sz="1000" spc="-30">
                <a:latin typeface="Palatino Linotype"/>
                <a:cs typeface="Palatino Linotype"/>
              </a:rPr>
              <a:t> context,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not</a:t>
            </a:r>
            <a:r>
              <a:rPr dirty="0" sz="1000" spc="-30">
                <a:latin typeface="Palatino Linotype"/>
                <a:cs typeface="Palatino Linotype"/>
              </a:rPr>
              <a:t> the best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linear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unbiased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estimator,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means</a:t>
            </a:r>
            <a:endParaRPr sz="1000">
              <a:latin typeface="Palatino Linotype"/>
              <a:cs typeface="Palatino Linotype"/>
            </a:endParaRPr>
          </a:p>
          <a:p>
            <a:pPr algn="just" marL="192405">
              <a:lnSpc>
                <a:spcPts val="1195"/>
              </a:lnSpc>
            </a:pP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exist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other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linear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unbiased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eﬃcient.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950">
              <a:latin typeface="Palatino Linotype"/>
              <a:cs typeface="Palatino Linotype"/>
            </a:endParaRPr>
          </a:p>
          <a:p>
            <a:pPr algn="just" marL="62865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2.2.2</a:t>
            </a:r>
            <a:r>
              <a:rPr dirty="0" sz="1000" spc="27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-15" b="1">
                <a:latin typeface="Calibri"/>
                <a:cs typeface="Calibri"/>
              </a:rPr>
              <a:t> </a:t>
            </a:r>
            <a:r>
              <a:rPr dirty="0" sz="1000" spc="-10" b="1" i="1">
                <a:latin typeface="Calibri"/>
                <a:cs typeface="Calibri"/>
              </a:rPr>
              <a:t>between</a:t>
            </a:r>
            <a:r>
              <a:rPr dirty="0" sz="1000" spc="-15" b="1" i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Estimator</a:t>
            </a:r>
            <a:endParaRPr sz="1000">
              <a:latin typeface="Calibri"/>
              <a:cs typeface="Calibri"/>
            </a:endParaRPr>
          </a:p>
          <a:p>
            <a:pPr marL="62865" marR="68580" indent="-635">
              <a:lnSpc>
                <a:spcPts val="1190"/>
              </a:lnSpc>
              <a:spcBef>
                <a:spcPts val="63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applied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pre-multiplied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i.e.,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means.</a:t>
            </a:r>
            <a:endParaRPr sz="1000">
              <a:latin typeface="Palatino Linotype"/>
              <a:cs typeface="Palatino Linotype"/>
            </a:endParaRPr>
          </a:p>
          <a:p>
            <a:pPr marL="410845">
              <a:lnSpc>
                <a:spcPct val="100000"/>
              </a:lnSpc>
              <a:spcBef>
                <a:spcPts val="390"/>
              </a:spcBef>
            </a:pPr>
            <a:r>
              <a:rPr dirty="0" sz="1000" i="1">
                <a:latin typeface="Palatino Linotype"/>
                <a:cs typeface="Palatino Linotype"/>
              </a:rPr>
              <a:t>By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BZ</a:t>
            </a:r>
            <a:r>
              <a:rPr dirty="0" sz="1000" spc="-525" i="1">
                <a:latin typeface="Meiryo"/>
                <a:cs typeface="Meiryo"/>
              </a:rPr>
              <a:t/>
            </a:r>
            <a:r>
              <a:rPr dirty="0" sz="1000" spc="-3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80" i="1">
                <a:latin typeface="Palatino Linotype"/>
                <a:cs typeface="Palatino Linotype"/>
              </a:rPr>
              <a:t>B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240" i="1">
                <a:latin typeface="Meiryo"/>
                <a:cs typeface="Meiryo"/>
              </a:rPr>
              <a:t/>
            </a:r>
            <a:r>
              <a:rPr dirty="0" sz="1000" spc="-240" i="1">
                <a:latin typeface="Palatino Linotype"/>
                <a:cs typeface="Palatino Linotype"/>
              </a:rPr>
              <a:t>j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85" i="1">
                <a:latin typeface="Palatino Linotype"/>
                <a:cs typeface="Palatino Linotype"/>
              </a:rPr>
              <a:t>BX</a:t>
            </a:r>
            <a:r>
              <a:rPr dirty="0" sz="1000" spc="-185" i="1">
                <a:latin typeface="Meiryo"/>
                <a:cs typeface="Meiryo"/>
              </a:rPr>
              <a:t/>
            </a:r>
            <a:r>
              <a:rPr dirty="0" sz="1000" spc="-5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145" i="1">
                <a:latin typeface="Palatino Linotype"/>
                <a:cs typeface="Palatino Linotype"/>
              </a:rPr>
              <a:t>B</a:t>
            </a:r>
            <a:r>
              <a:rPr dirty="0" sz="1000" spc="-30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54832" y="1225573"/>
            <a:ext cx="4960620" cy="66757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120">
                <a:latin typeface="Palatino Linotype"/>
                <a:cs typeface="Palatino Linotype"/>
              </a:rPr>
              <a:t>his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edition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ﬁrst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published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2019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800" spc="-55">
                <a:latin typeface="Palatino Linotype"/>
                <a:cs typeface="Palatino Linotype"/>
              </a:rPr>
              <a:t>©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2019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John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Wiley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&amp;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Sons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Ltd</a:t>
            </a:r>
            <a:endParaRPr sz="800">
              <a:latin typeface="Palatino Linotype"/>
              <a:cs typeface="Palatino Linotype"/>
            </a:endParaRPr>
          </a:p>
          <a:p>
            <a:pPr marL="12700" marR="20955">
              <a:lnSpc>
                <a:spcPct val="103800"/>
              </a:lnSpc>
              <a:spcBef>
                <a:spcPts val="600"/>
              </a:spcBef>
            </a:pPr>
            <a:r>
              <a:rPr dirty="0" sz="800" spc="-40">
                <a:latin typeface="Palatino Linotype"/>
                <a:cs typeface="Palatino Linotype"/>
              </a:rPr>
              <a:t>All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rights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reserved.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No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part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this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publication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65">
                <a:latin typeface="Palatino Linotype"/>
                <a:cs typeface="Palatino Linotype"/>
              </a:rPr>
              <a:t>may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be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reproduced,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stored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retrieval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system,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or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transmitted,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in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any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form</a:t>
            </a:r>
            <a:r>
              <a:rPr dirty="0" sz="800">
                <a:latin typeface="Palatino Linotype"/>
                <a:cs typeface="Palatino Linotype"/>
              </a:rPr>
              <a:t> or </a:t>
            </a:r>
            <a:r>
              <a:rPr dirty="0" sz="800" spc="-60">
                <a:latin typeface="Palatino Linotype"/>
                <a:cs typeface="Palatino Linotype"/>
              </a:rPr>
              <a:t>by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any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means,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electronic,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mechanical,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photocopying,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recording</a:t>
            </a:r>
            <a:r>
              <a:rPr dirty="0" sz="800">
                <a:latin typeface="Palatino Linotype"/>
                <a:cs typeface="Palatino Linotype"/>
              </a:rPr>
              <a:t> or </a:t>
            </a:r>
            <a:r>
              <a:rPr dirty="0" sz="800" spc="-30">
                <a:latin typeface="Palatino Linotype"/>
                <a:cs typeface="Palatino Linotype"/>
              </a:rPr>
              <a:t>otherwise,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except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as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permitted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by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law.</a:t>
            </a:r>
            <a:endParaRPr sz="800">
              <a:latin typeface="Palatino Linotype"/>
              <a:cs typeface="Palatino Linotype"/>
            </a:endParaRPr>
          </a:p>
          <a:p>
            <a:pPr marL="12700" marR="356870">
              <a:lnSpc>
                <a:spcPct val="103800"/>
              </a:lnSpc>
            </a:pPr>
            <a:r>
              <a:rPr dirty="0" sz="800" spc="-55">
                <a:latin typeface="Palatino Linotype"/>
                <a:cs typeface="Palatino Linotype"/>
              </a:rPr>
              <a:t>Advice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how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to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obtain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permission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to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reuse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material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from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this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title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available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at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  <a:hlinkClick r:id="rId2"/>
              </a:rPr>
              <a:t>http://www.wiley.com/go/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permissions.</a:t>
            </a:r>
            <a:endParaRPr sz="800">
              <a:latin typeface="Palatino Linotype"/>
              <a:cs typeface="Palatino Linotype"/>
            </a:endParaRPr>
          </a:p>
          <a:p>
            <a:pPr marL="12700" marR="289560">
              <a:lnSpc>
                <a:spcPct val="103800"/>
              </a:lnSpc>
              <a:spcBef>
                <a:spcPts val="595"/>
              </a:spcBef>
            </a:pPr>
            <a:r>
              <a:rPr dirty="0" sz="800" spc="195">
                <a:latin typeface="Palatino Linotype"/>
                <a:cs typeface="Palatino Linotype"/>
              </a:rPr>
              <a:t>he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right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Yves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Croissant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and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Giovanni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Millo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to</a:t>
            </a:r>
            <a:r>
              <a:rPr dirty="0" sz="800" spc="-10">
                <a:latin typeface="Palatino Linotype"/>
                <a:cs typeface="Palatino Linotype"/>
              </a:rPr>
              <a:t> be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identiﬁed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 </a:t>
            </a:r>
            <a:r>
              <a:rPr dirty="0" sz="800" spc="-30">
                <a:latin typeface="Palatino Linotype"/>
                <a:cs typeface="Palatino Linotype"/>
              </a:rPr>
              <a:t>authors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this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work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has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been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asserted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in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accordance</a:t>
            </a:r>
            <a:r>
              <a:rPr dirty="0" sz="800" spc="20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with</a:t>
            </a:r>
            <a:r>
              <a:rPr dirty="0" sz="800" spc="2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law.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35"/>
              </a:spcBef>
            </a:pPr>
            <a:r>
              <a:rPr dirty="0" sz="800" spc="-10" i="1">
                <a:latin typeface="Palatino Linotype"/>
                <a:cs typeface="Palatino Linotype"/>
              </a:rPr>
              <a:t>Registered</a:t>
            </a:r>
            <a:r>
              <a:rPr dirty="0" sz="800" spc="20" i="1">
                <a:latin typeface="Palatino Linotype"/>
                <a:cs typeface="Palatino Linotype"/>
              </a:rPr>
              <a:t> </a:t>
            </a:r>
            <a:r>
              <a:rPr dirty="0" sz="800" spc="-10" i="1">
                <a:latin typeface="Palatino Linotype"/>
                <a:cs typeface="Palatino Linotype"/>
              </a:rPr>
              <a:t>Offices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800" spc="-25">
                <a:latin typeface="Palatino Linotype"/>
                <a:cs typeface="Palatino Linotype"/>
              </a:rPr>
              <a:t>John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Wiley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&amp;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Sons,</a:t>
            </a:r>
            <a:r>
              <a:rPr dirty="0" sz="800" spc="-10">
                <a:latin typeface="Palatino Linotype"/>
                <a:cs typeface="Palatino Linotype"/>
              </a:rPr>
              <a:t> Inc.,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111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River</a:t>
            </a:r>
            <a:r>
              <a:rPr dirty="0" sz="800" spc="-10">
                <a:latin typeface="Palatino Linotype"/>
                <a:cs typeface="Palatino Linotype"/>
              </a:rPr>
              <a:t> Street,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Hoboken,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NJ</a:t>
            </a:r>
            <a:r>
              <a:rPr dirty="0" sz="800" spc="-10">
                <a:latin typeface="Palatino Linotype"/>
                <a:cs typeface="Palatino Linotype"/>
              </a:rPr>
              <a:t> 07030,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USA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800" spc="-25">
                <a:latin typeface="Palatino Linotype"/>
                <a:cs typeface="Palatino Linotype"/>
              </a:rPr>
              <a:t>John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Wiley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&amp;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Ltd,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195">
                <a:latin typeface="Palatino Linotype"/>
                <a:cs typeface="Palatino Linotype"/>
              </a:rPr>
              <a:t>he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Atrium,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Southern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Gate,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Chichester,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West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Sussex,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PO19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8SQ,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UK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35"/>
              </a:spcBef>
            </a:pPr>
            <a:r>
              <a:rPr dirty="0" sz="800" i="1">
                <a:latin typeface="Palatino Linotype"/>
                <a:cs typeface="Palatino Linotype"/>
              </a:rPr>
              <a:t>Editorial</a:t>
            </a:r>
            <a:r>
              <a:rPr dirty="0" sz="800" spc="60" i="1">
                <a:latin typeface="Palatino Linotype"/>
                <a:cs typeface="Palatino Linotype"/>
              </a:rPr>
              <a:t> </a:t>
            </a:r>
            <a:r>
              <a:rPr dirty="0" sz="800" spc="-10" i="1">
                <a:latin typeface="Palatino Linotype"/>
                <a:cs typeface="Palatino Linotype"/>
              </a:rPr>
              <a:t>Office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800">
                <a:latin typeface="Palatino Linotype"/>
                <a:cs typeface="Palatino Linotype"/>
              </a:rPr>
              <a:t>9600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Garsington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Road,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Oxford,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OX4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2DQ,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UK</a:t>
            </a:r>
            <a:endParaRPr sz="800">
              <a:latin typeface="Palatino Linotype"/>
              <a:cs typeface="Palatino Linotype"/>
            </a:endParaRPr>
          </a:p>
          <a:p>
            <a:pPr marL="12700" marR="127000">
              <a:lnSpc>
                <a:spcPct val="103800"/>
              </a:lnSpc>
              <a:spcBef>
                <a:spcPts val="595"/>
              </a:spcBef>
            </a:pPr>
            <a:r>
              <a:rPr dirty="0" sz="800" spc="-35">
                <a:latin typeface="Palatino Linotype"/>
                <a:cs typeface="Palatino Linotype"/>
              </a:rPr>
              <a:t>For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details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our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global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editorial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oﬃces,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customer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services,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and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more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information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about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Wiley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products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visit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us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at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  <a:hlinkClick r:id="rId3"/>
              </a:rPr>
              <a:t>www.wiley.com.</a:t>
            </a:r>
            <a:endParaRPr sz="800">
              <a:latin typeface="Palatino Linotype"/>
              <a:cs typeface="Palatino Linotype"/>
            </a:endParaRPr>
          </a:p>
          <a:p>
            <a:pPr marL="12700" marR="54610">
              <a:lnSpc>
                <a:spcPct val="103800"/>
              </a:lnSpc>
              <a:spcBef>
                <a:spcPts val="600"/>
              </a:spcBef>
            </a:pPr>
            <a:r>
              <a:rPr dirty="0" sz="800" spc="-35">
                <a:latin typeface="Palatino Linotype"/>
                <a:cs typeface="Palatino Linotype"/>
              </a:rPr>
              <a:t>Wiley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also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publishes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its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books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variety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electronic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formats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and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by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print-</a:t>
            </a:r>
            <a:r>
              <a:rPr dirty="0" sz="800" spc="-25">
                <a:latin typeface="Palatino Linotype"/>
                <a:cs typeface="Palatino Linotype"/>
              </a:rPr>
              <a:t>on-demand.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Some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content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that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appears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in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standard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print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versions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this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book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65">
                <a:latin typeface="Palatino Linotype"/>
                <a:cs typeface="Palatino Linotype"/>
              </a:rPr>
              <a:t>may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not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be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available</a:t>
            </a:r>
            <a:r>
              <a:rPr dirty="0" sz="800" spc="-10">
                <a:latin typeface="Palatino Linotype"/>
                <a:cs typeface="Palatino Linotype"/>
              </a:rPr>
              <a:t> in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other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formats.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35"/>
              </a:spcBef>
            </a:pPr>
            <a:r>
              <a:rPr dirty="0" sz="800" i="1">
                <a:latin typeface="Palatino Linotype"/>
                <a:cs typeface="Palatino Linotype"/>
              </a:rPr>
              <a:t>Limit</a:t>
            </a:r>
            <a:r>
              <a:rPr dirty="0" sz="800" spc="15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of</a:t>
            </a:r>
            <a:r>
              <a:rPr dirty="0" sz="800" spc="2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Liability/Disclaimer</a:t>
            </a:r>
            <a:r>
              <a:rPr dirty="0" sz="800" spc="15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of</a:t>
            </a:r>
            <a:r>
              <a:rPr dirty="0" sz="800" spc="20" i="1">
                <a:latin typeface="Palatino Linotype"/>
                <a:cs typeface="Palatino Linotype"/>
              </a:rPr>
              <a:t> </a:t>
            </a:r>
            <a:r>
              <a:rPr dirty="0" sz="800" spc="-10" i="1">
                <a:latin typeface="Palatino Linotype"/>
                <a:cs typeface="Palatino Linotype"/>
              </a:rPr>
              <a:t>Warranty</a:t>
            </a:r>
            <a:endParaRPr sz="800">
              <a:latin typeface="Palatino Linotype"/>
              <a:cs typeface="Palatino Linotype"/>
            </a:endParaRPr>
          </a:p>
          <a:p>
            <a:pPr marL="12700" marR="17145">
              <a:lnSpc>
                <a:spcPct val="103800"/>
              </a:lnSpc>
            </a:pPr>
            <a:r>
              <a:rPr dirty="0" sz="800" spc="-20">
                <a:latin typeface="Palatino Linotype"/>
                <a:cs typeface="Palatino Linotype"/>
              </a:rPr>
              <a:t>While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the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publisher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and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authors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55">
                <a:latin typeface="Palatino Linotype"/>
                <a:cs typeface="Palatino Linotype"/>
              </a:rPr>
              <a:t>have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used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their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best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efforts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in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preparing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this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work,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they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make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no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representations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or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warranties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with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respect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to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accuracy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or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completeness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contents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this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work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and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speciﬁcally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disclaim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all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warranties,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including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without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limitation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any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implied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warranties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merchantability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or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ﬁtness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for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particular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purpose.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No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warranty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65">
                <a:latin typeface="Palatino Linotype"/>
                <a:cs typeface="Palatino Linotype"/>
              </a:rPr>
              <a:t>may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be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created</a:t>
            </a:r>
            <a:r>
              <a:rPr dirty="0" sz="800">
                <a:latin typeface="Palatino Linotype"/>
                <a:cs typeface="Palatino Linotype"/>
              </a:rPr>
              <a:t> or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extended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by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sales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representatives,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written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sales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materials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or </a:t>
            </a:r>
            <a:r>
              <a:rPr dirty="0" sz="800" spc="-30">
                <a:latin typeface="Palatino Linotype"/>
                <a:cs typeface="Palatino Linotype"/>
              </a:rPr>
              <a:t>promotional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statements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for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this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work.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195">
                <a:latin typeface="Palatino Linotype"/>
                <a:cs typeface="Palatino Linotype"/>
              </a:rPr>
              <a:t>he</a:t>
            </a:r>
            <a:r>
              <a:rPr dirty="0" sz="800" spc="-10">
                <a:latin typeface="Palatino Linotype"/>
                <a:cs typeface="Palatino Linotype"/>
              </a:rPr>
              <a:t> fact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that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an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organization,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website,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or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product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referred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to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in </a:t>
            </a:r>
            <a:r>
              <a:rPr dirty="0" sz="800" spc="-20">
                <a:latin typeface="Palatino Linotype"/>
                <a:cs typeface="Palatino Linotype"/>
              </a:rPr>
              <a:t>this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work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citation</a:t>
            </a:r>
            <a:r>
              <a:rPr dirty="0" sz="800" spc="-10">
                <a:latin typeface="Palatino Linotype"/>
                <a:cs typeface="Palatino Linotype"/>
              </a:rPr>
              <a:t> and/or</a:t>
            </a:r>
            <a:endParaRPr sz="800">
              <a:latin typeface="Palatino Linotype"/>
              <a:cs typeface="Palatino Linotype"/>
            </a:endParaRPr>
          </a:p>
          <a:p>
            <a:pPr marL="12700" marR="77470">
              <a:lnSpc>
                <a:spcPct val="103800"/>
              </a:lnSpc>
            </a:pPr>
            <a:r>
              <a:rPr dirty="0" sz="800" spc="-25">
                <a:latin typeface="Palatino Linotype"/>
                <a:cs typeface="Palatino Linotype"/>
              </a:rPr>
              <a:t>potential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source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further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information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does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not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mean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that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publisher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and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authors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endorse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information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or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services</a:t>
            </a:r>
            <a:r>
              <a:rPr dirty="0" sz="800" spc="-10">
                <a:latin typeface="Palatino Linotype"/>
                <a:cs typeface="Palatino Linotype"/>
              </a:rPr>
              <a:t> the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organization,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website,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or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product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65">
                <a:latin typeface="Palatino Linotype"/>
                <a:cs typeface="Palatino Linotype"/>
              </a:rPr>
              <a:t>may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provide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or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recommendations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it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65">
                <a:latin typeface="Palatino Linotype"/>
                <a:cs typeface="Palatino Linotype"/>
              </a:rPr>
              <a:t>may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make.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120">
                <a:latin typeface="Palatino Linotype"/>
                <a:cs typeface="Palatino Linotype"/>
              </a:rPr>
              <a:t>his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work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sold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with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 </a:t>
            </a:r>
            <a:r>
              <a:rPr dirty="0" sz="800" spc="-40">
                <a:latin typeface="Palatino Linotype"/>
                <a:cs typeface="Palatino Linotype"/>
              </a:rPr>
              <a:t>understanding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that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 </a:t>
            </a:r>
            <a:r>
              <a:rPr dirty="0" sz="800" spc="-40">
                <a:latin typeface="Palatino Linotype"/>
                <a:cs typeface="Palatino Linotype"/>
              </a:rPr>
              <a:t>publisher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-10">
                <a:latin typeface="Palatino Linotype"/>
                <a:cs typeface="Palatino Linotype"/>
              </a:rPr>
              <a:t> not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engaged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rendering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professional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services.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400">
                <a:latin typeface="Palatino Linotype"/>
                <a:cs typeface="Palatino Linotype"/>
              </a:rPr>
              <a:t>h</a:t>
            </a:r>
            <a:r>
              <a:rPr dirty="0" sz="800" spc="-5">
                <a:latin typeface="Palatino Linotype"/>
                <a:cs typeface="Palatino Linotype"/>
              </a:rPr>
              <a:t>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advice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and</a:t>
            </a:r>
            <a:r>
              <a:rPr dirty="0" sz="800" spc="-10">
                <a:latin typeface="Palatino Linotype"/>
                <a:cs typeface="Palatino Linotype"/>
              </a:rPr>
              <a:t> strategies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contained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herein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65">
                <a:latin typeface="Palatino Linotype"/>
                <a:cs typeface="Palatino Linotype"/>
              </a:rPr>
              <a:t>may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not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be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suitable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for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your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situation.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70">
                <a:latin typeface="Palatino Linotype"/>
                <a:cs typeface="Palatino Linotype"/>
              </a:rPr>
              <a:t>You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should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consult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with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specialist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where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appropriate.</a:t>
            </a:r>
            <a:endParaRPr sz="800">
              <a:latin typeface="Palatino Linotype"/>
              <a:cs typeface="Palatino Linotype"/>
            </a:endParaRPr>
          </a:p>
          <a:p>
            <a:pPr marL="12700" marR="5080">
              <a:lnSpc>
                <a:spcPct val="103699"/>
              </a:lnSpc>
            </a:pPr>
            <a:r>
              <a:rPr dirty="0" sz="800" spc="-35">
                <a:latin typeface="Palatino Linotype"/>
                <a:cs typeface="Palatino Linotype"/>
              </a:rPr>
              <a:t>Further,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readers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should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be </a:t>
            </a:r>
            <a:r>
              <a:rPr dirty="0" sz="800" spc="-50">
                <a:latin typeface="Palatino Linotype"/>
                <a:cs typeface="Palatino Linotype"/>
              </a:rPr>
              <a:t>aware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that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websites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listed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this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work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65">
                <a:latin typeface="Palatino Linotype"/>
                <a:cs typeface="Palatino Linotype"/>
              </a:rPr>
              <a:t>may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55">
                <a:latin typeface="Palatino Linotype"/>
                <a:cs typeface="Palatino Linotype"/>
              </a:rPr>
              <a:t>have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changed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or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disappeared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between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when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this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work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was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written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and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when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it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read.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Neither</a:t>
            </a:r>
            <a:r>
              <a:rPr dirty="0" sz="800" spc="-10">
                <a:latin typeface="Palatino Linotype"/>
                <a:cs typeface="Palatino Linotype"/>
              </a:rPr>
              <a:t> the </a:t>
            </a:r>
            <a:r>
              <a:rPr dirty="0" sz="800" spc="-35">
                <a:latin typeface="Palatino Linotype"/>
                <a:cs typeface="Palatino Linotype"/>
              </a:rPr>
              <a:t>publisher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nor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authors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shall</a:t>
            </a:r>
            <a:r>
              <a:rPr dirty="0" sz="800" spc="-10">
                <a:latin typeface="Palatino Linotype"/>
                <a:cs typeface="Palatino Linotype"/>
              </a:rPr>
              <a:t> be </a:t>
            </a:r>
            <a:r>
              <a:rPr dirty="0" sz="800" spc="-30">
                <a:latin typeface="Palatino Linotype"/>
                <a:cs typeface="Palatino Linotype"/>
              </a:rPr>
              <a:t>liable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for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any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loss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of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proﬁt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or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any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other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commercial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damages,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including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but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not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limited</a:t>
            </a:r>
            <a:r>
              <a:rPr dirty="0" sz="800">
                <a:latin typeface="Palatino Linotype"/>
                <a:cs typeface="Palatino Linotype"/>
              </a:rPr>
              <a:t> to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special,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incidental,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consequential,</a:t>
            </a:r>
            <a:r>
              <a:rPr dirty="0" sz="800">
                <a:latin typeface="Palatino Linotype"/>
                <a:cs typeface="Palatino Linotype"/>
              </a:rPr>
              <a:t> or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other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damages.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35"/>
              </a:spcBef>
            </a:pPr>
            <a:r>
              <a:rPr dirty="0" sz="800" i="1">
                <a:latin typeface="Palatino Linotype"/>
                <a:cs typeface="Palatino Linotype"/>
              </a:rPr>
              <a:t>Library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of</a:t>
            </a:r>
            <a:r>
              <a:rPr dirty="0" sz="800" spc="15" i="1">
                <a:latin typeface="Palatino Linotype"/>
                <a:cs typeface="Palatino Linotype"/>
              </a:rPr>
              <a:t> </a:t>
            </a:r>
            <a:r>
              <a:rPr dirty="0" sz="800" spc="-10" i="1">
                <a:latin typeface="Palatino Linotype"/>
                <a:cs typeface="Palatino Linotype"/>
              </a:rPr>
              <a:t>Congress</a:t>
            </a:r>
            <a:r>
              <a:rPr dirty="0" sz="800" spc="15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Cataloging-</a:t>
            </a:r>
            <a:r>
              <a:rPr dirty="0" sz="800" spc="-25" i="1">
                <a:latin typeface="Palatino Linotype"/>
                <a:cs typeface="Palatino Linotype"/>
              </a:rPr>
              <a:t>in-</a:t>
            </a:r>
            <a:r>
              <a:rPr dirty="0" sz="800" i="1">
                <a:latin typeface="Palatino Linotype"/>
                <a:cs typeface="Palatino Linotype"/>
              </a:rPr>
              <a:t>Publication</a:t>
            </a:r>
            <a:r>
              <a:rPr dirty="0" sz="800" spc="15" i="1">
                <a:latin typeface="Palatino Linotype"/>
                <a:cs typeface="Palatino Linotype"/>
              </a:rPr>
              <a:t> </a:t>
            </a:r>
            <a:r>
              <a:rPr dirty="0" sz="800" spc="-20" i="1">
                <a:latin typeface="Palatino Linotype"/>
                <a:cs typeface="Palatino Linotype"/>
              </a:rPr>
              <a:t>Data</a:t>
            </a:r>
            <a:endParaRPr sz="800">
              <a:latin typeface="Palatino Linotype"/>
              <a:cs typeface="Palatino Linotype"/>
            </a:endParaRPr>
          </a:p>
          <a:p>
            <a:pPr marL="12700" marR="1953895">
              <a:lnSpc>
                <a:spcPct val="103800"/>
              </a:lnSpc>
              <a:spcBef>
                <a:spcPts val="595"/>
              </a:spcBef>
            </a:pPr>
            <a:r>
              <a:rPr dirty="0" sz="800" spc="-35">
                <a:latin typeface="Palatino Linotype"/>
                <a:cs typeface="Palatino Linotype"/>
              </a:rPr>
              <a:t>Names: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Croissant,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Yves,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1969-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author.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145">
                <a:latin typeface="Palatino Linotype"/>
                <a:cs typeface="Palatino Linotype"/>
              </a:rPr>
              <a:t>|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Millo,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Giovanni,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1970-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author.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Title: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Panel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data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econometrics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with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R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/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55">
                <a:latin typeface="Palatino Linotype"/>
                <a:cs typeface="Palatino Linotype"/>
              </a:rPr>
              <a:t>Yves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Croissant,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Giovanni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Millo.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Description: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First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edition.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145">
                <a:latin typeface="Palatino Linotype"/>
                <a:cs typeface="Palatino Linotype"/>
              </a:rPr>
              <a:t>|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Hoboken,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NJ</a:t>
            </a:r>
            <a:r>
              <a:rPr dirty="0" sz="800">
                <a:latin typeface="Palatino Linotype"/>
                <a:cs typeface="Palatino Linotype"/>
              </a:rPr>
              <a:t> :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John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Wiley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&amp;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Sons,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2019.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|</a:t>
            </a:r>
            <a:endParaRPr sz="800">
              <a:latin typeface="Palatino Linotype"/>
              <a:cs typeface="Palatino Linotype"/>
            </a:endParaRPr>
          </a:p>
          <a:p>
            <a:pPr marL="113664">
              <a:lnSpc>
                <a:spcPct val="100000"/>
              </a:lnSpc>
              <a:spcBef>
                <a:spcPts val="35"/>
              </a:spcBef>
            </a:pPr>
            <a:r>
              <a:rPr dirty="0" sz="800" spc="-35">
                <a:latin typeface="Palatino Linotype"/>
                <a:cs typeface="Palatino Linotype"/>
              </a:rPr>
              <a:t>Includes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index.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|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800" spc="-30">
                <a:latin typeface="Palatino Linotype"/>
                <a:cs typeface="Palatino Linotype"/>
              </a:rPr>
              <a:t>Identiﬁers: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LCCN</a:t>
            </a:r>
            <a:r>
              <a:rPr dirty="0" sz="800">
                <a:latin typeface="Palatino Linotype"/>
                <a:cs typeface="Palatino Linotype"/>
              </a:rPr>
              <a:t> 2018006240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(print)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45">
                <a:latin typeface="Palatino Linotype"/>
                <a:cs typeface="Palatino Linotype"/>
              </a:rPr>
              <a:t>|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LCCN</a:t>
            </a:r>
            <a:r>
              <a:rPr dirty="0" sz="800">
                <a:latin typeface="Palatino Linotype"/>
                <a:cs typeface="Palatino Linotype"/>
              </a:rPr>
              <a:t> 2018014738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(ebook)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45">
                <a:latin typeface="Palatino Linotype"/>
                <a:cs typeface="Palatino Linotype"/>
              </a:rPr>
              <a:t>|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ISBN</a:t>
            </a:r>
            <a:endParaRPr sz="800">
              <a:latin typeface="Palatino Linotype"/>
              <a:cs typeface="Palatino Linotype"/>
            </a:endParaRPr>
          </a:p>
          <a:p>
            <a:pPr marL="113664">
              <a:lnSpc>
                <a:spcPct val="100000"/>
              </a:lnSpc>
              <a:spcBef>
                <a:spcPts val="35"/>
              </a:spcBef>
            </a:pPr>
            <a:r>
              <a:rPr dirty="0" sz="800">
                <a:latin typeface="Palatino Linotype"/>
                <a:cs typeface="Palatino Linotype"/>
              </a:rPr>
              <a:t>9781118949177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(pdf)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145">
                <a:latin typeface="Palatino Linotype"/>
                <a:cs typeface="Palatino Linotype"/>
              </a:rPr>
              <a:t>|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ISBN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9781118949184</a:t>
            </a:r>
            <a:r>
              <a:rPr dirty="0" sz="800" spc="-2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(epub)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145">
                <a:latin typeface="Palatino Linotype"/>
                <a:cs typeface="Palatino Linotype"/>
              </a:rPr>
              <a:t>|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ISBN</a:t>
            </a:r>
            <a:r>
              <a:rPr dirty="0" sz="800" spc="-10">
                <a:latin typeface="Palatino Linotype"/>
                <a:cs typeface="Palatino Linotype"/>
              </a:rPr>
              <a:t> 9781118949160</a:t>
            </a:r>
            <a:endParaRPr sz="800">
              <a:latin typeface="Palatino Linotype"/>
              <a:cs typeface="Palatino Linotype"/>
            </a:endParaRPr>
          </a:p>
          <a:p>
            <a:pPr marL="113664">
              <a:lnSpc>
                <a:spcPct val="100000"/>
              </a:lnSpc>
              <a:spcBef>
                <a:spcPts val="35"/>
              </a:spcBef>
            </a:pPr>
            <a:r>
              <a:rPr dirty="0" sz="800" spc="-10">
                <a:latin typeface="Palatino Linotype"/>
                <a:cs typeface="Palatino Linotype"/>
              </a:rPr>
              <a:t>(cloth)</a:t>
            </a:r>
            <a:endParaRPr sz="800">
              <a:latin typeface="Palatino Linotype"/>
              <a:cs typeface="Palatino Linotype"/>
            </a:endParaRPr>
          </a:p>
          <a:p>
            <a:pPr marL="113664" marR="1911350" indent="-101600">
              <a:lnSpc>
                <a:spcPct val="103800"/>
              </a:lnSpc>
            </a:pPr>
            <a:r>
              <a:rPr dirty="0" sz="800" spc="-10">
                <a:latin typeface="Palatino Linotype"/>
                <a:cs typeface="Palatino Linotype"/>
              </a:rPr>
              <a:t>Subjects: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LCSH: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Econometrics.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45">
                <a:latin typeface="Palatino Linotype"/>
                <a:cs typeface="Palatino Linotype"/>
              </a:rPr>
              <a:t>|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Panel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analysis.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45">
                <a:latin typeface="Palatino Linotype"/>
                <a:cs typeface="Palatino Linotype"/>
              </a:rPr>
              <a:t>|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R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(Computer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program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language)</a:t>
            </a:r>
            <a:endParaRPr sz="800">
              <a:latin typeface="Palatino Linotype"/>
              <a:cs typeface="Palatino Linotype"/>
            </a:endParaRPr>
          </a:p>
          <a:p>
            <a:pPr marL="113664" marR="1774189" indent="-101600">
              <a:lnSpc>
                <a:spcPct val="103800"/>
              </a:lnSpc>
            </a:pPr>
            <a:r>
              <a:rPr dirty="0" sz="800" spc="-30">
                <a:latin typeface="Palatino Linotype"/>
                <a:cs typeface="Palatino Linotype"/>
              </a:rPr>
              <a:t>Classiﬁcation: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LCC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HB139 </a:t>
            </a:r>
            <a:r>
              <a:rPr dirty="0" sz="800" spc="-25">
                <a:latin typeface="Palatino Linotype"/>
                <a:cs typeface="Palatino Linotype"/>
              </a:rPr>
              <a:t>(ebook)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45">
                <a:latin typeface="Palatino Linotype"/>
                <a:cs typeface="Palatino Linotype"/>
              </a:rPr>
              <a:t>|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LCC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HB139 .C765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2018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(print)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45">
                <a:latin typeface="Palatino Linotype"/>
                <a:cs typeface="Palatino Linotype"/>
              </a:rPr>
              <a:t>|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DDC</a:t>
            </a:r>
            <a:r>
              <a:rPr dirty="0" sz="800" spc="2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330.0285/5133–dc23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800" spc="-30">
                <a:latin typeface="Palatino Linotype"/>
                <a:cs typeface="Palatino Linotype"/>
              </a:rPr>
              <a:t>LC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record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available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at</a:t>
            </a:r>
            <a:r>
              <a:rPr dirty="0" sz="800" spc="-10">
                <a:latin typeface="Palatino Linotype"/>
                <a:cs typeface="Palatino Linotype"/>
              </a:rPr>
              <a:t> https://lccn.loc.gov/2018006240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35"/>
              </a:spcBef>
            </a:pPr>
            <a:r>
              <a:rPr dirty="0" sz="800" spc="-40">
                <a:latin typeface="Palatino Linotype"/>
                <a:cs typeface="Palatino Linotype"/>
              </a:rPr>
              <a:t>Cover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Design:</a:t>
            </a:r>
            <a:r>
              <a:rPr dirty="0" sz="80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Wiley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800" spc="-35">
                <a:latin typeface="Palatino Linotype"/>
                <a:cs typeface="Palatino Linotype"/>
              </a:rPr>
              <a:t>Cover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Image:</a:t>
            </a:r>
            <a:r>
              <a:rPr dirty="0" sz="800" spc="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©Zffoto/Getty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Images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635"/>
              </a:spcBef>
            </a:pPr>
            <a:r>
              <a:rPr dirty="0" sz="800">
                <a:latin typeface="Palatino Linotype"/>
                <a:cs typeface="Palatino Linotype"/>
              </a:rPr>
              <a:t>Set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10/12pt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WarnockPro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by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SPi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Global,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Chennai,</a:t>
            </a:r>
            <a:r>
              <a:rPr dirty="0" sz="800" spc="-10">
                <a:latin typeface="Palatino Linotype"/>
                <a:cs typeface="Palatino Linotype"/>
              </a:rPr>
              <a:t> India</a:t>
            </a:r>
            <a:endParaRPr sz="800">
              <a:latin typeface="Palatino Linotype"/>
              <a:cs typeface="Palatino Linotype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554832" y="8184370"/>
            <a:ext cx="125412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Palatino Linotype"/>
                <a:cs typeface="Palatino Linotype"/>
              </a:rPr>
              <a:t>10</a:t>
            </a:r>
            <a:r>
              <a:rPr dirty="0" sz="800" spc="38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9</a:t>
            </a:r>
            <a:r>
              <a:rPr dirty="0" sz="800" spc="38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8</a:t>
            </a:r>
            <a:r>
              <a:rPr dirty="0" sz="800" spc="38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7</a:t>
            </a:r>
            <a:r>
              <a:rPr dirty="0" sz="800" spc="38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6</a:t>
            </a:r>
            <a:r>
              <a:rPr dirty="0" sz="800" spc="38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5</a:t>
            </a:r>
            <a:r>
              <a:rPr dirty="0" sz="800" spc="38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4</a:t>
            </a:r>
            <a:r>
              <a:rPr dirty="0" sz="800" spc="38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3</a:t>
            </a:r>
            <a:r>
              <a:rPr dirty="0" sz="800" spc="38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</a:t>
            </a:r>
            <a:r>
              <a:rPr dirty="0" sz="800" spc="38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1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05258" y="607782"/>
            <a:ext cx="5290820" cy="19494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431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The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</a:t>
            </a:r>
            <a:r>
              <a:rPr dirty="0" sz="800" spc="24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29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76200" marR="271780" indent="107950">
              <a:lnSpc>
                <a:spcPct val="100000"/>
              </a:lnSpc>
            </a:pPr>
            <a:r>
              <a:rPr dirty="0" sz="1000" spc="-35">
                <a:latin typeface="Palatino Linotype"/>
                <a:cs typeface="Palatino Linotype"/>
              </a:rPr>
              <a:t>No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ms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don</a:t>
            </a:r>
            <a:r>
              <a:rPr dirty="0" sz="1000" spc="-60">
                <a:latin typeface="Palatino Linotype"/>
                <a:cs typeface="Palatino Linotype"/>
              </a:rPr>
              <a:t>’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xhibit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tra-indi</a:t>
            </a:r>
            <a:r>
              <a:rPr dirty="0" sz="1000" spc="-3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naf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lumn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baseline="-21367" sz="975" spc="-22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7" i="1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j</a:t>
            </a:r>
            <a:r>
              <a:rPr dirty="0" baseline="-21367" sz="975" spc="44" i="1">
                <a:latin typeface="Palatino Linotype"/>
                <a:cs typeface="Palatino Linotype"/>
              </a:rPr>
              <a:t>T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95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ome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o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tra-indi</a:t>
            </a:r>
            <a:r>
              <a:rPr dirty="0" sz="1000" spc="-3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ple,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5">
                <a:latin typeface="Palatino Linotype"/>
                <a:cs typeface="Palatino Linotype"/>
              </a:rPr>
              <a:t>ender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No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100" i="1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stin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10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ver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tition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b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5" i="1">
                <a:latin typeface="Palatino Linotype"/>
                <a:cs typeface="Palatino Linotype"/>
              </a:rPr>
              <a:t>t</a:t>
            </a:r>
            <a:r>
              <a:rPr dirty="0" sz="1000" spc="-50" i="1">
                <a:latin typeface="Palatino Linotype"/>
                <a:cs typeface="Palatino Linotype"/>
              </a:rPr>
              <a:t>w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15" i="1">
                <a:latin typeface="Palatino Linotype"/>
                <a:cs typeface="Palatino Linotype"/>
              </a:rPr>
              <a:t>n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423545">
              <a:lnSpc>
                <a:spcPts val="900"/>
              </a:lnSpc>
              <a:spcBef>
                <a:spcPts val="530"/>
              </a:spcBef>
              <a:tabLst>
                <a:tab pos="4708525" algn="l"/>
              </a:tabLst>
            </a:pPr>
            <a:r>
              <a:rPr dirty="0" sz="1000" spc="-530" i="1">
                <a:latin typeface="Meiryo"/>
                <a:cs typeface="Meiryo"/>
              </a:rPr>
              <a:t/>
            </a:r>
            <a:r>
              <a:rPr dirty="0" baseline="11111" sz="1500" spc="-794" i="1">
                <a:latin typeface="Meiryo"/>
                <a:cs typeface="Meiryo"/>
              </a:rPr>
              <a:t>̂</a:t>
            </a:r>
            <a:r>
              <a:rPr dirty="0" baseline="11111" sz="1500" spc="4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spc="-40">
                <a:latin typeface="Cambria"/>
                <a:cs typeface="Cambria"/>
              </a:rPr>
              <a:t>(</a:t>
            </a:r>
            <a:r>
              <a:rPr dirty="0" sz="1000" spc="-40" i="1">
                <a:latin typeface="Palatino Linotype"/>
                <a:cs typeface="Palatino Linotype"/>
              </a:rPr>
              <a:t>X</a:t>
            </a:r>
            <a:r>
              <a:rPr dirty="0" baseline="34188" sz="975" spc="-60" i="1">
                <a:latin typeface="Meiryo"/>
                <a:cs typeface="Meiryo"/>
              </a:rPr>
              <a:t>⊤</a:t>
            </a:r>
            <a:r>
              <a:rPr dirty="0" sz="1000" spc="-40">
                <a:latin typeface="Cambria"/>
                <a:cs typeface="Cambria"/>
              </a:rPr>
              <a:t>(</a:t>
            </a:r>
            <a:r>
              <a:rPr dirty="0" sz="1000" spc="-40" i="1">
                <a:latin typeface="Palatino Linotype"/>
                <a:cs typeface="Palatino Linotype"/>
              </a:rPr>
              <a:t>B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315" i="1">
                <a:latin typeface="Palatino Linotype"/>
                <a:cs typeface="Palatino Linotype"/>
              </a:rPr>
              <a:t>J</a:t>
            </a:r>
            <a:r>
              <a:rPr dirty="0" baseline="11111" sz="1500" spc="-412" i="1">
                <a:latin typeface="Meiryo"/>
                <a:cs typeface="Meiryo"/>
              </a:rPr>
              <a:t>̄</a:t>
            </a:r>
            <a:r>
              <a:rPr dirty="0" sz="1000" spc="-70">
                <a:latin typeface="Cambria"/>
                <a:cs typeface="Cambria"/>
              </a:rPr>
              <a:t>)</a:t>
            </a:r>
            <a:r>
              <a:rPr dirty="0" sz="1000" spc="-5" i="1">
                <a:latin typeface="Palatino Linotype"/>
                <a:cs typeface="Palatino Linotype"/>
              </a:rPr>
              <a:t>X</a:t>
            </a:r>
            <a:r>
              <a:rPr dirty="0" sz="1000" spc="-70">
                <a:latin typeface="Cambria"/>
                <a:cs typeface="Cambria"/>
              </a:rPr>
              <a:t>)</a:t>
            </a:r>
            <a:r>
              <a:rPr dirty="0" baseline="34188" sz="975" spc="165">
                <a:latin typeface="Cambria"/>
                <a:cs typeface="Cambria"/>
              </a:rPr>
              <a:t>–</a:t>
            </a:r>
            <a:r>
              <a:rPr dirty="0" baseline="34188" sz="975" spc="52">
                <a:latin typeface="Palatino Linotype"/>
                <a:cs typeface="Palatino Linotype"/>
              </a:rPr>
              <a:t>1</a:t>
            </a:r>
            <a:r>
              <a:rPr dirty="0" sz="1000" spc="-5" i="1">
                <a:latin typeface="Palatino Linotype"/>
                <a:cs typeface="Palatino Linotype"/>
              </a:rPr>
              <a:t>X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7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180" i="1">
                <a:latin typeface="Palatino Linotype"/>
                <a:cs typeface="Palatino Linotype"/>
              </a:rPr>
              <a:t>J</a:t>
            </a:r>
            <a:r>
              <a:rPr dirty="0" baseline="11111" sz="1500" spc="-270" i="1">
                <a:latin typeface="Meiryo"/>
                <a:cs typeface="Meiryo"/>
              </a:rPr>
              <a:t>̄</a:t>
            </a:r>
            <a:r>
              <a:rPr dirty="0" sz="1000" spc="-180">
                <a:latin typeface="Cambria"/>
                <a:cs typeface="Cambria"/>
              </a:rPr>
              <a:t>)</a:t>
            </a:r>
            <a:r>
              <a:rPr dirty="0" sz="1000" spc="-180" i="1">
                <a:latin typeface="Palatino Linotype"/>
                <a:cs typeface="Palatino Linotype"/>
              </a:rPr>
              <a:t>y</a:t>
            </a:r>
            <a:r>
              <a:rPr dirty="0" sz="1000" spc="5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spc="-95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34188" sz="975" spc="-52" i="1">
                <a:latin typeface="Meiryo"/>
                <a:cs typeface="Meiryo"/>
              </a:rPr>
              <a:t>⊤</a:t>
            </a:r>
            <a:r>
              <a:rPr dirty="0" sz="1000" spc="-475" i="1">
                <a:latin typeface="Palatino Linotype"/>
                <a:cs typeface="Palatino Linotype"/>
              </a:rPr>
              <a:t>B</a:t>
            </a:r>
            <a:r>
              <a:rPr dirty="0" baseline="13888" sz="1500" spc="-480" i="1">
                <a:latin typeface="Meiryo"/>
                <a:cs typeface="Meiryo"/>
              </a:rPr>
              <a:t>̄</a:t>
            </a:r>
            <a:r>
              <a:rPr dirty="0" baseline="13888" sz="1500" spc="-270" i="1">
                <a:latin typeface="Meiryo"/>
                <a:cs typeface="Meiryo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sz="1000" spc="-75">
                <a:latin typeface="Cambria"/>
                <a:cs typeface="Cambria"/>
              </a:rPr>
              <a:t>)</a:t>
            </a:r>
            <a:r>
              <a:rPr dirty="0" baseline="34188" sz="975" spc="165">
                <a:latin typeface="Cambria"/>
                <a:cs typeface="Cambria"/>
              </a:rPr>
              <a:t>–</a:t>
            </a:r>
            <a:r>
              <a:rPr dirty="0" baseline="34188" sz="975" spc="44">
                <a:latin typeface="Palatino Linotype"/>
                <a:cs typeface="Palatino Linotype"/>
              </a:rPr>
              <a:t>1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480" i="1">
                <a:latin typeface="Palatino Linotype"/>
                <a:cs typeface="Palatino Linotype"/>
              </a:rPr>
              <a:t>B</a:t>
            </a:r>
            <a:r>
              <a:rPr dirty="0" baseline="13888" sz="1500" spc="-480" i="1">
                <a:latin typeface="Meiryo"/>
                <a:cs typeface="Meiryo"/>
              </a:rPr>
              <a:t>̄</a:t>
            </a:r>
            <a:r>
              <a:rPr dirty="0" baseline="13888" sz="1500" spc="-270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y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(2.21)</a:t>
            </a:r>
            <a:endParaRPr sz="1000">
              <a:latin typeface="Palatino Linotype"/>
              <a:cs typeface="Palatino Linotype"/>
            </a:endParaRPr>
          </a:p>
          <a:p>
            <a:pPr marL="486409">
              <a:lnSpc>
                <a:spcPts val="480"/>
              </a:lnSpc>
            </a:pPr>
            <a:r>
              <a:rPr dirty="0" sz="650">
                <a:latin typeface="Palatino Linotype"/>
                <a:cs typeface="Palatino Linotype"/>
              </a:rPr>
              <a:t>b</a:t>
            </a:r>
            <a:endParaRPr sz="650">
              <a:latin typeface="Palatino Linotype"/>
              <a:cs typeface="Palatino Linotype"/>
            </a:endParaRPr>
          </a:p>
          <a:p>
            <a:pPr algn="just" marL="76200" marR="273050" indent="107950">
              <a:lnSpc>
                <a:spcPct val="100000"/>
              </a:lnSpc>
              <a:spcBef>
                <a:spcPts val="390"/>
              </a:spcBef>
            </a:pPr>
            <a:r>
              <a:rPr dirty="0" sz="1000" spc="-470" i="1">
                <a:latin typeface="Palatino Linotype"/>
                <a:cs typeface="Palatino Linotype"/>
              </a:rPr>
              <a:t>B</a:t>
            </a:r>
            <a:r>
              <a:rPr dirty="0" baseline="13888" sz="1500" spc="-472" i="1">
                <a:latin typeface="Meiryo"/>
                <a:cs typeface="Meiryo"/>
              </a:rPr>
              <a:t>̄</a:t>
            </a:r>
            <a:r>
              <a:rPr dirty="0" baseline="13888" sz="1500" spc="12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95" i="1">
                <a:latin typeface="Palatino Linotype"/>
                <a:cs typeface="Palatino Linotype"/>
              </a:rPr>
              <a:t>J</a:t>
            </a:r>
            <a:r>
              <a:rPr dirty="0" baseline="11111" sz="1500" spc="-472" i="1">
                <a:latin typeface="Meiryo"/>
                <a:cs typeface="Meiryo"/>
              </a:rPr>
              <a:t>̄</a:t>
            </a:r>
            <a:r>
              <a:rPr dirty="0" baseline="11111" sz="1500" spc="-97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rans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40">
                <a:latin typeface="Palatino Linotype"/>
                <a:cs typeface="Palatino Linotype"/>
              </a:rPr>
              <a:t>overall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n.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35" i="1">
                <a:latin typeface="Meiryo"/>
                <a:cs typeface="Meiryo"/>
              </a:rPr>
              <a:t/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-195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acing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</a:t>
            </a:r>
            <a:r>
              <a:rPr dirty="0" sz="1000" spc="-65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sz="1000" spc="-20" i="1">
                <a:latin typeface="Palatino Linotype"/>
                <a:cs typeface="Palatino Linotype"/>
              </a:rPr>
              <a:t>j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79113" y="2671743"/>
            <a:ext cx="717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>
                <a:latin typeface="Palatino Linotype"/>
                <a:cs typeface="Palatino Linotype"/>
              </a:rPr>
              <a:t>b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891314" y="2598967"/>
            <a:ext cx="13620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30" i="1">
                <a:latin typeface="Meiryo"/>
                <a:cs typeface="Meiryo"/>
              </a:rPr>
              <a:t/>
            </a:r>
            <a:r>
              <a:rPr dirty="0" baseline="11111" sz="1500" spc="-794" i="1">
                <a:latin typeface="Meiryo"/>
                <a:cs typeface="Meiryo"/>
              </a:rPr>
              <a:t>̂</a:t>
            </a:r>
            <a:r>
              <a:rPr dirty="0" baseline="11111" sz="1500" spc="337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spc="-95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34188" sz="975" spc="-52" i="1">
                <a:latin typeface="Meiryo"/>
                <a:cs typeface="Meiryo"/>
              </a:rPr>
              <a:t>⊤</a:t>
            </a:r>
            <a:r>
              <a:rPr dirty="0" sz="1000" spc="-475" i="1">
                <a:latin typeface="Palatino Linotype"/>
                <a:cs typeface="Palatino Linotype"/>
              </a:rPr>
              <a:t>B</a:t>
            </a:r>
            <a:r>
              <a:rPr dirty="0" baseline="13888" sz="1500" spc="-480" i="1">
                <a:latin typeface="Meiryo"/>
                <a:cs typeface="Meiryo"/>
              </a:rPr>
              <a:t>̄</a:t>
            </a:r>
            <a:r>
              <a:rPr dirty="0" baseline="13888" sz="1500" spc="-277" i="1">
                <a:latin typeface="Meiryo"/>
                <a:cs typeface="Meiryo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sz="1000" spc="-75">
                <a:latin typeface="Cambria"/>
                <a:cs typeface="Cambria"/>
              </a:rPr>
              <a:t>)</a:t>
            </a:r>
            <a:r>
              <a:rPr dirty="0" baseline="34188" sz="975" spc="165">
                <a:latin typeface="Cambria"/>
                <a:cs typeface="Cambria"/>
              </a:rPr>
              <a:t>–</a:t>
            </a:r>
            <a:r>
              <a:rPr dirty="0" baseline="34188" sz="975" spc="52">
                <a:latin typeface="Palatino Linotype"/>
                <a:cs typeface="Palatino Linotype"/>
              </a:rPr>
              <a:t>1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480" i="1">
                <a:latin typeface="Palatino Linotype"/>
                <a:cs typeface="Palatino Linotype"/>
              </a:rPr>
              <a:t>B</a:t>
            </a:r>
            <a:r>
              <a:rPr dirty="0" baseline="13888" sz="1500" spc="-480" i="1">
                <a:latin typeface="Meiryo"/>
                <a:cs typeface="Meiryo"/>
              </a:rPr>
              <a:t>̄</a:t>
            </a:r>
            <a:r>
              <a:rPr dirty="0" baseline="13888" sz="1500" spc="-277" i="1">
                <a:latin typeface="Meiryo"/>
                <a:cs typeface="Meiryo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150562" y="2877027"/>
            <a:ext cx="717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>
                <a:latin typeface="Palatino Linotype"/>
                <a:cs typeface="Palatino Linotype"/>
              </a:rPr>
              <a:t>b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931989" y="2804241"/>
            <a:ext cx="20358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85">
                <a:latin typeface="Palatino Linotype"/>
                <a:cs typeface="Palatino Linotype"/>
              </a:rPr>
              <a:t>V</a:t>
            </a:r>
            <a:r>
              <a:rPr dirty="0" sz="1000" spc="-285">
                <a:latin typeface="Cambria"/>
                <a:cs typeface="Cambria"/>
              </a:rPr>
              <a:t>(</a:t>
            </a:r>
            <a:r>
              <a:rPr dirty="0" sz="1000" spc="-285" i="1">
                <a:latin typeface="Meiryo"/>
                <a:cs typeface="Meiryo"/>
              </a:rPr>
              <a:t/>
            </a:r>
            <a:r>
              <a:rPr dirty="0" baseline="11111" sz="1500" spc="-427" i="1">
                <a:latin typeface="Meiryo"/>
                <a:cs typeface="Meiryo"/>
              </a:rPr>
              <a:t>̂</a:t>
            </a:r>
            <a:r>
              <a:rPr dirty="0" baseline="11111" sz="1500" spc="52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100">
                <a:latin typeface="Cambria"/>
                <a:cs typeface="Cambria"/>
              </a:rPr>
              <a:t> </a:t>
            </a:r>
            <a:r>
              <a:rPr dirty="0" sz="1000" spc="-95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34188" sz="975" spc="-52" i="1">
                <a:latin typeface="Meiryo"/>
                <a:cs typeface="Meiryo"/>
              </a:rPr>
              <a:t>⊤</a:t>
            </a:r>
            <a:r>
              <a:rPr dirty="0" sz="1000" spc="-475" i="1">
                <a:latin typeface="Palatino Linotype"/>
                <a:cs typeface="Palatino Linotype"/>
              </a:rPr>
              <a:t>B</a:t>
            </a:r>
            <a:r>
              <a:rPr dirty="0" baseline="13888" sz="1500" spc="-480" i="1">
                <a:latin typeface="Meiryo"/>
                <a:cs typeface="Meiryo"/>
              </a:rPr>
              <a:t>̄</a:t>
            </a:r>
            <a:r>
              <a:rPr dirty="0" baseline="13888" sz="1500" spc="-254" i="1">
                <a:latin typeface="Meiryo"/>
                <a:cs typeface="Meiryo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sz="1000" spc="-75">
                <a:latin typeface="Cambria"/>
                <a:cs typeface="Cambria"/>
              </a:rPr>
              <a:t>)</a:t>
            </a:r>
            <a:r>
              <a:rPr dirty="0" baseline="34188" sz="975" spc="165">
                <a:latin typeface="Cambria"/>
                <a:cs typeface="Cambria"/>
              </a:rPr>
              <a:t>–</a:t>
            </a:r>
            <a:r>
              <a:rPr dirty="0" baseline="34188" sz="975" spc="52">
                <a:latin typeface="Palatino Linotype"/>
                <a:cs typeface="Palatino Linotype"/>
              </a:rPr>
              <a:t>1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480" i="1">
                <a:latin typeface="Palatino Linotype"/>
                <a:cs typeface="Palatino Linotype"/>
              </a:rPr>
              <a:t>B</a:t>
            </a:r>
            <a:r>
              <a:rPr dirty="0" baseline="13888" sz="1500" spc="-480" i="1">
                <a:latin typeface="Meiryo"/>
                <a:cs typeface="Meiryo"/>
              </a:rPr>
              <a:t>̄</a:t>
            </a:r>
            <a:r>
              <a:rPr dirty="0" baseline="13888" sz="1500" spc="-254" i="1">
                <a:latin typeface="Meiryo"/>
                <a:cs typeface="Meiryo"/>
              </a:rPr>
              <a:t> </a:t>
            </a:r>
            <a:r>
              <a:rPr dirty="0" sz="1000" spc="-95">
                <a:latin typeface="Cambria"/>
                <a:cs typeface="Cambria"/>
              </a:rPr>
              <a:t>Ω</a:t>
            </a:r>
            <a:r>
              <a:rPr dirty="0" sz="1000" spc="-180" i="1">
                <a:latin typeface="Palatino Linotype"/>
                <a:cs typeface="Palatino Linotype"/>
              </a:rPr>
              <a:t>B</a:t>
            </a:r>
            <a:r>
              <a:rPr dirty="0" baseline="13888" sz="1500" spc="-719" i="1">
                <a:latin typeface="Meiryo"/>
                <a:cs typeface="Meiryo"/>
              </a:rPr>
              <a:t>̄</a:t>
            </a:r>
            <a:r>
              <a:rPr dirty="0" baseline="13888" sz="1500" spc="-270" i="1">
                <a:latin typeface="Meiryo"/>
                <a:cs typeface="Meiryo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sz="1000" spc="-10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52" i="1">
                <a:latin typeface="Meiryo"/>
                <a:cs typeface="Meiryo"/>
              </a:rPr>
              <a:t>⊤</a:t>
            </a:r>
            <a:r>
              <a:rPr dirty="0" sz="1000" spc="-480" i="1">
                <a:latin typeface="Palatino Linotype"/>
                <a:cs typeface="Palatino Linotype"/>
              </a:rPr>
              <a:t>B</a:t>
            </a:r>
            <a:r>
              <a:rPr dirty="0" baseline="13888" sz="1500" spc="-487" i="1">
                <a:latin typeface="Meiryo"/>
                <a:cs typeface="Meiryo"/>
              </a:rPr>
              <a:t>̄</a:t>
            </a:r>
            <a:r>
              <a:rPr dirty="0" baseline="13888" sz="1500" spc="-254" i="1">
                <a:latin typeface="Meiryo"/>
                <a:cs typeface="Meiryo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Cambria"/>
                <a:cs typeface="Cambria"/>
              </a:rPr>
              <a:t>)</a:t>
            </a:r>
            <a:r>
              <a:rPr dirty="0" baseline="34188" sz="975" spc="-30">
                <a:latin typeface="Cambria"/>
                <a:cs typeface="Cambria"/>
              </a:rPr>
              <a:t>−</a:t>
            </a:r>
            <a:r>
              <a:rPr dirty="0" baseline="34188" sz="975" spc="-30">
                <a:latin typeface="Palatino Linotype"/>
                <a:cs typeface="Palatino Linotype"/>
              </a:rPr>
              <a:t>1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522072" y="3108142"/>
            <a:ext cx="482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7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651395" y="3035471"/>
            <a:ext cx="4902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expression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given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(2.12)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implies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that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95" i="1">
                <a:latin typeface="Palatino Linotype"/>
                <a:cs typeface="Palatino Linotype"/>
              </a:rPr>
              <a:t>B</a:t>
            </a:r>
            <a:r>
              <a:rPr dirty="0" baseline="13888" sz="1500" spc="-592" i="1">
                <a:latin typeface="Meiryo"/>
                <a:cs typeface="Meiryo"/>
              </a:rPr>
              <a:t>̄</a:t>
            </a:r>
            <a:r>
              <a:rPr dirty="0" baseline="13888" sz="1500" spc="-254" i="1">
                <a:latin typeface="Meiryo"/>
                <a:cs typeface="Meiryo"/>
              </a:rPr>
              <a:t> </a:t>
            </a:r>
            <a:r>
              <a:rPr dirty="0" sz="1000" spc="155">
                <a:latin typeface="Cambria"/>
                <a:cs typeface="Cambria"/>
              </a:rPr>
              <a:t>Ω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=</a:t>
            </a:r>
            <a:r>
              <a:rPr dirty="0" sz="1000" spc="95">
                <a:latin typeface="Cambria"/>
                <a:cs typeface="Cambria"/>
              </a:rPr>
              <a:t> </a:t>
            </a:r>
            <a:r>
              <a:rPr dirty="0" sz="1000" spc="-114" i="1">
                <a:latin typeface="Meiryo"/>
                <a:cs typeface="Meiryo"/>
              </a:rPr>
              <a:t/>
            </a:r>
            <a:r>
              <a:rPr dirty="0" baseline="29914" sz="975" spc="-172">
                <a:latin typeface="Palatino Linotype"/>
                <a:cs typeface="Palatino Linotype"/>
              </a:rPr>
              <a:t>2</a:t>
            </a:r>
            <a:r>
              <a:rPr dirty="0" sz="1000" spc="-114">
                <a:latin typeface="Cambria"/>
                <a:cs typeface="Cambria"/>
              </a:rPr>
              <a:t>(</a:t>
            </a:r>
            <a:r>
              <a:rPr dirty="0" sz="1000" spc="-114" i="1">
                <a:latin typeface="Palatino Linotype"/>
                <a:cs typeface="Palatino Linotype"/>
              </a:rPr>
              <a:t>B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170" i="1">
                <a:latin typeface="Palatino Linotype"/>
                <a:cs typeface="Palatino Linotype"/>
              </a:rPr>
              <a:t>J</a:t>
            </a:r>
            <a:r>
              <a:rPr dirty="0" baseline="11111" sz="1500" spc="-254" i="1">
                <a:latin typeface="Meiryo"/>
                <a:cs typeface="Meiryo"/>
              </a:rPr>
              <a:t>̄</a:t>
            </a:r>
            <a:r>
              <a:rPr dirty="0" sz="1000" spc="-170">
                <a:latin typeface="Cambria"/>
                <a:cs typeface="Cambria"/>
              </a:rPr>
              <a:t>)</a:t>
            </a:r>
            <a:r>
              <a:rPr dirty="0" sz="1000" spc="-170">
                <a:latin typeface="Palatino Linotype"/>
                <a:cs typeface="Palatino Linotype"/>
              </a:rPr>
              <a:t>.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Consequently,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expression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8805" y="3187038"/>
            <a:ext cx="26422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of the </a:t>
            </a:r>
            <a:r>
              <a:rPr dirty="0" sz="1000" spc="-35">
                <a:latin typeface="Palatino Linotype"/>
                <a:cs typeface="Palatino Linotype"/>
              </a:rPr>
              <a:t>variance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simply: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09879" y="3485100"/>
            <a:ext cx="3683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3210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b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2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78620" y="3412330"/>
            <a:ext cx="46761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335145" algn="l"/>
              </a:tabLst>
            </a:pPr>
            <a:r>
              <a:rPr dirty="0" sz="1000" spc="-285">
                <a:latin typeface="Palatino Linotype"/>
                <a:cs typeface="Palatino Linotype"/>
              </a:rPr>
              <a:t>V</a:t>
            </a:r>
            <a:r>
              <a:rPr dirty="0" sz="1000" spc="-285">
                <a:latin typeface="Cambria"/>
                <a:cs typeface="Cambria"/>
              </a:rPr>
              <a:t>(</a:t>
            </a:r>
            <a:r>
              <a:rPr dirty="0" sz="1000" spc="-285" i="1">
                <a:latin typeface="Meiryo"/>
                <a:cs typeface="Meiryo"/>
              </a:rPr>
              <a:t/>
            </a:r>
            <a:r>
              <a:rPr dirty="0" baseline="11111" sz="1500" spc="-427" i="1">
                <a:latin typeface="Meiryo"/>
                <a:cs typeface="Meiryo"/>
              </a:rPr>
              <a:t>̂</a:t>
            </a:r>
            <a:r>
              <a:rPr dirty="0" baseline="11111" sz="1500" spc="7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spc="-355" i="1">
                <a:latin typeface="Meiryo"/>
                <a:cs typeface="Meiryo"/>
              </a:rPr>
              <a:t/>
            </a:r>
            <a:r>
              <a:rPr dirty="0" baseline="34188" sz="975">
                <a:latin typeface="Palatino Linotype"/>
                <a:cs typeface="Palatino Linotype"/>
              </a:rPr>
              <a:t>2</a:t>
            </a:r>
            <a:r>
              <a:rPr dirty="0" sz="1000" spc="-105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34188" sz="975" spc="-60" i="1">
                <a:latin typeface="Meiryo"/>
                <a:cs typeface="Meiryo"/>
              </a:rPr>
              <a:t>⊤</a:t>
            </a:r>
            <a:r>
              <a:rPr dirty="0" sz="1000" spc="-480" i="1">
                <a:latin typeface="Palatino Linotype"/>
                <a:cs typeface="Palatino Linotype"/>
              </a:rPr>
              <a:t>B</a:t>
            </a:r>
            <a:r>
              <a:rPr dirty="0" baseline="13888" sz="1500" spc="-480" i="1">
                <a:latin typeface="Meiryo"/>
                <a:cs typeface="Meiryo"/>
              </a:rPr>
              <a:t>̄</a:t>
            </a:r>
            <a:r>
              <a:rPr dirty="0" baseline="13888" sz="1500" spc="-262" i="1">
                <a:latin typeface="Meiryo"/>
                <a:cs typeface="Meiryo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Cambria"/>
                <a:cs typeface="Cambria"/>
              </a:rPr>
              <a:t>)</a:t>
            </a:r>
            <a:r>
              <a:rPr dirty="0" baseline="34188" sz="975" spc="-30">
                <a:latin typeface="Cambria"/>
                <a:cs typeface="Cambria"/>
              </a:rPr>
              <a:t>−</a:t>
            </a:r>
            <a:r>
              <a:rPr dirty="0" baseline="34188" sz="975" spc="-30">
                <a:latin typeface="Palatino Linotype"/>
                <a:cs typeface="Palatino Linotype"/>
              </a:rPr>
              <a:t>1</a:t>
            </a:r>
            <a:r>
              <a:rPr dirty="0" baseline="34188" sz="975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(2.22)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68801" y="3636688"/>
            <a:ext cx="4960620" cy="3289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vector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coeﬃcients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(including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intercept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60" i="1">
                <a:latin typeface="Meiryo"/>
                <a:cs typeface="Meiryo"/>
              </a:rPr>
              <a:t/>
            </a:r>
            <a:r>
              <a:rPr dirty="0" sz="1000" spc="-160">
                <a:latin typeface="Palatino Linotype"/>
                <a:cs typeface="Palatino Linotype"/>
              </a:rPr>
              <a:t>),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10">
                <a:latin typeface="Palatino Linotype"/>
                <a:cs typeface="Palatino Linotype"/>
              </a:rPr>
              <a:t>its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064151" y="4006219"/>
            <a:ext cx="11233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65" i="1">
                <a:latin typeface="Meiryo"/>
                <a:cs typeface="Meiryo"/>
              </a:rPr>
              <a:t/>
            </a:r>
            <a:r>
              <a:rPr dirty="0" sz="1000" spc="-440" i="1">
                <a:latin typeface="Meiryo"/>
                <a:cs typeface="Meiryo"/>
              </a:rPr>
              <a:t>̂</a:t>
            </a:r>
            <a:r>
              <a:rPr dirty="0" baseline="-21367" sz="975" spc="-322">
                <a:latin typeface="Palatino Linotype"/>
                <a:cs typeface="Palatino Linotype"/>
              </a:rPr>
              <a:t>b</a:t>
            </a:r>
            <a:r>
              <a:rPr dirty="0" baseline="-21367" sz="975" spc="24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BZ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By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201349" y="3960543"/>
            <a:ext cx="327660" cy="421005"/>
          </a:xfrm>
          <a:prstGeom prst="rect">
            <a:avLst/>
          </a:prstGeom>
        </p:spPr>
        <p:txBody>
          <a:bodyPr wrap="square" lIns="0" tIns="5778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55"/>
              </a:spcBef>
            </a:pPr>
            <a:r>
              <a:rPr dirty="0" sz="1000" spc="-10">
                <a:latin typeface="Palatino Linotype"/>
                <a:cs typeface="Palatino Linotype"/>
              </a:rPr>
              <a:t>(2.23)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55"/>
              </a:spcBef>
            </a:pPr>
            <a:r>
              <a:rPr dirty="0" sz="1000" spc="-10">
                <a:latin typeface="Palatino Linotype"/>
                <a:cs typeface="Palatino Linotype"/>
              </a:rPr>
              <a:t>(2.24)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421232" y="4276514"/>
            <a:ext cx="482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7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91325" y="4203729"/>
            <a:ext cx="11334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">
                <a:latin typeface="Palatino Linotype"/>
                <a:cs typeface="Palatino Linotype"/>
              </a:rPr>
              <a:t>V</a:t>
            </a:r>
            <a:r>
              <a:rPr dirty="0" sz="1000" spc="-95">
                <a:latin typeface="Cambria"/>
                <a:cs typeface="Cambria"/>
              </a:rPr>
              <a:t>(</a:t>
            </a:r>
            <a:r>
              <a:rPr dirty="0" sz="1000" spc="-840" i="1">
                <a:latin typeface="Meiryo"/>
                <a:cs typeface="Meiryo"/>
              </a:rPr>
              <a:t/>
            </a:r>
            <a:r>
              <a:rPr dirty="0" sz="1000" spc="-285" i="1">
                <a:latin typeface="Meiryo"/>
                <a:cs typeface="Meiryo"/>
              </a:rPr>
              <a:t>̂</a:t>
            </a:r>
            <a:r>
              <a:rPr dirty="0" baseline="-21367" sz="975" spc="7">
                <a:latin typeface="Palatino Linotype"/>
                <a:cs typeface="Palatino Linotype"/>
              </a:rPr>
              <a:t>b</a:t>
            </a:r>
            <a:r>
              <a:rPr dirty="0" sz="1000" spc="45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34188" sz="975" spc="67">
                <a:latin typeface="Palatino Linotype"/>
                <a:cs typeface="Palatino Linotype"/>
              </a:rPr>
              <a:t>2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baseline="34188" sz="975" spc="-37" i="1">
                <a:latin typeface="Meiryo"/>
                <a:cs typeface="Meiryo"/>
              </a:rPr>
              <a:t>⊤</a:t>
            </a:r>
            <a:r>
              <a:rPr dirty="0" sz="1000" spc="-15" i="1">
                <a:latin typeface="Palatino Linotype"/>
                <a:cs typeface="Palatino Linotype"/>
              </a:rPr>
              <a:t>B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baseline="34188" sz="975" spc="202">
                <a:latin typeface="Cambria"/>
                <a:cs typeface="Cambria"/>
              </a:rPr>
              <a:t>−</a:t>
            </a:r>
            <a:r>
              <a:rPr dirty="0" baseline="34188" sz="975" spc="-7">
                <a:latin typeface="Palatino Linotype"/>
                <a:cs typeface="Palatino Linotype"/>
              </a:rPr>
              <a:t>1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651417" y="4429596"/>
            <a:ext cx="31642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/>
            </a:r>
            <a:r>
              <a:rPr dirty="0" baseline="29914" sz="975" spc="-202">
                <a:latin typeface="Palatino Linotype"/>
                <a:cs typeface="Palatino Linotype"/>
              </a:rPr>
              <a:t>2</a:t>
            </a:r>
            <a:r>
              <a:rPr dirty="0" sz="1000" spc="-135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use</a:t>
            </a:r>
            <a:r>
              <a:rPr dirty="0" sz="1000" spc="-25">
                <a:latin typeface="Palatino Linotype"/>
                <a:cs typeface="Palatino Linotype"/>
              </a:rPr>
              <a:t> 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deviance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model: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15" i="1">
                <a:latin typeface="Palatino Linotype"/>
                <a:cs typeface="Palatino Linotype"/>
              </a:rPr>
              <a:t>q</a:t>
            </a:r>
            <a:r>
              <a:rPr dirty="0" sz="1000" spc="-53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776505" y="4502372"/>
            <a:ext cx="5422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81940" algn="l"/>
                <a:tab pos="48260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B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b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b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3844371" y="4429591"/>
            <a:ext cx="17100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565" i="1">
                <a:latin typeface="Meiryo"/>
                <a:cs typeface="Meiryo"/>
              </a:rPr>
              <a:t/>
            </a:r>
            <a:r>
              <a:rPr dirty="0" sz="1000" spc="-450" i="1">
                <a:latin typeface="Meiryo"/>
                <a:cs typeface="Meiryo"/>
              </a:rPr>
              <a:t>̂</a:t>
            </a:r>
            <a:r>
              <a:rPr dirty="0" baseline="29914" sz="975" spc="-345" i="1">
                <a:latin typeface="Meiryo"/>
                <a:cs typeface="Meiryo"/>
              </a:rPr>
              <a:t>⊤</a:t>
            </a:r>
            <a:r>
              <a:rPr dirty="0" sz="1000" spc="-150" i="1">
                <a:latin typeface="Palatino Linotype"/>
                <a:cs typeface="Palatino Linotype"/>
              </a:rPr>
              <a:t>B</a:t>
            </a:r>
            <a:r>
              <a:rPr dirty="0" sz="1000" spc="-565" i="1">
                <a:latin typeface="Meiryo"/>
                <a:cs typeface="Meiryo"/>
              </a:rPr>
              <a:t/>
            </a:r>
            <a:r>
              <a:rPr dirty="0" sz="1000" spc="-450" i="1">
                <a:latin typeface="Meiryo"/>
                <a:cs typeface="Meiryo"/>
              </a:rPr>
              <a:t>̂</a:t>
            </a:r>
            <a:r>
              <a:rPr dirty="0" sz="1000" spc="55" i="1">
                <a:latin typeface="Meiryo"/>
                <a:cs typeface="Meiryo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(2.23)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(2.9):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91334" y="4473547"/>
            <a:ext cx="2053589" cy="549275"/>
          </a:xfrm>
          <a:prstGeom prst="rect">
            <a:avLst/>
          </a:prstGeom>
        </p:spPr>
        <p:txBody>
          <a:bodyPr wrap="square" lIns="0" tIns="44450" rIns="0" bIns="0" rtlCol="0" vert="horz">
            <a:spAutoFit/>
          </a:bodyPr>
          <a:lstStyle/>
          <a:p>
            <a:pPr marL="500380">
              <a:lnSpc>
                <a:spcPct val="100000"/>
              </a:lnSpc>
              <a:spcBef>
                <a:spcPts val="350"/>
              </a:spcBef>
            </a:pPr>
            <a:r>
              <a:rPr dirty="0" sz="650" spc="-47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marL="114300">
              <a:lnSpc>
                <a:spcPct val="100000"/>
              </a:lnSpc>
              <a:spcBef>
                <a:spcPts val="335"/>
              </a:spcBef>
            </a:pPr>
            <a:r>
              <a:rPr dirty="0" sz="1000" spc="-565" i="1">
                <a:latin typeface="Meiryo"/>
                <a:cs typeface="Meiryo"/>
              </a:rPr>
              <a:t/>
            </a:r>
            <a:r>
              <a:rPr dirty="0" sz="1000" spc="-440" i="1">
                <a:latin typeface="Meiryo"/>
                <a:cs typeface="Meiryo"/>
              </a:rPr>
              <a:t>̂</a:t>
            </a:r>
            <a:r>
              <a:rPr dirty="0" baseline="-21367" sz="975" spc="-322">
                <a:latin typeface="Palatino Linotype"/>
                <a:cs typeface="Palatino Linotype"/>
              </a:rPr>
              <a:t>b</a:t>
            </a:r>
            <a:r>
              <a:rPr dirty="0" baseline="-21367" sz="975" spc="24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34188" sz="975" spc="-22" i="1">
                <a:latin typeface="Meiryo"/>
                <a:cs typeface="Meiryo"/>
              </a:rPr>
              <a:t>⊤</a:t>
            </a:r>
            <a:r>
              <a:rPr dirty="0" sz="1000" spc="-5" i="1">
                <a:latin typeface="Palatino Linotype"/>
                <a:cs typeface="Palatino Linotype"/>
              </a:rPr>
              <a:t>B</a:t>
            </a:r>
            <a:r>
              <a:rPr dirty="0" sz="1000" spc="15" i="1">
                <a:latin typeface="Palatino Linotype"/>
                <a:cs typeface="Palatino Linotype"/>
              </a:rPr>
              <a:t>Z</a:t>
            </a:r>
            <a:r>
              <a:rPr dirty="0" sz="1000" spc="-60">
                <a:latin typeface="Cambria"/>
                <a:cs typeface="Cambria"/>
              </a:rPr>
              <a:t>)</a:t>
            </a:r>
            <a:r>
              <a:rPr dirty="0" baseline="34188" sz="975" spc="209">
                <a:latin typeface="Cambria"/>
                <a:cs typeface="Cambria"/>
              </a:rPr>
              <a:t>−</a:t>
            </a:r>
            <a:r>
              <a:rPr dirty="0" baseline="34188" sz="975" spc="67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Cambria"/>
                <a:cs typeface="Cambria"/>
              </a:rPr>
              <a:t>)</a:t>
            </a:r>
            <a:r>
              <a:rPr dirty="0" sz="1000" spc="-54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38100">
              <a:lnSpc>
                <a:spcPct val="100000"/>
              </a:lnSpc>
              <a:spcBef>
                <a:spcPts val="355"/>
              </a:spcBef>
            </a:pPr>
            <a:r>
              <a:rPr dirty="0" sz="1000" spc="-105" i="1">
                <a:latin typeface="Palatino Linotype"/>
                <a:cs typeface="Palatino Linotype"/>
              </a:rPr>
              <a:t>B</a:t>
            </a:r>
            <a:r>
              <a:rPr dirty="0" sz="1000" spc="-565" i="1">
                <a:latin typeface="Meiryo"/>
                <a:cs typeface="Meiryo"/>
              </a:rPr>
              <a:t/>
            </a:r>
            <a:r>
              <a:rPr dirty="0" sz="1000" spc="-405" i="1">
                <a:latin typeface="Meiryo"/>
                <a:cs typeface="Meiryo"/>
              </a:rPr>
              <a:t>̂</a:t>
            </a:r>
            <a:r>
              <a:rPr dirty="0" baseline="-21367" sz="975" spc="-232">
                <a:latin typeface="Palatino Linotype"/>
                <a:cs typeface="Palatino Linotype"/>
              </a:rPr>
              <a:t>b</a:t>
            </a:r>
            <a:r>
              <a:rPr dirty="0" baseline="-21367" sz="975" spc="27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spc="-35">
                <a:latin typeface="Cambria"/>
                <a:cs typeface="Cambria"/>
              </a:rPr>
              <a:t>(</a:t>
            </a:r>
            <a:r>
              <a:rPr dirty="0" sz="1000" spc="-35" i="1">
                <a:latin typeface="Palatino Linotype"/>
                <a:cs typeface="Palatino Linotype"/>
              </a:rPr>
              <a:t>B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B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-75">
                <a:latin typeface="Cambria"/>
                <a:cs typeface="Cambria"/>
              </a:rPr>
              <a:t>(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B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-75">
                <a:latin typeface="Cambria"/>
                <a:cs typeface="Cambria"/>
              </a:rPr>
              <a:t>)</a:t>
            </a:r>
            <a:r>
              <a:rPr dirty="0" baseline="34188" sz="975" spc="187">
                <a:latin typeface="Cambria"/>
                <a:cs typeface="Cambria"/>
              </a:rPr>
              <a:t>−</a:t>
            </a:r>
            <a:r>
              <a:rPr dirty="0" baseline="34188" sz="975" spc="52">
                <a:latin typeface="Palatino Linotype"/>
                <a:cs typeface="Palatino Linotype"/>
              </a:rPr>
              <a:t>1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15" i="1">
                <a:latin typeface="Palatino Linotype"/>
                <a:cs typeface="Palatino Linotype"/>
              </a:rPr>
              <a:t>B</a:t>
            </a:r>
            <a:r>
              <a:rPr dirty="0" sz="1000" spc="-75">
                <a:latin typeface="Cambria"/>
                <a:cs typeface="Cambria"/>
              </a:rPr>
              <a:t>)</a:t>
            </a:r>
            <a:r>
              <a:rPr dirty="0" sz="1000" spc="-555" i="1">
                <a:latin typeface="Meiryo"/>
                <a:cs typeface="Meiryo"/>
              </a:rPr>
              <a:t/>
            </a:r>
            <a:r>
              <a:rPr dirty="0" sz="1000" spc="-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114">
                <a:latin typeface="Palatino Linotype"/>
                <a:cs typeface="Palatino Linotype"/>
              </a:rPr>
              <a:t>M</a:t>
            </a:r>
            <a:r>
              <a:rPr dirty="0" baseline="-21367" sz="975" spc="37">
                <a:latin typeface="Palatino Linotype"/>
                <a:cs typeface="Palatino Linotype"/>
              </a:rPr>
              <a:t>b</a:t>
            </a:r>
            <a:r>
              <a:rPr dirty="0" sz="1000" spc="-434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43389" y="5069438"/>
            <a:ext cx="5011420" cy="3289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-21367" sz="975">
                <a:latin typeface="Palatino Linotype"/>
                <a:cs typeface="Palatino Linotype"/>
              </a:rPr>
              <a:t>b</a:t>
            </a:r>
            <a:r>
              <a:rPr dirty="0" baseline="-21367" sz="975" spc="1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matrix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idempotent,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trace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property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trace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invariant </a:t>
            </a:r>
            <a:r>
              <a:rPr dirty="0" sz="1000" spc="-50">
                <a:latin typeface="Palatino Linotype"/>
                <a:cs typeface="Palatino Linotype"/>
              </a:rPr>
              <a:t>under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cyclical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permutations: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-21367" sz="975">
                <a:latin typeface="Palatino Linotype"/>
                <a:cs typeface="Palatino Linotype"/>
              </a:rPr>
              <a:t>b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−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tr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baseline="-21367" sz="975" spc="-30" i="1">
                <a:latin typeface="Palatino Linotype"/>
                <a:cs typeface="Palatino Linotype"/>
              </a:rPr>
              <a:t>K</a:t>
            </a:r>
            <a:r>
              <a:rPr dirty="0" baseline="-21367" sz="975" spc="-142" i="1">
                <a:latin typeface="Palatino Linotype"/>
                <a:cs typeface="Palatino Linotype"/>
              </a:rPr>
              <a:t> </a:t>
            </a:r>
            <a:r>
              <a:rPr dirty="0" baseline="-21367" sz="975" spc="112">
                <a:latin typeface="Cambria"/>
                <a:cs typeface="Cambria"/>
              </a:rPr>
              <a:t>+</a:t>
            </a:r>
            <a:r>
              <a:rPr dirty="0" baseline="-21367" sz="975" spc="112">
                <a:latin typeface="Palatino Linotype"/>
                <a:cs typeface="Palatino Linotype"/>
              </a:rPr>
              <a:t>1</a:t>
            </a:r>
            <a:r>
              <a:rPr dirty="0" sz="1000" spc="75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8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8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1.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5" i="1">
                <a:latin typeface="Palatino Linotype"/>
                <a:cs typeface="Palatino Linotype"/>
              </a:rPr>
              <a:t>q</a:t>
            </a:r>
            <a:r>
              <a:rPr dirty="0" sz="1000" spc="-395" i="1">
                <a:latin typeface="Meiryo"/>
                <a:cs typeface="Meiryo"/>
              </a:rPr>
              <a:t>̂</a:t>
            </a:r>
            <a:r>
              <a:rPr dirty="0" baseline="-21367" sz="975" spc="-172">
                <a:latin typeface="Palatino Linotype"/>
                <a:cs typeface="Palatino Linotype"/>
              </a:rPr>
              <a:t>b</a:t>
            </a:r>
            <a:r>
              <a:rPr dirty="0" baseline="-21367" sz="975" spc="27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484" i="1">
                <a:latin typeface="Meiryo"/>
                <a:cs typeface="Meiryo"/>
              </a:rPr>
              <a:t/>
            </a:r>
            <a:r>
              <a:rPr dirty="0" baseline="29914" sz="975" spc="-135" i="1">
                <a:latin typeface="Meiryo"/>
                <a:cs typeface="Meiryo"/>
              </a:rPr>
              <a:t>⊤</a:t>
            </a:r>
            <a:r>
              <a:rPr dirty="0" sz="1000" spc="60">
                <a:latin typeface="Palatino Linotype"/>
                <a:cs typeface="Palatino Linotype"/>
              </a:rPr>
              <a:t>M</a:t>
            </a:r>
            <a:r>
              <a:rPr dirty="0" baseline="-21367" sz="975" spc="-97">
                <a:latin typeface="Palatino Linotype"/>
                <a:cs typeface="Palatino Linotype"/>
              </a:rPr>
              <a:t>b</a:t>
            </a:r>
            <a:r>
              <a:rPr dirty="0" sz="1000" spc="-484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625956" y="5445353"/>
            <a:ext cx="482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7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43390" y="5372686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Cambria"/>
                <a:cs typeface="Cambria"/>
              </a:rPr>
              <a:t>(</a:t>
            </a:r>
            <a:r>
              <a:rPr dirty="0" sz="1000" spc="-380" i="1">
                <a:latin typeface="Palatino Linotype"/>
                <a:cs typeface="Palatino Linotype"/>
              </a:rPr>
              <a:t>q</a:t>
            </a:r>
            <a:r>
              <a:rPr dirty="0" sz="1000" spc="-225" i="1">
                <a:latin typeface="Meiryo"/>
                <a:cs typeface="Meiryo"/>
              </a:rPr>
              <a:t>̂</a:t>
            </a:r>
            <a:r>
              <a:rPr dirty="0" baseline="-21367" sz="975" spc="44">
                <a:latin typeface="Palatino Linotype"/>
                <a:cs typeface="Palatino Linotype"/>
              </a:rPr>
              <a:t>b</a:t>
            </a:r>
            <a:r>
              <a:rPr dirty="0" sz="1000" spc="6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Cambria"/>
                <a:cs typeface="Cambria"/>
              </a:rPr>
              <a:t>(</a:t>
            </a:r>
            <a:r>
              <a:rPr dirty="0" sz="1000" spc="-40">
                <a:latin typeface="Palatino Linotype"/>
                <a:cs typeface="Palatino Linotype"/>
              </a:rPr>
              <a:t>tr</a:t>
            </a:r>
            <a:r>
              <a:rPr dirty="0" sz="1000" spc="-85">
                <a:latin typeface="Cambria"/>
                <a:cs typeface="Cambria"/>
              </a:rPr>
              <a:t>(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29914" sz="975" spc="-37" i="1">
                <a:latin typeface="Meiryo"/>
                <a:cs typeface="Meiryo"/>
              </a:rPr>
              <a:t>⊤</a:t>
            </a:r>
            <a:r>
              <a:rPr dirty="0" sz="1000" spc="40">
                <a:latin typeface="Palatino Linotype"/>
                <a:cs typeface="Palatino Linotype"/>
              </a:rPr>
              <a:t>M</a:t>
            </a:r>
            <a:r>
              <a:rPr dirty="0" baseline="-21367" sz="975" spc="22">
                <a:latin typeface="Palatino Linotype"/>
                <a:cs typeface="Palatino Linotype"/>
              </a:rPr>
              <a:t>b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sz="1000" spc="-85">
                <a:latin typeface="Cambria"/>
                <a:cs typeface="Cambria"/>
              </a:rPr>
              <a:t>))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Cambria"/>
                <a:cs typeface="Cambria"/>
              </a:rPr>
              <a:t>(</a:t>
            </a:r>
            <a:r>
              <a:rPr dirty="0" sz="1000" spc="-4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Cambria"/>
                <a:cs typeface="Cambria"/>
              </a:rPr>
              <a:t>(</a:t>
            </a:r>
            <a:r>
              <a:rPr dirty="0" sz="1000" spc="40">
                <a:latin typeface="Palatino Linotype"/>
                <a:cs typeface="Palatino Linotype"/>
              </a:rPr>
              <a:t>M</a:t>
            </a:r>
            <a:r>
              <a:rPr dirty="0" baseline="-21367" sz="975" spc="22">
                <a:latin typeface="Palatino Linotype"/>
                <a:cs typeface="Palatino Linotype"/>
              </a:rPr>
              <a:t>b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85">
                <a:latin typeface="Cambria"/>
                <a:cs typeface="Cambria"/>
              </a:rPr>
              <a:t>))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-21367" sz="975">
                <a:latin typeface="Palatino Linotype"/>
                <a:cs typeface="Palatino Linotype"/>
              </a:rPr>
              <a:t>b</a:t>
            </a:r>
            <a:r>
              <a:rPr dirty="0" sz="1000">
                <a:latin typeface="Cambria"/>
                <a:cs typeface="Cambria"/>
              </a:rPr>
              <a:t>Ω))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50" i="1">
                <a:latin typeface="Meiryo"/>
                <a:cs typeface="Meiryo"/>
              </a:rPr>
              <a:t/>
            </a:r>
            <a:r>
              <a:rPr dirty="0" baseline="29914" sz="975" spc="-75">
                <a:latin typeface="Palatino Linotype"/>
                <a:cs typeface="Palatino Linotype"/>
              </a:rPr>
              <a:t>2</a:t>
            </a:r>
            <a:r>
              <a:rPr dirty="0" sz="1000" spc="-50">
                <a:latin typeface="Palatino Linotype"/>
                <a:cs typeface="Palatino Linotype"/>
              </a:rPr>
              <a:t>tr</a:t>
            </a:r>
            <a:r>
              <a:rPr dirty="0" sz="1000" spc="-50">
                <a:latin typeface="Cambria"/>
                <a:cs typeface="Cambria"/>
              </a:rPr>
              <a:t>(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baseline="-21367" sz="975" spc="-7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Cambria"/>
                <a:cs typeface="Cambria"/>
              </a:rPr>
              <a:t>)</a:t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unbiased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636666" y="5597024"/>
            <a:ext cx="41027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00075" algn="l"/>
                <a:tab pos="876935" algn="l"/>
                <a:tab pos="4043045" algn="l"/>
              </a:tabLst>
            </a:pPr>
            <a:r>
              <a:rPr dirty="0" sz="650" spc="-52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2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b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b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43395" y="5524248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40" i="1">
                <a:latin typeface="Meiryo"/>
                <a:cs typeface="Meiryo"/>
              </a:rPr>
              <a:t/>
            </a:r>
            <a:r>
              <a:rPr dirty="0" baseline="29914" sz="975" spc="-209">
                <a:latin typeface="Palatino Linotype"/>
                <a:cs typeface="Palatino Linotype"/>
              </a:rPr>
              <a:t>2</a:t>
            </a:r>
            <a:r>
              <a:rPr dirty="0" baseline="29914" sz="975" spc="1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204" i="1">
                <a:latin typeface="Meiryo"/>
                <a:cs typeface="Meiryo"/>
              </a:rPr>
              <a:t> 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baseline="29914" sz="975" spc="19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190" i="1">
                <a:latin typeface="Palatino Linotype"/>
                <a:cs typeface="Palatino Linotype"/>
              </a:rPr>
              <a:t>q</a:t>
            </a:r>
            <a:r>
              <a:rPr dirty="0" sz="1000" spc="-509" i="1">
                <a:latin typeface="Meiryo"/>
                <a:cs typeface="Meiryo"/>
              </a:rPr>
              <a:t>̂</a:t>
            </a:r>
            <a:r>
              <a:rPr dirty="0" sz="1000" spc="165" i="1">
                <a:latin typeface="Meiryo"/>
                <a:cs typeface="Meiryo"/>
              </a:rPr>
              <a:t> </a:t>
            </a:r>
            <a:r>
              <a:rPr dirty="0" sz="1000" spc="95">
                <a:latin typeface="Cambria"/>
                <a:cs typeface="Cambria"/>
              </a:rPr>
              <a:t>∕(</a:t>
            </a:r>
            <a:r>
              <a:rPr dirty="0" sz="1000" spc="95" i="1">
                <a:latin typeface="Palatino Linotype"/>
                <a:cs typeface="Palatino Linotype"/>
              </a:rPr>
              <a:t>N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returned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by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114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program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is: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90" i="1">
                <a:latin typeface="Palatino Linotype"/>
                <a:cs typeface="Palatino Linotype"/>
              </a:rPr>
              <a:t>q</a:t>
            </a:r>
            <a:r>
              <a:rPr dirty="0" sz="1000" spc="-509" i="1">
                <a:latin typeface="Meiryo"/>
                <a:cs typeface="Meiryo"/>
              </a:rPr>
              <a:t>̂</a:t>
            </a:r>
            <a:r>
              <a:rPr dirty="0" sz="1000" spc="165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∕(</a:t>
            </a:r>
            <a:r>
              <a:rPr dirty="0" sz="1000" spc="85" i="1">
                <a:latin typeface="Palatino Linotype"/>
                <a:cs typeface="Palatino Linotype"/>
              </a:rPr>
              <a:t>NT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68802" y="5675810"/>
            <a:ext cx="4960620" cy="19818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-635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covariance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matrix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coeﬃcients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should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multiplied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NT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70">
                <a:latin typeface="Palatino Linotype"/>
                <a:cs typeface="Palatino Linotype"/>
              </a:rPr>
              <a:t>1</a:t>
            </a:r>
            <a:r>
              <a:rPr dirty="0" sz="1000" spc="70">
                <a:latin typeface="Cambria"/>
                <a:cs typeface="Cambria"/>
              </a:rPr>
              <a:t>)∕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12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2.2.3</a:t>
            </a:r>
            <a:r>
              <a:rPr dirty="0" sz="1000" spc="27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-15" b="1">
                <a:latin typeface="Calibri"/>
                <a:cs typeface="Calibri"/>
              </a:rPr>
              <a:t> </a:t>
            </a:r>
            <a:r>
              <a:rPr dirty="0" sz="1000" b="1" i="1">
                <a:latin typeface="Calibri"/>
                <a:cs typeface="Calibri"/>
              </a:rPr>
              <a:t>within</a:t>
            </a:r>
            <a:r>
              <a:rPr dirty="0" sz="1000" spc="-20" b="1" i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Estimator</a:t>
            </a:r>
            <a:endParaRPr sz="1000">
              <a:latin typeface="Calibri"/>
              <a:cs typeface="Calibri"/>
            </a:endParaRPr>
          </a:p>
          <a:p>
            <a:pPr algn="just" marL="12700" marR="5080">
              <a:lnSpc>
                <a:spcPct val="100000"/>
              </a:lnSpc>
              <a:spcBef>
                <a:spcPts val="59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within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by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applying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35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pre-</a:t>
            </a:r>
            <a:r>
              <a:rPr dirty="0" sz="1000" spc="-45">
                <a:latin typeface="Palatino Linotype"/>
                <a:cs typeface="Palatino Linotype"/>
              </a:rPr>
              <a:t>multiplied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9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matrix.</a:t>
            </a:r>
            <a:endParaRPr sz="1000">
              <a:latin typeface="Palatino Linotype"/>
              <a:cs typeface="Palatino Linotype"/>
            </a:endParaRPr>
          </a:p>
          <a:p>
            <a:pPr algn="just" marL="360045">
              <a:lnSpc>
                <a:spcPct val="100000"/>
              </a:lnSpc>
              <a:spcBef>
                <a:spcPts val="560"/>
              </a:spcBef>
            </a:pPr>
            <a:r>
              <a:rPr dirty="0" sz="1000" spc="-10" i="1">
                <a:latin typeface="Palatino Linotype"/>
                <a:cs typeface="Palatino Linotype"/>
              </a:rPr>
              <a:t>Wy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180">
                <a:latin typeface="Cambria"/>
                <a:cs typeface="Cambria"/>
              </a:rPr>
              <a:t>(</a:t>
            </a:r>
            <a:r>
              <a:rPr dirty="0" sz="1000" spc="-180" i="1">
                <a:latin typeface="Meiryo"/>
                <a:cs typeface="Meiryo"/>
              </a:rPr>
              <a:t/>
            </a:r>
            <a:r>
              <a:rPr dirty="0" sz="1000" spc="-180" i="1">
                <a:latin typeface="Palatino Linotype"/>
                <a:cs typeface="Palatino Linotype"/>
              </a:rPr>
              <a:t>j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65" i="1">
                <a:latin typeface="Palatino Linotype"/>
                <a:cs typeface="Palatino Linotype"/>
              </a:rPr>
              <a:t>X</a:t>
            </a:r>
            <a:r>
              <a:rPr dirty="0" sz="1000" spc="-265" i="1">
                <a:latin typeface="Meiryo"/>
                <a:cs typeface="Meiryo"/>
              </a:rPr>
              <a:t/>
            </a:r>
            <a:r>
              <a:rPr dirty="0" sz="1000" spc="-5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175" i="1">
                <a:latin typeface="Palatino Linotype"/>
                <a:cs typeface="Palatino Linotype"/>
              </a:rPr>
              <a:t>WX</a:t>
            </a:r>
            <a:r>
              <a:rPr dirty="0" sz="1000" spc="-175" i="1">
                <a:latin typeface="Meiryo"/>
                <a:cs typeface="Meiryo"/>
              </a:rPr>
              <a:t/>
            </a:r>
            <a:r>
              <a:rPr dirty="0" sz="1000" spc="-5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225" i="1">
                <a:latin typeface="Palatino Linotype"/>
                <a:cs typeface="Palatino Linotype"/>
              </a:rPr>
              <a:t>W</a:t>
            </a:r>
            <a:r>
              <a:rPr dirty="0" sz="1000" spc="-30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algn="just" marL="12700" marR="5080" indent="107950">
              <a:lnSpc>
                <a:spcPct val="100000"/>
              </a:lnSpc>
              <a:spcBef>
                <a:spcPts val="57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8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transformation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removes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vector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associated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intercept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>
                <a:latin typeface="Palatino Linotype"/>
                <a:cs typeface="Palatino Linotype"/>
              </a:rPr>
              <a:t>matrix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associated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vector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individual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effects.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also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removes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covariates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don’t </a:t>
            </a:r>
            <a:r>
              <a:rPr dirty="0" sz="1000">
                <a:latin typeface="Palatino Linotype"/>
                <a:cs typeface="Palatino Linotype"/>
              </a:rPr>
              <a:t>exhibit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intra-</a:t>
            </a:r>
            <a:r>
              <a:rPr dirty="0" sz="1000" spc="-10">
                <a:latin typeface="Palatino Linotype"/>
                <a:cs typeface="Palatino Linotype"/>
              </a:rPr>
              <a:t>individual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variation.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Applying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135" b="1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transformed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leads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6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891339" y="7676626"/>
            <a:ext cx="1498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1111" sz="1500" spc="-832" i="1">
                <a:latin typeface="Meiryo"/>
                <a:cs typeface="Meiryo"/>
              </a:rPr>
              <a:t/>
            </a:r>
            <a:r>
              <a:rPr dirty="0" sz="1000" spc="-55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979108" y="7776955"/>
            <a:ext cx="977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Palatino Linotype"/>
                <a:cs typeface="Palatino Linotype"/>
              </a:rPr>
              <a:t>w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054618" y="7704174"/>
            <a:ext cx="44996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159250" algn="l"/>
              </a:tabLst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WX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Wy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(2.25)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575058" y="8004527"/>
            <a:ext cx="977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Palatino Linotype"/>
                <a:cs typeface="Palatino Linotype"/>
              </a:rPr>
              <a:t>w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651381" y="7931742"/>
            <a:ext cx="11976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baseline="11111" sz="1500" spc="-794" i="1">
                <a:latin typeface="Meiryo"/>
                <a:cs typeface="Meiryo"/>
              </a:rPr>
              <a:t>̂</a:t>
            </a:r>
            <a:r>
              <a:rPr dirty="0" baseline="11111" sz="1500" spc="630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109856" y="8231987"/>
            <a:ext cx="977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Palatino Linotype"/>
                <a:cs typeface="Palatino Linotype"/>
              </a:rPr>
              <a:t>w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891297" y="8159201"/>
            <a:ext cx="2258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85">
                <a:latin typeface="Palatino Linotype"/>
                <a:cs typeface="Palatino Linotype"/>
              </a:rPr>
              <a:t>V</a:t>
            </a:r>
            <a:r>
              <a:rPr dirty="0" sz="1000" spc="-285">
                <a:latin typeface="Cambria"/>
                <a:cs typeface="Cambria"/>
              </a:rPr>
              <a:t>(</a:t>
            </a:r>
            <a:r>
              <a:rPr dirty="0" sz="1000" spc="-285" i="1">
                <a:latin typeface="Meiryo"/>
                <a:cs typeface="Meiryo"/>
              </a:rPr>
              <a:t/>
            </a:r>
            <a:r>
              <a:rPr dirty="0" baseline="11111" sz="1500" spc="-427" i="1">
                <a:latin typeface="Meiryo"/>
                <a:cs typeface="Meiryo"/>
              </a:rPr>
              <a:t>̂</a:t>
            </a:r>
            <a:r>
              <a:rPr dirty="0" baseline="11111" sz="1500" spc="337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WX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34188" sz="975">
                <a:latin typeface="Cambria"/>
                <a:cs typeface="Cambria"/>
              </a:rPr>
              <a:t>−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2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mbria"/>
                <a:cs typeface="Cambria"/>
              </a:rPr>
              <a:t>Ω</a:t>
            </a:r>
            <a:r>
              <a:rPr dirty="0" sz="1000" spc="-10" i="1">
                <a:latin typeface="Palatino Linotype"/>
                <a:cs typeface="Palatino Linotype"/>
              </a:rPr>
              <a:t>WX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WX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endParaRPr baseline="34188" sz="975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25657" y="607782"/>
            <a:ext cx="15627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30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294810" y="951873"/>
            <a:ext cx="8655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14020" algn="l"/>
                <a:tab pos="813435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2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637442" y="879088"/>
            <a:ext cx="4902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Cambria"/>
                <a:cs typeface="Cambria"/>
              </a:rPr>
              <a:t>Ω</a:t>
            </a:r>
            <a:r>
              <a:rPr dirty="0" sz="1000" spc="-60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Cambria"/>
                <a:cs typeface="Cambria"/>
              </a:rPr>
              <a:t>(</a:t>
            </a:r>
            <a:r>
              <a:rPr dirty="0" sz="1000" spc="-95" i="1">
                <a:latin typeface="Meiryo"/>
                <a:cs typeface="Meiryo"/>
              </a:rPr>
              <a:t/>
            </a:r>
            <a:r>
              <a:rPr dirty="0" baseline="29914" sz="975" spc="-142">
                <a:latin typeface="Palatino Linotype"/>
                <a:cs typeface="Palatino Linotype"/>
              </a:rPr>
              <a:t>2</a:t>
            </a:r>
            <a:r>
              <a:rPr dirty="0" sz="1000" spc="-95" i="1">
                <a:latin typeface="Palatino Linotype"/>
                <a:cs typeface="Palatino Linotype"/>
              </a:rPr>
              <a:t>W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390" i="1">
                <a:latin typeface="Meiryo"/>
                <a:cs typeface="Meiryo"/>
              </a:rPr>
              <a:t/>
            </a:r>
            <a:r>
              <a:rPr dirty="0" baseline="29914" sz="975" spc="37">
                <a:latin typeface="Palatino Linotype"/>
                <a:cs typeface="Palatino Linotype"/>
              </a:rPr>
              <a:t>2</a:t>
            </a:r>
            <a:r>
              <a:rPr dirty="0" sz="1000" spc="30" i="1">
                <a:latin typeface="Palatino Linotype"/>
                <a:cs typeface="Palatino Linotype"/>
              </a:rPr>
              <a:t>B</a:t>
            </a:r>
            <a:r>
              <a:rPr dirty="0" sz="1000" spc="50">
                <a:latin typeface="Cambria"/>
                <a:cs typeface="Cambria"/>
              </a:rPr>
              <a:t>)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4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8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transformation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therefore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induces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correlation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54840" y="1031219"/>
            <a:ext cx="41922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among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50">
                <a:latin typeface="Palatino Linotype"/>
                <a:cs typeface="Palatino Linotype"/>
              </a:rPr>
              <a:t>model.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reduces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095932" y="1340602"/>
            <a:ext cx="4095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5750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w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64678" y="1267821"/>
            <a:ext cx="46761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335145" algn="l"/>
              </a:tabLst>
            </a:pPr>
            <a:r>
              <a:rPr dirty="0" sz="1000" spc="-285">
                <a:latin typeface="Palatino Linotype"/>
                <a:cs typeface="Palatino Linotype"/>
              </a:rPr>
              <a:t>V</a:t>
            </a:r>
            <a:r>
              <a:rPr dirty="0" sz="1000" spc="-285">
                <a:latin typeface="Cambria"/>
                <a:cs typeface="Cambria"/>
              </a:rPr>
              <a:t>(</a:t>
            </a:r>
            <a:r>
              <a:rPr dirty="0" sz="1000" spc="-285" i="1">
                <a:latin typeface="Meiryo"/>
                <a:cs typeface="Meiryo"/>
              </a:rPr>
              <a:t/>
            </a:r>
            <a:r>
              <a:rPr dirty="0" baseline="11111" sz="1500" spc="-427" i="1">
                <a:latin typeface="Meiryo"/>
                <a:cs typeface="Meiryo"/>
              </a:rPr>
              <a:t>̂</a:t>
            </a:r>
            <a:r>
              <a:rPr dirty="0" baseline="11111" sz="1500" spc="315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34188" sz="975" spc="52">
                <a:latin typeface="Palatino Linotype"/>
                <a:cs typeface="Palatino Linotype"/>
              </a:rPr>
              <a:t>2</a:t>
            </a:r>
            <a:r>
              <a:rPr dirty="0" sz="1000" spc="-75">
                <a:latin typeface="Cambria"/>
                <a:cs typeface="Cambria"/>
              </a:rPr>
              <a:t>(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baseline="34188" sz="975" spc="-52" i="1">
                <a:latin typeface="Meiryo"/>
                <a:cs typeface="Meiryo"/>
              </a:rPr>
              <a:t>⊤</a:t>
            </a:r>
            <a:r>
              <a:rPr dirty="0" sz="1000" spc="-15" i="1">
                <a:latin typeface="Palatino Linotype"/>
                <a:cs typeface="Palatino Linotype"/>
              </a:rPr>
              <a:t>W</a:t>
            </a:r>
            <a:r>
              <a:rPr dirty="0" sz="1000" spc="20" i="1">
                <a:latin typeface="Palatino Linotype"/>
                <a:cs typeface="Palatino Linotype"/>
              </a:rPr>
              <a:t>X</a:t>
            </a:r>
            <a:r>
              <a:rPr dirty="0" sz="1000" spc="-75">
                <a:latin typeface="Cambria"/>
                <a:cs typeface="Cambria"/>
              </a:rPr>
              <a:t>)</a:t>
            </a:r>
            <a:r>
              <a:rPr dirty="0" baseline="34188" sz="975" spc="187">
                <a:latin typeface="Cambria"/>
                <a:cs typeface="Cambria"/>
              </a:rPr>
              <a:t>−</a:t>
            </a:r>
            <a:r>
              <a:rPr dirty="0" baseline="34188" sz="975" spc="-22">
                <a:latin typeface="Palatino Linotype"/>
                <a:cs typeface="Palatino Linotype"/>
              </a:rPr>
              <a:t>1</a:t>
            </a:r>
            <a:r>
              <a:rPr dirty="0" baseline="34188" sz="975">
                <a:latin typeface="Palatino Linotype"/>
                <a:cs typeface="Palatino Linotype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(2.26)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91353" y="1503853"/>
            <a:ext cx="5074285" cy="9931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76200" marR="53340">
              <a:lnSpc>
                <a:spcPct val="100000"/>
              </a:lnSpc>
              <a:spcBef>
                <a:spcPts val="95"/>
              </a:spcBef>
            </a:pP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then</a:t>
            </a:r>
            <a:r>
              <a:rPr dirty="0" sz="1000" spc="-60">
                <a:latin typeface="Palatino Linotype"/>
                <a:cs typeface="Palatino Linotype"/>
              </a:rPr>
              <a:t> have,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spite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this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standard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expression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order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esti- </a:t>
            </a:r>
            <a:r>
              <a:rPr dirty="0" sz="1000" spc="-40">
                <a:latin typeface="Palatino Linotype"/>
                <a:cs typeface="Palatino Linotype"/>
              </a:rPr>
              <a:t>mate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40" i="1">
                <a:latin typeface="Meiryo"/>
                <a:cs typeface="Meiryo"/>
              </a:rPr>
              <a:t/>
            </a:r>
            <a:r>
              <a:rPr dirty="0" baseline="29914" sz="975" spc="-209">
                <a:latin typeface="Palatino Linotype"/>
                <a:cs typeface="Palatino Linotype"/>
              </a:rPr>
              <a:t>2</a:t>
            </a:r>
            <a:r>
              <a:rPr dirty="0" sz="1000" spc="-14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deviance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90" i="1">
                <a:latin typeface="Palatino Linotype"/>
                <a:cs typeface="Palatino Linotype"/>
              </a:rPr>
              <a:t>q</a:t>
            </a:r>
            <a:r>
              <a:rPr dirty="0" sz="1000" spc="-509" i="1">
                <a:latin typeface="Meiryo"/>
                <a:cs typeface="Meiryo"/>
              </a:rPr>
              <a:t>̂</a:t>
            </a:r>
            <a:r>
              <a:rPr dirty="0" sz="1000" spc="160" i="1">
                <a:latin typeface="Meiryo"/>
                <a:cs typeface="Meiryo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>̂</a:t>
            </a:r>
            <a:r>
              <a:rPr dirty="0" baseline="29914" sz="975" spc="-622" i="1">
                <a:latin typeface="Meiryo"/>
                <a:cs typeface="Meiryo"/>
              </a:rPr>
              <a:t>⊤</a:t>
            </a:r>
            <a:r>
              <a:rPr dirty="0" baseline="29914" sz="975" spc="-157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0" i="1">
                <a:latin typeface="Palatino Linotype"/>
                <a:cs typeface="Palatino Linotype"/>
              </a:rPr>
              <a:t> </a:t>
            </a:r>
            <a:r>
              <a:rPr dirty="0" sz="1000" spc="-590" i="1">
                <a:latin typeface="Meiryo"/>
                <a:cs typeface="Meiryo"/>
              </a:rPr>
              <a:t>̂</a:t>
            </a:r>
            <a:r>
              <a:rPr dirty="0" sz="1000" spc="24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(2.25)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(2.10):</a:t>
            </a:r>
            <a:endParaRPr sz="1000">
              <a:latin typeface="Palatino Linotype"/>
              <a:cs typeface="Palatino Linotype"/>
            </a:endParaRPr>
          </a:p>
          <a:p>
            <a:pPr marL="434975">
              <a:lnSpc>
                <a:spcPts val="175"/>
              </a:lnSpc>
              <a:tabLst>
                <a:tab pos="3047365" algn="l"/>
                <a:tab pos="3337560" algn="l"/>
                <a:tab pos="3605529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w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w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w</a:t>
            </a:r>
            <a:endParaRPr sz="650">
              <a:latin typeface="Palatino Linotype"/>
              <a:cs typeface="Palatino Linotype"/>
            </a:endParaRPr>
          </a:p>
          <a:p>
            <a:pPr marL="559435">
              <a:lnSpc>
                <a:spcPct val="100000"/>
              </a:lnSpc>
              <a:spcBef>
                <a:spcPts val="430"/>
              </a:spcBef>
            </a:pPr>
            <a:r>
              <a:rPr dirty="0" sz="1000" spc="-590" i="1">
                <a:latin typeface="Meiryo"/>
                <a:cs typeface="Meiryo"/>
              </a:rPr>
              <a:t/>
            </a:r>
            <a:r>
              <a:rPr dirty="0" sz="1000" spc="-459" i="1">
                <a:latin typeface="Meiryo"/>
                <a:cs typeface="Meiryo"/>
              </a:rPr>
              <a:t>̂</a:t>
            </a:r>
            <a:r>
              <a:rPr dirty="0" baseline="-21367" sz="975" spc="-225">
                <a:latin typeface="Palatino Linotype"/>
                <a:cs typeface="Palatino Linotype"/>
              </a:rPr>
              <a:t>w</a:t>
            </a:r>
            <a:r>
              <a:rPr dirty="0" baseline="-21367" sz="975" spc="254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WX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34188" sz="975">
                <a:latin typeface="Cambria"/>
                <a:cs typeface="Cambria"/>
              </a:rPr>
              <a:t>−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0" i="1">
                <a:latin typeface="Palatino Linotype"/>
                <a:cs typeface="Palatino Linotype"/>
              </a:rPr>
              <a:t> </a:t>
            </a:r>
            <a:r>
              <a:rPr dirty="0" sz="1000" spc="-345">
                <a:latin typeface="Cambria"/>
                <a:cs typeface="Cambria"/>
              </a:rPr>
              <a:t>)</a:t>
            </a:r>
            <a:r>
              <a:rPr dirty="0" sz="1000" spc="-34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423545">
              <a:lnSpc>
                <a:spcPct val="100000"/>
              </a:lnSpc>
              <a:spcBef>
                <a:spcPts val="355"/>
              </a:spcBef>
            </a:pP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590" i="1">
                <a:latin typeface="Meiryo"/>
                <a:cs typeface="Meiryo"/>
              </a:rPr>
              <a:t/>
            </a:r>
            <a:r>
              <a:rPr dirty="0" sz="1000" spc="-459" i="1">
                <a:latin typeface="Meiryo"/>
                <a:cs typeface="Meiryo"/>
              </a:rPr>
              <a:t>̂</a:t>
            </a:r>
            <a:r>
              <a:rPr dirty="0" baseline="-21367" sz="975" spc="-225">
                <a:latin typeface="Palatino Linotype"/>
                <a:cs typeface="Palatino Linotype"/>
              </a:rPr>
              <a:t>w</a:t>
            </a:r>
            <a:r>
              <a:rPr dirty="0" baseline="-21367" sz="975" spc="24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9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WX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WX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34188" sz="975">
                <a:latin typeface="Cambria"/>
                <a:cs typeface="Cambria"/>
              </a:rPr>
              <a:t>−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320">
                <a:latin typeface="Cambria"/>
                <a:cs typeface="Cambria"/>
              </a:rPr>
              <a:t>)</a:t>
            </a:r>
            <a:r>
              <a:rPr dirty="0" sz="1000" spc="-320" i="1">
                <a:latin typeface="Meiryo"/>
                <a:cs typeface="Meiryo"/>
              </a:rPr>
              <a:t/>
            </a:r>
            <a:r>
              <a:rPr dirty="0" sz="1000" spc="-2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110">
                <a:latin typeface="Palatino Linotype"/>
                <a:cs typeface="Palatino Linotype"/>
              </a:rPr>
              <a:t>M</a:t>
            </a:r>
            <a:r>
              <a:rPr dirty="0" baseline="-21367" sz="975" spc="179">
                <a:latin typeface="Palatino Linotype"/>
                <a:cs typeface="Palatino Linotype"/>
              </a:rPr>
              <a:t>w</a:t>
            </a:r>
            <a:r>
              <a:rPr dirty="0" sz="1000" spc="-44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184150">
              <a:lnSpc>
                <a:spcPct val="100000"/>
              </a:lnSpc>
              <a:spcBef>
                <a:spcPts val="66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2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matrix</a:t>
            </a:r>
            <a:r>
              <a:rPr dirty="0" sz="1000" spc="2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-21367" sz="975">
                <a:latin typeface="Palatino Linotype"/>
                <a:cs typeface="Palatino Linotype"/>
              </a:rPr>
              <a:t>w</a:t>
            </a:r>
            <a:r>
              <a:rPr dirty="0" baseline="-21367" sz="975" spc="547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idempotent</a:t>
            </a:r>
            <a:r>
              <a:rPr dirty="0" sz="1000" spc="2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2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its</a:t>
            </a:r>
            <a:r>
              <a:rPr dirty="0" sz="1000" spc="2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trace</a:t>
            </a:r>
            <a:r>
              <a:rPr dirty="0" sz="1000" spc="229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-21367" sz="975">
                <a:latin typeface="Palatino Linotype"/>
                <a:cs typeface="Palatino Linotype"/>
              </a:rPr>
              <a:t>w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tr</a:t>
            </a:r>
            <a:r>
              <a:rPr dirty="0" sz="1000" spc="-25">
                <a:latin typeface="Cambria"/>
                <a:cs typeface="Cambria"/>
              </a:rPr>
              <a:t>(</a:t>
            </a:r>
            <a:r>
              <a:rPr dirty="0" sz="1000" spc="-25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55">
                <a:latin typeface="Cambria"/>
                <a:cs typeface="Cambria"/>
              </a:rPr>
              <a:t>)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tr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baseline="-21367" sz="975" spc="-30" i="1">
                <a:latin typeface="Palatino Linotype"/>
                <a:cs typeface="Palatino Linotype"/>
              </a:rPr>
              <a:t>K</a:t>
            </a:r>
            <a:r>
              <a:rPr dirty="0" baseline="-21367" sz="975" spc="-75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NT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K</a:t>
            </a:r>
            <a:r>
              <a:rPr dirty="0" sz="1000" spc="-15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4269238" y="2544185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29445" y="2471399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have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Cambria"/>
                <a:cs typeface="Cambria"/>
              </a:rPr>
              <a:t>(</a:t>
            </a:r>
            <a:r>
              <a:rPr dirty="0" sz="1000" spc="-385" i="1">
                <a:latin typeface="Palatino Linotype"/>
                <a:cs typeface="Palatino Linotype"/>
              </a:rPr>
              <a:t>q</a:t>
            </a:r>
            <a:r>
              <a:rPr dirty="0" sz="1000" spc="-229" i="1">
                <a:latin typeface="Meiryo"/>
                <a:cs typeface="Meiryo"/>
              </a:rPr>
              <a:t>̂</a:t>
            </a:r>
            <a:r>
              <a:rPr dirty="0" baseline="-21367" sz="975" spc="97">
                <a:latin typeface="Palatino Linotype"/>
                <a:cs typeface="Palatino Linotype"/>
              </a:rPr>
              <a:t>w</a:t>
            </a:r>
            <a:r>
              <a:rPr dirty="0" sz="1000" spc="6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Cambria"/>
                <a:cs typeface="Cambria"/>
              </a:rPr>
              <a:t>(</a:t>
            </a:r>
            <a:r>
              <a:rPr dirty="0" sz="1000" spc="-4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Cambria"/>
                <a:cs typeface="Cambria"/>
              </a:rPr>
              <a:t>(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29914" sz="975" spc="-37" i="1">
                <a:latin typeface="Meiryo"/>
                <a:cs typeface="Meiryo"/>
              </a:rPr>
              <a:t>⊤</a:t>
            </a:r>
            <a:r>
              <a:rPr dirty="0" sz="1000" spc="40">
                <a:latin typeface="Palatino Linotype"/>
                <a:cs typeface="Palatino Linotype"/>
              </a:rPr>
              <a:t>M</a:t>
            </a:r>
            <a:r>
              <a:rPr dirty="0" baseline="-21367" sz="975" spc="97">
                <a:latin typeface="Palatino Linotype"/>
                <a:cs typeface="Palatino Linotype"/>
              </a:rPr>
              <a:t>w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sz="1000" spc="-85">
                <a:latin typeface="Cambria"/>
                <a:cs typeface="Cambria"/>
              </a:rPr>
              <a:t>))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Cambria"/>
                <a:cs typeface="Cambria"/>
              </a:rPr>
              <a:t>(</a:t>
            </a:r>
            <a:r>
              <a:rPr dirty="0" sz="1000" spc="-4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Cambria"/>
                <a:cs typeface="Cambria"/>
              </a:rPr>
              <a:t>(</a:t>
            </a:r>
            <a:r>
              <a:rPr dirty="0" sz="1000" spc="40">
                <a:latin typeface="Palatino Linotype"/>
                <a:cs typeface="Palatino Linotype"/>
              </a:rPr>
              <a:t>M</a:t>
            </a:r>
            <a:r>
              <a:rPr dirty="0" baseline="-21367" sz="975" spc="89">
                <a:latin typeface="Palatino Linotype"/>
                <a:cs typeface="Palatino Linotype"/>
              </a:rPr>
              <a:t>w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85">
                <a:latin typeface="Cambria"/>
                <a:cs typeface="Cambria"/>
              </a:rPr>
              <a:t>))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-21367" sz="975">
                <a:latin typeface="Palatino Linotype"/>
                <a:cs typeface="Palatino Linotype"/>
              </a:rPr>
              <a:t>w</a:t>
            </a:r>
            <a:r>
              <a:rPr dirty="0" sz="1000">
                <a:latin typeface="Cambria"/>
                <a:cs typeface="Cambria"/>
              </a:rPr>
              <a:t>Ω))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45" i="1">
                <a:latin typeface="Meiryo"/>
                <a:cs typeface="Meiryo"/>
              </a:rPr>
              <a:t/>
            </a:r>
            <a:r>
              <a:rPr dirty="0" baseline="29914" sz="975" spc="-67">
                <a:latin typeface="Palatino Linotype"/>
                <a:cs typeface="Palatino Linotype"/>
              </a:rPr>
              <a:t>2</a:t>
            </a:r>
            <a:r>
              <a:rPr dirty="0" sz="1000" spc="-45">
                <a:latin typeface="Palatino Linotype"/>
                <a:cs typeface="Palatino Linotype"/>
              </a:rPr>
              <a:t>tr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baseline="-21367" sz="975" spc="-67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Cambria"/>
                <a:cs typeface="Cambria"/>
              </a:rPr>
              <a:t>)</a:t>
            </a:r>
            <a:r>
              <a:rPr dirty="0" sz="1000" spc="-45">
                <a:latin typeface="Palatino Linotype"/>
                <a:cs typeface="Palatino Linotype"/>
              </a:rPr>
              <a:t>.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unbiased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307034" y="2696317"/>
            <a:ext cx="9372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75310" algn="l"/>
                <a:tab pos="851535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1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w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29447" y="2623531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90" i="1">
                <a:latin typeface="Meiryo"/>
                <a:cs typeface="Meiryo"/>
              </a:rPr>
              <a:t/>
            </a:r>
            <a:r>
              <a:rPr dirty="0" baseline="29914" sz="975" spc="-284">
                <a:latin typeface="Palatino Linotype"/>
                <a:cs typeface="Palatino Linotype"/>
              </a:rPr>
              <a:t>2</a:t>
            </a:r>
            <a:r>
              <a:rPr dirty="0" baseline="29914" sz="975" spc="2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204" i="1">
                <a:latin typeface="Meiryo"/>
                <a:cs typeface="Meiryo"/>
              </a:rPr>
              <a:t> 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baseline="29914" sz="975" spc="179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190" i="1">
                <a:latin typeface="Palatino Linotype"/>
                <a:cs typeface="Palatino Linotype"/>
              </a:rPr>
              <a:t>q</a:t>
            </a:r>
            <a:r>
              <a:rPr dirty="0" sz="1000" spc="-509" i="1">
                <a:latin typeface="Meiryo"/>
                <a:cs typeface="Meiryo"/>
              </a:rPr>
              <a:t>̂</a:t>
            </a:r>
            <a:r>
              <a:rPr dirty="0" sz="1000" spc="275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∕(</a:t>
            </a:r>
            <a:r>
              <a:rPr dirty="0" sz="1000" spc="85" i="1">
                <a:latin typeface="Palatino Linotype"/>
                <a:cs typeface="Palatino Linotype"/>
              </a:rPr>
              <a:t>NT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K</a:t>
            </a:r>
            <a:r>
              <a:rPr dirty="0" sz="1000" spc="-15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returned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45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program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29415" y="2775668"/>
            <a:ext cx="5011420" cy="24745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>
              <a:lnSpc>
                <a:spcPts val="1200"/>
              </a:lnSpc>
              <a:spcBef>
                <a:spcPts val="95"/>
              </a:spcBef>
            </a:pPr>
            <a:r>
              <a:rPr dirty="0" sz="1000" spc="-405" i="1">
                <a:latin typeface="Palatino Linotype"/>
                <a:cs typeface="Palatino Linotype"/>
              </a:rPr>
              <a:t>q</a:t>
            </a:r>
            <a:r>
              <a:rPr dirty="0" sz="1000" spc="-285" i="1">
                <a:latin typeface="Meiryo"/>
                <a:cs typeface="Meiryo"/>
              </a:rPr>
              <a:t>̂</a:t>
            </a:r>
            <a:r>
              <a:rPr dirty="0" baseline="-21367" sz="975" spc="37">
                <a:latin typeface="Palatino Linotype"/>
                <a:cs typeface="Palatino Linotype"/>
              </a:rPr>
              <a:t>w</a:t>
            </a:r>
            <a:r>
              <a:rPr dirty="0" sz="1000" spc="170">
                <a:latin typeface="Cambria"/>
                <a:cs typeface="Cambria"/>
              </a:rPr>
              <a:t>∕(</a:t>
            </a:r>
            <a:r>
              <a:rPr dirty="0" sz="1000" spc="-80" i="1">
                <a:latin typeface="Palatino Linotype"/>
                <a:cs typeface="Palatino Linotype"/>
              </a:rPr>
              <a:t>N</a:t>
            </a:r>
            <a:r>
              <a:rPr dirty="0" sz="1000" spc="-70" i="1">
                <a:latin typeface="Palatino Linotype"/>
                <a:cs typeface="Palatino Linotype"/>
              </a:rPr>
              <a:t>T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covariance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coeﬃcients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should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multiplied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by:</a:t>
            </a:r>
            <a:endParaRPr sz="1000">
              <a:latin typeface="Palatino Linotype"/>
              <a:cs typeface="Palatino Linotype"/>
            </a:endParaRPr>
          </a:p>
          <a:p>
            <a:pPr algn="just" marL="38100">
              <a:lnSpc>
                <a:spcPts val="1195"/>
              </a:lnSpc>
            </a:pP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NT</a:t>
            </a:r>
            <a:r>
              <a:rPr dirty="0" sz="1000" spc="8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9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)∕(</a:t>
            </a:r>
            <a:r>
              <a:rPr dirty="0" sz="1000" i="1">
                <a:latin typeface="Palatino Linotype"/>
                <a:cs typeface="Palatino Linotype"/>
              </a:rPr>
              <a:t>NT</a:t>
            </a:r>
            <a:r>
              <a:rPr dirty="0" sz="1000" spc="9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8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K</a:t>
            </a:r>
            <a:r>
              <a:rPr dirty="0" sz="1000" spc="-14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38100" marR="30480" indent="107950">
              <a:lnSpc>
                <a:spcPts val="1200"/>
              </a:lnSpc>
              <a:spcBef>
                <a:spcPts val="40"/>
              </a:spcBef>
            </a:pPr>
            <a:r>
              <a:rPr dirty="0" sz="1000" spc="270">
                <a:latin typeface="Palatino Linotype"/>
                <a:cs typeface="Palatino Linotype"/>
              </a:rPr>
              <a:t>h</a:t>
            </a:r>
            <a:r>
              <a:rPr dirty="0" sz="1000" spc="22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spc="-55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all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45">
                <a:latin typeface="Palatino Linotype"/>
                <a:cs typeface="Palatino Linotype"/>
              </a:rPr>
              <a:t>“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d-ef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l”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st</a:t>
            </a:r>
            <a:r>
              <a:rPr dirty="0" sz="1000" spc="5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dum</a:t>
            </a:r>
            <a:r>
              <a:rPr dirty="0" sz="1000" spc="-85">
                <a:latin typeface="Palatino Linotype"/>
                <a:cs typeface="Palatino Linotype"/>
              </a:rPr>
              <a:t>m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l,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en:</a:t>
            </a:r>
            <a:endParaRPr sz="100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61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265" i="1">
                <a:latin typeface="Palatino Linotype"/>
                <a:cs typeface="Palatino Linotype"/>
              </a:rPr>
              <a:t>X</a:t>
            </a:r>
            <a:r>
              <a:rPr dirty="0" sz="1000" spc="-265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32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-82" i="1">
                <a:latin typeface="Palatino Linotype"/>
                <a:cs typeface="Palatino Linotype"/>
              </a:rPr>
              <a:t> </a:t>
            </a:r>
            <a:r>
              <a:rPr dirty="0" sz="1000" spc="-305">
                <a:latin typeface="Cambria"/>
                <a:cs typeface="Cambria"/>
              </a:rPr>
              <a:t>)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6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algn="just" marL="38100" marR="30480">
              <a:lnSpc>
                <a:spcPct val="100000"/>
              </a:lnSpc>
              <a:spcBef>
                <a:spcPts val="655"/>
              </a:spcBef>
            </a:pP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45" i="1">
                <a:latin typeface="Meiryo"/>
                <a:cs typeface="Meiryo"/>
              </a:rPr>
              <a:t/>
            </a:r>
            <a:r>
              <a:rPr dirty="0" sz="1000" spc="-45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now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ram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75">
                <a:latin typeface="Palatino Linotype"/>
                <a:cs typeface="Palatino Linotype"/>
              </a:rPr>
              <a:t>he</a:t>
            </a:r>
            <a:r>
              <a:rPr dirty="0" sz="1000" spc="12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ram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rs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baseline="29914" sz="975" spc="15">
                <a:latin typeface="Palatino Linotype"/>
                <a:cs typeface="Palatino Linotype"/>
              </a:rPr>
              <a:t>1</a:t>
            </a:r>
            <a:r>
              <a:rPr dirty="0" baseline="29914" sz="975">
                <a:latin typeface="Palatino Linotype"/>
                <a:cs typeface="Palatino Linotype"/>
              </a:rPr>
              <a:t> </a:t>
            </a:r>
            <a:r>
              <a:rPr dirty="0" baseline="29914" sz="975" spc="-37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tionally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ible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9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ge.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mic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oblem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38100" marR="30480" indent="107950">
              <a:lnSpc>
                <a:spcPts val="1200"/>
              </a:lnSpc>
              <a:spcBef>
                <a:spcPts val="3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equivalence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between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both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may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established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Frisch-</a:t>
            </a:r>
            <a:r>
              <a:rPr dirty="0" sz="1000" spc="-65">
                <a:latin typeface="Palatino Linotype"/>
                <a:cs typeface="Palatino Linotype"/>
              </a:rPr>
              <a:t>Waugh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theorem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formula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inverse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partitioned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matrix.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Frisch-</a:t>
            </a:r>
            <a:r>
              <a:rPr dirty="0" sz="1000" spc="-65">
                <a:latin typeface="Palatino Linotype"/>
                <a:cs typeface="Palatino Linotype"/>
              </a:rPr>
              <a:t>Waugh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theorem</a:t>
            </a:r>
            <a:r>
              <a:rPr dirty="0" sz="1000" spc="-10">
                <a:latin typeface="Palatino Linotype"/>
                <a:cs typeface="Palatino Linotype"/>
              </a:rPr>
              <a:t> states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equivalent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regress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covariates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Palatino Linotype"/>
                <a:cs typeface="Palatino Linotype"/>
              </a:rPr>
              <a:t>X</a:t>
            </a:r>
            <a:r>
              <a:rPr dirty="0" baseline="-21367" sz="975" spc="-165">
                <a:latin typeface="Palatino Linotype"/>
                <a:cs typeface="Palatino Linotype"/>
              </a:rPr>
              <a:t>1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2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292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regress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residuals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from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regression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2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residuals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2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regression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application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Frisch-</a:t>
            </a:r>
            <a:r>
              <a:rPr dirty="0" sz="1000" spc="-35">
                <a:latin typeface="Palatino Linotype"/>
                <a:cs typeface="Palatino Linotype"/>
              </a:rPr>
              <a:t>Waugh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theorem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context </a:t>
            </a:r>
            <a:r>
              <a:rPr dirty="0" sz="1000" spc="-10">
                <a:latin typeface="Palatino Linotype"/>
                <a:cs typeface="Palatino Linotype"/>
              </a:rPr>
              <a:t>consists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regressing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each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variable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respect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18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87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77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getting</a:t>
            </a:r>
            <a:r>
              <a:rPr dirty="0" sz="1000">
                <a:latin typeface="Palatino Linotype"/>
                <a:cs typeface="Palatino Linotype"/>
              </a:rPr>
              <a:t> the </a:t>
            </a:r>
            <a:r>
              <a:rPr dirty="0" sz="1000" spc="-35">
                <a:latin typeface="Palatino Linotype"/>
                <a:cs typeface="Palatino Linotype"/>
              </a:rPr>
              <a:t>residuals.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Here,</a:t>
            </a:r>
            <a:r>
              <a:rPr dirty="0" sz="1000">
                <a:latin typeface="Palatino Linotype"/>
                <a:cs typeface="Palatino Linotype"/>
              </a:rPr>
              <a:t> for </a:t>
            </a:r>
            <a:r>
              <a:rPr dirty="0" sz="1000" spc="-10">
                <a:latin typeface="Palatino Linotype"/>
                <a:cs typeface="Palatino Linotype"/>
              </a:rPr>
              <a:t>each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variable,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residual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5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375" i="1">
                <a:latin typeface="Meiryo"/>
                <a:cs typeface="Meiryo"/>
              </a:rPr>
              <a:t>̂</a:t>
            </a:r>
            <a:r>
              <a:rPr dirty="0" baseline="-21367" sz="975" spc="-195" i="1">
                <a:latin typeface="Palatino Linotype"/>
                <a:cs typeface="Palatino Linotype"/>
              </a:rPr>
              <a:t>n</a:t>
            </a:r>
            <a:r>
              <a:rPr dirty="0" sz="1000" spc="-185">
                <a:latin typeface="Palatino Linotype"/>
                <a:cs typeface="Palatino Linotype"/>
              </a:rPr>
              <a:t>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47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4189782" y="5308760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29433" y="5225115"/>
            <a:ext cx="50126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ﬁrst-</a:t>
            </a:r>
            <a:r>
              <a:rPr dirty="0" sz="1000" spc="-40">
                <a:latin typeface="Palatino Linotype"/>
                <a:cs typeface="Palatino Linotype"/>
              </a:rPr>
              <a:t>order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sum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squared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residuals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minimization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5" i="1">
                <a:latin typeface="Palatino Linotype"/>
                <a:cs typeface="Palatino Linotype"/>
              </a:rPr>
              <a:t>X</a:t>
            </a:r>
            <a:r>
              <a:rPr dirty="0" baseline="29914" sz="975" spc="-457" i="1">
                <a:latin typeface="Meiryo"/>
                <a:cs typeface="Meiryo"/>
              </a:rPr>
              <a:t>⊤</a:t>
            </a:r>
            <a:r>
              <a:rPr dirty="0" sz="1000" spc="-305" i="1">
                <a:latin typeface="Meiryo"/>
                <a:cs typeface="Meiryo"/>
              </a:rPr>
              <a:t>̂</a:t>
            </a:r>
            <a:r>
              <a:rPr dirty="0" sz="1000" spc="-2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90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0.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127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being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54823" y="5431654"/>
            <a:ext cx="394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selects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ﬁnally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every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denoting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80" i="1">
                <a:latin typeface="Palatino Linotype"/>
                <a:cs typeface="Palatino Linotype"/>
              </a:rPr>
              <a:t>z</a:t>
            </a:r>
            <a:r>
              <a:rPr dirty="0" sz="1000" spc="-380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478963" y="5504434"/>
            <a:ext cx="939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 i="1">
                <a:latin typeface="Meiryo"/>
                <a:cs typeface="Meiryo"/>
              </a:rPr>
              <a:t>.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725392" y="5338357"/>
            <a:ext cx="1035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90" i="1">
                <a:latin typeface="Meiryo"/>
                <a:cs typeface="Meiryo"/>
              </a:rPr>
              <a:t>∑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803457" y="5382482"/>
            <a:ext cx="6223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10" i="1">
                <a:latin typeface="Palatino Linotype"/>
                <a:cs typeface="Palatino Linotype"/>
              </a:rPr>
              <a:t>T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912275" y="5397794"/>
            <a:ext cx="622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5" i="1">
                <a:latin typeface="Palatino Linotype"/>
                <a:cs typeface="Palatino Linotype"/>
              </a:rPr>
              <a:t>z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4834907" y="5533468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4563061" y="5386618"/>
            <a:ext cx="5384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187">
                <a:latin typeface="Cambria"/>
                <a:cs typeface="Cambria"/>
              </a:rPr>
              <a:t>=</a:t>
            </a:r>
            <a:r>
              <a:rPr dirty="0" baseline="-19444" sz="1500" spc="277">
                <a:latin typeface="Cambria"/>
                <a:cs typeface="Cambria"/>
              </a:rPr>
              <a:t> </a:t>
            </a:r>
            <a:r>
              <a:rPr dirty="0" u="sng" sz="450" spc="2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4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r>
              <a:rPr dirty="0" u="sng" sz="45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=</a:t>
            </a:r>
            <a:r>
              <a:rPr dirty="0" u="sng" sz="4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450" spc="34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baseline="6172" sz="6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baseline="6172" sz="675" spc="112" i="1">
                <a:latin typeface="Palatino Linotype"/>
                <a:cs typeface="Palatino Linotype"/>
              </a:rPr>
              <a:t> </a:t>
            </a:r>
            <a:r>
              <a:rPr dirty="0" baseline="-19444" sz="1500" spc="-75">
                <a:latin typeface="Palatino Linotype"/>
                <a:cs typeface="Palatino Linotype"/>
              </a:rPr>
              <a:t>:</a:t>
            </a:r>
            <a:endParaRPr baseline="-19444" sz="150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953282" y="5694748"/>
            <a:ext cx="8769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80899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902760" y="5699919"/>
            <a:ext cx="97281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08990" algn="l"/>
              </a:tabLst>
            </a:pPr>
            <a:r>
              <a:rPr dirty="0" sz="1000" spc="430" i="1">
                <a:latin typeface="Meiryo"/>
                <a:cs typeface="Meiryo"/>
              </a:rPr>
              <a:t>∑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459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905607" y="5777358"/>
            <a:ext cx="1746885" cy="343535"/>
          </a:xfrm>
          <a:prstGeom prst="rect">
            <a:avLst/>
          </a:prstGeom>
        </p:spPr>
        <p:txBody>
          <a:bodyPr wrap="square" lIns="0" tIns="50165" rIns="0" bIns="0" rtlCol="0" vert="horz">
            <a:spAutoFit/>
          </a:bodyPr>
          <a:lstStyle/>
          <a:p>
            <a:pPr marL="172720">
              <a:lnSpc>
                <a:spcPct val="100000"/>
              </a:lnSpc>
              <a:spcBef>
                <a:spcPts val="395"/>
              </a:spcBef>
              <a:tabLst>
                <a:tab pos="990600" algn="l"/>
              </a:tabLst>
            </a:pP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6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375" i="1">
                <a:latin typeface="Meiryo"/>
                <a:cs typeface="Meiryo"/>
              </a:rPr>
              <a:t>̂</a:t>
            </a:r>
            <a:r>
              <a:rPr dirty="0" baseline="-21367" sz="975" spc="-172" i="1">
                <a:latin typeface="Palatino Linotype"/>
                <a:cs typeface="Palatino Linotype"/>
              </a:rPr>
              <a:t>n</a:t>
            </a:r>
            <a:r>
              <a:rPr dirty="0" sz="1000" spc="-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T</a:t>
            </a:r>
            <a:r>
              <a:rPr dirty="0" sz="1000" spc="-525" i="1">
                <a:latin typeface="Meiryo"/>
                <a:cs typeface="Meiryo"/>
              </a:rPr>
              <a:t/>
            </a:r>
            <a:r>
              <a:rPr dirty="0" sz="1000" spc="-390" i="1">
                <a:latin typeface="Meiryo"/>
                <a:cs typeface="Meiryo"/>
              </a:rPr>
              <a:t>̂</a:t>
            </a:r>
            <a:r>
              <a:rPr dirty="0" baseline="-21367" sz="975" spc="-202" i="1">
                <a:latin typeface="Palatino Linotype"/>
                <a:cs typeface="Palatino Linotype"/>
              </a:rPr>
              <a:t>n</a:t>
            </a:r>
            <a:r>
              <a:rPr dirty="0" baseline="-21367" sz="975" spc="24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25400">
              <a:lnSpc>
                <a:spcPct val="100000"/>
              </a:lnSpc>
              <a:spcBef>
                <a:spcPts val="225"/>
              </a:spcBef>
              <a:tabLst>
                <a:tab pos="82169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29402" y="6146037"/>
            <a:ext cx="5011420" cy="11176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Consequently,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have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5" i="1">
                <a:latin typeface="Meiryo"/>
                <a:cs typeface="Meiryo"/>
              </a:rPr>
              <a:t/>
            </a:r>
            <a:r>
              <a:rPr dirty="0" sz="1000" spc="-505" i="1">
                <a:latin typeface="Meiryo"/>
                <a:cs typeface="Meiryo"/>
              </a:rPr>
              <a:t>̂</a:t>
            </a:r>
            <a:r>
              <a:rPr dirty="0" baseline="-21367" sz="975" spc="-412" i="1">
                <a:latin typeface="Palatino Linotype"/>
                <a:cs typeface="Palatino Linotype"/>
              </a:rPr>
              <a:t>n</a:t>
            </a:r>
            <a:r>
              <a:rPr dirty="0" baseline="-21367" sz="975" spc="54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100" i="1">
                <a:latin typeface="Palatino Linotype"/>
                <a:cs typeface="Palatino Linotype"/>
              </a:rPr>
              <a:t>z</a:t>
            </a:r>
            <a:r>
              <a:rPr dirty="0" sz="1000" spc="-360" i="1">
                <a:latin typeface="Meiryo"/>
                <a:cs typeface="Meiryo"/>
              </a:rPr>
              <a:t>̄</a:t>
            </a:r>
            <a:r>
              <a:rPr dirty="0" baseline="-21367" sz="975" spc="-135" i="1">
                <a:latin typeface="Palatino Linotype"/>
                <a:cs typeface="Palatino Linotype"/>
              </a:rPr>
              <a:t>n</a:t>
            </a:r>
            <a:r>
              <a:rPr dirty="0" baseline="-21367" sz="975" spc="-270" i="1">
                <a:latin typeface="Meiryo"/>
                <a:cs typeface="Meiryo"/>
              </a:rPr>
              <a:t>.</a:t>
            </a:r>
            <a:r>
              <a:rPr dirty="0" baseline="-21367" sz="975" spc="165" i="1">
                <a:latin typeface="Meiryo"/>
                <a:cs typeface="Meiryo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residuals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deviations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variable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from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its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means.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herefore,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Frisch-</a:t>
            </a:r>
            <a:r>
              <a:rPr dirty="0" sz="1000" spc="-80">
                <a:latin typeface="Palatino Linotype"/>
                <a:cs typeface="Palatino Linotype"/>
              </a:rPr>
              <a:t>Waugh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theorem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implies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that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ﬁxed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model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can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applying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transformed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deviations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means,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i.e.,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regressing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Wy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WX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46050">
              <a:lnSpc>
                <a:spcPts val="1190"/>
              </a:lnSpc>
            </a:pPr>
            <a:r>
              <a:rPr dirty="0" sz="1000" spc="-10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coeﬃcients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hand,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speciﬁc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intercepts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 </a:t>
            </a:r>
            <a:r>
              <a:rPr dirty="0" sz="1000" spc="-30">
                <a:latin typeface="Palatino Linotype"/>
                <a:cs typeface="Palatino Linotype"/>
              </a:rPr>
              <a:t>every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sample</a:t>
            </a:r>
            <a:endParaRPr sz="1000">
              <a:latin typeface="Palatino Linotype"/>
              <a:cs typeface="Palatino Linotype"/>
            </a:endParaRPr>
          </a:p>
          <a:p>
            <a:pPr algn="just" marL="38100">
              <a:lnSpc>
                <a:spcPts val="1200"/>
              </a:lnSpc>
            </a:pP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-135" i="1">
                <a:latin typeface="Palatino Linotype"/>
                <a:cs typeface="Palatino Linotype"/>
              </a:rPr>
              <a:t>n</a:t>
            </a:r>
            <a:r>
              <a:rPr dirty="0" baseline="-21367" sz="975" spc="172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computed:</a:t>
            </a:r>
            <a:endParaRPr sz="1000">
              <a:latin typeface="Palatino Linotype"/>
              <a:cs typeface="Palatino Linotype"/>
            </a:endParaRPr>
          </a:p>
          <a:p>
            <a:pPr marL="996950">
              <a:lnSpc>
                <a:spcPct val="100000"/>
              </a:lnSpc>
              <a:spcBef>
                <a:spcPts val="63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969051" y="7217910"/>
            <a:ext cx="6381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78765" algn="l"/>
                <a:tab pos="55689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 i="1">
                <a:latin typeface="Meiryo"/>
                <a:cs typeface="Meiryo"/>
              </a:rPr>
              <a:t>.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 i="1">
                <a:latin typeface="Meiryo"/>
                <a:cs typeface="Meiryo"/>
              </a:rPr>
              <a:t>.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621931" y="7117581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902758" y="7145249"/>
            <a:ext cx="7607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0" i="1">
                <a:latin typeface="Meiryo"/>
                <a:cs typeface="Meiryo"/>
              </a:rPr>
              <a:t>̂</a:t>
            </a:r>
            <a:r>
              <a:rPr dirty="0" sz="1000" spc="43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380" i="1">
                <a:latin typeface="Palatino Linotype"/>
                <a:cs typeface="Palatino Linotype"/>
              </a:rPr>
              <a:t>y</a:t>
            </a:r>
            <a:r>
              <a:rPr dirty="0" sz="1000" spc="-380" i="1">
                <a:latin typeface="Meiryo"/>
                <a:cs typeface="Meiryo"/>
              </a:rPr>
              <a:t>̄</a:t>
            </a:r>
            <a:r>
              <a:rPr dirty="0" sz="1000" spc="525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370" i="1">
                <a:latin typeface="Palatino Linotype"/>
                <a:cs typeface="Palatino Linotype"/>
              </a:rPr>
              <a:t>x</a:t>
            </a:r>
            <a:r>
              <a:rPr dirty="0" sz="1000" spc="-370" i="1">
                <a:latin typeface="Meiryo"/>
                <a:cs typeface="Meiryo"/>
              </a:rPr>
              <a:t>̄</a:t>
            </a:r>
            <a:r>
              <a:rPr dirty="0" sz="1000" spc="330" i="1">
                <a:latin typeface="Meiryo"/>
                <a:cs typeface="Meiryo"/>
              </a:rPr>
              <a:t> </a:t>
            </a:r>
            <a:r>
              <a:rPr dirty="0" sz="1000" spc="-78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31" name="object 31" descr=""/>
          <p:cNvSpPr/>
          <p:nvPr/>
        </p:nvSpPr>
        <p:spPr>
          <a:xfrm>
            <a:off x="567532" y="8153538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 descr=""/>
          <p:cNvSpPr txBox="1"/>
          <p:nvPr/>
        </p:nvSpPr>
        <p:spPr>
          <a:xfrm>
            <a:off x="516720" y="7381275"/>
            <a:ext cx="5036820" cy="95059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12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where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5" i="1">
                <a:latin typeface="Palatino Linotype"/>
                <a:cs typeface="Palatino Linotype"/>
              </a:rPr>
              <a:t>z</a:t>
            </a:r>
            <a:r>
              <a:rPr dirty="0" sz="1000" spc="-365" i="1">
                <a:latin typeface="Meiryo"/>
                <a:cs typeface="Meiryo"/>
              </a:rPr>
              <a:t>̄</a:t>
            </a:r>
            <a:r>
              <a:rPr dirty="0" baseline="-21367" sz="975" spc="-142" i="1">
                <a:latin typeface="Palatino Linotype"/>
                <a:cs typeface="Palatino Linotype"/>
              </a:rPr>
              <a:t>n</a:t>
            </a:r>
            <a:r>
              <a:rPr dirty="0" baseline="-21367" sz="975" spc="-277" i="1">
                <a:latin typeface="Meiryo"/>
                <a:cs typeface="Meiryo"/>
              </a:rPr>
              <a:t>.</a:t>
            </a:r>
            <a:r>
              <a:rPr dirty="0" baseline="-21367" sz="975" spc="97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vector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means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marL="158750">
              <a:lnSpc>
                <a:spcPts val="1200"/>
              </a:lnSpc>
            </a:pP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wants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 </a:t>
            </a:r>
            <a:r>
              <a:rPr dirty="0" sz="1000" spc="-50">
                <a:latin typeface="Palatino Linotype"/>
                <a:cs typeface="Palatino Linotype"/>
              </a:rPr>
              <a:t>deﬁne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mean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50">
                <a:latin typeface="Palatino Linotype"/>
                <a:cs typeface="Palatino Linotype"/>
              </a:rPr>
              <a:t>sample,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general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intercept</a:t>
            </a:r>
            <a:r>
              <a:rPr dirty="0" sz="1000" spc="-25">
                <a:latin typeface="Palatino Linotype"/>
                <a:cs typeface="Palatino Linotype"/>
              </a:rPr>
              <a:t> can be</a:t>
            </a:r>
            <a:endParaRPr sz="1000">
              <a:latin typeface="Palatino Linotype"/>
              <a:cs typeface="Palatino Linotype"/>
            </a:endParaRPr>
          </a:p>
          <a:p>
            <a:pPr marL="50800" marR="43180">
              <a:lnSpc>
                <a:spcPct val="100000"/>
              </a:lnSpc>
              <a:spcBef>
                <a:spcPts val="80"/>
              </a:spcBef>
            </a:pPr>
            <a:r>
              <a:rPr dirty="0" sz="1000" spc="-45">
                <a:latin typeface="Palatino Linotype"/>
                <a:cs typeface="Palatino Linotype"/>
              </a:rPr>
              <a:t>computed: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0" i="1">
                <a:latin typeface="Meiryo"/>
                <a:cs typeface="Meiryo"/>
              </a:rPr>
              <a:t>̂</a:t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380" i="1">
                <a:latin typeface="Palatino Linotype"/>
                <a:cs typeface="Palatino Linotype"/>
              </a:rPr>
              <a:t>y</a:t>
            </a:r>
            <a:r>
              <a:rPr dirty="0" sz="1000" spc="-380" i="1">
                <a:latin typeface="Meiryo"/>
                <a:cs typeface="Meiryo"/>
              </a:rPr>
              <a:t>̄</a:t>
            </a:r>
            <a:r>
              <a:rPr dirty="0" sz="1000" spc="-45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305" i="1">
                <a:latin typeface="Palatino Linotype"/>
                <a:cs typeface="Palatino Linotype"/>
              </a:rPr>
              <a:t>x</a:t>
            </a:r>
            <a:r>
              <a:rPr dirty="0" sz="1000" spc="-305" i="1">
                <a:latin typeface="Meiryo"/>
                <a:cs typeface="Meiryo"/>
              </a:rPr>
              <a:t>̄</a:t>
            </a:r>
            <a:r>
              <a:rPr dirty="0" baseline="47008" sz="975" spc="-457" i="1">
                <a:latin typeface="Meiryo"/>
                <a:cs typeface="Meiryo"/>
              </a:rPr>
              <a:t>⊤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11111" sz="1500" spc="-457" i="1">
                <a:latin typeface="Meiryo"/>
                <a:cs typeface="Meiryo"/>
              </a:rPr>
              <a:t>̂</a:t>
            </a:r>
            <a:r>
              <a:rPr dirty="0" sz="1000" spc="-30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5" i="1">
                <a:latin typeface="Palatino Linotype"/>
                <a:cs typeface="Palatino Linotype"/>
              </a:rPr>
              <a:t>z</a:t>
            </a:r>
            <a:r>
              <a:rPr dirty="0" sz="1000" spc="-355" i="1">
                <a:latin typeface="Meiryo"/>
                <a:cs typeface="Meiryo"/>
              </a:rPr>
              <a:t>̄</a:t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overall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every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50">
                <a:latin typeface="Palatino Linotype"/>
                <a:cs typeface="Palatino Linotype"/>
              </a:rPr>
              <a:t>sample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-440" i="1">
                <a:latin typeface="Meiryo"/>
                <a:cs typeface="Meiryo"/>
              </a:rPr>
              <a:t>̂</a:t>
            </a:r>
            <a:r>
              <a:rPr dirty="0" baseline="-21367" sz="975" spc="-315" i="1">
                <a:latin typeface="Palatino Linotype"/>
                <a:cs typeface="Palatino Linotype"/>
              </a:rPr>
              <a:t>n</a:t>
            </a:r>
            <a:r>
              <a:rPr dirty="0" baseline="-21367" sz="975" spc="27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440" i="1">
                <a:latin typeface="Meiryo"/>
                <a:cs typeface="Meiryo"/>
              </a:rPr>
              <a:t>̂</a:t>
            </a:r>
            <a:r>
              <a:rPr dirty="0" baseline="-21367" sz="975" spc="-307" i="1">
                <a:latin typeface="Palatino Linotype"/>
                <a:cs typeface="Palatino Linotype"/>
              </a:rPr>
              <a:t>n</a:t>
            </a:r>
            <a:r>
              <a:rPr dirty="0" baseline="-21367" sz="975" spc="179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600" i="1">
                <a:latin typeface="Meiryo"/>
                <a:cs typeface="Meiryo"/>
              </a:rPr>
              <a:t>̂</a:t>
            </a:r>
            <a:r>
              <a:rPr dirty="0" sz="1000" spc="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135">
                <a:latin typeface="Cambria"/>
                <a:cs typeface="Cambria"/>
              </a:rPr>
              <a:t>(</a:t>
            </a:r>
            <a:r>
              <a:rPr dirty="0" sz="1000" spc="-114" i="1">
                <a:latin typeface="Palatino Linotype"/>
                <a:cs typeface="Palatino Linotype"/>
              </a:rPr>
              <a:t>y</a:t>
            </a:r>
            <a:r>
              <a:rPr dirty="0" sz="1000" spc="-350" i="1">
                <a:latin typeface="Meiryo"/>
                <a:cs typeface="Meiryo"/>
              </a:rPr>
              <a:t>̄</a:t>
            </a:r>
            <a:r>
              <a:rPr dirty="0" baseline="-21367" sz="975" spc="-120" i="1">
                <a:latin typeface="Palatino Linotype"/>
                <a:cs typeface="Palatino Linotype"/>
              </a:rPr>
              <a:t>n</a:t>
            </a:r>
            <a:r>
              <a:rPr dirty="0" baseline="-21367" sz="975" spc="-254" i="1">
                <a:latin typeface="Meiryo"/>
                <a:cs typeface="Meiryo"/>
              </a:rPr>
              <a:t>.</a:t>
            </a:r>
            <a:r>
              <a:rPr dirty="0" baseline="-21367" sz="975" spc="82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450" i="1">
                <a:latin typeface="Palatino Linotype"/>
                <a:cs typeface="Palatino Linotype"/>
              </a:rPr>
              <a:t>y</a:t>
            </a:r>
            <a:r>
              <a:rPr dirty="0" sz="1000" spc="-245" i="1">
                <a:latin typeface="Meiryo"/>
                <a:cs typeface="Meiryo"/>
              </a:rPr>
              <a:t>̄</a:t>
            </a:r>
            <a:r>
              <a:rPr dirty="0" sz="1000" spc="25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130">
                <a:latin typeface="Cambria"/>
                <a:cs typeface="Cambria"/>
              </a:rPr>
              <a:t>(</a:t>
            </a:r>
            <a:r>
              <a:rPr dirty="0" sz="1000" spc="-75" i="1">
                <a:latin typeface="Palatino Linotype"/>
                <a:cs typeface="Palatino Linotype"/>
              </a:rPr>
              <a:t>x</a:t>
            </a:r>
            <a:r>
              <a:rPr dirty="0" sz="1000" spc="-350" i="1">
                <a:latin typeface="Meiryo"/>
                <a:cs typeface="Meiryo"/>
              </a:rPr>
              <a:t>̄</a:t>
            </a:r>
            <a:r>
              <a:rPr dirty="0" baseline="-21367" sz="975" spc="-120" i="1">
                <a:latin typeface="Palatino Linotype"/>
                <a:cs typeface="Palatino Linotype"/>
              </a:rPr>
              <a:t>n</a:t>
            </a:r>
            <a:r>
              <a:rPr dirty="0" baseline="-21367" sz="975" spc="-247" i="1">
                <a:latin typeface="Meiryo"/>
                <a:cs typeface="Meiryo"/>
              </a:rPr>
              <a:t>.</a:t>
            </a:r>
            <a:r>
              <a:rPr dirty="0" baseline="-21367" sz="975" spc="89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310" i="1">
                <a:latin typeface="Palatino Linotype"/>
                <a:cs typeface="Palatino Linotype"/>
              </a:rPr>
              <a:t>x</a:t>
            </a:r>
            <a:r>
              <a:rPr dirty="0" sz="1000" spc="-310" i="1">
                <a:latin typeface="Meiryo"/>
                <a:cs typeface="Meiryo"/>
              </a:rPr>
              <a:t>̄</a:t>
            </a:r>
            <a:r>
              <a:rPr dirty="0" sz="1000" spc="-310">
                <a:latin typeface="Cambria"/>
                <a:cs typeface="Cambria"/>
              </a:rPr>
              <a:t>)</a:t>
            </a:r>
            <a:r>
              <a:rPr dirty="0" baseline="29914" sz="975" spc="-465" i="1">
                <a:latin typeface="Meiryo"/>
                <a:cs typeface="Meiryo"/>
              </a:rPr>
              <a:t>⊤</a:t>
            </a:r>
            <a:r>
              <a:rPr dirty="0" sz="1000" spc="-310" i="1">
                <a:latin typeface="Meiryo"/>
                <a:cs typeface="Meiryo"/>
              </a:rPr>
              <a:t/>
            </a:r>
            <a:r>
              <a:rPr dirty="0" baseline="11111" sz="1500" spc="-465" i="1">
                <a:latin typeface="Meiryo"/>
                <a:cs typeface="Meiryo"/>
              </a:rPr>
              <a:t>̂</a:t>
            </a:r>
            <a:endParaRPr baseline="11111" sz="1500">
              <a:latin typeface="Meiryo"/>
              <a:cs typeface="Meiryo"/>
            </a:endParaRPr>
          </a:p>
          <a:p>
            <a:pPr>
              <a:lnSpc>
                <a:spcPct val="100000"/>
              </a:lnSpc>
              <a:spcBef>
                <a:spcPts val="90"/>
              </a:spcBef>
            </a:pPr>
            <a:endParaRPr sz="700">
              <a:latin typeface="Meiryo"/>
              <a:cs typeface="Meiryo"/>
            </a:endParaRPr>
          </a:p>
          <a:p>
            <a:pPr marL="50800">
              <a:lnSpc>
                <a:spcPct val="100000"/>
              </a:lnSpc>
            </a:pPr>
            <a:r>
              <a:rPr dirty="0" sz="800">
                <a:latin typeface="Palatino Linotype"/>
                <a:cs typeface="Palatino Linotype"/>
              </a:rPr>
              <a:t>1</a:t>
            </a:r>
            <a:r>
              <a:rPr dirty="0" sz="800" spc="215">
                <a:latin typeface="Palatino Linotype"/>
                <a:cs typeface="Palatino Linotype"/>
              </a:rPr>
              <a:t> </a:t>
            </a:r>
            <a:r>
              <a:rPr dirty="0" sz="800" spc="400">
                <a:latin typeface="Palatino Linotype"/>
                <a:cs typeface="Palatino Linotype"/>
              </a:rPr>
              <a:t>h</a:t>
            </a:r>
            <a:r>
              <a:rPr dirty="0" sz="800" spc="-5">
                <a:latin typeface="Palatino Linotype"/>
                <a:cs typeface="Palatino Linotype"/>
              </a:rPr>
              <a:t>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N</a:t>
            </a:r>
            <a:r>
              <a:rPr dirty="0" sz="800" spc="65" i="1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individual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effects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and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intercept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85" i="1">
                <a:latin typeface="Meiryo"/>
                <a:cs typeface="Meiryo"/>
              </a:rPr>
              <a:t/>
            </a:r>
            <a:r>
              <a:rPr dirty="0" sz="800" spc="-55" i="1">
                <a:latin typeface="Meiryo"/>
                <a:cs typeface="Meiryo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can’t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both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be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identiﬁed.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400">
                <a:latin typeface="Palatino Linotype"/>
                <a:cs typeface="Palatino Linotype"/>
              </a:rPr>
              <a:t>h</a:t>
            </a:r>
            <a:r>
              <a:rPr dirty="0" sz="800" spc="-5">
                <a:latin typeface="Palatino Linotype"/>
                <a:cs typeface="Palatino Linotype"/>
              </a:rPr>
              <a:t>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choice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made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here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consists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in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setting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85" i="1">
                <a:latin typeface="Meiryo"/>
                <a:cs typeface="Meiryo"/>
              </a:rPr>
              <a:t/>
            </a:r>
            <a:r>
              <a:rPr dirty="0" sz="800" spc="-50" i="1">
                <a:latin typeface="Meiryo"/>
                <a:cs typeface="Meiryo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to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0.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64" y="607782"/>
            <a:ext cx="5189220" cy="7404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The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</a:t>
            </a:r>
            <a:r>
              <a:rPr dirty="0" sz="800" spc="24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31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50">
              <a:latin typeface="Calibri"/>
              <a:cs typeface="Calibri"/>
            </a:endParaRPr>
          </a:p>
          <a:p>
            <a:pPr marL="12700">
              <a:lnSpc>
                <a:spcPts val="1200"/>
              </a:lnSpc>
              <a:spcBef>
                <a:spcPts val="5"/>
              </a:spcBef>
            </a:pPr>
            <a:r>
              <a:rPr dirty="0" sz="1000" spc="-25" b="1">
                <a:latin typeface="Cambria"/>
                <a:cs typeface="Cambria"/>
              </a:rPr>
              <a:t>Example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2.1</a:t>
            </a:r>
            <a:r>
              <a:rPr dirty="0" sz="1000" spc="260" b="1">
                <a:latin typeface="Cambria"/>
                <a:cs typeface="Cambria"/>
              </a:rPr>
              <a:t>  </a:t>
            </a:r>
            <a:r>
              <a:rPr dirty="0" sz="1000" spc="-25" b="1">
                <a:latin typeface="Cambria"/>
                <a:cs typeface="Cambria"/>
              </a:rPr>
              <a:t>within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35" b="1">
                <a:latin typeface="Cambria"/>
                <a:cs typeface="Cambria"/>
              </a:rPr>
              <a:t>estimator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TobinQ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marL="12700" marR="233045" indent="-635">
              <a:lnSpc>
                <a:spcPts val="1200"/>
              </a:lnSpc>
              <a:spcBef>
                <a:spcPts val="35"/>
              </a:spcBef>
            </a:pP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illustrate </a:t>
            </a:r>
            <a:r>
              <a:rPr dirty="0" sz="1000" spc="-1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estimation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chapter,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TobinQ</a:t>
            </a:r>
            <a:r>
              <a:rPr dirty="0" sz="1000" spc="-34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dataset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0" b="1">
                <a:latin typeface="Cambria"/>
                <a:cs typeface="Cambria"/>
              </a:rPr>
              <a:t>pder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package.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10">
                <a:latin typeface="Palatino Linotype"/>
                <a:cs typeface="Palatino Linotype"/>
              </a:rPr>
              <a:t>hese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concern </a:t>
            </a:r>
            <a:r>
              <a:rPr dirty="0" sz="1000">
                <a:latin typeface="Palatino Linotype"/>
                <a:cs typeface="Palatino Linotype"/>
              </a:rPr>
              <a:t>188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American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ﬁrms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 </a:t>
            </a:r>
            <a:r>
              <a:rPr dirty="0" sz="1000">
                <a:latin typeface="Palatino Linotype"/>
                <a:cs typeface="Palatino Linotype"/>
              </a:rPr>
              <a:t>35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years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(from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1951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1985).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81479" y="1502365"/>
            <a:ext cx="4985385" cy="14097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data("TobinQ",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"pder")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68739" y="1828346"/>
            <a:ext cx="4999355" cy="42462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43815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Schaller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(1990)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wishes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Tobin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(1969)’s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theory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investment.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main </a:t>
            </a:r>
            <a:r>
              <a:rPr dirty="0" sz="1000" spc="-50">
                <a:latin typeface="Palatino Linotype"/>
                <a:cs typeface="Palatino Linotype"/>
              </a:rPr>
              <a:t>variable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that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explains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investment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ratio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between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value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ﬁrm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replacement </a:t>
            </a:r>
            <a:r>
              <a:rPr dirty="0" sz="1000">
                <a:latin typeface="Palatino Linotype"/>
                <a:cs typeface="Palatino Linotype"/>
              </a:rPr>
              <a:t>cost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physical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capital,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ratio </a:t>
            </a:r>
            <a:r>
              <a:rPr dirty="0" sz="1000" spc="-30">
                <a:latin typeface="Palatino Linotype"/>
                <a:cs typeface="Palatino Linotype"/>
              </a:rPr>
              <a:t>being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called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“Tobin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35">
                <a:latin typeface="Palatino Linotype"/>
                <a:cs typeface="Palatino Linotype"/>
              </a:rPr>
              <a:t>Q”.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ﬁnancial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market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perfect,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value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ﬁrm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equals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actual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value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future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proﬁts.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Tobin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Q </a:t>
            </a:r>
            <a:r>
              <a:rPr dirty="0" sz="1000" spc="-5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greater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1, </a:t>
            </a:r>
            <a:r>
              <a:rPr dirty="0" sz="1000" spc="-40">
                <a:latin typeface="Palatino Linotype"/>
                <a:cs typeface="Palatino Linotype"/>
              </a:rPr>
              <a:t>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means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proﬁtability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investment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greater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that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investment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valuable.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response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therefore</a:t>
            </a:r>
            <a:r>
              <a:rPr dirty="0" sz="1000" spc="-1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investment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(investment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divided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by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capital </a:t>
            </a:r>
            <a:r>
              <a:rPr dirty="0" sz="1000" spc="-25">
                <a:latin typeface="Palatino Linotype"/>
                <a:cs typeface="Palatino Linotype"/>
              </a:rPr>
              <a:t>stock)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35">
                <a:latin typeface="Palatino Linotype"/>
                <a:cs typeface="Palatino Linotype"/>
              </a:rPr>
              <a:t>covariate</a:t>
            </a:r>
            <a:r>
              <a:rPr dirty="0" sz="1000" spc="-20">
                <a:latin typeface="Palatino Linotype"/>
                <a:cs typeface="Palatino Linotype"/>
              </a:rPr>
              <a:t> is </a:t>
            </a:r>
            <a:r>
              <a:rPr dirty="0" sz="1000" spc="-35">
                <a:latin typeface="Palatino Linotype"/>
                <a:cs typeface="Palatino Linotype"/>
              </a:rPr>
              <a:t>Tobin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Q.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43815" indent="107950">
              <a:lnSpc>
                <a:spcPts val="1200"/>
              </a:lnSpc>
              <a:spcBef>
                <a:spcPts val="1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plm</a:t>
            </a:r>
            <a:r>
              <a:rPr dirty="0" sz="1000" spc="-25" b="1">
                <a:latin typeface="Cambria"/>
                <a:cs typeface="Cambria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package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provides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45">
                <a:latin typeface="Courier New"/>
                <a:cs typeface="Courier New"/>
              </a:rPr>
              <a:t>plm</a:t>
            </a:r>
            <a:r>
              <a:rPr dirty="0" sz="1000" spc="-5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 </a:t>
            </a:r>
            <a:r>
              <a:rPr dirty="0" sz="1000" spc="-35">
                <a:latin typeface="Palatino Linotype"/>
                <a:cs typeface="Palatino Linotype"/>
              </a:rPr>
              <a:t>to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linear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panel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data.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Its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main </a:t>
            </a:r>
            <a:r>
              <a:rPr dirty="0" sz="1000" spc="-45">
                <a:latin typeface="Palatino Linotype"/>
                <a:cs typeface="Palatino Linotype"/>
              </a:rPr>
              <a:t>arguments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are:</a:t>
            </a:r>
            <a:endParaRPr sz="1000">
              <a:latin typeface="Palatino Linotype"/>
              <a:cs typeface="Palatino Linotype"/>
            </a:endParaRPr>
          </a:p>
          <a:p>
            <a:pPr marL="142240" indent="-130175">
              <a:lnSpc>
                <a:spcPts val="1200"/>
              </a:lnSpc>
              <a:spcBef>
                <a:spcPts val="489"/>
              </a:spcBef>
              <a:buFont typeface="Cambria"/>
              <a:buChar char="•"/>
              <a:tabLst>
                <a:tab pos="142875" algn="l"/>
              </a:tabLst>
            </a:pPr>
            <a:r>
              <a:rPr dirty="0" sz="1000" spc="-10">
                <a:latin typeface="Courier New"/>
                <a:cs typeface="Courier New"/>
              </a:rPr>
              <a:t>formula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symbolic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description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model,</a:t>
            </a:r>
            <a:endParaRPr sz="1000">
              <a:latin typeface="Palatino Linotype"/>
              <a:cs typeface="Palatino Linotype"/>
            </a:endParaRPr>
          </a:p>
          <a:p>
            <a:pPr marL="141605" marR="5080" indent="-129539">
              <a:lnSpc>
                <a:spcPts val="1200"/>
              </a:lnSpc>
              <a:spcBef>
                <a:spcPts val="35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 spc="-20">
                <a:latin typeface="Courier New"/>
                <a:cs typeface="Courier New"/>
              </a:rPr>
              <a:t>data</a:t>
            </a:r>
            <a:r>
              <a:rPr dirty="0" sz="1000" spc="-20">
                <a:latin typeface="Palatino Linotype"/>
                <a:cs typeface="Palatino Linotype"/>
              </a:rPr>
              <a:t>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data.frame</a:t>
            </a:r>
            <a:r>
              <a:rPr dirty="0" sz="1000" spc="-20">
                <a:latin typeface="Palatino Linotype"/>
                <a:cs typeface="Palatino Linotype"/>
              </a:rPr>
              <a:t>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 </a:t>
            </a:r>
            <a:r>
              <a:rPr dirty="0" sz="1000" spc="-30">
                <a:latin typeface="Palatino Linotype"/>
                <a:cs typeface="Palatino Linotype"/>
              </a:rPr>
              <a:t>can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either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ordinary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data.frame</a:t>
            </a:r>
            <a:r>
              <a:rPr dirty="0" sz="1000" spc="-405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pdata.frame</a:t>
            </a:r>
            <a:r>
              <a:rPr dirty="0" sz="1000" spc="-10">
                <a:latin typeface="Palatino Linotype"/>
                <a:cs typeface="Palatino Linotype"/>
              </a:rPr>
              <a:t>; </a:t>
            </a:r>
            <a:r>
              <a:rPr dirty="0" sz="1000" spc="-20">
                <a:latin typeface="Palatino Linotype"/>
                <a:cs typeface="Palatino Linotype"/>
              </a:rPr>
              <a:t>in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case,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20">
                <a:latin typeface="Courier New"/>
                <a:cs typeface="Courier New"/>
              </a:rPr>
              <a:t>index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may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added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indicate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 </a:t>
            </a:r>
            <a:r>
              <a:rPr dirty="0" sz="1000" spc="-10">
                <a:latin typeface="Palatino Linotype"/>
                <a:cs typeface="Palatino Linotype"/>
              </a:rPr>
              <a:t>index,</a:t>
            </a:r>
            <a:endParaRPr sz="1000">
              <a:latin typeface="Palatino Linotype"/>
              <a:cs typeface="Palatino Linotype"/>
            </a:endParaRPr>
          </a:p>
          <a:p>
            <a:pPr marL="141605" indent="-129539">
              <a:lnSpc>
                <a:spcPts val="1150"/>
              </a:lnSpc>
              <a:buFont typeface="Cambria"/>
              <a:buChar char="•"/>
              <a:tabLst>
                <a:tab pos="142240" algn="l"/>
              </a:tabLst>
            </a:pPr>
            <a:r>
              <a:rPr dirty="0" sz="1000" spc="-20">
                <a:latin typeface="Courier New"/>
                <a:cs typeface="Courier New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,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wants</a:t>
            </a:r>
            <a:r>
              <a:rPr dirty="0" sz="1000" spc="-25">
                <a:latin typeface="Palatino Linotype"/>
                <a:cs typeface="Palatino Linotype"/>
              </a:rPr>
              <a:t> 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compute: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’within’</a:t>
            </a:r>
            <a:r>
              <a:rPr dirty="0" sz="1000" spc="-20">
                <a:latin typeface="Palatino Linotype"/>
                <a:cs typeface="Palatino Linotype"/>
              </a:rPr>
              <a:t>, </a:t>
            </a:r>
            <a:r>
              <a:rPr dirty="0" sz="1000" spc="-20">
                <a:latin typeface="Courier New"/>
                <a:cs typeface="Courier New"/>
              </a:rPr>
              <a:t>’between’</a:t>
            </a:r>
            <a:r>
              <a:rPr dirty="0" sz="1000" spc="-20">
                <a:latin typeface="Palatino Linotype"/>
                <a:cs typeface="Palatino Linotype"/>
              </a:rPr>
              <a:t>, </a:t>
            </a:r>
            <a:r>
              <a:rPr dirty="0" sz="1000" spc="-20">
                <a:latin typeface="Courier New"/>
                <a:cs typeface="Courier New"/>
              </a:rPr>
              <a:t>’pooling’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(which</a:t>
            </a:r>
            <a:endParaRPr sz="1000">
              <a:latin typeface="Palatino Linotype"/>
              <a:cs typeface="Palatino Linotype"/>
            </a:endParaRPr>
          </a:p>
          <a:p>
            <a:pPr marL="141605" marR="43815">
              <a:lnSpc>
                <a:spcPts val="1200"/>
              </a:lnSpc>
              <a:spcBef>
                <a:spcPts val="40"/>
              </a:spcBef>
            </a:pP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’random’</a:t>
            </a:r>
            <a:r>
              <a:rPr dirty="0" sz="1000" spc="-330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 </a:t>
            </a:r>
            <a:r>
              <a:rPr dirty="0" sz="1000" spc="-50">
                <a:latin typeface="Palatino Linotype"/>
                <a:cs typeface="Palatino Linotype"/>
              </a:rPr>
              <a:t>will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presented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next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section).</a:t>
            </a:r>
            <a:endParaRPr sz="1000">
              <a:latin typeface="Palatino Linotype"/>
              <a:cs typeface="Palatino Linotype"/>
            </a:endParaRPr>
          </a:p>
          <a:p>
            <a:pPr marL="12700" marR="43815" indent="107950">
              <a:lnSpc>
                <a:spcPct val="100000"/>
              </a:lnSpc>
              <a:spcBef>
                <a:spcPts val="484"/>
              </a:spcBef>
            </a:pPr>
            <a:r>
              <a:rPr dirty="0" sz="1000" spc="-50">
                <a:latin typeface="Palatino Linotype"/>
                <a:cs typeface="Palatino Linotype"/>
              </a:rPr>
              <a:t>We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create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pdata.frame</a:t>
            </a:r>
            <a:r>
              <a:rPr dirty="0" sz="1000" spc="-345">
                <a:latin typeface="Courier New"/>
                <a:cs typeface="Courier New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pdata.frame</a:t>
            </a:r>
            <a:r>
              <a:rPr dirty="0" sz="1000" spc="-345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480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done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indicating in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index</a:t>
            </a:r>
            <a:r>
              <a:rPr dirty="0" sz="1000" spc="-1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141605" indent="-129539">
              <a:lnSpc>
                <a:spcPts val="1200"/>
              </a:lnSpc>
              <a:spcBef>
                <a:spcPts val="530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character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vector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length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indicating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index,</a:t>
            </a:r>
            <a:endParaRPr sz="1000">
              <a:latin typeface="Palatino Linotype"/>
              <a:cs typeface="Palatino Linotype"/>
            </a:endParaRPr>
          </a:p>
          <a:p>
            <a:pPr marL="141605" marR="44450" indent="-129539">
              <a:lnSpc>
                <a:spcPts val="1200"/>
              </a:lnSpc>
              <a:spcBef>
                <a:spcPts val="40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character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vector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length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indicating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index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case,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assumed that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there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</a:t>
            </a:r>
            <a:r>
              <a:rPr dirty="0" sz="1000" spc="-25">
                <a:latin typeface="Palatino Linotype"/>
                <a:cs typeface="Palatino Linotype"/>
              </a:rPr>
              <a:t> time </a:t>
            </a:r>
            <a:r>
              <a:rPr dirty="0" sz="1000" spc="-50">
                <a:latin typeface="Palatino Linotype"/>
                <a:cs typeface="Palatino Linotype"/>
              </a:rPr>
              <a:t>index</a:t>
            </a:r>
            <a:r>
              <a:rPr dirty="0" sz="1000" spc="-20">
                <a:latin typeface="Palatino Linotype"/>
                <a:cs typeface="Palatino Linotype"/>
              </a:rPr>
              <a:t> 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data),</a:t>
            </a:r>
            <a:endParaRPr sz="1000">
              <a:latin typeface="Palatino Linotype"/>
              <a:cs typeface="Palatino Linotype"/>
            </a:endParaRPr>
          </a:p>
          <a:p>
            <a:pPr marL="141605" indent="-129539">
              <a:lnSpc>
                <a:spcPts val="1150"/>
              </a:lnSpc>
              <a:buFont typeface="Cambria"/>
              <a:buChar char="•"/>
              <a:tabLst>
                <a:tab pos="1422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integer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indicating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number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periods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(only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balanced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observations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ﬁrst</a:t>
            </a:r>
            <a:endParaRPr sz="1000">
              <a:latin typeface="Palatino Linotype"/>
              <a:cs typeface="Palatino Linotype"/>
            </a:endParaRPr>
          </a:p>
          <a:p>
            <a:pPr marL="141605">
              <a:lnSpc>
                <a:spcPts val="1195"/>
              </a:lnSpc>
            </a:pPr>
            <a:r>
              <a:rPr dirty="0" sz="1000" spc="-40">
                <a:latin typeface="Palatino Linotype"/>
                <a:cs typeface="Palatino Linotype"/>
              </a:rPr>
              <a:t>ordered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period),</a:t>
            </a:r>
            <a:endParaRPr sz="1000">
              <a:latin typeface="Palatino Linotype"/>
              <a:cs typeface="Palatino Linotype"/>
            </a:endParaRPr>
          </a:p>
          <a:p>
            <a:pPr marL="141605" indent="-129539">
              <a:lnSpc>
                <a:spcPts val="1195"/>
              </a:lnSpc>
              <a:buFont typeface="Cambria"/>
              <a:buChar char="•"/>
              <a:tabLst>
                <a:tab pos="142240" algn="l"/>
              </a:tabLst>
            </a:pPr>
            <a:r>
              <a:rPr dirty="0" sz="1000" spc="-10">
                <a:latin typeface="Courier New"/>
                <a:cs typeface="Courier New"/>
              </a:rPr>
              <a:t>NULL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default: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this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case,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30">
                <a:latin typeface="Palatino Linotype"/>
                <a:cs typeface="Palatino Linotype"/>
              </a:rPr>
              <a:t> 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assumed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columns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 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data.frame</a:t>
            </a:r>
            <a:endParaRPr sz="1000">
              <a:latin typeface="Courier New"/>
              <a:cs typeface="Courier New"/>
            </a:endParaRPr>
          </a:p>
          <a:p>
            <a:pPr marL="141605">
              <a:lnSpc>
                <a:spcPts val="1200"/>
              </a:lnSpc>
            </a:pPr>
            <a:r>
              <a:rPr dirty="0" sz="1000" spc="-25">
                <a:latin typeface="Palatino Linotype"/>
                <a:cs typeface="Palatino Linotype"/>
              </a:rPr>
              <a:t>contain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the time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index.</a:t>
            </a:r>
            <a:endParaRPr sz="1000">
              <a:latin typeface="Palatino Linotype"/>
              <a:cs typeface="Palatino Linotype"/>
            </a:endParaRPr>
          </a:p>
          <a:p>
            <a:pPr marL="12700" marR="43815" indent="107950">
              <a:lnSpc>
                <a:spcPct val="100000"/>
              </a:lnSpc>
              <a:spcBef>
                <a:spcPts val="530"/>
              </a:spcBef>
            </a:pPr>
            <a:r>
              <a:rPr dirty="0" sz="1000" spc="110">
                <a:latin typeface="Palatino Linotype"/>
                <a:cs typeface="Palatino Linotype"/>
              </a:rPr>
              <a:t>hese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different</a:t>
            </a:r>
            <a:r>
              <a:rPr dirty="0" sz="1000" spc="-35">
                <a:latin typeface="Palatino Linotype"/>
                <a:cs typeface="Palatino Linotype"/>
              </a:rPr>
              <a:t> possibilities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illustrated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below,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ﬁrst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two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columns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TobinQ</a:t>
            </a:r>
            <a:r>
              <a:rPr dirty="0" sz="1000" spc="-385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containing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 </a:t>
            </a:r>
            <a:r>
              <a:rPr dirty="0" sz="1000" spc="-10">
                <a:latin typeface="Palatino Linotype"/>
                <a:cs typeface="Palatino Linotype"/>
              </a:rPr>
              <a:t>index.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81479" y="6228899"/>
            <a:ext cx="4985385" cy="56642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pTobinQ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pdata.frame(TobinQ)</a:t>
            </a:r>
            <a:endParaRPr sz="800">
              <a:latin typeface="Courier New"/>
              <a:cs typeface="Courier New"/>
            </a:endParaRPr>
          </a:p>
          <a:p>
            <a:pPr marL="24765" marR="185483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pTobinQa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pdata.frame(TobinQ,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188) </a:t>
            </a:r>
            <a:r>
              <a:rPr dirty="0" sz="800">
                <a:latin typeface="Courier New"/>
                <a:cs typeface="Courier New"/>
              </a:rPr>
              <a:t>pTobinQb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pdata.frame(TobinQ,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c('cusip'))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pTobinQc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pdata.frame(TobinQ,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c('cusip',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'year'))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68755" y="6980076"/>
            <a:ext cx="4960620" cy="784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pdim</a:t>
            </a:r>
            <a:r>
              <a:rPr dirty="0" sz="1000" spc="-13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function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used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inspect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individual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dimensions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>
                <a:latin typeface="Palatino Linotype"/>
                <a:cs typeface="Palatino Linotype"/>
              </a:rPr>
              <a:t>data.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has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method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pdata.frame</a:t>
            </a:r>
            <a:r>
              <a:rPr dirty="0" sz="1000" spc="-13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objects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(without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further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argument)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 </a:t>
            </a:r>
            <a:r>
              <a:rPr dirty="0" sz="1000">
                <a:latin typeface="Courier New"/>
                <a:cs typeface="Courier New"/>
              </a:rPr>
              <a:t>data.frame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latter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case,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Courier New"/>
                <a:cs typeface="Courier New"/>
              </a:rPr>
              <a:t>index</a:t>
            </a:r>
            <a:r>
              <a:rPr dirty="0" sz="1000" spc="-12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argument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set;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not,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once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more </a:t>
            </a:r>
            <a:r>
              <a:rPr dirty="0" sz="1000" spc="-40">
                <a:latin typeface="Palatino Linotype"/>
                <a:cs typeface="Palatino Linotype"/>
              </a:rPr>
              <a:t>assumed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ﬁrst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</a:t>
            </a:r>
            <a:r>
              <a:rPr dirty="0" sz="1000" spc="-30">
                <a:latin typeface="Palatino Linotype"/>
                <a:cs typeface="Palatino Linotype"/>
              </a:rPr>
              <a:t> columns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the </a:t>
            </a:r>
            <a:r>
              <a:rPr dirty="0" sz="1000" spc="-35">
                <a:latin typeface="Courier New"/>
                <a:cs typeface="Courier New"/>
              </a:rPr>
              <a:t>data.frame</a:t>
            </a:r>
            <a:r>
              <a:rPr dirty="0" sz="1000" spc="-114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contain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the </a:t>
            </a:r>
            <a:r>
              <a:rPr dirty="0" sz="1000" spc="-20">
                <a:latin typeface="Palatino Linotype"/>
                <a:cs typeface="Palatino Linotype"/>
              </a:rPr>
              <a:t>time </a:t>
            </a:r>
            <a:r>
              <a:rPr dirty="0" sz="1000" spc="-10">
                <a:latin typeface="Palatino Linotype"/>
                <a:cs typeface="Palatino Linotype"/>
              </a:rPr>
              <a:t>index.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81479" y="7919168"/>
            <a:ext cx="4985385" cy="28257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pdim(pTobinQ)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Balanced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Panel: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188,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35,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6580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25657" y="607782"/>
            <a:ext cx="15627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32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919219"/>
            <a:ext cx="4985385" cy="28257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pdim(TobinQ,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'cusip')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pdim(TobinQ)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54839" y="1386925"/>
            <a:ext cx="4960620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8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pdata.frame</a:t>
            </a:r>
            <a:r>
              <a:rPr dirty="0" sz="1000" spc="-355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has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index</a:t>
            </a:r>
            <a:r>
              <a:rPr dirty="0" sz="1000" spc="-350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attribute,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data.frame</a:t>
            </a:r>
            <a:r>
              <a:rPr dirty="0" sz="1000" spc="-35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contains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index.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20">
                <a:latin typeface="Palatino Linotype"/>
                <a:cs typeface="Palatino Linotype"/>
              </a:rPr>
              <a:t> can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extracted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index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67532" y="1917731"/>
            <a:ext cx="4985385" cy="113284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head(index(pTobinQ))</a:t>
            </a:r>
            <a:endParaRPr sz="800">
              <a:latin typeface="Courier New"/>
              <a:cs typeface="Courier New"/>
            </a:endParaRPr>
          </a:p>
          <a:p>
            <a:pPr marL="24765" marR="4223385" indent="12128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cusip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year </a:t>
            </a:r>
            <a:r>
              <a:rPr dirty="0" sz="800">
                <a:latin typeface="Courier New"/>
                <a:cs typeface="Courier New"/>
              </a:rPr>
              <a:t>2</a:t>
            </a:r>
            <a:r>
              <a:rPr dirty="0" sz="800" spc="4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2824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1951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3</a:t>
            </a:r>
            <a:r>
              <a:rPr dirty="0" sz="800" spc="4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2824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1952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4</a:t>
            </a:r>
            <a:r>
              <a:rPr dirty="0" sz="800" spc="4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2824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1953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5</a:t>
            </a:r>
            <a:r>
              <a:rPr dirty="0" sz="800" spc="4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2824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1954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6</a:t>
            </a:r>
            <a:r>
              <a:rPr dirty="0" sz="800" spc="4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2824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1955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7</a:t>
            </a:r>
            <a:r>
              <a:rPr dirty="0" sz="800" spc="4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2824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1956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662841" y="3235727"/>
            <a:ext cx="28809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three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 spc="-10">
                <a:latin typeface="Palatino Linotype"/>
                <a:cs typeface="Palatino Linotype"/>
              </a:rPr>
              <a:t> described: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67532" y="3614743"/>
            <a:ext cx="4985385" cy="56578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Qeq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ikn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5">
                <a:latin typeface="Cambria"/>
                <a:cs typeface="Cambria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qn</a:t>
            </a:r>
            <a:endParaRPr sz="800">
              <a:latin typeface="Courier New"/>
              <a:cs typeface="Courier New"/>
            </a:endParaRPr>
          </a:p>
          <a:p>
            <a:pPr marL="24765" marR="197612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Q.pooling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plm(Qeq,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pTobinQ,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"pooling") </a:t>
            </a:r>
            <a:r>
              <a:rPr dirty="0" sz="800">
                <a:latin typeface="Courier New"/>
                <a:cs typeface="Courier New"/>
              </a:rPr>
              <a:t>Q.within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update(Q.pooling,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"within") </a:t>
            </a:r>
            <a:r>
              <a:rPr dirty="0" sz="800">
                <a:latin typeface="Courier New"/>
                <a:cs typeface="Courier New"/>
              </a:rPr>
              <a:t>Q.between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update(Q.pooling,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"between")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567529" y="5048529"/>
            <a:ext cx="4985385" cy="3260090"/>
          </a:xfrm>
          <a:custGeom>
            <a:avLst/>
            <a:gdLst/>
            <a:ahLst/>
            <a:cxnLst/>
            <a:rect l="l" t="t" r="r" b="b"/>
            <a:pathLst>
              <a:path w="4985385" h="3260090">
                <a:moveTo>
                  <a:pt x="4985182" y="3119361"/>
                </a:moveTo>
                <a:lnTo>
                  <a:pt x="0" y="3119361"/>
                </a:lnTo>
                <a:lnTo>
                  <a:pt x="0" y="3260064"/>
                </a:lnTo>
                <a:lnTo>
                  <a:pt x="4985182" y="3260064"/>
                </a:lnTo>
                <a:lnTo>
                  <a:pt x="4985182" y="3119361"/>
                </a:lnTo>
                <a:close/>
              </a:path>
              <a:path w="4985385" h="3260090">
                <a:moveTo>
                  <a:pt x="4985182" y="2692450"/>
                </a:moveTo>
                <a:lnTo>
                  <a:pt x="0" y="2692450"/>
                </a:lnTo>
                <a:lnTo>
                  <a:pt x="0" y="2829268"/>
                </a:lnTo>
                <a:lnTo>
                  <a:pt x="0" y="2833154"/>
                </a:lnTo>
                <a:lnTo>
                  <a:pt x="0" y="2977629"/>
                </a:lnTo>
                <a:lnTo>
                  <a:pt x="0" y="2981515"/>
                </a:lnTo>
                <a:lnTo>
                  <a:pt x="0" y="3118332"/>
                </a:lnTo>
                <a:lnTo>
                  <a:pt x="4985182" y="3118332"/>
                </a:lnTo>
                <a:lnTo>
                  <a:pt x="4985182" y="2981515"/>
                </a:lnTo>
                <a:lnTo>
                  <a:pt x="4985182" y="2977629"/>
                </a:lnTo>
                <a:lnTo>
                  <a:pt x="4985182" y="2833154"/>
                </a:lnTo>
                <a:lnTo>
                  <a:pt x="4985182" y="2829268"/>
                </a:lnTo>
                <a:lnTo>
                  <a:pt x="4985182" y="2692450"/>
                </a:lnTo>
                <a:close/>
              </a:path>
              <a:path w="4985385" h="3260090">
                <a:moveTo>
                  <a:pt x="4985182" y="2550718"/>
                </a:moveTo>
                <a:lnTo>
                  <a:pt x="0" y="2550718"/>
                </a:lnTo>
                <a:lnTo>
                  <a:pt x="0" y="2691422"/>
                </a:lnTo>
                <a:lnTo>
                  <a:pt x="4985182" y="2691422"/>
                </a:lnTo>
                <a:lnTo>
                  <a:pt x="4985182" y="2550718"/>
                </a:lnTo>
                <a:close/>
              </a:path>
              <a:path w="4985385" h="3260090">
                <a:moveTo>
                  <a:pt x="4985182" y="2408986"/>
                </a:moveTo>
                <a:lnTo>
                  <a:pt x="0" y="2408986"/>
                </a:lnTo>
                <a:lnTo>
                  <a:pt x="0" y="2549690"/>
                </a:lnTo>
                <a:lnTo>
                  <a:pt x="4985182" y="2549690"/>
                </a:lnTo>
                <a:lnTo>
                  <a:pt x="4985182" y="2408986"/>
                </a:lnTo>
                <a:close/>
              </a:path>
              <a:path w="4985385" h="3260090">
                <a:moveTo>
                  <a:pt x="4985182" y="2267254"/>
                </a:moveTo>
                <a:lnTo>
                  <a:pt x="0" y="2267254"/>
                </a:lnTo>
                <a:lnTo>
                  <a:pt x="0" y="2407958"/>
                </a:lnTo>
                <a:lnTo>
                  <a:pt x="4985182" y="2407958"/>
                </a:lnTo>
                <a:lnTo>
                  <a:pt x="4985182" y="2267254"/>
                </a:lnTo>
                <a:close/>
              </a:path>
              <a:path w="4985385" h="3260090">
                <a:moveTo>
                  <a:pt x="4985182" y="2125637"/>
                </a:moveTo>
                <a:lnTo>
                  <a:pt x="0" y="2125637"/>
                </a:lnTo>
                <a:lnTo>
                  <a:pt x="0" y="2266340"/>
                </a:lnTo>
                <a:lnTo>
                  <a:pt x="4985182" y="2266340"/>
                </a:lnTo>
                <a:lnTo>
                  <a:pt x="4985182" y="2125637"/>
                </a:lnTo>
                <a:close/>
              </a:path>
              <a:path w="4985385" h="3260090">
                <a:moveTo>
                  <a:pt x="4985182" y="1983905"/>
                </a:moveTo>
                <a:lnTo>
                  <a:pt x="0" y="1983905"/>
                </a:lnTo>
                <a:lnTo>
                  <a:pt x="0" y="2124608"/>
                </a:lnTo>
                <a:lnTo>
                  <a:pt x="4985182" y="2124608"/>
                </a:lnTo>
                <a:lnTo>
                  <a:pt x="4985182" y="1983905"/>
                </a:lnTo>
                <a:close/>
              </a:path>
              <a:path w="4985385" h="3260090">
                <a:moveTo>
                  <a:pt x="4985182" y="1842173"/>
                </a:moveTo>
                <a:lnTo>
                  <a:pt x="0" y="1842173"/>
                </a:lnTo>
                <a:lnTo>
                  <a:pt x="0" y="1982876"/>
                </a:lnTo>
                <a:lnTo>
                  <a:pt x="4985182" y="1982876"/>
                </a:lnTo>
                <a:lnTo>
                  <a:pt x="4985182" y="1842173"/>
                </a:lnTo>
                <a:close/>
              </a:path>
              <a:path w="4985385" h="3260090">
                <a:moveTo>
                  <a:pt x="4985182" y="1700441"/>
                </a:moveTo>
                <a:lnTo>
                  <a:pt x="0" y="1700441"/>
                </a:lnTo>
                <a:lnTo>
                  <a:pt x="0" y="1841144"/>
                </a:lnTo>
                <a:lnTo>
                  <a:pt x="4985182" y="1841144"/>
                </a:lnTo>
                <a:lnTo>
                  <a:pt x="4985182" y="1700441"/>
                </a:lnTo>
                <a:close/>
              </a:path>
              <a:path w="4985385" h="3260090">
                <a:moveTo>
                  <a:pt x="4985182" y="1558709"/>
                </a:moveTo>
                <a:lnTo>
                  <a:pt x="0" y="1558709"/>
                </a:lnTo>
                <a:lnTo>
                  <a:pt x="0" y="1699412"/>
                </a:lnTo>
                <a:lnTo>
                  <a:pt x="4985182" y="1699412"/>
                </a:lnTo>
                <a:lnTo>
                  <a:pt x="4985182" y="1558709"/>
                </a:lnTo>
                <a:close/>
              </a:path>
              <a:path w="4985385" h="3260090">
                <a:moveTo>
                  <a:pt x="4985182" y="1417091"/>
                </a:moveTo>
                <a:lnTo>
                  <a:pt x="0" y="1417091"/>
                </a:lnTo>
                <a:lnTo>
                  <a:pt x="0" y="1557794"/>
                </a:lnTo>
                <a:lnTo>
                  <a:pt x="4985182" y="1557794"/>
                </a:lnTo>
                <a:lnTo>
                  <a:pt x="4985182" y="1417091"/>
                </a:lnTo>
                <a:close/>
              </a:path>
              <a:path w="4985385" h="3260090">
                <a:moveTo>
                  <a:pt x="4985182" y="1275359"/>
                </a:moveTo>
                <a:lnTo>
                  <a:pt x="0" y="1275359"/>
                </a:lnTo>
                <a:lnTo>
                  <a:pt x="0" y="1416062"/>
                </a:lnTo>
                <a:lnTo>
                  <a:pt x="4985182" y="1416062"/>
                </a:lnTo>
                <a:lnTo>
                  <a:pt x="4985182" y="1275359"/>
                </a:lnTo>
                <a:close/>
              </a:path>
              <a:path w="4985385" h="3260090">
                <a:moveTo>
                  <a:pt x="4985182" y="1133627"/>
                </a:moveTo>
                <a:lnTo>
                  <a:pt x="0" y="1133627"/>
                </a:lnTo>
                <a:lnTo>
                  <a:pt x="0" y="1274330"/>
                </a:lnTo>
                <a:lnTo>
                  <a:pt x="4985182" y="1274330"/>
                </a:lnTo>
                <a:lnTo>
                  <a:pt x="4985182" y="1133627"/>
                </a:lnTo>
                <a:close/>
              </a:path>
              <a:path w="4985385" h="3260090">
                <a:moveTo>
                  <a:pt x="4985182" y="991895"/>
                </a:moveTo>
                <a:lnTo>
                  <a:pt x="0" y="991895"/>
                </a:lnTo>
                <a:lnTo>
                  <a:pt x="0" y="1132598"/>
                </a:lnTo>
                <a:lnTo>
                  <a:pt x="4985182" y="1132598"/>
                </a:lnTo>
                <a:lnTo>
                  <a:pt x="4985182" y="991895"/>
                </a:lnTo>
                <a:close/>
              </a:path>
              <a:path w="4985385" h="3260090">
                <a:moveTo>
                  <a:pt x="4985182" y="850277"/>
                </a:moveTo>
                <a:lnTo>
                  <a:pt x="0" y="850277"/>
                </a:lnTo>
                <a:lnTo>
                  <a:pt x="0" y="990981"/>
                </a:lnTo>
                <a:lnTo>
                  <a:pt x="4985182" y="990981"/>
                </a:lnTo>
                <a:lnTo>
                  <a:pt x="4985182" y="850277"/>
                </a:lnTo>
                <a:close/>
              </a:path>
              <a:path w="4985385" h="3260090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3260090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3260090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3260090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3260090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326009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554824" y="4365921"/>
            <a:ext cx="4959985" cy="39312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Either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simple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extended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printing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results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obtained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usual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with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35">
                <a:latin typeface="Calibri"/>
                <a:cs typeface="Calibri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applying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Courier New"/>
                <a:cs typeface="Courier New"/>
              </a:rPr>
              <a:t>print.plm</a:t>
            </a:r>
            <a:r>
              <a:rPr dirty="0" sz="1000" spc="-14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summary.plm</a:t>
            </a:r>
            <a:r>
              <a:rPr dirty="0" sz="1000" spc="-14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methods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object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containing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ﬁtted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model.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 </a:t>
            </a:r>
            <a:r>
              <a:rPr dirty="0" sz="1000" spc="-45">
                <a:latin typeface="Palatino Linotype"/>
                <a:cs typeface="Palatino Linotype"/>
              </a:rPr>
              <a:t>example,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estimator,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get: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00">
              <a:latin typeface="Palatino Linotype"/>
              <a:cs typeface="Palatino Linotype"/>
            </a:endParaRPr>
          </a:p>
          <a:p>
            <a:pPr marL="37465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Q.within</a:t>
            </a:r>
            <a:endParaRPr sz="800">
              <a:latin typeface="Courier New"/>
              <a:cs typeface="Courier New"/>
            </a:endParaRPr>
          </a:p>
          <a:p>
            <a:pPr marL="37465" marR="3544570">
              <a:lnSpc>
                <a:spcPct val="232399"/>
              </a:lnSpc>
            </a:pP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Formula: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ikn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0">
                <a:latin typeface="Cambria"/>
                <a:cs typeface="Cambria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qn </a:t>
            </a: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 marL="37465" marR="4488815" indent="303530">
              <a:lnSpc>
                <a:spcPct val="116199"/>
              </a:lnSpc>
            </a:pPr>
            <a:r>
              <a:rPr dirty="0" sz="800" spc="-25">
                <a:latin typeface="Courier New"/>
                <a:cs typeface="Courier New"/>
              </a:rPr>
              <a:t>qn </a:t>
            </a:r>
            <a:r>
              <a:rPr dirty="0" sz="800" spc="-10">
                <a:latin typeface="Courier New"/>
                <a:cs typeface="Courier New"/>
              </a:rPr>
              <a:t>0.00379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summary(Q.within)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Oneway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(individual)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Within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Model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Call: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plm(formula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Qeq,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pTobinQ,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"within")</a:t>
            </a:r>
            <a:endParaRPr sz="800">
              <a:latin typeface="Courier New"/>
              <a:cs typeface="Courier New"/>
            </a:endParaRPr>
          </a:p>
          <a:p>
            <a:pPr marL="37465" marR="2423795">
              <a:lnSpc>
                <a:spcPct val="232500"/>
              </a:lnSpc>
            </a:pPr>
            <a:r>
              <a:rPr dirty="0" sz="800">
                <a:latin typeface="Courier New"/>
                <a:cs typeface="Courier New"/>
              </a:rPr>
              <a:t>Balanced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Panel: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188,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180">
                <a:latin typeface="Courier New"/>
                <a:cs typeface="Courier New"/>
              </a:rPr>
              <a:t>35,N=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6580 </a:t>
            </a:r>
            <a:r>
              <a:rPr dirty="0" sz="800" spc="-10">
                <a:latin typeface="Courier New"/>
                <a:cs typeface="Courier New"/>
              </a:rPr>
              <a:t>Residuals:</a:t>
            </a:r>
            <a:endParaRPr sz="800">
              <a:latin typeface="Courier New"/>
              <a:cs typeface="Courier New"/>
            </a:endParaRPr>
          </a:p>
          <a:p>
            <a:pPr algn="r" marR="2241550">
              <a:lnSpc>
                <a:spcPct val="100000"/>
              </a:lnSpc>
              <a:spcBef>
                <a:spcPts val="155"/>
              </a:spcBef>
              <a:tabLst>
                <a:tab pos="971550" algn="l"/>
                <a:tab pos="2186305" algn="l"/>
              </a:tabLst>
            </a:pPr>
            <a:r>
              <a:rPr dirty="0" sz="800">
                <a:latin typeface="Courier New"/>
                <a:cs typeface="Courier New"/>
              </a:rPr>
              <a:t>Min.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1st</a:t>
            </a:r>
            <a:r>
              <a:rPr dirty="0" sz="800" spc="-25">
                <a:latin typeface="Courier New"/>
                <a:cs typeface="Courier New"/>
              </a:rPr>
              <a:t> Qu.</a:t>
            </a:r>
            <a:r>
              <a:rPr dirty="0" sz="800">
                <a:latin typeface="Courier New"/>
                <a:cs typeface="Courier New"/>
              </a:rPr>
              <a:t>	Median</a:t>
            </a:r>
            <a:r>
              <a:rPr dirty="0" sz="800" spc="4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3rd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Qu.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Max.</a:t>
            </a:r>
            <a:endParaRPr sz="800">
              <a:latin typeface="Courier New"/>
              <a:cs typeface="Courier New"/>
            </a:endParaRPr>
          </a:p>
          <a:p>
            <a:pPr algn="r" marR="224155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0.21631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0.04525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0.00849</a:t>
            </a:r>
            <a:r>
              <a:rPr dirty="0" sz="800" spc="39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0.03365</a:t>
            </a:r>
            <a:r>
              <a:rPr dirty="0" sz="800" spc="39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0.61844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algn="ctr" marR="4086860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 algn="ctr" marR="2325370">
              <a:lnSpc>
                <a:spcPct val="100000"/>
              </a:lnSpc>
              <a:spcBef>
                <a:spcPts val="165"/>
              </a:spcBef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</a:t>
            </a:r>
            <a:endParaRPr sz="800">
              <a:latin typeface="Courier New"/>
              <a:cs typeface="Courier New"/>
            </a:endParaRPr>
          </a:p>
          <a:p>
            <a:pPr algn="ctr" marR="2264410">
              <a:lnSpc>
                <a:spcPct val="100000"/>
              </a:lnSpc>
              <a:spcBef>
                <a:spcPts val="160"/>
              </a:spcBef>
              <a:tabLst>
                <a:tab pos="850265" algn="l"/>
                <a:tab pos="1700530" algn="l"/>
                <a:tab pos="2004060" algn="l"/>
              </a:tabLst>
            </a:pPr>
            <a:r>
              <a:rPr dirty="0" sz="800">
                <a:latin typeface="Courier New"/>
                <a:cs typeface="Courier New"/>
              </a:rPr>
              <a:t>qn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0.003792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0.000173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5">
                <a:latin typeface="Courier New"/>
                <a:cs typeface="Courier New"/>
              </a:rPr>
              <a:t>22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&lt;2e-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algn="ctr" marR="469392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--</a:t>
            </a:r>
            <a:r>
              <a:rPr dirty="0" sz="800" spc="-50">
                <a:latin typeface="Courier New"/>
                <a:cs typeface="Courier New"/>
              </a:rPr>
              <a:t>-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347423" y="607782"/>
            <a:ext cx="14109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The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</a:t>
            </a:r>
            <a:r>
              <a:rPr dirty="0" sz="800" spc="24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33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81479" y="919219"/>
            <a:ext cx="4985385" cy="113284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algn="just"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Signif.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codes:</a:t>
            </a:r>
            <a:endParaRPr sz="800">
              <a:latin typeface="Courier New"/>
              <a:cs typeface="Courier New"/>
            </a:endParaRPr>
          </a:p>
          <a:p>
            <a:pPr algn="just"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0.05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'.'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1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algn="just" marL="24765" marR="319087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Total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Sum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Squares:</a:t>
            </a:r>
            <a:r>
              <a:rPr dirty="0" sz="800" spc="430">
                <a:latin typeface="Courier New"/>
                <a:cs typeface="Courier New"/>
              </a:rPr>
              <a:t>  </a:t>
            </a:r>
            <a:r>
              <a:rPr dirty="0" sz="800" spc="-20">
                <a:latin typeface="Courier New"/>
                <a:cs typeface="Courier New"/>
              </a:rPr>
              <a:t>36.7 </a:t>
            </a:r>
            <a:r>
              <a:rPr dirty="0" sz="800">
                <a:latin typeface="Courier New"/>
                <a:cs typeface="Courier New"/>
              </a:rPr>
              <a:t>Residual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Sum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Squares: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34.1 </a:t>
            </a:r>
            <a:r>
              <a:rPr dirty="0" sz="800" spc="-10">
                <a:latin typeface="Courier New"/>
                <a:cs typeface="Courier New"/>
              </a:rPr>
              <a:t>R-</a:t>
            </a:r>
            <a:r>
              <a:rPr dirty="0" sz="800">
                <a:latin typeface="Courier New"/>
                <a:cs typeface="Courier New"/>
              </a:rPr>
              <a:t>Squared:</a:t>
            </a:r>
            <a:r>
              <a:rPr dirty="0" sz="800" spc="450">
                <a:latin typeface="Courier New"/>
                <a:cs typeface="Courier New"/>
              </a:rPr>
              <a:t>   </a:t>
            </a:r>
            <a:r>
              <a:rPr dirty="0" sz="800" spc="-10">
                <a:latin typeface="Courier New"/>
                <a:cs typeface="Courier New"/>
              </a:rPr>
              <a:t>0.0702</a:t>
            </a:r>
            <a:endParaRPr sz="800">
              <a:latin typeface="Courier New"/>
              <a:cs typeface="Courier New"/>
            </a:endParaRPr>
          </a:p>
          <a:p>
            <a:pPr algn="just"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Adj.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R-</a:t>
            </a:r>
            <a:r>
              <a:rPr dirty="0" sz="800">
                <a:latin typeface="Courier New"/>
                <a:cs typeface="Courier New"/>
              </a:rPr>
              <a:t>Squared: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0.0428</a:t>
            </a:r>
            <a:endParaRPr sz="800">
              <a:latin typeface="Courier New"/>
              <a:cs typeface="Courier New"/>
            </a:endParaRPr>
          </a:p>
          <a:p>
            <a:pPr algn="just"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F-</a:t>
            </a:r>
            <a:r>
              <a:rPr dirty="0" sz="800">
                <a:latin typeface="Courier New"/>
                <a:cs typeface="Courier New"/>
              </a:rPr>
              <a:t>statistic: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482.412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on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and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6391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value: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&lt;2e-</a:t>
            </a:r>
            <a:r>
              <a:rPr dirty="0" sz="800" spc="-25">
                <a:latin typeface="Courier New"/>
                <a:cs typeface="Courier New"/>
              </a:rPr>
              <a:t>16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43379" y="2237197"/>
            <a:ext cx="5012055" cy="11474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1115" indent="10795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fixef.plm</a:t>
            </a:r>
            <a:r>
              <a:rPr dirty="0" sz="1000" spc="-265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method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computes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480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flavors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ﬁxed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may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depending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value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type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argument:</a:t>
            </a:r>
            <a:endParaRPr sz="1000">
              <a:latin typeface="Palatino Linotype"/>
              <a:cs typeface="Palatino Linotype"/>
            </a:endParaRPr>
          </a:p>
          <a:p>
            <a:pPr marL="167005" indent="-129539">
              <a:lnSpc>
                <a:spcPts val="1200"/>
              </a:lnSpc>
              <a:spcBef>
                <a:spcPts val="455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spc="-10">
                <a:latin typeface="Courier New"/>
                <a:cs typeface="Courier New"/>
              </a:rPr>
              <a:t>’level’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default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value,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returns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intercepts,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i.e.,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0" i="1">
                <a:latin typeface="Meiryo"/>
                <a:cs typeface="Meiryo"/>
              </a:rPr>
              <a:t>̂</a:t>
            </a:r>
            <a:r>
              <a:rPr dirty="0" sz="1000" spc="2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90" i="1">
                <a:latin typeface="Meiryo"/>
                <a:cs typeface="Meiryo"/>
              </a:rPr>
              <a:t/>
            </a:r>
            <a:r>
              <a:rPr dirty="0" sz="1000" spc="-165" i="1">
                <a:latin typeface="Meiryo"/>
                <a:cs typeface="Meiryo"/>
              </a:rPr>
              <a:t>̂</a:t>
            </a:r>
            <a:r>
              <a:rPr dirty="0" baseline="-21367" sz="975" spc="120" i="1">
                <a:latin typeface="Palatino Linotype"/>
                <a:cs typeface="Palatino Linotype"/>
              </a:rPr>
              <a:t>n</a:t>
            </a:r>
            <a:r>
              <a:rPr dirty="0" sz="1000" spc="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marL="167005" marR="30480" indent="-129539">
              <a:lnSpc>
                <a:spcPts val="1200"/>
              </a:lnSpc>
              <a:spcBef>
                <a:spcPts val="40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spc="-20">
                <a:latin typeface="Courier New"/>
                <a:cs typeface="Courier New"/>
              </a:rPr>
              <a:t>’dfirst’</a:t>
            </a:r>
            <a:r>
              <a:rPr dirty="0" sz="1000" spc="-33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returns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 </a:t>
            </a:r>
            <a:r>
              <a:rPr dirty="0" sz="1000" spc="-40">
                <a:latin typeface="Palatino Linotype"/>
                <a:cs typeface="Palatino Linotype"/>
              </a:rPr>
              <a:t>deviations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20">
                <a:latin typeface="Palatino Linotype"/>
                <a:cs typeface="Palatino Linotype"/>
              </a:rPr>
              <a:t>ﬁrst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individual;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0" i="1">
                <a:latin typeface="Meiryo"/>
                <a:cs typeface="Meiryo"/>
              </a:rPr>
              <a:t>̂</a:t>
            </a:r>
            <a:r>
              <a:rPr dirty="0" sz="1000" spc="5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 in </a:t>
            </a:r>
            <a:r>
              <a:rPr dirty="0" sz="1000" spc="-20">
                <a:latin typeface="Palatino Linotype"/>
                <a:cs typeface="Palatino Linotype"/>
              </a:rPr>
              <a:t>this case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intercept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ﬁrst </a:t>
            </a:r>
            <a:r>
              <a:rPr dirty="0" sz="1000" spc="-10">
                <a:latin typeface="Palatino Linotype"/>
                <a:cs typeface="Palatino Linotype"/>
              </a:rPr>
              <a:t>individual,</a:t>
            </a:r>
            <a:endParaRPr sz="1000">
              <a:latin typeface="Palatino Linotype"/>
              <a:cs typeface="Palatino Linotype"/>
            </a:endParaRPr>
          </a:p>
          <a:p>
            <a:pPr marL="167005" indent="-129539">
              <a:lnSpc>
                <a:spcPts val="1150"/>
              </a:lnSpc>
              <a:buFont typeface="Cambria"/>
              <a:buChar char="•"/>
              <a:tabLst>
                <a:tab pos="167640" algn="l"/>
              </a:tabLst>
            </a:pPr>
            <a:r>
              <a:rPr dirty="0" sz="1000" spc="-20">
                <a:latin typeface="Courier New"/>
                <a:cs typeface="Courier New"/>
              </a:rPr>
              <a:t>’dmean</a:t>
            </a:r>
            <a:r>
              <a:rPr dirty="0" sz="1000" spc="-20">
                <a:latin typeface="Courier New"/>
                <a:cs typeface="Courier New"/>
              </a:rPr>
              <a:t>’</a:t>
            </a:r>
            <a:r>
              <a:rPr dirty="0" sz="1000" spc="-34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returns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deviations</a:t>
            </a:r>
            <a:r>
              <a:rPr dirty="0" sz="1000" spc="-20">
                <a:latin typeface="Palatino Linotype"/>
                <a:cs typeface="Palatino Linotype"/>
              </a:rPr>
              <a:t> from </a:t>
            </a:r>
            <a:r>
              <a:rPr dirty="0" sz="1000" spc="-10">
                <a:latin typeface="Palatino Linotype"/>
                <a:cs typeface="Palatino Linotype"/>
              </a:rPr>
              <a:t>their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mean;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this</a:t>
            </a:r>
            <a:r>
              <a:rPr dirty="0" sz="1000" spc="-20">
                <a:latin typeface="Palatino Linotype"/>
                <a:cs typeface="Palatino Linotype"/>
              </a:rPr>
              <a:t> case,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0" i="1">
                <a:latin typeface="Meiryo"/>
                <a:cs typeface="Meiryo"/>
              </a:rPr>
              <a:t>̂</a:t>
            </a:r>
            <a:r>
              <a:rPr dirty="0" sz="1000" spc="4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  <a:p>
            <a:pPr marL="167005">
              <a:lnSpc>
                <a:spcPts val="1200"/>
              </a:lnSpc>
            </a:pPr>
            <a:r>
              <a:rPr dirty="0" sz="1000" spc="-55">
                <a:latin typeface="Palatino Linotype"/>
                <a:cs typeface="Palatino Linotype"/>
              </a:rPr>
              <a:t>average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intercepts.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81479" y="3605599"/>
            <a:ext cx="4985385" cy="127444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head(fixef(Q.within))</a:t>
            </a:r>
            <a:endParaRPr sz="800">
              <a:latin typeface="Courier New"/>
              <a:cs typeface="Courier New"/>
            </a:endParaRPr>
          </a:p>
          <a:p>
            <a:pPr algn="r" marR="2461895">
              <a:lnSpc>
                <a:spcPct val="100000"/>
              </a:lnSpc>
              <a:spcBef>
                <a:spcPts val="155"/>
              </a:spcBef>
              <a:tabLst>
                <a:tab pos="424815" algn="l"/>
                <a:tab pos="850265" algn="l"/>
              </a:tabLst>
            </a:pPr>
            <a:r>
              <a:rPr dirty="0" sz="800" spc="-20">
                <a:latin typeface="Courier New"/>
                <a:cs typeface="Courier New"/>
              </a:rPr>
              <a:t>2824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6284</a:t>
            </a:r>
            <a:r>
              <a:rPr dirty="0" sz="800">
                <a:latin typeface="Courier New"/>
                <a:cs typeface="Courier New"/>
              </a:rPr>
              <a:t>	9158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13716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17372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19411</a:t>
            </a:r>
            <a:endParaRPr sz="800">
              <a:latin typeface="Courier New"/>
              <a:cs typeface="Courier New"/>
            </a:endParaRPr>
          </a:p>
          <a:p>
            <a:pPr algn="r" marR="246189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0.1453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0.1281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0.2581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0.1100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0.1267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0.1695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head(fixef(Q.within,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type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"dfirst"))</a:t>
            </a:r>
            <a:endParaRPr sz="800">
              <a:latin typeface="Courier New"/>
              <a:cs typeface="Courier New"/>
            </a:endParaRPr>
          </a:p>
          <a:p>
            <a:pPr algn="r" marR="1732914">
              <a:lnSpc>
                <a:spcPct val="100000"/>
              </a:lnSpc>
              <a:spcBef>
                <a:spcPts val="155"/>
              </a:spcBef>
              <a:tabLst>
                <a:tab pos="546100" algn="l"/>
                <a:tab pos="1031875" algn="l"/>
                <a:tab pos="1578610" algn="l"/>
                <a:tab pos="2125345" algn="l"/>
                <a:tab pos="2672080" algn="l"/>
              </a:tabLst>
            </a:pPr>
            <a:r>
              <a:rPr dirty="0" sz="800" spc="-20">
                <a:latin typeface="Courier New"/>
                <a:cs typeface="Courier New"/>
              </a:rPr>
              <a:t>6284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9158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13716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17372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19411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19519</a:t>
            </a:r>
            <a:endParaRPr sz="800">
              <a:latin typeface="Courier New"/>
              <a:cs typeface="Courier New"/>
            </a:endParaRPr>
          </a:p>
          <a:p>
            <a:pPr algn="r" marR="1732914">
              <a:lnSpc>
                <a:spcPct val="100000"/>
              </a:lnSpc>
              <a:spcBef>
                <a:spcPts val="160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0.01723</a:t>
            </a:r>
            <a:r>
              <a:rPr dirty="0" sz="800" spc="3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0.11279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0.03528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0.01856</a:t>
            </a:r>
            <a:r>
              <a:rPr dirty="0" sz="800" spc="38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0.02420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-0.01038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head(fixef(Q.within,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type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"dmean"))</a:t>
            </a:r>
            <a:endParaRPr sz="800">
              <a:latin typeface="Courier New"/>
              <a:cs typeface="Courier New"/>
            </a:endParaRPr>
          </a:p>
          <a:p>
            <a:pPr algn="r" marR="1368425">
              <a:lnSpc>
                <a:spcPct val="100000"/>
              </a:lnSpc>
              <a:spcBef>
                <a:spcPts val="155"/>
              </a:spcBef>
              <a:tabLst>
                <a:tab pos="607060" algn="l"/>
                <a:tab pos="1214120" algn="l"/>
                <a:tab pos="1760855" algn="l"/>
                <a:tab pos="2368550" algn="l"/>
                <a:tab pos="2975610" algn="l"/>
              </a:tabLst>
            </a:pPr>
            <a:r>
              <a:rPr dirty="0" sz="800" spc="-20">
                <a:latin typeface="Courier New"/>
                <a:cs typeface="Courier New"/>
              </a:rPr>
              <a:t>2824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6284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9158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13716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17372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19411</a:t>
            </a:r>
            <a:endParaRPr sz="800">
              <a:latin typeface="Courier New"/>
              <a:cs typeface="Courier New"/>
            </a:endParaRPr>
          </a:p>
          <a:p>
            <a:pPr algn="r" marR="136842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0.014213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0.031448</a:t>
            </a:r>
            <a:r>
              <a:rPr dirty="0" sz="800" spc="3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0.098581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0.049492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0.032778</a:t>
            </a:r>
            <a:r>
              <a:rPr dirty="0" sz="800" spc="3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0.009986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581479" y="6011735"/>
            <a:ext cx="4985385" cy="708025"/>
          </a:xfrm>
          <a:custGeom>
            <a:avLst/>
            <a:gdLst/>
            <a:ahLst/>
            <a:cxnLst/>
            <a:rect l="l" t="t" r="r" b="b"/>
            <a:pathLst>
              <a:path w="4985385" h="708025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708025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708025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708025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70802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68738" y="5065322"/>
            <a:ext cx="4961890" cy="16421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ill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str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qui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alen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spc="-5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st</a:t>
            </a:r>
            <a:r>
              <a:rPr dirty="0" sz="1000" spc="5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dum</a:t>
            </a:r>
            <a:r>
              <a:rPr dirty="0" sz="1000" spc="-85">
                <a:latin typeface="Palatino Linotype"/>
                <a:cs typeface="Palatino Linotype"/>
              </a:rPr>
              <a:t>m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i-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l</a:t>
            </a:r>
            <a:r>
              <a:rPr dirty="0" sz="1000" spc="-5">
                <a:latin typeface="Courier New"/>
                <a:cs typeface="Courier New"/>
              </a:rPr>
              <a:t>m</a:t>
            </a:r>
            <a:r>
              <a:rPr dirty="0" sz="1000" spc="-35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cusi</a:t>
            </a:r>
            <a:r>
              <a:rPr dirty="0" sz="1000" spc="-5">
                <a:latin typeface="Courier New"/>
                <a:cs typeface="Courier New"/>
              </a:rPr>
              <a:t>p</a:t>
            </a:r>
            <a:r>
              <a:rPr dirty="0" sz="1000" spc="-350">
                <a:latin typeface="Courier New"/>
                <a:cs typeface="Courier New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used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de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ult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ior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l</a:t>
            </a:r>
            <a:r>
              <a:rPr dirty="0" sz="1000" spc="-5">
                <a:latin typeface="Courier New"/>
                <a:cs typeface="Courier New"/>
              </a:rPr>
              <a:t>m</a:t>
            </a:r>
            <a:r>
              <a:rPr dirty="0" sz="1000" spc="-40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el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fixef.pl</a:t>
            </a:r>
            <a:r>
              <a:rPr dirty="0" sz="1000" spc="-5">
                <a:latin typeface="Courier New"/>
                <a:cs typeface="Courier New"/>
              </a:rPr>
              <a:t>m</a:t>
            </a:r>
            <a:r>
              <a:rPr dirty="0" sz="1000" spc="-39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typ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’dfirst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850">
              <a:latin typeface="Palatino Linotype"/>
              <a:cs typeface="Palatino Linotype"/>
            </a:endParaRPr>
          </a:p>
          <a:p>
            <a:pPr marL="462915" marR="1515110" indent="-425450">
              <a:lnSpc>
                <a:spcPct val="116300"/>
              </a:lnSpc>
              <a:tabLst>
                <a:tab pos="2163445" algn="l"/>
              </a:tabLst>
            </a:pPr>
            <a:r>
              <a:rPr dirty="0" sz="800" spc="-10">
                <a:latin typeface="Courier New"/>
                <a:cs typeface="Courier New"/>
              </a:rPr>
              <a:t>head(coef(lm(ikn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30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qn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factor(cusip),</a:t>
            </a:r>
            <a:r>
              <a:rPr dirty="0" sz="80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pTobinQ))) (Intercept)</a:t>
            </a:r>
            <a:r>
              <a:rPr dirty="0" sz="800">
                <a:latin typeface="Courier New"/>
                <a:cs typeface="Courier New"/>
              </a:rPr>
              <a:t>	qn</a:t>
            </a:r>
            <a:r>
              <a:rPr dirty="0" sz="800" spc="459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factor(cusip)6284</a:t>
            </a:r>
            <a:endParaRPr sz="800">
              <a:latin typeface="Courier New"/>
              <a:cs typeface="Courier New"/>
            </a:endParaRPr>
          </a:p>
          <a:p>
            <a:pPr algn="r" marR="1515110">
              <a:lnSpc>
                <a:spcPct val="100000"/>
              </a:lnSpc>
              <a:spcBef>
                <a:spcPts val="155"/>
              </a:spcBef>
              <a:tabLst>
                <a:tab pos="1153795" algn="l"/>
                <a:tab pos="2246630" algn="l"/>
              </a:tabLst>
            </a:pPr>
            <a:r>
              <a:rPr dirty="0" sz="800" spc="-10">
                <a:latin typeface="Courier New"/>
                <a:cs typeface="Courier New"/>
              </a:rPr>
              <a:t>0.145290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0.003792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-0.017235</a:t>
            </a:r>
            <a:endParaRPr sz="800">
              <a:latin typeface="Courier New"/>
              <a:cs typeface="Courier New"/>
            </a:endParaRPr>
          </a:p>
          <a:p>
            <a:pPr algn="r" marL="645160" marR="1515110" indent="-546735">
              <a:lnSpc>
                <a:spcPct val="116199"/>
              </a:lnSpc>
              <a:tabLst>
                <a:tab pos="1737995" algn="l"/>
                <a:tab pos="2892425" algn="l"/>
              </a:tabLst>
            </a:pPr>
            <a:r>
              <a:rPr dirty="0" sz="800" spc="-10">
                <a:latin typeface="Courier New"/>
                <a:cs typeface="Courier New"/>
              </a:rPr>
              <a:t>factor(cusip)9158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factor(cusip)13716</a:t>
            </a:r>
            <a:r>
              <a:rPr dirty="0" sz="800" spc="1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factor(cusip)17372 0.112794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-0.035279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-0.018564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68782" y="7071433"/>
            <a:ext cx="4960620" cy="12655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7190" algn="l"/>
              </a:tabLst>
            </a:pPr>
            <a:r>
              <a:rPr dirty="0" sz="1250" spc="-25" b="1">
                <a:latin typeface="Calibri"/>
                <a:cs typeface="Calibri"/>
              </a:rPr>
              <a:t>2.3</a:t>
            </a:r>
            <a:r>
              <a:rPr dirty="0" sz="1250" b="1">
                <a:latin typeface="Calibri"/>
                <a:cs typeface="Calibri"/>
              </a:rPr>
              <a:t>	The</a:t>
            </a:r>
            <a:r>
              <a:rPr dirty="0" sz="1250" spc="10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Generalized</a:t>
            </a:r>
            <a:r>
              <a:rPr dirty="0" sz="1250" spc="10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Least</a:t>
            </a:r>
            <a:r>
              <a:rPr dirty="0" sz="1250" spc="11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Squares</a:t>
            </a:r>
            <a:r>
              <a:rPr dirty="0" sz="1250" spc="100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Estimator</a:t>
            </a:r>
            <a:endParaRPr sz="12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950">
              <a:latin typeface="Calibri"/>
              <a:cs typeface="Calibri"/>
            </a:endParaRPr>
          </a:p>
          <a:p>
            <a:pPr algn="just" marL="12700" marR="5080">
              <a:lnSpc>
                <a:spcPts val="119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regression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been </a:t>
            </a:r>
            <a:r>
              <a:rPr dirty="0" sz="1000" spc="-35">
                <a:latin typeface="Palatino Linotype"/>
                <a:cs typeface="Palatino Linotype"/>
              </a:rPr>
              <a:t>transformed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so</a:t>
            </a:r>
            <a:r>
              <a:rPr dirty="0" sz="1000" spc="-20">
                <a:latin typeface="Palatino Linotype"/>
                <a:cs typeface="Palatino Linotype"/>
              </a:rPr>
              <a:t> that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individual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vanish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(they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are,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say,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“transformed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out”),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while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least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squares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dummy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variables </a:t>
            </a:r>
            <a:r>
              <a:rPr dirty="0" sz="1000" spc="-35">
                <a:latin typeface="Palatino Linotype"/>
                <a:cs typeface="Palatino Linotype"/>
              </a:rPr>
              <a:t>considers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parameters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(they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“estimated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out”);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both </a:t>
            </a:r>
            <a:r>
              <a:rPr dirty="0" sz="1000" spc="-75">
                <a:latin typeface="Palatino Linotype"/>
                <a:cs typeface="Palatino Linotype"/>
              </a:rPr>
              <a:t>give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identical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slopes.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contrary,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considers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individ- </a:t>
            </a:r>
            <a:r>
              <a:rPr dirty="0" sz="1000" spc="-40">
                <a:latin typeface="Palatino Linotype"/>
                <a:cs typeface="Palatino Linotype"/>
              </a:rPr>
              <a:t>ual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random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draws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speciﬁc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distribution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seeks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parameters 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distribution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order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obtain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eﬃcient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slopes.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12957" y="607782"/>
            <a:ext cx="5265420" cy="192658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34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900">
              <a:latin typeface="Calibri"/>
              <a:cs typeface="Calibri"/>
            </a:endParaRPr>
          </a:p>
          <a:p>
            <a:pPr marL="2540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2.3.1</a:t>
            </a:r>
            <a:r>
              <a:rPr dirty="0" sz="1000" spc="32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Presentation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of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700" b="1">
                <a:latin typeface="Calibri"/>
                <a:cs typeface="Calibri"/>
              </a:rPr>
              <a:t>GLS</a:t>
            </a:r>
            <a:r>
              <a:rPr dirty="0" sz="700" spc="6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Estimator</a:t>
            </a:r>
            <a:endParaRPr sz="1000">
              <a:latin typeface="Calibri"/>
              <a:cs typeface="Calibri"/>
            </a:endParaRPr>
          </a:p>
          <a:p>
            <a:pPr marL="254000" marR="67945">
              <a:lnSpc>
                <a:spcPct val="100000"/>
              </a:lnSpc>
              <a:spcBef>
                <a:spcPts val="595"/>
              </a:spcBef>
            </a:pPr>
            <a:r>
              <a:rPr dirty="0" sz="1000">
                <a:latin typeface="Palatino Linotype"/>
                <a:cs typeface="Palatino Linotype"/>
              </a:rPr>
              <a:t>When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covariates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but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characterized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non-</a:t>
            </a:r>
            <a:r>
              <a:rPr dirty="0" sz="1000" spc="-10">
                <a:latin typeface="Palatino Linotype"/>
                <a:cs typeface="Palatino Linotype"/>
              </a:rPr>
              <a:t>scalar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Ω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eﬃcient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generalized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least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squares</a:t>
            </a:r>
            <a:r>
              <a:rPr dirty="0" sz="1000" spc="-10">
                <a:latin typeface="Palatino Linotype"/>
                <a:cs typeface="Palatino Linotype"/>
              </a:rPr>
              <a:t> estimator:</a:t>
            </a:r>
            <a:endParaRPr sz="1000">
              <a:latin typeface="Palatino Linotype"/>
              <a:cs typeface="Palatino Linotype"/>
            </a:endParaRPr>
          </a:p>
          <a:p>
            <a:pPr marL="601980">
              <a:lnSpc>
                <a:spcPct val="100000"/>
              </a:lnSpc>
              <a:spcBef>
                <a:spcPts val="670"/>
              </a:spcBef>
              <a:tabLst>
                <a:tab pos="4886960" algn="l"/>
              </a:tabLst>
            </a:pPr>
            <a:r>
              <a:rPr dirty="0" sz="1000" spc="-894" i="1">
                <a:latin typeface="Meiryo"/>
                <a:cs typeface="Meiryo"/>
              </a:rPr>
              <a:t/>
            </a:r>
            <a:r>
              <a:rPr dirty="0" sz="1000" spc="-275" i="1">
                <a:latin typeface="Meiryo"/>
                <a:cs typeface="Meiryo"/>
              </a:rPr>
              <a:t>̂</a:t>
            </a:r>
            <a:r>
              <a:rPr dirty="0" baseline="-21367" sz="975" spc="217" b="1">
                <a:latin typeface="Cambria"/>
                <a:cs typeface="Cambria"/>
              </a:rPr>
              <a:t>g</a:t>
            </a:r>
            <a:r>
              <a:rPr dirty="0" baseline="-21367" sz="975" spc="157" b="1">
                <a:latin typeface="Cambria"/>
                <a:cs typeface="Cambria"/>
              </a:rPr>
              <a:t>l</a:t>
            </a:r>
            <a:r>
              <a:rPr dirty="0" baseline="-21367" sz="975" spc="60" b="1">
                <a:latin typeface="Cambria"/>
                <a:cs typeface="Cambria"/>
              </a:rPr>
              <a:t>s</a:t>
            </a:r>
            <a:r>
              <a:rPr dirty="0" baseline="-21367" sz="975" spc="209" b="1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Ω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Ω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(2.27)</a:t>
            </a:r>
            <a:endParaRPr sz="1000">
              <a:latin typeface="Palatino Linotype"/>
              <a:cs typeface="Palatino Linotype"/>
            </a:endParaRPr>
          </a:p>
          <a:p>
            <a:pPr marL="254000" marR="68580" indent="107950">
              <a:lnSpc>
                <a:spcPct val="100000"/>
              </a:lnSpc>
              <a:spcBef>
                <a:spcPts val="675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order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 </a:t>
            </a:r>
            <a:r>
              <a:rPr dirty="0" sz="1000" spc="-30">
                <a:latin typeface="Palatino Linotype"/>
                <a:cs typeface="Palatino Linotype"/>
              </a:rPr>
              <a:t>compute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variance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</a:t>
            </a:r>
            <a:r>
              <a:rPr dirty="0" sz="1000" spc="-894" i="1">
                <a:latin typeface="Meiryo"/>
                <a:cs typeface="Meiryo"/>
              </a:rPr>
              <a:t/>
            </a:r>
            <a:r>
              <a:rPr dirty="0" sz="1000" spc="-280" i="1">
                <a:latin typeface="Meiryo"/>
                <a:cs typeface="Meiryo"/>
              </a:rPr>
              <a:t>̂</a:t>
            </a:r>
            <a:r>
              <a:rPr dirty="0" baseline="-21367" sz="975" spc="209" b="1">
                <a:latin typeface="Cambria"/>
                <a:cs typeface="Cambria"/>
              </a:rPr>
              <a:t>g</a:t>
            </a:r>
            <a:r>
              <a:rPr dirty="0" baseline="-21367" sz="975" spc="142" b="1">
                <a:latin typeface="Cambria"/>
                <a:cs typeface="Cambria"/>
              </a:rPr>
              <a:t>l</a:t>
            </a:r>
            <a:r>
              <a:rPr dirty="0" baseline="-21367" sz="975" spc="127" b="1">
                <a:latin typeface="Cambria"/>
                <a:cs typeface="Cambria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substitute</a:t>
            </a:r>
            <a:r>
              <a:rPr dirty="0" sz="1000">
                <a:latin typeface="Palatino Linotype"/>
                <a:cs typeface="Palatino Linotype"/>
              </a:rPr>
              <a:t> as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previously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 </a:t>
            </a:r>
            <a:r>
              <a:rPr dirty="0" sz="1000" spc="-35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Z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 spc="-320" i="1">
                <a:latin typeface="Meiryo"/>
                <a:cs typeface="Meiryo"/>
              </a:rPr>
              <a:t/>
            </a:r>
            <a:r>
              <a:rPr dirty="0" sz="1000" spc="-320">
                <a:latin typeface="Palatino Linotype"/>
                <a:cs typeface="Palatino Linotype"/>
              </a:rPr>
              <a:t>.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then </a:t>
            </a:r>
            <a:r>
              <a:rPr dirty="0" sz="1000" spc="-10">
                <a:latin typeface="Palatino Linotype"/>
                <a:cs typeface="Palatino Linotype"/>
              </a:rPr>
              <a:t>have:</a:t>
            </a:r>
            <a:endParaRPr sz="1000">
              <a:latin typeface="Palatino Linotype"/>
              <a:cs typeface="Palatino Linotype"/>
            </a:endParaRPr>
          </a:p>
          <a:p>
            <a:pPr marL="601980">
              <a:lnSpc>
                <a:spcPct val="100000"/>
              </a:lnSpc>
              <a:spcBef>
                <a:spcPts val="670"/>
              </a:spcBef>
            </a:pPr>
            <a:r>
              <a:rPr dirty="0" sz="1000" spc="-900" i="1">
                <a:latin typeface="Meiryo"/>
                <a:cs typeface="Meiryo"/>
              </a:rPr>
              <a:t/>
            </a:r>
            <a:r>
              <a:rPr dirty="0" sz="1000" spc="-280" i="1">
                <a:latin typeface="Meiryo"/>
                <a:cs typeface="Meiryo"/>
              </a:rPr>
              <a:t>̂</a:t>
            </a:r>
            <a:r>
              <a:rPr dirty="0" baseline="-21367" sz="975" spc="209" b="1">
                <a:latin typeface="Cambria"/>
                <a:cs typeface="Cambria"/>
              </a:rPr>
              <a:t>g</a:t>
            </a:r>
            <a:r>
              <a:rPr dirty="0" baseline="-21367" sz="975" spc="150" b="1">
                <a:latin typeface="Cambria"/>
                <a:cs typeface="Cambria"/>
              </a:rPr>
              <a:t>l</a:t>
            </a:r>
            <a:r>
              <a:rPr dirty="0" baseline="-21367" sz="975" spc="52" b="1">
                <a:latin typeface="Cambria"/>
                <a:cs typeface="Cambria"/>
              </a:rPr>
              <a:t>s</a:t>
            </a:r>
            <a:r>
              <a:rPr dirty="0" baseline="-21367" sz="975" spc="135" b="1">
                <a:latin typeface="Cambria"/>
                <a:cs typeface="Cambria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95">
                <a:latin typeface="Cambria"/>
                <a:cs typeface="Cambria"/>
              </a:rPr>
              <a:t>(</a:t>
            </a:r>
            <a:r>
              <a:rPr dirty="0" sz="1000" spc="-60" i="1">
                <a:latin typeface="Palatino Linotype"/>
                <a:cs typeface="Palatino Linotype"/>
              </a:rPr>
              <a:t>Z</a:t>
            </a:r>
            <a:r>
              <a:rPr dirty="0" baseline="34188" sz="975" spc="-89" i="1">
                <a:latin typeface="Meiryo"/>
                <a:cs typeface="Meiryo"/>
              </a:rPr>
              <a:t>⊤</a:t>
            </a:r>
            <a:r>
              <a:rPr dirty="0" sz="1000" spc="15">
                <a:latin typeface="Cambria"/>
                <a:cs typeface="Cambria"/>
              </a:rPr>
              <a:t>Ω</a:t>
            </a:r>
            <a:r>
              <a:rPr dirty="0" baseline="34188" sz="975" spc="165">
                <a:latin typeface="Cambria"/>
                <a:cs typeface="Cambria"/>
              </a:rPr>
              <a:t>−</a:t>
            </a:r>
            <a:r>
              <a:rPr dirty="0" baseline="34188" sz="975" spc="22">
                <a:latin typeface="Palatino Linotype"/>
                <a:cs typeface="Palatino Linotype"/>
              </a:rPr>
              <a:t>1</a:t>
            </a:r>
            <a:r>
              <a:rPr dirty="0" sz="1000" spc="-60" i="1">
                <a:latin typeface="Palatino Linotype"/>
                <a:cs typeface="Palatino Linotype"/>
              </a:rPr>
              <a:t>Z</a:t>
            </a:r>
            <a:r>
              <a:rPr dirty="0" sz="1000" spc="-95">
                <a:latin typeface="Cambria"/>
                <a:cs typeface="Cambria"/>
              </a:rPr>
              <a:t>)</a:t>
            </a:r>
            <a:r>
              <a:rPr dirty="0" baseline="34188" sz="975" spc="165">
                <a:latin typeface="Cambria"/>
                <a:cs typeface="Cambria"/>
              </a:rPr>
              <a:t>−</a:t>
            </a:r>
            <a:r>
              <a:rPr dirty="0" baseline="34188" sz="975" spc="22">
                <a:latin typeface="Palatino Linotype"/>
                <a:cs typeface="Palatino Linotype"/>
              </a:rPr>
              <a:t>1</a:t>
            </a:r>
            <a:r>
              <a:rPr dirty="0" sz="1000" spc="-60" i="1">
                <a:latin typeface="Palatino Linotype"/>
                <a:cs typeface="Palatino Linotype"/>
              </a:rPr>
              <a:t>Z</a:t>
            </a:r>
            <a:r>
              <a:rPr dirty="0" baseline="34188" sz="975" spc="-89" i="1">
                <a:latin typeface="Meiryo"/>
                <a:cs typeface="Meiryo"/>
              </a:rPr>
              <a:t>⊤</a:t>
            </a:r>
            <a:r>
              <a:rPr dirty="0" sz="1000" spc="15">
                <a:latin typeface="Cambria"/>
                <a:cs typeface="Cambria"/>
              </a:rPr>
              <a:t>Ω</a:t>
            </a:r>
            <a:r>
              <a:rPr dirty="0" baseline="34188" sz="975" spc="165">
                <a:latin typeface="Cambria"/>
                <a:cs typeface="Cambria"/>
              </a:rPr>
              <a:t>−</a:t>
            </a:r>
            <a:r>
              <a:rPr dirty="0" baseline="34188" sz="975" spc="22">
                <a:latin typeface="Palatino Linotype"/>
                <a:cs typeface="Palatino Linotype"/>
              </a:rPr>
              <a:t>1</a:t>
            </a:r>
            <a:r>
              <a:rPr dirty="0" sz="1000" spc="-6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362585">
              <a:lnSpc>
                <a:spcPct val="100000"/>
              </a:lnSpc>
              <a:spcBef>
                <a:spcPts val="675"/>
              </a:spcBef>
            </a:pP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reasoning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similar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(2.20),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obtain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35">
                <a:latin typeface="Palatino Linotype"/>
                <a:cs typeface="Palatino Linotype"/>
              </a:rPr>
              <a:t>variance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10">
                <a:latin typeface="Palatino Linotype"/>
                <a:cs typeface="Palatino Linotype"/>
              </a:rPr>
              <a:t>estimator: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898388" y="2541714"/>
            <a:ext cx="2868295" cy="420370"/>
          </a:xfrm>
          <a:prstGeom prst="rect">
            <a:avLst/>
          </a:prstGeom>
        </p:spPr>
        <p:txBody>
          <a:bodyPr wrap="square" lIns="0" tIns="5778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55"/>
              </a:spcBef>
            </a:pPr>
            <a:r>
              <a:rPr dirty="0" sz="1000" spc="-30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910" i="1">
                <a:latin typeface="Meiryo"/>
                <a:cs typeface="Meiryo"/>
              </a:rPr>
              <a:t/>
            </a:r>
            <a:r>
              <a:rPr dirty="0" sz="1000" spc="-290" i="1">
                <a:latin typeface="Meiryo"/>
                <a:cs typeface="Meiryo"/>
              </a:rPr>
              <a:t>̂</a:t>
            </a:r>
            <a:r>
              <a:rPr dirty="0" baseline="-21367" sz="975" spc="195" b="1">
                <a:latin typeface="Cambria"/>
                <a:cs typeface="Cambria"/>
              </a:rPr>
              <a:t>g</a:t>
            </a:r>
            <a:r>
              <a:rPr dirty="0" baseline="-21367" sz="975" spc="135" b="1">
                <a:latin typeface="Cambria"/>
                <a:cs typeface="Cambria"/>
              </a:rPr>
              <a:t>l</a:t>
            </a:r>
            <a:r>
              <a:rPr dirty="0" baseline="-21367" sz="975" spc="104" b="1">
                <a:latin typeface="Cambria"/>
                <a:cs typeface="Cambria"/>
              </a:rPr>
              <a:t>s</a:t>
            </a:r>
            <a:r>
              <a:rPr dirty="0" sz="1000" spc="80">
                <a:latin typeface="Cambria"/>
                <a:cs typeface="Cambria"/>
              </a:rPr>
              <a:t>)</a:t>
            </a:r>
            <a:r>
              <a:rPr dirty="0" sz="1000" spc="17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275">
                <a:latin typeface="Cambria"/>
                <a:cs typeface="Cambria"/>
              </a:rPr>
              <a:t> </a:t>
            </a:r>
            <a:r>
              <a:rPr dirty="0" sz="1000" spc="-90">
                <a:latin typeface="Cambria"/>
                <a:cs typeface="Cambria"/>
              </a:rPr>
              <a:t>(</a:t>
            </a:r>
            <a:r>
              <a:rPr dirty="0" sz="1000" spc="-55" i="1">
                <a:latin typeface="Palatino Linotype"/>
                <a:cs typeface="Palatino Linotype"/>
              </a:rPr>
              <a:t>X</a:t>
            </a:r>
            <a:r>
              <a:rPr dirty="0" baseline="34188" sz="975" spc="-82" i="1">
                <a:latin typeface="Meiryo"/>
                <a:cs typeface="Meiryo"/>
              </a:rPr>
              <a:t>⊤</a:t>
            </a:r>
            <a:r>
              <a:rPr dirty="0" sz="1000" spc="25">
                <a:latin typeface="Cambria"/>
                <a:cs typeface="Cambria"/>
              </a:rPr>
              <a:t>Ω</a:t>
            </a:r>
            <a:r>
              <a:rPr dirty="0" baseline="34188" sz="975" spc="165">
                <a:latin typeface="Cambria"/>
                <a:cs typeface="Cambria"/>
              </a:rPr>
              <a:t>−</a:t>
            </a:r>
            <a:r>
              <a:rPr dirty="0" baseline="34188" sz="975" spc="22">
                <a:latin typeface="Palatino Linotype"/>
                <a:cs typeface="Palatino Linotype"/>
              </a:rPr>
              <a:t>1</a:t>
            </a:r>
            <a:r>
              <a:rPr dirty="0" sz="1000" spc="-55" i="1">
                <a:latin typeface="Palatino Linotype"/>
                <a:cs typeface="Palatino Linotype"/>
              </a:rPr>
              <a:t>X</a:t>
            </a:r>
            <a:r>
              <a:rPr dirty="0" sz="1000" spc="-90">
                <a:latin typeface="Cambria"/>
                <a:cs typeface="Cambria"/>
              </a:rPr>
              <a:t>)</a:t>
            </a:r>
            <a:r>
              <a:rPr dirty="0" baseline="34188" sz="975" spc="165">
                <a:latin typeface="Cambria"/>
                <a:cs typeface="Cambria"/>
              </a:rPr>
              <a:t>−</a:t>
            </a:r>
            <a:r>
              <a:rPr dirty="0" baseline="34188" sz="975" spc="22">
                <a:latin typeface="Palatino Linotype"/>
                <a:cs typeface="Palatino Linotype"/>
              </a:rPr>
              <a:t>1</a:t>
            </a:r>
            <a:r>
              <a:rPr dirty="0" sz="1000" spc="-55" i="1">
                <a:latin typeface="Palatino Linotype"/>
                <a:cs typeface="Palatino Linotype"/>
              </a:rPr>
              <a:t>X</a:t>
            </a:r>
            <a:r>
              <a:rPr dirty="0" baseline="34188" sz="975" spc="-75" i="1">
                <a:latin typeface="Meiryo"/>
                <a:cs typeface="Meiryo"/>
              </a:rPr>
              <a:t>⊤</a:t>
            </a:r>
            <a:r>
              <a:rPr dirty="0" sz="1000" spc="25">
                <a:latin typeface="Cambria"/>
                <a:cs typeface="Cambria"/>
              </a:rPr>
              <a:t>Ω</a:t>
            </a:r>
            <a:r>
              <a:rPr dirty="0" baseline="34188" sz="975" spc="165">
                <a:latin typeface="Cambria"/>
                <a:cs typeface="Cambria"/>
              </a:rPr>
              <a:t>−</a:t>
            </a:r>
            <a:r>
              <a:rPr dirty="0" baseline="34188" sz="975" spc="22">
                <a:latin typeface="Palatino Linotype"/>
                <a:cs typeface="Palatino Linotype"/>
              </a:rPr>
              <a:t>1</a:t>
            </a:r>
            <a:r>
              <a:rPr dirty="0" sz="1000" spc="-90">
                <a:latin typeface="Palatino Linotype"/>
                <a:cs typeface="Palatino Linotype"/>
              </a:rPr>
              <a:t>E</a:t>
            </a:r>
            <a:r>
              <a:rPr dirty="0" sz="1000" spc="-90">
                <a:latin typeface="Cambria"/>
                <a:cs typeface="Cambria"/>
              </a:rPr>
              <a:t>(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baseline="34188" sz="975" spc="-75" i="1">
                <a:latin typeface="Meiryo"/>
                <a:cs typeface="Meiryo"/>
              </a:rPr>
              <a:t>⊤</a:t>
            </a:r>
            <a:r>
              <a:rPr dirty="0" sz="1000" spc="-30">
                <a:latin typeface="Cambria"/>
                <a:cs typeface="Cambria"/>
              </a:rPr>
              <a:t>)Ω</a:t>
            </a:r>
            <a:r>
              <a:rPr dirty="0" baseline="34188" sz="975" spc="165">
                <a:latin typeface="Cambria"/>
                <a:cs typeface="Cambria"/>
              </a:rPr>
              <a:t>−</a:t>
            </a:r>
            <a:r>
              <a:rPr dirty="0" baseline="34188" sz="975" spc="22">
                <a:latin typeface="Palatino Linotype"/>
                <a:cs typeface="Palatino Linotype"/>
              </a:rPr>
              <a:t>1</a:t>
            </a:r>
            <a:r>
              <a:rPr dirty="0" sz="1000" spc="-55" i="1">
                <a:latin typeface="Palatino Linotype"/>
                <a:cs typeface="Palatino Linotype"/>
              </a:rPr>
              <a:t>X</a:t>
            </a:r>
            <a:r>
              <a:rPr dirty="0" sz="1000" spc="-90">
                <a:latin typeface="Cambria"/>
                <a:cs typeface="Cambria"/>
              </a:rPr>
              <a:t>(</a:t>
            </a:r>
            <a:r>
              <a:rPr dirty="0" sz="1000" spc="-55" i="1">
                <a:latin typeface="Palatino Linotype"/>
                <a:cs typeface="Palatino Linotype"/>
              </a:rPr>
              <a:t>X</a:t>
            </a:r>
            <a:r>
              <a:rPr dirty="0" baseline="34188" sz="975" spc="-82" i="1">
                <a:latin typeface="Meiryo"/>
                <a:cs typeface="Meiryo"/>
              </a:rPr>
              <a:t>⊤</a:t>
            </a:r>
            <a:r>
              <a:rPr dirty="0" sz="1000" spc="25">
                <a:latin typeface="Cambria"/>
                <a:cs typeface="Cambria"/>
              </a:rPr>
              <a:t>Ω</a:t>
            </a:r>
            <a:r>
              <a:rPr dirty="0" baseline="34188" sz="975" spc="165">
                <a:latin typeface="Cambria"/>
                <a:cs typeface="Cambria"/>
              </a:rPr>
              <a:t>−</a:t>
            </a:r>
            <a:r>
              <a:rPr dirty="0" baseline="34188" sz="975" spc="22">
                <a:latin typeface="Palatino Linotype"/>
                <a:cs typeface="Palatino Linotype"/>
              </a:rPr>
              <a:t>1</a:t>
            </a:r>
            <a:r>
              <a:rPr dirty="0" sz="1000" spc="-55" i="1">
                <a:latin typeface="Palatino Linotype"/>
                <a:cs typeface="Palatino Linotype"/>
              </a:rPr>
              <a:t>X</a:t>
            </a:r>
            <a:r>
              <a:rPr dirty="0" sz="1000" spc="-90">
                <a:latin typeface="Cambria"/>
                <a:cs typeface="Cambria"/>
              </a:rPr>
              <a:t>)</a:t>
            </a:r>
            <a:r>
              <a:rPr dirty="0" baseline="34188" sz="975" spc="165">
                <a:latin typeface="Cambria"/>
                <a:cs typeface="Cambria"/>
              </a:rPr>
              <a:t>−</a:t>
            </a:r>
            <a:r>
              <a:rPr dirty="0" baseline="34188" sz="975" spc="-44">
                <a:latin typeface="Palatino Linotype"/>
                <a:cs typeface="Palatino Linotype"/>
              </a:rPr>
              <a:t>1</a:t>
            </a:r>
            <a:endParaRPr baseline="34188" sz="975">
              <a:latin typeface="Palatino Linotype"/>
              <a:cs typeface="Palatino Linotype"/>
            </a:endParaRPr>
          </a:p>
          <a:p>
            <a:pPr marL="447675">
              <a:lnSpc>
                <a:spcPct val="100000"/>
              </a:lnSpc>
              <a:spcBef>
                <a:spcPts val="35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Ω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187401" y="2686623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(2.28)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662849" y="3012264"/>
            <a:ext cx="48520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hypothesis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have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made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concerning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implies</a:t>
            </a:r>
            <a:r>
              <a:rPr dirty="0" sz="1000">
                <a:latin typeface="Palatino Linotype"/>
                <a:cs typeface="Palatino Linotype"/>
              </a:rPr>
              <a:t> that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covariance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443857" y="3237177"/>
            <a:ext cx="8667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48640" algn="l"/>
                <a:tab pos="814705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29435" y="3164510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given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(2.12):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Cambria"/>
                <a:cs typeface="Cambria"/>
              </a:rPr>
              <a:t>Ω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=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114" i="1">
                <a:latin typeface="Meiryo"/>
                <a:cs typeface="Meiryo"/>
              </a:rPr>
              <a:t/>
            </a:r>
            <a:r>
              <a:rPr dirty="0" baseline="29914" sz="975" spc="-172">
                <a:latin typeface="Palatino Linotype"/>
                <a:cs typeface="Palatino Linotype"/>
              </a:rPr>
              <a:t>2</a:t>
            </a:r>
            <a:r>
              <a:rPr dirty="0" sz="1000" spc="-114" i="1">
                <a:latin typeface="Palatino Linotype"/>
                <a:cs typeface="Palatino Linotype"/>
              </a:rPr>
              <a:t>W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-75">
                <a:latin typeface="Cambria"/>
                <a:cs typeface="Cambria"/>
              </a:rPr>
              <a:t>(</a:t>
            </a:r>
            <a:r>
              <a:rPr dirty="0" sz="1000" spc="-75" i="1">
                <a:latin typeface="Palatino Linotype"/>
                <a:cs typeface="Palatino Linotype"/>
              </a:rPr>
              <a:t>T</a:t>
            </a:r>
            <a:r>
              <a:rPr dirty="0" sz="1000" spc="-75" i="1">
                <a:latin typeface="Meiryo"/>
                <a:cs typeface="Meiryo"/>
              </a:rPr>
              <a:t/>
            </a:r>
            <a:r>
              <a:rPr dirty="0" baseline="29914" sz="975" spc="-112">
                <a:latin typeface="Palatino Linotype"/>
                <a:cs typeface="Palatino Linotype"/>
              </a:rPr>
              <a:t>2</a:t>
            </a:r>
            <a:r>
              <a:rPr dirty="0" baseline="29914" sz="975" spc="89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-85" i="1">
                <a:latin typeface="Meiryo"/>
                <a:cs typeface="Meiryo"/>
              </a:rPr>
              <a:t/>
            </a:r>
            <a:r>
              <a:rPr dirty="0" baseline="29914" sz="975" spc="-127">
                <a:latin typeface="Palatino Linotype"/>
                <a:cs typeface="Palatino Linotype"/>
              </a:rPr>
              <a:t>2</a:t>
            </a:r>
            <a:r>
              <a:rPr dirty="0" sz="1000" spc="-85">
                <a:latin typeface="Cambria"/>
                <a:cs typeface="Cambria"/>
              </a:rPr>
              <a:t>)</a:t>
            </a:r>
            <a:r>
              <a:rPr dirty="0" sz="1000" spc="-85" i="1">
                <a:latin typeface="Palatino Linotype"/>
                <a:cs typeface="Palatino Linotype"/>
              </a:rPr>
              <a:t>B</a:t>
            </a:r>
            <a:r>
              <a:rPr dirty="0" sz="1000" spc="-85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which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linear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combination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two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54843" y="3316647"/>
            <a:ext cx="4959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idempotent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orthogonal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matrices.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depends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only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parameters: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532546" y="3541555"/>
            <a:ext cx="4413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89255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29444" y="3468779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60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components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terms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45">
                <a:latin typeface="Palatino Linotype"/>
                <a:cs typeface="Palatino Linotype"/>
              </a:rPr>
              <a:t>(</a:t>
            </a:r>
            <a:r>
              <a:rPr dirty="0" sz="1000" spc="-145" i="1">
                <a:latin typeface="Meiryo"/>
                <a:cs typeface="Meiryo"/>
              </a:rPr>
              <a:t/>
            </a:r>
            <a:r>
              <a:rPr dirty="0" baseline="29914" sz="975" spc="-217">
                <a:latin typeface="Palatino Linotype"/>
                <a:cs typeface="Palatino Linotype"/>
              </a:rPr>
              <a:t>2</a:t>
            </a:r>
            <a:r>
              <a:rPr dirty="0" baseline="29914" sz="975" spc="187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Meiryo"/>
                <a:cs typeface="Meiryo"/>
              </a:rPr>
              <a:t/>
            </a:r>
            <a:r>
              <a:rPr dirty="0" baseline="29914" sz="975" spc="-165">
                <a:latin typeface="Palatino Linotype"/>
                <a:cs typeface="Palatino Linotype"/>
              </a:rPr>
              <a:t>2</a:t>
            </a:r>
            <a:r>
              <a:rPr dirty="0" sz="1000" spc="-110">
                <a:latin typeface="Palatino Linotype"/>
                <a:cs typeface="Palatino Linotype"/>
              </a:rPr>
              <a:t>).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have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shown,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subsection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2.1.2,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these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54775" y="3620911"/>
            <a:ext cx="495998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matrices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idempotent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40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)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orthogonal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40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0).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47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expression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powers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particularly</a:t>
            </a:r>
            <a:r>
              <a:rPr dirty="0" sz="1000" spc="-10">
                <a:latin typeface="Palatino Linotype"/>
                <a:cs typeface="Palatino Linotype"/>
              </a:rPr>
              <a:t> simple: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996920" y="4026765"/>
            <a:ext cx="7416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92735" algn="l"/>
                <a:tab pos="685800" algn="l"/>
              </a:tabLst>
            </a:pPr>
            <a:r>
              <a:rPr dirty="0" sz="650" spc="-36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6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271240" y="4108953"/>
            <a:ext cx="4572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05130" algn="l"/>
              </a:tabLst>
            </a:pPr>
            <a:r>
              <a:rPr dirty="0" sz="650" spc="-52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326787" y="4004024"/>
            <a:ext cx="461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05130" algn="l"/>
              </a:tabLst>
            </a:pPr>
            <a:r>
              <a:rPr dirty="0" sz="650" spc="-36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902707" y="4036281"/>
            <a:ext cx="10121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44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4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470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W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187373" y="4036281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(2.29)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54805" y="4274019"/>
            <a:ext cx="4960620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which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easily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checked,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example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4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2.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result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also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extended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negative </a:t>
            </a:r>
            <a:r>
              <a:rPr dirty="0" sz="1000" spc="-35">
                <a:latin typeface="Palatino Linotype"/>
                <a:cs typeface="Palatino Linotype"/>
              </a:rPr>
              <a:t>integers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rationals;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have,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25">
                <a:latin typeface="Cambria"/>
                <a:cs typeface="Cambria"/>
              </a:rPr>
              <a:t>−</a:t>
            </a:r>
            <a:r>
              <a:rPr dirty="0" sz="1000" spc="25">
                <a:latin typeface="Palatino Linotype"/>
                <a:cs typeface="Palatino Linotype"/>
              </a:rPr>
              <a:t>1: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251348" y="4781293"/>
            <a:ext cx="5670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10845" algn="l"/>
              </a:tabLst>
            </a:pPr>
            <a:r>
              <a:rPr dirty="0" baseline="-19444" sz="1500" spc="-37" i="1">
                <a:latin typeface="Meiryo"/>
                <a:cs typeface="Meiryo"/>
              </a:rPr>
              <a:t/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-19444" sz="1500" spc="-120" i="1">
                <a:latin typeface="Meiryo"/>
                <a:cs typeface="Meiryo"/>
              </a:rPr>
              <a:t/>
            </a:r>
            <a:r>
              <a:rPr dirty="0" sz="650" spc="-8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344644" y="4893851"/>
            <a:ext cx="4375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85445" algn="l"/>
              </a:tabLst>
            </a:pPr>
            <a:r>
              <a:rPr dirty="0" sz="650" spc="-52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877336" y="4728928"/>
            <a:ext cx="1082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70">
                <a:latin typeface="Cambria"/>
                <a:cs typeface="Cambria"/>
              </a:rPr>
              <a:t>Ω</a:t>
            </a:r>
            <a:r>
              <a:rPr dirty="0" baseline="34188" sz="975" spc="104">
                <a:latin typeface="Cambria"/>
                <a:cs typeface="Cambria"/>
              </a:rPr>
              <a:t>−</a:t>
            </a:r>
            <a:r>
              <a:rPr dirty="0" baseline="34188" sz="975" spc="104">
                <a:latin typeface="Palatino Linotype"/>
                <a:cs typeface="Palatino Linotype"/>
              </a:rPr>
              <a:t>1</a:t>
            </a:r>
            <a:r>
              <a:rPr dirty="0" baseline="34188" sz="975" spc="24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75">
                <a:latin typeface="Cambria"/>
                <a:cs typeface="Cambria"/>
              </a:rPr>
              <a:t> </a:t>
            </a:r>
            <a:r>
              <a:rPr dirty="0" u="sng" baseline="33333" sz="1500" spc="-2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333" sz="15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baseline="33333" sz="1500" spc="157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20">
                <a:latin typeface="Cambria"/>
                <a:cs typeface="Cambria"/>
              </a:rPr>
              <a:t> </a:t>
            </a:r>
            <a:r>
              <a:rPr dirty="0" u="sng" baseline="33333" sz="1500" spc="-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333" sz="15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baseline="33333" sz="1500" spc="157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W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54836" y="5035725"/>
            <a:ext cx="397700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random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its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519153" y="5410853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612449" y="5523524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050200" y="5358503"/>
            <a:ext cx="16478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45160" algn="l"/>
                <a:tab pos="1299845" algn="l"/>
              </a:tabLst>
            </a:pPr>
            <a:r>
              <a:rPr dirty="0" sz="1000" spc="-894" i="1">
                <a:latin typeface="Meiryo"/>
                <a:cs typeface="Meiryo"/>
              </a:rPr>
              <a:t/>
            </a:r>
            <a:r>
              <a:rPr dirty="0" sz="1000" spc="-275" i="1">
                <a:latin typeface="Meiryo"/>
                <a:cs typeface="Meiryo"/>
              </a:rPr>
              <a:t>̂</a:t>
            </a:r>
            <a:r>
              <a:rPr dirty="0" baseline="-21367" sz="975" spc="217" b="1">
                <a:latin typeface="Cambria"/>
                <a:cs typeface="Cambria"/>
              </a:rPr>
              <a:t>g</a:t>
            </a:r>
            <a:r>
              <a:rPr dirty="0" baseline="-21367" sz="975" spc="157" b="1">
                <a:latin typeface="Cambria"/>
                <a:cs typeface="Cambria"/>
              </a:rPr>
              <a:t>l</a:t>
            </a:r>
            <a:r>
              <a:rPr dirty="0" baseline="-21367" sz="975" spc="60" b="1">
                <a:latin typeface="Cambria"/>
                <a:cs typeface="Cambria"/>
              </a:rPr>
              <a:t>s</a:t>
            </a:r>
            <a:r>
              <a:rPr dirty="0" baseline="-21367" sz="975" spc="157" b="1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WZ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BZ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744134" y="5244401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434480" y="5179627"/>
            <a:ext cx="15589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26820" algn="l"/>
                <a:tab pos="1450975" algn="l"/>
              </a:tabLst>
            </a:pPr>
            <a:r>
              <a:rPr dirty="0" sz="1000" spc="254" i="1">
                <a:latin typeface="Meiryo"/>
                <a:cs typeface="Meiryo"/>
              </a:rPr>
              <a:t>(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254" i="1">
                <a:latin typeface="Meiryo"/>
                <a:cs typeface="Meiryo"/>
              </a:rPr>
              <a:t>)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254" i="1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161278" y="5410853"/>
            <a:ext cx="10026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833755" algn="l"/>
              </a:tabLst>
            </a:pPr>
            <a:r>
              <a:rPr dirty="0" baseline="-19444" sz="1500" spc="-37" i="1">
                <a:latin typeface="Meiryo"/>
                <a:cs typeface="Meiryo"/>
              </a:rPr>
              <a:t/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-19444" sz="1500" spc="-37" i="1">
                <a:latin typeface="Meiryo"/>
                <a:cs typeface="Meiryo"/>
              </a:rPr>
              <a:t/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267273" y="5523524"/>
            <a:ext cx="8477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795655" algn="l"/>
              </a:tabLst>
            </a:pPr>
            <a:r>
              <a:rPr dirty="0" sz="650" spc="-52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544553" y="5285121"/>
            <a:ext cx="21761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67385" algn="l"/>
                <a:tab pos="1450975" algn="l"/>
                <a:tab pos="2069464" algn="l"/>
              </a:tabLst>
            </a:pP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u="sng" sz="1000" spc="-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576210" y="5410853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669506" y="5523524"/>
            <a:ext cx="482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7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096153" y="5358500"/>
            <a:ext cx="9747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56590" algn="l"/>
              </a:tabLst>
            </a:pPr>
            <a:r>
              <a:rPr dirty="0" sz="1000" spc="-30" i="1">
                <a:latin typeface="Palatino Linotype"/>
                <a:cs typeface="Palatino Linotype"/>
              </a:rPr>
              <a:t>Z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30" i="1">
                <a:latin typeface="Palatino Linotype"/>
                <a:cs typeface="Palatino Linotype"/>
              </a:rPr>
              <a:t>Wy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By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021092" y="5179623"/>
            <a:ext cx="120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05" i="1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5187399" y="5358500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(2.30)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434479" y="5558639"/>
            <a:ext cx="120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05" i="1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544553" y="5664253"/>
            <a:ext cx="119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519153" y="5789872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199378" y="5664256"/>
            <a:ext cx="119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173978" y="5789872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612449" y="5902548"/>
            <a:ext cx="703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67385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2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877362" y="5737634"/>
            <a:ext cx="18205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817880" algn="l"/>
                <a:tab pos="147320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910" i="1">
                <a:latin typeface="Meiryo"/>
                <a:cs typeface="Meiryo"/>
              </a:rPr>
              <a:t/>
            </a:r>
            <a:r>
              <a:rPr dirty="0" sz="1000" spc="-290" i="1">
                <a:latin typeface="Meiryo"/>
                <a:cs typeface="Meiryo"/>
              </a:rPr>
              <a:t>̂</a:t>
            </a:r>
            <a:r>
              <a:rPr dirty="0" baseline="-21367" sz="975" spc="195" b="1">
                <a:latin typeface="Cambria"/>
                <a:cs typeface="Cambria"/>
              </a:rPr>
              <a:t>g</a:t>
            </a:r>
            <a:r>
              <a:rPr dirty="0" baseline="-21367" sz="975" spc="135" b="1">
                <a:latin typeface="Cambria"/>
                <a:cs typeface="Cambria"/>
              </a:rPr>
              <a:t>l</a:t>
            </a:r>
            <a:r>
              <a:rPr dirty="0" baseline="-21367" sz="975" spc="104" b="1">
                <a:latin typeface="Cambria"/>
                <a:cs typeface="Cambria"/>
              </a:rPr>
              <a:t>s</a:t>
            </a:r>
            <a:r>
              <a:rPr dirty="0" sz="1000" spc="8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WZ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BZ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623752" y="5582306"/>
            <a:ext cx="2730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1111" sz="1500" spc="195" i="1">
                <a:latin typeface="Meiryo"/>
                <a:cs typeface="Meiryo"/>
              </a:rPr>
              <a:t>)</a:t>
            </a:r>
            <a:r>
              <a:rPr dirty="0" sz="650" spc="130">
                <a:latin typeface="Cambria"/>
                <a:cs typeface="Cambria"/>
              </a:rPr>
              <a:t>−</a:t>
            </a:r>
            <a:r>
              <a:rPr dirty="0" sz="650" spc="13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5187413" y="5737639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(2.31)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662860" y="6127628"/>
            <a:ext cx="18573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25">
                <a:latin typeface="Palatino Linotype"/>
                <a:cs typeface="Palatino Linotype"/>
              </a:rPr>
              <a:t>vector</a:t>
            </a:r>
            <a:r>
              <a:rPr dirty="0" sz="1000" spc="-20">
                <a:latin typeface="Palatino Linotype"/>
                <a:cs typeface="Palatino Linotype"/>
              </a:rPr>
              <a:t> of </a:t>
            </a:r>
            <a:r>
              <a:rPr dirty="0" sz="1000" spc="-35">
                <a:latin typeface="Palatino Linotype"/>
                <a:cs typeface="Palatino Linotype"/>
              </a:rPr>
              <a:t>slopes,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obtain: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050196" y="6449721"/>
            <a:ext cx="1498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1111" sz="1500" spc="-832" i="1">
                <a:latin typeface="Meiryo"/>
                <a:cs typeface="Meiryo"/>
              </a:rPr>
              <a:t/>
            </a:r>
            <a:r>
              <a:rPr dirty="0" sz="1000" spc="-55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137989" y="6550056"/>
            <a:ext cx="1670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60" b="1">
                <a:latin typeface="Cambria"/>
                <a:cs typeface="Cambria"/>
              </a:rPr>
              <a:t>gls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442710" y="6298393"/>
            <a:ext cx="120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05" i="1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527383" y="6529621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620678" y="6642293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552783" y="6403887"/>
            <a:ext cx="7842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76910" algn="l"/>
              </a:tabLst>
            </a:pP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u="sng" sz="1000" spc="-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192152" y="6529621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285447" y="6642293"/>
            <a:ext cx="482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7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295469" y="6477275"/>
            <a:ext cx="14268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08305" algn="l"/>
                <a:tab pos="1073150" algn="l"/>
              </a:tabLst>
            </a:pP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WX</a:t>
            </a:r>
            <a:r>
              <a:rPr dirty="0" sz="1000" spc="-6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60" i="1">
                <a:latin typeface="Meiryo"/>
                <a:cs typeface="Meiryo"/>
              </a:rPr>
              <a:t>⊤</a:t>
            </a:r>
            <a:r>
              <a:rPr dirty="0" sz="1000" spc="-484" i="1">
                <a:latin typeface="Palatino Linotype"/>
                <a:cs typeface="Palatino Linotype"/>
              </a:rPr>
              <a:t>B</a:t>
            </a:r>
            <a:r>
              <a:rPr dirty="0" baseline="13888" sz="1500" spc="-487" i="1">
                <a:latin typeface="Meiryo"/>
                <a:cs typeface="Meiryo"/>
              </a:rPr>
              <a:t>̄</a:t>
            </a:r>
            <a:r>
              <a:rPr dirty="0" baseline="13888" sz="1500" spc="-247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773053" y="6363175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678185" y="6298396"/>
            <a:ext cx="344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6220" algn="l"/>
              </a:tabLst>
            </a:pPr>
            <a:r>
              <a:rPr dirty="0" sz="1000" spc="254" i="1">
                <a:latin typeface="Meiryo"/>
                <a:cs typeface="Meiryo"/>
              </a:rPr>
              <a:t>)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245" i="1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011937" y="6403890"/>
            <a:ext cx="119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986537" y="6529621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079832" y="6642293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636815" y="6403886"/>
            <a:ext cx="119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611415" y="6529621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704710" y="6642293"/>
            <a:ext cx="482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7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125185" y="6477273"/>
            <a:ext cx="9893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62305" algn="l"/>
              </a:tabLst>
            </a:pPr>
            <a:r>
              <a:rPr dirty="0" sz="1000" spc="-40" i="1">
                <a:latin typeface="Palatino Linotype"/>
                <a:cs typeface="Palatino Linotype"/>
              </a:rPr>
              <a:t>X</a:t>
            </a:r>
            <a:r>
              <a:rPr dirty="0" baseline="34188" sz="975" spc="-60" i="1">
                <a:latin typeface="Meiryo"/>
                <a:cs typeface="Meiryo"/>
              </a:rPr>
              <a:t>⊤</a:t>
            </a:r>
            <a:r>
              <a:rPr dirty="0" sz="1000" spc="-40" i="1">
                <a:latin typeface="Palatino Linotype"/>
                <a:cs typeface="Palatino Linotype"/>
              </a:rPr>
              <a:t>Wy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sz="1000" spc="-484" i="1">
                <a:latin typeface="Palatino Linotype"/>
                <a:cs typeface="Palatino Linotype"/>
              </a:rPr>
              <a:t>B</a:t>
            </a:r>
            <a:r>
              <a:rPr dirty="0" baseline="13888" sz="1500" spc="-487" i="1">
                <a:latin typeface="Meiryo"/>
                <a:cs typeface="Meiryo"/>
              </a:rPr>
              <a:t>̄</a:t>
            </a:r>
            <a:r>
              <a:rPr dirty="0" baseline="13888" sz="1500" spc="-247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4063485" y="6298396"/>
            <a:ext cx="120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05" i="1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5187396" y="6477278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(2.32)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095931" y="6929074"/>
            <a:ext cx="1670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60" b="1">
                <a:latin typeface="Cambria"/>
                <a:cs typeface="Cambria"/>
              </a:rPr>
              <a:t>gls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442719" y="6677411"/>
            <a:ext cx="120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05" i="1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552783" y="6782906"/>
            <a:ext cx="119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527383" y="6908640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217552" y="6782905"/>
            <a:ext cx="119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192152" y="6908640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1620678" y="7021311"/>
            <a:ext cx="7131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76910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2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877372" y="6856298"/>
            <a:ext cx="1844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78460" algn="l"/>
                <a:tab pos="826135" algn="l"/>
                <a:tab pos="1490980" algn="l"/>
              </a:tabLst>
            </a:pPr>
            <a:r>
              <a:rPr dirty="0" sz="1000" spc="-305">
                <a:latin typeface="Palatino Linotype"/>
                <a:cs typeface="Palatino Linotype"/>
              </a:rPr>
              <a:t>V</a:t>
            </a:r>
            <a:r>
              <a:rPr dirty="0" sz="1000" spc="-305">
                <a:latin typeface="Cambria"/>
                <a:cs typeface="Cambria"/>
              </a:rPr>
              <a:t>(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11111" sz="1500" spc="-457" i="1">
                <a:latin typeface="Meiryo"/>
                <a:cs typeface="Meiryo"/>
              </a:rPr>
              <a:t>̂</a:t>
            </a:r>
            <a:r>
              <a:rPr dirty="0" baseline="11111" sz="1500" i="1">
                <a:latin typeface="Meiryo"/>
                <a:cs typeface="Meiryo"/>
              </a:rPr>
              <a:t>	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WX</a:t>
            </a:r>
            <a:r>
              <a:rPr dirty="0" sz="1000" spc="-6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60" i="1">
                <a:latin typeface="Meiryo"/>
                <a:cs typeface="Meiryo"/>
              </a:rPr>
              <a:t>⊤</a:t>
            </a:r>
            <a:r>
              <a:rPr dirty="0" sz="1000" spc="-484" i="1">
                <a:latin typeface="Palatino Linotype"/>
                <a:cs typeface="Palatino Linotype"/>
              </a:rPr>
              <a:t>B</a:t>
            </a:r>
            <a:r>
              <a:rPr dirty="0" baseline="13888" sz="1500" spc="-487" i="1">
                <a:latin typeface="Meiryo"/>
                <a:cs typeface="Meiryo"/>
              </a:rPr>
              <a:t>̄</a:t>
            </a:r>
            <a:r>
              <a:rPr dirty="0" baseline="13888" sz="1500" spc="-247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652785" y="6701069"/>
            <a:ext cx="2730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1111" sz="1500" spc="187" i="1">
                <a:latin typeface="Meiryo"/>
                <a:cs typeface="Meiryo"/>
              </a:rPr>
              <a:t>)</a:t>
            </a:r>
            <a:r>
              <a:rPr dirty="0" sz="650" spc="125">
                <a:latin typeface="Cambria"/>
                <a:cs typeface="Cambria"/>
              </a:rPr>
              <a:t>−</a:t>
            </a:r>
            <a:r>
              <a:rPr dirty="0" sz="650" spc="1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5187407" y="6856292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(2.33)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529439" y="7246276"/>
            <a:ext cx="5011420" cy="10902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called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random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opposed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ﬁxed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30">
                <a:latin typeface="Palatino Linotype"/>
                <a:cs typeface="Palatino Linotype"/>
              </a:rPr>
              <a:t>his </a:t>
            </a:r>
            <a:r>
              <a:rPr dirty="0" sz="1000" spc="-10">
                <a:latin typeface="Palatino Linotype"/>
                <a:cs typeface="Palatino Linotype"/>
              </a:rPr>
              <a:t>results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from the fact that, as </a:t>
            </a:r>
            <a:r>
              <a:rPr dirty="0" sz="1000" spc="-25">
                <a:latin typeface="Palatino Linotype"/>
                <a:cs typeface="Palatino Linotype"/>
              </a:rPr>
              <a:t>observed,</a:t>
            </a:r>
            <a:r>
              <a:rPr dirty="0" sz="1000">
                <a:latin typeface="Palatino Linotype"/>
                <a:cs typeface="Palatino Linotype"/>
              </a:rPr>
              <a:t> in this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case, the </a:t>
            </a:r>
            <a:r>
              <a:rPr dirty="0" sz="1000" spc="-40">
                <a:latin typeface="Palatino Linotype"/>
                <a:cs typeface="Palatino Linotype"/>
              </a:rPr>
              <a:t>individual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>
                <a:latin typeface="Palatino Linotype"/>
                <a:cs typeface="Palatino Linotype"/>
              </a:rPr>
              <a:t> are </a:t>
            </a:r>
            <a:r>
              <a:rPr dirty="0" sz="1000" spc="-25">
                <a:latin typeface="Palatino Linotype"/>
                <a:cs typeface="Palatino Linotype"/>
              </a:rPr>
              <a:t>considered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 </a:t>
            </a:r>
            <a:r>
              <a:rPr dirty="0" sz="1000" spc="-50">
                <a:latin typeface="Palatino Linotype"/>
                <a:cs typeface="Palatino Linotype"/>
              </a:rPr>
              <a:t>random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deviates,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parameters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whose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distribution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seek</a:t>
            </a:r>
            <a:r>
              <a:rPr dirty="0" sz="1000">
                <a:latin typeface="Palatino Linotype"/>
                <a:cs typeface="Palatino Linotype"/>
              </a:rPr>
              <a:t> to </a:t>
            </a:r>
            <a:r>
              <a:rPr dirty="0" sz="1000" spc="-10">
                <a:latin typeface="Palatino Linotype"/>
                <a:cs typeface="Palatino Linotype"/>
              </a:rPr>
              <a:t>estimate.</a:t>
            </a:r>
            <a:endParaRPr sz="1000">
              <a:latin typeface="Palatino Linotype"/>
              <a:cs typeface="Palatino Linotype"/>
            </a:endParaRPr>
          </a:p>
          <a:p>
            <a:pPr algn="just" marL="38100" marR="30480" indent="107950">
              <a:lnSpc>
                <a:spcPts val="1200"/>
              </a:lnSpc>
              <a:spcBef>
                <a:spcPts val="3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dimension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pra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ti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ding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(2.27).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pply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sui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-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end,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 i="1">
                <a:latin typeface="Palatino Linotype"/>
                <a:cs typeface="Palatino Linotype"/>
              </a:rPr>
              <a:t>C</a:t>
            </a:r>
            <a:r>
              <a:rPr dirty="0" sz="1000" spc="80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</a:t>
            </a:r>
            <a:r>
              <a:rPr dirty="0" sz="1000" spc="-4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40" i="1">
                <a:latin typeface="Palatino Linotype"/>
                <a:cs typeface="Palatino Linotype"/>
              </a:rPr>
              <a:t>C</a:t>
            </a:r>
            <a:r>
              <a:rPr dirty="0" baseline="29914" sz="975" spc="-22" i="1">
                <a:latin typeface="Meiryo"/>
                <a:cs typeface="Meiryo"/>
              </a:rPr>
              <a:t>⊤</a:t>
            </a:r>
            <a:r>
              <a:rPr dirty="0" sz="1000" spc="-5" i="1">
                <a:latin typeface="Palatino Linotype"/>
                <a:cs typeface="Palatino Linotype"/>
              </a:rPr>
              <a:t>C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baseline="29914" sz="975" spc="225">
                <a:latin typeface="Cambria"/>
                <a:cs typeface="Cambria"/>
              </a:rPr>
              <a:t>−</a:t>
            </a:r>
            <a:r>
              <a:rPr dirty="0" baseline="29914" sz="975" spc="15">
                <a:latin typeface="Palatino Linotype"/>
                <a:cs typeface="Palatino Linotype"/>
              </a:rPr>
              <a:t>1</a:t>
            </a:r>
            <a:r>
              <a:rPr dirty="0" baseline="29914" sz="975">
                <a:latin typeface="Palatino Linotype"/>
                <a:cs typeface="Palatino Linotype"/>
              </a:rPr>
              <a:t> </a:t>
            </a:r>
            <a:r>
              <a:rPr dirty="0" baseline="29914" sz="975" spc="7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30679" y="607782"/>
            <a:ext cx="5240020" cy="20447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177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The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</a:t>
            </a:r>
            <a:r>
              <a:rPr dirty="0" sz="800" spc="24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35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000">
              <a:latin typeface="Calibri"/>
              <a:cs typeface="Calibri"/>
            </a:endParaRPr>
          </a:p>
          <a:p>
            <a:pPr marL="50800" marR="247015" indent="-635">
              <a:lnSpc>
                <a:spcPct val="100000"/>
              </a:lnSpc>
            </a:pP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Denoting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75" i="1">
                <a:latin typeface="Palatino Linotype"/>
                <a:cs typeface="Palatino Linotype"/>
              </a:rPr>
              <a:t>y</a:t>
            </a:r>
            <a:r>
              <a:rPr dirty="0" sz="1000" spc="-375" i="1">
                <a:latin typeface="Meiryo"/>
                <a:cs typeface="Meiryo"/>
              </a:rPr>
              <a:t>̃</a:t>
            </a:r>
            <a:r>
              <a:rPr dirty="0" sz="1000" spc="-1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35" i="1">
                <a:latin typeface="Palatino Linotype"/>
                <a:cs typeface="Palatino Linotype"/>
              </a:rPr>
              <a:t>Cy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5" i="1">
                <a:latin typeface="Palatino Linotype"/>
                <a:cs typeface="Palatino Linotype"/>
              </a:rPr>
              <a:t>Z</a:t>
            </a:r>
            <a:r>
              <a:rPr dirty="0" baseline="13888" sz="1500" spc="-607" i="1">
                <a:latin typeface="Meiryo"/>
                <a:cs typeface="Meiryo"/>
              </a:rPr>
              <a:t>̃</a:t>
            </a:r>
            <a:r>
              <a:rPr dirty="0" baseline="13888" sz="1500" spc="15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CZ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transformed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3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 </a:t>
            </a:r>
            <a:r>
              <a:rPr dirty="0" sz="1000" spc="-40">
                <a:latin typeface="Palatino Linotype"/>
                <a:cs typeface="Palatino Linotype"/>
              </a:rPr>
              <a:t>transformed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gives: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575"/>
              </a:spcBef>
            </a:pPr>
            <a:r>
              <a:rPr dirty="0" sz="1000" spc="-620" i="1">
                <a:latin typeface="Meiryo"/>
                <a:cs typeface="Meiryo"/>
              </a:rPr>
              <a:t>̂</a:t>
            </a:r>
            <a:r>
              <a:rPr dirty="0" sz="1000" spc="4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290">
                <a:latin typeface="Cambria"/>
                <a:cs typeface="Cambria"/>
              </a:rPr>
              <a:t>(</a:t>
            </a:r>
            <a:r>
              <a:rPr dirty="0" sz="1000" spc="-290" i="1">
                <a:latin typeface="Palatino Linotype"/>
                <a:cs typeface="Palatino Linotype"/>
              </a:rPr>
              <a:t>Z</a:t>
            </a:r>
            <a:r>
              <a:rPr dirty="0" baseline="13888" sz="1500" spc="-434" i="1">
                <a:latin typeface="Meiryo"/>
                <a:cs typeface="Meiryo"/>
              </a:rPr>
              <a:t>̃</a:t>
            </a:r>
            <a:r>
              <a:rPr dirty="0" baseline="13888" sz="1500" spc="-254" i="1">
                <a:latin typeface="Meiryo"/>
                <a:cs typeface="Meiryo"/>
              </a:rPr>
              <a:t> </a:t>
            </a:r>
            <a:r>
              <a:rPr dirty="0" baseline="34188" sz="975" spc="-60" i="1">
                <a:latin typeface="Meiryo"/>
                <a:cs typeface="Meiryo"/>
              </a:rPr>
              <a:t>⊤</a:t>
            </a:r>
            <a:r>
              <a:rPr dirty="0" sz="1000" spc="-500" i="1">
                <a:latin typeface="Palatino Linotype"/>
                <a:cs typeface="Palatino Linotype"/>
              </a:rPr>
              <a:t>Z</a:t>
            </a:r>
            <a:r>
              <a:rPr dirty="0" baseline="13888" sz="1500" spc="-450" i="1">
                <a:latin typeface="Meiryo"/>
                <a:cs typeface="Meiryo"/>
              </a:rPr>
              <a:t>̃</a:t>
            </a:r>
            <a:r>
              <a:rPr dirty="0" baseline="13888" sz="1500" spc="-262" i="1">
                <a:latin typeface="Meiryo"/>
                <a:cs typeface="Meiryo"/>
              </a:rPr>
              <a:t> 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baseline="34188" sz="975" spc="179">
                <a:latin typeface="Cambria"/>
                <a:cs typeface="Cambria"/>
              </a:rPr>
              <a:t>–</a:t>
            </a:r>
            <a:r>
              <a:rPr dirty="0" baseline="34188" sz="975" spc="60">
                <a:latin typeface="Palatino Linotype"/>
                <a:cs typeface="Palatino Linotype"/>
              </a:rPr>
              <a:t>1</a:t>
            </a:r>
            <a:r>
              <a:rPr dirty="0" sz="1000" spc="-509" i="1">
                <a:latin typeface="Palatino Linotype"/>
                <a:cs typeface="Palatino Linotype"/>
              </a:rPr>
              <a:t>Z</a:t>
            </a:r>
            <a:r>
              <a:rPr dirty="0" baseline="13888" sz="1500" spc="-450" i="1">
                <a:latin typeface="Meiryo"/>
                <a:cs typeface="Meiryo"/>
              </a:rPr>
              <a:t>̃</a:t>
            </a:r>
            <a:r>
              <a:rPr dirty="0" baseline="13888" sz="1500" spc="-254" i="1">
                <a:latin typeface="Meiryo"/>
                <a:cs typeface="Meiryo"/>
              </a:rPr>
              <a:t> </a:t>
            </a:r>
            <a:r>
              <a:rPr dirty="0" baseline="34188" sz="975" spc="-390" i="1">
                <a:latin typeface="Meiryo"/>
                <a:cs typeface="Meiryo"/>
              </a:rPr>
              <a:t>⊤</a:t>
            </a:r>
            <a:r>
              <a:rPr dirty="0" sz="1000" spc="-260" i="1">
                <a:latin typeface="Palatino Linotype"/>
                <a:cs typeface="Palatino Linotype"/>
              </a:rPr>
              <a:t>y</a:t>
            </a:r>
            <a:r>
              <a:rPr dirty="0" sz="1000" spc="-260" i="1">
                <a:latin typeface="Meiryo"/>
                <a:cs typeface="Meiryo"/>
              </a:rPr>
              <a:t>̃</a:t>
            </a:r>
            <a:r>
              <a:rPr dirty="0" sz="1000" spc="-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C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CZ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34188" sz="975">
                <a:latin typeface="Cambria"/>
                <a:cs typeface="Cambria"/>
              </a:rPr>
              <a:t>–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C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Cy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Ω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Ω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  <a:p>
            <a:pPr marL="50800" marR="245745">
              <a:lnSpc>
                <a:spcPct val="100000"/>
              </a:lnSpc>
              <a:spcBef>
                <a:spcPts val="580"/>
              </a:spcBef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-35" b="1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given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(2.30).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49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expression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matrix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C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obtained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equation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(2.29)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−</a:t>
            </a:r>
            <a:r>
              <a:rPr dirty="0" sz="1000" spc="-10">
                <a:latin typeface="Palatino Linotype"/>
                <a:cs typeface="Palatino Linotype"/>
              </a:rPr>
              <a:t>0.5: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ts val="950"/>
              </a:lnSpc>
              <a:spcBef>
                <a:spcPts val="665"/>
              </a:spcBef>
            </a:pPr>
            <a:r>
              <a:rPr dirty="0" sz="1000" i="1">
                <a:latin typeface="Palatino Linotype"/>
                <a:cs typeface="Palatino Linotype"/>
              </a:rPr>
              <a:t>C</a:t>
            </a:r>
            <a:r>
              <a:rPr dirty="0" sz="1000" spc="9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Ω</a:t>
            </a:r>
            <a:r>
              <a:rPr dirty="0" baseline="34188" sz="975">
                <a:latin typeface="Cambria"/>
                <a:cs typeface="Cambria"/>
              </a:rPr>
              <a:t>−</a:t>
            </a:r>
            <a:r>
              <a:rPr dirty="0" baseline="34188" sz="975">
                <a:latin typeface="Palatino Linotype"/>
                <a:cs typeface="Palatino Linotype"/>
              </a:rPr>
              <a:t>0.5</a:t>
            </a:r>
            <a:r>
              <a:rPr dirty="0" baseline="34188" sz="975" spc="27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0">
                <a:latin typeface="Cambria"/>
                <a:cs typeface="Cambria"/>
              </a:rPr>
              <a:t> </a:t>
            </a:r>
            <a:r>
              <a:rPr dirty="0" u="sng" baseline="33333" sz="1500" spc="-1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333" sz="15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baseline="33333" sz="1500" spc="22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45">
                <a:latin typeface="Cambria"/>
                <a:cs typeface="Cambria"/>
              </a:rPr>
              <a:t> </a:t>
            </a:r>
            <a:r>
              <a:rPr dirty="0" u="sng" baseline="33333" sz="1500" spc="-44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333" sz="15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baseline="33333" sz="1500" spc="157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W</a:t>
            </a:r>
            <a:endParaRPr sz="1000">
              <a:latin typeface="Palatino Linotype"/>
              <a:cs typeface="Palatino Linotype"/>
            </a:endParaRPr>
          </a:p>
          <a:p>
            <a:pPr marL="1082040">
              <a:lnSpc>
                <a:spcPts val="950"/>
              </a:lnSpc>
              <a:tabLst>
                <a:tab pos="1428750" algn="l"/>
              </a:tabLst>
            </a:pPr>
            <a:r>
              <a:rPr dirty="0" sz="1000" spc="-500" i="1">
                <a:latin typeface="Meiryo"/>
                <a:cs typeface="Meiryo"/>
              </a:rPr>
              <a:t/>
            </a:r>
            <a:r>
              <a:rPr dirty="0" baseline="-21367" sz="975" spc="-750" i="1">
                <a:latin typeface="Meiryo"/>
                <a:cs typeface="Meiryo"/>
              </a:rPr>
              <a:t/>
            </a:r>
            <a:r>
              <a:rPr dirty="0" baseline="-21367" sz="975" i="1">
                <a:latin typeface="Meiryo"/>
                <a:cs typeface="Meiryo"/>
              </a:rPr>
              <a:t>	</a:t>
            </a:r>
            <a:r>
              <a:rPr dirty="0" sz="1000" spc="-440" i="1">
                <a:latin typeface="Meiryo"/>
                <a:cs typeface="Meiryo"/>
              </a:rPr>
              <a:t/>
            </a:r>
            <a:r>
              <a:rPr dirty="0" baseline="-21367" sz="975" spc="-660" i="1">
                <a:latin typeface="Meiryo"/>
                <a:cs typeface="Meiryo"/>
              </a:rPr>
              <a:t/>
            </a:r>
            <a:endParaRPr baseline="-21367" sz="975">
              <a:latin typeface="Meiryo"/>
              <a:cs typeface="Meiryo"/>
            </a:endParaRPr>
          </a:p>
          <a:p>
            <a:pPr algn="just" marL="50800" marR="246379" indent="107950">
              <a:lnSpc>
                <a:spcPct val="100000"/>
              </a:lnSpc>
              <a:spcBef>
                <a:spcPts val="400"/>
              </a:spcBef>
            </a:pP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transformation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consists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linear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combination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12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12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trans- </a:t>
            </a:r>
            <a:r>
              <a:rPr dirty="0" sz="1000" spc="-20">
                <a:latin typeface="Palatino Linotype"/>
                <a:cs typeface="Palatino Linotype"/>
              </a:rPr>
              <a:t>formations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with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weights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variances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two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components.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fact, </a:t>
            </a:r>
            <a:r>
              <a:rPr dirty="0" sz="1000" spc="-35">
                <a:latin typeface="Palatino Linotype"/>
                <a:cs typeface="Palatino Linotype"/>
              </a:rPr>
              <a:t>pre-</a:t>
            </a:r>
            <a:r>
              <a:rPr dirty="0" sz="1000" spc="-50">
                <a:latin typeface="Palatino Linotype"/>
                <a:cs typeface="Palatino Linotype"/>
              </a:rPr>
              <a:t>multiplying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-21367" sz="975" spc="-622" i="1">
                <a:latin typeface="Meiryo"/>
                <a:cs typeface="Meiryo"/>
              </a:rPr>
              <a:t/>
            </a:r>
            <a:r>
              <a:rPr dirty="0" baseline="-21367" sz="975" spc="-187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Ω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0.5</a:t>
            </a:r>
            <a:r>
              <a:rPr dirty="0" baseline="29914" sz="975" spc="2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(which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equivalent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premultiplication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Ω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0.5</a:t>
            </a:r>
            <a:r>
              <a:rPr dirty="0" baseline="29914" sz="975" spc="2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471288" y="2728660"/>
            <a:ext cx="1377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r>
              <a:rPr dirty="0" baseline="-18518" sz="675" spc="-517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43403" y="2626849"/>
            <a:ext cx="50120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simpliﬁes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notation),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weights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become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respectively</a:t>
            </a:r>
            <a:r>
              <a:rPr dirty="0" sz="1000" spc="165">
                <a:latin typeface="Palatino Linotype"/>
                <a:cs typeface="Palatino Linotype"/>
              </a:rPr>
              <a:t> </a:t>
            </a:r>
            <a:r>
              <a:rPr dirty="0" u="sng" baseline="42735" sz="975" spc="-412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43209" sz="675" spc="-412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baseline="43209" sz="675" spc="487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1.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transformed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variable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68777" y="2805840"/>
            <a:ext cx="5365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therefore: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236863" y="3164400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304758" y="3237067"/>
            <a:ext cx="482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7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91307" y="2982429"/>
            <a:ext cx="885825" cy="2711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R="74930">
              <a:lnSpc>
                <a:spcPts val="969"/>
              </a:lnSpc>
              <a:spcBef>
                <a:spcPts val="95"/>
              </a:spcBef>
            </a:pPr>
            <a:r>
              <a:rPr dirty="0" u="sng" sz="1000" spc="-44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-21367" sz="975" spc="-66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endParaRPr baseline="-21367" sz="975">
              <a:latin typeface="Meiryo"/>
              <a:cs typeface="Meiryo"/>
            </a:endParaRPr>
          </a:p>
          <a:p>
            <a:pPr marL="38100">
              <a:lnSpc>
                <a:spcPts val="969"/>
              </a:lnSpc>
              <a:tabLst>
                <a:tab pos="480059" algn="l"/>
              </a:tabLst>
            </a:pPr>
            <a:r>
              <a:rPr dirty="0" sz="1000" spc="-350" i="1">
                <a:latin typeface="Palatino Linotype"/>
                <a:cs typeface="Palatino Linotype"/>
              </a:rPr>
              <a:t>z</a:t>
            </a:r>
            <a:r>
              <a:rPr dirty="0" sz="1000" spc="-350" i="1">
                <a:latin typeface="Meiryo"/>
                <a:cs typeface="Meiryo"/>
              </a:rPr>
              <a:t>̃</a:t>
            </a:r>
            <a:r>
              <a:rPr dirty="0" sz="1000" spc="145" i="1">
                <a:latin typeface="Meiryo"/>
                <a:cs typeface="Meiryo"/>
              </a:rPr>
              <a:t> 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55" i="1">
                <a:latin typeface="Palatino Linotype"/>
                <a:cs typeface="Palatino Linotype"/>
              </a:rPr>
              <a:t>z</a:t>
            </a:r>
            <a:r>
              <a:rPr dirty="0" sz="1000" spc="-355" i="1">
                <a:latin typeface="Meiryo"/>
                <a:cs typeface="Meiryo"/>
              </a:rPr>
              <a:t>̄</a:t>
            </a:r>
            <a:r>
              <a:rPr dirty="0" sz="1000" spc="509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5">
                <a:latin typeface="Cambria"/>
                <a:cs typeface="Cambria"/>
              </a:rPr>
              <a:t>(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970652" y="3148600"/>
            <a:ext cx="8559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54659" algn="l"/>
                <a:tab pos="76771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 i="1">
                <a:latin typeface="Meiryo"/>
                <a:cs typeface="Meiryo"/>
              </a:rPr>
              <a:t>.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007013" y="3148598"/>
            <a:ext cx="4273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3972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 i="1">
                <a:latin typeface="Meiryo"/>
                <a:cs typeface="Meiryo"/>
              </a:rPr>
              <a:t>.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877632" y="2982428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46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945533" y="3055214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-3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887698" y="3164400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955588" y="3237067"/>
            <a:ext cx="482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7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561145" y="2896936"/>
            <a:ext cx="5695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61009" algn="l"/>
              </a:tabLst>
            </a:pPr>
            <a:r>
              <a:rPr dirty="0" sz="1000" spc="254" i="1">
                <a:latin typeface="Meiryo"/>
                <a:cs typeface="Meiryo"/>
              </a:rPr>
              <a:t>(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254" i="1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838306" y="3075818"/>
            <a:ext cx="19926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99845" algn="l"/>
              </a:tabLst>
            </a:pP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55" i="1">
                <a:latin typeface="Palatino Linotype"/>
                <a:cs typeface="Palatino Linotype"/>
              </a:rPr>
              <a:t>z</a:t>
            </a:r>
            <a:r>
              <a:rPr dirty="0" sz="1000" spc="-355" i="1">
                <a:latin typeface="Meiryo"/>
                <a:cs typeface="Meiryo"/>
              </a:rPr>
              <a:t>̄</a:t>
            </a:r>
            <a:r>
              <a:rPr dirty="0" sz="1000" spc="295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95" i="1">
                <a:latin typeface="Palatino Linotype"/>
                <a:cs typeface="Palatino Linotype"/>
              </a:rPr>
              <a:t> 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265">
                <a:latin typeface="Cambria"/>
                <a:cs typeface="Cambria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4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55" i="1">
                <a:latin typeface="Palatino Linotype"/>
                <a:cs typeface="Palatino Linotype"/>
              </a:rPr>
              <a:t>z</a:t>
            </a:r>
            <a:r>
              <a:rPr dirty="0" sz="1000" spc="-355" i="1">
                <a:latin typeface="Meiryo"/>
                <a:cs typeface="Meiryo"/>
              </a:rPr>
              <a:t>̄</a:t>
            </a:r>
            <a:r>
              <a:rPr dirty="0" sz="1000" spc="55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185" i="1">
                <a:latin typeface="Palatino Linotype"/>
                <a:cs typeface="Palatino Linotype"/>
              </a:rPr>
              <a:t> 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sz="1000" spc="-425" i="1">
                <a:latin typeface="Palatino Linotype"/>
                <a:cs typeface="Palatino Linotype"/>
              </a:rPr>
              <a:t>z</a:t>
            </a:r>
            <a:r>
              <a:rPr dirty="0" sz="1000" spc="-42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179847" y="3148600"/>
            <a:ext cx="7258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97815" algn="l"/>
                <a:tab pos="64452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 i="1">
                <a:latin typeface="Meiryo"/>
                <a:cs typeface="Meiryo"/>
              </a:rPr>
              <a:t>.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 i="1">
                <a:latin typeface="Meiryo"/>
                <a:cs typeface="Meiryo"/>
              </a:rPr>
              <a:t>.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597568" y="3486355"/>
            <a:ext cx="1377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r>
              <a:rPr dirty="0" baseline="-18518" sz="675" spc="-517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43372" y="3384543"/>
            <a:ext cx="12484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with,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80">
                <a:latin typeface="Cambria"/>
                <a:cs typeface="Cambria"/>
              </a:rPr>
              <a:t> </a:t>
            </a:r>
            <a:r>
              <a:rPr dirty="0" u="sng" baseline="42735" sz="975" spc="-412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43209" sz="675" spc="-412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baseline="43209" sz="675" spc="60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791442" y="3564675"/>
            <a:ext cx="1619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45" i="1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1940278" y="3699674"/>
            <a:ext cx="513080" cy="0"/>
          </a:xfrm>
          <a:custGeom>
            <a:avLst/>
            <a:gdLst/>
            <a:ahLst/>
            <a:cxnLst/>
            <a:rect l="l" t="t" r="r" b="b"/>
            <a:pathLst>
              <a:path w="513080" h="0">
                <a:moveTo>
                  <a:pt x="0" y="0"/>
                </a:moveTo>
                <a:lnTo>
                  <a:pt x="512635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2096716" y="3657262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917380" y="3888720"/>
            <a:ext cx="5524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90" i="1">
                <a:latin typeface="Palatino Linotype"/>
                <a:cs typeface="Palatino Linotype"/>
              </a:rPr>
              <a:t>T</a:t>
            </a:r>
            <a:r>
              <a:rPr dirty="0" sz="1000" spc="-90" i="1">
                <a:latin typeface="Meiryo"/>
                <a:cs typeface="Meiryo"/>
              </a:rPr>
              <a:t/>
            </a:r>
            <a:r>
              <a:rPr dirty="0" baseline="29914" sz="975" spc="-135">
                <a:latin typeface="Palatino Linotype"/>
                <a:cs typeface="Palatino Linotype"/>
              </a:rPr>
              <a:t>2</a:t>
            </a:r>
            <a:r>
              <a:rPr dirty="0" baseline="29914" sz="975" spc="12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70" i="1">
                <a:latin typeface="Meiryo"/>
                <a:cs typeface="Meiryo"/>
              </a:rPr>
              <a:t/>
            </a:r>
            <a:r>
              <a:rPr dirty="0" baseline="29914" sz="975" spc="-104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103028" y="3955557"/>
            <a:ext cx="3308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78765" algn="l"/>
              </a:tabLst>
            </a:pP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891310" y="3790537"/>
            <a:ext cx="19354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063625" algn="l"/>
                <a:tab pos="1311275" algn="l"/>
                <a:tab pos="1546225" algn="l"/>
              </a:tabLst>
            </a:pP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-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4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u="sng" baseline="42735" sz="9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42735" sz="975" spc="-607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42735" sz="97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	</a:t>
            </a:r>
            <a:r>
              <a:rPr dirty="0" baseline="42735" sz="975" spc="18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960850" y="3790538"/>
            <a:ext cx="4686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5295" algn="l"/>
              </a:tabLst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3065087" y="3717150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/>
          <p:nvPr/>
        </p:nvSpPr>
        <p:spPr>
          <a:xfrm>
            <a:off x="2831360" y="3898099"/>
            <a:ext cx="556895" cy="0"/>
          </a:xfrm>
          <a:custGeom>
            <a:avLst/>
            <a:gdLst/>
            <a:ahLst/>
            <a:cxnLst/>
            <a:rect l="l" t="t" r="r" b="b"/>
            <a:pathLst>
              <a:path w="556895" h="0">
                <a:moveTo>
                  <a:pt x="0" y="0"/>
                </a:moveTo>
                <a:lnTo>
                  <a:pt x="55641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2818660" y="3804823"/>
            <a:ext cx="1676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90" i="1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249432" y="3921266"/>
            <a:ext cx="1549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u="sng" baseline="-17094" sz="975" spc="-37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450" spc="-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935450" y="3988160"/>
            <a:ext cx="4622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335" i="1">
                <a:latin typeface="Palatino Linotype"/>
                <a:cs typeface="Palatino Linotype"/>
              </a:rPr>
              <a:t> </a:t>
            </a:r>
            <a:r>
              <a:rPr dirty="0" baseline="55555" sz="675" spc="-75" i="1">
                <a:latin typeface="Meiryo"/>
                <a:cs typeface="Meiryo"/>
              </a:rPr>
              <a:t/>
            </a:r>
            <a:endParaRPr baseline="55555" sz="675">
              <a:latin typeface="Meiryo"/>
              <a:cs typeface="Meiryo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249432" y="4066543"/>
            <a:ext cx="1549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17094" sz="975" spc="-37" i="1">
                <a:latin typeface="Meiryo"/>
                <a:cs typeface="Meiryo"/>
              </a:rPr>
              <a:t/>
            </a:r>
            <a:r>
              <a:rPr dirty="0" sz="450" spc="-25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320666" y="4148391"/>
            <a:ext cx="5143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5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530656" y="4278599"/>
            <a:ext cx="5036820" cy="16910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 marR="431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95">
                <a:latin typeface="Palatino Linotype"/>
                <a:cs typeface="Palatino Linotype"/>
              </a:rPr>
              <a:t>As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will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explained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detail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below,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importance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composite </a:t>
            </a:r>
            <a:r>
              <a:rPr dirty="0" sz="1000" spc="-30">
                <a:latin typeface="Palatino Linotype"/>
                <a:cs typeface="Palatino Linotype"/>
              </a:rPr>
              <a:t>errors,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measured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50">
                <a:latin typeface="Palatino Linotype"/>
                <a:cs typeface="Palatino Linotype"/>
              </a:rPr>
              <a:t>by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their </a:t>
            </a:r>
            <a:r>
              <a:rPr dirty="0" sz="1000" spc="-55">
                <a:latin typeface="Palatino Linotype"/>
                <a:cs typeface="Palatino Linotype"/>
              </a:rPr>
              <a:t>share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total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determines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how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close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will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either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pooled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80" b="1">
                <a:latin typeface="Cambria"/>
                <a:cs typeface="Cambria"/>
              </a:rPr>
              <a:t>ols</a:t>
            </a:r>
            <a:r>
              <a:rPr dirty="0" sz="1000" spc="80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special</a:t>
            </a:r>
            <a:r>
              <a:rPr dirty="0" sz="1000" spc="-20">
                <a:latin typeface="Palatino Linotype"/>
                <a:cs typeface="Palatino Linotype"/>
              </a:rPr>
              <a:t> cases, </a:t>
            </a:r>
            <a:r>
              <a:rPr dirty="0" sz="1000" spc="-45">
                <a:latin typeface="Palatino Linotype"/>
                <a:cs typeface="Palatino Linotype"/>
              </a:rPr>
              <a:t>respectively,</a:t>
            </a:r>
            <a:r>
              <a:rPr dirty="0" sz="1000" spc="-20">
                <a:latin typeface="Palatino Linotype"/>
                <a:cs typeface="Palatino Linotype"/>
              </a:rPr>
              <a:t> when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baseline="-21367" sz="975" spc="-615" i="1">
                <a:latin typeface="Meiryo"/>
                <a:cs typeface="Meiryo"/>
              </a:rPr>
              <a:t/>
            </a:r>
            <a:r>
              <a:rPr dirty="0" baseline="-21367" sz="975" spc="135" i="1">
                <a:latin typeface="Meiryo"/>
                <a:cs typeface="Meiryo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dominates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70">
                <a:latin typeface="Palatino Linotype"/>
                <a:cs typeface="Palatino Linotype"/>
              </a:rPr>
              <a:t>(</a:t>
            </a:r>
            <a:r>
              <a:rPr dirty="0" sz="1000" spc="-270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>
                <a:latin typeface="Lucida Sans Unicode"/>
                <a:cs typeface="Lucida Sans Unicode"/>
              </a:rPr>
              <a:t>→</a:t>
            </a:r>
            <a:r>
              <a:rPr dirty="0" sz="1000" spc="-45">
                <a:latin typeface="Lucida Sans Unicode"/>
                <a:cs typeface="Lucida Sans Unicod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vanishes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65">
                <a:latin typeface="Palatino Linotype"/>
                <a:cs typeface="Palatino Linotype"/>
              </a:rPr>
              <a:t>(</a:t>
            </a:r>
            <a:r>
              <a:rPr dirty="0" sz="1000" spc="-265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>
                <a:latin typeface="Lucida Sans Unicode"/>
                <a:cs typeface="Lucida Sans Unicode"/>
              </a:rPr>
              <a:t>→</a:t>
            </a:r>
            <a:r>
              <a:rPr dirty="0" sz="1000" spc="-45">
                <a:latin typeface="Lucida Sans Unicode"/>
                <a:cs typeface="Lucida Sans Unicod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0).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25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2.3.2</a:t>
            </a:r>
            <a:r>
              <a:rPr dirty="0" sz="1000" spc="35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Estimation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of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Variances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of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Components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of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Error</a:t>
            </a:r>
            <a:endParaRPr sz="1000">
              <a:latin typeface="Calibri"/>
              <a:cs typeface="Calibri"/>
            </a:endParaRPr>
          </a:p>
          <a:p>
            <a:pPr algn="just" marL="50800" marR="43180">
              <a:lnSpc>
                <a:spcPct val="100000"/>
              </a:lnSpc>
              <a:spcBef>
                <a:spcPts val="595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order</a:t>
            </a:r>
            <a:r>
              <a:rPr dirty="0" sz="1000">
                <a:latin typeface="Palatino Linotype"/>
                <a:cs typeface="Palatino Linotype"/>
              </a:rPr>
              <a:t> 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make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operational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residuals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from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consistent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 </a:t>
            </a:r>
            <a:r>
              <a:rPr dirty="0" sz="1000" spc="-25">
                <a:latin typeface="Palatino Linotype"/>
                <a:cs typeface="Palatino Linotype"/>
              </a:rPr>
              <a:t>used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 </a:t>
            </a:r>
            <a:r>
              <a:rPr dirty="0" sz="1000" spc="-20">
                <a:latin typeface="Palatino Linotype"/>
                <a:cs typeface="Palatino Linotype"/>
              </a:rPr>
              <a:t>estimate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unknown</a:t>
            </a:r>
            <a:r>
              <a:rPr dirty="0" sz="1000" spc="-25">
                <a:latin typeface="Palatino Linotype"/>
                <a:cs typeface="Palatino Linotype"/>
              </a:rPr>
              <a:t> parameters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85" i="1">
                <a:latin typeface="Meiryo"/>
                <a:cs typeface="Meiryo"/>
              </a:rPr>
              <a:t/>
            </a:r>
            <a:r>
              <a:rPr dirty="0" baseline="-21367" sz="975" spc="-877" i="1">
                <a:latin typeface="Meiryo"/>
                <a:cs typeface="Meiryo"/>
              </a:rPr>
              <a:t/>
            </a:r>
            <a:r>
              <a:rPr dirty="0" baseline="-21367" sz="975" spc="225" i="1">
                <a:latin typeface="Meiryo"/>
                <a:cs typeface="Meiryo"/>
              </a:rPr>
              <a:t> 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baseline="-21367" sz="975" spc="-869" i="1">
                <a:latin typeface="Meiryo"/>
                <a:cs typeface="Meiryo"/>
              </a:rPr>
              <a:t/>
            </a:r>
            <a:r>
              <a:rPr dirty="0" baseline="-21367" sz="975" spc="225" i="1">
                <a:latin typeface="Meiryo"/>
                <a:cs typeface="Meiryo"/>
              </a:rPr>
              <a:t>  </a:t>
            </a:r>
            <a:r>
              <a:rPr dirty="0" sz="1000" spc="-10">
                <a:latin typeface="Palatino Linotype"/>
                <a:cs typeface="Palatino Linotype"/>
              </a:rPr>
              <a:t>(and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hence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45" i="1">
                <a:latin typeface="Meiryo"/>
                <a:cs typeface="Meiryo"/>
              </a:rPr>
              <a:t/>
            </a:r>
            <a:r>
              <a:rPr dirty="0" baseline="-21367" sz="975" spc="-622" i="1">
                <a:latin typeface="Meiryo"/>
                <a:cs typeface="Meiryo"/>
              </a:rPr>
              <a:t/>
            </a:r>
            <a:r>
              <a:rPr dirty="0" sz="1000" spc="-125">
                <a:latin typeface="Palatino Linotype"/>
                <a:cs typeface="Palatino Linotype"/>
              </a:rPr>
              <a:t>).</a:t>
            </a:r>
            <a:r>
              <a:rPr dirty="0" sz="1000" spc="13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estimator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obtained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then </a:t>
            </a:r>
            <a:r>
              <a:rPr dirty="0" sz="1000" spc="-35">
                <a:latin typeface="Palatino Linotype"/>
                <a:cs typeface="Palatino Linotype"/>
              </a:rPr>
              <a:t>called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feasible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generalized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least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squares</a:t>
            </a:r>
            <a:r>
              <a:rPr dirty="0" sz="1000" spc="-10">
                <a:latin typeface="Palatino Linotype"/>
                <a:cs typeface="Palatino Linotype"/>
              </a:rPr>
              <a:t> estimator.</a:t>
            </a:r>
            <a:endParaRPr sz="1000">
              <a:latin typeface="Palatino Linotype"/>
              <a:cs typeface="Palatino Linotype"/>
            </a:endParaRPr>
          </a:p>
          <a:p>
            <a:pPr algn="just" marL="158750">
              <a:lnSpc>
                <a:spcPts val="1185"/>
              </a:lnSpc>
            </a:pPr>
            <a:r>
              <a:rPr dirty="0" sz="1000" spc="-45">
                <a:latin typeface="Palatino Linotype"/>
                <a:cs typeface="Palatino Linotype"/>
              </a:rPr>
              <a:t>Consider</a:t>
            </a:r>
            <a:r>
              <a:rPr dirty="0" sz="1000" spc="-30">
                <a:latin typeface="Palatino Linotype"/>
                <a:cs typeface="Palatino Linotype"/>
              </a:rPr>
              <a:t> the </a:t>
            </a:r>
            <a:r>
              <a:rPr dirty="0" sz="1000" spc="-35">
                <a:latin typeface="Palatino Linotype"/>
                <a:cs typeface="Palatino Linotype"/>
              </a:rPr>
              <a:t>errors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the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5" i="1">
                <a:latin typeface="Meiryo"/>
                <a:cs typeface="Meiryo"/>
              </a:rPr>
              <a:t/>
            </a:r>
            <a:r>
              <a:rPr dirty="0" baseline="-21367" sz="975" spc="-82" i="1">
                <a:latin typeface="Palatino Linotype"/>
                <a:cs typeface="Palatino Linotype"/>
              </a:rPr>
              <a:t>nt</a:t>
            </a:r>
            <a:r>
              <a:rPr dirty="0" baseline="-21367" sz="975" spc="-12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their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mean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25" i="1">
                <a:latin typeface="Meiryo"/>
                <a:cs typeface="Meiryo"/>
              </a:rPr>
              <a:t/>
            </a:r>
            <a:r>
              <a:rPr dirty="0" sz="1000" spc="-390" i="1">
                <a:latin typeface="Meiryo"/>
                <a:cs typeface="Meiryo"/>
              </a:rPr>
              <a:t>̄</a:t>
            </a:r>
            <a:r>
              <a:rPr dirty="0" baseline="-21367" sz="975" spc="-232" i="1">
                <a:latin typeface="Palatino Linotype"/>
                <a:cs typeface="Palatino Linotype"/>
              </a:rPr>
              <a:t>n</a:t>
            </a:r>
            <a:r>
              <a:rPr dirty="0" baseline="-21367" sz="975" spc="-390" i="1">
                <a:latin typeface="Meiryo"/>
                <a:cs typeface="Meiryo"/>
              </a:rPr>
              <a:t>.</a:t>
            </a:r>
            <a:r>
              <a:rPr dirty="0" baseline="-21367" sz="975" spc="89" i="1">
                <a:latin typeface="Meiryo"/>
                <a:cs typeface="Meiryo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30">
                <a:latin typeface="Palatino Linotype"/>
                <a:cs typeface="Palatino Linotype"/>
              </a:rPr>
              <a:t> their </a:t>
            </a:r>
            <a:r>
              <a:rPr dirty="0" sz="1000" spc="-45">
                <a:latin typeface="Palatino Linotype"/>
                <a:cs typeface="Palatino Linotype"/>
              </a:rPr>
              <a:t>deviations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from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these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780370" y="6016276"/>
            <a:ext cx="3314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78765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43373" y="5943496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means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-30" i="1">
                <a:latin typeface="Palatino Linotype"/>
                <a:cs typeface="Palatino Linotype"/>
              </a:rPr>
              <a:t>nt</a:t>
            </a:r>
            <a:r>
              <a:rPr dirty="0" baseline="-21367" sz="975" spc="209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345" i="1">
                <a:latin typeface="Meiryo"/>
                <a:cs typeface="Meiryo"/>
              </a:rPr>
              <a:t>̄</a:t>
            </a:r>
            <a:r>
              <a:rPr dirty="0" baseline="-21367" sz="975" spc="-150" i="1">
                <a:latin typeface="Palatino Linotype"/>
                <a:cs typeface="Palatino Linotype"/>
              </a:rPr>
              <a:t>n</a:t>
            </a:r>
            <a:r>
              <a:rPr dirty="0" baseline="-21367" sz="975" spc="-300" i="1">
                <a:latin typeface="Meiryo"/>
                <a:cs typeface="Meiryo"/>
              </a:rPr>
              <a:t>.</a:t>
            </a:r>
            <a:r>
              <a:rPr dirty="0" sz="1000" spc="-155">
                <a:latin typeface="Palatino Linotype"/>
                <a:cs typeface="Palatino Linotype"/>
              </a:rPr>
              <a:t>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hypothesis,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have: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V</a:t>
            </a:r>
            <a:r>
              <a:rPr dirty="0" sz="1000" spc="-90">
                <a:latin typeface="Cambria"/>
                <a:cs typeface="Cambria"/>
              </a:rPr>
              <a:t>(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baseline="-21367" sz="975" spc="-67" i="1">
                <a:latin typeface="Palatino Linotype"/>
                <a:cs typeface="Palatino Linotype"/>
              </a:rPr>
              <a:t>nt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172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140" i="1">
                <a:latin typeface="Meiryo"/>
                <a:cs typeface="Meiryo"/>
              </a:rPr>
              <a:t/>
            </a:r>
            <a:r>
              <a:rPr dirty="0" baseline="29914" sz="975" spc="-209">
                <a:latin typeface="Palatino Linotype"/>
                <a:cs typeface="Palatino Linotype"/>
              </a:rPr>
              <a:t>2</a:t>
            </a:r>
            <a:r>
              <a:rPr dirty="0" sz="1000" spc="-140">
                <a:latin typeface="Palatino Linotype"/>
                <a:cs typeface="Palatino Linotype"/>
              </a:rPr>
              <a:t>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means,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568783" y="6095281"/>
            <a:ext cx="3962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get: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404870" y="6359426"/>
            <a:ext cx="9671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90269" algn="l"/>
              </a:tabLst>
            </a:pP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064133" y="6432813"/>
            <a:ext cx="13360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52145" algn="l"/>
              </a:tabLst>
            </a:pPr>
            <a:r>
              <a:rPr dirty="0" sz="1000" spc="-525" i="1">
                <a:latin typeface="Meiryo"/>
                <a:cs typeface="Meiryo"/>
              </a:rPr>
              <a:t/>
            </a:r>
            <a:r>
              <a:rPr dirty="0" sz="1000" spc="-390" i="1">
                <a:latin typeface="Meiryo"/>
                <a:cs typeface="Meiryo"/>
              </a:rPr>
              <a:t>̄</a:t>
            </a:r>
            <a:r>
              <a:rPr dirty="0" baseline="-21367" sz="975" spc="-232" i="1">
                <a:latin typeface="Palatino Linotype"/>
                <a:cs typeface="Palatino Linotype"/>
              </a:rPr>
              <a:t>n</a:t>
            </a:r>
            <a:r>
              <a:rPr dirty="0" baseline="-21367" sz="975" spc="-390" i="1">
                <a:latin typeface="Meiryo"/>
                <a:cs typeface="Meiryo"/>
              </a:rPr>
              <a:t>.</a:t>
            </a:r>
            <a:r>
              <a:rPr dirty="0" baseline="-21367" sz="975" spc="1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90">
                <a:latin typeface="Cambria"/>
                <a:cs typeface="Cambria"/>
              </a:rPr>
              <a:t> </a:t>
            </a:r>
            <a:r>
              <a:rPr dirty="0" baseline="-38888" sz="1500" spc="-75" i="1">
                <a:latin typeface="Palatino Linotype"/>
                <a:cs typeface="Palatino Linotype"/>
              </a:rPr>
              <a:t>T</a:t>
            </a:r>
            <a:r>
              <a:rPr dirty="0" baseline="-38888" sz="1500" i="1">
                <a:latin typeface="Palatino Linotype"/>
                <a:cs typeface="Palatino Linotype"/>
              </a:rPr>
              <a:t>	</a:t>
            </a:r>
            <a:r>
              <a:rPr dirty="0" sz="1000" spc="-459" i="1">
                <a:latin typeface="Meiryo"/>
                <a:cs typeface="Meiryo"/>
              </a:rPr>
              <a:t/>
            </a:r>
            <a:r>
              <a:rPr dirty="0" baseline="-21367" sz="975" spc="-15" i="1">
                <a:latin typeface="Palatino Linotype"/>
                <a:cs typeface="Palatino Linotype"/>
              </a:rPr>
              <a:t>nt</a:t>
            </a:r>
            <a:r>
              <a:rPr dirty="0" baseline="-21367" sz="975" spc="20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-135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95">
                <a:latin typeface="Cambria"/>
                <a:cs typeface="Cambria"/>
              </a:rPr>
              <a:t> </a:t>
            </a:r>
            <a:r>
              <a:rPr dirty="0" baseline="-38888" sz="1500" spc="-75" i="1">
                <a:latin typeface="Palatino Linotype"/>
                <a:cs typeface="Palatino Linotype"/>
              </a:rPr>
              <a:t>T</a:t>
            </a:r>
            <a:endParaRPr baseline="-38888" sz="150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569586" y="6312311"/>
            <a:ext cx="9582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890269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519069" y="6317481"/>
            <a:ext cx="1054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90269" algn="l"/>
              </a:tabLst>
            </a:pPr>
            <a:r>
              <a:rPr dirty="0" sz="1000" spc="430" i="1">
                <a:latin typeface="Meiryo"/>
                <a:cs typeface="Meiryo"/>
              </a:rPr>
              <a:t>∑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459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534612" y="6610290"/>
            <a:ext cx="103631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890269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555970" y="6464470"/>
            <a:ext cx="208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 spc="-607" i="1">
                <a:latin typeface="Meiryo"/>
                <a:cs typeface="Meiryo"/>
              </a:rPr>
              <a:t/>
            </a:r>
            <a:r>
              <a:rPr dirty="0" sz="650" spc="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449455" y="6772484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671204" y="6708499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656801" y="6870463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5" i="1">
                <a:latin typeface="Palatino Linotype"/>
                <a:cs typeface="Palatino Linotype"/>
              </a:rPr>
              <a:t>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838535" y="6772478"/>
            <a:ext cx="3492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9273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101872" y="6854666"/>
            <a:ext cx="10591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53695" algn="l"/>
                <a:tab pos="742950" algn="l"/>
                <a:tab pos="102298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 i="1">
                <a:latin typeface="Meiryo"/>
                <a:cs typeface="Meiryo"/>
              </a:rPr>
              <a:t>.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2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916705" y="6781886"/>
            <a:ext cx="14243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5979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V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̄</a:t>
            </a:r>
            <a:r>
              <a:rPr dirty="0" sz="1000" i="1">
                <a:latin typeface="Meiryo"/>
                <a:cs typeface="Meiryo"/>
              </a:rPr>
              <a:t> </a:t>
            </a:r>
            <a:r>
              <a:rPr dirty="0" sz="1000" spc="-130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 </a:t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 </a:t>
            </a:r>
            <a:r>
              <a:rPr dirty="0" sz="1000" spc="3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spc="95" i="1">
                <a:latin typeface="Meiryo"/>
                <a:cs typeface="Meiryo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543382" y="7041913"/>
            <a:ext cx="501078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deviation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from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means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easily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isolating</a:t>
            </a:r>
            <a:r>
              <a:rPr dirty="0" sz="1000" spc="-10">
                <a:latin typeface="Palatino Linotype"/>
                <a:cs typeface="Palatino Linotype"/>
              </a:rPr>
              <a:t> terms 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5" i="1">
                <a:latin typeface="Meiryo"/>
                <a:cs typeface="Meiryo"/>
              </a:rPr>
              <a:t/>
            </a:r>
            <a:r>
              <a:rPr dirty="0" baseline="-21367" sz="975" spc="-82" i="1">
                <a:latin typeface="Palatino Linotype"/>
                <a:cs typeface="Palatino Linotype"/>
              </a:rPr>
              <a:t>nt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959354" y="7419073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388664" y="7399335"/>
            <a:ext cx="5060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15925" algn="l"/>
              </a:tabLst>
            </a:pPr>
            <a:r>
              <a:rPr dirty="0" sz="1000" spc="95" i="1">
                <a:latin typeface="Meiryo"/>
                <a:cs typeface="Meiryo"/>
              </a:rPr>
              <a:t>(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110" i="1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794531" y="7466188"/>
            <a:ext cx="14960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16940" algn="l"/>
                <a:tab pos="1419225" algn="l"/>
              </a:tabLst>
            </a:pP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891298" y="7539570"/>
            <a:ext cx="2427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214120" algn="l"/>
              </a:tabLst>
            </a:pP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-30" i="1">
                <a:latin typeface="Palatino Linotype"/>
                <a:cs typeface="Palatino Linotype"/>
              </a:rPr>
              <a:t>nt</a:t>
            </a:r>
            <a:r>
              <a:rPr dirty="0" baseline="-21367" sz="975" spc="127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525" i="1">
                <a:latin typeface="Meiryo"/>
                <a:cs typeface="Meiryo"/>
              </a:rPr>
              <a:t/>
            </a:r>
            <a:r>
              <a:rPr dirty="0" sz="1000" spc="-390" i="1">
                <a:latin typeface="Meiryo"/>
                <a:cs typeface="Meiryo"/>
              </a:rPr>
              <a:t>̄</a:t>
            </a:r>
            <a:r>
              <a:rPr dirty="0" baseline="-21367" sz="975" spc="-232" i="1">
                <a:latin typeface="Palatino Linotype"/>
                <a:cs typeface="Palatino Linotype"/>
              </a:rPr>
              <a:t>n</a:t>
            </a:r>
            <a:r>
              <a:rPr dirty="0" baseline="-21367" sz="975" spc="-390" i="1">
                <a:latin typeface="Meiryo"/>
                <a:cs typeface="Meiryo"/>
              </a:rPr>
              <a:t>.</a:t>
            </a:r>
            <a:r>
              <a:rPr dirty="0" baseline="-21367" sz="975" spc="15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-30" i="1">
                <a:latin typeface="Palatino Linotype"/>
                <a:cs typeface="Palatino Linotype"/>
              </a:rPr>
              <a:t>nt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0">
                <a:latin typeface="Cambria"/>
                <a:cs typeface="Cambria"/>
              </a:rPr>
              <a:t> </a:t>
            </a:r>
            <a:r>
              <a:rPr dirty="0" baseline="-38888" sz="1500" spc="-75" i="1">
                <a:latin typeface="Palatino Linotype"/>
                <a:cs typeface="Palatino Linotype"/>
              </a:rPr>
              <a:t>T</a:t>
            </a:r>
            <a:r>
              <a:rPr dirty="0" baseline="-38888" sz="1500" i="1">
                <a:latin typeface="Palatino Linotype"/>
                <a:cs typeface="Palatino Linotype"/>
              </a:rPr>
              <a:t>	</a:t>
            </a:r>
            <a:r>
              <a:rPr dirty="0" sz="1000" spc="-459" i="1">
                <a:latin typeface="Meiryo"/>
                <a:cs typeface="Meiryo"/>
              </a:rPr>
              <a:t/>
            </a:r>
            <a:r>
              <a:rPr dirty="0" baseline="-21367" sz="975" spc="-15" i="1">
                <a:latin typeface="Palatino Linotype"/>
                <a:cs typeface="Palatino Linotype"/>
              </a:rPr>
              <a:t>nt</a:t>
            </a:r>
            <a:r>
              <a:rPr dirty="0" baseline="-21367" sz="975" spc="254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90">
                <a:latin typeface="Cambria"/>
                <a:cs typeface="Cambria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10">
                <a:latin typeface="Cambria"/>
                <a:cs typeface="Cambria"/>
              </a:rPr>
              <a:t> </a:t>
            </a:r>
            <a:r>
              <a:rPr dirty="0" baseline="-38888" sz="1500" i="1">
                <a:latin typeface="Palatino Linotype"/>
                <a:cs typeface="Palatino Linotype"/>
              </a:rPr>
              <a:t>T</a:t>
            </a:r>
            <a:r>
              <a:rPr dirty="0" baseline="-38888" sz="1500" spc="322" i="1">
                <a:latin typeface="Palatino Linotype"/>
                <a:cs typeface="Palatino Linotype"/>
              </a:rPr>
              <a:t> 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-30" i="1">
                <a:latin typeface="Palatino Linotype"/>
                <a:cs typeface="Palatino Linotype"/>
              </a:rPr>
              <a:t>nt</a:t>
            </a:r>
            <a:r>
              <a:rPr dirty="0" baseline="-21367" sz="975" spc="179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5">
                <a:latin typeface="Cambria"/>
                <a:cs typeface="Cambria"/>
              </a:rPr>
              <a:t> </a:t>
            </a:r>
            <a:r>
              <a:rPr dirty="0" baseline="-38888" sz="1500" spc="-75" i="1">
                <a:latin typeface="Palatino Linotype"/>
                <a:cs typeface="Palatino Linotype"/>
              </a:rPr>
              <a:t>T</a:t>
            </a:r>
            <a:endParaRPr baseline="-38888" sz="1500">
              <a:latin typeface="Palatino Linotype"/>
              <a:cs typeface="Palatino Linotype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908832" y="7424243"/>
            <a:ext cx="15957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418590" algn="l"/>
              </a:tabLst>
            </a:pPr>
            <a:r>
              <a:rPr dirty="0" sz="1000" spc="430" i="1">
                <a:latin typeface="Meiryo"/>
                <a:cs typeface="Meiryo"/>
              </a:rPr>
              <a:t>∑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430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474605" y="7571237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3888" sz="1500" spc="-592" i="1">
                <a:latin typeface="Meiryo"/>
                <a:cs typeface="Meiryo"/>
              </a:rPr>
              <a:t/>
            </a:r>
            <a:r>
              <a:rPr dirty="0" sz="650" spc="15" i="1">
                <a:latin typeface="Palatino Linotype"/>
                <a:cs typeface="Palatino Linotype"/>
              </a:rPr>
              <a:t>st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568781" y="7681818"/>
            <a:ext cx="2910840" cy="368935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 marL="1367790">
              <a:lnSpc>
                <a:spcPct val="100000"/>
              </a:lnSpc>
              <a:spcBef>
                <a:spcPts val="405"/>
              </a:spcBef>
              <a:tabLst>
                <a:tab pos="278066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s</a:t>
            </a:r>
            <a:r>
              <a:rPr dirty="0" sz="650" spc="-25">
                <a:latin typeface="Arial"/>
                <a:cs typeface="Arial"/>
              </a:rPr>
              <a:t>≠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420"/>
              </a:spcBef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sum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contains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terms.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967130" y="8059863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656575" y="7993009"/>
            <a:ext cx="5060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15925" algn="l"/>
              </a:tabLst>
            </a:pPr>
            <a:r>
              <a:rPr dirty="0" sz="1000" spc="95" i="1">
                <a:latin typeface="Meiryo"/>
                <a:cs typeface="Meiryo"/>
              </a:rPr>
              <a:t>(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110" i="1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137092" y="8051951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254249" y="8206027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467874" y="8059865"/>
            <a:ext cx="1676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467874" y="8221835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5" i="1">
                <a:latin typeface="Palatino Linotype"/>
                <a:cs typeface="Palatino Linotype"/>
              </a:rPr>
              <a:t>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560226" y="8228203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891311" y="8133250"/>
            <a:ext cx="22352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307465" algn="l"/>
                <a:tab pos="1745614" algn="l"/>
              </a:tabLst>
            </a:pPr>
            <a:r>
              <a:rPr dirty="0" sz="1000" spc="1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490" i="1">
                <a:latin typeface="Meiryo"/>
                <a:cs typeface="Meiryo"/>
              </a:rPr>
              <a:t/>
            </a:r>
            <a:r>
              <a:rPr dirty="0" baseline="-21367" sz="975" spc="-22" i="1">
                <a:latin typeface="Palatino Linotype"/>
                <a:cs typeface="Palatino Linotype"/>
              </a:rPr>
              <a:t>nt</a:t>
            </a:r>
            <a:r>
              <a:rPr dirty="0" baseline="-21367" sz="975" spc="187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-345" i="1">
                <a:latin typeface="Meiryo"/>
                <a:cs typeface="Meiryo"/>
              </a:rPr>
              <a:t>̄</a:t>
            </a:r>
            <a:r>
              <a:rPr dirty="0" baseline="-21367" sz="975" spc="-135" i="1">
                <a:latin typeface="Palatino Linotype"/>
                <a:cs typeface="Palatino Linotype"/>
              </a:rPr>
              <a:t>n</a:t>
            </a:r>
            <a:r>
              <a:rPr dirty="0" baseline="-21367" sz="975" spc="-277" i="1">
                <a:latin typeface="Meiryo"/>
                <a:cs typeface="Meiryo"/>
              </a:rPr>
              <a:t>.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=</a:t>
            </a:r>
            <a:r>
              <a:rPr dirty="0" sz="1000" spc="204">
                <a:latin typeface="Cambria"/>
                <a:cs typeface="Cambria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20">
                <a:latin typeface="Cambria"/>
                <a:cs typeface="Cambria"/>
              </a:rPr>
              <a:t> </a:t>
            </a:r>
            <a:r>
              <a:rPr dirty="0" baseline="-38888" sz="1500" spc="-75" i="1">
                <a:latin typeface="Palatino Linotype"/>
                <a:cs typeface="Palatino Linotype"/>
              </a:rPr>
              <a:t>T</a:t>
            </a:r>
            <a:r>
              <a:rPr dirty="0" baseline="-38888" sz="1500" i="1">
                <a:latin typeface="Palatino Linotype"/>
                <a:cs typeface="Palatino Linotype"/>
              </a:rPr>
              <a:t>	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300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1</a:t>
            </a:r>
            <a:r>
              <a:rPr dirty="0" sz="1000" spc="-114">
                <a:latin typeface="Cambria"/>
                <a:cs typeface="Cambria"/>
              </a:rPr>
              <a:t>)</a:t>
            </a:r>
            <a:r>
              <a:rPr dirty="0" sz="1000" spc="-114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2260535" y="8123735"/>
            <a:ext cx="8896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83375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075603" y="8206028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25657" y="607782"/>
            <a:ext cx="1562735" cy="4400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36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241300">
              <a:lnSpc>
                <a:spcPct val="100000"/>
              </a:lnSpc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ﬁnally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leads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87930" y="1215100"/>
            <a:ext cx="3746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9337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 i="1">
                <a:latin typeface="Meiryo"/>
                <a:cs typeface="Meiryo"/>
              </a:rPr>
              <a:t>.</a:t>
            </a:r>
            <a:endParaRPr sz="65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02768" y="1142314"/>
            <a:ext cx="7651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60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Cambria"/>
                <a:cs typeface="Cambria"/>
              </a:rPr>
              <a:t>(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320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590" i="1">
                <a:latin typeface="Meiryo"/>
                <a:cs typeface="Meiryo"/>
              </a:rPr>
              <a:t>̄</a:t>
            </a:r>
            <a:r>
              <a:rPr dirty="0" sz="1000" spc="204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657713" y="1058793"/>
            <a:ext cx="324485" cy="3498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5570" marR="5080" indent="-103505">
              <a:lnSpc>
                <a:spcPct val="106300"/>
              </a:lnSpc>
              <a:spcBef>
                <a:spcPts val="100"/>
              </a:spcBef>
            </a:pPr>
            <a:r>
              <a:rPr dirty="0" u="sng" sz="10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r>
              <a:rPr dirty="0" u="sng" sz="1000" spc="7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18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–</a:t>
            </a:r>
            <a:r>
              <a:rPr dirty="0" u="sng" sz="1000" spc="10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971688" y="1142319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045869" y="1132917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039584" y="1215104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810670" y="1485541"/>
            <a:ext cx="3473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95275" algn="l"/>
              </a:tabLst>
            </a:pPr>
            <a:r>
              <a:rPr dirty="0" sz="650" spc="-52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637440" y="1412869"/>
            <a:ext cx="41027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known,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natural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10" i="1">
                <a:latin typeface="Meiryo"/>
                <a:cs typeface="Meiryo"/>
              </a:rPr>
              <a:t/>
            </a:r>
            <a:r>
              <a:rPr dirty="0" baseline="29914" sz="975" spc="-315">
                <a:latin typeface="Palatino Linotype"/>
                <a:cs typeface="Palatino Linotype"/>
              </a:rPr>
              <a:t>2</a:t>
            </a:r>
            <a:r>
              <a:rPr dirty="0" baseline="29914" sz="975" spc="1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10" i="1">
                <a:latin typeface="Meiryo"/>
                <a:cs typeface="Meiryo"/>
              </a:rPr>
              <a:t/>
            </a:r>
            <a:r>
              <a:rPr dirty="0" baseline="29914" sz="975" spc="-315">
                <a:latin typeface="Palatino Linotype"/>
                <a:cs typeface="Palatino Linotype"/>
              </a:rPr>
              <a:t>2</a:t>
            </a:r>
            <a:r>
              <a:rPr dirty="0" baseline="29914" sz="975" spc="19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would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970653" y="1822493"/>
            <a:ext cx="482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7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448655" y="1838292"/>
            <a:ext cx="118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290698" y="1561806"/>
            <a:ext cx="11315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11835" algn="l"/>
                <a:tab pos="1002665" algn="l"/>
              </a:tabLst>
            </a:pPr>
            <a:r>
              <a:rPr dirty="0" sz="1000" spc="50" i="1">
                <a:latin typeface="Meiryo"/>
                <a:cs typeface="Meiryo"/>
              </a:rPr>
              <a:t>∑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50" i="1">
                <a:latin typeface="Meiryo"/>
                <a:cs typeface="Meiryo"/>
              </a:rPr>
              <a:t>∑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50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406367" y="1626580"/>
            <a:ext cx="10706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711835" algn="l"/>
                <a:tab pos="100266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543710" y="1650042"/>
            <a:ext cx="11791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025525" algn="l"/>
              </a:tabLst>
            </a:pP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-445" i="1">
                <a:latin typeface="Meiryo"/>
                <a:cs typeface="Meiryo"/>
              </a:rPr>
              <a:t>̄</a:t>
            </a:r>
            <a:r>
              <a:rPr dirty="0" baseline="29914" sz="975" spc="-337">
                <a:latin typeface="Palatino Linotype"/>
                <a:cs typeface="Palatino Linotype"/>
              </a:rPr>
              <a:t>2</a:t>
            </a:r>
            <a:r>
              <a:rPr dirty="0" baseline="29914" sz="975">
                <a:latin typeface="Palatino Linotype"/>
                <a:cs typeface="Palatino Linotype"/>
              </a:rPr>
              <a:t>	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-445" i="1">
                <a:latin typeface="Meiryo"/>
                <a:cs typeface="Meiryo"/>
              </a:rPr>
              <a:t>̄</a:t>
            </a:r>
            <a:r>
              <a:rPr dirty="0" baseline="29914" sz="975" spc="-337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243955" y="1838292"/>
            <a:ext cx="204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 i="1">
                <a:latin typeface="Palatino Linotype"/>
                <a:cs typeface="Palatino Linotype"/>
              </a:rPr>
              <a:t>NT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877377" y="1699075"/>
            <a:ext cx="21120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531620" algn="l"/>
              </a:tabLst>
            </a:pPr>
            <a:r>
              <a:rPr dirty="0" baseline="-22222" sz="1500" spc="-892" i="1">
                <a:latin typeface="Meiryo"/>
                <a:cs typeface="Meiryo"/>
              </a:rPr>
              <a:t>̂</a:t>
            </a:r>
            <a:r>
              <a:rPr dirty="0" baseline="-22222" sz="1500" spc="-307" i="1">
                <a:latin typeface="Meiryo"/>
                <a:cs typeface="Meiryo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175">
                <a:latin typeface="Palatino Linotype"/>
                <a:cs typeface="Palatino Linotype"/>
              </a:rPr>
              <a:t> </a:t>
            </a:r>
            <a:r>
              <a:rPr dirty="0" baseline="-22222" sz="1500" spc="187">
                <a:latin typeface="Cambria"/>
                <a:cs typeface="Cambria"/>
              </a:rPr>
              <a:t>=</a:t>
            </a:r>
            <a:r>
              <a:rPr dirty="0" baseline="-22222" sz="1500" spc="89">
                <a:latin typeface="Cambria"/>
                <a:cs typeface="Cambria"/>
              </a:rPr>
              <a:t> </a:t>
            </a:r>
            <a:r>
              <a:rPr dirty="0" baseline="-22222" sz="1500" i="1">
                <a:latin typeface="Palatino Linotype"/>
                <a:cs typeface="Palatino Linotype"/>
              </a:rPr>
              <a:t>T</a:t>
            </a:r>
            <a:r>
              <a:rPr dirty="0" baseline="-22222" sz="1500" spc="-60" i="1">
                <a:latin typeface="Palatino Linotype"/>
                <a:cs typeface="Palatino Linotype"/>
              </a:rPr>
              <a:t> </a:t>
            </a:r>
            <a:r>
              <a:rPr dirty="0" u="sng" baseline="8547" sz="975" spc="4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8547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baseline="8547" sz="97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=</a:t>
            </a:r>
            <a:r>
              <a:rPr dirty="0" u="sng" baseline="8547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baseline="8547" sz="975" spc="247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baseline="12820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baseline="12820" sz="97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.</a:t>
            </a:r>
            <a:r>
              <a:rPr dirty="0" baseline="12820" sz="975" spc="359" i="1">
                <a:latin typeface="Meiryo"/>
                <a:cs typeface="Meiryo"/>
              </a:rPr>
              <a:t> </a:t>
            </a:r>
            <a:r>
              <a:rPr dirty="0" baseline="-22222" sz="1500" spc="187">
                <a:latin typeface="Cambria"/>
                <a:cs typeface="Cambria"/>
              </a:rPr>
              <a:t>=</a:t>
            </a:r>
            <a:r>
              <a:rPr dirty="0" baseline="-22222" sz="1500" spc="89">
                <a:latin typeface="Cambria"/>
                <a:cs typeface="Cambria"/>
              </a:rPr>
              <a:t> </a:t>
            </a:r>
            <a:r>
              <a:rPr dirty="0" baseline="-22222" sz="1500" i="1">
                <a:latin typeface="Palatino Linotype"/>
                <a:cs typeface="Palatino Linotype"/>
              </a:rPr>
              <a:t>T</a:t>
            </a:r>
            <a:r>
              <a:rPr dirty="0" baseline="-22222" sz="1500" spc="-60" i="1">
                <a:latin typeface="Palatino Linotype"/>
                <a:cs typeface="Palatino Linotype"/>
              </a:rPr>
              <a:t> </a:t>
            </a:r>
            <a:r>
              <a:rPr dirty="0" u="sng" baseline="8547" sz="975" spc="4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8547" sz="975" spc="-37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baseline="8547" sz="975" spc="-37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=</a:t>
            </a:r>
            <a:r>
              <a:rPr dirty="0" u="sng" baseline="8547" sz="975" spc="-37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baseline="8547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r>
              <a:rPr dirty="0" u="sng" baseline="8547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r>
              <a:rPr dirty="0" u="sng" baseline="8547" sz="97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=</a:t>
            </a:r>
            <a:r>
              <a:rPr dirty="0" u="sng" baseline="8547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baseline="8547" sz="975" spc="262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baseline="12820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baseline="12820" sz="97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.</a:t>
            </a:r>
            <a:r>
              <a:rPr dirty="0" baseline="12820" sz="975" spc="367" i="1">
                <a:latin typeface="Meiryo"/>
                <a:cs typeface="Meiryo"/>
              </a:rPr>
              <a:t> </a:t>
            </a:r>
            <a:r>
              <a:rPr dirty="0" baseline="-22222" sz="1500" spc="187">
                <a:latin typeface="Cambria"/>
                <a:cs typeface="Cambria"/>
              </a:rPr>
              <a:t>=</a:t>
            </a:r>
            <a:r>
              <a:rPr dirty="0" baseline="-22222" sz="1500" spc="104">
                <a:latin typeface="Cambria"/>
                <a:cs typeface="Cambria"/>
              </a:rPr>
              <a:t> </a:t>
            </a:r>
            <a:r>
              <a:rPr dirty="0" baseline="-22222" sz="1500" spc="-75" i="1">
                <a:latin typeface="Palatino Linotype"/>
                <a:cs typeface="Palatino Linotype"/>
              </a:rPr>
              <a:t>T</a:t>
            </a:r>
            <a:endParaRPr baseline="-22222" sz="150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/>
          <p:nvPr/>
        </p:nvSpPr>
        <p:spPr>
          <a:xfrm>
            <a:off x="2977774" y="1857273"/>
            <a:ext cx="260985" cy="0"/>
          </a:xfrm>
          <a:custGeom>
            <a:avLst/>
            <a:gdLst/>
            <a:ahLst/>
            <a:cxnLst/>
            <a:rect l="l" t="t" r="r" b="b"/>
            <a:pathLst>
              <a:path w="260985" h="0">
                <a:moveTo>
                  <a:pt x="0" y="0"/>
                </a:moveTo>
                <a:lnTo>
                  <a:pt x="260489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 descr=""/>
          <p:cNvSpPr txBox="1"/>
          <p:nvPr/>
        </p:nvSpPr>
        <p:spPr>
          <a:xfrm>
            <a:off x="3275855" y="1749709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2926972" y="1676326"/>
            <a:ext cx="8051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97840" algn="l"/>
              </a:tabLst>
            </a:pPr>
            <a:r>
              <a:rPr dirty="0" sz="1000" spc="-280" i="1">
                <a:latin typeface="Meiryo"/>
                <a:cs typeface="Meiryo"/>
              </a:rPr>
              <a:t/>
            </a:r>
            <a:r>
              <a:rPr dirty="0" baseline="29914" sz="975" spc="120" i="1">
                <a:latin typeface="Meiryo"/>
                <a:cs typeface="Meiryo"/>
              </a:rPr>
              <a:t>⊤</a:t>
            </a:r>
            <a:r>
              <a:rPr dirty="0" sz="1000" spc="160" i="1">
                <a:latin typeface="Palatino Linotype"/>
                <a:cs typeface="Palatino Linotype"/>
              </a:rPr>
              <a:t>B</a:t>
            </a:r>
            <a:r>
              <a:rPr dirty="0" sz="1000" spc="-28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baseline="29914" sz="975" spc="-60" i="1">
                <a:latin typeface="Meiryo"/>
                <a:cs typeface="Meiryo"/>
              </a:rPr>
              <a:t>⊤</a:t>
            </a:r>
            <a:r>
              <a:rPr dirty="0" sz="1000" spc="40" i="1">
                <a:latin typeface="Palatino Linotype"/>
                <a:cs typeface="Palatino Linotype"/>
              </a:rPr>
              <a:t>B</a:t>
            </a:r>
            <a:r>
              <a:rPr dirty="0" sz="1000" spc="-4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3425487" y="1857273"/>
            <a:ext cx="260985" cy="0"/>
          </a:xfrm>
          <a:custGeom>
            <a:avLst/>
            <a:gdLst/>
            <a:ahLst/>
            <a:cxnLst/>
            <a:rect l="l" t="t" r="r" b="b"/>
            <a:pathLst>
              <a:path w="260985" h="0">
                <a:moveTo>
                  <a:pt x="0" y="0"/>
                </a:moveTo>
                <a:lnTo>
                  <a:pt x="260489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3001535" y="1838292"/>
            <a:ext cx="607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01650" algn="l"/>
              </a:tabLst>
            </a:pPr>
            <a:r>
              <a:rPr dirty="0" sz="1000" spc="-25" i="1">
                <a:latin typeface="Palatino Linotype"/>
                <a:cs typeface="Palatino Linotype"/>
              </a:rPr>
              <a:t>NT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187408" y="1749709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(2.34)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971453" y="2202652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302352" y="2056483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5" i="1">
                <a:latin typeface="Palatino Linotype"/>
                <a:cs typeface="Palatino Linotype"/>
              </a:rPr>
              <a:t>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199139" y="2218453"/>
            <a:ext cx="3244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528332" y="1942069"/>
            <a:ext cx="43243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3530" algn="l"/>
              </a:tabLst>
            </a:pPr>
            <a:r>
              <a:rPr dirty="0" sz="1000" spc="50" i="1">
                <a:latin typeface="Meiryo"/>
                <a:cs typeface="Meiryo"/>
              </a:rPr>
              <a:t>∑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50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643996" y="2006853"/>
            <a:ext cx="3714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353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989523" y="2218453"/>
            <a:ext cx="204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 i="1">
                <a:latin typeface="Palatino Linotype"/>
                <a:cs typeface="Palatino Linotype"/>
              </a:rPr>
              <a:t>NT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825610" y="1942069"/>
            <a:ext cx="43243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3530" algn="l"/>
              </a:tabLst>
            </a:pPr>
            <a:r>
              <a:rPr dirty="0" sz="1000" spc="50" i="1">
                <a:latin typeface="Meiryo"/>
                <a:cs typeface="Meiryo"/>
              </a:rPr>
              <a:t>∑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50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941299" y="2006853"/>
            <a:ext cx="3714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353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878172" y="2079348"/>
            <a:ext cx="31083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777875" algn="l"/>
                <a:tab pos="1069340" algn="l"/>
                <a:tab pos="1606550" algn="l"/>
                <a:tab pos="2366645" algn="l"/>
                <a:tab pos="2903855" algn="l"/>
              </a:tabLst>
            </a:pPr>
            <a:r>
              <a:rPr dirty="0" baseline="-22222" sz="1500" spc="-892" i="1">
                <a:latin typeface="Meiryo"/>
                <a:cs typeface="Meiryo"/>
              </a:rPr>
              <a:t>̂</a:t>
            </a:r>
            <a:r>
              <a:rPr dirty="0" baseline="-22222" sz="1500" spc="-262" i="1">
                <a:latin typeface="Meiryo"/>
                <a:cs typeface="Meiryo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125">
                <a:latin typeface="Palatino Linotype"/>
                <a:cs typeface="Palatino Linotype"/>
              </a:rPr>
              <a:t> </a:t>
            </a:r>
            <a:r>
              <a:rPr dirty="0" baseline="-22222" sz="1500" spc="187">
                <a:latin typeface="Cambria"/>
                <a:cs typeface="Cambria"/>
              </a:rPr>
              <a:t>=</a:t>
            </a:r>
            <a:r>
              <a:rPr dirty="0" baseline="-22222" sz="1500" spc="187">
                <a:latin typeface="Cambria"/>
                <a:cs typeface="Cambria"/>
              </a:rPr>
              <a:t> </a:t>
            </a:r>
            <a:r>
              <a:rPr dirty="0" u="sng" baseline="8547" sz="9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8547" sz="975" spc="-37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baseline="8547" sz="975" spc="-37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=</a:t>
            </a:r>
            <a:r>
              <a:rPr dirty="0" u="sng" baseline="8547" sz="975" spc="-37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baseline="8547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r>
              <a:rPr dirty="0" u="sng" baseline="8547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r>
              <a:rPr dirty="0" u="sng" baseline="8547" sz="97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=</a:t>
            </a:r>
            <a:r>
              <a:rPr dirty="0" u="sng" baseline="8547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baseline="8547" sz="975" spc="58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baseline="12820" sz="975" spc="-37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baseline="12820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n</a:t>
            </a:r>
            <a:r>
              <a:rPr dirty="0" u="sng" baseline="12820" sz="97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.</a:t>
            </a:r>
            <a:r>
              <a:rPr dirty="0" u="sng" baseline="12820" sz="975" spc="787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r>
              <a:rPr dirty="0" baseline="12820" sz="975" spc="247" i="1">
                <a:latin typeface="Meiryo"/>
                <a:cs typeface="Meiryo"/>
              </a:rPr>
              <a:t> </a:t>
            </a:r>
            <a:r>
              <a:rPr dirty="0" baseline="-22222" sz="1500" spc="187">
                <a:latin typeface="Cambria"/>
                <a:cs typeface="Cambria"/>
              </a:rPr>
              <a:t>=</a:t>
            </a:r>
            <a:r>
              <a:rPr dirty="0" baseline="-22222" sz="1500" spc="247">
                <a:latin typeface="Cambria"/>
                <a:cs typeface="Cambria"/>
              </a:rPr>
              <a:t> </a:t>
            </a:r>
            <a:r>
              <a:rPr dirty="0" u="sng" baseline="8547" sz="975" spc="41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8547" sz="975" spc="-37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baseline="8547" sz="975" spc="-37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=</a:t>
            </a:r>
            <a:r>
              <a:rPr dirty="0" u="sng" baseline="8547" sz="975" spc="-37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baseline="8547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r>
              <a:rPr dirty="0" u="sng" baseline="8547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r>
              <a:rPr dirty="0" u="sng" baseline="8547" sz="975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=</a:t>
            </a:r>
            <a:r>
              <a:rPr dirty="0" u="sng" baseline="8547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baseline="8547" sz="975" spc="58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 </a:t>
            </a:r>
            <a:r>
              <a:rPr dirty="0" u="sng" baseline="12820" sz="975" spc="-37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u="sng" baseline="12820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r>
              <a:rPr dirty="0" u="sng" baseline="12820" sz="975" spc="-37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baseline="12820" sz="975" spc="-37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.</a:t>
            </a:r>
            <a:r>
              <a:rPr dirty="0" u="sng" baseline="12820" sz="975" spc="3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baseline="12820" sz="975">
              <a:latin typeface="Meiryo"/>
              <a:cs typeface="Meiryo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056691" y="2030200"/>
            <a:ext cx="1936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347470" algn="l"/>
              </a:tabLst>
            </a:pPr>
            <a:r>
              <a:rPr dirty="0" sz="1000" spc="-320">
                <a:latin typeface="Cambria"/>
                <a:cs typeface="Cambria"/>
              </a:rPr>
              <a:t>(</a:t>
            </a:r>
            <a:r>
              <a:rPr dirty="0" sz="1000" spc="-320" i="1">
                <a:latin typeface="Meiryo"/>
                <a:cs typeface="Meiryo"/>
              </a:rPr>
              <a:t/>
            </a:r>
            <a:r>
              <a:rPr dirty="0" sz="1000" spc="535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90" i="1">
                <a:latin typeface="Meiryo"/>
                <a:cs typeface="Meiryo"/>
              </a:rPr>
              <a:t>̄</a:t>
            </a:r>
            <a:r>
              <a:rPr dirty="0" sz="1000" spc="204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baseline="29914" sz="975" spc="-37">
                <a:latin typeface="Palatino Linotype"/>
                <a:cs typeface="Palatino Linotype"/>
              </a:rPr>
              <a:t>2</a:t>
            </a:r>
            <a:r>
              <a:rPr dirty="0" baseline="29914" sz="975">
                <a:latin typeface="Palatino Linotype"/>
                <a:cs typeface="Palatino Linotype"/>
              </a:rPr>
              <a:t>	</a:t>
            </a:r>
            <a:r>
              <a:rPr dirty="0" sz="1000" spc="-320">
                <a:latin typeface="Cambria"/>
                <a:cs typeface="Cambria"/>
              </a:rPr>
              <a:t>(</a:t>
            </a:r>
            <a:r>
              <a:rPr dirty="0" sz="1000" spc="-320" i="1">
                <a:latin typeface="Meiryo"/>
                <a:cs typeface="Meiryo"/>
              </a:rPr>
              <a:t/>
            </a:r>
            <a:r>
              <a:rPr dirty="0" sz="1000" spc="535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90" i="1">
                <a:latin typeface="Meiryo"/>
                <a:cs typeface="Meiryo"/>
              </a:rPr>
              <a:t>̄</a:t>
            </a:r>
            <a:r>
              <a:rPr dirty="0" sz="1000" spc="204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baseline="29914" sz="975" spc="-37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137095" y="2218453"/>
            <a:ext cx="5124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062227" y="2460076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257653" y="2386689"/>
            <a:ext cx="3905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25" i="1">
                <a:latin typeface="Meiryo"/>
                <a:cs typeface="Meiryo"/>
              </a:rPr>
              <a:t/>
            </a:r>
            <a:r>
              <a:rPr dirty="0" baseline="29914" sz="975" spc="-97" i="1">
                <a:latin typeface="Meiryo"/>
                <a:cs typeface="Meiryo"/>
              </a:rPr>
              <a:t>⊤</a:t>
            </a:r>
            <a:r>
              <a:rPr dirty="0" sz="1000" spc="135" i="1">
                <a:latin typeface="Palatino Linotype"/>
                <a:cs typeface="Palatino Linotype"/>
              </a:rPr>
              <a:t>W</a:t>
            </a:r>
            <a:r>
              <a:rPr dirty="0" sz="1000" spc="-42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38" name="object 38" descr=""/>
          <p:cNvSpPr/>
          <p:nvPr/>
        </p:nvSpPr>
        <p:spPr>
          <a:xfrm>
            <a:off x="1211839" y="2567647"/>
            <a:ext cx="487045" cy="0"/>
          </a:xfrm>
          <a:custGeom>
            <a:avLst/>
            <a:gdLst/>
            <a:ahLst/>
            <a:cxnLst/>
            <a:rect l="l" t="t" r="r" b="b"/>
            <a:pathLst>
              <a:path w="487044" h="0">
                <a:moveTo>
                  <a:pt x="0" y="0"/>
                </a:moveTo>
                <a:lnTo>
                  <a:pt x="48703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 descr=""/>
          <p:cNvSpPr txBox="1"/>
          <p:nvPr/>
        </p:nvSpPr>
        <p:spPr>
          <a:xfrm>
            <a:off x="1199139" y="2548666"/>
            <a:ext cx="5124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5187390" y="2271260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(2.35)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554823" y="2743666"/>
            <a:ext cx="4960620" cy="9366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i.e.,</a:t>
            </a:r>
            <a:r>
              <a:rPr dirty="0" sz="1000" spc="2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estimators</a:t>
            </a:r>
            <a:r>
              <a:rPr dirty="0" sz="1000" spc="2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based</a:t>
            </a:r>
            <a:r>
              <a:rPr dirty="0" sz="1000" spc="20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2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norm</a:t>
            </a:r>
            <a:r>
              <a:rPr dirty="0" sz="1000" spc="2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errors</a:t>
            </a:r>
            <a:r>
              <a:rPr dirty="0" sz="1000" spc="2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transformed</a:t>
            </a:r>
            <a:r>
              <a:rPr dirty="0" sz="1000" spc="2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using</a:t>
            </a:r>
            <a:r>
              <a:rPr dirty="0" sz="1000" spc="2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21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17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matrices.</a:t>
            </a:r>
            <a:r>
              <a:rPr dirty="0" sz="1000" spc="1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course,</a:t>
            </a:r>
            <a:r>
              <a:rPr dirty="0" sz="1000" spc="1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errors</a:t>
            </a:r>
            <a:r>
              <a:rPr dirty="0" sz="1000" spc="1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unknown,</a:t>
            </a:r>
            <a:r>
              <a:rPr dirty="0" sz="1000" spc="1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but</a:t>
            </a:r>
            <a:r>
              <a:rPr dirty="0" sz="1000" spc="1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consistent</a:t>
            </a:r>
            <a:r>
              <a:rPr dirty="0" sz="1000" spc="1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estimation</a:t>
            </a:r>
            <a:r>
              <a:rPr dirty="0" sz="1000" spc="1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variances </a:t>
            </a:r>
            <a:r>
              <a:rPr dirty="0" sz="1000" spc="-55">
                <a:latin typeface="Palatino Linotype"/>
                <a:cs typeface="Palatino Linotype"/>
              </a:rPr>
              <a:t>may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obtained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substituting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residuals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obtained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from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consistent estimation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Among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numerous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available,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proposed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 </a:t>
            </a:r>
            <a:r>
              <a:rPr dirty="0" sz="1000" spc="-30">
                <a:latin typeface="Palatino Linotype"/>
                <a:cs typeface="Palatino Linotype"/>
              </a:rPr>
              <a:t>Wallace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Hussain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(1969)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particularly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simple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consists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residuals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 </a:t>
            </a:r>
            <a:r>
              <a:rPr dirty="0" sz="1000" spc="-40">
                <a:latin typeface="Palatino Linotype"/>
                <a:cs typeface="Palatino Linotype"/>
              </a:rPr>
              <a:t>write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sample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counterpart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equations</a:t>
            </a:r>
            <a:r>
              <a:rPr dirty="0" sz="1000" spc="-10">
                <a:latin typeface="Palatino Linotype"/>
                <a:cs typeface="Palatino Linotype"/>
              </a:rPr>
              <a:t> (2.34)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(2.35)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970654" y="3881609"/>
            <a:ext cx="482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7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172931" y="3715097"/>
            <a:ext cx="4178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15" i="1">
                <a:latin typeface="Meiryo"/>
                <a:cs typeface="Meiryo"/>
              </a:rPr>
              <a:t>̂</a:t>
            </a:r>
            <a:r>
              <a:rPr dirty="0" baseline="29914" sz="975" spc="-622" i="1">
                <a:latin typeface="Meiryo"/>
                <a:cs typeface="Meiryo"/>
              </a:rPr>
              <a:t>⊤</a:t>
            </a:r>
            <a:r>
              <a:rPr dirty="0" baseline="29914" sz="975" spc="712" i="1">
                <a:latin typeface="Meiryo"/>
                <a:cs typeface="Meiryo"/>
              </a:rPr>
              <a:t> </a:t>
            </a:r>
            <a:r>
              <a:rPr dirty="0" sz="1000" spc="-185" i="1">
                <a:latin typeface="Palatino Linotype"/>
                <a:cs typeface="Palatino Linotype"/>
              </a:rPr>
              <a:t>B</a:t>
            </a:r>
            <a:r>
              <a:rPr dirty="0" sz="1000" spc="-605" i="1">
                <a:latin typeface="Meiryo"/>
                <a:cs typeface="Meiryo"/>
              </a:rPr>
              <a:t/>
            </a:r>
            <a:r>
              <a:rPr dirty="0" sz="1000" spc="-484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877353" y="3758302"/>
            <a:ext cx="8540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70560" algn="l"/>
              </a:tabLst>
            </a:pPr>
            <a:r>
              <a:rPr dirty="0" baseline="-22222" sz="1500" spc="-892" i="1">
                <a:latin typeface="Meiryo"/>
                <a:cs typeface="Meiryo"/>
              </a:rPr>
              <a:t>̂</a:t>
            </a:r>
            <a:r>
              <a:rPr dirty="0" baseline="-22222" sz="1500" spc="-307" i="1">
                <a:latin typeface="Meiryo"/>
                <a:cs typeface="Meiryo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165">
                <a:latin typeface="Palatino Linotype"/>
                <a:cs typeface="Palatino Linotype"/>
              </a:rPr>
              <a:t> </a:t>
            </a:r>
            <a:r>
              <a:rPr dirty="0" baseline="-22222" sz="1500" spc="187">
                <a:latin typeface="Cambria"/>
                <a:cs typeface="Cambria"/>
              </a:rPr>
              <a:t>=</a:t>
            </a:r>
            <a:r>
              <a:rPr dirty="0" baseline="-22222" sz="1500" spc="270">
                <a:latin typeface="Cambria"/>
                <a:cs typeface="Cambria"/>
              </a:rPr>
              <a:t> </a:t>
            </a:r>
            <a:r>
              <a:rPr dirty="0" u="sng" baseline="8547" sz="975" spc="39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8547" sz="975" spc="89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ols</a:t>
            </a:r>
            <a:r>
              <a:rPr dirty="0" u="sng" baseline="8547" sz="975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	</a:t>
            </a:r>
            <a:r>
              <a:rPr dirty="0" u="sng" baseline="8547" sz="975" spc="89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ols</a:t>
            </a:r>
            <a:endParaRPr baseline="8547" sz="975">
              <a:latin typeface="Cambria"/>
              <a:cs typeface="Cambria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390591" y="3897521"/>
            <a:ext cx="118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970652" y="4234913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172930" y="4068395"/>
            <a:ext cx="4762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15" i="1">
                <a:latin typeface="Meiryo"/>
                <a:cs typeface="Meiryo"/>
              </a:rPr>
              <a:t>̂</a:t>
            </a:r>
            <a:r>
              <a:rPr dirty="0" baseline="29914" sz="975" spc="-622" i="1">
                <a:latin typeface="Meiryo"/>
                <a:cs typeface="Meiryo"/>
              </a:rPr>
              <a:t>⊤</a:t>
            </a:r>
            <a:r>
              <a:rPr dirty="0" baseline="29914" sz="975" spc="70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0" i="1">
                <a:latin typeface="Palatino Linotype"/>
                <a:cs typeface="Palatino Linotype"/>
              </a:rPr>
              <a:t> </a:t>
            </a:r>
            <a:r>
              <a:rPr dirty="0" sz="1000" spc="-62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877362" y="4111605"/>
            <a:ext cx="91249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728980" algn="l"/>
              </a:tabLst>
            </a:pPr>
            <a:r>
              <a:rPr dirty="0" baseline="-22222" sz="1500" spc="-892" i="1">
                <a:latin typeface="Meiryo"/>
                <a:cs typeface="Meiryo"/>
              </a:rPr>
              <a:t>̂</a:t>
            </a:r>
            <a:r>
              <a:rPr dirty="0" baseline="-22222" sz="1500" spc="-307" i="1">
                <a:latin typeface="Meiryo"/>
                <a:cs typeface="Meiryo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165">
                <a:latin typeface="Palatino Linotype"/>
                <a:cs typeface="Palatino Linotype"/>
              </a:rPr>
              <a:t> </a:t>
            </a:r>
            <a:r>
              <a:rPr dirty="0" baseline="-22222" sz="1500" spc="187">
                <a:latin typeface="Cambria"/>
                <a:cs typeface="Cambria"/>
              </a:rPr>
              <a:t>=</a:t>
            </a:r>
            <a:r>
              <a:rPr dirty="0" baseline="-22222" sz="1500" spc="270">
                <a:latin typeface="Cambria"/>
                <a:cs typeface="Cambria"/>
              </a:rPr>
              <a:t> </a:t>
            </a:r>
            <a:r>
              <a:rPr dirty="0" u="sng" baseline="8547" sz="975" spc="39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8547" sz="975" spc="89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ols</a:t>
            </a:r>
            <a:r>
              <a:rPr dirty="0" u="sng" baseline="8547" sz="975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	</a:t>
            </a:r>
            <a:r>
              <a:rPr dirty="0" u="sng" baseline="8547" sz="975" spc="89" b="1">
                <a:uFill>
                  <a:solidFill>
                    <a:srgbClr val="000000"/>
                  </a:solidFill>
                </a:uFill>
                <a:latin typeface="Cambria"/>
                <a:cs typeface="Cambria"/>
              </a:rPr>
              <a:t>ols</a:t>
            </a:r>
            <a:endParaRPr baseline="8547" sz="975">
              <a:latin typeface="Cambria"/>
              <a:cs typeface="Cambria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228399" y="4250707"/>
            <a:ext cx="5124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662847" y="4445593"/>
            <a:ext cx="36664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 </a:t>
            </a:r>
            <a:r>
              <a:rPr dirty="0" sz="1000" spc="-20">
                <a:latin typeface="Palatino Linotype"/>
                <a:cs typeface="Palatino Linotype"/>
              </a:rPr>
              <a:t>can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obtained: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970654" y="4794976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172946" y="4628805"/>
            <a:ext cx="4597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204" i="1">
                <a:latin typeface="Meiryo"/>
                <a:cs typeface="Meiryo"/>
              </a:rPr>
              <a:t> 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baseline="29914" sz="975" spc="165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200" i="1">
                <a:latin typeface="Meiryo"/>
                <a:cs typeface="Meiryo"/>
              </a:rPr>
              <a:t> </a:t>
            </a:r>
            <a:r>
              <a:rPr dirty="0" baseline="29914" sz="975" spc="-75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877363" y="4671559"/>
            <a:ext cx="744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67385" algn="l"/>
              </a:tabLst>
            </a:pPr>
            <a:r>
              <a:rPr dirty="0" baseline="-22222" sz="1500" spc="-892" i="1">
                <a:latin typeface="Meiryo"/>
                <a:cs typeface="Meiryo"/>
              </a:rPr>
              <a:t>̂</a:t>
            </a:r>
            <a:r>
              <a:rPr dirty="0" baseline="-22222" sz="1500" spc="-307" i="1">
                <a:latin typeface="Meiryo"/>
                <a:cs typeface="Meiryo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165">
                <a:latin typeface="Palatino Linotype"/>
                <a:cs typeface="Palatino Linotype"/>
              </a:rPr>
              <a:t> </a:t>
            </a:r>
            <a:r>
              <a:rPr dirty="0" baseline="-22222" sz="1500" spc="187">
                <a:latin typeface="Cambria"/>
                <a:cs typeface="Cambria"/>
              </a:rPr>
              <a:t>=</a:t>
            </a:r>
            <a:r>
              <a:rPr dirty="0" baseline="-22222" sz="1500" spc="270">
                <a:latin typeface="Cambria"/>
                <a:cs typeface="Cambria"/>
              </a:rPr>
              <a:t> </a:t>
            </a:r>
            <a:r>
              <a:rPr dirty="0" u="sng" baseline="8547" sz="975" spc="55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8547" sz="975" spc="-787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8547" sz="97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	</a:t>
            </a:r>
            <a:r>
              <a:rPr dirty="0" u="sng" baseline="8547" sz="975" spc="-607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endParaRPr baseline="8547" sz="975">
              <a:latin typeface="Meiryo"/>
              <a:cs typeface="Meiryo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347043" y="4810778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5" i="1">
                <a:latin typeface="Palatino Linotype"/>
                <a:cs typeface="Palatino Linotype"/>
              </a:rPr>
              <a:t>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554824" y="4983711"/>
            <a:ext cx="495998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Amemiya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(1971)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based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ﬁrst </a:t>
            </a:r>
            <a:r>
              <a:rPr dirty="0" sz="1000" spc="-40">
                <a:latin typeface="Palatino Linotype"/>
                <a:cs typeface="Palatino Linotype"/>
              </a:rPr>
              <a:t>compute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40">
                <a:latin typeface="Palatino Linotype"/>
                <a:cs typeface="Palatino Linotype"/>
              </a:rPr>
              <a:t>overall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intercept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877354" y="5363297"/>
            <a:ext cx="6953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600" i="1">
                <a:latin typeface="Meiryo"/>
                <a:cs typeface="Meiryo"/>
              </a:rPr>
              <a:t>̂</a:t>
            </a:r>
            <a:r>
              <a:rPr dirty="0" sz="1000" spc="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380" i="1">
                <a:latin typeface="Palatino Linotype"/>
                <a:cs typeface="Palatino Linotype"/>
              </a:rPr>
              <a:t>y</a:t>
            </a:r>
            <a:r>
              <a:rPr dirty="0" sz="1000" spc="-380" i="1">
                <a:latin typeface="Meiryo"/>
                <a:cs typeface="Meiryo"/>
              </a:rPr>
              <a:t>̄</a:t>
            </a:r>
            <a:r>
              <a:rPr dirty="0" sz="1000" spc="-50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baseline="11111" sz="1500" spc="-794" i="1">
                <a:latin typeface="Meiryo"/>
                <a:cs typeface="Meiryo"/>
              </a:rPr>
              <a:t>̂</a:t>
            </a:r>
            <a:r>
              <a:rPr dirty="0" baseline="11111" sz="1500" spc="284" i="1">
                <a:latin typeface="Meiryo"/>
                <a:cs typeface="Meiryo"/>
              </a:rPr>
              <a:t> </a:t>
            </a:r>
            <a:r>
              <a:rPr dirty="0" sz="1000" spc="-395" i="1">
                <a:latin typeface="Palatino Linotype"/>
                <a:cs typeface="Palatino Linotype"/>
              </a:rPr>
              <a:t>x</a:t>
            </a:r>
            <a:r>
              <a:rPr dirty="0" sz="1000" spc="-39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529425" y="5400622"/>
            <a:ext cx="1920239" cy="368300"/>
          </a:xfrm>
          <a:prstGeom prst="rect">
            <a:avLst/>
          </a:prstGeom>
        </p:spPr>
        <p:txBody>
          <a:bodyPr wrap="square" lIns="0" tIns="50800" rIns="0" bIns="0" rtlCol="0" vert="horz">
            <a:spAutoFit/>
          </a:bodyPr>
          <a:lstStyle/>
          <a:p>
            <a:pPr algn="ctr" marR="88265">
              <a:lnSpc>
                <a:spcPct val="100000"/>
              </a:lnSpc>
              <a:spcBef>
                <a:spcPts val="400"/>
              </a:spcBef>
            </a:pPr>
            <a:r>
              <a:rPr dirty="0" sz="650" spc="25">
                <a:latin typeface="Palatino Linotype"/>
                <a:cs typeface="Palatino Linotype"/>
              </a:rPr>
              <a:t>w</a:t>
            </a:r>
            <a:endParaRPr sz="650">
              <a:latin typeface="Palatino Linotype"/>
              <a:cs typeface="Palatino Linotype"/>
            </a:endParaRPr>
          </a:p>
          <a:p>
            <a:pPr marL="38100">
              <a:lnSpc>
                <a:spcPct val="100000"/>
              </a:lnSpc>
              <a:spcBef>
                <a:spcPts val="415"/>
              </a:spcBef>
            </a:pP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compute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residuals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sz="1000" spc="-295" i="1">
                <a:latin typeface="Meiryo"/>
                <a:cs typeface="Meiryo"/>
              </a:rPr>
              <a:t>̂</a:t>
            </a:r>
            <a:r>
              <a:rPr dirty="0" baseline="-21367" sz="975" spc="30">
                <a:latin typeface="Palatino Linotype"/>
                <a:cs typeface="Palatino Linotype"/>
              </a:rPr>
              <a:t>w</a:t>
            </a:r>
            <a:r>
              <a:rPr dirty="0" sz="1000" spc="-10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673816" y="5794214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957159" y="5894542"/>
            <a:ext cx="8432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75755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w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w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902752" y="5821757"/>
            <a:ext cx="9867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90" i="1">
                <a:latin typeface="Meiryo"/>
                <a:cs typeface="Meiryo"/>
              </a:rPr>
              <a:t>̂</a:t>
            </a:r>
            <a:r>
              <a:rPr dirty="0" sz="1000" spc="52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755" i="1">
                <a:latin typeface="Meiryo"/>
                <a:cs typeface="Meiryo"/>
              </a:rPr>
              <a:t/>
            </a:r>
            <a:r>
              <a:rPr dirty="0" sz="1000" spc="-210" i="1">
                <a:latin typeface="Meiryo"/>
                <a:cs typeface="Meiryo"/>
              </a:rPr>
              <a:t>̂</a:t>
            </a:r>
            <a:r>
              <a:rPr dirty="0" sz="1000" spc="-155" i="1">
                <a:latin typeface="Palatino Linotype"/>
                <a:cs typeface="Palatino Linotype"/>
              </a:rPr>
              <a:t>j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275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662846" y="6049553"/>
            <a:ext cx="34709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10">
                <a:latin typeface="Palatino Linotype"/>
                <a:cs typeface="Palatino Linotype"/>
              </a:rPr>
              <a:t>hese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residuals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compute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quadratic</a:t>
            </a:r>
            <a:r>
              <a:rPr dirty="0" sz="1000" spc="-10">
                <a:latin typeface="Palatino Linotype"/>
                <a:cs typeface="Palatino Linotype"/>
              </a:rPr>
              <a:t> form.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970648" y="6428437"/>
            <a:ext cx="482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7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172925" y="6261811"/>
            <a:ext cx="3448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15" i="1">
                <a:latin typeface="Meiryo"/>
                <a:cs typeface="Meiryo"/>
              </a:rPr>
              <a:t>̂</a:t>
            </a:r>
            <a:r>
              <a:rPr dirty="0" baseline="29914" sz="975" spc="-622" i="1">
                <a:latin typeface="Meiryo"/>
                <a:cs typeface="Meiryo"/>
              </a:rPr>
              <a:t>⊤</a:t>
            </a:r>
            <a:r>
              <a:rPr dirty="0" baseline="29914" sz="975" spc="-142" i="1">
                <a:latin typeface="Meiryo"/>
                <a:cs typeface="Meiryo"/>
              </a:rPr>
              <a:t> </a:t>
            </a:r>
            <a:r>
              <a:rPr dirty="0" sz="1000" spc="-185" i="1">
                <a:latin typeface="Palatino Linotype"/>
                <a:cs typeface="Palatino Linotype"/>
              </a:rPr>
              <a:t>B</a:t>
            </a:r>
            <a:r>
              <a:rPr dirty="0" sz="1000" spc="-605" i="1">
                <a:latin typeface="Meiryo"/>
                <a:cs typeface="Meiryo"/>
              </a:rPr>
              <a:t/>
            </a:r>
            <a:r>
              <a:rPr dirty="0" sz="1000" spc="-484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877362" y="6305135"/>
            <a:ext cx="7080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97535" algn="l"/>
              </a:tabLst>
            </a:pPr>
            <a:r>
              <a:rPr dirty="0" baseline="-22222" sz="1500" spc="-892" i="1">
                <a:latin typeface="Meiryo"/>
                <a:cs typeface="Meiryo"/>
              </a:rPr>
              <a:t>̂</a:t>
            </a:r>
            <a:r>
              <a:rPr dirty="0" baseline="-22222" sz="1500" spc="-307" i="1">
                <a:latin typeface="Meiryo"/>
                <a:cs typeface="Meiryo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165">
                <a:latin typeface="Palatino Linotype"/>
                <a:cs typeface="Palatino Linotype"/>
              </a:rPr>
              <a:t> </a:t>
            </a:r>
            <a:r>
              <a:rPr dirty="0" baseline="-22222" sz="1500" spc="187">
                <a:latin typeface="Cambria"/>
                <a:cs typeface="Cambria"/>
              </a:rPr>
              <a:t>=</a:t>
            </a:r>
            <a:r>
              <a:rPr dirty="0" baseline="-22222" sz="1500" spc="270">
                <a:latin typeface="Cambria"/>
                <a:cs typeface="Cambria"/>
              </a:rPr>
              <a:t> </a:t>
            </a:r>
            <a:r>
              <a:rPr dirty="0" u="sng" baseline="8547" sz="975" spc="39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8547" sz="975" spc="-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w</a:t>
            </a:r>
            <a:r>
              <a:rPr dirty="0" u="sng" baseline="8547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r>
              <a:rPr dirty="0" u="sng" baseline="8547" sz="975" spc="-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w</a:t>
            </a:r>
            <a:endParaRPr baseline="8547" sz="975">
              <a:latin typeface="Palatino Linotype"/>
              <a:cs typeface="Palatino Linotype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317668" y="6444353"/>
            <a:ext cx="118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 i="1">
                <a:latin typeface="Palatino Linotype"/>
                <a:cs typeface="Palatino Linotype"/>
              </a:rPr>
              <a:t>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970650" y="6781860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215795" y="6615233"/>
            <a:ext cx="4038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15" i="1">
                <a:latin typeface="Meiryo"/>
                <a:cs typeface="Meiryo"/>
              </a:rPr>
              <a:t>̂</a:t>
            </a:r>
            <a:r>
              <a:rPr dirty="0" baseline="29914" sz="975" spc="-622" i="1">
                <a:latin typeface="Meiryo"/>
                <a:cs typeface="Meiryo"/>
              </a:rPr>
              <a:t>⊤</a:t>
            </a:r>
            <a:r>
              <a:rPr dirty="0" baseline="29914" sz="975" spc="-15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0" i="1">
                <a:latin typeface="Palatino Linotype"/>
                <a:cs typeface="Palatino Linotype"/>
              </a:rPr>
              <a:t> </a:t>
            </a:r>
            <a:r>
              <a:rPr dirty="0" sz="1000" spc="-6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877364" y="6658552"/>
            <a:ext cx="8591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99135" algn="l"/>
              </a:tabLst>
            </a:pPr>
            <a:r>
              <a:rPr dirty="0" baseline="-22222" sz="1500" spc="-892" i="1">
                <a:latin typeface="Meiryo"/>
                <a:cs typeface="Meiryo"/>
              </a:rPr>
              <a:t>̂</a:t>
            </a:r>
            <a:r>
              <a:rPr dirty="0" baseline="-22222" sz="1500" spc="-307" i="1">
                <a:latin typeface="Meiryo"/>
                <a:cs typeface="Meiryo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165">
                <a:latin typeface="Palatino Linotype"/>
                <a:cs typeface="Palatino Linotype"/>
              </a:rPr>
              <a:t> </a:t>
            </a:r>
            <a:r>
              <a:rPr dirty="0" baseline="-22222" sz="1500" spc="187">
                <a:latin typeface="Cambria"/>
                <a:cs typeface="Cambria"/>
              </a:rPr>
              <a:t>=</a:t>
            </a:r>
            <a:r>
              <a:rPr dirty="0" baseline="-22222" sz="1500" spc="270">
                <a:latin typeface="Cambria"/>
                <a:cs typeface="Cambria"/>
              </a:rPr>
              <a:t> </a:t>
            </a:r>
            <a:r>
              <a:rPr dirty="0" u="sng" baseline="8547" sz="975" spc="33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baseline="8547" sz="975" spc="-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w</a:t>
            </a:r>
            <a:r>
              <a:rPr dirty="0" u="sng" baseline="8547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r>
              <a:rPr dirty="0" u="sng" baseline="8547" sz="975" spc="-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w</a:t>
            </a:r>
            <a:r>
              <a:rPr dirty="0" u="sng" baseline="8547" sz="975" spc="6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baseline="8547" sz="975">
              <a:latin typeface="Palatino Linotype"/>
              <a:cs typeface="Palatino Linotype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198338" y="6797654"/>
            <a:ext cx="5124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529432" y="6992654"/>
            <a:ext cx="5011420" cy="784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Note</a:t>
            </a:r>
            <a:r>
              <a:rPr dirty="0" sz="1000" spc="-25">
                <a:latin typeface="Palatino Linotype"/>
                <a:cs typeface="Palatino Linotype"/>
              </a:rPr>
              <a:t> that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later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just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deviance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divided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by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Cambria"/>
                <a:cs typeface="Cambria"/>
              </a:rPr>
              <a:t>)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Note </a:t>
            </a:r>
            <a:r>
              <a:rPr dirty="0" sz="1000">
                <a:latin typeface="Palatino Linotype"/>
                <a:cs typeface="Palatino Linotype"/>
              </a:rPr>
              <a:t>also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variance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individual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overestimated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contains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some </a:t>
            </a:r>
            <a:r>
              <a:rPr dirty="0" sz="1000" spc="-25">
                <a:latin typeface="Palatino Linotype"/>
                <a:cs typeface="Palatino Linotype"/>
              </a:rPr>
              <a:t>time-</a:t>
            </a:r>
            <a:r>
              <a:rPr dirty="0" sz="1000" spc="-35">
                <a:latin typeface="Palatino Linotype"/>
                <a:cs typeface="Palatino Linotype"/>
              </a:rPr>
              <a:t>invariant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disappear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transformation.</a:t>
            </a:r>
            <a:endParaRPr sz="1000">
              <a:latin typeface="Palatino Linotype"/>
              <a:cs typeface="Palatino Linotype"/>
            </a:endParaRPr>
          </a:p>
          <a:p>
            <a:pPr algn="just" marL="38100" marR="30480" indent="107950">
              <a:lnSpc>
                <a:spcPts val="1200"/>
              </a:lnSpc>
              <a:spcBef>
                <a:spcPts val="25"/>
              </a:spcBef>
            </a:pPr>
            <a:r>
              <a:rPr dirty="0" sz="1000" spc="-45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case,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Hausman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Taylor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(1981)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proposed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following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adjustment: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10" i="1">
                <a:latin typeface="Meiryo"/>
                <a:cs typeface="Meiryo"/>
              </a:rPr>
              <a:t/>
            </a:r>
            <a:r>
              <a:rPr dirty="0" sz="1000" spc="-580" i="1">
                <a:latin typeface="Meiryo"/>
                <a:cs typeface="Meiryo"/>
              </a:rPr>
              <a:t>̂</a:t>
            </a:r>
            <a:r>
              <a:rPr dirty="0" baseline="-21367" sz="975" spc="-405">
                <a:latin typeface="Palatino Linotype"/>
                <a:cs typeface="Palatino Linotype"/>
              </a:rPr>
              <a:t>w</a:t>
            </a:r>
            <a:r>
              <a:rPr dirty="0" baseline="-21367" sz="975" spc="66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are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regressed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time-</a:t>
            </a:r>
            <a:r>
              <a:rPr dirty="0" sz="1000" spc="-30">
                <a:latin typeface="Palatino Linotype"/>
                <a:cs typeface="Palatino Linotype"/>
              </a:rPr>
              <a:t>invariant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variables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model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residuals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regression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95" i="1">
                <a:latin typeface="Meiryo"/>
                <a:cs typeface="Meiryo"/>
              </a:rPr>
              <a:t/>
            </a:r>
            <a:r>
              <a:rPr dirty="0" sz="1000" spc="-325" i="1">
                <a:latin typeface="Meiryo"/>
                <a:cs typeface="Meiryo"/>
              </a:rPr>
              <a:t>̂</a:t>
            </a:r>
            <a:r>
              <a:rPr dirty="0" baseline="-21367" sz="975" spc="172" b="1">
                <a:latin typeface="Cambria"/>
                <a:cs typeface="Cambria"/>
              </a:rPr>
              <a:t>ht</a:t>
            </a:r>
            <a:r>
              <a:rPr dirty="0" baseline="-21367" sz="975" spc="262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30679" y="607782"/>
            <a:ext cx="5240020" cy="4400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177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The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</a:t>
            </a:r>
            <a:r>
              <a:rPr dirty="0" sz="800" spc="24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37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</a:pPr>
            <a:r>
              <a:rPr dirty="0" sz="1000" spc="-35">
                <a:latin typeface="Palatino Linotype"/>
                <a:cs typeface="Palatino Linotype"/>
              </a:rPr>
              <a:t>substituted</a:t>
            </a:r>
            <a:r>
              <a:rPr dirty="0" sz="1000" spc="-30">
                <a:latin typeface="Palatino Linotype"/>
                <a:cs typeface="Palatino Linotype"/>
              </a:rPr>
              <a:t> with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90" i="1">
                <a:latin typeface="Meiryo"/>
                <a:cs typeface="Meiryo"/>
              </a:rPr>
              <a:t/>
            </a:r>
            <a:r>
              <a:rPr dirty="0" sz="1000" spc="-459" i="1">
                <a:latin typeface="Meiryo"/>
                <a:cs typeface="Meiryo"/>
              </a:rPr>
              <a:t>̂</a:t>
            </a:r>
            <a:r>
              <a:rPr dirty="0" baseline="-21367" sz="975" spc="-225">
                <a:latin typeface="Palatino Linotype"/>
                <a:cs typeface="Palatino Linotype"/>
              </a:rPr>
              <a:t>w</a:t>
            </a:r>
            <a:r>
              <a:rPr dirty="0" baseline="-21367" sz="975" spc="2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 the </a:t>
            </a:r>
            <a:r>
              <a:rPr dirty="0" sz="1000" spc="-30">
                <a:latin typeface="Palatino Linotype"/>
                <a:cs typeface="Palatino Linotype"/>
              </a:rPr>
              <a:t>computation</a:t>
            </a:r>
            <a:r>
              <a:rPr dirty="0" sz="1000">
                <a:latin typeface="Palatino Linotype"/>
                <a:cs typeface="Palatino Linotype"/>
              </a:rPr>
              <a:t> of the </a:t>
            </a:r>
            <a:r>
              <a:rPr dirty="0" sz="1000" spc="-30">
                <a:latin typeface="Palatino Linotype"/>
                <a:cs typeface="Palatino Linotype"/>
              </a:rPr>
              <a:t>quadratic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forms.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will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reduce</a:t>
            </a:r>
            <a:r>
              <a:rPr dirty="0" sz="1000">
                <a:latin typeface="Palatino Linotype"/>
                <a:cs typeface="Palatino Linotype"/>
              </a:rPr>
              <a:t> the </a:t>
            </a:r>
            <a:r>
              <a:rPr dirty="0" sz="1000" spc="-10">
                <a:latin typeface="Palatino Linotype"/>
                <a:cs typeface="Palatino Linotype"/>
              </a:rPr>
              <a:t>estimate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770863" y="1094623"/>
            <a:ext cx="35299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103120" algn="l"/>
                <a:tab pos="3477260" algn="l"/>
              </a:tabLst>
            </a:pPr>
            <a:r>
              <a:rPr dirty="0" sz="650" spc="-52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43383" y="1021961"/>
            <a:ext cx="47669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200" i="1">
                <a:latin typeface="Meiryo"/>
                <a:cs typeface="Meiryo"/>
              </a:rPr>
              <a:t> 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baseline="29914" sz="975" spc="179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leave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unchanged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200" i="1">
                <a:latin typeface="Meiryo"/>
                <a:cs typeface="Meiryo"/>
              </a:rPr>
              <a:t> 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so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375" i="1">
                <a:latin typeface="Meiryo"/>
                <a:cs typeface="Meiryo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also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decrease.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84604" y="1828662"/>
            <a:ext cx="482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7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43377" y="1173751"/>
            <a:ext cx="5010785" cy="6667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Swamy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Arora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(1972)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estimator,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within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 </a:t>
            </a:r>
            <a:r>
              <a:rPr dirty="0" sz="1000" spc="-55">
                <a:latin typeface="Palatino Linotype"/>
                <a:cs typeface="Palatino Linotype"/>
              </a:rPr>
              <a:t>models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estimated.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residuals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used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ﬁrst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quadratic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form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those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second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one.</a:t>
            </a:r>
            <a:endParaRPr sz="1000">
              <a:latin typeface="Palatino Linotype"/>
              <a:cs typeface="Palatino Linotype"/>
            </a:endParaRPr>
          </a:p>
          <a:p>
            <a:pPr marL="802005">
              <a:lnSpc>
                <a:spcPct val="100000"/>
              </a:lnSpc>
              <a:spcBef>
                <a:spcPts val="250"/>
              </a:spcBef>
            </a:pP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-459" i="1">
                <a:latin typeface="Meiryo"/>
                <a:cs typeface="Meiryo"/>
              </a:rPr>
              <a:t>̂</a:t>
            </a:r>
            <a:r>
              <a:rPr dirty="0" baseline="29914" sz="975" spc="-359" i="1">
                <a:latin typeface="Meiryo"/>
                <a:cs typeface="Meiryo"/>
              </a:rPr>
              <a:t>⊤</a:t>
            </a:r>
            <a:r>
              <a:rPr dirty="0" sz="1000" spc="-160" i="1">
                <a:latin typeface="Palatino Linotype"/>
                <a:cs typeface="Palatino Linotype"/>
              </a:rPr>
              <a:t>B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-459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91314" y="1705360"/>
            <a:ext cx="9213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08000" algn="l"/>
                <a:tab pos="709295" algn="l"/>
              </a:tabLst>
            </a:pPr>
            <a:r>
              <a:rPr dirty="0" baseline="-22222" sz="1500" spc="-892" i="1">
                <a:latin typeface="Meiryo"/>
                <a:cs typeface="Meiryo"/>
              </a:rPr>
              <a:t>̂</a:t>
            </a:r>
            <a:r>
              <a:rPr dirty="0" baseline="-22222" sz="1500" spc="-262" i="1">
                <a:latin typeface="Meiryo"/>
                <a:cs typeface="Meiryo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125">
                <a:latin typeface="Palatino Linotype"/>
                <a:cs typeface="Palatino Linotype"/>
              </a:rPr>
              <a:t> </a:t>
            </a:r>
            <a:r>
              <a:rPr dirty="0" baseline="-22222" sz="1500" spc="187">
                <a:latin typeface="Cambria"/>
                <a:cs typeface="Cambria"/>
              </a:rPr>
              <a:t>=</a:t>
            </a:r>
            <a:r>
              <a:rPr dirty="0" baseline="-22222" sz="1500" spc="187">
                <a:latin typeface="Cambria"/>
                <a:cs typeface="Cambria"/>
              </a:rPr>
              <a:t> </a:t>
            </a:r>
            <a:r>
              <a:rPr dirty="0" u="sng" baseline="8547" sz="9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8547" sz="975" spc="-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b</a:t>
            </a:r>
            <a:r>
              <a:rPr dirty="0" u="sng" baseline="8547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r>
              <a:rPr dirty="0" u="sng" baseline="8547" sz="975" spc="-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b</a:t>
            </a:r>
            <a:r>
              <a:rPr dirty="0" u="sng" baseline="8547" sz="975" spc="6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baseline="8547" sz="975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212402" y="1844463"/>
            <a:ext cx="574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984606" y="2182079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349190" y="2015452"/>
            <a:ext cx="4038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15" i="1">
                <a:latin typeface="Meiryo"/>
                <a:cs typeface="Meiryo"/>
              </a:rPr>
              <a:t>̂</a:t>
            </a:r>
            <a:r>
              <a:rPr dirty="0" baseline="29914" sz="975" spc="-622" i="1">
                <a:latin typeface="Meiryo"/>
                <a:cs typeface="Meiryo"/>
              </a:rPr>
              <a:t>⊤</a:t>
            </a:r>
            <a:r>
              <a:rPr dirty="0" baseline="29914" sz="975" spc="-15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0" i="1">
                <a:latin typeface="Palatino Linotype"/>
                <a:cs typeface="Palatino Linotype"/>
              </a:rPr>
              <a:t> </a:t>
            </a:r>
            <a:r>
              <a:rPr dirty="0" sz="1000" spc="-6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91315" y="2058776"/>
            <a:ext cx="1097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49910" algn="l"/>
                <a:tab pos="818515" algn="l"/>
                <a:tab pos="1059180" algn="l"/>
              </a:tabLst>
            </a:pPr>
            <a:r>
              <a:rPr dirty="0" baseline="-22222" sz="1500" spc="-892" i="1">
                <a:latin typeface="Meiryo"/>
                <a:cs typeface="Meiryo"/>
              </a:rPr>
              <a:t>̂</a:t>
            </a:r>
            <a:r>
              <a:rPr dirty="0" baseline="-22222" sz="1500" spc="-262" i="1">
                <a:latin typeface="Meiryo"/>
                <a:cs typeface="Meiryo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125">
                <a:latin typeface="Palatino Linotype"/>
                <a:cs typeface="Palatino Linotype"/>
              </a:rPr>
              <a:t> </a:t>
            </a:r>
            <a:r>
              <a:rPr dirty="0" baseline="-22222" sz="1500" spc="187">
                <a:latin typeface="Cambria"/>
                <a:cs typeface="Cambria"/>
              </a:rPr>
              <a:t>=</a:t>
            </a:r>
            <a:r>
              <a:rPr dirty="0" baseline="-22222" sz="1500" spc="187">
                <a:latin typeface="Cambria"/>
                <a:cs typeface="Cambria"/>
              </a:rPr>
              <a:t> </a:t>
            </a:r>
            <a:r>
              <a:rPr dirty="0" u="sng" baseline="8547" sz="9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baseline="8547" sz="975" spc="-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w</a:t>
            </a:r>
            <a:r>
              <a:rPr dirty="0" u="sng" baseline="8547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r>
              <a:rPr dirty="0" u="sng" baseline="8547" sz="975" spc="-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w</a:t>
            </a:r>
            <a:r>
              <a:rPr dirty="0" u="sng" baseline="8547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endParaRPr baseline="8547" sz="975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212402" y="2197879"/>
            <a:ext cx="7391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K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43385" y="2392755"/>
            <a:ext cx="5011420" cy="784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No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ora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(1972)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sions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.e.,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du</a:t>
            </a:r>
            <a:r>
              <a:rPr dirty="0" sz="1000" spc="-4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No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50" i="1">
                <a:latin typeface="Meiryo"/>
                <a:cs typeface="Meiryo"/>
              </a:rPr>
              <a:t>̂</a:t>
            </a:r>
            <a:r>
              <a:rPr dirty="0" baseline="-21367" sz="975">
                <a:latin typeface="Palatino Linotype"/>
                <a:cs typeface="Palatino Linotype"/>
              </a:rPr>
              <a:t>b</a:t>
            </a:r>
            <a:r>
              <a:rPr dirty="0" baseline="-21367" sz="975">
                <a:latin typeface="Palatino Linotype"/>
                <a:cs typeface="Palatino Linotype"/>
              </a:rPr>
              <a:t> </a:t>
            </a:r>
            <a:r>
              <a:rPr dirty="0" baseline="-21367" sz="975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50" i="1">
                <a:latin typeface="Meiryo"/>
                <a:cs typeface="Meiryo"/>
              </a:rPr>
              <a:t>̂</a:t>
            </a:r>
            <a:r>
              <a:rPr dirty="0" baseline="-21367" sz="975" spc="37">
                <a:latin typeface="Palatino Linotype"/>
                <a:cs typeface="Palatino Linotype"/>
              </a:rPr>
              <a:t>w</a:t>
            </a:r>
            <a:r>
              <a:rPr dirty="0" baseline="-21367" sz="975">
                <a:latin typeface="Palatino Linotype"/>
                <a:cs typeface="Palatino Linotype"/>
              </a:rPr>
              <a:t> </a:t>
            </a:r>
            <a:r>
              <a:rPr dirty="0" baseline="-21367" sz="975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b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5" i="1">
                <a:latin typeface="Palatino Linotype"/>
                <a:cs typeface="Palatino Linotype"/>
              </a:rPr>
              <a:t>t</a:t>
            </a:r>
            <a:r>
              <a:rPr dirty="0" sz="1000" spc="-50" i="1">
                <a:latin typeface="Palatino Linotype"/>
                <a:cs typeface="Palatino Linotype"/>
              </a:rPr>
              <a:t>w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15" i="1">
                <a:latin typeface="Palatino Linotype"/>
                <a:cs typeface="Palatino Linotype"/>
              </a:rPr>
              <a:t>n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spc="1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ssions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tran</a:t>
            </a:r>
            <a:r>
              <a:rPr dirty="0" sz="1000" spc="-15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mer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adr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ms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wo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ssion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651409" y="3151948"/>
            <a:ext cx="4902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202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 not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directly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but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subtracting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204" i="1">
                <a:latin typeface="Meiryo"/>
                <a:cs typeface="Meiryo"/>
              </a:rPr>
              <a:t> 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baseline="29914" sz="975" spc="1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from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204" i="1">
                <a:latin typeface="Meiryo"/>
                <a:cs typeface="Meiryo"/>
              </a:rPr>
              <a:t> </a:t>
            </a:r>
            <a:r>
              <a:rPr dirty="0" baseline="29914" sz="975" spc="-37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68795" y="3224719"/>
            <a:ext cx="4898390" cy="25654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473835">
              <a:lnSpc>
                <a:spcPts val="690"/>
              </a:lnSpc>
              <a:spcBef>
                <a:spcPts val="120"/>
              </a:spcBef>
              <a:tabLst>
                <a:tab pos="4417060" algn="l"/>
                <a:tab pos="4862195" algn="l"/>
              </a:tabLst>
            </a:pP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2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marL="12700">
              <a:lnSpc>
                <a:spcPts val="1110"/>
              </a:lnSpc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small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samples,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30">
                <a:latin typeface="Palatino Linotype"/>
                <a:cs typeface="Palatino Linotype"/>
              </a:rPr>
              <a:t> therefore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negative,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651409" y="3455642"/>
            <a:ext cx="4903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contrary,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30">
                <a:latin typeface="Palatino Linotype"/>
                <a:cs typeface="Palatino Linotype"/>
              </a:rPr>
              <a:t> the </a:t>
            </a:r>
            <a:r>
              <a:rPr dirty="0" sz="1000" spc="-55">
                <a:latin typeface="Palatino Linotype"/>
                <a:cs typeface="Palatino Linotype"/>
              </a:rPr>
              <a:t>Nerlove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(1971)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estimator,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179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computing</a:t>
            </a:r>
            <a:r>
              <a:rPr dirty="0" sz="1000" spc="-30">
                <a:latin typeface="Palatino Linotype"/>
                <a:cs typeface="Palatino Linotype"/>
              </a:rPr>
              <a:t> the </a:t>
            </a:r>
            <a:r>
              <a:rPr dirty="0" sz="1000" spc="-10">
                <a:latin typeface="Palatino Linotype"/>
                <a:cs typeface="Palatino Linotype"/>
              </a:rPr>
              <a:t>empirical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43396" y="3528423"/>
            <a:ext cx="5011420" cy="40830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L="654685">
              <a:lnSpc>
                <a:spcPts val="69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marL="38100">
              <a:lnSpc>
                <a:spcPts val="1105"/>
              </a:lnSpc>
            </a:pPr>
            <a:r>
              <a:rPr dirty="0" sz="1000" spc="-35">
                <a:latin typeface="Palatino Linotype"/>
                <a:cs typeface="Palatino Linotype"/>
              </a:rPr>
              <a:t>variance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ﬁxed</a:t>
            </a:r>
            <a:r>
              <a:rPr dirty="0" sz="1000" spc="-20">
                <a:latin typeface="Palatino Linotype"/>
                <a:cs typeface="Palatino Linotype"/>
              </a:rPr>
              <a:t> effects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-21367" sz="975" spc="-622" i="1">
                <a:latin typeface="Meiryo"/>
                <a:cs typeface="Meiryo"/>
              </a:rPr>
              <a:t/>
            </a:r>
            <a:r>
              <a:rPr dirty="0" baseline="-21367" sz="975" spc="209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obtained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dividing</a:t>
            </a:r>
            <a:endParaRPr sz="1000">
              <a:latin typeface="Palatino Linotype"/>
              <a:cs typeface="Palatino Linotype"/>
            </a:endParaRPr>
          </a:p>
          <a:p>
            <a:pPr marL="38100">
              <a:lnSpc>
                <a:spcPts val="1200"/>
              </a:lnSpc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quadratic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residuals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number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observations.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504673" y="3953988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929064" y="3981541"/>
            <a:ext cx="7588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600" i="1">
                <a:latin typeface="Meiryo"/>
                <a:cs typeface="Meiryo"/>
              </a:rPr>
              <a:t>̂</a:t>
            </a:r>
            <a:r>
              <a:rPr dirty="0" sz="1000" spc="3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380" i="1">
                <a:latin typeface="Palatino Linotype"/>
                <a:cs typeface="Palatino Linotype"/>
              </a:rPr>
              <a:t>y</a:t>
            </a:r>
            <a:r>
              <a:rPr dirty="0" sz="1000" spc="-380" i="1">
                <a:latin typeface="Meiryo"/>
                <a:cs typeface="Meiryo"/>
              </a:rPr>
              <a:t>̄</a:t>
            </a:r>
            <a:r>
              <a:rPr dirty="0" sz="1000" spc="525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270" i="1">
                <a:latin typeface="Meiryo"/>
                <a:cs typeface="Meiryo"/>
              </a:rPr>
              <a:t> </a:t>
            </a:r>
            <a:r>
              <a:rPr dirty="0" sz="1000" spc="-395" i="1">
                <a:latin typeface="Palatino Linotype"/>
                <a:cs typeface="Palatino Linotype"/>
              </a:rPr>
              <a:t>x</a:t>
            </a:r>
            <a:r>
              <a:rPr dirty="0" sz="1000" spc="-39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987231" y="4054317"/>
            <a:ext cx="7791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78765" algn="l"/>
                <a:tab pos="55816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 i="1">
                <a:latin typeface="Meiryo"/>
                <a:cs typeface="Meiryo"/>
              </a:rPr>
              <a:t>.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>
                <a:latin typeface="Palatino Linotype"/>
                <a:cs typeface="Palatino Linotype"/>
              </a:rPr>
              <a:t>w</a:t>
            </a:r>
            <a:r>
              <a:rPr dirty="0" sz="650" spc="385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 i="1">
                <a:latin typeface="Meiryo"/>
                <a:cs typeface="Meiryo"/>
              </a:rPr>
              <a:t>.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243836" y="4183017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197203" y="4188188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40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204863" y="4481110"/>
            <a:ext cx="1739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984608" y="4376301"/>
            <a:ext cx="5695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09905" algn="l"/>
              </a:tabLst>
            </a:pP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891312" y="4303629"/>
            <a:ext cx="14528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02920" algn="l"/>
              </a:tabLst>
            </a:pP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204" i="1">
                <a:latin typeface="Meiryo"/>
                <a:cs typeface="Meiryo"/>
              </a:rPr>
              <a:t> </a:t>
            </a:r>
            <a:r>
              <a:rPr dirty="0" baseline="34188" sz="975">
                <a:latin typeface="Palatino Linotype"/>
                <a:cs typeface="Palatino Linotype"/>
              </a:rPr>
              <a:t>2</a:t>
            </a:r>
            <a:r>
              <a:rPr dirty="0" baseline="34188" sz="975" spc="262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40">
                <a:latin typeface="Cambria"/>
                <a:cs typeface="Cambria"/>
              </a:rPr>
              <a:t>(</a:t>
            </a:r>
            <a:r>
              <a:rPr dirty="0" sz="1000" spc="-440" i="1">
                <a:latin typeface="Meiryo"/>
                <a:cs typeface="Meiryo"/>
              </a:rPr>
              <a:t>̂</a:t>
            </a:r>
            <a:r>
              <a:rPr dirty="0" sz="1000" spc="325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865" i="1">
                <a:latin typeface="Meiryo"/>
                <a:cs typeface="Meiryo"/>
              </a:rPr>
              <a:t/>
            </a:r>
            <a:r>
              <a:rPr dirty="0" baseline="13888" sz="1500" spc="-944" i="1">
                <a:latin typeface="Meiryo"/>
                <a:cs typeface="Meiryo"/>
              </a:rPr>
              <a:t>̄</a:t>
            </a:r>
            <a:r>
              <a:rPr dirty="0" sz="1000" spc="-265" i="1">
                <a:latin typeface="Meiryo"/>
                <a:cs typeface="Meiryo"/>
              </a:rPr>
              <a:t>̂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baseline="34188" sz="975" spc="60">
                <a:latin typeface="Palatino Linotype"/>
                <a:cs typeface="Palatino Linotype"/>
              </a:rPr>
              <a:t>2</a:t>
            </a:r>
            <a:r>
              <a:rPr dirty="0" sz="1000" spc="160">
                <a:latin typeface="Cambria"/>
                <a:cs typeface="Cambria"/>
              </a:rPr>
              <a:t>∕(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984603" y="4766181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186994" y="4599549"/>
            <a:ext cx="4038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15" i="1">
                <a:latin typeface="Meiryo"/>
                <a:cs typeface="Meiryo"/>
              </a:rPr>
              <a:t>̂</a:t>
            </a:r>
            <a:r>
              <a:rPr dirty="0" baseline="29914" sz="975" spc="-622" i="1">
                <a:latin typeface="Meiryo"/>
                <a:cs typeface="Meiryo"/>
              </a:rPr>
              <a:t>⊤</a:t>
            </a:r>
            <a:r>
              <a:rPr dirty="0" baseline="29914" sz="975" spc="-15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0" i="1">
                <a:latin typeface="Palatino Linotype"/>
                <a:cs typeface="Palatino Linotype"/>
              </a:rPr>
              <a:t> </a:t>
            </a:r>
            <a:r>
              <a:rPr dirty="0" sz="1000" spc="-6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891317" y="4642873"/>
            <a:ext cx="7670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55955" algn="l"/>
              </a:tabLst>
            </a:pPr>
            <a:r>
              <a:rPr dirty="0" baseline="-22222" sz="1500" spc="-892" i="1">
                <a:latin typeface="Meiryo"/>
                <a:cs typeface="Meiryo"/>
              </a:rPr>
              <a:t>̂</a:t>
            </a:r>
            <a:r>
              <a:rPr dirty="0" baseline="-22222" sz="1500" spc="-307" i="1">
                <a:latin typeface="Meiryo"/>
                <a:cs typeface="Meiryo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165">
                <a:latin typeface="Palatino Linotype"/>
                <a:cs typeface="Palatino Linotype"/>
              </a:rPr>
              <a:t> </a:t>
            </a:r>
            <a:r>
              <a:rPr dirty="0" baseline="-22222" sz="1500" spc="187">
                <a:latin typeface="Cambria"/>
                <a:cs typeface="Cambria"/>
              </a:rPr>
              <a:t>=</a:t>
            </a:r>
            <a:r>
              <a:rPr dirty="0" baseline="-22222" sz="1500" spc="270">
                <a:latin typeface="Cambria"/>
                <a:cs typeface="Cambria"/>
              </a:rPr>
              <a:t> </a:t>
            </a:r>
            <a:r>
              <a:rPr dirty="0" u="sng" baseline="8547" sz="975" spc="39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8547" sz="975" spc="-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w</a:t>
            </a:r>
            <a:r>
              <a:rPr dirty="0" u="sng" baseline="8547" sz="9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r>
              <a:rPr dirty="0" u="sng" baseline="8547" sz="975" spc="-7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w</a:t>
            </a:r>
            <a:endParaRPr baseline="8547" sz="975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246235" y="4781974"/>
            <a:ext cx="3479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543385" y="5067490"/>
            <a:ext cx="5011420" cy="26828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>
              <a:lnSpc>
                <a:spcPts val="1200"/>
              </a:lnSpc>
              <a:spcBef>
                <a:spcPts val="95"/>
              </a:spcBef>
            </a:pPr>
            <a:r>
              <a:rPr dirty="0" sz="1000" spc="-20" b="1">
                <a:latin typeface="Cambria"/>
                <a:cs typeface="Cambria"/>
              </a:rPr>
              <a:t>Example </a:t>
            </a:r>
            <a:r>
              <a:rPr dirty="0" sz="1000" b="1">
                <a:latin typeface="Cambria"/>
                <a:cs typeface="Cambria"/>
              </a:rPr>
              <a:t>2.2</a:t>
            </a:r>
            <a:r>
              <a:rPr dirty="0" sz="1000" spc="250" b="1">
                <a:latin typeface="Cambria"/>
                <a:cs typeface="Cambria"/>
              </a:rPr>
              <a:t>  </a:t>
            </a:r>
            <a:r>
              <a:rPr dirty="0" sz="1000" spc="-30" b="1">
                <a:latin typeface="Cambria"/>
                <a:cs typeface="Cambria"/>
              </a:rPr>
              <a:t>random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ambria"/>
                <a:cs typeface="Cambria"/>
              </a:rPr>
              <a:t>effects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ambria"/>
                <a:cs typeface="Cambria"/>
              </a:rPr>
              <a:t>model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TobinQ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38100" marR="30480">
              <a:lnSpc>
                <a:spcPts val="1200"/>
              </a:lnSpc>
              <a:spcBef>
                <a:spcPts val="4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random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model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obtained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setting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Courier New"/>
                <a:cs typeface="Courier New"/>
              </a:rPr>
              <a:t>model</a:t>
            </a:r>
            <a:r>
              <a:rPr dirty="0" sz="1000" spc="-11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’random’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Speciﬁc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arguments </a:t>
            </a:r>
            <a:r>
              <a:rPr dirty="0" sz="1000" spc="-35">
                <a:latin typeface="Palatino Linotype"/>
                <a:cs typeface="Palatino Linotype"/>
              </a:rPr>
              <a:t>indicate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how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estimated.</a:t>
            </a:r>
            <a:endParaRPr sz="1000">
              <a:latin typeface="Palatino Linotype"/>
              <a:cs typeface="Palatino Linotype"/>
            </a:endParaRPr>
          </a:p>
          <a:p>
            <a:pPr algn="just" marL="167005" marR="30480" indent="-129539">
              <a:lnSpc>
                <a:spcPct val="100000"/>
              </a:lnSpc>
              <a:spcBef>
                <a:spcPts val="545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spc="-40">
                <a:latin typeface="Courier New"/>
                <a:cs typeface="Courier New"/>
              </a:rPr>
              <a:t>random.method</a:t>
            </a:r>
            <a:r>
              <a:rPr dirty="0" sz="1000" spc="-110">
                <a:latin typeface="Courier New"/>
                <a:cs typeface="Courier New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ourier New"/>
                <a:cs typeface="Courier New"/>
              </a:rPr>
              <a:t>’walhus’</a:t>
            </a:r>
            <a:r>
              <a:rPr dirty="0" sz="1000" spc="-100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Wallace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Hussain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(1969),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Courier New"/>
                <a:cs typeface="Courier New"/>
              </a:rPr>
              <a:t>’swar’</a:t>
            </a:r>
            <a:r>
              <a:rPr dirty="0" sz="1000" spc="-80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Swamy </a:t>
            </a:r>
            <a:r>
              <a:rPr dirty="0" sz="1000" spc="-6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Arora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(1972),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Courier New"/>
                <a:cs typeface="Courier New"/>
              </a:rPr>
              <a:t>amemiya</a:t>
            </a:r>
            <a:r>
              <a:rPr dirty="0" sz="1000" spc="-90">
                <a:latin typeface="Courier New"/>
                <a:cs typeface="Courier New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Amemiya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(1971),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Courier New"/>
                <a:cs typeface="Courier New"/>
              </a:rPr>
              <a:t>’ht’</a:t>
            </a:r>
            <a:r>
              <a:rPr dirty="0" sz="1000" spc="-55">
                <a:latin typeface="Courier New"/>
                <a:cs typeface="Courier New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Hausman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Taylor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(1981)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20">
                <a:latin typeface="Courier New"/>
                <a:cs typeface="Courier New"/>
              </a:rPr>
              <a:t>’nerlove’</a:t>
            </a:r>
            <a:r>
              <a:rPr dirty="0" sz="1000" spc="-310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Nerlove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(1971).</a:t>
            </a:r>
            <a:endParaRPr sz="1000">
              <a:latin typeface="Palatino Linotype"/>
              <a:cs typeface="Palatino Linotype"/>
            </a:endParaRPr>
          </a:p>
          <a:p>
            <a:pPr algn="just" marL="167005" marR="30480" indent="-129539">
              <a:lnSpc>
                <a:spcPts val="1200"/>
              </a:lnSpc>
              <a:spcBef>
                <a:spcPts val="25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spc="-30">
                <a:latin typeface="Courier New"/>
                <a:cs typeface="Courier New"/>
              </a:rPr>
              <a:t>random.models</a:t>
            </a:r>
            <a:r>
              <a:rPr dirty="0" sz="1000" spc="-12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alternative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Courier New"/>
                <a:cs typeface="Courier New"/>
              </a:rPr>
              <a:t>random.methods</a:t>
            </a:r>
            <a:r>
              <a:rPr dirty="0" sz="1000" spc="-120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argument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: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character </a:t>
            </a:r>
            <a:r>
              <a:rPr dirty="0" sz="1000">
                <a:latin typeface="Palatino Linotype"/>
                <a:cs typeface="Palatino Linotype"/>
              </a:rPr>
              <a:t>vector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length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indicates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which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preliminary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estimations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performed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>
                <a:latin typeface="Palatino Linotype"/>
                <a:cs typeface="Palatino Linotype"/>
              </a:rPr>
              <a:t>order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estimate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variances;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example,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c("within",</a:t>
            </a:r>
            <a:r>
              <a:rPr dirty="0" sz="1000" spc="-150">
                <a:latin typeface="Courier New"/>
                <a:cs typeface="Courier New"/>
              </a:rPr>
              <a:t> </a:t>
            </a:r>
            <a:r>
              <a:rPr dirty="0" sz="1000">
                <a:latin typeface="Courier New"/>
                <a:cs typeface="Courier New"/>
              </a:rPr>
              <a:t>"between")</a:t>
            </a:r>
            <a:r>
              <a:rPr dirty="0" sz="1000" spc="-15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use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6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residuals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95" i="1">
                <a:latin typeface="Meiryo"/>
                <a:cs typeface="Meiryo"/>
              </a:rPr>
              <a:t/>
            </a:r>
            <a:r>
              <a:rPr dirty="0" baseline="-21367" sz="975" spc="-892" i="1">
                <a:latin typeface="Meiryo"/>
                <a:cs typeface="Meiryo"/>
              </a:rPr>
              <a:t/>
            </a:r>
            <a:r>
              <a:rPr dirty="0" baseline="-21367" sz="975" spc="232" i="1">
                <a:latin typeface="Meiryo"/>
                <a:cs typeface="Meiryo"/>
              </a:rPr>
              <a:t> 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residuals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70" i="1">
                <a:latin typeface="Meiryo"/>
                <a:cs typeface="Meiryo"/>
              </a:rPr>
              <a:t/>
            </a:r>
            <a:r>
              <a:rPr dirty="0" baseline="-21367" sz="975" spc="-787" i="1">
                <a:latin typeface="Meiryo"/>
                <a:cs typeface="Meiryo"/>
              </a:rPr>
              <a:t/>
            </a:r>
            <a:r>
              <a:rPr dirty="0" sz="1000" spc="-250">
                <a:latin typeface="Palatino Linotype"/>
                <a:cs typeface="Palatino Linotype"/>
              </a:rPr>
              <a:t>,</a:t>
            </a:r>
            <a:r>
              <a:rPr dirty="0" sz="1000" spc="2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c("pooling")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("pooling",</a:t>
            </a:r>
            <a:r>
              <a:rPr dirty="0" sz="1000" spc="-130">
                <a:latin typeface="Courier New"/>
                <a:cs typeface="Courier New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"pooling")</a:t>
            </a:r>
            <a:r>
              <a:rPr dirty="0" sz="1000" spc="-13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pooling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residuals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estimation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both </a:t>
            </a:r>
            <a:r>
              <a:rPr dirty="0" sz="1000" spc="-10">
                <a:latin typeface="Palatino Linotype"/>
                <a:cs typeface="Palatino Linotype"/>
              </a:rPr>
              <a:t>variances,</a:t>
            </a:r>
            <a:endParaRPr sz="1000">
              <a:latin typeface="Palatino Linotype"/>
              <a:cs typeface="Palatino Linotype"/>
            </a:endParaRPr>
          </a:p>
          <a:p>
            <a:pPr algn="just" marL="167640" indent="-129539">
              <a:lnSpc>
                <a:spcPts val="1130"/>
              </a:lnSpc>
              <a:buFont typeface="Cambria"/>
              <a:buChar char="•"/>
              <a:tabLst>
                <a:tab pos="167640" algn="l"/>
              </a:tabLst>
            </a:pPr>
            <a:r>
              <a:rPr dirty="0" sz="1000" spc="-20">
                <a:latin typeface="Courier New"/>
                <a:cs typeface="Courier New"/>
              </a:rPr>
              <a:t>random.dfcor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numeric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vector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length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2;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indicates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denominator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  <a:p>
            <a:pPr marL="167005">
              <a:lnSpc>
                <a:spcPts val="1195"/>
              </a:lnSpc>
            </a:pP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quadratic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forms.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lvl="1" marL="307340" indent="-140970">
              <a:lnSpc>
                <a:spcPts val="1195"/>
              </a:lnSpc>
              <a:buChar char="–"/>
              <a:tabLst>
                <a:tab pos="307975" algn="l"/>
              </a:tabLst>
            </a:pP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number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ambria"/>
                <a:cs typeface="Cambria"/>
              </a:rPr>
              <a:t>(</a:t>
            </a:r>
            <a:r>
              <a:rPr dirty="0" sz="1000" spc="-25" i="1">
                <a:latin typeface="Palatino Linotype"/>
                <a:cs typeface="Palatino Linotype"/>
              </a:rPr>
              <a:t>NT</a:t>
            </a:r>
            <a:r>
              <a:rPr dirty="0" sz="1000" spc="-25" i="1">
                <a:latin typeface="Meiryo"/>
                <a:cs typeface="Meiryo"/>
              </a:rPr>
              <a:t>,</a:t>
            </a:r>
            <a:r>
              <a:rPr dirty="0" sz="1000" spc="-165" i="1">
                <a:latin typeface="Meiryo"/>
                <a:cs typeface="Meiryo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lvl="1" marL="307340" indent="-140335">
              <a:lnSpc>
                <a:spcPts val="1195"/>
              </a:lnSpc>
              <a:buChar char="–"/>
              <a:tabLst>
                <a:tab pos="307975" algn="l"/>
              </a:tabLst>
            </a:pPr>
            <a:r>
              <a:rPr dirty="0" sz="1000">
                <a:latin typeface="Palatino Linotype"/>
                <a:cs typeface="Palatino Linotype"/>
              </a:rPr>
              <a:t>1,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numerators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theoretical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formulas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1</a:t>
            </a:r>
            <a:r>
              <a:rPr dirty="0" sz="1000" spc="-60">
                <a:latin typeface="Cambria"/>
                <a:cs typeface="Cambria"/>
              </a:rPr>
              <a:t>)</a:t>
            </a:r>
            <a:r>
              <a:rPr dirty="0" sz="1000" spc="-60" i="1">
                <a:latin typeface="Meiryo"/>
                <a:cs typeface="Meiryo"/>
              </a:rPr>
              <a:t>,</a:t>
            </a:r>
            <a:r>
              <a:rPr dirty="0" sz="1000" spc="-170" i="1">
                <a:latin typeface="Meiryo"/>
                <a:cs typeface="Meiryo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lvl="1" marL="307340" indent="-140335">
              <a:lnSpc>
                <a:spcPts val="1200"/>
              </a:lnSpc>
              <a:buChar char="–"/>
              <a:tabLst>
                <a:tab pos="307975" algn="l"/>
              </a:tabLst>
            </a:pPr>
            <a:r>
              <a:rPr dirty="0" sz="1000">
                <a:latin typeface="Palatino Linotype"/>
                <a:cs typeface="Palatino Linotype"/>
              </a:rPr>
              <a:t>2,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number</a:t>
            </a:r>
            <a:r>
              <a:rPr dirty="0" sz="1000" spc="-20">
                <a:latin typeface="Palatino Linotype"/>
                <a:cs typeface="Palatino Linotype"/>
              </a:rPr>
              <a:t> of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parameters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deduced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 </a:t>
            </a:r>
            <a:r>
              <a:rPr dirty="0" sz="1000" spc="8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K</a:t>
            </a:r>
            <a:r>
              <a:rPr dirty="0" sz="1000" spc="-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67529" y="1161986"/>
            <a:ext cx="4985385" cy="3549015"/>
          </a:xfrm>
          <a:custGeom>
            <a:avLst/>
            <a:gdLst/>
            <a:ahLst/>
            <a:cxnLst/>
            <a:rect l="l" t="t" r="r" b="b"/>
            <a:pathLst>
              <a:path w="4985385" h="3549015">
                <a:moveTo>
                  <a:pt x="4985182" y="3259378"/>
                </a:moveTo>
                <a:lnTo>
                  <a:pt x="0" y="3259378"/>
                </a:lnTo>
                <a:lnTo>
                  <a:pt x="0" y="3396196"/>
                </a:lnTo>
                <a:lnTo>
                  <a:pt x="0" y="3400082"/>
                </a:lnTo>
                <a:lnTo>
                  <a:pt x="0" y="3548443"/>
                </a:lnTo>
                <a:lnTo>
                  <a:pt x="4985182" y="3548443"/>
                </a:lnTo>
                <a:lnTo>
                  <a:pt x="4985182" y="3400082"/>
                </a:lnTo>
                <a:lnTo>
                  <a:pt x="4985182" y="3396196"/>
                </a:lnTo>
                <a:lnTo>
                  <a:pt x="4985182" y="3259378"/>
                </a:lnTo>
                <a:close/>
              </a:path>
              <a:path w="4985385" h="3549015">
                <a:moveTo>
                  <a:pt x="4985182" y="3117646"/>
                </a:moveTo>
                <a:lnTo>
                  <a:pt x="0" y="3117646"/>
                </a:lnTo>
                <a:lnTo>
                  <a:pt x="0" y="3258350"/>
                </a:lnTo>
                <a:lnTo>
                  <a:pt x="4985182" y="3258350"/>
                </a:lnTo>
                <a:lnTo>
                  <a:pt x="4985182" y="3117646"/>
                </a:lnTo>
                <a:close/>
              </a:path>
              <a:path w="4985385" h="3549015">
                <a:moveTo>
                  <a:pt x="4985182" y="2975914"/>
                </a:moveTo>
                <a:lnTo>
                  <a:pt x="0" y="2975914"/>
                </a:lnTo>
                <a:lnTo>
                  <a:pt x="0" y="3116618"/>
                </a:lnTo>
                <a:lnTo>
                  <a:pt x="4985182" y="3116618"/>
                </a:lnTo>
                <a:lnTo>
                  <a:pt x="4985182" y="2975914"/>
                </a:lnTo>
                <a:close/>
              </a:path>
              <a:path w="4985385" h="3549015">
                <a:moveTo>
                  <a:pt x="4985182" y="2834182"/>
                </a:moveTo>
                <a:lnTo>
                  <a:pt x="0" y="2834182"/>
                </a:lnTo>
                <a:lnTo>
                  <a:pt x="0" y="2974886"/>
                </a:lnTo>
                <a:lnTo>
                  <a:pt x="4985182" y="2974886"/>
                </a:lnTo>
                <a:lnTo>
                  <a:pt x="4985182" y="2834182"/>
                </a:lnTo>
                <a:close/>
              </a:path>
              <a:path w="4985385" h="3549015">
                <a:moveTo>
                  <a:pt x="4985182" y="2692450"/>
                </a:moveTo>
                <a:lnTo>
                  <a:pt x="0" y="2692450"/>
                </a:lnTo>
                <a:lnTo>
                  <a:pt x="0" y="2833154"/>
                </a:lnTo>
                <a:lnTo>
                  <a:pt x="4985182" y="2833154"/>
                </a:lnTo>
                <a:lnTo>
                  <a:pt x="4985182" y="2692450"/>
                </a:lnTo>
                <a:close/>
              </a:path>
              <a:path w="4985385" h="3549015">
                <a:moveTo>
                  <a:pt x="4985182" y="2550833"/>
                </a:moveTo>
                <a:lnTo>
                  <a:pt x="0" y="2550833"/>
                </a:lnTo>
                <a:lnTo>
                  <a:pt x="0" y="2691536"/>
                </a:lnTo>
                <a:lnTo>
                  <a:pt x="4985182" y="2691536"/>
                </a:lnTo>
                <a:lnTo>
                  <a:pt x="4985182" y="2550833"/>
                </a:lnTo>
                <a:close/>
              </a:path>
              <a:path w="4985385" h="3549015">
                <a:moveTo>
                  <a:pt x="4985182" y="2409101"/>
                </a:moveTo>
                <a:lnTo>
                  <a:pt x="0" y="2409101"/>
                </a:lnTo>
                <a:lnTo>
                  <a:pt x="0" y="2549804"/>
                </a:lnTo>
                <a:lnTo>
                  <a:pt x="4985182" y="2549804"/>
                </a:lnTo>
                <a:lnTo>
                  <a:pt x="4985182" y="2409101"/>
                </a:lnTo>
                <a:close/>
              </a:path>
              <a:path w="4985385" h="3549015">
                <a:moveTo>
                  <a:pt x="4985182" y="2267369"/>
                </a:moveTo>
                <a:lnTo>
                  <a:pt x="0" y="2267369"/>
                </a:lnTo>
                <a:lnTo>
                  <a:pt x="0" y="2408072"/>
                </a:lnTo>
                <a:lnTo>
                  <a:pt x="4985182" y="2408072"/>
                </a:lnTo>
                <a:lnTo>
                  <a:pt x="4985182" y="2267369"/>
                </a:lnTo>
                <a:close/>
              </a:path>
              <a:path w="4985385" h="3549015">
                <a:moveTo>
                  <a:pt x="4985182" y="2125637"/>
                </a:moveTo>
                <a:lnTo>
                  <a:pt x="0" y="2125637"/>
                </a:lnTo>
                <a:lnTo>
                  <a:pt x="0" y="2266340"/>
                </a:lnTo>
                <a:lnTo>
                  <a:pt x="4985182" y="2266340"/>
                </a:lnTo>
                <a:lnTo>
                  <a:pt x="4985182" y="2125637"/>
                </a:lnTo>
                <a:close/>
              </a:path>
              <a:path w="4985385" h="3549015">
                <a:moveTo>
                  <a:pt x="4985182" y="1983905"/>
                </a:moveTo>
                <a:lnTo>
                  <a:pt x="0" y="1983905"/>
                </a:lnTo>
                <a:lnTo>
                  <a:pt x="0" y="2124608"/>
                </a:lnTo>
                <a:lnTo>
                  <a:pt x="4985182" y="2124608"/>
                </a:lnTo>
                <a:lnTo>
                  <a:pt x="4985182" y="1983905"/>
                </a:lnTo>
                <a:close/>
              </a:path>
              <a:path w="4985385" h="3549015">
                <a:moveTo>
                  <a:pt x="4985182" y="1842287"/>
                </a:moveTo>
                <a:lnTo>
                  <a:pt x="0" y="1842287"/>
                </a:lnTo>
                <a:lnTo>
                  <a:pt x="0" y="1982990"/>
                </a:lnTo>
                <a:lnTo>
                  <a:pt x="4985182" y="1982990"/>
                </a:lnTo>
                <a:lnTo>
                  <a:pt x="4985182" y="1842287"/>
                </a:lnTo>
                <a:close/>
              </a:path>
              <a:path w="4985385" h="3549015">
                <a:moveTo>
                  <a:pt x="4985182" y="1700555"/>
                </a:moveTo>
                <a:lnTo>
                  <a:pt x="0" y="1700555"/>
                </a:lnTo>
                <a:lnTo>
                  <a:pt x="0" y="1841258"/>
                </a:lnTo>
                <a:lnTo>
                  <a:pt x="4985182" y="1841258"/>
                </a:lnTo>
                <a:lnTo>
                  <a:pt x="4985182" y="1700555"/>
                </a:lnTo>
                <a:close/>
              </a:path>
              <a:path w="4985385" h="3549015">
                <a:moveTo>
                  <a:pt x="4985182" y="1558823"/>
                </a:moveTo>
                <a:lnTo>
                  <a:pt x="0" y="1558823"/>
                </a:lnTo>
                <a:lnTo>
                  <a:pt x="0" y="1699526"/>
                </a:lnTo>
                <a:lnTo>
                  <a:pt x="4985182" y="1699526"/>
                </a:lnTo>
                <a:lnTo>
                  <a:pt x="4985182" y="1558823"/>
                </a:lnTo>
                <a:close/>
              </a:path>
              <a:path w="4985385" h="3549015">
                <a:moveTo>
                  <a:pt x="4985182" y="1417091"/>
                </a:moveTo>
                <a:lnTo>
                  <a:pt x="0" y="1417091"/>
                </a:lnTo>
                <a:lnTo>
                  <a:pt x="0" y="1557794"/>
                </a:lnTo>
                <a:lnTo>
                  <a:pt x="4985182" y="1557794"/>
                </a:lnTo>
                <a:lnTo>
                  <a:pt x="4985182" y="1417091"/>
                </a:lnTo>
                <a:close/>
              </a:path>
              <a:path w="4985385" h="3549015">
                <a:moveTo>
                  <a:pt x="4985182" y="1275359"/>
                </a:moveTo>
                <a:lnTo>
                  <a:pt x="0" y="1275359"/>
                </a:lnTo>
                <a:lnTo>
                  <a:pt x="0" y="1416062"/>
                </a:lnTo>
                <a:lnTo>
                  <a:pt x="4985182" y="1416062"/>
                </a:lnTo>
                <a:lnTo>
                  <a:pt x="4985182" y="1275359"/>
                </a:lnTo>
                <a:close/>
              </a:path>
              <a:path w="4985385" h="3549015">
                <a:moveTo>
                  <a:pt x="4985182" y="1133741"/>
                </a:moveTo>
                <a:lnTo>
                  <a:pt x="0" y="1133741"/>
                </a:lnTo>
                <a:lnTo>
                  <a:pt x="0" y="1274445"/>
                </a:lnTo>
                <a:lnTo>
                  <a:pt x="4985182" y="1274445"/>
                </a:lnTo>
                <a:lnTo>
                  <a:pt x="4985182" y="1133741"/>
                </a:lnTo>
                <a:close/>
              </a:path>
              <a:path w="4985385" h="3549015">
                <a:moveTo>
                  <a:pt x="4985182" y="992009"/>
                </a:moveTo>
                <a:lnTo>
                  <a:pt x="0" y="992009"/>
                </a:lnTo>
                <a:lnTo>
                  <a:pt x="0" y="1132713"/>
                </a:lnTo>
                <a:lnTo>
                  <a:pt x="4985182" y="1132713"/>
                </a:lnTo>
                <a:lnTo>
                  <a:pt x="4985182" y="992009"/>
                </a:lnTo>
                <a:close/>
              </a:path>
              <a:path w="4985385" h="3549015">
                <a:moveTo>
                  <a:pt x="4985182" y="850277"/>
                </a:moveTo>
                <a:lnTo>
                  <a:pt x="0" y="850277"/>
                </a:lnTo>
                <a:lnTo>
                  <a:pt x="0" y="990981"/>
                </a:lnTo>
                <a:lnTo>
                  <a:pt x="4985182" y="990981"/>
                </a:lnTo>
                <a:lnTo>
                  <a:pt x="4985182" y="850277"/>
                </a:lnTo>
                <a:close/>
              </a:path>
              <a:path w="4985385" h="3549015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3549015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3549015">
                <a:moveTo>
                  <a:pt x="4985182" y="425196"/>
                </a:moveTo>
                <a:lnTo>
                  <a:pt x="0" y="425196"/>
                </a:lnTo>
                <a:lnTo>
                  <a:pt x="0" y="565899"/>
                </a:lnTo>
                <a:lnTo>
                  <a:pt x="4985182" y="565899"/>
                </a:lnTo>
                <a:lnTo>
                  <a:pt x="4985182" y="425196"/>
                </a:lnTo>
                <a:close/>
              </a:path>
              <a:path w="4985385" h="3549015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3549015">
                <a:moveTo>
                  <a:pt x="4985182" y="141744"/>
                </a:moveTo>
                <a:lnTo>
                  <a:pt x="0" y="141744"/>
                </a:lnTo>
                <a:lnTo>
                  <a:pt x="0" y="282448"/>
                </a:lnTo>
                <a:lnTo>
                  <a:pt x="4985182" y="282448"/>
                </a:lnTo>
                <a:lnTo>
                  <a:pt x="4985182" y="141744"/>
                </a:lnTo>
                <a:close/>
              </a:path>
              <a:path w="4985385" h="354901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325657" y="607782"/>
            <a:ext cx="4895850" cy="40855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38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349885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commands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same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Swamy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Arora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(1972)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266700" marR="429895">
              <a:lnSpc>
                <a:spcPct val="116199"/>
              </a:lnSpc>
              <a:spcBef>
                <a:spcPts val="805"/>
              </a:spcBef>
            </a:pPr>
            <a:r>
              <a:rPr dirty="0" sz="800">
                <a:latin typeface="Courier New"/>
                <a:cs typeface="Courier New"/>
              </a:rPr>
              <a:t>Q.swar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plm(Qeq,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pTobinQ,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"random",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random.method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"swar") </a:t>
            </a:r>
            <a:r>
              <a:rPr dirty="0" sz="800">
                <a:latin typeface="Courier New"/>
                <a:cs typeface="Courier New"/>
              </a:rPr>
              <a:t>Q.swar2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plm(Qeq,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pTobinQ,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"random",</a:t>
            </a:r>
            <a:endParaRPr sz="800">
              <a:latin typeface="Courier New"/>
              <a:cs typeface="Courier New"/>
            </a:endParaRPr>
          </a:p>
          <a:p>
            <a:pPr marL="1177925" marR="1341120">
              <a:lnSpc>
                <a:spcPct val="116300"/>
              </a:lnSpc>
            </a:pPr>
            <a:r>
              <a:rPr dirty="0" sz="800" spc="-10">
                <a:latin typeface="Courier New"/>
                <a:cs typeface="Courier New"/>
              </a:rPr>
              <a:t>random.models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c("within",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"between"), </a:t>
            </a:r>
            <a:r>
              <a:rPr dirty="0" sz="800">
                <a:latin typeface="Courier New"/>
                <a:cs typeface="Courier New"/>
              </a:rPr>
              <a:t>random.dfcor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c(2,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2))</a:t>
            </a:r>
            <a:endParaRPr sz="800">
              <a:latin typeface="Courier New"/>
              <a:cs typeface="Courier New"/>
            </a:endParaRPr>
          </a:p>
          <a:p>
            <a:pPr marL="266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summary(Q.swar)</a:t>
            </a:r>
            <a:endParaRPr sz="800">
              <a:latin typeface="Courier New"/>
              <a:cs typeface="Courier New"/>
            </a:endParaRPr>
          </a:p>
          <a:p>
            <a:pPr marL="448945" marR="1826895" indent="-18224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Oneway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(individual)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Random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Model (Swamy-</a:t>
            </a:r>
            <a:r>
              <a:rPr dirty="0" sz="800">
                <a:latin typeface="Courier New"/>
                <a:cs typeface="Courier New"/>
              </a:rPr>
              <a:t>Arora's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transformation)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66700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Call:</a:t>
            </a:r>
            <a:endParaRPr sz="800">
              <a:latin typeface="Courier New"/>
              <a:cs typeface="Courier New"/>
            </a:endParaRPr>
          </a:p>
          <a:p>
            <a:pPr marL="2667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plm(formula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Qeq,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pTobinQ,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"random",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random.method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"swar")</a:t>
            </a:r>
            <a:endParaRPr sz="800">
              <a:latin typeface="Courier New"/>
              <a:cs typeface="Courier New"/>
            </a:endParaRPr>
          </a:p>
          <a:p>
            <a:pPr marL="266700" marR="2130425">
              <a:lnSpc>
                <a:spcPct val="232500"/>
              </a:lnSpc>
            </a:pPr>
            <a:r>
              <a:rPr dirty="0" sz="800">
                <a:latin typeface="Courier New"/>
                <a:cs typeface="Courier New"/>
              </a:rPr>
              <a:t>Balanced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Panel: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188,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180">
                <a:latin typeface="Courier New"/>
                <a:cs typeface="Courier New"/>
              </a:rPr>
              <a:t>35,N=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6580 </a:t>
            </a:r>
            <a:r>
              <a:rPr dirty="0" sz="800" spc="-10">
                <a:latin typeface="Courier New"/>
                <a:cs typeface="Courier New"/>
              </a:rPr>
              <a:t>Effects:</a:t>
            </a:r>
            <a:endParaRPr sz="800">
              <a:latin typeface="Courier New"/>
              <a:cs typeface="Courier New"/>
            </a:endParaRPr>
          </a:p>
          <a:p>
            <a:pPr marL="266700" marR="2494915" indent="109283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var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std.dev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share idiosyncratic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0.00533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0.07303</a:t>
            </a:r>
            <a:r>
              <a:rPr dirty="0" sz="800" spc="41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0.73</a:t>
            </a:r>
            <a:endParaRPr sz="800">
              <a:latin typeface="Courier New"/>
              <a:cs typeface="Courier New"/>
            </a:endParaRPr>
          </a:p>
          <a:p>
            <a:pPr marL="266700">
              <a:lnSpc>
                <a:spcPct val="100000"/>
              </a:lnSpc>
              <a:spcBef>
                <a:spcPts val="155"/>
              </a:spcBef>
              <a:tabLst>
                <a:tab pos="1116965" algn="l"/>
              </a:tabLst>
            </a:pPr>
            <a:r>
              <a:rPr dirty="0" sz="800" spc="-10">
                <a:latin typeface="Courier New"/>
                <a:cs typeface="Courier New"/>
              </a:rPr>
              <a:t>individual</a:t>
            </a:r>
            <a:r>
              <a:rPr dirty="0" sz="800">
                <a:latin typeface="Courier New"/>
                <a:cs typeface="Courier New"/>
              </a:rPr>
              <a:t>	0.00202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0.04493</a:t>
            </a:r>
            <a:r>
              <a:rPr dirty="0" sz="800" spc="39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0.27</a:t>
            </a:r>
            <a:endParaRPr sz="800">
              <a:latin typeface="Courier New"/>
              <a:cs typeface="Courier New"/>
            </a:endParaRPr>
          </a:p>
          <a:p>
            <a:pPr marL="266700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theta: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0.735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66700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Residuals:</a:t>
            </a:r>
            <a:endParaRPr sz="800">
              <a:latin typeface="Courier New"/>
              <a:cs typeface="Courier New"/>
            </a:endParaRPr>
          </a:p>
          <a:p>
            <a:pPr algn="r" marR="2252345">
              <a:lnSpc>
                <a:spcPct val="100000"/>
              </a:lnSpc>
              <a:spcBef>
                <a:spcPts val="155"/>
              </a:spcBef>
              <a:tabLst>
                <a:tab pos="1943100" algn="l"/>
              </a:tabLst>
            </a:pPr>
            <a:r>
              <a:rPr dirty="0" sz="800">
                <a:latin typeface="Courier New"/>
                <a:cs typeface="Courier New"/>
              </a:rPr>
              <a:t>Min.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1st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Qu.</a:t>
            </a:r>
            <a:r>
              <a:rPr dirty="0" sz="800" spc="4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Median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3rd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Qu.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Max.</a:t>
            </a:r>
            <a:endParaRPr sz="800">
              <a:latin typeface="Courier New"/>
              <a:cs typeface="Courier New"/>
            </a:endParaRPr>
          </a:p>
          <a:p>
            <a:pPr algn="r" marR="225234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0.2330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0.0475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0.0103</a:t>
            </a:r>
            <a:r>
              <a:rPr dirty="0" sz="800" spc="4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0.0336</a:t>
            </a:r>
            <a:r>
              <a:rPr dirty="0" sz="800" spc="40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0.6211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266700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  <a:p>
            <a:pPr marL="995680">
              <a:lnSpc>
                <a:spcPct val="100000"/>
              </a:lnSpc>
              <a:spcBef>
                <a:spcPts val="165"/>
              </a:spcBef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67529" y="4706543"/>
            <a:ext cx="4985385" cy="424180"/>
          </a:xfrm>
          <a:custGeom>
            <a:avLst/>
            <a:gdLst/>
            <a:ahLst/>
            <a:cxnLst/>
            <a:rect l="l" t="t" r="r" b="b"/>
            <a:pathLst>
              <a:path w="4985385" h="424179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424179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42417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6" name="object 6" descr=""/>
          <p:cNvGraphicFramePr>
            <a:graphicFrameLocks noGrp="1"/>
          </p:cNvGraphicFramePr>
          <p:nvPr/>
        </p:nvGraphicFramePr>
        <p:xfrm>
          <a:off x="561037" y="4724994"/>
          <a:ext cx="3221990" cy="3854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30250"/>
                <a:gridCol w="607694"/>
                <a:gridCol w="698500"/>
                <a:gridCol w="455294"/>
                <a:gridCol w="729614"/>
              </a:tblGrid>
              <a:tr h="121920">
                <a:tc>
                  <a:txBody>
                    <a:bodyPr/>
                    <a:lstStyle/>
                    <a:p>
                      <a:pPr marL="31750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(Intercept)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0.159327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0.003425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30480">
                        <a:lnSpc>
                          <a:spcPts val="770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46.5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&lt;2e-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31750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qn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0.003862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2222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0.000168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29845">
                        <a:lnSpc>
                          <a:spcPts val="925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22.9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&lt;2e-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21920">
                <a:tc>
                  <a:txBody>
                    <a:bodyPr/>
                    <a:lstStyle/>
                    <a:p>
                      <a:pPr marL="31750">
                        <a:lnSpc>
                          <a:spcPts val="86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7" name="object 7" descr=""/>
          <p:cNvSpPr/>
          <p:nvPr/>
        </p:nvSpPr>
        <p:spPr>
          <a:xfrm>
            <a:off x="567529" y="5131625"/>
            <a:ext cx="4985385" cy="1132840"/>
          </a:xfrm>
          <a:custGeom>
            <a:avLst/>
            <a:gdLst/>
            <a:ahLst/>
            <a:cxnLst/>
            <a:rect l="l" t="t" r="r" b="b"/>
            <a:pathLst>
              <a:path w="4985385" h="1132839">
                <a:moveTo>
                  <a:pt x="4985182" y="992009"/>
                </a:moveTo>
                <a:lnTo>
                  <a:pt x="0" y="992009"/>
                </a:lnTo>
                <a:lnTo>
                  <a:pt x="0" y="1132713"/>
                </a:lnTo>
                <a:lnTo>
                  <a:pt x="4985182" y="1132713"/>
                </a:lnTo>
                <a:lnTo>
                  <a:pt x="4985182" y="992009"/>
                </a:lnTo>
                <a:close/>
              </a:path>
              <a:path w="4985385" h="1132839">
                <a:moveTo>
                  <a:pt x="4985182" y="850277"/>
                </a:moveTo>
                <a:lnTo>
                  <a:pt x="0" y="850277"/>
                </a:lnTo>
                <a:lnTo>
                  <a:pt x="0" y="990981"/>
                </a:lnTo>
                <a:lnTo>
                  <a:pt x="4985182" y="990981"/>
                </a:lnTo>
                <a:lnTo>
                  <a:pt x="4985182" y="850277"/>
                </a:lnTo>
                <a:close/>
              </a:path>
              <a:path w="4985385" h="1132839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1132839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1132839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1132839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1132839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113283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54826" y="5093220"/>
            <a:ext cx="4959985" cy="163512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algn="just" marL="37465">
              <a:lnSpc>
                <a:spcPct val="100000"/>
              </a:lnSpc>
              <a:spcBef>
                <a:spcPts val="254"/>
              </a:spcBef>
            </a:pPr>
            <a:r>
              <a:rPr dirty="0" sz="800">
                <a:latin typeface="Courier New"/>
                <a:cs typeface="Courier New"/>
              </a:rPr>
              <a:t>Signif.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codes:</a:t>
            </a:r>
            <a:endParaRPr sz="800">
              <a:latin typeface="Courier New"/>
              <a:cs typeface="Courier New"/>
            </a:endParaRPr>
          </a:p>
          <a:p>
            <a:pPr algn="just" marL="374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'*'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0.05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'.'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'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1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algn="just" marL="37465" marR="315277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Total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Sum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Squares:</a:t>
            </a:r>
            <a:r>
              <a:rPr dirty="0" sz="800" spc="430">
                <a:latin typeface="Courier New"/>
                <a:cs typeface="Courier New"/>
              </a:rPr>
              <a:t>  </a:t>
            </a:r>
            <a:r>
              <a:rPr dirty="0" sz="800" spc="-20">
                <a:latin typeface="Courier New"/>
                <a:cs typeface="Courier New"/>
              </a:rPr>
              <a:t>37.9 </a:t>
            </a:r>
            <a:r>
              <a:rPr dirty="0" sz="800">
                <a:latin typeface="Courier New"/>
                <a:cs typeface="Courier New"/>
              </a:rPr>
              <a:t>Residual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Sum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Squares: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35.1 </a:t>
            </a:r>
            <a:r>
              <a:rPr dirty="0" sz="800" spc="-10">
                <a:latin typeface="Courier New"/>
                <a:cs typeface="Courier New"/>
              </a:rPr>
              <a:t>R-</a:t>
            </a:r>
            <a:r>
              <a:rPr dirty="0" sz="800">
                <a:latin typeface="Courier New"/>
                <a:cs typeface="Courier New"/>
              </a:rPr>
              <a:t>Squared:</a:t>
            </a:r>
            <a:r>
              <a:rPr dirty="0" sz="800" spc="450">
                <a:latin typeface="Courier New"/>
                <a:cs typeface="Courier New"/>
              </a:rPr>
              <a:t>   </a:t>
            </a:r>
            <a:r>
              <a:rPr dirty="0" sz="800" spc="-10">
                <a:latin typeface="Courier New"/>
                <a:cs typeface="Courier New"/>
              </a:rPr>
              <a:t>0.0742</a:t>
            </a:r>
            <a:endParaRPr sz="800">
              <a:latin typeface="Courier New"/>
              <a:cs typeface="Courier New"/>
            </a:endParaRPr>
          </a:p>
          <a:p>
            <a:pPr algn="just" marL="374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Adj.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R-</a:t>
            </a:r>
            <a:r>
              <a:rPr dirty="0" sz="800">
                <a:latin typeface="Courier New"/>
                <a:cs typeface="Courier New"/>
              </a:rPr>
              <a:t>Squared: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0.074</a:t>
            </a:r>
            <a:endParaRPr sz="800">
              <a:latin typeface="Courier New"/>
              <a:cs typeface="Courier New"/>
            </a:endParaRPr>
          </a:p>
          <a:p>
            <a:pPr algn="just" marL="37465">
              <a:lnSpc>
                <a:spcPct val="100000"/>
              </a:lnSpc>
              <a:spcBef>
                <a:spcPts val="160"/>
              </a:spcBef>
            </a:pPr>
            <a:r>
              <a:rPr dirty="0" sz="800" spc="-10">
                <a:latin typeface="Courier New"/>
                <a:cs typeface="Courier New"/>
              </a:rPr>
              <a:t>F-</a:t>
            </a:r>
            <a:r>
              <a:rPr dirty="0" sz="800">
                <a:latin typeface="Courier New"/>
                <a:cs typeface="Courier New"/>
              </a:rPr>
              <a:t>statistic: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526.854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on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and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6578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DF,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p-</a:t>
            </a:r>
            <a:r>
              <a:rPr dirty="0" sz="800">
                <a:latin typeface="Courier New"/>
                <a:cs typeface="Courier New"/>
              </a:rPr>
              <a:t>value: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&lt;2e-</a:t>
            </a:r>
            <a:r>
              <a:rPr dirty="0" sz="800" spc="-25">
                <a:latin typeface="Courier New"/>
                <a:cs typeface="Courier New"/>
              </a:rPr>
              <a:t>16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150">
              <a:latin typeface="Courier New"/>
              <a:cs typeface="Courier New"/>
            </a:endParaRPr>
          </a:p>
          <a:p>
            <a:pPr marL="12700" marR="5080" indent="107950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results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indicate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part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about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fourth.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parameter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called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spc="-75" i="1">
                <a:latin typeface="Meiryo"/>
                <a:cs typeface="Meiryo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the </a:t>
            </a:r>
            <a:r>
              <a:rPr dirty="0" sz="1000" spc="-35">
                <a:latin typeface="Palatino Linotype"/>
                <a:cs typeface="Palatino Linotype"/>
              </a:rPr>
              <a:t>part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the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mean</a:t>
            </a:r>
            <a:r>
              <a:rPr dirty="0" sz="1000" spc="-30">
                <a:latin typeface="Palatino Linotype"/>
                <a:cs typeface="Palatino Linotype"/>
              </a:rPr>
              <a:t> that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removed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from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each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</a:t>
            </a:r>
            <a:r>
              <a:rPr dirty="0" sz="1000" spc="-25">
                <a:latin typeface="Palatino Linotype"/>
                <a:cs typeface="Palatino Linotype"/>
              </a:rPr>
              <a:t> for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3034903" y="6683100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2821068" y="6810235"/>
            <a:ext cx="496570" cy="0"/>
          </a:xfrm>
          <a:custGeom>
            <a:avLst/>
            <a:gdLst/>
            <a:ahLst/>
            <a:cxnLst/>
            <a:rect l="l" t="t" r="r" b="b"/>
            <a:pathLst>
              <a:path w="496570" h="0">
                <a:moveTo>
                  <a:pt x="0" y="0"/>
                </a:moveTo>
                <a:lnTo>
                  <a:pt x="495947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554827" y="6702673"/>
            <a:ext cx="23964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written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100">
                <a:latin typeface="Cambria"/>
                <a:cs typeface="Cambria"/>
              </a:rPr>
              <a:t> </a:t>
            </a:r>
            <a:r>
              <a:rPr dirty="0" sz="1000" spc="240" i="1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2938569" y="6835267"/>
            <a:ext cx="379095" cy="0"/>
          </a:xfrm>
          <a:custGeom>
            <a:avLst/>
            <a:gdLst/>
            <a:ahLst/>
            <a:cxnLst/>
            <a:rect l="l" t="t" r="r" b="b"/>
            <a:pathLst>
              <a:path w="379095" h="0">
                <a:moveTo>
                  <a:pt x="0" y="0"/>
                </a:moveTo>
                <a:lnTo>
                  <a:pt x="37856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2925869" y="6828487"/>
            <a:ext cx="3651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r>
              <a:rPr dirty="0" sz="650" spc="100">
                <a:latin typeface="Cambria"/>
                <a:cs typeface="Cambria"/>
              </a:rPr>
              <a:t>+</a:t>
            </a:r>
            <a:r>
              <a:rPr dirty="0" sz="650" spc="90" i="1">
                <a:latin typeface="Palatino Linotype"/>
                <a:cs typeface="Palatino Linotype"/>
              </a:rPr>
              <a:t>T</a:t>
            </a:r>
            <a:r>
              <a:rPr dirty="0" sz="650" spc="-290" i="1">
                <a:latin typeface="Meiryo"/>
                <a:cs typeface="Meiryo"/>
              </a:rPr>
              <a:t/>
            </a:r>
            <a:r>
              <a:rPr dirty="0" sz="650" spc="85" i="1">
                <a:latin typeface="Meiryo"/>
                <a:cs typeface="Meiryo"/>
              </a:rPr>
              <a:t> </a:t>
            </a:r>
            <a:r>
              <a:rPr dirty="0" sz="650" spc="275">
                <a:latin typeface="Cambria"/>
                <a:cs typeface="Cambria"/>
              </a:rPr>
              <a:t>∕</a:t>
            </a:r>
            <a:r>
              <a:rPr dirty="0" sz="650" spc="-29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139611" y="6833406"/>
            <a:ext cx="18415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>
                <a:latin typeface="Palatino Linotype"/>
                <a:cs typeface="Palatino Linotype"/>
              </a:rPr>
              <a:t>2</a:t>
            </a:r>
            <a:r>
              <a:rPr dirty="0" sz="450" spc="280">
                <a:latin typeface="Palatino Linotype"/>
                <a:cs typeface="Palatino Linotype"/>
              </a:rPr>
              <a:t>  </a:t>
            </a:r>
            <a:r>
              <a:rPr dirty="0" sz="450" spc="-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135379" y="6886786"/>
            <a:ext cx="18097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i="1">
                <a:latin typeface="Meiryo"/>
                <a:cs typeface="Meiryo"/>
              </a:rPr>
              <a:t/>
            </a:r>
            <a:r>
              <a:rPr dirty="0" sz="450" spc="409" i="1">
                <a:latin typeface="Meiryo"/>
                <a:cs typeface="Meiryo"/>
              </a:rPr>
              <a:t> </a:t>
            </a:r>
            <a:r>
              <a:rPr dirty="0" sz="450" spc="-20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350267" y="6702669"/>
            <a:ext cx="2165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here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73</a:t>
            </a:r>
            <a:r>
              <a:rPr dirty="0" sz="1000" spc="-50">
                <a:latin typeface="Cambria"/>
                <a:cs typeface="Cambria"/>
              </a:rPr>
              <a:t>%</a:t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480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high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value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554823" y="6944063"/>
            <a:ext cx="4960620" cy="784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due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large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dimension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panel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35).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implies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 closer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65">
                <a:latin typeface="Palatino Linotype"/>
                <a:cs typeface="Palatino Linotype"/>
              </a:rPr>
              <a:t>(</a:t>
            </a:r>
            <a:r>
              <a:rPr dirty="0" sz="1000" spc="-265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1)</a:t>
            </a:r>
            <a:r>
              <a:rPr dirty="0" sz="1000" spc="-30">
                <a:latin typeface="Palatino Linotype"/>
                <a:cs typeface="Palatino Linotype"/>
              </a:rPr>
              <a:t> than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65">
                <a:latin typeface="Palatino Linotype"/>
                <a:cs typeface="Palatino Linotype"/>
              </a:rPr>
              <a:t>(</a:t>
            </a:r>
            <a:r>
              <a:rPr dirty="0" sz="1000" spc="-265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0).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200"/>
              </a:lnSpc>
              <a:spcBef>
                <a:spcPts val="3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part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result</a:t>
            </a:r>
            <a:r>
              <a:rPr dirty="0" sz="1000" spc="-20">
                <a:latin typeface="Palatino Linotype"/>
                <a:cs typeface="Palatino Linotype"/>
              </a:rPr>
              <a:t> that </a:t>
            </a:r>
            <a:r>
              <a:rPr dirty="0" sz="1000" spc="-45">
                <a:latin typeface="Palatino Linotype"/>
                <a:cs typeface="Palatino Linotype"/>
              </a:rPr>
              <a:t>deals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components</a:t>
            </a:r>
            <a:r>
              <a:rPr dirty="0" sz="1000" spc="-20">
                <a:latin typeface="Palatino Linotype"/>
                <a:cs typeface="Palatino Linotype"/>
              </a:rPr>
              <a:t> of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 </a:t>
            </a:r>
            <a:r>
              <a:rPr dirty="0" sz="1000" spc="-25">
                <a:latin typeface="Palatino Linotype"/>
                <a:cs typeface="Palatino Linotype"/>
              </a:rPr>
              <a:t>may </a:t>
            </a:r>
            <a:r>
              <a:rPr dirty="0" sz="1000" spc="-10">
                <a:latin typeface="Palatino Linotype"/>
                <a:cs typeface="Palatino Linotype"/>
              </a:rPr>
              <a:t>also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obtained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applying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ourier New"/>
                <a:cs typeface="Courier New"/>
              </a:rPr>
              <a:t>ercomp</a:t>
            </a:r>
            <a:r>
              <a:rPr dirty="0" sz="1000" spc="-10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either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40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ﬁtted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using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formula</a:t>
            </a:r>
            <a:r>
              <a:rPr dirty="0" sz="1000" spc="-350">
                <a:latin typeface="Courier New"/>
                <a:cs typeface="Courier New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–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data</a:t>
            </a:r>
            <a:r>
              <a:rPr dirty="0" sz="1000" spc="-35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interface: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67532" y="7843270"/>
            <a:ext cx="4985385" cy="28257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ercomp(Qeq,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pTobinQ)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ercomp(Q.swar)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568779" y="1247932"/>
            <a:ext cx="2611120" cy="784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308610">
              <a:lnSpc>
                <a:spcPts val="1200"/>
              </a:lnSpc>
              <a:spcBef>
                <a:spcPts val="95"/>
              </a:spcBef>
            </a:pPr>
            <a:r>
              <a:rPr dirty="0" sz="1000" spc="-10" i="1">
                <a:latin typeface="Palatino Linotype"/>
                <a:cs typeface="Palatino Linotype"/>
              </a:rPr>
              <a:t>To </a:t>
            </a:r>
            <a:r>
              <a:rPr dirty="0" sz="1000" spc="-30" i="1">
                <a:latin typeface="Palatino Linotype"/>
                <a:cs typeface="Palatino Linotype"/>
              </a:rPr>
              <a:t>Agnès,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Fanny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and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Marion,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to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my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parents</a:t>
            </a:r>
            <a:endParaRPr sz="1000">
              <a:latin typeface="Palatino Linotype"/>
              <a:cs typeface="Palatino Linotype"/>
            </a:endParaRPr>
          </a:p>
          <a:p>
            <a:pPr algn="r" marL="74295" marR="308610" indent="-74930">
              <a:lnSpc>
                <a:spcPts val="1200"/>
              </a:lnSpc>
              <a:buChar char="-"/>
              <a:tabLst>
                <a:tab pos="74930" algn="l"/>
              </a:tabLst>
            </a:pPr>
            <a:r>
              <a:rPr dirty="0" sz="1000" spc="-20" i="1">
                <a:latin typeface="Palatino Linotype"/>
                <a:cs typeface="Palatino Linotype"/>
              </a:rPr>
              <a:t>Yves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0"/>
              </a:spcBef>
              <a:buFont typeface="Palatino Linotype"/>
              <a:buChar char="-"/>
            </a:pPr>
            <a:endParaRPr sz="850">
              <a:latin typeface="Palatino Linotype"/>
              <a:cs typeface="Palatino Linotype"/>
            </a:endParaRPr>
          </a:p>
          <a:p>
            <a:pPr algn="r" marR="5080">
              <a:lnSpc>
                <a:spcPts val="1200"/>
              </a:lnSpc>
              <a:spcBef>
                <a:spcPts val="5"/>
              </a:spcBef>
            </a:pPr>
            <a:r>
              <a:rPr dirty="0" sz="1000" spc="-10" i="1">
                <a:latin typeface="Palatino Linotype"/>
                <a:cs typeface="Palatino Linotype"/>
              </a:rPr>
              <a:t>To</a:t>
            </a:r>
            <a:r>
              <a:rPr dirty="0" sz="1000" i="1">
                <a:latin typeface="Palatino Linotype"/>
                <a:cs typeface="Palatino Linotype"/>
              </a:rPr>
              <a:t> the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memory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of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my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uncles,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Giovanni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and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Mario</a:t>
            </a:r>
            <a:endParaRPr sz="1000">
              <a:latin typeface="Palatino Linotype"/>
              <a:cs typeface="Palatino Linotype"/>
            </a:endParaRPr>
          </a:p>
          <a:p>
            <a:pPr algn="r" marL="74295" marR="12700" indent="-74930">
              <a:lnSpc>
                <a:spcPts val="1200"/>
              </a:lnSpc>
              <a:buChar char="-"/>
              <a:tabLst>
                <a:tab pos="74930" algn="l"/>
              </a:tabLst>
            </a:pPr>
            <a:r>
              <a:rPr dirty="0" sz="1000" spc="-10" i="1">
                <a:latin typeface="Palatino Linotype"/>
                <a:cs typeface="Palatino Linotype"/>
              </a:rPr>
              <a:t>Giovanni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676793" y="607782"/>
            <a:ext cx="5081270" cy="4400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The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</a:t>
            </a:r>
            <a:r>
              <a:rPr dirty="0" sz="800" spc="24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39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results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4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methods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we’ve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presented: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81479" y="1217187"/>
            <a:ext cx="4985385" cy="169989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algn="just"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Q.walhus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update(Q.swar,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random.method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"swar")</a:t>
            </a:r>
            <a:endParaRPr sz="800">
              <a:latin typeface="Courier New"/>
              <a:cs typeface="Courier New"/>
            </a:endParaRPr>
          </a:p>
          <a:p>
            <a:pPr algn="just" marL="24765" marR="1672589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Q.amemiya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update(Q.swar,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random.method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"amemiya") </a:t>
            </a:r>
            <a:r>
              <a:rPr dirty="0" sz="800">
                <a:latin typeface="Courier New"/>
                <a:cs typeface="Courier New"/>
              </a:rPr>
              <a:t>Q.nerlove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update(Q.swar,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random.method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"nerlove") </a:t>
            </a:r>
            <a:r>
              <a:rPr dirty="0" sz="800">
                <a:latin typeface="Courier New"/>
                <a:cs typeface="Courier New"/>
              </a:rPr>
              <a:t>Q.models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list(swar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Q.swar,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walhus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Q.walhus,</a:t>
            </a:r>
            <a:endParaRPr sz="800">
              <a:latin typeface="Courier New"/>
              <a:cs typeface="Courier New"/>
            </a:endParaRPr>
          </a:p>
          <a:p>
            <a:pPr algn="just" marL="24765" marR="1429385" indent="103187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amemiya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Q.amemiya,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nerlove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Q.nerlove) sapply(Q.models,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function(x)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ercomp(x)$theta)</a:t>
            </a:r>
            <a:endParaRPr sz="800">
              <a:latin typeface="Courier New"/>
              <a:cs typeface="Courier New"/>
            </a:endParaRPr>
          </a:p>
          <a:p>
            <a:pPr algn="just" marL="267970" marR="2340610" indent="-6096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swar.id</a:t>
            </a:r>
            <a:r>
              <a:rPr dirty="0" sz="800" spc="3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walhus.id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amemiya.id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nerlove.id </a:t>
            </a:r>
            <a:r>
              <a:rPr dirty="0" sz="800">
                <a:latin typeface="Courier New"/>
                <a:cs typeface="Courier New"/>
              </a:rPr>
              <a:t>0.7351</a:t>
            </a:r>
            <a:r>
              <a:rPr dirty="0" sz="800" spc="295">
                <a:latin typeface="Courier New"/>
                <a:cs typeface="Courier New"/>
              </a:rPr>
              <a:t>   </a:t>
            </a:r>
            <a:r>
              <a:rPr dirty="0" sz="800">
                <a:latin typeface="Courier New"/>
                <a:cs typeface="Courier New"/>
              </a:rPr>
              <a:t>0.7351</a:t>
            </a:r>
            <a:r>
              <a:rPr dirty="0" sz="800" spc="300">
                <a:latin typeface="Courier New"/>
                <a:cs typeface="Courier New"/>
              </a:rPr>
              <a:t>   </a:t>
            </a:r>
            <a:r>
              <a:rPr dirty="0" sz="800">
                <a:latin typeface="Courier New"/>
                <a:cs typeface="Courier New"/>
              </a:rPr>
              <a:t>0.7361</a:t>
            </a:r>
            <a:r>
              <a:rPr dirty="0" sz="800" spc="300">
                <a:latin typeface="Courier New"/>
                <a:cs typeface="Courier New"/>
              </a:rPr>
              <a:t>   </a:t>
            </a:r>
            <a:r>
              <a:rPr dirty="0" sz="800" spc="-10">
                <a:latin typeface="Courier New"/>
                <a:cs typeface="Courier New"/>
              </a:rPr>
              <a:t>0.7489</a:t>
            </a:r>
            <a:endParaRPr sz="800">
              <a:latin typeface="Courier New"/>
              <a:cs typeface="Courier New"/>
            </a:endParaRPr>
          </a:p>
          <a:p>
            <a:pPr algn="just"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sapply(Q.models,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coef)</a:t>
            </a:r>
            <a:endParaRPr sz="800">
              <a:latin typeface="Courier New"/>
              <a:cs typeface="Courier New"/>
            </a:endParaRPr>
          </a:p>
          <a:p>
            <a:pPr algn="just" marL="24765" marR="2097405" indent="97155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swar</a:t>
            </a:r>
            <a:r>
              <a:rPr dirty="0" sz="800" spc="200">
                <a:latin typeface="Courier New"/>
                <a:cs typeface="Courier New"/>
              </a:rPr>
              <a:t>  </a:t>
            </a:r>
            <a:r>
              <a:rPr dirty="0" sz="800">
                <a:latin typeface="Courier New"/>
                <a:cs typeface="Courier New"/>
              </a:rPr>
              <a:t>walhus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amemiya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nerlove </a:t>
            </a:r>
            <a:r>
              <a:rPr dirty="0" sz="800">
                <a:latin typeface="Courier New"/>
                <a:cs typeface="Courier New"/>
              </a:rPr>
              <a:t>(Intercept)</a:t>
            </a:r>
            <a:r>
              <a:rPr dirty="0" sz="800" spc="-8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0.159327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0.159327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0.159328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0.159344</a:t>
            </a:r>
            <a:endParaRPr sz="800">
              <a:latin typeface="Courier New"/>
              <a:cs typeface="Courier New"/>
            </a:endParaRPr>
          </a:p>
          <a:p>
            <a:pPr algn="just"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qn</a:t>
            </a:r>
            <a:r>
              <a:rPr dirty="0" sz="800" spc="434">
                <a:latin typeface="Courier New"/>
                <a:cs typeface="Courier New"/>
              </a:rPr>
              <a:t>     </a:t>
            </a:r>
            <a:r>
              <a:rPr dirty="0" sz="800">
                <a:latin typeface="Courier New"/>
                <a:cs typeface="Courier New"/>
              </a:rPr>
              <a:t>0.003862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0.003862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0.003862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0.003855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68785" y="3101996"/>
            <a:ext cx="4960620" cy="32391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ﬁrst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Courier New"/>
                <a:cs typeface="Courier New"/>
              </a:rPr>
              <a:t>sapply</a:t>
            </a:r>
            <a:r>
              <a:rPr dirty="0" sz="1000" spc="-105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command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extracts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from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ercomp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object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Courier New"/>
                <a:cs typeface="Courier New"/>
              </a:rPr>
              <a:t>theta</a:t>
            </a:r>
            <a:r>
              <a:rPr dirty="0" sz="1000" spc="-9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element,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indicat- </a:t>
            </a:r>
            <a:r>
              <a:rPr dirty="0" sz="1000" spc="-25">
                <a:latin typeface="Palatino Linotype"/>
                <a:cs typeface="Palatino Linotype"/>
              </a:rPr>
              <a:t>ing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proportion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mean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removed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variables.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10">
                <a:latin typeface="Palatino Linotype"/>
                <a:cs typeface="Palatino Linotype"/>
              </a:rPr>
              <a:t>hese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very </a:t>
            </a:r>
            <a:r>
              <a:rPr dirty="0" sz="1000" spc="-10">
                <a:latin typeface="Palatino Linotype"/>
                <a:cs typeface="Palatino Linotype"/>
              </a:rPr>
              <a:t>close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each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other,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consequently,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coeﬃcients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4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almost identical.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00">
              <a:latin typeface="Palatino Linotype"/>
              <a:cs typeface="Palatino Linotype"/>
            </a:endParaRPr>
          </a:p>
          <a:p>
            <a:pPr lvl="1" marL="377190" indent="-365125">
              <a:lnSpc>
                <a:spcPct val="100000"/>
              </a:lnSpc>
              <a:spcBef>
                <a:spcPts val="5"/>
              </a:spcBef>
              <a:buAutoNum type="arabicPeriod" startAt="4"/>
              <a:tabLst>
                <a:tab pos="377190" algn="l"/>
                <a:tab pos="377825" algn="l"/>
              </a:tabLst>
            </a:pPr>
            <a:r>
              <a:rPr dirty="0" sz="1250" b="1">
                <a:latin typeface="Calibri"/>
                <a:cs typeface="Calibri"/>
              </a:rPr>
              <a:t>Comparison</a:t>
            </a:r>
            <a:r>
              <a:rPr dirty="0" sz="1250" spc="7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of</a:t>
            </a:r>
            <a:r>
              <a:rPr dirty="0" sz="1250" spc="7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the</a:t>
            </a:r>
            <a:r>
              <a:rPr dirty="0" sz="1250" spc="70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Estimators</a:t>
            </a:r>
            <a:endParaRPr sz="125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40"/>
              </a:spcBef>
              <a:buFont typeface="Calibri"/>
              <a:buAutoNum type="arabicPeriod" startAt="4"/>
            </a:pPr>
            <a:endParaRPr sz="900">
              <a:latin typeface="Calibri"/>
              <a:cs typeface="Calibri"/>
            </a:endParaRPr>
          </a:p>
          <a:p>
            <a:pPr algn="r" marL="12700" marR="5080" indent="-635">
              <a:lnSpc>
                <a:spcPct val="100000"/>
              </a:lnSpc>
            </a:pP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four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different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same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-45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within</a:t>
            </a:r>
            <a:r>
              <a:rPr dirty="0" sz="1000" spc="-4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use </a:t>
            </a:r>
            <a:r>
              <a:rPr dirty="0" sz="1000" spc="-55">
                <a:latin typeface="Palatino Linotype"/>
                <a:cs typeface="Palatino Linotype"/>
              </a:rPr>
              <a:t>only</a:t>
            </a:r>
            <a:r>
              <a:rPr dirty="0" sz="1000" spc="-20">
                <a:latin typeface="Palatino Linotype"/>
                <a:cs typeface="Palatino Linotype"/>
              </a:rPr>
              <a:t> one </a:t>
            </a:r>
            <a:r>
              <a:rPr dirty="0" sz="1000" spc="-30">
                <a:latin typeface="Palatino Linotype"/>
                <a:cs typeface="Palatino Linotype"/>
              </a:rPr>
              <a:t>source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variance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sample,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while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both. </a:t>
            </a:r>
            <a:r>
              <a:rPr dirty="0" sz="1000" spc="-45">
                <a:latin typeface="Palatino Linotype"/>
                <a:cs typeface="Palatino Linotype"/>
              </a:rPr>
              <a:t>Note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that, </a:t>
            </a:r>
            <a:r>
              <a:rPr dirty="0" sz="1000" spc="-40">
                <a:latin typeface="Palatino Linotype"/>
                <a:cs typeface="Palatino Linotype"/>
              </a:rPr>
              <a:t>if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hypothesis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errors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covariates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uncorrelated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true,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all </a:t>
            </a:r>
            <a:r>
              <a:rPr dirty="0" sz="1000" spc="-30">
                <a:latin typeface="Palatino Linotype"/>
                <a:cs typeface="Palatino Linotype"/>
              </a:rPr>
              <a:t>these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unbiased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consistent,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means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should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give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similar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results,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at</a:t>
            </a:r>
            <a:endParaRPr sz="1000">
              <a:latin typeface="Palatino Linotype"/>
              <a:cs typeface="Palatino Linotype"/>
            </a:endParaRPr>
          </a:p>
          <a:p>
            <a:pPr algn="just" marL="12700">
              <a:lnSpc>
                <a:spcPts val="1180"/>
              </a:lnSpc>
            </a:pPr>
            <a:r>
              <a:rPr dirty="0" sz="1000" spc="-25">
                <a:latin typeface="Palatino Linotype"/>
                <a:cs typeface="Palatino Linotype"/>
              </a:rPr>
              <a:t>least</a:t>
            </a:r>
            <a:r>
              <a:rPr dirty="0" sz="1000" spc="-20">
                <a:latin typeface="Palatino Linotype"/>
                <a:cs typeface="Palatino Linotype"/>
              </a:rPr>
              <a:t> 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large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samples.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200"/>
              </a:lnSpc>
              <a:spcBef>
                <a:spcPts val="40"/>
              </a:spcBef>
            </a:pPr>
            <a:r>
              <a:rPr dirty="0" sz="1000" spc="-60">
                <a:latin typeface="Palatino Linotype"/>
                <a:cs typeface="Palatino Linotype"/>
              </a:rPr>
              <a:t>We’ll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ﬁrst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analyze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relations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between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these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estimators;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we’ll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compare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their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variances;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ﬁnally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we’ll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analyze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circumstances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should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ﬁxed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 </a:t>
            </a:r>
            <a:r>
              <a:rPr dirty="0" sz="1000" spc="-50">
                <a:latin typeface="Palatino Linotype"/>
                <a:cs typeface="Palatino Linotype"/>
              </a:rPr>
              <a:t>random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50">
              <a:latin typeface="Palatino Linotype"/>
              <a:cs typeface="Palatino Linotype"/>
            </a:endParaRPr>
          </a:p>
          <a:p>
            <a:pPr lvl="2" marL="401955" indent="-389890">
              <a:lnSpc>
                <a:spcPct val="100000"/>
              </a:lnSpc>
              <a:buAutoNum type="arabicPeriod"/>
              <a:tabLst>
                <a:tab pos="402590" algn="l"/>
              </a:tabLst>
            </a:pPr>
            <a:r>
              <a:rPr dirty="0" sz="1000" b="1">
                <a:latin typeface="Calibri"/>
                <a:cs typeface="Calibri"/>
              </a:rPr>
              <a:t>Relations</a:t>
            </a:r>
            <a:r>
              <a:rPr dirty="0" sz="1000" spc="3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between</a:t>
            </a:r>
            <a:r>
              <a:rPr dirty="0" sz="1000" spc="2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3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Estimators</a:t>
            </a:r>
            <a:endParaRPr sz="1000">
              <a:latin typeface="Calibri"/>
              <a:cs typeface="Calibri"/>
            </a:endParaRPr>
          </a:p>
          <a:p>
            <a:pPr algn="just" marL="12700" marR="5080">
              <a:lnSpc>
                <a:spcPct val="100000"/>
              </a:lnSpc>
              <a:spcBef>
                <a:spcPts val="595"/>
              </a:spcBef>
            </a:pP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can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expect</a:t>
            </a:r>
            <a:r>
              <a:rPr dirty="0" sz="1000" spc="-35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give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intermediate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results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within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they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use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both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sources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variance.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From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equation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(2.32),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20">
                <a:latin typeface="Palatino Linotype"/>
                <a:cs typeface="Palatino Linotype"/>
              </a:rPr>
              <a:t> can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written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891339" y="6364121"/>
            <a:ext cx="1498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1111" sz="1500" spc="-832" i="1">
                <a:latin typeface="Meiryo"/>
                <a:cs typeface="Meiryo"/>
              </a:rPr>
              <a:t/>
            </a:r>
            <a:r>
              <a:rPr dirty="0" sz="1000" spc="-55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979122" y="6464444"/>
            <a:ext cx="1670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60" b="1">
                <a:latin typeface="Cambria"/>
                <a:cs typeface="Cambria"/>
              </a:rPr>
              <a:t>gls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136602" y="6391664"/>
            <a:ext cx="23285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WX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300" i="1">
                <a:latin typeface="Meiryo"/>
                <a:cs typeface="Meiryo"/>
              </a:rPr>
              <a:t/>
            </a:r>
            <a:r>
              <a:rPr dirty="0" baseline="34188" sz="975" spc="-7">
                <a:latin typeface="Palatino Linotype"/>
                <a:cs typeface="Palatino Linotype"/>
              </a:rPr>
              <a:t>2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sz="1000" spc="-484" i="1">
                <a:latin typeface="Palatino Linotype"/>
                <a:cs typeface="Palatino Linotype"/>
              </a:rPr>
              <a:t>B</a:t>
            </a:r>
            <a:r>
              <a:rPr dirty="0" baseline="13888" sz="1500" spc="-487" i="1">
                <a:latin typeface="Meiryo"/>
                <a:cs typeface="Meiryo"/>
              </a:rPr>
              <a:t>̄</a:t>
            </a:r>
            <a:r>
              <a:rPr dirty="0" baseline="13888" sz="1500" spc="-277" i="1">
                <a:latin typeface="Meiryo"/>
                <a:cs typeface="Meiryo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Wy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300" i="1">
                <a:latin typeface="Meiryo"/>
                <a:cs typeface="Meiryo"/>
              </a:rPr>
              <a:t/>
            </a:r>
            <a:r>
              <a:rPr dirty="0" baseline="34188" sz="975" spc="-15">
                <a:latin typeface="Palatino Linotype"/>
                <a:cs typeface="Palatino Linotype"/>
              </a:rPr>
              <a:t>2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60" i="1">
                <a:latin typeface="Meiryo"/>
                <a:cs typeface="Meiryo"/>
              </a:rPr>
              <a:t>⊤</a:t>
            </a:r>
            <a:r>
              <a:rPr dirty="0" sz="1000" spc="-484" i="1">
                <a:latin typeface="Palatino Linotype"/>
                <a:cs typeface="Palatino Linotype"/>
              </a:rPr>
              <a:t>B</a:t>
            </a:r>
            <a:r>
              <a:rPr dirty="0" baseline="13888" sz="1500" spc="-487" i="1">
                <a:latin typeface="Meiryo"/>
                <a:cs typeface="Meiryo"/>
              </a:rPr>
              <a:t>̄</a:t>
            </a:r>
            <a:r>
              <a:rPr dirty="0" baseline="13888" sz="1500" spc="-277" i="1">
                <a:latin typeface="Meiryo"/>
                <a:cs typeface="Meiryo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015024" y="6694989"/>
            <a:ext cx="1670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60" b="1">
                <a:latin typeface="Cambria"/>
                <a:cs typeface="Cambria"/>
              </a:rPr>
              <a:t>gls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638710" y="6622328"/>
            <a:ext cx="4916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571625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(2.21)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(2.25),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5" i="1">
                <a:latin typeface="Meiryo"/>
                <a:cs typeface="Meiryo"/>
              </a:rPr>
              <a:t/>
            </a:r>
            <a:r>
              <a:rPr dirty="0" baseline="11111" sz="1500" spc="-832" i="1">
                <a:latin typeface="Meiryo"/>
                <a:cs typeface="Meiryo"/>
              </a:rPr>
              <a:t>̂</a:t>
            </a:r>
            <a:r>
              <a:rPr dirty="0" baseline="11111" sz="1500" i="1">
                <a:latin typeface="Meiryo"/>
                <a:cs typeface="Meiryo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expressed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weighted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average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68798" y="6774113"/>
            <a:ext cx="12611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estimators.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891328" y="6974252"/>
            <a:ext cx="1498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1111" sz="1500" spc="-832" i="1">
                <a:latin typeface="Meiryo"/>
                <a:cs typeface="Meiryo"/>
              </a:rPr>
              <a:t/>
            </a:r>
            <a:r>
              <a:rPr dirty="0" sz="1000" spc="-55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979127" y="7074581"/>
            <a:ext cx="1670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60" b="1">
                <a:latin typeface="Cambria"/>
                <a:cs typeface="Cambria"/>
              </a:rPr>
              <a:t>gls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123907" y="7001800"/>
            <a:ext cx="2683510" cy="2012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9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WX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300" i="1">
                <a:latin typeface="Meiryo"/>
                <a:cs typeface="Meiryo"/>
              </a:rPr>
              <a:t/>
            </a:r>
            <a:r>
              <a:rPr dirty="0" baseline="34188" sz="975" spc="-7">
                <a:latin typeface="Palatino Linotype"/>
                <a:cs typeface="Palatino Linotype"/>
              </a:rPr>
              <a:t>2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sz="1000" spc="-484" i="1">
                <a:latin typeface="Palatino Linotype"/>
                <a:cs typeface="Palatino Linotype"/>
              </a:rPr>
              <a:t>B</a:t>
            </a:r>
            <a:r>
              <a:rPr dirty="0" baseline="13888" sz="1500" spc="-487" i="1">
                <a:latin typeface="Meiryo"/>
                <a:cs typeface="Meiryo"/>
              </a:rPr>
              <a:t>̄</a:t>
            </a:r>
            <a:r>
              <a:rPr dirty="0" baseline="13888" sz="1500" spc="-284" i="1">
                <a:latin typeface="Meiryo"/>
                <a:cs typeface="Meiryo"/>
              </a:rPr>
              <a:t> </a:t>
            </a:r>
            <a:r>
              <a:rPr dirty="0" sz="1000" spc="10" i="1">
                <a:latin typeface="Palatino Linotype"/>
                <a:cs typeface="Palatino Linotype"/>
              </a:rPr>
              <a:t>X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baseline="34188" sz="975" spc="172">
                <a:latin typeface="Cambria"/>
                <a:cs typeface="Cambria"/>
              </a:rPr>
              <a:t>–</a:t>
            </a:r>
            <a:r>
              <a:rPr dirty="0" baseline="34188" sz="975" spc="60">
                <a:latin typeface="Palatino Linotype"/>
                <a:cs typeface="Palatino Linotype"/>
              </a:rPr>
              <a:t>1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10" i="1">
                <a:latin typeface="Palatino Linotype"/>
                <a:cs typeface="Palatino Linotype"/>
              </a:rPr>
              <a:t>X</a:t>
            </a:r>
            <a:r>
              <a:rPr dirty="0" baseline="34188" sz="975" spc="-22" i="1">
                <a:latin typeface="Meiryo"/>
                <a:cs typeface="Meiryo"/>
              </a:rPr>
              <a:t>⊤</a:t>
            </a:r>
            <a:r>
              <a:rPr dirty="0" sz="1000" spc="35" i="1">
                <a:latin typeface="Palatino Linotype"/>
                <a:cs typeface="Palatino Linotype"/>
              </a:rPr>
              <a:t>W</a:t>
            </a:r>
            <a:r>
              <a:rPr dirty="0" sz="1000" spc="55" i="1">
                <a:latin typeface="Palatino Linotype"/>
                <a:cs typeface="Palatino Linotype"/>
              </a:rPr>
              <a:t>X</a:t>
            </a:r>
            <a:r>
              <a:rPr dirty="0" sz="1000" spc="-675" i="1">
                <a:latin typeface="Meiryo"/>
                <a:cs typeface="Meiryo"/>
              </a:rPr>
              <a:t/>
            </a:r>
            <a:r>
              <a:rPr dirty="0" baseline="11111" sz="1500" spc="-450" i="1">
                <a:latin typeface="Meiryo"/>
                <a:cs typeface="Meiryo"/>
              </a:rPr>
              <a:t>̂</a:t>
            </a:r>
            <a:r>
              <a:rPr dirty="0" baseline="11111" sz="1500" spc="5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300" i="1">
                <a:latin typeface="Meiryo"/>
                <a:cs typeface="Meiryo"/>
              </a:rPr>
              <a:t/>
            </a:r>
            <a:r>
              <a:rPr dirty="0" baseline="34188" sz="975" spc="-7">
                <a:latin typeface="Palatino Linotype"/>
                <a:cs typeface="Palatino Linotype"/>
              </a:rPr>
              <a:t>2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sz="1000" spc="-484" i="1">
                <a:latin typeface="Palatino Linotype"/>
                <a:cs typeface="Palatino Linotype"/>
              </a:rPr>
              <a:t>B</a:t>
            </a:r>
            <a:r>
              <a:rPr dirty="0" baseline="13888" sz="1500" spc="-487" i="1">
                <a:latin typeface="Meiryo"/>
                <a:cs typeface="Meiryo"/>
              </a:rPr>
              <a:t>̄</a:t>
            </a:r>
            <a:r>
              <a:rPr dirty="0" baseline="13888" sz="1500" spc="-292" i="1">
                <a:latin typeface="Meiryo"/>
                <a:cs typeface="Meiryo"/>
              </a:rPr>
              <a:t> </a:t>
            </a:r>
            <a:r>
              <a:rPr dirty="0" sz="1000" spc="-360" i="1">
                <a:latin typeface="Palatino Linotype"/>
                <a:cs typeface="Palatino Linotype"/>
              </a:rPr>
              <a:t>X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baseline="11111" sz="1500" spc="-540" i="1">
                <a:latin typeface="Meiryo"/>
                <a:cs typeface="Meiryo"/>
              </a:rPr>
              <a:t>̂</a:t>
            </a:r>
            <a:r>
              <a:rPr dirty="0" baseline="11111" sz="1500" spc="-22" i="1">
                <a:latin typeface="Meiryo"/>
                <a:cs typeface="Meiryo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algn="r" marR="91440">
              <a:lnSpc>
                <a:spcPts val="480"/>
              </a:lnSpc>
              <a:tabLst>
                <a:tab pos="73596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w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b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676812" y="7229592"/>
            <a:ext cx="4319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8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similar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result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applies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891312" y="7429730"/>
            <a:ext cx="1498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1111" sz="1500" spc="-832" i="1">
                <a:latin typeface="Meiryo"/>
                <a:cs typeface="Meiryo"/>
              </a:rPr>
              <a:t/>
            </a:r>
            <a:r>
              <a:rPr dirty="0" sz="1000" spc="-55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979120" y="7530065"/>
            <a:ext cx="1708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60" b="1">
                <a:latin typeface="Cambria"/>
                <a:cs typeface="Cambria"/>
              </a:rPr>
              <a:t>ols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127557" y="7457284"/>
            <a:ext cx="2421890" cy="2012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9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WX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sz="1000" spc="-484" i="1">
                <a:latin typeface="Palatino Linotype"/>
                <a:cs typeface="Palatino Linotype"/>
              </a:rPr>
              <a:t>B</a:t>
            </a:r>
            <a:r>
              <a:rPr dirty="0" baseline="13888" sz="1500" spc="-487" i="1">
                <a:latin typeface="Meiryo"/>
                <a:cs typeface="Meiryo"/>
              </a:rPr>
              <a:t>̄</a:t>
            </a:r>
            <a:r>
              <a:rPr dirty="0" baseline="13888" sz="1500" spc="-284" i="1">
                <a:latin typeface="Meiryo"/>
                <a:cs typeface="Meiryo"/>
              </a:rPr>
              <a:t> </a:t>
            </a:r>
            <a:r>
              <a:rPr dirty="0" sz="1000" spc="10" i="1">
                <a:latin typeface="Palatino Linotype"/>
                <a:cs typeface="Palatino Linotype"/>
              </a:rPr>
              <a:t>X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baseline="34188" sz="975" spc="172">
                <a:latin typeface="Cambria"/>
                <a:cs typeface="Cambria"/>
              </a:rPr>
              <a:t>–</a:t>
            </a:r>
            <a:r>
              <a:rPr dirty="0" baseline="34188" sz="975" spc="60">
                <a:latin typeface="Palatino Linotype"/>
                <a:cs typeface="Palatino Linotype"/>
              </a:rPr>
              <a:t>1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10" i="1">
                <a:latin typeface="Palatino Linotype"/>
                <a:cs typeface="Palatino Linotype"/>
              </a:rPr>
              <a:t>X</a:t>
            </a:r>
            <a:r>
              <a:rPr dirty="0" baseline="34188" sz="975" spc="-22" i="1">
                <a:latin typeface="Meiryo"/>
                <a:cs typeface="Meiryo"/>
              </a:rPr>
              <a:t>⊤</a:t>
            </a:r>
            <a:r>
              <a:rPr dirty="0" sz="1000" spc="35" i="1">
                <a:latin typeface="Palatino Linotype"/>
                <a:cs typeface="Palatino Linotype"/>
              </a:rPr>
              <a:t>W</a:t>
            </a:r>
            <a:r>
              <a:rPr dirty="0" sz="1000" spc="55" i="1">
                <a:latin typeface="Palatino Linotype"/>
                <a:cs typeface="Palatino Linotype"/>
              </a:rPr>
              <a:t>X</a:t>
            </a:r>
            <a:r>
              <a:rPr dirty="0" sz="1000" spc="-675" i="1">
                <a:latin typeface="Meiryo"/>
                <a:cs typeface="Meiryo"/>
              </a:rPr>
              <a:t/>
            </a:r>
            <a:r>
              <a:rPr dirty="0" baseline="11111" sz="1500" spc="-450" i="1">
                <a:latin typeface="Meiryo"/>
                <a:cs typeface="Meiryo"/>
              </a:rPr>
              <a:t>̂</a:t>
            </a:r>
            <a:r>
              <a:rPr dirty="0" baseline="11111" sz="1500" spc="53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sz="1000" spc="-484" i="1">
                <a:latin typeface="Palatino Linotype"/>
                <a:cs typeface="Palatino Linotype"/>
              </a:rPr>
              <a:t>B</a:t>
            </a:r>
            <a:r>
              <a:rPr dirty="0" baseline="13888" sz="1500" spc="-487" i="1">
                <a:latin typeface="Meiryo"/>
                <a:cs typeface="Meiryo"/>
              </a:rPr>
              <a:t>̄</a:t>
            </a:r>
            <a:r>
              <a:rPr dirty="0" baseline="13888" sz="1500" spc="-292" i="1">
                <a:latin typeface="Meiryo"/>
                <a:cs typeface="Meiryo"/>
              </a:rPr>
              <a:t> </a:t>
            </a:r>
            <a:r>
              <a:rPr dirty="0" sz="1000" spc="-360" i="1">
                <a:latin typeface="Palatino Linotype"/>
                <a:cs typeface="Palatino Linotype"/>
              </a:rPr>
              <a:t>X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baseline="11111" sz="1500" spc="-540" i="1">
                <a:latin typeface="Meiryo"/>
                <a:cs typeface="Meiryo"/>
              </a:rPr>
              <a:t>̂</a:t>
            </a:r>
            <a:r>
              <a:rPr dirty="0" baseline="11111" sz="1500" spc="-22" i="1">
                <a:latin typeface="Meiryo"/>
                <a:cs typeface="Meiryo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algn="r" marR="91440">
              <a:lnSpc>
                <a:spcPts val="480"/>
              </a:lnSpc>
              <a:tabLst>
                <a:tab pos="60515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w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b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68794" y="7685080"/>
            <a:ext cx="4960620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weights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very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intuitive</a:t>
            </a:r>
            <a:r>
              <a:rPr dirty="0" sz="1000" spc="-25">
                <a:latin typeface="Palatino Linotype"/>
                <a:cs typeface="Palatino Linotype"/>
              </a:rPr>
              <a:t> because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they </a:t>
            </a:r>
            <a:r>
              <a:rPr dirty="0" sz="1000" spc="-10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just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shares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the </a:t>
            </a:r>
            <a:r>
              <a:rPr dirty="0" sz="1000" spc="-10">
                <a:latin typeface="Palatino Linotype"/>
                <a:cs typeface="Palatino Linotype"/>
              </a:rPr>
              <a:t>intra-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inter-</a:t>
            </a:r>
            <a:r>
              <a:rPr dirty="0" sz="1000" spc="-4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covariates.</a:t>
            </a:r>
            <a:r>
              <a:rPr dirty="0" sz="1000" spc="-10">
                <a:latin typeface="Palatino Linotype"/>
                <a:cs typeface="Palatino Linotype"/>
              </a:rPr>
              <a:t> 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weights </a:t>
            </a:r>
            <a:r>
              <a:rPr dirty="0" sz="1000" spc="-55">
                <a:latin typeface="Palatino Linotype"/>
                <a:cs typeface="Palatino Linotype"/>
              </a:rPr>
              <a:t>depend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only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shares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covariates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but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also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1032026" y="2346579"/>
            <a:ext cx="15005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01345" algn="l"/>
                <a:tab pos="1297305" algn="l"/>
              </a:tabLst>
            </a:pPr>
            <a:r>
              <a:rPr dirty="0" sz="1000" spc="-25" i="1">
                <a:latin typeface="Palatino Linotype"/>
                <a:cs typeface="Palatino Linotype"/>
              </a:rPr>
              <a:t>Wy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25" i="1">
                <a:latin typeface="Palatino Linotype"/>
                <a:cs typeface="Palatino Linotype"/>
              </a:rPr>
              <a:t>WZ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75" i="1">
                <a:latin typeface="Palatino Linotype"/>
                <a:cs typeface="Palatino Linotype"/>
              </a:rPr>
              <a:t>W</a:t>
            </a:r>
            <a:r>
              <a:rPr dirty="0" sz="1000" spc="-484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300257" y="607782"/>
            <a:ext cx="5266690" cy="17938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40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266700">
              <a:lnSpc>
                <a:spcPts val="1200"/>
              </a:lnSpc>
            </a:pPr>
            <a:r>
              <a:rPr dirty="0" sz="1000" spc="-30">
                <a:latin typeface="Palatino Linotype"/>
                <a:cs typeface="Palatino Linotype"/>
              </a:rPr>
              <a:t>errors,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determines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-105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parameter.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always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give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less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weight</a:t>
            </a:r>
            <a:r>
              <a:rPr dirty="0" sz="1000" spc="-20">
                <a:latin typeface="Palatino Linotype"/>
                <a:cs typeface="Palatino Linotype"/>
              </a:rPr>
              <a:t> to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  <a:p>
            <a:pPr marL="266700">
              <a:lnSpc>
                <a:spcPts val="1200"/>
              </a:lnSpc>
            </a:pP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variation,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-95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lower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leads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special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cases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396240" marR="56515" indent="-129539">
              <a:lnSpc>
                <a:spcPct val="100000"/>
              </a:lnSpc>
              <a:spcBef>
                <a:spcPts val="595"/>
              </a:spcBef>
              <a:buFont typeface="Cambria"/>
              <a:buChar char="•"/>
              <a:tabLst>
                <a:tab pos="396875" algn="l"/>
              </a:tabLst>
            </a:pP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-35" i="1">
                <a:latin typeface="Meiryo"/>
                <a:cs typeface="Meiryo"/>
              </a:rPr>
              <a:t> </a:t>
            </a:r>
            <a:r>
              <a:rPr dirty="0" sz="1000">
                <a:latin typeface="Lucida Sans Unicode"/>
                <a:cs typeface="Lucida Sans Unicode"/>
              </a:rPr>
              <a:t>→</a:t>
            </a:r>
            <a:r>
              <a:rPr dirty="0" sz="1000" spc="-15">
                <a:latin typeface="Lucida Sans Unicode"/>
                <a:cs typeface="Lucida Sans Unicod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0;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this</a:t>
            </a:r>
            <a:r>
              <a:rPr dirty="0" sz="1000" spc="-45">
                <a:latin typeface="Palatino Linotype"/>
                <a:cs typeface="Palatino Linotype"/>
              </a:rPr>
              <a:t> means </a:t>
            </a:r>
            <a:r>
              <a:rPr dirty="0" sz="1000" spc="-35">
                <a:latin typeface="Palatino Linotype"/>
                <a:cs typeface="Palatino Linotype"/>
              </a:rPr>
              <a:t>that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-21367" sz="975" spc="-622" i="1">
                <a:latin typeface="Meiryo"/>
                <a:cs typeface="Meiryo"/>
              </a:rPr>
              <a:t/>
            </a:r>
            <a:r>
              <a:rPr dirty="0" baseline="-21367" sz="975" spc="120" i="1">
                <a:latin typeface="Meiryo"/>
                <a:cs typeface="Meiryo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“small”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compared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baseline="-21367" sz="975" spc="-615" i="1">
                <a:latin typeface="Meiryo"/>
                <a:cs typeface="Meiryo"/>
              </a:rPr>
              <a:t/>
            </a:r>
            <a:r>
              <a:rPr dirty="0" baseline="-21367" sz="975" spc="-202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this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case,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-15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converges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5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estimator,</a:t>
            </a:r>
            <a:endParaRPr sz="1000">
              <a:latin typeface="Palatino Linotype"/>
              <a:cs typeface="Palatino Linotype"/>
            </a:endParaRPr>
          </a:p>
          <a:p>
            <a:pPr marL="396240" marR="55880" indent="-129539">
              <a:lnSpc>
                <a:spcPts val="1200"/>
              </a:lnSpc>
              <a:spcBef>
                <a:spcPts val="30"/>
              </a:spcBef>
              <a:buFont typeface="Cambria"/>
              <a:buChar char="•"/>
              <a:tabLst>
                <a:tab pos="396875" algn="l"/>
              </a:tabLst>
            </a:pP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-45" i="1">
                <a:latin typeface="Meiryo"/>
                <a:cs typeface="Meiryo"/>
              </a:rPr>
              <a:t> </a:t>
            </a:r>
            <a:r>
              <a:rPr dirty="0" sz="1000">
                <a:latin typeface="Lucida Sans Unicode"/>
                <a:cs typeface="Lucida Sans Unicode"/>
              </a:rPr>
              <a:t>→</a:t>
            </a:r>
            <a:r>
              <a:rPr dirty="0" sz="1000" spc="-20">
                <a:latin typeface="Lucida Sans Unicode"/>
                <a:cs typeface="Lucida Sans Unicod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1;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this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means </a:t>
            </a:r>
            <a:r>
              <a:rPr dirty="0" sz="1000" spc="-30">
                <a:latin typeface="Palatino Linotype"/>
                <a:cs typeface="Palatino Linotype"/>
              </a:rPr>
              <a:t>that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-21367" sz="975" spc="-622" i="1">
                <a:latin typeface="Meiryo"/>
                <a:cs typeface="Meiryo"/>
              </a:rPr>
              <a:t/>
            </a:r>
            <a:r>
              <a:rPr dirty="0" baseline="-21367" sz="975" spc="112" i="1">
                <a:latin typeface="Meiryo"/>
                <a:cs typeface="Meiryo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“large”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compared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baseline="-21367" sz="975" spc="-615" i="1">
                <a:latin typeface="Meiryo"/>
                <a:cs typeface="Meiryo"/>
              </a:rPr>
              <a:t/>
            </a:r>
            <a:r>
              <a:rPr dirty="0" baseline="-21367" sz="975" spc="-209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this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case,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converges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estimator.</a:t>
            </a:r>
            <a:endParaRPr sz="1000">
              <a:latin typeface="Palatino Linotype"/>
              <a:cs typeface="Palatino Linotype"/>
            </a:endParaRPr>
          </a:p>
          <a:p>
            <a:pPr marL="374650">
              <a:lnSpc>
                <a:spcPts val="1200"/>
              </a:lnSpc>
              <a:spcBef>
                <a:spcPts val="550"/>
              </a:spcBef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relation </a:t>
            </a:r>
            <a:r>
              <a:rPr dirty="0" sz="1000" spc="-30">
                <a:latin typeface="Palatino Linotype"/>
                <a:cs typeface="Palatino Linotype"/>
              </a:rPr>
              <a:t>between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also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illustrated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fact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  <a:p>
            <a:pPr marL="266700">
              <a:lnSpc>
                <a:spcPts val="1145"/>
              </a:lnSpc>
            </a:pP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be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stacking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transformations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model:</a:t>
            </a:r>
            <a:r>
              <a:rPr dirty="0" baseline="29914" sz="975" spc="-15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  <a:p>
            <a:pPr marL="614680">
              <a:lnSpc>
                <a:spcPts val="1150"/>
              </a:lnSpc>
              <a:tabLst>
                <a:tab pos="944244" algn="l"/>
                <a:tab pos="1203325" algn="l"/>
                <a:tab pos="1569085" algn="l"/>
                <a:tab pos="1899920" algn="l"/>
                <a:tab pos="2251075" algn="l"/>
              </a:tabLst>
            </a:pPr>
            <a:r>
              <a:rPr dirty="0" sz="1000" spc="310" i="1">
                <a:latin typeface="Meiryo"/>
                <a:cs typeface="Meiryo"/>
              </a:rPr>
              <a:t>(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310" i="1">
                <a:latin typeface="Meiryo"/>
                <a:cs typeface="Meiryo"/>
              </a:rPr>
              <a:t>)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310" i="1">
                <a:latin typeface="Meiryo"/>
                <a:cs typeface="Meiryo"/>
              </a:rPr>
              <a:t>(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310" i="1">
                <a:latin typeface="Meiryo"/>
                <a:cs typeface="Meiryo"/>
              </a:rPr>
              <a:t>)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310" i="1">
                <a:latin typeface="Meiryo"/>
                <a:cs typeface="Meiryo"/>
              </a:rPr>
              <a:t>(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310" i="1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369560" y="2442018"/>
            <a:ext cx="41452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22935" algn="l"/>
                <a:tab pos="3830320" algn="l"/>
              </a:tabLst>
            </a:pP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(2.36)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662831" y="2474994"/>
            <a:ext cx="3335020" cy="497840"/>
          </a:xfrm>
          <a:prstGeom prst="rect">
            <a:avLst/>
          </a:prstGeom>
        </p:spPr>
        <p:txBody>
          <a:bodyPr wrap="square" lIns="0" tIns="96520" rIns="0" bIns="0" rtlCol="0" vert="horz">
            <a:spAutoFit/>
          </a:bodyPr>
          <a:lstStyle/>
          <a:p>
            <a:pPr marL="401955">
              <a:lnSpc>
                <a:spcPct val="100000"/>
              </a:lnSpc>
              <a:spcBef>
                <a:spcPts val="760"/>
              </a:spcBef>
              <a:tabLst>
                <a:tab pos="993775" algn="l"/>
                <a:tab pos="1695450" algn="l"/>
              </a:tabLst>
            </a:pPr>
            <a:r>
              <a:rPr dirty="0" sz="1000" spc="-25" i="1">
                <a:latin typeface="Palatino Linotype"/>
                <a:cs typeface="Palatino Linotype"/>
              </a:rPr>
              <a:t>By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25" i="1">
                <a:latin typeface="Palatino Linotype"/>
                <a:cs typeface="Palatino Linotype"/>
              </a:rPr>
              <a:t>BZ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145" i="1">
                <a:latin typeface="Palatino Linotype"/>
                <a:cs typeface="Palatino Linotype"/>
              </a:rPr>
              <a:t>B</a:t>
            </a:r>
            <a:r>
              <a:rPr dirty="0" sz="1000" spc="-30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12700">
              <a:lnSpc>
                <a:spcPct val="100000"/>
              </a:lnSpc>
              <a:spcBef>
                <a:spcPts val="65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 the</a:t>
            </a:r>
            <a:r>
              <a:rPr dirty="0" sz="1000" spc="-25">
                <a:latin typeface="Palatino Linotype"/>
                <a:cs typeface="Palatino Linotype"/>
              </a:rPr>
              <a:t> errors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stacked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106205" y="3025035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99914" y="3100937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032019" y="3028142"/>
            <a:ext cx="5429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66090" algn="l"/>
              </a:tabLst>
            </a:pP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95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W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902747" y="2905730"/>
            <a:ext cx="8699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54380" algn="l"/>
              </a:tabLst>
            </a:pPr>
            <a:r>
              <a:rPr dirty="0" sz="1000" spc="310" i="1">
                <a:latin typeface="Meiryo"/>
                <a:cs typeface="Meiryo"/>
              </a:rPr>
              <a:t>(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310" i="1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485334" y="3313419"/>
            <a:ext cx="482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7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104354" y="3240752"/>
            <a:ext cx="5645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2512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40" i="1">
                <a:latin typeface="Meiryo"/>
                <a:cs typeface="Meiryo"/>
              </a:rPr>
              <a:t/>
            </a:r>
            <a:r>
              <a:rPr dirty="0" baseline="29914" sz="975" spc="-60">
                <a:latin typeface="Palatino Linotype"/>
                <a:cs typeface="Palatino Linotype"/>
              </a:rPr>
              <a:t>2</a:t>
            </a:r>
            <a:r>
              <a:rPr dirty="0" sz="1000" spc="-40" i="1">
                <a:latin typeface="Palatino Linotype"/>
                <a:cs typeface="Palatino Linotype"/>
              </a:rPr>
              <a:t>B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187391" y="3123585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(2.37)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16729" y="3400917"/>
            <a:ext cx="3970654" cy="1695450"/>
          </a:xfrm>
          <a:prstGeom prst="rect">
            <a:avLst/>
          </a:prstGeom>
        </p:spPr>
        <p:txBody>
          <a:bodyPr wrap="square" lIns="0" tIns="87630" rIns="0" bIns="0" rtlCol="0" vert="horz">
            <a:spAutoFit/>
          </a:bodyPr>
          <a:lstStyle/>
          <a:p>
            <a:pPr marL="158750">
              <a:lnSpc>
                <a:spcPct val="100000"/>
              </a:lnSpc>
              <a:spcBef>
                <a:spcPts val="690"/>
              </a:spcBef>
            </a:pPr>
            <a:r>
              <a:rPr dirty="0" sz="1000" spc="-65">
                <a:latin typeface="Palatino Linotype"/>
                <a:cs typeface="Palatino Linotype"/>
              </a:rPr>
              <a:t>Applying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(2.36),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get;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595"/>
              </a:spcBef>
            </a:pP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WZ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BZ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Wy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By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–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  <a:p>
            <a:pPr marL="50800">
              <a:lnSpc>
                <a:spcPts val="1200"/>
              </a:lnSpc>
              <a:spcBef>
                <a:spcPts val="595"/>
              </a:spcBef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is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estimator,</a:t>
            </a:r>
            <a:endParaRPr sz="1000">
              <a:latin typeface="Palatino Linotype"/>
              <a:cs typeface="Palatino Linotype"/>
            </a:endParaRPr>
          </a:p>
          <a:p>
            <a:pPr marL="158750">
              <a:lnSpc>
                <a:spcPts val="1200"/>
              </a:lnSpc>
            </a:pPr>
            <a:r>
              <a:rPr dirty="0" sz="1000" spc="-50">
                <a:latin typeface="Palatino Linotype"/>
                <a:cs typeface="Palatino Linotype"/>
              </a:rPr>
              <a:t>while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applying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(2.36) </a:t>
            </a:r>
            <a:r>
              <a:rPr dirty="0" sz="1000" spc="-60">
                <a:latin typeface="Palatino Linotype"/>
                <a:cs typeface="Palatino Linotype"/>
              </a:rPr>
              <a:t>yields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(2.30).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590"/>
              </a:spcBef>
            </a:pP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WZ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350" i="1">
                <a:latin typeface="Meiryo"/>
                <a:cs typeface="Meiryo"/>
              </a:rPr>
              <a:t/>
            </a:r>
            <a:r>
              <a:rPr dirty="0" baseline="34188" sz="975" spc="52">
                <a:latin typeface="Palatino Linotype"/>
                <a:cs typeface="Palatino Linotype"/>
              </a:rPr>
              <a:t>2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B</a:t>
            </a:r>
            <a:r>
              <a:rPr dirty="0" sz="1000" spc="-5" i="1">
                <a:latin typeface="Palatino Linotype"/>
                <a:cs typeface="Palatino Linotype"/>
              </a:rPr>
              <a:t>Z</a:t>
            </a:r>
            <a:r>
              <a:rPr dirty="0" sz="1000" spc="-70">
                <a:latin typeface="Cambria"/>
                <a:cs typeface="Cambria"/>
              </a:rPr>
              <a:t>)</a:t>
            </a:r>
            <a:r>
              <a:rPr dirty="0" baseline="34188" sz="975" spc="172">
                <a:latin typeface="Cambria"/>
                <a:cs typeface="Cambria"/>
              </a:rPr>
              <a:t>–</a:t>
            </a:r>
            <a:r>
              <a:rPr dirty="0" baseline="34188" sz="975" spc="52">
                <a:latin typeface="Palatino Linotype"/>
                <a:cs typeface="Palatino Linotype"/>
              </a:rPr>
              <a:t>1</a:t>
            </a:r>
            <a:r>
              <a:rPr dirty="0" sz="1000" spc="-70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60" i="1">
                <a:latin typeface="Palatino Linotype"/>
                <a:cs typeface="Palatino Linotype"/>
              </a:rPr>
              <a:t>W</a:t>
            </a:r>
            <a:r>
              <a:rPr dirty="0" sz="1000" spc="-30" i="1">
                <a:latin typeface="Palatino Linotype"/>
                <a:cs typeface="Palatino Linotype"/>
              </a:rPr>
              <a:t>y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10" i="1">
                <a:latin typeface="Meiryo"/>
                <a:cs typeface="Meiryo"/>
              </a:rPr>
              <a:t/>
            </a:r>
            <a:r>
              <a:rPr dirty="0" baseline="34188" sz="975" spc="-15">
                <a:latin typeface="Palatino Linotype"/>
                <a:cs typeface="Palatino Linotype"/>
              </a:rPr>
              <a:t>2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1500">
              <a:latin typeface="Cambria"/>
              <a:cs typeface="Cambria"/>
            </a:endParaRPr>
          </a:p>
          <a:p>
            <a:pPr marL="50800">
              <a:lnSpc>
                <a:spcPct val="100000"/>
              </a:lnSpc>
              <a:spcBef>
                <a:spcPts val="5"/>
              </a:spcBef>
            </a:pPr>
            <a:r>
              <a:rPr dirty="0" sz="1000" b="1">
                <a:latin typeface="Calibri"/>
                <a:cs typeface="Calibri"/>
              </a:rPr>
              <a:t>2.4.2</a:t>
            </a:r>
            <a:r>
              <a:rPr dirty="0" sz="1000" spc="33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Comparison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of the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Variances</a:t>
            </a:r>
            <a:endParaRPr sz="10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590"/>
              </a:spcBef>
            </a:pPr>
            <a:r>
              <a:rPr dirty="0" sz="1000" spc="-45">
                <a:latin typeface="Palatino Linotype"/>
                <a:cs typeface="Palatino Linotype"/>
              </a:rPr>
              <a:t>From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equation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(2.33),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20">
                <a:latin typeface="Palatino Linotype"/>
                <a:cs typeface="Palatino Linotype"/>
              </a:rPr>
              <a:t> of the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written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095909" y="5219594"/>
            <a:ext cx="4787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26720" algn="l"/>
              </a:tabLst>
            </a:pPr>
            <a:r>
              <a:rPr dirty="0" sz="650" spc="60" b="1">
                <a:latin typeface="Cambria"/>
                <a:cs typeface="Cambria"/>
              </a:rPr>
              <a:t>gls</a:t>
            </a:r>
            <a:r>
              <a:rPr dirty="0" sz="650" b="1">
                <a:latin typeface="Cambria"/>
                <a:cs typeface="Cambria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877355" y="5146918"/>
            <a:ext cx="18891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78460" algn="l"/>
              </a:tabLst>
            </a:pPr>
            <a:r>
              <a:rPr dirty="0" sz="1000" spc="-305">
                <a:latin typeface="Palatino Linotype"/>
                <a:cs typeface="Palatino Linotype"/>
              </a:rPr>
              <a:t>V</a:t>
            </a:r>
            <a:r>
              <a:rPr dirty="0" sz="1000" spc="-305">
                <a:latin typeface="Cambria"/>
                <a:cs typeface="Cambria"/>
              </a:rPr>
              <a:t>(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11111" sz="1500" spc="-457" i="1">
                <a:latin typeface="Meiryo"/>
                <a:cs typeface="Meiryo"/>
              </a:rPr>
              <a:t>̂</a:t>
            </a:r>
            <a:r>
              <a:rPr dirty="0" baseline="11111" sz="1500" i="1">
                <a:latin typeface="Meiryo"/>
                <a:cs typeface="Meiryo"/>
              </a:rPr>
              <a:t>	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spc="-75" i="1">
                <a:latin typeface="Meiryo"/>
                <a:cs typeface="Meiryo"/>
              </a:rPr>
              <a:t/>
            </a:r>
            <a:r>
              <a:rPr dirty="0" baseline="34188" sz="975" spc="-112">
                <a:latin typeface="Palatino Linotype"/>
                <a:cs typeface="Palatino Linotype"/>
              </a:rPr>
              <a:t>2</a:t>
            </a:r>
            <a:r>
              <a:rPr dirty="0" sz="1000" spc="-75">
                <a:latin typeface="Cambria"/>
                <a:cs typeface="Cambria"/>
              </a:rPr>
              <a:t>(</a:t>
            </a:r>
            <a:r>
              <a:rPr dirty="0" sz="1000" spc="-75" i="1">
                <a:latin typeface="Palatino Linotype"/>
                <a:cs typeface="Palatino Linotype"/>
              </a:rPr>
              <a:t>X</a:t>
            </a:r>
            <a:r>
              <a:rPr dirty="0" baseline="34188" sz="975" spc="-112" i="1">
                <a:latin typeface="Meiryo"/>
                <a:cs typeface="Meiryo"/>
              </a:rPr>
              <a:t>⊤</a:t>
            </a:r>
            <a:r>
              <a:rPr dirty="0" sz="1000" spc="-75" i="1">
                <a:latin typeface="Palatino Linotype"/>
                <a:cs typeface="Palatino Linotype"/>
              </a:rPr>
              <a:t>WX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300" i="1">
                <a:latin typeface="Meiryo"/>
                <a:cs typeface="Meiryo"/>
              </a:rPr>
              <a:t/>
            </a:r>
            <a:r>
              <a:rPr dirty="0" baseline="34188" sz="975" spc="-7">
                <a:latin typeface="Palatino Linotype"/>
                <a:cs typeface="Palatino Linotype"/>
              </a:rPr>
              <a:t>2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sz="1000" spc="-484" i="1">
                <a:latin typeface="Palatino Linotype"/>
                <a:cs typeface="Palatino Linotype"/>
              </a:rPr>
              <a:t>B</a:t>
            </a:r>
            <a:r>
              <a:rPr dirty="0" baseline="13888" sz="1500" spc="-487" i="1">
                <a:latin typeface="Meiryo"/>
                <a:cs typeface="Meiryo"/>
              </a:rPr>
              <a:t>̄</a:t>
            </a:r>
            <a:r>
              <a:rPr dirty="0" baseline="13888" sz="1500" spc="-262" i="1">
                <a:latin typeface="Meiryo"/>
                <a:cs typeface="Meiryo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Cambria"/>
                <a:cs typeface="Cambria"/>
              </a:rPr>
              <a:t>)</a:t>
            </a:r>
            <a:r>
              <a:rPr dirty="0" baseline="34188" sz="975" spc="-30">
                <a:latin typeface="Cambria"/>
                <a:cs typeface="Cambria"/>
              </a:rPr>
              <a:t>–</a:t>
            </a:r>
            <a:r>
              <a:rPr dirty="0" baseline="34188" sz="975" spc="-30">
                <a:latin typeface="Palatino Linotype"/>
                <a:cs typeface="Palatino Linotype"/>
              </a:rPr>
              <a:t>1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637446" y="5377472"/>
            <a:ext cx="3803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variance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: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95" i="1">
                <a:latin typeface="Meiryo"/>
                <a:cs typeface="Meiryo"/>
              </a:rPr>
              <a:t/>
            </a:r>
            <a:r>
              <a:rPr dirty="0" baseline="29914" sz="975" spc="67">
                <a:latin typeface="Palatino Linotype"/>
                <a:cs typeface="Palatino Linotype"/>
              </a:rPr>
              <a:t>2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5" i="1">
                <a:latin typeface="Palatino Linotype"/>
                <a:cs typeface="Palatino Linotype"/>
              </a:rPr>
              <a:t>X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5" i="1">
                <a:latin typeface="Palatino Linotype"/>
                <a:cs typeface="Palatino Linotype"/>
              </a:rPr>
              <a:t>W</a:t>
            </a:r>
            <a:r>
              <a:rPr dirty="0" sz="1000" spc="35" i="1">
                <a:latin typeface="Palatino Linotype"/>
                <a:cs typeface="Palatino Linotype"/>
              </a:rPr>
              <a:t>X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baseline="29914" sz="975" spc="179">
                <a:latin typeface="Cambria"/>
                <a:cs typeface="Cambria"/>
              </a:rPr>
              <a:t>–</a:t>
            </a:r>
            <a:r>
              <a:rPr dirty="0" baseline="29914" sz="975" spc="60">
                <a:latin typeface="Palatino Linotype"/>
                <a:cs typeface="Palatino Linotype"/>
              </a:rPr>
              <a:t>1</a:t>
            </a:r>
            <a:r>
              <a:rPr dirty="0" sz="1000" spc="-4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85">
                <a:latin typeface="Palatino Linotype"/>
                <a:cs typeface="Palatino Linotype"/>
              </a:rPr>
              <a:t>V</a:t>
            </a:r>
            <a:r>
              <a:rPr dirty="0" sz="1000" spc="-285">
                <a:latin typeface="Cambria"/>
                <a:cs typeface="Cambria"/>
              </a:rPr>
              <a:t>(</a:t>
            </a:r>
            <a:r>
              <a:rPr dirty="0" sz="1000" spc="-285" i="1">
                <a:latin typeface="Meiryo"/>
                <a:cs typeface="Meiryo"/>
              </a:rPr>
              <a:t/>
            </a:r>
            <a:r>
              <a:rPr dirty="0" baseline="11111" sz="1500" spc="-427" i="1">
                <a:latin typeface="Meiryo"/>
                <a:cs typeface="Meiryo"/>
              </a:rPr>
              <a:t>̂</a:t>
            </a:r>
            <a:r>
              <a:rPr dirty="0" baseline="11111" sz="1500" spc="277" i="1">
                <a:latin typeface="Meiryo"/>
                <a:cs typeface="Meiryo"/>
              </a:rPr>
              <a:t> </a:t>
            </a:r>
            <a:r>
              <a:rPr dirty="0" sz="1000" spc="55">
                <a:latin typeface="Cambria"/>
                <a:cs typeface="Cambria"/>
              </a:rPr>
              <a:t>)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–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305">
                <a:latin typeface="Palatino Linotype"/>
                <a:cs typeface="Palatino Linotype"/>
              </a:rPr>
              <a:t>V</a:t>
            </a:r>
            <a:r>
              <a:rPr dirty="0" sz="1000" spc="-305">
                <a:latin typeface="Cambria"/>
                <a:cs typeface="Cambria"/>
              </a:rPr>
              <a:t>(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11111" sz="1500" spc="-457" i="1">
                <a:latin typeface="Meiryo"/>
                <a:cs typeface="Meiryo"/>
              </a:rPr>
              <a:t>̂</a:t>
            </a:r>
            <a:endParaRPr baseline="11111" sz="1500">
              <a:latin typeface="Meiryo"/>
              <a:cs typeface="Meiryo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3053869" y="5450248"/>
            <a:ext cx="14928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881380" algn="l"/>
                <a:tab pos="1337945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w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60" b="1">
                <a:latin typeface="Cambria"/>
                <a:cs typeface="Cambria"/>
              </a:rPr>
              <a:t>gls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4527084" y="5068213"/>
            <a:ext cx="988060" cy="487045"/>
          </a:xfrm>
          <a:prstGeom prst="rect">
            <a:avLst/>
          </a:prstGeom>
        </p:spPr>
        <p:txBody>
          <a:bodyPr wrap="square" lIns="0" tIns="9080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715"/>
              </a:spcBef>
            </a:pPr>
            <a:r>
              <a:rPr dirty="0" sz="1000" spc="-10">
                <a:latin typeface="Palatino Linotype"/>
                <a:cs typeface="Palatino Linotype"/>
              </a:rPr>
              <a:t>(2.38)</a:t>
            </a:r>
            <a:endParaRPr sz="1000">
              <a:latin typeface="Palatino Linotype"/>
              <a:cs typeface="Palatino Linotype"/>
            </a:endParaRPr>
          </a:p>
          <a:p>
            <a:pPr algn="r" marR="5080">
              <a:lnSpc>
                <a:spcPct val="100000"/>
              </a:lnSpc>
              <a:spcBef>
                <a:spcPts val="615"/>
              </a:spcBef>
            </a:pP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positive</a:t>
            </a:r>
            <a:r>
              <a:rPr dirty="0" sz="1000" spc="-20">
                <a:latin typeface="Palatino Linotype"/>
                <a:cs typeface="Palatino Linotype"/>
              </a:rPr>
              <a:t> deﬁ-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54830" y="5529381"/>
            <a:ext cx="4960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nite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matrix,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therefore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eﬃcient</a:t>
            </a:r>
            <a:r>
              <a:rPr dirty="0" sz="1000" spc="-20">
                <a:latin typeface="Palatino Linotype"/>
                <a:cs typeface="Palatino Linotype"/>
              </a:rPr>
              <a:t> than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Simi-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565729" y="5753952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29439" y="5681171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larly,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(2.22) </a:t>
            </a:r>
            <a:r>
              <a:rPr dirty="0" sz="1000" spc="-60">
                <a:latin typeface="Palatino Linotype"/>
                <a:cs typeface="Palatino Linotype"/>
              </a:rPr>
              <a:t>shows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may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written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65" i="1">
                <a:latin typeface="Meiryo"/>
                <a:cs typeface="Meiryo"/>
              </a:rPr>
              <a:t/>
            </a:r>
            <a:r>
              <a:rPr dirty="0" baseline="29914" sz="975" spc="-7">
                <a:latin typeface="Palatino Linotype"/>
                <a:cs typeface="Palatino Linotype"/>
              </a:rPr>
              <a:t>2</a:t>
            </a:r>
            <a:r>
              <a:rPr dirty="0" sz="1000" spc="-105">
                <a:latin typeface="Cambria"/>
                <a:cs typeface="Cambria"/>
              </a:rPr>
              <a:t>(</a:t>
            </a:r>
            <a:r>
              <a:rPr dirty="0" sz="1000" spc="-300" i="1">
                <a:latin typeface="Meiryo"/>
                <a:cs typeface="Meiryo"/>
              </a:rPr>
              <a:t/>
            </a:r>
            <a:r>
              <a:rPr dirty="0" baseline="29914" sz="975" spc="-15">
                <a:latin typeface="Palatino Linotype"/>
                <a:cs typeface="Palatino Linotype"/>
              </a:rPr>
              <a:t>2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29914" sz="975" spc="-60" i="1">
                <a:latin typeface="Meiryo"/>
                <a:cs typeface="Meiryo"/>
              </a:rPr>
              <a:t>⊤</a:t>
            </a:r>
            <a:r>
              <a:rPr dirty="0" sz="1000" spc="-484" i="1">
                <a:latin typeface="Palatino Linotype"/>
                <a:cs typeface="Palatino Linotype"/>
              </a:rPr>
              <a:t>B</a:t>
            </a:r>
            <a:r>
              <a:rPr dirty="0" baseline="13888" sz="1500" spc="-487" i="1">
                <a:latin typeface="Meiryo"/>
                <a:cs typeface="Meiryo"/>
              </a:rPr>
              <a:t>̄</a:t>
            </a:r>
            <a:r>
              <a:rPr dirty="0" baseline="13888" sz="1500" spc="-254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29914" sz="975">
                <a:latin typeface="Cambria"/>
                <a:cs typeface="Cambria"/>
              </a:rPr>
              <a:t>–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baseline="29914" sz="975" spc="1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/>
          <p:nvPr/>
        </p:nvSpPr>
        <p:spPr>
          <a:xfrm>
            <a:off x="567532" y="7849844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 descr=""/>
          <p:cNvSpPr txBox="1"/>
          <p:nvPr/>
        </p:nvSpPr>
        <p:spPr>
          <a:xfrm>
            <a:off x="491355" y="5835476"/>
            <a:ext cx="5049520" cy="21926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76200">
              <a:lnSpc>
                <a:spcPts val="9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therefore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85">
                <a:latin typeface="Palatino Linotype"/>
                <a:cs typeface="Palatino Linotype"/>
              </a:rPr>
              <a:t>V</a:t>
            </a:r>
            <a:r>
              <a:rPr dirty="0" sz="1000" spc="-285">
                <a:latin typeface="Cambria"/>
                <a:cs typeface="Cambria"/>
              </a:rPr>
              <a:t>(</a:t>
            </a:r>
            <a:r>
              <a:rPr dirty="0" sz="1000" spc="-285" i="1">
                <a:latin typeface="Meiryo"/>
                <a:cs typeface="Meiryo"/>
              </a:rPr>
              <a:t/>
            </a:r>
            <a:r>
              <a:rPr dirty="0" baseline="11111" sz="1500" spc="-427" i="1">
                <a:latin typeface="Meiryo"/>
                <a:cs typeface="Meiryo"/>
              </a:rPr>
              <a:t>̂</a:t>
            </a:r>
            <a:r>
              <a:rPr dirty="0" baseline="11111" sz="1500" spc="-22" i="1">
                <a:latin typeface="Meiryo"/>
                <a:cs typeface="Meiryo"/>
              </a:rPr>
              <a:t> </a:t>
            </a:r>
            <a:r>
              <a:rPr dirty="0" sz="1000" spc="5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85">
                <a:latin typeface="Palatino Linotype"/>
                <a:cs typeface="Palatino Linotype"/>
              </a:rPr>
              <a:t>V</a:t>
            </a:r>
            <a:r>
              <a:rPr dirty="0" sz="1000" spc="-285">
                <a:latin typeface="Cambria"/>
                <a:cs typeface="Cambria"/>
              </a:rPr>
              <a:t>(</a:t>
            </a:r>
            <a:r>
              <a:rPr dirty="0" sz="1000" spc="-285" i="1">
                <a:latin typeface="Meiryo"/>
                <a:cs typeface="Meiryo"/>
              </a:rPr>
              <a:t/>
            </a:r>
            <a:r>
              <a:rPr dirty="0" baseline="11111" sz="1500" spc="-427" i="1">
                <a:latin typeface="Meiryo"/>
                <a:cs typeface="Meiryo"/>
              </a:rPr>
              <a:t>̂</a:t>
            </a:r>
            <a:r>
              <a:rPr dirty="0" baseline="11111" sz="1500" spc="292" i="1">
                <a:latin typeface="Meiryo"/>
                <a:cs typeface="Meiryo"/>
              </a:rPr>
              <a:t> 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</a:t>
            </a:r>
            <a:r>
              <a:rPr dirty="0" sz="1000" spc="-40">
                <a:latin typeface="Palatino Linotype"/>
                <a:cs typeface="Palatino Linotype"/>
              </a:rPr>
              <a:t>also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positive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deﬁnite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matrix.</a:t>
            </a:r>
            <a:endParaRPr sz="1000">
              <a:latin typeface="Palatino Linotype"/>
              <a:cs typeface="Palatino Linotype"/>
            </a:endParaRPr>
          </a:p>
          <a:p>
            <a:pPr marL="781050">
              <a:lnSpc>
                <a:spcPts val="480"/>
              </a:lnSpc>
              <a:tabLst>
                <a:tab pos="121158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b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60" b="1">
                <a:latin typeface="Cambria"/>
                <a:cs typeface="Cambria"/>
              </a:rPr>
              <a:t>gls</a:t>
            </a:r>
            <a:endParaRPr sz="650">
              <a:latin typeface="Cambria"/>
              <a:cs typeface="Cambria"/>
            </a:endParaRPr>
          </a:p>
          <a:p>
            <a:pPr>
              <a:lnSpc>
                <a:spcPct val="100000"/>
              </a:lnSpc>
            </a:pPr>
            <a:endParaRPr sz="60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Cambria"/>
              <a:cs typeface="Cambria"/>
            </a:endParaRPr>
          </a:p>
          <a:p>
            <a:pPr marL="75565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2.4.3</a:t>
            </a:r>
            <a:r>
              <a:rPr dirty="0" sz="1000" spc="32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Fixed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b="1" i="1">
                <a:latin typeface="Calibri"/>
                <a:cs typeface="Calibri"/>
              </a:rPr>
              <a:t>vs </a:t>
            </a:r>
            <a:r>
              <a:rPr dirty="0" sz="1000" b="1">
                <a:latin typeface="Calibri"/>
                <a:cs typeface="Calibri"/>
              </a:rPr>
              <a:t>Random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Effects</a:t>
            </a:r>
            <a:endParaRPr sz="1000">
              <a:latin typeface="Calibri"/>
              <a:cs typeface="Calibri"/>
            </a:endParaRPr>
          </a:p>
          <a:p>
            <a:pPr algn="just" marL="75565" marR="30480">
              <a:lnSpc>
                <a:spcPct val="100000"/>
              </a:lnSpc>
              <a:spcBef>
                <a:spcPts val="59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hin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ndi-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l),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ons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aram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ending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heir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il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45">
                <a:latin typeface="Palatino Linotype"/>
                <a:cs typeface="Palatino Linotype"/>
              </a:rPr>
              <a:t>and,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heir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75565" marR="30480" indent="107950">
              <a:lnSpc>
                <a:spcPts val="1200"/>
              </a:lnSpc>
              <a:spcBef>
                <a:spcPts val="20"/>
              </a:spcBef>
            </a:pP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0">
                <a:latin typeface="Palatino Linotype"/>
                <a:cs typeface="Palatino Linotype"/>
              </a:rPr>
              <a:t>ic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45">
                <a:latin typeface="Palatino Linotype"/>
                <a:cs typeface="Palatino Linotype"/>
              </a:rPr>
              <a:t>-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alin</a:t>
            </a:r>
            <a:r>
              <a:rPr dirty="0" sz="1000" spc="-3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wo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ple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andomly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5">
                <a:latin typeface="Palatino Linotype"/>
                <a:cs typeface="Palatino Linotype"/>
              </a:rPr>
              <a:t>pu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andom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pp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op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e,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ven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250">
              <a:latin typeface="Palatino Linotype"/>
              <a:cs typeface="Palatino Linotype"/>
            </a:endParaRPr>
          </a:p>
          <a:p>
            <a:pPr algn="just" marL="75565">
              <a:lnSpc>
                <a:spcPct val="100000"/>
              </a:lnSpc>
            </a:pPr>
            <a:r>
              <a:rPr dirty="0" sz="800">
                <a:latin typeface="Palatino Linotype"/>
                <a:cs typeface="Palatino Linotype"/>
              </a:rPr>
              <a:t>2</a:t>
            </a:r>
            <a:r>
              <a:rPr dirty="0" sz="800" spc="204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See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Baltagi</a:t>
            </a:r>
            <a:r>
              <a:rPr dirty="0" sz="800" spc="-10">
                <a:latin typeface="Palatino Linotype"/>
                <a:cs typeface="Palatino Linotype"/>
              </a:rPr>
              <a:t> (2013).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17978" y="607782"/>
            <a:ext cx="5265420" cy="29451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304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The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</a:t>
            </a:r>
            <a:r>
              <a:rPr dirty="0" sz="800" spc="24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41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63500" marR="259079" indent="107950">
              <a:lnSpc>
                <a:spcPct val="100000"/>
              </a:lnSpc>
            </a:pP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contrary,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macro-</a:t>
            </a:r>
            <a:r>
              <a:rPr dirty="0" sz="1000" spc="-20">
                <a:latin typeface="Palatino Linotype"/>
                <a:cs typeface="Palatino Linotype"/>
              </a:rPr>
              <a:t>panel,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sample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ﬁxed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quasi-</a:t>
            </a:r>
            <a:r>
              <a:rPr dirty="0" sz="1000" spc="-10">
                <a:latin typeface="Palatino Linotype"/>
                <a:cs typeface="Palatino Linotype"/>
              </a:rPr>
              <a:t>ﬁxed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almost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exhaus- </a:t>
            </a:r>
            <a:r>
              <a:rPr dirty="0" sz="1000" spc="-30">
                <a:latin typeface="Palatino Linotype"/>
                <a:cs typeface="Palatino Linotype"/>
              </a:rPr>
              <a:t>tive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(think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countries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world</a:t>
            </a:r>
            <a:r>
              <a:rPr dirty="0" sz="1000">
                <a:latin typeface="Palatino Linotype"/>
                <a:cs typeface="Palatino Linotype"/>
              </a:rPr>
              <a:t> 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large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enterprises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country).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estimation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may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interesting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result,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ﬁxed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approach </a:t>
            </a:r>
            <a:r>
              <a:rPr dirty="0" sz="1000" spc="-35">
                <a:latin typeface="Palatino Linotype"/>
                <a:cs typeface="Palatino Linotype"/>
              </a:rPr>
              <a:t>seems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relevant.</a:t>
            </a:r>
            <a:endParaRPr sz="1000">
              <a:latin typeface="Palatino Linotype"/>
              <a:cs typeface="Palatino Linotype"/>
            </a:endParaRPr>
          </a:p>
          <a:p>
            <a:pPr algn="just" marL="63500" marR="259079" indent="107950">
              <a:lnSpc>
                <a:spcPts val="1200"/>
              </a:lnSpc>
              <a:spcBef>
                <a:spcPts val="25"/>
              </a:spcBef>
            </a:pPr>
            <a:r>
              <a:rPr dirty="0" sz="1000" spc="-95">
                <a:latin typeface="Palatino Linotype"/>
                <a:cs typeface="Palatino Linotype"/>
              </a:rPr>
              <a:t>Anyway,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main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argument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leads</a:t>
            </a:r>
            <a:r>
              <a:rPr dirty="0" sz="1000" spc="-10">
                <a:latin typeface="Palatino Linotype"/>
                <a:cs typeface="Palatino Linotype"/>
              </a:rPr>
              <a:t> 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choose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two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approaches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possibility </a:t>
            </a:r>
            <a:r>
              <a:rPr dirty="0" sz="1000" spc="-80">
                <a:latin typeface="Palatino Linotype"/>
                <a:cs typeface="Palatino Linotype"/>
              </a:rPr>
              <a:t>of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between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some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covariates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individual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75">
                <a:latin typeface="Palatino Linotype"/>
                <a:cs typeface="Palatino Linotype"/>
              </a:rPr>
              <a:t>we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maintain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hypothesis </a:t>
            </a:r>
            <a:r>
              <a:rPr dirty="0" sz="1000" spc="-30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idiosyncratic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uncorrelated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covariates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(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sz="1000" spc="60">
                <a:latin typeface="Cambria"/>
                <a:cs typeface="Cambria"/>
              </a:rPr>
              <a:t>)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114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0),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two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situations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can </a:t>
            </a:r>
            <a:r>
              <a:rPr dirty="0" sz="1000" spc="-20">
                <a:latin typeface="Palatino Linotype"/>
                <a:cs typeface="Palatino Linotype"/>
              </a:rPr>
              <a:t>occur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algn="just" marL="192405" marR="259079" indent="-129539">
              <a:lnSpc>
                <a:spcPct val="100000"/>
              </a:lnSpc>
              <a:spcBef>
                <a:spcPts val="540"/>
              </a:spcBef>
              <a:buFont typeface="Cambria"/>
              <a:buChar char="•"/>
              <a:tabLst>
                <a:tab pos="193040" algn="l"/>
              </a:tabLst>
            </a:pP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;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30">
                <a:latin typeface="Palatino Linotype"/>
                <a:cs typeface="Palatino Linotype"/>
              </a:rPr>
              <a:t>but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eﬃcie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algn="just" marL="192405" marR="259079" indent="-129539">
              <a:lnSpc>
                <a:spcPts val="1200"/>
              </a:lnSpc>
              <a:spcBef>
                <a:spcPts val="30"/>
              </a:spcBef>
              <a:buFont typeface="Cambria"/>
              <a:buChar char="•"/>
              <a:tabLst>
                <a:tab pos="193040" algn="l"/>
              </a:tabLst>
            </a:pPr>
            <a:r>
              <a:rPr dirty="0" sz="1000" spc="-125">
                <a:latin typeface="Palatino Linotype"/>
                <a:cs typeface="Palatino Linotype"/>
              </a:rPr>
              <a:t>E</a:t>
            </a:r>
            <a:r>
              <a:rPr dirty="0" sz="1000" spc="-125">
                <a:latin typeface="Cambria"/>
                <a:cs typeface="Cambria"/>
              </a:rPr>
              <a:t>(</a:t>
            </a:r>
            <a:r>
              <a:rPr dirty="0" sz="1000" spc="-125" i="1">
                <a:latin typeface="Palatino Linotype"/>
                <a:cs typeface="Palatino Linotype"/>
              </a:rPr>
              <a:t>X</a:t>
            </a:r>
            <a:r>
              <a:rPr dirty="0" baseline="29914" sz="975" spc="-187" i="1">
                <a:latin typeface="Meiryo"/>
                <a:cs typeface="Meiryo"/>
              </a:rPr>
              <a:t>⊤</a:t>
            </a:r>
            <a:r>
              <a:rPr dirty="0" sz="1000" spc="-125" i="1">
                <a:latin typeface="Meiryo"/>
                <a:cs typeface="Meiryo"/>
              </a:rPr>
              <a:t/>
            </a:r>
            <a:r>
              <a:rPr dirty="0" sz="1000" spc="-125">
                <a:latin typeface="Cambria"/>
                <a:cs typeface="Cambria"/>
              </a:rPr>
              <a:t>)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130">
                <a:latin typeface="Arial"/>
                <a:cs typeface="Arial"/>
              </a:rPr>
              <a:t>≠</a:t>
            </a:r>
            <a:r>
              <a:rPr dirty="0" sz="1000" spc="-45">
                <a:latin typeface="Arial"/>
                <a:cs typeface="Arial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:</a:t>
            </a:r>
            <a:r>
              <a:rPr dirty="0" sz="1000" spc="-10">
                <a:latin typeface="Palatino Linotype"/>
                <a:cs typeface="Palatino Linotype"/>
              </a:rPr>
              <a:t>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correlated;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only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</a:t>
            </a:r>
            <a:r>
              <a:rPr dirty="0" sz="1000" spc="-50">
                <a:latin typeface="Palatino Linotype"/>
                <a:cs typeface="Palatino Linotype"/>
              </a:rPr>
              <a:t>ﬁxed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method </a:t>
            </a:r>
            <a:r>
              <a:rPr dirty="0" sz="1000" spc="-55">
                <a:latin typeface="Palatino Linotype"/>
                <a:cs typeface="Palatino Linotype"/>
              </a:rPr>
              <a:t>gives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consistent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 </a:t>
            </a:r>
            <a:r>
              <a:rPr dirty="0" sz="1000" spc="-35">
                <a:latin typeface="Palatino Linotype"/>
                <a:cs typeface="Palatino Linotype"/>
              </a:rPr>
              <a:t>transformation,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vanish.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850">
              <a:latin typeface="Palatino Linotype"/>
              <a:cs typeface="Palatino Linotype"/>
            </a:endParaRPr>
          </a:p>
          <a:p>
            <a:pPr algn="just" marL="63500">
              <a:lnSpc>
                <a:spcPts val="1200"/>
              </a:lnSpc>
            </a:pPr>
            <a:r>
              <a:rPr dirty="0" sz="1000" spc="-20" b="1">
                <a:latin typeface="Cambria"/>
                <a:cs typeface="Cambria"/>
              </a:rPr>
              <a:t>Example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2.3</a:t>
            </a:r>
            <a:r>
              <a:rPr dirty="0" sz="1000" spc="260" b="1">
                <a:latin typeface="Cambria"/>
                <a:cs typeface="Cambria"/>
              </a:rPr>
              <a:t>  </a:t>
            </a:r>
            <a:r>
              <a:rPr dirty="0" sz="1000" spc="-30" b="1">
                <a:latin typeface="Cambria"/>
                <a:cs typeface="Cambria"/>
              </a:rPr>
              <a:t>comparison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of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20" b="1">
                <a:latin typeface="Cambria"/>
                <a:cs typeface="Cambria"/>
              </a:rPr>
              <a:t>the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35" b="1">
                <a:latin typeface="Cambria"/>
                <a:cs typeface="Cambria"/>
              </a:rPr>
              <a:t>estimators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TobinQ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62865" marR="259079">
              <a:lnSpc>
                <a:spcPts val="1200"/>
              </a:lnSpc>
              <a:spcBef>
                <a:spcPts val="3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following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command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extracts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coeﬃcient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90">
                <a:latin typeface="Courier New"/>
                <a:cs typeface="Courier New"/>
              </a:rPr>
              <a:t>qn</a:t>
            </a:r>
            <a:r>
              <a:rPr dirty="0" sz="1000" spc="40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standard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deviation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four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(we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consider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only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Swamy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Arora</a:t>
            </a:r>
            <a:r>
              <a:rPr dirty="0" sz="1000">
                <a:latin typeface="Palatino Linotype"/>
                <a:cs typeface="Palatino Linotype"/>
              </a:rPr>
              <a:t> (1972)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method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estimator,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all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give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very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similar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results).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81479" y="3722300"/>
            <a:ext cx="4985385" cy="84963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sapply(list(pooling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Q.pooling,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within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Q.within,</a:t>
            </a:r>
            <a:endParaRPr sz="800">
              <a:latin typeface="Courier New"/>
              <a:cs typeface="Courier New"/>
            </a:endParaRPr>
          </a:p>
          <a:p>
            <a:pPr marL="75374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between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Q.between,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swar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Q.swar),</a:t>
            </a:r>
            <a:endParaRPr sz="800">
              <a:latin typeface="Courier New"/>
              <a:cs typeface="Courier New"/>
            </a:endParaRPr>
          </a:p>
          <a:p>
            <a:pPr marL="814705" marR="640080" indent="-364490">
              <a:lnSpc>
                <a:spcPts val="1120"/>
              </a:lnSpc>
              <a:spcBef>
                <a:spcPts val="60"/>
              </a:spcBef>
              <a:tabLst>
                <a:tab pos="1482725" algn="l"/>
                <a:tab pos="2029460" algn="l"/>
                <a:tab pos="2818765" algn="l"/>
              </a:tabLst>
            </a:pPr>
            <a:r>
              <a:rPr dirty="0" sz="800">
                <a:latin typeface="Courier New"/>
                <a:cs typeface="Courier New"/>
              </a:rPr>
              <a:t>function(x)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coef(summary(x))["qn",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c("Estimate",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"Std.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Error")]) pooling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within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between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swar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85"/>
              </a:spcBef>
              <a:tabLst>
                <a:tab pos="692785" algn="l"/>
              </a:tabLst>
            </a:pPr>
            <a:r>
              <a:rPr dirty="0" sz="800" spc="-10">
                <a:latin typeface="Courier New"/>
                <a:cs typeface="Courier New"/>
              </a:rPr>
              <a:t>Estimate</a:t>
            </a:r>
            <a:r>
              <a:rPr dirty="0" sz="800">
                <a:latin typeface="Courier New"/>
                <a:cs typeface="Courier New"/>
              </a:rPr>
              <a:t>	0.0043920</a:t>
            </a:r>
            <a:r>
              <a:rPr dirty="0" sz="800" spc="-8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0.0037919</a:t>
            </a:r>
            <a:r>
              <a:rPr dirty="0" sz="800" spc="-8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0.0051847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0.0038622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0.0001529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0.0001726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0.0007491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0.0001683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68772" y="4756941"/>
            <a:ext cx="4960620" cy="18478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30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interval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deﬁned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by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within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estimators,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closer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than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60" b="1">
                <a:latin typeface="Cambria"/>
                <a:cs typeface="Cambria"/>
              </a:rPr>
              <a:t>ols</a:t>
            </a:r>
            <a:r>
              <a:rPr dirty="0" sz="1000" spc="6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200"/>
              </a:lnSpc>
              <a:spcBef>
                <a:spcPts val="30"/>
              </a:spcBef>
            </a:pPr>
            <a:r>
              <a:rPr dirty="0" sz="1000" spc="-55">
                <a:latin typeface="Palatino Linotype"/>
                <a:cs typeface="Palatino Linotype"/>
              </a:rPr>
              <a:t>Looking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standard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deviations,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seems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eﬃcient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but</a:t>
            </a:r>
            <a:r>
              <a:rPr dirty="0" sz="1000" spc="-10">
                <a:latin typeface="Palatino Linotype"/>
                <a:cs typeface="Palatino Linotype"/>
              </a:rPr>
              <a:t> remember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standard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formula</a:t>
            </a:r>
            <a:r>
              <a:rPr dirty="0" sz="1000">
                <a:latin typeface="Palatino Linotype"/>
                <a:cs typeface="Palatino Linotype"/>
              </a:rPr>
              <a:t> for </a:t>
            </a:r>
            <a:r>
              <a:rPr dirty="0" sz="1000" spc="-35">
                <a:latin typeface="Palatino Linotype"/>
                <a:cs typeface="Palatino Linotype"/>
              </a:rPr>
              <a:t>computing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variance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the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estimator</a:t>
            </a:r>
            <a:r>
              <a:rPr dirty="0" sz="1000">
                <a:latin typeface="Palatino Linotype"/>
                <a:cs typeface="Palatino Linotype"/>
              </a:rPr>
              <a:t> 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biased</a:t>
            </a:r>
            <a:r>
              <a:rPr dirty="0" sz="1000">
                <a:latin typeface="Palatino Linotype"/>
                <a:cs typeface="Palatino Linotype"/>
              </a:rPr>
              <a:t> if </a:t>
            </a:r>
            <a:r>
              <a:rPr dirty="0" sz="1000" spc="-10">
                <a:latin typeface="Palatino Linotype"/>
                <a:cs typeface="Palatino Linotype"/>
              </a:rPr>
              <a:t>indi- </a:t>
            </a:r>
            <a:r>
              <a:rPr dirty="0" sz="1000" spc="-60">
                <a:latin typeface="Palatino Linotype"/>
                <a:cs typeface="Palatino Linotype"/>
              </a:rPr>
              <a:t>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 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present.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standard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deviation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(1.683E-</a:t>
            </a:r>
            <a:r>
              <a:rPr dirty="0" sz="1000">
                <a:latin typeface="Palatino Linotype"/>
                <a:cs typeface="Palatino Linotype"/>
              </a:rPr>
              <a:t>04)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slightly </a:t>
            </a:r>
            <a:r>
              <a:rPr dirty="0" sz="1000" spc="-60">
                <a:latin typeface="Palatino Linotype"/>
                <a:cs typeface="Palatino Linotype"/>
              </a:rPr>
              <a:t>lower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within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(1.726E-04)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much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lower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 (7.491E-</a:t>
            </a:r>
            <a:r>
              <a:rPr dirty="0" sz="1000" spc="-20">
                <a:latin typeface="Palatino Linotype"/>
                <a:cs typeface="Palatino Linotype"/>
              </a:rPr>
              <a:t>04).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35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formal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relation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between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different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illustrated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by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computing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>
              <a:lnSpc>
                <a:spcPts val="1200"/>
              </a:lnSpc>
              <a:spcBef>
                <a:spcPts val="40"/>
              </a:spcBef>
            </a:pPr>
            <a:r>
              <a:rPr dirty="0" sz="1000" spc="-35">
                <a:latin typeface="Palatino Linotype"/>
                <a:cs typeface="Palatino Linotype"/>
              </a:rPr>
              <a:t>shares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covariate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qn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this </a:t>
            </a:r>
            <a:r>
              <a:rPr dirty="0" sz="1000" spc="-40">
                <a:latin typeface="Palatino Linotype"/>
                <a:cs typeface="Palatino Linotype"/>
              </a:rPr>
              <a:t>purpose,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we’ll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extract this</a:t>
            </a:r>
            <a:r>
              <a:rPr dirty="0" sz="1000" spc="-25">
                <a:latin typeface="Palatino Linotype"/>
                <a:cs typeface="Palatino Linotype"/>
              </a:rPr>
              <a:t> series </a:t>
            </a:r>
            <a:r>
              <a:rPr dirty="0" sz="1000" spc="-30">
                <a:latin typeface="Palatino Linotype"/>
                <a:cs typeface="Palatino Linotype"/>
              </a:rPr>
              <a:t>from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20">
                <a:latin typeface="Courier New"/>
                <a:cs typeface="Courier New"/>
              </a:rPr>
              <a:t>padata.frame</a:t>
            </a:r>
            <a:r>
              <a:rPr dirty="0" sz="1000" spc="-20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which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data.frame</a:t>
            </a:r>
            <a:r>
              <a:rPr dirty="0" sz="1000">
                <a:latin typeface="Palatino Linotype"/>
                <a:cs typeface="Palatino Linotype"/>
              </a:rPr>
              <a:t>,a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numeric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vector,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buta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Courier New"/>
                <a:cs typeface="Courier New"/>
              </a:rPr>
              <a:t>pseries</a:t>
            </a:r>
            <a:r>
              <a:rPr dirty="0" sz="1000" spc="-9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object, </a:t>
            </a:r>
            <a:r>
              <a:rPr dirty="0" sz="1000" spc="-40">
                <a:latin typeface="Palatino Linotype"/>
                <a:cs typeface="Palatino Linotype"/>
              </a:rPr>
              <a:t>which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inherits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from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Courier New"/>
                <a:cs typeface="Courier New"/>
              </a:rPr>
              <a:t>pdata.frame</a:t>
            </a:r>
            <a:r>
              <a:rPr dirty="0" sz="1000" spc="-114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extracted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from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Courier New"/>
                <a:cs typeface="Courier New"/>
              </a:rPr>
              <a:t>index</a:t>
            </a:r>
            <a:r>
              <a:rPr dirty="0" sz="1000" spc="-85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attribute.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220">
                <a:latin typeface="Palatino Linotype"/>
                <a:cs typeface="Palatino Linotype"/>
              </a:rPr>
              <a:t>he </a:t>
            </a:r>
            <a:r>
              <a:rPr dirty="0" sz="1000" spc="-20">
                <a:latin typeface="Courier New"/>
                <a:cs typeface="Courier New"/>
              </a:rPr>
              <a:t>summary.psries</a:t>
            </a:r>
            <a:r>
              <a:rPr dirty="0" sz="1000" spc="-360">
                <a:latin typeface="Courier New"/>
                <a:cs typeface="Courier New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method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applied</a:t>
            </a:r>
            <a:r>
              <a:rPr dirty="0" sz="1000" spc="-10">
                <a:latin typeface="Palatino Linotype"/>
                <a:cs typeface="Palatino Linotype"/>
              </a:rPr>
              <a:t> to </a:t>
            </a:r>
            <a:r>
              <a:rPr dirty="0" sz="1000" spc="-25">
                <a:latin typeface="Palatino Linotype"/>
                <a:cs typeface="Palatino Linotype"/>
              </a:rPr>
              <a:t>this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object </a:t>
            </a:r>
            <a:r>
              <a:rPr dirty="0" sz="1000" spc="-35">
                <a:latin typeface="Palatino Linotype"/>
                <a:cs typeface="Palatino Linotype"/>
              </a:rPr>
              <a:t>indicate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structure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series: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81479" y="6774109"/>
            <a:ext cx="4985385" cy="56642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summary(pTobinQ$qn)</a:t>
            </a:r>
            <a:endParaRPr sz="800">
              <a:latin typeface="Courier New"/>
              <a:cs typeface="Courier New"/>
            </a:endParaRPr>
          </a:p>
          <a:p>
            <a:pPr marL="328930" marR="3251200" indent="-304165">
              <a:lnSpc>
                <a:spcPts val="1120"/>
              </a:lnSpc>
              <a:spcBef>
                <a:spcPts val="60"/>
              </a:spcBef>
              <a:tabLst>
                <a:tab pos="692785" algn="l"/>
              </a:tabLst>
            </a:pPr>
            <a:r>
              <a:rPr dirty="0" sz="800">
                <a:latin typeface="Courier New"/>
                <a:cs typeface="Courier New"/>
              </a:rPr>
              <a:t>total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sum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squares: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314300 </a:t>
            </a:r>
            <a:r>
              <a:rPr dirty="0" sz="800" spc="-25">
                <a:latin typeface="Courier New"/>
                <a:cs typeface="Courier New"/>
              </a:rPr>
              <a:t>id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time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85"/>
              </a:spcBef>
            </a:pPr>
            <a:r>
              <a:rPr dirty="0" sz="800">
                <a:latin typeface="Courier New"/>
                <a:cs typeface="Courier New"/>
              </a:rPr>
              <a:t>0.43081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0.09393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68772" y="7525287"/>
            <a:ext cx="4960620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We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Courier New"/>
                <a:cs typeface="Courier New"/>
              </a:rPr>
              <a:t>Within</a:t>
            </a:r>
            <a:r>
              <a:rPr dirty="0" sz="1000" spc="-90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ourier New"/>
                <a:cs typeface="Courier New"/>
              </a:rPr>
              <a:t>Between</a:t>
            </a:r>
            <a:r>
              <a:rPr dirty="0" sz="1000" spc="-95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series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order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compute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its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transformations,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weights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between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25657" y="607782"/>
            <a:ext cx="15627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42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919213"/>
            <a:ext cx="4985385" cy="127635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25"/>
              </a:lnSpc>
            </a:pPr>
            <a:r>
              <a:rPr dirty="0" sz="800">
                <a:latin typeface="Courier New"/>
                <a:cs typeface="Courier New"/>
              </a:rPr>
              <a:t>SxxW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sum(Within(pTobinQ$qn)</a:t>
            </a:r>
            <a:r>
              <a:rPr dirty="0" sz="800" spc="125">
                <a:latin typeface="Courier New"/>
                <a:cs typeface="Courier New"/>
              </a:rPr>
              <a:t> </a:t>
            </a:r>
            <a:r>
              <a:rPr dirty="0" sz="800" spc="-254" i="1">
                <a:latin typeface="Meiryo"/>
                <a:cs typeface="Meiryo"/>
              </a:rPr>
              <a:t>̂</a:t>
            </a:r>
            <a:r>
              <a:rPr dirty="0" sz="800" spc="335" i="1">
                <a:latin typeface="Meiryo"/>
                <a:cs typeface="Meiryo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2)</a:t>
            </a:r>
            <a:endParaRPr sz="800">
              <a:latin typeface="Courier New"/>
              <a:cs typeface="Courier New"/>
            </a:endParaRPr>
          </a:p>
          <a:p>
            <a:pPr marL="24765" marR="146812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SxxB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sum((Between(pTobinQ$qn)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mean(pTobinQ$qn))</a:t>
            </a:r>
            <a:r>
              <a:rPr dirty="0" sz="800" spc="160">
                <a:latin typeface="Courier New"/>
                <a:cs typeface="Courier New"/>
              </a:rPr>
              <a:t> </a:t>
            </a:r>
            <a:r>
              <a:rPr dirty="0" sz="800" spc="-254" i="1">
                <a:latin typeface="Meiryo"/>
                <a:cs typeface="Meiryo"/>
              </a:rPr>
              <a:t>̂</a:t>
            </a:r>
            <a:r>
              <a:rPr dirty="0" sz="800" spc="365" i="1">
                <a:latin typeface="Meiryo"/>
                <a:cs typeface="Meiryo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2) </a:t>
            </a:r>
            <a:r>
              <a:rPr dirty="0" sz="800">
                <a:latin typeface="Courier New"/>
                <a:cs typeface="Courier New"/>
              </a:rPr>
              <a:t>SxxTot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sum(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(pTobinQ$qn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mean(pTobinQ$qn))</a:t>
            </a:r>
            <a:r>
              <a:rPr dirty="0" sz="800" spc="160">
                <a:latin typeface="Courier New"/>
                <a:cs typeface="Courier New"/>
              </a:rPr>
              <a:t> </a:t>
            </a:r>
            <a:r>
              <a:rPr dirty="0" sz="800" spc="-254" i="1">
                <a:latin typeface="Meiryo"/>
                <a:cs typeface="Meiryo"/>
              </a:rPr>
              <a:t>̂</a:t>
            </a:r>
            <a:r>
              <a:rPr dirty="0" sz="800" spc="365" i="1">
                <a:latin typeface="Meiryo"/>
                <a:cs typeface="Meiryo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2)</a:t>
            </a:r>
            <a:endParaRPr sz="800">
              <a:latin typeface="Courier New"/>
              <a:cs typeface="Courier New"/>
            </a:endParaRPr>
          </a:p>
          <a:p>
            <a:pPr marL="24765" marR="361632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pondW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SxxW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SxxTot pondW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[1]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0.5692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pondW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*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coef(Q.within)[["qn"]] </a:t>
            </a:r>
            <a:r>
              <a:rPr dirty="0" sz="800" spc="-50">
                <a:latin typeface="Courier New"/>
                <a:cs typeface="Courier New"/>
              </a:rPr>
              <a:t>+</a:t>
            </a:r>
            <a:endParaRPr sz="800">
              <a:latin typeface="Courier New"/>
              <a:cs typeface="Courier New"/>
            </a:endParaRPr>
          </a:p>
          <a:p>
            <a:pPr marL="24765" marR="2584450" indent="12128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(1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pondW)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*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coef(Q.between)[["qn"]] </a:t>
            </a:r>
            <a:r>
              <a:rPr dirty="0" sz="800">
                <a:latin typeface="Courier New"/>
                <a:cs typeface="Courier New"/>
              </a:rPr>
              <a:t>[1]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0.004392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54821" y="2342469"/>
            <a:ext cx="4959985" cy="6330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2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weig</a:t>
            </a:r>
            <a:r>
              <a:rPr dirty="0" sz="1000" spc="-7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57%.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0.0044)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half </a:t>
            </a:r>
            <a:r>
              <a:rPr dirty="0" sz="1000" spc="-105">
                <a:latin typeface="Palatino Linotype"/>
                <a:cs typeface="Palatino Linotype"/>
              </a:rPr>
              <a:t>w</a:t>
            </a:r>
            <a:r>
              <a:rPr dirty="0" sz="1000" spc="-8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b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5" i="1">
                <a:latin typeface="Palatino Linotype"/>
                <a:cs typeface="Palatino Linotype"/>
              </a:rPr>
              <a:t>t</a:t>
            </a:r>
            <a:r>
              <a:rPr dirty="0" sz="1000" spc="-50" i="1">
                <a:latin typeface="Palatino Linotype"/>
                <a:cs typeface="Palatino Linotype"/>
              </a:rPr>
              <a:t>w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15" i="1"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2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0.0052)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2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0.0038).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185" b="1">
                <a:latin typeface="Cambria"/>
                <a:cs typeface="Cambria"/>
              </a:rPr>
              <a:t>g</a:t>
            </a:r>
            <a:r>
              <a:rPr dirty="0" sz="1000" spc="13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7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35" i="1">
                <a:latin typeface="Meiryo"/>
                <a:cs typeface="Meiryo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2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45" i="1">
                <a:latin typeface="Palatino Linotype"/>
                <a:cs typeface="Palatino Linotype"/>
              </a:rPr>
              <a:t>b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5" i="1">
                <a:latin typeface="Palatino Linotype"/>
                <a:cs typeface="Palatino Linotype"/>
              </a:rPr>
              <a:t>t</a:t>
            </a:r>
            <a:r>
              <a:rPr dirty="0" sz="1000" spc="-50" i="1">
                <a:latin typeface="Palatino Linotype"/>
                <a:cs typeface="Palatino Linotype"/>
              </a:rPr>
              <a:t>w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15" i="1">
                <a:latin typeface="Palatino Linotype"/>
                <a:cs typeface="Palatino Linotype"/>
              </a:rPr>
              <a:t>n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67532" y="3130226"/>
            <a:ext cx="4985385" cy="70802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35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188</a:t>
            </a:r>
            <a:endParaRPr sz="800">
              <a:latin typeface="Courier New"/>
              <a:cs typeface="Courier New"/>
            </a:endParaRPr>
          </a:p>
          <a:p>
            <a:pPr marL="24765" marR="1976120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smxt2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deviance(Q.between) </a:t>
            </a:r>
            <a:r>
              <a:rPr dirty="0" sz="800">
                <a:latin typeface="Courier New"/>
                <a:cs typeface="Courier New"/>
              </a:rPr>
              <a:t>*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(N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2)</a:t>
            </a:r>
            <a:r>
              <a:rPr dirty="0" sz="800" spc="20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sidios2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deviance(Q.within)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(N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*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(T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1)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1) </a:t>
            </a:r>
            <a:r>
              <a:rPr dirty="0" sz="800">
                <a:latin typeface="Courier New"/>
                <a:cs typeface="Courier New"/>
              </a:rPr>
              <a:t>phi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sqrt(sidios2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smxt2)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54825" y="3985074"/>
            <a:ext cx="495998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weights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the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com- </a:t>
            </a:r>
            <a:r>
              <a:rPr dirty="0" sz="1000" spc="-10">
                <a:latin typeface="Palatino Linotype"/>
                <a:cs typeface="Palatino Linotype"/>
              </a:rPr>
              <a:t>puted: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67532" y="4467656"/>
            <a:ext cx="4985385" cy="85090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25"/>
              </a:lnSpc>
            </a:pPr>
            <a:r>
              <a:rPr dirty="0" sz="800">
                <a:latin typeface="Courier New"/>
                <a:cs typeface="Courier New"/>
              </a:rPr>
              <a:t>pondW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SxxW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(SxxW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phi</a:t>
            </a:r>
            <a:r>
              <a:rPr dirty="0" sz="800" spc="-280">
                <a:latin typeface="Courier New"/>
                <a:cs typeface="Courier New"/>
              </a:rPr>
              <a:t> </a:t>
            </a:r>
            <a:r>
              <a:rPr dirty="0" sz="800" spc="-254" i="1">
                <a:latin typeface="Meiryo"/>
                <a:cs typeface="Meiryo"/>
              </a:rPr>
              <a:t>̂</a:t>
            </a:r>
            <a:r>
              <a:rPr dirty="0" sz="800" spc="-70" i="1">
                <a:latin typeface="Meiryo"/>
                <a:cs typeface="Meiryo"/>
              </a:rPr>
              <a:t> </a:t>
            </a:r>
            <a:r>
              <a:rPr dirty="0" sz="800">
                <a:latin typeface="Courier New"/>
                <a:cs typeface="Courier New"/>
              </a:rPr>
              <a:t>2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*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SxxB)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pondW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[1]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0.9496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pondW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*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coef(Q.within)[["qn"]] </a:t>
            </a:r>
            <a:r>
              <a:rPr dirty="0" sz="800" spc="-50">
                <a:latin typeface="Courier New"/>
                <a:cs typeface="Courier New"/>
              </a:rPr>
              <a:t>+</a:t>
            </a:r>
            <a:endParaRPr sz="800">
              <a:latin typeface="Courier New"/>
              <a:cs typeface="Courier New"/>
            </a:endParaRPr>
          </a:p>
          <a:p>
            <a:pPr marL="24765" marR="2583815" indent="12128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(1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pondW)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*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coef(Q.between)[["qn"]] </a:t>
            </a:r>
            <a:r>
              <a:rPr dirty="0" sz="800">
                <a:latin typeface="Courier New"/>
                <a:cs typeface="Courier New"/>
              </a:rPr>
              <a:t>[1]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0.003862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54814" y="5465831"/>
            <a:ext cx="4960620" cy="28708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weight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(0.95)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much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larger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-6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estimator.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mainly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due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fact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00" i="1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large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(35 </a:t>
            </a:r>
            <a:r>
              <a:rPr dirty="0" sz="1000" spc="-45">
                <a:latin typeface="Palatino Linotype"/>
                <a:cs typeface="Palatino Linotype"/>
              </a:rPr>
              <a:t>years).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49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(0.039)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therefore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very</a:t>
            </a:r>
            <a:r>
              <a:rPr dirty="0" sz="1000" spc="-20">
                <a:latin typeface="Palatino Linotype"/>
                <a:cs typeface="Palatino Linotype"/>
              </a:rPr>
              <a:t> close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(0.0038).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1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dirty="0" sz="1000" b="1">
                <a:latin typeface="Calibri"/>
                <a:cs typeface="Calibri"/>
              </a:rPr>
              <a:t>2.4.4</a:t>
            </a:r>
            <a:r>
              <a:rPr dirty="0" sz="1000" spc="35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Some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Simple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Linear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Model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Examples</a:t>
            </a:r>
            <a:endParaRPr sz="1000">
              <a:latin typeface="Calibri"/>
              <a:cs typeface="Calibri"/>
            </a:endParaRPr>
          </a:p>
          <a:p>
            <a:pPr algn="just" marL="12700" marR="5080">
              <a:lnSpc>
                <a:spcPct val="100000"/>
              </a:lnSpc>
              <a:spcBef>
                <a:spcPts val="585"/>
              </a:spcBef>
            </a:pPr>
            <a:r>
              <a:rPr dirty="0" sz="1000" spc="-50">
                <a:latin typeface="Palatino Linotype"/>
                <a:cs typeface="Palatino Linotype"/>
              </a:rPr>
              <a:t>Even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limited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practical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interest,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given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relevant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econometric </a:t>
            </a:r>
            <a:r>
              <a:rPr dirty="0" sz="1000" spc="-30">
                <a:latin typeface="Palatino Linotype"/>
                <a:cs typeface="Palatino Linotype"/>
              </a:rPr>
              <a:t>models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usually contain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several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covariates,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simple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linear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>
                <a:latin typeface="Palatino Linotype"/>
                <a:cs typeface="Palatino Linotype"/>
              </a:rPr>
              <a:t> 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great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pedagogical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value,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enable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graphical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representation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sample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regression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lines.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51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 </a:t>
            </a:r>
            <a:r>
              <a:rPr dirty="0" sz="1000" spc="-10">
                <a:latin typeface="Palatino Linotype"/>
                <a:cs typeface="Palatino Linotype"/>
              </a:rPr>
              <a:t>this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reason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very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useful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illustrate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relationship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between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estimators.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We’ll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succes- </a:t>
            </a:r>
            <a:r>
              <a:rPr dirty="0" sz="1000" spc="-65">
                <a:latin typeface="Palatino Linotype"/>
                <a:cs typeface="Palatino Linotype"/>
              </a:rPr>
              <a:t>sively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four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sets.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750">
              <a:latin typeface="Palatino Linotype"/>
              <a:cs typeface="Palatino Linotype"/>
            </a:endParaRPr>
          </a:p>
          <a:p>
            <a:pPr algn="just" marL="12700">
              <a:lnSpc>
                <a:spcPts val="1200"/>
              </a:lnSpc>
            </a:pPr>
            <a:r>
              <a:rPr dirty="0" sz="1000" spc="-20" b="1">
                <a:latin typeface="Cambria"/>
                <a:cs typeface="Cambria"/>
              </a:rPr>
              <a:t>Example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2.4</a:t>
            </a:r>
            <a:r>
              <a:rPr dirty="0" sz="1000" spc="265" b="1">
                <a:latin typeface="Cambria"/>
                <a:cs typeface="Cambria"/>
              </a:rPr>
              <a:t>  </a:t>
            </a:r>
            <a:r>
              <a:rPr dirty="0" sz="1000" spc="-25" b="1">
                <a:latin typeface="Cambria"/>
                <a:cs typeface="Cambria"/>
              </a:rPr>
              <a:t>simple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linear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ambria"/>
                <a:cs typeface="Cambria"/>
              </a:rPr>
              <a:t>model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ForeignTrade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12700" marR="5080">
              <a:lnSpc>
                <a:spcPts val="1200"/>
              </a:lnSpc>
              <a:spcBef>
                <a:spcPts val="4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ﬁrst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called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ForeignTrade</a:t>
            </a:r>
            <a:r>
              <a:rPr dirty="0" sz="1000" spc="-10">
                <a:latin typeface="Palatino Linotype"/>
                <a:cs typeface="Palatino Linotype"/>
              </a:rPr>
              <a:t>, </a:t>
            </a:r>
            <a:r>
              <a:rPr dirty="0" sz="1000" spc="-20">
                <a:latin typeface="Palatino Linotype"/>
                <a:cs typeface="Palatino Linotype"/>
              </a:rPr>
              <a:t>has</a:t>
            </a:r>
            <a:r>
              <a:rPr dirty="0" sz="1000" spc="-10">
                <a:latin typeface="Palatino Linotype"/>
                <a:cs typeface="Palatino Linotype"/>
              </a:rPr>
              <a:t> been </a:t>
            </a:r>
            <a:r>
              <a:rPr dirty="0" sz="1000" spc="-35">
                <a:latin typeface="Palatino Linotype"/>
                <a:cs typeface="Palatino Linotype"/>
              </a:rPr>
              <a:t>used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Kinal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Lahiri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(1993)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construct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external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exchange</a:t>
            </a:r>
            <a:r>
              <a:rPr dirty="0" sz="1000" spc="-10">
                <a:latin typeface="Palatino Linotype"/>
                <a:cs typeface="Palatino Linotype"/>
              </a:rPr>
              <a:t> for </a:t>
            </a:r>
            <a:r>
              <a:rPr dirty="0" sz="1000" spc="-50">
                <a:latin typeface="Palatino Linotype"/>
                <a:cs typeface="Palatino Linotype"/>
              </a:rPr>
              <a:t>developing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countries,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presented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details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chapter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6.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now,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we’ll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simply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analyze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link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between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imports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</a:t>
            </a:r>
            <a:r>
              <a:rPr dirty="0" sz="1000">
                <a:latin typeface="Courier New"/>
                <a:cs typeface="Courier New"/>
              </a:rPr>
              <a:t>imports</a:t>
            </a:r>
            <a:r>
              <a:rPr dirty="0" sz="1000">
                <a:latin typeface="Palatino Linotype"/>
                <a:cs typeface="Palatino Linotype"/>
              </a:rPr>
              <a:t>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national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product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gnp</a:t>
            </a:r>
            <a:r>
              <a:rPr dirty="0" sz="1000" spc="-10">
                <a:latin typeface="Palatino Linotype"/>
                <a:cs typeface="Palatino Linotype"/>
              </a:rPr>
              <a:t>).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Both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measured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log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capita.</a:t>
            </a:r>
            <a:endParaRPr sz="1000">
              <a:latin typeface="Palatino Linotype"/>
              <a:cs typeface="Palatino Linotype"/>
            </a:endParaRPr>
          </a:p>
          <a:p>
            <a:pPr algn="r" marR="5080">
              <a:lnSpc>
                <a:spcPts val="114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following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commands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create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pdata.frame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extract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covariate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apply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it</a:t>
            </a:r>
            <a:endParaRPr sz="1000">
              <a:latin typeface="Palatino Linotype"/>
              <a:cs typeface="Palatino Linotype"/>
            </a:endParaRPr>
          </a:p>
          <a:p>
            <a:pPr algn="r" marR="5080">
              <a:lnSpc>
                <a:spcPts val="1200"/>
              </a:lnSpc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summary.pdata.frame</a:t>
            </a:r>
            <a:r>
              <a:rPr dirty="0" sz="1000" spc="-26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method,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which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computes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decomposition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variance.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79" y="607782"/>
            <a:ext cx="5189220" cy="8953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The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</a:t>
            </a:r>
            <a:r>
              <a:rPr dirty="0" sz="800" spc="24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43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12700" marR="233679">
              <a:lnSpc>
                <a:spcPct val="100000"/>
              </a:lnSpc>
            </a:pPr>
            <a:r>
              <a:rPr dirty="0" sz="1000" spc="-65">
                <a:latin typeface="Palatino Linotype"/>
                <a:cs typeface="Palatino Linotype"/>
              </a:rPr>
              <a:t>We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 </a:t>
            </a:r>
            <a:r>
              <a:rPr dirty="0" sz="1000" spc="-65">
                <a:latin typeface="Courier New"/>
                <a:cs typeface="Courier New"/>
              </a:rPr>
              <a:t>ercomp</a:t>
            </a:r>
            <a:r>
              <a:rPr dirty="0" sz="1000" spc="-85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 </a:t>
            </a:r>
            <a:r>
              <a:rPr dirty="0" sz="1000" spc="-35">
                <a:latin typeface="Palatino Linotype"/>
                <a:cs typeface="Palatino Linotype"/>
              </a:rPr>
              <a:t>order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compute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components. </a:t>
            </a:r>
            <a:r>
              <a:rPr dirty="0" sz="1000" spc="-25">
                <a:latin typeface="Palatino Linotype"/>
                <a:cs typeface="Palatino Linotype"/>
              </a:rPr>
              <a:t>Finally,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all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models,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ﬁrst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create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vector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containing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names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models,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use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Courier New"/>
                <a:cs typeface="Courier New"/>
              </a:rPr>
              <a:t>sapply</a:t>
            </a:r>
            <a:r>
              <a:rPr dirty="0" sz="1000" spc="-105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function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 </a:t>
            </a:r>
            <a:r>
              <a:rPr dirty="0" sz="1000" spc="-20">
                <a:latin typeface="Palatino Linotype"/>
                <a:cs typeface="Palatino Linotype"/>
              </a:rPr>
              <a:t>order</a:t>
            </a:r>
            <a:r>
              <a:rPr dirty="0" sz="1000">
                <a:latin typeface="Palatino Linotype"/>
                <a:cs typeface="Palatino Linotype"/>
              </a:rPr>
              <a:t> 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extract</a:t>
            </a:r>
            <a:r>
              <a:rPr dirty="0" sz="1000">
                <a:latin typeface="Palatino Linotype"/>
                <a:cs typeface="Palatino Linotype"/>
              </a:rPr>
              <a:t> the </a:t>
            </a:r>
            <a:r>
              <a:rPr dirty="0" sz="1000" spc="-20">
                <a:latin typeface="Palatino Linotype"/>
                <a:cs typeface="Palatino Linotype"/>
              </a:rPr>
              <a:t>coeﬃcient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from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these </a:t>
            </a:r>
            <a:r>
              <a:rPr dirty="0" sz="1000" spc="-35">
                <a:latin typeface="Palatino Linotype"/>
                <a:cs typeface="Palatino Linotype"/>
              </a:rPr>
              <a:t>ﬁtted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models.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81479" y="1684788"/>
            <a:ext cx="4985385" cy="212471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data("ForeignTrade",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"pder")</a:t>
            </a:r>
            <a:endParaRPr sz="800">
              <a:latin typeface="Courier New"/>
              <a:cs typeface="Courier New"/>
            </a:endParaRPr>
          </a:p>
          <a:p>
            <a:pPr marL="24765" marR="307022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FT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pdata.frame(ForeignTrade) summary(FT$gnp)</a:t>
            </a:r>
            <a:endParaRPr sz="800">
              <a:latin typeface="Courier New"/>
              <a:cs typeface="Courier New"/>
            </a:endParaRPr>
          </a:p>
          <a:p>
            <a:pPr marL="389255" marR="3373120" indent="-364490">
              <a:lnSpc>
                <a:spcPct val="116199"/>
              </a:lnSpc>
              <a:tabLst>
                <a:tab pos="814705" algn="l"/>
              </a:tabLst>
            </a:pPr>
            <a:r>
              <a:rPr dirty="0" sz="800">
                <a:latin typeface="Courier New"/>
                <a:cs typeface="Courier New"/>
              </a:rPr>
              <a:t>total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sum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squares: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4111 </a:t>
            </a:r>
            <a:r>
              <a:rPr dirty="0" sz="800" spc="-25">
                <a:latin typeface="Courier New"/>
                <a:cs typeface="Courier New"/>
              </a:rPr>
              <a:t>id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time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0.982480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0.007638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ercomp(imports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gnp,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FT)</a:t>
            </a:r>
            <a:endParaRPr sz="800">
              <a:latin typeface="Courier New"/>
              <a:cs typeface="Courier New"/>
            </a:endParaRPr>
          </a:p>
          <a:p>
            <a:pPr marL="24765" marR="2887345" indent="103187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var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std.dev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share idiosyncratic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0.0863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0.2938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0.07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  <a:tabLst>
                <a:tab pos="875030" algn="l"/>
              </a:tabLst>
            </a:pPr>
            <a:r>
              <a:rPr dirty="0" sz="800" spc="-10">
                <a:latin typeface="Courier New"/>
                <a:cs typeface="Courier New"/>
              </a:rPr>
              <a:t>individual</a:t>
            </a:r>
            <a:r>
              <a:rPr dirty="0" sz="800">
                <a:latin typeface="Courier New"/>
                <a:cs typeface="Courier New"/>
              </a:rPr>
              <a:t>	1.0779</a:t>
            </a:r>
            <a:r>
              <a:rPr dirty="0" sz="800" spc="4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1.0382</a:t>
            </a:r>
            <a:r>
              <a:rPr dirty="0" sz="800" spc="42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0.93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theta: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0.942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models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c("within",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"random",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"pooling",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"between")</a:t>
            </a:r>
            <a:endParaRPr sz="800">
              <a:latin typeface="Courier New"/>
              <a:cs typeface="Courier New"/>
            </a:endParaRPr>
          </a:p>
          <a:p>
            <a:pPr marL="85725" marR="485140" indent="-60960">
              <a:lnSpc>
                <a:spcPts val="1120"/>
              </a:lnSpc>
              <a:spcBef>
                <a:spcPts val="55"/>
              </a:spcBef>
            </a:pPr>
            <a:r>
              <a:rPr dirty="0" sz="800" spc="-10">
                <a:latin typeface="Courier New"/>
                <a:cs typeface="Courier New"/>
              </a:rPr>
              <a:t>sapply(models,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function(x)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coef(plm(imports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gnp,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FT,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x))["gnp"]) </a:t>
            </a:r>
            <a:r>
              <a:rPr dirty="0" sz="800">
                <a:latin typeface="Courier New"/>
                <a:cs typeface="Courier New"/>
              </a:rPr>
              <a:t>within.gnp</a:t>
            </a:r>
            <a:r>
              <a:rPr dirty="0" sz="800" spc="3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random.gnp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pooling.gnp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between.gnp</a:t>
            </a:r>
            <a:endParaRPr sz="800">
              <a:latin typeface="Courier New"/>
              <a:cs typeface="Courier New"/>
            </a:endParaRPr>
          </a:p>
          <a:p>
            <a:pPr marL="267970">
              <a:lnSpc>
                <a:spcPct val="100000"/>
              </a:lnSpc>
              <a:spcBef>
                <a:spcPts val="90"/>
              </a:spcBef>
              <a:tabLst>
                <a:tab pos="996950" algn="l"/>
                <a:tab pos="1725295" algn="l"/>
                <a:tab pos="2454275" algn="l"/>
              </a:tabLst>
            </a:pPr>
            <a:r>
              <a:rPr dirty="0" sz="800" spc="-10">
                <a:latin typeface="Courier New"/>
                <a:cs typeface="Courier New"/>
              </a:rPr>
              <a:t>0.90236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0.76816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0.06366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0.04871</a:t>
            </a:r>
            <a:endParaRPr sz="800">
              <a:latin typeface="Courier New"/>
              <a:cs typeface="Courier New"/>
            </a:endParaRPr>
          </a:p>
        </p:txBody>
      </p:sp>
      <p:grpSp>
        <p:nvGrpSpPr>
          <p:cNvPr id="5" name="object 5" descr=""/>
          <p:cNvGrpSpPr/>
          <p:nvPr/>
        </p:nvGrpSpPr>
        <p:grpSpPr>
          <a:xfrm>
            <a:off x="916694" y="4730457"/>
            <a:ext cx="2578735" cy="2689225"/>
            <a:chOff x="916694" y="4730457"/>
            <a:chExt cx="2578735" cy="2689225"/>
          </a:xfrm>
        </p:grpSpPr>
        <p:sp>
          <p:nvSpPr>
            <p:cNvPr id="6" name="object 6" descr=""/>
            <p:cNvSpPr/>
            <p:nvPr/>
          </p:nvSpPr>
          <p:spPr>
            <a:xfrm>
              <a:off x="956725" y="4752035"/>
              <a:ext cx="2532380" cy="2627630"/>
            </a:xfrm>
            <a:custGeom>
              <a:avLst/>
              <a:gdLst/>
              <a:ahLst/>
              <a:cxnLst/>
              <a:rect l="l" t="t" r="r" b="b"/>
              <a:pathLst>
                <a:path w="2532379" h="2627629">
                  <a:moveTo>
                    <a:pt x="2531960" y="0"/>
                  </a:moveTo>
                  <a:lnTo>
                    <a:pt x="0" y="0"/>
                  </a:lnTo>
                  <a:lnTo>
                    <a:pt x="0" y="2627376"/>
                  </a:lnTo>
                  <a:lnTo>
                    <a:pt x="2531960" y="2627376"/>
                  </a:lnTo>
                  <a:lnTo>
                    <a:pt x="2531960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56725" y="4752073"/>
              <a:ext cx="2532380" cy="2627630"/>
            </a:xfrm>
            <a:custGeom>
              <a:avLst/>
              <a:gdLst/>
              <a:ahLst/>
              <a:cxnLst/>
              <a:rect l="l" t="t" r="r" b="b"/>
              <a:pathLst>
                <a:path w="2532379" h="2627629">
                  <a:moveTo>
                    <a:pt x="0" y="2599867"/>
                  </a:moveTo>
                  <a:lnTo>
                    <a:pt x="2531962" y="2599867"/>
                  </a:lnTo>
                </a:path>
                <a:path w="2532379" h="2627629">
                  <a:moveTo>
                    <a:pt x="0" y="2119642"/>
                  </a:moveTo>
                  <a:lnTo>
                    <a:pt x="2531962" y="2119642"/>
                  </a:lnTo>
                </a:path>
                <a:path w="2532379" h="2627629">
                  <a:moveTo>
                    <a:pt x="0" y="1639417"/>
                  </a:moveTo>
                  <a:lnTo>
                    <a:pt x="2531962" y="1639417"/>
                  </a:lnTo>
                </a:path>
                <a:path w="2532379" h="2627629">
                  <a:moveTo>
                    <a:pt x="0" y="1159052"/>
                  </a:moveTo>
                  <a:lnTo>
                    <a:pt x="2531962" y="1159052"/>
                  </a:lnTo>
                </a:path>
                <a:path w="2532379" h="2627629">
                  <a:moveTo>
                    <a:pt x="0" y="678827"/>
                  </a:moveTo>
                  <a:lnTo>
                    <a:pt x="2531962" y="678827"/>
                  </a:lnTo>
                </a:path>
                <a:path w="2532379" h="2627629">
                  <a:moveTo>
                    <a:pt x="0" y="198602"/>
                  </a:moveTo>
                  <a:lnTo>
                    <a:pt x="2531962" y="198602"/>
                  </a:lnTo>
                </a:path>
                <a:path w="2532379" h="2627629">
                  <a:moveTo>
                    <a:pt x="172302" y="2627376"/>
                  </a:moveTo>
                  <a:lnTo>
                    <a:pt x="172302" y="0"/>
                  </a:lnTo>
                </a:path>
                <a:path w="2532379" h="2627629">
                  <a:moveTo>
                    <a:pt x="803644" y="2627376"/>
                  </a:moveTo>
                  <a:lnTo>
                    <a:pt x="803644" y="0"/>
                  </a:lnTo>
                </a:path>
                <a:path w="2532379" h="2627629">
                  <a:moveTo>
                    <a:pt x="1434986" y="2627376"/>
                  </a:moveTo>
                  <a:lnTo>
                    <a:pt x="1434986" y="0"/>
                  </a:lnTo>
                </a:path>
                <a:path w="2532379" h="2627629">
                  <a:moveTo>
                    <a:pt x="2066329" y="2627376"/>
                  </a:moveTo>
                  <a:lnTo>
                    <a:pt x="2066329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956725" y="4752060"/>
              <a:ext cx="2532380" cy="2627630"/>
            </a:xfrm>
            <a:custGeom>
              <a:avLst/>
              <a:gdLst/>
              <a:ahLst/>
              <a:cxnLst/>
              <a:rect l="l" t="t" r="r" b="b"/>
              <a:pathLst>
                <a:path w="2532379" h="2627629">
                  <a:moveTo>
                    <a:pt x="0" y="2359761"/>
                  </a:moveTo>
                  <a:lnTo>
                    <a:pt x="2531962" y="2359761"/>
                  </a:lnTo>
                </a:path>
                <a:path w="2532379" h="2627629">
                  <a:moveTo>
                    <a:pt x="0" y="1879536"/>
                  </a:moveTo>
                  <a:lnTo>
                    <a:pt x="2531962" y="1879536"/>
                  </a:lnTo>
                </a:path>
                <a:path w="2532379" h="2627629">
                  <a:moveTo>
                    <a:pt x="0" y="1399171"/>
                  </a:moveTo>
                  <a:lnTo>
                    <a:pt x="2531962" y="1399171"/>
                  </a:lnTo>
                </a:path>
                <a:path w="2532379" h="2627629">
                  <a:moveTo>
                    <a:pt x="0" y="918946"/>
                  </a:moveTo>
                  <a:lnTo>
                    <a:pt x="2531962" y="918946"/>
                  </a:lnTo>
                </a:path>
                <a:path w="2532379" h="2627629">
                  <a:moveTo>
                    <a:pt x="0" y="438721"/>
                  </a:moveTo>
                  <a:lnTo>
                    <a:pt x="2531962" y="438721"/>
                  </a:lnTo>
                </a:path>
                <a:path w="2532379" h="2627629">
                  <a:moveTo>
                    <a:pt x="487973" y="2627376"/>
                  </a:moveTo>
                  <a:lnTo>
                    <a:pt x="487973" y="0"/>
                  </a:lnTo>
                </a:path>
                <a:path w="2532379" h="2627629">
                  <a:moveTo>
                    <a:pt x="1119315" y="2627376"/>
                  </a:moveTo>
                  <a:lnTo>
                    <a:pt x="1119315" y="0"/>
                  </a:lnTo>
                </a:path>
                <a:path w="2532379" h="2627629">
                  <a:moveTo>
                    <a:pt x="1750645" y="2627376"/>
                  </a:moveTo>
                  <a:lnTo>
                    <a:pt x="1750645" y="0"/>
                  </a:lnTo>
                </a:path>
                <a:path w="2532379" h="2627629">
                  <a:moveTo>
                    <a:pt x="2381975" y="2627376"/>
                  </a:moveTo>
                  <a:lnTo>
                    <a:pt x="2381975" y="0"/>
                  </a:lnTo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2634371" y="6997420"/>
              <a:ext cx="139700" cy="280035"/>
            </a:xfrm>
            <a:custGeom>
              <a:avLst/>
              <a:gdLst/>
              <a:ahLst/>
              <a:cxnLst/>
              <a:rect l="l" t="t" r="r" b="b"/>
              <a:pathLst>
                <a:path w="139700" h="280034">
                  <a:moveTo>
                    <a:pt x="33667" y="198247"/>
                  </a:moveTo>
                  <a:lnTo>
                    <a:pt x="26123" y="190715"/>
                  </a:lnTo>
                  <a:lnTo>
                    <a:pt x="7531" y="190715"/>
                  </a:lnTo>
                  <a:lnTo>
                    <a:pt x="0" y="198247"/>
                  </a:lnTo>
                  <a:lnTo>
                    <a:pt x="0" y="216852"/>
                  </a:lnTo>
                  <a:lnTo>
                    <a:pt x="7531" y="224370"/>
                  </a:lnTo>
                  <a:lnTo>
                    <a:pt x="26123" y="224370"/>
                  </a:lnTo>
                  <a:lnTo>
                    <a:pt x="33667" y="216852"/>
                  </a:lnTo>
                  <a:lnTo>
                    <a:pt x="33667" y="214007"/>
                  </a:lnTo>
                  <a:lnTo>
                    <a:pt x="33667" y="201091"/>
                  </a:lnTo>
                  <a:lnTo>
                    <a:pt x="33667" y="198247"/>
                  </a:lnTo>
                  <a:close/>
                </a:path>
                <a:path w="139700" h="280034">
                  <a:moveTo>
                    <a:pt x="122516" y="86448"/>
                  </a:moveTo>
                  <a:lnTo>
                    <a:pt x="114985" y="78905"/>
                  </a:lnTo>
                  <a:lnTo>
                    <a:pt x="96380" y="78905"/>
                  </a:lnTo>
                  <a:lnTo>
                    <a:pt x="90043" y="85255"/>
                  </a:lnTo>
                  <a:lnTo>
                    <a:pt x="86487" y="81686"/>
                  </a:lnTo>
                  <a:lnTo>
                    <a:pt x="67868" y="81686"/>
                  </a:lnTo>
                  <a:lnTo>
                    <a:pt x="60350" y="89217"/>
                  </a:lnTo>
                  <a:lnTo>
                    <a:pt x="60350" y="107823"/>
                  </a:lnTo>
                  <a:lnTo>
                    <a:pt x="67868" y="115354"/>
                  </a:lnTo>
                  <a:lnTo>
                    <a:pt x="86487" y="115354"/>
                  </a:lnTo>
                  <a:lnTo>
                    <a:pt x="92798" y="109029"/>
                  </a:lnTo>
                  <a:lnTo>
                    <a:pt x="96380" y="112585"/>
                  </a:lnTo>
                  <a:lnTo>
                    <a:pt x="114985" y="112585"/>
                  </a:lnTo>
                  <a:lnTo>
                    <a:pt x="122516" y="105067"/>
                  </a:lnTo>
                  <a:lnTo>
                    <a:pt x="122516" y="102196"/>
                  </a:lnTo>
                  <a:lnTo>
                    <a:pt x="122516" y="89293"/>
                  </a:lnTo>
                  <a:lnTo>
                    <a:pt x="122516" y="86448"/>
                  </a:lnTo>
                  <a:close/>
                </a:path>
                <a:path w="139700" h="280034">
                  <a:moveTo>
                    <a:pt x="122809" y="163169"/>
                  </a:moveTo>
                  <a:lnTo>
                    <a:pt x="115265" y="155625"/>
                  </a:lnTo>
                  <a:lnTo>
                    <a:pt x="96672" y="155625"/>
                  </a:lnTo>
                  <a:lnTo>
                    <a:pt x="89141" y="163169"/>
                  </a:lnTo>
                  <a:lnTo>
                    <a:pt x="89141" y="181775"/>
                  </a:lnTo>
                  <a:lnTo>
                    <a:pt x="96672" y="189306"/>
                  </a:lnTo>
                  <a:lnTo>
                    <a:pt x="115265" y="189306"/>
                  </a:lnTo>
                  <a:lnTo>
                    <a:pt x="122809" y="181775"/>
                  </a:lnTo>
                  <a:lnTo>
                    <a:pt x="122809" y="178930"/>
                  </a:lnTo>
                  <a:lnTo>
                    <a:pt x="122809" y="166001"/>
                  </a:lnTo>
                  <a:lnTo>
                    <a:pt x="122809" y="163169"/>
                  </a:lnTo>
                  <a:close/>
                </a:path>
                <a:path w="139700" h="280034">
                  <a:moveTo>
                    <a:pt x="129959" y="253479"/>
                  </a:moveTo>
                  <a:lnTo>
                    <a:pt x="122440" y="245960"/>
                  </a:lnTo>
                  <a:lnTo>
                    <a:pt x="103822" y="245960"/>
                  </a:lnTo>
                  <a:lnTo>
                    <a:pt x="96304" y="253479"/>
                  </a:lnTo>
                  <a:lnTo>
                    <a:pt x="96304" y="272084"/>
                  </a:lnTo>
                  <a:lnTo>
                    <a:pt x="103822" y="279628"/>
                  </a:lnTo>
                  <a:lnTo>
                    <a:pt x="122440" y="279628"/>
                  </a:lnTo>
                  <a:lnTo>
                    <a:pt x="129959" y="272084"/>
                  </a:lnTo>
                  <a:lnTo>
                    <a:pt x="129959" y="269252"/>
                  </a:lnTo>
                  <a:lnTo>
                    <a:pt x="129959" y="256336"/>
                  </a:lnTo>
                  <a:lnTo>
                    <a:pt x="129959" y="253479"/>
                  </a:lnTo>
                  <a:close/>
                </a:path>
                <a:path w="139700" h="280034">
                  <a:moveTo>
                    <a:pt x="139471" y="7543"/>
                  </a:moveTo>
                  <a:lnTo>
                    <a:pt x="131940" y="0"/>
                  </a:lnTo>
                  <a:lnTo>
                    <a:pt x="113334" y="0"/>
                  </a:lnTo>
                  <a:lnTo>
                    <a:pt x="105803" y="7543"/>
                  </a:lnTo>
                  <a:lnTo>
                    <a:pt x="105803" y="26149"/>
                  </a:lnTo>
                  <a:lnTo>
                    <a:pt x="113334" y="33667"/>
                  </a:lnTo>
                  <a:lnTo>
                    <a:pt x="131940" y="33667"/>
                  </a:lnTo>
                  <a:lnTo>
                    <a:pt x="139471" y="26149"/>
                  </a:lnTo>
                  <a:lnTo>
                    <a:pt x="139471" y="23291"/>
                  </a:lnTo>
                  <a:lnTo>
                    <a:pt x="139471" y="10375"/>
                  </a:lnTo>
                  <a:lnTo>
                    <a:pt x="139471" y="7543"/>
                  </a:lnTo>
                  <a:close/>
                </a:path>
              </a:pathLst>
            </a:custGeom>
            <a:solidFill>
              <a:srgbClr val="F8766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758882" y="6880199"/>
              <a:ext cx="83781" cy="90817"/>
            </a:xfrm>
            <a:prstGeom prst="rect">
              <a:avLst/>
            </a:prstGeom>
          </p:spPr>
        </p:pic>
        <p:sp>
          <p:nvSpPr>
            <p:cNvPr id="11" name="object 11" descr=""/>
            <p:cNvSpPr/>
            <p:nvPr/>
          </p:nvSpPr>
          <p:spPr>
            <a:xfrm>
              <a:off x="2948124" y="5369369"/>
              <a:ext cx="316230" cy="742950"/>
            </a:xfrm>
            <a:custGeom>
              <a:avLst/>
              <a:gdLst/>
              <a:ahLst/>
              <a:cxnLst/>
              <a:rect l="l" t="t" r="r" b="b"/>
              <a:pathLst>
                <a:path w="316229" h="742950">
                  <a:moveTo>
                    <a:pt x="33667" y="716191"/>
                  </a:moveTo>
                  <a:lnTo>
                    <a:pt x="26149" y="708647"/>
                  </a:lnTo>
                  <a:lnTo>
                    <a:pt x="7531" y="708647"/>
                  </a:lnTo>
                  <a:lnTo>
                    <a:pt x="0" y="716191"/>
                  </a:lnTo>
                  <a:lnTo>
                    <a:pt x="0" y="734796"/>
                  </a:lnTo>
                  <a:lnTo>
                    <a:pt x="7531" y="742327"/>
                  </a:lnTo>
                  <a:lnTo>
                    <a:pt x="26149" y="742327"/>
                  </a:lnTo>
                  <a:lnTo>
                    <a:pt x="33667" y="734796"/>
                  </a:lnTo>
                  <a:lnTo>
                    <a:pt x="33667" y="731939"/>
                  </a:lnTo>
                  <a:lnTo>
                    <a:pt x="33667" y="719023"/>
                  </a:lnTo>
                  <a:lnTo>
                    <a:pt x="33667" y="716191"/>
                  </a:lnTo>
                  <a:close/>
                </a:path>
                <a:path w="316229" h="742950">
                  <a:moveTo>
                    <a:pt x="66116" y="544195"/>
                  </a:moveTo>
                  <a:lnTo>
                    <a:pt x="58572" y="536651"/>
                  </a:lnTo>
                  <a:lnTo>
                    <a:pt x="39992" y="536651"/>
                  </a:lnTo>
                  <a:lnTo>
                    <a:pt x="32448" y="544195"/>
                  </a:lnTo>
                  <a:lnTo>
                    <a:pt x="32448" y="562787"/>
                  </a:lnTo>
                  <a:lnTo>
                    <a:pt x="39992" y="570318"/>
                  </a:lnTo>
                  <a:lnTo>
                    <a:pt x="58572" y="570318"/>
                  </a:lnTo>
                  <a:lnTo>
                    <a:pt x="66116" y="562787"/>
                  </a:lnTo>
                  <a:lnTo>
                    <a:pt x="66116" y="559943"/>
                  </a:lnTo>
                  <a:lnTo>
                    <a:pt x="66116" y="547027"/>
                  </a:lnTo>
                  <a:lnTo>
                    <a:pt x="66116" y="544195"/>
                  </a:lnTo>
                  <a:close/>
                </a:path>
                <a:path w="316229" h="742950">
                  <a:moveTo>
                    <a:pt x="114782" y="425958"/>
                  </a:moveTo>
                  <a:lnTo>
                    <a:pt x="107251" y="418414"/>
                  </a:lnTo>
                  <a:lnTo>
                    <a:pt x="88658" y="418414"/>
                  </a:lnTo>
                  <a:lnTo>
                    <a:pt x="81114" y="425958"/>
                  </a:lnTo>
                  <a:lnTo>
                    <a:pt x="81114" y="434060"/>
                  </a:lnTo>
                  <a:lnTo>
                    <a:pt x="71399" y="434060"/>
                  </a:lnTo>
                  <a:lnTo>
                    <a:pt x="63868" y="441604"/>
                  </a:lnTo>
                  <a:lnTo>
                    <a:pt x="63868" y="460197"/>
                  </a:lnTo>
                  <a:lnTo>
                    <a:pt x="71399" y="467728"/>
                  </a:lnTo>
                  <a:lnTo>
                    <a:pt x="90004" y="467728"/>
                  </a:lnTo>
                  <a:lnTo>
                    <a:pt x="97536" y="460197"/>
                  </a:lnTo>
                  <a:lnTo>
                    <a:pt x="97536" y="457339"/>
                  </a:lnTo>
                  <a:lnTo>
                    <a:pt x="97536" y="452081"/>
                  </a:lnTo>
                  <a:lnTo>
                    <a:pt x="107251" y="452081"/>
                  </a:lnTo>
                  <a:lnTo>
                    <a:pt x="114782" y="444538"/>
                  </a:lnTo>
                  <a:lnTo>
                    <a:pt x="114782" y="441706"/>
                  </a:lnTo>
                  <a:lnTo>
                    <a:pt x="114782" y="428790"/>
                  </a:lnTo>
                  <a:lnTo>
                    <a:pt x="114782" y="425958"/>
                  </a:lnTo>
                  <a:close/>
                </a:path>
                <a:path w="316229" h="742950">
                  <a:moveTo>
                    <a:pt x="150736" y="344703"/>
                  </a:moveTo>
                  <a:lnTo>
                    <a:pt x="143205" y="337159"/>
                  </a:lnTo>
                  <a:lnTo>
                    <a:pt x="124637" y="337159"/>
                  </a:lnTo>
                  <a:lnTo>
                    <a:pt x="123329" y="335851"/>
                  </a:lnTo>
                  <a:lnTo>
                    <a:pt x="104724" y="335851"/>
                  </a:lnTo>
                  <a:lnTo>
                    <a:pt x="97193" y="343382"/>
                  </a:lnTo>
                  <a:lnTo>
                    <a:pt x="97193" y="361988"/>
                  </a:lnTo>
                  <a:lnTo>
                    <a:pt x="104724" y="369506"/>
                  </a:lnTo>
                  <a:lnTo>
                    <a:pt x="123291" y="369506"/>
                  </a:lnTo>
                  <a:lnTo>
                    <a:pt x="124612" y="370827"/>
                  </a:lnTo>
                  <a:lnTo>
                    <a:pt x="143205" y="370827"/>
                  </a:lnTo>
                  <a:lnTo>
                    <a:pt x="150736" y="363296"/>
                  </a:lnTo>
                  <a:lnTo>
                    <a:pt x="150736" y="360451"/>
                  </a:lnTo>
                  <a:lnTo>
                    <a:pt x="150736" y="347535"/>
                  </a:lnTo>
                  <a:lnTo>
                    <a:pt x="150736" y="344703"/>
                  </a:lnTo>
                  <a:close/>
                </a:path>
                <a:path w="316229" h="742950">
                  <a:moveTo>
                    <a:pt x="203492" y="232765"/>
                  </a:moveTo>
                  <a:lnTo>
                    <a:pt x="195961" y="225209"/>
                  </a:lnTo>
                  <a:lnTo>
                    <a:pt x="177355" y="225209"/>
                  </a:lnTo>
                  <a:lnTo>
                    <a:pt x="169824" y="232765"/>
                  </a:lnTo>
                  <a:lnTo>
                    <a:pt x="169824" y="251345"/>
                  </a:lnTo>
                  <a:lnTo>
                    <a:pt x="177355" y="258889"/>
                  </a:lnTo>
                  <a:lnTo>
                    <a:pt x="195961" y="258889"/>
                  </a:lnTo>
                  <a:lnTo>
                    <a:pt x="203492" y="251345"/>
                  </a:lnTo>
                  <a:lnTo>
                    <a:pt x="203492" y="248500"/>
                  </a:lnTo>
                  <a:lnTo>
                    <a:pt x="203492" y="235585"/>
                  </a:lnTo>
                  <a:lnTo>
                    <a:pt x="203492" y="232765"/>
                  </a:lnTo>
                  <a:close/>
                </a:path>
                <a:path w="316229" h="742950">
                  <a:moveTo>
                    <a:pt x="241338" y="210261"/>
                  </a:moveTo>
                  <a:lnTo>
                    <a:pt x="233819" y="202717"/>
                  </a:lnTo>
                  <a:lnTo>
                    <a:pt x="226364" y="202717"/>
                  </a:lnTo>
                  <a:lnTo>
                    <a:pt x="220802" y="197154"/>
                  </a:lnTo>
                  <a:lnTo>
                    <a:pt x="202209" y="197154"/>
                  </a:lnTo>
                  <a:lnTo>
                    <a:pt x="194665" y="204698"/>
                  </a:lnTo>
                  <a:lnTo>
                    <a:pt x="194665" y="223278"/>
                  </a:lnTo>
                  <a:lnTo>
                    <a:pt x="202209" y="230835"/>
                  </a:lnTo>
                  <a:lnTo>
                    <a:pt x="209677" y="230835"/>
                  </a:lnTo>
                  <a:lnTo>
                    <a:pt x="215201" y="236372"/>
                  </a:lnTo>
                  <a:lnTo>
                    <a:pt x="233819" y="236372"/>
                  </a:lnTo>
                  <a:lnTo>
                    <a:pt x="241338" y="228841"/>
                  </a:lnTo>
                  <a:lnTo>
                    <a:pt x="241338" y="226009"/>
                  </a:lnTo>
                  <a:lnTo>
                    <a:pt x="241338" y="213093"/>
                  </a:lnTo>
                  <a:lnTo>
                    <a:pt x="241338" y="210261"/>
                  </a:lnTo>
                  <a:close/>
                </a:path>
                <a:path w="316229" h="742950">
                  <a:moveTo>
                    <a:pt x="281381" y="97421"/>
                  </a:moveTo>
                  <a:lnTo>
                    <a:pt x="273875" y="89877"/>
                  </a:lnTo>
                  <a:lnTo>
                    <a:pt x="255257" y="89877"/>
                  </a:lnTo>
                  <a:lnTo>
                    <a:pt x="247738" y="97421"/>
                  </a:lnTo>
                  <a:lnTo>
                    <a:pt x="247738" y="116014"/>
                  </a:lnTo>
                  <a:lnTo>
                    <a:pt x="255257" y="123558"/>
                  </a:lnTo>
                  <a:lnTo>
                    <a:pt x="273875" y="123558"/>
                  </a:lnTo>
                  <a:lnTo>
                    <a:pt x="281381" y="116014"/>
                  </a:lnTo>
                  <a:lnTo>
                    <a:pt x="281381" y="113182"/>
                  </a:lnTo>
                  <a:lnTo>
                    <a:pt x="281381" y="100266"/>
                  </a:lnTo>
                  <a:lnTo>
                    <a:pt x="281381" y="97421"/>
                  </a:lnTo>
                  <a:close/>
                </a:path>
                <a:path w="316229" h="742950">
                  <a:moveTo>
                    <a:pt x="315874" y="7543"/>
                  </a:moveTo>
                  <a:lnTo>
                    <a:pt x="308330" y="0"/>
                  </a:lnTo>
                  <a:lnTo>
                    <a:pt x="289750" y="0"/>
                  </a:lnTo>
                  <a:lnTo>
                    <a:pt x="282206" y="7543"/>
                  </a:lnTo>
                  <a:lnTo>
                    <a:pt x="282206" y="26123"/>
                  </a:lnTo>
                  <a:lnTo>
                    <a:pt x="289750" y="33680"/>
                  </a:lnTo>
                  <a:lnTo>
                    <a:pt x="308330" y="33680"/>
                  </a:lnTo>
                  <a:lnTo>
                    <a:pt x="315874" y="26123"/>
                  </a:lnTo>
                  <a:lnTo>
                    <a:pt x="315874" y="23291"/>
                  </a:lnTo>
                  <a:lnTo>
                    <a:pt x="315874" y="10375"/>
                  </a:lnTo>
                  <a:lnTo>
                    <a:pt x="315874" y="7543"/>
                  </a:lnTo>
                  <a:close/>
                </a:path>
              </a:pathLst>
            </a:custGeom>
            <a:solidFill>
              <a:srgbClr val="D89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261903" y="5144160"/>
              <a:ext cx="101781" cy="146939"/>
            </a:xfrm>
            <a:prstGeom prst="rect">
              <a:avLst/>
            </a:prstGeom>
          </p:spPr>
        </p:pic>
        <p:sp>
          <p:nvSpPr>
            <p:cNvPr id="13" name="object 13" descr=""/>
            <p:cNvSpPr/>
            <p:nvPr/>
          </p:nvSpPr>
          <p:spPr>
            <a:xfrm>
              <a:off x="3356747" y="506495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667" y="7543"/>
                  </a:moveTo>
                  <a:lnTo>
                    <a:pt x="26136" y="0"/>
                  </a:lnTo>
                  <a:lnTo>
                    <a:pt x="7531" y="0"/>
                  </a:lnTo>
                  <a:lnTo>
                    <a:pt x="0" y="7543"/>
                  </a:lnTo>
                  <a:lnTo>
                    <a:pt x="0" y="26123"/>
                  </a:lnTo>
                  <a:lnTo>
                    <a:pt x="7531" y="33680"/>
                  </a:lnTo>
                  <a:lnTo>
                    <a:pt x="26136" y="33680"/>
                  </a:lnTo>
                  <a:lnTo>
                    <a:pt x="33667" y="26123"/>
                  </a:lnTo>
                  <a:lnTo>
                    <a:pt x="33667" y="23291"/>
                  </a:lnTo>
                  <a:lnTo>
                    <a:pt x="33667" y="10388"/>
                  </a:lnTo>
                  <a:lnTo>
                    <a:pt x="33667" y="7543"/>
                  </a:lnTo>
                  <a:close/>
                </a:path>
              </a:pathLst>
            </a:custGeom>
            <a:solidFill>
              <a:srgbClr val="D89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688830" y="6608076"/>
              <a:ext cx="55880" cy="122555"/>
            </a:xfrm>
            <a:custGeom>
              <a:avLst/>
              <a:gdLst/>
              <a:ahLst/>
              <a:cxnLst/>
              <a:rect l="l" t="t" r="r" b="b"/>
              <a:pathLst>
                <a:path w="55880" h="122554">
                  <a:moveTo>
                    <a:pt x="43281" y="91135"/>
                  </a:moveTo>
                  <a:lnTo>
                    <a:pt x="35763" y="83604"/>
                  </a:lnTo>
                  <a:lnTo>
                    <a:pt x="29476" y="83604"/>
                  </a:lnTo>
                  <a:lnTo>
                    <a:pt x="26123" y="80251"/>
                  </a:lnTo>
                  <a:lnTo>
                    <a:pt x="7518" y="80251"/>
                  </a:lnTo>
                  <a:lnTo>
                    <a:pt x="0" y="87769"/>
                  </a:lnTo>
                  <a:lnTo>
                    <a:pt x="0" y="106375"/>
                  </a:lnTo>
                  <a:lnTo>
                    <a:pt x="2616" y="109004"/>
                  </a:lnTo>
                  <a:lnTo>
                    <a:pt x="2616" y="114719"/>
                  </a:lnTo>
                  <a:lnTo>
                    <a:pt x="10147" y="122250"/>
                  </a:lnTo>
                  <a:lnTo>
                    <a:pt x="28740" y="122250"/>
                  </a:lnTo>
                  <a:lnTo>
                    <a:pt x="33718" y="117271"/>
                  </a:lnTo>
                  <a:lnTo>
                    <a:pt x="35763" y="117271"/>
                  </a:lnTo>
                  <a:lnTo>
                    <a:pt x="43281" y="109740"/>
                  </a:lnTo>
                  <a:lnTo>
                    <a:pt x="43281" y="106895"/>
                  </a:lnTo>
                  <a:lnTo>
                    <a:pt x="43281" y="93980"/>
                  </a:lnTo>
                  <a:lnTo>
                    <a:pt x="43281" y="91135"/>
                  </a:lnTo>
                  <a:close/>
                </a:path>
                <a:path w="55880" h="122554">
                  <a:moveTo>
                    <a:pt x="55854" y="31661"/>
                  </a:moveTo>
                  <a:lnTo>
                    <a:pt x="53073" y="28879"/>
                  </a:lnTo>
                  <a:lnTo>
                    <a:pt x="53073" y="17830"/>
                  </a:lnTo>
                  <a:lnTo>
                    <a:pt x="53073" y="14998"/>
                  </a:lnTo>
                  <a:lnTo>
                    <a:pt x="45554" y="7454"/>
                  </a:lnTo>
                  <a:lnTo>
                    <a:pt x="42037" y="7454"/>
                  </a:lnTo>
                  <a:lnTo>
                    <a:pt x="34594" y="0"/>
                  </a:lnTo>
                  <a:lnTo>
                    <a:pt x="15989" y="0"/>
                  </a:lnTo>
                  <a:lnTo>
                    <a:pt x="8470" y="7531"/>
                  </a:lnTo>
                  <a:lnTo>
                    <a:pt x="8470" y="26136"/>
                  </a:lnTo>
                  <a:lnTo>
                    <a:pt x="15989" y="33680"/>
                  </a:lnTo>
                  <a:lnTo>
                    <a:pt x="19507" y="33680"/>
                  </a:lnTo>
                  <a:lnTo>
                    <a:pt x="22199" y="36372"/>
                  </a:lnTo>
                  <a:lnTo>
                    <a:pt x="22199" y="50266"/>
                  </a:lnTo>
                  <a:lnTo>
                    <a:pt x="29730" y="57797"/>
                  </a:lnTo>
                  <a:lnTo>
                    <a:pt x="48323" y="57797"/>
                  </a:lnTo>
                  <a:lnTo>
                    <a:pt x="55854" y="50266"/>
                  </a:lnTo>
                  <a:lnTo>
                    <a:pt x="55854" y="47409"/>
                  </a:lnTo>
                  <a:lnTo>
                    <a:pt x="55854" y="34493"/>
                  </a:lnTo>
                  <a:lnTo>
                    <a:pt x="55854" y="31661"/>
                  </a:lnTo>
                  <a:close/>
                </a:path>
              </a:pathLst>
            </a:custGeom>
            <a:solidFill>
              <a:srgbClr val="A3A5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5" name="object 15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803776" y="6199314"/>
              <a:ext cx="235884" cy="591642"/>
            </a:xfrm>
            <a:prstGeom prst="rect">
              <a:avLst/>
            </a:prstGeom>
          </p:spPr>
        </p:pic>
        <p:pic>
          <p:nvPicPr>
            <p:cNvPr id="16" name="object 16" descr="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612694" y="6806463"/>
              <a:ext cx="125806" cy="331165"/>
            </a:xfrm>
            <a:prstGeom prst="rect">
              <a:avLst/>
            </a:prstGeom>
          </p:spPr>
        </p:pic>
        <p:pic>
          <p:nvPicPr>
            <p:cNvPr id="17" name="object 17" descr="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055000" y="6758317"/>
              <a:ext cx="285320" cy="496227"/>
            </a:xfrm>
            <a:prstGeom prst="rect">
              <a:avLst/>
            </a:prstGeom>
          </p:spPr>
        </p:pic>
        <p:pic>
          <p:nvPicPr>
            <p:cNvPr id="18" name="object 18" descr="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571178" y="5285193"/>
              <a:ext cx="303588" cy="602462"/>
            </a:xfrm>
            <a:prstGeom prst="rect">
              <a:avLst/>
            </a:prstGeom>
          </p:spPr>
        </p:pic>
        <p:pic>
          <p:nvPicPr>
            <p:cNvPr id="19" name="object 19" descr="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044532" y="5396852"/>
              <a:ext cx="248339" cy="422986"/>
            </a:xfrm>
            <a:prstGeom prst="rect">
              <a:avLst/>
            </a:prstGeom>
          </p:spPr>
        </p:pic>
        <p:sp>
          <p:nvSpPr>
            <p:cNvPr id="20" name="object 20" descr=""/>
            <p:cNvSpPr/>
            <p:nvPr/>
          </p:nvSpPr>
          <p:spPr>
            <a:xfrm>
              <a:off x="2562756" y="5727280"/>
              <a:ext cx="43180" cy="123189"/>
            </a:xfrm>
            <a:custGeom>
              <a:avLst/>
              <a:gdLst/>
              <a:ahLst/>
              <a:cxnLst/>
              <a:rect l="l" t="t" r="r" b="b"/>
              <a:pathLst>
                <a:path w="43180" h="123189">
                  <a:moveTo>
                    <a:pt x="33655" y="96697"/>
                  </a:moveTo>
                  <a:lnTo>
                    <a:pt x="26136" y="89154"/>
                  </a:lnTo>
                  <a:lnTo>
                    <a:pt x="7518" y="89154"/>
                  </a:lnTo>
                  <a:lnTo>
                    <a:pt x="0" y="96697"/>
                  </a:lnTo>
                  <a:lnTo>
                    <a:pt x="0" y="115277"/>
                  </a:lnTo>
                  <a:lnTo>
                    <a:pt x="7518" y="122821"/>
                  </a:lnTo>
                  <a:lnTo>
                    <a:pt x="26136" y="122821"/>
                  </a:lnTo>
                  <a:lnTo>
                    <a:pt x="33655" y="115277"/>
                  </a:lnTo>
                  <a:lnTo>
                    <a:pt x="33655" y="112433"/>
                  </a:lnTo>
                  <a:lnTo>
                    <a:pt x="33655" y="99517"/>
                  </a:lnTo>
                  <a:lnTo>
                    <a:pt x="33655" y="96697"/>
                  </a:lnTo>
                  <a:close/>
                </a:path>
                <a:path w="43180" h="123189">
                  <a:moveTo>
                    <a:pt x="42722" y="7543"/>
                  </a:moveTo>
                  <a:lnTo>
                    <a:pt x="35191" y="0"/>
                  </a:lnTo>
                  <a:lnTo>
                    <a:pt x="16586" y="0"/>
                  </a:lnTo>
                  <a:lnTo>
                    <a:pt x="9055" y="7543"/>
                  </a:lnTo>
                  <a:lnTo>
                    <a:pt x="9055" y="26123"/>
                  </a:lnTo>
                  <a:lnTo>
                    <a:pt x="16586" y="33680"/>
                  </a:lnTo>
                  <a:lnTo>
                    <a:pt x="35191" y="33680"/>
                  </a:lnTo>
                  <a:lnTo>
                    <a:pt x="42722" y="26123"/>
                  </a:lnTo>
                  <a:lnTo>
                    <a:pt x="42722" y="23304"/>
                  </a:lnTo>
                  <a:lnTo>
                    <a:pt x="42722" y="10388"/>
                  </a:lnTo>
                  <a:lnTo>
                    <a:pt x="42722" y="7543"/>
                  </a:lnTo>
                  <a:close/>
                </a:path>
              </a:pathLst>
            </a:custGeom>
            <a:solidFill>
              <a:srgbClr val="959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2619906" y="5503671"/>
              <a:ext cx="59690" cy="62865"/>
            </a:xfrm>
            <a:custGeom>
              <a:avLst/>
              <a:gdLst/>
              <a:ahLst/>
              <a:cxnLst/>
              <a:rect l="l" t="t" r="r" b="b"/>
              <a:pathLst>
                <a:path w="59689" h="62864">
                  <a:moveTo>
                    <a:pt x="33655" y="36195"/>
                  </a:moveTo>
                  <a:lnTo>
                    <a:pt x="26123" y="28663"/>
                  </a:lnTo>
                  <a:lnTo>
                    <a:pt x="7518" y="28663"/>
                  </a:lnTo>
                  <a:lnTo>
                    <a:pt x="0" y="36195"/>
                  </a:lnTo>
                  <a:lnTo>
                    <a:pt x="0" y="54787"/>
                  </a:lnTo>
                  <a:lnTo>
                    <a:pt x="7518" y="62331"/>
                  </a:lnTo>
                  <a:lnTo>
                    <a:pt x="26123" y="62331"/>
                  </a:lnTo>
                  <a:lnTo>
                    <a:pt x="33655" y="54787"/>
                  </a:lnTo>
                  <a:lnTo>
                    <a:pt x="33655" y="51955"/>
                  </a:lnTo>
                  <a:lnTo>
                    <a:pt x="33655" y="39039"/>
                  </a:lnTo>
                  <a:lnTo>
                    <a:pt x="33655" y="36195"/>
                  </a:lnTo>
                  <a:close/>
                </a:path>
                <a:path w="59689" h="62864">
                  <a:moveTo>
                    <a:pt x="59524" y="7543"/>
                  </a:moveTo>
                  <a:lnTo>
                    <a:pt x="51993" y="0"/>
                  </a:lnTo>
                  <a:lnTo>
                    <a:pt x="33388" y="0"/>
                  </a:lnTo>
                  <a:lnTo>
                    <a:pt x="25869" y="7543"/>
                  </a:lnTo>
                  <a:lnTo>
                    <a:pt x="25869" y="26123"/>
                  </a:lnTo>
                  <a:lnTo>
                    <a:pt x="33388" y="33680"/>
                  </a:lnTo>
                  <a:lnTo>
                    <a:pt x="51993" y="33680"/>
                  </a:lnTo>
                  <a:lnTo>
                    <a:pt x="59524" y="26123"/>
                  </a:lnTo>
                  <a:lnTo>
                    <a:pt x="59524" y="23291"/>
                  </a:lnTo>
                  <a:lnTo>
                    <a:pt x="59524" y="10388"/>
                  </a:lnTo>
                  <a:lnTo>
                    <a:pt x="59524" y="7543"/>
                  </a:lnTo>
                  <a:close/>
                </a:path>
              </a:pathLst>
            </a:custGeom>
            <a:solidFill>
              <a:srgbClr val="E76BF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 descr="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372916" y="5957163"/>
              <a:ext cx="222469" cy="362204"/>
            </a:xfrm>
            <a:prstGeom prst="rect">
              <a:avLst/>
            </a:prstGeom>
          </p:spPr>
        </p:pic>
        <p:pic>
          <p:nvPicPr>
            <p:cNvPr id="23" name="object 23" descr="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669283" y="4854803"/>
              <a:ext cx="222939" cy="572198"/>
            </a:xfrm>
            <a:prstGeom prst="rect">
              <a:avLst/>
            </a:prstGeom>
          </p:spPr>
        </p:pic>
        <p:pic>
          <p:nvPicPr>
            <p:cNvPr id="24" name="object 24" descr="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128062" y="4979898"/>
              <a:ext cx="238259" cy="713968"/>
            </a:xfrm>
            <a:prstGeom prst="rect">
              <a:avLst/>
            </a:prstGeom>
          </p:spPr>
        </p:pic>
        <p:sp>
          <p:nvSpPr>
            <p:cNvPr id="25" name="object 25" descr=""/>
            <p:cNvSpPr/>
            <p:nvPr/>
          </p:nvSpPr>
          <p:spPr>
            <a:xfrm>
              <a:off x="3093781" y="5530252"/>
              <a:ext cx="113664" cy="194310"/>
            </a:xfrm>
            <a:custGeom>
              <a:avLst/>
              <a:gdLst/>
              <a:ahLst/>
              <a:cxnLst/>
              <a:rect l="l" t="t" r="r" b="b"/>
              <a:pathLst>
                <a:path w="113664" h="194310">
                  <a:moveTo>
                    <a:pt x="0" y="194081"/>
                  </a:moveTo>
                  <a:lnTo>
                    <a:pt x="113106" y="0"/>
                  </a:lnTo>
                </a:path>
              </a:pathLst>
            </a:custGeom>
            <a:ln w="12700">
              <a:solidFill>
                <a:srgbClr val="D89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956725" y="5730773"/>
              <a:ext cx="2532380" cy="306705"/>
            </a:xfrm>
            <a:custGeom>
              <a:avLst/>
              <a:gdLst/>
              <a:ahLst/>
              <a:cxnLst/>
              <a:rect l="l" t="t" r="r" b="b"/>
              <a:pathLst>
                <a:path w="2532379" h="306704">
                  <a:moveTo>
                    <a:pt x="0" y="306463"/>
                  </a:moveTo>
                  <a:lnTo>
                    <a:pt x="2531962" y="0"/>
                  </a:lnTo>
                </a:path>
              </a:pathLst>
            </a:custGeom>
            <a:ln w="127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956725" y="4740274"/>
              <a:ext cx="1767205" cy="2581275"/>
            </a:xfrm>
            <a:custGeom>
              <a:avLst/>
              <a:gdLst/>
              <a:ahLst/>
              <a:cxnLst/>
              <a:rect l="l" t="t" r="r" b="b"/>
              <a:pathLst>
                <a:path w="1767205" h="2581275">
                  <a:moveTo>
                    <a:pt x="0" y="2581262"/>
                  </a:moveTo>
                  <a:lnTo>
                    <a:pt x="1766876" y="0"/>
                  </a:lnTo>
                </a:path>
              </a:pathLst>
            </a:custGeom>
            <a:ln w="127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1081581" y="4737252"/>
              <a:ext cx="1524000" cy="2614930"/>
            </a:xfrm>
            <a:custGeom>
              <a:avLst/>
              <a:gdLst/>
              <a:ahLst/>
              <a:cxnLst/>
              <a:rect l="l" t="t" r="r" b="b"/>
              <a:pathLst>
                <a:path w="1524000" h="2614929">
                  <a:moveTo>
                    <a:pt x="0" y="2614676"/>
                  </a:moveTo>
                  <a:lnTo>
                    <a:pt x="1523592" y="0"/>
                  </a:lnTo>
                </a:path>
              </a:pathLst>
            </a:custGeom>
            <a:ln w="13589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956725" y="5775490"/>
              <a:ext cx="2532380" cy="234950"/>
            </a:xfrm>
            <a:custGeom>
              <a:avLst/>
              <a:gdLst/>
              <a:ahLst/>
              <a:cxnLst/>
              <a:rect l="l" t="t" r="r" b="b"/>
              <a:pathLst>
                <a:path w="2532379" h="234950">
                  <a:moveTo>
                    <a:pt x="0" y="234556"/>
                  </a:moveTo>
                  <a:lnTo>
                    <a:pt x="2531962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148532" y="5562079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365" y="0"/>
                  </a:moveTo>
                  <a:lnTo>
                    <a:pt x="16107" y="2078"/>
                  </a:lnTo>
                  <a:lnTo>
                    <a:pt x="7729" y="7729"/>
                  </a:lnTo>
                  <a:lnTo>
                    <a:pt x="2078" y="16107"/>
                  </a:lnTo>
                  <a:lnTo>
                    <a:pt x="0" y="26365"/>
                  </a:lnTo>
                  <a:lnTo>
                    <a:pt x="2078" y="36621"/>
                  </a:lnTo>
                  <a:lnTo>
                    <a:pt x="7729" y="44996"/>
                  </a:lnTo>
                  <a:lnTo>
                    <a:pt x="16107" y="50646"/>
                  </a:lnTo>
                  <a:lnTo>
                    <a:pt x="26365" y="52730"/>
                  </a:lnTo>
                  <a:lnTo>
                    <a:pt x="36628" y="50646"/>
                  </a:lnTo>
                  <a:lnTo>
                    <a:pt x="45005" y="44996"/>
                  </a:lnTo>
                  <a:lnTo>
                    <a:pt x="46787" y="42354"/>
                  </a:lnTo>
                  <a:lnTo>
                    <a:pt x="26365" y="42354"/>
                  </a:lnTo>
                  <a:lnTo>
                    <a:pt x="17564" y="42329"/>
                  </a:lnTo>
                  <a:lnTo>
                    <a:pt x="10401" y="35179"/>
                  </a:lnTo>
                  <a:lnTo>
                    <a:pt x="10401" y="17551"/>
                  </a:lnTo>
                  <a:lnTo>
                    <a:pt x="17564" y="10388"/>
                  </a:lnTo>
                  <a:lnTo>
                    <a:pt x="46789" y="10375"/>
                  </a:lnTo>
                  <a:lnTo>
                    <a:pt x="45005" y="7729"/>
                  </a:lnTo>
                  <a:lnTo>
                    <a:pt x="36628" y="2078"/>
                  </a:lnTo>
                  <a:lnTo>
                    <a:pt x="26365" y="0"/>
                  </a:lnTo>
                  <a:close/>
                </a:path>
                <a:path w="53339" h="53339">
                  <a:moveTo>
                    <a:pt x="46789" y="10375"/>
                  </a:moveTo>
                  <a:lnTo>
                    <a:pt x="26365" y="10375"/>
                  </a:lnTo>
                  <a:lnTo>
                    <a:pt x="35179" y="10388"/>
                  </a:lnTo>
                  <a:lnTo>
                    <a:pt x="42329" y="17551"/>
                  </a:lnTo>
                  <a:lnTo>
                    <a:pt x="42329" y="35179"/>
                  </a:lnTo>
                  <a:lnTo>
                    <a:pt x="35179" y="42329"/>
                  </a:lnTo>
                  <a:lnTo>
                    <a:pt x="26365" y="42354"/>
                  </a:lnTo>
                  <a:lnTo>
                    <a:pt x="46787" y="42354"/>
                  </a:lnTo>
                  <a:lnTo>
                    <a:pt x="50653" y="36621"/>
                  </a:lnTo>
                  <a:lnTo>
                    <a:pt x="52730" y="26365"/>
                  </a:lnTo>
                  <a:lnTo>
                    <a:pt x="50653" y="16107"/>
                  </a:lnTo>
                  <a:lnTo>
                    <a:pt x="46789" y="10375"/>
                  </a:lnTo>
                  <a:close/>
                </a:path>
              </a:pathLst>
            </a:custGeom>
            <a:solidFill>
              <a:srgbClr val="00BF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154069" y="5567235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643"/>
                  </a:moveTo>
                  <a:lnTo>
                    <a:pt x="41656" y="0"/>
                  </a:lnTo>
                </a:path>
                <a:path w="41910" h="41910">
                  <a:moveTo>
                    <a:pt x="0" y="0"/>
                  </a:moveTo>
                  <a:lnTo>
                    <a:pt x="41656" y="41643"/>
                  </a:lnTo>
                </a:path>
              </a:pathLst>
            </a:custGeom>
            <a:ln w="9525">
              <a:solidFill>
                <a:srgbClr val="00BF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2840225" y="6661670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40">
                  <a:moveTo>
                    <a:pt x="26365" y="0"/>
                  </a:moveTo>
                  <a:lnTo>
                    <a:pt x="16109" y="2076"/>
                  </a:lnTo>
                  <a:lnTo>
                    <a:pt x="7734" y="7724"/>
                  </a:lnTo>
                  <a:lnTo>
                    <a:pt x="2083" y="16102"/>
                  </a:lnTo>
                  <a:lnTo>
                    <a:pt x="0" y="26365"/>
                  </a:lnTo>
                  <a:lnTo>
                    <a:pt x="2083" y="36621"/>
                  </a:lnTo>
                  <a:lnTo>
                    <a:pt x="7734" y="44996"/>
                  </a:lnTo>
                  <a:lnTo>
                    <a:pt x="16109" y="50646"/>
                  </a:lnTo>
                  <a:lnTo>
                    <a:pt x="26365" y="52730"/>
                  </a:lnTo>
                  <a:lnTo>
                    <a:pt x="36628" y="50646"/>
                  </a:lnTo>
                  <a:lnTo>
                    <a:pt x="45007" y="44996"/>
                  </a:lnTo>
                  <a:lnTo>
                    <a:pt x="46798" y="42341"/>
                  </a:lnTo>
                  <a:lnTo>
                    <a:pt x="17576" y="42329"/>
                  </a:lnTo>
                  <a:lnTo>
                    <a:pt x="10388" y="35179"/>
                  </a:lnTo>
                  <a:lnTo>
                    <a:pt x="10388" y="17551"/>
                  </a:lnTo>
                  <a:lnTo>
                    <a:pt x="17576" y="10388"/>
                  </a:lnTo>
                  <a:lnTo>
                    <a:pt x="46795" y="10375"/>
                  </a:lnTo>
                  <a:lnTo>
                    <a:pt x="45007" y="7724"/>
                  </a:lnTo>
                  <a:lnTo>
                    <a:pt x="36628" y="2076"/>
                  </a:lnTo>
                  <a:lnTo>
                    <a:pt x="26365" y="0"/>
                  </a:lnTo>
                  <a:close/>
                </a:path>
                <a:path w="53339" h="53340">
                  <a:moveTo>
                    <a:pt x="46795" y="10375"/>
                  </a:moveTo>
                  <a:lnTo>
                    <a:pt x="26365" y="10375"/>
                  </a:lnTo>
                  <a:lnTo>
                    <a:pt x="35191" y="10388"/>
                  </a:lnTo>
                  <a:lnTo>
                    <a:pt x="42354" y="17551"/>
                  </a:lnTo>
                  <a:lnTo>
                    <a:pt x="42354" y="35179"/>
                  </a:lnTo>
                  <a:lnTo>
                    <a:pt x="35191" y="42329"/>
                  </a:lnTo>
                  <a:lnTo>
                    <a:pt x="26365" y="42341"/>
                  </a:lnTo>
                  <a:lnTo>
                    <a:pt x="46807" y="42329"/>
                  </a:lnTo>
                  <a:lnTo>
                    <a:pt x="50659" y="36621"/>
                  </a:lnTo>
                  <a:lnTo>
                    <a:pt x="52743" y="26365"/>
                  </a:lnTo>
                  <a:lnTo>
                    <a:pt x="50659" y="16102"/>
                  </a:lnTo>
                  <a:lnTo>
                    <a:pt x="46795" y="10375"/>
                  </a:lnTo>
                  <a:close/>
                </a:path>
              </a:pathLst>
            </a:custGeom>
            <a:solidFill>
              <a:srgbClr val="F876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2845902" y="6666966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09">
                  <a:moveTo>
                    <a:pt x="0" y="41503"/>
                  </a:moveTo>
                  <a:lnTo>
                    <a:pt x="41529" y="0"/>
                  </a:lnTo>
                </a:path>
                <a:path w="41910" h="41909">
                  <a:moveTo>
                    <a:pt x="0" y="0"/>
                  </a:moveTo>
                  <a:lnTo>
                    <a:pt x="41529" y="41503"/>
                  </a:lnTo>
                </a:path>
              </a:pathLst>
            </a:custGeom>
            <a:ln w="9525">
              <a:solidFill>
                <a:srgbClr val="F8766D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1208694" y="7015175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40" h="53340">
                  <a:moveTo>
                    <a:pt x="26352" y="0"/>
                  </a:moveTo>
                  <a:lnTo>
                    <a:pt x="16102" y="2085"/>
                  </a:lnTo>
                  <a:lnTo>
                    <a:pt x="7727" y="7740"/>
                  </a:lnTo>
                  <a:lnTo>
                    <a:pt x="2078" y="16119"/>
                  </a:lnTo>
                  <a:lnTo>
                    <a:pt x="0" y="26377"/>
                  </a:lnTo>
                  <a:lnTo>
                    <a:pt x="2078" y="36633"/>
                  </a:lnTo>
                  <a:lnTo>
                    <a:pt x="7727" y="45007"/>
                  </a:lnTo>
                  <a:lnTo>
                    <a:pt x="16102" y="50654"/>
                  </a:lnTo>
                  <a:lnTo>
                    <a:pt x="26352" y="52730"/>
                  </a:lnTo>
                  <a:lnTo>
                    <a:pt x="36615" y="50654"/>
                  </a:lnTo>
                  <a:lnTo>
                    <a:pt x="44992" y="45007"/>
                  </a:lnTo>
                  <a:lnTo>
                    <a:pt x="46782" y="42354"/>
                  </a:lnTo>
                  <a:lnTo>
                    <a:pt x="17551" y="42341"/>
                  </a:lnTo>
                  <a:lnTo>
                    <a:pt x="10388" y="35179"/>
                  </a:lnTo>
                  <a:lnTo>
                    <a:pt x="10388" y="17564"/>
                  </a:lnTo>
                  <a:lnTo>
                    <a:pt x="17551" y="10401"/>
                  </a:lnTo>
                  <a:lnTo>
                    <a:pt x="46769" y="10375"/>
                  </a:lnTo>
                  <a:lnTo>
                    <a:pt x="44992" y="7740"/>
                  </a:lnTo>
                  <a:lnTo>
                    <a:pt x="36615" y="2085"/>
                  </a:lnTo>
                  <a:lnTo>
                    <a:pt x="26352" y="0"/>
                  </a:lnTo>
                  <a:close/>
                </a:path>
                <a:path w="53340" h="53340">
                  <a:moveTo>
                    <a:pt x="46769" y="10375"/>
                  </a:moveTo>
                  <a:lnTo>
                    <a:pt x="26352" y="10375"/>
                  </a:lnTo>
                  <a:lnTo>
                    <a:pt x="35166" y="10401"/>
                  </a:lnTo>
                  <a:lnTo>
                    <a:pt x="42329" y="17564"/>
                  </a:lnTo>
                  <a:lnTo>
                    <a:pt x="42329" y="35179"/>
                  </a:lnTo>
                  <a:lnTo>
                    <a:pt x="35166" y="42341"/>
                  </a:lnTo>
                  <a:lnTo>
                    <a:pt x="26352" y="42354"/>
                  </a:lnTo>
                  <a:lnTo>
                    <a:pt x="46790" y="42341"/>
                  </a:lnTo>
                  <a:lnTo>
                    <a:pt x="50641" y="36633"/>
                  </a:lnTo>
                  <a:lnTo>
                    <a:pt x="52717" y="26377"/>
                  </a:lnTo>
                  <a:lnTo>
                    <a:pt x="50641" y="16119"/>
                  </a:lnTo>
                  <a:lnTo>
                    <a:pt x="46769" y="10375"/>
                  </a:lnTo>
                  <a:close/>
                </a:path>
              </a:pathLst>
            </a:custGeom>
            <a:solidFill>
              <a:srgbClr val="00BF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1214371" y="7020471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09" h="41909">
                  <a:moveTo>
                    <a:pt x="0" y="41516"/>
                  </a:moveTo>
                  <a:lnTo>
                    <a:pt x="41503" y="12"/>
                  </a:lnTo>
                </a:path>
                <a:path w="41909" h="41909">
                  <a:moveTo>
                    <a:pt x="0" y="0"/>
                  </a:moveTo>
                  <a:lnTo>
                    <a:pt x="41503" y="41516"/>
                  </a:lnTo>
                </a:path>
              </a:pathLst>
            </a:custGeom>
            <a:ln w="9525">
              <a:solidFill>
                <a:srgbClr val="00BF7D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1644926" y="5588533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365" y="0"/>
                  </a:moveTo>
                  <a:lnTo>
                    <a:pt x="16102" y="2078"/>
                  </a:lnTo>
                  <a:lnTo>
                    <a:pt x="7724" y="7729"/>
                  </a:lnTo>
                  <a:lnTo>
                    <a:pt x="2076" y="16107"/>
                  </a:lnTo>
                  <a:lnTo>
                    <a:pt x="0" y="26365"/>
                  </a:lnTo>
                  <a:lnTo>
                    <a:pt x="2076" y="36621"/>
                  </a:lnTo>
                  <a:lnTo>
                    <a:pt x="7724" y="44994"/>
                  </a:lnTo>
                  <a:lnTo>
                    <a:pt x="16102" y="50641"/>
                  </a:lnTo>
                  <a:lnTo>
                    <a:pt x="26365" y="52717"/>
                  </a:lnTo>
                  <a:lnTo>
                    <a:pt x="36623" y="50641"/>
                  </a:lnTo>
                  <a:lnTo>
                    <a:pt x="45000" y="44994"/>
                  </a:lnTo>
                  <a:lnTo>
                    <a:pt x="46791" y="42341"/>
                  </a:lnTo>
                  <a:lnTo>
                    <a:pt x="17564" y="42329"/>
                  </a:lnTo>
                  <a:lnTo>
                    <a:pt x="10388" y="35179"/>
                  </a:lnTo>
                  <a:lnTo>
                    <a:pt x="10388" y="17551"/>
                  </a:lnTo>
                  <a:lnTo>
                    <a:pt x="17564" y="10388"/>
                  </a:lnTo>
                  <a:lnTo>
                    <a:pt x="46785" y="10375"/>
                  </a:lnTo>
                  <a:lnTo>
                    <a:pt x="45000" y="7729"/>
                  </a:lnTo>
                  <a:lnTo>
                    <a:pt x="36623" y="2078"/>
                  </a:lnTo>
                  <a:lnTo>
                    <a:pt x="26365" y="0"/>
                  </a:lnTo>
                  <a:close/>
                </a:path>
                <a:path w="53339" h="53339">
                  <a:moveTo>
                    <a:pt x="46785" y="10375"/>
                  </a:moveTo>
                  <a:lnTo>
                    <a:pt x="26365" y="10375"/>
                  </a:lnTo>
                  <a:lnTo>
                    <a:pt x="35166" y="10388"/>
                  </a:lnTo>
                  <a:lnTo>
                    <a:pt x="42329" y="17551"/>
                  </a:lnTo>
                  <a:lnTo>
                    <a:pt x="42329" y="35179"/>
                  </a:lnTo>
                  <a:lnTo>
                    <a:pt x="35166" y="42329"/>
                  </a:lnTo>
                  <a:lnTo>
                    <a:pt x="26365" y="42341"/>
                  </a:lnTo>
                  <a:lnTo>
                    <a:pt x="46799" y="42329"/>
                  </a:lnTo>
                  <a:lnTo>
                    <a:pt x="50652" y="36621"/>
                  </a:lnTo>
                  <a:lnTo>
                    <a:pt x="52730" y="26365"/>
                  </a:lnTo>
                  <a:lnTo>
                    <a:pt x="50652" y="16107"/>
                  </a:lnTo>
                  <a:lnTo>
                    <a:pt x="46785" y="10375"/>
                  </a:lnTo>
                  <a:close/>
                </a:path>
              </a:pathLst>
            </a:custGeom>
            <a:solidFill>
              <a:srgbClr val="39B6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1650616" y="5593676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656"/>
                  </a:moveTo>
                  <a:lnTo>
                    <a:pt x="41503" y="0"/>
                  </a:lnTo>
                </a:path>
                <a:path w="41910" h="41910">
                  <a:moveTo>
                    <a:pt x="0" y="0"/>
                  </a:moveTo>
                  <a:lnTo>
                    <a:pt x="41503" y="41656"/>
                  </a:lnTo>
                </a:path>
              </a:pathLst>
            </a:custGeom>
            <a:ln w="9525">
              <a:solidFill>
                <a:srgbClr val="39B6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1757029" y="5494858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352" y="0"/>
                  </a:moveTo>
                  <a:lnTo>
                    <a:pt x="16096" y="2083"/>
                  </a:lnTo>
                  <a:lnTo>
                    <a:pt x="7723" y="7734"/>
                  </a:lnTo>
                  <a:lnTo>
                    <a:pt x="2076" y="16109"/>
                  </a:lnTo>
                  <a:lnTo>
                    <a:pt x="0" y="26365"/>
                  </a:lnTo>
                  <a:lnTo>
                    <a:pt x="2076" y="36623"/>
                  </a:lnTo>
                  <a:lnTo>
                    <a:pt x="7723" y="45000"/>
                  </a:lnTo>
                  <a:lnTo>
                    <a:pt x="16096" y="50652"/>
                  </a:lnTo>
                  <a:lnTo>
                    <a:pt x="26352" y="52730"/>
                  </a:lnTo>
                  <a:lnTo>
                    <a:pt x="36615" y="50652"/>
                  </a:lnTo>
                  <a:lnTo>
                    <a:pt x="44994" y="45000"/>
                  </a:lnTo>
                  <a:lnTo>
                    <a:pt x="46779" y="42354"/>
                  </a:lnTo>
                  <a:lnTo>
                    <a:pt x="17564" y="42341"/>
                  </a:lnTo>
                  <a:lnTo>
                    <a:pt x="10388" y="35179"/>
                  </a:lnTo>
                  <a:lnTo>
                    <a:pt x="10388" y="17551"/>
                  </a:lnTo>
                  <a:lnTo>
                    <a:pt x="17564" y="10388"/>
                  </a:lnTo>
                  <a:lnTo>
                    <a:pt x="46777" y="10375"/>
                  </a:lnTo>
                  <a:lnTo>
                    <a:pt x="44994" y="7734"/>
                  </a:lnTo>
                  <a:lnTo>
                    <a:pt x="36615" y="2083"/>
                  </a:lnTo>
                  <a:lnTo>
                    <a:pt x="26352" y="0"/>
                  </a:lnTo>
                  <a:close/>
                </a:path>
                <a:path w="53339" h="53339">
                  <a:moveTo>
                    <a:pt x="46777" y="10375"/>
                  </a:moveTo>
                  <a:lnTo>
                    <a:pt x="26352" y="10375"/>
                  </a:lnTo>
                  <a:lnTo>
                    <a:pt x="35166" y="10388"/>
                  </a:lnTo>
                  <a:lnTo>
                    <a:pt x="42329" y="17551"/>
                  </a:lnTo>
                  <a:lnTo>
                    <a:pt x="42329" y="35179"/>
                  </a:lnTo>
                  <a:lnTo>
                    <a:pt x="35166" y="42341"/>
                  </a:lnTo>
                  <a:lnTo>
                    <a:pt x="26352" y="42354"/>
                  </a:lnTo>
                  <a:lnTo>
                    <a:pt x="46788" y="42341"/>
                  </a:lnTo>
                  <a:lnTo>
                    <a:pt x="50646" y="36623"/>
                  </a:lnTo>
                  <a:lnTo>
                    <a:pt x="52730" y="26365"/>
                  </a:lnTo>
                  <a:lnTo>
                    <a:pt x="50646" y="16109"/>
                  </a:lnTo>
                  <a:lnTo>
                    <a:pt x="46777" y="10375"/>
                  </a:lnTo>
                  <a:close/>
                </a:path>
              </a:pathLst>
            </a:custGeom>
            <a:solidFill>
              <a:srgbClr val="00B0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1762706" y="5500014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503"/>
                  </a:moveTo>
                  <a:lnTo>
                    <a:pt x="41503" y="0"/>
                  </a:lnTo>
                </a:path>
                <a:path w="41910" h="41910">
                  <a:moveTo>
                    <a:pt x="0" y="0"/>
                  </a:moveTo>
                  <a:lnTo>
                    <a:pt x="41503" y="41503"/>
                  </a:lnTo>
                </a:path>
              </a:pathLst>
            </a:custGeom>
            <a:ln w="9525">
              <a:solidFill>
                <a:srgbClr val="00B0F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1649168" y="6883806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40">
                  <a:moveTo>
                    <a:pt x="26352" y="0"/>
                  </a:moveTo>
                  <a:lnTo>
                    <a:pt x="16096" y="2076"/>
                  </a:lnTo>
                  <a:lnTo>
                    <a:pt x="7723" y="7723"/>
                  </a:lnTo>
                  <a:lnTo>
                    <a:pt x="2076" y="16096"/>
                  </a:lnTo>
                  <a:lnTo>
                    <a:pt x="0" y="26352"/>
                  </a:lnTo>
                  <a:lnTo>
                    <a:pt x="2076" y="36617"/>
                  </a:lnTo>
                  <a:lnTo>
                    <a:pt x="7723" y="44999"/>
                  </a:lnTo>
                  <a:lnTo>
                    <a:pt x="16096" y="50651"/>
                  </a:lnTo>
                  <a:lnTo>
                    <a:pt x="26352" y="52730"/>
                  </a:lnTo>
                  <a:lnTo>
                    <a:pt x="36615" y="50651"/>
                  </a:lnTo>
                  <a:lnTo>
                    <a:pt x="44992" y="44999"/>
                  </a:lnTo>
                  <a:lnTo>
                    <a:pt x="46775" y="42354"/>
                  </a:lnTo>
                  <a:lnTo>
                    <a:pt x="17551" y="42341"/>
                  </a:lnTo>
                  <a:lnTo>
                    <a:pt x="10388" y="35166"/>
                  </a:lnTo>
                  <a:lnTo>
                    <a:pt x="10388" y="17551"/>
                  </a:lnTo>
                  <a:lnTo>
                    <a:pt x="17551" y="10388"/>
                  </a:lnTo>
                  <a:lnTo>
                    <a:pt x="46782" y="10375"/>
                  </a:lnTo>
                  <a:lnTo>
                    <a:pt x="44992" y="7723"/>
                  </a:lnTo>
                  <a:lnTo>
                    <a:pt x="36615" y="2076"/>
                  </a:lnTo>
                  <a:lnTo>
                    <a:pt x="26352" y="0"/>
                  </a:lnTo>
                  <a:close/>
                </a:path>
                <a:path w="53339" h="53340">
                  <a:moveTo>
                    <a:pt x="46782" y="10375"/>
                  </a:moveTo>
                  <a:lnTo>
                    <a:pt x="26352" y="10375"/>
                  </a:lnTo>
                  <a:lnTo>
                    <a:pt x="35166" y="10388"/>
                  </a:lnTo>
                  <a:lnTo>
                    <a:pt x="42329" y="17551"/>
                  </a:lnTo>
                  <a:lnTo>
                    <a:pt x="42329" y="35166"/>
                  </a:lnTo>
                  <a:lnTo>
                    <a:pt x="35166" y="42341"/>
                  </a:lnTo>
                  <a:lnTo>
                    <a:pt x="26352" y="42354"/>
                  </a:lnTo>
                  <a:lnTo>
                    <a:pt x="46783" y="42341"/>
                  </a:lnTo>
                  <a:lnTo>
                    <a:pt x="50641" y="36617"/>
                  </a:lnTo>
                  <a:lnTo>
                    <a:pt x="52717" y="26352"/>
                  </a:lnTo>
                  <a:lnTo>
                    <a:pt x="50641" y="16096"/>
                  </a:lnTo>
                  <a:lnTo>
                    <a:pt x="46782" y="10375"/>
                  </a:lnTo>
                  <a:close/>
                </a:path>
              </a:pathLst>
            </a:custGeom>
            <a:solidFill>
              <a:srgbClr val="A3A5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1654845" y="6888949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09">
                  <a:moveTo>
                    <a:pt x="0" y="41516"/>
                  </a:moveTo>
                  <a:lnTo>
                    <a:pt x="41503" y="0"/>
                  </a:lnTo>
                </a:path>
                <a:path w="41910" h="41909">
                  <a:moveTo>
                    <a:pt x="0" y="0"/>
                  </a:moveTo>
                  <a:lnTo>
                    <a:pt x="41503" y="41516"/>
                  </a:lnTo>
                </a:path>
              </a:pathLst>
            </a:custGeom>
            <a:ln w="9525">
              <a:solidFill>
                <a:srgbClr val="A3A5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1225649" y="5352224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40" h="53339">
                  <a:moveTo>
                    <a:pt x="26352" y="0"/>
                  </a:moveTo>
                  <a:lnTo>
                    <a:pt x="16096" y="2078"/>
                  </a:lnTo>
                  <a:lnTo>
                    <a:pt x="7723" y="7729"/>
                  </a:lnTo>
                  <a:lnTo>
                    <a:pt x="2076" y="16107"/>
                  </a:lnTo>
                  <a:lnTo>
                    <a:pt x="0" y="26365"/>
                  </a:lnTo>
                  <a:lnTo>
                    <a:pt x="2076" y="36621"/>
                  </a:lnTo>
                  <a:lnTo>
                    <a:pt x="7723" y="44994"/>
                  </a:lnTo>
                  <a:lnTo>
                    <a:pt x="16096" y="50641"/>
                  </a:lnTo>
                  <a:lnTo>
                    <a:pt x="26352" y="52717"/>
                  </a:lnTo>
                  <a:lnTo>
                    <a:pt x="36615" y="50641"/>
                  </a:lnTo>
                  <a:lnTo>
                    <a:pt x="44994" y="44994"/>
                  </a:lnTo>
                  <a:lnTo>
                    <a:pt x="46785" y="42341"/>
                  </a:lnTo>
                  <a:lnTo>
                    <a:pt x="17564" y="42329"/>
                  </a:lnTo>
                  <a:lnTo>
                    <a:pt x="10388" y="35179"/>
                  </a:lnTo>
                  <a:lnTo>
                    <a:pt x="10388" y="17551"/>
                  </a:lnTo>
                  <a:lnTo>
                    <a:pt x="17564" y="10388"/>
                  </a:lnTo>
                  <a:lnTo>
                    <a:pt x="46779" y="10375"/>
                  </a:lnTo>
                  <a:lnTo>
                    <a:pt x="44994" y="7729"/>
                  </a:lnTo>
                  <a:lnTo>
                    <a:pt x="36615" y="2078"/>
                  </a:lnTo>
                  <a:lnTo>
                    <a:pt x="26352" y="0"/>
                  </a:lnTo>
                  <a:close/>
                </a:path>
                <a:path w="53340" h="53339">
                  <a:moveTo>
                    <a:pt x="46779" y="10375"/>
                  </a:moveTo>
                  <a:lnTo>
                    <a:pt x="26352" y="10375"/>
                  </a:lnTo>
                  <a:lnTo>
                    <a:pt x="35166" y="10388"/>
                  </a:lnTo>
                  <a:lnTo>
                    <a:pt x="42329" y="17551"/>
                  </a:lnTo>
                  <a:lnTo>
                    <a:pt x="42329" y="35179"/>
                  </a:lnTo>
                  <a:lnTo>
                    <a:pt x="35166" y="42329"/>
                  </a:lnTo>
                  <a:lnTo>
                    <a:pt x="26352" y="42341"/>
                  </a:lnTo>
                  <a:lnTo>
                    <a:pt x="46793" y="42329"/>
                  </a:lnTo>
                  <a:lnTo>
                    <a:pt x="50646" y="36621"/>
                  </a:lnTo>
                  <a:lnTo>
                    <a:pt x="52730" y="26365"/>
                  </a:lnTo>
                  <a:lnTo>
                    <a:pt x="50646" y="16107"/>
                  </a:lnTo>
                  <a:lnTo>
                    <a:pt x="46779" y="10375"/>
                  </a:lnTo>
                  <a:close/>
                </a:path>
              </a:pathLst>
            </a:custGeom>
            <a:solidFill>
              <a:srgbClr val="FF6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1231173" y="5357367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09" h="41910">
                  <a:moveTo>
                    <a:pt x="0" y="41516"/>
                  </a:moveTo>
                  <a:lnTo>
                    <a:pt x="41656" y="12"/>
                  </a:lnTo>
                </a:path>
                <a:path w="41909" h="41910">
                  <a:moveTo>
                    <a:pt x="0" y="0"/>
                  </a:moveTo>
                  <a:lnTo>
                    <a:pt x="41656" y="41503"/>
                  </a:lnTo>
                </a:path>
              </a:pathLst>
            </a:custGeom>
            <a:ln w="9525">
              <a:solidFill>
                <a:srgbClr val="FF62B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2772572" y="5117515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365" y="0"/>
                  </a:moveTo>
                  <a:lnTo>
                    <a:pt x="16109" y="2078"/>
                  </a:lnTo>
                  <a:lnTo>
                    <a:pt x="7734" y="7729"/>
                  </a:lnTo>
                  <a:lnTo>
                    <a:pt x="2083" y="16107"/>
                  </a:lnTo>
                  <a:lnTo>
                    <a:pt x="0" y="26365"/>
                  </a:lnTo>
                  <a:lnTo>
                    <a:pt x="2083" y="36623"/>
                  </a:lnTo>
                  <a:lnTo>
                    <a:pt x="7734" y="45000"/>
                  </a:lnTo>
                  <a:lnTo>
                    <a:pt x="16109" y="50652"/>
                  </a:lnTo>
                  <a:lnTo>
                    <a:pt x="26365" y="52730"/>
                  </a:lnTo>
                  <a:lnTo>
                    <a:pt x="36626" y="50652"/>
                  </a:lnTo>
                  <a:lnTo>
                    <a:pt x="44999" y="45000"/>
                  </a:lnTo>
                  <a:lnTo>
                    <a:pt x="46782" y="42354"/>
                  </a:lnTo>
                  <a:lnTo>
                    <a:pt x="26365" y="42354"/>
                  </a:lnTo>
                  <a:lnTo>
                    <a:pt x="17564" y="42329"/>
                  </a:lnTo>
                  <a:lnTo>
                    <a:pt x="10388" y="35179"/>
                  </a:lnTo>
                  <a:lnTo>
                    <a:pt x="10388" y="17551"/>
                  </a:lnTo>
                  <a:lnTo>
                    <a:pt x="17564" y="10388"/>
                  </a:lnTo>
                  <a:lnTo>
                    <a:pt x="46782" y="10375"/>
                  </a:lnTo>
                  <a:lnTo>
                    <a:pt x="44999" y="7729"/>
                  </a:lnTo>
                  <a:lnTo>
                    <a:pt x="36626" y="2078"/>
                  </a:lnTo>
                  <a:lnTo>
                    <a:pt x="26365" y="0"/>
                  </a:lnTo>
                  <a:close/>
                </a:path>
                <a:path w="53339" h="53339">
                  <a:moveTo>
                    <a:pt x="46782" y="10375"/>
                  </a:moveTo>
                  <a:lnTo>
                    <a:pt x="26365" y="10375"/>
                  </a:lnTo>
                  <a:lnTo>
                    <a:pt x="35179" y="10388"/>
                  </a:lnTo>
                  <a:lnTo>
                    <a:pt x="42341" y="17551"/>
                  </a:lnTo>
                  <a:lnTo>
                    <a:pt x="42341" y="35179"/>
                  </a:lnTo>
                  <a:lnTo>
                    <a:pt x="35179" y="42329"/>
                  </a:lnTo>
                  <a:lnTo>
                    <a:pt x="26365" y="42354"/>
                  </a:lnTo>
                  <a:lnTo>
                    <a:pt x="46782" y="42354"/>
                  </a:lnTo>
                  <a:lnTo>
                    <a:pt x="50643" y="36623"/>
                  </a:lnTo>
                  <a:lnTo>
                    <a:pt x="52717" y="26365"/>
                  </a:lnTo>
                  <a:lnTo>
                    <a:pt x="50643" y="16107"/>
                  </a:lnTo>
                  <a:lnTo>
                    <a:pt x="46782" y="10375"/>
                  </a:lnTo>
                  <a:close/>
                </a:path>
              </a:pathLst>
            </a:custGeom>
            <a:solidFill>
              <a:srgbClr val="E76B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2778109" y="5122671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643"/>
                  </a:moveTo>
                  <a:lnTo>
                    <a:pt x="41656" y="0"/>
                  </a:lnTo>
                </a:path>
                <a:path w="41910" h="41910">
                  <a:moveTo>
                    <a:pt x="0" y="0"/>
                  </a:moveTo>
                  <a:lnTo>
                    <a:pt x="41656" y="41643"/>
                  </a:lnTo>
                </a:path>
              </a:pathLst>
            </a:custGeom>
            <a:ln w="9525">
              <a:solidFill>
                <a:srgbClr val="E76BF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2475024" y="6104851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365" y="0"/>
                  </a:moveTo>
                  <a:lnTo>
                    <a:pt x="16107" y="2085"/>
                  </a:lnTo>
                  <a:lnTo>
                    <a:pt x="7729" y="7739"/>
                  </a:lnTo>
                  <a:lnTo>
                    <a:pt x="2078" y="16114"/>
                  </a:lnTo>
                  <a:lnTo>
                    <a:pt x="0" y="26365"/>
                  </a:lnTo>
                  <a:lnTo>
                    <a:pt x="2078" y="36628"/>
                  </a:lnTo>
                  <a:lnTo>
                    <a:pt x="7729" y="45007"/>
                  </a:lnTo>
                  <a:lnTo>
                    <a:pt x="16107" y="50659"/>
                  </a:lnTo>
                  <a:lnTo>
                    <a:pt x="26365" y="52743"/>
                  </a:lnTo>
                  <a:lnTo>
                    <a:pt x="36623" y="50659"/>
                  </a:lnTo>
                  <a:lnTo>
                    <a:pt x="45000" y="45007"/>
                  </a:lnTo>
                  <a:lnTo>
                    <a:pt x="46790" y="42354"/>
                  </a:lnTo>
                  <a:lnTo>
                    <a:pt x="17564" y="42341"/>
                  </a:lnTo>
                  <a:lnTo>
                    <a:pt x="10388" y="35179"/>
                  </a:lnTo>
                  <a:lnTo>
                    <a:pt x="10388" y="17551"/>
                  </a:lnTo>
                  <a:lnTo>
                    <a:pt x="17564" y="10401"/>
                  </a:lnTo>
                  <a:lnTo>
                    <a:pt x="46788" y="10388"/>
                  </a:lnTo>
                  <a:lnTo>
                    <a:pt x="45000" y="7739"/>
                  </a:lnTo>
                  <a:lnTo>
                    <a:pt x="36623" y="2085"/>
                  </a:lnTo>
                  <a:lnTo>
                    <a:pt x="26365" y="0"/>
                  </a:lnTo>
                  <a:close/>
                </a:path>
                <a:path w="53339" h="53339">
                  <a:moveTo>
                    <a:pt x="46788" y="10388"/>
                  </a:moveTo>
                  <a:lnTo>
                    <a:pt x="26365" y="10388"/>
                  </a:lnTo>
                  <a:lnTo>
                    <a:pt x="35166" y="10401"/>
                  </a:lnTo>
                  <a:lnTo>
                    <a:pt x="42341" y="17551"/>
                  </a:lnTo>
                  <a:lnTo>
                    <a:pt x="42341" y="35179"/>
                  </a:lnTo>
                  <a:lnTo>
                    <a:pt x="35166" y="42341"/>
                  </a:lnTo>
                  <a:lnTo>
                    <a:pt x="26365" y="42354"/>
                  </a:lnTo>
                  <a:lnTo>
                    <a:pt x="46798" y="42341"/>
                  </a:lnTo>
                  <a:lnTo>
                    <a:pt x="50652" y="36628"/>
                  </a:lnTo>
                  <a:lnTo>
                    <a:pt x="52730" y="26365"/>
                  </a:lnTo>
                  <a:lnTo>
                    <a:pt x="50652" y="16114"/>
                  </a:lnTo>
                  <a:lnTo>
                    <a:pt x="46788" y="10388"/>
                  </a:lnTo>
                  <a:close/>
                </a:path>
              </a:pathLst>
            </a:custGeom>
            <a:solidFill>
              <a:srgbClr val="959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2480713" y="6110007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656"/>
                  </a:moveTo>
                  <a:lnTo>
                    <a:pt x="41503" y="0"/>
                  </a:lnTo>
                </a:path>
                <a:path w="41910" h="41910">
                  <a:moveTo>
                    <a:pt x="0" y="0"/>
                  </a:moveTo>
                  <a:lnTo>
                    <a:pt x="41503" y="41656"/>
                  </a:lnTo>
                </a:path>
              </a:pathLst>
            </a:custGeom>
            <a:ln w="9525">
              <a:solidFill>
                <a:srgbClr val="959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3123905" y="5601398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352" y="0"/>
                  </a:moveTo>
                  <a:lnTo>
                    <a:pt x="16096" y="2076"/>
                  </a:lnTo>
                  <a:lnTo>
                    <a:pt x="7723" y="7723"/>
                  </a:lnTo>
                  <a:lnTo>
                    <a:pt x="2076" y="16096"/>
                  </a:lnTo>
                  <a:lnTo>
                    <a:pt x="0" y="26352"/>
                  </a:lnTo>
                  <a:lnTo>
                    <a:pt x="2076" y="36610"/>
                  </a:lnTo>
                  <a:lnTo>
                    <a:pt x="7723" y="44988"/>
                  </a:lnTo>
                  <a:lnTo>
                    <a:pt x="16096" y="50639"/>
                  </a:lnTo>
                  <a:lnTo>
                    <a:pt x="26352" y="52717"/>
                  </a:lnTo>
                  <a:lnTo>
                    <a:pt x="36613" y="50639"/>
                  </a:lnTo>
                  <a:lnTo>
                    <a:pt x="44988" y="44988"/>
                  </a:lnTo>
                  <a:lnTo>
                    <a:pt x="46772" y="42341"/>
                  </a:lnTo>
                  <a:lnTo>
                    <a:pt x="17564" y="42329"/>
                  </a:lnTo>
                  <a:lnTo>
                    <a:pt x="10375" y="35166"/>
                  </a:lnTo>
                  <a:lnTo>
                    <a:pt x="10375" y="17538"/>
                  </a:lnTo>
                  <a:lnTo>
                    <a:pt x="17564" y="10388"/>
                  </a:lnTo>
                  <a:lnTo>
                    <a:pt x="46768" y="10363"/>
                  </a:lnTo>
                  <a:lnTo>
                    <a:pt x="44988" y="7723"/>
                  </a:lnTo>
                  <a:lnTo>
                    <a:pt x="36613" y="2076"/>
                  </a:lnTo>
                  <a:lnTo>
                    <a:pt x="26352" y="0"/>
                  </a:lnTo>
                  <a:close/>
                </a:path>
                <a:path w="53339" h="53339">
                  <a:moveTo>
                    <a:pt x="46768" y="10363"/>
                  </a:moveTo>
                  <a:lnTo>
                    <a:pt x="26352" y="10363"/>
                  </a:lnTo>
                  <a:lnTo>
                    <a:pt x="35166" y="10388"/>
                  </a:lnTo>
                  <a:lnTo>
                    <a:pt x="42329" y="17538"/>
                  </a:lnTo>
                  <a:lnTo>
                    <a:pt x="42329" y="35166"/>
                  </a:lnTo>
                  <a:lnTo>
                    <a:pt x="35166" y="42329"/>
                  </a:lnTo>
                  <a:lnTo>
                    <a:pt x="26352" y="42341"/>
                  </a:lnTo>
                  <a:lnTo>
                    <a:pt x="46780" y="42329"/>
                  </a:lnTo>
                  <a:lnTo>
                    <a:pt x="50635" y="36610"/>
                  </a:lnTo>
                  <a:lnTo>
                    <a:pt x="52717" y="26352"/>
                  </a:lnTo>
                  <a:lnTo>
                    <a:pt x="50635" y="16096"/>
                  </a:lnTo>
                  <a:lnTo>
                    <a:pt x="46768" y="10363"/>
                  </a:lnTo>
                  <a:close/>
                </a:path>
              </a:pathLst>
            </a:custGeom>
            <a:solidFill>
              <a:srgbClr val="D89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3129582" y="5606541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503"/>
                  </a:moveTo>
                  <a:lnTo>
                    <a:pt x="41503" y="0"/>
                  </a:lnTo>
                </a:path>
                <a:path w="41910" h="41910">
                  <a:moveTo>
                    <a:pt x="0" y="0"/>
                  </a:moveTo>
                  <a:lnTo>
                    <a:pt x="41503" y="41503"/>
                  </a:lnTo>
                </a:path>
              </a:pathLst>
            </a:custGeom>
            <a:ln w="9525">
              <a:solidFill>
                <a:srgbClr val="D89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916694" y="5193715"/>
              <a:ext cx="2422525" cy="2226310"/>
            </a:xfrm>
            <a:custGeom>
              <a:avLst/>
              <a:gdLst/>
              <a:ahLst/>
              <a:cxnLst/>
              <a:rect l="l" t="t" r="r" b="b"/>
              <a:pathLst>
                <a:path w="2422525" h="2226309">
                  <a:moveTo>
                    <a:pt x="528003" y="2225738"/>
                  </a:moveTo>
                  <a:lnTo>
                    <a:pt x="528003" y="2185708"/>
                  </a:lnTo>
                </a:path>
                <a:path w="2422525" h="2226309">
                  <a:moveTo>
                    <a:pt x="40030" y="1919058"/>
                  </a:moveTo>
                  <a:lnTo>
                    <a:pt x="0" y="1919058"/>
                  </a:lnTo>
                </a:path>
                <a:path w="2422525" h="2226309">
                  <a:moveTo>
                    <a:pt x="40030" y="1439291"/>
                  </a:moveTo>
                  <a:lnTo>
                    <a:pt x="0" y="1439291"/>
                  </a:lnTo>
                </a:path>
                <a:path w="2422525" h="2226309">
                  <a:moveTo>
                    <a:pt x="40030" y="959535"/>
                  </a:moveTo>
                  <a:lnTo>
                    <a:pt x="0" y="959535"/>
                  </a:lnTo>
                </a:path>
                <a:path w="2422525" h="2226309">
                  <a:moveTo>
                    <a:pt x="40030" y="479767"/>
                  </a:moveTo>
                  <a:lnTo>
                    <a:pt x="0" y="479767"/>
                  </a:lnTo>
                </a:path>
                <a:path w="2422525" h="2226309">
                  <a:moveTo>
                    <a:pt x="40030" y="0"/>
                  </a:moveTo>
                  <a:lnTo>
                    <a:pt x="0" y="0"/>
                  </a:lnTo>
                </a:path>
                <a:path w="2422525" h="2226309">
                  <a:moveTo>
                    <a:pt x="1159346" y="2225751"/>
                  </a:moveTo>
                  <a:lnTo>
                    <a:pt x="1159346" y="2185720"/>
                  </a:lnTo>
                </a:path>
                <a:path w="2422525" h="2226309">
                  <a:moveTo>
                    <a:pt x="1790675" y="2225751"/>
                  </a:moveTo>
                  <a:lnTo>
                    <a:pt x="1790675" y="2185720"/>
                  </a:lnTo>
                </a:path>
                <a:path w="2422525" h="2226309">
                  <a:moveTo>
                    <a:pt x="2422005" y="2225751"/>
                  </a:moveTo>
                  <a:lnTo>
                    <a:pt x="2422005" y="2185720"/>
                  </a:lnTo>
                </a:path>
              </a:pathLst>
            </a:custGeom>
            <a:ln w="12700">
              <a:solidFill>
                <a:srgbClr val="33333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1" name="object 51" descr=""/>
          <p:cNvGrpSpPr/>
          <p:nvPr/>
        </p:nvGrpSpPr>
        <p:grpSpPr>
          <a:xfrm>
            <a:off x="3729314" y="4637313"/>
            <a:ext cx="268605" cy="2028825"/>
            <a:chOff x="3729314" y="4637313"/>
            <a:chExt cx="268605" cy="2028825"/>
          </a:xfrm>
        </p:grpSpPr>
        <p:pic>
          <p:nvPicPr>
            <p:cNvPr id="52" name="object 52" descr="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737252" y="4637313"/>
              <a:ext cx="252542" cy="505081"/>
            </a:xfrm>
            <a:prstGeom prst="rect">
              <a:avLst/>
            </a:prstGeom>
          </p:spPr>
        </p:pic>
        <p:sp>
          <p:nvSpPr>
            <p:cNvPr id="53" name="object 53" descr=""/>
            <p:cNvSpPr/>
            <p:nvPr/>
          </p:nvSpPr>
          <p:spPr>
            <a:xfrm>
              <a:off x="3737252" y="4889858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0" y="252536"/>
                  </a:moveTo>
                  <a:lnTo>
                    <a:pt x="252542" y="252536"/>
                  </a:lnTo>
                  <a:lnTo>
                    <a:pt x="252542" y="0"/>
                  </a:lnTo>
                  <a:lnTo>
                    <a:pt x="0" y="0"/>
                  </a:lnTo>
                  <a:lnTo>
                    <a:pt x="0" y="252536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3837086" y="4990210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2717" y="26365"/>
                  </a:moveTo>
                  <a:lnTo>
                    <a:pt x="26365" y="0"/>
                  </a:lnTo>
                  <a:lnTo>
                    <a:pt x="16103" y="2082"/>
                  </a:lnTo>
                  <a:lnTo>
                    <a:pt x="7721" y="7734"/>
                  </a:lnTo>
                  <a:lnTo>
                    <a:pt x="2070" y="16116"/>
                  </a:lnTo>
                  <a:lnTo>
                    <a:pt x="0" y="26365"/>
                  </a:lnTo>
                  <a:lnTo>
                    <a:pt x="2070" y="36626"/>
                  </a:lnTo>
                  <a:lnTo>
                    <a:pt x="7721" y="45008"/>
                  </a:lnTo>
                  <a:lnTo>
                    <a:pt x="16103" y="50660"/>
                  </a:lnTo>
                  <a:lnTo>
                    <a:pt x="26365" y="52730"/>
                  </a:lnTo>
                  <a:lnTo>
                    <a:pt x="36614" y="50660"/>
                  </a:lnTo>
                  <a:lnTo>
                    <a:pt x="44983" y="45008"/>
                  </a:lnTo>
                  <a:lnTo>
                    <a:pt x="46774" y="42354"/>
                  </a:lnTo>
                  <a:lnTo>
                    <a:pt x="50634" y="36626"/>
                  </a:lnTo>
                  <a:lnTo>
                    <a:pt x="52717" y="26365"/>
                  </a:lnTo>
                  <a:close/>
                </a:path>
              </a:pathLst>
            </a:custGeom>
            <a:solidFill>
              <a:srgbClr val="39B6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3842763" y="4995379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503"/>
                  </a:moveTo>
                  <a:lnTo>
                    <a:pt x="41516" y="0"/>
                  </a:lnTo>
                </a:path>
                <a:path w="41910" h="41910">
                  <a:moveTo>
                    <a:pt x="0" y="0"/>
                  </a:moveTo>
                  <a:lnTo>
                    <a:pt x="41516" y="41503"/>
                  </a:lnTo>
                </a:path>
              </a:pathLst>
            </a:custGeom>
            <a:ln w="9525">
              <a:solidFill>
                <a:srgbClr val="39B6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3737252" y="5142407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252542" y="0"/>
                  </a:moveTo>
                  <a:lnTo>
                    <a:pt x="0" y="0"/>
                  </a:lnTo>
                  <a:lnTo>
                    <a:pt x="0" y="252526"/>
                  </a:lnTo>
                  <a:lnTo>
                    <a:pt x="252542" y="252526"/>
                  </a:lnTo>
                  <a:lnTo>
                    <a:pt x="252542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3737252" y="5142392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0" y="252542"/>
                  </a:moveTo>
                  <a:lnTo>
                    <a:pt x="252542" y="252542"/>
                  </a:lnTo>
                  <a:lnTo>
                    <a:pt x="252542" y="0"/>
                  </a:lnTo>
                  <a:lnTo>
                    <a:pt x="0" y="0"/>
                  </a:lnTo>
                  <a:lnTo>
                    <a:pt x="0" y="252542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3837086" y="5242762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2717" y="26365"/>
                  </a:moveTo>
                  <a:lnTo>
                    <a:pt x="26365" y="0"/>
                  </a:lnTo>
                  <a:lnTo>
                    <a:pt x="16103" y="2082"/>
                  </a:lnTo>
                  <a:lnTo>
                    <a:pt x="7721" y="7734"/>
                  </a:lnTo>
                  <a:lnTo>
                    <a:pt x="2070" y="16116"/>
                  </a:lnTo>
                  <a:lnTo>
                    <a:pt x="0" y="26365"/>
                  </a:lnTo>
                  <a:lnTo>
                    <a:pt x="2070" y="36626"/>
                  </a:lnTo>
                  <a:lnTo>
                    <a:pt x="7721" y="44996"/>
                  </a:lnTo>
                  <a:lnTo>
                    <a:pt x="16103" y="50647"/>
                  </a:lnTo>
                  <a:lnTo>
                    <a:pt x="26365" y="52730"/>
                  </a:lnTo>
                  <a:lnTo>
                    <a:pt x="36614" y="50647"/>
                  </a:lnTo>
                  <a:lnTo>
                    <a:pt x="44983" y="44996"/>
                  </a:lnTo>
                  <a:lnTo>
                    <a:pt x="46774" y="42341"/>
                  </a:lnTo>
                  <a:lnTo>
                    <a:pt x="50634" y="36626"/>
                  </a:lnTo>
                  <a:lnTo>
                    <a:pt x="52717" y="26365"/>
                  </a:lnTo>
                  <a:close/>
                </a:path>
              </a:pathLst>
            </a:custGeom>
            <a:solidFill>
              <a:srgbClr val="00BF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3842763" y="5247906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503"/>
                  </a:moveTo>
                  <a:lnTo>
                    <a:pt x="41516" y="0"/>
                  </a:lnTo>
                </a:path>
                <a:path w="41910" h="41910">
                  <a:moveTo>
                    <a:pt x="0" y="0"/>
                  </a:moveTo>
                  <a:lnTo>
                    <a:pt x="41516" y="41503"/>
                  </a:lnTo>
                </a:path>
              </a:pathLst>
            </a:custGeom>
            <a:ln w="9525">
              <a:solidFill>
                <a:srgbClr val="00BF7D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3737252" y="5394937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252542" y="0"/>
                  </a:moveTo>
                  <a:lnTo>
                    <a:pt x="0" y="0"/>
                  </a:lnTo>
                  <a:lnTo>
                    <a:pt x="0" y="252536"/>
                  </a:lnTo>
                  <a:lnTo>
                    <a:pt x="252542" y="252536"/>
                  </a:lnTo>
                  <a:lnTo>
                    <a:pt x="252542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3737252" y="5394937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0" y="252536"/>
                  </a:moveTo>
                  <a:lnTo>
                    <a:pt x="252542" y="252536"/>
                  </a:lnTo>
                  <a:lnTo>
                    <a:pt x="252542" y="0"/>
                  </a:lnTo>
                  <a:lnTo>
                    <a:pt x="0" y="0"/>
                  </a:lnTo>
                  <a:lnTo>
                    <a:pt x="0" y="252536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3837086" y="5495289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2717" y="26365"/>
                  </a:moveTo>
                  <a:lnTo>
                    <a:pt x="26365" y="0"/>
                  </a:lnTo>
                  <a:lnTo>
                    <a:pt x="16103" y="2082"/>
                  </a:lnTo>
                  <a:lnTo>
                    <a:pt x="7721" y="7734"/>
                  </a:lnTo>
                  <a:lnTo>
                    <a:pt x="2070" y="16116"/>
                  </a:lnTo>
                  <a:lnTo>
                    <a:pt x="0" y="26365"/>
                  </a:lnTo>
                  <a:lnTo>
                    <a:pt x="2070" y="36626"/>
                  </a:lnTo>
                  <a:lnTo>
                    <a:pt x="7721" y="45008"/>
                  </a:lnTo>
                  <a:lnTo>
                    <a:pt x="16103" y="50660"/>
                  </a:lnTo>
                  <a:lnTo>
                    <a:pt x="26365" y="52730"/>
                  </a:lnTo>
                  <a:lnTo>
                    <a:pt x="36614" y="50660"/>
                  </a:lnTo>
                  <a:lnTo>
                    <a:pt x="44983" y="45008"/>
                  </a:lnTo>
                  <a:lnTo>
                    <a:pt x="46774" y="42354"/>
                  </a:lnTo>
                  <a:lnTo>
                    <a:pt x="50634" y="36626"/>
                  </a:lnTo>
                  <a:lnTo>
                    <a:pt x="52717" y="26365"/>
                  </a:lnTo>
                  <a:close/>
                </a:path>
              </a:pathLst>
            </a:custGeom>
            <a:solidFill>
              <a:srgbClr val="00BF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3842763" y="5500446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503"/>
                  </a:moveTo>
                  <a:lnTo>
                    <a:pt x="41516" y="0"/>
                  </a:lnTo>
                </a:path>
                <a:path w="41910" h="41910">
                  <a:moveTo>
                    <a:pt x="0" y="0"/>
                  </a:moveTo>
                  <a:lnTo>
                    <a:pt x="41516" y="41503"/>
                  </a:lnTo>
                </a:path>
              </a:pathLst>
            </a:custGeom>
            <a:ln w="9525">
              <a:solidFill>
                <a:srgbClr val="00BF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3737252" y="5647463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252542" y="0"/>
                  </a:moveTo>
                  <a:lnTo>
                    <a:pt x="0" y="0"/>
                  </a:lnTo>
                  <a:lnTo>
                    <a:pt x="0" y="252536"/>
                  </a:lnTo>
                  <a:lnTo>
                    <a:pt x="252542" y="252536"/>
                  </a:lnTo>
                  <a:lnTo>
                    <a:pt x="252542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3737252" y="5647473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0" y="252526"/>
                  </a:moveTo>
                  <a:lnTo>
                    <a:pt x="252542" y="252526"/>
                  </a:lnTo>
                  <a:lnTo>
                    <a:pt x="252542" y="0"/>
                  </a:lnTo>
                  <a:lnTo>
                    <a:pt x="0" y="0"/>
                  </a:lnTo>
                  <a:lnTo>
                    <a:pt x="0" y="252526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3837086" y="5747829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2717" y="26365"/>
                  </a:moveTo>
                  <a:lnTo>
                    <a:pt x="26365" y="0"/>
                  </a:lnTo>
                  <a:lnTo>
                    <a:pt x="16103" y="2082"/>
                  </a:lnTo>
                  <a:lnTo>
                    <a:pt x="7721" y="7734"/>
                  </a:lnTo>
                  <a:lnTo>
                    <a:pt x="2070" y="16116"/>
                  </a:lnTo>
                  <a:lnTo>
                    <a:pt x="0" y="26365"/>
                  </a:lnTo>
                  <a:lnTo>
                    <a:pt x="2070" y="36626"/>
                  </a:lnTo>
                  <a:lnTo>
                    <a:pt x="7721" y="45008"/>
                  </a:lnTo>
                  <a:lnTo>
                    <a:pt x="16103" y="50660"/>
                  </a:lnTo>
                  <a:lnTo>
                    <a:pt x="26365" y="52730"/>
                  </a:lnTo>
                  <a:lnTo>
                    <a:pt x="36614" y="50660"/>
                  </a:lnTo>
                  <a:lnTo>
                    <a:pt x="44983" y="45008"/>
                  </a:lnTo>
                  <a:lnTo>
                    <a:pt x="46774" y="42354"/>
                  </a:lnTo>
                  <a:lnTo>
                    <a:pt x="50634" y="36626"/>
                  </a:lnTo>
                  <a:lnTo>
                    <a:pt x="52717" y="26365"/>
                  </a:lnTo>
                  <a:close/>
                </a:path>
              </a:pathLst>
            </a:custGeom>
            <a:solidFill>
              <a:srgbClr val="00B0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3842763" y="5752985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503"/>
                  </a:moveTo>
                  <a:lnTo>
                    <a:pt x="41516" y="12"/>
                  </a:lnTo>
                </a:path>
                <a:path w="41910" h="41910">
                  <a:moveTo>
                    <a:pt x="0" y="0"/>
                  </a:moveTo>
                  <a:lnTo>
                    <a:pt x="41516" y="41503"/>
                  </a:lnTo>
                </a:path>
              </a:pathLst>
            </a:custGeom>
            <a:ln w="9525">
              <a:solidFill>
                <a:srgbClr val="00B0F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3737252" y="5899998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252542" y="0"/>
                  </a:moveTo>
                  <a:lnTo>
                    <a:pt x="0" y="0"/>
                  </a:lnTo>
                  <a:lnTo>
                    <a:pt x="0" y="252542"/>
                  </a:lnTo>
                  <a:lnTo>
                    <a:pt x="252542" y="252542"/>
                  </a:lnTo>
                  <a:lnTo>
                    <a:pt x="252542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3737252" y="5899998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0" y="252542"/>
                  </a:moveTo>
                  <a:lnTo>
                    <a:pt x="252542" y="252542"/>
                  </a:lnTo>
                  <a:lnTo>
                    <a:pt x="252542" y="0"/>
                  </a:lnTo>
                  <a:lnTo>
                    <a:pt x="0" y="0"/>
                  </a:lnTo>
                  <a:lnTo>
                    <a:pt x="0" y="252542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3837086" y="6000368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2717" y="26365"/>
                  </a:moveTo>
                  <a:lnTo>
                    <a:pt x="26365" y="0"/>
                  </a:lnTo>
                  <a:lnTo>
                    <a:pt x="16103" y="2082"/>
                  </a:lnTo>
                  <a:lnTo>
                    <a:pt x="7721" y="7734"/>
                  </a:lnTo>
                  <a:lnTo>
                    <a:pt x="2070" y="16116"/>
                  </a:lnTo>
                  <a:lnTo>
                    <a:pt x="0" y="26365"/>
                  </a:lnTo>
                  <a:lnTo>
                    <a:pt x="2070" y="36626"/>
                  </a:lnTo>
                  <a:lnTo>
                    <a:pt x="7721" y="45008"/>
                  </a:lnTo>
                  <a:lnTo>
                    <a:pt x="16103" y="50660"/>
                  </a:lnTo>
                  <a:lnTo>
                    <a:pt x="26365" y="52730"/>
                  </a:lnTo>
                  <a:lnTo>
                    <a:pt x="36614" y="50660"/>
                  </a:lnTo>
                  <a:lnTo>
                    <a:pt x="44983" y="45008"/>
                  </a:lnTo>
                  <a:lnTo>
                    <a:pt x="46774" y="42354"/>
                  </a:lnTo>
                  <a:lnTo>
                    <a:pt x="50634" y="36626"/>
                  </a:lnTo>
                  <a:lnTo>
                    <a:pt x="52717" y="26365"/>
                  </a:lnTo>
                  <a:close/>
                </a:path>
              </a:pathLst>
            </a:custGeom>
            <a:solidFill>
              <a:srgbClr val="9590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3842763" y="6005525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503"/>
                  </a:moveTo>
                  <a:lnTo>
                    <a:pt x="41516" y="0"/>
                  </a:lnTo>
                </a:path>
                <a:path w="41910" h="41910">
                  <a:moveTo>
                    <a:pt x="0" y="0"/>
                  </a:moveTo>
                  <a:lnTo>
                    <a:pt x="41516" y="41503"/>
                  </a:lnTo>
                </a:path>
              </a:pathLst>
            </a:custGeom>
            <a:ln w="9525">
              <a:solidFill>
                <a:srgbClr val="9590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3737252" y="6152540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252542" y="0"/>
                  </a:moveTo>
                  <a:lnTo>
                    <a:pt x="0" y="0"/>
                  </a:lnTo>
                  <a:lnTo>
                    <a:pt x="0" y="252526"/>
                  </a:lnTo>
                  <a:lnTo>
                    <a:pt x="252542" y="252526"/>
                  </a:lnTo>
                  <a:lnTo>
                    <a:pt x="252542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3737252" y="6152537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0" y="252542"/>
                  </a:moveTo>
                  <a:lnTo>
                    <a:pt x="252542" y="252542"/>
                  </a:lnTo>
                  <a:lnTo>
                    <a:pt x="252542" y="0"/>
                  </a:lnTo>
                  <a:lnTo>
                    <a:pt x="0" y="0"/>
                  </a:lnTo>
                  <a:lnTo>
                    <a:pt x="0" y="252542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3837086" y="6252908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52717" y="26352"/>
                  </a:moveTo>
                  <a:lnTo>
                    <a:pt x="26365" y="0"/>
                  </a:lnTo>
                  <a:lnTo>
                    <a:pt x="16103" y="2082"/>
                  </a:lnTo>
                  <a:lnTo>
                    <a:pt x="7721" y="7734"/>
                  </a:lnTo>
                  <a:lnTo>
                    <a:pt x="2070" y="16103"/>
                  </a:lnTo>
                  <a:lnTo>
                    <a:pt x="0" y="26352"/>
                  </a:lnTo>
                  <a:lnTo>
                    <a:pt x="2070" y="36614"/>
                  </a:lnTo>
                  <a:lnTo>
                    <a:pt x="7721" y="44996"/>
                  </a:lnTo>
                  <a:lnTo>
                    <a:pt x="16103" y="50660"/>
                  </a:lnTo>
                  <a:lnTo>
                    <a:pt x="26365" y="52730"/>
                  </a:lnTo>
                  <a:lnTo>
                    <a:pt x="36614" y="50660"/>
                  </a:lnTo>
                  <a:lnTo>
                    <a:pt x="44983" y="44996"/>
                  </a:lnTo>
                  <a:lnTo>
                    <a:pt x="46761" y="42354"/>
                  </a:lnTo>
                  <a:lnTo>
                    <a:pt x="50634" y="36614"/>
                  </a:lnTo>
                  <a:lnTo>
                    <a:pt x="52717" y="26352"/>
                  </a:lnTo>
                  <a:close/>
                </a:path>
              </a:pathLst>
            </a:custGeom>
            <a:solidFill>
              <a:srgbClr val="E76B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3842763" y="6258051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503"/>
                  </a:moveTo>
                  <a:lnTo>
                    <a:pt x="41516" y="0"/>
                  </a:lnTo>
                </a:path>
                <a:path w="41910" h="41910">
                  <a:moveTo>
                    <a:pt x="0" y="0"/>
                  </a:moveTo>
                  <a:lnTo>
                    <a:pt x="41516" y="41503"/>
                  </a:lnTo>
                </a:path>
              </a:pathLst>
            </a:custGeom>
            <a:ln w="9525">
              <a:solidFill>
                <a:srgbClr val="E76BF3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3737252" y="6405064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252542" y="0"/>
                  </a:moveTo>
                  <a:lnTo>
                    <a:pt x="0" y="0"/>
                  </a:lnTo>
                  <a:lnTo>
                    <a:pt x="0" y="252542"/>
                  </a:lnTo>
                  <a:lnTo>
                    <a:pt x="252542" y="252542"/>
                  </a:lnTo>
                  <a:lnTo>
                    <a:pt x="252542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3737252" y="6405064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0" y="252542"/>
                  </a:moveTo>
                  <a:lnTo>
                    <a:pt x="252542" y="252542"/>
                  </a:lnTo>
                  <a:lnTo>
                    <a:pt x="252542" y="0"/>
                  </a:lnTo>
                  <a:lnTo>
                    <a:pt x="0" y="0"/>
                  </a:lnTo>
                  <a:lnTo>
                    <a:pt x="0" y="252542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3837086" y="6505435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40">
                  <a:moveTo>
                    <a:pt x="52717" y="26365"/>
                  </a:moveTo>
                  <a:lnTo>
                    <a:pt x="26365" y="0"/>
                  </a:lnTo>
                  <a:lnTo>
                    <a:pt x="16103" y="2082"/>
                  </a:lnTo>
                  <a:lnTo>
                    <a:pt x="7721" y="7734"/>
                  </a:lnTo>
                  <a:lnTo>
                    <a:pt x="2070" y="16116"/>
                  </a:lnTo>
                  <a:lnTo>
                    <a:pt x="0" y="26365"/>
                  </a:lnTo>
                  <a:lnTo>
                    <a:pt x="2070" y="36639"/>
                  </a:lnTo>
                  <a:lnTo>
                    <a:pt x="7721" y="45008"/>
                  </a:lnTo>
                  <a:lnTo>
                    <a:pt x="16103" y="50660"/>
                  </a:lnTo>
                  <a:lnTo>
                    <a:pt x="26365" y="52730"/>
                  </a:lnTo>
                  <a:lnTo>
                    <a:pt x="36614" y="50660"/>
                  </a:lnTo>
                  <a:lnTo>
                    <a:pt x="44983" y="45008"/>
                  </a:lnTo>
                  <a:lnTo>
                    <a:pt x="46774" y="42354"/>
                  </a:lnTo>
                  <a:lnTo>
                    <a:pt x="50634" y="36639"/>
                  </a:lnTo>
                  <a:lnTo>
                    <a:pt x="52717" y="26365"/>
                  </a:lnTo>
                  <a:close/>
                </a:path>
              </a:pathLst>
            </a:custGeom>
            <a:solidFill>
              <a:srgbClr val="FF62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3842763" y="6510591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09">
                  <a:moveTo>
                    <a:pt x="0" y="41503"/>
                  </a:moveTo>
                  <a:lnTo>
                    <a:pt x="41516" y="0"/>
                  </a:lnTo>
                </a:path>
                <a:path w="41910" h="41909">
                  <a:moveTo>
                    <a:pt x="0" y="0"/>
                  </a:moveTo>
                  <a:lnTo>
                    <a:pt x="41516" y="41503"/>
                  </a:lnTo>
                </a:path>
              </a:pathLst>
            </a:custGeom>
            <a:ln w="9525">
              <a:solidFill>
                <a:srgbClr val="FF62BC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0" name="object 80" descr=""/>
          <p:cNvGrpSpPr/>
          <p:nvPr/>
        </p:nvGrpSpPr>
        <p:grpSpPr>
          <a:xfrm>
            <a:off x="3729314" y="7015441"/>
            <a:ext cx="269875" cy="1044575"/>
            <a:chOff x="3729314" y="7015441"/>
            <a:chExt cx="269875" cy="1044575"/>
          </a:xfrm>
        </p:grpSpPr>
        <p:sp>
          <p:nvSpPr>
            <p:cNvPr id="81" name="object 81" descr=""/>
            <p:cNvSpPr/>
            <p:nvPr/>
          </p:nvSpPr>
          <p:spPr>
            <a:xfrm>
              <a:off x="3737252" y="7021789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252542" y="0"/>
                  </a:moveTo>
                  <a:lnTo>
                    <a:pt x="0" y="0"/>
                  </a:lnTo>
                  <a:lnTo>
                    <a:pt x="0" y="252542"/>
                  </a:lnTo>
                  <a:lnTo>
                    <a:pt x="252542" y="252542"/>
                  </a:lnTo>
                  <a:lnTo>
                    <a:pt x="252542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3737252" y="7021791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0" y="252552"/>
                  </a:moveTo>
                  <a:lnTo>
                    <a:pt x="252539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3737252" y="7274331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252542" y="0"/>
                  </a:moveTo>
                  <a:lnTo>
                    <a:pt x="0" y="0"/>
                  </a:lnTo>
                  <a:lnTo>
                    <a:pt x="0" y="252526"/>
                  </a:lnTo>
                  <a:lnTo>
                    <a:pt x="252542" y="252526"/>
                  </a:lnTo>
                  <a:lnTo>
                    <a:pt x="252542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3737252" y="7274343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0" y="252526"/>
                  </a:moveTo>
                  <a:lnTo>
                    <a:pt x="252542" y="252526"/>
                  </a:lnTo>
                  <a:lnTo>
                    <a:pt x="252542" y="0"/>
                  </a:lnTo>
                  <a:lnTo>
                    <a:pt x="0" y="0"/>
                  </a:lnTo>
                  <a:lnTo>
                    <a:pt x="0" y="252526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3737252" y="7274331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0" y="252526"/>
                  </a:moveTo>
                  <a:lnTo>
                    <a:pt x="252539" y="0"/>
                  </a:lnTo>
                </a:path>
              </a:pathLst>
            </a:custGeom>
            <a:ln w="127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3737252" y="7526859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252542" y="0"/>
                  </a:moveTo>
                  <a:lnTo>
                    <a:pt x="0" y="0"/>
                  </a:lnTo>
                  <a:lnTo>
                    <a:pt x="0" y="252550"/>
                  </a:lnTo>
                  <a:lnTo>
                    <a:pt x="252542" y="252550"/>
                  </a:lnTo>
                  <a:lnTo>
                    <a:pt x="252542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3737252" y="7526873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0" y="252536"/>
                  </a:moveTo>
                  <a:lnTo>
                    <a:pt x="252542" y="252536"/>
                  </a:lnTo>
                  <a:lnTo>
                    <a:pt x="252542" y="0"/>
                  </a:lnTo>
                  <a:lnTo>
                    <a:pt x="0" y="0"/>
                  </a:lnTo>
                  <a:lnTo>
                    <a:pt x="0" y="252536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3802276" y="7526857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59">
                  <a:moveTo>
                    <a:pt x="0" y="187502"/>
                  </a:moveTo>
                  <a:lnTo>
                    <a:pt x="187515" y="0"/>
                  </a:lnTo>
                </a:path>
              </a:pathLst>
            </a:custGeom>
            <a:ln w="127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3737937" y="7798651"/>
              <a:ext cx="254635" cy="254635"/>
            </a:xfrm>
            <a:custGeom>
              <a:avLst/>
              <a:gdLst/>
              <a:ahLst/>
              <a:cxnLst/>
              <a:rect l="l" t="t" r="r" b="b"/>
              <a:pathLst>
                <a:path w="254635" h="254634">
                  <a:moveTo>
                    <a:pt x="254029" y="0"/>
                  </a:moveTo>
                  <a:lnTo>
                    <a:pt x="0" y="0"/>
                  </a:lnTo>
                  <a:lnTo>
                    <a:pt x="0" y="254025"/>
                  </a:lnTo>
                  <a:lnTo>
                    <a:pt x="254029" y="254025"/>
                  </a:lnTo>
                  <a:lnTo>
                    <a:pt x="254029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3737937" y="7798650"/>
              <a:ext cx="254635" cy="254635"/>
            </a:xfrm>
            <a:custGeom>
              <a:avLst/>
              <a:gdLst/>
              <a:ahLst/>
              <a:cxnLst/>
              <a:rect l="l" t="t" r="r" b="b"/>
              <a:pathLst>
                <a:path w="254635" h="254634">
                  <a:moveTo>
                    <a:pt x="0" y="254026"/>
                  </a:moveTo>
                  <a:lnTo>
                    <a:pt x="254025" y="0"/>
                  </a:lnTo>
                </a:path>
              </a:pathLst>
            </a:custGeom>
            <a:ln w="13589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1" name="object 91" descr=""/>
          <p:cNvSpPr txBox="1"/>
          <p:nvPr/>
        </p:nvSpPr>
        <p:spPr>
          <a:xfrm>
            <a:off x="730392" y="7038069"/>
            <a:ext cx="141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Arial"/>
                <a:cs typeface="Arial"/>
              </a:rPr>
              <a:t>−9</a:t>
            </a:r>
            <a:endParaRPr sz="800">
              <a:latin typeface="Arial"/>
              <a:cs typeface="Aria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730392" y="6558301"/>
            <a:ext cx="141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Arial"/>
                <a:cs typeface="Arial"/>
              </a:rPr>
              <a:t>−8</a:t>
            </a:r>
            <a:endParaRPr sz="800">
              <a:latin typeface="Arial"/>
              <a:cs typeface="Arial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730392" y="6078529"/>
            <a:ext cx="141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Arial"/>
                <a:cs typeface="Arial"/>
              </a:rPr>
              <a:t>−7</a:t>
            </a:r>
            <a:endParaRPr sz="800">
              <a:latin typeface="Arial"/>
              <a:cs typeface="Arial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730392" y="5598753"/>
            <a:ext cx="141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Arial"/>
                <a:cs typeface="Arial"/>
              </a:rPr>
              <a:t>−6</a:t>
            </a:r>
            <a:endParaRPr sz="800">
              <a:latin typeface="Arial"/>
              <a:cs typeface="Arial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730392" y="5118981"/>
            <a:ext cx="141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Arial"/>
                <a:cs typeface="Arial"/>
              </a:rPr>
              <a:t>−5</a:t>
            </a:r>
            <a:endParaRPr sz="800">
              <a:latin typeface="Arial"/>
              <a:cs typeface="Arial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574864" y="5883496"/>
            <a:ext cx="127000" cy="362585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875"/>
              </a:lnSpc>
            </a:pPr>
            <a:r>
              <a:rPr dirty="0" sz="800" spc="-10">
                <a:latin typeface="Arial"/>
                <a:cs typeface="Arial"/>
              </a:rPr>
              <a:t>imports</a:t>
            </a:r>
            <a:endParaRPr sz="800">
              <a:latin typeface="Arial"/>
              <a:cs typeface="Aria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1331732" y="7425216"/>
            <a:ext cx="22606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latin typeface="Arial"/>
                <a:cs typeface="Arial"/>
              </a:rPr>
              <a:t>−5.0</a:t>
            </a:r>
            <a:endParaRPr sz="800">
              <a:latin typeface="Arial"/>
              <a:cs typeface="Arial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1930115" y="7400937"/>
            <a:ext cx="390525" cy="318135"/>
          </a:xfrm>
          <a:prstGeom prst="rect">
            <a:avLst/>
          </a:prstGeom>
        </p:spPr>
        <p:txBody>
          <a:bodyPr wrap="square" lIns="0" tIns="368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90"/>
              </a:spcBef>
            </a:pPr>
            <a:r>
              <a:rPr dirty="0" sz="800" spc="-20">
                <a:latin typeface="Arial"/>
                <a:cs typeface="Arial"/>
              </a:rPr>
              <a:t>−2.5</a:t>
            </a:r>
            <a:endParaRPr sz="800">
              <a:latin typeface="Arial"/>
              <a:cs typeface="Arial"/>
            </a:endParaRPr>
          </a:p>
          <a:p>
            <a:pPr marL="207645">
              <a:lnSpc>
                <a:spcPct val="100000"/>
              </a:lnSpc>
              <a:spcBef>
                <a:spcPts val="190"/>
              </a:spcBef>
            </a:pPr>
            <a:r>
              <a:rPr dirty="0" sz="800" spc="-25">
                <a:latin typeface="Arial"/>
                <a:cs typeface="Arial"/>
              </a:rPr>
              <a:t>gnp</a:t>
            </a:r>
            <a:endParaRPr sz="800">
              <a:latin typeface="Arial"/>
              <a:cs typeface="Arial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568778" y="3994674"/>
            <a:ext cx="4959985" cy="10928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variance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covariate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almost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only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due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inter-individual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variation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(respectively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98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93%).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case,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4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consists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removing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94%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individual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mean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therefore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almost</a:t>
            </a:r>
            <a:r>
              <a:rPr dirty="0" sz="1000" spc="1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identical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2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within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350">
              <a:latin typeface="Palatino Linotype"/>
              <a:cs typeface="Palatino Linotype"/>
            </a:endParaRPr>
          </a:p>
          <a:p>
            <a:pPr marL="3445510">
              <a:lnSpc>
                <a:spcPct val="100000"/>
              </a:lnSpc>
            </a:pPr>
            <a:r>
              <a:rPr dirty="0" sz="800" spc="-10">
                <a:latin typeface="Arial"/>
                <a:cs typeface="Arial"/>
              </a:rPr>
              <a:t>India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50">
              <a:latin typeface="Arial"/>
              <a:cs typeface="Arial"/>
            </a:endParaRPr>
          </a:p>
          <a:p>
            <a:pPr marL="3445510">
              <a:lnSpc>
                <a:spcPct val="100000"/>
              </a:lnSpc>
            </a:pPr>
            <a:r>
              <a:rPr dirty="0" sz="800">
                <a:latin typeface="Arial"/>
                <a:cs typeface="Arial"/>
              </a:rPr>
              <a:t>South</a:t>
            </a:r>
            <a:r>
              <a:rPr dirty="0" sz="800" spc="-25">
                <a:latin typeface="Arial"/>
                <a:cs typeface="Arial"/>
              </a:rPr>
              <a:t> </a:t>
            </a:r>
            <a:r>
              <a:rPr dirty="0" sz="800" spc="-10">
                <a:latin typeface="Arial"/>
                <a:cs typeface="Arial"/>
              </a:rPr>
              <a:t>Africa</a:t>
            </a:r>
            <a:endParaRPr sz="800">
              <a:latin typeface="Arial"/>
              <a:cs typeface="Arial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2627211" y="7425216"/>
            <a:ext cx="1670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Arial"/>
                <a:cs typeface="Arial"/>
              </a:rPr>
              <a:t>0.0</a:t>
            </a:r>
            <a:endParaRPr sz="800">
              <a:latin typeface="Arial"/>
              <a:cs typeface="Arial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3263600" y="7425216"/>
            <a:ext cx="1670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Arial"/>
                <a:cs typeface="Arial"/>
              </a:rPr>
              <a:t>2.5</a:t>
            </a:r>
            <a:endParaRPr sz="800">
              <a:latin typeface="Arial"/>
              <a:cs typeface="Arial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4001818" y="5190848"/>
            <a:ext cx="39306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"/>
                <a:cs typeface="Arial"/>
              </a:rPr>
              <a:t>Ethiopia</a:t>
            </a:r>
            <a:endParaRPr sz="800">
              <a:latin typeface="Arial"/>
              <a:cs typeface="Arial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4001818" y="5442089"/>
            <a:ext cx="522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latin typeface="Arial"/>
                <a:cs typeface="Arial"/>
              </a:rPr>
              <a:t>Costa</a:t>
            </a:r>
            <a:r>
              <a:rPr dirty="0" sz="800" spc="-25">
                <a:latin typeface="Arial"/>
                <a:cs typeface="Arial"/>
              </a:rPr>
              <a:t> </a:t>
            </a:r>
            <a:r>
              <a:rPr dirty="0" sz="800" spc="-20">
                <a:latin typeface="Arial"/>
                <a:cs typeface="Arial"/>
              </a:rPr>
              <a:t>Rica</a:t>
            </a:r>
            <a:endParaRPr sz="800">
              <a:latin typeface="Arial"/>
              <a:cs typeface="Arial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4001818" y="5693331"/>
            <a:ext cx="401955" cy="3987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"/>
                <a:cs typeface="Arial"/>
              </a:rPr>
              <a:t>Jamaica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00" spc="-10">
                <a:latin typeface="Arial"/>
                <a:cs typeface="Arial"/>
              </a:rPr>
              <a:t>Mexico</a:t>
            </a:r>
            <a:endParaRPr sz="800">
              <a:latin typeface="Arial"/>
              <a:cs typeface="Arial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4001818" y="6195839"/>
            <a:ext cx="358775" cy="3987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"/>
                <a:cs typeface="Arial"/>
              </a:rPr>
              <a:t>Greece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00" spc="-10">
                <a:latin typeface="Arial"/>
                <a:cs typeface="Arial"/>
              </a:rPr>
              <a:t>Jordan</a:t>
            </a:r>
            <a:endParaRPr sz="800">
              <a:latin typeface="Arial"/>
              <a:cs typeface="Arial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3749852" y="6860723"/>
            <a:ext cx="35306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"/>
                <a:cs typeface="Arial"/>
              </a:rPr>
              <a:t>models</a:t>
            </a:r>
            <a:endParaRPr sz="800">
              <a:latin typeface="Arial"/>
              <a:cs typeface="Arial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4001818" y="7060084"/>
            <a:ext cx="40894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"/>
                <a:cs typeface="Arial"/>
              </a:rPr>
              <a:t>between</a:t>
            </a:r>
            <a:endParaRPr sz="800">
              <a:latin typeface="Arial"/>
              <a:cs typeface="Arial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4001818" y="7311331"/>
            <a:ext cx="1555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Arial"/>
                <a:cs typeface="Arial"/>
              </a:rPr>
              <a:t>ols</a:t>
            </a:r>
            <a:endParaRPr sz="800">
              <a:latin typeface="Arial"/>
              <a:cs typeface="Arial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4001818" y="7562577"/>
            <a:ext cx="36893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"/>
                <a:cs typeface="Arial"/>
              </a:rPr>
              <a:t>random</a:t>
            </a:r>
            <a:endParaRPr sz="800">
              <a:latin typeface="Arial"/>
              <a:cs typeface="Arial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568779" y="7843117"/>
            <a:ext cx="3718560" cy="4673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"/>
                <a:cs typeface="Arial"/>
              </a:rPr>
              <a:t>within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75"/>
              </a:spcBef>
            </a:pPr>
            <a:r>
              <a:rPr dirty="0" sz="850" b="1">
                <a:latin typeface="Calibri"/>
                <a:cs typeface="Calibri"/>
              </a:rPr>
              <a:t>Figure 2.1</a:t>
            </a:r>
            <a:r>
              <a:rPr dirty="0" sz="850" spc="280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Imports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terms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national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product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for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ForeignTrade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data.</a:t>
            </a:r>
            <a:endParaRPr sz="85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67529" y="3077082"/>
            <a:ext cx="4985385" cy="1274445"/>
          </a:xfrm>
          <a:custGeom>
            <a:avLst/>
            <a:gdLst/>
            <a:ahLst/>
            <a:cxnLst/>
            <a:rect l="l" t="t" r="r" b="b"/>
            <a:pathLst>
              <a:path w="4985385" h="1274445">
                <a:moveTo>
                  <a:pt x="4985182" y="1133627"/>
                </a:moveTo>
                <a:lnTo>
                  <a:pt x="0" y="1133627"/>
                </a:lnTo>
                <a:lnTo>
                  <a:pt x="0" y="1274330"/>
                </a:lnTo>
                <a:lnTo>
                  <a:pt x="4985182" y="1274330"/>
                </a:lnTo>
                <a:lnTo>
                  <a:pt x="4985182" y="1133627"/>
                </a:lnTo>
                <a:close/>
              </a:path>
              <a:path w="4985385" h="1274445">
                <a:moveTo>
                  <a:pt x="4985182" y="992009"/>
                </a:moveTo>
                <a:lnTo>
                  <a:pt x="0" y="992009"/>
                </a:lnTo>
                <a:lnTo>
                  <a:pt x="0" y="1132713"/>
                </a:lnTo>
                <a:lnTo>
                  <a:pt x="4985182" y="1132713"/>
                </a:lnTo>
                <a:lnTo>
                  <a:pt x="4985182" y="992009"/>
                </a:lnTo>
                <a:close/>
              </a:path>
              <a:path w="4985385" h="1274445">
                <a:moveTo>
                  <a:pt x="4985182" y="850277"/>
                </a:moveTo>
                <a:lnTo>
                  <a:pt x="0" y="850277"/>
                </a:lnTo>
                <a:lnTo>
                  <a:pt x="0" y="990981"/>
                </a:lnTo>
                <a:lnTo>
                  <a:pt x="4985182" y="990981"/>
                </a:lnTo>
                <a:lnTo>
                  <a:pt x="4985182" y="850277"/>
                </a:lnTo>
                <a:close/>
              </a:path>
              <a:path w="4985385" h="1274445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1274445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1274445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1274445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127444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127444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325657" y="607782"/>
            <a:ext cx="5190490" cy="37318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44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241300" marR="5080">
              <a:lnSpc>
                <a:spcPct val="100000"/>
              </a:lnSpc>
            </a:pP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ning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lm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er-indi</a:t>
            </a:r>
            <a:r>
              <a:rPr dirty="0" sz="1000" spc="-3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al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b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5" i="1">
                <a:latin typeface="Palatino Linotype"/>
                <a:cs typeface="Palatino Linotype"/>
              </a:rPr>
              <a:t>t</a:t>
            </a:r>
            <a:r>
              <a:rPr dirty="0" sz="1000" spc="-50" i="1">
                <a:latin typeface="Palatino Linotype"/>
                <a:cs typeface="Palatino Linotype"/>
              </a:rPr>
              <a:t>w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15" i="1">
                <a:latin typeface="Palatino Linotype"/>
                <a:cs typeface="Palatino Linotype"/>
              </a:rPr>
              <a:t>n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nall</a:t>
            </a:r>
            <a:r>
              <a:rPr dirty="0" sz="1000" spc="-114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55">
                <a:latin typeface="Palatino Linotype"/>
                <a:cs typeface="Palatino Linotype"/>
              </a:rPr>
              <a:t>ive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5">
                <a:latin typeface="Palatino Linotype"/>
                <a:cs typeface="Palatino Linotype"/>
              </a:rPr>
              <a:t>igher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sticit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2.1 </a:t>
            </a:r>
            <a:r>
              <a:rPr dirty="0" sz="1000" spc="-30">
                <a:latin typeface="Palatino Linotype"/>
                <a:cs typeface="Palatino Linotype"/>
              </a:rPr>
              <a:t>indi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g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tive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d d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w</a:t>
            </a:r>
            <a:r>
              <a:rPr dirty="0" sz="1000" spc="-80">
                <a:latin typeface="Palatino Linotype"/>
                <a:cs typeface="Palatino Linotype"/>
              </a:rPr>
              <a:t>n</a:t>
            </a:r>
            <a:r>
              <a:rPr dirty="0" sz="1000" spc="-105">
                <a:latin typeface="Palatino Linotype"/>
                <a:cs typeface="Palatino Linotype"/>
              </a:rPr>
              <a:t>w</a:t>
            </a:r>
            <a:r>
              <a:rPr dirty="0" sz="1000" spc="-7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b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5" i="1">
                <a:latin typeface="Palatino Linotype"/>
                <a:cs typeface="Palatino Linotype"/>
              </a:rPr>
              <a:t>t</a:t>
            </a:r>
            <a:r>
              <a:rPr dirty="0" sz="1000" spc="-50" i="1">
                <a:latin typeface="Palatino Linotype"/>
                <a:cs typeface="Palatino Linotype"/>
              </a:rPr>
              <a:t>w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15" i="1">
                <a:latin typeface="Palatino Linotype"/>
                <a:cs typeface="Palatino Linotype"/>
              </a:rPr>
              <a:t>n</a:t>
            </a:r>
            <a:r>
              <a:rPr dirty="0" sz="1000" spc="-4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g</a:t>
            </a:r>
            <a:r>
              <a:rPr dirty="0" sz="1000" spc="13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small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r-indi</a:t>
            </a:r>
            <a:r>
              <a:rPr dirty="0" sz="1000" spc="-3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800">
              <a:latin typeface="Palatino Linotype"/>
              <a:cs typeface="Palatino Linotype"/>
            </a:endParaRPr>
          </a:p>
          <a:p>
            <a:pPr algn="just" marL="241300">
              <a:lnSpc>
                <a:spcPts val="1200"/>
              </a:lnSpc>
            </a:pPr>
            <a:r>
              <a:rPr dirty="0" sz="1000" spc="-20" b="1">
                <a:latin typeface="Cambria"/>
                <a:cs typeface="Cambria"/>
              </a:rPr>
              <a:t>Example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2.5</a:t>
            </a:r>
            <a:r>
              <a:rPr dirty="0" sz="1000" spc="265" b="1">
                <a:latin typeface="Cambria"/>
                <a:cs typeface="Cambria"/>
              </a:rPr>
              <a:t>  </a:t>
            </a:r>
            <a:r>
              <a:rPr dirty="0" sz="1000" spc="-25" b="1">
                <a:latin typeface="Cambria"/>
                <a:cs typeface="Cambria"/>
              </a:rPr>
              <a:t>simple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linear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ambria"/>
                <a:cs typeface="Cambria"/>
              </a:rPr>
              <a:t>model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TurkishBanks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241300" marR="5715">
              <a:lnSpc>
                <a:spcPts val="1200"/>
              </a:lnSpc>
              <a:spcBef>
                <a:spcPts val="4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Courier New"/>
                <a:cs typeface="Courier New"/>
              </a:rPr>
              <a:t>TurkishBanks</a:t>
            </a:r>
            <a:r>
              <a:rPr dirty="0" sz="1000" spc="-114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data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by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El-</a:t>
            </a:r>
            <a:r>
              <a:rPr dirty="0" sz="1000" spc="-45">
                <a:latin typeface="Palatino Linotype"/>
                <a:cs typeface="Palatino Linotype"/>
              </a:rPr>
              <a:t>Gamal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Inanoglu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(2005)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analyze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production </a:t>
            </a:r>
            <a:r>
              <a:rPr dirty="0" sz="1000" spc="-20">
                <a:latin typeface="Palatino Linotype"/>
                <a:cs typeface="Palatino Linotype"/>
              </a:rPr>
              <a:t>costs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banks.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only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production,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both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logs.</a:t>
            </a:r>
            <a:r>
              <a:rPr dirty="0" sz="1000" spc="-10">
                <a:latin typeface="Palatino Linotype"/>
                <a:cs typeface="Palatino Linotype"/>
              </a:rPr>
              <a:t> Computing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before,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get: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1000">
              <a:latin typeface="Palatino Linotype"/>
              <a:cs typeface="Palatino Linotype"/>
            </a:endParaRPr>
          </a:p>
          <a:p>
            <a:pPr marL="266700" marR="2607310">
              <a:lnSpc>
                <a:spcPct val="116300"/>
              </a:lnSpc>
            </a:pPr>
            <a:r>
              <a:rPr dirty="0" sz="800" spc="-10">
                <a:latin typeface="Courier New"/>
                <a:cs typeface="Courier New"/>
              </a:rPr>
              <a:t>data("TurkishBanks",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"pder") </a:t>
            </a:r>
            <a:r>
              <a:rPr dirty="0" sz="800">
                <a:latin typeface="Courier New"/>
                <a:cs typeface="Courier New"/>
              </a:rPr>
              <a:t>TurkishBanks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na.omit(TurkishBanks) </a:t>
            </a:r>
            <a:r>
              <a:rPr dirty="0" sz="800">
                <a:latin typeface="Courier New"/>
                <a:cs typeface="Courier New"/>
              </a:rPr>
              <a:t>TB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pdata.frame(TurkishBanks) summary(log(TB$output))</a:t>
            </a:r>
            <a:endParaRPr sz="800">
              <a:latin typeface="Courier New"/>
              <a:cs typeface="Courier New"/>
            </a:endParaRPr>
          </a:p>
          <a:p>
            <a:pPr marL="570230" marR="3336290" indent="-304165">
              <a:lnSpc>
                <a:spcPct val="116199"/>
              </a:lnSpc>
              <a:tabLst>
                <a:tab pos="934719" algn="l"/>
              </a:tabLst>
            </a:pPr>
            <a:r>
              <a:rPr dirty="0" sz="800">
                <a:latin typeface="Courier New"/>
                <a:cs typeface="Courier New"/>
              </a:rPr>
              <a:t>total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sum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squares: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2692 </a:t>
            </a:r>
            <a:r>
              <a:rPr dirty="0" sz="800" spc="-25">
                <a:latin typeface="Courier New"/>
                <a:cs typeface="Courier New"/>
              </a:rPr>
              <a:t>id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time</a:t>
            </a:r>
            <a:endParaRPr sz="800">
              <a:latin typeface="Courier New"/>
              <a:cs typeface="Courier New"/>
            </a:endParaRPr>
          </a:p>
          <a:p>
            <a:pPr marL="2667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0.84730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0.01255</a:t>
            </a:r>
            <a:endParaRPr sz="800">
              <a:latin typeface="Courier New"/>
              <a:cs typeface="Courier New"/>
            </a:endParaRPr>
          </a:p>
          <a:p>
            <a:pPr marL="266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ercomp(log(cost)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log(output),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TB)</a:t>
            </a:r>
            <a:endParaRPr sz="800">
              <a:latin typeface="Courier New"/>
              <a:cs typeface="Courier New"/>
            </a:endParaRPr>
          </a:p>
          <a:p>
            <a:pPr marL="123888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var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std.dev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share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67529" y="4352442"/>
            <a:ext cx="4985385" cy="424180"/>
          </a:xfrm>
          <a:custGeom>
            <a:avLst/>
            <a:gdLst/>
            <a:ahLst/>
            <a:cxnLst/>
            <a:rect l="l" t="t" r="r" b="b"/>
            <a:pathLst>
              <a:path w="4985385" h="424179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424179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42417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6" name="object 6" descr=""/>
          <p:cNvGraphicFramePr>
            <a:graphicFrameLocks noGrp="1"/>
          </p:cNvGraphicFramePr>
          <p:nvPr/>
        </p:nvGraphicFramePr>
        <p:xfrm>
          <a:off x="548410" y="4370893"/>
          <a:ext cx="2080895" cy="4248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64235"/>
                <a:gridCol w="425450"/>
                <a:gridCol w="485775"/>
                <a:gridCol w="304800"/>
              </a:tblGrid>
              <a:tr h="121920">
                <a:tc>
                  <a:txBody>
                    <a:bodyPr/>
                    <a:lstStyle/>
                    <a:p>
                      <a:pPr marL="43815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idiosyncratic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0.329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7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0.574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9055">
                        <a:lnSpc>
                          <a:spcPts val="770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0.6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4381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individual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0.216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0.464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59055">
                        <a:lnSpc>
                          <a:spcPts val="92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0.4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61290">
                <a:tc>
                  <a:txBody>
                    <a:bodyPr/>
                    <a:lstStyle/>
                    <a:p>
                      <a:pPr marL="43815">
                        <a:lnSpc>
                          <a:spcPts val="92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theta: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7" name="object 7" descr=""/>
          <p:cNvSpPr/>
          <p:nvPr/>
        </p:nvSpPr>
        <p:spPr>
          <a:xfrm>
            <a:off x="567532" y="4777632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2" y="140703"/>
                </a:lnTo>
                <a:lnTo>
                  <a:pt x="4985192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762283" y="4759501"/>
            <a:ext cx="12401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ourier New"/>
                <a:cs typeface="Courier New"/>
              </a:rPr>
              <a:t>Min.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Qu.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Median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220000" y="4759501"/>
            <a:ext cx="75438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ourier New"/>
                <a:cs typeface="Courier New"/>
              </a:rPr>
              <a:t>Mean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3rd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Qu.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567532" y="4919249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2" y="140703"/>
                </a:lnTo>
                <a:lnTo>
                  <a:pt x="4985192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701591" y="4739233"/>
            <a:ext cx="2759075" cy="3092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2489835">
              <a:lnSpc>
                <a:spcPct val="116300"/>
              </a:lnSpc>
              <a:spcBef>
                <a:spcPts val="100"/>
              </a:spcBef>
              <a:tabLst>
                <a:tab pos="497840" algn="l"/>
                <a:tab pos="984250" algn="l"/>
                <a:tab pos="1470025" algn="l"/>
                <a:tab pos="1955800" algn="l"/>
                <a:tab pos="2441575" algn="l"/>
              </a:tabLst>
            </a:pPr>
            <a:r>
              <a:rPr dirty="0" sz="800" spc="-20">
                <a:latin typeface="Courier New"/>
                <a:cs typeface="Courier New"/>
              </a:rPr>
              <a:t>Max. </a:t>
            </a:r>
            <a:r>
              <a:rPr dirty="0" sz="800" spc="-10">
                <a:latin typeface="Courier New"/>
                <a:cs typeface="Courier New"/>
              </a:rPr>
              <a:t>0.619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0.651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0.651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0.647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0.651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0.651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567529" y="5060987"/>
            <a:ext cx="4985385" cy="424180"/>
          </a:xfrm>
          <a:custGeom>
            <a:avLst/>
            <a:gdLst/>
            <a:ahLst/>
            <a:cxnLst/>
            <a:rect l="l" t="t" r="r" b="b"/>
            <a:pathLst>
              <a:path w="4985385" h="424179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424179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42417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580087" y="5022584"/>
            <a:ext cx="4370705" cy="45085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sapply(models,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function(x)</a:t>
            </a:r>
            <a:endParaRPr sz="800">
              <a:latin typeface="Courier New"/>
              <a:cs typeface="Courier New"/>
            </a:endParaRPr>
          </a:p>
          <a:p>
            <a:pPr marL="73025" marR="5080" indent="363855">
              <a:lnSpc>
                <a:spcPct val="116300"/>
              </a:lnSpc>
            </a:pPr>
            <a:r>
              <a:rPr dirty="0" sz="800" spc="-10">
                <a:latin typeface="Courier New"/>
                <a:cs typeface="Courier New"/>
              </a:rPr>
              <a:t>coef(plm(log(cost)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log(output),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TB,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x))["log(output)"]) </a:t>
            </a:r>
            <a:r>
              <a:rPr dirty="0" sz="800">
                <a:latin typeface="Courier New"/>
                <a:cs typeface="Courier New"/>
              </a:rPr>
              <a:t>within.log(output)</a:t>
            </a:r>
            <a:r>
              <a:rPr dirty="0" sz="800" spc="3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random.log(output)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pooling.log(output)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567532" y="5486063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2" y="140703"/>
                </a:lnTo>
                <a:lnTo>
                  <a:pt x="4985192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2584275" y="5468047"/>
            <a:ext cx="16046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26820" algn="l"/>
              </a:tabLst>
            </a:pPr>
            <a:r>
              <a:rPr dirty="0" sz="800" spc="-10">
                <a:latin typeface="Courier New"/>
                <a:cs typeface="Courier New"/>
              </a:rPr>
              <a:t>0.6471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0.8007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6" name="object 16" descr=""/>
          <p:cNvSpPr/>
          <p:nvPr/>
        </p:nvSpPr>
        <p:spPr>
          <a:xfrm>
            <a:off x="567529" y="5627801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"/>
          <p:cNvSpPr txBox="1"/>
          <p:nvPr/>
        </p:nvSpPr>
        <p:spPr>
          <a:xfrm>
            <a:off x="580087" y="5447779"/>
            <a:ext cx="1179195" cy="45085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0.5064</a:t>
            </a:r>
            <a:endParaRPr sz="800">
              <a:latin typeface="Courier New"/>
              <a:cs typeface="Courier New"/>
            </a:endParaRPr>
          </a:p>
          <a:p>
            <a:pPr algn="r" marR="508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between.log(output)</a:t>
            </a:r>
            <a:endParaRPr sz="800">
              <a:latin typeface="Courier New"/>
              <a:cs typeface="Courier New"/>
            </a:endParaRPr>
          </a:p>
          <a:p>
            <a:pPr algn="r" marR="508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0.8531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54825" y="6095622"/>
            <a:ext cx="4960620" cy="199961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ainly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r-indi</a:t>
            </a:r>
            <a:r>
              <a:rPr dirty="0" sz="1000" spc="-3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(85%),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ut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ha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ncr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imi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(40%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60%).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b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5" i="1">
                <a:latin typeface="Palatino Linotype"/>
                <a:cs typeface="Palatino Linotype"/>
              </a:rPr>
              <a:t>t</a:t>
            </a:r>
            <a:r>
              <a:rPr dirty="0" sz="1000" spc="-50" i="1">
                <a:latin typeface="Palatino Linotype"/>
                <a:cs typeface="Palatino Linotype"/>
              </a:rPr>
              <a:t>w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15" i="1">
                <a:latin typeface="Palatino Linotype"/>
                <a:cs typeface="Palatino Linotype"/>
              </a:rPr>
              <a:t>n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g</a:t>
            </a:r>
            <a:r>
              <a:rPr dirty="0" sz="1000" spc="13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65" b="1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hal</a:t>
            </a:r>
            <a:r>
              <a:rPr dirty="0" sz="1000" spc="5">
                <a:latin typeface="Palatino Linotype"/>
                <a:cs typeface="Palatino Linotype"/>
              </a:rPr>
              <a:t>f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en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mov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out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65%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ndi-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an.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-15">
                <a:latin typeface="Palatino Linotype"/>
                <a:cs typeface="Palatino Linotype"/>
              </a:rPr>
              <a:t>.2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itiv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nt</a:t>
            </a:r>
            <a:r>
              <a:rPr dirty="0" sz="1000" spc="-15">
                <a:latin typeface="Palatino Linotype"/>
                <a:cs typeface="Palatino Linotype"/>
              </a:rPr>
              <a:t>l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b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5" i="1">
                <a:latin typeface="Palatino Linotype"/>
                <a:cs typeface="Palatino Linotype"/>
              </a:rPr>
              <a:t>t</a:t>
            </a:r>
            <a:r>
              <a:rPr dirty="0" sz="1000" spc="-50" i="1">
                <a:latin typeface="Palatino Linotype"/>
                <a:cs typeface="Palatino Linotype"/>
              </a:rPr>
              <a:t>w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20" i="1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o</a:t>
            </a:r>
            <a:r>
              <a:rPr dirty="0" sz="1000" spc="12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85" b="1">
                <a:latin typeface="Cambria"/>
                <a:cs typeface="Cambria"/>
              </a:rPr>
              <a:t>g</a:t>
            </a:r>
            <a:r>
              <a:rPr dirty="0" sz="1000" spc="135" b="1">
                <a:latin typeface="Cambria"/>
                <a:cs typeface="Cambria"/>
              </a:rPr>
              <a:t>l</a:t>
            </a:r>
            <a:r>
              <a:rPr dirty="0" sz="1000" spc="35" b="1">
                <a:latin typeface="Cambria"/>
                <a:cs typeface="Cambria"/>
              </a:rPr>
              <a:t>s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85">
                <a:latin typeface="Palatino Linotype"/>
                <a:cs typeface="Palatino Linotype"/>
              </a:rPr>
              <a:t>p</a:t>
            </a:r>
            <a:r>
              <a:rPr dirty="0" sz="1000" spc="-105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d-b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850">
              <a:latin typeface="Palatino Linotype"/>
              <a:cs typeface="Palatino Linotype"/>
            </a:endParaRPr>
          </a:p>
          <a:p>
            <a:pPr algn="just" marL="12700">
              <a:lnSpc>
                <a:spcPts val="1200"/>
              </a:lnSpc>
            </a:pPr>
            <a:r>
              <a:rPr dirty="0" sz="1000" spc="-20" b="1">
                <a:latin typeface="Cambria"/>
                <a:cs typeface="Cambria"/>
              </a:rPr>
              <a:t>Example</a:t>
            </a:r>
            <a:r>
              <a:rPr dirty="0" sz="1000" spc="-10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2.6</a:t>
            </a:r>
            <a:r>
              <a:rPr dirty="0" sz="1000" spc="260" b="1">
                <a:latin typeface="Cambria"/>
                <a:cs typeface="Cambria"/>
              </a:rPr>
              <a:t>  </a:t>
            </a:r>
            <a:r>
              <a:rPr dirty="0" sz="1000" spc="-25" b="1">
                <a:latin typeface="Cambria"/>
                <a:cs typeface="Cambria"/>
              </a:rPr>
              <a:t>simple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linear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20" b="1">
                <a:latin typeface="Cambria"/>
                <a:cs typeface="Cambria"/>
              </a:rPr>
              <a:t>model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TexasElectr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12700" marR="5080">
              <a:lnSpc>
                <a:spcPts val="1200"/>
              </a:lnSpc>
              <a:spcBef>
                <a:spcPts val="4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Courier New"/>
                <a:cs typeface="Courier New"/>
              </a:rPr>
              <a:t>TexasElectr</a:t>
            </a:r>
            <a:r>
              <a:rPr dirty="0" sz="1000" spc="-110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by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Kumbhakar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(1996)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Horrace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Schmidt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(1996)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>
                <a:latin typeface="Palatino Linotype"/>
                <a:cs typeface="Palatino Linotype"/>
              </a:rPr>
              <a:t>concern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production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electric</a:t>
            </a:r>
            <a:r>
              <a:rPr dirty="0" sz="1000" spc="-10">
                <a:latin typeface="Palatino Linotype"/>
                <a:cs typeface="Palatino Linotype"/>
              </a:rPr>
              <a:t> ﬁrms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Texas.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ﬁrst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deﬁne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60">
                <a:latin typeface="Palatino Linotype"/>
                <a:cs typeface="Palatino Linotype"/>
              </a:rPr>
              <a:t>sum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labor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expense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explab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capital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expense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expcap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fuel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expense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exfuel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same </a:t>
            </a:r>
            <a:r>
              <a:rPr dirty="0" sz="1000" spc="-40">
                <a:latin typeface="Palatino Linotype"/>
                <a:cs typeface="Palatino Linotype"/>
              </a:rPr>
              <a:t>computations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done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above.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347423" y="607782"/>
            <a:ext cx="14109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The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</a:t>
            </a:r>
            <a:r>
              <a:rPr dirty="0" sz="800" spc="24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45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909735" y="1032319"/>
            <a:ext cx="2728595" cy="2675255"/>
            <a:chOff x="909735" y="1032319"/>
            <a:chExt cx="2728595" cy="2675255"/>
          </a:xfrm>
        </p:grpSpPr>
        <p:sp>
          <p:nvSpPr>
            <p:cNvPr id="5" name="object 5" descr=""/>
            <p:cNvSpPr/>
            <p:nvPr/>
          </p:nvSpPr>
          <p:spPr>
            <a:xfrm>
              <a:off x="967877" y="1039532"/>
              <a:ext cx="2664460" cy="2628265"/>
            </a:xfrm>
            <a:custGeom>
              <a:avLst/>
              <a:gdLst/>
              <a:ahLst/>
              <a:cxnLst/>
              <a:rect l="l" t="t" r="r" b="b"/>
              <a:pathLst>
                <a:path w="2664460" h="2628265">
                  <a:moveTo>
                    <a:pt x="2663913" y="0"/>
                  </a:moveTo>
                  <a:lnTo>
                    <a:pt x="0" y="0"/>
                  </a:lnTo>
                  <a:lnTo>
                    <a:pt x="0" y="2627642"/>
                  </a:lnTo>
                  <a:lnTo>
                    <a:pt x="2663913" y="2627642"/>
                  </a:lnTo>
                  <a:lnTo>
                    <a:pt x="2663913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949794" y="1039520"/>
              <a:ext cx="2682240" cy="2628265"/>
            </a:xfrm>
            <a:custGeom>
              <a:avLst/>
              <a:gdLst/>
              <a:ahLst/>
              <a:cxnLst/>
              <a:rect l="l" t="t" r="r" b="b"/>
              <a:pathLst>
                <a:path w="2682240" h="2628265">
                  <a:moveTo>
                    <a:pt x="0" y="2225865"/>
                  </a:moveTo>
                  <a:lnTo>
                    <a:pt x="2682008" y="2225865"/>
                  </a:lnTo>
                </a:path>
                <a:path w="2682240" h="2628265">
                  <a:moveTo>
                    <a:pt x="0" y="1590078"/>
                  </a:moveTo>
                  <a:lnTo>
                    <a:pt x="2682008" y="1590078"/>
                  </a:lnTo>
                </a:path>
                <a:path w="2682240" h="2628265">
                  <a:moveTo>
                    <a:pt x="0" y="954430"/>
                  </a:moveTo>
                  <a:lnTo>
                    <a:pt x="2682008" y="954430"/>
                  </a:lnTo>
                </a:path>
                <a:path w="2682240" h="2628265">
                  <a:moveTo>
                    <a:pt x="0" y="318630"/>
                  </a:moveTo>
                  <a:lnTo>
                    <a:pt x="2682008" y="318630"/>
                  </a:lnTo>
                </a:path>
                <a:path w="2682240" h="2628265">
                  <a:moveTo>
                    <a:pt x="228000" y="2627655"/>
                  </a:moveTo>
                  <a:lnTo>
                    <a:pt x="228000" y="0"/>
                  </a:lnTo>
                </a:path>
                <a:path w="2682240" h="2628265">
                  <a:moveTo>
                    <a:pt x="1122791" y="2627655"/>
                  </a:moveTo>
                  <a:lnTo>
                    <a:pt x="1122791" y="0"/>
                  </a:lnTo>
                </a:path>
                <a:path w="2682240" h="2628265">
                  <a:moveTo>
                    <a:pt x="2017570" y="2627655"/>
                  </a:moveTo>
                  <a:lnTo>
                    <a:pt x="2017570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49794" y="1039520"/>
              <a:ext cx="2682240" cy="2628265"/>
            </a:xfrm>
            <a:custGeom>
              <a:avLst/>
              <a:gdLst/>
              <a:ahLst/>
              <a:cxnLst/>
              <a:rect l="l" t="t" r="r" b="b"/>
              <a:pathLst>
                <a:path w="2682240" h="2628265">
                  <a:moveTo>
                    <a:pt x="0" y="2543759"/>
                  </a:moveTo>
                  <a:lnTo>
                    <a:pt x="2682008" y="2543759"/>
                  </a:lnTo>
                </a:path>
                <a:path w="2682240" h="2628265">
                  <a:moveTo>
                    <a:pt x="0" y="1907971"/>
                  </a:moveTo>
                  <a:lnTo>
                    <a:pt x="2682008" y="1907971"/>
                  </a:lnTo>
                </a:path>
                <a:path w="2682240" h="2628265">
                  <a:moveTo>
                    <a:pt x="0" y="1272324"/>
                  </a:moveTo>
                  <a:lnTo>
                    <a:pt x="2682008" y="1272324"/>
                  </a:lnTo>
                </a:path>
                <a:path w="2682240" h="2628265">
                  <a:moveTo>
                    <a:pt x="0" y="636536"/>
                  </a:moveTo>
                  <a:lnTo>
                    <a:pt x="2682008" y="636536"/>
                  </a:lnTo>
                </a:path>
                <a:path w="2682240" h="2628265">
                  <a:moveTo>
                    <a:pt x="0" y="736"/>
                  </a:moveTo>
                  <a:lnTo>
                    <a:pt x="2682008" y="736"/>
                  </a:lnTo>
                </a:path>
                <a:path w="2682240" h="2628265">
                  <a:moveTo>
                    <a:pt x="675396" y="2627655"/>
                  </a:moveTo>
                  <a:lnTo>
                    <a:pt x="675396" y="0"/>
                  </a:lnTo>
                </a:path>
                <a:path w="2682240" h="2628265">
                  <a:moveTo>
                    <a:pt x="1570174" y="2627655"/>
                  </a:moveTo>
                  <a:lnTo>
                    <a:pt x="1570174" y="0"/>
                  </a:lnTo>
                </a:path>
                <a:path w="2682240" h="2628265">
                  <a:moveTo>
                    <a:pt x="2464965" y="2627655"/>
                  </a:moveTo>
                  <a:lnTo>
                    <a:pt x="2464965" y="0"/>
                  </a:lnTo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1054935" y="3000412"/>
              <a:ext cx="1369060" cy="564515"/>
            </a:xfrm>
            <a:custGeom>
              <a:avLst/>
              <a:gdLst/>
              <a:ahLst/>
              <a:cxnLst/>
              <a:rect l="l" t="t" r="r" b="b"/>
              <a:pathLst>
                <a:path w="1369060" h="564514">
                  <a:moveTo>
                    <a:pt x="33655" y="330415"/>
                  </a:moveTo>
                  <a:lnTo>
                    <a:pt x="26123" y="322884"/>
                  </a:lnTo>
                  <a:lnTo>
                    <a:pt x="7505" y="322884"/>
                  </a:lnTo>
                  <a:lnTo>
                    <a:pt x="0" y="330415"/>
                  </a:lnTo>
                  <a:lnTo>
                    <a:pt x="0" y="349034"/>
                  </a:lnTo>
                  <a:lnTo>
                    <a:pt x="7505" y="356552"/>
                  </a:lnTo>
                  <a:lnTo>
                    <a:pt x="26123" y="356552"/>
                  </a:lnTo>
                  <a:lnTo>
                    <a:pt x="33655" y="349034"/>
                  </a:lnTo>
                  <a:lnTo>
                    <a:pt x="33655" y="346176"/>
                  </a:lnTo>
                  <a:lnTo>
                    <a:pt x="33655" y="333260"/>
                  </a:lnTo>
                  <a:lnTo>
                    <a:pt x="33655" y="330415"/>
                  </a:lnTo>
                  <a:close/>
                </a:path>
                <a:path w="1369060" h="564514">
                  <a:moveTo>
                    <a:pt x="550202" y="501421"/>
                  </a:moveTo>
                  <a:lnTo>
                    <a:pt x="542671" y="493877"/>
                  </a:lnTo>
                  <a:lnTo>
                    <a:pt x="524052" y="493877"/>
                  </a:lnTo>
                  <a:lnTo>
                    <a:pt x="516534" y="501421"/>
                  </a:lnTo>
                  <a:lnTo>
                    <a:pt x="516534" y="520014"/>
                  </a:lnTo>
                  <a:lnTo>
                    <a:pt x="524052" y="527570"/>
                  </a:lnTo>
                  <a:lnTo>
                    <a:pt x="542671" y="527570"/>
                  </a:lnTo>
                  <a:lnTo>
                    <a:pt x="550202" y="520014"/>
                  </a:lnTo>
                  <a:lnTo>
                    <a:pt x="550202" y="517182"/>
                  </a:lnTo>
                  <a:lnTo>
                    <a:pt x="550202" y="504266"/>
                  </a:lnTo>
                  <a:lnTo>
                    <a:pt x="550202" y="501421"/>
                  </a:lnTo>
                  <a:close/>
                </a:path>
                <a:path w="1369060" h="564514">
                  <a:moveTo>
                    <a:pt x="609688" y="538238"/>
                  </a:moveTo>
                  <a:lnTo>
                    <a:pt x="602145" y="530720"/>
                  </a:lnTo>
                  <a:lnTo>
                    <a:pt x="583552" y="530720"/>
                  </a:lnTo>
                  <a:lnTo>
                    <a:pt x="576021" y="538238"/>
                  </a:lnTo>
                  <a:lnTo>
                    <a:pt x="576021" y="556844"/>
                  </a:lnTo>
                  <a:lnTo>
                    <a:pt x="583552" y="564388"/>
                  </a:lnTo>
                  <a:lnTo>
                    <a:pt x="602145" y="564388"/>
                  </a:lnTo>
                  <a:lnTo>
                    <a:pt x="609688" y="556844"/>
                  </a:lnTo>
                  <a:lnTo>
                    <a:pt x="609688" y="554012"/>
                  </a:lnTo>
                  <a:lnTo>
                    <a:pt x="609688" y="541083"/>
                  </a:lnTo>
                  <a:lnTo>
                    <a:pt x="609688" y="538238"/>
                  </a:lnTo>
                  <a:close/>
                </a:path>
                <a:path w="1369060" h="564514">
                  <a:moveTo>
                    <a:pt x="668426" y="225196"/>
                  </a:moveTo>
                  <a:lnTo>
                    <a:pt x="660908" y="217639"/>
                  </a:lnTo>
                  <a:lnTo>
                    <a:pt x="642289" y="217639"/>
                  </a:lnTo>
                  <a:lnTo>
                    <a:pt x="634771" y="225196"/>
                  </a:lnTo>
                  <a:lnTo>
                    <a:pt x="634771" y="243776"/>
                  </a:lnTo>
                  <a:lnTo>
                    <a:pt x="642289" y="251333"/>
                  </a:lnTo>
                  <a:lnTo>
                    <a:pt x="660908" y="251333"/>
                  </a:lnTo>
                  <a:lnTo>
                    <a:pt x="668426" y="243776"/>
                  </a:lnTo>
                  <a:lnTo>
                    <a:pt x="668426" y="240944"/>
                  </a:lnTo>
                  <a:lnTo>
                    <a:pt x="668426" y="228028"/>
                  </a:lnTo>
                  <a:lnTo>
                    <a:pt x="668426" y="225196"/>
                  </a:lnTo>
                  <a:close/>
                </a:path>
                <a:path w="1369060" h="564514">
                  <a:moveTo>
                    <a:pt x="725436" y="435203"/>
                  </a:moveTo>
                  <a:lnTo>
                    <a:pt x="717918" y="427672"/>
                  </a:lnTo>
                  <a:lnTo>
                    <a:pt x="699312" y="427672"/>
                  </a:lnTo>
                  <a:lnTo>
                    <a:pt x="691781" y="435203"/>
                  </a:lnTo>
                  <a:lnTo>
                    <a:pt x="691781" y="453809"/>
                  </a:lnTo>
                  <a:lnTo>
                    <a:pt x="699312" y="461352"/>
                  </a:lnTo>
                  <a:lnTo>
                    <a:pt x="717918" y="461352"/>
                  </a:lnTo>
                  <a:lnTo>
                    <a:pt x="725436" y="453809"/>
                  </a:lnTo>
                  <a:lnTo>
                    <a:pt x="725436" y="450977"/>
                  </a:lnTo>
                  <a:lnTo>
                    <a:pt x="725436" y="438048"/>
                  </a:lnTo>
                  <a:lnTo>
                    <a:pt x="725436" y="435203"/>
                  </a:lnTo>
                  <a:close/>
                </a:path>
                <a:path w="1369060" h="564514">
                  <a:moveTo>
                    <a:pt x="974636" y="208813"/>
                  </a:moveTo>
                  <a:lnTo>
                    <a:pt x="967117" y="201282"/>
                  </a:lnTo>
                  <a:lnTo>
                    <a:pt x="948499" y="201282"/>
                  </a:lnTo>
                  <a:lnTo>
                    <a:pt x="940981" y="208813"/>
                  </a:lnTo>
                  <a:lnTo>
                    <a:pt x="940981" y="227406"/>
                  </a:lnTo>
                  <a:lnTo>
                    <a:pt x="948499" y="234950"/>
                  </a:lnTo>
                  <a:lnTo>
                    <a:pt x="967117" y="234950"/>
                  </a:lnTo>
                  <a:lnTo>
                    <a:pt x="974636" y="227406"/>
                  </a:lnTo>
                  <a:lnTo>
                    <a:pt x="974636" y="224574"/>
                  </a:lnTo>
                  <a:lnTo>
                    <a:pt x="974636" y="211658"/>
                  </a:lnTo>
                  <a:lnTo>
                    <a:pt x="974636" y="208813"/>
                  </a:lnTo>
                  <a:close/>
                </a:path>
                <a:path w="1369060" h="564514">
                  <a:moveTo>
                    <a:pt x="1016292" y="383324"/>
                  </a:moveTo>
                  <a:lnTo>
                    <a:pt x="1008761" y="375780"/>
                  </a:lnTo>
                  <a:lnTo>
                    <a:pt x="990155" y="375780"/>
                  </a:lnTo>
                  <a:lnTo>
                    <a:pt x="982637" y="383324"/>
                  </a:lnTo>
                  <a:lnTo>
                    <a:pt x="982637" y="401942"/>
                  </a:lnTo>
                  <a:lnTo>
                    <a:pt x="990155" y="409460"/>
                  </a:lnTo>
                  <a:lnTo>
                    <a:pt x="1008761" y="409460"/>
                  </a:lnTo>
                  <a:lnTo>
                    <a:pt x="1016292" y="401942"/>
                  </a:lnTo>
                  <a:lnTo>
                    <a:pt x="1016292" y="399084"/>
                  </a:lnTo>
                  <a:lnTo>
                    <a:pt x="1016292" y="386168"/>
                  </a:lnTo>
                  <a:lnTo>
                    <a:pt x="1016292" y="383324"/>
                  </a:lnTo>
                  <a:close/>
                </a:path>
                <a:path w="1369060" h="564514">
                  <a:moveTo>
                    <a:pt x="1268133" y="134708"/>
                  </a:moveTo>
                  <a:lnTo>
                    <a:pt x="1260602" y="127165"/>
                  </a:lnTo>
                  <a:lnTo>
                    <a:pt x="1241983" y="127165"/>
                  </a:lnTo>
                  <a:lnTo>
                    <a:pt x="1234465" y="134708"/>
                  </a:lnTo>
                  <a:lnTo>
                    <a:pt x="1234465" y="153301"/>
                  </a:lnTo>
                  <a:lnTo>
                    <a:pt x="1241983" y="160845"/>
                  </a:lnTo>
                  <a:lnTo>
                    <a:pt x="1260602" y="160845"/>
                  </a:lnTo>
                  <a:lnTo>
                    <a:pt x="1268133" y="153301"/>
                  </a:lnTo>
                  <a:lnTo>
                    <a:pt x="1268133" y="150469"/>
                  </a:lnTo>
                  <a:lnTo>
                    <a:pt x="1268133" y="137553"/>
                  </a:lnTo>
                  <a:lnTo>
                    <a:pt x="1268133" y="134708"/>
                  </a:lnTo>
                  <a:close/>
                </a:path>
                <a:path w="1369060" h="564514">
                  <a:moveTo>
                    <a:pt x="1282446" y="7543"/>
                  </a:moveTo>
                  <a:lnTo>
                    <a:pt x="1274914" y="0"/>
                  </a:lnTo>
                  <a:lnTo>
                    <a:pt x="1256296" y="0"/>
                  </a:lnTo>
                  <a:lnTo>
                    <a:pt x="1248778" y="7543"/>
                  </a:lnTo>
                  <a:lnTo>
                    <a:pt x="1248778" y="26149"/>
                  </a:lnTo>
                  <a:lnTo>
                    <a:pt x="1256296" y="33693"/>
                  </a:lnTo>
                  <a:lnTo>
                    <a:pt x="1274914" y="33693"/>
                  </a:lnTo>
                  <a:lnTo>
                    <a:pt x="1282446" y="26149"/>
                  </a:lnTo>
                  <a:lnTo>
                    <a:pt x="1282446" y="23317"/>
                  </a:lnTo>
                  <a:lnTo>
                    <a:pt x="1282446" y="10388"/>
                  </a:lnTo>
                  <a:lnTo>
                    <a:pt x="1282446" y="7543"/>
                  </a:lnTo>
                  <a:close/>
                </a:path>
                <a:path w="1369060" h="564514">
                  <a:moveTo>
                    <a:pt x="1322349" y="138645"/>
                  </a:moveTo>
                  <a:lnTo>
                    <a:pt x="1314831" y="131102"/>
                  </a:lnTo>
                  <a:lnTo>
                    <a:pt x="1296212" y="131102"/>
                  </a:lnTo>
                  <a:lnTo>
                    <a:pt x="1288707" y="138645"/>
                  </a:lnTo>
                  <a:lnTo>
                    <a:pt x="1288707" y="157251"/>
                  </a:lnTo>
                  <a:lnTo>
                    <a:pt x="1296212" y="164795"/>
                  </a:lnTo>
                  <a:lnTo>
                    <a:pt x="1314831" y="164795"/>
                  </a:lnTo>
                  <a:lnTo>
                    <a:pt x="1322349" y="157251"/>
                  </a:lnTo>
                  <a:lnTo>
                    <a:pt x="1322349" y="154419"/>
                  </a:lnTo>
                  <a:lnTo>
                    <a:pt x="1322349" y="141490"/>
                  </a:lnTo>
                  <a:lnTo>
                    <a:pt x="1322349" y="138645"/>
                  </a:lnTo>
                  <a:close/>
                </a:path>
                <a:path w="1369060" h="564514">
                  <a:moveTo>
                    <a:pt x="1368831" y="148729"/>
                  </a:moveTo>
                  <a:lnTo>
                    <a:pt x="1361300" y="141198"/>
                  </a:lnTo>
                  <a:lnTo>
                    <a:pt x="1342694" y="141198"/>
                  </a:lnTo>
                  <a:lnTo>
                    <a:pt x="1335163" y="148729"/>
                  </a:lnTo>
                  <a:lnTo>
                    <a:pt x="1335163" y="167335"/>
                  </a:lnTo>
                  <a:lnTo>
                    <a:pt x="1342694" y="174879"/>
                  </a:lnTo>
                  <a:lnTo>
                    <a:pt x="1361300" y="174879"/>
                  </a:lnTo>
                  <a:lnTo>
                    <a:pt x="1368831" y="167335"/>
                  </a:lnTo>
                  <a:lnTo>
                    <a:pt x="1368831" y="164503"/>
                  </a:lnTo>
                  <a:lnTo>
                    <a:pt x="1368831" y="151587"/>
                  </a:lnTo>
                  <a:lnTo>
                    <a:pt x="1368831" y="148729"/>
                  </a:lnTo>
                  <a:close/>
                </a:path>
              </a:pathLst>
            </a:custGeom>
            <a:solidFill>
              <a:srgbClr val="7BAF4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767657" y="1142301"/>
              <a:ext cx="757571" cy="1454937"/>
            </a:xfrm>
            <a:prstGeom prst="rect">
              <a:avLst/>
            </a:prstGeom>
          </p:spPr>
        </p:pic>
        <p:sp>
          <p:nvSpPr>
            <p:cNvPr id="10" name="object 10" descr=""/>
            <p:cNvSpPr/>
            <p:nvPr/>
          </p:nvSpPr>
          <p:spPr>
            <a:xfrm>
              <a:off x="1775876" y="3147593"/>
              <a:ext cx="309880" cy="278765"/>
            </a:xfrm>
            <a:custGeom>
              <a:avLst/>
              <a:gdLst/>
              <a:ahLst/>
              <a:cxnLst/>
              <a:rect l="l" t="t" r="r" b="b"/>
              <a:pathLst>
                <a:path w="309880" h="278764">
                  <a:moveTo>
                    <a:pt x="0" y="278714"/>
                  </a:moveTo>
                  <a:lnTo>
                    <a:pt x="309867" y="0"/>
                  </a:lnTo>
                </a:path>
              </a:pathLst>
            </a:custGeom>
            <a:ln w="12700">
              <a:solidFill>
                <a:srgbClr val="7BAF4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822282" y="1093622"/>
              <a:ext cx="1809750" cy="2573655"/>
            </a:xfrm>
            <a:custGeom>
              <a:avLst/>
              <a:gdLst/>
              <a:ahLst/>
              <a:cxnLst/>
              <a:rect l="l" t="t" r="r" b="b"/>
              <a:pathLst>
                <a:path w="1809750" h="2573654">
                  <a:moveTo>
                    <a:pt x="0" y="2573553"/>
                  </a:moveTo>
                  <a:lnTo>
                    <a:pt x="1809521" y="0"/>
                  </a:lnTo>
                </a:path>
              </a:pathLst>
            </a:custGeom>
            <a:ln w="12700">
              <a:solidFill>
                <a:srgbClr val="010202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1492590" y="1208633"/>
              <a:ext cx="2139315" cy="2458720"/>
            </a:xfrm>
            <a:custGeom>
              <a:avLst/>
              <a:gdLst/>
              <a:ahLst/>
              <a:cxnLst/>
              <a:rect l="l" t="t" r="r" b="b"/>
              <a:pathLst>
                <a:path w="2139315" h="2458720">
                  <a:moveTo>
                    <a:pt x="0" y="2458542"/>
                  </a:moveTo>
                  <a:lnTo>
                    <a:pt x="2139226" y="0"/>
                  </a:lnTo>
                </a:path>
              </a:pathLst>
            </a:custGeom>
            <a:ln w="12700">
              <a:solidFill>
                <a:srgbClr val="010202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1009747" y="1308760"/>
              <a:ext cx="2622550" cy="2359025"/>
            </a:xfrm>
            <a:custGeom>
              <a:avLst/>
              <a:gdLst/>
              <a:ahLst/>
              <a:cxnLst/>
              <a:rect l="l" t="t" r="r" b="b"/>
              <a:pathLst>
                <a:path w="2622550" h="2359025">
                  <a:moveTo>
                    <a:pt x="0" y="2358415"/>
                  </a:moveTo>
                  <a:lnTo>
                    <a:pt x="2622056" y="0"/>
                  </a:lnTo>
                </a:path>
              </a:pathLst>
            </a:custGeom>
            <a:ln w="12700">
              <a:solidFill>
                <a:srgbClr val="010202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909544" y="1057236"/>
              <a:ext cx="1722755" cy="2610485"/>
            </a:xfrm>
            <a:custGeom>
              <a:avLst/>
              <a:gdLst/>
              <a:ahLst/>
              <a:cxnLst/>
              <a:rect l="l" t="t" r="r" b="b"/>
              <a:pathLst>
                <a:path w="1722754" h="2610485">
                  <a:moveTo>
                    <a:pt x="0" y="2609938"/>
                  </a:moveTo>
                  <a:lnTo>
                    <a:pt x="1722259" y="0"/>
                  </a:lnTo>
                </a:path>
              </a:pathLst>
            </a:custGeom>
            <a:ln w="12700">
              <a:solidFill>
                <a:srgbClr val="01020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2940491" y="2065692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352" y="0"/>
                  </a:moveTo>
                  <a:lnTo>
                    <a:pt x="16102" y="2078"/>
                  </a:lnTo>
                  <a:lnTo>
                    <a:pt x="7727" y="7729"/>
                  </a:lnTo>
                  <a:lnTo>
                    <a:pt x="2078" y="16107"/>
                  </a:lnTo>
                  <a:lnTo>
                    <a:pt x="0" y="26365"/>
                  </a:lnTo>
                  <a:lnTo>
                    <a:pt x="2078" y="36621"/>
                  </a:lnTo>
                  <a:lnTo>
                    <a:pt x="7727" y="44996"/>
                  </a:lnTo>
                  <a:lnTo>
                    <a:pt x="16102" y="50646"/>
                  </a:lnTo>
                  <a:lnTo>
                    <a:pt x="26352" y="52730"/>
                  </a:lnTo>
                  <a:lnTo>
                    <a:pt x="36615" y="50646"/>
                  </a:lnTo>
                  <a:lnTo>
                    <a:pt x="44992" y="44996"/>
                  </a:lnTo>
                  <a:lnTo>
                    <a:pt x="46783" y="42341"/>
                  </a:lnTo>
                  <a:lnTo>
                    <a:pt x="17564" y="42341"/>
                  </a:lnTo>
                  <a:lnTo>
                    <a:pt x="10388" y="35179"/>
                  </a:lnTo>
                  <a:lnTo>
                    <a:pt x="10388" y="17551"/>
                  </a:lnTo>
                  <a:lnTo>
                    <a:pt x="17564" y="10375"/>
                  </a:lnTo>
                  <a:lnTo>
                    <a:pt x="46768" y="10363"/>
                  </a:lnTo>
                  <a:lnTo>
                    <a:pt x="44992" y="7729"/>
                  </a:lnTo>
                  <a:lnTo>
                    <a:pt x="36615" y="2078"/>
                  </a:lnTo>
                  <a:lnTo>
                    <a:pt x="26352" y="0"/>
                  </a:lnTo>
                  <a:close/>
                </a:path>
                <a:path w="53339" h="53339">
                  <a:moveTo>
                    <a:pt x="46768" y="10363"/>
                  </a:moveTo>
                  <a:lnTo>
                    <a:pt x="26352" y="10363"/>
                  </a:lnTo>
                  <a:lnTo>
                    <a:pt x="35166" y="10375"/>
                  </a:lnTo>
                  <a:lnTo>
                    <a:pt x="42329" y="17551"/>
                  </a:lnTo>
                  <a:lnTo>
                    <a:pt x="42329" y="35179"/>
                  </a:lnTo>
                  <a:lnTo>
                    <a:pt x="35166" y="42341"/>
                  </a:lnTo>
                  <a:lnTo>
                    <a:pt x="46783" y="42341"/>
                  </a:lnTo>
                  <a:lnTo>
                    <a:pt x="50641" y="36621"/>
                  </a:lnTo>
                  <a:lnTo>
                    <a:pt x="52717" y="26365"/>
                  </a:lnTo>
                  <a:lnTo>
                    <a:pt x="50641" y="16107"/>
                  </a:lnTo>
                  <a:lnTo>
                    <a:pt x="46768" y="10363"/>
                  </a:lnTo>
                  <a:close/>
                </a:path>
              </a:pathLst>
            </a:custGeom>
            <a:solidFill>
              <a:srgbClr val="CB962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946168" y="2070836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503"/>
                  </a:moveTo>
                  <a:lnTo>
                    <a:pt x="41516" y="0"/>
                  </a:lnTo>
                </a:path>
                <a:path w="41910" h="41910">
                  <a:moveTo>
                    <a:pt x="0" y="0"/>
                  </a:moveTo>
                  <a:lnTo>
                    <a:pt x="41516" y="41503"/>
                  </a:lnTo>
                </a:path>
              </a:pathLst>
            </a:custGeom>
            <a:ln w="10160">
              <a:solidFill>
                <a:srgbClr val="CB962B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904375" y="3260966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352" y="0"/>
                  </a:moveTo>
                  <a:lnTo>
                    <a:pt x="16100" y="2083"/>
                  </a:lnTo>
                  <a:lnTo>
                    <a:pt x="7723" y="7735"/>
                  </a:lnTo>
                  <a:lnTo>
                    <a:pt x="2072" y="16114"/>
                  </a:lnTo>
                  <a:lnTo>
                    <a:pt x="0" y="26377"/>
                  </a:lnTo>
                  <a:lnTo>
                    <a:pt x="2072" y="36635"/>
                  </a:lnTo>
                  <a:lnTo>
                    <a:pt x="7723" y="45015"/>
                  </a:lnTo>
                  <a:lnTo>
                    <a:pt x="16100" y="50670"/>
                  </a:lnTo>
                  <a:lnTo>
                    <a:pt x="26352" y="52755"/>
                  </a:lnTo>
                  <a:lnTo>
                    <a:pt x="36615" y="50670"/>
                  </a:lnTo>
                  <a:lnTo>
                    <a:pt x="44992" y="45015"/>
                  </a:lnTo>
                  <a:lnTo>
                    <a:pt x="46777" y="42367"/>
                  </a:lnTo>
                  <a:lnTo>
                    <a:pt x="17564" y="42354"/>
                  </a:lnTo>
                  <a:lnTo>
                    <a:pt x="10401" y="35191"/>
                  </a:lnTo>
                  <a:lnTo>
                    <a:pt x="10401" y="17564"/>
                  </a:lnTo>
                  <a:lnTo>
                    <a:pt x="17564" y="10401"/>
                  </a:lnTo>
                  <a:lnTo>
                    <a:pt x="46781" y="10388"/>
                  </a:lnTo>
                  <a:lnTo>
                    <a:pt x="44992" y="7735"/>
                  </a:lnTo>
                  <a:lnTo>
                    <a:pt x="36615" y="2083"/>
                  </a:lnTo>
                  <a:lnTo>
                    <a:pt x="26352" y="0"/>
                  </a:lnTo>
                  <a:close/>
                </a:path>
                <a:path w="53339" h="53339">
                  <a:moveTo>
                    <a:pt x="46781" y="10388"/>
                  </a:moveTo>
                  <a:lnTo>
                    <a:pt x="26352" y="10388"/>
                  </a:lnTo>
                  <a:lnTo>
                    <a:pt x="35166" y="10401"/>
                  </a:lnTo>
                  <a:lnTo>
                    <a:pt x="42329" y="17564"/>
                  </a:lnTo>
                  <a:lnTo>
                    <a:pt x="42329" y="35191"/>
                  </a:lnTo>
                  <a:lnTo>
                    <a:pt x="35166" y="42354"/>
                  </a:lnTo>
                  <a:lnTo>
                    <a:pt x="26352" y="42367"/>
                  </a:lnTo>
                  <a:lnTo>
                    <a:pt x="46786" y="42354"/>
                  </a:lnTo>
                  <a:lnTo>
                    <a:pt x="50641" y="36635"/>
                  </a:lnTo>
                  <a:lnTo>
                    <a:pt x="52717" y="26377"/>
                  </a:lnTo>
                  <a:lnTo>
                    <a:pt x="50641" y="16114"/>
                  </a:lnTo>
                  <a:lnTo>
                    <a:pt x="46781" y="10388"/>
                  </a:lnTo>
                  <a:close/>
                </a:path>
              </a:pathLst>
            </a:custGeom>
            <a:solidFill>
              <a:srgbClr val="7BAF4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910052" y="3266122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656"/>
                  </a:moveTo>
                  <a:lnTo>
                    <a:pt x="41503" y="0"/>
                  </a:lnTo>
                </a:path>
                <a:path w="41910" h="41910">
                  <a:moveTo>
                    <a:pt x="0" y="0"/>
                  </a:moveTo>
                  <a:lnTo>
                    <a:pt x="41503" y="41643"/>
                  </a:lnTo>
                </a:path>
              </a:pathLst>
            </a:custGeom>
            <a:ln w="10160">
              <a:solidFill>
                <a:srgbClr val="7BAF4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3328540" y="1524012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40">
                  <a:moveTo>
                    <a:pt x="26352" y="0"/>
                  </a:moveTo>
                  <a:lnTo>
                    <a:pt x="16102" y="2078"/>
                  </a:lnTo>
                  <a:lnTo>
                    <a:pt x="7727" y="7729"/>
                  </a:lnTo>
                  <a:lnTo>
                    <a:pt x="2078" y="16107"/>
                  </a:lnTo>
                  <a:lnTo>
                    <a:pt x="0" y="26365"/>
                  </a:lnTo>
                  <a:lnTo>
                    <a:pt x="2078" y="36623"/>
                  </a:lnTo>
                  <a:lnTo>
                    <a:pt x="7727" y="45000"/>
                  </a:lnTo>
                  <a:lnTo>
                    <a:pt x="16102" y="50652"/>
                  </a:lnTo>
                  <a:lnTo>
                    <a:pt x="26352" y="52730"/>
                  </a:lnTo>
                  <a:lnTo>
                    <a:pt x="36612" y="50652"/>
                  </a:lnTo>
                  <a:lnTo>
                    <a:pt x="44994" y="45000"/>
                  </a:lnTo>
                  <a:lnTo>
                    <a:pt x="46772" y="42367"/>
                  </a:lnTo>
                  <a:lnTo>
                    <a:pt x="26352" y="42367"/>
                  </a:lnTo>
                  <a:lnTo>
                    <a:pt x="17564" y="42329"/>
                  </a:lnTo>
                  <a:lnTo>
                    <a:pt x="10388" y="35179"/>
                  </a:lnTo>
                  <a:lnTo>
                    <a:pt x="10388" y="17551"/>
                  </a:lnTo>
                  <a:lnTo>
                    <a:pt x="17564" y="10388"/>
                  </a:lnTo>
                  <a:lnTo>
                    <a:pt x="46781" y="10375"/>
                  </a:lnTo>
                  <a:lnTo>
                    <a:pt x="44994" y="7729"/>
                  </a:lnTo>
                  <a:lnTo>
                    <a:pt x="36612" y="2078"/>
                  </a:lnTo>
                  <a:lnTo>
                    <a:pt x="26352" y="0"/>
                  </a:lnTo>
                  <a:close/>
                </a:path>
                <a:path w="53339" h="53340">
                  <a:moveTo>
                    <a:pt x="46781" y="10375"/>
                  </a:moveTo>
                  <a:lnTo>
                    <a:pt x="26352" y="10375"/>
                  </a:lnTo>
                  <a:lnTo>
                    <a:pt x="35166" y="10388"/>
                  </a:lnTo>
                  <a:lnTo>
                    <a:pt x="42341" y="17551"/>
                  </a:lnTo>
                  <a:lnTo>
                    <a:pt x="42341" y="35179"/>
                  </a:lnTo>
                  <a:lnTo>
                    <a:pt x="35166" y="42329"/>
                  </a:lnTo>
                  <a:lnTo>
                    <a:pt x="26352" y="42367"/>
                  </a:lnTo>
                  <a:lnTo>
                    <a:pt x="46772" y="42367"/>
                  </a:lnTo>
                  <a:lnTo>
                    <a:pt x="50650" y="36623"/>
                  </a:lnTo>
                  <a:lnTo>
                    <a:pt x="52730" y="26365"/>
                  </a:lnTo>
                  <a:lnTo>
                    <a:pt x="50650" y="16107"/>
                  </a:lnTo>
                  <a:lnTo>
                    <a:pt x="46781" y="10375"/>
                  </a:lnTo>
                  <a:close/>
                </a:path>
              </a:pathLst>
            </a:custGeom>
            <a:solidFill>
              <a:srgbClr val="2BB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334230" y="1529168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09">
                  <a:moveTo>
                    <a:pt x="0" y="41516"/>
                  </a:moveTo>
                  <a:lnTo>
                    <a:pt x="41503" y="0"/>
                  </a:lnTo>
                </a:path>
                <a:path w="41910" h="41909">
                  <a:moveTo>
                    <a:pt x="0" y="0"/>
                  </a:moveTo>
                  <a:lnTo>
                    <a:pt x="41503" y="41516"/>
                  </a:lnTo>
                </a:path>
              </a:pathLst>
            </a:custGeom>
            <a:ln w="10160">
              <a:solidFill>
                <a:srgbClr val="2BB56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200511" y="1778329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365" y="0"/>
                  </a:moveTo>
                  <a:lnTo>
                    <a:pt x="16107" y="2083"/>
                  </a:lnTo>
                  <a:lnTo>
                    <a:pt x="7729" y="7734"/>
                  </a:lnTo>
                  <a:lnTo>
                    <a:pt x="2078" y="16109"/>
                  </a:lnTo>
                  <a:lnTo>
                    <a:pt x="0" y="26365"/>
                  </a:lnTo>
                  <a:lnTo>
                    <a:pt x="2078" y="36623"/>
                  </a:lnTo>
                  <a:lnTo>
                    <a:pt x="7729" y="45000"/>
                  </a:lnTo>
                  <a:lnTo>
                    <a:pt x="16107" y="50652"/>
                  </a:lnTo>
                  <a:lnTo>
                    <a:pt x="26365" y="52730"/>
                  </a:lnTo>
                  <a:lnTo>
                    <a:pt x="36623" y="50652"/>
                  </a:lnTo>
                  <a:lnTo>
                    <a:pt x="45000" y="45000"/>
                  </a:lnTo>
                  <a:lnTo>
                    <a:pt x="46777" y="42367"/>
                  </a:lnTo>
                  <a:lnTo>
                    <a:pt x="26365" y="42367"/>
                  </a:lnTo>
                  <a:lnTo>
                    <a:pt x="17564" y="42341"/>
                  </a:lnTo>
                  <a:lnTo>
                    <a:pt x="10388" y="35179"/>
                  </a:lnTo>
                  <a:lnTo>
                    <a:pt x="10388" y="17551"/>
                  </a:lnTo>
                  <a:lnTo>
                    <a:pt x="17564" y="10388"/>
                  </a:lnTo>
                  <a:lnTo>
                    <a:pt x="46791" y="10388"/>
                  </a:lnTo>
                  <a:lnTo>
                    <a:pt x="45000" y="7734"/>
                  </a:lnTo>
                  <a:lnTo>
                    <a:pt x="36623" y="2083"/>
                  </a:lnTo>
                  <a:lnTo>
                    <a:pt x="26365" y="0"/>
                  </a:lnTo>
                  <a:close/>
                </a:path>
                <a:path w="53339" h="53339">
                  <a:moveTo>
                    <a:pt x="46791" y="10388"/>
                  </a:moveTo>
                  <a:lnTo>
                    <a:pt x="35166" y="10388"/>
                  </a:lnTo>
                  <a:lnTo>
                    <a:pt x="42341" y="17551"/>
                  </a:lnTo>
                  <a:lnTo>
                    <a:pt x="42341" y="35179"/>
                  </a:lnTo>
                  <a:lnTo>
                    <a:pt x="35166" y="42341"/>
                  </a:lnTo>
                  <a:lnTo>
                    <a:pt x="26365" y="42367"/>
                  </a:lnTo>
                  <a:lnTo>
                    <a:pt x="46777" y="42367"/>
                  </a:lnTo>
                  <a:lnTo>
                    <a:pt x="50652" y="36623"/>
                  </a:lnTo>
                  <a:lnTo>
                    <a:pt x="52730" y="26365"/>
                  </a:lnTo>
                  <a:lnTo>
                    <a:pt x="50652" y="16109"/>
                  </a:lnTo>
                  <a:lnTo>
                    <a:pt x="46791" y="10388"/>
                  </a:lnTo>
                  <a:close/>
                </a:path>
              </a:pathLst>
            </a:custGeom>
            <a:solidFill>
              <a:srgbClr val="E16C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3206188" y="1783486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516"/>
                  </a:moveTo>
                  <a:lnTo>
                    <a:pt x="41503" y="12"/>
                  </a:lnTo>
                </a:path>
                <a:path w="41910" h="41910">
                  <a:moveTo>
                    <a:pt x="0" y="0"/>
                  </a:moveTo>
                  <a:lnTo>
                    <a:pt x="41503" y="41516"/>
                  </a:lnTo>
                </a:path>
              </a:pathLst>
            </a:custGeom>
            <a:ln w="10160">
              <a:solidFill>
                <a:srgbClr val="E16CA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902493" y="2220455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352" y="0"/>
                  </a:moveTo>
                  <a:lnTo>
                    <a:pt x="16102" y="2085"/>
                  </a:lnTo>
                  <a:lnTo>
                    <a:pt x="7727" y="7740"/>
                  </a:lnTo>
                  <a:lnTo>
                    <a:pt x="2078" y="16119"/>
                  </a:lnTo>
                  <a:lnTo>
                    <a:pt x="0" y="26377"/>
                  </a:lnTo>
                  <a:lnTo>
                    <a:pt x="2078" y="36643"/>
                  </a:lnTo>
                  <a:lnTo>
                    <a:pt x="7727" y="45024"/>
                  </a:lnTo>
                  <a:lnTo>
                    <a:pt x="16102" y="50677"/>
                  </a:lnTo>
                  <a:lnTo>
                    <a:pt x="26352" y="52755"/>
                  </a:lnTo>
                  <a:lnTo>
                    <a:pt x="36617" y="50677"/>
                  </a:lnTo>
                  <a:lnTo>
                    <a:pt x="44999" y="45024"/>
                  </a:lnTo>
                  <a:lnTo>
                    <a:pt x="46791" y="42367"/>
                  </a:lnTo>
                  <a:lnTo>
                    <a:pt x="17576" y="42354"/>
                  </a:lnTo>
                  <a:lnTo>
                    <a:pt x="10388" y="35191"/>
                  </a:lnTo>
                  <a:lnTo>
                    <a:pt x="10388" y="17564"/>
                  </a:lnTo>
                  <a:lnTo>
                    <a:pt x="17576" y="10401"/>
                  </a:lnTo>
                  <a:lnTo>
                    <a:pt x="46785" y="10388"/>
                  </a:lnTo>
                  <a:lnTo>
                    <a:pt x="44999" y="7740"/>
                  </a:lnTo>
                  <a:lnTo>
                    <a:pt x="36617" y="2085"/>
                  </a:lnTo>
                  <a:lnTo>
                    <a:pt x="26352" y="0"/>
                  </a:lnTo>
                  <a:close/>
                </a:path>
                <a:path w="53339" h="53339">
                  <a:moveTo>
                    <a:pt x="46785" y="10388"/>
                  </a:moveTo>
                  <a:lnTo>
                    <a:pt x="26352" y="10388"/>
                  </a:lnTo>
                  <a:lnTo>
                    <a:pt x="35166" y="10401"/>
                  </a:lnTo>
                  <a:lnTo>
                    <a:pt x="42341" y="17564"/>
                  </a:lnTo>
                  <a:lnTo>
                    <a:pt x="42341" y="35191"/>
                  </a:lnTo>
                  <a:lnTo>
                    <a:pt x="35166" y="42354"/>
                  </a:lnTo>
                  <a:lnTo>
                    <a:pt x="26352" y="42367"/>
                  </a:lnTo>
                  <a:lnTo>
                    <a:pt x="46800" y="42354"/>
                  </a:lnTo>
                  <a:lnTo>
                    <a:pt x="50651" y="36643"/>
                  </a:lnTo>
                  <a:lnTo>
                    <a:pt x="52730" y="26377"/>
                  </a:lnTo>
                  <a:lnTo>
                    <a:pt x="50651" y="16119"/>
                  </a:lnTo>
                  <a:lnTo>
                    <a:pt x="46785" y="10388"/>
                  </a:lnTo>
                  <a:close/>
                </a:path>
              </a:pathLst>
            </a:custGeom>
            <a:solidFill>
              <a:srgbClr val="F375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908170" y="2225611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656"/>
                  </a:moveTo>
                  <a:lnTo>
                    <a:pt x="41516" y="12"/>
                  </a:lnTo>
                </a:path>
                <a:path w="41910" h="41910">
                  <a:moveTo>
                    <a:pt x="0" y="0"/>
                  </a:moveTo>
                  <a:lnTo>
                    <a:pt x="41516" y="41656"/>
                  </a:lnTo>
                </a:path>
              </a:pathLst>
            </a:custGeom>
            <a:ln w="10160">
              <a:solidFill>
                <a:srgbClr val="F3756D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3125251" y="1710816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352" y="0"/>
                  </a:moveTo>
                  <a:lnTo>
                    <a:pt x="16096" y="2078"/>
                  </a:lnTo>
                  <a:lnTo>
                    <a:pt x="7723" y="7729"/>
                  </a:lnTo>
                  <a:lnTo>
                    <a:pt x="2076" y="16107"/>
                  </a:lnTo>
                  <a:lnTo>
                    <a:pt x="0" y="26365"/>
                  </a:lnTo>
                  <a:lnTo>
                    <a:pt x="2076" y="36623"/>
                  </a:lnTo>
                  <a:lnTo>
                    <a:pt x="7723" y="45000"/>
                  </a:lnTo>
                  <a:lnTo>
                    <a:pt x="16096" y="50652"/>
                  </a:lnTo>
                  <a:lnTo>
                    <a:pt x="26352" y="52730"/>
                  </a:lnTo>
                  <a:lnTo>
                    <a:pt x="36608" y="50652"/>
                  </a:lnTo>
                  <a:lnTo>
                    <a:pt x="44983" y="45000"/>
                  </a:lnTo>
                  <a:lnTo>
                    <a:pt x="46776" y="42341"/>
                  </a:lnTo>
                  <a:lnTo>
                    <a:pt x="17551" y="42341"/>
                  </a:lnTo>
                  <a:lnTo>
                    <a:pt x="10388" y="35179"/>
                  </a:lnTo>
                  <a:lnTo>
                    <a:pt x="10388" y="17551"/>
                  </a:lnTo>
                  <a:lnTo>
                    <a:pt x="17551" y="10388"/>
                  </a:lnTo>
                  <a:lnTo>
                    <a:pt x="46768" y="10375"/>
                  </a:lnTo>
                  <a:lnTo>
                    <a:pt x="44983" y="7729"/>
                  </a:lnTo>
                  <a:lnTo>
                    <a:pt x="36608" y="2078"/>
                  </a:lnTo>
                  <a:lnTo>
                    <a:pt x="26352" y="0"/>
                  </a:lnTo>
                  <a:close/>
                </a:path>
                <a:path w="53339" h="53339">
                  <a:moveTo>
                    <a:pt x="46768" y="10375"/>
                  </a:moveTo>
                  <a:lnTo>
                    <a:pt x="26352" y="10375"/>
                  </a:lnTo>
                  <a:lnTo>
                    <a:pt x="35153" y="10388"/>
                  </a:lnTo>
                  <a:lnTo>
                    <a:pt x="42329" y="17551"/>
                  </a:lnTo>
                  <a:lnTo>
                    <a:pt x="42329" y="35179"/>
                  </a:lnTo>
                  <a:lnTo>
                    <a:pt x="35153" y="42341"/>
                  </a:lnTo>
                  <a:lnTo>
                    <a:pt x="46776" y="42341"/>
                  </a:lnTo>
                  <a:lnTo>
                    <a:pt x="50634" y="36623"/>
                  </a:lnTo>
                  <a:lnTo>
                    <a:pt x="52717" y="26365"/>
                  </a:lnTo>
                  <a:lnTo>
                    <a:pt x="50634" y="16107"/>
                  </a:lnTo>
                  <a:lnTo>
                    <a:pt x="46768" y="10375"/>
                  </a:lnTo>
                  <a:close/>
                </a:path>
              </a:pathLst>
            </a:custGeom>
            <a:solidFill>
              <a:srgbClr val="48A1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3130928" y="1715960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516"/>
                  </a:moveTo>
                  <a:lnTo>
                    <a:pt x="41503" y="0"/>
                  </a:lnTo>
                </a:path>
                <a:path w="41910" h="41910">
                  <a:moveTo>
                    <a:pt x="0" y="0"/>
                  </a:moveTo>
                  <a:lnTo>
                    <a:pt x="41503" y="41503"/>
                  </a:lnTo>
                </a:path>
              </a:pathLst>
            </a:custGeom>
            <a:ln w="10160">
              <a:solidFill>
                <a:srgbClr val="48A1D9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7" name="object 27" descr="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288637" y="1605432"/>
              <a:ext cx="78028" cy="64122"/>
            </a:xfrm>
            <a:prstGeom prst="rect">
              <a:avLst/>
            </a:prstGeom>
          </p:spPr>
        </p:pic>
        <p:sp>
          <p:nvSpPr>
            <p:cNvPr id="28" name="object 28" descr=""/>
            <p:cNvSpPr/>
            <p:nvPr/>
          </p:nvSpPr>
          <p:spPr>
            <a:xfrm>
              <a:off x="909735" y="1040256"/>
              <a:ext cx="2505075" cy="2667000"/>
            </a:xfrm>
            <a:custGeom>
              <a:avLst/>
              <a:gdLst/>
              <a:ahLst/>
              <a:cxnLst/>
              <a:rect l="l" t="t" r="r" b="b"/>
              <a:pathLst>
                <a:path w="2505075" h="2667000">
                  <a:moveTo>
                    <a:pt x="0" y="2543022"/>
                  </a:moveTo>
                  <a:lnTo>
                    <a:pt x="40059" y="2543022"/>
                  </a:lnTo>
                </a:path>
                <a:path w="2505075" h="2667000">
                  <a:moveTo>
                    <a:pt x="0" y="1907235"/>
                  </a:moveTo>
                  <a:lnTo>
                    <a:pt x="40059" y="1907235"/>
                  </a:lnTo>
                </a:path>
                <a:path w="2505075" h="2667000">
                  <a:moveTo>
                    <a:pt x="0" y="1271587"/>
                  </a:moveTo>
                  <a:lnTo>
                    <a:pt x="40059" y="1271587"/>
                  </a:lnTo>
                </a:path>
                <a:path w="2505075" h="2667000">
                  <a:moveTo>
                    <a:pt x="0" y="635800"/>
                  </a:moveTo>
                  <a:lnTo>
                    <a:pt x="40059" y="635800"/>
                  </a:lnTo>
                </a:path>
                <a:path w="2505075" h="2667000">
                  <a:moveTo>
                    <a:pt x="0" y="0"/>
                  </a:moveTo>
                  <a:lnTo>
                    <a:pt x="40059" y="0"/>
                  </a:lnTo>
                </a:path>
                <a:path w="2505075" h="2667000">
                  <a:moveTo>
                    <a:pt x="715455" y="2666961"/>
                  </a:moveTo>
                  <a:lnTo>
                    <a:pt x="715455" y="2626931"/>
                  </a:lnTo>
                </a:path>
                <a:path w="2505075" h="2667000">
                  <a:moveTo>
                    <a:pt x="1610234" y="2666961"/>
                  </a:moveTo>
                  <a:lnTo>
                    <a:pt x="1610234" y="2626931"/>
                  </a:lnTo>
                </a:path>
                <a:path w="2505075" h="2667000">
                  <a:moveTo>
                    <a:pt x="2505025" y="2666961"/>
                  </a:moveTo>
                  <a:lnTo>
                    <a:pt x="2505025" y="2626931"/>
                  </a:lnTo>
                </a:path>
              </a:pathLst>
            </a:custGeom>
            <a:ln w="12700">
              <a:solidFill>
                <a:srgbClr val="33333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9" name="object 29" descr=""/>
          <p:cNvGrpSpPr/>
          <p:nvPr/>
        </p:nvGrpSpPr>
        <p:grpSpPr>
          <a:xfrm>
            <a:off x="3872481" y="924804"/>
            <a:ext cx="268605" cy="1776095"/>
            <a:chOff x="3872481" y="924804"/>
            <a:chExt cx="268605" cy="1776095"/>
          </a:xfrm>
        </p:grpSpPr>
        <p:pic>
          <p:nvPicPr>
            <p:cNvPr id="30" name="object 30" descr="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80431" y="924804"/>
              <a:ext cx="252561" cy="505125"/>
            </a:xfrm>
            <a:prstGeom prst="rect">
              <a:avLst/>
            </a:prstGeom>
          </p:spPr>
        </p:pic>
        <p:sp>
          <p:nvSpPr>
            <p:cNvPr id="31" name="object 31" descr=""/>
            <p:cNvSpPr/>
            <p:nvPr/>
          </p:nvSpPr>
          <p:spPr>
            <a:xfrm>
              <a:off x="3880418" y="1177354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30">
                  <a:moveTo>
                    <a:pt x="0" y="252576"/>
                  </a:moveTo>
                  <a:lnTo>
                    <a:pt x="252576" y="252576"/>
                  </a:lnTo>
                  <a:lnTo>
                    <a:pt x="252576" y="0"/>
                  </a:lnTo>
                  <a:lnTo>
                    <a:pt x="0" y="0"/>
                  </a:lnTo>
                  <a:lnTo>
                    <a:pt x="0" y="252576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3989829" y="1287004"/>
              <a:ext cx="33655" cy="34290"/>
            </a:xfrm>
            <a:custGeom>
              <a:avLst/>
              <a:gdLst/>
              <a:ahLst/>
              <a:cxnLst/>
              <a:rect l="l" t="t" r="r" b="b"/>
              <a:pathLst>
                <a:path w="33654" h="34290">
                  <a:moveTo>
                    <a:pt x="33642" y="7543"/>
                  </a:moveTo>
                  <a:lnTo>
                    <a:pt x="26111" y="0"/>
                  </a:lnTo>
                  <a:lnTo>
                    <a:pt x="7493" y="0"/>
                  </a:lnTo>
                  <a:lnTo>
                    <a:pt x="0" y="7543"/>
                  </a:lnTo>
                  <a:lnTo>
                    <a:pt x="0" y="26136"/>
                  </a:lnTo>
                  <a:lnTo>
                    <a:pt x="7493" y="33680"/>
                  </a:lnTo>
                  <a:lnTo>
                    <a:pt x="26111" y="33680"/>
                  </a:lnTo>
                  <a:lnTo>
                    <a:pt x="33642" y="26136"/>
                  </a:lnTo>
                  <a:lnTo>
                    <a:pt x="33642" y="23291"/>
                  </a:lnTo>
                  <a:lnTo>
                    <a:pt x="33642" y="10375"/>
                  </a:lnTo>
                  <a:lnTo>
                    <a:pt x="33642" y="7543"/>
                  </a:lnTo>
                  <a:close/>
                </a:path>
              </a:pathLst>
            </a:custGeom>
            <a:solidFill>
              <a:srgbClr val="7BAF4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3905717" y="1303642"/>
              <a:ext cx="202565" cy="0"/>
            </a:xfrm>
            <a:custGeom>
              <a:avLst/>
              <a:gdLst/>
              <a:ahLst/>
              <a:cxnLst/>
              <a:rect l="l" t="t" r="r" b="b"/>
              <a:pathLst>
                <a:path w="202564" h="0">
                  <a:moveTo>
                    <a:pt x="0" y="0"/>
                  </a:moveTo>
                  <a:lnTo>
                    <a:pt x="201993" y="0"/>
                  </a:lnTo>
                </a:path>
              </a:pathLst>
            </a:custGeom>
            <a:ln w="12700">
              <a:solidFill>
                <a:srgbClr val="7BAF4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3980279" y="1277734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40">
                  <a:moveTo>
                    <a:pt x="26352" y="0"/>
                  </a:moveTo>
                  <a:lnTo>
                    <a:pt x="16096" y="2078"/>
                  </a:lnTo>
                  <a:lnTo>
                    <a:pt x="7723" y="7729"/>
                  </a:lnTo>
                  <a:lnTo>
                    <a:pt x="2076" y="16107"/>
                  </a:lnTo>
                  <a:lnTo>
                    <a:pt x="0" y="26365"/>
                  </a:lnTo>
                  <a:lnTo>
                    <a:pt x="2076" y="36623"/>
                  </a:lnTo>
                  <a:lnTo>
                    <a:pt x="7723" y="45000"/>
                  </a:lnTo>
                  <a:lnTo>
                    <a:pt x="16096" y="50652"/>
                  </a:lnTo>
                  <a:lnTo>
                    <a:pt x="26352" y="52730"/>
                  </a:lnTo>
                  <a:lnTo>
                    <a:pt x="36610" y="50652"/>
                  </a:lnTo>
                  <a:lnTo>
                    <a:pt x="44988" y="45000"/>
                  </a:lnTo>
                  <a:lnTo>
                    <a:pt x="46764" y="42367"/>
                  </a:lnTo>
                  <a:lnTo>
                    <a:pt x="26352" y="42367"/>
                  </a:lnTo>
                  <a:lnTo>
                    <a:pt x="17551" y="42341"/>
                  </a:lnTo>
                  <a:lnTo>
                    <a:pt x="10388" y="35191"/>
                  </a:lnTo>
                  <a:lnTo>
                    <a:pt x="10388" y="17564"/>
                  </a:lnTo>
                  <a:lnTo>
                    <a:pt x="17551" y="10388"/>
                  </a:lnTo>
                  <a:lnTo>
                    <a:pt x="46781" y="10388"/>
                  </a:lnTo>
                  <a:lnTo>
                    <a:pt x="44988" y="7729"/>
                  </a:lnTo>
                  <a:lnTo>
                    <a:pt x="36610" y="2078"/>
                  </a:lnTo>
                  <a:lnTo>
                    <a:pt x="26352" y="0"/>
                  </a:lnTo>
                  <a:close/>
                </a:path>
                <a:path w="53339" h="53340">
                  <a:moveTo>
                    <a:pt x="46781" y="10388"/>
                  </a:moveTo>
                  <a:lnTo>
                    <a:pt x="35153" y="10388"/>
                  </a:lnTo>
                  <a:lnTo>
                    <a:pt x="42329" y="17564"/>
                  </a:lnTo>
                  <a:lnTo>
                    <a:pt x="42329" y="35191"/>
                  </a:lnTo>
                  <a:lnTo>
                    <a:pt x="35153" y="42341"/>
                  </a:lnTo>
                  <a:lnTo>
                    <a:pt x="26352" y="42367"/>
                  </a:lnTo>
                  <a:lnTo>
                    <a:pt x="46764" y="42367"/>
                  </a:lnTo>
                  <a:lnTo>
                    <a:pt x="50639" y="36623"/>
                  </a:lnTo>
                  <a:lnTo>
                    <a:pt x="52717" y="26365"/>
                  </a:lnTo>
                  <a:lnTo>
                    <a:pt x="50639" y="16107"/>
                  </a:lnTo>
                  <a:lnTo>
                    <a:pt x="46781" y="10388"/>
                  </a:lnTo>
                  <a:close/>
                </a:path>
              </a:pathLst>
            </a:custGeom>
            <a:solidFill>
              <a:srgbClr val="7BAF4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3985955" y="1282903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09">
                  <a:moveTo>
                    <a:pt x="0" y="41503"/>
                  </a:moveTo>
                  <a:lnTo>
                    <a:pt x="41490" y="0"/>
                  </a:lnTo>
                </a:path>
                <a:path w="41910" h="41909">
                  <a:moveTo>
                    <a:pt x="0" y="0"/>
                  </a:moveTo>
                  <a:lnTo>
                    <a:pt x="41490" y="41503"/>
                  </a:lnTo>
                </a:path>
              </a:pathLst>
            </a:custGeom>
            <a:ln w="10160">
              <a:solidFill>
                <a:srgbClr val="7BAF41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3880431" y="1429929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30">
                  <a:moveTo>
                    <a:pt x="252561" y="0"/>
                  </a:moveTo>
                  <a:lnTo>
                    <a:pt x="0" y="0"/>
                  </a:lnTo>
                  <a:lnTo>
                    <a:pt x="0" y="252566"/>
                  </a:lnTo>
                  <a:lnTo>
                    <a:pt x="252561" y="252566"/>
                  </a:lnTo>
                  <a:lnTo>
                    <a:pt x="252561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3880418" y="1429914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30">
                  <a:moveTo>
                    <a:pt x="0" y="252581"/>
                  </a:moveTo>
                  <a:lnTo>
                    <a:pt x="252576" y="252581"/>
                  </a:lnTo>
                  <a:lnTo>
                    <a:pt x="252576" y="0"/>
                  </a:lnTo>
                  <a:lnTo>
                    <a:pt x="0" y="0"/>
                  </a:lnTo>
                  <a:lnTo>
                    <a:pt x="0" y="252581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3989829" y="1539569"/>
              <a:ext cx="33655" cy="34290"/>
            </a:xfrm>
            <a:custGeom>
              <a:avLst/>
              <a:gdLst/>
              <a:ahLst/>
              <a:cxnLst/>
              <a:rect l="l" t="t" r="r" b="b"/>
              <a:pathLst>
                <a:path w="33654" h="34290">
                  <a:moveTo>
                    <a:pt x="33642" y="7543"/>
                  </a:moveTo>
                  <a:lnTo>
                    <a:pt x="26111" y="0"/>
                  </a:lnTo>
                  <a:lnTo>
                    <a:pt x="7493" y="0"/>
                  </a:lnTo>
                  <a:lnTo>
                    <a:pt x="0" y="7543"/>
                  </a:lnTo>
                  <a:lnTo>
                    <a:pt x="0" y="26136"/>
                  </a:lnTo>
                  <a:lnTo>
                    <a:pt x="7493" y="33680"/>
                  </a:lnTo>
                  <a:lnTo>
                    <a:pt x="26111" y="33680"/>
                  </a:lnTo>
                  <a:lnTo>
                    <a:pt x="33642" y="26136"/>
                  </a:lnTo>
                  <a:lnTo>
                    <a:pt x="33642" y="23304"/>
                  </a:lnTo>
                  <a:lnTo>
                    <a:pt x="33642" y="10375"/>
                  </a:lnTo>
                  <a:lnTo>
                    <a:pt x="33642" y="7543"/>
                  </a:lnTo>
                  <a:close/>
                </a:path>
              </a:pathLst>
            </a:custGeom>
            <a:solidFill>
              <a:srgbClr val="2BB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3905717" y="1556207"/>
              <a:ext cx="202565" cy="0"/>
            </a:xfrm>
            <a:custGeom>
              <a:avLst/>
              <a:gdLst/>
              <a:ahLst/>
              <a:cxnLst/>
              <a:rect l="l" t="t" r="r" b="b"/>
              <a:pathLst>
                <a:path w="202564" h="0">
                  <a:moveTo>
                    <a:pt x="0" y="0"/>
                  </a:moveTo>
                  <a:lnTo>
                    <a:pt x="201993" y="0"/>
                  </a:lnTo>
                </a:path>
              </a:pathLst>
            </a:custGeom>
            <a:ln w="12700">
              <a:solidFill>
                <a:srgbClr val="2BB56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3980279" y="1530298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40">
                  <a:moveTo>
                    <a:pt x="26352" y="0"/>
                  </a:moveTo>
                  <a:lnTo>
                    <a:pt x="16096" y="2078"/>
                  </a:lnTo>
                  <a:lnTo>
                    <a:pt x="7723" y="7729"/>
                  </a:lnTo>
                  <a:lnTo>
                    <a:pt x="2076" y="16107"/>
                  </a:lnTo>
                  <a:lnTo>
                    <a:pt x="0" y="26365"/>
                  </a:lnTo>
                  <a:lnTo>
                    <a:pt x="2076" y="36623"/>
                  </a:lnTo>
                  <a:lnTo>
                    <a:pt x="7723" y="45000"/>
                  </a:lnTo>
                  <a:lnTo>
                    <a:pt x="16096" y="50652"/>
                  </a:lnTo>
                  <a:lnTo>
                    <a:pt x="26352" y="52730"/>
                  </a:lnTo>
                  <a:lnTo>
                    <a:pt x="36610" y="50652"/>
                  </a:lnTo>
                  <a:lnTo>
                    <a:pt x="44988" y="45000"/>
                  </a:lnTo>
                  <a:lnTo>
                    <a:pt x="46773" y="42354"/>
                  </a:lnTo>
                  <a:lnTo>
                    <a:pt x="17551" y="42341"/>
                  </a:lnTo>
                  <a:lnTo>
                    <a:pt x="10388" y="35179"/>
                  </a:lnTo>
                  <a:lnTo>
                    <a:pt x="10388" y="17551"/>
                  </a:lnTo>
                  <a:lnTo>
                    <a:pt x="17551" y="10388"/>
                  </a:lnTo>
                  <a:lnTo>
                    <a:pt x="46773" y="10375"/>
                  </a:lnTo>
                  <a:lnTo>
                    <a:pt x="44988" y="7729"/>
                  </a:lnTo>
                  <a:lnTo>
                    <a:pt x="36610" y="2078"/>
                  </a:lnTo>
                  <a:lnTo>
                    <a:pt x="26352" y="0"/>
                  </a:lnTo>
                  <a:close/>
                </a:path>
                <a:path w="53339" h="53340">
                  <a:moveTo>
                    <a:pt x="46773" y="10375"/>
                  </a:moveTo>
                  <a:lnTo>
                    <a:pt x="26352" y="10375"/>
                  </a:lnTo>
                  <a:lnTo>
                    <a:pt x="35153" y="10388"/>
                  </a:lnTo>
                  <a:lnTo>
                    <a:pt x="42329" y="17551"/>
                  </a:lnTo>
                  <a:lnTo>
                    <a:pt x="42329" y="35179"/>
                  </a:lnTo>
                  <a:lnTo>
                    <a:pt x="35153" y="42341"/>
                  </a:lnTo>
                  <a:lnTo>
                    <a:pt x="26352" y="42354"/>
                  </a:lnTo>
                  <a:lnTo>
                    <a:pt x="46781" y="42341"/>
                  </a:lnTo>
                  <a:lnTo>
                    <a:pt x="50639" y="36623"/>
                  </a:lnTo>
                  <a:lnTo>
                    <a:pt x="52717" y="26365"/>
                  </a:lnTo>
                  <a:lnTo>
                    <a:pt x="50639" y="16107"/>
                  </a:lnTo>
                  <a:lnTo>
                    <a:pt x="46773" y="10375"/>
                  </a:lnTo>
                  <a:close/>
                </a:path>
              </a:pathLst>
            </a:custGeom>
            <a:solidFill>
              <a:srgbClr val="2BB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3985955" y="1535455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09">
                  <a:moveTo>
                    <a:pt x="0" y="41503"/>
                  </a:moveTo>
                  <a:lnTo>
                    <a:pt x="41490" y="0"/>
                  </a:lnTo>
                </a:path>
                <a:path w="41910" h="41909">
                  <a:moveTo>
                    <a:pt x="0" y="0"/>
                  </a:moveTo>
                  <a:lnTo>
                    <a:pt x="41490" y="41503"/>
                  </a:lnTo>
                </a:path>
              </a:pathLst>
            </a:custGeom>
            <a:ln w="10160">
              <a:solidFill>
                <a:srgbClr val="2BB566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3880431" y="1682499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30">
                  <a:moveTo>
                    <a:pt x="252561" y="0"/>
                  </a:moveTo>
                  <a:lnTo>
                    <a:pt x="0" y="0"/>
                  </a:lnTo>
                  <a:lnTo>
                    <a:pt x="0" y="252561"/>
                  </a:lnTo>
                  <a:lnTo>
                    <a:pt x="252561" y="252561"/>
                  </a:lnTo>
                  <a:lnTo>
                    <a:pt x="252561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3880418" y="1682497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30">
                  <a:moveTo>
                    <a:pt x="0" y="252550"/>
                  </a:moveTo>
                  <a:lnTo>
                    <a:pt x="252576" y="252550"/>
                  </a:lnTo>
                  <a:lnTo>
                    <a:pt x="252576" y="0"/>
                  </a:lnTo>
                  <a:lnTo>
                    <a:pt x="0" y="0"/>
                  </a:lnTo>
                  <a:lnTo>
                    <a:pt x="0" y="252550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989829" y="1792134"/>
              <a:ext cx="33655" cy="34290"/>
            </a:xfrm>
            <a:custGeom>
              <a:avLst/>
              <a:gdLst/>
              <a:ahLst/>
              <a:cxnLst/>
              <a:rect l="l" t="t" r="r" b="b"/>
              <a:pathLst>
                <a:path w="33654" h="34289">
                  <a:moveTo>
                    <a:pt x="33642" y="7543"/>
                  </a:moveTo>
                  <a:lnTo>
                    <a:pt x="26111" y="0"/>
                  </a:lnTo>
                  <a:lnTo>
                    <a:pt x="7493" y="0"/>
                  </a:lnTo>
                  <a:lnTo>
                    <a:pt x="0" y="7543"/>
                  </a:lnTo>
                  <a:lnTo>
                    <a:pt x="0" y="26123"/>
                  </a:lnTo>
                  <a:lnTo>
                    <a:pt x="7493" y="33667"/>
                  </a:lnTo>
                  <a:lnTo>
                    <a:pt x="26111" y="33667"/>
                  </a:lnTo>
                  <a:lnTo>
                    <a:pt x="33642" y="26123"/>
                  </a:lnTo>
                  <a:lnTo>
                    <a:pt x="33642" y="23291"/>
                  </a:lnTo>
                  <a:lnTo>
                    <a:pt x="33642" y="10375"/>
                  </a:lnTo>
                  <a:lnTo>
                    <a:pt x="33642" y="7543"/>
                  </a:lnTo>
                  <a:close/>
                </a:path>
              </a:pathLst>
            </a:custGeom>
            <a:solidFill>
              <a:srgbClr val="19BD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 descr=""/>
            <p:cNvSpPr/>
            <p:nvPr/>
          </p:nvSpPr>
          <p:spPr>
            <a:xfrm>
              <a:off x="3905717" y="1808771"/>
              <a:ext cx="202565" cy="0"/>
            </a:xfrm>
            <a:custGeom>
              <a:avLst/>
              <a:gdLst/>
              <a:ahLst/>
              <a:cxnLst/>
              <a:rect l="l" t="t" r="r" b="b"/>
              <a:pathLst>
                <a:path w="202564" h="0">
                  <a:moveTo>
                    <a:pt x="0" y="0"/>
                  </a:moveTo>
                  <a:lnTo>
                    <a:pt x="201993" y="0"/>
                  </a:lnTo>
                </a:path>
              </a:pathLst>
            </a:custGeom>
            <a:ln w="12700">
              <a:solidFill>
                <a:srgbClr val="19BDC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 descr=""/>
            <p:cNvSpPr/>
            <p:nvPr/>
          </p:nvSpPr>
          <p:spPr>
            <a:xfrm>
              <a:off x="3980279" y="1782863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352" y="0"/>
                  </a:moveTo>
                  <a:lnTo>
                    <a:pt x="16096" y="2078"/>
                  </a:lnTo>
                  <a:lnTo>
                    <a:pt x="7723" y="7729"/>
                  </a:lnTo>
                  <a:lnTo>
                    <a:pt x="2076" y="16107"/>
                  </a:lnTo>
                  <a:lnTo>
                    <a:pt x="0" y="26365"/>
                  </a:lnTo>
                  <a:lnTo>
                    <a:pt x="2076" y="36623"/>
                  </a:lnTo>
                  <a:lnTo>
                    <a:pt x="7723" y="45000"/>
                  </a:lnTo>
                  <a:lnTo>
                    <a:pt x="16096" y="50652"/>
                  </a:lnTo>
                  <a:lnTo>
                    <a:pt x="26352" y="52730"/>
                  </a:lnTo>
                  <a:lnTo>
                    <a:pt x="36610" y="50652"/>
                  </a:lnTo>
                  <a:lnTo>
                    <a:pt x="44988" y="45000"/>
                  </a:lnTo>
                  <a:lnTo>
                    <a:pt x="46773" y="42354"/>
                  </a:lnTo>
                  <a:lnTo>
                    <a:pt x="17551" y="42341"/>
                  </a:lnTo>
                  <a:lnTo>
                    <a:pt x="10388" y="35179"/>
                  </a:lnTo>
                  <a:lnTo>
                    <a:pt x="10388" y="17551"/>
                  </a:lnTo>
                  <a:lnTo>
                    <a:pt x="17551" y="10388"/>
                  </a:lnTo>
                  <a:lnTo>
                    <a:pt x="46773" y="10375"/>
                  </a:lnTo>
                  <a:lnTo>
                    <a:pt x="44988" y="7729"/>
                  </a:lnTo>
                  <a:lnTo>
                    <a:pt x="36610" y="2078"/>
                  </a:lnTo>
                  <a:lnTo>
                    <a:pt x="26352" y="0"/>
                  </a:lnTo>
                  <a:close/>
                </a:path>
                <a:path w="53339" h="53339">
                  <a:moveTo>
                    <a:pt x="46773" y="10375"/>
                  </a:moveTo>
                  <a:lnTo>
                    <a:pt x="26352" y="10375"/>
                  </a:lnTo>
                  <a:lnTo>
                    <a:pt x="35153" y="10388"/>
                  </a:lnTo>
                  <a:lnTo>
                    <a:pt x="42329" y="17551"/>
                  </a:lnTo>
                  <a:lnTo>
                    <a:pt x="42329" y="35179"/>
                  </a:lnTo>
                  <a:lnTo>
                    <a:pt x="35153" y="42341"/>
                  </a:lnTo>
                  <a:lnTo>
                    <a:pt x="26352" y="42354"/>
                  </a:lnTo>
                  <a:lnTo>
                    <a:pt x="46781" y="42341"/>
                  </a:lnTo>
                  <a:lnTo>
                    <a:pt x="50639" y="36623"/>
                  </a:lnTo>
                  <a:lnTo>
                    <a:pt x="52717" y="26365"/>
                  </a:lnTo>
                  <a:lnTo>
                    <a:pt x="50639" y="16107"/>
                  </a:lnTo>
                  <a:lnTo>
                    <a:pt x="46773" y="10375"/>
                  </a:lnTo>
                  <a:close/>
                </a:path>
              </a:pathLst>
            </a:custGeom>
            <a:solidFill>
              <a:srgbClr val="19BD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3985955" y="1788007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516"/>
                  </a:moveTo>
                  <a:lnTo>
                    <a:pt x="41490" y="0"/>
                  </a:lnTo>
                </a:path>
                <a:path w="41910" h="41910">
                  <a:moveTo>
                    <a:pt x="0" y="0"/>
                  </a:moveTo>
                  <a:lnTo>
                    <a:pt x="41490" y="41503"/>
                  </a:lnTo>
                </a:path>
              </a:pathLst>
            </a:custGeom>
            <a:ln w="10160">
              <a:solidFill>
                <a:srgbClr val="19BDC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3880431" y="1935046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30">
                  <a:moveTo>
                    <a:pt x="252561" y="0"/>
                  </a:moveTo>
                  <a:lnTo>
                    <a:pt x="0" y="0"/>
                  </a:lnTo>
                  <a:lnTo>
                    <a:pt x="0" y="252566"/>
                  </a:lnTo>
                  <a:lnTo>
                    <a:pt x="252561" y="252566"/>
                  </a:lnTo>
                  <a:lnTo>
                    <a:pt x="252561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3880418" y="1935049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30">
                  <a:moveTo>
                    <a:pt x="0" y="252576"/>
                  </a:moveTo>
                  <a:lnTo>
                    <a:pt x="252576" y="252576"/>
                  </a:lnTo>
                  <a:lnTo>
                    <a:pt x="252576" y="0"/>
                  </a:lnTo>
                  <a:lnTo>
                    <a:pt x="0" y="0"/>
                  </a:lnTo>
                  <a:lnTo>
                    <a:pt x="0" y="252576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3989829" y="2044686"/>
              <a:ext cx="33655" cy="34290"/>
            </a:xfrm>
            <a:custGeom>
              <a:avLst/>
              <a:gdLst/>
              <a:ahLst/>
              <a:cxnLst/>
              <a:rect l="l" t="t" r="r" b="b"/>
              <a:pathLst>
                <a:path w="33654" h="34289">
                  <a:moveTo>
                    <a:pt x="33642" y="7543"/>
                  </a:moveTo>
                  <a:lnTo>
                    <a:pt x="26111" y="0"/>
                  </a:lnTo>
                  <a:lnTo>
                    <a:pt x="7493" y="0"/>
                  </a:lnTo>
                  <a:lnTo>
                    <a:pt x="0" y="7543"/>
                  </a:lnTo>
                  <a:lnTo>
                    <a:pt x="0" y="26136"/>
                  </a:lnTo>
                  <a:lnTo>
                    <a:pt x="7493" y="33667"/>
                  </a:lnTo>
                  <a:lnTo>
                    <a:pt x="26111" y="33667"/>
                  </a:lnTo>
                  <a:lnTo>
                    <a:pt x="33642" y="26136"/>
                  </a:lnTo>
                  <a:lnTo>
                    <a:pt x="33642" y="23291"/>
                  </a:lnTo>
                  <a:lnTo>
                    <a:pt x="33642" y="10375"/>
                  </a:lnTo>
                  <a:lnTo>
                    <a:pt x="33642" y="7543"/>
                  </a:lnTo>
                  <a:close/>
                </a:path>
              </a:pathLst>
            </a:custGeom>
            <a:solidFill>
              <a:srgbClr val="48A1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3905717" y="2061336"/>
              <a:ext cx="202565" cy="0"/>
            </a:xfrm>
            <a:custGeom>
              <a:avLst/>
              <a:gdLst/>
              <a:ahLst/>
              <a:cxnLst/>
              <a:rect l="l" t="t" r="r" b="b"/>
              <a:pathLst>
                <a:path w="202564" h="0">
                  <a:moveTo>
                    <a:pt x="0" y="0"/>
                  </a:moveTo>
                  <a:lnTo>
                    <a:pt x="201993" y="0"/>
                  </a:lnTo>
                </a:path>
              </a:pathLst>
            </a:custGeom>
            <a:ln w="12700">
              <a:solidFill>
                <a:srgbClr val="48A1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3980279" y="2035428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352" y="0"/>
                  </a:moveTo>
                  <a:lnTo>
                    <a:pt x="16096" y="2083"/>
                  </a:lnTo>
                  <a:lnTo>
                    <a:pt x="7723" y="7734"/>
                  </a:lnTo>
                  <a:lnTo>
                    <a:pt x="2076" y="16109"/>
                  </a:lnTo>
                  <a:lnTo>
                    <a:pt x="0" y="26365"/>
                  </a:lnTo>
                  <a:lnTo>
                    <a:pt x="2076" y="36623"/>
                  </a:lnTo>
                  <a:lnTo>
                    <a:pt x="7723" y="45000"/>
                  </a:lnTo>
                  <a:lnTo>
                    <a:pt x="16096" y="50652"/>
                  </a:lnTo>
                  <a:lnTo>
                    <a:pt x="26352" y="52730"/>
                  </a:lnTo>
                  <a:lnTo>
                    <a:pt x="36610" y="50652"/>
                  </a:lnTo>
                  <a:lnTo>
                    <a:pt x="44988" y="45000"/>
                  </a:lnTo>
                  <a:lnTo>
                    <a:pt x="46773" y="42354"/>
                  </a:lnTo>
                  <a:lnTo>
                    <a:pt x="17551" y="42341"/>
                  </a:lnTo>
                  <a:lnTo>
                    <a:pt x="10388" y="35179"/>
                  </a:lnTo>
                  <a:lnTo>
                    <a:pt x="10388" y="17551"/>
                  </a:lnTo>
                  <a:lnTo>
                    <a:pt x="17551" y="10388"/>
                  </a:lnTo>
                  <a:lnTo>
                    <a:pt x="46779" y="10388"/>
                  </a:lnTo>
                  <a:lnTo>
                    <a:pt x="44988" y="7734"/>
                  </a:lnTo>
                  <a:lnTo>
                    <a:pt x="36610" y="2083"/>
                  </a:lnTo>
                  <a:lnTo>
                    <a:pt x="26352" y="0"/>
                  </a:lnTo>
                  <a:close/>
                </a:path>
                <a:path w="53339" h="53339">
                  <a:moveTo>
                    <a:pt x="46779" y="10388"/>
                  </a:moveTo>
                  <a:lnTo>
                    <a:pt x="35153" y="10388"/>
                  </a:lnTo>
                  <a:lnTo>
                    <a:pt x="42329" y="17551"/>
                  </a:lnTo>
                  <a:lnTo>
                    <a:pt x="42329" y="35179"/>
                  </a:lnTo>
                  <a:lnTo>
                    <a:pt x="35153" y="42341"/>
                  </a:lnTo>
                  <a:lnTo>
                    <a:pt x="26352" y="42354"/>
                  </a:lnTo>
                  <a:lnTo>
                    <a:pt x="46781" y="42341"/>
                  </a:lnTo>
                  <a:lnTo>
                    <a:pt x="50639" y="36623"/>
                  </a:lnTo>
                  <a:lnTo>
                    <a:pt x="52717" y="26365"/>
                  </a:lnTo>
                  <a:lnTo>
                    <a:pt x="50639" y="16109"/>
                  </a:lnTo>
                  <a:lnTo>
                    <a:pt x="46779" y="10388"/>
                  </a:lnTo>
                  <a:close/>
                </a:path>
              </a:pathLst>
            </a:custGeom>
            <a:solidFill>
              <a:srgbClr val="48A1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3985955" y="2040572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516"/>
                  </a:moveTo>
                  <a:lnTo>
                    <a:pt x="41490" y="12"/>
                  </a:lnTo>
                </a:path>
                <a:path w="41910" h="41910">
                  <a:moveTo>
                    <a:pt x="0" y="0"/>
                  </a:moveTo>
                  <a:lnTo>
                    <a:pt x="41490" y="41516"/>
                  </a:lnTo>
                </a:path>
              </a:pathLst>
            </a:custGeom>
            <a:ln w="10160">
              <a:solidFill>
                <a:srgbClr val="48A1D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3880431" y="2187599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30">
                  <a:moveTo>
                    <a:pt x="252561" y="0"/>
                  </a:moveTo>
                  <a:lnTo>
                    <a:pt x="0" y="0"/>
                  </a:lnTo>
                  <a:lnTo>
                    <a:pt x="0" y="252566"/>
                  </a:lnTo>
                  <a:lnTo>
                    <a:pt x="252561" y="252566"/>
                  </a:lnTo>
                  <a:lnTo>
                    <a:pt x="252561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3880418" y="2187614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30">
                  <a:moveTo>
                    <a:pt x="0" y="252550"/>
                  </a:moveTo>
                  <a:lnTo>
                    <a:pt x="252576" y="252550"/>
                  </a:lnTo>
                  <a:lnTo>
                    <a:pt x="252576" y="0"/>
                  </a:lnTo>
                  <a:lnTo>
                    <a:pt x="0" y="0"/>
                  </a:lnTo>
                  <a:lnTo>
                    <a:pt x="0" y="252550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3989829" y="2297251"/>
              <a:ext cx="33655" cy="34290"/>
            </a:xfrm>
            <a:custGeom>
              <a:avLst/>
              <a:gdLst/>
              <a:ahLst/>
              <a:cxnLst/>
              <a:rect l="l" t="t" r="r" b="b"/>
              <a:pathLst>
                <a:path w="33654" h="34289">
                  <a:moveTo>
                    <a:pt x="33642" y="7543"/>
                  </a:moveTo>
                  <a:lnTo>
                    <a:pt x="26111" y="0"/>
                  </a:lnTo>
                  <a:lnTo>
                    <a:pt x="7493" y="0"/>
                  </a:lnTo>
                  <a:lnTo>
                    <a:pt x="0" y="7543"/>
                  </a:lnTo>
                  <a:lnTo>
                    <a:pt x="0" y="26136"/>
                  </a:lnTo>
                  <a:lnTo>
                    <a:pt x="7493" y="33680"/>
                  </a:lnTo>
                  <a:lnTo>
                    <a:pt x="26111" y="33680"/>
                  </a:lnTo>
                  <a:lnTo>
                    <a:pt x="33642" y="26136"/>
                  </a:lnTo>
                  <a:lnTo>
                    <a:pt x="33642" y="23304"/>
                  </a:lnTo>
                  <a:lnTo>
                    <a:pt x="33642" y="10388"/>
                  </a:lnTo>
                  <a:lnTo>
                    <a:pt x="33642" y="7543"/>
                  </a:lnTo>
                  <a:close/>
                </a:path>
              </a:pathLst>
            </a:custGeom>
            <a:solidFill>
              <a:srgbClr val="A780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3905717" y="2313901"/>
              <a:ext cx="202565" cy="0"/>
            </a:xfrm>
            <a:custGeom>
              <a:avLst/>
              <a:gdLst/>
              <a:ahLst/>
              <a:cxnLst/>
              <a:rect l="l" t="t" r="r" b="b"/>
              <a:pathLst>
                <a:path w="202564" h="0">
                  <a:moveTo>
                    <a:pt x="0" y="0"/>
                  </a:moveTo>
                  <a:lnTo>
                    <a:pt x="201993" y="0"/>
                  </a:lnTo>
                </a:path>
              </a:pathLst>
            </a:custGeom>
            <a:ln w="12700">
              <a:solidFill>
                <a:srgbClr val="A780B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3980279" y="2287993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352" y="0"/>
                  </a:moveTo>
                  <a:lnTo>
                    <a:pt x="16096" y="2078"/>
                  </a:lnTo>
                  <a:lnTo>
                    <a:pt x="7723" y="7729"/>
                  </a:lnTo>
                  <a:lnTo>
                    <a:pt x="2076" y="16107"/>
                  </a:lnTo>
                  <a:lnTo>
                    <a:pt x="0" y="26365"/>
                  </a:lnTo>
                  <a:lnTo>
                    <a:pt x="2076" y="36625"/>
                  </a:lnTo>
                  <a:lnTo>
                    <a:pt x="7723" y="45007"/>
                  </a:lnTo>
                  <a:lnTo>
                    <a:pt x="16096" y="50662"/>
                  </a:lnTo>
                  <a:lnTo>
                    <a:pt x="26352" y="52743"/>
                  </a:lnTo>
                  <a:lnTo>
                    <a:pt x="36610" y="50662"/>
                  </a:lnTo>
                  <a:lnTo>
                    <a:pt x="44988" y="45007"/>
                  </a:lnTo>
                  <a:lnTo>
                    <a:pt x="46768" y="42367"/>
                  </a:lnTo>
                  <a:lnTo>
                    <a:pt x="26352" y="42367"/>
                  </a:lnTo>
                  <a:lnTo>
                    <a:pt x="17551" y="42341"/>
                  </a:lnTo>
                  <a:lnTo>
                    <a:pt x="10388" y="35179"/>
                  </a:lnTo>
                  <a:lnTo>
                    <a:pt x="10388" y="17551"/>
                  </a:lnTo>
                  <a:lnTo>
                    <a:pt x="17551" y="10388"/>
                  </a:lnTo>
                  <a:lnTo>
                    <a:pt x="46773" y="10375"/>
                  </a:lnTo>
                  <a:lnTo>
                    <a:pt x="44988" y="7729"/>
                  </a:lnTo>
                  <a:lnTo>
                    <a:pt x="36610" y="2078"/>
                  </a:lnTo>
                  <a:lnTo>
                    <a:pt x="26352" y="0"/>
                  </a:lnTo>
                  <a:close/>
                </a:path>
                <a:path w="53339" h="53339">
                  <a:moveTo>
                    <a:pt x="46773" y="10375"/>
                  </a:moveTo>
                  <a:lnTo>
                    <a:pt x="26352" y="10375"/>
                  </a:lnTo>
                  <a:lnTo>
                    <a:pt x="35153" y="10388"/>
                  </a:lnTo>
                  <a:lnTo>
                    <a:pt x="42329" y="17551"/>
                  </a:lnTo>
                  <a:lnTo>
                    <a:pt x="42329" y="35179"/>
                  </a:lnTo>
                  <a:lnTo>
                    <a:pt x="35153" y="42341"/>
                  </a:lnTo>
                  <a:lnTo>
                    <a:pt x="26352" y="42367"/>
                  </a:lnTo>
                  <a:lnTo>
                    <a:pt x="46768" y="42367"/>
                  </a:lnTo>
                  <a:lnTo>
                    <a:pt x="50639" y="36625"/>
                  </a:lnTo>
                  <a:lnTo>
                    <a:pt x="52717" y="26365"/>
                  </a:lnTo>
                  <a:lnTo>
                    <a:pt x="50639" y="16107"/>
                  </a:lnTo>
                  <a:lnTo>
                    <a:pt x="46773" y="10375"/>
                  </a:lnTo>
                  <a:close/>
                </a:path>
              </a:pathLst>
            </a:custGeom>
            <a:solidFill>
              <a:srgbClr val="A780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3985955" y="2293149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503"/>
                  </a:moveTo>
                  <a:lnTo>
                    <a:pt x="41490" y="0"/>
                  </a:lnTo>
                </a:path>
                <a:path w="41910" h="41910">
                  <a:moveTo>
                    <a:pt x="0" y="0"/>
                  </a:moveTo>
                  <a:lnTo>
                    <a:pt x="41490" y="41503"/>
                  </a:lnTo>
                </a:path>
              </a:pathLst>
            </a:custGeom>
            <a:ln w="10160">
              <a:solidFill>
                <a:srgbClr val="A780BA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3880431" y="2440168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30">
                  <a:moveTo>
                    <a:pt x="252561" y="0"/>
                  </a:moveTo>
                  <a:lnTo>
                    <a:pt x="0" y="0"/>
                  </a:lnTo>
                  <a:lnTo>
                    <a:pt x="0" y="252561"/>
                  </a:lnTo>
                  <a:lnTo>
                    <a:pt x="252561" y="252561"/>
                  </a:lnTo>
                  <a:lnTo>
                    <a:pt x="252561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3880418" y="2440166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30">
                  <a:moveTo>
                    <a:pt x="0" y="252576"/>
                  </a:moveTo>
                  <a:lnTo>
                    <a:pt x="252576" y="252576"/>
                  </a:lnTo>
                  <a:lnTo>
                    <a:pt x="252576" y="0"/>
                  </a:lnTo>
                  <a:lnTo>
                    <a:pt x="0" y="0"/>
                  </a:lnTo>
                  <a:lnTo>
                    <a:pt x="0" y="252576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3989829" y="2549804"/>
              <a:ext cx="33655" cy="34290"/>
            </a:xfrm>
            <a:custGeom>
              <a:avLst/>
              <a:gdLst/>
              <a:ahLst/>
              <a:cxnLst/>
              <a:rect l="l" t="t" r="r" b="b"/>
              <a:pathLst>
                <a:path w="33654" h="34289">
                  <a:moveTo>
                    <a:pt x="33642" y="7556"/>
                  </a:moveTo>
                  <a:lnTo>
                    <a:pt x="26111" y="0"/>
                  </a:lnTo>
                  <a:lnTo>
                    <a:pt x="7493" y="0"/>
                  </a:lnTo>
                  <a:lnTo>
                    <a:pt x="0" y="7556"/>
                  </a:lnTo>
                  <a:lnTo>
                    <a:pt x="0" y="26149"/>
                  </a:lnTo>
                  <a:lnTo>
                    <a:pt x="7493" y="33680"/>
                  </a:lnTo>
                  <a:lnTo>
                    <a:pt x="26111" y="33680"/>
                  </a:lnTo>
                  <a:lnTo>
                    <a:pt x="33642" y="26149"/>
                  </a:lnTo>
                  <a:lnTo>
                    <a:pt x="33642" y="23304"/>
                  </a:lnTo>
                  <a:lnTo>
                    <a:pt x="33642" y="10388"/>
                  </a:lnTo>
                  <a:lnTo>
                    <a:pt x="33642" y="7556"/>
                  </a:lnTo>
                  <a:close/>
                </a:path>
              </a:pathLst>
            </a:custGeom>
            <a:solidFill>
              <a:srgbClr val="E16C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3905717" y="2566454"/>
              <a:ext cx="202565" cy="0"/>
            </a:xfrm>
            <a:custGeom>
              <a:avLst/>
              <a:gdLst/>
              <a:ahLst/>
              <a:cxnLst/>
              <a:rect l="l" t="t" r="r" b="b"/>
              <a:pathLst>
                <a:path w="202564" h="0">
                  <a:moveTo>
                    <a:pt x="0" y="0"/>
                  </a:moveTo>
                  <a:lnTo>
                    <a:pt x="201993" y="0"/>
                  </a:lnTo>
                </a:path>
              </a:pathLst>
            </a:custGeom>
            <a:ln w="12700">
              <a:solidFill>
                <a:srgbClr val="E16CA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3980279" y="2540545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352" y="0"/>
                  </a:moveTo>
                  <a:lnTo>
                    <a:pt x="16096" y="2078"/>
                  </a:lnTo>
                  <a:lnTo>
                    <a:pt x="7723" y="7729"/>
                  </a:lnTo>
                  <a:lnTo>
                    <a:pt x="2076" y="16107"/>
                  </a:lnTo>
                  <a:lnTo>
                    <a:pt x="0" y="26365"/>
                  </a:lnTo>
                  <a:lnTo>
                    <a:pt x="2076" y="36630"/>
                  </a:lnTo>
                  <a:lnTo>
                    <a:pt x="7723" y="45011"/>
                  </a:lnTo>
                  <a:lnTo>
                    <a:pt x="16096" y="50664"/>
                  </a:lnTo>
                  <a:lnTo>
                    <a:pt x="26352" y="52743"/>
                  </a:lnTo>
                  <a:lnTo>
                    <a:pt x="36610" y="50664"/>
                  </a:lnTo>
                  <a:lnTo>
                    <a:pt x="44988" y="45011"/>
                  </a:lnTo>
                  <a:lnTo>
                    <a:pt x="46771" y="42367"/>
                  </a:lnTo>
                  <a:lnTo>
                    <a:pt x="26352" y="42367"/>
                  </a:lnTo>
                  <a:lnTo>
                    <a:pt x="17551" y="42341"/>
                  </a:lnTo>
                  <a:lnTo>
                    <a:pt x="10388" y="35191"/>
                  </a:lnTo>
                  <a:lnTo>
                    <a:pt x="10388" y="17564"/>
                  </a:lnTo>
                  <a:lnTo>
                    <a:pt x="17551" y="10388"/>
                  </a:lnTo>
                  <a:lnTo>
                    <a:pt x="46773" y="10375"/>
                  </a:lnTo>
                  <a:lnTo>
                    <a:pt x="44988" y="7729"/>
                  </a:lnTo>
                  <a:lnTo>
                    <a:pt x="36610" y="2078"/>
                  </a:lnTo>
                  <a:lnTo>
                    <a:pt x="26352" y="0"/>
                  </a:lnTo>
                  <a:close/>
                </a:path>
                <a:path w="53339" h="53339">
                  <a:moveTo>
                    <a:pt x="46773" y="10375"/>
                  </a:moveTo>
                  <a:lnTo>
                    <a:pt x="26352" y="10375"/>
                  </a:lnTo>
                  <a:lnTo>
                    <a:pt x="35153" y="10388"/>
                  </a:lnTo>
                  <a:lnTo>
                    <a:pt x="42329" y="17564"/>
                  </a:lnTo>
                  <a:lnTo>
                    <a:pt x="42329" y="35191"/>
                  </a:lnTo>
                  <a:lnTo>
                    <a:pt x="35153" y="42341"/>
                  </a:lnTo>
                  <a:lnTo>
                    <a:pt x="26352" y="42367"/>
                  </a:lnTo>
                  <a:lnTo>
                    <a:pt x="46771" y="42367"/>
                  </a:lnTo>
                  <a:lnTo>
                    <a:pt x="50639" y="36630"/>
                  </a:lnTo>
                  <a:lnTo>
                    <a:pt x="52717" y="26365"/>
                  </a:lnTo>
                  <a:lnTo>
                    <a:pt x="50639" y="16107"/>
                  </a:lnTo>
                  <a:lnTo>
                    <a:pt x="46773" y="10375"/>
                  </a:lnTo>
                  <a:close/>
                </a:path>
              </a:pathLst>
            </a:custGeom>
            <a:solidFill>
              <a:srgbClr val="E16C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3985955" y="2545714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503"/>
                  </a:moveTo>
                  <a:lnTo>
                    <a:pt x="41490" y="0"/>
                  </a:lnTo>
                </a:path>
                <a:path w="41910" h="41910">
                  <a:moveTo>
                    <a:pt x="0" y="0"/>
                  </a:moveTo>
                  <a:lnTo>
                    <a:pt x="41490" y="41503"/>
                  </a:lnTo>
                </a:path>
              </a:pathLst>
            </a:custGeom>
            <a:ln w="10160">
              <a:solidFill>
                <a:srgbClr val="E16CA9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6" name="object 66" descr=""/>
          <p:cNvGrpSpPr/>
          <p:nvPr/>
        </p:nvGrpSpPr>
        <p:grpSpPr>
          <a:xfrm>
            <a:off x="3872481" y="3164903"/>
            <a:ext cx="268605" cy="1024890"/>
            <a:chOff x="3872481" y="3164903"/>
            <a:chExt cx="268605" cy="1024890"/>
          </a:xfrm>
        </p:grpSpPr>
        <p:sp>
          <p:nvSpPr>
            <p:cNvPr id="67" name="object 67" descr=""/>
            <p:cNvSpPr/>
            <p:nvPr/>
          </p:nvSpPr>
          <p:spPr>
            <a:xfrm>
              <a:off x="3880431" y="3171264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252561" y="0"/>
                  </a:moveTo>
                  <a:lnTo>
                    <a:pt x="0" y="0"/>
                  </a:lnTo>
                  <a:lnTo>
                    <a:pt x="0" y="252566"/>
                  </a:lnTo>
                  <a:lnTo>
                    <a:pt x="252561" y="252566"/>
                  </a:lnTo>
                  <a:lnTo>
                    <a:pt x="252561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3880418" y="3171253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0" y="252577"/>
                  </a:moveTo>
                  <a:lnTo>
                    <a:pt x="252577" y="0"/>
                  </a:lnTo>
                </a:path>
              </a:pathLst>
            </a:custGeom>
            <a:ln w="12700">
              <a:solidFill>
                <a:srgbClr val="01020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3880431" y="3423806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252561" y="0"/>
                  </a:moveTo>
                  <a:lnTo>
                    <a:pt x="0" y="0"/>
                  </a:lnTo>
                  <a:lnTo>
                    <a:pt x="0" y="252576"/>
                  </a:lnTo>
                  <a:lnTo>
                    <a:pt x="252561" y="252576"/>
                  </a:lnTo>
                  <a:lnTo>
                    <a:pt x="252561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3880418" y="3423814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0" y="252581"/>
                  </a:moveTo>
                  <a:lnTo>
                    <a:pt x="252576" y="252581"/>
                  </a:lnTo>
                  <a:lnTo>
                    <a:pt x="252576" y="0"/>
                  </a:lnTo>
                  <a:lnTo>
                    <a:pt x="0" y="0"/>
                  </a:lnTo>
                  <a:lnTo>
                    <a:pt x="0" y="252581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3880418" y="3423818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0" y="252577"/>
                  </a:moveTo>
                  <a:lnTo>
                    <a:pt x="252564" y="0"/>
                  </a:lnTo>
                </a:path>
              </a:pathLst>
            </a:custGeom>
            <a:ln w="12700">
              <a:solidFill>
                <a:srgbClr val="010202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3880431" y="3676374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252561" y="0"/>
                  </a:moveTo>
                  <a:lnTo>
                    <a:pt x="0" y="0"/>
                  </a:lnTo>
                  <a:lnTo>
                    <a:pt x="0" y="252561"/>
                  </a:lnTo>
                  <a:lnTo>
                    <a:pt x="252561" y="252561"/>
                  </a:lnTo>
                  <a:lnTo>
                    <a:pt x="252561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3880418" y="3676381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0" y="252566"/>
                  </a:moveTo>
                  <a:lnTo>
                    <a:pt x="252576" y="252566"/>
                  </a:lnTo>
                  <a:lnTo>
                    <a:pt x="252576" y="0"/>
                  </a:lnTo>
                  <a:lnTo>
                    <a:pt x="0" y="0"/>
                  </a:lnTo>
                  <a:lnTo>
                    <a:pt x="0" y="252566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3880418" y="3676395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0" y="252552"/>
                  </a:moveTo>
                  <a:lnTo>
                    <a:pt x="252564" y="0"/>
                  </a:lnTo>
                </a:path>
              </a:pathLst>
            </a:custGeom>
            <a:ln w="12700">
              <a:solidFill>
                <a:srgbClr val="010202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3880431" y="3928931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252561" y="0"/>
                  </a:moveTo>
                  <a:lnTo>
                    <a:pt x="0" y="0"/>
                  </a:lnTo>
                  <a:lnTo>
                    <a:pt x="0" y="252581"/>
                  </a:lnTo>
                  <a:lnTo>
                    <a:pt x="252561" y="252581"/>
                  </a:lnTo>
                  <a:lnTo>
                    <a:pt x="252561" y="0"/>
                  </a:lnTo>
                  <a:close/>
                </a:path>
              </a:pathLst>
            </a:custGeom>
            <a:solidFill>
              <a:srgbClr val="E6E7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3880418" y="3928946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0" y="252566"/>
                  </a:moveTo>
                  <a:lnTo>
                    <a:pt x="252576" y="252566"/>
                  </a:lnTo>
                  <a:lnTo>
                    <a:pt x="252576" y="0"/>
                  </a:lnTo>
                  <a:lnTo>
                    <a:pt x="0" y="0"/>
                  </a:lnTo>
                  <a:lnTo>
                    <a:pt x="0" y="252566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3945608" y="3928935"/>
              <a:ext cx="187960" cy="187960"/>
            </a:xfrm>
            <a:custGeom>
              <a:avLst/>
              <a:gdLst/>
              <a:ahLst/>
              <a:cxnLst/>
              <a:rect l="l" t="t" r="r" b="b"/>
              <a:pathLst>
                <a:path w="187960" h="187960">
                  <a:moveTo>
                    <a:pt x="0" y="187540"/>
                  </a:moveTo>
                  <a:lnTo>
                    <a:pt x="187375" y="0"/>
                  </a:lnTo>
                </a:path>
              </a:pathLst>
            </a:custGeom>
            <a:ln w="12700">
              <a:solidFill>
                <a:srgbClr val="010202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8" name="object 78" descr=""/>
          <p:cNvSpPr txBox="1"/>
          <p:nvPr/>
        </p:nvSpPr>
        <p:spPr>
          <a:xfrm>
            <a:off x="730119" y="3499736"/>
            <a:ext cx="138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12</a:t>
            </a:r>
            <a:endParaRPr sz="800">
              <a:latin typeface="Arial"/>
              <a:cs typeface="Arial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730119" y="2863987"/>
            <a:ext cx="138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14</a:t>
            </a:r>
            <a:endParaRPr sz="800">
              <a:latin typeface="Arial"/>
              <a:cs typeface="Aria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730119" y="2228213"/>
            <a:ext cx="138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16</a:t>
            </a:r>
            <a:endParaRPr sz="800">
              <a:latin typeface="Arial"/>
              <a:cs typeface="Arial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730119" y="1592464"/>
            <a:ext cx="138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18</a:t>
            </a:r>
            <a:endParaRPr sz="800">
              <a:latin typeface="Arial"/>
              <a:cs typeface="Arial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730119" y="956710"/>
            <a:ext cx="138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20</a:t>
            </a:r>
            <a:endParaRPr sz="800">
              <a:latin typeface="Arial"/>
              <a:cs typeface="Aria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574865" y="2145930"/>
            <a:ext cx="127000" cy="41529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875"/>
              </a:lnSpc>
            </a:pP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log(cost)</a:t>
            </a:r>
            <a:endParaRPr sz="800">
              <a:latin typeface="Arial"/>
              <a:cs typeface="Aria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556014" y="3726482"/>
            <a:ext cx="138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10</a:t>
            </a:r>
            <a:endParaRPr sz="800">
              <a:latin typeface="Arial"/>
              <a:cs typeface="Aria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2053427" y="3703282"/>
            <a:ext cx="533400" cy="315595"/>
          </a:xfrm>
          <a:prstGeom prst="rect">
            <a:avLst/>
          </a:prstGeom>
        </p:spPr>
        <p:txBody>
          <a:bodyPr wrap="square" lIns="0" tIns="3556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280"/>
              </a:spcBef>
            </a:pP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15</a:t>
            </a:r>
            <a:endParaRPr sz="800">
              <a:latin typeface="Arial"/>
              <a:cs typeface="Arial"/>
            </a:endParaRPr>
          </a:p>
          <a:p>
            <a:pPr algn="r" marR="27305">
              <a:lnSpc>
                <a:spcPct val="100000"/>
              </a:lnSpc>
              <a:spcBef>
                <a:spcPts val="185"/>
              </a:spcBef>
            </a:pP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log(output)</a:t>
            </a:r>
            <a:endParaRPr sz="800">
              <a:latin typeface="Arial"/>
              <a:cs typeface="Arial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3340543" y="3726482"/>
            <a:ext cx="138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20</a:t>
            </a:r>
            <a:endParaRPr sz="800">
              <a:latin typeface="Arial"/>
              <a:cs typeface="Arial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4158363" y="976253"/>
            <a:ext cx="138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14</a:t>
            </a:r>
            <a:endParaRPr sz="800">
              <a:latin typeface="Arial"/>
              <a:cs typeface="Arial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4158363" y="1227466"/>
            <a:ext cx="138430" cy="3987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18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27</a:t>
            </a:r>
            <a:endParaRPr sz="800">
              <a:latin typeface="Arial"/>
              <a:cs typeface="Arial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4158363" y="1729880"/>
            <a:ext cx="138430" cy="3987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28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40</a:t>
            </a:r>
            <a:endParaRPr sz="800">
              <a:latin typeface="Arial"/>
              <a:cs typeface="Arial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4158363" y="2232295"/>
            <a:ext cx="138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41</a:t>
            </a:r>
            <a:endParaRPr sz="800">
              <a:latin typeface="Arial"/>
              <a:cs typeface="Arial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4158363" y="2483507"/>
            <a:ext cx="138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42</a:t>
            </a:r>
            <a:endParaRPr sz="800">
              <a:latin typeface="Arial"/>
              <a:cs typeface="Aria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3867712" y="2957873"/>
            <a:ext cx="699135" cy="40068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models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50">
              <a:latin typeface="Arial"/>
              <a:cs typeface="Arial"/>
            </a:endParaRPr>
          </a:p>
          <a:p>
            <a:pPr marL="302895">
              <a:lnSpc>
                <a:spcPct val="100000"/>
              </a:lnSpc>
            </a:pP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between</a:t>
            </a:r>
            <a:endParaRPr sz="800">
              <a:latin typeface="Arial"/>
              <a:cs typeface="Arial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4158363" y="3461880"/>
            <a:ext cx="1555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solidFill>
                  <a:srgbClr val="231F20"/>
                </a:solidFill>
                <a:latin typeface="Arial"/>
                <a:cs typeface="Arial"/>
              </a:rPr>
              <a:t>ols</a:t>
            </a:r>
            <a:endParaRPr sz="800">
              <a:latin typeface="Arial"/>
              <a:cs typeface="Arial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4158363" y="3713102"/>
            <a:ext cx="36893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random</a:t>
            </a:r>
            <a:endParaRPr sz="800">
              <a:latin typeface="Arial"/>
              <a:cs typeface="Arial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4158363" y="3964304"/>
            <a:ext cx="2851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solidFill>
                  <a:srgbClr val="231F20"/>
                </a:solidFill>
                <a:latin typeface="Arial"/>
                <a:cs typeface="Arial"/>
              </a:rPr>
              <a:t>within</a:t>
            </a:r>
            <a:endParaRPr sz="800">
              <a:latin typeface="Arial"/>
              <a:cs typeface="Arial"/>
            </a:endParaRPr>
          </a:p>
        </p:txBody>
      </p:sp>
      <p:sp>
        <p:nvSpPr>
          <p:cNvPr id="96" name="object 96" descr=""/>
          <p:cNvSpPr/>
          <p:nvPr/>
        </p:nvSpPr>
        <p:spPr>
          <a:xfrm>
            <a:off x="581479" y="4607331"/>
            <a:ext cx="4985385" cy="2124710"/>
          </a:xfrm>
          <a:custGeom>
            <a:avLst/>
            <a:gdLst/>
            <a:ahLst/>
            <a:cxnLst/>
            <a:rect l="l" t="t" r="r" b="b"/>
            <a:pathLst>
              <a:path w="4985385" h="2124709">
                <a:moveTo>
                  <a:pt x="4985182" y="1983905"/>
                </a:moveTo>
                <a:lnTo>
                  <a:pt x="0" y="1983905"/>
                </a:lnTo>
                <a:lnTo>
                  <a:pt x="0" y="2124608"/>
                </a:lnTo>
                <a:lnTo>
                  <a:pt x="4985182" y="2124608"/>
                </a:lnTo>
                <a:lnTo>
                  <a:pt x="4985182" y="1983905"/>
                </a:lnTo>
                <a:close/>
              </a:path>
              <a:path w="4985385" h="2124709">
                <a:moveTo>
                  <a:pt x="4985182" y="1842287"/>
                </a:moveTo>
                <a:lnTo>
                  <a:pt x="0" y="1842287"/>
                </a:lnTo>
                <a:lnTo>
                  <a:pt x="0" y="1982990"/>
                </a:lnTo>
                <a:lnTo>
                  <a:pt x="4985182" y="1982990"/>
                </a:lnTo>
                <a:lnTo>
                  <a:pt x="4985182" y="1842287"/>
                </a:lnTo>
                <a:close/>
              </a:path>
              <a:path w="4985385" h="2124709">
                <a:moveTo>
                  <a:pt x="4985182" y="1700555"/>
                </a:moveTo>
                <a:lnTo>
                  <a:pt x="0" y="1700555"/>
                </a:lnTo>
                <a:lnTo>
                  <a:pt x="0" y="1841258"/>
                </a:lnTo>
                <a:lnTo>
                  <a:pt x="4985182" y="1841258"/>
                </a:lnTo>
                <a:lnTo>
                  <a:pt x="4985182" y="1700555"/>
                </a:lnTo>
                <a:close/>
              </a:path>
              <a:path w="4985385" h="2124709">
                <a:moveTo>
                  <a:pt x="4985182" y="1558823"/>
                </a:moveTo>
                <a:lnTo>
                  <a:pt x="0" y="1558823"/>
                </a:lnTo>
                <a:lnTo>
                  <a:pt x="0" y="1699526"/>
                </a:lnTo>
                <a:lnTo>
                  <a:pt x="4985182" y="1699526"/>
                </a:lnTo>
                <a:lnTo>
                  <a:pt x="4985182" y="1558823"/>
                </a:lnTo>
                <a:close/>
              </a:path>
              <a:path w="4985385" h="2124709">
                <a:moveTo>
                  <a:pt x="4985182" y="1417091"/>
                </a:moveTo>
                <a:lnTo>
                  <a:pt x="0" y="1417091"/>
                </a:lnTo>
                <a:lnTo>
                  <a:pt x="0" y="1557794"/>
                </a:lnTo>
                <a:lnTo>
                  <a:pt x="4985182" y="1557794"/>
                </a:lnTo>
                <a:lnTo>
                  <a:pt x="4985182" y="1417091"/>
                </a:lnTo>
                <a:close/>
              </a:path>
              <a:path w="4985385" h="2124709">
                <a:moveTo>
                  <a:pt x="4985182" y="1275359"/>
                </a:moveTo>
                <a:lnTo>
                  <a:pt x="0" y="1275359"/>
                </a:lnTo>
                <a:lnTo>
                  <a:pt x="0" y="1416062"/>
                </a:lnTo>
                <a:lnTo>
                  <a:pt x="4985182" y="1416062"/>
                </a:lnTo>
                <a:lnTo>
                  <a:pt x="4985182" y="1275359"/>
                </a:lnTo>
                <a:close/>
              </a:path>
              <a:path w="4985385" h="2124709">
                <a:moveTo>
                  <a:pt x="4985182" y="1133741"/>
                </a:moveTo>
                <a:lnTo>
                  <a:pt x="0" y="1133741"/>
                </a:lnTo>
                <a:lnTo>
                  <a:pt x="0" y="1274445"/>
                </a:lnTo>
                <a:lnTo>
                  <a:pt x="4985182" y="1274445"/>
                </a:lnTo>
                <a:lnTo>
                  <a:pt x="4985182" y="1133741"/>
                </a:lnTo>
                <a:close/>
              </a:path>
              <a:path w="4985385" h="2124709">
                <a:moveTo>
                  <a:pt x="4985182" y="992009"/>
                </a:moveTo>
                <a:lnTo>
                  <a:pt x="0" y="992009"/>
                </a:lnTo>
                <a:lnTo>
                  <a:pt x="0" y="1132713"/>
                </a:lnTo>
                <a:lnTo>
                  <a:pt x="4985182" y="1132713"/>
                </a:lnTo>
                <a:lnTo>
                  <a:pt x="4985182" y="992009"/>
                </a:lnTo>
                <a:close/>
              </a:path>
              <a:path w="4985385" h="2124709">
                <a:moveTo>
                  <a:pt x="4985182" y="850277"/>
                </a:moveTo>
                <a:lnTo>
                  <a:pt x="0" y="850277"/>
                </a:lnTo>
                <a:lnTo>
                  <a:pt x="0" y="990981"/>
                </a:lnTo>
                <a:lnTo>
                  <a:pt x="4985182" y="990981"/>
                </a:lnTo>
                <a:lnTo>
                  <a:pt x="4985182" y="850277"/>
                </a:lnTo>
                <a:close/>
              </a:path>
              <a:path w="4985385" h="2124709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2124709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2124709">
                <a:moveTo>
                  <a:pt x="4985182" y="425196"/>
                </a:moveTo>
                <a:lnTo>
                  <a:pt x="0" y="425196"/>
                </a:lnTo>
                <a:lnTo>
                  <a:pt x="0" y="565899"/>
                </a:lnTo>
                <a:lnTo>
                  <a:pt x="4985182" y="565899"/>
                </a:lnTo>
                <a:lnTo>
                  <a:pt x="4985182" y="425196"/>
                </a:lnTo>
                <a:close/>
              </a:path>
              <a:path w="4985385" h="2124709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2124709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12470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7" name="object 97" descr=""/>
          <p:cNvSpPr txBox="1"/>
          <p:nvPr/>
        </p:nvSpPr>
        <p:spPr>
          <a:xfrm>
            <a:off x="568779" y="4287288"/>
            <a:ext cx="4396105" cy="2433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b="1">
                <a:latin typeface="Calibri"/>
                <a:cs typeface="Calibri"/>
              </a:rPr>
              <a:t>Figure 2.2</a:t>
            </a:r>
            <a:r>
              <a:rPr dirty="0" sz="850" spc="285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terms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of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for</a:t>
            </a:r>
            <a:r>
              <a:rPr dirty="0" sz="850" spc="5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TurkishBanks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data.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1100">
              <a:latin typeface="Calibri"/>
              <a:cs typeface="Calibri"/>
            </a:endParaRPr>
          </a:p>
          <a:p>
            <a:pPr marL="37465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data("TexasElectr",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"pder")</a:t>
            </a:r>
            <a:endParaRPr sz="800">
              <a:latin typeface="Courier New"/>
              <a:cs typeface="Courier New"/>
            </a:endParaRPr>
          </a:p>
          <a:p>
            <a:pPr marL="37465" marR="462915">
              <a:lnSpc>
                <a:spcPts val="1120"/>
              </a:lnSpc>
              <a:spcBef>
                <a:spcPts val="60"/>
              </a:spcBef>
            </a:pPr>
            <a:r>
              <a:rPr dirty="0" sz="800" spc="-10">
                <a:latin typeface="Courier New"/>
                <a:cs typeface="Courier New"/>
              </a:rPr>
              <a:t>TexasElectr$cost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with(TexasElectr,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explab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expfuel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expcap) </a:t>
            </a:r>
            <a:r>
              <a:rPr dirty="0" sz="800">
                <a:latin typeface="Courier New"/>
                <a:cs typeface="Courier New"/>
              </a:rPr>
              <a:t>TE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pdata.frame(TexasElectr)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90"/>
              </a:spcBef>
            </a:pPr>
            <a:r>
              <a:rPr dirty="0" sz="800" spc="-10">
                <a:latin typeface="Courier New"/>
                <a:cs typeface="Courier New"/>
              </a:rPr>
              <a:t>summary(log(TE$output))</a:t>
            </a:r>
            <a:endParaRPr sz="800">
              <a:latin typeface="Courier New"/>
              <a:cs typeface="Courier New"/>
            </a:endParaRPr>
          </a:p>
          <a:p>
            <a:pPr marL="280670" marR="2710180" indent="-243204">
              <a:lnSpc>
                <a:spcPct val="116199"/>
              </a:lnSpc>
              <a:tabLst>
                <a:tab pos="584200" algn="l"/>
              </a:tabLst>
            </a:pPr>
            <a:r>
              <a:rPr dirty="0" sz="800">
                <a:latin typeface="Courier New"/>
                <a:cs typeface="Courier New"/>
              </a:rPr>
              <a:t>total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sum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squares: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113.5 </a:t>
            </a:r>
            <a:r>
              <a:rPr dirty="0" sz="800" spc="-25">
                <a:latin typeface="Courier New"/>
                <a:cs typeface="Courier New"/>
              </a:rPr>
              <a:t>id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time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0.8234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0.1685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ercomp(log(cost)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log(output),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TE)</a:t>
            </a:r>
            <a:endParaRPr sz="800">
              <a:latin typeface="Courier New"/>
              <a:cs typeface="Courier New"/>
            </a:endParaRPr>
          </a:p>
          <a:p>
            <a:pPr marL="37465" marR="2224405" indent="109283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var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std.dev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share idiosyncratic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0.10681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0.32681</a:t>
            </a:r>
            <a:r>
              <a:rPr dirty="0" sz="800" spc="41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0.99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  <a:tabLst>
                <a:tab pos="887730" algn="l"/>
              </a:tabLst>
            </a:pPr>
            <a:r>
              <a:rPr dirty="0" sz="800" spc="-10">
                <a:latin typeface="Courier New"/>
                <a:cs typeface="Courier New"/>
              </a:rPr>
              <a:t>individual</a:t>
            </a:r>
            <a:r>
              <a:rPr dirty="0" sz="800">
                <a:latin typeface="Courier New"/>
                <a:cs typeface="Courier New"/>
              </a:rPr>
              <a:t>	0.00109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0.03299</a:t>
            </a:r>
            <a:r>
              <a:rPr dirty="0" sz="800" spc="39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0.01</a:t>
            </a:r>
            <a:endParaRPr sz="800">
              <a:latin typeface="Courier New"/>
              <a:cs typeface="Courier New"/>
            </a:endParaRPr>
          </a:p>
          <a:p>
            <a:pPr marL="37465" marR="2771140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theta: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0.0808 sapply(models,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function(x)</a:t>
            </a:r>
            <a:endParaRPr sz="800">
              <a:latin typeface="Courier New"/>
              <a:cs typeface="Courier New"/>
            </a:endParaRPr>
          </a:p>
          <a:p>
            <a:pPr marL="98425" marR="5080" indent="363855">
              <a:lnSpc>
                <a:spcPct val="116300"/>
              </a:lnSpc>
            </a:pPr>
            <a:r>
              <a:rPr dirty="0" sz="800" spc="-10">
                <a:latin typeface="Courier New"/>
                <a:cs typeface="Courier New"/>
              </a:rPr>
              <a:t>coef(plm(log(cost)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log(output),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TE,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x))["log(output)"]) </a:t>
            </a:r>
            <a:r>
              <a:rPr dirty="0" sz="800">
                <a:latin typeface="Courier New"/>
                <a:cs typeface="Courier New"/>
              </a:rPr>
              <a:t>within.log(output)</a:t>
            </a:r>
            <a:r>
              <a:rPr dirty="0" sz="800" spc="3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random.log(output)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pooling.log(output)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8" name="object 98" descr=""/>
          <p:cNvSpPr/>
          <p:nvPr/>
        </p:nvSpPr>
        <p:spPr>
          <a:xfrm>
            <a:off x="581479" y="6732961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9" name="object 99" descr=""/>
          <p:cNvSpPr txBox="1"/>
          <p:nvPr/>
        </p:nvSpPr>
        <p:spPr>
          <a:xfrm>
            <a:off x="2611039" y="6714831"/>
            <a:ext cx="15919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  <a:tabLst>
                <a:tab pos="1214120" algn="l"/>
              </a:tabLst>
            </a:pPr>
            <a:r>
              <a:rPr dirty="0" sz="800" spc="-10">
                <a:latin typeface="Courier New"/>
                <a:cs typeface="Courier New"/>
              </a:rPr>
              <a:t>1.2260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1.1804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00" name="object 100" descr=""/>
          <p:cNvSpPr/>
          <p:nvPr/>
        </p:nvSpPr>
        <p:spPr>
          <a:xfrm>
            <a:off x="581479" y="6874700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1" name="object 101" descr=""/>
          <p:cNvSpPr txBox="1"/>
          <p:nvPr/>
        </p:nvSpPr>
        <p:spPr>
          <a:xfrm>
            <a:off x="606854" y="6694564"/>
            <a:ext cx="1166495" cy="45085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2.6325</a:t>
            </a:r>
            <a:endParaRPr sz="800">
              <a:latin typeface="Courier New"/>
              <a:cs typeface="Courier New"/>
            </a:endParaRPr>
          </a:p>
          <a:p>
            <a:pPr algn="r" marR="508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between.log(output)</a:t>
            </a:r>
            <a:endParaRPr sz="800">
              <a:latin typeface="Courier New"/>
              <a:cs typeface="Courier New"/>
            </a:endParaRPr>
          </a:p>
          <a:p>
            <a:pPr algn="r" marR="508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0.8689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568765" y="7342412"/>
            <a:ext cx="4960620" cy="7848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covariate</a:t>
            </a:r>
            <a:r>
              <a:rPr dirty="0" sz="1000" spc="-20">
                <a:latin typeface="Palatino Linotype"/>
                <a:cs typeface="Palatino Linotype"/>
              </a:rPr>
              <a:t> 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mainly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inter-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(82%);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yet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case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error,</a:t>
            </a:r>
            <a:r>
              <a:rPr dirty="0" sz="1000" spc="-10">
                <a:latin typeface="Palatino Linotype"/>
                <a:cs typeface="Palatino Linotype"/>
              </a:rPr>
              <a:t> 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idiosyncratic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share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very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important: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therefore,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only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very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small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part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removed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while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applying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estimator.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estimators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30">
                <a:latin typeface="Palatino Linotype"/>
                <a:cs typeface="Palatino Linotype"/>
              </a:rPr>
              <a:t> therefore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almost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equal.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much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higher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because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effects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covariate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negatively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(see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Figure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2.3).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25657" y="607782"/>
            <a:ext cx="15627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46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grpSp>
        <p:nvGrpSpPr>
          <p:cNvPr id="4" name="object 4" descr=""/>
          <p:cNvGrpSpPr/>
          <p:nvPr/>
        </p:nvGrpSpPr>
        <p:grpSpPr>
          <a:xfrm>
            <a:off x="882313" y="1257134"/>
            <a:ext cx="2750820" cy="2698750"/>
            <a:chOff x="882313" y="1257134"/>
            <a:chExt cx="2750820" cy="2698750"/>
          </a:xfrm>
        </p:grpSpPr>
        <p:sp>
          <p:nvSpPr>
            <p:cNvPr id="5" name="object 5" descr=""/>
            <p:cNvSpPr/>
            <p:nvPr/>
          </p:nvSpPr>
          <p:spPr>
            <a:xfrm>
              <a:off x="922685" y="1265961"/>
              <a:ext cx="2703830" cy="2649220"/>
            </a:xfrm>
            <a:custGeom>
              <a:avLst/>
              <a:gdLst/>
              <a:ahLst/>
              <a:cxnLst/>
              <a:rect l="l" t="t" r="r" b="b"/>
              <a:pathLst>
                <a:path w="2703829" h="2649220">
                  <a:moveTo>
                    <a:pt x="2703766" y="0"/>
                  </a:moveTo>
                  <a:lnTo>
                    <a:pt x="0" y="0"/>
                  </a:lnTo>
                  <a:lnTo>
                    <a:pt x="0" y="2648966"/>
                  </a:lnTo>
                  <a:lnTo>
                    <a:pt x="2703766" y="2648966"/>
                  </a:lnTo>
                  <a:lnTo>
                    <a:pt x="2703766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922685" y="1265986"/>
              <a:ext cx="2703830" cy="2649220"/>
            </a:xfrm>
            <a:custGeom>
              <a:avLst/>
              <a:gdLst/>
              <a:ahLst/>
              <a:cxnLst/>
              <a:rect l="l" t="t" r="r" b="b"/>
              <a:pathLst>
                <a:path w="2703829" h="2649220">
                  <a:moveTo>
                    <a:pt x="0" y="2595905"/>
                  </a:moveTo>
                  <a:lnTo>
                    <a:pt x="2703766" y="2595905"/>
                  </a:lnTo>
                </a:path>
                <a:path w="2703829" h="2649220">
                  <a:moveTo>
                    <a:pt x="0" y="2134717"/>
                  </a:moveTo>
                  <a:lnTo>
                    <a:pt x="2703766" y="2134717"/>
                  </a:lnTo>
                </a:path>
                <a:path w="2703829" h="2649220">
                  <a:moveTo>
                    <a:pt x="0" y="1673682"/>
                  </a:moveTo>
                  <a:lnTo>
                    <a:pt x="2703766" y="1673682"/>
                  </a:lnTo>
                </a:path>
                <a:path w="2703829" h="2649220">
                  <a:moveTo>
                    <a:pt x="0" y="1212646"/>
                  </a:moveTo>
                  <a:lnTo>
                    <a:pt x="2703766" y="1212646"/>
                  </a:lnTo>
                </a:path>
                <a:path w="2703829" h="2649220">
                  <a:moveTo>
                    <a:pt x="0" y="751611"/>
                  </a:moveTo>
                  <a:lnTo>
                    <a:pt x="2703766" y="751611"/>
                  </a:lnTo>
                </a:path>
                <a:path w="2703829" h="2649220">
                  <a:moveTo>
                    <a:pt x="0" y="290563"/>
                  </a:moveTo>
                  <a:lnTo>
                    <a:pt x="2703766" y="290563"/>
                  </a:lnTo>
                </a:path>
                <a:path w="2703829" h="2649220">
                  <a:moveTo>
                    <a:pt x="122148" y="2648953"/>
                  </a:moveTo>
                  <a:lnTo>
                    <a:pt x="122148" y="0"/>
                  </a:lnTo>
                </a:path>
                <a:path w="2703829" h="2649220">
                  <a:moveTo>
                    <a:pt x="825576" y="2648953"/>
                  </a:moveTo>
                  <a:lnTo>
                    <a:pt x="825576" y="0"/>
                  </a:lnTo>
                </a:path>
                <a:path w="2703829" h="2649220">
                  <a:moveTo>
                    <a:pt x="1528851" y="2648953"/>
                  </a:moveTo>
                  <a:lnTo>
                    <a:pt x="1528851" y="0"/>
                  </a:lnTo>
                </a:path>
                <a:path w="2703829" h="2649220">
                  <a:moveTo>
                    <a:pt x="2232279" y="2648953"/>
                  </a:moveTo>
                  <a:lnTo>
                    <a:pt x="2232279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922685" y="1265986"/>
              <a:ext cx="2703830" cy="2649220"/>
            </a:xfrm>
            <a:custGeom>
              <a:avLst/>
              <a:gdLst/>
              <a:ahLst/>
              <a:cxnLst/>
              <a:rect l="l" t="t" r="r" b="b"/>
              <a:pathLst>
                <a:path w="2703829" h="2649220">
                  <a:moveTo>
                    <a:pt x="0" y="2365311"/>
                  </a:moveTo>
                  <a:lnTo>
                    <a:pt x="2703766" y="2365311"/>
                  </a:lnTo>
                </a:path>
                <a:path w="2703829" h="2649220">
                  <a:moveTo>
                    <a:pt x="0" y="1904276"/>
                  </a:moveTo>
                  <a:lnTo>
                    <a:pt x="2703766" y="1904276"/>
                  </a:lnTo>
                </a:path>
                <a:path w="2703829" h="2649220">
                  <a:moveTo>
                    <a:pt x="0" y="1443240"/>
                  </a:moveTo>
                  <a:lnTo>
                    <a:pt x="2703766" y="1443240"/>
                  </a:lnTo>
                </a:path>
                <a:path w="2703829" h="2649220">
                  <a:moveTo>
                    <a:pt x="0" y="982192"/>
                  </a:moveTo>
                  <a:lnTo>
                    <a:pt x="2703766" y="982192"/>
                  </a:lnTo>
                </a:path>
                <a:path w="2703829" h="2649220">
                  <a:moveTo>
                    <a:pt x="0" y="521157"/>
                  </a:moveTo>
                  <a:lnTo>
                    <a:pt x="2703766" y="521157"/>
                  </a:lnTo>
                </a:path>
                <a:path w="2703829" h="2649220">
                  <a:moveTo>
                    <a:pt x="0" y="60121"/>
                  </a:moveTo>
                  <a:lnTo>
                    <a:pt x="2703766" y="60121"/>
                  </a:lnTo>
                </a:path>
                <a:path w="2703829" h="2649220">
                  <a:moveTo>
                    <a:pt x="473862" y="2648953"/>
                  </a:moveTo>
                  <a:lnTo>
                    <a:pt x="473862" y="0"/>
                  </a:lnTo>
                </a:path>
                <a:path w="2703829" h="2649220">
                  <a:moveTo>
                    <a:pt x="1177277" y="2648953"/>
                  </a:moveTo>
                  <a:lnTo>
                    <a:pt x="1177277" y="0"/>
                  </a:lnTo>
                </a:path>
                <a:path w="2703829" h="2649220">
                  <a:moveTo>
                    <a:pt x="1880565" y="2648953"/>
                  </a:moveTo>
                  <a:lnTo>
                    <a:pt x="1880565" y="0"/>
                  </a:lnTo>
                </a:path>
                <a:path w="2703829" h="2649220">
                  <a:moveTo>
                    <a:pt x="2583967" y="2648953"/>
                  </a:moveTo>
                  <a:lnTo>
                    <a:pt x="2583967" y="0"/>
                  </a:lnTo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1028679" y="2621127"/>
              <a:ext cx="598805" cy="1190625"/>
            </a:xfrm>
            <a:custGeom>
              <a:avLst/>
              <a:gdLst/>
              <a:ahLst/>
              <a:cxnLst/>
              <a:rect l="l" t="t" r="r" b="b"/>
              <a:pathLst>
                <a:path w="598805" h="1190625">
                  <a:moveTo>
                    <a:pt x="33947" y="1164234"/>
                  </a:moveTo>
                  <a:lnTo>
                    <a:pt x="26352" y="1156652"/>
                  </a:lnTo>
                  <a:lnTo>
                    <a:pt x="7594" y="1156652"/>
                  </a:lnTo>
                  <a:lnTo>
                    <a:pt x="0" y="1164234"/>
                  </a:lnTo>
                  <a:lnTo>
                    <a:pt x="0" y="1182979"/>
                  </a:lnTo>
                  <a:lnTo>
                    <a:pt x="7594" y="1190586"/>
                  </a:lnTo>
                  <a:lnTo>
                    <a:pt x="26352" y="1190586"/>
                  </a:lnTo>
                  <a:lnTo>
                    <a:pt x="33947" y="1182979"/>
                  </a:lnTo>
                  <a:lnTo>
                    <a:pt x="33947" y="1180134"/>
                  </a:lnTo>
                  <a:lnTo>
                    <a:pt x="33947" y="1167104"/>
                  </a:lnTo>
                  <a:lnTo>
                    <a:pt x="33947" y="1164234"/>
                  </a:lnTo>
                  <a:close/>
                </a:path>
                <a:path w="598805" h="1190625">
                  <a:moveTo>
                    <a:pt x="84480" y="1150251"/>
                  </a:moveTo>
                  <a:lnTo>
                    <a:pt x="76885" y="1142644"/>
                  </a:lnTo>
                  <a:lnTo>
                    <a:pt x="58127" y="1142644"/>
                  </a:lnTo>
                  <a:lnTo>
                    <a:pt x="50558" y="1150251"/>
                  </a:lnTo>
                  <a:lnTo>
                    <a:pt x="50558" y="1169009"/>
                  </a:lnTo>
                  <a:lnTo>
                    <a:pt x="58127" y="1176591"/>
                  </a:lnTo>
                  <a:lnTo>
                    <a:pt x="76885" y="1176591"/>
                  </a:lnTo>
                  <a:lnTo>
                    <a:pt x="84480" y="1169009"/>
                  </a:lnTo>
                  <a:lnTo>
                    <a:pt x="84480" y="1166126"/>
                  </a:lnTo>
                  <a:lnTo>
                    <a:pt x="84480" y="1153109"/>
                  </a:lnTo>
                  <a:lnTo>
                    <a:pt x="84480" y="1150251"/>
                  </a:lnTo>
                  <a:close/>
                </a:path>
                <a:path w="598805" h="1190625">
                  <a:moveTo>
                    <a:pt x="161544" y="1116215"/>
                  </a:moveTo>
                  <a:lnTo>
                    <a:pt x="153949" y="1108621"/>
                  </a:lnTo>
                  <a:lnTo>
                    <a:pt x="135191" y="1108621"/>
                  </a:lnTo>
                  <a:lnTo>
                    <a:pt x="127609" y="1116215"/>
                  </a:lnTo>
                  <a:lnTo>
                    <a:pt x="127609" y="1134986"/>
                  </a:lnTo>
                  <a:lnTo>
                    <a:pt x="135191" y="1142568"/>
                  </a:lnTo>
                  <a:lnTo>
                    <a:pt x="153949" y="1142568"/>
                  </a:lnTo>
                  <a:lnTo>
                    <a:pt x="161544" y="1134986"/>
                  </a:lnTo>
                  <a:lnTo>
                    <a:pt x="161544" y="1132103"/>
                  </a:lnTo>
                  <a:lnTo>
                    <a:pt x="161544" y="1119085"/>
                  </a:lnTo>
                  <a:lnTo>
                    <a:pt x="161544" y="1116215"/>
                  </a:lnTo>
                  <a:close/>
                </a:path>
                <a:path w="598805" h="1190625">
                  <a:moveTo>
                    <a:pt x="262775" y="1005992"/>
                  </a:moveTo>
                  <a:lnTo>
                    <a:pt x="255181" y="998410"/>
                  </a:lnTo>
                  <a:lnTo>
                    <a:pt x="236423" y="998410"/>
                  </a:lnTo>
                  <a:lnTo>
                    <a:pt x="228841" y="1005992"/>
                  </a:lnTo>
                  <a:lnTo>
                    <a:pt x="228841" y="1024750"/>
                  </a:lnTo>
                  <a:lnTo>
                    <a:pt x="231800" y="1027722"/>
                  </a:lnTo>
                  <a:lnTo>
                    <a:pt x="223596" y="1027722"/>
                  </a:lnTo>
                  <a:lnTo>
                    <a:pt x="216014" y="1035316"/>
                  </a:lnTo>
                  <a:lnTo>
                    <a:pt x="216014" y="1054074"/>
                  </a:lnTo>
                  <a:lnTo>
                    <a:pt x="223596" y="1061669"/>
                  </a:lnTo>
                  <a:lnTo>
                    <a:pt x="242354" y="1061669"/>
                  </a:lnTo>
                  <a:lnTo>
                    <a:pt x="249948" y="1054074"/>
                  </a:lnTo>
                  <a:lnTo>
                    <a:pt x="249948" y="1051204"/>
                  </a:lnTo>
                  <a:lnTo>
                    <a:pt x="249948" y="1038174"/>
                  </a:lnTo>
                  <a:lnTo>
                    <a:pt x="249948" y="1035316"/>
                  </a:lnTo>
                  <a:lnTo>
                    <a:pt x="246989" y="1032357"/>
                  </a:lnTo>
                  <a:lnTo>
                    <a:pt x="255181" y="1032357"/>
                  </a:lnTo>
                  <a:lnTo>
                    <a:pt x="262775" y="1024750"/>
                  </a:lnTo>
                  <a:lnTo>
                    <a:pt x="262775" y="1021892"/>
                  </a:lnTo>
                  <a:lnTo>
                    <a:pt x="262775" y="1008862"/>
                  </a:lnTo>
                  <a:lnTo>
                    <a:pt x="262775" y="1005992"/>
                  </a:lnTo>
                  <a:close/>
                </a:path>
                <a:path w="598805" h="1190625">
                  <a:moveTo>
                    <a:pt x="305206" y="945578"/>
                  </a:moveTo>
                  <a:lnTo>
                    <a:pt x="297611" y="937983"/>
                  </a:lnTo>
                  <a:lnTo>
                    <a:pt x="278853" y="937983"/>
                  </a:lnTo>
                  <a:lnTo>
                    <a:pt x="271272" y="945578"/>
                  </a:lnTo>
                  <a:lnTo>
                    <a:pt x="271272" y="964336"/>
                  </a:lnTo>
                  <a:lnTo>
                    <a:pt x="278853" y="971931"/>
                  </a:lnTo>
                  <a:lnTo>
                    <a:pt x="297611" y="971931"/>
                  </a:lnTo>
                  <a:lnTo>
                    <a:pt x="305206" y="964336"/>
                  </a:lnTo>
                  <a:lnTo>
                    <a:pt x="305206" y="961466"/>
                  </a:lnTo>
                  <a:lnTo>
                    <a:pt x="305206" y="948448"/>
                  </a:lnTo>
                  <a:lnTo>
                    <a:pt x="305206" y="945578"/>
                  </a:lnTo>
                  <a:close/>
                </a:path>
                <a:path w="598805" h="1190625">
                  <a:moveTo>
                    <a:pt x="380492" y="879144"/>
                  </a:moveTo>
                  <a:lnTo>
                    <a:pt x="372910" y="871537"/>
                  </a:lnTo>
                  <a:lnTo>
                    <a:pt x="354164" y="871537"/>
                  </a:lnTo>
                  <a:lnTo>
                    <a:pt x="346570" y="879144"/>
                  </a:lnTo>
                  <a:lnTo>
                    <a:pt x="346570" y="897902"/>
                  </a:lnTo>
                  <a:lnTo>
                    <a:pt x="354164" y="905484"/>
                  </a:lnTo>
                  <a:lnTo>
                    <a:pt x="372910" y="905484"/>
                  </a:lnTo>
                  <a:lnTo>
                    <a:pt x="380492" y="897902"/>
                  </a:lnTo>
                  <a:lnTo>
                    <a:pt x="380492" y="895032"/>
                  </a:lnTo>
                  <a:lnTo>
                    <a:pt x="380492" y="882002"/>
                  </a:lnTo>
                  <a:lnTo>
                    <a:pt x="380492" y="879144"/>
                  </a:lnTo>
                  <a:close/>
                </a:path>
                <a:path w="598805" h="1190625">
                  <a:moveTo>
                    <a:pt x="449745" y="765835"/>
                  </a:moveTo>
                  <a:lnTo>
                    <a:pt x="442163" y="758240"/>
                  </a:lnTo>
                  <a:lnTo>
                    <a:pt x="423405" y="758240"/>
                  </a:lnTo>
                  <a:lnTo>
                    <a:pt x="415823" y="765835"/>
                  </a:lnTo>
                  <a:lnTo>
                    <a:pt x="415823" y="784593"/>
                  </a:lnTo>
                  <a:lnTo>
                    <a:pt x="423405" y="792175"/>
                  </a:lnTo>
                  <a:lnTo>
                    <a:pt x="442163" y="792175"/>
                  </a:lnTo>
                  <a:lnTo>
                    <a:pt x="449745" y="784593"/>
                  </a:lnTo>
                  <a:lnTo>
                    <a:pt x="449745" y="781723"/>
                  </a:lnTo>
                  <a:lnTo>
                    <a:pt x="449745" y="768692"/>
                  </a:lnTo>
                  <a:lnTo>
                    <a:pt x="449745" y="765835"/>
                  </a:lnTo>
                  <a:close/>
                </a:path>
                <a:path w="598805" h="1190625">
                  <a:moveTo>
                    <a:pt x="468172" y="680669"/>
                  </a:moveTo>
                  <a:lnTo>
                    <a:pt x="460578" y="673061"/>
                  </a:lnTo>
                  <a:lnTo>
                    <a:pt x="441820" y="673061"/>
                  </a:lnTo>
                  <a:lnTo>
                    <a:pt x="434238" y="680669"/>
                  </a:lnTo>
                  <a:lnTo>
                    <a:pt x="434238" y="699401"/>
                  </a:lnTo>
                  <a:lnTo>
                    <a:pt x="441820" y="707009"/>
                  </a:lnTo>
                  <a:lnTo>
                    <a:pt x="460578" y="707009"/>
                  </a:lnTo>
                  <a:lnTo>
                    <a:pt x="468172" y="699401"/>
                  </a:lnTo>
                  <a:lnTo>
                    <a:pt x="468172" y="696544"/>
                  </a:lnTo>
                  <a:lnTo>
                    <a:pt x="468172" y="683526"/>
                  </a:lnTo>
                  <a:lnTo>
                    <a:pt x="468172" y="680669"/>
                  </a:lnTo>
                  <a:close/>
                </a:path>
                <a:path w="598805" h="1190625">
                  <a:moveTo>
                    <a:pt x="487324" y="459041"/>
                  </a:moveTo>
                  <a:lnTo>
                    <a:pt x="479729" y="451446"/>
                  </a:lnTo>
                  <a:lnTo>
                    <a:pt x="460971" y="451446"/>
                  </a:lnTo>
                  <a:lnTo>
                    <a:pt x="453390" y="459041"/>
                  </a:lnTo>
                  <a:lnTo>
                    <a:pt x="453390" y="477799"/>
                  </a:lnTo>
                  <a:lnTo>
                    <a:pt x="460971" y="485406"/>
                  </a:lnTo>
                  <a:lnTo>
                    <a:pt x="479729" y="485406"/>
                  </a:lnTo>
                  <a:lnTo>
                    <a:pt x="487324" y="477799"/>
                  </a:lnTo>
                  <a:lnTo>
                    <a:pt x="487324" y="474941"/>
                  </a:lnTo>
                  <a:lnTo>
                    <a:pt x="487324" y="461924"/>
                  </a:lnTo>
                  <a:lnTo>
                    <a:pt x="487324" y="459041"/>
                  </a:lnTo>
                  <a:close/>
                </a:path>
                <a:path w="598805" h="1190625">
                  <a:moveTo>
                    <a:pt x="508101" y="364451"/>
                  </a:moveTo>
                  <a:lnTo>
                    <a:pt x="500507" y="356870"/>
                  </a:lnTo>
                  <a:lnTo>
                    <a:pt x="492048" y="356870"/>
                  </a:lnTo>
                  <a:lnTo>
                    <a:pt x="492048" y="346989"/>
                  </a:lnTo>
                  <a:lnTo>
                    <a:pt x="492048" y="344119"/>
                  </a:lnTo>
                  <a:lnTo>
                    <a:pt x="484454" y="336524"/>
                  </a:lnTo>
                  <a:lnTo>
                    <a:pt x="465696" y="336524"/>
                  </a:lnTo>
                  <a:lnTo>
                    <a:pt x="458101" y="344119"/>
                  </a:lnTo>
                  <a:lnTo>
                    <a:pt x="458101" y="362877"/>
                  </a:lnTo>
                  <a:lnTo>
                    <a:pt x="465696" y="370471"/>
                  </a:lnTo>
                  <a:lnTo>
                    <a:pt x="474167" y="370471"/>
                  </a:lnTo>
                  <a:lnTo>
                    <a:pt x="474167" y="383209"/>
                  </a:lnTo>
                  <a:lnTo>
                    <a:pt x="481749" y="390804"/>
                  </a:lnTo>
                  <a:lnTo>
                    <a:pt x="500507" y="390804"/>
                  </a:lnTo>
                  <a:lnTo>
                    <a:pt x="508101" y="383209"/>
                  </a:lnTo>
                  <a:lnTo>
                    <a:pt x="508101" y="380352"/>
                  </a:lnTo>
                  <a:lnTo>
                    <a:pt x="508101" y="367322"/>
                  </a:lnTo>
                  <a:lnTo>
                    <a:pt x="508101" y="364451"/>
                  </a:lnTo>
                  <a:close/>
                </a:path>
                <a:path w="598805" h="1190625">
                  <a:moveTo>
                    <a:pt x="527558" y="220954"/>
                  </a:moveTo>
                  <a:lnTo>
                    <a:pt x="519963" y="213347"/>
                  </a:lnTo>
                  <a:lnTo>
                    <a:pt x="501205" y="213347"/>
                  </a:lnTo>
                  <a:lnTo>
                    <a:pt x="493610" y="220954"/>
                  </a:lnTo>
                  <a:lnTo>
                    <a:pt x="493610" y="239712"/>
                  </a:lnTo>
                  <a:lnTo>
                    <a:pt x="496570" y="242671"/>
                  </a:lnTo>
                  <a:lnTo>
                    <a:pt x="488975" y="242671"/>
                  </a:lnTo>
                  <a:lnTo>
                    <a:pt x="481380" y="250266"/>
                  </a:lnTo>
                  <a:lnTo>
                    <a:pt x="481380" y="269024"/>
                  </a:lnTo>
                  <a:lnTo>
                    <a:pt x="488975" y="276618"/>
                  </a:lnTo>
                  <a:lnTo>
                    <a:pt x="507733" y="276618"/>
                  </a:lnTo>
                  <a:lnTo>
                    <a:pt x="515302" y="269024"/>
                  </a:lnTo>
                  <a:lnTo>
                    <a:pt x="515302" y="266153"/>
                  </a:lnTo>
                  <a:lnTo>
                    <a:pt x="515302" y="253136"/>
                  </a:lnTo>
                  <a:lnTo>
                    <a:pt x="515302" y="250266"/>
                  </a:lnTo>
                  <a:lnTo>
                    <a:pt x="512330" y="247294"/>
                  </a:lnTo>
                  <a:lnTo>
                    <a:pt x="519963" y="247294"/>
                  </a:lnTo>
                  <a:lnTo>
                    <a:pt x="527558" y="239712"/>
                  </a:lnTo>
                  <a:lnTo>
                    <a:pt x="527558" y="236829"/>
                  </a:lnTo>
                  <a:lnTo>
                    <a:pt x="527558" y="223812"/>
                  </a:lnTo>
                  <a:lnTo>
                    <a:pt x="527558" y="220954"/>
                  </a:lnTo>
                  <a:close/>
                </a:path>
                <a:path w="598805" h="1190625">
                  <a:moveTo>
                    <a:pt x="583539" y="55918"/>
                  </a:moveTo>
                  <a:lnTo>
                    <a:pt x="575957" y="48323"/>
                  </a:lnTo>
                  <a:lnTo>
                    <a:pt x="557199" y="48323"/>
                  </a:lnTo>
                  <a:lnTo>
                    <a:pt x="549605" y="55918"/>
                  </a:lnTo>
                  <a:lnTo>
                    <a:pt x="549605" y="74676"/>
                  </a:lnTo>
                  <a:lnTo>
                    <a:pt x="557199" y="82283"/>
                  </a:lnTo>
                  <a:lnTo>
                    <a:pt x="575957" y="82283"/>
                  </a:lnTo>
                  <a:lnTo>
                    <a:pt x="583539" y="74676"/>
                  </a:lnTo>
                  <a:lnTo>
                    <a:pt x="583539" y="71818"/>
                  </a:lnTo>
                  <a:lnTo>
                    <a:pt x="583539" y="58788"/>
                  </a:lnTo>
                  <a:lnTo>
                    <a:pt x="583539" y="55918"/>
                  </a:lnTo>
                  <a:close/>
                </a:path>
                <a:path w="598805" h="1190625">
                  <a:moveTo>
                    <a:pt x="589280" y="128130"/>
                  </a:moveTo>
                  <a:lnTo>
                    <a:pt x="581685" y="120523"/>
                  </a:lnTo>
                  <a:lnTo>
                    <a:pt x="562927" y="120523"/>
                  </a:lnTo>
                  <a:lnTo>
                    <a:pt x="555345" y="128130"/>
                  </a:lnTo>
                  <a:lnTo>
                    <a:pt x="555345" y="146888"/>
                  </a:lnTo>
                  <a:lnTo>
                    <a:pt x="562927" y="154482"/>
                  </a:lnTo>
                  <a:lnTo>
                    <a:pt x="581685" y="154482"/>
                  </a:lnTo>
                  <a:lnTo>
                    <a:pt x="589280" y="146888"/>
                  </a:lnTo>
                  <a:lnTo>
                    <a:pt x="589280" y="144005"/>
                  </a:lnTo>
                  <a:lnTo>
                    <a:pt x="589280" y="130987"/>
                  </a:lnTo>
                  <a:lnTo>
                    <a:pt x="589280" y="128130"/>
                  </a:lnTo>
                  <a:close/>
                </a:path>
                <a:path w="598805" h="1190625">
                  <a:moveTo>
                    <a:pt x="598563" y="10401"/>
                  </a:moveTo>
                  <a:lnTo>
                    <a:pt x="590981" y="2794"/>
                  </a:lnTo>
                  <a:lnTo>
                    <a:pt x="576973" y="2794"/>
                  </a:lnTo>
                  <a:lnTo>
                    <a:pt x="574179" y="0"/>
                  </a:lnTo>
                  <a:lnTo>
                    <a:pt x="555421" y="0"/>
                  </a:lnTo>
                  <a:lnTo>
                    <a:pt x="547839" y="7581"/>
                  </a:lnTo>
                  <a:lnTo>
                    <a:pt x="547839" y="26365"/>
                  </a:lnTo>
                  <a:lnTo>
                    <a:pt x="555421" y="33947"/>
                  </a:lnTo>
                  <a:lnTo>
                    <a:pt x="569417" y="33947"/>
                  </a:lnTo>
                  <a:lnTo>
                    <a:pt x="572211" y="36741"/>
                  </a:lnTo>
                  <a:lnTo>
                    <a:pt x="590981" y="36741"/>
                  </a:lnTo>
                  <a:lnTo>
                    <a:pt x="598563" y="29159"/>
                  </a:lnTo>
                  <a:lnTo>
                    <a:pt x="598563" y="26276"/>
                  </a:lnTo>
                  <a:lnTo>
                    <a:pt x="598563" y="13258"/>
                  </a:lnTo>
                  <a:lnTo>
                    <a:pt x="598563" y="10401"/>
                  </a:lnTo>
                  <a:close/>
                </a:path>
              </a:pathLst>
            </a:custGeom>
            <a:solidFill>
              <a:srgbClr val="CD96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3341984" y="1369580"/>
              <a:ext cx="179070" cy="612775"/>
            </a:xfrm>
            <a:custGeom>
              <a:avLst/>
              <a:gdLst/>
              <a:ahLst/>
              <a:cxnLst/>
              <a:rect l="l" t="t" r="r" b="b"/>
              <a:pathLst>
                <a:path w="179070" h="612775">
                  <a:moveTo>
                    <a:pt x="33947" y="586079"/>
                  </a:moveTo>
                  <a:lnTo>
                    <a:pt x="26365" y="578472"/>
                  </a:lnTo>
                  <a:lnTo>
                    <a:pt x="7607" y="578472"/>
                  </a:lnTo>
                  <a:lnTo>
                    <a:pt x="0" y="586079"/>
                  </a:lnTo>
                  <a:lnTo>
                    <a:pt x="0" y="604812"/>
                  </a:lnTo>
                  <a:lnTo>
                    <a:pt x="7607" y="612419"/>
                  </a:lnTo>
                  <a:lnTo>
                    <a:pt x="26365" y="612419"/>
                  </a:lnTo>
                  <a:lnTo>
                    <a:pt x="33947" y="604812"/>
                  </a:lnTo>
                  <a:lnTo>
                    <a:pt x="33947" y="601967"/>
                  </a:lnTo>
                  <a:lnTo>
                    <a:pt x="33947" y="588924"/>
                  </a:lnTo>
                  <a:lnTo>
                    <a:pt x="33947" y="586079"/>
                  </a:lnTo>
                  <a:close/>
                </a:path>
                <a:path w="179070" h="612775">
                  <a:moveTo>
                    <a:pt x="100101" y="484555"/>
                  </a:moveTo>
                  <a:lnTo>
                    <a:pt x="92506" y="476961"/>
                  </a:lnTo>
                  <a:lnTo>
                    <a:pt x="73761" y="476961"/>
                  </a:lnTo>
                  <a:lnTo>
                    <a:pt x="66154" y="484555"/>
                  </a:lnTo>
                  <a:lnTo>
                    <a:pt x="66154" y="503301"/>
                  </a:lnTo>
                  <a:lnTo>
                    <a:pt x="73761" y="510908"/>
                  </a:lnTo>
                  <a:lnTo>
                    <a:pt x="92506" y="510908"/>
                  </a:lnTo>
                  <a:lnTo>
                    <a:pt x="100101" y="503301"/>
                  </a:lnTo>
                  <a:lnTo>
                    <a:pt x="100101" y="500443"/>
                  </a:lnTo>
                  <a:lnTo>
                    <a:pt x="100101" y="487413"/>
                  </a:lnTo>
                  <a:lnTo>
                    <a:pt x="100101" y="484555"/>
                  </a:lnTo>
                  <a:close/>
                </a:path>
                <a:path w="179070" h="612775">
                  <a:moveTo>
                    <a:pt x="122643" y="346189"/>
                  </a:moveTo>
                  <a:lnTo>
                    <a:pt x="115049" y="338594"/>
                  </a:lnTo>
                  <a:lnTo>
                    <a:pt x="96291" y="338594"/>
                  </a:lnTo>
                  <a:lnTo>
                    <a:pt x="88709" y="346189"/>
                  </a:lnTo>
                  <a:lnTo>
                    <a:pt x="88709" y="364947"/>
                  </a:lnTo>
                  <a:lnTo>
                    <a:pt x="96291" y="372541"/>
                  </a:lnTo>
                  <a:lnTo>
                    <a:pt x="115049" y="372541"/>
                  </a:lnTo>
                  <a:lnTo>
                    <a:pt x="122643" y="364947"/>
                  </a:lnTo>
                  <a:lnTo>
                    <a:pt x="122643" y="362077"/>
                  </a:lnTo>
                  <a:lnTo>
                    <a:pt x="122643" y="349046"/>
                  </a:lnTo>
                  <a:lnTo>
                    <a:pt x="122643" y="346189"/>
                  </a:lnTo>
                  <a:close/>
                </a:path>
                <a:path w="179070" h="612775">
                  <a:moveTo>
                    <a:pt x="158597" y="239369"/>
                  </a:moveTo>
                  <a:lnTo>
                    <a:pt x="151015" y="231762"/>
                  </a:lnTo>
                  <a:lnTo>
                    <a:pt x="132245" y="231762"/>
                  </a:lnTo>
                  <a:lnTo>
                    <a:pt x="124675" y="239369"/>
                  </a:lnTo>
                  <a:lnTo>
                    <a:pt x="124675" y="258127"/>
                  </a:lnTo>
                  <a:lnTo>
                    <a:pt x="132245" y="265722"/>
                  </a:lnTo>
                  <a:lnTo>
                    <a:pt x="151015" y="265722"/>
                  </a:lnTo>
                  <a:lnTo>
                    <a:pt x="158597" y="258127"/>
                  </a:lnTo>
                  <a:lnTo>
                    <a:pt x="158597" y="255257"/>
                  </a:lnTo>
                  <a:lnTo>
                    <a:pt x="158597" y="242227"/>
                  </a:lnTo>
                  <a:lnTo>
                    <a:pt x="158597" y="239369"/>
                  </a:lnTo>
                  <a:close/>
                </a:path>
                <a:path w="179070" h="612775">
                  <a:moveTo>
                    <a:pt x="175691" y="10845"/>
                  </a:moveTo>
                  <a:lnTo>
                    <a:pt x="168109" y="3238"/>
                  </a:lnTo>
                  <a:lnTo>
                    <a:pt x="161010" y="3238"/>
                  </a:lnTo>
                  <a:lnTo>
                    <a:pt x="157784" y="0"/>
                  </a:lnTo>
                  <a:lnTo>
                    <a:pt x="139026" y="0"/>
                  </a:lnTo>
                  <a:lnTo>
                    <a:pt x="131445" y="7607"/>
                  </a:lnTo>
                  <a:lnTo>
                    <a:pt x="131445" y="26352"/>
                  </a:lnTo>
                  <a:lnTo>
                    <a:pt x="139026" y="33947"/>
                  </a:lnTo>
                  <a:lnTo>
                    <a:pt x="146100" y="33947"/>
                  </a:lnTo>
                  <a:lnTo>
                    <a:pt x="149339" y="37185"/>
                  </a:lnTo>
                  <a:lnTo>
                    <a:pt x="168109" y="37185"/>
                  </a:lnTo>
                  <a:lnTo>
                    <a:pt x="175691" y="29603"/>
                  </a:lnTo>
                  <a:lnTo>
                    <a:pt x="175691" y="26733"/>
                  </a:lnTo>
                  <a:lnTo>
                    <a:pt x="175691" y="13703"/>
                  </a:lnTo>
                  <a:lnTo>
                    <a:pt x="175691" y="10845"/>
                  </a:lnTo>
                  <a:close/>
                </a:path>
                <a:path w="179070" h="612775">
                  <a:moveTo>
                    <a:pt x="178650" y="117817"/>
                  </a:moveTo>
                  <a:lnTo>
                    <a:pt x="171043" y="110223"/>
                  </a:lnTo>
                  <a:lnTo>
                    <a:pt x="152298" y="110223"/>
                  </a:lnTo>
                  <a:lnTo>
                    <a:pt x="144703" y="117817"/>
                  </a:lnTo>
                  <a:lnTo>
                    <a:pt x="144703" y="136575"/>
                  </a:lnTo>
                  <a:lnTo>
                    <a:pt x="152298" y="144157"/>
                  </a:lnTo>
                  <a:lnTo>
                    <a:pt x="171043" y="144157"/>
                  </a:lnTo>
                  <a:lnTo>
                    <a:pt x="178650" y="136575"/>
                  </a:lnTo>
                  <a:lnTo>
                    <a:pt x="178650" y="133705"/>
                  </a:lnTo>
                  <a:lnTo>
                    <a:pt x="178650" y="120675"/>
                  </a:lnTo>
                  <a:lnTo>
                    <a:pt x="178650" y="117817"/>
                  </a:lnTo>
                  <a:close/>
                </a:path>
              </a:pathLst>
            </a:custGeom>
            <a:solidFill>
              <a:srgbClr val="00BE67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97588" y="1784057"/>
              <a:ext cx="1698921" cy="1618195"/>
            </a:xfrm>
            <a:prstGeom prst="rect">
              <a:avLst/>
            </a:prstGeom>
          </p:spPr>
        </p:pic>
        <p:sp>
          <p:nvSpPr>
            <p:cNvPr id="11" name="object 11" descr=""/>
            <p:cNvSpPr/>
            <p:nvPr/>
          </p:nvSpPr>
          <p:spPr>
            <a:xfrm>
              <a:off x="1337746" y="3082874"/>
              <a:ext cx="157480" cy="271145"/>
            </a:xfrm>
            <a:custGeom>
              <a:avLst/>
              <a:gdLst/>
              <a:ahLst/>
              <a:cxnLst/>
              <a:rect l="l" t="t" r="r" b="b"/>
              <a:pathLst>
                <a:path w="157480" h="271145">
                  <a:moveTo>
                    <a:pt x="0" y="270827"/>
                  </a:moveTo>
                  <a:lnTo>
                    <a:pt x="156933" y="0"/>
                  </a:lnTo>
                </a:path>
              </a:pathLst>
            </a:custGeom>
            <a:ln w="12700">
              <a:solidFill>
                <a:srgbClr val="CD96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922685" y="1694598"/>
              <a:ext cx="2703830" cy="2092325"/>
            </a:xfrm>
            <a:custGeom>
              <a:avLst/>
              <a:gdLst/>
              <a:ahLst/>
              <a:cxnLst/>
              <a:rect l="l" t="t" r="r" b="b"/>
              <a:pathLst>
                <a:path w="2703829" h="2092325">
                  <a:moveTo>
                    <a:pt x="0" y="2091994"/>
                  </a:moveTo>
                  <a:lnTo>
                    <a:pt x="2703766" y="0"/>
                  </a:lnTo>
                </a:path>
              </a:pathLst>
            </a:custGeom>
            <a:ln w="127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922685" y="1655267"/>
              <a:ext cx="2703830" cy="2172970"/>
            </a:xfrm>
            <a:custGeom>
              <a:avLst/>
              <a:gdLst/>
              <a:ahLst/>
              <a:cxnLst/>
              <a:rect l="l" t="t" r="r" b="b"/>
              <a:pathLst>
                <a:path w="2703829" h="2172970">
                  <a:moveTo>
                    <a:pt x="0" y="2172881"/>
                  </a:moveTo>
                  <a:lnTo>
                    <a:pt x="2703766" y="0"/>
                  </a:lnTo>
                </a:path>
              </a:pathLst>
            </a:custGeom>
            <a:ln w="127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614225" y="1263484"/>
              <a:ext cx="1536700" cy="2651760"/>
            </a:xfrm>
            <a:custGeom>
              <a:avLst/>
              <a:gdLst/>
              <a:ahLst/>
              <a:cxnLst/>
              <a:rect l="l" t="t" r="r" b="b"/>
              <a:pathLst>
                <a:path w="1536700" h="2651760">
                  <a:moveTo>
                    <a:pt x="0" y="2651442"/>
                  </a:moveTo>
                  <a:lnTo>
                    <a:pt x="1536509" y="0"/>
                  </a:lnTo>
                </a:path>
              </a:pathLst>
            </a:custGeom>
            <a:ln w="127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922685" y="1963216"/>
              <a:ext cx="2703830" cy="1540510"/>
            </a:xfrm>
            <a:custGeom>
              <a:avLst/>
              <a:gdLst/>
              <a:ahLst/>
              <a:cxnLst/>
              <a:rect l="l" t="t" r="r" b="b"/>
              <a:pathLst>
                <a:path w="2703829" h="1540510">
                  <a:moveTo>
                    <a:pt x="0" y="1539887"/>
                  </a:moveTo>
                  <a:lnTo>
                    <a:pt x="2703766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1389486" y="3192170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40" h="53339">
                  <a:moveTo>
                    <a:pt x="26581" y="0"/>
                  </a:moveTo>
                  <a:lnTo>
                    <a:pt x="16235" y="2094"/>
                  </a:lnTo>
                  <a:lnTo>
                    <a:pt x="7789" y="7789"/>
                  </a:lnTo>
                  <a:lnTo>
                    <a:pt x="2094" y="16235"/>
                  </a:lnTo>
                  <a:lnTo>
                    <a:pt x="0" y="26581"/>
                  </a:lnTo>
                  <a:lnTo>
                    <a:pt x="2094" y="36926"/>
                  </a:lnTo>
                  <a:lnTo>
                    <a:pt x="7789" y="45372"/>
                  </a:lnTo>
                  <a:lnTo>
                    <a:pt x="16235" y="51068"/>
                  </a:lnTo>
                  <a:lnTo>
                    <a:pt x="26581" y="53162"/>
                  </a:lnTo>
                  <a:lnTo>
                    <a:pt x="36926" y="51068"/>
                  </a:lnTo>
                  <a:lnTo>
                    <a:pt x="45372" y="45372"/>
                  </a:lnTo>
                  <a:lnTo>
                    <a:pt x="47176" y="42697"/>
                  </a:lnTo>
                  <a:lnTo>
                    <a:pt x="17703" y="42684"/>
                  </a:lnTo>
                  <a:lnTo>
                    <a:pt x="10477" y="35471"/>
                  </a:lnTo>
                  <a:lnTo>
                    <a:pt x="10477" y="17691"/>
                  </a:lnTo>
                  <a:lnTo>
                    <a:pt x="17703" y="10477"/>
                  </a:lnTo>
                  <a:lnTo>
                    <a:pt x="47176" y="10464"/>
                  </a:lnTo>
                  <a:lnTo>
                    <a:pt x="45372" y="7789"/>
                  </a:lnTo>
                  <a:lnTo>
                    <a:pt x="36926" y="2094"/>
                  </a:lnTo>
                  <a:lnTo>
                    <a:pt x="26581" y="0"/>
                  </a:lnTo>
                  <a:close/>
                </a:path>
                <a:path w="53340" h="53339">
                  <a:moveTo>
                    <a:pt x="47176" y="10464"/>
                  </a:moveTo>
                  <a:lnTo>
                    <a:pt x="26581" y="10464"/>
                  </a:lnTo>
                  <a:lnTo>
                    <a:pt x="35471" y="10477"/>
                  </a:lnTo>
                  <a:lnTo>
                    <a:pt x="42684" y="17691"/>
                  </a:lnTo>
                  <a:lnTo>
                    <a:pt x="42684" y="35471"/>
                  </a:lnTo>
                  <a:lnTo>
                    <a:pt x="35471" y="42684"/>
                  </a:lnTo>
                  <a:lnTo>
                    <a:pt x="26581" y="42697"/>
                  </a:lnTo>
                  <a:lnTo>
                    <a:pt x="47184" y="42684"/>
                  </a:lnTo>
                  <a:lnTo>
                    <a:pt x="51068" y="36926"/>
                  </a:lnTo>
                  <a:lnTo>
                    <a:pt x="53162" y="26581"/>
                  </a:lnTo>
                  <a:lnTo>
                    <a:pt x="51068" y="16235"/>
                  </a:lnTo>
                  <a:lnTo>
                    <a:pt x="47176" y="10464"/>
                  </a:lnTo>
                  <a:close/>
                </a:path>
              </a:pathLst>
            </a:custGeom>
            <a:solidFill>
              <a:srgbClr val="CD96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395214" y="3197364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09" h="41910">
                  <a:moveTo>
                    <a:pt x="0" y="41846"/>
                  </a:moveTo>
                  <a:lnTo>
                    <a:pt x="41859" y="0"/>
                  </a:lnTo>
                </a:path>
                <a:path w="41909" h="41910">
                  <a:moveTo>
                    <a:pt x="0" y="0"/>
                  </a:moveTo>
                  <a:lnTo>
                    <a:pt x="41859" y="41846"/>
                  </a:lnTo>
                </a:path>
              </a:pathLst>
            </a:custGeom>
            <a:ln w="10160">
              <a:solidFill>
                <a:srgbClr val="CD96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2756387" y="2417152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81" y="0"/>
                  </a:moveTo>
                  <a:lnTo>
                    <a:pt x="16235" y="2094"/>
                  </a:lnTo>
                  <a:lnTo>
                    <a:pt x="7789" y="7789"/>
                  </a:lnTo>
                  <a:lnTo>
                    <a:pt x="2094" y="16235"/>
                  </a:lnTo>
                  <a:lnTo>
                    <a:pt x="0" y="26581"/>
                  </a:lnTo>
                  <a:lnTo>
                    <a:pt x="2094" y="36919"/>
                  </a:lnTo>
                  <a:lnTo>
                    <a:pt x="7789" y="45362"/>
                  </a:lnTo>
                  <a:lnTo>
                    <a:pt x="16235" y="51060"/>
                  </a:lnTo>
                  <a:lnTo>
                    <a:pt x="26581" y="53162"/>
                  </a:lnTo>
                  <a:lnTo>
                    <a:pt x="36922" y="51060"/>
                  </a:lnTo>
                  <a:lnTo>
                    <a:pt x="45373" y="45362"/>
                  </a:lnTo>
                  <a:lnTo>
                    <a:pt x="47174" y="42697"/>
                  </a:lnTo>
                  <a:lnTo>
                    <a:pt x="26581" y="42697"/>
                  </a:lnTo>
                  <a:lnTo>
                    <a:pt x="17716" y="42672"/>
                  </a:lnTo>
                  <a:lnTo>
                    <a:pt x="10464" y="35471"/>
                  </a:lnTo>
                  <a:lnTo>
                    <a:pt x="10464" y="17691"/>
                  </a:lnTo>
                  <a:lnTo>
                    <a:pt x="17716" y="10464"/>
                  </a:lnTo>
                  <a:lnTo>
                    <a:pt x="47171" y="10452"/>
                  </a:lnTo>
                  <a:lnTo>
                    <a:pt x="45373" y="7789"/>
                  </a:lnTo>
                  <a:lnTo>
                    <a:pt x="36922" y="2094"/>
                  </a:lnTo>
                  <a:lnTo>
                    <a:pt x="26581" y="0"/>
                  </a:lnTo>
                  <a:close/>
                </a:path>
                <a:path w="53339" h="53339">
                  <a:moveTo>
                    <a:pt x="47171" y="10452"/>
                  </a:moveTo>
                  <a:lnTo>
                    <a:pt x="26581" y="10452"/>
                  </a:lnTo>
                  <a:lnTo>
                    <a:pt x="35471" y="10464"/>
                  </a:lnTo>
                  <a:lnTo>
                    <a:pt x="42672" y="17691"/>
                  </a:lnTo>
                  <a:lnTo>
                    <a:pt x="42672" y="35471"/>
                  </a:lnTo>
                  <a:lnTo>
                    <a:pt x="35471" y="42672"/>
                  </a:lnTo>
                  <a:lnTo>
                    <a:pt x="26581" y="42697"/>
                  </a:lnTo>
                  <a:lnTo>
                    <a:pt x="47174" y="42697"/>
                  </a:lnTo>
                  <a:lnTo>
                    <a:pt x="51077" y="36919"/>
                  </a:lnTo>
                  <a:lnTo>
                    <a:pt x="53174" y="26581"/>
                  </a:lnTo>
                  <a:lnTo>
                    <a:pt x="51077" y="16235"/>
                  </a:lnTo>
                  <a:lnTo>
                    <a:pt x="47171" y="10452"/>
                  </a:lnTo>
                  <a:close/>
                </a:path>
              </a:pathLst>
            </a:custGeom>
            <a:solidFill>
              <a:srgbClr val="7CAE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2762128" y="2422321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4">
                  <a:moveTo>
                    <a:pt x="0" y="41998"/>
                  </a:moveTo>
                  <a:lnTo>
                    <a:pt x="41859" y="0"/>
                  </a:lnTo>
                </a:path>
                <a:path w="41910" h="42544">
                  <a:moveTo>
                    <a:pt x="0" y="0"/>
                  </a:moveTo>
                  <a:lnTo>
                    <a:pt x="41859" y="41998"/>
                  </a:lnTo>
                </a:path>
              </a:pathLst>
            </a:custGeom>
            <a:ln w="10160">
              <a:solidFill>
                <a:srgbClr val="7CAE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3160412" y="2196413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81" y="0"/>
                  </a:moveTo>
                  <a:lnTo>
                    <a:pt x="16235" y="2094"/>
                  </a:lnTo>
                  <a:lnTo>
                    <a:pt x="7789" y="7789"/>
                  </a:lnTo>
                  <a:lnTo>
                    <a:pt x="2094" y="16235"/>
                  </a:lnTo>
                  <a:lnTo>
                    <a:pt x="0" y="26581"/>
                  </a:lnTo>
                  <a:lnTo>
                    <a:pt x="2094" y="36926"/>
                  </a:lnTo>
                  <a:lnTo>
                    <a:pt x="7789" y="45372"/>
                  </a:lnTo>
                  <a:lnTo>
                    <a:pt x="16235" y="51068"/>
                  </a:lnTo>
                  <a:lnTo>
                    <a:pt x="26581" y="53162"/>
                  </a:lnTo>
                  <a:lnTo>
                    <a:pt x="36926" y="51068"/>
                  </a:lnTo>
                  <a:lnTo>
                    <a:pt x="45372" y="45372"/>
                  </a:lnTo>
                  <a:lnTo>
                    <a:pt x="47167" y="42710"/>
                  </a:lnTo>
                  <a:lnTo>
                    <a:pt x="26581" y="42710"/>
                  </a:lnTo>
                  <a:lnTo>
                    <a:pt x="17703" y="42684"/>
                  </a:lnTo>
                  <a:lnTo>
                    <a:pt x="10477" y="35471"/>
                  </a:lnTo>
                  <a:lnTo>
                    <a:pt x="10477" y="17691"/>
                  </a:lnTo>
                  <a:lnTo>
                    <a:pt x="17703" y="10477"/>
                  </a:lnTo>
                  <a:lnTo>
                    <a:pt x="47176" y="10464"/>
                  </a:lnTo>
                  <a:lnTo>
                    <a:pt x="45372" y="7789"/>
                  </a:lnTo>
                  <a:lnTo>
                    <a:pt x="36926" y="2094"/>
                  </a:lnTo>
                  <a:lnTo>
                    <a:pt x="26581" y="0"/>
                  </a:lnTo>
                  <a:close/>
                </a:path>
                <a:path w="53339" h="53339">
                  <a:moveTo>
                    <a:pt x="47176" y="10464"/>
                  </a:moveTo>
                  <a:lnTo>
                    <a:pt x="26581" y="10464"/>
                  </a:lnTo>
                  <a:lnTo>
                    <a:pt x="35471" y="10477"/>
                  </a:lnTo>
                  <a:lnTo>
                    <a:pt x="42684" y="17691"/>
                  </a:lnTo>
                  <a:lnTo>
                    <a:pt x="42684" y="35471"/>
                  </a:lnTo>
                  <a:lnTo>
                    <a:pt x="35471" y="42684"/>
                  </a:lnTo>
                  <a:lnTo>
                    <a:pt x="26581" y="42710"/>
                  </a:lnTo>
                  <a:lnTo>
                    <a:pt x="47167" y="42710"/>
                  </a:lnTo>
                  <a:lnTo>
                    <a:pt x="51068" y="36926"/>
                  </a:lnTo>
                  <a:lnTo>
                    <a:pt x="53162" y="26581"/>
                  </a:lnTo>
                  <a:lnTo>
                    <a:pt x="51068" y="16235"/>
                  </a:lnTo>
                  <a:lnTo>
                    <a:pt x="47176" y="10464"/>
                  </a:lnTo>
                  <a:close/>
                </a:path>
              </a:pathLst>
            </a:custGeom>
            <a:solidFill>
              <a:srgbClr val="00BE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3166153" y="2201595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859"/>
                  </a:moveTo>
                  <a:lnTo>
                    <a:pt x="41846" y="12"/>
                  </a:lnTo>
                </a:path>
                <a:path w="41910" h="41910">
                  <a:moveTo>
                    <a:pt x="0" y="0"/>
                  </a:moveTo>
                  <a:lnTo>
                    <a:pt x="41846" y="41859"/>
                  </a:lnTo>
                </a:path>
              </a:pathLst>
            </a:custGeom>
            <a:ln w="10160">
              <a:solidFill>
                <a:srgbClr val="00BE6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2165240" y="2794482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93" y="0"/>
                  </a:moveTo>
                  <a:lnTo>
                    <a:pt x="16246" y="2096"/>
                  </a:lnTo>
                  <a:lnTo>
                    <a:pt x="7796" y="7796"/>
                  </a:lnTo>
                  <a:lnTo>
                    <a:pt x="2096" y="16246"/>
                  </a:lnTo>
                  <a:lnTo>
                    <a:pt x="0" y="26593"/>
                  </a:lnTo>
                  <a:lnTo>
                    <a:pt x="2096" y="36926"/>
                  </a:lnTo>
                  <a:lnTo>
                    <a:pt x="7796" y="45369"/>
                  </a:lnTo>
                  <a:lnTo>
                    <a:pt x="16246" y="51066"/>
                  </a:lnTo>
                  <a:lnTo>
                    <a:pt x="26593" y="53162"/>
                  </a:lnTo>
                  <a:lnTo>
                    <a:pt x="36926" y="51066"/>
                  </a:lnTo>
                  <a:lnTo>
                    <a:pt x="45369" y="45369"/>
                  </a:lnTo>
                  <a:lnTo>
                    <a:pt x="47172" y="42697"/>
                  </a:lnTo>
                  <a:lnTo>
                    <a:pt x="17716" y="42684"/>
                  </a:lnTo>
                  <a:lnTo>
                    <a:pt x="10477" y="35471"/>
                  </a:lnTo>
                  <a:lnTo>
                    <a:pt x="10477" y="17703"/>
                  </a:lnTo>
                  <a:lnTo>
                    <a:pt x="17716" y="10477"/>
                  </a:lnTo>
                  <a:lnTo>
                    <a:pt x="47168" y="10464"/>
                  </a:lnTo>
                  <a:lnTo>
                    <a:pt x="45369" y="7796"/>
                  </a:lnTo>
                  <a:lnTo>
                    <a:pt x="36926" y="2096"/>
                  </a:lnTo>
                  <a:lnTo>
                    <a:pt x="26593" y="0"/>
                  </a:lnTo>
                  <a:close/>
                </a:path>
                <a:path w="53339" h="53339">
                  <a:moveTo>
                    <a:pt x="47168" y="10464"/>
                  </a:moveTo>
                  <a:lnTo>
                    <a:pt x="26593" y="10464"/>
                  </a:lnTo>
                  <a:lnTo>
                    <a:pt x="35471" y="10477"/>
                  </a:lnTo>
                  <a:lnTo>
                    <a:pt x="42684" y="17703"/>
                  </a:lnTo>
                  <a:lnTo>
                    <a:pt x="42684" y="35471"/>
                  </a:lnTo>
                  <a:lnTo>
                    <a:pt x="35471" y="42684"/>
                  </a:lnTo>
                  <a:lnTo>
                    <a:pt x="26593" y="42697"/>
                  </a:lnTo>
                  <a:lnTo>
                    <a:pt x="47180" y="42684"/>
                  </a:lnTo>
                  <a:lnTo>
                    <a:pt x="51066" y="36926"/>
                  </a:lnTo>
                  <a:lnTo>
                    <a:pt x="53162" y="26593"/>
                  </a:lnTo>
                  <a:lnTo>
                    <a:pt x="51066" y="16246"/>
                  </a:lnTo>
                  <a:lnTo>
                    <a:pt x="47168" y="10464"/>
                  </a:lnTo>
                  <a:close/>
                </a:path>
              </a:pathLst>
            </a:custGeom>
            <a:solidFill>
              <a:srgbClr val="00A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2170841" y="2799816"/>
              <a:ext cx="42545" cy="41910"/>
            </a:xfrm>
            <a:custGeom>
              <a:avLst/>
              <a:gdLst/>
              <a:ahLst/>
              <a:cxnLst/>
              <a:rect l="l" t="t" r="r" b="b"/>
              <a:pathLst>
                <a:path w="42544" h="41910">
                  <a:moveTo>
                    <a:pt x="0" y="41859"/>
                  </a:moveTo>
                  <a:lnTo>
                    <a:pt x="41986" y="0"/>
                  </a:lnTo>
                </a:path>
                <a:path w="42544" h="41910">
                  <a:moveTo>
                    <a:pt x="0" y="0"/>
                  </a:moveTo>
                  <a:lnTo>
                    <a:pt x="41986" y="41859"/>
                  </a:lnTo>
                </a:path>
              </a:pathLst>
            </a:custGeom>
            <a:ln w="10160">
              <a:solidFill>
                <a:srgbClr val="00A9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2216815" y="2704464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81" y="0"/>
                  </a:moveTo>
                  <a:lnTo>
                    <a:pt x="16235" y="2094"/>
                  </a:lnTo>
                  <a:lnTo>
                    <a:pt x="7789" y="7789"/>
                  </a:lnTo>
                  <a:lnTo>
                    <a:pt x="2094" y="16235"/>
                  </a:lnTo>
                  <a:lnTo>
                    <a:pt x="0" y="26581"/>
                  </a:lnTo>
                  <a:lnTo>
                    <a:pt x="2094" y="36926"/>
                  </a:lnTo>
                  <a:lnTo>
                    <a:pt x="7789" y="45372"/>
                  </a:lnTo>
                  <a:lnTo>
                    <a:pt x="16235" y="51068"/>
                  </a:lnTo>
                  <a:lnTo>
                    <a:pt x="26581" y="53162"/>
                  </a:lnTo>
                  <a:lnTo>
                    <a:pt x="36926" y="51068"/>
                  </a:lnTo>
                  <a:lnTo>
                    <a:pt x="45372" y="45372"/>
                  </a:lnTo>
                  <a:lnTo>
                    <a:pt x="47176" y="42697"/>
                  </a:lnTo>
                  <a:lnTo>
                    <a:pt x="17716" y="42684"/>
                  </a:lnTo>
                  <a:lnTo>
                    <a:pt x="10490" y="35471"/>
                  </a:lnTo>
                  <a:lnTo>
                    <a:pt x="10490" y="17691"/>
                  </a:lnTo>
                  <a:lnTo>
                    <a:pt x="17716" y="10464"/>
                  </a:lnTo>
                  <a:lnTo>
                    <a:pt x="47167" y="10452"/>
                  </a:lnTo>
                  <a:lnTo>
                    <a:pt x="45372" y="7789"/>
                  </a:lnTo>
                  <a:lnTo>
                    <a:pt x="36926" y="2094"/>
                  </a:lnTo>
                  <a:lnTo>
                    <a:pt x="26581" y="0"/>
                  </a:lnTo>
                  <a:close/>
                </a:path>
                <a:path w="53339" h="53339">
                  <a:moveTo>
                    <a:pt x="47167" y="10452"/>
                  </a:moveTo>
                  <a:lnTo>
                    <a:pt x="26581" y="10452"/>
                  </a:lnTo>
                  <a:lnTo>
                    <a:pt x="35471" y="10464"/>
                  </a:lnTo>
                  <a:lnTo>
                    <a:pt x="42697" y="17691"/>
                  </a:lnTo>
                  <a:lnTo>
                    <a:pt x="42697" y="35471"/>
                  </a:lnTo>
                  <a:lnTo>
                    <a:pt x="35471" y="42684"/>
                  </a:lnTo>
                  <a:lnTo>
                    <a:pt x="26581" y="42697"/>
                  </a:lnTo>
                  <a:lnTo>
                    <a:pt x="47184" y="42684"/>
                  </a:lnTo>
                  <a:lnTo>
                    <a:pt x="51068" y="36926"/>
                  </a:lnTo>
                  <a:lnTo>
                    <a:pt x="53162" y="26581"/>
                  </a:lnTo>
                  <a:lnTo>
                    <a:pt x="51068" y="16235"/>
                  </a:lnTo>
                  <a:lnTo>
                    <a:pt x="47167" y="10452"/>
                  </a:lnTo>
                  <a:close/>
                </a:path>
              </a:pathLst>
            </a:custGeom>
            <a:solidFill>
              <a:srgbClr val="F876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2222555" y="2709659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846"/>
                  </a:moveTo>
                  <a:lnTo>
                    <a:pt x="41846" y="0"/>
                  </a:lnTo>
                </a:path>
                <a:path w="41910" h="41910">
                  <a:moveTo>
                    <a:pt x="0" y="0"/>
                  </a:moveTo>
                  <a:lnTo>
                    <a:pt x="41846" y="41846"/>
                  </a:lnTo>
                </a:path>
              </a:pathLst>
            </a:custGeom>
            <a:ln w="10160">
              <a:solidFill>
                <a:srgbClr val="F8766D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2539941" y="2588208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81" y="0"/>
                  </a:moveTo>
                  <a:lnTo>
                    <a:pt x="16241" y="2094"/>
                  </a:lnTo>
                  <a:lnTo>
                    <a:pt x="7794" y="7789"/>
                  </a:lnTo>
                  <a:lnTo>
                    <a:pt x="2095" y="16235"/>
                  </a:lnTo>
                  <a:lnTo>
                    <a:pt x="0" y="26581"/>
                  </a:lnTo>
                  <a:lnTo>
                    <a:pt x="2095" y="36920"/>
                  </a:lnTo>
                  <a:lnTo>
                    <a:pt x="7794" y="45367"/>
                  </a:lnTo>
                  <a:lnTo>
                    <a:pt x="16241" y="51066"/>
                  </a:lnTo>
                  <a:lnTo>
                    <a:pt x="26581" y="53162"/>
                  </a:lnTo>
                  <a:lnTo>
                    <a:pt x="36926" y="51066"/>
                  </a:lnTo>
                  <a:lnTo>
                    <a:pt x="45372" y="45367"/>
                  </a:lnTo>
                  <a:lnTo>
                    <a:pt x="47172" y="42697"/>
                  </a:lnTo>
                  <a:lnTo>
                    <a:pt x="17716" y="42684"/>
                  </a:lnTo>
                  <a:lnTo>
                    <a:pt x="10477" y="35458"/>
                  </a:lnTo>
                  <a:lnTo>
                    <a:pt x="10477" y="17691"/>
                  </a:lnTo>
                  <a:lnTo>
                    <a:pt x="17716" y="10477"/>
                  </a:lnTo>
                  <a:lnTo>
                    <a:pt x="47176" y="10464"/>
                  </a:lnTo>
                  <a:lnTo>
                    <a:pt x="45372" y="7789"/>
                  </a:lnTo>
                  <a:lnTo>
                    <a:pt x="36926" y="2094"/>
                  </a:lnTo>
                  <a:lnTo>
                    <a:pt x="26581" y="0"/>
                  </a:lnTo>
                  <a:close/>
                </a:path>
                <a:path w="53339" h="53339">
                  <a:moveTo>
                    <a:pt x="47176" y="10464"/>
                  </a:moveTo>
                  <a:lnTo>
                    <a:pt x="26581" y="10464"/>
                  </a:lnTo>
                  <a:lnTo>
                    <a:pt x="35458" y="10477"/>
                  </a:lnTo>
                  <a:lnTo>
                    <a:pt x="42684" y="17691"/>
                  </a:lnTo>
                  <a:lnTo>
                    <a:pt x="42684" y="35458"/>
                  </a:lnTo>
                  <a:lnTo>
                    <a:pt x="35458" y="42684"/>
                  </a:lnTo>
                  <a:lnTo>
                    <a:pt x="26581" y="42697"/>
                  </a:lnTo>
                  <a:lnTo>
                    <a:pt x="47181" y="42684"/>
                  </a:lnTo>
                  <a:lnTo>
                    <a:pt x="51068" y="36920"/>
                  </a:lnTo>
                  <a:lnTo>
                    <a:pt x="53162" y="26581"/>
                  </a:lnTo>
                  <a:lnTo>
                    <a:pt x="51068" y="16235"/>
                  </a:lnTo>
                  <a:lnTo>
                    <a:pt x="47176" y="10464"/>
                  </a:lnTo>
                  <a:close/>
                </a:path>
              </a:pathLst>
            </a:custGeom>
            <a:solidFill>
              <a:srgbClr val="C77C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2545542" y="2593543"/>
              <a:ext cx="42545" cy="41910"/>
            </a:xfrm>
            <a:custGeom>
              <a:avLst/>
              <a:gdLst/>
              <a:ahLst/>
              <a:cxnLst/>
              <a:rect l="l" t="t" r="r" b="b"/>
              <a:pathLst>
                <a:path w="42544" h="41910">
                  <a:moveTo>
                    <a:pt x="0" y="41846"/>
                  </a:moveTo>
                  <a:lnTo>
                    <a:pt x="41986" y="0"/>
                  </a:lnTo>
                </a:path>
                <a:path w="42544" h="41910">
                  <a:moveTo>
                    <a:pt x="0" y="0"/>
                  </a:moveTo>
                  <a:lnTo>
                    <a:pt x="41986" y="41846"/>
                  </a:lnTo>
                </a:path>
              </a:pathLst>
            </a:custGeom>
            <a:ln w="10160">
              <a:solidFill>
                <a:srgbClr val="C77C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2640576" y="2474163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81" y="0"/>
                  </a:moveTo>
                  <a:lnTo>
                    <a:pt x="16235" y="2094"/>
                  </a:lnTo>
                  <a:lnTo>
                    <a:pt x="7789" y="7789"/>
                  </a:lnTo>
                  <a:lnTo>
                    <a:pt x="2094" y="16235"/>
                  </a:lnTo>
                  <a:lnTo>
                    <a:pt x="0" y="26581"/>
                  </a:lnTo>
                  <a:lnTo>
                    <a:pt x="2094" y="36926"/>
                  </a:lnTo>
                  <a:lnTo>
                    <a:pt x="7789" y="45372"/>
                  </a:lnTo>
                  <a:lnTo>
                    <a:pt x="16235" y="51068"/>
                  </a:lnTo>
                  <a:lnTo>
                    <a:pt x="26581" y="53162"/>
                  </a:lnTo>
                  <a:lnTo>
                    <a:pt x="36922" y="51068"/>
                  </a:lnTo>
                  <a:lnTo>
                    <a:pt x="45373" y="45372"/>
                  </a:lnTo>
                  <a:lnTo>
                    <a:pt x="47180" y="42697"/>
                  </a:lnTo>
                  <a:lnTo>
                    <a:pt x="17716" y="42684"/>
                  </a:lnTo>
                  <a:lnTo>
                    <a:pt x="10477" y="35471"/>
                  </a:lnTo>
                  <a:lnTo>
                    <a:pt x="10477" y="17691"/>
                  </a:lnTo>
                  <a:lnTo>
                    <a:pt x="17716" y="10477"/>
                  </a:lnTo>
                  <a:lnTo>
                    <a:pt x="47180" y="10464"/>
                  </a:lnTo>
                  <a:lnTo>
                    <a:pt x="45373" y="7789"/>
                  </a:lnTo>
                  <a:lnTo>
                    <a:pt x="36922" y="2094"/>
                  </a:lnTo>
                  <a:lnTo>
                    <a:pt x="26581" y="0"/>
                  </a:lnTo>
                  <a:close/>
                </a:path>
                <a:path w="53339" h="53339">
                  <a:moveTo>
                    <a:pt x="47180" y="10464"/>
                  </a:moveTo>
                  <a:lnTo>
                    <a:pt x="26581" y="10464"/>
                  </a:lnTo>
                  <a:lnTo>
                    <a:pt x="35471" y="10477"/>
                  </a:lnTo>
                  <a:lnTo>
                    <a:pt x="42684" y="17691"/>
                  </a:lnTo>
                  <a:lnTo>
                    <a:pt x="42684" y="35471"/>
                  </a:lnTo>
                  <a:lnTo>
                    <a:pt x="35471" y="42684"/>
                  </a:lnTo>
                  <a:lnTo>
                    <a:pt x="26581" y="42697"/>
                  </a:lnTo>
                  <a:lnTo>
                    <a:pt x="47188" y="42684"/>
                  </a:lnTo>
                  <a:lnTo>
                    <a:pt x="51077" y="36926"/>
                  </a:lnTo>
                  <a:lnTo>
                    <a:pt x="53174" y="26581"/>
                  </a:lnTo>
                  <a:lnTo>
                    <a:pt x="51077" y="16235"/>
                  </a:lnTo>
                  <a:lnTo>
                    <a:pt x="47180" y="10464"/>
                  </a:lnTo>
                  <a:close/>
                </a:path>
              </a:pathLst>
            </a:custGeom>
            <a:solidFill>
              <a:srgbClr val="FF61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2646164" y="2479357"/>
              <a:ext cx="42545" cy="42545"/>
            </a:xfrm>
            <a:custGeom>
              <a:avLst/>
              <a:gdLst/>
              <a:ahLst/>
              <a:cxnLst/>
              <a:rect l="l" t="t" r="r" b="b"/>
              <a:pathLst>
                <a:path w="42544" h="42544">
                  <a:moveTo>
                    <a:pt x="0" y="41998"/>
                  </a:moveTo>
                  <a:lnTo>
                    <a:pt x="42011" y="0"/>
                  </a:lnTo>
                </a:path>
                <a:path w="42544" h="42544">
                  <a:moveTo>
                    <a:pt x="0" y="0"/>
                  </a:moveTo>
                  <a:lnTo>
                    <a:pt x="42011" y="41998"/>
                  </a:lnTo>
                </a:path>
              </a:pathLst>
            </a:custGeom>
            <a:ln w="10160">
              <a:solidFill>
                <a:srgbClr val="FF61C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188672" y="2730830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81" y="0"/>
                  </a:moveTo>
                  <a:lnTo>
                    <a:pt x="16237" y="2101"/>
                  </a:lnTo>
                  <a:lnTo>
                    <a:pt x="7794" y="7800"/>
                  </a:lnTo>
                  <a:lnTo>
                    <a:pt x="2099" y="16248"/>
                  </a:lnTo>
                  <a:lnTo>
                    <a:pt x="0" y="26593"/>
                  </a:lnTo>
                  <a:lnTo>
                    <a:pt x="2099" y="36931"/>
                  </a:lnTo>
                  <a:lnTo>
                    <a:pt x="7794" y="45375"/>
                  </a:lnTo>
                  <a:lnTo>
                    <a:pt x="16237" y="51073"/>
                  </a:lnTo>
                  <a:lnTo>
                    <a:pt x="26581" y="53174"/>
                  </a:lnTo>
                  <a:lnTo>
                    <a:pt x="36926" y="51073"/>
                  </a:lnTo>
                  <a:lnTo>
                    <a:pt x="45373" y="45375"/>
                  </a:lnTo>
                  <a:lnTo>
                    <a:pt x="47173" y="42710"/>
                  </a:lnTo>
                  <a:lnTo>
                    <a:pt x="17716" y="42697"/>
                  </a:lnTo>
                  <a:lnTo>
                    <a:pt x="10490" y="35471"/>
                  </a:lnTo>
                  <a:lnTo>
                    <a:pt x="10490" y="17703"/>
                  </a:lnTo>
                  <a:lnTo>
                    <a:pt x="17716" y="10477"/>
                  </a:lnTo>
                  <a:lnTo>
                    <a:pt x="47171" y="10464"/>
                  </a:lnTo>
                  <a:lnTo>
                    <a:pt x="45373" y="7800"/>
                  </a:lnTo>
                  <a:lnTo>
                    <a:pt x="36926" y="2101"/>
                  </a:lnTo>
                  <a:lnTo>
                    <a:pt x="26581" y="0"/>
                  </a:lnTo>
                  <a:close/>
                </a:path>
                <a:path w="53339" h="53339">
                  <a:moveTo>
                    <a:pt x="47171" y="10464"/>
                  </a:moveTo>
                  <a:lnTo>
                    <a:pt x="26581" y="10464"/>
                  </a:lnTo>
                  <a:lnTo>
                    <a:pt x="35471" y="10477"/>
                  </a:lnTo>
                  <a:lnTo>
                    <a:pt x="42684" y="17703"/>
                  </a:lnTo>
                  <a:lnTo>
                    <a:pt x="42684" y="35471"/>
                  </a:lnTo>
                  <a:lnTo>
                    <a:pt x="35471" y="42697"/>
                  </a:lnTo>
                  <a:lnTo>
                    <a:pt x="26581" y="42710"/>
                  </a:lnTo>
                  <a:lnTo>
                    <a:pt x="47181" y="42697"/>
                  </a:lnTo>
                  <a:lnTo>
                    <a:pt x="51073" y="36931"/>
                  </a:lnTo>
                  <a:lnTo>
                    <a:pt x="53174" y="26593"/>
                  </a:lnTo>
                  <a:lnTo>
                    <a:pt x="51073" y="16248"/>
                  </a:lnTo>
                  <a:lnTo>
                    <a:pt x="47171" y="10464"/>
                  </a:lnTo>
                  <a:close/>
                </a:path>
              </a:pathLst>
            </a:custGeom>
            <a:solidFill>
              <a:srgbClr val="00BF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2194412" y="2736024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846"/>
                  </a:moveTo>
                  <a:lnTo>
                    <a:pt x="41846" y="0"/>
                  </a:lnTo>
                </a:path>
                <a:path w="41910" h="41910">
                  <a:moveTo>
                    <a:pt x="0" y="0"/>
                  </a:moveTo>
                  <a:lnTo>
                    <a:pt x="41846" y="41846"/>
                  </a:lnTo>
                </a:path>
              </a:pathLst>
            </a:custGeom>
            <a:ln w="10160">
              <a:solidFill>
                <a:srgbClr val="00BF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882313" y="1326108"/>
              <a:ext cx="2624455" cy="2629535"/>
            </a:xfrm>
            <a:custGeom>
              <a:avLst/>
              <a:gdLst/>
              <a:ahLst/>
              <a:cxnLst/>
              <a:rect l="l" t="t" r="r" b="b"/>
              <a:pathLst>
                <a:path w="2624454" h="2629535">
                  <a:moveTo>
                    <a:pt x="0" y="2305189"/>
                  </a:moveTo>
                  <a:lnTo>
                    <a:pt x="40372" y="2305189"/>
                  </a:lnTo>
                </a:path>
                <a:path w="2624454" h="2629535">
                  <a:moveTo>
                    <a:pt x="0" y="1844154"/>
                  </a:moveTo>
                  <a:lnTo>
                    <a:pt x="40372" y="1844154"/>
                  </a:lnTo>
                </a:path>
                <a:path w="2624454" h="2629535">
                  <a:moveTo>
                    <a:pt x="0" y="1383118"/>
                  </a:moveTo>
                  <a:lnTo>
                    <a:pt x="40372" y="1383118"/>
                  </a:lnTo>
                </a:path>
                <a:path w="2624454" h="2629535">
                  <a:moveTo>
                    <a:pt x="0" y="922070"/>
                  </a:moveTo>
                  <a:lnTo>
                    <a:pt x="40372" y="922070"/>
                  </a:lnTo>
                </a:path>
                <a:path w="2624454" h="2629535">
                  <a:moveTo>
                    <a:pt x="0" y="461035"/>
                  </a:moveTo>
                  <a:lnTo>
                    <a:pt x="40372" y="461035"/>
                  </a:lnTo>
                </a:path>
                <a:path w="2624454" h="2629535">
                  <a:moveTo>
                    <a:pt x="0" y="0"/>
                  </a:moveTo>
                  <a:lnTo>
                    <a:pt x="40372" y="0"/>
                  </a:lnTo>
                </a:path>
                <a:path w="2624454" h="2629535">
                  <a:moveTo>
                    <a:pt x="514234" y="2629204"/>
                  </a:moveTo>
                  <a:lnTo>
                    <a:pt x="514234" y="2588831"/>
                  </a:lnTo>
                </a:path>
                <a:path w="2624454" h="2629535">
                  <a:moveTo>
                    <a:pt x="1217649" y="2629204"/>
                  </a:moveTo>
                  <a:lnTo>
                    <a:pt x="1217649" y="2588831"/>
                  </a:lnTo>
                </a:path>
                <a:path w="2624454" h="2629535">
                  <a:moveTo>
                    <a:pt x="1920937" y="2629204"/>
                  </a:moveTo>
                  <a:lnTo>
                    <a:pt x="1920937" y="2588831"/>
                  </a:lnTo>
                </a:path>
                <a:path w="2624454" h="2629535">
                  <a:moveTo>
                    <a:pt x="2624339" y="2629204"/>
                  </a:moveTo>
                  <a:lnTo>
                    <a:pt x="2624339" y="2588831"/>
                  </a:lnTo>
                </a:path>
              </a:pathLst>
            </a:custGeom>
            <a:ln w="12700">
              <a:solidFill>
                <a:srgbClr val="33333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" name="object 33" descr=""/>
          <p:cNvGrpSpPr/>
          <p:nvPr/>
        </p:nvGrpSpPr>
        <p:grpSpPr>
          <a:xfrm>
            <a:off x="3869149" y="1038659"/>
            <a:ext cx="270510" cy="1036319"/>
            <a:chOff x="3869149" y="1038659"/>
            <a:chExt cx="270510" cy="1036319"/>
          </a:xfrm>
        </p:grpSpPr>
        <p:sp>
          <p:nvSpPr>
            <p:cNvPr id="34" name="object 34" descr=""/>
            <p:cNvSpPr/>
            <p:nvPr/>
          </p:nvSpPr>
          <p:spPr>
            <a:xfrm>
              <a:off x="3877086" y="1302702"/>
              <a:ext cx="254635" cy="254635"/>
            </a:xfrm>
            <a:custGeom>
              <a:avLst/>
              <a:gdLst/>
              <a:ahLst/>
              <a:cxnLst/>
              <a:rect l="l" t="t" r="r" b="b"/>
              <a:pathLst>
                <a:path w="254635" h="254634">
                  <a:moveTo>
                    <a:pt x="254609" y="0"/>
                  </a:moveTo>
                  <a:lnTo>
                    <a:pt x="0" y="0"/>
                  </a:lnTo>
                  <a:lnTo>
                    <a:pt x="0" y="254609"/>
                  </a:lnTo>
                  <a:lnTo>
                    <a:pt x="254609" y="254609"/>
                  </a:lnTo>
                  <a:lnTo>
                    <a:pt x="254609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3877086" y="1337614"/>
              <a:ext cx="219710" cy="219710"/>
            </a:xfrm>
            <a:custGeom>
              <a:avLst/>
              <a:gdLst/>
              <a:ahLst/>
              <a:cxnLst/>
              <a:rect l="l" t="t" r="r" b="b"/>
              <a:pathLst>
                <a:path w="219710" h="219709">
                  <a:moveTo>
                    <a:pt x="0" y="219697"/>
                  </a:moveTo>
                  <a:lnTo>
                    <a:pt x="219697" y="0"/>
                  </a:lnTo>
                </a:path>
              </a:pathLst>
            </a:custGeom>
            <a:ln w="127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3877086" y="1557311"/>
              <a:ext cx="254635" cy="254635"/>
            </a:xfrm>
            <a:custGeom>
              <a:avLst/>
              <a:gdLst/>
              <a:ahLst/>
              <a:cxnLst/>
              <a:rect l="l" t="t" r="r" b="b"/>
              <a:pathLst>
                <a:path w="254635" h="254635">
                  <a:moveTo>
                    <a:pt x="254609" y="0"/>
                  </a:moveTo>
                  <a:lnTo>
                    <a:pt x="0" y="0"/>
                  </a:lnTo>
                  <a:lnTo>
                    <a:pt x="0" y="254609"/>
                  </a:lnTo>
                  <a:lnTo>
                    <a:pt x="254609" y="254609"/>
                  </a:lnTo>
                  <a:lnTo>
                    <a:pt x="254609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3877086" y="1557311"/>
              <a:ext cx="254635" cy="254635"/>
            </a:xfrm>
            <a:custGeom>
              <a:avLst/>
              <a:gdLst/>
              <a:ahLst/>
              <a:cxnLst/>
              <a:rect l="l" t="t" r="r" b="b"/>
              <a:pathLst>
                <a:path w="254635" h="254635">
                  <a:moveTo>
                    <a:pt x="0" y="254609"/>
                  </a:moveTo>
                  <a:lnTo>
                    <a:pt x="254619" y="254609"/>
                  </a:lnTo>
                  <a:lnTo>
                    <a:pt x="254619" y="0"/>
                  </a:lnTo>
                  <a:lnTo>
                    <a:pt x="0" y="0"/>
                  </a:lnTo>
                  <a:lnTo>
                    <a:pt x="0" y="254609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3877086" y="1557311"/>
              <a:ext cx="254635" cy="254635"/>
            </a:xfrm>
            <a:custGeom>
              <a:avLst/>
              <a:gdLst/>
              <a:ahLst/>
              <a:cxnLst/>
              <a:rect l="l" t="t" r="r" b="b"/>
              <a:pathLst>
                <a:path w="254635" h="254635">
                  <a:moveTo>
                    <a:pt x="0" y="254609"/>
                  </a:moveTo>
                  <a:lnTo>
                    <a:pt x="254609" y="0"/>
                  </a:lnTo>
                </a:path>
              </a:pathLst>
            </a:custGeom>
            <a:ln w="127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3877086" y="1811921"/>
              <a:ext cx="254635" cy="254635"/>
            </a:xfrm>
            <a:custGeom>
              <a:avLst/>
              <a:gdLst/>
              <a:ahLst/>
              <a:cxnLst/>
              <a:rect l="l" t="t" r="r" b="b"/>
              <a:pathLst>
                <a:path w="254635" h="254635">
                  <a:moveTo>
                    <a:pt x="254609" y="0"/>
                  </a:moveTo>
                  <a:lnTo>
                    <a:pt x="0" y="0"/>
                  </a:lnTo>
                  <a:lnTo>
                    <a:pt x="0" y="254609"/>
                  </a:lnTo>
                  <a:lnTo>
                    <a:pt x="254609" y="254609"/>
                  </a:lnTo>
                  <a:lnTo>
                    <a:pt x="254609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3877086" y="1811906"/>
              <a:ext cx="254635" cy="254635"/>
            </a:xfrm>
            <a:custGeom>
              <a:avLst/>
              <a:gdLst/>
              <a:ahLst/>
              <a:cxnLst/>
              <a:rect l="l" t="t" r="r" b="b"/>
              <a:pathLst>
                <a:path w="254635" h="254635">
                  <a:moveTo>
                    <a:pt x="0" y="254624"/>
                  </a:moveTo>
                  <a:lnTo>
                    <a:pt x="254619" y="254624"/>
                  </a:lnTo>
                  <a:lnTo>
                    <a:pt x="254619" y="0"/>
                  </a:lnTo>
                  <a:lnTo>
                    <a:pt x="0" y="0"/>
                  </a:lnTo>
                  <a:lnTo>
                    <a:pt x="0" y="254624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3877086" y="1811908"/>
              <a:ext cx="254635" cy="254635"/>
            </a:xfrm>
            <a:custGeom>
              <a:avLst/>
              <a:gdLst/>
              <a:ahLst/>
              <a:cxnLst/>
              <a:rect l="l" t="t" r="r" b="b"/>
              <a:pathLst>
                <a:path w="254635" h="254635">
                  <a:moveTo>
                    <a:pt x="0" y="254622"/>
                  </a:moveTo>
                  <a:lnTo>
                    <a:pt x="254609" y="0"/>
                  </a:lnTo>
                </a:path>
              </a:pathLst>
            </a:custGeom>
            <a:ln w="127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3879105" y="1046610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30">
                  <a:moveTo>
                    <a:pt x="252591" y="0"/>
                  </a:moveTo>
                  <a:lnTo>
                    <a:pt x="0" y="0"/>
                  </a:lnTo>
                  <a:lnTo>
                    <a:pt x="0" y="252586"/>
                  </a:lnTo>
                  <a:lnTo>
                    <a:pt x="252591" y="252586"/>
                  </a:lnTo>
                  <a:lnTo>
                    <a:pt x="252591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3879093" y="1046596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30">
                  <a:moveTo>
                    <a:pt x="0" y="252600"/>
                  </a:moveTo>
                  <a:lnTo>
                    <a:pt x="252605" y="252600"/>
                  </a:lnTo>
                  <a:lnTo>
                    <a:pt x="252605" y="0"/>
                  </a:lnTo>
                  <a:lnTo>
                    <a:pt x="0" y="0"/>
                  </a:lnTo>
                  <a:lnTo>
                    <a:pt x="0" y="252600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 descr=""/>
            <p:cNvSpPr/>
            <p:nvPr/>
          </p:nvSpPr>
          <p:spPr>
            <a:xfrm>
              <a:off x="3879093" y="1046594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30">
                  <a:moveTo>
                    <a:pt x="0" y="252603"/>
                  </a:moveTo>
                  <a:lnTo>
                    <a:pt x="252603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" name="object 45" descr=""/>
          <p:cNvGrpSpPr/>
          <p:nvPr/>
        </p:nvGrpSpPr>
        <p:grpSpPr>
          <a:xfrm>
            <a:off x="3869149" y="2396554"/>
            <a:ext cx="270510" cy="2045335"/>
            <a:chOff x="3869149" y="2396554"/>
            <a:chExt cx="270510" cy="2045335"/>
          </a:xfrm>
        </p:grpSpPr>
        <p:sp>
          <p:nvSpPr>
            <p:cNvPr id="46" name="object 46" descr=""/>
            <p:cNvSpPr/>
            <p:nvPr/>
          </p:nvSpPr>
          <p:spPr>
            <a:xfrm>
              <a:off x="3877086" y="2396554"/>
              <a:ext cx="254635" cy="254635"/>
            </a:xfrm>
            <a:custGeom>
              <a:avLst/>
              <a:gdLst/>
              <a:ahLst/>
              <a:cxnLst/>
              <a:rect l="l" t="t" r="r" b="b"/>
              <a:pathLst>
                <a:path w="254635" h="254635">
                  <a:moveTo>
                    <a:pt x="254609" y="0"/>
                  </a:moveTo>
                  <a:lnTo>
                    <a:pt x="0" y="0"/>
                  </a:lnTo>
                  <a:lnTo>
                    <a:pt x="0" y="254595"/>
                  </a:lnTo>
                  <a:lnTo>
                    <a:pt x="254609" y="254595"/>
                  </a:lnTo>
                  <a:lnTo>
                    <a:pt x="254609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3987360" y="2507081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934" y="7594"/>
                  </a:moveTo>
                  <a:lnTo>
                    <a:pt x="26352" y="0"/>
                  </a:lnTo>
                  <a:lnTo>
                    <a:pt x="7581" y="0"/>
                  </a:lnTo>
                  <a:lnTo>
                    <a:pt x="0" y="7594"/>
                  </a:lnTo>
                  <a:lnTo>
                    <a:pt x="0" y="26339"/>
                  </a:lnTo>
                  <a:lnTo>
                    <a:pt x="7581" y="33947"/>
                  </a:lnTo>
                  <a:lnTo>
                    <a:pt x="26352" y="33947"/>
                  </a:lnTo>
                  <a:lnTo>
                    <a:pt x="33934" y="26339"/>
                  </a:lnTo>
                  <a:lnTo>
                    <a:pt x="33934" y="23482"/>
                  </a:lnTo>
                  <a:lnTo>
                    <a:pt x="33934" y="10452"/>
                  </a:lnTo>
                  <a:lnTo>
                    <a:pt x="33934" y="7594"/>
                  </a:lnTo>
                  <a:close/>
                </a:path>
              </a:pathLst>
            </a:custGeom>
            <a:solidFill>
              <a:srgbClr val="F876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3902575" y="2523858"/>
              <a:ext cx="203835" cy="0"/>
            </a:xfrm>
            <a:custGeom>
              <a:avLst/>
              <a:gdLst/>
              <a:ahLst/>
              <a:cxnLst/>
              <a:rect l="l" t="t" r="r" b="b"/>
              <a:pathLst>
                <a:path w="203835" h="0">
                  <a:moveTo>
                    <a:pt x="0" y="0"/>
                  </a:moveTo>
                  <a:lnTo>
                    <a:pt x="203631" y="0"/>
                  </a:lnTo>
                </a:path>
              </a:pathLst>
            </a:custGeom>
            <a:ln w="12700">
              <a:solidFill>
                <a:srgbClr val="F8766D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3977734" y="2497734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81" y="0"/>
                  </a:moveTo>
                  <a:lnTo>
                    <a:pt x="16230" y="2096"/>
                  </a:lnTo>
                  <a:lnTo>
                    <a:pt x="7785" y="7796"/>
                  </a:lnTo>
                  <a:lnTo>
                    <a:pt x="2092" y="16246"/>
                  </a:lnTo>
                  <a:lnTo>
                    <a:pt x="0" y="26593"/>
                  </a:lnTo>
                  <a:lnTo>
                    <a:pt x="2092" y="36931"/>
                  </a:lnTo>
                  <a:lnTo>
                    <a:pt x="7785" y="45373"/>
                  </a:lnTo>
                  <a:lnTo>
                    <a:pt x="16230" y="51068"/>
                  </a:lnTo>
                  <a:lnTo>
                    <a:pt x="26581" y="53162"/>
                  </a:lnTo>
                  <a:lnTo>
                    <a:pt x="36918" y="51068"/>
                  </a:lnTo>
                  <a:lnTo>
                    <a:pt x="45361" y="45373"/>
                  </a:lnTo>
                  <a:lnTo>
                    <a:pt x="47157" y="42710"/>
                  </a:lnTo>
                  <a:lnTo>
                    <a:pt x="17691" y="42697"/>
                  </a:lnTo>
                  <a:lnTo>
                    <a:pt x="10477" y="35471"/>
                  </a:lnTo>
                  <a:lnTo>
                    <a:pt x="10477" y="17703"/>
                  </a:lnTo>
                  <a:lnTo>
                    <a:pt x="17691" y="10477"/>
                  </a:lnTo>
                  <a:lnTo>
                    <a:pt x="47159" y="10464"/>
                  </a:lnTo>
                  <a:lnTo>
                    <a:pt x="45361" y="7796"/>
                  </a:lnTo>
                  <a:lnTo>
                    <a:pt x="36918" y="2096"/>
                  </a:lnTo>
                  <a:lnTo>
                    <a:pt x="26581" y="0"/>
                  </a:lnTo>
                  <a:close/>
                </a:path>
                <a:path w="53339" h="53339">
                  <a:moveTo>
                    <a:pt x="47159" y="10464"/>
                  </a:moveTo>
                  <a:lnTo>
                    <a:pt x="26581" y="10464"/>
                  </a:lnTo>
                  <a:lnTo>
                    <a:pt x="35458" y="10477"/>
                  </a:lnTo>
                  <a:lnTo>
                    <a:pt x="42672" y="17703"/>
                  </a:lnTo>
                  <a:lnTo>
                    <a:pt x="42672" y="35471"/>
                  </a:lnTo>
                  <a:lnTo>
                    <a:pt x="35458" y="42697"/>
                  </a:lnTo>
                  <a:lnTo>
                    <a:pt x="26581" y="42710"/>
                  </a:lnTo>
                  <a:lnTo>
                    <a:pt x="47166" y="42697"/>
                  </a:lnTo>
                  <a:lnTo>
                    <a:pt x="51055" y="36931"/>
                  </a:lnTo>
                  <a:lnTo>
                    <a:pt x="53149" y="26593"/>
                  </a:lnTo>
                  <a:lnTo>
                    <a:pt x="51055" y="16246"/>
                  </a:lnTo>
                  <a:lnTo>
                    <a:pt x="47159" y="10464"/>
                  </a:lnTo>
                  <a:close/>
                </a:path>
              </a:pathLst>
            </a:custGeom>
            <a:solidFill>
              <a:srgbClr val="F876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3983474" y="2502928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4">
                  <a:moveTo>
                    <a:pt x="0" y="41998"/>
                  </a:moveTo>
                  <a:lnTo>
                    <a:pt x="41846" y="0"/>
                  </a:lnTo>
                </a:path>
                <a:path w="41910" h="42544">
                  <a:moveTo>
                    <a:pt x="0" y="0"/>
                  </a:moveTo>
                  <a:lnTo>
                    <a:pt x="41846" y="41998"/>
                  </a:lnTo>
                </a:path>
              </a:pathLst>
            </a:custGeom>
            <a:ln w="10160">
              <a:solidFill>
                <a:srgbClr val="F8766D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3877086" y="2651147"/>
              <a:ext cx="254635" cy="254635"/>
            </a:xfrm>
            <a:custGeom>
              <a:avLst/>
              <a:gdLst/>
              <a:ahLst/>
              <a:cxnLst/>
              <a:rect l="l" t="t" r="r" b="b"/>
              <a:pathLst>
                <a:path w="254635" h="254635">
                  <a:moveTo>
                    <a:pt x="254609" y="0"/>
                  </a:moveTo>
                  <a:lnTo>
                    <a:pt x="0" y="0"/>
                  </a:lnTo>
                  <a:lnTo>
                    <a:pt x="0" y="254624"/>
                  </a:lnTo>
                  <a:lnTo>
                    <a:pt x="254609" y="254624"/>
                  </a:lnTo>
                  <a:lnTo>
                    <a:pt x="254609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3877086" y="2651163"/>
              <a:ext cx="254635" cy="254635"/>
            </a:xfrm>
            <a:custGeom>
              <a:avLst/>
              <a:gdLst/>
              <a:ahLst/>
              <a:cxnLst/>
              <a:rect l="l" t="t" r="r" b="b"/>
              <a:pathLst>
                <a:path w="254635" h="254635">
                  <a:moveTo>
                    <a:pt x="0" y="254609"/>
                  </a:moveTo>
                  <a:lnTo>
                    <a:pt x="254619" y="254609"/>
                  </a:lnTo>
                  <a:lnTo>
                    <a:pt x="254619" y="0"/>
                  </a:lnTo>
                  <a:lnTo>
                    <a:pt x="0" y="0"/>
                  </a:lnTo>
                  <a:lnTo>
                    <a:pt x="0" y="254609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3987360" y="276169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934" y="7607"/>
                  </a:moveTo>
                  <a:lnTo>
                    <a:pt x="26352" y="0"/>
                  </a:lnTo>
                  <a:lnTo>
                    <a:pt x="7581" y="0"/>
                  </a:lnTo>
                  <a:lnTo>
                    <a:pt x="0" y="7607"/>
                  </a:lnTo>
                  <a:lnTo>
                    <a:pt x="0" y="26365"/>
                  </a:lnTo>
                  <a:lnTo>
                    <a:pt x="7581" y="33947"/>
                  </a:lnTo>
                  <a:lnTo>
                    <a:pt x="26352" y="33947"/>
                  </a:lnTo>
                  <a:lnTo>
                    <a:pt x="33934" y="26365"/>
                  </a:lnTo>
                  <a:lnTo>
                    <a:pt x="33934" y="23495"/>
                  </a:lnTo>
                  <a:lnTo>
                    <a:pt x="33934" y="10464"/>
                  </a:lnTo>
                  <a:lnTo>
                    <a:pt x="33934" y="7607"/>
                  </a:lnTo>
                  <a:close/>
                </a:path>
              </a:pathLst>
            </a:custGeom>
            <a:solidFill>
              <a:srgbClr val="CD96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3902575" y="2778467"/>
              <a:ext cx="203835" cy="0"/>
            </a:xfrm>
            <a:custGeom>
              <a:avLst/>
              <a:gdLst/>
              <a:ahLst/>
              <a:cxnLst/>
              <a:rect l="l" t="t" r="r" b="b"/>
              <a:pathLst>
                <a:path w="203835" h="0">
                  <a:moveTo>
                    <a:pt x="0" y="0"/>
                  </a:moveTo>
                  <a:lnTo>
                    <a:pt x="203631" y="0"/>
                  </a:lnTo>
                </a:path>
              </a:pathLst>
            </a:custGeom>
            <a:ln w="12700">
              <a:solidFill>
                <a:srgbClr val="CD96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3977734" y="2752356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81" y="0"/>
                  </a:moveTo>
                  <a:lnTo>
                    <a:pt x="16230" y="2094"/>
                  </a:lnTo>
                  <a:lnTo>
                    <a:pt x="7785" y="7789"/>
                  </a:lnTo>
                  <a:lnTo>
                    <a:pt x="2092" y="16235"/>
                  </a:lnTo>
                  <a:lnTo>
                    <a:pt x="0" y="26581"/>
                  </a:lnTo>
                  <a:lnTo>
                    <a:pt x="2092" y="36926"/>
                  </a:lnTo>
                  <a:lnTo>
                    <a:pt x="7785" y="45372"/>
                  </a:lnTo>
                  <a:lnTo>
                    <a:pt x="16230" y="51068"/>
                  </a:lnTo>
                  <a:lnTo>
                    <a:pt x="26581" y="53162"/>
                  </a:lnTo>
                  <a:lnTo>
                    <a:pt x="36918" y="51068"/>
                  </a:lnTo>
                  <a:lnTo>
                    <a:pt x="45361" y="45372"/>
                  </a:lnTo>
                  <a:lnTo>
                    <a:pt x="47164" y="42697"/>
                  </a:lnTo>
                  <a:lnTo>
                    <a:pt x="26581" y="42697"/>
                  </a:lnTo>
                  <a:lnTo>
                    <a:pt x="17691" y="42672"/>
                  </a:lnTo>
                  <a:lnTo>
                    <a:pt x="10477" y="35471"/>
                  </a:lnTo>
                  <a:lnTo>
                    <a:pt x="10477" y="17691"/>
                  </a:lnTo>
                  <a:lnTo>
                    <a:pt x="17691" y="10464"/>
                  </a:lnTo>
                  <a:lnTo>
                    <a:pt x="47156" y="10452"/>
                  </a:lnTo>
                  <a:lnTo>
                    <a:pt x="45361" y="7789"/>
                  </a:lnTo>
                  <a:lnTo>
                    <a:pt x="36918" y="2094"/>
                  </a:lnTo>
                  <a:lnTo>
                    <a:pt x="26581" y="0"/>
                  </a:lnTo>
                  <a:close/>
                </a:path>
                <a:path w="53339" h="53339">
                  <a:moveTo>
                    <a:pt x="47156" y="10452"/>
                  </a:moveTo>
                  <a:lnTo>
                    <a:pt x="26581" y="10452"/>
                  </a:lnTo>
                  <a:lnTo>
                    <a:pt x="35458" y="10464"/>
                  </a:lnTo>
                  <a:lnTo>
                    <a:pt x="42672" y="17691"/>
                  </a:lnTo>
                  <a:lnTo>
                    <a:pt x="42672" y="35471"/>
                  </a:lnTo>
                  <a:lnTo>
                    <a:pt x="35458" y="42672"/>
                  </a:lnTo>
                  <a:lnTo>
                    <a:pt x="26581" y="42697"/>
                  </a:lnTo>
                  <a:lnTo>
                    <a:pt x="47164" y="42697"/>
                  </a:lnTo>
                  <a:lnTo>
                    <a:pt x="51055" y="36926"/>
                  </a:lnTo>
                  <a:lnTo>
                    <a:pt x="53149" y="26581"/>
                  </a:lnTo>
                  <a:lnTo>
                    <a:pt x="51055" y="16235"/>
                  </a:lnTo>
                  <a:lnTo>
                    <a:pt x="47156" y="10452"/>
                  </a:lnTo>
                  <a:close/>
                </a:path>
              </a:pathLst>
            </a:custGeom>
            <a:solidFill>
              <a:srgbClr val="CD96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3983474" y="2757538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4">
                  <a:moveTo>
                    <a:pt x="0" y="41998"/>
                  </a:moveTo>
                  <a:lnTo>
                    <a:pt x="41846" y="0"/>
                  </a:lnTo>
                </a:path>
                <a:path w="41910" h="42544">
                  <a:moveTo>
                    <a:pt x="0" y="0"/>
                  </a:moveTo>
                  <a:lnTo>
                    <a:pt x="41846" y="41998"/>
                  </a:lnTo>
                </a:path>
              </a:pathLst>
            </a:custGeom>
            <a:ln w="10160">
              <a:solidFill>
                <a:srgbClr val="CD96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3877086" y="2905772"/>
              <a:ext cx="254635" cy="254635"/>
            </a:xfrm>
            <a:custGeom>
              <a:avLst/>
              <a:gdLst/>
              <a:ahLst/>
              <a:cxnLst/>
              <a:rect l="l" t="t" r="r" b="b"/>
              <a:pathLst>
                <a:path w="254635" h="254635">
                  <a:moveTo>
                    <a:pt x="254609" y="0"/>
                  </a:moveTo>
                  <a:lnTo>
                    <a:pt x="0" y="0"/>
                  </a:lnTo>
                  <a:lnTo>
                    <a:pt x="0" y="254609"/>
                  </a:lnTo>
                  <a:lnTo>
                    <a:pt x="254609" y="254609"/>
                  </a:lnTo>
                  <a:lnTo>
                    <a:pt x="254609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3877086" y="2905772"/>
              <a:ext cx="254635" cy="254635"/>
            </a:xfrm>
            <a:custGeom>
              <a:avLst/>
              <a:gdLst/>
              <a:ahLst/>
              <a:cxnLst/>
              <a:rect l="l" t="t" r="r" b="b"/>
              <a:pathLst>
                <a:path w="254635" h="254635">
                  <a:moveTo>
                    <a:pt x="0" y="254609"/>
                  </a:moveTo>
                  <a:lnTo>
                    <a:pt x="254619" y="254609"/>
                  </a:lnTo>
                  <a:lnTo>
                    <a:pt x="254619" y="0"/>
                  </a:lnTo>
                  <a:lnTo>
                    <a:pt x="0" y="0"/>
                  </a:lnTo>
                  <a:lnTo>
                    <a:pt x="0" y="254609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3987360" y="301630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934" y="7581"/>
                  </a:moveTo>
                  <a:lnTo>
                    <a:pt x="26352" y="0"/>
                  </a:lnTo>
                  <a:lnTo>
                    <a:pt x="7581" y="0"/>
                  </a:lnTo>
                  <a:lnTo>
                    <a:pt x="0" y="7581"/>
                  </a:lnTo>
                  <a:lnTo>
                    <a:pt x="0" y="26352"/>
                  </a:lnTo>
                  <a:lnTo>
                    <a:pt x="7581" y="33947"/>
                  </a:lnTo>
                  <a:lnTo>
                    <a:pt x="26352" y="33947"/>
                  </a:lnTo>
                  <a:lnTo>
                    <a:pt x="33934" y="26352"/>
                  </a:lnTo>
                  <a:lnTo>
                    <a:pt x="33934" y="23482"/>
                  </a:lnTo>
                  <a:lnTo>
                    <a:pt x="33934" y="10464"/>
                  </a:lnTo>
                  <a:lnTo>
                    <a:pt x="33934" y="7581"/>
                  </a:lnTo>
                  <a:close/>
                </a:path>
              </a:pathLst>
            </a:custGeom>
            <a:solidFill>
              <a:srgbClr val="7CAE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3902575" y="3033090"/>
              <a:ext cx="203835" cy="0"/>
            </a:xfrm>
            <a:custGeom>
              <a:avLst/>
              <a:gdLst/>
              <a:ahLst/>
              <a:cxnLst/>
              <a:rect l="l" t="t" r="r" b="b"/>
              <a:pathLst>
                <a:path w="203835" h="0">
                  <a:moveTo>
                    <a:pt x="0" y="0"/>
                  </a:moveTo>
                  <a:lnTo>
                    <a:pt x="203631" y="0"/>
                  </a:lnTo>
                </a:path>
              </a:pathLst>
            </a:custGeom>
            <a:ln w="12700">
              <a:solidFill>
                <a:srgbClr val="7CAE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3977734" y="3006966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81" y="0"/>
                  </a:moveTo>
                  <a:lnTo>
                    <a:pt x="16230" y="2094"/>
                  </a:lnTo>
                  <a:lnTo>
                    <a:pt x="7785" y="7789"/>
                  </a:lnTo>
                  <a:lnTo>
                    <a:pt x="2092" y="16235"/>
                  </a:lnTo>
                  <a:lnTo>
                    <a:pt x="0" y="26581"/>
                  </a:lnTo>
                  <a:lnTo>
                    <a:pt x="2092" y="36920"/>
                  </a:lnTo>
                  <a:lnTo>
                    <a:pt x="7785" y="45367"/>
                  </a:lnTo>
                  <a:lnTo>
                    <a:pt x="16230" y="51066"/>
                  </a:lnTo>
                  <a:lnTo>
                    <a:pt x="26581" y="53162"/>
                  </a:lnTo>
                  <a:lnTo>
                    <a:pt x="36918" y="51066"/>
                  </a:lnTo>
                  <a:lnTo>
                    <a:pt x="45361" y="45367"/>
                  </a:lnTo>
                  <a:lnTo>
                    <a:pt x="47161" y="42697"/>
                  </a:lnTo>
                  <a:lnTo>
                    <a:pt x="17691" y="42684"/>
                  </a:lnTo>
                  <a:lnTo>
                    <a:pt x="10477" y="35458"/>
                  </a:lnTo>
                  <a:lnTo>
                    <a:pt x="10477" y="17691"/>
                  </a:lnTo>
                  <a:lnTo>
                    <a:pt x="17691" y="10477"/>
                  </a:lnTo>
                  <a:lnTo>
                    <a:pt x="47164" y="10464"/>
                  </a:lnTo>
                  <a:lnTo>
                    <a:pt x="45361" y="7789"/>
                  </a:lnTo>
                  <a:lnTo>
                    <a:pt x="36918" y="2094"/>
                  </a:lnTo>
                  <a:lnTo>
                    <a:pt x="26581" y="0"/>
                  </a:lnTo>
                  <a:close/>
                </a:path>
                <a:path w="53339" h="53339">
                  <a:moveTo>
                    <a:pt x="47164" y="10464"/>
                  </a:moveTo>
                  <a:lnTo>
                    <a:pt x="26581" y="10464"/>
                  </a:lnTo>
                  <a:lnTo>
                    <a:pt x="35458" y="10477"/>
                  </a:lnTo>
                  <a:lnTo>
                    <a:pt x="42672" y="17691"/>
                  </a:lnTo>
                  <a:lnTo>
                    <a:pt x="42672" y="35458"/>
                  </a:lnTo>
                  <a:lnTo>
                    <a:pt x="35458" y="42684"/>
                  </a:lnTo>
                  <a:lnTo>
                    <a:pt x="26581" y="42697"/>
                  </a:lnTo>
                  <a:lnTo>
                    <a:pt x="47169" y="42684"/>
                  </a:lnTo>
                  <a:lnTo>
                    <a:pt x="51055" y="36920"/>
                  </a:lnTo>
                  <a:lnTo>
                    <a:pt x="53149" y="26581"/>
                  </a:lnTo>
                  <a:lnTo>
                    <a:pt x="51055" y="16235"/>
                  </a:lnTo>
                  <a:lnTo>
                    <a:pt x="47164" y="10464"/>
                  </a:lnTo>
                  <a:close/>
                </a:path>
              </a:pathLst>
            </a:custGeom>
            <a:solidFill>
              <a:srgbClr val="7CAE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3983474" y="3012147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4">
                  <a:moveTo>
                    <a:pt x="0" y="41986"/>
                  </a:moveTo>
                  <a:lnTo>
                    <a:pt x="41846" y="0"/>
                  </a:lnTo>
                </a:path>
                <a:path w="41910" h="42544">
                  <a:moveTo>
                    <a:pt x="0" y="0"/>
                  </a:moveTo>
                  <a:lnTo>
                    <a:pt x="41846" y="41986"/>
                  </a:lnTo>
                </a:path>
              </a:pathLst>
            </a:custGeom>
            <a:ln w="10160">
              <a:solidFill>
                <a:srgbClr val="7CAE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3877086" y="3160372"/>
              <a:ext cx="254635" cy="254635"/>
            </a:xfrm>
            <a:custGeom>
              <a:avLst/>
              <a:gdLst/>
              <a:ahLst/>
              <a:cxnLst/>
              <a:rect l="l" t="t" r="r" b="b"/>
              <a:pathLst>
                <a:path w="254635" h="254635">
                  <a:moveTo>
                    <a:pt x="254609" y="0"/>
                  </a:moveTo>
                  <a:lnTo>
                    <a:pt x="0" y="0"/>
                  </a:lnTo>
                  <a:lnTo>
                    <a:pt x="0" y="254619"/>
                  </a:lnTo>
                  <a:lnTo>
                    <a:pt x="254609" y="254619"/>
                  </a:lnTo>
                  <a:lnTo>
                    <a:pt x="254609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3877086" y="3160369"/>
              <a:ext cx="254635" cy="254635"/>
            </a:xfrm>
            <a:custGeom>
              <a:avLst/>
              <a:gdLst/>
              <a:ahLst/>
              <a:cxnLst/>
              <a:rect l="l" t="t" r="r" b="b"/>
              <a:pathLst>
                <a:path w="254635" h="254635">
                  <a:moveTo>
                    <a:pt x="0" y="254609"/>
                  </a:moveTo>
                  <a:lnTo>
                    <a:pt x="254619" y="254609"/>
                  </a:lnTo>
                  <a:lnTo>
                    <a:pt x="254619" y="0"/>
                  </a:lnTo>
                  <a:lnTo>
                    <a:pt x="0" y="0"/>
                  </a:lnTo>
                  <a:lnTo>
                    <a:pt x="0" y="254609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3987360" y="3270922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934" y="7594"/>
                  </a:moveTo>
                  <a:lnTo>
                    <a:pt x="26352" y="0"/>
                  </a:lnTo>
                  <a:lnTo>
                    <a:pt x="7581" y="0"/>
                  </a:lnTo>
                  <a:lnTo>
                    <a:pt x="0" y="7594"/>
                  </a:lnTo>
                  <a:lnTo>
                    <a:pt x="0" y="26339"/>
                  </a:lnTo>
                  <a:lnTo>
                    <a:pt x="7581" y="33947"/>
                  </a:lnTo>
                  <a:lnTo>
                    <a:pt x="26352" y="33947"/>
                  </a:lnTo>
                  <a:lnTo>
                    <a:pt x="33934" y="26339"/>
                  </a:lnTo>
                  <a:lnTo>
                    <a:pt x="33934" y="23482"/>
                  </a:lnTo>
                  <a:lnTo>
                    <a:pt x="33934" y="10452"/>
                  </a:lnTo>
                  <a:lnTo>
                    <a:pt x="33934" y="7594"/>
                  </a:lnTo>
                  <a:close/>
                </a:path>
              </a:pathLst>
            </a:custGeom>
            <a:solidFill>
              <a:srgbClr val="00BE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3902575" y="3287699"/>
              <a:ext cx="203835" cy="0"/>
            </a:xfrm>
            <a:custGeom>
              <a:avLst/>
              <a:gdLst/>
              <a:ahLst/>
              <a:cxnLst/>
              <a:rect l="l" t="t" r="r" b="b"/>
              <a:pathLst>
                <a:path w="203835" h="0">
                  <a:moveTo>
                    <a:pt x="0" y="0"/>
                  </a:moveTo>
                  <a:lnTo>
                    <a:pt x="203631" y="0"/>
                  </a:lnTo>
                </a:path>
              </a:pathLst>
            </a:custGeom>
            <a:ln w="12700">
              <a:solidFill>
                <a:srgbClr val="00BE6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3977734" y="3261575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81" y="0"/>
                  </a:moveTo>
                  <a:lnTo>
                    <a:pt x="16230" y="2095"/>
                  </a:lnTo>
                  <a:lnTo>
                    <a:pt x="7785" y="7794"/>
                  </a:lnTo>
                  <a:lnTo>
                    <a:pt x="2092" y="16241"/>
                  </a:lnTo>
                  <a:lnTo>
                    <a:pt x="0" y="26581"/>
                  </a:lnTo>
                  <a:lnTo>
                    <a:pt x="2092" y="36926"/>
                  </a:lnTo>
                  <a:lnTo>
                    <a:pt x="7785" y="45372"/>
                  </a:lnTo>
                  <a:lnTo>
                    <a:pt x="16230" y="51068"/>
                  </a:lnTo>
                  <a:lnTo>
                    <a:pt x="26581" y="53162"/>
                  </a:lnTo>
                  <a:lnTo>
                    <a:pt x="36918" y="51068"/>
                  </a:lnTo>
                  <a:lnTo>
                    <a:pt x="45361" y="45372"/>
                  </a:lnTo>
                  <a:lnTo>
                    <a:pt x="47164" y="42697"/>
                  </a:lnTo>
                  <a:lnTo>
                    <a:pt x="17691" y="42697"/>
                  </a:lnTo>
                  <a:lnTo>
                    <a:pt x="10477" y="35471"/>
                  </a:lnTo>
                  <a:lnTo>
                    <a:pt x="10477" y="17691"/>
                  </a:lnTo>
                  <a:lnTo>
                    <a:pt x="17691" y="10477"/>
                  </a:lnTo>
                  <a:lnTo>
                    <a:pt x="47161" y="10464"/>
                  </a:lnTo>
                  <a:lnTo>
                    <a:pt x="45361" y="7794"/>
                  </a:lnTo>
                  <a:lnTo>
                    <a:pt x="36918" y="2095"/>
                  </a:lnTo>
                  <a:lnTo>
                    <a:pt x="26581" y="0"/>
                  </a:lnTo>
                  <a:close/>
                </a:path>
                <a:path w="53339" h="53339">
                  <a:moveTo>
                    <a:pt x="47161" y="10464"/>
                  </a:moveTo>
                  <a:lnTo>
                    <a:pt x="26581" y="10464"/>
                  </a:lnTo>
                  <a:lnTo>
                    <a:pt x="35458" y="10477"/>
                  </a:lnTo>
                  <a:lnTo>
                    <a:pt x="42672" y="17691"/>
                  </a:lnTo>
                  <a:lnTo>
                    <a:pt x="42672" y="35471"/>
                  </a:lnTo>
                  <a:lnTo>
                    <a:pt x="35458" y="42697"/>
                  </a:lnTo>
                  <a:lnTo>
                    <a:pt x="47164" y="42697"/>
                  </a:lnTo>
                  <a:lnTo>
                    <a:pt x="51055" y="36926"/>
                  </a:lnTo>
                  <a:lnTo>
                    <a:pt x="53149" y="26581"/>
                  </a:lnTo>
                  <a:lnTo>
                    <a:pt x="51055" y="16241"/>
                  </a:lnTo>
                  <a:lnTo>
                    <a:pt x="47161" y="10464"/>
                  </a:lnTo>
                  <a:close/>
                </a:path>
              </a:pathLst>
            </a:custGeom>
            <a:solidFill>
              <a:srgbClr val="00BE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3983474" y="3266757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0" y="41998"/>
                  </a:moveTo>
                  <a:lnTo>
                    <a:pt x="41846" y="0"/>
                  </a:lnTo>
                </a:path>
                <a:path w="41910" h="42545">
                  <a:moveTo>
                    <a:pt x="0" y="0"/>
                  </a:moveTo>
                  <a:lnTo>
                    <a:pt x="41846" y="41998"/>
                  </a:lnTo>
                </a:path>
              </a:pathLst>
            </a:custGeom>
            <a:ln w="10160">
              <a:solidFill>
                <a:srgbClr val="00BE6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3877086" y="3414991"/>
              <a:ext cx="254635" cy="254635"/>
            </a:xfrm>
            <a:custGeom>
              <a:avLst/>
              <a:gdLst/>
              <a:ahLst/>
              <a:cxnLst/>
              <a:rect l="l" t="t" r="r" b="b"/>
              <a:pathLst>
                <a:path w="254635" h="254635">
                  <a:moveTo>
                    <a:pt x="254609" y="0"/>
                  </a:moveTo>
                  <a:lnTo>
                    <a:pt x="0" y="0"/>
                  </a:lnTo>
                  <a:lnTo>
                    <a:pt x="0" y="254609"/>
                  </a:lnTo>
                  <a:lnTo>
                    <a:pt x="254609" y="254609"/>
                  </a:lnTo>
                  <a:lnTo>
                    <a:pt x="254609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3877086" y="3414981"/>
              <a:ext cx="254635" cy="254635"/>
            </a:xfrm>
            <a:custGeom>
              <a:avLst/>
              <a:gdLst/>
              <a:ahLst/>
              <a:cxnLst/>
              <a:rect l="l" t="t" r="r" b="b"/>
              <a:pathLst>
                <a:path w="254635" h="254635">
                  <a:moveTo>
                    <a:pt x="0" y="254619"/>
                  </a:moveTo>
                  <a:lnTo>
                    <a:pt x="254619" y="254619"/>
                  </a:lnTo>
                  <a:lnTo>
                    <a:pt x="254619" y="0"/>
                  </a:lnTo>
                  <a:lnTo>
                    <a:pt x="0" y="0"/>
                  </a:lnTo>
                  <a:lnTo>
                    <a:pt x="0" y="254619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3987360" y="3525519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934" y="7594"/>
                  </a:moveTo>
                  <a:lnTo>
                    <a:pt x="26352" y="0"/>
                  </a:lnTo>
                  <a:lnTo>
                    <a:pt x="7581" y="0"/>
                  </a:lnTo>
                  <a:lnTo>
                    <a:pt x="0" y="7594"/>
                  </a:lnTo>
                  <a:lnTo>
                    <a:pt x="0" y="26365"/>
                  </a:lnTo>
                  <a:lnTo>
                    <a:pt x="7581" y="33947"/>
                  </a:lnTo>
                  <a:lnTo>
                    <a:pt x="26352" y="33947"/>
                  </a:lnTo>
                  <a:lnTo>
                    <a:pt x="33934" y="26365"/>
                  </a:lnTo>
                  <a:lnTo>
                    <a:pt x="33934" y="23482"/>
                  </a:lnTo>
                  <a:lnTo>
                    <a:pt x="33934" y="10464"/>
                  </a:lnTo>
                  <a:lnTo>
                    <a:pt x="33934" y="7594"/>
                  </a:lnTo>
                  <a:close/>
                </a:path>
              </a:pathLst>
            </a:custGeom>
            <a:solidFill>
              <a:srgbClr val="00BF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3902575" y="3542296"/>
              <a:ext cx="203835" cy="0"/>
            </a:xfrm>
            <a:custGeom>
              <a:avLst/>
              <a:gdLst/>
              <a:ahLst/>
              <a:cxnLst/>
              <a:rect l="l" t="t" r="r" b="b"/>
              <a:pathLst>
                <a:path w="203835" h="0">
                  <a:moveTo>
                    <a:pt x="0" y="0"/>
                  </a:moveTo>
                  <a:lnTo>
                    <a:pt x="203631" y="0"/>
                  </a:lnTo>
                </a:path>
              </a:pathLst>
            </a:custGeom>
            <a:ln w="12700">
              <a:solidFill>
                <a:srgbClr val="00BF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3977734" y="3516172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81" y="0"/>
                  </a:moveTo>
                  <a:lnTo>
                    <a:pt x="16230" y="2096"/>
                  </a:lnTo>
                  <a:lnTo>
                    <a:pt x="7785" y="7796"/>
                  </a:lnTo>
                  <a:lnTo>
                    <a:pt x="2092" y="16246"/>
                  </a:lnTo>
                  <a:lnTo>
                    <a:pt x="0" y="26593"/>
                  </a:lnTo>
                  <a:lnTo>
                    <a:pt x="2092" y="36931"/>
                  </a:lnTo>
                  <a:lnTo>
                    <a:pt x="7785" y="45375"/>
                  </a:lnTo>
                  <a:lnTo>
                    <a:pt x="16230" y="51073"/>
                  </a:lnTo>
                  <a:lnTo>
                    <a:pt x="26581" y="53174"/>
                  </a:lnTo>
                  <a:lnTo>
                    <a:pt x="36918" y="51073"/>
                  </a:lnTo>
                  <a:lnTo>
                    <a:pt x="45361" y="45375"/>
                  </a:lnTo>
                  <a:lnTo>
                    <a:pt x="47158" y="42710"/>
                  </a:lnTo>
                  <a:lnTo>
                    <a:pt x="26581" y="42710"/>
                  </a:lnTo>
                  <a:lnTo>
                    <a:pt x="17691" y="42684"/>
                  </a:lnTo>
                  <a:lnTo>
                    <a:pt x="10477" y="35471"/>
                  </a:lnTo>
                  <a:lnTo>
                    <a:pt x="10477" y="17703"/>
                  </a:lnTo>
                  <a:lnTo>
                    <a:pt x="17691" y="10477"/>
                  </a:lnTo>
                  <a:lnTo>
                    <a:pt x="47159" y="10464"/>
                  </a:lnTo>
                  <a:lnTo>
                    <a:pt x="45361" y="7796"/>
                  </a:lnTo>
                  <a:lnTo>
                    <a:pt x="36918" y="2096"/>
                  </a:lnTo>
                  <a:lnTo>
                    <a:pt x="26581" y="0"/>
                  </a:lnTo>
                  <a:close/>
                </a:path>
                <a:path w="53339" h="53339">
                  <a:moveTo>
                    <a:pt x="47159" y="10464"/>
                  </a:moveTo>
                  <a:lnTo>
                    <a:pt x="26581" y="10464"/>
                  </a:lnTo>
                  <a:lnTo>
                    <a:pt x="35458" y="10477"/>
                  </a:lnTo>
                  <a:lnTo>
                    <a:pt x="42672" y="17703"/>
                  </a:lnTo>
                  <a:lnTo>
                    <a:pt x="42672" y="35471"/>
                  </a:lnTo>
                  <a:lnTo>
                    <a:pt x="35458" y="42684"/>
                  </a:lnTo>
                  <a:lnTo>
                    <a:pt x="26581" y="42710"/>
                  </a:lnTo>
                  <a:lnTo>
                    <a:pt x="47158" y="42710"/>
                  </a:lnTo>
                  <a:lnTo>
                    <a:pt x="51055" y="36931"/>
                  </a:lnTo>
                  <a:lnTo>
                    <a:pt x="53149" y="26593"/>
                  </a:lnTo>
                  <a:lnTo>
                    <a:pt x="51055" y="16246"/>
                  </a:lnTo>
                  <a:lnTo>
                    <a:pt x="47159" y="10464"/>
                  </a:lnTo>
                  <a:close/>
                </a:path>
              </a:pathLst>
            </a:custGeom>
            <a:solidFill>
              <a:srgbClr val="00BF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3983474" y="3521367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0" y="41998"/>
                  </a:moveTo>
                  <a:lnTo>
                    <a:pt x="41846" y="0"/>
                  </a:lnTo>
                </a:path>
                <a:path w="41910" h="42545">
                  <a:moveTo>
                    <a:pt x="0" y="0"/>
                  </a:moveTo>
                  <a:lnTo>
                    <a:pt x="41846" y="41998"/>
                  </a:lnTo>
                </a:path>
              </a:pathLst>
            </a:custGeom>
            <a:ln w="10160">
              <a:solidFill>
                <a:srgbClr val="00BF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3877086" y="3669591"/>
              <a:ext cx="254635" cy="254635"/>
            </a:xfrm>
            <a:custGeom>
              <a:avLst/>
              <a:gdLst/>
              <a:ahLst/>
              <a:cxnLst/>
              <a:rect l="l" t="t" r="r" b="b"/>
              <a:pathLst>
                <a:path w="254635" h="254635">
                  <a:moveTo>
                    <a:pt x="254609" y="0"/>
                  </a:moveTo>
                  <a:lnTo>
                    <a:pt x="0" y="0"/>
                  </a:lnTo>
                  <a:lnTo>
                    <a:pt x="0" y="254619"/>
                  </a:lnTo>
                  <a:lnTo>
                    <a:pt x="254609" y="254619"/>
                  </a:lnTo>
                  <a:lnTo>
                    <a:pt x="254609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3877086" y="3669601"/>
              <a:ext cx="254635" cy="254635"/>
            </a:xfrm>
            <a:custGeom>
              <a:avLst/>
              <a:gdLst/>
              <a:ahLst/>
              <a:cxnLst/>
              <a:rect l="l" t="t" r="r" b="b"/>
              <a:pathLst>
                <a:path w="254635" h="254635">
                  <a:moveTo>
                    <a:pt x="0" y="254609"/>
                  </a:moveTo>
                  <a:lnTo>
                    <a:pt x="254619" y="254609"/>
                  </a:lnTo>
                  <a:lnTo>
                    <a:pt x="254619" y="0"/>
                  </a:lnTo>
                  <a:lnTo>
                    <a:pt x="0" y="0"/>
                  </a:lnTo>
                  <a:lnTo>
                    <a:pt x="0" y="254609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3987360" y="3780129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934" y="7581"/>
                  </a:moveTo>
                  <a:lnTo>
                    <a:pt x="26352" y="0"/>
                  </a:lnTo>
                  <a:lnTo>
                    <a:pt x="7581" y="0"/>
                  </a:lnTo>
                  <a:lnTo>
                    <a:pt x="0" y="7581"/>
                  </a:lnTo>
                  <a:lnTo>
                    <a:pt x="0" y="26339"/>
                  </a:lnTo>
                  <a:lnTo>
                    <a:pt x="7581" y="33947"/>
                  </a:lnTo>
                  <a:lnTo>
                    <a:pt x="26352" y="33947"/>
                  </a:lnTo>
                  <a:lnTo>
                    <a:pt x="33934" y="26339"/>
                  </a:lnTo>
                  <a:lnTo>
                    <a:pt x="33934" y="23482"/>
                  </a:lnTo>
                  <a:lnTo>
                    <a:pt x="33934" y="10452"/>
                  </a:lnTo>
                  <a:lnTo>
                    <a:pt x="33934" y="7581"/>
                  </a:lnTo>
                  <a:close/>
                </a:path>
              </a:pathLst>
            </a:custGeom>
            <a:solidFill>
              <a:srgbClr val="00A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3902575" y="3796906"/>
              <a:ext cx="203835" cy="0"/>
            </a:xfrm>
            <a:custGeom>
              <a:avLst/>
              <a:gdLst/>
              <a:ahLst/>
              <a:cxnLst/>
              <a:rect l="l" t="t" r="r" b="b"/>
              <a:pathLst>
                <a:path w="203835" h="0">
                  <a:moveTo>
                    <a:pt x="0" y="0"/>
                  </a:moveTo>
                  <a:lnTo>
                    <a:pt x="203631" y="0"/>
                  </a:lnTo>
                </a:path>
              </a:pathLst>
            </a:custGeom>
            <a:ln w="12700">
              <a:solidFill>
                <a:srgbClr val="00A9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3977734" y="3770782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81" y="0"/>
                  </a:moveTo>
                  <a:lnTo>
                    <a:pt x="16230" y="2101"/>
                  </a:lnTo>
                  <a:lnTo>
                    <a:pt x="7785" y="7800"/>
                  </a:lnTo>
                  <a:lnTo>
                    <a:pt x="2092" y="16248"/>
                  </a:lnTo>
                  <a:lnTo>
                    <a:pt x="0" y="26593"/>
                  </a:lnTo>
                  <a:lnTo>
                    <a:pt x="2092" y="36931"/>
                  </a:lnTo>
                  <a:lnTo>
                    <a:pt x="7785" y="45373"/>
                  </a:lnTo>
                  <a:lnTo>
                    <a:pt x="16230" y="51068"/>
                  </a:lnTo>
                  <a:lnTo>
                    <a:pt x="26581" y="53162"/>
                  </a:lnTo>
                  <a:lnTo>
                    <a:pt x="36918" y="51068"/>
                  </a:lnTo>
                  <a:lnTo>
                    <a:pt x="45361" y="45373"/>
                  </a:lnTo>
                  <a:lnTo>
                    <a:pt x="47157" y="42710"/>
                  </a:lnTo>
                  <a:lnTo>
                    <a:pt x="17691" y="42697"/>
                  </a:lnTo>
                  <a:lnTo>
                    <a:pt x="10477" y="35471"/>
                  </a:lnTo>
                  <a:lnTo>
                    <a:pt x="10477" y="17703"/>
                  </a:lnTo>
                  <a:lnTo>
                    <a:pt x="17691" y="10477"/>
                  </a:lnTo>
                  <a:lnTo>
                    <a:pt x="47156" y="10464"/>
                  </a:lnTo>
                  <a:lnTo>
                    <a:pt x="45361" y="7800"/>
                  </a:lnTo>
                  <a:lnTo>
                    <a:pt x="36918" y="2101"/>
                  </a:lnTo>
                  <a:lnTo>
                    <a:pt x="26581" y="0"/>
                  </a:lnTo>
                  <a:close/>
                </a:path>
                <a:path w="53339" h="53339">
                  <a:moveTo>
                    <a:pt x="47156" y="10464"/>
                  </a:moveTo>
                  <a:lnTo>
                    <a:pt x="26581" y="10464"/>
                  </a:lnTo>
                  <a:lnTo>
                    <a:pt x="35458" y="10477"/>
                  </a:lnTo>
                  <a:lnTo>
                    <a:pt x="42672" y="17703"/>
                  </a:lnTo>
                  <a:lnTo>
                    <a:pt x="42672" y="35471"/>
                  </a:lnTo>
                  <a:lnTo>
                    <a:pt x="35458" y="42697"/>
                  </a:lnTo>
                  <a:lnTo>
                    <a:pt x="26581" y="42710"/>
                  </a:lnTo>
                  <a:lnTo>
                    <a:pt x="47166" y="42697"/>
                  </a:lnTo>
                  <a:lnTo>
                    <a:pt x="51055" y="36931"/>
                  </a:lnTo>
                  <a:lnTo>
                    <a:pt x="53149" y="26593"/>
                  </a:lnTo>
                  <a:lnTo>
                    <a:pt x="51055" y="16248"/>
                  </a:lnTo>
                  <a:lnTo>
                    <a:pt x="47156" y="10464"/>
                  </a:lnTo>
                  <a:close/>
                </a:path>
              </a:pathLst>
            </a:custGeom>
            <a:solidFill>
              <a:srgbClr val="00A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3983474" y="3775976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0" y="41998"/>
                  </a:moveTo>
                  <a:lnTo>
                    <a:pt x="41846" y="0"/>
                  </a:lnTo>
                </a:path>
                <a:path w="41910" h="42545">
                  <a:moveTo>
                    <a:pt x="0" y="0"/>
                  </a:moveTo>
                  <a:lnTo>
                    <a:pt x="41846" y="41998"/>
                  </a:lnTo>
                </a:path>
              </a:pathLst>
            </a:custGeom>
            <a:ln w="10160">
              <a:solidFill>
                <a:srgbClr val="00A9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3877086" y="3924211"/>
              <a:ext cx="254635" cy="254635"/>
            </a:xfrm>
            <a:custGeom>
              <a:avLst/>
              <a:gdLst/>
              <a:ahLst/>
              <a:cxnLst/>
              <a:rect l="l" t="t" r="r" b="b"/>
              <a:pathLst>
                <a:path w="254635" h="254635">
                  <a:moveTo>
                    <a:pt x="254609" y="0"/>
                  </a:moveTo>
                  <a:lnTo>
                    <a:pt x="0" y="0"/>
                  </a:lnTo>
                  <a:lnTo>
                    <a:pt x="0" y="254609"/>
                  </a:lnTo>
                  <a:lnTo>
                    <a:pt x="254609" y="254609"/>
                  </a:lnTo>
                  <a:lnTo>
                    <a:pt x="254609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3877086" y="3924211"/>
              <a:ext cx="254635" cy="254635"/>
            </a:xfrm>
            <a:custGeom>
              <a:avLst/>
              <a:gdLst/>
              <a:ahLst/>
              <a:cxnLst/>
              <a:rect l="l" t="t" r="r" b="b"/>
              <a:pathLst>
                <a:path w="254635" h="254635">
                  <a:moveTo>
                    <a:pt x="0" y="254609"/>
                  </a:moveTo>
                  <a:lnTo>
                    <a:pt x="254619" y="254609"/>
                  </a:lnTo>
                  <a:lnTo>
                    <a:pt x="254619" y="0"/>
                  </a:lnTo>
                  <a:lnTo>
                    <a:pt x="0" y="0"/>
                  </a:lnTo>
                  <a:lnTo>
                    <a:pt x="0" y="254609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3987360" y="4034738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934" y="7607"/>
                  </a:moveTo>
                  <a:lnTo>
                    <a:pt x="26352" y="0"/>
                  </a:lnTo>
                  <a:lnTo>
                    <a:pt x="7581" y="0"/>
                  </a:lnTo>
                  <a:lnTo>
                    <a:pt x="0" y="7607"/>
                  </a:lnTo>
                  <a:lnTo>
                    <a:pt x="0" y="26352"/>
                  </a:lnTo>
                  <a:lnTo>
                    <a:pt x="7581" y="33947"/>
                  </a:lnTo>
                  <a:lnTo>
                    <a:pt x="26352" y="33947"/>
                  </a:lnTo>
                  <a:lnTo>
                    <a:pt x="33934" y="26352"/>
                  </a:lnTo>
                  <a:lnTo>
                    <a:pt x="33934" y="23495"/>
                  </a:lnTo>
                  <a:lnTo>
                    <a:pt x="33934" y="10464"/>
                  </a:lnTo>
                  <a:lnTo>
                    <a:pt x="33934" y="7607"/>
                  </a:lnTo>
                  <a:close/>
                </a:path>
              </a:pathLst>
            </a:custGeom>
            <a:solidFill>
              <a:srgbClr val="C77C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3902575" y="4051515"/>
              <a:ext cx="203835" cy="0"/>
            </a:xfrm>
            <a:custGeom>
              <a:avLst/>
              <a:gdLst/>
              <a:ahLst/>
              <a:cxnLst/>
              <a:rect l="l" t="t" r="r" b="b"/>
              <a:pathLst>
                <a:path w="203835" h="0">
                  <a:moveTo>
                    <a:pt x="0" y="0"/>
                  </a:moveTo>
                  <a:lnTo>
                    <a:pt x="203631" y="0"/>
                  </a:lnTo>
                </a:path>
              </a:pathLst>
            </a:custGeom>
            <a:ln w="12700">
              <a:solidFill>
                <a:srgbClr val="C77C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3977734" y="4025404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81" y="0"/>
                  </a:moveTo>
                  <a:lnTo>
                    <a:pt x="16230" y="2094"/>
                  </a:lnTo>
                  <a:lnTo>
                    <a:pt x="7785" y="7789"/>
                  </a:lnTo>
                  <a:lnTo>
                    <a:pt x="2092" y="16235"/>
                  </a:lnTo>
                  <a:lnTo>
                    <a:pt x="0" y="26581"/>
                  </a:lnTo>
                  <a:lnTo>
                    <a:pt x="2092" y="36926"/>
                  </a:lnTo>
                  <a:lnTo>
                    <a:pt x="7785" y="45372"/>
                  </a:lnTo>
                  <a:lnTo>
                    <a:pt x="16230" y="51068"/>
                  </a:lnTo>
                  <a:lnTo>
                    <a:pt x="26581" y="53162"/>
                  </a:lnTo>
                  <a:lnTo>
                    <a:pt x="36918" y="51068"/>
                  </a:lnTo>
                  <a:lnTo>
                    <a:pt x="45361" y="45372"/>
                  </a:lnTo>
                  <a:lnTo>
                    <a:pt x="47164" y="42697"/>
                  </a:lnTo>
                  <a:lnTo>
                    <a:pt x="17691" y="42684"/>
                  </a:lnTo>
                  <a:lnTo>
                    <a:pt x="10477" y="35471"/>
                  </a:lnTo>
                  <a:lnTo>
                    <a:pt x="10477" y="17691"/>
                  </a:lnTo>
                  <a:lnTo>
                    <a:pt x="17691" y="10464"/>
                  </a:lnTo>
                  <a:lnTo>
                    <a:pt x="47156" y="10452"/>
                  </a:lnTo>
                  <a:lnTo>
                    <a:pt x="45361" y="7789"/>
                  </a:lnTo>
                  <a:lnTo>
                    <a:pt x="36918" y="2094"/>
                  </a:lnTo>
                  <a:lnTo>
                    <a:pt x="26581" y="0"/>
                  </a:lnTo>
                  <a:close/>
                </a:path>
                <a:path w="53339" h="53339">
                  <a:moveTo>
                    <a:pt x="47156" y="10452"/>
                  </a:moveTo>
                  <a:lnTo>
                    <a:pt x="26581" y="10452"/>
                  </a:lnTo>
                  <a:lnTo>
                    <a:pt x="35458" y="10464"/>
                  </a:lnTo>
                  <a:lnTo>
                    <a:pt x="42672" y="17691"/>
                  </a:lnTo>
                  <a:lnTo>
                    <a:pt x="42672" y="35471"/>
                  </a:lnTo>
                  <a:lnTo>
                    <a:pt x="35458" y="42684"/>
                  </a:lnTo>
                  <a:lnTo>
                    <a:pt x="26581" y="42697"/>
                  </a:lnTo>
                  <a:lnTo>
                    <a:pt x="47173" y="42684"/>
                  </a:lnTo>
                  <a:lnTo>
                    <a:pt x="51055" y="36926"/>
                  </a:lnTo>
                  <a:lnTo>
                    <a:pt x="53149" y="26581"/>
                  </a:lnTo>
                  <a:lnTo>
                    <a:pt x="51055" y="16235"/>
                  </a:lnTo>
                  <a:lnTo>
                    <a:pt x="47156" y="10452"/>
                  </a:lnTo>
                  <a:close/>
                </a:path>
              </a:pathLst>
            </a:custGeom>
            <a:solidFill>
              <a:srgbClr val="C77C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3983474" y="4030598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0" y="41986"/>
                  </a:moveTo>
                  <a:lnTo>
                    <a:pt x="41846" y="0"/>
                  </a:lnTo>
                </a:path>
                <a:path w="41910" h="42545">
                  <a:moveTo>
                    <a:pt x="0" y="0"/>
                  </a:moveTo>
                  <a:lnTo>
                    <a:pt x="41846" y="41986"/>
                  </a:lnTo>
                </a:path>
              </a:pathLst>
            </a:custGeom>
            <a:ln w="10160">
              <a:solidFill>
                <a:srgbClr val="C77C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 descr=""/>
            <p:cNvSpPr/>
            <p:nvPr/>
          </p:nvSpPr>
          <p:spPr>
            <a:xfrm>
              <a:off x="3877086" y="4178820"/>
              <a:ext cx="254635" cy="254635"/>
            </a:xfrm>
            <a:custGeom>
              <a:avLst/>
              <a:gdLst/>
              <a:ahLst/>
              <a:cxnLst/>
              <a:rect l="l" t="t" r="r" b="b"/>
              <a:pathLst>
                <a:path w="254635" h="254635">
                  <a:moveTo>
                    <a:pt x="254609" y="0"/>
                  </a:moveTo>
                  <a:lnTo>
                    <a:pt x="0" y="0"/>
                  </a:lnTo>
                  <a:lnTo>
                    <a:pt x="0" y="254609"/>
                  </a:lnTo>
                  <a:lnTo>
                    <a:pt x="254609" y="254609"/>
                  </a:lnTo>
                  <a:lnTo>
                    <a:pt x="254609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 descr=""/>
            <p:cNvSpPr/>
            <p:nvPr/>
          </p:nvSpPr>
          <p:spPr>
            <a:xfrm>
              <a:off x="3877086" y="4178820"/>
              <a:ext cx="254635" cy="254635"/>
            </a:xfrm>
            <a:custGeom>
              <a:avLst/>
              <a:gdLst/>
              <a:ahLst/>
              <a:cxnLst/>
              <a:rect l="l" t="t" r="r" b="b"/>
              <a:pathLst>
                <a:path w="254635" h="254635">
                  <a:moveTo>
                    <a:pt x="0" y="254609"/>
                  </a:moveTo>
                  <a:lnTo>
                    <a:pt x="254619" y="254609"/>
                  </a:lnTo>
                  <a:lnTo>
                    <a:pt x="254619" y="0"/>
                  </a:lnTo>
                  <a:lnTo>
                    <a:pt x="0" y="0"/>
                  </a:lnTo>
                  <a:lnTo>
                    <a:pt x="0" y="254609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 descr=""/>
            <p:cNvSpPr/>
            <p:nvPr/>
          </p:nvSpPr>
          <p:spPr>
            <a:xfrm>
              <a:off x="3987360" y="4289361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934" y="7594"/>
                  </a:moveTo>
                  <a:lnTo>
                    <a:pt x="26352" y="0"/>
                  </a:lnTo>
                  <a:lnTo>
                    <a:pt x="7581" y="0"/>
                  </a:lnTo>
                  <a:lnTo>
                    <a:pt x="0" y="7594"/>
                  </a:lnTo>
                  <a:lnTo>
                    <a:pt x="0" y="26352"/>
                  </a:lnTo>
                  <a:lnTo>
                    <a:pt x="7581" y="33947"/>
                  </a:lnTo>
                  <a:lnTo>
                    <a:pt x="26352" y="33947"/>
                  </a:lnTo>
                  <a:lnTo>
                    <a:pt x="33934" y="26352"/>
                  </a:lnTo>
                  <a:lnTo>
                    <a:pt x="33934" y="23482"/>
                  </a:lnTo>
                  <a:lnTo>
                    <a:pt x="33934" y="10452"/>
                  </a:lnTo>
                  <a:lnTo>
                    <a:pt x="33934" y="7594"/>
                  </a:lnTo>
                  <a:close/>
                </a:path>
              </a:pathLst>
            </a:custGeom>
            <a:solidFill>
              <a:srgbClr val="FF61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 descr=""/>
            <p:cNvSpPr/>
            <p:nvPr/>
          </p:nvSpPr>
          <p:spPr>
            <a:xfrm>
              <a:off x="3902575" y="4306138"/>
              <a:ext cx="203835" cy="0"/>
            </a:xfrm>
            <a:custGeom>
              <a:avLst/>
              <a:gdLst/>
              <a:ahLst/>
              <a:cxnLst/>
              <a:rect l="l" t="t" r="r" b="b"/>
              <a:pathLst>
                <a:path w="203835" h="0">
                  <a:moveTo>
                    <a:pt x="0" y="0"/>
                  </a:moveTo>
                  <a:lnTo>
                    <a:pt x="203631" y="0"/>
                  </a:lnTo>
                </a:path>
              </a:pathLst>
            </a:custGeom>
            <a:ln w="12700">
              <a:solidFill>
                <a:srgbClr val="FF61C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 descr=""/>
            <p:cNvSpPr/>
            <p:nvPr/>
          </p:nvSpPr>
          <p:spPr>
            <a:xfrm>
              <a:off x="3977734" y="4280014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581" y="0"/>
                  </a:moveTo>
                  <a:lnTo>
                    <a:pt x="16230" y="2094"/>
                  </a:lnTo>
                  <a:lnTo>
                    <a:pt x="7785" y="7789"/>
                  </a:lnTo>
                  <a:lnTo>
                    <a:pt x="2092" y="16235"/>
                  </a:lnTo>
                  <a:lnTo>
                    <a:pt x="0" y="26581"/>
                  </a:lnTo>
                  <a:lnTo>
                    <a:pt x="2092" y="36920"/>
                  </a:lnTo>
                  <a:lnTo>
                    <a:pt x="7785" y="45367"/>
                  </a:lnTo>
                  <a:lnTo>
                    <a:pt x="16230" y="51066"/>
                  </a:lnTo>
                  <a:lnTo>
                    <a:pt x="26581" y="53162"/>
                  </a:lnTo>
                  <a:lnTo>
                    <a:pt x="36918" y="51066"/>
                  </a:lnTo>
                  <a:lnTo>
                    <a:pt x="45361" y="45367"/>
                  </a:lnTo>
                  <a:lnTo>
                    <a:pt x="47152" y="42710"/>
                  </a:lnTo>
                  <a:lnTo>
                    <a:pt x="26581" y="42710"/>
                  </a:lnTo>
                  <a:lnTo>
                    <a:pt x="17691" y="42684"/>
                  </a:lnTo>
                  <a:lnTo>
                    <a:pt x="10477" y="35458"/>
                  </a:lnTo>
                  <a:lnTo>
                    <a:pt x="10477" y="17691"/>
                  </a:lnTo>
                  <a:lnTo>
                    <a:pt x="17691" y="10477"/>
                  </a:lnTo>
                  <a:lnTo>
                    <a:pt x="47164" y="10464"/>
                  </a:lnTo>
                  <a:lnTo>
                    <a:pt x="45361" y="7789"/>
                  </a:lnTo>
                  <a:lnTo>
                    <a:pt x="36918" y="2094"/>
                  </a:lnTo>
                  <a:lnTo>
                    <a:pt x="26581" y="0"/>
                  </a:lnTo>
                  <a:close/>
                </a:path>
                <a:path w="53339" h="53339">
                  <a:moveTo>
                    <a:pt x="47164" y="10464"/>
                  </a:moveTo>
                  <a:lnTo>
                    <a:pt x="26581" y="10464"/>
                  </a:lnTo>
                  <a:lnTo>
                    <a:pt x="35458" y="10477"/>
                  </a:lnTo>
                  <a:lnTo>
                    <a:pt x="42672" y="17691"/>
                  </a:lnTo>
                  <a:lnTo>
                    <a:pt x="42672" y="35458"/>
                  </a:lnTo>
                  <a:lnTo>
                    <a:pt x="35458" y="42684"/>
                  </a:lnTo>
                  <a:lnTo>
                    <a:pt x="26581" y="42710"/>
                  </a:lnTo>
                  <a:lnTo>
                    <a:pt x="47152" y="42710"/>
                  </a:lnTo>
                  <a:lnTo>
                    <a:pt x="51055" y="36920"/>
                  </a:lnTo>
                  <a:lnTo>
                    <a:pt x="53149" y="26581"/>
                  </a:lnTo>
                  <a:lnTo>
                    <a:pt x="51055" y="16235"/>
                  </a:lnTo>
                  <a:lnTo>
                    <a:pt x="47164" y="10464"/>
                  </a:lnTo>
                  <a:close/>
                </a:path>
              </a:pathLst>
            </a:custGeom>
            <a:solidFill>
              <a:srgbClr val="FF61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 descr=""/>
            <p:cNvSpPr/>
            <p:nvPr/>
          </p:nvSpPr>
          <p:spPr>
            <a:xfrm>
              <a:off x="3983474" y="4285208"/>
              <a:ext cx="41910" cy="42545"/>
            </a:xfrm>
            <a:custGeom>
              <a:avLst/>
              <a:gdLst/>
              <a:ahLst/>
              <a:cxnLst/>
              <a:rect l="l" t="t" r="r" b="b"/>
              <a:pathLst>
                <a:path w="41910" h="42545">
                  <a:moveTo>
                    <a:pt x="0" y="41998"/>
                  </a:moveTo>
                  <a:lnTo>
                    <a:pt x="41846" y="0"/>
                  </a:lnTo>
                </a:path>
                <a:path w="41910" h="42545">
                  <a:moveTo>
                    <a:pt x="0" y="0"/>
                  </a:moveTo>
                  <a:lnTo>
                    <a:pt x="41846" y="41986"/>
                  </a:lnTo>
                </a:path>
              </a:pathLst>
            </a:custGeom>
            <a:ln w="10160">
              <a:solidFill>
                <a:srgbClr val="FF61CC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3" name="object 93" descr=""/>
          <p:cNvSpPr txBox="1"/>
          <p:nvPr/>
        </p:nvSpPr>
        <p:spPr>
          <a:xfrm>
            <a:off x="718548" y="3547729"/>
            <a:ext cx="138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Arial"/>
                <a:cs typeface="Arial"/>
              </a:rPr>
              <a:t>10</a:t>
            </a:r>
            <a:endParaRPr sz="800">
              <a:latin typeface="Arial"/>
              <a:cs typeface="Arial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718548" y="3086675"/>
            <a:ext cx="138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Arial"/>
                <a:cs typeface="Arial"/>
              </a:rPr>
              <a:t>11</a:t>
            </a:r>
            <a:endParaRPr sz="800">
              <a:latin typeface="Arial"/>
              <a:cs typeface="Arial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718548" y="2625649"/>
            <a:ext cx="138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Arial"/>
                <a:cs typeface="Arial"/>
              </a:rPr>
              <a:t>12</a:t>
            </a:r>
            <a:endParaRPr sz="800">
              <a:latin typeface="Arial"/>
              <a:cs typeface="Arial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718548" y="2164590"/>
            <a:ext cx="138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Arial"/>
                <a:cs typeface="Arial"/>
              </a:rPr>
              <a:t>13</a:t>
            </a:r>
            <a:endParaRPr sz="800">
              <a:latin typeface="Arial"/>
              <a:cs typeface="Aria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718548" y="1703560"/>
            <a:ext cx="138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Arial"/>
                <a:cs typeface="Arial"/>
              </a:rPr>
              <a:t>14</a:t>
            </a:r>
            <a:endParaRPr sz="800">
              <a:latin typeface="Arial"/>
              <a:cs typeface="Arial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718548" y="1242511"/>
            <a:ext cx="138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Arial"/>
                <a:cs typeface="Arial"/>
              </a:rPr>
              <a:t>15</a:t>
            </a:r>
            <a:endParaRPr sz="800">
              <a:latin typeface="Arial"/>
              <a:cs typeface="Arial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1351271" y="3963777"/>
            <a:ext cx="819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5">
                <a:latin typeface="Arial"/>
                <a:cs typeface="Arial"/>
              </a:rPr>
              <a:t>8</a:t>
            </a:r>
            <a:endParaRPr sz="800">
              <a:latin typeface="Arial"/>
              <a:cs typeface="Arial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2736530" y="3963777"/>
            <a:ext cx="138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Arial"/>
                <a:cs typeface="Arial"/>
              </a:rPr>
              <a:t>10</a:t>
            </a:r>
            <a:endParaRPr sz="800">
              <a:latin typeface="Arial"/>
              <a:cs typeface="Arial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2019085" y="3946844"/>
            <a:ext cx="511175" cy="303530"/>
          </a:xfrm>
          <a:prstGeom prst="rect">
            <a:avLst/>
          </a:prstGeom>
        </p:spPr>
        <p:txBody>
          <a:bodyPr wrap="square" lIns="0" tIns="29209" rIns="0" bIns="0" rtlCol="0" vert="horz">
            <a:spAutoFit/>
          </a:bodyPr>
          <a:lstStyle/>
          <a:p>
            <a:pPr marL="51435">
              <a:lnSpc>
                <a:spcPct val="100000"/>
              </a:lnSpc>
              <a:spcBef>
                <a:spcPts val="229"/>
              </a:spcBef>
            </a:pPr>
            <a:r>
              <a:rPr dirty="0" sz="800" spc="-5">
                <a:latin typeface="Arial"/>
                <a:cs typeface="Arial"/>
              </a:rPr>
              <a:t>9</a:t>
            </a:r>
            <a:endParaRPr sz="8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800" spc="-10">
                <a:latin typeface="Arial"/>
                <a:cs typeface="Arial"/>
              </a:rPr>
              <a:t>log(output)</a:t>
            </a:r>
            <a:endParaRPr sz="800">
              <a:latin typeface="Arial"/>
              <a:cs typeface="Arial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3443283" y="3963777"/>
            <a:ext cx="1384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Arial"/>
                <a:cs typeface="Arial"/>
              </a:rPr>
              <a:t>11</a:t>
            </a:r>
            <a:endParaRPr sz="800">
              <a:latin typeface="Arial"/>
              <a:cs typeface="Arial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560911" y="2383003"/>
            <a:ext cx="127000" cy="415290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875"/>
              </a:lnSpc>
            </a:pPr>
            <a:r>
              <a:rPr dirty="0" sz="800" spc="-10">
                <a:latin typeface="Arial"/>
                <a:cs typeface="Arial"/>
              </a:rPr>
              <a:t>log(cost)</a:t>
            </a:r>
            <a:endParaRPr sz="800">
              <a:latin typeface="Arial"/>
              <a:cs typeface="Arial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4143710" y="1354465"/>
            <a:ext cx="368935" cy="401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Arial"/>
                <a:cs typeface="Arial"/>
              </a:rPr>
              <a:t>ols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00" spc="-10">
                <a:latin typeface="Arial"/>
                <a:cs typeface="Arial"/>
              </a:rPr>
              <a:t>random</a:t>
            </a:r>
            <a:endParaRPr sz="800">
              <a:latin typeface="Arial"/>
              <a:cs typeface="Arial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4143710" y="1861324"/>
            <a:ext cx="2851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"/>
                <a:cs typeface="Arial"/>
              </a:rPr>
              <a:t>within</a:t>
            </a:r>
            <a:endParaRPr sz="800">
              <a:latin typeface="Arial"/>
              <a:cs typeface="Arial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3889879" y="2220759"/>
            <a:ext cx="1047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Arial"/>
                <a:cs typeface="Arial"/>
              </a:rPr>
              <a:t>id</a:t>
            </a:r>
            <a:endParaRPr sz="800">
              <a:latin typeface="Arial"/>
              <a:cs typeface="Arial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4143710" y="2442499"/>
            <a:ext cx="22923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latin typeface="Arial"/>
                <a:cs typeface="Arial"/>
              </a:rPr>
              <a:t>dp&amp;l</a:t>
            </a:r>
            <a:endParaRPr sz="800">
              <a:latin typeface="Arial"/>
              <a:cs typeface="Arial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4143710" y="2695914"/>
            <a:ext cx="24574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latin typeface="Arial"/>
                <a:cs typeface="Arial"/>
              </a:rPr>
              <a:t>epec</a:t>
            </a:r>
            <a:endParaRPr sz="800">
              <a:latin typeface="Arial"/>
              <a:cs typeface="Arial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4143710" y="2949328"/>
            <a:ext cx="18923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Arial"/>
                <a:cs typeface="Arial"/>
              </a:rPr>
              <a:t>gsu</a:t>
            </a:r>
            <a:endParaRPr sz="800">
              <a:latin typeface="Arial"/>
              <a:cs typeface="Arial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4143710" y="3202742"/>
            <a:ext cx="229235" cy="401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latin typeface="Arial"/>
                <a:cs typeface="Arial"/>
              </a:rPr>
              <a:t>hl&amp;p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00" spc="-25">
                <a:latin typeface="Arial"/>
                <a:cs typeface="Arial"/>
              </a:rPr>
              <a:t>sps</a:t>
            </a:r>
            <a:endParaRPr sz="800">
              <a:latin typeface="Arial"/>
              <a:cs typeface="Arial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4143710" y="3709592"/>
            <a:ext cx="36893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"/>
                <a:cs typeface="Arial"/>
              </a:rPr>
              <a:t>swepco</a:t>
            </a:r>
            <a:endParaRPr sz="800">
              <a:latin typeface="Arial"/>
              <a:cs typeface="Arial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4143710" y="3963017"/>
            <a:ext cx="2686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"/>
                <a:cs typeface="Arial"/>
              </a:rPr>
              <a:t>tesco</a:t>
            </a:r>
            <a:endParaRPr sz="800">
              <a:latin typeface="Arial"/>
              <a:cs typeface="Arial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4143710" y="4216431"/>
            <a:ext cx="20066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latin typeface="Arial"/>
                <a:cs typeface="Arial"/>
              </a:rPr>
              <a:t>tp&amp;l</a:t>
            </a:r>
            <a:endParaRPr sz="800">
              <a:latin typeface="Arial"/>
              <a:cs typeface="Arial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3864376" y="886674"/>
            <a:ext cx="701675" cy="3467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"/>
                <a:cs typeface="Arial"/>
              </a:rPr>
              <a:t>models</a:t>
            </a:r>
            <a:endParaRPr sz="800">
              <a:latin typeface="Arial"/>
              <a:cs typeface="Arial"/>
            </a:endParaRPr>
          </a:p>
          <a:p>
            <a:pPr marL="304800">
              <a:lnSpc>
                <a:spcPct val="100000"/>
              </a:lnSpc>
              <a:spcBef>
                <a:spcPts val="610"/>
              </a:spcBef>
            </a:pPr>
            <a:r>
              <a:rPr dirty="0" sz="800" spc="-10">
                <a:latin typeface="Arial"/>
                <a:cs typeface="Arial"/>
              </a:rPr>
              <a:t>between</a:t>
            </a:r>
            <a:endParaRPr sz="800">
              <a:latin typeface="Arial"/>
              <a:cs typeface="Arial"/>
            </a:endParaRPr>
          </a:p>
        </p:txBody>
      </p:sp>
      <p:sp>
        <p:nvSpPr>
          <p:cNvPr id="115" name="object 115" descr=""/>
          <p:cNvSpPr/>
          <p:nvPr/>
        </p:nvSpPr>
        <p:spPr>
          <a:xfrm>
            <a:off x="567529" y="5875261"/>
            <a:ext cx="4985385" cy="1983105"/>
          </a:xfrm>
          <a:custGeom>
            <a:avLst/>
            <a:gdLst/>
            <a:ahLst/>
            <a:cxnLst/>
            <a:rect l="l" t="t" r="r" b="b"/>
            <a:pathLst>
              <a:path w="4985385" h="1983104">
                <a:moveTo>
                  <a:pt x="4985182" y="1842173"/>
                </a:moveTo>
                <a:lnTo>
                  <a:pt x="0" y="1842173"/>
                </a:lnTo>
                <a:lnTo>
                  <a:pt x="0" y="1982876"/>
                </a:lnTo>
                <a:lnTo>
                  <a:pt x="4985182" y="1982876"/>
                </a:lnTo>
                <a:lnTo>
                  <a:pt x="4985182" y="1842173"/>
                </a:lnTo>
                <a:close/>
              </a:path>
              <a:path w="4985385" h="1983104">
                <a:moveTo>
                  <a:pt x="4985182" y="1700555"/>
                </a:moveTo>
                <a:lnTo>
                  <a:pt x="0" y="1700555"/>
                </a:lnTo>
                <a:lnTo>
                  <a:pt x="0" y="1841258"/>
                </a:lnTo>
                <a:lnTo>
                  <a:pt x="4985182" y="1841258"/>
                </a:lnTo>
                <a:lnTo>
                  <a:pt x="4985182" y="1700555"/>
                </a:lnTo>
                <a:close/>
              </a:path>
              <a:path w="4985385" h="1983104">
                <a:moveTo>
                  <a:pt x="4985182" y="1558823"/>
                </a:moveTo>
                <a:lnTo>
                  <a:pt x="0" y="1558823"/>
                </a:lnTo>
                <a:lnTo>
                  <a:pt x="0" y="1699526"/>
                </a:lnTo>
                <a:lnTo>
                  <a:pt x="4985182" y="1699526"/>
                </a:lnTo>
                <a:lnTo>
                  <a:pt x="4985182" y="1558823"/>
                </a:lnTo>
                <a:close/>
              </a:path>
              <a:path w="4985385" h="1983104">
                <a:moveTo>
                  <a:pt x="4985182" y="1417091"/>
                </a:moveTo>
                <a:lnTo>
                  <a:pt x="0" y="1417091"/>
                </a:lnTo>
                <a:lnTo>
                  <a:pt x="0" y="1557794"/>
                </a:lnTo>
                <a:lnTo>
                  <a:pt x="4985182" y="1557794"/>
                </a:lnTo>
                <a:lnTo>
                  <a:pt x="4985182" y="1417091"/>
                </a:lnTo>
                <a:close/>
              </a:path>
              <a:path w="4985385" h="1983104">
                <a:moveTo>
                  <a:pt x="4985182" y="1275359"/>
                </a:moveTo>
                <a:lnTo>
                  <a:pt x="0" y="1275359"/>
                </a:lnTo>
                <a:lnTo>
                  <a:pt x="0" y="1416062"/>
                </a:lnTo>
                <a:lnTo>
                  <a:pt x="4985182" y="1416062"/>
                </a:lnTo>
                <a:lnTo>
                  <a:pt x="4985182" y="1275359"/>
                </a:lnTo>
                <a:close/>
              </a:path>
              <a:path w="4985385" h="1983104">
                <a:moveTo>
                  <a:pt x="4985182" y="1133627"/>
                </a:moveTo>
                <a:lnTo>
                  <a:pt x="0" y="1133627"/>
                </a:lnTo>
                <a:lnTo>
                  <a:pt x="0" y="1274330"/>
                </a:lnTo>
                <a:lnTo>
                  <a:pt x="4985182" y="1274330"/>
                </a:lnTo>
                <a:lnTo>
                  <a:pt x="4985182" y="1133627"/>
                </a:lnTo>
                <a:close/>
              </a:path>
              <a:path w="4985385" h="1983104">
                <a:moveTo>
                  <a:pt x="4985182" y="992009"/>
                </a:moveTo>
                <a:lnTo>
                  <a:pt x="0" y="992009"/>
                </a:lnTo>
                <a:lnTo>
                  <a:pt x="0" y="1132713"/>
                </a:lnTo>
                <a:lnTo>
                  <a:pt x="4985182" y="1132713"/>
                </a:lnTo>
                <a:lnTo>
                  <a:pt x="4985182" y="992009"/>
                </a:lnTo>
                <a:close/>
              </a:path>
              <a:path w="4985385" h="1983104">
                <a:moveTo>
                  <a:pt x="4985182" y="850277"/>
                </a:moveTo>
                <a:lnTo>
                  <a:pt x="0" y="850277"/>
                </a:lnTo>
                <a:lnTo>
                  <a:pt x="0" y="990981"/>
                </a:lnTo>
                <a:lnTo>
                  <a:pt x="4985182" y="990981"/>
                </a:lnTo>
                <a:lnTo>
                  <a:pt x="4985182" y="850277"/>
                </a:lnTo>
                <a:close/>
              </a:path>
              <a:path w="4985385" h="1983104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1983104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1983104">
                <a:moveTo>
                  <a:pt x="4985182" y="425196"/>
                </a:moveTo>
                <a:lnTo>
                  <a:pt x="0" y="425196"/>
                </a:lnTo>
                <a:lnTo>
                  <a:pt x="0" y="565899"/>
                </a:lnTo>
                <a:lnTo>
                  <a:pt x="4985182" y="565899"/>
                </a:lnTo>
                <a:lnTo>
                  <a:pt x="4985182" y="425196"/>
                </a:lnTo>
                <a:close/>
              </a:path>
              <a:path w="4985385" h="1983104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1983104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1983104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6" name="object 116" descr=""/>
          <p:cNvSpPr txBox="1"/>
          <p:nvPr/>
        </p:nvSpPr>
        <p:spPr>
          <a:xfrm>
            <a:off x="554832" y="4539205"/>
            <a:ext cx="4960620" cy="330707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b="1">
                <a:latin typeface="Calibri"/>
                <a:cs typeface="Calibri"/>
              </a:rPr>
              <a:t>Figure 2.3</a:t>
            </a:r>
            <a:r>
              <a:rPr dirty="0" sz="850" spc="290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Cost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output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for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TexasElectr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10">
                <a:latin typeface="Calibri"/>
                <a:cs typeface="Calibri"/>
              </a:rPr>
              <a:t> </a:t>
            </a:r>
            <a:r>
              <a:rPr dirty="0" sz="850" spc="-20">
                <a:latin typeface="Calibri"/>
                <a:cs typeface="Calibri"/>
              </a:rPr>
              <a:t>set.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750">
              <a:latin typeface="Calibri"/>
              <a:cs typeface="Calibri"/>
            </a:endParaRPr>
          </a:p>
          <a:p>
            <a:pPr marL="12700">
              <a:lnSpc>
                <a:spcPts val="1200"/>
              </a:lnSpc>
            </a:pPr>
            <a:r>
              <a:rPr dirty="0" sz="1000" spc="-20" b="1">
                <a:latin typeface="Cambria"/>
                <a:cs typeface="Cambria"/>
              </a:rPr>
              <a:t>Example</a:t>
            </a:r>
            <a:r>
              <a:rPr dirty="0" sz="1000" b="1">
                <a:latin typeface="Cambria"/>
                <a:cs typeface="Cambria"/>
              </a:rPr>
              <a:t> 2.7</a:t>
            </a:r>
            <a:r>
              <a:rPr dirty="0" sz="1000" spc="270" b="1">
                <a:latin typeface="Cambria"/>
                <a:cs typeface="Cambria"/>
              </a:rPr>
              <a:t>  </a:t>
            </a:r>
            <a:r>
              <a:rPr dirty="0" sz="1000" spc="-25" b="1">
                <a:latin typeface="Cambria"/>
                <a:cs typeface="Cambria"/>
              </a:rPr>
              <a:t>simple</a:t>
            </a:r>
            <a:r>
              <a:rPr dirty="0" sz="1000" spc="10" b="1">
                <a:latin typeface="Cambria"/>
                <a:cs typeface="Cambria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linear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0" b="1">
                <a:latin typeface="Cambria"/>
                <a:cs typeface="Cambria"/>
              </a:rPr>
              <a:t>model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DemocracyIncome25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12700" marR="5080">
              <a:lnSpc>
                <a:spcPts val="1200"/>
              </a:lnSpc>
              <a:spcBef>
                <a:spcPts val="4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last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dataset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used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ourier New"/>
                <a:cs typeface="Courier New"/>
              </a:rPr>
              <a:t>DemocracyIncome25</a:t>
            </a:r>
            <a:r>
              <a:rPr dirty="0" sz="1000" spc="-125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used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Acemoglu,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Johnson,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Robinson,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55">
                <a:latin typeface="Palatino Linotype"/>
                <a:cs typeface="Palatino Linotype"/>
              </a:rPr>
              <a:t>Yared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(2008).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480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dataset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deals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with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25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countries,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observed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over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7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25-</a:t>
            </a:r>
            <a:r>
              <a:rPr dirty="0" sz="1000" spc="-30">
                <a:latin typeface="Palatino Linotype"/>
                <a:cs typeface="Palatino Linotype"/>
              </a:rPr>
              <a:t>year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periods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between </a:t>
            </a:r>
            <a:r>
              <a:rPr dirty="0" sz="1000">
                <a:latin typeface="Palatino Linotype"/>
                <a:cs typeface="Palatino Linotype"/>
              </a:rPr>
              <a:t>1850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2000.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authors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analyze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dynamic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causal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relationship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between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wealth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50">
                <a:latin typeface="Palatino Linotype"/>
                <a:cs typeface="Palatino Linotype"/>
              </a:rPr>
              <a:t>democracy.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heir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analysis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will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be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reproduced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in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detail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in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chapter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7.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now,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we’ll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simply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analyze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relationship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democracy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democracy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wealth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income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lagged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period.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50">
              <a:latin typeface="Palatino Linotype"/>
              <a:cs typeface="Palatino Linotype"/>
            </a:endParaRPr>
          </a:p>
          <a:p>
            <a:pPr marL="37465" marR="2303145">
              <a:lnSpc>
                <a:spcPct val="116300"/>
              </a:lnSpc>
            </a:pPr>
            <a:r>
              <a:rPr dirty="0" sz="800" spc="-10">
                <a:latin typeface="Courier New"/>
                <a:cs typeface="Courier New"/>
              </a:rPr>
              <a:t>data("DemocracyIncome25",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"pder") </a:t>
            </a:r>
            <a:r>
              <a:rPr dirty="0" sz="800">
                <a:latin typeface="Courier New"/>
                <a:cs typeface="Courier New"/>
              </a:rPr>
              <a:t>DI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pdata.frame(DemocracyIncome25) summary(lag(DI$income))</a:t>
            </a:r>
            <a:endParaRPr sz="800">
              <a:latin typeface="Courier New"/>
              <a:cs typeface="Courier New"/>
            </a:endParaRPr>
          </a:p>
          <a:p>
            <a:pPr marL="280670" marR="3395979" indent="-243204">
              <a:lnSpc>
                <a:spcPct val="116199"/>
              </a:lnSpc>
              <a:tabLst>
                <a:tab pos="584200" algn="l"/>
              </a:tabLst>
            </a:pPr>
            <a:r>
              <a:rPr dirty="0" sz="800">
                <a:latin typeface="Courier New"/>
                <a:cs typeface="Courier New"/>
              </a:rPr>
              <a:t>total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sum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squares: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135 id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time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0.4298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0.4891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ercomp(democracy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lag(income),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DI)</a:t>
            </a:r>
            <a:endParaRPr sz="800">
              <a:latin typeface="Courier New"/>
              <a:cs typeface="Courier New"/>
            </a:endParaRPr>
          </a:p>
          <a:p>
            <a:pPr marL="37465" marR="2849880" indent="103187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var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std.dev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share idiosyncratic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0.0586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0.2422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0.79</a:t>
            </a:r>
            <a:endParaRPr sz="800">
              <a:latin typeface="Courier New"/>
              <a:cs typeface="Courier New"/>
            </a:endParaRPr>
          </a:p>
          <a:p>
            <a:pPr marL="37465">
              <a:lnSpc>
                <a:spcPct val="100000"/>
              </a:lnSpc>
              <a:spcBef>
                <a:spcPts val="160"/>
              </a:spcBef>
              <a:tabLst>
                <a:tab pos="887730" algn="l"/>
              </a:tabLst>
            </a:pPr>
            <a:r>
              <a:rPr dirty="0" sz="800" spc="-10">
                <a:latin typeface="Courier New"/>
                <a:cs typeface="Courier New"/>
              </a:rPr>
              <a:t>individual</a:t>
            </a:r>
            <a:r>
              <a:rPr dirty="0" sz="800">
                <a:latin typeface="Courier New"/>
                <a:cs typeface="Courier New"/>
              </a:rPr>
              <a:t>	0.0155</a:t>
            </a:r>
            <a:r>
              <a:rPr dirty="0" sz="800" spc="4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0.1243</a:t>
            </a:r>
            <a:r>
              <a:rPr dirty="0" sz="800" spc="42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0.21</a:t>
            </a:r>
            <a:endParaRPr sz="800">
              <a:latin typeface="Courier New"/>
              <a:cs typeface="Courier New"/>
            </a:endParaRPr>
          </a:p>
          <a:p>
            <a:pPr marL="37465" marR="3335654">
              <a:lnSpc>
                <a:spcPts val="1120"/>
              </a:lnSpc>
              <a:spcBef>
                <a:spcPts val="55"/>
              </a:spcBef>
            </a:pPr>
            <a:r>
              <a:rPr dirty="0" sz="800">
                <a:latin typeface="Courier New"/>
                <a:cs typeface="Courier New"/>
              </a:rPr>
              <a:t>theta: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0.378 sapply(models,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function(x)</a:t>
            </a:r>
            <a:endParaRPr sz="800">
              <a:latin typeface="Courier New"/>
              <a:cs typeface="Courier New"/>
            </a:endParaRPr>
          </a:p>
          <a:p>
            <a:pPr marL="462915">
              <a:lnSpc>
                <a:spcPct val="100000"/>
              </a:lnSpc>
              <a:spcBef>
                <a:spcPts val="90"/>
              </a:spcBef>
            </a:pPr>
            <a:r>
              <a:rPr dirty="0" sz="800" spc="-10">
                <a:latin typeface="Courier New"/>
                <a:cs typeface="Courier New"/>
              </a:rPr>
              <a:t>coef(plm(democracy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lag(income),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DI,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x))["lag(income)"])</a:t>
            </a:r>
            <a:endParaRPr sz="800">
              <a:latin typeface="Courier New"/>
              <a:cs typeface="Courier New"/>
            </a:endParaRPr>
          </a:p>
          <a:p>
            <a:pPr marL="9842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within.lag(income)</a:t>
            </a:r>
            <a:r>
              <a:rPr dirty="0" sz="800" spc="3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random.lag(income)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pooling.lag(income)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17" name="object 117" descr=""/>
          <p:cNvSpPr/>
          <p:nvPr/>
        </p:nvSpPr>
        <p:spPr>
          <a:xfrm>
            <a:off x="567532" y="7859161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2" y="140703"/>
                </a:lnTo>
                <a:lnTo>
                  <a:pt x="4985192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8" name="object 118" descr=""/>
          <p:cNvSpPr txBox="1"/>
          <p:nvPr/>
        </p:nvSpPr>
        <p:spPr>
          <a:xfrm>
            <a:off x="2596975" y="7841141"/>
            <a:ext cx="159194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  <a:tabLst>
                <a:tab pos="1214120" algn="l"/>
              </a:tabLst>
            </a:pPr>
            <a:r>
              <a:rPr dirty="0" sz="800" spc="-10">
                <a:latin typeface="Courier New"/>
                <a:cs typeface="Courier New"/>
              </a:rPr>
              <a:t>0.2101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0.2309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19" name="object 119" descr=""/>
          <p:cNvSpPr/>
          <p:nvPr/>
        </p:nvSpPr>
        <p:spPr>
          <a:xfrm>
            <a:off x="567529" y="8000898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0" name="object 120" descr=""/>
          <p:cNvSpPr txBox="1"/>
          <p:nvPr/>
        </p:nvSpPr>
        <p:spPr>
          <a:xfrm>
            <a:off x="592787" y="7820985"/>
            <a:ext cx="1166495" cy="45085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0.1870</a:t>
            </a:r>
            <a:endParaRPr sz="800">
              <a:latin typeface="Courier New"/>
              <a:cs typeface="Courier New"/>
            </a:endParaRPr>
          </a:p>
          <a:p>
            <a:pPr algn="r" marR="508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between.lag(income)</a:t>
            </a:r>
            <a:endParaRPr sz="800">
              <a:latin typeface="Courier New"/>
              <a:cs typeface="Courier New"/>
            </a:endParaRPr>
          </a:p>
          <a:p>
            <a:pPr algn="r" marR="508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0.2892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" name="object 3" descr=""/>
          <p:cNvGrpSpPr/>
          <p:nvPr/>
        </p:nvGrpSpPr>
        <p:grpSpPr>
          <a:xfrm>
            <a:off x="990434" y="1121930"/>
            <a:ext cx="2327910" cy="2755900"/>
            <a:chOff x="990434" y="1121930"/>
            <a:chExt cx="2327910" cy="2755900"/>
          </a:xfrm>
        </p:grpSpPr>
        <p:sp>
          <p:nvSpPr>
            <p:cNvPr id="4" name="object 4" descr=""/>
            <p:cNvSpPr/>
            <p:nvPr/>
          </p:nvSpPr>
          <p:spPr>
            <a:xfrm>
              <a:off x="1030498" y="1208404"/>
              <a:ext cx="2281555" cy="2628900"/>
            </a:xfrm>
            <a:custGeom>
              <a:avLst/>
              <a:gdLst/>
              <a:ahLst/>
              <a:cxnLst/>
              <a:rect l="l" t="t" r="r" b="b"/>
              <a:pathLst>
                <a:path w="2281554" h="2628900">
                  <a:moveTo>
                    <a:pt x="2281123" y="0"/>
                  </a:moveTo>
                  <a:lnTo>
                    <a:pt x="0" y="0"/>
                  </a:lnTo>
                  <a:lnTo>
                    <a:pt x="0" y="2628849"/>
                  </a:lnTo>
                  <a:lnTo>
                    <a:pt x="2281123" y="2628849"/>
                  </a:lnTo>
                  <a:lnTo>
                    <a:pt x="2281123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 descr=""/>
            <p:cNvSpPr/>
            <p:nvPr/>
          </p:nvSpPr>
          <p:spPr>
            <a:xfrm>
              <a:off x="1030498" y="1208417"/>
              <a:ext cx="2281555" cy="2628900"/>
            </a:xfrm>
            <a:custGeom>
              <a:avLst/>
              <a:gdLst/>
              <a:ahLst/>
              <a:cxnLst/>
              <a:rect l="l" t="t" r="r" b="b"/>
              <a:pathLst>
                <a:path w="2281554" h="2628900">
                  <a:moveTo>
                    <a:pt x="0" y="2210625"/>
                  </a:moveTo>
                  <a:lnTo>
                    <a:pt x="2281125" y="2210625"/>
                  </a:lnTo>
                </a:path>
                <a:path w="2281554" h="2628900">
                  <a:moveTo>
                    <a:pt x="0" y="1613141"/>
                  </a:moveTo>
                  <a:lnTo>
                    <a:pt x="2281125" y="1613141"/>
                  </a:lnTo>
                </a:path>
                <a:path w="2281554" h="2628900">
                  <a:moveTo>
                    <a:pt x="0" y="1015669"/>
                  </a:moveTo>
                  <a:lnTo>
                    <a:pt x="2281125" y="1015669"/>
                  </a:lnTo>
                </a:path>
                <a:path w="2281554" h="2628900">
                  <a:moveTo>
                    <a:pt x="0" y="418198"/>
                  </a:moveTo>
                  <a:lnTo>
                    <a:pt x="2281125" y="418198"/>
                  </a:lnTo>
                </a:path>
                <a:path w="2281554" h="2628900">
                  <a:moveTo>
                    <a:pt x="235714" y="2628836"/>
                  </a:moveTo>
                  <a:lnTo>
                    <a:pt x="235714" y="0"/>
                  </a:lnTo>
                </a:path>
                <a:path w="2281554" h="2628900">
                  <a:moveTo>
                    <a:pt x="712116" y="2628836"/>
                  </a:moveTo>
                  <a:lnTo>
                    <a:pt x="712116" y="0"/>
                  </a:lnTo>
                </a:path>
                <a:path w="2281554" h="2628900">
                  <a:moveTo>
                    <a:pt x="1188519" y="2628836"/>
                  </a:moveTo>
                  <a:lnTo>
                    <a:pt x="1188519" y="0"/>
                  </a:lnTo>
                </a:path>
                <a:path w="2281554" h="2628900">
                  <a:moveTo>
                    <a:pt x="1664921" y="2628836"/>
                  </a:moveTo>
                  <a:lnTo>
                    <a:pt x="1664921" y="0"/>
                  </a:lnTo>
                </a:path>
                <a:path w="2281554" h="2628900">
                  <a:moveTo>
                    <a:pt x="2141311" y="2628836"/>
                  </a:moveTo>
                  <a:lnTo>
                    <a:pt x="2141311" y="0"/>
                  </a:lnTo>
                </a:path>
              </a:pathLst>
            </a:custGeom>
            <a:ln w="6350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 descr=""/>
            <p:cNvSpPr/>
            <p:nvPr/>
          </p:nvSpPr>
          <p:spPr>
            <a:xfrm>
              <a:off x="1030498" y="1208417"/>
              <a:ext cx="2281555" cy="2628900"/>
            </a:xfrm>
            <a:custGeom>
              <a:avLst/>
              <a:gdLst/>
              <a:ahLst/>
              <a:cxnLst/>
              <a:rect l="l" t="t" r="r" b="b"/>
              <a:pathLst>
                <a:path w="2281554" h="2628900">
                  <a:moveTo>
                    <a:pt x="0" y="2509367"/>
                  </a:moveTo>
                  <a:lnTo>
                    <a:pt x="2281125" y="2509367"/>
                  </a:lnTo>
                </a:path>
                <a:path w="2281554" h="2628900">
                  <a:moveTo>
                    <a:pt x="0" y="1911896"/>
                  </a:moveTo>
                  <a:lnTo>
                    <a:pt x="2281125" y="1911896"/>
                  </a:lnTo>
                </a:path>
                <a:path w="2281554" h="2628900">
                  <a:moveTo>
                    <a:pt x="0" y="1314424"/>
                  </a:moveTo>
                  <a:lnTo>
                    <a:pt x="2281125" y="1314424"/>
                  </a:lnTo>
                </a:path>
                <a:path w="2281554" h="2628900">
                  <a:moveTo>
                    <a:pt x="0" y="716940"/>
                  </a:moveTo>
                  <a:lnTo>
                    <a:pt x="2281125" y="716940"/>
                  </a:lnTo>
                </a:path>
                <a:path w="2281554" h="2628900">
                  <a:moveTo>
                    <a:pt x="0" y="119468"/>
                  </a:moveTo>
                  <a:lnTo>
                    <a:pt x="2281125" y="119468"/>
                  </a:lnTo>
                </a:path>
                <a:path w="2281554" h="2628900">
                  <a:moveTo>
                    <a:pt x="473915" y="2628836"/>
                  </a:moveTo>
                  <a:lnTo>
                    <a:pt x="473915" y="0"/>
                  </a:lnTo>
                </a:path>
                <a:path w="2281554" h="2628900">
                  <a:moveTo>
                    <a:pt x="950318" y="2628836"/>
                  </a:moveTo>
                  <a:lnTo>
                    <a:pt x="950318" y="0"/>
                  </a:lnTo>
                </a:path>
                <a:path w="2281554" h="2628900">
                  <a:moveTo>
                    <a:pt x="1426707" y="2628836"/>
                  </a:moveTo>
                  <a:lnTo>
                    <a:pt x="1426707" y="0"/>
                  </a:lnTo>
                </a:path>
                <a:path w="2281554" h="2628900">
                  <a:moveTo>
                    <a:pt x="1903097" y="2628836"/>
                  </a:moveTo>
                  <a:lnTo>
                    <a:pt x="1903097" y="0"/>
                  </a:lnTo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 descr=""/>
            <p:cNvSpPr/>
            <p:nvPr/>
          </p:nvSpPr>
          <p:spPr>
            <a:xfrm>
              <a:off x="1404173" y="1430692"/>
              <a:ext cx="1188720" cy="1946275"/>
            </a:xfrm>
            <a:custGeom>
              <a:avLst/>
              <a:gdLst/>
              <a:ahLst/>
              <a:cxnLst/>
              <a:rect l="l" t="t" r="r" b="b"/>
              <a:pathLst>
                <a:path w="1188720" h="1946275">
                  <a:moveTo>
                    <a:pt x="33680" y="724636"/>
                  </a:moveTo>
                  <a:lnTo>
                    <a:pt x="26136" y="717092"/>
                  </a:lnTo>
                  <a:lnTo>
                    <a:pt x="7531" y="717092"/>
                  </a:lnTo>
                  <a:lnTo>
                    <a:pt x="0" y="724636"/>
                  </a:lnTo>
                  <a:lnTo>
                    <a:pt x="0" y="743242"/>
                  </a:lnTo>
                  <a:lnTo>
                    <a:pt x="7531" y="750773"/>
                  </a:lnTo>
                  <a:lnTo>
                    <a:pt x="26136" y="750773"/>
                  </a:lnTo>
                  <a:lnTo>
                    <a:pt x="33680" y="743242"/>
                  </a:lnTo>
                  <a:lnTo>
                    <a:pt x="33680" y="740397"/>
                  </a:lnTo>
                  <a:lnTo>
                    <a:pt x="33680" y="727468"/>
                  </a:lnTo>
                  <a:lnTo>
                    <a:pt x="33680" y="724636"/>
                  </a:lnTo>
                  <a:close/>
                </a:path>
                <a:path w="1188720" h="1946275">
                  <a:moveTo>
                    <a:pt x="68770" y="724636"/>
                  </a:moveTo>
                  <a:lnTo>
                    <a:pt x="61239" y="717092"/>
                  </a:lnTo>
                  <a:lnTo>
                    <a:pt x="42621" y="717092"/>
                  </a:lnTo>
                  <a:lnTo>
                    <a:pt x="35090" y="724636"/>
                  </a:lnTo>
                  <a:lnTo>
                    <a:pt x="35090" y="743242"/>
                  </a:lnTo>
                  <a:lnTo>
                    <a:pt x="42621" y="750773"/>
                  </a:lnTo>
                  <a:lnTo>
                    <a:pt x="61239" y="750773"/>
                  </a:lnTo>
                  <a:lnTo>
                    <a:pt x="68770" y="743242"/>
                  </a:lnTo>
                  <a:lnTo>
                    <a:pt x="68770" y="740397"/>
                  </a:lnTo>
                  <a:lnTo>
                    <a:pt x="68770" y="727468"/>
                  </a:lnTo>
                  <a:lnTo>
                    <a:pt x="68770" y="724636"/>
                  </a:lnTo>
                  <a:close/>
                </a:path>
                <a:path w="1188720" h="1946275">
                  <a:moveTo>
                    <a:pt x="712025" y="1322108"/>
                  </a:moveTo>
                  <a:lnTo>
                    <a:pt x="704481" y="1314564"/>
                  </a:lnTo>
                  <a:lnTo>
                    <a:pt x="685876" y="1314564"/>
                  </a:lnTo>
                  <a:lnTo>
                    <a:pt x="678345" y="1322108"/>
                  </a:lnTo>
                  <a:lnTo>
                    <a:pt x="678345" y="1340713"/>
                  </a:lnTo>
                  <a:lnTo>
                    <a:pt x="685876" y="1348257"/>
                  </a:lnTo>
                  <a:lnTo>
                    <a:pt x="704481" y="1348257"/>
                  </a:lnTo>
                  <a:lnTo>
                    <a:pt x="712025" y="1340713"/>
                  </a:lnTo>
                  <a:lnTo>
                    <a:pt x="712025" y="1337868"/>
                  </a:lnTo>
                  <a:lnTo>
                    <a:pt x="712025" y="1324940"/>
                  </a:lnTo>
                  <a:lnTo>
                    <a:pt x="712025" y="1322108"/>
                  </a:lnTo>
                  <a:close/>
                </a:path>
                <a:path w="1188720" h="1946275">
                  <a:moveTo>
                    <a:pt x="1048918" y="844105"/>
                  </a:moveTo>
                  <a:lnTo>
                    <a:pt x="1041387" y="836561"/>
                  </a:lnTo>
                  <a:lnTo>
                    <a:pt x="1022769" y="836561"/>
                  </a:lnTo>
                  <a:lnTo>
                    <a:pt x="1015238" y="844105"/>
                  </a:lnTo>
                  <a:lnTo>
                    <a:pt x="1015238" y="862698"/>
                  </a:lnTo>
                  <a:lnTo>
                    <a:pt x="1022769" y="870242"/>
                  </a:lnTo>
                  <a:lnTo>
                    <a:pt x="1041387" y="870242"/>
                  </a:lnTo>
                  <a:lnTo>
                    <a:pt x="1048918" y="862698"/>
                  </a:lnTo>
                  <a:lnTo>
                    <a:pt x="1048918" y="859866"/>
                  </a:lnTo>
                  <a:lnTo>
                    <a:pt x="1048918" y="846937"/>
                  </a:lnTo>
                  <a:lnTo>
                    <a:pt x="1048918" y="844105"/>
                  </a:lnTo>
                  <a:close/>
                </a:path>
                <a:path w="1188720" h="1946275">
                  <a:moveTo>
                    <a:pt x="1117638" y="1919592"/>
                  </a:moveTo>
                  <a:lnTo>
                    <a:pt x="1110107" y="1912048"/>
                  </a:lnTo>
                  <a:lnTo>
                    <a:pt x="1091501" y="1912048"/>
                  </a:lnTo>
                  <a:lnTo>
                    <a:pt x="1083957" y="1919592"/>
                  </a:lnTo>
                  <a:lnTo>
                    <a:pt x="1083957" y="1938185"/>
                  </a:lnTo>
                  <a:lnTo>
                    <a:pt x="1091501" y="1945741"/>
                  </a:lnTo>
                  <a:lnTo>
                    <a:pt x="1110107" y="1945741"/>
                  </a:lnTo>
                  <a:lnTo>
                    <a:pt x="1117638" y="1938185"/>
                  </a:lnTo>
                  <a:lnTo>
                    <a:pt x="1117638" y="1935353"/>
                  </a:lnTo>
                  <a:lnTo>
                    <a:pt x="1117638" y="1922437"/>
                  </a:lnTo>
                  <a:lnTo>
                    <a:pt x="1117638" y="1919592"/>
                  </a:lnTo>
                  <a:close/>
                </a:path>
                <a:path w="1188720" h="1946275">
                  <a:moveTo>
                    <a:pt x="1188262" y="7543"/>
                  </a:moveTo>
                  <a:lnTo>
                    <a:pt x="1180731" y="0"/>
                  </a:lnTo>
                  <a:lnTo>
                    <a:pt x="1162126" y="0"/>
                  </a:lnTo>
                  <a:lnTo>
                    <a:pt x="1154595" y="7543"/>
                  </a:lnTo>
                  <a:lnTo>
                    <a:pt x="1154595" y="26149"/>
                  </a:lnTo>
                  <a:lnTo>
                    <a:pt x="1162126" y="33680"/>
                  </a:lnTo>
                  <a:lnTo>
                    <a:pt x="1180731" y="33680"/>
                  </a:lnTo>
                  <a:lnTo>
                    <a:pt x="1188262" y="26149"/>
                  </a:lnTo>
                  <a:lnTo>
                    <a:pt x="1188262" y="23304"/>
                  </a:lnTo>
                  <a:lnTo>
                    <a:pt x="1188262" y="10388"/>
                  </a:lnTo>
                  <a:lnTo>
                    <a:pt x="1188262" y="7543"/>
                  </a:lnTo>
                  <a:close/>
                </a:path>
              </a:pathLst>
            </a:custGeom>
            <a:solidFill>
              <a:srgbClr val="F876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 descr=""/>
            <p:cNvSpPr/>
            <p:nvPr/>
          </p:nvSpPr>
          <p:spPr>
            <a:xfrm>
              <a:off x="1404173" y="1550313"/>
              <a:ext cx="1087120" cy="1587500"/>
            </a:xfrm>
            <a:custGeom>
              <a:avLst/>
              <a:gdLst/>
              <a:ahLst/>
              <a:cxnLst/>
              <a:rect l="l" t="t" r="r" b="b"/>
              <a:pathLst>
                <a:path w="1087120" h="1587500">
                  <a:moveTo>
                    <a:pt x="33680" y="7543"/>
                  </a:moveTo>
                  <a:lnTo>
                    <a:pt x="26136" y="0"/>
                  </a:lnTo>
                  <a:lnTo>
                    <a:pt x="7531" y="0"/>
                  </a:lnTo>
                  <a:lnTo>
                    <a:pt x="0" y="7543"/>
                  </a:lnTo>
                  <a:lnTo>
                    <a:pt x="0" y="26136"/>
                  </a:lnTo>
                  <a:lnTo>
                    <a:pt x="7531" y="33693"/>
                  </a:lnTo>
                  <a:lnTo>
                    <a:pt x="26136" y="33693"/>
                  </a:lnTo>
                  <a:lnTo>
                    <a:pt x="33680" y="26136"/>
                  </a:lnTo>
                  <a:lnTo>
                    <a:pt x="33680" y="23304"/>
                  </a:lnTo>
                  <a:lnTo>
                    <a:pt x="33680" y="10375"/>
                  </a:lnTo>
                  <a:lnTo>
                    <a:pt x="33680" y="7543"/>
                  </a:lnTo>
                  <a:close/>
                </a:path>
                <a:path w="1087120" h="1587500">
                  <a:moveTo>
                    <a:pt x="68770" y="963396"/>
                  </a:moveTo>
                  <a:lnTo>
                    <a:pt x="61239" y="955878"/>
                  </a:lnTo>
                  <a:lnTo>
                    <a:pt x="42621" y="955878"/>
                  </a:lnTo>
                  <a:lnTo>
                    <a:pt x="35090" y="963396"/>
                  </a:lnTo>
                  <a:lnTo>
                    <a:pt x="35090" y="982027"/>
                  </a:lnTo>
                  <a:lnTo>
                    <a:pt x="42621" y="989558"/>
                  </a:lnTo>
                  <a:lnTo>
                    <a:pt x="61239" y="989558"/>
                  </a:lnTo>
                  <a:lnTo>
                    <a:pt x="68770" y="982027"/>
                  </a:lnTo>
                  <a:lnTo>
                    <a:pt x="68770" y="979182"/>
                  </a:lnTo>
                  <a:lnTo>
                    <a:pt x="68770" y="966254"/>
                  </a:lnTo>
                  <a:lnTo>
                    <a:pt x="68770" y="963396"/>
                  </a:lnTo>
                  <a:close/>
                </a:path>
                <a:path w="1087120" h="1587500">
                  <a:moveTo>
                    <a:pt x="253746" y="1560893"/>
                  </a:moveTo>
                  <a:lnTo>
                    <a:pt x="246214" y="1553349"/>
                  </a:lnTo>
                  <a:lnTo>
                    <a:pt x="227596" y="1553349"/>
                  </a:lnTo>
                  <a:lnTo>
                    <a:pt x="220065" y="1560893"/>
                  </a:lnTo>
                  <a:lnTo>
                    <a:pt x="220065" y="1579511"/>
                  </a:lnTo>
                  <a:lnTo>
                    <a:pt x="227596" y="1587030"/>
                  </a:lnTo>
                  <a:lnTo>
                    <a:pt x="246214" y="1587030"/>
                  </a:lnTo>
                  <a:lnTo>
                    <a:pt x="253746" y="1579511"/>
                  </a:lnTo>
                  <a:lnTo>
                    <a:pt x="253746" y="1576654"/>
                  </a:lnTo>
                  <a:lnTo>
                    <a:pt x="253746" y="1563725"/>
                  </a:lnTo>
                  <a:lnTo>
                    <a:pt x="253746" y="1560893"/>
                  </a:lnTo>
                  <a:close/>
                </a:path>
                <a:path w="1087120" h="1587500">
                  <a:moveTo>
                    <a:pt x="546341" y="1560893"/>
                  </a:moveTo>
                  <a:lnTo>
                    <a:pt x="538810" y="1553349"/>
                  </a:lnTo>
                  <a:lnTo>
                    <a:pt x="520204" y="1553349"/>
                  </a:lnTo>
                  <a:lnTo>
                    <a:pt x="512660" y="1560893"/>
                  </a:lnTo>
                  <a:lnTo>
                    <a:pt x="512660" y="1579511"/>
                  </a:lnTo>
                  <a:lnTo>
                    <a:pt x="520204" y="1587030"/>
                  </a:lnTo>
                  <a:lnTo>
                    <a:pt x="538810" y="1587030"/>
                  </a:lnTo>
                  <a:lnTo>
                    <a:pt x="546341" y="1579511"/>
                  </a:lnTo>
                  <a:lnTo>
                    <a:pt x="546341" y="1576654"/>
                  </a:lnTo>
                  <a:lnTo>
                    <a:pt x="546341" y="1563725"/>
                  </a:lnTo>
                  <a:lnTo>
                    <a:pt x="546341" y="1560893"/>
                  </a:lnTo>
                  <a:close/>
                </a:path>
                <a:path w="1087120" h="1587500">
                  <a:moveTo>
                    <a:pt x="774166" y="7543"/>
                  </a:moveTo>
                  <a:lnTo>
                    <a:pt x="766635" y="0"/>
                  </a:lnTo>
                  <a:lnTo>
                    <a:pt x="748017" y="0"/>
                  </a:lnTo>
                  <a:lnTo>
                    <a:pt x="740486" y="7543"/>
                  </a:lnTo>
                  <a:lnTo>
                    <a:pt x="740486" y="26136"/>
                  </a:lnTo>
                  <a:lnTo>
                    <a:pt x="748017" y="33693"/>
                  </a:lnTo>
                  <a:lnTo>
                    <a:pt x="766635" y="33693"/>
                  </a:lnTo>
                  <a:lnTo>
                    <a:pt x="774166" y="26136"/>
                  </a:lnTo>
                  <a:lnTo>
                    <a:pt x="774166" y="23304"/>
                  </a:lnTo>
                  <a:lnTo>
                    <a:pt x="774166" y="10375"/>
                  </a:lnTo>
                  <a:lnTo>
                    <a:pt x="774166" y="7543"/>
                  </a:lnTo>
                  <a:close/>
                </a:path>
                <a:path w="1087120" h="1587500">
                  <a:moveTo>
                    <a:pt x="1086637" y="127000"/>
                  </a:moveTo>
                  <a:lnTo>
                    <a:pt x="1079106" y="119456"/>
                  </a:lnTo>
                  <a:lnTo>
                    <a:pt x="1060500" y="119456"/>
                  </a:lnTo>
                  <a:lnTo>
                    <a:pt x="1052957" y="127000"/>
                  </a:lnTo>
                  <a:lnTo>
                    <a:pt x="1052957" y="145605"/>
                  </a:lnTo>
                  <a:lnTo>
                    <a:pt x="1060500" y="153149"/>
                  </a:lnTo>
                  <a:lnTo>
                    <a:pt x="1079106" y="153149"/>
                  </a:lnTo>
                  <a:lnTo>
                    <a:pt x="1086637" y="145605"/>
                  </a:lnTo>
                  <a:lnTo>
                    <a:pt x="1086637" y="142773"/>
                  </a:lnTo>
                  <a:lnTo>
                    <a:pt x="1086637" y="129832"/>
                  </a:lnTo>
                  <a:lnTo>
                    <a:pt x="1086637" y="127000"/>
                  </a:lnTo>
                  <a:close/>
                </a:path>
              </a:pathLst>
            </a:custGeom>
            <a:solidFill>
              <a:srgbClr val="CD96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 descr=""/>
            <p:cNvSpPr/>
            <p:nvPr/>
          </p:nvSpPr>
          <p:spPr>
            <a:xfrm>
              <a:off x="1807017" y="1311236"/>
              <a:ext cx="1397635" cy="1587500"/>
            </a:xfrm>
            <a:custGeom>
              <a:avLst/>
              <a:gdLst/>
              <a:ahLst/>
              <a:cxnLst/>
              <a:rect l="l" t="t" r="r" b="b"/>
              <a:pathLst>
                <a:path w="1397635" h="1587500">
                  <a:moveTo>
                    <a:pt x="33680" y="1561033"/>
                  </a:moveTo>
                  <a:lnTo>
                    <a:pt x="26149" y="1553489"/>
                  </a:lnTo>
                  <a:lnTo>
                    <a:pt x="7543" y="1553489"/>
                  </a:lnTo>
                  <a:lnTo>
                    <a:pt x="0" y="1561033"/>
                  </a:lnTo>
                  <a:lnTo>
                    <a:pt x="0" y="1579651"/>
                  </a:lnTo>
                  <a:lnTo>
                    <a:pt x="7543" y="1587169"/>
                  </a:lnTo>
                  <a:lnTo>
                    <a:pt x="26149" y="1587169"/>
                  </a:lnTo>
                  <a:lnTo>
                    <a:pt x="33680" y="1579651"/>
                  </a:lnTo>
                  <a:lnTo>
                    <a:pt x="33680" y="1576793"/>
                  </a:lnTo>
                  <a:lnTo>
                    <a:pt x="33680" y="1563865"/>
                  </a:lnTo>
                  <a:lnTo>
                    <a:pt x="33680" y="1561033"/>
                  </a:lnTo>
                  <a:close/>
                </a:path>
                <a:path w="1397635" h="1587500">
                  <a:moveTo>
                    <a:pt x="326275" y="1561033"/>
                  </a:moveTo>
                  <a:lnTo>
                    <a:pt x="318757" y="1553489"/>
                  </a:lnTo>
                  <a:lnTo>
                    <a:pt x="300139" y="1553489"/>
                  </a:lnTo>
                  <a:lnTo>
                    <a:pt x="292608" y="1561033"/>
                  </a:lnTo>
                  <a:lnTo>
                    <a:pt x="292608" y="1579651"/>
                  </a:lnTo>
                  <a:lnTo>
                    <a:pt x="300139" y="1587169"/>
                  </a:lnTo>
                  <a:lnTo>
                    <a:pt x="318757" y="1587169"/>
                  </a:lnTo>
                  <a:lnTo>
                    <a:pt x="326275" y="1579651"/>
                  </a:lnTo>
                  <a:lnTo>
                    <a:pt x="326275" y="1576793"/>
                  </a:lnTo>
                  <a:lnTo>
                    <a:pt x="326275" y="1563865"/>
                  </a:lnTo>
                  <a:lnTo>
                    <a:pt x="326275" y="1561033"/>
                  </a:lnTo>
                  <a:close/>
                </a:path>
                <a:path w="1397635" h="1587500">
                  <a:moveTo>
                    <a:pt x="576173" y="7543"/>
                  </a:moveTo>
                  <a:lnTo>
                    <a:pt x="568642" y="0"/>
                  </a:lnTo>
                  <a:lnTo>
                    <a:pt x="550024" y="0"/>
                  </a:lnTo>
                  <a:lnTo>
                    <a:pt x="542493" y="7543"/>
                  </a:lnTo>
                  <a:lnTo>
                    <a:pt x="542493" y="26136"/>
                  </a:lnTo>
                  <a:lnTo>
                    <a:pt x="550024" y="33680"/>
                  </a:lnTo>
                  <a:lnTo>
                    <a:pt x="568642" y="33680"/>
                  </a:lnTo>
                  <a:lnTo>
                    <a:pt x="576173" y="26136"/>
                  </a:lnTo>
                  <a:lnTo>
                    <a:pt x="576173" y="23304"/>
                  </a:lnTo>
                  <a:lnTo>
                    <a:pt x="576173" y="10375"/>
                  </a:lnTo>
                  <a:lnTo>
                    <a:pt x="576173" y="7543"/>
                  </a:lnTo>
                  <a:close/>
                </a:path>
                <a:path w="1397635" h="1587500">
                  <a:moveTo>
                    <a:pt x="875944" y="7543"/>
                  </a:moveTo>
                  <a:lnTo>
                    <a:pt x="868413" y="0"/>
                  </a:lnTo>
                  <a:lnTo>
                    <a:pt x="849795" y="0"/>
                  </a:lnTo>
                  <a:lnTo>
                    <a:pt x="842276" y="7543"/>
                  </a:lnTo>
                  <a:lnTo>
                    <a:pt x="842276" y="26136"/>
                  </a:lnTo>
                  <a:lnTo>
                    <a:pt x="849795" y="33680"/>
                  </a:lnTo>
                  <a:lnTo>
                    <a:pt x="868413" y="33680"/>
                  </a:lnTo>
                  <a:lnTo>
                    <a:pt x="875944" y="26136"/>
                  </a:lnTo>
                  <a:lnTo>
                    <a:pt x="875944" y="23304"/>
                  </a:lnTo>
                  <a:lnTo>
                    <a:pt x="875944" y="10375"/>
                  </a:lnTo>
                  <a:lnTo>
                    <a:pt x="875944" y="7543"/>
                  </a:lnTo>
                  <a:close/>
                </a:path>
                <a:path w="1397635" h="1587500">
                  <a:moveTo>
                    <a:pt x="1047750" y="7543"/>
                  </a:moveTo>
                  <a:lnTo>
                    <a:pt x="1040218" y="0"/>
                  </a:lnTo>
                  <a:lnTo>
                    <a:pt x="1021613" y="0"/>
                  </a:lnTo>
                  <a:lnTo>
                    <a:pt x="1014069" y="7543"/>
                  </a:lnTo>
                  <a:lnTo>
                    <a:pt x="1014069" y="26136"/>
                  </a:lnTo>
                  <a:lnTo>
                    <a:pt x="1021613" y="33680"/>
                  </a:lnTo>
                  <a:lnTo>
                    <a:pt x="1040218" y="33680"/>
                  </a:lnTo>
                  <a:lnTo>
                    <a:pt x="1047750" y="26136"/>
                  </a:lnTo>
                  <a:lnTo>
                    <a:pt x="1047750" y="23304"/>
                  </a:lnTo>
                  <a:lnTo>
                    <a:pt x="1047750" y="10375"/>
                  </a:lnTo>
                  <a:lnTo>
                    <a:pt x="1047750" y="7543"/>
                  </a:lnTo>
                  <a:close/>
                </a:path>
                <a:path w="1397635" h="1587500">
                  <a:moveTo>
                    <a:pt x="1397520" y="7543"/>
                  </a:moveTo>
                  <a:lnTo>
                    <a:pt x="1390002" y="0"/>
                  </a:lnTo>
                  <a:lnTo>
                    <a:pt x="1371384" y="0"/>
                  </a:lnTo>
                  <a:lnTo>
                    <a:pt x="1363853" y="7543"/>
                  </a:lnTo>
                  <a:lnTo>
                    <a:pt x="1363853" y="26136"/>
                  </a:lnTo>
                  <a:lnTo>
                    <a:pt x="1371384" y="33680"/>
                  </a:lnTo>
                  <a:lnTo>
                    <a:pt x="1390002" y="33680"/>
                  </a:lnTo>
                  <a:lnTo>
                    <a:pt x="1397520" y="26136"/>
                  </a:lnTo>
                  <a:lnTo>
                    <a:pt x="1397520" y="23304"/>
                  </a:lnTo>
                  <a:lnTo>
                    <a:pt x="1397520" y="10375"/>
                  </a:lnTo>
                  <a:lnTo>
                    <a:pt x="1397520" y="7543"/>
                  </a:lnTo>
                  <a:close/>
                </a:path>
              </a:pathLst>
            </a:custGeom>
            <a:solidFill>
              <a:srgbClr val="7CAE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 descr=""/>
            <p:cNvSpPr/>
            <p:nvPr/>
          </p:nvSpPr>
          <p:spPr>
            <a:xfrm>
              <a:off x="1117279" y="1550313"/>
              <a:ext cx="1312545" cy="2065655"/>
            </a:xfrm>
            <a:custGeom>
              <a:avLst/>
              <a:gdLst/>
              <a:ahLst/>
              <a:cxnLst/>
              <a:rect l="l" t="t" r="r" b="b"/>
              <a:pathLst>
                <a:path w="1312545" h="2065654">
                  <a:moveTo>
                    <a:pt x="33667" y="2038883"/>
                  </a:moveTo>
                  <a:lnTo>
                    <a:pt x="26149" y="2031352"/>
                  </a:lnTo>
                  <a:lnTo>
                    <a:pt x="7531" y="2031352"/>
                  </a:lnTo>
                  <a:lnTo>
                    <a:pt x="0" y="2038883"/>
                  </a:lnTo>
                  <a:lnTo>
                    <a:pt x="0" y="2057488"/>
                  </a:lnTo>
                  <a:lnTo>
                    <a:pt x="7531" y="2065045"/>
                  </a:lnTo>
                  <a:lnTo>
                    <a:pt x="26149" y="2065045"/>
                  </a:lnTo>
                  <a:lnTo>
                    <a:pt x="33667" y="2057488"/>
                  </a:lnTo>
                  <a:lnTo>
                    <a:pt x="33667" y="2054656"/>
                  </a:lnTo>
                  <a:lnTo>
                    <a:pt x="33667" y="2041740"/>
                  </a:lnTo>
                  <a:lnTo>
                    <a:pt x="33667" y="2038883"/>
                  </a:lnTo>
                  <a:close/>
                </a:path>
                <a:path w="1312545" h="2065654">
                  <a:moveTo>
                    <a:pt x="236499" y="1082865"/>
                  </a:moveTo>
                  <a:lnTo>
                    <a:pt x="228968" y="1075334"/>
                  </a:lnTo>
                  <a:lnTo>
                    <a:pt x="210350" y="1075334"/>
                  </a:lnTo>
                  <a:lnTo>
                    <a:pt x="202819" y="1082865"/>
                  </a:lnTo>
                  <a:lnTo>
                    <a:pt x="202819" y="1101483"/>
                  </a:lnTo>
                  <a:lnTo>
                    <a:pt x="210350" y="1109027"/>
                  </a:lnTo>
                  <a:lnTo>
                    <a:pt x="228968" y="1109027"/>
                  </a:lnTo>
                  <a:lnTo>
                    <a:pt x="236499" y="1101483"/>
                  </a:lnTo>
                  <a:lnTo>
                    <a:pt x="236499" y="1098638"/>
                  </a:lnTo>
                  <a:lnTo>
                    <a:pt x="236499" y="1085723"/>
                  </a:lnTo>
                  <a:lnTo>
                    <a:pt x="236499" y="1082865"/>
                  </a:lnTo>
                  <a:close/>
                </a:path>
                <a:path w="1312545" h="2065654">
                  <a:moveTo>
                    <a:pt x="383159" y="724484"/>
                  </a:moveTo>
                  <a:lnTo>
                    <a:pt x="375627" y="716940"/>
                  </a:lnTo>
                  <a:lnTo>
                    <a:pt x="357009" y="716940"/>
                  </a:lnTo>
                  <a:lnTo>
                    <a:pt x="349478" y="724484"/>
                  </a:lnTo>
                  <a:lnTo>
                    <a:pt x="349478" y="743077"/>
                  </a:lnTo>
                  <a:lnTo>
                    <a:pt x="357009" y="750620"/>
                  </a:lnTo>
                  <a:lnTo>
                    <a:pt x="375627" y="750620"/>
                  </a:lnTo>
                  <a:lnTo>
                    <a:pt x="383159" y="743077"/>
                  </a:lnTo>
                  <a:lnTo>
                    <a:pt x="383159" y="740244"/>
                  </a:lnTo>
                  <a:lnTo>
                    <a:pt x="383159" y="727316"/>
                  </a:lnTo>
                  <a:lnTo>
                    <a:pt x="383159" y="724484"/>
                  </a:lnTo>
                  <a:close/>
                </a:path>
                <a:path w="1312545" h="2065654">
                  <a:moveTo>
                    <a:pt x="919797" y="724484"/>
                  </a:moveTo>
                  <a:lnTo>
                    <a:pt x="912266" y="716940"/>
                  </a:lnTo>
                  <a:lnTo>
                    <a:pt x="893648" y="716940"/>
                  </a:lnTo>
                  <a:lnTo>
                    <a:pt x="886129" y="724484"/>
                  </a:lnTo>
                  <a:lnTo>
                    <a:pt x="886129" y="743077"/>
                  </a:lnTo>
                  <a:lnTo>
                    <a:pt x="893648" y="750620"/>
                  </a:lnTo>
                  <a:lnTo>
                    <a:pt x="912266" y="750620"/>
                  </a:lnTo>
                  <a:lnTo>
                    <a:pt x="919797" y="743077"/>
                  </a:lnTo>
                  <a:lnTo>
                    <a:pt x="919797" y="740244"/>
                  </a:lnTo>
                  <a:lnTo>
                    <a:pt x="919797" y="727316"/>
                  </a:lnTo>
                  <a:lnTo>
                    <a:pt x="919797" y="724484"/>
                  </a:lnTo>
                  <a:close/>
                </a:path>
                <a:path w="1312545" h="2065654">
                  <a:moveTo>
                    <a:pt x="1041019" y="1321955"/>
                  </a:moveTo>
                  <a:lnTo>
                    <a:pt x="1033487" y="1314411"/>
                  </a:lnTo>
                  <a:lnTo>
                    <a:pt x="1014882" y="1314411"/>
                  </a:lnTo>
                  <a:lnTo>
                    <a:pt x="1007338" y="1321955"/>
                  </a:lnTo>
                  <a:lnTo>
                    <a:pt x="1007338" y="1340573"/>
                  </a:lnTo>
                  <a:lnTo>
                    <a:pt x="1014882" y="1348092"/>
                  </a:lnTo>
                  <a:lnTo>
                    <a:pt x="1033487" y="1348092"/>
                  </a:lnTo>
                  <a:lnTo>
                    <a:pt x="1041019" y="1340573"/>
                  </a:lnTo>
                  <a:lnTo>
                    <a:pt x="1041019" y="1337716"/>
                  </a:lnTo>
                  <a:lnTo>
                    <a:pt x="1041019" y="1324787"/>
                  </a:lnTo>
                  <a:lnTo>
                    <a:pt x="1041019" y="1321955"/>
                  </a:lnTo>
                  <a:close/>
                </a:path>
                <a:path w="1312545" h="2065654">
                  <a:moveTo>
                    <a:pt x="1312405" y="7543"/>
                  </a:moveTo>
                  <a:lnTo>
                    <a:pt x="1304874" y="0"/>
                  </a:lnTo>
                  <a:lnTo>
                    <a:pt x="1286268" y="0"/>
                  </a:lnTo>
                  <a:lnTo>
                    <a:pt x="1278737" y="7543"/>
                  </a:lnTo>
                  <a:lnTo>
                    <a:pt x="1278737" y="26136"/>
                  </a:lnTo>
                  <a:lnTo>
                    <a:pt x="1286268" y="33693"/>
                  </a:lnTo>
                  <a:lnTo>
                    <a:pt x="1304874" y="33693"/>
                  </a:lnTo>
                  <a:lnTo>
                    <a:pt x="1312405" y="26136"/>
                  </a:lnTo>
                  <a:lnTo>
                    <a:pt x="1312405" y="23304"/>
                  </a:lnTo>
                  <a:lnTo>
                    <a:pt x="1312405" y="10375"/>
                  </a:lnTo>
                  <a:lnTo>
                    <a:pt x="1312405" y="7543"/>
                  </a:lnTo>
                  <a:close/>
                </a:path>
              </a:pathLst>
            </a:custGeom>
            <a:solidFill>
              <a:srgbClr val="00BE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 descr=""/>
            <p:cNvSpPr/>
            <p:nvPr/>
          </p:nvSpPr>
          <p:spPr>
            <a:xfrm>
              <a:off x="1362936" y="1550313"/>
              <a:ext cx="1327785" cy="2065655"/>
            </a:xfrm>
            <a:custGeom>
              <a:avLst/>
              <a:gdLst/>
              <a:ahLst/>
              <a:cxnLst/>
              <a:rect l="l" t="t" r="r" b="b"/>
              <a:pathLst>
                <a:path w="1327785" h="2065654">
                  <a:moveTo>
                    <a:pt x="33680" y="2038883"/>
                  </a:moveTo>
                  <a:lnTo>
                    <a:pt x="26136" y="2031352"/>
                  </a:lnTo>
                  <a:lnTo>
                    <a:pt x="7531" y="2031352"/>
                  </a:lnTo>
                  <a:lnTo>
                    <a:pt x="0" y="2038883"/>
                  </a:lnTo>
                  <a:lnTo>
                    <a:pt x="0" y="2057488"/>
                  </a:lnTo>
                  <a:lnTo>
                    <a:pt x="7531" y="2065045"/>
                  </a:lnTo>
                  <a:lnTo>
                    <a:pt x="26136" y="2065045"/>
                  </a:lnTo>
                  <a:lnTo>
                    <a:pt x="33680" y="2057488"/>
                  </a:lnTo>
                  <a:lnTo>
                    <a:pt x="33680" y="2054656"/>
                  </a:lnTo>
                  <a:lnTo>
                    <a:pt x="33680" y="2041740"/>
                  </a:lnTo>
                  <a:lnTo>
                    <a:pt x="33680" y="2038883"/>
                  </a:lnTo>
                  <a:close/>
                </a:path>
                <a:path w="1327785" h="2065654">
                  <a:moveTo>
                    <a:pt x="119811" y="1560893"/>
                  </a:moveTo>
                  <a:lnTo>
                    <a:pt x="112268" y="1553349"/>
                  </a:lnTo>
                  <a:lnTo>
                    <a:pt x="93662" y="1553349"/>
                  </a:lnTo>
                  <a:lnTo>
                    <a:pt x="86131" y="1560893"/>
                  </a:lnTo>
                  <a:lnTo>
                    <a:pt x="86131" y="1579511"/>
                  </a:lnTo>
                  <a:lnTo>
                    <a:pt x="93662" y="1587030"/>
                  </a:lnTo>
                  <a:lnTo>
                    <a:pt x="112268" y="1587030"/>
                  </a:lnTo>
                  <a:lnTo>
                    <a:pt x="119811" y="1579511"/>
                  </a:lnTo>
                  <a:lnTo>
                    <a:pt x="119811" y="1576654"/>
                  </a:lnTo>
                  <a:lnTo>
                    <a:pt x="119811" y="1563725"/>
                  </a:lnTo>
                  <a:lnTo>
                    <a:pt x="119811" y="1560893"/>
                  </a:lnTo>
                  <a:close/>
                </a:path>
                <a:path w="1327785" h="2065654">
                  <a:moveTo>
                    <a:pt x="524116" y="1321955"/>
                  </a:moveTo>
                  <a:lnTo>
                    <a:pt x="516585" y="1314411"/>
                  </a:lnTo>
                  <a:lnTo>
                    <a:pt x="497967" y="1314411"/>
                  </a:lnTo>
                  <a:lnTo>
                    <a:pt x="490435" y="1321955"/>
                  </a:lnTo>
                  <a:lnTo>
                    <a:pt x="490435" y="1340573"/>
                  </a:lnTo>
                  <a:lnTo>
                    <a:pt x="497967" y="1348092"/>
                  </a:lnTo>
                  <a:lnTo>
                    <a:pt x="516585" y="1348092"/>
                  </a:lnTo>
                  <a:lnTo>
                    <a:pt x="524116" y="1340573"/>
                  </a:lnTo>
                  <a:lnTo>
                    <a:pt x="524116" y="1337716"/>
                  </a:lnTo>
                  <a:lnTo>
                    <a:pt x="524116" y="1324787"/>
                  </a:lnTo>
                  <a:lnTo>
                    <a:pt x="524116" y="1321955"/>
                  </a:lnTo>
                  <a:close/>
                </a:path>
                <a:path w="1327785" h="2065654">
                  <a:moveTo>
                    <a:pt x="687603" y="1680362"/>
                  </a:moveTo>
                  <a:lnTo>
                    <a:pt x="680072" y="1672818"/>
                  </a:lnTo>
                  <a:lnTo>
                    <a:pt x="661454" y="1672818"/>
                  </a:lnTo>
                  <a:lnTo>
                    <a:pt x="653923" y="1680362"/>
                  </a:lnTo>
                  <a:lnTo>
                    <a:pt x="653923" y="1698955"/>
                  </a:lnTo>
                  <a:lnTo>
                    <a:pt x="661454" y="1706511"/>
                  </a:lnTo>
                  <a:lnTo>
                    <a:pt x="680072" y="1706511"/>
                  </a:lnTo>
                  <a:lnTo>
                    <a:pt x="687603" y="1698955"/>
                  </a:lnTo>
                  <a:lnTo>
                    <a:pt x="687603" y="1696123"/>
                  </a:lnTo>
                  <a:lnTo>
                    <a:pt x="687603" y="1683194"/>
                  </a:lnTo>
                  <a:lnTo>
                    <a:pt x="687603" y="1680362"/>
                  </a:lnTo>
                  <a:close/>
                </a:path>
                <a:path w="1327785" h="2065654">
                  <a:moveTo>
                    <a:pt x="873290" y="1680362"/>
                  </a:moveTo>
                  <a:lnTo>
                    <a:pt x="865771" y="1672818"/>
                  </a:lnTo>
                  <a:lnTo>
                    <a:pt x="847153" y="1672818"/>
                  </a:lnTo>
                  <a:lnTo>
                    <a:pt x="839622" y="1680362"/>
                  </a:lnTo>
                  <a:lnTo>
                    <a:pt x="839622" y="1698955"/>
                  </a:lnTo>
                  <a:lnTo>
                    <a:pt x="847153" y="1706511"/>
                  </a:lnTo>
                  <a:lnTo>
                    <a:pt x="865771" y="1706511"/>
                  </a:lnTo>
                  <a:lnTo>
                    <a:pt x="873290" y="1698955"/>
                  </a:lnTo>
                  <a:lnTo>
                    <a:pt x="873290" y="1696123"/>
                  </a:lnTo>
                  <a:lnTo>
                    <a:pt x="873290" y="1683194"/>
                  </a:lnTo>
                  <a:lnTo>
                    <a:pt x="873290" y="1680362"/>
                  </a:lnTo>
                  <a:close/>
                </a:path>
                <a:path w="1327785" h="2065654">
                  <a:moveTo>
                    <a:pt x="1327632" y="7543"/>
                  </a:moveTo>
                  <a:lnTo>
                    <a:pt x="1320088" y="0"/>
                  </a:lnTo>
                  <a:lnTo>
                    <a:pt x="1301483" y="0"/>
                  </a:lnTo>
                  <a:lnTo>
                    <a:pt x="1293939" y="7543"/>
                  </a:lnTo>
                  <a:lnTo>
                    <a:pt x="1293939" y="26136"/>
                  </a:lnTo>
                  <a:lnTo>
                    <a:pt x="1301483" y="33693"/>
                  </a:lnTo>
                  <a:lnTo>
                    <a:pt x="1320088" y="33693"/>
                  </a:lnTo>
                  <a:lnTo>
                    <a:pt x="1327632" y="26136"/>
                  </a:lnTo>
                  <a:lnTo>
                    <a:pt x="1327632" y="23304"/>
                  </a:lnTo>
                  <a:lnTo>
                    <a:pt x="1327632" y="10375"/>
                  </a:lnTo>
                  <a:lnTo>
                    <a:pt x="1327632" y="7543"/>
                  </a:lnTo>
                  <a:close/>
                </a:path>
              </a:pathLst>
            </a:custGeom>
            <a:solidFill>
              <a:srgbClr val="00BF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 descr=""/>
            <p:cNvSpPr/>
            <p:nvPr/>
          </p:nvSpPr>
          <p:spPr>
            <a:xfrm>
              <a:off x="1766377" y="1311236"/>
              <a:ext cx="1458595" cy="1706880"/>
            </a:xfrm>
            <a:custGeom>
              <a:avLst/>
              <a:gdLst/>
              <a:ahLst/>
              <a:cxnLst/>
              <a:rect l="l" t="t" r="r" b="b"/>
              <a:pathLst>
                <a:path w="1458595" h="1706880">
                  <a:moveTo>
                    <a:pt x="33680" y="1680502"/>
                  </a:moveTo>
                  <a:lnTo>
                    <a:pt x="26149" y="1672958"/>
                  </a:lnTo>
                  <a:lnTo>
                    <a:pt x="7531" y="1672958"/>
                  </a:lnTo>
                  <a:lnTo>
                    <a:pt x="0" y="1680502"/>
                  </a:lnTo>
                  <a:lnTo>
                    <a:pt x="0" y="1699107"/>
                  </a:lnTo>
                  <a:lnTo>
                    <a:pt x="7531" y="1706651"/>
                  </a:lnTo>
                  <a:lnTo>
                    <a:pt x="26149" y="1706651"/>
                  </a:lnTo>
                  <a:lnTo>
                    <a:pt x="33680" y="1699107"/>
                  </a:lnTo>
                  <a:lnTo>
                    <a:pt x="33680" y="1696262"/>
                  </a:lnTo>
                  <a:lnTo>
                    <a:pt x="33680" y="1683334"/>
                  </a:lnTo>
                  <a:lnTo>
                    <a:pt x="33680" y="1680502"/>
                  </a:lnTo>
                  <a:close/>
                </a:path>
                <a:path w="1458595" h="1706880">
                  <a:moveTo>
                    <a:pt x="248335" y="1680502"/>
                  </a:moveTo>
                  <a:lnTo>
                    <a:pt x="240804" y="1672958"/>
                  </a:lnTo>
                  <a:lnTo>
                    <a:pt x="222186" y="1672958"/>
                  </a:lnTo>
                  <a:lnTo>
                    <a:pt x="214655" y="1680502"/>
                  </a:lnTo>
                  <a:lnTo>
                    <a:pt x="214655" y="1699107"/>
                  </a:lnTo>
                  <a:lnTo>
                    <a:pt x="222186" y="1706651"/>
                  </a:lnTo>
                  <a:lnTo>
                    <a:pt x="240804" y="1706651"/>
                  </a:lnTo>
                  <a:lnTo>
                    <a:pt x="248335" y="1699107"/>
                  </a:lnTo>
                  <a:lnTo>
                    <a:pt x="248335" y="1696262"/>
                  </a:lnTo>
                  <a:lnTo>
                    <a:pt x="248335" y="1683334"/>
                  </a:lnTo>
                  <a:lnTo>
                    <a:pt x="248335" y="1680502"/>
                  </a:lnTo>
                  <a:close/>
                </a:path>
                <a:path w="1458595" h="1706880">
                  <a:moveTo>
                    <a:pt x="518401" y="7543"/>
                  </a:moveTo>
                  <a:lnTo>
                    <a:pt x="510870" y="0"/>
                  </a:lnTo>
                  <a:lnTo>
                    <a:pt x="492252" y="0"/>
                  </a:lnTo>
                  <a:lnTo>
                    <a:pt x="484733" y="7543"/>
                  </a:lnTo>
                  <a:lnTo>
                    <a:pt x="484733" y="26136"/>
                  </a:lnTo>
                  <a:lnTo>
                    <a:pt x="492252" y="33680"/>
                  </a:lnTo>
                  <a:lnTo>
                    <a:pt x="510870" y="33680"/>
                  </a:lnTo>
                  <a:lnTo>
                    <a:pt x="518401" y="26136"/>
                  </a:lnTo>
                  <a:lnTo>
                    <a:pt x="518401" y="23304"/>
                  </a:lnTo>
                  <a:lnTo>
                    <a:pt x="518401" y="10375"/>
                  </a:lnTo>
                  <a:lnTo>
                    <a:pt x="518401" y="7543"/>
                  </a:lnTo>
                  <a:close/>
                </a:path>
                <a:path w="1458595" h="1706880">
                  <a:moveTo>
                    <a:pt x="762596" y="7543"/>
                  </a:moveTo>
                  <a:lnTo>
                    <a:pt x="755078" y="0"/>
                  </a:lnTo>
                  <a:lnTo>
                    <a:pt x="736460" y="0"/>
                  </a:lnTo>
                  <a:lnTo>
                    <a:pt x="728929" y="7543"/>
                  </a:lnTo>
                  <a:lnTo>
                    <a:pt x="728929" y="26136"/>
                  </a:lnTo>
                  <a:lnTo>
                    <a:pt x="736460" y="33680"/>
                  </a:lnTo>
                  <a:lnTo>
                    <a:pt x="755078" y="33680"/>
                  </a:lnTo>
                  <a:lnTo>
                    <a:pt x="762596" y="26136"/>
                  </a:lnTo>
                  <a:lnTo>
                    <a:pt x="762596" y="23304"/>
                  </a:lnTo>
                  <a:lnTo>
                    <a:pt x="762596" y="10375"/>
                  </a:lnTo>
                  <a:lnTo>
                    <a:pt x="762596" y="7543"/>
                  </a:lnTo>
                  <a:close/>
                </a:path>
                <a:path w="1458595" h="1706880">
                  <a:moveTo>
                    <a:pt x="1072299" y="7543"/>
                  </a:moveTo>
                  <a:lnTo>
                    <a:pt x="1064768" y="0"/>
                  </a:lnTo>
                  <a:lnTo>
                    <a:pt x="1046149" y="0"/>
                  </a:lnTo>
                  <a:lnTo>
                    <a:pt x="1038618" y="7543"/>
                  </a:lnTo>
                  <a:lnTo>
                    <a:pt x="1038618" y="26136"/>
                  </a:lnTo>
                  <a:lnTo>
                    <a:pt x="1046149" y="33680"/>
                  </a:lnTo>
                  <a:lnTo>
                    <a:pt x="1064768" y="33680"/>
                  </a:lnTo>
                  <a:lnTo>
                    <a:pt x="1072299" y="26136"/>
                  </a:lnTo>
                  <a:lnTo>
                    <a:pt x="1072299" y="23304"/>
                  </a:lnTo>
                  <a:lnTo>
                    <a:pt x="1072299" y="10375"/>
                  </a:lnTo>
                  <a:lnTo>
                    <a:pt x="1072299" y="7543"/>
                  </a:lnTo>
                  <a:close/>
                </a:path>
                <a:path w="1458595" h="1706880">
                  <a:moveTo>
                    <a:pt x="1458341" y="7543"/>
                  </a:moveTo>
                  <a:lnTo>
                    <a:pt x="1450822" y="0"/>
                  </a:lnTo>
                  <a:lnTo>
                    <a:pt x="1432204" y="0"/>
                  </a:lnTo>
                  <a:lnTo>
                    <a:pt x="1424673" y="7543"/>
                  </a:lnTo>
                  <a:lnTo>
                    <a:pt x="1424673" y="26136"/>
                  </a:lnTo>
                  <a:lnTo>
                    <a:pt x="1432204" y="33680"/>
                  </a:lnTo>
                  <a:lnTo>
                    <a:pt x="1450822" y="33680"/>
                  </a:lnTo>
                  <a:lnTo>
                    <a:pt x="1458341" y="26136"/>
                  </a:lnTo>
                  <a:lnTo>
                    <a:pt x="1458341" y="23304"/>
                  </a:lnTo>
                  <a:lnTo>
                    <a:pt x="1458341" y="10375"/>
                  </a:lnTo>
                  <a:lnTo>
                    <a:pt x="1458341" y="7543"/>
                  </a:lnTo>
                  <a:close/>
                </a:path>
              </a:pathLst>
            </a:custGeom>
            <a:solidFill>
              <a:srgbClr val="00A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 descr=""/>
            <p:cNvSpPr/>
            <p:nvPr/>
          </p:nvSpPr>
          <p:spPr>
            <a:xfrm>
              <a:off x="1304439" y="1430692"/>
              <a:ext cx="815340" cy="2304415"/>
            </a:xfrm>
            <a:custGeom>
              <a:avLst/>
              <a:gdLst/>
              <a:ahLst/>
              <a:cxnLst/>
              <a:rect l="l" t="t" r="r" b="b"/>
              <a:pathLst>
                <a:path w="815339" h="2304415">
                  <a:moveTo>
                    <a:pt x="61175" y="2277973"/>
                  </a:moveTo>
                  <a:lnTo>
                    <a:pt x="53644" y="2270442"/>
                  </a:lnTo>
                  <a:lnTo>
                    <a:pt x="35039" y="2270442"/>
                  </a:lnTo>
                  <a:lnTo>
                    <a:pt x="30581" y="2274887"/>
                  </a:lnTo>
                  <a:lnTo>
                    <a:pt x="26136" y="2270442"/>
                  </a:lnTo>
                  <a:lnTo>
                    <a:pt x="7531" y="2270442"/>
                  </a:lnTo>
                  <a:lnTo>
                    <a:pt x="0" y="2277973"/>
                  </a:lnTo>
                  <a:lnTo>
                    <a:pt x="0" y="2296579"/>
                  </a:lnTo>
                  <a:lnTo>
                    <a:pt x="7531" y="2304135"/>
                  </a:lnTo>
                  <a:lnTo>
                    <a:pt x="26136" y="2304135"/>
                  </a:lnTo>
                  <a:lnTo>
                    <a:pt x="30581" y="2299678"/>
                  </a:lnTo>
                  <a:lnTo>
                    <a:pt x="35039" y="2304135"/>
                  </a:lnTo>
                  <a:lnTo>
                    <a:pt x="53644" y="2304135"/>
                  </a:lnTo>
                  <a:lnTo>
                    <a:pt x="61175" y="2296579"/>
                  </a:lnTo>
                  <a:lnTo>
                    <a:pt x="61175" y="2293747"/>
                  </a:lnTo>
                  <a:lnTo>
                    <a:pt x="61175" y="2280831"/>
                  </a:lnTo>
                  <a:lnTo>
                    <a:pt x="61175" y="2277973"/>
                  </a:lnTo>
                  <a:close/>
                </a:path>
                <a:path w="815339" h="2304415">
                  <a:moveTo>
                    <a:pt x="132092" y="2277973"/>
                  </a:moveTo>
                  <a:lnTo>
                    <a:pt x="124561" y="2270442"/>
                  </a:lnTo>
                  <a:lnTo>
                    <a:pt x="105943" y="2270442"/>
                  </a:lnTo>
                  <a:lnTo>
                    <a:pt x="98412" y="2277973"/>
                  </a:lnTo>
                  <a:lnTo>
                    <a:pt x="98412" y="2296579"/>
                  </a:lnTo>
                  <a:lnTo>
                    <a:pt x="105943" y="2304135"/>
                  </a:lnTo>
                  <a:lnTo>
                    <a:pt x="124561" y="2304135"/>
                  </a:lnTo>
                  <a:lnTo>
                    <a:pt x="132092" y="2296579"/>
                  </a:lnTo>
                  <a:lnTo>
                    <a:pt x="132092" y="2293747"/>
                  </a:lnTo>
                  <a:lnTo>
                    <a:pt x="132092" y="2280831"/>
                  </a:lnTo>
                  <a:lnTo>
                    <a:pt x="132092" y="2277973"/>
                  </a:lnTo>
                  <a:close/>
                </a:path>
                <a:path w="815339" h="2304415">
                  <a:moveTo>
                    <a:pt x="210019" y="1441577"/>
                  </a:moveTo>
                  <a:lnTo>
                    <a:pt x="202501" y="1434033"/>
                  </a:lnTo>
                  <a:lnTo>
                    <a:pt x="183883" y="1434033"/>
                  </a:lnTo>
                  <a:lnTo>
                    <a:pt x="176352" y="1441577"/>
                  </a:lnTo>
                  <a:lnTo>
                    <a:pt x="176352" y="1460195"/>
                  </a:lnTo>
                  <a:lnTo>
                    <a:pt x="183883" y="1467713"/>
                  </a:lnTo>
                  <a:lnTo>
                    <a:pt x="202501" y="1467713"/>
                  </a:lnTo>
                  <a:lnTo>
                    <a:pt x="210019" y="1460195"/>
                  </a:lnTo>
                  <a:lnTo>
                    <a:pt x="210019" y="1457337"/>
                  </a:lnTo>
                  <a:lnTo>
                    <a:pt x="210019" y="1444409"/>
                  </a:lnTo>
                  <a:lnTo>
                    <a:pt x="210019" y="1441577"/>
                  </a:lnTo>
                  <a:close/>
                </a:path>
                <a:path w="815339" h="2304415">
                  <a:moveTo>
                    <a:pt x="230949" y="724636"/>
                  </a:moveTo>
                  <a:lnTo>
                    <a:pt x="223405" y="717092"/>
                  </a:lnTo>
                  <a:lnTo>
                    <a:pt x="204800" y="717092"/>
                  </a:lnTo>
                  <a:lnTo>
                    <a:pt x="197269" y="724636"/>
                  </a:lnTo>
                  <a:lnTo>
                    <a:pt x="197269" y="743242"/>
                  </a:lnTo>
                  <a:lnTo>
                    <a:pt x="204800" y="750773"/>
                  </a:lnTo>
                  <a:lnTo>
                    <a:pt x="223405" y="750773"/>
                  </a:lnTo>
                  <a:lnTo>
                    <a:pt x="230949" y="743242"/>
                  </a:lnTo>
                  <a:lnTo>
                    <a:pt x="230949" y="740397"/>
                  </a:lnTo>
                  <a:lnTo>
                    <a:pt x="230949" y="727468"/>
                  </a:lnTo>
                  <a:lnTo>
                    <a:pt x="230949" y="724636"/>
                  </a:lnTo>
                  <a:close/>
                </a:path>
                <a:path w="815339" h="2304415">
                  <a:moveTo>
                    <a:pt x="814819" y="7543"/>
                  </a:moveTo>
                  <a:lnTo>
                    <a:pt x="807288" y="0"/>
                  </a:lnTo>
                  <a:lnTo>
                    <a:pt x="788682" y="0"/>
                  </a:lnTo>
                  <a:lnTo>
                    <a:pt x="781151" y="7543"/>
                  </a:lnTo>
                  <a:lnTo>
                    <a:pt x="781151" y="26149"/>
                  </a:lnTo>
                  <a:lnTo>
                    <a:pt x="788682" y="33680"/>
                  </a:lnTo>
                  <a:lnTo>
                    <a:pt x="807288" y="33680"/>
                  </a:lnTo>
                  <a:lnTo>
                    <a:pt x="814819" y="26149"/>
                  </a:lnTo>
                  <a:lnTo>
                    <a:pt x="814819" y="23304"/>
                  </a:lnTo>
                  <a:lnTo>
                    <a:pt x="814819" y="10388"/>
                  </a:lnTo>
                  <a:lnTo>
                    <a:pt x="814819" y="7543"/>
                  </a:lnTo>
                  <a:close/>
                </a:path>
              </a:pathLst>
            </a:custGeom>
            <a:solidFill>
              <a:srgbClr val="C77C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 descr=""/>
            <p:cNvSpPr/>
            <p:nvPr/>
          </p:nvSpPr>
          <p:spPr>
            <a:xfrm>
              <a:off x="1997847" y="1311236"/>
              <a:ext cx="1136650" cy="870585"/>
            </a:xfrm>
            <a:custGeom>
              <a:avLst/>
              <a:gdLst/>
              <a:ahLst/>
              <a:cxnLst/>
              <a:rect l="l" t="t" r="r" b="b"/>
              <a:pathLst>
                <a:path w="1136650" h="870585">
                  <a:moveTo>
                    <a:pt x="33680" y="844092"/>
                  </a:moveTo>
                  <a:lnTo>
                    <a:pt x="26136" y="836549"/>
                  </a:lnTo>
                  <a:lnTo>
                    <a:pt x="7531" y="836549"/>
                  </a:lnTo>
                  <a:lnTo>
                    <a:pt x="0" y="844092"/>
                  </a:lnTo>
                  <a:lnTo>
                    <a:pt x="0" y="862698"/>
                  </a:lnTo>
                  <a:lnTo>
                    <a:pt x="7531" y="870229"/>
                  </a:lnTo>
                  <a:lnTo>
                    <a:pt x="26136" y="870229"/>
                  </a:lnTo>
                  <a:lnTo>
                    <a:pt x="33680" y="862698"/>
                  </a:lnTo>
                  <a:lnTo>
                    <a:pt x="33680" y="859853"/>
                  </a:lnTo>
                  <a:lnTo>
                    <a:pt x="33680" y="846924"/>
                  </a:lnTo>
                  <a:lnTo>
                    <a:pt x="33680" y="844092"/>
                  </a:lnTo>
                  <a:close/>
                </a:path>
                <a:path w="1136650" h="870585">
                  <a:moveTo>
                    <a:pt x="418528" y="366077"/>
                  </a:moveTo>
                  <a:lnTo>
                    <a:pt x="411010" y="358533"/>
                  </a:lnTo>
                  <a:lnTo>
                    <a:pt x="392391" y="358533"/>
                  </a:lnTo>
                  <a:lnTo>
                    <a:pt x="384873" y="366077"/>
                  </a:lnTo>
                  <a:lnTo>
                    <a:pt x="384873" y="384683"/>
                  </a:lnTo>
                  <a:lnTo>
                    <a:pt x="392391" y="392226"/>
                  </a:lnTo>
                  <a:lnTo>
                    <a:pt x="411010" y="392226"/>
                  </a:lnTo>
                  <a:lnTo>
                    <a:pt x="418528" y="384683"/>
                  </a:lnTo>
                  <a:lnTo>
                    <a:pt x="418528" y="381850"/>
                  </a:lnTo>
                  <a:lnTo>
                    <a:pt x="418528" y="368909"/>
                  </a:lnTo>
                  <a:lnTo>
                    <a:pt x="418528" y="366077"/>
                  </a:lnTo>
                  <a:close/>
                </a:path>
                <a:path w="1136650" h="870585">
                  <a:moveTo>
                    <a:pt x="616381" y="7543"/>
                  </a:moveTo>
                  <a:lnTo>
                    <a:pt x="608850" y="0"/>
                  </a:lnTo>
                  <a:lnTo>
                    <a:pt x="590232" y="0"/>
                  </a:lnTo>
                  <a:lnTo>
                    <a:pt x="582714" y="7543"/>
                  </a:lnTo>
                  <a:lnTo>
                    <a:pt x="582714" y="26136"/>
                  </a:lnTo>
                  <a:lnTo>
                    <a:pt x="590232" y="33680"/>
                  </a:lnTo>
                  <a:lnTo>
                    <a:pt x="608850" y="33680"/>
                  </a:lnTo>
                  <a:lnTo>
                    <a:pt x="616381" y="26136"/>
                  </a:lnTo>
                  <a:lnTo>
                    <a:pt x="616381" y="23304"/>
                  </a:lnTo>
                  <a:lnTo>
                    <a:pt x="616381" y="10375"/>
                  </a:lnTo>
                  <a:lnTo>
                    <a:pt x="616381" y="7543"/>
                  </a:lnTo>
                  <a:close/>
                </a:path>
                <a:path w="1136650" h="870585">
                  <a:moveTo>
                    <a:pt x="730148" y="7543"/>
                  </a:moveTo>
                  <a:lnTo>
                    <a:pt x="722617" y="0"/>
                  </a:lnTo>
                  <a:lnTo>
                    <a:pt x="703999" y="0"/>
                  </a:lnTo>
                  <a:lnTo>
                    <a:pt x="696480" y="7543"/>
                  </a:lnTo>
                  <a:lnTo>
                    <a:pt x="696480" y="26136"/>
                  </a:lnTo>
                  <a:lnTo>
                    <a:pt x="703999" y="33680"/>
                  </a:lnTo>
                  <a:lnTo>
                    <a:pt x="722617" y="33680"/>
                  </a:lnTo>
                  <a:lnTo>
                    <a:pt x="730148" y="26136"/>
                  </a:lnTo>
                  <a:lnTo>
                    <a:pt x="730148" y="23304"/>
                  </a:lnTo>
                  <a:lnTo>
                    <a:pt x="730148" y="10375"/>
                  </a:lnTo>
                  <a:lnTo>
                    <a:pt x="730148" y="7543"/>
                  </a:lnTo>
                  <a:close/>
                </a:path>
                <a:path w="1136650" h="870585">
                  <a:moveTo>
                    <a:pt x="856627" y="7543"/>
                  </a:moveTo>
                  <a:lnTo>
                    <a:pt x="849096" y="0"/>
                  </a:lnTo>
                  <a:lnTo>
                    <a:pt x="830465" y="0"/>
                  </a:lnTo>
                  <a:lnTo>
                    <a:pt x="822960" y="7543"/>
                  </a:lnTo>
                  <a:lnTo>
                    <a:pt x="822960" y="26136"/>
                  </a:lnTo>
                  <a:lnTo>
                    <a:pt x="830465" y="33680"/>
                  </a:lnTo>
                  <a:lnTo>
                    <a:pt x="849096" y="33680"/>
                  </a:lnTo>
                  <a:lnTo>
                    <a:pt x="856627" y="26136"/>
                  </a:lnTo>
                  <a:lnTo>
                    <a:pt x="856627" y="23304"/>
                  </a:lnTo>
                  <a:lnTo>
                    <a:pt x="856627" y="10375"/>
                  </a:lnTo>
                  <a:lnTo>
                    <a:pt x="856627" y="7543"/>
                  </a:lnTo>
                  <a:close/>
                </a:path>
                <a:path w="1136650" h="870585">
                  <a:moveTo>
                    <a:pt x="1136345" y="7543"/>
                  </a:moveTo>
                  <a:lnTo>
                    <a:pt x="1128839" y="0"/>
                  </a:lnTo>
                  <a:lnTo>
                    <a:pt x="1110208" y="0"/>
                  </a:lnTo>
                  <a:lnTo>
                    <a:pt x="1102677" y="7543"/>
                  </a:lnTo>
                  <a:lnTo>
                    <a:pt x="1102677" y="26136"/>
                  </a:lnTo>
                  <a:lnTo>
                    <a:pt x="1110208" y="33680"/>
                  </a:lnTo>
                  <a:lnTo>
                    <a:pt x="1128839" y="33680"/>
                  </a:lnTo>
                  <a:lnTo>
                    <a:pt x="1136345" y="26136"/>
                  </a:lnTo>
                  <a:lnTo>
                    <a:pt x="1136345" y="23304"/>
                  </a:lnTo>
                  <a:lnTo>
                    <a:pt x="1136345" y="10375"/>
                  </a:lnTo>
                  <a:lnTo>
                    <a:pt x="1136345" y="7543"/>
                  </a:lnTo>
                  <a:close/>
                </a:path>
              </a:pathLst>
            </a:custGeom>
            <a:solidFill>
              <a:srgbClr val="FF61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 descr=""/>
            <p:cNvSpPr/>
            <p:nvPr/>
          </p:nvSpPr>
          <p:spPr>
            <a:xfrm>
              <a:off x="1697873" y="2155354"/>
              <a:ext cx="300355" cy="217170"/>
            </a:xfrm>
            <a:custGeom>
              <a:avLst/>
              <a:gdLst/>
              <a:ahLst/>
              <a:cxnLst/>
              <a:rect l="l" t="t" r="r" b="b"/>
              <a:pathLst>
                <a:path w="300355" h="217169">
                  <a:moveTo>
                    <a:pt x="0" y="217157"/>
                  </a:moveTo>
                  <a:lnTo>
                    <a:pt x="300062" y="0"/>
                  </a:lnTo>
                </a:path>
              </a:pathLst>
            </a:custGeom>
            <a:ln w="12700">
              <a:solidFill>
                <a:srgbClr val="CD96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 descr=""/>
            <p:cNvSpPr/>
            <p:nvPr/>
          </p:nvSpPr>
          <p:spPr>
            <a:xfrm>
              <a:off x="2349751" y="1737169"/>
              <a:ext cx="300355" cy="217170"/>
            </a:xfrm>
            <a:custGeom>
              <a:avLst/>
              <a:gdLst/>
              <a:ahLst/>
              <a:cxnLst/>
              <a:rect l="l" t="t" r="r" b="b"/>
              <a:pathLst>
                <a:path w="300355" h="217169">
                  <a:moveTo>
                    <a:pt x="0" y="217144"/>
                  </a:moveTo>
                  <a:lnTo>
                    <a:pt x="300050" y="0"/>
                  </a:lnTo>
                </a:path>
              </a:pathLst>
            </a:custGeom>
            <a:ln w="12700">
              <a:solidFill>
                <a:srgbClr val="7CAE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 descr=""/>
            <p:cNvSpPr/>
            <p:nvPr/>
          </p:nvSpPr>
          <p:spPr>
            <a:xfrm>
              <a:off x="1790430" y="2832531"/>
              <a:ext cx="300355" cy="217170"/>
            </a:xfrm>
            <a:custGeom>
              <a:avLst/>
              <a:gdLst/>
              <a:ahLst/>
              <a:cxnLst/>
              <a:rect l="l" t="t" r="r" b="b"/>
              <a:pathLst>
                <a:path w="300355" h="217169">
                  <a:moveTo>
                    <a:pt x="0" y="217157"/>
                  </a:moveTo>
                  <a:lnTo>
                    <a:pt x="300050" y="0"/>
                  </a:lnTo>
                </a:path>
              </a:pathLst>
            </a:custGeom>
            <a:ln w="12700">
              <a:solidFill>
                <a:srgbClr val="00BF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 descr=""/>
            <p:cNvSpPr/>
            <p:nvPr/>
          </p:nvSpPr>
          <p:spPr>
            <a:xfrm>
              <a:off x="1384665" y="2832531"/>
              <a:ext cx="300355" cy="217170"/>
            </a:xfrm>
            <a:custGeom>
              <a:avLst/>
              <a:gdLst/>
              <a:ahLst/>
              <a:cxnLst/>
              <a:rect l="l" t="t" r="r" b="b"/>
              <a:pathLst>
                <a:path w="300355" h="217169">
                  <a:moveTo>
                    <a:pt x="0" y="217157"/>
                  </a:moveTo>
                  <a:lnTo>
                    <a:pt x="300189" y="0"/>
                  </a:lnTo>
                </a:path>
              </a:pathLst>
            </a:custGeom>
            <a:ln w="12700">
              <a:solidFill>
                <a:srgbClr val="C77C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 descr=""/>
            <p:cNvSpPr/>
            <p:nvPr/>
          </p:nvSpPr>
          <p:spPr>
            <a:xfrm>
              <a:off x="1932137" y="2254935"/>
              <a:ext cx="300355" cy="217170"/>
            </a:xfrm>
            <a:custGeom>
              <a:avLst/>
              <a:gdLst/>
              <a:ahLst/>
              <a:cxnLst/>
              <a:rect l="l" t="t" r="r" b="b"/>
              <a:pathLst>
                <a:path w="300355" h="217169">
                  <a:moveTo>
                    <a:pt x="0" y="217157"/>
                  </a:moveTo>
                  <a:lnTo>
                    <a:pt x="300202" y="0"/>
                  </a:lnTo>
                </a:path>
              </a:pathLst>
            </a:custGeom>
            <a:ln w="12700">
              <a:solidFill>
                <a:srgbClr val="F8766D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 descr=""/>
            <p:cNvSpPr/>
            <p:nvPr/>
          </p:nvSpPr>
          <p:spPr>
            <a:xfrm>
              <a:off x="2281742" y="1776933"/>
              <a:ext cx="300355" cy="217170"/>
            </a:xfrm>
            <a:custGeom>
              <a:avLst/>
              <a:gdLst/>
              <a:ahLst/>
              <a:cxnLst/>
              <a:rect l="l" t="t" r="r" b="b"/>
              <a:pathLst>
                <a:path w="300355" h="217169">
                  <a:moveTo>
                    <a:pt x="0" y="217144"/>
                  </a:moveTo>
                  <a:lnTo>
                    <a:pt x="300215" y="0"/>
                  </a:lnTo>
                </a:path>
              </a:pathLst>
            </a:custGeom>
            <a:ln w="12700">
              <a:solidFill>
                <a:srgbClr val="00A9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 descr=""/>
            <p:cNvSpPr/>
            <p:nvPr/>
          </p:nvSpPr>
          <p:spPr>
            <a:xfrm>
              <a:off x="2462921" y="1418386"/>
              <a:ext cx="300355" cy="217804"/>
            </a:xfrm>
            <a:custGeom>
              <a:avLst/>
              <a:gdLst/>
              <a:ahLst/>
              <a:cxnLst/>
              <a:rect l="l" t="t" r="r" b="b"/>
              <a:pathLst>
                <a:path w="300355" h="217805">
                  <a:moveTo>
                    <a:pt x="0" y="217297"/>
                  </a:moveTo>
                  <a:lnTo>
                    <a:pt x="300062" y="0"/>
                  </a:lnTo>
                </a:path>
              </a:pathLst>
            </a:custGeom>
            <a:ln w="12700">
              <a:solidFill>
                <a:srgbClr val="FF61C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 descr=""/>
            <p:cNvSpPr/>
            <p:nvPr/>
          </p:nvSpPr>
          <p:spPr>
            <a:xfrm>
              <a:off x="1604731" y="2434221"/>
              <a:ext cx="300355" cy="217170"/>
            </a:xfrm>
            <a:custGeom>
              <a:avLst/>
              <a:gdLst/>
              <a:ahLst/>
              <a:cxnLst/>
              <a:rect l="l" t="t" r="r" b="b"/>
              <a:pathLst>
                <a:path w="300355" h="217169">
                  <a:moveTo>
                    <a:pt x="0" y="217144"/>
                  </a:moveTo>
                  <a:lnTo>
                    <a:pt x="300189" y="0"/>
                  </a:lnTo>
                </a:path>
              </a:pathLst>
            </a:custGeom>
            <a:ln w="12700">
              <a:solidFill>
                <a:srgbClr val="00BE6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 descr=""/>
            <p:cNvSpPr/>
            <p:nvPr/>
          </p:nvSpPr>
          <p:spPr>
            <a:xfrm>
              <a:off x="1030498" y="1128280"/>
              <a:ext cx="2253615" cy="2002789"/>
            </a:xfrm>
            <a:custGeom>
              <a:avLst/>
              <a:gdLst/>
              <a:ahLst/>
              <a:cxnLst/>
              <a:rect l="l" t="t" r="r" b="b"/>
              <a:pathLst>
                <a:path w="2253615" h="2002789">
                  <a:moveTo>
                    <a:pt x="0" y="2002269"/>
                  </a:moveTo>
                  <a:lnTo>
                    <a:pt x="2253490" y="0"/>
                  </a:lnTo>
                </a:path>
              </a:pathLst>
            </a:custGeom>
            <a:ln w="127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 descr=""/>
            <p:cNvSpPr/>
            <p:nvPr/>
          </p:nvSpPr>
          <p:spPr>
            <a:xfrm>
              <a:off x="1030498" y="1199946"/>
              <a:ext cx="2281555" cy="1849755"/>
            </a:xfrm>
            <a:custGeom>
              <a:avLst/>
              <a:gdLst/>
              <a:ahLst/>
              <a:cxnLst/>
              <a:rect l="l" t="t" r="r" b="b"/>
              <a:pathLst>
                <a:path w="2281554" h="1849755">
                  <a:moveTo>
                    <a:pt x="0" y="1849297"/>
                  </a:moveTo>
                  <a:lnTo>
                    <a:pt x="2281125" y="0"/>
                  </a:lnTo>
                </a:path>
              </a:pathLst>
            </a:custGeom>
            <a:ln w="127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 descr=""/>
            <p:cNvSpPr/>
            <p:nvPr/>
          </p:nvSpPr>
          <p:spPr>
            <a:xfrm>
              <a:off x="1030498" y="1307553"/>
              <a:ext cx="2281555" cy="1651000"/>
            </a:xfrm>
            <a:custGeom>
              <a:avLst/>
              <a:gdLst/>
              <a:ahLst/>
              <a:cxnLst/>
              <a:rect l="l" t="t" r="r" b="b"/>
              <a:pathLst>
                <a:path w="2281554" h="1651000">
                  <a:moveTo>
                    <a:pt x="0" y="1650885"/>
                  </a:moveTo>
                  <a:lnTo>
                    <a:pt x="2281125" y="0"/>
                  </a:lnTo>
                </a:path>
              </a:pathLst>
            </a:custGeom>
            <a:ln w="127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 descr=""/>
            <p:cNvSpPr/>
            <p:nvPr/>
          </p:nvSpPr>
          <p:spPr>
            <a:xfrm>
              <a:off x="1030498" y="1128280"/>
              <a:ext cx="2021205" cy="2223770"/>
            </a:xfrm>
            <a:custGeom>
              <a:avLst/>
              <a:gdLst/>
              <a:ahLst/>
              <a:cxnLst/>
              <a:rect l="l" t="t" r="r" b="b"/>
              <a:pathLst>
                <a:path w="2021205" h="2223770">
                  <a:moveTo>
                    <a:pt x="0" y="2223223"/>
                  </a:moveTo>
                  <a:lnTo>
                    <a:pt x="2020839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 descr=""/>
            <p:cNvSpPr/>
            <p:nvPr/>
          </p:nvSpPr>
          <p:spPr>
            <a:xfrm>
              <a:off x="1821444" y="2237955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377" y="0"/>
                  </a:moveTo>
                  <a:lnTo>
                    <a:pt x="16112" y="2072"/>
                  </a:lnTo>
                  <a:lnTo>
                    <a:pt x="7731" y="7724"/>
                  </a:lnTo>
                  <a:lnTo>
                    <a:pt x="2078" y="16105"/>
                  </a:lnTo>
                  <a:lnTo>
                    <a:pt x="0" y="26365"/>
                  </a:lnTo>
                  <a:lnTo>
                    <a:pt x="2078" y="36630"/>
                  </a:lnTo>
                  <a:lnTo>
                    <a:pt x="7731" y="45011"/>
                  </a:lnTo>
                  <a:lnTo>
                    <a:pt x="16112" y="50664"/>
                  </a:lnTo>
                  <a:lnTo>
                    <a:pt x="26377" y="52743"/>
                  </a:lnTo>
                  <a:lnTo>
                    <a:pt x="36645" y="50664"/>
                  </a:lnTo>
                  <a:lnTo>
                    <a:pt x="45031" y="45011"/>
                  </a:lnTo>
                  <a:lnTo>
                    <a:pt x="46816" y="42367"/>
                  </a:lnTo>
                  <a:lnTo>
                    <a:pt x="17576" y="42354"/>
                  </a:lnTo>
                  <a:lnTo>
                    <a:pt x="10401" y="35191"/>
                  </a:lnTo>
                  <a:lnTo>
                    <a:pt x="10401" y="17551"/>
                  </a:lnTo>
                  <a:lnTo>
                    <a:pt x="17576" y="10388"/>
                  </a:lnTo>
                  <a:lnTo>
                    <a:pt x="46820" y="10375"/>
                  </a:lnTo>
                  <a:lnTo>
                    <a:pt x="45031" y="7724"/>
                  </a:lnTo>
                  <a:lnTo>
                    <a:pt x="36645" y="2072"/>
                  </a:lnTo>
                  <a:lnTo>
                    <a:pt x="26377" y="0"/>
                  </a:lnTo>
                  <a:close/>
                </a:path>
                <a:path w="53339" h="53339">
                  <a:moveTo>
                    <a:pt x="46820" y="10375"/>
                  </a:moveTo>
                  <a:lnTo>
                    <a:pt x="26377" y="10375"/>
                  </a:lnTo>
                  <a:lnTo>
                    <a:pt x="35204" y="10388"/>
                  </a:lnTo>
                  <a:lnTo>
                    <a:pt x="42367" y="17551"/>
                  </a:lnTo>
                  <a:lnTo>
                    <a:pt x="42367" y="35191"/>
                  </a:lnTo>
                  <a:lnTo>
                    <a:pt x="35204" y="42354"/>
                  </a:lnTo>
                  <a:lnTo>
                    <a:pt x="26377" y="42367"/>
                  </a:lnTo>
                  <a:lnTo>
                    <a:pt x="46824" y="42354"/>
                  </a:lnTo>
                  <a:lnTo>
                    <a:pt x="50688" y="36630"/>
                  </a:lnTo>
                  <a:lnTo>
                    <a:pt x="52768" y="26365"/>
                  </a:lnTo>
                  <a:lnTo>
                    <a:pt x="50688" y="16105"/>
                  </a:lnTo>
                  <a:lnTo>
                    <a:pt x="46820" y="10375"/>
                  </a:lnTo>
                  <a:close/>
                </a:path>
              </a:pathLst>
            </a:custGeom>
            <a:solidFill>
              <a:srgbClr val="CD96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 descr=""/>
            <p:cNvSpPr/>
            <p:nvPr/>
          </p:nvSpPr>
          <p:spPr>
            <a:xfrm>
              <a:off x="1827133" y="2243099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668"/>
                  </a:moveTo>
                  <a:lnTo>
                    <a:pt x="41529" y="0"/>
                  </a:lnTo>
                </a:path>
                <a:path w="41910" h="41910">
                  <a:moveTo>
                    <a:pt x="0" y="0"/>
                  </a:moveTo>
                  <a:lnTo>
                    <a:pt x="41529" y="41668"/>
                  </a:lnTo>
                </a:path>
              </a:pathLst>
            </a:custGeom>
            <a:ln w="10160">
              <a:solidFill>
                <a:srgbClr val="CD96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 descr=""/>
            <p:cNvSpPr/>
            <p:nvPr/>
          </p:nvSpPr>
          <p:spPr>
            <a:xfrm>
              <a:off x="2473322" y="1819744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365" y="0"/>
                  </a:moveTo>
                  <a:lnTo>
                    <a:pt x="16107" y="2080"/>
                  </a:lnTo>
                  <a:lnTo>
                    <a:pt x="7729" y="7735"/>
                  </a:lnTo>
                  <a:lnTo>
                    <a:pt x="2078" y="16118"/>
                  </a:lnTo>
                  <a:lnTo>
                    <a:pt x="0" y="26377"/>
                  </a:lnTo>
                  <a:lnTo>
                    <a:pt x="2078" y="36637"/>
                  </a:lnTo>
                  <a:lnTo>
                    <a:pt x="7729" y="45019"/>
                  </a:lnTo>
                  <a:lnTo>
                    <a:pt x="16107" y="50675"/>
                  </a:lnTo>
                  <a:lnTo>
                    <a:pt x="26365" y="52755"/>
                  </a:lnTo>
                  <a:lnTo>
                    <a:pt x="36632" y="50675"/>
                  </a:lnTo>
                  <a:lnTo>
                    <a:pt x="45018" y="45019"/>
                  </a:lnTo>
                  <a:lnTo>
                    <a:pt x="46800" y="42379"/>
                  </a:lnTo>
                  <a:lnTo>
                    <a:pt x="26365" y="42379"/>
                  </a:lnTo>
                  <a:lnTo>
                    <a:pt x="17576" y="42354"/>
                  </a:lnTo>
                  <a:lnTo>
                    <a:pt x="10401" y="35191"/>
                  </a:lnTo>
                  <a:lnTo>
                    <a:pt x="10401" y="17564"/>
                  </a:lnTo>
                  <a:lnTo>
                    <a:pt x="17576" y="10401"/>
                  </a:lnTo>
                  <a:lnTo>
                    <a:pt x="46808" y="10388"/>
                  </a:lnTo>
                  <a:lnTo>
                    <a:pt x="45018" y="7735"/>
                  </a:lnTo>
                  <a:lnTo>
                    <a:pt x="36632" y="2080"/>
                  </a:lnTo>
                  <a:lnTo>
                    <a:pt x="26365" y="0"/>
                  </a:lnTo>
                  <a:close/>
                </a:path>
                <a:path w="53339" h="53339">
                  <a:moveTo>
                    <a:pt x="46808" y="10388"/>
                  </a:moveTo>
                  <a:lnTo>
                    <a:pt x="26365" y="10388"/>
                  </a:lnTo>
                  <a:lnTo>
                    <a:pt x="35191" y="10401"/>
                  </a:lnTo>
                  <a:lnTo>
                    <a:pt x="42354" y="17564"/>
                  </a:lnTo>
                  <a:lnTo>
                    <a:pt x="42354" y="35191"/>
                  </a:lnTo>
                  <a:lnTo>
                    <a:pt x="35191" y="42354"/>
                  </a:lnTo>
                  <a:lnTo>
                    <a:pt x="26365" y="42379"/>
                  </a:lnTo>
                  <a:lnTo>
                    <a:pt x="46800" y="42379"/>
                  </a:lnTo>
                  <a:lnTo>
                    <a:pt x="50675" y="36637"/>
                  </a:lnTo>
                  <a:lnTo>
                    <a:pt x="52755" y="26377"/>
                  </a:lnTo>
                  <a:lnTo>
                    <a:pt x="50675" y="16118"/>
                  </a:lnTo>
                  <a:lnTo>
                    <a:pt x="46808" y="10388"/>
                  </a:lnTo>
                  <a:close/>
                </a:path>
              </a:pathLst>
            </a:custGeom>
            <a:solidFill>
              <a:srgbClr val="7CAE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 descr=""/>
            <p:cNvSpPr/>
            <p:nvPr/>
          </p:nvSpPr>
          <p:spPr>
            <a:xfrm>
              <a:off x="2479012" y="1824900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516"/>
                  </a:moveTo>
                  <a:lnTo>
                    <a:pt x="41529" y="0"/>
                  </a:lnTo>
                </a:path>
                <a:path w="41910" h="41910">
                  <a:moveTo>
                    <a:pt x="0" y="0"/>
                  </a:moveTo>
                  <a:lnTo>
                    <a:pt x="41529" y="41516"/>
                  </a:lnTo>
                </a:path>
              </a:pathLst>
            </a:custGeom>
            <a:ln w="10160">
              <a:solidFill>
                <a:srgbClr val="7CAE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 descr=""/>
            <p:cNvSpPr/>
            <p:nvPr/>
          </p:nvSpPr>
          <p:spPr>
            <a:xfrm>
              <a:off x="1914014" y="2915106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365" y="0"/>
                  </a:moveTo>
                  <a:lnTo>
                    <a:pt x="16107" y="2085"/>
                  </a:lnTo>
                  <a:lnTo>
                    <a:pt x="7729" y="7742"/>
                  </a:lnTo>
                  <a:lnTo>
                    <a:pt x="2078" y="16125"/>
                  </a:lnTo>
                  <a:lnTo>
                    <a:pt x="0" y="26390"/>
                  </a:lnTo>
                  <a:lnTo>
                    <a:pt x="2078" y="36648"/>
                  </a:lnTo>
                  <a:lnTo>
                    <a:pt x="7729" y="45027"/>
                  </a:lnTo>
                  <a:lnTo>
                    <a:pt x="16107" y="50682"/>
                  </a:lnTo>
                  <a:lnTo>
                    <a:pt x="26365" y="52768"/>
                  </a:lnTo>
                  <a:lnTo>
                    <a:pt x="36632" y="50682"/>
                  </a:lnTo>
                  <a:lnTo>
                    <a:pt x="45018" y="45027"/>
                  </a:lnTo>
                  <a:lnTo>
                    <a:pt x="46806" y="42379"/>
                  </a:lnTo>
                  <a:lnTo>
                    <a:pt x="17576" y="42367"/>
                  </a:lnTo>
                  <a:lnTo>
                    <a:pt x="10388" y="35204"/>
                  </a:lnTo>
                  <a:lnTo>
                    <a:pt x="10388" y="17576"/>
                  </a:lnTo>
                  <a:lnTo>
                    <a:pt x="17576" y="10401"/>
                  </a:lnTo>
                  <a:lnTo>
                    <a:pt x="46804" y="10388"/>
                  </a:lnTo>
                  <a:lnTo>
                    <a:pt x="45018" y="7742"/>
                  </a:lnTo>
                  <a:lnTo>
                    <a:pt x="36632" y="2085"/>
                  </a:lnTo>
                  <a:lnTo>
                    <a:pt x="26365" y="0"/>
                  </a:lnTo>
                  <a:close/>
                </a:path>
                <a:path w="53339" h="53339">
                  <a:moveTo>
                    <a:pt x="46804" y="10388"/>
                  </a:moveTo>
                  <a:lnTo>
                    <a:pt x="26365" y="10388"/>
                  </a:lnTo>
                  <a:lnTo>
                    <a:pt x="35191" y="10401"/>
                  </a:lnTo>
                  <a:lnTo>
                    <a:pt x="42354" y="17576"/>
                  </a:lnTo>
                  <a:lnTo>
                    <a:pt x="42354" y="35204"/>
                  </a:lnTo>
                  <a:lnTo>
                    <a:pt x="35191" y="42367"/>
                  </a:lnTo>
                  <a:lnTo>
                    <a:pt x="26365" y="42379"/>
                  </a:lnTo>
                  <a:lnTo>
                    <a:pt x="46814" y="42367"/>
                  </a:lnTo>
                  <a:lnTo>
                    <a:pt x="50675" y="36648"/>
                  </a:lnTo>
                  <a:lnTo>
                    <a:pt x="52755" y="26390"/>
                  </a:lnTo>
                  <a:lnTo>
                    <a:pt x="50675" y="16125"/>
                  </a:lnTo>
                  <a:lnTo>
                    <a:pt x="46804" y="10388"/>
                  </a:lnTo>
                  <a:close/>
                </a:path>
              </a:pathLst>
            </a:custGeom>
            <a:solidFill>
              <a:srgbClr val="00BF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 descr=""/>
            <p:cNvSpPr/>
            <p:nvPr/>
          </p:nvSpPr>
          <p:spPr>
            <a:xfrm>
              <a:off x="1919704" y="2920276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529"/>
                  </a:moveTo>
                  <a:lnTo>
                    <a:pt x="41529" y="0"/>
                  </a:lnTo>
                </a:path>
                <a:path w="41910" h="41910">
                  <a:moveTo>
                    <a:pt x="0" y="0"/>
                  </a:moveTo>
                  <a:lnTo>
                    <a:pt x="41529" y="41529"/>
                  </a:lnTo>
                </a:path>
              </a:pathLst>
            </a:custGeom>
            <a:ln w="10160">
              <a:solidFill>
                <a:srgbClr val="00BF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 descr=""/>
            <p:cNvSpPr/>
            <p:nvPr/>
          </p:nvSpPr>
          <p:spPr>
            <a:xfrm>
              <a:off x="1508236" y="2915106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40" h="53339">
                  <a:moveTo>
                    <a:pt x="26377" y="0"/>
                  </a:moveTo>
                  <a:lnTo>
                    <a:pt x="16118" y="2085"/>
                  </a:lnTo>
                  <a:lnTo>
                    <a:pt x="7735" y="7742"/>
                  </a:lnTo>
                  <a:lnTo>
                    <a:pt x="2080" y="16125"/>
                  </a:lnTo>
                  <a:lnTo>
                    <a:pt x="0" y="26390"/>
                  </a:lnTo>
                  <a:lnTo>
                    <a:pt x="2080" y="36648"/>
                  </a:lnTo>
                  <a:lnTo>
                    <a:pt x="7735" y="45027"/>
                  </a:lnTo>
                  <a:lnTo>
                    <a:pt x="16118" y="50682"/>
                  </a:lnTo>
                  <a:lnTo>
                    <a:pt x="26377" y="52768"/>
                  </a:lnTo>
                  <a:lnTo>
                    <a:pt x="36643" y="50682"/>
                  </a:lnTo>
                  <a:lnTo>
                    <a:pt x="45024" y="45027"/>
                  </a:lnTo>
                  <a:lnTo>
                    <a:pt x="46811" y="42379"/>
                  </a:lnTo>
                  <a:lnTo>
                    <a:pt x="17576" y="42367"/>
                  </a:lnTo>
                  <a:lnTo>
                    <a:pt x="10414" y="35204"/>
                  </a:lnTo>
                  <a:lnTo>
                    <a:pt x="10414" y="17576"/>
                  </a:lnTo>
                  <a:lnTo>
                    <a:pt x="17576" y="10401"/>
                  </a:lnTo>
                  <a:lnTo>
                    <a:pt x="46809" y="10388"/>
                  </a:lnTo>
                  <a:lnTo>
                    <a:pt x="45024" y="7742"/>
                  </a:lnTo>
                  <a:lnTo>
                    <a:pt x="36643" y="2085"/>
                  </a:lnTo>
                  <a:lnTo>
                    <a:pt x="26377" y="0"/>
                  </a:lnTo>
                  <a:close/>
                </a:path>
                <a:path w="53340" h="53339">
                  <a:moveTo>
                    <a:pt x="46809" y="10388"/>
                  </a:moveTo>
                  <a:lnTo>
                    <a:pt x="26377" y="10388"/>
                  </a:lnTo>
                  <a:lnTo>
                    <a:pt x="35191" y="10401"/>
                  </a:lnTo>
                  <a:lnTo>
                    <a:pt x="42354" y="17576"/>
                  </a:lnTo>
                  <a:lnTo>
                    <a:pt x="42354" y="35204"/>
                  </a:lnTo>
                  <a:lnTo>
                    <a:pt x="35191" y="42367"/>
                  </a:lnTo>
                  <a:lnTo>
                    <a:pt x="26377" y="42379"/>
                  </a:lnTo>
                  <a:lnTo>
                    <a:pt x="46819" y="42367"/>
                  </a:lnTo>
                  <a:lnTo>
                    <a:pt x="50677" y="36648"/>
                  </a:lnTo>
                  <a:lnTo>
                    <a:pt x="52755" y="26390"/>
                  </a:lnTo>
                  <a:lnTo>
                    <a:pt x="50677" y="16125"/>
                  </a:lnTo>
                  <a:lnTo>
                    <a:pt x="46809" y="10388"/>
                  </a:lnTo>
                  <a:close/>
                </a:path>
              </a:pathLst>
            </a:custGeom>
            <a:solidFill>
              <a:srgbClr val="C77C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 descr=""/>
            <p:cNvSpPr/>
            <p:nvPr/>
          </p:nvSpPr>
          <p:spPr>
            <a:xfrm>
              <a:off x="1513926" y="2920276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09" h="41910">
                  <a:moveTo>
                    <a:pt x="0" y="41529"/>
                  </a:moveTo>
                  <a:lnTo>
                    <a:pt x="41668" y="0"/>
                  </a:lnTo>
                </a:path>
                <a:path w="41909" h="41910">
                  <a:moveTo>
                    <a:pt x="0" y="0"/>
                  </a:moveTo>
                  <a:lnTo>
                    <a:pt x="41668" y="41529"/>
                  </a:lnTo>
                </a:path>
              </a:pathLst>
            </a:custGeom>
            <a:ln w="10160">
              <a:solidFill>
                <a:srgbClr val="C77C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 descr=""/>
            <p:cNvSpPr/>
            <p:nvPr/>
          </p:nvSpPr>
          <p:spPr>
            <a:xfrm>
              <a:off x="2055848" y="2337523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377" y="0"/>
                  </a:moveTo>
                  <a:lnTo>
                    <a:pt x="16114" y="2080"/>
                  </a:lnTo>
                  <a:lnTo>
                    <a:pt x="7735" y="7735"/>
                  </a:lnTo>
                  <a:lnTo>
                    <a:pt x="2083" y="16118"/>
                  </a:lnTo>
                  <a:lnTo>
                    <a:pt x="0" y="26377"/>
                  </a:lnTo>
                  <a:lnTo>
                    <a:pt x="2083" y="36643"/>
                  </a:lnTo>
                  <a:lnTo>
                    <a:pt x="7735" y="45024"/>
                  </a:lnTo>
                  <a:lnTo>
                    <a:pt x="16114" y="50677"/>
                  </a:lnTo>
                  <a:lnTo>
                    <a:pt x="26377" y="52755"/>
                  </a:lnTo>
                  <a:lnTo>
                    <a:pt x="36645" y="50677"/>
                  </a:lnTo>
                  <a:lnTo>
                    <a:pt x="45031" y="45024"/>
                  </a:lnTo>
                  <a:lnTo>
                    <a:pt x="46816" y="42379"/>
                  </a:lnTo>
                  <a:lnTo>
                    <a:pt x="17576" y="42367"/>
                  </a:lnTo>
                  <a:lnTo>
                    <a:pt x="10401" y="35204"/>
                  </a:lnTo>
                  <a:lnTo>
                    <a:pt x="10401" y="17564"/>
                  </a:lnTo>
                  <a:lnTo>
                    <a:pt x="17576" y="10401"/>
                  </a:lnTo>
                  <a:lnTo>
                    <a:pt x="46821" y="10388"/>
                  </a:lnTo>
                  <a:lnTo>
                    <a:pt x="45031" y="7735"/>
                  </a:lnTo>
                  <a:lnTo>
                    <a:pt x="36645" y="2080"/>
                  </a:lnTo>
                  <a:lnTo>
                    <a:pt x="26377" y="0"/>
                  </a:lnTo>
                  <a:close/>
                </a:path>
                <a:path w="53339" h="53339">
                  <a:moveTo>
                    <a:pt x="46821" y="10388"/>
                  </a:moveTo>
                  <a:lnTo>
                    <a:pt x="26377" y="10388"/>
                  </a:lnTo>
                  <a:lnTo>
                    <a:pt x="35204" y="10401"/>
                  </a:lnTo>
                  <a:lnTo>
                    <a:pt x="42367" y="17564"/>
                  </a:lnTo>
                  <a:lnTo>
                    <a:pt x="42367" y="35204"/>
                  </a:lnTo>
                  <a:lnTo>
                    <a:pt x="35204" y="42367"/>
                  </a:lnTo>
                  <a:lnTo>
                    <a:pt x="26377" y="42379"/>
                  </a:lnTo>
                  <a:lnTo>
                    <a:pt x="46824" y="42367"/>
                  </a:lnTo>
                  <a:lnTo>
                    <a:pt x="50688" y="36643"/>
                  </a:lnTo>
                  <a:lnTo>
                    <a:pt x="52768" y="26377"/>
                  </a:lnTo>
                  <a:lnTo>
                    <a:pt x="50688" y="16118"/>
                  </a:lnTo>
                  <a:lnTo>
                    <a:pt x="46821" y="10388"/>
                  </a:lnTo>
                  <a:close/>
                </a:path>
              </a:pathLst>
            </a:custGeom>
            <a:solidFill>
              <a:srgbClr val="F876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 descr=""/>
            <p:cNvSpPr/>
            <p:nvPr/>
          </p:nvSpPr>
          <p:spPr>
            <a:xfrm>
              <a:off x="2061398" y="2342679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668"/>
                  </a:moveTo>
                  <a:lnTo>
                    <a:pt x="41681" y="0"/>
                  </a:lnTo>
                </a:path>
                <a:path w="41910" h="41910">
                  <a:moveTo>
                    <a:pt x="0" y="0"/>
                  </a:moveTo>
                  <a:lnTo>
                    <a:pt x="41681" y="41668"/>
                  </a:lnTo>
                </a:path>
              </a:pathLst>
            </a:custGeom>
            <a:ln w="10160">
              <a:solidFill>
                <a:srgbClr val="F8766D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 descr=""/>
            <p:cNvSpPr/>
            <p:nvPr/>
          </p:nvSpPr>
          <p:spPr>
            <a:xfrm>
              <a:off x="2405326" y="1859521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377" y="0"/>
                  </a:moveTo>
                  <a:lnTo>
                    <a:pt x="16112" y="2080"/>
                  </a:lnTo>
                  <a:lnTo>
                    <a:pt x="7731" y="7735"/>
                  </a:lnTo>
                  <a:lnTo>
                    <a:pt x="2078" y="16118"/>
                  </a:lnTo>
                  <a:lnTo>
                    <a:pt x="0" y="26377"/>
                  </a:lnTo>
                  <a:lnTo>
                    <a:pt x="2078" y="36643"/>
                  </a:lnTo>
                  <a:lnTo>
                    <a:pt x="7731" y="45024"/>
                  </a:lnTo>
                  <a:lnTo>
                    <a:pt x="16112" y="50677"/>
                  </a:lnTo>
                  <a:lnTo>
                    <a:pt x="26377" y="52755"/>
                  </a:lnTo>
                  <a:lnTo>
                    <a:pt x="36643" y="50677"/>
                  </a:lnTo>
                  <a:lnTo>
                    <a:pt x="45024" y="45024"/>
                  </a:lnTo>
                  <a:lnTo>
                    <a:pt x="46808" y="42379"/>
                  </a:lnTo>
                  <a:lnTo>
                    <a:pt x="17576" y="42367"/>
                  </a:lnTo>
                  <a:lnTo>
                    <a:pt x="10388" y="35191"/>
                  </a:lnTo>
                  <a:lnTo>
                    <a:pt x="10388" y="17564"/>
                  </a:lnTo>
                  <a:lnTo>
                    <a:pt x="17576" y="10401"/>
                  </a:lnTo>
                  <a:lnTo>
                    <a:pt x="46813" y="10388"/>
                  </a:lnTo>
                  <a:lnTo>
                    <a:pt x="45024" y="7735"/>
                  </a:lnTo>
                  <a:lnTo>
                    <a:pt x="36643" y="2080"/>
                  </a:lnTo>
                  <a:lnTo>
                    <a:pt x="26377" y="0"/>
                  </a:lnTo>
                  <a:close/>
                </a:path>
                <a:path w="53339" h="53339">
                  <a:moveTo>
                    <a:pt x="46813" y="10388"/>
                  </a:moveTo>
                  <a:lnTo>
                    <a:pt x="26377" y="10388"/>
                  </a:lnTo>
                  <a:lnTo>
                    <a:pt x="35191" y="10401"/>
                  </a:lnTo>
                  <a:lnTo>
                    <a:pt x="42354" y="17564"/>
                  </a:lnTo>
                  <a:lnTo>
                    <a:pt x="42354" y="35191"/>
                  </a:lnTo>
                  <a:lnTo>
                    <a:pt x="35191" y="42367"/>
                  </a:lnTo>
                  <a:lnTo>
                    <a:pt x="26377" y="42379"/>
                  </a:lnTo>
                  <a:lnTo>
                    <a:pt x="46816" y="42367"/>
                  </a:lnTo>
                  <a:lnTo>
                    <a:pt x="50677" y="36643"/>
                  </a:lnTo>
                  <a:lnTo>
                    <a:pt x="52755" y="26377"/>
                  </a:lnTo>
                  <a:lnTo>
                    <a:pt x="50677" y="16118"/>
                  </a:lnTo>
                  <a:lnTo>
                    <a:pt x="46813" y="10388"/>
                  </a:lnTo>
                  <a:close/>
                </a:path>
              </a:pathLst>
            </a:custGeom>
            <a:solidFill>
              <a:srgbClr val="00A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 descr=""/>
            <p:cNvSpPr/>
            <p:nvPr/>
          </p:nvSpPr>
          <p:spPr>
            <a:xfrm>
              <a:off x="2411016" y="1864817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529"/>
                  </a:moveTo>
                  <a:lnTo>
                    <a:pt x="41529" y="0"/>
                  </a:lnTo>
                </a:path>
                <a:path w="41910" h="41910">
                  <a:moveTo>
                    <a:pt x="0" y="0"/>
                  </a:moveTo>
                  <a:lnTo>
                    <a:pt x="41529" y="41516"/>
                  </a:lnTo>
                </a:path>
              </a:pathLst>
            </a:custGeom>
            <a:ln w="10160">
              <a:solidFill>
                <a:srgbClr val="00A9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 descr=""/>
            <p:cNvSpPr/>
            <p:nvPr/>
          </p:nvSpPr>
          <p:spPr>
            <a:xfrm>
              <a:off x="2586492" y="1501114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40">
                  <a:moveTo>
                    <a:pt x="26390" y="0"/>
                  </a:moveTo>
                  <a:lnTo>
                    <a:pt x="16118" y="2085"/>
                  </a:lnTo>
                  <a:lnTo>
                    <a:pt x="7732" y="7742"/>
                  </a:lnTo>
                  <a:lnTo>
                    <a:pt x="2078" y="16125"/>
                  </a:lnTo>
                  <a:lnTo>
                    <a:pt x="0" y="26390"/>
                  </a:lnTo>
                  <a:lnTo>
                    <a:pt x="2078" y="36648"/>
                  </a:lnTo>
                  <a:lnTo>
                    <a:pt x="7732" y="45027"/>
                  </a:lnTo>
                  <a:lnTo>
                    <a:pt x="16118" y="50682"/>
                  </a:lnTo>
                  <a:lnTo>
                    <a:pt x="26390" y="52768"/>
                  </a:lnTo>
                  <a:lnTo>
                    <a:pt x="36650" y="50682"/>
                  </a:lnTo>
                  <a:lnTo>
                    <a:pt x="45032" y="45027"/>
                  </a:lnTo>
                  <a:lnTo>
                    <a:pt x="46819" y="42379"/>
                  </a:lnTo>
                  <a:lnTo>
                    <a:pt x="17589" y="42367"/>
                  </a:lnTo>
                  <a:lnTo>
                    <a:pt x="10401" y="35191"/>
                  </a:lnTo>
                  <a:lnTo>
                    <a:pt x="10401" y="17576"/>
                  </a:lnTo>
                  <a:lnTo>
                    <a:pt x="17589" y="10401"/>
                  </a:lnTo>
                  <a:lnTo>
                    <a:pt x="46818" y="10388"/>
                  </a:lnTo>
                  <a:lnTo>
                    <a:pt x="45032" y="7742"/>
                  </a:lnTo>
                  <a:lnTo>
                    <a:pt x="36650" y="2085"/>
                  </a:lnTo>
                  <a:lnTo>
                    <a:pt x="26390" y="0"/>
                  </a:lnTo>
                  <a:close/>
                </a:path>
                <a:path w="53339" h="53340">
                  <a:moveTo>
                    <a:pt x="46818" y="10388"/>
                  </a:moveTo>
                  <a:lnTo>
                    <a:pt x="26390" y="10388"/>
                  </a:lnTo>
                  <a:lnTo>
                    <a:pt x="35204" y="10401"/>
                  </a:lnTo>
                  <a:lnTo>
                    <a:pt x="42367" y="17576"/>
                  </a:lnTo>
                  <a:lnTo>
                    <a:pt x="42367" y="35191"/>
                  </a:lnTo>
                  <a:lnTo>
                    <a:pt x="35204" y="42367"/>
                  </a:lnTo>
                  <a:lnTo>
                    <a:pt x="26390" y="42379"/>
                  </a:lnTo>
                  <a:lnTo>
                    <a:pt x="46828" y="42367"/>
                  </a:lnTo>
                  <a:lnTo>
                    <a:pt x="50688" y="36648"/>
                  </a:lnTo>
                  <a:lnTo>
                    <a:pt x="52768" y="26390"/>
                  </a:lnTo>
                  <a:lnTo>
                    <a:pt x="50688" y="16125"/>
                  </a:lnTo>
                  <a:lnTo>
                    <a:pt x="46818" y="10388"/>
                  </a:lnTo>
                  <a:close/>
                </a:path>
              </a:pathLst>
            </a:custGeom>
            <a:solidFill>
              <a:srgbClr val="FF61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 descr=""/>
            <p:cNvSpPr/>
            <p:nvPr/>
          </p:nvSpPr>
          <p:spPr>
            <a:xfrm>
              <a:off x="2592207" y="1506270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09">
                  <a:moveTo>
                    <a:pt x="0" y="41529"/>
                  </a:moveTo>
                  <a:lnTo>
                    <a:pt x="41516" y="0"/>
                  </a:lnTo>
                </a:path>
                <a:path w="41910" h="41909">
                  <a:moveTo>
                    <a:pt x="0" y="0"/>
                  </a:moveTo>
                  <a:lnTo>
                    <a:pt x="41516" y="41529"/>
                  </a:lnTo>
                </a:path>
              </a:pathLst>
            </a:custGeom>
            <a:ln w="10160">
              <a:solidFill>
                <a:srgbClr val="FF61C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 descr=""/>
            <p:cNvSpPr/>
            <p:nvPr/>
          </p:nvSpPr>
          <p:spPr>
            <a:xfrm>
              <a:off x="1728442" y="2516809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377" y="0"/>
                  </a:moveTo>
                  <a:lnTo>
                    <a:pt x="16119" y="2078"/>
                  </a:lnTo>
                  <a:lnTo>
                    <a:pt x="7740" y="7731"/>
                  </a:lnTo>
                  <a:lnTo>
                    <a:pt x="2085" y="16112"/>
                  </a:lnTo>
                  <a:lnTo>
                    <a:pt x="0" y="26377"/>
                  </a:lnTo>
                  <a:lnTo>
                    <a:pt x="2085" y="36635"/>
                  </a:lnTo>
                  <a:lnTo>
                    <a:pt x="7740" y="45013"/>
                  </a:lnTo>
                  <a:lnTo>
                    <a:pt x="16119" y="50664"/>
                  </a:lnTo>
                  <a:lnTo>
                    <a:pt x="26377" y="52743"/>
                  </a:lnTo>
                  <a:lnTo>
                    <a:pt x="36643" y="50664"/>
                  </a:lnTo>
                  <a:lnTo>
                    <a:pt x="45026" y="45013"/>
                  </a:lnTo>
                  <a:lnTo>
                    <a:pt x="46813" y="42367"/>
                  </a:lnTo>
                  <a:lnTo>
                    <a:pt x="17576" y="42354"/>
                  </a:lnTo>
                  <a:lnTo>
                    <a:pt x="10401" y="35191"/>
                  </a:lnTo>
                  <a:lnTo>
                    <a:pt x="10401" y="17551"/>
                  </a:lnTo>
                  <a:lnTo>
                    <a:pt x="17576" y="10388"/>
                  </a:lnTo>
                  <a:lnTo>
                    <a:pt x="46811" y="10375"/>
                  </a:lnTo>
                  <a:lnTo>
                    <a:pt x="45026" y="7731"/>
                  </a:lnTo>
                  <a:lnTo>
                    <a:pt x="36643" y="2078"/>
                  </a:lnTo>
                  <a:lnTo>
                    <a:pt x="26377" y="0"/>
                  </a:lnTo>
                  <a:close/>
                </a:path>
                <a:path w="53339" h="53339">
                  <a:moveTo>
                    <a:pt x="46811" y="10375"/>
                  </a:moveTo>
                  <a:lnTo>
                    <a:pt x="26377" y="10375"/>
                  </a:lnTo>
                  <a:lnTo>
                    <a:pt x="35191" y="10388"/>
                  </a:lnTo>
                  <a:lnTo>
                    <a:pt x="42367" y="17551"/>
                  </a:lnTo>
                  <a:lnTo>
                    <a:pt x="42367" y="35191"/>
                  </a:lnTo>
                  <a:lnTo>
                    <a:pt x="35191" y="42354"/>
                  </a:lnTo>
                  <a:lnTo>
                    <a:pt x="26377" y="42367"/>
                  </a:lnTo>
                  <a:lnTo>
                    <a:pt x="46821" y="42354"/>
                  </a:lnTo>
                  <a:lnTo>
                    <a:pt x="50682" y="36635"/>
                  </a:lnTo>
                  <a:lnTo>
                    <a:pt x="52768" y="26377"/>
                  </a:lnTo>
                  <a:lnTo>
                    <a:pt x="50682" y="16112"/>
                  </a:lnTo>
                  <a:lnTo>
                    <a:pt x="46811" y="10375"/>
                  </a:lnTo>
                  <a:close/>
                </a:path>
              </a:pathLst>
            </a:custGeom>
            <a:solidFill>
              <a:srgbClr val="00BE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 descr=""/>
            <p:cNvSpPr/>
            <p:nvPr/>
          </p:nvSpPr>
          <p:spPr>
            <a:xfrm>
              <a:off x="1734131" y="2521953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529"/>
                  </a:moveTo>
                  <a:lnTo>
                    <a:pt x="41529" y="0"/>
                  </a:lnTo>
                </a:path>
                <a:path w="41910" h="41910">
                  <a:moveTo>
                    <a:pt x="0" y="0"/>
                  </a:moveTo>
                  <a:lnTo>
                    <a:pt x="41529" y="41529"/>
                  </a:lnTo>
                </a:path>
              </a:pathLst>
            </a:custGeom>
            <a:ln w="10160">
              <a:solidFill>
                <a:srgbClr val="00BE6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 descr=""/>
            <p:cNvSpPr/>
            <p:nvPr/>
          </p:nvSpPr>
          <p:spPr>
            <a:xfrm>
              <a:off x="990434" y="1327886"/>
              <a:ext cx="1943735" cy="2549525"/>
            </a:xfrm>
            <a:custGeom>
              <a:avLst/>
              <a:gdLst/>
              <a:ahLst/>
              <a:cxnLst/>
              <a:rect l="l" t="t" r="r" b="b"/>
              <a:pathLst>
                <a:path w="1943735" h="2549525">
                  <a:moveTo>
                    <a:pt x="0" y="2389898"/>
                  </a:moveTo>
                  <a:lnTo>
                    <a:pt x="40054" y="2389898"/>
                  </a:lnTo>
                </a:path>
                <a:path w="1943735" h="2549525">
                  <a:moveTo>
                    <a:pt x="0" y="1792427"/>
                  </a:moveTo>
                  <a:lnTo>
                    <a:pt x="40054" y="1792427"/>
                  </a:lnTo>
                </a:path>
                <a:path w="1943735" h="2549525">
                  <a:moveTo>
                    <a:pt x="0" y="1194955"/>
                  </a:moveTo>
                  <a:lnTo>
                    <a:pt x="40054" y="1194955"/>
                  </a:lnTo>
                </a:path>
                <a:path w="1943735" h="2549525">
                  <a:moveTo>
                    <a:pt x="0" y="597471"/>
                  </a:moveTo>
                  <a:lnTo>
                    <a:pt x="40054" y="597471"/>
                  </a:lnTo>
                </a:path>
                <a:path w="1943735" h="2549525">
                  <a:moveTo>
                    <a:pt x="0" y="0"/>
                  </a:moveTo>
                  <a:lnTo>
                    <a:pt x="40054" y="0"/>
                  </a:lnTo>
                </a:path>
                <a:path w="1943735" h="2549525">
                  <a:moveTo>
                    <a:pt x="513979" y="2549423"/>
                  </a:moveTo>
                  <a:lnTo>
                    <a:pt x="513979" y="2509367"/>
                  </a:lnTo>
                </a:path>
                <a:path w="1943735" h="2549525">
                  <a:moveTo>
                    <a:pt x="990381" y="2549423"/>
                  </a:moveTo>
                  <a:lnTo>
                    <a:pt x="990381" y="2509367"/>
                  </a:lnTo>
                </a:path>
                <a:path w="1943735" h="2549525">
                  <a:moveTo>
                    <a:pt x="1466771" y="2549423"/>
                  </a:moveTo>
                  <a:lnTo>
                    <a:pt x="1466771" y="2509367"/>
                  </a:lnTo>
                </a:path>
                <a:path w="1943735" h="2549525">
                  <a:moveTo>
                    <a:pt x="1943160" y="2549423"/>
                  </a:moveTo>
                  <a:lnTo>
                    <a:pt x="1943160" y="2509367"/>
                  </a:lnTo>
                </a:path>
              </a:pathLst>
            </a:custGeom>
            <a:ln w="12700">
              <a:solidFill>
                <a:srgbClr val="333333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4" name="object 44" descr=""/>
          <p:cNvGrpSpPr/>
          <p:nvPr/>
        </p:nvGrpSpPr>
        <p:grpSpPr>
          <a:xfrm>
            <a:off x="3552403" y="2330382"/>
            <a:ext cx="268605" cy="2029460"/>
            <a:chOff x="3552403" y="2330382"/>
            <a:chExt cx="268605" cy="2029460"/>
          </a:xfrm>
        </p:grpSpPr>
        <p:pic>
          <p:nvPicPr>
            <p:cNvPr id="45" name="object 45" descr="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560340" y="2330382"/>
              <a:ext cx="252695" cy="505362"/>
            </a:xfrm>
            <a:prstGeom prst="rect">
              <a:avLst/>
            </a:prstGeom>
          </p:spPr>
        </p:pic>
        <p:sp>
          <p:nvSpPr>
            <p:cNvPr id="46" name="object 46" descr=""/>
            <p:cNvSpPr/>
            <p:nvPr/>
          </p:nvSpPr>
          <p:spPr>
            <a:xfrm>
              <a:off x="3560340" y="2583064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30">
                  <a:moveTo>
                    <a:pt x="0" y="252680"/>
                  </a:moveTo>
                  <a:lnTo>
                    <a:pt x="252695" y="252680"/>
                  </a:lnTo>
                  <a:lnTo>
                    <a:pt x="252695" y="0"/>
                  </a:lnTo>
                  <a:lnTo>
                    <a:pt x="0" y="0"/>
                  </a:lnTo>
                  <a:lnTo>
                    <a:pt x="0" y="252680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 descr=""/>
            <p:cNvSpPr/>
            <p:nvPr/>
          </p:nvSpPr>
          <p:spPr>
            <a:xfrm>
              <a:off x="3669776" y="2692767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680" y="7543"/>
                  </a:moveTo>
                  <a:lnTo>
                    <a:pt x="26149" y="0"/>
                  </a:lnTo>
                  <a:lnTo>
                    <a:pt x="7543" y="0"/>
                  </a:lnTo>
                  <a:lnTo>
                    <a:pt x="0" y="7543"/>
                  </a:lnTo>
                  <a:lnTo>
                    <a:pt x="0" y="26162"/>
                  </a:lnTo>
                  <a:lnTo>
                    <a:pt x="7543" y="33693"/>
                  </a:lnTo>
                  <a:lnTo>
                    <a:pt x="26149" y="33693"/>
                  </a:lnTo>
                  <a:lnTo>
                    <a:pt x="33680" y="26162"/>
                  </a:lnTo>
                  <a:lnTo>
                    <a:pt x="33680" y="23304"/>
                  </a:lnTo>
                  <a:lnTo>
                    <a:pt x="33680" y="10375"/>
                  </a:lnTo>
                  <a:lnTo>
                    <a:pt x="33680" y="7543"/>
                  </a:lnTo>
                  <a:close/>
                </a:path>
              </a:pathLst>
            </a:custGeom>
            <a:solidFill>
              <a:srgbClr val="CD96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 descr=""/>
            <p:cNvSpPr/>
            <p:nvPr/>
          </p:nvSpPr>
          <p:spPr>
            <a:xfrm>
              <a:off x="3585639" y="2709417"/>
              <a:ext cx="202565" cy="0"/>
            </a:xfrm>
            <a:custGeom>
              <a:avLst/>
              <a:gdLst/>
              <a:ahLst/>
              <a:cxnLst/>
              <a:rect l="l" t="t" r="r" b="b"/>
              <a:pathLst>
                <a:path w="202564" h="0">
                  <a:moveTo>
                    <a:pt x="0" y="0"/>
                  </a:moveTo>
                  <a:lnTo>
                    <a:pt x="202082" y="0"/>
                  </a:lnTo>
                </a:path>
              </a:pathLst>
            </a:custGeom>
            <a:ln w="12700">
              <a:solidFill>
                <a:srgbClr val="CD96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 descr=""/>
            <p:cNvSpPr/>
            <p:nvPr/>
          </p:nvSpPr>
          <p:spPr>
            <a:xfrm>
              <a:off x="3660226" y="2683497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365" y="0"/>
                  </a:moveTo>
                  <a:lnTo>
                    <a:pt x="16112" y="2085"/>
                  </a:lnTo>
                  <a:lnTo>
                    <a:pt x="7734" y="7742"/>
                  </a:lnTo>
                  <a:lnTo>
                    <a:pt x="2080" y="16125"/>
                  </a:lnTo>
                  <a:lnTo>
                    <a:pt x="0" y="26390"/>
                  </a:lnTo>
                  <a:lnTo>
                    <a:pt x="2080" y="36650"/>
                  </a:lnTo>
                  <a:lnTo>
                    <a:pt x="7734" y="45032"/>
                  </a:lnTo>
                  <a:lnTo>
                    <a:pt x="16112" y="50688"/>
                  </a:lnTo>
                  <a:lnTo>
                    <a:pt x="26365" y="52768"/>
                  </a:lnTo>
                  <a:lnTo>
                    <a:pt x="36639" y="50688"/>
                  </a:lnTo>
                  <a:lnTo>
                    <a:pt x="45029" y="45032"/>
                  </a:lnTo>
                  <a:lnTo>
                    <a:pt x="46820" y="42379"/>
                  </a:lnTo>
                  <a:lnTo>
                    <a:pt x="26365" y="42379"/>
                  </a:lnTo>
                  <a:lnTo>
                    <a:pt x="17576" y="42354"/>
                  </a:lnTo>
                  <a:lnTo>
                    <a:pt x="10401" y="35204"/>
                  </a:lnTo>
                  <a:lnTo>
                    <a:pt x="10401" y="17564"/>
                  </a:lnTo>
                  <a:lnTo>
                    <a:pt x="17576" y="10401"/>
                  </a:lnTo>
                  <a:lnTo>
                    <a:pt x="46815" y="10388"/>
                  </a:lnTo>
                  <a:lnTo>
                    <a:pt x="45029" y="7742"/>
                  </a:lnTo>
                  <a:lnTo>
                    <a:pt x="36639" y="2085"/>
                  </a:lnTo>
                  <a:lnTo>
                    <a:pt x="26365" y="0"/>
                  </a:lnTo>
                  <a:close/>
                </a:path>
                <a:path w="53339" h="53339">
                  <a:moveTo>
                    <a:pt x="46815" y="10388"/>
                  </a:moveTo>
                  <a:lnTo>
                    <a:pt x="26365" y="10388"/>
                  </a:lnTo>
                  <a:lnTo>
                    <a:pt x="35204" y="10401"/>
                  </a:lnTo>
                  <a:lnTo>
                    <a:pt x="42367" y="17564"/>
                  </a:lnTo>
                  <a:lnTo>
                    <a:pt x="42367" y="35204"/>
                  </a:lnTo>
                  <a:lnTo>
                    <a:pt x="35204" y="42354"/>
                  </a:lnTo>
                  <a:lnTo>
                    <a:pt x="26365" y="42379"/>
                  </a:lnTo>
                  <a:lnTo>
                    <a:pt x="46820" y="42379"/>
                  </a:lnTo>
                  <a:lnTo>
                    <a:pt x="50687" y="36650"/>
                  </a:lnTo>
                  <a:lnTo>
                    <a:pt x="52768" y="26390"/>
                  </a:lnTo>
                  <a:lnTo>
                    <a:pt x="50687" y="16125"/>
                  </a:lnTo>
                  <a:lnTo>
                    <a:pt x="46815" y="10388"/>
                  </a:lnTo>
                  <a:close/>
                </a:path>
              </a:pathLst>
            </a:custGeom>
            <a:solidFill>
              <a:srgbClr val="CD96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 descr=""/>
            <p:cNvSpPr/>
            <p:nvPr/>
          </p:nvSpPr>
          <p:spPr>
            <a:xfrm>
              <a:off x="3665928" y="2688653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681"/>
                  </a:moveTo>
                  <a:lnTo>
                    <a:pt x="41516" y="0"/>
                  </a:lnTo>
                </a:path>
                <a:path w="41910" h="41910">
                  <a:moveTo>
                    <a:pt x="0" y="0"/>
                  </a:moveTo>
                  <a:lnTo>
                    <a:pt x="41516" y="41681"/>
                  </a:lnTo>
                </a:path>
              </a:pathLst>
            </a:custGeom>
            <a:ln w="10160">
              <a:solidFill>
                <a:srgbClr val="CD96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 descr=""/>
            <p:cNvSpPr/>
            <p:nvPr/>
          </p:nvSpPr>
          <p:spPr>
            <a:xfrm>
              <a:off x="3560340" y="2835748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30">
                  <a:moveTo>
                    <a:pt x="252695" y="0"/>
                  </a:moveTo>
                  <a:lnTo>
                    <a:pt x="0" y="0"/>
                  </a:lnTo>
                  <a:lnTo>
                    <a:pt x="0" y="252675"/>
                  </a:lnTo>
                  <a:lnTo>
                    <a:pt x="252695" y="252675"/>
                  </a:lnTo>
                  <a:lnTo>
                    <a:pt x="252695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 descr=""/>
            <p:cNvSpPr/>
            <p:nvPr/>
          </p:nvSpPr>
          <p:spPr>
            <a:xfrm>
              <a:off x="3560340" y="2835748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30">
                  <a:moveTo>
                    <a:pt x="0" y="252675"/>
                  </a:moveTo>
                  <a:lnTo>
                    <a:pt x="252695" y="252675"/>
                  </a:lnTo>
                  <a:lnTo>
                    <a:pt x="252695" y="0"/>
                  </a:lnTo>
                  <a:lnTo>
                    <a:pt x="0" y="0"/>
                  </a:lnTo>
                  <a:lnTo>
                    <a:pt x="0" y="252675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 descr=""/>
            <p:cNvSpPr/>
            <p:nvPr/>
          </p:nvSpPr>
          <p:spPr>
            <a:xfrm>
              <a:off x="3669776" y="2945447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680" y="7518"/>
                  </a:moveTo>
                  <a:lnTo>
                    <a:pt x="26149" y="0"/>
                  </a:lnTo>
                  <a:lnTo>
                    <a:pt x="7543" y="0"/>
                  </a:lnTo>
                  <a:lnTo>
                    <a:pt x="0" y="7518"/>
                  </a:lnTo>
                  <a:lnTo>
                    <a:pt x="0" y="26149"/>
                  </a:lnTo>
                  <a:lnTo>
                    <a:pt x="7543" y="33680"/>
                  </a:lnTo>
                  <a:lnTo>
                    <a:pt x="26149" y="33680"/>
                  </a:lnTo>
                  <a:lnTo>
                    <a:pt x="33680" y="26149"/>
                  </a:lnTo>
                  <a:lnTo>
                    <a:pt x="33680" y="23291"/>
                  </a:lnTo>
                  <a:lnTo>
                    <a:pt x="33680" y="10375"/>
                  </a:lnTo>
                  <a:lnTo>
                    <a:pt x="33680" y="7518"/>
                  </a:lnTo>
                  <a:close/>
                </a:path>
              </a:pathLst>
            </a:custGeom>
            <a:solidFill>
              <a:srgbClr val="7CAE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 descr=""/>
            <p:cNvSpPr/>
            <p:nvPr/>
          </p:nvSpPr>
          <p:spPr>
            <a:xfrm>
              <a:off x="3585639" y="2962097"/>
              <a:ext cx="202565" cy="0"/>
            </a:xfrm>
            <a:custGeom>
              <a:avLst/>
              <a:gdLst/>
              <a:ahLst/>
              <a:cxnLst/>
              <a:rect l="l" t="t" r="r" b="b"/>
              <a:pathLst>
                <a:path w="202564" h="0">
                  <a:moveTo>
                    <a:pt x="0" y="0"/>
                  </a:moveTo>
                  <a:lnTo>
                    <a:pt x="202082" y="0"/>
                  </a:lnTo>
                </a:path>
              </a:pathLst>
            </a:custGeom>
            <a:ln w="12700">
              <a:solidFill>
                <a:srgbClr val="7CAE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 descr=""/>
            <p:cNvSpPr/>
            <p:nvPr/>
          </p:nvSpPr>
          <p:spPr>
            <a:xfrm>
              <a:off x="3660226" y="2936176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365" y="0"/>
                  </a:moveTo>
                  <a:lnTo>
                    <a:pt x="16112" y="2078"/>
                  </a:lnTo>
                  <a:lnTo>
                    <a:pt x="7734" y="7731"/>
                  </a:lnTo>
                  <a:lnTo>
                    <a:pt x="2080" y="16112"/>
                  </a:lnTo>
                  <a:lnTo>
                    <a:pt x="0" y="26377"/>
                  </a:lnTo>
                  <a:lnTo>
                    <a:pt x="2080" y="36643"/>
                  </a:lnTo>
                  <a:lnTo>
                    <a:pt x="7734" y="45024"/>
                  </a:lnTo>
                  <a:lnTo>
                    <a:pt x="16112" y="50677"/>
                  </a:lnTo>
                  <a:lnTo>
                    <a:pt x="26365" y="52755"/>
                  </a:lnTo>
                  <a:lnTo>
                    <a:pt x="36639" y="50677"/>
                  </a:lnTo>
                  <a:lnTo>
                    <a:pt x="45029" y="45024"/>
                  </a:lnTo>
                  <a:lnTo>
                    <a:pt x="46823" y="42367"/>
                  </a:lnTo>
                  <a:lnTo>
                    <a:pt x="17576" y="42354"/>
                  </a:lnTo>
                  <a:lnTo>
                    <a:pt x="10401" y="35191"/>
                  </a:lnTo>
                  <a:lnTo>
                    <a:pt x="10401" y="17551"/>
                  </a:lnTo>
                  <a:lnTo>
                    <a:pt x="17576" y="10388"/>
                  </a:lnTo>
                  <a:lnTo>
                    <a:pt x="46814" y="10375"/>
                  </a:lnTo>
                  <a:lnTo>
                    <a:pt x="45029" y="7731"/>
                  </a:lnTo>
                  <a:lnTo>
                    <a:pt x="36639" y="2078"/>
                  </a:lnTo>
                  <a:lnTo>
                    <a:pt x="26365" y="0"/>
                  </a:lnTo>
                  <a:close/>
                </a:path>
                <a:path w="53339" h="53339">
                  <a:moveTo>
                    <a:pt x="46814" y="10375"/>
                  </a:moveTo>
                  <a:lnTo>
                    <a:pt x="26365" y="10375"/>
                  </a:lnTo>
                  <a:lnTo>
                    <a:pt x="35204" y="10388"/>
                  </a:lnTo>
                  <a:lnTo>
                    <a:pt x="42367" y="17551"/>
                  </a:lnTo>
                  <a:lnTo>
                    <a:pt x="42367" y="35191"/>
                  </a:lnTo>
                  <a:lnTo>
                    <a:pt x="35204" y="42354"/>
                  </a:lnTo>
                  <a:lnTo>
                    <a:pt x="26365" y="42367"/>
                  </a:lnTo>
                  <a:lnTo>
                    <a:pt x="46832" y="42354"/>
                  </a:lnTo>
                  <a:lnTo>
                    <a:pt x="50687" y="36643"/>
                  </a:lnTo>
                  <a:lnTo>
                    <a:pt x="52768" y="26377"/>
                  </a:lnTo>
                  <a:lnTo>
                    <a:pt x="50687" y="16112"/>
                  </a:lnTo>
                  <a:lnTo>
                    <a:pt x="46814" y="10375"/>
                  </a:lnTo>
                  <a:close/>
                </a:path>
              </a:pathLst>
            </a:custGeom>
            <a:solidFill>
              <a:srgbClr val="7CAE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 descr=""/>
            <p:cNvSpPr/>
            <p:nvPr/>
          </p:nvSpPr>
          <p:spPr>
            <a:xfrm>
              <a:off x="3665928" y="2941319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681"/>
                  </a:moveTo>
                  <a:lnTo>
                    <a:pt x="41516" y="12"/>
                  </a:lnTo>
                </a:path>
                <a:path w="41910" h="41910">
                  <a:moveTo>
                    <a:pt x="0" y="0"/>
                  </a:moveTo>
                  <a:lnTo>
                    <a:pt x="41516" y="41681"/>
                  </a:lnTo>
                </a:path>
              </a:pathLst>
            </a:custGeom>
            <a:ln w="10160">
              <a:solidFill>
                <a:srgbClr val="7CAE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 descr=""/>
            <p:cNvSpPr/>
            <p:nvPr/>
          </p:nvSpPr>
          <p:spPr>
            <a:xfrm>
              <a:off x="3560340" y="3088425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252695" y="0"/>
                  </a:moveTo>
                  <a:lnTo>
                    <a:pt x="0" y="0"/>
                  </a:lnTo>
                  <a:lnTo>
                    <a:pt x="0" y="252690"/>
                  </a:lnTo>
                  <a:lnTo>
                    <a:pt x="252695" y="252690"/>
                  </a:lnTo>
                  <a:lnTo>
                    <a:pt x="252695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 descr=""/>
            <p:cNvSpPr/>
            <p:nvPr/>
          </p:nvSpPr>
          <p:spPr>
            <a:xfrm>
              <a:off x="3560340" y="3088425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0" y="252690"/>
                  </a:moveTo>
                  <a:lnTo>
                    <a:pt x="252695" y="252690"/>
                  </a:lnTo>
                  <a:lnTo>
                    <a:pt x="252695" y="0"/>
                  </a:lnTo>
                  <a:lnTo>
                    <a:pt x="0" y="0"/>
                  </a:lnTo>
                  <a:lnTo>
                    <a:pt x="0" y="252690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 descr=""/>
            <p:cNvSpPr/>
            <p:nvPr/>
          </p:nvSpPr>
          <p:spPr>
            <a:xfrm>
              <a:off x="3669776" y="3198126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680" y="7543"/>
                  </a:moveTo>
                  <a:lnTo>
                    <a:pt x="26149" y="0"/>
                  </a:lnTo>
                  <a:lnTo>
                    <a:pt x="7543" y="0"/>
                  </a:lnTo>
                  <a:lnTo>
                    <a:pt x="0" y="7543"/>
                  </a:lnTo>
                  <a:lnTo>
                    <a:pt x="0" y="26149"/>
                  </a:lnTo>
                  <a:lnTo>
                    <a:pt x="7543" y="33693"/>
                  </a:lnTo>
                  <a:lnTo>
                    <a:pt x="26149" y="33693"/>
                  </a:lnTo>
                  <a:lnTo>
                    <a:pt x="33680" y="26149"/>
                  </a:lnTo>
                  <a:lnTo>
                    <a:pt x="33680" y="23304"/>
                  </a:lnTo>
                  <a:lnTo>
                    <a:pt x="33680" y="10375"/>
                  </a:lnTo>
                  <a:lnTo>
                    <a:pt x="33680" y="7543"/>
                  </a:lnTo>
                  <a:close/>
                </a:path>
              </a:pathLst>
            </a:custGeom>
            <a:solidFill>
              <a:srgbClr val="00BE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 descr=""/>
            <p:cNvSpPr/>
            <p:nvPr/>
          </p:nvSpPr>
          <p:spPr>
            <a:xfrm>
              <a:off x="3585639" y="3214776"/>
              <a:ext cx="202565" cy="0"/>
            </a:xfrm>
            <a:custGeom>
              <a:avLst/>
              <a:gdLst/>
              <a:ahLst/>
              <a:cxnLst/>
              <a:rect l="l" t="t" r="r" b="b"/>
              <a:pathLst>
                <a:path w="202564" h="0">
                  <a:moveTo>
                    <a:pt x="0" y="0"/>
                  </a:moveTo>
                  <a:lnTo>
                    <a:pt x="202082" y="0"/>
                  </a:lnTo>
                </a:path>
              </a:pathLst>
            </a:custGeom>
            <a:ln w="12700">
              <a:solidFill>
                <a:srgbClr val="00BE6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 descr=""/>
            <p:cNvSpPr/>
            <p:nvPr/>
          </p:nvSpPr>
          <p:spPr>
            <a:xfrm>
              <a:off x="3660226" y="3188855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365" y="0"/>
                  </a:moveTo>
                  <a:lnTo>
                    <a:pt x="16112" y="2080"/>
                  </a:lnTo>
                  <a:lnTo>
                    <a:pt x="7734" y="7735"/>
                  </a:lnTo>
                  <a:lnTo>
                    <a:pt x="2080" y="16118"/>
                  </a:lnTo>
                  <a:lnTo>
                    <a:pt x="0" y="26377"/>
                  </a:lnTo>
                  <a:lnTo>
                    <a:pt x="2080" y="36643"/>
                  </a:lnTo>
                  <a:lnTo>
                    <a:pt x="7734" y="45024"/>
                  </a:lnTo>
                  <a:lnTo>
                    <a:pt x="16112" y="50677"/>
                  </a:lnTo>
                  <a:lnTo>
                    <a:pt x="26365" y="52755"/>
                  </a:lnTo>
                  <a:lnTo>
                    <a:pt x="36639" y="50677"/>
                  </a:lnTo>
                  <a:lnTo>
                    <a:pt x="45029" y="45024"/>
                  </a:lnTo>
                  <a:lnTo>
                    <a:pt x="46823" y="42367"/>
                  </a:lnTo>
                  <a:lnTo>
                    <a:pt x="17576" y="42354"/>
                  </a:lnTo>
                  <a:lnTo>
                    <a:pt x="10401" y="35191"/>
                  </a:lnTo>
                  <a:lnTo>
                    <a:pt x="10401" y="17551"/>
                  </a:lnTo>
                  <a:lnTo>
                    <a:pt x="17576" y="10401"/>
                  </a:lnTo>
                  <a:lnTo>
                    <a:pt x="46811" y="10375"/>
                  </a:lnTo>
                  <a:lnTo>
                    <a:pt x="45029" y="7735"/>
                  </a:lnTo>
                  <a:lnTo>
                    <a:pt x="36639" y="2080"/>
                  </a:lnTo>
                  <a:lnTo>
                    <a:pt x="26365" y="0"/>
                  </a:lnTo>
                  <a:close/>
                </a:path>
                <a:path w="53339" h="53339">
                  <a:moveTo>
                    <a:pt x="46811" y="10375"/>
                  </a:moveTo>
                  <a:lnTo>
                    <a:pt x="26365" y="10375"/>
                  </a:lnTo>
                  <a:lnTo>
                    <a:pt x="35204" y="10401"/>
                  </a:lnTo>
                  <a:lnTo>
                    <a:pt x="42367" y="17551"/>
                  </a:lnTo>
                  <a:lnTo>
                    <a:pt x="42367" y="35191"/>
                  </a:lnTo>
                  <a:lnTo>
                    <a:pt x="35204" y="42354"/>
                  </a:lnTo>
                  <a:lnTo>
                    <a:pt x="26365" y="42367"/>
                  </a:lnTo>
                  <a:lnTo>
                    <a:pt x="46832" y="42354"/>
                  </a:lnTo>
                  <a:lnTo>
                    <a:pt x="50687" y="36643"/>
                  </a:lnTo>
                  <a:lnTo>
                    <a:pt x="52768" y="26377"/>
                  </a:lnTo>
                  <a:lnTo>
                    <a:pt x="50687" y="16118"/>
                  </a:lnTo>
                  <a:lnTo>
                    <a:pt x="46811" y="10375"/>
                  </a:lnTo>
                  <a:close/>
                </a:path>
              </a:pathLst>
            </a:custGeom>
            <a:solidFill>
              <a:srgbClr val="00BE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 descr=""/>
            <p:cNvSpPr/>
            <p:nvPr/>
          </p:nvSpPr>
          <p:spPr>
            <a:xfrm>
              <a:off x="3665928" y="3194011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681"/>
                  </a:moveTo>
                  <a:lnTo>
                    <a:pt x="41516" y="0"/>
                  </a:lnTo>
                </a:path>
                <a:path w="41910" h="41910">
                  <a:moveTo>
                    <a:pt x="0" y="0"/>
                  </a:moveTo>
                  <a:lnTo>
                    <a:pt x="41516" y="41668"/>
                  </a:lnTo>
                </a:path>
              </a:pathLst>
            </a:custGeom>
            <a:ln w="10160">
              <a:solidFill>
                <a:srgbClr val="00BE67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 descr=""/>
            <p:cNvSpPr/>
            <p:nvPr/>
          </p:nvSpPr>
          <p:spPr>
            <a:xfrm>
              <a:off x="3560340" y="3341101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252695" y="0"/>
                  </a:moveTo>
                  <a:lnTo>
                    <a:pt x="0" y="0"/>
                  </a:lnTo>
                  <a:lnTo>
                    <a:pt x="0" y="252680"/>
                  </a:lnTo>
                  <a:lnTo>
                    <a:pt x="252695" y="252680"/>
                  </a:lnTo>
                  <a:lnTo>
                    <a:pt x="252695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 descr=""/>
            <p:cNvSpPr/>
            <p:nvPr/>
          </p:nvSpPr>
          <p:spPr>
            <a:xfrm>
              <a:off x="3560340" y="3341101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0" y="252680"/>
                  </a:moveTo>
                  <a:lnTo>
                    <a:pt x="252695" y="252680"/>
                  </a:lnTo>
                  <a:lnTo>
                    <a:pt x="252695" y="0"/>
                  </a:lnTo>
                  <a:lnTo>
                    <a:pt x="0" y="0"/>
                  </a:lnTo>
                  <a:lnTo>
                    <a:pt x="0" y="252680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 descr=""/>
            <p:cNvSpPr/>
            <p:nvPr/>
          </p:nvSpPr>
          <p:spPr>
            <a:xfrm>
              <a:off x="3669776" y="3450792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680" y="7543"/>
                  </a:moveTo>
                  <a:lnTo>
                    <a:pt x="26149" y="0"/>
                  </a:lnTo>
                  <a:lnTo>
                    <a:pt x="7543" y="0"/>
                  </a:lnTo>
                  <a:lnTo>
                    <a:pt x="0" y="7543"/>
                  </a:lnTo>
                  <a:lnTo>
                    <a:pt x="0" y="26162"/>
                  </a:lnTo>
                  <a:lnTo>
                    <a:pt x="7543" y="33693"/>
                  </a:lnTo>
                  <a:lnTo>
                    <a:pt x="26149" y="33693"/>
                  </a:lnTo>
                  <a:lnTo>
                    <a:pt x="33680" y="26162"/>
                  </a:lnTo>
                  <a:lnTo>
                    <a:pt x="33680" y="23304"/>
                  </a:lnTo>
                  <a:lnTo>
                    <a:pt x="33680" y="10375"/>
                  </a:lnTo>
                  <a:lnTo>
                    <a:pt x="33680" y="7543"/>
                  </a:lnTo>
                  <a:close/>
                </a:path>
              </a:pathLst>
            </a:custGeom>
            <a:solidFill>
              <a:srgbClr val="00BF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 descr=""/>
            <p:cNvSpPr/>
            <p:nvPr/>
          </p:nvSpPr>
          <p:spPr>
            <a:xfrm>
              <a:off x="3585639" y="3467442"/>
              <a:ext cx="202565" cy="0"/>
            </a:xfrm>
            <a:custGeom>
              <a:avLst/>
              <a:gdLst/>
              <a:ahLst/>
              <a:cxnLst/>
              <a:rect l="l" t="t" r="r" b="b"/>
              <a:pathLst>
                <a:path w="202564" h="0">
                  <a:moveTo>
                    <a:pt x="0" y="0"/>
                  </a:moveTo>
                  <a:lnTo>
                    <a:pt x="202082" y="0"/>
                  </a:lnTo>
                </a:path>
              </a:pathLst>
            </a:custGeom>
            <a:ln w="12700">
              <a:solidFill>
                <a:srgbClr val="00BF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 descr=""/>
            <p:cNvSpPr/>
            <p:nvPr/>
          </p:nvSpPr>
          <p:spPr>
            <a:xfrm>
              <a:off x="3660226" y="3441522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365" y="0"/>
                  </a:moveTo>
                  <a:lnTo>
                    <a:pt x="16112" y="2080"/>
                  </a:lnTo>
                  <a:lnTo>
                    <a:pt x="7734" y="7737"/>
                  </a:lnTo>
                  <a:lnTo>
                    <a:pt x="2080" y="16123"/>
                  </a:lnTo>
                  <a:lnTo>
                    <a:pt x="0" y="26390"/>
                  </a:lnTo>
                  <a:lnTo>
                    <a:pt x="2080" y="36648"/>
                  </a:lnTo>
                  <a:lnTo>
                    <a:pt x="7734" y="45026"/>
                  </a:lnTo>
                  <a:lnTo>
                    <a:pt x="16112" y="50677"/>
                  </a:lnTo>
                  <a:lnTo>
                    <a:pt x="26365" y="52755"/>
                  </a:lnTo>
                  <a:lnTo>
                    <a:pt x="36639" y="50677"/>
                  </a:lnTo>
                  <a:lnTo>
                    <a:pt x="45029" y="45026"/>
                  </a:lnTo>
                  <a:lnTo>
                    <a:pt x="46816" y="42379"/>
                  </a:lnTo>
                  <a:lnTo>
                    <a:pt x="26365" y="42379"/>
                  </a:lnTo>
                  <a:lnTo>
                    <a:pt x="17576" y="42354"/>
                  </a:lnTo>
                  <a:lnTo>
                    <a:pt x="10401" y="35204"/>
                  </a:lnTo>
                  <a:lnTo>
                    <a:pt x="10401" y="17564"/>
                  </a:lnTo>
                  <a:lnTo>
                    <a:pt x="17576" y="10401"/>
                  </a:lnTo>
                  <a:lnTo>
                    <a:pt x="46818" y="10388"/>
                  </a:lnTo>
                  <a:lnTo>
                    <a:pt x="45029" y="7737"/>
                  </a:lnTo>
                  <a:lnTo>
                    <a:pt x="36639" y="2080"/>
                  </a:lnTo>
                  <a:lnTo>
                    <a:pt x="26365" y="0"/>
                  </a:lnTo>
                  <a:close/>
                </a:path>
                <a:path w="53339" h="53339">
                  <a:moveTo>
                    <a:pt x="46818" y="10388"/>
                  </a:moveTo>
                  <a:lnTo>
                    <a:pt x="26365" y="10388"/>
                  </a:lnTo>
                  <a:lnTo>
                    <a:pt x="35204" y="10401"/>
                  </a:lnTo>
                  <a:lnTo>
                    <a:pt x="42367" y="17564"/>
                  </a:lnTo>
                  <a:lnTo>
                    <a:pt x="42367" y="35204"/>
                  </a:lnTo>
                  <a:lnTo>
                    <a:pt x="35204" y="42354"/>
                  </a:lnTo>
                  <a:lnTo>
                    <a:pt x="26365" y="42379"/>
                  </a:lnTo>
                  <a:lnTo>
                    <a:pt x="46816" y="42379"/>
                  </a:lnTo>
                  <a:lnTo>
                    <a:pt x="50687" y="36648"/>
                  </a:lnTo>
                  <a:lnTo>
                    <a:pt x="52768" y="26390"/>
                  </a:lnTo>
                  <a:lnTo>
                    <a:pt x="50687" y="16123"/>
                  </a:lnTo>
                  <a:lnTo>
                    <a:pt x="46818" y="10388"/>
                  </a:lnTo>
                  <a:close/>
                </a:path>
              </a:pathLst>
            </a:custGeom>
            <a:solidFill>
              <a:srgbClr val="00BF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 descr=""/>
            <p:cNvSpPr/>
            <p:nvPr/>
          </p:nvSpPr>
          <p:spPr>
            <a:xfrm>
              <a:off x="3665928" y="3446678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681"/>
                  </a:moveTo>
                  <a:lnTo>
                    <a:pt x="41516" y="0"/>
                  </a:lnTo>
                </a:path>
                <a:path w="41910" h="41910">
                  <a:moveTo>
                    <a:pt x="0" y="0"/>
                  </a:moveTo>
                  <a:lnTo>
                    <a:pt x="41516" y="41668"/>
                  </a:lnTo>
                </a:path>
              </a:pathLst>
            </a:custGeom>
            <a:ln w="10160">
              <a:solidFill>
                <a:srgbClr val="00BFC4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 descr=""/>
            <p:cNvSpPr/>
            <p:nvPr/>
          </p:nvSpPr>
          <p:spPr>
            <a:xfrm>
              <a:off x="3560340" y="3593765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252695" y="0"/>
                  </a:moveTo>
                  <a:lnTo>
                    <a:pt x="0" y="0"/>
                  </a:lnTo>
                  <a:lnTo>
                    <a:pt x="0" y="252695"/>
                  </a:lnTo>
                  <a:lnTo>
                    <a:pt x="252695" y="252695"/>
                  </a:lnTo>
                  <a:lnTo>
                    <a:pt x="252695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 descr=""/>
            <p:cNvSpPr/>
            <p:nvPr/>
          </p:nvSpPr>
          <p:spPr>
            <a:xfrm>
              <a:off x="3560340" y="3593781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0" y="252680"/>
                  </a:moveTo>
                  <a:lnTo>
                    <a:pt x="252695" y="252680"/>
                  </a:lnTo>
                  <a:lnTo>
                    <a:pt x="252695" y="0"/>
                  </a:lnTo>
                  <a:lnTo>
                    <a:pt x="0" y="0"/>
                  </a:lnTo>
                  <a:lnTo>
                    <a:pt x="0" y="252680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 descr=""/>
            <p:cNvSpPr/>
            <p:nvPr/>
          </p:nvSpPr>
          <p:spPr>
            <a:xfrm>
              <a:off x="3669776" y="3703472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680" y="7531"/>
                  </a:moveTo>
                  <a:lnTo>
                    <a:pt x="26149" y="0"/>
                  </a:lnTo>
                  <a:lnTo>
                    <a:pt x="7543" y="0"/>
                  </a:lnTo>
                  <a:lnTo>
                    <a:pt x="0" y="7531"/>
                  </a:lnTo>
                  <a:lnTo>
                    <a:pt x="0" y="26149"/>
                  </a:lnTo>
                  <a:lnTo>
                    <a:pt x="7543" y="33693"/>
                  </a:lnTo>
                  <a:lnTo>
                    <a:pt x="26149" y="33693"/>
                  </a:lnTo>
                  <a:lnTo>
                    <a:pt x="33680" y="26149"/>
                  </a:lnTo>
                  <a:lnTo>
                    <a:pt x="33680" y="23304"/>
                  </a:lnTo>
                  <a:lnTo>
                    <a:pt x="33680" y="10375"/>
                  </a:lnTo>
                  <a:lnTo>
                    <a:pt x="33680" y="7531"/>
                  </a:lnTo>
                  <a:close/>
                </a:path>
              </a:pathLst>
            </a:custGeom>
            <a:solidFill>
              <a:srgbClr val="00A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 descr=""/>
            <p:cNvSpPr/>
            <p:nvPr/>
          </p:nvSpPr>
          <p:spPr>
            <a:xfrm>
              <a:off x="3585639" y="3720121"/>
              <a:ext cx="202565" cy="0"/>
            </a:xfrm>
            <a:custGeom>
              <a:avLst/>
              <a:gdLst/>
              <a:ahLst/>
              <a:cxnLst/>
              <a:rect l="l" t="t" r="r" b="b"/>
              <a:pathLst>
                <a:path w="202564" h="0">
                  <a:moveTo>
                    <a:pt x="0" y="0"/>
                  </a:moveTo>
                  <a:lnTo>
                    <a:pt x="202082" y="0"/>
                  </a:lnTo>
                </a:path>
              </a:pathLst>
            </a:custGeom>
            <a:ln w="12700">
              <a:solidFill>
                <a:srgbClr val="00A9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 descr=""/>
            <p:cNvSpPr/>
            <p:nvPr/>
          </p:nvSpPr>
          <p:spPr>
            <a:xfrm>
              <a:off x="3660226" y="3694201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365" y="0"/>
                  </a:moveTo>
                  <a:lnTo>
                    <a:pt x="16112" y="2080"/>
                  </a:lnTo>
                  <a:lnTo>
                    <a:pt x="7734" y="7737"/>
                  </a:lnTo>
                  <a:lnTo>
                    <a:pt x="2080" y="16123"/>
                  </a:lnTo>
                  <a:lnTo>
                    <a:pt x="0" y="26390"/>
                  </a:lnTo>
                  <a:lnTo>
                    <a:pt x="2080" y="36653"/>
                  </a:lnTo>
                  <a:lnTo>
                    <a:pt x="7734" y="45031"/>
                  </a:lnTo>
                  <a:lnTo>
                    <a:pt x="16112" y="50679"/>
                  </a:lnTo>
                  <a:lnTo>
                    <a:pt x="26365" y="52755"/>
                  </a:lnTo>
                  <a:lnTo>
                    <a:pt x="36639" y="50679"/>
                  </a:lnTo>
                  <a:lnTo>
                    <a:pt x="45029" y="45031"/>
                  </a:lnTo>
                  <a:lnTo>
                    <a:pt x="46820" y="42379"/>
                  </a:lnTo>
                  <a:lnTo>
                    <a:pt x="17576" y="42367"/>
                  </a:lnTo>
                  <a:lnTo>
                    <a:pt x="10401" y="35204"/>
                  </a:lnTo>
                  <a:lnTo>
                    <a:pt x="10401" y="17564"/>
                  </a:lnTo>
                  <a:lnTo>
                    <a:pt x="17576" y="10401"/>
                  </a:lnTo>
                  <a:lnTo>
                    <a:pt x="46818" y="10388"/>
                  </a:lnTo>
                  <a:lnTo>
                    <a:pt x="45029" y="7737"/>
                  </a:lnTo>
                  <a:lnTo>
                    <a:pt x="36639" y="2080"/>
                  </a:lnTo>
                  <a:lnTo>
                    <a:pt x="26365" y="0"/>
                  </a:lnTo>
                  <a:close/>
                </a:path>
                <a:path w="53339" h="53339">
                  <a:moveTo>
                    <a:pt x="46818" y="10388"/>
                  </a:moveTo>
                  <a:lnTo>
                    <a:pt x="26365" y="10388"/>
                  </a:lnTo>
                  <a:lnTo>
                    <a:pt x="35204" y="10401"/>
                  </a:lnTo>
                  <a:lnTo>
                    <a:pt x="42367" y="17564"/>
                  </a:lnTo>
                  <a:lnTo>
                    <a:pt x="42367" y="35204"/>
                  </a:lnTo>
                  <a:lnTo>
                    <a:pt x="35204" y="42367"/>
                  </a:lnTo>
                  <a:lnTo>
                    <a:pt x="26365" y="42379"/>
                  </a:lnTo>
                  <a:lnTo>
                    <a:pt x="46828" y="42367"/>
                  </a:lnTo>
                  <a:lnTo>
                    <a:pt x="50687" y="36653"/>
                  </a:lnTo>
                  <a:lnTo>
                    <a:pt x="52768" y="26390"/>
                  </a:lnTo>
                  <a:lnTo>
                    <a:pt x="50687" y="16123"/>
                  </a:lnTo>
                  <a:lnTo>
                    <a:pt x="46818" y="10388"/>
                  </a:lnTo>
                  <a:close/>
                </a:path>
              </a:pathLst>
            </a:custGeom>
            <a:solidFill>
              <a:srgbClr val="00A9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 descr=""/>
            <p:cNvSpPr/>
            <p:nvPr/>
          </p:nvSpPr>
          <p:spPr>
            <a:xfrm>
              <a:off x="3665928" y="3699357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681"/>
                  </a:moveTo>
                  <a:lnTo>
                    <a:pt x="41516" y="0"/>
                  </a:lnTo>
                </a:path>
                <a:path w="41910" h="41910">
                  <a:moveTo>
                    <a:pt x="0" y="0"/>
                  </a:moveTo>
                  <a:lnTo>
                    <a:pt x="41516" y="41681"/>
                  </a:lnTo>
                </a:path>
              </a:pathLst>
            </a:custGeom>
            <a:ln w="10160">
              <a:solidFill>
                <a:srgbClr val="00A9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 descr=""/>
            <p:cNvSpPr/>
            <p:nvPr/>
          </p:nvSpPr>
          <p:spPr>
            <a:xfrm>
              <a:off x="3560340" y="3846447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252695" y="0"/>
                  </a:moveTo>
                  <a:lnTo>
                    <a:pt x="0" y="0"/>
                  </a:lnTo>
                  <a:lnTo>
                    <a:pt x="0" y="252680"/>
                  </a:lnTo>
                  <a:lnTo>
                    <a:pt x="252695" y="252680"/>
                  </a:lnTo>
                  <a:lnTo>
                    <a:pt x="252695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 descr=""/>
            <p:cNvSpPr/>
            <p:nvPr/>
          </p:nvSpPr>
          <p:spPr>
            <a:xfrm>
              <a:off x="3560340" y="3846450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0" y="252690"/>
                  </a:moveTo>
                  <a:lnTo>
                    <a:pt x="252695" y="252690"/>
                  </a:lnTo>
                  <a:lnTo>
                    <a:pt x="252695" y="0"/>
                  </a:lnTo>
                  <a:lnTo>
                    <a:pt x="0" y="0"/>
                  </a:lnTo>
                  <a:lnTo>
                    <a:pt x="0" y="252690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 descr=""/>
            <p:cNvSpPr/>
            <p:nvPr/>
          </p:nvSpPr>
          <p:spPr>
            <a:xfrm>
              <a:off x="3669776" y="3956151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680" y="7543"/>
                  </a:moveTo>
                  <a:lnTo>
                    <a:pt x="26149" y="0"/>
                  </a:lnTo>
                  <a:lnTo>
                    <a:pt x="7543" y="0"/>
                  </a:lnTo>
                  <a:lnTo>
                    <a:pt x="0" y="7543"/>
                  </a:lnTo>
                  <a:lnTo>
                    <a:pt x="0" y="26149"/>
                  </a:lnTo>
                  <a:lnTo>
                    <a:pt x="7543" y="33693"/>
                  </a:lnTo>
                  <a:lnTo>
                    <a:pt x="26149" y="33693"/>
                  </a:lnTo>
                  <a:lnTo>
                    <a:pt x="33680" y="26149"/>
                  </a:lnTo>
                  <a:lnTo>
                    <a:pt x="33680" y="23317"/>
                  </a:lnTo>
                  <a:lnTo>
                    <a:pt x="33680" y="10375"/>
                  </a:lnTo>
                  <a:lnTo>
                    <a:pt x="33680" y="7543"/>
                  </a:lnTo>
                  <a:close/>
                </a:path>
              </a:pathLst>
            </a:custGeom>
            <a:solidFill>
              <a:srgbClr val="C77C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 descr=""/>
            <p:cNvSpPr/>
            <p:nvPr/>
          </p:nvSpPr>
          <p:spPr>
            <a:xfrm>
              <a:off x="3585639" y="3972801"/>
              <a:ext cx="202565" cy="0"/>
            </a:xfrm>
            <a:custGeom>
              <a:avLst/>
              <a:gdLst/>
              <a:ahLst/>
              <a:cxnLst/>
              <a:rect l="l" t="t" r="r" b="b"/>
              <a:pathLst>
                <a:path w="202564" h="0">
                  <a:moveTo>
                    <a:pt x="0" y="0"/>
                  </a:moveTo>
                  <a:lnTo>
                    <a:pt x="202082" y="0"/>
                  </a:lnTo>
                </a:path>
              </a:pathLst>
            </a:custGeom>
            <a:ln w="12700">
              <a:solidFill>
                <a:srgbClr val="C77C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 descr=""/>
            <p:cNvSpPr/>
            <p:nvPr/>
          </p:nvSpPr>
          <p:spPr>
            <a:xfrm>
              <a:off x="3660226" y="3946880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365" y="0"/>
                  </a:moveTo>
                  <a:lnTo>
                    <a:pt x="16112" y="2080"/>
                  </a:lnTo>
                  <a:lnTo>
                    <a:pt x="7734" y="7737"/>
                  </a:lnTo>
                  <a:lnTo>
                    <a:pt x="2080" y="16123"/>
                  </a:lnTo>
                  <a:lnTo>
                    <a:pt x="0" y="26390"/>
                  </a:lnTo>
                  <a:lnTo>
                    <a:pt x="2080" y="36655"/>
                  </a:lnTo>
                  <a:lnTo>
                    <a:pt x="7734" y="45037"/>
                  </a:lnTo>
                  <a:lnTo>
                    <a:pt x="16112" y="50690"/>
                  </a:lnTo>
                  <a:lnTo>
                    <a:pt x="26365" y="52768"/>
                  </a:lnTo>
                  <a:lnTo>
                    <a:pt x="36639" y="50690"/>
                  </a:lnTo>
                  <a:lnTo>
                    <a:pt x="45029" y="45037"/>
                  </a:lnTo>
                  <a:lnTo>
                    <a:pt x="46823" y="42379"/>
                  </a:lnTo>
                  <a:lnTo>
                    <a:pt x="17576" y="42367"/>
                  </a:lnTo>
                  <a:lnTo>
                    <a:pt x="10401" y="35204"/>
                  </a:lnTo>
                  <a:lnTo>
                    <a:pt x="10401" y="17564"/>
                  </a:lnTo>
                  <a:lnTo>
                    <a:pt x="17576" y="10401"/>
                  </a:lnTo>
                  <a:lnTo>
                    <a:pt x="46818" y="10388"/>
                  </a:lnTo>
                  <a:lnTo>
                    <a:pt x="45029" y="7737"/>
                  </a:lnTo>
                  <a:lnTo>
                    <a:pt x="36639" y="2080"/>
                  </a:lnTo>
                  <a:lnTo>
                    <a:pt x="26365" y="0"/>
                  </a:lnTo>
                  <a:close/>
                </a:path>
                <a:path w="53339" h="53339">
                  <a:moveTo>
                    <a:pt x="46818" y="10388"/>
                  </a:moveTo>
                  <a:lnTo>
                    <a:pt x="26365" y="10388"/>
                  </a:lnTo>
                  <a:lnTo>
                    <a:pt x="35204" y="10401"/>
                  </a:lnTo>
                  <a:lnTo>
                    <a:pt x="42367" y="17564"/>
                  </a:lnTo>
                  <a:lnTo>
                    <a:pt x="42367" y="35204"/>
                  </a:lnTo>
                  <a:lnTo>
                    <a:pt x="35204" y="42367"/>
                  </a:lnTo>
                  <a:lnTo>
                    <a:pt x="26365" y="42379"/>
                  </a:lnTo>
                  <a:lnTo>
                    <a:pt x="46832" y="42367"/>
                  </a:lnTo>
                  <a:lnTo>
                    <a:pt x="50687" y="36655"/>
                  </a:lnTo>
                  <a:lnTo>
                    <a:pt x="52768" y="26390"/>
                  </a:lnTo>
                  <a:lnTo>
                    <a:pt x="50687" y="16123"/>
                  </a:lnTo>
                  <a:lnTo>
                    <a:pt x="46818" y="10388"/>
                  </a:lnTo>
                  <a:close/>
                </a:path>
              </a:pathLst>
            </a:custGeom>
            <a:solidFill>
              <a:srgbClr val="C77CF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 descr=""/>
            <p:cNvSpPr/>
            <p:nvPr/>
          </p:nvSpPr>
          <p:spPr>
            <a:xfrm>
              <a:off x="3665928" y="3952036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681"/>
                  </a:moveTo>
                  <a:lnTo>
                    <a:pt x="41516" y="0"/>
                  </a:lnTo>
                </a:path>
                <a:path w="41910" h="41910">
                  <a:moveTo>
                    <a:pt x="0" y="0"/>
                  </a:moveTo>
                  <a:lnTo>
                    <a:pt x="41516" y="41681"/>
                  </a:lnTo>
                </a:path>
              </a:pathLst>
            </a:custGeom>
            <a:ln w="10160">
              <a:solidFill>
                <a:srgbClr val="C77C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 descr=""/>
            <p:cNvSpPr/>
            <p:nvPr/>
          </p:nvSpPr>
          <p:spPr>
            <a:xfrm>
              <a:off x="3560340" y="4099129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252695" y="0"/>
                  </a:moveTo>
                  <a:lnTo>
                    <a:pt x="0" y="0"/>
                  </a:lnTo>
                  <a:lnTo>
                    <a:pt x="0" y="252690"/>
                  </a:lnTo>
                  <a:lnTo>
                    <a:pt x="252695" y="252690"/>
                  </a:lnTo>
                  <a:lnTo>
                    <a:pt x="252695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 descr=""/>
            <p:cNvSpPr/>
            <p:nvPr/>
          </p:nvSpPr>
          <p:spPr>
            <a:xfrm>
              <a:off x="3560340" y="4099139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29">
                  <a:moveTo>
                    <a:pt x="0" y="252680"/>
                  </a:moveTo>
                  <a:lnTo>
                    <a:pt x="252695" y="252680"/>
                  </a:lnTo>
                  <a:lnTo>
                    <a:pt x="252695" y="0"/>
                  </a:lnTo>
                  <a:lnTo>
                    <a:pt x="0" y="0"/>
                  </a:lnTo>
                  <a:lnTo>
                    <a:pt x="0" y="252680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 descr=""/>
            <p:cNvSpPr/>
            <p:nvPr/>
          </p:nvSpPr>
          <p:spPr>
            <a:xfrm>
              <a:off x="3669776" y="4208830"/>
              <a:ext cx="34290" cy="34290"/>
            </a:xfrm>
            <a:custGeom>
              <a:avLst/>
              <a:gdLst/>
              <a:ahLst/>
              <a:cxnLst/>
              <a:rect l="l" t="t" r="r" b="b"/>
              <a:pathLst>
                <a:path w="34289" h="34289">
                  <a:moveTo>
                    <a:pt x="33680" y="7543"/>
                  </a:moveTo>
                  <a:lnTo>
                    <a:pt x="26149" y="0"/>
                  </a:lnTo>
                  <a:lnTo>
                    <a:pt x="7543" y="0"/>
                  </a:lnTo>
                  <a:lnTo>
                    <a:pt x="0" y="7543"/>
                  </a:lnTo>
                  <a:lnTo>
                    <a:pt x="0" y="26162"/>
                  </a:lnTo>
                  <a:lnTo>
                    <a:pt x="7543" y="33680"/>
                  </a:lnTo>
                  <a:lnTo>
                    <a:pt x="26149" y="33680"/>
                  </a:lnTo>
                  <a:lnTo>
                    <a:pt x="33680" y="26162"/>
                  </a:lnTo>
                  <a:lnTo>
                    <a:pt x="33680" y="23304"/>
                  </a:lnTo>
                  <a:lnTo>
                    <a:pt x="33680" y="10375"/>
                  </a:lnTo>
                  <a:lnTo>
                    <a:pt x="33680" y="7543"/>
                  </a:lnTo>
                  <a:close/>
                </a:path>
              </a:pathLst>
            </a:custGeom>
            <a:solidFill>
              <a:srgbClr val="FF61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 descr=""/>
            <p:cNvSpPr/>
            <p:nvPr/>
          </p:nvSpPr>
          <p:spPr>
            <a:xfrm>
              <a:off x="3585639" y="4225480"/>
              <a:ext cx="202565" cy="0"/>
            </a:xfrm>
            <a:custGeom>
              <a:avLst/>
              <a:gdLst/>
              <a:ahLst/>
              <a:cxnLst/>
              <a:rect l="l" t="t" r="r" b="b"/>
              <a:pathLst>
                <a:path w="202564" h="0">
                  <a:moveTo>
                    <a:pt x="0" y="0"/>
                  </a:moveTo>
                  <a:lnTo>
                    <a:pt x="202082" y="0"/>
                  </a:lnTo>
                </a:path>
              </a:pathLst>
            </a:custGeom>
            <a:ln w="12700">
              <a:solidFill>
                <a:srgbClr val="FF61C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 descr=""/>
            <p:cNvSpPr/>
            <p:nvPr/>
          </p:nvSpPr>
          <p:spPr>
            <a:xfrm>
              <a:off x="3660226" y="4199559"/>
              <a:ext cx="53340" cy="53340"/>
            </a:xfrm>
            <a:custGeom>
              <a:avLst/>
              <a:gdLst/>
              <a:ahLst/>
              <a:cxnLst/>
              <a:rect l="l" t="t" r="r" b="b"/>
              <a:pathLst>
                <a:path w="53339" h="53339">
                  <a:moveTo>
                    <a:pt x="26365" y="0"/>
                  </a:moveTo>
                  <a:lnTo>
                    <a:pt x="16112" y="2078"/>
                  </a:lnTo>
                  <a:lnTo>
                    <a:pt x="7734" y="7731"/>
                  </a:lnTo>
                  <a:lnTo>
                    <a:pt x="2080" y="16112"/>
                  </a:lnTo>
                  <a:lnTo>
                    <a:pt x="0" y="26377"/>
                  </a:lnTo>
                  <a:lnTo>
                    <a:pt x="2080" y="36643"/>
                  </a:lnTo>
                  <a:lnTo>
                    <a:pt x="7734" y="45024"/>
                  </a:lnTo>
                  <a:lnTo>
                    <a:pt x="16112" y="50677"/>
                  </a:lnTo>
                  <a:lnTo>
                    <a:pt x="26365" y="52755"/>
                  </a:lnTo>
                  <a:lnTo>
                    <a:pt x="36639" y="50677"/>
                  </a:lnTo>
                  <a:lnTo>
                    <a:pt x="45029" y="45024"/>
                  </a:lnTo>
                  <a:lnTo>
                    <a:pt x="46814" y="42379"/>
                  </a:lnTo>
                  <a:lnTo>
                    <a:pt x="26365" y="42379"/>
                  </a:lnTo>
                  <a:lnTo>
                    <a:pt x="17576" y="42354"/>
                  </a:lnTo>
                  <a:lnTo>
                    <a:pt x="10401" y="35191"/>
                  </a:lnTo>
                  <a:lnTo>
                    <a:pt x="10401" y="17564"/>
                  </a:lnTo>
                  <a:lnTo>
                    <a:pt x="17576" y="10401"/>
                  </a:lnTo>
                  <a:lnTo>
                    <a:pt x="46814" y="10375"/>
                  </a:lnTo>
                  <a:lnTo>
                    <a:pt x="45029" y="7731"/>
                  </a:lnTo>
                  <a:lnTo>
                    <a:pt x="36639" y="2078"/>
                  </a:lnTo>
                  <a:lnTo>
                    <a:pt x="26365" y="0"/>
                  </a:lnTo>
                  <a:close/>
                </a:path>
                <a:path w="53339" h="53339">
                  <a:moveTo>
                    <a:pt x="46814" y="10375"/>
                  </a:moveTo>
                  <a:lnTo>
                    <a:pt x="26365" y="10375"/>
                  </a:lnTo>
                  <a:lnTo>
                    <a:pt x="35204" y="10401"/>
                  </a:lnTo>
                  <a:lnTo>
                    <a:pt x="42367" y="17564"/>
                  </a:lnTo>
                  <a:lnTo>
                    <a:pt x="42367" y="35191"/>
                  </a:lnTo>
                  <a:lnTo>
                    <a:pt x="35204" y="42354"/>
                  </a:lnTo>
                  <a:lnTo>
                    <a:pt x="26365" y="42379"/>
                  </a:lnTo>
                  <a:lnTo>
                    <a:pt x="46814" y="42379"/>
                  </a:lnTo>
                  <a:lnTo>
                    <a:pt x="50687" y="36643"/>
                  </a:lnTo>
                  <a:lnTo>
                    <a:pt x="52768" y="26377"/>
                  </a:lnTo>
                  <a:lnTo>
                    <a:pt x="50687" y="16112"/>
                  </a:lnTo>
                  <a:lnTo>
                    <a:pt x="46814" y="10375"/>
                  </a:lnTo>
                  <a:close/>
                </a:path>
              </a:pathLst>
            </a:custGeom>
            <a:solidFill>
              <a:srgbClr val="FF61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 descr=""/>
            <p:cNvSpPr/>
            <p:nvPr/>
          </p:nvSpPr>
          <p:spPr>
            <a:xfrm>
              <a:off x="3665928" y="4204715"/>
              <a:ext cx="41910" cy="41910"/>
            </a:xfrm>
            <a:custGeom>
              <a:avLst/>
              <a:gdLst/>
              <a:ahLst/>
              <a:cxnLst/>
              <a:rect l="l" t="t" r="r" b="b"/>
              <a:pathLst>
                <a:path w="41910" h="41910">
                  <a:moveTo>
                    <a:pt x="0" y="41668"/>
                  </a:moveTo>
                  <a:lnTo>
                    <a:pt x="41516" y="0"/>
                  </a:lnTo>
                </a:path>
                <a:path w="41910" h="41910">
                  <a:moveTo>
                    <a:pt x="0" y="0"/>
                  </a:moveTo>
                  <a:lnTo>
                    <a:pt x="41516" y="41668"/>
                  </a:lnTo>
                </a:path>
              </a:pathLst>
            </a:custGeom>
            <a:ln w="10160">
              <a:solidFill>
                <a:srgbClr val="FF61CC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7" name="object 87" descr=""/>
          <p:cNvSpPr txBox="1"/>
          <p:nvPr/>
        </p:nvSpPr>
        <p:spPr>
          <a:xfrm>
            <a:off x="731111" y="3634221"/>
            <a:ext cx="223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latin typeface="Arial"/>
                <a:cs typeface="Arial"/>
              </a:rPr>
              <a:t>0.00</a:t>
            </a:r>
            <a:endParaRPr sz="800">
              <a:latin typeface="Arial"/>
              <a:cs typeface="Arial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731111" y="3036746"/>
            <a:ext cx="223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latin typeface="Arial"/>
                <a:cs typeface="Arial"/>
              </a:rPr>
              <a:t>0.25</a:t>
            </a:r>
            <a:endParaRPr sz="800">
              <a:latin typeface="Arial"/>
              <a:cs typeface="Arial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731111" y="2439261"/>
            <a:ext cx="223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latin typeface="Arial"/>
                <a:cs typeface="Arial"/>
              </a:rPr>
              <a:t>0.50</a:t>
            </a:r>
            <a:endParaRPr sz="800">
              <a:latin typeface="Arial"/>
              <a:cs typeface="Arial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731111" y="1841795"/>
            <a:ext cx="223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latin typeface="Arial"/>
                <a:cs typeface="Arial"/>
              </a:rPr>
              <a:t>0.75</a:t>
            </a:r>
            <a:endParaRPr sz="800">
              <a:latin typeface="Arial"/>
              <a:cs typeface="Arial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731111" y="1244335"/>
            <a:ext cx="22352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0">
                <a:latin typeface="Arial"/>
                <a:cs typeface="Arial"/>
              </a:rPr>
              <a:t>1.00</a:t>
            </a:r>
            <a:endParaRPr sz="800">
              <a:latin typeface="Arial"/>
              <a:cs typeface="Aria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1417124" y="3896591"/>
            <a:ext cx="1670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Arial"/>
                <a:cs typeface="Arial"/>
              </a:rPr>
              <a:t>1.9</a:t>
            </a:r>
            <a:endParaRPr sz="800">
              <a:latin typeface="Arial"/>
              <a:cs typeface="Arial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1791441" y="3869516"/>
            <a:ext cx="759460" cy="323850"/>
          </a:xfrm>
          <a:prstGeom prst="rect">
            <a:avLst/>
          </a:prstGeom>
        </p:spPr>
        <p:txBody>
          <a:bodyPr wrap="square" lIns="0" tIns="39370" rIns="0" bIns="0" rtlCol="0" vert="horz">
            <a:spAutoFit/>
          </a:bodyPr>
          <a:lstStyle/>
          <a:p>
            <a:pPr algn="r" marR="16510">
              <a:lnSpc>
                <a:spcPct val="100000"/>
              </a:lnSpc>
              <a:spcBef>
                <a:spcPts val="310"/>
              </a:spcBef>
              <a:tabLst>
                <a:tab pos="477520" algn="l"/>
              </a:tabLst>
            </a:pPr>
            <a:r>
              <a:rPr dirty="0" sz="800" spc="-25">
                <a:latin typeface="Arial"/>
                <a:cs typeface="Arial"/>
              </a:rPr>
              <a:t>2.0</a:t>
            </a:r>
            <a:r>
              <a:rPr dirty="0" sz="800">
                <a:latin typeface="Arial"/>
                <a:cs typeface="Arial"/>
              </a:rPr>
              <a:t>	</a:t>
            </a:r>
            <a:r>
              <a:rPr dirty="0" sz="800" spc="-25">
                <a:latin typeface="Arial"/>
                <a:cs typeface="Arial"/>
              </a:rPr>
              <a:t>2.1</a:t>
            </a:r>
            <a:endParaRPr sz="8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215"/>
              </a:spcBef>
            </a:pPr>
            <a:r>
              <a:rPr dirty="0" sz="800" spc="-10">
                <a:latin typeface="Arial"/>
                <a:cs typeface="Arial"/>
              </a:rPr>
              <a:t>lag(log(income))</a:t>
            </a:r>
            <a:endParaRPr sz="800">
              <a:latin typeface="Arial"/>
              <a:cs typeface="Arial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2850304" y="3896591"/>
            <a:ext cx="16700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Arial"/>
                <a:cs typeface="Arial"/>
              </a:rPr>
              <a:t>2.2</a:t>
            </a:r>
            <a:endParaRPr sz="800">
              <a:latin typeface="Arial"/>
              <a:cs typeface="Arial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574863" y="2262237"/>
            <a:ext cx="127000" cy="521334"/>
          </a:xfrm>
          <a:prstGeom prst="rect">
            <a:avLst/>
          </a:prstGeom>
        </p:spPr>
        <p:txBody>
          <a:bodyPr wrap="square" lIns="0" tIns="0" rIns="0" bIns="0" rtlCol="0" vert="vert270">
            <a:spAutoFit/>
          </a:bodyPr>
          <a:lstStyle/>
          <a:p>
            <a:pPr marL="12700">
              <a:lnSpc>
                <a:spcPts val="875"/>
              </a:lnSpc>
            </a:pPr>
            <a:r>
              <a:rPr dirty="0" sz="800" spc="-10">
                <a:latin typeface="Arial"/>
                <a:cs typeface="Arial"/>
              </a:rPr>
              <a:t>democracy</a:t>
            </a:r>
            <a:endParaRPr sz="800">
              <a:latin typeface="Arial"/>
              <a:cs typeface="Arial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3572939" y="2155497"/>
            <a:ext cx="1047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Arial"/>
                <a:cs typeface="Arial"/>
              </a:rPr>
              <a:t>id</a:t>
            </a:r>
            <a:endParaRPr sz="800">
              <a:latin typeface="Arial"/>
              <a:cs typeface="Aria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3824930" y="2375350"/>
            <a:ext cx="25717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"/>
                <a:cs typeface="Arial"/>
              </a:rPr>
              <a:t>Chile</a:t>
            </a:r>
            <a:endParaRPr sz="800">
              <a:latin typeface="Arial"/>
              <a:cs typeface="Arial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3824930" y="2626602"/>
            <a:ext cx="454659" cy="3987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"/>
                <a:cs typeface="Arial"/>
              </a:rPr>
              <a:t>Colombia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00" spc="-10">
                <a:latin typeface="Arial"/>
                <a:cs typeface="Arial"/>
              </a:rPr>
              <a:t>Denmark</a:t>
            </a:r>
            <a:endParaRPr sz="800">
              <a:latin typeface="Arial"/>
              <a:cs typeface="Arial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3824930" y="3129106"/>
            <a:ext cx="522605" cy="3987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"/>
                <a:cs typeface="Arial"/>
              </a:rPr>
              <a:t>Guatemala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5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00" spc="-10">
                <a:latin typeface="Arial"/>
                <a:cs typeface="Arial"/>
              </a:rPr>
              <a:t>Mexico</a:t>
            </a:r>
            <a:endParaRPr sz="800">
              <a:latin typeface="Arial"/>
              <a:cs typeface="Arial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3824930" y="3631614"/>
            <a:ext cx="39179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"/>
                <a:cs typeface="Arial"/>
              </a:rPr>
              <a:t>Sweden</a:t>
            </a:r>
            <a:endParaRPr sz="800">
              <a:latin typeface="Arial"/>
              <a:cs typeface="Arial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3824930" y="3882861"/>
            <a:ext cx="415290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"/>
                <a:cs typeface="Arial"/>
              </a:rPr>
              <a:t>Thailand</a:t>
            </a:r>
            <a:endParaRPr sz="800">
              <a:latin typeface="Arial"/>
              <a:cs typeface="Arial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505279" y="4134108"/>
            <a:ext cx="5074920" cy="310261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331845">
              <a:lnSpc>
                <a:spcPct val="100000"/>
              </a:lnSpc>
              <a:spcBef>
                <a:spcPts val="100"/>
              </a:spcBef>
            </a:pPr>
            <a:r>
              <a:rPr dirty="0" sz="800">
                <a:latin typeface="Arial"/>
                <a:cs typeface="Arial"/>
              </a:rPr>
              <a:t>United</a:t>
            </a:r>
            <a:r>
              <a:rPr dirty="0" sz="800" spc="-25">
                <a:latin typeface="Arial"/>
                <a:cs typeface="Arial"/>
              </a:rPr>
              <a:t> </a:t>
            </a:r>
            <a:r>
              <a:rPr dirty="0" sz="800" spc="-10">
                <a:latin typeface="Arial"/>
                <a:cs typeface="Arial"/>
              </a:rPr>
              <a:t>Kingdom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800">
              <a:latin typeface="Arial"/>
              <a:cs typeface="Arial"/>
            </a:endParaRPr>
          </a:p>
          <a:p>
            <a:pPr marL="75565">
              <a:lnSpc>
                <a:spcPct val="100000"/>
              </a:lnSpc>
              <a:spcBef>
                <a:spcPts val="665"/>
              </a:spcBef>
            </a:pPr>
            <a:r>
              <a:rPr dirty="0" sz="850" b="1">
                <a:latin typeface="Calibri"/>
                <a:cs typeface="Calibri"/>
              </a:rPr>
              <a:t>Figure</a:t>
            </a:r>
            <a:r>
              <a:rPr dirty="0" sz="850" spc="30" b="1">
                <a:latin typeface="Calibri"/>
                <a:cs typeface="Calibri"/>
              </a:rPr>
              <a:t> </a:t>
            </a:r>
            <a:r>
              <a:rPr dirty="0" sz="850" b="1">
                <a:latin typeface="Calibri"/>
                <a:cs typeface="Calibri"/>
              </a:rPr>
              <a:t>2.4</a:t>
            </a:r>
            <a:r>
              <a:rPr dirty="0" sz="850" spc="355" b="1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Democracy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and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lagged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income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for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the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>
                <a:latin typeface="Calibri"/>
                <a:cs typeface="Calibri"/>
              </a:rPr>
              <a:t>data</a:t>
            </a:r>
            <a:r>
              <a:rPr dirty="0" sz="850" spc="40">
                <a:latin typeface="Calibri"/>
                <a:cs typeface="Calibri"/>
              </a:rPr>
              <a:t> </a:t>
            </a:r>
            <a:r>
              <a:rPr dirty="0" sz="850" spc="-10">
                <a:latin typeface="Calibri"/>
                <a:cs typeface="Calibri"/>
              </a:rPr>
              <a:t>DemocracyIncome25.</a:t>
            </a:r>
            <a:endParaRPr sz="850">
              <a:latin typeface="Calibri"/>
              <a:cs typeface="Calibri"/>
            </a:endParaRPr>
          </a:p>
          <a:p>
            <a:pPr>
              <a:lnSpc>
                <a:spcPct val="100000"/>
              </a:lnSpc>
            </a:pP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850">
              <a:latin typeface="Calibri"/>
              <a:cs typeface="Calibri"/>
            </a:endParaRPr>
          </a:p>
          <a:p>
            <a:pPr algn="just" marL="75565" marR="55880" indent="107950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share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inter-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rather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weak </a:t>
            </a:r>
            <a:r>
              <a:rPr dirty="0" sz="1000">
                <a:latin typeface="Palatino Linotype"/>
                <a:cs typeface="Palatino Linotype"/>
              </a:rPr>
              <a:t>(43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21%).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41%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mean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removed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from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order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compute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90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estimator.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Finally,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Figure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2.4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shows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there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obvious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correlation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between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individual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covariate;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consequently,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4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rather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close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 each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other.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 lvl="1" marL="440690" indent="-365125">
              <a:lnSpc>
                <a:spcPct val="100000"/>
              </a:lnSpc>
              <a:spcBef>
                <a:spcPts val="894"/>
              </a:spcBef>
              <a:buAutoNum type="arabicPeriod" startAt="5"/>
              <a:tabLst>
                <a:tab pos="440690" algn="l"/>
                <a:tab pos="441325" algn="l"/>
              </a:tabLst>
            </a:pPr>
            <a:r>
              <a:rPr dirty="0" sz="1250" b="1">
                <a:latin typeface="Calibri"/>
                <a:cs typeface="Calibri"/>
              </a:rPr>
              <a:t>The</a:t>
            </a:r>
            <a:r>
              <a:rPr dirty="0" sz="1250" spc="65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Two-</a:t>
            </a:r>
            <a:r>
              <a:rPr dirty="0" sz="1250" b="1">
                <a:latin typeface="Calibri"/>
                <a:cs typeface="Calibri"/>
              </a:rPr>
              <a:t>ways</a:t>
            </a:r>
            <a:r>
              <a:rPr dirty="0" sz="1250" spc="7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Error</a:t>
            </a:r>
            <a:r>
              <a:rPr dirty="0" sz="1250" spc="6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Components</a:t>
            </a:r>
            <a:r>
              <a:rPr dirty="0" sz="1250" spc="70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Model</a:t>
            </a:r>
            <a:endParaRPr sz="125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40"/>
              </a:spcBef>
              <a:buFont typeface="Calibri"/>
              <a:buAutoNum type="arabicPeriod" startAt="5"/>
            </a:pPr>
            <a:endParaRPr sz="9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two-</a:t>
            </a:r>
            <a:r>
              <a:rPr dirty="0" sz="1000" spc="-90">
                <a:latin typeface="Palatino Linotype"/>
                <a:cs typeface="Palatino Linotype"/>
              </a:rPr>
              <a:t>ways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component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adding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time-</a:t>
            </a:r>
            <a:r>
              <a:rPr dirty="0" sz="1000" spc="-35">
                <a:latin typeface="Palatino Linotype"/>
                <a:cs typeface="Palatino Linotype"/>
              </a:rPr>
              <a:t>invariant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25" i="1">
                <a:latin typeface="Meiryo"/>
                <a:cs typeface="Meiryo"/>
              </a:rPr>
              <a:t/>
            </a:r>
            <a:r>
              <a:rPr dirty="0" baseline="-21367" sz="975" spc="-337" i="1">
                <a:latin typeface="Palatino Linotype"/>
                <a:cs typeface="Palatino Linotype"/>
              </a:rPr>
              <a:t>t</a:t>
            </a:r>
            <a:r>
              <a:rPr dirty="0" baseline="-21367" sz="975" spc="22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model.</a:t>
            </a:r>
            <a:endParaRPr sz="1000">
              <a:latin typeface="Palatino Linotype"/>
              <a:cs typeface="Palatino Linotype"/>
            </a:endParaRPr>
          </a:p>
          <a:p>
            <a:pPr marL="423545">
              <a:lnSpc>
                <a:spcPct val="100000"/>
              </a:lnSpc>
              <a:spcBef>
                <a:spcPts val="57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09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sz="1000" spc="10" i="1">
                <a:latin typeface="Palatino Linotype"/>
                <a:cs typeface="Palatino Linotype"/>
              </a:rPr>
              <a:t>x</a:t>
            </a:r>
            <a:r>
              <a:rPr dirty="0" baseline="-21367" sz="975" spc="7" i="1">
                <a:latin typeface="Palatino Linotype"/>
                <a:cs typeface="Palatino Linotype"/>
              </a:rPr>
              <a:t>nt</a:t>
            </a:r>
            <a:r>
              <a:rPr dirty="0" baseline="-21367" sz="975" spc="17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-135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-21367" sz="975" spc="-322" i="1">
                <a:latin typeface="Palatino Linotype"/>
                <a:cs typeface="Palatino Linotype"/>
              </a:rPr>
              <a:t>t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nt</a:t>
            </a:r>
            <a:endParaRPr baseline="-21367" sz="975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1250">
              <a:latin typeface="Palatino Linotype"/>
              <a:cs typeface="Palatino Linotype"/>
            </a:endParaRPr>
          </a:p>
          <a:p>
            <a:pPr lvl="2" marL="465455" indent="-390525">
              <a:lnSpc>
                <a:spcPct val="100000"/>
              </a:lnSpc>
              <a:buAutoNum type="arabicPeriod"/>
              <a:tabLst>
                <a:tab pos="466090" algn="l"/>
              </a:tabLst>
            </a:pPr>
            <a:r>
              <a:rPr dirty="0" sz="1000" b="1">
                <a:latin typeface="Calibri"/>
                <a:cs typeface="Calibri"/>
              </a:rPr>
              <a:t>Error</a:t>
            </a:r>
            <a:r>
              <a:rPr dirty="0" sz="1000" spc="3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Components</a:t>
            </a:r>
            <a:r>
              <a:rPr dirty="0" sz="1000" spc="4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in</a:t>
            </a:r>
            <a:r>
              <a:rPr dirty="0" sz="1000" spc="3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3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Two-</a:t>
            </a:r>
            <a:r>
              <a:rPr dirty="0" sz="1000" b="1">
                <a:latin typeface="Calibri"/>
                <a:cs typeface="Calibri"/>
              </a:rPr>
              <a:t>ways</a:t>
            </a:r>
            <a:r>
              <a:rPr dirty="0" sz="1000" spc="3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Model</a:t>
            </a:r>
            <a:endParaRPr sz="1000">
              <a:latin typeface="Calibri"/>
              <a:cs typeface="Calibri"/>
            </a:endParaRPr>
          </a:p>
          <a:p>
            <a:pPr marL="75565">
              <a:lnSpc>
                <a:spcPct val="100000"/>
              </a:lnSpc>
              <a:spcBef>
                <a:spcPts val="590"/>
              </a:spcBef>
            </a:pP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make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same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made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effects:</a:t>
            </a:r>
            <a:endParaRPr sz="1000">
              <a:latin typeface="Palatino Linotype"/>
              <a:cs typeface="Palatino Linotype"/>
            </a:endParaRPr>
          </a:p>
        </p:txBody>
      </p:sp>
      <p:grpSp>
        <p:nvGrpSpPr>
          <p:cNvPr id="103" name="object 103" descr=""/>
          <p:cNvGrpSpPr/>
          <p:nvPr/>
        </p:nvGrpSpPr>
        <p:grpSpPr>
          <a:xfrm>
            <a:off x="3553330" y="1041326"/>
            <a:ext cx="271145" cy="1036319"/>
            <a:chOff x="3553330" y="1041326"/>
            <a:chExt cx="271145" cy="1036319"/>
          </a:xfrm>
        </p:grpSpPr>
        <p:sp>
          <p:nvSpPr>
            <p:cNvPr id="104" name="object 104" descr=""/>
            <p:cNvSpPr/>
            <p:nvPr/>
          </p:nvSpPr>
          <p:spPr>
            <a:xfrm>
              <a:off x="3561280" y="1305382"/>
              <a:ext cx="254635" cy="254635"/>
            </a:xfrm>
            <a:custGeom>
              <a:avLst/>
              <a:gdLst/>
              <a:ahLst/>
              <a:cxnLst/>
              <a:rect l="l" t="t" r="r" b="b"/>
              <a:pathLst>
                <a:path w="254635" h="254634">
                  <a:moveTo>
                    <a:pt x="254635" y="0"/>
                  </a:moveTo>
                  <a:lnTo>
                    <a:pt x="0" y="0"/>
                  </a:lnTo>
                  <a:lnTo>
                    <a:pt x="0" y="254635"/>
                  </a:lnTo>
                  <a:lnTo>
                    <a:pt x="254635" y="254635"/>
                  </a:lnTo>
                  <a:lnTo>
                    <a:pt x="254635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 descr=""/>
            <p:cNvSpPr/>
            <p:nvPr/>
          </p:nvSpPr>
          <p:spPr>
            <a:xfrm>
              <a:off x="3561267" y="1340307"/>
              <a:ext cx="220345" cy="219710"/>
            </a:xfrm>
            <a:custGeom>
              <a:avLst/>
              <a:gdLst/>
              <a:ahLst/>
              <a:cxnLst/>
              <a:rect l="l" t="t" r="r" b="b"/>
              <a:pathLst>
                <a:path w="220345" h="219709">
                  <a:moveTo>
                    <a:pt x="0" y="219710"/>
                  </a:moveTo>
                  <a:lnTo>
                    <a:pt x="219722" y="0"/>
                  </a:lnTo>
                </a:path>
              </a:pathLst>
            </a:custGeom>
            <a:ln w="127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 descr=""/>
            <p:cNvSpPr/>
            <p:nvPr/>
          </p:nvSpPr>
          <p:spPr>
            <a:xfrm>
              <a:off x="3561280" y="1560004"/>
              <a:ext cx="254635" cy="254635"/>
            </a:xfrm>
            <a:custGeom>
              <a:avLst/>
              <a:gdLst/>
              <a:ahLst/>
              <a:cxnLst/>
              <a:rect l="l" t="t" r="r" b="b"/>
              <a:pathLst>
                <a:path w="254635" h="254635">
                  <a:moveTo>
                    <a:pt x="254635" y="0"/>
                  </a:moveTo>
                  <a:lnTo>
                    <a:pt x="0" y="0"/>
                  </a:lnTo>
                  <a:lnTo>
                    <a:pt x="0" y="254635"/>
                  </a:lnTo>
                  <a:lnTo>
                    <a:pt x="254635" y="254635"/>
                  </a:lnTo>
                  <a:lnTo>
                    <a:pt x="254635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 descr=""/>
            <p:cNvSpPr/>
            <p:nvPr/>
          </p:nvSpPr>
          <p:spPr>
            <a:xfrm>
              <a:off x="3561267" y="1560004"/>
              <a:ext cx="255270" cy="254635"/>
            </a:xfrm>
            <a:custGeom>
              <a:avLst/>
              <a:gdLst/>
              <a:ahLst/>
              <a:cxnLst/>
              <a:rect l="l" t="t" r="r" b="b"/>
              <a:pathLst>
                <a:path w="255270" h="254635">
                  <a:moveTo>
                    <a:pt x="0" y="254635"/>
                  </a:moveTo>
                  <a:lnTo>
                    <a:pt x="254650" y="254635"/>
                  </a:lnTo>
                  <a:lnTo>
                    <a:pt x="254650" y="0"/>
                  </a:lnTo>
                  <a:lnTo>
                    <a:pt x="0" y="0"/>
                  </a:lnTo>
                  <a:lnTo>
                    <a:pt x="0" y="254635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 descr=""/>
            <p:cNvSpPr/>
            <p:nvPr/>
          </p:nvSpPr>
          <p:spPr>
            <a:xfrm>
              <a:off x="3561267" y="1560017"/>
              <a:ext cx="255270" cy="254635"/>
            </a:xfrm>
            <a:custGeom>
              <a:avLst/>
              <a:gdLst/>
              <a:ahLst/>
              <a:cxnLst/>
              <a:rect l="l" t="t" r="r" b="b"/>
              <a:pathLst>
                <a:path w="255270" h="254635">
                  <a:moveTo>
                    <a:pt x="0" y="254622"/>
                  </a:moveTo>
                  <a:lnTo>
                    <a:pt x="254647" y="0"/>
                  </a:lnTo>
                </a:path>
              </a:pathLst>
            </a:custGeom>
            <a:ln w="127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 descr=""/>
            <p:cNvSpPr/>
            <p:nvPr/>
          </p:nvSpPr>
          <p:spPr>
            <a:xfrm>
              <a:off x="3561280" y="1814639"/>
              <a:ext cx="254635" cy="254635"/>
            </a:xfrm>
            <a:custGeom>
              <a:avLst/>
              <a:gdLst/>
              <a:ahLst/>
              <a:cxnLst/>
              <a:rect l="l" t="t" r="r" b="b"/>
              <a:pathLst>
                <a:path w="254635" h="254635">
                  <a:moveTo>
                    <a:pt x="254635" y="0"/>
                  </a:moveTo>
                  <a:lnTo>
                    <a:pt x="0" y="0"/>
                  </a:lnTo>
                  <a:lnTo>
                    <a:pt x="0" y="254635"/>
                  </a:lnTo>
                  <a:lnTo>
                    <a:pt x="254635" y="254635"/>
                  </a:lnTo>
                  <a:lnTo>
                    <a:pt x="254635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 descr=""/>
            <p:cNvSpPr/>
            <p:nvPr/>
          </p:nvSpPr>
          <p:spPr>
            <a:xfrm>
              <a:off x="3561267" y="1814639"/>
              <a:ext cx="255270" cy="254635"/>
            </a:xfrm>
            <a:custGeom>
              <a:avLst/>
              <a:gdLst/>
              <a:ahLst/>
              <a:cxnLst/>
              <a:rect l="l" t="t" r="r" b="b"/>
              <a:pathLst>
                <a:path w="255270" h="254635">
                  <a:moveTo>
                    <a:pt x="0" y="254635"/>
                  </a:moveTo>
                  <a:lnTo>
                    <a:pt x="254650" y="254635"/>
                  </a:lnTo>
                  <a:lnTo>
                    <a:pt x="254650" y="0"/>
                  </a:lnTo>
                  <a:lnTo>
                    <a:pt x="0" y="0"/>
                  </a:lnTo>
                  <a:lnTo>
                    <a:pt x="0" y="254635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 descr=""/>
            <p:cNvSpPr/>
            <p:nvPr/>
          </p:nvSpPr>
          <p:spPr>
            <a:xfrm>
              <a:off x="3561267" y="1814639"/>
              <a:ext cx="255270" cy="254635"/>
            </a:xfrm>
            <a:custGeom>
              <a:avLst/>
              <a:gdLst/>
              <a:ahLst/>
              <a:cxnLst/>
              <a:rect l="l" t="t" r="r" b="b"/>
              <a:pathLst>
                <a:path w="255270" h="254635">
                  <a:moveTo>
                    <a:pt x="0" y="254635"/>
                  </a:moveTo>
                  <a:lnTo>
                    <a:pt x="254647" y="0"/>
                  </a:lnTo>
                </a:path>
              </a:pathLst>
            </a:custGeom>
            <a:ln w="12700">
              <a:solidFill>
                <a:srgbClr val="000000"/>
              </a:solidFill>
              <a:prstDash val="lg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 descr=""/>
            <p:cNvSpPr/>
            <p:nvPr/>
          </p:nvSpPr>
          <p:spPr>
            <a:xfrm>
              <a:off x="3563299" y="1049273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30">
                  <a:moveTo>
                    <a:pt x="252615" y="0"/>
                  </a:moveTo>
                  <a:lnTo>
                    <a:pt x="0" y="0"/>
                  </a:lnTo>
                  <a:lnTo>
                    <a:pt x="0" y="252615"/>
                  </a:lnTo>
                  <a:lnTo>
                    <a:pt x="252615" y="252615"/>
                  </a:lnTo>
                  <a:lnTo>
                    <a:pt x="252615" y="0"/>
                  </a:lnTo>
                  <a:close/>
                </a:path>
              </a:pathLst>
            </a:custGeom>
            <a:solidFill>
              <a:srgbClr val="E6E6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 descr=""/>
            <p:cNvSpPr/>
            <p:nvPr/>
          </p:nvSpPr>
          <p:spPr>
            <a:xfrm>
              <a:off x="3563287" y="1049263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30">
                  <a:moveTo>
                    <a:pt x="0" y="252625"/>
                  </a:moveTo>
                  <a:lnTo>
                    <a:pt x="252630" y="252625"/>
                  </a:lnTo>
                  <a:lnTo>
                    <a:pt x="252630" y="0"/>
                  </a:lnTo>
                  <a:lnTo>
                    <a:pt x="0" y="0"/>
                  </a:lnTo>
                  <a:lnTo>
                    <a:pt x="0" y="252625"/>
                  </a:lnTo>
                  <a:close/>
                </a:path>
              </a:pathLst>
            </a:custGeom>
            <a:ln w="1587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 descr=""/>
            <p:cNvSpPr/>
            <p:nvPr/>
          </p:nvSpPr>
          <p:spPr>
            <a:xfrm>
              <a:off x="3563287" y="1049261"/>
              <a:ext cx="252729" cy="252729"/>
            </a:xfrm>
            <a:custGeom>
              <a:avLst/>
              <a:gdLst/>
              <a:ahLst/>
              <a:cxnLst/>
              <a:rect l="l" t="t" r="r" b="b"/>
              <a:pathLst>
                <a:path w="252729" h="252730">
                  <a:moveTo>
                    <a:pt x="0" y="252628"/>
                  </a:moveTo>
                  <a:lnTo>
                    <a:pt x="252628" y="0"/>
                  </a:lnTo>
                </a:path>
              </a:pathLst>
            </a:custGeom>
            <a:ln w="127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5" name="object 115" descr=""/>
          <p:cNvSpPr txBox="1"/>
          <p:nvPr/>
        </p:nvSpPr>
        <p:spPr>
          <a:xfrm>
            <a:off x="3544415" y="607782"/>
            <a:ext cx="2213610" cy="6286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81534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The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</a:t>
            </a:r>
            <a:r>
              <a:rPr dirty="0" sz="800" spc="24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47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10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800" spc="-10">
                <a:latin typeface="Arial"/>
                <a:cs typeface="Arial"/>
              </a:rPr>
              <a:t>models</a:t>
            </a:r>
            <a:endParaRPr sz="800">
              <a:latin typeface="Arial"/>
              <a:cs typeface="Arial"/>
            </a:endParaRPr>
          </a:p>
          <a:p>
            <a:pPr marL="295910">
              <a:lnSpc>
                <a:spcPct val="100000"/>
              </a:lnSpc>
              <a:spcBef>
                <a:spcPts val="610"/>
              </a:spcBef>
            </a:pPr>
            <a:r>
              <a:rPr dirty="0" sz="800" spc="-10">
                <a:latin typeface="Arial"/>
                <a:cs typeface="Arial"/>
              </a:rPr>
              <a:t>between</a:t>
            </a:r>
            <a:endParaRPr sz="800">
              <a:latin typeface="Arial"/>
              <a:cs typeface="Arial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3827942" y="1357149"/>
            <a:ext cx="368935" cy="401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25">
                <a:latin typeface="Arial"/>
                <a:cs typeface="Arial"/>
              </a:rPr>
              <a:t>ols</a:t>
            </a:r>
            <a:endParaRPr sz="8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9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800" spc="-10">
                <a:latin typeface="Arial"/>
                <a:cs typeface="Arial"/>
              </a:rPr>
              <a:t>random</a:t>
            </a:r>
            <a:endParaRPr sz="800">
              <a:latin typeface="Arial"/>
              <a:cs typeface="Arial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3827942" y="1864037"/>
            <a:ext cx="285115" cy="1473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800" spc="-10">
                <a:latin typeface="Arial"/>
                <a:cs typeface="Arial"/>
              </a:rPr>
              <a:t>within</a:t>
            </a:r>
            <a:endParaRPr sz="800">
              <a:latin typeface="Arial"/>
              <a:cs typeface="Arial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4291643" y="7357017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543372" y="7284237"/>
            <a:ext cx="3886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7005" indent="-129539">
              <a:lnSpc>
                <a:spcPct val="100000"/>
              </a:lnSpc>
              <a:spcBef>
                <a:spcPts val="95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spc="-430" i="1">
                <a:latin typeface="Meiryo"/>
                <a:cs typeface="Meiryo"/>
              </a:rPr>
              <a:t/>
            </a:r>
            <a:r>
              <a:rPr dirty="0" sz="1000" spc="-70" i="1">
                <a:latin typeface="Meiryo"/>
                <a:cs typeface="Meiryo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zero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homoscedastic,</a:t>
            </a:r>
            <a:r>
              <a:rPr dirty="0" sz="1000" spc="-10">
                <a:latin typeface="Palatino Linotype"/>
                <a:cs typeface="Palatino Linotype"/>
              </a:rPr>
              <a:t> its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denoted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-1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543389" y="7435913"/>
            <a:ext cx="34442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7005" indent="-129539">
              <a:lnSpc>
                <a:spcPct val="100000"/>
              </a:lnSpc>
              <a:spcBef>
                <a:spcPts val="95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mutually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uncorrelated,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45">
                <a:latin typeface="Palatino Linotype"/>
                <a:cs typeface="Palatino Linotype"/>
              </a:rPr>
              <a:t>E</a:t>
            </a:r>
            <a:r>
              <a:rPr dirty="0" sz="1000" spc="-145">
                <a:latin typeface="Cambria"/>
                <a:cs typeface="Cambria"/>
              </a:rPr>
              <a:t>(</a:t>
            </a:r>
            <a:r>
              <a:rPr dirty="0" sz="1000" spc="-145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Palatino Linotype"/>
                <a:cs typeface="Palatino Linotype"/>
              </a:rPr>
              <a:t>t</a:t>
            </a:r>
            <a:r>
              <a:rPr dirty="0" baseline="-21367" sz="975" spc="-127" i="1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Meiryo"/>
                <a:cs typeface="Meiryo"/>
              </a:rPr>
              <a:t/>
            </a:r>
            <a:r>
              <a:rPr dirty="0" baseline="-21367" sz="975" spc="-165" i="1">
                <a:latin typeface="Palatino Linotype"/>
                <a:cs typeface="Palatino Linotype"/>
              </a:rPr>
              <a:t>s</a:t>
            </a:r>
            <a:r>
              <a:rPr dirty="0" sz="1000" spc="-110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∀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130">
                <a:latin typeface="Arial"/>
                <a:cs typeface="Arial"/>
              </a:rPr>
              <a:t>≠</a:t>
            </a:r>
            <a:r>
              <a:rPr dirty="0" sz="1000">
                <a:latin typeface="Arial"/>
                <a:cs typeface="Arial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568784" y="7514128"/>
            <a:ext cx="4749800" cy="47625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0650" marR="5080" indent="-108585">
              <a:lnSpc>
                <a:spcPct val="147800"/>
              </a:lnSpc>
              <a:spcBef>
                <a:spcPts val="100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uncorrelated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idiosyncratic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terms. </a:t>
            </a:r>
            <a:r>
              <a:rPr dirty="0" sz="1000" spc="-25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hypotheses,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becomes: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865914" y="8038286"/>
            <a:ext cx="1953260" cy="2006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ts val="900"/>
              </a:lnSpc>
              <a:spcBef>
                <a:spcPts val="95"/>
              </a:spcBef>
              <a:tabLst>
                <a:tab pos="641350" algn="l"/>
              </a:tabLst>
            </a:pPr>
            <a:r>
              <a:rPr dirty="0" sz="1000" spc="155">
                <a:latin typeface="Cambria"/>
                <a:cs typeface="Cambria"/>
              </a:rPr>
              <a:t>Ω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34188" sz="975" spc="-37">
                <a:latin typeface="Palatino Linotype"/>
                <a:cs typeface="Palatino Linotype"/>
              </a:rPr>
              <a:t>2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0">
                <a:latin typeface="Cambria"/>
                <a:cs typeface="Cambria"/>
              </a:rPr>
              <a:t> </a:t>
            </a:r>
            <a:r>
              <a:rPr dirty="0" sz="1000" spc="-35" i="1">
                <a:latin typeface="Meiryo"/>
                <a:cs typeface="Meiryo"/>
              </a:rPr>
              <a:t/>
            </a:r>
            <a:r>
              <a:rPr dirty="0" baseline="34188" sz="975" spc="-52">
                <a:latin typeface="Palatino Linotype"/>
                <a:cs typeface="Palatino Linotype"/>
              </a:rPr>
              <a:t>2</a:t>
            </a:r>
            <a:r>
              <a:rPr dirty="0" sz="1000" spc="-35">
                <a:latin typeface="Palatino Linotype"/>
                <a:cs typeface="Palatino Linotype"/>
              </a:rPr>
              <a:t>I</a:t>
            </a:r>
            <a:r>
              <a:rPr dirty="0" sz="1000" spc="5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45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34188" sz="975" spc="-322">
                <a:latin typeface="Palatino Linotype"/>
                <a:cs typeface="Palatino Linotype"/>
              </a:rPr>
              <a:t>2</a:t>
            </a:r>
            <a:r>
              <a:rPr dirty="0" baseline="34188" sz="975" spc="-1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51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</a:t>
            </a:r>
            <a:endParaRPr sz="1000">
              <a:latin typeface="Palatino Linotype"/>
              <a:cs typeface="Palatino Linotype"/>
            </a:endParaRPr>
          </a:p>
          <a:p>
            <a:pPr marL="382270">
              <a:lnSpc>
                <a:spcPts val="480"/>
              </a:lnSpc>
              <a:tabLst>
                <a:tab pos="824230" algn="l"/>
                <a:tab pos="1200785" algn="l"/>
                <a:tab pos="1480185" algn="l"/>
                <a:tab pos="1859914" algn="l"/>
              </a:tabLst>
            </a:pPr>
            <a:r>
              <a:rPr dirty="0" sz="650" spc="-355" i="1">
                <a:latin typeface="Meiryo"/>
                <a:cs typeface="Meiryo"/>
              </a:rPr>
              <a:t/>
            </a:r>
            <a:r>
              <a:rPr dirty="0" sz="650" spc="245" i="1">
                <a:latin typeface="Meiryo"/>
                <a:cs typeface="Meiryo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spc="240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155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25657" y="607782"/>
            <a:ext cx="5189855" cy="5918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48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241300" marR="5080" indent="107950">
              <a:lnSpc>
                <a:spcPct val="100000"/>
              </a:lnSpc>
            </a:pP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component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write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covariance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linear </a:t>
            </a:r>
            <a:r>
              <a:rPr dirty="0" sz="1000" spc="-35">
                <a:latin typeface="Palatino Linotype"/>
                <a:cs typeface="Palatino Linotype"/>
              </a:rPr>
              <a:t>combination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idempotent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mutually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orthogonal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matrices.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aim,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write: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79454" y="1400265"/>
            <a:ext cx="15144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60985" algn="l"/>
                <a:tab pos="539750" algn="l"/>
                <a:tab pos="909955" algn="l"/>
                <a:tab pos="1165225" algn="l"/>
                <a:tab pos="1438910" algn="l"/>
              </a:tabLst>
            </a:pP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877363" y="1327480"/>
            <a:ext cx="2554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-10" i="1">
                <a:latin typeface="Palatino Linotype"/>
                <a:cs typeface="Palatino Linotype"/>
              </a:rPr>
              <a:t>  </a:t>
            </a:r>
            <a:r>
              <a:rPr dirty="0" sz="1000" spc="-9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i="1">
                <a:latin typeface="Palatino Linotype"/>
                <a:cs typeface="Palatino Linotype"/>
              </a:rPr>
              <a:t>  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i="1">
                <a:latin typeface="Palatino Linotype"/>
                <a:cs typeface="Palatino Linotype"/>
              </a:rPr>
              <a:t>  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95" i="1">
                <a:latin typeface="Palatino Linotype"/>
                <a:cs typeface="Palatino Linotype"/>
              </a:rPr>
              <a:t>J</a:t>
            </a:r>
            <a:r>
              <a:rPr dirty="0" baseline="11111" sz="1500" spc="-472" i="1">
                <a:latin typeface="Meiryo"/>
                <a:cs typeface="Meiryo"/>
              </a:rPr>
              <a:t>̄</a:t>
            </a:r>
            <a:r>
              <a:rPr dirty="0" baseline="11111" sz="1500" spc="-3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5">
                <a:latin typeface="Cambria"/>
                <a:cs typeface="Cambria"/>
              </a:rPr>
              <a:t> </a:t>
            </a:r>
            <a:r>
              <a:rPr dirty="0" u="sng" baseline="33333" sz="1500" spc="-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333" sz="1500" spc="-22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33333" sz="15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baseline="33333" sz="15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baseline="33333" sz="1500" spc="-22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baseline="33333" sz="1500" spc="-202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112952" y="1359146"/>
            <a:ext cx="439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5000" sz="1500" i="1">
                <a:latin typeface="Palatino Linotype"/>
                <a:cs typeface="Palatino Linotype"/>
              </a:rPr>
              <a:t>NT</a:t>
            </a:r>
            <a:r>
              <a:rPr dirty="0" baseline="-25000" sz="1500" spc="382" i="1">
                <a:latin typeface="Palatino Linotype"/>
                <a:cs typeface="Palatino Linotype"/>
              </a:rPr>
              <a:t> </a:t>
            </a:r>
            <a:r>
              <a:rPr dirty="0" sz="650" spc="-3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78634" y="1602262"/>
            <a:ext cx="5113020" cy="389953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just" marL="88900" marR="81280" indent="107950">
              <a:lnSpc>
                <a:spcPct val="100400"/>
              </a:lnSpc>
              <a:spcBef>
                <a:spcPts val="90"/>
              </a:spcBef>
            </a:pPr>
            <a:r>
              <a:rPr dirty="0" sz="1000" spc="-65" i="1">
                <a:latin typeface="Palatino Linotype"/>
                <a:cs typeface="Palatino Linotype"/>
              </a:rPr>
              <a:t>B</a:t>
            </a:r>
            <a:r>
              <a:rPr dirty="0" baseline="-21367" sz="975" spc="-577" i="1">
                <a:latin typeface="Meiryo"/>
                <a:cs typeface="Meiryo"/>
              </a:rPr>
              <a:t/>
            </a:r>
            <a:r>
              <a:rPr dirty="0" baseline="-21367" sz="975" spc="232" i="1">
                <a:latin typeface="Meiryo"/>
                <a:cs typeface="Meiryo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-6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computes,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before,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means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5" i="1">
                <a:latin typeface="Palatino Linotype"/>
                <a:cs typeface="Palatino Linotype"/>
              </a:rPr>
              <a:t>x</a:t>
            </a:r>
            <a:r>
              <a:rPr dirty="0" sz="1000" spc="-330" i="1">
                <a:latin typeface="Meiryo"/>
                <a:cs typeface="Meiryo"/>
              </a:rPr>
              <a:t>̄</a:t>
            </a:r>
            <a:r>
              <a:rPr dirty="0" baseline="-21367" sz="975" spc="-89" i="1">
                <a:latin typeface="Palatino Linotype"/>
                <a:cs typeface="Palatino Linotype"/>
              </a:rPr>
              <a:t>n</a:t>
            </a:r>
            <a:r>
              <a:rPr dirty="0" baseline="-21367" sz="975" spc="-217" i="1">
                <a:latin typeface="Meiryo"/>
                <a:cs typeface="Meiryo"/>
              </a:rPr>
              <a:t>.</a:t>
            </a:r>
            <a:r>
              <a:rPr dirty="0" sz="1000" spc="-105">
                <a:latin typeface="Palatino Linotype"/>
                <a:cs typeface="Palatino Linotype"/>
              </a:rPr>
              <a:t>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60" i="1">
                <a:latin typeface="Palatino Linotype"/>
                <a:cs typeface="Palatino Linotype"/>
              </a:rPr>
              <a:t>B</a:t>
            </a:r>
            <a:r>
              <a:rPr dirty="0" baseline="-21367" sz="975" spc="-240" i="1">
                <a:latin typeface="Meiryo"/>
                <a:cs typeface="Meiryo"/>
              </a:rPr>
              <a:t/>
            </a:r>
            <a:r>
              <a:rPr dirty="0" baseline="-21367" sz="975" spc="157" i="1">
                <a:latin typeface="Meiryo"/>
                <a:cs typeface="Meiryo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means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x</a:t>
            </a:r>
            <a:r>
              <a:rPr dirty="0" sz="1000" spc="-325" i="1">
                <a:latin typeface="Meiryo"/>
                <a:cs typeface="Meiryo"/>
              </a:rPr>
              <a:t>̄</a:t>
            </a:r>
            <a:r>
              <a:rPr dirty="0" baseline="-21367" sz="975" spc="-217" i="1">
                <a:latin typeface="Meiryo"/>
                <a:cs typeface="Meiryo"/>
              </a:rPr>
              <a:t>.</a:t>
            </a:r>
            <a:r>
              <a:rPr dirty="0" baseline="-21367" sz="975" spc="-127" i="1">
                <a:latin typeface="Palatino Linotype"/>
                <a:cs typeface="Palatino Linotype"/>
              </a:rPr>
              <a:t>t</a:t>
            </a:r>
            <a:r>
              <a:rPr dirty="0" baseline="-21367" sz="975" spc="27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40" i="1">
                <a:latin typeface="Palatino Linotype"/>
                <a:cs typeface="Palatino Linotype"/>
              </a:rPr>
              <a:t>J</a:t>
            </a:r>
            <a:r>
              <a:rPr dirty="0" baseline="11111" sz="1500" spc="-359" i="1">
                <a:latin typeface="Meiryo"/>
                <a:cs typeface="Meiryo"/>
              </a:rPr>
              <a:t>̄</a:t>
            </a:r>
            <a:r>
              <a:rPr dirty="0" sz="1000" spc="-240" i="1">
                <a:latin typeface="Palatino Linotype"/>
                <a:cs typeface="Palatino Linotype"/>
              </a:rPr>
              <a:t>x</a:t>
            </a:r>
            <a:r>
              <a:rPr dirty="0" sz="1000" spc="18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overall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mean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9" i="1">
                <a:latin typeface="Palatino Linotype"/>
                <a:cs typeface="Palatino Linotype"/>
              </a:rPr>
              <a:t>x</a:t>
            </a:r>
            <a:r>
              <a:rPr dirty="0" sz="1000" spc="-409" i="1">
                <a:latin typeface="Meiryo"/>
                <a:cs typeface="Meiryo"/>
              </a:rPr>
              <a:t>̄</a:t>
            </a:r>
            <a:r>
              <a:rPr dirty="0" sz="1000" spc="-409">
                <a:latin typeface="Palatino Linotype"/>
                <a:cs typeface="Palatino Linotype"/>
              </a:rPr>
              <a:t>.</a:t>
            </a:r>
            <a:r>
              <a:rPr dirty="0" sz="1000" spc="34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Finally,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within</a:t>
            </a:r>
            <a:r>
              <a:rPr dirty="0" sz="1000" spc="-5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now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produces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deviations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from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and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means: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90" i="1">
                <a:latin typeface="Palatino Linotype"/>
                <a:cs typeface="Palatino Linotype"/>
              </a:rPr>
              <a:t>x</a:t>
            </a:r>
            <a:r>
              <a:rPr dirty="0" sz="1000" spc="-365" i="1">
                <a:latin typeface="Meiryo"/>
                <a:cs typeface="Meiryo"/>
              </a:rPr>
              <a:t>̄</a:t>
            </a:r>
            <a:r>
              <a:rPr dirty="0" baseline="-21367" sz="975" spc="-142" i="1">
                <a:latin typeface="Palatino Linotype"/>
                <a:cs typeface="Palatino Linotype"/>
              </a:rPr>
              <a:t>n</a:t>
            </a:r>
            <a:r>
              <a:rPr dirty="0" baseline="-21367" sz="975" spc="-277" i="1">
                <a:latin typeface="Meiryo"/>
                <a:cs typeface="Meiryo"/>
              </a:rPr>
              <a:t>.</a:t>
            </a:r>
            <a:r>
              <a:rPr dirty="0" baseline="-21367" sz="975" spc="67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75" i="1">
                <a:latin typeface="Palatino Linotype"/>
                <a:cs typeface="Palatino Linotype"/>
              </a:rPr>
              <a:t>x</a:t>
            </a:r>
            <a:r>
              <a:rPr dirty="0" sz="1000" spc="-350" i="1">
                <a:latin typeface="Meiryo"/>
                <a:cs typeface="Meiryo"/>
              </a:rPr>
              <a:t>̄</a:t>
            </a:r>
            <a:r>
              <a:rPr dirty="0" baseline="-21367" sz="975" spc="-254" i="1">
                <a:latin typeface="Meiryo"/>
                <a:cs typeface="Meiryo"/>
              </a:rPr>
              <a:t>.</a:t>
            </a:r>
            <a:r>
              <a:rPr dirty="0" baseline="-21367" sz="975" spc="-165" i="1">
                <a:latin typeface="Palatino Linotype"/>
                <a:cs typeface="Palatino Linotype"/>
              </a:rPr>
              <a:t>t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sz="1000" spc="-25" i="1">
                <a:latin typeface="Meiryo"/>
                <a:cs typeface="Meiryo"/>
              </a:rPr>
              <a:t>̄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436245">
              <a:lnSpc>
                <a:spcPct val="100000"/>
              </a:lnSpc>
              <a:spcBef>
                <a:spcPts val="890"/>
              </a:spcBef>
            </a:pP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5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B</a:t>
            </a:r>
            <a:r>
              <a:rPr dirty="0" baseline="-21367" sz="975" spc="-525" i="1">
                <a:latin typeface="Meiryo"/>
                <a:cs typeface="Meiryo"/>
              </a:rPr>
              <a:t/>
            </a:r>
            <a:r>
              <a:rPr dirty="0" baseline="-21367" sz="975" spc="112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140" i="1">
                <a:latin typeface="Palatino Linotype"/>
                <a:cs typeface="Palatino Linotype"/>
              </a:rPr>
              <a:t>B</a:t>
            </a:r>
            <a:r>
              <a:rPr dirty="0" baseline="-21367" sz="975" spc="-209" i="1">
                <a:latin typeface="Meiryo"/>
                <a:cs typeface="Meiryo"/>
              </a:rPr>
              <a:t/>
            </a:r>
            <a:r>
              <a:rPr dirty="0" baseline="-21367" sz="975" spc="104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345" i="1">
                <a:latin typeface="Palatino Linotype"/>
                <a:cs typeface="Palatino Linotype"/>
              </a:rPr>
              <a:t>J</a:t>
            </a:r>
            <a:r>
              <a:rPr dirty="0" baseline="11111" sz="1500" spc="-517" i="1">
                <a:latin typeface="Meiryo"/>
                <a:cs typeface="Meiryo"/>
              </a:rPr>
              <a:t>̄</a:t>
            </a:r>
            <a:endParaRPr baseline="11111" sz="1500">
              <a:latin typeface="Meiryo"/>
              <a:cs typeface="Meiryo"/>
            </a:endParaRPr>
          </a:p>
          <a:p>
            <a:pPr marL="196850">
              <a:lnSpc>
                <a:spcPct val="100000"/>
              </a:lnSpc>
              <a:spcBef>
                <a:spcPts val="595"/>
              </a:spcBef>
            </a:pPr>
            <a:r>
              <a:rPr dirty="0" sz="1000" spc="-2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notations,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get:</a:t>
            </a:r>
            <a:endParaRPr sz="1000">
              <a:latin typeface="Palatino Linotype"/>
              <a:cs typeface="Palatino Linotype"/>
            </a:endParaRPr>
          </a:p>
          <a:p>
            <a:pPr marL="436245">
              <a:lnSpc>
                <a:spcPts val="900"/>
              </a:lnSpc>
              <a:spcBef>
                <a:spcPts val="895"/>
              </a:spcBef>
            </a:pPr>
            <a:r>
              <a:rPr dirty="0" sz="1000" spc="155">
                <a:latin typeface="Cambria"/>
                <a:cs typeface="Cambria"/>
              </a:rPr>
              <a:t>Ω</a:t>
            </a:r>
            <a:r>
              <a:rPr dirty="0" sz="1000" spc="-45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=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114" i="1">
                <a:latin typeface="Meiryo"/>
                <a:cs typeface="Meiryo"/>
              </a:rPr>
              <a:t/>
            </a:r>
            <a:r>
              <a:rPr dirty="0" baseline="34188" sz="975" spc="-172">
                <a:latin typeface="Palatino Linotype"/>
                <a:cs typeface="Palatino Linotype"/>
              </a:rPr>
              <a:t>2</a:t>
            </a:r>
            <a:r>
              <a:rPr dirty="0" sz="1000" spc="-114" i="1">
                <a:latin typeface="Palatino Linotype"/>
                <a:cs typeface="Palatino Linotype"/>
              </a:rPr>
              <a:t>W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75">
                <a:latin typeface="Cambria"/>
                <a:cs typeface="Cambria"/>
              </a:rPr>
              <a:t>(</a:t>
            </a:r>
            <a:r>
              <a:rPr dirty="0" sz="1000" spc="-75" i="1">
                <a:latin typeface="Palatino Linotype"/>
                <a:cs typeface="Palatino Linotype"/>
              </a:rPr>
              <a:t>T</a:t>
            </a:r>
            <a:r>
              <a:rPr dirty="0" sz="1000" spc="-75" i="1">
                <a:latin typeface="Meiryo"/>
                <a:cs typeface="Meiryo"/>
              </a:rPr>
              <a:t/>
            </a:r>
            <a:r>
              <a:rPr dirty="0" baseline="34188" sz="975" spc="-112">
                <a:latin typeface="Palatino Linotype"/>
                <a:cs typeface="Palatino Linotype"/>
              </a:rPr>
              <a:t>2</a:t>
            </a:r>
            <a:r>
              <a:rPr dirty="0" baseline="34188" sz="975" spc="104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60" i="1">
                <a:latin typeface="Meiryo"/>
                <a:cs typeface="Meiryo"/>
              </a:rPr>
              <a:t/>
            </a:r>
            <a:r>
              <a:rPr dirty="0" baseline="34188" sz="975" spc="-89">
                <a:latin typeface="Palatino Linotype"/>
                <a:cs typeface="Palatino Linotype"/>
              </a:rPr>
              <a:t>2</a:t>
            </a:r>
            <a:r>
              <a:rPr dirty="0" sz="1000" spc="-60">
                <a:latin typeface="Cambria"/>
                <a:cs typeface="Cambria"/>
              </a:rPr>
              <a:t>)</a:t>
            </a:r>
            <a:r>
              <a:rPr dirty="0" sz="1000" spc="-60" i="1">
                <a:latin typeface="Palatino Linotype"/>
                <a:cs typeface="Palatino Linotype"/>
              </a:rPr>
              <a:t>B</a:t>
            </a:r>
            <a:r>
              <a:rPr dirty="0" sz="1000" spc="27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100">
                <a:latin typeface="Cambria"/>
                <a:cs typeface="Cambria"/>
              </a:rPr>
              <a:t>(</a:t>
            </a:r>
            <a:r>
              <a:rPr dirty="0" sz="1000" spc="-100" i="1">
                <a:latin typeface="Palatino Linotype"/>
                <a:cs typeface="Palatino Linotype"/>
              </a:rPr>
              <a:t>N</a:t>
            </a:r>
            <a:r>
              <a:rPr dirty="0" sz="1000" spc="-100" i="1">
                <a:latin typeface="Meiryo"/>
                <a:cs typeface="Meiryo"/>
              </a:rPr>
              <a:t/>
            </a:r>
            <a:r>
              <a:rPr dirty="0" baseline="34188" sz="975" spc="-150">
                <a:latin typeface="Palatino Linotype"/>
                <a:cs typeface="Palatino Linotype"/>
              </a:rPr>
              <a:t>2</a:t>
            </a:r>
            <a:r>
              <a:rPr dirty="0" baseline="34188" sz="975" spc="12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55" i="1">
                <a:latin typeface="Meiryo"/>
                <a:cs typeface="Meiryo"/>
              </a:rPr>
              <a:t/>
            </a:r>
            <a:r>
              <a:rPr dirty="0" baseline="34188" sz="975" spc="-82">
                <a:latin typeface="Palatino Linotype"/>
                <a:cs typeface="Palatino Linotype"/>
              </a:rPr>
              <a:t>2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55" i="1">
                <a:latin typeface="Palatino Linotype"/>
                <a:cs typeface="Palatino Linotype"/>
              </a:rPr>
              <a:t>B</a:t>
            </a:r>
            <a:r>
              <a:rPr dirty="0" sz="1000" spc="34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240" i="1">
                <a:latin typeface="Meiryo"/>
                <a:cs typeface="Meiryo"/>
              </a:rPr>
              <a:t/>
            </a:r>
            <a:r>
              <a:rPr dirty="0" baseline="34188" sz="975" spc="104">
                <a:latin typeface="Palatino Linotype"/>
                <a:cs typeface="Palatino Linotype"/>
              </a:rPr>
              <a:t>2</a:t>
            </a:r>
            <a:r>
              <a:rPr dirty="0" sz="1000" spc="35" i="1">
                <a:latin typeface="Palatino Linotype"/>
                <a:cs typeface="Palatino Linotype"/>
              </a:rPr>
              <a:t>J</a:t>
            </a:r>
            <a:r>
              <a:rPr dirty="0" baseline="11111" sz="1500" spc="-277" i="1">
                <a:latin typeface="Meiryo"/>
                <a:cs typeface="Meiryo"/>
              </a:rPr>
              <a:t>̄</a:t>
            </a:r>
            <a:endParaRPr baseline="11111" sz="1500">
              <a:latin typeface="Meiryo"/>
              <a:cs typeface="Meiryo"/>
            </a:endParaRPr>
          </a:p>
          <a:p>
            <a:pPr marL="755650">
              <a:lnSpc>
                <a:spcPts val="480"/>
              </a:lnSpc>
              <a:tabLst>
                <a:tab pos="1291590" algn="l"/>
                <a:tab pos="1558290" algn="l"/>
                <a:tab pos="1732280" algn="l"/>
                <a:tab pos="2138680" algn="l"/>
                <a:tab pos="2407285" algn="l"/>
                <a:tab pos="2581910" algn="l"/>
                <a:tab pos="2851150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algn="just" marL="88900" marR="81280" indent="107950">
              <a:lnSpc>
                <a:spcPct val="100000"/>
              </a:lnSpc>
              <a:spcBef>
                <a:spcPts val="409"/>
              </a:spcBef>
            </a:pP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ily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ide</a:t>
            </a:r>
            <a:r>
              <a:rPr dirty="0" sz="1000" spc="-8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tra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gonal,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-21367" sz="975" spc="-517" i="1">
                <a:latin typeface="Meiryo"/>
                <a:cs typeface="Meiryo"/>
              </a:rPr>
              <a:t/>
            </a:r>
            <a:r>
              <a:rPr dirty="0" baseline="-21367" sz="975" spc="112" i="1">
                <a:latin typeface="Meiryo"/>
                <a:cs typeface="Meiryo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-21367" sz="975" spc="-397" i="1">
                <a:latin typeface="Meiryo"/>
                <a:cs typeface="Meiryo"/>
              </a:rPr>
              <a:t/>
            </a:r>
            <a:r>
              <a:rPr dirty="0" baseline="-21367" sz="975" i="1">
                <a:latin typeface="Meiryo"/>
                <a:cs typeface="Meiryo"/>
              </a:rPr>
              <a:t> </a:t>
            </a:r>
            <a:r>
              <a:rPr dirty="0" baseline="-21367" sz="975" spc="-15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295" i="1">
                <a:latin typeface="Palatino Linotype"/>
                <a:cs typeface="Palatino Linotype"/>
              </a:rPr>
              <a:t>J</a:t>
            </a:r>
            <a:r>
              <a:rPr dirty="0" baseline="11111" sz="1500" spc="-472" i="1">
                <a:latin typeface="Meiryo"/>
                <a:cs typeface="Meiryo"/>
              </a:rPr>
              <a:t>̄</a:t>
            </a:r>
            <a:r>
              <a:rPr dirty="0" baseline="11111" sz="1500" spc="-37" i="1">
                <a:latin typeface="Meiryo"/>
                <a:cs typeface="Meiryo"/>
              </a:rPr>
              <a:t> </a:t>
            </a:r>
            <a:r>
              <a:rPr dirty="0" sz="1000" spc="130">
                <a:latin typeface="Arial"/>
                <a:cs typeface="Arial"/>
              </a:rPr>
              <a:t>≠</a:t>
            </a:r>
            <a:r>
              <a:rPr dirty="0" sz="1000" spc="-5">
                <a:latin typeface="Arial"/>
                <a:cs typeface="Arial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0.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llo</a:t>
            </a:r>
            <a:r>
              <a:rPr dirty="0" sz="1000" spc="-90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1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verall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an.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on,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470" i="1">
                <a:latin typeface="Palatino Linotype"/>
                <a:cs typeface="Palatino Linotype"/>
              </a:rPr>
              <a:t>B</a:t>
            </a:r>
            <a:r>
              <a:rPr dirty="0" baseline="13888" sz="1500" spc="-472" i="1">
                <a:latin typeface="Meiryo"/>
                <a:cs typeface="Meiryo"/>
              </a:rPr>
              <a:t>̄</a:t>
            </a:r>
            <a:r>
              <a:rPr dirty="0" baseline="13888" sz="1500" spc="-292" i="1">
                <a:latin typeface="Meiryo"/>
                <a:cs typeface="Meiryo"/>
              </a:rPr>
              <a:t> </a:t>
            </a:r>
            <a:r>
              <a:rPr dirty="0" baseline="-21367" sz="975" spc="-517" i="1">
                <a:latin typeface="Meiryo"/>
                <a:cs typeface="Meiryo"/>
              </a:rPr>
              <a:t/>
            </a:r>
            <a:r>
              <a:rPr dirty="0" baseline="-21367" sz="975" i="1">
                <a:latin typeface="Meiryo"/>
                <a:cs typeface="Meiryo"/>
              </a:rPr>
              <a:t> </a:t>
            </a:r>
            <a:r>
              <a:rPr dirty="0" baseline="-21367" sz="975" spc="-13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-21367" sz="975" spc="-517" i="1">
                <a:latin typeface="Meiryo"/>
                <a:cs typeface="Meiryo"/>
              </a:rPr>
              <a:t/>
            </a:r>
            <a:r>
              <a:rPr dirty="0" baseline="-21367" sz="975" spc="112" i="1">
                <a:latin typeface="Meiryo"/>
                <a:cs typeface="Meiryo"/>
              </a:rPr>
              <a:t> </a:t>
            </a:r>
            <a:r>
              <a:rPr dirty="0" sz="1000" spc="20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00" i="1">
                <a:latin typeface="Palatino Linotype"/>
                <a:cs typeface="Palatino Linotype"/>
              </a:rPr>
              <a:t>J</a:t>
            </a:r>
            <a:r>
              <a:rPr dirty="0" baseline="11111" sz="1500" spc="-472" i="1">
                <a:latin typeface="Meiryo"/>
                <a:cs typeface="Meiryo"/>
              </a:rPr>
              <a:t>̄</a:t>
            </a:r>
            <a:r>
              <a:rPr dirty="0" baseline="11111" sz="1500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70" i="1">
                <a:latin typeface="Palatino Linotype"/>
                <a:cs typeface="Palatino Linotype"/>
              </a:rPr>
              <a:t>B</a:t>
            </a:r>
            <a:r>
              <a:rPr dirty="0" baseline="13888" sz="1500" spc="-472" i="1">
                <a:latin typeface="Meiryo"/>
                <a:cs typeface="Meiryo"/>
              </a:rPr>
              <a:t>̄</a:t>
            </a:r>
            <a:r>
              <a:rPr dirty="0" baseline="13888" sz="1500" spc="-292" i="1">
                <a:latin typeface="Meiryo"/>
                <a:cs typeface="Meiryo"/>
              </a:rPr>
              <a:t> </a:t>
            </a:r>
            <a:r>
              <a:rPr dirty="0" baseline="-21367" sz="975" spc="-397" i="1">
                <a:latin typeface="Meiryo"/>
                <a:cs typeface="Meiryo"/>
              </a:rPr>
              <a:t/>
            </a:r>
            <a:r>
              <a:rPr dirty="0" baseline="-21367" sz="975" i="1">
                <a:latin typeface="Meiryo"/>
                <a:cs typeface="Meiryo"/>
              </a:rPr>
              <a:t> </a:t>
            </a:r>
            <a:r>
              <a:rPr dirty="0" baseline="-21367" sz="975" spc="-14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-21367" sz="975" spc="-397" i="1">
                <a:latin typeface="Meiryo"/>
                <a:cs typeface="Meiryo"/>
              </a:rPr>
              <a:t/>
            </a:r>
            <a:r>
              <a:rPr dirty="0" baseline="-21367" sz="975" spc="104" i="1">
                <a:latin typeface="Meiryo"/>
                <a:cs typeface="Meiryo"/>
              </a:rPr>
              <a:t> </a:t>
            </a:r>
            <a:r>
              <a:rPr dirty="0" sz="1000" spc="200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95" i="1">
                <a:latin typeface="Palatino Linotype"/>
                <a:cs typeface="Palatino Linotype"/>
              </a:rPr>
              <a:t>J</a:t>
            </a:r>
            <a:r>
              <a:rPr dirty="0" baseline="11111" sz="1500" spc="-412" i="1">
                <a:latin typeface="Meiryo"/>
                <a:cs typeface="Meiryo"/>
              </a:rPr>
              <a:t>̄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hi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tiv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i</a:t>
            </a:r>
            <a:r>
              <a:rPr dirty="0" sz="1000" spc="-65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verall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an.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nally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ain:</a:t>
            </a:r>
            <a:endParaRPr sz="1000">
              <a:latin typeface="Palatino Linotype"/>
              <a:cs typeface="Palatino Linotype"/>
            </a:endParaRPr>
          </a:p>
          <a:p>
            <a:pPr marL="436245">
              <a:lnSpc>
                <a:spcPts val="900"/>
              </a:lnSpc>
              <a:spcBef>
                <a:spcPts val="875"/>
              </a:spcBef>
            </a:pPr>
            <a:r>
              <a:rPr dirty="0" sz="1000" spc="155">
                <a:latin typeface="Cambria"/>
                <a:cs typeface="Cambria"/>
              </a:rPr>
              <a:t>Ω</a:t>
            </a:r>
            <a:r>
              <a:rPr dirty="0" sz="1000" spc="-45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=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114" i="1">
                <a:latin typeface="Meiryo"/>
                <a:cs typeface="Meiryo"/>
              </a:rPr>
              <a:t/>
            </a:r>
            <a:r>
              <a:rPr dirty="0" baseline="34188" sz="975" spc="-172">
                <a:latin typeface="Palatino Linotype"/>
                <a:cs typeface="Palatino Linotype"/>
              </a:rPr>
              <a:t>2</a:t>
            </a:r>
            <a:r>
              <a:rPr dirty="0" sz="1000" spc="-114" i="1">
                <a:latin typeface="Palatino Linotype"/>
                <a:cs typeface="Palatino Linotype"/>
              </a:rPr>
              <a:t>W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75">
                <a:latin typeface="Cambria"/>
                <a:cs typeface="Cambria"/>
              </a:rPr>
              <a:t>(</a:t>
            </a:r>
            <a:r>
              <a:rPr dirty="0" sz="1000" spc="-75" i="1">
                <a:latin typeface="Palatino Linotype"/>
                <a:cs typeface="Palatino Linotype"/>
              </a:rPr>
              <a:t>T</a:t>
            </a:r>
            <a:r>
              <a:rPr dirty="0" sz="1000" spc="-75" i="1">
                <a:latin typeface="Meiryo"/>
                <a:cs typeface="Meiryo"/>
              </a:rPr>
              <a:t/>
            </a:r>
            <a:r>
              <a:rPr dirty="0" baseline="34188" sz="975" spc="-112">
                <a:latin typeface="Palatino Linotype"/>
                <a:cs typeface="Palatino Linotype"/>
              </a:rPr>
              <a:t>2</a:t>
            </a:r>
            <a:r>
              <a:rPr dirty="0" baseline="34188" sz="975" spc="104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290" i="1">
                <a:latin typeface="Meiryo"/>
                <a:cs typeface="Meiryo"/>
              </a:rPr>
              <a:t/>
            </a:r>
            <a:r>
              <a:rPr dirty="0" baseline="34188" sz="975" spc="67">
                <a:latin typeface="Palatino Linotype"/>
                <a:cs typeface="Palatino Linotype"/>
              </a:rPr>
              <a:t>2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425" i="1">
                <a:latin typeface="Palatino Linotype"/>
                <a:cs typeface="Palatino Linotype"/>
              </a:rPr>
              <a:t>B</a:t>
            </a:r>
            <a:r>
              <a:rPr dirty="0" baseline="13888" sz="1500" spc="-405" i="1">
                <a:latin typeface="Meiryo"/>
                <a:cs typeface="Meiryo"/>
              </a:rPr>
              <a:t>̄</a:t>
            </a:r>
            <a:r>
              <a:rPr dirty="0" baseline="13888" sz="1500" spc="45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100">
                <a:latin typeface="Cambria"/>
                <a:cs typeface="Cambria"/>
              </a:rPr>
              <a:t>(</a:t>
            </a:r>
            <a:r>
              <a:rPr dirty="0" sz="1000" spc="-100" i="1">
                <a:latin typeface="Palatino Linotype"/>
                <a:cs typeface="Palatino Linotype"/>
              </a:rPr>
              <a:t>N</a:t>
            </a:r>
            <a:r>
              <a:rPr dirty="0" sz="1000" spc="-100" i="1">
                <a:latin typeface="Meiryo"/>
                <a:cs typeface="Meiryo"/>
              </a:rPr>
              <a:t/>
            </a:r>
            <a:r>
              <a:rPr dirty="0" baseline="34188" sz="975" spc="-150">
                <a:latin typeface="Palatino Linotype"/>
                <a:cs typeface="Palatino Linotype"/>
              </a:rPr>
              <a:t>2</a:t>
            </a:r>
            <a:r>
              <a:rPr dirty="0" baseline="34188" sz="975" spc="12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285" i="1">
                <a:latin typeface="Meiryo"/>
                <a:cs typeface="Meiryo"/>
              </a:rPr>
              <a:t/>
            </a:r>
            <a:r>
              <a:rPr dirty="0" baseline="34188" sz="975" spc="75">
                <a:latin typeface="Palatino Linotype"/>
                <a:cs typeface="Palatino Linotype"/>
              </a:rPr>
              <a:t>2</a:t>
            </a:r>
            <a:r>
              <a:rPr dirty="0" sz="1000" spc="-50">
                <a:latin typeface="Cambria"/>
                <a:cs typeface="Cambria"/>
              </a:rPr>
              <a:t>)</a:t>
            </a:r>
            <a:r>
              <a:rPr dirty="0" sz="1000" spc="-420" i="1">
                <a:latin typeface="Palatino Linotype"/>
                <a:cs typeface="Palatino Linotype"/>
              </a:rPr>
              <a:t>B</a:t>
            </a:r>
            <a:r>
              <a:rPr dirty="0" baseline="13888" sz="1500" spc="-397" i="1">
                <a:latin typeface="Meiryo"/>
                <a:cs typeface="Meiryo"/>
              </a:rPr>
              <a:t>̄</a:t>
            </a:r>
            <a:r>
              <a:rPr dirty="0" baseline="13888" sz="1500" spc="55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75">
                <a:latin typeface="Cambria"/>
                <a:cs typeface="Cambria"/>
              </a:rPr>
              <a:t>(</a:t>
            </a:r>
            <a:r>
              <a:rPr dirty="0" sz="1000" spc="-75" i="1">
                <a:latin typeface="Palatino Linotype"/>
                <a:cs typeface="Palatino Linotype"/>
              </a:rPr>
              <a:t>T</a:t>
            </a:r>
            <a:r>
              <a:rPr dirty="0" sz="1000" spc="-75" i="1">
                <a:latin typeface="Meiryo"/>
                <a:cs typeface="Meiryo"/>
              </a:rPr>
              <a:t/>
            </a:r>
            <a:r>
              <a:rPr dirty="0" baseline="34188" sz="975" spc="-112">
                <a:latin typeface="Palatino Linotype"/>
                <a:cs typeface="Palatino Linotype"/>
              </a:rPr>
              <a:t>2</a:t>
            </a:r>
            <a:r>
              <a:rPr dirty="0" baseline="34188" sz="975" spc="9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110" i="1">
                <a:latin typeface="Palatino Linotype"/>
                <a:cs typeface="Palatino Linotype"/>
              </a:rPr>
              <a:t>N</a:t>
            </a:r>
            <a:r>
              <a:rPr dirty="0" sz="1000" spc="-110" i="1">
                <a:latin typeface="Meiryo"/>
                <a:cs typeface="Meiryo"/>
              </a:rPr>
              <a:t/>
            </a:r>
            <a:r>
              <a:rPr dirty="0" baseline="34188" sz="975" spc="-165">
                <a:latin typeface="Palatino Linotype"/>
                <a:cs typeface="Palatino Linotype"/>
              </a:rPr>
              <a:t>2</a:t>
            </a:r>
            <a:r>
              <a:rPr dirty="0" baseline="34188" sz="975" spc="12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250" i="1">
                <a:latin typeface="Meiryo"/>
                <a:cs typeface="Meiryo"/>
              </a:rPr>
              <a:t/>
            </a:r>
            <a:r>
              <a:rPr dirty="0" baseline="34188" sz="975" spc="104">
                <a:latin typeface="Palatino Linotype"/>
                <a:cs typeface="Palatino Linotype"/>
              </a:rPr>
              <a:t>2</a:t>
            </a:r>
            <a:r>
              <a:rPr dirty="0" sz="1000" spc="20">
                <a:latin typeface="Cambria"/>
                <a:cs typeface="Cambria"/>
              </a:rPr>
              <a:t>)</a:t>
            </a:r>
            <a:r>
              <a:rPr dirty="0" sz="1000" spc="40" i="1">
                <a:latin typeface="Palatino Linotype"/>
                <a:cs typeface="Palatino Linotype"/>
              </a:rPr>
              <a:t>J</a:t>
            </a:r>
            <a:r>
              <a:rPr dirty="0" baseline="11111" sz="1500" spc="-277" i="1">
                <a:latin typeface="Meiryo"/>
                <a:cs typeface="Meiryo"/>
              </a:rPr>
              <a:t>̄</a:t>
            </a:r>
            <a:endParaRPr baseline="11111" sz="1500">
              <a:latin typeface="Meiryo"/>
              <a:cs typeface="Meiryo"/>
            </a:endParaRPr>
          </a:p>
          <a:p>
            <a:pPr marL="755650">
              <a:lnSpc>
                <a:spcPts val="480"/>
              </a:lnSpc>
              <a:tabLst>
                <a:tab pos="1291590" algn="l"/>
                <a:tab pos="1558290" algn="l"/>
                <a:tab pos="1732280" algn="l"/>
                <a:tab pos="2138680" algn="l"/>
                <a:tab pos="2407285" algn="l"/>
                <a:tab pos="2581910" algn="l"/>
                <a:tab pos="2985770" algn="l"/>
                <a:tab pos="3355975" algn="l"/>
                <a:tab pos="3624579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800">
              <a:latin typeface="Meiryo"/>
              <a:cs typeface="Meiryo"/>
            </a:endParaRPr>
          </a:p>
          <a:p>
            <a:pPr marL="88900">
              <a:lnSpc>
                <a:spcPct val="100000"/>
              </a:lnSpc>
              <a:spcBef>
                <a:spcPts val="5"/>
              </a:spcBef>
            </a:pPr>
            <a:r>
              <a:rPr dirty="0" sz="1000" b="1">
                <a:latin typeface="Calibri"/>
                <a:cs typeface="Calibri"/>
              </a:rPr>
              <a:t>2.5.2</a:t>
            </a:r>
            <a:r>
              <a:rPr dirty="0" sz="1000" spc="34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Fixed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and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Random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Effects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Models</a:t>
            </a:r>
            <a:endParaRPr sz="1000">
              <a:latin typeface="Calibri"/>
              <a:cs typeface="Calibri"/>
            </a:endParaRPr>
          </a:p>
          <a:p>
            <a:pPr marL="88900" marR="81280">
              <a:lnSpc>
                <a:spcPct val="100000"/>
              </a:lnSpc>
              <a:spcBef>
                <a:spcPts val="590"/>
              </a:spcBef>
            </a:pPr>
            <a:r>
              <a:rPr dirty="0" sz="1000" spc="-10">
                <a:latin typeface="Palatino Linotype"/>
                <a:cs typeface="Palatino Linotype"/>
              </a:rPr>
              <a:t>As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two-</a:t>
            </a:r>
            <a:r>
              <a:rPr dirty="0" sz="1000" spc="-75">
                <a:latin typeface="Palatino Linotype"/>
                <a:cs typeface="Palatino Linotype"/>
              </a:rPr>
              <a:t>ways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ﬁxed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obtained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two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ways:</a:t>
            </a:r>
            <a:endParaRPr sz="1000">
              <a:latin typeface="Palatino Linotype"/>
              <a:cs typeface="Palatino Linotype"/>
            </a:endParaRPr>
          </a:p>
          <a:p>
            <a:pPr marL="217804" indent="-129539">
              <a:lnSpc>
                <a:spcPts val="1200"/>
              </a:lnSpc>
              <a:spcBef>
                <a:spcPts val="890"/>
              </a:spcBef>
              <a:buFont typeface="Cambria"/>
              <a:buChar char="•"/>
              <a:tabLst>
                <a:tab pos="218440" algn="l"/>
              </a:tabLst>
            </a:pP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includes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and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10">
                <a:latin typeface="Palatino Linotype"/>
                <a:cs typeface="Palatino Linotype"/>
              </a:rPr>
              <a:t> dummies,</a:t>
            </a:r>
            <a:endParaRPr sz="1000">
              <a:latin typeface="Palatino Linotype"/>
              <a:cs typeface="Palatino Linotype"/>
            </a:endParaRPr>
          </a:p>
          <a:p>
            <a:pPr marL="217804" marR="80645" indent="-129539">
              <a:lnSpc>
                <a:spcPts val="1200"/>
              </a:lnSpc>
              <a:spcBef>
                <a:spcPts val="35"/>
              </a:spcBef>
              <a:buFont typeface="Cambria"/>
              <a:buChar char="•"/>
              <a:tabLst>
                <a:tab pos="218440" algn="l"/>
              </a:tabLst>
            </a:pP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25" b="1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where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transformed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deviations </a:t>
            </a:r>
            <a:r>
              <a:rPr dirty="0" sz="1000" spc="-30">
                <a:latin typeface="Palatino Linotype"/>
                <a:cs typeface="Palatino Linotype"/>
              </a:rPr>
              <a:t>from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 </a:t>
            </a:r>
            <a:r>
              <a:rPr dirty="0" sz="1000" spc="-35">
                <a:latin typeface="Palatino Linotype"/>
                <a:cs typeface="Palatino Linotype"/>
              </a:rPr>
              <a:t>means: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02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5" i="1">
                <a:latin typeface="Palatino Linotype"/>
                <a:cs typeface="Palatino Linotype"/>
              </a:rPr>
              <a:t>z</a:t>
            </a:r>
            <a:r>
              <a:rPr dirty="0" sz="1000" spc="-365" i="1">
                <a:latin typeface="Meiryo"/>
                <a:cs typeface="Meiryo"/>
              </a:rPr>
              <a:t>̄</a:t>
            </a:r>
            <a:r>
              <a:rPr dirty="0" baseline="-21367" sz="975" spc="-142" i="1">
                <a:latin typeface="Palatino Linotype"/>
                <a:cs typeface="Palatino Linotype"/>
              </a:rPr>
              <a:t>n</a:t>
            </a:r>
            <a:r>
              <a:rPr dirty="0" baseline="-21367" sz="975" spc="-277" i="1">
                <a:latin typeface="Meiryo"/>
                <a:cs typeface="Meiryo"/>
              </a:rPr>
              <a:t>.</a:t>
            </a:r>
            <a:r>
              <a:rPr dirty="0" baseline="-21367" sz="975" spc="75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z</a:t>
            </a:r>
            <a:r>
              <a:rPr dirty="0" sz="1000" spc="-345" i="1">
                <a:latin typeface="Meiryo"/>
                <a:cs typeface="Meiryo"/>
              </a:rPr>
              <a:t>̄</a:t>
            </a:r>
            <a:r>
              <a:rPr dirty="0" baseline="-21367" sz="975" spc="-247" i="1">
                <a:latin typeface="Meiryo"/>
                <a:cs typeface="Meiryo"/>
              </a:rPr>
              <a:t>.</a:t>
            </a:r>
            <a:r>
              <a:rPr dirty="0" baseline="-21367" sz="975" spc="-157" i="1">
                <a:latin typeface="Palatino Linotype"/>
                <a:cs typeface="Palatino Linotype"/>
              </a:rPr>
              <a:t>t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sz="1000" spc="-25" i="1">
                <a:latin typeface="Meiryo"/>
                <a:cs typeface="Meiryo"/>
              </a:rPr>
              <a:t>̄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marL="196850">
              <a:lnSpc>
                <a:spcPct val="100000"/>
              </a:lnSpc>
              <a:spcBef>
                <a:spcPts val="550"/>
              </a:spcBef>
            </a:pP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gls</a:t>
            </a:r>
            <a:r>
              <a:rPr dirty="0" sz="1000" spc="35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pre-</a:t>
            </a:r>
            <a:r>
              <a:rPr dirty="0" sz="1000" spc="-40">
                <a:latin typeface="Palatino Linotype"/>
                <a:cs typeface="Palatino Linotype"/>
              </a:rPr>
              <a:t>multiplied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Ω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0.5</a:t>
            </a:r>
            <a:r>
              <a:rPr dirty="0" baseline="29914" sz="975" spc="209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simply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970655" y="5697828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114101" y="5615531"/>
            <a:ext cx="1892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0">
                <a:latin typeface="Cambria"/>
                <a:cs typeface="Cambria"/>
              </a:rPr>
              <a:t>−</a:t>
            </a:r>
            <a:r>
              <a:rPr dirty="0" sz="650" spc="-20">
                <a:latin typeface="Palatino Linotype"/>
                <a:cs typeface="Palatino Linotype"/>
              </a:rPr>
              <a:t>0.5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902770" y="5625048"/>
            <a:ext cx="8140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28625" algn="l"/>
              </a:tabLst>
            </a:pP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4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Ω	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9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734520" y="5531658"/>
            <a:ext cx="3429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1620" algn="l"/>
              </a:tabLst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000" spc="-52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051817" y="5604443"/>
            <a:ext cx="3244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11150" algn="l"/>
              </a:tabLst>
            </a:pPr>
            <a:r>
              <a:rPr dirty="0" u="sng" sz="650" spc="-40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	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734520" y="5639338"/>
            <a:ext cx="1593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25" i="1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1880951" y="5774334"/>
            <a:ext cx="482600" cy="0"/>
          </a:xfrm>
          <a:custGeom>
            <a:avLst/>
            <a:gdLst/>
            <a:ahLst/>
            <a:cxnLst/>
            <a:rect l="l" t="t" r="r" b="b"/>
            <a:pathLst>
              <a:path w="482600" h="0">
                <a:moveTo>
                  <a:pt x="0" y="0"/>
                </a:moveTo>
                <a:lnTo>
                  <a:pt x="48223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2384317" y="5596251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365565" y="5625044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70" i="1">
                <a:latin typeface="Palatino Linotype"/>
                <a:cs typeface="Palatino Linotype"/>
              </a:rPr>
              <a:t>B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442266" y="5697835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2795808" y="5774334"/>
            <a:ext cx="581025" cy="0"/>
          </a:xfrm>
          <a:custGeom>
            <a:avLst/>
            <a:gdLst/>
            <a:ahLst/>
            <a:cxnLst/>
            <a:rect l="l" t="t" r="r" b="b"/>
            <a:pathLst>
              <a:path w="581025" h="0">
                <a:moveTo>
                  <a:pt x="0" y="0"/>
                </a:moveTo>
                <a:lnTo>
                  <a:pt x="58087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3455762" y="5697835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2649377" y="5639338"/>
            <a:ext cx="11823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35050" algn="l"/>
              </a:tabLst>
            </a:pPr>
            <a:r>
              <a:rPr dirty="0" sz="1000" spc="375" i="1">
                <a:latin typeface="Meiryo"/>
                <a:cs typeface="Meiryo"/>
              </a:rPr>
              <a:t>√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375" i="1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3818679" y="5774334"/>
            <a:ext cx="855344" cy="0"/>
          </a:xfrm>
          <a:custGeom>
            <a:avLst/>
            <a:gdLst/>
            <a:ahLst/>
            <a:cxnLst/>
            <a:rect l="l" t="t" r="r" b="b"/>
            <a:pathLst>
              <a:path w="855345" h="0">
                <a:moveTo>
                  <a:pt x="0" y="0"/>
                </a:moveTo>
                <a:lnTo>
                  <a:pt x="85530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1830151" y="5787014"/>
            <a:ext cx="28981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965200" algn="l"/>
                <a:tab pos="1988185" algn="l"/>
              </a:tabLst>
            </a:pP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16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T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29914" sz="975" spc="-37">
                <a:latin typeface="Palatino Linotype"/>
                <a:cs typeface="Palatino Linotype"/>
              </a:rPr>
              <a:t>2</a:t>
            </a:r>
            <a:r>
              <a:rPr dirty="0" baseline="29914" sz="975">
                <a:latin typeface="Palatino Linotype"/>
                <a:cs typeface="Palatino Linotype"/>
              </a:rPr>
              <a:t>	</a:t>
            </a:r>
            <a:r>
              <a:rPr dirty="0" sz="1000" spc="-165">
                <a:latin typeface="Cambria"/>
                <a:cs typeface="Cambria"/>
              </a:rPr>
              <a:t>(</a:t>
            </a:r>
            <a:r>
              <a:rPr dirty="0" sz="1000" spc="-165" i="1">
                <a:latin typeface="Meiryo"/>
                <a:cs typeface="Meiryo"/>
              </a:rPr>
              <a:t/>
            </a:r>
            <a:r>
              <a:rPr dirty="0" baseline="29914" sz="975" spc="-247">
                <a:latin typeface="Palatino Linotype"/>
                <a:cs typeface="Palatino Linotype"/>
              </a:rPr>
              <a:t>2</a:t>
            </a:r>
            <a:r>
              <a:rPr dirty="0" baseline="29914" sz="975" spc="18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135" i="1">
                <a:latin typeface="Palatino Linotype"/>
                <a:cs typeface="Palatino Linotype"/>
              </a:rPr>
              <a:t>N</a:t>
            </a:r>
            <a:r>
              <a:rPr dirty="0" sz="1000" spc="-135" i="1">
                <a:latin typeface="Meiryo"/>
                <a:cs typeface="Meiryo"/>
              </a:rPr>
              <a:t/>
            </a:r>
            <a:r>
              <a:rPr dirty="0" baseline="29914" sz="975" spc="-202">
                <a:latin typeface="Palatino Linotype"/>
                <a:cs typeface="Palatino Linotype"/>
              </a:rPr>
              <a:t>2</a:t>
            </a:r>
            <a:r>
              <a:rPr dirty="0" baseline="29914" sz="975" spc="-127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15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90" i="1">
                <a:latin typeface="Palatino Linotype"/>
                <a:cs typeface="Palatino Linotype"/>
              </a:rPr>
              <a:t>T</a:t>
            </a:r>
            <a:r>
              <a:rPr dirty="0" sz="1000" spc="-90" i="1">
                <a:latin typeface="Meiryo"/>
                <a:cs typeface="Meiryo"/>
              </a:rPr>
              <a:t/>
            </a:r>
            <a:r>
              <a:rPr dirty="0" baseline="29914" sz="975" spc="-135">
                <a:latin typeface="Palatino Linotype"/>
                <a:cs typeface="Palatino Linotype"/>
              </a:rPr>
              <a:t>2</a:t>
            </a:r>
            <a:r>
              <a:rPr dirty="0" baseline="29914" sz="975" spc="15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N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29914" sz="975" spc="-37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936146" y="5853856"/>
            <a:ext cx="2741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70840" algn="l"/>
                <a:tab pos="969644" algn="l"/>
                <a:tab pos="1339850" algn="l"/>
                <a:tab pos="1950085" algn="l"/>
                <a:tab pos="2308860" algn="l"/>
                <a:tab pos="2679065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2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494019" y="5531665"/>
            <a:ext cx="2278380" cy="2711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7640">
              <a:lnSpc>
                <a:spcPts val="969"/>
              </a:lnSpc>
              <a:spcBef>
                <a:spcPts val="95"/>
              </a:spcBef>
              <a:tabLst>
                <a:tab pos="466090" algn="l"/>
                <a:tab pos="882015" algn="l"/>
                <a:tab pos="1190625" algn="l"/>
                <a:tab pos="1626235" algn="l"/>
                <a:tab pos="2179320" algn="l"/>
              </a:tabLst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000" spc="-44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-21367" sz="975" spc="-66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-21367" sz="97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	</a:t>
            </a:r>
            <a:r>
              <a:rPr dirty="0" baseline="-21367" sz="975" i="1">
                <a:latin typeface="Meiryo"/>
                <a:cs typeface="Meiryo"/>
              </a:rPr>
              <a:t>	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000" spc="-44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-21367" sz="975" spc="-66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-21367" sz="97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	</a:t>
            </a:r>
            <a:endParaRPr baseline="-21367" sz="975">
              <a:latin typeface="Meiryo"/>
              <a:cs typeface="Meiryo"/>
            </a:endParaRPr>
          </a:p>
          <a:p>
            <a:pPr marL="38100">
              <a:lnSpc>
                <a:spcPts val="969"/>
              </a:lnSpc>
              <a:tabLst>
                <a:tab pos="897255" algn="l"/>
                <a:tab pos="2194560" algn="l"/>
              </a:tabLst>
            </a:pP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95" i="1">
                <a:latin typeface="Palatino Linotype"/>
                <a:cs typeface="Palatino Linotype"/>
              </a:rPr>
              <a:t>B</a:t>
            </a:r>
            <a:r>
              <a:rPr dirty="0" baseline="13888" sz="1500" spc="-592" i="1">
                <a:latin typeface="Meiryo"/>
                <a:cs typeface="Meiryo"/>
              </a:rPr>
              <a:t>̄</a:t>
            </a:r>
            <a:r>
              <a:rPr dirty="0" baseline="13888" sz="1500" spc="712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30" i="1">
                <a:latin typeface="Palatino Linotype"/>
                <a:cs typeface="Palatino Linotype"/>
              </a:rPr>
              <a:t>J</a:t>
            </a:r>
            <a:r>
              <a:rPr dirty="0" baseline="11111" sz="1500" spc="-494" i="1">
                <a:latin typeface="Meiryo"/>
                <a:cs typeface="Meiryo"/>
              </a:rPr>
              <a:t>̄</a:t>
            </a:r>
            <a:endParaRPr baseline="11111" sz="1500">
              <a:latin typeface="Meiryo"/>
              <a:cs typeface="Meiryo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542139" y="6037334"/>
            <a:ext cx="4285615" cy="6711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3335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Collecting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terms,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obtain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expression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transformed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data:</a:t>
            </a:r>
            <a:endParaRPr sz="1000">
              <a:latin typeface="Palatino Linotype"/>
              <a:cs typeface="Palatino Linotype"/>
            </a:endParaRPr>
          </a:p>
          <a:p>
            <a:pPr marL="372745">
              <a:lnSpc>
                <a:spcPct val="100000"/>
              </a:lnSpc>
              <a:spcBef>
                <a:spcPts val="890"/>
              </a:spcBef>
            </a:pPr>
            <a:r>
              <a:rPr dirty="0" sz="1000" spc="-150" i="1">
                <a:latin typeface="Palatino Linotype"/>
                <a:cs typeface="Palatino Linotype"/>
              </a:rPr>
              <a:t>z</a:t>
            </a:r>
            <a:r>
              <a:rPr dirty="0" sz="1000" spc="-150" i="1">
                <a:latin typeface="Meiryo"/>
                <a:cs typeface="Meiryo"/>
              </a:rPr>
              <a:t>̃</a:t>
            </a:r>
            <a:r>
              <a:rPr dirty="0" baseline="-21367" sz="975" spc="-225" i="1">
                <a:latin typeface="Palatino Linotype"/>
                <a:cs typeface="Palatino Linotype"/>
              </a:rPr>
              <a:t>nt</a:t>
            </a:r>
            <a:r>
              <a:rPr dirty="0" baseline="-21367" sz="975" spc="27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34" i="1">
                <a:latin typeface="Meiryo"/>
                <a:cs typeface="Meiryo"/>
              </a:rPr>
              <a:t/>
            </a:r>
            <a:r>
              <a:rPr dirty="0" baseline="-21367" sz="975" spc="-652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 spc="-105" i="1">
                <a:latin typeface="Palatino Linotype"/>
                <a:cs typeface="Palatino Linotype"/>
              </a:rPr>
              <a:t>z</a:t>
            </a:r>
            <a:r>
              <a:rPr dirty="0" sz="1000" spc="-365" i="1">
                <a:latin typeface="Meiryo"/>
                <a:cs typeface="Meiryo"/>
              </a:rPr>
              <a:t>̄</a:t>
            </a:r>
            <a:r>
              <a:rPr dirty="0" baseline="-21367" sz="975" spc="-142" i="1">
                <a:latin typeface="Palatino Linotype"/>
                <a:cs typeface="Palatino Linotype"/>
              </a:rPr>
              <a:t>n</a:t>
            </a:r>
            <a:r>
              <a:rPr dirty="0" baseline="-21367" sz="975" spc="-277" i="1">
                <a:latin typeface="Meiryo"/>
                <a:cs typeface="Meiryo"/>
              </a:rPr>
              <a:t>.</a:t>
            </a:r>
            <a:r>
              <a:rPr dirty="0" baseline="-21367" sz="975" spc="67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95" i="1">
                <a:latin typeface="Meiryo"/>
                <a:cs typeface="Meiryo"/>
              </a:rPr>
              <a:t/>
            </a:r>
            <a:r>
              <a:rPr dirty="0" baseline="-21367" sz="975" spc="-592" i="1">
                <a:latin typeface="Meiryo"/>
                <a:cs typeface="Meiryo"/>
              </a:rPr>
              <a:t/>
            </a:r>
            <a:r>
              <a:rPr dirty="0" baseline="-21367" sz="975" spc="-232" i="1">
                <a:latin typeface="Meiryo"/>
                <a:cs typeface="Meiryo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z</a:t>
            </a:r>
            <a:r>
              <a:rPr dirty="0" sz="1000" spc="-345" i="1">
                <a:latin typeface="Meiryo"/>
                <a:cs typeface="Meiryo"/>
              </a:rPr>
              <a:t>̄</a:t>
            </a:r>
            <a:r>
              <a:rPr dirty="0" baseline="-21367" sz="975" spc="-247" i="1">
                <a:latin typeface="Meiryo"/>
                <a:cs typeface="Meiryo"/>
              </a:rPr>
              <a:t>.</a:t>
            </a:r>
            <a:r>
              <a:rPr dirty="0" baseline="-21367" sz="975" spc="-157" i="1">
                <a:latin typeface="Palatino Linotype"/>
                <a:cs typeface="Palatino Linotype"/>
              </a:rPr>
              <a:t>t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10">
                <a:latin typeface="Cambria"/>
                <a:cs typeface="Cambria"/>
              </a:rPr>
              <a:t>(</a:t>
            </a:r>
            <a:r>
              <a:rPr dirty="0" sz="1000" spc="-310" i="1">
                <a:latin typeface="Meiryo"/>
                <a:cs typeface="Meiryo"/>
              </a:rPr>
              <a:t/>
            </a:r>
            <a:r>
              <a:rPr dirty="0" baseline="-21367" sz="975" spc="-465" i="1">
                <a:latin typeface="Meiryo"/>
                <a:cs typeface="Meiryo"/>
              </a:rPr>
              <a:t/>
            </a:r>
            <a:r>
              <a:rPr dirty="0" baseline="-21367" sz="975" spc="11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95" i="1">
                <a:latin typeface="Meiryo"/>
                <a:cs typeface="Meiryo"/>
              </a:rPr>
              <a:t/>
            </a:r>
            <a:r>
              <a:rPr dirty="0" baseline="-21367" sz="975" spc="-592" i="1">
                <a:latin typeface="Meiryo"/>
                <a:cs typeface="Meiryo"/>
              </a:rPr>
              <a:t/>
            </a:r>
            <a:r>
              <a:rPr dirty="0" baseline="-21367" sz="975" spc="104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00" i="1">
                <a:latin typeface="Meiryo"/>
                <a:cs typeface="Meiryo"/>
              </a:rPr>
              <a:t/>
            </a:r>
            <a:r>
              <a:rPr dirty="0" baseline="-21367" sz="975" spc="104">
                <a:latin typeface="Palatino Linotype"/>
                <a:cs typeface="Palatino Linotype"/>
              </a:rPr>
              <a:t>2</a:t>
            </a:r>
            <a:r>
              <a:rPr dirty="0" sz="1000" spc="20">
                <a:latin typeface="Cambria"/>
                <a:cs typeface="Cambria"/>
              </a:rPr>
              <a:t>)</a:t>
            </a:r>
            <a:r>
              <a:rPr dirty="0" sz="1000" spc="65" i="1">
                <a:latin typeface="Palatino Linotype"/>
                <a:cs typeface="Palatino Linotype"/>
              </a:rPr>
              <a:t>z</a:t>
            </a:r>
            <a:r>
              <a:rPr dirty="0" sz="1000" spc="-18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  <a:p>
            <a:pPr marL="25400">
              <a:lnSpc>
                <a:spcPct val="100000"/>
              </a:lnSpc>
              <a:spcBef>
                <a:spcPts val="595"/>
              </a:spcBef>
            </a:pPr>
            <a:r>
              <a:rPr dirty="0" sz="1000" spc="-10">
                <a:latin typeface="Palatino Linotype"/>
                <a:cs typeface="Palatino Linotype"/>
              </a:rPr>
              <a:t>with: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902774" y="6767137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5" i="1">
                <a:latin typeface="Meiryo"/>
                <a:cs typeface="Meiryo"/>
              </a:rPr>
              <a:t>⎧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902774" y="6888526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5" i="1">
                <a:latin typeface="Meiryo"/>
                <a:cs typeface="Meiryo"/>
              </a:rPr>
              <a:t>⎪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902774" y="7003396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5" i="1">
                <a:latin typeface="Meiryo"/>
                <a:cs typeface="Meiryo"/>
              </a:rPr>
              <a:t>⎪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902774" y="7118267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5" i="1">
                <a:latin typeface="Meiryo"/>
                <a:cs typeface="Meiryo"/>
              </a:rPr>
              <a:t>⎨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902774" y="7233137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5" i="1">
                <a:latin typeface="Meiryo"/>
                <a:cs typeface="Meiryo"/>
              </a:rPr>
              <a:t>⎪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902774" y="7348008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5" i="1">
                <a:latin typeface="Meiryo"/>
                <a:cs typeface="Meiryo"/>
              </a:rPr>
              <a:t>⎪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902774" y="7437270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5" i="1">
                <a:latin typeface="Meiryo"/>
                <a:cs typeface="Meiryo"/>
              </a:rPr>
              <a:t>⎩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081408" y="6862891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710743" y="6765161"/>
            <a:ext cx="717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9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756577" y="6815007"/>
            <a:ext cx="5143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5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36" name="object 36" descr=""/>
          <p:cNvSpPr/>
          <p:nvPr/>
        </p:nvSpPr>
        <p:spPr>
          <a:xfrm>
            <a:off x="1559654" y="6897675"/>
            <a:ext cx="408940" cy="0"/>
          </a:xfrm>
          <a:custGeom>
            <a:avLst/>
            <a:gdLst/>
            <a:ahLst/>
            <a:cxnLst/>
            <a:rect l="l" t="t" r="r" b="b"/>
            <a:pathLst>
              <a:path w="408939" h="0">
                <a:moveTo>
                  <a:pt x="0" y="0"/>
                </a:moveTo>
                <a:lnTo>
                  <a:pt x="408393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 txBox="1"/>
          <p:nvPr/>
        </p:nvSpPr>
        <p:spPr>
          <a:xfrm>
            <a:off x="1020160" y="6790225"/>
            <a:ext cx="6699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spc="459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4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20">
                <a:latin typeface="Cambria"/>
                <a:cs typeface="Cambria"/>
              </a:rPr>
              <a:t> </a:t>
            </a:r>
            <a:r>
              <a:rPr dirty="0" sz="1000" spc="240" i="1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8" name="object 38" descr=""/>
          <p:cNvSpPr/>
          <p:nvPr/>
        </p:nvSpPr>
        <p:spPr>
          <a:xfrm>
            <a:off x="1677154" y="6922820"/>
            <a:ext cx="291465" cy="0"/>
          </a:xfrm>
          <a:custGeom>
            <a:avLst/>
            <a:gdLst/>
            <a:ahLst/>
            <a:cxnLst/>
            <a:rect l="l" t="t" r="r" b="b"/>
            <a:pathLst>
              <a:path w="291464" h="0">
                <a:moveTo>
                  <a:pt x="0" y="0"/>
                </a:moveTo>
                <a:lnTo>
                  <a:pt x="291007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 descr=""/>
          <p:cNvSpPr txBox="1"/>
          <p:nvPr/>
        </p:nvSpPr>
        <p:spPr>
          <a:xfrm>
            <a:off x="1639054" y="6915927"/>
            <a:ext cx="3613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140" i="1">
                <a:latin typeface="Meiryo"/>
                <a:cs typeface="Meiryo"/>
              </a:rPr>
              <a:t/>
            </a:r>
            <a:r>
              <a:rPr dirty="0" baseline="24691" sz="675" spc="-209">
                <a:latin typeface="Palatino Linotype"/>
                <a:cs typeface="Palatino Linotype"/>
              </a:rPr>
              <a:t>2</a:t>
            </a:r>
            <a:r>
              <a:rPr dirty="0" baseline="24691" sz="675" spc="-82">
                <a:latin typeface="Palatino Linotype"/>
                <a:cs typeface="Palatino Linotype"/>
              </a:rPr>
              <a:t> </a:t>
            </a:r>
            <a:r>
              <a:rPr dirty="0" sz="650" spc="55">
                <a:latin typeface="Cambria"/>
                <a:cs typeface="Cambria"/>
              </a:rPr>
              <a:t>+</a:t>
            </a:r>
            <a:r>
              <a:rPr dirty="0" sz="650" spc="50" i="1">
                <a:latin typeface="Palatino Linotype"/>
                <a:cs typeface="Palatino Linotype"/>
              </a:rPr>
              <a:t>T</a:t>
            </a:r>
            <a:r>
              <a:rPr dirty="0" sz="650" spc="-295" i="1">
                <a:latin typeface="Meiryo"/>
                <a:cs typeface="Meiryo"/>
              </a:rPr>
              <a:t/>
            </a:r>
            <a:r>
              <a:rPr dirty="0" baseline="24691" sz="675" spc="-67">
                <a:latin typeface="Palatino Linotype"/>
                <a:cs typeface="Palatino Linotype"/>
              </a:rPr>
              <a:t>2</a:t>
            </a:r>
            <a:endParaRPr baseline="24691" sz="675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710288" y="6974344"/>
            <a:ext cx="2578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8440" algn="l"/>
              </a:tabLst>
            </a:pP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19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005637" y="6790228"/>
            <a:ext cx="43560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415520" y="6862895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072041" y="7114241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664454" y="7016511"/>
            <a:ext cx="1225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23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650" spc="-34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761383" y="7066356"/>
            <a:ext cx="22923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5900" algn="l"/>
              </a:tabLst>
            </a:pPr>
            <a:r>
              <a:rPr dirty="0" u="sng" sz="450" spc="-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4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	</a:t>
            </a:r>
            <a:endParaRPr sz="450">
              <a:latin typeface="Meiryo"/>
              <a:cs typeface="Meiryo"/>
            </a:endParaRPr>
          </a:p>
        </p:txBody>
      </p:sp>
      <p:sp>
        <p:nvSpPr>
          <p:cNvPr id="46" name="object 46" descr=""/>
          <p:cNvSpPr/>
          <p:nvPr/>
        </p:nvSpPr>
        <p:spPr>
          <a:xfrm>
            <a:off x="1559654" y="7149020"/>
            <a:ext cx="418465" cy="0"/>
          </a:xfrm>
          <a:custGeom>
            <a:avLst/>
            <a:gdLst/>
            <a:ahLst/>
            <a:cxnLst/>
            <a:rect l="l" t="t" r="r" b="b"/>
            <a:pathLst>
              <a:path w="418464" h="0">
                <a:moveTo>
                  <a:pt x="0" y="0"/>
                </a:moveTo>
                <a:lnTo>
                  <a:pt x="417995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7" name="object 47" descr=""/>
          <p:cNvSpPr txBox="1"/>
          <p:nvPr/>
        </p:nvSpPr>
        <p:spPr>
          <a:xfrm>
            <a:off x="1010773" y="7041455"/>
            <a:ext cx="6794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spc="53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4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20">
                <a:latin typeface="Cambria"/>
                <a:cs typeface="Cambria"/>
              </a:rPr>
              <a:t> </a:t>
            </a:r>
            <a:r>
              <a:rPr dirty="0" sz="1000" spc="240" i="1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639054" y="7167158"/>
            <a:ext cx="3689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140" i="1">
                <a:latin typeface="Meiryo"/>
                <a:cs typeface="Meiryo"/>
              </a:rPr>
              <a:t/>
            </a:r>
            <a:r>
              <a:rPr dirty="0" baseline="24691" sz="675" spc="-209">
                <a:latin typeface="Palatino Linotype"/>
                <a:cs typeface="Palatino Linotype"/>
              </a:rPr>
              <a:t>2</a:t>
            </a:r>
            <a:r>
              <a:rPr dirty="0" baseline="24691" sz="675" spc="-82">
                <a:latin typeface="Palatino Linotype"/>
                <a:cs typeface="Palatino Linotype"/>
              </a:rPr>
              <a:t> </a:t>
            </a:r>
            <a:r>
              <a:rPr dirty="0" sz="650" spc="70">
                <a:latin typeface="Cambria"/>
                <a:cs typeface="Cambria"/>
              </a:rPr>
              <a:t>+</a:t>
            </a:r>
            <a:r>
              <a:rPr dirty="0" sz="650" spc="25" i="1">
                <a:latin typeface="Palatino Linotype"/>
                <a:cs typeface="Palatino Linotype"/>
              </a:rPr>
              <a:t>N</a:t>
            </a:r>
            <a:r>
              <a:rPr dirty="0" sz="650" spc="-275" i="1">
                <a:latin typeface="Meiryo"/>
                <a:cs typeface="Meiryo"/>
              </a:rPr>
              <a:t/>
            </a:r>
            <a:r>
              <a:rPr dirty="0" baseline="24691" sz="675" spc="-52">
                <a:latin typeface="Palatino Linotype"/>
                <a:cs typeface="Palatino Linotype"/>
              </a:rPr>
              <a:t>2</a:t>
            </a:r>
            <a:endParaRPr baseline="24691" sz="675">
              <a:latin typeface="Palatino Linotype"/>
              <a:cs typeface="Palatino Linotype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710288" y="7225576"/>
            <a:ext cx="27241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6060" algn="l"/>
              </a:tabLst>
            </a:pP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135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015242" y="7041454"/>
            <a:ext cx="43560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425119" y="7114240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081183" y="7365467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664454" y="7267742"/>
            <a:ext cx="2254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66370" algn="l"/>
              </a:tabLst>
            </a:pPr>
            <a:r>
              <a:rPr dirty="0" u="sng" sz="6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650" spc="-34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864366" y="7317587"/>
            <a:ext cx="33210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8770" algn="l"/>
              </a:tabLst>
            </a:pPr>
            <a:r>
              <a:rPr dirty="0" u="sng" sz="450" spc="-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4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	</a:t>
            </a:r>
            <a:endParaRPr sz="450">
              <a:latin typeface="Meiryo"/>
              <a:cs typeface="Meiryo"/>
            </a:endParaRPr>
          </a:p>
        </p:txBody>
      </p:sp>
      <p:sp>
        <p:nvSpPr>
          <p:cNvPr id="55" name="object 55" descr=""/>
          <p:cNvSpPr/>
          <p:nvPr/>
        </p:nvSpPr>
        <p:spPr>
          <a:xfrm>
            <a:off x="1559654" y="7400252"/>
            <a:ext cx="624205" cy="0"/>
          </a:xfrm>
          <a:custGeom>
            <a:avLst/>
            <a:gdLst/>
            <a:ahLst/>
            <a:cxnLst/>
            <a:rect l="l" t="t" r="r" b="b"/>
            <a:pathLst>
              <a:path w="624205" h="0">
                <a:moveTo>
                  <a:pt x="0" y="0"/>
                </a:moveTo>
                <a:lnTo>
                  <a:pt x="623849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" name="object 56" descr=""/>
          <p:cNvSpPr txBox="1"/>
          <p:nvPr/>
        </p:nvSpPr>
        <p:spPr>
          <a:xfrm>
            <a:off x="1019915" y="7292687"/>
            <a:ext cx="6699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spc="459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4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20">
                <a:latin typeface="Cambria"/>
                <a:cs typeface="Cambria"/>
              </a:rPr>
              <a:t> </a:t>
            </a:r>
            <a:r>
              <a:rPr dirty="0" sz="1000" spc="240" i="1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626354" y="7418504"/>
            <a:ext cx="600075" cy="15240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ts val="605"/>
              </a:lnSpc>
              <a:spcBef>
                <a:spcPts val="120"/>
              </a:spcBef>
            </a:pPr>
            <a:r>
              <a:rPr dirty="0" sz="650" spc="-140" i="1">
                <a:latin typeface="Meiryo"/>
                <a:cs typeface="Meiryo"/>
              </a:rPr>
              <a:t/>
            </a:r>
            <a:r>
              <a:rPr dirty="0" baseline="24691" sz="675" spc="-209">
                <a:latin typeface="Palatino Linotype"/>
                <a:cs typeface="Palatino Linotype"/>
              </a:rPr>
              <a:t>2</a:t>
            </a:r>
            <a:r>
              <a:rPr dirty="0" baseline="24691" sz="675" spc="-37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+</a:t>
            </a:r>
            <a:r>
              <a:rPr dirty="0" sz="650" spc="70" i="1">
                <a:latin typeface="Palatino Linotype"/>
                <a:cs typeface="Palatino Linotype"/>
              </a:rPr>
              <a:t>T</a:t>
            </a:r>
            <a:r>
              <a:rPr dirty="0" sz="650" spc="-275" i="1">
                <a:latin typeface="Meiryo"/>
                <a:cs typeface="Meiryo"/>
              </a:rPr>
              <a:t/>
            </a:r>
            <a:r>
              <a:rPr dirty="0" baseline="24691" sz="675" spc="-37">
                <a:latin typeface="Palatino Linotype"/>
                <a:cs typeface="Palatino Linotype"/>
              </a:rPr>
              <a:t>2</a:t>
            </a:r>
            <a:r>
              <a:rPr dirty="0" baseline="24691" sz="675" spc="-37">
                <a:latin typeface="Palatino Linotype"/>
                <a:cs typeface="Palatino Linotype"/>
              </a:rPr>
              <a:t> </a:t>
            </a:r>
            <a:r>
              <a:rPr dirty="0" sz="650" spc="70">
                <a:latin typeface="Cambria"/>
                <a:cs typeface="Cambria"/>
              </a:rPr>
              <a:t>+</a:t>
            </a:r>
            <a:r>
              <a:rPr dirty="0" sz="650" spc="25" i="1">
                <a:latin typeface="Palatino Linotype"/>
                <a:cs typeface="Palatino Linotype"/>
              </a:rPr>
              <a:t>N</a:t>
            </a:r>
            <a:r>
              <a:rPr dirty="0" sz="650" spc="-275" i="1">
                <a:latin typeface="Meiryo"/>
                <a:cs typeface="Meiryo"/>
              </a:rPr>
              <a:t/>
            </a:r>
            <a:r>
              <a:rPr dirty="0" baseline="24691" sz="675" spc="-52">
                <a:latin typeface="Palatino Linotype"/>
                <a:cs typeface="Palatino Linotype"/>
              </a:rPr>
              <a:t>2</a:t>
            </a:r>
            <a:endParaRPr baseline="24691" sz="675">
              <a:latin typeface="Palatino Linotype"/>
              <a:cs typeface="Palatino Linotype"/>
            </a:endParaRPr>
          </a:p>
          <a:p>
            <a:pPr marL="96520">
              <a:lnSpc>
                <a:spcPts val="365"/>
              </a:lnSpc>
              <a:tabLst>
                <a:tab pos="302260" algn="l"/>
                <a:tab pos="515620" algn="l"/>
              </a:tabLst>
            </a:pP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5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221096" y="7292685"/>
            <a:ext cx="43560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630973" y="7365466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554821" y="7713770"/>
            <a:ext cx="4960620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1200"/>
              </a:lnSpc>
              <a:spcBef>
                <a:spcPts val="95"/>
              </a:spcBef>
            </a:pPr>
            <a:r>
              <a:rPr dirty="0" sz="1000" spc="-20" b="1">
                <a:latin typeface="Cambria"/>
                <a:cs typeface="Cambria"/>
              </a:rPr>
              <a:t>Example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2.8</a:t>
            </a:r>
            <a:r>
              <a:rPr dirty="0" sz="1000" spc="275" b="1">
                <a:latin typeface="Cambria"/>
                <a:cs typeface="Cambria"/>
              </a:rPr>
              <a:t>  </a:t>
            </a:r>
            <a:r>
              <a:rPr dirty="0" sz="1000" spc="-25" b="1">
                <a:latin typeface="Cambria"/>
                <a:cs typeface="Cambria"/>
              </a:rPr>
              <a:t>two-</a:t>
            </a:r>
            <a:r>
              <a:rPr dirty="0" sz="1000" spc="-60" b="1">
                <a:latin typeface="Cambria"/>
                <a:cs typeface="Cambria"/>
              </a:rPr>
              <a:t>ways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20" b="1">
                <a:latin typeface="Cambria"/>
                <a:cs typeface="Cambria"/>
              </a:rPr>
              <a:t>effect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model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TobinQ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marL="12700" marR="5080">
              <a:lnSpc>
                <a:spcPts val="1200"/>
              </a:lnSpc>
              <a:spcBef>
                <a:spcPts val="35"/>
              </a:spcBef>
            </a:pPr>
            <a:r>
              <a:rPr dirty="0" sz="1000" spc="-70">
                <a:latin typeface="Palatino Linotype"/>
                <a:cs typeface="Palatino Linotype"/>
              </a:rPr>
              <a:t>We’ve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previously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stored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four</a:t>
            </a:r>
            <a:r>
              <a:rPr dirty="0" sz="1000" spc="-50">
                <a:latin typeface="Palatino Linotype"/>
                <a:cs typeface="Palatino Linotype"/>
              </a:rPr>
              <a:t> random </a:t>
            </a:r>
            <a:r>
              <a:rPr dirty="0" sz="1000" spc="-30">
                <a:latin typeface="Palatino Linotype"/>
                <a:cs typeface="Palatino Linotype"/>
              </a:rPr>
              <a:t>effect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models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50">
                <a:latin typeface="Palatino Linotype"/>
                <a:cs typeface="Palatino Linotype"/>
              </a:rPr>
              <a:t> 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list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called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Q.models</a:t>
            </a:r>
            <a:r>
              <a:rPr dirty="0" sz="1000" spc="-20">
                <a:latin typeface="Palatino Linotype"/>
                <a:cs typeface="Palatino Linotype"/>
              </a:rPr>
              <a:t>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49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two-</a:t>
            </a:r>
            <a:r>
              <a:rPr dirty="0" sz="1000" spc="-20">
                <a:latin typeface="Palatino Linotype"/>
                <a:cs typeface="Palatino Linotype"/>
              </a:rPr>
              <a:t>ways effect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setting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effect</a:t>
            </a:r>
            <a:r>
              <a:rPr dirty="0" sz="1000" spc="-360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argument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’twoways’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81479" y="919225"/>
            <a:ext cx="4985385" cy="1132840"/>
          </a:xfrm>
          <a:custGeom>
            <a:avLst/>
            <a:gdLst/>
            <a:ahLst/>
            <a:cxnLst/>
            <a:rect l="l" t="t" r="r" b="b"/>
            <a:pathLst>
              <a:path w="4985385" h="1132839">
                <a:moveTo>
                  <a:pt x="4985182" y="991882"/>
                </a:moveTo>
                <a:lnTo>
                  <a:pt x="0" y="991882"/>
                </a:lnTo>
                <a:lnTo>
                  <a:pt x="0" y="1132586"/>
                </a:lnTo>
                <a:lnTo>
                  <a:pt x="4985182" y="1132586"/>
                </a:lnTo>
                <a:lnTo>
                  <a:pt x="4985182" y="991882"/>
                </a:lnTo>
                <a:close/>
              </a:path>
              <a:path w="4985385" h="1132839">
                <a:moveTo>
                  <a:pt x="4985182" y="850150"/>
                </a:moveTo>
                <a:lnTo>
                  <a:pt x="0" y="850150"/>
                </a:lnTo>
                <a:lnTo>
                  <a:pt x="0" y="990854"/>
                </a:lnTo>
                <a:lnTo>
                  <a:pt x="4985182" y="990854"/>
                </a:lnTo>
                <a:lnTo>
                  <a:pt x="4985182" y="850150"/>
                </a:lnTo>
                <a:close/>
              </a:path>
              <a:path w="4985385" h="1132839">
                <a:moveTo>
                  <a:pt x="4985182" y="708533"/>
                </a:moveTo>
                <a:lnTo>
                  <a:pt x="0" y="708533"/>
                </a:lnTo>
                <a:lnTo>
                  <a:pt x="0" y="849236"/>
                </a:lnTo>
                <a:lnTo>
                  <a:pt x="4985182" y="849236"/>
                </a:lnTo>
                <a:lnTo>
                  <a:pt x="4985182" y="708533"/>
                </a:lnTo>
                <a:close/>
              </a:path>
              <a:path w="4985385" h="1132839">
                <a:moveTo>
                  <a:pt x="4985182" y="566801"/>
                </a:moveTo>
                <a:lnTo>
                  <a:pt x="0" y="566801"/>
                </a:lnTo>
                <a:lnTo>
                  <a:pt x="0" y="707504"/>
                </a:lnTo>
                <a:lnTo>
                  <a:pt x="4985182" y="707504"/>
                </a:lnTo>
                <a:lnTo>
                  <a:pt x="4985182" y="566801"/>
                </a:lnTo>
                <a:close/>
              </a:path>
              <a:path w="4985385" h="1132839">
                <a:moveTo>
                  <a:pt x="4985182" y="425069"/>
                </a:moveTo>
                <a:lnTo>
                  <a:pt x="0" y="425069"/>
                </a:lnTo>
                <a:lnTo>
                  <a:pt x="0" y="565772"/>
                </a:lnTo>
                <a:lnTo>
                  <a:pt x="4985182" y="565772"/>
                </a:lnTo>
                <a:lnTo>
                  <a:pt x="4985182" y="425069"/>
                </a:lnTo>
                <a:close/>
              </a:path>
              <a:path w="4985385" h="1132839">
                <a:moveTo>
                  <a:pt x="4985182" y="283337"/>
                </a:moveTo>
                <a:lnTo>
                  <a:pt x="0" y="283337"/>
                </a:lnTo>
                <a:lnTo>
                  <a:pt x="0" y="424040"/>
                </a:lnTo>
                <a:lnTo>
                  <a:pt x="4985182" y="424040"/>
                </a:lnTo>
                <a:lnTo>
                  <a:pt x="4985182" y="283337"/>
                </a:lnTo>
                <a:close/>
              </a:path>
              <a:path w="4985385" h="1132839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113283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594154" y="607782"/>
            <a:ext cx="5163820" cy="1432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The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</a:t>
            </a:r>
            <a:r>
              <a:rPr dirty="0" sz="800" spc="24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49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12700" marR="77025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Q.models2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lapply(Q.models,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function(x)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update(x,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"twoways")) sapply(Q.models2,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function(x)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sqrt(ercomp(x)$sigma2))</a:t>
            </a:r>
            <a:endParaRPr sz="800">
              <a:latin typeface="Courier New"/>
              <a:cs typeface="Courier New"/>
            </a:endParaRPr>
          </a:p>
          <a:p>
            <a:pPr marL="12700" marR="2896235" indent="546100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swar</a:t>
            </a:r>
            <a:r>
              <a:rPr dirty="0" sz="800" spc="39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walhus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amemiya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nerlove </a:t>
            </a:r>
            <a:r>
              <a:rPr dirty="0" sz="800">
                <a:latin typeface="Courier New"/>
                <a:cs typeface="Courier New"/>
              </a:rPr>
              <a:t>idios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0.06970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0.06970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0.06969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0.06850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85"/>
              </a:spcBef>
              <a:tabLst>
                <a:tab pos="376555" algn="l"/>
              </a:tabLst>
            </a:pPr>
            <a:r>
              <a:rPr dirty="0" sz="800" spc="-25">
                <a:latin typeface="Courier New"/>
                <a:cs typeface="Courier New"/>
              </a:rPr>
              <a:t>id</a:t>
            </a:r>
            <a:r>
              <a:rPr dirty="0" sz="800">
                <a:latin typeface="Courier New"/>
                <a:cs typeface="Courier New"/>
              </a:rPr>
              <a:t>	0.04508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0.04508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0.04573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0.04735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time</a:t>
            </a:r>
            <a:r>
              <a:rPr dirty="0" sz="800" spc="3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0.02093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0.02093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0.02170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0.02262</a:t>
            </a:r>
            <a:endParaRPr sz="800">
              <a:latin typeface="Courier New"/>
              <a:cs typeface="Courier New"/>
            </a:endParaRPr>
          </a:p>
          <a:p>
            <a:pPr marL="376555" marR="2349500" indent="-364490">
              <a:lnSpc>
                <a:spcPct val="116199"/>
              </a:lnSpc>
              <a:tabLst>
                <a:tab pos="802005" algn="l"/>
              </a:tabLst>
            </a:pPr>
            <a:r>
              <a:rPr dirty="0" sz="800" spc="-10">
                <a:latin typeface="Courier New"/>
                <a:cs typeface="Courier New"/>
              </a:rPr>
              <a:t>sapply(Q.models2,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function(x)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ercomp(x)$theta) </a:t>
            </a:r>
            <a:r>
              <a:rPr dirty="0" sz="800" spc="-20">
                <a:latin typeface="Courier New"/>
                <a:cs typeface="Courier New"/>
              </a:rPr>
              <a:t>swar</a:t>
            </a:r>
            <a:r>
              <a:rPr dirty="0" sz="800">
                <a:latin typeface="Courier New"/>
                <a:cs typeface="Courier New"/>
              </a:rPr>
              <a:t>	walhus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amemiya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nerlove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81479" y="2052840"/>
            <a:ext cx="4985385" cy="424180"/>
          </a:xfrm>
          <a:custGeom>
            <a:avLst/>
            <a:gdLst/>
            <a:ahLst/>
            <a:cxnLst/>
            <a:rect l="l" t="t" r="r" b="b"/>
            <a:pathLst>
              <a:path w="4985385" h="424180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424180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42418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594154" y="2014435"/>
            <a:ext cx="1604645" cy="45085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  <a:tabLst>
                <a:tab pos="376555" algn="l"/>
              </a:tabLst>
            </a:pPr>
            <a:r>
              <a:rPr dirty="0" sz="800" spc="-25">
                <a:latin typeface="Courier New"/>
                <a:cs typeface="Courier New"/>
              </a:rPr>
              <a:t>id</a:t>
            </a:r>
            <a:r>
              <a:rPr dirty="0" sz="800">
                <a:latin typeface="Courier New"/>
                <a:cs typeface="Courier New"/>
              </a:rPr>
              <a:t>	0.7472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0.7472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0.7505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time</a:t>
            </a:r>
            <a:r>
              <a:rPr dirty="0" sz="800" spc="4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0.764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0.764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0.772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total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0.6863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0.6863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0.6933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294719" y="2014435"/>
            <a:ext cx="389890" cy="45085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0.7624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0.7843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0.7085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68778" y="2662279"/>
            <a:ext cx="4960620" cy="2268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 </a:t>
            </a:r>
            <a:r>
              <a:rPr dirty="0" sz="1000" spc="-65">
                <a:latin typeface="Courier New"/>
                <a:cs typeface="Courier New"/>
              </a:rPr>
              <a:t>sapply</a:t>
            </a:r>
            <a:r>
              <a:rPr dirty="0" sz="1000" spc="-85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command</a:t>
            </a:r>
            <a:r>
              <a:rPr dirty="0" sz="1000" spc="-20">
                <a:latin typeface="Palatino Linotype"/>
                <a:cs typeface="Palatino Linotype"/>
              </a:rPr>
              <a:t> extracts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standard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deviations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three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components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error.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estimates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variance</a:t>
            </a:r>
            <a:r>
              <a:rPr dirty="0" sz="1000" spc="-25">
                <a:latin typeface="Palatino Linotype"/>
                <a:cs typeface="Palatino Linotype"/>
              </a:rPr>
              <a:t> components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very </a:t>
            </a:r>
            <a:r>
              <a:rPr dirty="0" sz="1000" spc="-45">
                <a:latin typeface="Palatino Linotype"/>
                <a:cs typeface="Palatino Linotype"/>
              </a:rPr>
              <a:t>similar.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standard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deviation</a:t>
            </a:r>
            <a:r>
              <a:rPr dirty="0" sz="1000" spc="-20">
                <a:latin typeface="Palatino Linotype"/>
                <a:cs typeface="Palatino Linotype"/>
              </a:rPr>
              <a:t> of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twice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one of time </a:t>
            </a:r>
            <a:r>
              <a:rPr dirty="0" sz="1000" spc="-10">
                <a:latin typeface="Palatino Linotype"/>
                <a:cs typeface="Palatino Linotype"/>
              </a:rPr>
              <a:t>effects.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second</a:t>
            </a:r>
            <a:r>
              <a:rPr dirty="0" sz="1000" spc="-40">
                <a:latin typeface="Palatino Linotype"/>
                <a:cs typeface="Palatino Linotype"/>
              </a:rPr>
              <a:t> command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extracts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Courier New"/>
                <a:cs typeface="Courier New"/>
              </a:rPr>
              <a:t>theta</a:t>
            </a:r>
            <a:r>
              <a:rPr dirty="0" sz="1000" spc="-85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parameters.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About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75%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 </a:t>
            </a:r>
            <a:r>
              <a:rPr dirty="0" sz="1000" spc="-40">
                <a:latin typeface="Palatino Linotype"/>
                <a:cs typeface="Palatino Linotype"/>
              </a:rPr>
              <a:t>means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removed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from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variables.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4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tabLst>
                <a:tab pos="377190" algn="l"/>
              </a:tabLst>
            </a:pPr>
            <a:r>
              <a:rPr dirty="0" sz="1250" spc="-25" b="1">
                <a:latin typeface="Calibri"/>
                <a:cs typeface="Calibri"/>
              </a:rPr>
              <a:t>2.6</a:t>
            </a:r>
            <a:r>
              <a:rPr dirty="0" sz="1250" b="1">
                <a:latin typeface="Calibri"/>
                <a:cs typeface="Calibri"/>
              </a:rPr>
              <a:t>	Estimation</a:t>
            </a:r>
            <a:r>
              <a:rPr dirty="0" sz="1250" spc="3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of</a:t>
            </a:r>
            <a:r>
              <a:rPr dirty="0" sz="1250" spc="3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a</a:t>
            </a:r>
            <a:r>
              <a:rPr dirty="0" sz="1250" spc="2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Wage</a:t>
            </a:r>
            <a:r>
              <a:rPr dirty="0" sz="1250" spc="30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Equation</a:t>
            </a:r>
            <a:endParaRPr sz="1250">
              <a:latin typeface="Calibri"/>
              <a:cs typeface="Calibri"/>
            </a:endParaRPr>
          </a:p>
          <a:p>
            <a:pPr algn="just" marL="12700">
              <a:lnSpc>
                <a:spcPts val="1200"/>
              </a:lnSpc>
              <a:spcBef>
                <a:spcPts val="985"/>
              </a:spcBef>
            </a:pPr>
            <a:r>
              <a:rPr dirty="0" sz="1000" spc="-25" b="1">
                <a:latin typeface="Cambria"/>
                <a:cs typeface="Cambria"/>
              </a:rPr>
              <a:t>Example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b="1">
                <a:latin typeface="Cambria"/>
                <a:cs typeface="Cambria"/>
              </a:rPr>
              <a:t>2.9</a:t>
            </a:r>
            <a:r>
              <a:rPr dirty="0" sz="1000" spc="270" b="1">
                <a:latin typeface="Cambria"/>
                <a:cs typeface="Cambria"/>
              </a:rPr>
              <a:t>  </a:t>
            </a:r>
            <a:r>
              <a:rPr dirty="0" sz="1000" spc="-30" b="1">
                <a:latin typeface="Cambria"/>
                <a:cs typeface="Cambria"/>
              </a:rPr>
              <a:t>multiple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linear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model</a:t>
            </a:r>
            <a:r>
              <a:rPr dirty="0" sz="1000" spc="-5" b="1">
                <a:latin typeface="Cambria"/>
                <a:cs typeface="Cambria"/>
              </a:rPr>
              <a:t> </a:t>
            </a:r>
            <a:r>
              <a:rPr dirty="0" sz="1000" spc="100" b="1">
                <a:latin typeface="Cambria"/>
                <a:cs typeface="Cambria"/>
              </a:rPr>
              <a:t>–</a:t>
            </a:r>
            <a:r>
              <a:rPr dirty="0" sz="1000" spc="5" b="1">
                <a:latin typeface="Cambria"/>
                <a:cs typeface="Cambria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UnionWage</a:t>
            </a:r>
            <a:r>
              <a:rPr dirty="0" sz="1000" spc="-375" b="1">
                <a:latin typeface="Courier New"/>
                <a:cs typeface="Courier New"/>
              </a:rPr>
              <a:t> </a:t>
            </a:r>
            <a:r>
              <a:rPr dirty="0" sz="1000" spc="-30" b="1">
                <a:latin typeface="Cambria"/>
                <a:cs typeface="Cambria"/>
              </a:rPr>
              <a:t>data</a:t>
            </a:r>
            <a:r>
              <a:rPr dirty="0" sz="1000" b="1">
                <a:latin typeface="Cambria"/>
                <a:cs typeface="Cambria"/>
              </a:rPr>
              <a:t> </a:t>
            </a:r>
            <a:r>
              <a:rPr dirty="0" sz="1000" spc="-25" b="1">
                <a:latin typeface="Cambria"/>
                <a:cs typeface="Cambria"/>
              </a:rPr>
              <a:t>set</a:t>
            </a:r>
            <a:endParaRPr sz="1000">
              <a:latin typeface="Cambria"/>
              <a:cs typeface="Cambria"/>
            </a:endParaRPr>
          </a:p>
          <a:p>
            <a:pPr algn="just" marL="12700" marR="5080">
              <a:lnSpc>
                <a:spcPts val="1200"/>
              </a:lnSpc>
              <a:spcBef>
                <a:spcPts val="35"/>
              </a:spcBef>
            </a:pP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onom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main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eing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generally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10">
                <a:latin typeface="Courier New"/>
                <a:cs typeface="Courier New"/>
              </a:rPr>
              <a:t>UnionWag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330">
                <a:latin typeface="Courier New"/>
                <a:cs typeface="Courier New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(1998),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nion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got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55">
                <a:latin typeface="Palatino Linotype"/>
                <a:cs typeface="Palatino Linotype"/>
              </a:rPr>
              <a:t>ag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endogeneity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e.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545 </a:t>
            </a:r>
            <a:r>
              <a:rPr dirty="0" sz="1000" spc="-35">
                <a:latin typeface="Palatino Linotype"/>
                <a:cs typeface="Palatino Linotype"/>
              </a:rPr>
              <a:t>men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8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1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1980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1987.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81479" y="5079841"/>
            <a:ext cx="4985385" cy="42418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data("UnionWage",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"pglm")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pdim(UnionWage)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Balanced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Panel: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545,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8,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4360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68788" y="5689286"/>
            <a:ext cx="4960620" cy="10883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70">
                <a:latin typeface="Palatino Linotype"/>
                <a:cs typeface="Palatino Linotype"/>
              </a:rPr>
              <a:t>h</a:t>
            </a:r>
            <a:r>
              <a:rPr dirty="0" sz="1000" spc="225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wag</a:t>
            </a:r>
            <a:r>
              <a:rPr dirty="0" sz="1000" spc="-5">
                <a:latin typeface="Courier New"/>
                <a:cs typeface="Courier New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o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hou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ge.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ot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nions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unio</a:t>
            </a:r>
            <a:r>
              <a:rPr dirty="0" sz="1000" spc="-5">
                <a:latin typeface="Courier New"/>
                <a:cs typeface="Courier New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du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school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ien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expe</a:t>
            </a:r>
            <a:r>
              <a:rPr dirty="0" sz="1000" spc="-5">
                <a:latin typeface="Courier New"/>
                <a:cs typeface="Courier New"/>
              </a:rPr>
              <a:t>r</a:t>
            </a:r>
            <a:r>
              <a:rPr dirty="0" sz="1000" spc="-270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unity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com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ide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iﬁ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4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blac</a:t>
            </a:r>
            <a:r>
              <a:rPr dirty="0" sz="1000" spc="-5">
                <a:latin typeface="Courier New"/>
                <a:cs typeface="Courier New"/>
              </a:rPr>
              <a:t>k</a:t>
            </a:r>
            <a:r>
              <a:rPr dirty="0" sz="1000" spc="-395">
                <a:latin typeface="Courier New"/>
                <a:cs typeface="Courier New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nic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his</a:t>
            </a:r>
            <a:r>
              <a:rPr dirty="0" sz="1000" spc="-5">
                <a:latin typeface="Courier New"/>
                <a:cs typeface="Courier New"/>
              </a:rPr>
              <a:t>p</a:t>
            </a:r>
            <a:r>
              <a:rPr dirty="0" sz="1000" spc="-395">
                <a:latin typeface="Courier New"/>
                <a:cs typeface="Courier New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wo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wh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liv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ral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rural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 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marrie</a:t>
            </a:r>
            <a:r>
              <a:rPr dirty="0" sz="1000" spc="-5">
                <a:latin typeface="Courier New"/>
                <a:cs typeface="Courier New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oblem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healt</a:t>
            </a:r>
            <a:r>
              <a:rPr dirty="0" sz="1000" spc="-5">
                <a:latin typeface="Courier New"/>
                <a:cs typeface="Courier New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region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ti</a:t>
            </a:r>
            <a:r>
              <a:rPr dirty="0" sz="1000" spc="-50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ity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 </a:t>
            </a:r>
            <a:r>
              <a:rPr dirty="0" sz="1000" spc="-10">
                <a:latin typeface="Courier New"/>
                <a:cs typeface="Courier New"/>
              </a:rPr>
              <a:t>secto</a:t>
            </a:r>
            <a:r>
              <a:rPr dirty="0" sz="1000" spc="-5">
                <a:latin typeface="Courier New"/>
                <a:cs typeface="Courier New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75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including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occupation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dummies.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81479" y="6925792"/>
            <a:ext cx="4985385" cy="127635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25"/>
              </a:lnSpc>
            </a:pPr>
            <a:r>
              <a:rPr dirty="0" sz="800" spc="-10">
                <a:latin typeface="Courier New"/>
                <a:cs typeface="Courier New"/>
              </a:rPr>
              <a:t>UnionWage$exper2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0">
                <a:latin typeface="Courier New"/>
                <a:cs typeface="Courier New"/>
              </a:rPr>
              <a:t> with(UnionWage, </a:t>
            </a:r>
            <a:r>
              <a:rPr dirty="0" sz="800">
                <a:latin typeface="Courier New"/>
                <a:cs typeface="Courier New"/>
              </a:rPr>
              <a:t>exper</a:t>
            </a:r>
            <a:r>
              <a:rPr dirty="0" sz="800" spc="190">
                <a:latin typeface="Courier New"/>
                <a:cs typeface="Courier New"/>
              </a:rPr>
              <a:t> </a:t>
            </a:r>
            <a:r>
              <a:rPr dirty="0" sz="800" spc="-254" i="1">
                <a:latin typeface="Meiryo"/>
                <a:cs typeface="Meiryo"/>
              </a:rPr>
              <a:t>̂</a:t>
            </a:r>
            <a:r>
              <a:rPr dirty="0" sz="800" spc="395" i="1">
                <a:latin typeface="Meiryo"/>
                <a:cs typeface="Meiryo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2)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wages.within1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plm(wage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union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school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exper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exper2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</a:t>
            </a:r>
            <a:endParaRPr sz="800">
              <a:latin typeface="Courier New"/>
              <a:cs typeface="Courier New"/>
            </a:endParaRPr>
          </a:p>
          <a:p>
            <a:pPr marL="1543050" marR="148971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com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rural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married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health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 </a:t>
            </a:r>
            <a:r>
              <a:rPr dirty="0" sz="800">
                <a:latin typeface="Courier New"/>
                <a:cs typeface="Courier New"/>
              </a:rPr>
              <a:t>region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sector,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UnionWage)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wages.within2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plm(wage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union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school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exper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exper2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</a:t>
            </a:r>
            <a:endParaRPr sz="800">
              <a:latin typeface="Courier New"/>
              <a:cs typeface="Courier New"/>
            </a:endParaRPr>
          </a:p>
          <a:p>
            <a:pPr marL="1543050" marR="142938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com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rural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married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health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 </a:t>
            </a:r>
            <a:r>
              <a:rPr dirty="0" sz="800">
                <a:latin typeface="Courier New"/>
                <a:cs typeface="Courier New"/>
              </a:rPr>
              <a:t>region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sector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occ,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UnionWage)</a:t>
            </a:r>
            <a:endParaRPr sz="800">
              <a:latin typeface="Courier New"/>
              <a:cs typeface="Courier New"/>
            </a:endParaRPr>
          </a:p>
          <a:p>
            <a:pPr marL="24765" marR="1429385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wages.pooling1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update(wages.within1,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"pooling") wages.pooling2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update(wages.within2,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"pooling")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aphicFrame>
        <p:nvGraphicFramePr>
          <p:cNvPr id="3" name="object 3" descr=""/>
          <p:cNvGraphicFramePr>
            <a:graphicFrameLocks noGrp="1"/>
          </p:cNvGraphicFramePr>
          <p:nvPr/>
        </p:nvGraphicFramePr>
        <p:xfrm>
          <a:off x="306607" y="612431"/>
          <a:ext cx="5195570" cy="523493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34210"/>
                <a:gridCol w="626110"/>
                <a:gridCol w="1850389"/>
                <a:gridCol w="785495"/>
              </a:tblGrid>
              <a:tr h="510540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dirty="0" sz="800" b="1">
                          <a:latin typeface="Calibri"/>
                          <a:cs typeface="Calibri"/>
                        </a:rPr>
                        <a:t>50</a:t>
                      </a:r>
                      <a:r>
                        <a:rPr dirty="0" sz="800" spc="290" b="1">
                          <a:latin typeface="Calibri"/>
                          <a:cs typeface="Calibri"/>
                        </a:rPr>
                        <a:t>  </a:t>
                      </a:r>
                      <a:r>
                        <a:rPr dirty="0" sz="800" i="1">
                          <a:latin typeface="Calibri"/>
                          <a:cs typeface="Calibri"/>
                        </a:rPr>
                        <a:t>Panel</a:t>
                      </a:r>
                      <a:r>
                        <a:rPr dirty="0" sz="800" spc="2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i="1">
                          <a:latin typeface="Calibri"/>
                          <a:cs typeface="Calibri"/>
                        </a:rPr>
                        <a:t>Data</a:t>
                      </a:r>
                      <a:r>
                        <a:rPr dirty="0" sz="800" spc="1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10" i="1">
                          <a:latin typeface="Calibri"/>
                          <a:cs typeface="Calibri"/>
                        </a:rPr>
                        <a:t>Econometrics</a:t>
                      </a:r>
                      <a:r>
                        <a:rPr dirty="0" sz="800" spc="1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i="1">
                          <a:latin typeface="Calibri"/>
                          <a:cs typeface="Calibri"/>
                        </a:rPr>
                        <a:t>with</a:t>
                      </a:r>
                      <a:r>
                        <a:rPr dirty="0" sz="800" spc="15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50" i="1">
                          <a:latin typeface="Calibri"/>
                          <a:cs typeface="Calibri"/>
                        </a:rPr>
                        <a:t>R</a:t>
                      </a:r>
                      <a:endParaRPr sz="800">
                        <a:latin typeface="Calibri"/>
                        <a:cs typeface="Calibri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4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260350">
                        <a:lnSpc>
                          <a:spcPct val="100000"/>
                        </a:lnSpc>
                      </a:pPr>
                      <a:r>
                        <a:rPr dirty="0" sz="850" b="1">
                          <a:latin typeface="Calibri"/>
                          <a:cs typeface="Calibri"/>
                        </a:rPr>
                        <a:t>Table</a:t>
                      </a:r>
                      <a:r>
                        <a:rPr dirty="0" sz="850" spc="-1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50" b="1">
                          <a:latin typeface="Calibri"/>
                          <a:cs typeface="Calibri"/>
                        </a:rPr>
                        <a:t>2.1</a:t>
                      </a:r>
                      <a:r>
                        <a:rPr dirty="0" sz="850" spc="24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50">
                          <a:latin typeface="Calibri"/>
                          <a:cs typeface="Calibri"/>
                        </a:rPr>
                        <a:t>Wage</a:t>
                      </a:r>
                      <a:r>
                        <a:rPr dirty="0" sz="850" spc="-10">
                          <a:latin typeface="Calibri"/>
                          <a:cs typeface="Calibri"/>
                        </a:rPr>
                        <a:t> Equation.</a:t>
                      </a:r>
                      <a:endParaRPr sz="850">
                        <a:latin typeface="Calibri"/>
                        <a:cs typeface="Calibri"/>
                      </a:endParaRPr>
                    </a:p>
                  </a:txBody>
                  <a:tcPr marL="0" marR="0" marB="0" marT="762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gridSpan="3"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171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5310">
                        <a:lnSpc>
                          <a:spcPct val="100000"/>
                        </a:lnSpc>
                        <a:spcBef>
                          <a:spcPts val="500"/>
                        </a:spcBef>
                      </a:pPr>
                      <a:r>
                        <a:rPr dirty="0" sz="800" b="1" i="1">
                          <a:latin typeface="Calibri"/>
                          <a:cs typeface="Calibri"/>
                        </a:rPr>
                        <a:t>Dependent</a:t>
                      </a:r>
                      <a:r>
                        <a:rPr dirty="0" sz="800" spc="-20" b="1" i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10" b="1" i="1">
                          <a:latin typeface="Calibri"/>
                          <a:cs typeface="Calibri"/>
                        </a:rPr>
                        <a:t>variable</a:t>
                      </a:r>
                      <a:r>
                        <a:rPr dirty="0" sz="800" spc="-10" b="1">
                          <a:latin typeface="Calibri"/>
                          <a:cs typeface="Calibri"/>
                        </a:rPr>
                        <a:t>: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63500"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446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9626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800" b="1">
                          <a:latin typeface="Calibri"/>
                          <a:cs typeface="Calibri"/>
                        </a:rPr>
                        <a:t>log</a:t>
                      </a:r>
                      <a:r>
                        <a:rPr dirty="0" sz="800" spc="35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of</a:t>
                      </a:r>
                      <a:r>
                        <a:rPr dirty="0" sz="800" spc="4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hourly</a:t>
                      </a:r>
                      <a:r>
                        <a:rPr dirty="0" sz="800" spc="40" b="1">
                          <a:latin typeface="Calibri"/>
                          <a:cs typeface="Calibri"/>
                        </a:rPr>
                        <a:t> </a:t>
                      </a:r>
                      <a:r>
                        <a:rPr dirty="0" sz="800" spc="-20" b="1">
                          <a:latin typeface="Calibri"/>
                          <a:cs typeface="Calibri"/>
                        </a:rPr>
                        <a:t>wage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0160"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16446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27368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800" spc="-10" b="1">
                          <a:latin typeface="Calibri"/>
                          <a:cs typeface="Calibri"/>
                        </a:rPr>
                        <a:t>pooling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0160"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160">
                        <a:lnSpc>
                          <a:spcPct val="100000"/>
                        </a:lnSpc>
                        <a:spcBef>
                          <a:spcPts val="80"/>
                        </a:spcBef>
                        <a:tabLst>
                          <a:tab pos="1560195" algn="l"/>
                        </a:tabLst>
                      </a:pPr>
                      <a:r>
                        <a:rPr dirty="0" sz="800" spc="-10" b="1">
                          <a:latin typeface="Calibri"/>
                          <a:cs typeface="Calibri"/>
                        </a:rPr>
                        <a:t>estimation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	</a:t>
                      </a:r>
                      <a:r>
                        <a:rPr dirty="0" sz="800" spc="-10" b="1">
                          <a:latin typeface="Calibri"/>
                          <a:cs typeface="Calibri"/>
                        </a:rPr>
                        <a:t>within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0160">
                    <a:lnT w="9525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0160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800" spc="-10" b="1">
                          <a:latin typeface="Calibri"/>
                          <a:cs typeface="Calibri"/>
                        </a:rPr>
                        <a:t>estimation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0160">
                    <a:lnT w="9525">
                      <a:solidFill>
                        <a:srgbClr val="000000"/>
                      </a:solidFill>
                      <a:prstDash val="solid"/>
                    </a:lnT>
                    <a:lnB w="9525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6192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800" spc="-25" b="1">
                          <a:latin typeface="Calibri"/>
                          <a:cs typeface="Calibri"/>
                        </a:rPr>
                        <a:t>(1)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0160">
                    <a:lnT w="952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76250">
                        <a:lnSpc>
                          <a:spcPct val="100000"/>
                        </a:lnSpc>
                        <a:spcBef>
                          <a:spcPts val="80"/>
                        </a:spcBef>
                        <a:tabLst>
                          <a:tab pos="1416685" algn="l"/>
                        </a:tabLst>
                      </a:pPr>
                      <a:r>
                        <a:rPr dirty="0" sz="800" spc="-25" b="1">
                          <a:latin typeface="Calibri"/>
                          <a:cs typeface="Calibri"/>
                        </a:rPr>
                        <a:t>(2)</a:t>
                      </a:r>
                      <a:r>
                        <a:rPr dirty="0" sz="800" b="1">
                          <a:latin typeface="Calibri"/>
                          <a:cs typeface="Calibri"/>
                        </a:rPr>
                        <a:t>	</a:t>
                      </a:r>
                      <a:r>
                        <a:rPr dirty="0" sz="800" spc="-25" b="1">
                          <a:latin typeface="Calibri"/>
                          <a:cs typeface="Calibri"/>
                        </a:rPr>
                        <a:t>(3)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0160">
                    <a:lnT w="952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7365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dirty="0" sz="800" spc="-25" b="1">
                          <a:latin typeface="Calibri"/>
                          <a:cs typeface="Calibri"/>
                        </a:rPr>
                        <a:t>(4)</a:t>
                      </a:r>
                      <a:endParaRPr sz="800">
                        <a:latin typeface="Calibri"/>
                        <a:cs typeface="Calibri"/>
                      </a:endParaRPr>
                    </a:p>
                  </a:txBody>
                  <a:tcPr marL="0" marR="0" marB="0" marT="10160">
                    <a:lnT w="9525">
                      <a:solidFill>
                        <a:srgbClr val="000000"/>
                      </a:solidFill>
                      <a:prstDash val="solid"/>
                    </a:lnT>
                    <a:lnB w="12700">
                      <a:solidFill>
                        <a:srgbClr val="000000"/>
                      </a:solidFill>
                      <a:prstDash val="solid"/>
                    </a:lnB>
                  </a:tcPr>
                </a:tc>
              </a:tr>
              <a:tr h="213360">
                <a:tc>
                  <a:txBody>
                    <a:bodyPr/>
                    <a:lstStyle/>
                    <a:p>
                      <a:pPr marL="311150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50" spc="-35">
                          <a:latin typeface="Palatino Linotype"/>
                          <a:cs typeface="Palatino Linotype"/>
                        </a:rPr>
                        <a:t>union</a:t>
                      </a:r>
                      <a:r>
                        <a:rPr dirty="0" sz="850" spc="-15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membership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49530">
                    <a:lnT w="127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78105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0.176</a:t>
                      </a:r>
                      <a:r>
                        <a:rPr dirty="0" baseline="3030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0303" sz="825">
                        <a:latin typeface="Cambria"/>
                        <a:cs typeface="Cambria"/>
                      </a:endParaRPr>
                    </a:p>
                  </a:txBody>
                  <a:tcPr marL="0" marR="0" marB="0" marT="49530">
                    <a:lnT w="127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  <a:spcBef>
                          <a:spcPts val="390"/>
                        </a:spcBef>
                        <a:tabLst>
                          <a:tab pos="1332865" algn="l"/>
                        </a:tabLst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0.146</a:t>
                      </a:r>
                      <a:r>
                        <a:rPr dirty="0" baseline="30303" sz="825" spc="-15">
                          <a:latin typeface="Cambria"/>
                          <a:cs typeface="Cambria"/>
                        </a:rPr>
                        <a:t>∗∗∗</a:t>
                      </a:r>
                      <a:r>
                        <a:rPr dirty="0" baseline="30303" sz="825">
                          <a:latin typeface="Cambria"/>
                          <a:cs typeface="Cambria"/>
                        </a:rPr>
                        <a:t>	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0.080</a:t>
                      </a:r>
                      <a:r>
                        <a:rPr dirty="0" baseline="3030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0303" sz="825">
                        <a:latin typeface="Cambria"/>
                        <a:cs typeface="Cambria"/>
                      </a:endParaRPr>
                    </a:p>
                  </a:txBody>
                  <a:tcPr marL="0" marR="0" marB="0" marT="49530">
                    <a:lnT w="12700">
                      <a:solidFill>
                        <a:srgbClr val="000000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390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0.079</a:t>
                      </a:r>
                      <a:r>
                        <a:rPr dirty="0" baseline="3030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0303" sz="825">
                        <a:latin typeface="Cambria"/>
                        <a:cs typeface="Cambria"/>
                      </a:endParaRPr>
                    </a:p>
                  </a:txBody>
                  <a:tcPr marL="0" marR="0" marB="0" marT="49530">
                    <a:lnT w="12700">
                      <a:solidFill>
                        <a:srgbClr val="000000"/>
                      </a:solidFill>
                      <a:prstDash val="solid"/>
                    </a:lnT>
                  </a:tcPr>
                </a:tc>
              </a:tr>
              <a:tr h="1581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(0.017)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357505">
                        <a:lnSpc>
                          <a:spcPct val="100000"/>
                        </a:lnSpc>
                        <a:spcBef>
                          <a:spcPts val="5"/>
                        </a:spcBef>
                        <a:tabLst>
                          <a:tab pos="1297940" algn="l"/>
                        </a:tabLst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(0.017)</a:t>
                      </a:r>
                      <a:r>
                        <a:rPr dirty="0" sz="850">
                          <a:latin typeface="Palatino Linotype"/>
                          <a:cs typeface="Palatino Linotype"/>
                        </a:rPr>
                        <a:t>	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(0.020)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(0.019)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</a:tr>
              <a:tr h="170180">
                <a:tc>
                  <a:txBody>
                    <a:bodyPr/>
                    <a:lstStyle/>
                    <a:p>
                      <a:pPr marL="31115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50" spc="-35">
                          <a:latin typeface="Palatino Linotype"/>
                          <a:cs typeface="Palatino Linotype"/>
                        </a:rPr>
                        <a:t>education</a:t>
                      </a:r>
                      <a:r>
                        <a:rPr dirty="0" sz="850" spc="30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years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985"/>
                </a:tc>
                <a:tc>
                  <a:txBody>
                    <a:bodyPr/>
                    <a:lstStyle/>
                    <a:p>
                      <a:pPr marL="7810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0.078</a:t>
                      </a:r>
                      <a:r>
                        <a:rPr dirty="0" baseline="3030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0303" sz="825">
                        <a:latin typeface="Cambria"/>
                        <a:cs typeface="Cambria"/>
                      </a:endParaRPr>
                    </a:p>
                  </a:txBody>
                  <a:tcPr marL="0" marR="0" marB="0" marT="6985"/>
                </a:tc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0.090</a:t>
                      </a:r>
                      <a:r>
                        <a:rPr dirty="0" baseline="3030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0303" sz="825">
                        <a:latin typeface="Cambria"/>
                        <a:cs typeface="Cambria"/>
                      </a:endParaRPr>
                    </a:p>
                  </a:txBody>
                  <a:tcPr marL="0" marR="0" marB="0" marT="698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581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(0.005)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35750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(0.005)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70180">
                <a:tc>
                  <a:txBody>
                    <a:bodyPr/>
                    <a:lstStyle/>
                    <a:p>
                      <a:pPr marL="31115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50" spc="-30">
                          <a:latin typeface="Palatino Linotype"/>
                          <a:cs typeface="Palatino Linotype"/>
                        </a:rPr>
                        <a:t>experience</a:t>
                      </a:r>
                      <a:r>
                        <a:rPr dirty="0" sz="850" spc="5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years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985"/>
                </a:tc>
                <a:tc>
                  <a:txBody>
                    <a:bodyPr/>
                    <a:lstStyle/>
                    <a:p>
                      <a:pPr marL="7810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0.070</a:t>
                      </a:r>
                      <a:r>
                        <a:rPr dirty="0" baseline="3030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0303" sz="825">
                        <a:latin typeface="Cambria"/>
                        <a:cs typeface="Cambria"/>
                      </a:endParaRPr>
                    </a:p>
                  </a:txBody>
                  <a:tcPr marL="0" marR="0" marB="0" marT="6985"/>
                </a:tc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  <a:spcBef>
                          <a:spcPts val="55"/>
                        </a:spcBef>
                        <a:tabLst>
                          <a:tab pos="1332865" algn="l"/>
                        </a:tabLst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0.076</a:t>
                      </a:r>
                      <a:r>
                        <a:rPr dirty="0" baseline="30303" sz="825" spc="-15">
                          <a:latin typeface="Cambria"/>
                          <a:cs typeface="Cambria"/>
                        </a:rPr>
                        <a:t>∗∗∗</a:t>
                      </a:r>
                      <a:r>
                        <a:rPr dirty="0" baseline="30303" sz="825">
                          <a:latin typeface="Cambria"/>
                          <a:cs typeface="Cambria"/>
                        </a:rPr>
                        <a:t>	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0.111</a:t>
                      </a:r>
                      <a:r>
                        <a:rPr dirty="0" baseline="3030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0303" sz="825">
                        <a:latin typeface="Cambria"/>
                        <a:cs typeface="Cambria"/>
                      </a:endParaRPr>
                    </a:p>
                  </a:txBody>
                  <a:tcPr marL="0" marR="0" marB="0" marT="6985"/>
                </a:tc>
                <a:tc>
                  <a:txBody>
                    <a:bodyPr/>
                    <a:lstStyle/>
                    <a:p>
                      <a:pPr algn="r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0.112</a:t>
                      </a:r>
                      <a:r>
                        <a:rPr dirty="0" baseline="3030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0303" sz="825">
                        <a:latin typeface="Cambria"/>
                        <a:cs typeface="Cambria"/>
                      </a:endParaRPr>
                    </a:p>
                  </a:txBody>
                  <a:tcPr marL="0" marR="0" marB="0" marT="6985"/>
                </a:tc>
              </a:tr>
              <a:tr h="3289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311150">
                        <a:lnSpc>
                          <a:spcPct val="100000"/>
                        </a:lnSpc>
                      </a:pPr>
                      <a:r>
                        <a:rPr dirty="0" sz="850" spc="-30">
                          <a:latin typeface="Palatino Linotype"/>
                          <a:cs typeface="Palatino Linotype"/>
                        </a:rPr>
                        <a:t>experience</a:t>
                      </a:r>
                      <a:r>
                        <a:rPr dirty="0" sz="850" spc="20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850" spc="-50">
                          <a:latin typeface="Palatino Linotype"/>
                          <a:cs typeface="Palatino Linotype"/>
                        </a:rPr>
                        <a:t>years</a:t>
                      </a:r>
                      <a:r>
                        <a:rPr dirty="0" sz="850" spc="20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squared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4445"/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(0.010)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−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0.002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357505">
                        <a:lnSpc>
                          <a:spcPct val="100000"/>
                        </a:lnSpc>
                        <a:spcBef>
                          <a:spcPts val="5"/>
                        </a:spcBef>
                        <a:tabLst>
                          <a:tab pos="1297940" algn="l"/>
                        </a:tabLst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(0.010)</a:t>
                      </a:r>
                      <a:r>
                        <a:rPr dirty="0" sz="850">
                          <a:latin typeface="Palatino Linotype"/>
                          <a:cs typeface="Palatino Linotype"/>
                        </a:rPr>
                        <a:t>	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(0.009)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  <a:p>
                      <a:pPr marL="314325">
                        <a:lnSpc>
                          <a:spcPct val="100000"/>
                        </a:lnSpc>
                        <a:spcBef>
                          <a:spcPts val="275"/>
                        </a:spcBef>
                        <a:tabLst>
                          <a:tab pos="1254760" algn="l"/>
                        </a:tabLst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−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0.002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r>
                        <a:rPr dirty="0" baseline="35353" sz="825">
                          <a:latin typeface="Cambria"/>
                          <a:cs typeface="Cambria"/>
                        </a:rPr>
                        <a:t>	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−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0.004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(0.008)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  <a:p>
                      <a:pPr marL="344805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−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0.004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635"/>
                </a:tc>
              </a:tr>
              <a:tr h="3289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311150">
                        <a:lnSpc>
                          <a:spcPct val="100000"/>
                        </a:lnSpc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black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4445"/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(0.001)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−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0.130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357505">
                        <a:lnSpc>
                          <a:spcPct val="100000"/>
                        </a:lnSpc>
                        <a:spcBef>
                          <a:spcPts val="5"/>
                        </a:spcBef>
                        <a:tabLst>
                          <a:tab pos="1297940" algn="l"/>
                        </a:tabLst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(0.001)</a:t>
                      </a:r>
                      <a:r>
                        <a:rPr dirty="0" sz="850">
                          <a:latin typeface="Palatino Linotype"/>
                          <a:cs typeface="Palatino Linotype"/>
                        </a:rPr>
                        <a:t>	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(0.001)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  <a:p>
                      <a:pPr marL="314325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−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0.155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(0.001)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</a:tr>
              <a:tr h="3289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311150">
                        <a:lnSpc>
                          <a:spcPct val="100000"/>
                        </a:lnSpc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hispanic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4445"/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(0.023)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−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0.047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35750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(0.023)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  <a:p>
                      <a:pPr marL="314325"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−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0.059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3289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311150">
                        <a:lnSpc>
                          <a:spcPct val="100000"/>
                        </a:lnSpc>
                      </a:pPr>
                      <a:r>
                        <a:rPr dirty="0" sz="850" spc="-30">
                          <a:latin typeface="Palatino Linotype"/>
                          <a:cs typeface="Palatino Linotype"/>
                        </a:rPr>
                        <a:t>rural</a:t>
                      </a:r>
                      <a:r>
                        <a:rPr dirty="0" sz="850" spc="-25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residence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4445"/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(0.022)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75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−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0.116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5353" sz="825">
                        <a:latin typeface="Cambria"/>
                        <a:cs typeface="Cambria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35750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(0.022)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  <a:p>
                      <a:pPr marL="314325">
                        <a:lnSpc>
                          <a:spcPct val="100000"/>
                        </a:lnSpc>
                        <a:spcBef>
                          <a:spcPts val="275"/>
                        </a:spcBef>
                        <a:tabLst>
                          <a:tab pos="1332865" algn="l"/>
                        </a:tabLst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−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0.131</a:t>
                      </a:r>
                      <a:r>
                        <a:rPr dirty="0" baseline="35353" sz="825" spc="-15">
                          <a:latin typeface="Cambria"/>
                          <a:cs typeface="Cambria"/>
                        </a:rPr>
                        <a:t>∗∗∗</a:t>
                      </a:r>
                      <a:r>
                        <a:rPr dirty="0" baseline="35353" sz="825">
                          <a:latin typeface="Cambria"/>
                          <a:cs typeface="Cambria"/>
                        </a:rPr>
                        <a:t>	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0.048</a:t>
                      </a:r>
                      <a:r>
                        <a:rPr dirty="0" baseline="30303" sz="825" spc="-15">
                          <a:latin typeface="Cambria"/>
                          <a:cs typeface="Cambria"/>
                        </a:rPr>
                        <a:t>∗</a:t>
                      </a:r>
                      <a:endParaRPr baseline="30303" sz="825">
                        <a:latin typeface="Cambria"/>
                        <a:cs typeface="Cambria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3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423545">
                        <a:lnSpc>
                          <a:spcPct val="100000"/>
                        </a:lnSpc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0.050</a:t>
                      </a:r>
                      <a:r>
                        <a:rPr dirty="0" baseline="30303" sz="825" spc="-15">
                          <a:latin typeface="Cambria"/>
                          <a:cs typeface="Cambria"/>
                        </a:rPr>
                        <a:t>∗</a:t>
                      </a:r>
                      <a:endParaRPr baseline="30303" sz="825">
                        <a:latin typeface="Cambria"/>
                        <a:cs typeface="Cambria"/>
                      </a:endParaRPr>
                    </a:p>
                  </a:txBody>
                  <a:tcPr marL="0" marR="0" marB="0" marT="4445"/>
                </a:tc>
              </a:tr>
              <a:tr h="1581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(0.019)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357505">
                        <a:lnSpc>
                          <a:spcPct val="100000"/>
                        </a:lnSpc>
                        <a:spcBef>
                          <a:spcPts val="5"/>
                        </a:spcBef>
                        <a:tabLst>
                          <a:tab pos="1297940" algn="l"/>
                        </a:tabLst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(0.018)</a:t>
                      </a:r>
                      <a:r>
                        <a:rPr dirty="0" sz="850">
                          <a:latin typeface="Palatino Linotype"/>
                          <a:cs typeface="Palatino Linotype"/>
                        </a:rPr>
                        <a:t>	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(0.029)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(0.029)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</a:tr>
              <a:tr h="170180">
                <a:tc>
                  <a:txBody>
                    <a:bodyPr/>
                    <a:lstStyle/>
                    <a:p>
                      <a:pPr marL="31115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married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985"/>
                </a:tc>
                <a:tc>
                  <a:txBody>
                    <a:bodyPr/>
                    <a:lstStyle/>
                    <a:p>
                      <a:pPr marL="7810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0.102</a:t>
                      </a:r>
                      <a:r>
                        <a:rPr dirty="0" baseline="3030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0303" sz="825">
                        <a:latin typeface="Cambria"/>
                        <a:cs typeface="Cambria"/>
                      </a:endParaRPr>
                    </a:p>
                  </a:txBody>
                  <a:tcPr marL="0" marR="0" marB="0" marT="6985"/>
                </a:tc>
                <a:tc>
                  <a:txBody>
                    <a:bodyPr/>
                    <a:lstStyle/>
                    <a:p>
                      <a:pPr marL="392430">
                        <a:lnSpc>
                          <a:spcPct val="100000"/>
                        </a:lnSpc>
                        <a:spcBef>
                          <a:spcPts val="55"/>
                        </a:spcBef>
                        <a:tabLst>
                          <a:tab pos="1332865" algn="l"/>
                        </a:tabLst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0.110</a:t>
                      </a:r>
                      <a:r>
                        <a:rPr dirty="0" baseline="30303" sz="825" spc="-15">
                          <a:latin typeface="Cambria"/>
                          <a:cs typeface="Cambria"/>
                        </a:rPr>
                        <a:t>∗∗∗</a:t>
                      </a:r>
                      <a:r>
                        <a:rPr dirty="0" baseline="30303" sz="825">
                          <a:latin typeface="Cambria"/>
                          <a:cs typeface="Cambria"/>
                        </a:rPr>
                        <a:t>	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0.038</a:t>
                      </a:r>
                      <a:r>
                        <a:rPr dirty="0" baseline="30303" sz="825" spc="-15">
                          <a:latin typeface="Cambria"/>
                          <a:cs typeface="Cambria"/>
                        </a:rPr>
                        <a:t>∗∗</a:t>
                      </a:r>
                      <a:endParaRPr baseline="30303" sz="825">
                        <a:latin typeface="Cambria"/>
                        <a:cs typeface="Cambria"/>
                      </a:endParaRPr>
                    </a:p>
                  </a:txBody>
                  <a:tcPr marL="0" marR="0" marB="0" marT="6985"/>
                </a:tc>
                <a:tc>
                  <a:txBody>
                    <a:bodyPr/>
                    <a:lstStyle/>
                    <a:p>
                      <a:pPr algn="r" marR="3683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0.040</a:t>
                      </a:r>
                      <a:r>
                        <a:rPr dirty="0" baseline="30303" sz="825" spc="-15">
                          <a:latin typeface="Cambria"/>
                          <a:cs typeface="Cambria"/>
                        </a:rPr>
                        <a:t>∗∗</a:t>
                      </a:r>
                      <a:endParaRPr baseline="30303" sz="825">
                        <a:latin typeface="Cambria"/>
                        <a:cs typeface="Cambria"/>
                      </a:endParaRPr>
                    </a:p>
                  </a:txBody>
                  <a:tcPr marL="0" marR="0" marB="0" marT="6985"/>
                </a:tc>
              </a:tr>
              <a:tr h="1631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(0.015)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357505">
                        <a:lnSpc>
                          <a:spcPct val="100000"/>
                        </a:lnSpc>
                        <a:spcBef>
                          <a:spcPts val="5"/>
                        </a:spcBef>
                        <a:tabLst>
                          <a:tab pos="1297940" algn="l"/>
                        </a:tabLst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(0.015)</a:t>
                      </a:r>
                      <a:r>
                        <a:rPr dirty="0" sz="850">
                          <a:latin typeface="Palatino Linotype"/>
                          <a:cs typeface="Palatino Linotype"/>
                        </a:rPr>
                        <a:t>	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(0.018)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(0.018)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</a:tr>
              <a:tr h="165100">
                <a:tc>
                  <a:txBody>
                    <a:bodyPr/>
                    <a:lstStyle/>
                    <a:p>
                      <a:pPr marL="31115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30">
                          <a:latin typeface="Palatino Linotype"/>
                          <a:cs typeface="Palatino Linotype"/>
                        </a:rPr>
                        <a:t>health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 problems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−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0.035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marL="314325">
                        <a:lnSpc>
                          <a:spcPct val="100000"/>
                        </a:lnSpc>
                        <a:spcBef>
                          <a:spcPts val="10"/>
                        </a:spcBef>
                        <a:tabLst>
                          <a:tab pos="1254760" algn="l"/>
                        </a:tabLst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−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0.058</a:t>
                      </a:r>
                      <a:r>
                        <a:rPr dirty="0" sz="850">
                          <a:latin typeface="Palatino Linotype"/>
                          <a:cs typeface="Palatino Linotype"/>
                        </a:rPr>
                        <a:t>	</a:t>
                      </a:r>
                      <a:r>
                        <a:rPr dirty="0" sz="850" spc="-10">
                          <a:latin typeface="Cambria"/>
                          <a:cs typeface="Cambria"/>
                        </a:rPr>
                        <a:t>−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0.010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270"/>
                </a:tc>
                <a:tc>
                  <a:txBody>
                    <a:bodyPr/>
                    <a:lstStyle/>
                    <a:p>
                      <a:pPr marL="345440">
                        <a:lnSpc>
                          <a:spcPct val="100000"/>
                        </a:lnSpc>
                        <a:spcBef>
                          <a:spcPts val="10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−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0.017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1270"/>
                </a:tc>
              </a:tr>
              <a:tr h="1581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(0.054)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357505">
                        <a:lnSpc>
                          <a:spcPct val="100000"/>
                        </a:lnSpc>
                        <a:spcBef>
                          <a:spcPts val="5"/>
                        </a:spcBef>
                        <a:tabLst>
                          <a:tab pos="1297940" algn="l"/>
                        </a:tabLst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(0.054)</a:t>
                      </a:r>
                      <a:r>
                        <a:rPr dirty="0" sz="850">
                          <a:latin typeface="Palatino Linotype"/>
                          <a:cs typeface="Palatino Linotype"/>
                        </a:rPr>
                        <a:t>	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(0.047)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38862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(0.047)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</a:tr>
              <a:tr h="170815">
                <a:tc>
                  <a:txBody>
                    <a:bodyPr/>
                    <a:lstStyle/>
                    <a:p>
                      <a:pPr marL="311150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Intercept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985"/>
                </a:tc>
                <a:tc>
                  <a:txBody>
                    <a:bodyPr/>
                    <a:lstStyle/>
                    <a:p>
                      <a:pPr marL="7810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0.273</a:t>
                      </a:r>
                      <a:r>
                        <a:rPr dirty="0" baseline="30303" sz="825" spc="-15">
                          <a:latin typeface="Cambria"/>
                          <a:cs typeface="Cambria"/>
                        </a:rPr>
                        <a:t>∗∗∗</a:t>
                      </a:r>
                      <a:endParaRPr baseline="30303" sz="825">
                        <a:latin typeface="Cambria"/>
                        <a:cs typeface="Cambria"/>
                      </a:endParaRPr>
                    </a:p>
                  </a:txBody>
                  <a:tcPr marL="0" marR="0" marB="0" marT="6985"/>
                </a:tc>
                <a:tc>
                  <a:txBody>
                    <a:bodyPr/>
                    <a:lstStyle/>
                    <a:p>
                      <a:pPr marL="314325">
                        <a:lnSpc>
                          <a:spcPct val="100000"/>
                        </a:lnSpc>
                        <a:spcBef>
                          <a:spcPts val="55"/>
                        </a:spcBef>
                      </a:pPr>
                      <a:r>
                        <a:rPr dirty="0" sz="850" spc="-10">
                          <a:latin typeface="Cambria"/>
                          <a:cs typeface="Cambria"/>
                        </a:rPr>
                        <a:t>−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0.039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98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6446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4318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(0.091)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357505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(0.076)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8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/>
                </a:tc>
              </a:tr>
              <a:tr h="164465">
                <a:tc>
                  <a:txBody>
                    <a:bodyPr/>
                    <a:lstStyle/>
                    <a:p>
                      <a:pPr marL="31115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30">
                          <a:latin typeface="Palatino Linotype"/>
                          <a:cs typeface="Palatino Linotype"/>
                        </a:rPr>
                        <a:t>region</a:t>
                      </a:r>
                      <a:r>
                        <a:rPr dirty="0" sz="850" spc="-20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dummies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25">
                          <a:latin typeface="Palatino Linotype"/>
                          <a:cs typeface="Palatino Linotype"/>
                        </a:rPr>
                        <a:t>Yes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459105">
                        <a:lnSpc>
                          <a:spcPct val="100000"/>
                        </a:lnSpc>
                        <a:spcBef>
                          <a:spcPts val="5"/>
                        </a:spcBef>
                        <a:tabLst>
                          <a:tab pos="1399540" algn="l"/>
                        </a:tabLst>
                      </a:pPr>
                      <a:r>
                        <a:rPr dirty="0" sz="850" spc="-25">
                          <a:latin typeface="Palatino Linotype"/>
                          <a:cs typeface="Palatino Linotype"/>
                        </a:rPr>
                        <a:t>Yes</a:t>
                      </a:r>
                      <a:r>
                        <a:rPr dirty="0" sz="850">
                          <a:latin typeface="Palatino Linotype"/>
                          <a:cs typeface="Palatino Linotype"/>
                        </a:rPr>
                        <a:t>	</a:t>
                      </a:r>
                      <a:r>
                        <a:rPr dirty="0" sz="850" spc="-25">
                          <a:latin typeface="Palatino Linotype"/>
                          <a:cs typeface="Palatino Linotype"/>
                        </a:rPr>
                        <a:t>Yes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49022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25">
                          <a:latin typeface="Palatino Linotype"/>
                          <a:cs typeface="Palatino Linotype"/>
                        </a:rPr>
                        <a:t>Yes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</a:tr>
              <a:tr h="164465">
                <a:tc>
                  <a:txBody>
                    <a:bodyPr/>
                    <a:lstStyle/>
                    <a:p>
                      <a:pPr marL="31115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sector</a:t>
                      </a:r>
                      <a:r>
                        <a:rPr dirty="0" sz="850" spc="-40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dummies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25">
                          <a:latin typeface="Palatino Linotype"/>
                          <a:cs typeface="Palatino Linotype"/>
                        </a:rPr>
                        <a:t>Yes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459105">
                        <a:lnSpc>
                          <a:spcPct val="100000"/>
                        </a:lnSpc>
                        <a:spcBef>
                          <a:spcPts val="5"/>
                        </a:spcBef>
                        <a:tabLst>
                          <a:tab pos="1399540" algn="l"/>
                        </a:tabLst>
                      </a:pPr>
                      <a:r>
                        <a:rPr dirty="0" sz="850" spc="-25">
                          <a:latin typeface="Palatino Linotype"/>
                          <a:cs typeface="Palatino Linotype"/>
                        </a:rPr>
                        <a:t>Yes</a:t>
                      </a:r>
                      <a:r>
                        <a:rPr dirty="0" sz="850">
                          <a:latin typeface="Palatino Linotype"/>
                          <a:cs typeface="Palatino Linotype"/>
                        </a:rPr>
                        <a:t>	</a:t>
                      </a:r>
                      <a:r>
                        <a:rPr dirty="0" sz="850" spc="-25">
                          <a:latin typeface="Palatino Linotype"/>
                          <a:cs typeface="Palatino Linotype"/>
                        </a:rPr>
                        <a:t>Yes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49022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25">
                          <a:latin typeface="Palatino Linotype"/>
                          <a:cs typeface="Palatino Linotype"/>
                        </a:rPr>
                        <a:t>Yes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</a:tr>
              <a:tr h="164465">
                <a:tc>
                  <a:txBody>
                    <a:bodyPr/>
                    <a:lstStyle/>
                    <a:p>
                      <a:pPr marL="31115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30">
                          <a:latin typeface="Palatino Linotype"/>
                          <a:cs typeface="Palatino Linotype"/>
                        </a:rPr>
                        <a:t>occupation</a:t>
                      </a:r>
                      <a:r>
                        <a:rPr dirty="0" sz="850" spc="35">
                          <a:latin typeface="Palatino Linotype"/>
                          <a:cs typeface="Palatino Linotype"/>
                        </a:rPr>
                        <a:t> 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dummies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14478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25">
                          <a:latin typeface="Palatino Linotype"/>
                          <a:cs typeface="Palatino Linotype"/>
                        </a:rPr>
                        <a:t>Yes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464184">
                        <a:lnSpc>
                          <a:spcPct val="100000"/>
                        </a:lnSpc>
                        <a:spcBef>
                          <a:spcPts val="5"/>
                        </a:spcBef>
                        <a:tabLst>
                          <a:tab pos="1399540" algn="l"/>
                        </a:tabLst>
                      </a:pPr>
                      <a:r>
                        <a:rPr dirty="0" sz="850" spc="-25">
                          <a:latin typeface="Palatino Linotype"/>
                          <a:cs typeface="Palatino Linotype"/>
                        </a:rPr>
                        <a:t>No</a:t>
                      </a:r>
                      <a:r>
                        <a:rPr dirty="0" sz="850">
                          <a:latin typeface="Palatino Linotype"/>
                          <a:cs typeface="Palatino Linotype"/>
                        </a:rPr>
                        <a:t>	</a:t>
                      </a:r>
                      <a:r>
                        <a:rPr dirty="0" sz="850" spc="-25">
                          <a:latin typeface="Palatino Linotype"/>
                          <a:cs typeface="Palatino Linotype"/>
                        </a:rPr>
                        <a:t>Yes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495300"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r>
                        <a:rPr dirty="0" sz="850" spc="-25">
                          <a:latin typeface="Palatino Linotype"/>
                          <a:cs typeface="Palatino Linotype"/>
                        </a:rPr>
                        <a:t>No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</a:tr>
              <a:tr h="135890">
                <a:tc>
                  <a:txBody>
                    <a:bodyPr/>
                    <a:lstStyle/>
                    <a:p>
                      <a:pPr marL="311150">
                        <a:lnSpc>
                          <a:spcPts val="965"/>
                        </a:lnSpc>
                        <a:spcBef>
                          <a:spcPts val="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Observations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78105">
                        <a:lnSpc>
                          <a:spcPts val="965"/>
                        </a:lnSpc>
                        <a:spcBef>
                          <a:spcPts val="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4,360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392430">
                        <a:lnSpc>
                          <a:spcPts val="965"/>
                        </a:lnSpc>
                        <a:spcBef>
                          <a:spcPts val="5"/>
                        </a:spcBef>
                        <a:tabLst>
                          <a:tab pos="1332865" algn="l"/>
                        </a:tabLst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4,360</a:t>
                      </a:r>
                      <a:r>
                        <a:rPr dirty="0" sz="850">
                          <a:latin typeface="Palatino Linotype"/>
                          <a:cs typeface="Palatino Linotype"/>
                        </a:rPr>
                        <a:t>	</a:t>
                      </a: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4,360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  <a:tc>
                  <a:txBody>
                    <a:bodyPr/>
                    <a:lstStyle/>
                    <a:p>
                      <a:pPr marL="423545">
                        <a:lnSpc>
                          <a:spcPts val="965"/>
                        </a:lnSpc>
                        <a:spcBef>
                          <a:spcPts val="5"/>
                        </a:spcBef>
                      </a:pPr>
                      <a:r>
                        <a:rPr dirty="0" sz="850" spc="-10">
                          <a:latin typeface="Palatino Linotype"/>
                          <a:cs typeface="Palatino Linotype"/>
                        </a:rPr>
                        <a:t>4,360</a:t>
                      </a:r>
                      <a:endParaRPr sz="8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635"/>
                </a:tc>
              </a:tr>
            </a:tbl>
          </a:graphicData>
        </a:graphic>
      </p:graphicFrame>
      <p:sp>
        <p:nvSpPr>
          <p:cNvPr id="4" name="object 4" descr=""/>
          <p:cNvSpPr txBox="1"/>
          <p:nvPr/>
        </p:nvSpPr>
        <p:spPr>
          <a:xfrm>
            <a:off x="579957" y="5831368"/>
            <a:ext cx="179705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607" sz="1275" spc="-37">
                <a:latin typeface="Palatino Linotype"/>
                <a:cs typeface="Palatino Linotype"/>
              </a:rPr>
              <a:t>R</a:t>
            </a:r>
            <a:r>
              <a:rPr dirty="0" sz="550" spc="-25">
                <a:latin typeface="Palatino Linotype"/>
                <a:cs typeface="Palatino Linotype"/>
              </a:rPr>
              <a:t>2</a:t>
            </a:r>
            <a:endParaRPr sz="5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306810" y="5868971"/>
            <a:ext cx="266065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spc="-10">
                <a:latin typeface="Palatino Linotype"/>
                <a:cs typeface="Palatino Linotype"/>
              </a:rPr>
              <a:t>0.278</a:t>
            </a:r>
            <a:endParaRPr sz="8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3247399" y="5868971"/>
            <a:ext cx="266065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spc="-10">
                <a:latin typeface="Palatino Linotype"/>
                <a:cs typeface="Palatino Linotype"/>
              </a:rPr>
              <a:t>0.264</a:t>
            </a:r>
            <a:endParaRPr sz="8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187878" y="5868971"/>
            <a:ext cx="266065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spc="-10">
                <a:latin typeface="Palatino Linotype"/>
                <a:cs typeface="Palatino Linotype"/>
              </a:rPr>
              <a:t>0.192</a:t>
            </a:r>
            <a:endParaRPr sz="8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128357" y="5868971"/>
            <a:ext cx="266065" cy="1549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50" spc="-10">
                <a:latin typeface="Palatino Linotype"/>
                <a:cs typeface="Palatino Linotype"/>
              </a:rPr>
              <a:t>0.190</a:t>
            </a:r>
            <a:endParaRPr sz="8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567532" y="6066942"/>
            <a:ext cx="4934585" cy="0"/>
          </a:xfrm>
          <a:custGeom>
            <a:avLst/>
            <a:gdLst/>
            <a:ahLst/>
            <a:cxnLst/>
            <a:rect l="l" t="t" r="r" b="b"/>
            <a:pathLst>
              <a:path w="4934585" h="0">
                <a:moveTo>
                  <a:pt x="0" y="0"/>
                </a:moveTo>
                <a:lnTo>
                  <a:pt x="4934557" y="0"/>
                </a:lnTo>
              </a:path>
            </a:pathLst>
          </a:custGeom>
          <a:ln w="64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516727" y="6088124"/>
            <a:ext cx="5036820" cy="20129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800" spc="-10" i="1">
                <a:latin typeface="Palatino Linotype"/>
                <a:cs typeface="Palatino Linotype"/>
              </a:rPr>
              <a:t>Note</a:t>
            </a:r>
            <a:r>
              <a:rPr dirty="0" sz="800" spc="-10">
                <a:latin typeface="Palatino Linotype"/>
                <a:cs typeface="Palatino Linotype"/>
              </a:rPr>
              <a:t>: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baseline="30303" sz="825" spc="-37">
                <a:latin typeface="Cambria"/>
                <a:cs typeface="Cambria"/>
              </a:rPr>
              <a:t>∗</a:t>
            </a:r>
            <a:r>
              <a:rPr dirty="0" sz="800" spc="-25">
                <a:latin typeface="Palatino Linotype"/>
                <a:cs typeface="Palatino Linotype"/>
              </a:rPr>
              <a:t>p</a:t>
            </a:r>
            <a:r>
              <a:rPr dirty="0" sz="800" spc="-25" i="1">
                <a:latin typeface="Meiryo"/>
                <a:cs typeface="Meiryo"/>
              </a:rPr>
              <a:t>&lt;</a:t>
            </a:r>
            <a:r>
              <a:rPr dirty="0" sz="800" spc="-25">
                <a:latin typeface="Palatino Linotype"/>
                <a:cs typeface="Palatino Linotype"/>
              </a:rPr>
              <a:t>0.1;</a:t>
            </a:r>
            <a:r>
              <a:rPr dirty="0" sz="800" spc="15">
                <a:latin typeface="Palatino Linotype"/>
                <a:cs typeface="Palatino Linotype"/>
              </a:rPr>
              <a:t> </a:t>
            </a:r>
            <a:r>
              <a:rPr dirty="0" baseline="30303" sz="825" spc="-30">
                <a:latin typeface="Cambria"/>
                <a:cs typeface="Cambria"/>
              </a:rPr>
              <a:t>∗∗</a:t>
            </a:r>
            <a:r>
              <a:rPr dirty="0" sz="800" spc="-20">
                <a:latin typeface="Palatino Linotype"/>
                <a:cs typeface="Palatino Linotype"/>
              </a:rPr>
              <a:t>p</a:t>
            </a:r>
            <a:r>
              <a:rPr dirty="0" sz="800" spc="-20" i="1">
                <a:latin typeface="Meiryo"/>
                <a:cs typeface="Meiryo"/>
              </a:rPr>
              <a:t>&lt;</a:t>
            </a:r>
            <a:r>
              <a:rPr dirty="0" sz="800" spc="-20">
                <a:latin typeface="Palatino Linotype"/>
                <a:cs typeface="Palatino Linotype"/>
              </a:rPr>
              <a:t>0.05;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baseline="30303" sz="825" spc="-15">
                <a:latin typeface="Cambria"/>
                <a:cs typeface="Cambria"/>
              </a:rPr>
              <a:t>∗∗∗</a:t>
            </a:r>
            <a:r>
              <a:rPr dirty="0" sz="800" spc="-10">
                <a:latin typeface="Palatino Linotype"/>
                <a:cs typeface="Palatino Linotype"/>
              </a:rPr>
              <a:t>p</a:t>
            </a:r>
            <a:r>
              <a:rPr dirty="0" sz="800" spc="-10" i="1">
                <a:latin typeface="Meiryo"/>
                <a:cs typeface="Meiryo"/>
              </a:rPr>
              <a:t>&lt;</a:t>
            </a:r>
            <a:r>
              <a:rPr dirty="0" sz="800" spc="-10">
                <a:latin typeface="Palatino Linotype"/>
                <a:cs typeface="Palatino Linotype"/>
              </a:rPr>
              <a:t>0.01</a:t>
            </a:r>
            <a:endParaRPr sz="8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9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650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ct val="100000"/>
              </a:lnSpc>
            </a:pPr>
            <a:r>
              <a:rPr dirty="0" sz="1000" spc="-30">
                <a:latin typeface="Palatino Linotype"/>
                <a:cs typeface="Palatino Linotype"/>
              </a:rPr>
              <a:t>Estimation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results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presented</a:t>
            </a:r>
            <a:r>
              <a:rPr dirty="0" sz="1000" spc="-10">
                <a:latin typeface="Palatino Linotype"/>
                <a:cs typeface="Palatino Linotype"/>
              </a:rPr>
              <a:t> 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Table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2.1,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5" b="1">
                <a:latin typeface="Cambria"/>
                <a:cs typeface="Cambria"/>
              </a:rPr>
              <a:t>stargazer</a:t>
            </a:r>
            <a:r>
              <a:rPr dirty="0" sz="1000" spc="20" b="1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library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(Hlavac,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2013).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We </a:t>
            </a:r>
            <a:r>
              <a:rPr dirty="0" sz="1000" spc="-45">
                <a:latin typeface="Palatino Linotype"/>
                <a:cs typeface="Palatino Linotype"/>
              </a:rPr>
              <a:t>use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several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possibilities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offered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library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improve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appearance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table:</a:t>
            </a:r>
            <a:endParaRPr sz="1000">
              <a:latin typeface="Palatino Linotype"/>
              <a:cs typeface="Palatino Linotype"/>
            </a:endParaRPr>
          </a:p>
          <a:p>
            <a:pPr algn="just" marL="179705" marR="43180" indent="-129539">
              <a:lnSpc>
                <a:spcPct val="100000"/>
              </a:lnSpc>
              <a:spcBef>
                <a:spcPts val="590"/>
              </a:spcBef>
              <a:buFont typeface="Cambria"/>
              <a:buChar char="•"/>
              <a:tabLst>
                <a:tab pos="180340" algn="l"/>
              </a:tabLst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Courier New"/>
                <a:cs typeface="Courier New"/>
              </a:rPr>
              <a:t>omit</a:t>
            </a:r>
            <a:r>
              <a:rPr dirty="0" sz="1000" spc="-85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argument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used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omit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two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coeﬃcients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corresponding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region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Courier New"/>
                <a:cs typeface="Courier New"/>
              </a:rPr>
              <a:t>sector</a:t>
            </a:r>
            <a:r>
              <a:rPr dirty="0" sz="1000" spc="-90">
                <a:latin typeface="Courier New"/>
                <a:cs typeface="Courier New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factors;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Courier New"/>
                <a:cs typeface="Courier New"/>
              </a:rPr>
              <a:t>omit.labels</a:t>
            </a:r>
            <a:r>
              <a:rPr dirty="0" sz="1000" spc="-114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indicates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how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information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about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these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covariates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included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table,</a:t>
            </a:r>
            <a:endParaRPr sz="1000">
              <a:latin typeface="Palatino Linotype"/>
              <a:cs typeface="Palatino Linotype"/>
            </a:endParaRPr>
          </a:p>
          <a:p>
            <a:pPr algn="just" marL="179705" indent="-129539">
              <a:lnSpc>
                <a:spcPts val="1185"/>
              </a:lnSpc>
              <a:buFont typeface="Cambria"/>
              <a:buChar char="•"/>
              <a:tabLst>
                <a:tab pos="1803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sz="1000" spc="5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statistic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adjusted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R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baseline="29914" sz="975" spc="172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removed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from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output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omit.stat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algn="just" marL="179705" indent="-129539">
              <a:lnSpc>
                <a:spcPts val="1195"/>
              </a:lnSpc>
              <a:buFont typeface="Cambria"/>
              <a:buChar char="•"/>
              <a:tabLst>
                <a:tab pos="1803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customized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names </a:t>
            </a:r>
            <a:r>
              <a:rPr dirty="0" sz="1000" spc="-35">
                <a:latin typeface="Palatino Linotype"/>
                <a:cs typeface="Palatino Linotype"/>
              </a:rPr>
              <a:t>for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response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covariates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 </a:t>
            </a:r>
            <a:r>
              <a:rPr dirty="0" sz="1000" spc="-60">
                <a:latin typeface="Palatino Linotype"/>
                <a:cs typeface="Palatino Linotype"/>
              </a:rPr>
              <a:t>provided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dep.var.labels</a:t>
            </a:r>
            <a:endParaRPr sz="1000">
              <a:latin typeface="Courier New"/>
              <a:cs typeface="Courier New"/>
            </a:endParaRPr>
          </a:p>
          <a:p>
            <a:pPr marL="179705">
              <a:lnSpc>
                <a:spcPts val="1195"/>
              </a:lnSpc>
            </a:pP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covariate.labels</a:t>
            </a:r>
            <a:endParaRPr sz="1000">
              <a:latin typeface="Courier New"/>
              <a:cs typeface="Courier New"/>
            </a:endParaRPr>
          </a:p>
          <a:p>
            <a:pPr algn="just" marL="179705" marR="43180" indent="-129539">
              <a:lnSpc>
                <a:spcPts val="1200"/>
              </a:lnSpc>
              <a:spcBef>
                <a:spcPts val="35"/>
              </a:spcBef>
              <a:buFont typeface="Cambria"/>
              <a:buChar char="•"/>
              <a:tabLst>
                <a:tab pos="180340" algn="l"/>
              </a:tabLst>
            </a:pPr>
            <a:r>
              <a:rPr dirty="0" sz="1000" spc="-35">
                <a:latin typeface="Courier New"/>
                <a:cs typeface="Courier New"/>
              </a:rPr>
              <a:t>column.labels</a:t>
            </a:r>
            <a:r>
              <a:rPr dirty="0" sz="1000" spc="-114">
                <a:latin typeface="Courier New"/>
                <a:cs typeface="Courier New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Courier New"/>
                <a:cs typeface="Courier New"/>
              </a:rPr>
              <a:t>column.separate</a:t>
            </a:r>
            <a:r>
              <a:rPr dirty="0" sz="1000" spc="-120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indicate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method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estimation </a:t>
            </a:r>
            <a:r>
              <a:rPr dirty="0" sz="1000" spc="-55">
                <a:latin typeface="Palatino Linotype"/>
                <a:cs typeface="Palatino Linotype"/>
              </a:rPr>
              <a:t>used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models.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347423" y="607782"/>
            <a:ext cx="141097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The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</a:t>
            </a:r>
            <a:r>
              <a:rPr dirty="0" sz="800" spc="-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</a:t>
            </a:r>
            <a:r>
              <a:rPr dirty="0" sz="800" spc="240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51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81479" y="919219"/>
            <a:ext cx="4985385" cy="255016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library("stargazer")</a:t>
            </a:r>
            <a:endParaRPr sz="800">
              <a:latin typeface="Courier New"/>
              <a:cs typeface="Courier New"/>
            </a:endParaRPr>
          </a:p>
          <a:p>
            <a:pPr marL="632460" marR="640080" indent="-607695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stargazer(wages.pooling2,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wages.pooling1,</a:t>
            </a:r>
            <a:r>
              <a:rPr dirty="0" sz="800" spc="1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wages.within2,</a:t>
            </a:r>
            <a:r>
              <a:rPr dirty="0" sz="800" spc="1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wages.within1, </a:t>
            </a:r>
            <a:r>
              <a:rPr dirty="0" sz="800">
                <a:latin typeface="Courier New"/>
                <a:cs typeface="Courier New"/>
              </a:rPr>
              <a:t>omit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c("region",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"sector",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"occ"),</a:t>
            </a:r>
            <a:endParaRPr sz="800">
              <a:latin typeface="Courier New"/>
              <a:cs typeface="Courier New"/>
            </a:endParaRPr>
          </a:p>
          <a:p>
            <a:pPr marL="632460" marR="518159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omit.labels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c("region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dummies",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"sector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dummies",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"occupation dummies"),</a:t>
            </a:r>
            <a:endParaRPr sz="800">
              <a:latin typeface="Courier New"/>
              <a:cs typeface="Courier New"/>
            </a:endParaRPr>
          </a:p>
          <a:p>
            <a:pPr marL="632460" marR="640080">
              <a:lnSpc>
                <a:spcPct val="116300"/>
              </a:lnSpc>
            </a:pPr>
            <a:r>
              <a:rPr dirty="0" sz="800" spc="-10">
                <a:latin typeface="Courier New"/>
                <a:cs typeface="Courier New"/>
              </a:rPr>
              <a:t>column.labels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c("pooling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estimation",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"within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estimation"), column.separate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c(2,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2),</a:t>
            </a:r>
            <a:endParaRPr sz="800">
              <a:latin typeface="Courier New"/>
              <a:cs typeface="Courier New"/>
            </a:endParaRPr>
          </a:p>
          <a:p>
            <a:pPr marL="63246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dep.var.labels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"log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hourly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wage",</a:t>
            </a:r>
            <a:endParaRPr sz="800">
              <a:latin typeface="Courier New"/>
              <a:cs typeface="Courier New"/>
            </a:endParaRPr>
          </a:p>
          <a:p>
            <a:pPr marL="63246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covariate.labels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c("union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membership",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"education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years",</a:t>
            </a:r>
            <a:endParaRPr sz="800">
              <a:latin typeface="Courier New"/>
              <a:cs typeface="Courier New"/>
            </a:endParaRPr>
          </a:p>
          <a:p>
            <a:pPr marL="1907539" marR="214629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"experience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years",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"experience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years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squared", </a:t>
            </a:r>
            <a:r>
              <a:rPr dirty="0" sz="800">
                <a:latin typeface="Courier New"/>
                <a:cs typeface="Courier New"/>
              </a:rPr>
              <a:t>"black",</a:t>
            </a:r>
            <a:r>
              <a:rPr dirty="0" sz="800" spc="-9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"hispanic",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"rural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residence", </a:t>
            </a:r>
            <a:r>
              <a:rPr dirty="0" sz="800">
                <a:latin typeface="Courier New"/>
                <a:cs typeface="Courier New"/>
              </a:rPr>
              <a:t>"married",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"health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problems",</a:t>
            </a:r>
            <a:endParaRPr sz="800">
              <a:latin typeface="Courier New"/>
              <a:cs typeface="Courier New"/>
            </a:endParaRPr>
          </a:p>
          <a:p>
            <a:pPr marL="632460" marR="2280285" indent="1275080">
              <a:lnSpc>
                <a:spcPts val="1120"/>
              </a:lnSpc>
              <a:spcBef>
                <a:spcPts val="60"/>
              </a:spcBef>
            </a:pPr>
            <a:r>
              <a:rPr dirty="0" sz="800" spc="-10">
                <a:latin typeface="Courier New"/>
                <a:cs typeface="Courier New"/>
              </a:rPr>
              <a:t>"Intercept"), </a:t>
            </a:r>
            <a:r>
              <a:rPr dirty="0" sz="800">
                <a:latin typeface="Courier New"/>
                <a:cs typeface="Courier New"/>
              </a:rPr>
              <a:t>omit.stat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c("adj.rsq",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"f"), </a:t>
            </a:r>
            <a:r>
              <a:rPr dirty="0" sz="800">
                <a:latin typeface="Courier New"/>
                <a:cs typeface="Courier New"/>
              </a:rPr>
              <a:t>title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"Wage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equation",</a:t>
            </a:r>
            <a:endParaRPr sz="800">
              <a:latin typeface="Courier New"/>
              <a:cs typeface="Courier New"/>
            </a:endParaRPr>
          </a:p>
          <a:p>
            <a:pPr marL="632460">
              <a:lnSpc>
                <a:spcPct val="100000"/>
              </a:lnSpc>
              <a:spcBef>
                <a:spcPts val="85"/>
              </a:spcBef>
            </a:pPr>
            <a:r>
              <a:rPr dirty="0" sz="800">
                <a:latin typeface="Courier New"/>
                <a:cs typeface="Courier New"/>
              </a:rPr>
              <a:t>label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"tab:wagesresult",</a:t>
            </a:r>
            <a:endParaRPr sz="800">
              <a:latin typeface="Courier New"/>
              <a:cs typeface="Courier New"/>
            </a:endParaRPr>
          </a:p>
          <a:p>
            <a:pPr marL="63246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no.space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TRUE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5">
                <a:latin typeface="Courier New"/>
                <a:cs typeface="Courier New"/>
              </a:rPr>
              <a:t>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68770" y="3654289"/>
            <a:ext cx="4961890" cy="32899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635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Table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2.1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exactly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matches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results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presented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Vella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Verbeek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(1998)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columns</a:t>
            </a:r>
            <a:r>
              <a:rPr dirty="0" sz="1000" spc="-20">
                <a:latin typeface="Palatino Linotype"/>
                <a:cs typeface="Palatino Linotype"/>
              </a:rPr>
              <a:t> (2), </a:t>
            </a:r>
            <a:r>
              <a:rPr dirty="0" sz="1000">
                <a:latin typeface="Palatino Linotype"/>
                <a:cs typeface="Palatino Linotype"/>
              </a:rPr>
              <a:t>(1),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(3),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(4).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715" indent="107950">
              <a:lnSpc>
                <a:spcPts val="1200"/>
              </a:lnSpc>
              <a:spcBef>
                <a:spcPts val="30"/>
              </a:spcBef>
            </a:pPr>
            <a:r>
              <a:rPr dirty="0" sz="1000" spc="-45">
                <a:latin typeface="Palatino Linotype"/>
                <a:cs typeface="Palatino Linotype"/>
              </a:rPr>
              <a:t>Looking</a:t>
            </a:r>
            <a:r>
              <a:rPr dirty="0" sz="1000" spc="-20">
                <a:latin typeface="Palatino Linotype"/>
                <a:cs typeface="Palatino Linotype"/>
              </a:rPr>
              <a:t> at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results, </a:t>
            </a:r>
            <a:r>
              <a:rPr dirty="0" sz="1000" spc="-120">
                <a:latin typeface="Palatino Linotype"/>
                <a:cs typeface="Palatino Linotype"/>
              </a:rPr>
              <a:t>we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premium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about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18%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14" b="1">
                <a:latin typeface="Cambria"/>
                <a:cs typeface="Cambria"/>
              </a:rPr>
              <a:t>ols</a:t>
            </a:r>
            <a:r>
              <a:rPr dirty="0" sz="1000" spc="15" b="1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40">
                <a:latin typeface="Palatino Linotype"/>
                <a:cs typeface="Palatino Linotype"/>
              </a:rPr>
              <a:t>falls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35">
                <a:latin typeface="Palatino Linotype"/>
                <a:cs typeface="Palatino Linotype"/>
              </a:rPr>
              <a:t>8%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within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indicates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strongly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positively </a:t>
            </a:r>
            <a:r>
              <a:rPr dirty="0" sz="1000" spc="-25">
                <a:latin typeface="Palatino Linotype"/>
                <a:cs typeface="Palatino Linotype"/>
              </a:rPr>
              <a:t>correlated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union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membership.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return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education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about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8%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wage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one </a:t>
            </a:r>
            <a:r>
              <a:rPr dirty="0" sz="1000" spc="-10">
                <a:latin typeface="Palatino Linotype"/>
                <a:cs typeface="Palatino Linotype"/>
              </a:rPr>
              <a:t>more </a:t>
            </a:r>
            <a:r>
              <a:rPr dirty="0" sz="1000" spc="-25">
                <a:latin typeface="Palatino Linotype"/>
                <a:cs typeface="Palatino Linotype"/>
              </a:rPr>
              <a:t>year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education.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consistent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result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education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level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uncorrelated </a:t>
            </a:r>
            <a:r>
              <a:rPr dirty="0" sz="1000" spc="-40">
                <a:latin typeface="Palatino Linotype"/>
                <a:cs typeface="Palatino Linotype"/>
              </a:rPr>
              <a:t>with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effects.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only</a:t>
            </a:r>
            <a:r>
              <a:rPr dirty="0" sz="1000" spc="-20">
                <a:latin typeface="Palatino Linotype"/>
                <a:cs typeface="Palatino Linotype"/>
              </a:rPr>
              <a:t> consistent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within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model;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unfortunately,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within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transformation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eliminates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time-invariant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covariates </a:t>
            </a:r>
            <a:r>
              <a:rPr dirty="0" sz="1000" spc="-35">
                <a:latin typeface="Palatino Linotype"/>
                <a:cs typeface="Palatino Linotype"/>
              </a:rPr>
              <a:t>(education,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community,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rural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residence).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25"/>
              </a:lnSpc>
            </a:pP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example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illustrates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main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concern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about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panel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data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econometrics,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correlation</a:t>
            </a:r>
            <a:endParaRPr sz="1000">
              <a:latin typeface="Palatino Linotype"/>
              <a:cs typeface="Palatino Linotype"/>
            </a:endParaRPr>
          </a:p>
          <a:p>
            <a:pPr algn="just" marL="12700">
              <a:lnSpc>
                <a:spcPts val="1200"/>
              </a:lnSpc>
            </a:pP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some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covariates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components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10">
                <a:latin typeface="Palatino Linotype"/>
                <a:cs typeface="Palatino Linotype"/>
              </a:rPr>
              <a:t> term:</a:t>
            </a:r>
            <a:endParaRPr sz="1000">
              <a:latin typeface="Palatino Linotype"/>
              <a:cs typeface="Palatino Linotype"/>
            </a:endParaRPr>
          </a:p>
          <a:p>
            <a:pPr marL="141605" marR="6350" indent="-129539">
              <a:lnSpc>
                <a:spcPct val="100000"/>
              </a:lnSpc>
              <a:spcBef>
                <a:spcPts val="595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if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80" b="1">
                <a:latin typeface="Cambria"/>
                <a:cs typeface="Cambria"/>
              </a:rPr>
              <a:t>gls</a:t>
            </a:r>
            <a:r>
              <a:rPr dirty="0" sz="1000" spc="80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gives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consistent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eﬃcient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allows </a:t>
            </a:r>
            <a:r>
              <a:rPr dirty="0" sz="1000" spc="-35">
                <a:latin typeface="Palatino Linotype"/>
                <a:cs typeface="Palatino Linotype"/>
              </a:rPr>
              <a:t>estimating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coeﬃcients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time-</a:t>
            </a:r>
            <a:r>
              <a:rPr dirty="0" sz="1000" spc="-35">
                <a:latin typeface="Palatino Linotype"/>
                <a:cs typeface="Palatino Linotype"/>
              </a:rPr>
              <a:t>invariant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covariates;</a:t>
            </a:r>
            <a:endParaRPr sz="1000">
              <a:latin typeface="Palatino Linotype"/>
              <a:cs typeface="Palatino Linotype"/>
            </a:endParaRPr>
          </a:p>
          <a:p>
            <a:pPr marL="141605" marR="5080" indent="-129539">
              <a:lnSpc>
                <a:spcPts val="1200"/>
              </a:lnSpc>
              <a:spcBef>
                <a:spcPts val="30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if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there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only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individual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component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error,</a:t>
            </a:r>
            <a:r>
              <a:rPr dirty="0" sz="1000" spc="-50">
                <a:latin typeface="Palatino Linotype"/>
                <a:cs typeface="Palatino Linotype"/>
              </a:rPr>
              <a:t> use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within</a:t>
            </a:r>
            <a:r>
              <a:rPr dirty="0" sz="1000" spc="-45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model;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it </a:t>
            </a:r>
            <a:r>
              <a:rPr dirty="0" sz="1000" spc="-55">
                <a:latin typeface="Palatino Linotype"/>
                <a:cs typeface="Palatino Linotype"/>
              </a:rPr>
              <a:t>provides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consistent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estimates,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but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time-</a:t>
            </a:r>
            <a:r>
              <a:rPr dirty="0" sz="1000" spc="-40">
                <a:latin typeface="Palatino Linotype"/>
                <a:cs typeface="Palatino Linotype"/>
              </a:rPr>
              <a:t>invariant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covariates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cannot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estimated;</a:t>
            </a:r>
            <a:endParaRPr sz="1000">
              <a:latin typeface="Palatino Linotype"/>
              <a:cs typeface="Palatino Linotype"/>
            </a:endParaRPr>
          </a:p>
          <a:p>
            <a:pPr marL="141605" indent="-129539">
              <a:lnSpc>
                <a:spcPts val="1150"/>
              </a:lnSpc>
              <a:buFont typeface="Cambria"/>
              <a:buChar char="•"/>
              <a:tabLst>
                <a:tab pos="142240" algn="l"/>
              </a:tabLst>
            </a:pP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there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between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covariates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both </a:t>
            </a:r>
            <a:r>
              <a:rPr dirty="0" sz="1000" spc="-30">
                <a:latin typeface="Palatino Linotype"/>
                <a:cs typeface="Palatino Linotype"/>
              </a:rPr>
              <a:t>components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error term, none</a:t>
            </a:r>
            <a:endParaRPr sz="1000">
              <a:latin typeface="Palatino Linotype"/>
              <a:cs typeface="Palatino Linotype"/>
            </a:endParaRPr>
          </a:p>
          <a:p>
            <a:pPr algn="just" marL="141605" marR="6350">
              <a:lnSpc>
                <a:spcPts val="1200"/>
              </a:lnSpc>
              <a:spcBef>
                <a:spcPts val="35"/>
              </a:spcBef>
            </a:pP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have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presented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consistent.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Vella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Verbeek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(1998)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argued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endogeneity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union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membership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limited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time-</a:t>
            </a:r>
            <a:r>
              <a:rPr dirty="0" sz="1000" spc="-30">
                <a:latin typeface="Palatino Linotype"/>
                <a:cs typeface="Palatino Linotype"/>
              </a:rPr>
              <a:t>invariant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part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>
                <a:latin typeface="Palatino Linotype"/>
                <a:cs typeface="Palatino Linotype"/>
              </a:rPr>
              <a:t>this case, all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models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presented,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including</a:t>
            </a:r>
            <a:r>
              <a:rPr dirty="0" sz="1000">
                <a:latin typeface="Palatino Linotype"/>
                <a:cs typeface="Palatino Linotype"/>
              </a:rPr>
              <a:t> the </a:t>
            </a:r>
            <a:r>
              <a:rPr dirty="0" sz="1000" i="1">
                <a:latin typeface="Palatino Linotype"/>
                <a:cs typeface="Palatino Linotype"/>
              </a:rPr>
              <a:t>within </a:t>
            </a:r>
            <a:r>
              <a:rPr dirty="0" sz="1000" spc="-20">
                <a:latin typeface="Palatino Linotype"/>
                <a:cs typeface="Palatino Linotype"/>
              </a:rPr>
              <a:t>model,</a:t>
            </a:r>
            <a:r>
              <a:rPr dirty="0" sz="1000">
                <a:latin typeface="Palatino Linotype"/>
                <a:cs typeface="Palatino Linotype"/>
              </a:rPr>
              <a:t> are </a:t>
            </a:r>
            <a:r>
              <a:rPr dirty="0" sz="1000" spc="-20">
                <a:latin typeface="Palatino Linotype"/>
                <a:cs typeface="Palatino Linotype"/>
              </a:rPr>
              <a:t>inconsistent,</a:t>
            </a:r>
            <a:r>
              <a:rPr dirty="0" sz="1000">
                <a:latin typeface="Palatino Linotype"/>
                <a:cs typeface="Palatino Linotype"/>
              </a:rPr>
              <a:t> and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authors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propose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sophisticated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procedure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order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obtain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consistent estimator.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23925" y="607782"/>
            <a:ext cx="13398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 b="1">
                <a:latin typeface="Calibri"/>
                <a:cs typeface="Calibri"/>
              </a:rPr>
              <a:t>53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8779" y="1855998"/>
            <a:ext cx="2625725" cy="10280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300" spc="35" b="1">
                <a:latin typeface="Calibri"/>
                <a:cs typeface="Calibri"/>
              </a:rPr>
              <a:t>3</a:t>
            </a:r>
            <a:endParaRPr sz="13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1145"/>
              </a:spcBef>
            </a:pPr>
            <a:r>
              <a:rPr dirty="0" sz="1300" b="1">
                <a:latin typeface="Calibri"/>
                <a:cs typeface="Calibri"/>
              </a:rPr>
              <a:t>Advanced</a:t>
            </a:r>
            <a:r>
              <a:rPr dirty="0" sz="1300" spc="130" b="1">
                <a:latin typeface="Calibri"/>
                <a:cs typeface="Calibri"/>
              </a:rPr>
              <a:t> </a:t>
            </a:r>
            <a:r>
              <a:rPr dirty="0" sz="1300" b="1">
                <a:latin typeface="Calibri"/>
                <a:cs typeface="Calibri"/>
              </a:rPr>
              <a:t>Error</a:t>
            </a:r>
            <a:r>
              <a:rPr dirty="0" sz="1300" spc="135" b="1">
                <a:latin typeface="Calibri"/>
                <a:cs typeface="Calibri"/>
              </a:rPr>
              <a:t> </a:t>
            </a:r>
            <a:r>
              <a:rPr dirty="0" sz="1300" b="1">
                <a:latin typeface="Calibri"/>
                <a:cs typeface="Calibri"/>
              </a:rPr>
              <a:t>Components</a:t>
            </a:r>
            <a:r>
              <a:rPr dirty="0" sz="1300" spc="130" b="1">
                <a:latin typeface="Calibri"/>
                <a:cs typeface="Calibri"/>
              </a:rPr>
              <a:t> </a:t>
            </a:r>
            <a:r>
              <a:rPr dirty="0" sz="1300" spc="-10" b="1">
                <a:latin typeface="Calibri"/>
                <a:cs typeface="Calibri"/>
              </a:rPr>
              <a:t>Models</a:t>
            </a:r>
            <a:endParaRPr sz="13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7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  <a:tabLst>
                <a:tab pos="377190" algn="l"/>
              </a:tabLst>
            </a:pPr>
            <a:r>
              <a:rPr dirty="0" sz="1250" spc="-25" b="1">
                <a:latin typeface="Calibri"/>
                <a:cs typeface="Calibri"/>
              </a:rPr>
              <a:t>3.1</a:t>
            </a:r>
            <a:r>
              <a:rPr dirty="0" sz="1250" b="1">
                <a:latin typeface="Calibri"/>
                <a:cs typeface="Calibri"/>
              </a:rPr>
              <a:t>	Unbalanced</a:t>
            </a:r>
            <a:r>
              <a:rPr dirty="0" sz="1250" spc="229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Panels</a:t>
            </a:r>
            <a:endParaRPr sz="125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68779" y="3004036"/>
            <a:ext cx="4959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40">
                <a:latin typeface="Palatino Linotype"/>
                <a:cs typeface="Palatino Linotype"/>
              </a:rPr>
              <a:t> unbalanced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panels,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number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 </a:t>
            </a:r>
            <a:r>
              <a:rPr dirty="0" sz="1000" spc="-20">
                <a:latin typeface="Palatino Linotype"/>
                <a:cs typeface="Palatino Linotype"/>
              </a:rPr>
              <a:t>each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now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spe-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68779" y="3161550"/>
            <a:ext cx="23742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ciﬁc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denoted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6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We’ll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denote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O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952495" y="3073305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3068179" y="3138084"/>
            <a:ext cx="88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742870" y="3240150"/>
            <a:ext cx="16541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337945" algn="l"/>
              </a:tabLst>
            </a:pP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315">
                <a:latin typeface="Palatino Linotype"/>
                <a:cs typeface="Palatino Linotype"/>
              </a:rPr>
              <a:t>  </a:t>
            </a: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243514" y="3161545"/>
            <a:ext cx="22853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43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total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number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Com-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68794" y="3237484"/>
            <a:ext cx="4960620" cy="633095"/>
          </a:xfrm>
          <a:prstGeom prst="rect">
            <a:avLst/>
          </a:prstGeom>
        </p:spPr>
        <p:txBody>
          <a:bodyPr wrap="square" lIns="0" tIns="876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90"/>
              </a:spcBef>
            </a:pPr>
            <a:r>
              <a:rPr dirty="0" sz="1000" spc="-55">
                <a:latin typeface="Palatino Linotype"/>
                <a:cs typeface="Palatino Linotype"/>
              </a:rPr>
              <a:t>pared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balanced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three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complications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appear:</a:t>
            </a:r>
            <a:endParaRPr sz="1000">
              <a:latin typeface="Palatino Linotype"/>
              <a:cs typeface="Palatino Linotype"/>
            </a:endParaRPr>
          </a:p>
          <a:p>
            <a:pPr marL="141605" marR="5080" indent="-129539">
              <a:lnSpc>
                <a:spcPct val="100000"/>
              </a:lnSpc>
              <a:spcBef>
                <a:spcPts val="595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 spc="-55">
                <a:latin typeface="Palatino Linotype"/>
                <a:cs typeface="Palatino Linotype"/>
              </a:rPr>
              <a:t>ﬁrstly,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covariance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matrix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errors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cannot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written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more</a:t>
            </a:r>
            <a:r>
              <a:rPr dirty="0" sz="1000" spc="-45">
                <a:latin typeface="Palatino Linotype"/>
                <a:cs typeface="Palatino Linotype"/>
              </a:rPr>
              <a:t> as</a:t>
            </a:r>
            <a:r>
              <a:rPr dirty="0" sz="1000" spc="-50">
                <a:latin typeface="Palatino Linotype"/>
                <a:cs typeface="Palatino Linotype"/>
              </a:rPr>
              <a:t> a </a:t>
            </a:r>
            <a:r>
              <a:rPr dirty="0" sz="1000" spc="-35">
                <a:latin typeface="Palatino Linotype"/>
                <a:cs typeface="Palatino Linotype"/>
              </a:rPr>
              <a:t>linear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combination </a:t>
            </a:r>
            <a:r>
              <a:rPr dirty="0" sz="1000">
                <a:latin typeface="Palatino Linotype"/>
                <a:cs typeface="Palatino Linotype"/>
              </a:rPr>
              <a:t>of </a:t>
            </a:r>
            <a:r>
              <a:rPr dirty="0" sz="1000" spc="-35">
                <a:latin typeface="Palatino Linotype"/>
                <a:cs typeface="Palatino Linotype"/>
              </a:rPr>
              <a:t>idempotent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mutually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orthogonal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matrices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one-</a:t>
            </a:r>
            <a:r>
              <a:rPr dirty="0" sz="1000" spc="-105">
                <a:latin typeface="Palatino Linotype"/>
                <a:cs typeface="Palatino Linotype"/>
              </a:rPr>
              <a:t>way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component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672895" y="3844715"/>
            <a:ext cx="48818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matrices),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weights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errors </a:t>
            </a:r>
            <a:r>
              <a:rPr dirty="0" sz="1000" spc="-125">
                <a:latin typeface="Palatino Linotype"/>
                <a:cs typeface="Palatino Linotype"/>
              </a:rPr>
              <a:t>(</a:t>
            </a:r>
            <a:r>
              <a:rPr dirty="0" sz="1000" spc="-125" i="1">
                <a:latin typeface="Meiryo"/>
                <a:cs typeface="Meiryo"/>
              </a:rPr>
              <a:t/>
            </a:r>
            <a:r>
              <a:rPr dirty="0" baseline="29914" sz="975" spc="-187">
                <a:latin typeface="Palatino Linotype"/>
                <a:cs typeface="Palatino Linotype"/>
              </a:rPr>
              <a:t>2</a:t>
            </a:r>
            <a:r>
              <a:rPr dirty="0" baseline="29914" sz="975" spc="157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766178" y="4070203"/>
            <a:ext cx="14312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958215" algn="l"/>
                <a:tab pos="1368425" algn="l"/>
              </a:tabLst>
            </a:pPr>
            <a:r>
              <a:rPr dirty="0" sz="650" spc="-52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2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672903" y="3917491"/>
            <a:ext cx="4881880" cy="25717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r" marR="276860">
              <a:lnSpc>
                <a:spcPts val="69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marL="38100">
              <a:lnSpc>
                <a:spcPts val="1110"/>
              </a:lnSpc>
            </a:pPr>
            <a:r>
              <a:rPr dirty="0" sz="1000" spc="-105" i="1">
                <a:latin typeface="Meiryo"/>
                <a:cs typeface="Meiryo"/>
              </a:rPr>
              <a:t/>
            </a:r>
            <a:r>
              <a:rPr dirty="0" baseline="29914" sz="975" spc="-157">
                <a:latin typeface="Palatino Linotype"/>
                <a:cs typeface="Palatino Linotype"/>
              </a:rPr>
              <a:t>2</a:t>
            </a:r>
            <a:r>
              <a:rPr dirty="0" sz="1000" spc="-105">
                <a:latin typeface="Palatino Linotype"/>
                <a:cs typeface="Palatino Linotype"/>
              </a:rPr>
              <a:t>).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Denoting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D</a:t>
            </a:r>
            <a:r>
              <a:rPr dirty="0" sz="1000" spc="3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D</a:t>
            </a:r>
            <a:r>
              <a:rPr dirty="0" sz="1000" spc="409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two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matrices</a:t>
            </a:r>
            <a:r>
              <a:rPr dirty="0" sz="1000">
                <a:latin typeface="Palatino Linotype"/>
                <a:cs typeface="Palatino Linotype"/>
              </a:rPr>
              <a:t> of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time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dummies,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matrices</a:t>
            </a:r>
            <a:r>
              <a:rPr dirty="0" sz="1000">
                <a:latin typeface="Palatino Linotype"/>
                <a:cs typeface="Palatino Linotype"/>
              </a:rPr>
              <a:t> of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30682" y="4152412"/>
            <a:ext cx="5036820" cy="32143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79705" marR="4318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type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DD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2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returning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either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sum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values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series,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explicitly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appear,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matrices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 idempotent;</a:t>
            </a:r>
            <a:endParaRPr sz="1000">
              <a:latin typeface="Palatino Linotype"/>
              <a:cs typeface="Palatino Linotype"/>
            </a:endParaRPr>
          </a:p>
          <a:p>
            <a:pPr algn="just" marL="179705" marR="43180" indent="-129539">
              <a:lnSpc>
                <a:spcPts val="1200"/>
              </a:lnSpc>
              <a:spcBef>
                <a:spcPts val="30"/>
              </a:spcBef>
              <a:buFont typeface="Cambria"/>
              <a:buChar char="•"/>
              <a:tabLst>
                <a:tab pos="18034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secondly,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transformation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still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consists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 </a:t>
            </a:r>
            <a:r>
              <a:rPr dirty="0" sz="1000" spc="-10">
                <a:latin typeface="Palatino Linotype"/>
                <a:cs typeface="Palatino Linotype"/>
              </a:rPr>
              <a:t>remov- </a:t>
            </a:r>
            <a:r>
              <a:rPr dirty="0" sz="1000">
                <a:latin typeface="Palatino Linotype"/>
                <a:cs typeface="Palatino Linotype"/>
              </a:rPr>
              <a:t>ing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individual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mean</a:t>
            </a:r>
            <a:r>
              <a:rPr dirty="0" sz="1000">
                <a:latin typeface="Palatino Linotype"/>
                <a:cs typeface="Palatino Linotype"/>
              </a:rPr>
              <a:t> from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variable.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contrary,</a:t>
            </a:r>
            <a:r>
              <a:rPr dirty="0" sz="1000">
                <a:latin typeface="Palatino Linotype"/>
                <a:cs typeface="Palatino Linotype"/>
              </a:rPr>
              <a:t> 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two-</a:t>
            </a:r>
            <a:r>
              <a:rPr dirty="0" sz="1000" spc="-60">
                <a:latin typeface="Palatino Linotype"/>
                <a:cs typeface="Palatino Linotype"/>
              </a:rPr>
              <a:t>ways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transformation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obtained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performing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difference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with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individual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means,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balanced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case,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but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requires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tedious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algebra;</a:t>
            </a:r>
            <a:endParaRPr sz="1000">
              <a:latin typeface="Palatino Linotype"/>
              <a:cs typeface="Palatino Linotype"/>
            </a:endParaRPr>
          </a:p>
          <a:p>
            <a:pPr algn="just" marL="179705" indent="-129539">
              <a:lnSpc>
                <a:spcPts val="1140"/>
              </a:lnSpc>
              <a:buFont typeface="Cambria"/>
              <a:buChar char="•"/>
              <a:tabLst>
                <a:tab pos="180340" algn="l"/>
              </a:tabLst>
            </a:pPr>
            <a:r>
              <a:rPr dirty="0" sz="1000" spc="-65">
                <a:latin typeface="Palatino Linotype"/>
                <a:cs typeface="Palatino Linotype"/>
              </a:rPr>
              <a:t>ﬁnally,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components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will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still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compute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quadratic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forms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</a:t>
            </a:r>
            <a:endParaRPr sz="1000">
              <a:latin typeface="Palatino Linotype"/>
              <a:cs typeface="Palatino Linotype"/>
            </a:endParaRPr>
          </a:p>
          <a:p>
            <a:pPr algn="just" marL="179705" marR="43180">
              <a:lnSpc>
                <a:spcPts val="1200"/>
              </a:lnSpc>
              <a:spcBef>
                <a:spcPts val="40"/>
              </a:spcBef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residuals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some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consistent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preliminary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estimations,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but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obvious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choice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35">
                <a:latin typeface="Palatino Linotype"/>
                <a:cs typeface="Palatino Linotype"/>
              </a:rPr>
              <a:t>denominators,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balanced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case.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50">
              <a:latin typeface="Palatino Linotype"/>
              <a:cs typeface="Palatino Linotype"/>
            </a:endParaRPr>
          </a:p>
          <a:p>
            <a:pPr algn="just" marL="508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3.1.1</a:t>
            </a:r>
            <a:r>
              <a:rPr dirty="0" sz="1000" spc="33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Individual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Effects </a:t>
            </a:r>
            <a:r>
              <a:rPr dirty="0" sz="1000" spc="-10" b="1">
                <a:latin typeface="Calibri"/>
                <a:cs typeface="Calibri"/>
              </a:rPr>
              <a:t>Model</a:t>
            </a:r>
            <a:endParaRPr sz="10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5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written: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595"/>
              </a:spcBef>
            </a:pPr>
            <a:r>
              <a:rPr dirty="0" sz="1000" i="1">
                <a:latin typeface="Palatino Linotype"/>
                <a:cs typeface="Palatino Linotype"/>
              </a:rPr>
              <a:t>y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Z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Z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290">
                <a:latin typeface="Palatino Linotype"/>
                <a:cs typeface="Palatino Linotype"/>
              </a:rPr>
              <a:t>D</a:t>
            </a:r>
            <a:r>
              <a:rPr dirty="0" baseline="-21367" sz="975" spc="-434" i="1">
                <a:latin typeface="Meiryo"/>
                <a:cs typeface="Meiryo"/>
              </a:rPr>
              <a:t/>
            </a:r>
            <a:r>
              <a:rPr dirty="0" sz="1000" spc="-29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6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algn="just" marL="50800" marR="43180" indent="107950">
              <a:lnSpc>
                <a:spcPct val="100000"/>
              </a:lnSpc>
              <a:spcBef>
                <a:spcPts val="590"/>
              </a:spcBef>
            </a:pP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ﬁ</a:t>
            </a:r>
            <a:r>
              <a:rPr dirty="0" sz="1000" spc="-60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ss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X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baseline="-21367" sz="975" spc="-517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-</a:t>
            </a:r>
            <a:r>
              <a:rPr dirty="0" sz="1000" spc="-55">
                <a:latin typeface="Palatino Linotype"/>
                <a:cs typeface="Palatino Linotype"/>
              </a:rPr>
              <a:t>W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ugh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45">
                <a:latin typeface="Palatino Linotype"/>
                <a:cs typeface="Palatino Linotype"/>
              </a:rPr>
              <a:t>oid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204">
                <a:latin typeface="Palatino Linotype"/>
                <a:cs typeface="Palatino Linotype"/>
              </a:rPr>
              <a:t>he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30" i="1">
                <a:latin typeface="Meiryo"/>
                <a:cs typeface="Meiryo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ssing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20">
                <a:latin typeface="Palatino Linotype"/>
                <a:cs typeface="Palatino Linotype"/>
              </a:rPr>
              <a:t>rst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5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X</a:t>
            </a:r>
            <a:r>
              <a:rPr dirty="0" sz="1000" spc="11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baseline="-21367" sz="975" spc="-517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puting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sid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ssing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ond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ge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j</a:t>
            </a:r>
            <a:r>
              <a:rPr dirty="0" sz="1000" spc="-3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.e.,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z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44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85" i="1">
                <a:latin typeface="Palatino Linotype"/>
                <a:cs typeface="Palatino Linotype"/>
              </a:rPr>
              <a:t>z</a:t>
            </a:r>
            <a:r>
              <a:rPr dirty="0" sz="1000" spc="-265" i="1">
                <a:latin typeface="Meiryo"/>
                <a:cs typeface="Meiryo"/>
              </a:rPr>
              <a:t>̄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spc="-89" i="1">
                <a:latin typeface="Meiryo"/>
                <a:cs typeface="Meiryo"/>
              </a:rPr>
              <a:t>.</a:t>
            </a:r>
            <a:r>
              <a:rPr dirty="0" baseline="-21367" sz="975" spc="-89" i="1">
                <a:latin typeface="Meiryo"/>
                <a:cs typeface="Meiryo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baseline="-21367" sz="975" spc="-405" i="1">
                <a:latin typeface="Meiryo"/>
                <a:cs typeface="Meiryo"/>
              </a:rPr>
              <a:t/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sz="1000" spc="-8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si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sing</a:t>
            </a:r>
            <a:r>
              <a:rPr dirty="0" sz="1000" spc="-9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baseline="-21367" sz="975" spc="-412" i="1">
                <a:latin typeface="Meiryo"/>
                <a:cs typeface="Meiryo"/>
              </a:rPr>
              <a:t/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9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baseline="-21367" sz="975" spc="-405" i="1">
                <a:latin typeface="Meiryo"/>
                <a:cs typeface="Meiryo"/>
              </a:rPr>
              <a:t/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676810" y="7340917"/>
            <a:ext cx="30327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155" b="1">
                <a:latin typeface="Times New Roman"/>
                <a:cs typeface="Times New Roman"/>
              </a:rPr>
              <a:t>gls</a:t>
            </a:r>
            <a:r>
              <a:rPr dirty="0" sz="1000" spc="-15" b="1">
                <a:latin typeface="Times New Roman"/>
                <a:cs typeface="Times New Roman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model,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235719" y="7737399"/>
            <a:ext cx="953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21310" algn="l"/>
                <a:tab pos="901700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spc="204" i="1">
                <a:latin typeface="Meiryo"/>
                <a:cs typeface="Meiryo"/>
              </a:rPr>
              <a:t>  </a:t>
            </a: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spc="180" i="1">
                <a:latin typeface="Meiryo"/>
                <a:cs typeface="Meiryo"/>
              </a:rPr>
              <a:t>  </a:t>
            </a: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479039" y="7512139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572340" y="7629161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0" name="object 20" descr=""/>
          <p:cNvSpPr/>
          <p:nvPr/>
        </p:nvSpPr>
        <p:spPr>
          <a:xfrm>
            <a:off x="2517150" y="7772183"/>
            <a:ext cx="123825" cy="0"/>
          </a:xfrm>
          <a:custGeom>
            <a:avLst/>
            <a:gdLst/>
            <a:ahLst/>
            <a:cxnLst/>
            <a:rect l="l" t="t" r="r" b="b"/>
            <a:pathLst>
              <a:path w="123825" h="0">
                <a:moveTo>
                  <a:pt x="0" y="0"/>
                </a:moveTo>
                <a:lnTo>
                  <a:pt x="12355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2479050" y="7716970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572345" y="7829641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878097" y="7655105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201550" y="7446758"/>
            <a:ext cx="8693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53745" algn="l"/>
              </a:tabLst>
            </a:pPr>
            <a:r>
              <a:rPr dirty="0" sz="1000" spc="310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310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736140" y="7737402"/>
            <a:ext cx="5981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46100" algn="l"/>
              </a:tabLst>
            </a:pP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spc="175" i="1">
                <a:latin typeface="Meiryo"/>
                <a:cs typeface="Meiryo"/>
              </a:rPr>
              <a:t>  </a:t>
            </a: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891326" y="7664623"/>
            <a:ext cx="25641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424940" algn="l"/>
                <a:tab pos="1764030" algn="l"/>
                <a:tab pos="2201545" algn="l"/>
              </a:tabLst>
            </a:pPr>
            <a:r>
              <a:rPr dirty="0" sz="1000" spc="155">
                <a:latin typeface="Cambria"/>
                <a:cs typeface="Cambria"/>
              </a:rPr>
              <a:t>Ω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130" i="1">
                <a:latin typeface="Meiryo"/>
                <a:cs typeface="Meiryo"/>
              </a:rPr>
              <a:t/>
            </a:r>
            <a:r>
              <a:rPr dirty="0" baseline="34188" sz="975" spc="-195">
                <a:latin typeface="Palatino Linotype"/>
                <a:cs typeface="Palatino Linotype"/>
              </a:rPr>
              <a:t>2</a:t>
            </a:r>
            <a:r>
              <a:rPr dirty="0" sz="1000" spc="-13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/>
            </a:r>
            <a:r>
              <a:rPr dirty="0" baseline="34188" sz="975" spc="-165">
                <a:latin typeface="Palatino Linotype"/>
                <a:cs typeface="Palatino Linotype"/>
              </a:rPr>
              <a:t>2</a:t>
            </a:r>
            <a:r>
              <a:rPr dirty="0" sz="1000" spc="-110">
                <a:latin typeface="Palatino Linotype"/>
                <a:cs typeface="Palatino Linotype"/>
              </a:rPr>
              <a:t>D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baseline="34188" sz="975" spc="11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34188" sz="975" spc="-37">
                <a:latin typeface="Palatino Linotype"/>
                <a:cs typeface="Palatino Linotype"/>
              </a:rPr>
              <a:t>2</a:t>
            </a:r>
            <a:r>
              <a:rPr dirty="0" baseline="34188" sz="975">
                <a:latin typeface="Palatino Linotype"/>
                <a:cs typeface="Palatino Linotype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395" i="1">
                <a:latin typeface="Meiryo"/>
                <a:cs typeface="Meiryo"/>
              </a:rPr>
              <a:t/>
            </a:r>
            <a:r>
              <a:rPr dirty="0" baseline="34188" sz="975" spc="22">
                <a:latin typeface="Palatino Linotype"/>
                <a:cs typeface="Palatino Linotype"/>
              </a:rPr>
              <a:t>2</a:t>
            </a:r>
            <a:r>
              <a:rPr dirty="0" sz="1000" spc="100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68783" y="8412298"/>
            <a:ext cx="3481704" cy="4000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Palatino Linotype"/>
                <a:cs typeface="Palatino Linotype"/>
              </a:rPr>
              <a:t>Panel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Data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Econometrics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i="1">
                <a:latin typeface="Palatino Linotype"/>
                <a:cs typeface="Palatino Linotype"/>
              </a:rPr>
              <a:t>with</a:t>
            </a:r>
            <a:r>
              <a:rPr dirty="0" sz="800" spc="10" i="1">
                <a:latin typeface="Palatino Linotype"/>
                <a:cs typeface="Palatino Linotype"/>
              </a:rPr>
              <a:t> </a:t>
            </a:r>
            <a:r>
              <a:rPr dirty="0" sz="800" spc="-35" i="1">
                <a:latin typeface="Palatino Linotype"/>
                <a:cs typeface="Palatino Linotype"/>
              </a:rPr>
              <a:t>R,</a:t>
            </a:r>
            <a:r>
              <a:rPr dirty="0" sz="800" spc="15" i="1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First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Edition.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Yves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Croissant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and</a:t>
            </a:r>
            <a:r>
              <a:rPr dirty="0" sz="800" spc="1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Giovanni</a:t>
            </a:r>
            <a:r>
              <a:rPr dirty="0" sz="800" spc="10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Millo.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5"/>
              </a:spcBef>
            </a:pPr>
            <a:r>
              <a:rPr dirty="0" sz="800" spc="-55">
                <a:latin typeface="Palatino Linotype"/>
                <a:cs typeface="Palatino Linotype"/>
              </a:rPr>
              <a:t>©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2019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John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Wiley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&amp;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Ltd.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Published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2019 </a:t>
            </a:r>
            <a:r>
              <a:rPr dirty="0" sz="800" spc="-65">
                <a:latin typeface="Palatino Linotype"/>
                <a:cs typeface="Palatino Linotype"/>
              </a:rPr>
              <a:t>by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John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Wiley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&amp;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Sons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Ltd.</a:t>
            </a:r>
            <a:endParaRPr sz="8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dirty="0" sz="800" spc="-35">
                <a:latin typeface="Palatino Linotype"/>
                <a:cs typeface="Palatino Linotype"/>
              </a:rPr>
              <a:t>Companion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website:</a:t>
            </a:r>
            <a:r>
              <a:rPr dirty="0" sz="800" spc="2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  <a:hlinkClick r:id="rId2"/>
              </a:rPr>
              <a:t>www.wiley.com/go/croissant/data-</a:t>
            </a:r>
            <a:r>
              <a:rPr dirty="0" sz="800" spc="-20">
                <a:latin typeface="Palatino Linotype"/>
                <a:cs typeface="Palatino Linotype"/>
                <a:hlinkClick r:id="rId2"/>
              </a:rPr>
              <a:t>econometrics-</a:t>
            </a:r>
            <a:r>
              <a:rPr dirty="0" sz="800" spc="-40">
                <a:latin typeface="Palatino Linotype"/>
                <a:cs typeface="Palatino Linotype"/>
                <a:hlinkClick r:id="rId2"/>
              </a:rPr>
              <a:t>with-</a:t>
            </a:r>
            <a:r>
              <a:rPr dirty="0" sz="800" spc="-50">
                <a:latin typeface="Palatino Linotype"/>
                <a:cs typeface="Palatino Linotype"/>
                <a:hlinkClick r:id="rId2"/>
              </a:rPr>
              <a:t>R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12957" y="607782"/>
            <a:ext cx="2070100" cy="6711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54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362585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55" b="1">
                <a:latin typeface="Times New Roman"/>
                <a:cs typeface="Times New Roman"/>
              </a:rPr>
              <a:t>gls</a:t>
            </a:r>
            <a:r>
              <a:rPr dirty="0" sz="1000" spc="-15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writes:</a:t>
            </a:r>
            <a:endParaRPr sz="1000">
              <a:latin typeface="Palatino Linotype"/>
              <a:cs typeface="Palatino Linotype"/>
            </a:endParaRPr>
          </a:p>
          <a:p>
            <a:pPr marL="601980">
              <a:lnSpc>
                <a:spcPct val="100000"/>
              </a:lnSpc>
              <a:spcBef>
                <a:spcPts val="625"/>
              </a:spcBef>
            </a:pPr>
            <a:r>
              <a:rPr dirty="0" sz="1000" spc="-930" i="1">
                <a:latin typeface="Meiryo"/>
                <a:cs typeface="Meiryo"/>
              </a:rPr>
              <a:t/>
            </a:r>
            <a:r>
              <a:rPr dirty="0" sz="1000" spc="-280" i="1">
                <a:latin typeface="Meiryo"/>
                <a:cs typeface="Meiryo"/>
              </a:rPr>
              <a:t>̂</a:t>
            </a:r>
            <a:r>
              <a:rPr dirty="0" baseline="-21367" sz="975" spc="277" b="1">
                <a:latin typeface="Times New Roman"/>
                <a:cs typeface="Times New Roman"/>
              </a:rPr>
              <a:t>g</a:t>
            </a:r>
            <a:r>
              <a:rPr dirty="0" baseline="-21367" sz="975" spc="209" b="1">
                <a:latin typeface="Times New Roman"/>
                <a:cs typeface="Times New Roman"/>
              </a:rPr>
              <a:t>l</a:t>
            </a:r>
            <a:r>
              <a:rPr dirty="0" baseline="-21367" sz="975" spc="165" b="1">
                <a:latin typeface="Times New Roman"/>
                <a:cs typeface="Times New Roman"/>
              </a:rPr>
              <a:t>s</a:t>
            </a:r>
            <a:r>
              <a:rPr dirty="0" baseline="-21367" sz="975" spc="150" b="1">
                <a:latin typeface="Times New Roman"/>
                <a:cs typeface="Times New Roman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Ω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Ω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897846" y="1405524"/>
            <a:ext cx="45821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521835" algn="l"/>
              </a:tabLst>
            </a:pP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637456" y="1332848"/>
            <a:ext cx="4902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04">
                <a:latin typeface="Palatino Linotype"/>
                <a:cs typeface="Palatino Linotype"/>
              </a:rPr>
              <a:t>D</a:t>
            </a:r>
            <a:r>
              <a:rPr dirty="0" baseline="-21367" sz="975" spc="-307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baseline="29914" sz="975" spc="67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block-</a:t>
            </a:r>
            <a:r>
              <a:rPr dirty="0" sz="1000" spc="-40">
                <a:latin typeface="Palatino Linotype"/>
                <a:cs typeface="Palatino Linotype"/>
              </a:rPr>
              <a:t>diagonal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matrix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contains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square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matrices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dimension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0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2235142" y="1953613"/>
            <a:ext cx="1174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1111" sz="1500" spc="-352">
                <a:latin typeface="Palatino Linotype"/>
                <a:cs typeface="Palatino Linotype"/>
              </a:rPr>
              <a:t>I</a:t>
            </a:r>
            <a:r>
              <a:rPr dirty="0" sz="1000" spc="-47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971551" y="2054290"/>
            <a:ext cx="14681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315595" algn="l"/>
                <a:tab pos="722630" algn="l"/>
                <a:tab pos="1141095" algn="l"/>
                <a:tab pos="134366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355" i="1">
                <a:latin typeface="Meiryo"/>
                <a:cs typeface="Meiryo"/>
              </a:rPr>
              <a:t/>
            </a:r>
            <a:r>
              <a:rPr dirty="0" sz="650" spc="245" i="1">
                <a:latin typeface="Meiryo"/>
                <a:cs typeface="Meiryo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baseline="-18518" sz="675" spc="-37" i="1">
                <a:latin typeface="Palatino Linotype"/>
                <a:cs typeface="Palatino Linotype"/>
              </a:rPr>
              <a:t>n</a:t>
            </a:r>
            <a:r>
              <a:rPr dirty="0" baseline="-18518" sz="675" i="1">
                <a:latin typeface="Palatino Linotype"/>
                <a:cs typeface="Palatino Linotype"/>
              </a:rPr>
              <a:t>	</a:t>
            </a: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spc="215" i="1">
                <a:latin typeface="Meiryo"/>
                <a:cs typeface="Meiryo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baseline="-18518" sz="675" spc="-37" i="1">
                <a:latin typeface="Palatino Linotype"/>
                <a:cs typeface="Palatino Linotype"/>
              </a:rPr>
              <a:t>n</a:t>
            </a:r>
            <a:r>
              <a:rPr dirty="0" baseline="-18518" sz="675" i="1">
                <a:latin typeface="Palatino Linotype"/>
                <a:cs typeface="Palatino Linotype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baseline="-18518" sz="675" spc="-37" i="1">
                <a:latin typeface="Palatino Linotype"/>
                <a:cs typeface="Palatino Linotype"/>
              </a:rPr>
              <a:t>n</a:t>
            </a:r>
            <a:endParaRPr baseline="-18518" sz="675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77378" y="1981623"/>
            <a:ext cx="16897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045210" algn="l"/>
                <a:tab pos="1564640" algn="l"/>
              </a:tabLst>
            </a:pP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36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10" i="1">
                <a:latin typeface="Meiryo"/>
                <a:cs typeface="Meiryo"/>
              </a:rPr>
              <a:t/>
            </a:r>
            <a:r>
              <a:rPr dirty="0" baseline="34188" sz="975" spc="-15">
                <a:latin typeface="Palatino Linotype"/>
                <a:cs typeface="Palatino Linotype"/>
              </a:rPr>
              <a:t>2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170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34188" sz="975" spc="-37">
                <a:latin typeface="Palatino Linotype"/>
                <a:cs typeface="Palatino Linotype"/>
              </a:rPr>
              <a:t>2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34188" sz="975" spc="-37">
                <a:latin typeface="Palatino Linotype"/>
                <a:cs typeface="Palatino Linotype"/>
              </a:rPr>
              <a:t>2</a:t>
            </a:r>
            <a:r>
              <a:rPr dirty="0" baseline="34188" sz="975">
                <a:latin typeface="Palatino Linotype"/>
                <a:cs typeface="Palatino Linotype"/>
              </a:rPr>
              <a:t>	</a:t>
            </a:r>
            <a:r>
              <a:rPr dirty="0" sz="1000" spc="7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534142" y="1873380"/>
            <a:ext cx="5937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172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85" i="1">
                <a:latin typeface="Palatino Linotype"/>
                <a:cs typeface="Palatino Linotype"/>
              </a:rPr>
              <a:t> </a:t>
            </a:r>
            <a:r>
              <a:rPr dirty="0" sz="1000" spc="-70" i="1">
                <a:latin typeface="Meiryo"/>
                <a:cs typeface="Meiryo"/>
              </a:rPr>
              <a:t/>
            </a:r>
            <a:r>
              <a:rPr dirty="0" baseline="29914" sz="975" spc="-104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2572237" y="2089073"/>
            <a:ext cx="523875" cy="0"/>
          </a:xfrm>
          <a:custGeom>
            <a:avLst/>
            <a:gdLst/>
            <a:ahLst/>
            <a:cxnLst/>
            <a:rect l="l" t="t" r="r" b="b"/>
            <a:pathLst>
              <a:path w="523875" h="0">
                <a:moveTo>
                  <a:pt x="0" y="0"/>
                </a:moveTo>
                <a:lnTo>
                  <a:pt x="52383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2734276" y="2033974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827572" y="2146536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602043" y="1946166"/>
            <a:ext cx="592455" cy="1885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ts val="420"/>
              </a:lnSpc>
              <a:spcBef>
                <a:spcPts val="120"/>
              </a:spcBef>
              <a:tabLst>
                <a:tab pos="317500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415" i="1">
                <a:latin typeface="Palatino Linotype"/>
                <a:cs typeface="Palatino Linotype"/>
              </a:rPr>
              <a:t> </a:t>
            </a:r>
            <a:r>
              <a:rPr dirty="0" sz="650" spc="-40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algn="r" marR="30480">
              <a:lnSpc>
                <a:spcPts val="840"/>
              </a:lnSpc>
            </a:pPr>
            <a:r>
              <a:rPr dirty="0" baseline="-11111" sz="1500" spc="-494" i="1">
                <a:latin typeface="Palatino Linotype"/>
                <a:cs typeface="Palatino Linotype"/>
              </a:rPr>
              <a:t>J</a:t>
            </a:r>
            <a:r>
              <a:rPr dirty="0" sz="1000" spc="-330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112498" y="2054292"/>
            <a:ext cx="1619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baseline="-18518" sz="675" spc="-37" i="1">
                <a:latin typeface="Palatino Linotype"/>
                <a:cs typeface="Palatino Linotype"/>
              </a:rPr>
              <a:t>n</a:t>
            </a:r>
            <a:endParaRPr baseline="-18518" sz="675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04042" y="1484761"/>
            <a:ext cx="5061585" cy="456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 marR="5588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balanced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panels,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16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5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∀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TB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Sz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returns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sum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values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each </a:t>
            </a:r>
            <a:r>
              <a:rPr dirty="0" sz="1000" spc="-50">
                <a:latin typeface="Palatino Linotype"/>
                <a:cs typeface="Palatino Linotype"/>
              </a:rPr>
              <a:t>individual.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also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block-</a:t>
            </a:r>
            <a:r>
              <a:rPr dirty="0" sz="1000" spc="-50">
                <a:latin typeface="Palatino Linotype"/>
                <a:cs typeface="Palatino Linotype"/>
              </a:rPr>
              <a:t>diagonal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matrix,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blocks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Ω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02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form:</a:t>
            </a:r>
            <a:endParaRPr sz="1000">
              <a:latin typeface="Palatino Linotype"/>
              <a:cs typeface="Palatino Linotype"/>
            </a:endParaRPr>
          </a:p>
          <a:p>
            <a:pPr algn="ctr" marR="539115">
              <a:lnSpc>
                <a:spcPts val="994"/>
              </a:lnSpc>
              <a:tabLst>
                <a:tab pos="1059180" algn="l"/>
              </a:tabLst>
            </a:pPr>
            <a:r>
              <a:rPr dirty="0" sz="1000" spc="165">
                <a:latin typeface="Meiryo"/>
                <a:cs typeface="Meiryo"/>
              </a:rPr>
              <a:t>[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155">
                <a:latin typeface="Meiryo"/>
                <a:cs typeface="Meiryo"/>
              </a:rPr>
              <a:t>]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29442" y="2335950"/>
            <a:ext cx="5010785" cy="7854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>
              <a:lnSpc>
                <a:spcPts val="12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10">
                <a:latin typeface="Palatino Linotype"/>
                <a:cs typeface="Palatino Linotype"/>
              </a:rPr>
              <a:t>I</a:t>
            </a:r>
            <a:r>
              <a:rPr dirty="0" baseline="11111" sz="1500" spc="-675" i="1">
                <a:latin typeface="Meiryo"/>
                <a:cs typeface="Meiryo"/>
              </a:rPr>
              <a:t>̄</a:t>
            </a:r>
            <a:r>
              <a:rPr dirty="0" baseline="11111" sz="1500" spc="-6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baseline="11111" sz="1500" spc="-37" i="1">
                <a:latin typeface="Meiryo"/>
                <a:cs typeface="Meiryo"/>
              </a:rPr>
              <a:t>̄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38100" marR="30480" indent="107950">
              <a:lnSpc>
                <a:spcPts val="1200"/>
              </a:lnSpc>
              <a:spcBef>
                <a:spcPts val="4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inverse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block-</a:t>
            </a:r>
            <a:r>
              <a:rPr dirty="0" sz="1000" spc="-40">
                <a:latin typeface="Palatino Linotype"/>
                <a:cs typeface="Palatino Linotype"/>
              </a:rPr>
              <a:t>diagonal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block-</a:t>
            </a:r>
            <a:r>
              <a:rPr dirty="0" sz="1000" spc="-40">
                <a:latin typeface="Palatino Linotype"/>
                <a:cs typeface="Palatino Linotype"/>
              </a:rPr>
              <a:t>diagonal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blocks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inverses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those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initial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suﬃcient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calculate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inverse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ambria"/>
                <a:cs typeface="Cambria"/>
              </a:rPr>
              <a:t>Ω</a:t>
            </a:r>
            <a:r>
              <a:rPr dirty="0" baseline="-21367" sz="975" spc="-37" i="1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linear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combination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idempotent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orthogonal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matrices,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general</a:t>
            </a:r>
            <a:r>
              <a:rPr dirty="0" sz="1000" spc="-20">
                <a:latin typeface="Palatino Linotype"/>
                <a:cs typeface="Palatino Linotype"/>
              </a:rPr>
              <a:t> formula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power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Ω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17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877369" y="3243835"/>
            <a:ext cx="5410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2222" sz="1500" spc="179">
                <a:latin typeface="Cambria"/>
                <a:cs typeface="Cambria"/>
              </a:rPr>
              <a:t>Ω</a:t>
            </a:r>
            <a:r>
              <a:rPr dirty="0" sz="650" spc="-260" i="1">
                <a:latin typeface="Meiryo"/>
                <a:cs typeface="Meiryo"/>
              </a:rPr>
              <a:t/>
            </a:r>
            <a:r>
              <a:rPr dirty="0" sz="650" spc="65" i="1">
                <a:latin typeface="Meiryo"/>
                <a:cs typeface="Meiryo"/>
              </a:rPr>
              <a:t> </a:t>
            </a:r>
            <a:r>
              <a:rPr dirty="0" baseline="-22222" sz="1500" spc="187">
                <a:latin typeface="Cambria"/>
                <a:cs typeface="Cambria"/>
              </a:rPr>
              <a:t>=</a:t>
            </a:r>
            <a:r>
              <a:rPr dirty="0" baseline="-22222" sz="1500" spc="7">
                <a:latin typeface="Cambria"/>
                <a:cs typeface="Cambria"/>
              </a:rPr>
              <a:t> </a:t>
            </a:r>
            <a:r>
              <a:rPr dirty="0" baseline="-22222" sz="1500" spc="-240" i="1">
                <a:latin typeface="Meiryo"/>
                <a:cs typeface="Meiryo"/>
              </a:rPr>
              <a:t/>
            </a:r>
            <a:r>
              <a:rPr dirty="0" sz="650" spc="-160">
                <a:latin typeface="Palatino Linotype"/>
                <a:cs typeface="Palatino Linotype"/>
              </a:rPr>
              <a:t>2</a:t>
            </a:r>
            <a:r>
              <a:rPr dirty="0" sz="650" spc="-16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452759" y="3266466"/>
            <a:ext cx="1174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1111" sz="1500" spc="-352">
                <a:latin typeface="Palatino Linotype"/>
                <a:cs typeface="Palatino Linotype"/>
              </a:rPr>
              <a:t>I</a:t>
            </a:r>
            <a:r>
              <a:rPr dirty="0" sz="1000" spc="-47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971553" y="3367142"/>
            <a:ext cx="6858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315595" algn="l"/>
                <a:tab pos="56134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baseline="-18518" sz="675" spc="-37" i="1">
                <a:latin typeface="Palatino Linotype"/>
                <a:cs typeface="Palatino Linotype"/>
              </a:rPr>
              <a:t>n</a:t>
            </a:r>
            <a:endParaRPr baseline="-18518" sz="675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647208" y="3294356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947360" y="3258899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879469" y="3186228"/>
            <a:ext cx="494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32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75" i="1">
                <a:latin typeface="Palatino Linotype"/>
                <a:cs typeface="Palatino Linotype"/>
              </a:rPr>
              <a:t> </a:t>
            </a:r>
            <a:r>
              <a:rPr dirty="0" sz="1000" spc="-5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953645" y="3183002"/>
            <a:ext cx="4686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1275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226710" y="3258894"/>
            <a:ext cx="1860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420" i="1">
                <a:latin typeface="Palatino Linotype"/>
                <a:cs typeface="Palatino Linotype"/>
              </a:rPr>
              <a:t> 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1892152" y="3401923"/>
            <a:ext cx="523875" cy="0"/>
          </a:xfrm>
          <a:custGeom>
            <a:avLst/>
            <a:gdLst/>
            <a:ahLst/>
            <a:cxnLst/>
            <a:rect l="l" t="t" r="r" b="b"/>
            <a:pathLst>
              <a:path w="523875" h="0">
                <a:moveTo>
                  <a:pt x="0" y="0"/>
                </a:moveTo>
                <a:lnTo>
                  <a:pt x="52383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2054192" y="3346709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147487" y="3459386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520560" y="3141399"/>
            <a:ext cx="692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1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394602" y="3076616"/>
            <a:ext cx="14230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9730" algn="l"/>
                <a:tab pos="1036319" algn="l"/>
                <a:tab pos="1325880" algn="l"/>
              </a:tabLst>
            </a:pPr>
            <a:r>
              <a:rPr dirty="0" sz="1000" spc="165">
                <a:latin typeface="Meiryo"/>
                <a:cs typeface="Meiryo"/>
              </a:rPr>
              <a:t>[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310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310">
                <a:latin typeface="Meiryo"/>
                <a:cs typeface="Meiryo"/>
              </a:rPr>
              <a:t>)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165">
                <a:latin typeface="Meiryo"/>
                <a:cs typeface="Meiryo"/>
              </a:rPr>
              <a:t>]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544764" y="3270126"/>
            <a:ext cx="1212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1111" sz="1500" spc="-517" i="1">
                <a:latin typeface="Palatino Linotype"/>
                <a:cs typeface="Palatino Linotype"/>
              </a:rPr>
              <a:t>J</a:t>
            </a:r>
            <a:r>
              <a:rPr dirty="0" sz="1000" spc="-34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584203" y="3367141"/>
            <a:ext cx="1619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baseline="-18518" sz="675" spc="-37" i="1">
                <a:latin typeface="Palatino Linotype"/>
                <a:cs typeface="Palatino Linotype"/>
              </a:rPr>
              <a:t>n</a:t>
            </a:r>
            <a:endParaRPr baseline="-18518" sz="675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662856" y="3633023"/>
            <a:ext cx="14541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particular,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inverse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996945" y="4012712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877372" y="3889404"/>
            <a:ext cx="4000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2222" sz="1500" spc="82">
                <a:latin typeface="Cambria"/>
                <a:cs typeface="Cambria"/>
              </a:rPr>
              <a:t>Ω</a:t>
            </a:r>
            <a:r>
              <a:rPr dirty="0" sz="650" spc="55">
                <a:latin typeface="Cambria"/>
                <a:cs typeface="Cambria"/>
              </a:rPr>
              <a:t>−</a:t>
            </a:r>
            <a:r>
              <a:rPr dirty="0" sz="650" spc="55">
                <a:latin typeface="Palatino Linotype"/>
                <a:cs typeface="Palatino Linotype"/>
              </a:rPr>
              <a:t>1</a:t>
            </a:r>
            <a:r>
              <a:rPr dirty="0" sz="650" spc="165">
                <a:latin typeface="Palatino Linotype"/>
                <a:cs typeface="Palatino Linotype"/>
              </a:rPr>
              <a:t> </a:t>
            </a:r>
            <a:r>
              <a:rPr dirty="0" baseline="-22222" sz="1500" spc="112">
                <a:latin typeface="Cambria"/>
                <a:cs typeface="Cambria"/>
              </a:rPr>
              <a:t>=</a:t>
            </a:r>
            <a:endParaRPr baseline="-22222" sz="1500">
              <a:latin typeface="Cambria"/>
              <a:cs typeface="Cambria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276748" y="3866544"/>
            <a:ext cx="119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251348" y="3992276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436426" y="3761046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65">
                <a:latin typeface="Meiryo"/>
                <a:cs typeface="Meiryo"/>
              </a:rPr>
              <a:t>[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502258" y="3912043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517895" y="4012709"/>
            <a:ext cx="1619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baseline="-18518" sz="675" spc="-37" i="1">
                <a:latin typeface="Palatino Linotype"/>
                <a:cs typeface="Palatino Linotype"/>
              </a:rPr>
              <a:t>n</a:t>
            </a:r>
            <a:endParaRPr baseline="-18518" sz="675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500779" y="3939928"/>
            <a:ext cx="2813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245">
                <a:latin typeface="Palatino Linotype"/>
                <a:cs typeface="Palatino Linotype"/>
              </a:rPr>
              <a:t>  </a:t>
            </a:r>
            <a:r>
              <a:rPr dirty="0" sz="1000" spc="6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974529" y="3802312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067820" y="3919329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3" name="object 43" descr=""/>
          <p:cNvSpPr/>
          <p:nvPr/>
        </p:nvSpPr>
        <p:spPr>
          <a:xfrm>
            <a:off x="1812371" y="4047489"/>
            <a:ext cx="523875" cy="0"/>
          </a:xfrm>
          <a:custGeom>
            <a:avLst/>
            <a:gdLst/>
            <a:ahLst/>
            <a:cxnLst/>
            <a:rect l="l" t="t" r="r" b="b"/>
            <a:pathLst>
              <a:path w="523875" h="0">
                <a:moveTo>
                  <a:pt x="0" y="0"/>
                </a:moveTo>
                <a:lnTo>
                  <a:pt x="52383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 descr=""/>
          <p:cNvSpPr txBox="1"/>
          <p:nvPr/>
        </p:nvSpPr>
        <p:spPr>
          <a:xfrm>
            <a:off x="1873852" y="4033396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799671" y="4038110"/>
            <a:ext cx="494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32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75" i="1">
                <a:latin typeface="Palatino Linotype"/>
                <a:cs typeface="Palatino Linotype"/>
              </a:rPr>
              <a:t> </a:t>
            </a:r>
            <a:r>
              <a:rPr dirty="0" sz="1000" spc="-5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344644" y="4110890"/>
            <a:ext cx="9880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35305" algn="l"/>
                <a:tab pos="814705" algn="l"/>
              </a:tabLst>
            </a:pPr>
            <a:r>
              <a:rPr dirty="0" baseline="4273" sz="975" spc="-607" i="1">
                <a:latin typeface="Meiryo"/>
                <a:cs typeface="Meiryo"/>
              </a:rPr>
              <a:t/>
            </a:r>
            <a:r>
              <a:rPr dirty="0" baseline="4273" sz="975" i="1">
                <a:latin typeface="Meiryo"/>
                <a:cs typeface="Meiryo"/>
              </a:rPr>
              <a:t>	</a:t>
            </a:r>
            <a:r>
              <a:rPr dirty="0" baseline="4273" sz="975" spc="-622" i="1">
                <a:latin typeface="Meiryo"/>
                <a:cs typeface="Meiryo"/>
              </a:rPr>
              <a:t/>
            </a:r>
            <a:r>
              <a:rPr dirty="0" baseline="4273" sz="975" i="1">
                <a:latin typeface="Meiryo"/>
                <a:cs typeface="Meiryo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420" i="1">
                <a:latin typeface="Palatino Linotype"/>
                <a:cs typeface="Palatino Linotype"/>
              </a:rPr>
              <a:t> </a:t>
            </a:r>
            <a:r>
              <a:rPr dirty="0" baseline="4273" sz="975" spc="-592" i="1">
                <a:latin typeface="Meiryo"/>
                <a:cs typeface="Meiryo"/>
              </a:rPr>
              <a:t/>
            </a:r>
            <a:endParaRPr baseline="4273" sz="975">
              <a:latin typeface="Meiryo"/>
              <a:cs typeface="Meiryo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343856" y="3915698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338707" y="3939927"/>
            <a:ext cx="654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 i="1">
                <a:latin typeface="Palatino Linotype"/>
                <a:cs typeface="Palatino Linotype"/>
              </a:rPr>
              <a:t>J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378146" y="4012708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274244" y="4062553"/>
            <a:ext cx="215265" cy="939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680"/>
              </a:lnSpc>
            </a:pP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295">
                <a:latin typeface="Palatino Linotype"/>
                <a:cs typeface="Palatino Linotype"/>
              </a:rPr>
              <a:t>  </a:t>
            </a:r>
            <a:r>
              <a:rPr dirty="0" sz="450" spc="-5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476556" y="3761046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65">
                <a:latin typeface="Meiryo"/>
                <a:cs typeface="Meiryo"/>
              </a:rPr>
              <a:t>]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159151" y="4339604"/>
            <a:ext cx="6953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70840" algn="l"/>
                <a:tab pos="63563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529443" y="4266933"/>
            <a:ext cx="27971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also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written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55">
                <a:latin typeface="Cambria"/>
                <a:cs typeface="Cambria"/>
              </a:rPr>
              <a:t>Ω</a:t>
            </a:r>
            <a:r>
              <a:rPr dirty="0" baseline="29914" sz="975" spc="82">
                <a:latin typeface="Cambria"/>
                <a:cs typeface="Cambria"/>
              </a:rPr>
              <a:t>−</a:t>
            </a:r>
            <a:r>
              <a:rPr dirty="0" baseline="29914" sz="975" spc="82">
                <a:latin typeface="Palatino Linotype"/>
                <a:cs typeface="Palatino Linotype"/>
              </a:rPr>
              <a:t>1</a:t>
            </a:r>
            <a:r>
              <a:rPr dirty="0" baseline="29914" sz="975" spc="33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Ω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0.5</a:t>
            </a:r>
            <a:r>
              <a:rPr dirty="0" sz="1000">
                <a:latin typeface="Cambria"/>
                <a:cs typeface="Cambria"/>
              </a:rPr>
              <a:t>Ω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0.5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with: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996941" y="4700795"/>
            <a:ext cx="1892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0">
                <a:latin typeface="Cambria"/>
                <a:cs typeface="Cambria"/>
              </a:rPr>
              <a:t>−</a:t>
            </a:r>
            <a:r>
              <a:rPr dirty="0" sz="650" spc="-20">
                <a:latin typeface="Palatino Linotype"/>
                <a:cs typeface="Palatino Linotype"/>
              </a:rPr>
              <a:t>0.5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996941" y="4782978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339042" y="4636924"/>
            <a:ext cx="1162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4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339042" y="4798776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406937" y="4871557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492434" y="4499880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>
                <a:latin typeface="Meiryo"/>
                <a:cs typeface="Meiryo"/>
              </a:rPr>
              <a:t>⎡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492434" y="4850896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>
                <a:latin typeface="Meiryo"/>
                <a:cs typeface="Meiryo"/>
              </a:rPr>
              <a:t>⎢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492434" y="493788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⎣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550948" y="4682319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467034" y="4741855"/>
            <a:ext cx="261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2777" sz="1500" spc="-839">
                <a:latin typeface="Meiryo"/>
                <a:cs typeface="Meiryo"/>
              </a:rPr>
              <a:t>⎢</a:t>
            </a:r>
            <a:r>
              <a:rPr dirty="0" baseline="2777" sz="1500" spc="-15">
                <a:latin typeface="Meiryo"/>
                <a:cs typeface="Meiryo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baseline="-18518" sz="675" spc="-37" i="1">
                <a:latin typeface="Palatino Linotype"/>
                <a:cs typeface="Palatino Linotype"/>
              </a:rPr>
              <a:t>n</a:t>
            </a:r>
            <a:endParaRPr baseline="-18518" sz="675">
              <a:latin typeface="Palatino Linotype"/>
              <a:cs typeface="Palatino Linotype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093164" y="4616918"/>
            <a:ext cx="1828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40" i="1">
                <a:latin typeface="Meiryo"/>
                <a:cs typeface="Meiryo"/>
              </a:rPr>
              <a:t/>
            </a:r>
            <a:r>
              <a:rPr dirty="0" baseline="-21367" sz="975" spc="-660" i="1">
                <a:latin typeface="Meiryo"/>
                <a:cs typeface="Meiryo"/>
              </a:rPr>
              <a:t/>
            </a:r>
            <a:endParaRPr baseline="-21367" sz="975">
              <a:latin typeface="Meiryo"/>
              <a:cs typeface="Meiryo"/>
            </a:endParaRPr>
          </a:p>
        </p:txBody>
      </p:sp>
      <p:sp>
        <p:nvSpPr>
          <p:cNvPr id="65" name="object 65" descr=""/>
          <p:cNvSpPr/>
          <p:nvPr/>
        </p:nvSpPr>
        <p:spPr>
          <a:xfrm>
            <a:off x="1861063" y="4817757"/>
            <a:ext cx="657860" cy="0"/>
          </a:xfrm>
          <a:custGeom>
            <a:avLst/>
            <a:gdLst/>
            <a:ahLst/>
            <a:cxnLst/>
            <a:rect l="l" t="t" r="r" b="b"/>
            <a:pathLst>
              <a:path w="657860" h="0">
                <a:moveTo>
                  <a:pt x="0" y="0"/>
                </a:moveTo>
                <a:lnTo>
                  <a:pt x="657567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" name="object 66" descr=""/>
          <p:cNvSpPr txBox="1"/>
          <p:nvPr/>
        </p:nvSpPr>
        <p:spPr>
          <a:xfrm>
            <a:off x="877368" y="4710311"/>
            <a:ext cx="11557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37185" algn="l"/>
                <a:tab pos="684530" algn="l"/>
              </a:tabLst>
            </a:pPr>
            <a:r>
              <a:rPr dirty="0" sz="1000" spc="10">
                <a:latin typeface="Cambria"/>
                <a:cs typeface="Cambria"/>
              </a:rPr>
              <a:t>Ω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245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20">
                <a:latin typeface="Cambria"/>
                <a:cs typeface="Cambria"/>
              </a:rPr>
              <a:t> </a:t>
            </a:r>
            <a:r>
              <a:rPr dirty="0" baseline="-5555" sz="1500" spc="562">
                <a:latin typeface="Meiryo"/>
                <a:cs typeface="Meiryo"/>
              </a:rPr>
              <a:t>√</a:t>
            </a:r>
            <a:endParaRPr baseline="-5555" sz="1500">
              <a:latin typeface="Meiryo"/>
              <a:cs typeface="Meiryo"/>
            </a:endParaRPr>
          </a:p>
        </p:txBody>
      </p:sp>
      <p:sp>
        <p:nvSpPr>
          <p:cNvPr id="67" name="object 67" descr=""/>
          <p:cNvSpPr/>
          <p:nvPr/>
        </p:nvSpPr>
        <p:spPr>
          <a:xfrm>
            <a:off x="1994794" y="4859591"/>
            <a:ext cx="523875" cy="0"/>
          </a:xfrm>
          <a:custGeom>
            <a:avLst/>
            <a:gdLst/>
            <a:ahLst/>
            <a:cxnLst/>
            <a:rect l="l" t="t" r="r" b="b"/>
            <a:pathLst>
              <a:path w="523875" h="0">
                <a:moveTo>
                  <a:pt x="0" y="0"/>
                </a:moveTo>
                <a:lnTo>
                  <a:pt x="52383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" name="object 68" descr=""/>
          <p:cNvSpPr txBox="1"/>
          <p:nvPr/>
        </p:nvSpPr>
        <p:spPr>
          <a:xfrm>
            <a:off x="2056275" y="4867557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956694" y="4872271"/>
            <a:ext cx="5842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-17094" sz="975" spc="-622" i="1">
                <a:latin typeface="Meiryo"/>
                <a:cs typeface="Meiryo"/>
              </a:rPr>
              <a:t/>
            </a:r>
            <a:r>
              <a:rPr dirty="0" baseline="-17094" sz="975" spc="19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90" i="1">
                <a:latin typeface="Palatino Linotype"/>
                <a:cs typeface="Palatino Linotype"/>
              </a:rPr>
              <a:t>T</a:t>
            </a:r>
            <a:r>
              <a:rPr dirty="0" baseline="-21367" sz="975" spc="15" i="1">
                <a:latin typeface="Palatino Linotype"/>
                <a:cs typeface="Palatino Linotype"/>
              </a:rPr>
              <a:t>n</a:t>
            </a:r>
            <a:r>
              <a:rPr dirty="0" sz="1000" spc="-315" i="1">
                <a:latin typeface="Meiryo"/>
                <a:cs typeface="Meiryo"/>
              </a:rPr>
              <a:t/>
            </a:r>
            <a:r>
              <a:rPr dirty="0" baseline="-17094" sz="975" spc="-405" i="1">
                <a:latin typeface="Meiryo"/>
                <a:cs typeface="Meiryo"/>
              </a:rPr>
              <a:t/>
            </a:r>
            <a:endParaRPr baseline="-17094" sz="975">
              <a:latin typeface="Meiryo"/>
              <a:cs typeface="Meiryo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495724" y="4685963"/>
            <a:ext cx="1212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1111" sz="1500" spc="-517" i="1">
                <a:latin typeface="Palatino Linotype"/>
                <a:cs typeface="Palatino Linotype"/>
              </a:rPr>
              <a:t>J</a:t>
            </a:r>
            <a:r>
              <a:rPr dirty="0" sz="1000" spc="-34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431267" y="4782978"/>
            <a:ext cx="266065" cy="21272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41605">
              <a:lnSpc>
                <a:spcPts val="725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baseline="-18518" sz="675" spc="-37" i="1">
                <a:latin typeface="Palatino Linotype"/>
                <a:cs typeface="Palatino Linotype"/>
              </a:rPr>
              <a:t>n</a:t>
            </a:r>
            <a:endParaRPr baseline="-18518" sz="675">
              <a:latin typeface="Palatino Linotype"/>
              <a:cs typeface="Palatino Linotype"/>
            </a:endParaRPr>
          </a:p>
          <a:p>
            <a:pPr marL="38100">
              <a:lnSpc>
                <a:spcPts val="725"/>
              </a:lnSpc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2633579" y="4499884"/>
            <a:ext cx="13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805">
                <a:latin typeface="Meiryo"/>
                <a:cs typeface="Meiryo"/>
              </a:rPr>
              <a:t>⎤</a:t>
            </a:r>
            <a:r>
              <a:rPr dirty="0" baseline="-102777" sz="1500" spc="-1207">
                <a:latin typeface="Meiryo"/>
                <a:cs typeface="Meiryo"/>
              </a:rPr>
              <a:t>⎥</a:t>
            </a:r>
            <a:endParaRPr baseline="-102777" sz="1500">
              <a:latin typeface="Meiryo"/>
              <a:cs typeface="Meiryo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633579" y="4850900"/>
            <a:ext cx="13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805">
                <a:latin typeface="Meiryo"/>
                <a:cs typeface="Meiryo"/>
              </a:rPr>
              <a:t>⎥</a:t>
            </a:r>
            <a:r>
              <a:rPr dirty="0" baseline="-38888" sz="1500" spc="-1207">
                <a:latin typeface="Meiryo"/>
                <a:cs typeface="Meiryo"/>
              </a:rPr>
              <a:t>⎦</a:t>
            </a:r>
            <a:endParaRPr baseline="-38888" sz="1500">
              <a:latin typeface="Meiryo"/>
              <a:cs typeface="Meiryo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662856" y="5147401"/>
            <a:ext cx="48520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155" b="1">
                <a:latin typeface="Times New Roman"/>
                <a:cs typeface="Times New Roman"/>
              </a:rPr>
              <a:t>gls</a:t>
            </a:r>
            <a:r>
              <a:rPr dirty="0" sz="1000" spc="105" b="1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estimator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may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obtained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applying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105" b="1">
                <a:latin typeface="Times New Roman"/>
                <a:cs typeface="Times New Roman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variables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have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been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816136" y="5372085"/>
            <a:ext cx="15030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29921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355" i="1">
                <a:latin typeface="Meiryo"/>
                <a:cs typeface="Meiryo"/>
              </a:rPr>
              <a:t/>
            </a:r>
            <a:r>
              <a:rPr dirty="0" sz="650" spc="190" i="1">
                <a:latin typeface="Meiryo"/>
                <a:cs typeface="Meiryo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529431" y="5299419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transformed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pre-</a:t>
            </a:r>
            <a:r>
              <a:rPr dirty="0" sz="1000" spc="-45">
                <a:latin typeface="Palatino Linotype"/>
                <a:cs typeface="Palatino Linotype"/>
              </a:rPr>
              <a:t>multiplying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them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Ω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0.5</a:t>
            </a:r>
            <a:r>
              <a:rPr dirty="0" baseline="29914" sz="975" spc="254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or,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equivalently,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90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Ω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0.5</a:t>
            </a:r>
            <a:r>
              <a:rPr dirty="0" baseline="29914" sz="975" spc="254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(which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will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simplify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554835" y="5451317"/>
            <a:ext cx="5448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notation):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114092" y="5875456"/>
            <a:ext cx="1892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0">
                <a:latin typeface="Cambria"/>
                <a:cs typeface="Cambria"/>
              </a:rPr>
              <a:t>−</a:t>
            </a:r>
            <a:r>
              <a:rPr dirty="0" sz="650" spc="-20">
                <a:latin typeface="Palatino Linotype"/>
                <a:cs typeface="Palatino Linotype"/>
              </a:rPr>
              <a:t>0.5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970646" y="5916519"/>
            <a:ext cx="6597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9730" algn="l"/>
                <a:tab pos="589280" algn="l"/>
              </a:tabLst>
            </a:pPr>
            <a:r>
              <a:rPr dirty="0" sz="650" spc="-355" i="1">
                <a:latin typeface="Meiryo"/>
                <a:cs typeface="Meiryo"/>
              </a:rPr>
              <a:t/>
            </a:r>
            <a:r>
              <a:rPr dirty="0" sz="650" spc="190" i="1">
                <a:latin typeface="Meiryo"/>
                <a:cs typeface="Meiryo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2777" sz="1500" spc="-914">
                <a:latin typeface="Meiryo"/>
                <a:cs typeface="Meiryo"/>
              </a:rPr>
              <a:t>⎢</a:t>
            </a:r>
            <a:endParaRPr baseline="2777" sz="1500">
              <a:latin typeface="Meiryo"/>
              <a:cs typeface="Meiryo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1547861" y="5674434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>
                <a:latin typeface="Meiryo"/>
                <a:cs typeface="Meiryo"/>
              </a:rPr>
              <a:t>⎡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1547861" y="6025569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⎢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606380" y="5856987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621903" y="5957643"/>
            <a:ext cx="1619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baseline="-18518" sz="675" spc="-37" i="1">
                <a:latin typeface="Palatino Linotype"/>
                <a:cs typeface="Palatino Linotype"/>
              </a:rPr>
              <a:t>n</a:t>
            </a:r>
            <a:endParaRPr baseline="-18518" sz="675">
              <a:latin typeface="Palatino Linotype"/>
              <a:cs typeface="Palatino Linotype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902770" y="5884858"/>
            <a:ext cx="9836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93700" algn="l"/>
              </a:tabLst>
            </a:pP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4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Ω	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4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9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240">
                <a:latin typeface="Palatino Linotype"/>
                <a:cs typeface="Palatino Linotype"/>
              </a:rPr>
              <a:t>  </a:t>
            </a:r>
            <a:r>
              <a:rPr dirty="0" sz="1000" spc="7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2037529" y="5791473"/>
            <a:ext cx="2298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27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000" spc="-52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241891" y="5864258"/>
            <a:ext cx="3454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32105" algn="l"/>
              </a:tabLst>
            </a:pPr>
            <a:r>
              <a:rPr dirty="0" u="sng" sz="650" spc="-40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	</a:t>
            </a:r>
            <a:endParaRPr sz="650">
              <a:latin typeface="Meiryo"/>
              <a:cs typeface="Meiryo"/>
            </a:endParaRPr>
          </a:p>
        </p:txBody>
      </p:sp>
      <p:sp>
        <p:nvSpPr>
          <p:cNvPr id="87" name="object 87" descr=""/>
          <p:cNvSpPr/>
          <p:nvPr/>
        </p:nvSpPr>
        <p:spPr>
          <a:xfrm>
            <a:off x="1916498" y="5992418"/>
            <a:ext cx="657860" cy="0"/>
          </a:xfrm>
          <a:custGeom>
            <a:avLst/>
            <a:gdLst/>
            <a:ahLst/>
            <a:cxnLst/>
            <a:rect l="l" t="t" r="r" b="b"/>
            <a:pathLst>
              <a:path w="657860" h="0">
                <a:moveTo>
                  <a:pt x="0" y="0"/>
                </a:moveTo>
                <a:lnTo>
                  <a:pt x="657567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" name="object 88" descr=""/>
          <p:cNvSpPr txBox="1"/>
          <p:nvPr/>
        </p:nvSpPr>
        <p:spPr>
          <a:xfrm>
            <a:off x="1903798" y="5899142"/>
            <a:ext cx="1593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25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2012129" y="6046818"/>
            <a:ext cx="5937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172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85" i="1">
                <a:latin typeface="Palatino Linotype"/>
                <a:cs typeface="Palatino Linotype"/>
              </a:rPr>
              <a:t> </a:t>
            </a:r>
            <a:r>
              <a:rPr dirty="0" sz="1000" spc="-70" i="1">
                <a:latin typeface="Meiryo"/>
                <a:cs typeface="Meiryo"/>
              </a:rPr>
              <a:t/>
            </a:r>
            <a:r>
              <a:rPr dirty="0" baseline="29914" sz="975" spc="-104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2581709" y="5860624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2714410" y="5674431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>
                <a:latin typeface="Meiryo"/>
                <a:cs typeface="Meiryo"/>
              </a:rPr>
              <a:t>⎤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3056169" y="5674435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>
                <a:latin typeface="Meiryo"/>
                <a:cs typeface="Meiryo"/>
              </a:rPr>
              <a:t>⎡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3056169" y="5795819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>
                <a:latin typeface="Meiryo"/>
                <a:cs typeface="Meiryo"/>
              </a:rPr>
              <a:t>⎢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2577785" y="5916519"/>
            <a:ext cx="9525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90855" algn="l"/>
                <a:tab pos="831850" algn="l"/>
              </a:tabLst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baseline="-18518" sz="675" i="1">
                <a:latin typeface="Palatino Linotype"/>
                <a:cs typeface="Palatino Linotype"/>
              </a:rPr>
              <a:t>n</a:t>
            </a:r>
            <a:r>
              <a:rPr dirty="0" baseline="-18518" sz="675" spc="-22" i="1">
                <a:latin typeface="Palatino Linotype"/>
                <a:cs typeface="Palatino Linotype"/>
              </a:rPr>
              <a:t> </a:t>
            </a:r>
            <a:r>
              <a:rPr dirty="0" baseline="2777" sz="1500" spc="-839">
                <a:latin typeface="Meiryo"/>
                <a:cs typeface="Meiryo"/>
              </a:rPr>
              <a:t>⎥</a:t>
            </a:r>
            <a:r>
              <a:rPr dirty="0" baseline="2777" sz="1500" spc="390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2777" sz="1500" spc="-839">
                <a:latin typeface="Meiryo"/>
                <a:cs typeface="Meiryo"/>
              </a:rPr>
              <a:t>⎢</a:t>
            </a:r>
            <a:r>
              <a:rPr dirty="0" baseline="2777" sz="1500" spc="-7">
                <a:latin typeface="Meiryo"/>
                <a:cs typeface="Meiryo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baseline="-18518" sz="675" spc="-37" i="1">
                <a:latin typeface="Palatino Linotype"/>
                <a:cs typeface="Palatino Linotype"/>
              </a:rPr>
              <a:t>n</a:t>
            </a:r>
            <a:r>
              <a:rPr dirty="0" baseline="-18518" sz="675" i="1">
                <a:latin typeface="Palatino Linotype"/>
                <a:cs typeface="Palatino Linotype"/>
              </a:rPr>
              <a:t>	</a:t>
            </a:r>
            <a:r>
              <a:rPr dirty="0" baseline="2777" sz="1500" spc="-914">
                <a:latin typeface="Meiryo"/>
                <a:cs typeface="Meiryo"/>
              </a:rPr>
              <a:t>⎜</a:t>
            </a:r>
            <a:endParaRPr baseline="2777" sz="1500">
              <a:latin typeface="Meiryo"/>
              <a:cs typeface="Meiryo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2714410" y="6025560"/>
            <a:ext cx="7651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4330" algn="l"/>
                <a:tab pos="694690" algn="l"/>
              </a:tabLst>
            </a:pPr>
            <a:r>
              <a:rPr dirty="0" sz="1000" spc="-610">
                <a:latin typeface="Meiryo"/>
                <a:cs typeface="Meiryo"/>
              </a:rPr>
              <a:t>⎥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⎢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2576446" y="5884853"/>
            <a:ext cx="10814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7965" algn="l"/>
              </a:tabLst>
            </a:pPr>
            <a:r>
              <a:rPr dirty="0" sz="1000" spc="-50" i="1">
                <a:latin typeface="Palatino Linotype"/>
                <a:cs typeface="Palatino Linotype"/>
              </a:rPr>
              <a:t>J</a:t>
            </a:r>
            <a:r>
              <a:rPr dirty="0" sz="1000" i="1">
                <a:latin typeface="Palatino Linotype"/>
                <a:cs typeface="Palatino Linotype"/>
              </a:rPr>
              <a:t>	z</a:t>
            </a:r>
            <a:r>
              <a:rPr dirty="0" sz="1000" spc="434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9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240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45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−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3397010" y="5674440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>
                <a:latin typeface="Meiryo"/>
                <a:cs typeface="Meiryo"/>
              </a:rPr>
              <a:t>⎛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3809293" y="5791478"/>
            <a:ext cx="2298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28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000" spc="-52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4013545" y="5864264"/>
            <a:ext cx="3454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32105" algn="l"/>
              </a:tabLst>
            </a:pPr>
            <a:r>
              <a:rPr dirty="0" u="sng" sz="650" spc="-40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	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00" name="object 100" descr=""/>
          <p:cNvSpPr/>
          <p:nvPr/>
        </p:nvSpPr>
        <p:spPr>
          <a:xfrm>
            <a:off x="3688262" y="5992418"/>
            <a:ext cx="657860" cy="0"/>
          </a:xfrm>
          <a:custGeom>
            <a:avLst/>
            <a:gdLst/>
            <a:ahLst/>
            <a:cxnLst/>
            <a:rect l="l" t="t" r="r" b="b"/>
            <a:pathLst>
              <a:path w="657860" h="0">
                <a:moveTo>
                  <a:pt x="0" y="0"/>
                </a:moveTo>
                <a:lnTo>
                  <a:pt x="657567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" name="object 101" descr=""/>
          <p:cNvSpPr txBox="1"/>
          <p:nvPr/>
        </p:nvSpPr>
        <p:spPr>
          <a:xfrm>
            <a:off x="3675562" y="5899142"/>
            <a:ext cx="1593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25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3783893" y="6046818"/>
            <a:ext cx="5937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172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85" i="1">
                <a:latin typeface="Palatino Linotype"/>
                <a:cs typeface="Palatino Linotype"/>
              </a:rPr>
              <a:t> </a:t>
            </a:r>
            <a:r>
              <a:rPr dirty="0" sz="1000" spc="-70" i="1">
                <a:latin typeface="Meiryo"/>
                <a:cs typeface="Meiryo"/>
              </a:rPr>
              <a:t/>
            </a:r>
            <a:r>
              <a:rPr dirty="0" baseline="29914" sz="975" spc="-104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2105420" y="6119598"/>
            <a:ext cx="22371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92100" algn="l"/>
                <a:tab pos="1784350" algn="l"/>
                <a:tab pos="2063750" algn="l"/>
              </a:tabLst>
            </a:pPr>
            <a:r>
              <a:rPr dirty="0" baseline="4273" sz="975" spc="-607" i="1">
                <a:latin typeface="Meiryo"/>
                <a:cs typeface="Meiryo"/>
              </a:rPr>
              <a:t/>
            </a:r>
            <a:r>
              <a:rPr dirty="0" baseline="4273" sz="975" i="1">
                <a:latin typeface="Meiryo"/>
                <a:cs typeface="Meiryo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415" i="1">
                <a:latin typeface="Palatino Linotype"/>
                <a:cs typeface="Palatino Linotype"/>
              </a:rPr>
              <a:t> </a:t>
            </a:r>
            <a:r>
              <a:rPr dirty="0" baseline="4273" sz="975" spc="-607" i="1">
                <a:latin typeface="Meiryo"/>
                <a:cs typeface="Meiryo"/>
              </a:rPr>
              <a:t/>
            </a:r>
            <a:r>
              <a:rPr dirty="0" baseline="4273" sz="975" i="1">
                <a:latin typeface="Meiryo"/>
                <a:cs typeface="Meiryo"/>
              </a:rPr>
              <a:t>	</a:t>
            </a:r>
            <a:r>
              <a:rPr dirty="0" baseline="4273" sz="975" spc="-607" i="1">
                <a:latin typeface="Meiryo"/>
                <a:cs typeface="Meiryo"/>
              </a:rPr>
              <a:t/>
            </a:r>
            <a:r>
              <a:rPr dirty="0" baseline="4273" sz="975" i="1">
                <a:latin typeface="Meiryo"/>
                <a:cs typeface="Meiryo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420" i="1">
                <a:latin typeface="Palatino Linotype"/>
                <a:cs typeface="Palatino Linotype"/>
              </a:rPr>
              <a:t> </a:t>
            </a:r>
            <a:r>
              <a:rPr dirty="0" baseline="4273" sz="975" spc="-592" i="1">
                <a:latin typeface="Meiryo"/>
                <a:cs typeface="Meiryo"/>
              </a:rPr>
              <a:t/>
            </a:r>
            <a:endParaRPr baseline="4273" sz="975">
              <a:latin typeface="Meiryo"/>
              <a:cs typeface="Meiryo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4353359" y="5860624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4486060" y="5674431"/>
            <a:ext cx="1270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810">
                <a:latin typeface="Meiryo"/>
                <a:cs typeface="Meiryo"/>
              </a:rPr>
              <a:t>⎞⎤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4542986" y="5795819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>
                <a:latin typeface="Meiryo"/>
                <a:cs typeface="Meiryo"/>
              </a:rPr>
              <a:t>⎥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4486060" y="6025560"/>
            <a:ext cx="1397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90">
                <a:latin typeface="Meiryo"/>
                <a:cs typeface="Meiryo"/>
              </a:rPr>
              <a:t>⎟⎥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1547861" y="6114837"/>
            <a:ext cx="30778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178560" algn="l"/>
                <a:tab pos="1520825" algn="l"/>
                <a:tab pos="1861185" algn="l"/>
                <a:tab pos="2950210" algn="l"/>
              </a:tabLst>
            </a:pPr>
            <a:r>
              <a:rPr dirty="0" sz="1000" spc="-610">
                <a:latin typeface="Meiryo"/>
                <a:cs typeface="Meiryo"/>
              </a:rPr>
              <a:t>⎣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20">
                <a:latin typeface="Meiryo"/>
                <a:cs typeface="Meiryo"/>
              </a:rPr>
              <a:t>⎦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⎣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⎝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590">
                <a:latin typeface="Meiryo"/>
                <a:cs typeface="Meiryo"/>
              </a:rPr>
              <a:t>⎠⎦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4348220" y="5884853"/>
            <a:ext cx="3524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5115" algn="l"/>
              </a:tabLst>
            </a:pPr>
            <a:r>
              <a:rPr dirty="0" sz="1000" spc="-50" i="1">
                <a:latin typeface="Palatino Linotype"/>
                <a:cs typeface="Palatino Linotype"/>
              </a:rPr>
              <a:t>J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z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4349550" y="5916519"/>
            <a:ext cx="42290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baseline="-18518" sz="675" i="1">
                <a:latin typeface="Palatino Linotype"/>
                <a:cs typeface="Palatino Linotype"/>
              </a:rPr>
              <a:t>n</a:t>
            </a:r>
            <a:r>
              <a:rPr dirty="0" baseline="-18518" sz="675" spc="-22" i="1">
                <a:latin typeface="Palatino Linotype"/>
                <a:cs typeface="Palatino Linotype"/>
              </a:rPr>
              <a:t> </a:t>
            </a:r>
            <a:r>
              <a:rPr dirty="0" baseline="2777" sz="1500" spc="-847">
                <a:latin typeface="Meiryo"/>
                <a:cs typeface="Meiryo"/>
              </a:rPr>
              <a:t>⎟⎥</a:t>
            </a:r>
            <a:r>
              <a:rPr dirty="0" baseline="2777" sz="1500" spc="397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516750" y="6322055"/>
            <a:ext cx="503618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58750">
              <a:lnSpc>
                <a:spcPts val="12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As in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balanced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case,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transformed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data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 </a:t>
            </a:r>
            <a:r>
              <a:rPr dirty="0" sz="1000" spc="-35">
                <a:latin typeface="Palatino Linotype"/>
                <a:cs typeface="Palatino Linotype"/>
              </a:rPr>
              <a:t>expressed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 </a:t>
            </a:r>
            <a:r>
              <a:rPr dirty="0" sz="1000" spc="-45">
                <a:latin typeface="Palatino Linotype"/>
                <a:cs typeface="Palatino Linotype"/>
              </a:rPr>
              <a:t>quasi-</a:t>
            </a:r>
            <a:r>
              <a:rPr dirty="0" sz="1000" spc="-25">
                <a:latin typeface="Palatino Linotype"/>
                <a:cs typeface="Palatino Linotype"/>
              </a:rPr>
              <a:t>differences,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50" i="1">
                <a:latin typeface="Palatino Linotype"/>
                <a:cs typeface="Palatino Linotype"/>
              </a:rPr>
              <a:t>z</a:t>
            </a:r>
            <a:r>
              <a:rPr dirty="0" sz="1000" spc="-150" i="1">
                <a:latin typeface="Meiryo"/>
                <a:cs typeface="Meiryo"/>
              </a:rPr>
              <a:t>̃</a:t>
            </a:r>
            <a:r>
              <a:rPr dirty="0" baseline="-21367" sz="975" spc="-225" i="1">
                <a:latin typeface="Palatino Linotype"/>
                <a:cs typeface="Palatino Linotype"/>
              </a:rPr>
              <a:t>nt</a:t>
            </a:r>
            <a:r>
              <a:rPr dirty="0" baseline="-21367" sz="975" spc="179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  <a:p>
            <a:pPr marL="50800">
              <a:lnSpc>
                <a:spcPts val="1200"/>
              </a:lnSpc>
            </a:pP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1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baseline="-21367" sz="975" spc="-7" i="1">
                <a:latin typeface="Palatino Linotype"/>
                <a:cs typeface="Palatino Linotype"/>
              </a:rPr>
              <a:t>n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baseline="-21367" sz="975" spc="-7" i="1">
                <a:latin typeface="Palatino Linotype"/>
                <a:cs typeface="Palatino Linotype"/>
              </a:rPr>
              <a:t>n</a:t>
            </a:r>
            <a:r>
              <a:rPr dirty="0" baseline="-21367" sz="975" spc="-127" i="1">
                <a:latin typeface="Meiryo"/>
                <a:cs typeface="Meiryo"/>
              </a:rPr>
              <a:t>.</a:t>
            </a:r>
            <a:r>
              <a:rPr dirty="0" sz="1000" spc="-50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with: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964033" y="6814888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902765" y="6742103"/>
            <a:ext cx="4749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spc="34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65">
                <a:latin typeface="Cambria"/>
                <a:cs typeface="Cambria"/>
              </a:rPr>
              <a:t>−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1395506" y="6648718"/>
            <a:ext cx="363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2575" algn="l"/>
              </a:tabLst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1000" spc="-52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1733613" y="6721504"/>
            <a:ext cx="3454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31470" algn="l"/>
              </a:tabLst>
            </a:pPr>
            <a:r>
              <a:rPr dirty="0" u="sng" sz="650" spc="-40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6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	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1395506" y="6756392"/>
            <a:ext cx="1593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25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17" name="object 117" descr=""/>
          <p:cNvSpPr/>
          <p:nvPr/>
        </p:nvSpPr>
        <p:spPr>
          <a:xfrm>
            <a:off x="1541937" y="6891387"/>
            <a:ext cx="523875" cy="0"/>
          </a:xfrm>
          <a:custGeom>
            <a:avLst/>
            <a:gdLst/>
            <a:ahLst/>
            <a:cxnLst/>
            <a:rect l="l" t="t" r="r" b="b"/>
            <a:pathLst>
              <a:path w="523875" h="0">
                <a:moveTo>
                  <a:pt x="0" y="0"/>
                </a:moveTo>
                <a:lnTo>
                  <a:pt x="523836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" name="object 118" descr=""/>
          <p:cNvSpPr txBox="1"/>
          <p:nvPr/>
        </p:nvSpPr>
        <p:spPr>
          <a:xfrm>
            <a:off x="1603418" y="6899354"/>
            <a:ext cx="4686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1275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1503837" y="6904067"/>
            <a:ext cx="5842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-17094" sz="975" spc="-622" i="1">
                <a:latin typeface="Meiryo"/>
                <a:cs typeface="Meiryo"/>
              </a:rPr>
              <a:t/>
            </a:r>
            <a:r>
              <a:rPr dirty="0" baseline="-17094" sz="975" spc="19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90" i="1">
                <a:latin typeface="Palatino Linotype"/>
                <a:cs typeface="Palatino Linotype"/>
              </a:rPr>
              <a:t>T</a:t>
            </a:r>
            <a:r>
              <a:rPr dirty="0" baseline="-21367" sz="975" spc="15" i="1">
                <a:latin typeface="Palatino Linotype"/>
                <a:cs typeface="Palatino Linotype"/>
              </a:rPr>
              <a:t>n</a:t>
            </a:r>
            <a:r>
              <a:rPr dirty="0" sz="1000" spc="-315" i="1">
                <a:latin typeface="Meiryo"/>
                <a:cs typeface="Meiryo"/>
              </a:rPr>
              <a:t/>
            </a:r>
            <a:r>
              <a:rPr dirty="0" baseline="-17094" sz="975" spc="-405" i="1">
                <a:latin typeface="Meiryo"/>
                <a:cs typeface="Meiryo"/>
              </a:rPr>
              <a:t/>
            </a:r>
            <a:endParaRPr baseline="-17094" sz="975">
              <a:latin typeface="Meiryo"/>
              <a:cs typeface="Meiryo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2103361" y="6742108"/>
            <a:ext cx="43560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2513130" y="6814889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516728" y="7157928"/>
            <a:ext cx="5010785" cy="1178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 marR="1778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the </a:t>
            </a:r>
            <a:r>
              <a:rPr dirty="0" sz="1000" spc="-55">
                <a:latin typeface="Palatino Linotype"/>
                <a:cs typeface="Palatino Linotype"/>
              </a:rPr>
              <a:t>only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difference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that </a:t>
            </a:r>
            <a:r>
              <a:rPr dirty="0" sz="1000" spc="-75">
                <a:latin typeface="Palatino Linotype"/>
                <a:cs typeface="Palatino Linotype"/>
              </a:rPr>
              <a:t>now,</a:t>
            </a:r>
            <a:r>
              <a:rPr dirty="0" sz="1000" spc="-30">
                <a:latin typeface="Palatino Linotype"/>
                <a:cs typeface="Palatino Linotype"/>
              </a:rPr>
              <a:t> the </a:t>
            </a:r>
            <a:r>
              <a:rPr dirty="0" sz="1000" spc="-35">
                <a:latin typeface="Palatino Linotype"/>
                <a:cs typeface="Palatino Linotype"/>
              </a:rPr>
              <a:t>proportion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the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mean</a:t>
            </a:r>
            <a:r>
              <a:rPr dirty="0" sz="1000" spc="-30">
                <a:latin typeface="Palatino Linotype"/>
                <a:cs typeface="Palatino Linotype"/>
              </a:rPr>
              <a:t> that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removed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not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constant,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depends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number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each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individual.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135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3.1.2</a:t>
            </a:r>
            <a:r>
              <a:rPr dirty="0" sz="1000" spc="325" b="1">
                <a:latin typeface="Calibri"/>
                <a:cs typeface="Calibri"/>
              </a:rPr>
              <a:t>  </a:t>
            </a:r>
            <a:r>
              <a:rPr dirty="0" sz="1000" spc="-10" b="1">
                <a:latin typeface="Calibri"/>
                <a:cs typeface="Calibri"/>
              </a:rPr>
              <a:t>Two-</a:t>
            </a:r>
            <a:r>
              <a:rPr dirty="0" sz="1000" b="1">
                <a:latin typeface="Calibri"/>
                <a:cs typeface="Calibri"/>
              </a:rPr>
              <a:t>ways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Error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Component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Model</a:t>
            </a:r>
            <a:endParaRPr sz="10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595"/>
              </a:spcBef>
            </a:pP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two-</a:t>
            </a:r>
            <a:r>
              <a:rPr dirty="0" sz="1000" spc="-90">
                <a:latin typeface="Palatino Linotype"/>
                <a:cs typeface="Palatino Linotype"/>
              </a:rPr>
              <a:t>ways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component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have: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620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1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10" i="1">
                <a:latin typeface="Palatino Linotype"/>
                <a:cs typeface="Palatino Linotype"/>
              </a:rPr>
              <a:t>x</a:t>
            </a:r>
            <a:r>
              <a:rPr dirty="0" baseline="-21367" sz="975" spc="7" i="1">
                <a:latin typeface="Palatino Linotype"/>
                <a:cs typeface="Palatino Linotype"/>
              </a:rPr>
              <a:t>nt</a:t>
            </a:r>
            <a:r>
              <a:rPr dirty="0" baseline="-21367" sz="975" spc="179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-135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-21367" sz="975" spc="-322" i="1">
                <a:latin typeface="Palatino Linotype"/>
                <a:cs typeface="Palatino Linotype"/>
              </a:rPr>
              <a:t>t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nt</a:t>
            </a:r>
            <a:endParaRPr baseline="-21367" sz="975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30679" y="607782"/>
            <a:ext cx="5240020" cy="9010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177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Advanced</a:t>
            </a:r>
            <a:r>
              <a:rPr dirty="0" sz="800" spc="-1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Components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Models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55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</a:pPr>
            <a:r>
              <a:rPr dirty="0" sz="1000" spc="-50">
                <a:latin typeface="Palatino Linotype"/>
                <a:cs typeface="Palatino Linotype"/>
              </a:rPr>
              <a:t>or,</a:t>
            </a:r>
            <a:r>
              <a:rPr dirty="0" sz="1000" spc="-20">
                <a:latin typeface="Palatino Linotype"/>
                <a:cs typeface="Palatino Linotype"/>
              </a:rPr>
              <a:t> 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form: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61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240" i="1">
                <a:latin typeface="Meiryo"/>
                <a:cs typeface="Meiryo"/>
              </a:rPr>
              <a:t/>
            </a:r>
            <a:r>
              <a:rPr dirty="0" sz="1000" spc="-240" i="1">
                <a:latin typeface="Palatino Linotype"/>
                <a:cs typeface="Palatino Linotype"/>
              </a:rPr>
              <a:t>j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65" i="1">
                <a:latin typeface="Palatino Linotype"/>
                <a:cs typeface="Palatino Linotype"/>
              </a:rPr>
              <a:t>X</a:t>
            </a:r>
            <a:r>
              <a:rPr dirty="0" sz="1000" spc="-265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90">
                <a:latin typeface="Palatino Linotype"/>
                <a:cs typeface="Palatino Linotype"/>
              </a:rPr>
              <a:t>D</a:t>
            </a:r>
            <a:r>
              <a:rPr dirty="0" baseline="-21367" sz="975" spc="-434" i="1">
                <a:latin typeface="Meiryo"/>
                <a:cs typeface="Meiryo"/>
              </a:rPr>
              <a:t/>
            </a:r>
            <a:r>
              <a:rPr dirty="0" sz="1000" spc="-29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35">
                <a:latin typeface="Palatino Linotype"/>
                <a:cs typeface="Palatino Linotype"/>
              </a:rPr>
              <a:t>D</a:t>
            </a:r>
            <a:r>
              <a:rPr dirty="0" baseline="-21367" sz="975" spc="-352" i="1">
                <a:latin typeface="Meiryo"/>
                <a:cs typeface="Meiryo"/>
              </a:rPr>
              <a:t/>
            </a:r>
            <a:r>
              <a:rPr dirty="0" sz="1000" spc="-235" i="1">
                <a:latin typeface="Meiryo"/>
                <a:cs typeface="Meiryo"/>
              </a:rPr>
              <a:t/>
            </a:r>
            <a:r>
              <a:rPr dirty="0" sz="1000" spc="-9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6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50800">
              <a:lnSpc>
                <a:spcPct val="100000"/>
              </a:lnSpc>
              <a:spcBef>
                <a:spcPts val="620"/>
              </a:spcBef>
            </a:pPr>
            <a:r>
              <a:rPr dirty="0" sz="1000" spc="-55">
                <a:latin typeface="Palatino Linotype"/>
                <a:cs typeface="Palatino Linotype"/>
              </a:rPr>
              <a:t>where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0">
                <a:latin typeface="Palatino Linotype"/>
                <a:cs typeface="Palatino Linotype"/>
              </a:rPr>
              <a:t>D</a:t>
            </a:r>
            <a:r>
              <a:rPr dirty="0" baseline="-21367" sz="975" spc="-300" i="1">
                <a:latin typeface="Meiryo"/>
                <a:cs typeface="Meiryo"/>
              </a:rPr>
              <a:t/>
            </a:r>
            <a:r>
              <a:rPr dirty="0" baseline="-21367" sz="975" spc="157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65">
                <a:latin typeface="Palatino Linotype"/>
                <a:cs typeface="Palatino Linotype"/>
              </a:rPr>
              <a:t>D</a:t>
            </a:r>
            <a:r>
              <a:rPr dirty="0" baseline="-21367" sz="975" spc="-247" i="1">
                <a:latin typeface="Meiryo"/>
                <a:cs typeface="Meiryo"/>
              </a:rPr>
              <a:t/>
            </a:r>
            <a:r>
              <a:rPr dirty="0" baseline="-21367" sz="975" spc="150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matrices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respectively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dummies.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Pre-</a:t>
            </a:r>
            <a:r>
              <a:rPr dirty="0" sz="1000" spc="-45">
                <a:latin typeface="Palatino Linotype"/>
                <a:cs typeface="Palatino Linotype"/>
              </a:rPr>
              <a:t>multiplying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596226" y="1559026"/>
            <a:ext cx="92519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862330" algn="l"/>
              </a:tabLst>
            </a:pP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2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43385" y="1486245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vector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10" i="1">
                <a:latin typeface="Palatino Linotype"/>
                <a:cs typeface="Palatino Linotype"/>
              </a:rPr>
              <a:t>S</a:t>
            </a:r>
            <a:r>
              <a:rPr dirty="0" baseline="-21367" sz="975" spc="-315" i="1">
                <a:latin typeface="Meiryo"/>
                <a:cs typeface="Meiryo"/>
              </a:rPr>
              <a:t/>
            </a:r>
            <a:r>
              <a:rPr dirty="0" baseline="-21367" sz="975" spc="19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204">
                <a:latin typeface="Palatino Linotype"/>
                <a:cs typeface="Palatino Linotype"/>
              </a:rPr>
              <a:t>D</a:t>
            </a:r>
            <a:r>
              <a:rPr dirty="0" baseline="-21367" sz="975" spc="-307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baseline="29914" sz="975" spc="89" i="1">
                <a:latin typeface="Meiryo"/>
                <a:cs typeface="Meiryo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55" i="1">
                <a:latin typeface="Palatino Linotype"/>
                <a:cs typeface="Palatino Linotype"/>
              </a:rPr>
              <a:t>S</a:t>
            </a:r>
            <a:r>
              <a:rPr dirty="0" baseline="-21367" sz="975" spc="-232" i="1">
                <a:latin typeface="Meiryo"/>
                <a:cs typeface="Meiryo"/>
              </a:rPr>
              <a:t/>
            </a:r>
            <a:r>
              <a:rPr dirty="0" baseline="-21367" sz="975" spc="15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165">
                <a:latin typeface="Palatino Linotype"/>
                <a:cs typeface="Palatino Linotype"/>
              </a:rPr>
              <a:t>D</a:t>
            </a:r>
            <a:r>
              <a:rPr dirty="0" baseline="-21367" sz="975" spc="-247" i="1">
                <a:latin typeface="Meiryo"/>
                <a:cs typeface="Meiryo"/>
              </a:rPr>
              <a:t/>
            </a:r>
            <a:r>
              <a:rPr dirty="0" baseline="-21367" sz="975" spc="-232" i="1">
                <a:latin typeface="Meiryo"/>
                <a:cs typeface="Meiryo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baseline="29914" sz="975" spc="89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returns,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respectively,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68792" y="1638154"/>
            <a:ext cx="47053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variable.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769829" y="1862842"/>
            <a:ext cx="8274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06425" algn="l"/>
              </a:tabLst>
            </a:pP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spc="240" i="1">
                <a:latin typeface="Meiryo"/>
                <a:cs typeface="Meiryo"/>
              </a:rPr>
              <a:t>  </a:t>
            </a: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204" i="1">
                <a:latin typeface="Meiryo"/>
                <a:cs typeface="Meiryo"/>
              </a:rPr>
              <a:t>  </a:t>
            </a:r>
            <a:r>
              <a:rPr dirty="0" sz="650" spc="-32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651406" y="1790057"/>
            <a:ext cx="4902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3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4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two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diagonal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matrices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contain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number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observations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4427320" y="2017822"/>
            <a:ext cx="7143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12090" algn="l"/>
                <a:tab pos="662305" algn="l"/>
              </a:tabLst>
            </a:pP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spc="240" i="1">
                <a:latin typeface="Meiryo"/>
                <a:cs typeface="Meiryo"/>
              </a:rPr>
              <a:t>  </a:t>
            </a: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43382" y="1945046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each</a:t>
            </a:r>
            <a:r>
              <a:rPr dirty="0" sz="1000" spc="18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individual</a:t>
            </a:r>
            <a:r>
              <a:rPr dirty="0" sz="1000" spc="2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2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time-</a:t>
            </a:r>
            <a:r>
              <a:rPr dirty="0" sz="1000">
                <a:latin typeface="Palatino Linotype"/>
                <a:cs typeface="Palatino Linotype"/>
              </a:rPr>
              <a:t>series.</a:t>
            </a:r>
            <a:r>
              <a:rPr dirty="0" sz="1000" spc="2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Pre-multiplying</a:t>
            </a:r>
            <a:r>
              <a:rPr dirty="0" sz="1000" spc="2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2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vector</a:t>
            </a:r>
            <a:r>
              <a:rPr dirty="0" sz="1000" spc="2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21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-21367" sz="975" spc="-494" i="1">
                <a:latin typeface="Meiryo"/>
                <a:cs typeface="Meiryo"/>
              </a:rPr>
              <a:t/>
            </a:r>
            <a:r>
              <a:rPr dirty="0" baseline="-21367" sz="975" spc="15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</a:t>
            </a:r>
            <a:r>
              <a:rPr dirty="0" baseline="29914" sz="975" spc="-37" i="1">
                <a:latin typeface="Meiryo"/>
                <a:cs typeface="Meiryo"/>
              </a:rPr>
              <a:t>⊤</a:t>
            </a:r>
            <a:r>
              <a:rPr dirty="0" sz="1000" spc="-25">
                <a:latin typeface="Cambria"/>
                <a:cs typeface="Cambria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D</a:t>
            </a:r>
            <a:r>
              <a:rPr dirty="0" baseline="29914" sz="975" spc="-37" i="1">
                <a:latin typeface="Meiryo"/>
                <a:cs typeface="Meiryo"/>
              </a:rPr>
              <a:t>⊤</a:t>
            </a:r>
            <a:r>
              <a:rPr dirty="0" sz="1000" spc="-25">
                <a:latin typeface="Palatino Linotype"/>
                <a:cs typeface="Palatino Linotype"/>
              </a:rPr>
              <a:t>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29914" sz="975">
                <a:latin typeface="Cambria"/>
                <a:cs typeface="Cambria"/>
              </a:rPr>
              <a:t>–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2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953865" y="2172817"/>
            <a:ext cx="7340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12090" algn="l"/>
                <a:tab pos="671195" algn="l"/>
              </a:tabLst>
            </a:pP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200" i="1">
                <a:latin typeface="Meiryo"/>
                <a:cs typeface="Meiryo"/>
              </a:rPr>
              <a:t>  </a:t>
            </a:r>
            <a:r>
              <a:rPr dirty="0" sz="650" spc="-33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2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43407" y="2100041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5" i="1">
                <a:latin typeface="Palatino Linotype"/>
                <a:cs typeface="Palatino Linotype"/>
              </a:rPr>
              <a:t>B</a:t>
            </a:r>
            <a:r>
              <a:rPr dirty="0" baseline="-21367" sz="975" spc="-157" i="1">
                <a:latin typeface="Meiryo"/>
                <a:cs typeface="Meiryo"/>
              </a:rPr>
              <a:t/>
            </a:r>
            <a:r>
              <a:rPr dirty="0" baseline="-21367" sz="975" spc="11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D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>
                <a:latin typeface="Palatino Linotype"/>
                <a:cs typeface="Palatino Linotype"/>
              </a:rPr>
              <a:t>D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20">
                <a:latin typeface="Palatino Linotype"/>
                <a:cs typeface="Palatino Linotype"/>
              </a:rPr>
              <a:t>D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29914" sz="975">
                <a:latin typeface="Cambria"/>
                <a:cs typeface="Cambria"/>
              </a:rPr>
              <a:t>–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4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returns,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respectively,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time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series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means.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Finally,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43392" y="2255135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39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15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zeros,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which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indicates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whether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observation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568787" y="2327797"/>
            <a:ext cx="4960620" cy="7124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05410">
              <a:lnSpc>
                <a:spcPts val="690"/>
              </a:lnSpc>
              <a:spcBef>
                <a:spcPts val="120"/>
              </a:spcBef>
            </a:pP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200" i="1">
                <a:latin typeface="Meiryo"/>
                <a:cs typeface="Meiryo"/>
              </a:rPr>
              <a:t>  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algn="just" marL="12700">
              <a:lnSpc>
                <a:spcPts val="1105"/>
              </a:lnSpc>
            </a:pPr>
            <a:r>
              <a:rPr dirty="0" sz="1000" spc="-30">
                <a:latin typeface="Palatino Linotype"/>
                <a:cs typeface="Palatino Linotype"/>
              </a:rPr>
              <a:t>speciﬁc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time </a:t>
            </a:r>
            <a:r>
              <a:rPr dirty="0" sz="1000" spc="-35">
                <a:latin typeface="Palatino Linotype"/>
                <a:cs typeface="Palatino Linotype"/>
              </a:rPr>
              <a:t>period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</a:t>
            </a:r>
            <a:r>
              <a:rPr dirty="0" sz="1000" spc="-30">
                <a:latin typeface="Palatino Linotype"/>
                <a:cs typeface="Palatino Linotype"/>
              </a:rPr>
              <a:t>present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or</a:t>
            </a:r>
            <a:r>
              <a:rPr dirty="0" sz="1000" spc="-20">
                <a:latin typeface="Palatino Linotype"/>
                <a:cs typeface="Palatino Linotype"/>
              </a:rPr>
              <a:t> not.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200"/>
              </a:lnSpc>
              <a:spcBef>
                <a:spcPts val="40"/>
              </a:spcBef>
            </a:pPr>
            <a:r>
              <a:rPr dirty="0" sz="1000" spc="-35">
                <a:latin typeface="Palatino Linotype"/>
                <a:cs typeface="Palatino Linotype"/>
              </a:rPr>
              <a:t>To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help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visualizing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these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matrices,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we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consider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>
                <a:latin typeface="Palatino Linotype"/>
                <a:cs typeface="Palatino Linotype"/>
              </a:rPr>
              <a:t> 3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4 </a:t>
            </a:r>
            <a:r>
              <a:rPr dirty="0" sz="1000" spc="-35">
                <a:latin typeface="Palatino Linotype"/>
                <a:cs typeface="Palatino Linotype"/>
              </a:rPr>
              <a:t>periods;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unbalanced,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observed</a:t>
            </a:r>
            <a:r>
              <a:rPr dirty="0" sz="1000" spc="-10">
                <a:latin typeface="Palatino Linotype"/>
                <a:cs typeface="Palatino Linotype"/>
              </a:rPr>
              <a:t> 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third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fourth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periods,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third</a:t>
            </a:r>
            <a:r>
              <a:rPr dirty="0" sz="1000" spc="-25">
                <a:latin typeface="Palatino Linotype"/>
                <a:cs typeface="Palatino Linotype"/>
              </a:rPr>
              <a:t> one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observed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period.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227386" y="3900789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134338" y="3828009"/>
            <a:ext cx="2895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360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433354" y="3336861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433354" y="345173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433354" y="391123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433354" y="4255864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433354" y="4485725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433354" y="457487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⎝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540912" y="3832855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984509" y="3911279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984509" y="4255890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984509" y="4370880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984509" y="4485750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984509" y="457489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⎠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235736" y="3900806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984509" y="3336926"/>
            <a:ext cx="5492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8790" algn="l"/>
              </a:tabLst>
            </a:pPr>
            <a:r>
              <a:rPr dirty="0" sz="1000" spc="90">
                <a:latin typeface="Segoe UI Symbol"/>
                <a:cs typeface="Segoe UI Symbol"/>
              </a:rPr>
              <a:t>⎟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-610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984509" y="3451797"/>
            <a:ext cx="5492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8790" algn="l"/>
              </a:tabLst>
            </a:pPr>
            <a:r>
              <a:rPr dirty="0" sz="1000" spc="90">
                <a:latin typeface="Segoe UI Symbol"/>
                <a:cs typeface="Segoe UI Symbol"/>
              </a:rPr>
              <a:t>⎟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-610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450967" y="3911254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450967" y="4255880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450967" y="4485740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450967" y="457488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⎝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870459" y="3832855"/>
            <a:ext cx="7772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4480" algn="l"/>
                <a:tab pos="700405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baseline="2777" sz="1500">
                <a:latin typeface="Palatino Linotype"/>
                <a:cs typeface="Palatino Linotype"/>
              </a:rPr>
              <a:t>D</a:t>
            </a:r>
            <a:r>
              <a:rPr dirty="0" baseline="2777" sz="1500" spc="652">
                <a:latin typeface="Palatino Linotype"/>
                <a:cs typeface="Palatino Linotype"/>
              </a:rPr>
              <a:t> </a:t>
            </a:r>
            <a:r>
              <a:rPr dirty="0" baseline="2777" sz="1500" spc="112">
                <a:latin typeface="Cambria"/>
                <a:cs typeface="Cambria"/>
              </a:rPr>
              <a:t>=</a:t>
            </a:r>
            <a:r>
              <a:rPr dirty="0" baseline="2777" sz="1500">
                <a:latin typeface="Cambria"/>
                <a:cs typeface="Cambria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052770" y="3832871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450967" y="4006827"/>
            <a:ext cx="196850" cy="732155"/>
          </a:xfrm>
          <a:prstGeom prst="rect">
            <a:avLst/>
          </a:prstGeom>
        </p:spPr>
        <p:txBody>
          <a:bodyPr wrap="square" lIns="0" tIns="3111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45"/>
              </a:spcBef>
            </a:pPr>
            <a:r>
              <a:rPr dirty="0" sz="1000" spc="-560" i="1">
                <a:latin typeface="Meiryo"/>
                <a:cs typeface="Meiryo"/>
              </a:rPr>
              <a:t>⎜</a:t>
            </a:r>
            <a:r>
              <a:rPr dirty="0" sz="1000" spc="55" i="1">
                <a:latin typeface="Meiryo"/>
                <a:cs typeface="Meiryo"/>
              </a:rPr>
              <a:t> </a:t>
            </a:r>
            <a:r>
              <a:rPr dirty="0" baseline="5555" sz="1500" spc="-75">
                <a:latin typeface="Palatino Linotype"/>
                <a:cs typeface="Palatino Linotype"/>
              </a:rPr>
              <a:t>0</a:t>
            </a:r>
            <a:endParaRPr baseline="5555" sz="1500">
              <a:latin typeface="Palatino Linotype"/>
              <a:cs typeface="Palatino Linotype"/>
            </a:endParaRPr>
          </a:p>
          <a:p>
            <a:pPr marL="120014">
              <a:lnSpc>
                <a:spcPct val="100000"/>
              </a:lnSpc>
              <a:spcBef>
                <a:spcPts val="150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235"/>
              </a:spcBef>
            </a:pPr>
            <a:r>
              <a:rPr dirty="0" baseline="2777" sz="1500" spc="-839" i="1">
                <a:latin typeface="Meiryo"/>
                <a:cs typeface="Meiryo"/>
              </a:rPr>
              <a:t>⎜</a:t>
            </a:r>
            <a:r>
              <a:rPr dirty="0" baseline="2777" sz="1500" spc="82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120014">
              <a:lnSpc>
                <a:spcPct val="100000"/>
              </a:lnSpc>
              <a:spcBef>
                <a:spcPts val="234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166829" y="333694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166829" y="345181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166829" y="3911295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166829" y="425590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052770" y="4006899"/>
            <a:ext cx="196850" cy="732155"/>
          </a:xfrm>
          <a:prstGeom prst="rect">
            <a:avLst/>
          </a:prstGeom>
        </p:spPr>
        <p:txBody>
          <a:bodyPr wrap="square" lIns="0" tIns="3111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45"/>
              </a:spcBef>
            </a:pPr>
            <a:r>
              <a:rPr dirty="0" baseline="5555" sz="1500">
                <a:latin typeface="Palatino Linotype"/>
                <a:cs typeface="Palatino Linotype"/>
              </a:rPr>
              <a:t>1</a:t>
            </a:r>
            <a:r>
              <a:rPr dirty="0" baseline="5555" sz="1500" spc="217">
                <a:latin typeface="Palatino Linotype"/>
                <a:cs typeface="Palatino Linotype"/>
              </a:rPr>
              <a:t> 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  <a:p>
            <a:pPr marL="12700">
              <a:lnSpc>
                <a:spcPct val="100000"/>
              </a:lnSpc>
              <a:spcBef>
                <a:spcPts val="150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234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baseline="2777" sz="1500" spc="135">
                <a:latin typeface="Segoe UI Symbol"/>
                <a:cs typeface="Segoe UI Symbol"/>
              </a:rPr>
              <a:t>⎟</a:t>
            </a:r>
            <a:endParaRPr baseline="2777" sz="1500">
              <a:latin typeface="Segoe UI Symbol"/>
              <a:cs typeface="Segoe UI Symbol"/>
            </a:endParaRPr>
          </a:p>
          <a:p>
            <a:pPr marL="12700">
              <a:lnSpc>
                <a:spcPct val="100000"/>
              </a:lnSpc>
              <a:spcBef>
                <a:spcPts val="234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166829" y="4485766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166829" y="4574914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⎠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060390" y="5024503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060390" y="5100396"/>
            <a:ext cx="2228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spc="240" i="1">
                <a:latin typeface="Meiryo"/>
                <a:cs typeface="Meiryo"/>
              </a:rPr>
              <a:t>  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967367" y="5027774"/>
            <a:ext cx="447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2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360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424205" y="505345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424205" y="5168331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424205" y="525759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⎝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398805" y="4817305"/>
            <a:ext cx="247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60" i="1">
                <a:latin typeface="Meiryo"/>
                <a:cs typeface="Meiryo"/>
              </a:rPr>
              <a:t>⎛</a:t>
            </a:r>
            <a:r>
              <a:rPr dirty="0" sz="1000" spc="55" i="1">
                <a:latin typeface="Meiryo"/>
                <a:cs typeface="Meiryo"/>
              </a:rPr>
              <a:t> </a:t>
            </a:r>
            <a:r>
              <a:rPr dirty="0" baseline="-13888" sz="1500" spc="-75">
                <a:latin typeface="Palatino Linotype"/>
                <a:cs typeface="Palatino Linotype"/>
              </a:rPr>
              <a:t>2</a:t>
            </a:r>
            <a:endParaRPr baseline="-13888" sz="1500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531768" y="4819984"/>
            <a:ext cx="418465" cy="572135"/>
          </a:xfrm>
          <a:prstGeom prst="rect">
            <a:avLst/>
          </a:prstGeom>
        </p:spPr>
        <p:txBody>
          <a:bodyPr wrap="square" lIns="0" tIns="4254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33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algn="ctr">
              <a:lnSpc>
                <a:spcPct val="100000"/>
              </a:lnSpc>
              <a:spcBef>
                <a:spcPts val="234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4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algn="ctr">
              <a:lnSpc>
                <a:spcPct val="100000"/>
              </a:lnSpc>
              <a:spcBef>
                <a:spcPts val="234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3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835789" y="4817325"/>
            <a:ext cx="247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3888" sz="1500">
                <a:latin typeface="Palatino Linotype"/>
                <a:cs typeface="Palatino Linotype"/>
              </a:rPr>
              <a:t>0</a:t>
            </a:r>
            <a:r>
              <a:rPr dirty="0" baseline="-13888" sz="1500" spc="217">
                <a:latin typeface="Palatino Linotype"/>
                <a:cs typeface="Palatino Linotype"/>
              </a:rPr>
              <a:t> </a:t>
            </a:r>
            <a:r>
              <a:rPr dirty="0" sz="1000" spc="90">
                <a:latin typeface="Segoe UI Symbol"/>
                <a:cs typeface="Segoe UI Symbol"/>
              </a:rPr>
              <a:t>⎞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975360" y="5053470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975360" y="5168341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975360" y="525760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⎠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226478" y="5100400"/>
            <a:ext cx="2330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200" i="1">
                <a:latin typeface="Meiryo"/>
                <a:cs typeface="Meiryo"/>
              </a:rPr>
              <a:t>  </a:t>
            </a:r>
            <a:r>
              <a:rPr dirty="0" sz="650" spc="-32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108041" y="5027748"/>
            <a:ext cx="5073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370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599556" y="488120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599556" y="499607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2599556" y="511094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599556" y="5225819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599556" y="531496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⎝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036585" y="4941443"/>
            <a:ext cx="2540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036585" y="5093273"/>
            <a:ext cx="254000" cy="389890"/>
          </a:xfrm>
          <a:prstGeom prst="rect">
            <a:avLst/>
          </a:prstGeom>
        </p:spPr>
        <p:txBody>
          <a:bodyPr wrap="square" lIns="0" tIns="425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23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331754" y="3073707"/>
            <a:ext cx="2078989" cy="2409825"/>
          </a:xfrm>
          <a:prstGeom prst="rect">
            <a:avLst/>
          </a:prstGeom>
        </p:spPr>
        <p:txBody>
          <a:bodyPr wrap="square" lIns="0" tIns="42545" rIns="0" bIns="0" rtlCol="0" vert="horz">
            <a:spAutoFit/>
          </a:bodyPr>
          <a:lstStyle/>
          <a:p>
            <a:pPr marL="114300">
              <a:lnSpc>
                <a:spcPct val="100000"/>
              </a:lnSpc>
              <a:spcBef>
                <a:spcPts val="335"/>
              </a:spcBef>
              <a:tabLst>
                <a:tab pos="1131570" algn="l"/>
              </a:tabLst>
            </a:pPr>
            <a:r>
              <a:rPr dirty="0" baseline="2777" sz="1500" spc="-839" i="1">
                <a:latin typeface="Meiryo"/>
                <a:cs typeface="Meiryo"/>
              </a:rPr>
              <a:t>⎛</a:t>
            </a:r>
            <a:r>
              <a:rPr dirty="0" baseline="2777" sz="1500" spc="82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baseline="2777" sz="1500" spc="135">
                <a:latin typeface="Segoe UI Symbol"/>
                <a:cs typeface="Segoe UI Symbol"/>
              </a:rPr>
              <a:t>⎞</a:t>
            </a:r>
            <a:r>
              <a:rPr dirty="0" baseline="2777" sz="1500">
                <a:latin typeface="Segoe UI Symbol"/>
                <a:cs typeface="Segoe UI Symbol"/>
              </a:rPr>
              <a:t>	</a:t>
            </a:r>
            <a:r>
              <a:rPr dirty="0" baseline="2777" sz="1500" spc="-839" i="1">
                <a:latin typeface="Meiryo"/>
                <a:cs typeface="Meiryo"/>
              </a:rPr>
              <a:t>⎛</a:t>
            </a:r>
            <a:r>
              <a:rPr dirty="0" baseline="2777" sz="1500" spc="82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baseline="2777" sz="1500" spc="135">
                <a:latin typeface="Segoe UI Symbol"/>
                <a:cs typeface="Segoe UI Symbol"/>
              </a:rPr>
              <a:t>⎞</a:t>
            </a:r>
            <a:endParaRPr baseline="2777" sz="1500">
              <a:latin typeface="Segoe UI Symbol"/>
              <a:cs typeface="Segoe UI Symbol"/>
            </a:endParaRPr>
          </a:p>
          <a:p>
            <a:pPr marL="221615">
              <a:lnSpc>
                <a:spcPct val="100000"/>
              </a:lnSpc>
              <a:spcBef>
                <a:spcPts val="234"/>
              </a:spcBef>
              <a:tabLst>
                <a:tab pos="1238885" algn="l"/>
              </a:tabLst>
            </a:pP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221615">
              <a:lnSpc>
                <a:spcPct val="100000"/>
              </a:lnSpc>
              <a:spcBef>
                <a:spcPts val="234"/>
              </a:spcBef>
              <a:tabLst>
                <a:tab pos="1238885" algn="l"/>
              </a:tabLst>
            </a:pP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1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221615">
              <a:lnSpc>
                <a:spcPts val="720"/>
              </a:lnSpc>
              <a:spcBef>
                <a:spcPts val="234"/>
              </a:spcBef>
              <a:tabLst>
                <a:tab pos="1238885" algn="l"/>
              </a:tabLst>
            </a:pP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114300">
              <a:lnSpc>
                <a:spcPts val="720"/>
              </a:lnSpc>
              <a:tabLst>
                <a:tab pos="386080" algn="l"/>
                <a:tab pos="664845" algn="l"/>
                <a:tab pos="1131570" algn="l"/>
                <a:tab pos="1403985" algn="l"/>
                <a:tab pos="1847214" algn="l"/>
              </a:tabLst>
            </a:pPr>
            <a:r>
              <a:rPr dirty="0" sz="1000" spc="-610" i="1">
                <a:latin typeface="Meiryo"/>
                <a:cs typeface="Meiryo"/>
              </a:rPr>
              <a:t>⎜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baseline="-66666" sz="1500" spc="-75">
                <a:latin typeface="Palatino Linotype"/>
                <a:cs typeface="Palatino Linotype"/>
              </a:rPr>
              <a:t>1</a:t>
            </a:r>
            <a:r>
              <a:rPr dirty="0" baseline="-66666" sz="1500">
                <a:latin typeface="Palatino Linotype"/>
                <a:cs typeface="Palatino Linotype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-610" i="1">
                <a:latin typeface="Meiryo"/>
                <a:cs typeface="Meiryo"/>
              </a:rPr>
              <a:t>⎜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baseline="-66666" sz="1500">
                <a:latin typeface="Palatino Linotype"/>
                <a:cs typeface="Palatino Linotype"/>
              </a:rPr>
              <a:t>0</a:t>
            </a:r>
            <a:r>
              <a:rPr dirty="0" baseline="-66666" sz="1500" spc="217">
                <a:latin typeface="Palatino Linotype"/>
                <a:cs typeface="Palatino Linotype"/>
              </a:rPr>
              <a:t>  </a:t>
            </a:r>
            <a:r>
              <a:rPr dirty="0" baseline="-66666" sz="1500" spc="-75">
                <a:latin typeface="Palatino Linotype"/>
                <a:cs typeface="Palatino Linotype"/>
              </a:rPr>
              <a:t>1</a:t>
            </a:r>
            <a:r>
              <a:rPr dirty="0" baseline="-66666" sz="1500">
                <a:latin typeface="Palatino Linotype"/>
                <a:cs typeface="Palatino Linotype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  <a:p>
            <a:pPr marL="114300">
              <a:lnSpc>
                <a:spcPct val="100000"/>
              </a:lnSpc>
              <a:spcBef>
                <a:spcPts val="1510"/>
              </a:spcBef>
              <a:tabLst>
                <a:tab pos="1403985" algn="l"/>
              </a:tabLst>
            </a:pPr>
            <a:r>
              <a:rPr dirty="0" sz="1000" spc="-560" i="1">
                <a:latin typeface="Meiryo"/>
                <a:cs typeface="Meiryo"/>
              </a:rPr>
              <a:t>⎜</a:t>
            </a:r>
            <a:r>
              <a:rPr dirty="0" sz="1000" spc="55" i="1">
                <a:latin typeface="Meiryo"/>
                <a:cs typeface="Meiryo"/>
              </a:rPr>
              <a:t> </a:t>
            </a:r>
            <a:r>
              <a:rPr dirty="0" baseline="5555" sz="1500">
                <a:latin typeface="Palatino Linotype"/>
                <a:cs typeface="Palatino Linotype"/>
              </a:rPr>
              <a:t>0</a:t>
            </a:r>
            <a:r>
              <a:rPr dirty="0" baseline="5555" sz="1500" spc="217">
                <a:latin typeface="Palatino Linotype"/>
                <a:cs typeface="Palatino Linotype"/>
              </a:rPr>
              <a:t>  </a:t>
            </a:r>
            <a:r>
              <a:rPr dirty="0" baseline="5555" sz="1500">
                <a:latin typeface="Palatino Linotype"/>
                <a:cs typeface="Palatino Linotype"/>
              </a:rPr>
              <a:t>1</a:t>
            </a:r>
            <a:r>
              <a:rPr dirty="0" baseline="5555" sz="1500" spc="225">
                <a:latin typeface="Palatino Linotype"/>
                <a:cs typeface="Palatino Linotype"/>
              </a:rPr>
              <a:t>  </a:t>
            </a:r>
            <a:r>
              <a:rPr dirty="0" baseline="5555" sz="1500">
                <a:latin typeface="Palatino Linotype"/>
                <a:cs typeface="Palatino Linotype"/>
              </a:rPr>
              <a:t>0</a:t>
            </a:r>
            <a:r>
              <a:rPr dirty="0" baseline="5555" sz="1500" spc="217">
                <a:latin typeface="Palatino Linotype"/>
                <a:cs typeface="Palatino Linotype"/>
              </a:rPr>
              <a:t> 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baseline="5555" sz="1500">
                <a:latin typeface="Palatino Linotype"/>
                <a:cs typeface="Palatino Linotype"/>
              </a:rPr>
              <a:t>0</a:t>
            </a:r>
            <a:r>
              <a:rPr dirty="0" baseline="5555" sz="1500" spc="217">
                <a:latin typeface="Palatino Linotype"/>
                <a:cs typeface="Palatino Linotype"/>
              </a:rPr>
              <a:t>  </a:t>
            </a:r>
            <a:r>
              <a:rPr dirty="0" baseline="5555" sz="1500" spc="-75">
                <a:latin typeface="Palatino Linotype"/>
                <a:cs typeface="Palatino Linotype"/>
              </a:rPr>
              <a:t>0</a:t>
            </a:r>
            <a:endParaRPr baseline="5555" sz="1500">
              <a:latin typeface="Palatino Linotype"/>
              <a:cs typeface="Palatino Linotype"/>
            </a:endParaRPr>
          </a:p>
          <a:p>
            <a:pPr marL="221615">
              <a:lnSpc>
                <a:spcPct val="100000"/>
              </a:lnSpc>
              <a:spcBef>
                <a:spcPts val="150"/>
              </a:spcBef>
              <a:tabLst>
                <a:tab pos="1403985" algn="l"/>
              </a:tabLst>
            </a:pP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1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114300">
              <a:lnSpc>
                <a:spcPct val="100000"/>
              </a:lnSpc>
              <a:spcBef>
                <a:spcPts val="234"/>
              </a:spcBef>
              <a:tabLst>
                <a:tab pos="1403985" algn="l"/>
              </a:tabLst>
            </a:pPr>
            <a:r>
              <a:rPr dirty="0" baseline="2777" sz="1500" spc="-839" i="1">
                <a:latin typeface="Meiryo"/>
                <a:cs typeface="Meiryo"/>
              </a:rPr>
              <a:t>⎜</a:t>
            </a:r>
            <a:r>
              <a:rPr dirty="0" baseline="2777" sz="1500" spc="67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marL="221615">
              <a:lnSpc>
                <a:spcPct val="100000"/>
              </a:lnSpc>
              <a:spcBef>
                <a:spcPts val="234"/>
              </a:spcBef>
              <a:tabLst>
                <a:tab pos="1403985" algn="l"/>
              </a:tabLst>
            </a:pP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1280160">
              <a:lnSpc>
                <a:spcPct val="100000"/>
              </a:lnSpc>
              <a:spcBef>
                <a:spcPts val="359"/>
              </a:spcBef>
            </a:pPr>
            <a:r>
              <a:rPr dirty="0" sz="1000" spc="-555" i="1">
                <a:latin typeface="Meiryo"/>
                <a:cs typeface="Meiryo"/>
              </a:rPr>
              <a:t>⎛</a:t>
            </a:r>
            <a:r>
              <a:rPr dirty="0" sz="1000" spc="5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305">
                <a:latin typeface="Segoe UI Symbol"/>
                <a:cs typeface="Segoe UI Symbol"/>
              </a:rPr>
              <a:t>⎞</a:t>
            </a:r>
            <a:endParaRPr sz="1000">
              <a:latin typeface="Segoe UI Symbol"/>
              <a:cs typeface="Segoe UI Symbol"/>
            </a:endParaRPr>
          </a:p>
          <a:p>
            <a:pPr algn="r" marR="454659">
              <a:lnSpc>
                <a:spcPct val="100000"/>
              </a:lnSpc>
              <a:spcBef>
                <a:spcPts val="229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3</a:t>
            </a:r>
            <a:endParaRPr sz="1000">
              <a:latin typeface="Palatino Linotype"/>
              <a:cs typeface="Palatino Linotype"/>
            </a:endParaRPr>
          </a:p>
          <a:p>
            <a:pPr algn="r" marR="454659">
              <a:lnSpc>
                <a:spcPct val="100000"/>
              </a:lnSpc>
              <a:spcBef>
                <a:spcPts val="234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algn="r" marR="454659">
              <a:lnSpc>
                <a:spcPct val="100000"/>
              </a:lnSpc>
              <a:spcBef>
                <a:spcPts val="234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315533" y="488122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3315533" y="499609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3315533" y="511097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315533" y="5225849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3315533" y="531500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⎠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3566646" y="5024523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3566646" y="5100415"/>
            <a:ext cx="2228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200" i="1">
                <a:latin typeface="Meiryo"/>
                <a:cs typeface="Meiryo"/>
              </a:rPr>
              <a:t>  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3473613" y="5027763"/>
            <a:ext cx="447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2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360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3930466" y="499609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3930466" y="511096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3930466" y="5225834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930466" y="531498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⎝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4038024" y="5093288"/>
            <a:ext cx="89535" cy="389890"/>
          </a:xfrm>
          <a:prstGeom prst="rect">
            <a:avLst/>
          </a:prstGeom>
        </p:spPr>
        <p:txBody>
          <a:bodyPr wrap="square" lIns="0" tIns="425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23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4481621" y="499611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4481621" y="511098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4481621" y="5225864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4481621" y="531501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⎠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1060394" y="6368475"/>
            <a:ext cx="2070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spc="180" i="1">
                <a:latin typeface="Meiryo"/>
                <a:cs typeface="Meiryo"/>
              </a:rPr>
              <a:t>  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941966" y="6295709"/>
            <a:ext cx="4984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baseline="29914" sz="975" spc="44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1424209" y="563218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1424209" y="5976914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1424209" y="6206665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1424209" y="643641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1424209" y="701090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graphicFrame>
        <p:nvGraphicFramePr>
          <p:cNvPr id="92" name="object 92" descr=""/>
          <p:cNvGraphicFramePr>
            <a:graphicFrameLocks noGrp="1"/>
          </p:cNvGraphicFramePr>
          <p:nvPr/>
        </p:nvGraphicFramePr>
        <p:xfrm>
          <a:off x="2171664" y="5953382"/>
          <a:ext cx="786130" cy="5207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6050"/>
                <a:gridCol w="165100"/>
                <a:gridCol w="165100"/>
                <a:gridCol w="165100"/>
                <a:gridCol w="146050"/>
              </a:tblGrid>
              <a:tr h="161925">
                <a:tc>
                  <a:txBody>
                    <a:bodyPr/>
                    <a:lstStyle/>
                    <a:p>
                      <a:pPr algn="ctr" marR="10795">
                        <a:lnSpc>
                          <a:spcPts val="944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1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44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1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44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44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 marL="18415">
                        <a:lnSpc>
                          <a:spcPts val="944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96850">
                <a:tc>
                  <a:txBody>
                    <a:bodyPr/>
                    <a:lstStyle/>
                    <a:p>
                      <a:pPr algn="ctr" marR="10795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1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17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1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17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17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175"/>
                </a:tc>
                <a:tc>
                  <a:txBody>
                    <a:bodyPr/>
                    <a:lstStyle/>
                    <a:p>
                      <a:pPr algn="ctr" marL="18415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175"/>
                </a:tc>
              </a:tr>
              <a:tr h="161925">
                <a:tc>
                  <a:txBody>
                    <a:bodyPr/>
                    <a:lstStyle/>
                    <a:p>
                      <a:pPr algn="ctr" marR="10795">
                        <a:lnSpc>
                          <a:spcPts val="115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1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17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5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1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17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5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17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5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175"/>
                </a:tc>
                <a:tc>
                  <a:txBody>
                    <a:bodyPr/>
                    <a:lstStyle/>
                    <a:p>
                      <a:pPr algn="ctr" marL="18415">
                        <a:lnSpc>
                          <a:spcPts val="115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175"/>
                </a:tc>
              </a:tr>
            </a:tbl>
          </a:graphicData>
        </a:graphic>
      </p:graphicFrame>
      <p:sp>
        <p:nvSpPr>
          <p:cNvPr id="93" name="object 93" descr=""/>
          <p:cNvSpPr txBox="1"/>
          <p:nvPr/>
        </p:nvSpPr>
        <p:spPr>
          <a:xfrm>
            <a:off x="1424209" y="7100055"/>
            <a:ext cx="196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0">
                <a:latin typeface="Segoe UI Symbol"/>
                <a:cs typeface="Segoe UI Symbol"/>
              </a:rPr>
              <a:t>⎝</a:t>
            </a:r>
            <a:r>
              <a:rPr dirty="0" sz="1000" spc="120">
                <a:latin typeface="Segoe UI Symbol"/>
                <a:cs typeface="Segoe UI Symbol"/>
              </a:rPr>
              <a:t> </a:t>
            </a:r>
            <a:r>
              <a:rPr dirty="0" baseline="2777" sz="1500" spc="-75">
                <a:latin typeface="Palatino Linotype"/>
                <a:cs typeface="Palatino Linotype"/>
              </a:rPr>
              <a:t>0</a:t>
            </a:r>
            <a:endParaRPr baseline="2777" sz="1500">
              <a:latin typeface="Palatino Linotype"/>
              <a:cs typeface="Palatino Linotype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1386109" y="5468480"/>
            <a:ext cx="1685925" cy="1802130"/>
          </a:xfrm>
          <a:prstGeom prst="rect">
            <a:avLst/>
          </a:prstGeom>
        </p:spPr>
        <p:txBody>
          <a:bodyPr wrap="square" lIns="0" tIns="5778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455"/>
              </a:spcBef>
            </a:pPr>
            <a:r>
              <a:rPr dirty="0" sz="1000" spc="-555" i="1">
                <a:latin typeface="Meiryo"/>
                <a:cs typeface="Meiryo"/>
              </a:rPr>
              <a:t>⎛</a:t>
            </a:r>
            <a:r>
              <a:rPr dirty="0" sz="1000" spc="5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305">
                <a:latin typeface="Segoe UI Symbol"/>
                <a:cs typeface="Segoe UI Symbol"/>
              </a:rPr>
              <a:t>⎞</a:t>
            </a:r>
            <a:endParaRPr sz="1000">
              <a:latin typeface="Segoe UI Symbol"/>
              <a:cs typeface="Segoe UI Symbol"/>
            </a:endParaRPr>
          </a:p>
          <a:p>
            <a:pPr marL="158115">
              <a:lnSpc>
                <a:spcPct val="100000"/>
              </a:lnSpc>
              <a:spcBef>
                <a:spcPts val="35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158115">
              <a:lnSpc>
                <a:spcPct val="100000"/>
              </a:lnSpc>
              <a:spcBef>
                <a:spcPts val="350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marL="158115">
              <a:lnSpc>
                <a:spcPct val="100000"/>
              </a:lnSpc>
              <a:spcBef>
                <a:spcPts val="35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marL="158115">
              <a:lnSpc>
                <a:spcPct val="100000"/>
              </a:lnSpc>
              <a:spcBef>
                <a:spcPts val="35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marL="158115">
              <a:lnSpc>
                <a:spcPct val="100000"/>
              </a:lnSpc>
              <a:spcBef>
                <a:spcPts val="35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marL="158115">
              <a:lnSpc>
                <a:spcPct val="100000"/>
              </a:lnSpc>
              <a:spcBef>
                <a:spcPts val="35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  <a:spcBef>
                <a:spcPts val="350"/>
              </a:spcBef>
            </a:pPr>
            <a:r>
              <a:rPr dirty="0" baseline="50000" sz="1500" spc="-839" i="1">
                <a:latin typeface="Meiryo"/>
                <a:cs typeface="Meiryo"/>
              </a:rPr>
              <a:t>⎜</a:t>
            </a:r>
            <a:r>
              <a:rPr dirty="0" baseline="50000" sz="1500" spc="82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322580">
              <a:lnSpc>
                <a:spcPct val="100000"/>
              </a:lnSpc>
              <a:spcBef>
                <a:spcPts val="35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2963722" y="563220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2963722" y="597693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2963722" y="620667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2963722" y="6436419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2139914" y="6455549"/>
            <a:ext cx="956944" cy="815340"/>
          </a:xfrm>
          <a:prstGeom prst="rect">
            <a:avLst/>
          </a:prstGeom>
        </p:spPr>
        <p:txBody>
          <a:bodyPr wrap="square" lIns="0" tIns="5778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45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63500">
              <a:lnSpc>
                <a:spcPct val="100000"/>
              </a:lnSpc>
              <a:spcBef>
                <a:spcPts val="350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marL="63500">
              <a:lnSpc>
                <a:spcPct val="100000"/>
              </a:lnSpc>
              <a:spcBef>
                <a:spcPts val="35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baseline="50000" sz="1500" spc="135">
                <a:latin typeface="Segoe UI Symbol"/>
                <a:cs typeface="Segoe UI Symbol"/>
              </a:rPr>
              <a:t>⎟</a:t>
            </a:r>
            <a:endParaRPr baseline="50000" sz="1500">
              <a:latin typeface="Segoe UI Symbol"/>
              <a:cs typeface="Segoe UI Symbol"/>
            </a:endParaRPr>
          </a:p>
          <a:p>
            <a:pPr marL="63500">
              <a:lnSpc>
                <a:spcPct val="100000"/>
              </a:lnSpc>
              <a:spcBef>
                <a:spcPts val="35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2963722" y="701088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2963722" y="7100034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⎠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3214955" y="6368493"/>
            <a:ext cx="2266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175" i="1">
                <a:latin typeface="Meiryo"/>
                <a:cs typeface="Meiryo"/>
              </a:rPr>
              <a:t>  </a:t>
            </a:r>
            <a:r>
              <a:rPr dirty="0" sz="650" spc="-32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3096518" y="6295718"/>
            <a:ext cx="5073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baseline="29914" sz="975" spc="60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3588032" y="563220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3588032" y="4730038"/>
            <a:ext cx="1609725" cy="1158875"/>
          </a:xfrm>
          <a:prstGeom prst="rect">
            <a:avLst/>
          </a:prstGeom>
        </p:spPr>
        <p:txBody>
          <a:bodyPr wrap="square" lIns="0" tIns="41910" rIns="0" bIns="0" rtlCol="0" vert="horz">
            <a:spAutoFit/>
          </a:bodyPr>
          <a:lstStyle/>
          <a:p>
            <a:pPr marL="354965">
              <a:lnSpc>
                <a:spcPct val="100000"/>
              </a:lnSpc>
              <a:spcBef>
                <a:spcPts val="330"/>
              </a:spcBef>
            </a:pPr>
            <a:r>
              <a:rPr dirty="0" sz="1000" spc="-560" i="1">
                <a:latin typeface="Meiryo"/>
                <a:cs typeface="Meiryo"/>
              </a:rPr>
              <a:t>⎛</a:t>
            </a:r>
            <a:r>
              <a:rPr dirty="0" sz="1000" spc="5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1000" spc="90">
                <a:latin typeface="Segoe UI Symbol"/>
                <a:cs typeface="Segoe UI Symbol"/>
              </a:rPr>
              <a:t>⎞</a:t>
            </a:r>
            <a:endParaRPr sz="1000">
              <a:latin typeface="Segoe UI Symbol"/>
              <a:cs typeface="Segoe UI Symbol"/>
            </a:endParaRPr>
          </a:p>
          <a:p>
            <a:pPr algn="r" marR="745490">
              <a:lnSpc>
                <a:spcPct val="100000"/>
              </a:lnSpc>
              <a:spcBef>
                <a:spcPts val="229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algn="r" marR="745490">
              <a:lnSpc>
                <a:spcPct val="100000"/>
              </a:lnSpc>
              <a:spcBef>
                <a:spcPts val="23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algn="r" marR="745490">
              <a:lnSpc>
                <a:spcPct val="100000"/>
              </a:lnSpc>
              <a:spcBef>
                <a:spcPts val="23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algn="ctr" marR="36195">
              <a:lnSpc>
                <a:spcPct val="100000"/>
              </a:lnSpc>
              <a:spcBef>
                <a:spcPts val="439"/>
              </a:spcBef>
            </a:pPr>
            <a:r>
              <a:rPr dirty="0" sz="1000" spc="-555" i="1">
                <a:latin typeface="Meiryo"/>
                <a:cs typeface="Meiryo"/>
              </a:rPr>
              <a:t>⎛</a:t>
            </a:r>
            <a:r>
              <a:rPr dirty="0" sz="1000" spc="5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305">
                <a:latin typeface="Segoe UI Symbol"/>
                <a:cs typeface="Segoe UI Symbol"/>
              </a:rPr>
              <a:t>⎞</a:t>
            </a:r>
            <a:endParaRPr sz="1000">
              <a:latin typeface="Segoe UI Symbol"/>
              <a:cs typeface="Segoe UI Symbol"/>
            </a:endParaRPr>
          </a:p>
          <a:p>
            <a:pPr algn="ctr" marL="12700">
              <a:lnSpc>
                <a:spcPct val="100000"/>
              </a:lnSpc>
              <a:spcBef>
                <a:spcPts val="350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3588032" y="597693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3588032" y="620668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3588032" y="6436434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3588032" y="7010920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3588032" y="710007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⎝</a:t>
            </a:r>
            <a:endParaRPr sz="1000">
              <a:latin typeface="Segoe UI Symbol"/>
              <a:cs typeface="Segoe UI Symbol"/>
            </a:endParaRPr>
          </a:p>
        </p:txBody>
      </p:sp>
      <p:graphicFrame>
        <p:nvGraphicFramePr>
          <p:cNvPr id="111" name="object 111" descr=""/>
          <p:cNvGraphicFramePr>
            <a:graphicFrameLocks noGrp="1"/>
          </p:cNvGraphicFramePr>
          <p:nvPr/>
        </p:nvGraphicFramePr>
        <p:xfrm>
          <a:off x="3676541" y="5953400"/>
          <a:ext cx="1445260" cy="5207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6050"/>
                <a:gridCol w="165100"/>
                <a:gridCol w="165100"/>
                <a:gridCol w="165100"/>
                <a:gridCol w="165100"/>
                <a:gridCol w="165100"/>
                <a:gridCol w="165100"/>
                <a:gridCol w="165100"/>
                <a:gridCol w="146050"/>
              </a:tblGrid>
              <a:tr h="161925">
                <a:tc>
                  <a:txBody>
                    <a:bodyPr/>
                    <a:lstStyle/>
                    <a:p>
                      <a:pPr algn="ctr" marR="10795">
                        <a:lnSpc>
                          <a:spcPts val="944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1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44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44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1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44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44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44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44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44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44"/>
                        </a:lnSpc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196850">
                <a:tc>
                  <a:txBody>
                    <a:bodyPr/>
                    <a:lstStyle/>
                    <a:p>
                      <a:pPr algn="ctr" marR="10795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17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1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17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17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1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17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17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17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1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17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175"/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ct val="10000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175"/>
                </a:tc>
              </a:tr>
              <a:tr h="161925">
                <a:tc>
                  <a:txBody>
                    <a:bodyPr/>
                    <a:lstStyle/>
                    <a:p>
                      <a:pPr algn="ctr" marR="10795">
                        <a:lnSpc>
                          <a:spcPts val="115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17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5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17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5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17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5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17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5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1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17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5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17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5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175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5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1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175"/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1150"/>
                        </a:lnSpc>
                        <a:spcBef>
                          <a:spcPts val="25"/>
                        </a:spcBef>
                      </a:pPr>
                      <a:r>
                        <a:rPr dirty="0" sz="1000">
                          <a:latin typeface="Palatino Linotype"/>
                          <a:cs typeface="Palatino Linotype"/>
                        </a:rPr>
                        <a:t>0</a:t>
                      </a:r>
                      <a:endParaRPr sz="100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175"/>
                </a:tc>
              </a:tr>
            </a:tbl>
          </a:graphicData>
        </a:graphic>
      </p:graphicFrame>
      <p:sp>
        <p:nvSpPr>
          <p:cNvPr id="112" name="object 112" descr=""/>
          <p:cNvSpPr txBox="1"/>
          <p:nvPr/>
        </p:nvSpPr>
        <p:spPr>
          <a:xfrm>
            <a:off x="3695591" y="7093074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5013475" y="7093074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5127541" y="5632220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5127541" y="597695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5127541" y="620669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5127541" y="643643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3537232" y="6455567"/>
            <a:ext cx="1736725" cy="815340"/>
          </a:xfrm>
          <a:prstGeom prst="rect">
            <a:avLst/>
          </a:prstGeom>
        </p:spPr>
        <p:txBody>
          <a:bodyPr wrap="square" lIns="0" tIns="57785" rIns="0" bIns="0" rtlCol="0" vert="horz">
            <a:spAutoFit/>
          </a:bodyPr>
          <a:lstStyle/>
          <a:p>
            <a:pPr algn="ctr" marR="4445">
              <a:lnSpc>
                <a:spcPct val="100000"/>
              </a:lnSpc>
              <a:spcBef>
                <a:spcPts val="45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algn="ctr" marR="4445">
              <a:lnSpc>
                <a:spcPct val="100000"/>
              </a:lnSpc>
              <a:spcBef>
                <a:spcPts val="350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algn="ctr" marR="5080">
              <a:lnSpc>
                <a:spcPct val="100000"/>
              </a:lnSpc>
              <a:spcBef>
                <a:spcPts val="355"/>
              </a:spcBef>
            </a:pPr>
            <a:r>
              <a:rPr dirty="0" baseline="50000" sz="1500" spc="-839" i="1">
                <a:latin typeface="Meiryo"/>
                <a:cs typeface="Meiryo"/>
              </a:rPr>
              <a:t>⎜</a:t>
            </a:r>
            <a:r>
              <a:rPr dirty="0" baseline="50000" sz="1500" spc="82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baseline="50000" sz="1500" spc="135">
                <a:latin typeface="Segoe UI Symbol"/>
                <a:cs typeface="Segoe UI Symbol"/>
              </a:rPr>
              <a:t>⎟</a:t>
            </a:r>
            <a:endParaRPr baseline="50000" sz="1500">
              <a:latin typeface="Segoe UI Symbol"/>
              <a:cs typeface="Segoe UI Symbol"/>
            </a:endParaRPr>
          </a:p>
          <a:p>
            <a:pPr algn="ctr" marR="4445">
              <a:lnSpc>
                <a:spcPct val="100000"/>
              </a:lnSpc>
              <a:spcBef>
                <a:spcPts val="35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5127541" y="7010904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5127541" y="710005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⎠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530687" y="7412294"/>
            <a:ext cx="5036820" cy="924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900" b="1">
                <a:latin typeface="Calibri"/>
                <a:cs typeface="Calibri"/>
              </a:rPr>
              <a:t>3.1.2.1</a:t>
            </a:r>
            <a:r>
              <a:rPr dirty="0" sz="900" spc="285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Fixed Effects </a:t>
            </a:r>
            <a:r>
              <a:rPr dirty="0" sz="900" spc="-20" b="1">
                <a:latin typeface="Calibri"/>
                <a:cs typeface="Calibri"/>
              </a:rPr>
              <a:t>Model</a:t>
            </a:r>
            <a:endParaRPr sz="900">
              <a:latin typeface="Calibri"/>
              <a:cs typeface="Calibri"/>
            </a:endParaRPr>
          </a:p>
          <a:p>
            <a:pPr algn="just" marL="50800" marR="43180">
              <a:lnSpc>
                <a:spcPct val="100000"/>
              </a:lnSpc>
              <a:spcBef>
                <a:spcPts val="1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ﬁxed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model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 </a:t>
            </a:r>
            <a:r>
              <a:rPr dirty="0" sz="1000" spc="-25">
                <a:latin typeface="Palatino Linotype"/>
                <a:cs typeface="Palatino Linotype"/>
              </a:rPr>
              <a:t>estimated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regressing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two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matrices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associated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vectors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4">
                <a:latin typeface="Palatino Linotype"/>
                <a:cs typeface="Palatino Linotype"/>
              </a:rPr>
              <a:t>D</a:t>
            </a:r>
            <a:r>
              <a:rPr dirty="0" baseline="-21367" sz="975" spc="-307" i="1">
                <a:latin typeface="Meiryo"/>
                <a:cs typeface="Meiryo"/>
              </a:rPr>
              <a:t/>
            </a:r>
            <a:r>
              <a:rPr dirty="0" baseline="-21367" sz="975" spc="150" i="1">
                <a:latin typeface="Meiryo"/>
                <a:cs typeface="Meiryo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65">
                <a:latin typeface="Palatino Linotype"/>
                <a:cs typeface="Palatino Linotype"/>
              </a:rPr>
              <a:t>D</a:t>
            </a:r>
            <a:r>
              <a:rPr dirty="0" baseline="-21367" sz="975" spc="-247" i="1">
                <a:latin typeface="Meiryo"/>
                <a:cs typeface="Meiryo"/>
              </a:rPr>
              <a:t/>
            </a:r>
            <a:r>
              <a:rPr dirty="0" baseline="-21367" sz="975" spc="-225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ts val="1200"/>
              </a:lnSpc>
              <a:spcBef>
                <a:spcPts val="3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application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Frisch-</a:t>
            </a:r>
            <a:r>
              <a:rPr dirty="0" sz="1000" spc="-65">
                <a:latin typeface="Palatino Linotype"/>
                <a:cs typeface="Palatino Linotype"/>
              </a:rPr>
              <a:t>Waugh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theorem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implies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 </a:t>
            </a:r>
            <a:r>
              <a:rPr dirty="0" sz="1000" spc="-1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estimation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can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performed </a:t>
            </a:r>
            <a:r>
              <a:rPr dirty="0" sz="1000" spc="-60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regressing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ﬁrst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stage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50">
                <a:latin typeface="Palatino Linotype"/>
                <a:cs typeface="Palatino Linotype"/>
              </a:rPr>
              <a:t>D</a:t>
            </a:r>
            <a:r>
              <a:rPr dirty="0" baseline="-21367" sz="975" spc="-225" i="1">
                <a:latin typeface="Meiryo"/>
                <a:cs typeface="Meiryo"/>
              </a:rPr>
              <a:t/>
            </a:r>
            <a:r>
              <a:rPr dirty="0" baseline="-21367" sz="975" spc="142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20">
                <a:latin typeface="Palatino Linotype"/>
                <a:cs typeface="Palatino Linotype"/>
              </a:rPr>
              <a:t>D</a:t>
            </a:r>
            <a:r>
              <a:rPr dirty="0" baseline="-21367" sz="975" spc="-330" i="1">
                <a:latin typeface="Meiryo"/>
                <a:cs typeface="Meiryo"/>
              </a:rPr>
              <a:t/>
            </a:r>
            <a:r>
              <a:rPr dirty="0" baseline="-21367" sz="975" spc="247" i="1">
                <a:latin typeface="Meiryo"/>
                <a:cs typeface="Meiryo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then,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second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stage,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regressing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residuals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those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65">
                <a:latin typeface="Palatino Linotype"/>
                <a:cs typeface="Palatino Linotype"/>
              </a:rPr>
              <a:t>D</a:t>
            </a:r>
            <a:r>
              <a:rPr dirty="0" baseline="-21367" sz="975" spc="-247" i="1">
                <a:latin typeface="Meiryo"/>
                <a:cs typeface="Meiryo"/>
              </a:rPr>
              <a:t/>
            </a:r>
            <a:r>
              <a:rPr dirty="0" baseline="-21367" sz="975" spc="-22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means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regressing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65" i="1">
                <a:latin typeface="Palatino Linotype"/>
                <a:cs typeface="Palatino Linotype"/>
              </a:rPr>
              <a:t>W</a:t>
            </a:r>
            <a:r>
              <a:rPr dirty="0" baseline="-21367" sz="975" spc="-509" i="1">
                <a:latin typeface="Meiryo"/>
                <a:cs typeface="Meiryo"/>
              </a:rPr>
              <a:t/>
            </a:r>
            <a:r>
              <a:rPr dirty="0" sz="1000" spc="-85" i="1">
                <a:latin typeface="Palatino Linotype"/>
                <a:cs typeface="Palatino Linotype"/>
              </a:rPr>
              <a:t>y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0" i="1">
                <a:latin typeface="Palatino Linotype"/>
                <a:cs typeface="Palatino Linotype"/>
              </a:rPr>
              <a:t>W</a:t>
            </a:r>
            <a:r>
              <a:rPr dirty="0" baseline="-21367" sz="975" spc="-532" i="1">
                <a:latin typeface="Meiryo"/>
                <a:cs typeface="Meiryo"/>
              </a:rPr>
              <a:t/>
            </a:r>
            <a:r>
              <a:rPr dirty="0" sz="1000" spc="-70" i="1">
                <a:latin typeface="Palatino Linotype"/>
                <a:cs typeface="Palatino Linotype"/>
              </a:rPr>
              <a:t>X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30" i="1">
                <a:latin typeface="Palatino Linotype"/>
                <a:cs typeface="Palatino Linotype"/>
              </a:rPr>
              <a:t>W</a:t>
            </a:r>
            <a:r>
              <a:rPr dirty="0" baseline="-21367" sz="975" spc="-592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 spc="-165">
                <a:latin typeface="Palatino Linotype"/>
                <a:cs typeface="Palatino Linotype"/>
              </a:rPr>
              <a:t>D</a:t>
            </a:r>
            <a:r>
              <a:rPr dirty="0" baseline="-21367" sz="975" spc="-247" i="1">
                <a:latin typeface="Meiryo"/>
                <a:cs typeface="Meiryo"/>
              </a:rPr>
              <a:t/>
            </a:r>
            <a:r>
              <a:rPr dirty="0" baseline="-21367" sz="975" spc="-232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12957" y="607782"/>
            <a:ext cx="5240020" cy="893444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56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900">
              <a:latin typeface="Calibri"/>
              <a:cs typeface="Calibri"/>
            </a:endParaRPr>
          </a:p>
          <a:p>
            <a:pPr marL="254000" marR="43180" indent="107950">
              <a:lnSpc>
                <a:spcPts val="1190"/>
              </a:lnSpc>
            </a:pPr>
            <a:r>
              <a:rPr dirty="0" sz="1000" spc="-70">
                <a:latin typeface="Palatino Linotype"/>
                <a:cs typeface="Palatino Linotype"/>
              </a:rPr>
              <a:t>Applying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same </a:t>
            </a:r>
            <a:r>
              <a:rPr dirty="0" sz="1000" spc="-35">
                <a:latin typeface="Palatino Linotype"/>
                <a:cs typeface="Palatino Linotype"/>
              </a:rPr>
              <a:t>theorem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again, </a:t>
            </a:r>
            <a:r>
              <a:rPr dirty="0" sz="1000" spc="-40">
                <a:latin typeface="Palatino Linotype"/>
                <a:cs typeface="Palatino Linotype"/>
              </a:rPr>
              <a:t>one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regress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65" i="1">
                <a:latin typeface="Palatino Linotype"/>
                <a:cs typeface="Palatino Linotype"/>
              </a:rPr>
              <a:t>W</a:t>
            </a:r>
            <a:r>
              <a:rPr dirty="0" baseline="-21367" sz="975" spc="-509" i="1">
                <a:latin typeface="Meiryo"/>
                <a:cs typeface="Meiryo"/>
              </a:rPr>
              <a:t/>
            </a:r>
            <a:r>
              <a:rPr dirty="0" sz="1000" spc="-85" i="1">
                <a:latin typeface="Palatino Linotype"/>
                <a:cs typeface="Palatino Linotype"/>
              </a:rPr>
              <a:t>y</a:t>
            </a:r>
            <a:r>
              <a:rPr dirty="0" sz="1000" spc="-55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50" i="1">
                <a:latin typeface="Palatino Linotype"/>
                <a:cs typeface="Palatino Linotype"/>
              </a:rPr>
              <a:t>W</a:t>
            </a:r>
            <a:r>
              <a:rPr dirty="0" baseline="-21367" sz="975" spc="-532" i="1">
                <a:latin typeface="Meiryo"/>
                <a:cs typeface="Meiryo"/>
              </a:rPr>
              <a:t/>
            </a:r>
            <a:r>
              <a:rPr dirty="0" sz="1000" spc="-70" i="1">
                <a:latin typeface="Palatino Linotype"/>
                <a:cs typeface="Palatino Linotype"/>
              </a:rPr>
              <a:t>X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30" i="1">
                <a:latin typeface="Palatino Linotype"/>
                <a:cs typeface="Palatino Linotype"/>
              </a:rPr>
              <a:t>W</a:t>
            </a:r>
            <a:r>
              <a:rPr dirty="0" baseline="-21367" sz="975" spc="-592" i="1">
                <a:latin typeface="Meiryo"/>
                <a:cs typeface="Meiryo"/>
              </a:rPr>
              <a:t/>
            </a:r>
            <a:r>
              <a:rPr dirty="0" baseline="-21367" sz="975" spc="-195" i="1">
                <a:latin typeface="Meiryo"/>
                <a:cs typeface="Meiryo"/>
              </a:rPr>
              <a:t> </a:t>
            </a:r>
            <a:r>
              <a:rPr dirty="0" sz="1000" spc="-165">
                <a:latin typeface="Palatino Linotype"/>
                <a:cs typeface="Palatino Linotype"/>
              </a:rPr>
              <a:t>D</a:t>
            </a:r>
            <a:r>
              <a:rPr dirty="0" baseline="-21367" sz="975" spc="-247" i="1">
                <a:latin typeface="Meiryo"/>
                <a:cs typeface="Meiryo"/>
              </a:rPr>
              <a:t/>
            </a:r>
            <a:r>
              <a:rPr dirty="0" baseline="-21367" sz="975" spc="89" i="1">
                <a:latin typeface="Meiryo"/>
                <a:cs typeface="Meiryo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ﬁrst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stage,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residuals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65" i="1">
                <a:latin typeface="Palatino Linotype"/>
                <a:cs typeface="Palatino Linotype"/>
              </a:rPr>
              <a:t>W</a:t>
            </a:r>
            <a:r>
              <a:rPr dirty="0" baseline="-21367" sz="975" spc="-509" i="1">
                <a:latin typeface="Meiryo"/>
                <a:cs typeface="Meiryo"/>
              </a:rPr>
              <a:t/>
            </a:r>
            <a:r>
              <a:rPr dirty="0" sz="1000" spc="-85" i="1">
                <a:latin typeface="Palatino Linotype"/>
                <a:cs typeface="Palatino Linotype"/>
              </a:rPr>
              <a:t>y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25">
                <a:latin typeface="Palatino Linotype"/>
                <a:cs typeface="Palatino Linotype"/>
              </a:rPr>
              <a:t> those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0" i="1">
                <a:latin typeface="Palatino Linotype"/>
                <a:cs typeface="Palatino Linotype"/>
              </a:rPr>
              <a:t>W</a:t>
            </a:r>
            <a:r>
              <a:rPr dirty="0" baseline="-21367" sz="975" spc="-532" i="1">
                <a:latin typeface="Meiryo"/>
                <a:cs typeface="Meiryo"/>
              </a:rPr>
              <a:t/>
            </a:r>
            <a:r>
              <a:rPr dirty="0" sz="1000" spc="-70" i="1">
                <a:latin typeface="Palatino Linotype"/>
                <a:cs typeface="Palatino Linotype"/>
              </a:rPr>
              <a:t>X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30">
                <a:latin typeface="Palatino Linotype"/>
                <a:cs typeface="Palatino Linotype"/>
              </a:rPr>
              <a:t>second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stage.</a:t>
            </a:r>
            <a:endParaRPr sz="1000">
              <a:latin typeface="Palatino Linotype"/>
              <a:cs typeface="Palatino Linotype"/>
            </a:endParaRPr>
          </a:p>
          <a:p>
            <a:pPr marL="254000" marR="43180" indent="107950">
              <a:lnSpc>
                <a:spcPts val="1190"/>
              </a:lnSpc>
            </a:pPr>
            <a:r>
              <a:rPr dirty="0" sz="1000" spc="-35">
                <a:latin typeface="Palatino Linotype"/>
                <a:cs typeface="Palatino Linotype"/>
              </a:rPr>
              <a:t>Residuals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regression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30" i="1">
                <a:latin typeface="Palatino Linotype"/>
                <a:cs typeface="Palatino Linotype"/>
              </a:rPr>
              <a:t>W</a:t>
            </a:r>
            <a:r>
              <a:rPr dirty="0" baseline="-21367" sz="975" spc="-592" i="1">
                <a:latin typeface="Meiryo"/>
                <a:cs typeface="Meiryo"/>
              </a:rPr>
              <a:t/>
            </a:r>
            <a:r>
              <a:rPr dirty="0" baseline="-21367" sz="975" spc="-225" i="1">
                <a:latin typeface="Meiryo"/>
                <a:cs typeface="Meiryo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D</a:t>
            </a:r>
            <a:r>
              <a:rPr dirty="0" baseline="-21367" sz="975" spc="-120" i="1">
                <a:latin typeface="Meiryo"/>
                <a:cs typeface="Meiryo"/>
              </a:rPr>
              <a:t/>
            </a:r>
            <a:r>
              <a:rPr dirty="0" baseline="-21367" sz="975" spc="22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obtained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pre-</a:t>
            </a:r>
            <a:r>
              <a:rPr dirty="0" sz="1000" spc="-40">
                <a:latin typeface="Palatino Linotype"/>
                <a:cs typeface="Palatino Linotype"/>
              </a:rPr>
              <a:t>multiplying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variables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by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Palatino Linotype"/>
                <a:cs typeface="Palatino Linotype"/>
              </a:rPr>
              <a:t>matrix: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836349" y="1612637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877356" y="1539971"/>
            <a:ext cx="18141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7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30" i="1">
                <a:latin typeface="Palatino Linotype"/>
                <a:cs typeface="Palatino Linotype"/>
              </a:rPr>
              <a:t>W</a:t>
            </a:r>
            <a:r>
              <a:rPr dirty="0" baseline="-21367" sz="975" spc="-592" i="1">
                <a:latin typeface="Meiryo"/>
                <a:cs typeface="Meiryo"/>
              </a:rPr>
              <a:t/>
            </a:r>
            <a:r>
              <a:rPr dirty="0" baseline="-21367" sz="975" spc="-209" i="1">
                <a:latin typeface="Meiryo"/>
                <a:cs typeface="Meiryo"/>
              </a:rPr>
              <a:t> </a:t>
            </a:r>
            <a:r>
              <a:rPr dirty="0" sz="1000" spc="-165">
                <a:latin typeface="Palatino Linotype"/>
                <a:cs typeface="Palatino Linotype"/>
              </a:rPr>
              <a:t>D</a:t>
            </a:r>
            <a:r>
              <a:rPr dirty="0" baseline="-21367" sz="975" spc="-247" i="1">
                <a:latin typeface="Meiryo"/>
                <a:cs typeface="Meiryo"/>
              </a:rPr>
              <a:t/>
            </a:r>
            <a:r>
              <a:rPr dirty="0" baseline="-21367" sz="975" spc="-225" i="1">
                <a:latin typeface="Meiryo"/>
                <a:cs typeface="Meiryo"/>
              </a:rPr>
              <a:t> </a:t>
            </a:r>
            <a:r>
              <a:rPr dirty="0" sz="1000" spc="-100">
                <a:latin typeface="Cambria"/>
                <a:cs typeface="Cambria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D</a:t>
            </a:r>
            <a:r>
              <a:rPr dirty="0" baseline="34188" sz="975" spc="-127" i="1">
                <a:latin typeface="Meiryo"/>
                <a:cs typeface="Meiryo"/>
              </a:rPr>
              <a:t>⊤</a:t>
            </a:r>
            <a:r>
              <a:rPr dirty="0" sz="1000" spc="50" i="1">
                <a:latin typeface="Palatino Linotype"/>
                <a:cs typeface="Palatino Linotype"/>
              </a:rPr>
              <a:t>W</a:t>
            </a:r>
            <a:r>
              <a:rPr dirty="0" baseline="-21367" sz="975" spc="-517" i="1">
                <a:latin typeface="Meiryo"/>
                <a:cs typeface="Meiryo"/>
              </a:rPr>
              <a:t/>
            </a:r>
            <a:r>
              <a:rPr dirty="0" baseline="-21367" sz="975" spc="-209" i="1">
                <a:latin typeface="Meiryo"/>
                <a:cs typeface="Meiryo"/>
              </a:rPr>
              <a:t> </a:t>
            </a:r>
            <a:r>
              <a:rPr dirty="0" sz="1000" spc="-165">
                <a:latin typeface="Palatino Linotype"/>
                <a:cs typeface="Palatino Linotype"/>
              </a:rPr>
              <a:t>D</a:t>
            </a:r>
            <a:r>
              <a:rPr dirty="0" baseline="-21367" sz="975" spc="-247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 spc="-75">
                <a:latin typeface="Cambria"/>
                <a:cs typeface="Cambria"/>
              </a:rPr>
              <a:t>)</a:t>
            </a:r>
            <a:r>
              <a:rPr dirty="0" baseline="34188" sz="975" spc="232">
                <a:latin typeface="Cambria"/>
                <a:cs typeface="Cambria"/>
              </a:rPr>
              <a:t>–</a:t>
            </a:r>
            <a:r>
              <a:rPr dirty="0" sz="1000" spc="15" i="1">
                <a:latin typeface="Palatino Linotype"/>
                <a:cs typeface="Palatino Linotype"/>
              </a:rPr>
              <a:t>W</a:t>
            </a:r>
            <a:r>
              <a:rPr dirty="0" baseline="-21367" sz="975" spc="-525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</a:t>
            </a:r>
            <a:r>
              <a:rPr dirty="0" baseline="-21367" sz="975" spc="-37" i="1">
                <a:latin typeface="Meiryo"/>
                <a:cs typeface="Meiryo"/>
              </a:rPr>
              <a:t/>
            </a:r>
            <a:endParaRPr baseline="-21367" sz="975">
              <a:latin typeface="Meiryo"/>
              <a:cs typeface="Meiryo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29415" y="1756337"/>
            <a:ext cx="5010785" cy="480059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38100" marR="30480">
              <a:lnSpc>
                <a:spcPts val="1190"/>
              </a:lnSpc>
              <a:spcBef>
                <a:spcPts val="145"/>
              </a:spcBef>
            </a:pPr>
            <a:r>
              <a:rPr dirty="0" sz="1000" spc="-60">
                <a:latin typeface="Palatino Linotype"/>
                <a:cs typeface="Palatino Linotype"/>
              </a:rPr>
              <a:t>whe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 i="1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 i="1">
                <a:latin typeface="Palatino Linotype"/>
                <a:cs typeface="Palatino Linotype"/>
              </a:rPr>
              <a:t>A</a:t>
            </a:r>
            <a:r>
              <a:rPr dirty="0" baseline="29914" sz="975" spc="202">
                <a:latin typeface="Cambria"/>
                <a:cs typeface="Cambria"/>
              </a:rPr>
              <a:t>–</a:t>
            </a:r>
            <a:r>
              <a:rPr dirty="0" baseline="29914" sz="975">
                <a:latin typeface="Cambria"/>
                <a:cs typeface="Cambria"/>
              </a:rPr>
              <a:t> </a:t>
            </a:r>
            <a:r>
              <a:rPr dirty="0" baseline="29914" sz="975" spc="-15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eneral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z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ver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 i="1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inall</a:t>
            </a:r>
            <a:r>
              <a:rPr dirty="0" sz="1000" spc="-114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-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25">
                <a:latin typeface="Palatino Linotype"/>
                <a:cs typeface="Palatino Linotype"/>
              </a:rPr>
              <a:t>- 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ppl</a:t>
            </a:r>
            <a:r>
              <a:rPr dirty="0" sz="1000" spc="-7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lumn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X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40">
                <a:latin typeface="Palatino Linotype"/>
                <a:cs typeface="Palatino Linotype"/>
              </a:rPr>
              <a:t>ollo</a:t>
            </a:r>
            <a:r>
              <a:rPr dirty="0" sz="1000" spc="-7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ng 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586134" y="2347817"/>
            <a:ext cx="10407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39725" algn="l"/>
                <a:tab pos="624840" algn="l"/>
                <a:tab pos="988060" algn="l"/>
              </a:tabLst>
            </a:pP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3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spc="180" i="1">
                <a:latin typeface="Meiryo"/>
                <a:cs typeface="Meiryo"/>
              </a:rPr>
              <a:t>  </a:t>
            </a: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77345" y="2275151"/>
            <a:ext cx="18383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30" i="1">
                <a:latin typeface="Palatino Linotype"/>
                <a:cs typeface="Palatino Linotype"/>
              </a:rPr>
              <a:t>W</a:t>
            </a:r>
            <a:r>
              <a:rPr dirty="0" baseline="-21367" sz="975" spc="-592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 spc="-165">
                <a:latin typeface="Palatino Linotype"/>
                <a:cs typeface="Palatino Linotype"/>
              </a:rPr>
              <a:t>D</a:t>
            </a:r>
            <a:r>
              <a:rPr dirty="0" baseline="-21367" sz="975" spc="-247" i="1">
                <a:latin typeface="Meiryo"/>
                <a:cs typeface="Meiryo"/>
              </a:rPr>
              <a:t/>
            </a:r>
            <a:r>
              <a:rPr dirty="0" baseline="-21367" sz="975" spc="-232" i="1">
                <a:latin typeface="Meiryo"/>
                <a:cs typeface="Meiryo"/>
              </a:rPr>
              <a:t> </a:t>
            </a:r>
            <a:r>
              <a:rPr dirty="0" sz="1000" spc="-100">
                <a:latin typeface="Cambria"/>
                <a:cs typeface="Cambria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D</a:t>
            </a:r>
            <a:r>
              <a:rPr dirty="0" baseline="34188" sz="975" spc="-127" i="1">
                <a:latin typeface="Meiryo"/>
                <a:cs typeface="Meiryo"/>
              </a:rPr>
              <a:t>⊤</a:t>
            </a:r>
            <a:r>
              <a:rPr dirty="0" sz="1000" spc="50" i="1">
                <a:latin typeface="Palatino Linotype"/>
                <a:cs typeface="Palatino Linotype"/>
              </a:rPr>
              <a:t>W</a:t>
            </a:r>
            <a:r>
              <a:rPr dirty="0" baseline="-21367" sz="975" spc="-517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22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34188" sz="975">
                <a:latin typeface="Cambria"/>
                <a:cs typeface="Cambria"/>
              </a:rPr>
              <a:t>–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4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21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45" i="1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z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54834" y="2491517"/>
            <a:ext cx="4959985" cy="32893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12700" marR="5080" indent="107950">
              <a:lnSpc>
                <a:spcPts val="1190"/>
              </a:lnSpc>
              <a:spcBef>
                <a:spcPts val="14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double-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transformation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consists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then,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unbalanced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panels,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multiplying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any </a:t>
            </a:r>
            <a:r>
              <a:rPr dirty="0" sz="1000" spc="-50">
                <a:latin typeface="Palatino Linotype"/>
                <a:cs typeface="Palatino Linotype"/>
              </a:rPr>
              <a:t>data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vector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10">
                <a:latin typeface="Palatino Linotype"/>
                <a:cs typeface="Palatino Linotype"/>
              </a:rPr>
              <a:t> matrix: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963214" y="2931893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77364" y="2859112"/>
            <a:ext cx="2109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7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spc="30" i="1">
                <a:latin typeface="Palatino Linotype"/>
                <a:cs typeface="Palatino Linotype"/>
              </a:rPr>
              <a:t>W</a:t>
            </a:r>
            <a:r>
              <a:rPr dirty="0" baseline="-21367" sz="975" spc="-592" i="1">
                <a:latin typeface="Meiryo"/>
                <a:cs typeface="Meiryo"/>
              </a:rPr>
              <a:t/>
            </a:r>
            <a:r>
              <a:rPr dirty="0" baseline="-21367" sz="975" spc="142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30" i="1">
                <a:latin typeface="Palatino Linotype"/>
                <a:cs typeface="Palatino Linotype"/>
              </a:rPr>
              <a:t>W</a:t>
            </a:r>
            <a:r>
              <a:rPr dirty="0" baseline="-21367" sz="975" spc="-592" i="1">
                <a:latin typeface="Meiryo"/>
                <a:cs typeface="Meiryo"/>
              </a:rPr>
              <a:t/>
            </a:r>
            <a:r>
              <a:rPr dirty="0" baseline="-21367" sz="975" spc="-209" i="1">
                <a:latin typeface="Meiryo"/>
                <a:cs typeface="Meiryo"/>
              </a:rPr>
              <a:t> </a:t>
            </a:r>
            <a:r>
              <a:rPr dirty="0" sz="1000" spc="-165">
                <a:latin typeface="Palatino Linotype"/>
                <a:cs typeface="Palatino Linotype"/>
              </a:rPr>
              <a:t>D</a:t>
            </a:r>
            <a:r>
              <a:rPr dirty="0" baseline="-21367" sz="975" spc="-247" i="1">
                <a:latin typeface="Meiryo"/>
                <a:cs typeface="Meiryo"/>
              </a:rPr>
              <a:t/>
            </a:r>
            <a:r>
              <a:rPr dirty="0" baseline="-21367" sz="975" spc="-225" i="1">
                <a:latin typeface="Meiryo"/>
                <a:cs typeface="Meiryo"/>
              </a:rPr>
              <a:t> </a:t>
            </a:r>
            <a:r>
              <a:rPr dirty="0" sz="1000" spc="-100">
                <a:latin typeface="Cambria"/>
                <a:cs typeface="Cambria"/>
              </a:rPr>
              <a:t>(</a:t>
            </a:r>
            <a:r>
              <a:rPr dirty="0" sz="1000" spc="-25">
                <a:latin typeface="Palatino Linotype"/>
                <a:cs typeface="Palatino Linotype"/>
              </a:rPr>
              <a:t>D</a:t>
            </a:r>
            <a:r>
              <a:rPr dirty="0" baseline="34188" sz="975" spc="-127" i="1">
                <a:latin typeface="Meiryo"/>
                <a:cs typeface="Meiryo"/>
              </a:rPr>
              <a:t>⊤</a:t>
            </a:r>
            <a:r>
              <a:rPr dirty="0" sz="1000" spc="50" i="1">
                <a:latin typeface="Palatino Linotype"/>
                <a:cs typeface="Palatino Linotype"/>
              </a:rPr>
              <a:t>W</a:t>
            </a:r>
            <a:r>
              <a:rPr dirty="0" baseline="-21367" sz="975" spc="-517" i="1">
                <a:latin typeface="Meiryo"/>
                <a:cs typeface="Meiryo"/>
              </a:rPr>
              <a:t/>
            </a:r>
            <a:r>
              <a:rPr dirty="0" baseline="-21367" sz="975" spc="-209" i="1">
                <a:latin typeface="Meiryo"/>
                <a:cs typeface="Meiryo"/>
              </a:rPr>
              <a:t> </a:t>
            </a:r>
            <a:r>
              <a:rPr dirty="0" sz="1000" spc="-165">
                <a:latin typeface="Palatino Linotype"/>
                <a:cs typeface="Palatino Linotype"/>
              </a:rPr>
              <a:t>D</a:t>
            </a:r>
            <a:r>
              <a:rPr dirty="0" baseline="-21367" sz="975" spc="-247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 spc="-75">
                <a:latin typeface="Cambria"/>
                <a:cs typeface="Cambria"/>
              </a:rPr>
              <a:t>)</a:t>
            </a:r>
            <a:r>
              <a:rPr dirty="0" baseline="34188" sz="975" spc="232">
                <a:latin typeface="Cambria"/>
                <a:cs typeface="Cambria"/>
              </a:rPr>
              <a:t>–</a:t>
            </a:r>
            <a:r>
              <a:rPr dirty="0" sz="1000" spc="15" i="1">
                <a:latin typeface="Palatino Linotype"/>
                <a:cs typeface="Palatino Linotype"/>
              </a:rPr>
              <a:t>W</a:t>
            </a:r>
            <a:r>
              <a:rPr dirty="0" baseline="-21367" sz="975" spc="-525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 spc="60">
                <a:latin typeface="Palatino Linotype"/>
                <a:cs typeface="Palatino Linotype"/>
              </a:rPr>
              <a:t>D</a:t>
            </a:r>
            <a:r>
              <a:rPr dirty="0" baseline="-21367" sz="975" spc="-284" i="1">
                <a:latin typeface="Meiryo"/>
                <a:cs typeface="Meiryo"/>
              </a:rPr>
              <a:t/>
            </a:r>
            <a:r>
              <a:rPr dirty="0" sz="1000" spc="150" i="1">
                <a:latin typeface="Palatino Linotype"/>
                <a:cs typeface="Palatino Linotype"/>
              </a:rPr>
              <a:t>W</a:t>
            </a:r>
            <a:r>
              <a:rPr dirty="0" baseline="-21367" sz="975" spc="-405" i="1">
                <a:latin typeface="Meiryo"/>
                <a:cs typeface="Meiryo"/>
              </a:rPr>
              <a:t/>
            </a:r>
            <a:endParaRPr baseline="-21367" sz="975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16698" y="3075587"/>
            <a:ext cx="5037455" cy="240411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50800" marR="43815" indent="107950">
              <a:lnSpc>
                <a:spcPts val="1190"/>
              </a:lnSpc>
              <a:spcBef>
                <a:spcPts val="145"/>
              </a:spcBef>
            </a:pPr>
            <a:r>
              <a:rPr dirty="0" sz="1000">
                <a:latin typeface="Palatino Linotype"/>
                <a:cs typeface="Palatino Linotype"/>
              </a:rPr>
              <a:t>herefore,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two-</a:t>
            </a:r>
            <a:r>
              <a:rPr dirty="0" sz="1000" spc="-105">
                <a:latin typeface="Palatino Linotype"/>
                <a:cs typeface="Palatino Linotype"/>
              </a:rPr>
              <a:t>ways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ﬁxed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still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easy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compute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even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if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panel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unbal- </a:t>
            </a:r>
            <a:r>
              <a:rPr dirty="0" sz="1000" spc="-30">
                <a:latin typeface="Palatino Linotype"/>
                <a:cs typeface="Palatino Linotype"/>
              </a:rPr>
              <a:t>anced: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all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required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-25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computation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deviations</a:t>
            </a:r>
            <a:r>
              <a:rPr dirty="0" sz="1000" spc="-25">
                <a:latin typeface="Palatino Linotype"/>
                <a:cs typeface="Palatino Linotype"/>
              </a:rPr>
              <a:t> from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indi- </a:t>
            </a:r>
            <a:r>
              <a:rPr dirty="0" sz="1000" spc="-65">
                <a:latin typeface="Palatino Linotype"/>
                <a:cs typeface="Palatino Linotype"/>
              </a:rPr>
              <a:t>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means.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proceeds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follows:</a:t>
            </a:r>
            <a:endParaRPr sz="1000">
              <a:latin typeface="Palatino Linotype"/>
              <a:cs typeface="Palatino Linotype"/>
            </a:endParaRPr>
          </a:p>
          <a:p>
            <a:pPr algn="just" marL="179705" indent="-129539">
              <a:lnSpc>
                <a:spcPts val="1195"/>
              </a:lnSpc>
              <a:spcBef>
                <a:spcPts val="465"/>
              </a:spcBef>
              <a:buFont typeface="Cambria"/>
              <a:buChar char="•"/>
              <a:tabLst>
                <a:tab pos="1803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ﬁrst,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transformation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applied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65">
                <a:latin typeface="Palatino Linotype"/>
                <a:cs typeface="Palatino Linotype"/>
              </a:rPr>
              <a:t>D</a:t>
            </a:r>
            <a:r>
              <a:rPr dirty="0" baseline="-21367" sz="975" spc="-247" i="1">
                <a:latin typeface="Meiryo"/>
                <a:cs typeface="Meiryo"/>
              </a:rPr>
              <a:t/>
            </a:r>
            <a:r>
              <a:rPr dirty="0" baseline="-21367" sz="975" spc="-232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algn="just" marL="179705" indent="-129539">
              <a:lnSpc>
                <a:spcPts val="1190"/>
              </a:lnSpc>
              <a:buFont typeface="Cambria"/>
              <a:buChar char="•"/>
              <a:tabLst>
                <a:tab pos="180340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next,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50" i="1">
                <a:latin typeface="Palatino Linotype"/>
                <a:cs typeface="Palatino Linotype"/>
              </a:rPr>
              <a:t>W</a:t>
            </a:r>
            <a:r>
              <a:rPr dirty="0" baseline="-21367" sz="975" spc="-532" i="1">
                <a:latin typeface="Meiryo"/>
                <a:cs typeface="Meiryo"/>
              </a:rPr>
              <a:t/>
            </a:r>
            <a:r>
              <a:rPr dirty="0" sz="1000" spc="-70" i="1">
                <a:latin typeface="Palatino Linotype"/>
                <a:cs typeface="Palatino Linotype"/>
              </a:rPr>
              <a:t>X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65" i="1">
                <a:latin typeface="Palatino Linotype"/>
                <a:cs typeface="Palatino Linotype"/>
              </a:rPr>
              <a:t>W</a:t>
            </a:r>
            <a:r>
              <a:rPr dirty="0" baseline="-21367" sz="975" spc="-509" i="1">
                <a:latin typeface="Meiryo"/>
                <a:cs typeface="Meiryo"/>
              </a:rPr>
              <a:t/>
            </a:r>
            <a:r>
              <a:rPr dirty="0" sz="1000" spc="-85" i="1">
                <a:latin typeface="Palatino Linotype"/>
                <a:cs typeface="Palatino Linotype"/>
              </a:rPr>
              <a:t>y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regressed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0" i="1">
                <a:latin typeface="Palatino Linotype"/>
                <a:cs typeface="Palatino Linotype"/>
              </a:rPr>
              <a:t> </a:t>
            </a:r>
            <a:r>
              <a:rPr dirty="0" sz="1000" spc="-165">
                <a:latin typeface="Palatino Linotype"/>
                <a:cs typeface="Palatino Linotype"/>
              </a:rPr>
              <a:t>D</a:t>
            </a:r>
            <a:r>
              <a:rPr dirty="0" baseline="-21367" sz="975" spc="-247" i="1">
                <a:latin typeface="Meiryo"/>
                <a:cs typeface="Meiryo"/>
              </a:rPr>
              <a:t/>
            </a:r>
            <a:r>
              <a:rPr dirty="0" baseline="-21367" sz="975" spc="-225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algn="just" marL="179705" marR="43815" indent="-129539">
              <a:lnSpc>
                <a:spcPts val="1190"/>
              </a:lnSpc>
              <a:spcBef>
                <a:spcPts val="40"/>
              </a:spcBef>
              <a:buFont typeface="Cambria"/>
              <a:buChar char="•"/>
              <a:tabLst>
                <a:tab pos="180340" algn="l"/>
              </a:tabLst>
            </a:pPr>
            <a:r>
              <a:rPr dirty="0" sz="1000" spc="-70">
                <a:latin typeface="Palatino Linotype"/>
                <a:cs typeface="Palatino Linotype"/>
              </a:rPr>
              <a:t>ﬁnally,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from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these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regressions,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residuals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20" i="1">
                <a:latin typeface="Palatino Linotype"/>
                <a:cs typeface="Palatino Linotype"/>
              </a:rPr>
              <a:t>W</a:t>
            </a:r>
            <a:r>
              <a:rPr dirty="0" baseline="-21367" sz="975" spc="-577" i="1">
                <a:latin typeface="Meiryo"/>
                <a:cs typeface="Meiryo"/>
              </a:rPr>
              <a:t/>
            </a:r>
            <a:r>
              <a:rPr dirty="0" sz="1000" spc="-100" i="1">
                <a:latin typeface="Palatino Linotype"/>
                <a:cs typeface="Palatino Linotype"/>
              </a:rPr>
              <a:t>X</a:t>
            </a:r>
            <a:r>
              <a:rPr dirty="0" sz="1000" spc="110" i="1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15" i="1">
                <a:latin typeface="Palatino Linotype"/>
                <a:cs typeface="Palatino Linotype"/>
              </a:rPr>
              <a:t>W</a:t>
            </a:r>
            <a:r>
              <a:rPr dirty="0" baseline="-21367" sz="975" spc="-585" i="1">
                <a:latin typeface="Meiryo"/>
                <a:cs typeface="Meiryo"/>
              </a:rPr>
              <a:t/>
            </a:r>
            <a:r>
              <a:rPr dirty="0" sz="1000" spc="-135" i="1">
                <a:latin typeface="Palatino Linotype"/>
                <a:cs typeface="Palatino Linotype"/>
              </a:rPr>
              <a:t>y</a:t>
            </a:r>
            <a:r>
              <a:rPr dirty="0" sz="1000" spc="12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are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obtained;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residuals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latter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regressed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 </a:t>
            </a:r>
            <a:r>
              <a:rPr dirty="0" sz="1000" spc="-25">
                <a:latin typeface="Palatino Linotype"/>
                <a:cs typeface="Palatino Linotype"/>
              </a:rPr>
              <a:t>those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former.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815" indent="107950">
              <a:lnSpc>
                <a:spcPts val="1190"/>
              </a:lnSpc>
              <a:spcBef>
                <a:spcPts val="51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transformation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performed</a:t>
            </a:r>
            <a:r>
              <a:rPr dirty="0" sz="1000" spc="-20">
                <a:latin typeface="Palatino Linotype"/>
                <a:cs typeface="Palatino Linotype"/>
              </a:rPr>
              <a:t> 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variables,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preliminary </a:t>
            </a:r>
            <a:r>
              <a:rPr dirty="0" sz="1000" spc="-45">
                <a:latin typeface="Palatino Linotype"/>
                <a:cs typeface="Palatino Linotype"/>
              </a:rPr>
              <a:t>linear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estimations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performed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20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covariates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before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ﬁnal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which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 </a:t>
            </a:r>
            <a:r>
              <a:rPr dirty="0" sz="1000" i="1">
                <a:latin typeface="Palatino Linotype"/>
                <a:cs typeface="Palatino Linotype"/>
              </a:rPr>
              <a:t>K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covariates.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ts val="1190"/>
              </a:lnSpc>
            </a:pPr>
            <a:r>
              <a:rPr dirty="0" sz="1000" spc="-60">
                <a:latin typeface="Palatino Linotype"/>
                <a:cs typeface="Palatino Linotype"/>
              </a:rPr>
              <a:t>Note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no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speciﬁc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matrix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computation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is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required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and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that,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in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particular,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matrix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of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indi- </a:t>
            </a:r>
            <a:r>
              <a:rPr dirty="0" sz="1000" spc="-60">
                <a:latin typeface="Palatino Linotype"/>
                <a:cs typeface="Palatino Linotype"/>
              </a:rPr>
              <a:t>vidual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dummies,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which</a:t>
            </a:r>
            <a:r>
              <a:rPr dirty="0" sz="1000" spc="-35">
                <a:latin typeface="Palatino Linotype"/>
                <a:cs typeface="Palatino Linotype"/>
              </a:rPr>
              <a:t> is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often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very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large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(</a:t>
            </a:r>
            <a:r>
              <a:rPr dirty="0" sz="1000" spc="-30" i="1">
                <a:latin typeface="Palatino Linotype"/>
                <a:cs typeface="Palatino Linotype"/>
              </a:rPr>
              <a:t>O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5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),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need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 </a:t>
            </a:r>
            <a:r>
              <a:rPr dirty="0" sz="1000" spc="-40">
                <a:latin typeface="Palatino Linotype"/>
                <a:cs typeface="Palatino Linotype"/>
              </a:rPr>
              <a:t>stored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during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estimation.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800">
              <a:latin typeface="Palatino Linotype"/>
              <a:cs typeface="Palatino Linotype"/>
            </a:endParaRPr>
          </a:p>
          <a:p>
            <a:pPr algn="just" marL="50800">
              <a:lnSpc>
                <a:spcPct val="100000"/>
              </a:lnSpc>
              <a:spcBef>
                <a:spcPts val="5"/>
              </a:spcBef>
            </a:pPr>
            <a:r>
              <a:rPr dirty="0" sz="900" b="1">
                <a:latin typeface="Calibri"/>
                <a:cs typeface="Calibri"/>
              </a:rPr>
              <a:t>3.1.2.2</a:t>
            </a:r>
            <a:r>
              <a:rPr dirty="0" sz="900" spc="295" b="1">
                <a:latin typeface="Calibri"/>
                <a:cs typeface="Calibri"/>
              </a:rPr>
              <a:t>  </a:t>
            </a:r>
            <a:r>
              <a:rPr dirty="0" sz="900" b="1">
                <a:latin typeface="Calibri"/>
                <a:cs typeface="Calibri"/>
              </a:rPr>
              <a:t>Random</a:t>
            </a:r>
            <a:r>
              <a:rPr dirty="0" sz="900" spc="5" b="1">
                <a:latin typeface="Calibri"/>
                <a:cs typeface="Calibri"/>
              </a:rPr>
              <a:t> </a:t>
            </a:r>
            <a:r>
              <a:rPr dirty="0" sz="900" b="1">
                <a:latin typeface="Calibri"/>
                <a:cs typeface="Calibri"/>
              </a:rPr>
              <a:t>Effects </a:t>
            </a:r>
            <a:r>
              <a:rPr dirty="0" sz="900" spc="-10" b="1">
                <a:latin typeface="Calibri"/>
                <a:cs typeface="Calibri"/>
              </a:rPr>
              <a:t>Model</a:t>
            </a:r>
            <a:endParaRPr sz="9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10"/>
              </a:spcBef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221745" y="5591531"/>
            <a:ext cx="15316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21310" algn="l"/>
                <a:tab pos="887094" algn="l"/>
                <a:tab pos="1479550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spc="204" i="1">
                <a:latin typeface="Meiryo"/>
                <a:cs typeface="Meiryo"/>
              </a:rPr>
              <a:t>  </a:t>
            </a: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spc="180" i="1">
                <a:latin typeface="Meiryo"/>
                <a:cs typeface="Meiryo"/>
              </a:rPr>
              <a:t>  </a:t>
            </a: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175" i="1">
                <a:latin typeface="Meiryo"/>
                <a:cs typeface="Meiryo"/>
              </a:rPr>
              <a:t>  </a:t>
            </a: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180" i="1">
                <a:latin typeface="Meiryo"/>
                <a:cs typeface="Meiryo"/>
              </a:rPr>
              <a:t>  </a:t>
            </a: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877336" y="5518865"/>
            <a:ext cx="1997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55">
                <a:latin typeface="Cambria"/>
                <a:cs typeface="Cambria"/>
              </a:rPr>
              <a:t>Ω</a:t>
            </a:r>
            <a:r>
              <a:rPr dirty="0" sz="1000" spc="-50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130" i="1">
                <a:latin typeface="Meiryo"/>
                <a:cs typeface="Meiryo"/>
              </a:rPr>
              <a:t/>
            </a:r>
            <a:r>
              <a:rPr dirty="0" baseline="34188" sz="975" spc="-195">
                <a:latin typeface="Palatino Linotype"/>
                <a:cs typeface="Palatino Linotype"/>
              </a:rPr>
              <a:t>2</a:t>
            </a:r>
            <a:r>
              <a:rPr dirty="0" sz="1000" spc="-13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/>
            </a:r>
            <a:r>
              <a:rPr dirty="0" baseline="34188" sz="975" spc="-165">
                <a:latin typeface="Palatino Linotype"/>
                <a:cs typeface="Palatino Linotype"/>
              </a:rPr>
              <a:t>2</a:t>
            </a:r>
            <a:r>
              <a:rPr dirty="0" sz="1000" spc="-110">
                <a:latin typeface="Palatino Linotype"/>
                <a:cs typeface="Palatino Linotype"/>
              </a:rPr>
              <a:t>D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baseline="34188" sz="975" spc="3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34188" sz="975" spc="-322">
                <a:latin typeface="Palatino Linotype"/>
                <a:cs typeface="Palatino Linotype"/>
              </a:rPr>
              <a:t>2</a:t>
            </a:r>
            <a:r>
              <a:rPr dirty="0" baseline="34188" sz="975" spc="-1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baseline="34188" sz="975" spc="11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395" i="1">
                <a:latin typeface="Meiryo"/>
                <a:cs typeface="Meiryo"/>
              </a:rPr>
              <a:t/>
            </a:r>
            <a:r>
              <a:rPr dirty="0" baseline="34188" sz="975" spc="22">
                <a:latin typeface="Palatino Linotype"/>
                <a:cs typeface="Palatino Linotype"/>
              </a:rPr>
              <a:t>2</a:t>
            </a:r>
            <a:r>
              <a:rPr dirty="0" sz="1000" spc="100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54805" y="5735345"/>
            <a:ext cx="2901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with: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313848" y="5863590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407139" y="5980603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1351970" y="6123635"/>
            <a:ext cx="123825" cy="0"/>
          </a:xfrm>
          <a:custGeom>
            <a:avLst/>
            <a:gdLst/>
            <a:ahLst/>
            <a:cxnLst/>
            <a:rect l="l" t="t" r="r" b="b"/>
            <a:pathLst>
              <a:path w="123825" h="0">
                <a:moveTo>
                  <a:pt x="0" y="0"/>
                </a:moveTo>
                <a:lnTo>
                  <a:pt x="12355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 descr=""/>
          <p:cNvSpPr txBox="1"/>
          <p:nvPr/>
        </p:nvSpPr>
        <p:spPr>
          <a:xfrm>
            <a:off x="1313870" y="6068421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407166" y="6181092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712918" y="6006557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570956" y="6088853"/>
            <a:ext cx="2070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spc="175" i="1">
                <a:latin typeface="Meiryo"/>
                <a:cs typeface="Meiryo"/>
              </a:rPr>
              <a:t>  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910398" y="5863593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003699" y="5980606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1948502" y="6123635"/>
            <a:ext cx="126364" cy="0"/>
          </a:xfrm>
          <a:custGeom>
            <a:avLst/>
            <a:gdLst/>
            <a:ahLst/>
            <a:cxnLst/>
            <a:rect l="l" t="t" r="r" b="b"/>
            <a:pathLst>
              <a:path w="126364" h="0">
                <a:moveTo>
                  <a:pt x="0" y="0"/>
                </a:moveTo>
                <a:lnTo>
                  <a:pt x="12630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1911774" y="6068421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005069" y="6181092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902740" y="6016069"/>
            <a:ext cx="14446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87375" algn="l"/>
                <a:tab pos="1186815" algn="l"/>
              </a:tabLst>
            </a:pPr>
            <a:r>
              <a:rPr dirty="0" sz="1000" spc="150">
                <a:latin typeface="Cambria"/>
                <a:cs typeface="Cambria"/>
              </a:rPr>
              <a:t>Σ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9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1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420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1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321681" y="6006557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170348" y="6088853"/>
            <a:ext cx="2266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175" i="1">
                <a:latin typeface="Meiryo"/>
                <a:cs typeface="Meiryo"/>
              </a:rPr>
              <a:t>  </a:t>
            </a:r>
            <a:r>
              <a:rPr dirty="0" sz="650" spc="-32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89885" y="6360316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598280" y="6360316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668685" y="6223068"/>
            <a:ext cx="1003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85">
                <a:latin typeface="Segoe UI Symbol"/>
                <a:cs typeface="Segoe UI Symbol"/>
              </a:rPr>
              <a:t>(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918409" y="6290134"/>
            <a:ext cx="1549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u="sng" baseline="-21367" sz="975" spc="-37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450" spc="-2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989638" y="6378382"/>
            <a:ext cx="52069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45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989632" y="6523659"/>
            <a:ext cx="5143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5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279043" y="6360318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158200" y="6441811"/>
            <a:ext cx="1223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446405" algn="l"/>
                <a:tab pos="798195" algn="l"/>
              </a:tabLst>
            </a:pPr>
            <a:r>
              <a:rPr dirty="0" baseline="4273" sz="975" spc="-532" i="1">
                <a:latin typeface="Meiryo"/>
                <a:cs typeface="Meiryo"/>
              </a:rPr>
              <a:t/>
            </a:r>
            <a:r>
              <a:rPr dirty="0" baseline="4273" sz="975" spc="232" i="1">
                <a:latin typeface="Meiryo"/>
                <a:cs typeface="Meiryo"/>
              </a:rPr>
              <a:t>  </a:t>
            </a:r>
            <a:r>
              <a:rPr dirty="0" baseline="4273" sz="975" spc="-592" i="1">
                <a:latin typeface="Meiryo"/>
                <a:cs typeface="Meiryo"/>
              </a:rPr>
              <a:t/>
            </a:r>
            <a:r>
              <a:rPr dirty="0" baseline="4273" sz="975" i="1">
                <a:latin typeface="Meiryo"/>
                <a:cs typeface="Meiryo"/>
              </a:rPr>
              <a:t>	</a:t>
            </a:r>
            <a:r>
              <a:rPr dirty="0" baseline="4273" sz="975" spc="-622" i="1">
                <a:latin typeface="Meiryo"/>
                <a:cs typeface="Meiryo"/>
              </a:rPr>
              <a:t/>
            </a:r>
            <a:r>
              <a:rPr dirty="0" baseline="4273" sz="975" i="1">
                <a:latin typeface="Meiryo"/>
                <a:cs typeface="Meiryo"/>
              </a:rPr>
              <a:t>	</a:t>
            </a:r>
            <a:r>
              <a:rPr dirty="0" baseline="-17094" sz="975" i="1">
                <a:latin typeface="Meiryo"/>
                <a:cs typeface="Meiryo"/>
              </a:rPr>
              <a:t/>
            </a:r>
            <a:r>
              <a:rPr dirty="0" sz="450">
                <a:latin typeface="Palatino Linotype"/>
                <a:cs typeface="Palatino Linotype"/>
              </a:rPr>
              <a:t>2</a:t>
            </a:r>
            <a:r>
              <a:rPr dirty="0" sz="450" spc="265">
                <a:latin typeface="Palatino Linotype"/>
                <a:cs typeface="Palatino Linotype"/>
              </a:rPr>
              <a:t>  </a:t>
            </a:r>
            <a:r>
              <a:rPr dirty="0" baseline="4273" sz="975" spc="-517" i="1">
                <a:latin typeface="Meiryo"/>
                <a:cs typeface="Meiryo"/>
              </a:rPr>
              <a:t/>
            </a:r>
            <a:r>
              <a:rPr dirty="0" baseline="4273" sz="975" spc="690" i="1">
                <a:latin typeface="Meiryo"/>
                <a:cs typeface="Meiryo"/>
              </a:rPr>
              <a:t> </a:t>
            </a:r>
            <a:r>
              <a:rPr dirty="0" baseline="4273" sz="975" spc="-592" i="1">
                <a:latin typeface="Meiryo"/>
                <a:cs typeface="Meiryo"/>
              </a:rPr>
              <a:t/>
            </a:r>
            <a:endParaRPr baseline="4273" sz="975">
              <a:latin typeface="Meiryo"/>
              <a:cs typeface="Meiryo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343853" y="6223070"/>
            <a:ext cx="1028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0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662845" y="6363427"/>
            <a:ext cx="48526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92835" algn="l"/>
                <a:tab pos="1393825" algn="l"/>
                <a:tab pos="1835785" algn="l"/>
              </a:tabLst>
            </a:pPr>
            <a:r>
              <a:rPr dirty="0" sz="1000">
                <a:latin typeface="Palatino Linotype"/>
                <a:cs typeface="Palatino Linotype"/>
              </a:rPr>
              <a:t>Denote</a:t>
            </a:r>
            <a:r>
              <a:rPr dirty="0" sz="1000" spc="185">
                <a:latin typeface="Palatino Linotype"/>
                <a:cs typeface="Palatino Linotype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95" i="1">
                <a:latin typeface="Meiryo"/>
                <a:cs typeface="Meiryo"/>
              </a:rPr>
              <a:t> 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sz="1000" spc="385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	the</a:t>
            </a:r>
            <a:r>
              <a:rPr dirty="0" sz="1000" spc="1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covariance</a:t>
            </a:r>
            <a:r>
              <a:rPr dirty="0" sz="1000" spc="1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matrix</a:t>
            </a:r>
            <a:r>
              <a:rPr dirty="0" sz="1000" spc="1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errors</a:t>
            </a:r>
            <a:r>
              <a:rPr dirty="0" sz="1000" spc="1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individual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554838" y="6550984"/>
            <a:ext cx="262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one-</a:t>
            </a:r>
            <a:r>
              <a:rPr dirty="0" sz="1000" spc="-105">
                <a:latin typeface="Palatino Linotype"/>
                <a:cs typeface="Palatino Linotype"/>
              </a:rPr>
              <a:t>way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components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have: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221767" y="6952507"/>
            <a:ext cx="6819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71475" algn="l"/>
                <a:tab pos="629285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020692" y="6727251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113992" y="6844269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5" name="object 45" descr=""/>
          <p:cNvSpPr/>
          <p:nvPr/>
        </p:nvSpPr>
        <p:spPr>
          <a:xfrm>
            <a:off x="2058802" y="6987285"/>
            <a:ext cx="126364" cy="0"/>
          </a:xfrm>
          <a:custGeom>
            <a:avLst/>
            <a:gdLst/>
            <a:ahLst/>
            <a:cxnLst/>
            <a:rect l="l" t="t" r="r" b="b"/>
            <a:pathLst>
              <a:path w="126364" h="0">
                <a:moveTo>
                  <a:pt x="0" y="0"/>
                </a:moveTo>
                <a:lnTo>
                  <a:pt x="12630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 descr=""/>
          <p:cNvSpPr txBox="1"/>
          <p:nvPr/>
        </p:nvSpPr>
        <p:spPr>
          <a:xfrm>
            <a:off x="2022073" y="6932071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115369" y="7044743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877369" y="6879711"/>
            <a:ext cx="16052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894715" algn="l"/>
                <a:tab pos="1322705" algn="l"/>
              </a:tabLst>
            </a:pPr>
            <a:r>
              <a:rPr dirty="0" sz="1000" spc="155">
                <a:latin typeface="Cambria"/>
                <a:cs typeface="Cambria"/>
              </a:rPr>
              <a:t>Ω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395" i="1">
                <a:latin typeface="Meiryo"/>
                <a:cs typeface="Meiryo"/>
              </a:rPr>
              <a:t/>
            </a:r>
            <a:r>
              <a:rPr dirty="0" baseline="34188" sz="975" spc="52">
                <a:latin typeface="Palatino Linotype"/>
                <a:cs typeface="Palatino Linotype"/>
              </a:rPr>
              <a:t>2</a:t>
            </a:r>
            <a:r>
              <a:rPr dirty="0" sz="1000" spc="145">
                <a:latin typeface="Cambria"/>
                <a:cs typeface="Cambria"/>
              </a:rPr>
              <a:t>Σ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9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34188" sz="975" spc="-37">
                <a:latin typeface="Palatino Linotype"/>
                <a:cs typeface="Palatino Linotype"/>
              </a:rPr>
              <a:t>2</a:t>
            </a:r>
            <a:r>
              <a:rPr dirty="0" baseline="34188" sz="975">
                <a:latin typeface="Palatino Linotype"/>
                <a:cs typeface="Palatino Linotype"/>
              </a:rPr>
              <a:t>	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sz="1000" spc="385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1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431862" y="6870207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280528" y="6952504"/>
            <a:ext cx="2266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175" i="1">
                <a:latin typeface="Meiryo"/>
                <a:cs typeface="Meiryo"/>
              </a:rPr>
              <a:t>  </a:t>
            </a:r>
            <a:r>
              <a:rPr dirty="0" sz="650" spc="-32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657824" y="6661866"/>
            <a:ext cx="9671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50900" algn="l"/>
              </a:tabLst>
            </a:pPr>
            <a:r>
              <a:rPr dirty="0" sz="1000" spc="310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310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662855" y="7265139"/>
            <a:ext cx="207263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sz="1000" spc="41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 </a:t>
            </a:r>
            <a:r>
              <a:rPr dirty="0" sz="1000" spc="-30">
                <a:latin typeface="Palatino Linotype"/>
                <a:cs typeface="Palatino Linotype"/>
              </a:rPr>
              <a:t>block-</a:t>
            </a:r>
            <a:r>
              <a:rPr dirty="0" sz="1000" spc="-40">
                <a:latin typeface="Palatino Linotype"/>
                <a:cs typeface="Palatino Linotype"/>
              </a:rPr>
              <a:t>diagonal,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blocks: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240">
                <a:latin typeface="Palatino Linotype"/>
                <a:cs typeface="Palatino Linotype"/>
              </a:rPr>
              <a:t>  </a:t>
            </a:r>
            <a:r>
              <a:rPr dirty="0" sz="1000" spc="7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727878" y="7191850"/>
            <a:ext cx="1549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21367" sz="975" spc="-37" i="1">
                <a:latin typeface="Meiryo"/>
                <a:cs typeface="Meiryo"/>
              </a:rPr>
              <a:t/>
            </a:r>
            <a:r>
              <a:rPr dirty="0" sz="450" spc="-25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54" name="object 54" descr=""/>
          <p:cNvSpPr/>
          <p:nvPr/>
        </p:nvSpPr>
        <p:spPr>
          <a:xfrm>
            <a:off x="2765976" y="7372705"/>
            <a:ext cx="85725" cy="0"/>
          </a:xfrm>
          <a:custGeom>
            <a:avLst/>
            <a:gdLst/>
            <a:ahLst/>
            <a:cxnLst/>
            <a:rect l="l" t="t" r="r" b="b"/>
            <a:pathLst>
              <a:path w="85725" h="0">
                <a:moveTo>
                  <a:pt x="0" y="0"/>
                </a:moveTo>
                <a:lnTo>
                  <a:pt x="85153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5" name="object 55" descr=""/>
          <p:cNvSpPr txBox="1"/>
          <p:nvPr/>
        </p:nvSpPr>
        <p:spPr>
          <a:xfrm>
            <a:off x="2773712" y="7210504"/>
            <a:ext cx="1701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450" spc="-254" i="1">
                <a:latin typeface="Meiryo"/>
                <a:cs typeface="Meiryo"/>
              </a:rPr>
              <a:t/>
            </a:r>
            <a:r>
              <a:rPr dirty="0" sz="450" spc="70" i="1">
                <a:latin typeface="Meiryo"/>
                <a:cs typeface="Meiryo"/>
              </a:rPr>
              <a:t> </a:t>
            </a:r>
            <a:r>
              <a:rPr dirty="0" baseline="-25000" sz="1500" spc="-75" i="1">
                <a:latin typeface="Palatino Linotype"/>
                <a:cs typeface="Palatino Linotype"/>
              </a:rPr>
              <a:t>J</a:t>
            </a:r>
            <a:endParaRPr baseline="-25000" sz="1500">
              <a:latin typeface="Palatino Linotype"/>
              <a:cs typeface="Palatino Linotype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149893" y="7237257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026569" y="7265143"/>
            <a:ext cx="4032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245">
                <a:latin typeface="Palatino Linotype"/>
                <a:cs typeface="Palatino Linotype"/>
              </a:rPr>
              <a:t>  </a:t>
            </a:r>
            <a:r>
              <a:rPr dirty="0" sz="1000" spc="7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539748" y="7201790"/>
            <a:ext cx="1549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21367" sz="975" spc="-37" i="1">
                <a:latin typeface="Meiryo"/>
                <a:cs typeface="Meiryo"/>
              </a:rPr>
              <a:t/>
            </a:r>
            <a:r>
              <a:rPr dirty="0" sz="450" spc="-25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610982" y="7290037"/>
            <a:ext cx="5143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5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60" name="object 60" descr=""/>
          <p:cNvSpPr/>
          <p:nvPr/>
        </p:nvSpPr>
        <p:spPr>
          <a:xfrm>
            <a:off x="3460120" y="7372705"/>
            <a:ext cx="321310" cy="0"/>
          </a:xfrm>
          <a:custGeom>
            <a:avLst/>
            <a:gdLst/>
            <a:ahLst/>
            <a:cxnLst/>
            <a:rect l="l" t="t" r="r" b="b"/>
            <a:pathLst>
              <a:path w="321310" h="0">
                <a:moveTo>
                  <a:pt x="0" y="0"/>
                </a:moveTo>
                <a:lnTo>
                  <a:pt x="320725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1" name="object 61" descr=""/>
          <p:cNvSpPr txBox="1"/>
          <p:nvPr/>
        </p:nvSpPr>
        <p:spPr>
          <a:xfrm>
            <a:off x="3645614" y="7416909"/>
            <a:ext cx="5651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1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447420" y="7367069"/>
            <a:ext cx="3073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95" i="1">
                <a:latin typeface="Meiryo"/>
                <a:cs typeface="Meiryo"/>
              </a:rPr>
              <a:t/>
            </a:r>
            <a:r>
              <a:rPr dirty="0" sz="650" spc="90" i="1">
                <a:latin typeface="Meiryo"/>
                <a:cs typeface="Meiryo"/>
              </a:rPr>
              <a:t> </a:t>
            </a:r>
            <a:r>
              <a:rPr dirty="0" sz="650" spc="60">
                <a:latin typeface="Cambria"/>
                <a:cs typeface="Cambria"/>
              </a:rPr>
              <a:t>+</a:t>
            </a:r>
            <a:r>
              <a:rPr dirty="0" sz="650" spc="60" i="1">
                <a:latin typeface="Palatino Linotype"/>
                <a:cs typeface="Palatino Linotype"/>
              </a:rPr>
              <a:t>T</a:t>
            </a:r>
            <a:r>
              <a:rPr dirty="0" sz="650" spc="130" i="1">
                <a:latin typeface="Palatino Linotype"/>
                <a:cs typeface="Palatino Linotype"/>
              </a:rPr>
              <a:t> </a:t>
            </a: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799110" y="7425367"/>
            <a:ext cx="9817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06755" algn="l"/>
                <a:tab pos="942340" algn="l"/>
              </a:tabLst>
            </a:pP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19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877300" y="7387763"/>
            <a:ext cx="5651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1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788375" y="7240908"/>
            <a:ext cx="2609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08279" algn="l"/>
              </a:tabLst>
            </a:pPr>
            <a:r>
              <a:rPr dirty="0" sz="1000" spc="-370" i="1">
                <a:latin typeface="Meiryo"/>
                <a:cs typeface="Meiryo"/>
              </a:rPr>
              <a:t>̄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baseline="2777" sz="1500" spc="-569" i="1">
                <a:latin typeface="Meiryo"/>
                <a:cs typeface="Meiryo"/>
              </a:rPr>
              <a:t>̄</a:t>
            </a:r>
            <a:endParaRPr baseline="2777" sz="1500">
              <a:latin typeface="Meiryo"/>
              <a:cs typeface="Meiryo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4389934" y="7240913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716423" y="7343524"/>
            <a:ext cx="38569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1792605" algn="l"/>
                <a:tab pos="2049145" algn="l"/>
                <a:tab pos="2486660" algn="l"/>
                <a:tab pos="2793365" algn="l"/>
                <a:tab pos="3028950" algn="l"/>
                <a:tab pos="3321050" algn="l"/>
                <a:tab pos="3719829" algn="l"/>
              </a:tabLst>
            </a:pPr>
            <a:r>
              <a:rPr dirty="0" baseline="4273" sz="975" spc="-592" i="1">
                <a:latin typeface="Meiryo"/>
                <a:cs typeface="Meiryo"/>
              </a:rPr>
              <a:t/>
            </a:r>
            <a:r>
              <a:rPr dirty="0" baseline="4273" sz="975" i="1">
                <a:latin typeface="Meiryo"/>
                <a:cs typeface="Meiryo"/>
              </a:rPr>
              <a:t>	</a:t>
            </a:r>
            <a:r>
              <a:rPr dirty="0" baseline="4273" sz="975" spc="-37" i="1">
                <a:latin typeface="Palatino Linotype"/>
                <a:cs typeface="Palatino Linotype"/>
              </a:rPr>
              <a:t>T</a:t>
            </a:r>
            <a:r>
              <a:rPr dirty="0" baseline="-12345" sz="675" spc="-37" i="1">
                <a:latin typeface="Palatino Linotype"/>
                <a:cs typeface="Palatino Linotype"/>
              </a:rPr>
              <a:t>n</a:t>
            </a:r>
            <a:r>
              <a:rPr dirty="0" baseline="-12345" sz="675" i="1">
                <a:latin typeface="Palatino Linotype"/>
                <a:cs typeface="Palatino Linotype"/>
              </a:rPr>
              <a:t>	</a:t>
            </a:r>
            <a:r>
              <a:rPr dirty="0" baseline="-17094" sz="975" spc="-82" i="1">
                <a:latin typeface="Meiryo"/>
                <a:cs typeface="Meiryo"/>
              </a:rPr>
              <a:t/>
            </a:r>
            <a:r>
              <a:rPr dirty="0" sz="450" spc="-55">
                <a:latin typeface="Palatino Linotype"/>
                <a:cs typeface="Palatino Linotype"/>
              </a:rPr>
              <a:t>2</a:t>
            </a:r>
            <a:r>
              <a:rPr dirty="0" sz="450" spc="210">
                <a:latin typeface="Palatino Linotype"/>
                <a:cs typeface="Palatino Linotype"/>
              </a:rPr>
              <a:t> </a:t>
            </a:r>
            <a:r>
              <a:rPr dirty="0" baseline="4273" sz="975" spc="-37" i="1">
                <a:latin typeface="Palatino Linotype"/>
                <a:cs typeface="Palatino Linotype"/>
              </a:rPr>
              <a:t>T</a:t>
            </a:r>
            <a:r>
              <a:rPr dirty="0" baseline="-12345" sz="675" spc="-37" i="1">
                <a:latin typeface="Palatino Linotype"/>
                <a:cs typeface="Palatino Linotype"/>
              </a:rPr>
              <a:t>n</a:t>
            </a:r>
            <a:r>
              <a:rPr dirty="0" baseline="-12345" sz="675" i="1">
                <a:latin typeface="Palatino Linotype"/>
                <a:cs typeface="Palatino Linotype"/>
              </a:rPr>
              <a:t>	</a:t>
            </a:r>
            <a:r>
              <a:rPr dirty="0" baseline="4273" sz="975" spc="-37" i="1">
                <a:latin typeface="Palatino Linotype"/>
                <a:cs typeface="Palatino Linotype"/>
              </a:rPr>
              <a:t>T</a:t>
            </a:r>
            <a:r>
              <a:rPr dirty="0" baseline="-12345" sz="675" spc="-37" i="1">
                <a:latin typeface="Palatino Linotype"/>
                <a:cs typeface="Palatino Linotype"/>
              </a:rPr>
              <a:t>n</a:t>
            </a:r>
            <a:r>
              <a:rPr dirty="0" baseline="-12345" sz="675" i="1">
                <a:latin typeface="Palatino Linotype"/>
                <a:cs typeface="Palatino Linotype"/>
              </a:rPr>
              <a:t>	</a:t>
            </a:r>
            <a:r>
              <a:rPr dirty="0" sz="450" spc="-50">
                <a:latin typeface="Palatino Linotype"/>
                <a:cs typeface="Palatino Linotype"/>
              </a:rPr>
              <a:t>2</a:t>
            </a:r>
            <a:r>
              <a:rPr dirty="0" sz="450">
                <a:latin typeface="Palatino Linotype"/>
                <a:cs typeface="Palatino Linotype"/>
              </a:rPr>
              <a:t>	2</a:t>
            </a:r>
            <a:r>
              <a:rPr dirty="0" sz="450" spc="365">
                <a:latin typeface="Palatino Linotype"/>
                <a:cs typeface="Palatino Linotype"/>
              </a:rPr>
              <a:t> </a:t>
            </a:r>
            <a:r>
              <a:rPr dirty="0" baseline="4273" sz="975" spc="-75" i="1">
                <a:latin typeface="Palatino Linotype"/>
                <a:cs typeface="Palatino Linotype"/>
              </a:rPr>
              <a:t>T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baseline="4273" sz="975" spc="-37" i="1">
                <a:latin typeface="Palatino Linotype"/>
                <a:cs typeface="Palatino Linotype"/>
              </a:rPr>
              <a:t>T</a:t>
            </a:r>
            <a:r>
              <a:rPr dirty="0" baseline="-12345" sz="675" spc="-37" i="1">
                <a:latin typeface="Palatino Linotype"/>
                <a:cs typeface="Palatino Linotype"/>
              </a:rPr>
              <a:t>n</a:t>
            </a:r>
            <a:r>
              <a:rPr dirty="0" baseline="-12345" sz="675" i="1">
                <a:latin typeface="Palatino Linotype"/>
                <a:cs typeface="Palatino Linotype"/>
              </a:rPr>
              <a:t>	</a:t>
            </a:r>
            <a:r>
              <a:rPr dirty="0" baseline="4273" sz="975" spc="-37" i="1">
                <a:latin typeface="Palatino Linotype"/>
                <a:cs typeface="Palatino Linotype"/>
              </a:rPr>
              <a:t>T</a:t>
            </a:r>
            <a:r>
              <a:rPr dirty="0" baseline="-12345" sz="675" spc="-37" i="1">
                <a:latin typeface="Palatino Linotype"/>
                <a:cs typeface="Palatino Linotype"/>
              </a:rPr>
              <a:t>n</a:t>
            </a:r>
            <a:endParaRPr baseline="-12345" sz="675">
              <a:latin typeface="Palatino Linotype"/>
              <a:cs typeface="Palatino Linotype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783226" y="7265137"/>
            <a:ext cx="17322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4810" algn="l"/>
                <a:tab pos="784225" algn="l"/>
              </a:tabLst>
            </a:pP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48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J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35">
                <a:latin typeface="Palatino Linotype"/>
                <a:cs typeface="Palatino Linotype"/>
              </a:rPr>
              <a:t>being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idempotent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105761" y="7546981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3197901" y="7546981"/>
            <a:ext cx="6032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02565" algn="l"/>
                <a:tab pos="550545" algn="l"/>
              </a:tabLst>
            </a:pP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529444" y="7474196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orthogonal,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matrix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Σ</a:t>
            </a:r>
            <a:r>
              <a:rPr dirty="0" baseline="29914" sz="975">
                <a:latin typeface="Palatino Linotype"/>
                <a:cs typeface="Palatino Linotype"/>
              </a:rPr>
              <a:t>0.5</a:t>
            </a:r>
            <a:r>
              <a:rPr dirty="0" baseline="29914" sz="975" spc="2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(deﬁned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Σ</a:t>
            </a:r>
            <a:r>
              <a:rPr dirty="0" baseline="29914" sz="975">
                <a:latin typeface="Palatino Linotype"/>
                <a:cs typeface="Palatino Linotype"/>
              </a:rPr>
              <a:t>0.5</a:t>
            </a:r>
            <a:r>
              <a:rPr dirty="0" sz="1000">
                <a:latin typeface="Cambria"/>
                <a:cs typeface="Cambria"/>
              </a:rPr>
              <a:t>Σ</a:t>
            </a:r>
            <a:r>
              <a:rPr dirty="0" baseline="29914" sz="975">
                <a:latin typeface="Palatino Linotype"/>
                <a:cs typeface="Palatino Linotype"/>
              </a:rPr>
              <a:t>0.5</a:t>
            </a:r>
            <a:r>
              <a:rPr dirty="0" baseline="29914" sz="975" spc="209">
                <a:latin typeface="Palatino Linotype"/>
                <a:cs typeface="Palatino Linotype"/>
              </a:rPr>
              <a:t> </a:t>
            </a:r>
            <a:r>
              <a:rPr dirty="0" sz="1000" spc="150">
                <a:latin typeface="Cambria"/>
                <a:cs typeface="Cambria"/>
              </a:rPr>
              <a:t>=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95">
                <a:latin typeface="Cambria"/>
                <a:cs typeface="Cambria"/>
              </a:rPr>
              <a:t>Σ</a:t>
            </a:r>
            <a:r>
              <a:rPr dirty="0" sz="1000" spc="14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)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also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block-</a:t>
            </a:r>
            <a:r>
              <a:rPr dirty="0" sz="1000" spc="-35">
                <a:latin typeface="Palatino Linotype"/>
                <a:cs typeface="Palatino Linotype"/>
              </a:rPr>
              <a:t>diagonal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1221663" y="7708163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1317206" y="7858680"/>
            <a:ext cx="5651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1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529438" y="7736162"/>
            <a:ext cx="9975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blocks: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63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1519056" y="7544600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95">
                <a:latin typeface="Meiryo"/>
                <a:cs typeface="Meiryo"/>
              </a:rPr>
              <a:t>√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6" name="object 76" descr=""/>
          <p:cNvSpPr/>
          <p:nvPr/>
        </p:nvSpPr>
        <p:spPr>
          <a:xfrm>
            <a:off x="1649150" y="7679601"/>
            <a:ext cx="321310" cy="0"/>
          </a:xfrm>
          <a:custGeom>
            <a:avLst/>
            <a:gdLst/>
            <a:ahLst/>
            <a:cxnLst/>
            <a:rect l="l" t="t" r="r" b="b"/>
            <a:pathLst>
              <a:path w="321310" h="0">
                <a:moveTo>
                  <a:pt x="0" y="0"/>
                </a:moveTo>
                <a:lnTo>
                  <a:pt x="320725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" name="object 77" descr=""/>
          <p:cNvSpPr txBox="1"/>
          <p:nvPr/>
        </p:nvSpPr>
        <p:spPr>
          <a:xfrm>
            <a:off x="1834645" y="7722547"/>
            <a:ext cx="5651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1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636450" y="7672707"/>
            <a:ext cx="3073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95" i="1">
                <a:latin typeface="Meiryo"/>
                <a:cs typeface="Meiryo"/>
              </a:rPr>
              <a:t/>
            </a:r>
            <a:r>
              <a:rPr dirty="0" sz="650" spc="90" i="1">
                <a:latin typeface="Meiryo"/>
                <a:cs typeface="Meiryo"/>
              </a:rPr>
              <a:t> </a:t>
            </a:r>
            <a:r>
              <a:rPr dirty="0" sz="650" spc="60">
                <a:latin typeface="Cambria"/>
                <a:cs typeface="Cambria"/>
              </a:rPr>
              <a:t>+</a:t>
            </a:r>
            <a:r>
              <a:rPr dirty="0" sz="650" spc="60" i="1">
                <a:latin typeface="Palatino Linotype"/>
                <a:cs typeface="Palatino Linotype"/>
              </a:rPr>
              <a:t>T</a:t>
            </a:r>
            <a:r>
              <a:rPr dirty="0" sz="650" spc="135" i="1">
                <a:latin typeface="Palatino Linotype"/>
                <a:cs typeface="Palatino Linotype"/>
              </a:rPr>
              <a:t> </a:t>
            </a: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686516" y="7677745"/>
            <a:ext cx="29019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8285" algn="l"/>
              </a:tabLst>
            </a:pPr>
            <a:r>
              <a:rPr dirty="0" sz="450" spc="-50">
                <a:latin typeface="Palatino Linotype"/>
                <a:cs typeface="Palatino Linotype"/>
              </a:rPr>
              <a:t>2</a:t>
            </a:r>
            <a:r>
              <a:rPr dirty="0" sz="450">
                <a:latin typeface="Palatino Linotype"/>
                <a:cs typeface="Palatino Linotype"/>
              </a:rPr>
              <a:t>	</a:t>
            </a:r>
            <a:r>
              <a:rPr dirty="0" sz="450" spc="-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1682285" y="7731120"/>
            <a:ext cx="28765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8285" algn="l"/>
              </a:tabLst>
            </a:pP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20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81" name="object 81" descr=""/>
          <p:cNvSpPr/>
          <p:nvPr/>
        </p:nvSpPr>
        <p:spPr>
          <a:xfrm>
            <a:off x="1531764" y="7843621"/>
            <a:ext cx="438150" cy="0"/>
          </a:xfrm>
          <a:custGeom>
            <a:avLst/>
            <a:gdLst/>
            <a:ahLst/>
            <a:cxnLst/>
            <a:rect l="l" t="t" r="r" b="b"/>
            <a:pathLst>
              <a:path w="438150" h="0">
                <a:moveTo>
                  <a:pt x="0" y="0"/>
                </a:moveTo>
                <a:lnTo>
                  <a:pt x="43811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" name="object 82" descr=""/>
          <p:cNvSpPr txBox="1"/>
          <p:nvPr/>
        </p:nvSpPr>
        <p:spPr>
          <a:xfrm>
            <a:off x="1672315" y="7837986"/>
            <a:ext cx="1479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300" i="1">
                <a:latin typeface="Meiryo"/>
                <a:cs typeface="Meiryo"/>
              </a:rPr>
              <a:t/>
            </a:r>
            <a:r>
              <a:rPr dirty="0" baseline="-18518" sz="675" spc="-450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977518" y="7711826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2066333" y="7858681"/>
            <a:ext cx="5651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1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1946854" y="7736169"/>
            <a:ext cx="10191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47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then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have: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1217655" y="8170483"/>
            <a:ext cx="2552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02565" algn="l"/>
              </a:tabLst>
            </a:pP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877355" y="8047066"/>
            <a:ext cx="8083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2222" sz="1500" spc="225">
                <a:latin typeface="Cambria"/>
                <a:cs typeface="Cambria"/>
              </a:rPr>
              <a:t>Σ</a:t>
            </a:r>
            <a:r>
              <a:rPr dirty="0" baseline="-22222" sz="1500" spc="82">
                <a:latin typeface="Cambria"/>
                <a:cs typeface="Cambria"/>
              </a:rPr>
              <a:t> </a:t>
            </a:r>
            <a:r>
              <a:rPr dirty="0" baseline="-22222" sz="1500" spc="142">
                <a:latin typeface="Cambria"/>
                <a:cs typeface="Cambria"/>
              </a:rPr>
              <a:t>=</a:t>
            </a:r>
            <a:r>
              <a:rPr dirty="0" baseline="-22222" sz="1500" spc="179">
                <a:latin typeface="Cambria"/>
                <a:cs typeface="Cambria"/>
              </a:rPr>
              <a:t> </a:t>
            </a:r>
            <a:r>
              <a:rPr dirty="0" baseline="-22222" sz="1500">
                <a:latin typeface="Cambria"/>
                <a:cs typeface="Cambria"/>
              </a:rPr>
              <a:t>Σ</a:t>
            </a:r>
            <a:r>
              <a:rPr dirty="0" sz="650">
                <a:latin typeface="Palatino Linotype"/>
                <a:cs typeface="Palatino Linotype"/>
              </a:rPr>
              <a:t>0.5</a:t>
            </a:r>
            <a:r>
              <a:rPr dirty="0" baseline="-22222" sz="1500">
                <a:latin typeface="Cambria"/>
                <a:cs typeface="Cambria"/>
              </a:rPr>
              <a:t>Σ</a:t>
            </a:r>
            <a:r>
              <a:rPr dirty="0" sz="650">
                <a:latin typeface="Palatino Linotype"/>
                <a:cs typeface="Palatino Linotype"/>
              </a:rPr>
              <a:t>0.5</a:t>
            </a:r>
            <a:r>
              <a:rPr dirty="0" sz="650" spc="175">
                <a:latin typeface="Palatino Linotype"/>
                <a:cs typeface="Palatino Linotype"/>
              </a:rPr>
              <a:t> </a:t>
            </a:r>
            <a:r>
              <a:rPr dirty="0" baseline="-22222" sz="1500" spc="112">
                <a:latin typeface="Cambria"/>
                <a:cs typeface="Cambria"/>
              </a:rPr>
              <a:t>+</a:t>
            </a:r>
            <a:endParaRPr baseline="-22222" sz="1500">
              <a:latin typeface="Cambria"/>
              <a:cs typeface="Cambria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1652307" y="7945228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1745602" y="8062235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90" name="object 90" descr=""/>
          <p:cNvSpPr/>
          <p:nvPr/>
        </p:nvSpPr>
        <p:spPr>
          <a:xfrm>
            <a:off x="1690413" y="8205266"/>
            <a:ext cx="126364" cy="0"/>
          </a:xfrm>
          <a:custGeom>
            <a:avLst/>
            <a:gdLst/>
            <a:ahLst/>
            <a:cxnLst/>
            <a:rect l="l" t="t" r="r" b="b"/>
            <a:pathLst>
              <a:path w="126364" h="0">
                <a:moveTo>
                  <a:pt x="0" y="0"/>
                </a:moveTo>
                <a:lnTo>
                  <a:pt x="12630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" name="object 91" descr=""/>
          <p:cNvSpPr txBox="1"/>
          <p:nvPr/>
        </p:nvSpPr>
        <p:spPr>
          <a:xfrm>
            <a:off x="1653684" y="8150049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1746980" y="8262726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1819216" y="8097702"/>
            <a:ext cx="269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1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2063592" y="8088186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1912258" y="8170483"/>
            <a:ext cx="2266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175" i="1">
                <a:latin typeface="Meiryo"/>
                <a:cs typeface="Meiryo"/>
              </a:rPr>
              <a:t>  </a:t>
            </a:r>
            <a:r>
              <a:rPr dirty="0" sz="650" spc="-32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018124" y="607782"/>
            <a:ext cx="17399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Advanced</a:t>
            </a:r>
            <a:r>
              <a:rPr dirty="0" sz="800" spc="-1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Components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Models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57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891308" y="890517"/>
            <a:ext cx="4965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2222" sz="1500" spc="225">
                <a:latin typeface="Cambria"/>
                <a:cs typeface="Cambria"/>
              </a:rPr>
              <a:t>Σ</a:t>
            </a:r>
            <a:r>
              <a:rPr dirty="0" baseline="-22222" sz="1500">
                <a:latin typeface="Cambria"/>
                <a:cs typeface="Cambria"/>
              </a:rPr>
              <a:t> </a:t>
            </a:r>
            <a:r>
              <a:rPr dirty="0" baseline="-22222" sz="1500" spc="142">
                <a:latin typeface="Cambria"/>
                <a:cs typeface="Cambria"/>
              </a:rPr>
              <a:t>=</a:t>
            </a:r>
            <a:r>
              <a:rPr dirty="0" baseline="-22222" sz="1500" spc="89">
                <a:latin typeface="Cambria"/>
                <a:cs typeface="Cambria"/>
              </a:rPr>
              <a:t> </a:t>
            </a:r>
            <a:r>
              <a:rPr dirty="0" baseline="-22222" sz="1500" spc="-30">
                <a:latin typeface="Cambria"/>
                <a:cs typeface="Cambria"/>
              </a:rPr>
              <a:t>Σ</a:t>
            </a:r>
            <a:r>
              <a:rPr dirty="0" sz="650" spc="-20">
                <a:latin typeface="Palatino Linotype"/>
                <a:cs typeface="Palatino Linotype"/>
              </a:rPr>
              <a:t>0.5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231604" y="1013934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364189" y="723408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65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641679" y="788674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734979" y="905691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1679788" y="1048715"/>
            <a:ext cx="126364" cy="0"/>
          </a:xfrm>
          <a:custGeom>
            <a:avLst/>
            <a:gdLst/>
            <a:ahLst/>
            <a:cxnLst/>
            <a:rect l="l" t="t" r="r" b="b"/>
            <a:pathLst>
              <a:path w="126364" h="0">
                <a:moveTo>
                  <a:pt x="0" y="0"/>
                </a:moveTo>
                <a:lnTo>
                  <a:pt x="12630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643059" y="993501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736355" y="1106172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887574" y="931636"/>
            <a:ext cx="1892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0">
                <a:latin typeface="Cambria"/>
                <a:cs typeface="Cambria"/>
              </a:rPr>
              <a:t>−</a:t>
            </a:r>
            <a:r>
              <a:rPr dirty="0" sz="650" spc="-20">
                <a:latin typeface="Palatino Linotype"/>
                <a:cs typeface="Palatino Linotype"/>
              </a:rPr>
              <a:t>0.5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466489" y="941148"/>
            <a:ext cx="10052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4330" algn="l"/>
                <a:tab pos="603250" algn="l"/>
              </a:tabLst>
            </a:pP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0">
                <a:latin typeface="Cambria"/>
                <a:cs typeface="Cambria"/>
              </a:rPr>
              <a:t>Σ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210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887574" y="1013934"/>
            <a:ext cx="6229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75590" algn="l"/>
              </a:tabLst>
            </a:pP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175" i="1">
                <a:latin typeface="Meiryo"/>
                <a:cs typeface="Meiryo"/>
              </a:rPr>
              <a:t>  </a:t>
            </a: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155" i="1">
                <a:latin typeface="Meiryo"/>
                <a:cs typeface="Meiryo"/>
              </a:rPr>
              <a:t>  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615661" y="723407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65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276512" y="890516"/>
            <a:ext cx="6978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74980" algn="l"/>
              </a:tabLst>
            </a:pPr>
            <a:r>
              <a:rPr dirty="0" sz="650" i="1">
                <a:latin typeface="Meiryo"/>
                <a:cs typeface="Meiryo"/>
              </a:rPr>
              <a:t>⊤</a:t>
            </a:r>
            <a:r>
              <a:rPr dirty="0" sz="650" spc="380" i="1">
                <a:latin typeface="Meiryo"/>
                <a:cs typeface="Meiryo"/>
              </a:rPr>
              <a:t> </a:t>
            </a:r>
            <a:r>
              <a:rPr dirty="0" sz="650" spc="-20">
                <a:latin typeface="Cambria"/>
                <a:cs typeface="Cambria"/>
              </a:rPr>
              <a:t>−</a:t>
            </a:r>
            <a:r>
              <a:rPr dirty="0" sz="650" spc="-20">
                <a:latin typeface="Palatino Linotype"/>
                <a:cs typeface="Palatino Linotype"/>
              </a:rPr>
              <a:t>0.5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-22222" sz="1500" spc="-30">
                <a:latin typeface="Cambria"/>
                <a:cs typeface="Cambria"/>
              </a:rPr>
              <a:t>Σ</a:t>
            </a:r>
            <a:r>
              <a:rPr dirty="0" sz="650" spc="-20">
                <a:latin typeface="Palatino Linotype"/>
                <a:cs typeface="Palatino Linotype"/>
              </a:rPr>
              <a:t>0.5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817973" y="1013933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68777" y="1271818"/>
            <a:ext cx="12744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inverse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91308" y="1549680"/>
            <a:ext cx="6629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2222" sz="1500" spc="82">
                <a:latin typeface="Cambria"/>
                <a:cs typeface="Cambria"/>
              </a:rPr>
              <a:t>Σ</a:t>
            </a:r>
            <a:r>
              <a:rPr dirty="0" sz="650" spc="55">
                <a:latin typeface="Cambria"/>
                <a:cs typeface="Cambria"/>
              </a:rPr>
              <a:t>−</a:t>
            </a:r>
            <a:r>
              <a:rPr dirty="0" sz="650" spc="55">
                <a:latin typeface="Palatino Linotype"/>
                <a:cs typeface="Palatino Linotype"/>
              </a:rPr>
              <a:t>1</a:t>
            </a:r>
            <a:r>
              <a:rPr dirty="0" sz="650" spc="170">
                <a:latin typeface="Palatino Linotype"/>
                <a:cs typeface="Palatino Linotype"/>
              </a:rPr>
              <a:t> </a:t>
            </a:r>
            <a:r>
              <a:rPr dirty="0" baseline="-22222" sz="1500" spc="187">
                <a:latin typeface="Cambria"/>
                <a:cs typeface="Cambria"/>
              </a:rPr>
              <a:t>=</a:t>
            </a:r>
            <a:r>
              <a:rPr dirty="0" baseline="-22222" sz="1500" spc="89">
                <a:latin typeface="Cambria"/>
                <a:cs typeface="Cambria"/>
              </a:rPr>
              <a:t> </a:t>
            </a:r>
            <a:r>
              <a:rPr dirty="0" baseline="-22222" sz="1500" spc="-15">
                <a:latin typeface="Cambria"/>
                <a:cs typeface="Cambria"/>
              </a:rPr>
              <a:t>Σ</a:t>
            </a:r>
            <a:r>
              <a:rPr dirty="0" sz="650" spc="-10">
                <a:latin typeface="Cambria"/>
                <a:cs typeface="Cambria"/>
              </a:rPr>
              <a:t>−</a:t>
            </a:r>
            <a:r>
              <a:rPr dirty="0" sz="650" spc="-10">
                <a:latin typeface="Palatino Linotype"/>
                <a:cs typeface="Palatino Linotype"/>
              </a:rPr>
              <a:t>0.5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339390" y="1672987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509351" y="1382461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65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786841" y="1447841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880142" y="1564853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4" name="object 24" descr=""/>
          <p:cNvSpPr/>
          <p:nvPr/>
        </p:nvSpPr>
        <p:spPr>
          <a:xfrm>
            <a:off x="1824949" y="1707768"/>
            <a:ext cx="126364" cy="0"/>
          </a:xfrm>
          <a:custGeom>
            <a:avLst/>
            <a:gdLst/>
            <a:ahLst/>
            <a:cxnLst/>
            <a:rect l="l" t="t" r="r" b="b"/>
            <a:pathLst>
              <a:path w="126364" h="0">
                <a:moveTo>
                  <a:pt x="0" y="0"/>
                </a:moveTo>
                <a:lnTo>
                  <a:pt x="12630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 txBox="1"/>
          <p:nvPr/>
        </p:nvSpPr>
        <p:spPr>
          <a:xfrm>
            <a:off x="1788220" y="1652668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881516" y="1765231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032616" y="1590805"/>
            <a:ext cx="1892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0">
                <a:latin typeface="Cambria"/>
                <a:cs typeface="Cambria"/>
              </a:rPr>
              <a:t>−</a:t>
            </a:r>
            <a:r>
              <a:rPr dirty="0" sz="650" spc="-20">
                <a:latin typeface="Palatino Linotype"/>
                <a:cs typeface="Palatino Linotype"/>
              </a:rPr>
              <a:t>0.5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611646" y="1600310"/>
            <a:ext cx="10045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4330" algn="l"/>
                <a:tab pos="603250" algn="l"/>
              </a:tabLst>
            </a:pP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0">
                <a:latin typeface="Cambria"/>
                <a:cs typeface="Cambria"/>
              </a:rPr>
              <a:t>Σ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204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032616" y="1672992"/>
            <a:ext cx="6229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75590" algn="l"/>
              </a:tabLst>
            </a:pP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175" i="1">
                <a:latin typeface="Meiryo"/>
                <a:cs typeface="Meiryo"/>
              </a:rPr>
              <a:t>  </a:t>
            </a: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150" i="1">
                <a:latin typeface="Meiryo"/>
                <a:cs typeface="Meiryo"/>
              </a:rPr>
              <a:t>  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735422" y="1406124"/>
            <a:ext cx="2800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1111" sz="1500" spc="195">
                <a:latin typeface="Meiryo"/>
                <a:cs typeface="Meiryo"/>
              </a:rPr>
              <a:t>)</a:t>
            </a:r>
            <a:r>
              <a:rPr dirty="0" sz="650" spc="130">
                <a:latin typeface="Cambria"/>
                <a:cs typeface="Cambria"/>
              </a:rPr>
              <a:t>−</a:t>
            </a:r>
            <a:r>
              <a:rPr dirty="0" sz="650" spc="13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421668" y="1549685"/>
            <a:ext cx="84264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61340" algn="l"/>
              </a:tabLst>
            </a:pPr>
            <a:r>
              <a:rPr dirty="0" sz="650" i="1">
                <a:latin typeface="Meiryo"/>
                <a:cs typeface="Meiryo"/>
              </a:rPr>
              <a:t>⊤</a:t>
            </a:r>
            <a:r>
              <a:rPr dirty="0" sz="650" spc="380" i="1">
                <a:latin typeface="Meiryo"/>
                <a:cs typeface="Meiryo"/>
              </a:rPr>
              <a:t> </a:t>
            </a:r>
            <a:r>
              <a:rPr dirty="0" sz="650" spc="-20">
                <a:latin typeface="Cambria"/>
                <a:cs typeface="Cambria"/>
              </a:rPr>
              <a:t>−</a:t>
            </a:r>
            <a:r>
              <a:rPr dirty="0" sz="650" spc="-20">
                <a:latin typeface="Palatino Linotype"/>
                <a:cs typeface="Palatino Linotype"/>
              </a:rPr>
              <a:t>0.5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-22222" sz="1500" spc="-15">
                <a:latin typeface="Cambria"/>
                <a:cs typeface="Cambria"/>
              </a:rPr>
              <a:t>Σ</a:t>
            </a:r>
            <a:r>
              <a:rPr dirty="0" sz="650" spc="-10">
                <a:latin typeface="Cambria"/>
                <a:cs typeface="Cambria"/>
              </a:rPr>
              <a:t>−</a:t>
            </a:r>
            <a:r>
              <a:rPr dirty="0" sz="650" spc="-10">
                <a:latin typeface="Palatino Linotype"/>
                <a:cs typeface="Palatino Linotype"/>
              </a:rPr>
              <a:t>0.5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049772" y="1672991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556090" y="1942193"/>
            <a:ext cx="5010785" cy="3289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 marR="43180" indent="10795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apply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following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result: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I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XX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baseline="29914" sz="975" spc="179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X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I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baseline="29914" sz="975" spc="31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</a:t>
            </a:r>
            <a:r>
              <a:rPr dirty="0" sz="1000" spc="1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10">
                <a:latin typeface="Palatino Linotype"/>
                <a:cs typeface="Palatino Linotype"/>
              </a:rPr>
              <a:t>brackets: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194210" y="2269779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287490" y="2386786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6" name="object 36" descr=""/>
          <p:cNvSpPr/>
          <p:nvPr/>
        </p:nvSpPr>
        <p:spPr>
          <a:xfrm>
            <a:off x="1232303" y="2529700"/>
            <a:ext cx="126364" cy="0"/>
          </a:xfrm>
          <a:custGeom>
            <a:avLst/>
            <a:gdLst/>
            <a:ahLst/>
            <a:cxnLst/>
            <a:rect l="l" t="t" r="r" b="b"/>
            <a:pathLst>
              <a:path w="126365" h="0">
                <a:moveTo>
                  <a:pt x="0" y="0"/>
                </a:moveTo>
                <a:lnTo>
                  <a:pt x="12630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7" name="object 37" descr=""/>
          <p:cNvSpPr txBox="1"/>
          <p:nvPr/>
        </p:nvSpPr>
        <p:spPr>
          <a:xfrm>
            <a:off x="1195575" y="2474600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288870" y="2587163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019020" y="2422253"/>
            <a:ext cx="10045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4330" algn="l"/>
                <a:tab pos="603250" algn="l"/>
              </a:tabLst>
            </a:pP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0">
                <a:latin typeface="Cambria"/>
                <a:cs typeface="Cambria"/>
              </a:rPr>
              <a:t>Σ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1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210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Cambria"/>
                <a:cs typeface="Cambria"/>
              </a:rPr>
              <a:t>Σ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439976" y="2412736"/>
            <a:ext cx="7473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26720" algn="l"/>
              </a:tabLst>
            </a:pPr>
            <a:r>
              <a:rPr dirty="0" sz="650" spc="-20">
                <a:latin typeface="Cambria"/>
                <a:cs typeface="Cambria"/>
              </a:rPr>
              <a:t>−</a:t>
            </a:r>
            <a:r>
              <a:rPr dirty="0" sz="650" spc="-20">
                <a:latin typeface="Palatino Linotype"/>
                <a:cs typeface="Palatino Linotype"/>
              </a:rPr>
              <a:t>0.5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Meiryo"/>
                <a:cs typeface="Meiryo"/>
              </a:rPr>
              <a:t>⊤</a:t>
            </a:r>
            <a:r>
              <a:rPr dirty="0" sz="650" spc="380" i="1">
                <a:latin typeface="Meiryo"/>
                <a:cs typeface="Meiryo"/>
              </a:rPr>
              <a:t> </a:t>
            </a:r>
            <a:r>
              <a:rPr dirty="0" sz="650" spc="-20">
                <a:latin typeface="Cambria"/>
                <a:cs typeface="Cambria"/>
              </a:rPr>
              <a:t>−</a:t>
            </a:r>
            <a:r>
              <a:rPr dirty="0" sz="650" spc="-20">
                <a:latin typeface="Palatino Linotype"/>
                <a:cs typeface="Palatino Linotype"/>
              </a:rPr>
              <a:t>0.5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439976" y="2494924"/>
            <a:ext cx="6229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75590" algn="l"/>
              </a:tabLst>
            </a:pP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175" i="1">
                <a:latin typeface="Meiryo"/>
                <a:cs typeface="Meiryo"/>
              </a:rPr>
              <a:t>  </a:t>
            </a: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155" i="1">
                <a:latin typeface="Meiryo"/>
                <a:cs typeface="Meiryo"/>
              </a:rPr>
              <a:t>  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803574" y="2386784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3" name="object 43" descr=""/>
          <p:cNvSpPr/>
          <p:nvPr/>
        </p:nvSpPr>
        <p:spPr>
          <a:xfrm>
            <a:off x="2748379" y="2529700"/>
            <a:ext cx="126364" cy="0"/>
          </a:xfrm>
          <a:custGeom>
            <a:avLst/>
            <a:gdLst/>
            <a:ahLst/>
            <a:cxnLst/>
            <a:rect l="l" t="t" r="r" b="b"/>
            <a:pathLst>
              <a:path w="126364" h="0">
                <a:moveTo>
                  <a:pt x="0" y="0"/>
                </a:moveTo>
                <a:lnTo>
                  <a:pt x="12630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 descr=""/>
          <p:cNvSpPr txBox="1"/>
          <p:nvPr/>
        </p:nvSpPr>
        <p:spPr>
          <a:xfrm>
            <a:off x="2711650" y="2474600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804946" y="2587163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956165" y="2412736"/>
            <a:ext cx="1892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0">
                <a:latin typeface="Cambria"/>
                <a:cs typeface="Cambria"/>
              </a:rPr>
              <a:t>−</a:t>
            </a:r>
            <a:r>
              <a:rPr dirty="0" sz="650" spc="-20">
                <a:latin typeface="Palatino Linotype"/>
                <a:cs typeface="Palatino Linotype"/>
              </a:rPr>
              <a:t>0.5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956165" y="2494924"/>
            <a:ext cx="338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75590" algn="l"/>
              </a:tabLst>
            </a:pP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2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916720" y="2204404"/>
            <a:ext cx="24885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72995" algn="l"/>
              </a:tabLst>
            </a:pPr>
            <a:r>
              <a:rPr dirty="0" sz="1000" spc="310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310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697578" y="2269777"/>
            <a:ext cx="10636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895350" algn="l"/>
              </a:tabLst>
            </a:pPr>
            <a:r>
              <a:rPr dirty="0" baseline="-19444" sz="1500" spc="-37" i="1">
                <a:latin typeface="Meiryo"/>
                <a:cs typeface="Meiryo"/>
              </a:rPr>
              <a:t/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-19444" sz="1500" spc="-37" i="1">
                <a:latin typeface="Meiryo"/>
                <a:cs typeface="Meiryo"/>
              </a:rPr>
              <a:t/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648250" y="2386785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1" name="object 51" descr=""/>
          <p:cNvSpPr/>
          <p:nvPr/>
        </p:nvSpPr>
        <p:spPr>
          <a:xfrm>
            <a:off x="3593056" y="2529700"/>
            <a:ext cx="126364" cy="0"/>
          </a:xfrm>
          <a:custGeom>
            <a:avLst/>
            <a:gdLst/>
            <a:ahLst/>
            <a:cxnLst/>
            <a:rect l="l" t="t" r="r" b="b"/>
            <a:pathLst>
              <a:path w="126364" h="0">
                <a:moveTo>
                  <a:pt x="0" y="0"/>
                </a:moveTo>
                <a:lnTo>
                  <a:pt x="12630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 descr=""/>
          <p:cNvSpPr txBox="1"/>
          <p:nvPr/>
        </p:nvSpPr>
        <p:spPr>
          <a:xfrm>
            <a:off x="3556327" y="2474600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649618" y="2587163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814782" y="2412736"/>
            <a:ext cx="2711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Meiryo"/>
                <a:cs typeface="Meiryo"/>
              </a:rPr>
              <a:t>⊤</a:t>
            </a:r>
            <a:r>
              <a:rPr dirty="0" sz="650" spc="380" i="1">
                <a:latin typeface="Meiryo"/>
                <a:cs typeface="Meiryo"/>
              </a:rPr>
              <a:t> </a:t>
            </a: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413242" y="2422251"/>
            <a:ext cx="1771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76250" algn="l"/>
                <a:tab pos="725170" algn="l"/>
                <a:tab pos="978535" algn="l"/>
                <a:tab pos="1320800" algn="l"/>
              </a:tabLst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0">
                <a:latin typeface="Cambria"/>
                <a:cs typeface="Cambria"/>
              </a:rPr>
              <a:t>Σ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	I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240">
                <a:latin typeface="Palatino Linotype"/>
                <a:cs typeface="Palatino Linotype"/>
              </a:rPr>
              <a:t> 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sz="1000" spc="185">
                <a:latin typeface="Cambria"/>
                <a:cs typeface="Cambria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130082" y="2228056"/>
            <a:ext cx="23552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2099945" algn="l"/>
              </a:tabLst>
            </a:pPr>
            <a:r>
              <a:rPr dirty="0" baseline="11111" sz="1500" spc="195">
                <a:latin typeface="Meiryo"/>
                <a:cs typeface="Meiryo"/>
              </a:rPr>
              <a:t>)</a:t>
            </a:r>
            <a:r>
              <a:rPr dirty="0" sz="650" spc="130">
                <a:latin typeface="Cambria"/>
                <a:cs typeface="Cambria"/>
              </a:rPr>
              <a:t>−</a:t>
            </a:r>
            <a:r>
              <a:rPr dirty="0" sz="650" spc="13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11111" sz="1500" spc="195">
                <a:latin typeface="Meiryo"/>
                <a:cs typeface="Meiryo"/>
              </a:rPr>
              <a:t>)</a:t>
            </a:r>
            <a:r>
              <a:rPr dirty="0" sz="650" spc="130">
                <a:latin typeface="Cambria"/>
                <a:cs typeface="Cambria"/>
              </a:rPr>
              <a:t>−</a:t>
            </a:r>
            <a:r>
              <a:rPr dirty="0" sz="650" spc="13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4402142" y="2371615"/>
            <a:ext cx="47688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2222" sz="1500" spc="-15">
                <a:latin typeface="Palatino Linotype"/>
                <a:cs typeface="Palatino Linotype"/>
              </a:rPr>
              <a:t>D</a:t>
            </a:r>
            <a:r>
              <a:rPr dirty="0" sz="650" spc="-10" i="1">
                <a:latin typeface="Meiryo"/>
                <a:cs typeface="Meiryo"/>
              </a:rPr>
              <a:t>⊤</a:t>
            </a:r>
            <a:r>
              <a:rPr dirty="0" baseline="-22222" sz="1500" spc="-15">
                <a:latin typeface="Cambria"/>
                <a:cs typeface="Cambria"/>
              </a:rPr>
              <a:t>Σ</a:t>
            </a:r>
            <a:r>
              <a:rPr dirty="0" sz="650" spc="-10">
                <a:latin typeface="Cambria"/>
                <a:cs typeface="Cambria"/>
              </a:rPr>
              <a:t>−</a:t>
            </a:r>
            <a:r>
              <a:rPr dirty="0" sz="650" spc="-10">
                <a:latin typeface="Palatino Linotype"/>
                <a:cs typeface="Palatino Linotype"/>
              </a:rPr>
              <a:t>0.5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814782" y="2494924"/>
            <a:ext cx="9144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56870" algn="l"/>
                <a:tab pos="718185" algn="l"/>
              </a:tabLst>
            </a:pP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150" i="1">
                <a:latin typeface="Meiryo"/>
                <a:cs typeface="Meiryo"/>
              </a:rPr>
              <a:t>  </a:t>
            </a: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150" i="1">
                <a:latin typeface="Meiryo"/>
                <a:cs typeface="Meiryo"/>
              </a:rPr>
              <a:t>  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676788" y="2752808"/>
            <a:ext cx="8756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Finally,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have: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339386" y="3183005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579729" y="2957744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673029" y="3074876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63" name="object 63" descr=""/>
          <p:cNvSpPr/>
          <p:nvPr/>
        </p:nvSpPr>
        <p:spPr>
          <a:xfrm>
            <a:off x="1617837" y="3217786"/>
            <a:ext cx="126364" cy="0"/>
          </a:xfrm>
          <a:custGeom>
            <a:avLst/>
            <a:gdLst/>
            <a:ahLst/>
            <a:cxnLst/>
            <a:rect l="l" t="t" r="r" b="b"/>
            <a:pathLst>
              <a:path w="126364" h="0">
                <a:moveTo>
                  <a:pt x="0" y="0"/>
                </a:moveTo>
                <a:lnTo>
                  <a:pt x="12630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" name="object 64" descr=""/>
          <p:cNvSpPr txBox="1"/>
          <p:nvPr/>
        </p:nvSpPr>
        <p:spPr>
          <a:xfrm>
            <a:off x="1581109" y="3162686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674404" y="3275248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891304" y="3059702"/>
            <a:ext cx="10864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946785" algn="l"/>
              </a:tabLst>
            </a:pPr>
            <a:r>
              <a:rPr dirty="0" baseline="-22222" sz="1500" spc="82">
                <a:latin typeface="Cambria"/>
                <a:cs typeface="Cambria"/>
              </a:rPr>
              <a:t>Σ</a:t>
            </a:r>
            <a:r>
              <a:rPr dirty="0" sz="650" spc="55">
                <a:latin typeface="Cambria"/>
                <a:cs typeface="Cambria"/>
              </a:rPr>
              <a:t>−</a:t>
            </a:r>
            <a:r>
              <a:rPr dirty="0" sz="650" spc="55">
                <a:latin typeface="Palatino Linotype"/>
                <a:cs typeface="Palatino Linotype"/>
              </a:rPr>
              <a:t>1</a:t>
            </a:r>
            <a:r>
              <a:rPr dirty="0" sz="650" spc="170">
                <a:latin typeface="Palatino Linotype"/>
                <a:cs typeface="Palatino Linotype"/>
              </a:rPr>
              <a:t> </a:t>
            </a:r>
            <a:r>
              <a:rPr dirty="0" baseline="-22222" sz="1500" spc="187">
                <a:latin typeface="Cambria"/>
                <a:cs typeface="Cambria"/>
              </a:rPr>
              <a:t>=</a:t>
            </a:r>
            <a:r>
              <a:rPr dirty="0" baseline="-22222" sz="1500" spc="97">
                <a:latin typeface="Cambria"/>
                <a:cs typeface="Cambria"/>
              </a:rPr>
              <a:t> </a:t>
            </a:r>
            <a:r>
              <a:rPr dirty="0" baseline="-22222" sz="1500" spc="82">
                <a:latin typeface="Cambria"/>
                <a:cs typeface="Cambria"/>
              </a:rPr>
              <a:t>Σ</a:t>
            </a:r>
            <a:r>
              <a:rPr dirty="0" sz="650" spc="55">
                <a:latin typeface="Cambria"/>
                <a:cs typeface="Cambria"/>
              </a:rPr>
              <a:t>−</a:t>
            </a:r>
            <a:r>
              <a:rPr dirty="0" sz="650" spc="55">
                <a:latin typeface="Palatino Linotype"/>
                <a:cs typeface="Palatino Linotype"/>
              </a:rPr>
              <a:t>1</a:t>
            </a:r>
            <a:r>
              <a:rPr dirty="0" sz="650" spc="114">
                <a:latin typeface="Palatino Linotype"/>
                <a:cs typeface="Palatino Linotype"/>
              </a:rPr>
              <a:t> </a:t>
            </a:r>
            <a:r>
              <a:rPr dirty="0" baseline="-22222" sz="1500" spc="112">
                <a:latin typeface="Cambria"/>
                <a:cs typeface="Cambria"/>
              </a:rPr>
              <a:t>−</a:t>
            </a:r>
            <a:r>
              <a:rPr dirty="0" baseline="-22222" sz="1500">
                <a:latin typeface="Cambria"/>
                <a:cs typeface="Cambria"/>
              </a:rPr>
              <a:t>	</a:t>
            </a: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825510" y="3183005"/>
            <a:ext cx="2755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12725" algn="l"/>
              </a:tabLst>
            </a:pP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3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084515" y="2892478"/>
            <a:ext cx="1092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15">
                <a:latin typeface="Meiryo"/>
                <a:cs typeface="Meiryo"/>
              </a:rPr>
              <a:t>[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343377" y="2957744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436672" y="3074876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1" name="object 71" descr=""/>
          <p:cNvSpPr/>
          <p:nvPr/>
        </p:nvSpPr>
        <p:spPr>
          <a:xfrm>
            <a:off x="2381476" y="3217786"/>
            <a:ext cx="126364" cy="0"/>
          </a:xfrm>
          <a:custGeom>
            <a:avLst/>
            <a:gdLst/>
            <a:ahLst/>
            <a:cxnLst/>
            <a:rect l="l" t="t" r="r" b="b"/>
            <a:pathLst>
              <a:path w="126364" h="0">
                <a:moveTo>
                  <a:pt x="0" y="0"/>
                </a:moveTo>
                <a:lnTo>
                  <a:pt x="12630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" name="object 72" descr=""/>
          <p:cNvSpPr txBox="1"/>
          <p:nvPr/>
        </p:nvSpPr>
        <p:spPr>
          <a:xfrm>
            <a:off x="2344747" y="3162686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438043" y="3275248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603321" y="3100822"/>
            <a:ext cx="2711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Meiryo"/>
                <a:cs typeface="Meiryo"/>
              </a:rPr>
              <a:t>⊤</a:t>
            </a:r>
            <a:r>
              <a:rPr dirty="0" sz="650" spc="380" i="1">
                <a:latin typeface="Meiryo"/>
                <a:cs typeface="Meiryo"/>
              </a:rPr>
              <a:t> </a:t>
            </a: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1746526" y="3110338"/>
            <a:ext cx="12268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3705" algn="l"/>
                <a:tab pos="775970" algn="l"/>
              </a:tabLst>
            </a:pP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sz="1000" spc="200">
                <a:latin typeface="Cambria"/>
                <a:cs typeface="Cambria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	I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240">
                <a:latin typeface="Palatino Linotype"/>
                <a:cs typeface="Palatino Linotype"/>
              </a:rPr>
              <a:t> 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sz="1000" spc="185">
                <a:latin typeface="Cambria"/>
                <a:cs typeface="Cambria"/>
              </a:rPr>
              <a:t>  </a:t>
            </a:r>
            <a:r>
              <a:rPr dirty="0" sz="1000" spc="-50">
                <a:latin typeface="Palatino Linotype"/>
                <a:cs typeface="Palatino Linotype"/>
              </a:rPr>
              <a:t>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980715" y="2916142"/>
            <a:ext cx="261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1111" sz="1500" spc="120">
                <a:latin typeface="Meiryo"/>
                <a:cs typeface="Meiryo"/>
              </a:rPr>
              <a:t>]</a:t>
            </a:r>
            <a:r>
              <a:rPr dirty="0" sz="650" spc="80">
                <a:latin typeface="Cambria"/>
                <a:cs typeface="Cambria"/>
              </a:rPr>
              <a:t>−</a:t>
            </a:r>
            <a:r>
              <a:rPr dirty="0" sz="650" spc="8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3172053" y="3059701"/>
            <a:ext cx="414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2222" sz="1500" spc="-15">
                <a:latin typeface="Palatino Linotype"/>
                <a:cs typeface="Palatino Linotype"/>
              </a:rPr>
              <a:t>D</a:t>
            </a:r>
            <a:r>
              <a:rPr dirty="0" sz="650" spc="-10" i="1">
                <a:latin typeface="Meiryo"/>
                <a:cs typeface="Meiryo"/>
              </a:rPr>
              <a:t>⊤</a:t>
            </a:r>
            <a:r>
              <a:rPr dirty="0" baseline="-22222" sz="1500" spc="-15">
                <a:latin typeface="Cambria"/>
                <a:cs typeface="Cambria"/>
              </a:rPr>
              <a:t>Σ</a:t>
            </a:r>
            <a:r>
              <a:rPr dirty="0" sz="650" spc="-10">
                <a:latin typeface="Cambria"/>
                <a:cs typeface="Cambria"/>
              </a:rPr>
              <a:t>−</a:t>
            </a:r>
            <a:r>
              <a:rPr dirty="0" sz="650" spc="-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2603321" y="3183005"/>
            <a:ext cx="8959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56870" algn="l"/>
                <a:tab pos="699770" algn="l"/>
              </a:tabLst>
            </a:pP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150" i="1">
                <a:latin typeface="Meiryo"/>
                <a:cs typeface="Meiryo"/>
              </a:rPr>
              <a:t>  </a:t>
            </a: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145" i="1">
                <a:latin typeface="Meiryo"/>
                <a:cs typeface="Meiryo"/>
              </a:rPr>
              <a:t>  </a:t>
            </a:r>
            <a:r>
              <a:rPr dirty="0" sz="650" spc="-40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543382" y="3369829"/>
            <a:ext cx="1649095" cy="471805"/>
          </a:xfrm>
          <a:prstGeom prst="rect">
            <a:avLst/>
          </a:prstGeom>
        </p:spPr>
        <p:txBody>
          <a:bodyPr wrap="square" lIns="0" tIns="8318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655"/>
              </a:spcBef>
            </a:pP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55" b="1">
                <a:latin typeface="Times New Roman"/>
                <a:cs typeface="Times New Roman"/>
              </a:rPr>
              <a:t>gls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555"/>
              </a:spcBef>
            </a:pPr>
            <a:r>
              <a:rPr dirty="0" sz="1000" spc="-620" i="1">
                <a:latin typeface="Meiryo"/>
                <a:cs typeface="Meiryo"/>
              </a:rPr>
              <a:t>̂</a:t>
            </a:r>
            <a:r>
              <a:rPr dirty="0" sz="1000" spc="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Σ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Σ</a:t>
            </a:r>
            <a:r>
              <a:rPr dirty="0" baseline="34188" sz="975" spc="-15">
                <a:latin typeface="Cambria"/>
                <a:cs typeface="Cambria"/>
              </a:rPr>
              <a:t>−</a:t>
            </a:r>
            <a:r>
              <a:rPr dirty="0" baseline="34188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1196401" y="3959440"/>
            <a:ext cx="12306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10870" algn="l"/>
                <a:tab pos="904875" algn="l"/>
                <a:tab pos="1167765" algn="l"/>
              </a:tabLst>
            </a:pP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2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651398" y="3886664"/>
            <a:ext cx="4902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Let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5" i="1">
                <a:latin typeface="Palatino Linotype"/>
                <a:cs typeface="Palatino Linotype"/>
              </a:rPr>
              <a:t>Z</a:t>
            </a:r>
            <a:r>
              <a:rPr dirty="0" baseline="13888" sz="1500" spc="-607" i="1">
                <a:latin typeface="Meiryo"/>
                <a:cs typeface="Meiryo"/>
              </a:rPr>
              <a:t>̃</a:t>
            </a:r>
            <a:r>
              <a:rPr dirty="0" baseline="13888" sz="1500" spc="2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Σ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0.5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65">
                <a:latin typeface="Palatino Linotype"/>
                <a:cs typeface="Palatino Linotype"/>
              </a:rPr>
              <a:t>D</a:t>
            </a:r>
            <a:r>
              <a:rPr dirty="0" baseline="11111" sz="1500" spc="-487" i="1">
                <a:latin typeface="Meiryo"/>
                <a:cs typeface="Meiryo"/>
              </a:rPr>
              <a:t>̃</a:t>
            </a:r>
            <a:r>
              <a:rPr dirty="0" baseline="11111" sz="1500" spc="262" i="1">
                <a:latin typeface="Meiryo"/>
                <a:cs typeface="Meiryo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Σ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0.5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5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covariates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dummies</a:t>
            </a:r>
            <a:r>
              <a:rPr dirty="0" sz="1000" spc="-20">
                <a:latin typeface="Palatino Linotype"/>
                <a:cs typeface="Palatino Linotype"/>
              </a:rPr>
              <a:t> mea-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568778" y="4038226"/>
            <a:ext cx="35553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sured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quasi-</a:t>
            </a:r>
            <a:r>
              <a:rPr dirty="0" sz="1000" spc="-35">
                <a:latin typeface="Palatino Linotype"/>
                <a:cs typeface="Palatino Linotype"/>
              </a:rPr>
              <a:t>difference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from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means.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0">
                <a:latin typeface="Palatino Linotype"/>
                <a:cs typeface="Palatino Linotype"/>
              </a:rPr>
              <a:t> have: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891309" y="4393584"/>
            <a:ext cx="10007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>
                <a:latin typeface="Cambria"/>
                <a:cs typeface="Cambria"/>
              </a:rPr>
              <a:t>Σ</a:t>
            </a:r>
            <a:r>
              <a:rPr dirty="0" baseline="34188" sz="975">
                <a:latin typeface="Cambria"/>
                <a:cs typeface="Cambria"/>
              </a:rPr>
              <a:t>−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9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00">
                <a:latin typeface="Cambria"/>
                <a:cs typeface="Cambria"/>
              </a:rPr>
              <a:t> </a:t>
            </a:r>
            <a:r>
              <a:rPr dirty="0" sz="1000" spc="-405" i="1">
                <a:latin typeface="Palatino Linotype"/>
                <a:cs typeface="Palatino Linotype"/>
              </a:rPr>
              <a:t>Z</a:t>
            </a:r>
            <a:r>
              <a:rPr dirty="0" baseline="13888" sz="1500" spc="-607" i="1">
                <a:latin typeface="Meiryo"/>
                <a:cs typeface="Meiryo"/>
              </a:rPr>
              <a:t>̃</a:t>
            </a:r>
            <a:r>
              <a:rPr dirty="0" baseline="13888" sz="1500" spc="-232" i="1">
                <a:latin typeface="Meiryo"/>
                <a:cs typeface="Meiryo"/>
              </a:rPr>
              <a:t> </a:t>
            </a:r>
            <a:r>
              <a:rPr dirty="0" baseline="34188" sz="975" spc="-60" i="1">
                <a:latin typeface="Meiryo"/>
                <a:cs typeface="Meiryo"/>
              </a:rPr>
              <a:t>⊤</a:t>
            </a:r>
            <a:r>
              <a:rPr dirty="0" sz="1000" spc="-500" i="1">
                <a:latin typeface="Palatino Linotype"/>
                <a:cs typeface="Palatino Linotype"/>
              </a:rPr>
              <a:t>Z</a:t>
            </a:r>
            <a:r>
              <a:rPr dirty="0" baseline="13888" sz="1500" spc="-450" i="1">
                <a:latin typeface="Meiryo"/>
                <a:cs typeface="Meiryo"/>
              </a:rPr>
              <a:t>̃</a:t>
            </a:r>
            <a:r>
              <a:rPr dirty="0" baseline="13888" sz="1500" spc="157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−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858736" y="4241104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5" name="object 85" descr=""/>
          <p:cNvSpPr/>
          <p:nvPr/>
        </p:nvSpPr>
        <p:spPr>
          <a:xfrm>
            <a:off x="1896844" y="4501032"/>
            <a:ext cx="126364" cy="0"/>
          </a:xfrm>
          <a:custGeom>
            <a:avLst/>
            <a:gdLst/>
            <a:ahLst/>
            <a:cxnLst/>
            <a:rect l="l" t="t" r="r" b="b"/>
            <a:pathLst>
              <a:path w="126364" h="0">
                <a:moveTo>
                  <a:pt x="0" y="0"/>
                </a:moveTo>
                <a:lnTo>
                  <a:pt x="12630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" name="object 86" descr=""/>
          <p:cNvSpPr txBox="1"/>
          <p:nvPr/>
        </p:nvSpPr>
        <p:spPr>
          <a:xfrm>
            <a:off x="1860115" y="4445932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1926632" y="4358127"/>
            <a:ext cx="366395" cy="18478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ts val="405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marL="111125">
              <a:lnSpc>
                <a:spcPts val="825"/>
              </a:lnSpc>
            </a:pPr>
            <a:r>
              <a:rPr dirty="0" baseline="-11111" sz="1500" spc="-607" i="1">
                <a:latin typeface="Palatino Linotype"/>
                <a:cs typeface="Palatino Linotype"/>
              </a:rPr>
              <a:t>Z</a:t>
            </a:r>
            <a:r>
              <a:rPr dirty="0" sz="1000" spc="-405" i="1">
                <a:latin typeface="Meiryo"/>
                <a:cs typeface="Meiryo"/>
              </a:rPr>
              <a:t>̃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baseline="17094" sz="975" spc="-104" i="1">
                <a:latin typeface="Meiryo"/>
                <a:cs typeface="Meiryo"/>
              </a:rPr>
              <a:t>⊤</a:t>
            </a:r>
            <a:r>
              <a:rPr dirty="0" baseline="-11111" sz="1500" spc="-869">
                <a:latin typeface="Palatino Linotype"/>
                <a:cs typeface="Palatino Linotype"/>
              </a:rPr>
              <a:t>D</a:t>
            </a:r>
            <a:r>
              <a:rPr dirty="0" sz="1000" spc="-330" i="1">
                <a:latin typeface="Meiryo"/>
                <a:cs typeface="Meiryo"/>
              </a:rPr>
              <a:t>̃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2267507" y="4466251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2325798" y="4175730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65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2603174" y="4241105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2696474" y="4358127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92" name="object 92" descr=""/>
          <p:cNvSpPr/>
          <p:nvPr/>
        </p:nvSpPr>
        <p:spPr>
          <a:xfrm>
            <a:off x="2641280" y="4501032"/>
            <a:ext cx="126364" cy="0"/>
          </a:xfrm>
          <a:custGeom>
            <a:avLst/>
            <a:gdLst/>
            <a:ahLst/>
            <a:cxnLst/>
            <a:rect l="l" t="t" r="r" b="b"/>
            <a:pathLst>
              <a:path w="126364" h="0">
                <a:moveTo>
                  <a:pt x="0" y="0"/>
                </a:moveTo>
                <a:lnTo>
                  <a:pt x="126301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" name="object 93" descr=""/>
          <p:cNvSpPr txBox="1"/>
          <p:nvPr/>
        </p:nvSpPr>
        <p:spPr>
          <a:xfrm>
            <a:off x="2604551" y="4445932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1953411" y="4558495"/>
            <a:ext cx="8089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756920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1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2863125" y="4384069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2795686" y="4365580"/>
            <a:ext cx="2254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0" i="1">
                <a:latin typeface="Meiryo"/>
                <a:cs typeface="Meiryo"/>
              </a:rPr>
              <a:t>̃</a:t>
            </a:r>
            <a:r>
              <a:rPr dirty="0" sz="1000" spc="560" i="1">
                <a:latin typeface="Meiryo"/>
                <a:cs typeface="Meiryo"/>
              </a:rPr>
              <a:t> </a:t>
            </a:r>
            <a:r>
              <a:rPr dirty="0" sz="1000" spc="-350" i="1">
                <a:latin typeface="Meiryo"/>
                <a:cs typeface="Meiryo"/>
              </a:rPr>
              <a:t>̃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2427979" y="4393579"/>
            <a:ext cx="6057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4330" algn="l"/>
              </a:tabLst>
            </a:pP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210">
                <a:latin typeface="Palatino Linotype"/>
                <a:cs typeface="Palatino Linotype"/>
              </a:rPr>
              <a:t> </a:t>
            </a:r>
            <a:r>
              <a:rPr dirty="0" sz="1000" spc="-635">
                <a:latin typeface="Palatino Linotype"/>
                <a:cs typeface="Palatino Linotype"/>
              </a:rPr>
              <a:t>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2863125" y="4466256"/>
            <a:ext cx="5943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31495" algn="l"/>
              </a:tabLst>
            </a:pP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200" i="1">
                <a:latin typeface="Meiryo"/>
                <a:cs typeface="Meiryo"/>
              </a:rPr>
              <a:t>  </a:t>
            </a: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2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3053868" y="4199389"/>
            <a:ext cx="2800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1111" sz="1500" spc="195">
                <a:latin typeface="Meiryo"/>
                <a:cs typeface="Meiryo"/>
              </a:rPr>
              <a:t>)</a:t>
            </a:r>
            <a:r>
              <a:rPr dirty="0" sz="650" spc="130">
                <a:latin typeface="Cambria"/>
                <a:cs typeface="Cambria"/>
              </a:rPr>
              <a:t>−</a:t>
            </a:r>
            <a:r>
              <a:rPr dirty="0" sz="650" spc="13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3263830" y="4393579"/>
            <a:ext cx="2971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65">
                <a:latin typeface="Palatino Linotype"/>
                <a:cs typeface="Palatino Linotype"/>
              </a:rPr>
              <a:t>D</a:t>
            </a:r>
            <a:r>
              <a:rPr dirty="0" baseline="11111" sz="1500" spc="-487" i="1">
                <a:latin typeface="Meiryo"/>
                <a:cs typeface="Meiryo"/>
              </a:rPr>
              <a:t>̃</a:t>
            </a:r>
            <a:r>
              <a:rPr dirty="0" baseline="11111" sz="1500" spc="-209" i="1">
                <a:latin typeface="Meiryo"/>
                <a:cs typeface="Meiryo"/>
              </a:rPr>
              <a:t> </a:t>
            </a:r>
            <a:r>
              <a:rPr dirty="0" baseline="34188" sz="975" spc="-97" i="1">
                <a:latin typeface="Meiryo"/>
                <a:cs typeface="Meiryo"/>
              </a:rPr>
              <a:t>⊤</a:t>
            </a:r>
            <a:r>
              <a:rPr dirty="0" sz="1000" spc="-525" i="1">
                <a:latin typeface="Palatino Linotype"/>
                <a:cs typeface="Palatino Linotype"/>
              </a:rPr>
              <a:t>Z</a:t>
            </a:r>
            <a:r>
              <a:rPr dirty="0" baseline="13888" sz="1500" spc="-487" i="1">
                <a:latin typeface="Meiryo"/>
                <a:cs typeface="Meiryo"/>
              </a:rPr>
              <a:t>̃</a:t>
            </a:r>
            <a:endParaRPr baseline="13888" sz="1500">
              <a:latin typeface="Meiryo"/>
              <a:cs typeface="Meiryo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543397" y="4740721"/>
            <a:ext cx="5011420" cy="3289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similar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expression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>
                <a:latin typeface="Cambria"/>
                <a:cs typeface="Cambria"/>
              </a:rPr>
              <a:t>Σ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With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matrices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65">
                <a:latin typeface="Palatino Linotype"/>
                <a:cs typeface="Palatino Linotype"/>
              </a:rPr>
              <a:t>D</a:t>
            </a:r>
            <a:r>
              <a:rPr dirty="0" baseline="11111" sz="1500" spc="-487" i="1">
                <a:latin typeface="Meiryo"/>
                <a:cs typeface="Meiryo"/>
              </a:rPr>
              <a:t>̃</a:t>
            </a:r>
            <a:r>
              <a:rPr dirty="0" baseline="11111" sz="1500" spc="-187" i="1">
                <a:latin typeface="Meiryo"/>
                <a:cs typeface="Meiryo"/>
              </a:rPr>
              <a:t> </a:t>
            </a:r>
            <a:r>
              <a:rPr dirty="0" baseline="-21367" sz="975" spc="-405" i="1">
                <a:latin typeface="Meiryo"/>
                <a:cs typeface="Meiryo"/>
              </a:rPr>
              <a:t/>
            </a:r>
            <a:r>
              <a:rPr dirty="0" baseline="-21367" sz="975" spc="120" i="1">
                <a:latin typeface="Meiryo"/>
                <a:cs typeface="Meiryo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5" i="1">
                <a:latin typeface="Palatino Linotype"/>
                <a:cs typeface="Palatino Linotype"/>
              </a:rPr>
              <a:t>Z</a:t>
            </a:r>
            <a:r>
              <a:rPr dirty="0" baseline="13888" sz="1500" spc="-607" i="1">
                <a:latin typeface="Meiryo"/>
                <a:cs typeface="Meiryo"/>
              </a:rPr>
              <a:t>̃</a:t>
            </a:r>
            <a:r>
              <a:rPr dirty="0" baseline="13888" sz="1500" spc="97" i="1">
                <a:latin typeface="Meiryo"/>
                <a:cs typeface="Meiryo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hand,</a:t>
            </a:r>
            <a:r>
              <a:rPr dirty="0" sz="1000" spc="-25">
                <a:latin typeface="Palatino Linotype"/>
                <a:cs typeface="Palatino Linotype"/>
              </a:rPr>
              <a:t> the </a:t>
            </a:r>
            <a:r>
              <a:rPr dirty="0" sz="1000" spc="-10">
                <a:latin typeface="Palatino Linotype"/>
                <a:cs typeface="Palatino Linotype"/>
              </a:rPr>
              <a:t>computation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requires: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3425474" y="5112046"/>
            <a:ext cx="3759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3530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3362624" y="5087158"/>
            <a:ext cx="5124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0" i="1">
                <a:latin typeface="Meiryo"/>
                <a:cs typeface="Meiryo"/>
              </a:rPr>
              <a:t>̃</a:t>
            </a:r>
            <a:r>
              <a:rPr dirty="0" sz="1000" spc="490" i="1">
                <a:latin typeface="Meiryo"/>
                <a:cs typeface="Meiryo"/>
              </a:rPr>
              <a:t> </a:t>
            </a:r>
            <a:r>
              <a:rPr dirty="0" sz="1000" spc="-300" i="1">
                <a:latin typeface="Meiryo"/>
                <a:cs typeface="Meiryo"/>
              </a:rPr>
              <a:t>̃</a:t>
            </a:r>
            <a:r>
              <a:rPr dirty="0" sz="1000" spc="440" i="1">
                <a:latin typeface="Meiryo"/>
                <a:cs typeface="Meiryo"/>
              </a:rPr>
              <a:t> </a:t>
            </a:r>
            <a:r>
              <a:rPr dirty="0" sz="1000" spc="-300" i="1">
                <a:latin typeface="Meiryo"/>
                <a:cs typeface="Meiryo"/>
              </a:rPr>
              <a:t>̃</a:t>
            </a:r>
            <a:r>
              <a:rPr dirty="0" sz="1000" spc="530" i="1">
                <a:latin typeface="Meiryo"/>
                <a:cs typeface="Meiryo"/>
              </a:rPr>
              <a:t> </a:t>
            </a:r>
            <a:r>
              <a:rPr dirty="0" sz="1000" spc="-350" i="1">
                <a:latin typeface="Meiryo"/>
                <a:cs typeface="Meiryo"/>
              </a:rPr>
              <a:t>̃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4281811" y="5112046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4214367" y="5087158"/>
            <a:ext cx="2254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0" i="1">
                <a:latin typeface="Meiryo"/>
                <a:cs typeface="Meiryo"/>
              </a:rPr>
              <a:t>̃</a:t>
            </a:r>
            <a:r>
              <a:rPr dirty="0" sz="1000" spc="560" i="1">
                <a:latin typeface="Meiryo"/>
                <a:cs typeface="Meiryo"/>
              </a:rPr>
              <a:t> </a:t>
            </a:r>
            <a:r>
              <a:rPr dirty="0" sz="1000" spc="-350" i="1">
                <a:latin typeface="Meiryo"/>
                <a:cs typeface="Meiryo"/>
              </a:rPr>
              <a:t>̃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3874786" y="5187939"/>
            <a:ext cx="6400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19100" algn="l"/>
              </a:tabLst>
            </a:pP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200" i="1">
                <a:latin typeface="Meiryo"/>
                <a:cs typeface="Meiryo"/>
              </a:rPr>
              <a:t>  </a:t>
            </a:r>
            <a:r>
              <a:rPr dirty="0" sz="650" spc="-32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568803" y="5115163"/>
            <a:ext cx="39839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1605" indent="-129539">
              <a:lnSpc>
                <a:spcPct val="100000"/>
              </a:lnSpc>
              <a:spcBef>
                <a:spcPts val="95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computing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cross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products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matrices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6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27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409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2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</a:t>
            </a:r>
            <a:r>
              <a:rPr dirty="0" sz="1000" spc="1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568787" y="5195670"/>
            <a:ext cx="4960620" cy="1077595"/>
          </a:xfrm>
          <a:prstGeom prst="rect">
            <a:avLst/>
          </a:prstGeom>
        </p:spPr>
        <p:txBody>
          <a:bodyPr wrap="square" lIns="0" tIns="83185" rIns="0" bIns="0" rtlCol="0" vert="horz">
            <a:spAutoFit/>
          </a:bodyPr>
          <a:lstStyle/>
          <a:p>
            <a:pPr algn="just" marL="141605" indent="-129539">
              <a:lnSpc>
                <a:spcPct val="100000"/>
              </a:lnSpc>
              <a:spcBef>
                <a:spcPts val="655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computing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inverse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dimension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ct val="100000"/>
              </a:lnSpc>
              <a:spcBef>
                <a:spcPts val="555"/>
              </a:spcBef>
            </a:pPr>
            <a:r>
              <a:rPr dirty="0" sz="1000" spc="275">
                <a:latin typeface="Palatino Linotype"/>
                <a:cs typeface="Palatino Linotype"/>
              </a:rPr>
              <a:t>h</a:t>
            </a:r>
            <a:r>
              <a:rPr dirty="0" sz="1000" spc="229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tional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ally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dn</a:t>
            </a:r>
            <a:r>
              <a:rPr dirty="0" sz="1000" spc="-65">
                <a:latin typeface="Palatino Linotype"/>
                <a:cs typeface="Palatino Linotype"/>
              </a:rPr>
              <a:t>’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dimension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9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ot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mic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-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tiv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small.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No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220" b="1">
                <a:latin typeface="Times New Roman"/>
                <a:cs typeface="Times New Roman"/>
              </a:rPr>
              <a:t>g</a:t>
            </a:r>
            <a:r>
              <a:rPr dirty="0" sz="1000" spc="15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15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35">
                <a:latin typeface="Palatino Linotype"/>
                <a:cs typeface="Palatino Linotype"/>
              </a:rPr>
              <a:t>ui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x</a:t>
            </a:r>
            <a:r>
              <a:rPr dirty="0" sz="1000" spc="-25">
                <a:latin typeface="Palatino Linotype"/>
                <a:cs typeface="Palatino Linotype"/>
              </a:rPr>
              <a:t>plicit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onger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ssions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rans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568788" y="6461627"/>
            <a:ext cx="32162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b="1">
                <a:latin typeface="Calibri"/>
                <a:cs typeface="Calibri"/>
              </a:rPr>
              <a:t>3.1.3</a:t>
            </a:r>
            <a:r>
              <a:rPr dirty="0" sz="1000" spc="34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Estimation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of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Components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of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Error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Variance</a:t>
            </a:r>
            <a:endParaRPr sz="1000">
              <a:latin typeface="Calibri"/>
              <a:cs typeface="Calibri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5225931" y="6761847"/>
            <a:ext cx="482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7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543388" y="6689081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Remember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that,</a:t>
            </a:r>
            <a:r>
              <a:rPr dirty="0" sz="1000" spc="-30">
                <a:latin typeface="Palatino Linotype"/>
                <a:cs typeface="Palatino Linotype"/>
              </a:rPr>
              <a:t> in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balanced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case,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result</a:t>
            </a:r>
            <a:r>
              <a:rPr dirty="0" sz="1000" spc="-30">
                <a:latin typeface="Palatino Linotype"/>
                <a:cs typeface="Palatino Linotype"/>
              </a:rPr>
              <a:t> that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natural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 </a:t>
            </a: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190" i="1">
                <a:latin typeface="Meiryo"/>
                <a:cs typeface="Meiryo"/>
              </a:rPr>
              <a:t> 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baseline="29914" sz="975" spc="1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636677" y="6913414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543402" y="6840639"/>
            <a:ext cx="5105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-204" i="1">
                <a:latin typeface="Meiryo"/>
                <a:cs typeface="Meiryo"/>
              </a:rPr>
              <a:t> 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baseline="29914" sz="975" spc="1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were: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916703" y="7065116"/>
            <a:ext cx="939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>
                <a:latin typeface="Meiryo"/>
                <a:cs typeface="Meiryo"/>
              </a:rPr>
              <a:t>⎧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916703" y="7186391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5">
                <a:latin typeface="Meiryo"/>
                <a:cs typeface="Meiryo"/>
              </a:rPr>
              <a:t>⎪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916703" y="7301376"/>
            <a:ext cx="939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>
                <a:latin typeface="Meiryo"/>
                <a:cs typeface="Meiryo"/>
              </a:rPr>
              <a:t>⎨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916703" y="7416246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5">
                <a:latin typeface="Meiryo"/>
                <a:cs typeface="Meiryo"/>
              </a:rPr>
              <a:t>⎪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916703" y="7505400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5">
                <a:latin typeface="Meiryo"/>
                <a:cs typeface="Meiryo"/>
              </a:rPr>
              <a:t>⎩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1099022" y="7158704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1092737" y="7234606"/>
            <a:ext cx="482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7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1024832" y="7161934"/>
            <a:ext cx="2901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130" i="1">
                <a:latin typeface="Meiryo"/>
                <a:cs typeface="Meiryo"/>
              </a:rPr>
              <a:t> 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1398599" y="7140881"/>
            <a:ext cx="7112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-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⊤</a:t>
            </a:r>
            <a:r>
              <a:rPr dirty="0" u="sng" sz="450" spc="2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450">
              <a:latin typeface="Meiryo"/>
              <a:cs typeface="Meiryo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1358480" y="7123230"/>
            <a:ext cx="200025" cy="2686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6040" marR="5080" indent="-53975">
              <a:lnSpc>
                <a:spcPct val="122700"/>
              </a:lnSpc>
              <a:spcBef>
                <a:spcPts val="95"/>
              </a:spcBef>
            </a:pPr>
            <a:r>
              <a:rPr dirty="0" u="sng" sz="650" spc="-36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sz="650" spc="160" i="1">
                <a:latin typeface="Meiryo"/>
                <a:cs typeface="Meiryo"/>
              </a:rPr>
              <a:t> </a:t>
            </a:r>
            <a:r>
              <a:rPr dirty="0" u="sng" sz="650" spc="-4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B</a:t>
            </a:r>
            <a:r>
              <a:rPr dirty="0" u="sng" sz="650" spc="-3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1099020" y="7431992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1092735" y="7507889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1024839" y="7435217"/>
            <a:ext cx="2901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95" i="1">
                <a:latin typeface="Meiryo"/>
                <a:cs typeface="Meiryo"/>
              </a:rPr>
              <a:t>̂</a:t>
            </a:r>
            <a:r>
              <a:rPr dirty="0" sz="1000" spc="130" i="1">
                <a:latin typeface="Meiryo"/>
                <a:cs typeface="Meiryo"/>
              </a:rPr>
              <a:t> 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1435516" y="7414169"/>
            <a:ext cx="7112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-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⊤</a:t>
            </a:r>
            <a:r>
              <a:rPr dirty="0" u="sng" sz="450" spc="2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450">
              <a:latin typeface="Meiryo"/>
              <a:cs typeface="Meiryo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1358478" y="7415531"/>
            <a:ext cx="3162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12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650" spc="-36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sz="650" spc="160" i="1">
                <a:latin typeface="Meiryo"/>
                <a:cs typeface="Meiryo"/>
              </a:rPr>
              <a:t> </a:t>
            </a:r>
            <a:r>
              <a:rPr dirty="0" u="sng" sz="650" spc="15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W</a:t>
            </a:r>
            <a:r>
              <a:rPr dirty="0" u="sng" sz="650" spc="-22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650" spc="2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1358478" y="7537033"/>
            <a:ext cx="3162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100" i="1">
                <a:latin typeface="Palatino Linotype"/>
                <a:cs typeface="Palatino Linotype"/>
              </a:rPr>
              <a:t> </a:t>
            </a:r>
            <a:r>
              <a:rPr dirty="0" sz="650">
                <a:latin typeface="Cambria"/>
                <a:cs typeface="Cambria"/>
              </a:rPr>
              <a:t>(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-95" i="1">
                <a:latin typeface="Palatino Linotype"/>
                <a:cs typeface="Palatino Linotype"/>
              </a:rPr>
              <a:t> </a:t>
            </a:r>
            <a:r>
              <a:rPr dirty="0" sz="650" spc="-25">
                <a:latin typeface="Cambria"/>
                <a:cs typeface="Cambria"/>
              </a:rPr>
              <a:t>−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530685" y="7704630"/>
            <a:ext cx="5036185" cy="6318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165" marR="42545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ible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acing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-45" i="1">
                <a:latin typeface="Meiryo"/>
                <a:cs typeface="Meiryo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5" i="1">
                <a:latin typeface="Meiryo"/>
                <a:cs typeface="Meiryo"/>
              </a:rPr>
              <a:t/>
            </a:r>
            <a:r>
              <a:rPr dirty="0" sz="1000" spc="-315" i="1">
                <a:latin typeface="Meiryo"/>
                <a:cs typeface="Meiryo"/>
              </a:rPr>
              <a:t>̂</a:t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stima- </a:t>
            </a:r>
            <a:r>
              <a:rPr dirty="0" sz="1000" spc="-20">
                <a:latin typeface="Palatino Linotype"/>
                <a:cs typeface="Palatino Linotype"/>
              </a:rPr>
              <a:t>tion.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9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1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we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ral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enomin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longer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when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20" i="1">
                <a:latin typeface="Palatino Linotype"/>
                <a:cs typeface="Palatino Linotype"/>
              </a:rPr>
              <a:t>T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7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22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s).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12957" y="607782"/>
            <a:ext cx="5240655" cy="112331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58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254000" marR="43180" indent="107950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strategy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here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consists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computing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expected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values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quadratic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forms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40">
                <a:latin typeface="Palatino Linotype"/>
                <a:cs typeface="Palatino Linotype"/>
              </a:rPr>
              <a:t>order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obtain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unbiased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</a:t>
            </a:r>
            <a:r>
              <a:rPr dirty="0" sz="1000" spc="-10">
                <a:latin typeface="Palatino Linotype"/>
                <a:cs typeface="Palatino Linotype"/>
              </a:rPr>
              <a:t> components:</a:t>
            </a:r>
            <a:endParaRPr sz="1000">
              <a:latin typeface="Palatino Linotype"/>
              <a:cs typeface="Palatino Linotype"/>
            </a:endParaRPr>
          </a:p>
          <a:p>
            <a:pPr marL="383540" marR="43180" indent="-129539">
              <a:lnSpc>
                <a:spcPct val="100000"/>
              </a:lnSpc>
              <a:spcBef>
                <a:spcPts val="590"/>
              </a:spcBef>
              <a:buFont typeface="Cambria"/>
              <a:buChar char="•"/>
              <a:tabLst>
                <a:tab pos="384175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ﬁrst,</a:t>
            </a:r>
            <a:r>
              <a:rPr dirty="0" sz="1000" spc="-30">
                <a:latin typeface="Palatino Linotype"/>
                <a:cs typeface="Palatino Linotype"/>
              </a:rPr>
              <a:t> for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given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estimator,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deﬁne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matrix 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29914" sz="975" i="1">
                <a:latin typeface="Palatino Linotype"/>
                <a:cs typeface="Palatino Linotype"/>
              </a:rPr>
              <a:t>V</a:t>
            </a:r>
            <a:r>
              <a:rPr dirty="0" baseline="29914" sz="975" spc="30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that </a:t>
            </a:r>
            <a:r>
              <a:rPr dirty="0" sz="1000" spc="-35">
                <a:latin typeface="Palatino Linotype"/>
                <a:cs typeface="Palatino Linotype"/>
              </a:rPr>
              <a:t>transforms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errors into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residuals </a:t>
            </a:r>
            <a:r>
              <a:rPr dirty="0" sz="1000" spc="-30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V</a:t>
            </a:r>
            <a:r>
              <a:rPr dirty="0" sz="1000" spc="11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estimator: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65" i="1">
                <a:latin typeface="Meiryo"/>
                <a:cs typeface="Meiryo"/>
              </a:rPr>
              <a:t/>
            </a:r>
            <a:r>
              <a:rPr dirty="0" sz="1000" spc="-434" i="1">
                <a:latin typeface="Meiryo"/>
                <a:cs typeface="Meiryo"/>
              </a:rPr>
              <a:t>̂</a:t>
            </a:r>
            <a:r>
              <a:rPr dirty="0" baseline="29914" sz="975" spc="-240" i="1">
                <a:latin typeface="Palatino Linotype"/>
                <a:cs typeface="Palatino Linotype"/>
              </a:rPr>
              <a:t>V</a:t>
            </a:r>
            <a:r>
              <a:rPr dirty="0" baseline="29914" sz="975" spc="37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29914" sz="975" i="1">
                <a:latin typeface="Palatino Linotype"/>
                <a:cs typeface="Palatino Linotype"/>
              </a:rPr>
              <a:t>V</a:t>
            </a:r>
            <a:r>
              <a:rPr dirty="0" baseline="29914" sz="975" spc="-37" i="1">
                <a:latin typeface="Palatino Linotype"/>
                <a:cs typeface="Palatino Linotype"/>
              </a:rPr>
              <a:t> </a:t>
            </a:r>
            <a:r>
              <a:rPr dirty="0" sz="1000" spc="-340" i="1">
                <a:latin typeface="Meiryo"/>
                <a:cs typeface="Meiryo"/>
              </a:rPr>
              <a:t/>
            </a:r>
            <a:r>
              <a:rPr dirty="0" sz="1000" spc="-340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marL="383540" indent="-130175">
              <a:lnSpc>
                <a:spcPts val="1190"/>
              </a:lnSpc>
              <a:buFont typeface="Cambria"/>
              <a:buChar char="•"/>
              <a:tabLst>
                <a:tab pos="384175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compute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quadratic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forms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within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transformation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residuals: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658810" y="1705129"/>
            <a:ext cx="48818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30" i="1">
                <a:latin typeface="Palatino Linotype"/>
                <a:cs typeface="Palatino Linotype"/>
              </a:rPr>
              <a:t>q</a:t>
            </a:r>
            <a:r>
              <a:rPr dirty="0" sz="1000" spc="-165" i="1">
                <a:latin typeface="Meiryo"/>
                <a:cs typeface="Meiryo"/>
              </a:rPr>
              <a:t>̂</a:t>
            </a:r>
            <a:r>
              <a:rPr dirty="0" baseline="29914" sz="975" spc="82" i="1">
                <a:latin typeface="Palatino Linotype"/>
                <a:cs typeface="Palatino Linotype"/>
              </a:rPr>
              <a:t>V</a:t>
            </a:r>
            <a:r>
              <a:rPr dirty="0" baseline="29914" sz="975" spc="17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-40">
                <a:latin typeface="Cambria"/>
                <a:cs typeface="Cambria"/>
              </a:rPr>
              <a:t> </a:t>
            </a:r>
            <a:r>
              <a:rPr dirty="0" sz="1000" spc="-565" i="1">
                <a:latin typeface="Meiryo"/>
                <a:cs typeface="Meiryo"/>
              </a:rPr>
              <a:t/>
            </a:r>
            <a:r>
              <a:rPr dirty="0" sz="1000" spc="-434" i="1">
                <a:latin typeface="Meiryo"/>
                <a:cs typeface="Meiryo"/>
              </a:rPr>
              <a:t>̂</a:t>
            </a:r>
            <a:r>
              <a:rPr dirty="0" baseline="29914" sz="975" spc="-240" i="1">
                <a:latin typeface="Palatino Linotype"/>
                <a:cs typeface="Palatino Linotype"/>
              </a:rPr>
              <a:t>V</a:t>
            </a:r>
            <a:r>
              <a:rPr dirty="0" baseline="29914" sz="975" spc="-127" i="1">
                <a:latin typeface="Palatino Linotype"/>
                <a:cs typeface="Palatino Linotype"/>
              </a:rPr>
              <a:t> 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565" i="1">
                <a:latin typeface="Meiryo"/>
                <a:cs typeface="Meiryo"/>
              </a:rPr>
              <a:t/>
            </a:r>
            <a:r>
              <a:rPr dirty="0" sz="1000" spc="-434" i="1">
                <a:latin typeface="Meiryo"/>
                <a:cs typeface="Meiryo"/>
              </a:rPr>
              <a:t>̂</a:t>
            </a:r>
            <a:r>
              <a:rPr dirty="0" baseline="29914" sz="975" spc="-240" i="1">
                <a:latin typeface="Palatino Linotype"/>
                <a:cs typeface="Palatino Linotype"/>
              </a:rPr>
              <a:t>V</a:t>
            </a:r>
            <a:r>
              <a:rPr dirty="0" baseline="29914" sz="975" spc="322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35" i="1">
                <a:latin typeface="Palatino Linotype"/>
                <a:cs typeface="Palatino Linotype"/>
              </a:rPr>
              <a:t>q</a:t>
            </a:r>
            <a:r>
              <a:rPr dirty="0" sz="1000" spc="-170" i="1">
                <a:latin typeface="Meiryo"/>
                <a:cs typeface="Meiryo"/>
              </a:rPr>
              <a:t>̂</a:t>
            </a:r>
            <a:r>
              <a:rPr dirty="0" baseline="29914" sz="975" spc="75" i="1">
                <a:latin typeface="Palatino Linotype"/>
                <a:cs typeface="Palatino Linotype"/>
              </a:rPr>
              <a:t>V</a:t>
            </a:r>
            <a:r>
              <a:rPr dirty="0" baseline="29914" sz="975" spc="284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565" i="1">
                <a:latin typeface="Meiryo"/>
                <a:cs typeface="Meiryo"/>
              </a:rPr>
              <a:t/>
            </a:r>
            <a:r>
              <a:rPr dirty="0" sz="1000" spc="-434" i="1">
                <a:latin typeface="Meiryo"/>
                <a:cs typeface="Meiryo"/>
              </a:rPr>
              <a:t>̂</a:t>
            </a:r>
            <a:r>
              <a:rPr dirty="0" baseline="29914" sz="975" spc="-240" i="1">
                <a:latin typeface="Palatino Linotype"/>
                <a:cs typeface="Palatino Linotype"/>
              </a:rPr>
              <a:t>V</a:t>
            </a:r>
            <a:r>
              <a:rPr dirty="0" baseline="29914" sz="975" spc="-120" i="1">
                <a:latin typeface="Palatino Linotype"/>
                <a:cs typeface="Palatino Linotype"/>
              </a:rPr>
              <a:t> </a:t>
            </a:r>
            <a:r>
              <a:rPr dirty="0" baseline="29914" sz="975" spc="-195" i="1">
                <a:latin typeface="Meiryo"/>
                <a:cs typeface="Meiryo"/>
              </a:rPr>
              <a:t>⊤</a:t>
            </a:r>
            <a:r>
              <a:rPr dirty="0" sz="1000" spc="-60" i="1">
                <a:latin typeface="Palatino Linotype"/>
                <a:cs typeface="Palatino Linotype"/>
              </a:rPr>
              <a:t>B</a:t>
            </a:r>
            <a:r>
              <a:rPr dirty="0" sz="1000" spc="-535" i="1">
                <a:latin typeface="Meiryo"/>
                <a:cs typeface="Meiryo"/>
              </a:rPr>
              <a:t/>
            </a:r>
            <a:r>
              <a:rPr dirty="0" sz="1000" spc="-360" i="1">
                <a:latin typeface="Meiryo"/>
                <a:cs typeface="Meiryo"/>
              </a:rPr>
              <a:t>̂</a:t>
            </a:r>
            <a:r>
              <a:rPr dirty="0" baseline="29914" sz="975" spc="-104" i="1">
                <a:latin typeface="Palatino Linotype"/>
                <a:cs typeface="Palatino Linotype"/>
              </a:rPr>
              <a:t>V</a:t>
            </a:r>
            <a:r>
              <a:rPr dirty="0" baseline="29914" sz="975" spc="270" i="1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(</a:t>
            </a:r>
            <a:r>
              <a:rPr dirty="0" sz="1000" spc="-335" i="1">
                <a:latin typeface="Palatino Linotype"/>
                <a:cs typeface="Palatino Linotype"/>
              </a:rPr>
              <a:t>q</a:t>
            </a:r>
            <a:r>
              <a:rPr dirty="0" sz="1000" spc="-170" i="1">
                <a:latin typeface="Meiryo"/>
                <a:cs typeface="Meiryo"/>
              </a:rPr>
              <a:t>̂</a:t>
            </a:r>
            <a:r>
              <a:rPr dirty="0" baseline="29914" sz="975" spc="75" i="1">
                <a:latin typeface="Palatino Linotype"/>
                <a:cs typeface="Palatino Linotype"/>
              </a:rPr>
              <a:t>V</a:t>
            </a:r>
            <a:r>
              <a:rPr dirty="0" baseline="29914" sz="975" spc="45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565" i="1">
                <a:latin typeface="Meiryo"/>
                <a:cs typeface="Meiryo"/>
              </a:rPr>
              <a:t/>
            </a:r>
            <a:r>
              <a:rPr dirty="0" sz="1000" spc="-434" i="1">
                <a:latin typeface="Meiryo"/>
                <a:cs typeface="Meiryo"/>
              </a:rPr>
              <a:t>̂</a:t>
            </a:r>
            <a:r>
              <a:rPr dirty="0" baseline="29914" sz="975" spc="-240" i="1">
                <a:latin typeface="Palatino Linotype"/>
                <a:cs typeface="Palatino Linotype"/>
              </a:rPr>
              <a:t>V</a:t>
            </a:r>
            <a:r>
              <a:rPr dirty="0" baseline="29914" sz="975" spc="-127" i="1">
                <a:latin typeface="Palatino Linotype"/>
                <a:cs typeface="Palatino Linotype"/>
              </a:rPr>
              <a:t> 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100" i="1">
                <a:latin typeface="Palatino Linotype"/>
                <a:cs typeface="Palatino Linotype"/>
              </a:rPr>
              <a:t> </a:t>
            </a:r>
            <a:r>
              <a:rPr dirty="0" sz="1000" spc="-565" i="1">
                <a:latin typeface="Meiryo"/>
                <a:cs typeface="Meiryo"/>
              </a:rPr>
              <a:t/>
            </a:r>
            <a:r>
              <a:rPr dirty="0" sz="1000" spc="-434" i="1">
                <a:latin typeface="Meiryo"/>
                <a:cs typeface="Meiryo"/>
              </a:rPr>
              <a:t>̂</a:t>
            </a:r>
            <a:r>
              <a:rPr dirty="0" baseline="29914" sz="975" spc="-240" i="1">
                <a:latin typeface="Palatino Linotype"/>
                <a:cs typeface="Palatino Linotype"/>
              </a:rPr>
              <a:t>V</a:t>
            </a:r>
            <a:r>
              <a:rPr dirty="0" baseline="29914" sz="975" spc="33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20" i="1">
                <a:latin typeface="Palatino Linotype"/>
                <a:cs typeface="Palatino Linotype"/>
              </a:rPr>
              <a:t>q</a:t>
            </a:r>
            <a:r>
              <a:rPr dirty="0" sz="1000" spc="-155" i="1">
                <a:latin typeface="Meiryo"/>
                <a:cs typeface="Meiryo"/>
              </a:rPr>
              <a:t>̂</a:t>
            </a:r>
            <a:r>
              <a:rPr dirty="0" baseline="29914" sz="975" spc="97" i="1">
                <a:latin typeface="Palatino Linotype"/>
                <a:cs typeface="Palatino Linotype"/>
              </a:rPr>
              <a:t>V</a:t>
            </a:r>
            <a:r>
              <a:rPr dirty="0" baseline="29914" sz="975" spc="51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565" i="1">
                <a:latin typeface="Meiryo"/>
                <a:cs typeface="Meiryo"/>
              </a:rPr>
              <a:t/>
            </a:r>
            <a:r>
              <a:rPr dirty="0" sz="1000" spc="-434" i="1">
                <a:latin typeface="Meiryo"/>
                <a:cs typeface="Meiryo"/>
              </a:rPr>
              <a:t>̂</a:t>
            </a:r>
            <a:r>
              <a:rPr dirty="0" baseline="29914" sz="975" spc="-240" i="1">
                <a:latin typeface="Palatino Linotype"/>
                <a:cs typeface="Palatino Linotype"/>
              </a:rPr>
              <a:t>V</a:t>
            </a:r>
            <a:r>
              <a:rPr dirty="0" baseline="29914" sz="975" spc="-127" i="1">
                <a:latin typeface="Palatino Linotype"/>
                <a:cs typeface="Palatino Linotype"/>
              </a:rPr>
              <a:t> 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160" i="1">
                <a:latin typeface="Palatino Linotype"/>
                <a:cs typeface="Palatino Linotype"/>
              </a:rPr>
              <a:t> </a:t>
            </a:r>
            <a:r>
              <a:rPr dirty="0" sz="1000" spc="-565" i="1">
                <a:latin typeface="Meiryo"/>
                <a:cs typeface="Meiryo"/>
              </a:rPr>
              <a:t/>
            </a:r>
            <a:r>
              <a:rPr dirty="0" sz="1000" spc="-434" i="1">
                <a:latin typeface="Meiryo"/>
                <a:cs typeface="Meiryo"/>
              </a:rPr>
              <a:t>̂</a:t>
            </a:r>
            <a:r>
              <a:rPr dirty="0" baseline="29914" sz="975" spc="-240" i="1">
                <a:latin typeface="Palatino Linotype"/>
                <a:cs typeface="Palatino Linotype"/>
              </a:rPr>
              <a:t>V</a:t>
            </a:r>
            <a:r>
              <a:rPr dirty="0" baseline="29914" sz="975" spc="322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two-</a:t>
            </a:r>
            <a:r>
              <a:rPr dirty="0" sz="1000" spc="-90">
                <a:latin typeface="Palatino Linotype"/>
                <a:cs typeface="Palatino Linotype"/>
              </a:rPr>
              <a:t>ways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620712" y="1777906"/>
            <a:ext cx="3559810" cy="26479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39700">
              <a:lnSpc>
                <a:spcPts val="720"/>
              </a:lnSpc>
              <a:spcBef>
                <a:spcPts val="120"/>
              </a:spcBef>
              <a:tabLst>
                <a:tab pos="1160780" algn="l"/>
                <a:tab pos="1932305" algn="l"/>
                <a:tab pos="2445385" algn="l"/>
                <a:tab pos="2952115" algn="l"/>
                <a:tab pos="347154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w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b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75">
                <a:latin typeface="Palatino Linotype"/>
                <a:cs typeface="Palatino Linotype"/>
              </a:rPr>
              <a:t>b</a:t>
            </a:r>
            <a:r>
              <a:rPr dirty="0" baseline="-18518" sz="675" spc="-232" i="1">
                <a:latin typeface="Meiryo"/>
                <a:cs typeface="Meiryo"/>
              </a:rPr>
              <a:t/>
            </a:r>
            <a:r>
              <a:rPr dirty="0" baseline="-18518" sz="675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25">
                <a:latin typeface="Palatino Linotype"/>
                <a:cs typeface="Palatino Linotype"/>
              </a:rPr>
              <a:t>b</a:t>
            </a:r>
            <a:r>
              <a:rPr dirty="0" baseline="-18518" sz="675" spc="-37" i="1">
                <a:latin typeface="Meiryo"/>
                <a:cs typeface="Meiryo"/>
              </a:rPr>
              <a:t/>
            </a:r>
            <a:r>
              <a:rPr dirty="0" baseline="-18518" sz="675" i="1">
                <a:latin typeface="Meiryo"/>
                <a:cs typeface="Meiryo"/>
              </a:rPr>
              <a:t>	</a:t>
            </a:r>
            <a:r>
              <a:rPr dirty="0" sz="650" spc="-32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marL="76200">
              <a:lnSpc>
                <a:spcPts val="1140"/>
              </a:lnSpc>
            </a:pPr>
            <a:r>
              <a:rPr dirty="0" sz="1000" spc="-35">
                <a:latin typeface="Palatino Linotype"/>
                <a:cs typeface="Palatino Linotype"/>
              </a:rPr>
              <a:t>component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model).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29431" y="2016824"/>
            <a:ext cx="50018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7005" indent="-129539">
              <a:lnSpc>
                <a:spcPct val="100000"/>
              </a:lnSpc>
              <a:spcBef>
                <a:spcPts val="95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compute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expected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values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quadratic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forms,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40" i="1">
                <a:latin typeface="Meiryo"/>
                <a:cs typeface="Meiryo"/>
              </a:rPr>
              <a:t/>
            </a:r>
            <a:r>
              <a:rPr dirty="0" baseline="29914" sz="975" spc="-209">
                <a:latin typeface="Palatino Linotype"/>
                <a:cs typeface="Palatino Linotype"/>
              </a:rPr>
              <a:t>2</a:t>
            </a:r>
            <a:r>
              <a:rPr dirty="0" sz="1000" spc="-14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187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(and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29914" sz="975" spc="-37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832263" y="2089486"/>
            <a:ext cx="6737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93040" algn="l"/>
                <a:tab pos="610870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2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16711" y="2168614"/>
            <a:ext cx="5036820" cy="16960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79705">
              <a:lnSpc>
                <a:spcPts val="12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two-</a:t>
            </a:r>
            <a:r>
              <a:rPr dirty="0" sz="1000" spc="-90">
                <a:latin typeface="Palatino Linotype"/>
                <a:cs typeface="Palatino Linotype"/>
              </a:rPr>
              <a:t>ways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model),</a:t>
            </a:r>
            <a:endParaRPr sz="1000">
              <a:latin typeface="Palatino Linotype"/>
              <a:cs typeface="Palatino Linotype"/>
            </a:endParaRPr>
          </a:p>
          <a:p>
            <a:pPr marL="179705" marR="43180" indent="-129539">
              <a:lnSpc>
                <a:spcPts val="1200"/>
              </a:lnSpc>
              <a:spcBef>
                <a:spcPts val="35"/>
              </a:spcBef>
              <a:buFont typeface="Cambria"/>
              <a:buChar char="•"/>
              <a:tabLst>
                <a:tab pos="180340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equate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quadratic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forms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their </a:t>
            </a:r>
            <a:r>
              <a:rPr dirty="0" sz="1000" spc="-25">
                <a:latin typeface="Palatino Linotype"/>
                <a:cs typeface="Palatino Linotype"/>
              </a:rPr>
              <a:t>expected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values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solve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system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two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three </a:t>
            </a:r>
            <a:r>
              <a:rPr dirty="0" sz="1000" spc="-35">
                <a:latin typeface="Palatino Linotype"/>
                <a:cs typeface="Palatino Linotype"/>
              </a:rPr>
              <a:t>equations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two-</a:t>
            </a:r>
            <a:r>
              <a:rPr dirty="0" sz="1000" spc="-90">
                <a:latin typeface="Palatino Linotype"/>
                <a:cs typeface="Palatino Linotype"/>
              </a:rPr>
              <a:t>ways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component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40" i="1">
                <a:latin typeface="Meiryo"/>
                <a:cs typeface="Meiryo"/>
              </a:rPr>
              <a:t/>
            </a:r>
            <a:r>
              <a:rPr dirty="0" baseline="29914" sz="975" spc="-209">
                <a:latin typeface="Palatino Linotype"/>
                <a:cs typeface="Palatino Linotype"/>
              </a:rPr>
              <a:t>2</a:t>
            </a:r>
            <a:r>
              <a:rPr dirty="0" sz="1000" spc="-140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10" i="1">
                <a:latin typeface="Meiryo"/>
                <a:cs typeface="Meiryo"/>
              </a:rPr>
              <a:t/>
            </a:r>
            <a:r>
              <a:rPr dirty="0" baseline="29914" sz="975" spc="-315">
                <a:latin typeface="Palatino Linotype"/>
                <a:cs typeface="Palatino Linotype"/>
              </a:rPr>
              <a:t>2</a:t>
            </a:r>
            <a:r>
              <a:rPr dirty="0" baseline="29914" sz="975" spc="1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(and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232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latter</a:t>
            </a:r>
            <a:r>
              <a:rPr dirty="0" sz="1000" spc="-10">
                <a:latin typeface="Palatino Linotype"/>
                <a:cs typeface="Palatino Linotype"/>
              </a:rPr>
              <a:t> case).</a:t>
            </a:r>
            <a:endParaRPr sz="1000">
              <a:latin typeface="Palatino Linotype"/>
              <a:cs typeface="Palatino Linotype"/>
            </a:endParaRPr>
          </a:p>
          <a:p>
            <a:pPr marL="3218815">
              <a:lnSpc>
                <a:spcPts val="135"/>
              </a:lnSpc>
              <a:tabLst>
                <a:tab pos="3400425" algn="l"/>
                <a:tab pos="3821429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2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marL="50800" marR="43180" indent="107950">
              <a:lnSpc>
                <a:spcPct val="100000"/>
              </a:lnSpc>
              <a:spcBef>
                <a:spcPts val="415"/>
              </a:spcBef>
            </a:pPr>
            <a:r>
              <a:rPr dirty="0" sz="1000" spc="-35">
                <a:latin typeface="Palatino Linotype"/>
                <a:cs typeface="Palatino Linotype"/>
              </a:rPr>
              <a:t>Different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preliminary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models</a:t>
            </a:r>
            <a:r>
              <a:rPr dirty="0" sz="1000">
                <a:latin typeface="Palatino Linotype"/>
                <a:cs typeface="Palatino Linotype"/>
              </a:rPr>
              <a:t> to </a:t>
            </a:r>
            <a:r>
              <a:rPr dirty="0" sz="1000" spc="-25">
                <a:latin typeface="Palatino Linotype"/>
                <a:cs typeface="Palatino Linotype"/>
              </a:rPr>
              <a:t>obtain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residuals. </a:t>
            </a:r>
            <a:r>
              <a:rPr dirty="0" sz="1000" spc="-55">
                <a:latin typeface="Palatino Linotype"/>
                <a:cs typeface="Palatino Linotype"/>
              </a:rPr>
              <a:t>Among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numerous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possible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choices, </a:t>
            </a:r>
            <a:r>
              <a:rPr dirty="0" sz="1000" spc="-45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previously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 </a:t>
            </a:r>
            <a:r>
              <a:rPr dirty="0" sz="1000" spc="-35">
                <a:latin typeface="Palatino Linotype"/>
                <a:cs typeface="Palatino Linotype"/>
              </a:rPr>
              <a:t>chapter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2:</a:t>
            </a:r>
            <a:endParaRPr sz="1000">
              <a:latin typeface="Palatino Linotype"/>
              <a:cs typeface="Palatino Linotype"/>
            </a:endParaRPr>
          </a:p>
          <a:p>
            <a:pPr marL="179705" marR="43180" indent="-129539">
              <a:lnSpc>
                <a:spcPct val="100000"/>
              </a:lnSpc>
              <a:spcBef>
                <a:spcPts val="590"/>
              </a:spcBef>
              <a:buFont typeface="Cambria"/>
              <a:buChar char="•"/>
              <a:tabLst>
                <a:tab pos="1803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Wallace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Hussain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(1969)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residuals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pooling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quadratic forms,</a:t>
            </a:r>
            <a:endParaRPr sz="1000">
              <a:latin typeface="Palatino Linotype"/>
              <a:cs typeface="Palatino Linotype"/>
            </a:endParaRPr>
          </a:p>
          <a:p>
            <a:pPr marL="179705" indent="-129539">
              <a:lnSpc>
                <a:spcPts val="1190"/>
              </a:lnSpc>
              <a:buFont typeface="Cambria"/>
              <a:buChar char="•"/>
              <a:tabLst>
                <a:tab pos="180340" algn="l"/>
              </a:tabLst>
            </a:pPr>
            <a:r>
              <a:rPr dirty="0" sz="1000" spc="-65">
                <a:latin typeface="Palatino Linotype"/>
                <a:cs typeface="Palatino Linotype"/>
              </a:rPr>
              <a:t>Amemiya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(1971)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residuals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quadratic</a:t>
            </a:r>
            <a:r>
              <a:rPr dirty="0" sz="1000" spc="-10">
                <a:latin typeface="Palatino Linotype"/>
                <a:cs typeface="Palatino Linotype"/>
              </a:rPr>
              <a:t> forms,</a:t>
            </a:r>
            <a:endParaRPr sz="1000">
              <a:latin typeface="Palatino Linotype"/>
              <a:cs typeface="Palatino Linotype"/>
            </a:endParaRPr>
          </a:p>
          <a:p>
            <a:pPr marL="179705" marR="43180" indent="-129539">
              <a:lnSpc>
                <a:spcPts val="1200"/>
              </a:lnSpc>
              <a:spcBef>
                <a:spcPts val="40"/>
              </a:spcBef>
              <a:buFont typeface="Cambria"/>
              <a:buChar char="•"/>
              <a:tabLst>
                <a:tab pos="180340" algn="l"/>
              </a:tabLst>
            </a:pPr>
            <a:r>
              <a:rPr dirty="0" sz="1000" spc="-80">
                <a:latin typeface="Palatino Linotype"/>
                <a:cs typeface="Palatino Linotype"/>
              </a:rPr>
              <a:t>Swamy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Arora </a:t>
            </a:r>
            <a:r>
              <a:rPr dirty="0" sz="1000">
                <a:latin typeface="Palatino Linotype"/>
                <a:cs typeface="Palatino Linotype"/>
              </a:rPr>
              <a:t>(1972)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residuals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-15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quadratic</a:t>
            </a:r>
            <a:r>
              <a:rPr dirty="0" sz="1000" spc="-20">
                <a:latin typeface="Palatino Linotype"/>
                <a:cs typeface="Palatino Linotype"/>
              </a:rPr>
              <a:t> form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those </a:t>
            </a:r>
            <a:r>
              <a:rPr dirty="0" sz="1000" spc="-20">
                <a:latin typeface="Palatino Linotype"/>
                <a:cs typeface="Palatino Linotype"/>
              </a:rPr>
              <a:t>of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second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662817" y="3914652"/>
            <a:ext cx="17780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its </a:t>
            </a:r>
            <a:r>
              <a:rPr dirty="0" sz="1000" spc="-30">
                <a:latin typeface="Palatino Linotype"/>
                <a:cs typeface="Palatino Linotype"/>
              </a:rPr>
              <a:t>estimation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902732" y="4007119"/>
            <a:ext cx="1619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770">
                <a:latin typeface="Segoe UI Symbol"/>
                <a:cs typeface="Segoe UI Symbol"/>
              </a:rPr>
              <a:t>{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040547" y="4108313"/>
            <a:ext cx="1445895" cy="389890"/>
          </a:xfrm>
          <a:prstGeom prst="rect">
            <a:avLst/>
          </a:prstGeom>
        </p:spPr>
        <p:txBody>
          <a:bodyPr wrap="square" lIns="0" tIns="425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33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5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4">
                <a:latin typeface="Cambria"/>
                <a:cs typeface="Cambria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Z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240" i="1">
                <a:latin typeface="Meiryo"/>
                <a:cs typeface="Meiryo"/>
              </a:rPr>
              <a:t/>
            </a:r>
            <a:r>
              <a:rPr dirty="0" sz="1000" spc="-240" i="1">
                <a:latin typeface="Palatino Linotype"/>
                <a:cs typeface="Palatino Linotype"/>
              </a:rPr>
              <a:t>j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265" i="1">
                <a:latin typeface="Palatino Linotype"/>
                <a:cs typeface="Palatino Linotype"/>
              </a:rPr>
              <a:t>X</a:t>
            </a:r>
            <a:r>
              <a:rPr dirty="0" sz="1000" spc="-265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38100">
              <a:lnSpc>
                <a:spcPct val="100000"/>
              </a:lnSpc>
              <a:spcBef>
                <a:spcPts val="234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7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0">
                <a:latin typeface="Cambria"/>
                <a:cs typeface="Cambria"/>
              </a:rPr>
              <a:t> </a:t>
            </a:r>
            <a:r>
              <a:rPr dirty="0" sz="1000" spc="-185" i="1">
                <a:latin typeface="Palatino Linotype"/>
                <a:cs typeface="Palatino Linotype"/>
              </a:rPr>
              <a:t>Z</a:t>
            </a:r>
            <a:r>
              <a:rPr dirty="0" sz="1000" spc="-595" i="1">
                <a:latin typeface="Meiryo"/>
                <a:cs typeface="Meiryo"/>
              </a:rPr>
              <a:t/>
            </a:r>
            <a:r>
              <a:rPr dirty="0" sz="1000" spc="-480" i="1">
                <a:latin typeface="Meiryo"/>
                <a:cs typeface="Meiryo"/>
              </a:rPr>
              <a:t>̂</a:t>
            </a:r>
            <a:r>
              <a:rPr dirty="0" sz="1000" spc="-1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90" i="1">
                <a:latin typeface="Meiryo"/>
                <a:cs typeface="Meiryo"/>
              </a:rPr>
              <a:t>̂</a:t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755" i="1">
                <a:latin typeface="Meiryo"/>
                <a:cs typeface="Meiryo"/>
              </a:rPr>
              <a:t/>
            </a:r>
            <a:r>
              <a:rPr dirty="0" sz="1000" spc="-210" i="1">
                <a:latin typeface="Meiryo"/>
                <a:cs typeface="Meiryo"/>
              </a:rPr>
              <a:t>̂</a:t>
            </a:r>
            <a:r>
              <a:rPr dirty="0" sz="1000" spc="-155" i="1">
                <a:latin typeface="Palatino Linotype"/>
                <a:cs typeface="Palatino Linotype"/>
              </a:rPr>
              <a:t>j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60" i="1">
                <a:latin typeface="Palatino Linotype"/>
                <a:cs typeface="Palatino Linotype"/>
              </a:rPr>
              <a:t>X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baseline="11111" sz="1500" spc="-540" i="1">
                <a:latin typeface="Meiryo"/>
                <a:cs typeface="Meiryo"/>
              </a:rPr>
              <a:t>̂</a:t>
            </a:r>
            <a:r>
              <a:rPr dirty="0" baseline="11111" sz="1500" spc="-21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6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250913" y="4224979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(3.1)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29398" y="4575772"/>
            <a:ext cx="5011420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mov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-</a:t>
            </a:r>
            <a:r>
              <a:rPr dirty="0" sz="1000" spc="-2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ultipl</a:t>
            </a:r>
            <a:r>
              <a:rPr dirty="0" sz="1000" spc="-5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4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leme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30">
                <a:latin typeface="Palatino Linotype"/>
                <a:cs typeface="Palatino Linotype"/>
              </a:rPr>
              <a:t>I</a:t>
            </a:r>
            <a:r>
              <a:rPr dirty="0" baseline="11111" sz="1500" spc="-472" i="1">
                <a:latin typeface="Meiryo"/>
                <a:cs typeface="Meiryo"/>
              </a:rPr>
              <a:t>̄</a:t>
            </a:r>
            <a:r>
              <a:rPr dirty="0" baseline="11111" sz="1500" spc="-8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00" i="1">
                <a:latin typeface="Palatino Linotype"/>
                <a:cs typeface="Palatino Linotype"/>
              </a:rPr>
              <a:t>J</a:t>
            </a:r>
            <a:r>
              <a:rPr dirty="0" baseline="11111" sz="1500" spc="-412" i="1">
                <a:latin typeface="Meiryo"/>
                <a:cs typeface="Meiryo"/>
              </a:rPr>
              <a:t>̄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ubtra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overall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emov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330">
                <a:latin typeface="Palatino Linotype"/>
                <a:cs typeface="Palatino Linotype"/>
              </a:rPr>
              <a:t>I</a:t>
            </a:r>
            <a:r>
              <a:rPr dirty="0" baseline="11111" sz="1500" spc="-457" i="1">
                <a:latin typeface="Meiryo"/>
                <a:cs typeface="Meiryo"/>
              </a:rPr>
              <a:t>̄</a:t>
            </a:r>
            <a:r>
              <a:rPr dirty="0" sz="1000" spc="-20" i="1">
                <a:latin typeface="Palatino Linotype"/>
                <a:cs typeface="Palatino Linotype"/>
              </a:rPr>
              <a:t>j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0.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902728" y="4999832"/>
            <a:ext cx="1619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770">
                <a:latin typeface="Segoe UI Symbol"/>
                <a:cs typeface="Segoe UI Symbol"/>
              </a:rPr>
              <a:t>{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027858" y="5101026"/>
            <a:ext cx="838835" cy="389890"/>
          </a:xfrm>
          <a:prstGeom prst="rect">
            <a:avLst/>
          </a:prstGeom>
        </p:spPr>
        <p:txBody>
          <a:bodyPr wrap="square" lIns="0" tIns="4254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335"/>
              </a:spcBef>
            </a:pPr>
            <a:r>
              <a:rPr dirty="0" sz="1000" spc="-130">
                <a:latin typeface="Palatino Linotype"/>
                <a:cs typeface="Palatino Linotype"/>
              </a:rPr>
              <a:t>I</a:t>
            </a:r>
            <a:r>
              <a:rPr dirty="0" baseline="11111" sz="1500" spc="-577" i="1">
                <a:latin typeface="Meiryo"/>
                <a:cs typeface="Meiryo"/>
              </a:rPr>
              <a:t>̄</a:t>
            </a:r>
            <a:r>
              <a:rPr dirty="0" sz="1000" spc="-150" i="1">
                <a:latin typeface="Palatino Linotype"/>
                <a:cs typeface="Palatino Linotype"/>
              </a:rPr>
              <a:t>y</a:t>
            </a:r>
            <a:r>
              <a:rPr dirty="0" sz="1000" spc="1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0">
                <a:latin typeface="Cambria"/>
                <a:cs typeface="Cambria"/>
              </a:rPr>
              <a:t> </a:t>
            </a:r>
            <a:r>
              <a:rPr dirty="0" sz="1000" spc="-165">
                <a:latin typeface="Palatino Linotype"/>
                <a:cs typeface="Palatino Linotype"/>
              </a:rPr>
              <a:t>I</a:t>
            </a:r>
            <a:r>
              <a:rPr dirty="0" baseline="11111" sz="1500" spc="-600" i="1">
                <a:latin typeface="Meiryo"/>
                <a:cs typeface="Meiryo"/>
              </a:rPr>
              <a:t>̄</a:t>
            </a:r>
            <a:r>
              <a:rPr dirty="0" sz="1000" spc="-130" i="1">
                <a:latin typeface="Palatino Linotype"/>
                <a:cs typeface="Palatino Linotype"/>
              </a:rPr>
              <a:t>X</a:t>
            </a:r>
            <a:r>
              <a:rPr dirty="0" sz="1000" spc="-484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250">
                <a:latin typeface="Palatino Linotype"/>
                <a:cs typeface="Palatino Linotype"/>
              </a:rPr>
              <a:t>I</a:t>
            </a:r>
            <a:r>
              <a:rPr dirty="0" baseline="11111" sz="1500" spc="-690" i="1">
                <a:latin typeface="Meiryo"/>
                <a:cs typeface="Meiryo"/>
              </a:rPr>
              <a:t>̄</a:t>
            </a:r>
            <a:r>
              <a:rPr dirty="0" sz="1000" spc="-58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50800">
              <a:lnSpc>
                <a:spcPct val="100000"/>
              </a:lnSpc>
              <a:spcBef>
                <a:spcPts val="234"/>
              </a:spcBef>
            </a:pPr>
            <a:r>
              <a:rPr dirty="0" sz="1000" spc="-130">
                <a:latin typeface="Palatino Linotype"/>
                <a:cs typeface="Palatino Linotype"/>
              </a:rPr>
              <a:t>I</a:t>
            </a:r>
            <a:r>
              <a:rPr dirty="0" baseline="11111" sz="1500" spc="-577" i="1">
                <a:latin typeface="Meiryo"/>
                <a:cs typeface="Meiryo"/>
              </a:rPr>
              <a:t>̄</a:t>
            </a:r>
            <a:r>
              <a:rPr dirty="0" sz="1000" spc="-150" i="1">
                <a:latin typeface="Palatino Linotype"/>
                <a:cs typeface="Palatino Linotype"/>
              </a:rPr>
              <a:t>y</a:t>
            </a:r>
            <a:r>
              <a:rPr dirty="0" sz="1000" spc="1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0">
                <a:latin typeface="Cambria"/>
                <a:cs typeface="Cambria"/>
              </a:rPr>
              <a:t> </a:t>
            </a:r>
            <a:r>
              <a:rPr dirty="0" sz="1000" spc="-210">
                <a:latin typeface="Palatino Linotype"/>
                <a:cs typeface="Palatino Linotype"/>
              </a:rPr>
              <a:t>I</a:t>
            </a:r>
            <a:r>
              <a:rPr dirty="0" baseline="11111" sz="1500" spc="-644" i="1">
                <a:latin typeface="Meiryo"/>
                <a:cs typeface="Meiryo"/>
              </a:rPr>
              <a:t>̄</a:t>
            </a:r>
            <a:r>
              <a:rPr dirty="0" sz="1000" spc="-155" i="1">
                <a:latin typeface="Palatino Linotype"/>
                <a:cs typeface="Palatino Linotype"/>
              </a:rPr>
              <a:t>X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baseline="11111" sz="1500" spc="-644" i="1">
                <a:latin typeface="Meiryo"/>
                <a:cs typeface="Meiryo"/>
              </a:rPr>
              <a:t>̂</a:t>
            </a:r>
            <a:r>
              <a:rPr dirty="0" baseline="11111" sz="1500" spc="-22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6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250991" y="5217697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(3.2)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662888" y="5552823"/>
            <a:ext cx="36544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Subtracting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expression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its </a:t>
            </a:r>
            <a:r>
              <a:rPr dirty="0" sz="1000" spc="-30">
                <a:latin typeface="Palatino Linotype"/>
                <a:cs typeface="Palatino Linotype"/>
              </a:rPr>
              <a:t>estimation,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get: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902809" y="5674326"/>
            <a:ext cx="1619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770">
                <a:latin typeface="Segoe UI Symbol"/>
                <a:cs typeface="Segoe UI Symbol"/>
              </a:rPr>
              <a:t>{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27865" y="5775540"/>
            <a:ext cx="1308735" cy="3898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50800" marR="43180">
              <a:lnSpc>
                <a:spcPct val="119500"/>
              </a:lnSpc>
              <a:spcBef>
                <a:spcPts val="100"/>
              </a:spcBef>
              <a:tabLst>
                <a:tab pos="1052830" algn="l"/>
              </a:tabLst>
            </a:pPr>
            <a:r>
              <a:rPr dirty="0" sz="1000" spc="-125" i="1">
                <a:latin typeface="Palatino Linotype"/>
                <a:cs typeface="Palatino Linotype"/>
              </a:rPr>
              <a:t>Z</a:t>
            </a:r>
            <a:r>
              <a:rPr dirty="0" sz="1000" spc="-229">
                <a:latin typeface="Cambria"/>
                <a:cs typeface="Cambria"/>
              </a:rPr>
              <a:t>(</a:t>
            </a:r>
            <a:r>
              <a:rPr dirty="0" sz="1000" spc="-555" i="1">
                <a:latin typeface="Meiryo"/>
                <a:cs typeface="Meiryo"/>
              </a:rPr>
              <a:t/>
            </a:r>
            <a:r>
              <a:rPr dirty="0" sz="1000" spc="-415" i="1">
                <a:latin typeface="Meiryo"/>
                <a:cs typeface="Meiryo"/>
              </a:rPr>
              <a:t>̂</a:t>
            </a:r>
            <a:r>
              <a:rPr dirty="0" sz="1000" spc="-5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-15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590" i="1">
                <a:latin typeface="Meiryo"/>
                <a:cs typeface="Meiryo"/>
              </a:rPr>
              <a:t>̂</a:t>
            </a:r>
            <a:r>
              <a:rPr dirty="0" sz="1000" spc="-105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4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70">
                <a:latin typeface="Palatino Linotype"/>
                <a:cs typeface="Palatino Linotype"/>
              </a:rPr>
              <a:t>I</a:t>
            </a:r>
            <a:r>
              <a:rPr dirty="0" baseline="11111" sz="1500" spc="-600" i="1">
                <a:latin typeface="Meiryo"/>
                <a:cs typeface="Meiryo"/>
              </a:rPr>
              <a:t>̄</a:t>
            </a:r>
            <a:r>
              <a:rPr dirty="0" sz="1000" spc="-125" i="1">
                <a:latin typeface="Palatino Linotype"/>
                <a:cs typeface="Palatino Linotype"/>
              </a:rPr>
              <a:t>X</a:t>
            </a:r>
            <a:r>
              <a:rPr dirty="0" sz="1000" spc="-204">
                <a:latin typeface="Cambria"/>
                <a:cs typeface="Cambria"/>
              </a:rPr>
              <a:t>(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baseline="11111" sz="1500" spc="-600" i="1">
                <a:latin typeface="Meiryo"/>
                <a:cs typeface="Meiryo"/>
              </a:rPr>
              <a:t>̂</a:t>
            </a:r>
            <a:r>
              <a:rPr dirty="0" baseline="11111" sz="1500" spc="-217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590" i="1">
                <a:latin typeface="Meiryo"/>
                <a:cs typeface="Meiryo"/>
              </a:rPr>
              <a:t>̂</a:t>
            </a:r>
            <a:r>
              <a:rPr dirty="0" sz="1000" spc="-110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225">
                <a:latin typeface="Palatino Linotype"/>
                <a:cs typeface="Palatino Linotype"/>
              </a:rPr>
              <a:t>I</a:t>
            </a:r>
            <a:r>
              <a:rPr dirty="0" baseline="11111" sz="1500" spc="-652" i="1">
                <a:latin typeface="Meiryo"/>
                <a:cs typeface="Meiryo"/>
              </a:rPr>
              <a:t>̄</a:t>
            </a:r>
            <a:r>
              <a:rPr dirty="0" sz="1000" spc="-560" i="1">
                <a:latin typeface="Meiryo"/>
                <a:cs typeface="Meiryo"/>
              </a:rPr>
              <a:t/>
            </a:r>
            <a:r>
              <a:rPr dirty="0" sz="1000" spc="1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2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250947" y="5892166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(3.3)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554835" y="6227412"/>
            <a:ext cx="4960620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three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95">
                <a:latin typeface="Palatino Linotype"/>
                <a:cs typeface="Palatino Linotype"/>
              </a:rPr>
              <a:t>(</a:t>
            </a:r>
            <a:r>
              <a:rPr dirty="0" sz="1000" spc="95" b="1">
                <a:latin typeface="Times New Roman"/>
                <a:cs typeface="Times New Roman"/>
              </a:rPr>
              <a:t>ols</a:t>
            </a:r>
            <a:r>
              <a:rPr dirty="0" sz="1000" spc="9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within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>
                <a:latin typeface="Palatino Linotype"/>
                <a:cs typeface="Palatino Linotype"/>
              </a:rPr>
              <a:t>)</a:t>
            </a:r>
            <a:r>
              <a:rPr dirty="0" sz="1000" spc="-20">
                <a:latin typeface="Palatino Linotype"/>
                <a:cs typeface="Palatino Linotype"/>
              </a:rPr>
              <a:t> 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seen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55" b="1">
                <a:latin typeface="Times New Roman"/>
                <a:cs typeface="Times New Roman"/>
              </a:rPr>
              <a:t>gls</a:t>
            </a:r>
            <a:r>
              <a:rPr dirty="0" sz="1000" spc="-15" b="1">
                <a:latin typeface="Times New Roman"/>
                <a:cs typeface="Times New Roman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 </a:t>
            </a:r>
            <a:r>
              <a:rPr dirty="0" sz="1000" spc="-40">
                <a:latin typeface="Palatino Linotype"/>
                <a:cs typeface="Palatino Linotype"/>
              </a:rPr>
              <a:t>model,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V</a:t>
            </a:r>
            <a:r>
              <a:rPr dirty="0" sz="1000" spc="114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equal,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respectively,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902743" y="6500706"/>
            <a:ext cx="1619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770">
                <a:latin typeface="Segoe UI Symbol"/>
                <a:cs typeface="Segoe UI Symbol"/>
              </a:rPr>
              <a:t>{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021449" y="6601796"/>
            <a:ext cx="2820670" cy="389890"/>
          </a:xfrm>
          <a:prstGeom prst="rect">
            <a:avLst/>
          </a:prstGeom>
        </p:spPr>
        <p:txBody>
          <a:bodyPr wrap="square" lIns="0" tIns="4254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335"/>
              </a:spcBef>
              <a:tabLst>
                <a:tab pos="1396365" algn="l"/>
                <a:tab pos="1640205" algn="l"/>
              </a:tabLst>
            </a:pPr>
            <a:r>
              <a:rPr dirty="0" sz="1000" spc="-620" i="1">
                <a:latin typeface="Meiryo"/>
                <a:cs typeface="Meiryo"/>
              </a:rPr>
              <a:t>̂</a:t>
            </a:r>
            <a:r>
              <a:rPr dirty="0" sz="1000" spc="18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1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VZ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29914" sz="975" spc="-15">
                <a:latin typeface="Cambria"/>
                <a:cs typeface="Cambria"/>
              </a:rPr>
              <a:t>–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Z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Vy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80">
                <a:latin typeface="Cambria"/>
                <a:cs typeface="Cambria"/>
              </a:rPr>
              <a:t>(</a:t>
            </a:r>
            <a:r>
              <a:rPr dirty="0" sz="1000" spc="-15" i="1">
                <a:latin typeface="Palatino Linotype"/>
                <a:cs typeface="Palatino Linotype"/>
              </a:rPr>
              <a:t>Z</a:t>
            </a:r>
            <a:r>
              <a:rPr dirty="0" baseline="29914" sz="975" spc="-52" i="1">
                <a:latin typeface="Meiryo"/>
                <a:cs typeface="Meiryo"/>
              </a:rPr>
              <a:t>⊤</a:t>
            </a:r>
            <a:r>
              <a:rPr dirty="0" sz="1000" spc="15" i="1">
                <a:latin typeface="Palatino Linotype"/>
                <a:cs typeface="Palatino Linotype"/>
              </a:rPr>
              <a:t>V</a:t>
            </a:r>
            <a:r>
              <a:rPr dirty="0" sz="1000" spc="5" i="1">
                <a:latin typeface="Palatino Linotype"/>
                <a:cs typeface="Palatino Linotype"/>
              </a:rPr>
              <a:t>Z</a:t>
            </a:r>
            <a:r>
              <a:rPr dirty="0" sz="1000" spc="-80">
                <a:latin typeface="Cambria"/>
                <a:cs typeface="Cambria"/>
              </a:rPr>
              <a:t>)</a:t>
            </a:r>
            <a:r>
              <a:rPr dirty="0" baseline="29914" sz="975" spc="157">
                <a:latin typeface="Cambria"/>
                <a:cs typeface="Cambria"/>
              </a:rPr>
              <a:t>–</a:t>
            </a:r>
            <a:r>
              <a:rPr dirty="0" baseline="29914" sz="975" spc="37">
                <a:latin typeface="Palatino Linotype"/>
                <a:cs typeface="Palatino Linotype"/>
              </a:rPr>
              <a:t>1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baseline="29914" sz="975" spc="-44" i="1">
                <a:latin typeface="Meiryo"/>
                <a:cs typeface="Meiryo"/>
              </a:rPr>
              <a:t>⊤</a:t>
            </a:r>
            <a:r>
              <a:rPr dirty="0" sz="1000" spc="125" i="1">
                <a:latin typeface="Palatino Linotype"/>
                <a:cs typeface="Palatino Linotype"/>
              </a:rPr>
              <a:t>V</a:t>
            </a:r>
            <a:r>
              <a:rPr dirty="0" sz="1000" spc="-5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57150">
              <a:lnSpc>
                <a:spcPct val="100000"/>
              </a:lnSpc>
              <a:spcBef>
                <a:spcPts val="234"/>
              </a:spcBef>
            </a:pPr>
            <a:r>
              <a:rPr dirty="0" sz="1000" spc="-530" i="1">
                <a:latin typeface="Meiryo"/>
                <a:cs typeface="Meiryo"/>
              </a:rPr>
              <a:t/>
            </a:r>
            <a:r>
              <a:rPr dirty="0" baseline="11111" sz="1500" spc="-794" i="1">
                <a:latin typeface="Meiryo"/>
                <a:cs typeface="Meiryo"/>
              </a:rPr>
              <a:t>̂</a:t>
            </a:r>
            <a:r>
              <a:rPr dirty="0" baseline="11111" sz="1500" spc="12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40">
                <a:latin typeface="Cambria"/>
                <a:cs typeface="Cambria"/>
              </a:rPr>
              <a:t> </a:t>
            </a:r>
            <a:r>
              <a:rPr dirty="0" sz="1000" spc="-120">
                <a:latin typeface="Cambria"/>
                <a:cs typeface="Cambria"/>
              </a:rPr>
              <a:t>(</a:t>
            </a:r>
            <a:r>
              <a:rPr dirty="0" sz="1000" spc="-95" i="1">
                <a:latin typeface="Palatino Linotype"/>
                <a:cs typeface="Palatino Linotype"/>
              </a:rPr>
              <a:t>X</a:t>
            </a:r>
            <a:r>
              <a:rPr dirty="0" baseline="29914" sz="975" spc="-165" i="1">
                <a:latin typeface="Meiryo"/>
                <a:cs typeface="Meiryo"/>
              </a:rPr>
              <a:t>⊤</a:t>
            </a:r>
            <a:r>
              <a:rPr dirty="0" sz="1000" spc="-80">
                <a:latin typeface="Palatino Linotype"/>
                <a:cs typeface="Palatino Linotype"/>
              </a:rPr>
              <a:t>I</a:t>
            </a:r>
            <a:r>
              <a:rPr dirty="0" baseline="11111" sz="1500" spc="-525" i="1">
                <a:latin typeface="Meiryo"/>
                <a:cs typeface="Meiryo"/>
              </a:rPr>
              <a:t>̄</a:t>
            </a:r>
            <a:r>
              <a:rPr dirty="0" sz="1000" spc="-25" i="1">
                <a:latin typeface="Palatino Linotype"/>
                <a:cs typeface="Palatino Linotype"/>
              </a:rPr>
              <a:t>V</a:t>
            </a:r>
            <a:r>
              <a:rPr dirty="0" sz="1000" spc="-114" i="1">
                <a:latin typeface="Palatino Linotype"/>
                <a:cs typeface="Palatino Linotype"/>
              </a:rPr>
              <a:t> </a:t>
            </a:r>
            <a:r>
              <a:rPr dirty="0" sz="1000" spc="-355">
                <a:latin typeface="Palatino Linotype"/>
                <a:cs typeface="Palatino Linotype"/>
              </a:rPr>
              <a:t>I</a:t>
            </a:r>
            <a:r>
              <a:rPr dirty="0" baseline="11111" sz="1500" spc="-465" i="1">
                <a:latin typeface="Meiryo"/>
                <a:cs typeface="Meiryo"/>
              </a:rPr>
              <a:t>̄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sz="1000" spc="-75">
                <a:latin typeface="Cambria"/>
                <a:cs typeface="Cambria"/>
              </a:rPr>
              <a:t>)</a:t>
            </a:r>
            <a:r>
              <a:rPr dirty="0" baseline="29914" sz="975" spc="157">
                <a:latin typeface="Cambria"/>
                <a:cs typeface="Cambria"/>
              </a:rPr>
              <a:t>–</a:t>
            </a:r>
            <a:r>
              <a:rPr dirty="0" baseline="29914" sz="975" spc="37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29914" sz="975" spc="-44" i="1">
                <a:latin typeface="Meiryo"/>
                <a:cs typeface="Meiryo"/>
              </a:rPr>
              <a:t>⊤</a:t>
            </a:r>
            <a:r>
              <a:rPr dirty="0" sz="1000" spc="-355">
                <a:latin typeface="Palatino Linotype"/>
                <a:cs typeface="Palatino Linotype"/>
              </a:rPr>
              <a:t>I</a:t>
            </a:r>
            <a:r>
              <a:rPr dirty="0" baseline="11111" sz="1500" spc="-465" i="1">
                <a:latin typeface="Meiryo"/>
                <a:cs typeface="Meiryo"/>
              </a:rPr>
              <a:t>̄</a:t>
            </a:r>
            <a:r>
              <a:rPr dirty="0" sz="1000" spc="10" i="1">
                <a:latin typeface="Palatino Linotype"/>
                <a:cs typeface="Palatino Linotype"/>
              </a:rPr>
              <a:t>V</a:t>
            </a:r>
            <a:r>
              <a:rPr dirty="0" sz="1000" spc="-114" i="1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I</a:t>
            </a:r>
            <a:r>
              <a:rPr dirty="0" baseline="11111" sz="1500" spc="-577" i="1">
                <a:latin typeface="Meiryo"/>
                <a:cs typeface="Meiryo"/>
              </a:rPr>
              <a:t>̄</a:t>
            </a:r>
            <a:r>
              <a:rPr dirty="0" sz="1000" spc="-150" i="1">
                <a:latin typeface="Palatino Linotype"/>
                <a:cs typeface="Palatino Linotype"/>
              </a:rPr>
              <a:t>y</a:t>
            </a:r>
            <a:r>
              <a:rPr dirty="0" sz="1000" spc="21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40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-3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120">
                <a:latin typeface="Cambria"/>
                <a:cs typeface="Cambria"/>
              </a:rPr>
              <a:t>(</a:t>
            </a:r>
            <a:r>
              <a:rPr dirty="0" sz="1000" spc="-95" i="1">
                <a:latin typeface="Palatino Linotype"/>
                <a:cs typeface="Palatino Linotype"/>
              </a:rPr>
              <a:t>X</a:t>
            </a:r>
            <a:r>
              <a:rPr dirty="0" baseline="29914" sz="975" spc="-165" i="1">
                <a:latin typeface="Meiryo"/>
                <a:cs typeface="Meiryo"/>
              </a:rPr>
              <a:t>⊤</a:t>
            </a:r>
            <a:r>
              <a:rPr dirty="0" sz="1000" spc="-80">
                <a:latin typeface="Palatino Linotype"/>
                <a:cs typeface="Palatino Linotype"/>
              </a:rPr>
              <a:t>I</a:t>
            </a:r>
            <a:r>
              <a:rPr dirty="0" baseline="11111" sz="1500" spc="-525" i="1">
                <a:latin typeface="Meiryo"/>
                <a:cs typeface="Meiryo"/>
              </a:rPr>
              <a:t>̄</a:t>
            </a:r>
            <a:r>
              <a:rPr dirty="0" sz="1000" spc="-25" i="1">
                <a:latin typeface="Palatino Linotype"/>
                <a:cs typeface="Palatino Linotype"/>
              </a:rPr>
              <a:t>V</a:t>
            </a:r>
            <a:r>
              <a:rPr dirty="0" sz="1000" spc="-114" i="1">
                <a:latin typeface="Palatino Linotype"/>
                <a:cs typeface="Palatino Linotype"/>
              </a:rPr>
              <a:t> </a:t>
            </a:r>
            <a:r>
              <a:rPr dirty="0" sz="1000" spc="-355">
                <a:latin typeface="Palatino Linotype"/>
                <a:cs typeface="Palatino Linotype"/>
              </a:rPr>
              <a:t>I</a:t>
            </a:r>
            <a:r>
              <a:rPr dirty="0" baseline="11111" sz="1500" spc="-465" i="1">
                <a:latin typeface="Meiryo"/>
                <a:cs typeface="Meiryo"/>
              </a:rPr>
              <a:t>̄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sz="1000" spc="-75">
                <a:latin typeface="Cambria"/>
                <a:cs typeface="Cambria"/>
              </a:rPr>
              <a:t>)</a:t>
            </a:r>
            <a:r>
              <a:rPr dirty="0" baseline="29914" sz="975" spc="157">
                <a:latin typeface="Cambria"/>
                <a:cs typeface="Cambria"/>
              </a:rPr>
              <a:t>–</a:t>
            </a:r>
            <a:r>
              <a:rPr dirty="0" baseline="29914" sz="975" spc="37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29914" sz="975" spc="-37" i="1">
                <a:latin typeface="Meiryo"/>
                <a:cs typeface="Meiryo"/>
              </a:rPr>
              <a:t>⊤</a:t>
            </a:r>
            <a:r>
              <a:rPr dirty="0" sz="1000" spc="-355">
                <a:latin typeface="Palatino Linotype"/>
                <a:cs typeface="Palatino Linotype"/>
              </a:rPr>
              <a:t>I</a:t>
            </a:r>
            <a:r>
              <a:rPr dirty="0" baseline="11111" sz="1500" spc="-465" i="1">
                <a:latin typeface="Meiryo"/>
                <a:cs typeface="Meiryo"/>
              </a:rPr>
              <a:t>̄</a:t>
            </a:r>
            <a:r>
              <a:rPr dirty="0" sz="1000" spc="10" i="1">
                <a:latin typeface="Palatino Linotype"/>
                <a:cs typeface="Palatino Linotype"/>
              </a:rPr>
              <a:t>V</a:t>
            </a:r>
            <a:r>
              <a:rPr dirty="0" sz="1000" spc="-114" i="1">
                <a:latin typeface="Palatino Linotype"/>
                <a:cs typeface="Palatino Linotype"/>
              </a:rPr>
              <a:t> </a:t>
            </a:r>
            <a:r>
              <a:rPr dirty="0" sz="1000" spc="-250">
                <a:latin typeface="Palatino Linotype"/>
                <a:cs typeface="Palatino Linotype"/>
              </a:rPr>
              <a:t>I</a:t>
            </a:r>
            <a:r>
              <a:rPr dirty="0" baseline="11111" sz="1500" spc="-690" i="1">
                <a:latin typeface="Meiryo"/>
                <a:cs typeface="Meiryo"/>
              </a:rPr>
              <a:t>̄</a:t>
            </a:r>
            <a:r>
              <a:rPr dirty="0" sz="1000" spc="-58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250955" y="6718441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(3.4)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516701" y="6986754"/>
            <a:ext cx="5036820" cy="861060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marL="158750">
              <a:lnSpc>
                <a:spcPct val="100000"/>
              </a:lnSpc>
              <a:spcBef>
                <a:spcPts val="695"/>
              </a:spcBef>
            </a:pP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previous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expressions,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get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90" i="1">
                <a:latin typeface="Meiryo"/>
                <a:cs typeface="Meiryo"/>
              </a:rPr>
              <a:t>̂</a:t>
            </a:r>
            <a:r>
              <a:rPr dirty="0" sz="1000" spc="-5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29914" sz="975" i="1">
                <a:latin typeface="Palatino Linotype"/>
                <a:cs typeface="Palatino Linotype"/>
              </a:rPr>
              <a:t>V</a:t>
            </a:r>
            <a:r>
              <a:rPr dirty="0" baseline="29914" sz="975" spc="-37" i="1">
                <a:latin typeface="Palatino Linotype"/>
                <a:cs typeface="Palatino Linotype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with: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590"/>
              </a:spcBef>
              <a:tabLst>
                <a:tab pos="4746625" algn="l"/>
              </a:tabLst>
            </a:pP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34188" sz="975" i="1">
                <a:latin typeface="Palatino Linotype"/>
                <a:cs typeface="Palatino Linotype"/>
              </a:rPr>
              <a:t>V</a:t>
            </a:r>
            <a:r>
              <a:rPr dirty="0" baseline="34188" sz="975" spc="39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VZ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34188" sz="975">
                <a:latin typeface="Cambria"/>
                <a:cs typeface="Cambria"/>
              </a:rPr>
              <a:t>–</a:t>
            </a:r>
            <a:r>
              <a:rPr dirty="0" baseline="34188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34188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V</a:t>
            </a:r>
            <a:r>
              <a:rPr dirty="0" sz="1000" spc="17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spc="-210">
                <a:latin typeface="Palatino Linotype"/>
                <a:cs typeface="Palatino Linotype"/>
              </a:rPr>
              <a:t>I</a:t>
            </a:r>
            <a:r>
              <a:rPr dirty="0" baseline="11111" sz="1500" spc="-675" i="1">
                <a:latin typeface="Meiryo"/>
                <a:cs typeface="Meiryo"/>
              </a:rPr>
              <a:t>̄</a:t>
            </a:r>
            <a:r>
              <a:rPr dirty="0" baseline="11111" sz="1500" spc="-142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I</a:t>
            </a:r>
            <a:r>
              <a:rPr dirty="0" baseline="11111" sz="1500" spc="-547" i="1">
                <a:latin typeface="Meiryo"/>
                <a:cs typeface="Meiryo"/>
              </a:rPr>
              <a:t>̄</a:t>
            </a:r>
            <a:r>
              <a:rPr dirty="0" sz="1000" spc="-105" i="1">
                <a:latin typeface="Palatino Linotype"/>
                <a:cs typeface="Palatino Linotype"/>
              </a:rPr>
              <a:t>X</a:t>
            </a:r>
            <a:r>
              <a:rPr dirty="0" sz="1000" spc="-140">
                <a:latin typeface="Cambria"/>
                <a:cs typeface="Cambria"/>
              </a:rPr>
              <a:t>(</a:t>
            </a:r>
            <a:r>
              <a:rPr dirty="0" sz="1000" spc="-105" i="1">
                <a:latin typeface="Palatino Linotype"/>
                <a:cs typeface="Palatino Linotype"/>
              </a:rPr>
              <a:t>X</a:t>
            </a:r>
            <a:r>
              <a:rPr dirty="0" baseline="34188" sz="975" spc="-187" i="1">
                <a:latin typeface="Meiryo"/>
                <a:cs typeface="Meiryo"/>
              </a:rPr>
              <a:t>⊤</a:t>
            </a:r>
            <a:r>
              <a:rPr dirty="0" sz="1000" spc="-95">
                <a:latin typeface="Palatino Linotype"/>
                <a:cs typeface="Palatino Linotype"/>
              </a:rPr>
              <a:t>I</a:t>
            </a:r>
            <a:r>
              <a:rPr dirty="0" baseline="11111" sz="1500" spc="-547" i="1">
                <a:latin typeface="Meiryo"/>
                <a:cs typeface="Meiryo"/>
              </a:rPr>
              <a:t>̄</a:t>
            </a:r>
            <a:r>
              <a:rPr dirty="0" sz="1000" spc="-35" i="1">
                <a:latin typeface="Palatino Linotype"/>
                <a:cs typeface="Palatino Linotype"/>
              </a:rPr>
              <a:t>V</a:t>
            </a:r>
            <a:r>
              <a:rPr dirty="0" sz="1000" spc="-120" i="1">
                <a:latin typeface="Palatino Linotype"/>
                <a:cs typeface="Palatino Linotype"/>
              </a:rPr>
              <a:t> </a:t>
            </a:r>
            <a:r>
              <a:rPr dirty="0" sz="1000" spc="-355">
                <a:latin typeface="Palatino Linotype"/>
                <a:cs typeface="Palatino Linotype"/>
              </a:rPr>
              <a:t>I</a:t>
            </a:r>
            <a:r>
              <a:rPr dirty="0" baseline="11111" sz="1500" spc="-465" i="1">
                <a:latin typeface="Meiryo"/>
                <a:cs typeface="Meiryo"/>
              </a:rPr>
              <a:t>̄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sz="1000" spc="-75">
                <a:latin typeface="Cambria"/>
                <a:cs typeface="Cambria"/>
              </a:rPr>
              <a:t>)</a:t>
            </a:r>
            <a:r>
              <a:rPr dirty="0" baseline="34188" sz="975" spc="157">
                <a:latin typeface="Cambria"/>
                <a:cs typeface="Cambria"/>
              </a:rPr>
              <a:t>–</a:t>
            </a:r>
            <a:r>
              <a:rPr dirty="0" baseline="34188" sz="975" spc="37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-355">
                <a:latin typeface="Palatino Linotype"/>
                <a:cs typeface="Palatino Linotype"/>
              </a:rPr>
              <a:t>I</a:t>
            </a:r>
            <a:r>
              <a:rPr dirty="0" baseline="11111" sz="1500" spc="-465" i="1">
                <a:latin typeface="Meiryo"/>
                <a:cs typeface="Meiryo"/>
              </a:rPr>
              <a:t>̄</a:t>
            </a:r>
            <a:r>
              <a:rPr dirty="0" sz="1000" spc="10" i="1">
                <a:latin typeface="Palatino Linotype"/>
                <a:cs typeface="Palatino Linotype"/>
              </a:rPr>
              <a:t>V</a:t>
            </a:r>
            <a:r>
              <a:rPr dirty="0" sz="1000" spc="-114" i="1">
                <a:latin typeface="Palatino Linotype"/>
                <a:cs typeface="Palatino Linotype"/>
              </a:rPr>
              <a:t> </a:t>
            </a:r>
            <a:r>
              <a:rPr dirty="0" sz="1000" spc="-235">
                <a:latin typeface="Palatino Linotype"/>
                <a:cs typeface="Palatino Linotype"/>
              </a:rPr>
              <a:t>I</a:t>
            </a:r>
            <a:r>
              <a:rPr dirty="0" baseline="11111" sz="1500" spc="-712" i="1">
                <a:latin typeface="Meiryo"/>
                <a:cs typeface="Meiryo"/>
              </a:rPr>
              <a:t>̄</a:t>
            </a:r>
            <a:r>
              <a:rPr dirty="0" baseline="11111" sz="1500" i="1">
                <a:latin typeface="Meiryo"/>
                <a:cs typeface="Meiryo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(3.5)</a:t>
            </a:r>
            <a:endParaRPr sz="1000">
              <a:latin typeface="Palatino Linotype"/>
              <a:cs typeface="Palatino Linotype"/>
            </a:endParaRPr>
          </a:p>
          <a:p>
            <a:pPr marL="50800" marR="43180" indent="107950">
              <a:lnSpc>
                <a:spcPct val="100000"/>
              </a:lnSpc>
              <a:spcBef>
                <a:spcPts val="595"/>
              </a:spcBef>
            </a:pP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29914" sz="975" i="1">
                <a:latin typeface="Palatino Linotype"/>
                <a:cs typeface="Palatino Linotype"/>
              </a:rPr>
              <a:t>V</a:t>
            </a:r>
            <a:r>
              <a:rPr dirty="0" baseline="29914" sz="975" spc="277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matrix</a:t>
            </a:r>
            <a:r>
              <a:rPr dirty="0" sz="1000">
                <a:latin typeface="Palatino Linotype"/>
                <a:cs typeface="Palatino Linotype"/>
              </a:rPr>
              <a:t> that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transforms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 </a:t>
            </a:r>
            <a:r>
              <a:rPr dirty="0" sz="1000" spc="-10">
                <a:latin typeface="Palatino Linotype"/>
                <a:cs typeface="Palatino Linotype"/>
              </a:rPr>
              <a:t>vector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into the </a:t>
            </a:r>
            <a:r>
              <a:rPr dirty="0" sz="1000" spc="-35">
                <a:latin typeface="Palatino Linotype"/>
                <a:cs typeface="Palatino Linotype"/>
              </a:rPr>
              <a:t>residuals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vector.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 it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symmetric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matrix,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least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unless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V</a:t>
            </a:r>
            <a:r>
              <a:rPr dirty="0" sz="1000" spc="11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I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(which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corresponds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pooling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model).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220">
                <a:latin typeface="Palatino Linotype"/>
                <a:cs typeface="Palatino Linotype"/>
              </a:rPr>
              <a:t>he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23925" y="607782"/>
            <a:ext cx="12890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5" b="1">
                <a:latin typeface="Calibri"/>
                <a:cs typeface="Calibri"/>
              </a:rPr>
              <a:t>vii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8773" y="2209185"/>
            <a:ext cx="3875404" cy="61277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84505">
              <a:lnSpc>
                <a:spcPct val="100000"/>
              </a:lnSpc>
              <a:spcBef>
                <a:spcPts val="95"/>
              </a:spcBef>
            </a:pPr>
            <a:r>
              <a:rPr dirty="0" sz="1300" spc="-10" b="1">
                <a:latin typeface="Calibri"/>
                <a:cs typeface="Calibri"/>
              </a:rPr>
              <a:t>Contents</a:t>
            </a:r>
            <a:endParaRPr sz="13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900">
              <a:latin typeface="Calibri"/>
              <a:cs typeface="Calibri"/>
            </a:endParaRPr>
          </a:p>
          <a:p>
            <a:pPr marL="484505">
              <a:lnSpc>
                <a:spcPct val="100000"/>
              </a:lnSpc>
            </a:pPr>
            <a:r>
              <a:rPr dirty="0" sz="950" b="1">
                <a:latin typeface="Calibri"/>
                <a:cs typeface="Calibri"/>
              </a:rPr>
              <a:t>Preface</a:t>
            </a:r>
            <a:r>
              <a:rPr dirty="0" sz="950" spc="265" b="1">
                <a:latin typeface="Calibri"/>
                <a:cs typeface="Calibri"/>
              </a:rPr>
              <a:t>  </a:t>
            </a:r>
            <a:r>
              <a:rPr dirty="0" sz="1000" spc="-20" i="1">
                <a:latin typeface="Palatino Linotype"/>
                <a:cs typeface="Palatino Linotype"/>
              </a:rPr>
              <a:t>xiii</a:t>
            </a:r>
            <a:endParaRPr sz="1000">
              <a:latin typeface="Palatino Linotype"/>
              <a:cs typeface="Palatino Linotype"/>
            </a:endParaRPr>
          </a:p>
          <a:p>
            <a:pPr marL="484505">
              <a:lnSpc>
                <a:spcPct val="100000"/>
              </a:lnSpc>
              <a:spcBef>
                <a:spcPts val="75"/>
              </a:spcBef>
            </a:pPr>
            <a:r>
              <a:rPr dirty="0" sz="950" b="1">
                <a:latin typeface="Calibri"/>
                <a:cs typeface="Calibri"/>
              </a:rPr>
              <a:t>Acknowledgments</a:t>
            </a:r>
            <a:r>
              <a:rPr dirty="0" sz="950" spc="385" b="1">
                <a:latin typeface="Calibri"/>
                <a:cs typeface="Calibri"/>
              </a:rPr>
              <a:t>  </a:t>
            </a:r>
            <a:r>
              <a:rPr dirty="0" sz="1000" spc="-20" i="1">
                <a:latin typeface="Palatino Linotype"/>
                <a:cs typeface="Palatino Linotype"/>
              </a:rPr>
              <a:t>xvii</a:t>
            </a:r>
            <a:endParaRPr sz="1000">
              <a:latin typeface="Palatino Linotype"/>
              <a:cs typeface="Palatino Linotype"/>
            </a:endParaRPr>
          </a:p>
          <a:p>
            <a:pPr marL="484505">
              <a:lnSpc>
                <a:spcPct val="100000"/>
              </a:lnSpc>
              <a:spcBef>
                <a:spcPts val="75"/>
              </a:spcBef>
            </a:pPr>
            <a:r>
              <a:rPr dirty="0" sz="950" b="1">
                <a:latin typeface="Calibri"/>
                <a:cs typeface="Calibri"/>
              </a:rPr>
              <a:t>About</a:t>
            </a:r>
            <a:r>
              <a:rPr dirty="0" sz="950" spc="15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the</a:t>
            </a:r>
            <a:r>
              <a:rPr dirty="0" sz="950" spc="20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Companion</a:t>
            </a:r>
            <a:r>
              <a:rPr dirty="0" sz="950" spc="15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Website</a:t>
            </a:r>
            <a:r>
              <a:rPr dirty="0" sz="950" spc="345" b="1">
                <a:latin typeface="Calibri"/>
                <a:cs typeface="Calibri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xix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350">
              <a:latin typeface="Palatino Linotype"/>
              <a:cs typeface="Palatino Linotype"/>
            </a:endParaRPr>
          </a:p>
          <a:p>
            <a:pPr marL="484505" indent="-472440">
              <a:lnSpc>
                <a:spcPct val="100000"/>
              </a:lnSpc>
              <a:spcBef>
                <a:spcPts val="5"/>
              </a:spcBef>
              <a:buAutoNum type="arabicPlain"/>
              <a:tabLst>
                <a:tab pos="484505" algn="l"/>
                <a:tab pos="485140" algn="l"/>
              </a:tabLst>
            </a:pPr>
            <a:r>
              <a:rPr dirty="0" sz="950" b="1">
                <a:latin typeface="Calibri"/>
                <a:cs typeface="Calibri"/>
              </a:rPr>
              <a:t>Introduction</a:t>
            </a:r>
            <a:r>
              <a:rPr dirty="0" sz="950" spc="330" b="1">
                <a:latin typeface="Calibri"/>
                <a:cs typeface="Calibri"/>
              </a:rPr>
              <a:t>  </a:t>
            </a:r>
            <a:r>
              <a:rPr dirty="0" sz="1000" spc="-50" i="1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Data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Econometrics: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Gentle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Introduction</a:t>
            </a:r>
            <a:r>
              <a:rPr dirty="0" sz="1000" spc="165">
                <a:latin typeface="Palatino Linotype"/>
                <a:cs typeface="Palatino Linotype"/>
              </a:rPr>
              <a:t>  </a:t>
            </a:r>
            <a:r>
              <a:rPr dirty="0" sz="1000" spc="-50" i="1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Eliminating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Unobserved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Components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50" i="1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Differencing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Methods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50" i="1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LSDV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Methods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50" i="1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Fixed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Methods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50" i="1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ct val="100000"/>
              </a:lnSpc>
              <a:spcBef>
                <a:spcPts val="5"/>
              </a:spcBef>
              <a:buFont typeface="Palatino Linotype"/>
              <a:buAutoNum type="arabicPeriod" startAt="2"/>
              <a:tabLst>
                <a:tab pos="484505" algn="l"/>
                <a:tab pos="485140" algn="l"/>
              </a:tabLst>
            </a:pP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-60">
                <a:latin typeface="Calibri"/>
                <a:cs typeface="Calibri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Econometric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Computing</a:t>
            </a:r>
            <a:r>
              <a:rPr dirty="0" sz="1000" spc="165">
                <a:latin typeface="Palatino Linotype"/>
                <a:cs typeface="Palatino Linotype"/>
              </a:rPr>
              <a:t>  </a:t>
            </a:r>
            <a:r>
              <a:rPr dirty="0" sz="1000" spc="-50" i="1">
                <a:latin typeface="Palatino Linotype"/>
                <a:cs typeface="Palatino Linotype"/>
              </a:rPr>
              <a:t>6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Modus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Operandi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270">
                <a:latin typeface="Calibri"/>
                <a:cs typeface="Calibri"/>
              </a:rPr>
              <a:t>  </a:t>
            </a:r>
            <a:r>
              <a:rPr dirty="0" sz="1000" spc="-60" i="1">
                <a:latin typeface="Palatino Linotype"/>
                <a:cs typeface="Palatino Linotype"/>
              </a:rPr>
              <a:t>7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Data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Management</a:t>
            </a:r>
            <a:r>
              <a:rPr dirty="0" sz="1000" spc="45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8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Outsourcing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Other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Software</a:t>
            </a:r>
            <a:r>
              <a:rPr dirty="0" sz="1000" spc="155">
                <a:latin typeface="Palatino Linotype"/>
                <a:cs typeface="Palatino Linotype"/>
              </a:rPr>
              <a:t>  </a:t>
            </a:r>
            <a:r>
              <a:rPr dirty="0" sz="1000" spc="-50" i="1">
                <a:latin typeface="Palatino Linotype"/>
                <a:cs typeface="Palatino Linotype"/>
              </a:rPr>
              <a:t>8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Data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Management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52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ough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Formulae</a:t>
            </a:r>
            <a:r>
              <a:rPr dirty="0" sz="1000" spc="45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8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ct val="100000"/>
              </a:lnSpc>
              <a:spcBef>
                <a:spcPts val="10"/>
              </a:spcBef>
              <a:buAutoNum type="arabicPeriod" startAt="2"/>
              <a:tabLst>
                <a:tab pos="484505" algn="l"/>
                <a:tab pos="485140" algn="l"/>
              </a:tabLst>
            </a:pPr>
            <a:r>
              <a:rPr dirty="0" sz="1000" spc="-55">
                <a:latin typeface="Palatino Linotype"/>
                <a:cs typeface="Palatino Linotype"/>
              </a:rPr>
              <a:t>plm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Casual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-35">
                <a:latin typeface="Calibri"/>
                <a:cs typeface="Calibri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User</a:t>
            </a:r>
            <a:r>
              <a:rPr dirty="0" sz="1000" spc="215">
                <a:latin typeface="Palatino Linotype"/>
                <a:cs typeface="Palatino Linotype"/>
              </a:rPr>
              <a:t>  </a:t>
            </a:r>
            <a:r>
              <a:rPr dirty="0" sz="1000" spc="-50" i="1">
                <a:latin typeface="Palatino Linotype"/>
                <a:cs typeface="Palatino Linotype"/>
              </a:rPr>
              <a:t>8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ct val="100000"/>
              </a:lnSpc>
              <a:spcBef>
                <a:spcPts val="5"/>
              </a:spcBef>
              <a:buFont typeface="Palatino Linotype"/>
              <a:buAutoNum type="arabicPeriod"/>
              <a:tabLst>
                <a:tab pos="484505" algn="l"/>
                <a:tab pos="485140" algn="l"/>
              </a:tabLst>
            </a:pP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-20">
                <a:latin typeface="Calibri"/>
                <a:cs typeface="Calibri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Matrix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Language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User</a:t>
            </a:r>
            <a:r>
              <a:rPr dirty="0" sz="1000" spc="220">
                <a:latin typeface="Palatino Linotype"/>
                <a:cs typeface="Palatino Linotype"/>
              </a:rPr>
              <a:t>  </a:t>
            </a:r>
            <a:r>
              <a:rPr dirty="0" sz="1000" spc="-50" i="1">
                <a:latin typeface="Palatino Linotype"/>
                <a:cs typeface="Palatino Linotype"/>
              </a:rPr>
              <a:t>9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6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User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Econometric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Packages</a:t>
            </a:r>
            <a:r>
              <a:rPr dirty="0" sz="1000" spc="17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10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ct val="100000"/>
              </a:lnSpc>
              <a:spcBef>
                <a:spcPts val="5"/>
              </a:spcBef>
              <a:buAutoNum type="arabicPeriod" startAt="4"/>
              <a:tabLst>
                <a:tab pos="484505" algn="l"/>
                <a:tab pos="485140" algn="l"/>
              </a:tabLst>
            </a:pPr>
            <a:r>
              <a:rPr dirty="0" sz="1000" spc="-55">
                <a:latin typeface="Palatino Linotype"/>
                <a:cs typeface="Palatino Linotype"/>
              </a:rPr>
              <a:t>plm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Proﬁcient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-15">
                <a:latin typeface="Calibri"/>
                <a:cs typeface="Calibri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User</a:t>
            </a:r>
            <a:r>
              <a:rPr dirty="0" sz="1000" spc="22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11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Reproducible</a:t>
            </a:r>
            <a:r>
              <a:rPr dirty="0" sz="1000" spc="-25">
                <a:latin typeface="Palatino Linotype"/>
                <a:cs typeface="Palatino Linotype"/>
              </a:rPr>
              <a:t> Econometric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Work</a:t>
            </a:r>
            <a:r>
              <a:rPr dirty="0" sz="1000" spc="19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12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10">
                <a:latin typeface="Palatino Linotype"/>
                <a:cs typeface="Palatino Linotype"/>
              </a:rPr>
              <a:t>Object-</a:t>
            </a:r>
            <a:r>
              <a:rPr dirty="0" sz="1000" spc="-25">
                <a:latin typeface="Palatino Linotype"/>
                <a:cs typeface="Palatino Linotype"/>
              </a:rPr>
              <a:t>orientation</a:t>
            </a:r>
            <a:r>
              <a:rPr dirty="0" sz="1000" spc="-30">
                <a:latin typeface="Palatino Linotype"/>
                <a:cs typeface="Palatino Linotype"/>
              </a:rPr>
              <a:t> 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User</a:t>
            </a:r>
            <a:r>
              <a:rPr dirty="0" sz="1000" spc="23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13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ct val="100000"/>
              </a:lnSpc>
              <a:spcBef>
                <a:spcPts val="5"/>
              </a:spcBef>
              <a:buAutoNum type="arabicPeriod" startAt="5"/>
              <a:tabLst>
                <a:tab pos="484505" algn="l"/>
                <a:tab pos="485140" algn="l"/>
              </a:tabLst>
            </a:pPr>
            <a:r>
              <a:rPr dirty="0" sz="1000" spc="-55">
                <a:latin typeface="Palatino Linotype"/>
                <a:cs typeface="Palatino Linotype"/>
              </a:rPr>
              <a:t>plm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Calibri"/>
                <a:cs typeface="Calibri"/>
              </a:rPr>
              <a:t>R</a:t>
            </a:r>
            <a:r>
              <a:rPr dirty="0" sz="1000" spc="-60">
                <a:latin typeface="Calibri"/>
                <a:cs typeface="Calibri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Developer</a:t>
            </a:r>
            <a:r>
              <a:rPr dirty="0" sz="1000" spc="16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13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10">
                <a:latin typeface="Palatino Linotype"/>
                <a:cs typeface="Palatino Linotype"/>
              </a:rPr>
              <a:t>Object-</a:t>
            </a:r>
            <a:r>
              <a:rPr dirty="0" sz="1000" spc="-25">
                <a:latin typeface="Palatino Linotype"/>
                <a:cs typeface="Palatino Linotype"/>
              </a:rPr>
              <a:t>orientation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 </a:t>
            </a:r>
            <a:r>
              <a:rPr dirty="0" sz="1000" spc="-10">
                <a:latin typeface="Palatino Linotype"/>
                <a:cs typeface="Palatino Linotype"/>
              </a:rPr>
              <a:t>Development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14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ct val="100000"/>
              </a:lnSpc>
              <a:spcBef>
                <a:spcPts val="5"/>
              </a:spcBef>
              <a:buAutoNum type="arabicPeriod" startAt="5"/>
              <a:tabLst>
                <a:tab pos="484505" algn="l"/>
                <a:tab pos="485140" algn="l"/>
              </a:tabLst>
            </a:pPr>
            <a:r>
              <a:rPr dirty="0" sz="1000">
                <a:latin typeface="Palatino Linotype"/>
                <a:cs typeface="Palatino Linotype"/>
              </a:rPr>
              <a:t>Notations</a:t>
            </a:r>
            <a:r>
              <a:rPr dirty="0" sz="1000" spc="45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17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General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Notation</a:t>
            </a:r>
            <a:r>
              <a:rPr dirty="0" sz="1000" spc="14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18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Maximum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Likelihood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Notations</a:t>
            </a:r>
            <a:r>
              <a:rPr dirty="0" sz="1000" spc="51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18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484505" algn="l"/>
                <a:tab pos="485140" algn="l"/>
              </a:tabLst>
            </a:pPr>
            <a:r>
              <a:rPr dirty="0" sz="1000">
                <a:latin typeface="Palatino Linotype"/>
                <a:cs typeface="Palatino Linotype"/>
              </a:rPr>
              <a:t>Index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18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Two-</a:t>
            </a:r>
            <a:r>
              <a:rPr dirty="0" sz="1000" spc="-105">
                <a:latin typeface="Palatino Linotype"/>
                <a:cs typeface="Palatino Linotype"/>
              </a:rPr>
              <a:t>way</a:t>
            </a:r>
            <a:r>
              <a:rPr dirty="0" sz="1000" spc="-25">
                <a:latin typeface="Palatino Linotype"/>
                <a:cs typeface="Palatino Linotype"/>
              </a:rPr>
              <a:t> Error</a:t>
            </a:r>
            <a:r>
              <a:rPr dirty="0" sz="1000" spc="-35">
                <a:latin typeface="Palatino Linotype"/>
                <a:cs typeface="Palatino Linotype"/>
              </a:rPr>
              <a:t> Component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21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18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Transformation</a:t>
            </a:r>
            <a:r>
              <a:rPr dirty="0" sz="1000" spc="-30">
                <a:latin typeface="Palatino Linotype"/>
                <a:cs typeface="Palatino Linotype"/>
              </a:rPr>
              <a:t> for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One-</a:t>
            </a:r>
            <a:r>
              <a:rPr dirty="0" sz="1000" spc="-105">
                <a:latin typeface="Palatino Linotype"/>
                <a:cs typeface="Palatino Linotype"/>
              </a:rPr>
              <a:t>way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Component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22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19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Transformation</a:t>
            </a:r>
            <a:r>
              <a:rPr dirty="0" sz="1000" spc="-30">
                <a:latin typeface="Palatino Linotype"/>
                <a:cs typeface="Palatino Linotype"/>
              </a:rPr>
              <a:t> for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Two-</a:t>
            </a:r>
            <a:r>
              <a:rPr dirty="0" sz="1000" spc="-90">
                <a:latin typeface="Palatino Linotype"/>
                <a:cs typeface="Palatino Linotype"/>
              </a:rPr>
              <a:t>ways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 </a:t>
            </a:r>
            <a:r>
              <a:rPr dirty="0" sz="1000" spc="-35">
                <a:latin typeface="Palatino Linotype"/>
                <a:cs typeface="Palatino Linotype"/>
              </a:rPr>
              <a:t>Component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23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20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ct val="100000"/>
              </a:lnSpc>
              <a:spcBef>
                <a:spcPts val="10"/>
              </a:spcBef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Groups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Nested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Models</a:t>
            </a:r>
            <a:r>
              <a:rPr dirty="0" sz="1000" spc="19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20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Instrumental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Variables</a:t>
            </a:r>
            <a:r>
              <a:rPr dirty="0" sz="1000" spc="49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20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Systems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Equations</a:t>
            </a:r>
            <a:r>
              <a:rPr dirty="0" sz="1000" spc="45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20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Time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Series</a:t>
            </a:r>
            <a:r>
              <a:rPr dirty="0" sz="1000" spc="18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21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Limited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Dependent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Count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Variables</a:t>
            </a:r>
            <a:r>
              <a:rPr dirty="0" sz="1000" spc="15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21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ct val="100000"/>
              </a:lnSpc>
              <a:spcBef>
                <a:spcPts val="5"/>
              </a:spcBef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Spatial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Panels</a:t>
            </a:r>
            <a:r>
              <a:rPr dirty="0" sz="1000" spc="509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21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018124" y="607782"/>
            <a:ext cx="17399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Advanced</a:t>
            </a:r>
            <a:r>
              <a:rPr dirty="0" sz="800" spc="-1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Components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Models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59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8779" y="870058"/>
            <a:ext cx="26384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quadratic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residuals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A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80727" y="1180928"/>
            <a:ext cx="838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A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891316" y="1097864"/>
            <a:ext cx="16490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35" i="1">
                <a:latin typeface="Palatino Linotype"/>
                <a:cs typeface="Palatino Linotype"/>
              </a:rPr>
              <a:t>q</a:t>
            </a:r>
            <a:r>
              <a:rPr dirty="0" sz="1000" spc="-170" i="1">
                <a:latin typeface="Meiryo"/>
                <a:cs typeface="Meiryo"/>
              </a:rPr>
              <a:t>̂</a:t>
            </a:r>
            <a:r>
              <a:rPr dirty="0" baseline="34188" sz="975" spc="75" i="1">
                <a:latin typeface="Palatino Linotype"/>
                <a:cs typeface="Palatino Linotype"/>
              </a:rPr>
              <a:t>V</a:t>
            </a:r>
            <a:r>
              <a:rPr dirty="0" baseline="34188" sz="975" spc="27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565" i="1">
                <a:latin typeface="Meiryo"/>
                <a:cs typeface="Meiryo"/>
              </a:rPr>
              <a:t/>
            </a:r>
            <a:r>
              <a:rPr dirty="0" sz="1000" spc="-434" i="1">
                <a:latin typeface="Meiryo"/>
                <a:cs typeface="Meiryo"/>
              </a:rPr>
              <a:t>̂</a:t>
            </a:r>
            <a:r>
              <a:rPr dirty="0" baseline="34188" sz="975" spc="-240" i="1">
                <a:latin typeface="Palatino Linotype"/>
                <a:cs typeface="Palatino Linotype"/>
              </a:rPr>
              <a:t>V</a:t>
            </a:r>
            <a:r>
              <a:rPr dirty="0" baseline="34188" sz="975" spc="-120" i="1">
                <a:latin typeface="Palatino Linotype"/>
                <a:cs typeface="Palatino Linotype"/>
              </a:rPr>
              <a:t> </a:t>
            </a:r>
            <a:r>
              <a:rPr dirty="0" baseline="34188" sz="975" spc="-187" i="1">
                <a:latin typeface="Meiryo"/>
                <a:cs typeface="Meiryo"/>
              </a:rPr>
              <a:t>⊤</a:t>
            </a:r>
            <a:r>
              <a:rPr dirty="0" sz="1000" spc="-65" i="1">
                <a:latin typeface="Palatino Linotype"/>
                <a:cs typeface="Palatino Linotype"/>
              </a:rPr>
              <a:t>A</a:t>
            </a:r>
            <a:r>
              <a:rPr dirty="0" sz="1000" spc="-525" i="1">
                <a:latin typeface="Meiryo"/>
                <a:cs typeface="Meiryo"/>
              </a:rPr>
              <a:t/>
            </a:r>
            <a:r>
              <a:rPr dirty="0" sz="1000" spc="-355" i="1">
                <a:latin typeface="Meiryo"/>
                <a:cs typeface="Meiryo"/>
              </a:rPr>
              <a:t>̂</a:t>
            </a:r>
            <a:r>
              <a:rPr dirty="0" baseline="34188" sz="975" spc="-97" i="1">
                <a:latin typeface="Palatino Linotype"/>
                <a:cs typeface="Palatino Linotype"/>
              </a:rPr>
              <a:t>V</a:t>
            </a:r>
            <a:r>
              <a:rPr dirty="0" baseline="34188" sz="975" spc="30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baseline="34188" sz="975" spc="-60" i="1">
                <a:latin typeface="Meiryo"/>
                <a:cs typeface="Meiryo"/>
              </a:rPr>
              <a:t>⊤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34188" sz="975" spc="104" i="1">
                <a:latin typeface="Palatino Linotype"/>
                <a:cs typeface="Palatino Linotype"/>
              </a:rPr>
              <a:t>V</a:t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sz="1000" spc="-60" i="1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34188" sz="975" spc="-22" i="1">
                <a:latin typeface="Palatino Linotype"/>
                <a:cs typeface="Palatino Linotype"/>
              </a:rPr>
              <a:t>V</a:t>
            </a:r>
            <a:r>
              <a:rPr dirty="0" baseline="34188" sz="975" spc="-44" i="1">
                <a:latin typeface="Palatino Linotype"/>
                <a:cs typeface="Palatino Linotype"/>
              </a:rPr>
              <a:t> </a:t>
            </a:r>
            <a:r>
              <a:rPr dirty="0" sz="1000" spc="-63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740815" y="1412495"/>
            <a:ext cx="838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A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651409" y="1325551"/>
            <a:ext cx="23647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40" i="1">
                <a:latin typeface="Palatino Linotype"/>
                <a:cs typeface="Palatino Linotype"/>
              </a:rPr>
              <a:t>q</a:t>
            </a:r>
            <a:r>
              <a:rPr dirty="0" sz="1000" spc="-175" i="1">
                <a:latin typeface="Meiryo"/>
                <a:cs typeface="Meiryo"/>
              </a:rPr>
              <a:t>̂</a:t>
            </a:r>
            <a:r>
              <a:rPr dirty="0" baseline="29914" sz="975" spc="67" i="1">
                <a:latin typeface="Palatino Linotype"/>
                <a:cs typeface="Palatino Linotype"/>
              </a:rPr>
              <a:t>V</a:t>
            </a:r>
            <a:r>
              <a:rPr dirty="0" baseline="29914" sz="975" spc="195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scalar,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also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equal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trace: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91320" y="1561686"/>
            <a:ext cx="12598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35" i="1">
                <a:latin typeface="Palatino Linotype"/>
                <a:cs typeface="Palatino Linotype"/>
              </a:rPr>
              <a:t>q</a:t>
            </a:r>
            <a:r>
              <a:rPr dirty="0" sz="1000" spc="-170" i="1">
                <a:latin typeface="Meiryo"/>
                <a:cs typeface="Meiryo"/>
              </a:rPr>
              <a:t>̂</a:t>
            </a:r>
            <a:r>
              <a:rPr dirty="0" baseline="34188" sz="975" spc="75" i="1">
                <a:latin typeface="Palatino Linotype"/>
                <a:cs typeface="Palatino Linotype"/>
              </a:rPr>
              <a:t>V</a:t>
            </a:r>
            <a:r>
              <a:rPr dirty="0" baseline="34188" sz="975" spc="30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80">
                <a:latin typeface="Cambria"/>
                <a:cs typeface="Cambria"/>
              </a:rPr>
              <a:t>(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baseline="34188" sz="975" spc="-52" i="1">
                <a:latin typeface="Meiryo"/>
                <a:cs typeface="Meiryo"/>
              </a:rPr>
              <a:t>⊤</a:t>
            </a:r>
            <a:r>
              <a:rPr dirty="0" sz="1000" spc="5">
                <a:latin typeface="Palatino Linotype"/>
                <a:cs typeface="Palatino Linotype"/>
              </a:rPr>
              <a:t>M</a:t>
            </a:r>
            <a:r>
              <a:rPr dirty="0" baseline="34188" sz="975" spc="120" i="1">
                <a:latin typeface="Palatino Linotype"/>
                <a:cs typeface="Palatino Linotype"/>
              </a:rPr>
              <a:t>V</a:t>
            </a:r>
            <a:r>
              <a:rPr dirty="0" baseline="34188" sz="975" spc="-52" i="1">
                <a:latin typeface="Meiryo"/>
                <a:cs typeface="Meiryo"/>
              </a:rPr>
              <a:t>⊤</a:t>
            </a:r>
            <a:r>
              <a:rPr dirty="0" sz="1000" spc="-55" i="1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M</a:t>
            </a:r>
            <a:r>
              <a:rPr dirty="0" baseline="34188" sz="975" spc="-7" i="1">
                <a:latin typeface="Palatino Linotype"/>
                <a:cs typeface="Palatino Linotype"/>
              </a:rPr>
              <a:t>V</a:t>
            </a:r>
            <a:r>
              <a:rPr dirty="0" baseline="34188" sz="975" spc="-44" i="1">
                <a:latin typeface="Palatino Linotype"/>
                <a:cs typeface="Palatino Linotype"/>
              </a:rPr>
              <a:t> </a:t>
            </a:r>
            <a:r>
              <a:rPr dirty="0" sz="1000" spc="-325" i="1">
                <a:latin typeface="Meiryo"/>
                <a:cs typeface="Meiryo"/>
              </a:rPr>
              <a:t/>
            </a:r>
            <a:r>
              <a:rPr dirty="0" sz="1000" spc="-3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676820" y="1616320"/>
            <a:ext cx="2875280" cy="350520"/>
          </a:xfrm>
          <a:prstGeom prst="rect">
            <a:avLst/>
          </a:prstGeom>
        </p:spPr>
        <p:txBody>
          <a:bodyPr wrap="square" lIns="0" tIns="43815" rIns="0" bIns="0" rtlCol="0" vert="horz">
            <a:spAutoFit/>
          </a:bodyPr>
          <a:lstStyle/>
          <a:p>
            <a:pPr marL="316230">
              <a:lnSpc>
                <a:spcPct val="100000"/>
              </a:lnSpc>
              <a:spcBef>
                <a:spcPts val="345"/>
              </a:spcBef>
            </a:pPr>
            <a:r>
              <a:rPr dirty="0" sz="650" spc="-15" i="1">
                <a:latin typeface="Palatino Linotype"/>
                <a:cs typeface="Palatino Linotype"/>
              </a:rPr>
              <a:t>A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cyclic </a:t>
            </a:r>
            <a:r>
              <a:rPr dirty="0" sz="1000" spc="-40">
                <a:latin typeface="Palatino Linotype"/>
                <a:cs typeface="Palatino Linotype"/>
              </a:rPr>
              <a:t>property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trace </a:t>
            </a:r>
            <a:r>
              <a:rPr dirty="0" sz="1000" spc="-40">
                <a:latin typeface="Palatino Linotype"/>
                <a:cs typeface="Palatino Linotype"/>
              </a:rPr>
              <a:t>operator,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get: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891336" y="2017174"/>
            <a:ext cx="12598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35" i="1">
                <a:latin typeface="Palatino Linotype"/>
                <a:cs typeface="Palatino Linotype"/>
              </a:rPr>
              <a:t>q</a:t>
            </a:r>
            <a:r>
              <a:rPr dirty="0" sz="1000" spc="-170" i="1">
                <a:latin typeface="Meiryo"/>
                <a:cs typeface="Meiryo"/>
              </a:rPr>
              <a:t>̂</a:t>
            </a:r>
            <a:r>
              <a:rPr dirty="0" baseline="34188" sz="975" spc="75" i="1">
                <a:latin typeface="Palatino Linotype"/>
                <a:cs typeface="Palatino Linotype"/>
              </a:rPr>
              <a:t>V</a:t>
            </a:r>
            <a:r>
              <a:rPr dirty="0" baseline="34188" sz="975" spc="27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M</a:t>
            </a:r>
            <a:r>
              <a:rPr dirty="0" baseline="34188" sz="975" spc="-15" i="1">
                <a:latin typeface="Palatino Linotype"/>
                <a:cs typeface="Palatino Linotype"/>
              </a:rPr>
              <a:t>V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M</a:t>
            </a:r>
            <a:r>
              <a:rPr dirty="0" baseline="34188" sz="975" spc="-15" i="1">
                <a:latin typeface="Palatino Linotype"/>
                <a:cs typeface="Palatino Linotype"/>
              </a:rPr>
              <a:t>V</a:t>
            </a:r>
            <a:r>
              <a:rPr dirty="0" baseline="34188" sz="975" spc="-52" i="1">
                <a:latin typeface="Palatino Linotype"/>
                <a:cs typeface="Palatino Linotype"/>
              </a:rPr>
              <a:t> </a:t>
            </a:r>
            <a:r>
              <a:rPr dirty="0" sz="1000" spc="-310" i="1">
                <a:latin typeface="Meiryo"/>
                <a:cs typeface="Meiryo"/>
              </a:rPr>
              <a:t/>
            </a:r>
            <a:r>
              <a:rPr dirty="0" baseline="34188" sz="975" spc="-465" i="1">
                <a:latin typeface="Meiryo"/>
                <a:cs typeface="Meiryo"/>
              </a:rPr>
              <a:t>⊤</a:t>
            </a:r>
            <a:r>
              <a:rPr dirty="0" sz="1000" spc="-31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68794" y="2071796"/>
            <a:ext cx="2322830" cy="350520"/>
          </a:xfrm>
          <a:prstGeom prst="rect">
            <a:avLst/>
          </a:prstGeom>
        </p:spPr>
        <p:txBody>
          <a:bodyPr wrap="square" lIns="0" tIns="43815" rIns="0" bIns="0" rtlCol="0" vert="horz">
            <a:spAutoFit/>
          </a:bodyPr>
          <a:lstStyle/>
          <a:p>
            <a:pPr marL="424180">
              <a:lnSpc>
                <a:spcPct val="100000"/>
              </a:lnSpc>
              <a:spcBef>
                <a:spcPts val="345"/>
              </a:spcBef>
            </a:pPr>
            <a:r>
              <a:rPr dirty="0" sz="650" spc="-15" i="1">
                <a:latin typeface="Palatino Linotype"/>
                <a:cs typeface="Palatino Linotype"/>
              </a:rPr>
              <a:t>A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30"/>
              </a:spcBef>
            </a:pPr>
            <a:r>
              <a:rPr dirty="0" sz="1000" spc="-30">
                <a:latin typeface="Palatino Linotype"/>
                <a:cs typeface="Palatino Linotype"/>
              </a:rPr>
              <a:t>from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which,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taking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expectations,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obtain: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094341" y="2555717"/>
            <a:ext cx="838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A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891325" y="2472647"/>
            <a:ext cx="2526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Cambria"/>
                <a:cs typeface="Cambria"/>
              </a:rPr>
              <a:t>(</a:t>
            </a:r>
            <a:r>
              <a:rPr dirty="0" sz="1000" spc="-380" i="1">
                <a:latin typeface="Palatino Linotype"/>
                <a:cs typeface="Palatino Linotype"/>
              </a:rPr>
              <a:t>q</a:t>
            </a:r>
            <a:r>
              <a:rPr dirty="0" sz="1000" spc="-215" i="1">
                <a:latin typeface="Meiryo"/>
                <a:cs typeface="Meiryo"/>
              </a:rPr>
              <a:t>̂</a:t>
            </a:r>
            <a:r>
              <a:rPr dirty="0" baseline="34188" sz="975" spc="7" i="1">
                <a:latin typeface="Palatino Linotype"/>
                <a:cs typeface="Palatino Linotype"/>
              </a:rPr>
              <a:t>V</a:t>
            </a:r>
            <a:r>
              <a:rPr dirty="0" baseline="34188" sz="975" spc="-22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9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M</a:t>
            </a:r>
            <a:r>
              <a:rPr dirty="0" baseline="34188" sz="975" spc="-15" i="1">
                <a:latin typeface="Palatino Linotype"/>
                <a:cs typeface="Palatino Linotype"/>
              </a:rPr>
              <a:t>V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M</a:t>
            </a:r>
            <a:r>
              <a:rPr dirty="0" baseline="34188" sz="975" spc="-15" i="1">
                <a:latin typeface="Palatino Linotype"/>
                <a:cs typeface="Palatino Linotype"/>
              </a:rPr>
              <a:t>V 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Cambria"/>
                <a:cs typeface="Cambria"/>
              </a:rPr>
              <a:t>(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34188" sz="975" spc="-120" i="1">
                <a:latin typeface="Meiryo"/>
                <a:cs typeface="Meiryo"/>
              </a:rPr>
              <a:t>⊤</a:t>
            </a:r>
            <a:r>
              <a:rPr dirty="0" sz="1000" spc="-105">
                <a:latin typeface="Cambria"/>
                <a:cs typeface="Cambria"/>
              </a:rPr>
              <a:t>))</a:t>
            </a:r>
            <a:r>
              <a:rPr dirty="0" sz="1000" spc="90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9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M</a:t>
            </a:r>
            <a:r>
              <a:rPr dirty="0" baseline="34188" sz="975" spc="-15" i="1">
                <a:latin typeface="Palatino Linotype"/>
                <a:cs typeface="Palatino Linotype"/>
              </a:rPr>
              <a:t>V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M</a:t>
            </a:r>
            <a:r>
              <a:rPr dirty="0" baseline="34188" sz="975" spc="-15" i="1">
                <a:latin typeface="Palatino Linotype"/>
                <a:cs typeface="Palatino Linotype"/>
              </a:rPr>
              <a:t>V </a:t>
            </a:r>
            <a:r>
              <a:rPr dirty="0" sz="1000" spc="-25">
                <a:latin typeface="Cambria"/>
                <a:cs typeface="Cambria"/>
              </a:rPr>
              <a:t>Ω)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543401" y="2700334"/>
            <a:ext cx="15570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55">
                <a:latin typeface="Cambria"/>
                <a:cs typeface="Cambria"/>
              </a:rPr>
              <a:t>Ω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130" i="1">
                <a:latin typeface="Meiryo"/>
                <a:cs typeface="Meiryo"/>
              </a:rPr>
              <a:t/>
            </a:r>
            <a:r>
              <a:rPr dirty="0" baseline="29914" sz="975" spc="-195">
                <a:latin typeface="Palatino Linotype"/>
                <a:cs typeface="Palatino Linotype"/>
              </a:rPr>
              <a:t>2</a:t>
            </a:r>
            <a:r>
              <a:rPr dirty="0" sz="1000" spc="-13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80" i="1">
                <a:latin typeface="Meiryo"/>
                <a:cs typeface="Meiryo"/>
              </a:rPr>
              <a:t/>
            </a:r>
            <a:r>
              <a:rPr dirty="0" baseline="29914" sz="975" spc="-120">
                <a:latin typeface="Palatino Linotype"/>
                <a:cs typeface="Palatino Linotype"/>
              </a:rPr>
              <a:t>2</a:t>
            </a:r>
            <a:r>
              <a:rPr dirty="0" sz="1000" spc="-80" i="1">
                <a:latin typeface="Palatino Linotype"/>
                <a:cs typeface="Palatino Linotype"/>
              </a:rPr>
              <a:t>S</a:t>
            </a:r>
            <a:r>
              <a:rPr dirty="0" sz="1000" spc="31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-142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sz="1000" spc="17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676804" y="2773124"/>
            <a:ext cx="1360170" cy="25654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488950">
              <a:lnSpc>
                <a:spcPts val="690"/>
              </a:lnSpc>
              <a:spcBef>
                <a:spcPts val="120"/>
              </a:spcBef>
              <a:tabLst>
                <a:tab pos="797560" algn="l"/>
                <a:tab pos="1176020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spc="400" i="1">
                <a:latin typeface="Meiryo"/>
                <a:cs typeface="Meiryo"/>
              </a:rPr>
              <a:t> </a:t>
            </a: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340" i="1">
                <a:latin typeface="Meiryo"/>
                <a:cs typeface="Meiryo"/>
              </a:rPr>
              <a:t> </a:t>
            </a:r>
            <a:r>
              <a:rPr dirty="0" sz="650" spc="-32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marL="12700">
              <a:lnSpc>
                <a:spcPts val="1110"/>
              </a:lnSpc>
            </a:pPr>
            <a:r>
              <a:rPr dirty="0" sz="1000" spc="-55">
                <a:latin typeface="Palatino Linotype"/>
                <a:cs typeface="Palatino Linotype"/>
              </a:rPr>
              <a:t>Finally,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get: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638715" y="3079924"/>
            <a:ext cx="3810000" cy="4083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90195">
              <a:lnSpc>
                <a:spcPts val="94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Cambria"/>
                <a:cs typeface="Cambria"/>
              </a:rPr>
              <a:t>(</a:t>
            </a:r>
            <a:r>
              <a:rPr dirty="0" sz="1000" spc="-380" i="1">
                <a:latin typeface="Palatino Linotype"/>
                <a:cs typeface="Palatino Linotype"/>
              </a:rPr>
              <a:t>q</a:t>
            </a:r>
            <a:r>
              <a:rPr dirty="0" sz="1000" spc="-215" i="1">
                <a:latin typeface="Meiryo"/>
                <a:cs typeface="Meiryo"/>
              </a:rPr>
              <a:t>̂</a:t>
            </a:r>
            <a:r>
              <a:rPr dirty="0" baseline="34188" sz="975" spc="7" i="1">
                <a:latin typeface="Palatino Linotype"/>
                <a:cs typeface="Palatino Linotype"/>
              </a:rPr>
              <a:t>V</a:t>
            </a:r>
            <a:r>
              <a:rPr dirty="0" baseline="34188" sz="975" spc="-30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spc="-45" i="1">
                <a:latin typeface="Meiryo"/>
                <a:cs typeface="Meiryo"/>
              </a:rPr>
              <a:t/>
            </a:r>
            <a:r>
              <a:rPr dirty="0" baseline="34188" sz="975" spc="-67">
                <a:latin typeface="Palatino Linotype"/>
                <a:cs typeface="Palatino Linotype"/>
              </a:rPr>
              <a:t>2</a:t>
            </a:r>
            <a:r>
              <a:rPr dirty="0" sz="1000" spc="-45">
                <a:latin typeface="Palatino Linotype"/>
                <a:cs typeface="Palatino Linotype"/>
              </a:rPr>
              <a:t>tr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baseline="34188" sz="975" spc="-67" i="1">
                <a:latin typeface="Palatino Linotype"/>
                <a:cs typeface="Palatino Linotype"/>
              </a:rPr>
              <a:t>V</a:t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sz="1000" spc="-45" i="1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baseline="34188" sz="975" spc="-67" i="1">
                <a:latin typeface="Palatino Linotype"/>
                <a:cs typeface="Palatino Linotype"/>
              </a:rPr>
              <a:t>V</a:t>
            </a:r>
            <a:r>
              <a:rPr dirty="0" baseline="34188" sz="975" spc="-22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45" i="1">
                <a:latin typeface="Meiryo"/>
                <a:cs typeface="Meiryo"/>
              </a:rPr>
              <a:t/>
            </a:r>
            <a:r>
              <a:rPr dirty="0" baseline="34188" sz="975" spc="-67">
                <a:latin typeface="Palatino Linotype"/>
                <a:cs typeface="Palatino Linotype"/>
              </a:rPr>
              <a:t>2</a:t>
            </a:r>
            <a:r>
              <a:rPr dirty="0" sz="1000" spc="-45">
                <a:latin typeface="Palatino Linotype"/>
                <a:cs typeface="Palatino Linotype"/>
              </a:rPr>
              <a:t>tr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baseline="34188" sz="975" spc="-67" i="1">
                <a:latin typeface="Palatino Linotype"/>
                <a:cs typeface="Palatino Linotype"/>
              </a:rPr>
              <a:t>V</a:t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sz="1000" spc="-45" i="1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baseline="34188" sz="975" spc="-67" i="1">
                <a:latin typeface="Palatino Linotype"/>
                <a:cs typeface="Palatino Linotype"/>
              </a:rPr>
              <a:t>V</a:t>
            </a:r>
            <a:r>
              <a:rPr dirty="0" baseline="34188" sz="975" spc="-22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sz="1000" spc="17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34188" sz="975" spc="-322">
                <a:latin typeface="Palatino Linotype"/>
                <a:cs typeface="Palatino Linotype"/>
              </a:rPr>
              <a:t>2</a:t>
            </a:r>
            <a:r>
              <a:rPr dirty="0" baseline="34188" sz="975" spc="-127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M</a:t>
            </a:r>
            <a:r>
              <a:rPr dirty="0" baseline="34188" sz="975" spc="-15" i="1">
                <a:latin typeface="Palatino Linotype"/>
                <a:cs typeface="Palatino Linotype"/>
              </a:rPr>
              <a:t>V</a:t>
            </a:r>
            <a:r>
              <a:rPr dirty="0" baseline="34188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M</a:t>
            </a:r>
            <a:r>
              <a:rPr dirty="0" baseline="34188" sz="975" spc="-15" i="1">
                <a:latin typeface="Palatino Linotype"/>
                <a:cs typeface="Palatino Linotype"/>
              </a:rPr>
              <a:t>V</a:t>
            </a:r>
            <a:r>
              <a:rPr dirty="0" baseline="34188" sz="975" spc="-22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sz="1000" spc="254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467995">
              <a:lnSpc>
                <a:spcPts val="520"/>
              </a:lnSpc>
              <a:tabLst>
                <a:tab pos="810260" algn="l"/>
                <a:tab pos="1779905" algn="l"/>
                <a:tab pos="2560320" algn="l"/>
                <a:tab pos="2861945" algn="l"/>
                <a:tab pos="364490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A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8547" sz="975" spc="-607" i="1">
                <a:latin typeface="Meiryo"/>
                <a:cs typeface="Meiryo"/>
              </a:rPr>
              <a:t/>
            </a:r>
            <a:r>
              <a:rPr dirty="0" baseline="8547" sz="975" i="1">
                <a:latin typeface="Meiryo"/>
                <a:cs typeface="Meiryo"/>
              </a:rPr>
              <a:t>	</a:t>
            </a:r>
            <a:r>
              <a:rPr dirty="0" baseline="8547" sz="975" spc="-592" i="1">
                <a:latin typeface="Meiryo"/>
                <a:cs typeface="Meiryo"/>
              </a:rPr>
              <a:t/>
            </a:r>
            <a:r>
              <a:rPr dirty="0" baseline="8547" sz="975" i="1">
                <a:latin typeface="Meiryo"/>
                <a:cs typeface="Meiryo"/>
              </a:rPr>
              <a:t>	</a:t>
            </a:r>
            <a:r>
              <a:rPr dirty="0" baseline="8547" sz="975" spc="-592" i="1">
                <a:latin typeface="Meiryo"/>
                <a:cs typeface="Meiryo"/>
              </a:rPr>
              <a:t/>
            </a:r>
            <a:r>
              <a:rPr dirty="0" baseline="8547" sz="975" i="1">
                <a:latin typeface="Meiryo"/>
                <a:cs typeface="Meiryo"/>
              </a:rPr>
              <a:t>	</a:t>
            </a:r>
            <a:r>
              <a:rPr dirty="0" baseline="8547" sz="975" spc="-480" i="1">
                <a:latin typeface="Meiryo"/>
                <a:cs typeface="Meiryo"/>
              </a:rPr>
              <a:t/>
            </a:r>
            <a:r>
              <a:rPr dirty="0" baseline="8547" sz="975" i="1">
                <a:latin typeface="Meiryo"/>
                <a:cs typeface="Meiryo"/>
              </a:rPr>
              <a:t>	</a:t>
            </a:r>
            <a:r>
              <a:rPr dirty="0" baseline="8547" sz="975" spc="-480" i="1">
                <a:latin typeface="Meiryo"/>
                <a:cs typeface="Meiryo"/>
              </a:rPr>
              <a:t/>
            </a:r>
            <a:endParaRPr baseline="8547" sz="975">
              <a:latin typeface="Meiryo"/>
              <a:cs typeface="Meiryo"/>
            </a:endParaRPr>
          </a:p>
          <a:p>
            <a:pPr marL="50800">
              <a:lnSpc>
                <a:spcPct val="100000"/>
              </a:lnSpc>
              <a:spcBef>
                <a:spcPts val="355"/>
              </a:spcBef>
            </a:pPr>
            <a:r>
              <a:rPr dirty="0" sz="1000" spc="-45">
                <a:latin typeface="Palatino Linotype"/>
                <a:cs typeface="Palatino Linotype"/>
              </a:rPr>
              <a:t>Replacing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29914" sz="975" i="1">
                <a:latin typeface="Palatino Linotype"/>
                <a:cs typeface="Palatino Linotype"/>
              </a:rPr>
              <a:t>V</a:t>
            </a:r>
            <a:r>
              <a:rPr dirty="0" baseline="29914" sz="975" spc="330" i="1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its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expression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Θ</a:t>
            </a:r>
            <a:r>
              <a:rPr dirty="0" baseline="-21367" sz="975" i="1">
                <a:latin typeface="Palatino Linotype"/>
                <a:cs typeface="Palatino Linotype"/>
              </a:rPr>
              <a:t>A</a:t>
            </a:r>
            <a:r>
              <a:rPr dirty="0" baseline="-21367" sz="975" spc="27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baseline="29914" sz="975" spc="-37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AX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get: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095028" y="3791192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94344" y="3883768"/>
            <a:ext cx="838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A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916732" y="3800709"/>
            <a:ext cx="4775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90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Cambria"/>
                <a:cs typeface="Cambria"/>
              </a:rPr>
              <a:t>(</a:t>
            </a:r>
            <a:r>
              <a:rPr dirty="0" sz="1000" spc="-25" i="1">
                <a:latin typeface="Palatino Linotype"/>
                <a:cs typeface="Palatino Linotype"/>
              </a:rPr>
              <a:t>q</a:t>
            </a:r>
            <a:r>
              <a:rPr dirty="0" sz="1000" spc="-355" i="1">
                <a:latin typeface="Meiryo"/>
                <a:cs typeface="Meiryo"/>
              </a:rPr>
              <a:t>̂</a:t>
            </a:r>
            <a:r>
              <a:rPr dirty="0" sz="1000" spc="185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50">
                <a:latin typeface="Cambria"/>
                <a:cs typeface="Cambria"/>
              </a:rPr>
              <a:t> 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368549" y="3826540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368549" y="3941415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368549" y="403056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⎝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947481" y="3571086"/>
            <a:ext cx="1930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20" i="1">
                <a:latin typeface="Meiryo"/>
                <a:cs typeface="Meiryo"/>
              </a:rPr>
              <a:t>̄</a:t>
            </a:r>
            <a:r>
              <a:rPr dirty="0" sz="1000" spc="350" i="1">
                <a:latin typeface="Meiryo"/>
                <a:cs typeface="Meiryo"/>
              </a:rPr>
              <a:t> </a:t>
            </a:r>
            <a:r>
              <a:rPr dirty="0" sz="1000" spc="-370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589044" y="3594252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589044" y="3682835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368549" y="3598971"/>
            <a:ext cx="14452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7200" algn="l"/>
              </a:tabLst>
            </a:pPr>
            <a:r>
              <a:rPr dirty="0" baseline="2777" sz="1500" spc="-914" i="1">
                <a:latin typeface="Meiryo"/>
                <a:cs typeface="Meiryo"/>
              </a:rPr>
              <a:t>⎛</a:t>
            </a:r>
            <a:r>
              <a:rPr dirty="0" baseline="2777" sz="1500" i="1">
                <a:latin typeface="Meiryo"/>
                <a:cs typeface="Meiryo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tr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− </a:t>
            </a:r>
            <a:r>
              <a:rPr dirty="0" sz="1000">
                <a:latin typeface="Palatino Linotype"/>
                <a:cs typeface="Palatino Linotype"/>
              </a:rPr>
              <a:t>2tr</a:t>
            </a:r>
            <a:r>
              <a:rPr dirty="0" sz="1000">
                <a:latin typeface="Cambria"/>
                <a:cs typeface="Cambria"/>
              </a:rPr>
              <a:t>(Θ</a:t>
            </a:r>
            <a:r>
              <a:rPr dirty="0" sz="1000" spc="200">
                <a:latin typeface="Cambria"/>
                <a:cs typeface="Cambria"/>
              </a:rPr>
              <a:t>  </a:t>
            </a:r>
            <a:r>
              <a:rPr dirty="0" sz="1000" spc="15">
                <a:latin typeface="Cambria"/>
                <a:cs typeface="Cambria"/>
              </a:rPr>
              <a:t>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789069" y="3652885"/>
            <a:ext cx="1390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0" i="1">
                <a:latin typeface="Meiryo"/>
                <a:cs typeface="Meiryo"/>
              </a:rPr>
              <a:t>̄</a:t>
            </a:r>
            <a:r>
              <a:rPr dirty="0" sz="650" spc="90" i="1">
                <a:latin typeface="Meiryo"/>
                <a:cs typeface="Meiryo"/>
              </a:rPr>
              <a:t> </a:t>
            </a:r>
            <a:r>
              <a:rPr dirty="0" sz="650" spc="-145" i="1">
                <a:latin typeface="Meiryo"/>
                <a:cs typeface="Meiryo"/>
              </a:rPr>
              <a:t>̄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788047" y="3671742"/>
            <a:ext cx="1282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I</a:t>
            </a:r>
            <a:r>
              <a:rPr dirty="0" sz="650" spc="-25" i="1">
                <a:latin typeface="Palatino Linotype"/>
                <a:cs typeface="Palatino Linotype"/>
              </a:rPr>
              <a:t>A</a:t>
            </a:r>
            <a:r>
              <a:rPr dirty="0" sz="650" spc="-25">
                <a:latin typeface="Palatino Linotype"/>
                <a:cs typeface="Palatino Linotype"/>
              </a:rPr>
              <a:t>I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3386629" y="3594252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877875" y="3682835"/>
            <a:ext cx="6172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521334" algn="l"/>
              </a:tabLst>
            </a:pPr>
            <a:r>
              <a:rPr dirty="0" baseline="8547" sz="975" spc="-75" i="1">
                <a:latin typeface="Palatino Linotype"/>
                <a:cs typeface="Palatino Linotype"/>
              </a:rPr>
              <a:t>V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586654" y="3652885"/>
            <a:ext cx="1390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0" i="1">
                <a:latin typeface="Meiryo"/>
                <a:cs typeface="Meiryo"/>
              </a:rPr>
              <a:t>̄</a:t>
            </a:r>
            <a:r>
              <a:rPr dirty="0" sz="650" spc="90" i="1">
                <a:latin typeface="Meiryo"/>
                <a:cs typeface="Meiryo"/>
              </a:rPr>
              <a:t> </a:t>
            </a:r>
            <a:r>
              <a:rPr dirty="0" sz="650" spc="-145" i="1">
                <a:latin typeface="Meiryo"/>
                <a:cs typeface="Meiryo"/>
              </a:rPr>
              <a:t>̄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585632" y="3671742"/>
            <a:ext cx="1282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I</a:t>
            </a:r>
            <a:r>
              <a:rPr dirty="0" sz="650" spc="-25" i="1">
                <a:latin typeface="Palatino Linotype"/>
                <a:cs typeface="Palatino Linotype"/>
              </a:rPr>
              <a:t>A</a:t>
            </a:r>
            <a:r>
              <a:rPr dirty="0" sz="650" spc="-25">
                <a:latin typeface="Palatino Linotype"/>
                <a:cs typeface="Palatino Linotype"/>
              </a:rPr>
              <a:t>I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977550" y="3598966"/>
            <a:ext cx="7975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(Θ</a:t>
            </a:r>
            <a:r>
              <a:rPr dirty="0" sz="1000" spc="215">
                <a:latin typeface="Cambria"/>
                <a:cs typeface="Cambria"/>
              </a:rPr>
              <a:t>  </a:t>
            </a:r>
            <a:r>
              <a:rPr dirty="0" sz="1000" spc="65">
                <a:latin typeface="Cambria"/>
                <a:cs typeface="Cambria"/>
              </a:rPr>
              <a:t>Θ</a:t>
            </a:r>
            <a:r>
              <a:rPr dirty="0" sz="1000" spc="275">
                <a:latin typeface="Cambria"/>
                <a:cs typeface="Cambria"/>
              </a:rPr>
              <a:t> 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597610" y="3783562"/>
            <a:ext cx="1930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20" i="1">
                <a:latin typeface="Meiryo"/>
                <a:cs typeface="Meiryo"/>
              </a:rPr>
              <a:t>̄</a:t>
            </a:r>
            <a:r>
              <a:rPr dirty="0" sz="1000" spc="350" i="1">
                <a:latin typeface="Meiryo"/>
                <a:cs typeface="Meiryo"/>
              </a:rPr>
              <a:t> </a:t>
            </a:r>
            <a:r>
              <a:rPr dirty="0" sz="1000" spc="-370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829742" y="3884342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463416" y="3811562"/>
            <a:ext cx="9137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tr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S</a:t>
            </a:r>
            <a:r>
              <a:rPr dirty="0" sz="1000" spc="11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2tr</a:t>
            </a:r>
            <a:r>
              <a:rPr dirty="0" sz="1000" spc="-10">
                <a:latin typeface="Cambria"/>
                <a:cs typeface="Cambria"/>
              </a:rPr>
              <a:t>(Θ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351295" y="3806848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351295" y="3895321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459081" y="3811562"/>
            <a:ext cx="11683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65">
                <a:latin typeface="Cambria"/>
                <a:cs typeface="Cambria"/>
              </a:rPr>
              <a:t>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551434" y="3865486"/>
            <a:ext cx="1390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0" i="1">
                <a:latin typeface="Meiryo"/>
                <a:cs typeface="Meiryo"/>
              </a:rPr>
              <a:t>̄</a:t>
            </a:r>
            <a:r>
              <a:rPr dirty="0" sz="650" spc="90" i="1">
                <a:latin typeface="Meiryo"/>
                <a:cs typeface="Meiryo"/>
              </a:rPr>
              <a:t> </a:t>
            </a:r>
            <a:r>
              <a:rPr dirty="0" sz="650" spc="-145" i="1">
                <a:latin typeface="Meiryo"/>
                <a:cs typeface="Meiryo"/>
              </a:rPr>
              <a:t>̄</a:t>
            </a:r>
            <a:endParaRPr sz="650">
              <a:latin typeface="Meiryo"/>
              <a:cs typeface="Meiryo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525007" y="3884343"/>
            <a:ext cx="326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20">
                <a:latin typeface="Palatino Linotype"/>
                <a:cs typeface="Palatino Linotype"/>
              </a:rPr>
              <a:t>I</a:t>
            </a:r>
            <a:r>
              <a:rPr dirty="0" sz="650" spc="-15" i="1">
                <a:latin typeface="Palatino Linotype"/>
                <a:cs typeface="Palatino Linotype"/>
              </a:rPr>
              <a:t>A</a:t>
            </a:r>
            <a:r>
              <a:rPr dirty="0" sz="650" spc="-20">
                <a:latin typeface="Palatino Linotype"/>
                <a:cs typeface="Palatino Linotype"/>
              </a:rPr>
              <a:t>I</a:t>
            </a:r>
            <a:r>
              <a:rPr dirty="0" sz="650" spc="-40" i="1">
                <a:latin typeface="Palatino Linotype"/>
                <a:cs typeface="Palatino Linotype"/>
              </a:rPr>
              <a:t>S</a:t>
            </a:r>
            <a:r>
              <a:rPr dirty="0" baseline="-18518" sz="675" spc="-367" i="1">
                <a:latin typeface="Meiryo"/>
                <a:cs typeface="Meiryo"/>
              </a:rPr>
              <a:t/>
            </a:r>
            <a:r>
              <a:rPr dirty="0" baseline="-18518" sz="675" spc="-75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226260" y="3895321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638196" y="3895321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399977" y="3884343"/>
            <a:ext cx="6908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449580" algn="l"/>
              </a:tabLst>
            </a:pPr>
            <a:r>
              <a:rPr dirty="0" sz="650" spc="-25">
                <a:latin typeface="Palatino Linotype"/>
                <a:cs typeface="Palatino Linotype"/>
              </a:rPr>
              <a:t>I</a:t>
            </a:r>
            <a:r>
              <a:rPr dirty="0" sz="650" spc="-25" i="1">
                <a:latin typeface="Palatino Linotype"/>
                <a:cs typeface="Palatino Linotype"/>
              </a:rPr>
              <a:t>A</a:t>
            </a:r>
            <a:r>
              <a:rPr dirty="0" sz="650" spc="-25">
                <a:latin typeface="Palatino Linotype"/>
                <a:cs typeface="Palatino Linotype"/>
              </a:rPr>
              <a:t>I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10" i="1">
                <a:latin typeface="Palatino Linotype"/>
                <a:cs typeface="Palatino Linotype"/>
              </a:rPr>
              <a:t>VS</a:t>
            </a:r>
            <a:r>
              <a:rPr dirty="0" baseline="-18518" sz="675" spc="-337" i="1">
                <a:latin typeface="Meiryo"/>
                <a:cs typeface="Meiryo"/>
              </a:rPr>
              <a:t/>
            </a:r>
            <a:r>
              <a:rPr dirty="0" baseline="-18518" sz="675" spc="-97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586755" y="3996163"/>
            <a:ext cx="1930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20" i="1">
                <a:latin typeface="Meiryo"/>
                <a:cs typeface="Meiryo"/>
              </a:rPr>
              <a:t>̄</a:t>
            </a:r>
            <a:r>
              <a:rPr dirty="0" sz="1000" spc="350" i="1">
                <a:latin typeface="Meiryo"/>
                <a:cs typeface="Meiryo"/>
              </a:rPr>
              <a:t> </a:t>
            </a:r>
            <a:r>
              <a:rPr dirty="0" sz="1000" spc="-370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818887" y="4096829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349806" y="4019443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349806" y="4107917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452567" y="4024162"/>
            <a:ext cx="11220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tr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S</a:t>
            </a:r>
            <a:r>
              <a:rPr dirty="0" sz="1000" spc="18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2tr</a:t>
            </a:r>
            <a:r>
              <a:rPr dirty="0" sz="1000">
                <a:latin typeface="Cambria"/>
                <a:cs typeface="Cambria"/>
              </a:rPr>
              <a:t>(Θ</a:t>
            </a:r>
            <a:r>
              <a:rPr dirty="0" sz="1000" spc="185">
                <a:latin typeface="Cambria"/>
                <a:cs typeface="Cambria"/>
              </a:rPr>
              <a:t>  </a:t>
            </a:r>
            <a:r>
              <a:rPr dirty="0" sz="1000" spc="15">
                <a:latin typeface="Cambria"/>
                <a:cs typeface="Cambria"/>
              </a:rPr>
              <a:t>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549831" y="4078082"/>
            <a:ext cx="1390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0" i="1">
                <a:latin typeface="Meiryo"/>
                <a:cs typeface="Meiryo"/>
              </a:rPr>
              <a:t>̄</a:t>
            </a:r>
            <a:r>
              <a:rPr dirty="0" sz="650" spc="90" i="1">
                <a:latin typeface="Meiryo"/>
                <a:cs typeface="Meiryo"/>
              </a:rPr>
              <a:t> </a:t>
            </a:r>
            <a:r>
              <a:rPr dirty="0" sz="650" spc="-145" i="1">
                <a:latin typeface="Meiryo"/>
                <a:cs typeface="Meiryo"/>
              </a:rPr>
              <a:t>̄</a:t>
            </a:r>
            <a:endParaRPr sz="650">
              <a:latin typeface="Meiryo"/>
              <a:cs typeface="Meiryo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523409" y="4096938"/>
            <a:ext cx="3327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10">
                <a:latin typeface="Palatino Linotype"/>
                <a:cs typeface="Palatino Linotype"/>
              </a:rPr>
              <a:t>I</a:t>
            </a:r>
            <a:r>
              <a:rPr dirty="0" sz="650" spc="-10" i="1">
                <a:latin typeface="Palatino Linotype"/>
                <a:cs typeface="Palatino Linotype"/>
              </a:rPr>
              <a:t>A</a:t>
            </a:r>
            <a:r>
              <a:rPr dirty="0" sz="650" spc="-10">
                <a:latin typeface="Palatino Linotype"/>
                <a:cs typeface="Palatino Linotype"/>
              </a:rPr>
              <a:t>I</a:t>
            </a:r>
            <a:r>
              <a:rPr dirty="0" sz="650" spc="-10" i="1">
                <a:latin typeface="Palatino Linotype"/>
                <a:cs typeface="Palatino Linotype"/>
              </a:rPr>
              <a:t>S</a:t>
            </a:r>
            <a:r>
              <a:rPr dirty="0" baseline="-18518" sz="675" spc="-15" i="1">
                <a:latin typeface="Meiryo"/>
                <a:cs typeface="Meiryo"/>
              </a:rPr>
              <a:t/>
            </a:r>
            <a:r>
              <a:rPr dirty="0" sz="650" spc="-1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230948" y="4107917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642884" y="4107917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3404536" y="4096939"/>
            <a:ext cx="6972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449580" algn="l"/>
              </a:tabLst>
            </a:pPr>
            <a:r>
              <a:rPr dirty="0" sz="650" spc="-25">
                <a:latin typeface="Palatino Linotype"/>
                <a:cs typeface="Palatino Linotype"/>
              </a:rPr>
              <a:t>I</a:t>
            </a:r>
            <a:r>
              <a:rPr dirty="0" sz="650" spc="-25" i="1">
                <a:latin typeface="Palatino Linotype"/>
                <a:cs typeface="Palatino Linotype"/>
              </a:rPr>
              <a:t>A</a:t>
            </a:r>
            <a:r>
              <a:rPr dirty="0" sz="650" spc="-25">
                <a:latin typeface="Palatino Linotype"/>
                <a:cs typeface="Palatino Linotype"/>
              </a:rPr>
              <a:t>I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0" i="1">
                <a:latin typeface="Palatino Linotype"/>
                <a:cs typeface="Palatino Linotype"/>
              </a:rPr>
              <a:t>VS</a:t>
            </a:r>
            <a:r>
              <a:rPr dirty="0" baseline="-18518" sz="675" spc="-30" i="1">
                <a:latin typeface="Meiryo"/>
                <a:cs typeface="Meiryo"/>
              </a:rPr>
              <a:t/>
            </a:r>
            <a:r>
              <a:rPr dirty="0" sz="650" spc="-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783883" y="4024158"/>
            <a:ext cx="13773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296035" algn="l"/>
              </a:tabLst>
            </a:pP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Cambria"/>
                <a:cs typeface="Cambria"/>
              </a:rPr>
              <a:t>Θ</a:t>
            </a:r>
            <a:r>
              <a:rPr dirty="0" baseline="29914" sz="975" spc="142">
                <a:latin typeface="Cambria"/>
                <a:cs typeface="Cambria"/>
              </a:rPr>
              <a:t>−</a:t>
            </a:r>
            <a:r>
              <a:rPr dirty="0" baseline="29914" sz="975" spc="75">
                <a:latin typeface="Palatino Linotype"/>
                <a:cs typeface="Palatino Linotype"/>
              </a:rPr>
              <a:t>1</a:t>
            </a:r>
            <a:r>
              <a:rPr dirty="0" sz="1000" spc="70">
                <a:latin typeface="Cambria"/>
                <a:cs typeface="Cambria"/>
              </a:rPr>
              <a:t>Θ</a:t>
            </a:r>
            <a:r>
              <a:rPr dirty="0" baseline="-8547" sz="975" spc="-300" i="1">
                <a:latin typeface="Meiryo"/>
                <a:cs typeface="Meiryo"/>
              </a:rPr>
              <a:t>̄</a:t>
            </a:r>
            <a:r>
              <a:rPr dirty="0" baseline="-8547" sz="975" spc="434" i="1">
                <a:latin typeface="Meiryo"/>
                <a:cs typeface="Meiryo"/>
              </a:rPr>
              <a:t> </a:t>
            </a:r>
            <a:r>
              <a:rPr dirty="0" baseline="-8547" sz="975" spc="-270" i="1">
                <a:latin typeface="Meiryo"/>
                <a:cs typeface="Meiryo"/>
              </a:rPr>
              <a:t>̄</a:t>
            </a:r>
            <a:r>
              <a:rPr dirty="0" sz="1000" spc="20">
                <a:latin typeface="Cambria"/>
                <a:cs typeface="Cambria"/>
              </a:rPr>
              <a:t>Θ</a:t>
            </a:r>
            <a:r>
              <a:rPr dirty="0" baseline="29914" sz="975" spc="89">
                <a:latin typeface="Cambria"/>
                <a:cs typeface="Cambria"/>
              </a:rPr>
              <a:t>−</a:t>
            </a:r>
            <a:r>
              <a:rPr dirty="0" baseline="29914" sz="975" spc="30">
                <a:latin typeface="Palatino Linotype"/>
                <a:cs typeface="Palatino Linotype"/>
              </a:rPr>
              <a:t>1</a:t>
            </a:r>
            <a:r>
              <a:rPr dirty="0" sz="1000" spc="25">
                <a:latin typeface="Cambria"/>
                <a:cs typeface="Cambria"/>
              </a:rPr>
              <a:t>Θ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4137113" y="3826538"/>
            <a:ext cx="2254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0">
                <a:latin typeface="Segoe UI Symbol"/>
                <a:cs typeface="Segoe UI Symbol"/>
              </a:rPr>
              <a:t>⎟</a:t>
            </a:r>
            <a:r>
              <a:rPr dirty="0" sz="1000" spc="395">
                <a:latin typeface="Segoe UI Symbol"/>
                <a:cs typeface="Segoe UI Symbol"/>
              </a:rPr>
              <a:t> </a:t>
            </a:r>
            <a:r>
              <a:rPr dirty="0" sz="1000" spc="-610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4137113" y="3941414"/>
            <a:ext cx="2127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r>
              <a:rPr dirty="0" sz="1000" spc="145">
                <a:latin typeface="Segoe UI Symbol"/>
                <a:cs typeface="Segoe UI Symbol"/>
              </a:rPr>
              <a:t> </a:t>
            </a:r>
            <a:r>
              <a:rPr dirty="0" sz="1000" spc="125">
                <a:latin typeface="Segoe UI Symbol"/>
                <a:cs typeface="Segoe UI Symbol"/>
              </a:rPr>
              <a:t> </a:t>
            </a:r>
            <a:r>
              <a:rPr dirty="0" sz="1000" spc="-100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4194040" y="3523385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4137113" y="3590279"/>
            <a:ext cx="2254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0">
                <a:latin typeface="Segoe UI Symbol"/>
                <a:cs typeface="Segoe UI Symbol"/>
              </a:rPr>
              <a:t>⎞</a:t>
            </a:r>
            <a:r>
              <a:rPr dirty="0" sz="1000" spc="395">
                <a:latin typeface="Segoe UI Symbol"/>
                <a:cs typeface="Segoe UI Symbol"/>
              </a:rPr>
              <a:t> </a:t>
            </a:r>
            <a:r>
              <a:rPr dirty="0" sz="1000" spc="-610" i="1">
                <a:latin typeface="Meiryo"/>
                <a:cs typeface="Meiryo"/>
              </a:rPr>
              <a:t>⎛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4365370" y="3611195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4439556" y="3607964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4433271" y="3683856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2779195" y="3811562"/>
            <a:ext cx="17049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290320" algn="l"/>
                <a:tab pos="1598295" algn="l"/>
              </a:tabLst>
            </a:pP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Cambria"/>
                <a:cs typeface="Cambria"/>
              </a:rPr>
              <a:t>(</a:t>
            </a:r>
            <a:r>
              <a:rPr dirty="0" sz="1000" spc="-5">
                <a:latin typeface="Cambria"/>
                <a:cs typeface="Cambria"/>
              </a:rPr>
              <a:t>Θ</a:t>
            </a:r>
            <a:r>
              <a:rPr dirty="0" baseline="29914" sz="975" spc="135">
                <a:latin typeface="Cambria"/>
                <a:cs typeface="Cambria"/>
              </a:rPr>
              <a:t>−</a:t>
            </a:r>
            <a:r>
              <a:rPr dirty="0" baseline="29914" sz="975" spc="75">
                <a:latin typeface="Palatino Linotype"/>
                <a:cs typeface="Palatino Linotype"/>
              </a:rPr>
              <a:t>1</a:t>
            </a:r>
            <a:r>
              <a:rPr dirty="0" sz="1000" spc="65">
                <a:latin typeface="Cambria"/>
                <a:cs typeface="Cambria"/>
              </a:rPr>
              <a:t>Θ</a:t>
            </a:r>
            <a:r>
              <a:rPr dirty="0" baseline="-8547" sz="975" spc="-307" i="1">
                <a:latin typeface="Meiryo"/>
                <a:cs typeface="Meiryo"/>
              </a:rPr>
              <a:t>̄</a:t>
            </a:r>
            <a:r>
              <a:rPr dirty="0" baseline="-8547" sz="975" spc="465" i="1">
                <a:latin typeface="Meiryo"/>
                <a:cs typeface="Meiryo"/>
              </a:rPr>
              <a:t> </a:t>
            </a:r>
            <a:r>
              <a:rPr dirty="0" baseline="-8547" sz="975" spc="-270" i="1">
                <a:latin typeface="Meiryo"/>
                <a:cs typeface="Meiryo"/>
              </a:rPr>
              <a:t>̄</a:t>
            </a:r>
            <a:r>
              <a:rPr dirty="0" sz="1000" spc="20">
                <a:latin typeface="Cambria"/>
                <a:cs typeface="Cambria"/>
              </a:rPr>
              <a:t>Θ</a:t>
            </a:r>
            <a:r>
              <a:rPr dirty="0" baseline="29914" sz="975" spc="89">
                <a:latin typeface="Cambria"/>
                <a:cs typeface="Cambria"/>
              </a:rPr>
              <a:t>−</a:t>
            </a:r>
            <a:r>
              <a:rPr dirty="0" baseline="29914" sz="975" spc="37">
                <a:latin typeface="Palatino Linotype"/>
                <a:cs typeface="Palatino Linotype"/>
              </a:rPr>
              <a:t>1</a:t>
            </a:r>
            <a:r>
              <a:rPr dirty="0" sz="1000" spc="25">
                <a:latin typeface="Cambria"/>
                <a:cs typeface="Cambria"/>
              </a:rPr>
              <a:t>Θ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4439556" y="3805365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4433271" y="3881252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4364001" y="4005872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4438182" y="4002761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4517280" y="3590280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⎞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4517280" y="3826540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4517280" y="3941410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4137113" y="4037528"/>
            <a:ext cx="462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 spc="209">
                <a:latin typeface="Segoe UI Symbol"/>
                <a:cs typeface="Segoe UI Symbol"/>
              </a:rPr>
              <a:t>⎠</a:t>
            </a:r>
            <a:r>
              <a:rPr dirty="0" baseline="2777" sz="1500" spc="592">
                <a:latin typeface="Segoe UI Symbol"/>
                <a:cs typeface="Segoe UI Symbol"/>
              </a:rPr>
              <a:t> </a:t>
            </a:r>
            <a:r>
              <a:rPr dirty="0" baseline="2777" sz="1500" spc="209">
                <a:latin typeface="Segoe UI Symbol"/>
                <a:cs typeface="Segoe UI Symbol"/>
              </a:rPr>
              <a:t>⎝</a:t>
            </a:r>
            <a:r>
              <a:rPr dirty="0" baseline="2777" sz="1500" spc="712">
                <a:latin typeface="Segoe UI Symbol"/>
                <a:cs typeface="Segoe UI Symbol"/>
              </a:rPr>
              <a:t> </a:t>
            </a: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60" i="1">
                <a:latin typeface="Meiryo"/>
                <a:cs typeface="Meiryo"/>
              </a:rPr>
              <a:t> </a:t>
            </a:r>
            <a:r>
              <a:rPr dirty="0" baseline="2777" sz="1500" spc="120">
                <a:latin typeface="Segoe UI Symbol"/>
                <a:cs typeface="Segoe UI Symbol"/>
              </a:rPr>
              <a:t>⎠</a:t>
            </a:r>
            <a:endParaRPr baseline="2777" sz="1500">
              <a:latin typeface="Segoe UI Symbol"/>
              <a:cs typeface="Segoe UI Symbo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543399" y="4271501"/>
            <a:ext cx="14027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or,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denoting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Υ</a:t>
            </a:r>
            <a:r>
              <a:rPr dirty="0" baseline="-21367" sz="975" i="1">
                <a:latin typeface="Palatino Linotype"/>
                <a:cs typeface="Palatino Linotype"/>
              </a:rPr>
              <a:t>A</a:t>
            </a:r>
            <a:r>
              <a:rPr dirty="0" baseline="-21367" sz="975" spc="29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AZ</a:t>
            </a:r>
            <a:r>
              <a:rPr dirty="0" sz="1000" spc="-2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1095020" y="4751768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1094336" y="4844354"/>
            <a:ext cx="838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A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916710" y="4761284"/>
            <a:ext cx="4775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90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Cambria"/>
                <a:cs typeface="Cambria"/>
              </a:rPr>
              <a:t>(</a:t>
            </a:r>
            <a:r>
              <a:rPr dirty="0" sz="1000" spc="-25" i="1">
                <a:latin typeface="Palatino Linotype"/>
                <a:cs typeface="Palatino Linotype"/>
              </a:rPr>
              <a:t>q</a:t>
            </a:r>
            <a:r>
              <a:rPr dirty="0" sz="1000" spc="-355" i="1">
                <a:latin typeface="Meiryo"/>
                <a:cs typeface="Meiryo"/>
              </a:rPr>
              <a:t>̂</a:t>
            </a:r>
            <a:r>
              <a:rPr dirty="0" sz="1000" spc="185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50">
                <a:latin typeface="Cambria"/>
                <a:cs typeface="Cambria"/>
              </a:rPr>
              <a:t> 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1368541" y="4550855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⎛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368541" y="4787115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368541" y="4901986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1782036" y="4559542"/>
            <a:ext cx="1824355" cy="2120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944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tr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Cambria"/>
                <a:cs typeface="Cambria"/>
              </a:rPr>
              <a:t>)</a:t>
            </a:r>
            <a:r>
              <a:rPr dirty="0" sz="1000" spc="10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−</a:t>
            </a:r>
            <a:r>
              <a:rPr dirty="0" sz="1000" spc="11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2tr</a:t>
            </a:r>
            <a:r>
              <a:rPr dirty="0" sz="1000">
                <a:latin typeface="Cambria"/>
                <a:cs typeface="Cambria"/>
              </a:rPr>
              <a:t>(Υ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Υ</a:t>
            </a:r>
            <a:r>
              <a:rPr dirty="0" baseline="-21367" sz="975" i="1">
                <a:latin typeface="Palatino Linotype"/>
                <a:cs typeface="Palatino Linotype"/>
              </a:rPr>
              <a:t>VA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11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</a:t>
            </a:r>
            <a:r>
              <a:rPr dirty="0" sz="1000" spc="-10">
                <a:latin typeface="Cambria"/>
                <a:cs typeface="Cambria"/>
              </a:rPr>
              <a:t>(Υ</a:t>
            </a:r>
            <a:r>
              <a:rPr dirty="0" baseline="29914" sz="975" spc="-15">
                <a:latin typeface="Cambria"/>
                <a:cs typeface="Cambria"/>
              </a:rPr>
              <a:t>−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Υ</a:t>
            </a:r>
            <a:r>
              <a:rPr dirty="0" baseline="-21367" sz="975" spc="-15" i="1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741045">
              <a:lnSpc>
                <a:spcPts val="525"/>
              </a:lnSpc>
              <a:tabLst>
                <a:tab pos="146748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V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2266367" y="4767418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463409" y="4772137"/>
            <a:ext cx="10274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tr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AS</a:t>
            </a:r>
            <a:r>
              <a:rPr dirty="0" sz="1000" spc="14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− </a:t>
            </a:r>
            <a:r>
              <a:rPr dirty="0" sz="1000">
                <a:latin typeface="Palatino Linotype"/>
                <a:cs typeface="Palatino Linotype"/>
              </a:rPr>
              <a:t>2tr</a:t>
            </a:r>
            <a:r>
              <a:rPr dirty="0" sz="1000">
                <a:latin typeface="Cambria"/>
                <a:cs typeface="Cambria"/>
              </a:rPr>
              <a:t>(Υ</a:t>
            </a:r>
            <a:r>
              <a:rPr dirty="0" sz="1000" spc="210">
                <a:latin typeface="Cambria"/>
                <a:cs typeface="Cambria"/>
              </a:rPr>
              <a:t>  </a:t>
            </a:r>
            <a:r>
              <a:rPr dirty="0" sz="1000" spc="55">
                <a:latin typeface="Cambria"/>
                <a:cs typeface="Cambria"/>
              </a:rPr>
              <a:t>Υ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706605" y="4844913"/>
            <a:ext cx="10255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572135" algn="l"/>
                <a:tab pos="770890" algn="l"/>
              </a:tabLst>
            </a:pP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baseline="-8547" sz="975" spc="-75" i="1">
                <a:latin typeface="Palatino Linotype"/>
                <a:cs typeface="Palatino Linotype"/>
              </a:rPr>
              <a:t>V</a:t>
            </a:r>
            <a:r>
              <a:rPr dirty="0" baseline="-8547" sz="975" i="1">
                <a:latin typeface="Palatino Linotype"/>
                <a:cs typeface="Palatino Linotype"/>
              </a:rPr>
              <a:t>	</a:t>
            </a:r>
            <a:r>
              <a:rPr dirty="0" sz="650" spc="10" i="1">
                <a:latin typeface="Palatino Linotype"/>
                <a:cs typeface="Palatino Linotype"/>
              </a:rPr>
              <a:t>VS</a:t>
            </a:r>
            <a:r>
              <a:rPr dirty="0" baseline="-18518" sz="675" spc="-337" i="1">
                <a:latin typeface="Meiryo"/>
                <a:cs typeface="Meiryo"/>
              </a:rPr>
              <a:t/>
            </a:r>
            <a:r>
              <a:rPr dirty="0" baseline="-18518" sz="675" spc="-97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A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2264773" y="4980019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1368541" y="4991134"/>
            <a:ext cx="11207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0">
                <a:latin typeface="Segoe UI Symbol"/>
                <a:cs typeface="Segoe UI Symbol"/>
              </a:rPr>
              <a:t>⎝</a:t>
            </a:r>
            <a:r>
              <a:rPr dirty="0" sz="1000" spc="-70">
                <a:latin typeface="Segoe UI Symbol"/>
                <a:cs typeface="Segoe UI Symbol"/>
              </a:rPr>
              <a:t> </a:t>
            </a:r>
            <a:r>
              <a:rPr dirty="0" baseline="2777" sz="1500" spc="-15">
                <a:latin typeface="Palatino Linotype"/>
                <a:cs typeface="Palatino Linotype"/>
              </a:rPr>
              <a:t>tr</a:t>
            </a:r>
            <a:r>
              <a:rPr dirty="0" baseline="2777" sz="1500" spc="-15">
                <a:latin typeface="Cambria"/>
                <a:cs typeface="Cambria"/>
              </a:rPr>
              <a:t>(</a:t>
            </a:r>
            <a:r>
              <a:rPr dirty="0" baseline="2777" sz="1500" spc="-15" i="1">
                <a:latin typeface="Palatino Linotype"/>
                <a:cs typeface="Palatino Linotype"/>
              </a:rPr>
              <a:t>AS</a:t>
            </a:r>
            <a:r>
              <a:rPr dirty="0" baseline="2777" sz="1500" spc="300" i="1">
                <a:latin typeface="Palatino Linotype"/>
                <a:cs typeface="Palatino Linotype"/>
              </a:rPr>
              <a:t> </a:t>
            </a:r>
            <a:r>
              <a:rPr dirty="0" baseline="2777" sz="1500">
                <a:latin typeface="Cambria"/>
                <a:cs typeface="Cambria"/>
              </a:rPr>
              <a:t>) −</a:t>
            </a:r>
            <a:r>
              <a:rPr dirty="0" baseline="2777" sz="1500" spc="-7">
                <a:latin typeface="Cambria"/>
                <a:cs typeface="Cambria"/>
              </a:rPr>
              <a:t> </a:t>
            </a:r>
            <a:r>
              <a:rPr dirty="0" baseline="2777" sz="1500">
                <a:latin typeface="Palatino Linotype"/>
                <a:cs typeface="Palatino Linotype"/>
              </a:rPr>
              <a:t>2tr</a:t>
            </a:r>
            <a:r>
              <a:rPr dirty="0" baseline="2777" sz="1500">
                <a:latin typeface="Cambria"/>
                <a:cs typeface="Cambria"/>
              </a:rPr>
              <a:t>(Υ</a:t>
            </a:r>
            <a:r>
              <a:rPr dirty="0" baseline="2777" sz="1500" spc="292">
                <a:latin typeface="Cambria"/>
                <a:cs typeface="Cambria"/>
              </a:rPr>
              <a:t>  </a:t>
            </a:r>
            <a:r>
              <a:rPr dirty="0" baseline="2777" sz="1500" spc="82">
                <a:latin typeface="Cambria"/>
                <a:cs typeface="Cambria"/>
              </a:rPr>
              <a:t>Υ</a:t>
            </a:r>
            <a:endParaRPr baseline="2777" sz="1500">
              <a:latin typeface="Cambria"/>
              <a:cs typeface="Cambria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1695750" y="5057400"/>
            <a:ext cx="10541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581660" algn="l"/>
                <a:tab pos="780415" algn="l"/>
              </a:tabLst>
            </a:pP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baseline="-8547" sz="975" spc="-75" i="1">
                <a:latin typeface="Palatino Linotype"/>
                <a:cs typeface="Palatino Linotype"/>
              </a:rPr>
              <a:t>V</a:t>
            </a:r>
            <a:r>
              <a:rPr dirty="0" baseline="-8547" sz="975" i="1">
                <a:latin typeface="Palatino Linotype"/>
                <a:cs typeface="Palatino Linotype"/>
              </a:rPr>
              <a:t>	</a:t>
            </a:r>
            <a:r>
              <a:rPr dirty="0" sz="650" spc="-20" i="1">
                <a:latin typeface="Palatino Linotype"/>
                <a:cs typeface="Palatino Linotype"/>
              </a:rPr>
              <a:t>VS</a:t>
            </a:r>
            <a:r>
              <a:rPr dirty="0" baseline="-18518" sz="675" spc="-30" i="1">
                <a:latin typeface="Meiryo"/>
                <a:cs typeface="Meiryo"/>
              </a:rPr>
              <a:t/>
            </a:r>
            <a:r>
              <a:rPr dirty="0" sz="650" spc="-20" i="1">
                <a:latin typeface="Palatino Linotype"/>
                <a:cs typeface="Palatino Linotype"/>
              </a:rPr>
              <a:t>A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2641468" y="4984734"/>
            <a:ext cx="1285875" cy="2222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985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(Υ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Υ</a:t>
            </a:r>
            <a:r>
              <a:rPr dirty="0" sz="1000" spc="440">
                <a:latin typeface="Cambria"/>
                <a:cs typeface="Cambria"/>
              </a:rPr>
              <a:t> </a:t>
            </a:r>
            <a:r>
              <a:rPr dirty="0" sz="1000" spc="70">
                <a:latin typeface="Cambria"/>
                <a:cs typeface="Cambria"/>
              </a:rPr>
              <a:t>Υ</a:t>
            </a:r>
            <a:r>
              <a:rPr dirty="0" baseline="29914" sz="975" spc="104">
                <a:latin typeface="Cambria"/>
                <a:cs typeface="Cambria"/>
              </a:rPr>
              <a:t>−</a:t>
            </a:r>
            <a:r>
              <a:rPr dirty="0" baseline="29914" sz="975" spc="104">
                <a:latin typeface="Palatino Linotype"/>
                <a:cs typeface="Palatino Linotype"/>
              </a:rPr>
              <a:t>1</a:t>
            </a:r>
            <a:r>
              <a:rPr dirty="0" sz="1000" spc="70">
                <a:latin typeface="Cambria"/>
                <a:cs typeface="Cambria"/>
              </a:rPr>
              <a:t>Υ</a:t>
            </a:r>
            <a:r>
              <a:rPr dirty="0" baseline="-21367" sz="975" spc="104" i="1">
                <a:latin typeface="Palatino Linotype"/>
                <a:cs typeface="Palatino Linotype"/>
              </a:rPr>
              <a:t>VS</a:t>
            </a:r>
            <a:r>
              <a:rPr dirty="0" baseline="-21367" sz="975" spc="375" i="1">
                <a:latin typeface="Palatino Linotype"/>
                <a:cs typeface="Palatino Linotype"/>
              </a:rPr>
              <a:t> </a:t>
            </a:r>
            <a:r>
              <a:rPr dirty="0" baseline="-21367" sz="975" spc="-75" i="1">
                <a:latin typeface="Palatino Linotype"/>
                <a:cs typeface="Palatino Linotype"/>
              </a:rPr>
              <a:t>V</a:t>
            </a:r>
            <a:endParaRPr baseline="-21367" sz="975">
              <a:latin typeface="Palatino Linotype"/>
              <a:cs typeface="Palatino Linotype"/>
            </a:endParaRPr>
          </a:p>
          <a:p>
            <a:pPr marL="459740">
              <a:lnSpc>
                <a:spcPts val="565"/>
              </a:lnSpc>
              <a:tabLst>
                <a:tab pos="658495" algn="l"/>
                <a:tab pos="1123315" algn="l"/>
              </a:tabLst>
            </a:pPr>
            <a:r>
              <a:rPr dirty="0" baseline="8547" sz="975" spc="-75" i="1">
                <a:latin typeface="Palatino Linotype"/>
                <a:cs typeface="Palatino Linotype"/>
              </a:rPr>
              <a:t>V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baseline="12820" sz="975" i="1">
                <a:latin typeface="Palatino Linotype"/>
                <a:cs typeface="Palatino Linotype"/>
              </a:rPr>
              <a:t>A</a:t>
            </a:r>
            <a:r>
              <a:rPr dirty="0" baseline="12820" sz="975" spc="315" i="1">
                <a:latin typeface="Palatino Linotype"/>
                <a:cs typeface="Palatino Linotype"/>
              </a:rPr>
              <a:t>  </a:t>
            </a:r>
            <a:r>
              <a:rPr dirty="0" baseline="8547" sz="975" spc="-75" i="1">
                <a:latin typeface="Palatino Linotype"/>
                <a:cs typeface="Palatino Linotype"/>
              </a:rPr>
              <a:t>V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sz="450" spc="-5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3994246" y="4483961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4165577" y="4571770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4239762" y="4568544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4233477" y="4644432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4165582" y="4769052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4239762" y="4765940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4233477" y="4841838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4164093" y="4966448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4238275" y="4963336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4231989" y="5039223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3937205" y="4550850"/>
            <a:ext cx="462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92430" algn="l"/>
              </a:tabLst>
            </a:pPr>
            <a:r>
              <a:rPr dirty="0" sz="1000" spc="140">
                <a:latin typeface="Segoe UI Symbol"/>
                <a:cs typeface="Segoe UI Symbol"/>
              </a:rPr>
              <a:t>⎞</a:t>
            </a:r>
            <a:r>
              <a:rPr dirty="0" sz="1000" spc="395">
                <a:latin typeface="Segoe UI Symbol"/>
                <a:cs typeface="Segoe UI Symbol"/>
              </a:rPr>
              <a:t> </a:t>
            </a:r>
            <a:r>
              <a:rPr dirty="0" sz="1000" spc="-610" i="1">
                <a:latin typeface="Meiryo"/>
                <a:cs typeface="Meiryo"/>
              </a:rPr>
              <a:t>⎛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⎞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3937205" y="4787114"/>
            <a:ext cx="462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92430" algn="l"/>
              </a:tabLst>
            </a:pPr>
            <a:r>
              <a:rPr dirty="0" sz="1000" spc="140">
                <a:latin typeface="Segoe UI Symbol"/>
                <a:cs typeface="Segoe UI Symbol"/>
              </a:rPr>
              <a:t>⎟</a:t>
            </a:r>
            <a:r>
              <a:rPr dirty="0" sz="1000" spc="395">
                <a:latin typeface="Segoe UI Symbol"/>
                <a:cs typeface="Segoe UI Symbol"/>
              </a:rPr>
              <a:t> </a:t>
            </a:r>
            <a:r>
              <a:rPr dirty="0" sz="1000" spc="-610" i="1">
                <a:latin typeface="Meiryo"/>
                <a:cs typeface="Meiryo"/>
              </a:rPr>
              <a:t>⎜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3937205" y="4901990"/>
            <a:ext cx="4502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92430" algn="l"/>
              </a:tabLst>
            </a:pPr>
            <a:r>
              <a:rPr dirty="0" sz="1000" spc="140">
                <a:latin typeface="Segoe UI Symbol"/>
                <a:cs typeface="Segoe UI Symbol"/>
              </a:rPr>
              <a:t>⎟</a:t>
            </a:r>
            <a:r>
              <a:rPr dirty="0" sz="1000" spc="395">
                <a:latin typeface="Segoe UI Symbol"/>
                <a:cs typeface="Segoe UI Symbol"/>
              </a:rPr>
              <a:t> </a:t>
            </a:r>
            <a:r>
              <a:rPr dirty="0" sz="1000" spc="-610" i="1">
                <a:latin typeface="Meiryo"/>
                <a:cs typeface="Meiryo"/>
              </a:rPr>
              <a:t>⎜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30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2624075" y="4772133"/>
            <a:ext cx="1801495" cy="3962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ts val="985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(Υ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Υ</a:t>
            </a:r>
            <a:r>
              <a:rPr dirty="0" sz="1000" spc="434">
                <a:latin typeface="Cambria"/>
                <a:cs typeface="Cambria"/>
              </a:rPr>
              <a:t> </a:t>
            </a:r>
            <a:r>
              <a:rPr dirty="0" sz="1000" spc="70">
                <a:latin typeface="Cambria"/>
                <a:cs typeface="Cambria"/>
              </a:rPr>
              <a:t>Υ</a:t>
            </a:r>
            <a:r>
              <a:rPr dirty="0" baseline="29914" sz="975" spc="104">
                <a:latin typeface="Cambria"/>
                <a:cs typeface="Cambria"/>
              </a:rPr>
              <a:t>−</a:t>
            </a:r>
            <a:r>
              <a:rPr dirty="0" baseline="29914" sz="975" spc="104">
                <a:latin typeface="Palatino Linotype"/>
                <a:cs typeface="Palatino Linotype"/>
              </a:rPr>
              <a:t>1</a:t>
            </a:r>
            <a:r>
              <a:rPr dirty="0" sz="1000" spc="70">
                <a:latin typeface="Cambria"/>
                <a:cs typeface="Cambria"/>
              </a:rPr>
              <a:t>Υ</a:t>
            </a:r>
            <a:r>
              <a:rPr dirty="0" baseline="-21367" sz="975" spc="104" i="1">
                <a:latin typeface="Palatino Linotype"/>
                <a:cs typeface="Palatino Linotype"/>
              </a:rPr>
              <a:t>VS</a:t>
            </a:r>
            <a:r>
              <a:rPr dirty="0" baseline="-21367" sz="975" spc="284" i="1">
                <a:latin typeface="Palatino Linotype"/>
                <a:cs typeface="Palatino Linotype"/>
              </a:rPr>
              <a:t> </a:t>
            </a:r>
            <a:r>
              <a:rPr dirty="0" baseline="-21367" sz="975" i="1">
                <a:latin typeface="Palatino Linotype"/>
                <a:cs typeface="Palatino Linotype"/>
              </a:rPr>
              <a:t>V</a:t>
            </a:r>
            <a:r>
              <a:rPr dirty="0" baseline="-21367" sz="975" spc="22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472440">
              <a:lnSpc>
                <a:spcPts val="565"/>
              </a:lnSpc>
              <a:tabLst>
                <a:tab pos="671195" algn="l"/>
                <a:tab pos="1136650" algn="l"/>
              </a:tabLst>
            </a:pPr>
            <a:r>
              <a:rPr dirty="0" baseline="8547" sz="975" spc="-75" i="1">
                <a:latin typeface="Palatino Linotype"/>
                <a:cs typeface="Palatino Linotype"/>
              </a:rPr>
              <a:t>V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baseline="12820" sz="975" i="1">
                <a:latin typeface="Palatino Linotype"/>
                <a:cs typeface="Palatino Linotype"/>
              </a:rPr>
              <a:t>A</a:t>
            </a:r>
            <a:r>
              <a:rPr dirty="0" baseline="12820" sz="975" spc="315" i="1">
                <a:latin typeface="Palatino Linotype"/>
                <a:cs typeface="Palatino Linotype"/>
              </a:rPr>
              <a:t>  </a:t>
            </a:r>
            <a:r>
              <a:rPr dirty="0" baseline="8547" sz="975" spc="-75" i="1">
                <a:latin typeface="Palatino Linotype"/>
                <a:cs typeface="Palatino Linotype"/>
              </a:rPr>
              <a:t>V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sz="450" spc="-5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  <a:p>
            <a:pPr algn="r" marR="30480">
              <a:lnSpc>
                <a:spcPct val="100000"/>
              </a:lnSpc>
              <a:spcBef>
                <a:spcPts val="175"/>
              </a:spcBef>
              <a:tabLst>
                <a:tab pos="448945" algn="l"/>
              </a:tabLst>
            </a:pPr>
            <a:r>
              <a:rPr dirty="0" baseline="2777" sz="1500" spc="-89">
                <a:latin typeface="Cambria"/>
                <a:cs typeface="Cambria"/>
              </a:rPr>
              <a:t>)</a:t>
            </a:r>
            <a:r>
              <a:rPr dirty="0" baseline="2777" sz="1500" spc="-15">
                <a:latin typeface="Cambria"/>
                <a:cs typeface="Cambria"/>
              </a:rPr>
              <a:t> </a:t>
            </a:r>
            <a:r>
              <a:rPr dirty="0" sz="1000" spc="140">
                <a:latin typeface="Segoe UI Symbol"/>
                <a:cs typeface="Segoe UI Symbol"/>
              </a:rPr>
              <a:t>⎠</a:t>
            </a:r>
            <a:r>
              <a:rPr dirty="0" sz="1000" spc="400">
                <a:latin typeface="Segoe UI Symbol"/>
                <a:cs typeface="Segoe UI Symbol"/>
              </a:rPr>
              <a:t> </a:t>
            </a:r>
            <a:r>
              <a:rPr dirty="0" sz="1000" spc="90">
                <a:latin typeface="Segoe UI Symbol"/>
                <a:cs typeface="Segoe UI Symbol"/>
              </a:rPr>
              <a:t>⎝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⎠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568800" y="5220765"/>
            <a:ext cx="4960620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most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common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estimators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obtained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considering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quadratic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forms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with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>
                <a:latin typeface="Palatino Linotype"/>
                <a:cs typeface="Palatino Linotype"/>
              </a:rPr>
              <a:t>,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40">
                <a:latin typeface="Palatino Linotype"/>
                <a:cs typeface="Palatino Linotype"/>
              </a:rPr>
              <a:t>individual,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>
                <a:latin typeface="Palatino Linotype"/>
                <a:cs typeface="Palatino Linotype"/>
              </a:rPr>
              <a:t>-time </a:t>
            </a:r>
            <a:r>
              <a:rPr dirty="0" sz="1000" spc="-20">
                <a:latin typeface="Palatino Linotype"/>
                <a:cs typeface="Palatino Linotype"/>
              </a:rPr>
              <a:t>matrices.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We then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get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following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system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10">
                <a:latin typeface="Palatino Linotype"/>
                <a:cs typeface="Palatino Linotype"/>
              </a:rPr>
              <a:t>equations: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1008408" y="5773522"/>
            <a:ext cx="77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15" i="1">
                <a:latin typeface="Palatino Linotype"/>
                <a:cs typeface="Palatino Linotype"/>
              </a:rPr>
              <a:t>q</a:t>
            </a:r>
            <a:r>
              <a:rPr dirty="0" sz="1000" spc="-53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1073078" y="5770401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1072394" y="5846303"/>
            <a:ext cx="977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Palatino Linotype"/>
                <a:cs typeface="Palatino Linotype"/>
              </a:rPr>
              <a:t>w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1068618" y="5967683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1042534" y="6043694"/>
            <a:ext cx="1492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75">
                <a:latin typeface="Palatino Linotype"/>
                <a:cs typeface="Palatino Linotype"/>
              </a:rPr>
              <a:t>b</a:t>
            </a:r>
            <a:r>
              <a:rPr dirty="0" baseline="-18518" sz="675" spc="-232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1000723" y="6172541"/>
            <a:ext cx="77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15" i="1">
                <a:latin typeface="Palatino Linotype"/>
                <a:cs typeface="Palatino Linotype"/>
              </a:rPr>
              <a:t>q</a:t>
            </a:r>
            <a:r>
              <a:rPr dirty="0" sz="1000" spc="-53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1065419" y="6169310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1039334" y="6245321"/>
            <a:ext cx="1555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b</a:t>
            </a:r>
            <a:r>
              <a:rPr dirty="0" baseline="-18518" sz="675" spc="-37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916739" y="6107969"/>
            <a:ext cx="3384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1305" algn="l"/>
              </a:tabLst>
            </a:pPr>
            <a:r>
              <a:rPr dirty="0" sz="1000" spc="-610" i="1">
                <a:latin typeface="Meiryo"/>
                <a:cs typeface="Meiryo"/>
              </a:rPr>
              <a:t>⎜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30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1609028" y="5789864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1683209" y="5786747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1676924" y="5862644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1003923" y="5972054"/>
            <a:ext cx="6985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5750" algn="l"/>
              </a:tabLst>
            </a:pPr>
            <a:r>
              <a:rPr dirty="0" sz="1000" spc="-215" i="1">
                <a:latin typeface="Palatino Linotype"/>
                <a:cs typeface="Palatino Linotype"/>
              </a:rPr>
              <a:t>q</a:t>
            </a:r>
            <a:r>
              <a:rPr dirty="0" baseline="2777" sz="1500" spc="-802" i="1">
                <a:latin typeface="Meiryo"/>
                <a:cs typeface="Meiryo"/>
              </a:rPr>
              <a:t>̂</a:t>
            </a:r>
            <a:r>
              <a:rPr dirty="0" baseline="2777" sz="1500" i="1">
                <a:latin typeface="Meiryo"/>
                <a:cs typeface="Meiryo"/>
              </a:rPr>
              <a:t>	</a:t>
            </a:r>
            <a:r>
              <a:rPr dirty="0" baseline="2777" sz="1500" spc="187">
                <a:latin typeface="Cambria"/>
                <a:cs typeface="Cambria"/>
              </a:rPr>
              <a:t>=</a:t>
            </a:r>
            <a:r>
              <a:rPr dirty="0" baseline="2777" sz="1500" spc="67">
                <a:latin typeface="Cambria"/>
                <a:cs typeface="Cambria"/>
              </a:rPr>
              <a:t> </a:t>
            </a:r>
            <a:r>
              <a:rPr dirty="0" baseline="2777" sz="1500" i="1">
                <a:latin typeface="Palatino Linotype"/>
                <a:cs typeface="Palatino Linotype"/>
              </a:rPr>
              <a:t>H</a:t>
            </a:r>
            <a:r>
              <a:rPr dirty="0" baseline="2777" sz="1500" spc="277" i="1">
                <a:latin typeface="Palatino Linotype"/>
                <a:cs typeface="Palatino Linotype"/>
              </a:rPr>
              <a:t>  </a:t>
            </a:r>
            <a:r>
              <a:rPr dirty="0" sz="1000" spc="-5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1683209" y="5968942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1676924" y="6044839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1607659" y="6154248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1675555" y="6227034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916739" y="5756953"/>
            <a:ext cx="927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1305" algn="l"/>
                <a:tab pos="619125" algn="l"/>
                <a:tab pos="856615" algn="l"/>
              </a:tabLst>
            </a:pPr>
            <a:r>
              <a:rPr dirty="0" sz="1000" spc="-610" i="1">
                <a:latin typeface="Meiryo"/>
                <a:cs typeface="Meiryo"/>
              </a:rPr>
              <a:t>⎛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⎞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-610" i="1">
                <a:latin typeface="Meiryo"/>
                <a:cs typeface="Meiryo"/>
              </a:rPr>
              <a:t>⎛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80">
                <a:latin typeface="Segoe UI Symbol"/>
                <a:cs typeface="Segoe UI Symbol"/>
              </a:rPr>
              <a:t>⎞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916739" y="5993099"/>
            <a:ext cx="927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1305" algn="l"/>
                <a:tab pos="619125" algn="l"/>
                <a:tab pos="856615" algn="l"/>
              </a:tabLst>
            </a:pPr>
            <a:r>
              <a:rPr dirty="0" sz="1000" spc="-610" i="1">
                <a:latin typeface="Meiryo"/>
                <a:cs typeface="Meiryo"/>
              </a:rPr>
              <a:t>⎜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-610" i="1">
                <a:latin typeface="Meiryo"/>
                <a:cs typeface="Meiryo"/>
              </a:rPr>
              <a:t>⎜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8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1523645" y="6110017"/>
            <a:ext cx="3073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r>
              <a:rPr dirty="0" sz="1000" spc="-555" i="1">
                <a:latin typeface="Meiryo"/>
                <a:cs typeface="Meiryo"/>
              </a:rPr>
              <a:t> </a:t>
            </a:r>
            <a:r>
              <a:rPr dirty="0" sz="1000" spc="114" i="1">
                <a:latin typeface="Meiryo"/>
                <a:cs typeface="Meiryo"/>
              </a:rPr>
              <a:t> </a:t>
            </a:r>
            <a:r>
              <a:rPr dirty="0" sz="650" spc="1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 </a:t>
            </a:r>
            <a:r>
              <a:rPr dirty="0" sz="650" spc="-40">
                <a:latin typeface="Palatino Linotype"/>
                <a:cs typeface="Palatino Linotype"/>
              </a:rPr>
              <a:t> </a:t>
            </a:r>
            <a:r>
              <a:rPr dirty="0" sz="1000" spc="-30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916739" y="6197231"/>
            <a:ext cx="927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1305" algn="l"/>
                <a:tab pos="619125" algn="l"/>
                <a:tab pos="856615" algn="l"/>
              </a:tabLst>
            </a:pPr>
            <a:r>
              <a:rPr dirty="0" sz="1000" spc="90">
                <a:latin typeface="Segoe UI Symbol"/>
                <a:cs typeface="Segoe UI Symbol"/>
              </a:rPr>
              <a:t>⎝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⎠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⎝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80">
                <a:latin typeface="Segoe UI Symbol"/>
                <a:cs typeface="Segoe UI Symbol"/>
              </a:rPr>
              <a:t>⎠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5264913" y="5967252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(3.6)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556096" y="6327109"/>
            <a:ext cx="3684270" cy="491490"/>
          </a:xfrm>
          <a:prstGeom prst="rect">
            <a:avLst/>
          </a:prstGeom>
        </p:spPr>
        <p:txBody>
          <a:bodyPr wrap="square" lIns="0" tIns="9334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735"/>
              </a:spcBef>
            </a:pPr>
            <a:r>
              <a:rPr dirty="0" sz="1000" spc="-20">
                <a:latin typeface="Palatino Linotype"/>
                <a:cs typeface="Palatino Linotype"/>
              </a:rPr>
              <a:t>with</a:t>
            </a:r>
            <a:endParaRPr sz="1000">
              <a:latin typeface="Palatino Linotype"/>
              <a:cs typeface="Palatino Linotype"/>
            </a:endParaRPr>
          </a:p>
          <a:p>
            <a:pPr algn="ctr" marL="569595">
              <a:lnSpc>
                <a:spcPct val="100000"/>
              </a:lnSpc>
              <a:spcBef>
                <a:spcPts val="635"/>
              </a:spcBef>
            </a:pPr>
            <a:r>
              <a:rPr dirty="0" baseline="2777" sz="1500" spc="-839" i="1">
                <a:latin typeface="Meiryo"/>
                <a:cs typeface="Meiryo"/>
              </a:rPr>
              <a:t>⎛</a:t>
            </a:r>
            <a:r>
              <a:rPr dirty="0" baseline="2777" sz="1500" spc="232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29914" sz="975" i="1">
                <a:latin typeface="Palatino Linotype"/>
                <a:cs typeface="Palatino Linotype"/>
              </a:rPr>
              <a:t>V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29914" sz="975" i="1">
                <a:latin typeface="Palatino Linotype"/>
                <a:cs typeface="Palatino Linotype"/>
              </a:rPr>
              <a:t>V</a:t>
            </a:r>
            <a:r>
              <a:rPr dirty="0" baseline="29914" sz="975" spc="-67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50">
                <a:latin typeface="Cambria"/>
                <a:cs typeface="Cambria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29914" sz="975" i="1">
                <a:latin typeface="Palatino Linotype"/>
                <a:cs typeface="Palatino Linotype"/>
              </a:rPr>
              <a:t>V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29914" sz="975" i="1">
                <a:latin typeface="Palatino Linotype"/>
                <a:cs typeface="Palatino Linotype"/>
              </a:rPr>
              <a:t>V</a:t>
            </a:r>
            <a:r>
              <a:rPr dirty="0" baseline="29914" sz="975" spc="-44" i="1">
                <a:latin typeface="Palatino Linotype"/>
                <a:cs typeface="Palatino Linotype"/>
              </a:rPr>
              <a:t> </a:t>
            </a:r>
            <a:r>
              <a:rPr dirty="0" sz="1000" spc="-215" i="1">
                <a:latin typeface="Palatino Linotype"/>
                <a:cs typeface="Palatino Linotype"/>
              </a:rPr>
              <a:t>S</a:t>
            </a:r>
            <a:r>
              <a:rPr dirty="0" baseline="-21367" sz="975" spc="-322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60">
                <a:latin typeface="Cambria"/>
                <a:cs typeface="Cambria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29914" sz="975" i="1">
                <a:latin typeface="Palatino Linotype"/>
                <a:cs typeface="Palatino Linotype"/>
              </a:rPr>
              <a:t>V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29914" sz="975" i="1">
                <a:latin typeface="Palatino Linotype"/>
                <a:cs typeface="Palatino Linotype"/>
              </a:rPr>
              <a:t>V</a:t>
            </a:r>
            <a:r>
              <a:rPr dirty="0" baseline="29914" sz="975" spc="-52" i="1">
                <a:latin typeface="Palatino Linotype"/>
                <a:cs typeface="Palatino Linotype"/>
              </a:rPr>
              <a:t> </a:t>
            </a:r>
            <a:r>
              <a:rPr dirty="0" sz="1000" spc="-175" i="1">
                <a:latin typeface="Palatino Linotype"/>
                <a:cs typeface="Palatino Linotype"/>
              </a:rPr>
              <a:t>S</a:t>
            </a:r>
            <a:r>
              <a:rPr dirty="0" baseline="-21367" sz="975" spc="-262" i="1">
                <a:latin typeface="Meiryo"/>
                <a:cs typeface="Meiryo"/>
              </a:rPr>
              <a:t/>
            </a:r>
            <a:r>
              <a:rPr dirty="0" baseline="-21367" sz="975" spc="-232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60">
                <a:latin typeface="Cambria"/>
                <a:cs typeface="Cambria"/>
              </a:rPr>
              <a:t> </a:t>
            </a:r>
            <a:r>
              <a:rPr dirty="0" baseline="2777" sz="1500" spc="135">
                <a:latin typeface="Segoe UI Symbol"/>
                <a:cs typeface="Segoe UI Symbol"/>
              </a:rPr>
              <a:t>⎞</a:t>
            </a:r>
            <a:endParaRPr baseline="2777" sz="1500">
              <a:latin typeface="Segoe UI Symbol"/>
              <a:cs typeface="Segoe UI Symbol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1176877" y="6983603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891326" y="6853766"/>
            <a:ext cx="1210310" cy="1924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660"/>
              </a:lnSpc>
              <a:spcBef>
                <a:spcPts val="95"/>
              </a:spcBef>
              <a:tabLst>
                <a:tab pos="427990" algn="l"/>
              </a:tabLst>
            </a:pPr>
            <a:r>
              <a:rPr dirty="0" baseline="5555" sz="1500" i="1">
                <a:latin typeface="Palatino Linotype"/>
                <a:cs typeface="Palatino Linotype"/>
              </a:rPr>
              <a:t>H</a:t>
            </a:r>
            <a:r>
              <a:rPr dirty="0" baseline="5555" sz="1500" spc="82" i="1">
                <a:latin typeface="Palatino Linotype"/>
                <a:cs typeface="Palatino Linotype"/>
              </a:rPr>
              <a:t> </a:t>
            </a:r>
            <a:r>
              <a:rPr dirty="0" baseline="5555" sz="1500" spc="97">
                <a:latin typeface="Cambria"/>
                <a:cs typeface="Cambria"/>
              </a:rPr>
              <a:t>=</a:t>
            </a:r>
            <a:r>
              <a:rPr dirty="0" baseline="5555" sz="1500">
                <a:latin typeface="Cambria"/>
                <a:cs typeface="Cambria"/>
              </a:rPr>
              <a:t>	</a:t>
            </a:r>
            <a:r>
              <a:rPr dirty="0" sz="1000" spc="-35">
                <a:latin typeface="Palatino Linotype"/>
                <a:cs typeface="Palatino Linotype"/>
              </a:rPr>
              <a:t>tr</a:t>
            </a:r>
            <a:r>
              <a:rPr dirty="0" sz="1000" spc="-80">
                <a:latin typeface="Cambria"/>
                <a:cs typeface="Cambria"/>
              </a:rPr>
              <a:t>(</a:t>
            </a:r>
            <a:r>
              <a:rPr dirty="0" sz="1000" spc="15">
                <a:latin typeface="Palatino Linotype"/>
                <a:cs typeface="Palatino Linotype"/>
              </a:rPr>
              <a:t>M</a:t>
            </a:r>
            <a:r>
              <a:rPr dirty="0" baseline="29914" sz="975" spc="127" i="1">
                <a:latin typeface="Palatino Linotype"/>
                <a:cs typeface="Palatino Linotype"/>
              </a:rPr>
              <a:t>V</a:t>
            </a:r>
            <a:r>
              <a:rPr dirty="0" baseline="29914" sz="975" spc="-44" i="1">
                <a:latin typeface="Meiryo"/>
                <a:cs typeface="Meiryo"/>
              </a:rPr>
              <a:t>⊤</a:t>
            </a:r>
            <a:r>
              <a:rPr dirty="0" sz="1000" spc="-15" i="1">
                <a:latin typeface="Palatino Linotype"/>
                <a:cs typeface="Palatino Linotype"/>
              </a:rPr>
              <a:t>B</a:t>
            </a:r>
            <a:r>
              <a:rPr dirty="0" baseline="-21367" sz="975" spc="-509" i="1">
                <a:latin typeface="Meiryo"/>
                <a:cs typeface="Meiryo"/>
              </a:rPr>
              <a:t/>
            </a:r>
            <a:r>
              <a:rPr dirty="0" baseline="-21367" sz="975" spc="-19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29914" sz="975" i="1">
                <a:latin typeface="Palatino Linotype"/>
                <a:cs typeface="Palatino Linotype"/>
              </a:rPr>
              <a:t>V</a:t>
            </a:r>
            <a:r>
              <a:rPr dirty="0" baseline="29914" sz="975" spc="7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297815">
              <a:lnSpc>
                <a:spcPts val="660"/>
              </a:lnSpc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1548110" y="7063135"/>
            <a:ext cx="4686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9814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V</a:t>
            </a:r>
            <a:r>
              <a:rPr dirty="0" sz="650" spc="-25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1176877" y="7072752"/>
            <a:ext cx="899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16255" algn="l"/>
              </a:tabLst>
            </a:pPr>
            <a:r>
              <a:rPr dirty="0" sz="1000" spc="140">
                <a:latin typeface="Segoe UI Symbol"/>
                <a:cs typeface="Segoe UI Symbol"/>
              </a:rPr>
              <a:t>⎝</a:t>
            </a:r>
            <a:r>
              <a:rPr dirty="0" sz="1000" spc="220">
                <a:latin typeface="Segoe UI Symbol"/>
                <a:cs typeface="Segoe UI Symbol"/>
              </a:rPr>
              <a:t> </a:t>
            </a:r>
            <a:r>
              <a:rPr dirty="0" baseline="2777" sz="1500" spc="-30">
                <a:latin typeface="Palatino Linotype"/>
                <a:cs typeface="Palatino Linotype"/>
              </a:rPr>
              <a:t>tr</a:t>
            </a:r>
            <a:r>
              <a:rPr dirty="0" baseline="2777" sz="1500" spc="-30">
                <a:latin typeface="Cambria"/>
                <a:cs typeface="Cambria"/>
              </a:rPr>
              <a:t>(</a:t>
            </a:r>
            <a:r>
              <a:rPr dirty="0" baseline="2777" sz="1500" spc="-30">
                <a:latin typeface="Palatino Linotype"/>
                <a:cs typeface="Palatino Linotype"/>
              </a:rPr>
              <a:t>M</a:t>
            </a:r>
            <a:r>
              <a:rPr dirty="0" baseline="2777" sz="1500">
                <a:latin typeface="Palatino Linotype"/>
                <a:cs typeface="Palatino Linotype"/>
              </a:rPr>
              <a:t>	</a:t>
            </a:r>
            <a:r>
              <a:rPr dirty="0" baseline="2777" sz="1500" i="1">
                <a:latin typeface="Palatino Linotype"/>
                <a:cs typeface="Palatino Linotype"/>
              </a:rPr>
              <a:t>B</a:t>
            </a:r>
            <a:r>
              <a:rPr dirty="0" baseline="2777" sz="1500" spc="292" i="1">
                <a:latin typeface="Palatino Linotype"/>
                <a:cs typeface="Palatino Linotype"/>
              </a:rPr>
              <a:t> </a:t>
            </a:r>
            <a:r>
              <a:rPr dirty="0" baseline="2777" sz="1500">
                <a:latin typeface="Palatino Linotype"/>
                <a:cs typeface="Palatino Linotype"/>
              </a:rPr>
              <a:t>M</a:t>
            </a:r>
            <a:r>
              <a:rPr dirty="0" baseline="2777" sz="1500" spc="472">
                <a:latin typeface="Palatino Linotype"/>
                <a:cs typeface="Palatino Linotype"/>
              </a:rPr>
              <a:t> </a:t>
            </a:r>
            <a:r>
              <a:rPr dirty="0" baseline="2777" sz="1500" spc="-75">
                <a:latin typeface="Cambria"/>
                <a:cs typeface="Cambria"/>
              </a:rPr>
              <a:t>)</a:t>
            </a:r>
            <a:endParaRPr baseline="2777" sz="1500">
              <a:latin typeface="Cambria"/>
              <a:cs typeface="Cambria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3419659" y="7063135"/>
            <a:ext cx="4686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9814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V</a:t>
            </a:r>
            <a:r>
              <a:rPr dirty="0" sz="650" spc="-25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1757506" y="7139027"/>
            <a:ext cx="22606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884045" algn="l"/>
                <a:tab pos="2197735" algn="l"/>
              </a:tabLst>
            </a:pP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3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2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2156276" y="6853766"/>
            <a:ext cx="2058670" cy="1924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660"/>
              </a:lnSpc>
              <a:spcBef>
                <a:spcPts val="95"/>
              </a:spcBef>
              <a:tabLst>
                <a:tab pos="102489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tr</a:t>
            </a:r>
            <a:r>
              <a:rPr dirty="0" sz="1000" spc="-80">
                <a:latin typeface="Cambria"/>
                <a:cs typeface="Cambria"/>
              </a:rPr>
              <a:t>(</a:t>
            </a:r>
            <a:r>
              <a:rPr dirty="0" sz="1000" spc="15">
                <a:latin typeface="Palatino Linotype"/>
                <a:cs typeface="Palatino Linotype"/>
              </a:rPr>
              <a:t>M</a:t>
            </a:r>
            <a:r>
              <a:rPr dirty="0" baseline="29914" sz="975" spc="127" i="1">
                <a:latin typeface="Palatino Linotype"/>
                <a:cs typeface="Palatino Linotype"/>
              </a:rPr>
              <a:t>V</a:t>
            </a:r>
            <a:r>
              <a:rPr dirty="0" baseline="29914" sz="975" spc="-44" i="1">
                <a:latin typeface="Meiryo"/>
                <a:cs typeface="Meiryo"/>
              </a:rPr>
              <a:t>⊤</a:t>
            </a:r>
            <a:r>
              <a:rPr dirty="0" sz="1000" spc="-15" i="1">
                <a:latin typeface="Palatino Linotype"/>
                <a:cs typeface="Palatino Linotype"/>
              </a:rPr>
              <a:t>B</a:t>
            </a:r>
            <a:r>
              <a:rPr dirty="0" baseline="-21367" sz="975" spc="-509" i="1">
                <a:latin typeface="Meiryo"/>
                <a:cs typeface="Meiryo"/>
              </a:rPr>
              <a:t/>
            </a:r>
            <a:r>
              <a:rPr dirty="0" baseline="-21367" sz="975" spc="-19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29914" sz="975" i="1">
                <a:latin typeface="Palatino Linotype"/>
                <a:cs typeface="Palatino Linotype"/>
              </a:rPr>
              <a:t>V</a:t>
            </a:r>
            <a:r>
              <a:rPr dirty="0" baseline="29914" sz="975" spc="7" i="1">
                <a:latin typeface="Palatino Linotype"/>
                <a:cs typeface="Palatino Linotype"/>
              </a:rPr>
              <a:t> </a:t>
            </a:r>
            <a:r>
              <a:rPr dirty="0" sz="1000" spc="-215" i="1">
                <a:latin typeface="Palatino Linotype"/>
                <a:cs typeface="Palatino Linotype"/>
              </a:rPr>
              <a:t>S</a:t>
            </a:r>
            <a:r>
              <a:rPr dirty="0" baseline="-21367" sz="975" spc="-322" i="1">
                <a:latin typeface="Meiryo"/>
                <a:cs typeface="Meiryo"/>
              </a:rPr>
              <a:t/>
            </a:r>
            <a:r>
              <a:rPr dirty="0" baseline="-21367" sz="975" spc="-187" i="1">
                <a:latin typeface="Meiryo"/>
                <a:cs typeface="Meiryo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5">
                <a:latin typeface="Palatino Linotype"/>
                <a:cs typeface="Palatino Linotype"/>
              </a:rPr>
              <a:t>tr</a:t>
            </a:r>
            <a:r>
              <a:rPr dirty="0" sz="1000" spc="-80">
                <a:latin typeface="Cambria"/>
                <a:cs typeface="Cambria"/>
              </a:rPr>
              <a:t>(</a:t>
            </a:r>
            <a:r>
              <a:rPr dirty="0" sz="1000" spc="15">
                <a:latin typeface="Palatino Linotype"/>
                <a:cs typeface="Palatino Linotype"/>
              </a:rPr>
              <a:t>M</a:t>
            </a:r>
            <a:r>
              <a:rPr dirty="0" baseline="29914" sz="975" spc="127" i="1">
                <a:latin typeface="Palatino Linotype"/>
                <a:cs typeface="Palatino Linotype"/>
              </a:rPr>
              <a:t>V</a:t>
            </a:r>
            <a:r>
              <a:rPr dirty="0" baseline="29914" sz="975" spc="-44" i="1">
                <a:latin typeface="Meiryo"/>
                <a:cs typeface="Meiryo"/>
              </a:rPr>
              <a:t>⊤</a:t>
            </a:r>
            <a:r>
              <a:rPr dirty="0" sz="1000" spc="-15" i="1">
                <a:latin typeface="Palatino Linotype"/>
                <a:cs typeface="Palatino Linotype"/>
              </a:rPr>
              <a:t>B</a:t>
            </a:r>
            <a:r>
              <a:rPr dirty="0" baseline="-21367" sz="975" spc="-509" i="1">
                <a:latin typeface="Meiryo"/>
                <a:cs typeface="Meiryo"/>
              </a:rPr>
              <a:t/>
            </a:r>
            <a:r>
              <a:rPr dirty="0" baseline="-21367" sz="975" spc="-19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29914" sz="975" i="1">
                <a:latin typeface="Palatino Linotype"/>
                <a:cs typeface="Palatino Linotype"/>
              </a:rPr>
              <a:t>V</a:t>
            </a:r>
            <a:r>
              <a:rPr dirty="0" baseline="29914" sz="975" spc="7" i="1">
                <a:latin typeface="Palatino Linotype"/>
                <a:cs typeface="Palatino Linotype"/>
              </a:rPr>
              <a:t> </a:t>
            </a:r>
            <a:r>
              <a:rPr dirty="0" sz="1000" spc="-175" i="1">
                <a:latin typeface="Palatino Linotype"/>
                <a:cs typeface="Palatino Linotype"/>
              </a:rPr>
              <a:t>S</a:t>
            </a:r>
            <a:r>
              <a:rPr dirty="0" baseline="-21367" sz="975" spc="-262" i="1">
                <a:latin typeface="Meiryo"/>
                <a:cs typeface="Meiryo"/>
              </a:rPr>
              <a:t/>
            </a:r>
            <a:r>
              <a:rPr dirty="0" baseline="-21367" sz="975" spc="-202" i="1">
                <a:latin typeface="Meiryo"/>
                <a:cs typeface="Meiryo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algn="r" marR="30480">
              <a:lnSpc>
                <a:spcPts val="660"/>
              </a:lnSpc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4106942" y="6983612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2139002" y="7072765"/>
            <a:ext cx="207581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425575" algn="l"/>
              </a:tabLst>
            </a:pPr>
            <a:r>
              <a:rPr dirty="0" baseline="2777" sz="1500" spc="-67">
                <a:latin typeface="Palatino Linotype"/>
                <a:cs typeface="Palatino Linotype"/>
              </a:rPr>
              <a:t>tr</a:t>
            </a:r>
            <a:r>
              <a:rPr dirty="0" baseline="2777" sz="1500" spc="-67">
                <a:latin typeface="Cambria"/>
                <a:cs typeface="Cambria"/>
              </a:rPr>
              <a:t>(</a:t>
            </a:r>
            <a:r>
              <a:rPr dirty="0" baseline="2777" sz="1500" spc="-67">
                <a:latin typeface="Palatino Linotype"/>
                <a:cs typeface="Palatino Linotype"/>
              </a:rPr>
              <a:t>M</a:t>
            </a:r>
            <a:r>
              <a:rPr dirty="0" baseline="34188" sz="975" spc="-67" i="1">
                <a:latin typeface="Palatino Linotype"/>
                <a:cs typeface="Palatino Linotype"/>
              </a:rPr>
              <a:t>V</a:t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baseline="2777" sz="1500" spc="-67" i="1">
                <a:latin typeface="Palatino Linotype"/>
                <a:cs typeface="Palatino Linotype"/>
              </a:rPr>
              <a:t>B</a:t>
            </a:r>
            <a:r>
              <a:rPr dirty="0" baseline="-17094" sz="975" spc="-67" i="1">
                <a:latin typeface="Meiryo"/>
                <a:cs typeface="Meiryo"/>
              </a:rPr>
              <a:t/>
            </a:r>
            <a:r>
              <a:rPr dirty="0" baseline="-17094" sz="975" spc="-232" i="1">
                <a:latin typeface="Meiryo"/>
                <a:cs typeface="Meiryo"/>
              </a:rPr>
              <a:t> </a:t>
            </a:r>
            <a:r>
              <a:rPr dirty="0" baseline="2777" sz="1500">
                <a:latin typeface="Palatino Linotype"/>
                <a:cs typeface="Palatino Linotype"/>
              </a:rPr>
              <a:t>M</a:t>
            </a:r>
            <a:r>
              <a:rPr dirty="0" baseline="34188" sz="975" i="1">
                <a:latin typeface="Palatino Linotype"/>
                <a:cs typeface="Palatino Linotype"/>
              </a:rPr>
              <a:t>V</a:t>
            </a:r>
            <a:r>
              <a:rPr dirty="0" baseline="34188" sz="975" spc="-37" i="1">
                <a:latin typeface="Palatino Linotype"/>
                <a:cs typeface="Palatino Linotype"/>
              </a:rPr>
              <a:t> </a:t>
            </a:r>
            <a:r>
              <a:rPr dirty="0" baseline="2777" sz="1500" spc="-322" i="1">
                <a:latin typeface="Palatino Linotype"/>
                <a:cs typeface="Palatino Linotype"/>
              </a:rPr>
              <a:t>S</a:t>
            </a:r>
            <a:r>
              <a:rPr dirty="0" baseline="-17094" sz="975" spc="-322" i="1">
                <a:latin typeface="Meiryo"/>
                <a:cs typeface="Meiryo"/>
              </a:rPr>
              <a:t/>
            </a:r>
            <a:r>
              <a:rPr dirty="0" baseline="-17094" sz="975" spc="-209" i="1">
                <a:latin typeface="Meiryo"/>
                <a:cs typeface="Meiryo"/>
              </a:rPr>
              <a:t> </a:t>
            </a:r>
            <a:r>
              <a:rPr dirty="0" baseline="2777" sz="1500">
                <a:latin typeface="Cambria"/>
                <a:cs typeface="Cambria"/>
              </a:rPr>
              <a:t>)</a:t>
            </a:r>
            <a:r>
              <a:rPr dirty="0" baseline="2777" sz="1500" spc="442">
                <a:latin typeface="Cambria"/>
                <a:cs typeface="Cambria"/>
              </a:rPr>
              <a:t>  </a:t>
            </a:r>
            <a:r>
              <a:rPr dirty="0" baseline="2777" sz="1500" spc="-30">
                <a:latin typeface="Palatino Linotype"/>
                <a:cs typeface="Palatino Linotype"/>
              </a:rPr>
              <a:t>tr</a:t>
            </a:r>
            <a:r>
              <a:rPr dirty="0" baseline="2777" sz="1500" spc="-30">
                <a:latin typeface="Cambria"/>
                <a:cs typeface="Cambria"/>
              </a:rPr>
              <a:t>(</a:t>
            </a:r>
            <a:r>
              <a:rPr dirty="0" baseline="2777" sz="1500" spc="-30">
                <a:latin typeface="Palatino Linotype"/>
                <a:cs typeface="Palatino Linotype"/>
              </a:rPr>
              <a:t>M</a:t>
            </a:r>
            <a:r>
              <a:rPr dirty="0" baseline="2777" sz="1500">
                <a:latin typeface="Palatino Linotype"/>
                <a:cs typeface="Palatino Linotype"/>
              </a:rPr>
              <a:t>	</a:t>
            </a:r>
            <a:r>
              <a:rPr dirty="0" baseline="2777" sz="1500" i="1">
                <a:latin typeface="Palatino Linotype"/>
                <a:cs typeface="Palatino Linotype"/>
              </a:rPr>
              <a:t>B</a:t>
            </a:r>
            <a:r>
              <a:rPr dirty="0" baseline="2777" sz="1500" spc="254" i="1">
                <a:latin typeface="Palatino Linotype"/>
                <a:cs typeface="Palatino Linotype"/>
              </a:rPr>
              <a:t> </a:t>
            </a:r>
            <a:r>
              <a:rPr dirty="0" baseline="2777" sz="1500">
                <a:latin typeface="Palatino Linotype"/>
                <a:cs typeface="Palatino Linotype"/>
              </a:rPr>
              <a:t>M</a:t>
            </a:r>
            <a:r>
              <a:rPr dirty="0" baseline="2777" sz="1500" spc="434">
                <a:latin typeface="Palatino Linotype"/>
                <a:cs typeface="Palatino Linotype"/>
              </a:rPr>
              <a:t> </a:t>
            </a:r>
            <a:r>
              <a:rPr dirty="0" baseline="2777" sz="1500" i="1">
                <a:latin typeface="Palatino Linotype"/>
                <a:cs typeface="Palatino Linotype"/>
              </a:rPr>
              <a:t>S</a:t>
            </a:r>
            <a:r>
              <a:rPr dirty="0" baseline="2777" sz="1500" spc="262" i="1">
                <a:latin typeface="Palatino Linotype"/>
                <a:cs typeface="Palatino Linotype"/>
              </a:rPr>
              <a:t> </a:t>
            </a:r>
            <a:r>
              <a:rPr dirty="0" baseline="2777" sz="1500">
                <a:latin typeface="Cambria"/>
                <a:cs typeface="Cambria"/>
              </a:rPr>
              <a:t>)</a:t>
            </a:r>
            <a:r>
              <a:rPr dirty="0" baseline="2777" sz="1500" spc="359">
                <a:latin typeface="Cambria"/>
                <a:cs typeface="Cambria"/>
              </a:rPr>
              <a:t> </a:t>
            </a:r>
            <a:r>
              <a:rPr dirty="0" sz="1000" spc="90">
                <a:latin typeface="Segoe UI Symbol"/>
                <a:cs typeface="Segoe UI Symbol"/>
              </a:rPr>
              <a:t>⎠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5264909" y="6842906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(3.7)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517995" y="7318044"/>
            <a:ext cx="5097145" cy="496570"/>
          </a:xfrm>
          <a:prstGeom prst="rect">
            <a:avLst/>
          </a:prstGeom>
        </p:spPr>
        <p:txBody>
          <a:bodyPr wrap="square" lIns="0" tIns="5080" rIns="0" bIns="0" rtlCol="0" vert="horz">
            <a:spAutoFit/>
          </a:bodyPr>
          <a:lstStyle/>
          <a:p>
            <a:pPr algn="just" marL="62865" marR="55880" indent="107950">
              <a:lnSpc>
                <a:spcPct val="104600"/>
              </a:lnSpc>
              <a:spcBef>
                <a:spcPts val="40"/>
              </a:spcBef>
            </a:pP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llo</a:t>
            </a:r>
            <a:r>
              <a:rPr dirty="0" sz="1000" spc="-85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sul</a:t>
            </a:r>
            <a:r>
              <a:rPr dirty="0" sz="1000" spc="-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30">
                <a:latin typeface="Palatino Linotype"/>
                <a:cs typeface="Palatino Linotype"/>
              </a:rPr>
              <a:t>I</a:t>
            </a:r>
            <a:r>
              <a:rPr dirty="0" baseline="11111" sz="1500" spc="-457" i="1">
                <a:latin typeface="Meiryo"/>
                <a:cs typeface="Meiryo"/>
              </a:rPr>
              <a:t>̄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1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65" i="1">
                <a:latin typeface="Palatino Linotype"/>
                <a:cs typeface="Palatino Linotype"/>
              </a:rPr>
              <a:t>S</a:t>
            </a:r>
            <a:r>
              <a:rPr dirty="0" baseline="-21367" sz="975" spc="-517" i="1">
                <a:latin typeface="Meiryo"/>
                <a:cs typeface="Meiryo"/>
              </a:rPr>
              <a:t/>
            </a:r>
            <a:r>
              <a:rPr dirty="0" baseline="-21367" sz="975" i="1">
                <a:latin typeface="Meiryo"/>
                <a:cs typeface="Meiryo"/>
              </a:rPr>
              <a:t> </a:t>
            </a:r>
            <a:r>
              <a:rPr dirty="0" baseline="-21367" sz="975" spc="-13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0,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65" i="1">
                <a:latin typeface="Palatino Linotype"/>
                <a:cs typeface="Palatino Linotype"/>
              </a:rPr>
              <a:t>S</a:t>
            </a:r>
            <a:r>
              <a:rPr dirty="0" baseline="-21367" sz="975" spc="-397" i="1">
                <a:latin typeface="Meiryo"/>
                <a:cs typeface="Meiryo"/>
              </a:rPr>
              <a:t/>
            </a:r>
            <a:r>
              <a:rPr dirty="0" baseline="-21367" sz="975" i="1">
                <a:latin typeface="Meiryo"/>
                <a:cs typeface="Meiryo"/>
              </a:rPr>
              <a:t> </a:t>
            </a:r>
            <a:r>
              <a:rPr dirty="0" baseline="-21367" sz="975" spc="-14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0,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-21367" sz="975" spc="-405" i="1">
                <a:latin typeface="Meiryo"/>
                <a:cs typeface="Meiryo"/>
              </a:rPr>
              <a:t/>
            </a:r>
            <a:r>
              <a:rPr dirty="0" sz="1000" spc="-65" i="1">
                <a:latin typeface="Palatino Linotype"/>
                <a:cs typeface="Palatino Linotype"/>
              </a:rPr>
              <a:t>S</a:t>
            </a:r>
            <a:r>
              <a:rPr dirty="0" baseline="-21367" sz="975" spc="-517" i="1">
                <a:latin typeface="Meiryo"/>
                <a:cs typeface="Meiryo"/>
              </a:rPr>
              <a:t/>
            </a:r>
            <a:r>
              <a:rPr dirty="0" baseline="-21367" sz="975" i="1">
                <a:latin typeface="Meiryo"/>
                <a:cs typeface="Meiryo"/>
              </a:rPr>
              <a:t> </a:t>
            </a:r>
            <a:r>
              <a:rPr dirty="0" baseline="-21367" sz="975" spc="-13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65" i="1">
                <a:latin typeface="Palatino Linotype"/>
                <a:cs typeface="Palatino Linotype"/>
              </a:rPr>
              <a:t>S</a:t>
            </a:r>
            <a:r>
              <a:rPr dirty="0" baseline="-21367" sz="975" spc="-517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-21367" sz="975" spc="-300" i="1">
                <a:latin typeface="Meiryo"/>
                <a:cs typeface="Meiryo"/>
              </a:rPr>
              <a:t/>
            </a:r>
            <a:r>
              <a:rPr dirty="0" sz="1000" spc="-65" i="1">
                <a:latin typeface="Palatino Linotype"/>
                <a:cs typeface="Palatino Linotype"/>
              </a:rPr>
              <a:t>S</a:t>
            </a:r>
            <a:r>
              <a:rPr dirty="0" baseline="-21367" sz="975" spc="-397" i="1">
                <a:latin typeface="Meiryo"/>
                <a:cs typeface="Meiryo"/>
              </a:rPr>
              <a:t/>
            </a:r>
            <a:r>
              <a:rPr dirty="0" baseline="-21367" sz="975" i="1">
                <a:latin typeface="Meiryo"/>
                <a:cs typeface="Meiryo"/>
              </a:rPr>
              <a:t> </a:t>
            </a:r>
            <a:r>
              <a:rPr dirty="0" baseline="-21367" sz="975" spc="-14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65" i="1">
                <a:latin typeface="Palatino Linotype"/>
                <a:cs typeface="Palatino Linotype"/>
              </a:rPr>
              <a:t>S</a:t>
            </a:r>
            <a:r>
              <a:rPr dirty="0" baseline="-21367" sz="975" spc="-397" i="1">
                <a:latin typeface="Meiryo"/>
                <a:cs typeface="Meiryo"/>
              </a:rPr>
              <a:t/>
            </a:r>
            <a:r>
              <a:rPr dirty="0" baseline="-21367" sz="975" spc="-232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65" i="1">
                <a:latin typeface="Palatino Linotype"/>
                <a:cs typeface="Palatino Linotype"/>
              </a:rPr>
              <a:t>S</a:t>
            </a:r>
            <a:r>
              <a:rPr dirty="0" baseline="-21367" sz="975" spc="-397" i="1">
                <a:latin typeface="Meiryo"/>
                <a:cs typeface="Meiryo"/>
              </a:rPr>
              <a:t/>
            </a:r>
            <a:r>
              <a:rPr dirty="0" baseline="-21367" sz="975" spc="-232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65" i="1">
                <a:latin typeface="Palatino Linotype"/>
                <a:cs typeface="Palatino Linotype"/>
              </a:rPr>
              <a:t>S</a:t>
            </a:r>
            <a:r>
              <a:rPr dirty="0" baseline="-21367" sz="975" spc="-517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-21367" sz="975" spc="-517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-21367" sz="975" spc="-397" i="1">
                <a:latin typeface="Meiryo"/>
                <a:cs typeface="Meiryo"/>
              </a:rPr>
              <a:t/>
            </a:r>
            <a:r>
              <a:rPr dirty="0" baseline="-21367" sz="975" spc="-232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 </a:t>
            </a:r>
            <a:r>
              <a:rPr dirty="0" sz="1000" spc="-330">
                <a:latin typeface="Palatino Linotype"/>
                <a:cs typeface="Palatino Linotype"/>
              </a:rPr>
              <a:t>I</a:t>
            </a:r>
            <a:r>
              <a:rPr dirty="0" baseline="11111" sz="1500" spc="-457" i="1">
                <a:latin typeface="Meiryo"/>
                <a:cs typeface="Meiryo"/>
              </a:rPr>
              <a:t>̄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-21367" sz="975" spc="-517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 spc="-330">
                <a:latin typeface="Palatino Linotype"/>
                <a:cs typeface="Palatino Linotype"/>
              </a:rPr>
              <a:t>I</a:t>
            </a:r>
            <a:r>
              <a:rPr dirty="0" baseline="11111" sz="1500" spc="-457" i="1">
                <a:latin typeface="Meiryo"/>
                <a:cs typeface="Meiryo"/>
              </a:rPr>
              <a:t>̄</a:t>
            </a:r>
            <a:r>
              <a:rPr dirty="0" sz="1000" spc="-65" i="1">
                <a:latin typeface="Palatino Linotype"/>
                <a:cs typeface="Palatino Linotype"/>
              </a:rPr>
              <a:t>S</a:t>
            </a:r>
            <a:r>
              <a:rPr dirty="0" baseline="-21367" sz="975" spc="-517" i="1">
                <a:latin typeface="Meiryo"/>
                <a:cs typeface="Meiryo"/>
              </a:rPr>
              <a:t/>
            </a:r>
            <a:r>
              <a:rPr dirty="0" baseline="-21367" sz="975" i="1">
                <a:latin typeface="Meiryo"/>
                <a:cs typeface="Meiryo"/>
              </a:rPr>
              <a:t> </a:t>
            </a:r>
            <a:r>
              <a:rPr dirty="0" baseline="-21367" sz="975" spc="-13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330">
                <a:latin typeface="Palatino Linotype"/>
                <a:cs typeface="Palatino Linotype"/>
              </a:rPr>
              <a:t>I</a:t>
            </a:r>
            <a:r>
              <a:rPr dirty="0" baseline="11111" sz="1500" spc="-457" i="1">
                <a:latin typeface="Meiryo"/>
                <a:cs typeface="Meiryo"/>
              </a:rPr>
              <a:t>̄</a:t>
            </a:r>
            <a:r>
              <a:rPr dirty="0" sz="1000" spc="-65" i="1">
                <a:latin typeface="Palatino Linotype"/>
                <a:cs typeface="Palatino Linotype"/>
              </a:rPr>
              <a:t>S</a:t>
            </a:r>
            <a:r>
              <a:rPr dirty="0" baseline="-21367" sz="975" spc="-517" i="1">
                <a:latin typeface="Meiryo"/>
                <a:cs typeface="Meiryo"/>
              </a:rPr>
              <a:t/>
            </a:r>
            <a:r>
              <a:rPr dirty="0" baseline="-21367" sz="975" i="1">
                <a:latin typeface="Meiryo"/>
                <a:cs typeface="Meiryo"/>
              </a:rPr>
              <a:t> </a:t>
            </a:r>
            <a:r>
              <a:rPr dirty="0" baseline="-21367" sz="975" spc="52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330">
                <a:latin typeface="Palatino Linotype"/>
                <a:cs typeface="Palatino Linotype"/>
              </a:rPr>
              <a:t>I</a:t>
            </a:r>
            <a:r>
              <a:rPr dirty="0" baseline="11111" sz="1500" spc="-457" i="1">
                <a:latin typeface="Meiryo"/>
                <a:cs typeface="Meiryo"/>
              </a:rPr>
              <a:t>̄</a:t>
            </a:r>
            <a:r>
              <a:rPr dirty="0" sz="1000" spc="-65" i="1">
                <a:latin typeface="Palatino Linotype"/>
                <a:cs typeface="Palatino Linotype"/>
              </a:rPr>
              <a:t>S</a:t>
            </a:r>
            <a:r>
              <a:rPr dirty="0" baseline="-21367" sz="975" spc="-517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baseline="38888" sz="1500" spc="150" i="1">
                <a:latin typeface="Meiryo"/>
                <a:cs typeface="Meiryo"/>
              </a:rPr>
              <a:t>∑</a:t>
            </a:r>
            <a:r>
              <a:rPr dirty="0" baseline="-25641" sz="975" spc="82" i="1">
                <a:latin typeface="Palatino Linotype"/>
                <a:cs typeface="Palatino Linotype"/>
              </a:rPr>
              <a:t>n</a:t>
            </a:r>
            <a:r>
              <a:rPr dirty="0" sz="1000" spc="20" i="1">
                <a:latin typeface="Palatino Linotype"/>
                <a:cs typeface="Palatino Linotype"/>
              </a:rPr>
              <a:t>T</a:t>
            </a:r>
            <a:r>
              <a:rPr dirty="0" baseline="-21367" sz="975" spc="75" i="1">
                <a:latin typeface="Palatino Linotype"/>
                <a:cs typeface="Palatino Linotype"/>
              </a:rPr>
              <a:t>n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30">
                <a:latin typeface="Palatino Linotype"/>
                <a:cs typeface="Palatino Linotype"/>
              </a:rPr>
              <a:t>I</a:t>
            </a:r>
            <a:r>
              <a:rPr dirty="0" baseline="11111" sz="1500" spc="-457" i="1">
                <a:latin typeface="Meiryo"/>
                <a:cs typeface="Meiryo"/>
              </a:rPr>
              <a:t>̄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-21367" sz="975" spc="-397" i="1">
                <a:latin typeface="Meiryo"/>
                <a:cs typeface="Meiryo"/>
              </a:rPr>
              <a:t/>
            </a:r>
            <a:r>
              <a:rPr dirty="0" baseline="-21367" sz="975" spc="-232" i="1">
                <a:latin typeface="Meiryo"/>
                <a:cs typeface="Meiryo"/>
              </a:rPr>
              <a:t> </a:t>
            </a:r>
            <a:r>
              <a:rPr dirty="0" sz="1000" spc="-330">
                <a:latin typeface="Palatino Linotype"/>
                <a:cs typeface="Palatino Linotype"/>
              </a:rPr>
              <a:t>I</a:t>
            </a:r>
            <a:r>
              <a:rPr dirty="0" baseline="11111" sz="1500" spc="-457" i="1">
                <a:latin typeface="Meiryo"/>
                <a:cs typeface="Meiryo"/>
              </a:rPr>
              <a:t>̄</a:t>
            </a:r>
            <a:r>
              <a:rPr dirty="0" sz="1000" spc="-65" i="1">
                <a:latin typeface="Palatino Linotype"/>
                <a:cs typeface="Palatino Linotype"/>
              </a:rPr>
              <a:t>S</a:t>
            </a:r>
            <a:r>
              <a:rPr dirty="0" baseline="-21367" sz="975" spc="-397" i="1">
                <a:latin typeface="Meiryo"/>
                <a:cs typeface="Meiryo"/>
              </a:rPr>
              <a:t/>
            </a:r>
            <a:r>
              <a:rPr dirty="0" baseline="-21367" sz="975" i="1">
                <a:latin typeface="Meiryo"/>
                <a:cs typeface="Meiryo"/>
              </a:rPr>
              <a:t> </a:t>
            </a:r>
            <a:r>
              <a:rPr dirty="0" baseline="-21367" sz="975" spc="-14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330">
                <a:latin typeface="Palatino Linotype"/>
                <a:cs typeface="Palatino Linotype"/>
              </a:rPr>
              <a:t>I</a:t>
            </a:r>
            <a:r>
              <a:rPr dirty="0" baseline="11111" sz="1500" spc="-457" i="1">
                <a:latin typeface="Meiryo"/>
                <a:cs typeface="Meiryo"/>
              </a:rPr>
              <a:t>̄</a:t>
            </a:r>
            <a:r>
              <a:rPr dirty="0" sz="1000" spc="-65" i="1">
                <a:latin typeface="Palatino Linotype"/>
                <a:cs typeface="Palatino Linotype"/>
              </a:rPr>
              <a:t>S</a:t>
            </a:r>
            <a:r>
              <a:rPr dirty="0" baseline="-21367" sz="975" spc="-397" i="1">
                <a:latin typeface="Meiryo"/>
                <a:cs typeface="Meiryo"/>
              </a:rPr>
              <a:t/>
            </a:r>
            <a:r>
              <a:rPr dirty="0" baseline="-21367" sz="975" i="1">
                <a:latin typeface="Meiryo"/>
                <a:cs typeface="Meiryo"/>
              </a:rPr>
              <a:t>   </a:t>
            </a:r>
            <a:r>
              <a:rPr dirty="0" baseline="-21367" sz="975" spc="-120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tr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330">
                <a:latin typeface="Palatino Linotype"/>
                <a:cs typeface="Palatino Linotype"/>
              </a:rPr>
              <a:t>I</a:t>
            </a:r>
            <a:r>
              <a:rPr dirty="0" baseline="11111" sz="1500" spc="-457" i="1">
                <a:latin typeface="Meiryo"/>
                <a:cs typeface="Meiryo"/>
              </a:rPr>
              <a:t>̄</a:t>
            </a:r>
            <a:r>
              <a:rPr dirty="0" sz="1000" spc="-65" i="1">
                <a:latin typeface="Palatino Linotype"/>
                <a:cs typeface="Palatino Linotype"/>
              </a:rPr>
              <a:t>S</a:t>
            </a:r>
            <a:r>
              <a:rPr dirty="0" baseline="-21367" sz="975" spc="-397" i="1">
                <a:latin typeface="Meiryo"/>
                <a:cs typeface="Meiryo"/>
              </a:rPr>
              <a:t/>
            </a:r>
            <a:r>
              <a:rPr dirty="0" baseline="-21367" sz="975" spc="-232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baseline="38888" sz="1500" spc="157" i="1">
                <a:latin typeface="Meiryo"/>
                <a:cs typeface="Meiryo"/>
              </a:rPr>
              <a:t>∑</a:t>
            </a:r>
            <a:r>
              <a:rPr dirty="0" baseline="-25641" sz="975" i="1">
                <a:latin typeface="Palatino Linotype"/>
                <a:cs typeface="Palatino Linotype"/>
              </a:rPr>
              <a:t>t</a:t>
            </a:r>
            <a:r>
              <a:rPr dirty="0" baseline="-25641" sz="975" spc="-135" i="1">
                <a:latin typeface="Palatino Linotype"/>
                <a:cs typeface="Palatino Linotype"/>
              </a:rPr>
              <a:t> </a:t>
            </a:r>
            <a:r>
              <a:rPr dirty="0" sz="1000" spc="-55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330">
                <a:latin typeface="Palatino Linotype"/>
                <a:cs typeface="Palatino Linotype"/>
              </a:rPr>
              <a:t>I</a:t>
            </a:r>
            <a:r>
              <a:rPr dirty="0" baseline="11111" sz="1500" spc="-457" i="1">
                <a:latin typeface="Meiryo"/>
                <a:cs typeface="Meiryo"/>
              </a:rPr>
              <a:t>̄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-21367" sz="975" spc="-517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1,</a:t>
            </a:r>
            <a:r>
              <a:rPr dirty="0" sz="1000">
                <a:latin typeface="Palatino Linotype"/>
                <a:cs typeface="Palatino Linotype"/>
              </a:rPr>
              <a:t>  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tr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330">
                <a:latin typeface="Palatino Linotype"/>
                <a:cs typeface="Palatino Linotype"/>
              </a:rPr>
              <a:t>I</a:t>
            </a:r>
            <a:r>
              <a:rPr dirty="0" baseline="11111" sz="1500" spc="-457" i="1">
                <a:latin typeface="Meiryo"/>
                <a:cs typeface="Meiryo"/>
              </a:rPr>
              <a:t>̄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-21367" sz="975" spc="-397" i="1">
                <a:latin typeface="Meiryo"/>
                <a:cs typeface="Meiryo"/>
              </a:rPr>
              <a:t/>
            </a:r>
            <a:r>
              <a:rPr dirty="0" baseline="-21367" sz="975" spc="-232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1,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25657" y="607782"/>
            <a:ext cx="15627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60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689025" y="857830"/>
            <a:ext cx="2425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89865" algn="l"/>
              </a:tabLst>
            </a:pPr>
            <a:r>
              <a:rPr dirty="0" sz="1000" spc="-370" i="1">
                <a:latin typeface="Meiryo"/>
                <a:cs typeface="Meiryo"/>
              </a:rPr>
              <a:t>̄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370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806639" y="958496"/>
            <a:ext cx="2286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225" i="1">
                <a:latin typeface="Meiryo"/>
                <a:cs typeface="Meiryo"/>
              </a:rPr>
              <a:t>  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714868" y="882604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569592" y="964439"/>
            <a:ext cx="2063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180" i="1">
                <a:latin typeface="Palatino Linotype"/>
                <a:cs typeface="Palatino Linotype"/>
              </a:rPr>
              <a:t>  </a:t>
            </a: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116639" y="857830"/>
            <a:ext cx="2330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80340" algn="l"/>
              </a:tabLst>
            </a:pPr>
            <a:r>
              <a:rPr dirty="0" sz="1000" spc="-370" i="1">
                <a:latin typeface="Meiryo"/>
                <a:cs typeface="Meiryo"/>
              </a:rPr>
              <a:t>̄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370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453928" y="797589"/>
            <a:ext cx="15805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451610" algn="l"/>
              </a:tabLst>
            </a:pPr>
            <a:r>
              <a:rPr dirty="0" sz="1000" spc="50" i="1">
                <a:latin typeface="Meiryo"/>
                <a:cs typeface="Meiryo"/>
              </a:rPr>
              <a:t>∑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50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3149902" y="881001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234129" y="965927"/>
            <a:ext cx="23094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786765" algn="l"/>
                <a:tab pos="1404620" algn="l"/>
                <a:tab pos="2134870" algn="l"/>
              </a:tabLst>
            </a:pPr>
            <a:r>
              <a:rPr dirty="0" baseline="4273" sz="975" spc="-517" i="1">
                <a:latin typeface="Meiryo"/>
                <a:cs typeface="Meiryo"/>
              </a:rPr>
              <a:t/>
            </a:r>
            <a:r>
              <a:rPr dirty="0" baseline="4273" sz="975" spc="337" i="1">
                <a:latin typeface="Meiryo"/>
                <a:cs typeface="Meiryo"/>
              </a:rPr>
              <a:t>  </a:t>
            </a:r>
            <a:r>
              <a:rPr dirty="0" baseline="4273" sz="975" spc="-480" i="1">
                <a:latin typeface="Meiryo"/>
                <a:cs typeface="Meiryo"/>
              </a:rPr>
              <a:t/>
            </a:r>
            <a:r>
              <a:rPr dirty="0" baseline="4273" sz="975" i="1">
                <a:latin typeface="Meiryo"/>
                <a:cs typeface="Meiryo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235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4273" sz="975" spc="-405" i="1">
                <a:latin typeface="Meiryo"/>
                <a:cs typeface="Meiryo"/>
              </a:rPr>
              <a:t/>
            </a:r>
            <a:r>
              <a:rPr dirty="0" baseline="4273" sz="975" spc="509" i="1">
                <a:latin typeface="Meiryo"/>
                <a:cs typeface="Meiryo"/>
              </a:rPr>
              <a:t> </a:t>
            </a:r>
            <a:r>
              <a:rPr dirty="0" baseline="4273" sz="975" spc="-592" i="1">
                <a:latin typeface="Meiryo"/>
                <a:cs typeface="Meiryo"/>
              </a:rPr>
              <a:t/>
            </a:r>
            <a:r>
              <a:rPr dirty="0" baseline="4273" sz="975" i="1">
                <a:latin typeface="Meiryo"/>
                <a:cs typeface="Meiryo"/>
              </a:rPr>
              <a:t>	</a:t>
            </a:r>
            <a:r>
              <a:rPr dirty="0" baseline="4273" sz="975" spc="-517" i="1">
                <a:latin typeface="Meiryo"/>
                <a:cs typeface="Meiryo"/>
              </a:rPr>
              <a:t/>
            </a:r>
            <a:r>
              <a:rPr dirty="0" baseline="4273" sz="975" spc="525" i="1">
                <a:latin typeface="Meiryo"/>
                <a:cs typeface="Meiryo"/>
              </a:rPr>
              <a:t> </a:t>
            </a:r>
            <a:r>
              <a:rPr dirty="0" baseline="4273" sz="975" spc="-480" i="1">
                <a:latin typeface="Meiryo"/>
                <a:cs typeface="Meiryo"/>
              </a:rPr>
              <a:t/>
            </a:r>
            <a:endParaRPr baseline="4273" sz="975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54837" y="885715"/>
            <a:ext cx="47294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80135" algn="l"/>
                <a:tab pos="2503805" algn="l"/>
              </a:tabLst>
            </a:pP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60" i="1">
                <a:latin typeface="Palatino Linotype"/>
                <a:cs typeface="Palatino Linotype"/>
              </a:rPr>
              <a:t>S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14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14" i="1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60" i="1">
                <a:latin typeface="Palatino Linotype"/>
                <a:cs typeface="Palatino Linotype"/>
              </a:rPr>
              <a:t>S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S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14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14" i="1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S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902780" y="1129630"/>
            <a:ext cx="939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5">
                <a:latin typeface="Segoe UI Symbol"/>
                <a:cs typeface="Segoe UI Symbol"/>
              </a:rPr>
              <a:t>⎧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902780" y="1250905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902780" y="1480766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902780" y="1595636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902780" y="1825377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902780" y="2055118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77380" y="2169989"/>
            <a:ext cx="1574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75">
                <a:latin typeface="Segoe UI Symbol"/>
                <a:cs typeface="Segoe UI Symbol"/>
              </a:rPr>
              <a:t>⎪</a:t>
            </a:r>
            <a:r>
              <a:rPr dirty="0" baseline="-50000" sz="1500" spc="397">
                <a:latin typeface="Segoe UI Symbol"/>
                <a:cs typeface="Segoe UI Symbol"/>
              </a:rPr>
              <a:t>⎨</a:t>
            </a:r>
            <a:endParaRPr baseline="-50000" sz="1500">
              <a:latin typeface="Segoe UI Symbol"/>
              <a:cs typeface="Segoe UI Symbol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902780" y="2399844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902780" y="2744455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902780" y="2974196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902780" y="3089066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902780" y="3318807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902780" y="3408075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⎩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215488" y="1245713"/>
            <a:ext cx="1066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 i="1">
                <a:latin typeface="Palatino Linotype"/>
                <a:cs typeface="Palatino Linotype"/>
              </a:rPr>
              <a:t>W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037882" y="1161978"/>
            <a:ext cx="6064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75">
                <a:latin typeface="Palatino Linotype"/>
                <a:cs typeface="Palatino Linotype"/>
              </a:rPr>
              <a:t>E</a:t>
            </a:r>
            <a:r>
              <a:rPr dirty="0" sz="1000" spc="-114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q</a:t>
            </a:r>
            <a:r>
              <a:rPr dirty="0" sz="1000" spc="-340" i="1">
                <a:latin typeface="Meiryo"/>
                <a:cs typeface="Meiryo"/>
              </a:rPr>
              <a:t>̂</a:t>
            </a:r>
            <a:r>
              <a:rPr dirty="0" sz="1000" spc="390" i="1">
                <a:latin typeface="Meiryo"/>
                <a:cs typeface="Meiryo"/>
              </a:rPr>
              <a:t> </a:t>
            </a:r>
            <a:r>
              <a:rPr dirty="0" sz="1000" spc="235">
                <a:latin typeface="Cambria"/>
                <a:cs typeface="Cambria"/>
              </a:rPr>
              <a:t>)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145">
                <a:latin typeface="Cambria"/>
                <a:cs typeface="Cambria"/>
              </a:rPr>
              <a:t> </a:t>
            </a:r>
            <a:r>
              <a:rPr dirty="0" sz="1000" spc="-5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216173" y="1158733"/>
            <a:ext cx="47688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2100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V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618282" y="1234635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928385" y="1157135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673829" y="1161962"/>
            <a:ext cx="1479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Cambria"/>
                <a:cs typeface="Cambria"/>
              </a:rPr>
              <a:t>[</a:t>
            </a:r>
            <a:r>
              <a:rPr dirty="0" sz="1000" spc="-35" i="1">
                <a:latin typeface="Palatino Linotype"/>
                <a:cs typeface="Palatino Linotype"/>
              </a:rPr>
              <a:t>O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5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2tr</a:t>
            </a:r>
            <a:r>
              <a:rPr dirty="0" sz="1000">
                <a:latin typeface="Cambria"/>
                <a:cs typeface="Cambria"/>
              </a:rPr>
              <a:t>(Θ</a:t>
            </a:r>
            <a:r>
              <a:rPr dirty="0" sz="1000" spc="195">
                <a:latin typeface="Cambria"/>
                <a:cs typeface="Cambria"/>
              </a:rPr>
              <a:t>  </a:t>
            </a:r>
            <a:r>
              <a:rPr dirty="0" sz="1000" spc="15">
                <a:latin typeface="Cambria"/>
                <a:cs typeface="Cambria"/>
              </a:rPr>
              <a:t>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128410" y="1215882"/>
            <a:ext cx="520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95" i="1">
                <a:latin typeface="Meiryo"/>
                <a:cs typeface="Meiryo"/>
              </a:rPr>
              <a:t>̄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127388" y="1234743"/>
            <a:ext cx="1968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I</a:t>
            </a:r>
            <a:r>
              <a:rPr dirty="0" sz="650" spc="-25" i="1">
                <a:latin typeface="Palatino Linotype"/>
                <a:cs typeface="Palatino Linotype"/>
              </a:rPr>
              <a:t>VW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274791" y="1161963"/>
            <a:ext cx="892175" cy="2120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944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(Θ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Θ</a:t>
            </a:r>
            <a:r>
              <a:rPr dirty="0" sz="1000" spc="250">
                <a:latin typeface="Cambria"/>
                <a:cs typeface="Cambria"/>
              </a:rPr>
              <a:t>  </a:t>
            </a:r>
            <a:r>
              <a:rPr dirty="0" sz="1000" spc="-3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  <a:p>
            <a:pPr marL="459740">
              <a:lnSpc>
                <a:spcPts val="525"/>
              </a:lnSpc>
              <a:tabLst>
                <a:tab pos="65849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V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8547" sz="975" spc="-75" i="1">
                <a:latin typeface="Palatino Linotype"/>
                <a:cs typeface="Palatino Linotype"/>
              </a:rPr>
              <a:t>W</a:t>
            </a:r>
            <a:endParaRPr baseline="8547" sz="975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700548" y="1427908"/>
            <a:ext cx="4552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359410" algn="l"/>
              </a:tabLst>
            </a:pPr>
            <a:r>
              <a:rPr dirty="0" baseline="8547" sz="975" spc="-592" i="1">
                <a:latin typeface="Meiryo"/>
                <a:cs typeface="Meiryo"/>
              </a:rPr>
              <a:t/>
            </a:r>
            <a:r>
              <a:rPr dirty="0" baseline="8547" sz="975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524985" y="1344158"/>
            <a:ext cx="772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440" i="1">
                <a:latin typeface="Meiryo"/>
                <a:cs typeface="Meiryo"/>
              </a:rPr>
              <a:t/>
            </a:r>
            <a:r>
              <a:rPr dirty="0" baseline="29914" sz="975" spc="52">
                <a:latin typeface="Palatino Linotype"/>
                <a:cs typeface="Palatino Linotype"/>
              </a:rPr>
              <a:t>2</a:t>
            </a:r>
            <a:r>
              <a:rPr dirty="0" sz="1000" spc="-45">
                <a:latin typeface="Cambria"/>
                <a:cs typeface="Cambria"/>
              </a:rPr>
              <a:t>[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>
                <a:latin typeface="Cambria"/>
                <a:cs typeface="Cambria"/>
              </a:rPr>
              <a:t>Θ</a:t>
            </a:r>
            <a:r>
              <a:rPr dirty="0" baseline="29914" sz="975" spc="112">
                <a:latin typeface="Cambria"/>
                <a:cs typeface="Cambria"/>
              </a:rPr>
              <a:t>−</a:t>
            </a:r>
            <a:r>
              <a:rPr dirty="0" baseline="29914" sz="975" spc="44">
                <a:latin typeface="Palatino Linotype"/>
                <a:cs typeface="Palatino Linotype"/>
              </a:rPr>
              <a:t>1</a:t>
            </a:r>
            <a:r>
              <a:rPr dirty="0" sz="1000" spc="45">
                <a:latin typeface="Cambria"/>
                <a:cs typeface="Cambria"/>
              </a:rPr>
              <a:t>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435749" y="1427908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319023" y="1298210"/>
            <a:ext cx="367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75">
                <a:latin typeface="Cambria"/>
                <a:cs typeface="Cambria"/>
              </a:rPr>
              <a:t>Θ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r>
              <a:rPr dirty="0" baseline="-19444" sz="1500" spc="75">
                <a:latin typeface="Cambria"/>
                <a:cs typeface="Cambria"/>
              </a:rPr>
              <a:t>Θ</a:t>
            </a:r>
            <a:endParaRPr baseline="-19444" sz="1500">
              <a:latin typeface="Cambria"/>
              <a:cs typeface="Cambria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221297" y="1416825"/>
            <a:ext cx="6673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426084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W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10" i="1">
                <a:latin typeface="Palatino Linotype"/>
                <a:cs typeface="Palatino Linotype"/>
              </a:rPr>
              <a:t>VS</a:t>
            </a:r>
            <a:r>
              <a:rPr dirty="0" baseline="-18518" sz="675" spc="-337" i="1">
                <a:latin typeface="Meiryo"/>
                <a:cs typeface="Meiryo"/>
              </a:rPr>
              <a:t/>
            </a:r>
            <a:r>
              <a:rPr dirty="0" baseline="-18518" sz="675" spc="-97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524991" y="1535145"/>
            <a:ext cx="7759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45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-127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mbria"/>
                <a:cs typeface="Cambria"/>
              </a:rPr>
              <a:t>[</a:t>
            </a:r>
            <a:r>
              <a:rPr dirty="0" sz="1000" spc="-10">
                <a:latin typeface="Palatino Linotype"/>
                <a:cs typeface="Palatino Linotype"/>
              </a:rPr>
              <a:t>tr</a:t>
            </a:r>
            <a:r>
              <a:rPr dirty="0" sz="1000" spc="-10">
                <a:latin typeface="Cambria"/>
                <a:cs typeface="Cambria"/>
              </a:rPr>
              <a:t>(Θ</a:t>
            </a:r>
            <a:r>
              <a:rPr dirty="0" baseline="29914" sz="975" spc="-15">
                <a:latin typeface="Cambria"/>
                <a:cs typeface="Cambria"/>
              </a:rPr>
              <a:t>−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438612" y="1618904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321886" y="1489201"/>
            <a:ext cx="367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67">
                <a:latin typeface="Cambria"/>
                <a:cs typeface="Cambria"/>
              </a:rPr>
              <a:t>Θ</a:t>
            </a:r>
            <a:r>
              <a:rPr dirty="0" sz="650" spc="45">
                <a:latin typeface="Cambria"/>
                <a:cs typeface="Cambria"/>
              </a:rPr>
              <a:t>−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r>
              <a:rPr dirty="0" baseline="-19444" sz="1500" spc="67">
                <a:latin typeface="Cambria"/>
                <a:cs typeface="Cambria"/>
              </a:rPr>
              <a:t>Θ</a:t>
            </a:r>
            <a:endParaRPr baseline="-19444" sz="1500">
              <a:latin typeface="Cambria"/>
              <a:cs typeface="Cambria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687854" y="1607821"/>
            <a:ext cx="12223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375285" algn="l"/>
                <a:tab pos="574040" algn="l"/>
                <a:tab pos="962025" algn="l"/>
              </a:tabLst>
            </a:pP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baseline="-8547" sz="975" spc="-75" i="1">
                <a:latin typeface="Palatino Linotype"/>
                <a:cs typeface="Palatino Linotype"/>
              </a:rPr>
              <a:t>V</a:t>
            </a:r>
            <a:r>
              <a:rPr dirty="0" baseline="-8547" sz="975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W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0" i="1">
                <a:latin typeface="Palatino Linotype"/>
                <a:cs typeface="Palatino Linotype"/>
              </a:rPr>
              <a:t>VS</a:t>
            </a:r>
            <a:r>
              <a:rPr dirty="0" baseline="-18518" sz="675" spc="-30" i="1">
                <a:latin typeface="Meiryo"/>
                <a:cs typeface="Meiryo"/>
              </a:rPr>
              <a:t/>
            </a:r>
            <a:r>
              <a:rPr dirty="0" sz="650" spc="-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854541" y="1245717"/>
            <a:ext cx="156845" cy="46672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86360">
              <a:lnSpc>
                <a:spcPts val="765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ts val="1185"/>
              </a:lnSpc>
            </a:pPr>
            <a:r>
              <a:rPr dirty="0" sz="1000" spc="-2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  <a:p>
            <a:pPr marL="21590">
              <a:lnSpc>
                <a:spcPct val="100000"/>
              </a:lnSpc>
              <a:spcBef>
                <a:spcPts val="305"/>
              </a:spcBef>
            </a:pPr>
            <a:r>
              <a:rPr dirty="0" sz="1000" spc="-2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216168" y="1805332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190083" y="1898027"/>
            <a:ext cx="1543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85" i="1">
                <a:latin typeface="Palatino Linotype"/>
                <a:cs typeface="Palatino Linotype"/>
              </a:rPr>
              <a:t>B</a:t>
            </a:r>
            <a:r>
              <a:rPr dirty="0" baseline="-18518" sz="675" spc="-240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619760" y="1807961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451862" y="1806359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451862" y="1894941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037867" y="1811077"/>
            <a:ext cx="16389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75">
                <a:latin typeface="Palatino Linotype"/>
                <a:cs typeface="Palatino Linotype"/>
              </a:rPr>
              <a:t>E</a:t>
            </a:r>
            <a:r>
              <a:rPr dirty="0" sz="1000" spc="-114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q</a:t>
            </a:r>
            <a:r>
              <a:rPr dirty="0" sz="1000" spc="-340" i="1">
                <a:latin typeface="Meiryo"/>
                <a:cs typeface="Meiryo"/>
              </a:rPr>
              <a:t>̂</a:t>
            </a:r>
            <a:r>
              <a:rPr dirty="0" sz="1000" spc="375" i="1">
                <a:latin typeface="Meiryo"/>
                <a:cs typeface="Meiryo"/>
              </a:rPr>
              <a:t> </a:t>
            </a:r>
            <a:r>
              <a:rPr dirty="0" sz="1000" spc="235">
                <a:latin typeface="Cambria"/>
                <a:cs typeface="Cambria"/>
              </a:rPr>
              <a:t>)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170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9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[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2tr</a:t>
            </a:r>
            <a:r>
              <a:rPr dirty="0" sz="1000">
                <a:latin typeface="Cambria"/>
                <a:cs typeface="Cambria"/>
              </a:rPr>
              <a:t>(Θ</a:t>
            </a:r>
            <a:r>
              <a:rPr dirty="0" sz="1000" spc="165">
                <a:latin typeface="Cambria"/>
                <a:cs typeface="Cambria"/>
              </a:rPr>
              <a:t>  </a:t>
            </a:r>
            <a:r>
              <a:rPr dirty="0" sz="1000" spc="5">
                <a:latin typeface="Cambria"/>
                <a:cs typeface="Cambria"/>
              </a:rPr>
              <a:t>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588074" y="1883858"/>
            <a:ext cx="13011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1075055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15">
                <a:latin typeface="Palatino Linotype"/>
                <a:cs typeface="Palatino Linotype"/>
              </a:rPr>
              <a:t>I</a:t>
            </a:r>
            <a:r>
              <a:rPr dirty="0" sz="650" spc="100" i="1">
                <a:latin typeface="Palatino Linotype"/>
                <a:cs typeface="Palatino Linotype"/>
              </a:rPr>
              <a:t>V</a:t>
            </a:r>
            <a:r>
              <a:rPr dirty="0" sz="650" spc="10" i="1">
                <a:latin typeface="Palatino Linotype"/>
                <a:cs typeface="Palatino Linotype"/>
              </a:rPr>
              <a:t>B</a:t>
            </a:r>
            <a:r>
              <a:rPr dirty="0" baseline="-18518" sz="675" spc="-367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626487" y="1811072"/>
            <a:ext cx="1075690" cy="2222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985"/>
              </a:lnSpc>
              <a:spcBef>
                <a:spcPts val="95"/>
              </a:spcBef>
              <a:tabLst>
                <a:tab pos="226060" algn="l"/>
              </a:tabLst>
            </a:pPr>
            <a:r>
              <a:rPr dirty="0" baseline="-8547" sz="975" spc="-75" i="1">
                <a:latin typeface="Meiryo"/>
                <a:cs typeface="Meiryo"/>
              </a:rPr>
              <a:t>̄</a:t>
            </a:r>
            <a:r>
              <a:rPr dirty="0" baseline="-8547" sz="975" i="1">
                <a:latin typeface="Meiryo"/>
                <a:cs typeface="Meiryo"/>
              </a:rPr>
              <a:t>	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(Θ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Θ</a:t>
            </a:r>
            <a:r>
              <a:rPr dirty="0" sz="1000" spc="-110">
                <a:latin typeface="Cambria"/>
                <a:cs typeface="Cambria"/>
              </a:rPr>
              <a:t> </a:t>
            </a:r>
            <a:r>
              <a:rPr dirty="0" baseline="-8547" sz="975" spc="-89" i="1">
                <a:latin typeface="Meiryo"/>
                <a:cs typeface="Meiryo"/>
              </a:rPr>
              <a:t>̄</a:t>
            </a:r>
            <a:r>
              <a:rPr dirty="0" baseline="-8547" sz="975" spc="397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  <a:p>
            <a:pPr marL="635635">
              <a:lnSpc>
                <a:spcPts val="565"/>
              </a:lnSpc>
              <a:tabLst>
                <a:tab pos="834390" algn="l"/>
              </a:tabLst>
            </a:pPr>
            <a:r>
              <a:rPr dirty="0" baseline="8547" sz="975" spc="-75" i="1">
                <a:latin typeface="Palatino Linotype"/>
                <a:cs typeface="Palatino Linotype"/>
              </a:rPr>
              <a:t>V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baseline="12820" sz="975" spc="127" i="1">
                <a:latin typeface="Palatino Linotype"/>
                <a:cs typeface="Palatino Linotype"/>
              </a:rPr>
              <a:t>B</a:t>
            </a:r>
            <a:r>
              <a:rPr dirty="0" sz="450" spc="-16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727431" y="2111655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721146" y="2187543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797842" y="1974521"/>
            <a:ext cx="838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55">
                <a:latin typeface="Segoe UI Symbol"/>
                <a:cs typeface="Segoe UI Symbol"/>
              </a:rPr>
              <a:t>[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092392" y="2026636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353338" y="2111656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207947" y="2193377"/>
            <a:ext cx="2063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180" i="1">
                <a:latin typeface="Palatino Linotype"/>
                <a:cs typeface="Palatino Linotype"/>
              </a:rPr>
              <a:t>  </a:t>
            </a: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992618" y="2110054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992618" y="2198636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545593" y="2114771"/>
            <a:ext cx="16719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2580" algn="l"/>
                <a:tab pos="727710" algn="l"/>
              </a:tabLst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2tr</a:t>
            </a:r>
            <a:r>
              <a:rPr dirty="0" sz="1000" spc="5">
                <a:latin typeface="Cambria"/>
                <a:cs typeface="Cambria"/>
              </a:rPr>
              <a:t>(Θ</a:t>
            </a:r>
            <a:r>
              <a:rPr dirty="0" sz="1000">
                <a:latin typeface="Cambria"/>
                <a:cs typeface="Cambria"/>
              </a:rPr>
              <a:t>   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166216" y="2187548"/>
            <a:ext cx="24002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I</a:t>
            </a:r>
            <a:r>
              <a:rPr dirty="0" sz="650" spc="-35" i="1">
                <a:latin typeface="Palatino Linotype"/>
                <a:cs typeface="Palatino Linotype"/>
              </a:rPr>
              <a:t>S</a:t>
            </a:r>
            <a:r>
              <a:rPr dirty="0" baseline="-18518" sz="675" spc="-352" i="1">
                <a:latin typeface="Meiryo"/>
                <a:cs typeface="Meiryo"/>
              </a:rPr>
              <a:t/>
            </a:r>
            <a:r>
              <a:rPr dirty="0" baseline="-18518" sz="675" spc="-112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167243" y="2114767"/>
            <a:ext cx="12598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217170" algn="l"/>
              </a:tabLst>
            </a:pPr>
            <a:r>
              <a:rPr dirty="0" baseline="-8547" sz="975" spc="-75" i="1">
                <a:latin typeface="Meiryo"/>
                <a:cs typeface="Meiryo"/>
              </a:rPr>
              <a:t>̄</a:t>
            </a:r>
            <a:r>
              <a:rPr dirty="0" baseline="-8547" sz="975" i="1">
                <a:latin typeface="Meiryo"/>
                <a:cs typeface="Meiryo"/>
              </a:rPr>
              <a:t>	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(Θ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Θ</a:t>
            </a:r>
            <a:r>
              <a:rPr dirty="0" sz="1000" spc="-110">
                <a:latin typeface="Cambria"/>
                <a:cs typeface="Cambria"/>
              </a:rPr>
              <a:t> </a:t>
            </a:r>
            <a:r>
              <a:rPr dirty="0" baseline="-8547" sz="975" spc="-89" i="1">
                <a:latin typeface="Meiryo"/>
                <a:cs typeface="Meiryo"/>
              </a:rPr>
              <a:t>̄</a:t>
            </a:r>
            <a:r>
              <a:rPr dirty="0" baseline="-8547" sz="975" spc="397" i="1">
                <a:latin typeface="Meiryo"/>
                <a:cs typeface="Meiryo"/>
              </a:rPr>
              <a:t> </a:t>
            </a:r>
            <a:r>
              <a:rPr dirty="0" sz="1000" spc="45">
                <a:latin typeface="Cambria"/>
                <a:cs typeface="Cambria"/>
              </a:rPr>
              <a:t>Θ</a:t>
            </a:r>
            <a:r>
              <a:rPr dirty="0" baseline="29914" sz="975" spc="67">
                <a:latin typeface="Cambria"/>
                <a:cs typeface="Cambria"/>
              </a:rPr>
              <a:t>−</a:t>
            </a:r>
            <a:r>
              <a:rPr dirty="0" baseline="29914" sz="975" spc="67">
                <a:latin typeface="Palatino Linotype"/>
                <a:cs typeface="Palatino Linotype"/>
              </a:rPr>
              <a:t>1</a:t>
            </a:r>
            <a:r>
              <a:rPr dirty="0" sz="1000" spc="45">
                <a:latin typeface="Cambria"/>
                <a:cs typeface="Cambria"/>
              </a:rPr>
              <a:t>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4473944" y="2237393"/>
            <a:ext cx="52069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45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755660" y="2187434"/>
            <a:ext cx="8737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236854" algn="l"/>
                <a:tab pos="619760" algn="l"/>
              </a:tabLst>
            </a:pPr>
            <a:r>
              <a:rPr dirty="0" baseline="-8547" sz="975" spc="-75" i="1">
                <a:latin typeface="Palatino Linotype"/>
                <a:cs typeface="Palatino Linotype"/>
              </a:rPr>
              <a:t>V</a:t>
            </a:r>
            <a:r>
              <a:rPr dirty="0" baseline="-8547" sz="975" i="1">
                <a:latin typeface="Palatino Linotype"/>
                <a:cs typeface="Palatino Linotype"/>
              </a:rPr>
              <a:t>	</a:t>
            </a:r>
            <a:r>
              <a:rPr dirty="0" sz="650" spc="110" i="1">
                <a:latin typeface="Palatino Linotype"/>
                <a:cs typeface="Palatino Linotype"/>
              </a:rPr>
              <a:t>B</a:t>
            </a:r>
            <a:r>
              <a:rPr dirty="0" baseline="-18518" sz="675" spc="-202" i="1">
                <a:latin typeface="Meiryo"/>
                <a:cs typeface="Meiryo"/>
              </a:rPr>
              <a:t/>
            </a:r>
            <a:r>
              <a:rPr dirty="0" baseline="-18518" sz="675" spc="682" i="1">
                <a:latin typeface="Meiryo"/>
                <a:cs typeface="Meiryo"/>
              </a:rPr>
              <a:t> </a:t>
            </a:r>
            <a:r>
              <a:rPr dirty="0" baseline="-8547" sz="975" spc="-75" i="1">
                <a:latin typeface="Palatino Linotype"/>
                <a:cs typeface="Palatino Linotype"/>
              </a:rPr>
              <a:t>V</a:t>
            </a:r>
            <a:r>
              <a:rPr dirty="0" baseline="-8547" sz="975" i="1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VS</a:t>
            </a:r>
            <a:r>
              <a:rPr dirty="0" sz="650" spc="180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4557586" y="1974526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61111" sz="1500" spc="37">
                <a:latin typeface="Cambria"/>
                <a:cs typeface="Cambria"/>
              </a:rPr>
              <a:t>)</a:t>
            </a:r>
            <a:r>
              <a:rPr dirty="0" sz="1000" spc="25">
                <a:latin typeface="Segoe UI Symbol"/>
                <a:cs typeface="Segoe UI Symbol"/>
              </a:rPr>
              <a:t>]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727429" y="2415236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800698" y="2278101"/>
            <a:ext cx="838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55">
                <a:latin typeface="Segoe UI Symbol"/>
                <a:cs typeface="Segoe UI Symbol"/>
              </a:rPr>
              <a:t>[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105532" y="2330336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362365" y="2413748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1721144" y="2498556"/>
            <a:ext cx="6832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12445" algn="l"/>
              </a:tabLst>
            </a:pPr>
            <a:r>
              <a:rPr dirty="0" baseline="4273" sz="975" spc="-480" i="1">
                <a:latin typeface="Meiryo"/>
                <a:cs typeface="Meiryo"/>
              </a:rPr>
              <a:t/>
            </a:r>
            <a:r>
              <a:rPr dirty="0" baseline="4273" sz="975" i="1">
                <a:latin typeface="Meiryo"/>
                <a:cs typeface="Meiryo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235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3001645" y="2413748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1545586" y="2418466"/>
            <a:ext cx="16808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5755" algn="l"/>
                <a:tab pos="725170" algn="l"/>
              </a:tabLst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2t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Cambria"/>
                <a:cs typeface="Cambria"/>
              </a:rPr>
              <a:t>(Θ</a:t>
            </a:r>
            <a:r>
              <a:rPr dirty="0" sz="1000">
                <a:latin typeface="Cambria"/>
                <a:cs typeface="Cambria"/>
              </a:rPr>
              <a:t>   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976245" y="2491243"/>
            <a:ext cx="45783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236854" algn="l"/>
              </a:tabLst>
            </a:pPr>
            <a:r>
              <a:rPr dirty="0" baseline="-8547" sz="975" spc="-75" i="1">
                <a:latin typeface="Palatino Linotype"/>
                <a:cs typeface="Palatino Linotype"/>
              </a:rPr>
              <a:t>V</a:t>
            </a:r>
            <a:r>
              <a:rPr dirty="0" baseline="-8547" sz="975" i="1">
                <a:latin typeface="Palatino Linotype"/>
                <a:cs typeface="Palatino Linotype"/>
              </a:rPr>
              <a:t>	</a:t>
            </a:r>
            <a:r>
              <a:rPr dirty="0" sz="650" spc="-20">
                <a:latin typeface="Palatino Linotype"/>
                <a:cs typeface="Palatino Linotype"/>
              </a:rPr>
              <a:t>I</a:t>
            </a:r>
            <a:r>
              <a:rPr dirty="0" sz="650" spc="-20" i="1">
                <a:latin typeface="Palatino Linotype"/>
                <a:cs typeface="Palatino Linotype"/>
              </a:rPr>
              <a:t>S</a:t>
            </a:r>
            <a:r>
              <a:rPr dirty="0" baseline="-18518" sz="675" spc="-30" i="1">
                <a:latin typeface="Meiryo"/>
                <a:cs typeface="Meiryo"/>
              </a:rPr>
              <a:t/>
            </a:r>
            <a:r>
              <a:rPr dirty="0" sz="650" spc="-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3163570" y="2418467"/>
            <a:ext cx="1534160" cy="2222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985"/>
              </a:lnSpc>
              <a:spcBef>
                <a:spcPts val="95"/>
              </a:spcBef>
              <a:tabLst>
                <a:tab pos="236220" algn="l"/>
              </a:tabLst>
            </a:pPr>
            <a:r>
              <a:rPr dirty="0" baseline="-8547" sz="975" spc="-75" i="1">
                <a:latin typeface="Meiryo"/>
                <a:cs typeface="Meiryo"/>
              </a:rPr>
              <a:t>̄</a:t>
            </a:r>
            <a:r>
              <a:rPr dirty="0" baseline="-8547" sz="975" i="1">
                <a:latin typeface="Meiryo"/>
                <a:cs typeface="Meiryo"/>
              </a:rPr>
              <a:t>	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Cambria"/>
                <a:cs typeface="Cambria"/>
              </a:rPr>
              <a:t>(</a:t>
            </a:r>
            <a:r>
              <a:rPr dirty="0" sz="1000" spc="10">
                <a:latin typeface="Cambria"/>
                <a:cs typeface="Cambria"/>
              </a:rPr>
              <a:t>Θ</a:t>
            </a:r>
            <a:r>
              <a:rPr dirty="0" baseline="29914" sz="975" spc="157">
                <a:latin typeface="Cambria"/>
                <a:cs typeface="Cambria"/>
              </a:rPr>
              <a:t>−</a:t>
            </a:r>
            <a:r>
              <a:rPr dirty="0" baseline="29914" sz="975" spc="89">
                <a:latin typeface="Palatino Linotype"/>
                <a:cs typeface="Palatino Linotype"/>
              </a:rPr>
              <a:t>1</a:t>
            </a:r>
            <a:r>
              <a:rPr dirty="0" sz="1000" spc="70">
                <a:latin typeface="Cambria"/>
                <a:cs typeface="Cambria"/>
              </a:rPr>
              <a:t>Θ</a:t>
            </a:r>
            <a:r>
              <a:rPr dirty="0" baseline="-21367" sz="975" spc="-442" i="1">
                <a:latin typeface="Palatino Linotype"/>
                <a:cs typeface="Palatino Linotype"/>
              </a:rPr>
              <a:t>B</a:t>
            </a:r>
            <a:r>
              <a:rPr dirty="0" baseline="-8547" sz="975" spc="-284" i="1">
                <a:latin typeface="Meiryo"/>
                <a:cs typeface="Meiryo"/>
              </a:rPr>
              <a:t>̄</a:t>
            </a:r>
            <a:r>
              <a:rPr dirty="0" baseline="-8547" sz="975" spc="315" i="1">
                <a:latin typeface="Meiryo"/>
                <a:cs typeface="Meiryo"/>
              </a:rPr>
              <a:t> </a:t>
            </a:r>
            <a:r>
              <a:rPr dirty="0" sz="1000" spc="55">
                <a:latin typeface="Cambria"/>
                <a:cs typeface="Cambria"/>
              </a:rPr>
              <a:t>Θ</a:t>
            </a:r>
            <a:r>
              <a:rPr dirty="0" baseline="29914" sz="975" spc="82">
                <a:latin typeface="Cambria"/>
                <a:cs typeface="Cambria"/>
              </a:rPr>
              <a:t>−</a:t>
            </a:r>
            <a:r>
              <a:rPr dirty="0" baseline="29914" sz="975" spc="82">
                <a:latin typeface="Palatino Linotype"/>
                <a:cs typeface="Palatino Linotype"/>
              </a:rPr>
              <a:t>1</a:t>
            </a:r>
            <a:r>
              <a:rPr dirty="0" sz="1000" spc="55">
                <a:latin typeface="Cambria"/>
                <a:cs typeface="Cambria"/>
              </a:rPr>
              <a:t>Θ</a:t>
            </a:r>
            <a:r>
              <a:rPr dirty="0" baseline="-21367" sz="975" spc="82" i="1">
                <a:latin typeface="Palatino Linotype"/>
                <a:cs typeface="Palatino Linotype"/>
              </a:rPr>
              <a:t>VS</a:t>
            </a:r>
            <a:r>
              <a:rPr dirty="0" baseline="-21367" sz="975" spc="247" i="1">
                <a:latin typeface="Palatino Linotype"/>
                <a:cs typeface="Palatino Linotype"/>
              </a:rPr>
              <a:t> </a:t>
            </a:r>
            <a:r>
              <a:rPr dirty="0" baseline="-21367" sz="975" i="1">
                <a:latin typeface="Palatino Linotype"/>
                <a:cs typeface="Palatino Linotype"/>
              </a:rPr>
              <a:t>V</a:t>
            </a:r>
            <a:r>
              <a:rPr dirty="0" baseline="-21367" sz="975" spc="-37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645160">
              <a:lnSpc>
                <a:spcPts val="565"/>
              </a:lnSpc>
              <a:tabLst>
                <a:tab pos="895985" algn="l"/>
                <a:tab pos="1337945" algn="l"/>
              </a:tabLst>
            </a:pPr>
            <a:r>
              <a:rPr dirty="0" baseline="8547" sz="975" spc="-75" i="1">
                <a:latin typeface="Palatino Linotype"/>
                <a:cs typeface="Palatino Linotype"/>
              </a:rPr>
              <a:t>V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sz="450" i="1">
                <a:latin typeface="Meiryo"/>
                <a:cs typeface="Meiryo"/>
              </a:rPr>
              <a:t/>
            </a:r>
            <a:r>
              <a:rPr dirty="0" sz="450" spc="430" i="1">
                <a:latin typeface="Meiryo"/>
                <a:cs typeface="Meiryo"/>
              </a:rPr>
              <a:t> </a:t>
            </a:r>
            <a:r>
              <a:rPr dirty="0" baseline="8547" sz="975" spc="-75" i="1">
                <a:latin typeface="Palatino Linotype"/>
                <a:cs typeface="Palatino Linotype"/>
              </a:rPr>
              <a:t>V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sz="450" spc="-5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4646642" y="2278111"/>
            <a:ext cx="838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55">
                <a:latin typeface="Segoe UI Symbol"/>
                <a:cs typeface="Segoe UI Symbol"/>
              </a:rPr>
              <a:t>]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1216162" y="2716301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190077" y="2809001"/>
            <a:ext cx="1612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B</a:t>
            </a:r>
            <a:r>
              <a:rPr dirty="0" baseline="-18518" sz="675" spc="-37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625925" y="2718930"/>
            <a:ext cx="94741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833119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1037861" y="2722161"/>
            <a:ext cx="16332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110">
                <a:latin typeface="Cambria"/>
                <a:cs typeface="Cambria"/>
              </a:rPr>
              <a:t>(</a:t>
            </a:r>
            <a:r>
              <a:rPr dirty="0" sz="1000" spc="-5" i="1">
                <a:latin typeface="Palatino Linotype"/>
                <a:cs typeface="Palatino Linotype"/>
              </a:rPr>
              <a:t>q</a:t>
            </a:r>
            <a:r>
              <a:rPr dirty="0" sz="1000" spc="-335" i="1">
                <a:latin typeface="Meiryo"/>
                <a:cs typeface="Meiryo"/>
              </a:rPr>
              <a:t>̂</a:t>
            </a:r>
            <a:r>
              <a:rPr dirty="0" sz="1000" spc="440" i="1">
                <a:latin typeface="Meiryo"/>
                <a:cs typeface="Meiryo"/>
              </a:rPr>
              <a:t> </a:t>
            </a:r>
            <a:r>
              <a:rPr dirty="0" sz="1000" spc="235">
                <a:latin typeface="Cambria"/>
                <a:cs typeface="Cambria"/>
              </a:rPr>
              <a:t>)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180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9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[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2tr</a:t>
            </a:r>
            <a:r>
              <a:rPr dirty="0" sz="1000">
                <a:latin typeface="Cambria"/>
                <a:cs typeface="Cambria"/>
              </a:rPr>
              <a:t>(Θ</a:t>
            </a:r>
            <a:r>
              <a:rPr dirty="0" sz="1000" spc="175">
                <a:latin typeface="Cambria"/>
                <a:cs typeface="Cambria"/>
              </a:rPr>
              <a:t>  </a:t>
            </a:r>
            <a:r>
              <a:rPr dirty="0" sz="1000" spc="15">
                <a:latin typeface="Cambria"/>
                <a:cs typeface="Cambria"/>
              </a:rPr>
              <a:t>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1581540" y="2794822"/>
            <a:ext cx="13220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877569" algn="l"/>
                <a:tab pos="1076325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baseline="-8547" sz="975" spc="-75" i="1">
                <a:latin typeface="Palatino Linotype"/>
                <a:cs typeface="Palatino Linotype"/>
              </a:rPr>
              <a:t>V</a:t>
            </a:r>
            <a:r>
              <a:rPr dirty="0" baseline="-8547" sz="975" i="1">
                <a:latin typeface="Palatino Linotype"/>
                <a:cs typeface="Palatino Linotype"/>
              </a:rPr>
              <a:t>	</a:t>
            </a:r>
            <a:r>
              <a:rPr dirty="0" sz="650" spc="-20">
                <a:latin typeface="Palatino Linotype"/>
                <a:cs typeface="Palatino Linotype"/>
              </a:rPr>
              <a:t>I</a:t>
            </a:r>
            <a:r>
              <a:rPr dirty="0" sz="650" spc="-20" i="1">
                <a:latin typeface="Palatino Linotype"/>
                <a:cs typeface="Palatino Linotype"/>
              </a:rPr>
              <a:t>VB</a:t>
            </a:r>
            <a:r>
              <a:rPr dirty="0" baseline="-18518" sz="675" spc="-30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2621113" y="2722161"/>
            <a:ext cx="1088390" cy="2222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985"/>
              </a:lnSpc>
              <a:spcBef>
                <a:spcPts val="95"/>
              </a:spcBef>
              <a:tabLst>
                <a:tab pos="232410" algn="l"/>
              </a:tabLst>
            </a:pPr>
            <a:r>
              <a:rPr dirty="0" baseline="-8547" sz="975" spc="-75" i="1">
                <a:latin typeface="Meiryo"/>
                <a:cs typeface="Meiryo"/>
              </a:rPr>
              <a:t>̄</a:t>
            </a:r>
            <a:r>
              <a:rPr dirty="0" baseline="-8547" sz="975" i="1">
                <a:latin typeface="Meiryo"/>
                <a:cs typeface="Meiryo"/>
              </a:rPr>
              <a:t>	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(Θ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Θ</a:t>
            </a:r>
            <a:r>
              <a:rPr dirty="0" sz="1000" spc="-110">
                <a:latin typeface="Cambria"/>
                <a:cs typeface="Cambria"/>
              </a:rPr>
              <a:t> </a:t>
            </a:r>
            <a:r>
              <a:rPr dirty="0" baseline="-8547" sz="975" spc="-60" i="1">
                <a:latin typeface="Meiryo"/>
                <a:cs typeface="Meiryo"/>
              </a:rPr>
              <a:t>̄</a:t>
            </a:r>
            <a:r>
              <a:rPr dirty="0" baseline="-8547" sz="975" spc="465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  <a:p>
            <a:pPr marL="641350">
              <a:lnSpc>
                <a:spcPts val="565"/>
              </a:lnSpc>
              <a:tabLst>
                <a:tab pos="840740" algn="l"/>
              </a:tabLst>
            </a:pPr>
            <a:r>
              <a:rPr dirty="0" baseline="8547" sz="975" spc="-75" i="1">
                <a:latin typeface="Palatino Linotype"/>
                <a:cs typeface="Palatino Linotype"/>
              </a:rPr>
              <a:t>V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baseline="12820" sz="975" spc="-37" i="1">
                <a:latin typeface="Palatino Linotype"/>
                <a:cs typeface="Palatino Linotype"/>
              </a:rPr>
              <a:t>B</a:t>
            </a:r>
            <a:r>
              <a:rPr dirty="0" sz="450" spc="-25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733593" y="3022629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727307" y="3098526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1804003" y="2885495"/>
            <a:ext cx="838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55">
                <a:latin typeface="Segoe UI Symbol"/>
                <a:cs typeface="Segoe UI Symbol"/>
              </a:rPr>
              <a:t>[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097413" y="2937610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2358358" y="3022629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2213082" y="3104351"/>
            <a:ext cx="2063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180" i="1">
                <a:latin typeface="Palatino Linotype"/>
                <a:cs typeface="Palatino Linotype"/>
              </a:rPr>
              <a:t>  </a:t>
            </a: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2997634" y="3021027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2997634" y="3109610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1551745" y="3025740"/>
            <a:ext cx="16706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2580" algn="l"/>
                <a:tab pos="726440" algn="l"/>
              </a:tabLst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2t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Cambria"/>
                <a:cs typeface="Cambria"/>
              </a:rPr>
              <a:t>(Θ</a:t>
            </a:r>
            <a:r>
              <a:rPr dirty="0" sz="1000">
                <a:latin typeface="Cambria"/>
                <a:cs typeface="Cambria"/>
              </a:rPr>
              <a:t>   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3171237" y="3098522"/>
            <a:ext cx="24002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I</a:t>
            </a:r>
            <a:r>
              <a:rPr dirty="0" sz="650" spc="-35" i="1">
                <a:latin typeface="Palatino Linotype"/>
                <a:cs typeface="Palatino Linotype"/>
              </a:rPr>
              <a:t>S</a:t>
            </a:r>
            <a:r>
              <a:rPr dirty="0" baseline="-18518" sz="675" spc="-352" i="1">
                <a:latin typeface="Meiryo"/>
                <a:cs typeface="Meiryo"/>
              </a:rPr>
              <a:t/>
            </a:r>
            <a:r>
              <a:rPr dirty="0" baseline="-18518" sz="675" spc="-104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3786075" y="3109610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3172259" y="3025741"/>
            <a:ext cx="12661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217170" algn="l"/>
              </a:tabLst>
            </a:pPr>
            <a:r>
              <a:rPr dirty="0" baseline="-8547" sz="975" spc="-75" i="1">
                <a:latin typeface="Meiryo"/>
                <a:cs typeface="Meiryo"/>
              </a:rPr>
              <a:t>̄</a:t>
            </a:r>
            <a:r>
              <a:rPr dirty="0" baseline="-8547" sz="975" i="1">
                <a:latin typeface="Meiryo"/>
                <a:cs typeface="Meiryo"/>
              </a:rPr>
              <a:t>	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(Θ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Θ</a:t>
            </a:r>
            <a:r>
              <a:rPr dirty="0" sz="1000" spc="114">
                <a:latin typeface="Cambria"/>
                <a:cs typeface="Cambria"/>
              </a:rPr>
              <a:t> </a:t>
            </a:r>
            <a:r>
              <a:rPr dirty="0" baseline="-8547" sz="975" spc="-307" i="1">
                <a:latin typeface="Meiryo"/>
                <a:cs typeface="Meiryo"/>
              </a:rPr>
              <a:t>̄</a:t>
            </a:r>
            <a:r>
              <a:rPr dirty="0" baseline="-8547" sz="975" spc="262" i="1">
                <a:latin typeface="Meiryo"/>
                <a:cs typeface="Meiryo"/>
              </a:rPr>
              <a:t> </a:t>
            </a:r>
            <a:r>
              <a:rPr dirty="0" sz="1000" spc="50">
                <a:latin typeface="Cambria"/>
                <a:cs typeface="Cambria"/>
              </a:rPr>
              <a:t>Θ</a:t>
            </a:r>
            <a:r>
              <a:rPr dirty="0" baseline="29914" sz="975" spc="75">
                <a:latin typeface="Cambria"/>
                <a:cs typeface="Cambria"/>
              </a:rPr>
              <a:t>−</a:t>
            </a:r>
            <a:r>
              <a:rPr dirty="0" baseline="29914" sz="975" spc="75">
                <a:latin typeface="Palatino Linotype"/>
                <a:cs typeface="Palatino Linotype"/>
              </a:rPr>
              <a:t>1</a:t>
            </a:r>
            <a:r>
              <a:rPr dirty="0" sz="1000" spc="50">
                <a:latin typeface="Cambria"/>
                <a:cs typeface="Cambria"/>
              </a:rPr>
              <a:t>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4150099" y="3119898"/>
            <a:ext cx="4127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347345" algn="l"/>
              </a:tabLst>
            </a:pPr>
            <a:r>
              <a:rPr dirty="0" baseline="8547" sz="975" spc="-75" i="1">
                <a:latin typeface="Palatino Linotype"/>
                <a:cs typeface="Palatino Linotype"/>
              </a:rPr>
              <a:t>V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sz="450" spc="-5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3959674" y="3098408"/>
            <a:ext cx="6686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42735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B</a:t>
            </a:r>
            <a:r>
              <a:rPr dirty="0" baseline="-18518" sz="675" spc="-37" i="1">
                <a:latin typeface="Meiryo"/>
                <a:cs typeface="Meiryo"/>
              </a:rPr>
              <a:t/>
            </a:r>
            <a:r>
              <a:rPr dirty="0" baseline="-18518" sz="675" i="1">
                <a:latin typeface="Meiryo"/>
                <a:cs typeface="Meiryo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VS</a:t>
            </a:r>
            <a:r>
              <a:rPr dirty="0" sz="650" spc="180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4568892" y="2885500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61111" sz="1500" spc="37">
                <a:latin typeface="Cambria"/>
                <a:cs typeface="Cambria"/>
              </a:rPr>
              <a:t>)</a:t>
            </a:r>
            <a:r>
              <a:rPr dirty="0" sz="1000" spc="25">
                <a:latin typeface="Segoe UI Symbol"/>
                <a:cs typeface="Segoe UI Symbol"/>
              </a:rPr>
              <a:t>]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1733597" y="3326323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1727312" y="3402216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1806865" y="3189075"/>
            <a:ext cx="838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55">
                <a:latin typeface="Segoe UI Symbol"/>
                <a:cs typeface="Segoe UI Symbol"/>
              </a:rPr>
              <a:t>[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2101302" y="3241305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2358249" y="3324722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2216971" y="3409529"/>
            <a:ext cx="1835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235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2997410" y="3324722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2997410" y="3413195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1551749" y="3329440"/>
            <a:ext cx="16706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5755" algn="l"/>
                <a:tab pos="715010" algn="l"/>
              </a:tabLst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Cambria"/>
                <a:cs typeface="Cambria"/>
              </a:rPr>
              <a:t>(Θ</a:t>
            </a:r>
            <a:r>
              <a:rPr dirty="0" sz="1000">
                <a:latin typeface="Cambria"/>
                <a:cs typeface="Cambria"/>
              </a:rPr>
              <a:t>   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3171127" y="3402217"/>
            <a:ext cx="2457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20">
                <a:latin typeface="Palatino Linotype"/>
                <a:cs typeface="Palatino Linotype"/>
              </a:rPr>
              <a:t>I</a:t>
            </a:r>
            <a:r>
              <a:rPr dirty="0" sz="650" spc="-20" i="1">
                <a:latin typeface="Palatino Linotype"/>
                <a:cs typeface="Palatino Linotype"/>
              </a:rPr>
              <a:t>S</a:t>
            </a:r>
            <a:r>
              <a:rPr dirty="0" baseline="-18518" sz="675" spc="-30" i="1">
                <a:latin typeface="Meiryo"/>
                <a:cs typeface="Meiryo"/>
              </a:rPr>
              <a:t/>
            </a:r>
            <a:r>
              <a:rPr dirty="0" sz="650" spc="-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3159449" y="3329436"/>
            <a:ext cx="1540510" cy="2222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985"/>
              </a:lnSpc>
              <a:spcBef>
                <a:spcPts val="95"/>
              </a:spcBef>
              <a:tabLst>
                <a:tab pos="236220" algn="l"/>
              </a:tabLst>
            </a:pPr>
            <a:r>
              <a:rPr dirty="0" baseline="-8547" sz="975" spc="-75" i="1">
                <a:latin typeface="Meiryo"/>
                <a:cs typeface="Meiryo"/>
              </a:rPr>
              <a:t>̄</a:t>
            </a:r>
            <a:r>
              <a:rPr dirty="0" baseline="-8547" sz="975" i="1">
                <a:latin typeface="Meiryo"/>
                <a:cs typeface="Meiryo"/>
              </a:rPr>
              <a:t>	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 spc="10">
                <a:latin typeface="Cambria"/>
                <a:cs typeface="Cambria"/>
              </a:rPr>
              <a:t>(</a:t>
            </a:r>
            <a:r>
              <a:rPr dirty="0" sz="1000" spc="10">
                <a:latin typeface="Cambria"/>
                <a:cs typeface="Cambria"/>
              </a:rPr>
              <a:t>Θ</a:t>
            </a:r>
            <a:r>
              <a:rPr dirty="0" baseline="29914" sz="975" spc="157">
                <a:latin typeface="Cambria"/>
                <a:cs typeface="Cambria"/>
              </a:rPr>
              <a:t>−</a:t>
            </a:r>
            <a:r>
              <a:rPr dirty="0" baseline="29914" sz="975" spc="89">
                <a:latin typeface="Palatino Linotype"/>
                <a:cs typeface="Palatino Linotype"/>
              </a:rPr>
              <a:t>1</a:t>
            </a:r>
            <a:r>
              <a:rPr dirty="0" sz="1000" spc="70">
                <a:latin typeface="Cambria"/>
                <a:cs typeface="Cambria"/>
              </a:rPr>
              <a:t>Θ</a:t>
            </a:r>
            <a:r>
              <a:rPr dirty="0" baseline="-21367" sz="975" spc="-442" i="1">
                <a:latin typeface="Palatino Linotype"/>
                <a:cs typeface="Palatino Linotype"/>
              </a:rPr>
              <a:t>B</a:t>
            </a:r>
            <a:r>
              <a:rPr dirty="0" baseline="-8547" sz="975" spc="-284" i="1">
                <a:latin typeface="Meiryo"/>
                <a:cs typeface="Meiryo"/>
              </a:rPr>
              <a:t>̄</a:t>
            </a:r>
            <a:r>
              <a:rPr dirty="0" baseline="-8547" sz="975" spc="390" i="1">
                <a:latin typeface="Meiryo"/>
                <a:cs typeface="Meiryo"/>
              </a:rPr>
              <a:t> </a:t>
            </a:r>
            <a:r>
              <a:rPr dirty="0" sz="1000" spc="55">
                <a:latin typeface="Cambria"/>
                <a:cs typeface="Cambria"/>
              </a:rPr>
              <a:t>Θ</a:t>
            </a:r>
            <a:r>
              <a:rPr dirty="0" baseline="29914" sz="975" spc="82">
                <a:latin typeface="Cambria"/>
                <a:cs typeface="Cambria"/>
              </a:rPr>
              <a:t>−</a:t>
            </a:r>
            <a:r>
              <a:rPr dirty="0" baseline="29914" sz="975" spc="82">
                <a:latin typeface="Palatino Linotype"/>
                <a:cs typeface="Palatino Linotype"/>
              </a:rPr>
              <a:t>1</a:t>
            </a:r>
            <a:r>
              <a:rPr dirty="0" sz="1000" spc="55">
                <a:latin typeface="Cambria"/>
                <a:cs typeface="Cambria"/>
              </a:rPr>
              <a:t>Θ</a:t>
            </a:r>
            <a:r>
              <a:rPr dirty="0" baseline="-21367" sz="975" spc="82" i="1">
                <a:latin typeface="Palatino Linotype"/>
                <a:cs typeface="Palatino Linotype"/>
              </a:rPr>
              <a:t>VS</a:t>
            </a:r>
            <a:r>
              <a:rPr dirty="0" baseline="-21367" sz="975" spc="247" i="1">
                <a:latin typeface="Palatino Linotype"/>
                <a:cs typeface="Palatino Linotype"/>
              </a:rPr>
              <a:t> </a:t>
            </a:r>
            <a:r>
              <a:rPr dirty="0" baseline="-21367" sz="975" i="1">
                <a:latin typeface="Palatino Linotype"/>
                <a:cs typeface="Palatino Linotype"/>
              </a:rPr>
              <a:t>V</a:t>
            </a:r>
            <a:r>
              <a:rPr dirty="0" baseline="-21367" sz="975" spc="-37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645160">
              <a:lnSpc>
                <a:spcPts val="565"/>
              </a:lnSpc>
              <a:tabLst>
                <a:tab pos="895985" algn="l"/>
                <a:tab pos="1344295" algn="l"/>
              </a:tabLst>
            </a:pPr>
            <a:r>
              <a:rPr dirty="0" baseline="8547" sz="975" spc="-75" i="1">
                <a:latin typeface="Palatino Linotype"/>
                <a:cs typeface="Palatino Linotype"/>
              </a:rPr>
              <a:t>V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sz="450" i="1">
                <a:latin typeface="Meiryo"/>
                <a:cs typeface="Meiryo"/>
              </a:rPr>
              <a:t/>
            </a:r>
            <a:r>
              <a:rPr dirty="0" sz="450" spc="160" i="1">
                <a:latin typeface="Meiryo"/>
                <a:cs typeface="Meiryo"/>
              </a:rPr>
              <a:t>  </a:t>
            </a:r>
            <a:r>
              <a:rPr dirty="0" baseline="8547" sz="975" spc="-75" i="1">
                <a:latin typeface="Palatino Linotype"/>
                <a:cs typeface="Palatino Linotype"/>
              </a:rPr>
              <a:t>V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sz="450" spc="-5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4648697" y="3189086"/>
            <a:ext cx="838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55">
                <a:latin typeface="Segoe UI Symbol"/>
                <a:cs typeface="Segoe UI Symbol"/>
              </a:rPr>
              <a:t>]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554827" y="3579983"/>
            <a:ext cx="1714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or: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902757" y="3780122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⎧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902757" y="4016268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902757" y="4131253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902757" y="4246123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902757" y="4360994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877357" y="4475864"/>
            <a:ext cx="1574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75">
                <a:latin typeface="Segoe UI Symbol"/>
                <a:cs typeface="Segoe UI Symbol"/>
              </a:rPr>
              <a:t>⎪</a:t>
            </a:r>
            <a:r>
              <a:rPr dirty="0" baseline="-50000" sz="1500" spc="397">
                <a:latin typeface="Segoe UI Symbol"/>
                <a:cs typeface="Segoe UI Symbol"/>
              </a:rPr>
              <a:t>⎨</a:t>
            </a:r>
            <a:endParaRPr baseline="-50000" sz="1500">
              <a:latin typeface="Segoe UI Symbol"/>
              <a:cs typeface="Segoe UI Symbol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902757" y="4705605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902757" y="4820475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902757" y="4935346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902757" y="5165201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877357" y="5280072"/>
            <a:ext cx="1574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75">
                <a:latin typeface="Segoe UI Symbol"/>
                <a:cs typeface="Segoe UI Symbol"/>
              </a:rPr>
              <a:t>⎪</a:t>
            </a:r>
            <a:r>
              <a:rPr dirty="0" baseline="-38888" sz="1500" spc="397">
                <a:latin typeface="Segoe UI Symbol"/>
                <a:cs typeface="Segoe UI Symbol"/>
              </a:rPr>
              <a:t>⎩</a:t>
            </a:r>
            <a:endParaRPr baseline="-38888" sz="1500">
              <a:latin typeface="Segoe UI Symbol"/>
              <a:cs typeface="Segoe UI Symbol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1216159" y="3785905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1215475" y="3875401"/>
            <a:ext cx="1066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 i="1">
                <a:latin typeface="Palatino Linotype"/>
                <a:cs typeface="Palatino Linotype"/>
              </a:rPr>
              <a:t>W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1624554" y="3788420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1618268" y="3864308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2864822" y="3786932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1037863" y="3791651"/>
            <a:ext cx="22339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75">
                <a:latin typeface="Palatino Linotype"/>
                <a:cs typeface="Palatino Linotype"/>
              </a:rPr>
              <a:t>E</a:t>
            </a:r>
            <a:r>
              <a:rPr dirty="0" sz="1000" spc="-114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q</a:t>
            </a:r>
            <a:r>
              <a:rPr dirty="0" sz="1000" spc="-340" i="1">
                <a:latin typeface="Meiryo"/>
                <a:cs typeface="Meiryo"/>
              </a:rPr>
              <a:t>̂</a:t>
            </a:r>
            <a:r>
              <a:rPr dirty="0" sz="1000" spc="455" i="1">
                <a:latin typeface="Meiryo"/>
                <a:cs typeface="Meiryo"/>
              </a:rPr>
              <a:t> </a:t>
            </a:r>
            <a:r>
              <a:rPr dirty="0" sz="1000" spc="235">
                <a:latin typeface="Cambria"/>
                <a:cs typeface="Cambria"/>
              </a:rPr>
              <a:t>)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190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95" i="1">
                <a:latin typeface="Meiryo"/>
                <a:cs typeface="Meiryo"/>
              </a:rPr>
              <a:t> </a:t>
            </a:r>
            <a:r>
              <a:rPr dirty="0" sz="1000" spc="-35">
                <a:latin typeface="Cambria"/>
                <a:cs typeface="Cambria"/>
              </a:rPr>
              <a:t>[</a:t>
            </a:r>
            <a:r>
              <a:rPr dirty="0" sz="1000" spc="-35" i="1">
                <a:latin typeface="Palatino Linotype"/>
                <a:cs typeface="Palatino Linotype"/>
              </a:rPr>
              <a:t>O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(Υ</a:t>
            </a:r>
            <a:r>
              <a:rPr dirty="0" sz="1000" spc="185">
                <a:latin typeface="Cambria"/>
                <a:cs typeface="Cambria"/>
              </a:rPr>
              <a:t>  </a:t>
            </a:r>
            <a:r>
              <a:rPr dirty="0" sz="1000" spc="105">
                <a:latin typeface="Cambria"/>
                <a:cs typeface="Cambria"/>
              </a:rPr>
              <a:t>Υ</a:t>
            </a:r>
            <a:r>
              <a:rPr dirty="0" sz="1000" spc="150">
                <a:latin typeface="Cambria"/>
                <a:cs typeface="Cambria"/>
              </a:rPr>
              <a:t>  </a:t>
            </a:r>
            <a:r>
              <a:rPr dirty="0" sz="1000" spc="-2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1700536" y="4057596"/>
            <a:ext cx="4552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359410" algn="l"/>
              </a:tabLst>
            </a:pPr>
            <a:r>
              <a:rPr dirty="0" baseline="8547" sz="975" spc="-592" i="1">
                <a:latin typeface="Meiryo"/>
                <a:cs typeface="Meiryo"/>
              </a:rPr>
              <a:t/>
            </a:r>
            <a:r>
              <a:rPr dirty="0" baseline="8547" sz="975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1524973" y="3973842"/>
            <a:ext cx="772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459" i="1">
                <a:latin typeface="Meiryo"/>
                <a:cs typeface="Meiryo"/>
              </a:rPr>
              <a:t/>
            </a:r>
            <a:r>
              <a:rPr dirty="0" baseline="29914" sz="975" spc="44">
                <a:latin typeface="Palatino Linotype"/>
                <a:cs typeface="Palatino Linotype"/>
              </a:rPr>
              <a:t>2</a:t>
            </a:r>
            <a:r>
              <a:rPr dirty="0" sz="1000" spc="-50">
                <a:latin typeface="Cambria"/>
                <a:cs typeface="Cambria"/>
              </a:rPr>
              <a:t>[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>
                <a:latin typeface="Cambria"/>
                <a:cs typeface="Cambria"/>
              </a:rPr>
              <a:t>Υ</a:t>
            </a:r>
            <a:r>
              <a:rPr dirty="0" baseline="29914" sz="975" spc="97">
                <a:latin typeface="Cambria"/>
                <a:cs typeface="Cambria"/>
              </a:rPr>
              <a:t>−</a:t>
            </a:r>
            <a:r>
              <a:rPr dirty="0" baseline="29914" sz="975" spc="37">
                <a:latin typeface="Palatino Linotype"/>
                <a:cs typeface="Palatino Linotype"/>
              </a:rPr>
              <a:t>1</a:t>
            </a:r>
            <a:r>
              <a:rPr dirty="0" sz="1000" spc="75">
                <a:latin typeface="Cambria"/>
                <a:cs typeface="Cambria"/>
              </a:rPr>
              <a:t>Υ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2435737" y="4057596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2319011" y="3928008"/>
            <a:ext cx="367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104">
                <a:latin typeface="Cambria"/>
                <a:cs typeface="Cambria"/>
              </a:rPr>
              <a:t>Υ</a:t>
            </a:r>
            <a:r>
              <a:rPr dirty="0" sz="650" spc="70">
                <a:latin typeface="Cambria"/>
                <a:cs typeface="Cambria"/>
              </a:rPr>
              <a:t>−</a:t>
            </a:r>
            <a:r>
              <a:rPr dirty="0" sz="650" spc="70">
                <a:latin typeface="Palatino Linotype"/>
                <a:cs typeface="Palatino Linotype"/>
              </a:rPr>
              <a:t>1</a:t>
            </a:r>
            <a:r>
              <a:rPr dirty="0" baseline="-19444" sz="1500" spc="104">
                <a:latin typeface="Cambria"/>
                <a:cs typeface="Cambria"/>
              </a:rPr>
              <a:t>Υ</a:t>
            </a:r>
            <a:endParaRPr baseline="-19444" sz="1500">
              <a:latin typeface="Cambria"/>
              <a:cs typeface="Cambria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2221285" y="4046508"/>
            <a:ext cx="6673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426084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W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10" i="1">
                <a:latin typeface="Palatino Linotype"/>
                <a:cs typeface="Palatino Linotype"/>
              </a:rPr>
              <a:t>VS</a:t>
            </a:r>
            <a:r>
              <a:rPr dirty="0" baseline="-18518" sz="675" spc="-337" i="1">
                <a:latin typeface="Meiryo"/>
                <a:cs typeface="Meiryo"/>
              </a:rPr>
              <a:t/>
            </a:r>
            <a:r>
              <a:rPr dirty="0" baseline="-18518" sz="675" spc="-97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1524979" y="4164834"/>
            <a:ext cx="7759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45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-127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mbria"/>
                <a:cs typeface="Cambria"/>
              </a:rPr>
              <a:t>[</a:t>
            </a:r>
            <a:r>
              <a:rPr dirty="0" sz="1000" spc="-10">
                <a:latin typeface="Palatino Linotype"/>
                <a:cs typeface="Palatino Linotype"/>
              </a:rPr>
              <a:t>tr</a:t>
            </a:r>
            <a:r>
              <a:rPr dirty="0" sz="1000" spc="-10">
                <a:latin typeface="Cambria"/>
                <a:cs typeface="Cambria"/>
              </a:rPr>
              <a:t>(Υ</a:t>
            </a:r>
            <a:r>
              <a:rPr dirty="0" baseline="29914" sz="975" spc="-15">
                <a:latin typeface="Cambria"/>
                <a:cs typeface="Cambria"/>
              </a:rPr>
              <a:t>−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Υ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2438600" y="4248593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2321874" y="4119004"/>
            <a:ext cx="367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104">
                <a:latin typeface="Cambria"/>
                <a:cs typeface="Cambria"/>
              </a:rPr>
              <a:t>Υ</a:t>
            </a:r>
            <a:r>
              <a:rPr dirty="0" sz="650" spc="70">
                <a:latin typeface="Cambria"/>
                <a:cs typeface="Cambria"/>
              </a:rPr>
              <a:t>−</a:t>
            </a:r>
            <a:r>
              <a:rPr dirty="0" sz="650" spc="70">
                <a:latin typeface="Palatino Linotype"/>
                <a:cs typeface="Palatino Linotype"/>
              </a:rPr>
              <a:t>1</a:t>
            </a:r>
            <a:r>
              <a:rPr dirty="0" baseline="-19444" sz="1500" spc="104">
                <a:latin typeface="Cambria"/>
                <a:cs typeface="Cambria"/>
              </a:rPr>
              <a:t>Υ</a:t>
            </a:r>
            <a:endParaRPr baseline="-19444" sz="1500">
              <a:latin typeface="Cambria"/>
              <a:cs typeface="Cambria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1687842" y="4237510"/>
            <a:ext cx="12223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375285" algn="l"/>
                <a:tab pos="574040" algn="l"/>
                <a:tab pos="962025" algn="l"/>
              </a:tabLst>
            </a:pP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baseline="-8547" sz="975" spc="-75" i="1">
                <a:latin typeface="Palatino Linotype"/>
                <a:cs typeface="Palatino Linotype"/>
              </a:rPr>
              <a:t>V</a:t>
            </a:r>
            <a:r>
              <a:rPr dirty="0" baseline="-8547" sz="975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W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0" i="1">
                <a:latin typeface="Palatino Linotype"/>
                <a:cs typeface="Palatino Linotype"/>
              </a:rPr>
              <a:t>VS</a:t>
            </a:r>
            <a:r>
              <a:rPr dirty="0" baseline="-18518" sz="675" spc="-30" i="1">
                <a:latin typeface="Meiryo"/>
                <a:cs typeface="Meiryo"/>
              </a:rPr>
              <a:t/>
            </a:r>
            <a:r>
              <a:rPr dirty="0" sz="650" spc="-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2829129" y="3875406"/>
            <a:ext cx="367030" cy="46672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48260">
              <a:lnSpc>
                <a:spcPts val="765"/>
              </a:lnSpc>
              <a:spcBef>
                <a:spcPts val="120"/>
              </a:spcBef>
              <a:tabLst>
                <a:tab pos="24701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V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8547" sz="975" spc="-75" i="1">
                <a:latin typeface="Palatino Linotype"/>
                <a:cs typeface="Palatino Linotype"/>
              </a:rPr>
              <a:t>W</a:t>
            </a:r>
            <a:endParaRPr baseline="8547" sz="975">
              <a:latin typeface="Palatino Linotype"/>
              <a:cs typeface="Palatino Linotype"/>
            </a:endParaRPr>
          </a:p>
          <a:p>
            <a:pPr marL="38100">
              <a:lnSpc>
                <a:spcPts val="1185"/>
              </a:lnSpc>
            </a:pPr>
            <a:r>
              <a:rPr dirty="0" sz="1000" spc="-2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  <a:p>
            <a:pPr marL="46990">
              <a:lnSpc>
                <a:spcPct val="100000"/>
              </a:lnSpc>
              <a:spcBef>
                <a:spcPts val="305"/>
              </a:spcBef>
            </a:pPr>
            <a:r>
              <a:rPr dirty="0" sz="1000" spc="-2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1216156" y="4350089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1190071" y="4442670"/>
            <a:ext cx="1543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85" i="1">
                <a:latin typeface="Palatino Linotype"/>
                <a:cs typeface="Palatino Linotype"/>
              </a:rPr>
              <a:t>B</a:t>
            </a:r>
            <a:r>
              <a:rPr dirty="0" baseline="-18518" sz="675" spc="-240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140" name="object 140" descr=""/>
          <p:cNvSpPr txBox="1"/>
          <p:nvPr/>
        </p:nvSpPr>
        <p:spPr>
          <a:xfrm>
            <a:off x="1619748" y="4352604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2245425" y="4351121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1037855" y="4355825"/>
            <a:ext cx="14325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75">
                <a:latin typeface="Palatino Linotype"/>
                <a:cs typeface="Palatino Linotype"/>
              </a:rPr>
              <a:t>E</a:t>
            </a:r>
            <a:r>
              <a:rPr dirty="0" sz="1000" spc="-114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q</a:t>
            </a:r>
            <a:r>
              <a:rPr dirty="0" sz="1000" spc="-340" i="1">
                <a:latin typeface="Meiryo"/>
                <a:cs typeface="Meiryo"/>
              </a:rPr>
              <a:t>̂</a:t>
            </a:r>
            <a:r>
              <a:rPr dirty="0" sz="1000" spc="380" i="1">
                <a:latin typeface="Meiryo"/>
                <a:cs typeface="Meiryo"/>
              </a:rPr>
              <a:t> </a:t>
            </a:r>
            <a:r>
              <a:rPr dirty="0" sz="1000" spc="235">
                <a:latin typeface="Cambria"/>
                <a:cs typeface="Cambria"/>
              </a:rPr>
              <a:t>)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170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9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[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2tr</a:t>
            </a:r>
            <a:r>
              <a:rPr dirty="0" sz="1000">
                <a:latin typeface="Cambria"/>
                <a:cs typeface="Cambria"/>
              </a:rPr>
              <a:t>(Υ</a:t>
            </a:r>
            <a:r>
              <a:rPr dirty="0" sz="1000" spc="170">
                <a:latin typeface="Cambria"/>
                <a:cs typeface="Cambria"/>
              </a:rPr>
              <a:t>  </a:t>
            </a:r>
            <a:r>
              <a:rPr dirty="0" sz="1000" spc="55">
                <a:latin typeface="Cambria"/>
                <a:cs typeface="Cambria"/>
              </a:rPr>
              <a:t>Υ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43" name="object 143" descr=""/>
          <p:cNvSpPr txBox="1"/>
          <p:nvPr/>
        </p:nvSpPr>
        <p:spPr>
          <a:xfrm>
            <a:off x="1575362" y="4428501"/>
            <a:ext cx="10890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682625" algn="l"/>
                <a:tab pos="881380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baseline="-8547" sz="975" spc="-75" i="1">
                <a:latin typeface="Palatino Linotype"/>
                <a:cs typeface="Palatino Linotype"/>
              </a:rPr>
              <a:t>V</a:t>
            </a:r>
            <a:r>
              <a:rPr dirty="0" baseline="-8547" sz="975" i="1">
                <a:latin typeface="Palatino Linotype"/>
                <a:cs typeface="Palatino Linotype"/>
              </a:rPr>
              <a:t>	</a:t>
            </a:r>
            <a:r>
              <a:rPr dirty="0" sz="650" spc="-10" i="1">
                <a:latin typeface="Palatino Linotype"/>
                <a:cs typeface="Palatino Linotype"/>
              </a:rPr>
              <a:t>B</a:t>
            </a:r>
            <a:r>
              <a:rPr dirty="0" baseline="-18518" sz="675" spc="-382" i="1">
                <a:latin typeface="Meiryo"/>
                <a:cs typeface="Meiryo"/>
              </a:rPr>
              <a:t/>
            </a:r>
            <a:r>
              <a:rPr dirty="0" baseline="-18518" sz="675" spc="-112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2567142" y="4355835"/>
            <a:ext cx="887094" cy="2222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985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(Υ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Υ</a:t>
            </a:r>
            <a:r>
              <a:rPr dirty="0" sz="1000" spc="260">
                <a:latin typeface="Cambria"/>
                <a:cs typeface="Cambria"/>
              </a:rPr>
              <a:t>  </a:t>
            </a:r>
            <a:r>
              <a:rPr dirty="0" sz="1000" spc="-2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  <a:p>
            <a:pPr marL="459740">
              <a:lnSpc>
                <a:spcPts val="565"/>
              </a:lnSpc>
              <a:tabLst>
                <a:tab pos="658495" algn="l"/>
              </a:tabLst>
            </a:pPr>
            <a:r>
              <a:rPr dirty="0" baseline="8547" sz="975" spc="-75" i="1">
                <a:latin typeface="Palatino Linotype"/>
                <a:cs typeface="Palatino Linotype"/>
              </a:rPr>
              <a:t>V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baseline="12820" sz="975" spc="127" i="1">
                <a:latin typeface="Palatino Linotype"/>
                <a:cs typeface="Palatino Linotype"/>
              </a:rPr>
              <a:t>B</a:t>
            </a:r>
            <a:r>
              <a:rPr dirty="0" sz="450" spc="-16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1721127" y="4633671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2342801" y="4644754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7" name="object 147" descr=""/>
          <p:cNvSpPr txBox="1"/>
          <p:nvPr/>
        </p:nvSpPr>
        <p:spPr>
          <a:xfrm>
            <a:off x="2503700" y="4633666"/>
            <a:ext cx="707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610870" algn="l"/>
              </a:tabLst>
            </a:pPr>
            <a:r>
              <a:rPr dirty="0" sz="650" spc="-145" i="1">
                <a:latin typeface="Palatino Linotype"/>
                <a:cs typeface="Palatino Linotype"/>
              </a:rPr>
              <a:t>S</a:t>
            </a:r>
            <a:r>
              <a:rPr dirty="0" baseline="-18518" sz="675" spc="-217" i="1">
                <a:latin typeface="Meiryo"/>
                <a:cs typeface="Meiryo"/>
              </a:rPr>
              <a:t/>
            </a:r>
            <a:r>
              <a:rPr dirty="0" baseline="-18518" sz="675" spc="-120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-8547" sz="975" spc="-89" i="1">
                <a:latin typeface="Palatino Linotype"/>
                <a:cs typeface="Palatino Linotype"/>
              </a:rPr>
              <a:t>V</a:t>
            </a:r>
            <a:endParaRPr baseline="-8547" sz="975">
              <a:latin typeface="Palatino Linotype"/>
              <a:cs typeface="Palatino Linotype"/>
            </a:endParaRPr>
          </a:p>
        </p:txBody>
      </p:sp>
      <p:sp>
        <p:nvSpPr>
          <p:cNvPr id="148" name="object 148" descr=""/>
          <p:cNvSpPr txBox="1"/>
          <p:nvPr/>
        </p:nvSpPr>
        <p:spPr>
          <a:xfrm>
            <a:off x="1520165" y="4560890"/>
            <a:ext cx="18326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185545" algn="l"/>
              </a:tabLst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/>
            </a:r>
            <a:r>
              <a:rPr dirty="0" baseline="29914" sz="975" spc="-165">
                <a:latin typeface="Palatino Linotype"/>
                <a:cs typeface="Palatino Linotype"/>
              </a:rPr>
              <a:t>2</a:t>
            </a:r>
            <a:r>
              <a:rPr dirty="0" sz="1000" spc="-110">
                <a:latin typeface="Cambria"/>
                <a:cs typeface="Cambria"/>
              </a:rPr>
              <a:t>[</a:t>
            </a:r>
            <a:r>
              <a:rPr dirty="0" sz="1000" spc="-110" i="1">
                <a:latin typeface="Palatino Linotype"/>
                <a:cs typeface="Palatino Linotype"/>
              </a:rPr>
              <a:t>O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2tr</a:t>
            </a:r>
            <a:r>
              <a:rPr dirty="0" sz="1000" spc="-10">
                <a:latin typeface="Cambria"/>
                <a:cs typeface="Cambria"/>
              </a:rPr>
              <a:t>(Υ</a:t>
            </a:r>
            <a:r>
              <a:rPr dirty="0" baseline="29914" sz="975" spc="-15">
                <a:latin typeface="Cambria"/>
                <a:cs typeface="Cambria"/>
              </a:rPr>
              <a:t>−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Υ</a:t>
            </a:r>
            <a:r>
              <a:rPr dirty="0" sz="1000">
                <a:latin typeface="Cambria"/>
                <a:cs typeface="Cambria"/>
              </a:rPr>
              <a:t>	)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</a:t>
            </a:r>
            <a:r>
              <a:rPr dirty="0" sz="1000" spc="-10">
                <a:latin typeface="Cambria"/>
                <a:cs typeface="Cambria"/>
              </a:rPr>
              <a:t>(Υ</a:t>
            </a:r>
            <a:r>
              <a:rPr dirty="0" baseline="29914" sz="975" spc="-15">
                <a:latin typeface="Cambria"/>
                <a:cs typeface="Cambria"/>
              </a:rPr>
              <a:t>−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Υ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49" name="object 149" descr=""/>
          <p:cNvSpPr txBox="1"/>
          <p:nvPr/>
        </p:nvSpPr>
        <p:spPr>
          <a:xfrm>
            <a:off x="3485801" y="4644754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0" name="object 150" descr=""/>
          <p:cNvSpPr txBox="1"/>
          <p:nvPr/>
        </p:nvSpPr>
        <p:spPr>
          <a:xfrm>
            <a:off x="3369076" y="4515051"/>
            <a:ext cx="367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104">
                <a:latin typeface="Cambria"/>
                <a:cs typeface="Cambria"/>
              </a:rPr>
              <a:t>Υ</a:t>
            </a:r>
            <a:r>
              <a:rPr dirty="0" sz="650" spc="70">
                <a:latin typeface="Cambria"/>
                <a:cs typeface="Cambria"/>
              </a:rPr>
              <a:t>−</a:t>
            </a:r>
            <a:r>
              <a:rPr dirty="0" sz="650" spc="70">
                <a:latin typeface="Palatino Linotype"/>
                <a:cs typeface="Palatino Linotype"/>
              </a:rPr>
              <a:t>1</a:t>
            </a:r>
            <a:r>
              <a:rPr dirty="0" baseline="-19444" sz="1500" spc="104">
                <a:latin typeface="Cambria"/>
                <a:cs typeface="Cambria"/>
              </a:rPr>
              <a:t>Υ</a:t>
            </a:r>
            <a:endParaRPr baseline="-19444" sz="1500">
              <a:latin typeface="Cambria"/>
              <a:cs typeface="Cambria"/>
            </a:endParaRPr>
          </a:p>
        </p:txBody>
      </p:sp>
      <p:sp>
        <p:nvSpPr>
          <p:cNvPr id="151" name="object 151" descr=""/>
          <p:cNvSpPr txBox="1"/>
          <p:nvPr/>
        </p:nvSpPr>
        <p:spPr>
          <a:xfrm>
            <a:off x="3276152" y="4633666"/>
            <a:ext cx="6623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421005" algn="l"/>
              </a:tabLst>
            </a:pPr>
            <a:r>
              <a:rPr dirty="0" sz="650" spc="85" i="1">
                <a:latin typeface="Palatino Linotype"/>
                <a:cs typeface="Palatino Linotype"/>
              </a:rPr>
              <a:t>B</a:t>
            </a:r>
            <a:r>
              <a:rPr dirty="0" baseline="-18518" sz="675" spc="-240" i="1">
                <a:latin typeface="Meiryo"/>
                <a:cs typeface="Meiryo"/>
              </a:rPr>
              <a:t/>
            </a:r>
            <a:r>
              <a:rPr dirty="0" baseline="-18518" sz="675" i="1">
                <a:latin typeface="Meiryo"/>
                <a:cs typeface="Meiryo"/>
              </a:rPr>
              <a:t>	</a:t>
            </a:r>
            <a:r>
              <a:rPr dirty="0" sz="650" spc="10" i="1">
                <a:latin typeface="Palatino Linotype"/>
                <a:cs typeface="Palatino Linotype"/>
              </a:rPr>
              <a:t>VS</a:t>
            </a:r>
            <a:r>
              <a:rPr dirty="0" baseline="-18518" sz="675" spc="-337" i="1">
                <a:latin typeface="Meiryo"/>
                <a:cs typeface="Meiryo"/>
              </a:rPr>
              <a:t/>
            </a:r>
            <a:r>
              <a:rPr dirty="0" baseline="-18518" sz="675" spc="-97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2" name="object 152" descr=""/>
          <p:cNvSpPr txBox="1"/>
          <p:nvPr/>
        </p:nvSpPr>
        <p:spPr>
          <a:xfrm>
            <a:off x="3904599" y="4560885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53" name="object 153" descr=""/>
          <p:cNvSpPr txBox="1"/>
          <p:nvPr/>
        </p:nvSpPr>
        <p:spPr>
          <a:xfrm>
            <a:off x="1695724" y="4835750"/>
            <a:ext cx="7683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672465" algn="l"/>
              </a:tabLst>
            </a:pPr>
            <a:r>
              <a:rPr dirty="0" baseline="8547" sz="975" spc="-480" i="1">
                <a:latin typeface="Meiryo"/>
                <a:cs typeface="Meiryo"/>
              </a:rPr>
              <a:t/>
            </a:r>
            <a:r>
              <a:rPr dirty="0" baseline="8547" sz="975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4" name="object 154" descr=""/>
          <p:cNvSpPr txBox="1"/>
          <p:nvPr/>
        </p:nvSpPr>
        <p:spPr>
          <a:xfrm>
            <a:off x="1520161" y="4751877"/>
            <a:ext cx="1085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60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-13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[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2tr</a:t>
            </a:r>
            <a:r>
              <a:rPr dirty="0" sz="1000" spc="-10">
                <a:latin typeface="Cambria"/>
                <a:cs typeface="Cambria"/>
              </a:rPr>
              <a:t>(Υ</a:t>
            </a:r>
            <a:r>
              <a:rPr dirty="0" baseline="29914" sz="975" spc="-15">
                <a:latin typeface="Cambria"/>
                <a:cs typeface="Cambria"/>
              </a:rPr>
              <a:t>−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Υ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55" name="object 155" descr=""/>
          <p:cNvSpPr txBox="1"/>
          <p:nvPr/>
        </p:nvSpPr>
        <p:spPr>
          <a:xfrm>
            <a:off x="2529543" y="4824663"/>
            <a:ext cx="3041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10" i="1">
                <a:latin typeface="Palatino Linotype"/>
                <a:cs typeface="Palatino Linotype"/>
              </a:rPr>
              <a:t>B</a:t>
            </a:r>
            <a:r>
              <a:rPr dirty="0" baseline="-18518" sz="675" spc="-382" i="1">
                <a:latin typeface="Meiryo"/>
                <a:cs typeface="Meiryo"/>
              </a:rPr>
              <a:t/>
            </a:r>
            <a:r>
              <a:rPr dirty="0" baseline="-18518" sz="675" spc="-104" i="1">
                <a:latin typeface="Meiryo"/>
                <a:cs typeface="Meiryo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S</a:t>
            </a:r>
            <a:r>
              <a:rPr dirty="0" baseline="-18518" sz="675" spc="-37" i="1">
                <a:latin typeface="Meiryo"/>
                <a:cs typeface="Meiryo"/>
              </a:rPr>
              <a:t/>
            </a:r>
            <a:r>
              <a:rPr dirty="0" sz="650" spc="-25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6" name="object 156" descr=""/>
          <p:cNvSpPr txBox="1"/>
          <p:nvPr/>
        </p:nvSpPr>
        <p:spPr>
          <a:xfrm>
            <a:off x="3208506" y="4835750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7" name="object 157" descr=""/>
          <p:cNvSpPr txBox="1"/>
          <p:nvPr/>
        </p:nvSpPr>
        <p:spPr>
          <a:xfrm>
            <a:off x="2774028" y="4751882"/>
            <a:ext cx="684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</a:t>
            </a:r>
            <a:r>
              <a:rPr dirty="0" sz="1000" spc="-10">
                <a:latin typeface="Cambria"/>
                <a:cs typeface="Cambria"/>
              </a:rPr>
              <a:t>(Υ</a:t>
            </a:r>
            <a:r>
              <a:rPr dirty="0" baseline="29914" sz="975" spc="-15">
                <a:latin typeface="Cambria"/>
                <a:cs typeface="Cambria"/>
              </a:rPr>
              <a:t>−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Υ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58" name="object 158" descr=""/>
          <p:cNvSpPr txBox="1"/>
          <p:nvPr/>
        </p:nvSpPr>
        <p:spPr>
          <a:xfrm>
            <a:off x="3591754" y="4835750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9" name="object 159" descr=""/>
          <p:cNvSpPr txBox="1"/>
          <p:nvPr/>
        </p:nvSpPr>
        <p:spPr>
          <a:xfrm>
            <a:off x="3475028" y="4706048"/>
            <a:ext cx="367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104">
                <a:latin typeface="Cambria"/>
                <a:cs typeface="Cambria"/>
              </a:rPr>
              <a:t>Υ</a:t>
            </a:r>
            <a:r>
              <a:rPr dirty="0" sz="650" spc="70">
                <a:latin typeface="Cambria"/>
                <a:cs typeface="Cambria"/>
              </a:rPr>
              <a:t>−</a:t>
            </a:r>
            <a:r>
              <a:rPr dirty="0" sz="650" spc="70">
                <a:latin typeface="Palatino Linotype"/>
                <a:cs typeface="Palatino Linotype"/>
              </a:rPr>
              <a:t>1</a:t>
            </a:r>
            <a:r>
              <a:rPr dirty="0" baseline="-19444" sz="1500" spc="104">
                <a:latin typeface="Cambria"/>
                <a:cs typeface="Cambria"/>
              </a:rPr>
              <a:t>Υ</a:t>
            </a:r>
            <a:endParaRPr baseline="-19444" sz="1500">
              <a:latin typeface="Cambria"/>
              <a:cs typeface="Cambria"/>
            </a:endParaRPr>
          </a:p>
        </p:txBody>
      </p:sp>
      <p:sp>
        <p:nvSpPr>
          <p:cNvPr id="160" name="object 160" descr=""/>
          <p:cNvSpPr txBox="1"/>
          <p:nvPr/>
        </p:nvSpPr>
        <p:spPr>
          <a:xfrm>
            <a:off x="3382104" y="4824663"/>
            <a:ext cx="6686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421005" algn="l"/>
              </a:tabLst>
            </a:pPr>
            <a:r>
              <a:rPr dirty="0" sz="650" spc="85" i="1">
                <a:latin typeface="Palatino Linotype"/>
                <a:cs typeface="Palatino Linotype"/>
              </a:rPr>
              <a:t>B</a:t>
            </a:r>
            <a:r>
              <a:rPr dirty="0" baseline="-18518" sz="675" spc="-240" i="1">
                <a:latin typeface="Meiryo"/>
                <a:cs typeface="Meiryo"/>
              </a:rPr>
              <a:t/>
            </a:r>
            <a:r>
              <a:rPr dirty="0" baseline="-18518" sz="675" i="1">
                <a:latin typeface="Meiryo"/>
                <a:cs typeface="Meiryo"/>
              </a:rPr>
              <a:t>	</a:t>
            </a:r>
            <a:r>
              <a:rPr dirty="0" sz="650" spc="-20" i="1">
                <a:latin typeface="Palatino Linotype"/>
                <a:cs typeface="Palatino Linotype"/>
              </a:rPr>
              <a:t>VS</a:t>
            </a:r>
            <a:r>
              <a:rPr dirty="0" baseline="-18518" sz="675" spc="-30" i="1">
                <a:latin typeface="Meiryo"/>
                <a:cs typeface="Meiryo"/>
              </a:rPr>
              <a:t/>
            </a:r>
            <a:r>
              <a:rPr dirty="0" sz="650" spc="-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1" name="object 161" descr=""/>
          <p:cNvSpPr txBox="1"/>
          <p:nvPr/>
        </p:nvSpPr>
        <p:spPr>
          <a:xfrm>
            <a:off x="4016723" y="4751882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62" name="object 162" descr=""/>
          <p:cNvSpPr txBox="1"/>
          <p:nvPr/>
        </p:nvSpPr>
        <p:spPr>
          <a:xfrm>
            <a:off x="1216150" y="4937137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3" name="object 163" descr=""/>
          <p:cNvSpPr txBox="1"/>
          <p:nvPr/>
        </p:nvSpPr>
        <p:spPr>
          <a:xfrm>
            <a:off x="1190065" y="5029832"/>
            <a:ext cx="1612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B</a:t>
            </a:r>
            <a:r>
              <a:rPr dirty="0" baseline="-18518" sz="675" spc="-37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164" name="object 164" descr=""/>
          <p:cNvSpPr txBox="1"/>
          <p:nvPr/>
        </p:nvSpPr>
        <p:spPr>
          <a:xfrm>
            <a:off x="1625913" y="4939767"/>
            <a:ext cx="7410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2674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5" name="object 165" descr=""/>
          <p:cNvSpPr txBox="1"/>
          <p:nvPr/>
        </p:nvSpPr>
        <p:spPr>
          <a:xfrm>
            <a:off x="1594228" y="5026747"/>
            <a:ext cx="7543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657860" algn="l"/>
              </a:tabLst>
            </a:pPr>
            <a:r>
              <a:rPr dirty="0" baseline="8547" sz="975" spc="-607" i="1">
                <a:latin typeface="Meiryo"/>
                <a:cs typeface="Meiryo"/>
              </a:rPr>
              <a:t/>
            </a:r>
            <a:r>
              <a:rPr dirty="0" baseline="8547" sz="975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6" name="object 166" descr=""/>
          <p:cNvSpPr txBox="1"/>
          <p:nvPr/>
        </p:nvSpPr>
        <p:spPr>
          <a:xfrm>
            <a:off x="1037849" y="4942873"/>
            <a:ext cx="14268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110">
                <a:latin typeface="Cambria"/>
                <a:cs typeface="Cambria"/>
              </a:rPr>
              <a:t>(</a:t>
            </a:r>
            <a:r>
              <a:rPr dirty="0" sz="1000" spc="-5" i="1">
                <a:latin typeface="Palatino Linotype"/>
                <a:cs typeface="Palatino Linotype"/>
              </a:rPr>
              <a:t>q</a:t>
            </a:r>
            <a:r>
              <a:rPr dirty="0" sz="1000" spc="-335" i="1">
                <a:latin typeface="Meiryo"/>
                <a:cs typeface="Meiryo"/>
              </a:rPr>
              <a:t>̂</a:t>
            </a:r>
            <a:r>
              <a:rPr dirty="0" sz="1000" spc="450" i="1">
                <a:latin typeface="Meiryo"/>
                <a:cs typeface="Meiryo"/>
              </a:rPr>
              <a:t> </a:t>
            </a:r>
            <a:r>
              <a:rPr dirty="0" sz="1000" spc="235">
                <a:latin typeface="Cambria"/>
                <a:cs typeface="Cambria"/>
              </a:rPr>
              <a:t>)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180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9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[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2tr</a:t>
            </a:r>
            <a:r>
              <a:rPr dirty="0" sz="1000">
                <a:latin typeface="Cambria"/>
                <a:cs typeface="Cambria"/>
              </a:rPr>
              <a:t>(Υ</a:t>
            </a:r>
            <a:r>
              <a:rPr dirty="0" sz="1000" spc="180">
                <a:latin typeface="Cambria"/>
                <a:cs typeface="Cambria"/>
              </a:rPr>
              <a:t>  </a:t>
            </a:r>
            <a:r>
              <a:rPr dirty="0" sz="1000" spc="55">
                <a:latin typeface="Cambria"/>
                <a:cs typeface="Cambria"/>
              </a:rPr>
              <a:t>Υ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67" name="object 167" descr=""/>
          <p:cNvSpPr txBox="1"/>
          <p:nvPr/>
        </p:nvSpPr>
        <p:spPr>
          <a:xfrm>
            <a:off x="2413645" y="5015659"/>
            <a:ext cx="2266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B</a:t>
            </a:r>
            <a:r>
              <a:rPr dirty="0" baseline="-18518" sz="675" spc="-37" i="1">
                <a:latin typeface="Meiryo"/>
                <a:cs typeface="Meiryo"/>
              </a:rPr>
              <a:t/>
            </a:r>
            <a:r>
              <a:rPr dirty="0" sz="650" spc="-25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8" name="object 168" descr=""/>
          <p:cNvSpPr txBox="1"/>
          <p:nvPr/>
        </p:nvSpPr>
        <p:spPr>
          <a:xfrm>
            <a:off x="2568049" y="4942878"/>
            <a:ext cx="893444" cy="2222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985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(Υ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Υ</a:t>
            </a:r>
            <a:r>
              <a:rPr dirty="0" sz="1000" spc="285">
                <a:latin typeface="Cambria"/>
                <a:cs typeface="Cambria"/>
              </a:rPr>
              <a:t>  </a:t>
            </a:r>
            <a:r>
              <a:rPr dirty="0" sz="1000" spc="-2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  <a:p>
            <a:pPr marL="459740">
              <a:lnSpc>
                <a:spcPts val="565"/>
              </a:lnSpc>
              <a:tabLst>
                <a:tab pos="658495" algn="l"/>
              </a:tabLst>
            </a:pPr>
            <a:r>
              <a:rPr dirty="0" baseline="8547" sz="975" spc="-75" i="1">
                <a:latin typeface="Palatino Linotype"/>
                <a:cs typeface="Palatino Linotype"/>
              </a:rPr>
              <a:t>V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baseline="12820" sz="975" spc="-37" i="1">
                <a:latin typeface="Palatino Linotype"/>
                <a:cs typeface="Palatino Linotype"/>
              </a:rPr>
              <a:t>B</a:t>
            </a:r>
            <a:r>
              <a:rPr dirty="0" sz="450" spc="-25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169" name="object 169" descr=""/>
          <p:cNvSpPr txBox="1"/>
          <p:nvPr/>
        </p:nvSpPr>
        <p:spPr>
          <a:xfrm>
            <a:off x="1701904" y="5231803"/>
            <a:ext cx="7543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658495" algn="l"/>
              </a:tabLst>
            </a:pPr>
            <a:r>
              <a:rPr dirty="0" baseline="8547" sz="975" spc="-592" i="1">
                <a:latin typeface="Meiryo"/>
                <a:cs typeface="Meiryo"/>
              </a:rPr>
              <a:t/>
            </a:r>
            <a:r>
              <a:rPr dirty="0" baseline="8547" sz="975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0" name="object 170" descr=""/>
          <p:cNvSpPr txBox="1"/>
          <p:nvPr/>
        </p:nvSpPr>
        <p:spPr>
          <a:xfrm>
            <a:off x="1526346" y="5148053"/>
            <a:ext cx="10718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60">
                <a:latin typeface="Cambria"/>
                <a:cs typeface="Cambria"/>
              </a:rPr>
              <a:t> </a:t>
            </a:r>
            <a:r>
              <a:rPr dirty="0" sz="1000" spc="-80" i="1">
                <a:latin typeface="Meiryo"/>
                <a:cs typeface="Meiryo"/>
              </a:rPr>
              <a:t/>
            </a:r>
            <a:r>
              <a:rPr dirty="0" baseline="29914" sz="975" spc="-120">
                <a:latin typeface="Palatino Linotype"/>
                <a:cs typeface="Palatino Linotype"/>
              </a:rPr>
              <a:t>2</a:t>
            </a:r>
            <a:r>
              <a:rPr dirty="0" sz="1000" spc="-80">
                <a:latin typeface="Cambria"/>
                <a:cs typeface="Cambria"/>
              </a:rPr>
              <a:t>[</a:t>
            </a:r>
            <a:r>
              <a:rPr dirty="0" sz="1000" spc="-80" i="1">
                <a:latin typeface="Palatino Linotype"/>
                <a:cs typeface="Palatino Linotype"/>
              </a:rPr>
              <a:t>T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2tr</a:t>
            </a:r>
            <a:r>
              <a:rPr dirty="0" sz="1000" spc="-10">
                <a:latin typeface="Cambria"/>
                <a:cs typeface="Cambria"/>
              </a:rPr>
              <a:t>(Υ</a:t>
            </a:r>
            <a:r>
              <a:rPr dirty="0" baseline="29914" sz="975" spc="-15">
                <a:latin typeface="Cambria"/>
                <a:cs typeface="Cambria"/>
              </a:rPr>
              <a:t>−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Υ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71" name="object 171" descr=""/>
          <p:cNvSpPr txBox="1"/>
          <p:nvPr/>
        </p:nvSpPr>
        <p:spPr>
          <a:xfrm>
            <a:off x="2521436" y="5220829"/>
            <a:ext cx="3041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10" i="1">
                <a:latin typeface="Palatino Linotype"/>
                <a:cs typeface="Palatino Linotype"/>
              </a:rPr>
              <a:t>B</a:t>
            </a:r>
            <a:r>
              <a:rPr dirty="0" baseline="-18518" sz="675" spc="-270" i="1">
                <a:latin typeface="Meiryo"/>
                <a:cs typeface="Meiryo"/>
              </a:rPr>
              <a:t/>
            </a:r>
            <a:r>
              <a:rPr dirty="0" sz="650" spc="-35" i="1">
                <a:latin typeface="Palatino Linotype"/>
                <a:cs typeface="Palatino Linotype"/>
              </a:rPr>
              <a:t>S</a:t>
            </a:r>
            <a:r>
              <a:rPr dirty="0" baseline="-18518" sz="675" spc="-352" i="1">
                <a:latin typeface="Meiryo"/>
                <a:cs typeface="Meiryo"/>
              </a:rPr>
              <a:t/>
            </a:r>
            <a:r>
              <a:rPr dirty="0" baseline="-18518" sz="675" spc="-97" i="1">
                <a:latin typeface="Meiryo"/>
                <a:cs typeface="Meiryo"/>
              </a:rPr>
              <a:t> </a:t>
            </a:r>
            <a:r>
              <a:rPr dirty="0" sz="650" spc="-6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2" name="object 172" descr=""/>
          <p:cNvSpPr txBox="1"/>
          <p:nvPr/>
        </p:nvSpPr>
        <p:spPr>
          <a:xfrm>
            <a:off x="3200399" y="5231803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3" name="object 173" descr=""/>
          <p:cNvSpPr txBox="1"/>
          <p:nvPr/>
        </p:nvSpPr>
        <p:spPr>
          <a:xfrm>
            <a:off x="2765920" y="5148048"/>
            <a:ext cx="684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</a:t>
            </a:r>
            <a:r>
              <a:rPr dirty="0" sz="1000" spc="-10">
                <a:latin typeface="Cambria"/>
                <a:cs typeface="Cambria"/>
              </a:rPr>
              <a:t>(Υ</a:t>
            </a:r>
            <a:r>
              <a:rPr dirty="0" baseline="29914" sz="975" spc="-15">
                <a:latin typeface="Cambria"/>
                <a:cs typeface="Cambria"/>
              </a:rPr>
              <a:t>−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Υ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74" name="object 174" descr=""/>
          <p:cNvSpPr txBox="1"/>
          <p:nvPr/>
        </p:nvSpPr>
        <p:spPr>
          <a:xfrm>
            <a:off x="3589823" y="5231803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5" name="object 175" descr=""/>
          <p:cNvSpPr txBox="1"/>
          <p:nvPr/>
        </p:nvSpPr>
        <p:spPr>
          <a:xfrm>
            <a:off x="3473097" y="5102214"/>
            <a:ext cx="367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104">
                <a:latin typeface="Cambria"/>
                <a:cs typeface="Cambria"/>
              </a:rPr>
              <a:t>Υ</a:t>
            </a:r>
            <a:r>
              <a:rPr dirty="0" sz="650" spc="70">
                <a:latin typeface="Cambria"/>
                <a:cs typeface="Cambria"/>
              </a:rPr>
              <a:t>−</a:t>
            </a:r>
            <a:r>
              <a:rPr dirty="0" sz="650" spc="70">
                <a:latin typeface="Palatino Linotype"/>
                <a:cs typeface="Palatino Linotype"/>
              </a:rPr>
              <a:t>1</a:t>
            </a:r>
            <a:r>
              <a:rPr dirty="0" baseline="-19444" sz="1500" spc="104">
                <a:latin typeface="Cambria"/>
                <a:cs typeface="Cambria"/>
              </a:rPr>
              <a:t>Υ</a:t>
            </a:r>
            <a:endParaRPr baseline="-19444" sz="1500">
              <a:latin typeface="Cambria"/>
              <a:cs typeface="Cambria"/>
            </a:endParaRPr>
          </a:p>
        </p:txBody>
      </p:sp>
      <p:sp>
        <p:nvSpPr>
          <p:cNvPr id="176" name="object 176" descr=""/>
          <p:cNvSpPr txBox="1"/>
          <p:nvPr/>
        </p:nvSpPr>
        <p:spPr>
          <a:xfrm>
            <a:off x="3373997" y="5220829"/>
            <a:ext cx="6686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42735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B</a:t>
            </a:r>
            <a:r>
              <a:rPr dirty="0" baseline="-18518" sz="675" spc="-37" i="1">
                <a:latin typeface="Meiryo"/>
                <a:cs typeface="Meiryo"/>
              </a:rPr>
              <a:t/>
            </a:r>
            <a:r>
              <a:rPr dirty="0" baseline="-18518" sz="675" i="1">
                <a:latin typeface="Meiryo"/>
                <a:cs typeface="Meiryo"/>
              </a:rPr>
              <a:t>	</a:t>
            </a:r>
            <a:r>
              <a:rPr dirty="0" sz="650" spc="10" i="1">
                <a:latin typeface="Palatino Linotype"/>
                <a:cs typeface="Palatino Linotype"/>
              </a:rPr>
              <a:t>VS</a:t>
            </a:r>
            <a:r>
              <a:rPr dirty="0" baseline="-18518" sz="675" spc="-337" i="1">
                <a:latin typeface="Meiryo"/>
                <a:cs typeface="Meiryo"/>
              </a:rPr>
              <a:t/>
            </a:r>
            <a:r>
              <a:rPr dirty="0" baseline="-18518" sz="675" spc="-89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7" name="object 177" descr=""/>
          <p:cNvSpPr txBox="1"/>
          <p:nvPr/>
        </p:nvSpPr>
        <p:spPr>
          <a:xfrm>
            <a:off x="4008615" y="514804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78" name="object 178" descr=""/>
          <p:cNvSpPr txBox="1"/>
          <p:nvPr/>
        </p:nvSpPr>
        <p:spPr>
          <a:xfrm>
            <a:off x="1526337" y="5339035"/>
            <a:ext cx="10756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0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-1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Cambria"/>
                <a:cs typeface="Cambria"/>
              </a:rPr>
              <a:t>[</a:t>
            </a:r>
            <a:r>
              <a:rPr dirty="0" sz="1000" spc="-35" i="1">
                <a:latin typeface="Palatino Linotype"/>
                <a:cs typeface="Palatino Linotype"/>
              </a:rPr>
              <a:t>O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2tr</a:t>
            </a:r>
            <a:r>
              <a:rPr dirty="0" sz="1000" spc="-10">
                <a:latin typeface="Cambria"/>
                <a:cs typeface="Cambria"/>
              </a:rPr>
              <a:t>(Υ</a:t>
            </a:r>
            <a:r>
              <a:rPr dirty="0" baseline="29914" sz="975" spc="-15">
                <a:latin typeface="Cambria"/>
                <a:cs typeface="Cambria"/>
              </a:rPr>
              <a:t>−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Υ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79" name="object 179" descr=""/>
          <p:cNvSpPr txBox="1"/>
          <p:nvPr/>
        </p:nvSpPr>
        <p:spPr>
          <a:xfrm>
            <a:off x="3390453" y="5293211"/>
            <a:ext cx="367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104">
                <a:latin typeface="Cambria"/>
                <a:cs typeface="Cambria"/>
              </a:rPr>
              <a:t>Υ</a:t>
            </a:r>
            <a:r>
              <a:rPr dirty="0" sz="650" spc="70">
                <a:latin typeface="Cambria"/>
                <a:cs typeface="Cambria"/>
              </a:rPr>
              <a:t>−</a:t>
            </a:r>
            <a:r>
              <a:rPr dirty="0" sz="650" spc="70">
                <a:latin typeface="Palatino Linotype"/>
                <a:cs typeface="Palatino Linotype"/>
              </a:rPr>
              <a:t>1</a:t>
            </a:r>
            <a:r>
              <a:rPr dirty="0" baseline="-19444" sz="1500" spc="104">
                <a:latin typeface="Cambria"/>
                <a:cs typeface="Cambria"/>
              </a:rPr>
              <a:t>Υ</a:t>
            </a:r>
            <a:endParaRPr baseline="-19444" sz="1500">
              <a:latin typeface="Cambria"/>
              <a:cs typeface="Cambria"/>
            </a:endParaRPr>
          </a:p>
        </p:txBody>
      </p:sp>
      <p:sp>
        <p:nvSpPr>
          <p:cNvPr id="180" name="object 180" descr=""/>
          <p:cNvSpPr txBox="1"/>
          <p:nvPr/>
        </p:nvSpPr>
        <p:spPr>
          <a:xfrm>
            <a:off x="1676499" y="5411826"/>
            <a:ext cx="23279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20"/>
              </a:spcBef>
              <a:tabLst>
                <a:tab pos="687705" algn="l"/>
                <a:tab pos="886460" algn="l"/>
                <a:tab pos="1453515" algn="l"/>
                <a:tab pos="1652270" algn="l"/>
                <a:tab pos="2042160" algn="l"/>
              </a:tabLst>
            </a:pP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baseline="-8547" sz="975" spc="-75" i="1">
                <a:latin typeface="Palatino Linotype"/>
                <a:cs typeface="Palatino Linotype"/>
              </a:rPr>
              <a:t>V</a:t>
            </a:r>
            <a:r>
              <a:rPr dirty="0" baseline="-8547" sz="975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S</a:t>
            </a:r>
            <a:r>
              <a:rPr dirty="0" baseline="-18518" sz="675" spc="-37" i="1">
                <a:latin typeface="Meiryo"/>
                <a:cs typeface="Meiryo"/>
              </a:rPr>
              <a:t/>
            </a:r>
            <a:r>
              <a:rPr dirty="0" sz="650" spc="-25" i="1">
                <a:latin typeface="Palatino Linotype"/>
                <a:cs typeface="Palatino Linotype"/>
              </a:rPr>
              <a:t>V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-8547" sz="975" spc="-75" i="1">
                <a:latin typeface="Palatino Linotype"/>
                <a:cs typeface="Palatino Linotype"/>
              </a:rPr>
              <a:t>V</a:t>
            </a:r>
            <a:r>
              <a:rPr dirty="0" baseline="-8547" sz="975" i="1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B</a:t>
            </a:r>
            <a:r>
              <a:rPr dirty="0" baseline="-18518" sz="675" i="1">
                <a:latin typeface="Meiryo"/>
                <a:cs typeface="Meiryo"/>
              </a:rPr>
              <a:t/>
            </a:r>
            <a:r>
              <a:rPr dirty="0" baseline="-18518" sz="675" spc="247" i="1">
                <a:latin typeface="Meiryo"/>
                <a:cs typeface="Meiryo"/>
              </a:rPr>
              <a:t>  </a:t>
            </a:r>
            <a:r>
              <a:rPr dirty="0" baseline="-8547" sz="975" spc="-75" i="1">
                <a:latin typeface="Palatino Linotype"/>
                <a:cs typeface="Palatino Linotype"/>
              </a:rPr>
              <a:t>V</a:t>
            </a:r>
            <a:r>
              <a:rPr dirty="0" baseline="-8547" sz="975" i="1">
                <a:latin typeface="Palatino Linotype"/>
                <a:cs typeface="Palatino Linotype"/>
              </a:rPr>
              <a:t>	</a:t>
            </a:r>
            <a:r>
              <a:rPr dirty="0" sz="650" spc="-20" i="1">
                <a:latin typeface="Palatino Linotype"/>
                <a:cs typeface="Palatino Linotype"/>
              </a:rPr>
              <a:t>VS</a:t>
            </a:r>
            <a:r>
              <a:rPr dirty="0" baseline="-18518" sz="675" spc="-30" i="1">
                <a:latin typeface="Meiryo"/>
                <a:cs typeface="Meiryo"/>
              </a:rPr>
              <a:t/>
            </a:r>
            <a:r>
              <a:rPr dirty="0" sz="650" spc="-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1" name="object 181" descr=""/>
          <p:cNvSpPr txBox="1"/>
          <p:nvPr/>
        </p:nvSpPr>
        <p:spPr>
          <a:xfrm>
            <a:off x="2670691" y="5339045"/>
            <a:ext cx="13970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273810" algn="l"/>
              </a:tabLst>
            </a:pP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</a:t>
            </a:r>
            <a:r>
              <a:rPr dirty="0" sz="1000" spc="-10">
                <a:latin typeface="Cambria"/>
                <a:cs typeface="Cambria"/>
              </a:rPr>
              <a:t>(Υ</a:t>
            </a:r>
            <a:r>
              <a:rPr dirty="0" baseline="29914" sz="975" spc="-15">
                <a:latin typeface="Cambria"/>
                <a:cs typeface="Cambria"/>
              </a:rPr>
              <a:t>−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Υ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82" name="object 182" descr=""/>
          <p:cNvSpPr txBox="1"/>
          <p:nvPr/>
        </p:nvSpPr>
        <p:spPr>
          <a:xfrm>
            <a:off x="662838" y="5574734"/>
            <a:ext cx="42462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equating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quadratic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its </a:t>
            </a:r>
            <a:r>
              <a:rPr dirty="0" sz="1000" spc="-35">
                <a:latin typeface="Palatino Linotype"/>
                <a:cs typeface="Palatino Linotype"/>
              </a:rPr>
              <a:t>expected</a:t>
            </a:r>
            <a:r>
              <a:rPr dirty="0" sz="1000" spc="-10">
                <a:latin typeface="Palatino Linotype"/>
                <a:cs typeface="Palatino Linotype"/>
              </a:rPr>
              <a:t> value: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3" name="object 183" descr=""/>
          <p:cNvSpPr txBox="1"/>
          <p:nvPr/>
        </p:nvSpPr>
        <p:spPr>
          <a:xfrm>
            <a:off x="902753" y="6038334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84" name="object 184" descr=""/>
          <p:cNvSpPr txBox="1"/>
          <p:nvPr/>
        </p:nvSpPr>
        <p:spPr>
          <a:xfrm>
            <a:off x="986767" y="5826304"/>
            <a:ext cx="77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15" i="1">
                <a:latin typeface="Palatino Linotype"/>
                <a:cs typeface="Palatino Linotype"/>
              </a:rPr>
              <a:t>q</a:t>
            </a:r>
            <a:r>
              <a:rPr dirty="0" sz="1000" spc="-53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85" name="object 185" descr=""/>
          <p:cNvSpPr txBox="1"/>
          <p:nvPr/>
        </p:nvSpPr>
        <p:spPr>
          <a:xfrm>
            <a:off x="1051438" y="5823193"/>
            <a:ext cx="1365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V</a:t>
            </a:r>
            <a:r>
              <a:rPr dirty="0" sz="650" spc="-60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6" name="object 186" descr=""/>
          <p:cNvSpPr txBox="1"/>
          <p:nvPr/>
        </p:nvSpPr>
        <p:spPr>
          <a:xfrm>
            <a:off x="1050758" y="5899090"/>
            <a:ext cx="977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Palatino Linotype"/>
                <a:cs typeface="Palatino Linotype"/>
              </a:rPr>
              <a:t>w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7" name="object 187" descr=""/>
          <p:cNvSpPr txBox="1"/>
          <p:nvPr/>
        </p:nvSpPr>
        <p:spPr>
          <a:xfrm>
            <a:off x="1051438" y="6005383"/>
            <a:ext cx="1365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V</a:t>
            </a:r>
            <a:r>
              <a:rPr dirty="0" sz="650" spc="-60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8" name="object 188" descr=""/>
          <p:cNvSpPr txBox="1"/>
          <p:nvPr/>
        </p:nvSpPr>
        <p:spPr>
          <a:xfrm>
            <a:off x="986742" y="6199501"/>
            <a:ext cx="77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15" i="1">
                <a:latin typeface="Palatino Linotype"/>
                <a:cs typeface="Palatino Linotype"/>
              </a:rPr>
              <a:t>q</a:t>
            </a:r>
            <a:r>
              <a:rPr dirty="0" sz="1000" spc="-53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89" name="object 189" descr=""/>
          <p:cNvSpPr txBox="1"/>
          <p:nvPr/>
        </p:nvSpPr>
        <p:spPr>
          <a:xfrm>
            <a:off x="1051438" y="6196379"/>
            <a:ext cx="1365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V</a:t>
            </a:r>
            <a:r>
              <a:rPr dirty="0" sz="650" spc="-60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3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90" name="object 190" descr=""/>
          <p:cNvSpPr txBox="1"/>
          <p:nvPr/>
        </p:nvSpPr>
        <p:spPr>
          <a:xfrm>
            <a:off x="1050758" y="6272281"/>
            <a:ext cx="717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>
                <a:latin typeface="Palatino Linotype"/>
                <a:cs typeface="Palatino Linotype"/>
              </a:rPr>
              <a:t>b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91" name="object 191" descr=""/>
          <p:cNvSpPr txBox="1"/>
          <p:nvPr/>
        </p:nvSpPr>
        <p:spPr>
          <a:xfrm>
            <a:off x="1097044" y="6322116"/>
            <a:ext cx="58419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195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192" name="object 192" descr=""/>
          <p:cNvSpPr txBox="1"/>
          <p:nvPr/>
        </p:nvSpPr>
        <p:spPr>
          <a:xfrm>
            <a:off x="986742" y="6012503"/>
            <a:ext cx="5429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3690" algn="l"/>
              </a:tabLst>
            </a:pPr>
            <a:r>
              <a:rPr dirty="0" baseline="2777" sz="1500" spc="-322" i="1">
                <a:latin typeface="Palatino Linotype"/>
                <a:cs typeface="Palatino Linotype"/>
              </a:rPr>
              <a:t>q</a:t>
            </a:r>
            <a:r>
              <a:rPr dirty="0" baseline="2777" sz="1500" spc="-802" i="1">
                <a:latin typeface="Meiryo"/>
                <a:cs typeface="Meiryo"/>
              </a:rPr>
              <a:t>̂</a:t>
            </a:r>
            <a:r>
              <a:rPr dirty="0" baseline="2777" sz="1500" i="1">
                <a:latin typeface="Meiryo"/>
                <a:cs typeface="Meiryo"/>
              </a:rPr>
              <a:t>	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H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93" name="object 193" descr=""/>
          <p:cNvSpPr txBox="1"/>
          <p:nvPr/>
        </p:nvSpPr>
        <p:spPr>
          <a:xfrm>
            <a:off x="902753" y="6153205"/>
            <a:ext cx="7137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5435" algn="l"/>
                <a:tab pos="643255" algn="l"/>
              </a:tabLst>
            </a:pPr>
            <a:r>
              <a:rPr dirty="0" sz="1000" spc="-610" i="1">
                <a:latin typeface="Meiryo"/>
                <a:cs typeface="Meiryo"/>
              </a:rPr>
              <a:t>⎜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-610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94" name="object 194" descr=""/>
          <p:cNvSpPr txBox="1"/>
          <p:nvPr/>
        </p:nvSpPr>
        <p:spPr>
          <a:xfrm>
            <a:off x="1619282" y="5835119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95" name="object 195" descr=""/>
          <p:cNvSpPr txBox="1"/>
          <p:nvPr/>
        </p:nvSpPr>
        <p:spPr>
          <a:xfrm>
            <a:off x="1693463" y="5832002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96" name="object 196" descr=""/>
          <p:cNvSpPr txBox="1"/>
          <p:nvPr/>
        </p:nvSpPr>
        <p:spPr>
          <a:xfrm>
            <a:off x="1687177" y="5907899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97" name="object 197" descr=""/>
          <p:cNvSpPr txBox="1"/>
          <p:nvPr/>
        </p:nvSpPr>
        <p:spPr>
          <a:xfrm>
            <a:off x="1619282" y="6017309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98" name="object 198" descr=""/>
          <p:cNvSpPr txBox="1"/>
          <p:nvPr/>
        </p:nvSpPr>
        <p:spPr>
          <a:xfrm>
            <a:off x="1693463" y="6014197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99" name="object 199" descr=""/>
          <p:cNvSpPr txBox="1"/>
          <p:nvPr/>
        </p:nvSpPr>
        <p:spPr>
          <a:xfrm>
            <a:off x="1687177" y="6090094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00" name="object 200" descr=""/>
          <p:cNvSpPr txBox="1"/>
          <p:nvPr/>
        </p:nvSpPr>
        <p:spPr>
          <a:xfrm>
            <a:off x="1617798" y="6199503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201" name="object 201" descr=""/>
          <p:cNvSpPr txBox="1"/>
          <p:nvPr/>
        </p:nvSpPr>
        <p:spPr>
          <a:xfrm>
            <a:off x="1685689" y="6272289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02" name="object 202" descr=""/>
          <p:cNvSpPr txBox="1"/>
          <p:nvPr/>
        </p:nvSpPr>
        <p:spPr>
          <a:xfrm>
            <a:off x="902753" y="5802074"/>
            <a:ext cx="951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5435" algn="l"/>
                <a:tab pos="643255" algn="l"/>
                <a:tab pos="880744" algn="l"/>
              </a:tabLst>
            </a:pPr>
            <a:r>
              <a:rPr dirty="0" sz="1000" spc="-610" i="1">
                <a:latin typeface="Meiryo"/>
                <a:cs typeface="Meiryo"/>
              </a:rPr>
              <a:t>⎛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⎞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-610" i="1">
                <a:latin typeface="Meiryo"/>
                <a:cs typeface="Meiryo"/>
              </a:rPr>
              <a:t>⎛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⎞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03" name="object 203" descr=""/>
          <p:cNvSpPr txBox="1"/>
          <p:nvPr/>
        </p:nvSpPr>
        <p:spPr>
          <a:xfrm>
            <a:off x="1012658" y="6040165"/>
            <a:ext cx="8667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533400" algn="l"/>
                <a:tab pos="770890" algn="l"/>
              </a:tabLst>
            </a:pPr>
            <a:r>
              <a:rPr dirty="0" sz="650" spc="80">
                <a:latin typeface="Palatino Linotype"/>
                <a:cs typeface="Palatino Linotype"/>
              </a:rPr>
              <a:t>b</a:t>
            </a:r>
            <a:r>
              <a:rPr dirty="0" baseline="-18518" sz="675" spc="-225" i="1">
                <a:latin typeface="Meiryo"/>
                <a:cs typeface="Meiryo"/>
              </a:rPr>
              <a:t/>
            </a:r>
            <a:r>
              <a:rPr dirty="0" baseline="-18518" sz="675" spc="345" i="1">
                <a:latin typeface="Meiryo"/>
                <a:cs typeface="Meiryo"/>
              </a:rPr>
              <a:t> 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-610" i="1">
                <a:latin typeface="Meiryo"/>
                <a:cs typeface="Meiryo"/>
              </a:rPr>
              <a:t>⎜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04" name="object 204" descr=""/>
          <p:cNvSpPr txBox="1"/>
          <p:nvPr/>
        </p:nvSpPr>
        <p:spPr>
          <a:xfrm>
            <a:off x="1691979" y="6155267"/>
            <a:ext cx="1619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125">
                <a:latin typeface="Palatino Linotype"/>
                <a:cs typeface="Palatino Linotype"/>
              </a:rPr>
              <a:t> 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05" name="object 205" descr=""/>
          <p:cNvSpPr txBox="1"/>
          <p:nvPr/>
        </p:nvSpPr>
        <p:spPr>
          <a:xfrm>
            <a:off x="902753" y="6242472"/>
            <a:ext cx="951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5435" algn="l"/>
                <a:tab pos="643255" algn="l"/>
                <a:tab pos="880744" algn="l"/>
              </a:tabLst>
            </a:pPr>
            <a:r>
              <a:rPr dirty="0" sz="1000" spc="90">
                <a:latin typeface="Segoe UI Symbol"/>
                <a:cs typeface="Segoe UI Symbol"/>
              </a:rPr>
              <a:t>⎝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⎠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⎝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⎠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06" name="object 206" descr=""/>
          <p:cNvSpPr txBox="1"/>
          <p:nvPr/>
        </p:nvSpPr>
        <p:spPr>
          <a:xfrm>
            <a:off x="554811" y="6446162"/>
            <a:ext cx="4960620" cy="13919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H</a:t>
            </a:r>
            <a:r>
              <a:rPr dirty="0" sz="1000" spc="170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matrices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corresponding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three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most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common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estimators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114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presented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55">
                <a:latin typeface="Palatino Linotype"/>
                <a:cs typeface="Palatino Linotype"/>
              </a:rPr>
              <a:t>Figure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3.1.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850">
              <a:latin typeface="Palatino Linotype"/>
              <a:cs typeface="Palatino Linotype"/>
            </a:endParaRPr>
          </a:p>
          <a:p>
            <a:pPr algn="just" marL="12700">
              <a:lnSpc>
                <a:spcPts val="1200"/>
              </a:lnSpc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3.1</a:t>
            </a:r>
            <a:r>
              <a:rPr dirty="0" sz="1000" spc="330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unbalanced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panel</a:t>
            </a:r>
            <a:r>
              <a:rPr dirty="0" sz="1000" spc="15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Tileries</a:t>
            </a:r>
            <a:r>
              <a:rPr dirty="0" sz="1000" spc="-335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200"/>
              </a:lnSpc>
              <a:spcBef>
                <a:spcPts val="40"/>
              </a:spcBef>
            </a:pPr>
            <a:r>
              <a:rPr dirty="0" sz="1000" spc="-45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illustrate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estimation 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unbalanced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panels,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we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employ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Courier New"/>
                <a:cs typeface="Courier New"/>
              </a:rPr>
              <a:t>Tileries</a:t>
            </a:r>
            <a:r>
              <a:rPr dirty="0" sz="1000" spc="-105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data,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concerning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weekly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production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cement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floor</a:t>
            </a:r>
            <a:r>
              <a:rPr dirty="0" sz="1000" spc="-10">
                <a:latin typeface="Palatino Linotype"/>
                <a:cs typeface="Palatino Linotype"/>
              </a:rPr>
              <a:t> tiles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25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Egyptian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small-</a:t>
            </a:r>
            <a:r>
              <a:rPr dirty="0" sz="1000" spc="-20">
                <a:latin typeface="Palatino Linotype"/>
                <a:cs typeface="Palatino Linotype"/>
              </a:rPr>
              <a:t>scale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tileries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1982–1983.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data</a:t>
            </a:r>
            <a:r>
              <a:rPr dirty="0" sz="1000" spc="-10">
                <a:latin typeface="Palatino Linotype"/>
                <a:cs typeface="Palatino Linotype"/>
              </a:rPr>
              <a:t> are </a:t>
            </a:r>
            <a:r>
              <a:rPr dirty="0" sz="1000" spc="-35">
                <a:latin typeface="Palatino Linotype"/>
                <a:cs typeface="Palatino Linotype"/>
              </a:rPr>
              <a:t>observed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over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66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weeks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total, </a:t>
            </a:r>
            <a:r>
              <a:rPr dirty="0" sz="1000" spc="-3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aggregated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periods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three </a:t>
            </a:r>
            <a:r>
              <a:rPr dirty="0" sz="1000" spc="-40">
                <a:latin typeface="Palatino Linotype"/>
                <a:cs typeface="Palatino Linotype"/>
              </a:rPr>
              <a:t>weeks.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47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number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observations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each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ﬁrm </a:t>
            </a:r>
            <a:r>
              <a:rPr dirty="0" sz="1000" spc="-30">
                <a:latin typeface="Palatino Linotype"/>
                <a:cs typeface="Palatino Linotype"/>
              </a:rPr>
              <a:t>ranges</a:t>
            </a:r>
            <a:r>
              <a:rPr dirty="0" sz="1000" spc="-10">
                <a:latin typeface="Palatino Linotype"/>
                <a:cs typeface="Palatino Linotype"/>
              </a:rPr>
              <a:t> from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12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22,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 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checked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Courier New"/>
                <a:cs typeface="Courier New"/>
              </a:rPr>
              <a:t>pdim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function.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30659" y="3293101"/>
            <a:ext cx="61594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85" i="1">
                <a:latin typeface="Palatino Linotype"/>
                <a:cs typeface="Palatino Linotype"/>
              </a:rPr>
              <a:t>q</a:t>
            </a:r>
            <a:r>
              <a:rPr dirty="0" sz="650" spc="-305" i="1">
                <a:latin typeface="Meiryo"/>
                <a:cs typeface="Meiryo"/>
              </a:rPr>
              <a:t>̂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974851" y="3291006"/>
            <a:ext cx="102870" cy="14859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ts val="475"/>
              </a:lnSpc>
              <a:spcBef>
                <a:spcPts val="115"/>
              </a:spcBef>
            </a:pPr>
            <a:r>
              <a:rPr dirty="0" sz="450" i="1">
                <a:latin typeface="Palatino Linotype"/>
                <a:cs typeface="Palatino Linotype"/>
              </a:rPr>
              <a:t>V</a:t>
            </a:r>
            <a:r>
              <a:rPr dirty="0" sz="450" spc="-45" i="1">
                <a:latin typeface="Palatino Linotype"/>
                <a:cs typeface="Palatino Linotype"/>
              </a:rPr>
              <a:t> </a:t>
            </a:r>
            <a:r>
              <a:rPr dirty="0" sz="450" spc="-50">
                <a:latin typeface="Palatino Linotype"/>
                <a:cs typeface="Palatino Linotype"/>
              </a:rPr>
              <a:t>1</a:t>
            </a:r>
            <a:endParaRPr sz="450">
              <a:latin typeface="Palatino Linotype"/>
              <a:cs typeface="Palatino Linotype"/>
            </a:endParaRPr>
          </a:p>
          <a:p>
            <a:pPr marL="12700">
              <a:lnSpc>
                <a:spcPts val="475"/>
              </a:lnSpc>
            </a:pPr>
            <a:r>
              <a:rPr dirty="0" sz="450" spc="15">
                <a:latin typeface="Palatino Linotype"/>
                <a:cs typeface="Palatino Linotype"/>
              </a:rPr>
              <a:t>w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30679" y="3419000"/>
            <a:ext cx="61594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85" i="1">
                <a:latin typeface="Palatino Linotype"/>
                <a:cs typeface="Palatino Linotype"/>
              </a:rPr>
              <a:t>q</a:t>
            </a:r>
            <a:r>
              <a:rPr dirty="0" sz="650" spc="-305" i="1">
                <a:latin typeface="Meiryo"/>
                <a:cs typeface="Meiryo"/>
              </a:rPr>
              <a:t>̂</a:t>
            </a:r>
            <a:endParaRPr sz="65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75323" y="3416795"/>
            <a:ext cx="102235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450" i="1">
                <a:latin typeface="Palatino Linotype"/>
                <a:cs typeface="Palatino Linotype"/>
              </a:rPr>
              <a:t>V</a:t>
            </a:r>
            <a:r>
              <a:rPr dirty="0" sz="450" spc="-45" i="1">
                <a:latin typeface="Palatino Linotype"/>
                <a:cs typeface="Palatino Linotype"/>
              </a:rPr>
              <a:t> </a:t>
            </a:r>
            <a:r>
              <a:rPr dirty="0" sz="450" spc="-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30679" y="3550866"/>
            <a:ext cx="61594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85" i="1">
                <a:latin typeface="Palatino Linotype"/>
                <a:cs typeface="Palatino Linotype"/>
              </a:rPr>
              <a:t>q</a:t>
            </a:r>
            <a:r>
              <a:rPr dirty="0" sz="650" spc="-305" i="1">
                <a:latin typeface="Meiryo"/>
                <a:cs typeface="Meiryo"/>
              </a:rPr>
              <a:t>̂</a:t>
            </a:r>
            <a:endParaRPr sz="650">
              <a:latin typeface="Meiryo"/>
              <a:cs typeface="Meiryo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006889" y="3635468"/>
            <a:ext cx="4826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125" i="1">
                <a:latin typeface="Meiryo"/>
                <a:cs typeface="Meiryo"/>
              </a:rPr>
              <a:t/>
            </a:r>
            <a:endParaRPr sz="3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47256" y="3440823"/>
            <a:ext cx="31813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650" spc="-345" i="1">
                <a:latin typeface="Meiryo"/>
                <a:cs typeface="Meiryo"/>
              </a:rPr>
              <a:t>⎜</a:t>
            </a:r>
            <a:r>
              <a:rPr dirty="0" sz="650" spc="270" i="1">
                <a:latin typeface="Meiryo"/>
                <a:cs typeface="Meiryo"/>
              </a:rPr>
              <a:t> </a:t>
            </a:r>
            <a:r>
              <a:rPr dirty="0" sz="450" spc="55">
                <a:latin typeface="Palatino Linotype"/>
                <a:cs typeface="Palatino Linotype"/>
              </a:rPr>
              <a:t>b</a:t>
            </a:r>
            <a:r>
              <a:rPr dirty="0" baseline="-18518" sz="450" spc="-142" i="1">
                <a:latin typeface="Meiryo"/>
                <a:cs typeface="Meiryo"/>
              </a:rPr>
              <a:t/>
            </a:r>
            <a:r>
              <a:rPr dirty="0" baseline="-18518" sz="450" spc="247" i="1">
                <a:latin typeface="Meiryo"/>
                <a:cs typeface="Meiryo"/>
              </a:rPr>
              <a:t> </a:t>
            </a:r>
            <a:r>
              <a:rPr dirty="0" sz="650" spc="60">
                <a:latin typeface="Segoe UI Symbol"/>
                <a:cs typeface="Segoe UI Symbol"/>
              </a:rPr>
              <a:t>⎟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872656" y="3520268"/>
            <a:ext cx="26733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345" i="1">
                <a:latin typeface="Meiryo"/>
                <a:cs typeface="Meiryo"/>
              </a:rPr>
              <a:t>⎜</a:t>
            </a:r>
            <a:r>
              <a:rPr dirty="0" sz="650" spc="290" i="1">
                <a:latin typeface="Meiryo"/>
                <a:cs typeface="Meiryo"/>
              </a:rPr>
              <a:t> </a:t>
            </a:r>
            <a:r>
              <a:rPr dirty="0" sz="450" i="1">
                <a:latin typeface="Palatino Linotype"/>
                <a:cs typeface="Palatino Linotype"/>
              </a:rPr>
              <a:t>V</a:t>
            </a:r>
            <a:r>
              <a:rPr dirty="0" sz="450" spc="-55" i="1">
                <a:latin typeface="Palatino Linotype"/>
                <a:cs typeface="Palatino Linotype"/>
              </a:rPr>
              <a:t> </a:t>
            </a:r>
            <a:r>
              <a:rPr dirty="0" sz="450">
                <a:latin typeface="Palatino Linotype"/>
                <a:cs typeface="Palatino Linotype"/>
              </a:rPr>
              <a:t>3</a:t>
            </a:r>
            <a:r>
              <a:rPr dirty="0" sz="450" spc="70">
                <a:latin typeface="Palatino Linotype"/>
                <a:cs typeface="Palatino Linotype"/>
              </a:rPr>
              <a:t> </a:t>
            </a:r>
            <a:r>
              <a:rPr dirty="0" sz="650" spc="60">
                <a:latin typeface="Segoe UI Symbol"/>
                <a:cs typeface="Segoe UI Symbol"/>
              </a:rPr>
              <a:t>⎟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47256" y="3580409"/>
            <a:ext cx="31813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650" spc="110">
                <a:latin typeface="Segoe UI Symbol"/>
                <a:cs typeface="Segoe UI Symbol"/>
              </a:rPr>
              <a:t>⎝</a:t>
            </a:r>
            <a:r>
              <a:rPr dirty="0" sz="650" spc="315">
                <a:latin typeface="Segoe UI Symbol"/>
                <a:cs typeface="Segoe UI Symbol"/>
              </a:rPr>
              <a:t> </a:t>
            </a:r>
            <a:r>
              <a:rPr dirty="0" baseline="6172" sz="675">
                <a:latin typeface="Palatino Linotype"/>
                <a:cs typeface="Palatino Linotype"/>
              </a:rPr>
              <a:t>b</a:t>
            </a:r>
            <a:r>
              <a:rPr dirty="0" baseline="6172" sz="675" spc="630">
                <a:latin typeface="Palatino Linotype"/>
                <a:cs typeface="Palatino Linotype"/>
              </a:rPr>
              <a:t> </a:t>
            </a:r>
            <a:r>
              <a:rPr dirty="0" sz="650" spc="60">
                <a:latin typeface="Segoe UI Symbol"/>
                <a:cs typeface="Segoe UI Symbol"/>
              </a:rPr>
              <a:t>⎠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138493" y="3421595"/>
            <a:ext cx="17526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105">
                <a:latin typeface="Cambria"/>
                <a:cs typeface="Cambria"/>
              </a:rPr>
              <a:t>=</a:t>
            </a:r>
            <a:r>
              <a:rPr dirty="0" sz="650" spc="45">
                <a:latin typeface="Cambria"/>
                <a:cs typeface="Cambria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H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448884" y="3359968"/>
            <a:ext cx="55244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450" spc="5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372272" y="3362103"/>
            <a:ext cx="14986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650" spc="-295" i="1">
                <a:latin typeface="Meiryo"/>
                <a:cs typeface="Meiryo"/>
              </a:rPr>
              <a:t/>
            </a:r>
            <a:r>
              <a:rPr dirty="0" baseline="-18518" sz="675" spc="-442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372267" y="3457368"/>
            <a:ext cx="15748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-21367" sz="975" spc="-37" i="1">
                <a:latin typeface="Meiryo"/>
                <a:cs typeface="Meiryo"/>
              </a:rPr>
              <a:t/>
            </a:r>
            <a:r>
              <a:rPr dirty="0" sz="450" spc="-25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444518" y="3538179"/>
            <a:ext cx="52705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450" spc="-24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872656" y="3276507"/>
            <a:ext cx="72517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14629" algn="l"/>
                <a:tab pos="448309" algn="l"/>
              </a:tabLst>
            </a:pPr>
            <a:r>
              <a:rPr dirty="0" sz="650" spc="-395" i="1">
                <a:latin typeface="Meiryo"/>
                <a:cs typeface="Meiryo"/>
              </a:rPr>
              <a:t>⎛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60">
                <a:latin typeface="Segoe UI Symbol"/>
                <a:cs typeface="Segoe UI Symbol"/>
              </a:rPr>
              <a:t>⎞</a:t>
            </a:r>
            <a:r>
              <a:rPr dirty="0" sz="650">
                <a:latin typeface="Segoe UI Symbol"/>
                <a:cs typeface="Segoe UI Symbol"/>
              </a:rPr>
              <a:t>	</a:t>
            </a:r>
            <a:r>
              <a:rPr dirty="0" baseline="4273" sz="975" spc="397">
                <a:latin typeface="Meiryo"/>
                <a:cs typeface="Meiryo"/>
              </a:rPr>
              <a:t>(</a:t>
            </a:r>
            <a:r>
              <a:rPr dirty="0" baseline="4273" sz="975" spc="390">
                <a:latin typeface="Meiryo"/>
                <a:cs typeface="Meiryo"/>
              </a:rPr>
              <a:t>  </a:t>
            </a:r>
            <a:r>
              <a:rPr dirty="0" baseline="4273" sz="975" spc="322">
                <a:latin typeface="Meiryo"/>
                <a:cs typeface="Meiryo"/>
              </a:rPr>
              <a:t>)</a:t>
            </a:r>
            <a:endParaRPr baseline="4273" sz="975">
              <a:latin typeface="Meiryo"/>
              <a:cs typeface="Meiryo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632413" y="3725526"/>
            <a:ext cx="65087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10">
                <a:latin typeface="Palatino Linotype"/>
                <a:cs typeface="Palatino Linotype"/>
              </a:rPr>
              <a:t>Amemiya</a:t>
            </a:r>
            <a:r>
              <a:rPr dirty="0" sz="650" spc="-20">
                <a:latin typeface="Palatino Linotype"/>
                <a:cs typeface="Palatino Linotype"/>
              </a:rPr>
              <a:t> </a:t>
            </a:r>
            <a:r>
              <a:rPr dirty="0" sz="650" spc="-10">
                <a:latin typeface="Palatino Linotype"/>
                <a:cs typeface="Palatino Linotype"/>
              </a:rPr>
              <a:t>(1971):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052237" y="3886866"/>
            <a:ext cx="52069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655">
                <a:latin typeface="Meiryo"/>
                <a:cs typeface="Meiryo"/>
              </a:rPr>
              <a:t>⎛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52237" y="3970641"/>
            <a:ext cx="64769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345">
                <a:latin typeface="Meiryo"/>
                <a:cs typeface="Meiryo"/>
              </a:rPr>
              <a:t>⎜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52237" y="4049957"/>
            <a:ext cx="64769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345">
                <a:latin typeface="Meiryo"/>
                <a:cs typeface="Meiryo"/>
              </a:rPr>
              <a:t>⎜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052237" y="4129272"/>
            <a:ext cx="52069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655">
                <a:latin typeface="Meiryo"/>
                <a:cs typeface="Meiryo"/>
              </a:rPr>
              <a:t>⎜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052237" y="4190857"/>
            <a:ext cx="64769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345">
                <a:latin typeface="Meiryo"/>
                <a:cs typeface="Meiryo"/>
              </a:rPr>
              <a:t>⎝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161868" y="3906606"/>
            <a:ext cx="72199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i="1">
                <a:latin typeface="Palatino Linotype"/>
                <a:cs typeface="Palatino Linotype"/>
              </a:rPr>
              <a:t>O</a:t>
            </a:r>
            <a:r>
              <a:rPr dirty="0" sz="650" spc="-5" i="1">
                <a:latin typeface="Palatino Linotype"/>
                <a:cs typeface="Palatino Linotype"/>
              </a:rPr>
              <a:t> </a:t>
            </a:r>
            <a:r>
              <a:rPr dirty="0" sz="650" spc="140">
                <a:latin typeface="Cambria"/>
                <a:cs typeface="Cambria"/>
              </a:rPr>
              <a:t>–</a:t>
            </a:r>
            <a:r>
              <a:rPr dirty="0" sz="650" spc="10">
                <a:latin typeface="Cambria"/>
                <a:cs typeface="Cambria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65" i="1">
                <a:latin typeface="Palatino Linotype"/>
                <a:cs typeface="Palatino Linotype"/>
              </a:rPr>
              <a:t> </a:t>
            </a:r>
            <a:r>
              <a:rPr dirty="0" sz="650" spc="140">
                <a:latin typeface="Cambria"/>
                <a:cs typeface="Cambria"/>
              </a:rPr>
              <a:t>–</a:t>
            </a:r>
            <a:r>
              <a:rPr dirty="0" sz="650" spc="10">
                <a:latin typeface="Cambria"/>
                <a:cs typeface="Cambria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60" i="1">
                <a:latin typeface="Palatino Linotype"/>
                <a:cs typeface="Palatino Linotype"/>
              </a:rPr>
              <a:t> </a:t>
            </a:r>
            <a:r>
              <a:rPr dirty="0" sz="650" spc="105">
                <a:latin typeface="Cambria"/>
                <a:cs typeface="Cambria"/>
              </a:rPr>
              <a:t>+</a:t>
            </a:r>
            <a:r>
              <a:rPr dirty="0" sz="650" spc="20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-5">
                <a:latin typeface="Palatino Linotype"/>
                <a:cs typeface="Palatino Linotype"/>
              </a:rPr>
              <a:t> </a:t>
            </a:r>
            <a:r>
              <a:rPr dirty="0" sz="650" spc="140">
                <a:latin typeface="Cambria"/>
                <a:cs typeface="Cambria"/>
              </a:rPr>
              <a:t>–</a:t>
            </a:r>
            <a:r>
              <a:rPr dirty="0" sz="650" spc="20">
                <a:latin typeface="Cambria"/>
                <a:cs typeface="Cambria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K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202519" y="3906606"/>
            <a:ext cx="6985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20">
                <a:latin typeface="Palatino Linotype"/>
                <a:cs typeface="Palatino Linotype"/>
              </a:rPr>
              <a:t>0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779617" y="3906606"/>
            <a:ext cx="6985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20">
                <a:latin typeface="Palatino Linotype"/>
                <a:cs typeface="Palatino Linotype"/>
              </a:rPr>
              <a:t>0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612946" y="4029159"/>
            <a:ext cx="95885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450" spc="-25">
                <a:latin typeface="Cambria"/>
                <a:cs typeface="Cambria"/>
              </a:rPr>
              <a:t>−</a:t>
            </a:r>
            <a:r>
              <a:rPr dirty="0" sz="450" spc="-25">
                <a:latin typeface="Palatino Linotype"/>
                <a:cs typeface="Palatino Linotype"/>
              </a:rPr>
              <a:t>1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587546" y="4090248"/>
            <a:ext cx="323850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5"/>
              </a:spcBef>
            </a:pPr>
            <a:r>
              <a:rPr dirty="0" sz="450" i="1">
                <a:latin typeface="Palatino Linotype"/>
                <a:cs typeface="Palatino Linotype"/>
              </a:rPr>
              <a:t>W</a:t>
            </a:r>
            <a:r>
              <a:rPr dirty="0" sz="450" spc="210" i="1">
                <a:latin typeface="Palatino Linotype"/>
                <a:cs typeface="Palatino Linotype"/>
              </a:rPr>
              <a:t>  </a:t>
            </a:r>
            <a:r>
              <a:rPr dirty="0" baseline="6172" sz="675" spc="44" i="1">
                <a:latin typeface="Palatino Linotype"/>
                <a:cs typeface="Palatino Linotype"/>
              </a:rPr>
              <a:t>B</a:t>
            </a:r>
            <a:r>
              <a:rPr dirty="0" baseline="6172" sz="675" spc="135">
                <a:latin typeface="Cambria"/>
                <a:cs typeface="Cambria"/>
              </a:rPr>
              <a:t>−</a:t>
            </a:r>
            <a:r>
              <a:rPr dirty="0" baseline="6172" sz="675" spc="-179" i="1">
                <a:latin typeface="Palatino Linotype"/>
                <a:cs typeface="Palatino Linotype"/>
              </a:rPr>
              <a:t>J</a:t>
            </a:r>
            <a:r>
              <a:rPr dirty="0" baseline="18518" sz="675" spc="-172" i="1">
                <a:latin typeface="Meiryo"/>
                <a:cs typeface="Meiryo"/>
              </a:rPr>
              <a:t>̄</a:t>
            </a:r>
            <a:endParaRPr baseline="18518" sz="675">
              <a:latin typeface="Meiryo"/>
              <a:cs typeface="Meiryo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872636" y="4032395"/>
            <a:ext cx="1036319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i="1">
                <a:latin typeface="Palatino Linotype"/>
                <a:cs typeface="Palatino Linotype"/>
              </a:rPr>
              <a:t>H</a:t>
            </a:r>
            <a:r>
              <a:rPr dirty="0" sz="650" spc="80" i="1">
                <a:latin typeface="Palatino Linotype"/>
                <a:cs typeface="Palatino Linotype"/>
              </a:rPr>
              <a:t> </a:t>
            </a:r>
            <a:r>
              <a:rPr dirty="0" sz="650" spc="105">
                <a:latin typeface="Cambria"/>
                <a:cs typeface="Cambria"/>
              </a:rPr>
              <a:t>=</a:t>
            </a:r>
            <a:r>
              <a:rPr dirty="0" sz="650" spc="330">
                <a:latin typeface="Cambria"/>
                <a:cs typeface="Cambria"/>
              </a:rPr>
              <a:t>  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60" i="1">
                <a:latin typeface="Palatino Linotype"/>
                <a:cs typeface="Palatino Linotype"/>
              </a:rPr>
              <a:t> </a:t>
            </a:r>
            <a:r>
              <a:rPr dirty="0" sz="650" spc="140">
                <a:latin typeface="Cambria"/>
                <a:cs typeface="Cambria"/>
              </a:rPr>
              <a:t>–</a:t>
            </a:r>
            <a:r>
              <a:rPr dirty="0" sz="650" spc="10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-5">
                <a:latin typeface="Palatino Linotype"/>
                <a:cs typeface="Palatino Linotype"/>
              </a:rPr>
              <a:t> </a:t>
            </a:r>
            <a:r>
              <a:rPr dirty="0" sz="650" spc="105">
                <a:latin typeface="Cambria"/>
                <a:cs typeface="Cambria"/>
              </a:rPr>
              <a:t>+</a:t>
            </a:r>
            <a:r>
              <a:rPr dirty="0" sz="650" spc="10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tr</a:t>
            </a:r>
            <a:r>
              <a:rPr dirty="0" sz="650">
                <a:latin typeface="Cambria"/>
                <a:cs typeface="Cambria"/>
              </a:rPr>
              <a:t>(Θ</a:t>
            </a:r>
            <a:r>
              <a:rPr dirty="0" sz="650" spc="450">
                <a:latin typeface="Cambria"/>
                <a:cs typeface="Cambria"/>
              </a:rPr>
              <a:t> </a:t>
            </a:r>
            <a:r>
              <a:rPr dirty="0" sz="650" spc="65">
                <a:latin typeface="Cambria"/>
                <a:cs typeface="Cambria"/>
              </a:rPr>
              <a:t>Θ</a:t>
            </a:r>
            <a:r>
              <a:rPr dirty="0" sz="650" spc="275">
                <a:latin typeface="Cambria"/>
                <a:cs typeface="Cambria"/>
              </a:rPr>
              <a:t>  </a:t>
            </a:r>
            <a:r>
              <a:rPr dirty="0" sz="650" spc="-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324042" y="4030186"/>
            <a:ext cx="55244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450" spc="5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223662" y="4086686"/>
            <a:ext cx="150495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450" i="1">
                <a:latin typeface="Palatino Linotype"/>
                <a:cs typeface="Palatino Linotype"/>
              </a:rPr>
              <a:t>n</a:t>
            </a:r>
            <a:r>
              <a:rPr dirty="0" sz="450" spc="355" i="1">
                <a:latin typeface="Palatino Linotype"/>
                <a:cs typeface="Palatino Linotype"/>
              </a:rPr>
              <a:t> </a:t>
            </a:r>
            <a:r>
              <a:rPr dirty="0" baseline="6172" sz="675" spc="-75" i="1">
                <a:latin typeface="Palatino Linotype"/>
                <a:cs typeface="Palatino Linotype"/>
              </a:rPr>
              <a:t>n</a:t>
            </a:r>
            <a:endParaRPr baseline="6172" sz="675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903351" y="4029159"/>
            <a:ext cx="55244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450" spc="5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805814" y="4087713"/>
            <a:ext cx="134620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450" i="1">
                <a:latin typeface="Palatino Linotype"/>
                <a:cs typeface="Palatino Linotype"/>
              </a:rPr>
              <a:t>t</a:t>
            </a:r>
            <a:r>
              <a:rPr dirty="0" sz="450" spc="440" i="1">
                <a:latin typeface="Palatino Linotype"/>
                <a:cs typeface="Palatino Linotype"/>
              </a:rPr>
              <a:t> </a:t>
            </a:r>
            <a:r>
              <a:rPr dirty="0" sz="450" spc="-50" i="1">
                <a:latin typeface="Palatino Linotype"/>
                <a:cs typeface="Palatino Linotype"/>
              </a:rPr>
              <a:t>t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980606" y="4032415"/>
            <a:ext cx="109283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92100" algn="l"/>
              </a:tabLst>
            </a:pPr>
            <a:r>
              <a:rPr dirty="0" sz="650" i="1">
                <a:latin typeface="Palatino Linotype"/>
                <a:cs typeface="Palatino Linotype"/>
              </a:rPr>
              <a:t>O</a:t>
            </a:r>
            <a:r>
              <a:rPr dirty="0" sz="650" spc="-10" i="1">
                <a:latin typeface="Palatino Linotype"/>
                <a:cs typeface="Palatino Linotype"/>
              </a:rPr>
              <a:t> </a:t>
            </a:r>
            <a:r>
              <a:rPr dirty="0" sz="650" spc="110">
                <a:latin typeface="Cambria"/>
                <a:cs typeface="Cambria"/>
              </a:rPr>
              <a:t>−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4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  </a:t>
            </a:r>
            <a:r>
              <a:rPr dirty="0" sz="650" spc="285">
                <a:latin typeface="Cambria"/>
                <a:cs typeface="Cambria"/>
              </a:rPr>
              <a:t>∕</a:t>
            </a:r>
            <a:r>
              <a:rPr dirty="0" sz="650" i="1">
                <a:latin typeface="Palatino Linotype"/>
                <a:cs typeface="Palatino Linotype"/>
              </a:rPr>
              <a:t>O</a:t>
            </a:r>
            <a:r>
              <a:rPr dirty="0" sz="650" i="1">
                <a:latin typeface="Palatino Linotype"/>
                <a:cs typeface="Palatino Linotype"/>
              </a:rPr>
              <a:t>   </a:t>
            </a:r>
            <a:r>
              <a:rPr dirty="0" sz="650" spc="35" i="1">
                <a:latin typeface="Palatino Linotype"/>
                <a:cs typeface="Palatino Linotype"/>
              </a:rPr>
              <a:t> </a:t>
            </a:r>
            <a:r>
              <a:rPr dirty="0" sz="650" spc="-5" i="1">
                <a:latin typeface="Palatino Linotype"/>
                <a:cs typeface="Palatino Linotype"/>
              </a:rPr>
              <a:t>N</a:t>
            </a:r>
            <a:r>
              <a:rPr dirty="0" sz="650" spc="50" i="1">
                <a:latin typeface="Palatino Linotype"/>
                <a:cs typeface="Palatino Linotype"/>
              </a:rPr>
              <a:t> </a:t>
            </a:r>
            <a:r>
              <a:rPr dirty="0" sz="650" spc="110">
                <a:latin typeface="Cambria"/>
                <a:cs typeface="Cambria"/>
              </a:rPr>
              <a:t>−</a:t>
            </a:r>
            <a:r>
              <a:rPr dirty="0" sz="650">
                <a:latin typeface="Cambria"/>
                <a:cs typeface="Cambria"/>
              </a:rPr>
              <a:t>      </a:t>
            </a:r>
            <a:r>
              <a:rPr dirty="0" sz="650" spc="-20">
                <a:latin typeface="Cambria"/>
                <a:cs typeface="Cambria"/>
              </a:rPr>
              <a:t> </a:t>
            </a:r>
            <a:r>
              <a:rPr dirty="0" sz="650" spc="-5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  </a:t>
            </a:r>
            <a:r>
              <a:rPr dirty="0" sz="650" spc="285">
                <a:latin typeface="Cambria"/>
                <a:cs typeface="Cambria"/>
              </a:rPr>
              <a:t>∕</a:t>
            </a:r>
            <a:r>
              <a:rPr dirty="0" sz="650" i="1">
                <a:latin typeface="Palatino Linotype"/>
                <a:cs typeface="Palatino Linotype"/>
              </a:rPr>
              <a:t>O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594793" y="4154948"/>
            <a:ext cx="95885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450" spc="-25">
                <a:latin typeface="Cambria"/>
                <a:cs typeface="Cambria"/>
              </a:rPr>
              <a:t>−</a:t>
            </a:r>
            <a:r>
              <a:rPr dirty="0" sz="450" spc="-25">
                <a:latin typeface="Palatino Linotype"/>
                <a:cs typeface="Palatino Linotype"/>
              </a:rPr>
              <a:t>1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767929" y="4242860"/>
            <a:ext cx="4826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125" i="1">
                <a:latin typeface="Meiryo"/>
                <a:cs typeface="Meiryo"/>
              </a:rPr>
              <a:t/>
            </a:r>
            <a:endParaRPr sz="300">
              <a:latin typeface="Meiryo"/>
              <a:cs typeface="Meiryo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839129" y="4197191"/>
            <a:ext cx="43815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450" spc="-140" i="1">
                <a:latin typeface="Meiryo"/>
                <a:cs typeface="Meiryo"/>
              </a:rPr>
              <a:t>̄</a:t>
            </a:r>
            <a:endParaRPr sz="450">
              <a:latin typeface="Meiryo"/>
              <a:cs typeface="Meiryo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569393" y="4216032"/>
            <a:ext cx="323850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5"/>
              </a:spcBef>
            </a:pPr>
            <a:r>
              <a:rPr dirty="0" sz="450" i="1">
                <a:latin typeface="Palatino Linotype"/>
                <a:cs typeface="Palatino Linotype"/>
              </a:rPr>
              <a:t>W</a:t>
            </a:r>
            <a:r>
              <a:rPr dirty="0" sz="450" spc="210" i="1">
                <a:latin typeface="Palatino Linotype"/>
                <a:cs typeface="Palatino Linotype"/>
              </a:rPr>
              <a:t>  </a:t>
            </a:r>
            <a:r>
              <a:rPr dirty="0" baseline="6172" sz="675" i="1">
                <a:latin typeface="Palatino Linotype"/>
                <a:cs typeface="Palatino Linotype"/>
              </a:rPr>
              <a:t>B</a:t>
            </a:r>
            <a:r>
              <a:rPr dirty="0" baseline="6172" sz="675" spc="172" i="1">
                <a:latin typeface="Palatino Linotype"/>
                <a:cs typeface="Palatino Linotype"/>
              </a:rPr>
              <a:t> </a:t>
            </a:r>
            <a:r>
              <a:rPr dirty="0" baseline="6172" sz="675" spc="-37">
                <a:latin typeface="Cambria"/>
                <a:cs typeface="Cambria"/>
              </a:rPr>
              <a:t>−</a:t>
            </a:r>
            <a:r>
              <a:rPr dirty="0" baseline="6172" sz="675" spc="-37" i="1">
                <a:latin typeface="Palatino Linotype"/>
                <a:cs typeface="Palatino Linotype"/>
              </a:rPr>
              <a:t>J</a:t>
            </a:r>
            <a:endParaRPr baseline="6172" sz="675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2143477" y="4097403"/>
            <a:ext cx="10541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105">
                <a:latin typeface="Meiryo"/>
                <a:cs typeface="Meiryo"/>
              </a:rPr>
              <a:t>∑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223264" y="4212475"/>
            <a:ext cx="150495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450" i="1">
                <a:latin typeface="Palatino Linotype"/>
                <a:cs typeface="Palatino Linotype"/>
              </a:rPr>
              <a:t>n</a:t>
            </a:r>
            <a:r>
              <a:rPr dirty="0" sz="450" spc="355" i="1">
                <a:latin typeface="Palatino Linotype"/>
                <a:cs typeface="Palatino Linotype"/>
              </a:rPr>
              <a:t> </a:t>
            </a:r>
            <a:r>
              <a:rPr dirty="0" baseline="6172" sz="675" spc="-75" i="1">
                <a:latin typeface="Palatino Linotype"/>
                <a:cs typeface="Palatino Linotype"/>
              </a:rPr>
              <a:t>n</a:t>
            </a:r>
            <a:endParaRPr baseline="6172" sz="675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109846" y="4158205"/>
            <a:ext cx="140906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766445" algn="l"/>
                <a:tab pos="1162050" algn="l"/>
              </a:tabLst>
            </a:pPr>
            <a:r>
              <a:rPr dirty="0" sz="650" spc="40" i="1">
                <a:latin typeface="Palatino Linotype"/>
                <a:cs typeface="Palatino Linotype"/>
              </a:rPr>
              <a:t>T</a:t>
            </a:r>
            <a:r>
              <a:rPr dirty="0" sz="650" spc="50" i="1">
                <a:latin typeface="Palatino Linotype"/>
                <a:cs typeface="Palatino Linotype"/>
              </a:rPr>
              <a:t> </a:t>
            </a:r>
            <a:r>
              <a:rPr dirty="0" sz="650" spc="110">
                <a:latin typeface="Cambria"/>
                <a:cs typeface="Cambria"/>
              </a:rPr>
              <a:t>−</a:t>
            </a:r>
            <a:r>
              <a:rPr dirty="0" sz="650" spc="10">
                <a:latin typeface="Cambria"/>
                <a:cs typeface="Cambria"/>
              </a:rPr>
              <a:t> </a:t>
            </a:r>
            <a:r>
              <a:rPr dirty="0" sz="650" spc="20">
                <a:latin typeface="Palatino Linotype"/>
                <a:cs typeface="Palatino Linotype"/>
              </a:rPr>
              <a:t>1</a:t>
            </a:r>
            <a:r>
              <a:rPr dirty="0" sz="650" spc="-10">
                <a:latin typeface="Palatino Linotype"/>
                <a:cs typeface="Palatino Linotype"/>
              </a:rPr>
              <a:t> </a:t>
            </a:r>
            <a:r>
              <a:rPr dirty="0" sz="650" spc="110">
                <a:latin typeface="Cambria"/>
                <a:cs typeface="Cambria"/>
              </a:rPr>
              <a:t>+</a:t>
            </a:r>
            <a:r>
              <a:rPr dirty="0" sz="650" spc="10">
                <a:latin typeface="Cambria"/>
                <a:cs typeface="Cambria"/>
              </a:rPr>
              <a:t> </a:t>
            </a:r>
            <a:r>
              <a:rPr dirty="0" sz="650" spc="10">
                <a:latin typeface="Palatino Linotype"/>
                <a:cs typeface="Palatino Linotype"/>
              </a:rPr>
              <a:t>t</a:t>
            </a:r>
            <a:r>
              <a:rPr dirty="0" sz="650" spc="5">
                <a:latin typeface="Palatino Linotype"/>
                <a:cs typeface="Palatino Linotype"/>
              </a:rPr>
              <a:t>r</a:t>
            </a:r>
            <a:r>
              <a:rPr dirty="0" sz="650" spc="25">
                <a:latin typeface="Cambria"/>
                <a:cs typeface="Cambria"/>
              </a:rPr>
              <a:t>(Θ</a:t>
            </a:r>
            <a:r>
              <a:rPr dirty="0" sz="650">
                <a:latin typeface="Cambria"/>
                <a:cs typeface="Cambria"/>
              </a:rPr>
              <a:t>   </a:t>
            </a:r>
            <a:r>
              <a:rPr dirty="0" sz="650" spc="10">
                <a:latin typeface="Cambria"/>
                <a:cs typeface="Cambria"/>
              </a:rPr>
              <a:t> </a:t>
            </a:r>
            <a:r>
              <a:rPr dirty="0" sz="650" spc="70">
                <a:latin typeface="Cambria"/>
                <a:cs typeface="Cambria"/>
              </a:rPr>
              <a:t>Θ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20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    </a:t>
            </a:r>
            <a:r>
              <a:rPr dirty="0" sz="650" spc="-30">
                <a:latin typeface="Cambria"/>
                <a:cs typeface="Cambria"/>
              </a:rPr>
              <a:t> </a:t>
            </a:r>
            <a:r>
              <a:rPr dirty="0" sz="650" spc="40" i="1">
                <a:latin typeface="Palatino Linotype"/>
                <a:cs typeface="Palatino Linotype"/>
              </a:rPr>
              <a:t>T</a:t>
            </a:r>
            <a:r>
              <a:rPr dirty="0" sz="650" spc="50" i="1">
                <a:latin typeface="Palatino Linotype"/>
                <a:cs typeface="Palatino Linotype"/>
              </a:rPr>
              <a:t> </a:t>
            </a:r>
            <a:r>
              <a:rPr dirty="0" sz="650" spc="110">
                <a:latin typeface="Cambria"/>
                <a:cs typeface="Cambria"/>
              </a:rPr>
              <a:t>−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40" i="1">
                <a:latin typeface="Palatino Linotype"/>
                <a:cs typeface="Palatino Linotype"/>
              </a:rPr>
              <a:t>T</a:t>
            </a:r>
            <a:r>
              <a:rPr dirty="0" sz="650" spc="-105" i="1">
                <a:latin typeface="Palatino Linotype"/>
                <a:cs typeface="Palatino Linotype"/>
              </a:rPr>
              <a:t> </a:t>
            </a:r>
            <a:r>
              <a:rPr dirty="0" baseline="30864" sz="675" spc="52">
                <a:latin typeface="Palatino Linotype"/>
                <a:cs typeface="Palatino Linotype"/>
              </a:rPr>
              <a:t>2</a:t>
            </a:r>
            <a:r>
              <a:rPr dirty="0" sz="650" spc="285">
                <a:latin typeface="Cambria"/>
                <a:cs typeface="Cambria"/>
              </a:rPr>
              <a:t>∕</a:t>
            </a:r>
            <a:r>
              <a:rPr dirty="0" sz="650" i="1">
                <a:latin typeface="Palatino Linotype"/>
                <a:cs typeface="Palatino Linotype"/>
              </a:rPr>
              <a:t>O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722369" y="4097403"/>
            <a:ext cx="10541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105">
                <a:latin typeface="Meiryo"/>
                <a:cs typeface="Meiryo"/>
              </a:rPr>
              <a:t>∑</a:t>
            </a:r>
            <a:endParaRPr sz="650">
              <a:latin typeface="Meiryo"/>
              <a:cs typeface="Meiryo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802260" y="4213497"/>
            <a:ext cx="134620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450" i="1">
                <a:latin typeface="Palatino Linotype"/>
                <a:cs typeface="Palatino Linotype"/>
              </a:rPr>
              <a:t>t</a:t>
            </a:r>
            <a:r>
              <a:rPr dirty="0" sz="450" spc="440" i="1">
                <a:latin typeface="Palatino Linotype"/>
                <a:cs typeface="Palatino Linotype"/>
              </a:rPr>
              <a:t> </a:t>
            </a:r>
            <a:r>
              <a:rPr dirty="0" sz="450" spc="-50" i="1">
                <a:latin typeface="Palatino Linotype"/>
                <a:cs typeface="Palatino Linotype"/>
              </a:rPr>
              <a:t>t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559198" y="4158205"/>
            <a:ext cx="51054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i="1">
                <a:latin typeface="Palatino Linotype"/>
                <a:cs typeface="Palatino Linotype"/>
              </a:rPr>
              <a:t>O</a:t>
            </a:r>
            <a:r>
              <a:rPr dirty="0" sz="650" spc="-10" i="1">
                <a:latin typeface="Palatino Linotype"/>
                <a:cs typeface="Palatino Linotype"/>
              </a:rPr>
              <a:t> </a:t>
            </a:r>
            <a:r>
              <a:rPr dirty="0" sz="650" spc="110">
                <a:latin typeface="Cambria"/>
                <a:cs typeface="Cambria"/>
              </a:rPr>
              <a:t>−</a:t>
            </a:r>
            <a:r>
              <a:rPr dirty="0" sz="650">
                <a:latin typeface="Cambria"/>
                <a:cs typeface="Cambria"/>
              </a:rPr>
              <a:t>      </a:t>
            </a:r>
            <a:r>
              <a:rPr dirty="0" sz="650" spc="-20">
                <a:latin typeface="Cambria"/>
                <a:cs typeface="Cambria"/>
              </a:rPr>
              <a:t> </a:t>
            </a:r>
            <a:r>
              <a:rPr dirty="0" sz="650" spc="-5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  </a:t>
            </a:r>
            <a:r>
              <a:rPr dirty="0" sz="650" spc="285">
                <a:latin typeface="Cambria"/>
                <a:cs typeface="Cambria"/>
              </a:rPr>
              <a:t>∕</a:t>
            </a:r>
            <a:r>
              <a:rPr dirty="0" sz="650" i="1">
                <a:latin typeface="Palatino Linotype"/>
                <a:cs typeface="Palatino Linotype"/>
              </a:rPr>
              <a:t>O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065755" y="3886792"/>
            <a:ext cx="11557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650" spc="-525">
                <a:latin typeface="Meiryo"/>
                <a:cs typeface="Meiryo"/>
              </a:rPr>
              <a:t>⎞</a:t>
            </a:r>
            <a:r>
              <a:rPr dirty="0" baseline="-55555" sz="975" spc="-787">
                <a:latin typeface="Meiryo"/>
                <a:cs typeface="Meiryo"/>
              </a:rPr>
              <a:t>⎟</a:t>
            </a:r>
            <a:endParaRPr baseline="-55555" sz="975">
              <a:latin typeface="Meiryo"/>
              <a:cs typeface="Meiryo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091155" y="4049882"/>
            <a:ext cx="64769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345">
                <a:latin typeface="Meiryo"/>
                <a:cs typeface="Meiryo"/>
              </a:rPr>
              <a:t>⎟</a:t>
            </a:r>
            <a:endParaRPr sz="650">
              <a:latin typeface="Meiryo"/>
              <a:cs typeface="Meiryo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899718" y="4129198"/>
            <a:ext cx="24384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03835" algn="l"/>
              </a:tabLst>
            </a:pPr>
            <a:r>
              <a:rPr dirty="0" sz="450" spc="-50">
                <a:latin typeface="Palatino Linotype"/>
                <a:cs typeface="Palatino Linotype"/>
              </a:rPr>
              <a:t>2</a:t>
            </a:r>
            <a:r>
              <a:rPr dirty="0" sz="450">
                <a:latin typeface="Palatino Linotype"/>
                <a:cs typeface="Palatino Linotype"/>
              </a:rPr>
              <a:t>	</a:t>
            </a:r>
            <a:r>
              <a:rPr dirty="0" sz="650" spc="-650">
                <a:latin typeface="Meiryo"/>
                <a:cs typeface="Meiryo"/>
              </a:rPr>
              <a:t>⎟</a:t>
            </a:r>
            <a:endParaRPr sz="650">
              <a:latin typeface="Meiryo"/>
              <a:cs typeface="Meiryo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091155" y="4190783"/>
            <a:ext cx="64769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345">
                <a:latin typeface="Meiryo"/>
                <a:cs typeface="Meiryo"/>
              </a:rPr>
              <a:t>⎠</a:t>
            </a:r>
            <a:endParaRPr sz="650">
              <a:latin typeface="Meiryo"/>
              <a:cs typeface="Meiryo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632385" y="4335791"/>
            <a:ext cx="105537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10">
                <a:latin typeface="Palatino Linotype"/>
                <a:cs typeface="Palatino Linotype"/>
              </a:rPr>
              <a:t>Wallace and</a:t>
            </a:r>
            <a:r>
              <a:rPr dirty="0" sz="650" spc="-5">
                <a:latin typeface="Palatino Linotype"/>
                <a:cs typeface="Palatino Linotype"/>
              </a:rPr>
              <a:t> </a:t>
            </a:r>
            <a:r>
              <a:rPr dirty="0" sz="650" spc="-10">
                <a:latin typeface="Palatino Linotype"/>
                <a:cs typeface="Palatino Linotype"/>
              </a:rPr>
              <a:t>Hussain (1969):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872608" y="4637073"/>
            <a:ext cx="244475" cy="14859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ts val="459"/>
              </a:lnSpc>
              <a:spcBef>
                <a:spcPts val="135"/>
              </a:spcBef>
            </a:pPr>
            <a:r>
              <a:rPr dirty="0" sz="650" i="1">
                <a:latin typeface="Palatino Linotype"/>
                <a:cs typeface="Palatino Linotype"/>
              </a:rPr>
              <a:t>H</a:t>
            </a:r>
            <a:r>
              <a:rPr dirty="0" sz="650" spc="80" i="1">
                <a:latin typeface="Palatino Linotype"/>
                <a:cs typeface="Palatino Linotype"/>
              </a:rPr>
              <a:t> </a:t>
            </a:r>
            <a:r>
              <a:rPr dirty="0" sz="650" spc="55">
                <a:latin typeface="Cambria"/>
                <a:cs typeface="Cambria"/>
              </a:rPr>
              <a:t>=</a:t>
            </a:r>
            <a:endParaRPr sz="650">
              <a:latin typeface="Cambria"/>
              <a:cs typeface="Cambria"/>
            </a:endParaRPr>
          </a:p>
          <a:p>
            <a:pPr algn="r" marR="5080">
              <a:lnSpc>
                <a:spcPts val="459"/>
              </a:lnSpc>
            </a:pPr>
            <a:r>
              <a:rPr dirty="0" sz="650" spc="-345">
                <a:latin typeface="Meiryo"/>
                <a:cs typeface="Meiryo"/>
              </a:rPr>
              <a:t>⎜</a:t>
            </a:r>
            <a:endParaRPr sz="650">
              <a:latin typeface="Meiryo"/>
              <a:cs typeface="Meiryo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052209" y="4491802"/>
            <a:ext cx="64769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345">
                <a:latin typeface="Meiryo"/>
                <a:cs typeface="Meiryo"/>
              </a:rPr>
              <a:t>⎛</a:t>
            </a:r>
            <a:endParaRPr sz="650">
              <a:latin typeface="Meiryo"/>
              <a:cs typeface="Meiryo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026809" y="4734213"/>
            <a:ext cx="11557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650" spc="-525">
                <a:latin typeface="Meiryo"/>
                <a:cs typeface="Meiryo"/>
              </a:rPr>
              <a:t>⎜</a:t>
            </a:r>
            <a:r>
              <a:rPr dirty="0" baseline="-42735" sz="975" spc="-787">
                <a:latin typeface="Meiryo"/>
                <a:cs typeface="Meiryo"/>
              </a:rPr>
              <a:t>⎝</a:t>
            </a:r>
            <a:endParaRPr baseline="-42735" sz="975">
              <a:latin typeface="Meiryo"/>
              <a:cs typeface="Meiryo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928355" y="4502322"/>
            <a:ext cx="95885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450" spc="-25">
                <a:latin typeface="Cambria"/>
                <a:cs typeface="Cambria"/>
              </a:rPr>
              <a:t>−</a:t>
            </a:r>
            <a:r>
              <a:rPr dirty="0" sz="450" spc="-25">
                <a:latin typeface="Palatino Linotype"/>
                <a:cs typeface="Palatino Linotype"/>
              </a:rPr>
              <a:t>1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902955" y="4563470"/>
            <a:ext cx="269875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5"/>
              </a:spcBef>
            </a:pPr>
            <a:r>
              <a:rPr dirty="0" sz="450" i="1">
                <a:latin typeface="Palatino Linotype"/>
                <a:cs typeface="Palatino Linotype"/>
              </a:rPr>
              <a:t>I</a:t>
            </a:r>
            <a:r>
              <a:rPr dirty="0" sz="450" spc="350" i="1">
                <a:latin typeface="Palatino Linotype"/>
                <a:cs typeface="Palatino Linotype"/>
              </a:rPr>
              <a:t>  </a:t>
            </a:r>
            <a:r>
              <a:rPr dirty="0" baseline="6172" sz="675" spc="-75" i="1">
                <a:latin typeface="Palatino Linotype"/>
                <a:cs typeface="Palatino Linotype"/>
              </a:rPr>
              <a:t>W</a:t>
            </a:r>
            <a:endParaRPr baseline="6172" sz="675">
              <a:latin typeface="Palatino Linotype"/>
              <a:cs typeface="Palatino Linotype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135106" y="4505578"/>
            <a:ext cx="105283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i="1">
                <a:latin typeface="Palatino Linotype"/>
                <a:cs typeface="Palatino Linotype"/>
              </a:rPr>
              <a:t>O </a:t>
            </a:r>
            <a:r>
              <a:rPr dirty="0" sz="650" spc="105">
                <a:latin typeface="Cambria"/>
                <a:cs typeface="Cambria"/>
              </a:rPr>
              <a:t>−</a:t>
            </a:r>
            <a:r>
              <a:rPr dirty="0" sz="650" spc="20">
                <a:latin typeface="Cambria"/>
                <a:cs typeface="Cambria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60" i="1">
                <a:latin typeface="Palatino Linotype"/>
                <a:cs typeface="Palatino Linotype"/>
              </a:rPr>
              <a:t> </a:t>
            </a:r>
            <a:r>
              <a:rPr dirty="0" sz="650" spc="105">
                <a:latin typeface="Cambria"/>
                <a:cs typeface="Cambria"/>
              </a:rPr>
              <a:t>−</a:t>
            </a:r>
            <a:r>
              <a:rPr dirty="0" sz="650" spc="20">
                <a:latin typeface="Cambria"/>
                <a:cs typeface="Cambria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65" i="1">
                <a:latin typeface="Palatino Linotype"/>
                <a:cs typeface="Palatino Linotype"/>
              </a:rPr>
              <a:t> </a:t>
            </a:r>
            <a:r>
              <a:rPr dirty="0" sz="650" spc="105">
                <a:latin typeface="Cambria"/>
                <a:cs typeface="Cambria"/>
              </a:rPr>
              <a:t>+</a:t>
            </a:r>
            <a:r>
              <a:rPr dirty="0" sz="650" spc="15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1 </a:t>
            </a:r>
            <a:r>
              <a:rPr dirty="0" sz="650" spc="105">
                <a:latin typeface="Cambria"/>
                <a:cs typeface="Cambria"/>
              </a:rPr>
              <a:t>−</a:t>
            </a:r>
            <a:r>
              <a:rPr dirty="0" sz="650" spc="15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sz="650" spc="165">
                <a:latin typeface="Cambria"/>
                <a:cs typeface="Cambria"/>
              </a:rPr>
              <a:t>  </a:t>
            </a:r>
            <a:r>
              <a:rPr dirty="0" sz="650" spc="95">
                <a:latin typeface="Cambria"/>
                <a:cs typeface="Cambria"/>
              </a:rPr>
              <a:t>Υ</a:t>
            </a:r>
            <a:r>
              <a:rPr dirty="0" sz="650" spc="415">
                <a:latin typeface="Cambria"/>
                <a:cs typeface="Cambria"/>
              </a:rPr>
              <a:t> </a:t>
            </a:r>
            <a:r>
              <a:rPr dirty="0" sz="650" spc="-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778818" y="4563470"/>
            <a:ext cx="313055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  <a:tabLst>
                <a:tab pos="280035" algn="l"/>
              </a:tabLst>
            </a:pPr>
            <a:r>
              <a:rPr dirty="0" sz="450" spc="-50" i="1">
                <a:latin typeface="Palatino Linotype"/>
                <a:cs typeface="Palatino Linotype"/>
              </a:rPr>
              <a:t>I</a:t>
            </a:r>
            <a:r>
              <a:rPr dirty="0" sz="450" i="1">
                <a:latin typeface="Palatino Linotype"/>
                <a:cs typeface="Palatino Linotype"/>
              </a:rPr>
              <a:t>	</a:t>
            </a:r>
            <a:r>
              <a:rPr dirty="0" sz="450" spc="-50" i="1">
                <a:latin typeface="Palatino Linotype"/>
                <a:cs typeface="Palatino Linotype"/>
              </a:rPr>
              <a:t>I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3213555" y="4590238"/>
            <a:ext cx="4381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160" i="1">
                <a:latin typeface="Meiryo"/>
                <a:cs typeface="Meiryo"/>
              </a:rPr>
              <a:t/>
            </a:r>
            <a:endParaRPr sz="300">
              <a:latin typeface="Meiryo"/>
              <a:cs typeface="Meiryo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598741" y="4505578"/>
            <a:ext cx="72326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650">
                <a:latin typeface="Palatino Linotype"/>
                <a:cs typeface="Palatino Linotype"/>
              </a:rPr>
              <a:t>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baseline="30864" sz="675">
                <a:latin typeface="Cambria"/>
                <a:cs typeface="Cambria"/>
              </a:rPr>
              <a:t>−</a:t>
            </a:r>
            <a:r>
              <a:rPr dirty="0" baseline="30864" sz="675">
                <a:latin typeface="Palatino Linotype"/>
                <a:cs typeface="Palatino Linotype"/>
              </a:rPr>
              <a:t>1</a:t>
            </a:r>
            <a:r>
              <a:rPr dirty="0" sz="650">
                <a:latin typeface="Cambria"/>
                <a:cs typeface="Cambria"/>
              </a:rPr>
              <a:t>Υ</a:t>
            </a:r>
            <a:r>
              <a:rPr dirty="0" baseline="-18518" sz="675" i="1">
                <a:latin typeface="Palatino Linotype"/>
                <a:cs typeface="Palatino Linotype"/>
              </a:rPr>
              <a:t>W</a:t>
            </a:r>
            <a:r>
              <a:rPr dirty="0" baseline="-18518" sz="675" spc="97" i="1">
                <a:latin typeface="Palatino Linotype"/>
                <a:cs typeface="Palatino Linotype"/>
              </a:rPr>
              <a:t> </a:t>
            </a:r>
            <a:r>
              <a:rPr dirty="0" sz="650" spc="50">
                <a:latin typeface="Cambria"/>
                <a:cs typeface="Cambria"/>
              </a:rPr>
              <a:t>Υ</a:t>
            </a:r>
            <a:r>
              <a:rPr dirty="0" baseline="30864" sz="675" spc="75">
                <a:latin typeface="Cambria"/>
                <a:cs typeface="Cambria"/>
              </a:rPr>
              <a:t>−</a:t>
            </a:r>
            <a:r>
              <a:rPr dirty="0" baseline="30864" sz="675" spc="75">
                <a:latin typeface="Palatino Linotype"/>
                <a:cs typeface="Palatino Linotype"/>
              </a:rPr>
              <a:t>1</a:t>
            </a:r>
            <a:r>
              <a:rPr dirty="0" sz="650" spc="50">
                <a:latin typeface="Cambria"/>
                <a:cs typeface="Cambria"/>
              </a:rPr>
              <a:t>Υ</a:t>
            </a:r>
            <a:r>
              <a:rPr dirty="0" baseline="-18518" sz="675" spc="75" i="1">
                <a:latin typeface="Palatino Linotype"/>
                <a:cs typeface="Palatino Linotype"/>
              </a:rPr>
              <a:t>S</a:t>
            </a:r>
            <a:r>
              <a:rPr dirty="0" baseline="-18518" sz="675" spc="502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4263746" y="4563470"/>
            <a:ext cx="313055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  <a:tabLst>
                <a:tab pos="280035" algn="l"/>
              </a:tabLst>
            </a:pPr>
            <a:r>
              <a:rPr dirty="0" sz="450" spc="-50" i="1">
                <a:latin typeface="Palatino Linotype"/>
                <a:cs typeface="Palatino Linotype"/>
              </a:rPr>
              <a:t>I</a:t>
            </a:r>
            <a:r>
              <a:rPr dirty="0" sz="450" i="1">
                <a:latin typeface="Palatino Linotype"/>
                <a:cs typeface="Palatino Linotype"/>
              </a:rPr>
              <a:t>	</a:t>
            </a:r>
            <a:r>
              <a:rPr dirty="0" sz="450" spc="-50" i="1">
                <a:latin typeface="Palatino Linotype"/>
                <a:cs typeface="Palatino Linotype"/>
              </a:rPr>
              <a:t>I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4698567" y="4590238"/>
            <a:ext cx="4826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125" i="1">
                <a:latin typeface="Meiryo"/>
                <a:cs typeface="Meiryo"/>
              </a:rPr>
              <a:t/>
            </a:r>
            <a:endParaRPr sz="300">
              <a:latin typeface="Meiryo"/>
              <a:cs typeface="Meiryo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4083734" y="4505578"/>
            <a:ext cx="72771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650">
                <a:latin typeface="Palatino Linotype"/>
                <a:cs typeface="Palatino Linotype"/>
              </a:rPr>
              <a:t>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baseline="30864" sz="675">
                <a:latin typeface="Cambria"/>
                <a:cs typeface="Cambria"/>
              </a:rPr>
              <a:t>−</a:t>
            </a:r>
            <a:r>
              <a:rPr dirty="0" baseline="30864" sz="675">
                <a:latin typeface="Palatino Linotype"/>
                <a:cs typeface="Palatino Linotype"/>
              </a:rPr>
              <a:t>1</a:t>
            </a:r>
            <a:r>
              <a:rPr dirty="0" sz="650">
                <a:latin typeface="Cambria"/>
                <a:cs typeface="Cambria"/>
              </a:rPr>
              <a:t>Υ</a:t>
            </a:r>
            <a:r>
              <a:rPr dirty="0" baseline="-18518" sz="675" i="1">
                <a:latin typeface="Palatino Linotype"/>
                <a:cs typeface="Palatino Linotype"/>
              </a:rPr>
              <a:t>W</a:t>
            </a:r>
            <a:r>
              <a:rPr dirty="0" baseline="-18518" sz="675" spc="82" i="1">
                <a:latin typeface="Palatino Linotype"/>
                <a:cs typeface="Palatino Linotype"/>
              </a:rPr>
              <a:t> </a:t>
            </a:r>
            <a:r>
              <a:rPr dirty="0" sz="650" spc="50">
                <a:latin typeface="Cambria"/>
                <a:cs typeface="Cambria"/>
              </a:rPr>
              <a:t>Υ</a:t>
            </a:r>
            <a:r>
              <a:rPr dirty="0" baseline="30864" sz="675" spc="75">
                <a:latin typeface="Cambria"/>
                <a:cs typeface="Cambria"/>
              </a:rPr>
              <a:t>−</a:t>
            </a:r>
            <a:r>
              <a:rPr dirty="0" baseline="30864" sz="675" spc="75">
                <a:latin typeface="Palatino Linotype"/>
                <a:cs typeface="Palatino Linotype"/>
              </a:rPr>
              <a:t>1</a:t>
            </a:r>
            <a:r>
              <a:rPr dirty="0" sz="650" spc="50">
                <a:latin typeface="Cambria"/>
                <a:cs typeface="Cambria"/>
              </a:rPr>
              <a:t>Υ</a:t>
            </a:r>
            <a:r>
              <a:rPr dirty="0" baseline="-18518" sz="675" spc="75" i="1">
                <a:latin typeface="Palatino Linotype"/>
                <a:cs typeface="Palatino Linotype"/>
              </a:rPr>
              <a:t>S</a:t>
            </a:r>
            <a:r>
              <a:rPr dirty="0" baseline="-18518" sz="675" spc="562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1869098" y="4722105"/>
            <a:ext cx="4381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160" i="1">
                <a:latin typeface="Meiryo"/>
                <a:cs typeface="Meiryo"/>
              </a:rPr>
              <a:t/>
            </a:r>
            <a:endParaRPr sz="300">
              <a:latin typeface="Meiryo"/>
              <a:cs typeface="Meiryo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345580" y="4637395"/>
            <a:ext cx="63182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155" i="1">
                <a:latin typeface="Palatino Linotype"/>
                <a:cs typeface="Palatino Linotype"/>
              </a:rPr>
              <a:t> </a:t>
            </a:r>
            <a:r>
              <a:rPr dirty="0" sz="650" spc="105">
                <a:latin typeface="Cambria"/>
                <a:cs typeface="Cambria"/>
              </a:rPr>
              <a:t>−</a:t>
            </a:r>
            <a:r>
              <a:rPr dirty="0" sz="650" spc="75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baseline="30864" sz="675">
                <a:latin typeface="Cambria"/>
                <a:cs typeface="Cambria"/>
              </a:rPr>
              <a:t>−</a:t>
            </a:r>
            <a:r>
              <a:rPr dirty="0" baseline="30864" sz="675">
                <a:latin typeface="Palatino Linotype"/>
                <a:cs typeface="Palatino Linotype"/>
              </a:rPr>
              <a:t>1</a:t>
            </a:r>
            <a:r>
              <a:rPr dirty="0" sz="650">
                <a:latin typeface="Cambria"/>
                <a:cs typeface="Cambria"/>
              </a:rPr>
              <a:t>Υ</a:t>
            </a:r>
            <a:r>
              <a:rPr dirty="0" baseline="-18518" sz="675" i="1">
                <a:latin typeface="Palatino Linotype"/>
                <a:cs typeface="Palatino Linotype"/>
              </a:rPr>
              <a:t>B</a:t>
            </a:r>
            <a:r>
              <a:rPr dirty="0" baseline="-18518" sz="675" spc="322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619822" y="4702450"/>
            <a:ext cx="573405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5"/>
              </a:spcBef>
              <a:tabLst>
                <a:tab pos="204470" algn="l"/>
                <a:tab pos="515620" algn="l"/>
              </a:tabLst>
            </a:pPr>
            <a:r>
              <a:rPr dirty="0" baseline="6172" sz="675" spc="-75" i="1">
                <a:latin typeface="Palatino Linotype"/>
                <a:cs typeface="Palatino Linotype"/>
              </a:rPr>
              <a:t>I</a:t>
            </a:r>
            <a:r>
              <a:rPr dirty="0" baseline="6172" sz="675" i="1">
                <a:latin typeface="Palatino Linotype"/>
                <a:cs typeface="Palatino Linotype"/>
              </a:rPr>
              <a:t>	</a:t>
            </a:r>
            <a:r>
              <a:rPr dirty="0" sz="300" spc="-50" i="1">
                <a:latin typeface="Meiryo"/>
                <a:cs typeface="Meiryo"/>
              </a:rPr>
              <a:t/>
            </a:r>
            <a:r>
              <a:rPr dirty="0" sz="300" i="1">
                <a:latin typeface="Meiryo"/>
                <a:cs typeface="Meiryo"/>
              </a:rPr>
              <a:t>	</a:t>
            </a:r>
            <a:r>
              <a:rPr dirty="0" baseline="6172" sz="675" spc="-75" i="1">
                <a:latin typeface="Palatino Linotype"/>
                <a:cs typeface="Palatino Linotype"/>
              </a:rPr>
              <a:t>I</a:t>
            </a:r>
            <a:endParaRPr baseline="6172" sz="675">
              <a:latin typeface="Palatino Linotype"/>
              <a:cs typeface="Palatino Linotype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270549" y="4702450"/>
            <a:ext cx="353060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5"/>
              </a:spcBef>
              <a:tabLst>
                <a:tab pos="295910" algn="l"/>
              </a:tabLst>
            </a:pPr>
            <a:r>
              <a:rPr dirty="0" sz="300" i="1">
                <a:latin typeface="Meiryo"/>
                <a:cs typeface="Meiryo"/>
              </a:rPr>
              <a:t/>
            </a:r>
            <a:r>
              <a:rPr dirty="0" sz="300" spc="310" i="1">
                <a:latin typeface="Meiryo"/>
                <a:cs typeface="Meiryo"/>
              </a:rPr>
              <a:t> </a:t>
            </a:r>
            <a:r>
              <a:rPr dirty="0" baseline="6172" sz="675" spc="-75" i="1">
                <a:latin typeface="Palatino Linotype"/>
                <a:cs typeface="Palatino Linotype"/>
              </a:rPr>
              <a:t>I</a:t>
            </a:r>
            <a:r>
              <a:rPr dirty="0" baseline="6172" sz="675" i="1">
                <a:latin typeface="Palatino Linotype"/>
                <a:cs typeface="Palatino Linotype"/>
              </a:rPr>
              <a:t>	</a:t>
            </a:r>
            <a:r>
              <a:rPr dirty="0" sz="300" spc="-50" i="1">
                <a:latin typeface="Meiryo"/>
                <a:cs typeface="Meiryo"/>
              </a:rPr>
              <a:t/>
            </a:r>
            <a:endParaRPr sz="300">
              <a:latin typeface="Meiryo"/>
              <a:cs typeface="Meiryo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4063644" y="4702450"/>
            <a:ext cx="338455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15"/>
              </a:spcBef>
            </a:pPr>
            <a:r>
              <a:rPr dirty="0" baseline="6172" sz="675" i="1">
                <a:latin typeface="Palatino Linotype"/>
                <a:cs typeface="Palatino Linotype"/>
              </a:rPr>
              <a:t>I</a:t>
            </a:r>
            <a:r>
              <a:rPr dirty="0" baseline="6172" sz="675" spc="532" i="1">
                <a:latin typeface="Palatino Linotype"/>
                <a:cs typeface="Palatino Linotype"/>
              </a:rPr>
              <a:t>  </a:t>
            </a:r>
            <a:r>
              <a:rPr dirty="0" baseline="12345" sz="675" spc="-15" i="1">
                <a:latin typeface="Palatino Linotype"/>
                <a:cs typeface="Palatino Linotype"/>
              </a:rPr>
              <a:t>B</a:t>
            </a:r>
            <a:r>
              <a:rPr dirty="0" sz="300" spc="-165" i="1">
                <a:latin typeface="Meiryo"/>
                <a:cs typeface="Meiryo"/>
              </a:rPr>
              <a:t/>
            </a:r>
            <a:r>
              <a:rPr dirty="0" sz="300" spc="-60" i="1">
                <a:latin typeface="Meiryo"/>
                <a:cs typeface="Meiryo"/>
              </a:rPr>
              <a:t> </a:t>
            </a:r>
            <a:r>
              <a:rPr dirty="0" baseline="12345" sz="675" spc="-52" i="1">
                <a:latin typeface="Palatino Linotype"/>
                <a:cs typeface="Palatino Linotype"/>
              </a:rPr>
              <a:t>S</a:t>
            </a:r>
            <a:r>
              <a:rPr dirty="0" sz="300" spc="-35" i="1">
                <a:latin typeface="Meiryo"/>
                <a:cs typeface="Meiryo"/>
              </a:rPr>
              <a:t/>
            </a:r>
            <a:endParaRPr sz="300">
              <a:latin typeface="Meiryo"/>
              <a:cs typeface="Meiryo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4101744" y="4634188"/>
            <a:ext cx="637540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  <a:tabLst>
                <a:tab pos="553720" algn="l"/>
              </a:tabLst>
            </a:pPr>
            <a:r>
              <a:rPr dirty="0" sz="450" spc="-25">
                <a:latin typeface="Cambria"/>
                <a:cs typeface="Cambria"/>
              </a:rPr>
              <a:t>−</a:t>
            </a:r>
            <a:r>
              <a:rPr dirty="0" sz="450" spc="-25">
                <a:latin typeface="Palatino Linotype"/>
                <a:cs typeface="Palatino Linotype"/>
              </a:rPr>
              <a:t>1</a:t>
            </a:r>
            <a:r>
              <a:rPr dirty="0" sz="450">
                <a:latin typeface="Palatino Linotype"/>
                <a:cs typeface="Palatino Linotype"/>
              </a:rPr>
              <a:t>	</a:t>
            </a:r>
            <a:r>
              <a:rPr dirty="0" sz="450" spc="-25">
                <a:latin typeface="Cambria"/>
                <a:cs typeface="Cambria"/>
              </a:rPr>
              <a:t>−</a:t>
            </a:r>
            <a:r>
              <a:rPr dirty="0" sz="450" spc="-25">
                <a:latin typeface="Palatino Linotype"/>
                <a:cs typeface="Palatino Linotype"/>
              </a:rPr>
              <a:t>1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4643415" y="4695336"/>
            <a:ext cx="45085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450" i="1">
                <a:latin typeface="Palatino Linotype"/>
                <a:cs typeface="Palatino Linotype"/>
              </a:rPr>
              <a:t>I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245341" y="4637444"/>
            <a:ext cx="258635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5"/>
              </a:spcBef>
            </a:pPr>
            <a:r>
              <a:rPr dirty="0" sz="650" i="1">
                <a:latin typeface="Palatino Linotype"/>
                <a:cs typeface="Palatino Linotype"/>
              </a:rPr>
              <a:t>O</a:t>
            </a:r>
            <a:r>
              <a:rPr dirty="0" sz="650" spc="15" i="1">
                <a:latin typeface="Palatino Linotype"/>
                <a:cs typeface="Palatino Linotype"/>
              </a:rPr>
              <a:t> </a:t>
            </a:r>
            <a:r>
              <a:rPr dirty="0" sz="650" spc="105">
                <a:latin typeface="Cambria"/>
                <a:cs typeface="Cambria"/>
              </a:rPr>
              <a:t>−</a:t>
            </a:r>
            <a:r>
              <a:rPr dirty="0" sz="650" spc="30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2tr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baseline="30864" sz="675">
                <a:latin typeface="Cambria"/>
                <a:cs typeface="Cambria"/>
              </a:rPr>
              <a:t>−</a:t>
            </a:r>
            <a:r>
              <a:rPr dirty="0" baseline="30864" sz="675">
                <a:latin typeface="Palatino Linotype"/>
                <a:cs typeface="Palatino Linotype"/>
              </a:rPr>
              <a:t>1</a:t>
            </a:r>
            <a:r>
              <a:rPr dirty="0" sz="650">
                <a:latin typeface="Cambria"/>
                <a:cs typeface="Cambria"/>
              </a:rPr>
              <a:t>Υ</a:t>
            </a:r>
            <a:r>
              <a:rPr dirty="0" baseline="-18518" sz="675" i="1">
                <a:latin typeface="Palatino Linotype"/>
                <a:cs typeface="Palatino Linotype"/>
              </a:rPr>
              <a:t>S</a:t>
            </a:r>
            <a:r>
              <a:rPr dirty="0" baseline="-18518" sz="675" spc="217" i="1">
                <a:latin typeface="Palatino Linotype"/>
                <a:cs typeface="Palatino Linotype"/>
              </a:rPr>
              <a:t> </a:t>
            </a:r>
            <a:r>
              <a:rPr dirty="0" sz="650">
                <a:latin typeface="Cambria"/>
                <a:cs typeface="Cambria"/>
              </a:rPr>
              <a:t>)</a:t>
            </a:r>
            <a:r>
              <a:rPr dirty="0" sz="650" spc="25">
                <a:latin typeface="Cambria"/>
                <a:cs typeface="Cambria"/>
              </a:rPr>
              <a:t> </a:t>
            </a:r>
            <a:r>
              <a:rPr dirty="0" sz="650" spc="50">
                <a:latin typeface="Cambria"/>
                <a:cs typeface="Cambria"/>
              </a:rPr>
              <a:t>+</a:t>
            </a:r>
            <a:r>
              <a:rPr dirty="0" sz="650" spc="35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baseline="30864" sz="675">
                <a:latin typeface="Cambria"/>
                <a:cs typeface="Cambria"/>
              </a:rPr>
              <a:t>−</a:t>
            </a:r>
            <a:r>
              <a:rPr dirty="0" baseline="30864" sz="675">
                <a:latin typeface="Palatino Linotype"/>
                <a:cs typeface="Palatino Linotype"/>
              </a:rPr>
              <a:t>1</a:t>
            </a:r>
            <a:r>
              <a:rPr dirty="0" sz="650">
                <a:latin typeface="Cambria"/>
                <a:cs typeface="Cambria"/>
              </a:rPr>
              <a:t>Υ</a:t>
            </a:r>
            <a:r>
              <a:rPr dirty="0" baseline="-18518" sz="675" i="1">
                <a:latin typeface="Palatino Linotype"/>
                <a:cs typeface="Palatino Linotype"/>
              </a:rPr>
              <a:t>B</a:t>
            </a:r>
            <a:r>
              <a:rPr dirty="0" baseline="-18518" sz="675" spc="209" i="1">
                <a:latin typeface="Palatino Linotype"/>
                <a:cs typeface="Palatino Linotype"/>
              </a:rPr>
              <a:t> </a:t>
            </a:r>
            <a:r>
              <a:rPr dirty="0" sz="650" spc="50">
                <a:latin typeface="Cambria"/>
                <a:cs typeface="Cambria"/>
              </a:rPr>
              <a:t>Υ</a:t>
            </a:r>
            <a:r>
              <a:rPr dirty="0" baseline="30864" sz="675" spc="75">
                <a:latin typeface="Cambria"/>
                <a:cs typeface="Cambria"/>
              </a:rPr>
              <a:t>−</a:t>
            </a:r>
            <a:r>
              <a:rPr dirty="0" baseline="30864" sz="675" spc="75">
                <a:latin typeface="Palatino Linotype"/>
                <a:cs typeface="Palatino Linotype"/>
              </a:rPr>
              <a:t>1</a:t>
            </a:r>
            <a:r>
              <a:rPr dirty="0" sz="650" spc="50">
                <a:latin typeface="Cambria"/>
                <a:cs typeface="Cambria"/>
              </a:rPr>
              <a:t>Υ</a:t>
            </a:r>
            <a:r>
              <a:rPr dirty="0" baseline="-18518" sz="675" spc="75" i="1">
                <a:latin typeface="Palatino Linotype"/>
                <a:cs typeface="Palatino Linotype"/>
              </a:rPr>
              <a:t>S</a:t>
            </a:r>
            <a:r>
              <a:rPr dirty="0" baseline="-18518" sz="675" spc="217" i="1">
                <a:latin typeface="Palatino Linotype"/>
                <a:cs typeface="Palatino Linotype"/>
              </a:rPr>
              <a:t> </a:t>
            </a:r>
            <a:r>
              <a:rPr dirty="0" sz="650">
                <a:latin typeface="Cambria"/>
                <a:cs typeface="Cambria"/>
              </a:rPr>
              <a:t>)</a:t>
            </a:r>
            <a:r>
              <a:rPr dirty="0" sz="650" spc="415">
                <a:latin typeface="Cambria"/>
                <a:cs typeface="Cambria"/>
              </a:rPr>
              <a:t>  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90" i="1">
                <a:latin typeface="Palatino Linotype"/>
                <a:cs typeface="Palatino Linotype"/>
              </a:rPr>
              <a:t> </a:t>
            </a:r>
            <a:r>
              <a:rPr dirty="0" sz="650" spc="105">
                <a:latin typeface="Cambria"/>
                <a:cs typeface="Cambria"/>
              </a:rPr>
              <a:t>−</a:t>
            </a:r>
            <a:r>
              <a:rPr dirty="0" sz="650" spc="35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2tr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sz="650" spc="195">
                <a:latin typeface="Cambria"/>
                <a:cs typeface="Cambria"/>
              </a:rPr>
              <a:t>  </a:t>
            </a:r>
            <a:r>
              <a:rPr dirty="0" sz="650" spc="95">
                <a:latin typeface="Cambria"/>
                <a:cs typeface="Cambria"/>
              </a:rPr>
              <a:t>Υ</a:t>
            </a:r>
            <a:r>
              <a:rPr dirty="0" sz="650" spc="420">
                <a:latin typeface="Cambria"/>
                <a:cs typeface="Cambria"/>
              </a:rPr>
              <a:t>  </a:t>
            </a:r>
            <a:r>
              <a:rPr dirty="0" sz="650">
                <a:latin typeface="Cambria"/>
                <a:cs typeface="Cambria"/>
              </a:rPr>
              <a:t>)</a:t>
            </a:r>
            <a:r>
              <a:rPr dirty="0" sz="650" spc="25">
                <a:latin typeface="Cambria"/>
                <a:cs typeface="Cambria"/>
              </a:rPr>
              <a:t> </a:t>
            </a:r>
            <a:r>
              <a:rPr dirty="0" sz="650" spc="50">
                <a:latin typeface="Cambria"/>
                <a:cs typeface="Cambria"/>
              </a:rPr>
              <a:t>+</a:t>
            </a:r>
            <a:r>
              <a:rPr dirty="0" sz="650" spc="35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sz="650" spc="195">
                <a:latin typeface="Cambria"/>
                <a:cs typeface="Cambria"/>
              </a:rPr>
              <a:t>  </a:t>
            </a:r>
            <a:r>
              <a:rPr dirty="0" sz="650" spc="45">
                <a:latin typeface="Cambria"/>
                <a:cs typeface="Cambria"/>
              </a:rPr>
              <a:t>Υ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4907932" y="4634187"/>
            <a:ext cx="95885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450" spc="-25">
                <a:latin typeface="Cambria"/>
                <a:cs typeface="Cambria"/>
              </a:rPr>
              <a:t>−</a:t>
            </a:r>
            <a:r>
              <a:rPr dirty="0" sz="450" spc="-25">
                <a:latin typeface="Palatino Linotype"/>
                <a:cs typeface="Palatino Linotype"/>
              </a:rPr>
              <a:t>1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4780803" y="4687691"/>
            <a:ext cx="320040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  <a:tabLst>
                <a:tab pos="276860" algn="l"/>
              </a:tabLst>
            </a:pPr>
            <a:r>
              <a:rPr dirty="0" sz="450" spc="-50" i="1">
                <a:latin typeface="Palatino Linotype"/>
                <a:cs typeface="Palatino Linotype"/>
              </a:rPr>
              <a:t>B</a:t>
            </a:r>
            <a:r>
              <a:rPr dirty="0" sz="450" i="1">
                <a:latin typeface="Palatino Linotype"/>
                <a:cs typeface="Palatino Linotype"/>
              </a:rPr>
              <a:t>	</a:t>
            </a:r>
            <a:r>
              <a:rPr dirty="0" sz="450" spc="-50" i="1">
                <a:latin typeface="Palatino Linotype"/>
                <a:cs typeface="Palatino Linotype"/>
              </a:rPr>
              <a:t>S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4791151" y="4702450"/>
            <a:ext cx="357505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5"/>
              </a:spcBef>
              <a:tabLst>
                <a:tab pos="295910" algn="l"/>
              </a:tabLst>
            </a:pPr>
            <a:r>
              <a:rPr dirty="0" sz="300" i="1">
                <a:latin typeface="Meiryo"/>
                <a:cs typeface="Meiryo"/>
              </a:rPr>
              <a:t/>
            </a:r>
            <a:r>
              <a:rPr dirty="0" sz="300" spc="310" i="1">
                <a:latin typeface="Meiryo"/>
                <a:cs typeface="Meiryo"/>
              </a:rPr>
              <a:t> </a:t>
            </a:r>
            <a:r>
              <a:rPr dirty="0" baseline="6172" sz="675" spc="-75" i="1">
                <a:latin typeface="Palatino Linotype"/>
                <a:cs typeface="Palatino Linotype"/>
              </a:rPr>
              <a:t>I</a:t>
            </a:r>
            <a:r>
              <a:rPr dirty="0" baseline="6172" sz="675" i="1">
                <a:latin typeface="Palatino Linotype"/>
                <a:cs typeface="Palatino Linotype"/>
              </a:rPr>
              <a:t>	</a:t>
            </a:r>
            <a:r>
              <a:rPr dirty="0" sz="300" spc="-50" i="1">
                <a:latin typeface="Meiryo"/>
                <a:cs typeface="Meiryo"/>
              </a:rPr>
              <a:t/>
            </a:r>
            <a:endParaRPr sz="300">
              <a:latin typeface="Meiryo"/>
              <a:cs typeface="Meiryo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4844878" y="4637444"/>
            <a:ext cx="31750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95">
                <a:latin typeface="Cambria"/>
                <a:cs typeface="Cambria"/>
              </a:rPr>
              <a:t>Υ</a:t>
            </a:r>
            <a:r>
              <a:rPr dirty="0" sz="650" spc="434">
                <a:latin typeface="Cambria"/>
                <a:cs typeface="Cambria"/>
              </a:rPr>
              <a:t> </a:t>
            </a:r>
            <a:r>
              <a:rPr dirty="0" sz="650" spc="95">
                <a:latin typeface="Cambria"/>
                <a:cs typeface="Cambria"/>
              </a:rPr>
              <a:t>Υ</a:t>
            </a:r>
            <a:r>
              <a:rPr dirty="0" sz="650" spc="345">
                <a:latin typeface="Cambria"/>
                <a:cs typeface="Cambria"/>
              </a:rPr>
              <a:t> </a:t>
            </a:r>
            <a:r>
              <a:rPr dirty="0" sz="650" spc="-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1689885" y="4827197"/>
            <a:ext cx="45085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450" i="1">
                <a:latin typeface="Palatino Linotype"/>
                <a:cs typeface="Palatino Linotype"/>
              </a:rPr>
              <a:t>I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1863022" y="4853966"/>
            <a:ext cx="4826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125" i="1">
                <a:latin typeface="Meiryo"/>
                <a:cs typeface="Meiryo"/>
              </a:rPr>
              <a:t/>
            </a:r>
            <a:endParaRPr sz="300">
              <a:latin typeface="Meiryo"/>
              <a:cs typeface="Meiryo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1347447" y="4769261"/>
            <a:ext cx="62865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165" i="1">
                <a:latin typeface="Palatino Linotype"/>
                <a:cs typeface="Palatino Linotype"/>
              </a:rPr>
              <a:t> </a:t>
            </a:r>
            <a:r>
              <a:rPr dirty="0" sz="650" spc="105">
                <a:latin typeface="Cambria"/>
                <a:cs typeface="Cambria"/>
              </a:rPr>
              <a:t>−</a:t>
            </a:r>
            <a:r>
              <a:rPr dirty="0" sz="650" spc="85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baseline="30864" sz="675">
                <a:latin typeface="Cambria"/>
                <a:cs typeface="Cambria"/>
              </a:rPr>
              <a:t>−</a:t>
            </a:r>
            <a:r>
              <a:rPr dirty="0" baseline="30864" sz="675">
                <a:latin typeface="Palatino Linotype"/>
                <a:cs typeface="Palatino Linotype"/>
              </a:rPr>
              <a:t>1</a:t>
            </a:r>
            <a:r>
              <a:rPr dirty="0" sz="650">
                <a:latin typeface="Cambria"/>
                <a:cs typeface="Cambria"/>
              </a:rPr>
              <a:t>Υ</a:t>
            </a:r>
            <a:r>
              <a:rPr dirty="0" baseline="-18518" sz="675" i="1">
                <a:latin typeface="Palatino Linotype"/>
                <a:cs typeface="Palatino Linotype"/>
              </a:rPr>
              <a:t>B</a:t>
            </a:r>
            <a:r>
              <a:rPr dirty="0" baseline="-18518" sz="675" spc="419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783797" y="4853966"/>
            <a:ext cx="10160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35" i="1">
                <a:latin typeface="Meiryo"/>
                <a:cs typeface="Meiryo"/>
              </a:rPr>
              <a:t/>
            </a:r>
            <a:r>
              <a:rPr dirty="0" sz="300" spc="75" i="1">
                <a:latin typeface="Meiryo"/>
                <a:cs typeface="Meiryo"/>
              </a:rPr>
              <a:t> </a:t>
            </a:r>
            <a:r>
              <a:rPr dirty="0" sz="300" spc="-100" i="1">
                <a:latin typeface="Meiryo"/>
                <a:cs typeface="Meiryo"/>
              </a:rPr>
              <a:t/>
            </a:r>
            <a:endParaRPr sz="300">
              <a:latin typeface="Meiryo"/>
              <a:cs typeface="Meiryo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610660" y="4827197"/>
            <a:ext cx="586740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  <a:tabLst>
                <a:tab pos="553720" algn="l"/>
              </a:tabLst>
            </a:pPr>
            <a:r>
              <a:rPr dirty="0" sz="450" spc="-50" i="1">
                <a:latin typeface="Palatino Linotype"/>
                <a:cs typeface="Palatino Linotype"/>
              </a:rPr>
              <a:t>I</a:t>
            </a:r>
            <a:r>
              <a:rPr dirty="0" sz="450" i="1">
                <a:latin typeface="Palatino Linotype"/>
                <a:cs typeface="Palatino Linotype"/>
              </a:rPr>
              <a:t>	</a:t>
            </a:r>
            <a:r>
              <a:rPr dirty="0" sz="450" spc="-50" i="1">
                <a:latin typeface="Palatino Linotype"/>
                <a:cs typeface="Palatino Linotype"/>
              </a:rPr>
              <a:t>I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3300062" y="4834311"/>
            <a:ext cx="356870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5"/>
              </a:spcBef>
              <a:tabLst>
                <a:tab pos="300355" algn="l"/>
              </a:tabLst>
            </a:pPr>
            <a:r>
              <a:rPr dirty="0" sz="300" i="1">
                <a:latin typeface="Meiryo"/>
                <a:cs typeface="Meiryo"/>
              </a:rPr>
              <a:t/>
            </a:r>
            <a:r>
              <a:rPr dirty="0" sz="300" spc="340" i="1">
                <a:latin typeface="Meiryo"/>
                <a:cs typeface="Meiryo"/>
              </a:rPr>
              <a:t> </a:t>
            </a:r>
            <a:r>
              <a:rPr dirty="0" baseline="6172" sz="675" spc="-75" i="1">
                <a:latin typeface="Palatino Linotype"/>
                <a:cs typeface="Palatino Linotype"/>
              </a:rPr>
              <a:t>I</a:t>
            </a:r>
            <a:r>
              <a:rPr dirty="0" baseline="6172" sz="675" i="1">
                <a:latin typeface="Palatino Linotype"/>
                <a:cs typeface="Palatino Linotype"/>
              </a:rPr>
              <a:t>	</a:t>
            </a:r>
            <a:r>
              <a:rPr dirty="0" sz="300" spc="-50" i="1">
                <a:latin typeface="Meiryo"/>
                <a:cs typeface="Meiryo"/>
              </a:rPr>
              <a:t/>
            </a:r>
            <a:endParaRPr sz="300">
              <a:latin typeface="Meiryo"/>
              <a:cs typeface="Meiryo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2224253" y="4769305"/>
            <a:ext cx="147256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140" i="1">
                <a:latin typeface="Palatino Linotype"/>
                <a:cs typeface="Palatino Linotype"/>
              </a:rPr>
              <a:t> </a:t>
            </a:r>
            <a:r>
              <a:rPr dirty="0" sz="650" spc="105">
                <a:latin typeface="Cambria"/>
                <a:cs typeface="Cambria"/>
              </a:rPr>
              <a:t>−</a:t>
            </a:r>
            <a:r>
              <a:rPr dirty="0" sz="650" spc="80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2tr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baseline="30864" sz="675">
                <a:latin typeface="Cambria"/>
                <a:cs typeface="Cambria"/>
              </a:rPr>
              <a:t>−</a:t>
            </a:r>
            <a:r>
              <a:rPr dirty="0" baseline="30864" sz="675">
                <a:latin typeface="Palatino Linotype"/>
                <a:cs typeface="Palatino Linotype"/>
              </a:rPr>
              <a:t>1</a:t>
            </a:r>
            <a:r>
              <a:rPr dirty="0" sz="650">
                <a:latin typeface="Cambria"/>
                <a:cs typeface="Cambria"/>
              </a:rPr>
              <a:t>Υ</a:t>
            </a:r>
            <a:r>
              <a:rPr dirty="0" baseline="-18518" sz="675" i="1">
                <a:latin typeface="Palatino Linotype"/>
                <a:cs typeface="Palatino Linotype"/>
              </a:rPr>
              <a:t>B</a:t>
            </a:r>
            <a:r>
              <a:rPr dirty="0" baseline="-18518" sz="675" spc="300" i="1">
                <a:latin typeface="Palatino Linotype"/>
                <a:cs typeface="Palatino Linotype"/>
              </a:rPr>
              <a:t> </a:t>
            </a:r>
            <a:r>
              <a:rPr dirty="0" baseline="-18518" sz="675" i="1">
                <a:latin typeface="Palatino Linotype"/>
                <a:cs typeface="Palatino Linotype"/>
              </a:rPr>
              <a:t>S</a:t>
            </a:r>
            <a:r>
              <a:rPr dirty="0" baseline="-18518" sz="675" spc="300" i="1">
                <a:latin typeface="Palatino Linotype"/>
                <a:cs typeface="Palatino Linotype"/>
              </a:rPr>
              <a:t> </a:t>
            </a:r>
            <a:r>
              <a:rPr dirty="0" sz="650">
                <a:latin typeface="Cambria"/>
                <a:cs typeface="Cambria"/>
              </a:rPr>
              <a:t>)</a:t>
            </a:r>
            <a:r>
              <a:rPr dirty="0" sz="650" spc="65">
                <a:latin typeface="Cambria"/>
                <a:cs typeface="Cambria"/>
              </a:rPr>
              <a:t> </a:t>
            </a:r>
            <a:r>
              <a:rPr dirty="0" sz="650" spc="50">
                <a:latin typeface="Cambria"/>
                <a:cs typeface="Cambria"/>
              </a:rPr>
              <a:t>+</a:t>
            </a:r>
            <a:r>
              <a:rPr dirty="0" sz="650" spc="70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baseline="30864" sz="675">
                <a:latin typeface="Cambria"/>
                <a:cs typeface="Cambria"/>
              </a:rPr>
              <a:t>−</a:t>
            </a:r>
            <a:r>
              <a:rPr dirty="0" baseline="30864" sz="675">
                <a:latin typeface="Palatino Linotype"/>
                <a:cs typeface="Palatino Linotype"/>
              </a:rPr>
              <a:t>1</a:t>
            </a:r>
            <a:r>
              <a:rPr dirty="0" sz="650">
                <a:latin typeface="Cambria"/>
                <a:cs typeface="Cambria"/>
              </a:rPr>
              <a:t>Υ</a:t>
            </a:r>
            <a:r>
              <a:rPr dirty="0" baseline="-18518" sz="675" i="1">
                <a:latin typeface="Palatino Linotype"/>
                <a:cs typeface="Palatino Linotype"/>
              </a:rPr>
              <a:t>B</a:t>
            </a:r>
            <a:r>
              <a:rPr dirty="0" baseline="-18518" sz="675" spc="375" i="1">
                <a:latin typeface="Palatino Linotype"/>
                <a:cs typeface="Palatino Linotype"/>
              </a:rPr>
              <a:t> </a:t>
            </a:r>
            <a:r>
              <a:rPr dirty="0" sz="650" spc="50">
                <a:latin typeface="Cambria"/>
                <a:cs typeface="Cambria"/>
              </a:rPr>
              <a:t>Υ</a:t>
            </a:r>
            <a:r>
              <a:rPr dirty="0" baseline="30864" sz="675" spc="75">
                <a:latin typeface="Cambria"/>
                <a:cs typeface="Cambria"/>
              </a:rPr>
              <a:t>−</a:t>
            </a:r>
            <a:r>
              <a:rPr dirty="0" baseline="30864" sz="675" spc="75">
                <a:latin typeface="Palatino Linotype"/>
                <a:cs typeface="Palatino Linotype"/>
              </a:rPr>
              <a:t>1</a:t>
            </a:r>
            <a:r>
              <a:rPr dirty="0" sz="650" spc="50">
                <a:latin typeface="Cambria"/>
                <a:cs typeface="Cambria"/>
              </a:rPr>
              <a:t>Υ</a:t>
            </a:r>
            <a:r>
              <a:rPr dirty="0" baseline="-18518" sz="675" spc="75" i="1">
                <a:latin typeface="Palatino Linotype"/>
                <a:cs typeface="Palatino Linotype"/>
              </a:rPr>
              <a:t>S</a:t>
            </a:r>
            <a:r>
              <a:rPr dirty="0" baseline="-18518" sz="675" spc="300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4125894" y="4766053"/>
            <a:ext cx="95885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450" spc="-25">
                <a:latin typeface="Cambria"/>
                <a:cs typeface="Cambria"/>
              </a:rPr>
              <a:t>−</a:t>
            </a:r>
            <a:r>
              <a:rPr dirty="0" sz="450" spc="-25">
                <a:latin typeface="Palatino Linotype"/>
                <a:cs typeface="Palatino Linotype"/>
              </a:rPr>
              <a:t>1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4125894" y="4827197"/>
            <a:ext cx="45085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450" i="1">
                <a:latin typeface="Palatino Linotype"/>
                <a:cs typeface="Palatino Linotype"/>
              </a:rPr>
              <a:t>I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4263282" y="4819557"/>
            <a:ext cx="55244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450" spc="-20" i="1">
                <a:latin typeface="Palatino Linotype"/>
                <a:cs typeface="Palatino Linotype"/>
              </a:rPr>
              <a:t>S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4292715" y="4853965"/>
            <a:ext cx="48260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125" i="1">
                <a:latin typeface="Meiryo"/>
                <a:cs typeface="Meiryo"/>
              </a:rPr>
              <a:t/>
            </a:r>
            <a:endParaRPr sz="300">
              <a:latin typeface="Meiryo"/>
              <a:cs typeface="Meiryo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4607745" y="4766053"/>
            <a:ext cx="95885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450" spc="-25">
                <a:latin typeface="Cambria"/>
                <a:cs typeface="Cambria"/>
              </a:rPr>
              <a:t>−</a:t>
            </a:r>
            <a:r>
              <a:rPr dirty="0" sz="450" spc="-25">
                <a:latin typeface="Palatino Linotype"/>
                <a:cs typeface="Palatino Linotype"/>
              </a:rPr>
              <a:t>1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4607745" y="4827197"/>
            <a:ext cx="45085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450" i="1">
                <a:latin typeface="Palatino Linotype"/>
                <a:cs typeface="Palatino Linotype"/>
              </a:rPr>
              <a:t>I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3764137" y="4769305"/>
            <a:ext cx="100711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i="1">
                <a:latin typeface="Palatino Linotype"/>
                <a:cs typeface="Palatino Linotype"/>
              </a:rPr>
              <a:t>O</a:t>
            </a:r>
            <a:r>
              <a:rPr dirty="0" sz="650" spc="5" i="1">
                <a:latin typeface="Palatino Linotype"/>
                <a:cs typeface="Palatino Linotype"/>
              </a:rPr>
              <a:t> </a:t>
            </a:r>
            <a:r>
              <a:rPr dirty="0" sz="650" spc="105">
                <a:latin typeface="Cambria"/>
                <a:cs typeface="Cambria"/>
              </a:rPr>
              <a:t>−</a:t>
            </a:r>
            <a:r>
              <a:rPr dirty="0" sz="650" spc="25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2tr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sz="650" spc="180">
                <a:latin typeface="Cambria"/>
                <a:cs typeface="Cambria"/>
              </a:rPr>
              <a:t>  </a:t>
            </a:r>
            <a:r>
              <a:rPr dirty="0" sz="650" spc="95">
                <a:latin typeface="Cambria"/>
                <a:cs typeface="Cambria"/>
              </a:rPr>
              <a:t>Υ</a:t>
            </a:r>
            <a:r>
              <a:rPr dirty="0" sz="650" spc="395">
                <a:latin typeface="Cambria"/>
                <a:cs typeface="Cambria"/>
              </a:rPr>
              <a:t> </a:t>
            </a:r>
            <a:r>
              <a:rPr dirty="0" sz="650">
                <a:latin typeface="Cambria"/>
                <a:cs typeface="Cambria"/>
              </a:rPr>
              <a:t>)</a:t>
            </a:r>
            <a:r>
              <a:rPr dirty="0" sz="650" spc="15">
                <a:latin typeface="Cambria"/>
                <a:cs typeface="Cambria"/>
              </a:rPr>
              <a:t> </a:t>
            </a:r>
            <a:r>
              <a:rPr dirty="0" sz="650" spc="50">
                <a:latin typeface="Cambria"/>
                <a:cs typeface="Cambria"/>
              </a:rPr>
              <a:t>+</a:t>
            </a:r>
            <a:r>
              <a:rPr dirty="0" sz="650" spc="20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sz="650" spc="175">
                <a:latin typeface="Cambria"/>
                <a:cs typeface="Cambria"/>
              </a:rPr>
              <a:t>  </a:t>
            </a:r>
            <a:r>
              <a:rPr dirty="0" sz="650" spc="45">
                <a:latin typeface="Cambria"/>
                <a:cs typeface="Cambria"/>
              </a:rPr>
              <a:t>Υ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4745213" y="4819557"/>
            <a:ext cx="61594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450" spc="5" i="1">
                <a:latin typeface="Palatino Linotype"/>
                <a:cs typeface="Palatino Linotype"/>
              </a:rPr>
              <a:t>B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4755561" y="4834311"/>
            <a:ext cx="361950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5"/>
              </a:spcBef>
              <a:tabLst>
                <a:tab pos="300355" algn="l"/>
              </a:tabLst>
            </a:pPr>
            <a:r>
              <a:rPr dirty="0" sz="300" i="1">
                <a:latin typeface="Meiryo"/>
                <a:cs typeface="Meiryo"/>
              </a:rPr>
              <a:t/>
            </a:r>
            <a:r>
              <a:rPr dirty="0" sz="300" spc="340" i="1">
                <a:latin typeface="Meiryo"/>
                <a:cs typeface="Meiryo"/>
              </a:rPr>
              <a:t> </a:t>
            </a:r>
            <a:r>
              <a:rPr dirty="0" baseline="6172" sz="675" spc="-75" i="1">
                <a:latin typeface="Palatino Linotype"/>
                <a:cs typeface="Palatino Linotype"/>
              </a:rPr>
              <a:t>I</a:t>
            </a:r>
            <a:r>
              <a:rPr dirty="0" baseline="6172" sz="675" i="1">
                <a:latin typeface="Palatino Linotype"/>
                <a:cs typeface="Palatino Linotype"/>
              </a:rPr>
              <a:t>	</a:t>
            </a:r>
            <a:r>
              <a:rPr dirty="0" sz="300" spc="-50" i="1">
                <a:latin typeface="Meiryo"/>
                <a:cs typeface="Meiryo"/>
              </a:rPr>
              <a:t/>
            </a:r>
            <a:endParaRPr sz="300">
              <a:latin typeface="Meiryo"/>
              <a:cs typeface="Meiryo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4813629" y="4769305"/>
            <a:ext cx="31750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95">
                <a:latin typeface="Cambria"/>
                <a:cs typeface="Cambria"/>
              </a:rPr>
              <a:t>Υ</a:t>
            </a:r>
            <a:r>
              <a:rPr dirty="0" sz="650" spc="434">
                <a:latin typeface="Cambria"/>
                <a:cs typeface="Cambria"/>
              </a:rPr>
              <a:t> </a:t>
            </a:r>
            <a:r>
              <a:rPr dirty="0" sz="650" spc="95">
                <a:latin typeface="Cambria"/>
                <a:cs typeface="Cambria"/>
              </a:rPr>
              <a:t>Υ</a:t>
            </a:r>
            <a:r>
              <a:rPr dirty="0" sz="650" spc="345">
                <a:latin typeface="Cambria"/>
                <a:cs typeface="Cambria"/>
              </a:rPr>
              <a:t> </a:t>
            </a:r>
            <a:r>
              <a:rPr dirty="0" sz="650" spc="-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5180217" y="4491958"/>
            <a:ext cx="64769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345">
                <a:latin typeface="Meiryo"/>
                <a:cs typeface="Meiryo"/>
              </a:rPr>
              <a:t>⎞</a:t>
            </a:r>
            <a:endParaRPr sz="650">
              <a:latin typeface="Meiryo"/>
              <a:cs typeface="Meiryo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5180217" y="4655049"/>
            <a:ext cx="64769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345">
                <a:latin typeface="Meiryo"/>
                <a:cs typeface="Meiryo"/>
              </a:rPr>
              <a:t>⎟</a:t>
            </a:r>
            <a:endParaRPr sz="650">
              <a:latin typeface="Meiryo"/>
              <a:cs typeface="Meiryo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4876682" y="4737664"/>
            <a:ext cx="35560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315595" algn="l"/>
              </a:tabLst>
            </a:pPr>
            <a:r>
              <a:rPr dirty="0" sz="450" spc="-25">
                <a:latin typeface="Cambria"/>
                <a:cs typeface="Cambria"/>
              </a:rPr>
              <a:t>−</a:t>
            </a:r>
            <a:r>
              <a:rPr dirty="0" sz="450" spc="-25">
                <a:latin typeface="Palatino Linotype"/>
                <a:cs typeface="Palatino Linotype"/>
              </a:rPr>
              <a:t>1</a:t>
            </a:r>
            <a:r>
              <a:rPr dirty="0" sz="450">
                <a:latin typeface="Palatino Linotype"/>
                <a:cs typeface="Palatino Linotype"/>
              </a:rPr>
              <a:t>	</a:t>
            </a:r>
            <a:r>
              <a:rPr dirty="0" baseline="4273" sz="975" spc="-975">
                <a:latin typeface="Meiryo"/>
                <a:cs typeface="Meiryo"/>
              </a:rPr>
              <a:t>⎟</a:t>
            </a:r>
            <a:endParaRPr baseline="4273" sz="975">
              <a:latin typeface="Meiryo"/>
              <a:cs typeface="Meiryo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5014075" y="4795949"/>
            <a:ext cx="23114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178435" algn="l"/>
              </a:tabLst>
            </a:pPr>
            <a:r>
              <a:rPr dirty="0" baseline="6172" sz="675" spc="-75" i="1">
                <a:latin typeface="Palatino Linotype"/>
                <a:cs typeface="Palatino Linotype"/>
              </a:rPr>
              <a:t>S</a:t>
            </a:r>
            <a:r>
              <a:rPr dirty="0" baseline="6172" sz="675" i="1">
                <a:latin typeface="Palatino Linotype"/>
                <a:cs typeface="Palatino Linotype"/>
              </a:rPr>
              <a:t>	</a:t>
            </a:r>
            <a:r>
              <a:rPr dirty="0" sz="650" spc="-395">
                <a:latin typeface="Meiryo"/>
                <a:cs typeface="Meiryo"/>
              </a:rPr>
              <a:t>⎠</a:t>
            </a:r>
            <a:endParaRPr sz="650">
              <a:latin typeface="Meiryo"/>
              <a:cs typeface="Meiryo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632373" y="4940958"/>
            <a:ext cx="947419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25">
                <a:latin typeface="Palatino Linotype"/>
                <a:cs typeface="Palatino Linotype"/>
              </a:rPr>
              <a:t>Swamy</a:t>
            </a:r>
            <a:r>
              <a:rPr dirty="0" sz="650" spc="-15">
                <a:latin typeface="Palatino Linotype"/>
                <a:cs typeface="Palatino Linotype"/>
              </a:rPr>
              <a:t> </a:t>
            </a:r>
            <a:r>
              <a:rPr dirty="0" sz="650" spc="-10">
                <a:latin typeface="Palatino Linotype"/>
                <a:cs typeface="Palatino Linotype"/>
              </a:rPr>
              <a:t>and</a:t>
            </a:r>
            <a:r>
              <a:rPr dirty="0" sz="650" spc="-15">
                <a:latin typeface="Palatino Linotype"/>
                <a:cs typeface="Palatino Linotype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Arora</a:t>
            </a:r>
            <a:r>
              <a:rPr dirty="0" sz="650" spc="-15">
                <a:latin typeface="Palatino Linotype"/>
                <a:cs typeface="Palatino Linotype"/>
              </a:rPr>
              <a:t> </a:t>
            </a:r>
            <a:r>
              <a:rPr dirty="0" sz="650" spc="-10">
                <a:latin typeface="Palatino Linotype"/>
                <a:cs typeface="Palatino Linotype"/>
              </a:rPr>
              <a:t>(1972):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872596" y="5249756"/>
            <a:ext cx="18097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i="1">
                <a:latin typeface="Palatino Linotype"/>
                <a:cs typeface="Palatino Linotype"/>
              </a:rPr>
              <a:t>H</a:t>
            </a:r>
            <a:r>
              <a:rPr dirty="0" sz="650" spc="80" i="1">
                <a:latin typeface="Palatino Linotype"/>
                <a:cs typeface="Palatino Linotype"/>
              </a:rPr>
              <a:t> </a:t>
            </a:r>
            <a:r>
              <a:rPr dirty="0" sz="650" spc="55">
                <a:latin typeface="Cambria"/>
                <a:cs typeface="Cambria"/>
              </a:rPr>
              <a:t>=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1052197" y="5104574"/>
            <a:ext cx="52069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655">
                <a:latin typeface="Meiryo"/>
                <a:cs typeface="Meiryo"/>
              </a:rPr>
              <a:t>⎛</a:t>
            </a:r>
            <a:endParaRPr sz="650">
              <a:latin typeface="Meiryo"/>
              <a:cs typeface="Meiryo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1052197" y="5188345"/>
            <a:ext cx="64769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345">
                <a:latin typeface="Meiryo"/>
                <a:cs typeface="Meiryo"/>
              </a:rPr>
              <a:t>⎜</a:t>
            </a:r>
            <a:endParaRPr sz="650">
              <a:latin typeface="Meiryo"/>
              <a:cs typeface="Meiryo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1052197" y="5346986"/>
            <a:ext cx="64769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345">
                <a:latin typeface="Meiryo"/>
                <a:cs typeface="Meiryo"/>
              </a:rPr>
              <a:t>⎜</a:t>
            </a:r>
            <a:endParaRPr sz="650">
              <a:latin typeface="Meiryo"/>
              <a:cs typeface="Meiryo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1052197" y="5408571"/>
            <a:ext cx="64769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345">
                <a:latin typeface="Meiryo"/>
                <a:cs typeface="Meiryo"/>
              </a:rPr>
              <a:t>⎝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1135099" y="5090600"/>
            <a:ext cx="721995" cy="41910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ctr" marL="12700" marR="5080">
              <a:lnSpc>
                <a:spcPct val="127000"/>
              </a:lnSpc>
              <a:spcBef>
                <a:spcPts val="90"/>
              </a:spcBef>
            </a:pPr>
            <a:r>
              <a:rPr dirty="0" sz="650" i="1">
                <a:latin typeface="Palatino Linotype"/>
                <a:cs typeface="Palatino Linotype"/>
              </a:rPr>
              <a:t>O</a:t>
            </a:r>
            <a:r>
              <a:rPr dirty="0" sz="650" spc="-5" i="1">
                <a:latin typeface="Palatino Linotype"/>
                <a:cs typeface="Palatino Linotype"/>
              </a:rPr>
              <a:t> </a:t>
            </a:r>
            <a:r>
              <a:rPr dirty="0" sz="650" spc="105">
                <a:latin typeface="Cambria"/>
                <a:cs typeface="Cambria"/>
              </a:rPr>
              <a:t>−</a:t>
            </a:r>
            <a:r>
              <a:rPr dirty="0" sz="650" spc="20">
                <a:latin typeface="Cambria"/>
                <a:cs typeface="Cambria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60" i="1">
                <a:latin typeface="Palatino Linotype"/>
                <a:cs typeface="Palatino Linotype"/>
              </a:rPr>
              <a:t> </a:t>
            </a:r>
            <a:r>
              <a:rPr dirty="0" sz="650" spc="105">
                <a:latin typeface="Cambria"/>
                <a:cs typeface="Cambria"/>
              </a:rPr>
              <a:t>−</a:t>
            </a:r>
            <a:r>
              <a:rPr dirty="0" sz="650" spc="15">
                <a:latin typeface="Cambria"/>
                <a:cs typeface="Cambria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60" i="1">
                <a:latin typeface="Palatino Linotype"/>
                <a:cs typeface="Palatino Linotype"/>
              </a:rPr>
              <a:t> </a:t>
            </a:r>
            <a:r>
              <a:rPr dirty="0" sz="650" spc="105">
                <a:latin typeface="Cambria"/>
                <a:cs typeface="Cambria"/>
              </a:rPr>
              <a:t>+</a:t>
            </a:r>
            <a:r>
              <a:rPr dirty="0" sz="650" spc="15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-5">
                <a:latin typeface="Palatino Linotype"/>
                <a:cs typeface="Palatino Linotype"/>
              </a:rPr>
              <a:t> </a:t>
            </a:r>
            <a:r>
              <a:rPr dirty="0" sz="650" spc="105">
                <a:latin typeface="Cambria"/>
                <a:cs typeface="Cambria"/>
              </a:rPr>
              <a:t>−</a:t>
            </a:r>
            <a:r>
              <a:rPr dirty="0" sz="650" spc="15">
                <a:latin typeface="Cambria"/>
                <a:cs typeface="Cambria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K</a:t>
            </a:r>
            <a:r>
              <a:rPr dirty="0" sz="650" spc="200" i="1">
                <a:latin typeface="Palatino Linotype"/>
                <a:cs typeface="Palatino Linotype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55" i="1">
                <a:latin typeface="Palatino Linotype"/>
                <a:cs typeface="Palatino Linotype"/>
              </a:rPr>
              <a:t> </a:t>
            </a:r>
            <a:r>
              <a:rPr dirty="0" sz="650" spc="105">
                <a:latin typeface="Cambria"/>
                <a:cs typeface="Cambria"/>
              </a:rPr>
              <a:t>−</a:t>
            </a:r>
            <a:r>
              <a:rPr dirty="0" sz="650" spc="10">
                <a:latin typeface="Cambria"/>
                <a:cs typeface="Cambria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K</a:t>
            </a:r>
            <a:r>
              <a:rPr dirty="0" sz="650" spc="60" i="1">
                <a:latin typeface="Palatino Linotype"/>
                <a:cs typeface="Palatino Linotype"/>
              </a:rPr>
              <a:t> </a:t>
            </a:r>
            <a:r>
              <a:rPr dirty="0" sz="650" spc="105">
                <a:latin typeface="Cambria"/>
                <a:cs typeface="Cambria"/>
              </a:rPr>
              <a:t>−</a:t>
            </a:r>
            <a:r>
              <a:rPr dirty="0" sz="650" spc="10">
                <a:latin typeface="Cambria"/>
                <a:cs typeface="Cambria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algn="ctr" marL="8255">
              <a:lnSpc>
                <a:spcPct val="100000"/>
              </a:lnSpc>
              <a:spcBef>
                <a:spcPts val="335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65" i="1">
                <a:latin typeface="Palatino Linotype"/>
                <a:cs typeface="Palatino Linotype"/>
              </a:rPr>
              <a:t> </a:t>
            </a:r>
            <a:r>
              <a:rPr dirty="0" sz="650" spc="105">
                <a:latin typeface="Cambria"/>
                <a:cs typeface="Cambria"/>
              </a:rPr>
              <a:t>−</a:t>
            </a:r>
            <a:r>
              <a:rPr dirty="0" sz="650" spc="20">
                <a:latin typeface="Cambria"/>
                <a:cs typeface="Cambria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K</a:t>
            </a:r>
            <a:r>
              <a:rPr dirty="0" sz="650" spc="70" i="1">
                <a:latin typeface="Palatino Linotype"/>
                <a:cs typeface="Palatino Linotype"/>
              </a:rPr>
              <a:t> </a:t>
            </a:r>
            <a:r>
              <a:rPr dirty="0" sz="650" spc="105">
                <a:latin typeface="Cambria"/>
                <a:cs typeface="Cambria"/>
              </a:rPr>
              <a:t>−</a:t>
            </a:r>
            <a:r>
              <a:rPr dirty="0" sz="650" spc="25">
                <a:latin typeface="Cambria"/>
                <a:cs typeface="Cambria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2240043" y="5111565"/>
            <a:ext cx="6985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20">
                <a:latin typeface="Palatino Linotype"/>
                <a:cs typeface="Palatino Linotype"/>
              </a:rPr>
              <a:t>0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2998646" y="5111565"/>
            <a:ext cx="6985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20">
                <a:latin typeface="Palatino Linotype"/>
                <a:cs typeface="Palatino Linotype"/>
              </a:rPr>
              <a:t>0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2283412" y="5311985"/>
            <a:ext cx="261620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5"/>
              </a:spcBef>
            </a:pPr>
            <a:r>
              <a:rPr dirty="0" baseline="12345" sz="675" spc="104" i="1">
                <a:latin typeface="Palatino Linotype"/>
                <a:cs typeface="Palatino Linotype"/>
              </a:rPr>
              <a:t>B</a:t>
            </a:r>
            <a:r>
              <a:rPr dirty="0" sz="300" spc="-85" i="1">
                <a:latin typeface="Meiryo"/>
                <a:cs typeface="Meiryo"/>
              </a:rPr>
              <a:t/>
            </a:r>
            <a:r>
              <a:rPr dirty="0" sz="300" spc="265" i="1">
                <a:latin typeface="Meiryo"/>
                <a:cs typeface="Meiryo"/>
              </a:rPr>
              <a:t>  </a:t>
            </a:r>
            <a:r>
              <a:rPr dirty="0" baseline="18518" sz="450" spc="-75" i="1">
                <a:latin typeface="Meiryo"/>
                <a:cs typeface="Meiryo"/>
              </a:rPr>
              <a:t/>
            </a:r>
            <a:endParaRPr baseline="18518" sz="450">
              <a:latin typeface="Meiryo"/>
              <a:cs typeface="Meiryo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1965421" y="5237354"/>
            <a:ext cx="61912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650" i="1">
                <a:latin typeface="Palatino Linotype"/>
                <a:cs typeface="Palatino Linotype"/>
              </a:rPr>
              <a:t>O</a:t>
            </a:r>
            <a:r>
              <a:rPr dirty="0" sz="650" spc="65" i="1">
                <a:latin typeface="Palatino Linotype"/>
                <a:cs typeface="Palatino Linotype"/>
              </a:rPr>
              <a:t> </a:t>
            </a:r>
            <a:r>
              <a:rPr dirty="0" sz="650" spc="105">
                <a:latin typeface="Cambria"/>
                <a:cs typeface="Cambria"/>
              </a:rPr>
              <a:t>−</a:t>
            </a:r>
            <a:r>
              <a:rPr dirty="0" sz="650" spc="85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baseline="30864" sz="675">
                <a:latin typeface="Cambria"/>
                <a:cs typeface="Cambria"/>
              </a:rPr>
              <a:t>−</a:t>
            </a:r>
            <a:r>
              <a:rPr dirty="0" baseline="30864" sz="675">
                <a:latin typeface="Palatino Linotype"/>
                <a:cs typeface="Palatino Linotype"/>
              </a:rPr>
              <a:t>1</a:t>
            </a:r>
            <a:r>
              <a:rPr dirty="0" sz="650">
                <a:latin typeface="Cambria"/>
                <a:cs typeface="Cambria"/>
              </a:rPr>
              <a:t>Υ</a:t>
            </a:r>
            <a:r>
              <a:rPr dirty="0" baseline="-18518" sz="675" i="1">
                <a:latin typeface="Palatino Linotype"/>
                <a:cs typeface="Palatino Linotype"/>
              </a:rPr>
              <a:t>S</a:t>
            </a:r>
            <a:r>
              <a:rPr dirty="0" baseline="-18518" sz="675" spc="330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2983777" y="5311984"/>
            <a:ext cx="385445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5"/>
              </a:spcBef>
            </a:pPr>
            <a:r>
              <a:rPr dirty="0" baseline="12345" sz="675" spc="104" i="1">
                <a:latin typeface="Palatino Linotype"/>
                <a:cs typeface="Palatino Linotype"/>
              </a:rPr>
              <a:t>B</a:t>
            </a:r>
            <a:r>
              <a:rPr dirty="0" sz="300" spc="-85" i="1">
                <a:latin typeface="Meiryo"/>
                <a:cs typeface="Meiryo"/>
              </a:rPr>
              <a:t/>
            </a:r>
            <a:r>
              <a:rPr dirty="0" sz="300" spc="260" i="1">
                <a:latin typeface="Meiryo"/>
                <a:cs typeface="Meiryo"/>
              </a:rPr>
              <a:t>  </a:t>
            </a:r>
            <a:r>
              <a:rPr dirty="0" baseline="18518" sz="450" spc="-104" i="1">
                <a:latin typeface="Meiryo"/>
                <a:cs typeface="Meiryo"/>
              </a:rPr>
              <a:t/>
            </a:r>
            <a:r>
              <a:rPr dirty="0" baseline="18518" sz="450" spc="172" i="1">
                <a:latin typeface="Meiryo"/>
                <a:cs typeface="Meiryo"/>
              </a:rPr>
              <a:t> </a:t>
            </a:r>
            <a:r>
              <a:rPr dirty="0" baseline="18518" sz="450" spc="-30" i="1">
                <a:latin typeface="Meiryo"/>
                <a:cs typeface="Meiryo"/>
              </a:rPr>
              <a:t/>
            </a:r>
            <a:r>
              <a:rPr dirty="0" baseline="18518" sz="450" spc="217" i="1">
                <a:latin typeface="Meiryo"/>
                <a:cs typeface="Meiryo"/>
              </a:rPr>
              <a:t> </a:t>
            </a:r>
            <a:r>
              <a:rPr dirty="0" baseline="18518" sz="450" spc="-75" i="1">
                <a:latin typeface="Meiryo"/>
                <a:cs typeface="Meiryo"/>
              </a:rPr>
              <a:t/>
            </a:r>
            <a:endParaRPr baseline="18518" sz="450">
              <a:latin typeface="Meiryo"/>
              <a:cs typeface="Meiryo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2658771" y="5237275"/>
            <a:ext cx="74993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110" i="1">
                <a:latin typeface="Palatino Linotype"/>
                <a:cs typeface="Palatino Linotype"/>
              </a:rPr>
              <a:t> </a:t>
            </a:r>
            <a:r>
              <a:rPr dirty="0" sz="650" spc="105">
                <a:latin typeface="Cambria"/>
                <a:cs typeface="Cambria"/>
              </a:rPr>
              <a:t>−</a:t>
            </a:r>
            <a:r>
              <a:rPr dirty="0" sz="650" spc="45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baseline="30864" sz="675">
                <a:latin typeface="Cambria"/>
                <a:cs typeface="Cambria"/>
              </a:rPr>
              <a:t>−</a:t>
            </a:r>
            <a:r>
              <a:rPr dirty="0" baseline="30864" sz="675">
                <a:latin typeface="Palatino Linotype"/>
                <a:cs typeface="Palatino Linotype"/>
              </a:rPr>
              <a:t>1</a:t>
            </a:r>
            <a:r>
              <a:rPr dirty="0" sz="650">
                <a:latin typeface="Cambria"/>
                <a:cs typeface="Cambria"/>
              </a:rPr>
              <a:t>Υ</a:t>
            </a:r>
            <a:r>
              <a:rPr dirty="0" baseline="-18518" sz="675" i="1">
                <a:latin typeface="Palatino Linotype"/>
                <a:cs typeface="Palatino Linotype"/>
              </a:rPr>
              <a:t>B</a:t>
            </a:r>
            <a:r>
              <a:rPr dirty="0" baseline="-18518" sz="675" spc="179" i="1">
                <a:latin typeface="Palatino Linotype"/>
                <a:cs typeface="Palatino Linotype"/>
              </a:rPr>
              <a:t> </a:t>
            </a:r>
            <a:r>
              <a:rPr dirty="0" baseline="-18518" sz="675" i="1">
                <a:latin typeface="Palatino Linotype"/>
                <a:cs typeface="Palatino Linotype"/>
              </a:rPr>
              <a:t>S</a:t>
            </a:r>
            <a:r>
              <a:rPr dirty="0" baseline="-18518" sz="675" spc="254" i="1">
                <a:latin typeface="Palatino Linotype"/>
                <a:cs typeface="Palatino Linotype"/>
              </a:rPr>
              <a:t> </a:t>
            </a:r>
            <a:r>
              <a:rPr dirty="0" baseline="-18518" sz="675" i="1">
                <a:latin typeface="Palatino Linotype"/>
                <a:cs typeface="Palatino Linotype"/>
              </a:rPr>
              <a:t>B</a:t>
            </a:r>
            <a:r>
              <a:rPr dirty="0" baseline="-18518" sz="675" spc="247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2219016" y="5438860"/>
            <a:ext cx="135255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5"/>
              </a:spcBef>
            </a:pPr>
            <a:r>
              <a:rPr dirty="0" sz="450" spc="-25" i="1">
                <a:latin typeface="Palatino Linotype"/>
                <a:cs typeface="Palatino Linotype"/>
              </a:rPr>
              <a:t>B</a:t>
            </a:r>
            <a:r>
              <a:rPr dirty="0" baseline="-18518" sz="450" spc="-37" i="1">
                <a:latin typeface="Meiryo"/>
                <a:cs typeface="Meiryo"/>
              </a:rPr>
              <a:t/>
            </a:r>
            <a:endParaRPr baseline="-18518" sz="450">
              <a:latin typeface="Meiryo"/>
              <a:cs typeface="Meiryo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2417557" y="5463505"/>
            <a:ext cx="165735" cy="73025"/>
          </a:xfrm>
          <a:prstGeom prst="rect">
            <a:avLst/>
          </a:prstGeom>
        </p:spPr>
        <p:txBody>
          <a:bodyPr wrap="square" lIns="0" tIns="1397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dirty="0" sz="300" spc="-35" i="1">
                <a:latin typeface="Meiryo"/>
                <a:cs typeface="Meiryo"/>
              </a:rPr>
              <a:t/>
            </a:r>
            <a:r>
              <a:rPr dirty="0" sz="300" spc="75" i="1">
                <a:latin typeface="Meiryo"/>
                <a:cs typeface="Meiryo"/>
              </a:rPr>
              <a:t> </a:t>
            </a:r>
            <a:r>
              <a:rPr dirty="0" sz="300" spc="-55" i="1">
                <a:latin typeface="Meiryo"/>
                <a:cs typeface="Meiryo"/>
              </a:rPr>
              <a:t/>
            </a:r>
            <a:r>
              <a:rPr dirty="0" sz="300" spc="114" i="1">
                <a:latin typeface="Meiryo"/>
                <a:cs typeface="Meiryo"/>
              </a:rPr>
              <a:t> </a:t>
            </a:r>
            <a:r>
              <a:rPr dirty="0" sz="300" spc="-60" i="1">
                <a:latin typeface="Meiryo"/>
                <a:cs typeface="Meiryo"/>
              </a:rPr>
              <a:t/>
            </a:r>
            <a:endParaRPr sz="300">
              <a:latin typeface="Meiryo"/>
              <a:cs typeface="Meiryo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1901922" y="5378963"/>
            <a:ext cx="74612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114" i="1">
                <a:latin typeface="Palatino Linotype"/>
                <a:cs typeface="Palatino Linotype"/>
              </a:rPr>
              <a:t> </a:t>
            </a:r>
            <a:r>
              <a:rPr dirty="0" sz="650" spc="105">
                <a:latin typeface="Cambria"/>
                <a:cs typeface="Cambria"/>
              </a:rPr>
              <a:t>−</a:t>
            </a:r>
            <a:r>
              <a:rPr dirty="0" sz="650" spc="50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baseline="30864" sz="675">
                <a:latin typeface="Cambria"/>
                <a:cs typeface="Cambria"/>
              </a:rPr>
              <a:t>−</a:t>
            </a:r>
            <a:r>
              <a:rPr dirty="0" baseline="30864" sz="675">
                <a:latin typeface="Palatino Linotype"/>
                <a:cs typeface="Palatino Linotype"/>
              </a:rPr>
              <a:t>1</a:t>
            </a:r>
            <a:r>
              <a:rPr dirty="0" sz="650">
                <a:latin typeface="Cambria"/>
                <a:cs typeface="Cambria"/>
              </a:rPr>
              <a:t>Υ</a:t>
            </a:r>
            <a:r>
              <a:rPr dirty="0" baseline="-18518" sz="675" i="1">
                <a:latin typeface="Palatino Linotype"/>
                <a:cs typeface="Palatino Linotype"/>
              </a:rPr>
              <a:t>B</a:t>
            </a:r>
            <a:r>
              <a:rPr dirty="0" baseline="-18518" sz="675" spc="262" i="1">
                <a:latin typeface="Palatino Linotype"/>
                <a:cs typeface="Palatino Linotype"/>
              </a:rPr>
              <a:t> </a:t>
            </a:r>
            <a:r>
              <a:rPr dirty="0" baseline="-18518" sz="675" i="1">
                <a:latin typeface="Palatino Linotype"/>
                <a:cs typeface="Palatino Linotype"/>
              </a:rPr>
              <a:t>S</a:t>
            </a:r>
            <a:r>
              <a:rPr dirty="0" baseline="-18518" sz="675" spc="195" i="1">
                <a:latin typeface="Palatino Linotype"/>
                <a:cs typeface="Palatino Linotype"/>
              </a:rPr>
              <a:t> </a:t>
            </a:r>
            <a:r>
              <a:rPr dirty="0" baseline="-18518" sz="675" i="1">
                <a:latin typeface="Palatino Linotype"/>
                <a:cs typeface="Palatino Linotype"/>
              </a:rPr>
              <a:t>B</a:t>
            </a:r>
            <a:r>
              <a:rPr dirty="0" baseline="-18518" sz="675" spc="330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3039967" y="5453638"/>
            <a:ext cx="266065" cy="965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15"/>
              </a:spcBef>
            </a:pPr>
            <a:r>
              <a:rPr dirty="0" baseline="12345" sz="675" i="1">
                <a:latin typeface="Palatino Linotype"/>
                <a:cs typeface="Palatino Linotype"/>
              </a:rPr>
              <a:t>B</a:t>
            </a:r>
            <a:r>
              <a:rPr dirty="0" sz="300" i="1">
                <a:latin typeface="Meiryo"/>
                <a:cs typeface="Meiryo"/>
              </a:rPr>
              <a:t/>
            </a:r>
            <a:r>
              <a:rPr dirty="0" sz="300" spc="260" i="1">
                <a:latin typeface="Meiryo"/>
                <a:cs typeface="Meiryo"/>
              </a:rPr>
              <a:t>  </a:t>
            </a:r>
            <a:r>
              <a:rPr dirty="0" baseline="18518" sz="450" spc="-89" i="1">
                <a:latin typeface="Meiryo"/>
                <a:cs typeface="Meiryo"/>
              </a:rPr>
              <a:t/>
            </a:r>
            <a:endParaRPr baseline="18518" sz="450">
              <a:latin typeface="Meiryo"/>
              <a:cs typeface="Meiryo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2722104" y="5378924"/>
            <a:ext cx="622935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650" i="1">
                <a:latin typeface="Palatino Linotype"/>
                <a:cs typeface="Palatino Linotype"/>
              </a:rPr>
              <a:t>O</a:t>
            </a:r>
            <a:r>
              <a:rPr dirty="0" sz="650" spc="60" i="1">
                <a:latin typeface="Palatino Linotype"/>
                <a:cs typeface="Palatino Linotype"/>
              </a:rPr>
              <a:t> </a:t>
            </a:r>
            <a:r>
              <a:rPr dirty="0" sz="650" spc="105">
                <a:latin typeface="Cambria"/>
                <a:cs typeface="Cambria"/>
              </a:rPr>
              <a:t>−</a:t>
            </a:r>
            <a:r>
              <a:rPr dirty="0" sz="650" spc="80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baseline="30864" sz="675">
                <a:latin typeface="Cambria"/>
                <a:cs typeface="Cambria"/>
              </a:rPr>
              <a:t>−</a:t>
            </a:r>
            <a:r>
              <a:rPr dirty="0" baseline="30864" sz="675">
                <a:latin typeface="Palatino Linotype"/>
                <a:cs typeface="Palatino Linotype"/>
              </a:rPr>
              <a:t>1</a:t>
            </a:r>
            <a:r>
              <a:rPr dirty="0" sz="650">
                <a:latin typeface="Cambria"/>
                <a:cs typeface="Cambria"/>
              </a:rPr>
              <a:t>Υ</a:t>
            </a:r>
            <a:r>
              <a:rPr dirty="0" baseline="-18518" sz="675" i="1">
                <a:latin typeface="Palatino Linotype"/>
                <a:cs typeface="Palatino Linotype"/>
              </a:rPr>
              <a:t>S</a:t>
            </a:r>
            <a:r>
              <a:rPr dirty="0" baseline="-18518" sz="675" spc="397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3375559" y="5104544"/>
            <a:ext cx="115570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650" spc="-525">
                <a:latin typeface="Meiryo"/>
                <a:cs typeface="Meiryo"/>
              </a:rPr>
              <a:t>⎞</a:t>
            </a:r>
            <a:r>
              <a:rPr dirty="0" baseline="-55555" sz="975" spc="-787">
                <a:latin typeface="Meiryo"/>
                <a:cs typeface="Meiryo"/>
              </a:rPr>
              <a:t>⎟</a:t>
            </a:r>
            <a:endParaRPr baseline="-55555" sz="975">
              <a:latin typeface="Meiryo"/>
              <a:cs typeface="Meiryo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3400959" y="5346950"/>
            <a:ext cx="64769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345">
                <a:latin typeface="Meiryo"/>
                <a:cs typeface="Meiryo"/>
              </a:rPr>
              <a:t>⎟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3400959" y="5408535"/>
            <a:ext cx="64769" cy="13081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650" spc="-345">
                <a:latin typeface="Meiryo"/>
                <a:cs typeface="Meiryo"/>
              </a:rPr>
              <a:t>⎠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632435" y="5648575"/>
            <a:ext cx="2301240" cy="11493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550" b="1">
                <a:latin typeface="Calibri"/>
                <a:cs typeface="Calibri"/>
              </a:rPr>
              <a:t>Figure</a:t>
            </a:r>
            <a:r>
              <a:rPr dirty="0" sz="550" spc="90" b="1">
                <a:latin typeface="Calibri"/>
                <a:cs typeface="Calibri"/>
              </a:rPr>
              <a:t> </a:t>
            </a:r>
            <a:r>
              <a:rPr dirty="0" sz="550" b="1">
                <a:latin typeface="Calibri"/>
                <a:cs typeface="Calibri"/>
              </a:rPr>
              <a:t>3.1</a:t>
            </a:r>
            <a:r>
              <a:rPr dirty="0" sz="550" spc="390" b="1">
                <a:latin typeface="Calibri"/>
                <a:cs typeface="Calibri"/>
              </a:rPr>
              <a:t> </a:t>
            </a:r>
            <a:r>
              <a:rPr dirty="0" sz="550">
                <a:latin typeface="Calibri"/>
                <a:cs typeface="Calibri"/>
              </a:rPr>
              <a:t>Estimators</a:t>
            </a:r>
            <a:r>
              <a:rPr dirty="0" sz="550" spc="95">
                <a:latin typeface="Calibri"/>
                <a:cs typeface="Calibri"/>
              </a:rPr>
              <a:t> </a:t>
            </a:r>
            <a:r>
              <a:rPr dirty="0" sz="550">
                <a:latin typeface="Calibri"/>
                <a:cs typeface="Calibri"/>
              </a:rPr>
              <a:t>of</a:t>
            </a:r>
            <a:r>
              <a:rPr dirty="0" sz="550" spc="90">
                <a:latin typeface="Calibri"/>
                <a:cs typeface="Calibri"/>
              </a:rPr>
              <a:t> </a:t>
            </a:r>
            <a:r>
              <a:rPr dirty="0" sz="550">
                <a:latin typeface="Calibri"/>
                <a:cs typeface="Calibri"/>
              </a:rPr>
              <a:t>the</a:t>
            </a:r>
            <a:r>
              <a:rPr dirty="0" sz="550" spc="105">
                <a:latin typeface="Calibri"/>
                <a:cs typeface="Calibri"/>
              </a:rPr>
              <a:t> </a:t>
            </a:r>
            <a:r>
              <a:rPr dirty="0" sz="550">
                <a:latin typeface="Calibri"/>
                <a:cs typeface="Calibri"/>
              </a:rPr>
              <a:t>variance</a:t>
            </a:r>
            <a:r>
              <a:rPr dirty="0" sz="550" spc="90">
                <a:latin typeface="Calibri"/>
                <a:cs typeface="Calibri"/>
              </a:rPr>
              <a:t> </a:t>
            </a:r>
            <a:r>
              <a:rPr dirty="0" sz="550">
                <a:latin typeface="Calibri"/>
                <a:cs typeface="Calibri"/>
              </a:rPr>
              <a:t>components</a:t>
            </a:r>
            <a:r>
              <a:rPr dirty="0" sz="550" spc="100">
                <a:latin typeface="Calibri"/>
                <a:cs typeface="Calibri"/>
              </a:rPr>
              <a:t> </a:t>
            </a:r>
            <a:r>
              <a:rPr dirty="0" sz="550">
                <a:latin typeface="Calibri"/>
                <a:cs typeface="Calibri"/>
              </a:rPr>
              <a:t>for</a:t>
            </a:r>
            <a:r>
              <a:rPr dirty="0" sz="550" spc="95">
                <a:latin typeface="Calibri"/>
                <a:cs typeface="Calibri"/>
              </a:rPr>
              <a:t> </a:t>
            </a:r>
            <a:r>
              <a:rPr dirty="0" sz="550">
                <a:latin typeface="Calibri"/>
                <a:cs typeface="Calibri"/>
              </a:rPr>
              <a:t>unbalanced</a:t>
            </a:r>
            <a:r>
              <a:rPr dirty="0" sz="550" spc="100">
                <a:latin typeface="Calibri"/>
                <a:cs typeface="Calibri"/>
              </a:rPr>
              <a:t> </a:t>
            </a:r>
            <a:r>
              <a:rPr dirty="0" sz="550" spc="-10">
                <a:latin typeface="Calibri"/>
                <a:cs typeface="Calibri"/>
              </a:rPr>
              <a:t>panels.</a:t>
            </a:r>
            <a:endParaRPr sz="55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25657" y="607782"/>
            <a:ext cx="156273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62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/>
          <p:nvPr/>
        </p:nvSpPr>
        <p:spPr>
          <a:xfrm>
            <a:off x="567529" y="919225"/>
            <a:ext cx="4985385" cy="1132840"/>
          </a:xfrm>
          <a:custGeom>
            <a:avLst/>
            <a:gdLst/>
            <a:ahLst/>
            <a:cxnLst/>
            <a:rect l="l" t="t" r="r" b="b"/>
            <a:pathLst>
              <a:path w="4985385" h="1132839">
                <a:moveTo>
                  <a:pt x="4985182" y="991882"/>
                </a:moveTo>
                <a:lnTo>
                  <a:pt x="0" y="991882"/>
                </a:lnTo>
                <a:lnTo>
                  <a:pt x="0" y="1132586"/>
                </a:lnTo>
                <a:lnTo>
                  <a:pt x="4985182" y="1132586"/>
                </a:lnTo>
                <a:lnTo>
                  <a:pt x="4985182" y="991882"/>
                </a:lnTo>
                <a:close/>
              </a:path>
              <a:path w="4985385" h="1132839">
                <a:moveTo>
                  <a:pt x="4985182" y="850150"/>
                </a:moveTo>
                <a:lnTo>
                  <a:pt x="0" y="850150"/>
                </a:lnTo>
                <a:lnTo>
                  <a:pt x="0" y="990854"/>
                </a:lnTo>
                <a:lnTo>
                  <a:pt x="4985182" y="990854"/>
                </a:lnTo>
                <a:lnTo>
                  <a:pt x="4985182" y="850150"/>
                </a:lnTo>
                <a:close/>
              </a:path>
              <a:path w="4985385" h="1132839">
                <a:moveTo>
                  <a:pt x="4985182" y="708533"/>
                </a:moveTo>
                <a:lnTo>
                  <a:pt x="0" y="708533"/>
                </a:lnTo>
                <a:lnTo>
                  <a:pt x="0" y="849236"/>
                </a:lnTo>
                <a:lnTo>
                  <a:pt x="4985182" y="849236"/>
                </a:lnTo>
                <a:lnTo>
                  <a:pt x="4985182" y="708533"/>
                </a:lnTo>
                <a:close/>
              </a:path>
              <a:path w="4985385" h="1132839">
                <a:moveTo>
                  <a:pt x="4985182" y="566801"/>
                </a:moveTo>
                <a:lnTo>
                  <a:pt x="0" y="566801"/>
                </a:lnTo>
                <a:lnTo>
                  <a:pt x="0" y="707504"/>
                </a:lnTo>
                <a:lnTo>
                  <a:pt x="4985182" y="707504"/>
                </a:lnTo>
                <a:lnTo>
                  <a:pt x="4985182" y="566801"/>
                </a:lnTo>
                <a:close/>
              </a:path>
              <a:path w="4985385" h="1132839">
                <a:moveTo>
                  <a:pt x="4985182" y="425069"/>
                </a:moveTo>
                <a:lnTo>
                  <a:pt x="0" y="425069"/>
                </a:lnTo>
                <a:lnTo>
                  <a:pt x="0" y="565772"/>
                </a:lnTo>
                <a:lnTo>
                  <a:pt x="4985182" y="565772"/>
                </a:lnTo>
                <a:lnTo>
                  <a:pt x="4985182" y="425069"/>
                </a:lnTo>
                <a:close/>
              </a:path>
              <a:path w="4985385" h="1132839">
                <a:moveTo>
                  <a:pt x="4985182" y="283337"/>
                </a:moveTo>
                <a:lnTo>
                  <a:pt x="0" y="283337"/>
                </a:lnTo>
                <a:lnTo>
                  <a:pt x="0" y="424040"/>
                </a:lnTo>
                <a:lnTo>
                  <a:pt x="4985182" y="424040"/>
                </a:lnTo>
                <a:lnTo>
                  <a:pt x="4985182" y="283337"/>
                </a:lnTo>
                <a:close/>
              </a:path>
              <a:path w="4985385" h="1132839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113283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567532" y="919219"/>
          <a:ext cx="2341245" cy="11315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46685"/>
                <a:gridCol w="243204"/>
                <a:gridCol w="668019"/>
                <a:gridCol w="819785"/>
                <a:gridCol w="462914"/>
              </a:tblGrid>
              <a:tr h="424180">
                <a:tc gridSpan="5">
                  <a:txBody>
                    <a:bodyPr/>
                    <a:lstStyle/>
                    <a:p>
                      <a:pPr marL="24765" marR="30480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data("Tileries",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package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"pder")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 marR="30480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head(Tileries,</a:t>
                      </a:r>
                      <a:r>
                        <a:rPr dirty="0" sz="800" spc="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3)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146685" marR="30480">
                        <a:lnSpc>
                          <a:spcPct val="100000"/>
                        </a:lnSpc>
                        <a:spcBef>
                          <a:spcPts val="155"/>
                        </a:spcBef>
                        <a:tabLst>
                          <a:tab pos="753745" algn="l"/>
                        </a:tabLst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id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week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area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output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labor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machine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algn="ctr" marR="2730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1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 fayoum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5.650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4.533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60960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4.663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algn="ctr" marR="2730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2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 fayoum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6.522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5.347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60960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4.234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algn="ctr" marR="2730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3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 fayoum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6.303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4.970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60960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4.234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282575">
                <a:tc gridSpan="5">
                  <a:txBody>
                    <a:bodyPr/>
                    <a:lstStyle/>
                    <a:p>
                      <a:pPr marL="24765" marR="30480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pdim(Tileries)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Unbalanced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Panel: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n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25,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T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=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12-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22,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N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554816" y="1892972"/>
            <a:ext cx="4960620" cy="9391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156845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483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endParaRPr sz="800">
              <a:latin typeface="Courier New"/>
              <a:cs typeface="Courier New"/>
            </a:endParaRPr>
          </a:p>
          <a:p>
            <a:pPr algn="just" marL="12700" marR="5080" indent="107950">
              <a:lnSpc>
                <a:spcPct val="100000"/>
              </a:lnSpc>
              <a:spcBef>
                <a:spcPts val="545"/>
              </a:spcBef>
            </a:pP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obb-</a:t>
            </a:r>
            <a:r>
              <a:rPr dirty="0" sz="1000" spc="-2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du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du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output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en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ity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labo</a:t>
            </a:r>
            <a:r>
              <a:rPr dirty="0" sz="1000" spc="-5">
                <a:latin typeface="Courier New"/>
                <a:cs typeface="Courier New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machine</a:t>
            </a:r>
            <a:r>
              <a:rPr dirty="0" sz="1000" spc="-20">
                <a:latin typeface="Palatino Linotype"/>
                <a:cs typeface="Palatino Linotype"/>
              </a:rPr>
              <a:t>).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k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40">
                <a:latin typeface="Palatino Linotype"/>
                <a:cs typeface="Palatino Linotype"/>
              </a:rPr>
              <a:t>same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ﬁ</a:t>
            </a:r>
            <a:r>
              <a:rPr dirty="0" sz="1000" spc="-5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still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ppl</a:t>
            </a:r>
            <a:r>
              <a:rPr dirty="0" sz="1000" spc="-7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250" b="1">
                <a:latin typeface="Times New Roman"/>
                <a:cs typeface="Times New Roman"/>
              </a:rPr>
              <a:t>o</a:t>
            </a:r>
            <a:r>
              <a:rPr dirty="0" sz="1000" spc="16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-85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spc="-8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d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dum</a:t>
            </a:r>
            <a:r>
              <a:rPr dirty="0" sz="1000" spc="-85">
                <a:latin typeface="Palatino Linotype"/>
                <a:cs typeface="Palatino Linotype"/>
              </a:rPr>
              <a:t>m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67532" y="2938545"/>
            <a:ext cx="4985385" cy="226695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Tileries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pdata.frame(Tileries)</a:t>
            </a:r>
            <a:endParaRPr sz="800">
              <a:latin typeface="Courier New"/>
              <a:cs typeface="Courier New"/>
            </a:endParaRPr>
          </a:p>
          <a:p>
            <a:pPr marL="24765" marR="84963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plm.within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plm(log(output)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log(labor)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log(machine),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Tileries) </a:t>
            </a:r>
            <a:r>
              <a:rPr dirty="0" sz="800">
                <a:latin typeface="Courier New"/>
                <a:cs typeface="Courier New"/>
              </a:rPr>
              <a:t>y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log(Tileries$output)</a:t>
            </a:r>
            <a:endParaRPr sz="800">
              <a:latin typeface="Courier New"/>
              <a:cs typeface="Courier New"/>
            </a:endParaRPr>
          </a:p>
          <a:p>
            <a:pPr marL="24765" marR="3312160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x1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log(Tileries$labor) </a:t>
            </a:r>
            <a:r>
              <a:rPr dirty="0" sz="800">
                <a:latin typeface="Courier New"/>
                <a:cs typeface="Courier New"/>
              </a:rPr>
              <a:t>x2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log(Tileries$machine)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85"/>
              </a:spcBef>
            </a:pPr>
            <a:r>
              <a:rPr dirty="0" sz="800">
                <a:latin typeface="Courier New"/>
                <a:cs typeface="Courier New"/>
              </a:rPr>
              <a:t>lm.within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lm(I(y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Between(y))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54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I(x1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Between(x1))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I(x2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Between(x2))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1)</a:t>
            </a:r>
            <a:endParaRPr sz="800">
              <a:latin typeface="Courier New"/>
              <a:cs typeface="Courier New"/>
            </a:endParaRPr>
          </a:p>
          <a:p>
            <a:pPr marL="24765" marR="30289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lm.lsdv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lm(log(output)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5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log(labor)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log(machine)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factor(id),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Tileries) coef(lm.lsdv)[2:3]</a:t>
            </a:r>
            <a:endParaRPr sz="800">
              <a:latin typeface="Courier New"/>
              <a:cs typeface="Courier New"/>
            </a:endParaRPr>
          </a:p>
          <a:p>
            <a:pPr marL="328930" marR="3434079" indent="-182245">
              <a:lnSpc>
                <a:spcPts val="1120"/>
              </a:lnSpc>
              <a:spcBef>
                <a:spcPts val="60"/>
              </a:spcBef>
              <a:tabLst>
                <a:tab pos="1118235" algn="l"/>
              </a:tabLst>
            </a:pPr>
            <a:r>
              <a:rPr dirty="0" sz="800">
                <a:latin typeface="Courier New"/>
                <a:cs typeface="Courier New"/>
              </a:rPr>
              <a:t>log(labor)</a:t>
            </a:r>
            <a:r>
              <a:rPr dirty="0" sz="800" spc="-9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log(machine) 0.87062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0.02438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90"/>
              </a:spcBef>
            </a:pPr>
            <a:r>
              <a:rPr dirty="0" sz="800" spc="-10">
                <a:latin typeface="Courier New"/>
                <a:cs typeface="Courier New"/>
              </a:rPr>
              <a:t>coef(lm.within)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I(x1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Between(x1))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I(x2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Between(x2))</a:t>
            </a:r>
            <a:endParaRPr sz="800">
              <a:latin typeface="Courier New"/>
              <a:cs typeface="Courier New"/>
            </a:endParaRPr>
          </a:p>
          <a:p>
            <a:pPr marL="753745">
              <a:lnSpc>
                <a:spcPct val="100000"/>
              </a:lnSpc>
              <a:spcBef>
                <a:spcPts val="155"/>
              </a:spcBef>
              <a:tabLst>
                <a:tab pos="1968500" algn="l"/>
              </a:tabLst>
            </a:pPr>
            <a:r>
              <a:rPr dirty="0" sz="800" spc="-10">
                <a:latin typeface="Courier New"/>
                <a:cs typeface="Courier New"/>
              </a:rPr>
              <a:t>0.87062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0.02438</a:t>
            </a:r>
            <a:endParaRPr sz="800">
              <a:latin typeface="Courier New"/>
              <a:cs typeface="Courier New"/>
            </a:endParaRPr>
          </a:p>
          <a:p>
            <a:pPr marL="146685" marR="3434079" indent="-121920">
              <a:lnSpc>
                <a:spcPts val="1120"/>
              </a:lnSpc>
              <a:spcBef>
                <a:spcPts val="60"/>
              </a:spcBef>
            </a:pPr>
            <a:r>
              <a:rPr dirty="0" sz="800" spc="-10">
                <a:latin typeface="Courier New"/>
                <a:cs typeface="Courier New"/>
              </a:rPr>
              <a:t>coef(plm.within) </a:t>
            </a:r>
            <a:r>
              <a:rPr dirty="0" sz="800">
                <a:latin typeface="Courier New"/>
                <a:cs typeface="Courier New"/>
              </a:rPr>
              <a:t>log(labor)</a:t>
            </a:r>
            <a:r>
              <a:rPr dirty="0" sz="800" spc="-9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log(machine)</a:t>
            </a:r>
            <a:endParaRPr sz="800">
              <a:latin typeface="Courier New"/>
              <a:cs typeface="Courier New"/>
            </a:endParaRPr>
          </a:p>
          <a:p>
            <a:pPr marL="328930">
              <a:lnSpc>
                <a:spcPct val="100000"/>
              </a:lnSpc>
              <a:spcBef>
                <a:spcPts val="85"/>
              </a:spcBef>
              <a:tabLst>
                <a:tab pos="1118235" algn="l"/>
              </a:tabLst>
            </a:pPr>
            <a:r>
              <a:rPr dirty="0" sz="800" spc="-10">
                <a:latin typeface="Courier New"/>
                <a:cs typeface="Courier New"/>
              </a:rPr>
              <a:t>0.87062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0.02438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662840" y="5339532"/>
            <a:ext cx="28352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one-</a:t>
            </a:r>
            <a:r>
              <a:rPr dirty="0" sz="1000" spc="-105">
                <a:latin typeface="Palatino Linotype"/>
                <a:cs typeface="Palatino Linotype"/>
              </a:rPr>
              <a:t>way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estimated: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567529" y="5648718"/>
            <a:ext cx="4985385" cy="2408555"/>
          </a:xfrm>
          <a:custGeom>
            <a:avLst/>
            <a:gdLst/>
            <a:ahLst/>
            <a:cxnLst/>
            <a:rect l="l" t="t" r="r" b="b"/>
            <a:pathLst>
              <a:path w="4985385" h="2408554">
                <a:moveTo>
                  <a:pt x="4985182" y="2267369"/>
                </a:moveTo>
                <a:lnTo>
                  <a:pt x="0" y="2267369"/>
                </a:lnTo>
                <a:lnTo>
                  <a:pt x="0" y="2408072"/>
                </a:lnTo>
                <a:lnTo>
                  <a:pt x="4985182" y="2408072"/>
                </a:lnTo>
                <a:lnTo>
                  <a:pt x="4985182" y="2267369"/>
                </a:lnTo>
                <a:close/>
              </a:path>
              <a:path w="4985385" h="2408554">
                <a:moveTo>
                  <a:pt x="4985182" y="2125637"/>
                </a:moveTo>
                <a:lnTo>
                  <a:pt x="0" y="2125637"/>
                </a:lnTo>
                <a:lnTo>
                  <a:pt x="0" y="2266340"/>
                </a:lnTo>
                <a:lnTo>
                  <a:pt x="4985182" y="2266340"/>
                </a:lnTo>
                <a:lnTo>
                  <a:pt x="4985182" y="2125637"/>
                </a:lnTo>
                <a:close/>
              </a:path>
              <a:path w="4985385" h="2408554">
                <a:moveTo>
                  <a:pt x="4985182" y="1983905"/>
                </a:moveTo>
                <a:lnTo>
                  <a:pt x="0" y="1983905"/>
                </a:lnTo>
                <a:lnTo>
                  <a:pt x="0" y="2124608"/>
                </a:lnTo>
                <a:lnTo>
                  <a:pt x="4985182" y="2124608"/>
                </a:lnTo>
                <a:lnTo>
                  <a:pt x="4985182" y="1983905"/>
                </a:lnTo>
                <a:close/>
              </a:path>
              <a:path w="4985385" h="2408554">
                <a:moveTo>
                  <a:pt x="4985182" y="1842173"/>
                </a:moveTo>
                <a:lnTo>
                  <a:pt x="0" y="1842173"/>
                </a:lnTo>
                <a:lnTo>
                  <a:pt x="0" y="1982876"/>
                </a:lnTo>
                <a:lnTo>
                  <a:pt x="4985182" y="1982876"/>
                </a:lnTo>
                <a:lnTo>
                  <a:pt x="4985182" y="1842173"/>
                </a:lnTo>
                <a:close/>
              </a:path>
              <a:path w="4985385" h="2408554">
                <a:moveTo>
                  <a:pt x="4985182" y="1700441"/>
                </a:moveTo>
                <a:lnTo>
                  <a:pt x="0" y="1700441"/>
                </a:lnTo>
                <a:lnTo>
                  <a:pt x="0" y="1841144"/>
                </a:lnTo>
                <a:lnTo>
                  <a:pt x="4985182" y="1841144"/>
                </a:lnTo>
                <a:lnTo>
                  <a:pt x="4985182" y="1700441"/>
                </a:lnTo>
                <a:close/>
              </a:path>
              <a:path w="4985385" h="2408554">
                <a:moveTo>
                  <a:pt x="4985182" y="1558823"/>
                </a:moveTo>
                <a:lnTo>
                  <a:pt x="0" y="1558823"/>
                </a:lnTo>
                <a:lnTo>
                  <a:pt x="0" y="1699526"/>
                </a:lnTo>
                <a:lnTo>
                  <a:pt x="4985182" y="1699526"/>
                </a:lnTo>
                <a:lnTo>
                  <a:pt x="4985182" y="1558823"/>
                </a:lnTo>
                <a:close/>
              </a:path>
              <a:path w="4985385" h="2408554">
                <a:moveTo>
                  <a:pt x="4985182" y="1417091"/>
                </a:moveTo>
                <a:lnTo>
                  <a:pt x="0" y="1417091"/>
                </a:lnTo>
                <a:lnTo>
                  <a:pt x="0" y="1557794"/>
                </a:lnTo>
                <a:lnTo>
                  <a:pt x="4985182" y="1557794"/>
                </a:lnTo>
                <a:lnTo>
                  <a:pt x="4985182" y="1417091"/>
                </a:lnTo>
                <a:close/>
              </a:path>
              <a:path w="4985385" h="2408554">
                <a:moveTo>
                  <a:pt x="4985182" y="1275359"/>
                </a:moveTo>
                <a:lnTo>
                  <a:pt x="0" y="1275359"/>
                </a:lnTo>
                <a:lnTo>
                  <a:pt x="0" y="1416062"/>
                </a:lnTo>
                <a:lnTo>
                  <a:pt x="4985182" y="1416062"/>
                </a:lnTo>
                <a:lnTo>
                  <a:pt x="4985182" y="1275359"/>
                </a:lnTo>
                <a:close/>
              </a:path>
              <a:path w="4985385" h="2408554">
                <a:moveTo>
                  <a:pt x="4985182" y="1133627"/>
                </a:moveTo>
                <a:lnTo>
                  <a:pt x="0" y="1133627"/>
                </a:lnTo>
                <a:lnTo>
                  <a:pt x="0" y="1274330"/>
                </a:lnTo>
                <a:lnTo>
                  <a:pt x="4985182" y="1274330"/>
                </a:lnTo>
                <a:lnTo>
                  <a:pt x="4985182" y="1133627"/>
                </a:lnTo>
                <a:close/>
              </a:path>
              <a:path w="4985385" h="2408554">
                <a:moveTo>
                  <a:pt x="4985182" y="991895"/>
                </a:moveTo>
                <a:lnTo>
                  <a:pt x="0" y="991895"/>
                </a:lnTo>
                <a:lnTo>
                  <a:pt x="0" y="1132598"/>
                </a:lnTo>
                <a:lnTo>
                  <a:pt x="4985182" y="1132598"/>
                </a:lnTo>
                <a:lnTo>
                  <a:pt x="4985182" y="991895"/>
                </a:lnTo>
                <a:close/>
              </a:path>
              <a:path w="4985385" h="2408554">
                <a:moveTo>
                  <a:pt x="4985182" y="850277"/>
                </a:moveTo>
                <a:lnTo>
                  <a:pt x="0" y="850277"/>
                </a:lnTo>
                <a:lnTo>
                  <a:pt x="0" y="990981"/>
                </a:lnTo>
                <a:lnTo>
                  <a:pt x="4985182" y="990981"/>
                </a:lnTo>
                <a:lnTo>
                  <a:pt x="4985182" y="850277"/>
                </a:lnTo>
                <a:close/>
              </a:path>
              <a:path w="4985385" h="2408554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2408554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2408554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2408554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2408554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408554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592787" y="5610314"/>
            <a:ext cx="4965700" cy="243459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>
              <a:lnSpc>
                <a:spcPct val="116300"/>
              </a:lnSpc>
              <a:spcBef>
                <a:spcPts val="100"/>
              </a:spcBef>
            </a:pPr>
            <a:r>
              <a:rPr dirty="0" sz="800">
                <a:latin typeface="Courier New"/>
                <a:cs typeface="Courier New"/>
              </a:rPr>
              <a:t>tile.r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plm(log(output)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log(labor)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log(machine),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Tileries,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"random") summary(tile.r)</a:t>
            </a:r>
            <a:endParaRPr sz="800">
              <a:latin typeface="Courier New"/>
              <a:cs typeface="Courier New"/>
            </a:endParaRPr>
          </a:p>
          <a:p>
            <a:pPr marL="181610" marR="2164080" indent="-18224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Oneway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(individual)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Random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Model (Swamy-</a:t>
            </a:r>
            <a:r>
              <a:rPr dirty="0" sz="800">
                <a:latin typeface="Courier New"/>
                <a:cs typeface="Courier New"/>
              </a:rPr>
              <a:t>Arora's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transformation)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Call:</a:t>
            </a:r>
            <a:endParaRPr sz="800">
              <a:latin typeface="Courier New"/>
              <a:cs typeface="Courier New"/>
            </a:endParaRPr>
          </a:p>
          <a:p>
            <a:pPr marL="242570" marR="673100" indent="-243204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plm(formula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log(output)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54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log(labor)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log(machine),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Tileries,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"random")</a:t>
            </a:r>
            <a:endParaRPr sz="800">
              <a:latin typeface="Courier New"/>
              <a:cs typeface="Courier New"/>
            </a:endParaRPr>
          </a:p>
          <a:p>
            <a:pPr marR="2285365">
              <a:lnSpc>
                <a:spcPct val="232500"/>
              </a:lnSpc>
            </a:pPr>
            <a:r>
              <a:rPr dirty="0" sz="800">
                <a:latin typeface="Courier New"/>
                <a:cs typeface="Courier New"/>
              </a:rPr>
              <a:t>Unbalanced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Panel: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25,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12-</a:t>
            </a:r>
            <a:r>
              <a:rPr dirty="0" sz="800">
                <a:latin typeface="Courier New"/>
                <a:cs typeface="Courier New"/>
              </a:rPr>
              <a:t>22,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483 </a:t>
            </a:r>
            <a:r>
              <a:rPr dirty="0" sz="800" spc="-10">
                <a:latin typeface="Courier New"/>
                <a:cs typeface="Courier New"/>
              </a:rPr>
              <a:t>Effects:</a:t>
            </a:r>
            <a:endParaRPr sz="800">
              <a:latin typeface="Courier New"/>
              <a:cs typeface="Courier New"/>
            </a:endParaRPr>
          </a:p>
          <a:p>
            <a:pPr marR="2710180" indent="115379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var</a:t>
            </a:r>
            <a:r>
              <a:rPr dirty="0" sz="800" spc="4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std.dev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share idiosyncratic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0.002640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0.051377</a:t>
            </a:r>
            <a:r>
              <a:rPr dirty="0" sz="800" spc="40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0.81</a:t>
            </a:r>
            <a:endParaRPr sz="800">
              <a:latin typeface="Courier New"/>
              <a:cs typeface="Courier New"/>
            </a:endParaRPr>
          </a:p>
          <a:p>
            <a:pPr marR="2710180">
              <a:lnSpc>
                <a:spcPct val="116199"/>
              </a:lnSpc>
              <a:tabLst>
                <a:tab pos="850265" algn="l"/>
              </a:tabLst>
            </a:pPr>
            <a:r>
              <a:rPr dirty="0" sz="800" spc="-10">
                <a:latin typeface="Courier New"/>
                <a:cs typeface="Courier New"/>
              </a:rPr>
              <a:t>individual</a:t>
            </a:r>
            <a:r>
              <a:rPr dirty="0" sz="800">
                <a:latin typeface="Courier New"/>
                <a:cs typeface="Courier New"/>
              </a:rPr>
              <a:t>	0.000623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0.024964</a:t>
            </a:r>
            <a:r>
              <a:rPr dirty="0" sz="800" spc="37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0.19 </a:t>
            </a:r>
            <a:r>
              <a:rPr dirty="0" sz="800" spc="-10">
                <a:latin typeface="Courier New"/>
                <a:cs typeface="Courier New"/>
              </a:rPr>
              <a:t>theta:</a:t>
            </a:r>
            <a:endParaRPr sz="800">
              <a:latin typeface="Courier New"/>
              <a:cs typeface="Courier New"/>
            </a:endParaRPr>
          </a:p>
          <a:p>
            <a:pPr marL="181610">
              <a:lnSpc>
                <a:spcPct val="100000"/>
              </a:lnSpc>
              <a:spcBef>
                <a:spcPts val="155"/>
              </a:spcBef>
              <a:tabLst>
                <a:tab pos="1639570" algn="l"/>
              </a:tabLst>
            </a:pPr>
            <a:r>
              <a:rPr dirty="0" sz="800">
                <a:latin typeface="Courier New"/>
                <a:cs typeface="Courier New"/>
              </a:rPr>
              <a:t>Min.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Qu.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Median</a:t>
            </a:r>
            <a:r>
              <a:rPr dirty="0" sz="800">
                <a:latin typeface="Courier New"/>
                <a:cs typeface="Courier New"/>
              </a:rPr>
              <a:t>	Mean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3rd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Qu.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/>
          <p:nvPr/>
        </p:nvSpPr>
        <p:spPr>
          <a:xfrm>
            <a:off x="567532" y="8057698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2" y="140703"/>
                </a:lnTo>
                <a:lnTo>
                  <a:pt x="4985192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"/>
          <p:cNvSpPr txBox="1"/>
          <p:nvPr/>
        </p:nvSpPr>
        <p:spPr>
          <a:xfrm>
            <a:off x="714291" y="8039682"/>
            <a:ext cx="225996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  <a:tabLst>
                <a:tab pos="485140" algn="l"/>
                <a:tab pos="971550" algn="l"/>
                <a:tab pos="1457325" algn="l"/>
                <a:tab pos="1943100" algn="l"/>
              </a:tabLst>
            </a:pPr>
            <a:r>
              <a:rPr dirty="0" sz="800" spc="-10">
                <a:latin typeface="Courier New"/>
                <a:cs typeface="Courier New"/>
              </a:rPr>
              <a:t>0.489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0.573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0.582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0.578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0.590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143686" y="7877681"/>
            <a:ext cx="316865" cy="3092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R="5080" indent="60325">
              <a:lnSpc>
                <a:spcPct val="116300"/>
              </a:lnSpc>
              <a:spcBef>
                <a:spcPts val="100"/>
              </a:spcBef>
            </a:pPr>
            <a:r>
              <a:rPr dirty="0" sz="800" spc="-20">
                <a:latin typeface="Courier New"/>
                <a:cs typeface="Courier New"/>
              </a:rPr>
              <a:t>Max. </a:t>
            </a:r>
            <a:r>
              <a:rPr dirty="0" sz="800" spc="-10">
                <a:latin typeface="Courier New"/>
                <a:cs typeface="Courier New"/>
              </a:rPr>
              <a:t>0.598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567532" y="8199432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2" y="140703"/>
                </a:lnTo>
                <a:lnTo>
                  <a:pt x="4985192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81479" y="919225"/>
            <a:ext cx="4985385" cy="708025"/>
          </a:xfrm>
          <a:custGeom>
            <a:avLst/>
            <a:gdLst/>
            <a:ahLst/>
            <a:cxnLst/>
            <a:rect l="l" t="t" r="r" b="b"/>
            <a:pathLst>
              <a:path w="4985385" h="708025">
                <a:moveTo>
                  <a:pt x="4985182" y="566801"/>
                </a:moveTo>
                <a:lnTo>
                  <a:pt x="0" y="566801"/>
                </a:lnTo>
                <a:lnTo>
                  <a:pt x="0" y="707504"/>
                </a:lnTo>
                <a:lnTo>
                  <a:pt x="4985182" y="707504"/>
                </a:lnTo>
                <a:lnTo>
                  <a:pt x="4985182" y="566801"/>
                </a:lnTo>
                <a:close/>
              </a:path>
              <a:path w="4985385" h="708025">
                <a:moveTo>
                  <a:pt x="4985182" y="425069"/>
                </a:moveTo>
                <a:lnTo>
                  <a:pt x="0" y="425069"/>
                </a:lnTo>
                <a:lnTo>
                  <a:pt x="0" y="565772"/>
                </a:lnTo>
                <a:lnTo>
                  <a:pt x="4985182" y="565772"/>
                </a:lnTo>
                <a:lnTo>
                  <a:pt x="4985182" y="425069"/>
                </a:lnTo>
                <a:close/>
              </a:path>
              <a:path w="4985385" h="708025">
                <a:moveTo>
                  <a:pt x="4985182" y="283337"/>
                </a:moveTo>
                <a:lnTo>
                  <a:pt x="0" y="283337"/>
                </a:lnTo>
                <a:lnTo>
                  <a:pt x="0" y="424040"/>
                </a:lnTo>
                <a:lnTo>
                  <a:pt x="4985182" y="424040"/>
                </a:lnTo>
                <a:lnTo>
                  <a:pt x="4985182" y="283337"/>
                </a:lnTo>
                <a:close/>
              </a:path>
              <a:path w="4985385" h="708025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70802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594154" y="607782"/>
            <a:ext cx="5164455" cy="100711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43662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Advanced</a:t>
            </a:r>
            <a:r>
              <a:rPr dirty="0" sz="800" spc="-1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Components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Models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63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110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Residuals:</a:t>
            </a:r>
            <a:endParaRPr sz="800">
              <a:latin typeface="Courier New"/>
              <a:cs typeface="Courier New"/>
            </a:endParaRPr>
          </a:p>
          <a:p>
            <a:pPr algn="r" marR="2288540">
              <a:lnSpc>
                <a:spcPct val="100000"/>
              </a:lnSpc>
              <a:spcBef>
                <a:spcPts val="160"/>
              </a:spcBef>
              <a:tabLst>
                <a:tab pos="1457325" algn="l"/>
                <a:tab pos="2428875" algn="l"/>
              </a:tabLst>
            </a:pPr>
            <a:r>
              <a:rPr dirty="0" sz="800">
                <a:latin typeface="Courier New"/>
                <a:cs typeface="Courier New"/>
              </a:rPr>
              <a:t>Min.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1st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Qu.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Median</a:t>
            </a:r>
            <a:r>
              <a:rPr dirty="0" sz="800">
                <a:latin typeface="Courier New"/>
                <a:cs typeface="Courier New"/>
              </a:rPr>
              <a:t>	Mean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3rd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Qu.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Max.</a:t>
            </a:r>
            <a:endParaRPr sz="800">
              <a:latin typeface="Courier New"/>
              <a:cs typeface="Courier New"/>
            </a:endParaRPr>
          </a:p>
          <a:p>
            <a:pPr algn="r" marR="228854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0.1866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0.0272</a:t>
            </a:r>
            <a:r>
              <a:rPr dirty="0" sz="800" spc="4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0.0031</a:t>
            </a:r>
            <a:r>
              <a:rPr dirty="0" sz="800" spc="4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0.0000</a:t>
            </a:r>
            <a:r>
              <a:rPr dirty="0" sz="800" spc="4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0.0334</a:t>
            </a:r>
            <a:r>
              <a:rPr dirty="0" sz="800" spc="4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0.2268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11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</a:pPr>
            <a:r>
              <a:rPr dirty="0" sz="800" spc="-10">
                <a:latin typeface="Courier New"/>
                <a:cs typeface="Courier New"/>
              </a:rPr>
              <a:t>Coefficients: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81479" y="1622856"/>
            <a:ext cx="4985385" cy="289560"/>
          </a:xfrm>
          <a:custGeom>
            <a:avLst/>
            <a:gdLst/>
            <a:ahLst/>
            <a:cxnLst/>
            <a:rect l="l" t="t" r="r" b="b"/>
            <a:pathLst>
              <a:path w="4985385" h="289560">
                <a:moveTo>
                  <a:pt x="4985182" y="0"/>
                </a:moveTo>
                <a:lnTo>
                  <a:pt x="0" y="0"/>
                </a:lnTo>
                <a:lnTo>
                  <a:pt x="0" y="148348"/>
                </a:lnTo>
                <a:lnTo>
                  <a:pt x="0" y="152234"/>
                </a:lnTo>
                <a:lnTo>
                  <a:pt x="0" y="289052"/>
                </a:lnTo>
                <a:lnTo>
                  <a:pt x="4985182" y="289052"/>
                </a:lnTo>
                <a:lnTo>
                  <a:pt x="4985182" y="152234"/>
                </a:lnTo>
                <a:lnTo>
                  <a:pt x="4985182" y="148348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594154" y="1753068"/>
            <a:ext cx="6934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>
                <a:latin typeface="Courier New"/>
                <a:cs typeface="Courier New"/>
              </a:rPr>
              <a:t>(Intercept)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383624" y="1589697"/>
            <a:ext cx="2454910" cy="3105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3985" marR="5080" indent="-121920">
              <a:lnSpc>
                <a:spcPct val="116799"/>
              </a:lnSpc>
              <a:spcBef>
                <a:spcPts val="100"/>
              </a:spcBef>
              <a:tabLst>
                <a:tab pos="802005" algn="l"/>
                <a:tab pos="1409065" algn="l"/>
              </a:tabLst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 0.2779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0.0608</a:t>
            </a:r>
            <a:r>
              <a:rPr dirty="0" sz="800">
                <a:latin typeface="Courier New"/>
                <a:cs typeface="Courier New"/>
              </a:rPr>
              <a:t>	4.57</a:t>
            </a:r>
            <a:r>
              <a:rPr dirty="0" sz="800" spc="4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6.1e-</a:t>
            </a:r>
            <a:r>
              <a:rPr dirty="0" sz="800">
                <a:latin typeface="Courier New"/>
                <a:cs typeface="Courier New"/>
              </a:rPr>
              <a:t>06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581479" y="1912937"/>
            <a:ext cx="4985385" cy="1558290"/>
          </a:xfrm>
          <a:custGeom>
            <a:avLst/>
            <a:gdLst/>
            <a:ahLst/>
            <a:cxnLst/>
            <a:rect l="l" t="t" r="r" b="b"/>
            <a:pathLst>
              <a:path w="4985385" h="1558289">
                <a:moveTo>
                  <a:pt x="4985182" y="1417091"/>
                </a:moveTo>
                <a:lnTo>
                  <a:pt x="0" y="1417091"/>
                </a:lnTo>
                <a:lnTo>
                  <a:pt x="0" y="1557794"/>
                </a:lnTo>
                <a:lnTo>
                  <a:pt x="4985182" y="1557794"/>
                </a:lnTo>
                <a:lnTo>
                  <a:pt x="4985182" y="1417091"/>
                </a:lnTo>
                <a:close/>
              </a:path>
              <a:path w="4985385" h="1558289">
                <a:moveTo>
                  <a:pt x="4985182" y="1275359"/>
                </a:moveTo>
                <a:lnTo>
                  <a:pt x="0" y="1275359"/>
                </a:lnTo>
                <a:lnTo>
                  <a:pt x="0" y="1416062"/>
                </a:lnTo>
                <a:lnTo>
                  <a:pt x="4985182" y="1416062"/>
                </a:lnTo>
                <a:lnTo>
                  <a:pt x="4985182" y="1275359"/>
                </a:lnTo>
                <a:close/>
              </a:path>
              <a:path w="4985385" h="1558289">
                <a:moveTo>
                  <a:pt x="4985182" y="1133627"/>
                </a:moveTo>
                <a:lnTo>
                  <a:pt x="0" y="1133627"/>
                </a:lnTo>
                <a:lnTo>
                  <a:pt x="0" y="1274330"/>
                </a:lnTo>
                <a:lnTo>
                  <a:pt x="4985182" y="1274330"/>
                </a:lnTo>
                <a:lnTo>
                  <a:pt x="4985182" y="1133627"/>
                </a:lnTo>
                <a:close/>
              </a:path>
              <a:path w="4985385" h="1558289">
                <a:moveTo>
                  <a:pt x="4985182" y="991895"/>
                </a:moveTo>
                <a:lnTo>
                  <a:pt x="0" y="991895"/>
                </a:lnTo>
                <a:lnTo>
                  <a:pt x="0" y="1132598"/>
                </a:lnTo>
                <a:lnTo>
                  <a:pt x="4985182" y="1132598"/>
                </a:lnTo>
                <a:lnTo>
                  <a:pt x="4985182" y="991895"/>
                </a:lnTo>
                <a:close/>
              </a:path>
              <a:path w="4985385" h="1558289">
                <a:moveTo>
                  <a:pt x="4985182" y="850176"/>
                </a:moveTo>
                <a:lnTo>
                  <a:pt x="0" y="850176"/>
                </a:lnTo>
                <a:lnTo>
                  <a:pt x="0" y="990879"/>
                </a:lnTo>
                <a:lnTo>
                  <a:pt x="4985182" y="990879"/>
                </a:lnTo>
                <a:lnTo>
                  <a:pt x="4985182" y="850176"/>
                </a:lnTo>
                <a:close/>
              </a:path>
              <a:path w="4985385" h="1558289">
                <a:moveTo>
                  <a:pt x="4985182" y="708558"/>
                </a:moveTo>
                <a:lnTo>
                  <a:pt x="0" y="708558"/>
                </a:lnTo>
                <a:lnTo>
                  <a:pt x="0" y="849261"/>
                </a:lnTo>
                <a:lnTo>
                  <a:pt x="4985182" y="849261"/>
                </a:lnTo>
                <a:lnTo>
                  <a:pt x="4985182" y="708558"/>
                </a:lnTo>
                <a:close/>
              </a:path>
              <a:path w="4985385" h="1558289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1558289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1558289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1558289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155828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9" name="object 9" descr=""/>
          <p:cNvGraphicFramePr>
            <a:graphicFrameLocks noGrp="1"/>
          </p:cNvGraphicFramePr>
          <p:nvPr/>
        </p:nvGraphicFramePr>
        <p:xfrm>
          <a:off x="581479" y="1912473"/>
          <a:ext cx="3289300" cy="15570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06144"/>
                <a:gridCol w="546735"/>
                <a:gridCol w="607695"/>
                <a:gridCol w="455930"/>
                <a:gridCol w="773430"/>
              </a:tblGrid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log(labor)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0.9088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0.0300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30.25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L="1587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424815">
                <a:tc>
                  <a:txBody>
                    <a:bodyPr/>
                    <a:lstStyle/>
                    <a:p>
                      <a:pPr marL="2476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log(machine)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0.0240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0.0270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19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0.89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ctr" marR="36830">
                        <a:lnSpc>
                          <a:spcPts val="919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0.38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586740">
                <a:tc gridSpan="5">
                  <a:txBody>
                    <a:bodyPr/>
                    <a:lstStyle/>
                    <a:p>
                      <a:pPr marL="2476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'.'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20"/>
                        </a:spcBef>
                      </a:pPr>
                      <a:endParaRPr sz="950">
                        <a:latin typeface="Times New Roman"/>
                        <a:cs typeface="Times New Roman"/>
                      </a:endParaRPr>
                    </a:p>
                    <a:p>
                      <a:pPr marL="24765" marR="1494155">
                        <a:lnSpc>
                          <a:spcPct val="116300"/>
                        </a:lnSpc>
                        <a:tabLst>
                          <a:tab pos="1543685" algn="l"/>
                        </a:tabLst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Total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Sum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of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Squares: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4.84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Residual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Sum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of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Squares: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1.3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21285">
                <a:tc>
                  <a:txBody>
                    <a:bodyPr/>
                    <a:lstStyle/>
                    <a:p>
                      <a:pPr marL="24765">
                        <a:lnSpc>
                          <a:spcPts val="76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R-Squared: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gridSpan="4">
                  <a:txBody>
                    <a:bodyPr/>
                    <a:lstStyle/>
                    <a:p>
                      <a:pPr marL="90805">
                        <a:lnSpc>
                          <a:spcPts val="76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0.732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82575">
                <a:tc gridSpan="5">
                  <a:txBody>
                    <a:bodyPr/>
                    <a:lstStyle/>
                    <a:p>
                      <a:pPr marL="2476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Adj.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R-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Squared: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0.731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F-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statistic: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656.318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on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2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and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480</a:t>
                      </a:r>
                      <a:r>
                        <a:rPr dirty="0" sz="800" spc="-4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DF,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p-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value:</a:t>
                      </a:r>
                      <a:r>
                        <a:rPr dirty="0" sz="800" spc="-4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&lt;2e-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16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0" name="object 10" descr=""/>
          <p:cNvSpPr txBox="1"/>
          <p:nvPr/>
        </p:nvSpPr>
        <p:spPr>
          <a:xfrm>
            <a:off x="568727" y="3656009"/>
            <a:ext cx="4960620" cy="10883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ram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ow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iﬁc;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14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en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er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40">
                <a:latin typeface="Palatino Linotype"/>
                <a:cs typeface="Palatino Linotype"/>
              </a:rPr>
              <a:t>ai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al.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spc="-25" i="1">
                <a:latin typeface="Meiryo"/>
                <a:cs typeface="Meiryo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ram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</a:t>
            </a:r>
            <a:r>
              <a:rPr dirty="0" sz="1000" spc="-10">
                <a:latin typeface="Palatino Linotype"/>
                <a:cs typeface="Palatino Linotype"/>
              </a:rPr>
              <a:t>.49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0.60.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85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1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two-</a:t>
            </a:r>
            <a:r>
              <a:rPr dirty="0" sz="1000" spc="-45">
                <a:latin typeface="Palatino Linotype"/>
                <a:cs typeface="Palatino Linotype"/>
              </a:rPr>
              <a:t>ways</a:t>
            </a:r>
            <a:r>
              <a:rPr dirty="0" sz="1000" spc="1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random</a:t>
            </a:r>
            <a:r>
              <a:rPr dirty="0" sz="1000" spc="1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obtained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setting</a:t>
            </a:r>
            <a:r>
              <a:rPr dirty="0" sz="1000" spc="1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70">
                <a:latin typeface="Palatino Linotype"/>
                <a:cs typeface="Palatino Linotype"/>
              </a:rPr>
              <a:t> </a:t>
            </a:r>
            <a:r>
              <a:rPr dirty="0" sz="1000">
                <a:latin typeface="Courier New"/>
                <a:cs typeface="Courier New"/>
              </a:rPr>
              <a:t>effect</a:t>
            </a:r>
            <a:r>
              <a:rPr dirty="0" sz="1000" spc="-15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argument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ts val="1195"/>
              </a:lnSpc>
            </a:pPr>
            <a:r>
              <a:rPr dirty="0" sz="1000" spc="-10">
                <a:latin typeface="Courier New"/>
                <a:cs typeface="Courier New"/>
              </a:rPr>
              <a:t>’twoways’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200"/>
              </a:lnSpc>
              <a:spcBef>
                <a:spcPts val="35"/>
              </a:spcBef>
            </a:pPr>
            <a:r>
              <a:rPr dirty="0" sz="1000">
                <a:latin typeface="Palatino Linotype"/>
                <a:cs typeface="Palatino Linotype"/>
              </a:rPr>
              <a:t>We check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 the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5" b="1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model</a:t>
            </a:r>
            <a:r>
              <a:rPr dirty="0" sz="1000">
                <a:latin typeface="Palatino Linotype"/>
                <a:cs typeface="Palatino Linotype"/>
              </a:rPr>
              <a:t> cannot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 </a:t>
            </a:r>
            <a:r>
              <a:rPr dirty="0" sz="1000" spc="-20">
                <a:latin typeface="Palatino Linotype"/>
                <a:cs typeface="Palatino Linotype"/>
              </a:rPr>
              <a:t>obtained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more 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applying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5" b="1">
                <a:latin typeface="Times New Roman"/>
                <a:cs typeface="Times New Roman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 </a:t>
            </a:r>
            <a:r>
              <a:rPr dirty="0" sz="1000" spc="-20">
                <a:latin typeface="Palatino Linotype"/>
                <a:cs typeface="Palatino Linotype"/>
              </a:rPr>
              <a:t>variables </a:t>
            </a:r>
            <a:r>
              <a:rPr dirty="0" sz="1000" spc="-50">
                <a:latin typeface="Palatino Linotype"/>
                <a:cs typeface="Palatino Linotype"/>
              </a:rPr>
              <a:t>where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means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removed.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81479" y="4988858"/>
            <a:ext cx="4985385" cy="283337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plm.within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plm(log(output)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log(labor)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log(machine),</a:t>
            </a:r>
            <a:endParaRPr sz="800">
              <a:latin typeface="Courier New"/>
              <a:cs typeface="Courier New"/>
            </a:endParaRPr>
          </a:p>
          <a:p>
            <a:pPr marL="24765" marR="1638935" indent="109283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Tileries,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"twoways")</a:t>
            </a:r>
            <a:r>
              <a:rPr dirty="0" sz="800" spc="20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lm.lsdv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lm(log(output)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6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log(labor)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log(machine)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</a:t>
            </a:r>
            <a:endParaRPr sz="800">
              <a:latin typeface="Courier New"/>
              <a:cs typeface="Courier New"/>
            </a:endParaRPr>
          </a:p>
          <a:p>
            <a:pPr marL="24765" marR="1672589" indent="109283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factor(id)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factor(week),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Tileries) </a:t>
            </a:r>
            <a:r>
              <a:rPr dirty="0" sz="800">
                <a:latin typeface="Courier New"/>
                <a:cs typeface="Courier New"/>
              </a:rPr>
              <a:t>y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0">
                <a:latin typeface="Courier New"/>
                <a:cs typeface="Courier New"/>
              </a:rPr>
              <a:t> log(Tileries$output)</a:t>
            </a:r>
            <a:endParaRPr sz="800">
              <a:latin typeface="Courier New"/>
              <a:cs typeface="Courier New"/>
            </a:endParaRPr>
          </a:p>
          <a:p>
            <a:pPr marL="24765" marR="331216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x1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log(Tileries$labor) </a:t>
            </a:r>
            <a:r>
              <a:rPr dirty="0" sz="800">
                <a:latin typeface="Courier New"/>
                <a:cs typeface="Courier New"/>
              </a:rPr>
              <a:t>x2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log(Tileries$machine)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y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y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Between(y,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"individual")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Between(y,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"time")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mean(y)</a:t>
            </a:r>
            <a:endParaRPr sz="800">
              <a:latin typeface="Courier New"/>
              <a:cs typeface="Courier New"/>
            </a:endParaRPr>
          </a:p>
          <a:p>
            <a:pPr algn="just" marL="24765" marR="76136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x1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x1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Between(x1,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"individual")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Between(x1,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"time")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mean(x1) </a:t>
            </a:r>
            <a:r>
              <a:rPr dirty="0" sz="800">
                <a:latin typeface="Courier New"/>
                <a:cs typeface="Courier New"/>
              </a:rPr>
              <a:t>x2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x2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Between(x2,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"individual")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Between(x2,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"time")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mean(x2) </a:t>
            </a:r>
            <a:r>
              <a:rPr dirty="0" sz="800">
                <a:latin typeface="Courier New"/>
                <a:cs typeface="Courier New"/>
              </a:rPr>
              <a:t>lm.within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lm(y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75">
                <a:latin typeface="Cambria"/>
                <a:cs typeface="Cambria"/>
              </a:rPr>
              <a:t> </a:t>
            </a:r>
            <a:r>
              <a:rPr dirty="0" sz="800" spc="150">
                <a:latin typeface="Courier New"/>
                <a:cs typeface="Courier New"/>
              </a:rPr>
              <a:t>x1+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150">
                <a:latin typeface="Courier New"/>
                <a:cs typeface="Courier New"/>
              </a:rPr>
              <a:t>x2-</a:t>
            </a:r>
            <a:r>
              <a:rPr dirty="0" sz="800" spc="-25">
                <a:latin typeface="Courier New"/>
                <a:cs typeface="Courier New"/>
              </a:rPr>
              <a:t> 1)</a:t>
            </a:r>
            <a:endParaRPr sz="800">
              <a:latin typeface="Courier New"/>
              <a:cs typeface="Courier New"/>
            </a:endParaRPr>
          </a:p>
          <a:p>
            <a:pPr algn="just" marL="146685" marR="3434079" indent="-121920">
              <a:lnSpc>
                <a:spcPct val="116300"/>
              </a:lnSpc>
            </a:pPr>
            <a:r>
              <a:rPr dirty="0" sz="800" spc="-10">
                <a:latin typeface="Courier New"/>
                <a:cs typeface="Courier New"/>
              </a:rPr>
              <a:t>coef(plm.within) </a:t>
            </a:r>
            <a:r>
              <a:rPr dirty="0" sz="800">
                <a:latin typeface="Courier New"/>
                <a:cs typeface="Courier New"/>
              </a:rPr>
              <a:t>log(labor)</a:t>
            </a:r>
            <a:r>
              <a:rPr dirty="0" sz="800" spc="-9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log(machine)</a:t>
            </a:r>
            <a:endParaRPr sz="800">
              <a:latin typeface="Courier New"/>
              <a:cs typeface="Courier New"/>
            </a:endParaRPr>
          </a:p>
          <a:p>
            <a:pPr algn="just" marL="32893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0.86951</a:t>
            </a:r>
            <a:r>
              <a:rPr dirty="0" sz="800" spc="455">
                <a:latin typeface="Courier New"/>
                <a:cs typeface="Courier New"/>
              </a:rPr>
              <a:t>   </a:t>
            </a:r>
            <a:r>
              <a:rPr dirty="0" sz="800" spc="-10">
                <a:latin typeface="Courier New"/>
                <a:cs typeface="Courier New"/>
              </a:rPr>
              <a:t>0.03539</a:t>
            </a:r>
            <a:endParaRPr sz="800">
              <a:latin typeface="Courier New"/>
              <a:cs typeface="Courier New"/>
            </a:endParaRPr>
          </a:p>
          <a:p>
            <a:pPr algn="r" marR="404114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coef(lm.within)</a:t>
            </a:r>
            <a:endParaRPr sz="800">
              <a:latin typeface="Courier New"/>
              <a:cs typeface="Courier New"/>
            </a:endParaRPr>
          </a:p>
          <a:p>
            <a:pPr algn="r" marR="4041140">
              <a:lnSpc>
                <a:spcPct val="100000"/>
              </a:lnSpc>
              <a:spcBef>
                <a:spcPts val="155"/>
              </a:spcBef>
              <a:tabLst>
                <a:tab pos="485775" algn="l"/>
              </a:tabLst>
            </a:pPr>
            <a:r>
              <a:rPr dirty="0" sz="800" spc="-25">
                <a:latin typeface="Courier New"/>
                <a:cs typeface="Courier New"/>
              </a:rPr>
              <a:t>x1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5">
                <a:latin typeface="Courier New"/>
                <a:cs typeface="Courier New"/>
              </a:rPr>
              <a:t>x2</a:t>
            </a:r>
            <a:endParaRPr sz="800">
              <a:latin typeface="Courier New"/>
              <a:cs typeface="Courier New"/>
            </a:endParaRPr>
          </a:p>
          <a:p>
            <a:pPr algn="r" marR="404114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0.88085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0.03554</a:t>
            </a:r>
            <a:endParaRPr sz="800">
              <a:latin typeface="Courier New"/>
              <a:cs typeface="Courier New"/>
            </a:endParaRPr>
          </a:p>
          <a:p>
            <a:pPr algn="just" marL="146685" marR="3434079" indent="-121920">
              <a:lnSpc>
                <a:spcPct val="116199"/>
              </a:lnSpc>
            </a:pPr>
            <a:r>
              <a:rPr dirty="0" sz="800" spc="-10">
                <a:latin typeface="Courier New"/>
                <a:cs typeface="Courier New"/>
              </a:rPr>
              <a:t>coef(lm.lsdv)[2:3] </a:t>
            </a:r>
            <a:r>
              <a:rPr dirty="0" sz="800">
                <a:latin typeface="Courier New"/>
                <a:cs typeface="Courier New"/>
              </a:rPr>
              <a:t>log(labor)</a:t>
            </a:r>
            <a:r>
              <a:rPr dirty="0" sz="800" spc="-9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log(machine)</a:t>
            </a:r>
            <a:endParaRPr sz="800">
              <a:latin typeface="Courier New"/>
              <a:cs typeface="Courier New"/>
            </a:endParaRPr>
          </a:p>
          <a:p>
            <a:pPr algn="just" marL="32893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0.86951</a:t>
            </a:r>
            <a:r>
              <a:rPr dirty="0" sz="800" spc="455">
                <a:latin typeface="Courier New"/>
                <a:cs typeface="Courier New"/>
              </a:rPr>
              <a:t>   </a:t>
            </a:r>
            <a:r>
              <a:rPr dirty="0" sz="800" spc="-10">
                <a:latin typeface="Courier New"/>
                <a:cs typeface="Courier New"/>
              </a:rPr>
              <a:t>0.03539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68778" y="8007405"/>
            <a:ext cx="495998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Finally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random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three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methods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 spc="-10">
                <a:latin typeface="Palatino Linotype"/>
                <a:cs typeface="Palatino Linotype"/>
              </a:rPr>
              <a:t> described: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67529" y="919225"/>
            <a:ext cx="4985385" cy="991235"/>
          </a:xfrm>
          <a:custGeom>
            <a:avLst/>
            <a:gdLst/>
            <a:ahLst/>
            <a:cxnLst/>
            <a:rect l="l" t="t" r="r" b="b"/>
            <a:pathLst>
              <a:path w="4985385" h="991235">
                <a:moveTo>
                  <a:pt x="4985182" y="850150"/>
                </a:moveTo>
                <a:lnTo>
                  <a:pt x="0" y="850150"/>
                </a:lnTo>
                <a:lnTo>
                  <a:pt x="0" y="990854"/>
                </a:lnTo>
                <a:lnTo>
                  <a:pt x="4985182" y="990854"/>
                </a:lnTo>
                <a:lnTo>
                  <a:pt x="4985182" y="850150"/>
                </a:lnTo>
                <a:close/>
              </a:path>
              <a:path w="4985385" h="991235">
                <a:moveTo>
                  <a:pt x="4985182" y="708533"/>
                </a:moveTo>
                <a:lnTo>
                  <a:pt x="0" y="708533"/>
                </a:lnTo>
                <a:lnTo>
                  <a:pt x="0" y="849236"/>
                </a:lnTo>
                <a:lnTo>
                  <a:pt x="4985182" y="849236"/>
                </a:lnTo>
                <a:lnTo>
                  <a:pt x="4985182" y="708533"/>
                </a:lnTo>
                <a:close/>
              </a:path>
              <a:path w="4985385" h="991235">
                <a:moveTo>
                  <a:pt x="4985182" y="566801"/>
                </a:moveTo>
                <a:lnTo>
                  <a:pt x="0" y="566801"/>
                </a:lnTo>
                <a:lnTo>
                  <a:pt x="0" y="707504"/>
                </a:lnTo>
                <a:lnTo>
                  <a:pt x="4985182" y="707504"/>
                </a:lnTo>
                <a:lnTo>
                  <a:pt x="4985182" y="566801"/>
                </a:lnTo>
                <a:close/>
              </a:path>
              <a:path w="4985385" h="991235">
                <a:moveTo>
                  <a:pt x="4985182" y="425069"/>
                </a:moveTo>
                <a:lnTo>
                  <a:pt x="0" y="425069"/>
                </a:lnTo>
                <a:lnTo>
                  <a:pt x="0" y="565772"/>
                </a:lnTo>
                <a:lnTo>
                  <a:pt x="4985182" y="565772"/>
                </a:lnTo>
                <a:lnTo>
                  <a:pt x="4985182" y="425069"/>
                </a:lnTo>
                <a:close/>
              </a:path>
              <a:path w="4985385" h="991235">
                <a:moveTo>
                  <a:pt x="4985182" y="283337"/>
                </a:moveTo>
                <a:lnTo>
                  <a:pt x="0" y="283337"/>
                </a:lnTo>
                <a:lnTo>
                  <a:pt x="0" y="424040"/>
                </a:lnTo>
                <a:lnTo>
                  <a:pt x="4985182" y="424040"/>
                </a:lnTo>
                <a:lnTo>
                  <a:pt x="4985182" y="283337"/>
                </a:lnTo>
                <a:close/>
              </a:path>
              <a:path w="4985385" h="991235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99123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325657" y="607782"/>
            <a:ext cx="3896995" cy="129095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64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874394" marR="5080" indent="-60769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wh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plm(log(output)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log(labor)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log(machine),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Tileries,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"random",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random.method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"walhus",</a:t>
            </a:r>
            <a:r>
              <a:rPr dirty="0" sz="800" spc="40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"twoways")</a:t>
            </a:r>
            <a:endParaRPr sz="800">
              <a:latin typeface="Courier New"/>
              <a:cs typeface="Courier New"/>
            </a:endParaRPr>
          </a:p>
          <a:p>
            <a:pPr marL="266700" marR="100965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am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update(wh,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random.method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"amemiya") </a:t>
            </a:r>
            <a:r>
              <a:rPr dirty="0" sz="800">
                <a:latin typeface="Courier New"/>
                <a:cs typeface="Courier New"/>
              </a:rPr>
              <a:t>sa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update(wh,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random.method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"swar") ercomp(sa)</a:t>
            </a:r>
            <a:endParaRPr sz="800">
              <a:latin typeface="Courier New"/>
              <a:cs typeface="Courier New"/>
            </a:endParaRPr>
          </a:p>
          <a:p>
            <a:pPr marL="142049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var</a:t>
            </a:r>
            <a:r>
              <a:rPr dirty="0" sz="800" spc="4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std.dev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share</a:t>
            </a:r>
            <a:endParaRPr sz="800">
              <a:latin typeface="Courier New"/>
              <a:cs typeface="Courier New"/>
            </a:endParaRPr>
          </a:p>
        </p:txBody>
      </p:sp>
      <p:graphicFrame>
        <p:nvGraphicFramePr>
          <p:cNvPr id="5" name="object 5" descr=""/>
          <p:cNvGraphicFramePr>
            <a:graphicFrameLocks noGrp="1"/>
          </p:cNvGraphicFramePr>
          <p:nvPr/>
        </p:nvGraphicFramePr>
        <p:xfrm>
          <a:off x="557971" y="1930900"/>
          <a:ext cx="4994910" cy="11118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54710"/>
                <a:gridCol w="1123950"/>
                <a:gridCol w="182244"/>
                <a:gridCol w="2834005"/>
              </a:tblGrid>
              <a:tr h="121285">
                <a:tc>
                  <a:txBody>
                    <a:bodyPr/>
                    <a:lstStyle/>
                    <a:p>
                      <a:pPr marL="34290">
                        <a:lnSpc>
                          <a:spcPts val="76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idiosyncratic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ts val="76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0.002589</a:t>
                      </a:r>
                      <a:r>
                        <a:rPr dirty="0" sz="800" spc="-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0.050884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0325">
                        <a:lnSpc>
                          <a:spcPts val="760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0.77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34290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individual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0.000625</a:t>
                      </a:r>
                      <a:r>
                        <a:rPr dirty="0" sz="800" spc="-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0.025001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0325">
                        <a:lnSpc>
                          <a:spcPts val="919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0.19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262890">
                <a:tc>
                  <a:txBody>
                    <a:bodyPr/>
                    <a:lstStyle/>
                    <a:p>
                      <a:pPr marL="34290">
                        <a:lnSpc>
                          <a:spcPts val="919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time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34290">
                        <a:lnSpc>
                          <a:spcPts val="9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theta: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30480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0.000158</a:t>
                      </a:r>
                      <a:r>
                        <a:rPr dirty="0" sz="800" spc="-7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0.012551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60325">
                        <a:lnSpc>
                          <a:spcPts val="919"/>
                        </a:lnSpc>
                      </a:pPr>
                      <a:r>
                        <a:rPr dirty="0" sz="800" spc="-20">
                          <a:latin typeface="Courier New"/>
                          <a:cs typeface="Courier New"/>
                        </a:rPr>
                        <a:t>0.05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61925">
                <a:tc gridSpan="4">
                  <a:txBody>
                    <a:bodyPr/>
                    <a:lstStyle/>
                    <a:p>
                      <a:pPr marL="520700">
                        <a:lnSpc>
                          <a:spcPct val="100000"/>
                        </a:lnSpc>
                        <a:spcBef>
                          <a:spcPts val="114"/>
                        </a:spcBef>
                        <a:tabLst>
                          <a:tab pos="1856739" algn="l"/>
                          <a:tab pos="2767330" algn="l"/>
                        </a:tabLst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Min.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1st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Qu.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Median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Mean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3rd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Qu.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Max.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14604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41605">
                <a:tc>
                  <a:txBody>
                    <a:bodyPr/>
                    <a:lstStyle/>
                    <a:p>
                      <a:pPr marL="34290">
                        <a:lnSpc>
                          <a:spcPts val="915"/>
                        </a:lnSpc>
                        <a:tabLst>
                          <a:tab pos="398780" algn="l"/>
                        </a:tabLst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id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	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0.4934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30480">
                        <a:lnSpc>
                          <a:spcPts val="91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0.5769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0.5858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0.5813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1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0.5941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0.6019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34290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time</a:t>
                      </a:r>
                      <a:r>
                        <a:rPr dirty="0" sz="800" spc="20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0.1962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30480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0.3461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0.3544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0.3487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0.3625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0.3702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0970">
                <a:tc>
                  <a:txBody>
                    <a:bodyPr/>
                    <a:lstStyle/>
                    <a:p>
                      <a:pPr marL="34290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total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0.1665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gridSpan="2">
                  <a:txBody>
                    <a:bodyPr/>
                    <a:lstStyle/>
                    <a:p>
                      <a:pPr marL="30480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0.3023</a:t>
                      </a:r>
                      <a:r>
                        <a:rPr dirty="0" sz="800" spc="-6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0.3097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0.3058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0.3186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0.3295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</a:tbl>
          </a:graphicData>
        </a:graphic>
      </p:graphicFrame>
      <p:sp>
        <p:nvSpPr>
          <p:cNvPr id="6" name="object 6" descr=""/>
          <p:cNvSpPr txBox="1"/>
          <p:nvPr/>
        </p:nvSpPr>
        <p:spPr>
          <a:xfrm>
            <a:off x="554826" y="3229093"/>
            <a:ext cx="495998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shares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total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now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about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19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5%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Swamy-</a:t>
            </a:r>
            <a:r>
              <a:rPr dirty="0" sz="1000" spc="-40">
                <a:latin typeface="Palatino Linotype"/>
                <a:cs typeface="Palatino Linotype"/>
              </a:rPr>
              <a:t>Arora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67532" y="3690067"/>
            <a:ext cx="4985385" cy="155829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re.models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list(walhus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wh,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amemiya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am,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swar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sa)</a:t>
            </a:r>
            <a:endParaRPr sz="800">
              <a:latin typeface="Courier New"/>
              <a:cs typeface="Courier New"/>
            </a:endParaRPr>
          </a:p>
          <a:p>
            <a:pPr marL="450215" marR="1732914" indent="-425450">
              <a:lnSpc>
                <a:spcPct val="116300"/>
              </a:lnSpc>
              <a:tabLst>
                <a:tab pos="1543050" algn="l"/>
              </a:tabLst>
            </a:pPr>
            <a:r>
              <a:rPr dirty="0" sz="800" spc="-10">
                <a:latin typeface="Courier New"/>
                <a:cs typeface="Courier New"/>
              </a:rPr>
              <a:t>sapply(re.models,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function(x)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sqrt(ercomp(x)$sigma2)) </a:t>
            </a:r>
            <a:r>
              <a:rPr dirty="0" sz="800">
                <a:latin typeface="Courier New"/>
                <a:cs typeface="Courier New"/>
              </a:rPr>
              <a:t>walhus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amemiya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swar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idios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0.05167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0.05088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0.05088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  <a:tabLst>
                <a:tab pos="389255" algn="l"/>
              </a:tabLst>
            </a:pPr>
            <a:r>
              <a:rPr dirty="0" sz="800" spc="-25">
                <a:latin typeface="Courier New"/>
                <a:cs typeface="Courier New"/>
              </a:rPr>
              <a:t>id</a:t>
            </a:r>
            <a:r>
              <a:rPr dirty="0" sz="800">
                <a:latin typeface="Courier New"/>
                <a:cs typeface="Courier New"/>
              </a:rPr>
              <a:t>	0.02778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0.03192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0.02500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time</a:t>
            </a:r>
            <a:r>
              <a:rPr dirty="0" sz="800" spc="39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0.01177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0.01267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0.01255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sapply(re.models,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coef)</a:t>
            </a:r>
            <a:endParaRPr sz="800">
              <a:latin typeface="Courier New"/>
              <a:cs typeface="Courier New"/>
            </a:endParaRPr>
          </a:p>
          <a:p>
            <a:pPr marL="24765" marR="2765425" indent="850265">
              <a:lnSpc>
                <a:spcPct val="116300"/>
              </a:lnSpc>
              <a:tabLst>
                <a:tab pos="1968500" algn="l"/>
              </a:tabLst>
            </a:pPr>
            <a:r>
              <a:rPr dirty="0" sz="800">
                <a:latin typeface="Courier New"/>
                <a:cs typeface="Courier New"/>
              </a:rPr>
              <a:t>walhus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amemiya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20">
                <a:latin typeface="Courier New"/>
                <a:cs typeface="Courier New"/>
              </a:rPr>
              <a:t>swar </a:t>
            </a:r>
            <a:r>
              <a:rPr dirty="0" sz="800">
                <a:latin typeface="Courier New"/>
                <a:cs typeface="Courier New"/>
              </a:rPr>
              <a:t>(Intercept)</a:t>
            </a:r>
            <a:r>
              <a:rPr dirty="0" sz="800" spc="3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0.27420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0.28560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0.26528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  <a:tabLst>
                <a:tab pos="814705" algn="l"/>
              </a:tabLst>
            </a:pPr>
            <a:r>
              <a:rPr dirty="0" sz="800" spc="-10">
                <a:latin typeface="Courier New"/>
                <a:cs typeface="Courier New"/>
              </a:rPr>
              <a:t>log(labor)</a:t>
            </a:r>
            <a:r>
              <a:rPr dirty="0" sz="800">
                <a:latin typeface="Courier New"/>
                <a:cs typeface="Courier New"/>
              </a:rPr>
              <a:t>	0.90778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0.90062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0.91279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log(machine)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0.02696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0.02774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0.02692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54831" y="5586332"/>
            <a:ext cx="4960620" cy="23018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lvl="1" marL="377190" indent="-365125">
              <a:lnSpc>
                <a:spcPct val="100000"/>
              </a:lnSpc>
              <a:spcBef>
                <a:spcPts val="95"/>
              </a:spcBef>
              <a:buAutoNum type="arabicPeriod" startAt="2"/>
              <a:tabLst>
                <a:tab pos="377190" algn="l"/>
                <a:tab pos="377825" algn="l"/>
              </a:tabLst>
            </a:pPr>
            <a:r>
              <a:rPr dirty="0" sz="1250" b="1">
                <a:latin typeface="Calibri"/>
                <a:cs typeface="Calibri"/>
              </a:rPr>
              <a:t>Seemingly</a:t>
            </a:r>
            <a:r>
              <a:rPr dirty="0" sz="1250" spc="14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Unrelated</a:t>
            </a:r>
            <a:r>
              <a:rPr dirty="0" sz="1250" spc="140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Regression</a:t>
            </a:r>
            <a:endParaRPr sz="125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40"/>
              </a:spcBef>
              <a:buFont typeface="Calibri"/>
              <a:buAutoNum type="arabicPeriod" startAt="2"/>
            </a:pPr>
            <a:endParaRPr sz="900">
              <a:latin typeface="Calibri"/>
              <a:cs typeface="Calibri"/>
            </a:endParaRPr>
          </a:p>
          <a:p>
            <a:pPr lvl="2" marL="401955" indent="-389890">
              <a:lnSpc>
                <a:spcPct val="100000"/>
              </a:lnSpc>
              <a:buAutoNum type="arabicPeriod"/>
              <a:tabLst>
                <a:tab pos="402590" algn="l"/>
              </a:tabLst>
            </a:pPr>
            <a:r>
              <a:rPr dirty="0" sz="1000" spc="-10" b="1">
                <a:latin typeface="Calibri"/>
                <a:cs typeface="Calibri"/>
              </a:rPr>
              <a:t>Introduction</a:t>
            </a:r>
            <a:endParaRPr sz="1000">
              <a:latin typeface="Calibri"/>
              <a:cs typeface="Calibri"/>
            </a:endParaRPr>
          </a:p>
          <a:p>
            <a:pPr algn="just" marL="12700" marR="5080">
              <a:lnSpc>
                <a:spcPts val="1190"/>
              </a:lnSpc>
              <a:spcBef>
                <a:spcPts val="630"/>
              </a:spcBef>
            </a:pPr>
            <a:r>
              <a:rPr dirty="0" sz="1000">
                <a:latin typeface="Palatino Linotype"/>
                <a:cs typeface="Palatino Linotype"/>
              </a:rPr>
              <a:t>Very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often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economics,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phenomenon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under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investigation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well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described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single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equation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but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system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equations.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particularly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case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ﬁeld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micro-</a:t>
            </a:r>
            <a:r>
              <a:rPr dirty="0" sz="1000" spc="-20">
                <a:latin typeface="Palatino Linotype"/>
                <a:cs typeface="Palatino Linotype"/>
              </a:rPr>
              <a:t>econometrics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consumption</a:t>
            </a:r>
            <a:r>
              <a:rPr dirty="0" sz="1000">
                <a:latin typeface="Palatino Linotype"/>
                <a:cs typeface="Palatino Linotype"/>
              </a:rPr>
              <a:t> 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production.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example,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behavior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producer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described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by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minimum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cost </a:t>
            </a:r>
            <a:r>
              <a:rPr dirty="0" sz="1000" spc="-30">
                <a:latin typeface="Palatino Linotype"/>
                <a:cs typeface="Palatino Linotype"/>
              </a:rPr>
              <a:t>equation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along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factor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demand.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case, </a:t>
            </a:r>
            <a:r>
              <a:rPr dirty="0" sz="1000" spc="-25">
                <a:latin typeface="Palatino Linotype"/>
                <a:cs typeface="Palatino Linotype"/>
              </a:rPr>
              <a:t>there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advantages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considering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whole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system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equations:</a:t>
            </a:r>
            <a:endParaRPr sz="1000">
              <a:latin typeface="Palatino Linotype"/>
              <a:cs typeface="Palatino Linotype"/>
            </a:endParaRPr>
          </a:p>
          <a:p>
            <a:pPr algn="just" marL="141605" marR="5080" indent="-129539">
              <a:lnSpc>
                <a:spcPts val="1190"/>
              </a:lnSpc>
              <a:spcBef>
                <a:spcPts val="430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 spc="-55">
                <a:latin typeface="Palatino Linotype"/>
                <a:cs typeface="Palatino Linotype"/>
              </a:rPr>
              <a:t>ﬁrstly,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errors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different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equations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an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may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correlated.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case, </a:t>
            </a:r>
            <a:r>
              <a:rPr dirty="0" sz="1000" spc="-30">
                <a:latin typeface="Palatino Linotype"/>
                <a:cs typeface="Palatino Linotype"/>
              </a:rPr>
              <a:t>even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estimation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single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equation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consistent,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ineﬃcient because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does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not </a:t>
            </a:r>
            <a:r>
              <a:rPr dirty="0" sz="1000" spc="-40">
                <a:latin typeface="Palatino Linotype"/>
                <a:cs typeface="Palatino Linotype"/>
              </a:rPr>
              <a:t>take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account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errors,</a:t>
            </a:r>
            <a:endParaRPr sz="1000">
              <a:latin typeface="Palatino Linotype"/>
              <a:cs typeface="Palatino Linotype"/>
            </a:endParaRPr>
          </a:p>
          <a:p>
            <a:pPr algn="just" marL="141605" indent="-129539">
              <a:lnSpc>
                <a:spcPts val="1130"/>
              </a:lnSpc>
              <a:buFont typeface="Cambria"/>
              <a:buChar char="•"/>
              <a:tabLst>
                <a:tab pos="142240" algn="l"/>
              </a:tabLst>
            </a:pPr>
            <a:r>
              <a:rPr dirty="0" sz="1000" spc="-55">
                <a:latin typeface="Palatino Linotype"/>
                <a:cs typeface="Palatino Linotype"/>
              </a:rPr>
              <a:t>secondly,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economic</a:t>
            </a:r>
            <a:r>
              <a:rPr dirty="0" sz="1000" spc="-35">
                <a:latin typeface="Palatino Linotype"/>
                <a:cs typeface="Palatino Linotype"/>
              </a:rPr>
              <a:t> theory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may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impose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restrictions</a:t>
            </a:r>
            <a:r>
              <a:rPr dirty="0" sz="1000" spc="-35">
                <a:latin typeface="Palatino Linotype"/>
                <a:cs typeface="Palatino Linotype"/>
              </a:rPr>
              <a:t> on </a:t>
            </a:r>
            <a:r>
              <a:rPr dirty="0" sz="1000" spc="-45">
                <a:latin typeface="Palatino Linotype"/>
                <a:cs typeface="Palatino Linotype"/>
              </a:rPr>
              <a:t>different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coeﬃcients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system,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endParaRPr sz="1000">
              <a:latin typeface="Palatino Linotype"/>
              <a:cs typeface="Palatino Linotype"/>
            </a:endParaRPr>
          </a:p>
          <a:p>
            <a:pPr algn="just" marL="141605" marR="5715">
              <a:lnSpc>
                <a:spcPts val="1190"/>
              </a:lnSpc>
              <a:spcBef>
                <a:spcPts val="40"/>
              </a:spcBef>
            </a:pPr>
            <a:r>
              <a:rPr dirty="0" sz="1000" spc="-50">
                <a:latin typeface="Palatino Linotype"/>
                <a:cs typeface="Palatino Linotype"/>
              </a:rPr>
              <a:t>example,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equality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two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coeﬃcients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two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different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equations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system.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case, </a:t>
            </a:r>
            <a:r>
              <a:rPr dirty="0" sz="1000" spc="-25">
                <a:latin typeface="Palatino Linotype"/>
                <a:cs typeface="Palatino Linotype"/>
              </a:rPr>
              <a:t>these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restrictions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10">
                <a:latin typeface="Palatino Linotype"/>
                <a:cs typeface="Palatino Linotype"/>
              </a:rPr>
              <a:t> 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taken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account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method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constrained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least</a:t>
            </a:r>
            <a:r>
              <a:rPr dirty="0" sz="1000" spc="-10">
                <a:latin typeface="Palatino Linotype"/>
                <a:cs typeface="Palatino Linotype"/>
              </a:rPr>
              <a:t> squares.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69" y="607782"/>
            <a:ext cx="5189855" cy="142367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Advanced</a:t>
            </a:r>
            <a:r>
              <a:rPr dirty="0" sz="800" spc="-1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Components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Models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65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50">
              <a:latin typeface="Calibri"/>
              <a:cs typeface="Calibri"/>
            </a:endParaRPr>
          </a:p>
          <a:p>
            <a:pPr marL="127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3.2.2</a:t>
            </a:r>
            <a:r>
              <a:rPr dirty="0" sz="1000" spc="33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Constrained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Least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Squares</a:t>
            </a:r>
            <a:endParaRPr sz="1000">
              <a:latin typeface="Calibri"/>
              <a:cs typeface="Calibri"/>
            </a:endParaRPr>
          </a:p>
          <a:p>
            <a:pPr marL="12700" marR="234315">
              <a:lnSpc>
                <a:spcPct val="100000"/>
              </a:lnSpc>
              <a:spcBef>
                <a:spcPts val="595"/>
              </a:spcBef>
            </a:pPr>
            <a:r>
              <a:rPr dirty="0" sz="1000" spc="-20">
                <a:latin typeface="Palatino Linotype"/>
                <a:cs typeface="Palatino Linotype"/>
              </a:rPr>
              <a:t>Linear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restrictions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vector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coeﬃcients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represented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using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restriction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80" i="1">
                <a:latin typeface="Palatino Linotype"/>
                <a:cs typeface="Palatino Linotype"/>
              </a:rPr>
              <a:t>R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numeric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vector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q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360045">
              <a:lnSpc>
                <a:spcPct val="100000"/>
              </a:lnSpc>
              <a:spcBef>
                <a:spcPts val="585"/>
              </a:spcBef>
            </a:pPr>
            <a:r>
              <a:rPr dirty="0" sz="1000" spc="-295" i="1">
                <a:latin typeface="Palatino Linotype"/>
                <a:cs typeface="Palatino Linotype"/>
              </a:rPr>
              <a:t>R</a:t>
            </a:r>
            <a:r>
              <a:rPr dirty="0" sz="1000" spc="-295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q</a:t>
            </a:r>
            <a:endParaRPr sz="1000">
              <a:latin typeface="Palatino Linotype"/>
              <a:cs typeface="Palatino Linotype"/>
            </a:endParaRPr>
          </a:p>
          <a:p>
            <a:pPr marL="12700" marR="233679" indent="107950">
              <a:lnSpc>
                <a:spcPct val="100000"/>
              </a:lnSpc>
              <a:spcBef>
                <a:spcPts val="590"/>
              </a:spcBef>
            </a:pP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example,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sum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coeﬃcients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must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third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ones </a:t>
            </a:r>
            <a:r>
              <a:rPr dirty="0" sz="1000" spc="-50">
                <a:latin typeface="Palatino Linotype"/>
                <a:cs typeface="Palatino Linotype"/>
              </a:rPr>
              <a:t>should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equal,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10">
                <a:latin typeface="Palatino Linotype"/>
                <a:cs typeface="Palatino Linotype"/>
              </a:rPr>
              <a:t>joint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restrictions</a:t>
            </a:r>
            <a:r>
              <a:rPr dirty="0" sz="1000" spc="-20">
                <a:latin typeface="Palatino Linotype"/>
                <a:cs typeface="Palatino Linotype"/>
              </a:rPr>
              <a:t> can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written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46086" y="2174592"/>
            <a:ext cx="411480" cy="389890"/>
          </a:xfrm>
          <a:prstGeom prst="rect">
            <a:avLst/>
          </a:prstGeom>
        </p:spPr>
        <p:txBody>
          <a:bodyPr wrap="square" lIns="0" tIns="425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dirty="0" sz="1000" spc="175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 1</a:t>
            </a:r>
            <a:r>
              <a:rPr dirty="0" sz="1000" spc="5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235"/>
              </a:spcBef>
            </a:pPr>
            <a:r>
              <a:rPr dirty="0" sz="1000" spc="175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 0</a:t>
            </a:r>
            <a:r>
              <a:rPr dirty="0" sz="1000" spc="175">
                <a:latin typeface="Palatino Linotype"/>
                <a:cs typeface="Palatino Linotype"/>
              </a:rPr>
              <a:t> </a:t>
            </a:r>
            <a:r>
              <a:rPr dirty="0" sz="1000" spc="60">
                <a:latin typeface="Cambria"/>
                <a:cs typeface="Cambria"/>
              </a:rPr>
              <a:t>–</a:t>
            </a:r>
            <a:r>
              <a:rPr dirty="0" sz="1000" spc="6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16705" y="2080944"/>
            <a:ext cx="748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54355" algn="l"/>
              </a:tabLst>
            </a:pPr>
            <a:r>
              <a:rPr dirty="0" baseline="2777" sz="1500" spc="465">
                <a:latin typeface="Meiryo"/>
                <a:cs typeface="Meiryo"/>
              </a:rPr>
              <a:t>(</a:t>
            </a:r>
            <a:r>
              <a:rPr dirty="0" baseline="2777" sz="1500">
                <a:latin typeface="Meiryo"/>
                <a:cs typeface="Meiryo"/>
              </a:rPr>
              <a:t>	</a:t>
            </a:r>
            <a:r>
              <a:rPr dirty="0" baseline="2777" sz="1500" spc="540">
                <a:latin typeface="Meiryo"/>
                <a:cs typeface="Meiryo"/>
              </a:rPr>
              <a:t>)</a:t>
            </a:r>
            <a:r>
              <a:rPr dirty="0" baseline="2777" sz="1500" spc="-262">
                <a:latin typeface="Meiryo"/>
                <a:cs typeface="Meiryo"/>
              </a:rPr>
              <a:t> </a:t>
            </a:r>
            <a:r>
              <a:rPr dirty="0" sz="1000" spc="-610">
                <a:latin typeface="Meiryo"/>
                <a:cs typeface="Meiryo"/>
              </a:rPr>
              <a:t>⎛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582045" y="2317089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582045" y="2431959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728472" y="2186650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666059" y="2083499"/>
            <a:ext cx="88265" cy="389890"/>
          </a:xfrm>
          <a:prstGeom prst="rect">
            <a:avLst/>
          </a:prstGeom>
        </p:spPr>
        <p:txBody>
          <a:bodyPr wrap="square" lIns="0" tIns="425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35"/>
              </a:spcBef>
            </a:pPr>
            <a:r>
              <a:rPr dirty="0" sz="1000" spc="-509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12700">
              <a:lnSpc>
                <a:spcPct val="100000"/>
              </a:lnSpc>
              <a:spcBef>
                <a:spcPts val="234"/>
              </a:spcBef>
            </a:pPr>
            <a:r>
              <a:rPr dirty="0" sz="1000" spc="-509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728472" y="2368845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666064" y="2478259"/>
            <a:ext cx="882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9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728472" y="2551040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3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804712" y="2317099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804712" y="2431974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582045" y="2521227"/>
            <a:ext cx="3054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4950" algn="l"/>
              </a:tabLst>
            </a:pPr>
            <a:r>
              <a:rPr dirty="0" sz="1000" spc="-610">
                <a:latin typeface="Meiryo"/>
                <a:cs typeface="Meiryo"/>
              </a:rPr>
              <a:t>⎝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⎠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896832" y="2291267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147949" y="2204977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804712" y="2080948"/>
            <a:ext cx="5619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6060" algn="l"/>
              </a:tabLst>
            </a:pPr>
            <a:r>
              <a:rPr dirty="0" sz="1000" spc="-610">
                <a:latin typeface="Meiryo"/>
                <a:cs typeface="Meiryo"/>
              </a:rPr>
              <a:t>⎞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baseline="2777" sz="1500" spc="540">
                <a:latin typeface="Meiryo"/>
                <a:cs typeface="Meiryo"/>
              </a:rPr>
              <a:t>(</a:t>
            </a:r>
            <a:r>
              <a:rPr dirty="0" baseline="2777" sz="1500" spc="179">
                <a:latin typeface="Meiryo"/>
                <a:cs typeface="Meiryo"/>
              </a:rPr>
              <a:t>  </a:t>
            </a:r>
            <a:r>
              <a:rPr dirty="0" baseline="2777" sz="1500" spc="465">
                <a:latin typeface="Meiryo"/>
                <a:cs typeface="Meiryo"/>
              </a:rPr>
              <a:t>)</a:t>
            </a:r>
            <a:endParaRPr baseline="2777" sz="150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147949" y="2387173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530688" y="2649180"/>
            <a:ext cx="5030470" cy="1313815"/>
          </a:xfrm>
          <a:prstGeom prst="rect">
            <a:avLst/>
          </a:prstGeom>
        </p:spPr>
        <p:txBody>
          <a:bodyPr wrap="square" lIns="0" tIns="87630" rIns="0" bIns="0" rtlCol="0" vert="horz">
            <a:spAutoFit/>
          </a:bodyPr>
          <a:lstStyle/>
          <a:p>
            <a:pPr marL="158750">
              <a:lnSpc>
                <a:spcPct val="100000"/>
              </a:lnSpc>
              <a:spcBef>
                <a:spcPts val="690"/>
              </a:spcBef>
            </a:pPr>
            <a:r>
              <a:rPr dirty="0" sz="1000" spc="-5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constrained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-5" b="1">
                <a:latin typeface="Times New Roman"/>
                <a:cs typeface="Times New Roman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estimator,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write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Lagrangian: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590"/>
              </a:spcBef>
            </a:pP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385" i="1">
                <a:latin typeface="Meiryo"/>
                <a:cs typeface="Meiryo"/>
              </a:rPr>
              <a:t/>
            </a:r>
            <a:r>
              <a:rPr dirty="0" baseline="34188" sz="975" spc="-577" i="1">
                <a:latin typeface="Meiryo"/>
                <a:cs typeface="Meiryo"/>
              </a:rPr>
              <a:t>⊤</a:t>
            </a:r>
            <a:r>
              <a:rPr dirty="0" sz="1000" spc="-385" i="1">
                <a:latin typeface="Meiryo"/>
                <a:cs typeface="Meiryo"/>
              </a:rPr>
              <a:t/>
            </a:r>
            <a:r>
              <a:rPr dirty="0" sz="1000" spc="-7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2</a:t>
            </a:r>
            <a:r>
              <a:rPr dirty="0" sz="1000" spc="-395" i="1">
                <a:latin typeface="Meiryo"/>
                <a:cs typeface="Meiryo"/>
              </a:rPr>
              <a:t/>
            </a:r>
            <a:r>
              <a:rPr dirty="0" baseline="34188" sz="975" spc="-142" i="1">
                <a:latin typeface="Meiryo"/>
                <a:cs typeface="Meiryo"/>
              </a:rPr>
              <a:t>⊤</a:t>
            </a:r>
            <a:r>
              <a:rPr dirty="0" sz="1000" spc="-114">
                <a:latin typeface="Cambria"/>
                <a:cs typeface="Cambria"/>
              </a:rPr>
              <a:t>(</a:t>
            </a:r>
            <a:r>
              <a:rPr dirty="0" sz="1000" spc="-75" i="1">
                <a:latin typeface="Palatino Linotype"/>
                <a:cs typeface="Palatino Linotype"/>
              </a:rPr>
              <a:t>R</a:t>
            </a:r>
            <a:r>
              <a:rPr dirty="0" sz="1000" spc="-434" i="1">
                <a:latin typeface="Meiryo"/>
                <a:cs typeface="Meiryo"/>
              </a:rPr>
              <a:t/>
            </a:r>
            <a:r>
              <a:rPr dirty="0" sz="1000" spc="-50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q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50800" marR="43180">
              <a:lnSpc>
                <a:spcPct val="100000"/>
              </a:lnSpc>
              <a:spcBef>
                <a:spcPts val="585"/>
              </a:spcBef>
            </a:pP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90">
                <a:latin typeface="Cambria"/>
                <a:cs typeface="Cambria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 spc="-85" i="1">
                <a:latin typeface="Palatino Linotype"/>
                <a:cs typeface="Palatino Linotype"/>
              </a:rPr>
              <a:t>Z</a:t>
            </a:r>
            <a:r>
              <a:rPr dirty="0" sz="1000" spc="-515" i="1">
                <a:latin typeface="Meiryo"/>
                <a:cs typeface="Meiryo"/>
              </a:rPr>
              <a:t/>
            </a:r>
            <a:r>
              <a:rPr dirty="0" sz="1000" spc="-70" i="1">
                <a:latin typeface="Meiryo"/>
                <a:cs typeface="Meiryo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-160" i="1">
                <a:latin typeface="Meiryo"/>
                <a:cs typeface="Meiryo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vector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Lagrange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multipliers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associated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different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constraints.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baseline="29914" sz="975" spc="337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Lagrangian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 </a:t>
            </a:r>
            <a:r>
              <a:rPr dirty="0" sz="1000" spc="-40">
                <a:latin typeface="Palatino Linotype"/>
                <a:cs typeface="Palatino Linotype"/>
              </a:rPr>
              <a:t>also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written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as:</a:t>
            </a:r>
            <a:endParaRPr sz="1000">
              <a:latin typeface="Palatino Linotype"/>
              <a:cs typeface="Palatino Linotype"/>
            </a:endParaRPr>
          </a:p>
          <a:p>
            <a:pPr marL="398145">
              <a:lnSpc>
                <a:spcPct val="100000"/>
              </a:lnSpc>
              <a:spcBef>
                <a:spcPts val="585"/>
              </a:spcBef>
            </a:pP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55" i="1">
                <a:latin typeface="Palatino Linotype"/>
                <a:cs typeface="Palatino Linotype"/>
              </a:rPr>
              <a:t>y</a:t>
            </a:r>
            <a:r>
              <a:rPr dirty="0" baseline="34188" sz="975" spc="-82" i="1">
                <a:latin typeface="Meiryo"/>
                <a:cs typeface="Meiryo"/>
              </a:rPr>
              <a:t>⊤</a:t>
            </a:r>
            <a:r>
              <a:rPr dirty="0" sz="1000" spc="-55" i="1">
                <a:latin typeface="Palatino Linotype"/>
                <a:cs typeface="Palatino Linotype"/>
              </a:rPr>
              <a:t>y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2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34188" sz="975" spc="-75" i="1">
                <a:latin typeface="Meiryo"/>
                <a:cs typeface="Meiryo"/>
              </a:rPr>
              <a:t>⊤</a:t>
            </a:r>
            <a:r>
              <a:rPr dirty="0" sz="1000" spc="-30" i="1">
                <a:latin typeface="Palatino Linotype"/>
                <a:cs typeface="Palatino Linotype"/>
              </a:rPr>
              <a:t>X</a:t>
            </a:r>
            <a:r>
              <a:rPr dirty="0" baseline="34188" sz="975" spc="-75" i="1">
                <a:latin typeface="Meiryo"/>
                <a:cs typeface="Meiryo"/>
              </a:rPr>
              <a:t>⊤</a:t>
            </a:r>
            <a:r>
              <a:rPr dirty="0" sz="1000" spc="-50" i="1">
                <a:latin typeface="Palatino Linotype"/>
                <a:cs typeface="Palatino Linotype"/>
              </a:rPr>
              <a:t>y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175" i="1">
                <a:latin typeface="Meiryo"/>
                <a:cs typeface="Meiryo"/>
              </a:rPr>
              <a:t/>
            </a:r>
            <a:r>
              <a:rPr dirty="0" baseline="34188" sz="975" spc="-262" i="1">
                <a:latin typeface="Meiryo"/>
                <a:cs typeface="Meiryo"/>
              </a:rPr>
              <a:t>⊤</a:t>
            </a:r>
            <a:r>
              <a:rPr dirty="0" sz="1000" spc="-175" i="1">
                <a:latin typeface="Palatino Linotype"/>
                <a:cs typeface="Palatino Linotype"/>
              </a:rPr>
              <a:t>X</a:t>
            </a:r>
            <a:r>
              <a:rPr dirty="0" baseline="34188" sz="975" spc="-262" i="1">
                <a:latin typeface="Meiryo"/>
                <a:cs typeface="Meiryo"/>
              </a:rPr>
              <a:t>⊤</a:t>
            </a:r>
            <a:r>
              <a:rPr dirty="0" sz="1000" spc="-175" i="1">
                <a:latin typeface="Palatino Linotype"/>
                <a:cs typeface="Palatino Linotype"/>
              </a:rPr>
              <a:t>X</a:t>
            </a:r>
            <a:r>
              <a:rPr dirty="0" sz="1000" spc="-175" i="1">
                <a:latin typeface="Meiryo"/>
                <a:cs typeface="Meiryo"/>
              </a:rPr>
              <a:t/>
            </a:r>
            <a:r>
              <a:rPr dirty="0" sz="1000" spc="-4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2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sz="1000" spc="-140">
                <a:latin typeface="Cambria"/>
                <a:cs typeface="Cambria"/>
              </a:rPr>
              <a:t>(</a:t>
            </a:r>
            <a:r>
              <a:rPr dirty="0" sz="1000" spc="-90" i="1">
                <a:latin typeface="Palatino Linotype"/>
                <a:cs typeface="Palatino Linotype"/>
              </a:rPr>
              <a:t>R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sz="1000" spc="-45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q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158750">
              <a:lnSpc>
                <a:spcPct val="100000"/>
              </a:lnSpc>
              <a:spcBef>
                <a:spcPts val="59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ﬁrst-</a:t>
            </a:r>
            <a:r>
              <a:rPr dirty="0" sz="1000" spc="-35">
                <a:latin typeface="Palatino Linotype"/>
                <a:cs typeface="Palatino Linotype"/>
              </a:rPr>
              <a:t>order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conditions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become: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916721" y="4219620"/>
            <a:ext cx="939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>
                <a:latin typeface="Meiryo"/>
                <a:cs typeface="Meiryo"/>
              </a:rPr>
              <a:t>⎨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916721" y="4334496"/>
            <a:ext cx="939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>
                <a:latin typeface="Meiryo"/>
                <a:cs typeface="Meiryo"/>
              </a:rPr>
              <a:t>⎪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916721" y="3984744"/>
            <a:ext cx="24002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70">
                <a:latin typeface="Meiryo"/>
                <a:cs typeface="Meiryo"/>
              </a:rPr>
              <a:t>⎧</a:t>
            </a:r>
            <a:r>
              <a:rPr dirty="0" sz="1000" spc="-5">
                <a:latin typeface="Meiryo"/>
                <a:cs typeface="Meiryo"/>
              </a:rPr>
              <a:t> </a:t>
            </a:r>
            <a:r>
              <a:rPr dirty="0" u="sng" sz="650" spc="-26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650" spc="1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916721" y="4106232"/>
            <a:ext cx="2381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70">
                <a:latin typeface="Meiryo"/>
                <a:cs typeface="Meiryo"/>
              </a:rPr>
              <a:t>⎪</a:t>
            </a:r>
            <a:r>
              <a:rPr dirty="0" sz="1000" spc="-10">
                <a:latin typeface="Meiryo"/>
                <a:cs typeface="Meiryo"/>
              </a:rPr>
              <a:t> </a:t>
            </a:r>
            <a:r>
              <a:rPr dirty="0" sz="650" spc="-33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175228" y="4045426"/>
            <a:ext cx="17373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–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spc="-40" i="1">
                <a:latin typeface="Palatino Linotype"/>
                <a:cs typeface="Palatino Linotype"/>
              </a:rPr>
              <a:t>X</a:t>
            </a:r>
            <a:r>
              <a:rPr dirty="0" baseline="29914" sz="975" spc="-89" i="1">
                <a:latin typeface="Meiryo"/>
                <a:cs typeface="Meiryo"/>
              </a:rPr>
              <a:t>⊤</a:t>
            </a:r>
            <a:r>
              <a:rPr dirty="0" sz="1000" spc="-40" i="1">
                <a:latin typeface="Palatino Linotype"/>
                <a:cs typeface="Palatino Linotype"/>
              </a:rPr>
              <a:t>X</a:t>
            </a:r>
            <a:r>
              <a:rPr dirty="0" sz="1000" spc="-430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145">
                <a:latin typeface="Palatino Linotype"/>
                <a:cs typeface="Palatino Linotype"/>
              </a:rPr>
              <a:t>2</a:t>
            </a:r>
            <a:r>
              <a:rPr dirty="0" sz="1000" spc="-145" i="1">
                <a:latin typeface="Palatino Linotype"/>
                <a:cs typeface="Palatino Linotype"/>
              </a:rPr>
              <a:t>R</a:t>
            </a:r>
            <a:r>
              <a:rPr dirty="0" baseline="29914" sz="975" spc="-217" i="1">
                <a:latin typeface="Meiryo"/>
                <a:cs typeface="Meiryo"/>
              </a:rPr>
              <a:t>⊤</a:t>
            </a:r>
            <a:r>
              <a:rPr dirty="0" sz="1000" spc="-145" i="1">
                <a:latin typeface="Meiryo"/>
                <a:cs typeface="Meiryo"/>
              </a:rPr>
              <a:t/>
            </a:r>
            <a:r>
              <a:rPr dirty="0" sz="1000" spc="-5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040614" y="4350349"/>
            <a:ext cx="1162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-27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650" spc="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916721" y="4430615"/>
            <a:ext cx="24320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 spc="-555">
                <a:latin typeface="Meiryo"/>
                <a:cs typeface="Meiryo"/>
              </a:rPr>
              <a:t>⎩</a:t>
            </a:r>
            <a:r>
              <a:rPr dirty="0" baseline="2777" sz="1500">
                <a:latin typeface="Meiryo"/>
                <a:cs typeface="Meiryo"/>
              </a:rPr>
              <a:t> </a:t>
            </a:r>
            <a:r>
              <a:rPr dirty="0" sz="650" spc="-31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200630" y="4369918"/>
            <a:ext cx="8890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20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2</a:t>
            </a:r>
            <a:r>
              <a:rPr dirty="0" sz="1000" spc="-114">
                <a:latin typeface="Cambria"/>
                <a:cs typeface="Cambria"/>
              </a:rPr>
              <a:t>(</a:t>
            </a:r>
            <a:r>
              <a:rPr dirty="0" sz="1000" spc="-80" i="1">
                <a:latin typeface="Palatino Linotype"/>
                <a:cs typeface="Palatino Linotype"/>
              </a:rPr>
              <a:t>R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sz="1000" spc="-40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60" i="1">
                <a:latin typeface="Palatino Linotype"/>
                <a:cs typeface="Palatino Linotype"/>
              </a:rPr>
              <a:t>q</a:t>
            </a:r>
            <a:r>
              <a:rPr dirty="0" sz="1000" spc="60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568784" y="4626979"/>
            <a:ext cx="22015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20">
                <a:latin typeface="Palatino Linotype"/>
                <a:cs typeface="Palatino Linotype"/>
              </a:rPr>
              <a:t> 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also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written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form: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046101" y="4850549"/>
            <a:ext cx="4013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23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65" i="1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R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36276" y="4847437"/>
            <a:ext cx="3695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97815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766180" y="4850549"/>
            <a:ext cx="882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9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001304" y="4936839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130560" y="5032744"/>
            <a:ext cx="1284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6065" algn="l"/>
                <a:tab pos="648970" algn="l"/>
                <a:tab pos="1207135" algn="l"/>
              </a:tabLst>
            </a:pPr>
            <a:r>
              <a:rPr dirty="0" sz="1000" spc="-50" i="1">
                <a:latin typeface="Palatino Linotype"/>
                <a:cs typeface="Palatino Linotype"/>
              </a:rPr>
              <a:t>R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q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342596" y="4847437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252416" y="4850549"/>
            <a:ext cx="23685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240" i="1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916715" y="4718990"/>
            <a:ext cx="17018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08965" algn="l"/>
                <a:tab pos="1218565" algn="l"/>
                <a:tab pos="1586230" algn="l"/>
              </a:tabLst>
            </a:pPr>
            <a:r>
              <a:rPr dirty="0" sz="1000" spc="310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445">
                <a:latin typeface="Meiryo"/>
                <a:cs typeface="Meiryo"/>
              </a:rPr>
              <a:t>)(</a:t>
            </a:r>
            <a:r>
              <a:rPr dirty="0" sz="1000" spc="145">
                <a:latin typeface="Meiryo"/>
                <a:cs typeface="Meiryo"/>
              </a:rPr>
              <a:t>  </a:t>
            </a:r>
            <a:r>
              <a:rPr dirty="0" sz="1000" spc="310">
                <a:latin typeface="Meiryo"/>
                <a:cs typeface="Meiryo"/>
              </a:rPr>
              <a:t>)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310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310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916710" y="5792150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916710" y="5907025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000723" y="5723917"/>
            <a:ext cx="343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4475" algn="l"/>
              </a:tabLst>
            </a:pPr>
            <a:r>
              <a:rPr dirty="0" sz="1000" spc="-50" i="1">
                <a:latin typeface="Palatino Linotype"/>
                <a:cs typeface="Palatino Linotype"/>
              </a:rPr>
              <a:t>A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A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086324" y="5796583"/>
            <a:ext cx="3435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44475" algn="l"/>
              </a:tabLst>
            </a:pPr>
            <a:r>
              <a:rPr dirty="0" sz="650" spc="-25">
                <a:latin typeface="Palatino Linotype"/>
                <a:cs typeface="Palatino Linotype"/>
              </a:rPr>
              <a:t>11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>
                <a:latin typeface="Palatino Linotype"/>
                <a:cs typeface="Palatino Linotype"/>
              </a:rPr>
              <a:t>12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000712" y="5951604"/>
            <a:ext cx="343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4475" algn="l"/>
              </a:tabLst>
            </a:pPr>
            <a:r>
              <a:rPr dirty="0" sz="1000" spc="-50" i="1">
                <a:latin typeface="Palatino Linotype"/>
                <a:cs typeface="Palatino Linotype"/>
              </a:rPr>
              <a:t>A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A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568779" y="5271515"/>
            <a:ext cx="4960620" cy="486409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constrained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-15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obtained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formula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inverse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parti- </a:t>
            </a:r>
            <a:r>
              <a:rPr dirty="0" sz="1000" spc="-30">
                <a:latin typeface="Palatino Linotype"/>
                <a:cs typeface="Palatino Linotype"/>
              </a:rPr>
              <a:t>tioned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(see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2.18):</a:t>
            </a:r>
            <a:endParaRPr sz="1000">
              <a:latin typeface="Palatino Linotype"/>
              <a:cs typeface="Palatino Linotype"/>
            </a:endParaRPr>
          </a:p>
          <a:p>
            <a:pPr marL="937894">
              <a:lnSpc>
                <a:spcPct val="100000"/>
              </a:lnSpc>
              <a:spcBef>
                <a:spcPts val="445"/>
              </a:spcBef>
            </a:pP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637250" y="5823815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916710" y="5670875"/>
            <a:ext cx="92519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32765" algn="l"/>
                <a:tab pos="854710" algn="l"/>
              </a:tabLst>
            </a:pPr>
            <a:r>
              <a:rPr dirty="0" sz="1000" spc="-610">
                <a:latin typeface="Meiryo"/>
                <a:cs typeface="Meiryo"/>
              </a:rPr>
              <a:t>⎛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⎞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20">
                <a:latin typeface="Meiryo"/>
                <a:cs typeface="Meiryo"/>
              </a:rPr>
              <a:t>⎛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437453" y="5792159"/>
            <a:ext cx="4044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34010" algn="l"/>
              </a:tabLst>
            </a:pPr>
            <a:r>
              <a:rPr dirty="0" sz="1000" spc="-610">
                <a:latin typeface="Meiryo"/>
                <a:cs typeface="Meiryo"/>
              </a:rPr>
              <a:t>⎟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20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437453" y="5907029"/>
            <a:ext cx="391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34010" algn="l"/>
              </a:tabLst>
            </a:pPr>
            <a:r>
              <a:rPr dirty="0" sz="1000" spc="-555">
                <a:latin typeface="Meiryo"/>
                <a:cs typeface="Meiryo"/>
              </a:rPr>
              <a:t>⎟</a:t>
            </a:r>
            <a:r>
              <a:rPr dirty="0" sz="1000" spc="-555">
                <a:latin typeface="Meiryo"/>
                <a:cs typeface="Meiryo"/>
              </a:rPr>
              <a:t>	</a:t>
            </a:r>
            <a:r>
              <a:rPr dirty="0" sz="1000" spc="-1005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916710" y="5996287"/>
            <a:ext cx="92519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32765" algn="l"/>
                <a:tab pos="854710" algn="l"/>
              </a:tabLst>
            </a:pPr>
            <a:r>
              <a:rPr dirty="0" sz="1000" spc="-610">
                <a:latin typeface="Meiryo"/>
                <a:cs typeface="Meiryo"/>
              </a:rPr>
              <a:t>⎝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⎠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20">
                <a:latin typeface="Meiryo"/>
                <a:cs typeface="Meiryo"/>
              </a:rPr>
              <a:t>⎝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919800" y="5796583"/>
            <a:ext cx="3340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34950" algn="l"/>
              </a:tabLst>
            </a:pPr>
            <a:r>
              <a:rPr dirty="0" sz="650" spc="-25">
                <a:latin typeface="Palatino Linotype"/>
                <a:cs typeface="Palatino Linotype"/>
              </a:rPr>
              <a:t>11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>
                <a:latin typeface="Palatino Linotype"/>
                <a:cs typeface="Palatino Linotype"/>
              </a:rPr>
              <a:t>12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843103" y="5648080"/>
            <a:ext cx="325120" cy="481330"/>
          </a:xfrm>
          <a:prstGeom prst="rect">
            <a:avLst/>
          </a:prstGeom>
        </p:spPr>
        <p:txBody>
          <a:bodyPr wrap="square" lIns="0" tIns="876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90"/>
              </a:spcBef>
              <a:tabLst>
                <a:tab pos="234950" algn="l"/>
              </a:tabLst>
            </a:pPr>
            <a:r>
              <a:rPr dirty="0" sz="1000" spc="-50" i="1">
                <a:latin typeface="Palatino Linotype"/>
                <a:cs typeface="Palatino Linotype"/>
              </a:rPr>
              <a:t>B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B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595"/>
              </a:spcBef>
              <a:tabLst>
                <a:tab pos="234950" algn="l"/>
              </a:tabLst>
            </a:pPr>
            <a:r>
              <a:rPr dirty="0" sz="1000" spc="-50" i="1">
                <a:latin typeface="Palatino Linotype"/>
                <a:cs typeface="Palatino Linotype"/>
              </a:rPr>
              <a:t>B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B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086323" y="6024384"/>
            <a:ext cx="11677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44475" algn="l"/>
                <a:tab pos="845819" algn="l"/>
                <a:tab pos="1068705" algn="l"/>
              </a:tabLst>
            </a:pPr>
            <a:r>
              <a:rPr dirty="0" sz="650" spc="-25">
                <a:latin typeface="Palatino Linotype"/>
                <a:cs typeface="Palatino Linotype"/>
              </a:rPr>
              <a:t>21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>
                <a:latin typeface="Palatino Linotype"/>
                <a:cs typeface="Palatino Linotype"/>
              </a:rPr>
              <a:t>22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>
                <a:latin typeface="Palatino Linotype"/>
                <a:cs typeface="Palatino Linotype"/>
              </a:rPr>
              <a:t>21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>
                <a:latin typeface="Palatino Linotype"/>
                <a:cs typeface="Palatino Linotype"/>
              </a:rPr>
              <a:t>22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353906" y="5823814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261900" y="5670884"/>
            <a:ext cx="2965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6060" algn="l"/>
              </a:tabLst>
            </a:pPr>
            <a:r>
              <a:rPr dirty="0" sz="1000" spc="-610">
                <a:latin typeface="Meiryo"/>
                <a:cs typeface="Meiryo"/>
              </a:rPr>
              <a:t>⎞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⎛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261900" y="5792158"/>
            <a:ext cx="2965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6060" algn="l"/>
              </a:tabLst>
            </a:pPr>
            <a:r>
              <a:rPr dirty="0" sz="1000" spc="-610">
                <a:latin typeface="Meiryo"/>
                <a:cs typeface="Meiryo"/>
              </a:rPr>
              <a:t>⎟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261900" y="5907029"/>
            <a:ext cx="2838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6060" algn="l"/>
              </a:tabLst>
            </a:pPr>
            <a:r>
              <a:rPr dirty="0" sz="1000" spc="-610">
                <a:latin typeface="Meiryo"/>
                <a:cs typeface="Meiryo"/>
              </a:rPr>
              <a:t>⎟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1000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261900" y="5996291"/>
            <a:ext cx="2965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26060" algn="l"/>
              </a:tabLst>
            </a:pPr>
            <a:r>
              <a:rPr dirty="0" sz="1000" spc="-610">
                <a:latin typeface="Meiryo"/>
                <a:cs typeface="Meiryo"/>
              </a:rPr>
              <a:t>⎠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-610">
                <a:latin typeface="Meiryo"/>
                <a:cs typeface="Meiryo"/>
              </a:rPr>
              <a:t>⎝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645375" y="5807560"/>
            <a:ext cx="1111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11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559765" y="5723920"/>
            <a:ext cx="539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sz="1000" spc="135" i="1">
                <a:latin typeface="Palatino Linotype"/>
                <a:cs typeface="Palatino Linotype"/>
              </a:rPr>
              <a:t> 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I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A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073544" y="5796582"/>
            <a:ext cx="4057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>
                <a:latin typeface="Palatino Linotype"/>
                <a:cs typeface="Palatino Linotype"/>
              </a:rPr>
              <a:t>12</a:t>
            </a:r>
            <a:r>
              <a:rPr dirty="0" sz="650" spc="420">
                <a:latin typeface="Palatino Linotype"/>
                <a:cs typeface="Palatino Linotype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204">
                <a:latin typeface="Palatino Linotype"/>
                <a:cs typeface="Palatino Linotype"/>
              </a:rPr>
              <a:t>  </a:t>
            </a:r>
            <a:r>
              <a:rPr dirty="0" sz="650" spc="-25">
                <a:latin typeface="Palatino Linotype"/>
                <a:cs typeface="Palatino Linotype"/>
              </a:rPr>
              <a:t>21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645375" y="5719087"/>
            <a:ext cx="10274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912494" algn="l"/>
              </a:tabLst>
            </a:pP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545488" y="5807560"/>
            <a:ext cx="1111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11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921761" y="5719087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165669" y="5723915"/>
            <a:ext cx="11347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sz="1000" spc="11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sz="1000" spc="434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sz="1000" spc="145" i="1">
                <a:latin typeface="Palatino Linotype"/>
                <a:cs typeface="Palatino Linotype"/>
              </a:rPr>
              <a:t> 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85">
                <a:latin typeface="Cambria"/>
                <a:cs typeface="Cambria"/>
              </a:rPr>
              <a:t> </a:t>
            </a:r>
            <a:r>
              <a:rPr dirty="0" sz="1000" spc="60">
                <a:latin typeface="Cambria"/>
                <a:cs typeface="Cambria"/>
              </a:rPr>
              <a:t>–</a:t>
            </a:r>
            <a:r>
              <a:rPr dirty="0" sz="1000" spc="60" i="1">
                <a:latin typeface="Palatino Linotype"/>
                <a:cs typeface="Palatino Linotype"/>
              </a:rPr>
              <a:t>A</a:t>
            </a:r>
            <a:r>
              <a:rPr dirty="0" sz="1000" spc="145" i="1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sz="1000" spc="440" i="1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F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883661" y="5779510"/>
            <a:ext cx="485140" cy="349885"/>
          </a:xfrm>
          <a:prstGeom prst="rect">
            <a:avLst/>
          </a:prstGeom>
        </p:spPr>
        <p:txBody>
          <a:bodyPr wrap="square" lIns="0" tIns="4318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340"/>
              </a:spcBef>
            </a:pPr>
            <a:r>
              <a:rPr dirty="0" sz="650">
                <a:latin typeface="Palatino Linotype"/>
                <a:cs typeface="Palatino Linotype"/>
              </a:rPr>
              <a:t>11</a:t>
            </a:r>
            <a:r>
              <a:rPr dirty="0" sz="650" spc="265">
                <a:latin typeface="Palatino Linotype"/>
                <a:cs typeface="Palatino Linotype"/>
              </a:rPr>
              <a:t>  </a:t>
            </a:r>
            <a:r>
              <a:rPr dirty="0" baseline="8547" sz="975">
                <a:latin typeface="Palatino Linotype"/>
                <a:cs typeface="Palatino Linotype"/>
              </a:rPr>
              <a:t>12</a:t>
            </a:r>
            <a:r>
              <a:rPr dirty="0" baseline="8547" sz="975" spc="652">
                <a:latin typeface="Palatino Linotype"/>
                <a:cs typeface="Palatino Linotype"/>
              </a:rPr>
              <a:t> </a:t>
            </a:r>
            <a:r>
              <a:rPr dirty="0" baseline="8547" sz="975" spc="-75">
                <a:latin typeface="Palatino Linotype"/>
                <a:cs typeface="Palatino Linotype"/>
              </a:rPr>
              <a:t>2</a:t>
            </a:r>
            <a:endParaRPr baseline="8547" sz="975">
              <a:latin typeface="Palatino Linotype"/>
              <a:cs typeface="Palatino Linotype"/>
            </a:endParaRPr>
          </a:p>
          <a:p>
            <a:pPr marL="107314">
              <a:lnSpc>
                <a:spcPct val="100000"/>
              </a:lnSpc>
              <a:spcBef>
                <a:spcPts val="330"/>
              </a:spcBef>
            </a:pPr>
            <a:r>
              <a:rPr dirty="0" sz="1000" spc="-25" i="1">
                <a:latin typeface="Palatino Linotype"/>
                <a:cs typeface="Palatino Linotype"/>
              </a:rPr>
              <a:t>F</a:t>
            </a:r>
            <a:r>
              <a:rPr dirty="0" baseline="-21367" sz="975" spc="-37">
                <a:latin typeface="Palatino Linotype"/>
                <a:cs typeface="Palatino Linotype"/>
              </a:rPr>
              <a:t>2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815085" y="5951602"/>
            <a:ext cx="6445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Cambria"/>
                <a:cs typeface="Cambria"/>
              </a:rPr>
              <a:t>–</a:t>
            </a:r>
            <a:r>
              <a:rPr dirty="0" sz="1000" spc="-10" i="1">
                <a:latin typeface="Palatino Linotype"/>
                <a:cs typeface="Palatino Linotype"/>
              </a:rPr>
              <a:t>F</a:t>
            </a:r>
            <a:r>
              <a:rPr dirty="0" baseline="-21367" sz="975" spc="-15">
                <a:latin typeface="Palatino Linotype"/>
                <a:cs typeface="Palatino Linotype"/>
              </a:rPr>
              <a:t>2</a:t>
            </a:r>
            <a:r>
              <a:rPr dirty="0" sz="1000" spc="-10" i="1">
                <a:latin typeface="Palatino Linotype"/>
                <a:cs typeface="Palatino Linotype"/>
              </a:rPr>
              <a:t>A</a:t>
            </a:r>
            <a:r>
              <a:rPr dirty="0" baseline="-21367" sz="975" spc="-15">
                <a:latin typeface="Palatino Linotype"/>
                <a:cs typeface="Palatino Linotype"/>
              </a:rPr>
              <a:t>21</a:t>
            </a:r>
            <a:r>
              <a:rPr dirty="0" sz="1000" spc="-10" i="1">
                <a:latin typeface="Palatino Linotype"/>
                <a:cs typeface="Palatino Linotype"/>
              </a:rPr>
              <a:t>A</a:t>
            </a:r>
            <a:r>
              <a:rPr dirty="0" baseline="29914" sz="975" spc="-15">
                <a:latin typeface="Cambria"/>
                <a:cs typeface="Cambria"/>
              </a:rPr>
              <a:t>–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3306942" y="6035361"/>
            <a:ext cx="1111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11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4350847" y="567088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⎞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4350847" y="579215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>
                <a:latin typeface="Meiryo"/>
                <a:cs typeface="Meiryo"/>
              </a:rPr>
              <a:t>⎟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4325447" y="5907028"/>
            <a:ext cx="13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805">
                <a:latin typeface="Meiryo"/>
                <a:cs typeface="Meiryo"/>
              </a:rPr>
              <a:t>⎟</a:t>
            </a:r>
            <a:r>
              <a:rPr dirty="0" baseline="-38888" sz="1500" spc="-1207">
                <a:latin typeface="Meiryo"/>
                <a:cs typeface="Meiryo"/>
              </a:rPr>
              <a:t>⎠</a:t>
            </a:r>
            <a:endParaRPr baseline="-38888" sz="1500">
              <a:latin typeface="Meiryo"/>
              <a:cs typeface="Meiryo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733839" y="6293906"/>
            <a:ext cx="17018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602740" algn="l"/>
              </a:tabLst>
            </a:pPr>
            <a:r>
              <a:rPr dirty="0" sz="650" spc="-25">
                <a:latin typeface="Palatino Linotype"/>
                <a:cs typeface="Palatino Linotype"/>
              </a:rPr>
              <a:t>11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>
                <a:latin typeface="Palatino Linotype"/>
                <a:cs typeface="Palatino Linotype"/>
              </a:rPr>
              <a:t>22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543388" y="6210146"/>
            <a:ext cx="32962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27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A</a:t>
            </a:r>
            <a:r>
              <a:rPr dirty="0" baseline="-21367" sz="975" spc="-15">
                <a:latin typeface="Palatino Linotype"/>
                <a:cs typeface="Palatino Linotype"/>
              </a:rPr>
              <a:t>22</a:t>
            </a:r>
            <a:r>
              <a:rPr dirty="0" baseline="-21367" sz="975" spc="179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-21367" sz="975">
                <a:latin typeface="Palatino Linotype"/>
                <a:cs typeface="Palatino Linotype"/>
              </a:rPr>
              <a:t>21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29914" sz="975">
                <a:latin typeface="Cambria"/>
                <a:cs typeface="Cambria"/>
              </a:rPr>
              <a:t>–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baseline="-21367" sz="975">
                <a:latin typeface="Palatino Linotype"/>
                <a:cs typeface="Palatino Linotype"/>
              </a:rPr>
              <a:t>12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29914" sz="975">
                <a:latin typeface="Cambria"/>
                <a:cs typeface="Cambria"/>
              </a:rPr>
              <a:t>–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baseline="29914" sz="975" spc="19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262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A</a:t>
            </a:r>
            <a:r>
              <a:rPr dirty="0" baseline="-21367" sz="975" spc="-15">
                <a:latin typeface="Palatino Linotype"/>
                <a:cs typeface="Palatino Linotype"/>
              </a:rPr>
              <a:t>11</a:t>
            </a:r>
            <a:r>
              <a:rPr dirty="0" baseline="-21367" sz="975" spc="179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A</a:t>
            </a:r>
            <a:r>
              <a:rPr dirty="0" baseline="-21367" sz="975" spc="-15">
                <a:latin typeface="Palatino Linotype"/>
                <a:cs typeface="Palatino Linotype"/>
              </a:rPr>
              <a:t>12</a:t>
            </a:r>
            <a:r>
              <a:rPr dirty="0" sz="1000" spc="-10" i="1">
                <a:latin typeface="Palatino Linotype"/>
                <a:cs typeface="Palatino Linotype"/>
              </a:rPr>
              <a:t>A</a:t>
            </a:r>
            <a:r>
              <a:rPr dirty="0" baseline="29914" sz="975" spc="-15">
                <a:latin typeface="Cambria"/>
                <a:cs typeface="Cambria"/>
              </a:rPr>
              <a:t>–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A</a:t>
            </a:r>
            <a:r>
              <a:rPr dirty="0" baseline="-21367" sz="975" spc="-15">
                <a:latin typeface="Palatino Linotype"/>
                <a:cs typeface="Palatino Linotype"/>
              </a:rPr>
              <a:t>21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29914" sz="975" spc="-15">
                <a:latin typeface="Cambria"/>
                <a:cs typeface="Cambria"/>
              </a:rPr>
              <a:t>–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2012269" y="6371628"/>
            <a:ext cx="6153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09550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70">
                <a:latin typeface="Cambria"/>
                <a:cs typeface="Cambria"/>
              </a:rPr>
              <a:t>–</a:t>
            </a:r>
            <a:r>
              <a:rPr dirty="0" sz="650" spc="70">
                <a:latin typeface="Palatino Linotype"/>
                <a:cs typeface="Palatino Linotype"/>
              </a:rPr>
              <a:t>1</a:t>
            </a:r>
            <a:r>
              <a:rPr dirty="0" sz="650" spc="440">
                <a:latin typeface="Palatino Linotype"/>
                <a:cs typeface="Palatino Linotype"/>
              </a:rPr>
              <a:t> </a:t>
            </a:r>
            <a:r>
              <a:rPr dirty="0" sz="650" i="1">
                <a:latin typeface="Meiryo"/>
                <a:cs typeface="Meiryo"/>
              </a:rPr>
              <a:t>⊤</a:t>
            </a:r>
            <a:r>
              <a:rPr dirty="0" sz="650" spc="135" i="1">
                <a:latin typeface="Meiryo"/>
                <a:cs typeface="Meiryo"/>
              </a:rPr>
              <a:t> </a:t>
            </a:r>
            <a:r>
              <a:rPr dirty="0" sz="650" spc="45">
                <a:latin typeface="Cambria"/>
                <a:cs typeface="Cambria"/>
              </a:rPr>
              <a:t>–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4491426" y="6347311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1468774" y="6447635"/>
            <a:ext cx="39604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63240" algn="l"/>
                <a:tab pos="3338195" algn="l"/>
                <a:tab pos="386143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c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>
                <a:latin typeface="Palatino Linotype"/>
                <a:cs typeface="Palatino Linotype"/>
              </a:rPr>
              <a:t>11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>
                <a:latin typeface="Palatino Linotype"/>
                <a:cs typeface="Palatino Linotype"/>
              </a:rPr>
              <a:t>12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651405" y="6374859"/>
            <a:ext cx="4902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here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F</a:t>
            </a:r>
            <a:r>
              <a:rPr dirty="0" sz="1000" spc="39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–(</a:t>
            </a:r>
            <a:r>
              <a:rPr dirty="0" sz="1000" i="1">
                <a:latin typeface="Palatino Linotype"/>
                <a:cs typeface="Palatino Linotype"/>
              </a:rPr>
              <a:t>R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31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00">
                <a:latin typeface="Cambria"/>
                <a:cs typeface="Cambria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R</a:t>
            </a:r>
            <a:r>
              <a:rPr dirty="0" sz="1000" spc="254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00">
                <a:latin typeface="Cambria"/>
                <a:cs typeface="Cambria"/>
              </a:rPr>
              <a:t>  </a:t>
            </a:r>
            <a:r>
              <a:rPr dirty="0" sz="1000" spc="-30">
                <a:latin typeface="Palatino Linotype"/>
                <a:cs typeface="Palatino Linotype"/>
              </a:rPr>
              <a:t>.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49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constrained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then: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254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465" i="1">
                <a:latin typeface="Palatino Linotype"/>
                <a:cs typeface="Palatino Linotype"/>
              </a:rPr>
              <a:t> </a:t>
            </a:r>
            <a:r>
              <a:rPr dirty="0" sz="1000" spc="-35" i="1">
                <a:latin typeface="Palatino Linotype"/>
                <a:cs typeface="Palatino Linotype"/>
              </a:rPr>
              <a:t>X</a:t>
            </a:r>
            <a:r>
              <a:rPr dirty="0" baseline="29914" sz="975" spc="-52" i="1">
                <a:latin typeface="Meiryo"/>
                <a:cs typeface="Meiryo"/>
              </a:rPr>
              <a:t>⊤</a:t>
            </a:r>
            <a:r>
              <a:rPr dirty="0" sz="1000" spc="-35" i="1">
                <a:latin typeface="Palatino Linotype"/>
                <a:cs typeface="Palatino Linotype"/>
              </a:rPr>
              <a:t>y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465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q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543386" y="6526648"/>
            <a:ext cx="48748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baseline="-21367" sz="975">
                <a:latin typeface="Palatino Linotype"/>
                <a:cs typeface="Palatino Linotype"/>
              </a:rPr>
              <a:t>11</a:t>
            </a:r>
            <a:r>
              <a:rPr dirty="0" baseline="-21367" sz="975" spc="24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baseline="29914" sz="975">
                <a:latin typeface="Cambria"/>
                <a:cs typeface="Cambria"/>
              </a:rPr>
              <a:t>–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R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29914" sz="975" spc="-15">
                <a:latin typeface="Cambria"/>
                <a:cs typeface="Cambria"/>
              </a:rPr>
              <a:t>–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R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29914" sz="975" spc="-15">
                <a:latin typeface="Cambria"/>
                <a:cs typeface="Cambria"/>
              </a:rPr>
              <a:t>–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29914" sz="975" spc="-15">
                <a:latin typeface="Cambria"/>
                <a:cs typeface="Cambria"/>
              </a:rPr>
              <a:t>–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baseline="-21367" sz="975">
                <a:latin typeface="Palatino Linotype"/>
                <a:cs typeface="Palatino Linotype"/>
              </a:rPr>
              <a:t>12</a:t>
            </a:r>
            <a:r>
              <a:rPr dirty="0" baseline="-21367" sz="975" spc="24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29914" sz="975" spc="-15">
                <a:latin typeface="Cambria"/>
                <a:cs typeface="Cambria"/>
              </a:rPr>
              <a:t>–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R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29914" sz="975" spc="-15">
                <a:latin typeface="Cambria"/>
                <a:cs typeface="Cambria"/>
              </a:rPr>
              <a:t>–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R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29914" sz="975" spc="-15">
                <a:latin typeface="Cambria"/>
                <a:cs typeface="Cambria"/>
              </a:rPr>
              <a:t>–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611197" y="6753159"/>
            <a:ext cx="10731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nc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651379" y="6680378"/>
            <a:ext cx="368490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unconstrained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baseline="11111" sz="1500" spc="-794" i="1">
                <a:latin typeface="Meiryo"/>
                <a:cs typeface="Meiryo"/>
              </a:rPr>
              <a:t>̂</a:t>
            </a:r>
            <a:r>
              <a:rPr dirty="0" baseline="11111" sz="1500" spc="179" i="1">
                <a:latin typeface="Meiryo"/>
                <a:cs typeface="Meiryo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baseline="29914" sz="975" spc="-15">
                <a:latin typeface="Cambria"/>
                <a:cs typeface="Cambria"/>
              </a:rPr>
              <a:t>–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29914" sz="975" spc="-1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y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ﬁnally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get: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9" name="object 79" descr=""/>
          <p:cNvSpPr/>
          <p:nvPr/>
        </p:nvSpPr>
        <p:spPr>
          <a:xfrm>
            <a:off x="581479" y="7698054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90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 descr=""/>
          <p:cNvSpPr txBox="1"/>
          <p:nvPr/>
        </p:nvSpPr>
        <p:spPr>
          <a:xfrm>
            <a:off x="530669" y="6910580"/>
            <a:ext cx="5036820" cy="9658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98145">
              <a:lnSpc>
                <a:spcPts val="900"/>
              </a:lnSpc>
              <a:spcBef>
                <a:spcPts val="95"/>
              </a:spcBef>
            </a:pPr>
            <a:r>
              <a:rPr dirty="0" sz="1000" spc="-530" i="1">
                <a:latin typeface="Meiryo"/>
                <a:cs typeface="Meiryo"/>
              </a:rPr>
              <a:t/>
            </a:r>
            <a:r>
              <a:rPr dirty="0" baseline="11111" sz="1500" spc="-794" i="1">
                <a:latin typeface="Meiryo"/>
                <a:cs typeface="Meiryo"/>
              </a:rPr>
              <a:t>̂</a:t>
            </a:r>
            <a:r>
              <a:rPr dirty="0" baseline="11111" sz="1500" spc="24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baseline="11111" sz="1500" spc="-794" i="1">
                <a:latin typeface="Meiryo"/>
                <a:cs typeface="Meiryo"/>
              </a:rPr>
              <a:t>̂</a:t>
            </a:r>
            <a:r>
              <a:rPr dirty="0" baseline="11111" sz="1500" spc="712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5" i="1">
                <a:latin typeface="Palatino Linotype"/>
                <a:cs typeface="Palatino Linotype"/>
              </a:rPr>
              <a:t>X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5" i="1">
                <a:latin typeface="Palatino Linotype"/>
                <a:cs typeface="Palatino Linotype"/>
              </a:rPr>
              <a:t>X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baseline="34188" sz="975" spc="179">
                <a:latin typeface="Cambria"/>
                <a:cs typeface="Cambria"/>
              </a:rPr>
              <a:t>–</a:t>
            </a:r>
            <a:r>
              <a:rPr dirty="0" baseline="34188" sz="975" spc="60">
                <a:latin typeface="Palatino Linotype"/>
                <a:cs typeface="Palatino Linotype"/>
              </a:rPr>
              <a:t>1</a:t>
            </a:r>
            <a:r>
              <a:rPr dirty="0" sz="1000" spc="-70" i="1">
                <a:latin typeface="Palatino Linotype"/>
                <a:cs typeface="Palatino Linotype"/>
              </a:rPr>
              <a:t>R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70" i="1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5" i="1">
                <a:latin typeface="Palatino Linotype"/>
                <a:cs typeface="Palatino Linotype"/>
              </a:rPr>
              <a:t>X</a:t>
            </a:r>
            <a:r>
              <a:rPr dirty="0" baseline="34188" sz="975" spc="-22" i="1">
                <a:latin typeface="Meiryo"/>
                <a:cs typeface="Meiryo"/>
              </a:rPr>
              <a:t>⊤</a:t>
            </a:r>
            <a:r>
              <a:rPr dirty="0" sz="1000" spc="-5" i="1">
                <a:latin typeface="Palatino Linotype"/>
                <a:cs typeface="Palatino Linotype"/>
              </a:rPr>
              <a:t>X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baseline="34188" sz="975" spc="179">
                <a:latin typeface="Cambria"/>
                <a:cs typeface="Cambria"/>
              </a:rPr>
              <a:t>–</a:t>
            </a:r>
            <a:r>
              <a:rPr dirty="0" baseline="34188" sz="975" spc="60">
                <a:latin typeface="Palatino Linotype"/>
                <a:cs typeface="Palatino Linotype"/>
              </a:rPr>
              <a:t>1</a:t>
            </a:r>
            <a:r>
              <a:rPr dirty="0" sz="1000" spc="-70" i="1">
                <a:latin typeface="Palatino Linotype"/>
                <a:cs typeface="Palatino Linotype"/>
              </a:rPr>
              <a:t>R</a:t>
            </a:r>
            <a:r>
              <a:rPr dirty="0" baseline="34188" sz="975" spc="-30" i="1">
                <a:latin typeface="Meiryo"/>
                <a:cs typeface="Meiryo"/>
              </a:rPr>
              <a:t>⊤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baseline="34188" sz="975" spc="179">
                <a:latin typeface="Cambria"/>
                <a:cs typeface="Cambria"/>
              </a:rPr>
              <a:t>–</a:t>
            </a:r>
            <a:r>
              <a:rPr dirty="0" baseline="34188" sz="975" spc="60">
                <a:latin typeface="Palatino Linotype"/>
                <a:cs typeface="Palatino Linotype"/>
              </a:rPr>
              <a:t>1</a:t>
            </a:r>
            <a:r>
              <a:rPr dirty="0" sz="1000" spc="-65">
                <a:latin typeface="Cambria"/>
                <a:cs typeface="Cambria"/>
              </a:rPr>
              <a:t>(</a:t>
            </a:r>
            <a:r>
              <a:rPr dirty="0" sz="1000" spc="-70" i="1">
                <a:latin typeface="Palatino Linotype"/>
                <a:cs typeface="Palatino Linotype"/>
              </a:rPr>
              <a:t>R</a:t>
            </a:r>
            <a:r>
              <a:rPr dirty="0" sz="1000" spc="-700" i="1">
                <a:latin typeface="Meiryo"/>
                <a:cs typeface="Meiryo"/>
              </a:rPr>
              <a:t/>
            </a:r>
            <a:r>
              <a:rPr dirty="0" baseline="11111" sz="1500" spc="-465" i="1">
                <a:latin typeface="Meiryo"/>
                <a:cs typeface="Meiryo"/>
              </a:rPr>
              <a:t>̂</a:t>
            </a:r>
            <a:r>
              <a:rPr dirty="0" baseline="11111" sz="1500" spc="712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q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461009">
              <a:lnSpc>
                <a:spcPts val="480"/>
              </a:lnSpc>
              <a:tabLst>
                <a:tab pos="721360" algn="l"/>
                <a:tab pos="255714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c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nc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nc</a:t>
            </a:r>
            <a:endParaRPr sz="650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ct val="100000"/>
              </a:lnSpc>
              <a:spcBef>
                <a:spcPts val="409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difference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between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constrained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unconstrained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linear </a:t>
            </a:r>
            <a:r>
              <a:rPr dirty="0" sz="1000" spc="-40">
                <a:latin typeface="Palatino Linotype"/>
                <a:cs typeface="Palatino Linotype"/>
              </a:rPr>
              <a:t>combination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of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excess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linear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constraints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model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evaluated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unconstrained model.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45"/>
              </a:spcBef>
            </a:pPr>
            <a:endParaRPr sz="75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</a:pPr>
            <a:r>
              <a:rPr dirty="0" sz="800">
                <a:latin typeface="Palatino Linotype"/>
                <a:cs typeface="Palatino Linotype"/>
              </a:rPr>
              <a:t>1</a:t>
            </a:r>
            <a:r>
              <a:rPr dirty="0" sz="800" spc="204">
                <a:latin typeface="Palatino Linotype"/>
                <a:cs typeface="Palatino Linotype"/>
              </a:rPr>
              <a:t> </a:t>
            </a:r>
            <a:r>
              <a:rPr dirty="0" sz="800" spc="85">
                <a:latin typeface="Palatino Linotype"/>
                <a:cs typeface="Palatino Linotype"/>
              </a:rPr>
              <a:t>hese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multipliers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are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multiplied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60">
                <a:latin typeface="Palatino Linotype"/>
                <a:cs typeface="Palatino Linotype"/>
              </a:rPr>
              <a:t>by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two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order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to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simplify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ﬁrst-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order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conditions.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12957" y="607782"/>
            <a:ext cx="5240020" cy="8153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66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0"/>
              </a:spcBef>
            </a:pPr>
            <a:endParaRPr sz="850">
              <a:latin typeface="Calibri"/>
              <a:cs typeface="Calibri"/>
            </a:endParaRPr>
          </a:p>
          <a:p>
            <a:pPr marL="2540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3.2.3</a:t>
            </a:r>
            <a:r>
              <a:rPr dirty="0" sz="1000" spc="31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Inter-equations</a:t>
            </a:r>
            <a:r>
              <a:rPr dirty="0" sz="1000" spc="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Correlation</a:t>
            </a:r>
            <a:endParaRPr sz="1000">
              <a:latin typeface="Calibri"/>
              <a:cs typeface="Calibri"/>
            </a:endParaRPr>
          </a:p>
          <a:p>
            <a:pPr marL="254000" marR="43180" indent="-635">
              <a:lnSpc>
                <a:spcPts val="1190"/>
              </a:lnSpc>
              <a:spcBef>
                <a:spcPts val="635"/>
              </a:spcBef>
            </a:pP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-40">
                <a:latin typeface="Palatino Linotype"/>
                <a:cs typeface="Palatino Linotype"/>
              </a:rPr>
              <a:t> consider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system</a:t>
            </a:r>
            <a:r>
              <a:rPr dirty="0" sz="1000" spc="-40">
                <a:latin typeface="Palatino Linotype"/>
                <a:cs typeface="Palatino Linotype"/>
              </a:rPr>
              <a:t> of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-3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equations </a:t>
            </a:r>
            <a:r>
              <a:rPr dirty="0" sz="1000" spc="-45">
                <a:latin typeface="Palatino Linotype"/>
                <a:cs typeface="Palatino Linotype"/>
              </a:rPr>
              <a:t>denoted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l</a:t>
            </a:r>
            <a:r>
              <a:rPr dirty="0" baseline="-21367" sz="975" spc="27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X</a:t>
            </a:r>
            <a:r>
              <a:rPr dirty="0" baseline="-21367" sz="975" i="1">
                <a:latin typeface="Palatino Linotype"/>
                <a:cs typeface="Palatino Linotype"/>
              </a:rPr>
              <a:t>l</a:t>
            </a:r>
            <a:r>
              <a:rPr dirty="0" sz="1000" spc="-420" i="1">
                <a:latin typeface="Meiryo"/>
                <a:cs typeface="Meiryo"/>
              </a:rPr>
              <a:t/>
            </a:r>
            <a:r>
              <a:rPr dirty="0" baseline="-21367" sz="975" i="1">
                <a:latin typeface="Palatino Linotype"/>
                <a:cs typeface="Palatino Linotype"/>
              </a:rPr>
              <a:t>l</a:t>
            </a:r>
            <a:r>
              <a:rPr dirty="0" baseline="-21367" sz="975" spc="19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baseline="-21367" sz="975" spc="-157" i="1">
                <a:latin typeface="Palatino Linotype"/>
                <a:cs typeface="Palatino Linotype"/>
              </a:rPr>
              <a:t>l</a:t>
            </a:r>
            <a:r>
              <a:rPr dirty="0" baseline="-21367" sz="975" spc="-16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0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.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35">
                <a:latin typeface="Palatino Linotype"/>
                <a:cs typeface="Palatino Linotype"/>
              </a:rPr>
              <a:t> matrix </a:t>
            </a:r>
            <a:r>
              <a:rPr dirty="0" sz="1000" spc="-40">
                <a:latin typeface="Palatino Linotype"/>
                <a:cs typeface="Palatino Linotype"/>
              </a:rPr>
              <a:t>form,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system</a:t>
            </a:r>
            <a:r>
              <a:rPr dirty="0" sz="1000" spc="-20">
                <a:latin typeface="Palatino Linotype"/>
                <a:cs typeface="Palatino Linotype"/>
              </a:rPr>
              <a:t> can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written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follows: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902782" y="2055469"/>
            <a:ext cx="5048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3045" algn="l"/>
                <a:tab pos="447040" algn="l"/>
              </a:tabLst>
            </a:pPr>
            <a:r>
              <a:rPr dirty="0" sz="1000" spc="-610" i="1">
                <a:latin typeface="Meiryo"/>
                <a:cs typeface="Meiryo"/>
              </a:rPr>
              <a:t>⎜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-1000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02782" y="2144731"/>
            <a:ext cx="5175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3045" algn="l"/>
                <a:tab pos="447040" algn="l"/>
              </a:tabLst>
            </a:pPr>
            <a:r>
              <a:rPr dirty="0" sz="1000" spc="90">
                <a:latin typeface="Segoe UI Symbol"/>
                <a:cs typeface="Segoe UI Symbol"/>
              </a:rPr>
              <a:t>⎝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⎠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⎝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877382" y="1474598"/>
            <a:ext cx="744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472440" algn="l"/>
              </a:tabLst>
            </a:pPr>
            <a:r>
              <a:rPr dirty="0" sz="1000" spc="-560" i="1">
                <a:latin typeface="Meiryo"/>
                <a:cs typeface="Meiryo"/>
              </a:rPr>
              <a:t>⎛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baseline="-8333" sz="1500" i="1">
                <a:latin typeface="Palatino Linotype"/>
                <a:cs typeface="Palatino Linotype"/>
              </a:rPr>
              <a:t>y</a:t>
            </a:r>
            <a:r>
              <a:rPr dirty="0" baseline="-34188" sz="975">
                <a:latin typeface="Palatino Linotype"/>
                <a:cs typeface="Palatino Linotype"/>
              </a:rPr>
              <a:t>1</a:t>
            </a:r>
            <a:r>
              <a:rPr dirty="0" baseline="-34188" sz="975" spc="82">
                <a:latin typeface="Palatino Linotype"/>
                <a:cs typeface="Palatino Linotype"/>
              </a:rPr>
              <a:t> </a:t>
            </a:r>
            <a:r>
              <a:rPr dirty="0" sz="1000" spc="90">
                <a:latin typeface="Segoe UI Symbol"/>
                <a:cs typeface="Segoe UI Symbol"/>
              </a:rPr>
              <a:t>⎞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-560" i="1">
                <a:latin typeface="Meiryo"/>
                <a:cs typeface="Meiryo"/>
              </a:rPr>
              <a:t>⎛</a:t>
            </a:r>
            <a:r>
              <a:rPr dirty="0" sz="1000" spc="55" i="1">
                <a:latin typeface="Meiryo"/>
                <a:cs typeface="Meiryo"/>
              </a:rPr>
              <a:t> </a:t>
            </a:r>
            <a:r>
              <a:rPr dirty="0" baseline="-8333" sz="1500" spc="-37" i="1">
                <a:latin typeface="Palatino Linotype"/>
                <a:cs typeface="Palatino Linotype"/>
              </a:rPr>
              <a:t>X</a:t>
            </a:r>
            <a:r>
              <a:rPr dirty="0" baseline="-34188" sz="975" spc="-37">
                <a:latin typeface="Palatino Linotype"/>
                <a:cs typeface="Palatino Linotype"/>
              </a:rPr>
              <a:t>1</a:t>
            </a:r>
            <a:endParaRPr baseline="-34188" sz="975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877382" y="1710858"/>
            <a:ext cx="7162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60" i="1">
                <a:latin typeface="Meiryo"/>
                <a:cs typeface="Meiryo"/>
              </a:rPr>
              <a:t>⎜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baseline="2777" sz="1500" i="1">
                <a:latin typeface="Palatino Linotype"/>
                <a:cs typeface="Palatino Linotype"/>
              </a:rPr>
              <a:t>y</a:t>
            </a:r>
            <a:r>
              <a:rPr dirty="0" baseline="-17094" sz="975">
                <a:latin typeface="Palatino Linotype"/>
                <a:cs typeface="Palatino Linotype"/>
              </a:rPr>
              <a:t>2</a:t>
            </a:r>
            <a:r>
              <a:rPr dirty="0" baseline="-17094" sz="975" spc="120">
                <a:latin typeface="Palatino Linotype"/>
                <a:cs typeface="Palatino Linotype"/>
              </a:rPr>
              <a:t> </a:t>
            </a:r>
            <a:r>
              <a:rPr dirty="0" sz="1000" spc="140">
                <a:latin typeface="Segoe UI Symbol"/>
                <a:cs typeface="Segoe UI Symbol"/>
              </a:rPr>
              <a:t>⎟</a:t>
            </a:r>
            <a:r>
              <a:rPr dirty="0" sz="1000" spc="-10">
                <a:latin typeface="Segoe UI Symbol"/>
                <a:cs typeface="Segoe UI Symbol"/>
              </a:rPr>
              <a:t> </a:t>
            </a:r>
            <a:r>
              <a:rPr dirty="0" baseline="-38888" sz="1500" spc="187">
                <a:latin typeface="Cambria"/>
                <a:cs typeface="Cambria"/>
              </a:rPr>
              <a:t>=</a:t>
            </a:r>
            <a:r>
              <a:rPr dirty="0" baseline="-38888" sz="1500" spc="75">
                <a:latin typeface="Cambria"/>
                <a:cs typeface="Cambria"/>
              </a:rPr>
              <a:t> </a:t>
            </a:r>
            <a:r>
              <a:rPr dirty="0" sz="1000" spc="-560" i="1">
                <a:latin typeface="Meiryo"/>
                <a:cs typeface="Meiryo"/>
              </a:rPr>
              <a:t>⎜</a:t>
            </a:r>
            <a:r>
              <a:rPr dirty="0" sz="1000" spc="320" i="1">
                <a:latin typeface="Meiryo"/>
                <a:cs typeface="Meiryo"/>
              </a:rPr>
              <a:t> </a:t>
            </a:r>
            <a:r>
              <a:rPr dirty="0" baseline="2777" sz="1500" spc="-75">
                <a:latin typeface="Palatino Linotype"/>
                <a:cs typeface="Palatino Linotype"/>
              </a:rPr>
              <a:t>0</a:t>
            </a:r>
            <a:endParaRPr baseline="2777" sz="15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986765" y="2129641"/>
            <a:ext cx="581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04825" algn="l"/>
              </a:tabLst>
            </a:pPr>
            <a:r>
              <a:rPr dirty="0" sz="1000" spc="-50" i="1">
                <a:latin typeface="Palatino Linotype"/>
                <a:cs typeface="Palatino Linotype"/>
              </a:rPr>
              <a:t>y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0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139592" y="2129628"/>
            <a:ext cx="4368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1315" algn="l"/>
              </a:tabLst>
            </a:pPr>
            <a:r>
              <a:rPr dirty="0" sz="1000" spc="-50" i="1">
                <a:latin typeface="Palatino Linotype"/>
                <a:cs typeface="Palatino Linotype"/>
              </a:rPr>
              <a:t>X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56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43117" y="2202422"/>
            <a:ext cx="15805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191895" algn="l"/>
                <a:tab pos="152019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L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L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915358" y="2129608"/>
            <a:ext cx="800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7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969759" y="2202389"/>
            <a:ext cx="730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150545" y="1474571"/>
            <a:ext cx="100774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93420" algn="l"/>
              </a:tabLst>
            </a:pPr>
            <a:r>
              <a:rPr dirty="0" baseline="-8333" sz="1500">
                <a:latin typeface="Palatino Linotype"/>
                <a:cs typeface="Palatino Linotype"/>
              </a:rPr>
              <a:t>0</a:t>
            </a:r>
            <a:r>
              <a:rPr dirty="0" baseline="-8333" sz="1500" spc="652">
                <a:latin typeface="Palatino Linotype"/>
                <a:cs typeface="Palatino Linotype"/>
              </a:rPr>
              <a:t> </a:t>
            </a:r>
            <a:r>
              <a:rPr dirty="0" sz="1000" spc="140">
                <a:latin typeface="Segoe UI Symbol"/>
                <a:cs typeface="Segoe UI Symbol"/>
              </a:rPr>
              <a:t>⎞</a:t>
            </a:r>
            <a:r>
              <a:rPr dirty="0" sz="1000" spc="-110">
                <a:latin typeface="Segoe UI Symbol"/>
                <a:cs typeface="Segoe UI Symbol"/>
              </a:rPr>
              <a:t> </a:t>
            </a:r>
            <a:r>
              <a:rPr dirty="0" sz="1000" spc="-560" i="1">
                <a:latin typeface="Meiryo"/>
                <a:cs typeface="Meiryo"/>
              </a:rPr>
              <a:t>⎛</a:t>
            </a:r>
            <a:r>
              <a:rPr dirty="0" sz="1000" spc="-105" i="1">
                <a:latin typeface="Meiryo"/>
                <a:cs typeface="Meiryo"/>
              </a:rPr>
              <a:t> </a:t>
            </a:r>
            <a:r>
              <a:rPr dirty="0" baseline="-8333" sz="1500" spc="-644" i="1">
                <a:latin typeface="Meiryo"/>
                <a:cs typeface="Meiryo"/>
              </a:rPr>
              <a:t/>
            </a:r>
            <a:r>
              <a:rPr dirty="0" baseline="-34188" sz="975" spc="-112">
                <a:latin typeface="Palatino Linotype"/>
                <a:cs typeface="Palatino Linotype"/>
              </a:rPr>
              <a:t>1</a:t>
            </a:r>
            <a:r>
              <a:rPr dirty="0" baseline="-34188" sz="975" spc="165">
                <a:latin typeface="Palatino Linotype"/>
                <a:cs typeface="Palatino Linotype"/>
              </a:rPr>
              <a:t> </a:t>
            </a:r>
            <a:r>
              <a:rPr dirty="0" sz="1000" spc="90">
                <a:latin typeface="Segoe UI Symbol"/>
                <a:cs typeface="Segoe UI Symbol"/>
              </a:rPr>
              <a:t>⎞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-560" i="1">
                <a:latin typeface="Meiryo"/>
                <a:cs typeface="Meiryo"/>
              </a:rPr>
              <a:t>⎛</a:t>
            </a:r>
            <a:r>
              <a:rPr dirty="0" sz="1000" spc="-110" i="1">
                <a:latin typeface="Meiryo"/>
                <a:cs typeface="Meiryo"/>
              </a:rPr>
              <a:t> </a:t>
            </a:r>
            <a:r>
              <a:rPr dirty="0" baseline="-8333" sz="1500" spc="-742" i="1">
                <a:latin typeface="Meiryo"/>
                <a:cs typeface="Meiryo"/>
              </a:rPr>
              <a:t/>
            </a:r>
            <a:r>
              <a:rPr dirty="0" baseline="-34188" sz="975" spc="-135">
                <a:latin typeface="Palatino Linotype"/>
                <a:cs typeface="Palatino Linotype"/>
              </a:rPr>
              <a:t>1</a:t>
            </a:r>
            <a:r>
              <a:rPr dirty="0" baseline="-34188" sz="975" spc="172">
                <a:latin typeface="Palatino Linotype"/>
                <a:cs typeface="Palatino Linotype"/>
              </a:rPr>
              <a:t> </a:t>
            </a:r>
            <a:r>
              <a:rPr dirty="0" sz="1000" spc="90">
                <a:latin typeface="Segoe UI Symbol"/>
                <a:cs typeface="Segoe UI Symbol"/>
              </a:rPr>
              <a:t>⎞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877382" y="1424892"/>
            <a:ext cx="2306320" cy="882015"/>
          </a:xfrm>
          <a:prstGeom prst="rect">
            <a:avLst/>
          </a:prstGeom>
        </p:spPr>
        <p:txBody>
          <a:bodyPr wrap="square" lIns="0" tIns="79375" rIns="0" bIns="0" rtlCol="0" vert="horz">
            <a:spAutoFit/>
          </a:bodyPr>
          <a:lstStyle/>
          <a:p>
            <a:pPr marL="847725">
              <a:lnSpc>
                <a:spcPct val="100000"/>
              </a:lnSpc>
              <a:spcBef>
                <a:spcPts val="625"/>
              </a:spcBef>
              <a:tabLst>
                <a:tab pos="104648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19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  <a:p>
            <a:pPr marL="813435">
              <a:lnSpc>
                <a:spcPct val="100000"/>
              </a:lnSpc>
              <a:spcBef>
                <a:spcPts val="520"/>
              </a:spcBef>
              <a:tabLst>
                <a:tab pos="1310640" algn="l"/>
              </a:tabLst>
            </a:pPr>
            <a:r>
              <a:rPr dirty="0" baseline="2777" sz="1500" i="1">
                <a:latin typeface="Palatino Linotype"/>
                <a:cs typeface="Palatino Linotype"/>
              </a:rPr>
              <a:t>X</a:t>
            </a:r>
            <a:r>
              <a:rPr dirty="0" baseline="-17094" sz="975">
                <a:latin typeface="Palatino Linotype"/>
                <a:cs typeface="Palatino Linotype"/>
              </a:rPr>
              <a:t>2</a:t>
            </a:r>
            <a:r>
              <a:rPr dirty="0" baseline="-17094" sz="975" spc="337">
                <a:latin typeface="Palatino Linotype"/>
                <a:cs typeface="Palatino Linotype"/>
              </a:rPr>
              <a:t>  </a:t>
            </a:r>
            <a:r>
              <a:rPr dirty="0" baseline="2777" sz="1500" spc="284">
                <a:latin typeface="Cambria"/>
                <a:cs typeface="Cambria"/>
              </a:rPr>
              <a:t>…</a:t>
            </a:r>
            <a:r>
              <a:rPr dirty="0" baseline="2777" sz="1500">
                <a:latin typeface="Cambria"/>
                <a:cs typeface="Cambria"/>
              </a:rPr>
              <a:t>	</a:t>
            </a:r>
            <a:r>
              <a:rPr dirty="0" baseline="2777" sz="1500">
                <a:latin typeface="Palatino Linotype"/>
                <a:cs typeface="Palatino Linotype"/>
              </a:rPr>
              <a:t>0</a:t>
            </a:r>
            <a:r>
              <a:rPr dirty="0" baseline="2777" sz="1500" spc="660">
                <a:latin typeface="Palatino Linotype"/>
                <a:cs typeface="Palatino Linotype"/>
              </a:rPr>
              <a:t> </a:t>
            </a:r>
            <a:r>
              <a:rPr dirty="0" sz="1000" spc="140">
                <a:latin typeface="Segoe UI Symbol"/>
                <a:cs typeface="Segoe UI Symbol"/>
              </a:rPr>
              <a:t>⎟</a:t>
            </a:r>
            <a:r>
              <a:rPr dirty="0" sz="1000" spc="-110">
                <a:latin typeface="Segoe UI Symbol"/>
                <a:cs typeface="Segoe UI Symbol"/>
              </a:rPr>
              <a:t> </a:t>
            </a:r>
            <a:r>
              <a:rPr dirty="0" sz="1000" spc="-560" i="1">
                <a:latin typeface="Meiryo"/>
                <a:cs typeface="Meiryo"/>
              </a:rPr>
              <a:t>⎜</a:t>
            </a:r>
            <a:r>
              <a:rPr dirty="0" sz="1000" spc="-105" i="1">
                <a:latin typeface="Meiryo"/>
                <a:cs typeface="Meiryo"/>
              </a:rPr>
              <a:t> </a:t>
            </a:r>
            <a:r>
              <a:rPr dirty="0" baseline="2777" sz="1500" spc="-644" i="1">
                <a:latin typeface="Meiryo"/>
                <a:cs typeface="Meiryo"/>
              </a:rPr>
              <a:t/>
            </a:r>
            <a:r>
              <a:rPr dirty="0" baseline="-17094" sz="975" spc="-112">
                <a:latin typeface="Palatino Linotype"/>
                <a:cs typeface="Palatino Linotype"/>
              </a:rPr>
              <a:t>2</a:t>
            </a:r>
            <a:r>
              <a:rPr dirty="0" baseline="-17094" sz="975" spc="172">
                <a:latin typeface="Palatino Linotype"/>
                <a:cs typeface="Palatino Linotype"/>
              </a:rPr>
              <a:t> </a:t>
            </a:r>
            <a:r>
              <a:rPr dirty="0" sz="1000" spc="140">
                <a:latin typeface="Segoe UI Symbol"/>
                <a:cs typeface="Segoe UI Symbol"/>
              </a:rPr>
              <a:t>⎟</a:t>
            </a:r>
            <a:r>
              <a:rPr dirty="0" sz="1000" spc="-55">
                <a:latin typeface="Segoe UI Symbol"/>
                <a:cs typeface="Segoe UI Symbol"/>
              </a:rPr>
              <a:t> </a:t>
            </a:r>
            <a:r>
              <a:rPr dirty="0" baseline="-38888" sz="1500" spc="187">
                <a:latin typeface="Cambria"/>
                <a:cs typeface="Cambria"/>
              </a:rPr>
              <a:t>+</a:t>
            </a:r>
            <a:r>
              <a:rPr dirty="0" baseline="-38888" sz="1500" spc="7">
                <a:latin typeface="Cambria"/>
                <a:cs typeface="Cambria"/>
              </a:rPr>
              <a:t> </a:t>
            </a:r>
            <a:r>
              <a:rPr dirty="0" sz="1000" spc="-560" i="1">
                <a:latin typeface="Meiryo"/>
                <a:cs typeface="Meiryo"/>
              </a:rPr>
              <a:t>⎜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baseline="2777" sz="1500" spc="-742" i="1">
                <a:latin typeface="Meiryo"/>
                <a:cs typeface="Meiryo"/>
              </a:rPr>
              <a:t/>
            </a:r>
            <a:r>
              <a:rPr dirty="0" baseline="-17094" sz="975" spc="-135">
                <a:latin typeface="Palatino Linotype"/>
                <a:cs typeface="Palatino Linotype"/>
              </a:rPr>
              <a:t>2</a:t>
            </a:r>
            <a:r>
              <a:rPr dirty="0" baseline="-17094" sz="975" spc="172">
                <a:latin typeface="Palatino Linotype"/>
                <a:cs typeface="Palatino Linotype"/>
              </a:rPr>
              <a:t> 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  <a:p>
            <a:pPr marL="144145">
              <a:lnSpc>
                <a:spcPts val="695"/>
              </a:lnSpc>
              <a:spcBef>
                <a:spcPts val="425"/>
              </a:spcBef>
              <a:tabLst>
                <a:tab pos="613410" algn="l"/>
                <a:tab pos="847090" algn="l"/>
                <a:tab pos="1051560" algn="l"/>
              </a:tabLst>
            </a:pPr>
            <a:r>
              <a:rPr dirty="0" sz="1000" spc="-340">
                <a:latin typeface="Lucida Sans Unicode"/>
                <a:cs typeface="Lucida Sans Unicode"/>
              </a:rPr>
              <a:t>⋮</a:t>
            </a:r>
            <a:r>
              <a:rPr dirty="0" sz="1000">
                <a:latin typeface="Lucida Sans Unicode"/>
                <a:cs typeface="Lucida Sans Unicode"/>
              </a:rPr>
              <a:t>	</a:t>
            </a:r>
            <a:r>
              <a:rPr dirty="0" sz="1000" spc="-340">
                <a:latin typeface="Lucida Sans Unicode"/>
                <a:cs typeface="Lucida Sans Unicode"/>
              </a:rPr>
              <a:t>⋮</a:t>
            </a:r>
            <a:r>
              <a:rPr dirty="0" sz="1000">
                <a:latin typeface="Lucida Sans Unicode"/>
                <a:cs typeface="Lucida Sans Unicode"/>
              </a:rPr>
              <a:t>	</a:t>
            </a:r>
            <a:r>
              <a:rPr dirty="0" sz="1000" spc="-340">
                <a:latin typeface="Lucida Sans Unicode"/>
                <a:cs typeface="Lucida Sans Unicode"/>
              </a:rPr>
              <a:t>⋮</a:t>
            </a:r>
            <a:r>
              <a:rPr dirty="0" sz="1000">
                <a:latin typeface="Lucida Sans Unicode"/>
                <a:cs typeface="Lucida Sans Unicode"/>
              </a:rPr>
              <a:t>	</a:t>
            </a:r>
            <a:r>
              <a:rPr dirty="0" sz="1000" spc="75">
                <a:latin typeface="Lucida Sans Unicode"/>
                <a:cs typeface="Lucida Sans Unicode"/>
              </a:rPr>
              <a:t>⋱</a:t>
            </a:r>
            <a:endParaRPr sz="1000">
              <a:latin typeface="Lucida Sans Unicode"/>
              <a:cs typeface="Lucida Sans Unicode"/>
            </a:endParaRPr>
          </a:p>
          <a:p>
            <a:pPr marL="38100">
              <a:lnSpc>
                <a:spcPts val="695"/>
              </a:lnSpc>
              <a:tabLst>
                <a:tab pos="258445" algn="l"/>
                <a:tab pos="472440" algn="l"/>
              </a:tabLst>
            </a:pPr>
            <a:r>
              <a:rPr dirty="0" sz="1000" spc="-610" i="1">
                <a:latin typeface="Meiryo"/>
                <a:cs typeface="Meiryo"/>
              </a:rPr>
              <a:t>⎜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-610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  <a:p>
            <a:pPr marL="847725">
              <a:lnSpc>
                <a:spcPct val="100000"/>
              </a:lnSpc>
              <a:spcBef>
                <a:spcPts val="290"/>
              </a:spcBef>
              <a:tabLst>
                <a:tab pos="104648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0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190">
                <a:latin typeface="Cambria"/>
                <a:cs typeface="Cambria"/>
              </a:rPr>
              <a:t>…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175374" y="1917033"/>
            <a:ext cx="957580" cy="2012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695"/>
              </a:lnSpc>
              <a:spcBef>
                <a:spcPts val="95"/>
              </a:spcBef>
              <a:tabLst>
                <a:tab pos="351155" algn="l"/>
                <a:tab pos="774065" algn="l"/>
              </a:tabLst>
            </a:pPr>
            <a:r>
              <a:rPr dirty="0" sz="1000" spc="-340">
                <a:latin typeface="Lucida Sans Unicode"/>
                <a:cs typeface="Lucida Sans Unicode"/>
              </a:rPr>
              <a:t>⋮</a:t>
            </a:r>
            <a:r>
              <a:rPr dirty="0" sz="1000">
                <a:latin typeface="Lucida Sans Unicode"/>
                <a:cs typeface="Lucida Sans Unicode"/>
              </a:rPr>
              <a:t>	</a:t>
            </a:r>
            <a:r>
              <a:rPr dirty="0" sz="1000" spc="-350">
                <a:latin typeface="Lucida Sans Unicode"/>
                <a:cs typeface="Lucida Sans Unicode"/>
              </a:rPr>
              <a:t>⋮</a:t>
            </a:r>
            <a:r>
              <a:rPr dirty="0" sz="1000">
                <a:latin typeface="Lucida Sans Unicode"/>
                <a:cs typeface="Lucida Sans Unicode"/>
              </a:rPr>
              <a:t>	</a:t>
            </a:r>
            <a:r>
              <a:rPr dirty="0" sz="1000" spc="-34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  <a:p>
            <a:pPr marL="163830">
              <a:lnSpc>
                <a:spcPts val="695"/>
              </a:lnSpc>
              <a:tabLst>
                <a:tab pos="468630" algn="l"/>
                <a:tab pos="668020" algn="l"/>
                <a:tab pos="887094" algn="l"/>
              </a:tabLst>
            </a:pPr>
            <a:r>
              <a:rPr dirty="0" sz="1000" spc="140">
                <a:latin typeface="Segoe UI Symbol"/>
                <a:cs typeface="Segoe UI Symbol"/>
              </a:rPr>
              <a:t>⎟</a:t>
            </a:r>
            <a:r>
              <a:rPr dirty="0" sz="1000" spc="-110">
                <a:latin typeface="Segoe UI Symbol"/>
                <a:cs typeface="Segoe UI Symbol"/>
              </a:rPr>
              <a:t> </a:t>
            </a:r>
            <a:r>
              <a:rPr dirty="0" sz="1000" spc="-610" i="1">
                <a:latin typeface="Meiryo"/>
                <a:cs typeface="Meiryo"/>
              </a:rPr>
              <a:t>⎜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-610" i="1">
                <a:latin typeface="Meiryo"/>
                <a:cs typeface="Meiryo"/>
              </a:rPr>
              <a:t>⎜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326594" y="2055442"/>
            <a:ext cx="7937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6865" algn="l"/>
                <a:tab pos="516890" algn="l"/>
                <a:tab pos="735965" algn="l"/>
              </a:tabLst>
            </a:pPr>
            <a:r>
              <a:rPr dirty="0" sz="1000" spc="140">
                <a:latin typeface="Segoe UI Symbol"/>
                <a:cs typeface="Segoe UI Symbol"/>
              </a:rPr>
              <a:t>⎟</a:t>
            </a:r>
            <a:r>
              <a:rPr dirty="0" sz="1000" spc="-110">
                <a:latin typeface="Segoe UI Symbol"/>
                <a:cs typeface="Segoe UI Symbol"/>
              </a:rPr>
              <a:t> </a:t>
            </a:r>
            <a:r>
              <a:rPr dirty="0" sz="1000" spc="-610" i="1">
                <a:latin typeface="Meiryo"/>
                <a:cs typeface="Meiryo"/>
              </a:rPr>
              <a:t>⎜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-610" i="1">
                <a:latin typeface="Meiryo"/>
                <a:cs typeface="Meiryo"/>
              </a:rPr>
              <a:t>⎜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30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326594" y="2144709"/>
            <a:ext cx="8064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6865" algn="l"/>
                <a:tab pos="516890" algn="l"/>
                <a:tab pos="735965" algn="l"/>
              </a:tabLst>
            </a:pPr>
            <a:r>
              <a:rPr dirty="0" sz="1000" spc="140">
                <a:latin typeface="Segoe UI Symbol"/>
                <a:cs typeface="Segoe UI Symbol"/>
              </a:rPr>
              <a:t>⎠</a:t>
            </a:r>
            <a:r>
              <a:rPr dirty="0" sz="1000" spc="-110">
                <a:latin typeface="Segoe UI Symbol"/>
                <a:cs typeface="Segoe UI Symbol"/>
              </a:rPr>
              <a:t> </a:t>
            </a:r>
            <a:r>
              <a:rPr dirty="0" sz="1000" spc="90">
                <a:latin typeface="Segoe UI Symbol"/>
                <a:cs typeface="Segoe UI Symbol"/>
              </a:rPr>
              <a:t>⎝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⎠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⎝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⎠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662854" y="2350086"/>
            <a:ext cx="27520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25">
                <a:latin typeface="Palatino Linotype"/>
                <a:cs typeface="Palatino Linotype"/>
              </a:rPr>
              <a:t>errors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45">
                <a:latin typeface="Palatino Linotype"/>
                <a:cs typeface="Palatino Linotype"/>
              </a:rPr>
              <a:t>system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877370" y="2904446"/>
            <a:ext cx="895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55">
                <a:latin typeface="Cambria"/>
                <a:cs typeface="Cambria"/>
              </a:rPr>
              <a:t>Ω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E</a:t>
            </a:r>
            <a:r>
              <a:rPr dirty="0" sz="1000" spc="-120">
                <a:latin typeface="Cambria"/>
                <a:cs typeface="Cambria"/>
              </a:rPr>
              <a:t>(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baseline="34188" sz="975" spc="-75" i="1">
                <a:latin typeface="Meiryo"/>
                <a:cs typeface="Meiryo"/>
              </a:rPr>
              <a:t>⊤</a:t>
            </a:r>
            <a:r>
              <a:rPr dirty="0" sz="1000" spc="20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742750" y="257914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⎛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742750" y="316001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742750" y="324916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⎝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906888" y="2669177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134977" y="2596396"/>
            <a:ext cx="833755" cy="2120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ts val="944"/>
              </a:lnSpc>
              <a:spcBef>
                <a:spcPts val="95"/>
              </a:spcBef>
            </a:pPr>
            <a:r>
              <a:rPr dirty="0" sz="1000" spc="-400" i="1">
                <a:latin typeface="Meiryo"/>
                <a:cs typeface="Meiryo"/>
              </a:rPr>
              <a:t/>
            </a:r>
            <a:r>
              <a:rPr dirty="0" baseline="-21367" sz="975" spc="-30">
                <a:latin typeface="Palatino Linotype"/>
                <a:cs typeface="Palatino Linotype"/>
              </a:rPr>
              <a:t>1</a:t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baseline="29914" sz="975" spc="-52" i="1">
                <a:latin typeface="Meiryo"/>
                <a:cs typeface="Meiryo"/>
              </a:rPr>
              <a:t>⊤</a:t>
            </a:r>
            <a:r>
              <a:rPr dirty="0" baseline="29914" sz="975" spc="735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455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baseline="-21367" sz="975" spc="-254">
                <a:latin typeface="Palatino Linotype"/>
                <a:cs typeface="Palatino Linotype"/>
              </a:rPr>
              <a:t>1</a:t>
            </a:r>
            <a:r>
              <a:rPr dirty="0" sz="1000" spc="-509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220979">
              <a:lnSpc>
                <a:spcPts val="525"/>
              </a:lnSpc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904841" y="2592025"/>
            <a:ext cx="89535" cy="42862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7145">
              <a:lnSpc>
                <a:spcPts val="735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  <a:p>
            <a:pPr marL="12700">
              <a:lnSpc>
                <a:spcPts val="735"/>
              </a:lnSpc>
            </a:pPr>
            <a:r>
              <a:rPr dirty="0" sz="650" spc="5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  <a:p>
            <a:pPr marL="17145">
              <a:lnSpc>
                <a:spcPts val="735"/>
              </a:lnSpc>
              <a:spcBef>
                <a:spcPts val="20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  <a:p>
            <a:pPr marL="12700">
              <a:lnSpc>
                <a:spcPts val="735"/>
              </a:lnSpc>
            </a:pPr>
            <a:r>
              <a:rPr dirty="0" sz="650" spc="5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906888" y="2881773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1742750" y="2529335"/>
            <a:ext cx="293370" cy="463550"/>
          </a:xfrm>
          <a:prstGeom prst="rect">
            <a:avLst/>
          </a:prstGeom>
        </p:spPr>
        <p:txBody>
          <a:bodyPr wrap="square" lIns="0" tIns="79375" rIns="0" bIns="0" rtlCol="0" vert="horz">
            <a:spAutoFit/>
          </a:bodyPr>
          <a:lstStyle/>
          <a:p>
            <a:pPr marL="121920">
              <a:lnSpc>
                <a:spcPct val="100000"/>
              </a:lnSpc>
              <a:spcBef>
                <a:spcPts val="625"/>
              </a:spcBef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45" i="1">
                <a:latin typeface="Meiryo"/>
                <a:cs typeface="Meiryo"/>
              </a:rPr>
              <a:t> </a:t>
            </a:r>
            <a:r>
              <a:rPr dirty="0" sz="1000" spc="-64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12700">
              <a:lnSpc>
                <a:spcPct val="100000"/>
              </a:lnSpc>
              <a:spcBef>
                <a:spcPts val="520"/>
              </a:spcBef>
            </a:pPr>
            <a:r>
              <a:rPr dirty="0" sz="1000" spc="-560" i="1">
                <a:latin typeface="Meiryo"/>
                <a:cs typeface="Meiryo"/>
              </a:rPr>
              <a:t>⎜</a:t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baseline="2777" sz="1500" spc="-869" i="1">
                <a:latin typeface="Meiryo"/>
                <a:cs typeface="Meiryo"/>
              </a:rPr>
              <a:t/>
            </a:r>
            <a:r>
              <a:rPr dirty="0" baseline="2777" sz="1500" spc="67" i="1">
                <a:latin typeface="Meiryo"/>
                <a:cs typeface="Meiryo"/>
              </a:rPr>
              <a:t> </a:t>
            </a:r>
            <a:r>
              <a:rPr dirty="0" baseline="2777" sz="1500" spc="-944" i="1">
                <a:latin typeface="Meiryo"/>
                <a:cs typeface="Meiryo"/>
              </a:rPr>
              <a:t/>
            </a:r>
            <a:endParaRPr baseline="2777" sz="1500">
              <a:latin typeface="Meiryo"/>
              <a:cs typeface="Meiryo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010557" y="2592025"/>
            <a:ext cx="89535" cy="42862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7145">
              <a:lnSpc>
                <a:spcPts val="735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  <a:p>
            <a:pPr marL="12700">
              <a:lnSpc>
                <a:spcPts val="735"/>
              </a:lnSpc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marL="17145">
              <a:lnSpc>
                <a:spcPts val="735"/>
              </a:lnSpc>
              <a:spcBef>
                <a:spcPts val="20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  <a:p>
            <a:pPr marL="12700">
              <a:lnSpc>
                <a:spcPts val="735"/>
              </a:lnSpc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122278" y="2808992"/>
            <a:ext cx="859155" cy="3898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76200">
              <a:lnSpc>
                <a:spcPts val="944"/>
              </a:lnSpc>
              <a:spcBef>
                <a:spcPts val="95"/>
              </a:spcBef>
            </a:pPr>
            <a:r>
              <a:rPr dirty="0" sz="1000" spc="-400" i="1">
                <a:latin typeface="Meiryo"/>
                <a:cs typeface="Meiryo"/>
              </a:rPr>
              <a:t/>
            </a:r>
            <a:r>
              <a:rPr dirty="0" baseline="-21367" sz="975" spc="-30">
                <a:latin typeface="Palatino Linotype"/>
                <a:cs typeface="Palatino Linotype"/>
              </a:rPr>
              <a:t>2</a:t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baseline="29914" sz="975" spc="-52" i="1">
                <a:latin typeface="Meiryo"/>
                <a:cs typeface="Meiryo"/>
              </a:rPr>
              <a:t>⊤</a:t>
            </a:r>
            <a:r>
              <a:rPr dirty="0" baseline="29914" sz="975" spc="735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455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baseline="-21367" sz="975" spc="-254">
                <a:latin typeface="Palatino Linotype"/>
                <a:cs typeface="Palatino Linotype"/>
              </a:rPr>
              <a:t>2</a:t>
            </a:r>
            <a:r>
              <a:rPr dirty="0" sz="1000" spc="-509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233679">
              <a:lnSpc>
                <a:spcPts val="525"/>
              </a:lnSpc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  <a:p>
            <a:pPr marL="157480">
              <a:lnSpc>
                <a:spcPct val="100000"/>
              </a:lnSpc>
              <a:spcBef>
                <a:spcPts val="209"/>
              </a:spcBef>
              <a:tabLst>
                <a:tab pos="411480" algn="l"/>
                <a:tab pos="718820" algn="l"/>
              </a:tabLst>
            </a:pPr>
            <a:r>
              <a:rPr dirty="0" sz="1000" spc="-340">
                <a:latin typeface="Lucida Sans Unicode"/>
                <a:cs typeface="Lucida Sans Unicode"/>
              </a:rPr>
              <a:t>⋮</a:t>
            </a:r>
            <a:r>
              <a:rPr dirty="0" sz="1000">
                <a:latin typeface="Lucida Sans Unicode"/>
                <a:cs typeface="Lucida Sans Unicode"/>
              </a:rPr>
              <a:t>	</a:t>
            </a:r>
            <a:r>
              <a:rPr dirty="0" sz="1000" spc="75">
                <a:latin typeface="Lucida Sans Unicode"/>
                <a:cs typeface="Lucida Sans Unicode"/>
              </a:rPr>
              <a:t>⋱</a:t>
            </a:r>
            <a:r>
              <a:rPr dirty="0" sz="1000">
                <a:latin typeface="Lucida Sans Unicode"/>
                <a:cs typeface="Lucida Sans Unicode"/>
              </a:rPr>
              <a:t>	</a:t>
            </a:r>
            <a:r>
              <a:rPr dirty="0" sz="1000" spc="-34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934090" y="3021593"/>
            <a:ext cx="90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812319" y="3234079"/>
            <a:ext cx="12344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80" i="1">
                <a:latin typeface="Meiryo"/>
                <a:cs typeface="Meiryo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29914" sz="975" spc="-457" i="1">
                <a:latin typeface="Meiryo"/>
                <a:cs typeface="Meiryo"/>
              </a:rPr>
              <a:t>⊤</a:t>
            </a:r>
            <a:r>
              <a:rPr dirty="0" baseline="29914" sz="975" spc="300" i="1">
                <a:latin typeface="Meiryo"/>
                <a:cs typeface="Meiryo"/>
              </a:rPr>
              <a:t> 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80" i="1">
                <a:latin typeface="Meiryo"/>
                <a:cs typeface="Meiryo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29914" sz="975" spc="-457" i="1">
                <a:latin typeface="Meiryo"/>
                <a:cs typeface="Meiryo"/>
              </a:rPr>
              <a:t>⊤</a:t>
            </a:r>
            <a:r>
              <a:rPr dirty="0" baseline="29914" sz="975" spc="300" i="1">
                <a:latin typeface="Meiryo"/>
                <a:cs typeface="Meiryo"/>
              </a:rPr>
              <a:t> 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175">
                <a:latin typeface="Cambria"/>
                <a:cs typeface="Cambria"/>
              </a:rPr>
              <a:t> 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85" i="1">
                <a:latin typeface="Meiryo"/>
                <a:cs typeface="Meiryo"/>
              </a:rPr>
              <a:t> </a:t>
            </a:r>
            <a:r>
              <a:rPr dirty="0" sz="1000" spc="-330" i="1">
                <a:latin typeface="Meiryo"/>
                <a:cs typeface="Meiryo"/>
              </a:rPr>
              <a:t/>
            </a:r>
            <a:r>
              <a:rPr dirty="0" baseline="29914" sz="975" spc="-494" i="1">
                <a:latin typeface="Meiryo"/>
                <a:cs typeface="Meiryo"/>
              </a:rPr>
              <a:t>⊤</a:t>
            </a:r>
            <a:endParaRPr baseline="29914" sz="975">
              <a:latin typeface="Meiryo"/>
              <a:cs typeface="Meiryo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854030" y="3317829"/>
            <a:ext cx="11639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20"/>
              </a:spcBef>
              <a:tabLst>
                <a:tab pos="396240" algn="l"/>
                <a:tab pos="957580" algn="l"/>
              </a:tabLst>
            </a:pPr>
            <a:r>
              <a:rPr dirty="0" baseline="8547" sz="975" i="1">
                <a:latin typeface="Palatino Linotype"/>
                <a:cs typeface="Palatino Linotype"/>
              </a:rPr>
              <a:t>L</a:t>
            </a:r>
            <a:r>
              <a:rPr dirty="0" baseline="8547" sz="975" spc="480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8547" sz="975" i="1">
                <a:latin typeface="Palatino Linotype"/>
                <a:cs typeface="Palatino Linotype"/>
              </a:rPr>
              <a:t>L</a:t>
            </a:r>
            <a:r>
              <a:rPr dirty="0" baseline="8547" sz="975" spc="480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8547" sz="975" i="1">
                <a:latin typeface="Palatino Linotype"/>
                <a:cs typeface="Palatino Linotype"/>
              </a:rPr>
              <a:t>L</a:t>
            </a:r>
            <a:r>
              <a:rPr dirty="0" baseline="8547" sz="975" spc="480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027484" y="257913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⎞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3027484" y="281528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027484" y="316001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027484" y="3249161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⎠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16737" y="3454678"/>
            <a:ext cx="5036820" cy="47879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50800" marR="43180" indent="107950">
              <a:lnSpc>
                <a:spcPts val="1190"/>
              </a:lnSpc>
              <a:spcBef>
                <a:spcPts val="145"/>
              </a:spcBef>
            </a:pP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suppose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that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errors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two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equations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same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observations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correlated </a:t>
            </a:r>
            <a:r>
              <a:rPr dirty="0" sz="1000" spc="-95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covariance,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denoted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70">
                <a:latin typeface="Palatino Linotype"/>
                <a:cs typeface="Palatino Linotype"/>
              </a:rPr>
              <a:t>by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434" i="1">
                <a:latin typeface="Meiryo"/>
                <a:cs typeface="Meiryo"/>
              </a:rPr>
              <a:t/>
            </a:r>
            <a:r>
              <a:rPr dirty="0" baseline="-21367" sz="975" spc="-7" i="1">
                <a:latin typeface="Palatino Linotype"/>
                <a:cs typeface="Palatino Linotype"/>
              </a:rPr>
              <a:t>lm</a:t>
            </a:r>
            <a:r>
              <a:rPr dirty="0" sz="1000" spc="-65">
                <a:latin typeface="Palatino Linotype"/>
                <a:cs typeface="Palatino Linotype"/>
              </a:rPr>
              <a:t>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is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constant.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hypothesis,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covariance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902777" y="4281523"/>
            <a:ext cx="2768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55">
                <a:latin typeface="Cambria"/>
                <a:cs typeface="Cambria"/>
              </a:rPr>
              <a:t>Ω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30">
                <a:latin typeface="Cambria"/>
                <a:cs typeface="Cambria"/>
              </a:rPr>
              <a:t>=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153894" y="3956224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 i="1">
                <a:latin typeface="Meiryo"/>
                <a:cs typeface="Meiryo"/>
              </a:rPr>
              <a:t>⎛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153894" y="407761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153894" y="4307364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153894" y="4537114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153894" y="462638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⎝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331387" y="4046392"/>
            <a:ext cx="1111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11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175382" y="4046392"/>
            <a:ext cx="1155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331387" y="4233674"/>
            <a:ext cx="111125" cy="342265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dirty="0" sz="650" spc="-25">
                <a:latin typeface="Palatino Linotype"/>
                <a:cs typeface="Palatino Linotype"/>
              </a:rPr>
              <a:t>12</a:t>
            </a:r>
            <a:endParaRPr sz="650">
              <a:latin typeface="Palatino Linotype"/>
              <a:cs typeface="Palatino Linotype"/>
            </a:endParaRPr>
          </a:p>
          <a:p>
            <a:pPr marL="13335">
              <a:lnSpc>
                <a:spcPct val="100000"/>
              </a:lnSpc>
              <a:spcBef>
                <a:spcPts val="29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175382" y="4233674"/>
            <a:ext cx="115570" cy="342265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 spc="-25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  <a:p>
            <a:pPr marL="15875">
              <a:lnSpc>
                <a:spcPct val="100000"/>
              </a:lnSpc>
              <a:spcBef>
                <a:spcPts val="29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329334" y="4684070"/>
            <a:ext cx="9652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855980" algn="l"/>
              </a:tabLst>
            </a:pPr>
            <a:r>
              <a:rPr dirty="0" sz="650" spc="-25">
                <a:latin typeface="Palatino Linotype"/>
                <a:cs typeface="Palatino Linotype"/>
              </a:rPr>
              <a:t>1</a:t>
            </a:r>
            <a:r>
              <a:rPr dirty="0" sz="650" spc="-25" i="1">
                <a:latin typeface="Palatino Linotype"/>
                <a:cs typeface="Palatino Linotype"/>
              </a:rPr>
              <a:t>L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LL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1187301" y="3912841"/>
            <a:ext cx="1241425" cy="876300"/>
          </a:xfrm>
          <a:prstGeom prst="rect">
            <a:avLst/>
          </a:prstGeom>
        </p:spPr>
        <p:txBody>
          <a:bodyPr wrap="square" lIns="0" tIns="73025" rIns="0" bIns="0" rtlCol="0" vert="horz">
            <a:spAutoFit/>
          </a:bodyPr>
          <a:lstStyle/>
          <a:p>
            <a:pPr marL="88900">
              <a:lnSpc>
                <a:spcPct val="100000"/>
              </a:lnSpc>
              <a:spcBef>
                <a:spcPts val="575"/>
              </a:spcBef>
            </a:pP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380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445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Meiryo"/>
                <a:cs typeface="Meiryo"/>
              </a:rPr>
              <a:t/>
            </a:r>
            <a:r>
              <a:rPr dirty="0" baseline="-21367" sz="975" spc="-60">
                <a:latin typeface="Palatino Linotype"/>
                <a:cs typeface="Palatino Linotype"/>
              </a:rPr>
              <a:t>12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509">
                <a:latin typeface="Palatino Linotype"/>
                <a:cs typeface="Palatino Linotype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160">
                <a:latin typeface="Cambria"/>
                <a:cs typeface="Cambria"/>
              </a:rPr>
              <a:t> 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385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</a:t>
            </a:r>
            <a:endParaRPr sz="1000">
              <a:latin typeface="Palatino Linotype"/>
              <a:cs typeface="Palatino Linotype"/>
            </a:endParaRPr>
          </a:p>
          <a:p>
            <a:pPr marL="88265">
              <a:lnSpc>
                <a:spcPct val="100000"/>
              </a:lnSpc>
              <a:spcBef>
                <a:spcPts val="470"/>
              </a:spcBef>
            </a:pP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380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445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Meiryo"/>
                <a:cs typeface="Meiryo"/>
              </a:rPr>
              <a:t/>
            </a:r>
            <a:r>
              <a:rPr dirty="0" baseline="-21367" sz="975" spc="-60">
                <a:latin typeface="Palatino Linotype"/>
                <a:cs typeface="Palatino Linotype"/>
              </a:rPr>
              <a:t>22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509">
                <a:latin typeface="Palatino Linotype"/>
                <a:cs typeface="Palatino Linotype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160">
                <a:latin typeface="Cambria"/>
                <a:cs typeface="Cambria"/>
              </a:rPr>
              <a:t> 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385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</a:t>
            </a:r>
            <a:endParaRPr sz="1000">
              <a:latin typeface="Palatino Linotype"/>
              <a:cs typeface="Palatino Linotype"/>
            </a:endParaRPr>
          </a:p>
          <a:p>
            <a:pPr algn="ctr" marL="48895">
              <a:lnSpc>
                <a:spcPct val="100000"/>
              </a:lnSpc>
              <a:spcBef>
                <a:spcPts val="475"/>
              </a:spcBef>
              <a:tabLst>
                <a:tab pos="290195" algn="l"/>
              </a:tabLst>
            </a:pPr>
            <a:r>
              <a:rPr dirty="0" sz="1000" spc="-340">
                <a:latin typeface="Lucida Sans Unicode"/>
                <a:cs typeface="Lucida Sans Unicode"/>
              </a:rPr>
              <a:t>⋮</a:t>
            </a:r>
            <a:r>
              <a:rPr dirty="0" sz="1000">
                <a:latin typeface="Lucida Sans Unicode"/>
                <a:cs typeface="Lucida Sans Unicode"/>
              </a:rPr>
              <a:t>	</a:t>
            </a:r>
            <a:r>
              <a:rPr dirty="0" sz="1000" spc="75">
                <a:latin typeface="Lucida Sans Unicode"/>
                <a:cs typeface="Lucida Sans Unicode"/>
              </a:rPr>
              <a:t>⋱</a:t>
            </a:r>
            <a:endParaRPr sz="1000">
              <a:latin typeface="Lucida Sans Unicode"/>
              <a:cs typeface="Lucida Sans Unicode"/>
            </a:endParaRPr>
          </a:p>
          <a:p>
            <a:pPr marL="86360">
              <a:lnSpc>
                <a:spcPct val="100000"/>
              </a:lnSpc>
              <a:spcBef>
                <a:spcPts val="475"/>
              </a:spcBef>
            </a:pP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38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465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Meiryo"/>
                <a:cs typeface="Meiryo"/>
              </a:rPr>
              <a:t/>
            </a:r>
            <a:r>
              <a:rPr dirty="0" baseline="-21367" sz="975" spc="-60">
                <a:latin typeface="Palatino Linotype"/>
                <a:cs typeface="Palatino Linotype"/>
              </a:rPr>
              <a:t>2</a:t>
            </a:r>
            <a:r>
              <a:rPr dirty="0" baseline="-21367" sz="975" spc="-60" i="1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495">
                <a:latin typeface="Palatino Linotype"/>
                <a:cs typeface="Palatino Linotype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150">
                <a:latin typeface="Cambria"/>
                <a:cs typeface="Cambria"/>
              </a:rPr>
              <a:t> 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395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367400" y="3956243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5">
                <a:latin typeface="Segoe UI Symbol"/>
                <a:cs typeface="Segoe UI Symbol"/>
              </a:rPr>
              <a:t>⎞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367400" y="407763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367400" y="430737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367400" y="4537113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367400" y="4626381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⎠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902762" y="5386138"/>
            <a:ext cx="318770" cy="2032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700"/>
              </a:lnSpc>
              <a:spcBef>
                <a:spcPts val="95"/>
              </a:spcBef>
            </a:pPr>
            <a:r>
              <a:rPr dirty="0" sz="1000" spc="150">
                <a:latin typeface="Cambria"/>
                <a:cs typeface="Cambria"/>
              </a:rPr>
              <a:t>Σ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 </a:t>
            </a:r>
            <a:endParaRPr sz="1000">
              <a:latin typeface="Cambria"/>
              <a:cs typeface="Cambria"/>
            </a:endParaRPr>
          </a:p>
          <a:p>
            <a:pPr algn="r" marR="5080">
              <a:lnSpc>
                <a:spcPts val="700"/>
              </a:lnSpc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113280" y="5641710"/>
            <a:ext cx="13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869" i="1">
                <a:latin typeface="Meiryo"/>
                <a:cs typeface="Meiryo"/>
              </a:rPr>
              <a:t>⎜</a:t>
            </a:r>
            <a:r>
              <a:rPr dirty="0" baseline="-38888" sz="1500" spc="382">
                <a:latin typeface="Segoe UI Symbol"/>
                <a:cs typeface="Segoe UI Symbol"/>
              </a:rPr>
              <a:t>⎝</a:t>
            </a:r>
            <a:endParaRPr baseline="-38888" sz="1500">
              <a:latin typeface="Segoe UI Symbol"/>
              <a:cs typeface="Segoe UI Symbol"/>
            </a:endParaRPr>
          </a:p>
        </p:txBody>
      </p:sp>
      <p:graphicFrame>
        <p:nvGraphicFramePr>
          <p:cNvPr id="57" name="object 57" descr=""/>
          <p:cNvGraphicFramePr>
            <a:graphicFrameLocks noGrp="1"/>
          </p:cNvGraphicFramePr>
          <p:nvPr/>
        </p:nvGraphicFramePr>
        <p:xfrm>
          <a:off x="1229237" y="5118258"/>
          <a:ext cx="955040" cy="7893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7485"/>
                <a:gridCol w="309245"/>
                <a:gridCol w="232409"/>
                <a:gridCol w="215900"/>
              </a:tblGrid>
              <a:tr h="182245">
                <a:tc>
                  <a:txBody>
                    <a:bodyPr/>
                    <a:lstStyle/>
                    <a:p>
                      <a:pPr algn="r" marR="3810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dirty="0" baseline="13888" sz="1500" spc="-112" i="1">
                          <a:latin typeface="Meiryo"/>
                          <a:cs typeface="Meiryo"/>
                        </a:rPr>
                        <a:t/>
                      </a:r>
                      <a:r>
                        <a:rPr dirty="0" sz="650" spc="-75">
                          <a:latin typeface="Palatino Linotype"/>
                          <a:cs typeface="Palatino Linotype"/>
                        </a:rPr>
                        <a:t>11</a:t>
                      </a:r>
                      <a:endParaRPr sz="6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810"/>
                </a:tc>
                <a:tc>
                  <a:txBody>
                    <a:bodyPr/>
                    <a:lstStyle/>
                    <a:p>
                      <a:pPr algn="r" marR="48260">
                        <a:lnSpc>
                          <a:spcPct val="100000"/>
                        </a:lnSpc>
                        <a:spcBef>
                          <a:spcPts val="30"/>
                        </a:spcBef>
                      </a:pPr>
                      <a:r>
                        <a:rPr dirty="0" baseline="13888" sz="1500" spc="-37" i="1">
                          <a:latin typeface="Meiryo"/>
                          <a:cs typeface="Meiryo"/>
                        </a:rPr>
                        <a:t/>
                      </a:r>
                      <a:r>
                        <a:rPr dirty="0" sz="650" spc="-25">
                          <a:latin typeface="Palatino Linotype"/>
                          <a:cs typeface="Palatino Linotype"/>
                        </a:rPr>
                        <a:t>12</a:t>
                      </a:r>
                      <a:endParaRPr sz="6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3810"/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ts val="980"/>
                        </a:lnSpc>
                      </a:pPr>
                      <a:r>
                        <a:rPr dirty="0" sz="1000">
                          <a:latin typeface="Cambria"/>
                          <a:cs typeface="Cambria"/>
                        </a:rPr>
                        <a:t>…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marL="51435" marR="39370">
                        <a:lnSpc>
                          <a:spcPts val="980"/>
                        </a:lnSpc>
                      </a:pPr>
                      <a:r>
                        <a:rPr dirty="0" sz="1000" spc="-229" i="1">
                          <a:latin typeface="Meiryo"/>
                          <a:cs typeface="Meiryo"/>
                        </a:rPr>
                        <a:t/>
                      </a:r>
                      <a:r>
                        <a:rPr dirty="0" baseline="-21367" sz="975" spc="-345">
                          <a:latin typeface="Palatino Linotype"/>
                          <a:cs typeface="Palatino Linotype"/>
                        </a:rPr>
                        <a:t>1</a:t>
                      </a:r>
                      <a:endParaRPr baseline="-21367" sz="975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0"/>
                </a:tc>
              </a:tr>
              <a:tr h="407670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baseline="13888" sz="1500" spc="-209" i="1">
                          <a:latin typeface="Meiryo"/>
                          <a:cs typeface="Meiryo"/>
                        </a:rPr>
                        <a:t/>
                      </a:r>
                      <a:r>
                        <a:rPr dirty="0" sz="650" spc="-140">
                          <a:latin typeface="Palatino Linotype"/>
                          <a:cs typeface="Palatino Linotype"/>
                        </a:rPr>
                        <a:t>12</a:t>
                      </a:r>
                      <a:endParaRPr sz="650">
                        <a:latin typeface="Palatino Linotype"/>
                        <a:cs typeface="Palatino Linotype"/>
                      </a:endParaRPr>
                    </a:p>
                    <a:p>
                      <a:pPr marL="79375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dirty="0" sz="1000">
                          <a:latin typeface="Lucida Sans Unicode"/>
                          <a:cs typeface="Lucida Sans Unicode"/>
                        </a:rPr>
                        <a:t>⋮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33655"/>
                </a:tc>
                <a:tc>
                  <a:txBody>
                    <a:bodyPr/>
                    <a:lstStyle/>
                    <a:p>
                      <a:pPr marL="99695">
                        <a:lnSpc>
                          <a:spcPct val="100000"/>
                        </a:lnSpc>
                        <a:spcBef>
                          <a:spcPts val="265"/>
                        </a:spcBef>
                      </a:pPr>
                      <a:r>
                        <a:rPr dirty="0" baseline="13888" sz="1500" spc="-37" i="1">
                          <a:latin typeface="Meiryo"/>
                          <a:cs typeface="Meiryo"/>
                        </a:rPr>
                        <a:t/>
                      </a:r>
                      <a:r>
                        <a:rPr dirty="0" sz="650" spc="-25">
                          <a:latin typeface="Palatino Linotype"/>
                          <a:cs typeface="Palatino Linotype"/>
                        </a:rPr>
                        <a:t>22</a:t>
                      </a:r>
                      <a:endParaRPr sz="650">
                        <a:latin typeface="Palatino Linotype"/>
                        <a:cs typeface="Palatino Linotype"/>
                      </a:endParaRPr>
                    </a:p>
                    <a:p>
                      <a:pPr marL="147320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dirty="0" sz="1000">
                          <a:latin typeface="Lucida Sans Unicode"/>
                          <a:cs typeface="Lucida Sans Unicode"/>
                        </a:rPr>
                        <a:t>⋮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33655"/>
                </a:tc>
                <a:tc>
                  <a:txBody>
                    <a:bodyPr/>
                    <a:lstStyle/>
                    <a:p>
                      <a:pPr marL="5334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sz="1000">
                          <a:latin typeface="Cambria"/>
                          <a:cs typeface="Cambria"/>
                        </a:rPr>
                        <a:t>…</a:t>
                      </a:r>
                      <a:endParaRPr sz="1000">
                        <a:latin typeface="Cambria"/>
                        <a:cs typeface="Cambria"/>
                      </a:endParaRPr>
                    </a:p>
                    <a:p>
                      <a:pPr marL="58419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dirty="0" sz="1000">
                          <a:latin typeface="Lucida Sans Unicode"/>
                          <a:cs typeface="Lucida Sans Unicode"/>
                        </a:rPr>
                        <a:t>⋱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905"/>
                </a:tc>
                <a:tc>
                  <a:txBody>
                    <a:bodyPr/>
                    <a:lstStyle/>
                    <a:p>
                      <a:pPr marL="51435" marR="39370">
                        <a:lnSpc>
                          <a:spcPct val="100000"/>
                        </a:lnSpc>
                        <a:spcBef>
                          <a:spcPts val="15"/>
                        </a:spcBef>
                      </a:pPr>
                      <a:r>
                        <a:rPr dirty="0" sz="1000" spc="-229" i="1">
                          <a:latin typeface="Meiryo"/>
                          <a:cs typeface="Meiryo"/>
                        </a:rPr>
                        <a:t/>
                      </a:r>
                      <a:r>
                        <a:rPr dirty="0" baseline="-21367" sz="975" spc="-345">
                          <a:latin typeface="Palatino Linotype"/>
                          <a:cs typeface="Palatino Linotype"/>
                        </a:rPr>
                        <a:t>2</a:t>
                      </a:r>
                      <a:endParaRPr baseline="-21367" sz="975">
                        <a:latin typeface="Palatino Linotype"/>
                        <a:cs typeface="Palatino Linotype"/>
                      </a:endParaRPr>
                    </a:p>
                    <a:p>
                      <a:pPr marL="101600" marR="39370">
                        <a:lnSpc>
                          <a:spcPct val="100000"/>
                        </a:lnSpc>
                        <a:spcBef>
                          <a:spcPts val="475"/>
                        </a:spcBef>
                      </a:pPr>
                      <a:r>
                        <a:rPr dirty="0" sz="1000">
                          <a:latin typeface="Lucida Sans Unicode"/>
                          <a:cs typeface="Lucida Sans Unicode"/>
                        </a:rPr>
                        <a:t>⋮</a:t>
                      </a:r>
                      <a:endParaRPr sz="1000">
                        <a:latin typeface="Lucida Sans Unicode"/>
                        <a:cs typeface="Lucida Sans Unicode"/>
                      </a:endParaRPr>
                    </a:p>
                  </a:txBody>
                  <a:tcPr marL="0" marR="0" marB="0" marT="1905"/>
                </a:tc>
              </a:tr>
              <a:tr h="199390">
                <a:tc>
                  <a:txBody>
                    <a:bodyPr/>
                    <a:lstStyle/>
                    <a:p>
                      <a:pPr algn="r" marR="1905">
                        <a:lnSpc>
                          <a:spcPts val="1070"/>
                        </a:lnSpc>
                        <a:spcBef>
                          <a:spcPts val="400"/>
                        </a:spcBef>
                      </a:pPr>
                      <a:r>
                        <a:rPr dirty="0" baseline="13888" sz="1500" spc="-135" i="1">
                          <a:latin typeface="Meiryo"/>
                          <a:cs typeface="Meiryo"/>
                        </a:rPr>
                        <a:t/>
                      </a:r>
                      <a:r>
                        <a:rPr dirty="0" sz="650" spc="-90">
                          <a:latin typeface="Palatino Linotype"/>
                          <a:cs typeface="Palatino Linotype"/>
                        </a:rPr>
                        <a:t>1</a:t>
                      </a:r>
                      <a:r>
                        <a:rPr dirty="0" sz="650" spc="-90" i="1">
                          <a:latin typeface="Palatino Linotype"/>
                          <a:cs typeface="Palatino Linotype"/>
                        </a:rPr>
                        <a:t>L</a:t>
                      </a:r>
                      <a:endParaRPr sz="6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50800"/>
                </a:tc>
                <a:tc>
                  <a:txBody>
                    <a:bodyPr/>
                    <a:lstStyle/>
                    <a:p>
                      <a:pPr algn="r" marR="45720">
                        <a:lnSpc>
                          <a:spcPts val="1070"/>
                        </a:lnSpc>
                        <a:spcBef>
                          <a:spcPts val="400"/>
                        </a:spcBef>
                      </a:pPr>
                      <a:r>
                        <a:rPr dirty="0" baseline="13888" sz="1500" spc="-37" i="1">
                          <a:latin typeface="Meiryo"/>
                          <a:cs typeface="Meiryo"/>
                        </a:rPr>
                        <a:t/>
                      </a:r>
                      <a:r>
                        <a:rPr dirty="0" sz="650" spc="-25">
                          <a:latin typeface="Palatino Linotype"/>
                          <a:cs typeface="Palatino Linotype"/>
                        </a:rPr>
                        <a:t>2</a:t>
                      </a:r>
                      <a:r>
                        <a:rPr dirty="0" sz="650" spc="-25" i="1">
                          <a:latin typeface="Palatino Linotype"/>
                          <a:cs typeface="Palatino Linotype"/>
                        </a:rPr>
                        <a:t>L</a:t>
                      </a:r>
                      <a:endParaRPr sz="6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50800"/>
                </a:tc>
                <a:tc>
                  <a:txBody>
                    <a:bodyPr/>
                    <a:lstStyle/>
                    <a:p>
                      <a:pPr algn="ctr" marL="1270">
                        <a:lnSpc>
                          <a:spcPct val="100000"/>
                        </a:lnSpc>
                        <a:spcBef>
                          <a:spcPts val="150"/>
                        </a:spcBef>
                      </a:pPr>
                      <a:r>
                        <a:rPr dirty="0" sz="1000">
                          <a:latin typeface="Cambria"/>
                          <a:cs typeface="Cambria"/>
                        </a:rPr>
                        <a:t>…</a:t>
                      </a:r>
                      <a:endParaRPr sz="1000">
                        <a:latin typeface="Cambria"/>
                        <a:cs typeface="Cambria"/>
                      </a:endParaRPr>
                    </a:p>
                  </a:txBody>
                  <a:tcPr marL="0" marR="0" marB="0" marT="19050"/>
                </a:tc>
                <a:tc>
                  <a:txBody>
                    <a:bodyPr/>
                    <a:lstStyle/>
                    <a:p>
                      <a:pPr marL="48895">
                        <a:lnSpc>
                          <a:spcPts val="1070"/>
                        </a:lnSpc>
                        <a:spcBef>
                          <a:spcPts val="400"/>
                        </a:spcBef>
                      </a:pPr>
                      <a:r>
                        <a:rPr dirty="0" baseline="13888" sz="1500" spc="-240" i="1">
                          <a:latin typeface="Meiryo"/>
                          <a:cs typeface="Meiryo"/>
                        </a:rPr>
                        <a:t/>
                      </a:r>
                      <a:r>
                        <a:rPr dirty="0" sz="650" spc="-160" i="1">
                          <a:latin typeface="Palatino Linotype"/>
                          <a:cs typeface="Palatino Linotype"/>
                        </a:rPr>
                        <a:t>LL</a:t>
                      </a:r>
                      <a:endParaRPr sz="650">
                        <a:latin typeface="Palatino Linotype"/>
                        <a:cs typeface="Palatino Linotype"/>
                      </a:endParaRPr>
                    </a:p>
                  </a:txBody>
                  <a:tcPr marL="0" marR="0" marB="0" marT="50800"/>
                </a:tc>
              </a:tr>
            </a:tbl>
          </a:graphicData>
        </a:graphic>
      </p:graphicFrame>
      <p:sp>
        <p:nvSpPr>
          <p:cNvPr id="58" name="object 58" descr=""/>
          <p:cNvSpPr txBox="1"/>
          <p:nvPr/>
        </p:nvSpPr>
        <p:spPr>
          <a:xfrm>
            <a:off x="637457" y="4754547"/>
            <a:ext cx="3545204" cy="483870"/>
          </a:xfrm>
          <a:prstGeom prst="rect">
            <a:avLst/>
          </a:prstGeom>
        </p:spPr>
        <p:txBody>
          <a:bodyPr wrap="square" lIns="0" tIns="8953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705"/>
              </a:spcBef>
            </a:pPr>
            <a:r>
              <a:rPr dirty="0" sz="1000" spc="-30">
                <a:latin typeface="Palatino Linotype"/>
                <a:cs typeface="Palatino Linotype"/>
              </a:rPr>
              <a:t>Denoting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inter-</a:t>
            </a:r>
            <a:r>
              <a:rPr dirty="0" sz="1000" spc="-35">
                <a:latin typeface="Palatino Linotype"/>
                <a:cs typeface="Palatino Linotype"/>
              </a:rPr>
              <a:t>equations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covariances,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have:</a:t>
            </a:r>
            <a:endParaRPr sz="1000">
              <a:latin typeface="Palatino Linotype"/>
              <a:cs typeface="Palatino Linotype"/>
            </a:endParaRPr>
          </a:p>
          <a:p>
            <a:pPr marL="513715">
              <a:lnSpc>
                <a:spcPct val="100000"/>
              </a:lnSpc>
              <a:spcBef>
                <a:spcPts val="600"/>
              </a:spcBef>
              <a:tabLst>
                <a:tab pos="1492885" algn="l"/>
              </a:tabLst>
            </a:pPr>
            <a:r>
              <a:rPr dirty="0" sz="1000" spc="-805" i="1">
                <a:latin typeface="Meiryo"/>
                <a:cs typeface="Meiryo"/>
              </a:rPr>
              <a:t>⎛</a:t>
            </a:r>
            <a:r>
              <a:rPr dirty="0" baseline="-52777" sz="1500" spc="-1207" i="1">
                <a:latin typeface="Meiryo"/>
                <a:cs typeface="Meiryo"/>
              </a:rPr>
              <a:t>⎜</a:t>
            </a:r>
            <a:r>
              <a:rPr dirty="0" baseline="-52777" sz="1500" i="1">
                <a:latin typeface="Meiryo"/>
                <a:cs typeface="Meiryo"/>
              </a:rPr>
              <a:t>	</a:t>
            </a:r>
            <a:r>
              <a:rPr dirty="0" baseline="-34188" sz="975" i="1">
                <a:latin typeface="Palatino Linotype"/>
                <a:cs typeface="Palatino Linotype"/>
              </a:rPr>
              <a:t>L</a:t>
            </a:r>
            <a:r>
              <a:rPr dirty="0" baseline="-34188" sz="975" spc="46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Segoe UI Symbol"/>
                <a:cs typeface="Segoe UI Symbol"/>
              </a:rPr>
              <a:t>⎞</a:t>
            </a:r>
            <a:r>
              <a:rPr dirty="0" baseline="-52777" sz="1500" spc="-37">
                <a:latin typeface="Segoe UI Symbol"/>
                <a:cs typeface="Segoe UI Symbol"/>
              </a:rPr>
              <a:t>⎟</a:t>
            </a:r>
            <a:endParaRPr baseline="-52777" sz="1500">
              <a:latin typeface="Segoe UI Symbol"/>
              <a:cs typeface="Segoe UI Symbo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118124" y="5363460"/>
            <a:ext cx="189230" cy="22606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ts val="565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  <a:p>
            <a:pPr marL="118745">
              <a:lnSpc>
                <a:spcPts val="985"/>
              </a:lnSpc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199250" y="5641690"/>
            <a:ext cx="1333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Segoe UI Symbol"/>
                <a:cs typeface="Segoe UI Symbol"/>
              </a:rPr>
              <a:t>⎟</a:t>
            </a:r>
            <a:r>
              <a:rPr dirty="0" baseline="-38888" sz="1500" spc="-37">
                <a:latin typeface="Segoe UI Symbol"/>
                <a:cs typeface="Segoe UI Symbol"/>
              </a:rPr>
              <a:t>⎠</a:t>
            </a:r>
            <a:endParaRPr baseline="-38888" sz="1500">
              <a:latin typeface="Segoe UI Symbol"/>
              <a:cs typeface="Segoe UI Symbo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516737" y="5877419"/>
            <a:ext cx="5036820" cy="1050925"/>
          </a:xfrm>
          <a:prstGeom prst="rect">
            <a:avLst/>
          </a:prstGeom>
        </p:spPr>
        <p:txBody>
          <a:bodyPr wrap="square" lIns="0" tIns="71120" rIns="0" bIns="0" rtlCol="0" vert="horz">
            <a:spAutoFit/>
          </a:bodyPr>
          <a:lstStyle/>
          <a:p>
            <a:pPr marL="398145">
              <a:lnSpc>
                <a:spcPct val="100000"/>
              </a:lnSpc>
              <a:spcBef>
                <a:spcPts val="560"/>
              </a:spcBef>
            </a:pPr>
            <a:r>
              <a:rPr dirty="0" sz="1000" spc="150">
                <a:latin typeface="Cambria"/>
                <a:cs typeface="Cambria"/>
              </a:rPr>
              <a:t>Ω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130">
                <a:latin typeface="Cambria"/>
                <a:cs typeface="Cambria"/>
              </a:rPr>
              <a:t>=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Σ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0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ts val="1190"/>
              </a:lnSpc>
              <a:spcBef>
                <a:spcPts val="509"/>
              </a:spcBef>
            </a:pPr>
            <a:r>
              <a:rPr dirty="0" sz="100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r-</a:t>
            </a:r>
            <a:r>
              <a:rPr dirty="0" sz="1000" spc="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q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Palatino Linotype"/>
                <a:cs typeface="Palatino Linotype"/>
              </a:rPr>
              <a:t>ﬃ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ie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220" b="1">
                <a:latin typeface="Times New Roman"/>
                <a:cs typeface="Times New Roman"/>
              </a:rPr>
              <a:t>g</a:t>
            </a:r>
            <a:r>
              <a:rPr dirty="0" sz="1000" spc="15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35" i="1">
                <a:latin typeface="Meiryo"/>
                <a:cs typeface="Meiryo"/>
              </a:rPr>
              <a:t/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-127" i="1">
                <a:latin typeface="Meiryo"/>
                <a:cs typeface="Meiryo"/>
              </a:rPr>
              <a:t> </a:t>
            </a:r>
            <a:r>
              <a:rPr dirty="0" sz="1000" spc="90">
                <a:latin typeface="Cambria"/>
                <a:cs typeface="Cambria"/>
              </a:rPr>
              <a:t>=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baseline="29914" sz="975" spc="150">
                <a:latin typeface="Cambria"/>
                <a:cs typeface="Cambria"/>
              </a:rPr>
              <a:t>−</a:t>
            </a:r>
            <a:r>
              <a:rPr dirty="0" baseline="29914" sz="975" spc="82">
                <a:latin typeface="Palatino Linotype"/>
                <a:cs typeface="Palatino Linotype"/>
              </a:rPr>
              <a:t>1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baseline="29914" sz="975" spc="150">
                <a:latin typeface="Cambria"/>
                <a:cs typeface="Cambria"/>
              </a:rPr>
              <a:t>−</a:t>
            </a:r>
            <a:r>
              <a:rPr dirty="0" baseline="29914" sz="975" spc="82">
                <a:latin typeface="Palatino Linotype"/>
                <a:cs typeface="Palatino Linotype"/>
              </a:rPr>
              <a:t>1</a:t>
            </a:r>
            <a:r>
              <a:rPr dirty="0" sz="1000" spc="-15" i="1">
                <a:latin typeface="Palatino Linotype"/>
                <a:cs typeface="Palatino Linotype"/>
              </a:rPr>
              <a:t>X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baseline="29914" sz="975" spc="150">
                <a:latin typeface="Cambria"/>
                <a:cs typeface="Cambria"/>
              </a:rPr>
              <a:t>−</a:t>
            </a:r>
            <a:r>
              <a:rPr dirty="0" baseline="29914" sz="975" spc="82">
                <a:latin typeface="Palatino Linotype"/>
                <a:cs typeface="Palatino Linotype"/>
              </a:rPr>
              <a:t>1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ﬁrst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Z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llner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(1962),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55">
                <a:latin typeface="Palatino Linotype"/>
                <a:cs typeface="Palatino Linotype"/>
              </a:rPr>
              <a:t>no</a:t>
            </a:r>
            <a:r>
              <a:rPr dirty="0" sz="1000" spc="-7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30">
                <a:latin typeface="Palatino Linotype"/>
                <a:cs typeface="Palatino Linotype"/>
              </a:rPr>
              <a:t>m </a:t>
            </a:r>
            <a:r>
              <a:rPr dirty="0" sz="1000" spc="95" b="1">
                <a:latin typeface="Times New Roman"/>
                <a:cs typeface="Times New Roman"/>
              </a:rPr>
              <a:t>s</a:t>
            </a:r>
            <a:r>
              <a:rPr dirty="0" cap="small" sz="1000" spc="45" b="1">
                <a:latin typeface="Times New Roman"/>
                <a:cs typeface="Times New Roman"/>
              </a:rPr>
              <a:t>u</a:t>
            </a:r>
            <a:r>
              <a:rPr dirty="0" sz="1000" spc="165" b="1">
                <a:latin typeface="Times New Roman"/>
                <a:cs typeface="Times New Roman"/>
              </a:rPr>
              <a:t>r</a:t>
            </a:r>
            <a:r>
              <a:rPr dirty="0" sz="1000" spc="-80" b="1">
                <a:latin typeface="Times New Roman"/>
                <a:cs typeface="Times New Roman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" i="1">
                <a:latin typeface="Palatino Linotype"/>
                <a:cs typeface="Palatino Linotype"/>
              </a:rPr>
              <a:t>s</a:t>
            </a:r>
            <a:r>
              <a:rPr dirty="0" sz="1000" i="1">
                <a:latin typeface="Palatino Linotype"/>
                <a:cs typeface="Palatino Linotype"/>
              </a:rPr>
              <a:t>e</a:t>
            </a:r>
            <a:r>
              <a:rPr dirty="0" sz="1000" spc="20" i="1">
                <a:latin typeface="Palatino Linotype"/>
                <a:cs typeface="Palatino Linotype"/>
              </a:rPr>
              <a:t>e</a:t>
            </a:r>
            <a:r>
              <a:rPr dirty="0" sz="1000" spc="35" i="1">
                <a:latin typeface="Palatino Linotype"/>
                <a:cs typeface="Palatino Linotype"/>
              </a:rPr>
              <a:t>m</a:t>
            </a:r>
            <a:r>
              <a:rPr dirty="0" sz="1000" i="1">
                <a:latin typeface="Palatino Linotype"/>
                <a:cs typeface="Palatino Linotype"/>
              </a:rPr>
              <a:t>i</a:t>
            </a:r>
            <a:r>
              <a:rPr dirty="0" sz="1000" spc="-25" i="1">
                <a:latin typeface="Palatino Linotype"/>
                <a:cs typeface="Palatino Linotype"/>
              </a:rPr>
              <a:t>n</a:t>
            </a:r>
            <a:r>
              <a:rPr dirty="0" sz="1000" spc="-55" i="1">
                <a:latin typeface="Palatino Linotype"/>
                <a:cs typeface="Palatino Linotype"/>
              </a:rPr>
              <a:t>g</a:t>
            </a:r>
            <a:r>
              <a:rPr dirty="0" sz="1000" spc="-40" i="1">
                <a:latin typeface="Palatino Linotype"/>
                <a:cs typeface="Palatino Linotype"/>
              </a:rPr>
              <a:t>l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80" i="1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u</a:t>
            </a:r>
            <a:r>
              <a:rPr dirty="0" sz="1000" spc="-25" i="1">
                <a:latin typeface="Palatino Linotype"/>
                <a:cs typeface="Palatino Linotype"/>
              </a:rPr>
              <a:t>n</a:t>
            </a:r>
            <a:r>
              <a:rPr dirty="0" sz="1000" spc="-10" i="1">
                <a:latin typeface="Palatino Linotype"/>
                <a:cs typeface="Palatino Linotype"/>
              </a:rPr>
              <a:t>r</a:t>
            </a:r>
            <a:r>
              <a:rPr dirty="0" sz="1000" spc="15" i="1">
                <a:latin typeface="Palatino Linotype"/>
                <a:cs typeface="Palatino Linotype"/>
              </a:rPr>
              <a:t>e</a:t>
            </a:r>
            <a:r>
              <a:rPr dirty="0" sz="1000" spc="20" i="1">
                <a:latin typeface="Palatino Linotype"/>
                <a:cs typeface="Palatino Linotype"/>
              </a:rPr>
              <a:t>l</a:t>
            </a:r>
            <a:r>
              <a:rPr dirty="0" sz="1000" spc="35" i="1">
                <a:latin typeface="Palatino Linotype"/>
                <a:cs typeface="Palatino Linotype"/>
              </a:rPr>
              <a:t>at</a:t>
            </a:r>
            <a:r>
              <a:rPr dirty="0" sz="1000" spc="40" i="1">
                <a:latin typeface="Palatino Linotype"/>
                <a:cs typeface="Palatino Linotype"/>
              </a:rPr>
              <a:t>e</a:t>
            </a:r>
            <a:r>
              <a:rPr dirty="0" sz="1000" spc="40" i="1">
                <a:latin typeface="Palatino Linotype"/>
                <a:cs typeface="Palatino Linotype"/>
              </a:rPr>
              <a:t>d</a:t>
            </a:r>
            <a:r>
              <a:rPr dirty="0" sz="1000" spc="-80" i="1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r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-65" i="1">
                <a:latin typeface="Palatino Linotype"/>
                <a:cs typeface="Palatino Linotype"/>
              </a:rPr>
              <a:t>g</a:t>
            </a:r>
            <a:r>
              <a:rPr dirty="0" sz="1000" spc="5" i="1">
                <a:latin typeface="Palatino Linotype"/>
                <a:cs typeface="Palatino Linotype"/>
              </a:rPr>
              <a:t>r</a:t>
            </a:r>
            <a:r>
              <a:rPr dirty="0" sz="1000" spc="20" i="1">
                <a:latin typeface="Palatino Linotype"/>
                <a:cs typeface="Palatino Linotype"/>
              </a:rPr>
              <a:t>e</a:t>
            </a:r>
            <a:r>
              <a:rPr dirty="0" sz="1000" spc="-35" i="1">
                <a:latin typeface="Palatino Linotype"/>
                <a:cs typeface="Palatino Linotype"/>
              </a:rPr>
              <a:t>s</a:t>
            </a:r>
            <a:r>
              <a:rPr dirty="0" sz="1000" spc="-45" i="1">
                <a:latin typeface="Palatino Linotype"/>
                <a:cs typeface="Palatino Linotype"/>
              </a:rPr>
              <a:t>s</a:t>
            </a:r>
            <a:r>
              <a:rPr dirty="0" sz="1000" spc="10" i="1">
                <a:latin typeface="Palatino Linotype"/>
                <a:cs typeface="Palatino Linotype"/>
              </a:rPr>
              <a:t>ion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ppl</a:t>
            </a:r>
            <a:r>
              <a:rPr dirty="0" sz="1000" spc="-7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250" b="1">
                <a:latin typeface="Times New Roman"/>
                <a:cs typeface="Times New Roman"/>
              </a:rPr>
              <a:t>o</a:t>
            </a:r>
            <a:r>
              <a:rPr dirty="0" sz="1000" spc="16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-80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le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-</a:t>
            </a:r>
            <a:r>
              <a:rPr dirty="0" sz="1000" spc="-20">
                <a:latin typeface="Palatino Linotype"/>
                <a:cs typeface="Palatino Linotype"/>
              </a:rPr>
              <a:t>m</a:t>
            </a:r>
            <a:r>
              <a:rPr dirty="0" sz="1000" spc="-35">
                <a:latin typeface="Palatino Linotype"/>
                <a:cs typeface="Palatino Linotype"/>
              </a:rPr>
              <a:t>ultipli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baseline="29914" sz="975" spc="150">
                <a:latin typeface="Cambria"/>
                <a:cs typeface="Cambria"/>
              </a:rPr>
              <a:t>−</a:t>
            </a:r>
            <a:r>
              <a:rPr dirty="0" baseline="29914" sz="975" spc="-7">
                <a:latin typeface="Palatino Linotype"/>
                <a:cs typeface="Palatino Linotype"/>
              </a:rPr>
              <a:t>0.</a:t>
            </a:r>
            <a:r>
              <a:rPr dirty="0" baseline="29914" sz="975" spc="75">
                <a:latin typeface="Palatino Linotype"/>
                <a:cs typeface="Palatino Linotype"/>
              </a:rPr>
              <a:t>5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baseline="29914" sz="975" spc="150">
                <a:latin typeface="Cambria"/>
                <a:cs typeface="Cambria"/>
              </a:rPr>
              <a:t>−</a:t>
            </a:r>
            <a:r>
              <a:rPr dirty="0" baseline="29914" sz="975" spc="-7">
                <a:latin typeface="Palatino Linotype"/>
                <a:cs typeface="Palatino Linotype"/>
              </a:rPr>
              <a:t>0.</a:t>
            </a:r>
            <a:r>
              <a:rPr dirty="0" baseline="29914" sz="975" spc="7">
                <a:latin typeface="Palatino Linotype"/>
                <a:cs typeface="Palatino Linotype"/>
              </a:rPr>
              <a:t>5</a:t>
            </a:r>
            <a:r>
              <a:rPr dirty="0" baseline="29914" sz="975">
                <a:latin typeface="Palatino Linotype"/>
                <a:cs typeface="Palatino Linotype"/>
              </a:rPr>
              <a:t> 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baseline="29914" sz="975" spc="150">
                <a:latin typeface="Cambria"/>
                <a:cs typeface="Cambria"/>
              </a:rPr>
              <a:t>−</a:t>
            </a:r>
            <a:r>
              <a:rPr dirty="0" baseline="29914" sz="975" spc="-7">
                <a:latin typeface="Palatino Linotype"/>
                <a:cs typeface="Palatino Linotype"/>
              </a:rPr>
              <a:t>0.</a:t>
            </a:r>
            <a:r>
              <a:rPr dirty="0" baseline="29914" sz="975" spc="7">
                <a:latin typeface="Palatino Linotype"/>
                <a:cs typeface="Palatino Linotype"/>
              </a:rPr>
              <a:t>5</a:t>
            </a:r>
            <a:r>
              <a:rPr dirty="0" baseline="29914" sz="975">
                <a:latin typeface="Palatino Linotype"/>
                <a:cs typeface="Palatino Linotype"/>
              </a:rPr>
              <a:t> </a:t>
            </a:r>
            <a:r>
              <a:rPr dirty="0" baseline="29914" sz="975" spc="-82">
                <a:latin typeface="Palatino Linotype"/>
                <a:cs typeface="Palatino Linotype"/>
              </a:rPr>
              <a:t> </a:t>
            </a:r>
            <a:r>
              <a:rPr dirty="0" sz="1000" spc="35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I.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enoting </a:t>
            </a:r>
            <a:r>
              <a:rPr dirty="0" sz="1000" spc="-70">
                <a:latin typeface="Palatino Linotype"/>
                <a:cs typeface="Palatino Linotype"/>
              </a:rPr>
              <a:t>b</a:t>
            </a:r>
            <a:r>
              <a:rPr dirty="0" sz="1000" spc="-65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r</a:t>
            </a:r>
            <a:r>
              <a:rPr dirty="0" baseline="-21367" sz="975" spc="7" i="1">
                <a:latin typeface="Palatino Linotype"/>
                <a:cs typeface="Palatino Linotype"/>
              </a:rPr>
              <a:t>l</a:t>
            </a:r>
            <a:r>
              <a:rPr dirty="0" baseline="-21367" sz="975" spc="60" i="1">
                <a:latin typeface="Palatino Linotype"/>
                <a:cs typeface="Palatino Linotype"/>
              </a:rPr>
              <a:t>m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67" i="1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leme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baseline="29914" sz="975" spc="150">
                <a:latin typeface="Cambria"/>
                <a:cs typeface="Cambria"/>
              </a:rPr>
              <a:t>−</a:t>
            </a:r>
            <a:r>
              <a:rPr dirty="0" baseline="29914" sz="975" spc="-7">
                <a:latin typeface="Palatino Linotype"/>
                <a:cs typeface="Palatino Linotype"/>
              </a:rPr>
              <a:t>0.</a:t>
            </a:r>
            <a:r>
              <a:rPr dirty="0" baseline="29914" sz="975" spc="75">
                <a:latin typeface="Palatino Linotype"/>
                <a:cs typeface="Palatino Linotype"/>
              </a:rPr>
              <a:t>5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902777" y="7307391"/>
            <a:ext cx="203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75" i="1">
                <a:latin typeface="Palatino Linotype"/>
                <a:cs typeface="Palatino Linotype"/>
              </a:rPr>
              <a:t>y</a:t>
            </a:r>
            <a:r>
              <a:rPr dirty="0" sz="1000" spc="-375" i="1">
                <a:latin typeface="Meiryo"/>
                <a:cs typeface="Meiryo"/>
              </a:rPr>
              <a:t>̃</a:t>
            </a:r>
            <a:r>
              <a:rPr dirty="0" sz="1000" spc="-10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116063" y="6982092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 i="1">
                <a:latin typeface="Meiryo"/>
                <a:cs typeface="Meiryo"/>
              </a:rPr>
              <a:t>⎛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116063" y="7103481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1116063" y="733323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116063" y="7562983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217529" y="6999480"/>
            <a:ext cx="13716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r</a:t>
            </a:r>
            <a:r>
              <a:rPr dirty="0" baseline="-21367" sz="975">
                <a:latin typeface="Palatino Linotype"/>
                <a:cs typeface="Palatino Linotype"/>
              </a:rPr>
              <a:t>11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15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r</a:t>
            </a:r>
            <a:r>
              <a:rPr dirty="0" baseline="-21367" sz="975">
                <a:latin typeface="Palatino Linotype"/>
                <a:cs typeface="Palatino Linotype"/>
              </a:rPr>
              <a:t>12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157">
                <a:latin typeface="Palatino Linotype"/>
                <a:cs typeface="Palatino Linotype"/>
              </a:rPr>
              <a:t> </a:t>
            </a:r>
            <a:r>
              <a:rPr dirty="0" sz="1000" spc="140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195">
                <a:latin typeface="Cambria"/>
                <a:cs typeface="Cambria"/>
              </a:rPr>
              <a:t>…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140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r</a:t>
            </a:r>
            <a:r>
              <a:rPr dirty="0" baseline="-21367" sz="975" spc="-30">
                <a:latin typeface="Palatino Linotype"/>
                <a:cs typeface="Palatino Linotype"/>
              </a:rPr>
              <a:t>1</a:t>
            </a:r>
            <a:r>
              <a:rPr dirty="0" baseline="-21367" sz="975" spc="-30" i="1">
                <a:latin typeface="Palatino Linotype"/>
                <a:cs typeface="Palatino Linotype"/>
              </a:rPr>
              <a:t>L</a:t>
            </a:r>
            <a:r>
              <a:rPr dirty="0" sz="1000" spc="-20" i="1">
                <a:latin typeface="Palatino Linotype"/>
                <a:cs typeface="Palatino Linotype"/>
              </a:rPr>
              <a:t>y</a:t>
            </a:r>
            <a:r>
              <a:rPr dirty="0" baseline="-21367" sz="975" spc="-30" i="1">
                <a:latin typeface="Palatino Linotype"/>
                <a:cs typeface="Palatino Linotype"/>
              </a:rPr>
              <a:t>L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217523" y="7151185"/>
            <a:ext cx="1371600" cy="450850"/>
          </a:xfrm>
          <a:prstGeom prst="rect">
            <a:avLst/>
          </a:prstGeom>
        </p:spPr>
        <p:txBody>
          <a:bodyPr wrap="square" lIns="0" tIns="7302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575"/>
              </a:spcBef>
            </a:pPr>
            <a:r>
              <a:rPr dirty="0" sz="1000" i="1">
                <a:latin typeface="Palatino Linotype"/>
                <a:cs typeface="Palatino Linotype"/>
              </a:rPr>
              <a:t>r</a:t>
            </a:r>
            <a:r>
              <a:rPr dirty="0" baseline="-21367" sz="975">
                <a:latin typeface="Palatino Linotype"/>
                <a:cs typeface="Palatino Linotype"/>
              </a:rPr>
              <a:t>21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15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r</a:t>
            </a:r>
            <a:r>
              <a:rPr dirty="0" baseline="-21367" sz="975">
                <a:latin typeface="Palatino Linotype"/>
                <a:cs typeface="Palatino Linotype"/>
              </a:rPr>
              <a:t>22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157">
                <a:latin typeface="Palatino Linotype"/>
                <a:cs typeface="Palatino Linotype"/>
              </a:rPr>
              <a:t> </a:t>
            </a:r>
            <a:r>
              <a:rPr dirty="0" sz="1000" spc="140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195">
                <a:latin typeface="Cambria"/>
                <a:cs typeface="Cambria"/>
              </a:rPr>
              <a:t>…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140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r</a:t>
            </a:r>
            <a:r>
              <a:rPr dirty="0" baseline="-21367" sz="975" spc="-30">
                <a:latin typeface="Palatino Linotype"/>
                <a:cs typeface="Palatino Linotype"/>
              </a:rPr>
              <a:t>2</a:t>
            </a:r>
            <a:r>
              <a:rPr dirty="0" baseline="-21367" sz="975" spc="-30" i="1">
                <a:latin typeface="Palatino Linotype"/>
                <a:cs typeface="Palatino Linotype"/>
              </a:rPr>
              <a:t>L</a:t>
            </a:r>
            <a:r>
              <a:rPr dirty="0" sz="1000" spc="-20" i="1">
                <a:latin typeface="Palatino Linotype"/>
                <a:cs typeface="Palatino Linotype"/>
              </a:rPr>
              <a:t>y</a:t>
            </a:r>
            <a:r>
              <a:rPr dirty="0" baseline="-21367" sz="975" spc="-30" i="1">
                <a:latin typeface="Palatino Linotype"/>
                <a:cs typeface="Palatino Linotype"/>
              </a:rPr>
              <a:t>L</a:t>
            </a:r>
            <a:endParaRPr baseline="-21367" sz="975">
              <a:latin typeface="Palatino Linotype"/>
              <a:cs typeface="Palatino Linotype"/>
            </a:endParaRPr>
          </a:p>
          <a:p>
            <a:pPr algn="ctr" marL="6350">
              <a:lnSpc>
                <a:spcPct val="100000"/>
              </a:lnSpc>
              <a:spcBef>
                <a:spcPts val="470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210776" y="7637154"/>
            <a:ext cx="13849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r</a:t>
            </a:r>
            <a:r>
              <a:rPr dirty="0" baseline="-21367" sz="975" i="1">
                <a:latin typeface="Palatino Linotype"/>
                <a:cs typeface="Palatino Linotype"/>
              </a:rPr>
              <a:t>L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>
                <a:latin typeface="Palatino Linotype"/>
                <a:cs typeface="Palatino Linotype"/>
              </a:rPr>
              <a:t>1</a:t>
            </a:r>
            <a:r>
              <a:rPr dirty="0" baseline="-21367" sz="975" spc="15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r</a:t>
            </a:r>
            <a:r>
              <a:rPr dirty="0" baseline="-21367" sz="975" i="1">
                <a:latin typeface="Palatino Linotype"/>
                <a:cs typeface="Palatino Linotype"/>
              </a:rPr>
              <a:t>L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>
                <a:latin typeface="Palatino Linotype"/>
                <a:cs typeface="Palatino Linotype"/>
              </a:rPr>
              <a:t>2</a:t>
            </a:r>
            <a:r>
              <a:rPr dirty="0" baseline="-21367" sz="975" spc="165">
                <a:latin typeface="Palatino Linotype"/>
                <a:cs typeface="Palatino Linotype"/>
              </a:rPr>
              <a:t> </a:t>
            </a:r>
            <a:r>
              <a:rPr dirty="0" sz="1000" spc="140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195">
                <a:latin typeface="Cambria"/>
                <a:cs typeface="Cambria"/>
              </a:rPr>
              <a:t>…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140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r</a:t>
            </a:r>
            <a:r>
              <a:rPr dirty="0" baseline="-21367" sz="975" spc="-30" i="1">
                <a:latin typeface="Palatino Linotype"/>
                <a:cs typeface="Palatino Linotype"/>
              </a:rPr>
              <a:t>LL</a:t>
            </a:r>
            <a:r>
              <a:rPr dirty="0" sz="1000" spc="-20" i="1">
                <a:latin typeface="Palatino Linotype"/>
                <a:cs typeface="Palatino Linotype"/>
              </a:rPr>
              <a:t>y</a:t>
            </a:r>
            <a:r>
              <a:rPr dirty="0" baseline="-21367" sz="975" spc="-30" i="1">
                <a:latin typeface="Palatino Linotype"/>
                <a:cs typeface="Palatino Linotype"/>
              </a:rPr>
              <a:t>L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614180" y="6982102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5">
                <a:latin typeface="Segoe UI Symbol"/>
                <a:cs typeface="Segoe UI Symbol"/>
              </a:rPr>
              <a:t>⎞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2614180" y="710348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2614180" y="733323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614180" y="7562987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950675" y="7283063"/>
            <a:ext cx="673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95" i="1">
                <a:latin typeface="Meiryo"/>
                <a:cs typeface="Meiryo"/>
              </a:rPr>
              <a:t>̃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2692245" y="7307406"/>
            <a:ext cx="4718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3173560" y="6982112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 i="1">
                <a:latin typeface="Meiryo"/>
                <a:cs typeface="Meiryo"/>
              </a:rPr>
              <a:t>⎛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3173560" y="710349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3173560" y="733324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173560" y="7562998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1116063" y="7652136"/>
            <a:ext cx="21399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510665" algn="l"/>
                <a:tab pos="2070100" algn="l"/>
              </a:tabLst>
            </a:pPr>
            <a:r>
              <a:rPr dirty="0" sz="1000" spc="90">
                <a:latin typeface="Segoe UI Symbol"/>
                <a:cs typeface="Segoe UI Symbol"/>
              </a:rPr>
              <a:t>⎝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80">
                <a:latin typeface="Segoe UI Symbol"/>
                <a:cs typeface="Segoe UI Symbol"/>
              </a:rPr>
              <a:t>⎠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⎝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3295857" y="6999490"/>
            <a:ext cx="2489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r</a:t>
            </a:r>
            <a:r>
              <a:rPr dirty="0" sz="1000" spc="459" i="1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4404348" y="7072162"/>
            <a:ext cx="2520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i="1">
                <a:latin typeface="Palatino Linotype"/>
                <a:cs typeface="Palatino Linotype"/>
              </a:rPr>
              <a:t>L</a:t>
            </a:r>
            <a:r>
              <a:rPr dirty="0" sz="650" spc="19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3295863" y="7211978"/>
            <a:ext cx="2489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r</a:t>
            </a:r>
            <a:r>
              <a:rPr dirty="0" sz="1000" spc="459" i="1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4404345" y="7259557"/>
            <a:ext cx="252095" cy="342265"/>
          </a:xfrm>
          <a:prstGeom prst="rect">
            <a:avLst/>
          </a:prstGeom>
        </p:spPr>
        <p:txBody>
          <a:bodyPr wrap="square" lIns="0" tIns="406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320"/>
              </a:spcBef>
            </a:pP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i="1">
                <a:latin typeface="Palatino Linotype"/>
                <a:cs typeface="Palatino Linotype"/>
              </a:rPr>
              <a:t>L</a:t>
            </a:r>
            <a:r>
              <a:rPr dirty="0" sz="650" spc="190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  <a:p>
            <a:pPr marL="72390">
              <a:lnSpc>
                <a:spcPct val="100000"/>
              </a:lnSpc>
              <a:spcBef>
                <a:spcPts val="295"/>
              </a:spcBef>
            </a:pPr>
            <a:r>
              <a:rPr dirty="0" sz="1000" spc="-29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4100417" y="6938843"/>
            <a:ext cx="511175" cy="875665"/>
          </a:xfrm>
          <a:prstGeom prst="rect">
            <a:avLst/>
          </a:prstGeom>
        </p:spPr>
        <p:txBody>
          <a:bodyPr wrap="square" lIns="0" tIns="7239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570"/>
              </a:spcBef>
              <a:tabLst>
                <a:tab pos="267970" algn="l"/>
              </a:tabLst>
            </a:pPr>
            <a:r>
              <a:rPr dirty="0" sz="1000" spc="190">
                <a:latin typeface="Cambria"/>
                <a:cs typeface="Cambria"/>
              </a:rPr>
              <a:t>…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r</a:t>
            </a:r>
            <a:r>
              <a:rPr dirty="0" sz="1000" spc="490" i="1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475"/>
              </a:spcBef>
              <a:tabLst>
                <a:tab pos="267970" algn="l"/>
              </a:tabLst>
            </a:pPr>
            <a:r>
              <a:rPr dirty="0" sz="1000" spc="190">
                <a:latin typeface="Cambria"/>
                <a:cs typeface="Cambria"/>
              </a:rPr>
              <a:t>…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r</a:t>
            </a:r>
            <a:r>
              <a:rPr dirty="0" sz="1000" spc="490" i="1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  <a:p>
            <a:pPr marL="17145">
              <a:lnSpc>
                <a:spcPct val="100000"/>
              </a:lnSpc>
              <a:spcBef>
                <a:spcPts val="475"/>
              </a:spcBef>
            </a:pPr>
            <a:r>
              <a:rPr dirty="0" sz="1000" spc="125">
                <a:latin typeface="Lucida Sans Unicode"/>
                <a:cs typeface="Lucida Sans Unicode"/>
              </a:rPr>
              <a:t>⋱</a:t>
            </a:r>
            <a:endParaRPr sz="1000">
              <a:latin typeface="Lucida Sans Unicode"/>
              <a:cs typeface="Lucida Sans Unicode"/>
            </a:endParaRPr>
          </a:p>
          <a:p>
            <a:pPr marL="12700">
              <a:lnSpc>
                <a:spcPct val="100000"/>
              </a:lnSpc>
              <a:spcBef>
                <a:spcPts val="475"/>
              </a:spcBef>
            </a:pP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270">
                <a:latin typeface="Cambria"/>
                <a:cs typeface="Cambria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r</a:t>
            </a:r>
            <a:r>
              <a:rPr dirty="0" sz="1000" spc="145" i="1">
                <a:latin typeface="Palatino Linotype"/>
                <a:cs typeface="Palatino Linotype"/>
              </a:rPr>
              <a:t>  </a:t>
            </a:r>
            <a:r>
              <a:rPr dirty="0" sz="1000" spc="-50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3293809" y="7637174"/>
            <a:ext cx="2533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r</a:t>
            </a:r>
            <a:r>
              <a:rPr dirty="0" sz="1000" spc="490" i="1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X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3293416" y="6970276"/>
            <a:ext cx="763270" cy="876300"/>
          </a:xfrm>
          <a:prstGeom prst="rect">
            <a:avLst/>
          </a:prstGeom>
        </p:spPr>
        <p:txBody>
          <a:bodyPr wrap="square" lIns="0" tIns="7302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575"/>
              </a:spcBef>
              <a:tabLst>
                <a:tab pos="417830" algn="l"/>
              </a:tabLst>
            </a:pPr>
            <a:r>
              <a:rPr dirty="0" sz="650">
                <a:latin typeface="Palatino Linotype"/>
                <a:cs typeface="Palatino Linotype"/>
              </a:rPr>
              <a:t>11</a:t>
            </a:r>
            <a:r>
              <a:rPr dirty="0" sz="650" spc="190">
                <a:latin typeface="Palatino Linotype"/>
                <a:cs typeface="Palatino Linotype"/>
              </a:rPr>
              <a:t>  </a:t>
            </a:r>
            <a:r>
              <a:rPr dirty="0" sz="650" spc="-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13888" sz="1500" spc="-15" i="1">
                <a:latin typeface="Palatino Linotype"/>
                <a:cs typeface="Palatino Linotype"/>
              </a:rPr>
              <a:t>r</a:t>
            </a:r>
            <a:r>
              <a:rPr dirty="0" sz="650" spc="-10">
                <a:latin typeface="Palatino Linotype"/>
                <a:cs typeface="Palatino Linotype"/>
              </a:rPr>
              <a:t>12</a:t>
            </a:r>
            <a:r>
              <a:rPr dirty="0" baseline="13888" sz="1500" spc="-15" i="1">
                <a:latin typeface="Palatino Linotype"/>
                <a:cs typeface="Palatino Linotype"/>
              </a:rPr>
              <a:t>X</a:t>
            </a:r>
            <a:r>
              <a:rPr dirty="0" sz="650" spc="-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  <a:p>
            <a:pPr marL="62865">
              <a:lnSpc>
                <a:spcPct val="100000"/>
              </a:lnSpc>
              <a:spcBef>
                <a:spcPts val="470"/>
              </a:spcBef>
              <a:tabLst>
                <a:tab pos="417830" algn="l"/>
              </a:tabLst>
            </a:pPr>
            <a:r>
              <a:rPr dirty="0" sz="650">
                <a:latin typeface="Palatino Linotype"/>
                <a:cs typeface="Palatino Linotype"/>
              </a:rPr>
              <a:t>21</a:t>
            </a:r>
            <a:r>
              <a:rPr dirty="0" sz="650" spc="190">
                <a:latin typeface="Palatino Linotype"/>
                <a:cs typeface="Palatino Linotype"/>
              </a:rPr>
              <a:t>  </a:t>
            </a:r>
            <a:r>
              <a:rPr dirty="0" sz="650" spc="-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13888" sz="1500" spc="-15" i="1">
                <a:latin typeface="Palatino Linotype"/>
                <a:cs typeface="Palatino Linotype"/>
              </a:rPr>
              <a:t>r</a:t>
            </a:r>
            <a:r>
              <a:rPr dirty="0" sz="650" spc="-10">
                <a:latin typeface="Palatino Linotype"/>
                <a:cs typeface="Palatino Linotype"/>
              </a:rPr>
              <a:t>22</a:t>
            </a:r>
            <a:r>
              <a:rPr dirty="0" baseline="13888" sz="1500" spc="-15" i="1">
                <a:latin typeface="Palatino Linotype"/>
                <a:cs typeface="Palatino Linotype"/>
              </a:rPr>
              <a:t>X</a:t>
            </a:r>
            <a:r>
              <a:rPr dirty="0" sz="650" spc="-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  <a:p>
            <a:pPr marL="118745">
              <a:lnSpc>
                <a:spcPct val="100000"/>
              </a:lnSpc>
              <a:spcBef>
                <a:spcPts val="225"/>
              </a:spcBef>
              <a:tabLst>
                <a:tab pos="521970" algn="l"/>
              </a:tabLst>
            </a:pPr>
            <a:r>
              <a:rPr dirty="0" sz="1000" spc="-340">
                <a:latin typeface="Lucida Sans Unicode"/>
                <a:cs typeface="Lucida Sans Unicode"/>
              </a:rPr>
              <a:t>⋮</a:t>
            </a:r>
            <a:r>
              <a:rPr dirty="0" sz="1000">
                <a:latin typeface="Lucida Sans Unicode"/>
                <a:cs typeface="Lucida Sans Unicode"/>
              </a:rPr>
              <a:t>	</a:t>
            </a:r>
            <a:r>
              <a:rPr dirty="0" sz="1000" spc="-350">
                <a:latin typeface="Lucida Sans Unicode"/>
                <a:cs typeface="Lucida Sans Unicode"/>
              </a:rPr>
              <a:t>⋮</a:t>
            </a:r>
            <a:endParaRPr sz="1000">
              <a:latin typeface="Lucida Sans Unicode"/>
              <a:cs typeface="Lucida Sans Unicode"/>
            </a:endParaRPr>
          </a:p>
          <a:p>
            <a:pPr marL="60960">
              <a:lnSpc>
                <a:spcPct val="100000"/>
              </a:lnSpc>
              <a:spcBef>
                <a:spcPts val="725"/>
              </a:spcBef>
              <a:tabLst>
                <a:tab pos="415925" algn="l"/>
              </a:tabLst>
            </a:pPr>
            <a:r>
              <a:rPr dirty="0" sz="650" i="1">
                <a:latin typeface="Palatino Linotype"/>
                <a:cs typeface="Palatino Linotype"/>
              </a:rPr>
              <a:t>L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190">
                <a:latin typeface="Palatino Linotype"/>
                <a:cs typeface="Palatino Linotype"/>
              </a:rPr>
              <a:t>  </a:t>
            </a:r>
            <a:r>
              <a:rPr dirty="0" sz="650" spc="-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13888" sz="1500" spc="-15" i="1">
                <a:latin typeface="Palatino Linotype"/>
                <a:cs typeface="Palatino Linotype"/>
              </a:rPr>
              <a:t>r</a:t>
            </a:r>
            <a:r>
              <a:rPr dirty="0" sz="650" spc="-10" i="1">
                <a:latin typeface="Palatino Linotype"/>
                <a:cs typeface="Palatino Linotype"/>
              </a:rPr>
              <a:t>L</a:t>
            </a:r>
            <a:r>
              <a:rPr dirty="0" sz="650" spc="-10">
                <a:latin typeface="Palatino Linotype"/>
                <a:cs typeface="Palatino Linotype"/>
              </a:rPr>
              <a:t>2</a:t>
            </a:r>
            <a:r>
              <a:rPr dirty="0" baseline="13888" sz="1500" spc="-15" i="1">
                <a:latin typeface="Palatino Linotype"/>
                <a:cs typeface="Palatino Linotype"/>
              </a:rPr>
              <a:t>X</a:t>
            </a:r>
            <a:r>
              <a:rPr dirty="0" sz="650" spc="-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4401829" y="7709841"/>
            <a:ext cx="2571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LL</a:t>
            </a:r>
            <a:r>
              <a:rPr dirty="0" sz="650" spc="195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L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4702780" y="6982122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5">
                <a:latin typeface="Segoe UI Symbol"/>
                <a:cs typeface="Segoe UI Symbol"/>
              </a:rPr>
              <a:t>⎞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4702780" y="710350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4702780" y="7333257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4702780" y="7563008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4702780" y="765215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⎠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554845" y="7857673"/>
            <a:ext cx="4960620" cy="47879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algn="just" marL="12700" marR="5080" indent="107950">
              <a:lnSpc>
                <a:spcPts val="1190"/>
              </a:lnSpc>
              <a:spcBef>
                <a:spcPts val="145"/>
              </a:spcBef>
            </a:pP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matrix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contains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unknown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parameters,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which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using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residuals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consistent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but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ineﬃcient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preliminary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like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20" b="1">
                <a:latin typeface="Times New Roman"/>
                <a:cs typeface="Times New Roman"/>
              </a:rPr>
              <a:t>ols</a:t>
            </a:r>
            <a:r>
              <a:rPr dirty="0" sz="1000" spc="120">
                <a:latin typeface="Palatino Linotype"/>
                <a:cs typeface="Palatino Linotype"/>
              </a:rPr>
              <a:t>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eﬃcient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then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way: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17966" y="607782"/>
            <a:ext cx="5266055" cy="363283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304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Advanced</a:t>
            </a:r>
            <a:r>
              <a:rPr dirty="0" sz="800" spc="-1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Components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Models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67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Calibri"/>
              <a:cs typeface="Calibri"/>
            </a:endParaRPr>
          </a:p>
          <a:p>
            <a:pPr marL="192405" indent="-129539">
              <a:lnSpc>
                <a:spcPts val="1195"/>
              </a:lnSpc>
              <a:spcBef>
                <a:spcPts val="5"/>
              </a:spcBef>
              <a:buFont typeface="Cambria"/>
              <a:buChar char="•"/>
              <a:tabLst>
                <a:tab pos="1930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ﬁrst, </a:t>
            </a:r>
            <a:r>
              <a:rPr dirty="0" sz="1000" spc="-25">
                <a:latin typeface="Palatino Linotype"/>
                <a:cs typeface="Palatino Linotype"/>
              </a:rPr>
              <a:t>each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separately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80">
                <a:latin typeface="Cambria"/>
                <a:cs typeface="Cambria"/>
              </a:rPr>
              <a:t>Ξ</a:t>
            </a:r>
            <a:r>
              <a:rPr dirty="0" baseline="11111" sz="1500" spc="-832" i="1">
                <a:latin typeface="Meiryo"/>
                <a:cs typeface="Meiryo"/>
              </a:rPr>
              <a:t>̂</a:t>
            </a:r>
            <a:r>
              <a:rPr dirty="0" baseline="11111" sz="1500" spc="15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160">
                <a:latin typeface="Cambria"/>
                <a:cs typeface="Cambria"/>
              </a:rPr>
              <a:t>(</a:t>
            </a:r>
            <a:r>
              <a:rPr dirty="0" sz="1000" spc="-505" i="1">
                <a:latin typeface="Meiryo"/>
                <a:cs typeface="Meiryo"/>
              </a:rPr>
              <a:t/>
            </a:r>
            <a:r>
              <a:rPr dirty="0" sz="1000" spc="-355" i="1">
                <a:latin typeface="Meiryo"/>
                <a:cs typeface="Meiryo"/>
              </a:rPr>
              <a:t>̂</a:t>
            </a:r>
            <a:r>
              <a:rPr dirty="0" baseline="-21367" sz="975" spc="-172">
                <a:latin typeface="Palatino Linotype"/>
                <a:cs typeface="Palatino Linotype"/>
              </a:rPr>
              <a:t>1</a:t>
            </a:r>
            <a:r>
              <a:rPr dirty="0" sz="1000" spc="-21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-375" i="1">
                <a:latin typeface="Meiryo"/>
                <a:cs typeface="Meiryo"/>
              </a:rPr>
              <a:t>̂</a:t>
            </a:r>
            <a:r>
              <a:rPr dirty="0" baseline="-21367" sz="975" spc="-217">
                <a:latin typeface="Palatino Linotype"/>
                <a:cs typeface="Palatino Linotype"/>
              </a:rPr>
              <a:t>2</a:t>
            </a:r>
            <a:r>
              <a:rPr dirty="0" sz="1000" spc="-250" i="1">
                <a:latin typeface="Meiryo"/>
                <a:cs typeface="Meiryo"/>
              </a:rPr>
              <a:t>,</a:t>
            </a:r>
            <a:r>
              <a:rPr dirty="0" sz="1000" spc="-170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sz="1000" spc="-385" i="1">
                <a:latin typeface="Meiryo"/>
                <a:cs typeface="Meiryo"/>
              </a:rPr>
              <a:t>̂</a:t>
            </a:r>
            <a:r>
              <a:rPr dirty="0" baseline="-21367" sz="975" spc="-202" i="1">
                <a:latin typeface="Palatino Linotype"/>
                <a:cs typeface="Palatino Linotype"/>
              </a:rPr>
              <a:t>L</a:t>
            </a:r>
            <a:r>
              <a:rPr dirty="0" sz="1000" spc="-190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L</a:t>
            </a:r>
            <a:endParaRPr sz="1000">
              <a:latin typeface="Palatino Linotype"/>
              <a:cs typeface="Palatino Linotype"/>
            </a:endParaRPr>
          </a:p>
          <a:p>
            <a:pPr marL="192405">
              <a:lnSpc>
                <a:spcPts val="1190"/>
              </a:lnSpc>
            </a:pP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every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column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residual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vector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 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5">
                <a:latin typeface="Palatino Linotype"/>
                <a:cs typeface="Palatino Linotype"/>
              </a:rPr>
              <a:t>equations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Palatino Linotype"/>
                <a:cs typeface="Palatino Linotype"/>
              </a:rPr>
              <a:t>system,</a:t>
            </a:r>
            <a:endParaRPr sz="1000">
              <a:latin typeface="Palatino Linotype"/>
              <a:cs typeface="Palatino Linotype"/>
            </a:endParaRPr>
          </a:p>
          <a:p>
            <a:pPr marL="192405" indent="-129539">
              <a:lnSpc>
                <a:spcPts val="1190"/>
              </a:lnSpc>
              <a:buFont typeface="Cambria"/>
              <a:buChar char="•"/>
              <a:tabLst>
                <a:tab pos="193040" algn="l"/>
              </a:tabLst>
            </a:pP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en,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95">
                <a:latin typeface="Cambria"/>
                <a:cs typeface="Cambria"/>
              </a:rPr>
              <a:t>Σ</a:t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13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09">
                <a:latin typeface="Cambria"/>
                <a:cs typeface="Cambria"/>
              </a:rPr>
              <a:t>Ξ</a:t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-262" i="1">
                <a:latin typeface="Meiryo"/>
                <a:cs typeface="Meiryo"/>
              </a:rPr>
              <a:t> 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409">
                <a:latin typeface="Cambria"/>
                <a:cs typeface="Cambria"/>
              </a:rPr>
              <a:t>Ξ</a:t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-270" i="1">
                <a:latin typeface="Meiryo"/>
                <a:cs typeface="Meiryo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marL="192405" indent="-129539">
              <a:lnSpc>
                <a:spcPts val="1190"/>
              </a:lnSpc>
              <a:buFont typeface="Cambria"/>
              <a:buChar char="•"/>
              <a:tabLst>
                <a:tab pos="1930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compute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matrix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70">
                <a:latin typeface="Cambria"/>
                <a:cs typeface="Cambria"/>
              </a:rPr>
              <a:t>Σ</a:t>
            </a:r>
            <a:r>
              <a:rPr dirty="0" baseline="11111" sz="1500" spc="-817" i="1">
                <a:latin typeface="Meiryo"/>
                <a:cs typeface="Meiryo"/>
              </a:rPr>
              <a:t>̂</a:t>
            </a:r>
            <a:r>
              <a:rPr dirty="0" baseline="11111" sz="1500" spc="-240" i="1">
                <a:latin typeface="Meiryo"/>
                <a:cs typeface="Meiryo"/>
              </a:rPr>
              <a:t> 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0.5</a:t>
            </a:r>
            <a:r>
              <a:rPr dirty="0" baseline="29914" sz="975" spc="142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 </a:t>
            </a:r>
            <a:r>
              <a:rPr dirty="0" sz="1000" spc="-50">
                <a:latin typeface="Palatino Linotype"/>
                <a:cs typeface="Palatino Linotype"/>
              </a:rPr>
              <a:t>use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transform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response</a:t>
            </a:r>
            <a:r>
              <a:rPr dirty="0" sz="1000" spc="-60">
                <a:latin typeface="Palatino Linotype"/>
                <a:cs typeface="Palatino Linotype"/>
              </a:rPr>
              <a:t> and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covariates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model,</a:t>
            </a:r>
            <a:endParaRPr sz="1000">
              <a:latin typeface="Palatino Linotype"/>
              <a:cs typeface="Palatino Linotype"/>
            </a:endParaRPr>
          </a:p>
          <a:p>
            <a:pPr algn="just" marL="192405" indent="-129539">
              <a:lnSpc>
                <a:spcPts val="1195"/>
              </a:lnSpc>
              <a:buFont typeface="Cambria"/>
              <a:buChar char="•"/>
              <a:tabLst>
                <a:tab pos="193040" algn="l"/>
              </a:tabLst>
            </a:pPr>
            <a:r>
              <a:rPr dirty="0" sz="1000" spc="-65">
                <a:latin typeface="Palatino Linotype"/>
                <a:cs typeface="Palatino Linotype"/>
              </a:rPr>
              <a:t>ﬁnally,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applying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b="1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transformed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data.</a:t>
            </a:r>
            <a:endParaRPr sz="1000">
              <a:latin typeface="Palatino Linotype"/>
              <a:cs typeface="Palatino Linotype"/>
            </a:endParaRPr>
          </a:p>
          <a:p>
            <a:pPr algn="just" marL="63500" marR="259715" indent="107950">
              <a:lnSpc>
                <a:spcPct val="100000"/>
              </a:lnSpc>
              <a:spcBef>
                <a:spcPts val="509"/>
              </a:spcBef>
            </a:pPr>
            <a:r>
              <a:rPr dirty="0" sz="1000">
                <a:latin typeface="Cambria"/>
                <a:cs typeface="Cambria"/>
              </a:rPr>
              <a:t>Σ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0.5</a:t>
            </a:r>
            <a:r>
              <a:rPr dirty="0" baseline="29914" sz="975" spc="217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can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conveniently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computed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Cholesky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decomposition,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i.e.,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computing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lower-</a:t>
            </a:r>
            <a:r>
              <a:rPr dirty="0" sz="1000" spc="-35">
                <a:latin typeface="Palatino Linotype"/>
                <a:cs typeface="Palatino Linotype"/>
              </a:rPr>
              <a:t>triangular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C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such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CC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baseline="29914" sz="975" spc="179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Σ</a:t>
            </a:r>
            <a:r>
              <a:rPr dirty="0" baseline="29914" sz="975" spc="-30">
                <a:latin typeface="Cambria"/>
                <a:cs typeface="Cambria"/>
              </a:rPr>
              <a:t>−</a:t>
            </a:r>
            <a:r>
              <a:rPr dirty="0" baseline="29914" sz="975" spc="-30">
                <a:latin typeface="Palatino Linotype"/>
                <a:cs typeface="Palatino Linotype"/>
              </a:rPr>
              <a:t>1</a:t>
            </a:r>
            <a:r>
              <a:rPr dirty="0" sz="1000" spc="-2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950">
              <a:latin typeface="Palatino Linotype"/>
              <a:cs typeface="Palatino Linotype"/>
            </a:endParaRPr>
          </a:p>
          <a:p>
            <a:pPr algn="just" marL="63500">
              <a:lnSpc>
                <a:spcPct val="100000"/>
              </a:lnSpc>
              <a:spcBef>
                <a:spcPts val="5"/>
              </a:spcBef>
            </a:pPr>
            <a:r>
              <a:rPr dirty="0" sz="1000" b="1">
                <a:latin typeface="Calibri"/>
                <a:cs typeface="Calibri"/>
              </a:rPr>
              <a:t>3.2.4</a:t>
            </a:r>
            <a:r>
              <a:rPr dirty="0" sz="1000" spc="30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SUR</a:t>
            </a:r>
            <a:r>
              <a:rPr dirty="0" sz="1000" spc="-1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With </a:t>
            </a:r>
            <a:r>
              <a:rPr dirty="0" sz="1000" b="1">
                <a:latin typeface="Calibri"/>
                <a:cs typeface="Calibri"/>
              </a:rPr>
              <a:t>Panel</a:t>
            </a:r>
            <a:r>
              <a:rPr dirty="0" sz="1000" spc="-5" b="1">
                <a:latin typeface="Calibri"/>
                <a:cs typeface="Calibri"/>
              </a:rPr>
              <a:t> </a:t>
            </a:r>
            <a:r>
              <a:rPr dirty="0" sz="1000" spc="-20" b="1">
                <a:latin typeface="Calibri"/>
                <a:cs typeface="Calibri"/>
              </a:rPr>
              <a:t>Data</a:t>
            </a:r>
            <a:endParaRPr sz="1000">
              <a:latin typeface="Calibri"/>
              <a:cs typeface="Calibri"/>
            </a:endParaRPr>
          </a:p>
          <a:p>
            <a:pPr algn="just" marL="63500" marR="259079">
              <a:lnSpc>
                <a:spcPts val="1190"/>
              </a:lnSpc>
              <a:spcBef>
                <a:spcPts val="635"/>
              </a:spcBef>
            </a:pPr>
            <a:r>
              <a:rPr dirty="0" sz="1000" spc="-105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ppl</a:t>
            </a:r>
            <a:r>
              <a:rPr dirty="0" sz="1000" spc="-65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95" b="1">
                <a:latin typeface="Times New Roman"/>
                <a:cs typeface="Times New Roman"/>
              </a:rPr>
              <a:t>s</a:t>
            </a:r>
            <a:r>
              <a:rPr dirty="0" cap="small" sz="1000" spc="45" b="1">
                <a:latin typeface="Times New Roman"/>
                <a:cs typeface="Times New Roman"/>
              </a:rPr>
              <a:t>u</a:t>
            </a:r>
            <a:r>
              <a:rPr dirty="0" sz="1000" spc="165" b="1">
                <a:latin typeface="Times New Roman"/>
                <a:cs typeface="Times New Roman"/>
              </a:rPr>
              <a:t>r</a:t>
            </a:r>
            <a:r>
              <a:rPr dirty="0" sz="1000" spc="95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4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straig</a:t>
            </a:r>
            <a:r>
              <a:rPr dirty="0" sz="1000" spc="-5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nly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b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5" i="1">
                <a:latin typeface="Palatino Linotype"/>
                <a:cs typeface="Palatino Linotype"/>
              </a:rPr>
              <a:t>t</a:t>
            </a:r>
            <a:r>
              <a:rPr dirty="0" sz="1000" spc="-50" i="1">
                <a:latin typeface="Palatino Linotype"/>
                <a:cs typeface="Palatino Linotype"/>
              </a:rPr>
              <a:t>w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15" i="1">
                <a:latin typeface="Palatino Linotype"/>
                <a:cs typeface="Palatino Linotype"/>
              </a:rPr>
              <a:t>n</a:t>
            </a:r>
            <a:r>
              <a:rPr dirty="0" sz="1000" spc="9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ility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cc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j</a:t>
            </a:r>
            <a:r>
              <a:rPr dirty="0" sz="1000" spc="-30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pply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5">
                <a:latin typeface="Palatino Linotype"/>
                <a:cs typeface="Palatino Linotype"/>
              </a:rPr>
              <a:t>ove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sing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45" i="1">
                <a:latin typeface="Palatino Linotype"/>
                <a:cs typeface="Palatino Linotype"/>
              </a:rPr>
              <a:t>b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5" i="1">
                <a:latin typeface="Palatino Linotype"/>
                <a:cs typeface="Palatino Linotype"/>
              </a:rPr>
              <a:t>t</a:t>
            </a:r>
            <a:r>
              <a:rPr dirty="0" sz="1000" spc="-50" i="1">
                <a:latin typeface="Palatino Linotype"/>
                <a:cs typeface="Palatino Linotype"/>
              </a:rPr>
              <a:t>w</a:t>
            </a:r>
            <a:r>
              <a:rPr dirty="0" sz="1000" spc="30" i="1">
                <a:latin typeface="Palatino Linotype"/>
                <a:cs typeface="Palatino Linotype"/>
              </a:rPr>
              <a:t>e</a:t>
            </a:r>
            <a:r>
              <a:rPr dirty="0" sz="1000" spc="25" i="1">
                <a:latin typeface="Palatino Linotype"/>
                <a:cs typeface="Palatino Linotype"/>
              </a:rPr>
              <a:t>e</a:t>
            </a:r>
            <a:r>
              <a:rPr dirty="0" sz="1000" spc="-20" i="1">
                <a:latin typeface="Palatino Linotype"/>
                <a:cs typeface="Palatino Linotype"/>
              </a:rPr>
              <a:t>n</a:t>
            </a:r>
            <a:r>
              <a:rPr dirty="0" sz="1000" spc="25">
                <a:latin typeface="Palatino Linotype"/>
                <a:cs typeface="Palatino Linotype"/>
              </a:rPr>
              <a:t>-</a:t>
            </a:r>
            <a:r>
              <a:rPr dirty="0" sz="1000" spc="95" b="1">
                <a:latin typeface="Times New Roman"/>
                <a:cs typeface="Times New Roman"/>
              </a:rPr>
              <a:t>s</a:t>
            </a:r>
            <a:r>
              <a:rPr dirty="0" cap="small" sz="1000" spc="45" b="1">
                <a:latin typeface="Times New Roman"/>
                <a:cs typeface="Times New Roman"/>
              </a:rPr>
              <a:t>u</a:t>
            </a:r>
            <a:r>
              <a:rPr dirty="0" sz="1000" spc="165" b="1">
                <a:latin typeface="Times New Roman"/>
                <a:cs typeface="Times New Roman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tions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al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5" i="1">
                <a:latin typeface="Palatino Linotype"/>
                <a:cs typeface="Palatino Linotype"/>
              </a:rPr>
              <a:t>n</a:t>
            </a:r>
            <a:r>
              <a:rPr dirty="0" sz="1000" spc="25">
                <a:latin typeface="Palatino Linotype"/>
                <a:cs typeface="Palatino Linotype"/>
              </a:rPr>
              <a:t>-</a:t>
            </a:r>
            <a:r>
              <a:rPr dirty="0" sz="1000" spc="95" b="1">
                <a:latin typeface="Times New Roman"/>
                <a:cs typeface="Times New Roman"/>
              </a:rPr>
              <a:t>s</a:t>
            </a:r>
            <a:r>
              <a:rPr dirty="0" cap="small" sz="1000" spc="45" b="1">
                <a:latin typeface="Times New Roman"/>
                <a:cs typeface="Times New Roman"/>
              </a:rPr>
              <a:t>u</a:t>
            </a:r>
            <a:r>
              <a:rPr dirty="0" sz="1000" spc="165" b="1">
                <a:latin typeface="Times New Roman"/>
                <a:cs typeface="Times New Roman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).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bility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qui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95" b="1">
                <a:latin typeface="Times New Roman"/>
                <a:cs typeface="Times New Roman"/>
              </a:rPr>
              <a:t>s</a:t>
            </a:r>
            <a:r>
              <a:rPr dirty="0" cap="small" sz="1000" spc="45" b="1">
                <a:latin typeface="Times New Roman"/>
                <a:cs typeface="Times New Roman"/>
              </a:rPr>
              <a:t>u</a:t>
            </a:r>
            <a:r>
              <a:rPr dirty="0" sz="1000" spc="165" b="1">
                <a:latin typeface="Times New Roman"/>
                <a:cs typeface="Times New Roman"/>
              </a:rPr>
              <a:t>r</a:t>
            </a:r>
            <a:r>
              <a:rPr dirty="0" sz="1000" spc="-55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1977)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(1980).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40">
                <a:latin typeface="Palatino Linotype"/>
                <a:cs typeface="Palatino Linotype"/>
              </a:rPr>
              <a:t>ou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tion:</a:t>
            </a:r>
            <a:endParaRPr sz="1000">
              <a:latin typeface="Palatino Linotype"/>
              <a:cs typeface="Palatino Linotype"/>
            </a:endParaRPr>
          </a:p>
          <a:p>
            <a:pPr algn="just" marL="193040" indent="-130175">
              <a:lnSpc>
                <a:spcPts val="1195"/>
              </a:lnSpc>
              <a:spcBef>
                <a:spcPts val="475"/>
              </a:spcBef>
              <a:buFont typeface="Cambria"/>
              <a:buChar char="•"/>
              <a:tabLst>
                <a:tab pos="193675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correlation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s</a:t>
            </a:r>
            <a:r>
              <a:rPr dirty="0" cap="small" sz="1000" spc="100" b="1">
                <a:latin typeface="Times New Roman"/>
                <a:cs typeface="Times New Roman"/>
              </a:rPr>
              <a:t>u</a:t>
            </a:r>
            <a:r>
              <a:rPr dirty="0" sz="1000" spc="100" b="1">
                <a:latin typeface="Times New Roman"/>
                <a:cs typeface="Times New Roman"/>
              </a:rPr>
              <a:t>r</a:t>
            </a:r>
            <a:r>
              <a:rPr dirty="0" sz="1000" spc="-15" b="1">
                <a:latin typeface="Times New Roman"/>
                <a:cs typeface="Times New Roman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i.e.,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inter-</a:t>
            </a:r>
            <a:r>
              <a:rPr dirty="0" sz="1000" spc="-35">
                <a:latin typeface="Palatino Linotype"/>
                <a:cs typeface="Palatino Linotype"/>
              </a:rPr>
              <a:t>equations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correlation,</a:t>
            </a:r>
            <a:endParaRPr sz="1000">
              <a:latin typeface="Palatino Linotype"/>
              <a:cs typeface="Palatino Linotype"/>
            </a:endParaRPr>
          </a:p>
          <a:p>
            <a:pPr algn="just" marL="193040" marR="259079" indent="-129539">
              <a:lnSpc>
                <a:spcPts val="1190"/>
              </a:lnSpc>
              <a:spcBef>
                <a:spcPts val="40"/>
              </a:spcBef>
              <a:buFont typeface="Cambria"/>
              <a:buChar char="•"/>
              <a:tabLst>
                <a:tab pos="193675" algn="l"/>
              </a:tabLst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correlation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taken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account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error </a:t>
            </a:r>
            <a:r>
              <a:rPr dirty="0" sz="1000" spc="-25">
                <a:latin typeface="Palatino Linotype"/>
                <a:cs typeface="Palatino Linotype"/>
              </a:rPr>
              <a:t>component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model,</a:t>
            </a:r>
            <a:r>
              <a:rPr dirty="0" sz="1000" spc="-10">
                <a:latin typeface="Palatino Linotype"/>
                <a:cs typeface="Palatino Linotype"/>
              </a:rPr>
              <a:t> i.e.,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intra-</a:t>
            </a:r>
            <a:r>
              <a:rPr dirty="0" sz="1000" spc="-30">
                <a:latin typeface="Palatino Linotype"/>
                <a:cs typeface="Palatino Linotype"/>
              </a:rPr>
              <a:t>individual </a:t>
            </a:r>
            <a:r>
              <a:rPr dirty="0" sz="1000" spc="-10">
                <a:latin typeface="Palatino Linotype"/>
                <a:cs typeface="Palatino Linotype"/>
              </a:rPr>
              <a:t>correlations.</a:t>
            </a:r>
            <a:endParaRPr sz="1000">
              <a:latin typeface="Palatino Linotype"/>
              <a:cs typeface="Palatino Linotype"/>
            </a:endParaRPr>
          </a:p>
          <a:p>
            <a:pPr algn="just" marL="63500" marR="259715" indent="107950">
              <a:lnSpc>
                <a:spcPct val="100000"/>
              </a:lnSpc>
              <a:spcBef>
                <a:spcPts val="475"/>
              </a:spcBef>
            </a:pPr>
            <a:r>
              <a:rPr dirty="0" sz="1000" spc="-25">
                <a:latin typeface="Palatino Linotype"/>
                <a:cs typeface="Palatino Linotype"/>
              </a:rPr>
              <a:t>Every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observation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now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characterized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three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indexes: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-21367" sz="975" i="1">
                <a:latin typeface="Palatino Linotype"/>
                <a:cs typeface="Palatino Linotype"/>
              </a:rPr>
              <a:t>lnt</a:t>
            </a:r>
            <a:r>
              <a:rPr dirty="0" baseline="-21367" sz="975" spc="292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observation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 </a:t>
            </a:r>
            <a:r>
              <a:rPr dirty="0" sz="1000" spc="-30">
                <a:latin typeface="Palatino Linotype"/>
                <a:cs typeface="Palatino Linotype"/>
              </a:rPr>
              <a:t>equation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5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period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observations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ﬁrst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ordered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equation,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752939" y="4303710"/>
            <a:ext cx="11283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42265" algn="l"/>
                <a:tab pos="995044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ln</a:t>
            </a:r>
            <a:r>
              <a:rPr dirty="0" sz="650" i="1">
                <a:latin typeface="Palatino Linotype"/>
                <a:cs typeface="Palatino Linotype"/>
              </a:rPr>
              <a:t>	ln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285">
                <a:latin typeface="Palatino Linotype"/>
                <a:cs typeface="Palatino Linotype"/>
              </a:rPr>
              <a:t>  </a:t>
            </a:r>
            <a:r>
              <a:rPr dirty="0" sz="650" spc="-25" i="1">
                <a:latin typeface="Palatino Linotype"/>
                <a:cs typeface="Palatino Linotype"/>
              </a:rPr>
              <a:t>ln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lnT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43409" y="4213909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individual.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Denoting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29914" sz="975" spc="-457" i="1">
                <a:latin typeface="Meiryo"/>
                <a:cs typeface="Meiryo"/>
              </a:rPr>
              <a:t>⊤</a:t>
            </a:r>
            <a:r>
              <a:rPr dirty="0" baseline="29914" sz="975" spc="23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204">
                <a:latin typeface="Cambria"/>
                <a:cs typeface="Cambria"/>
              </a:rPr>
              <a:t>(</a:t>
            </a:r>
            <a:r>
              <a:rPr dirty="0" sz="1000" spc="-204" i="1">
                <a:latin typeface="Meiryo"/>
                <a:cs typeface="Meiryo"/>
              </a:rPr>
              <a:t/>
            </a:r>
            <a:r>
              <a:rPr dirty="0" baseline="29914" sz="975" spc="-307" i="1">
                <a:latin typeface="Meiryo"/>
                <a:cs typeface="Meiryo"/>
              </a:rPr>
              <a:t>⊤</a:t>
            </a:r>
            <a:r>
              <a:rPr dirty="0" baseline="29914" sz="975" spc="254" i="1">
                <a:latin typeface="Meiryo"/>
                <a:cs typeface="Meiryo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29914" sz="975" spc="-457" i="1">
                <a:latin typeface="Meiryo"/>
                <a:cs typeface="Meiryo"/>
              </a:rPr>
              <a:t>⊤</a:t>
            </a:r>
            <a:r>
              <a:rPr dirty="0" baseline="29914" sz="975" spc="322" i="1">
                <a:latin typeface="Meiryo"/>
                <a:cs typeface="Meiryo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29914" sz="975" spc="-457" i="1">
                <a:latin typeface="Meiryo"/>
                <a:cs typeface="Meiryo"/>
              </a:rPr>
              <a:t>⊤</a:t>
            </a:r>
            <a:r>
              <a:rPr dirty="0" baseline="29914" sz="975" spc="419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vector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equation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68795" y="4365123"/>
            <a:ext cx="49275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gets: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891325" y="4582288"/>
            <a:ext cx="13544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5">
                <a:latin typeface="Palatino Linotype"/>
                <a:cs typeface="Palatino Linotype"/>
              </a:rPr>
              <a:t>E</a:t>
            </a:r>
            <a:r>
              <a:rPr dirty="0" sz="1000" spc="-60">
                <a:latin typeface="Cambria"/>
                <a:cs typeface="Cambria"/>
              </a:rPr>
              <a:t>(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sz="1000" spc="105" i="1">
                <a:latin typeface="Meiryo"/>
                <a:cs typeface="Meiryo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34188" sz="975" spc="-457" i="1">
                <a:latin typeface="Meiryo"/>
                <a:cs typeface="Meiryo"/>
              </a:rPr>
              <a:t>⊤</a:t>
            </a:r>
            <a:r>
              <a:rPr dirty="0" baseline="34188" sz="975" spc="359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125" i="1">
                <a:latin typeface="Meiryo"/>
                <a:cs typeface="Meiryo"/>
              </a:rPr>
              <a:t/>
            </a:r>
            <a:r>
              <a:rPr dirty="0" baseline="34188" sz="975" spc="-187">
                <a:latin typeface="Palatino Linotype"/>
                <a:cs typeface="Palatino Linotype"/>
              </a:rPr>
              <a:t>2</a:t>
            </a:r>
            <a:r>
              <a:rPr dirty="0" baseline="34188" sz="975" spc="412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40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125" i="1">
                <a:latin typeface="Meiryo"/>
                <a:cs typeface="Meiryo"/>
              </a:rPr>
              <a:t/>
            </a:r>
            <a:r>
              <a:rPr dirty="0" baseline="34188" sz="975" spc="-187">
                <a:latin typeface="Palatino Linotype"/>
                <a:cs typeface="Palatino Linotype"/>
              </a:rPr>
              <a:t>2</a:t>
            </a:r>
            <a:r>
              <a:rPr dirty="0" baseline="34188" sz="975" spc="419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J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59347" y="4655069"/>
            <a:ext cx="12414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558165" algn="l"/>
                <a:tab pos="993775" algn="l"/>
              </a:tabLst>
            </a:pPr>
            <a:r>
              <a:rPr dirty="0" sz="650" i="1">
                <a:latin typeface="Palatino Linotype"/>
                <a:cs typeface="Palatino Linotype"/>
              </a:rPr>
              <a:t>ln</a:t>
            </a:r>
            <a:r>
              <a:rPr dirty="0" sz="650" spc="315" i="1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mn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65" i="1">
                <a:latin typeface="Meiryo"/>
                <a:cs typeface="Meiryo"/>
              </a:rPr>
              <a:t/>
            </a:r>
            <a:r>
              <a:rPr dirty="0" baseline="-18518" sz="675" spc="52" i="1">
                <a:latin typeface="Palatino Linotype"/>
                <a:cs typeface="Palatino Linotype"/>
              </a:rPr>
              <a:t>lm</a:t>
            </a:r>
            <a:r>
              <a:rPr dirty="0" baseline="-18518" sz="675" spc="254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70" i="1">
                <a:latin typeface="Meiryo"/>
                <a:cs typeface="Meiryo"/>
              </a:rPr>
              <a:t/>
            </a:r>
            <a:r>
              <a:rPr dirty="0" baseline="-18518" sz="675" spc="37" i="1">
                <a:latin typeface="Palatino Linotype"/>
                <a:cs typeface="Palatino Linotype"/>
              </a:rPr>
              <a:t>lm</a:t>
            </a:r>
            <a:r>
              <a:rPr dirty="0" baseline="-18518" sz="675" spc="270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68794" y="4799572"/>
            <a:ext cx="4960620" cy="328930"/>
          </a:xfrm>
          <a:prstGeom prst="rect">
            <a:avLst/>
          </a:prstGeom>
        </p:spPr>
        <p:txBody>
          <a:bodyPr wrap="square" lIns="0" tIns="18415" rIns="0" bIns="0" rtlCol="0" vert="horz">
            <a:spAutoFit/>
          </a:bodyPr>
          <a:lstStyle/>
          <a:p>
            <a:pPr marL="12700" marR="5080" indent="107950">
              <a:lnSpc>
                <a:spcPts val="1190"/>
              </a:lnSpc>
              <a:spcBef>
                <a:spcPts val="14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errors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concerning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different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being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uncorrelated,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correlation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matrix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two </a:t>
            </a:r>
            <a:r>
              <a:rPr dirty="0" sz="1000" spc="-35">
                <a:latin typeface="Palatino Linotype"/>
                <a:cs typeface="Palatino Linotype"/>
              </a:rPr>
              <a:t>equations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086433" y="5230795"/>
            <a:ext cx="10795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480695" algn="l"/>
                <a:tab pos="829944" algn="l"/>
              </a:tabLst>
            </a:pPr>
            <a:r>
              <a:rPr dirty="0" sz="650" i="1">
                <a:latin typeface="Palatino Linotype"/>
                <a:cs typeface="Palatino Linotype"/>
              </a:rPr>
              <a:t>l</a:t>
            </a:r>
            <a:r>
              <a:rPr dirty="0" sz="650" spc="330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m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65" i="1">
                <a:latin typeface="Meiryo"/>
                <a:cs typeface="Meiryo"/>
              </a:rPr>
              <a:t/>
            </a:r>
            <a:r>
              <a:rPr dirty="0" baseline="-18518" sz="675" spc="52" i="1">
                <a:latin typeface="Palatino Linotype"/>
                <a:cs typeface="Palatino Linotype"/>
              </a:rPr>
              <a:t>lm</a:t>
            </a:r>
            <a:r>
              <a:rPr dirty="0" baseline="-18518" sz="675" spc="254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314132" y="5252172"/>
            <a:ext cx="2851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12820" sz="975" spc="-405" i="1">
                <a:latin typeface="Meiryo"/>
                <a:cs typeface="Meiryo"/>
              </a:rPr>
              <a:t/>
            </a:r>
            <a:r>
              <a:rPr dirty="0" sz="450" spc="25" i="1">
                <a:latin typeface="Palatino Linotype"/>
                <a:cs typeface="Palatino Linotype"/>
              </a:rPr>
              <a:t>lm</a:t>
            </a:r>
            <a:r>
              <a:rPr dirty="0" sz="450" spc="180" i="1">
                <a:latin typeface="Palatino Linotype"/>
                <a:cs typeface="Palatino Linotype"/>
              </a:rPr>
              <a:t> </a:t>
            </a:r>
            <a:r>
              <a:rPr dirty="0" baseline="12820" sz="975" spc="-75" i="1">
                <a:latin typeface="Palatino Linotype"/>
                <a:cs typeface="Palatino Linotype"/>
              </a:rPr>
              <a:t>T</a:t>
            </a:r>
            <a:endParaRPr baseline="12820" sz="975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918411" y="5158128"/>
            <a:ext cx="17367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135">
                <a:latin typeface="Cambria"/>
                <a:cs typeface="Cambria"/>
              </a:rPr>
              <a:t>(</a:t>
            </a:r>
            <a:r>
              <a:rPr dirty="0" sz="1000" spc="-500" i="1">
                <a:latin typeface="Meiryo"/>
                <a:cs typeface="Meiryo"/>
              </a:rPr>
              <a:t/>
            </a:r>
            <a:r>
              <a:rPr dirty="0" sz="1000" spc="-90" i="1">
                <a:latin typeface="Meiryo"/>
                <a:cs typeface="Meiryo"/>
              </a:rPr>
              <a:t> 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29914" sz="975" spc="-457" i="1">
                <a:latin typeface="Meiryo"/>
                <a:cs typeface="Meiryo"/>
              </a:rPr>
              <a:t>⊤</a:t>
            </a:r>
            <a:r>
              <a:rPr dirty="0" baseline="29914" sz="975" spc="-179" i="1">
                <a:latin typeface="Meiryo"/>
                <a:cs typeface="Meiryo"/>
              </a:rPr>
              <a:t> </a:t>
            </a:r>
            <a:r>
              <a:rPr dirty="0" sz="1000" spc="235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21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165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265">
                <a:latin typeface="Cambria"/>
                <a:cs typeface="Cambria"/>
              </a:rPr>
              <a:t>(</a:t>
            </a:r>
            <a:r>
              <a:rPr dirty="0" sz="1000" spc="-265" i="1">
                <a:latin typeface="Meiryo"/>
                <a:cs typeface="Meiryo"/>
              </a:rPr>
              <a:t/>
            </a:r>
            <a:r>
              <a:rPr dirty="0" sz="1000" spc="560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52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114" i="1">
                <a:latin typeface="Meiryo"/>
                <a:cs typeface="Meiryo"/>
              </a:rPr>
              <a:t> 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30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618524" y="5440774"/>
            <a:ext cx="58864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13080" algn="l"/>
              </a:tabLst>
            </a:pPr>
            <a:r>
              <a:rPr dirty="0" sz="450" spc="-25" i="1">
                <a:latin typeface="Palatino Linotype"/>
                <a:cs typeface="Palatino Linotype"/>
              </a:rPr>
              <a:t>lm</a:t>
            </a:r>
            <a:r>
              <a:rPr dirty="0" sz="450" i="1">
                <a:latin typeface="Palatino Linotype"/>
                <a:cs typeface="Palatino Linotype"/>
              </a:rPr>
              <a:t>	</a:t>
            </a:r>
            <a:r>
              <a:rPr dirty="0" sz="450" spc="-25" i="1">
                <a:latin typeface="Palatino Linotype"/>
                <a:cs typeface="Palatino Linotype"/>
              </a:rPr>
              <a:t>lm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345781" y="5318262"/>
            <a:ext cx="12757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10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-21367" sz="975" spc="-622" i="1">
                <a:latin typeface="Meiryo"/>
                <a:cs typeface="Meiryo"/>
              </a:rPr>
              <a:t/>
            </a:r>
            <a:r>
              <a:rPr dirty="0" baseline="-21367" sz="975" spc="562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54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baseline="-21367" sz="975" spc="-615" i="1">
                <a:latin typeface="Meiryo"/>
                <a:cs typeface="Meiryo"/>
              </a:rPr>
              <a:t/>
            </a:r>
            <a:r>
              <a:rPr dirty="0" baseline="-21367" sz="975" spc="562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54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J</a:t>
            </a:r>
            <a:r>
              <a:rPr dirty="0" baseline="-21367" sz="975" spc="-37" i="1">
                <a:latin typeface="Palatino Linotype"/>
                <a:cs typeface="Palatino Linotype"/>
              </a:rPr>
              <a:t>T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618523" y="5600908"/>
            <a:ext cx="944244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69315" algn="l"/>
              </a:tabLst>
            </a:pPr>
            <a:r>
              <a:rPr dirty="0" sz="450" spc="-25" i="1">
                <a:latin typeface="Palatino Linotype"/>
                <a:cs typeface="Palatino Linotype"/>
              </a:rPr>
              <a:t>lm</a:t>
            </a:r>
            <a:r>
              <a:rPr dirty="0" sz="450" i="1">
                <a:latin typeface="Palatino Linotype"/>
                <a:cs typeface="Palatino Linotype"/>
              </a:rPr>
              <a:t>	</a:t>
            </a:r>
            <a:r>
              <a:rPr dirty="0" sz="450" spc="-25" i="1">
                <a:latin typeface="Palatino Linotype"/>
                <a:cs typeface="Palatino Linotype"/>
              </a:rPr>
              <a:t>lm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345780" y="5478396"/>
            <a:ext cx="1332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45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-21367" sz="975" spc="-622" i="1">
                <a:latin typeface="Meiryo"/>
                <a:cs typeface="Meiryo"/>
              </a:rPr>
              <a:t/>
            </a:r>
            <a:r>
              <a:rPr dirty="0" baseline="-21367" sz="975" spc="540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6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65" i="1">
                <a:latin typeface="Palatino Linotype"/>
                <a:cs typeface="Palatino Linotype"/>
              </a:rPr>
              <a:t>T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-21367" sz="975" spc="-442" i="1">
                <a:latin typeface="Meiryo"/>
                <a:cs typeface="Meiryo"/>
              </a:rPr>
              <a:t/>
            </a:r>
            <a:r>
              <a:rPr dirty="0" baseline="-21367" sz="975" spc="487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B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618523" y="5761156"/>
            <a:ext cx="8763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5" i="1">
                <a:latin typeface="Palatino Linotype"/>
                <a:cs typeface="Palatino Linotype"/>
              </a:rPr>
              <a:t>lm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120644" y="5761156"/>
            <a:ext cx="505459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29895" algn="l"/>
              </a:tabLst>
            </a:pPr>
            <a:r>
              <a:rPr dirty="0" sz="450" spc="-25" i="1">
                <a:latin typeface="Palatino Linotype"/>
                <a:cs typeface="Palatino Linotype"/>
              </a:rPr>
              <a:t>lm</a:t>
            </a:r>
            <a:r>
              <a:rPr dirty="0" sz="450" i="1">
                <a:latin typeface="Palatino Linotype"/>
                <a:cs typeface="Palatino Linotype"/>
              </a:rPr>
              <a:t>	</a:t>
            </a:r>
            <a:r>
              <a:rPr dirty="0" sz="450" spc="-25" i="1">
                <a:latin typeface="Palatino Linotype"/>
                <a:cs typeface="Palatino Linotype"/>
              </a:rPr>
              <a:t>lm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345785" y="5638531"/>
            <a:ext cx="14376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5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-21367" sz="975" spc="-622" i="1">
                <a:latin typeface="Meiryo"/>
                <a:cs typeface="Meiryo"/>
              </a:rPr>
              <a:t/>
            </a:r>
            <a:r>
              <a:rPr dirty="0" baseline="-21367" sz="975" spc="54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295">
                <a:latin typeface="Cambria"/>
                <a:cs typeface="Cambria"/>
              </a:rPr>
              <a:t>(</a:t>
            </a:r>
            <a:r>
              <a:rPr dirty="0" sz="1000" spc="-295" i="1">
                <a:latin typeface="Meiryo"/>
                <a:cs typeface="Meiryo"/>
              </a:rPr>
              <a:t/>
            </a:r>
            <a:r>
              <a:rPr dirty="0" baseline="-21367" sz="975" spc="-442" i="1">
                <a:latin typeface="Meiryo"/>
                <a:cs typeface="Meiryo"/>
              </a:rPr>
              <a:t/>
            </a:r>
            <a:r>
              <a:rPr dirty="0" baseline="-21367" sz="975" spc="240" i="1">
                <a:latin typeface="Meiryo"/>
                <a:cs typeface="Meiryo"/>
              </a:rPr>
              <a:t> 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65" i="1">
                <a:latin typeface="Palatino Linotype"/>
                <a:cs typeface="Palatino Linotype"/>
              </a:rPr>
              <a:t>T</a:t>
            </a:r>
            <a:r>
              <a:rPr dirty="0" sz="1000" spc="-305" i="1">
                <a:latin typeface="Meiryo"/>
                <a:cs typeface="Meiryo"/>
              </a:rPr>
              <a:t/>
            </a:r>
            <a:r>
              <a:rPr dirty="0" baseline="-21367" sz="975" spc="-442" i="1">
                <a:latin typeface="Meiryo"/>
                <a:cs typeface="Meiryo"/>
              </a:rPr>
              <a:t/>
            </a:r>
            <a:r>
              <a:rPr dirty="0" baseline="-21367" sz="975" spc="502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 spc="-25" i="1">
                <a:latin typeface="Palatino Linotype"/>
                <a:cs typeface="Palatino Linotype"/>
              </a:rPr>
              <a:t>B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618528" y="5921290"/>
            <a:ext cx="53213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6565" algn="l"/>
              </a:tabLst>
            </a:pPr>
            <a:r>
              <a:rPr dirty="0" sz="450" spc="-25" i="1">
                <a:latin typeface="Palatino Linotype"/>
                <a:cs typeface="Palatino Linotype"/>
              </a:rPr>
              <a:t>lm</a:t>
            </a:r>
            <a:r>
              <a:rPr dirty="0" sz="450" i="1">
                <a:latin typeface="Palatino Linotype"/>
                <a:cs typeface="Palatino Linotype"/>
              </a:rPr>
              <a:t>	</a:t>
            </a:r>
            <a:r>
              <a:rPr dirty="0" sz="450" spc="-25" i="1">
                <a:latin typeface="Palatino Linotype"/>
                <a:cs typeface="Palatino Linotype"/>
              </a:rPr>
              <a:t>lm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345800" y="5798665"/>
            <a:ext cx="9194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4">
                <a:latin typeface="Cambria"/>
                <a:cs typeface="Cambria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-21367" sz="975" spc="-622" i="1">
                <a:latin typeface="Meiryo"/>
                <a:cs typeface="Meiryo"/>
              </a:rPr>
              <a:t/>
            </a:r>
            <a:r>
              <a:rPr dirty="0" baseline="-21367" sz="975" spc="547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9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-21367" sz="975" spc="-712" i="1">
                <a:latin typeface="Meiryo"/>
                <a:cs typeface="Meiryo"/>
              </a:rPr>
              <a:t/>
            </a:r>
            <a:r>
              <a:rPr dirty="0" baseline="-21367" sz="975" spc="547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B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543396" y="6014922"/>
            <a:ext cx="5011420" cy="9144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6050">
              <a:lnSpc>
                <a:spcPts val="1195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Finally,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whole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system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equations,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denoting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baseline="-21367" sz="975" spc="-502" i="1">
                <a:latin typeface="Meiryo"/>
                <a:cs typeface="Meiryo"/>
              </a:rPr>
              <a:t/>
            </a:r>
            <a:r>
              <a:rPr dirty="0" baseline="-21367" sz="975" spc="150" i="1">
                <a:latin typeface="Meiryo"/>
                <a:cs typeface="Meiryo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50">
                <a:latin typeface="Cambria"/>
                <a:cs typeface="Cambria"/>
              </a:rPr>
              <a:t>Σ</a:t>
            </a:r>
            <a:r>
              <a:rPr dirty="0" baseline="-21367" sz="975" spc="-697" i="1">
                <a:latin typeface="Meiryo"/>
                <a:cs typeface="Meiryo"/>
              </a:rPr>
              <a:t/>
            </a:r>
            <a:r>
              <a:rPr dirty="0" baseline="-21367" sz="975" spc="97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matrices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dimension</a:t>
            </a:r>
            <a:endParaRPr sz="1000">
              <a:latin typeface="Palatino Linotype"/>
              <a:cs typeface="Palatino Linotype"/>
            </a:endParaRPr>
          </a:p>
          <a:p>
            <a:pPr marL="38100">
              <a:lnSpc>
                <a:spcPts val="1080"/>
              </a:lnSpc>
            </a:pP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-55" i="1">
                <a:latin typeface="Palatino Linotype"/>
                <a:cs typeface="Palatino Linotype"/>
              </a:rPr>
              <a:t> </a:t>
            </a:r>
            <a:r>
              <a:rPr dirty="0" sz="1000" spc="80">
                <a:latin typeface="Cambria"/>
                <a:cs typeface="Cambria"/>
              </a:rPr>
              <a:t>×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containing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parameters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-21367" sz="975" spc="-622" i="1">
                <a:latin typeface="Meiryo"/>
                <a:cs typeface="Meiryo"/>
              </a:rPr>
              <a:t/>
            </a:r>
            <a:r>
              <a:rPr dirty="0" baseline="-21367" sz="975" spc="254" i="1">
                <a:latin typeface="Meiryo"/>
                <a:cs typeface="Meiryo"/>
              </a:rPr>
              <a:t> 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35" i="1">
                <a:latin typeface="Meiryo"/>
                <a:cs typeface="Meiryo"/>
              </a:rPr>
              <a:t/>
            </a:r>
            <a:r>
              <a:rPr dirty="0" baseline="-21367" sz="975" spc="-202">
                <a:latin typeface="Palatino Linotype"/>
                <a:cs typeface="Palatino Linotype"/>
              </a:rPr>
              <a:t>1</a:t>
            </a:r>
            <a:r>
              <a:rPr dirty="0" baseline="-21367" sz="975" spc="60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covariance</a:t>
            </a:r>
            <a:r>
              <a:rPr dirty="0" sz="1000" spc="-30">
                <a:latin typeface="Palatino Linotype"/>
                <a:cs typeface="Palatino Linotype"/>
              </a:rPr>
              <a:t> matrix of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errors is:</a:t>
            </a:r>
            <a:endParaRPr sz="1000">
              <a:latin typeface="Palatino Linotype"/>
              <a:cs typeface="Palatino Linotype"/>
            </a:endParaRPr>
          </a:p>
          <a:p>
            <a:pPr algn="ctr" marR="772160">
              <a:lnSpc>
                <a:spcPts val="425"/>
              </a:lnSpc>
              <a:tabLst>
                <a:tab pos="441325" algn="l"/>
              </a:tabLst>
            </a:pPr>
            <a:r>
              <a:rPr dirty="0" sz="450" spc="-25" i="1">
                <a:latin typeface="Palatino Linotype"/>
                <a:cs typeface="Palatino Linotype"/>
              </a:rPr>
              <a:t>lm</a:t>
            </a:r>
            <a:r>
              <a:rPr dirty="0" sz="450" i="1">
                <a:latin typeface="Palatino Linotype"/>
                <a:cs typeface="Palatino Linotype"/>
              </a:rPr>
              <a:t>	</a:t>
            </a:r>
            <a:r>
              <a:rPr dirty="0" sz="450" spc="-25" i="1">
                <a:latin typeface="Palatino Linotype"/>
                <a:cs typeface="Palatino Linotype"/>
              </a:rPr>
              <a:t>lm</a:t>
            </a:r>
            <a:endParaRPr sz="450">
              <a:latin typeface="Palatino Linotype"/>
              <a:cs typeface="Palatino Linotype"/>
            </a:endParaRPr>
          </a:p>
          <a:p>
            <a:pPr marL="385445">
              <a:lnSpc>
                <a:spcPct val="100000"/>
              </a:lnSpc>
              <a:spcBef>
                <a:spcPts val="204"/>
              </a:spcBef>
            </a:pPr>
            <a:r>
              <a:rPr dirty="0" sz="1000" spc="155">
                <a:latin typeface="Cambria"/>
                <a:cs typeface="Cambria"/>
              </a:rPr>
              <a:t>Ω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80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70">
                <a:latin typeface="Cambria"/>
                <a:cs typeface="Cambria"/>
              </a:rPr>
              <a:t>Σ</a:t>
            </a:r>
            <a:r>
              <a:rPr dirty="0" baseline="-21367" sz="975" spc="-502" i="1">
                <a:latin typeface="Meiryo"/>
                <a:cs typeface="Meiryo"/>
              </a:rPr>
              <a:t/>
            </a:r>
            <a:r>
              <a:rPr dirty="0" baseline="-21367" sz="975" spc="127" i="1">
                <a:latin typeface="Meiryo"/>
                <a:cs typeface="Meiryo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10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50">
                <a:latin typeface="Cambria"/>
                <a:cs typeface="Cambria"/>
              </a:rPr>
              <a:t>Σ</a:t>
            </a:r>
            <a:r>
              <a:rPr dirty="0" baseline="-21367" sz="975" spc="-697" i="1">
                <a:latin typeface="Meiryo"/>
                <a:cs typeface="Meiryo"/>
              </a:rPr>
              <a:t/>
            </a:r>
            <a:r>
              <a:rPr dirty="0" baseline="-21367" sz="975" spc="89" i="1">
                <a:latin typeface="Meiryo"/>
                <a:cs typeface="Meiryo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B</a:t>
            </a:r>
            <a:endParaRPr sz="1000">
              <a:latin typeface="Palatino Linotype"/>
              <a:cs typeface="Palatino Linotype"/>
            </a:endParaRPr>
          </a:p>
          <a:p>
            <a:pPr marL="38100" marR="30480" indent="107950">
              <a:lnSpc>
                <a:spcPct val="100000"/>
              </a:lnSpc>
              <a:spcBef>
                <a:spcPts val="509"/>
              </a:spcBef>
            </a:pPr>
            <a:r>
              <a:rPr dirty="0" sz="1000" spc="270">
                <a:latin typeface="Palatino Linotype"/>
                <a:cs typeface="Palatino Linotype"/>
              </a:rPr>
              <a:t>h</a:t>
            </a:r>
            <a:r>
              <a:rPr dirty="0" sz="1000" spc="225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95" b="1">
                <a:latin typeface="Times New Roman"/>
                <a:cs typeface="Times New Roman"/>
              </a:rPr>
              <a:t>s</a:t>
            </a:r>
            <a:r>
              <a:rPr dirty="0" cap="small" sz="1000" spc="45" b="1">
                <a:latin typeface="Times New Roman"/>
                <a:cs typeface="Times New Roman"/>
              </a:rPr>
              <a:t>u</a:t>
            </a:r>
            <a:r>
              <a:rPr dirty="0" sz="1000" spc="165" b="1">
                <a:latin typeface="Times New Roman"/>
                <a:cs typeface="Times New Roman"/>
              </a:rPr>
              <a:t>r</a:t>
            </a:r>
            <a:r>
              <a:rPr dirty="0" sz="1000" spc="85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ain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ppl</a:t>
            </a:r>
            <a:r>
              <a:rPr dirty="0" sz="1000" spc="-7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ng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250" b="1">
                <a:latin typeface="Times New Roman"/>
                <a:cs typeface="Times New Roman"/>
              </a:rPr>
              <a:t>o</a:t>
            </a:r>
            <a:r>
              <a:rPr dirty="0" sz="1000" spc="16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85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on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40">
                <a:latin typeface="Palatino Linotype"/>
                <a:cs typeface="Palatino Linotype"/>
              </a:rPr>
              <a:t>eing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e-</a:t>
            </a:r>
            <a:r>
              <a:rPr dirty="0" sz="1000" spc="-3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ltipli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baseline="29914" sz="975" spc="150">
                <a:latin typeface="Cambria"/>
                <a:cs typeface="Cambria"/>
              </a:rPr>
              <a:t>−</a:t>
            </a:r>
            <a:r>
              <a:rPr dirty="0" baseline="29914" sz="975" spc="-7">
                <a:latin typeface="Palatino Linotype"/>
                <a:cs typeface="Palatino Linotype"/>
              </a:rPr>
              <a:t>0.</a:t>
            </a:r>
            <a:r>
              <a:rPr dirty="0" baseline="29914" sz="975" spc="75">
                <a:latin typeface="Palatino Linotype"/>
                <a:cs typeface="Palatino Linotype"/>
              </a:rPr>
              <a:t>5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878646" y="6918347"/>
            <a:ext cx="1701800" cy="2514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1100"/>
              </a:lnSpc>
              <a:spcBef>
                <a:spcPts val="95"/>
              </a:spcBef>
            </a:pPr>
            <a:r>
              <a:rPr dirty="0" baseline="-22222" sz="1500">
                <a:latin typeface="Cambria"/>
                <a:cs typeface="Cambria"/>
              </a:rPr>
              <a:t>Ω</a:t>
            </a:r>
            <a:r>
              <a:rPr dirty="0" sz="650">
                <a:latin typeface="Cambria"/>
                <a:cs typeface="Cambria"/>
              </a:rPr>
              <a:t>−</a:t>
            </a:r>
            <a:r>
              <a:rPr dirty="0" sz="650">
                <a:latin typeface="Palatino Linotype"/>
                <a:cs typeface="Palatino Linotype"/>
              </a:rPr>
              <a:t>0.5</a:t>
            </a:r>
            <a:r>
              <a:rPr dirty="0" sz="650" spc="245">
                <a:latin typeface="Palatino Linotype"/>
                <a:cs typeface="Palatino Linotype"/>
              </a:rPr>
              <a:t> </a:t>
            </a:r>
            <a:r>
              <a:rPr dirty="0" baseline="-22222" sz="1500" spc="187">
                <a:latin typeface="Cambria"/>
                <a:cs typeface="Cambria"/>
              </a:rPr>
              <a:t>= </a:t>
            </a:r>
            <a:r>
              <a:rPr dirty="0" baseline="-22222" sz="1500">
                <a:latin typeface="Cambria"/>
                <a:cs typeface="Cambria"/>
              </a:rPr>
              <a:t>Σ</a:t>
            </a:r>
            <a:r>
              <a:rPr dirty="0" sz="650">
                <a:latin typeface="Cambria"/>
                <a:cs typeface="Cambria"/>
              </a:rPr>
              <a:t>−</a:t>
            </a:r>
            <a:r>
              <a:rPr dirty="0" sz="650">
                <a:latin typeface="Palatino Linotype"/>
                <a:cs typeface="Palatino Linotype"/>
              </a:rPr>
              <a:t>0.5</a:t>
            </a:r>
            <a:r>
              <a:rPr dirty="0" sz="650" spc="175">
                <a:latin typeface="Palatino Linotype"/>
                <a:cs typeface="Palatino Linotype"/>
              </a:rPr>
              <a:t> </a:t>
            </a:r>
            <a:r>
              <a:rPr dirty="0" baseline="-22222" sz="1500" i="1">
                <a:latin typeface="Meiryo"/>
                <a:cs typeface="Meiryo"/>
              </a:rPr>
              <a:t>⊗</a:t>
            </a:r>
            <a:r>
              <a:rPr dirty="0" baseline="-22222" sz="1500" spc="-89" i="1">
                <a:latin typeface="Meiryo"/>
                <a:cs typeface="Meiryo"/>
              </a:rPr>
              <a:t> </a:t>
            </a:r>
            <a:r>
              <a:rPr dirty="0" baseline="-22222" sz="1500" i="1">
                <a:latin typeface="Palatino Linotype"/>
                <a:cs typeface="Palatino Linotype"/>
              </a:rPr>
              <a:t>W</a:t>
            </a:r>
            <a:r>
              <a:rPr dirty="0" baseline="-22222" sz="1500" spc="270" i="1">
                <a:latin typeface="Palatino Linotype"/>
                <a:cs typeface="Palatino Linotype"/>
              </a:rPr>
              <a:t> </a:t>
            </a:r>
            <a:r>
              <a:rPr dirty="0" baseline="-22222" sz="1500" spc="187">
                <a:latin typeface="Cambria"/>
                <a:cs typeface="Cambria"/>
              </a:rPr>
              <a:t>+</a:t>
            </a:r>
            <a:r>
              <a:rPr dirty="0" baseline="-22222" sz="1500" spc="82">
                <a:latin typeface="Cambria"/>
                <a:cs typeface="Cambria"/>
              </a:rPr>
              <a:t> </a:t>
            </a:r>
            <a:r>
              <a:rPr dirty="0" baseline="-22222" sz="1500">
                <a:latin typeface="Cambria"/>
                <a:cs typeface="Cambria"/>
              </a:rPr>
              <a:t>Σ</a:t>
            </a:r>
            <a:r>
              <a:rPr dirty="0" sz="650">
                <a:latin typeface="Cambria"/>
                <a:cs typeface="Cambria"/>
              </a:rPr>
              <a:t>−</a:t>
            </a:r>
            <a:r>
              <a:rPr dirty="0" sz="650">
                <a:latin typeface="Palatino Linotype"/>
                <a:cs typeface="Palatino Linotype"/>
              </a:rPr>
              <a:t>0.5</a:t>
            </a:r>
            <a:r>
              <a:rPr dirty="0" sz="650" spc="175">
                <a:latin typeface="Palatino Linotype"/>
                <a:cs typeface="Palatino Linotype"/>
              </a:rPr>
              <a:t> </a:t>
            </a:r>
            <a:r>
              <a:rPr dirty="0" baseline="-22222" sz="1500" i="1">
                <a:latin typeface="Meiryo"/>
                <a:cs typeface="Meiryo"/>
              </a:rPr>
              <a:t>⊗</a:t>
            </a:r>
            <a:r>
              <a:rPr dirty="0" baseline="-22222" sz="1500" spc="-89" i="1">
                <a:latin typeface="Meiryo"/>
                <a:cs typeface="Meiryo"/>
              </a:rPr>
              <a:t> </a:t>
            </a:r>
            <a:r>
              <a:rPr dirty="0" baseline="-22222" sz="1500" spc="-75" i="1">
                <a:latin typeface="Palatino Linotype"/>
                <a:cs typeface="Palatino Linotype"/>
              </a:rPr>
              <a:t>B</a:t>
            </a:r>
            <a:endParaRPr baseline="-22222" sz="1500">
              <a:latin typeface="Palatino Linotype"/>
              <a:cs typeface="Palatino Linotype"/>
            </a:endParaRPr>
          </a:p>
          <a:p>
            <a:pPr marL="550545">
              <a:lnSpc>
                <a:spcPts val="680"/>
              </a:lnSpc>
              <a:tabLst>
                <a:tab pos="1240790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2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264929" y="6968869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(3.8)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4045135" y="7258934"/>
            <a:ext cx="5448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08634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2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43412" y="7186153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may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estimated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using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Cholesky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decomposition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5">
                <a:latin typeface="Palatino Linotype"/>
                <a:cs typeface="Palatino Linotype"/>
              </a:rPr>
              <a:t> </a:t>
            </a:r>
            <a:r>
              <a:rPr dirty="0" sz="1000" spc="55">
                <a:latin typeface="Cambria"/>
                <a:cs typeface="Cambria"/>
              </a:rPr>
              <a:t>Σ</a:t>
            </a:r>
            <a:r>
              <a:rPr dirty="0" baseline="29914" sz="975" spc="82">
                <a:latin typeface="Cambria"/>
                <a:cs typeface="Cambria"/>
              </a:rPr>
              <a:t>−</a:t>
            </a:r>
            <a:r>
              <a:rPr dirty="0" baseline="29914" sz="975" spc="82">
                <a:latin typeface="Palatino Linotype"/>
                <a:cs typeface="Palatino Linotype"/>
              </a:rPr>
              <a:t>1</a:t>
            </a:r>
            <a:r>
              <a:rPr dirty="0" baseline="29914" sz="975" spc="352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55">
                <a:latin typeface="Cambria"/>
                <a:cs typeface="Cambria"/>
              </a:rPr>
              <a:t>Σ</a:t>
            </a:r>
            <a:r>
              <a:rPr dirty="0" baseline="29914" sz="975" spc="82">
                <a:latin typeface="Cambria"/>
                <a:cs typeface="Cambria"/>
              </a:rPr>
              <a:t>−</a:t>
            </a:r>
            <a:r>
              <a:rPr dirty="0" baseline="29914" sz="975" spc="82">
                <a:latin typeface="Palatino Linotype"/>
                <a:cs typeface="Palatino Linotype"/>
              </a:rPr>
              <a:t>1</a:t>
            </a:r>
            <a:r>
              <a:rPr dirty="0" baseline="29914" sz="975" spc="352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(see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Kinal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530713" y="7337263"/>
            <a:ext cx="5036820" cy="9994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50800">
              <a:lnSpc>
                <a:spcPts val="1195"/>
              </a:lnSpc>
              <a:spcBef>
                <a:spcPts val="95"/>
              </a:spcBef>
            </a:pPr>
            <a:r>
              <a:rPr dirty="0" sz="1000" spc="-30">
                <a:latin typeface="Palatino Linotype"/>
                <a:cs typeface="Palatino Linotype"/>
              </a:rPr>
              <a:t>Lahiri,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1990).</a:t>
            </a:r>
            <a:endParaRPr sz="1000">
              <a:latin typeface="Palatino Linotype"/>
              <a:cs typeface="Palatino Linotype"/>
            </a:endParaRPr>
          </a:p>
          <a:p>
            <a:pPr algn="just" marL="50800" marR="43180" indent="107950">
              <a:lnSpc>
                <a:spcPts val="1190"/>
              </a:lnSpc>
              <a:spcBef>
                <a:spcPts val="4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two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an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k</a:t>
            </a:r>
            <a:r>
              <a:rPr dirty="0" sz="1000" spc="-55">
                <a:latin typeface="Palatino Linotype"/>
                <a:cs typeface="Palatino Linotype"/>
              </a:rPr>
              <a:t>no</a:t>
            </a:r>
            <a:r>
              <a:rPr dirty="0" sz="1000" spc="-7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5">
                <a:latin typeface="Palatino Linotype"/>
                <a:cs typeface="Palatino Linotype"/>
              </a:rPr>
              <a:t>r-</a:t>
            </a:r>
            <a:r>
              <a:rPr dirty="0" sz="1000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95" b="1">
                <a:latin typeface="Times New Roman"/>
                <a:cs typeface="Times New Roman"/>
              </a:rPr>
              <a:t>s</a:t>
            </a:r>
            <a:r>
              <a:rPr dirty="0" cap="small" sz="1000" spc="45" b="1">
                <a:latin typeface="Times New Roman"/>
                <a:cs typeface="Times New Roman"/>
              </a:rPr>
              <a:t>u</a:t>
            </a:r>
            <a:r>
              <a:rPr dirty="0" sz="1000" spc="165" b="1">
                <a:latin typeface="Times New Roman"/>
                <a:cs typeface="Times New Roman"/>
              </a:rPr>
              <a:t>r</a:t>
            </a:r>
            <a:r>
              <a:rPr dirty="0" sz="1000" spc="55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80">
                <a:latin typeface="Palatino Linotype"/>
                <a:cs typeface="Palatino Linotype"/>
              </a:rPr>
              <a:t>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algn="just" marL="179705" marR="43180" indent="-129539">
              <a:lnSpc>
                <a:spcPts val="1190"/>
              </a:lnSpc>
              <a:spcBef>
                <a:spcPts val="520"/>
              </a:spcBef>
              <a:buFont typeface="Cambria"/>
              <a:buChar char="•"/>
              <a:tabLst>
                <a:tab pos="18034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ﬁrs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ly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ns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250" b="1">
                <a:latin typeface="Times New Roman"/>
                <a:cs typeface="Times New Roman"/>
              </a:rPr>
              <a:t>o</a:t>
            </a:r>
            <a:r>
              <a:rPr dirty="0" sz="1000" spc="160" b="1">
                <a:latin typeface="Times New Roman"/>
                <a:cs typeface="Times New Roman"/>
              </a:rPr>
              <a:t>l</a:t>
            </a:r>
            <a:r>
              <a:rPr dirty="0" sz="1000" spc="105" b="1">
                <a:latin typeface="Times New Roman"/>
                <a:cs typeface="Times New Roman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):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409">
                <a:latin typeface="Cambria"/>
                <a:cs typeface="Cambria"/>
              </a:rPr>
              <a:t>Ξ</a:t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i="1">
                <a:latin typeface="Meiryo"/>
                <a:cs typeface="Meiryo"/>
              </a:rPr>
              <a:t> </a:t>
            </a:r>
            <a:r>
              <a:rPr dirty="0" baseline="11111" sz="1500" spc="-254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-409">
                <a:latin typeface="Cambria"/>
                <a:cs typeface="Cambria"/>
              </a:rPr>
              <a:t>Ξ</a:t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i="1">
                <a:latin typeface="Meiryo"/>
                <a:cs typeface="Meiryo"/>
              </a:rPr>
              <a:t> </a:t>
            </a:r>
            <a:r>
              <a:rPr dirty="0" baseline="11111" sz="1500" spc="-254" i="1">
                <a:latin typeface="Meiryo"/>
                <a:cs typeface="Meiryo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9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1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tiv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14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12957" y="607782"/>
            <a:ext cx="5240020" cy="6165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68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050">
              <a:latin typeface="Calibri"/>
              <a:cs typeface="Calibri"/>
            </a:endParaRPr>
          </a:p>
          <a:p>
            <a:pPr marL="383540" indent="-130175">
              <a:lnSpc>
                <a:spcPct val="100000"/>
              </a:lnSpc>
              <a:spcBef>
                <a:spcPts val="5"/>
              </a:spcBef>
              <a:buFont typeface="Cambria"/>
              <a:buChar char="•"/>
              <a:tabLst>
                <a:tab pos="384175" algn="l"/>
              </a:tabLst>
            </a:pPr>
            <a:r>
              <a:rPr dirty="0" sz="1000">
                <a:latin typeface="Palatino Linotype"/>
                <a:cs typeface="Palatino Linotype"/>
              </a:rPr>
              <a:t>next,</a:t>
            </a:r>
            <a:r>
              <a:rPr dirty="0" sz="1000" spc="1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2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estimate</a:t>
            </a:r>
            <a:r>
              <a:rPr dirty="0" sz="1000" spc="3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3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covariance</a:t>
            </a:r>
            <a:r>
              <a:rPr dirty="0" sz="1000" spc="3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matrices:</a:t>
            </a:r>
            <a:r>
              <a:rPr dirty="0" sz="1000" spc="310">
                <a:latin typeface="Palatino Linotype"/>
                <a:cs typeface="Palatino Linotype"/>
              </a:rPr>
              <a:t> </a:t>
            </a:r>
            <a:r>
              <a:rPr dirty="0" sz="1000" spc="-170">
                <a:latin typeface="Cambria"/>
                <a:cs typeface="Cambria"/>
              </a:rPr>
              <a:t>Σ</a:t>
            </a:r>
            <a:r>
              <a:rPr dirty="0" baseline="11111" sz="1500" spc="-817" i="1">
                <a:latin typeface="Meiryo"/>
                <a:cs typeface="Meiryo"/>
              </a:rPr>
              <a:t>̂</a:t>
            </a:r>
            <a:r>
              <a:rPr dirty="0" baseline="11111" sz="1500" spc="-284" i="1">
                <a:latin typeface="Meiryo"/>
                <a:cs typeface="Meiryo"/>
              </a:rPr>
              <a:t> </a:t>
            </a:r>
            <a:r>
              <a:rPr dirty="0" baseline="-21367" sz="975" spc="-532" i="1">
                <a:latin typeface="Meiryo"/>
                <a:cs typeface="Meiryo"/>
              </a:rPr>
              <a:t/>
            </a:r>
            <a:r>
              <a:rPr dirty="0" baseline="-21367" sz="975" spc="20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35">
                <a:latin typeface="Cambria"/>
                <a:cs typeface="Cambria"/>
              </a:rPr>
              <a:t>(</a:t>
            </a:r>
            <a:r>
              <a:rPr dirty="0" sz="1000" spc="-35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180">
                <a:latin typeface="Cambria"/>
                <a:cs typeface="Cambria"/>
              </a:rPr>
              <a:t>Ξ</a:t>
            </a:r>
            <a:r>
              <a:rPr dirty="0" baseline="11111" sz="1500" spc="-832" i="1">
                <a:latin typeface="Meiryo"/>
                <a:cs typeface="Meiryo"/>
              </a:rPr>
              <a:t>̂</a:t>
            </a:r>
            <a:r>
              <a:rPr dirty="0" baseline="11111" sz="1500" spc="-262" i="1">
                <a:latin typeface="Meiryo"/>
                <a:cs typeface="Meiryo"/>
              </a:rPr>
              <a:t> </a:t>
            </a:r>
            <a:r>
              <a:rPr dirty="0" sz="1000" spc="-40">
                <a:latin typeface="Cambria"/>
                <a:cs typeface="Cambria"/>
              </a:rPr>
              <a:t>)</a:t>
            </a:r>
            <a:r>
              <a:rPr dirty="0" baseline="29914" sz="975" spc="-60" i="1">
                <a:latin typeface="Meiryo"/>
                <a:cs typeface="Meiryo"/>
              </a:rPr>
              <a:t>⊤</a:t>
            </a:r>
            <a:r>
              <a:rPr dirty="0" sz="1000" spc="-40">
                <a:latin typeface="Cambria"/>
                <a:cs typeface="Cambria"/>
              </a:rPr>
              <a:t>(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180">
                <a:latin typeface="Cambria"/>
                <a:cs typeface="Cambria"/>
              </a:rPr>
              <a:t>Ξ</a:t>
            </a:r>
            <a:r>
              <a:rPr dirty="0" baseline="11111" sz="1500" spc="-832" i="1">
                <a:latin typeface="Meiryo"/>
                <a:cs typeface="Meiryo"/>
              </a:rPr>
              <a:t>̂</a:t>
            </a:r>
            <a:r>
              <a:rPr dirty="0" baseline="11111" sz="1500" spc="-270" i="1">
                <a:latin typeface="Meiryo"/>
                <a:cs typeface="Meiryo"/>
              </a:rPr>
              <a:t> </a:t>
            </a:r>
            <a:r>
              <a:rPr dirty="0" sz="1000" spc="60">
                <a:latin typeface="Cambria"/>
                <a:cs typeface="Cambria"/>
              </a:rPr>
              <a:t>)∕(</a:t>
            </a:r>
            <a:r>
              <a:rPr dirty="0" sz="1000" spc="6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))</a:t>
            </a:r>
            <a:r>
              <a:rPr dirty="0" sz="1000" spc="34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endParaRPr sz="1000">
              <a:latin typeface="Palatino Linotype"/>
              <a:cs typeface="Palatino Linotype"/>
            </a:endParaRPr>
          </a:p>
          <a:p>
            <a:pPr marL="383540">
              <a:lnSpc>
                <a:spcPct val="100000"/>
              </a:lnSpc>
            </a:pPr>
            <a:r>
              <a:rPr dirty="0" sz="1000" spc="-170">
                <a:latin typeface="Cambria"/>
                <a:cs typeface="Cambria"/>
              </a:rPr>
              <a:t>Σ</a:t>
            </a:r>
            <a:r>
              <a:rPr dirty="0" baseline="11111" sz="1500" spc="-817" i="1">
                <a:latin typeface="Meiryo"/>
                <a:cs typeface="Meiryo"/>
              </a:rPr>
              <a:t>̂</a:t>
            </a:r>
            <a:r>
              <a:rPr dirty="0" baseline="11111" sz="1500" spc="-277" i="1">
                <a:latin typeface="Meiryo"/>
                <a:cs typeface="Meiryo"/>
              </a:rPr>
              <a:t> </a:t>
            </a:r>
            <a:r>
              <a:rPr dirty="0" baseline="-21367" sz="975" spc="-712" i="1">
                <a:latin typeface="Meiryo"/>
                <a:cs typeface="Meiryo"/>
              </a:rPr>
              <a:t/>
            </a:r>
            <a:r>
              <a:rPr dirty="0" baseline="-21367" sz="975" spc="19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85">
                <a:latin typeface="Cambria"/>
                <a:cs typeface="Cambria"/>
              </a:rPr>
              <a:t>(</a:t>
            </a:r>
            <a:r>
              <a:rPr dirty="0" sz="1000" spc="-15" i="1">
                <a:latin typeface="Palatino Linotype"/>
                <a:cs typeface="Palatino Linotype"/>
              </a:rPr>
              <a:t>B</a:t>
            </a:r>
            <a:r>
              <a:rPr dirty="0" sz="1000" spc="-415">
                <a:latin typeface="Cambria"/>
                <a:cs typeface="Cambria"/>
              </a:rPr>
              <a:t>Ξ</a:t>
            </a:r>
            <a:r>
              <a:rPr dirty="0" baseline="11111" sz="1500" spc="-480" i="1">
                <a:latin typeface="Meiryo"/>
                <a:cs typeface="Meiryo"/>
              </a:rPr>
              <a:t>̂</a:t>
            </a:r>
            <a:r>
              <a:rPr dirty="0" baseline="11111" sz="1500" spc="-247" i="1">
                <a:latin typeface="Meiryo"/>
                <a:cs typeface="Meiryo"/>
              </a:rPr>
              <a:t> </a:t>
            </a:r>
            <a:r>
              <a:rPr dirty="0" sz="1000" spc="-80">
                <a:latin typeface="Cambria"/>
                <a:cs typeface="Cambria"/>
              </a:rPr>
              <a:t>)</a:t>
            </a:r>
            <a:r>
              <a:rPr dirty="0" baseline="29914" sz="975" spc="-37" i="1">
                <a:latin typeface="Meiryo"/>
                <a:cs typeface="Meiryo"/>
              </a:rPr>
              <a:t>⊤</a:t>
            </a:r>
            <a:r>
              <a:rPr dirty="0" sz="1000" spc="-8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spc="-409">
                <a:latin typeface="Cambria"/>
                <a:cs typeface="Cambria"/>
              </a:rPr>
              <a:t>Ξ</a:t>
            </a:r>
            <a:r>
              <a:rPr dirty="0" baseline="11111" sz="1500" spc="-472" i="1">
                <a:latin typeface="Meiryo"/>
                <a:cs typeface="Meiryo"/>
              </a:rPr>
              <a:t>̂</a:t>
            </a:r>
            <a:r>
              <a:rPr dirty="0" baseline="11111" sz="1500" spc="-247" i="1">
                <a:latin typeface="Meiryo"/>
                <a:cs typeface="Meiryo"/>
              </a:rPr>
              <a:t> </a:t>
            </a:r>
            <a:r>
              <a:rPr dirty="0" sz="1000" spc="55">
                <a:latin typeface="Cambria"/>
                <a:cs typeface="Cambria"/>
              </a:rPr>
              <a:t>)∕(</a:t>
            </a:r>
            <a:r>
              <a:rPr dirty="0" sz="1000" spc="55" i="1">
                <a:latin typeface="Palatino Linotype"/>
                <a:cs typeface="Palatino Linotype"/>
              </a:rPr>
              <a:t>N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2408205" y="1272702"/>
            <a:ext cx="5638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27685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2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29435" y="1199926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7005" indent="-129539">
              <a:lnSpc>
                <a:spcPct val="100000"/>
              </a:lnSpc>
              <a:spcBef>
                <a:spcPts val="95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compute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matrices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70">
                <a:latin typeface="Cambria"/>
                <a:cs typeface="Cambria"/>
              </a:rPr>
              <a:t>Σ</a:t>
            </a:r>
            <a:r>
              <a:rPr dirty="0" baseline="11111" sz="1500" spc="-817" i="1">
                <a:latin typeface="Meiryo"/>
                <a:cs typeface="Meiryo"/>
              </a:rPr>
              <a:t>̂</a:t>
            </a:r>
            <a:r>
              <a:rPr dirty="0" baseline="11111" sz="1500" spc="-284" i="1">
                <a:latin typeface="Meiryo"/>
                <a:cs typeface="Meiryo"/>
              </a:rPr>
              <a:t> 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0.5</a:t>
            </a:r>
            <a:r>
              <a:rPr dirty="0" baseline="29914" sz="975" spc="217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70">
                <a:latin typeface="Cambria"/>
                <a:cs typeface="Cambria"/>
              </a:rPr>
              <a:t>Σ</a:t>
            </a:r>
            <a:r>
              <a:rPr dirty="0" baseline="11111" sz="1500" spc="-817" i="1">
                <a:latin typeface="Meiryo"/>
                <a:cs typeface="Meiryo"/>
              </a:rPr>
              <a:t>̂</a:t>
            </a:r>
            <a:r>
              <a:rPr dirty="0" baseline="11111" sz="1500" spc="-284" i="1">
                <a:latin typeface="Meiryo"/>
                <a:cs typeface="Meiryo"/>
              </a:rPr>
              <a:t> 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0.5</a:t>
            </a:r>
            <a:r>
              <a:rPr dirty="0" baseline="29914" sz="975" spc="217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hence,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through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3.8,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we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obtain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trans-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04052" y="1350564"/>
            <a:ext cx="5048885" cy="20701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92405">
              <a:lnSpc>
                <a:spcPts val="1195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formed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75" i="1">
                <a:latin typeface="Palatino Linotype"/>
                <a:cs typeface="Palatino Linotype"/>
              </a:rPr>
              <a:t>y</a:t>
            </a:r>
            <a:r>
              <a:rPr dirty="0" sz="1000" spc="-375" i="1">
                <a:latin typeface="Meiryo"/>
                <a:cs typeface="Meiryo"/>
              </a:rPr>
              <a:t>̃</a:t>
            </a:r>
            <a:r>
              <a:rPr dirty="0" sz="1000" spc="-35" i="1">
                <a:latin typeface="Meiryo"/>
                <a:cs typeface="Meiryo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20" i="1">
                <a:latin typeface="Palatino Linotype"/>
                <a:cs typeface="Palatino Linotype"/>
              </a:rPr>
              <a:t>X</a:t>
            </a:r>
            <a:r>
              <a:rPr dirty="0" baseline="11111" sz="1500" spc="-630" i="1">
                <a:latin typeface="Meiryo"/>
                <a:cs typeface="Meiryo"/>
              </a:rPr>
              <a:t>̃</a:t>
            </a:r>
            <a:r>
              <a:rPr dirty="0" baseline="11111" sz="1500" spc="-209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algn="just" marL="192405" indent="-129539">
              <a:lnSpc>
                <a:spcPts val="1195"/>
              </a:lnSpc>
              <a:buFont typeface="Cambria"/>
              <a:buChar char="•"/>
              <a:tabLst>
                <a:tab pos="193040" algn="l"/>
              </a:tabLst>
            </a:pPr>
            <a:r>
              <a:rPr dirty="0" sz="1000" spc="-65">
                <a:latin typeface="Palatino Linotype"/>
                <a:cs typeface="Palatino Linotype"/>
              </a:rPr>
              <a:t>ﬁnally,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apply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75" i="1">
                <a:latin typeface="Palatino Linotype"/>
                <a:cs typeface="Palatino Linotype"/>
              </a:rPr>
              <a:t>y</a:t>
            </a:r>
            <a:r>
              <a:rPr dirty="0" sz="1000" spc="-375" i="1">
                <a:latin typeface="Meiryo"/>
                <a:cs typeface="Meiryo"/>
              </a:rPr>
              <a:t>̃</a:t>
            </a:r>
            <a:r>
              <a:rPr dirty="0" sz="1000" spc="-35" i="1">
                <a:latin typeface="Meiryo"/>
                <a:cs typeface="Meiryo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20" i="1">
                <a:latin typeface="Palatino Linotype"/>
                <a:cs typeface="Palatino Linotype"/>
              </a:rPr>
              <a:t>X</a:t>
            </a:r>
            <a:r>
              <a:rPr dirty="0" baseline="11111" sz="1500" spc="-630" i="1">
                <a:latin typeface="Meiryo"/>
                <a:cs typeface="Meiryo"/>
              </a:rPr>
              <a:t>̃</a:t>
            </a:r>
            <a:r>
              <a:rPr dirty="0" baseline="11111" sz="1500" spc="-209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62865" marR="42545" indent="107950">
              <a:lnSpc>
                <a:spcPts val="1190"/>
              </a:lnSpc>
              <a:spcBef>
                <a:spcPts val="480"/>
              </a:spcBef>
            </a:pPr>
            <a:r>
              <a:rPr dirty="0" sz="1000" spc="-45">
                <a:latin typeface="Palatino Linotype"/>
                <a:cs typeface="Palatino Linotype"/>
              </a:rPr>
              <a:t>Dif</a:t>
            </a:r>
            <a:r>
              <a:rPr dirty="0" sz="1000" spc="-40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oi</a:t>
            </a:r>
            <a:r>
              <a:rPr dirty="0" sz="1000" spc="-2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limina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ad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95" b="1">
                <a:latin typeface="Times New Roman"/>
                <a:cs typeface="Times New Roman"/>
              </a:rPr>
              <a:t>s</a:t>
            </a:r>
            <a:r>
              <a:rPr dirty="0" cap="small" sz="1000" spc="45" b="1">
                <a:latin typeface="Times New Roman"/>
                <a:cs typeface="Times New Roman"/>
              </a:rPr>
              <a:t>u</a:t>
            </a:r>
            <a:r>
              <a:rPr dirty="0" sz="1000" spc="165" b="1">
                <a:latin typeface="Times New Roman"/>
                <a:cs typeface="Times New Roman"/>
              </a:rPr>
              <a:t>r</a:t>
            </a:r>
            <a:r>
              <a:rPr dirty="0" sz="1000" spc="-5">
                <a:latin typeface="Palatino Linotype"/>
                <a:cs typeface="Palatino Linotype"/>
              </a:rPr>
              <a:t>-e</a:t>
            </a:r>
            <a:r>
              <a:rPr dirty="0" sz="100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or</a:t>
            </a:r>
            <a:r>
              <a:rPr dirty="0" sz="1000" spc="-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(1980)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memi</a:t>
            </a:r>
            <a:r>
              <a:rPr dirty="0" sz="1000" spc="-35">
                <a:latin typeface="Palatino Linotype"/>
                <a:cs typeface="Palatino Linotype"/>
              </a:rPr>
              <a:t>y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(1971)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while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ve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(1977)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ra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(1972).</a:t>
            </a:r>
            <a:endParaRPr sz="1000">
              <a:latin typeface="Palatino Linotype"/>
              <a:cs typeface="Palatino Linotype"/>
            </a:endParaRPr>
          </a:p>
          <a:p>
            <a:pPr algn="just" marL="62865">
              <a:lnSpc>
                <a:spcPts val="1200"/>
              </a:lnSpc>
              <a:spcBef>
                <a:spcPts val="844"/>
              </a:spcBef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3.2</a:t>
            </a:r>
            <a:r>
              <a:rPr dirty="0" sz="1000" spc="330" b="1">
                <a:latin typeface="Times New Roman"/>
                <a:cs typeface="Times New Roman"/>
              </a:rPr>
              <a:t>  </a:t>
            </a:r>
            <a:r>
              <a:rPr dirty="0" sz="1000" spc="-20" b="1">
                <a:latin typeface="Times New Roman"/>
                <a:cs typeface="Times New Roman"/>
              </a:rPr>
              <a:t>SUR</a:t>
            </a:r>
            <a:r>
              <a:rPr dirty="0" sz="1000" spc="1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estimation</a:t>
            </a:r>
            <a:r>
              <a:rPr dirty="0" sz="1000" spc="10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15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TexasElectr</a:t>
            </a:r>
            <a:r>
              <a:rPr dirty="0" sz="1000" spc="-340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15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62865" marR="43180">
              <a:lnSpc>
                <a:spcPts val="1200"/>
              </a:lnSpc>
              <a:spcBef>
                <a:spcPts val="40"/>
              </a:spcBef>
            </a:pPr>
            <a:r>
              <a:rPr dirty="0" sz="1000" spc="-75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ommon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ppli</a:t>
            </a:r>
            <a:r>
              <a:rPr dirty="0" sz="1000" spc="-35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95" b="1">
                <a:latin typeface="Times New Roman"/>
                <a:cs typeface="Times New Roman"/>
              </a:rPr>
              <a:t>s</a:t>
            </a:r>
            <a:r>
              <a:rPr dirty="0" cap="small" sz="1000" spc="45" b="1">
                <a:latin typeface="Times New Roman"/>
                <a:cs typeface="Times New Roman"/>
              </a:rPr>
              <a:t>u</a:t>
            </a:r>
            <a:r>
              <a:rPr dirty="0" sz="1000" spc="165" b="1">
                <a:latin typeface="Times New Roman"/>
                <a:cs typeface="Times New Roman"/>
              </a:rPr>
              <a:t>r</a:t>
            </a:r>
            <a:r>
              <a:rPr dirty="0" sz="1000" spc="5" b="1">
                <a:latin typeface="Times New Roman"/>
                <a:cs typeface="Times New Roman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anal</a:t>
            </a:r>
            <a:r>
              <a:rPr dirty="0" sz="1000" spc="-55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un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 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5" i="1">
                <a:latin typeface="Palatino Linotype"/>
                <a:cs typeface="Palatino Linotype"/>
              </a:rPr>
              <a:t>C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25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45">
                <a:latin typeface="Palatino Linotype"/>
                <a:cs typeface="Palatino Linotype"/>
              </a:rPr>
              <a:t>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v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F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9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20" i="1">
                <a:latin typeface="Palatino Linotype"/>
                <a:cs typeface="Palatino Linotype"/>
              </a:rPr>
              <a:t>p</a:t>
            </a:r>
            <a:r>
              <a:rPr dirty="0" baseline="29914" sz="975" spc="-97" i="1">
                <a:latin typeface="Meiryo"/>
                <a:cs typeface="Meiryo"/>
              </a:rPr>
              <a:t>⊤</a:t>
            </a:r>
            <a:r>
              <a:rPr dirty="0" baseline="29914" sz="975" spc="15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20" i="1">
                <a:latin typeface="Palatino Linotype"/>
                <a:cs typeface="Palatino Linotype"/>
              </a:rPr>
              <a:t>p</a:t>
            </a:r>
            <a:r>
              <a:rPr dirty="0" baseline="-21367" sz="975" spc="89">
                <a:latin typeface="Palatino Linotype"/>
                <a:cs typeface="Palatino Linotype"/>
              </a:rPr>
              <a:t>1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20" i="1">
                <a:latin typeface="Palatino Linotype"/>
                <a:cs typeface="Palatino Linotype"/>
              </a:rPr>
              <a:t>p</a:t>
            </a:r>
            <a:r>
              <a:rPr dirty="0" baseline="-21367" sz="975" spc="89">
                <a:latin typeface="Palatino Linotype"/>
                <a:cs typeface="Palatino Linotype"/>
              </a:rPr>
              <a:t>2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20" i="1">
                <a:latin typeface="Palatino Linotype"/>
                <a:cs typeface="Palatino Linotype"/>
              </a:rPr>
              <a:t>p</a:t>
            </a:r>
            <a:r>
              <a:rPr dirty="0" baseline="-21367" sz="975" spc="-7" i="1">
                <a:latin typeface="Palatino Linotype"/>
                <a:cs typeface="Palatino Linotype"/>
              </a:rPr>
              <a:t>F</a:t>
            </a:r>
            <a:r>
              <a:rPr dirty="0" baseline="-21367" sz="975" spc="-97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put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q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mini</a:t>
            </a:r>
            <a:r>
              <a:rPr dirty="0" sz="1000" spc="-65">
                <a:latin typeface="Palatino Linotype"/>
                <a:cs typeface="Palatino Linotype"/>
              </a:rPr>
              <a:t>m</a:t>
            </a:r>
            <a:r>
              <a:rPr dirty="0" sz="1000" spc="-55">
                <a:latin typeface="Palatino Linotype"/>
                <a:cs typeface="Palatino Linotype"/>
              </a:rPr>
              <a:t>um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5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40" i="1">
                <a:latin typeface="Palatino Linotype"/>
                <a:cs typeface="Palatino Linotype"/>
              </a:rPr>
              <a:t>C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20" i="1">
                <a:latin typeface="Palatino Linotype"/>
                <a:cs typeface="Palatino Linotype"/>
              </a:rPr>
              <a:t>p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45" i="1">
                <a:latin typeface="Palatino Linotype"/>
                <a:cs typeface="Palatino Linotype"/>
              </a:rPr>
              <a:t>q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veral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4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ti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algn="just" marL="192405" indent="-130175">
              <a:lnSpc>
                <a:spcPts val="1200"/>
              </a:lnSpc>
              <a:spcBef>
                <a:spcPts val="390"/>
              </a:spcBef>
              <a:buFont typeface="Cambria"/>
              <a:buChar char="•"/>
              <a:tabLst>
                <a:tab pos="193040" algn="l"/>
              </a:tabLst>
            </a:pP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homogeneous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degree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respect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factor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prices: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20" i="1">
                <a:latin typeface="Palatino Linotype"/>
                <a:cs typeface="Palatino Linotype"/>
              </a:rPr>
              <a:t>C</a:t>
            </a:r>
            <a:r>
              <a:rPr dirty="0" sz="1000" spc="-120">
                <a:latin typeface="Cambria"/>
                <a:cs typeface="Cambria"/>
              </a:rPr>
              <a:t>(</a:t>
            </a:r>
            <a:r>
              <a:rPr dirty="0" sz="1000" spc="-120" i="1">
                <a:latin typeface="Meiryo"/>
                <a:cs typeface="Meiryo"/>
              </a:rPr>
              <a:t/>
            </a:r>
            <a:r>
              <a:rPr dirty="0" sz="1000" spc="-120" i="1">
                <a:latin typeface="Palatino Linotype"/>
                <a:cs typeface="Palatino Linotype"/>
              </a:rPr>
              <a:t>p</a:t>
            </a:r>
            <a:r>
              <a:rPr dirty="0" sz="1000" spc="-120" i="1">
                <a:latin typeface="Meiryo"/>
                <a:cs typeface="Meiryo"/>
              </a:rPr>
              <a:t>,</a:t>
            </a:r>
            <a:r>
              <a:rPr dirty="0" sz="1000" spc="-165" i="1">
                <a:latin typeface="Meiryo"/>
                <a:cs typeface="Meiryo"/>
              </a:rPr>
              <a:t> </a:t>
            </a:r>
            <a:r>
              <a:rPr dirty="0" sz="1000" spc="60" i="1">
                <a:latin typeface="Palatino Linotype"/>
                <a:cs typeface="Palatino Linotype"/>
              </a:rPr>
              <a:t>q</a:t>
            </a:r>
            <a:r>
              <a:rPr dirty="0" sz="1000" spc="60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120" i="1">
                <a:latin typeface="Meiryo"/>
                <a:cs typeface="Meiryo"/>
              </a:rPr>
              <a:t/>
            </a:r>
            <a:r>
              <a:rPr dirty="0" sz="1000" spc="-120" i="1">
                <a:latin typeface="Palatino Linotype"/>
                <a:cs typeface="Palatino Linotype"/>
              </a:rPr>
              <a:t>C</a:t>
            </a:r>
            <a:r>
              <a:rPr dirty="0" sz="1000" spc="-120">
                <a:latin typeface="Cambria"/>
                <a:cs typeface="Cambria"/>
              </a:rPr>
              <a:t>(</a:t>
            </a:r>
            <a:r>
              <a:rPr dirty="0" sz="1000" spc="-120" i="1">
                <a:latin typeface="Palatino Linotype"/>
                <a:cs typeface="Palatino Linotype"/>
              </a:rPr>
              <a:t>p</a:t>
            </a:r>
            <a:r>
              <a:rPr dirty="0" sz="1000" spc="-120" i="1">
                <a:latin typeface="Meiryo"/>
                <a:cs typeface="Meiryo"/>
              </a:rPr>
              <a:t>,</a:t>
            </a:r>
            <a:r>
              <a:rPr dirty="0" sz="1000" spc="-165" i="1">
                <a:latin typeface="Meiryo"/>
                <a:cs typeface="Meiryo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q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algn="just" marL="192405" indent="-130175">
              <a:lnSpc>
                <a:spcPts val="1200"/>
              </a:lnSpc>
              <a:buFont typeface="Cambria"/>
              <a:buChar char="•"/>
              <a:tabLst>
                <a:tab pos="193040" algn="l"/>
              </a:tabLst>
            </a:pP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demand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production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factors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derivatives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minimum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func-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4492350" y="3498928"/>
            <a:ext cx="1143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75" i="1">
                <a:latin typeface="Meiryo"/>
                <a:cs typeface="Meiryo"/>
              </a:rPr>
              <a:t/>
            </a:r>
            <a:r>
              <a:rPr dirty="0" sz="650" spc="25" i="1">
                <a:latin typeface="Palatino Linotype"/>
                <a:cs typeface="Palatino Linotype"/>
              </a:rPr>
              <a:t>p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658832" y="3396999"/>
            <a:ext cx="47517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respect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factor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prices,</a:t>
            </a:r>
            <a:r>
              <a:rPr dirty="0" baseline="29914" sz="975" spc="-15">
                <a:latin typeface="Palatino Linotype"/>
                <a:cs typeface="Palatino Linotype"/>
              </a:rPr>
              <a:t>2</a:t>
            </a:r>
            <a:r>
              <a:rPr dirty="0" baseline="29914" sz="975" spc="1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i.e.,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gradient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cost</a:t>
            </a:r>
            <a:r>
              <a:rPr dirty="0" sz="1000" spc="-20">
                <a:latin typeface="Palatino Linotype"/>
                <a:cs typeface="Palatino Linotype"/>
              </a:rPr>
              <a:t> function:</a:t>
            </a:r>
            <a:r>
              <a:rPr dirty="0" sz="1000" spc="95">
                <a:latin typeface="Palatino Linotype"/>
                <a:cs typeface="Palatino Linotype"/>
              </a:rPr>
              <a:t> </a:t>
            </a:r>
            <a:r>
              <a:rPr dirty="0" u="sng" baseline="42735" sz="975" spc="-46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42735" sz="975" spc="-1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C</a:t>
            </a:r>
            <a:r>
              <a:rPr dirty="0" baseline="42735" sz="975" spc="-22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(</a:t>
            </a:r>
            <a:r>
              <a:rPr dirty="0" sz="1000" spc="-50" i="1">
                <a:latin typeface="Palatino Linotype"/>
                <a:cs typeface="Palatino Linotype"/>
              </a:rPr>
              <a:t>p</a:t>
            </a:r>
            <a:r>
              <a:rPr dirty="0" sz="1000" spc="-50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60" i="1">
                <a:latin typeface="Palatino Linotype"/>
                <a:cs typeface="Palatino Linotype"/>
              </a:rPr>
              <a:t>q</a:t>
            </a:r>
            <a:r>
              <a:rPr dirty="0" sz="1000" spc="60">
                <a:latin typeface="Cambria"/>
                <a:cs typeface="Cambria"/>
              </a:rPr>
              <a:t>)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x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5" i="1">
                <a:latin typeface="Palatino Linotype"/>
                <a:cs typeface="Palatino Linotype"/>
              </a:rPr>
              <a:t>p</a:t>
            </a:r>
            <a:r>
              <a:rPr dirty="0" sz="1000" spc="-4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q</a:t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29453" y="3610174"/>
            <a:ext cx="37122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7005" indent="-129539">
              <a:lnSpc>
                <a:spcPct val="100000"/>
              </a:lnSpc>
              <a:spcBef>
                <a:spcPts val="95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Hessian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matrix 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cost</a:t>
            </a:r>
            <a:r>
              <a:rPr dirty="0" sz="1000" spc="-25">
                <a:latin typeface="Palatino Linotype"/>
                <a:cs typeface="Palatino Linotype"/>
              </a:rPr>
              <a:t> function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symmetric: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u="sng" baseline="42735" sz="975" spc="217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2735" sz="975" spc="-419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86419" sz="675" spc="-82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2</a:t>
            </a:r>
            <a:r>
              <a:rPr dirty="0" u="sng" baseline="86419" sz="675" spc="-97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baseline="42735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C</a:t>
            </a:r>
            <a:r>
              <a:rPr dirty="0" u="sng" baseline="42735" sz="975" spc="27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baseline="42735" sz="975" spc="32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65">
                <a:latin typeface="Cambria"/>
                <a:cs typeface="Cambria"/>
              </a:rPr>
              <a:t> </a:t>
            </a:r>
            <a:r>
              <a:rPr dirty="0" u="sng" baseline="42735" sz="975" spc="209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2735" sz="975" spc="-419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86419" sz="675" spc="-82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2</a:t>
            </a:r>
            <a:r>
              <a:rPr dirty="0" u="sng" baseline="86419" sz="675" spc="-97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baseline="42735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C</a:t>
            </a:r>
            <a:r>
              <a:rPr dirty="0" u="sng" baseline="42735" sz="975" spc="27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baseline="42735" sz="975" spc="-67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637456" y="3682007"/>
            <a:ext cx="4902835" cy="354330"/>
          </a:xfrm>
          <a:prstGeom prst="rect">
            <a:avLst/>
          </a:prstGeom>
        </p:spPr>
        <p:txBody>
          <a:bodyPr wrap="square" lIns="0" tIns="45085" rIns="0" bIns="0" rtlCol="0" vert="horz">
            <a:spAutoFit/>
          </a:bodyPr>
          <a:lstStyle/>
          <a:p>
            <a:pPr marL="2890520">
              <a:lnSpc>
                <a:spcPct val="100000"/>
              </a:lnSpc>
              <a:spcBef>
                <a:spcPts val="355"/>
              </a:spcBef>
              <a:tabLst>
                <a:tab pos="3299460" algn="l"/>
              </a:tabLst>
            </a:pPr>
            <a:r>
              <a:rPr dirty="0" sz="650" spc="-254" i="1">
                <a:latin typeface="Meiryo"/>
                <a:cs typeface="Meiryo"/>
              </a:rPr>
              <a:t/>
            </a:r>
            <a:r>
              <a:rPr dirty="0" sz="650" spc="65" i="1">
                <a:latin typeface="Palatino Linotype"/>
                <a:cs typeface="Palatino Linotype"/>
              </a:rPr>
              <a:t>p</a:t>
            </a:r>
            <a:r>
              <a:rPr dirty="0" baseline="-18518" sz="675" spc="15" i="1">
                <a:latin typeface="Palatino Linotype"/>
                <a:cs typeface="Palatino Linotype"/>
              </a:rPr>
              <a:t>i</a:t>
            </a:r>
            <a:r>
              <a:rPr dirty="0" sz="650" spc="-254" i="1">
                <a:latin typeface="Meiryo"/>
                <a:cs typeface="Meiryo"/>
              </a:rPr>
              <a:t/>
            </a:r>
            <a:r>
              <a:rPr dirty="0" sz="650" spc="65" i="1">
                <a:latin typeface="Palatino Linotype"/>
                <a:cs typeface="Palatino Linotype"/>
              </a:rPr>
              <a:t>p</a:t>
            </a:r>
            <a:r>
              <a:rPr dirty="0" baseline="-18518" sz="675" i="1">
                <a:latin typeface="Palatino Linotype"/>
                <a:cs typeface="Palatino Linotype"/>
              </a:rPr>
              <a:t>j</a:t>
            </a:r>
            <a:r>
              <a:rPr dirty="0" baseline="-18518" sz="675" i="1">
                <a:latin typeface="Palatino Linotype"/>
                <a:cs typeface="Palatino Linotype"/>
              </a:rPr>
              <a:t>	</a:t>
            </a:r>
            <a:r>
              <a:rPr dirty="0" sz="650" spc="-254" i="1">
                <a:latin typeface="Meiryo"/>
                <a:cs typeface="Meiryo"/>
              </a:rPr>
              <a:t/>
            </a:r>
            <a:r>
              <a:rPr dirty="0" sz="650" spc="65" i="1">
                <a:latin typeface="Palatino Linotype"/>
                <a:cs typeface="Palatino Linotype"/>
              </a:rPr>
              <a:t>p</a:t>
            </a:r>
            <a:r>
              <a:rPr dirty="0" baseline="-18518" sz="675" i="1">
                <a:latin typeface="Palatino Linotype"/>
                <a:cs typeface="Palatino Linotype"/>
              </a:rPr>
              <a:t>j</a:t>
            </a:r>
            <a:r>
              <a:rPr dirty="0" sz="650" spc="-254" i="1">
                <a:latin typeface="Meiryo"/>
                <a:cs typeface="Meiryo"/>
              </a:rPr>
              <a:t/>
            </a:r>
            <a:r>
              <a:rPr dirty="0" sz="650" spc="65" i="1">
                <a:latin typeface="Palatino Linotype"/>
                <a:cs typeface="Palatino Linotype"/>
              </a:rPr>
              <a:t>p</a:t>
            </a:r>
            <a:r>
              <a:rPr dirty="0" baseline="-18518" sz="675" spc="15" i="1">
                <a:latin typeface="Palatino Linotype"/>
                <a:cs typeface="Palatino Linotype"/>
              </a:rPr>
              <a:t>i</a:t>
            </a:r>
            <a:endParaRPr baseline="-18518" sz="675">
              <a:latin typeface="Palatino Linotype"/>
              <a:cs typeface="Palatino Linotype"/>
            </a:endParaRPr>
          </a:p>
          <a:p>
            <a:pPr marL="38100">
              <a:lnSpc>
                <a:spcPct val="100000"/>
              </a:lnSpc>
              <a:spcBef>
                <a:spcPts val="35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common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assumed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translog,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deﬁned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by: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319045" y="4058425"/>
            <a:ext cx="711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5" i="1">
                <a:latin typeface="Palatino Linotype"/>
                <a:cs typeface="Palatino Linotype"/>
              </a:rPr>
              <a:t>F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263264" y="4063596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70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864672" y="4139394"/>
            <a:ext cx="1977389" cy="346075"/>
          </a:xfrm>
          <a:prstGeom prst="rect">
            <a:avLst/>
          </a:prstGeom>
        </p:spPr>
        <p:txBody>
          <a:bodyPr wrap="square" lIns="0" tIns="5143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405"/>
              </a:spcBef>
              <a:tabLst>
                <a:tab pos="1595755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30" i="1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 i="1">
                <a:latin typeface="Palatino Linotype"/>
                <a:cs typeface="Palatino Linotype"/>
              </a:rPr>
              <a:t>p</a:t>
            </a:r>
            <a:r>
              <a:rPr dirty="0" sz="1000" spc="-30" i="1">
                <a:latin typeface="Meiryo"/>
                <a:cs typeface="Meiryo"/>
              </a:rPr>
              <a:t>,</a:t>
            </a:r>
            <a:r>
              <a:rPr dirty="0" sz="1000" spc="-160" i="1">
                <a:latin typeface="Meiryo"/>
                <a:cs typeface="Meiryo"/>
              </a:rPr>
              <a:t> </a:t>
            </a:r>
            <a:r>
              <a:rPr dirty="0" sz="1000" spc="60" i="1">
                <a:latin typeface="Palatino Linotype"/>
                <a:cs typeface="Palatino Linotype"/>
              </a:rPr>
              <a:t>q</a:t>
            </a:r>
            <a:r>
              <a:rPr dirty="0" sz="1000" spc="60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75">
                <a:latin typeface="Cambria"/>
                <a:cs typeface="Cambria"/>
              </a:rPr>
              <a:t> </a:t>
            </a:r>
            <a:r>
              <a:rPr dirty="0" sz="1000" spc="-434" i="1">
                <a:latin typeface="Meiryo"/>
                <a:cs typeface="Meiryo"/>
              </a:rPr>
              <a:t/>
            </a:r>
            <a:r>
              <a:rPr dirty="0" baseline="-21367" sz="975" spc="-120">
                <a:latin typeface="Palatino Linotype"/>
                <a:cs typeface="Palatino Linotype"/>
              </a:rPr>
              <a:t>0</a:t>
            </a:r>
            <a:r>
              <a:rPr dirty="0" baseline="-21367" sz="975" spc="19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baseline="-21367" sz="975" spc="-44" i="1">
                <a:latin typeface="Palatino Linotype"/>
                <a:cs typeface="Palatino Linotype"/>
              </a:rPr>
              <a:t>q</a:t>
            </a:r>
            <a:r>
              <a:rPr dirty="0" baseline="-21367" sz="975" spc="104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7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q</a:t>
            </a:r>
            <a:r>
              <a:rPr dirty="0" sz="1000" spc="-5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baseline="-21367" sz="975" spc="-127" i="1">
                <a:latin typeface="Palatino Linotype"/>
                <a:cs typeface="Palatino Linotype"/>
              </a:rPr>
              <a:t>i</a:t>
            </a:r>
            <a:r>
              <a:rPr dirty="0" baseline="-21367" sz="975" spc="97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p</a:t>
            </a:r>
            <a:r>
              <a:rPr dirty="0" baseline="-21367" sz="975" spc="-37" i="1">
                <a:latin typeface="Palatino Linotype"/>
                <a:cs typeface="Palatino Linotype"/>
              </a:rPr>
              <a:t>i</a:t>
            </a:r>
            <a:endParaRPr baseline="-21367" sz="975">
              <a:latin typeface="Palatino Linotype"/>
              <a:cs typeface="Palatino Linotype"/>
            </a:endParaRPr>
          </a:p>
          <a:p>
            <a:pPr algn="r" marR="413384">
              <a:lnSpc>
                <a:spcPct val="100000"/>
              </a:lnSpc>
              <a:spcBef>
                <a:spcPts val="234"/>
              </a:spcBef>
            </a:pPr>
            <a:r>
              <a:rPr dirty="0" sz="650" spc="-25" i="1">
                <a:latin typeface="Palatino Linotype"/>
                <a:cs typeface="Palatino Linotype"/>
              </a:rPr>
              <a:t>i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515378" y="4606749"/>
            <a:ext cx="10191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0.5</a:t>
            </a:r>
            <a:r>
              <a:rPr dirty="0" sz="1000" spc="-75" i="1">
                <a:latin typeface="Meiryo"/>
                <a:cs typeface="Meiryo"/>
              </a:rPr>
              <a:t/>
            </a:r>
            <a:r>
              <a:rPr dirty="0" sz="1000" spc="28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ln</a:t>
            </a:r>
            <a:r>
              <a:rPr dirty="0" baseline="38461" sz="975">
                <a:latin typeface="Palatino Linotype"/>
                <a:cs typeface="Palatino Linotype"/>
              </a:rPr>
              <a:t>2</a:t>
            </a:r>
            <a:r>
              <a:rPr dirty="0" sz="1000" i="1">
                <a:latin typeface="Palatino Linotype"/>
                <a:cs typeface="Palatino Linotype"/>
              </a:rPr>
              <a:t>q</a:t>
            </a:r>
            <a:r>
              <a:rPr dirty="0" sz="1000" spc="-5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0.5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560102" y="4486251"/>
            <a:ext cx="25590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9685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F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F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504326" y="4491422"/>
            <a:ext cx="3613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 i="1">
                <a:latin typeface="Meiryo"/>
                <a:cs typeface="Meiryo"/>
              </a:rPr>
              <a:t>∑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20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873514" y="4606747"/>
            <a:ext cx="597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265" i="1">
                <a:latin typeface="Meiryo"/>
                <a:cs typeface="Meiryo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p</a:t>
            </a:r>
            <a:r>
              <a:rPr dirty="0" sz="1000" spc="175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75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p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873846" y="4679535"/>
            <a:ext cx="16192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074420" algn="l"/>
                <a:tab pos="1339850" algn="l"/>
                <a:tab pos="158369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qq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ij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i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j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554824" y="4756469"/>
            <a:ext cx="4960620" cy="502920"/>
          </a:xfrm>
          <a:prstGeom prst="rect">
            <a:avLst/>
          </a:prstGeom>
        </p:spPr>
        <p:txBody>
          <a:bodyPr wrap="square" lIns="0" tIns="43815" rIns="0" bIns="0" rtlCol="0" vert="horz">
            <a:spAutoFit/>
          </a:bodyPr>
          <a:lstStyle/>
          <a:p>
            <a:pPr algn="ctr" marR="681355">
              <a:lnSpc>
                <a:spcPct val="100000"/>
              </a:lnSpc>
              <a:spcBef>
                <a:spcPts val="345"/>
              </a:spcBef>
            </a:pPr>
            <a:r>
              <a:rPr dirty="0" sz="650" i="1">
                <a:latin typeface="Palatino Linotype"/>
                <a:cs typeface="Palatino Linotype"/>
              </a:rPr>
              <a:t>i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415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j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  <a:p>
            <a:pPr marL="12700" marR="5080" indent="107950">
              <a:lnSpc>
                <a:spcPct val="100000"/>
              </a:lnSpc>
              <a:spcBef>
                <a:spcPts val="335"/>
              </a:spcBef>
            </a:pPr>
            <a:r>
              <a:rPr dirty="0" sz="1000" spc="-60">
                <a:latin typeface="Palatino Linotype"/>
                <a:cs typeface="Palatino Linotype"/>
              </a:rPr>
              <a:t>Dividing</a:t>
            </a:r>
            <a:r>
              <a:rPr dirty="0" sz="1000" spc="-30">
                <a:latin typeface="Palatino Linotype"/>
                <a:cs typeface="Palatino Linotype"/>
              </a:rPr>
              <a:t> total</a:t>
            </a:r>
            <a:r>
              <a:rPr dirty="0" sz="1000" spc="-25">
                <a:latin typeface="Palatino Linotype"/>
                <a:cs typeface="Palatino Linotype"/>
              </a:rPr>
              <a:t> cost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factor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prices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these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prices</a:t>
            </a:r>
            <a:r>
              <a:rPr dirty="0" sz="1000" spc="-25">
                <a:latin typeface="Palatino Linotype"/>
                <a:cs typeface="Palatino Linotype"/>
              </a:rPr>
              <a:t> (the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ﬁrst,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example),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homogene- </a:t>
            </a:r>
            <a:r>
              <a:rPr dirty="0" sz="1000" spc="-45">
                <a:latin typeface="Palatino Linotype"/>
                <a:cs typeface="Palatino Linotype"/>
              </a:rPr>
              <a:t>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degree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respect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prices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imposed: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55347" y="5328543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C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042546" y="5490519"/>
            <a:ext cx="92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5" i="1">
                <a:latin typeface="Palatino Linotype"/>
                <a:cs typeface="Palatino Linotype"/>
              </a:rPr>
              <a:t>p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109301" y="5563300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375059" y="5281434"/>
            <a:ext cx="711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5" i="1">
                <a:latin typeface="Palatino Linotype"/>
                <a:cs typeface="Palatino Linotype"/>
              </a:rPr>
              <a:t>F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319278" y="5286605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70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338025" y="5580445"/>
            <a:ext cx="1517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i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661597" y="5474718"/>
            <a:ext cx="9550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66700" algn="l"/>
                <a:tab pos="91694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0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q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i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902759" y="5401925"/>
            <a:ext cx="1844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83210" algn="l"/>
                <a:tab pos="1613535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ln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Cambria"/>
                <a:cs typeface="Cambria"/>
              </a:rPr>
              <a:t>(</a:t>
            </a:r>
            <a:r>
              <a:rPr dirty="0" sz="1000" spc="-50" i="1">
                <a:latin typeface="Palatino Linotype"/>
                <a:cs typeface="Palatino Linotype"/>
              </a:rPr>
              <a:t>p</a:t>
            </a:r>
            <a:r>
              <a:rPr dirty="0" sz="1000" spc="-50" i="1">
                <a:latin typeface="Meiryo"/>
                <a:cs typeface="Meiryo"/>
              </a:rPr>
              <a:t>,</a:t>
            </a:r>
            <a:r>
              <a:rPr dirty="0" sz="1000" spc="-170" i="1">
                <a:latin typeface="Meiryo"/>
                <a:cs typeface="Meiryo"/>
              </a:rPr>
              <a:t> </a:t>
            </a:r>
            <a:r>
              <a:rPr dirty="0" sz="1000" spc="60" i="1">
                <a:latin typeface="Palatino Linotype"/>
                <a:cs typeface="Palatino Linotype"/>
              </a:rPr>
              <a:t>q</a:t>
            </a:r>
            <a:r>
              <a:rPr dirty="0" sz="1000" spc="60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29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245" i="1">
                <a:latin typeface="Meiryo"/>
                <a:cs typeface="Meiryo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q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70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767221" y="5308204"/>
            <a:ext cx="1327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p</a:t>
            </a:r>
            <a:r>
              <a:rPr dirty="0" u="sng" sz="1000" spc="2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833971" y="5380876"/>
            <a:ext cx="501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 i="1">
                <a:latin typeface="Palatino Linotype"/>
                <a:cs typeface="Palatino Linotype"/>
              </a:rPr>
              <a:t>i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758191" y="5490519"/>
            <a:ext cx="92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5" i="1">
                <a:latin typeface="Palatino Linotype"/>
                <a:cs typeface="Palatino Linotype"/>
              </a:rPr>
              <a:t>p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2824940" y="5563300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929858" y="5902540"/>
            <a:ext cx="1123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qq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571385" y="5829759"/>
            <a:ext cx="10191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30">
                <a:latin typeface="Cambria"/>
                <a:cs typeface="Cambria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0.5</a:t>
            </a:r>
            <a:r>
              <a:rPr dirty="0" sz="1000" spc="-80" i="1">
                <a:latin typeface="Meiryo"/>
                <a:cs typeface="Meiryo"/>
              </a:rPr>
              <a:t/>
            </a:r>
            <a:r>
              <a:rPr dirty="0" sz="1000" spc="28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ln</a:t>
            </a:r>
            <a:r>
              <a:rPr dirty="0" baseline="38461" sz="975">
                <a:latin typeface="Palatino Linotype"/>
                <a:cs typeface="Palatino Linotype"/>
              </a:rPr>
              <a:t>2</a:t>
            </a:r>
            <a:r>
              <a:rPr dirty="0" sz="1000" i="1">
                <a:latin typeface="Palatino Linotype"/>
                <a:cs typeface="Palatino Linotype"/>
              </a:rPr>
              <a:t>q</a:t>
            </a:r>
            <a:r>
              <a:rPr dirty="0" sz="1000" spc="-5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0.5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616114" y="5709261"/>
            <a:ext cx="25590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9685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F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F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560333" y="5714432"/>
            <a:ext cx="3613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 i="1">
                <a:latin typeface="Meiryo"/>
                <a:cs typeface="Meiryo"/>
              </a:rPr>
              <a:t>∑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20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579080" y="6008272"/>
            <a:ext cx="3352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i</a:t>
            </a:r>
            <a:r>
              <a:rPr dirty="0" sz="650">
                <a:latin typeface="Cambria"/>
                <a:cs typeface="Cambria"/>
              </a:rPr>
              <a:t>=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415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j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991930" y="5902539"/>
            <a:ext cx="717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ij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215049" y="5736031"/>
            <a:ext cx="1327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p</a:t>
            </a:r>
            <a:r>
              <a:rPr dirty="0" u="sng" sz="1000" spc="2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904126" y="5829758"/>
            <a:ext cx="6089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240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ln</a:t>
            </a:r>
            <a:r>
              <a:rPr dirty="0" sz="1000" spc="170">
                <a:latin typeface="Palatino Linotype"/>
                <a:cs typeface="Palatino Linotype"/>
              </a:rPr>
              <a:t>  </a:t>
            </a:r>
            <a:r>
              <a:rPr dirty="0" baseline="42735" sz="975" i="1">
                <a:latin typeface="Palatino Linotype"/>
                <a:cs typeface="Palatino Linotype"/>
              </a:rPr>
              <a:t>i</a:t>
            </a:r>
            <a:r>
              <a:rPr dirty="0" baseline="42735" sz="975" spc="34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482596" y="5717183"/>
            <a:ext cx="1657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u="sng" sz="100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p</a:t>
            </a:r>
            <a:r>
              <a:rPr dirty="0" u="sng" baseline="-21367" sz="975" spc="-37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j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3206018" y="5918344"/>
            <a:ext cx="3848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4165" algn="l"/>
              </a:tabLst>
            </a:pPr>
            <a:r>
              <a:rPr dirty="0" sz="1000" spc="-50" i="1">
                <a:latin typeface="Palatino Linotype"/>
                <a:cs typeface="Palatino Linotype"/>
              </a:rPr>
              <a:t>p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p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272772" y="5991125"/>
            <a:ext cx="3606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0416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366940" y="6165089"/>
            <a:ext cx="9258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09575" algn="l"/>
                <a:tab pos="803275" algn="l"/>
              </a:tabLst>
            </a:pPr>
            <a:r>
              <a:rPr dirty="0" u="sng" sz="650" spc="-34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650" spc="-8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r>
              <a:rPr dirty="0" u="sng" sz="650" spc="-1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ln</a:t>
            </a:r>
            <a:r>
              <a:rPr dirty="0" u="sng" sz="650" spc="-55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65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C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u="sng" sz="650" spc="-26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650" spc="4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C</a:t>
            </a:r>
            <a:r>
              <a:rPr dirty="0" u="sng" sz="650" spc="4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baseline="4273" sz="975" spc="-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p</a:t>
            </a:r>
            <a:r>
              <a:rPr dirty="0" baseline="4273" sz="975" i="1">
                <a:latin typeface="Palatino Linotype"/>
                <a:cs typeface="Palatino Linotype"/>
              </a:rPr>
              <a:t>	</a:t>
            </a:r>
            <a:r>
              <a:rPr dirty="0" u="sng" baseline="4273" sz="9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p</a:t>
            </a:r>
            <a:r>
              <a:rPr dirty="0" baseline="4273" sz="975" spc="60" i="1">
                <a:latin typeface="Palatino Linotype"/>
                <a:cs typeface="Palatino Linotype"/>
              </a:rPr>
              <a:t> </a:t>
            </a:r>
            <a:r>
              <a:rPr dirty="0" u="sng" baseline="4273" sz="975" spc="-7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x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947698" y="6209218"/>
            <a:ext cx="36195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67335" algn="l"/>
              </a:tabLst>
            </a:pPr>
            <a:r>
              <a:rPr dirty="0" sz="450" spc="-50" i="1">
                <a:latin typeface="Palatino Linotype"/>
                <a:cs typeface="Palatino Linotype"/>
              </a:rPr>
              <a:t>i</a:t>
            </a:r>
            <a:r>
              <a:rPr dirty="0" sz="450" i="1">
                <a:latin typeface="Palatino Linotype"/>
                <a:cs typeface="Palatino Linotype"/>
              </a:rPr>
              <a:t>	</a:t>
            </a:r>
            <a:r>
              <a:rPr dirty="0" u="sng" sz="4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i</a:t>
            </a:r>
            <a:r>
              <a:rPr dirty="0" u="sng" sz="450" spc="-6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sz="450" spc="210" i="1">
                <a:latin typeface="Palatino Linotype"/>
                <a:cs typeface="Palatino Linotype"/>
              </a:rPr>
              <a:t> </a:t>
            </a:r>
            <a:r>
              <a:rPr dirty="0" sz="450" spc="-50" i="1">
                <a:latin typeface="Palatino Linotype"/>
                <a:cs typeface="Palatino Linotype"/>
              </a:rPr>
              <a:t>i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337998" y="6286477"/>
            <a:ext cx="96329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434975" algn="l"/>
                <a:tab pos="868044" algn="l"/>
              </a:tabLst>
            </a:pPr>
            <a:r>
              <a:rPr dirty="0" sz="650" spc="-340" i="1">
                <a:latin typeface="Meiryo"/>
                <a:cs typeface="Meiryo"/>
              </a:rPr>
              <a:t/>
            </a:r>
            <a:r>
              <a:rPr dirty="0" sz="650" spc="-75" i="1">
                <a:latin typeface="Meiryo"/>
                <a:cs typeface="Meiryo"/>
              </a:rPr>
              <a:t> </a:t>
            </a:r>
            <a:r>
              <a:rPr dirty="0" sz="650" spc="-20">
                <a:latin typeface="Palatino Linotype"/>
                <a:cs typeface="Palatino Linotype"/>
              </a:rPr>
              <a:t>ln</a:t>
            </a:r>
            <a:r>
              <a:rPr dirty="0" sz="650" spc="-50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p</a:t>
            </a:r>
            <a:r>
              <a:rPr dirty="0" baseline="-18518" sz="675" spc="-37" i="1">
                <a:latin typeface="Palatino Linotype"/>
                <a:cs typeface="Palatino Linotype"/>
              </a:rPr>
              <a:t>i</a:t>
            </a:r>
            <a:r>
              <a:rPr dirty="0" baseline="-18518" sz="675" i="1">
                <a:latin typeface="Palatino Linotype"/>
                <a:cs typeface="Palatino Linotype"/>
              </a:rPr>
              <a:t>	</a:t>
            </a:r>
            <a:r>
              <a:rPr dirty="0" sz="650" spc="-265" i="1">
                <a:latin typeface="Meiryo"/>
                <a:cs typeface="Meiryo"/>
              </a:rPr>
              <a:t/>
            </a:r>
            <a:r>
              <a:rPr dirty="0" sz="650" spc="60" i="1">
                <a:latin typeface="Palatino Linotype"/>
                <a:cs typeface="Palatino Linotype"/>
              </a:rPr>
              <a:t>p</a:t>
            </a:r>
            <a:r>
              <a:rPr dirty="0" baseline="-18518" sz="675" spc="15" i="1">
                <a:latin typeface="Palatino Linotype"/>
                <a:cs typeface="Palatino Linotype"/>
              </a:rPr>
              <a:t>i</a:t>
            </a:r>
            <a:r>
              <a:rPr dirty="0" baseline="-18518" sz="675" spc="165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C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C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3507199" y="6257440"/>
            <a:ext cx="501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 i="1">
                <a:latin typeface="Palatino Linotype"/>
                <a:cs typeface="Palatino Linotype"/>
              </a:rPr>
              <a:t>i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662841" y="6184667"/>
            <a:ext cx="48520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972945" algn="l"/>
                <a:tab pos="2370455" algn="l"/>
                <a:tab pos="268986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Shephard’s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lemma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implies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that: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logarithmic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derivative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554843" y="6363997"/>
            <a:ext cx="4959985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with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respect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price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factor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equals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share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that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factor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total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cost.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47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9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share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factor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947908" y="6913867"/>
            <a:ext cx="482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5" i="1">
                <a:latin typeface="Palatino Linotype"/>
                <a:cs typeface="Palatino Linotype"/>
              </a:rPr>
              <a:t>j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902773" y="6841086"/>
            <a:ext cx="2216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sz="1000" spc="210" i="1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149189" y="6757566"/>
            <a:ext cx="323215" cy="349885"/>
          </a:xfrm>
          <a:prstGeom prst="rect">
            <a:avLst/>
          </a:prstGeom>
        </p:spPr>
        <p:txBody>
          <a:bodyPr wrap="square" lIns="0" tIns="22225" rIns="0" bIns="0" rtlCol="0" vert="horz">
            <a:spAutoFit/>
          </a:bodyPr>
          <a:lstStyle/>
          <a:p>
            <a:pPr marL="15240">
              <a:lnSpc>
                <a:spcPct val="100000"/>
              </a:lnSpc>
              <a:spcBef>
                <a:spcPts val="175"/>
              </a:spcBef>
            </a:pPr>
            <a:r>
              <a:rPr dirty="0" u="sng" sz="1000" spc="-54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1000" spc="-12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r>
              <a:rPr dirty="0" u="sng" sz="1000" spc="-4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ln</a:t>
            </a:r>
            <a:r>
              <a:rPr dirty="0" u="sng" sz="1000" spc="-8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C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-125" i="1">
                <a:latin typeface="Meiryo"/>
                <a:cs typeface="Meiryo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p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426253" y="7002451"/>
            <a:ext cx="482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5" i="1">
                <a:latin typeface="Palatino Linotype"/>
                <a:cs typeface="Palatino Linotype"/>
              </a:rPr>
              <a:t>j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917857" y="6720591"/>
            <a:ext cx="711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5" i="1">
                <a:latin typeface="Palatino Linotype"/>
                <a:cs typeface="Palatino Linotype"/>
              </a:rPr>
              <a:t>F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862076" y="6725761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70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880823" y="7019596"/>
            <a:ext cx="1517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i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690056" y="6913869"/>
            <a:ext cx="4908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3116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j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ij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505802" y="6841088"/>
            <a:ext cx="8070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53085" algn="l"/>
              </a:tabLst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110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229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ln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332194" y="6747247"/>
            <a:ext cx="1327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p</a:t>
            </a:r>
            <a:r>
              <a:rPr dirty="0" u="sng" sz="1000" spc="20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398944" y="6820032"/>
            <a:ext cx="501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 i="1">
                <a:latin typeface="Palatino Linotype"/>
                <a:cs typeface="Palatino Linotype"/>
              </a:rPr>
              <a:t>i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323165" y="6929671"/>
            <a:ext cx="927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5" i="1">
                <a:latin typeface="Palatino Linotype"/>
                <a:cs typeface="Palatino Linotype"/>
              </a:rPr>
              <a:t>p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389919" y="7002451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2" name="object 62" descr=""/>
          <p:cNvSpPr/>
          <p:nvPr/>
        </p:nvSpPr>
        <p:spPr>
          <a:xfrm>
            <a:off x="567532" y="8153310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85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 descr=""/>
          <p:cNvSpPr txBox="1"/>
          <p:nvPr/>
        </p:nvSpPr>
        <p:spPr>
          <a:xfrm>
            <a:off x="516744" y="7145700"/>
            <a:ext cx="5037455" cy="11855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 marR="43180" indent="10795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customary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divide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each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price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production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their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means.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 case,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q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p</a:t>
            </a:r>
            <a:r>
              <a:rPr dirty="0" baseline="-21367" sz="975" i="1">
                <a:latin typeface="Palatino Linotype"/>
                <a:cs typeface="Palatino Linotype"/>
              </a:rPr>
              <a:t>i</a:t>
            </a:r>
            <a:r>
              <a:rPr dirty="0" baseline="-21367" sz="975" spc="135" i="1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zero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at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sample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mean,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60">
                <a:latin typeface="Palatino Linotype"/>
                <a:cs typeface="Palatino Linotype"/>
              </a:rPr>
              <a:t> gives </a:t>
            </a:r>
            <a:r>
              <a:rPr dirty="0" sz="1000" spc="-45">
                <a:latin typeface="Palatino Linotype"/>
                <a:cs typeface="Palatino Linotype"/>
              </a:rPr>
              <a:t>an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intuitive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meaning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ﬁrst-</a:t>
            </a:r>
            <a:r>
              <a:rPr dirty="0" sz="1000" spc="-40">
                <a:latin typeface="Palatino Linotype"/>
                <a:cs typeface="Palatino Linotype"/>
              </a:rPr>
              <a:t>order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coeﬃcients.</a:t>
            </a:r>
            <a:endParaRPr sz="1000">
              <a:latin typeface="Palatino Linotype"/>
              <a:cs typeface="Palatino Linotype"/>
            </a:endParaRPr>
          </a:p>
          <a:p>
            <a:pPr marL="50800" marR="45085" indent="-635">
              <a:lnSpc>
                <a:spcPts val="1200"/>
              </a:lnSpc>
              <a:spcBef>
                <a:spcPts val="30"/>
              </a:spcBef>
            </a:pPr>
            <a:r>
              <a:rPr dirty="0" sz="1000" spc="-425" i="1">
                <a:latin typeface="Meiryo"/>
                <a:cs typeface="Meiryo"/>
              </a:rPr>
              <a:t/>
            </a:r>
            <a:r>
              <a:rPr dirty="0" baseline="-21367" sz="975" spc="-15" i="1">
                <a:latin typeface="Palatino Linotype"/>
                <a:cs typeface="Palatino Linotype"/>
              </a:rPr>
              <a:t>q</a:t>
            </a:r>
            <a:r>
              <a:rPr dirty="0" baseline="-21367" sz="975" spc="165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then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elasticity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respect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production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level</a:t>
            </a:r>
            <a:r>
              <a:rPr dirty="0" sz="1000" spc="-30">
                <a:latin typeface="Palatino Linotype"/>
                <a:cs typeface="Palatino Linotype"/>
              </a:rPr>
              <a:t> at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sample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mean,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-21367" sz="975" spc="-97" i="1">
                <a:latin typeface="Palatino Linotype"/>
                <a:cs typeface="Palatino Linotype"/>
              </a:rPr>
              <a:t>i</a:t>
            </a:r>
            <a:r>
              <a:rPr dirty="0" baseline="-21367" sz="975" spc="16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5">
                <a:latin typeface="Palatino Linotype"/>
                <a:cs typeface="Palatino Linotype"/>
              </a:rPr>
              <a:t>share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factor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i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at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sample</a:t>
            </a:r>
            <a:r>
              <a:rPr dirty="0" sz="1000" spc="-20">
                <a:latin typeface="Palatino Linotype"/>
                <a:cs typeface="Palatino Linotype"/>
              </a:rPr>
              <a:t> mean.</a:t>
            </a:r>
            <a:endParaRPr sz="1000">
              <a:latin typeface="Palatino Linotype"/>
              <a:cs typeface="Palatino Linotype"/>
            </a:endParaRPr>
          </a:p>
          <a:p>
            <a:pPr algn="r" marR="44450">
              <a:lnSpc>
                <a:spcPts val="115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data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use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concern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production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cost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electricity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producers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Texas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over</a:t>
            </a:r>
            <a:endParaRPr sz="1000">
              <a:latin typeface="Palatino Linotype"/>
              <a:cs typeface="Palatino Linotype"/>
            </a:endParaRPr>
          </a:p>
          <a:p>
            <a:pPr algn="r" marR="43815">
              <a:lnSpc>
                <a:spcPts val="1200"/>
              </a:lnSpc>
            </a:pPr>
            <a:r>
              <a:rPr dirty="0" sz="1000">
                <a:latin typeface="Palatino Linotype"/>
                <a:cs typeface="Palatino Linotype"/>
              </a:rPr>
              <a:t>18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years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(from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1966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1983).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515">
                <a:latin typeface="Palatino Linotype"/>
                <a:cs typeface="Palatino Linotype"/>
              </a:rPr>
              <a:t>h</a:t>
            </a:r>
            <a:r>
              <a:rPr dirty="0" sz="1000">
                <a:latin typeface="Palatino Linotype"/>
                <a:cs typeface="Palatino Linotype"/>
              </a:rPr>
              <a:t>e</a:t>
            </a:r>
            <a:r>
              <a:rPr dirty="0" sz="1000" spc="-105">
                <a:latin typeface="Palatino Linotype"/>
                <a:cs typeface="Palatino Linotype"/>
              </a:rPr>
              <a:t>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have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been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analyzed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Kumbhakar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(1996),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Horrace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700">
              <a:latin typeface="Palatino Linotype"/>
              <a:cs typeface="Palatino Linotype"/>
            </a:endParaRPr>
          </a:p>
          <a:p>
            <a:pPr marL="50165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Palatino Linotype"/>
                <a:cs typeface="Palatino Linotype"/>
              </a:rPr>
              <a:t>2</a:t>
            </a:r>
            <a:r>
              <a:rPr dirty="0" sz="800" spc="204">
                <a:latin typeface="Palatino Linotype"/>
                <a:cs typeface="Palatino Linotype"/>
              </a:rPr>
              <a:t> </a:t>
            </a:r>
            <a:r>
              <a:rPr dirty="0" sz="800" spc="385">
                <a:latin typeface="Palatino Linotype"/>
                <a:cs typeface="Palatino Linotype"/>
              </a:rPr>
              <a:t>h</a:t>
            </a:r>
            <a:r>
              <a:rPr dirty="0" sz="800" spc="-15">
                <a:latin typeface="Palatino Linotype"/>
                <a:cs typeface="Palatino Linotype"/>
              </a:rPr>
              <a:t>is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result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known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as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Shephard’s</a:t>
            </a:r>
            <a:r>
              <a:rPr dirty="0" sz="800" spc="-10">
                <a:latin typeface="Palatino Linotype"/>
                <a:cs typeface="Palatino Linotype"/>
              </a:rPr>
              <a:t> lemma.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304970" y="607782"/>
            <a:ext cx="15494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20" b="1">
                <a:latin typeface="Calibri"/>
                <a:cs typeface="Calibri"/>
              </a:rPr>
              <a:t>viii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3" name="object 3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554837" y="607782"/>
            <a:ext cx="38862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spc="-10" i="1">
                <a:latin typeface="Calibri"/>
                <a:cs typeface="Calibri"/>
              </a:rPr>
              <a:t>Contents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54819" y="863772"/>
            <a:ext cx="3950335" cy="74726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84505" indent="-472440">
              <a:lnSpc>
                <a:spcPts val="1195"/>
              </a:lnSpc>
              <a:spcBef>
                <a:spcPts val="95"/>
              </a:spcBef>
              <a:buAutoNum type="arabicPlain" startAt="2"/>
              <a:tabLst>
                <a:tab pos="483870" algn="l"/>
                <a:tab pos="485140" algn="l"/>
              </a:tabLst>
            </a:pPr>
            <a:r>
              <a:rPr dirty="0" sz="950" b="1">
                <a:latin typeface="Calibri"/>
                <a:cs typeface="Calibri"/>
              </a:rPr>
              <a:t>The</a:t>
            </a:r>
            <a:r>
              <a:rPr dirty="0" sz="950" spc="5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Error</a:t>
            </a:r>
            <a:r>
              <a:rPr dirty="0" sz="950" spc="10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Component</a:t>
            </a:r>
            <a:r>
              <a:rPr dirty="0" sz="950" spc="5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Model</a:t>
            </a:r>
            <a:r>
              <a:rPr dirty="0" sz="950" spc="320" b="1">
                <a:latin typeface="Calibri"/>
                <a:cs typeface="Calibri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23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Notations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Hypotheses</a:t>
            </a:r>
            <a:r>
              <a:rPr dirty="0" sz="1000" spc="48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23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>
                <a:latin typeface="Palatino Linotype"/>
                <a:cs typeface="Palatino Linotype"/>
              </a:rPr>
              <a:t>Notations</a:t>
            </a:r>
            <a:r>
              <a:rPr dirty="0" sz="1000" spc="45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23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Some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Useful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Transformations</a:t>
            </a:r>
            <a:r>
              <a:rPr dirty="0" sz="1000" spc="44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24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Hypotheses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Concerning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Errors</a:t>
            </a:r>
            <a:r>
              <a:rPr dirty="0" sz="1000" spc="204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25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ts val="1195"/>
              </a:lnSpc>
              <a:buAutoNum type="arabicPeriod" startAt="2"/>
              <a:tabLst>
                <a:tab pos="484505" algn="l"/>
                <a:tab pos="48514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Ordinary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Least </a:t>
            </a:r>
            <a:r>
              <a:rPr dirty="0" sz="1000" spc="-35">
                <a:latin typeface="Palatino Linotype"/>
                <a:cs typeface="Palatino Linotype"/>
              </a:rPr>
              <a:t>Squares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Estimators</a:t>
            </a:r>
            <a:r>
              <a:rPr dirty="0" sz="1000" spc="49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27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Ordinary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Least </a:t>
            </a:r>
            <a:r>
              <a:rPr dirty="0" sz="1000" spc="-35">
                <a:latin typeface="Palatino Linotype"/>
                <a:cs typeface="Palatino Linotype"/>
              </a:rPr>
              <a:t>Squares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Raw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Data: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Pooling</a:t>
            </a:r>
            <a:r>
              <a:rPr dirty="0" sz="1000" spc="2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21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27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 spc="-6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17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28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3870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509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29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ts val="1195"/>
              </a:lnSpc>
              <a:buAutoNum type="arabicPeriod" startAt="3"/>
              <a:tabLst>
                <a:tab pos="484505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Generalized</a:t>
            </a:r>
            <a:r>
              <a:rPr dirty="0" sz="1000" spc="-30">
                <a:latin typeface="Palatino Linotype"/>
                <a:cs typeface="Palatino Linotype"/>
              </a:rPr>
              <a:t> Least </a:t>
            </a:r>
            <a:r>
              <a:rPr dirty="0" sz="1000" spc="-35">
                <a:latin typeface="Palatino Linotype"/>
                <a:cs typeface="Palatino Linotype"/>
              </a:rPr>
              <a:t>Squares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15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33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Presentation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90">
                <a:latin typeface="Palatino Linotype"/>
                <a:cs typeface="Palatino Linotype"/>
              </a:rPr>
              <a:t>gls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16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34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Estimation</a:t>
            </a:r>
            <a:r>
              <a:rPr dirty="0" sz="1000" spc="-30">
                <a:latin typeface="Palatino Linotype"/>
                <a:cs typeface="Palatino Linotype"/>
              </a:rPr>
              <a:t> of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Components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229">
                <a:latin typeface="Palatino Linotype"/>
                <a:cs typeface="Palatino Linotype"/>
              </a:rPr>
              <a:t>  </a:t>
            </a:r>
            <a:r>
              <a:rPr dirty="0" sz="1000" spc="-35" i="1">
                <a:latin typeface="Palatino Linotype"/>
                <a:cs typeface="Palatino Linotype"/>
              </a:rPr>
              <a:t>35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ts val="1195"/>
              </a:lnSpc>
              <a:buAutoNum type="arabicPeriod" startAt="3"/>
              <a:tabLst>
                <a:tab pos="484505" algn="l"/>
                <a:tab pos="48514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Comparison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Estimators</a:t>
            </a:r>
            <a:r>
              <a:rPr dirty="0" sz="1000" spc="49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39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Relations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between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Estimators</a:t>
            </a:r>
            <a:r>
              <a:rPr dirty="0" sz="1000" spc="47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39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Comparison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Variances</a:t>
            </a:r>
            <a:r>
              <a:rPr dirty="0" sz="1000" spc="47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40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Fixed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vs</a:t>
            </a:r>
            <a:r>
              <a:rPr dirty="0" sz="1000" spc="-2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Random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Effects</a:t>
            </a:r>
            <a:r>
              <a:rPr dirty="0" sz="1000" spc="16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40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Some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Simple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Linear </a:t>
            </a:r>
            <a:r>
              <a:rPr dirty="0" sz="1000" spc="-40">
                <a:latin typeface="Palatino Linotype"/>
                <a:cs typeface="Palatino Linotype"/>
              </a:rPr>
              <a:t>Model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Examples</a:t>
            </a:r>
            <a:r>
              <a:rPr dirty="0" sz="1000" spc="49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42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ts val="1195"/>
              </a:lnSpc>
              <a:buAutoNum type="arabicPeriod" startAt="3"/>
              <a:tabLst>
                <a:tab pos="484505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Two-</a:t>
            </a:r>
            <a:r>
              <a:rPr dirty="0" sz="1000" spc="-90">
                <a:latin typeface="Palatino Linotype"/>
                <a:cs typeface="Palatino Linotype"/>
              </a:rPr>
              <a:t>ways</a:t>
            </a:r>
            <a:r>
              <a:rPr dirty="0" sz="1000" spc="-25">
                <a:latin typeface="Palatino Linotype"/>
                <a:cs typeface="Palatino Linotype"/>
              </a:rPr>
              <a:t> Error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Components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22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47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Error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Components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Two-</a:t>
            </a:r>
            <a:r>
              <a:rPr dirty="0" sz="1000" spc="-90">
                <a:latin typeface="Palatino Linotype"/>
                <a:cs typeface="Palatino Linotype"/>
              </a:rPr>
              <a:t>ways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21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47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Fixed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Random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Models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48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ts val="1200"/>
              </a:lnSpc>
              <a:buAutoNum type="arabicPeriod" startAt="3"/>
              <a:tabLst>
                <a:tab pos="483870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Estimation</a:t>
            </a:r>
            <a:r>
              <a:rPr dirty="0" sz="1000" spc="-30">
                <a:latin typeface="Palatino Linotype"/>
                <a:cs typeface="Palatino Linotype"/>
              </a:rPr>
              <a:t> of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Wage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Equation</a:t>
            </a:r>
            <a:r>
              <a:rPr dirty="0" sz="1000" spc="16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49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00">
              <a:latin typeface="Palatino Linotype"/>
              <a:cs typeface="Palatino Linotype"/>
            </a:endParaRPr>
          </a:p>
          <a:p>
            <a:pPr marL="484505" indent="-472440">
              <a:lnSpc>
                <a:spcPts val="1200"/>
              </a:lnSpc>
              <a:buAutoNum type="arabicPlain" startAt="3"/>
              <a:tabLst>
                <a:tab pos="483870" algn="l"/>
                <a:tab pos="485140" algn="l"/>
              </a:tabLst>
            </a:pPr>
            <a:r>
              <a:rPr dirty="0" sz="950" b="1">
                <a:latin typeface="Calibri"/>
                <a:cs typeface="Calibri"/>
              </a:rPr>
              <a:t>Advanced</a:t>
            </a:r>
            <a:r>
              <a:rPr dirty="0" sz="950" spc="25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Error</a:t>
            </a:r>
            <a:r>
              <a:rPr dirty="0" sz="950" spc="25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Components</a:t>
            </a:r>
            <a:r>
              <a:rPr dirty="0" sz="950" spc="25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Models</a:t>
            </a:r>
            <a:r>
              <a:rPr dirty="0" sz="950" spc="360" b="1">
                <a:latin typeface="Calibri"/>
                <a:cs typeface="Calibri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53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Unbalanced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Panels</a:t>
            </a:r>
            <a:r>
              <a:rPr dirty="0" sz="1000" spc="14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53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Effects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17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53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Two-</a:t>
            </a:r>
            <a:r>
              <a:rPr dirty="0" sz="1000" spc="-90">
                <a:latin typeface="Palatino Linotype"/>
                <a:cs typeface="Palatino Linotype"/>
              </a:rPr>
              <a:t>ways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Component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204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54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Fixed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16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55</a:t>
            </a:r>
            <a:endParaRPr sz="1000">
              <a:latin typeface="Palatino Linotype"/>
              <a:cs typeface="Palatino Linotype"/>
            </a:endParaRPr>
          </a:p>
          <a:p>
            <a:pPr lvl="3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Random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Effects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16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56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Estimation</a:t>
            </a:r>
            <a:r>
              <a:rPr dirty="0" sz="1000" spc="-30">
                <a:latin typeface="Palatino Linotype"/>
                <a:cs typeface="Palatino Linotype"/>
              </a:rPr>
              <a:t> of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Components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Variance</a:t>
            </a:r>
            <a:r>
              <a:rPr dirty="0" sz="1000" spc="16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57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ts val="1195"/>
              </a:lnSpc>
              <a:buAutoNum type="arabicPeriod"/>
              <a:tabLst>
                <a:tab pos="483870" algn="l"/>
                <a:tab pos="4851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Seemingly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Unrelated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Regression</a:t>
            </a:r>
            <a:r>
              <a:rPr dirty="0" sz="1000" spc="509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64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>
                <a:latin typeface="Palatino Linotype"/>
                <a:cs typeface="Palatino Linotype"/>
              </a:rPr>
              <a:t>Introduction</a:t>
            </a:r>
            <a:r>
              <a:rPr dirty="0" sz="1000" spc="445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64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Constrained</a:t>
            </a:r>
            <a:r>
              <a:rPr dirty="0" sz="1000" spc="-30">
                <a:latin typeface="Palatino Linotype"/>
                <a:cs typeface="Palatino Linotype"/>
              </a:rPr>
              <a:t> Least </a:t>
            </a:r>
            <a:r>
              <a:rPr dirty="0" sz="1000">
                <a:latin typeface="Palatino Linotype"/>
                <a:cs typeface="Palatino Linotype"/>
              </a:rPr>
              <a:t>Squares</a:t>
            </a:r>
            <a:r>
              <a:rPr dirty="0" sz="1000" spc="15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65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15">
                <a:latin typeface="Palatino Linotype"/>
                <a:cs typeface="Palatino Linotype"/>
              </a:rPr>
              <a:t>Inter-</a:t>
            </a:r>
            <a:r>
              <a:rPr dirty="0" sz="1000" spc="-35">
                <a:latin typeface="Palatino Linotype"/>
                <a:cs typeface="Palatino Linotype"/>
              </a:rPr>
              <a:t>equations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Correlation</a:t>
            </a:r>
            <a:r>
              <a:rPr dirty="0" sz="1000" spc="49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66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SUR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With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Data</a:t>
            </a:r>
            <a:r>
              <a:rPr dirty="0" sz="1000" spc="204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67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ts val="1195"/>
              </a:lnSpc>
              <a:buAutoNum type="arabicPeriod" startAt="3"/>
              <a:tabLst>
                <a:tab pos="484505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Maximum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Likelihood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17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71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Derivation</a:t>
            </a:r>
            <a:r>
              <a:rPr dirty="0" sz="1000" spc="-30">
                <a:latin typeface="Palatino Linotype"/>
                <a:cs typeface="Palatino Linotype"/>
              </a:rPr>
              <a:t> of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Likelihood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Function</a:t>
            </a:r>
            <a:r>
              <a:rPr dirty="0" sz="1000" spc="18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71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Computation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Estimator</a:t>
            </a:r>
            <a:r>
              <a:rPr dirty="0" sz="1000" spc="15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73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ts val="1195"/>
              </a:lnSpc>
              <a:buAutoNum type="arabicPeriod" startAt="4"/>
              <a:tabLst>
                <a:tab pos="484505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Nested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</a:t>
            </a:r>
            <a:r>
              <a:rPr dirty="0" sz="1000" spc="-35">
                <a:latin typeface="Palatino Linotype"/>
                <a:cs typeface="Palatino Linotype"/>
              </a:rPr>
              <a:t> Components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21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74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Presentation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Model</a:t>
            </a:r>
            <a:r>
              <a:rPr dirty="0" sz="1000" spc="18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74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200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Estimation</a:t>
            </a:r>
            <a:r>
              <a:rPr dirty="0" sz="1000" spc="-30">
                <a:latin typeface="Palatino Linotype"/>
                <a:cs typeface="Palatino Linotype"/>
              </a:rPr>
              <a:t> of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Variance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Error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Components</a:t>
            </a:r>
            <a:r>
              <a:rPr dirty="0" sz="1000" spc="14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75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5"/>
              </a:spcBef>
            </a:pPr>
            <a:endParaRPr sz="900">
              <a:latin typeface="Palatino Linotype"/>
              <a:cs typeface="Palatino Linotype"/>
            </a:endParaRPr>
          </a:p>
          <a:p>
            <a:pPr marL="484505" indent="-472440">
              <a:lnSpc>
                <a:spcPts val="1200"/>
              </a:lnSpc>
              <a:buAutoNum type="arabicPlain" startAt="4"/>
              <a:tabLst>
                <a:tab pos="483870" algn="l"/>
                <a:tab pos="485140" algn="l"/>
              </a:tabLst>
            </a:pPr>
            <a:r>
              <a:rPr dirty="0" sz="950" spc="-10" b="1">
                <a:latin typeface="Calibri"/>
                <a:cs typeface="Calibri"/>
              </a:rPr>
              <a:t>Tests</a:t>
            </a:r>
            <a:r>
              <a:rPr dirty="0" sz="950" spc="5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on</a:t>
            </a:r>
            <a:r>
              <a:rPr dirty="0" sz="950" spc="5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Error</a:t>
            </a:r>
            <a:r>
              <a:rPr dirty="0" sz="950" spc="10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Component</a:t>
            </a:r>
            <a:r>
              <a:rPr dirty="0" sz="950" spc="5" b="1">
                <a:latin typeface="Calibri"/>
                <a:cs typeface="Calibri"/>
              </a:rPr>
              <a:t> </a:t>
            </a:r>
            <a:r>
              <a:rPr dirty="0" sz="950" b="1">
                <a:latin typeface="Calibri"/>
                <a:cs typeface="Calibri"/>
              </a:rPr>
              <a:t>Models</a:t>
            </a:r>
            <a:r>
              <a:rPr dirty="0" sz="950" spc="320" b="1">
                <a:latin typeface="Calibri"/>
                <a:cs typeface="Calibri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83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Tests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and/or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Time </a:t>
            </a:r>
            <a:r>
              <a:rPr dirty="0" sz="1000">
                <a:latin typeface="Palatino Linotype"/>
                <a:cs typeface="Palatino Linotype"/>
              </a:rPr>
              <a:t>Effects</a:t>
            </a:r>
            <a:r>
              <a:rPr dirty="0" sz="1000" spc="19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83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3870" algn="l"/>
                <a:tab pos="485140" algn="l"/>
              </a:tabLst>
            </a:pPr>
            <a:r>
              <a:rPr dirty="0" sz="1000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Tests</a:t>
            </a:r>
            <a:r>
              <a:rPr dirty="0" sz="1000" spc="17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84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Breusch-</a:t>
            </a:r>
            <a:r>
              <a:rPr dirty="0" sz="1000" spc="-50">
                <a:latin typeface="Palatino Linotype"/>
                <a:cs typeface="Palatino Linotype"/>
              </a:rPr>
              <a:t>Pagan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Tests</a:t>
            </a:r>
            <a:r>
              <a:rPr dirty="0" sz="1000" spc="22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84</a:t>
            </a:r>
            <a:endParaRPr sz="1000">
              <a:latin typeface="Palatino Linotype"/>
              <a:cs typeface="Palatino Linotype"/>
            </a:endParaRPr>
          </a:p>
          <a:p>
            <a:pPr lvl="1" marL="484505" indent="-472440">
              <a:lnSpc>
                <a:spcPts val="1195"/>
              </a:lnSpc>
              <a:buAutoNum type="arabicPeriod" startAt="2"/>
              <a:tabLst>
                <a:tab pos="483870" algn="l"/>
                <a:tab pos="485140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Tests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r>
              <a:rPr dirty="0" sz="1000" spc="-35">
                <a:latin typeface="Palatino Linotype"/>
                <a:cs typeface="Palatino Linotype"/>
              </a:rPr>
              <a:t> Correlated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Effects</a:t>
            </a:r>
            <a:r>
              <a:rPr dirty="0" sz="1000" spc="180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88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Mundlak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Approach</a:t>
            </a:r>
            <a:r>
              <a:rPr dirty="0" sz="1000" spc="50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89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195"/>
              </a:lnSpc>
              <a:buAutoNum type="arabicPeriod"/>
              <a:tabLst>
                <a:tab pos="483870" algn="l"/>
                <a:tab pos="485140" algn="l"/>
              </a:tabLst>
            </a:pPr>
            <a:r>
              <a:rPr dirty="0" sz="1000" spc="-55">
                <a:latin typeface="Palatino Linotype"/>
                <a:cs typeface="Palatino Linotype"/>
              </a:rPr>
              <a:t>Hausman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Test</a:t>
            </a:r>
            <a:r>
              <a:rPr dirty="0" sz="1000" spc="185">
                <a:latin typeface="Palatino Linotype"/>
                <a:cs typeface="Palatino Linotype"/>
              </a:rPr>
              <a:t>  </a:t>
            </a:r>
            <a:r>
              <a:rPr dirty="0" sz="1000" spc="-25" i="1">
                <a:latin typeface="Palatino Linotype"/>
                <a:cs typeface="Palatino Linotype"/>
              </a:rPr>
              <a:t>90</a:t>
            </a:r>
            <a:endParaRPr sz="1000">
              <a:latin typeface="Palatino Linotype"/>
              <a:cs typeface="Palatino Linotype"/>
            </a:endParaRPr>
          </a:p>
          <a:p>
            <a:pPr lvl="2" marL="484505" indent="-472440">
              <a:lnSpc>
                <a:spcPts val="1200"/>
              </a:lnSpc>
              <a:buAutoNum type="arabicPeriod"/>
              <a:tabLst>
                <a:tab pos="484505" algn="l"/>
                <a:tab pos="485140" algn="l"/>
              </a:tabLst>
            </a:pPr>
            <a:r>
              <a:rPr dirty="0" sz="1000" spc="-45">
                <a:latin typeface="Palatino Linotype"/>
                <a:cs typeface="Palatino Linotype"/>
              </a:rPr>
              <a:t>Chamberlain’s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Approach</a:t>
            </a:r>
            <a:r>
              <a:rPr dirty="0" sz="1000" spc="480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90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49" y="607782"/>
            <a:ext cx="5189855" cy="11988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Advanced</a:t>
            </a:r>
            <a:r>
              <a:rPr dirty="0" sz="800" spc="-1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Components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Models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69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12700" marR="233679">
              <a:lnSpc>
                <a:spcPct val="100000"/>
              </a:lnSpc>
            </a:pPr>
            <a:r>
              <a:rPr dirty="0" sz="1000">
                <a:latin typeface="Palatino Linotype"/>
                <a:cs typeface="Palatino Linotype"/>
              </a:rPr>
              <a:t>Schmidt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(1996)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Horrace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Schmidt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(2000).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production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factors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are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used: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fuel, </a:t>
            </a:r>
            <a:r>
              <a:rPr dirty="0" sz="1000" spc="-50">
                <a:latin typeface="Palatino Linotype"/>
                <a:cs typeface="Palatino Linotype"/>
              </a:rPr>
              <a:t>labor,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capital.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each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factor,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50">
                <a:latin typeface="Palatino Linotype"/>
                <a:cs typeface="Palatino Linotype"/>
              </a:rPr>
              <a:t>we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observe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unit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factor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prices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</a:t>
            </a:r>
            <a:r>
              <a:rPr dirty="0" sz="1000" spc="-20">
                <a:latin typeface="Courier New"/>
                <a:cs typeface="Courier New"/>
              </a:rPr>
              <a:t>pfuel</a:t>
            </a:r>
            <a:r>
              <a:rPr dirty="0" sz="1000" spc="-20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plab</a:t>
            </a:r>
            <a:r>
              <a:rPr dirty="0" sz="1000" spc="-20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and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pcap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20">
                <a:latin typeface="Palatino Linotype"/>
                <a:cs typeface="Palatino Linotype"/>
              </a:rPr>
              <a:t>factor </a:t>
            </a:r>
            <a:r>
              <a:rPr dirty="0" sz="1000" spc="-40">
                <a:latin typeface="Palatino Linotype"/>
                <a:cs typeface="Palatino Linotype"/>
              </a:rPr>
              <a:t>expenses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</a:t>
            </a:r>
            <a:r>
              <a:rPr dirty="0" sz="1000" spc="-10">
                <a:latin typeface="Courier New"/>
                <a:cs typeface="Courier New"/>
              </a:rPr>
              <a:t>expfuel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explab</a:t>
            </a:r>
            <a:r>
              <a:rPr dirty="0" sz="1000" spc="-10">
                <a:latin typeface="Palatino Linotype"/>
                <a:cs typeface="Palatino Linotype"/>
              </a:rPr>
              <a:t>,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expcap</a:t>
            </a:r>
            <a:r>
              <a:rPr dirty="0" sz="1000" spc="-10">
                <a:latin typeface="Palatino Linotype"/>
                <a:cs typeface="Palatino Linotype"/>
              </a:rPr>
              <a:t>).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234315" indent="107950">
              <a:lnSpc>
                <a:spcPts val="1200"/>
              </a:lnSpc>
              <a:spcBef>
                <a:spcPts val="30"/>
              </a:spcBef>
            </a:pP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ﬁrst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compute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prices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logarithms,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divide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their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sample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mean,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we </a:t>
            </a:r>
            <a:r>
              <a:rPr dirty="0" sz="1000" spc="-35">
                <a:latin typeface="Palatino Linotype"/>
                <a:cs typeface="Palatino Linotype"/>
              </a:rPr>
              <a:t>also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divide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them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by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prices,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here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fuel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price.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perform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task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 spc="-10">
                <a:latin typeface="Palatino Linotype"/>
                <a:cs typeface="Palatino Linotype"/>
              </a:rPr>
              <a:t>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mutate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dplyr</a:t>
            </a:r>
            <a:r>
              <a:rPr dirty="0" sz="1000" spc="-25" b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package.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81479" y="1938305"/>
            <a:ext cx="4985385" cy="84963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data("TexasElectr",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"pder")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library("dplyr")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TexasElectr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mutate(TexasElectr,</a:t>
            </a:r>
            <a:endParaRPr sz="800">
              <a:latin typeface="Courier New"/>
              <a:cs typeface="Courier New"/>
            </a:endParaRPr>
          </a:p>
          <a:p>
            <a:pPr marL="136080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pf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log(pfuel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mean(pfuel)),</a:t>
            </a:r>
            <a:endParaRPr sz="800">
              <a:latin typeface="Courier New"/>
              <a:cs typeface="Courier New"/>
            </a:endParaRPr>
          </a:p>
          <a:p>
            <a:pPr marL="1360805" marR="1611630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pl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log(plab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mean(plab))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pf, </a:t>
            </a:r>
            <a:r>
              <a:rPr dirty="0" sz="800">
                <a:latin typeface="Courier New"/>
                <a:cs typeface="Courier New"/>
              </a:rPr>
              <a:t>pk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log(pcap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mean(pcap))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pf)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676796" y="2935000"/>
            <a:ext cx="41852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production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also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measured</a:t>
            </a:r>
            <a:r>
              <a:rPr dirty="0" sz="1000" spc="-10">
                <a:latin typeface="Palatino Linotype"/>
                <a:cs typeface="Palatino Linotype"/>
              </a:rPr>
              <a:t> in </a:t>
            </a:r>
            <a:r>
              <a:rPr dirty="0" sz="1000" spc="-40">
                <a:latin typeface="Palatino Linotype"/>
                <a:cs typeface="Palatino Linotype"/>
              </a:rPr>
              <a:t>logarithms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divided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its </a:t>
            </a:r>
            <a:r>
              <a:rPr dirty="0" sz="1000" spc="-50">
                <a:latin typeface="Palatino Linotype"/>
                <a:cs typeface="Palatino Linotype"/>
              </a:rPr>
              <a:t>sample</a:t>
            </a:r>
            <a:r>
              <a:rPr dirty="0" sz="1000" spc="-10">
                <a:latin typeface="Palatino Linotype"/>
                <a:cs typeface="Palatino Linotype"/>
              </a:rPr>
              <a:t> mean.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81479" y="3244069"/>
            <a:ext cx="4985385" cy="14097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TexasElectr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mutate(TexasElectr,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q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log(output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mean(output)))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68779" y="3544793"/>
            <a:ext cx="4960620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We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then</a:t>
            </a:r>
            <a:r>
              <a:rPr dirty="0" sz="1000" spc="-35">
                <a:latin typeface="Palatino Linotype"/>
                <a:cs typeface="Palatino Linotype"/>
              </a:rPr>
              <a:t> compute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total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production </a:t>
            </a:r>
            <a:r>
              <a:rPr dirty="0" sz="1000">
                <a:latin typeface="Palatino Linotype"/>
                <a:cs typeface="Palatino Linotype"/>
              </a:rPr>
              <a:t>cost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summing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expenses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three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factors</a:t>
            </a:r>
            <a:r>
              <a:rPr dirty="0" sz="1000" spc="-25">
                <a:latin typeface="Palatino Linotype"/>
                <a:cs typeface="Palatino Linotype"/>
              </a:rPr>
              <a:t> and </a:t>
            </a:r>
            <a:r>
              <a:rPr dirty="0" sz="1000" spc="-10">
                <a:latin typeface="Palatino Linotype"/>
                <a:cs typeface="Palatino Linotype"/>
              </a:rPr>
              <a:t>factor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shares. </a:t>
            </a:r>
            <a:r>
              <a:rPr dirty="0" sz="1000" spc="-50">
                <a:latin typeface="Palatino Linotype"/>
                <a:cs typeface="Palatino Linotype"/>
              </a:rPr>
              <a:t>Finally,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measure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logarithms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divide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its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sample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mean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and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reference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price.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581479" y="4157554"/>
            <a:ext cx="4985385" cy="70802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TexasElectr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mutate(TexasElectr,</a:t>
            </a:r>
            <a:endParaRPr sz="800">
              <a:latin typeface="Courier New"/>
              <a:cs typeface="Courier New"/>
            </a:endParaRPr>
          </a:p>
          <a:p>
            <a:pPr marL="1360805" marR="1793875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C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expfuel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explab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expcap, </a:t>
            </a:r>
            <a:r>
              <a:rPr dirty="0" sz="800">
                <a:latin typeface="Courier New"/>
                <a:cs typeface="Courier New"/>
              </a:rPr>
              <a:t>sl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explab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-25">
                <a:latin typeface="Courier New"/>
                <a:cs typeface="Courier New"/>
              </a:rPr>
              <a:t> C,</a:t>
            </a:r>
            <a:endParaRPr sz="800">
              <a:latin typeface="Courier New"/>
              <a:cs typeface="Courier New"/>
            </a:endParaRPr>
          </a:p>
          <a:p>
            <a:pPr marL="1360805">
              <a:lnSpc>
                <a:spcPct val="100000"/>
              </a:lnSpc>
              <a:spcBef>
                <a:spcPts val="85"/>
              </a:spcBef>
            </a:pPr>
            <a:r>
              <a:rPr dirty="0" sz="800">
                <a:latin typeface="Courier New"/>
                <a:cs typeface="Courier New"/>
              </a:rPr>
              <a:t>sk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expcap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-25">
                <a:latin typeface="Courier New"/>
                <a:cs typeface="Courier New"/>
              </a:rPr>
              <a:t> C,</a:t>
            </a:r>
            <a:endParaRPr sz="800">
              <a:latin typeface="Courier New"/>
              <a:cs typeface="Courier New"/>
            </a:endParaRPr>
          </a:p>
          <a:p>
            <a:pPr marL="136080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C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log(C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/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mean(C))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pf)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676796" y="4999832"/>
            <a:ext cx="39681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Finally,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compute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squares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interaction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terms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variables.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581479" y="5309012"/>
            <a:ext cx="4985385" cy="70802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TexasElectr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mutate(TexasElectr,</a:t>
            </a:r>
            <a:endParaRPr sz="800">
              <a:latin typeface="Courier New"/>
              <a:cs typeface="Courier New"/>
            </a:endParaRPr>
          </a:p>
          <a:p>
            <a:pPr marL="1360805" marR="2439670">
              <a:lnSpc>
                <a:spcPct val="116300"/>
              </a:lnSpc>
            </a:pPr>
            <a:r>
              <a:rPr dirty="0" sz="800" spc="110">
                <a:latin typeface="Courier New"/>
                <a:cs typeface="Courier New"/>
              </a:rPr>
              <a:t>pll=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1/2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*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</a:t>
            </a:r>
            <a:r>
              <a:rPr dirty="0" sz="800" spc="190">
                <a:latin typeface="Courier New"/>
                <a:cs typeface="Courier New"/>
              </a:rPr>
              <a:t> </a:t>
            </a:r>
            <a:r>
              <a:rPr dirty="0" sz="800" spc="-254" i="1">
                <a:latin typeface="Meiryo"/>
                <a:cs typeface="Meiryo"/>
              </a:rPr>
              <a:t>̂</a:t>
            </a:r>
            <a:r>
              <a:rPr dirty="0" sz="800" spc="395" i="1">
                <a:latin typeface="Meiryo"/>
                <a:cs typeface="Meiryo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2, </a:t>
            </a:r>
            <a:r>
              <a:rPr dirty="0" sz="800" spc="110">
                <a:latin typeface="Courier New"/>
                <a:cs typeface="Courier New"/>
              </a:rPr>
              <a:t>plk=</a:t>
            </a:r>
            <a:r>
              <a:rPr dirty="0" sz="800">
                <a:latin typeface="Courier New"/>
                <a:cs typeface="Courier New"/>
              </a:rPr>
              <a:t> </a:t>
            </a:r>
            <a:r>
              <a:rPr dirty="0" sz="800" spc="150">
                <a:latin typeface="Courier New"/>
                <a:cs typeface="Courier New"/>
              </a:rPr>
              <a:t>pl*</a:t>
            </a:r>
            <a:r>
              <a:rPr dirty="0" sz="80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pk,</a:t>
            </a:r>
            <a:endParaRPr sz="800">
              <a:latin typeface="Courier New"/>
              <a:cs typeface="Courier New"/>
            </a:endParaRPr>
          </a:p>
          <a:p>
            <a:pPr marL="1360805">
              <a:lnSpc>
                <a:spcPct val="100000"/>
              </a:lnSpc>
              <a:spcBef>
                <a:spcPts val="155"/>
              </a:spcBef>
            </a:pPr>
            <a:r>
              <a:rPr dirty="0" sz="800" spc="110">
                <a:latin typeface="Courier New"/>
                <a:cs typeface="Courier New"/>
              </a:rPr>
              <a:t>pkk=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1/2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*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pk</a:t>
            </a:r>
            <a:r>
              <a:rPr dirty="0" sz="800" spc="190">
                <a:latin typeface="Courier New"/>
                <a:cs typeface="Courier New"/>
              </a:rPr>
              <a:t> </a:t>
            </a:r>
            <a:r>
              <a:rPr dirty="0" sz="800" spc="-254" i="1">
                <a:latin typeface="Meiryo"/>
                <a:cs typeface="Meiryo"/>
              </a:rPr>
              <a:t>̂</a:t>
            </a:r>
            <a:r>
              <a:rPr dirty="0" sz="800" spc="395" i="1">
                <a:latin typeface="Meiryo"/>
                <a:cs typeface="Meiryo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2,</a:t>
            </a:r>
            <a:endParaRPr sz="800">
              <a:latin typeface="Courier New"/>
              <a:cs typeface="Courier New"/>
            </a:endParaRPr>
          </a:p>
          <a:p>
            <a:pPr marL="1360805">
              <a:lnSpc>
                <a:spcPct val="100000"/>
              </a:lnSpc>
              <a:spcBef>
                <a:spcPts val="155"/>
              </a:spcBef>
            </a:pPr>
            <a:r>
              <a:rPr dirty="0" sz="800" spc="150">
                <a:latin typeface="Courier New"/>
                <a:cs typeface="Courier New"/>
              </a:rPr>
              <a:t>qq=</a:t>
            </a:r>
            <a:r>
              <a:rPr dirty="0" sz="800">
                <a:latin typeface="Courier New"/>
                <a:cs typeface="Courier New"/>
              </a:rPr>
              <a:t> </a:t>
            </a:r>
            <a:r>
              <a:rPr dirty="0" sz="800" spc="180">
                <a:latin typeface="Courier New"/>
                <a:cs typeface="Courier New"/>
              </a:rPr>
              <a:t>1/2*q</a:t>
            </a:r>
            <a:r>
              <a:rPr dirty="0" sz="800" spc="204">
                <a:latin typeface="Courier New"/>
                <a:cs typeface="Courier New"/>
              </a:rPr>
              <a:t> </a:t>
            </a:r>
            <a:r>
              <a:rPr dirty="0" sz="800" spc="-254" i="1">
                <a:latin typeface="Meiryo"/>
                <a:cs typeface="Meiryo"/>
              </a:rPr>
              <a:t>̂</a:t>
            </a:r>
            <a:r>
              <a:rPr dirty="0" sz="800" spc="415" i="1">
                <a:latin typeface="Meiryo"/>
                <a:cs typeface="Meiryo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2)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543389" y="6176551"/>
            <a:ext cx="5011420" cy="3295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We</a:t>
            </a:r>
            <a:r>
              <a:rPr dirty="0" sz="1000" spc="-45">
                <a:latin typeface="Palatino Linotype"/>
                <a:cs typeface="Palatino Linotype"/>
              </a:rPr>
              <a:t> deﬁne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three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equations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system,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total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other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two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factor shares.</a:t>
            </a:r>
            <a:r>
              <a:rPr dirty="0" baseline="29914" sz="975" spc="-15">
                <a:latin typeface="Palatino Linotype"/>
                <a:cs typeface="Palatino Linotype"/>
              </a:rPr>
              <a:t>3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581479" y="6637521"/>
            <a:ext cx="4985385" cy="42418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cost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9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pl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275">
                <a:latin typeface="Courier New"/>
                <a:cs typeface="Courier New"/>
              </a:rPr>
              <a:t>pk+q+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pll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plk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pkk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qq</a:t>
            </a:r>
            <a:endParaRPr sz="800">
              <a:latin typeface="Courier New"/>
              <a:cs typeface="Courier New"/>
            </a:endParaRPr>
          </a:p>
          <a:p>
            <a:pPr marL="24765" marR="3703954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shlab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sl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5">
                <a:latin typeface="Cambria"/>
                <a:cs typeface="Cambria"/>
              </a:rPr>
              <a:t> </a:t>
            </a:r>
            <a:r>
              <a:rPr dirty="0" sz="800" spc="150">
                <a:latin typeface="Courier New"/>
                <a:cs typeface="Courier New"/>
              </a:rPr>
              <a:t>pl+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pk </a:t>
            </a:r>
            <a:r>
              <a:rPr dirty="0" sz="800">
                <a:latin typeface="Courier New"/>
                <a:cs typeface="Courier New"/>
              </a:rPr>
              <a:t>shcap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sk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5">
                <a:latin typeface="Cambria"/>
                <a:cs typeface="Cambria"/>
              </a:rPr>
              <a:t> </a:t>
            </a:r>
            <a:r>
              <a:rPr dirty="0" sz="800" spc="150">
                <a:latin typeface="Courier New"/>
                <a:cs typeface="Courier New"/>
              </a:rPr>
              <a:t>pl+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pk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3" name="object 13" descr=""/>
          <p:cNvSpPr/>
          <p:nvPr/>
        </p:nvSpPr>
        <p:spPr>
          <a:xfrm>
            <a:off x="581479" y="8106906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90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 descr=""/>
          <p:cNvSpPr txBox="1"/>
          <p:nvPr/>
        </p:nvSpPr>
        <p:spPr>
          <a:xfrm>
            <a:off x="568778" y="7196330"/>
            <a:ext cx="4960620" cy="10890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635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Factor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shares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being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derivatives</a:t>
            </a:r>
            <a:r>
              <a:rPr dirty="0" sz="1000">
                <a:latin typeface="Palatino Linotype"/>
                <a:cs typeface="Palatino Linotype"/>
              </a:rPr>
              <a:t> of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function,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following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restrictions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must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 </a:t>
            </a:r>
            <a:r>
              <a:rPr dirty="0" sz="1000" spc="-10">
                <a:latin typeface="Palatino Linotype"/>
                <a:cs typeface="Palatino Linotype"/>
              </a:rPr>
              <a:t>imposed:</a:t>
            </a:r>
            <a:endParaRPr sz="1000">
              <a:latin typeface="Palatino Linotype"/>
              <a:cs typeface="Palatino Linotype"/>
            </a:endParaRPr>
          </a:p>
          <a:p>
            <a:pPr marL="141605" indent="-129539">
              <a:lnSpc>
                <a:spcPts val="1200"/>
              </a:lnSpc>
              <a:spcBef>
                <a:spcPts val="440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coeﬃcient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 </a:t>
            </a:r>
            <a:r>
              <a:rPr dirty="0" sz="1000" spc="-10">
                <a:latin typeface="Courier New"/>
                <a:cs typeface="Courier New"/>
              </a:rPr>
              <a:t>pl</a:t>
            </a:r>
            <a:r>
              <a:rPr dirty="0" sz="1000" spc="-395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cost</a:t>
            </a:r>
            <a:r>
              <a:rPr dirty="0" sz="1000" spc="-40">
                <a:latin typeface="Palatino Linotype"/>
                <a:cs typeface="Palatino Linotype"/>
              </a:rPr>
              <a:t> equation </a:t>
            </a:r>
            <a:r>
              <a:rPr dirty="0" sz="1000" spc="-50">
                <a:latin typeface="Palatino Linotype"/>
                <a:cs typeface="Palatino Linotype"/>
              </a:rPr>
              <a:t>must</a:t>
            </a:r>
            <a:r>
              <a:rPr dirty="0" sz="1000" spc="-45">
                <a:latin typeface="Palatino Linotype"/>
                <a:cs typeface="Palatino Linotype"/>
              </a:rPr>
              <a:t> equal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intercept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labor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share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equation,</a:t>
            </a:r>
            <a:endParaRPr sz="1000">
              <a:latin typeface="Palatino Linotype"/>
              <a:cs typeface="Palatino Linotype"/>
            </a:endParaRPr>
          </a:p>
          <a:p>
            <a:pPr marL="141605" marR="5080" indent="-129539">
              <a:lnSpc>
                <a:spcPts val="1200"/>
              </a:lnSpc>
              <a:spcBef>
                <a:spcPts val="35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coeﬃcient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pk</a:t>
            </a:r>
            <a:r>
              <a:rPr dirty="0" sz="1000" spc="-19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cost</a:t>
            </a:r>
            <a:r>
              <a:rPr dirty="0" sz="1000" spc="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equation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must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equal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intercept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capital</a:t>
            </a:r>
            <a:r>
              <a:rPr dirty="0" sz="1000" spc="8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share equation,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5"/>
              </a:spcBef>
            </a:pP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</a:pPr>
            <a:r>
              <a:rPr dirty="0" sz="800">
                <a:latin typeface="Palatino Linotype"/>
                <a:cs typeface="Palatino Linotype"/>
              </a:rPr>
              <a:t>3</a:t>
            </a:r>
            <a:r>
              <a:rPr dirty="0" sz="800" spc="204">
                <a:latin typeface="Palatino Linotype"/>
                <a:cs typeface="Palatino Linotype"/>
              </a:rPr>
              <a:t> </a:t>
            </a:r>
            <a:r>
              <a:rPr dirty="0" sz="800" spc="400">
                <a:latin typeface="Palatino Linotype"/>
                <a:cs typeface="Palatino Linotype"/>
              </a:rPr>
              <a:t>h</a:t>
            </a:r>
            <a:r>
              <a:rPr dirty="0" sz="800" spc="-5">
                <a:latin typeface="Palatino Linotype"/>
                <a:cs typeface="Palatino Linotype"/>
              </a:rPr>
              <a:t>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0">
                <a:latin typeface="Palatino Linotype"/>
                <a:cs typeface="Palatino Linotype"/>
              </a:rPr>
              <a:t>fuel</a:t>
            </a:r>
            <a:r>
              <a:rPr dirty="0" sz="800" spc="-15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share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is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omitted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to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50">
                <a:latin typeface="Palatino Linotype"/>
                <a:cs typeface="Palatino Linotype"/>
              </a:rPr>
              <a:t>avoid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perfect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35">
                <a:latin typeface="Palatino Linotype"/>
                <a:cs typeface="Palatino Linotype"/>
              </a:rPr>
              <a:t>collinearity,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given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that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the </a:t>
            </a:r>
            <a:r>
              <a:rPr dirty="0" sz="800" spc="-20">
                <a:latin typeface="Palatino Linotype"/>
                <a:cs typeface="Palatino Linotype"/>
              </a:rPr>
              <a:t>three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30">
                <a:latin typeface="Palatino Linotype"/>
                <a:cs typeface="Palatino Linotype"/>
              </a:rPr>
              <a:t>shares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45">
                <a:latin typeface="Palatino Linotype"/>
                <a:cs typeface="Palatino Linotype"/>
              </a:rPr>
              <a:t>sum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>
                <a:latin typeface="Palatino Linotype"/>
                <a:cs typeface="Palatino Linotype"/>
              </a:rPr>
              <a:t>to</a:t>
            </a:r>
            <a:r>
              <a:rPr dirty="0" sz="800" spc="-10">
                <a:latin typeface="Palatino Linotype"/>
                <a:cs typeface="Palatino Linotype"/>
              </a:rPr>
              <a:t> </a:t>
            </a:r>
            <a:r>
              <a:rPr dirty="0" sz="800" spc="-20">
                <a:latin typeface="Palatino Linotype"/>
                <a:cs typeface="Palatino Linotype"/>
              </a:rPr>
              <a:t>one.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25657" y="607782"/>
            <a:ext cx="5189220" cy="155956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70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370840" marR="5080" indent="-129539">
              <a:lnSpc>
                <a:spcPct val="100000"/>
              </a:lnSpc>
              <a:buFont typeface="Cambria"/>
              <a:buChar char="•"/>
              <a:tabLst>
                <a:tab pos="371475" algn="l"/>
              </a:tabLst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coeﬃcient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pll</a:t>
            </a:r>
            <a:r>
              <a:rPr dirty="0" sz="1000" spc="-32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equation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should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equal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coeﬃcient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associated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pl</a:t>
            </a:r>
            <a:r>
              <a:rPr dirty="0" sz="1000" spc="-320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labor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share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equation,</a:t>
            </a:r>
            <a:endParaRPr sz="1000">
              <a:latin typeface="Palatino Linotype"/>
              <a:cs typeface="Palatino Linotype"/>
            </a:endParaRPr>
          </a:p>
          <a:p>
            <a:pPr marL="370840" indent="-130175">
              <a:lnSpc>
                <a:spcPts val="1190"/>
              </a:lnSpc>
              <a:buFont typeface="Cambria"/>
              <a:buChar char="•"/>
              <a:tabLst>
                <a:tab pos="371475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the coeﬃcient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pkk</a:t>
            </a:r>
            <a:r>
              <a:rPr dirty="0" sz="1000" spc="-375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cost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equation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should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equal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coeﬃcient </a:t>
            </a:r>
            <a:r>
              <a:rPr dirty="0" sz="1000" spc="-40">
                <a:latin typeface="Palatino Linotype"/>
                <a:cs typeface="Palatino Linotype"/>
              </a:rPr>
              <a:t>associated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Courier New"/>
                <a:cs typeface="Courier New"/>
              </a:rPr>
              <a:t>pk</a:t>
            </a:r>
            <a:endParaRPr sz="1000">
              <a:latin typeface="Courier New"/>
              <a:cs typeface="Courier New"/>
            </a:endParaRPr>
          </a:p>
          <a:p>
            <a:pPr marL="370840">
              <a:lnSpc>
                <a:spcPts val="1195"/>
              </a:lnSpc>
            </a:pP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capital</a:t>
            </a:r>
            <a:r>
              <a:rPr dirty="0" sz="1000" spc="-35">
                <a:latin typeface="Palatino Linotype"/>
                <a:cs typeface="Palatino Linotype"/>
              </a:rPr>
              <a:t> share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equation,</a:t>
            </a:r>
            <a:endParaRPr sz="1000">
              <a:latin typeface="Palatino Linotype"/>
              <a:cs typeface="Palatino Linotype"/>
            </a:endParaRPr>
          </a:p>
          <a:p>
            <a:pPr marL="370840" marR="5080" indent="-129539">
              <a:lnSpc>
                <a:spcPts val="1200"/>
              </a:lnSpc>
              <a:spcBef>
                <a:spcPts val="40"/>
              </a:spcBef>
              <a:buFont typeface="Cambria"/>
              <a:buChar char="•"/>
              <a:tabLst>
                <a:tab pos="371475" algn="l"/>
              </a:tabLst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coeﬃcient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plk</a:t>
            </a:r>
            <a:r>
              <a:rPr dirty="0" sz="1000" spc="-285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cost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equation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should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equal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coeﬃcient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pk</a:t>
            </a:r>
            <a:r>
              <a:rPr dirty="0" sz="1000" spc="-285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labor </a:t>
            </a:r>
            <a:r>
              <a:rPr dirty="0" sz="1000" spc="-35">
                <a:latin typeface="Palatino Linotype"/>
                <a:cs typeface="Palatino Linotype"/>
              </a:rPr>
              <a:t>share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equation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coeﬃcient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pl</a:t>
            </a:r>
            <a:r>
              <a:rPr dirty="0" sz="1000" spc="-370">
                <a:latin typeface="Courier New"/>
                <a:cs typeface="Courier New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capital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share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equation.</a:t>
            </a:r>
            <a:endParaRPr sz="1000">
              <a:latin typeface="Palatino Linotype"/>
              <a:cs typeface="Palatino Linotype"/>
            </a:endParaRPr>
          </a:p>
          <a:p>
            <a:pPr marL="241300" marR="5080" indent="107950">
              <a:lnSpc>
                <a:spcPct val="100000"/>
              </a:lnSpc>
              <a:spcBef>
                <a:spcPts val="400"/>
              </a:spcBef>
            </a:pPr>
            <a:r>
              <a:rPr dirty="0" sz="1000">
                <a:latin typeface="Palatino Linotype"/>
                <a:cs typeface="Palatino Linotype"/>
              </a:rPr>
              <a:t>We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construct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this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purpose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6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(number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restrictions)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14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(number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coeﬃcients) matrix.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2260974"/>
            <a:ext cx="4985385" cy="424180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R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matrix(0,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nrow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6,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ncol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14)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R[1,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2]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R[2,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3]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R[3,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5]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R[4,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6]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R[5,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6]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R[6,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7]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1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R[1,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9]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R[2,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12]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R[3,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10]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R[4,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11]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R[5,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13]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R[6,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14]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 spc="-50">
                <a:latin typeface="Courier New"/>
                <a:cs typeface="Courier New"/>
              </a:rPr>
              <a:t>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554811" y="2832468"/>
            <a:ext cx="4960620" cy="13919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ﬁrst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line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matrix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indicates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second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coeﬃcient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one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associated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15">
                <a:latin typeface="Courier New"/>
                <a:cs typeface="Courier New"/>
              </a:rPr>
              <a:t>pl</a:t>
            </a:r>
            <a:r>
              <a:rPr dirty="0" sz="1000" spc="65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cost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equation)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must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equal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ninth</a:t>
            </a:r>
            <a:r>
              <a:rPr dirty="0" sz="1000" spc="-20">
                <a:latin typeface="Palatino Linotype"/>
                <a:cs typeface="Palatino Linotype"/>
              </a:rPr>
              <a:t> (the</a:t>
            </a:r>
            <a:r>
              <a:rPr dirty="0" sz="1000" spc="-25">
                <a:latin typeface="Palatino Linotype"/>
                <a:cs typeface="Palatino Linotype"/>
              </a:rPr>
              <a:t> constant </a:t>
            </a:r>
            <a:r>
              <a:rPr dirty="0" sz="1000" spc="-20">
                <a:latin typeface="Palatino Linotype"/>
                <a:cs typeface="Palatino Linotype"/>
              </a:rPr>
              <a:t>term in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labor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share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equation).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200"/>
              </a:lnSpc>
              <a:spcBef>
                <a:spcPts val="30"/>
              </a:spcBef>
            </a:pPr>
            <a:r>
              <a:rPr dirty="0" sz="1000" spc="270">
                <a:latin typeface="Palatino Linotype"/>
                <a:cs typeface="Palatino Linotype"/>
              </a:rPr>
              <a:t>h</a:t>
            </a:r>
            <a:r>
              <a:rPr dirty="0" sz="1000" spc="225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95" b="1">
                <a:latin typeface="Times New Roman"/>
                <a:cs typeface="Times New Roman"/>
              </a:rPr>
              <a:t>s</a:t>
            </a:r>
            <a:r>
              <a:rPr dirty="0" cap="small" sz="1000" spc="45" b="1">
                <a:latin typeface="Times New Roman"/>
                <a:cs typeface="Times New Roman"/>
              </a:rPr>
              <a:t>u</a:t>
            </a:r>
            <a:r>
              <a:rPr dirty="0" sz="1000" spc="165" b="1">
                <a:latin typeface="Times New Roman"/>
                <a:cs typeface="Times New Roman"/>
              </a:rPr>
              <a:t>r</a:t>
            </a:r>
            <a:r>
              <a:rPr dirty="0" sz="1000" spc="65" b="1">
                <a:latin typeface="Times New Roman"/>
                <a:cs typeface="Times New Roman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65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iding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ae,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eﬁning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5">
                <a:latin typeface="Palatino Linotype"/>
                <a:cs typeface="Palatino Linotype"/>
              </a:rPr>
              <a:t>y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q</a:t>
            </a:r>
            <a:r>
              <a:rPr dirty="0" sz="1000" spc="-45">
                <a:latin typeface="Palatino Linotype"/>
                <a:cs typeface="Palatino Linotype"/>
              </a:rPr>
              <a:t>u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plm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5">
                <a:latin typeface="Palatino Linotype"/>
                <a:cs typeface="Palatino Linotype"/>
              </a:rPr>
              <a:t>,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ma</a:t>
            </a:r>
            <a:r>
              <a:rPr dirty="0" sz="1000" spc="-55">
                <a:latin typeface="Palatino Linotype"/>
                <a:cs typeface="Palatino Linotype"/>
              </a:rPr>
              <a:t>k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put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ble.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mode</a:t>
            </a:r>
            <a:r>
              <a:rPr dirty="0" sz="1000" spc="-5">
                <a:latin typeface="Courier New"/>
                <a:cs typeface="Courier New"/>
              </a:rPr>
              <a:t>l</a:t>
            </a:r>
            <a:r>
              <a:rPr dirty="0" sz="1000" spc="-280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’random</a:t>
            </a:r>
            <a:r>
              <a:rPr dirty="0" sz="1000" spc="-5">
                <a:latin typeface="Courier New"/>
                <a:cs typeface="Courier New"/>
              </a:rPr>
              <a:t>’</a:t>
            </a:r>
            <a:r>
              <a:rPr dirty="0" sz="1000" spc="-280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der 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95" b="1">
                <a:latin typeface="Times New Roman"/>
                <a:cs typeface="Times New Roman"/>
              </a:rPr>
              <a:t>s</a:t>
            </a:r>
            <a:r>
              <a:rPr dirty="0" cap="small" sz="1000" spc="45" b="1">
                <a:latin typeface="Times New Roman"/>
                <a:cs typeface="Times New Roman"/>
              </a:rPr>
              <a:t>u</a:t>
            </a:r>
            <a:r>
              <a:rPr dirty="0" sz="1000" spc="165" b="1">
                <a:latin typeface="Times New Roman"/>
                <a:cs typeface="Times New Roman"/>
              </a:rPr>
              <a:t>r</a:t>
            </a:r>
            <a:r>
              <a:rPr dirty="0" sz="1000" spc="-30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0">
                <a:latin typeface="Palatino Linotype"/>
                <a:cs typeface="Palatino Linotype"/>
              </a:rPr>
              <a:t>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l.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l</a:t>
            </a:r>
            <a:r>
              <a:rPr dirty="0" sz="1000" spc="-14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restrict.matri</a:t>
            </a:r>
            <a:r>
              <a:rPr dirty="0" sz="1000" spc="-5">
                <a:latin typeface="Courier New"/>
                <a:cs typeface="Courier New"/>
              </a:rPr>
              <a:t>x</a:t>
            </a:r>
            <a:r>
              <a:rPr dirty="0" sz="1000" spc="-380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 </a:t>
            </a:r>
            <a:r>
              <a:rPr dirty="0" sz="1000" spc="-10">
                <a:latin typeface="Courier New"/>
                <a:cs typeface="Courier New"/>
              </a:rPr>
              <a:t>restrict.rh</a:t>
            </a:r>
            <a:r>
              <a:rPr dirty="0" sz="1000" spc="-5">
                <a:latin typeface="Courier New"/>
                <a:cs typeface="Courier New"/>
              </a:rPr>
              <a:t>s</a:t>
            </a:r>
            <a:r>
              <a:rPr dirty="0" sz="1000" spc="-365">
                <a:latin typeface="Courier New"/>
                <a:cs typeface="Courier New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allow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ci</a:t>
            </a:r>
            <a:r>
              <a:rPr dirty="0" sz="1000" spc="15">
                <a:latin typeface="Palatino Linotype"/>
                <a:cs typeface="Palatino Linotype"/>
              </a:rPr>
              <a:t>f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R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40" i="1">
                <a:latin typeface="Palatino Linotype"/>
                <a:cs typeface="Palatino Linotype"/>
              </a:rPr>
              <a:t>q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deﬁning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lin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ar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nstrai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s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f,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ens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eme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40" i="1">
                <a:latin typeface="Palatino Linotype"/>
                <a:cs typeface="Palatino Linotype"/>
              </a:rPr>
              <a:t>q</a:t>
            </a:r>
            <a:r>
              <a:rPr dirty="0" sz="1000" spc="-4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ze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o,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restrict.rh</a:t>
            </a:r>
            <a:r>
              <a:rPr dirty="0" sz="1000" spc="-5">
                <a:latin typeface="Courier New"/>
                <a:cs typeface="Courier New"/>
              </a:rPr>
              <a:t>s</a:t>
            </a:r>
            <a:r>
              <a:rPr dirty="0" sz="1000" spc="-395">
                <a:latin typeface="Courier New"/>
                <a:cs typeface="Courier New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me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an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omi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567532" y="4356208"/>
            <a:ext cx="4985385" cy="3967479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>
                <a:latin typeface="Courier New"/>
                <a:cs typeface="Courier New"/>
              </a:rPr>
              <a:t>z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plm(list(cost</a:t>
            </a:r>
            <a:r>
              <a:rPr dirty="0" sz="800" spc="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95">
                <a:latin typeface="Cambria"/>
                <a:cs typeface="Cambria"/>
              </a:rPr>
              <a:t> </a:t>
            </a:r>
            <a:r>
              <a:rPr dirty="0" sz="800" spc="150">
                <a:latin typeface="Courier New"/>
                <a:cs typeface="Courier New"/>
              </a:rPr>
              <a:t>pl+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275">
                <a:latin typeface="Courier New"/>
                <a:cs typeface="Courier New"/>
              </a:rPr>
              <a:t>pk+q+</a:t>
            </a:r>
            <a:r>
              <a:rPr dirty="0" sz="800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pll+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plk+</a:t>
            </a:r>
            <a:r>
              <a:rPr dirty="0" sz="800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pkk+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qq,</a:t>
            </a:r>
            <a:endParaRPr sz="800">
              <a:latin typeface="Courier New"/>
              <a:cs typeface="Courier New"/>
            </a:endParaRPr>
          </a:p>
          <a:p>
            <a:pPr marL="875030" marR="2792730">
              <a:lnSpc>
                <a:spcPts val="1120"/>
              </a:lnSpc>
              <a:spcBef>
                <a:spcPts val="60"/>
              </a:spcBef>
            </a:pPr>
            <a:r>
              <a:rPr dirty="0" sz="800">
                <a:latin typeface="Courier New"/>
                <a:cs typeface="Courier New"/>
              </a:rPr>
              <a:t>shlab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sl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0">
                <a:latin typeface="Cambria"/>
                <a:cs typeface="Cambria"/>
              </a:rPr>
              <a:t> </a:t>
            </a:r>
            <a:r>
              <a:rPr dirty="0" sz="800" spc="150">
                <a:latin typeface="Courier New"/>
                <a:cs typeface="Courier New"/>
              </a:rPr>
              <a:t>pl+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pk, </a:t>
            </a:r>
            <a:r>
              <a:rPr dirty="0" sz="800">
                <a:latin typeface="Courier New"/>
                <a:cs typeface="Courier New"/>
              </a:rPr>
              <a:t>shcap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sk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0">
                <a:latin typeface="Cambria"/>
                <a:cs typeface="Cambria"/>
              </a:rPr>
              <a:t> </a:t>
            </a:r>
            <a:r>
              <a:rPr dirty="0" sz="800" spc="150">
                <a:latin typeface="Courier New"/>
                <a:cs typeface="Courier New"/>
              </a:rPr>
              <a:t>pl+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pk),</a:t>
            </a:r>
            <a:endParaRPr sz="800">
              <a:latin typeface="Courier New"/>
              <a:cs typeface="Courier New"/>
            </a:endParaRPr>
          </a:p>
          <a:p>
            <a:pPr marL="571500">
              <a:lnSpc>
                <a:spcPct val="100000"/>
              </a:lnSpc>
              <a:spcBef>
                <a:spcPts val="85"/>
              </a:spcBef>
            </a:pPr>
            <a:r>
              <a:rPr dirty="0" sz="800">
                <a:latin typeface="Courier New"/>
                <a:cs typeface="Courier New"/>
              </a:rPr>
              <a:t>TexasElectr,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"random",</a:t>
            </a:r>
            <a:endParaRPr sz="800">
              <a:latin typeface="Courier New"/>
              <a:cs typeface="Courier New"/>
            </a:endParaRPr>
          </a:p>
          <a:p>
            <a:pPr marL="24765" marR="3190875" indent="546100">
              <a:lnSpc>
                <a:spcPct val="116300"/>
              </a:lnSpc>
            </a:pPr>
            <a:r>
              <a:rPr dirty="0" sz="800" spc="-10">
                <a:latin typeface="Courier New"/>
                <a:cs typeface="Courier New"/>
              </a:rPr>
              <a:t>restrict.matrix</a:t>
            </a:r>
            <a:r>
              <a:rPr dirty="0" sz="800">
                <a:latin typeface="Courier New"/>
                <a:cs typeface="Courier New"/>
              </a:rPr>
              <a:t> =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R) </a:t>
            </a:r>
            <a:r>
              <a:rPr dirty="0" sz="800" spc="-10">
                <a:latin typeface="Courier New"/>
                <a:cs typeface="Courier New"/>
              </a:rPr>
              <a:t>summary(z)</a:t>
            </a:r>
            <a:endParaRPr sz="800">
              <a:latin typeface="Courier New"/>
              <a:cs typeface="Courier New"/>
            </a:endParaRPr>
          </a:p>
          <a:p>
            <a:pPr marL="207010" marR="2158365" indent="-18224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Oneway</a:t>
            </a:r>
            <a:r>
              <a:rPr dirty="0" sz="800" spc="-7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(individual)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Random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Effect</a:t>
            </a:r>
            <a:r>
              <a:rPr dirty="0" sz="800" spc="-7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Model (Swamy-</a:t>
            </a:r>
            <a:r>
              <a:rPr dirty="0" sz="800">
                <a:latin typeface="Courier New"/>
                <a:cs typeface="Courier New"/>
              </a:rPr>
              <a:t>Arora's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transformation)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Call: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plm.list(formula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list(cost</a:t>
            </a:r>
            <a:r>
              <a:rPr dirty="0" sz="800" spc="-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95">
                <a:latin typeface="Cambria"/>
                <a:cs typeface="Cambria"/>
              </a:rPr>
              <a:t> </a:t>
            </a:r>
            <a:r>
              <a:rPr dirty="0" sz="800" spc="150">
                <a:latin typeface="Courier New"/>
                <a:cs typeface="Courier New"/>
              </a:rPr>
              <a:t>pl+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275">
                <a:latin typeface="Courier New"/>
                <a:cs typeface="Courier New"/>
              </a:rPr>
              <a:t>pk+q+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110">
                <a:latin typeface="Courier New"/>
                <a:cs typeface="Courier New"/>
              </a:rPr>
              <a:t>pll+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plk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50">
                <a:latin typeface="Courier New"/>
                <a:cs typeface="Courier New"/>
              </a:rPr>
              <a:t>+</a:t>
            </a:r>
            <a:endParaRPr sz="800">
              <a:latin typeface="Courier New"/>
              <a:cs typeface="Courier New"/>
            </a:endParaRPr>
          </a:p>
          <a:p>
            <a:pPr marL="267970" marR="26987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pkk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qq,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shlab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sl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pl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pk,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shcap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sk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5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pl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pk),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TexasElectr, </a:t>
            </a:r>
            <a:r>
              <a:rPr dirty="0" sz="800">
                <a:latin typeface="Courier New"/>
                <a:cs typeface="Courier New"/>
              </a:rPr>
              <a:t>model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"random",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restrict.matrix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R)</a:t>
            </a:r>
            <a:endParaRPr sz="800">
              <a:latin typeface="Courier New"/>
              <a:cs typeface="Courier New"/>
            </a:endParaRPr>
          </a:p>
          <a:p>
            <a:pPr marL="24765" marR="2583180">
              <a:lnSpc>
                <a:spcPct val="232500"/>
              </a:lnSpc>
            </a:pPr>
            <a:r>
              <a:rPr dirty="0" sz="800">
                <a:latin typeface="Courier New"/>
                <a:cs typeface="Courier New"/>
              </a:rPr>
              <a:t>Balanced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Panel: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n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180">
                <a:latin typeface="Courier New"/>
                <a:cs typeface="Courier New"/>
              </a:rPr>
              <a:t>10,T=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180">
                <a:latin typeface="Courier New"/>
                <a:cs typeface="Courier New"/>
              </a:rPr>
              <a:t>18,N=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180 </a:t>
            </a:r>
            <a:r>
              <a:rPr dirty="0" sz="800" spc="-10">
                <a:latin typeface="Courier New"/>
                <a:cs typeface="Courier New"/>
              </a:rPr>
              <a:t>Effects: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510540" marR="2279650" indent="-364490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Estimated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standard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deviations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the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error </a:t>
            </a:r>
            <a:r>
              <a:rPr dirty="0" sz="800">
                <a:latin typeface="Courier New"/>
                <a:cs typeface="Courier New"/>
              </a:rPr>
              <a:t>cost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shlab</a:t>
            </a:r>
            <a:r>
              <a:rPr dirty="0" sz="800" spc="434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shcap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  <a:tabLst>
                <a:tab pos="389255" algn="l"/>
              </a:tabLst>
            </a:pPr>
            <a:r>
              <a:rPr dirty="0" sz="800" spc="-25">
                <a:latin typeface="Courier New"/>
                <a:cs typeface="Courier New"/>
              </a:rPr>
              <a:t>id</a:t>
            </a:r>
            <a:r>
              <a:rPr dirty="0" sz="800">
                <a:latin typeface="Courier New"/>
                <a:cs typeface="Courier New"/>
              </a:rPr>
              <a:t>	0.1429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0.0248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0.0270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idios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0.0377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0.0195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0.0175</a:t>
            </a:r>
            <a:endParaRPr sz="800">
              <a:latin typeface="Courier New"/>
              <a:cs typeface="Courier New"/>
            </a:endParaRPr>
          </a:p>
          <a:p>
            <a:pPr>
              <a:lnSpc>
                <a:spcPct val="100000"/>
              </a:lnSpc>
              <a:spcBef>
                <a:spcPts val="40"/>
              </a:spcBef>
            </a:pPr>
            <a:endParaRPr sz="950">
              <a:latin typeface="Courier New"/>
              <a:cs typeface="Courier New"/>
            </a:endParaRPr>
          </a:p>
          <a:p>
            <a:pPr marL="571500" marR="1550670" indent="-42545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Estimated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correlation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matrix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the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individual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effects </a:t>
            </a:r>
            <a:r>
              <a:rPr dirty="0" sz="800">
                <a:latin typeface="Courier New"/>
                <a:cs typeface="Courier New"/>
              </a:rPr>
              <a:t>cost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shlab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shcap</a:t>
            </a:r>
            <a:endParaRPr sz="800">
              <a:latin typeface="Courier New"/>
              <a:cs typeface="Courier New"/>
            </a:endParaRPr>
          </a:p>
          <a:p>
            <a:pPr marL="24765" marR="3433445">
              <a:lnSpc>
                <a:spcPct val="116199"/>
              </a:lnSpc>
              <a:spcBef>
                <a:spcPts val="5"/>
              </a:spcBef>
              <a:tabLst>
                <a:tab pos="450215" algn="l"/>
                <a:tab pos="1118235" algn="l"/>
                <a:tab pos="1482725" algn="l"/>
              </a:tabLst>
            </a:pPr>
            <a:r>
              <a:rPr dirty="0" sz="800" spc="-20">
                <a:latin typeface="Courier New"/>
                <a:cs typeface="Courier New"/>
              </a:rPr>
              <a:t>cost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1.0000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50">
                <a:latin typeface="Courier New"/>
                <a:cs typeface="Courier New"/>
              </a:rPr>
              <a:t>.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50">
                <a:latin typeface="Courier New"/>
                <a:cs typeface="Courier New"/>
              </a:rPr>
              <a:t>. </a:t>
            </a:r>
            <a:r>
              <a:rPr dirty="0" sz="800">
                <a:latin typeface="Courier New"/>
                <a:cs typeface="Courier New"/>
              </a:rPr>
              <a:t>shlab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0.6926</a:t>
            </a:r>
            <a:r>
              <a:rPr dirty="0" sz="800" spc="409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1.00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50">
                <a:latin typeface="Courier New"/>
                <a:cs typeface="Courier New"/>
              </a:rPr>
              <a:t>.</a:t>
            </a:r>
            <a:endParaRPr sz="800">
              <a:latin typeface="Courier New"/>
              <a:cs typeface="Courier New"/>
            </a:endParaRPr>
          </a:p>
          <a:p>
            <a:pPr marL="24765">
              <a:lnSpc>
                <a:spcPct val="100000"/>
              </a:lnSpc>
              <a:spcBef>
                <a:spcPts val="155"/>
              </a:spcBef>
              <a:tabLst>
                <a:tab pos="1482725" algn="l"/>
              </a:tabLst>
            </a:pPr>
            <a:r>
              <a:rPr dirty="0" sz="800">
                <a:latin typeface="Courier New"/>
                <a:cs typeface="Courier New"/>
              </a:rPr>
              <a:t>shcap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0.0964</a:t>
            </a:r>
            <a:r>
              <a:rPr dirty="0" sz="800" spc="409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0.21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50">
                <a:latin typeface="Courier New"/>
                <a:cs typeface="Courier New"/>
              </a:rPr>
              <a:t>1</a:t>
            </a:r>
            <a:endParaRPr sz="800">
              <a:latin typeface="Courier New"/>
              <a:cs typeface="Courier New"/>
            </a:endParaRP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/>
          <p:nvPr/>
        </p:nvSpPr>
        <p:spPr>
          <a:xfrm>
            <a:off x="581479" y="919225"/>
            <a:ext cx="4985385" cy="424180"/>
          </a:xfrm>
          <a:custGeom>
            <a:avLst/>
            <a:gdLst/>
            <a:ahLst/>
            <a:cxnLst/>
            <a:rect l="l" t="t" r="r" b="b"/>
            <a:pathLst>
              <a:path w="4985385" h="424180">
                <a:moveTo>
                  <a:pt x="4985182" y="283337"/>
                </a:moveTo>
                <a:lnTo>
                  <a:pt x="0" y="283337"/>
                </a:lnTo>
                <a:lnTo>
                  <a:pt x="0" y="424040"/>
                </a:lnTo>
                <a:lnTo>
                  <a:pt x="4985182" y="424040"/>
                </a:lnTo>
                <a:lnTo>
                  <a:pt x="4985182" y="283337"/>
                </a:lnTo>
                <a:close/>
              </a:path>
              <a:path w="4985385" h="424180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424180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" name="object 4" descr=""/>
          <p:cNvSpPr txBox="1"/>
          <p:nvPr/>
        </p:nvSpPr>
        <p:spPr>
          <a:xfrm>
            <a:off x="594154" y="607782"/>
            <a:ext cx="5164455" cy="7239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43662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Advanced</a:t>
            </a:r>
            <a:r>
              <a:rPr dirty="0" sz="800" spc="-1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Components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Models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71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558800" marR="1560195" indent="-42545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Estimated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correlation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matrix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of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the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idiosyncratic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effects </a:t>
            </a:r>
            <a:r>
              <a:rPr dirty="0" sz="800">
                <a:latin typeface="Courier New"/>
                <a:cs typeface="Courier New"/>
              </a:rPr>
              <a:t>cost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shlab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shcap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  <a:tabLst>
                <a:tab pos="437515" algn="l"/>
                <a:tab pos="1105535" algn="l"/>
                <a:tab pos="1470025" algn="l"/>
              </a:tabLst>
            </a:pPr>
            <a:r>
              <a:rPr dirty="0" sz="800" spc="-20">
                <a:latin typeface="Courier New"/>
                <a:cs typeface="Courier New"/>
              </a:rPr>
              <a:t>cost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10">
                <a:latin typeface="Courier New"/>
                <a:cs typeface="Courier New"/>
              </a:rPr>
              <a:t>1.0000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50">
                <a:latin typeface="Courier New"/>
                <a:cs typeface="Courier New"/>
              </a:rPr>
              <a:t>.</a:t>
            </a:r>
            <a:r>
              <a:rPr dirty="0" sz="800">
                <a:latin typeface="Courier New"/>
                <a:cs typeface="Courier New"/>
              </a:rPr>
              <a:t>	</a:t>
            </a:r>
            <a:r>
              <a:rPr dirty="0" sz="800" spc="-50">
                <a:latin typeface="Courier New"/>
                <a:cs typeface="Courier New"/>
              </a:rPr>
              <a:t>.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81479" y="1344294"/>
            <a:ext cx="4985385" cy="282575"/>
          </a:xfrm>
          <a:custGeom>
            <a:avLst/>
            <a:gdLst/>
            <a:ahLst/>
            <a:cxnLst/>
            <a:rect l="l" t="t" r="r" b="b"/>
            <a:pathLst>
              <a:path w="4985385" h="28257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28257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594154" y="1305891"/>
            <a:ext cx="1179195" cy="30924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>
                <a:latin typeface="Courier New"/>
                <a:cs typeface="Courier New"/>
              </a:rPr>
              <a:t>shlab</a:t>
            </a:r>
            <a:r>
              <a:rPr dirty="0" sz="800" spc="40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0.2813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1.000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shcap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0.0766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0.204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2051816" y="1305891"/>
            <a:ext cx="86360" cy="3092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 indent="-635">
              <a:lnSpc>
                <a:spcPct val="116199"/>
              </a:lnSpc>
              <a:spcBef>
                <a:spcPts val="100"/>
              </a:spcBef>
            </a:pPr>
            <a:r>
              <a:rPr dirty="0" sz="800" spc="-50">
                <a:latin typeface="Courier New"/>
                <a:cs typeface="Courier New"/>
              </a:rPr>
              <a:t>. 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8" name="object 8" descr=""/>
          <p:cNvSpPr/>
          <p:nvPr/>
        </p:nvSpPr>
        <p:spPr>
          <a:xfrm>
            <a:off x="581479" y="1627758"/>
            <a:ext cx="4985385" cy="431165"/>
          </a:xfrm>
          <a:custGeom>
            <a:avLst/>
            <a:gdLst/>
            <a:ahLst/>
            <a:cxnLst/>
            <a:rect l="l" t="t" r="r" b="b"/>
            <a:pathLst>
              <a:path w="4985385" h="431164">
                <a:moveTo>
                  <a:pt x="4985182" y="141617"/>
                </a:moveTo>
                <a:lnTo>
                  <a:pt x="0" y="141617"/>
                </a:lnTo>
                <a:lnTo>
                  <a:pt x="0" y="278561"/>
                </a:lnTo>
                <a:lnTo>
                  <a:pt x="0" y="282321"/>
                </a:lnTo>
                <a:lnTo>
                  <a:pt x="0" y="430796"/>
                </a:lnTo>
                <a:lnTo>
                  <a:pt x="4985182" y="430796"/>
                </a:lnTo>
                <a:lnTo>
                  <a:pt x="4985182" y="282321"/>
                </a:lnTo>
                <a:lnTo>
                  <a:pt x="4985182" y="278561"/>
                </a:lnTo>
                <a:lnTo>
                  <a:pt x="4985182" y="141617"/>
                </a:lnTo>
                <a:close/>
              </a:path>
              <a:path w="4985385" h="431164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9" name="object 9" descr=""/>
          <p:cNvSpPr txBox="1"/>
          <p:nvPr/>
        </p:nvSpPr>
        <p:spPr>
          <a:xfrm>
            <a:off x="654846" y="1730058"/>
            <a:ext cx="2879725" cy="311150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65"/>
              </a:spcBef>
            </a:pPr>
            <a:r>
              <a:rPr dirty="0" sz="800">
                <a:latin typeface="Courier New"/>
                <a:cs typeface="Courier New"/>
              </a:rPr>
              <a:t>-</a:t>
            </a:r>
            <a:r>
              <a:rPr dirty="0" sz="800" spc="-10">
                <a:latin typeface="Courier New"/>
                <a:cs typeface="Courier New"/>
              </a:rPr>
              <a:t> </a:t>
            </a:r>
            <a:r>
              <a:rPr dirty="0" sz="800" spc="-20">
                <a:latin typeface="Courier New"/>
                <a:cs typeface="Courier New"/>
              </a:rPr>
              <a:t>cost</a:t>
            </a:r>
            <a:endParaRPr sz="800">
              <a:latin typeface="Courier New"/>
              <a:cs typeface="Courier New"/>
            </a:endParaRPr>
          </a:p>
          <a:p>
            <a:pPr marL="680720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5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t-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Pr(&gt;|t|)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0" name="object 10" descr=""/>
          <p:cNvSpPr/>
          <p:nvPr/>
        </p:nvSpPr>
        <p:spPr>
          <a:xfrm>
            <a:off x="581479" y="2054663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69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 descr=""/>
          <p:cNvSpPr txBox="1"/>
          <p:nvPr/>
        </p:nvSpPr>
        <p:spPr>
          <a:xfrm>
            <a:off x="594154" y="2036533"/>
            <a:ext cx="1240155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>
                <a:latin typeface="Courier New"/>
                <a:cs typeface="Courier New"/>
              </a:rPr>
              <a:t>(Intercept)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-0.22924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581479" y="2196286"/>
            <a:ext cx="4985385" cy="566420"/>
          </a:xfrm>
          <a:custGeom>
            <a:avLst/>
            <a:gdLst/>
            <a:ahLst/>
            <a:cxnLst/>
            <a:rect l="l" t="t" r="r" b="b"/>
            <a:pathLst>
              <a:path w="4985385" h="566419">
                <a:moveTo>
                  <a:pt x="4985182" y="425208"/>
                </a:moveTo>
                <a:lnTo>
                  <a:pt x="0" y="425208"/>
                </a:lnTo>
                <a:lnTo>
                  <a:pt x="0" y="565912"/>
                </a:lnTo>
                <a:lnTo>
                  <a:pt x="4985182" y="565912"/>
                </a:lnTo>
                <a:lnTo>
                  <a:pt x="4985182" y="425208"/>
                </a:lnTo>
                <a:close/>
              </a:path>
              <a:path w="4985385" h="566419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566419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56641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"/>
          <p:cNvSpPr txBox="1"/>
          <p:nvPr/>
        </p:nvSpPr>
        <p:spPr>
          <a:xfrm>
            <a:off x="594154" y="2158111"/>
            <a:ext cx="207645" cy="5924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6199"/>
              </a:lnSpc>
              <a:spcBef>
                <a:spcPts val="100"/>
              </a:spcBef>
            </a:pPr>
            <a:r>
              <a:rPr dirty="0" sz="800" spc="-25">
                <a:latin typeface="Courier New"/>
                <a:cs typeface="Courier New"/>
              </a:rPr>
              <a:t>pl pk </a:t>
            </a:r>
            <a:r>
              <a:rPr dirty="0" sz="800" spc="-50">
                <a:latin typeface="Courier New"/>
                <a:cs typeface="Courier New"/>
              </a:rPr>
              <a:t>q </a:t>
            </a:r>
            <a:r>
              <a:rPr dirty="0" sz="800" spc="-25">
                <a:latin typeface="Courier New"/>
                <a:cs typeface="Courier New"/>
              </a:rPr>
              <a:t>pll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383632" y="2158111"/>
            <a:ext cx="450850" cy="59245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0.12484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0.31573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0.85452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0.13698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2051766" y="2016265"/>
            <a:ext cx="450850" cy="73406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0.04175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0.00614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0.00612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0.01200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800" spc="-10">
                <a:latin typeface="Courier New"/>
                <a:cs typeface="Courier New"/>
              </a:rPr>
              <a:t>0.00931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659099" y="2016265"/>
            <a:ext cx="329565" cy="73406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 spc="-20">
                <a:latin typeface="Courier New"/>
                <a:cs typeface="Courier New"/>
              </a:rPr>
              <a:t>5.49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20.32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51.59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71.20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800" spc="-10">
                <a:latin typeface="Courier New"/>
                <a:cs typeface="Courier New"/>
              </a:rPr>
              <a:t>14.71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084335" y="2016265"/>
            <a:ext cx="693420" cy="73406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6.2e-</a:t>
            </a:r>
            <a:r>
              <a:rPr dirty="0" sz="800">
                <a:latin typeface="Courier New"/>
                <a:cs typeface="Courier New"/>
              </a:rPr>
              <a:t>08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8" name="object 18" descr=""/>
          <p:cNvSpPr/>
          <p:nvPr/>
        </p:nvSpPr>
        <p:spPr>
          <a:xfrm>
            <a:off x="581479" y="2763113"/>
            <a:ext cx="4985385" cy="1281430"/>
          </a:xfrm>
          <a:custGeom>
            <a:avLst/>
            <a:gdLst/>
            <a:ahLst/>
            <a:cxnLst/>
            <a:rect l="l" t="t" r="r" b="b"/>
            <a:pathLst>
              <a:path w="4985385" h="1281429">
                <a:moveTo>
                  <a:pt x="4985182" y="991997"/>
                </a:moveTo>
                <a:lnTo>
                  <a:pt x="0" y="991997"/>
                </a:lnTo>
                <a:lnTo>
                  <a:pt x="0" y="1128814"/>
                </a:lnTo>
                <a:lnTo>
                  <a:pt x="0" y="1132700"/>
                </a:lnTo>
                <a:lnTo>
                  <a:pt x="0" y="1281061"/>
                </a:lnTo>
                <a:lnTo>
                  <a:pt x="4985182" y="1281061"/>
                </a:lnTo>
                <a:lnTo>
                  <a:pt x="4985182" y="1132700"/>
                </a:lnTo>
                <a:lnTo>
                  <a:pt x="4985182" y="1128814"/>
                </a:lnTo>
                <a:lnTo>
                  <a:pt x="4985182" y="991997"/>
                </a:lnTo>
                <a:close/>
              </a:path>
              <a:path w="4985385" h="1281429">
                <a:moveTo>
                  <a:pt x="4985182" y="850265"/>
                </a:moveTo>
                <a:lnTo>
                  <a:pt x="0" y="850265"/>
                </a:lnTo>
                <a:lnTo>
                  <a:pt x="0" y="990968"/>
                </a:lnTo>
                <a:lnTo>
                  <a:pt x="4985182" y="990968"/>
                </a:lnTo>
                <a:lnTo>
                  <a:pt x="4985182" y="850265"/>
                </a:lnTo>
                <a:close/>
              </a:path>
              <a:path w="4985385" h="1281429">
                <a:moveTo>
                  <a:pt x="4985182" y="708533"/>
                </a:moveTo>
                <a:lnTo>
                  <a:pt x="0" y="708533"/>
                </a:lnTo>
                <a:lnTo>
                  <a:pt x="0" y="849236"/>
                </a:lnTo>
                <a:lnTo>
                  <a:pt x="4985182" y="849236"/>
                </a:lnTo>
                <a:lnTo>
                  <a:pt x="4985182" y="708533"/>
                </a:lnTo>
                <a:close/>
              </a:path>
              <a:path w="4985385" h="1281429">
                <a:moveTo>
                  <a:pt x="4985182" y="566915"/>
                </a:moveTo>
                <a:lnTo>
                  <a:pt x="0" y="566915"/>
                </a:lnTo>
                <a:lnTo>
                  <a:pt x="0" y="707618"/>
                </a:lnTo>
                <a:lnTo>
                  <a:pt x="4985182" y="707618"/>
                </a:lnTo>
                <a:lnTo>
                  <a:pt x="4985182" y="566915"/>
                </a:lnTo>
                <a:close/>
              </a:path>
              <a:path w="4985385" h="1281429">
                <a:moveTo>
                  <a:pt x="4985182" y="425183"/>
                </a:moveTo>
                <a:lnTo>
                  <a:pt x="0" y="425183"/>
                </a:lnTo>
                <a:lnTo>
                  <a:pt x="0" y="565886"/>
                </a:lnTo>
                <a:lnTo>
                  <a:pt x="4985182" y="565886"/>
                </a:lnTo>
                <a:lnTo>
                  <a:pt x="4985182" y="425183"/>
                </a:lnTo>
                <a:close/>
              </a:path>
              <a:path w="4985385" h="1281429">
                <a:moveTo>
                  <a:pt x="4985182" y="283451"/>
                </a:moveTo>
                <a:lnTo>
                  <a:pt x="0" y="283451"/>
                </a:lnTo>
                <a:lnTo>
                  <a:pt x="0" y="424154"/>
                </a:lnTo>
                <a:lnTo>
                  <a:pt x="4985182" y="424154"/>
                </a:lnTo>
                <a:lnTo>
                  <a:pt x="4985182" y="283451"/>
                </a:lnTo>
                <a:close/>
              </a:path>
              <a:path w="4985385" h="1281429">
                <a:moveTo>
                  <a:pt x="4985182" y="141719"/>
                </a:moveTo>
                <a:lnTo>
                  <a:pt x="0" y="141719"/>
                </a:lnTo>
                <a:lnTo>
                  <a:pt x="0" y="282422"/>
                </a:lnTo>
                <a:lnTo>
                  <a:pt x="4985182" y="282422"/>
                </a:lnTo>
                <a:lnTo>
                  <a:pt x="4985182" y="141719"/>
                </a:lnTo>
                <a:close/>
              </a:path>
              <a:path w="4985385" h="128142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9" name="object 19" descr=""/>
          <p:cNvGraphicFramePr>
            <a:graphicFrameLocks noGrp="1"/>
          </p:cNvGraphicFramePr>
          <p:nvPr/>
        </p:nvGraphicFramePr>
        <p:xfrm>
          <a:off x="581479" y="2762751"/>
          <a:ext cx="3215640" cy="12966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23900"/>
                <a:gridCol w="638175"/>
                <a:gridCol w="638175"/>
                <a:gridCol w="455930"/>
                <a:gridCol w="760730"/>
              </a:tblGrid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19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plk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-0.04025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0.00867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4.64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4.3e-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06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19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pkk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0.19884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0.00832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23.90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15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qq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0.19821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0.01150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15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17.23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1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730250">
                <a:tc gridSpan="5">
                  <a:txBody>
                    <a:bodyPr/>
                    <a:lstStyle/>
                    <a:p>
                      <a:pPr marL="2476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'.'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85725">
                        <a:lnSpc>
                          <a:spcPct val="10000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 shlab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75374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Estimate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Std.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Error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t-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value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Pr(&gt;|t|)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20" name="object 20" descr=""/>
          <p:cNvSpPr/>
          <p:nvPr/>
        </p:nvSpPr>
        <p:spPr>
          <a:xfrm>
            <a:off x="581479" y="4040289"/>
            <a:ext cx="4985385" cy="424180"/>
          </a:xfrm>
          <a:custGeom>
            <a:avLst/>
            <a:gdLst/>
            <a:ahLst/>
            <a:cxnLst/>
            <a:rect l="l" t="t" r="r" b="b"/>
            <a:pathLst>
              <a:path w="4985385" h="424179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424179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42417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1" name="object 21" descr=""/>
          <p:cNvSpPr txBox="1"/>
          <p:nvPr/>
        </p:nvSpPr>
        <p:spPr>
          <a:xfrm>
            <a:off x="1322941" y="4001884"/>
            <a:ext cx="511175" cy="45085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73025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0.12484</a:t>
            </a:r>
            <a:endParaRPr sz="800">
              <a:latin typeface="Courier New"/>
              <a:cs typeface="Courier New"/>
            </a:endParaRPr>
          </a:p>
          <a:p>
            <a:pPr marL="73025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0.13698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-0.04025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051766" y="4001884"/>
            <a:ext cx="450850" cy="45085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0.00614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0.00931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0.00867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659099" y="4001884"/>
            <a:ext cx="329565" cy="45085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20.32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14.71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 spc="-20">
                <a:latin typeface="Courier New"/>
                <a:cs typeface="Courier New"/>
              </a:rPr>
              <a:t>4.64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084335" y="4001884"/>
            <a:ext cx="693420" cy="450850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12700" marR="5080" indent="-635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 </a:t>
            </a:r>
            <a:r>
              <a:rPr dirty="0" sz="800" spc="-10">
                <a:latin typeface="Courier New"/>
                <a:cs typeface="Courier New"/>
              </a:rPr>
              <a:t>4.3e-</a:t>
            </a:r>
            <a:r>
              <a:rPr dirty="0" sz="800">
                <a:latin typeface="Courier New"/>
                <a:cs typeface="Courier New"/>
              </a:rPr>
              <a:t>06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5" name="object 25" descr=""/>
          <p:cNvSpPr/>
          <p:nvPr/>
        </p:nvSpPr>
        <p:spPr>
          <a:xfrm>
            <a:off x="581479" y="4465478"/>
            <a:ext cx="4985385" cy="140970"/>
          </a:xfrm>
          <a:custGeom>
            <a:avLst/>
            <a:gdLst/>
            <a:ahLst/>
            <a:cxnLst/>
            <a:rect l="l" t="t" r="r" b="b"/>
            <a:pathLst>
              <a:path w="4985385" h="140970">
                <a:moveTo>
                  <a:pt x="0" y="140703"/>
                </a:moveTo>
                <a:lnTo>
                  <a:pt x="4985194" y="140703"/>
                </a:lnTo>
                <a:lnTo>
                  <a:pt x="4985194" y="0"/>
                </a:lnTo>
                <a:lnTo>
                  <a:pt x="0" y="0"/>
                </a:lnTo>
                <a:lnTo>
                  <a:pt x="0" y="140703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6" name="object 26" descr=""/>
          <p:cNvSpPr txBox="1"/>
          <p:nvPr/>
        </p:nvSpPr>
        <p:spPr>
          <a:xfrm>
            <a:off x="594154" y="4001884"/>
            <a:ext cx="693420" cy="5924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6300"/>
              </a:lnSpc>
              <a:spcBef>
                <a:spcPts val="100"/>
              </a:spcBef>
            </a:pPr>
            <a:r>
              <a:rPr dirty="0" sz="800" spc="-10">
                <a:latin typeface="Courier New"/>
                <a:cs typeface="Courier New"/>
              </a:rPr>
              <a:t>(Intercept) </a:t>
            </a:r>
            <a:r>
              <a:rPr dirty="0" sz="800" spc="-25">
                <a:latin typeface="Courier New"/>
                <a:cs typeface="Courier New"/>
              </a:rPr>
              <a:t>pl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25">
                <a:latin typeface="Courier New"/>
                <a:cs typeface="Courier New"/>
              </a:rPr>
              <a:t>pk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--</a:t>
            </a:r>
            <a:r>
              <a:rPr dirty="0" sz="800" spc="-50">
                <a:latin typeface="Courier New"/>
                <a:cs typeface="Courier New"/>
              </a:rPr>
              <a:t>-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27" name="object 27" descr=""/>
          <p:cNvSpPr/>
          <p:nvPr/>
        </p:nvSpPr>
        <p:spPr>
          <a:xfrm>
            <a:off x="581479" y="4607102"/>
            <a:ext cx="4985385" cy="1560195"/>
          </a:xfrm>
          <a:custGeom>
            <a:avLst/>
            <a:gdLst/>
            <a:ahLst/>
            <a:cxnLst/>
            <a:rect l="l" t="t" r="r" b="b"/>
            <a:pathLst>
              <a:path w="4985385" h="1560195">
                <a:moveTo>
                  <a:pt x="4985182" y="1418920"/>
                </a:moveTo>
                <a:lnTo>
                  <a:pt x="0" y="1418920"/>
                </a:lnTo>
                <a:lnTo>
                  <a:pt x="0" y="1559623"/>
                </a:lnTo>
                <a:lnTo>
                  <a:pt x="4985182" y="1559623"/>
                </a:lnTo>
                <a:lnTo>
                  <a:pt x="4985182" y="1418920"/>
                </a:lnTo>
                <a:close/>
              </a:path>
              <a:path w="4985385" h="1560195">
                <a:moveTo>
                  <a:pt x="4985182" y="1277188"/>
                </a:moveTo>
                <a:lnTo>
                  <a:pt x="0" y="1277188"/>
                </a:lnTo>
                <a:lnTo>
                  <a:pt x="0" y="1417891"/>
                </a:lnTo>
                <a:lnTo>
                  <a:pt x="4985182" y="1417891"/>
                </a:lnTo>
                <a:lnTo>
                  <a:pt x="4985182" y="1277188"/>
                </a:lnTo>
                <a:close/>
              </a:path>
              <a:path w="4985385" h="1560195">
                <a:moveTo>
                  <a:pt x="4985182" y="1135456"/>
                </a:moveTo>
                <a:lnTo>
                  <a:pt x="0" y="1135456"/>
                </a:lnTo>
                <a:lnTo>
                  <a:pt x="0" y="1276159"/>
                </a:lnTo>
                <a:lnTo>
                  <a:pt x="4985182" y="1276159"/>
                </a:lnTo>
                <a:lnTo>
                  <a:pt x="4985182" y="1135456"/>
                </a:lnTo>
                <a:close/>
              </a:path>
              <a:path w="4985385" h="1560195">
                <a:moveTo>
                  <a:pt x="4985182" y="993724"/>
                </a:moveTo>
                <a:lnTo>
                  <a:pt x="0" y="993724"/>
                </a:lnTo>
                <a:lnTo>
                  <a:pt x="0" y="1134427"/>
                </a:lnTo>
                <a:lnTo>
                  <a:pt x="4985182" y="1134427"/>
                </a:lnTo>
                <a:lnTo>
                  <a:pt x="4985182" y="993724"/>
                </a:lnTo>
                <a:close/>
              </a:path>
              <a:path w="4985385" h="1560195">
                <a:moveTo>
                  <a:pt x="4985182" y="852106"/>
                </a:moveTo>
                <a:lnTo>
                  <a:pt x="0" y="852106"/>
                </a:lnTo>
                <a:lnTo>
                  <a:pt x="0" y="992809"/>
                </a:lnTo>
                <a:lnTo>
                  <a:pt x="4985182" y="992809"/>
                </a:lnTo>
                <a:lnTo>
                  <a:pt x="4985182" y="852106"/>
                </a:lnTo>
                <a:close/>
              </a:path>
              <a:path w="4985385" h="1560195">
                <a:moveTo>
                  <a:pt x="4985182" y="425196"/>
                </a:moveTo>
                <a:lnTo>
                  <a:pt x="0" y="425196"/>
                </a:lnTo>
                <a:lnTo>
                  <a:pt x="0" y="562013"/>
                </a:lnTo>
                <a:lnTo>
                  <a:pt x="0" y="565899"/>
                </a:lnTo>
                <a:lnTo>
                  <a:pt x="0" y="710374"/>
                </a:lnTo>
                <a:lnTo>
                  <a:pt x="0" y="714260"/>
                </a:lnTo>
                <a:lnTo>
                  <a:pt x="0" y="851077"/>
                </a:lnTo>
                <a:lnTo>
                  <a:pt x="4985182" y="851077"/>
                </a:lnTo>
                <a:lnTo>
                  <a:pt x="4985182" y="714260"/>
                </a:lnTo>
                <a:lnTo>
                  <a:pt x="4985182" y="710374"/>
                </a:lnTo>
                <a:lnTo>
                  <a:pt x="4985182" y="565899"/>
                </a:lnTo>
                <a:lnTo>
                  <a:pt x="4985182" y="562013"/>
                </a:lnTo>
                <a:lnTo>
                  <a:pt x="4985182" y="425196"/>
                </a:lnTo>
                <a:close/>
              </a:path>
              <a:path w="4985385" h="1560195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156019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156019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28" name="object 28" descr=""/>
          <p:cNvGraphicFramePr>
            <a:graphicFrameLocks noGrp="1"/>
          </p:cNvGraphicFramePr>
          <p:nvPr/>
        </p:nvGraphicFramePr>
        <p:xfrm>
          <a:off x="562416" y="4606753"/>
          <a:ext cx="3234690" cy="15589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742950"/>
                <a:gridCol w="638175"/>
                <a:gridCol w="638175"/>
                <a:gridCol w="455930"/>
                <a:gridCol w="760730"/>
              </a:tblGrid>
              <a:tr h="730250">
                <a:tc gridSpan="5">
                  <a:txBody>
                    <a:bodyPr/>
                    <a:lstStyle/>
                    <a:p>
                      <a:pPr marL="4381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4381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'.'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>
                        <a:lnSpc>
                          <a:spcPct val="100000"/>
                        </a:lnSpc>
                        <a:spcBef>
                          <a:spcPts val="5"/>
                        </a:spcBef>
                      </a:pPr>
                      <a:endParaRPr sz="1100">
                        <a:latin typeface="Times New Roman"/>
                        <a:cs typeface="Times New Roman"/>
                      </a:endParaRPr>
                    </a:p>
                    <a:p>
                      <a:pPr marL="104775">
                        <a:lnSpc>
                          <a:spcPct val="10000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 shcap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772795">
                        <a:lnSpc>
                          <a:spcPct val="100000"/>
                        </a:lnSpc>
                        <a:spcBef>
                          <a:spcPts val="16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Estimate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Std.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Error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t-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value</a:t>
                      </a:r>
                      <a:r>
                        <a:rPr dirty="0" sz="800" spc="-5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Pr(&gt;|t|)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  <a:tr h="121285">
                <a:tc>
                  <a:txBody>
                    <a:bodyPr/>
                    <a:lstStyle/>
                    <a:p>
                      <a:pPr marL="43815">
                        <a:lnSpc>
                          <a:spcPts val="76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(Intercept)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76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0.31573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76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0.00612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760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51.59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760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43815">
                        <a:lnSpc>
                          <a:spcPts val="919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pl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-0.04025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0.00867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4.64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4.3e-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06</a:t>
                      </a:r>
                      <a:r>
                        <a:rPr dirty="0" sz="800" spc="-2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283210">
                <a:tc>
                  <a:txBody>
                    <a:bodyPr/>
                    <a:lstStyle/>
                    <a:p>
                      <a:pPr marL="43815">
                        <a:lnSpc>
                          <a:spcPts val="919"/>
                        </a:lnSpc>
                      </a:pPr>
                      <a:r>
                        <a:rPr dirty="0" sz="800" spc="-25">
                          <a:latin typeface="Courier New"/>
                          <a:cs typeface="Courier New"/>
                        </a:rPr>
                        <a:t>pk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4381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--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-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113664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0.19884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0.00832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5270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23.90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1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</a:tr>
              <a:tr h="282575">
                <a:tc gridSpan="5">
                  <a:txBody>
                    <a:bodyPr/>
                    <a:lstStyle/>
                    <a:p>
                      <a:pPr marL="4381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7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4381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'.'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29" name="object 29" descr=""/>
          <p:cNvSpPr txBox="1"/>
          <p:nvPr/>
        </p:nvSpPr>
        <p:spPr>
          <a:xfrm>
            <a:off x="568777" y="6314051"/>
            <a:ext cx="4960620" cy="203009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results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indicate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presence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increasing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returns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scale,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q</a:t>
            </a:r>
            <a:r>
              <a:rPr dirty="0" sz="1000" spc="-265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signiﬁcantly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lower </a:t>
            </a:r>
            <a:r>
              <a:rPr dirty="0" sz="1000" spc="-25">
                <a:latin typeface="Palatino Linotype"/>
                <a:cs typeface="Palatino Linotype"/>
              </a:rPr>
              <a:t>than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Factor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shares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sample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labor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capital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respectively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12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31%.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55"/>
              </a:spcBef>
            </a:pPr>
            <a:endParaRPr sz="1200">
              <a:latin typeface="Palatino Linotype"/>
              <a:cs typeface="Palatino Linotype"/>
            </a:endParaRPr>
          </a:p>
          <a:p>
            <a:pPr lvl="1" marL="377190" indent="-365125">
              <a:lnSpc>
                <a:spcPct val="100000"/>
              </a:lnSpc>
              <a:buAutoNum type="arabicPeriod" startAt="3"/>
              <a:tabLst>
                <a:tab pos="377190" algn="l"/>
                <a:tab pos="377825" algn="l"/>
              </a:tabLst>
            </a:pPr>
            <a:r>
              <a:rPr dirty="0" sz="1250" b="1">
                <a:latin typeface="Calibri"/>
                <a:cs typeface="Calibri"/>
              </a:rPr>
              <a:t>The</a:t>
            </a:r>
            <a:r>
              <a:rPr dirty="0" sz="1250" spc="12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Maximum</a:t>
            </a:r>
            <a:r>
              <a:rPr dirty="0" sz="1250" spc="12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Likelihood</a:t>
            </a:r>
            <a:r>
              <a:rPr dirty="0" sz="1250" spc="125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Estimator</a:t>
            </a:r>
            <a:endParaRPr sz="125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20"/>
              </a:spcBef>
              <a:buFont typeface="Calibri"/>
              <a:buAutoNum type="arabicPeriod" startAt="3"/>
            </a:pPr>
            <a:endParaRPr sz="950">
              <a:latin typeface="Calibri"/>
              <a:cs typeface="Calibri"/>
            </a:endParaRPr>
          </a:p>
          <a:p>
            <a:pPr algn="just" marL="12700" marR="5080" indent="-635">
              <a:lnSpc>
                <a:spcPts val="1190"/>
              </a:lnSpc>
            </a:pPr>
            <a:r>
              <a:rPr dirty="0" sz="1000" spc="-30">
                <a:latin typeface="Palatino Linotype"/>
                <a:cs typeface="Palatino Linotype"/>
              </a:rPr>
              <a:t>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alternative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presented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previous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chapter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maximum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likeli- </a:t>
            </a:r>
            <a:r>
              <a:rPr dirty="0" sz="1000" spc="-35">
                <a:latin typeface="Palatino Linotype"/>
                <a:cs typeface="Palatino Linotype"/>
              </a:rPr>
              <a:t>hood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Contrary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0">
                <a:latin typeface="Palatino Linotype"/>
                <a:cs typeface="Palatino Linotype"/>
              </a:rPr>
              <a:t> the </a:t>
            </a:r>
            <a:r>
              <a:rPr dirty="0" sz="1000" spc="155" b="1">
                <a:latin typeface="Times New Roman"/>
                <a:cs typeface="Times New Roman"/>
              </a:rPr>
              <a:t>gls</a:t>
            </a:r>
            <a:r>
              <a:rPr dirty="0" sz="1000" spc="-15" b="1">
                <a:latin typeface="Times New Roman"/>
                <a:cs typeface="Times New Roman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estimator,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parameters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not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sequentially </a:t>
            </a:r>
            <a:r>
              <a:rPr dirty="0" sz="1000" spc="-30">
                <a:latin typeface="Palatino Linotype"/>
                <a:cs typeface="Palatino Linotype"/>
              </a:rPr>
              <a:t>(ﬁrst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-105" i="1">
                <a:latin typeface="Meiryo"/>
                <a:cs typeface="Meiryo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35" i="1">
                <a:latin typeface="Meiryo"/>
                <a:cs typeface="Meiryo"/>
              </a:rPr>
              <a:t/>
            </a:r>
            <a:r>
              <a:rPr dirty="0" sz="1000" spc="-235">
                <a:latin typeface="Palatino Linotype"/>
                <a:cs typeface="Palatino Linotype"/>
              </a:rPr>
              <a:t>)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but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simultaneously.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950">
              <a:latin typeface="Palatino Linotype"/>
              <a:cs typeface="Palatino Linotype"/>
            </a:endParaRPr>
          </a:p>
          <a:p>
            <a:pPr lvl="2" marL="401955" indent="-389890">
              <a:lnSpc>
                <a:spcPct val="100000"/>
              </a:lnSpc>
              <a:buAutoNum type="arabicPeriod"/>
              <a:tabLst>
                <a:tab pos="402590" algn="l"/>
              </a:tabLst>
            </a:pPr>
            <a:r>
              <a:rPr dirty="0" sz="1000" b="1">
                <a:latin typeface="Calibri"/>
                <a:cs typeface="Calibri"/>
              </a:rPr>
              <a:t>Derivation</a:t>
            </a:r>
            <a:r>
              <a:rPr dirty="0" sz="1000" spc="7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of</a:t>
            </a:r>
            <a:r>
              <a:rPr dirty="0" sz="1000" spc="7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6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Likelihood</a:t>
            </a:r>
            <a:r>
              <a:rPr dirty="0" sz="1000" spc="7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Function</a:t>
            </a:r>
            <a:endParaRPr sz="1000">
              <a:latin typeface="Calibri"/>
              <a:cs typeface="Calibri"/>
            </a:endParaRPr>
          </a:p>
          <a:p>
            <a:pPr algn="just" marL="12700" marR="5080">
              <a:lnSpc>
                <a:spcPts val="1190"/>
              </a:lnSpc>
              <a:spcBef>
                <a:spcPts val="630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order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write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likelihood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distribution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must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perfectly </a:t>
            </a:r>
            <a:r>
              <a:rPr dirty="0" sz="1000" spc="-30">
                <a:latin typeface="Palatino Linotype"/>
                <a:cs typeface="Palatino Linotype"/>
              </a:rPr>
              <a:t>characterized;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compared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55" b="1">
                <a:latin typeface="Times New Roman"/>
                <a:cs typeface="Times New Roman"/>
              </a:rPr>
              <a:t>gls</a:t>
            </a:r>
            <a:r>
              <a:rPr dirty="0" sz="1000" spc="-5" b="1">
                <a:latin typeface="Times New Roman"/>
                <a:cs typeface="Times New Roman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model,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must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add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hypothesis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concerning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12957" y="607782"/>
            <a:ext cx="5240655" cy="16833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72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254000" marR="43180">
              <a:lnSpc>
                <a:spcPct val="100000"/>
              </a:lnSpc>
            </a:pP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bution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0">
                <a:latin typeface="Palatino Linotype"/>
                <a:cs typeface="Palatino Linotype"/>
              </a:rPr>
              <a:t>wo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m,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45" i="1">
                <a:latin typeface="Meiryo"/>
                <a:cs typeface="Meiryo"/>
              </a:rPr>
              <a:t/>
            </a:r>
            <a:r>
              <a:rPr dirty="0" sz="1000" spc="-45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ncr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190" i="1">
                <a:latin typeface="Meiryo"/>
                <a:cs typeface="Meiryo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45">
                <a:latin typeface="Palatino Linotype"/>
                <a:cs typeface="Palatino Linotype"/>
              </a:rPr>
              <a:t>e’ll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sup</a:t>
            </a:r>
            <a:r>
              <a:rPr dirty="0" sz="1000" spc="-55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no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mally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i</a:t>
            </a:r>
            <a:r>
              <a:rPr dirty="0" sz="1000" spc="-20">
                <a:latin typeface="Palatino Linotype"/>
                <a:cs typeface="Palatino Linotype"/>
              </a:rPr>
              <a:t>st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bu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d.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li</a:t>
            </a:r>
            <a:r>
              <a:rPr dirty="0" sz="1000" spc="-70">
                <a:latin typeface="Palatino Linotype"/>
                <a:cs typeface="Palatino Linotype"/>
              </a:rPr>
              <a:t>k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lih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20">
                <a:latin typeface="Palatino Linotype"/>
                <a:cs typeface="Palatino Linotype"/>
              </a:rPr>
              <a:t>j</a:t>
            </a:r>
            <a:r>
              <a:rPr dirty="0" sz="1000" spc="-25">
                <a:latin typeface="Palatino Linotype"/>
                <a:cs typeface="Palatino Linotype"/>
              </a:rPr>
              <a:t>oi</a:t>
            </a:r>
            <a:r>
              <a:rPr dirty="0" sz="1000" spc="-45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density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whole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ple,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whi</a:t>
            </a:r>
            <a:r>
              <a:rPr dirty="0" sz="1000" spc="-50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densiti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andom </a:t>
            </a:r>
            <a:r>
              <a:rPr dirty="0" sz="1000" spc="-35">
                <a:latin typeface="Palatino Linotype"/>
                <a:cs typeface="Palatino Linotype"/>
              </a:rPr>
              <a:t>sa</a:t>
            </a:r>
            <a:r>
              <a:rPr dirty="0" sz="1000" spc="-75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52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not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20" i="1">
                <a:latin typeface="Palatino Linotype"/>
                <a:cs typeface="Palatino Linotype"/>
              </a:rPr>
              <a:t>T</a:t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52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b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15">
                <a:latin typeface="Palatino Linotype"/>
                <a:cs typeface="Palatino Linotype"/>
              </a:rPr>
              <a:t>r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n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ommon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5">
                <a:latin typeface="Palatino Linotype"/>
                <a:cs typeface="Palatino Linotype"/>
              </a:rPr>
              <a:t>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en:</a:t>
            </a:r>
            <a:endParaRPr sz="1000">
              <a:latin typeface="Palatino Linotype"/>
              <a:cs typeface="Palatino Linotype"/>
            </a:endParaRPr>
          </a:p>
          <a:p>
            <a:pPr marL="601980">
              <a:lnSpc>
                <a:spcPct val="100000"/>
              </a:lnSpc>
              <a:spcBef>
                <a:spcPts val="695"/>
              </a:spcBef>
            </a:pP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209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baseline="34188" sz="975" spc="-44" i="1">
                <a:latin typeface="Meiryo"/>
                <a:cs typeface="Meiryo"/>
              </a:rPr>
              <a:t>⊤</a:t>
            </a:r>
            <a:r>
              <a:rPr dirty="0" sz="1000" spc="10" i="1">
                <a:latin typeface="Palatino Linotype"/>
                <a:cs typeface="Palatino Linotype"/>
              </a:rPr>
              <a:t>x</a:t>
            </a:r>
            <a:r>
              <a:rPr dirty="0" baseline="-21367" sz="975" spc="15" i="1">
                <a:latin typeface="Palatino Linotype"/>
                <a:cs typeface="Palatino Linotype"/>
              </a:rPr>
              <a:t>n</a:t>
            </a:r>
            <a:r>
              <a:rPr dirty="0" baseline="-21367" sz="975" spc="12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-135" i="1">
                <a:latin typeface="Palatino Linotype"/>
                <a:cs typeface="Palatino Linotype"/>
              </a:rPr>
              <a:t>n</a:t>
            </a:r>
            <a:r>
              <a:rPr dirty="0" baseline="-21367" sz="975" spc="15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405" i="1">
                <a:latin typeface="Meiryo"/>
                <a:cs typeface="Meiryo"/>
              </a:rPr>
              <a:t/>
            </a:r>
            <a:r>
              <a:rPr dirty="0" baseline="-21367" sz="975" spc="37" i="1">
                <a:latin typeface="Palatino Linotype"/>
                <a:cs typeface="Palatino Linotype"/>
              </a:rPr>
              <a:t>nt</a:t>
            </a:r>
            <a:endParaRPr baseline="-21367" sz="975">
              <a:latin typeface="Palatino Linotype"/>
              <a:cs typeface="Palatino Linotype"/>
            </a:endParaRPr>
          </a:p>
          <a:p>
            <a:pPr algn="just" marL="254000" marR="43180" indent="-635">
              <a:lnSpc>
                <a:spcPct val="100000"/>
              </a:lnSpc>
              <a:spcBef>
                <a:spcPts val="700"/>
              </a:spcBef>
            </a:pPr>
            <a:r>
              <a:rPr dirty="0" sz="1000" spc="-105">
                <a:latin typeface="Palatino Linotype"/>
                <a:cs typeface="Palatino Linotype"/>
              </a:rPr>
              <a:t>w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baseline="-21367" sz="975" spc="7" i="1"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  </a:t>
            </a:r>
            <a:r>
              <a:rPr dirty="0" sz="1000" spc="-30">
                <a:latin typeface="Cambria"/>
                <a:cs typeface="Cambria"/>
              </a:rPr>
              <a:t>∼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0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-517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5" i="1">
                <a:latin typeface="Meiryo"/>
                <a:cs typeface="Meiryo"/>
              </a:rPr>
              <a:t/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37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Cambria"/>
                <a:cs typeface="Cambria"/>
              </a:rPr>
              <a:t>∼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0</a:t>
            </a:r>
            <a:r>
              <a:rPr dirty="0" sz="1000" spc="-105" i="1">
                <a:latin typeface="Meiryo"/>
                <a:cs typeface="Meiryo"/>
              </a:rPr>
              <a:t>,</a:t>
            </a:r>
            <a:r>
              <a:rPr dirty="0" sz="1000" spc="-175" i="1">
                <a:latin typeface="Meiryo"/>
                <a:cs typeface="Meiryo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baseline="-21367" sz="975" spc="-525" i="1">
                <a:latin typeface="Meiryo"/>
                <a:cs typeface="Meiryo"/>
              </a:rPr>
              <a:t/>
            </a:r>
            <a:r>
              <a:rPr dirty="0" baseline="-21367" sz="975" spc="-209" i="1">
                <a:latin typeface="Meiryo"/>
                <a:cs typeface="Meiryo"/>
              </a:rPr>
              <a:t> </a:t>
            </a:r>
            <a:r>
              <a:rPr dirty="0" sz="1000" spc="-55">
                <a:latin typeface="Cambria"/>
                <a:cs typeface="Cambria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iven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40">
                <a:latin typeface="Palatino Linotype"/>
                <a:cs typeface="Palatino Linotype"/>
              </a:rPr>
              <a:t>lue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5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baseline="-21367" sz="975" spc="75" i="1">
                <a:latin typeface="Palatino Linotype"/>
                <a:cs typeface="Palatino Linotype"/>
              </a:rPr>
              <a:t>n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density 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i="1">
                <a:latin typeface="Palatino Linotype"/>
                <a:cs typeface="Palatino Linotype"/>
              </a:rPr>
              <a:t> </a:t>
            </a:r>
            <a:r>
              <a:rPr dirty="0" baseline="-21367" sz="975" spc="-3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58792" y="2504861"/>
            <a:ext cx="318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5844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02776" y="2432081"/>
            <a:ext cx="6800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 i="1">
                <a:latin typeface="Palatino Linotype"/>
                <a:cs typeface="Palatino Linotype"/>
              </a:rPr>
              <a:t>f</a:t>
            </a:r>
            <a:r>
              <a:rPr dirty="0" sz="1000" spc="-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165" i="1">
                <a:latin typeface="Palatino Linotype"/>
                <a:cs typeface="Palatino Linotype"/>
              </a:rPr>
              <a:t> 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572099" y="2446368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65">
                <a:latin typeface="Segoe UI Symbol"/>
                <a:cs typeface="Segoe UI Symbol"/>
              </a:rPr>
              <a:t>√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1702186" y="2581363"/>
            <a:ext cx="140970" cy="0"/>
          </a:xfrm>
          <a:custGeom>
            <a:avLst/>
            <a:gdLst/>
            <a:ahLst/>
            <a:cxnLst/>
            <a:rect l="l" t="t" r="r" b="b"/>
            <a:pathLst>
              <a:path w="140969" h="0">
                <a:moveTo>
                  <a:pt x="0" y="0"/>
                </a:moveTo>
                <a:lnTo>
                  <a:pt x="14047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1572099" y="2360185"/>
            <a:ext cx="5276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7350" algn="l"/>
              </a:tabLst>
            </a:pPr>
            <a:r>
              <a:rPr dirty="0" u="sng" sz="1000" spc="3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	</a:t>
            </a:r>
            <a:r>
              <a:rPr dirty="0" sz="1000" spc="145">
                <a:latin typeface="Palatino Linotype"/>
                <a:cs typeface="Palatino Linotype"/>
              </a:rPr>
              <a:t> </a:t>
            </a:r>
            <a:r>
              <a:rPr dirty="0" sz="650" spc="145">
                <a:latin typeface="Cambria"/>
                <a:cs typeface="Cambria"/>
              </a:rPr>
              <a:t>−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9" name="object 9" descr=""/>
          <p:cNvSpPr/>
          <p:nvPr/>
        </p:nvSpPr>
        <p:spPr>
          <a:xfrm>
            <a:off x="2101664" y="2478036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 h="0">
                <a:moveTo>
                  <a:pt x="0" y="0"/>
                </a:moveTo>
                <a:lnTo>
                  <a:pt x="28689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 descr=""/>
          <p:cNvSpPr txBox="1"/>
          <p:nvPr/>
        </p:nvSpPr>
        <p:spPr>
          <a:xfrm>
            <a:off x="1936917" y="2401219"/>
            <a:ext cx="2317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3888" sz="1500" i="1">
                <a:latin typeface="Palatino Linotype"/>
                <a:cs typeface="Palatino Linotype"/>
              </a:rPr>
              <a:t>e</a:t>
            </a:r>
            <a:r>
              <a:rPr dirty="0" baseline="-13888" sz="1500" spc="525" i="1">
                <a:latin typeface="Palatino Linotype"/>
                <a:cs typeface="Palatino Linotype"/>
              </a:rPr>
              <a:t> </a:t>
            </a:r>
            <a:r>
              <a:rPr dirty="0" sz="450" spc="-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352430" y="2364971"/>
            <a:ext cx="64769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55" i="1">
                <a:latin typeface="Meiryo"/>
                <a:cs typeface="Meiryo"/>
              </a:rPr>
              <a:t>⊤</a:t>
            </a:r>
            <a:endParaRPr sz="45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2088960" y="2388736"/>
            <a:ext cx="48514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>
                <a:latin typeface="Palatino Linotype"/>
                <a:cs typeface="Palatino Linotype"/>
              </a:rPr>
              <a:t>1</a:t>
            </a:r>
            <a:r>
              <a:rPr dirty="0" sz="450" spc="185">
                <a:latin typeface="Palatino Linotype"/>
                <a:cs typeface="Palatino Linotype"/>
              </a:rPr>
              <a:t>  </a:t>
            </a:r>
            <a:r>
              <a:rPr dirty="0" baseline="6172" sz="675" i="1">
                <a:latin typeface="Palatino Linotype"/>
                <a:cs typeface="Palatino Linotype"/>
              </a:rPr>
              <a:t>y</a:t>
            </a:r>
            <a:r>
              <a:rPr dirty="0" baseline="6172" sz="675" spc="487" i="1">
                <a:latin typeface="Palatino Linotype"/>
                <a:cs typeface="Palatino Linotype"/>
              </a:rPr>
              <a:t> </a:t>
            </a:r>
            <a:r>
              <a:rPr dirty="0" baseline="6172" sz="675" spc="150">
                <a:latin typeface="Cambria"/>
                <a:cs typeface="Cambria"/>
              </a:rPr>
              <a:t>−</a:t>
            </a:r>
            <a:r>
              <a:rPr dirty="0" baseline="6172" sz="675" spc="-300" i="1">
                <a:latin typeface="Meiryo"/>
                <a:cs typeface="Meiryo"/>
              </a:rPr>
              <a:t/>
            </a:r>
            <a:r>
              <a:rPr dirty="0" baseline="6172" sz="675" spc="322" i="1">
                <a:latin typeface="Meiryo"/>
                <a:cs typeface="Meiryo"/>
              </a:rPr>
              <a:t> </a:t>
            </a:r>
            <a:r>
              <a:rPr dirty="0" baseline="6172" sz="675" i="1">
                <a:latin typeface="Palatino Linotype"/>
                <a:cs typeface="Palatino Linotype"/>
              </a:rPr>
              <a:t>x</a:t>
            </a:r>
            <a:r>
              <a:rPr dirty="0" baseline="6172" sz="675" spc="480" i="1">
                <a:latin typeface="Palatino Linotype"/>
                <a:cs typeface="Palatino Linotype"/>
              </a:rPr>
              <a:t> </a:t>
            </a:r>
            <a:r>
              <a:rPr dirty="0" baseline="6172" sz="675" spc="120">
                <a:latin typeface="Cambria"/>
                <a:cs typeface="Cambria"/>
              </a:rPr>
              <a:t>−</a:t>
            </a:r>
            <a:r>
              <a:rPr dirty="0" baseline="6172" sz="675" spc="-352" i="1">
                <a:latin typeface="Meiryo"/>
                <a:cs typeface="Meiryo"/>
              </a:rPr>
              <a:t/>
            </a:r>
            <a:endParaRPr baseline="6172" sz="675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2223614" y="2399142"/>
            <a:ext cx="38163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3995" algn="l"/>
              </a:tabLst>
            </a:pPr>
            <a:r>
              <a:rPr dirty="0" sz="450" spc="-25" i="1">
                <a:latin typeface="Palatino Linotype"/>
                <a:cs typeface="Palatino Linotype"/>
              </a:rPr>
              <a:t>nt</a:t>
            </a:r>
            <a:r>
              <a:rPr dirty="0" sz="450" i="1">
                <a:latin typeface="Palatino Linotype"/>
                <a:cs typeface="Palatino Linotype"/>
              </a:rPr>
              <a:t>	nt</a:t>
            </a:r>
            <a:r>
              <a:rPr dirty="0" sz="450" spc="450" i="1">
                <a:latin typeface="Palatino Linotype"/>
                <a:cs typeface="Palatino Linotype"/>
              </a:rPr>
              <a:t> </a:t>
            </a:r>
            <a:r>
              <a:rPr dirty="0" sz="450" spc="-5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/>
          <p:nvPr/>
        </p:nvSpPr>
        <p:spPr>
          <a:xfrm>
            <a:off x="2210935" y="2478036"/>
            <a:ext cx="387985" cy="0"/>
          </a:xfrm>
          <a:custGeom>
            <a:avLst/>
            <a:gdLst/>
            <a:ahLst/>
            <a:cxnLst/>
            <a:rect l="l" t="t" r="r" b="b"/>
            <a:pathLst>
              <a:path w="387985" h="0">
                <a:moveTo>
                  <a:pt x="0" y="0"/>
                </a:moveTo>
                <a:lnTo>
                  <a:pt x="387819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 descr=""/>
          <p:cNvSpPr txBox="1"/>
          <p:nvPr/>
        </p:nvSpPr>
        <p:spPr>
          <a:xfrm>
            <a:off x="2333998" y="2470807"/>
            <a:ext cx="13271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450" spc="-110" i="1">
                <a:latin typeface="Meiryo"/>
                <a:cs typeface="Meiryo"/>
              </a:rPr>
              <a:t/>
            </a:r>
            <a:r>
              <a:rPr dirty="0" baseline="-12345" sz="675" spc="-165" i="1">
                <a:latin typeface="Meiryo"/>
                <a:cs typeface="Meiryo"/>
              </a:rPr>
              <a:t/>
            </a:r>
            <a:endParaRPr baseline="-12345" sz="675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2132744" y="2306553"/>
            <a:ext cx="5461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80695" algn="l"/>
              </a:tabLst>
            </a:pPr>
            <a:r>
              <a:rPr dirty="0" sz="650" spc="145">
                <a:latin typeface="Segoe UI Symbol"/>
                <a:cs typeface="Segoe UI Symbol"/>
              </a:rPr>
              <a:t>(</a:t>
            </a:r>
            <a:r>
              <a:rPr dirty="0" sz="650">
                <a:latin typeface="Segoe UI Symbol"/>
                <a:cs typeface="Segoe UI Symbol"/>
              </a:rPr>
              <a:t>	</a:t>
            </a:r>
            <a:r>
              <a:rPr dirty="0" sz="650" spc="150">
                <a:latin typeface="Segoe UI Symbol"/>
                <a:cs typeface="Segoe UI Symbol"/>
              </a:rPr>
              <a:t>)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653035" y="2348282"/>
            <a:ext cx="546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516744" y="2499098"/>
            <a:ext cx="5036820" cy="614045"/>
          </a:xfrm>
          <a:prstGeom prst="rect">
            <a:avLst/>
          </a:prstGeom>
        </p:spPr>
        <p:txBody>
          <a:bodyPr wrap="square" lIns="0" tIns="78105" rIns="0" bIns="0" rtlCol="0" vert="horz">
            <a:spAutoFit/>
          </a:bodyPr>
          <a:lstStyle/>
          <a:p>
            <a:pPr marL="1184910">
              <a:lnSpc>
                <a:spcPct val="100000"/>
              </a:lnSpc>
              <a:spcBef>
                <a:spcPts val="615"/>
              </a:spcBef>
            </a:pPr>
            <a:r>
              <a:rPr dirty="0" sz="1000" spc="-114">
                <a:latin typeface="Palatino Linotype"/>
                <a:cs typeface="Palatino Linotype"/>
              </a:rPr>
              <a:t>2</a:t>
            </a:r>
            <a:r>
              <a:rPr dirty="0" sz="1000" spc="-395" i="1">
                <a:latin typeface="Meiryo"/>
                <a:cs typeface="Meiryo"/>
              </a:rPr>
              <a:t/>
            </a:r>
            <a:r>
              <a:rPr dirty="0" baseline="-21367" sz="975" spc="-622" i="1">
                <a:latin typeface="Meiryo"/>
                <a:cs typeface="Meiryo"/>
              </a:rPr>
              <a:t/>
            </a:r>
            <a:endParaRPr baseline="-21367" sz="975">
              <a:latin typeface="Meiryo"/>
              <a:cs typeface="Meiryo"/>
            </a:endParaRPr>
          </a:p>
          <a:p>
            <a:pPr marL="50800" marR="43180" indent="107950">
              <a:lnSpc>
                <a:spcPct val="100000"/>
              </a:lnSpc>
              <a:spcBef>
                <a:spcPts val="515"/>
              </a:spcBef>
            </a:pPr>
            <a:r>
              <a:rPr dirty="0" sz="1000" spc="-45">
                <a:latin typeface="Palatino Linotype"/>
                <a:cs typeface="Palatino Linotype"/>
              </a:rPr>
              <a:t>For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given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value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90" i="1">
                <a:latin typeface="Meiryo"/>
                <a:cs typeface="Meiryo"/>
              </a:rPr>
              <a:t/>
            </a:r>
            <a:r>
              <a:rPr dirty="0" sz="1000" spc="-290">
                <a:latin typeface="Palatino Linotype"/>
                <a:cs typeface="Palatino Linotype"/>
              </a:rPr>
              <a:t>,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distribution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27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35" i="1">
                <a:latin typeface="Palatino Linotype"/>
                <a:cs typeface="Palatino Linotype"/>
              </a:rPr>
              <a:t>y</a:t>
            </a:r>
            <a:r>
              <a:rPr dirty="0" baseline="-21367" sz="975" spc="-52" i="1">
                <a:latin typeface="Palatino Linotype"/>
                <a:cs typeface="Palatino Linotype"/>
              </a:rPr>
              <a:t>n</a:t>
            </a:r>
            <a:r>
              <a:rPr dirty="0" baseline="-21367" sz="975" spc="-52">
                <a:latin typeface="Palatino Linotype"/>
                <a:cs typeface="Palatino Linotype"/>
              </a:rPr>
              <a:t>1</a:t>
            </a:r>
            <a:r>
              <a:rPr dirty="0" sz="1000" spc="-35" i="1">
                <a:latin typeface="Meiryo"/>
                <a:cs typeface="Meiryo"/>
              </a:rPr>
              <a:t>,</a:t>
            </a:r>
            <a:r>
              <a:rPr dirty="0" sz="1000" spc="-165" i="1">
                <a:latin typeface="Meiryo"/>
                <a:cs typeface="Meiryo"/>
              </a:rPr>
              <a:t> </a:t>
            </a:r>
            <a:r>
              <a:rPr dirty="0" sz="1000" spc="240">
                <a:latin typeface="Cambria"/>
                <a:cs typeface="Cambria"/>
              </a:rPr>
              <a:t>…</a:t>
            </a:r>
            <a:r>
              <a:rPr dirty="0" sz="1000" spc="-45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>,</a:t>
            </a:r>
            <a:r>
              <a:rPr dirty="0" sz="1000" spc="-165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79" i="1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one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vector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independent </a:t>
            </a:r>
            <a:r>
              <a:rPr dirty="0" sz="1000" spc="-50">
                <a:latin typeface="Palatino Linotype"/>
                <a:cs typeface="Palatino Linotype"/>
              </a:rPr>
              <a:t>random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deviates,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joint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distribution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therefore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product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densities: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058786" y="3372971"/>
            <a:ext cx="2876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27329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902774" y="3300190"/>
            <a:ext cx="6489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 i="1">
                <a:latin typeface="Palatino Linotype"/>
                <a:cs typeface="Palatino Linotype"/>
              </a:rPr>
              <a:t>f</a:t>
            </a:r>
            <a:r>
              <a:rPr dirty="0" sz="1000" spc="-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sz="1000" spc="34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75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736127" y="3226807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1648693" y="3407752"/>
            <a:ext cx="264160" cy="0"/>
          </a:xfrm>
          <a:custGeom>
            <a:avLst/>
            <a:gdLst/>
            <a:ahLst/>
            <a:cxnLst/>
            <a:rect l="l" t="t" r="r" b="b"/>
            <a:pathLst>
              <a:path w="264160" h="0">
                <a:moveTo>
                  <a:pt x="0" y="0"/>
                </a:moveTo>
                <a:lnTo>
                  <a:pt x="26391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1850649" y="3393658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610593" y="3398372"/>
            <a:ext cx="3232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14">
                <a:latin typeface="Palatino Linotype"/>
                <a:cs typeface="Palatino Linotype"/>
              </a:rPr>
              <a:t>2</a:t>
            </a:r>
            <a:r>
              <a:rPr dirty="0" sz="1000" spc="-395" i="1">
                <a:latin typeface="Meiryo"/>
                <a:cs typeface="Meiryo"/>
              </a:rPr>
              <a:t/>
            </a:r>
            <a:r>
              <a:rPr dirty="0" baseline="-17094" sz="975" spc="-622" i="1">
                <a:latin typeface="Meiryo"/>
                <a:cs typeface="Meiryo"/>
              </a:rPr>
              <a:t/>
            </a:r>
            <a:endParaRPr baseline="-17094" sz="975">
              <a:latin typeface="Meiryo"/>
              <a:cs typeface="Meiryo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525932" y="3121308"/>
            <a:ext cx="509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01320" algn="l"/>
              </a:tabLst>
            </a:pPr>
            <a:r>
              <a:rPr dirty="0" sz="1000" spc="390">
                <a:latin typeface="Segoe UI Symbol"/>
                <a:cs typeface="Segoe UI Symbol"/>
              </a:rPr>
              <a:t>(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390">
                <a:latin typeface="Segoe UI Symbol"/>
                <a:cs typeface="Segoe UI Symbol"/>
              </a:rPr>
              <a:t>)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025184" y="3169640"/>
            <a:ext cx="6223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1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061647" y="3183927"/>
            <a:ext cx="5651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-1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120514" y="3300189"/>
            <a:ext cx="787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5" i="1">
                <a:latin typeface="Palatino Linotype"/>
                <a:cs typeface="Palatino Linotype"/>
              </a:rPr>
              <a:t>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2022416" y="3227123"/>
            <a:ext cx="3511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450">
                <a:latin typeface="Palatino Linotype"/>
                <a:cs typeface="Palatino Linotype"/>
              </a:rPr>
              <a:t>2</a:t>
            </a:r>
            <a:r>
              <a:rPr dirty="0" sz="450" spc="265">
                <a:latin typeface="Palatino Linotype"/>
                <a:cs typeface="Palatino Linotype"/>
              </a:rPr>
              <a:t>  </a:t>
            </a:r>
            <a:r>
              <a:rPr dirty="0" baseline="-25641" sz="975" spc="217">
                <a:latin typeface="Cambria"/>
                <a:cs typeface="Cambria"/>
              </a:rPr>
              <a:t>−</a:t>
            </a:r>
            <a:r>
              <a:rPr dirty="0" baseline="-25641" sz="975" spc="375">
                <a:latin typeface="Cambria"/>
                <a:cs typeface="Cambria"/>
              </a:rPr>
              <a:t> </a:t>
            </a:r>
            <a:r>
              <a:rPr dirty="0" baseline="6172" sz="675" spc="-75">
                <a:latin typeface="Palatino Linotype"/>
                <a:cs typeface="Palatino Linotype"/>
              </a:rPr>
              <a:t>1</a:t>
            </a:r>
            <a:endParaRPr baseline="6172" sz="675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/>
          <p:nvPr/>
        </p:nvSpPr>
        <p:spPr>
          <a:xfrm>
            <a:off x="2259855" y="3339287"/>
            <a:ext cx="97155" cy="0"/>
          </a:xfrm>
          <a:custGeom>
            <a:avLst/>
            <a:gdLst/>
            <a:ahLst/>
            <a:cxnLst/>
            <a:rect l="l" t="t" r="r" b="b"/>
            <a:pathLst>
              <a:path w="97155" h="0">
                <a:moveTo>
                  <a:pt x="0" y="0"/>
                </a:moveTo>
                <a:lnTo>
                  <a:pt x="96926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 txBox="1"/>
          <p:nvPr/>
        </p:nvSpPr>
        <p:spPr>
          <a:xfrm>
            <a:off x="2247155" y="3335258"/>
            <a:ext cx="8509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85">
                <a:latin typeface="Palatino Linotype"/>
                <a:cs typeface="Palatino Linotype"/>
              </a:rPr>
              <a:t>2</a:t>
            </a:r>
            <a:r>
              <a:rPr dirty="0" sz="450" spc="-85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2309222" y="3314566"/>
            <a:ext cx="546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2306364" y="3355033"/>
            <a:ext cx="5143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5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373570" y="3203007"/>
            <a:ext cx="1035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90" i="1">
                <a:latin typeface="Meiryo"/>
                <a:cs typeface="Meiryo"/>
              </a:rPr>
              <a:t>∑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2400835" y="3262439"/>
            <a:ext cx="791210" cy="15113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63500">
              <a:lnSpc>
                <a:spcPts val="600"/>
              </a:lnSpc>
              <a:spcBef>
                <a:spcPts val="120"/>
              </a:spcBef>
            </a:pPr>
            <a:r>
              <a:rPr dirty="0" baseline="43209" sz="675" i="1">
                <a:latin typeface="Palatino Linotype"/>
                <a:cs typeface="Palatino Linotype"/>
              </a:rPr>
              <a:t>T</a:t>
            </a:r>
            <a:r>
              <a:rPr dirty="0" baseline="30864" sz="675" i="1">
                <a:latin typeface="Palatino Linotype"/>
                <a:cs typeface="Palatino Linotype"/>
              </a:rPr>
              <a:t>n</a:t>
            </a:r>
            <a:r>
              <a:rPr dirty="0" baseline="30864" sz="675" spc="277" i="1">
                <a:latin typeface="Palatino Linotype"/>
                <a:cs typeface="Palatino Linotype"/>
              </a:rPr>
              <a:t> </a:t>
            </a:r>
            <a:r>
              <a:rPr dirty="0" sz="650">
                <a:latin typeface="Cambria"/>
                <a:cs typeface="Cambria"/>
              </a:rPr>
              <a:t>(</a:t>
            </a:r>
            <a:r>
              <a:rPr dirty="0" sz="650" i="1">
                <a:latin typeface="Palatino Linotype"/>
                <a:cs typeface="Palatino Linotype"/>
              </a:rPr>
              <a:t>y</a:t>
            </a:r>
            <a:r>
              <a:rPr dirty="0" sz="650" spc="254" i="1">
                <a:latin typeface="Palatino Linotype"/>
                <a:cs typeface="Palatino Linotype"/>
              </a:rPr>
              <a:t> </a:t>
            </a:r>
            <a:r>
              <a:rPr dirty="0" sz="650" spc="140">
                <a:latin typeface="Cambria"/>
                <a:cs typeface="Cambria"/>
              </a:rPr>
              <a:t>−</a:t>
            </a:r>
            <a:r>
              <a:rPr dirty="0" sz="650" spc="-265" i="1">
                <a:latin typeface="Meiryo"/>
                <a:cs typeface="Meiryo"/>
              </a:rPr>
              <a:t/>
            </a:r>
            <a:r>
              <a:rPr dirty="0" baseline="30864" sz="675" spc="-30" i="1">
                <a:latin typeface="Meiryo"/>
                <a:cs typeface="Meiryo"/>
              </a:rPr>
              <a:t>⊤</a:t>
            </a:r>
            <a:r>
              <a:rPr dirty="0" sz="650" spc="-10" i="1">
                <a:latin typeface="Palatino Linotype"/>
                <a:cs typeface="Palatino Linotype"/>
              </a:rPr>
              <a:t>x</a:t>
            </a:r>
            <a:r>
              <a:rPr dirty="0" sz="650" spc="265" i="1">
                <a:latin typeface="Palatino Linotype"/>
                <a:cs typeface="Palatino Linotype"/>
              </a:rPr>
              <a:t> </a:t>
            </a:r>
            <a:r>
              <a:rPr dirty="0" sz="650" spc="165">
                <a:latin typeface="Cambria"/>
                <a:cs typeface="Cambria"/>
              </a:rPr>
              <a:t>−</a:t>
            </a:r>
            <a:r>
              <a:rPr dirty="0" sz="650" spc="-310" i="1">
                <a:latin typeface="Meiryo"/>
                <a:cs typeface="Meiryo"/>
              </a:rPr>
              <a:t/>
            </a:r>
            <a:r>
              <a:rPr dirty="0" sz="650" spc="50" i="1">
                <a:latin typeface="Meiryo"/>
                <a:cs typeface="Meiryo"/>
              </a:rPr>
              <a:t> 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baseline="30864" sz="675" spc="-37">
                <a:latin typeface="Palatino Linotype"/>
                <a:cs typeface="Palatino Linotype"/>
              </a:rPr>
              <a:t>2</a:t>
            </a:r>
            <a:endParaRPr baseline="30864" sz="675">
              <a:latin typeface="Palatino Linotype"/>
              <a:cs typeface="Palatino Linotype"/>
            </a:endParaRPr>
          </a:p>
          <a:p>
            <a:pPr marL="63500">
              <a:lnSpc>
                <a:spcPts val="360"/>
              </a:lnSpc>
              <a:tabLst>
                <a:tab pos="488950" algn="l"/>
              </a:tabLst>
            </a:pPr>
            <a:r>
              <a:rPr dirty="0" sz="450" i="1">
                <a:latin typeface="Palatino Linotype"/>
                <a:cs typeface="Palatino Linotype"/>
              </a:rPr>
              <a:t>t</a:t>
            </a:r>
            <a:r>
              <a:rPr dirty="0" sz="450">
                <a:latin typeface="Cambria"/>
                <a:cs typeface="Cambria"/>
              </a:rPr>
              <a:t>=</a:t>
            </a:r>
            <a:r>
              <a:rPr dirty="0" sz="450">
                <a:latin typeface="Palatino Linotype"/>
                <a:cs typeface="Palatino Linotype"/>
              </a:rPr>
              <a:t>1</a:t>
            </a:r>
            <a:r>
              <a:rPr dirty="0" sz="450" spc="260">
                <a:latin typeface="Palatino Linotype"/>
                <a:cs typeface="Palatino Linotype"/>
              </a:rPr>
              <a:t>  </a:t>
            </a:r>
            <a:r>
              <a:rPr dirty="0" baseline="6172" sz="675" spc="-37" i="1">
                <a:latin typeface="Palatino Linotype"/>
                <a:cs typeface="Palatino Linotype"/>
              </a:rPr>
              <a:t>nt</a:t>
            </a:r>
            <a:r>
              <a:rPr dirty="0" baseline="6172" sz="675" i="1">
                <a:latin typeface="Palatino Linotype"/>
                <a:cs typeface="Palatino Linotype"/>
              </a:rPr>
              <a:t>	nt</a:t>
            </a:r>
            <a:r>
              <a:rPr dirty="0" baseline="6172" sz="675" spc="442" i="1">
                <a:latin typeface="Palatino Linotype"/>
                <a:cs typeface="Palatino Linotype"/>
              </a:rPr>
              <a:t>  </a:t>
            </a:r>
            <a:r>
              <a:rPr dirty="0" baseline="6172" sz="675" spc="-75" i="1">
                <a:latin typeface="Palatino Linotype"/>
                <a:cs typeface="Palatino Linotype"/>
              </a:rPr>
              <a:t>n</a:t>
            </a:r>
            <a:endParaRPr baseline="6172" sz="675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554832" y="3610287"/>
            <a:ext cx="4959985" cy="3302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unconditional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distribution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obtained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integrating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out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effects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90" i="1">
                <a:latin typeface="Meiryo"/>
                <a:cs typeface="Meiryo"/>
              </a:rPr>
              <a:t/>
            </a:r>
            <a:r>
              <a:rPr dirty="0" sz="1000" spc="-290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which </a:t>
            </a:r>
            <a:r>
              <a:rPr dirty="0" sz="1000" spc="-40">
                <a:latin typeface="Palatino Linotype"/>
                <a:cs typeface="Palatino Linotype"/>
              </a:rPr>
              <a:t>means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value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density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computed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possible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values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25" i="1">
                <a:latin typeface="Meiryo"/>
                <a:cs typeface="Meiryo"/>
              </a:rPr>
              <a:t/>
            </a:r>
            <a:r>
              <a:rPr dirty="0" sz="1000" spc="-3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493018" y="4054107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/>
          <p:nvPr/>
        </p:nvSpPr>
        <p:spPr>
          <a:xfrm>
            <a:off x="1338712" y="4235056"/>
            <a:ext cx="398145" cy="0"/>
          </a:xfrm>
          <a:custGeom>
            <a:avLst/>
            <a:gdLst/>
            <a:ahLst/>
            <a:cxnLst/>
            <a:rect l="l" t="t" r="r" b="b"/>
            <a:pathLst>
              <a:path w="398144" h="0">
                <a:moveTo>
                  <a:pt x="0" y="0"/>
                </a:moveTo>
                <a:lnTo>
                  <a:pt x="39776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 descr=""/>
          <p:cNvSpPr txBox="1"/>
          <p:nvPr/>
        </p:nvSpPr>
        <p:spPr>
          <a:xfrm>
            <a:off x="877366" y="4127494"/>
            <a:ext cx="6337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0" i="1">
                <a:latin typeface="Palatino Linotype"/>
                <a:cs typeface="Palatino Linotype"/>
              </a:rPr>
              <a:t>f</a:t>
            </a:r>
            <a:r>
              <a:rPr dirty="0" sz="1000" spc="-5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210">
                <a:latin typeface="Cambria"/>
                <a:cs typeface="Cambria"/>
              </a:rPr>
              <a:t> </a:t>
            </a:r>
            <a:r>
              <a:rPr dirty="0" baseline="-5555" sz="1500" spc="562" i="1">
                <a:latin typeface="Meiryo"/>
                <a:cs typeface="Meiryo"/>
              </a:rPr>
              <a:t>√</a:t>
            </a:r>
            <a:endParaRPr baseline="-5555" sz="1500">
              <a:latin typeface="Meiryo"/>
              <a:cs typeface="Meiryo"/>
            </a:endParaRPr>
          </a:p>
        </p:txBody>
      </p:sp>
      <p:sp>
        <p:nvSpPr>
          <p:cNvPr id="40" name="object 40" descr=""/>
          <p:cNvSpPr/>
          <p:nvPr/>
        </p:nvSpPr>
        <p:spPr>
          <a:xfrm>
            <a:off x="1472443" y="4276775"/>
            <a:ext cx="264160" cy="0"/>
          </a:xfrm>
          <a:custGeom>
            <a:avLst/>
            <a:gdLst/>
            <a:ahLst/>
            <a:cxnLst/>
            <a:rect l="l" t="t" r="r" b="b"/>
            <a:pathLst>
              <a:path w="264160" h="0">
                <a:moveTo>
                  <a:pt x="0" y="0"/>
                </a:moveTo>
                <a:lnTo>
                  <a:pt x="26391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 descr=""/>
          <p:cNvSpPr txBox="1"/>
          <p:nvPr/>
        </p:nvSpPr>
        <p:spPr>
          <a:xfrm>
            <a:off x="1434343" y="4289455"/>
            <a:ext cx="3340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45">
                <a:latin typeface="Palatino Linotype"/>
                <a:cs typeface="Palatino Linotype"/>
              </a:rPr>
              <a:t>2</a:t>
            </a:r>
            <a:r>
              <a:rPr dirty="0" sz="1000" spc="-145" i="1">
                <a:latin typeface="Meiryo"/>
                <a:cs typeface="Meiryo"/>
              </a:rPr>
              <a:t/>
            </a:r>
            <a:r>
              <a:rPr dirty="0" baseline="29914" sz="975" spc="-217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759890" y="4205218"/>
            <a:ext cx="99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05">
                <a:latin typeface="Arial"/>
                <a:cs typeface="Arial"/>
              </a:rPr>
              <a:t>∫</a:t>
            </a:r>
            <a:endParaRPr sz="1000">
              <a:latin typeface="Arial"/>
              <a:cs typeface="Arial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903454" y="4025398"/>
            <a:ext cx="1631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5">
                <a:latin typeface="Cambria"/>
                <a:cs typeface="Cambria"/>
              </a:rPr>
              <a:t>+∞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833957" y="4284974"/>
            <a:ext cx="1631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80">
                <a:latin typeface="Cambria"/>
                <a:cs typeface="Cambria"/>
              </a:rPr>
              <a:t>−∞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45" name="object 45" descr=""/>
          <p:cNvSpPr/>
          <p:nvPr/>
        </p:nvSpPr>
        <p:spPr>
          <a:xfrm>
            <a:off x="2674079" y="4165447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 h="0">
                <a:moveTo>
                  <a:pt x="0" y="0"/>
                </a:moveTo>
                <a:lnTo>
                  <a:pt x="28689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 descr=""/>
          <p:cNvSpPr txBox="1"/>
          <p:nvPr/>
        </p:nvSpPr>
        <p:spPr>
          <a:xfrm>
            <a:off x="2562367" y="4047683"/>
            <a:ext cx="3041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25641" sz="975" spc="195">
                <a:latin typeface="Cambria"/>
                <a:cs typeface="Cambria"/>
              </a:rPr>
              <a:t>–</a:t>
            </a:r>
            <a:r>
              <a:rPr dirty="0" baseline="-25641" sz="975" spc="-37">
                <a:latin typeface="Cambria"/>
                <a:cs typeface="Cambria"/>
              </a:rPr>
              <a:t> </a:t>
            </a:r>
            <a:r>
              <a:rPr dirty="0" sz="450">
                <a:latin typeface="Palatino Linotype"/>
                <a:cs typeface="Palatino Linotype"/>
              </a:rPr>
              <a:t>1</a:t>
            </a:r>
            <a:r>
              <a:rPr dirty="0" sz="450" spc="275">
                <a:latin typeface="Palatino Linotype"/>
                <a:cs typeface="Palatino Linotype"/>
              </a:rPr>
              <a:t>  </a:t>
            </a:r>
            <a:r>
              <a:rPr dirty="0" sz="450" spc="-5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47" name="object 47" descr=""/>
          <p:cNvSpPr/>
          <p:nvPr/>
        </p:nvSpPr>
        <p:spPr>
          <a:xfrm>
            <a:off x="2783349" y="4165447"/>
            <a:ext cx="65405" cy="0"/>
          </a:xfrm>
          <a:custGeom>
            <a:avLst/>
            <a:gdLst/>
            <a:ahLst/>
            <a:cxnLst/>
            <a:rect l="l" t="t" r="r" b="b"/>
            <a:pathLst>
              <a:path w="65405" h="0">
                <a:moveTo>
                  <a:pt x="0" y="0"/>
                </a:moveTo>
                <a:lnTo>
                  <a:pt x="65379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" name="object 48" descr=""/>
          <p:cNvSpPr txBox="1"/>
          <p:nvPr/>
        </p:nvSpPr>
        <p:spPr>
          <a:xfrm>
            <a:off x="2705154" y="3993964"/>
            <a:ext cx="2235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95">
                <a:latin typeface="Segoe UI Symbol"/>
                <a:cs typeface="Segoe UI Symbol"/>
              </a:rPr>
              <a:t>(</a:t>
            </a:r>
            <a:r>
              <a:rPr dirty="0" sz="650" spc="195">
                <a:latin typeface="Segoe UI Symbol"/>
                <a:cs typeface="Segoe UI Symbol"/>
              </a:rPr>
              <a:t>  </a:t>
            </a:r>
            <a:r>
              <a:rPr dirty="0" sz="650" spc="160">
                <a:latin typeface="Segoe UI Symbol"/>
                <a:cs typeface="Segoe UI Symbol"/>
              </a:rPr>
              <a:t>)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903121" y="4038203"/>
            <a:ext cx="546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043100" y="4127496"/>
            <a:ext cx="13931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0" i="1">
                <a:latin typeface="Palatino Linotype"/>
                <a:cs typeface="Palatino Linotype"/>
              </a:rPr>
              <a:t>f</a:t>
            </a:r>
            <a:r>
              <a:rPr dirty="0" sz="1000" spc="-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67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∣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40" i="1">
                <a:latin typeface="Meiryo"/>
                <a:cs typeface="Meiryo"/>
              </a:rPr>
              <a:t/>
            </a:r>
            <a:r>
              <a:rPr dirty="0" baseline="-21367" sz="975" spc="97" i="1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Cambria"/>
                <a:cs typeface="Cambria"/>
              </a:rPr>
              <a:t>)</a:t>
            </a:r>
            <a:r>
              <a:rPr dirty="0" sz="1000" spc="50" i="1">
                <a:latin typeface="Palatino Linotype"/>
                <a:cs typeface="Palatino Linotype"/>
              </a:rPr>
              <a:t>e</a:t>
            </a:r>
            <a:r>
              <a:rPr dirty="0" sz="1000" spc="229" i="1">
                <a:latin typeface="Palatino Linotype"/>
                <a:cs typeface="Palatino Linotype"/>
              </a:rPr>
              <a:t> </a:t>
            </a:r>
            <a:r>
              <a:rPr dirty="0" baseline="37037" sz="675">
                <a:latin typeface="Palatino Linotype"/>
                <a:cs typeface="Palatino Linotype"/>
              </a:rPr>
              <a:t>2</a:t>
            </a:r>
            <a:r>
              <a:rPr dirty="0" baseline="37037" sz="675" spc="622">
                <a:latin typeface="Palatino Linotype"/>
                <a:cs typeface="Palatino Linotype"/>
              </a:rPr>
              <a:t> </a:t>
            </a:r>
            <a:r>
              <a:rPr dirty="0" baseline="37037" sz="675" spc="-120" i="1">
                <a:latin typeface="Meiryo"/>
                <a:cs typeface="Meiryo"/>
              </a:rPr>
              <a:t/>
            </a:r>
            <a:r>
              <a:rPr dirty="0" baseline="24691" sz="675" spc="-120" i="1">
                <a:latin typeface="Meiryo"/>
                <a:cs typeface="Meiryo"/>
              </a:rPr>
              <a:t/>
            </a:r>
            <a:r>
              <a:rPr dirty="0" baseline="24691" sz="675" spc="345" i="1">
                <a:latin typeface="Meiryo"/>
                <a:cs typeface="Meiryo"/>
              </a:rPr>
              <a:t>  </a:t>
            </a:r>
            <a:r>
              <a:rPr dirty="0" sz="1000" spc="-15" i="1">
                <a:latin typeface="Palatino Linotype"/>
                <a:cs typeface="Palatino Linotype"/>
              </a:rPr>
              <a:t>d</a:t>
            </a:r>
            <a:r>
              <a:rPr dirty="0" sz="1000" spc="-490" i="1">
                <a:latin typeface="Meiryo"/>
                <a:cs typeface="Meiryo"/>
              </a:rPr>
              <a:t/>
            </a:r>
            <a:r>
              <a:rPr dirty="0" sz="1000" spc="-3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10">
                <a:latin typeface="Cambria"/>
                <a:cs typeface="Cambria"/>
              </a:rPr>
              <a:t> </a:t>
            </a:r>
            <a:r>
              <a:rPr dirty="0" baseline="-5555" sz="1500" spc="562" i="1">
                <a:latin typeface="Meiryo"/>
                <a:cs typeface="Meiryo"/>
              </a:rPr>
              <a:t>√</a:t>
            </a:r>
            <a:endParaRPr baseline="-5555" sz="1500">
              <a:latin typeface="Meiryo"/>
              <a:cs typeface="Meiryo"/>
            </a:endParaRPr>
          </a:p>
        </p:txBody>
      </p:sp>
      <p:sp>
        <p:nvSpPr>
          <p:cNvPr id="51" name="object 51" descr=""/>
          <p:cNvSpPr/>
          <p:nvPr/>
        </p:nvSpPr>
        <p:spPr>
          <a:xfrm>
            <a:off x="3397826" y="4276775"/>
            <a:ext cx="264160" cy="0"/>
          </a:xfrm>
          <a:custGeom>
            <a:avLst/>
            <a:gdLst/>
            <a:ahLst/>
            <a:cxnLst/>
            <a:rect l="l" t="t" r="r" b="b"/>
            <a:pathLst>
              <a:path w="264160" h="0">
                <a:moveTo>
                  <a:pt x="0" y="0"/>
                </a:moveTo>
                <a:lnTo>
                  <a:pt x="26391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 descr=""/>
          <p:cNvSpPr txBox="1"/>
          <p:nvPr/>
        </p:nvSpPr>
        <p:spPr>
          <a:xfrm>
            <a:off x="3359726" y="4289455"/>
            <a:ext cx="3340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45">
                <a:latin typeface="Palatino Linotype"/>
                <a:cs typeface="Palatino Linotype"/>
              </a:rPr>
              <a:t>2</a:t>
            </a:r>
            <a:r>
              <a:rPr dirty="0" sz="1000" spc="-145" i="1">
                <a:latin typeface="Meiryo"/>
                <a:cs typeface="Meiryo"/>
              </a:rPr>
              <a:t/>
            </a:r>
            <a:r>
              <a:rPr dirty="0" baseline="29914" sz="975" spc="-217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667993" y="4356293"/>
            <a:ext cx="19907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938020" algn="l"/>
              </a:tabLst>
            </a:pP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3418498" y="4054107"/>
            <a:ext cx="5454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67995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5" name="object 55" descr=""/>
          <p:cNvSpPr/>
          <p:nvPr/>
        </p:nvSpPr>
        <p:spPr>
          <a:xfrm>
            <a:off x="3787018" y="4235056"/>
            <a:ext cx="264160" cy="0"/>
          </a:xfrm>
          <a:custGeom>
            <a:avLst/>
            <a:gdLst/>
            <a:ahLst/>
            <a:cxnLst/>
            <a:rect l="l" t="t" r="r" b="b"/>
            <a:pathLst>
              <a:path w="264160" h="0">
                <a:moveTo>
                  <a:pt x="0" y="0"/>
                </a:moveTo>
                <a:lnTo>
                  <a:pt x="26391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6" name="object 56" descr=""/>
          <p:cNvSpPr txBox="1"/>
          <p:nvPr/>
        </p:nvSpPr>
        <p:spPr>
          <a:xfrm>
            <a:off x="3748918" y="4225676"/>
            <a:ext cx="3340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45">
                <a:latin typeface="Palatino Linotype"/>
                <a:cs typeface="Palatino Linotype"/>
              </a:rPr>
              <a:t>2</a:t>
            </a:r>
            <a:r>
              <a:rPr dirty="0" sz="1000" spc="-145" i="1">
                <a:latin typeface="Meiryo"/>
                <a:cs typeface="Meiryo"/>
              </a:rPr>
              <a:t/>
            </a:r>
            <a:r>
              <a:rPr dirty="0" baseline="29914" sz="975" spc="-217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982573" y="4292513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3251395" y="3948614"/>
            <a:ext cx="922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25450" algn="l"/>
                <a:tab pos="814069" algn="l"/>
              </a:tabLst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sz="1000" spc="254" i="1">
                <a:latin typeface="Meiryo"/>
                <a:cs typeface="Meiryo"/>
              </a:rPr>
              <a:t>(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254" i="1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4163509" y="3996943"/>
            <a:ext cx="6223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1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4199971" y="4011226"/>
            <a:ext cx="5651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-1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4186140" y="4082895"/>
            <a:ext cx="546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4279867" y="4205215"/>
            <a:ext cx="99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05">
                <a:latin typeface="Arial"/>
                <a:cs typeface="Arial"/>
              </a:rPr>
              <a:t>∫</a:t>
            </a:r>
            <a:endParaRPr sz="1000">
              <a:latin typeface="Arial"/>
              <a:cs typeface="Arial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4423542" y="4025394"/>
            <a:ext cx="1631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5">
                <a:latin typeface="Cambria"/>
                <a:cs typeface="Cambria"/>
              </a:rPr>
              <a:t>+∞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4353939" y="4284971"/>
            <a:ext cx="1631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80">
                <a:latin typeface="Cambria"/>
                <a:cs typeface="Cambria"/>
              </a:rPr>
              <a:t>−∞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65" name="object 65" descr=""/>
          <p:cNvSpPr/>
          <p:nvPr/>
        </p:nvSpPr>
        <p:spPr>
          <a:xfrm>
            <a:off x="4727935" y="4190022"/>
            <a:ext cx="29209" cy="0"/>
          </a:xfrm>
          <a:custGeom>
            <a:avLst/>
            <a:gdLst/>
            <a:ahLst/>
            <a:cxnLst/>
            <a:rect l="l" t="t" r="r" b="b"/>
            <a:pathLst>
              <a:path w="29210" h="0">
                <a:moveTo>
                  <a:pt x="0" y="0"/>
                </a:moveTo>
                <a:lnTo>
                  <a:pt x="28689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6" name="object 66" descr=""/>
          <p:cNvSpPr txBox="1"/>
          <p:nvPr/>
        </p:nvSpPr>
        <p:spPr>
          <a:xfrm>
            <a:off x="4616115" y="4113174"/>
            <a:ext cx="2520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130">
                <a:latin typeface="Cambria"/>
                <a:cs typeface="Cambria"/>
              </a:rPr>
              <a:t>–</a:t>
            </a:r>
            <a:r>
              <a:rPr dirty="0" sz="650" spc="-25">
                <a:latin typeface="Cambria"/>
                <a:cs typeface="Cambria"/>
              </a:rPr>
              <a:t> </a:t>
            </a:r>
            <a:r>
              <a:rPr dirty="0" baseline="37037" sz="675">
                <a:latin typeface="Palatino Linotype"/>
                <a:cs typeface="Palatino Linotype"/>
              </a:rPr>
              <a:t>1</a:t>
            </a:r>
            <a:r>
              <a:rPr dirty="0" baseline="37037" sz="675" spc="7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A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4563078" y="4127492"/>
            <a:ext cx="4406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e</a:t>
            </a:r>
            <a:r>
              <a:rPr dirty="0" sz="1000" spc="340" i="1">
                <a:latin typeface="Palatino Linotype"/>
                <a:cs typeface="Palatino Linotype"/>
              </a:rPr>
              <a:t> </a:t>
            </a:r>
            <a:r>
              <a:rPr dirty="0" baseline="12345" sz="675">
                <a:latin typeface="Palatino Linotype"/>
                <a:cs typeface="Palatino Linotype"/>
              </a:rPr>
              <a:t>2</a:t>
            </a:r>
            <a:r>
              <a:rPr dirty="0" baseline="12345" sz="675" spc="300">
                <a:latin typeface="Palatino Linotype"/>
                <a:cs typeface="Palatino Linotype"/>
              </a:rPr>
              <a:t>  </a:t>
            </a:r>
            <a:r>
              <a:rPr dirty="0" sz="1000" spc="120" i="1">
                <a:latin typeface="Palatino Linotype"/>
                <a:cs typeface="Palatino Linotype"/>
              </a:rPr>
              <a:t>d</a:t>
            </a:r>
            <a:r>
              <a:rPr dirty="0" sz="1000" spc="-35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3355868" y="4636900"/>
            <a:ext cx="7658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13055" algn="l"/>
                <a:tab pos="592455" algn="l"/>
              </a:tabLst>
            </a:pPr>
            <a:r>
              <a:rPr dirty="0" sz="650" spc="-270" i="1">
                <a:latin typeface="Meiryo"/>
                <a:cs typeface="Meiryo"/>
              </a:rPr>
              <a:t/>
            </a:r>
            <a:r>
              <a:rPr dirty="0" sz="650" spc="105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420" i="1">
                <a:latin typeface="Palatino Linotype"/>
                <a:cs typeface="Palatino Linotype"/>
              </a:rPr>
              <a:t> 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529438" y="4564228"/>
            <a:ext cx="366267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5">
                <a:latin typeface="Palatino Linotype"/>
                <a:cs typeface="Palatino Linotype"/>
              </a:rPr>
              <a:t>with,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denoting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baseline="-21367" sz="975" spc="-22" i="1">
                <a:latin typeface="Palatino Linotype"/>
                <a:cs typeface="Palatino Linotype"/>
              </a:rPr>
              <a:t>nt</a:t>
            </a:r>
            <a:r>
              <a:rPr dirty="0" baseline="-21367" sz="975" spc="14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72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34" i="1">
                <a:latin typeface="Meiryo"/>
                <a:cs typeface="Meiryo"/>
              </a:rPr>
              <a:t/>
            </a:r>
            <a:r>
              <a:rPr dirty="0" baseline="29914" sz="975" spc="-75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x</a:t>
            </a:r>
            <a:r>
              <a:rPr dirty="0" baseline="-21367" sz="975" spc="-22" i="1">
                <a:latin typeface="Palatino Linotype"/>
                <a:cs typeface="Palatino Linotype"/>
              </a:rPr>
              <a:t>nt</a:t>
            </a:r>
            <a:r>
              <a:rPr dirty="0" baseline="-21367" sz="975" spc="-13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565" i="1">
                <a:latin typeface="Meiryo"/>
                <a:cs typeface="Meiryo"/>
              </a:rPr>
              <a:t/>
            </a:r>
            <a:r>
              <a:rPr dirty="0" sz="1000" spc="-440" i="1">
                <a:latin typeface="Meiryo"/>
                <a:cs typeface="Meiryo"/>
              </a:rPr>
              <a:t>̄</a:t>
            </a:r>
            <a:r>
              <a:rPr dirty="0" baseline="-21367" sz="975" spc="-322" i="1">
                <a:latin typeface="Palatino Linotype"/>
                <a:cs typeface="Palatino Linotype"/>
              </a:rPr>
              <a:t>n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5">
                <a:latin typeface="Cambria"/>
                <a:cs typeface="Cambria"/>
              </a:rPr>
              <a:t> </a:t>
            </a:r>
            <a:r>
              <a:rPr dirty="0" sz="1000" spc="-170" i="1">
                <a:latin typeface="Palatino Linotype"/>
                <a:cs typeface="Palatino Linotype"/>
              </a:rPr>
              <a:t>y</a:t>
            </a:r>
            <a:r>
              <a:rPr dirty="0" sz="1000" spc="-405" i="1">
                <a:latin typeface="Meiryo"/>
                <a:cs typeface="Meiryo"/>
              </a:rPr>
              <a:t>̄</a:t>
            </a:r>
            <a:r>
              <a:rPr dirty="0" baseline="-21367" sz="975" spc="-202" i="1">
                <a:latin typeface="Palatino Linotype"/>
                <a:cs typeface="Palatino Linotype"/>
              </a:rPr>
              <a:t>n</a:t>
            </a:r>
            <a:r>
              <a:rPr dirty="0" baseline="-21367" sz="975" spc="150" i="1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400" i="1">
                <a:latin typeface="Meiryo"/>
                <a:cs typeface="Meiryo"/>
              </a:rPr>
              <a:t/>
            </a:r>
            <a:r>
              <a:rPr dirty="0" baseline="29914" sz="975" spc="-44" i="1">
                <a:latin typeface="Meiryo"/>
                <a:cs typeface="Meiryo"/>
              </a:rPr>
              <a:t>⊤</a:t>
            </a:r>
            <a:r>
              <a:rPr dirty="0" sz="1000" spc="10" i="1">
                <a:latin typeface="Palatino Linotype"/>
                <a:cs typeface="Palatino Linotype"/>
              </a:rPr>
              <a:t>x</a:t>
            </a:r>
            <a:r>
              <a:rPr dirty="0" baseline="-21367" sz="975" spc="15" i="1">
                <a:latin typeface="Palatino Linotype"/>
                <a:cs typeface="Palatino Linotype"/>
              </a:rPr>
              <a:t>n</a:t>
            </a:r>
            <a:r>
              <a:rPr dirty="0" baseline="-21367" sz="975" spc="150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30" i="1">
                <a:latin typeface="Meiryo"/>
                <a:cs typeface="Meiryo"/>
              </a:rPr>
              <a:t/>
            </a:r>
            <a:r>
              <a:rPr dirty="0" baseline="29914" sz="975" spc="-195">
                <a:latin typeface="Palatino Linotype"/>
                <a:cs typeface="Palatino Linotype"/>
              </a:rPr>
              <a:t>2</a:t>
            </a:r>
            <a:r>
              <a:rPr dirty="0" baseline="29914" sz="975" spc="45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15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45" i="1">
                <a:latin typeface="Palatino Linotype"/>
                <a:cs typeface="Palatino Linotype"/>
              </a:rPr>
              <a:t> </a:t>
            </a:r>
            <a:r>
              <a:rPr dirty="0" sz="1000" spc="-30" i="1">
                <a:latin typeface="Meiryo"/>
                <a:cs typeface="Meiryo"/>
              </a:rPr>
              <a:t/>
            </a:r>
            <a:r>
              <a:rPr dirty="0" baseline="29914" sz="975" spc="-44">
                <a:latin typeface="Palatino Linotype"/>
                <a:cs typeface="Palatino Linotype"/>
              </a:rPr>
              <a:t>2</a:t>
            </a:r>
            <a:r>
              <a:rPr dirty="0" sz="1000" spc="-3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902763" y="4932736"/>
            <a:ext cx="2330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i="1">
                <a:latin typeface="Palatino Linotype"/>
                <a:cs typeface="Palatino Linotype"/>
              </a:rPr>
              <a:t>A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6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1195934" y="4812234"/>
            <a:ext cx="8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3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1145298" y="4817404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9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1160846" y="5110213"/>
            <a:ext cx="1581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sz="650" spc="-25">
                <a:latin typeface="Cambria"/>
                <a:cs typeface="Cambria"/>
              </a:rPr>
              <a:t>=</a:t>
            </a:r>
            <a:r>
              <a:rPr dirty="0" sz="650" spc="-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1441679" y="4911671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1319695" y="4838895"/>
            <a:ext cx="5480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20">
                <a:latin typeface="Cambria"/>
                <a:cs typeface="Cambria"/>
              </a:rPr>
              <a:t>(</a:t>
            </a:r>
            <a:r>
              <a:rPr dirty="0" sz="1000" spc="-320" i="1">
                <a:latin typeface="Meiryo"/>
                <a:cs typeface="Meiryo"/>
              </a:rPr>
              <a:t/>
            </a:r>
            <a:r>
              <a:rPr dirty="0" sz="1000" spc="535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380" i="1">
                <a:latin typeface="Meiryo"/>
                <a:cs typeface="Meiryo"/>
              </a:rPr>
              <a:t/>
            </a:r>
            <a:r>
              <a:rPr dirty="0" sz="1000" spc="-20">
                <a:latin typeface="Cambria"/>
                <a:cs typeface="Cambria"/>
              </a:rPr>
              <a:t>)</a:t>
            </a:r>
            <a:r>
              <a:rPr dirty="0" baseline="29914" sz="975" spc="44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76" name="object 76" descr=""/>
          <p:cNvSpPr/>
          <p:nvPr/>
        </p:nvSpPr>
        <p:spPr>
          <a:xfrm>
            <a:off x="1357800" y="5040299"/>
            <a:ext cx="478155" cy="0"/>
          </a:xfrm>
          <a:custGeom>
            <a:avLst/>
            <a:gdLst/>
            <a:ahLst/>
            <a:cxnLst/>
            <a:rect l="l" t="t" r="r" b="b"/>
            <a:pathLst>
              <a:path w="478155" h="0">
                <a:moveTo>
                  <a:pt x="0" y="0"/>
                </a:moveTo>
                <a:lnTo>
                  <a:pt x="47800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" name="object 77" descr=""/>
          <p:cNvSpPr txBox="1"/>
          <p:nvPr/>
        </p:nvSpPr>
        <p:spPr>
          <a:xfrm>
            <a:off x="1496979" y="4985085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1866425" y="4932733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976467" y="4804264"/>
            <a:ext cx="1828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472" i="1">
                <a:latin typeface="Meiryo"/>
                <a:cs typeface="Meiryo"/>
              </a:rPr>
              <a:t/>
            </a:r>
            <a:r>
              <a:rPr dirty="0" sz="650" spc="6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0" name="object 80" descr=""/>
          <p:cNvSpPr/>
          <p:nvPr/>
        </p:nvSpPr>
        <p:spPr>
          <a:xfrm>
            <a:off x="2009081" y="5040299"/>
            <a:ext cx="123825" cy="0"/>
          </a:xfrm>
          <a:custGeom>
            <a:avLst/>
            <a:gdLst/>
            <a:ahLst/>
            <a:cxnLst/>
            <a:rect l="l" t="t" r="r" b="b"/>
            <a:pathLst>
              <a:path w="123825" h="0">
                <a:moveTo>
                  <a:pt x="0" y="0"/>
                </a:moveTo>
                <a:lnTo>
                  <a:pt x="12355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" name="object 81" descr=""/>
          <p:cNvSpPr txBox="1"/>
          <p:nvPr/>
        </p:nvSpPr>
        <p:spPr>
          <a:xfrm>
            <a:off x="1970981" y="4985085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590274" y="5097757"/>
            <a:ext cx="5391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86409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023576" y="5353474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160505" y="5280087"/>
            <a:ext cx="119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1320292" y="5135730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65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1437683" y="5259753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1511864" y="5256517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8" name="object 88" descr=""/>
          <p:cNvSpPr/>
          <p:nvPr/>
        </p:nvSpPr>
        <p:spPr>
          <a:xfrm>
            <a:off x="1450383" y="5461037"/>
            <a:ext cx="144145" cy="0"/>
          </a:xfrm>
          <a:custGeom>
            <a:avLst/>
            <a:gdLst/>
            <a:ahLst/>
            <a:cxnLst/>
            <a:rect l="l" t="t" r="r" b="b"/>
            <a:pathLst>
              <a:path w="144144" h="0">
                <a:moveTo>
                  <a:pt x="0" y="0"/>
                </a:moveTo>
                <a:lnTo>
                  <a:pt x="143789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" name="object 89" descr=""/>
          <p:cNvSpPr txBox="1"/>
          <p:nvPr/>
        </p:nvSpPr>
        <p:spPr>
          <a:xfrm>
            <a:off x="1135105" y="5405823"/>
            <a:ext cx="4806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25120" algn="l"/>
              </a:tabLst>
            </a:pPr>
            <a:r>
              <a:rPr dirty="0" baseline="-19444" sz="1500" spc="-37" i="1">
                <a:latin typeface="Meiryo"/>
                <a:cs typeface="Meiryo"/>
              </a:rPr>
              <a:t/>
            </a:r>
            <a:r>
              <a:rPr dirty="0" sz="650" spc="-25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1228396" y="5518495"/>
            <a:ext cx="3524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99720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39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1996382" y="5426256"/>
            <a:ext cx="2012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15" i="1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 i="1">
                <a:latin typeface="Meiryo"/>
                <a:cs typeface="Meiryo"/>
              </a:rPr>
              <a:t>.</a:t>
            </a:r>
            <a:endParaRPr sz="650">
              <a:latin typeface="Meiryo"/>
              <a:cs typeface="Meiryo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1480173" y="5353476"/>
            <a:ext cx="927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42735" sz="975" spc="-652" i="1">
                <a:latin typeface="Meiryo"/>
                <a:cs typeface="Meiryo"/>
              </a:rPr>
              <a:t/>
            </a:r>
            <a:r>
              <a:rPr dirty="0" baseline="42735" sz="975" spc="-89" i="1">
                <a:latin typeface="Palatino Linotype"/>
                <a:cs typeface="Palatino Linotype"/>
              </a:rPr>
              <a:t>n</a:t>
            </a:r>
            <a:r>
              <a:rPr dirty="0" baseline="42735" sz="975" spc="7" i="1">
                <a:latin typeface="Palatino Linotype"/>
                <a:cs typeface="Palatino Linotype"/>
              </a:rPr>
              <a:t> </a:t>
            </a:r>
            <a:r>
              <a:rPr dirty="0" sz="1000" spc="-445" i="1">
                <a:latin typeface="Meiryo"/>
                <a:cs typeface="Meiryo"/>
              </a:rPr>
              <a:t/>
            </a:r>
            <a:r>
              <a:rPr dirty="0" baseline="34188" sz="975" spc="-97">
                <a:latin typeface="Palatino Linotype"/>
                <a:cs typeface="Palatino Linotype"/>
              </a:rPr>
              <a:t>2</a:t>
            </a:r>
            <a:r>
              <a:rPr dirty="0" baseline="34188" sz="975" spc="172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75" i="1">
                <a:latin typeface="Palatino Linotype"/>
                <a:cs typeface="Palatino Linotype"/>
              </a:rPr>
              <a:t> </a:t>
            </a:r>
            <a:r>
              <a:rPr dirty="0" sz="1000" spc="-590" i="1">
                <a:latin typeface="Meiryo"/>
                <a:cs typeface="Meiryo"/>
              </a:rPr>
              <a:t>̄</a:t>
            </a:r>
            <a:r>
              <a:rPr dirty="0" sz="1000" spc="220" i="1">
                <a:latin typeface="Meiryo"/>
                <a:cs typeface="Meiryo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75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2450496" y="5530952"/>
            <a:ext cx="533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2543394" y="5302954"/>
            <a:ext cx="1790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22222" sz="1500" spc="-517" i="1">
                <a:latin typeface="Meiryo"/>
                <a:cs typeface="Meiryo"/>
              </a:rPr>
              <a:t/>
            </a:r>
            <a:r>
              <a:rPr dirty="0" sz="650" spc="6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2623201" y="5428881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2358917" y="5135731"/>
            <a:ext cx="501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60680" algn="l"/>
              </a:tabLst>
            </a:pPr>
            <a:r>
              <a:rPr dirty="0" baseline="-44444" sz="1500" spc="644">
                <a:latin typeface="Meiryo"/>
                <a:cs typeface="Meiryo"/>
              </a:rPr>
              <a:t>∑</a:t>
            </a:r>
            <a:r>
              <a:rPr dirty="0" baseline="-44444" sz="1500">
                <a:latin typeface="Meiryo"/>
                <a:cs typeface="Meiryo"/>
              </a:rPr>
              <a:t>	</a:t>
            </a:r>
            <a:r>
              <a:rPr dirty="0" sz="1000" spc="310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1023575" y="5786894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1160505" y="5713507"/>
            <a:ext cx="119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2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1135105" y="5839254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1299148" y="5608025"/>
            <a:ext cx="120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05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1409212" y="5693060"/>
            <a:ext cx="1695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52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1000" spc="2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1422595" y="5875482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1451712" y="5786899"/>
            <a:ext cx="566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42735" sz="975" spc="-652" i="1">
                <a:latin typeface="Meiryo"/>
                <a:cs typeface="Meiryo"/>
              </a:rPr>
              <a:t/>
            </a:r>
            <a:r>
              <a:rPr dirty="0" baseline="42735" sz="975" spc="-89" i="1">
                <a:latin typeface="Palatino Linotype"/>
                <a:cs typeface="Palatino Linotype"/>
              </a:rPr>
              <a:t>n</a:t>
            </a:r>
            <a:r>
              <a:rPr dirty="0" baseline="42735" sz="975" spc="15" i="1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70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80" i="1">
                <a:latin typeface="Palatino Linotype"/>
                <a:cs typeface="Palatino Linotype"/>
              </a:rPr>
              <a:t> </a:t>
            </a:r>
            <a:r>
              <a:rPr dirty="0" sz="1000" spc="-61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2065533" y="5678657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 spc="-46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1829824" y="5818560"/>
            <a:ext cx="3416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25" i="1">
                <a:latin typeface="Palatino Linotype"/>
                <a:cs typeface="Palatino Linotype"/>
              </a:rPr>
              <a:t> </a:t>
            </a:r>
            <a:r>
              <a:rPr dirty="0" sz="650" spc="-35" i="1">
                <a:latin typeface="Palatino Linotype"/>
                <a:cs typeface="Palatino Linotype"/>
              </a:rPr>
              <a:t>n</a:t>
            </a:r>
            <a:r>
              <a:rPr dirty="0" sz="650" spc="-35" i="1">
                <a:latin typeface="Meiryo"/>
                <a:cs typeface="Meiryo"/>
              </a:rPr>
              <a:t>.</a:t>
            </a:r>
            <a:r>
              <a:rPr dirty="0" sz="650" spc="-50" i="1">
                <a:latin typeface="Meiryo"/>
                <a:cs typeface="Meiryo"/>
              </a:rPr>
              <a:t> </a:t>
            </a:r>
            <a:r>
              <a:rPr dirty="0" baseline="-25000" sz="1500" spc="-780" i="1">
                <a:latin typeface="Meiryo"/>
                <a:cs typeface="Meiryo"/>
              </a:rPr>
              <a:t/>
            </a:r>
            <a:endParaRPr baseline="-25000" sz="1500">
              <a:latin typeface="Meiryo"/>
              <a:cs typeface="Meiryo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2211033" y="5608023"/>
            <a:ext cx="1206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05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2305901" y="5672802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2383282" y="5786900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2133428" y="5713518"/>
            <a:ext cx="451484" cy="177800"/>
          </a:xfrm>
          <a:prstGeom prst="rect">
            <a:avLst/>
          </a:prstGeom>
        </p:spPr>
        <p:txBody>
          <a:bodyPr wrap="square" lIns="0" tIns="5651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45"/>
              </a:spcBef>
              <a:tabLst>
                <a:tab pos="392430" algn="l"/>
              </a:tabLst>
            </a:pPr>
            <a:r>
              <a:rPr dirty="0" u="sng" baseline="4273" sz="975" spc="-517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4273" sz="975" spc="-6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r>
              <a:rPr dirty="0" baseline="4273" sz="975" i="1">
                <a:latin typeface="Meiryo"/>
                <a:cs typeface="Meiryo"/>
              </a:rPr>
              <a:t>	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endParaRPr sz="1000">
              <a:latin typeface="Times New Roman"/>
              <a:cs typeface="Times New Roman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2543188" y="5713518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2487846" y="5839254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2672923" y="5569046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65">
                <a:latin typeface="Meiryo"/>
                <a:cs typeface="Meiryo"/>
              </a:rPr>
              <a:t>(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2775218" y="5671569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3014107" y="5862197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2934300" y="5786901"/>
            <a:ext cx="6019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90" i="1">
                <a:latin typeface="Meiryo"/>
                <a:cs typeface="Meiryo"/>
              </a:rPr>
              <a:t/>
            </a:r>
            <a:r>
              <a:rPr dirty="0" baseline="34188" sz="975" spc="22">
                <a:latin typeface="Palatino Linotype"/>
                <a:cs typeface="Palatino Linotype"/>
              </a:rPr>
              <a:t>2</a:t>
            </a:r>
            <a:r>
              <a:rPr dirty="0" baseline="34188" sz="975" spc="359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baseline="34188" sz="975" spc="-82">
                <a:latin typeface="Palatino Linotype"/>
                <a:cs typeface="Palatino Linotype"/>
              </a:rPr>
              <a:t>2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sz="1000" spc="-310" i="1">
                <a:latin typeface="Meiryo"/>
                <a:cs typeface="Meiryo"/>
              </a:rPr>
              <a:t>̄</a:t>
            </a:r>
            <a:r>
              <a:rPr dirty="0" baseline="34188" sz="975" spc="-82">
                <a:latin typeface="Palatino Linotype"/>
                <a:cs typeface="Palatino Linotype"/>
              </a:rPr>
              <a:t>2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3536573" y="5678659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3610754" y="5675547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3604469" y="5751445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19" name="object 119" descr=""/>
          <p:cNvSpPr/>
          <p:nvPr/>
        </p:nvSpPr>
        <p:spPr>
          <a:xfrm>
            <a:off x="3539215" y="5894463"/>
            <a:ext cx="144145" cy="0"/>
          </a:xfrm>
          <a:custGeom>
            <a:avLst/>
            <a:gdLst/>
            <a:ahLst/>
            <a:cxnLst/>
            <a:rect l="l" t="t" r="r" b="b"/>
            <a:pathLst>
              <a:path w="144145" h="0">
                <a:moveTo>
                  <a:pt x="0" y="0"/>
                </a:moveTo>
                <a:lnTo>
                  <a:pt x="143789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0" name="object 120" descr=""/>
          <p:cNvSpPr txBox="1"/>
          <p:nvPr/>
        </p:nvSpPr>
        <p:spPr>
          <a:xfrm>
            <a:off x="3296523" y="5818562"/>
            <a:ext cx="3981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85" i="1">
                <a:latin typeface="Palatino Linotype"/>
                <a:cs typeface="Palatino Linotype"/>
              </a:rPr>
              <a:t> </a:t>
            </a:r>
            <a:r>
              <a:rPr dirty="0" sz="650" spc="-35" i="1">
                <a:latin typeface="Palatino Linotype"/>
                <a:cs typeface="Palatino Linotype"/>
              </a:rPr>
              <a:t>n</a:t>
            </a:r>
            <a:r>
              <a:rPr dirty="0" sz="650" spc="-35" i="1">
                <a:latin typeface="Meiryo"/>
                <a:cs typeface="Meiryo"/>
              </a:rPr>
              <a:t>.</a:t>
            </a:r>
            <a:r>
              <a:rPr dirty="0" sz="650" spc="-50" i="1">
                <a:latin typeface="Meiryo"/>
                <a:cs typeface="Meiryo"/>
              </a:rPr>
              <a:t> </a:t>
            </a:r>
            <a:r>
              <a:rPr dirty="0" baseline="-27777" sz="1500" spc="-120" i="1">
                <a:latin typeface="Meiryo"/>
                <a:cs typeface="Meiryo"/>
              </a:rPr>
              <a:t/>
            </a:r>
            <a:r>
              <a:rPr dirty="0" baseline="-12820" sz="975" spc="-120">
                <a:latin typeface="Palatino Linotype"/>
                <a:cs typeface="Palatino Linotype"/>
              </a:rPr>
              <a:t>2</a:t>
            </a:r>
            <a:endParaRPr baseline="-12820" sz="975">
              <a:latin typeface="Palatino Linotype"/>
              <a:cs typeface="Palatino Linotype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1202996" y="5964382"/>
            <a:ext cx="25247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299720" algn="l"/>
                <a:tab pos="929640" algn="l"/>
                <a:tab pos="1390650" algn="l"/>
                <a:tab pos="1651000" algn="l"/>
                <a:tab pos="2403475" algn="l"/>
              </a:tabLst>
            </a:pPr>
            <a:r>
              <a:rPr dirty="0" baseline="8547" sz="975" spc="-607" i="1">
                <a:latin typeface="Meiryo"/>
                <a:cs typeface="Meiryo"/>
              </a:rPr>
              <a:t/>
            </a:r>
            <a:r>
              <a:rPr dirty="0" baseline="8547" sz="975" i="1">
                <a:latin typeface="Meiryo"/>
                <a:cs typeface="Meiryo"/>
              </a:rPr>
              <a:t>	</a:t>
            </a:r>
            <a:r>
              <a:rPr dirty="0" baseline="12820" sz="975" spc="-592" i="1">
                <a:latin typeface="Meiryo"/>
                <a:cs typeface="Meiryo"/>
              </a:rPr>
              <a:t/>
            </a:r>
            <a:r>
              <a:rPr dirty="0" baseline="12820" sz="975" i="1">
                <a:latin typeface="Meiryo"/>
                <a:cs typeface="Meiryo"/>
              </a:rPr>
              <a:t>	</a:t>
            </a:r>
            <a:r>
              <a:rPr dirty="0" baseline="12820" sz="975" spc="-405" i="1">
                <a:latin typeface="Meiryo"/>
                <a:cs typeface="Meiryo"/>
              </a:rPr>
              <a:t/>
            </a:r>
            <a:r>
              <a:rPr dirty="0" baseline="12820" sz="975" spc="157" i="1">
                <a:latin typeface="Palatino Linotype"/>
                <a:cs typeface="Palatino Linotype"/>
              </a:rPr>
              <a:t>n</a:t>
            </a:r>
            <a:r>
              <a:rPr dirty="0" baseline="12820" sz="975" i="1">
                <a:latin typeface="Palatino Linotype"/>
                <a:cs typeface="Palatino Linotype"/>
              </a:rPr>
              <a:t>	</a:t>
            </a:r>
            <a:r>
              <a:rPr dirty="0" baseline="8547" sz="975" spc="-607" i="1">
                <a:latin typeface="Meiryo"/>
                <a:cs typeface="Meiryo"/>
              </a:rPr>
              <a:t/>
            </a:r>
            <a:r>
              <a:rPr dirty="0" baseline="8547" sz="975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8547" sz="975" spc="-405" i="1">
                <a:latin typeface="Meiryo"/>
                <a:cs typeface="Meiryo"/>
              </a:rPr>
              <a:t/>
            </a:r>
            <a:r>
              <a:rPr dirty="0" baseline="8547" sz="975" spc="157" i="1">
                <a:latin typeface="Palatino Linotype"/>
                <a:cs typeface="Palatino Linotype"/>
              </a:rPr>
              <a:t>n</a:t>
            </a:r>
            <a:endParaRPr baseline="8547" sz="975">
              <a:latin typeface="Palatino Linotype"/>
              <a:cs typeface="Palatino Linotype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3685389" y="5569046"/>
            <a:ext cx="1276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65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3041858" y="6251158"/>
            <a:ext cx="2292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275" i="1">
                <a:latin typeface="Meiryo"/>
                <a:cs typeface="Meiryo"/>
              </a:rPr>
              <a:t/>
            </a:r>
            <a:r>
              <a:rPr dirty="0" baseline="-18518" sz="675" spc="-412" i="1">
                <a:latin typeface="Meiryo"/>
                <a:cs typeface="Meiryo"/>
              </a:rPr>
              <a:t/>
            </a:r>
            <a:r>
              <a:rPr dirty="0" baseline="-18518" sz="675" spc="-120" i="1">
                <a:latin typeface="Meiryo"/>
                <a:cs typeface="Meiryo"/>
              </a:rPr>
              <a:t> </a:t>
            </a:r>
            <a:r>
              <a:rPr dirty="0" sz="650" spc="-300" i="1">
                <a:latin typeface="Meiryo"/>
                <a:cs typeface="Meiryo"/>
              </a:rPr>
              <a:t/>
            </a:r>
            <a:r>
              <a:rPr dirty="0" baseline="-18518" sz="675" spc="-450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637453" y="6149342"/>
            <a:ext cx="4903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Denoting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by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29914" sz="975">
                <a:latin typeface="Palatino Linotype"/>
                <a:cs typeface="Palatino Linotype"/>
              </a:rPr>
              <a:t>2</a:t>
            </a:r>
            <a:r>
              <a:rPr dirty="0" baseline="29914" sz="975" spc="217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ﬁrst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term,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have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dz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10">
                <a:latin typeface="Cambria"/>
                <a:cs typeface="Cambria"/>
              </a:rPr>
              <a:t> </a:t>
            </a:r>
            <a:r>
              <a:rPr dirty="0" u="sng" baseline="42735" sz="975" spc="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baseline="42735" sz="975" spc="-284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43209" sz="675" spc="-46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43209" sz="675" spc="-89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u="sng" baseline="43209" sz="675" spc="202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baseline="43209" sz="675" spc="-22" i="1">
                <a:latin typeface="Palatino Linotype"/>
                <a:cs typeface="Palatino Linotype"/>
              </a:rPr>
              <a:t> </a:t>
            </a:r>
            <a:r>
              <a:rPr dirty="0" sz="1000" spc="-15" i="1">
                <a:latin typeface="Palatino Linotype"/>
                <a:cs typeface="Palatino Linotype"/>
              </a:rPr>
              <a:t>d</a:t>
            </a:r>
            <a:r>
              <a:rPr dirty="0" sz="1000" spc="-490" i="1">
                <a:latin typeface="Meiryo"/>
                <a:cs typeface="Meiryo"/>
              </a:rPr>
              <a:t/>
            </a:r>
            <a:r>
              <a:rPr dirty="0" sz="1000" spc="25" i="1">
                <a:latin typeface="Meiryo"/>
                <a:cs typeface="Meiryo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and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joint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density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then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(denoting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636437" y="6424890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870295" y="6327164"/>
            <a:ext cx="717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u="sng" sz="650" spc="-29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916129" y="6377009"/>
            <a:ext cx="6985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-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450" spc="2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endParaRPr sz="450">
              <a:latin typeface="Meiryo"/>
              <a:cs typeface="Meiryo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836096" y="6475417"/>
            <a:ext cx="1689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12820" sz="975" spc="-209" i="1">
                <a:latin typeface="Meiryo"/>
                <a:cs typeface="Meiryo"/>
              </a:rPr>
              <a:t/>
            </a:r>
            <a:r>
              <a:rPr dirty="0" sz="450" spc="-254" i="1">
                <a:latin typeface="Meiryo"/>
                <a:cs typeface="Meiryo"/>
              </a:rPr>
              <a:t/>
            </a:r>
            <a:r>
              <a:rPr dirty="0" sz="450" spc="-1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554839" y="6352109"/>
            <a:ext cx="5162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32434" algn="l"/>
              </a:tabLst>
            </a:pP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345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5">
                <a:latin typeface="Palatino Linotype"/>
                <a:cs typeface="Palatino Linotype"/>
              </a:rPr>
              <a:t>):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1521122" y="6695813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1" name="object 131" descr=""/>
          <p:cNvSpPr/>
          <p:nvPr/>
        </p:nvSpPr>
        <p:spPr>
          <a:xfrm>
            <a:off x="1433581" y="6876643"/>
            <a:ext cx="264160" cy="0"/>
          </a:xfrm>
          <a:custGeom>
            <a:avLst/>
            <a:gdLst/>
            <a:ahLst/>
            <a:cxnLst/>
            <a:rect l="l" t="t" r="r" b="b"/>
            <a:pathLst>
              <a:path w="264160" h="0">
                <a:moveTo>
                  <a:pt x="0" y="0"/>
                </a:moveTo>
                <a:lnTo>
                  <a:pt x="26391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" name="object 132" descr=""/>
          <p:cNvSpPr txBox="1"/>
          <p:nvPr/>
        </p:nvSpPr>
        <p:spPr>
          <a:xfrm>
            <a:off x="1395481" y="6867377"/>
            <a:ext cx="3340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45">
                <a:latin typeface="Palatino Linotype"/>
                <a:cs typeface="Palatino Linotype"/>
              </a:rPr>
              <a:t>2</a:t>
            </a:r>
            <a:r>
              <a:rPr dirty="0" sz="1000" spc="-145" i="1">
                <a:latin typeface="Meiryo"/>
                <a:cs typeface="Meiryo"/>
              </a:rPr>
              <a:t/>
            </a:r>
            <a:r>
              <a:rPr dirty="0" baseline="29914" sz="975" spc="-217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1629249" y="6934100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1310813" y="6590200"/>
            <a:ext cx="509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01320" algn="l"/>
              </a:tabLst>
            </a:pPr>
            <a:r>
              <a:rPr dirty="0" sz="1000" spc="254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254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1810071" y="6638640"/>
            <a:ext cx="6223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1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1846533" y="6652928"/>
            <a:ext cx="5651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-1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1832704" y="6724482"/>
            <a:ext cx="546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864661" y="6769190"/>
            <a:ext cx="12922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052830" algn="l"/>
              </a:tabLst>
            </a:pPr>
            <a:r>
              <a:rPr dirty="0" sz="1000" spc="-20" i="1">
                <a:latin typeface="Palatino Linotype"/>
                <a:cs typeface="Palatino Linotype"/>
              </a:rPr>
              <a:t>f</a:t>
            </a:r>
            <a:r>
              <a:rPr dirty="0" sz="1000" spc="-5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-21367" sz="975" spc="-37" i="1">
                <a:latin typeface="Palatino Linotype"/>
                <a:cs typeface="Palatino Linotype"/>
              </a:rPr>
              <a:t>n</a:t>
            </a:r>
            <a:r>
              <a:rPr dirty="0" sz="1000" spc="-25" i="1">
                <a:latin typeface="Palatino Linotype"/>
                <a:cs typeface="Palatino Linotype"/>
              </a:rPr>
              <a:t>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2067564" y="6671328"/>
            <a:ext cx="2127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25641" sz="975" spc="195">
                <a:latin typeface="Cambria"/>
                <a:cs typeface="Cambria"/>
              </a:rPr>
              <a:t>–</a:t>
            </a:r>
            <a:r>
              <a:rPr dirty="0" baseline="-25641" sz="975" spc="359">
                <a:latin typeface="Cambria"/>
                <a:cs typeface="Cambria"/>
              </a:rPr>
              <a:t> </a:t>
            </a:r>
            <a:r>
              <a:rPr dirty="0" sz="450" spc="-50">
                <a:latin typeface="Palatino Linotype"/>
                <a:cs typeface="Palatino Linotype"/>
              </a:rPr>
              <a:t>1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40" name="object 140" descr=""/>
          <p:cNvSpPr/>
          <p:nvPr/>
        </p:nvSpPr>
        <p:spPr>
          <a:xfrm>
            <a:off x="2179388" y="6789089"/>
            <a:ext cx="97155" cy="0"/>
          </a:xfrm>
          <a:custGeom>
            <a:avLst/>
            <a:gdLst/>
            <a:ahLst/>
            <a:cxnLst/>
            <a:rect l="l" t="t" r="r" b="b"/>
            <a:pathLst>
              <a:path w="97155" h="0">
                <a:moveTo>
                  <a:pt x="0" y="0"/>
                </a:moveTo>
                <a:lnTo>
                  <a:pt x="96926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1" name="object 141" descr=""/>
          <p:cNvSpPr txBox="1"/>
          <p:nvPr/>
        </p:nvSpPr>
        <p:spPr>
          <a:xfrm>
            <a:off x="2141288" y="6785061"/>
            <a:ext cx="16700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450" spc="-25">
                <a:latin typeface="Palatino Linotype"/>
                <a:cs typeface="Palatino Linotype"/>
              </a:rPr>
              <a:t>2</a:t>
            </a:r>
            <a:r>
              <a:rPr dirty="0" sz="450" spc="-25" i="1">
                <a:latin typeface="Meiryo"/>
                <a:cs typeface="Meiryo"/>
              </a:rPr>
              <a:t/>
            </a:r>
            <a:r>
              <a:rPr dirty="0" baseline="18518" sz="675" spc="-37">
                <a:latin typeface="Palatino Linotype"/>
                <a:cs typeface="Palatino Linotype"/>
              </a:rPr>
              <a:t>2</a:t>
            </a:r>
            <a:endParaRPr baseline="18518" sz="675">
              <a:latin typeface="Palatino Linotype"/>
              <a:cs typeface="Palatino Linotype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2225783" y="6804835"/>
            <a:ext cx="5143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5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143" name="object 143" descr=""/>
          <p:cNvSpPr txBox="1"/>
          <p:nvPr/>
        </p:nvSpPr>
        <p:spPr>
          <a:xfrm>
            <a:off x="2253415" y="6591548"/>
            <a:ext cx="2184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125">
                <a:latin typeface="Meiryo"/>
                <a:cs typeface="Meiryo"/>
              </a:rPr>
              <a:t>(</a:t>
            </a:r>
            <a:r>
              <a:rPr dirty="0" baseline="-42735" sz="975" spc="187">
                <a:latin typeface="Meiryo"/>
                <a:cs typeface="Meiryo"/>
              </a:rPr>
              <a:t>∑</a:t>
            </a:r>
            <a:endParaRPr baseline="-42735" sz="975">
              <a:latin typeface="Meiryo"/>
              <a:cs typeface="Meiryo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2371510" y="6814555"/>
            <a:ext cx="4445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5" i="1">
                <a:latin typeface="Palatino Linotype"/>
                <a:cs typeface="Palatino Linotype"/>
              </a:rPr>
              <a:t>t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2789280" y="6680823"/>
            <a:ext cx="6350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-6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450" spc="-16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2830079" y="6660131"/>
            <a:ext cx="6794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u="sng" sz="45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2</a:t>
            </a:r>
            <a:r>
              <a:rPr dirty="0" u="sng" sz="45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47" name="object 147" descr=""/>
          <p:cNvSpPr txBox="1"/>
          <p:nvPr/>
        </p:nvSpPr>
        <p:spPr>
          <a:xfrm>
            <a:off x="2409665" y="6712362"/>
            <a:ext cx="4946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290" i="1">
                <a:latin typeface="Meiryo"/>
                <a:cs typeface="Meiryo"/>
              </a:rPr>
              <a:t/>
            </a:r>
            <a:r>
              <a:rPr dirty="0" baseline="30864" sz="675" spc="-67">
                <a:latin typeface="Palatino Linotype"/>
                <a:cs typeface="Palatino Linotype"/>
              </a:rPr>
              <a:t>2</a:t>
            </a:r>
            <a:r>
              <a:rPr dirty="0" baseline="30864" sz="675" spc="112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−</a:t>
            </a:r>
            <a:r>
              <a:rPr dirty="0" sz="650" spc="75" i="1">
                <a:latin typeface="Palatino Linotype"/>
                <a:cs typeface="Palatino Linotype"/>
              </a:rPr>
              <a:t>T</a:t>
            </a:r>
            <a:r>
              <a:rPr dirty="0" baseline="30864" sz="675" spc="112">
                <a:latin typeface="Palatino Linotype"/>
                <a:cs typeface="Palatino Linotype"/>
              </a:rPr>
              <a:t>2</a:t>
            </a:r>
            <a:r>
              <a:rPr dirty="0" baseline="30864" sz="675" spc="-97">
                <a:latin typeface="Palatino Linotype"/>
                <a:cs typeface="Palatino Linotype"/>
              </a:rPr>
              <a:t> </a:t>
            </a:r>
            <a:r>
              <a:rPr dirty="0" sz="650" spc="-295" i="1">
                <a:latin typeface="Meiryo"/>
                <a:cs typeface="Meiryo"/>
              </a:rPr>
              <a:t/>
            </a:r>
            <a:r>
              <a:rPr dirty="0" sz="650" spc="-215" i="1">
                <a:latin typeface="Meiryo"/>
                <a:cs typeface="Meiryo"/>
              </a:rPr>
              <a:t>̄</a:t>
            </a:r>
            <a:r>
              <a:rPr dirty="0" baseline="30864" sz="675" spc="-120">
                <a:latin typeface="Palatino Linotype"/>
                <a:cs typeface="Palatino Linotype"/>
              </a:rPr>
              <a:t>2</a:t>
            </a:r>
            <a:r>
              <a:rPr dirty="0" baseline="30864" sz="675" spc="457">
                <a:latin typeface="Palatino Linotype"/>
                <a:cs typeface="Palatino Linotype"/>
              </a:rPr>
              <a:t> </a:t>
            </a:r>
            <a:r>
              <a:rPr dirty="0" baseline="37037" sz="675" spc="-75" i="1">
                <a:latin typeface="Meiryo"/>
                <a:cs typeface="Meiryo"/>
              </a:rPr>
              <a:t/>
            </a:r>
            <a:endParaRPr baseline="37037" sz="675">
              <a:latin typeface="Meiryo"/>
              <a:cs typeface="Meiryo"/>
            </a:endParaRPr>
          </a:p>
        </p:txBody>
      </p:sp>
      <p:sp>
        <p:nvSpPr>
          <p:cNvPr id="148" name="object 148" descr=""/>
          <p:cNvSpPr txBox="1"/>
          <p:nvPr/>
        </p:nvSpPr>
        <p:spPr>
          <a:xfrm>
            <a:off x="2446356" y="6770661"/>
            <a:ext cx="46863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450" i="1">
                <a:latin typeface="Palatino Linotype"/>
                <a:cs typeface="Palatino Linotype"/>
              </a:rPr>
              <a:t>nt</a:t>
            </a:r>
            <a:r>
              <a:rPr dirty="0" sz="450" spc="340" i="1">
                <a:latin typeface="Palatino Linotype"/>
                <a:cs typeface="Palatino Linotype"/>
              </a:rPr>
              <a:t>  </a:t>
            </a:r>
            <a:r>
              <a:rPr dirty="0" sz="450" i="1">
                <a:latin typeface="Palatino Linotype"/>
                <a:cs typeface="Palatino Linotype"/>
              </a:rPr>
              <a:t>n</a:t>
            </a:r>
            <a:r>
              <a:rPr dirty="0" sz="450" spc="250" i="1">
                <a:latin typeface="Palatino Linotype"/>
                <a:cs typeface="Palatino Linotype"/>
              </a:rPr>
              <a:t> </a:t>
            </a:r>
            <a:r>
              <a:rPr dirty="0" sz="450" i="1">
                <a:latin typeface="Palatino Linotype"/>
                <a:cs typeface="Palatino Linotype"/>
              </a:rPr>
              <a:t>n</a:t>
            </a:r>
            <a:r>
              <a:rPr dirty="0" sz="450" i="1">
                <a:latin typeface="Meiryo"/>
                <a:cs typeface="Meiryo"/>
              </a:rPr>
              <a:t>.</a:t>
            </a:r>
            <a:r>
              <a:rPr dirty="0" sz="450" spc="5" i="1">
                <a:latin typeface="Meiryo"/>
                <a:cs typeface="Meiryo"/>
              </a:rPr>
              <a:t> </a:t>
            </a:r>
            <a:r>
              <a:rPr dirty="0" baseline="-12345" sz="675" spc="-37" i="1">
                <a:latin typeface="Meiryo"/>
                <a:cs typeface="Meiryo"/>
              </a:rPr>
              <a:t/>
            </a:r>
            <a:r>
              <a:rPr dirty="0" baseline="6172" sz="675" spc="-37">
                <a:latin typeface="Palatino Linotype"/>
                <a:cs typeface="Palatino Linotype"/>
              </a:rPr>
              <a:t>2</a:t>
            </a:r>
            <a:endParaRPr baseline="6172" sz="675">
              <a:latin typeface="Palatino Linotype"/>
              <a:cs typeface="Palatino Linotype"/>
            </a:endParaRPr>
          </a:p>
        </p:txBody>
      </p:sp>
      <p:sp>
        <p:nvSpPr>
          <p:cNvPr id="149" name="object 149" descr=""/>
          <p:cNvSpPr txBox="1"/>
          <p:nvPr/>
        </p:nvSpPr>
        <p:spPr>
          <a:xfrm>
            <a:off x="2819795" y="6806204"/>
            <a:ext cx="7175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80" i="1">
                <a:latin typeface="Meiryo"/>
                <a:cs typeface="Meiryo"/>
              </a:rPr>
              <a:t/>
            </a:r>
            <a:r>
              <a:rPr dirty="0" sz="450" spc="-25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50" name="object 150" descr=""/>
          <p:cNvSpPr txBox="1"/>
          <p:nvPr/>
        </p:nvSpPr>
        <p:spPr>
          <a:xfrm>
            <a:off x="2887576" y="6591548"/>
            <a:ext cx="895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15">
                <a:latin typeface="Meiryo"/>
                <a:cs typeface="Meiryo"/>
              </a:rPr>
              <a:t>)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51" name="object 151" descr=""/>
          <p:cNvSpPr txBox="1"/>
          <p:nvPr/>
        </p:nvSpPr>
        <p:spPr>
          <a:xfrm>
            <a:off x="662841" y="7079294"/>
            <a:ext cx="15919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second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term, </a:t>
            </a:r>
            <a:r>
              <a:rPr dirty="0" sz="1000" spc="-85">
                <a:latin typeface="Palatino Linotype"/>
                <a:cs typeface="Palatino Linotype"/>
              </a:rPr>
              <a:t>we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have: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2" name="object 152" descr=""/>
          <p:cNvSpPr txBox="1"/>
          <p:nvPr/>
        </p:nvSpPr>
        <p:spPr>
          <a:xfrm>
            <a:off x="902762" y="7281720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53" name="object 153" descr=""/>
          <p:cNvSpPr txBox="1"/>
          <p:nvPr/>
        </p:nvSpPr>
        <p:spPr>
          <a:xfrm>
            <a:off x="1141646" y="7472453"/>
            <a:ext cx="1003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4" name="object 154" descr=""/>
          <p:cNvSpPr txBox="1"/>
          <p:nvPr/>
        </p:nvSpPr>
        <p:spPr>
          <a:xfrm>
            <a:off x="1061839" y="7397162"/>
            <a:ext cx="6019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90" i="1">
                <a:latin typeface="Meiryo"/>
                <a:cs typeface="Meiryo"/>
              </a:rPr>
              <a:t/>
            </a:r>
            <a:r>
              <a:rPr dirty="0" baseline="34188" sz="975" spc="22">
                <a:latin typeface="Palatino Linotype"/>
                <a:cs typeface="Palatino Linotype"/>
              </a:rPr>
              <a:t>2</a:t>
            </a:r>
            <a:r>
              <a:rPr dirty="0" baseline="34188" sz="975" spc="359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baseline="34188" sz="975" spc="-82">
                <a:latin typeface="Palatino Linotype"/>
                <a:cs typeface="Palatino Linotype"/>
              </a:rPr>
              <a:t>2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sz="1000" spc="-310" i="1">
                <a:latin typeface="Meiryo"/>
                <a:cs typeface="Meiryo"/>
              </a:rPr>
              <a:t>̄</a:t>
            </a:r>
            <a:r>
              <a:rPr dirty="0" baseline="34188" sz="975" spc="-82">
                <a:latin typeface="Palatino Linotype"/>
                <a:cs typeface="Palatino Linotype"/>
              </a:rPr>
              <a:t>2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155" name="object 155" descr=""/>
          <p:cNvSpPr txBox="1"/>
          <p:nvPr/>
        </p:nvSpPr>
        <p:spPr>
          <a:xfrm>
            <a:off x="1638712" y="7244574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6" name="object 156" descr=""/>
          <p:cNvSpPr/>
          <p:nvPr/>
        </p:nvSpPr>
        <p:spPr>
          <a:xfrm>
            <a:off x="1666753" y="7504607"/>
            <a:ext cx="144145" cy="0"/>
          </a:xfrm>
          <a:custGeom>
            <a:avLst/>
            <a:gdLst/>
            <a:ahLst/>
            <a:cxnLst/>
            <a:rect l="l" t="t" r="r" b="b"/>
            <a:pathLst>
              <a:path w="144144" h="0">
                <a:moveTo>
                  <a:pt x="0" y="0"/>
                </a:moveTo>
                <a:lnTo>
                  <a:pt x="143789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7" name="object 157" descr=""/>
          <p:cNvSpPr txBox="1"/>
          <p:nvPr/>
        </p:nvSpPr>
        <p:spPr>
          <a:xfrm>
            <a:off x="1424057" y="7428714"/>
            <a:ext cx="3981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85" i="1">
                <a:latin typeface="Palatino Linotype"/>
                <a:cs typeface="Palatino Linotype"/>
              </a:rPr>
              <a:t> </a:t>
            </a:r>
            <a:r>
              <a:rPr dirty="0" sz="650" spc="-35" i="1">
                <a:latin typeface="Palatino Linotype"/>
                <a:cs typeface="Palatino Linotype"/>
              </a:rPr>
              <a:t>n</a:t>
            </a:r>
            <a:r>
              <a:rPr dirty="0" sz="650" spc="-35" i="1">
                <a:latin typeface="Meiryo"/>
                <a:cs typeface="Meiryo"/>
              </a:rPr>
              <a:t>.</a:t>
            </a:r>
            <a:r>
              <a:rPr dirty="0" sz="650" spc="-50" i="1">
                <a:latin typeface="Meiryo"/>
                <a:cs typeface="Meiryo"/>
              </a:rPr>
              <a:t> </a:t>
            </a:r>
            <a:r>
              <a:rPr dirty="0" baseline="-27777" sz="1500" spc="-120" i="1">
                <a:latin typeface="Meiryo"/>
                <a:cs typeface="Meiryo"/>
              </a:rPr>
              <a:t/>
            </a:r>
            <a:r>
              <a:rPr dirty="0" baseline="-12820" sz="975" spc="-120">
                <a:latin typeface="Palatino Linotype"/>
                <a:cs typeface="Palatino Linotype"/>
              </a:rPr>
              <a:t>2</a:t>
            </a:r>
            <a:endParaRPr baseline="-12820" sz="975">
              <a:latin typeface="Palatino Linotype"/>
              <a:cs typeface="Palatino Linotype"/>
            </a:endParaRPr>
          </a:p>
        </p:txBody>
      </p:sp>
      <p:sp>
        <p:nvSpPr>
          <p:cNvPr id="158" name="object 158" descr=""/>
          <p:cNvSpPr txBox="1"/>
          <p:nvPr/>
        </p:nvSpPr>
        <p:spPr>
          <a:xfrm>
            <a:off x="1969866" y="7281719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59" name="object 159" descr=""/>
          <p:cNvSpPr txBox="1"/>
          <p:nvPr/>
        </p:nvSpPr>
        <p:spPr>
          <a:xfrm>
            <a:off x="930836" y="7574643"/>
            <a:ext cx="11842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803275" algn="l"/>
                <a:tab pos="111760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8547" sz="975" spc="-405" i="1">
                <a:latin typeface="Meiryo"/>
                <a:cs typeface="Meiryo"/>
              </a:rPr>
              <a:t/>
            </a:r>
            <a:r>
              <a:rPr dirty="0" baseline="8547" sz="975" spc="157" i="1">
                <a:latin typeface="Palatino Linotype"/>
                <a:cs typeface="Palatino Linotype"/>
              </a:rPr>
              <a:t>n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0" name="object 160" descr=""/>
          <p:cNvSpPr txBox="1"/>
          <p:nvPr/>
        </p:nvSpPr>
        <p:spPr>
          <a:xfrm>
            <a:off x="3280541" y="7281719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61" name="object 161" descr=""/>
          <p:cNvSpPr txBox="1"/>
          <p:nvPr/>
        </p:nvSpPr>
        <p:spPr>
          <a:xfrm>
            <a:off x="3346839" y="7574642"/>
            <a:ext cx="533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2" name="object 162" descr=""/>
          <p:cNvSpPr txBox="1"/>
          <p:nvPr/>
        </p:nvSpPr>
        <p:spPr>
          <a:xfrm>
            <a:off x="2208864" y="7472451"/>
            <a:ext cx="21532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20040" algn="l"/>
                <a:tab pos="703580" algn="l"/>
                <a:tab pos="1365250" algn="l"/>
                <a:tab pos="192214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240" i="1">
                <a:latin typeface="Palatino Linotype"/>
                <a:cs typeface="Palatino Linotype"/>
              </a:rPr>
              <a:t>  </a:t>
            </a:r>
            <a:r>
              <a:rPr dirty="0" sz="650" spc="-35" i="1">
                <a:latin typeface="Palatino Linotype"/>
                <a:cs typeface="Palatino Linotype"/>
              </a:rPr>
              <a:t>n</a:t>
            </a:r>
            <a:r>
              <a:rPr dirty="0" sz="650" spc="-35" i="1">
                <a:latin typeface="Meiryo"/>
                <a:cs typeface="Meiryo"/>
              </a:rPr>
              <a:t>.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n</a:t>
            </a:r>
            <a:r>
              <a:rPr dirty="0" sz="650" spc="240" i="1">
                <a:latin typeface="Palatino Linotype"/>
                <a:cs typeface="Palatino Linotype"/>
              </a:rPr>
              <a:t>  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 i="1">
                <a:latin typeface="Meiryo"/>
                <a:cs typeface="Meiryo"/>
              </a:rPr>
              <a:t>.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63" name="object 163" descr=""/>
          <p:cNvSpPr txBox="1"/>
          <p:nvPr/>
        </p:nvSpPr>
        <p:spPr>
          <a:xfrm>
            <a:off x="1706607" y="7361701"/>
            <a:ext cx="2784475" cy="21272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ts val="515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marL="153670">
              <a:lnSpc>
                <a:spcPts val="935"/>
              </a:lnSpc>
              <a:tabLst>
                <a:tab pos="460375" algn="l"/>
                <a:tab pos="1771014" algn="l"/>
              </a:tabLst>
            </a:pP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90" i="1">
                <a:latin typeface="Meiryo"/>
                <a:cs typeface="Meiryo"/>
              </a:rPr>
              <a:t/>
            </a:r>
            <a:r>
              <a:rPr dirty="0" baseline="34188" sz="975" spc="22">
                <a:latin typeface="Palatino Linotype"/>
                <a:cs typeface="Palatino Linotype"/>
              </a:rPr>
              <a:t>2</a:t>
            </a:r>
            <a:r>
              <a:rPr dirty="0" baseline="34188" sz="975" spc="375">
                <a:latin typeface="Palatino Linotype"/>
                <a:cs typeface="Palatino Linotype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20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1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-25">
                <a:latin typeface="Cambria"/>
                <a:cs typeface="Cambria"/>
              </a:rPr>
              <a:t> </a:t>
            </a:r>
            <a:r>
              <a:rPr dirty="0" sz="1000" spc="-185" i="1">
                <a:latin typeface="Meiryo"/>
                <a:cs typeface="Meiryo"/>
              </a:rPr>
              <a:t/>
            </a:r>
            <a:r>
              <a:rPr dirty="0" baseline="34188" sz="975" spc="-277">
                <a:latin typeface="Palatino Linotype"/>
                <a:cs typeface="Palatino Linotype"/>
              </a:rPr>
              <a:t>2</a:t>
            </a:r>
            <a:r>
              <a:rPr dirty="0" baseline="34188" sz="975" spc="-127">
                <a:latin typeface="Palatino Linotype"/>
                <a:cs typeface="Palatino Linotype"/>
              </a:rPr>
              <a:t> </a:t>
            </a:r>
            <a:r>
              <a:rPr dirty="0" sz="1000" spc="-150">
                <a:latin typeface="Cambria"/>
                <a:cs typeface="Cambria"/>
              </a:rPr>
              <a:t>)</a:t>
            </a:r>
            <a:r>
              <a:rPr dirty="0" sz="1000" spc="-490" i="1">
                <a:latin typeface="Meiryo"/>
                <a:cs typeface="Meiryo"/>
              </a:rPr>
              <a:t/>
            </a:r>
            <a:r>
              <a:rPr dirty="0" sz="1000" spc="-345" i="1">
                <a:latin typeface="Meiryo"/>
                <a:cs typeface="Meiryo"/>
              </a:rPr>
              <a:t>̄</a:t>
            </a:r>
            <a:r>
              <a:rPr dirty="0" baseline="34188" sz="975" spc="-157">
                <a:latin typeface="Palatino Linotype"/>
                <a:cs typeface="Palatino Linotype"/>
              </a:rPr>
              <a:t>2</a:t>
            </a:r>
            <a:r>
              <a:rPr dirty="0" baseline="34188" sz="975" spc="397">
                <a:latin typeface="Palatino Linotype"/>
                <a:cs typeface="Palatino Linotype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20">
                <a:latin typeface="Cambria"/>
                <a:cs typeface="Cambria"/>
              </a:rPr>
              <a:t>(</a:t>
            </a:r>
            <a:r>
              <a:rPr dirty="0" sz="1000" spc="-320" i="1">
                <a:latin typeface="Meiryo"/>
                <a:cs typeface="Meiryo"/>
              </a:rPr>
              <a:t/>
            </a:r>
            <a:r>
              <a:rPr dirty="0" sz="1000" spc="535" i="1">
                <a:latin typeface="Meiryo"/>
                <a:cs typeface="Meiryo"/>
              </a:rPr>
              <a:t>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1 </a:t>
            </a:r>
            <a:r>
              <a:rPr dirty="0" sz="1000" spc="19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80" i="1">
                <a:latin typeface="Meiryo"/>
                <a:cs typeface="Meiryo"/>
              </a:rPr>
              <a:t> </a:t>
            </a:r>
            <a:r>
              <a:rPr dirty="0" sz="1000" spc="-425">
                <a:latin typeface="Cambria"/>
                <a:cs typeface="Cambria"/>
              </a:rPr>
              <a:t>)</a:t>
            </a:r>
            <a:r>
              <a:rPr dirty="0" sz="1000" spc="-425" i="1">
                <a:latin typeface="Meiryo"/>
                <a:cs typeface="Meiryo"/>
              </a:rPr>
              <a:t>̄</a:t>
            </a:r>
            <a:r>
              <a:rPr dirty="0" sz="1000" spc="210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)</a:t>
            </a:r>
            <a:r>
              <a:rPr dirty="0" baseline="34188" sz="975" spc="-37">
                <a:latin typeface="Palatino Linotype"/>
                <a:cs typeface="Palatino Linotype"/>
              </a:rPr>
              <a:t>2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164" name="object 164" descr=""/>
          <p:cNvSpPr txBox="1"/>
          <p:nvPr/>
        </p:nvSpPr>
        <p:spPr>
          <a:xfrm>
            <a:off x="554831" y="7732743"/>
            <a:ext cx="26574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so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that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joint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density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ﬁnally: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5" name="object 165" descr=""/>
          <p:cNvSpPr txBox="1"/>
          <p:nvPr/>
        </p:nvSpPr>
        <p:spPr>
          <a:xfrm>
            <a:off x="877361" y="8097704"/>
            <a:ext cx="4845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0" i="1">
                <a:latin typeface="Palatino Linotype"/>
                <a:cs typeface="Palatino Linotype"/>
              </a:rPr>
              <a:t>f</a:t>
            </a:r>
            <a:r>
              <a:rPr dirty="0" sz="1000" spc="-5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y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66" name="object 166" descr=""/>
          <p:cNvSpPr txBox="1"/>
          <p:nvPr/>
        </p:nvSpPr>
        <p:spPr>
          <a:xfrm>
            <a:off x="1521122" y="8024317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67" name="object 167" descr=""/>
          <p:cNvSpPr/>
          <p:nvPr/>
        </p:nvSpPr>
        <p:spPr>
          <a:xfrm>
            <a:off x="1433581" y="8205266"/>
            <a:ext cx="264160" cy="0"/>
          </a:xfrm>
          <a:custGeom>
            <a:avLst/>
            <a:gdLst/>
            <a:ahLst/>
            <a:cxnLst/>
            <a:rect l="l" t="t" r="r" b="b"/>
            <a:pathLst>
              <a:path w="264160" h="0">
                <a:moveTo>
                  <a:pt x="0" y="0"/>
                </a:moveTo>
                <a:lnTo>
                  <a:pt x="263918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8" name="object 168" descr=""/>
          <p:cNvSpPr txBox="1"/>
          <p:nvPr/>
        </p:nvSpPr>
        <p:spPr>
          <a:xfrm>
            <a:off x="1395481" y="8195884"/>
            <a:ext cx="3340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145">
                <a:latin typeface="Palatino Linotype"/>
                <a:cs typeface="Palatino Linotype"/>
              </a:rPr>
              <a:t>2</a:t>
            </a:r>
            <a:r>
              <a:rPr dirty="0" sz="1000" spc="-145" i="1">
                <a:latin typeface="Meiryo"/>
                <a:cs typeface="Meiryo"/>
              </a:rPr>
              <a:t/>
            </a:r>
            <a:r>
              <a:rPr dirty="0" baseline="29914" sz="975" spc="-217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169" name="object 169" descr=""/>
          <p:cNvSpPr txBox="1"/>
          <p:nvPr/>
        </p:nvSpPr>
        <p:spPr>
          <a:xfrm>
            <a:off x="1629249" y="8262726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70" name="object 170" descr=""/>
          <p:cNvSpPr txBox="1"/>
          <p:nvPr/>
        </p:nvSpPr>
        <p:spPr>
          <a:xfrm>
            <a:off x="1310813" y="7918822"/>
            <a:ext cx="5099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01320" algn="l"/>
              </a:tabLst>
            </a:pPr>
            <a:r>
              <a:rPr dirty="0" sz="1000" spc="254">
                <a:latin typeface="Meiryo"/>
                <a:cs typeface="Meiryo"/>
              </a:rPr>
              <a:t>(</a:t>
            </a:r>
            <a:r>
              <a:rPr dirty="0" sz="1000">
                <a:latin typeface="Meiryo"/>
                <a:cs typeface="Meiryo"/>
              </a:rPr>
              <a:t>	</a:t>
            </a:r>
            <a:r>
              <a:rPr dirty="0" sz="1000" spc="254">
                <a:latin typeface="Meiryo"/>
                <a:cs typeface="Meiryo"/>
              </a:rPr>
              <a:t>)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71" name="object 171" descr=""/>
          <p:cNvSpPr txBox="1"/>
          <p:nvPr/>
        </p:nvSpPr>
        <p:spPr>
          <a:xfrm>
            <a:off x="1810071" y="7967151"/>
            <a:ext cx="6223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10" i="1">
                <a:latin typeface="Palatino Linotype"/>
                <a:cs typeface="Palatino Linotype"/>
              </a:rPr>
              <a:t>T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72" name="object 172" descr=""/>
          <p:cNvSpPr txBox="1"/>
          <p:nvPr/>
        </p:nvSpPr>
        <p:spPr>
          <a:xfrm>
            <a:off x="1846533" y="7981439"/>
            <a:ext cx="5651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10" i="1">
                <a:latin typeface="Palatino Linotype"/>
                <a:cs typeface="Palatino Linotype"/>
              </a:rPr>
              <a:t>n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73" name="object 173" descr=""/>
          <p:cNvSpPr/>
          <p:nvPr/>
        </p:nvSpPr>
        <p:spPr>
          <a:xfrm>
            <a:off x="1822772" y="8060332"/>
            <a:ext cx="74295" cy="0"/>
          </a:xfrm>
          <a:custGeom>
            <a:avLst/>
            <a:gdLst/>
            <a:ahLst/>
            <a:cxnLst/>
            <a:rect l="l" t="t" r="r" b="b"/>
            <a:pathLst>
              <a:path w="74294" h="0">
                <a:moveTo>
                  <a:pt x="0" y="0"/>
                </a:moveTo>
                <a:lnTo>
                  <a:pt x="73952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4" name="object 174" descr=""/>
          <p:cNvSpPr txBox="1"/>
          <p:nvPr/>
        </p:nvSpPr>
        <p:spPr>
          <a:xfrm>
            <a:off x="1832704" y="8053104"/>
            <a:ext cx="546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75" name="object 175" descr=""/>
          <p:cNvSpPr txBox="1"/>
          <p:nvPr/>
        </p:nvSpPr>
        <p:spPr>
          <a:xfrm>
            <a:off x="1879996" y="8097701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-21367" sz="975" spc="-37" i="1">
                <a:latin typeface="Palatino Linotype"/>
                <a:cs typeface="Palatino Linotype"/>
              </a:rPr>
              <a:t>n</a:t>
            </a:r>
            <a:r>
              <a:rPr dirty="0" sz="1000" spc="-25" i="1">
                <a:latin typeface="Palatino Linotype"/>
                <a:cs typeface="Palatino Linotype"/>
              </a:rPr>
              <a:t>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6" name="object 176" descr=""/>
          <p:cNvSpPr txBox="1"/>
          <p:nvPr/>
        </p:nvSpPr>
        <p:spPr>
          <a:xfrm>
            <a:off x="2067564" y="8000516"/>
            <a:ext cx="2127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-25641" sz="975" spc="195">
                <a:latin typeface="Cambria"/>
                <a:cs typeface="Cambria"/>
              </a:rPr>
              <a:t>–</a:t>
            </a:r>
            <a:r>
              <a:rPr dirty="0" baseline="-25641" sz="975" spc="359">
                <a:latin typeface="Cambria"/>
                <a:cs typeface="Cambria"/>
              </a:rPr>
              <a:t> </a:t>
            </a:r>
            <a:r>
              <a:rPr dirty="0" sz="450" spc="-50">
                <a:latin typeface="Palatino Linotype"/>
                <a:cs typeface="Palatino Linotype"/>
              </a:rPr>
              <a:t>1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77" name="object 177" descr=""/>
          <p:cNvSpPr/>
          <p:nvPr/>
        </p:nvSpPr>
        <p:spPr>
          <a:xfrm>
            <a:off x="2179388" y="8118286"/>
            <a:ext cx="97155" cy="0"/>
          </a:xfrm>
          <a:custGeom>
            <a:avLst/>
            <a:gdLst/>
            <a:ahLst/>
            <a:cxnLst/>
            <a:rect l="l" t="t" r="r" b="b"/>
            <a:pathLst>
              <a:path w="97155" h="0">
                <a:moveTo>
                  <a:pt x="0" y="0"/>
                </a:moveTo>
                <a:lnTo>
                  <a:pt x="96926" y="0"/>
                </a:lnTo>
              </a:path>
            </a:pathLst>
          </a:custGeom>
          <a:ln w="571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8" name="object 178" descr=""/>
          <p:cNvSpPr txBox="1"/>
          <p:nvPr/>
        </p:nvSpPr>
        <p:spPr>
          <a:xfrm>
            <a:off x="2141288" y="8114258"/>
            <a:ext cx="16700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450" spc="-25">
                <a:latin typeface="Palatino Linotype"/>
                <a:cs typeface="Palatino Linotype"/>
              </a:rPr>
              <a:t>2</a:t>
            </a:r>
            <a:r>
              <a:rPr dirty="0" sz="450" spc="-25" i="1">
                <a:latin typeface="Meiryo"/>
                <a:cs typeface="Meiryo"/>
              </a:rPr>
              <a:t/>
            </a:r>
            <a:r>
              <a:rPr dirty="0" baseline="18518" sz="675" spc="-37">
                <a:latin typeface="Palatino Linotype"/>
                <a:cs typeface="Palatino Linotype"/>
              </a:rPr>
              <a:t>2</a:t>
            </a:r>
            <a:endParaRPr baseline="18518" sz="675">
              <a:latin typeface="Palatino Linotype"/>
              <a:cs typeface="Palatino Linotype"/>
            </a:endParaRPr>
          </a:p>
        </p:txBody>
      </p:sp>
      <p:sp>
        <p:nvSpPr>
          <p:cNvPr id="179" name="object 179" descr=""/>
          <p:cNvSpPr txBox="1"/>
          <p:nvPr/>
        </p:nvSpPr>
        <p:spPr>
          <a:xfrm>
            <a:off x="2292989" y="7982002"/>
            <a:ext cx="1035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90">
                <a:latin typeface="Meiryo"/>
                <a:cs typeface="Meiryo"/>
              </a:rPr>
              <a:t>∑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80" name="object 180" descr=""/>
          <p:cNvSpPr txBox="1"/>
          <p:nvPr/>
        </p:nvSpPr>
        <p:spPr>
          <a:xfrm>
            <a:off x="2200383" y="8143633"/>
            <a:ext cx="19113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12345" sz="675" spc="-97" i="1">
                <a:latin typeface="Meiryo"/>
                <a:cs typeface="Meiryo"/>
              </a:rPr>
              <a:t/>
            </a:r>
            <a:r>
              <a:rPr dirty="0" baseline="12345" sz="675" spc="315" i="1">
                <a:latin typeface="Meiryo"/>
                <a:cs typeface="Meiryo"/>
              </a:rPr>
              <a:t> </a:t>
            </a:r>
            <a:r>
              <a:rPr dirty="0" sz="450" spc="-60" i="1">
                <a:latin typeface="Palatino Linotype"/>
                <a:cs typeface="Palatino Linotype"/>
              </a:rPr>
              <a:t>t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81" name="object 181" descr=""/>
          <p:cNvSpPr txBox="1"/>
          <p:nvPr/>
        </p:nvSpPr>
        <p:spPr>
          <a:xfrm>
            <a:off x="2450494" y="8091279"/>
            <a:ext cx="47498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3690" algn="l"/>
              </a:tabLst>
            </a:pPr>
            <a:r>
              <a:rPr dirty="0" sz="450" spc="-25" i="1">
                <a:latin typeface="Palatino Linotype"/>
                <a:cs typeface="Palatino Linotype"/>
              </a:rPr>
              <a:t>nt</a:t>
            </a:r>
            <a:r>
              <a:rPr dirty="0" sz="450" i="1">
                <a:latin typeface="Palatino Linotype"/>
                <a:cs typeface="Palatino Linotype"/>
              </a:rPr>
              <a:t>	n</a:t>
            </a:r>
            <a:r>
              <a:rPr dirty="0" sz="450" spc="440" i="1">
                <a:latin typeface="Palatino Linotype"/>
                <a:cs typeface="Palatino Linotype"/>
              </a:rPr>
              <a:t> </a:t>
            </a:r>
            <a:r>
              <a:rPr dirty="0" sz="450" spc="-35" i="1">
                <a:latin typeface="Palatino Linotype"/>
                <a:cs typeface="Palatino Linotype"/>
              </a:rPr>
              <a:t>n</a:t>
            </a:r>
            <a:r>
              <a:rPr dirty="0" sz="450" spc="-35" i="1">
                <a:latin typeface="Meiryo"/>
                <a:cs typeface="Meiryo"/>
              </a:rPr>
              <a:t>.</a:t>
            </a:r>
            <a:endParaRPr sz="450">
              <a:latin typeface="Meiryo"/>
              <a:cs typeface="Meiryo"/>
            </a:endParaRPr>
          </a:p>
        </p:txBody>
      </p:sp>
      <p:sp>
        <p:nvSpPr>
          <p:cNvPr id="182" name="object 182" descr=""/>
          <p:cNvSpPr txBox="1"/>
          <p:nvPr/>
        </p:nvSpPr>
        <p:spPr>
          <a:xfrm>
            <a:off x="2359941" y="8041440"/>
            <a:ext cx="6546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120">
                <a:latin typeface="Cambria"/>
                <a:cs typeface="Cambria"/>
              </a:rPr>
              <a:t>(</a:t>
            </a:r>
            <a:r>
              <a:rPr dirty="0" sz="650" spc="-120" i="1">
                <a:latin typeface="Meiryo"/>
                <a:cs typeface="Meiryo"/>
              </a:rPr>
              <a:t/>
            </a:r>
            <a:r>
              <a:rPr dirty="0" sz="650" spc="254" i="1">
                <a:latin typeface="Meiryo"/>
                <a:cs typeface="Meiryo"/>
              </a:rPr>
              <a:t> </a:t>
            </a:r>
            <a:r>
              <a:rPr dirty="0" sz="650" spc="25">
                <a:latin typeface="Cambria"/>
                <a:cs typeface="Cambria"/>
              </a:rPr>
              <a:t>−(</a:t>
            </a:r>
            <a:r>
              <a:rPr dirty="0" sz="650" spc="-30">
                <a:latin typeface="Palatino Linotype"/>
                <a:cs typeface="Palatino Linotype"/>
              </a:rPr>
              <a:t>1</a:t>
            </a:r>
            <a:r>
              <a:rPr dirty="0" sz="650" spc="110">
                <a:latin typeface="Cambria"/>
                <a:cs typeface="Cambria"/>
              </a:rPr>
              <a:t>−</a:t>
            </a:r>
            <a:r>
              <a:rPr dirty="0" sz="650" spc="-290" i="1">
                <a:latin typeface="Meiryo"/>
                <a:cs typeface="Meiryo"/>
              </a:rPr>
              <a:t/>
            </a:r>
            <a:r>
              <a:rPr dirty="0" sz="650" spc="85" i="1">
                <a:latin typeface="Meiryo"/>
                <a:cs typeface="Meiryo"/>
              </a:rPr>
              <a:t> </a:t>
            </a:r>
            <a:r>
              <a:rPr dirty="0" sz="650" spc="-270">
                <a:latin typeface="Cambria"/>
                <a:cs typeface="Cambria"/>
              </a:rPr>
              <a:t>)</a:t>
            </a:r>
            <a:r>
              <a:rPr dirty="0" sz="650" spc="-270" i="1">
                <a:latin typeface="Meiryo"/>
                <a:cs typeface="Meiryo"/>
              </a:rPr>
              <a:t>̄</a:t>
            </a:r>
            <a:r>
              <a:rPr dirty="0" sz="650" spc="180" i="1">
                <a:latin typeface="Meiryo"/>
                <a:cs typeface="Meiryo"/>
              </a:rPr>
              <a:t> </a:t>
            </a:r>
            <a:r>
              <a:rPr dirty="0" sz="650" spc="-25">
                <a:latin typeface="Cambria"/>
                <a:cs typeface="Cambria"/>
              </a:rPr>
              <a:t>)</a:t>
            </a:r>
            <a:r>
              <a:rPr dirty="0" baseline="30864" sz="675" spc="-37">
                <a:latin typeface="Palatino Linotype"/>
                <a:cs typeface="Palatino Linotype"/>
              </a:rPr>
              <a:t>2</a:t>
            </a:r>
            <a:endParaRPr baseline="30864" sz="675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68776" y="607782"/>
            <a:ext cx="5189855" cy="5911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Advanced</a:t>
            </a:r>
            <a:r>
              <a:rPr dirty="0" sz="800" spc="-1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Components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Models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73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12700" marR="233679" indent="107950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contribution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10">
                <a:latin typeface="Palatino Linotype"/>
                <a:cs typeface="Palatino Linotype"/>
              </a:rPr>
              <a:t>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log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likelihood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function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simply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10">
                <a:latin typeface="Palatino Linotype"/>
                <a:cs typeface="Palatino Linotype"/>
              </a:rPr>
              <a:t>logarithm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joint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density: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384726" y="1215696"/>
            <a:ext cx="8229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643890" algn="l"/>
              </a:tabLst>
            </a:pPr>
            <a:r>
              <a:rPr dirty="0" u="sng" sz="100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r>
              <a:rPr dirty="0" u="sng" baseline="-21367" sz="975" spc="-37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baseline="-21367" sz="975" i="1">
                <a:latin typeface="Palatino Linotype"/>
                <a:cs typeface="Palatino Linotype"/>
              </a:rPr>
              <a:t>	</a:t>
            </a:r>
            <a:r>
              <a:rPr dirty="0" u="sng" sz="100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T</a:t>
            </a:r>
            <a:r>
              <a:rPr dirty="0" u="sng" baseline="-21367" sz="975" spc="-37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endParaRPr baseline="-21367" sz="975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2385122" y="1300023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1111016" y="1382323"/>
            <a:ext cx="13322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28016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40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458033" y="1398122"/>
            <a:ext cx="12236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05790" algn="l"/>
                <a:tab pos="114681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2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2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2898441" y="1300023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2898441" y="1382320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916706" y="1309542"/>
            <a:ext cx="2174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88340" algn="l"/>
                <a:tab pos="1282065" algn="l"/>
                <a:tab pos="178816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445" i="1">
                <a:latin typeface="Palatino Linotype"/>
                <a:cs typeface="Palatino Linotype"/>
              </a:rPr>
              <a:t> </a:t>
            </a:r>
            <a:r>
              <a:rPr dirty="0" sz="1000" spc="21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95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25">
                <a:latin typeface="Palatino Linotype"/>
                <a:cs typeface="Palatino Linotype"/>
              </a:rPr>
              <a:t>2</a:t>
            </a:r>
            <a:r>
              <a:rPr dirty="0" sz="1000" spc="-225" i="1">
                <a:latin typeface="Meiryo"/>
                <a:cs typeface="Meiryo"/>
              </a:rPr>
              <a:t/>
            </a:r>
            <a:r>
              <a:rPr dirty="0" sz="1000" spc="-60" i="1">
                <a:latin typeface="Meiryo"/>
                <a:cs typeface="Meiryo"/>
              </a:rPr>
              <a:t> </a:t>
            </a:r>
            <a:r>
              <a:rPr dirty="0" sz="1000" spc="13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325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305" i="1">
                <a:latin typeface="Meiryo"/>
                <a:cs typeface="Meiryo"/>
              </a:rPr>
              <a:t> </a:t>
            </a:r>
            <a:r>
              <a:rPr dirty="0" sz="1000" spc="130">
                <a:latin typeface="Cambria"/>
                <a:cs typeface="Cambria"/>
              </a:rPr>
              <a:t>–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592454" y="1236153"/>
            <a:ext cx="7296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29590" algn="l"/>
              </a:tabLst>
            </a:pPr>
            <a:r>
              <a:rPr dirty="0" u="sng" sz="1000" spc="-5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3109554" y="1407723"/>
            <a:ext cx="1568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15">
                <a:latin typeface="Palatino Linotype"/>
                <a:cs typeface="Palatino Linotype"/>
              </a:rPr>
              <a:t>2</a:t>
            </a:r>
            <a:r>
              <a:rPr dirty="0" sz="1000" spc="-21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3247170" y="1403009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3215485" y="1487019"/>
            <a:ext cx="2622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baseline="8547" sz="975" spc="-532" i="1">
                <a:latin typeface="Meiryo"/>
                <a:cs typeface="Meiryo"/>
              </a:rPr>
              <a:t/>
            </a:r>
            <a:r>
              <a:rPr dirty="0" baseline="8547" sz="975" spc="367" i="1">
                <a:latin typeface="Meiryo"/>
                <a:cs typeface="Meiryo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3332781" y="1194209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3491863" y="1309537"/>
            <a:ext cx="9963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-21367" sz="975" spc="-22" i="1">
                <a:latin typeface="Palatino Linotype"/>
                <a:cs typeface="Palatino Linotype"/>
              </a:rPr>
              <a:t>nt</a:t>
            </a:r>
            <a:r>
              <a:rPr dirty="0" baseline="-21367" sz="975" spc="135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1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245" i="1">
                <a:latin typeface="Meiryo"/>
                <a:cs typeface="Meiryo"/>
              </a:rPr>
              <a:t/>
            </a:r>
            <a:r>
              <a:rPr dirty="0" baseline="-21367" sz="975" spc="-52" i="1">
                <a:latin typeface="Palatino Linotype"/>
                <a:cs typeface="Palatino Linotype"/>
              </a:rPr>
              <a:t>n</a:t>
            </a:r>
            <a:r>
              <a:rPr dirty="0" sz="1000" spc="-90">
                <a:latin typeface="Cambria"/>
                <a:cs typeface="Cambria"/>
              </a:rPr>
              <a:t>)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spc="-295" i="1">
                <a:latin typeface="Meiryo"/>
                <a:cs typeface="Meiryo"/>
              </a:rPr>
              <a:t>̄</a:t>
            </a:r>
            <a:r>
              <a:rPr dirty="0" baseline="-21367" sz="975" spc="-52" i="1">
                <a:latin typeface="Palatino Linotype"/>
                <a:cs typeface="Palatino Linotype"/>
              </a:rPr>
              <a:t>n</a:t>
            </a:r>
            <a:r>
              <a:rPr dirty="0" baseline="-21367" sz="975" spc="-195" i="1">
                <a:latin typeface="Meiryo"/>
                <a:cs typeface="Meiryo"/>
              </a:rPr>
              <a:t>.</a:t>
            </a:r>
            <a:r>
              <a:rPr dirty="0" sz="1000" spc="-9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4436808" y="1300025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676795" y="1627295"/>
            <a:ext cx="48526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log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likelihood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summing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over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panel: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916711" y="1931902"/>
            <a:ext cx="4787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130">
                <a:latin typeface="Cambria"/>
                <a:cs typeface="Cambria"/>
              </a:rPr>
              <a:t>–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485467" y="1910846"/>
            <a:ext cx="2063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180" i="1">
                <a:latin typeface="Palatino Linotype"/>
                <a:cs typeface="Palatino Linotype"/>
              </a:rPr>
              <a:t>  </a:t>
            </a: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/>
          <p:nvPr/>
        </p:nvSpPr>
        <p:spPr>
          <a:xfrm>
            <a:off x="1382608" y="2039467"/>
            <a:ext cx="302895" cy="0"/>
          </a:xfrm>
          <a:custGeom>
            <a:avLst/>
            <a:gdLst/>
            <a:ahLst/>
            <a:cxnLst/>
            <a:rect l="l" t="t" r="r" b="b"/>
            <a:pathLst>
              <a:path w="302894" h="0">
                <a:moveTo>
                  <a:pt x="0" y="0"/>
                </a:moveTo>
                <a:lnTo>
                  <a:pt x="30255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 descr=""/>
          <p:cNvSpPr txBox="1"/>
          <p:nvPr/>
        </p:nvSpPr>
        <p:spPr>
          <a:xfrm>
            <a:off x="1369912" y="1743986"/>
            <a:ext cx="9029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74065" algn="l"/>
              </a:tabLst>
            </a:pPr>
            <a:r>
              <a:rPr dirty="0" sz="1000" spc="50" i="1">
                <a:latin typeface="Meiryo"/>
                <a:cs typeface="Meiryo"/>
              </a:rPr>
              <a:t>∑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50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538500" y="1832232"/>
            <a:ext cx="868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74065" algn="l"/>
              </a:tabLst>
            </a:pPr>
            <a:r>
              <a:rPr dirty="0" sz="1000" spc="-50" i="1">
                <a:latin typeface="Palatino Linotype"/>
                <a:cs typeface="Palatino Linotype"/>
              </a:rPr>
              <a:t>T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/>
          <p:nvPr/>
        </p:nvSpPr>
        <p:spPr>
          <a:xfrm>
            <a:off x="2144532" y="2039467"/>
            <a:ext cx="302895" cy="0"/>
          </a:xfrm>
          <a:custGeom>
            <a:avLst/>
            <a:gdLst/>
            <a:ahLst/>
            <a:cxnLst/>
            <a:rect l="l" t="t" r="r" b="b"/>
            <a:pathLst>
              <a:path w="302894" h="0">
                <a:moveTo>
                  <a:pt x="0" y="0"/>
                </a:moveTo>
                <a:lnTo>
                  <a:pt x="302552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 descr=""/>
          <p:cNvSpPr txBox="1"/>
          <p:nvPr/>
        </p:nvSpPr>
        <p:spPr>
          <a:xfrm>
            <a:off x="1489351" y="2020486"/>
            <a:ext cx="8509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74065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2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0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2221993" y="1922392"/>
            <a:ext cx="5416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459740" algn="l"/>
              </a:tabLst>
            </a:pPr>
            <a:r>
              <a:rPr dirty="0" baseline="8547" sz="975" i="1">
                <a:latin typeface="Palatino Linotype"/>
                <a:cs typeface="Palatino Linotype"/>
              </a:rPr>
              <a:t>n</a:t>
            </a:r>
            <a:r>
              <a:rPr dirty="0" baseline="8547" sz="975" spc="270" i="1">
                <a:latin typeface="Palatino Linotype"/>
                <a:cs typeface="Palatino Linotype"/>
              </a:rPr>
              <a:t>  </a:t>
            </a:r>
            <a:r>
              <a:rPr dirty="0" baseline="12820" sz="975" spc="-75" i="1">
                <a:latin typeface="Palatino Linotype"/>
                <a:cs typeface="Palatino Linotype"/>
              </a:rPr>
              <a:t>n</a:t>
            </a:r>
            <a:r>
              <a:rPr dirty="0" baseline="12820" sz="975" i="1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663098" y="2004684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708694" y="1931908"/>
            <a:ext cx="1150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74065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29">
                <a:latin typeface="Palatino Linotype"/>
                <a:cs typeface="Palatino Linotype"/>
              </a:rPr>
              <a:t>2</a:t>
            </a:r>
            <a:r>
              <a:rPr dirty="0" sz="1000" spc="-229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12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325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9" name="object 29" descr=""/>
          <p:cNvSpPr/>
          <p:nvPr/>
        </p:nvSpPr>
        <p:spPr>
          <a:xfrm>
            <a:off x="2889425" y="2039467"/>
            <a:ext cx="64135" cy="0"/>
          </a:xfrm>
          <a:custGeom>
            <a:avLst/>
            <a:gdLst/>
            <a:ahLst/>
            <a:cxnLst/>
            <a:rect l="l" t="t" r="r" b="b"/>
            <a:pathLst>
              <a:path w="64135" h="0">
                <a:moveTo>
                  <a:pt x="0" y="0"/>
                </a:moveTo>
                <a:lnTo>
                  <a:pt x="63550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 descr=""/>
          <p:cNvSpPr txBox="1"/>
          <p:nvPr/>
        </p:nvSpPr>
        <p:spPr>
          <a:xfrm>
            <a:off x="2876720" y="1848386"/>
            <a:ext cx="89535" cy="349885"/>
          </a:xfrm>
          <a:prstGeom prst="rect">
            <a:avLst/>
          </a:prstGeom>
        </p:spPr>
        <p:txBody>
          <a:bodyPr wrap="square" lIns="0" tIns="2222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75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75"/>
              </a:spcBef>
            </a:pPr>
            <a:r>
              <a:rPr dirty="0" sz="1000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3367297" y="1922392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367297" y="2004684"/>
            <a:ext cx="72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5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3161101" y="1931903"/>
            <a:ext cx="3994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305" i="1">
                <a:latin typeface="Meiryo"/>
                <a:cs typeface="Meiryo"/>
              </a:rPr>
              <a:t> </a:t>
            </a:r>
            <a:r>
              <a:rPr dirty="0" sz="1000" spc="130">
                <a:latin typeface="Cambria"/>
                <a:cs typeface="Cambria"/>
              </a:rPr>
              <a:t>–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4" name="object 34" descr=""/>
          <p:cNvSpPr/>
          <p:nvPr/>
        </p:nvSpPr>
        <p:spPr>
          <a:xfrm>
            <a:off x="3590998" y="2039467"/>
            <a:ext cx="187325" cy="0"/>
          </a:xfrm>
          <a:custGeom>
            <a:avLst/>
            <a:gdLst/>
            <a:ahLst/>
            <a:cxnLst/>
            <a:rect l="l" t="t" r="r" b="b"/>
            <a:pathLst>
              <a:path w="187325" h="0">
                <a:moveTo>
                  <a:pt x="0" y="0"/>
                </a:moveTo>
                <a:lnTo>
                  <a:pt x="18699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 descr=""/>
          <p:cNvSpPr txBox="1"/>
          <p:nvPr/>
        </p:nvSpPr>
        <p:spPr>
          <a:xfrm>
            <a:off x="3552898" y="1838785"/>
            <a:ext cx="257175" cy="368935"/>
          </a:xfrm>
          <a:prstGeom prst="rect">
            <a:avLst/>
          </a:prstGeom>
        </p:spPr>
        <p:txBody>
          <a:bodyPr wrap="square" lIns="0" tIns="31750" rIns="0" bIns="0" rtlCol="0" vert="horz">
            <a:spAutoFit/>
          </a:bodyPr>
          <a:lstStyle/>
          <a:p>
            <a:pPr algn="ctr" marL="6350">
              <a:lnSpc>
                <a:spcPct val="100000"/>
              </a:lnSpc>
              <a:spcBef>
                <a:spcPts val="250"/>
              </a:spcBef>
            </a:pPr>
            <a:r>
              <a:rPr dirty="0" sz="1000">
                <a:latin typeface="Palatino Linotype"/>
                <a:cs typeface="Palatino Linotype"/>
              </a:rPr>
              <a:t>1</a:t>
            </a:r>
            <a:endParaRPr sz="1000">
              <a:latin typeface="Palatino Linotype"/>
              <a:cs typeface="Palatino Linotype"/>
            </a:endParaRPr>
          </a:p>
          <a:p>
            <a:pPr algn="ctr">
              <a:lnSpc>
                <a:spcPct val="100000"/>
              </a:lnSpc>
              <a:spcBef>
                <a:spcPts val="150"/>
              </a:spcBef>
            </a:pPr>
            <a:r>
              <a:rPr dirty="0" sz="1000" spc="-25">
                <a:latin typeface="Palatino Linotype"/>
                <a:cs typeface="Palatino Linotype"/>
              </a:rPr>
              <a:t>2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29914" sz="975" spc="-37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2976499" y="1816581"/>
            <a:ext cx="11988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37565" algn="l"/>
              </a:tabLst>
            </a:pPr>
            <a:r>
              <a:rPr dirty="0" sz="1000" spc="430" i="1">
                <a:latin typeface="Meiryo"/>
                <a:cs typeface="Meiryo"/>
              </a:rPr>
              <a:t>∑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535" i="1">
                <a:latin typeface="Meiryo"/>
                <a:cs typeface="Meiryo"/>
              </a:rPr>
              <a:t>∑∑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009514" y="2109385"/>
            <a:ext cx="11347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712470" algn="l"/>
                <a:tab pos="105537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8547" sz="975" spc="-532" i="1">
                <a:latin typeface="Meiryo"/>
                <a:cs typeface="Meiryo"/>
              </a:rPr>
              <a:t/>
            </a:r>
            <a:r>
              <a:rPr dirty="0" baseline="8547" sz="975" spc="322" i="1">
                <a:latin typeface="Meiryo"/>
                <a:cs typeface="Meiryo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4132619" y="1931905"/>
            <a:ext cx="10642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-21367" sz="975" spc="-22" i="1">
                <a:latin typeface="Palatino Linotype"/>
                <a:cs typeface="Palatino Linotype"/>
              </a:rPr>
              <a:t>nt</a:t>
            </a:r>
            <a:r>
              <a:rPr dirty="0" baseline="-21367" sz="975" spc="135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1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245" i="1">
                <a:latin typeface="Meiryo"/>
                <a:cs typeface="Meiryo"/>
              </a:rPr>
              <a:t/>
            </a:r>
            <a:r>
              <a:rPr dirty="0" baseline="-21367" sz="975" spc="-30" i="1">
                <a:latin typeface="Palatino Linotype"/>
                <a:cs typeface="Palatino Linotype"/>
              </a:rPr>
              <a:t>n</a:t>
            </a:r>
            <a:r>
              <a:rPr dirty="0" sz="1000" spc="-70">
                <a:latin typeface="Cambria"/>
                <a:cs typeface="Cambria"/>
              </a:rPr>
              <a:t>)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spc="-285" i="1">
                <a:latin typeface="Meiryo"/>
                <a:cs typeface="Meiryo"/>
              </a:rPr>
              <a:t>̄</a:t>
            </a:r>
            <a:r>
              <a:rPr dirty="0" baseline="-21367" sz="975" spc="-30" i="1">
                <a:latin typeface="Palatino Linotype"/>
                <a:cs typeface="Palatino Linotype"/>
              </a:rPr>
              <a:t>n</a:t>
            </a:r>
            <a:r>
              <a:rPr dirty="0" baseline="-21367" sz="975" spc="-165" i="1">
                <a:latin typeface="Meiryo"/>
                <a:cs typeface="Meiryo"/>
              </a:rPr>
              <a:t>.</a:t>
            </a:r>
            <a:r>
              <a:rPr dirty="0" sz="1000" spc="-70">
                <a:latin typeface="Cambria"/>
                <a:cs typeface="Cambria"/>
              </a:rPr>
              <a:t>)</a:t>
            </a:r>
            <a:r>
              <a:rPr dirty="0" baseline="34188" sz="975" spc="-30">
                <a:latin typeface="Palatino Linotype"/>
                <a:cs typeface="Palatino Linotype"/>
              </a:rPr>
              <a:t>2</a:t>
            </a:r>
            <a:endParaRPr baseline="34188" sz="975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568778" y="2249663"/>
            <a:ext cx="28886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or,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simply</a:t>
            </a:r>
            <a:r>
              <a:rPr dirty="0" sz="1000" spc="-20">
                <a:latin typeface="Palatino Linotype"/>
                <a:cs typeface="Palatino Linotype"/>
              </a:rPr>
              <a:t> in the </a:t>
            </a:r>
            <a:r>
              <a:rPr dirty="0" sz="1000" spc="-30">
                <a:latin typeface="Palatino Linotype"/>
                <a:cs typeface="Palatino Linotype"/>
              </a:rPr>
              <a:t>special</a:t>
            </a:r>
            <a:r>
              <a:rPr dirty="0" sz="1000" spc="-20">
                <a:latin typeface="Palatino Linotype"/>
                <a:cs typeface="Palatino Linotype"/>
              </a:rPr>
              <a:t> case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balanced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panel: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369910" y="2443849"/>
            <a:ext cx="851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59130" algn="l"/>
              </a:tabLst>
            </a:pPr>
            <a:r>
              <a:rPr dirty="0" u="sng" sz="100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u="sng" sz="100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078911" y="2605816"/>
            <a:ext cx="89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433240" y="2589905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2439526" y="2507717"/>
            <a:ext cx="6223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6642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916708" y="2517237"/>
            <a:ext cx="2266315" cy="2660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ts val="950"/>
              </a:lnSpc>
              <a:spcBef>
                <a:spcPts val="95"/>
              </a:spcBef>
              <a:tabLst>
                <a:tab pos="689610" algn="l"/>
                <a:tab pos="1336675" algn="l"/>
                <a:tab pos="1882775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L</a:t>
            </a:r>
            <a:r>
              <a:rPr dirty="0" sz="1000" spc="30" i="1">
                <a:latin typeface="Palatino Linotype"/>
                <a:cs typeface="Palatino Linotype"/>
              </a:rPr>
              <a:t> </a:t>
            </a:r>
            <a:r>
              <a:rPr dirty="0" sz="1000" spc="21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95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0">
                <a:latin typeface="Palatino Linotype"/>
                <a:cs typeface="Palatino Linotype"/>
              </a:rPr>
              <a:t> </a:t>
            </a:r>
            <a:r>
              <a:rPr dirty="0" sz="1000" spc="-229">
                <a:latin typeface="Palatino Linotype"/>
                <a:cs typeface="Palatino Linotype"/>
              </a:rPr>
              <a:t>2</a:t>
            </a:r>
            <a:r>
              <a:rPr dirty="0" sz="1000" spc="-229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13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325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40">
                <a:latin typeface="Palatino Linotype"/>
                <a:cs typeface="Palatino Linotype"/>
              </a:rPr>
              <a:t>ln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275" i="1">
                <a:latin typeface="Meiryo"/>
                <a:cs typeface="Meiryo"/>
              </a:rPr>
              <a:t> </a:t>
            </a:r>
            <a:r>
              <a:rPr dirty="0" sz="1000" spc="130">
                <a:latin typeface="Cambria"/>
                <a:cs typeface="Cambria"/>
              </a:rPr>
              <a:t>–</a:t>
            </a:r>
            <a:endParaRPr sz="1000">
              <a:latin typeface="Cambria"/>
              <a:cs typeface="Cambria"/>
            </a:endParaRPr>
          </a:p>
          <a:p>
            <a:pPr marL="527685">
              <a:lnSpc>
                <a:spcPts val="950"/>
              </a:lnSpc>
            </a:pPr>
            <a:r>
              <a:rPr dirty="0" sz="1000"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2646972" y="2443851"/>
            <a:ext cx="7664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65785" algn="l"/>
              </a:tabLst>
            </a:pPr>
            <a:r>
              <a:rPr dirty="0" u="sng" sz="100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667213" y="2615417"/>
            <a:ext cx="6902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45465" algn="l"/>
              </a:tabLst>
            </a:pPr>
            <a:r>
              <a:rPr dirty="0" baseline="5555" sz="1500" spc="-75">
                <a:latin typeface="Palatino Linotype"/>
                <a:cs typeface="Palatino Linotype"/>
              </a:rPr>
              <a:t>2</a:t>
            </a:r>
            <a:r>
              <a:rPr dirty="0" baseline="5555" sz="1500">
                <a:latin typeface="Palatino Linotype"/>
                <a:cs typeface="Palatino Linotype"/>
              </a:rPr>
              <a:t>	</a:t>
            </a:r>
            <a:r>
              <a:rPr dirty="0" sz="1000" spc="-215">
                <a:latin typeface="Palatino Linotype"/>
                <a:cs typeface="Palatino Linotype"/>
              </a:rPr>
              <a:t>2</a:t>
            </a:r>
            <a:r>
              <a:rPr dirty="0" sz="1000" spc="-21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3338267" y="2610703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3331982" y="2682260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423764" y="2401795"/>
            <a:ext cx="3740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35" i="1">
                <a:latin typeface="Meiryo"/>
                <a:cs typeface="Meiryo"/>
              </a:rPr>
              <a:t>∑∑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482288" y="2694717"/>
            <a:ext cx="2457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0447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767552" y="2517236"/>
            <a:ext cx="9429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475" i="1">
                <a:latin typeface="Meiryo"/>
                <a:cs typeface="Meiryo"/>
              </a:rPr>
              <a:t/>
            </a:r>
            <a:r>
              <a:rPr dirty="0" baseline="-21367" sz="975" spc="-22" i="1">
                <a:latin typeface="Palatino Linotype"/>
                <a:cs typeface="Palatino Linotype"/>
              </a:rPr>
              <a:t>nt</a:t>
            </a:r>
            <a:r>
              <a:rPr dirty="0" baseline="-21367" sz="975" spc="135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1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240" i="1">
                <a:latin typeface="Meiryo"/>
                <a:cs typeface="Meiryo"/>
              </a:rPr>
              <a:t/>
            </a:r>
            <a:r>
              <a:rPr dirty="0" sz="1000" spc="-110">
                <a:latin typeface="Cambria"/>
                <a:cs typeface="Cambria"/>
              </a:rPr>
              <a:t>)</a:t>
            </a:r>
            <a:r>
              <a:rPr dirty="0" sz="1000" spc="-459" i="1">
                <a:latin typeface="Meiryo"/>
                <a:cs typeface="Meiryo"/>
              </a:rPr>
              <a:t/>
            </a:r>
            <a:r>
              <a:rPr dirty="0" sz="1000" spc="-305" i="1">
                <a:latin typeface="Meiryo"/>
                <a:cs typeface="Meiryo"/>
              </a:rPr>
              <a:t>̄</a:t>
            </a:r>
            <a:r>
              <a:rPr dirty="0" baseline="-21367" sz="975" spc="-89" i="1">
                <a:latin typeface="Palatino Linotype"/>
                <a:cs typeface="Palatino Linotype"/>
              </a:rPr>
              <a:t>n</a:t>
            </a:r>
            <a:r>
              <a:rPr dirty="0" baseline="-21367" sz="975" spc="-240" i="1">
                <a:latin typeface="Meiryo"/>
                <a:cs typeface="Meiryo"/>
              </a:rPr>
              <a:t>.</a:t>
            </a:r>
            <a:r>
              <a:rPr dirty="0" sz="1000" spc="-11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4659463" y="2507720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676794" y="2834989"/>
            <a:ext cx="7969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Note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also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that: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916710" y="2942324"/>
            <a:ext cx="3740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35" i="1">
                <a:latin typeface="Meiryo"/>
                <a:cs typeface="Meiryo"/>
              </a:rPr>
              <a:t>∑∑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382482" y="3130427"/>
            <a:ext cx="7473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6611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 i="1">
                <a:latin typeface="Meiryo"/>
                <a:cs typeface="Meiryo"/>
              </a:rPr>
              <a:t>.</a:t>
            </a:r>
            <a:endParaRPr sz="650">
              <a:latin typeface="Meiryo"/>
              <a:cs typeface="Meiryo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152404" y="3048130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285898" y="3057646"/>
            <a:ext cx="10629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20">
                <a:latin typeface="Cambria"/>
                <a:cs typeface="Cambria"/>
              </a:rPr>
              <a:t>(</a:t>
            </a:r>
            <a:r>
              <a:rPr dirty="0" sz="1000" spc="-320" i="1">
                <a:latin typeface="Meiryo"/>
                <a:cs typeface="Meiryo"/>
              </a:rPr>
              <a:t/>
            </a:r>
            <a:r>
              <a:rPr dirty="0" sz="1000" spc="520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1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spc="-409">
                <a:latin typeface="Cambria"/>
                <a:cs typeface="Cambria"/>
              </a:rPr>
              <a:t>)</a:t>
            </a:r>
            <a:r>
              <a:rPr dirty="0" sz="1000" spc="-409" i="1">
                <a:latin typeface="Meiryo"/>
                <a:cs typeface="Meiryo"/>
              </a:rPr>
              <a:t>̄</a:t>
            </a:r>
            <a:r>
              <a:rPr dirty="0" sz="1000" spc="204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434">
                <a:latin typeface="Cambria"/>
                <a:cs typeface="Cambria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358600" y="2942319"/>
            <a:ext cx="3733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535" i="1">
                <a:latin typeface="Meiryo"/>
                <a:cs typeface="Meiryo"/>
              </a:rPr>
              <a:t>∑∑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222026" y="3048130"/>
            <a:ext cx="3422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8575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565954" y="2942319"/>
            <a:ext cx="189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480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824259" y="3130427"/>
            <a:ext cx="12084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93370" algn="l"/>
                <a:tab pos="101917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 i="1">
                <a:latin typeface="Meiryo"/>
                <a:cs typeface="Meiryo"/>
              </a:rPr>
              <a:t>.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15" i="1">
                <a:latin typeface="Palatino Linotype"/>
                <a:cs typeface="Palatino Linotype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sz="650" spc="-25" i="1">
                <a:latin typeface="Meiryo"/>
                <a:cs typeface="Meiryo"/>
              </a:rPr>
              <a:t>.</a:t>
            </a:r>
            <a:endParaRPr sz="650">
              <a:latin typeface="Meiryo"/>
              <a:cs typeface="Meiryo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943828" y="3048130"/>
            <a:ext cx="9626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97815" algn="l"/>
                <a:tab pos="782320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355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2727679" y="3057646"/>
            <a:ext cx="23164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35050" algn="l"/>
              </a:tabLst>
            </a:pPr>
            <a:r>
              <a:rPr dirty="0" sz="1000" spc="-320">
                <a:latin typeface="Cambria"/>
                <a:cs typeface="Cambria"/>
              </a:rPr>
              <a:t>(</a:t>
            </a:r>
            <a:r>
              <a:rPr dirty="0" sz="1000" spc="-320" i="1">
                <a:latin typeface="Meiryo"/>
                <a:cs typeface="Meiryo"/>
              </a:rPr>
              <a:t/>
            </a:r>
            <a:r>
              <a:rPr dirty="0" sz="1000" spc="505" i="1">
                <a:latin typeface="Meiryo"/>
                <a:cs typeface="Meiryo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590" i="1">
                <a:latin typeface="Meiryo"/>
                <a:cs typeface="Meiryo"/>
              </a:rPr>
              <a:t>̄</a:t>
            </a:r>
            <a:r>
              <a:rPr dirty="0" sz="1000" spc="204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375">
                <a:latin typeface="Cambria"/>
                <a:cs typeface="Cambria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170" i="1">
                <a:latin typeface="Palatino Linotype"/>
                <a:cs typeface="Palatino Linotype"/>
              </a:rPr>
              <a:t> </a:t>
            </a:r>
            <a:r>
              <a:rPr dirty="0" sz="1000" spc="-590" i="1">
                <a:latin typeface="Meiryo"/>
                <a:cs typeface="Meiryo"/>
              </a:rPr>
              <a:t>̄</a:t>
            </a:r>
            <a:r>
              <a:rPr dirty="0" sz="1000" spc="484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15" i="1">
                <a:latin typeface="Meiryo"/>
                <a:cs typeface="Meiryo"/>
              </a:rPr>
              <a:t> </a:t>
            </a:r>
            <a:r>
              <a:rPr dirty="0" sz="1000" spc="40" i="1">
                <a:latin typeface="Palatino Linotype"/>
                <a:cs typeface="Palatino Linotype"/>
              </a:rPr>
              <a:t>W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50" i="1">
                <a:latin typeface="Meiryo"/>
                <a:cs typeface="Meiryo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1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-45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530695" y="3235127"/>
            <a:ext cx="4072254" cy="690245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456565">
              <a:lnSpc>
                <a:spcPct val="100000"/>
              </a:lnSpc>
              <a:spcBef>
                <a:spcPts val="120"/>
              </a:spcBef>
              <a:tabLst>
                <a:tab pos="648970" algn="l"/>
                <a:tab pos="1898650" algn="l"/>
                <a:tab pos="2091055" algn="l"/>
                <a:tab pos="310578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endParaRPr sz="65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6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450">
              <a:latin typeface="Palatino Linotype"/>
              <a:cs typeface="Palatino Linotype"/>
            </a:endParaRPr>
          </a:p>
          <a:p>
            <a:pPr marL="508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3.3.2</a:t>
            </a:r>
            <a:r>
              <a:rPr dirty="0" sz="1000" spc="355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Computation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of</a:t>
            </a:r>
            <a:r>
              <a:rPr dirty="0" sz="1000" spc="2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10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Estimator</a:t>
            </a:r>
            <a:endParaRPr sz="1000">
              <a:latin typeface="Calibri"/>
              <a:cs typeface="Calibri"/>
            </a:endParaRPr>
          </a:p>
          <a:p>
            <a:pPr marL="50800">
              <a:lnSpc>
                <a:spcPct val="100000"/>
              </a:lnSpc>
              <a:spcBef>
                <a:spcPts val="5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25">
                <a:latin typeface="Palatino Linotype"/>
                <a:cs typeface="Palatino Linotype"/>
              </a:rPr>
              <a:t> ﬁrst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derivatives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the </a:t>
            </a:r>
            <a:r>
              <a:rPr dirty="0" sz="1000" spc="-50">
                <a:latin typeface="Palatino Linotype"/>
                <a:cs typeface="Palatino Linotype"/>
              </a:rPr>
              <a:t>log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likelihood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are,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50" i="1">
                <a:latin typeface="Palatino Linotype"/>
                <a:cs typeface="Palatino Linotype"/>
              </a:rPr>
              <a:t>z</a:t>
            </a:r>
            <a:r>
              <a:rPr dirty="0" sz="1000" spc="-150" i="1">
                <a:latin typeface="Meiryo"/>
                <a:cs typeface="Meiryo"/>
              </a:rPr>
              <a:t>̃</a:t>
            </a:r>
            <a:r>
              <a:rPr dirty="0" baseline="-21367" sz="975" spc="-225" i="1">
                <a:latin typeface="Palatino Linotype"/>
                <a:cs typeface="Palatino Linotype"/>
              </a:rPr>
              <a:t>nt</a:t>
            </a:r>
            <a:r>
              <a:rPr dirty="0" baseline="-21367" sz="975" spc="27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z</a:t>
            </a:r>
            <a:r>
              <a:rPr dirty="0" baseline="-21367" sz="975" i="1">
                <a:latin typeface="Palatino Linotype"/>
                <a:cs typeface="Palatino Linotype"/>
              </a:rPr>
              <a:t>nt</a:t>
            </a:r>
            <a:r>
              <a:rPr dirty="0" baseline="-21367" sz="975" spc="187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1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20" i="1">
                <a:latin typeface="Meiryo"/>
                <a:cs typeface="Meiryo"/>
              </a:rPr>
              <a:t/>
            </a:r>
            <a:r>
              <a:rPr dirty="0" sz="1000" spc="-40">
                <a:latin typeface="Cambria"/>
                <a:cs typeface="Cambria"/>
              </a:rPr>
              <a:t>)</a:t>
            </a:r>
            <a:r>
              <a:rPr dirty="0" sz="1000" spc="5" i="1">
                <a:latin typeface="Palatino Linotype"/>
                <a:cs typeface="Palatino Linotype"/>
              </a:rPr>
              <a:t>z</a:t>
            </a:r>
            <a:r>
              <a:rPr dirty="0" sz="1000" spc="-254" i="1">
                <a:latin typeface="Meiryo"/>
                <a:cs typeface="Meiryo"/>
              </a:rPr>
              <a:t>̄</a:t>
            </a:r>
            <a:r>
              <a:rPr dirty="0" baseline="-21367" sz="975" spc="22" i="1">
                <a:latin typeface="Palatino Linotype"/>
                <a:cs typeface="Palatino Linotype"/>
              </a:rPr>
              <a:t>n</a:t>
            </a:r>
            <a:r>
              <a:rPr dirty="0" baseline="-21367" sz="975" spc="-112" i="1">
                <a:latin typeface="Meiryo"/>
                <a:cs typeface="Meiryo"/>
              </a:rPr>
              <a:t>.</a:t>
            </a:r>
            <a:r>
              <a:rPr dirty="0" sz="1000" spc="-3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931915" y="3948499"/>
            <a:ext cx="6731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66420" algn="l"/>
              </a:tabLst>
            </a:pPr>
            <a:r>
              <a:rPr dirty="0" u="sng" sz="1000" spc="-54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1000" spc="-12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r>
              <a:rPr dirty="0" u="sng" sz="1000" spc="-4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ln</a:t>
            </a:r>
            <a:r>
              <a:rPr dirty="0" u="sng" sz="1000" spc="-8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L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u="sng" sz="1000" spc="-65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2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460522" y="4074228"/>
            <a:ext cx="193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-112" i="1">
                <a:latin typeface="Meiryo"/>
                <a:cs typeface="Meiryo"/>
              </a:rPr>
              <a:t/>
            </a:r>
            <a:r>
              <a:rPr dirty="0" sz="650" spc="-75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553818" y="4186900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665583" y="3971359"/>
            <a:ext cx="2565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1111" sz="1500" spc="-450" i="1">
                <a:latin typeface="Meiryo"/>
                <a:cs typeface="Meiryo"/>
              </a:rPr>
              <a:t>̃</a:t>
            </a:r>
            <a:r>
              <a:rPr dirty="0" baseline="-11111" sz="1500" spc="-217" i="1">
                <a:latin typeface="Meiryo"/>
                <a:cs typeface="Meiryo"/>
              </a:rPr>
              <a:t> </a:t>
            </a:r>
            <a:r>
              <a:rPr dirty="0" sz="650" spc="-70" i="1">
                <a:latin typeface="Meiryo"/>
                <a:cs typeface="Meiryo"/>
              </a:rPr>
              <a:t>⊤</a:t>
            </a:r>
            <a:r>
              <a:rPr dirty="0" sz="650" spc="-114" i="1">
                <a:latin typeface="Meiryo"/>
                <a:cs typeface="Meiryo"/>
              </a:rPr>
              <a:t> </a:t>
            </a:r>
            <a:r>
              <a:rPr dirty="0" baseline="-22222" sz="1500" spc="-525" i="1">
                <a:latin typeface="Meiryo"/>
                <a:cs typeface="Meiryo"/>
              </a:rPr>
              <a:t>̃</a:t>
            </a:r>
            <a:endParaRPr baseline="-22222" sz="1500">
              <a:latin typeface="Meiryo"/>
              <a:cs typeface="Meiryo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061967" y="3997657"/>
            <a:ext cx="2730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00" i="1">
                <a:latin typeface="Meiryo"/>
                <a:cs typeface="Meiryo"/>
              </a:rPr>
              <a:t>̃</a:t>
            </a:r>
            <a:r>
              <a:rPr dirty="0" sz="1000" spc="-150" i="1">
                <a:latin typeface="Meiryo"/>
                <a:cs typeface="Meiryo"/>
              </a:rPr>
              <a:t> </a:t>
            </a:r>
            <a:r>
              <a:rPr dirty="0" baseline="17094" sz="975" i="1">
                <a:latin typeface="Meiryo"/>
                <a:cs typeface="Meiryo"/>
              </a:rPr>
              <a:t>⊤</a:t>
            </a:r>
            <a:r>
              <a:rPr dirty="0" baseline="17094" sz="975" spc="-75" i="1">
                <a:latin typeface="Meiryo"/>
                <a:cs typeface="Meiryo"/>
              </a:rPr>
              <a:t> </a:t>
            </a:r>
            <a:r>
              <a:rPr dirty="0" sz="1000" spc="-350" i="1">
                <a:latin typeface="Meiryo"/>
                <a:cs typeface="Meiryo"/>
              </a:rPr>
              <a:t>̃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262348" y="4021879"/>
            <a:ext cx="12268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4650" algn="l"/>
              </a:tabLst>
            </a:pPr>
            <a:r>
              <a:rPr dirty="0" sz="1000" spc="21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95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	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185" i="1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y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X</a:t>
            </a:r>
            <a:r>
              <a:rPr dirty="0" sz="1000" spc="225" i="1">
                <a:latin typeface="Palatino Linotype"/>
                <a:cs typeface="Palatino Linotype"/>
              </a:rPr>
              <a:t> </a:t>
            </a:r>
            <a:r>
              <a:rPr dirty="0" sz="1000" spc="-125" i="1">
                <a:latin typeface="Palatino Linotype"/>
                <a:cs typeface="Palatino Linotype"/>
              </a:rPr>
              <a:t>X</a:t>
            </a:r>
            <a:r>
              <a:rPr dirty="0" sz="1000" spc="-125">
                <a:latin typeface="Cambria"/>
                <a:cs typeface="Cambria"/>
              </a:rPr>
              <a:t>)</a:t>
            </a:r>
            <a:r>
              <a:rPr dirty="0" sz="1000" spc="-125" i="1">
                <a:latin typeface="Meiryo"/>
                <a:cs typeface="Meiryo"/>
              </a:rPr>
              <a:t/>
            </a:r>
            <a:r>
              <a:rPr dirty="0" sz="1000" spc="-1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931927" y="4110461"/>
            <a:ext cx="305435" cy="3371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dirty="0" sz="1000" spc="-509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algn="ctr">
              <a:lnSpc>
                <a:spcPct val="100000"/>
              </a:lnSpc>
              <a:spcBef>
                <a:spcPts val="55"/>
              </a:spcBef>
            </a:pPr>
            <a:r>
              <a:rPr dirty="0" u="sng" sz="1000" spc="-54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1000" spc="-12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r>
              <a:rPr dirty="0" u="sng" sz="1000" spc="-4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ln</a:t>
            </a:r>
            <a:r>
              <a:rPr dirty="0" u="sng" sz="1000" spc="-8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5264901" y="4021876"/>
            <a:ext cx="2641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(3.9)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952458" y="4441360"/>
            <a:ext cx="2584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20" i="1">
                <a:latin typeface="Meiryo"/>
                <a:cs typeface="Meiryo"/>
              </a:rPr>
              <a:t/>
            </a:r>
            <a:r>
              <a:rPr dirty="0" baseline="29914" sz="975" spc="-44">
                <a:latin typeface="Palatino Linotype"/>
                <a:cs typeface="Palatino Linotype"/>
              </a:rPr>
              <a:t>2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1110335" y="4508202"/>
            <a:ext cx="5715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19430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41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1485922" y="4269796"/>
            <a:ext cx="5734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73380" algn="l"/>
              </a:tabLst>
            </a:pPr>
            <a:r>
              <a:rPr dirty="0" u="sng" sz="1000" spc="-25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NT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 </a:t>
            </a:r>
            <a:r>
              <a:rPr dirty="0" u="sng" sz="10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1</a:t>
            </a:r>
            <a:r>
              <a:rPr dirty="0" u="sng" sz="1000" spc="20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1460865" y="4441360"/>
            <a:ext cx="617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98145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2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29914" sz="975" spc="-37">
                <a:latin typeface="Palatino Linotype"/>
                <a:cs typeface="Palatino Linotype"/>
              </a:rPr>
              <a:t>2</a:t>
            </a:r>
            <a:r>
              <a:rPr dirty="0" baseline="29914" sz="975">
                <a:latin typeface="Palatino Linotype"/>
                <a:cs typeface="Palatino Linotype"/>
              </a:rPr>
              <a:t>	</a:t>
            </a:r>
            <a:r>
              <a:rPr dirty="0" sz="1000" spc="-55">
                <a:latin typeface="Palatino Linotype"/>
                <a:cs typeface="Palatino Linotype"/>
              </a:rPr>
              <a:t>2</a:t>
            </a:r>
            <a:r>
              <a:rPr dirty="0" sz="1000" spc="-55" i="1">
                <a:latin typeface="Meiryo"/>
                <a:cs typeface="Meiryo"/>
              </a:rPr>
              <a:t/>
            </a:r>
            <a:r>
              <a:rPr dirty="0" baseline="29914" sz="975" spc="-82">
                <a:latin typeface="Palatino Linotype"/>
                <a:cs typeface="Palatino Linotype"/>
              </a:rPr>
              <a:t>4</a:t>
            </a:r>
            <a:endParaRPr baseline="29914" sz="975">
              <a:latin typeface="Palatino Linotype"/>
              <a:cs typeface="Palatino Linotype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1978327" y="4508202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2150695" y="4333662"/>
            <a:ext cx="6769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496570" algn="l"/>
              </a:tabLst>
            </a:pPr>
            <a:r>
              <a:rPr dirty="0" sz="650" spc="-50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355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1262353" y="4343178"/>
            <a:ext cx="17500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66725" algn="l"/>
                <a:tab pos="798830" algn="l"/>
              </a:tabLst>
            </a:pPr>
            <a:r>
              <a:rPr dirty="0" sz="1000" spc="215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95">
                <a:latin typeface="Cambria"/>
                <a:cs typeface="Cambria"/>
              </a:rPr>
              <a:t>–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7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20">
                <a:latin typeface="Cambria"/>
                <a:cs typeface="Cambria"/>
              </a:rPr>
              <a:t>(</a:t>
            </a:r>
            <a:r>
              <a:rPr dirty="0" sz="1000" spc="-320" i="1">
                <a:latin typeface="Meiryo"/>
                <a:cs typeface="Meiryo"/>
              </a:rPr>
              <a:t/>
            </a:r>
            <a:r>
              <a:rPr dirty="0" sz="1000" spc="210" i="1">
                <a:latin typeface="Meiryo"/>
                <a:cs typeface="Meiryo"/>
              </a:rPr>
              <a:t> </a:t>
            </a:r>
            <a:r>
              <a:rPr dirty="0" sz="1000" spc="40" i="1">
                <a:latin typeface="Palatino Linotype"/>
                <a:cs typeface="Palatino Linotype"/>
              </a:rPr>
              <a:t>W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45" i="1">
                <a:latin typeface="Meiryo"/>
                <a:cs typeface="Meiryo"/>
              </a:rPr>
              <a:t> </a:t>
            </a:r>
            <a:r>
              <a:rPr dirty="0" sz="1000" spc="-580" i="1">
                <a:latin typeface="Meiryo"/>
                <a:cs typeface="Meiryo"/>
              </a:rPr>
              <a:t/>
            </a:r>
            <a:r>
              <a:rPr dirty="0" sz="1000" spc="215" i="1">
                <a:latin typeface="Meiryo"/>
                <a:cs typeface="Meiryo"/>
              </a:rPr>
              <a:t> </a:t>
            </a:r>
            <a:r>
              <a:rPr dirty="0" sz="1000" spc="20" i="1">
                <a:latin typeface="Palatino Linotype"/>
                <a:cs typeface="Palatino Linotype"/>
              </a:rPr>
              <a:t>B</a:t>
            </a:r>
            <a:r>
              <a:rPr dirty="0" sz="1000" spc="-450" i="1">
                <a:latin typeface="Meiryo"/>
                <a:cs typeface="Meiryo"/>
              </a:rPr>
              <a:t/>
            </a:r>
            <a:r>
              <a:rPr dirty="0" sz="1000" spc="-7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5201354" y="4343178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(3.10)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1262352" y="4675680"/>
            <a:ext cx="1123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82" name="object 82" descr=""/>
          <p:cNvSpPr/>
          <p:nvPr/>
        </p:nvSpPr>
        <p:spPr>
          <a:xfrm>
            <a:off x="1411983" y="4783239"/>
            <a:ext cx="194945" cy="0"/>
          </a:xfrm>
          <a:custGeom>
            <a:avLst/>
            <a:gdLst/>
            <a:ahLst/>
            <a:cxnLst/>
            <a:rect l="l" t="t" r="r" b="b"/>
            <a:pathLst>
              <a:path w="194944" h="0">
                <a:moveTo>
                  <a:pt x="0" y="0"/>
                </a:moveTo>
                <a:lnTo>
                  <a:pt x="19442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" name="object 83" descr=""/>
          <p:cNvSpPr txBox="1"/>
          <p:nvPr/>
        </p:nvSpPr>
        <p:spPr>
          <a:xfrm>
            <a:off x="906519" y="4602302"/>
            <a:ext cx="102361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550545" algn="l"/>
              </a:tabLst>
            </a:pPr>
            <a:r>
              <a:rPr dirty="0" u="sng" sz="1000" spc="-54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sz="1000" spc="-12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 </a:t>
            </a:r>
            <a:r>
              <a:rPr dirty="0" u="sng" sz="1000" spc="-4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ln</a:t>
            </a:r>
            <a:r>
              <a:rPr dirty="0" u="sng" sz="1000" spc="-80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 </a:t>
            </a:r>
            <a:r>
              <a:rPr dirty="0" u="sng" sz="1000" spc="-50" i="1">
                <a:uFill>
                  <a:solidFill>
                    <a:srgbClr val="000000"/>
                  </a:solidFill>
                </a:uFill>
                <a:latin typeface="Palatino Linotype"/>
                <a:cs typeface="Palatino Linotype"/>
              </a:rPr>
              <a:t>L</a:t>
            </a:r>
            <a:r>
              <a:rPr dirty="0" sz="1000" i="1">
                <a:latin typeface="Palatino Linotype"/>
                <a:cs typeface="Palatino Linotype"/>
              </a:rPr>
              <a:t>	N</a:t>
            </a:r>
            <a:r>
              <a:rPr dirty="0" sz="1000" spc="375" i="1">
                <a:latin typeface="Palatino Linotype"/>
                <a:cs typeface="Palatino Linotype"/>
              </a:rPr>
              <a:t> </a:t>
            </a:r>
            <a:r>
              <a:rPr dirty="0" sz="1000" spc="-425" i="1">
                <a:latin typeface="Meiryo"/>
                <a:cs typeface="Meiryo"/>
              </a:rPr>
              <a:t/>
            </a:r>
            <a:r>
              <a:rPr dirty="0" baseline="29914" sz="975" spc="-97" i="1">
                <a:latin typeface="Meiryo"/>
                <a:cs typeface="Meiryo"/>
              </a:rPr>
              <a:t>⊤</a:t>
            </a:r>
            <a:r>
              <a:rPr dirty="0" sz="1000" spc="15" i="1">
                <a:latin typeface="Palatino Linotype"/>
                <a:cs typeface="Palatino Linotype"/>
              </a:rPr>
              <a:t>B</a:t>
            </a:r>
            <a:r>
              <a:rPr dirty="0" sz="1000" spc="-42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84" name="object 84" descr=""/>
          <p:cNvSpPr/>
          <p:nvPr/>
        </p:nvSpPr>
        <p:spPr>
          <a:xfrm>
            <a:off x="1636697" y="4783239"/>
            <a:ext cx="260985" cy="0"/>
          </a:xfrm>
          <a:custGeom>
            <a:avLst/>
            <a:gdLst/>
            <a:ahLst/>
            <a:cxnLst/>
            <a:rect l="l" t="t" r="r" b="b"/>
            <a:pathLst>
              <a:path w="260985" h="0">
                <a:moveTo>
                  <a:pt x="0" y="0"/>
                </a:moveTo>
                <a:lnTo>
                  <a:pt x="260489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" name="object 85" descr=""/>
          <p:cNvSpPr txBox="1"/>
          <p:nvPr/>
        </p:nvSpPr>
        <p:spPr>
          <a:xfrm>
            <a:off x="936101" y="4773973"/>
            <a:ext cx="9074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475615" algn="l"/>
              </a:tabLst>
            </a:pPr>
            <a:r>
              <a:rPr dirty="0" baseline="5555" sz="1500" spc="-472" i="1">
                <a:latin typeface="Meiryo"/>
                <a:cs typeface="Meiryo"/>
              </a:rPr>
              <a:t/>
            </a:r>
            <a:r>
              <a:rPr dirty="0" baseline="29914" sz="975" spc="-472">
                <a:latin typeface="Palatino Linotype"/>
                <a:cs typeface="Palatino Linotype"/>
              </a:rPr>
              <a:t>2</a:t>
            </a:r>
            <a:r>
              <a:rPr dirty="0" baseline="29914" sz="975">
                <a:latin typeface="Palatino Linotype"/>
                <a:cs typeface="Palatino Linotype"/>
              </a:rPr>
              <a:t>	</a:t>
            </a:r>
            <a:r>
              <a:rPr dirty="0" baseline="5555" sz="1500" spc="-44">
                <a:latin typeface="Palatino Linotype"/>
                <a:cs typeface="Palatino Linotype"/>
              </a:rPr>
              <a:t>2</a:t>
            </a:r>
            <a:r>
              <a:rPr dirty="0" baseline="5555" sz="1500" spc="-44" i="1">
                <a:latin typeface="Meiryo"/>
                <a:cs typeface="Meiryo"/>
              </a:rPr>
              <a:t/>
            </a:r>
            <a:r>
              <a:rPr dirty="0" baseline="5555" sz="1500" spc="405" i="1">
                <a:latin typeface="Meiryo"/>
                <a:cs typeface="Meiryo"/>
              </a:rPr>
              <a:t> </a:t>
            </a:r>
            <a:r>
              <a:rPr dirty="0" sz="1000" spc="-105">
                <a:latin typeface="Palatino Linotype"/>
                <a:cs typeface="Palatino Linotype"/>
              </a:rPr>
              <a:t>2</a:t>
            </a:r>
            <a:r>
              <a:rPr dirty="0" sz="1000" spc="-10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1544440" y="4770631"/>
            <a:ext cx="322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6606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5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1792132" y="4840696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5201358" y="4675677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(3.11)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638718" y="4895968"/>
            <a:ext cx="4915535" cy="473075"/>
          </a:xfrm>
          <a:prstGeom prst="rect">
            <a:avLst/>
          </a:prstGeom>
        </p:spPr>
        <p:txBody>
          <a:bodyPr wrap="square" lIns="0" tIns="8382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660"/>
              </a:spcBef>
            </a:pPr>
            <a:r>
              <a:rPr dirty="0" sz="1000" spc="-45">
                <a:latin typeface="Palatino Linotype"/>
                <a:cs typeface="Palatino Linotype"/>
              </a:rPr>
              <a:t>Solving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(3.9),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obtain:</a:t>
            </a:r>
            <a:endParaRPr sz="1000">
              <a:latin typeface="Palatino Linotype"/>
              <a:cs typeface="Palatino Linotype"/>
            </a:endParaRPr>
          </a:p>
          <a:p>
            <a:pPr marL="290195">
              <a:lnSpc>
                <a:spcPct val="100000"/>
              </a:lnSpc>
              <a:spcBef>
                <a:spcPts val="565"/>
              </a:spcBef>
              <a:tabLst>
                <a:tab pos="4575175" algn="l"/>
              </a:tabLst>
            </a:pPr>
            <a:r>
              <a:rPr dirty="0" sz="1000" spc="-530" i="1">
                <a:latin typeface="Meiryo"/>
                <a:cs typeface="Meiryo"/>
              </a:rPr>
              <a:t/>
            </a:r>
            <a:r>
              <a:rPr dirty="0" baseline="11111" sz="1500" spc="-794" i="1">
                <a:latin typeface="Meiryo"/>
                <a:cs typeface="Meiryo"/>
              </a:rPr>
              <a:t>̂</a:t>
            </a:r>
            <a:r>
              <a:rPr dirty="0" baseline="11111" sz="1500" spc="-11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300">
                <a:latin typeface="Cambria"/>
                <a:cs typeface="Cambria"/>
              </a:rPr>
              <a:t>(</a:t>
            </a:r>
            <a:r>
              <a:rPr dirty="0" sz="1000" spc="-300" i="1">
                <a:latin typeface="Palatino Linotype"/>
                <a:cs typeface="Palatino Linotype"/>
              </a:rPr>
              <a:t>X</a:t>
            </a:r>
            <a:r>
              <a:rPr dirty="0" baseline="11111" sz="1500" spc="-450" i="1">
                <a:latin typeface="Meiryo"/>
                <a:cs typeface="Meiryo"/>
              </a:rPr>
              <a:t>̃</a:t>
            </a:r>
            <a:r>
              <a:rPr dirty="0" baseline="11111" sz="1500" spc="-209" i="1">
                <a:latin typeface="Meiryo"/>
                <a:cs typeface="Meiryo"/>
              </a:rPr>
              <a:t> </a:t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sz="1000" spc="-520" i="1">
                <a:latin typeface="Palatino Linotype"/>
                <a:cs typeface="Palatino Linotype"/>
              </a:rPr>
              <a:t>X</a:t>
            </a:r>
            <a:r>
              <a:rPr dirty="0" baseline="11111" sz="1500" spc="-457" i="1">
                <a:latin typeface="Meiryo"/>
                <a:cs typeface="Meiryo"/>
              </a:rPr>
              <a:t>̃</a:t>
            </a:r>
            <a:r>
              <a:rPr dirty="0" baseline="11111" sz="1500" spc="-209" i="1">
                <a:latin typeface="Meiryo"/>
                <a:cs typeface="Meiryo"/>
              </a:rPr>
              <a:t> </a:t>
            </a:r>
            <a:r>
              <a:rPr dirty="0" sz="1000" spc="-65">
                <a:latin typeface="Cambria"/>
                <a:cs typeface="Cambria"/>
              </a:rPr>
              <a:t>)</a:t>
            </a:r>
            <a:r>
              <a:rPr dirty="0" baseline="34188" sz="975" spc="172">
                <a:latin typeface="Cambria"/>
                <a:cs typeface="Cambria"/>
              </a:rPr>
              <a:t>–</a:t>
            </a:r>
            <a:r>
              <a:rPr dirty="0" baseline="34188" sz="975" spc="60">
                <a:latin typeface="Palatino Linotype"/>
                <a:cs typeface="Palatino Linotype"/>
              </a:rPr>
              <a:t>1</a:t>
            </a:r>
            <a:r>
              <a:rPr dirty="0" sz="1000" spc="-535" i="1">
                <a:latin typeface="Palatino Linotype"/>
                <a:cs typeface="Palatino Linotype"/>
              </a:rPr>
              <a:t>X</a:t>
            </a:r>
            <a:r>
              <a:rPr dirty="0" baseline="11111" sz="1500" spc="-450" i="1">
                <a:latin typeface="Meiryo"/>
                <a:cs typeface="Meiryo"/>
              </a:rPr>
              <a:t>̃</a:t>
            </a:r>
            <a:r>
              <a:rPr dirty="0" baseline="11111" sz="1500" spc="-209" i="1">
                <a:latin typeface="Meiryo"/>
                <a:cs typeface="Meiryo"/>
              </a:rPr>
              <a:t> </a:t>
            </a:r>
            <a:r>
              <a:rPr dirty="0" baseline="34188" sz="975" spc="-419" i="1">
                <a:latin typeface="Meiryo"/>
                <a:cs typeface="Meiryo"/>
              </a:rPr>
              <a:t>⊤</a:t>
            </a:r>
            <a:r>
              <a:rPr dirty="0" sz="1000" spc="-280" i="1">
                <a:latin typeface="Palatino Linotype"/>
                <a:cs typeface="Palatino Linotype"/>
              </a:rPr>
              <a:t>y</a:t>
            </a:r>
            <a:r>
              <a:rPr dirty="0" sz="1000" spc="-280" i="1">
                <a:latin typeface="Meiryo"/>
                <a:cs typeface="Meiryo"/>
              </a:rPr>
              <a:t>̃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(3.12)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651400" y="5414404"/>
            <a:ext cx="4902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232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simply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obtained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(3.10)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residual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variance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568780" y="5487170"/>
            <a:ext cx="1875155" cy="25654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algn="ctr" marL="357505">
              <a:lnSpc>
                <a:spcPts val="685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  <a:p>
            <a:pPr marL="12700">
              <a:lnSpc>
                <a:spcPts val="1105"/>
              </a:lnSpc>
            </a:pP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transformed</a:t>
            </a:r>
            <a:r>
              <a:rPr dirty="0" sz="1000" spc="-10">
                <a:latin typeface="Palatino Linotype"/>
                <a:cs typeface="Palatino Linotype"/>
              </a:rPr>
              <a:t> data: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990891" y="5835448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891310" y="5844846"/>
            <a:ext cx="3219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84" i="1">
                <a:latin typeface="Meiryo"/>
                <a:cs typeface="Meiryo"/>
              </a:rPr>
              <a:t>̂</a:t>
            </a:r>
            <a:r>
              <a:rPr dirty="0" baseline="-21367" sz="975" spc="-727" i="1">
                <a:latin typeface="Meiryo"/>
                <a:cs typeface="Meiryo"/>
              </a:rPr>
              <a:t/>
            </a:r>
            <a:r>
              <a:rPr dirty="0" baseline="-21367" sz="975" spc="277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1186997" y="5760723"/>
            <a:ext cx="9290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70" i="1">
                <a:latin typeface="Meiryo"/>
                <a:cs typeface="Meiryo"/>
              </a:rPr>
              <a:t/>
            </a:r>
            <a:r>
              <a:rPr dirty="0" sz="1000" spc="-425" i="1">
                <a:latin typeface="Meiryo"/>
                <a:cs typeface="Meiryo"/>
              </a:rPr>
              <a:t>̂</a:t>
            </a:r>
            <a:r>
              <a:rPr dirty="0" baseline="29914" sz="975" spc="-300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590" i="1">
                <a:latin typeface="Meiryo"/>
                <a:cs typeface="Meiryo"/>
              </a:rPr>
              <a:t>̂</a:t>
            </a:r>
            <a:r>
              <a:rPr dirty="0" sz="1000" spc="-11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355" i="1">
                <a:latin typeface="Meiryo"/>
                <a:cs typeface="Meiryo"/>
              </a:rPr>
              <a:t/>
            </a:r>
            <a:r>
              <a:rPr dirty="0" baseline="11111" sz="1500" spc="-667" i="1">
                <a:latin typeface="Meiryo"/>
                <a:cs typeface="Meiryo"/>
              </a:rPr>
              <a:t>̂</a:t>
            </a:r>
            <a:r>
              <a:rPr dirty="0" baseline="29914" sz="975" spc="-337">
                <a:latin typeface="Palatino Linotype"/>
                <a:cs typeface="Palatino Linotype"/>
              </a:rPr>
              <a:t>2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-445" i="1">
                <a:latin typeface="Meiryo"/>
                <a:cs typeface="Meiryo"/>
              </a:rPr>
              <a:t>̂</a:t>
            </a:r>
            <a:r>
              <a:rPr dirty="0" baseline="29914" sz="975" spc="-337" i="1">
                <a:latin typeface="Meiryo"/>
                <a:cs typeface="Meiryo"/>
              </a:rPr>
              <a:t>⊤</a:t>
            </a:r>
            <a:r>
              <a:rPr dirty="0" sz="1000" spc="-145" i="1">
                <a:latin typeface="Palatino Linotype"/>
                <a:cs typeface="Palatino Linotype"/>
              </a:rPr>
              <a:t>B</a:t>
            </a:r>
            <a:r>
              <a:rPr dirty="0" sz="1000" spc="-575" i="1">
                <a:latin typeface="Meiryo"/>
                <a:cs typeface="Meiryo"/>
              </a:rPr>
              <a:t/>
            </a:r>
            <a:r>
              <a:rPr dirty="0" sz="1000" spc="-44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5" name="object 95" descr=""/>
          <p:cNvSpPr/>
          <p:nvPr/>
        </p:nvSpPr>
        <p:spPr>
          <a:xfrm>
            <a:off x="1225103" y="5952413"/>
            <a:ext cx="853440" cy="0"/>
          </a:xfrm>
          <a:custGeom>
            <a:avLst/>
            <a:gdLst/>
            <a:ahLst/>
            <a:cxnLst/>
            <a:rect l="l" t="t" r="r" b="b"/>
            <a:pathLst>
              <a:path w="853439" h="0">
                <a:moveTo>
                  <a:pt x="0" y="0"/>
                </a:moveTo>
                <a:lnTo>
                  <a:pt x="853363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" name="object 96" descr=""/>
          <p:cNvSpPr txBox="1"/>
          <p:nvPr/>
        </p:nvSpPr>
        <p:spPr>
          <a:xfrm>
            <a:off x="1545244" y="5933432"/>
            <a:ext cx="204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 i="1">
                <a:latin typeface="Palatino Linotype"/>
                <a:cs typeface="Palatino Linotype"/>
              </a:rPr>
              <a:t>NT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5201346" y="5844849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(3.13)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676805" y="6102937"/>
            <a:ext cx="3371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Finally,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(3.11)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(3.13),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transformation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parameter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927670" y="6335309"/>
            <a:ext cx="1644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1111" sz="1500" spc="-292" i="1">
                <a:latin typeface="Meiryo"/>
                <a:cs typeface="Meiryo"/>
              </a:rPr>
              <a:t>̂</a:t>
            </a:r>
            <a:r>
              <a:rPr dirty="0" sz="650" spc="6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916721" y="6385935"/>
            <a:ext cx="2781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315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1356503" y="6312563"/>
            <a:ext cx="3949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70" i="1">
                <a:latin typeface="Meiryo"/>
                <a:cs typeface="Meiryo"/>
              </a:rPr>
              <a:t/>
            </a:r>
            <a:r>
              <a:rPr dirty="0" sz="1000" spc="-425" i="1">
                <a:latin typeface="Meiryo"/>
                <a:cs typeface="Meiryo"/>
              </a:rPr>
              <a:t>̂</a:t>
            </a:r>
            <a:r>
              <a:rPr dirty="0" baseline="29914" sz="975" spc="-300" i="1">
                <a:latin typeface="Meiryo"/>
                <a:cs typeface="Meiryo"/>
              </a:rPr>
              <a:t>⊤</a:t>
            </a:r>
            <a:r>
              <a:rPr dirty="0" sz="1000" spc="-1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61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2" name="object 102" descr=""/>
          <p:cNvSpPr/>
          <p:nvPr/>
        </p:nvSpPr>
        <p:spPr>
          <a:xfrm>
            <a:off x="1232418" y="6493509"/>
            <a:ext cx="643890" cy="0"/>
          </a:xfrm>
          <a:custGeom>
            <a:avLst/>
            <a:gdLst/>
            <a:ahLst/>
            <a:cxnLst/>
            <a:rect l="l" t="t" r="r" b="b"/>
            <a:pathLst>
              <a:path w="643889" h="0">
                <a:moveTo>
                  <a:pt x="0" y="0"/>
                </a:moveTo>
                <a:lnTo>
                  <a:pt x="643509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" name="object 103" descr=""/>
          <p:cNvSpPr txBox="1"/>
          <p:nvPr/>
        </p:nvSpPr>
        <p:spPr>
          <a:xfrm>
            <a:off x="1662174" y="6481702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1219718" y="6475443"/>
            <a:ext cx="6686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(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110">
                <a:latin typeface="Palatino Linotype"/>
                <a:cs typeface="Palatino Linotype"/>
              </a:rPr>
              <a:t>1</a:t>
            </a:r>
            <a:r>
              <a:rPr dirty="0" sz="1000" spc="-200">
                <a:latin typeface="Cambria"/>
                <a:cs typeface="Cambria"/>
              </a:rPr>
              <a:t>)</a:t>
            </a:r>
            <a:r>
              <a:rPr dirty="0" sz="1000" spc="-540" i="1">
                <a:latin typeface="Meiryo"/>
                <a:cs typeface="Meiryo"/>
              </a:rPr>
              <a:t/>
            </a:r>
            <a:r>
              <a:rPr dirty="0" sz="1000" spc="-395" i="1">
                <a:latin typeface="Meiryo"/>
                <a:cs typeface="Meiryo"/>
              </a:rPr>
              <a:t>̂</a:t>
            </a:r>
            <a:r>
              <a:rPr dirty="0" sz="1000" spc="170" i="1">
                <a:latin typeface="Meiryo"/>
                <a:cs typeface="Meiryo"/>
              </a:rPr>
              <a:t> </a:t>
            </a:r>
            <a:r>
              <a:rPr dirty="0" sz="1000" spc="-185" i="1">
                <a:latin typeface="Palatino Linotype"/>
                <a:cs typeface="Palatino Linotype"/>
              </a:rPr>
              <a:t>B</a:t>
            </a:r>
            <a:r>
              <a:rPr dirty="0" sz="1000" spc="-605" i="1">
                <a:latin typeface="Meiryo"/>
                <a:cs typeface="Meiryo"/>
              </a:rPr>
              <a:t/>
            </a:r>
            <a:r>
              <a:rPr dirty="0" sz="1000" spc="-484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5201327" y="6385952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(3.14)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543360" y="6665536"/>
            <a:ext cx="5011420" cy="48196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38100" marR="304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tion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er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50">
                <a:latin typeface="Palatino Linotype"/>
                <a:cs typeface="Palatino Linotype"/>
              </a:rPr>
              <a:t>iv</a:t>
            </a:r>
            <a:r>
              <a:rPr dirty="0" sz="1000" spc="-6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155">
                <a:latin typeface="Palatino Linotype"/>
                <a:cs typeface="Palatino Linotype"/>
              </a:rPr>
              <a:t>y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ting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35">
                <a:latin typeface="Palatino Linotype"/>
                <a:cs typeface="Palatino Linotype"/>
              </a:rPr>
              <a:t>om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tim</a:t>
            </a:r>
            <a:r>
              <a:rPr dirty="0" sz="1000" spc="-4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45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40">
                <a:latin typeface="Palatino Linotype"/>
                <a:cs typeface="Palatino Linotype"/>
              </a:rPr>
              <a:t>ple 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 i="1">
                <a:latin typeface="Palatino Linotype"/>
                <a:cs typeface="Palatino Linotype"/>
              </a:rPr>
              <a:t>w</a:t>
            </a:r>
            <a:r>
              <a:rPr dirty="0" sz="1000" spc="10" i="1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t</a:t>
            </a:r>
            <a:r>
              <a:rPr dirty="0" sz="1000" spc="-5" i="1">
                <a:latin typeface="Palatino Linotype"/>
                <a:cs typeface="Palatino Linotype"/>
              </a:rPr>
              <a:t>hi</a:t>
            </a:r>
            <a:r>
              <a:rPr dirty="0" sz="1000" spc="10" i="1"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10">
                <a:latin typeface="Palatino Linotype"/>
                <a:cs typeface="Palatino Linotype"/>
              </a:rPr>
              <a:t>)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20" i="1">
                <a:latin typeface="Meiryo"/>
                <a:cs typeface="Meiryo"/>
              </a:rPr>
              <a:t/>
            </a:r>
            <a:r>
              <a:rPr dirty="0" baseline="11111" sz="1500" spc="-405" i="1">
                <a:latin typeface="Meiryo"/>
                <a:cs typeface="Meiryo"/>
              </a:rPr>
              <a:t>̂</a:t>
            </a:r>
            <a:r>
              <a:rPr dirty="0" baseline="29914" sz="975" spc="15">
                <a:latin typeface="Palatino Linotype"/>
                <a:cs typeface="Palatino Linotype"/>
              </a:rPr>
              <a:t>2</a:t>
            </a:r>
            <a:r>
              <a:rPr dirty="0" baseline="29914" sz="975">
                <a:latin typeface="Palatino Linotype"/>
                <a:cs typeface="Palatino Linotype"/>
              </a:rPr>
              <a:t> </a:t>
            </a:r>
            <a:r>
              <a:rPr dirty="0" baseline="29914" sz="975" spc="-37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u</a:t>
            </a:r>
            <a:r>
              <a:rPr dirty="0" sz="1000" spc="-30">
                <a:latin typeface="Palatino Linotype"/>
                <a:cs typeface="Palatino Linotype"/>
              </a:rPr>
              <a:t>l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45">
                <a:latin typeface="Palatino Linotype"/>
                <a:cs typeface="Palatino Linotype"/>
              </a:rPr>
              <a:t>iven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3.14.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</a:t>
            </a:r>
            <a:r>
              <a:rPr dirty="0" sz="1000" spc="-3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35">
                <a:latin typeface="Palatino Linotype"/>
                <a:cs typeface="Palatino Linotype"/>
              </a:rPr>
              <a:t>on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45">
                <a:latin typeface="Palatino Linotype"/>
                <a:cs typeface="Palatino Linotype"/>
              </a:rPr>
              <a:t>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65" i="1">
                <a:latin typeface="Meiryo"/>
                <a:cs typeface="Meiryo"/>
              </a:rPr>
              <a:t/>
            </a:r>
            <a:r>
              <a:rPr dirty="0" baseline="29914" sz="975" spc="15">
                <a:latin typeface="Palatino Linotype"/>
                <a:cs typeface="Palatino Linotype"/>
              </a:rPr>
              <a:t>2</a:t>
            </a:r>
            <a:r>
              <a:rPr dirty="0" baseline="29914" sz="975">
                <a:latin typeface="Palatino Linotype"/>
                <a:cs typeface="Palatino Linotype"/>
              </a:rPr>
              <a:t> </a:t>
            </a:r>
            <a:r>
              <a:rPr dirty="0" baseline="29914" sz="975" spc="-52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55">
                <a:latin typeface="Palatino Linotype"/>
                <a:cs typeface="Palatino Linotype"/>
              </a:rPr>
              <a:t>m</a:t>
            </a:r>
            <a:r>
              <a:rPr dirty="0" sz="1000" spc="-50">
                <a:latin typeface="Palatino Linotype"/>
                <a:cs typeface="Palatino Linotype"/>
              </a:rPr>
              <a:t>pu</a:t>
            </a:r>
            <a:r>
              <a:rPr dirty="0" sz="1000" spc="-4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45">
                <a:latin typeface="Palatino Linotype"/>
                <a:cs typeface="Palatino Linotype"/>
              </a:rPr>
              <a:t>ond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stim</a:t>
            </a:r>
            <a:r>
              <a:rPr dirty="0" sz="1000" spc="-4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ion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5057099" y="7200081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543367" y="7127414"/>
            <a:ext cx="50114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509" i="1">
                <a:latin typeface="Meiryo"/>
                <a:cs typeface="Meiryo"/>
              </a:rPr>
              <a:t/>
            </a:r>
            <a:r>
              <a:rPr dirty="0" sz="1000" spc="-10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(3.12).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505">
                <a:latin typeface="Palatino Linotype"/>
                <a:cs typeface="Palatino Linotype"/>
              </a:rPr>
              <a:t>h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computations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repeated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until</a:t>
            </a:r>
            <a:r>
              <a:rPr dirty="0" sz="1000">
                <a:latin typeface="Palatino Linotype"/>
                <a:cs typeface="Palatino Linotype"/>
              </a:rPr>
              <a:t> the </a:t>
            </a:r>
            <a:r>
              <a:rPr dirty="0" sz="1000" spc="-40">
                <a:latin typeface="Palatino Linotype"/>
                <a:cs typeface="Palatino Linotype"/>
              </a:rPr>
              <a:t>convergence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 </a:t>
            </a:r>
            <a:r>
              <a:rPr dirty="0" sz="1000" spc="-530" i="1">
                <a:latin typeface="Meiryo"/>
                <a:cs typeface="Meiryo"/>
              </a:rPr>
              <a:t/>
            </a:r>
            <a:r>
              <a:rPr dirty="0" baseline="11111" sz="1500" spc="-794" i="1">
                <a:latin typeface="Meiryo"/>
                <a:cs typeface="Meiryo"/>
              </a:rPr>
              <a:t>̂</a:t>
            </a:r>
            <a:r>
              <a:rPr dirty="0" baseline="11111" sz="1500" spc="-142" i="1">
                <a:latin typeface="Meiryo"/>
                <a:cs typeface="Meiryo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30" i="1">
                <a:latin typeface="Meiryo"/>
                <a:cs typeface="Meiryo"/>
              </a:rPr>
              <a:t/>
            </a:r>
            <a:r>
              <a:rPr dirty="0" baseline="13888" sz="1500" spc="-562" i="1">
                <a:latin typeface="Meiryo"/>
                <a:cs typeface="Meiryo"/>
              </a:rPr>
              <a:t>̂</a:t>
            </a:r>
            <a:r>
              <a:rPr dirty="0" baseline="21367" sz="975" spc="-179">
                <a:latin typeface="Palatino Linotype"/>
                <a:cs typeface="Palatino Linotype"/>
              </a:rPr>
              <a:t>2</a:t>
            </a:r>
            <a:r>
              <a:rPr dirty="0" sz="1000" spc="-170">
                <a:latin typeface="Palatino Linotype"/>
                <a:cs typeface="Palatino Linotype"/>
              </a:rPr>
              <a:t>.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10" i="1">
                <a:latin typeface="Meiryo"/>
                <a:cs typeface="Meiryo"/>
              </a:rPr>
              <a:t/>
            </a:r>
            <a:r>
              <a:rPr dirty="0" baseline="29914" sz="975" spc="-315">
                <a:latin typeface="Palatino Linotype"/>
                <a:cs typeface="Palatino Linotype"/>
              </a:rPr>
              <a:t>2</a:t>
            </a:r>
            <a:r>
              <a:rPr dirty="0" baseline="29914" sz="975" spc="22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 </a:t>
            </a:r>
            <a:r>
              <a:rPr dirty="0" sz="1000" spc="-20">
                <a:latin typeface="Palatino Linotype"/>
                <a:cs typeface="Palatino Linotype"/>
              </a:rPr>
              <a:t>then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9" name="object 109" descr=""/>
          <p:cNvSpPr/>
          <p:nvPr/>
        </p:nvSpPr>
        <p:spPr>
          <a:xfrm>
            <a:off x="581479" y="8153538"/>
            <a:ext cx="379730" cy="0"/>
          </a:xfrm>
          <a:custGeom>
            <a:avLst/>
            <a:gdLst/>
            <a:ahLst/>
            <a:cxnLst/>
            <a:rect l="l" t="t" r="r" b="b"/>
            <a:pathLst>
              <a:path w="379730" h="0">
                <a:moveTo>
                  <a:pt x="0" y="0"/>
                </a:moveTo>
                <a:lnTo>
                  <a:pt x="379590" y="0"/>
                </a:lnTo>
              </a:path>
            </a:pathLst>
          </a:custGeom>
          <a:ln w="5143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0" name="object 110" descr=""/>
          <p:cNvSpPr txBox="1"/>
          <p:nvPr/>
        </p:nvSpPr>
        <p:spPr>
          <a:xfrm>
            <a:off x="517977" y="7278861"/>
            <a:ext cx="5063490" cy="10528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estimated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using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(3.13).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800">
              <a:latin typeface="Palatino Linotype"/>
              <a:cs typeface="Palatino Linotype"/>
            </a:endParaRPr>
          </a:p>
          <a:p>
            <a:pPr marL="63500">
              <a:lnSpc>
                <a:spcPts val="1200"/>
              </a:lnSpc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3.3</a:t>
            </a:r>
            <a:r>
              <a:rPr dirty="0" sz="1000" spc="380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maximum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likelihood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estimator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RiceFarms</a:t>
            </a:r>
            <a:r>
              <a:rPr dirty="0" sz="1000" spc="-315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30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marL="63500" marR="55880">
              <a:lnSpc>
                <a:spcPts val="1200"/>
              </a:lnSpc>
              <a:spcBef>
                <a:spcPts val="40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maximum</a:t>
            </a:r>
            <a:r>
              <a:rPr dirty="0" sz="1000" spc="-45">
                <a:latin typeface="Palatino Linotype"/>
                <a:cs typeface="Palatino Linotype"/>
              </a:rPr>
              <a:t> likelihood </a:t>
            </a:r>
            <a:r>
              <a:rPr dirty="0" sz="1000" spc="-35">
                <a:latin typeface="Palatino Linotype"/>
                <a:cs typeface="Palatino Linotype"/>
              </a:rPr>
              <a:t>estimator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is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available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pglm</a:t>
            </a:r>
            <a:r>
              <a:rPr dirty="0" sz="1000" spc="-45" b="1">
                <a:latin typeface="Times New Roman"/>
                <a:cs typeface="Times New Roman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package.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49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pglm</a:t>
            </a:r>
            <a:r>
              <a:rPr dirty="0" sz="1000" spc="-400">
                <a:latin typeface="Courier New"/>
                <a:cs typeface="Courier New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function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enables </a:t>
            </a:r>
            <a:r>
              <a:rPr dirty="0" sz="1000" spc="-55">
                <a:latin typeface="Palatino Linotype"/>
                <a:cs typeface="Palatino Linotype"/>
              </a:rPr>
              <a:t>maximum </a:t>
            </a:r>
            <a:r>
              <a:rPr dirty="0" sz="1000" spc="-45">
                <a:latin typeface="Palatino Linotype"/>
                <a:cs typeface="Palatino Linotype"/>
              </a:rPr>
              <a:t>likelihood </a:t>
            </a:r>
            <a:r>
              <a:rPr dirty="0" sz="1000" spc="-35">
                <a:latin typeface="Palatino Linotype"/>
                <a:cs typeface="Palatino Linotype"/>
              </a:rPr>
              <a:t>estimation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of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generalized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linear</a:t>
            </a:r>
            <a:r>
              <a:rPr dirty="0" sz="1000" spc="-50">
                <a:latin typeface="Palatino Linotype"/>
                <a:cs typeface="Palatino Linotype"/>
              </a:rPr>
              <a:t> models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 </a:t>
            </a:r>
            <a:r>
              <a:rPr dirty="0" sz="1000" spc="-25">
                <a:latin typeface="Palatino Linotype"/>
                <a:cs typeface="Palatino Linotype"/>
              </a:rPr>
              <a:t>data.</a:t>
            </a:r>
            <a:r>
              <a:rPr dirty="0" baseline="29914" sz="975" spc="-37">
                <a:latin typeface="Palatino Linotype"/>
                <a:cs typeface="Palatino Linotype"/>
              </a:rPr>
              <a:t>4</a:t>
            </a:r>
            <a:r>
              <a:rPr dirty="0" baseline="29914" sz="975" spc="127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r>
              <a:rPr dirty="0" sz="1000" spc="-5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specify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850">
              <a:latin typeface="Palatino Linotype"/>
              <a:cs typeface="Palatino Linotype"/>
            </a:endParaRPr>
          </a:p>
          <a:p>
            <a:pPr marL="63500">
              <a:lnSpc>
                <a:spcPct val="100000"/>
              </a:lnSpc>
              <a:spcBef>
                <a:spcPts val="5"/>
              </a:spcBef>
            </a:pPr>
            <a:r>
              <a:rPr dirty="0" sz="800">
                <a:latin typeface="Palatino Linotype"/>
                <a:cs typeface="Palatino Linotype"/>
              </a:rPr>
              <a:t>4</a:t>
            </a:r>
            <a:r>
              <a:rPr dirty="0" sz="800" spc="204">
                <a:latin typeface="Palatino Linotype"/>
                <a:cs typeface="Palatino Linotype"/>
              </a:rPr>
              <a:t> </a:t>
            </a:r>
            <a:r>
              <a:rPr dirty="0" sz="800" spc="-10">
                <a:latin typeface="Palatino Linotype"/>
                <a:cs typeface="Palatino Linotype"/>
              </a:rPr>
              <a:t>See </a:t>
            </a:r>
            <a:r>
              <a:rPr dirty="0" sz="800" spc="-30">
                <a:latin typeface="Palatino Linotype"/>
                <a:cs typeface="Palatino Linotype"/>
              </a:rPr>
              <a:t>chapter</a:t>
            </a:r>
            <a:r>
              <a:rPr dirty="0" sz="800" spc="-5">
                <a:latin typeface="Palatino Linotype"/>
                <a:cs typeface="Palatino Linotype"/>
              </a:rPr>
              <a:t> </a:t>
            </a:r>
            <a:r>
              <a:rPr dirty="0" sz="800" spc="-25">
                <a:latin typeface="Palatino Linotype"/>
                <a:cs typeface="Palatino Linotype"/>
              </a:rPr>
              <a:t>9.</a:t>
            </a:r>
            <a:endParaRPr sz="8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25657" y="607782"/>
            <a:ext cx="5188585" cy="5918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74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marL="241300">
              <a:lnSpc>
                <a:spcPts val="1200"/>
              </a:lnSpc>
            </a:pP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distribution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errors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here </a:t>
            </a:r>
            <a:r>
              <a:rPr dirty="0" sz="1000" spc="-25">
                <a:latin typeface="Palatino Linotype"/>
                <a:cs typeface="Palatino Linotype"/>
              </a:rPr>
              <a:t>normal,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setting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argument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family</a:t>
            </a:r>
            <a:r>
              <a:rPr dirty="0" sz="1000" spc="-315">
                <a:latin typeface="Courier New"/>
                <a:cs typeface="Courier New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to</a:t>
            </a:r>
            <a:endParaRPr sz="1000">
              <a:latin typeface="Palatino Linotype"/>
              <a:cs typeface="Palatino Linotype"/>
            </a:endParaRPr>
          </a:p>
          <a:p>
            <a:pPr marL="241300">
              <a:lnSpc>
                <a:spcPts val="1200"/>
              </a:lnSpc>
            </a:pPr>
            <a:r>
              <a:rPr dirty="0" sz="1000" spc="-10">
                <a:latin typeface="Courier New"/>
                <a:cs typeface="Courier New"/>
              </a:rPr>
              <a:t>’gaussian’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7532" y="1368977"/>
            <a:ext cx="4985385" cy="708025"/>
          </a:xfrm>
          <a:prstGeom prst="rect">
            <a:avLst/>
          </a:prstGeom>
          <a:solidFill>
            <a:srgbClr val="DCDDDE"/>
          </a:solidFill>
        </p:spPr>
        <p:txBody>
          <a:bodyPr wrap="square" lIns="0" tIns="0" rIns="0" bIns="0" rtlCol="0" vert="horz">
            <a:spAutoFit/>
          </a:bodyPr>
          <a:lstStyle/>
          <a:p>
            <a:pPr marL="24765">
              <a:lnSpc>
                <a:spcPts val="915"/>
              </a:lnSpc>
            </a:pPr>
            <a:r>
              <a:rPr dirty="0" sz="800" spc="-10">
                <a:latin typeface="Courier New"/>
                <a:cs typeface="Courier New"/>
              </a:rPr>
              <a:t>data("RiceFarms",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package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"splm")</a:t>
            </a:r>
            <a:endParaRPr sz="800">
              <a:latin typeface="Courier New"/>
              <a:cs typeface="Courier New"/>
            </a:endParaRPr>
          </a:p>
          <a:p>
            <a:pPr marL="24765" marR="2279650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Rice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pdata.frame(RiceFarms,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index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"id") library("pglm")</a:t>
            </a:r>
            <a:endParaRPr sz="800">
              <a:latin typeface="Courier New"/>
              <a:cs typeface="Courier New"/>
            </a:endParaRPr>
          </a:p>
          <a:p>
            <a:pPr marL="996950" marR="788670" indent="-972185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rice.ml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&lt;-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pglm(log(goutput)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ambria"/>
                <a:cs typeface="Cambria"/>
              </a:rPr>
              <a:t>̃</a:t>
            </a:r>
            <a:r>
              <a:rPr dirty="0" sz="800" spc="280">
                <a:latin typeface="Cambria"/>
                <a:cs typeface="Cambria"/>
              </a:rPr>
              <a:t> </a:t>
            </a:r>
            <a:r>
              <a:rPr dirty="0" sz="800">
                <a:latin typeface="Courier New"/>
                <a:cs typeface="Courier New"/>
              </a:rPr>
              <a:t>log(seed)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log(totlabor)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+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log(size), </a:t>
            </a:r>
            <a:r>
              <a:rPr dirty="0" sz="800">
                <a:latin typeface="Courier New"/>
                <a:cs typeface="Courier New"/>
              </a:rPr>
              <a:t>data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Rice,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family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=</a:t>
            </a:r>
            <a:r>
              <a:rPr dirty="0" sz="800" spc="-3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gaussian)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5" name="object 5" descr=""/>
          <p:cNvSpPr/>
          <p:nvPr/>
        </p:nvSpPr>
        <p:spPr>
          <a:xfrm>
            <a:off x="567529" y="2381224"/>
            <a:ext cx="4985385" cy="1274445"/>
          </a:xfrm>
          <a:custGeom>
            <a:avLst/>
            <a:gdLst/>
            <a:ahLst/>
            <a:cxnLst/>
            <a:rect l="l" t="t" r="r" b="b"/>
            <a:pathLst>
              <a:path w="4985385" h="1274445">
                <a:moveTo>
                  <a:pt x="4985182" y="1133627"/>
                </a:moveTo>
                <a:lnTo>
                  <a:pt x="0" y="1133627"/>
                </a:lnTo>
                <a:lnTo>
                  <a:pt x="0" y="1274330"/>
                </a:lnTo>
                <a:lnTo>
                  <a:pt x="4985182" y="1274330"/>
                </a:lnTo>
                <a:lnTo>
                  <a:pt x="4985182" y="1133627"/>
                </a:lnTo>
                <a:close/>
              </a:path>
              <a:path w="4985385" h="1274445">
                <a:moveTo>
                  <a:pt x="4985182" y="991895"/>
                </a:moveTo>
                <a:lnTo>
                  <a:pt x="0" y="991895"/>
                </a:lnTo>
                <a:lnTo>
                  <a:pt x="0" y="1132598"/>
                </a:lnTo>
                <a:lnTo>
                  <a:pt x="4985182" y="1132598"/>
                </a:lnTo>
                <a:lnTo>
                  <a:pt x="4985182" y="991895"/>
                </a:lnTo>
                <a:close/>
              </a:path>
              <a:path w="4985385" h="1274445">
                <a:moveTo>
                  <a:pt x="4985182" y="850163"/>
                </a:moveTo>
                <a:lnTo>
                  <a:pt x="0" y="850163"/>
                </a:lnTo>
                <a:lnTo>
                  <a:pt x="0" y="990866"/>
                </a:lnTo>
                <a:lnTo>
                  <a:pt x="4985182" y="990866"/>
                </a:lnTo>
                <a:lnTo>
                  <a:pt x="4985182" y="850163"/>
                </a:lnTo>
                <a:close/>
              </a:path>
              <a:path w="4985385" h="1274445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1274445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1274445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1274445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1274445">
                <a:moveTo>
                  <a:pt x="4985182" y="141617"/>
                </a:moveTo>
                <a:lnTo>
                  <a:pt x="0" y="141617"/>
                </a:lnTo>
                <a:lnTo>
                  <a:pt x="0" y="282321"/>
                </a:lnTo>
                <a:lnTo>
                  <a:pt x="4985182" y="282321"/>
                </a:lnTo>
                <a:lnTo>
                  <a:pt x="4985182" y="141617"/>
                </a:lnTo>
                <a:close/>
              </a:path>
              <a:path w="4985385" h="127444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" name="object 6" descr=""/>
          <p:cNvSpPr txBox="1"/>
          <p:nvPr/>
        </p:nvSpPr>
        <p:spPr>
          <a:xfrm>
            <a:off x="580087" y="2342819"/>
            <a:ext cx="3912870" cy="130111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summary(rice.ml)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——————————————</a:t>
            </a:r>
            <a:r>
              <a:rPr dirty="0" sz="800" spc="-50">
                <a:latin typeface="Courier New"/>
                <a:cs typeface="Courier New"/>
              </a:rPr>
              <a:t>–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Maximum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Likelihood</a:t>
            </a:r>
            <a:r>
              <a:rPr dirty="0" sz="800" spc="-8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estimation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Newton-</a:t>
            </a:r>
            <a:r>
              <a:rPr dirty="0" sz="800">
                <a:latin typeface="Courier New"/>
                <a:cs typeface="Courier New"/>
              </a:rPr>
              <a:t>Raphson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maximisation,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5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iterations</a:t>
            </a:r>
            <a:endParaRPr sz="800">
              <a:latin typeface="Courier New"/>
              <a:cs typeface="Courier New"/>
            </a:endParaRPr>
          </a:p>
          <a:p>
            <a:pPr marL="12700" marR="5080">
              <a:lnSpc>
                <a:spcPct val="116300"/>
              </a:lnSpc>
            </a:pPr>
            <a:r>
              <a:rPr dirty="0" sz="800">
                <a:latin typeface="Courier New"/>
                <a:cs typeface="Courier New"/>
              </a:rPr>
              <a:t>Return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code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2:</a:t>
            </a:r>
            <a:r>
              <a:rPr dirty="0" sz="800" spc="-6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successive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function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values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within</a:t>
            </a:r>
            <a:r>
              <a:rPr dirty="0" sz="800" spc="-6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tolerance</a:t>
            </a:r>
            <a:r>
              <a:rPr dirty="0" sz="800" spc="-5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limit </a:t>
            </a:r>
            <a:r>
              <a:rPr dirty="0" sz="800" spc="-10">
                <a:latin typeface="Courier New"/>
                <a:cs typeface="Courier New"/>
              </a:rPr>
              <a:t>Log</a:t>
            </a:r>
            <a:r>
              <a:rPr dirty="0" sz="800" spc="-10">
                <a:latin typeface="Courier New"/>
                <a:cs typeface="Courier New"/>
              </a:rPr>
              <a:t>-</a:t>
            </a:r>
            <a:r>
              <a:rPr dirty="0" sz="800">
                <a:latin typeface="Courier New"/>
                <a:cs typeface="Courier New"/>
              </a:rPr>
              <a:t>Likelihood:</a:t>
            </a:r>
            <a:r>
              <a:rPr dirty="0" sz="800" spc="-10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-460.5</a:t>
            </a:r>
            <a:endParaRPr sz="800">
              <a:latin typeface="Courier New"/>
              <a:cs typeface="Courier New"/>
            </a:endParaRPr>
          </a:p>
          <a:p>
            <a:pPr marL="12700" marR="2799080">
              <a:lnSpc>
                <a:spcPct val="116199"/>
              </a:lnSpc>
            </a:pPr>
            <a:r>
              <a:rPr dirty="0" sz="800">
                <a:latin typeface="Courier New"/>
                <a:cs typeface="Courier New"/>
              </a:rPr>
              <a:t>6</a:t>
            </a:r>
            <a:r>
              <a:rPr dirty="0" sz="800" spc="4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free</a:t>
            </a:r>
            <a:r>
              <a:rPr dirty="0" sz="800" spc="-1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parameters Estimates:</a:t>
            </a:r>
            <a:endParaRPr sz="800">
              <a:latin typeface="Courier New"/>
              <a:cs typeface="Courier New"/>
            </a:endParaRPr>
          </a:p>
          <a:p>
            <a:pPr marL="862965">
              <a:lnSpc>
                <a:spcPct val="100000"/>
              </a:lnSpc>
              <a:spcBef>
                <a:spcPts val="160"/>
              </a:spcBef>
            </a:pPr>
            <a:r>
              <a:rPr dirty="0" sz="800">
                <a:latin typeface="Courier New"/>
                <a:cs typeface="Courier New"/>
              </a:rPr>
              <a:t>Estimate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Std.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error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t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value</a:t>
            </a:r>
            <a:r>
              <a:rPr dirty="0" sz="800" spc="-4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Pr(&gt;</a:t>
            </a:r>
            <a:r>
              <a:rPr dirty="0" sz="800" spc="-4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t)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7" name="object 7" descr=""/>
          <p:cNvSpPr/>
          <p:nvPr/>
        </p:nvSpPr>
        <p:spPr>
          <a:xfrm>
            <a:off x="567529" y="3656583"/>
            <a:ext cx="4985385" cy="565785"/>
          </a:xfrm>
          <a:custGeom>
            <a:avLst/>
            <a:gdLst/>
            <a:ahLst/>
            <a:cxnLst/>
            <a:rect l="l" t="t" r="r" b="b"/>
            <a:pathLst>
              <a:path w="4985385" h="565785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565785">
                <a:moveTo>
                  <a:pt x="4985182" y="283349"/>
                </a:moveTo>
                <a:lnTo>
                  <a:pt x="0" y="283349"/>
                </a:lnTo>
                <a:lnTo>
                  <a:pt x="0" y="424053"/>
                </a:lnTo>
                <a:lnTo>
                  <a:pt x="4985182" y="424053"/>
                </a:lnTo>
                <a:lnTo>
                  <a:pt x="4985182" y="283349"/>
                </a:lnTo>
                <a:close/>
              </a:path>
              <a:path w="4985385" h="565785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565785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sp>
        <p:nvSpPr>
          <p:cNvPr id="8" name="object 8" descr=""/>
          <p:cNvSpPr txBox="1"/>
          <p:nvPr/>
        </p:nvSpPr>
        <p:spPr>
          <a:xfrm>
            <a:off x="580087" y="3618179"/>
            <a:ext cx="814705" cy="5924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 marR="5080">
              <a:lnSpc>
                <a:spcPct val="116199"/>
              </a:lnSpc>
              <a:spcBef>
                <a:spcPts val="100"/>
              </a:spcBef>
            </a:pPr>
            <a:r>
              <a:rPr dirty="0" sz="800" spc="-10">
                <a:latin typeface="Courier New"/>
                <a:cs typeface="Courier New"/>
              </a:rPr>
              <a:t>(Intercept) log(seed) log(totlabor) log(size)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551935" y="3618179"/>
            <a:ext cx="389890" cy="59245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5.3125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0.2200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0.2855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0.5280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2219941" y="3618179"/>
            <a:ext cx="389890" cy="59245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 spc="-10">
                <a:latin typeface="Courier New"/>
                <a:cs typeface="Courier New"/>
              </a:rPr>
              <a:t>0.2038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0.0283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0.0311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 spc="-10">
                <a:latin typeface="Courier New"/>
                <a:cs typeface="Courier New"/>
              </a:rPr>
              <a:t>0.0326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2766572" y="3618179"/>
            <a:ext cx="1057910" cy="592455"/>
          </a:xfrm>
          <a:prstGeom prst="rect">
            <a:avLst/>
          </a:prstGeom>
        </p:spPr>
        <p:txBody>
          <a:bodyPr wrap="square" lIns="0" tIns="3238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254"/>
              </a:spcBef>
            </a:pPr>
            <a:r>
              <a:rPr dirty="0" sz="800">
                <a:latin typeface="Courier New"/>
                <a:cs typeface="Courier New"/>
              </a:rPr>
              <a:t>26.07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25">
                <a:latin typeface="Courier New"/>
                <a:cs typeface="Courier New"/>
              </a:rPr>
              <a:t> ***</a:t>
            </a:r>
            <a:endParaRPr sz="800">
              <a:latin typeface="Courier New"/>
              <a:cs typeface="Courier New"/>
            </a:endParaRPr>
          </a:p>
          <a:p>
            <a:pPr marL="7302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7.76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8.2e-</a:t>
            </a:r>
            <a:r>
              <a:rPr dirty="0" sz="800">
                <a:latin typeface="Courier New"/>
                <a:cs typeface="Courier New"/>
              </a:rPr>
              <a:t>15</a:t>
            </a:r>
            <a:r>
              <a:rPr dirty="0" sz="800" spc="-25">
                <a:latin typeface="Courier New"/>
                <a:cs typeface="Courier New"/>
              </a:rPr>
              <a:t> ***</a:t>
            </a:r>
            <a:endParaRPr sz="800">
              <a:latin typeface="Courier New"/>
              <a:cs typeface="Courier New"/>
            </a:endParaRPr>
          </a:p>
          <a:p>
            <a:pPr marL="73025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9.20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20">
                <a:latin typeface="Courier New"/>
                <a:cs typeface="Courier New"/>
              </a:rPr>
              <a:t> </a:t>
            </a:r>
            <a:r>
              <a:rPr dirty="0" sz="800" spc="-25">
                <a:latin typeface="Courier New"/>
                <a:cs typeface="Courier New"/>
              </a:rPr>
              <a:t>***</a:t>
            </a:r>
            <a:endParaRPr sz="800">
              <a:latin typeface="Courier New"/>
              <a:cs typeface="Courier New"/>
            </a:endParaRPr>
          </a:p>
          <a:p>
            <a:pPr marL="12700">
              <a:lnSpc>
                <a:spcPct val="100000"/>
              </a:lnSpc>
              <a:spcBef>
                <a:spcPts val="155"/>
              </a:spcBef>
            </a:pPr>
            <a:r>
              <a:rPr dirty="0" sz="800">
                <a:latin typeface="Courier New"/>
                <a:cs typeface="Courier New"/>
              </a:rPr>
              <a:t>16.17</a:t>
            </a:r>
            <a:r>
              <a:rPr dirty="0" sz="800" spc="-30">
                <a:latin typeface="Courier New"/>
                <a:cs typeface="Courier New"/>
              </a:rPr>
              <a:t> </a:t>
            </a:r>
            <a:r>
              <a:rPr dirty="0" sz="800">
                <a:latin typeface="Courier New"/>
                <a:cs typeface="Courier New"/>
              </a:rPr>
              <a:t>&lt;</a:t>
            </a:r>
            <a:r>
              <a:rPr dirty="0" sz="800" spc="-25">
                <a:latin typeface="Courier New"/>
                <a:cs typeface="Courier New"/>
              </a:rPr>
              <a:t> </a:t>
            </a:r>
            <a:r>
              <a:rPr dirty="0" sz="800" spc="-10">
                <a:latin typeface="Courier New"/>
                <a:cs typeface="Courier New"/>
              </a:rPr>
              <a:t>2e-</a:t>
            </a:r>
            <a:r>
              <a:rPr dirty="0" sz="800">
                <a:latin typeface="Courier New"/>
                <a:cs typeface="Courier New"/>
              </a:rPr>
              <a:t>16</a:t>
            </a:r>
            <a:r>
              <a:rPr dirty="0" sz="800" spc="-25">
                <a:latin typeface="Courier New"/>
                <a:cs typeface="Courier New"/>
              </a:rPr>
              <a:t> ***</a:t>
            </a:r>
            <a:endParaRPr sz="800">
              <a:latin typeface="Courier New"/>
              <a:cs typeface="Courier New"/>
            </a:endParaRPr>
          </a:p>
        </p:txBody>
      </p:sp>
      <p:sp>
        <p:nvSpPr>
          <p:cNvPr id="12" name="object 12" descr=""/>
          <p:cNvSpPr/>
          <p:nvPr/>
        </p:nvSpPr>
        <p:spPr>
          <a:xfrm>
            <a:off x="567529" y="4223397"/>
            <a:ext cx="4985385" cy="849630"/>
          </a:xfrm>
          <a:custGeom>
            <a:avLst/>
            <a:gdLst/>
            <a:ahLst/>
            <a:cxnLst/>
            <a:rect l="l" t="t" r="r" b="b"/>
            <a:pathLst>
              <a:path w="4985385" h="849629">
                <a:moveTo>
                  <a:pt x="4985182" y="708545"/>
                </a:moveTo>
                <a:lnTo>
                  <a:pt x="0" y="708545"/>
                </a:lnTo>
                <a:lnTo>
                  <a:pt x="0" y="849249"/>
                </a:lnTo>
                <a:lnTo>
                  <a:pt x="4985182" y="849249"/>
                </a:lnTo>
                <a:lnTo>
                  <a:pt x="4985182" y="708545"/>
                </a:lnTo>
                <a:close/>
              </a:path>
              <a:path w="4985385" h="849629">
                <a:moveTo>
                  <a:pt x="4985182" y="566813"/>
                </a:moveTo>
                <a:lnTo>
                  <a:pt x="0" y="566813"/>
                </a:lnTo>
                <a:lnTo>
                  <a:pt x="0" y="707517"/>
                </a:lnTo>
                <a:lnTo>
                  <a:pt x="4985182" y="707517"/>
                </a:lnTo>
                <a:lnTo>
                  <a:pt x="4985182" y="566813"/>
                </a:lnTo>
                <a:close/>
              </a:path>
              <a:path w="4985385" h="849629">
                <a:moveTo>
                  <a:pt x="4985182" y="425081"/>
                </a:moveTo>
                <a:lnTo>
                  <a:pt x="0" y="425081"/>
                </a:lnTo>
                <a:lnTo>
                  <a:pt x="0" y="565785"/>
                </a:lnTo>
                <a:lnTo>
                  <a:pt x="4985182" y="565785"/>
                </a:lnTo>
                <a:lnTo>
                  <a:pt x="4985182" y="425081"/>
                </a:lnTo>
                <a:close/>
              </a:path>
              <a:path w="4985385" h="849629">
                <a:moveTo>
                  <a:pt x="4985182" y="283464"/>
                </a:moveTo>
                <a:lnTo>
                  <a:pt x="0" y="283464"/>
                </a:lnTo>
                <a:lnTo>
                  <a:pt x="0" y="424167"/>
                </a:lnTo>
                <a:lnTo>
                  <a:pt x="4985182" y="424167"/>
                </a:lnTo>
                <a:lnTo>
                  <a:pt x="4985182" y="283464"/>
                </a:lnTo>
                <a:close/>
              </a:path>
              <a:path w="4985385" h="849629">
                <a:moveTo>
                  <a:pt x="4985182" y="141732"/>
                </a:moveTo>
                <a:lnTo>
                  <a:pt x="0" y="141732"/>
                </a:lnTo>
                <a:lnTo>
                  <a:pt x="0" y="282435"/>
                </a:lnTo>
                <a:lnTo>
                  <a:pt x="4985182" y="282435"/>
                </a:lnTo>
                <a:lnTo>
                  <a:pt x="4985182" y="141732"/>
                </a:lnTo>
                <a:close/>
              </a:path>
              <a:path w="4985385" h="849629">
                <a:moveTo>
                  <a:pt x="4985182" y="0"/>
                </a:moveTo>
                <a:lnTo>
                  <a:pt x="0" y="0"/>
                </a:lnTo>
                <a:lnTo>
                  <a:pt x="0" y="140703"/>
                </a:lnTo>
                <a:lnTo>
                  <a:pt x="4985182" y="140703"/>
                </a:lnTo>
                <a:lnTo>
                  <a:pt x="4985182" y="0"/>
                </a:lnTo>
                <a:close/>
              </a:path>
            </a:pathLst>
          </a:custGeom>
          <a:solidFill>
            <a:srgbClr val="DCDDDE"/>
          </a:solidFill>
        </p:spPr>
        <p:txBody>
          <a:bodyPr wrap="square" lIns="0" tIns="0" rIns="0" bIns="0" rtlCol="0"/>
          <a:lstStyle/>
          <a:p/>
        </p:txBody>
      </p:sp>
      <p:graphicFrame>
        <p:nvGraphicFramePr>
          <p:cNvPr id="13" name="object 13" descr=""/>
          <p:cNvGraphicFramePr>
            <a:graphicFrameLocks noGrp="1"/>
          </p:cNvGraphicFramePr>
          <p:nvPr/>
        </p:nvGraphicFramePr>
        <p:xfrm>
          <a:off x="567532" y="4222934"/>
          <a:ext cx="3276600" cy="84899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35990"/>
                <a:gridCol w="576579"/>
                <a:gridCol w="607059"/>
                <a:gridCol w="1155064"/>
              </a:tblGrid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sd.id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0.1190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0.0171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6.95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3.7e-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12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sd.idios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marL="6032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0.3637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83185">
                        <a:lnSpc>
                          <a:spcPts val="919"/>
                        </a:lnSpc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0.0086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 algn="r" marR="24130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42.28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&lt;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2e-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16</a:t>
                      </a:r>
                      <a:r>
                        <a:rPr dirty="0" sz="800" spc="-25">
                          <a:latin typeface="Courier New"/>
                          <a:cs typeface="Courier New"/>
                        </a:rPr>
                        <a:t> ***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—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141605">
                <a:tc>
                  <a:txBody>
                    <a:bodyPr/>
                    <a:lstStyle/>
                    <a:p>
                      <a:pPr marL="24765">
                        <a:lnSpc>
                          <a:spcPts val="919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Signif.</a:t>
                      </a:r>
                      <a:r>
                        <a:rPr dirty="0" sz="800" spc="-6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10">
                          <a:latin typeface="Courier New"/>
                          <a:cs typeface="Courier New"/>
                        </a:rPr>
                        <a:t>codes: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00">
                        <a:latin typeface="Times New Roman"/>
                        <a:cs typeface="Times New Roman"/>
                      </a:endParaRPr>
                    </a:p>
                  </a:txBody>
                  <a:tcPr marL="0" marR="0" marB="0" marT="0">
                    <a:solidFill>
                      <a:srgbClr val="DCDDDE"/>
                    </a:solidFill>
                  </a:tcPr>
                </a:tc>
              </a:tr>
              <a:tr h="282575">
                <a:tc gridSpan="4">
                  <a:txBody>
                    <a:bodyPr/>
                    <a:lstStyle/>
                    <a:p>
                      <a:pPr marL="24765">
                        <a:lnSpc>
                          <a:spcPts val="915"/>
                        </a:lnSpc>
                      </a:pPr>
                      <a:r>
                        <a:rPr dirty="0" sz="800">
                          <a:latin typeface="Courier New"/>
                          <a:cs typeface="Courier New"/>
                        </a:rPr>
                        <a:t>0</a:t>
                      </a:r>
                      <a:r>
                        <a:rPr dirty="0" sz="800" spc="-35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'*'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0.05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'.'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0.1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>
                          <a:latin typeface="Courier New"/>
                          <a:cs typeface="Courier New"/>
                        </a:rPr>
                        <a:t>'</a:t>
                      </a:r>
                      <a:r>
                        <a:rPr dirty="0" sz="800" spc="-30">
                          <a:latin typeface="Courier New"/>
                          <a:cs typeface="Courier New"/>
                        </a:rPr>
                        <a:t> 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1</a:t>
                      </a:r>
                      <a:endParaRPr sz="800">
                        <a:latin typeface="Courier New"/>
                        <a:cs typeface="Courier New"/>
                      </a:endParaRPr>
                    </a:p>
                    <a:p>
                      <a:pPr marL="24765">
                        <a:lnSpc>
                          <a:spcPct val="100000"/>
                        </a:lnSpc>
                        <a:spcBef>
                          <a:spcPts val="155"/>
                        </a:spcBef>
                      </a:pPr>
                      <a:r>
                        <a:rPr dirty="0" sz="800" spc="-10">
                          <a:latin typeface="Courier New"/>
                          <a:cs typeface="Courier New"/>
                        </a:rPr>
                        <a:t>——————————————</a:t>
                      </a:r>
                      <a:r>
                        <a:rPr dirty="0" sz="800" spc="-50">
                          <a:latin typeface="Courier New"/>
                          <a:cs typeface="Courier New"/>
                        </a:rPr>
                        <a:t>–</a:t>
                      </a:r>
                      <a:endParaRPr sz="800">
                        <a:latin typeface="Courier New"/>
                        <a:cs typeface="Courier New"/>
                      </a:endParaRPr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  <a:tc hMerge="1">
                  <a:txBody>
                    <a:bodyPr/>
                    <a:lstStyle/>
                    <a:p>
                      <a:pPr/>
                    </a:p>
                  </a:txBody>
                  <a:tcPr marL="0" marR="0" marB="0" marT="0"/>
                </a:tc>
              </a:tr>
            </a:tbl>
          </a:graphicData>
        </a:graphic>
      </p:graphicFrame>
      <p:sp>
        <p:nvSpPr>
          <p:cNvPr id="14" name="object 14" descr=""/>
          <p:cNvSpPr txBox="1"/>
          <p:nvPr/>
        </p:nvSpPr>
        <p:spPr>
          <a:xfrm>
            <a:off x="554828" y="5258032"/>
            <a:ext cx="4961255" cy="26320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35">
                <a:latin typeface="Palatino Linotype"/>
                <a:cs typeface="Palatino Linotype"/>
              </a:rPr>
              <a:t>he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coeﬃcients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very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similar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those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obtained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with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145" b="1">
                <a:latin typeface="Times New Roman"/>
                <a:cs typeface="Times New Roman"/>
              </a:rPr>
              <a:t>gls</a:t>
            </a:r>
            <a:r>
              <a:rPr dirty="0" sz="1000" spc="-5" b="1">
                <a:latin typeface="Times New Roman"/>
                <a:cs typeface="Times New Roman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estimator.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235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two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parameters </a:t>
            </a:r>
            <a:r>
              <a:rPr dirty="0" sz="1000" spc="-40">
                <a:latin typeface="Palatino Linotype"/>
                <a:cs typeface="Palatino Linotype"/>
              </a:rPr>
              <a:t>called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ourier New"/>
                <a:cs typeface="Courier New"/>
              </a:rPr>
              <a:t>sd.idios</a:t>
            </a:r>
            <a:r>
              <a:rPr dirty="0" sz="1000" spc="-100">
                <a:latin typeface="Courier New"/>
                <a:cs typeface="Courier New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Courier New"/>
                <a:cs typeface="Courier New"/>
              </a:rPr>
              <a:t>sd.id</a:t>
            </a:r>
            <a:r>
              <a:rPr dirty="0" sz="1000" spc="-70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are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estimated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standard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deviations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5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idiosyncratic</a:t>
            </a:r>
            <a:r>
              <a:rPr dirty="0" sz="1000" spc="4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and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of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parts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error.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10">
                <a:latin typeface="Palatino Linotype"/>
                <a:cs typeface="Palatino Linotype"/>
              </a:rPr>
              <a:t>hese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values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also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almost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equal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those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obtained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using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155" b="1">
                <a:latin typeface="Times New Roman"/>
                <a:cs typeface="Times New Roman"/>
              </a:rPr>
              <a:t>gls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estimator.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</a:pP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5"/>
              </a:spcBef>
            </a:pPr>
            <a:endParaRPr sz="700">
              <a:latin typeface="Palatino Linotype"/>
              <a:cs typeface="Palatino Linotype"/>
            </a:endParaRPr>
          </a:p>
          <a:p>
            <a:pPr algn="just" lvl="1" marL="377190" indent="-365125">
              <a:lnSpc>
                <a:spcPct val="100000"/>
              </a:lnSpc>
              <a:spcBef>
                <a:spcPts val="5"/>
              </a:spcBef>
              <a:buAutoNum type="arabicPeriod" startAt="4"/>
              <a:tabLst>
                <a:tab pos="377825" algn="l"/>
              </a:tabLst>
            </a:pPr>
            <a:r>
              <a:rPr dirty="0" sz="1250" b="1">
                <a:latin typeface="Calibri"/>
                <a:cs typeface="Calibri"/>
              </a:rPr>
              <a:t>The</a:t>
            </a:r>
            <a:r>
              <a:rPr dirty="0" sz="1250" spc="80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Nested</a:t>
            </a:r>
            <a:r>
              <a:rPr dirty="0" sz="1250" spc="7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Error</a:t>
            </a:r>
            <a:r>
              <a:rPr dirty="0" sz="1250" spc="75" b="1">
                <a:latin typeface="Calibri"/>
                <a:cs typeface="Calibri"/>
              </a:rPr>
              <a:t> </a:t>
            </a:r>
            <a:r>
              <a:rPr dirty="0" sz="1250" b="1">
                <a:latin typeface="Calibri"/>
                <a:cs typeface="Calibri"/>
              </a:rPr>
              <a:t>Components</a:t>
            </a:r>
            <a:r>
              <a:rPr dirty="0" sz="1250" spc="80" b="1">
                <a:latin typeface="Calibri"/>
                <a:cs typeface="Calibri"/>
              </a:rPr>
              <a:t> </a:t>
            </a:r>
            <a:r>
              <a:rPr dirty="0" sz="1250" spc="-10" b="1">
                <a:latin typeface="Calibri"/>
                <a:cs typeface="Calibri"/>
              </a:rPr>
              <a:t>Model</a:t>
            </a:r>
            <a:endParaRPr sz="1250">
              <a:latin typeface="Calibri"/>
              <a:cs typeface="Calibri"/>
            </a:endParaRPr>
          </a:p>
          <a:p>
            <a:pPr lvl="1">
              <a:lnSpc>
                <a:spcPct val="100000"/>
              </a:lnSpc>
              <a:spcBef>
                <a:spcPts val="40"/>
              </a:spcBef>
              <a:buFont typeface="Calibri"/>
              <a:buAutoNum type="arabicPeriod" startAt="4"/>
            </a:pPr>
            <a:endParaRPr sz="900">
              <a:latin typeface="Calibri"/>
              <a:cs typeface="Calibri"/>
            </a:endParaRPr>
          </a:p>
          <a:p>
            <a:pPr algn="just" lvl="2" marL="401955" indent="-389890">
              <a:lnSpc>
                <a:spcPct val="100000"/>
              </a:lnSpc>
              <a:buAutoNum type="arabicPeriod"/>
              <a:tabLst>
                <a:tab pos="402590" algn="l"/>
              </a:tabLst>
            </a:pPr>
            <a:r>
              <a:rPr dirty="0" sz="1000" b="1">
                <a:latin typeface="Calibri"/>
                <a:cs typeface="Calibri"/>
              </a:rPr>
              <a:t>Presentation</a:t>
            </a:r>
            <a:r>
              <a:rPr dirty="0" sz="1000" spc="2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of</a:t>
            </a:r>
            <a:r>
              <a:rPr dirty="0" sz="1000" spc="2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15" b="1">
                <a:latin typeface="Calibri"/>
                <a:cs typeface="Calibri"/>
              </a:rPr>
              <a:t> </a:t>
            </a:r>
            <a:r>
              <a:rPr dirty="0" sz="1000" spc="-10" b="1">
                <a:latin typeface="Calibri"/>
                <a:cs typeface="Calibri"/>
              </a:rPr>
              <a:t>Model</a:t>
            </a:r>
            <a:endParaRPr sz="1000">
              <a:latin typeface="Calibri"/>
              <a:cs typeface="Calibri"/>
            </a:endParaRPr>
          </a:p>
          <a:p>
            <a:pPr algn="just" marL="12700" marR="5715">
              <a:lnSpc>
                <a:spcPct val="100000"/>
              </a:lnSpc>
              <a:spcBef>
                <a:spcPts val="595"/>
              </a:spcBef>
            </a:pPr>
            <a:r>
              <a:rPr dirty="0" sz="1000" spc="250">
                <a:latin typeface="Palatino Linotype"/>
                <a:cs typeface="Palatino Linotype"/>
              </a:rPr>
              <a:t>he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random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60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95">
                <a:latin typeface="Palatino Linotype"/>
                <a:cs typeface="Palatino Linotype"/>
              </a:rPr>
              <a:t>v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when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 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40">
                <a:latin typeface="Palatino Linotype"/>
                <a:cs typeface="Palatino Linotype"/>
              </a:rPr>
              <a:t>an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put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og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5">
                <a:latin typeface="Palatino Linotype"/>
                <a:cs typeface="Palatino Linotype"/>
              </a:rPr>
              <a:t>her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</a:t>
            </a:r>
            <a:r>
              <a:rPr dirty="0" sz="1000" spc="-8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dif</a:t>
            </a:r>
            <a:r>
              <a:rPr dirty="0" sz="1000" spc="-50">
                <a:latin typeface="Palatino Linotype"/>
                <a:cs typeface="Palatino Linotype"/>
              </a:rPr>
              <a:t>f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>
                <a:latin typeface="Palatino Linotype"/>
                <a:cs typeface="Palatino Linotype"/>
              </a:rPr>
              <a:t>t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F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xa</a:t>
            </a:r>
            <a:r>
              <a:rPr dirty="0" sz="1000" spc="-70">
                <a:latin typeface="Palatino Linotype"/>
                <a:cs typeface="Palatino Linotype"/>
              </a:rPr>
              <a:t>m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30">
                <a:latin typeface="Palatino Linotype"/>
                <a:cs typeface="Palatino Linotype"/>
              </a:rPr>
              <a:t>le,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p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l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ﬁ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60">
                <a:latin typeface="Palatino Linotype"/>
                <a:cs typeface="Palatino Linotype"/>
              </a:rPr>
              <a:t>m</a:t>
            </a:r>
            <a:r>
              <a:rPr dirty="0" sz="1000" spc="-1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5">
                <a:latin typeface="Palatino Linotype"/>
                <a:cs typeface="Palatino Linotype"/>
              </a:rPr>
              <a:t>a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nsti</a:t>
            </a:r>
            <a:r>
              <a:rPr dirty="0" sz="1000" spc="-25">
                <a:latin typeface="Palatino Linotype"/>
                <a:cs typeface="Palatino Linotype"/>
              </a:rPr>
              <a:t>t</a:t>
            </a:r>
            <a:r>
              <a:rPr dirty="0" sz="1000" spc="-70">
                <a:latin typeface="Palatino Linotype"/>
                <a:cs typeface="Palatino Linotype"/>
              </a:rPr>
              <a:t>u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100">
                <a:latin typeface="Palatino Linotype"/>
                <a:cs typeface="Palatino Linotype"/>
              </a:rPr>
              <a:t>y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30">
                <a:latin typeface="Palatino Linotype"/>
                <a:cs typeface="Palatino Linotype"/>
              </a:rPr>
              <a:t>ions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or</a:t>
            </a:r>
            <a:r>
              <a:rPr dirty="0" sz="1000" spc="-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</a:t>
            </a:r>
            <a:r>
              <a:rPr dirty="0" sz="1000" spc="-45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o</a:t>
            </a:r>
            <a:r>
              <a:rPr dirty="0" sz="1000" spc="-75">
                <a:latin typeface="Palatino Linotype"/>
                <a:cs typeface="Palatino Linotype"/>
              </a:rPr>
              <a:t>d</a:t>
            </a:r>
            <a:r>
              <a:rPr dirty="0" sz="1000" spc="-35">
                <a:latin typeface="Palatino Linotype"/>
                <a:cs typeface="Palatino Linotype"/>
              </a:rPr>
              <a:t>u</a:t>
            </a:r>
            <a:r>
              <a:rPr dirty="0" sz="1000" spc="-20">
                <a:latin typeface="Palatino Linotype"/>
                <a:cs typeface="Palatino Linotype"/>
              </a:rPr>
              <a:t>c</a:t>
            </a:r>
            <a:r>
              <a:rPr dirty="0" sz="1000" spc="-20">
                <a:latin typeface="Palatino Linotype"/>
                <a:cs typeface="Palatino Linotype"/>
              </a:rPr>
              <a:t>tion 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85"/>
              </a:lnSpc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chapter,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we’ll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restrict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ourselves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two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characteristics:</a:t>
            </a:r>
            <a:endParaRPr sz="1000">
              <a:latin typeface="Palatino Linotype"/>
              <a:cs typeface="Palatino Linotype"/>
            </a:endParaRPr>
          </a:p>
          <a:p>
            <a:pPr algn="just" marL="141605" indent="-129539">
              <a:lnSpc>
                <a:spcPts val="1200"/>
              </a:lnSpc>
              <a:spcBef>
                <a:spcPts val="590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panels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without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</a:t>
            </a:r>
            <a:r>
              <a:rPr dirty="0" sz="1000" spc="-10">
                <a:latin typeface="Palatino Linotype"/>
                <a:cs typeface="Palatino Linotype"/>
              </a:rPr>
              <a:t> effects,</a:t>
            </a:r>
            <a:endParaRPr sz="1000">
              <a:latin typeface="Palatino Linotype"/>
              <a:cs typeface="Palatino Linotype"/>
            </a:endParaRPr>
          </a:p>
          <a:p>
            <a:pPr algn="just" marL="141605" marR="5715" indent="-129539">
              <a:lnSpc>
                <a:spcPts val="1200"/>
              </a:lnSpc>
              <a:spcBef>
                <a:spcPts val="40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 spc="-40">
                <a:latin typeface="Palatino Linotype"/>
                <a:cs typeface="Palatino Linotype"/>
              </a:rPr>
              <a:t>balanced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panels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inside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each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group,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means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that,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every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group,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number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obser- </a:t>
            </a:r>
            <a:r>
              <a:rPr dirty="0" sz="1000" spc="-40">
                <a:latin typeface="Palatino Linotype"/>
                <a:cs typeface="Palatino Linotype"/>
              </a:rPr>
              <a:t>vations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each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is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10">
                <a:latin typeface="Palatino Linotype"/>
                <a:cs typeface="Palatino Linotype"/>
              </a:rPr>
              <a:t>same.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517978" y="607782"/>
            <a:ext cx="5265420" cy="192722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r" marR="3048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Advanced</a:t>
            </a:r>
            <a:r>
              <a:rPr dirty="0" sz="800" spc="-1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Components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Models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75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5"/>
              </a:spcBef>
            </a:pPr>
            <a:endParaRPr sz="900">
              <a:latin typeface="Calibri"/>
              <a:cs typeface="Calibri"/>
            </a:endParaRPr>
          </a:p>
          <a:p>
            <a:pPr algn="just" marL="63500" marR="259079" indent="107950">
              <a:lnSpc>
                <a:spcPct val="100000"/>
              </a:lnSpc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number</a:t>
            </a:r>
            <a:r>
              <a:rPr dirty="0" sz="1000">
                <a:latin typeface="Palatino Linotype"/>
                <a:cs typeface="Palatino Linotype"/>
              </a:rPr>
              <a:t> of </a:t>
            </a:r>
            <a:r>
              <a:rPr dirty="0" sz="1000" spc="-40">
                <a:latin typeface="Palatino Linotype"/>
                <a:cs typeface="Palatino Linotype"/>
              </a:rPr>
              <a:t>individuals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length</a:t>
            </a:r>
            <a:r>
              <a:rPr dirty="0" sz="1000">
                <a:latin typeface="Palatino Linotype"/>
                <a:cs typeface="Palatino Linotype"/>
              </a:rPr>
              <a:t> of time </a:t>
            </a:r>
            <a:r>
              <a:rPr dirty="0" sz="1000" spc="-10">
                <a:latin typeface="Palatino Linotype"/>
                <a:cs typeface="Palatino Linotype"/>
              </a:rPr>
              <a:t>series</a:t>
            </a:r>
            <a:r>
              <a:rPr dirty="0" sz="1000">
                <a:latin typeface="Palatino Linotype"/>
                <a:cs typeface="Palatino Linotype"/>
              </a:rPr>
              <a:t> for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two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groups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may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be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different. </a:t>
            </a: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6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-114">
                <a:latin typeface="Palatino Linotype"/>
                <a:cs typeface="Palatino Linotype"/>
              </a:rPr>
              <a:t>why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model,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presented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Baltagi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al.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(2001)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called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unbalanced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nested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error </a:t>
            </a:r>
            <a:r>
              <a:rPr dirty="0" sz="1000" spc="-35">
                <a:latin typeface="Palatino Linotype"/>
                <a:cs typeface="Palatino Linotype"/>
              </a:rPr>
              <a:t>component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model,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even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its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unbalancedness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must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understood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very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restrictive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sense </a:t>
            </a:r>
            <a:r>
              <a:rPr dirty="0" sz="1000" spc="-85">
                <a:latin typeface="Palatino Linotype"/>
                <a:cs typeface="Palatino Linotype"/>
              </a:rPr>
              <a:t>we’ve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just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described.</a:t>
            </a:r>
            <a:endParaRPr sz="1000">
              <a:latin typeface="Palatino Linotype"/>
              <a:cs typeface="Palatino Linotype"/>
            </a:endParaRPr>
          </a:p>
          <a:p>
            <a:pPr algn="just" marL="63500" marR="259715" indent="107950">
              <a:lnSpc>
                <a:spcPts val="1200"/>
              </a:lnSpc>
              <a:spcBef>
                <a:spcPts val="25"/>
              </a:spcBef>
            </a:pPr>
            <a:r>
              <a:rPr dirty="0" sz="1000" spc="305">
                <a:latin typeface="Palatino Linotype"/>
                <a:cs typeface="Palatino Linotype"/>
              </a:rPr>
              <a:t>h</a:t>
            </a:r>
            <a:r>
              <a:rPr dirty="0" sz="1000" spc="19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20">
                <a:latin typeface="Palatino Linotype"/>
                <a:cs typeface="Palatino Linotype"/>
              </a:rPr>
              <a:t>w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 spc="-35">
                <a:latin typeface="Palatino Linotype"/>
                <a:cs typeface="Palatino Linotype"/>
              </a:rPr>
              <a:t>ll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now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c</a:t>
            </a:r>
            <a:r>
              <a:rPr dirty="0" sz="1000" spc="-35">
                <a:latin typeface="Palatino Linotype"/>
                <a:cs typeface="Palatino Linotype"/>
              </a:rPr>
              <a:t>onside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-50">
                <a:latin typeface="Palatino Linotype"/>
                <a:cs typeface="Palatino Linotype"/>
              </a:rPr>
              <a:t>d: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h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5">
                <a:latin typeface="Palatino Linotype"/>
                <a:cs typeface="Palatino Linotype"/>
              </a:rPr>
              <a:t>s</a:t>
            </a:r>
            <a:r>
              <a:rPr dirty="0" sz="1000" spc="-55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</a:t>
            </a:r>
            <a:r>
              <a:rPr dirty="0" sz="1000" spc="-55">
                <a:latin typeface="Palatino Linotype"/>
                <a:cs typeface="Palatino Linotype"/>
              </a:rPr>
              <a:t>v</a:t>
            </a:r>
            <a:r>
              <a:rPr dirty="0" sz="1000" spc="-50">
                <a:latin typeface="Palatino Linotype"/>
                <a:cs typeface="Palatino Linotype"/>
              </a:rPr>
              <a:t>id</a:t>
            </a:r>
            <a:r>
              <a:rPr dirty="0" sz="1000" spc="-60">
                <a:latin typeface="Palatino Linotype"/>
                <a:cs typeface="Palatino Linotype"/>
              </a:rPr>
              <a:t>u</a:t>
            </a:r>
            <a:r>
              <a:rPr dirty="0" sz="1000" spc="-40">
                <a:latin typeface="Palatino Linotype"/>
                <a:cs typeface="Palatino Linotype"/>
              </a:rPr>
              <a:t>al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45" i="1">
                <a:latin typeface="Meiryo"/>
                <a:cs typeface="Meiryo"/>
              </a:rPr>
              <a:t/>
            </a:r>
            <a:r>
              <a:rPr dirty="0" sz="1000" spc="-20" i="1">
                <a:latin typeface="Meiryo"/>
                <a:cs typeface="Meiryo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and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idi</a:t>
            </a:r>
            <a:r>
              <a:rPr dirty="0" sz="1000" spc="-45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90">
                <a:latin typeface="Palatino Linotype"/>
                <a:cs typeface="Palatino Linotype"/>
              </a:rPr>
              <a:t>y</a:t>
            </a:r>
            <a:r>
              <a:rPr dirty="0" sz="1000" spc="-20">
                <a:latin typeface="Palatino Linotype"/>
                <a:cs typeface="Palatino Linotype"/>
              </a:rPr>
              <a:t>ncr</a:t>
            </a:r>
            <a:r>
              <a:rPr dirty="0" sz="1000" spc="-35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tic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550" i="1">
                <a:latin typeface="Meiryo"/>
                <a:cs typeface="Meiryo"/>
              </a:rPr>
              <a:t/>
            </a:r>
            <a:r>
              <a:rPr dirty="0" sz="1000" spc="-10" i="1">
                <a:latin typeface="Meiryo"/>
                <a:cs typeface="Meiryo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3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</a:t>
            </a:r>
            <a:r>
              <a:rPr dirty="0" sz="1000" spc="-25">
                <a:latin typeface="Palatino Linotype"/>
                <a:cs typeface="Palatino Linotype"/>
              </a:rPr>
              <a:t>ut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5">
                <a:latin typeface="Palatino Linotype"/>
                <a:cs typeface="Palatino Linotype"/>
              </a:rPr>
              <a:t>l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Palatino Linotype"/>
                <a:cs typeface="Palatino Linotype"/>
              </a:rPr>
              <a:t>w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45">
                <a:latin typeface="Palatino Linotype"/>
                <a:cs typeface="Palatino Linotype"/>
              </a:rPr>
              <a:t>h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70">
                <a:latin typeface="Palatino Linotype"/>
                <a:cs typeface="Palatino Linotype"/>
              </a:rPr>
              <a:t>p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25">
                <a:latin typeface="Palatino Linotype"/>
                <a:cs typeface="Palatino Linotype"/>
              </a:rPr>
              <a:t>e</a:t>
            </a:r>
            <a:r>
              <a:rPr dirty="0" sz="1000" spc="-35">
                <a:latin typeface="Palatino Linotype"/>
                <a:cs typeface="Palatino Linotype"/>
              </a:rPr>
              <a:t>s</a:t>
            </a:r>
            <a:r>
              <a:rPr dirty="0" sz="1000" spc="-30">
                <a:latin typeface="Palatino Linotype"/>
                <a:cs typeface="Palatino Linotype"/>
              </a:rPr>
              <a:t>e</a:t>
            </a:r>
            <a:r>
              <a:rPr dirty="0" sz="1000" spc="-40">
                <a:latin typeface="Palatino Linotype"/>
                <a:cs typeface="Palatino Linotype"/>
              </a:rPr>
              <a:t>n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oup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ef</a:t>
            </a:r>
            <a:r>
              <a:rPr dirty="0" sz="1000" spc="-4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e</a:t>
            </a:r>
            <a:r>
              <a:rPr dirty="0" sz="1000" spc="10">
                <a:latin typeface="Palatino Linotype"/>
                <a:cs typeface="Palatino Linotype"/>
              </a:rPr>
              <a:t>c</a:t>
            </a:r>
            <a:r>
              <a:rPr dirty="0" sz="1000" spc="1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</a:t>
            </a:r>
            <a:r>
              <a:rPr dirty="0" sz="1000" spc="-30">
                <a:latin typeface="Palatino Linotype"/>
                <a:cs typeface="Palatino Linotype"/>
              </a:rPr>
              <a:t>enoting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</a:t>
            </a:r>
            <a:r>
              <a:rPr dirty="0" baseline="-21367" sz="975" spc="-434" i="1">
                <a:latin typeface="Meiryo"/>
                <a:cs typeface="Meiryo"/>
              </a:rPr>
              <a:t/>
            </a:r>
            <a:r>
              <a:rPr dirty="0" baseline="-21367" sz="975" spc="89" i="1">
                <a:latin typeface="Meiryo"/>
                <a:cs typeface="Meiryo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30">
                <a:latin typeface="Palatino Linotype"/>
                <a:cs typeface="Palatino Linotype"/>
              </a:rPr>
              <a:t>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</a:t>
            </a:r>
            <a:r>
              <a:rPr dirty="0" sz="1000" spc="-60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15">
                <a:latin typeface="Palatino Linotype"/>
                <a:cs typeface="Palatino Linotype"/>
              </a:rPr>
              <a:t>i</a:t>
            </a:r>
            <a:r>
              <a:rPr dirty="0" sz="1000" spc="-30">
                <a:latin typeface="Palatino Linotype"/>
                <a:cs typeface="Palatino Linotype"/>
              </a:rPr>
              <a:t>x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</a:t>
            </a:r>
            <a:r>
              <a:rPr dirty="0" sz="1000" spc="-35">
                <a:latin typeface="Palatino Linotype"/>
                <a:cs typeface="Palatino Linotype"/>
              </a:rPr>
              <a:t>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g</a:t>
            </a:r>
            <a:r>
              <a:rPr dirty="0" sz="1000" spc="-25">
                <a:latin typeface="Palatino Linotype"/>
                <a:cs typeface="Palatino Linotype"/>
              </a:rPr>
              <a:t>r</a:t>
            </a:r>
            <a:r>
              <a:rPr dirty="0" sz="1000" spc="-50">
                <a:latin typeface="Palatino Linotype"/>
                <a:cs typeface="Palatino Linotype"/>
              </a:rPr>
              <a:t>oup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dummi</a:t>
            </a:r>
            <a:r>
              <a:rPr dirty="0" sz="1000" spc="-35">
                <a:latin typeface="Palatino Linotype"/>
                <a:cs typeface="Palatino Linotype"/>
              </a:rPr>
              <a:t>e</a:t>
            </a:r>
            <a:r>
              <a:rPr dirty="0" sz="1000" spc="-25">
                <a:latin typeface="Palatino Linotype"/>
                <a:cs typeface="Palatino Linotype"/>
              </a:rPr>
              <a:t>s</a:t>
            </a: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  <a:p>
            <a:pPr marL="410845">
              <a:lnSpc>
                <a:spcPct val="100000"/>
              </a:lnSpc>
              <a:spcBef>
                <a:spcPts val="545"/>
              </a:spcBef>
            </a:pPr>
            <a:r>
              <a:rPr dirty="0" sz="1000" i="1">
                <a:latin typeface="Palatino Linotype"/>
                <a:cs typeface="Palatino Linotype"/>
              </a:rPr>
              <a:t>y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 spc="-48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65" i="1">
                <a:latin typeface="Palatino Linotype"/>
                <a:cs typeface="Palatino Linotype"/>
              </a:rPr>
              <a:t>X</a:t>
            </a:r>
            <a:r>
              <a:rPr dirty="0" sz="1000" spc="-265" i="1">
                <a:latin typeface="Meiryo"/>
                <a:cs typeface="Meiryo"/>
              </a:rPr>
              <a:t/>
            </a:r>
            <a:r>
              <a:rPr dirty="0" sz="1000" spc="-5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290">
                <a:latin typeface="Palatino Linotype"/>
                <a:cs typeface="Palatino Linotype"/>
              </a:rPr>
              <a:t>D</a:t>
            </a:r>
            <a:r>
              <a:rPr dirty="0" baseline="-21367" sz="975" spc="-434" i="1">
                <a:latin typeface="Meiryo"/>
                <a:cs typeface="Meiryo"/>
              </a:rPr>
              <a:t/>
            </a:r>
            <a:r>
              <a:rPr dirty="0" sz="1000" spc="-290" i="1">
                <a:latin typeface="Meiryo"/>
                <a:cs typeface="Meiryo"/>
              </a:rPr>
              <a:t/>
            </a:r>
            <a:r>
              <a:rPr dirty="0" sz="1000" spc="-8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254">
                <a:latin typeface="Palatino Linotype"/>
                <a:cs typeface="Palatino Linotype"/>
              </a:rPr>
              <a:t>D</a:t>
            </a:r>
            <a:r>
              <a:rPr dirty="0" baseline="-21367" sz="975" spc="-382" i="1">
                <a:latin typeface="Meiryo"/>
                <a:cs typeface="Meiryo"/>
              </a:rPr>
              <a:t/>
            </a:r>
            <a:r>
              <a:rPr dirty="0" sz="1000" spc="-254" i="1">
                <a:latin typeface="Meiryo"/>
                <a:cs typeface="Meiryo"/>
              </a:rPr>
              <a:t/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60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marL="171450">
              <a:lnSpc>
                <a:spcPct val="100000"/>
              </a:lnSpc>
              <a:spcBef>
                <a:spcPts val="595"/>
              </a:spcBef>
            </a:pPr>
            <a:r>
              <a:rPr dirty="0" sz="1000" spc="60">
                <a:latin typeface="Cambria"/>
                <a:cs typeface="Cambria"/>
              </a:rPr>
              <a:t>Ω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block-</a:t>
            </a:r>
            <a:r>
              <a:rPr dirty="0" sz="1000" spc="-45">
                <a:latin typeface="Palatino Linotype"/>
                <a:cs typeface="Palatino Linotype"/>
              </a:rPr>
              <a:t>diagonal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G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number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groups)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blocks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following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shape:</a:t>
            </a:r>
            <a:endParaRPr sz="1000">
              <a:latin typeface="Palatino Linotype"/>
              <a:cs typeface="Palatino Linotype"/>
            </a:endParaRPr>
          </a:p>
          <a:p>
            <a:pPr marL="410845">
              <a:lnSpc>
                <a:spcPts val="985"/>
              </a:lnSpc>
              <a:spcBef>
                <a:spcPts val="595"/>
              </a:spcBef>
              <a:tabLst>
                <a:tab pos="1047750" algn="l"/>
                <a:tab pos="2629535" algn="l"/>
              </a:tabLst>
            </a:pPr>
            <a:r>
              <a:rPr dirty="0" sz="1000">
                <a:latin typeface="Cambria"/>
                <a:cs typeface="Cambria"/>
              </a:rPr>
              <a:t>Ω</a:t>
            </a:r>
            <a:r>
              <a:rPr dirty="0" baseline="-21367" sz="975" i="1">
                <a:latin typeface="Palatino Linotype"/>
                <a:cs typeface="Palatino Linotype"/>
              </a:rPr>
              <a:t>g</a:t>
            </a:r>
            <a:r>
              <a:rPr dirty="0" baseline="-21367" sz="975" spc="31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20" i="1">
                <a:latin typeface="Meiryo"/>
                <a:cs typeface="Meiryo"/>
              </a:rPr>
              <a:t/>
            </a:r>
            <a:r>
              <a:rPr dirty="0" baseline="34188" sz="975" spc="-30">
                <a:latin typeface="Palatino Linotype"/>
                <a:cs typeface="Palatino Linotype"/>
              </a:rPr>
              <a:t>2</a:t>
            </a:r>
            <a:r>
              <a:rPr dirty="0" sz="1000" spc="-20">
                <a:latin typeface="Cambria"/>
                <a:cs typeface="Cambria"/>
              </a:rPr>
              <a:t>[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48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]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5" i="1">
                <a:latin typeface="Meiryo"/>
                <a:cs typeface="Meiryo"/>
              </a:rPr>
              <a:t/>
            </a:r>
            <a:r>
              <a:rPr dirty="0" baseline="34188" sz="975" spc="-82">
                <a:latin typeface="Palatino Linotype"/>
                <a:cs typeface="Palatino Linotype"/>
              </a:rPr>
              <a:t>2</a:t>
            </a:r>
            <a:r>
              <a:rPr dirty="0" sz="1000" spc="-55">
                <a:latin typeface="Cambria"/>
                <a:cs typeface="Cambria"/>
              </a:rPr>
              <a:t>[</a:t>
            </a:r>
            <a:r>
              <a:rPr dirty="0" sz="1000" spc="-55" i="1">
                <a:latin typeface="Palatino Linotype"/>
                <a:cs typeface="Palatino Linotype"/>
              </a:rPr>
              <a:t>J</a:t>
            </a:r>
            <a:r>
              <a:rPr dirty="0" baseline="-21367" sz="975" spc="-82" i="1">
                <a:latin typeface="Palatino Linotype"/>
                <a:cs typeface="Palatino Linotype"/>
              </a:rPr>
              <a:t>N</a:t>
            </a:r>
            <a:r>
              <a:rPr dirty="0" baseline="-21367" sz="975" spc="547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17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]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20" i="1">
                <a:latin typeface="Meiryo"/>
                <a:cs typeface="Meiryo"/>
              </a:rPr>
              <a:t/>
            </a:r>
            <a:r>
              <a:rPr dirty="0" baseline="34188" sz="975" spc="-30">
                <a:latin typeface="Palatino Linotype"/>
                <a:cs typeface="Palatino Linotype"/>
              </a:rPr>
              <a:t>2</a:t>
            </a:r>
            <a:r>
              <a:rPr dirty="0" sz="1000" spc="-20">
                <a:latin typeface="Cambria"/>
                <a:cs typeface="Cambria"/>
              </a:rPr>
              <a:t>[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9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T</a:t>
            </a:r>
            <a:r>
              <a:rPr dirty="0" baseline="-21367" sz="975" spc="27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]</a:t>
            </a:r>
            <a:endParaRPr sz="1000">
              <a:latin typeface="Cambria"/>
              <a:cs typeface="Cambria"/>
            </a:endParaRPr>
          </a:p>
          <a:p>
            <a:pPr marL="777240">
              <a:lnSpc>
                <a:spcPts val="565"/>
              </a:lnSpc>
              <a:tabLst>
                <a:tab pos="1221740" algn="l"/>
                <a:tab pos="1569720" algn="l"/>
                <a:tab pos="1769110" algn="l"/>
                <a:tab pos="2065655" algn="l"/>
                <a:tab pos="2358390" algn="l"/>
                <a:tab pos="2861310" algn="l"/>
              </a:tabLst>
            </a:pPr>
            <a:r>
              <a:rPr dirty="0" baseline="12820" sz="975" spc="-517" i="1">
                <a:latin typeface="Meiryo"/>
                <a:cs typeface="Meiryo"/>
              </a:rPr>
              <a:t/>
            </a:r>
            <a:r>
              <a:rPr dirty="0" baseline="12820" sz="975" spc="254" i="1">
                <a:latin typeface="Meiryo"/>
                <a:cs typeface="Meiryo"/>
              </a:rPr>
              <a:t>  </a:t>
            </a:r>
            <a:r>
              <a:rPr dirty="0" baseline="12820" sz="975" spc="-37" i="1">
                <a:latin typeface="Palatino Linotype"/>
                <a:cs typeface="Palatino Linotype"/>
              </a:rPr>
              <a:t>N</a:t>
            </a:r>
            <a:r>
              <a:rPr dirty="0" sz="450" spc="-25" i="1">
                <a:latin typeface="Palatino Linotype"/>
                <a:cs typeface="Palatino Linotype"/>
              </a:rPr>
              <a:t>g</a:t>
            </a:r>
            <a:r>
              <a:rPr dirty="0" sz="450" i="1">
                <a:latin typeface="Palatino Linotype"/>
                <a:cs typeface="Palatino Linotype"/>
              </a:rPr>
              <a:t>	</a:t>
            </a:r>
            <a:r>
              <a:rPr dirty="0" baseline="12820" sz="975" spc="-37" i="1">
                <a:latin typeface="Palatino Linotype"/>
                <a:cs typeface="Palatino Linotype"/>
              </a:rPr>
              <a:t>T</a:t>
            </a:r>
            <a:r>
              <a:rPr dirty="0" sz="450" spc="-25" i="1">
                <a:latin typeface="Palatino Linotype"/>
                <a:cs typeface="Palatino Linotype"/>
              </a:rPr>
              <a:t>g</a:t>
            </a:r>
            <a:r>
              <a:rPr dirty="0" sz="450" i="1">
                <a:latin typeface="Palatino Linotype"/>
                <a:cs typeface="Palatino Linotype"/>
              </a:rPr>
              <a:t>	</a:t>
            </a:r>
            <a:r>
              <a:rPr dirty="0" baseline="8547" sz="975" spc="-517" i="1">
                <a:latin typeface="Meiryo"/>
                <a:cs typeface="Meiryo"/>
              </a:rPr>
              <a:t/>
            </a:r>
            <a:r>
              <a:rPr dirty="0" baseline="8547" sz="975" i="1">
                <a:latin typeface="Meiryo"/>
                <a:cs typeface="Meiryo"/>
              </a:rPr>
              <a:t>	</a:t>
            </a:r>
            <a:r>
              <a:rPr dirty="0" sz="450" spc="-50" i="1">
                <a:latin typeface="Palatino Linotype"/>
                <a:cs typeface="Palatino Linotype"/>
              </a:rPr>
              <a:t>g</a:t>
            </a:r>
            <a:r>
              <a:rPr dirty="0" sz="450" i="1">
                <a:latin typeface="Palatino Linotype"/>
                <a:cs typeface="Palatino Linotype"/>
              </a:rPr>
              <a:t>	</a:t>
            </a:r>
            <a:r>
              <a:rPr dirty="0" sz="450" spc="-50" i="1">
                <a:latin typeface="Palatino Linotype"/>
                <a:cs typeface="Palatino Linotype"/>
              </a:rPr>
              <a:t>g</a:t>
            </a:r>
            <a:r>
              <a:rPr dirty="0" sz="450" i="1">
                <a:latin typeface="Palatino Linotype"/>
                <a:cs typeface="Palatino Linotype"/>
              </a:rPr>
              <a:t>	</a:t>
            </a:r>
            <a:r>
              <a:rPr dirty="0" baseline="12820" sz="975" spc="-532" i="1">
                <a:latin typeface="Meiryo"/>
                <a:cs typeface="Meiryo"/>
              </a:rPr>
              <a:t/>
            </a:r>
            <a:r>
              <a:rPr dirty="0" baseline="12820" sz="975" spc="262" i="1">
                <a:latin typeface="Meiryo"/>
                <a:cs typeface="Meiryo"/>
              </a:rPr>
              <a:t>  </a:t>
            </a:r>
            <a:r>
              <a:rPr dirty="0" baseline="12820" sz="975" spc="-37" i="1">
                <a:latin typeface="Palatino Linotype"/>
                <a:cs typeface="Palatino Linotype"/>
              </a:rPr>
              <a:t>N</a:t>
            </a:r>
            <a:r>
              <a:rPr dirty="0" sz="450" spc="-25" i="1">
                <a:latin typeface="Palatino Linotype"/>
                <a:cs typeface="Palatino Linotype"/>
              </a:rPr>
              <a:t>g</a:t>
            </a:r>
            <a:r>
              <a:rPr dirty="0" sz="450" i="1">
                <a:latin typeface="Palatino Linotype"/>
                <a:cs typeface="Palatino Linotype"/>
              </a:rPr>
              <a:t>	</a:t>
            </a:r>
            <a:r>
              <a:rPr dirty="0" sz="450" spc="-50" i="1">
                <a:latin typeface="Palatino Linotype"/>
                <a:cs typeface="Palatino Linotype"/>
              </a:rPr>
              <a:t>g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605937" y="2542492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270929" y="2639621"/>
            <a:ext cx="13506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81635" algn="l"/>
                <a:tab pos="749300" algn="l"/>
                <a:tab pos="1045844" algn="l"/>
                <a:tab pos="128587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R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R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R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R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R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651407" y="2566835"/>
            <a:ext cx="49028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5">
                <a:latin typeface="Palatino Linotype"/>
                <a:cs typeface="Palatino Linotype"/>
              </a:rPr>
              <a:t>Replacing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J</a:t>
            </a:r>
            <a:r>
              <a:rPr dirty="0" sz="1000" spc="40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RJ</a:t>
            </a:r>
            <a:r>
              <a:rPr dirty="0" sz="1000" spc="409" i="1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409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10">
                <a:latin typeface="Palatino Linotype"/>
                <a:cs typeface="Palatino Linotype"/>
              </a:rPr>
              <a:t>I</a:t>
            </a:r>
            <a:r>
              <a:rPr dirty="0" baseline="11111" sz="1500" spc="-675" i="1">
                <a:latin typeface="Meiryo"/>
                <a:cs typeface="Meiryo"/>
              </a:rPr>
              <a:t>̄</a:t>
            </a:r>
            <a:r>
              <a:rPr dirty="0" baseline="11111" sz="1500" spc="41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315" i="1">
                <a:latin typeface="Palatino Linotype"/>
                <a:cs typeface="Palatino Linotype"/>
              </a:rPr>
              <a:t>J</a:t>
            </a:r>
            <a:r>
              <a:rPr dirty="0" baseline="11111" sz="1500" spc="-472" i="1">
                <a:latin typeface="Meiryo"/>
                <a:cs typeface="Meiryo"/>
              </a:rPr>
              <a:t>̄</a:t>
            </a:r>
            <a:r>
              <a:rPr dirty="0" baseline="11111" sz="1500" spc="104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 </a:t>
            </a:r>
            <a:r>
              <a:rPr dirty="0" sz="1000" spc="-10">
                <a:latin typeface="Palatino Linotype"/>
                <a:cs typeface="Palatino Linotype"/>
              </a:rPr>
              <a:t>this</a:t>
            </a:r>
            <a:r>
              <a:rPr dirty="0" sz="1000">
                <a:latin typeface="Palatino Linotype"/>
                <a:cs typeface="Palatino Linotype"/>
              </a:rPr>
              <a:t> can be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rewritten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 </a:t>
            </a:r>
            <a:r>
              <a:rPr dirty="0" sz="1000" spc="-20">
                <a:latin typeface="Palatino Linotype"/>
                <a:cs typeface="Palatino Linotype"/>
              </a:rPr>
              <a:t>linear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combination</a:t>
            </a:r>
            <a:r>
              <a:rPr dirty="0" sz="1000">
                <a:latin typeface="Palatino Linotype"/>
                <a:cs typeface="Palatino Linotype"/>
              </a:rPr>
              <a:t> of </a:t>
            </a:r>
            <a:r>
              <a:rPr dirty="0" sz="1000" spc="-10">
                <a:latin typeface="Palatino Linotype"/>
                <a:cs typeface="Palatino Linotype"/>
              </a:rPr>
              <a:t>three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556098" y="2642663"/>
            <a:ext cx="4309110" cy="513080"/>
          </a:xfrm>
          <a:prstGeom prst="rect">
            <a:avLst/>
          </a:prstGeom>
        </p:spPr>
        <p:txBody>
          <a:bodyPr wrap="square" lIns="0" tIns="882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695"/>
              </a:spcBef>
            </a:pPr>
            <a:r>
              <a:rPr dirty="0" sz="1000" spc="-35">
                <a:latin typeface="Palatino Linotype"/>
                <a:cs typeface="Palatino Linotype"/>
              </a:rPr>
              <a:t>symmetric,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idempotent,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orthogonal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matrices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sum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I:</a:t>
            </a:r>
            <a:endParaRPr sz="1000">
              <a:latin typeface="Palatino Linotype"/>
              <a:cs typeface="Palatino Linotype"/>
            </a:endParaRPr>
          </a:p>
          <a:p>
            <a:pPr marL="372745">
              <a:lnSpc>
                <a:spcPts val="935"/>
              </a:lnSpc>
              <a:spcBef>
                <a:spcPts val="590"/>
              </a:spcBef>
              <a:tabLst>
                <a:tab pos="1009650" algn="l"/>
                <a:tab pos="2247900" algn="l"/>
              </a:tabLst>
            </a:pPr>
            <a:r>
              <a:rPr dirty="0" sz="1000">
                <a:latin typeface="Cambria"/>
                <a:cs typeface="Cambria"/>
              </a:rPr>
              <a:t>Ω</a:t>
            </a:r>
            <a:r>
              <a:rPr dirty="0" baseline="-21367" sz="975" i="1">
                <a:latin typeface="Palatino Linotype"/>
                <a:cs typeface="Palatino Linotype"/>
              </a:rPr>
              <a:t>g</a:t>
            </a:r>
            <a:r>
              <a:rPr dirty="0" baseline="-21367" sz="975" spc="31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20">
                <a:latin typeface="Cambria"/>
                <a:cs typeface="Cambria"/>
              </a:rPr>
              <a:t>[</a:t>
            </a:r>
            <a:r>
              <a:rPr dirty="0" sz="1000" spc="-20" i="1">
                <a:latin typeface="Meiryo"/>
                <a:cs typeface="Meiryo"/>
              </a:rPr>
              <a:t/>
            </a:r>
            <a:r>
              <a:rPr dirty="0" baseline="34188" sz="975" spc="-30">
                <a:latin typeface="Palatino Linotype"/>
                <a:cs typeface="Palatino Linotype"/>
              </a:rPr>
              <a:t>2</a:t>
            </a:r>
            <a:r>
              <a:rPr dirty="0" sz="1000" spc="-2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0" i="1">
                <a:latin typeface="Meiryo"/>
                <a:cs typeface="Meiryo"/>
              </a:rPr>
              <a:t> </a:t>
            </a:r>
            <a:r>
              <a:rPr dirty="0" sz="1000" spc="-210">
                <a:latin typeface="Palatino Linotype"/>
                <a:cs typeface="Palatino Linotype"/>
              </a:rPr>
              <a:t>I</a:t>
            </a:r>
            <a:r>
              <a:rPr dirty="0" baseline="11111" sz="1500" spc="-675" i="1">
                <a:latin typeface="Meiryo"/>
                <a:cs typeface="Meiryo"/>
              </a:rPr>
              <a:t>̄</a:t>
            </a:r>
            <a:r>
              <a:rPr dirty="0" baseline="11111" sz="1500" spc="67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]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+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165">
                <a:latin typeface="Cambria"/>
                <a:cs typeface="Cambria"/>
              </a:rPr>
              <a:t>(</a:t>
            </a:r>
            <a:r>
              <a:rPr dirty="0" sz="1000" spc="-165" i="1">
                <a:latin typeface="Meiryo"/>
                <a:cs typeface="Meiryo"/>
              </a:rPr>
              <a:t/>
            </a:r>
            <a:r>
              <a:rPr dirty="0" baseline="34188" sz="975" spc="-247">
                <a:latin typeface="Palatino Linotype"/>
                <a:cs typeface="Palatino Linotype"/>
              </a:rPr>
              <a:t>2</a:t>
            </a:r>
            <a:r>
              <a:rPr dirty="0" baseline="34188" sz="975" spc="179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110" i="1">
                <a:latin typeface="Palatino Linotype"/>
                <a:cs typeface="Palatino Linotype"/>
              </a:rPr>
              <a:t>T</a:t>
            </a:r>
            <a:r>
              <a:rPr dirty="0" sz="1000" spc="-320" i="1">
                <a:latin typeface="Meiryo"/>
                <a:cs typeface="Meiryo"/>
              </a:rPr>
              <a:t/>
            </a:r>
            <a:r>
              <a:rPr dirty="0" baseline="34188" sz="975" spc="75">
                <a:latin typeface="Palatino Linotype"/>
                <a:cs typeface="Palatino Linotype"/>
              </a:rPr>
              <a:t>2</a:t>
            </a:r>
            <a:r>
              <a:rPr dirty="0" sz="1000" spc="10">
                <a:latin typeface="Cambria"/>
                <a:cs typeface="Cambria"/>
              </a:rPr>
              <a:t>)[</a:t>
            </a:r>
            <a:r>
              <a:rPr dirty="0" sz="1000" spc="40">
                <a:latin typeface="Palatino Linotype"/>
                <a:cs typeface="Palatino Linotype"/>
              </a:rPr>
              <a:t>I</a:t>
            </a:r>
            <a:r>
              <a:rPr dirty="0" baseline="11111" sz="1500" spc="-345" i="1">
                <a:latin typeface="Meiryo"/>
                <a:cs typeface="Meiryo"/>
              </a:rPr>
              <a:t>̄</a:t>
            </a:r>
            <a:r>
              <a:rPr dirty="0" baseline="11111" sz="1500" i="1">
                <a:latin typeface="Meiryo"/>
                <a:cs typeface="Meiryo"/>
              </a:rPr>
              <a:t>	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310" i="1">
                <a:latin typeface="Palatino Linotype"/>
                <a:cs typeface="Palatino Linotype"/>
              </a:rPr>
              <a:t>J</a:t>
            </a:r>
            <a:r>
              <a:rPr dirty="0" baseline="11111" sz="1500" spc="-465" i="1">
                <a:latin typeface="Meiryo"/>
                <a:cs typeface="Meiryo"/>
              </a:rPr>
              <a:t>̄</a:t>
            </a:r>
            <a:r>
              <a:rPr dirty="0" baseline="11111" sz="1500" spc="434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]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165">
                <a:latin typeface="Cambria"/>
                <a:cs typeface="Cambria"/>
              </a:rPr>
              <a:t>(</a:t>
            </a:r>
            <a:r>
              <a:rPr dirty="0" sz="1000" spc="-165" i="1">
                <a:latin typeface="Meiryo"/>
                <a:cs typeface="Meiryo"/>
              </a:rPr>
              <a:t/>
            </a:r>
            <a:r>
              <a:rPr dirty="0" baseline="34188" sz="975" spc="-247">
                <a:latin typeface="Palatino Linotype"/>
                <a:cs typeface="Palatino Linotype"/>
              </a:rPr>
              <a:t>2</a:t>
            </a:r>
            <a:r>
              <a:rPr dirty="0" baseline="34188" sz="975" spc="15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90" i="1">
                <a:latin typeface="Palatino Linotype"/>
                <a:cs typeface="Palatino Linotype"/>
              </a:rPr>
              <a:t>T</a:t>
            </a:r>
            <a:r>
              <a:rPr dirty="0" sz="1000" spc="-90" i="1">
                <a:latin typeface="Meiryo"/>
                <a:cs typeface="Meiryo"/>
              </a:rPr>
              <a:t/>
            </a:r>
            <a:r>
              <a:rPr dirty="0" baseline="34188" sz="975" spc="-135">
                <a:latin typeface="Palatino Linotype"/>
                <a:cs typeface="Palatino Linotype"/>
              </a:rPr>
              <a:t>2</a:t>
            </a:r>
            <a:r>
              <a:rPr dirty="0" baseline="34188" sz="975" spc="142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35" i="1">
                <a:latin typeface="Palatino Linotype"/>
                <a:cs typeface="Palatino Linotype"/>
              </a:rPr>
              <a:t>NT</a:t>
            </a:r>
            <a:r>
              <a:rPr dirty="0" sz="1000" spc="-375" i="1">
                <a:latin typeface="Meiryo"/>
                <a:cs typeface="Meiryo"/>
              </a:rPr>
              <a:t/>
            </a:r>
            <a:r>
              <a:rPr dirty="0" baseline="34188" sz="975">
                <a:latin typeface="Palatino Linotype"/>
                <a:cs typeface="Palatino Linotype"/>
              </a:rPr>
              <a:t>2</a:t>
            </a:r>
            <a:r>
              <a:rPr dirty="0" sz="1000" spc="-40">
                <a:latin typeface="Cambria"/>
                <a:cs typeface="Cambria"/>
              </a:rPr>
              <a:t>)[</a:t>
            </a:r>
            <a:r>
              <a:rPr dirty="0" sz="1000" spc="-30" i="1">
                <a:latin typeface="Palatino Linotype"/>
                <a:cs typeface="Palatino Linotype"/>
              </a:rPr>
              <a:t>J</a:t>
            </a:r>
            <a:r>
              <a:rPr dirty="0" baseline="11111" sz="1500" spc="-419" i="1">
                <a:latin typeface="Meiryo"/>
                <a:cs typeface="Meiryo"/>
              </a:rPr>
              <a:t>̄</a:t>
            </a:r>
            <a:r>
              <a:rPr dirty="0" baseline="11111" sz="1500" spc="187" i="1">
                <a:latin typeface="Meiryo"/>
                <a:cs typeface="Meiryo"/>
              </a:rPr>
              <a:t> 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305" i="1">
                <a:latin typeface="Palatino Linotype"/>
                <a:cs typeface="Palatino Linotype"/>
              </a:rPr>
              <a:t>J</a:t>
            </a:r>
            <a:r>
              <a:rPr dirty="0" baseline="11111" sz="1500" spc="-457" i="1">
                <a:latin typeface="Meiryo"/>
                <a:cs typeface="Meiryo"/>
              </a:rPr>
              <a:t>̄</a:t>
            </a:r>
            <a:r>
              <a:rPr dirty="0" baseline="11111" sz="1500" spc="487" i="1">
                <a:latin typeface="Meiryo"/>
                <a:cs typeface="Meiryo"/>
              </a:rPr>
              <a:t> </a:t>
            </a:r>
            <a:r>
              <a:rPr dirty="0" sz="1000" spc="-50">
                <a:latin typeface="Cambria"/>
                <a:cs typeface="Cambria"/>
              </a:rPr>
              <a:t>]</a:t>
            </a:r>
            <a:endParaRPr sz="1000">
              <a:latin typeface="Cambria"/>
              <a:cs typeface="Cambria"/>
            </a:endParaRPr>
          </a:p>
          <a:p>
            <a:pPr marL="781685">
              <a:lnSpc>
                <a:spcPts val="515"/>
              </a:lnSpc>
              <a:tabLst>
                <a:tab pos="1186815" algn="l"/>
                <a:tab pos="1576705" algn="l"/>
                <a:tab pos="1935480" algn="l"/>
                <a:tab pos="2117725" algn="l"/>
                <a:tab pos="2421890" algn="l"/>
                <a:tab pos="2811780" algn="l"/>
                <a:tab pos="3170555" algn="l"/>
                <a:tab pos="3624579" algn="l"/>
                <a:tab pos="3803650" algn="l"/>
                <a:tab pos="4108450" algn="l"/>
              </a:tabLst>
            </a:pPr>
            <a:r>
              <a:rPr dirty="0" baseline="4273" sz="975" spc="-532" i="1">
                <a:latin typeface="Meiryo"/>
                <a:cs typeface="Meiryo"/>
              </a:rPr>
              <a:t/>
            </a:r>
            <a:r>
              <a:rPr dirty="0" baseline="4273" sz="975" spc="367" i="1">
                <a:latin typeface="Meiryo"/>
                <a:cs typeface="Meiryo"/>
              </a:rPr>
              <a:t> </a:t>
            </a:r>
            <a:r>
              <a:rPr dirty="0" baseline="4273" sz="975" spc="-37" i="1">
                <a:latin typeface="Palatino Linotype"/>
                <a:cs typeface="Palatino Linotype"/>
              </a:rPr>
              <a:t>N</a:t>
            </a:r>
            <a:r>
              <a:rPr dirty="0" baseline="-12345" sz="675" spc="-37" i="1">
                <a:latin typeface="Palatino Linotype"/>
                <a:cs typeface="Palatino Linotype"/>
              </a:rPr>
              <a:t>g</a:t>
            </a:r>
            <a:r>
              <a:rPr dirty="0" baseline="-12345" sz="675" i="1">
                <a:latin typeface="Palatino Linotype"/>
                <a:cs typeface="Palatino Linotype"/>
              </a:rPr>
              <a:t>	</a:t>
            </a:r>
            <a:r>
              <a:rPr dirty="0" baseline="4273" sz="975" spc="-37" i="1">
                <a:latin typeface="Palatino Linotype"/>
                <a:cs typeface="Palatino Linotype"/>
              </a:rPr>
              <a:t>T</a:t>
            </a:r>
            <a:r>
              <a:rPr dirty="0" baseline="-12345" sz="675" spc="-37" i="1">
                <a:latin typeface="Palatino Linotype"/>
                <a:cs typeface="Palatino Linotype"/>
              </a:rPr>
              <a:t>g</a:t>
            </a:r>
            <a:r>
              <a:rPr dirty="0" baseline="-12345" sz="675" i="1">
                <a:latin typeface="Palatino Linotype"/>
                <a:cs typeface="Palatino Linotype"/>
              </a:rPr>
              <a:t>	</a:t>
            </a:r>
            <a:r>
              <a:rPr dirty="0" baseline="4273" sz="975" spc="-607" i="1">
                <a:latin typeface="Meiryo"/>
                <a:cs typeface="Meiryo"/>
              </a:rPr>
              <a:t/>
            </a:r>
            <a:r>
              <a:rPr dirty="0" baseline="4273" sz="975" i="1">
                <a:latin typeface="Meiryo"/>
                <a:cs typeface="Meiryo"/>
              </a:rPr>
              <a:t>	</a:t>
            </a:r>
            <a:r>
              <a:rPr dirty="0" baseline="4273" sz="975" spc="-592" i="1">
                <a:latin typeface="Meiryo"/>
                <a:cs typeface="Meiryo"/>
              </a:rPr>
              <a:t/>
            </a:r>
            <a:r>
              <a:rPr dirty="0" baseline="4273" sz="975" i="1">
                <a:latin typeface="Meiryo"/>
                <a:cs typeface="Meiryo"/>
              </a:rPr>
              <a:t>	</a:t>
            </a:r>
            <a:r>
              <a:rPr dirty="0" baseline="4273" sz="975" spc="-37" i="1">
                <a:latin typeface="Palatino Linotype"/>
                <a:cs typeface="Palatino Linotype"/>
              </a:rPr>
              <a:t>N</a:t>
            </a:r>
            <a:r>
              <a:rPr dirty="0" baseline="-12345" sz="675" spc="-37" i="1">
                <a:latin typeface="Palatino Linotype"/>
                <a:cs typeface="Palatino Linotype"/>
              </a:rPr>
              <a:t>g</a:t>
            </a:r>
            <a:r>
              <a:rPr dirty="0" baseline="-12345" sz="675" i="1">
                <a:latin typeface="Palatino Linotype"/>
                <a:cs typeface="Palatino Linotype"/>
              </a:rPr>
              <a:t>	</a:t>
            </a:r>
            <a:r>
              <a:rPr dirty="0" baseline="4273" sz="975" spc="-37" i="1">
                <a:latin typeface="Palatino Linotype"/>
                <a:cs typeface="Palatino Linotype"/>
              </a:rPr>
              <a:t>T</a:t>
            </a:r>
            <a:r>
              <a:rPr dirty="0" baseline="-12345" sz="675" spc="-37" i="1">
                <a:latin typeface="Palatino Linotype"/>
                <a:cs typeface="Palatino Linotype"/>
              </a:rPr>
              <a:t>g</a:t>
            </a:r>
            <a:r>
              <a:rPr dirty="0" baseline="-12345" sz="675" i="1">
                <a:latin typeface="Palatino Linotype"/>
                <a:cs typeface="Palatino Linotype"/>
              </a:rPr>
              <a:t>	</a:t>
            </a:r>
            <a:r>
              <a:rPr dirty="0" baseline="4273" sz="975" spc="-607" i="1">
                <a:latin typeface="Meiryo"/>
                <a:cs typeface="Meiryo"/>
              </a:rPr>
              <a:t/>
            </a:r>
            <a:r>
              <a:rPr dirty="0" baseline="4273" sz="975" i="1">
                <a:latin typeface="Meiryo"/>
                <a:cs typeface="Meiryo"/>
              </a:rPr>
              <a:t>	</a:t>
            </a:r>
            <a:r>
              <a:rPr dirty="0" baseline="4273" sz="975" spc="-592" i="1">
                <a:latin typeface="Meiryo"/>
                <a:cs typeface="Meiryo"/>
              </a:rPr>
              <a:t/>
            </a:r>
            <a:r>
              <a:rPr dirty="0" baseline="4273" sz="975" i="1">
                <a:latin typeface="Meiryo"/>
                <a:cs typeface="Meiryo"/>
              </a:rPr>
              <a:t>	</a:t>
            </a: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baseline="4273" sz="975" spc="-37" i="1">
                <a:latin typeface="Palatino Linotype"/>
                <a:cs typeface="Palatino Linotype"/>
              </a:rPr>
              <a:t>N</a:t>
            </a:r>
            <a:r>
              <a:rPr dirty="0" baseline="-12345" sz="675" spc="-37" i="1">
                <a:latin typeface="Palatino Linotype"/>
                <a:cs typeface="Palatino Linotype"/>
              </a:rPr>
              <a:t>g</a:t>
            </a:r>
            <a:r>
              <a:rPr dirty="0" baseline="-12345" sz="675" i="1">
                <a:latin typeface="Palatino Linotype"/>
                <a:cs typeface="Palatino Linotype"/>
              </a:rPr>
              <a:t>	</a:t>
            </a:r>
            <a:r>
              <a:rPr dirty="0" baseline="4273" sz="975" spc="-37" i="1">
                <a:latin typeface="Palatino Linotype"/>
                <a:cs typeface="Palatino Linotype"/>
              </a:rPr>
              <a:t>T</a:t>
            </a:r>
            <a:r>
              <a:rPr dirty="0" baseline="-12345" sz="675" spc="-37" i="1">
                <a:latin typeface="Palatino Linotype"/>
                <a:cs typeface="Palatino Linotype"/>
              </a:rPr>
              <a:t>g</a:t>
            </a:r>
            <a:endParaRPr baseline="-12345" sz="675">
              <a:latin typeface="Palatino Linotype"/>
              <a:cs typeface="Palatino Linotype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803208" y="3535392"/>
            <a:ext cx="34925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12420" algn="l"/>
              </a:tabLst>
            </a:pPr>
            <a:r>
              <a:rPr dirty="0" sz="450" spc="-50" i="1">
                <a:latin typeface="Palatino Linotype"/>
                <a:cs typeface="Palatino Linotype"/>
              </a:rPr>
              <a:t>g</a:t>
            </a:r>
            <a:r>
              <a:rPr dirty="0" sz="450" i="1">
                <a:latin typeface="Palatino Linotype"/>
                <a:cs typeface="Palatino Linotype"/>
              </a:rPr>
              <a:t>	</a:t>
            </a:r>
            <a:r>
              <a:rPr dirty="0" sz="450" spc="-50" i="1">
                <a:latin typeface="Palatino Linotype"/>
                <a:cs typeface="Palatino Linotype"/>
              </a:rPr>
              <a:t>g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530693" y="3109223"/>
            <a:ext cx="2784475" cy="481330"/>
          </a:xfrm>
          <a:prstGeom prst="rect">
            <a:avLst/>
          </a:prstGeom>
        </p:spPr>
        <p:txBody>
          <a:bodyPr wrap="square" lIns="0" tIns="8763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690"/>
              </a:spcBef>
            </a:pPr>
            <a:r>
              <a:rPr dirty="0" sz="1000" spc="-10">
                <a:latin typeface="Palatino Linotype"/>
                <a:cs typeface="Palatino Linotype"/>
              </a:rPr>
              <a:t>where:</a:t>
            </a:r>
            <a:endParaRPr sz="1000">
              <a:latin typeface="Palatino Linotype"/>
              <a:cs typeface="Palatino Linotype"/>
            </a:endParaRPr>
          </a:p>
          <a:p>
            <a:pPr marL="179705" indent="-129539">
              <a:lnSpc>
                <a:spcPct val="100000"/>
              </a:lnSpc>
              <a:spcBef>
                <a:spcPts val="595"/>
              </a:spcBef>
              <a:buFont typeface="Cambria"/>
              <a:buChar char="•"/>
              <a:tabLst>
                <a:tab pos="180340" algn="l"/>
              </a:tabLst>
            </a:pP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baseline="-21367" sz="975" i="1">
                <a:latin typeface="Palatino Linotype"/>
                <a:cs typeface="Palatino Linotype"/>
              </a:rPr>
              <a:t>N</a:t>
            </a:r>
            <a:r>
              <a:rPr dirty="0" baseline="-21367" sz="975" spc="46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I</a:t>
            </a:r>
            <a:r>
              <a:rPr dirty="0" baseline="11111" sz="1500" spc="-509" i="1">
                <a:latin typeface="Meiryo"/>
                <a:cs typeface="Meiryo"/>
              </a:rPr>
              <a:t>̄</a:t>
            </a:r>
            <a:r>
              <a:rPr dirty="0" baseline="-21367" sz="975" spc="-37" i="1">
                <a:latin typeface="Palatino Linotype"/>
                <a:cs typeface="Palatino Linotype"/>
              </a:rPr>
              <a:t>T</a:t>
            </a:r>
            <a:r>
              <a:rPr dirty="0" baseline="-21367" sz="975" spc="532" i="1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within</a:t>
            </a:r>
            <a:r>
              <a:rPr dirty="0" sz="1000" spc="-20">
                <a:latin typeface="Palatino Linotype"/>
                <a:cs typeface="Palatino Linotype"/>
              </a:rPr>
              <a:t>-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transformation,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03210" y="3713817"/>
            <a:ext cx="4953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40" i="1">
                <a:latin typeface="Palatino Linotype"/>
                <a:cs typeface="Palatino Linotype"/>
              </a:rPr>
              <a:t>g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699779" y="3566962"/>
            <a:ext cx="3765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3850" algn="l"/>
              </a:tabLst>
            </a:pPr>
            <a:r>
              <a:rPr dirty="0" baseline="2777" sz="1500" spc="-555" i="1">
                <a:latin typeface="Meiryo"/>
                <a:cs typeface="Meiryo"/>
              </a:rPr>
              <a:t>̄</a:t>
            </a:r>
            <a:r>
              <a:rPr dirty="0" baseline="2777" sz="1500" i="1">
                <a:latin typeface="Meiryo"/>
                <a:cs typeface="Meiryo"/>
              </a:rPr>
              <a:t>	</a:t>
            </a:r>
            <a:r>
              <a:rPr dirty="0" sz="1000" spc="-380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715401" y="3663972"/>
            <a:ext cx="4597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34226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baseline="-18518" sz="675" spc="-37" i="1">
                <a:latin typeface="Palatino Linotype"/>
                <a:cs typeface="Palatino Linotype"/>
              </a:rPr>
              <a:t>g</a:t>
            </a:r>
            <a:endParaRPr baseline="-18518" sz="675">
              <a:latin typeface="Palatino Linotype"/>
              <a:cs typeface="Palatino Linotype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568785" y="3591196"/>
            <a:ext cx="49606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41605" indent="-129539">
              <a:lnSpc>
                <a:spcPct val="100000"/>
              </a:lnSpc>
              <a:spcBef>
                <a:spcPts val="95"/>
              </a:spcBef>
              <a:buFont typeface="Cambria"/>
              <a:buChar char="•"/>
              <a:tabLst>
                <a:tab pos="142240" algn="l"/>
                <a:tab pos="314960" algn="l"/>
                <a:tab pos="62230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90" i="1">
                <a:latin typeface="Meiryo"/>
                <a:cs typeface="Meiryo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J</a:t>
            </a:r>
            <a:r>
              <a:rPr dirty="0" sz="1000" i="1">
                <a:latin typeface="Palatino Linotype"/>
                <a:cs typeface="Palatino Linotype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7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40">
                <a:latin typeface="Palatino Linotype"/>
                <a:cs typeface="Palatino Linotype"/>
              </a:rPr>
              <a:t>individual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transformation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measured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as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spc="80" i="1">
                <a:latin typeface="Palatino Linotype"/>
                <a:cs typeface="Palatino Linotype"/>
              </a:rPr>
              <a:t>a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difference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</a:t>
            </a:r>
            <a:r>
              <a:rPr dirty="0" sz="1000" spc="70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the</a:t>
            </a:r>
            <a:r>
              <a:rPr dirty="0" sz="1000" spc="75" i="1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group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698287" y="3743095"/>
            <a:ext cx="3486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 i="1">
                <a:latin typeface="Palatino Linotype"/>
                <a:cs typeface="Palatino Linotype"/>
              </a:rPr>
              <a:t>mean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712323" y="3967665"/>
            <a:ext cx="4597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342265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baseline="-18518" sz="675" spc="-37" i="1">
                <a:latin typeface="Palatino Linotype"/>
                <a:cs typeface="Palatino Linotype"/>
              </a:rPr>
              <a:t>g</a:t>
            </a:r>
            <a:r>
              <a:rPr dirty="0" baseline="-18518" sz="675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baseline="-18518" sz="675" spc="-37" i="1">
                <a:latin typeface="Palatino Linotype"/>
                <a:cs typeface="Palatino Linotype"/>
              </a:rPr>
              <a:t>g</a:t>
            </a:r>
            <a:endParaRPr baseline="-18518" sz="675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543392" y="3894889"/>
            <a:ext cx="26238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67005" indent="-129539">
              <a:lnSpc>
                <a:spcPct val="100000"/>
              </a:lnSpc>
              <a:spcBef>
                <a:spcPts val="95"/>
              </a:spcBef>
              <a:buFont typeface="Cambria"/>
              <a:buChar char="•"/>
              <a:tabLst>
                <a:tab pos="167640" algn="l"/>
              </a:tabLst>
            </a:pPr>
            <a:r>
              <a:rPr dirty="0" sz="1000" spc="-310" i="1">
                <a:latin typeface="Palatino Linotype"/>
                <a:cs typeface="Palatino Linotype"/>
              </a:rPr>
              <a:t>J</a:t>
            </a:r>
            <a:r>
              <a:rPr dirty="0" baseline="11111" sz="1500" spc="-465" i="1">
                <a:latin typeface="Meiryo"/>
                <a:cs typeface="Meiryo"/>
              </a:rPr>
              <a:t>̄</a:t>
            </a:r>
            <a:r>
              <a:rPr dirty="0" baseline="11111" sz="1500" spc="247" i="1">
                <a:latin typeface="Meiryo"/>
                <a:cs typeface="Meiryo"/>
              </a:rPr>
              <a:t> 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0" i="1">
                <a:latin typeface="Meiryo"/>
                <a:cs typeface="Meiryo"/>
              </a:rPr>
              <a:t> </a:t>
            </a:r>
            <a:r>
              <a:rPr dirty="0" sz="1000" spc="-310" i="1">
                <a:latin typeface="Palatino Linotype"/>
                <a:cs typeface="Palatino Linotype"/>
              </a:rPr>
              <a:t>J</a:t>
            </a:r>
            <a:r>
              <a:rPr dirty="0" baseline="11111" sz="1500" spc="-465" i="1">
                <a:latin typeface="Meiryo"/>
                <a:cs typeface="Meiryo"/>
              </a:rPr>
              <a:t>̄</a:t>
            </a:r>
            <a:r>
              <a:rPr dirty="0" baseline="11111" sz="1500" spc="209" i="1">
                <a:latin typeface="Meiryo"/>
                <a:cs typeface="Meiryo"/>
              </a:rPr>
              <a:t> 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50">
                <a:latin typeface="Palatino Linotype"/>
                <a:cs typeface="Palatino Linotype"/>
              </a:rPr>
              <a:t>group</a:t>
            </a:r>
            <a:r>
              <a:rPr dirty="0" sz="1000" spc="-10">
                <a:latin typeface="Palatino Linotype"/>
                <a:cs typeface="Palatino Linotype"/>
              </a:rPr>
              <a:t> transformation.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3822687" y="4144259"/>
            <a:ext cx="1892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0">
                <a:latin typeface="Cambria"/>
                <a:cs typeface="Cambria"/>
              </a:rPr>
              <a:t>−</a:t>
            </a:r>
            <a:r>
              <a:rPr dirty="0" sz="650" spc="-20">
                <a:latin typeface="Palatino Linotype"/>
                <a:cs typeface="Palatino Linotype"/>
              </a:rPr>
              <a:t>0.5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4632500" y="4220156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651397" y="4147490"/>
            <a:ext cx="420306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3353435" algn="l"/>
              </a:tabLst>
            </a:pPr>
            <a:r>
              <a:rPr dirty="0" sz="1000" spc="155">
                <a:latin typeface="Palatino Linotype"/>
                <a:cs typeface="Palatino Linotype"/>
              </a:rPr>
              <a:t>his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expression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enables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easily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ﬁnd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expression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-21367" sz="975" spc="-622" i="1">
                <a:latin typeface="Meiryo"/>
                <a:cs typeface="Meiryo"/>
              </a:rPr>
              <a:t/>
            </a:r>
            <a:r>
              <a:rPr dirty="0" baseline="-21367" sz="975" spc="-209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Ω</a:t>
            </a:r>
            <a:r>
              <a:rPr dirty="0" baseline="-21367" sz="975" spc="-37" i="1">
                <a:latin typeface="Palatino Linotype"/>
                <a:cs typeface="Palatino Linotype"/>
              </a:rPr>
              <a:t>g</a:t>
            </a:r>
            <a:r>
              <a:rPr dirty="0" baseline="-21367" sz="975" i="1">
                <a:latin typeface="Palatino Linotype"/>
                <a:cs typeface="Palatino Linotype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denoting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300" i="1">
                <a:latin typeface="Meiryo"/>
                <a:cs typeface="Meiryo"/>
              </a:rPr>
              <a:t> </a:t>
            </a:r>
            <a:r>
              <a:rPr dirty="0" sz="1000" spc="75">
                <a:latin typeface="Cambria"/>
                <a:cs typeface="Cambria"/>
              </a:rPr>
              <a:t>=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4828258" y="4122426"/>
            <a:ext cx="4851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201295" algn="l"/>
                <a:tab pos="446405" algn="l"/>
              </a:tabLst>
            </a:pPr>
            <a:r>
              <a:rPr dirty="0" u="sng" sz="6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650" spc="-3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-18518" sz="675" spc="-4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-18518" sz="67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	</a:t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4853658" y="4145094"/>
            <a:ext cx="1428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65">
                <a:latin typeface="Segoe UI Symbol"/>
                <a:cs typeface="Segoe UI Symbol"/>
              </a:rPr>
              <a:t>√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22" name="object 22" descr=""/>
          <p:cNvSpPr/>
          <p:nvPr/>
        </p:nvSpPr>
        <p:spPr>
          <a:xfrm>
            <a:off x="4983744" y="4280090"/>
            <a:ext cx="291465" cy="0"/>
          </a:xfrm>
          <a:custGeom>
            <a:avLst/>
            <a:gdLst/>
            <a:ahLst/>
            <a:cxnLst/>
            <a:rect l="l" t="t" r="r" b="b"/>
            <a:pathLst>
              <a:path w="291464" h="0">
                <a:moveTo>
                  <a:pt x="0" y="0"/>
                </a:moveTo>
                <a:lnTo>
                  <a:pt x="291007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 descr=""/>
          <p:cNvSpPr txBox="1"/>
          <p:nvPr/>
        </p:nvSpPr>
        <p:spPr>
          <a:xfrm>
            <a:off x="4971044" y="4273196"/>
            <a:ext cx="2774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95" i="1">
                <a:latin typeface="Meiryo"/>
                <a:cs typeface="Meiryo"/>
              </a:rPr>
              <a:t/>
            </a:r>
            <a:r>
              <a:rPr dirty="0" sz="650" spc="85" i="1">
                <a:latin typeface="Meiryo"/>
                <a:cs typeface="Meiryo"/>
              </a:rPr>
              <a:t> </a:t>
            </a:r>
            <a:r>
              <a:rPr dirty="0" sz="650" spc="60">
                <a:latin typeface="Cambria"/>
                <a:cs typeface="Cambria"/>
              </a:rPr>
              <a:t>+</a:t>
            </a:r>
            <a:r>
              <a:rPr dirty="0" sz="650" spc="55" i="1">
                <a:latin typeface="Palatino Linotype"/>
                <a:cs typeface="Palatino Linotype"/>
              </a:rPr>
              <a:t>T</a:t>
            </a:r>
            <a:r>
              <a:rPr dirty="0" sz="650" spc="-32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5021105" y="4278234"/>
            <a:ext cx="26035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8440" algn="l"/>
              </a:tabLst>
            </a:pPr>
            <a:r>
              <a:rPr dirty="0" sz="450" spc="-50">
                <a:latin typeface="Palatino Linotype"/>
                <a:cs typeface="Palatino Linotype"/>
              </a:rPr>
              <a:t>2</a:t>
            </a:r>
            <a:r>
              <a:rPr dirty="0" sz="450">
                <a:latin typeface="Palatino Linotype"/>
                <a:cs typeface="Palatino Linotype"/>
              </a:rPr>
              <a:t>	</a:t>
            </a:r>
            <a:r>
              <a:rPr dirty="0" sz="450" spc="-50">
                <a:latin typeface="Palatino Linotype"/>
                <a:cs typeface="Palatino Linotype"/>
              </a:rPr>
              <a:t>2</a:t>
            </a:r>
            <a:endParaRPr sz="4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5016873" y="4331614"/>
            <a:ext cx="257810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8440" algn="l"/>
              </a:tabLst>
            </a:pP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19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5307083" y="4147498"/>
            <a:ext cx="2222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and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650394" y="4475509"/>
            <a:ext cx="717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9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849702" y="4377783"/>
            <a:ext cx="7550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336550" algn="l"/>
                <a:tab pos="716280" algn="l"/>
              </a:tabLst>
            </a:pPr>
            <a:r>
              <a:rPr dirty="0" u="sng" sz="650">
                <a:uFill>
                  <a:solidFill>
                    <a:srgbClr val="000000"/>
                  </a:solidFill>
                </a:uFill>
                <a:latin typeface="Times New Roman"/>
                <a:cs typeface="Times New Roman"/>
              </a:rPr>
              <a:t>	</a:t>
            </a:r>
            <a:r>
              <a:rPr dirty="0" u="sng" sz="650" spc="-30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-18518" sz="675" spc="-450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/>
            </a:r>
            <a:r>
              <a:rPr dirty="0" u="sng" baseline="-18518" sz="675" i="1">
                <a:uFill>
                  <a:solidFill>
                    <a:srgbClr val="000000"/>
                  </a:solidFill>
                </a:uFill>
                <a:latin typeface="Meiryo"/>
                <a:cs typeface="Meiryo"/>
              </a:rPr>
              <a:t>	</a:t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568802" y="4402723"/>
            <a:ext cx="4495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34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175">
                <a:latin typeface="Cambria"/>
                <a:cs typeface="Cambria"/>
              </a:rPr>
              <a:t> </a:t>
            </a:r>
            <a:r>
              <a:rPr dirty="0" sz="1000" spc="5">
                <a:latin typeface="Segoe UI Symbol"/>
                <a:cs typeface="Segoe UI Symbol"/>
              </a:rPr>
              <a:t>√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0" name="object 30" descr=""/>
          <p:cNvSpPr/>
          <p:nvPr/>
        </p:nvSpPr>
        <p:spPr>
          <a:xfrm>
            <a:off x="1005188" y="4535322"/>
            <a:ext cx="561340" cy="0"/>
          </a:xfrm>
          <a:custGeom>
            <a:avLst/>
            <a:gdLst/>
            <a:ahLst/>
            <a:cxnLst/>
            <a:rect l="l" t="t" r="r" b="b"/>
            <a:pathLst>
              <a:path w="561340" h="0">
                <a:moveTo>
                  <a:pt x="0" y="0"/>
                </a:moveTo>
                <a:lnTo>
                  <a:pt x="561214" y="0"/>
                </a:lnTo>
              </a:path>
            </a:pathLst>
          </a:custGeom>
          <a:ln w="8458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 descr=""/>
          <p:cNvSpPr txBox="1"/>
          <p:nvPr/>
        </p:nvSpPr>
        <p:spPr>
          <a:xfrm>
            <a:off x="992493" y="4532200"/>
            <a:ext cx="5473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95" i="1">
                <a:latin typeface="Meiryo"/>
                <a:cs typeface="Meiryo"/>
              </a:rPr>
              <a:t/>
            </a:r>
            <a:r>
              <a:rPr dirty="0" sz="650" spc="95" i="1">
                <a:latin typeface="Meiryo"/>
                <a:cs typeface="Meiryo"/>
              </a:rPr>
              <a:t> </a:t>
            </a:r>
            <a:r>
              <a:rPr dirty="0" sz="650" spc="85">
                <a:latin typeface="Cambria"/>
                <a:cs typeface="Cambria"/>
              </a:rPr>
              <a:t>+</a:t>
            </a:r>
            <a:r>
              <a:rPr dirty="0" sz="650" spc="80" i="1">
                <a:latin typeface="Palatino Linotype"/>
                <a:cs typeface="Palatino Linotype"/>
              </a:rPr>
              <a:t>T</a:t>
            </a:r>
            <a:r>
              <a:rPr dirty="0" sz="650" spc="-295" i="1">
                <a:latin typeface="Meiryo"/>
                <a:cs typeface="Meiryo"/>
              </a:rPr>
              <a:t/>
            </a:r>
            <a:r>
              <a:rPr dirty="0" sz="650" spc="95" i="1">
                <a:latin typeface="Meiryo"/>
                <a:cs typeface="Meiryo"/>
              </a:rPr>
              <a:t> </a:t>
            </a:r>
            <a:r>
              <a:rPr dirty="0" sz="650" spc="65">
                <a:latin typeface="Cambria"/>
                <a:cs typeface="Cambria"/>
              </a:rPr>
              <a:t>+</a:t>
            </a:r>
            <a:r>
              <a:rPr dirty="0" sz="650" spc="-5" i="1">
                <a:latin typeface="Palatino Linotype"/>
                <a:cs typeface="Palatino Linotype"/>
              </a:rPr>
              <a:t>N</a:t>
            </a:r>
            <a:r>
              <a:rPr dirty="0" sz="650" spc="35" i="1">
                <a:latin typeface="Palatino Linotype"/>
                <a:cs typeface="Palatino Linotype"/>
              </a:rPr>
              <a:t>T</a:t>
            </a:r>
            <a:r>
              <a:rPr dirty="0" sz="650" spc="-31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017154" y="4537124"/>
            <a:ext cx="58102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243840" algn="l"/>
                <a:tab pos="513715" algn="l"/>
              </a:tabLst>
            </a:pPr>
            <a:r>
              <a:rPr dirty="0" sz="450" spc="-50">
                <a:latin typeface="Palatino Linotype"/>
                <a:cs typeface="Palatino Linotype"/>
              </a:rPr>
              <a:t>2</a:t>
            </a:r>
            <a:r>
              <a:rPr dirty="0" sz="450">
                <a:latin typeface="Palatino Linotype"/>
                <a:cs typeface="Palatino Linotype"/>
              </a:rPr>
              <a:t>	</a:t>
            </a:r>
            <a:r>
              <a:rPr dirty="0" sz="450" spc="-50">
                <a:latin typeface="Palatino Linotype"/>
                <a:cs typeface="Palatino Linotype"/>
              </a:rPr>
              <a:t>2</a:t>
            </a:r>
            <a:r>
              <a:rPr dirty="0" sz="450">
                <a:latin typeface="Palatino Linotype"/>
                <a:cs typeface="Palatino Linotype"/>
              </a:rPr>
              <a:t>	</a:t>
            </a:r>
            <a:r>
              <a:rPr dirty="0" baseline="6172" sz="675" spc="-75">
                <a:latin typeface="Palatino Linotype"/>
                <a:cs typeface="Palatino Linotype"/>
              </a:rPr>
              <a:t>2</a:t>
            </a:r>
            <a:endParaRPr baseline="6172" sz="675">
              <a:latin typeface="Palatino Linotype"/>
              <a:cs typeface="Palatino Linotype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038322" y="4590499"/>
            <a:ext cx="53276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18440" algn="l"/>
                <a:tab pos="488315" algn="l"/>
              </a:tabLst>
            </a:pP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50" i="1">
                <a:latin typeface="Meiryo"/>
                <a:cs typeface="Meiryo"/>
              </a:rPr>
              <a:t/>
            </a:r>
            <a:r>
              <a:rPr dirty="0" sz="450" i="1">
                <a:latin typeface="Meiryo"/>
                <a:cs typeface="Meiryo"/>
              </a:rPr>
              <a:t>	</a:t>
            </a:r>
            <a:r>
              <a:rPr dirty="0" sz="450" spc="-15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1568790" y="4402726"/>
            <a:ext cx="546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505273" y="4737852"/>
            <a:ext cx="5086985" cy="179387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423545">
              <a:lnSpc>
                <a:spcPts val="900"/>
              </a:lnSpc>
              <a:spcBef>
                <a:spcPts val="95"/>
              </a:spcBef>
            </a:pP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-21367" sz="975" spc="-622" i="1">
                <a:latin typeface="Meiryo"/>
                <a:cs typeface="Meiryo"/>
              </a:rPr>
              <a:t/>
            </a:r>
            <a:r>
              <a:rPr dirty="0" baseline="-21367" sz="975" spc="-209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Ω</a:t>
            </a:r>
            <a:r>
              <a:rPr dirty="0" baseline="34188" sz="975">
                <a:latin typeface="Cambria"/>
                <a:cs typeface="Cambria"/>
              </a:rPr>
              <a:t>−</a:t>
            </a:r>
            <a:r>
              <a:rPr dirty="0" baseline="34188" sz="975">
                <a:latin typeface="Palatino Linotype"/>
                <a:cs typeface="Palatino Linotype"/>
              </a:rPr>
              <a:t>0.5</a:t>
            </a:r>
            <a:r>
              <a:rPr dirty="0" baseline="34188" sz="975" spc="67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4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[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145">
                <a:latin typeface="Palatino Linotype"/>
                <a:cs typeface="Palatino Linotype"/>
              </a:rPr>
              <a:t> 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210">
                <a:latin typeface="Palatino Linotype"/>
                <a:cs typeface="Palatino Linotype"/>
              </a:rPr>
              <a:t>I</a:t>
            </a:r>
            <a:r>
              <a:rPr dirty="0" baseline="11111" sz="1500" spc="-675" i="1">
                <a:latin typeface="Meiryo"/>
                <a:cs typeface="Meiryo"/>
              </a:rPr>
              <a:t>̄</a:t>
            </a:r>
            <a:r>
              <a:rPr dirty="0" baseline="11111" sz="1500" spc="307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]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45" i="1">
                <a:latin typeface="Meiryo"/>
                <a:cs typeface="Meiryo"/>
              </a:rPr>
              <a:t> </a:t>
            </a:r>
            <a:r>
              <a:rPr dirty="0" sz="1000" spc="-55">
                <a:latin typeface="Cambria"/>
                <a:cs typeface="Cambria"/>
              </a:rPr>
              <a:t>[</a:t>
            </a:r>
            <a:r>
              <a:rPr dirty="0" sz="1000" spc="-40">
                <a:latin typeface="Palatino Linotype"/>
                <a:cs typeface="Palatino Linotype"/>
              </a:rPr>
              <a:t>I</a:t>
            </a:r>
            <a:r>
              <a:rPr dirty="0" baseline="11111" sz="1500" spc="-450" i="1">
                <a:latin typeface="Meiryo"/>
                <a:cs typeface="Meiryo"/>
              </a:rPr>
              <a:t>̄</a:t>
            </a:r>
            <a:r>
              <a:rPr dirty="0" baseline="11111" sz="1500" spc="682" i="1">
                <a:latin typeface="Meiryo"/>
                <a:cs typeface="Meiryo"/>
              </a:rPr>
              <a:t>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310" i="1">
                <a:latin typeface="Palatino Linotype"/>
                <a:cs typeface="Palatino Linotype"/>
              </a:rPr>
              <a:t>J</a:t>
            </a:r>
            <a:r>
              <a:rPr dirty="0" baseline="11111" sz="1500" spc="-465" i="1">
                <a:latin typeface="Meiryo"/>
                <a:cs typeface="Meiryo"/>
              </a:rPr>
              <a:t>̄</a:t>
            </a:r>
            <a:r>
              <a:rPr dirty="0" baseline="11111" sz="1500" spc="240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]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spc="-360" i="1">
                <a:latin typeface="Meiryo"/>
                <a:cs typeface="Meiryo"/>
              </a:rPr>
              <a:t/>
            </a:r>
            <a:r>
              <a:rPr dirty="0" sz="1000" spc="70" i="1">
                <a:latin typeface="Meiryo"/>
                <a:cs typeface="Meiryo"/>
              </a:rPr>
              <a:t> </a:t>
            </a:r>
            <a:r>
              <a:rPr dirty="0" sz="1000" spc="-105">
                <a:latin typeface="Cambria"/>
                <a:cs typeface="Cambria"/>
              </a:rPr>
              <a:t>[</a:t>
            </a:r>
            <a:r>
              <a:rPr dirty="0" sz="1000" spc="-105" i="1">
                <a:latin typeface="Palatino Linotype"/>
                <a:cs typeface="Palatino Linotype"/>
              </a:rPr>
              <a:t>J</a:t>
            </a:r>
            <a:r>
              <a:rPr dirty="0" baseline="11111" sz="1500" spc="-157" i="1">
                <a:latin typeface="Meiryo"/>
                <a:cs typeface="Meiryo"/>
              </a:rPr>
              <a:t>̄</a:t>
            </a:r>
            <a:r>
              <a:rPr dirty="0" baseline="11111" sz="1500" spc="195" i="1">
                <a:latin typeface="Meiryo"/>
                <a:cs typeface="Meiryo"/>
              </a:rPr>
              <a:t> 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310" i="1">
                <a:latin typeface="Palatino Linotype"/>
                <a:cs typeface="Palatino Linotype"/>
              </a:rPr>
              <a:t>J</a:t>
            </a:r>
            <a:r>
              <a:rPr dirty="0" baseline="11111" sz="1500" spc="-465" i="1">
                <a:latin typeface="Meiryo"/>
                <a:cs typeface="Meiryo"/>
              </a:rPr>
              <a:t>̄</a:t>
            </a:r>
            <a:r>
              <a:rPr dirty="0" baseline="11111" sz="1500" spc="240" i="1">
                <a:latin typeface="Meiryo"/>
                <a:cs typeface="Meiryo"/>
              </a:rPr>
              <a:t> </a:t>
            </a:r>
            <a:r>
              <a:rPr dirty="0" sz="1000" spc="-50">
                <a:latin typeface="Cambria"/>
                <a:cs typeface="Cambria"/>
              </a:rPr>
              <a:t>]</a:t>
            </a:r>
            <a:endParaRPr sz="1000">
              <a:latin typeface="Cambria"/>
              <a:cs typeface="Cambria"/>
            </a:endParaRPr>
          </a:p>
          <a:p>
            <a:pPr marL="635000">
              <a:lnSpc>
                <a:spcPts val="480"/>
              </a:lnSpc>
              <a:tabLst>
                <a:tab pos="1047115" algn="l"/>
                <a:tab pos="1328420" algn="l"/>
                <a:tab pos="1663700" algn="l"/>
                <a:tab pos="2075814" algn="l"/>
                <a:tab pos="2411730" algn="l"/>
                <a:tab pos="284988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g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spc="145" i="1">
                <a:latin typeface="Meiryo"/>
                <a:cs typeface="Meiryo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95" i="1">
                <a:latin typeface="Meiryo"/>
                <a:cs typeface="Meiryo"/>
              </a:rPr>
              <a:t/>
            </a:r>
            <a:r>
              <a:rPr dirty="0" sz="650" spc="470" i="1">
                <a:latin typeface="Meiryo"/>
                <a:cs typeface="Meiryo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baseline="-18518" sz="675" spc="-37" i="1">
                <a:latin typeface="Palatino Linotype"/>
                <a:cs typeface="Palatino Linotype"/>
              </a:rPr>
              <a:t>g</a:t>
            </a:r>
            <a:r>
              <a:rPr dirty="0" baseline="-18518" sz="675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  <a:p>
            <a:pPr marL="76200">
              <a:lnSpc>
                <a:spcPct val="100000"/>
              </a:lnSpc>
              <a:spcBef>
                <a:spcPts val="500"/>
              </a:spcBef>
            </a:pP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ﬁnally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writes:</a:t>
            </a:r>
            <a:endParaRPr sz="1000">
              <a:latin typeface="Palatino Linotype"/>
              <a:cs typeface="Palatino Linotype"/>
            </a:endParaRPr>
          </a:p>
          <a:p>
            <a:pPr marL="423545">
              <a:lnSpc>
                <a:spcPts val="900"/>
              </a:lnSpc>
              <a:spcBef>
                <a:spcPts val="595"/>
              </a:spcBef>
              <a:tabLst>
                <a:tab pos="1177290" algn="l"/>
                <a:tab pos="1958975" algn="l"/>
              </a:tabLst>
            </a:pPr>
            <a:r>
              <a:rPr dirty="0" sz="1000" spc="-415" i="1">
                <a:latin typeface="Meiryo"/>
                <a:cs typeface="Meiryo"/>
              </a:rPr>
              <a:t/>
            </a:r>
            <a:r>
              <a:rPr dirty="0" baseline="-21367" sz="975" spc="-622" i="1">
                <a:latin typeface="Meiryo"/>
                <a:cs typeface="Meiryo"/>
              </a:rPr>
              <a:t/>
            </a:r>
            <a:r>
              <a:rPr dirty="0" baseline="-21367" sz="975" spc="-187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Ω</a:t>
            </a:r>
            <a:r>
              <a:rPr dirty="0" baseline="34188" sz="975">
                <a:latin typeface="Cambria"/>
                <a:cs typeface="Cambria"/>
              </a:rPr>
              <a:t>−</a:t>
            </a:r>
            <a:r>
              <a:rPr dirty="0" baseline="34188" sz="975">
                <a:latin typeface="Palatino Linotype"/>
                <a:cs typeface="Palatino Linotype"/>
              </a:rPr>
              <a:t>0.5</a:t>
            </a:r>
            <a:r>
              <a:rPr dirty="0" baseline="34188" sz="975" spc="359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 </a:t>
            </a:r>
            <a:r>
              <a:rPr dirty="0" sz="1000" spc="-25">
                <a:latin typeface="Cambria"/>
                <a:cs typeface="Cambria"/>
              </a:rPr>
              <a:t>[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</a:t>
            </a:r>
            <a:r>
              <a:rPr dirty="0" sz="1000" spc="52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]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spc="60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[</a:t>
            </a:r>
            <a:r>
              <a:rPr dirty="0" sz="1000" spc="-25">
                <a:latin typeface="Palatino Linotype"/>
                <a:cs typeface="Palatino Linotype"/>
              </a:rPr>
              <a:t>I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20" i="1">
                <a:latin typeface="Meiryo"/>
                <a:cs typeface="Meiryo"/>
              </a:rPr>
              <a:t> </a:t>
            </a:r>
            <a:r>
              <a:rPr dirty="0" sz="1000" spc="-305" i="1">
                <a:latin typeface="Palatino Linotype"/>
                <a:cs typeface="Palatino Linotype"/>
              </a:rPr>
              <a:t>J</a:t>
            </a:r>
            <a:r>
              <a:rPr dirty="0" baseline="11111" sz="1500" spc="-457" i="1">
                <a:latin typeface="Meiryo"/>
                <a:cs typeface="Meiryo"/>
              </a:rPr>
              <a:t>̄</a:t>
            </a:r>
            <a:r>
              <a:rPr dirty="0" baseline="11111" sz="1500" spc="397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]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520" i="1">
                <a:latin typeface="Meiryo"/>
                <a:cs typeface="Meiryo"/>
              </a:rPr>
              <a:t/>
            </a:r>
            <a:r>
              <a:rPr dirty="0" sz="1000" spc="70" i="1">
                <a:latin typeface="Meiryo"/>
                <a:cs typeface="Meiryo"/>
              </a:rPr>
              <a:t> </a:t>
            </a:r>
            <a:r>
              <a:rPr dirty="0" sz="1000" spc="-105">
                <a:latin typeface="Cambria"/>
                <a:cs typeface="Cambria"/>
              </a:rPr>
              <a:t>[</a:t>
            </a:r>
            <a:r>
              <a:rPr dirty="0" sz="1000" spc="-105" i="1">
                <a:latin typeface="Palatino Linotype"/>
                <a:cs typeface="Palatino Linotype"/>
              </a:rPr>
              <a:t>J</a:t>
            </a:r>
            <a:r>
              <a:rPr dirty="0" baseline="11111" sz="1500" spc="-157" i="1">
                <a:latin typeface="Meiryo"/>
                <a:cs typeface="Meiryo"/>
              </a:rPr>
              <a:t>̄</a:t>
            </a:r>
            <a:r>
              <a:rPr dirty="0" baseline="11111" sz="1500" spc="179" i="1">
                <a:latin typeface="Meiryo"/>
                <a:cs typeface="Meiryo"/>
              </a:rPr>
              <a:t>  </a:t>
            </a:r>
            <a:r>
              <a:rPr dirty="0" sz="1000" i="1">
                <a:latin typeface="Meiryo"/>
                <a:cs typeface="Meiryo"/>
              </a:rPr>
              <a:t>⊗</a:t>
            </a:r>
            <a:r>
              <a:rPr dirty="0" sz="1000" spc="-114" i="1">
                <a:latin typeface="Meiryo"/>
                <a:cs typeface="Meiryo"/>
              </a:rPr>
              <a:t> </a:t>
            </a:r>
            <a:r>
              <a:rPr dirty="0" sz="1000" spc="-310" i="1">
                <a:latin typeface="Palatino Linotype"/>
                <a:cs typeface="Palatino Linotype"/>
              </a:rPr>
              <a:t>J</a:t>
            </a:r>
            <a:r>
              <a:rPr dirty="0" baseline="11111" sz="1500" spc="-465" i="1">
                <a:latin typeface="Meiryo"/>
                <a:cs typeface="Meiryo"/>
              </a:rPr>
              <a:t>̄</a:t>
            </a:r>
            <a:r>
              <a:rPr dirty="0" baseline="11111" sz="1500" spc="472" i="1">
                <a:latin typeface="Meiryo"/>
                <a:cs typeface="Meiryo"/>
              </a:rPr>
              <a:t> </a:t>
            </a:r>
            <a:r>
              <a:rPr dirty="0" sz="1000" spc="-50">
                <a:latin typeface="Cambria"/>
                <a:cs typeface="Cambria"/>
              </a:rPr>
              <a:t>]</a:t>
            </a:r>
            <a:endParaRPr sz="1000">
              <a:latin typeface="Cambria"/>
              <a:cs typeface="Cambria"/>
            </a:endParaRPr>
          </a:p>
          <a:p>
            <a:pPr marL="635000">
              <a:lnSpc>
                <a:spcPts val="480"/>
              </a:lnSpc>
              <a:tabLst>
                <a:tab pos="1047115" algn="l"/>
                <a:tab pos="1354455" algn="l"/>
                <a:tab pos="1694814" algn="l"/>
                <a:tab pos="2132965" algn="l"/>
                <a:tab pos="2473960" algn="l"/>
                <a:tab pos="291274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g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baseline="-18518" sz="675" spc="-37" i="1">
                <a:latin typeface="Palatino Linotype"/>
                <a:cs typeface="Palatino Linotype"/>
              </a:rPr>
              <a:t>g</a:t>
            </a:r>
            <a:r>
              <a:rPr dirty="0" baseline="-18518" sz="675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baseline="-18518" sz="675" spc="-37" i="1">
                <a:latin typeface="Palatino Linotype"/>
                <a:cs typeface="Palatino Linotype"/>
              </a:rPr>
              <a:t>g</a:t>
            </a:r>
            <a:r>
              <a:rPr dirty="0" baseline="-18518" sz="675" i="1">
                <a:latin typeface="Palatino Linotype"/>
                <a:cs typeface="Palatino Linotype"/>
              </a:rPr>
              <a:t>	</a:t>
            </a: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spc="145" i="1">
                <a:latin typeface="Meiryo"/>
                <a:cs typeface="Meiryo"/>
              </a:rPr>
              <a:t>  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baseline="-18518" sz="675" spc="-37" i="1">
                <a:latin typeface="Palatino Linotype"/>
                <a:cs typeface="Palatino Linotype"/>
              </a:rPr>
              <a:t>g</a:t>
            </a:r>
            <a:r>
              <a:rPr dirty="0" baseline="-18518" sz="675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baseline="-18518" sz="675" spc="-37" i="1">
                <a:latin typeface="Palatino Linotype"/>
                <a:cs typeface="Palatino Linotype"/>
              </a:rPr>
              <a:t>g</a:t>
            </a:r>
            <a:r>
              <a:rPr dirty="0" baseline="-18518" sz="675" i="1">
                <a:latin typeface="Palatino Linotype"/>
                <a:cs typeface="Palatino Linotype"/>
              </a:rPr>
              <a:t>	</a:t>
            </a:r>
            <a:r>
              <a:rPr dirty="0" sz="650" spc="-295" i="1">
                <a:latin typeface="Meiryo"/>
                <a:cs typeface="Meiryo"/>
              </a:rPr>
              <a:t/>
            </a:r>
            <a:r>
              <a:rPr dirty="0" sz="650" spc="465" i="1">
                <a:latin typeface="Meiryo"/>
                <a:cs typeface="Meiryo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N</a:t>
            </a:r>
            <a:r>
              <a:rPr dirty="0" baseline="-18518" sz="675" spc="-37" i="1">
                <a:latin typeface="Palatino Linotype"/>
                <a:cs typeface="Palatino Linotype"/>
              </a:rPr>
              <a:t>g</a:t>
            </a:r>
            <a:r>
              <a:rPr dirty="0" baseline="-18518" sz="675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T</a:t>
            </a:r>
            <a:r>
              <a:rPr dirty="0" baseline="-18518" sz="675" spc="-37" i="1">
                <a:latin typeface="Palatino Linotype"/>
                <a:cs typeface="Palatino Linotype"/>
              </a:rPr>
              <a:t>g</a:t>
            </a:r>
            <a:endParaRPr baseline="-18518" sz="675">
              <a:latin typeface="Palatino Linotype"/>
              <a:cs typeface="Palatino Linotype"/>
            </a:endParaRPr>
          </a:p>
          <a:p>
            <a:pPr marL="76200">
              <a:lnSpc>
                <a:spcPts val="1200"/>
              </a:lnSpc>
              <a:spcBef>
                <a:spcPts val="500"/>
              </a:spcBef>
            </a:pP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34" i="1">
                <a:latin typeface="Meiryo"/>
                <a:cs typeface="Meiryo"/>
              </a:rPr>
              <a:t/>
            </a:r>
            <a:r>
              <a:rPr dirty="0" baseline="-21367" sz="975" spc="-652" i="1">
                <a:latin typeface="Meiryo"/>
                <a:cs typeface="Meiryo"/>
              </a:rPr>
              <a:t/>
            </a:r>
            <a:r>
              <a:rPr dirty="0" baseline="-21367" sz="975" spc="209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355" i="1">
                <a:latin typeface="Meiryo"/>
                <a:cs typeface="Meiryo"/>
              </a:rPr>
              <a:t/>
            </a:r>
            <a:r>
              <a:rPr dirty="0" baseline="-21367" sz="975" spc="-532" i="1">
                <a:latin typeface="Meiryo"/>
                <a:cs typeface="Meiryo"/>
              </a:rPr>
              <a:t/>
            </a:r>
            <a:r>
              <a:rPr dirty="0" baseline="-21367" sz="975" spc="142" i="1">
                <a:latin typeface="Meiryo"/>
                <a:cs typeface="Meiryo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baseline="-21367" sz="975" spc="-615" i="1">
                <a:latin typeface="Meiryo"/>
                <a:cs typeface="Meiryo"/>
              </a:rPr>
              <a:t/>
            </a:r>
            <a:r>
              <a:rPr dirty="0" baseline="-21367" sz="975" spc="16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355" i="1">
                <a:latin typeface="Meiryo"/>
                <a:cs typeface="Meiryo"/>
              </a:rPr>
              <a:t/>
            </a:r>
            <a:r>
              <a:rPr dirty="0" baseline="-21367" sz="975" spc="-532" i="1">
                <a:latin typeface="Meiryo"/>
                <a:cs typeface="Meiryo"/>
              </a:rPr>
              <a:t/>
            </a:r>
            <a:r>
              <a:rPr dirty="0" baseline="-21367" sz="975" spc="12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25" i="1">
                <a:latin typeface="Meiryo"/>
                <a:cs typeface="Meiryo"/>
              </a:rPr>
              <a:t/>
            </a:r>
            <a:r>
              <a:rPr dirty="0" baseline="-21367" sz="975" spc="-37" i="1">
                <a:latin typeface="Meiryo"/>
                <a:cs typeface="Meiryo"/>
              </a:rPr>
              <a:t/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marL="76200" marR="68580" indent="107950">
              <a:lnSpc>
                <a:spcPts val="1200"/>
              </a:lnSpc>
              <a:spcBef>
                <a:spcPts val="3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model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therefore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estimated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by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-10" b="1">
                <a:latin typeface="Times New Roman"/>
                <a:cs typeface="Times New Roman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transformed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part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50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group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mean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(respectively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34" i="1">
                <a:latin typeface="Meiryo"/>
                <a:cs typeface="Meiryo"/>
              </a:rPr>
              <a:t/>
            </a:r>
            <a:r>
              <a:rPr dirty="0" baseline="-21367" sz="975" spc="-652" i="1">
                <a:latin typeface="Meiryo"/>
                <a:cs typeface="Meiryo"/>
              </a:rPr>
              <a:t/>
            </a:r>
            <a:r>
              <a:rPr dirty="0" baseline="-21367" sz="975" spc="157" i="1">
                <a:latin typeface="Meiryo"/>
                <a:cs typeface="Meiryo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9" i="1">
                <a:latin typeface="Meiryo"/>
                <a:cs typeface="Meiryo"/>
              </a:rPr>
              <a:t/>
            </a:r>
            <a:r>
              <a:rPr dirty="0" baseline="-21367" sz="975" spc="-615" i="1">
                <a:latin typeface="Meiryo"/>
                <a:cs typeface="Meiryo"/>
              </a:rPr>
              <a:t/>
            </a:r>
            <a:r>
              <a:rPr dirty="0" baseline="-21367" sz="975" spc="120" i="1">
                <a:latin typeface="Meiryo"/>
                <a:cs typeface="Meiryo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have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been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subtracted).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60"/>
              </a:spcBef>
            </a:pPr>
            <a:endParaRPr sz="1250">
              <a:latin typeface="Palatino Linotype"/>
              <a:cs typeface="Palatino Linotype"/>
            </a:endParaRPr>
          </a:p>
          <a:p>
            <a:pPr marL="76200">
              <a:lnSpc>
                <a:spcPct val="100000"/>
              </a:lnSpc>
            </a:pPr>
            <a:r>
              <a:rPr dirty="0" sz="1000" b="1">
                <a:latin typeface="Calibri"/>
                <a:cs typeface="Calibri"/>
              </a:rPr>
              <a:t>3.4.2</a:t>
            </a:r>
            <a:r>
              <a:rPr dirty="0" sz="1000" spc="310" b="1">
                <a:latin typeface="Calibri"/>
                <a:cs typeface="Calibri"/>
              </a:rPr>
              <a:t>  </a:t>
            </a:r>
            <a:r>
              <a:rPr dirty="0" sz="1000" b="1">
                <a:latin typeface="Calibri"/>
                <a:cs typeface="Calibri"/>
              </a:rPr>
              <a:t>Estimation</a:t>
            </a:r>
            <a:r>
              <a:rPr dirty="0" sz="1000" spc="-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of</a:t>
            </a:r>
            <a:r>
              <a:rPr dirty="0" sz="1000" spc="-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the</a:t>
            </a:r>
            <a:r>
              <a:rPr dirty="0" sz="1000" spc="-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Variance</a:t>
            </a:r>
            <a:r>
              <a:rPr dirty="0" sz="1000" spc="-5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of the</a:t>
            </a:r>
            <a:r>
              <a:rPr dirty="0" sz="1000" spc="-10" b="1">
                <a:latin typeface="Calibri"/>
                <a:cs typeface="Calibri"/>
              </a:rPr>
              <a:t> </a:t>
            </a:r>
            <a:r>
              <a:rPr dirty="0" sz="1000" b="1">
                <a:latin typeface="Calibri"/>
                <a:cs typeface="Calibri"/>
              </a:rPr>
              <a:t>Error </a:t>
            </a:r>
            <a:r>
              <a:rPr dirty="0" sz="1000" spc="-10" b="1">
                <a:latin typeface="Calibri"/>
                <a:cs typeface="Calibri"/>
              </a:rPr>
              <a:t>Components</a:t>
            </a:r>
            <a:endParaRPr sz="1000">
              <a:latin typeface="Calibri"/>
              <a:cs typeface="Calibri"/>
            </a:endParaRPr>
          </a:p>
          <a:p>
            <a:pPr marL="76200">
              <a:lnSpc>
                <a:spcPct val="100000"/>
              </a:lnSpc>
              <a:spcBef>
                <a:spcPts val="595"/>
              </a:spcBef>
            </a:pPr>
            <a:r>
              <a:rPr dirty="0" sz="1000" spc="-10">
                <a:latin typeface="Palatino Linotype"/>
                <a:cs typeface="Palatino Linotype"/>
              </a:rPr>
              <a:t>We</a:t>
            </a:r>
            <a:r>
              <a:rPr dirty="0" sz="1000" spc="-25">
                <a:latin typeface="Palatino Linotype"/>
                <a:cs typeface="Palatino Linotype"/>
              </a:rPr>
              <a:t> proceed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along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lines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section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3.1.3.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residuals</a:t>
            </a:r>
            <a:r>
              <a:rPr dirty="0" sz="1000" spc="-20">
                <a:latin typeface="Palatino Linotype"/>
                <a:cs typeface="Palatino Linotype"/>
              </a:rPr>
              <a:t> from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preliminary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estimation </a:t>
            </a:r>
            <a:r>
              <a:rPr dirty="0" sz="1000" spc="-50" i="1">
                <a:latin typeface="Palatino Linotype"/>
                <a:cs typeface="Palatino Linotype"/>
              </a:rPr>
              <a:t>V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4418745" y="6592565"/>
            <a:ext cx="838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A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543383" y="6505726"/>
            <a:ext cx="4030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40">
                <a:latin typeface="Palatino Linotype"/>
                <a:cs typeface="Palatino Linotype"/>
              </a:rPr>
              <a:t>denoted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65" i="1">
                <a:latin typeface="Meiryo"/>
                <a:cs typeface="Meiryo"/>
              </a:rPr>
              <a:t/>
            </a:r>
            <a:r>
              <a:rPr dirty="0" sz="1000" spc="-434" i="1">
                <a:latin typeface="Meiryo"/>
                <a:cs typeface="Meiryo"/>
              </a:rPr>
              <a:t>̂</a:t>
            </a:r>
            <a:r>
              <a:rPr dirty="0" baseline="29914" sz="975" spc="-240" i="1">
                <a:latin typeface="Palatino Linotype"/>
                <a:cs typeface="Palatino Linotype"/>
              </a:rPr>
              <a:t>V</a:t>
            </a:r>
            <a:r>
              <a:rPr dirty="0" baseline="29914" sz="975" spc="39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29914" sz="975" i="1">
                <a:latin typeface="Palatino Linotype"/>
                <a:cs typeface="Palatino Linotype"/>
              </a:rPr>
              <a:t>V</a:t>
            </a:r>
            <a:r>
              <a:rPr dirty="0" baseline="29914" sz="975" spc="-37" i="1">
                <a:latin typeface="Palatino Linotype"/>
                <a:cs typeface="Palatino Linotype"/>
              </a:rPr>
              <a:t> </a:t>
            </a:r>
            <a:r>
              <a:rPr dirty="0" sz="1000" spc="-320" i="1">
                <a:latin typeface="Meiryo"/>
                <a:cs typeface="Meiryo"/>
              </a:rPr>
              <a:t/>
            </a:r>
            <a:r>
              <a:rPr dirty="0" sz="1000" spc="-320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compute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quadratic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form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65" i="1">
                <a:latin typeface="Meiryo"/>
                <a:cs typeface="Meiryo"/>
              </a:rPr>
              <a:t/>
            </a:r>
            <a:r>
              <a:rPr dirty="0" sz="1000" spc="-434" i="1">
                <a:latin typeface="Meiryo"/>
                <a:cs typeface="Meiryo"/>
              </a:rPr>
              <a:t>̂</a:t>
            </a:r>
            <a:r>
              <a:rPr dirty="0" baseline="29914" sz="975" spc="-240" i="1">
                <a:latin typeface="Palatino Linotype"/>
                <a:cs typeface="Palatino Linotype"/>
              </a:rPr>
              <a:t>V</a:t>
            </a:r>
            <a:r>
              <a:rPr dirty="0" baseline="29914" sz="975" spc="315" i="1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matrix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A</a:t>
            </a:r>
            <a:r>
              <a:rPr dirty="0" sz="1000" spc="-10" i="1">
                <a:latin typeface="Palatino Linotype"/>
                <a:cs typeface="Palatino Linotype"/>
              </a:rPr>
              <a:t> </a:t>
            </a:r>
            <a:r>
              <a:rPr dirty="0" sz="1000" spc="-380" i="1">
                <a:latin typeface="Palatino Linotype"/>
                <a:cs typeface="Palatino Linotype"/>
              </a:rPr>
              <a:t>q</a:t>
            </a:r>
            <a:r>
              <a:rPr dirty="0" sz="1000" spc="-215" i="1">
                <a:latin typeface="Meiryo"/>
                <a:cs typeface="Meiryo"/>
              </a:rPr>
              <a:t>̂</a:t>
            </a:r>
            <a:r>
              <a:rPr dirty="0" baseline="29914" sz="975" spc="7" i="1">
                <a:latin typeface="Palatino Linotype"/>
                <a:cs typeface="Palatino Linotype"/>
              </a:rPr>
              <a:t>V</a:t>
            </a:r>
            <a:r>
              <a:rPr dirty="0" baseline="29914" sz="975" spc="-37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638693" y="6741876"/>
            <a:ext cx="3801110" cy="40830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90195">
              <a:lnSpc>
                <a:spcPts val="940"/>
              </a:lnSpc>
              <a:spcBef>
                <a:spcPts val="95"/>
              </a:spcBef>
            </a:pPr>
            <a:r>
              <a:rPr dirty="0" sz="1000" spc="-50">
                <a:latin typeface="Palatino Linotype"/>
                <a:cs typeface="Palatino Linotype"/>
              </a:rPr>
              <a:t>E</a:t>
            </a:r>
            <a:r>
              <a:rPr dirty="0" sz="1000" spc="-75">
                <a:latin typeface="Cambria"/>
                <a:cs typeface="Cambria"/>
              </a:rPr>
              <a:t>(</a:t>
            </a:r>
            <a:r>
              <a:rPr dirty="0" sz="1000" spc="-380" i="1">
                <a:latin typeface="Palatino Linotype"/>
                <a:cs typeface="Palatino Linotype"/>
              </a:rPr>
              <a:t>q</a:t>
            </a:r>
            <a:r>
              <a:rPr dirty="0" sz="1000" spc="-215" i="1">
                <a:latin typeface="Meiryo"/>
                <a:cs typeface="Meiryo"/>
              </a:rPr>
              <a:t>̂</a:t>
            </a:r>
            <a:r>
              <a:rPr dirty="0" baseline="34188" sz="975" spc="7" i="1">
                <a:latin typeface="Palatino Linotype"/>
                <a:cs typeface="Palatino Linotype"/>
              </a:rPr>
              <a:t>V</a:t>
            </a:r>
            <a:r>
              <a:rPr dirty="0" baseline="34188" sz="975" spc="-22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85">
                <a:latin typeface="Cambria"/>
                <a:cs typeface="Cambria"/>
              </a:rPr>
              <a:t> </a:t>
            </a:r>
            <a:r>
              <a:rPr dirty="0" sz="1000" spc="-45" i="1">
                <a:latin typeface="Meiryo"/>
                <a:cs typeface="Meiryo"/>
              </a:rPr>
              <a:t/>
            </a:r>
            <a:r>
              <a:rPr dirty="0" baseline="34188" sz="975" spc="-67">
                <a:latin typeface="Palatino Linotype"/>
                <a:cs typeface="Palatino Linotype"/>
              </a:rPr>
              <a:t>2</a:t>
            </a:r>
            <a:r>
              <a:rPr dirty="0" sz="1000" spc="-45">
                <a:latin typeface="Palatino Linotype"/>
                <a:cs typeface="Palatino Linotype"/>
              </a:rPr>
              <a:t>tr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baseline="34188" sz="975" spc="-67" i="1">
                <a:latin typeface="Palatino Linotype"/>
                <a:cs typeface="Palatino Linotype"/>
              </a:rPr>
              <a:t>V</a:t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sz="1000" spc="-45" i="1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baseline="34188" sz="975" spc="-67" i="1">
                <a:latin typeface="Palatino Linotype"/>
                <a:cs typeface="Palatino Linotype"/>
              </a:rPr>
              <a:t>V</a:t>
            </a:r>
            <a:r>
              <a:rPr dirty="0" baseline="34188" sz="975" spc="-1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45" i="1">
                <a:latin typeface="Meiryo"/>
                <a:cs typeface="Meiryo"/>
              </a:rPr>
              <a:t/>
            </a:r>
            <a:r>
              <a:rPr dirty="0" baseline="34188" sz="975" spc="-67">
                <a:latin typeface="Palatino Linotype"/>
                <a:cs typeface="Palatino Linotype"/>
              </a:rPr>
              <a:t>2</a:t>
            </a:r>
            <a:r>
              <a:rPr dirty="0" sz="1000" spc="-45">
                <a:latin typeface="Palatino Linotype"/>
                <a:cs typeface="Palatino Linotype"/>
              </a:rPr>
              <a:t>tr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baseline="34188" sz="975" spc="-67" i="1">
                <a:latin typeface="Palatino Linotype"/>
                <a:cs typeface="Palatino Linotype"/>
              </a:rPr>
              <a:t>V</a:t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sz="1000" spc="-45" i="1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baseline="34188" sz="975" spc="-67" i="1">
                <a:latin typeface="Palatino Linotype"/>
                <a:cs typeface="Palatino Linotype"/>
              </a:rPr>
              <a:t>V</a:t>
            </a:r>
            <a:r>
              <a:rPr dirty="0" baseline="34188" sz="975" spc="-22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sz="1000" spc="18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 spc="-45" i="1">
                <a:latin typeface="Meiryo"/>
                <a:cs typeface="Meiryo"/>
              </a:rPr>
              <a:t/>
            </a:r>
            <a:r>
              <a:rPr dirty="0" baseline="34188" sz="975" spc="-67">
                <a:latin typeface="Palatino Linotype"/>
                <a:cs typeface="Palatino Linotype"/>
              </a:rPr>
              <a:t>2</a:t>
            </a:r>
            <a:r>
              <a:rPr dirty="0" sz="1000" spc="-45">
                <a:latin typeface="Palatino Linotype"/>
                <a:cs typeface="Palatino Linotype"/>
              </a:rPr>
              <a:t>tr</a:t>
            </a:r>
            <a:r>
              <a:rPr dirty="0" sz="1000" spc="-45">
                <a:latin typeface="Cambria"/>
                <a:cs typeface="Cambria"/>
              </a:rPr>
              <a:t>(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baseline="34188" sz="975" spc="-67" i="1">
                <a:latin typeface="Palatino Linotype"/>
                <a:cs typeface="Palatino Linotype"/>
              </a:rPr>
              <a:t>V</a:t>
            </a:r>
            <a:r>
              <a:rPr dirty="0" baseline="34188" sz="975" spc="-67" i="1">
                <a:latin typeface="Meiryo"/>
                <a:cs typeface="Meiryo"/>
              </a:rPr>
              <a:t>⊤</a:t>
            </a:r>
            <a:r>
              <a:rPr dirty="0" sz="1000" spc="-45" i="1">
                <a:latin typeface="Palatino Linotype"/>
                <a:cs typeface="Palatino Linotype"/>
              </a:rPr>
              <a:t>A</a:t>
            </a:r>
            <a:r>
              <a:rPr dirty="0" sz="1000" spc="-45">
                <a:latin typeface="Palatino Linotype"/>
                <a:cs typeface="Palatino Linotype"/>
              </a:rPr>
              <a:t>M</a:t>
            </a:r>
            <a:r>
              <a:rPr dirty="0" baseline="34188" sz="975" spc="-67" i="1">
                <a:latin typeface="Palatino Linotype"/>
                <a:cs typeface="Palatino Linotype"/>
              </a:rPr>
              <a:t>V</a:t>
            </a:r>
            <a:r>
              <a:rPr dirty="0" baseline="34188" sz="975" spc="-22" i="1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sz="1000" spc="21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467995">
              <a:lnSpc>
                <a:spcPts val="520"/>
              </a:lnSpc>
              <a:tabLst>
                <a:tab pos="810260" algn="l"/>
                <a:tab pos="1779905" algn="l"/>
                <a:tab pos="2560320" algn="l"/>
                <a:tab pos="2861945" algn="l"/>
                <a:tab pos="364236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A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8547" sz="975" spc="-607" i="1">
                <a:latin typeface="Meiryo"/>
                <a:cs typeface="Meiryo"/>
              </a:rPr>
              <a:t/>
            </a:r>
            <a:r>
              <a:rPr dirty="0" baseline="8547" sz="975" i="1">
                <a:latin typeface="Meiryo"/>
                <a:cs typeface="Meiryo"/>
              </a:rPr>
              <a:t>	</a:t>
            </a:r>
            <a:r>
              <a:rPr dirty="0" baseline="8547" sz="975" spc="-592" i="1">
                <a:latin typeface="Meiryo"/>
                <a:cs typeface="Meiryo"/>
              </a:rPr>
              <a:t/>
            </a:r>
            <a:r>
              <a:rPr dirty="0" baseline="8547" sz="975" i="1">
                <a:latin typeface="Meiryo"/>
                <a:cs typeface="Meiryo"/>
              </a:rPr>
              <a:t>	</a:t>
            </a:r>
            <a:r>
              <a:rPr dirty="0" baseline="8547" sz="975" spc="-592" i="1">
                <a:latin typeface="Meiryo"/>
                <a:cs typeface="Meiryo"/>
              </a:rPr>
              <a:t/>
            </a:r>
            <a:r>
              <a:rPr dirty="0" baseline="8547" sz="975" i="1">
                <a:latin typeface="Meiryo"/>
                <a:cs typeface="Meiryo"/>
              </a:rPr>
              <a:t>	</a:t>
            </a: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baseline="8547" sz="975" spc="-517" i="1">
                <a:latin typeface="Meiryo"/>
                <a:cs typeface="Meiryo"/>
              </a:rPr>
              <a:t/>
            </a:r>
            <a:endParaRPr baseline="8547" sz="975">
              <a:latin typeface="Meiryo"/>
              <a:cs typeface="Meiryo"/>
            </a:endParaRPr>
          </a:p>
          <a:p>
            <a:pPr marL="50800">
              <a:lnSpc>
                <a:spcPct val="100000"/>
              </a:lnSpc>
              <a:spcBef>
                <a:spcPts val="355"/>
              </a:spcBef>
            </a:pPr>
            <a:r>
              <a:rPr dirty="0" sz="1000" spc="-45">
                <a:latin typeface="Palatino Linotype"/>
                <a:cs typeface="Palatino Linotype"/>
              </a:rPr>
              <a:t>Replacing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29914" sz="975" i="1">
                <a:latin typeface="Palatino Linotype"/>
                <a:cs typeface="Palatino Linotype"/>
              </a:rPr>
              <a:t>V</a:t>
            </a:r>
            <a:r>
              <a:rPr dirty="0" baseline="29914" sz="975" spc="330" i="1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10">
                <a:latin typeface="Palatino Linotype"/>
                <a:cs typeface="Palatino Linotype"/>
              </a:rPr>
              <a:t> its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expression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denoting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Θ</a:t>
            </a:r>
            <a:r>
              <a:rPr dirty="0" baseline="-21367" sz="975" i="1">
                <a:latin typeface="Palatino Linotype"/>
                <a:cs typeface="Palatino Linotype"/>
              </a:rPr>
              <a:t>A</a:t>
            </a:r>
            <a:r>
              <a:rPr dirty="0" baseline="-21367" sz="975" spc="277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X</a:t>
            </a:r>
            <a:r>
              <a:rPr dirty="0" baseline="29914" sz="975" spc="-37" i="1">
                <a:latin typeface="Meiryo"/>
                <a:cs typeface="Meiryo"/>
              </a:rPr>
              <a:t>⊤</a:t>
            </a:r>
            <a:r>
              <a:rPr dirty="0" sz="1000" spc="-25" i="1">
                <a:latin typeface="Palatino Linotype"/>
                <a:cs typeface="Palatino Linotype"/>
              </a:rPr>
              <a:t>AX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we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obtain: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095002" y="7453020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094317" y="7545720"/>
            <a:ext cx="838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A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368523" y="7488372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368523" y="7603247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1940707" y="7232923"/>
            <a:ext cx="1930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20" i="1">
                <a:latin typeface="Meiryo"/>
                <a:cs typeface="Meiryo"/>
              </a:rPr>
              <a:t>̄</a:t>
            </a:r>
            <a:r>
              <a:rPr dirty="0" sz="1000" spc="350" i="1">
                <a:latin typeface="Meiryo"/>
                <a:cs typeface="Meiryo"/>
              </a:rPr>
              <a:t> </a:t>
            </a:r>
            <a:r>
              <a:rPr dirty="0" sz="1000" spc="-370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2582275" y="7344672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368523" y="7260923"/>
            <a:ext cx="14382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50215" algn="l"/>
              </a:tabLst>
            </a:pPr>
            <a:r>
              <a:rPr dirty="0" baseline="2777" sz="1500" spc="-914" i="1">
                <a:latin typeface="Meiryo"/>
                <a:cs typeface="Meiryo"/>
              </a:rPr>
              <a:t>⎛</a:t>
            </a:r>
            <a:r>
              <a:rPr dirty="0" baseline="2777" sz="1500" i="1">
                <a:latin typeface="Meiryo"/>
                <a:cs typeface="Meiryo"/>
              </a:rPr>
              <a:t>	</a:t>
            </a:r>
            <a:r>
              <a:rPr dirty="0" sz="1000" spc="-10">
                <a:latin typeface="Palatino Linotype"/>
                <a:cs typeface="Palatino Linotype"/>
              </a:rPr>
              <a:t>tr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− </a:t>
            </a:r>
            <a:r>
              <a:rPr dirty="0" sz="1000">
                <a:latin typeface="Palatino Linotype"/>
                <a:cs typeface="Palatino Linotype"/>
              </a:rPr>
              <a:t>2tr</a:t>
            </a:r>
            <a:r>
              <a:rPr dirty="0" sz="1000">
                <a:latin typeface="Cambria"/>
                <a:cs typeface="Cambria"/>
              </a:rPr>
              <a:t>(Θ</a:t>
            </a:r>
            <a:r>
              <a:rPr dirty="0" sz="1000" spc="204">
                <a:latin typeface="Cambria"/>
                <a:cs typeface="Cambria"/>
              </a:rPr>
              <a:t>  </a:t>
            </a:r>
            <a:r>
              <a:rPr dirty="0" sz="1000" spc="15">
                <a:latin typeface="Cambria"/>
                <a:cs typeface="Cambria"/>
              </a:rPr>
              <a:t>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2782300" y="7314837"/>
            <a:ext cx="1390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0" i="1">
                <a:latin typeface="Meiryo"/>
                <a:cs typeface="Meiryo"/>
              </a:rPr>
              <a:t>̄</a:t>
            </a:r>
            <a:r>
              <a:rPr dirty="0" sz="650" spc="90" i="1">
                <a:latin typeface="Meiryo"/>
                <a:cs typeface="Meiryo"/>
              </a:rPr>
              <a:t> </a:t>
            </a:r>
            <a:r>
              <a:rPr dirty="0" sz="650" spc="-145" i="1">
                <a:latin typeface="Meiryo"/>
                <a:cs typeface="Meiryo"/>
              </a:rPr>
              <a:t>̄</a:t>
            </a:r>
            <a:endParaRPr sz="650">
              <a:latin typeface="Meiryo"/>
              <a:cs typeface="Meiryo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2781273" y="7333694"/>
            <a:ext cx="1981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0">
                <a:latin typeface="Palatino Linotype"/>
                <a:cs typeface="Palatino Linotype"/>
              </a:rPr>
              <a:t>I</a:t>
            </a:r>
            <a:r>
              <a:rPr dirty="0" sz="650" spc="-20" i="1">
                <a:latin typeface="Palatino Linotype"/>
                <a:cs typeface="Palatino Linotype"/>
              </a:rPr>
              <a:t>A</a:t>
            </a:r>
            <a:r>
              <a:rPr dirty="0" sz="650" spc="-20">
                <a:latin typeface="Palatino Linotype"/>
                <a:cs typeface="Palatino Linotype"/>
              </a:rPr>
              <a:t>I</a:t>
            </a:r>
            <a:r>
              <a:rPr dirty="0" sz="650" spc="-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582275" y="7256198"/>
            <a:ext cx="9245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809625" algn="l"/>
              </a:tabLst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379746" y="7344672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3579771" y="7314837"/>
            <a:ext cx="1390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0" i="1">
                <a:latin typeface="Meiryo"/>
                <a:cs typeface="Meiryo"/>
              </a:rPr>
              <a:t>̄</a:t>
            </a:r>
            <a:r>
              <a:rPr dirty="0" sz="650" spc="90" i="1">
                <a:latin typeface="Meiryo"/>
                <a:cs typeface="Meiryo"/>
              </a:rPr>
              <a:t> </a:t>
            </a:r>
            <a:r>
              <a:rPr dirty="0" sz="650" spc="-145" i="1">
                <a:latin typeface="Meiryo"/>
                <a:cs typeface="Meiryo"/>
              </a:rPr>
              <a:t>̄</a:t>
            </a:r>
            <a:endParaRPr sz="650">
              <a:latin typeface="Meiryo"/>
              <a:cs typeface="Meiryo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578739" y="7333694"/>
            <a:ext cx="1282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I</a:t>
            </a:r>
            <a:r>
              <a:rPr dirty="0" sz="650" spc="-25" i="1">
                <a:latin typeface="Palatino Linotype"/>
                <a:cs typeface="Palatino Linotype"/>
              </a:rPr>
              <a:t>A</a:t>
            </a:r>
            <a:r>
              <a:rPr dirty="0" sz="650" spc="-25">
                <a:latin typeface="Palatino Linotype"/>
                <a:cs typeface="Palatino Linotype"/>
              </a:rPr>
              <a:t>I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590841" y="7445513"/>
            <a:ext cx="1930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20" i="1">
                <a:latin typeface="Meiryo"/>
                <a:cs typeface="Meiryo"/>
              </a:rPr>
              <a:t>̄</a:t>
            </a:r>
            <a:r>
              <a:rPr dirty="0" sz="1000" spc="350" i="1">
                <a:latin typeface="Meiryo"/>
                <a:cs typeface="Meiryo"/>
              </a:rPr>
              <a:t> </a:t>
            </a:r>
            <a:r>
              <a:rPr dirty="0" sz="1000" spc="-370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1822978" y="7546180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891306" y="7473399"/>
            <a:ext cx="15043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5555" sz="1500" spc="-135">
                <a:latin typeface="Palatino Linotype"/>
                <a:cs typeface="Palatino Linotype"/>
              </a:rPr>
              <a:t>E</a:t>
            </a:r>
            <a:r>
              <a:rPr dirty="0" baseline="5555" sz="1500" spc="-195">
                <a:latin typeface="Cambria"/>
                <a:cs typeface="Cambria"/>
              </a:rPr>
              <a:t>(</a:t>
            </a:r>
            <a:r>
              <a:rPr dirty="0" baseline="5555" sz="1500" spc="-37" i="1">
                <a:latin typeface="Palatino Linotype"/>
                <a:cs typeface="Palatino Linotype"/>
              </a:rPr>
              <a:t>q</a:t>
            </a:r>
            <a:r>
              <a:rPr dirty="0" baseline="5555" sz="1500" spc="-532" i="1">
                <a:latin typeface="Meiryo"/>
                <a:cs typeface="Meiryo"/>
              </a:rPr>
              <a:t>̂</a:t>
            </a:r>
            <a:r>
              <a:rPr dirty="0" baseline="5555" sz="1500" spc="427" i="1">
                <a:latin typeface="Meiryo"/>
                <a:cs typeface="Meiryo"/>
              </a:rPr>
              <a:t> </a:t>
            </a:r>
            <a:r>
              <a:rPr dirty="0" baseline="5555" sz="1500" spc="127">
                <a:latin typeface="Cambria"/>
                <a:cs typeface="Cambria"/>
              </a:rPr>
              <a:t>)</a:t>
            </a:r>
            <a:r>
              <a:rPr dirty="0" baseline="5555" sz="1500" spc="-22">
                <a:latin typeface="Cambria"/>
                <a:cs typeface="Cambria"/>
              </a:rPr>
              <a:t> </a:t>
            </a:r>
            <a:r>
              <a:rPr dirty="0" baseline="5555" sz="1500">
                <a:latin typeface="Cambria"/>
                <a:cs typeface="Cambria"/>
              </a:rPr>
              <a:t>=</a:t>
            </a:r>
            <a:r>
              <a:rPr dirty="0" baseline="5555" sz="1500" spc="337">
                <a:latin typeface="Cambria"/>
                <a:cs typeface="Cambria"/>
              </a:rPr>
              <a:t>  </a:t>
            </a:r>
            <a:r>
              <a:rPr dirty="0" sz="1000" spc="-10">
                <a:latin typeface="Palatino Linotype"/>
                <a:cs typeface="Palatino Linotype"/>
              </a:rPr>
              <a:t>tr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S</a:t>
            </a:r>
            <a:r>
              <a:rPr dirty="0" sz="1000" spc="10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2tr</a:t>
            </a:r>
            <a:r>
              <a:rPr dirty="0" sz="1000" spc="-10">
                <a:latin typeface="Cambria"/>
                <a:cs typeface="Cambria"/>
              </a:rPr>
              <a:t>(Θ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344526" y="7468685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344526" y="7557262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2452198" y="7473399"/>
            <a:ext cx="11683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65">
                <a:latin typeface="Cambria"/>
                <a:cs typeface="Cambria"/>
              </a:rPr>
              <a:t>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544556" y="7527318"/>
            <a:ext cx="1390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0" i="1">
                <a:latin typeface="Meiryo"/>
                <a:cs typeface="Meiryo"/>
              </a:rPr>
              <a:t>̄</a:t>
            </a:r>
            <a:r>
              <a:rPr dirty="0" sz="650" spc="90" i="1">
                <a:latin typeface="Meiryo"/>
                <a:cs typeface="Meiryo"/>
              </a:rPr>
              <a:t> </a:t>
            </a:r>
            <a:r>
              <a:rPr dirty="0" sz="650" spc="-145" i="1">
                <a:latin typeface="Meiryo"/>
                <a:cs typeface="Meiryo"/>
              </a:rPr>
              <a:t>̄</a:t>
            </a:r>
            <a:endParaRPr sz="650">
              <a:latin typeface="Meiryo"/>
              <a:cs typeface="Meiryo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2518129" y="7546175"/>
            <a:ext cx="326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20">
                <a:latin typeface="Palatino Linotype"/>
                <a:cs typeface="Palatino Linotype"/>
              </a:rPr>
              <a:t>I</a:t>
            </a:r>
            <a:r>
              <a:rPr dirty="0" sz="650" spc="-15" i="1">
                <a:latin typeface="Palatino Linotype"/>
                <a:cs typeface="Palatino Linotype"/>
              </a:rPr>
              <a:t>A</a:t>
            </a:r>
            <a:r>
              <a:rPr dirty="0" sz="650" spc="-25">
                <a:latin typeface="Palatino Linotype"/>
                <a:cs typeface="Palatino Linotype"/>
              </a:rPr>
              <a:t>I</a:t>
            </a:r>
            <a:r>
              <a:rPr dirty="0" sz="650" spc="-40" i="1">
                <a:latin typeface="Palatino Linotype"/>
                <a:cs typeface="Palatino Linotype"/>
              </a:rPr>
              <a:t>S</a:t>
            </a:r>
            <a:r>
              <a:rPr dirty="0" baseline="-18518" sz="675" spc="-367" i="1">
                <a:latin typeface="Meiryo"/>
                <a:cs typeface="Meiryo"/>
              </a:rPr>
              <a:t/>
            </a:r>
            <a:r>
              <a:rPr dirty="0" baseline="-18518" sz="675" spc="-67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219496" y="7557262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631432" y="7557262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393094" y="7546175"/>
            <a:ext cx="6908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449580" algn="l"/>
              </a:tabLst>
            </a:pPr>
            <a:r>
              <a:rPr dirty="0" sz="650" spc="-25">
                <a:latin typeface="Palatino Linotype"/>
                <a:cs typeface="Palatino Linotype"/>
              </a:rPr>
              <a:t>I</a:t>
            </a:r>
            <a:r>
              <a:rPr dirty="0" sz="650" spc="-25" i="1">
                <a:latin typeface="Palatino Linotype"/>
                <a:cs typeface="Palatino Linotype"/>
              </a:rPr>
              <a:t>A</a:t>
            </a:r>
            <a:r>
              <a:rPr dirty="0" sz="650" spc="-25">
                <a:latin typeface="Palatino Linotype"/>
                <a:cs typeface="Palatino Linotype"/>
              </a:rPr>
              <a:t>I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10" i="1">
                <a:latin typeface="Palatino Linotype"/>
                <a:cs typeface="Palatino Linotype"/>
              </a:rPr>
              <a:t>VS</a:t>
            </a:r>
            <a:r>
              <a:rPr dirty="0" baseline="-18518" sz="675" spc="-337" i="1">
                <a:latin typeface="Meiryo"/>
                <a:cs typeface="Meiryo"/>
              </a:rPr>
              <a:t/>
            </a:r>
            <a:r>
              <a:rPr dirty="0" baseline="-18518" sz="675" spc="-89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586730" y="7657995"/>
            <a:ext cx="1930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20" i="1">
                <a:latin typeface="Meiryo"/>
                <a:cs typeface="Meiryo"/>
              </a:rPr>
              <a:t>̄</a:t>
            </a:r>
            <a:r>
              <a:rPr dirty="0" sz="1000" spc="350" i="1">
                <a:latin typeface="Meiryo"/>
                <a:cs typeface="Meiryo"/>
              </a:rPr>
              <a:t> </a:t>
            </a:r>
            <a:r>
              <a:rPr dirty="0" sz="1000" spc="-370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1818862" y="7758776"/>
            <a:ext cx="717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9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2343952" y="7681280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2343952" y="7769749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368523" y="7692395"/>
            <a:ext cx="12001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0">
                <a:latin typeface="Segoe UI Symbol"/>
                <a:cs typeface="Segoe UI Symbol"/>
              </a:rPr>
              <a:t>⎝</a:t>
            </a:r>
            <a:r>
              <a:rPr dirty="0" sz="1000" spc="-70">
                <a:latin typeface="Segoe UI Symbol"/>
                <a:cs typeface="Segoe UI Symbol"/>
              </a:rPr>
              <a:t> </a:t>
            </a:r>
            <a:r>
              <a:rPr dirty="0" baseline="2777" sz="1500" spc="-15">
                <a:latin typeface="Palatino Linotype"/>
                <a:cs typeface="Palatino Linotype"/>
              </a:rPr>
              <a:t>tr</a:t>
            </a:r>
            <a:r>
              <a:rPr dirty="0" baseline="2777" sz="1500" spc="-15">
                <a:latin typeface="Cambria"/>
                <a:cs typeface="Cambria"/>
              </a:rPr>
              <a:t>(</a:t>
            </a:r>
            <a:r>
              <a:rPr dirty="0" baseline="2777" sz="1500" spc="-15">
                <a:latin typeface="Palatino Linotype"/>
                <a:cs typeface="Palatino Linotype"/>
              </a:rPr>
              <a:t>I</a:t>
            </a:r>
            <a:r>
              <a:rPr dirty="0" baseline="2777" sz="1500" spc="-15" i="1">
                <a:latin typeface="Palatino Linotype"/>
                <a:cs typeface="Palatino Linotype"/>
              </a:rPr>
              <a:t>A</a:t>
            </a:r>
            <a:r>
              <a:rPr dirty="0" baseline="2777" sz="1500" spc="-15">
                <a:latin typeface="Palatino Linotype"/>
                <a:cs typeface="Palatino Linotype"/>
              </a:rPr>
              <a:t>I</a:t>
            </a:r>
            <a:r>
              <a:rPr dirty="0" baseline="2777" sz="1500" spc="-15" i="1">
                <a:latin typeface="Palatino Linotype"/>
                <a:cs typeface="Palatino Linotype"/>
              </a:rPr>
              <a:t>S</a:t>
            </a:r>
            <a:r>
              <a:rPr dirty="0" baseline="2777" sz="1500" spc="217" i="1">
                <a:latin typeface="Palatino Linotype"/>
                <a:cs typeface="Palatino Linotype"/>
              </a:rPr>
              <a:t> </a:t>
            </a:r>
            <a:r>
              <a:rPr dirty="0" baseline="2777" sz="1500">
                <a:latin typeface="Cambria"/>
                <a:cs typeface="Cambria"/>
              </a:rPr>
              <a:t>)</a:t>
            </a:r>
            <a:r>
              <a:rPr dirty="0" baseline="2777" sz="1500" spc="-7">
                <a:latin typeface="Cambria"/>
                <a:cs typeface="Cambria"/>
              </a:rPr>
              <a:t> </a:t>
            </a:r>
            <a:r>
              <a:rPr dirty="0" baseline="2777" sz="1500">
                <a:latin typeface="Cambria"/>
                <a:cs typeface="Cambria"/>
              </a:rPr>
              <a:t>−</a:t>
            </a:r>
            <a:r>
              <a:rPr dirty="0" baseline="2777" sz="1500" spc="-7">
                <a:latin typeface="Cambria"/>
                <a:cs typeface="Cambria"/>
              </a:rPr>
              <a:t> </a:t>
            </a:r>
            <a:r>
              <a:rPr dirty="0" baseline="2777" sz="1500">
                <a:latin typeface="Palatino Linotype"/>
                <a:cs typeface="Palatino Linotype"/>
              </a:rPr>
              <a:t>2tr</a:t>
            </a:r>
            <a:r>
              <a:rPr dirty="0" baseline="2777" sz="1500">
                <a:latin typeface="Cambria"/>
                <a:cs typeface="Cambria"/>
              </a:rPr>
              <a:t>(Θ</a:t>
            </a:r>
            <a:r>
              <a:rPr dirty="0" baseline="2777" sz="1500" spc="284">
                <a:latin typeface="Cambria"/>
                <a:cs typeface="Cambria"/>
              </a:rPr>
              <a:t>  </a:t>
            </a:r>
            <a:r>
              <a:rPr dirty="0" baseline="2777" sz="1500" spc="22">
                <a:latin typeface="Cambria"/>
                <a:cs typeface="Cambria"/>
              </a:rPr>
              <a:t>Θ</a:t>
            </a:r>
            <a:endParaRPr baseline="2777" sz="1500">
              <a:latin typeface="Cambria"/>
              <a:cs typeface="Cambria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2543977" y="7739919"/>
            <a:ext cx="1390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0" i="1">
                <a:latin typeface="Meiryo"/>
                <a:cs typeface="Meiryo"/>
              </a:rPr>
              <a:t>̄</a:t>
            </a:r>
            <a:r>
              <a:rPr dirty="0" sz="650" spc="90" i="1">
                <a:latin typeface="Meiryo"/>
                <a:cs typeface="Meiryo"/>
              </a:rPr>
              <a:t> </a:t>
            </a:r>
            <a:r>
              <a:rPr dirty="0" sz="650" spc="-145" i="1">
                <a:latin typeface="Meiryo"/>
                <a:cs typeface="Meiryo"/>
              </a:rPr>
              <a:t>̄</a:t>
            </a:r>
            <a:endParaRPr sz="650">
              <a:latin typeface="Meiryo"/>
              <a:cs typeface="Meiryo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2700797" y="7808621"/>
            <a:ext cx="5651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1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542955" y="7758776"/>
            <a:ext cx="2781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>
                <a:latin typeface="Palatino Linotype"/>
                <a:cs typeface="Palatino Linotype"/>
              </a:rPr>
              <a:t>I</a:t>
            </a:r>
            <a:r>
              <a:rPr dirty="0" sz="650" i="1">
                <a:latin typeface="Palatino Linotype"/>
                <a:cs typeface="Palatino Linotype"/>
              </a:rPr>
              <a:t>A</a:t>
            </a:r>
            <a:r>
              <a:rPr dirty="0" sz="650">
                <a:latin typeface="Palatino Linotype"/>
                <a:cs typeface="Palatino Linotype"/>
              </a:rPr>
              <a:t>I</a:t>
            </a:r>
            <a:r>
              <a:rPr dirty="0" sz="650" i="1">
                <a:latin typeface="Palatino Linotype"/>
                <a:cs typeface="Palatino Linotype"/>
              </a:rPr>
              <a:t>S</a:t>
            </a:r>
            <a:r>
              <a:rPr dirty="0" sz="650" spc="90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3221318" y="7681280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3221318" y="7769749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2812239" y="7685995"/>
            <a:ext cx="6337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(Θ</a:t>
            </a:r>
            <a:r>
              <a:rPr dirty="0" sz="1000" spc="225">
                <a:latin typeface="Cambria"/>
                <a:cs typeface="Cambria"/>
              </a:rPr>
              <a:t>  </a:t>
            </a:r>
            <a:r>
              <a:rPr dirty="0" sz="1000" spc="15">
                <a:latin typeface="Cambria"/>
                <a:cs typeface="Cambria"/>
              </a:rPr>
              <a:t>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3421343" y="7739919"/>
            <a:ext cx="1390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40" i="1">
                <a:latin typeface="Meiryo"/>
                <a:cs typeface="Meiryo"/>
              </a:rPr>
              <a:t>̄</a:t>
            </a:r>
            <a:r>
              <a:rPr dirty="0" sz="650" spc="90" i="1">
                <a:latin typeface="Meiryo"/>
                <a:cs typeface="Meiryo"/>
              </a:rPr>
              <a:t> </a:t>
            </a:r>
            <a:r>
              <a:rPr dirty="0" sz="650" spc="-145" i="1">
                <a:latin typeface="Meiryo"/>
                <a:cs typeface="Meiryo"/>
              </a:rPr>
              <a:t>̄</a:t>
            </a:r>
            <a:endParaRPr sz="650">
              <a:latin typeface="Meiryo"/>
              <a:cs typeface="Meiryo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3420321" y="7758776"/>
            <a:ext cx="1282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I</a:t>
            </a:r>
            <a:r>
              <a:rPr dirty="0" sz="650" spc="-25" i="1">
                <a:latin typeface="Palatino Linotype"/>
                <a:cs typeface="Palatino Linotype"/>
              </a:rPr>
              <a:t>A</a:t>
            </a:r>
            <a:r>
              <a:rPr dirty="0" sz="650" spc="-25">
                <a:latin typeface="Palatino Linotype"/>
                <a:cs typeface="Palatino Linotype"/>
              </a:rPr>
              <a:t>I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3633141" y="7681281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3633141" y="7769749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3541815" y="7685995"/>
            <a:ext cx="316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65">
                <a:latin typeface="Cambria"/>
                <a:cs typeface="Cambria"/>
              </a:rPr>
              <a:t>Θ</a:t>
            </a:r>
            <a:r>
              <a:rPr dirty="0" sz="1000" spc="200">
                <a:latin typeface="Cambria"/>
                <a:cs typeface="Cambria"/>
              </a:rPr>
              <a:t>  </a:t>
            </a:r>
            <a:r>
              <a:rPr dirty="0" sz="1000" spc="15">
                <a:latin typeface="Cambria"/>
                <a:cs typeface="Cambria"/>
              </a:rPr>
              <a:t>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942896" y="7808621"/>
            <a:ext cx="5651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1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3832253" y="7758776"/>
            <a:ext cx="23050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VS</a:t>
            </a:r>
            <a:r>
              <a:rPr dirty="0" sz="650" spc="200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2772431" y="7473399"/>
            <a:ext cx="16967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290320" algn="l"/>
                <a:tab pos="1590040" algn="l"/>
              </a:tabLst>
            </a:pP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Cambria"/>
                <a:cs typeface="Cambria"/>
              </a:rPr>
              <a:t>Θ</a:t>
            </a:r>
            <a:r>
              <a:rPr dirty="0" baseline="29914" sz="975" spc="142">
                <a:latin typeface="Cambria"/>
                <a:cs typeface="Cambria"/>
              </a:rPr>
              <a:t>−</a:t>
            </a:r>
            <a:r>
              <a:rPr dirty="0" baseline="29914" sz="975" spc="75">
                <a:latin typeface="Palatino Linotype"/>
                <a:cs typeface="Palatino Linotype"/>
              </a:rPr>
              <a:t>1</a:t>
            </a:r>
            <a:r>
              <a:rPr dirty="0" sz="1000" spc="70">
                <a:latin typeface="Cambria"/>
                <a:cs typeface="Cambria"/>
              </a:rPr>
              <a:t>Θ</a:t>
            </a:r>
            <a:r>
              <a:rPr dirty="0" baseline="-8547" sz="975" spc="-300" i="1">
                <a:latin typeface="Meiryo"/>
                <a:cs typeface="Meiryo"/>
              </a:rPr>
              <a:t>̄</a:t>
            </a:r>
            <a:r>
              <a:rPr dirty="0" baseline="-8547" sz="975" spc="434" i="1">
                <a:latin typeface="Meiryo"/>
                <a:cs typeface="Meiryo"/>
              </a:rPr>
              <a:t> </a:t>
            </a:r>
            <a:r>
              <a:rPr dirty="0" baseline="-8547" sz="975" spc="-270" i="1">
                <a:latin typeface="Meiryo"/>
                <a:cs typeface="Meiryo"/>
              </a:rPr>
              <a:t>̄</a:t>
            </a:r>
            <a:r>
              <a:rPr dirty="0" sz="1000" spc="20">
                <a:latin typeface="Cambria"/>
                <a:cs typeface="Cambria"/>
              </a:rPr>
              <a:t>Θ</a:t>
            </a:r>
            <a:r>
              <a:rPr dirty="0" baseline="29914" sz="975" spc="89">
                <a:latin typeface="Cambria"/>
                <a:cs typeface="Cambria"/>
              </a:rPr>
              <a:t>−</a:t>
            </a:r>
            <a:r>
              <a:rPr dirty="0" baseline="29914" sz="975" spc="30">
                <a:latin typeface="Palatino Linotype"/>
                <a:cs typeface="Palatino Linotype"/>
              </a:rPr>
              <a:t>1</a:t>
            </a:r>
            <a:r>
              <a:rPr dirty="0" sz="1000" spc="25">
                <a:latin typeface="Cambria"/>
                <a:cs typeface="Cambria"/>
              </a:rPr>
              <a:t>Θ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4180411" y="7185217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4350378" y="7260912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4424554" y="7257681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4418269" y="7333578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970781" y="7260913"/>
            <a:ext cx="16129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165225" algn="l"/>
                <a:tab pos="1542415" algn="l"/>
              </a:tabLst>
            </a:pP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(Θ</a:t>
            </a:r>
            <a:r>
              <a:rPr dirty="0" sz="1000" spc="215">
                <a:latin typeface="Cambria"/>
                <a:cs typeface="Cambria"/>
              </a:rPr>
              <a:t>  </a:t>
            </a:r>
            <a:r>
              <a:rPr dirty="0" sz="1000" spc="65">
                <a:latin typeface="Cambria"/>
                <a:cs typeface="Cambria"/>
              </a:rPr>
              <a:t>Θ</a:t>
            </a:r>
            <a:r>
              <a:rPr dirty="0" sz="1000" spc="270">
                <a:latin typeface="Cambria"/>
                <a:cs typeface="Cambria"/>
              </a:rPr>
              <a:t>  </a:t>
            </a:r>
            <a:r>
              <a:rPr dirty="0" sz="1000" spc="-5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baseline="2777" sz="1500" spc="209">
                <a:latin typeface="Segoe UI Symbol"/>
                <a:cs typeface="Segoe UI Symbol"/>
              </a:rPr>
              <a:t>⎞</a:t>
            </a:r>
            <a:r>
              <a:rPr dirty="0" baseline="2777" sz="1500" spc="592">
                <a:latin typeface="Segoe UI Symbol"/>
                <a:cs typeface="Segoe UI Symbol"/>
              </a:rPr>
              <a:t> </a:t>
            </a:r>
            <a:r>
              <a:rPr dirty="0" baseline="2777" sz="1500" spc="-914" i="1">
                <a:latin typeface="Meiryo"/>
                <a:cs typeface="Meiryo"/>
              </a:rPr>
              <a:t>⎛</a:t>
            </a:r>
            <a:r>
              <a:rPr dirty="0" baseline="2777" sz="1500" i="1">
                <a:latin typeface="Meiryo"/>
                <a:cs typeface="Meiryo"/>
              </a:rPr>
              <a:t>	</a:t>
            </a:r>
            <a:r>
              <a:rPr dirty="0" baseline="2777" sz="1500" spc="135">
                <a:latin typeface="Segoe UI Symbol"/>
                <a:cs typeface="Segoe UI Symbol"/>
              </a:rPr>
              <a:t>⎞</a:t>
            </a:r>
            <a:endParaRPr baseline="2777" sz="1500">
              <a:latin typeface="Segoe UI Symbol"/>
              <a:cs typeface="Segoe UI Symbol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4424554" y="7470278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4418269" y="7546180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4424554" y="7681276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4418269" y="7772027"/>
            <a:ext cx="717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9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4123495" y="7488376"/>
            <a:ext cx="4603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9890" algn="l"/>
              </a:tabLst>
            </a:pPr>
            <a:r>
              <a:rPr dirty="0" sz="1000" spc="140">
                <a:latin typeface="Segoe UI Symbol"/>
                <a:cs typeface="Segoe UI Symbol"/>
              </a:rPr>
              <a:t>⎟</a:t>
            </a:r>
            <a:r>
              <a:rPr dirty="0" sz="1000" spc="395">
                <a:latin typeface="Segoe UI Symbol"/>
                <a:cs typeface="Segoe UI Symbol"/>
              </a:rPr>
              <a:t> </a:t>
            </a:r>
            <a:r>
              <a:rPr dirty="0" sz="1000" spc="-610" i="1">
                <a:latin typeface="Meiryo"/>
                <a:cs typeface="Meiryo"/>
              </a:rPr>
              <a:t>⎜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4123495" y="7603246"/>
            <a:ext cx="447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9890" algn="l"/>
              </a:tabLst>
            </a:pPr>
            <a:r>
              <a:rPr dirty="0" sz="1000" spc="140">
                <a:latin typeface="Segoe UI Symbol"/>
                <a:cs typeface="Segoe UI Symbol"/>
              </a:rPr>
              <a:t>⎟</a:t>
            </a:r>
            <a:r>
              <a:rPr dirty="0" sz="1000" spc="395">
                <a:latin typeface="Segoe UI Symbol"/>
                <a:cs typeface="Segoe UI Symbol"/>
              </a:rPr>
              <a:t> </a:t>
            </a:r>
            <a:r>
              <a:rPr dirty="0" sz="1000" spc="-610" i="1">
                <a:latin typeface="Meiryo"/>
                <a:cs typeface="Meiryo"/>
              </a:rPr>
              <a:t>⎜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30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4054225" y="7692399"/>
            <a:ext cx="5295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 spc="-89">
                <a:latin typeface="Cambria"/>
                <a:cs typeface="Cambria"/>
              </a:rPr>
              <a:t>)</a:t>
            </a:r>
            <a:r>
              <a:rPr dirty="0" baseline="2777" sz="1500" spc="-15">
                <a:latin typeface="Cambria"/>
                <a:cs typeface="Cambria"/>
              </a:rPr>
              <a:t> </a:t>
            </a:r>
            <a:r>
              <a:rPr dirty="0" sz="1000" spc="140">
                <a:latin typeface="Segoe UI Symbol"/>
                <a:cs typeface="Segoe UI Symbol"/>
              </a:rPr>
              <a:t>⎠</a:t>
            </a:r>
            <a:r>
              <a:rPr dirty="0" sz="1000" spc="400">
                <a:latin typeface="Segoe UI Symbol"/>
                <a:cs typeface="Segoe UI Symbol"/>
              </a:rPr>
              <a:t> </a:t>
            </a:r>
            <a:r>
              <a:rPr dirty="0" sz="1000" spc="140">
                <a:latin typeface="Segoe UI Symbol"/>
                <a:cs typeface="Segoe UI Symbol"/>
              </a:rPr>
              <a:t>⎝</a:t>
            </a:r>
            <a:r>
              <a:rPr dirty="0" sz="1000" spc="-65">
                <a:latin typeface="Segoe UI Symbol"/>
                <a:cs typeface="Segoe UI Symbol"/>
              </a:rPr>
              <a:t> </a:t>
            </a:r>
            <a:r>
              <a:rPr dirty="0" baseline="2777" sz="1500" spc="-705" i="1">
                <a:latin typeface="Meiryo"/>
                <a:cs typeface="Meiryo"/>
              </a:rPr>
              <a:t/>
            </a:r>
            <a:r>
              <a:rPr dirty="0" baseline="2777" sz="1500" spc="465" i="1">
                <a:latin typeface="Meiryo"/>
                <a:cs typeface="Meiryo"/>
              </a:rPr>
              <a:t> </a:t>
            </a:r>
            <a:r>
              <a:rPr dirty="0" sz="1000" spc="90">
                <a:latin typeface="Segoe UI Symbol"/>
                <a:cs typeface="Segoe UI Symbol"/>
              </a:rPr>
              <a:t>⎠</a:t>
            </a:r>
            <a:endParaRPr sz="1000">
              <a:latin typeface="Segoe UI Symbol"/>
              <a:cs typeface="Segoe UI Symbol"/>
            </a:endParaRP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489169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312957" y="607782"/>
            <a:ext cx="1631950" cy="4508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800" b="1">
                <a:latin typeface="Calibri"/>
                <a:cs typeface="Calibri"/>
              </a:rPr>
              <a:t>76</a:t>
            </a:r>
            <a:r>
              <a:rPr dirty="0" sz="800" spc="290" b="1">
                <a:latin typeface="Calibri"/>
                <a:cs typeface="Calibri"/>
              </a:rPr>
              <a:t>  </a:t>
            </a:r>
            <a:r>
              <a:rPr dirty="0" sz="800" i="1">
                <a:latin typeface="Calibri"/>
                <a:cs typeface="Calibri"/>
              </a:rPr>
              <a:t>Panel</a:t>
            </a:r>
            <a:r>
              <a:rPr dirty="0" sz="800" spc="2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Data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10" i="1">
                <a:latin typeface="Calibri"/>
                <a:cs typeface="Calibri"/>
              </a:rPr>
              <a:t>Econometrics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with</a:t>
            </a:r>
            <a:r>
              <a:rPr dirty="0" sz="800" spc="15" i="1">
                <a:latin typeface="Calibri"/>
                <a:cs typeface="Calibri"/>
              </a:rPr>
              <a:t> </a:t>
            </a:r>
            <a:r>
              <a:rPr dirty="0" sz="800" spc="-50" i="1">
                <a:latin typeface="Calibri"/>
                <a:cs typeface="Calibri"/>
              </a:rPr>
              <a:t>R</a:t>
            </a:r>
            <a:endParaRPr sz="800">
              <a:latin typeface="Calibri"/>
              <a:cs typeface="Calibri"/>
            </a:endParaRPr>
          </a:p>
          <a:p>
            <a:pPr>
              <a:lnSpc>
                <a:spcPct val="100000"/>
              </a:lnSpc>
              <a:spcBef>
                <a:spcPts val="35"/>
              </a:spcBef>
            </a:pPr>
            <a:endParaRPr sz="950">
              <a:latin typeface="Calibri"/>
              <a:cs typeface="Calibri"/>
            </a:endParaRPr>
          </a:p>
          <a:p>
            <a:pPr marL="254000">
              <a:lnSpc>
                <a:spcPct val="100000"/>
              </a:lnSpc>
            </a:pPr>
            <a:r>
              <a:rPr dirty="0" sz="1000" spc="-50">
                <a:latin typeface="Palatino Linotype"/>
                <a:cs typeface="Palatino Linotype"/>
              </a:rPr>
              <a:t>or,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denoting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Υ</a:t>
            </a:r>
            <a:r>
              <a:rPr dirty="0" baseline="-21367" sz="975" i="1">
                <a:latin typeface="Palatino Linotype"/>
                <a:cs typeface="Palatino Linotype"/>
              </a:rPr>
              <a:t>A</a:t>
            </a:r>
            <a:r>
              <a:rPr dirty="0" baseline="-21367" sz="975" spc="292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80">
                <a:latin typeface="Cambria"/>
                <a:cs typeface="Cambria"/>
              </a:rPr>
              <a:t> </a:t>
            </a:r>
            <a:r>
              <a:rPr dirty="0" sz="1000" spc="-20" i="1">
                <a:latin typeface="Palatino Linotype"/>
                <a:cs typeface="Palatino Linotype"/>
              </a:rPr>
              <a:t>Z</a:t>
            </a:r>
            <a:r>
              <a:rPr dirty="0" baseline="29914" sz="975" spc="-30" i="1">
                <a:latin typeface="Meiryo"/>
                <a:cs typeface="Meiryo"/>
              </a:rPr>
              <a:t>⊤</a:t>
            </a:r>
            <a:r>
              <a:rPr dirty="0" sz="1000" spc="-20" i="1">
                <a:latin typeface="Palatino Linotype"/>
                <a:cs typeface="Palatino Linotype"/>
              </a:rPr>
              <a:t>AZ</a:t>
            </a:r>
            <a:r>
              <a:rPr dirty="0" sz="1000" spc="-20">
                <a:latin typeface="Palatino Linotype"/>
                <a:cs typeface="Palatino Linotype"/>
              </a:rPr>
              <a:t>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81074" y="1407238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080389" y="1499938"/>
            <a:ext cx="8382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5" i="1">
                <a:latin typeface="Palatino Linotype"/>
                <a:cs typeface="Palatino Linotype"/>
              </a:rPr>
              <a:t>A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02758" y="1416749"/>
            <a:ext cx="4775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90">
                <a:latin typeface="Palatino Linotype"/>
                <a:cs typeface="Palatino Linotype"/>
              </a:rPr>
              <a:t>E</a:t>
            </a:r>
            <a:r>
              <a:rPr dirty="0" sz="1000" spc="-130">
                <a:latin typeface="Cambria"/>
                <a:cs typeface="Cambria"/>
              </a:rPr>
              <a:t>(</a:t>
            </a:r>
            <a:r>
              <a:rPr dirty="0" sz="1000" spc="-25" i="1">
                <a:latin typeface="Palatino Linotype"/>
                <a:cs typeface="Palatino Linotype"/>
              </a:rPr>
              <a:t>q</a:t>
            </a:r>
            <a:r>
              <a:rPr dirty="0" sz="1000" spc="-355" i="1">
                <a:latin typeface="Meiryo"/>
                <a:cs typeface="Meiryo"/>
              </a:rPr>
              <a:t>̂</a:t>
            </a:r>
            <a:r>
              <a:rPr dirty="0" sz="1000" spc="185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50">
                <a:latin typeface="Cambria"/>
                <a:cs typeface="Cambria"/>
              </a:rPr>
              <a:t> 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354481" y="114883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⎛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354481" y="1270223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354481" y="1385098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354481" y="1499974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354481" y="1614850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1354481" y="1704116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⎝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1761227" y="1190789"/>
            <a:ext cx="1824355" cy="2120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944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tr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Cambria"/>
                <a:cs typeface="Cambria"/>
              </a:rPr>
              <a:t>)</a:t>
            </a:r>
            <a:r>
              <a:rPr dirty="0" sz="1000" spc="9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−</a:t>
            </a:r>
            <a:r>
              <a:rPr dirty="0" sz="1000" spc="10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2tr</a:t>
            </a:r>
            <a:r>
              <a:rPr dirty="0" sz="1000">
                <a:latin typeface="Cambria"/>
                <a:cs typeface="Cambria"/>
              </a:rPr>
              <a:t>(Υ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Υ</a:t>
            </a:r>
            <a:r>
              <a:rPr dirty="0" baseline="-21367" sz="975" i="1">
                <a:latin typeface="Palatino Linotype"/>
                <a:cs typeface="Palatino Linotype"/>
              </a:rPr>
              <a:t>VA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0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9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</a:t>
            </a:r>
            <a:r>
              <a:rPr dirty="0" sz="1000" spc="-10">
                <a:latin typeface="Cambria"/>
                <a:cs typeface="Cambria"/>
              </a:rPr>
              <a:t>(Υ</a:t>
            </a:r>
            <a:r>
              <a:rPr dirty="0" baseline="29914" sz="975" spc="-15">
                <a:latin typeface="Cambria"/>
                <a:cs typeface="Cambria"/>
              </a:rPr>
              <a:t>−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Υ</a:t>
            </a:r>
            <a:r>
              <a:rPr dirty="0" baseline="-21367" sz="975" spc="-15" i="1">
                <a:latin typeface="Palatino Linotype"/>
                <a:cs typeface="Palatino Linotype"/>
              </a:rPr>
              <a:t>A</a:t>
            </a:r>
            <a:r>
              <a:rPr dirty="0" sz="1000" spc="-1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marL="741045">
              <a:lnSpc>
                <a:spcPts val="525"/>
              </a:lnSpc>
              <a:tabLst>
                <a:tab pos="146748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V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2245553" y="1428967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442601" y="1433682"/>
            <a:ext cx="10274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tr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AS</a:t>
            </a:r>
            <a:r>
              <a:rPr dirty="0" sz="1000" spc="13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− </a:t>
            </a:r>
            <a:r>
              <a:rPr dirty="0" sz="1000">
                <a:latin typeface="Palatino Linotype"/>
                <a:cs typeface="Palatino Linotype"/>
              </a:rPr>
              <a:t>2tr</a:t>
            </a:r>
            <a:r>
              <a:rPr dirty="0" sz="1000">
                <a:latin typeface="Cambria"/>
                <a:cs typeface="Cambria"/>
              </a:rPr>
              <a:t>(Υ</a:t>
            </a:r>
            <a:r>
              <a:rPr dirty="0" sz="1000" spc="204">
                <a:latin typeface="Cambria"/>
                <a:cs typeface="Cambria"/>
              </a:rPr>
              <a:t>  </a:t>
            </a:r>
            <a:r>
              <a:rPr dirty="0" sz="1000" spc="55">
                <a:latin typeface="Cambria"/>
                <a:cs typeface="Cambria"/>
              </a:rPr>
              <a:t>Υ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685791" y="1506462"/>
            <a:ext cx="102552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572135" algn="l"/>
                <a:tab pos="770890" algn="l"/>
              </a:tabLst>
            </a:pPr>
            <a:r>
              <a:rPr dirty="0" sz="650" spc="-39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baseline="-8547" sz="975" spc="-75" i="1">
                <a:latin typeface="Palatino Linotype"/>
                <a:cs typeface="Palatino Linotype"/>
              </a:rPr>
              <a:t>V</a:t>
            </a:r>
            <a:r>
              <a:rPr dirty="0" baseline="-8547" sz="975" i="1">
                <a:latin typeface="Palatino Linotype"/>
                <a:cs typeface="Palatino Linotype"/>
              </a:rPr>
              <a:t>	</a:t>
            </a:r>
            <a:r>
              <a:rPr dirty="0" sz="650" spc="10" i="1">
                <a:latin typeface="Palatino Linotype"/>
                <a:cs typeface="Palatino Linotype"/>
              </a:rPr>
              <a:t>VS</a:t>
            </a:r>
            <a:r>
              <a:rPr dirty="0" baseline="-18518" sz="675" spc="-337" i="1">
                <a:latin typeface="Meiryo"/>
                <a:cs typeface="Meiryo"/>
              </a:rPr>
              <a:t/>
            </a:r>
            <a:r>
              <a:rPr dirty="0" baseline="-18518" sz="675" spc="-97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A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2244984" y="1671856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438495" y="1676683"/>
            <a:ext cx="103124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tr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AS</a:t>
            </a:r>
            <a:r>
              <a:rPr dirty="0" sz="1000" spc="15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− </a:t>
            </a:r>
            <a:r>
              <a:rPr dirty="0" sz="1000">
                <a:latin typeface="Palatino Linotype"/>
                <a:cs typeface="Palatino Linotype"/>
              </a:rPr>
              <a:t>2tr</a:t>
            </a:r>
            <a:r>
              <a:rPr dirty="0" sz="1000">
                <a:latin typeface="Cambria"/>
                <a:cs typeface="Cambria"/>
              </a:rPr>
              <a:t>(Υ</a:t>
            </a:r>
            <a:r>
              <a:rPr dirty="0" sz="1000" spc="195">
                <a:latin typeface="Cambria"/>
                <a:cs typeface="Cambria"/>
              </a:rPr>
              <a:t>  </a:t>
            </a:r>
            <a:r>
              <a:rPr dirty="0" sz="1000" spc="55">
                <a:latin typeface="Cambria"/>
                <a:cs typeface="Cambria"/>
              </a:rPr>
              <a:t>Υ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2554621" y="1799190"/>
            <a:ext cx="5651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1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694489" y="1760438"/>
            <a:ext cx="100584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562610" algn="l"/>
                <a:tab pos="762000" algn="l"/>
              </a:tabLst>
            </a:pPr>
            <a:r>
              <a:rPr dirty="0" baseline="8547" sz="975" spc="-517" i="1">
                <a:latin typeface="Meiryo"/>
                <a:cs typeface="Meiryo"/>
              </a:rPr>
              <a:t/>
            </a:r>
            <a:r>
              <a:rPr dirty="0" baseline="8547" sz="975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8547" sz="975" i="1">
                <a:latin typeface="Palatino Linotype"/>
                <a:cs typeface="Palatino Linotype"/>
              </a:rPr>
              <a:t>VS</a:t>
            </a:r>
            <a:r>
              <a:rPr dirty="0" baseline="8547" sz="975" spc="300" i="1">
                <a:latin typeface="Palatino Linotype"/>
                <a:cs typeface="Palatino Linotype"/>
              </a:rPr>
              <a:t> </a:t>
            </a:r>
            <a:r>
              <a:rPr dirty="0" baseline="8547" sz="975" spc="-75" i="1">
                <a:latin typeface="Palatino Linotype"/>
                <a:cs typeface="Palatino Linotype"/>
              </a:rPr>
              <a:t>A</a:t>
            </a:r>
            <a:endParaRPr baseline="8547" sz="975">
              <a:latin typeface="Palatino Linotype"/>
              <a:cs typeface="Palatino Linotype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3064858" y="1671856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2655893" y="1676683"/>
            <a:ext cx="6337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2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(Υ</a:t>
            </a:r>
            <a:r>
              <a:rPr dirty="0" sz="1000" spc="240">
                <a:latin typeface="Cambria"/>
                <a:cs typeface="Cambria"/>
              </a:rPr>
              <a:t>  </a:t>
            </a:r>
            <a:r>
              <a:rPr dirty="0" sz="1000" spc="55">
                <a:latin typeface="Cambria"/>
                <a:cs typeface="Cambria"/>
              </a:rPr>
              <a:t>Υ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3419302" y="1671856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3064858" y="1760438"/>
            <a:ext cx="4375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67030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V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3327976" y="1676683"/>
            <a:ext cx="3162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>
                <a:latin typeface="Cambria"/>
                <a:cs typeface="Cambria"/>
              </a:rPr>
              <a:t>Υ</a:t>
            </a:r>
            <a:r>
              <a:rPr dirty="0" sz="1000" spc="200">
                <a:latin typeface="Cambria"/>
                <a:cs typeface="Cambria"/>
              </a:rPr>
              <a:t>  </a:t>
            </a:r>
            <a:r>
              <a:rPr dirty="0" sz="1000" spc="55">
                <a:latin typeface="Cambria"/>
                <a:cs typeface="Cambria"/>
              </a:rPr>
              <a:t>Υ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3729053" y="1799190"/>
            <a:ext cx="56515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1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3966573" y="1093837"/>
            <a:ext cx="844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65" i="1">
                <a:latin typeface="Meiryo"/>
                <a:cs typeface="Meiryo"/>
              </a:rPr>
              <a:t>⊤</a:t>
            </a:r>
            <a:endParaRPr sz="650">
              <a:latin typeface="Meiryo"/>
              <a:cs typeface="Meiryo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4136535" y="1190780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4204430" y="1263566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603261" y="1433682"/>
            <a:ext cx="1652270" cy="2222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 marL="25400">
              <a:lnSpc>
                <a:spcPts val="985"/>
              </a:lnSpc>
              <a:spcBef>
                <a:spcPts val="95"/>
              </a:spcBef>
              <a:tabLst>
                <a:tab pos="1507490" algn="l"/>
              </a:tabLst>
            </a:pP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(Υ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Υ</a:t>
            </a:r>
            <a:r>
              <a:rPr dirty="0" sz="1000" spc="434">
                <a:latin typeface="Cambria"/>
                <a:cs typeface="Cambria"/>
              </a:rPr>
              <a:t> </a:t>
            </a:r>
            <a:r>
              <a:rPr dirty="0" sz="1000" spc="70">
                <a:latin typeface="Cambria"/>
                <a:cs typeface="Cambria"/>
              </a:rPr>
              <a:t>Υ</a:t>
            </a:r>
            <a:r>
              <a:rPr dirty="0" baseline="29914" sz="975" spc="104">
                <a:latin typeface="Cambria"/>
                <a:cs typeface="Cambria"/>
              </a:rPr>
              <a:t>−</a:t>
            </a:r>
            <a:r>
              <a:rPr dirty="0" baseline="29914" sz="975" spc="104">
                <a:latin typeface="Palatino Linotype"/>
                <a:cs typeface="Palatino Linotype"/>
              </a:rPr>
              <a:t>1</a:t>
            </a:r>
            <a:r>
              <a:rPr dirty="0" sz="1000" spc="70">
                <a:latin typeface="Cambria"/>
                <a:cs typeface="Cambria"/>
              </a:rPr>
              <a:t>Υ</a:t>
            </a:r>
            <a:r>
              <a:rPr dirty="0" baseline="-21367" sz="975" spc="104" i="1">
                <a:latin typeface="Palatino Linotype"/>
                <a:cs typeface="Palatino Linotype"/>
              </a:rPr>
              <a:t>VS</a:t>
            </a:r>
            <a:r>
              <a:rPr dirty="0" baseline="-21367" sz="975" spc="284" i="1">
                <a:latin typeface="Palatino Linotype"/>
                <a:cs typeface="Palatino Linotype"/>
              </a:rPr>
              <a:t> </a:t>
            </a:r>
            <a:r>
              <a:rPr dirty="0" baseline="-21367" sz="975" i="1">
                <a:latin typeface="Palatino Linotype"/>
                <a:cs typeface="Palatino Linotype"/>
              </a:rPr>
              <a:t>V</a:t>
            </a:r>
            <a:r>
              <a:rPr dirty="0" baseline="-21367" sz="975" spc="22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  <a:p>
            <a:pPr algn="ctr" marR="8255">
              <a:lnSpc>
                <a:spcPts val="565"/>
              </a:lnSpc>
              <a:tabLst>
                <a:tab pos="198755" algn="l"/>
                <a:tab pos="663575" algn="l"/>
              </a:tabLst>
            </a:pPr>
            <a:r>
              <a:rPr dirty="0" baseline="8547" sz="975" spc="-75" i="1">
                <a:latin typeface="Palatino Linotype"/>
                <a:cs typeface="Palatino Linotype"/>
              </a:rPr>
              <a:t>V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baseline="12820" sz="975" i="1">
                <a:latin typeface="Palatino Linotype"/>
                <a:cs typeface="Palatino Linotype"/>
              </a:rPr>
              <a:t>A</a:t>
            </a:r>
            <a:r>
              <a:rPr dirty="0" baseline="12820" sz="975" spc="315" i="1">
                <a:latin typeface="Palatino Linotype"/>
                <a:cs typeface="Palatino Linotype"/>
              </a:rPr>
              <a:t>  </a:t>
            </a:r>
            <a:r>
              <a:rPr dirty="0" baseline="8547" sz="975" spc="-89" i="1">
                <a:latin typeface="Palatino Linotype"/>
                <a:cs typeface="Palatino Linotype"/>
              </a:rPr>
              <a:t>V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sz="450" spc="-5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4204430" y="1506448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3840496" y="1676683"/>
            <a:ext cx="3898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08610" algn="l"/>
              </a:tabLst>
            </a:pPr>
            <a:r>
              <a:rPr dirty="0" sz="1000" spc="-5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4210716" y="1671846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4204430" y="1762596"/>
            <a:ext cx="717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9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909641" y="1148845"/>
            <a:ext cx="4603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0">
                <a:latin typeface="Segoe UI Symbol"/>
                <a:cs typeface="Segoe UI Symbol"/>
              </a:rPr>
              <a:t>⎞</a:t>
            </a:r>
            <a:r>
              <a:rPr dirty="0" sz="1000" spc="395">
                <a:latin typeface="Segoe UI Symbol"/>
                <a:cs typeface="Segoe UI Symbol"/>
              </a:rPr>
              <a:t> </a:t>
            </a:r>
            <a:r>
              <a:rPr dirty="0" sz="1000" spc="-560" i="1">
                <a:latin typeface="Meiryo"/>
                <a:cs typeface="Meiryo"/>
              </a:rPr>
              <a:t>⎛</a:t>
            </a:r>
            <a:r>
              <a:rPr dirty="0" sz="1000" spc="455" i="1">
                <a:latin typeface="Meiryo"/>
                <a:cs typeface="Meiryo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95">
                <a:latin typeface="Palatino Linotype"/>
                <a:cs typeface="Palatino Linotype"/>
              </a:rPr>
              <a:t> </a:t>
            </a:r>
            <a:r>
              <a:rPr dirty="0" sz="1000" spc="90">
                <a:latin typeface="Segoe UI Symbol"/>
                <a:cs typeface="Segoe UI Symbol"/>
              </a:rPr>
              <a:t>⎞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3909641" y="1270234"/>
            <a:ext cx="4603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9890" algn="l"/>
              </a:tabLst>
            </a:pPr>
            <a:r>
              <a:rPr dirty="0" sz="1000" spc="140">
                <a:latin typeface="Segoe UI Symbol"/>
                <a:cs typeface="Segoe UI Symbol"/>
              </a:rPr>
              <a:t>⎟</a:t>
            </a:r>
            <a:r>
              <a:rPr dirty="0" sz="1000" spc="395">
                <a:latin typeface="Segoe UI Symbol"/>
                <a:cs typeface="Segoe UI Symbol"/>
              </a:rPr>
              <a:t> </a:t>
            </a:r>
            <a:r>
              <a:rPr dirty="0" sz="1000" spc="-610" i="1">
                <a:latin typeface="Meiryo"/>
                <a:cs typeface="Meiryo"/>
              </a:rPr>
              <a:t>⎜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3909641" y="1389435"/>
            <a:ext cx="4603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baseline="2777" sz="1500" spc="209">
                <a:latin typeface="Segoe UI Symbol"/>
                <a:cs typeface="Segoe UI Symbol"/>
              </a:rPr>
              <a:t>⎟</a:t>
            </a:r>
            <a:r>
              <a:rPr dirty="0" baseline="2777" sz="1500" spc="592">
                <a:latin typeface="Segoe UI Symbol"/>
                <a:cs typeface="Segoe UI Symbol"/>
              </a:rPr>
              <a:t> </a:t>
            </a:r>
            <a:r>
              <a:rPr dirty="0" baseline="2777" sz="1500" spc="-839" i="1">
                <a:latin typeface="Meiryo"/>
                <a:cs typeface="Meiryo"/>
              </a:rPr>
              <a:t>⎜</a:t>
            </a:r>
            <a:r>
              <a:rPr dirty="0" baseline="2777" sz="1500" spc="682" i="1">
                <a:latin typeface="Meiryo"/>
                <a:cs typeface="Meiryo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95">
                <a:latin typeface="Palatino Linotype"/>
                <a:cs typeface="Palatino Linotype"/>
              </a:rPr>
              <a:t> </a:t>
            </a:r>
            <a:r>
              <a:rPr dirty="0" baseline="2777" sz="1500" spc="135">
                <a:latin typeface="Segoe UI Symbol"/>
                <a:cs typeface="Segoe UI Symbol"/>
              </a:rPr>
              <a:t>⎟</a:t>
            </a:r>
            <a:endParaRPr baseline="2777" sz="1500">
              <a:latin typeface="Segoe UI Symbol"/>
              <a:cs typeface="Segoe UI Symbol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3909641" y="1499974"/>
            <a:ext cx="4603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9890" algn="l"/>
              </a:tabLst>
            </a:pPr>
            <a:r>
              <a:rPr dirty="0" sz="1000" spc="140">
                <a:latin typeface="Segoe UI Symbol"/>
                <a:cs typeface="Segoe UI Symbol"/>
              </a:rPr>
              <a:t>⎟</a:t>
            </a:r>
            <a:r>
              <a:rPr dirty="0" sz="1000" spc="395">
                <a:latin typeface="Segoe UI Symbol"/>
                <a:cs typeface="Segoe UI Symbol"/>
              </a:rPr>
              <a:t> </a:t>
            </a:r>
            <a:r>
              <a:rPr dirty="0" sz="1000" spc="-610" i="1">
                <a:latin typeface="Meiryo"/>
                <a:cs typeface="Meiryo"/>
              </a:rPr>
              <a:t>⎜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3909641" y="1614845"/>
            <a:ext cx="44767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89890" algn="l"/>
              </a:tabLst>
            </a:pPr>
            <a:r>
              <a:rPr dirty="0" sz="1000" spc="140">
                <a:latin typeface="Segoe UI Symbol"/>
                <a:cs typeface="Segoe UI Symbol"/>
              </a:rPr>
              <a:t>⎟</a:t>
            </a:r>
            <a:r>
              <a:rPr dirty="0" sz="1000" spc="395">
                <a:latin typeface="Segoe UI Symbol"/>
                <a:cs typeface="Segoe UI Symbol"/>
              </a:rPr>
              <a:t> </a:t>
            </a:r>
            <a:r>
              <a:rPr dirty="0" sz="1000" spc="-610" i="1">
                <a:latin typeface="Meiryo"/>
                <a:cs typeface="Meiryo"/>
              </a:rPr>
              <a:t>⎜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30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3263856" y="1708230"/>
            <a:ext cx="11061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67030" algn="l"/>
                <a:tab pos="103568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A</a:t>
            </a:r>
            <a:r>
              <a:rPr dirty="0" sz="650" i="1">
                <a:latin typeface="Palatino Linotype"/>
                <a:cs typeface="Palatino Linotype"/>
              </a:rPr>
              <a:t>	VS</a:t>
            </a:r>
            <a:r>
              <a:rPr dirty="0" sz="650" spc="140" i="1">
                <a:latin typeface="Palatino Linotype"/>
                <a:cs typeface="Palatino Linotype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V</a:t>
            </a:r>
            <a:r>
              <a:rPr dirty="0" sz="650" spc="195" i="1">
                <a:latin typeface="Palatino Linotype"/>
                <a:cs typeface="Palatino Linotype"/>
              </a:rPr>
              <a:t>  </a:t>
            </a:r>
            <a:r>
              <a:rPr dirty="0" baseline="2777" sz="1500" spc="209">
                <a:latin typeface="Segoe UI Symbol"/>
                <a:cs typeface="Segoe UI Symbol"/>
              </a:rPr>
              <a:t>⎠</a:t>
            </a:r>
            <a:r>
              <a:rPr dirty="0" baseline="2777" sz="1500" spc="652">
                <a:latin typeface="Segoe UI Symbol"/>
                <a:cs typeface="Segoe UI Symbol"/>
              </a:rPr>
              <a:t> </a:t>
            </a:r>
            <a:r>
              <a:rPr dirty="0" baseline="2777" sz="1500" spc="135">
                <a:latin typeface="Segoe UI Symbol"/>
                <a:cs typeface="Segoe UI Symbol"/>
              </a:rPr>
              <a:t>⎝</a:t>
            </a:r>
            <a:r>
              <a:rPr dirty="0" baseline="2777" sz="1500">
                <a:latin typeface="Segoe UI Symbol"/>
                <a:cs typeface="Segoe UI Symbol"/>
              </a:rPr>
              <a:t>	</a:t>
            </a:r>
            <a:r>
              <a:rPr dirty="0" baseline="2777" sz="1500" spc="135">
                <a:latin typeface="Segoe UI Symbol"/>
                <a:cs typeface="Segoe UI Symbol"/>
              </a:rPr>
              <a:t>⎠</a:t>
            </a:r>
            <a:endParaRPr baseline="2777" sz="1500">
              <a:latin typeface="Segoe UI Symbol"/>
              <a:cs typeface="Segoe UI Symbol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554843" y="1921724"/>
            <a:ext cx="4959985" cy="48133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most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popular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estimators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are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obtained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by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computing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 </a:t>
            </a:r>
            <a:r>
              <a:rPr dirty="0" sz="1000" spc="-20">
                <a:latin typeface="Palatino Linotype"/>
                <a:cs typeface="Palatino Linotype"/>
              </a:rPr>
              <a:t>three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quadratic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forms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with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20" i="1">
                <a:latin typeface="Palatino Linotype"/>
                <a:cs typeface="Palatino Linotype"/>
              </a:rPr>
              <a:t>within</a:t>
            </a:r>
            <a:r>
              <a:rPr dirty="0" sz="1000" spc="-20">
                <a:latin typeface="Palatino Linotype"/>
                <a:cs typeface="Palatino Linotype"/>
              </a:rPr>
              <a:t>-</a:t>
            </a:r>
            <a:r>
              <a:rPr dirty="0" sz="1000" spc="-45">
                <a:latin typeface="Palatino Linotype"/>
                <a:cs typeface="Palatino Linotype"/>
              </a:rPr>
              <a:t>individual,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35">
                <a:latin typeface="Palatino Linotype"/>
                <a:cs typeface="Palatino Linotype"/>
              </a:rPr>
              <a:t>group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matrices.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then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get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following </a:t>
            </a:r>
            <a:r>
              <a:rPr dirty="0" sz="1000" spc="-45">
                <a:latin typeface="Palatino Linotype"/>
                <a:cs typeface="Palatino Linotype"/>
              </a:rPr>
              <a:t>system</a:t>
            </a:r>
            <a:r>
              <a:rPr dirty="0" sz="1000" spc="-20">
                <a:latin typeface="Palatino Linotype"/>
                <a:cs typeface="Palatino Linotype"/>
              </a:rPr>
              <a:t> of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equations: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1056381" y="2581312"/>
            <a:ext cx="977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Palatino Linotype"/>
                <a:cs typeface="Palatino Linotype"/>
              </a:rPr>
              <a:t>w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987900" y="2751543"/>
            <a:ext cx="774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15" i="1">
                <a:latin typeface="Palatino Linotype"/>
                <a:cs typeface="Palatino Linotype"/>
              </a:rPr>
              <a:t>q</a:t>
            </a:r>
            <a:r>
              <a:rPr dirty="0" sz="1000" spc="-535" i="1">
                <a:latin typeface="Meiryo"/>
                <a:cs typeface="Meiryo"/>
              </a:rPr>
              <a:t>̂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1051916" y="2824319"/>
            <a:ext cx="717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>
                <a:latin typeface="Palatino Linotype"/>
                <a:cs typeface="Palatino Linotype"/>
              </a:rPr>
              <a:t>b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098207" y="2874164"/>
            <a:ext cx="52069" cy="9398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450" spc="-245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051455" y="2991314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902800" y="2932702"/>
            <a:ext cx="3346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76860" algn="l"/>
              </a:tabLst>
            </a:pPr>
            <a:r>
              <a:rPr dirty="0" sz="1000" spc="-555" i="1">
                <a:latin typeface="Meiryo"/>
                <a:cs typeface="Meiryo"/>
              </a:rPr>
              <a:t>⎜</a:t>
            </a:r>
            <a:r>
              <a:rPr dirty="0" sz="1000" spc="-555" i="1">
                <a:latin typeface="Meiryo"/>
                <a:cs typeface="Meiryo"/>
              </a:rPr>
              <a:t>	</a:t>
            </a:r>
            <a:r>
              <a:rPr dirty="0" sz="1000" spc="-30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1259710" y="2734517"/>
            <a:ext cx="2419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H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992405" y="2508536"/>
            <a:ext cx="6908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09600" algn="l"/>
              </a:tabLst>
            </a:pPr>
            <a:r>
              <a:rPr dirty="0" sz="1000" spc="-215" i="1">
                <a:latin typeface="Palatino Linotype"/>
                <a:cs typeface="Palatino Linotype"/>
              </a:rPr>
              <a:t>q</a:t>
            </a:r>
            <a:r>
              <a:rPr dirty="0" sz="1000" spc="-535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5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1657592" y="2581332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1589697" y="2751558"/>
            <a:ext cx="93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465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1657592" y="2824339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986759" y="2994430"/>
            <a:ext cx="6965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15315" algn="l"/>
              </a:tabLst>
            </a:pPr>
            <a:r>
              <a:rPr dirty="0" sz="1000" spc="-215" i="1">
                <a:latin typeface="Palatino Linotype"/>
                <a:cs typeface="Palatino Linotype"/>
              </a:rPr>
              <a:t>q</a:t>
            </a:r>
            <a:r>
              <a:rPr dirty="0" sz="1000" spc="-535" i="1">
                <a:latin typeface="Meiryo"/>
                <a:cs typeface="Meiryo"/>
              </a:rPr>
              <a:t>̂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520" i="1">
                <a:latin typeface="Meiryo"/>
                <a:cs typeface="Meiryo"/>
              </a:rPr>
              <a:t/>
            </a:r>
            <a:endParaRPr sz="1000">
              <a:latin typeface="Meiryo"/>
              <a:cs typeface="Meiryo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1663878" y="2989731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657592" y="3080482"/>
            <a:ext cx="717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9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902800" y="2466701"/>
            <a:ext cx="9201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15315" algn="l"/>
              </a:tabLst>
            </a:pPr>
            <a:r>
              <a:rPr dirty="0" sz="1000" spc="-560" i="1">
                <a:latin typeface="Meiryo"/>
                <a:cs typeface="Meiryo"/>
              </a:rPr>
              <a:t>⎛</a:t>
            </a:r>
            <a:r>
              <a:rPr dirty="0" sz="1000" spc="425" i="1">
                <a:latin typeface="Meiryo"/>
                <a:cs typeface="Meiryo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V</a:t>
            </a:r>
            <a:r>
              <a:rPr dirty="0" sz="650" spc="265" i="1">
                <a:latin typeface="Palatino Linotype"/>
                <a:cs typeface="Palatino Linotype"/>
              </a:rPr>
              <a:t> </a:t>
            </a:r>
            <a:r>
              <a:rPr dirty="0" sz="1000" spc="90">
                <a:latin typeface="Segoe UI Symbol"/>
                <a:cs typeface="Segoe UI Symbol"/>
              </a:rPr>
              <a:t>⎞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-560" i="1">
                <a:latin typeface="Meiryo"/>
                <a:cs typeface="Meiryo"/>
              </a:rPr>
              <a:t>⎛</a:t>
            </a:r>
            <a:r>
              <a:rPr dirty="0" sz="1000" spc="450" i="1">
                <a:latin typeface="Meiryo"/>
                <a:cs typeface="Meiryo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95">
                <a:latin typeface="Palatino Linotype"/>
                <a:cs typeface="Palatino Linotype"/>
              </a:rPr>
              <a:t> </a:t>
            </a:r>
            <a:r>
              <a:rPr dirty="0" sz="1000" spc="90">
                <a:latin typeface="Segoe UI Symbol"/>
                <a:cs typeface="Segoe UI Symbol"/>
              </a:rPr>
              <a:t>⎞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902800" y="2588091"/>
            <a:ext cx="9201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76860" algn="l"/>
                <a:tab pos="615315" algn="l"/>
                <a:tab pos="849630" algn="l"/>
              </a:tabLst>
            </a:pPr>
            <a:r>
              <a:rPr dirty="0" sz="1000" spc="-610" i="1">
                <a:latin typeface="Meiryo"/>
                <a:cs typeface="Meiryo"/>
              </a:rPr>
              <a:t>⎜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-610" i="1">
                <a:latin typeface="Meiryo"/>
                <a:cs typeface="Meiryo"/>
              </a:rPr>
              <a:t>⎜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902800" y="2707193"/>
            <a:ext cx="9201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615315" algn="l"/>
              </a:tabLst>
            </a:pPr>
            <a:r>
              <a:rPr dirty="0" baseline="2777" sz="1500" spc="-839" i="1">
                <a:latin typeface="Meiryo"/>
                <a:cs typeface="Meiryo"/>
              </a:rPr>
              <a:t>⎜</a:t>
            </a:r>
            <a:r>
              <a:rPr dirty="0" baseline="2777" sz="1500" spc="592" i="1">
                <a:latin typeface="Meiryo"/>
                <a:cs typeface="Meiryo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V</a:t>
            </a:r>
            <a:r>
              <a:rPr dirty="0" sz="650" spc="300" i="1">
                <a:latin typeface="Palatino Linotype"/>
                <a:cs typeface="Palatino Linotype"/>
              </a:rPr>
              <a:t> </a:t>
            </a:r>
            <a:r>
              <a:rPr dirty="0" baseline="2777" sz="1500" spc="135">
                <a:latin typeface="Segoe UI Symbol"/>
                <a:cs typeface="Segoe UI Symbol"/>
              </a:rPr>
              <a:t>⎟</a:t>
            </a:r>
            <a:r>
              <a:rPr dirty="0" baseline="2777" sz="1500">
                <a:latin typeface="Segoe UI Symbol"/>
                <a:cs typeface="Segoe UI Symbol"/>
              </a:rPr>
              <a:t>	</a:t>
            </a:r>
            <a:r>
              <a:rPr dirty="0" baseline="2777" sz="1500" spc="-839" i="1">
                <a:latin typeface="Meiryo"/>
                <a:cs typeface="Meiryo"/>
              </a:rPr>
              <a:t>⎜</a:t>
            </a:r>
            <a:r>
              <a:rPr dirty="0" baseline="2777" sz="1500" spc="675" i="1">
                <a:latin typeface="Meiryo"/>
                <a:cs typeface="Meiryo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2</a:t>
            </a:r>
            <a:r>
              <a:rPr dirty="0" sz="650" spc="95">
                <a:latin typeface="Palatino Linotype"/>
                <a:cs typeface="Palatino Linotype"/>
              </a:rPr>
              <a:t> </a:t>
            </a:r>
            <a:r>
              <a:rPr dirty="0" baseline="2777" sz="1500" spc="135">
                <a:latin typeface="Segoe UI Symbol"/>
                <a:cs typeface="Segoe UI Symbol"/>
              </a:rPr>
              <a:t>⎟</a:t>
            </a:r>
            <a:endParaRPr baseline="2777" sz="1500">
              <a:latin typeface="Segoe UI Symbol"/>
              <a:cs typeface="Segoe UI Symbol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902800" y="2817832"/>
            <a:ext cx="9201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76860" algn="l"/>
                <a:tab pos="615315" algn="l"/>
                <a:tab pos="849630" algn="l"/>
              </a:tabLst>
            </a:pPr>
            <a:r>
              <a:rPr dirty="0" sz="1000" spc="-610" i="1">
                <a:latin typeface="Meiryo"/>
                <a:cs typeface="Meiryo"/>
              </a:rPr>
              <a:t>⎜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r>
              <a:rPr dirty="0" sz="1000">
                <a:latin typeface="Segoe UI Symbol"/>
                <a:cs typeface="Segoe UI Symbol"/>
              </a:rPr>
              <a:t>	</a:t>
            </a:r>
            <a:r>
              <a:rPr dirty="0" sz="1000" spc="-610" i="1">
                <a:latin typeface="Meiryo"/>
                <a:cs typeface="Meiryo"/>
              </a:rPr>
              <a:t>⎜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1505683" y="2932726"/>
            <a:ext cx="3048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7015" algn="l"/>
              </a:tabLst>
            </a:pPr>
            <a:r>
              <a:rPr dirty="0" sz="1000" spc="-610" i="1">
                <a:latin typeface="Meiryo"/>
                <a:cs typeface="Meiryo"/>
              </a:rPr>
              <a:t>⎜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30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877400" y="3026091"/>
            <a:ext cx="97091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640715" algn="l"/>
                <a:tab pos="875030" algn="l"/>
              </a:tabLst>
            </a:pPr>
            <a:r>
              <a:rPr dirty="0" baseline="2777" sz="1500" spc="209">
                <a:latin typeface="Segoe UI Symbol"/>
                <a:cs typeface="Segoe UI Symbol"/>
              </a:rPr>
              <a:t>⎝</a:t>
            </a:r>
            <a:r>
              <a:rPr dirty="0" baseline="2777" sz="1500" spc="569">
                <a:latin typeface="Segoe UI Symbol"/>
                <a:cs typeface="Segoe UI Symbol"/>
              </a:rPr>
              <a:t> </a:t>
            </a:r>
            <a:r>
              <a:rPr dirty="0" sz="650" spc="-60">
                <a:latin typeface="Palatino Linotype"/>
                <a:cs typeface="Palatino Linotype"/>
              </a:rPr>
              <a:t>b</a:t>
            </a:r>
            <a:r>
              <a:rPr dirty="0" baseline="-18518" sz="675" spc="-89" i="1">
                <a:latin typeface="Meiryo"/>
                <a:cs typeface="Meiryo"/>
              </a:rPr>
              <a:t/>
            </a:r>
            <a:r>
              <a:rPr dirty="0" baseline="-18518" sz="675" spc="195" i="1">
                <a:latin typeface="Meiryo"/>
                <a:cs typeface="Meiryo"/>
              </a:rPr>
              <a:t> </a:t>
            </a:r>
            <a:r>
              <a:rPr dirty="0" baseline="2777" sz="1500" spc="135">
                <a:latin typeface="Segoe UI Symbol"/>
                <a:cs typeface="Segoe UI Symbol"/>
              </a:rPr>
              <a:t>⎠</a:t>
            </a:r>
            <a:r>
              <a:rPr dirty="0" baseline="2777" sz="1500">
                <a:latin typeface="Segoe UI Symbol"/>
                <a:cs typeface="Segoe UI Symbol"/>
              </a:rPr>
              <a:t>	</a:t>
            </a:r>
            <a:r>
              <a:rPr dirty="0" baseline="2777" sz="1500" spc="135">
                <a:latin typeface="Segoe UI Symbol"/>
                <a:cs typeface="Segoe UI Symbol"/>
              </a:rPr>
              <a:t>⎝</a:t>
            </a:r>
            <a:r>
              <a:rPr dirty="0" baseline="2777" sz="1500">
                <a:latin typeface="Segoe UI Symbol"/>
                <a:cs typeface="Segoe UI Symbol"/>
              </a:rPr>
              <a:t>	</a:t>
            </a:r>
            <a:r>
              <a:rPr dirty="0" baseline="2777" sz="1500" spc="135">
                <a:latin typeface="Segoe UI Symbol"/>
                <a:cs typeface="Segoe UI Symbol"/>
              </a:rPr>
              <a:t>⎠</a:t>
            </a:r>
            <a:endParaRPr baseline="2777" sz="1500">
              <a:latin typeface="Segoe UI Symbol"/>
              <a:cs typeface="Segoe UI Symbol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5187388" y="2734537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(3.15)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542134" y="3239624"/>
            <a:ext cx="3418204" cy="431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254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with:</a:t>
            </a:r>
            <a:endParaRPr sz="1000">
              <a:latin typeface="Palatino Linotype"/>
              <a:cs typeface="Palatino Linotype"/>
            </a:endParaRPr>
          </a:p>
          <a:p>
            <a:pPr marL="372745">
              <a:lnSpc>
                <a:spcPct val="100000"/>
              </a:lnSpc>
              <a:spcBef>
                <a:spcPts val="800"/>
              </a:spcBef>
            </a:pPr>
            <a:r>
              <a:rPr dirty="0" baseline="19444" sz="1500" spc="-1170" i="1">
                <a:latin typeface="Meiryo"/>
                <a:cs typeface="Meiryo"/>
              </a:rPr>
              <a:t>⎛</a:t>
            </a:r>
            <a:r>
              <a:rPr dirty="0" baseline="-36111" sz="1500" spc="-1170" i="1">
                <a:latin typeface="Meiryo"/>
                <a:cs typeface="Meiryo"/>
              </a:rPr>
              <a:t>⎜</a:t>
            </a:r>
            <a:r>
              <a:rPr dirty="0" baseline="-36111" sz="1500" spc="232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29914" sz="975" i="1">
                <a:latin typeface="Palatino Linotype"/>
                <a:cs typeface="Palatino Linotype"/>
              </a:rPr>
              <a:t>V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29914" sz="975" i="1">
                <a:latin typeface="Palatino Linotype"/>
                <a:cs typeface="Palatino Linotype"/>
              </a:rPr>
              <a:t>V</a:t>
            </a:r>
            <a:r>
              <a:rPr dirty="0" baseline="29914" sz="975" spc="-67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20">
                <a:latin typeface="Cambria"/>
                <a:cs typeface="Cambria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29914" sz="975" i="1">
                <a:latin typeface="Palatino Linotype"/>
                <a:cs typeface="Palatino Linotype"/>
              </a:rPr>
              <a:t>V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29914" sz="975" i="1">
                <a:latin typeface="Palatino Linotype"/>
                <a:cs typeface="Palatino Linotype"/>
              </a:rPr>
              <a:t>V</a:t>
            </a:r>
            <a:r>
              <a:rPr dirty="0" baseline="29914" sz="975" spc="-60" i="1">
                <a:latin typeface="Palatino Linotype"/>
                <a:cs typeface="Palatino Linotype"/>
              </a:rPr>
              <a:t> </a:t>
            </a:r>
            <a:r>
              <a:rPr dirty="0" sz="1000" spc="-215" i="1">
                <a:latin typeface="Palatino Linotype"/>
                <a:cs typeface="Palatino Linotype"/>
              </a:rPr>
              <a:t>S</a:t>
            </a:r>
            <a:r>
              <a:rPr dirty="0" baseline="-21367" sz="975" spc="-322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45">
                <a:latin typeface="Cambria"/>
                <a:cs typeface="Cambria"/>
              </a:rPr>
              <a:t> 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29914" sz="975" i="1">
                <a:latin typeface="Palatino Linotype"/>
                <a:cs typeface="Palatino Linotype"/>
              </a:rPr>
              <a:t>V</a:t>
            </a:r>
            <a:r>
              <a:rPr dirty="0" baseline="29914" sz="975" i="1">
                <a:latin typeface="Meiryo"/>
                <a:cs typeface="Meiryo"/>
              </a:rPr>
              <a:t>⊤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29914" sz="975" i="1">
                <a:latin typeface="Palatino Linotype"/>
                <a:cs typeface="Palatino Linotype"/>
              </a:rPr>
              <a:t>V</a:t>
            </a:r>
            <a:r>
              <a:rPr dirty="0" baseline="29914" sz="975" spc="-60" i="1">
                <a:latin typeface="Palatino Linotype"/>
                <a:cs typeface="Palatino Linotype"/>
              </a:rPr>
              <a:t> </a:t>
            </a:r>
            <a:r>
              <a:rPr dirty="0" sz="1000" spc="-70" i="1">
                <a:latin typeface="Palatino Linotype"/>
                <a:cs typeface="Palatino Linotype"/>
              </a:rPr>
              <a:t>S</a:t>
            </a:r>
            <a:r>
              <a:rPr dirty="0" baseline="-21367" sz="975" spc="-104" i="1">
                <a:latin typeface="Meiryo"/>
                <a:cs typeface="Meiryo"/>
              </a:rPr>
              <a:t/>
            </a:r>
            <a:r>
              <a:rPr dirty="0" sz="1000" spc="-70">
                <a:latin typeface="Cambria"/>
                <a:cs typeface="Cambria"/>
              </a:rPr>
              <a:t>)</a:t>
            </a:r>
            <a:r>
              <a:rPr dirty="0" sz="1000" spc="245">
                <a:latin typeface="Cambria"/>
                <a:cs typeface="Cambria"/>
              </a:rPr>
              <a:t> </a:t>
            </a:r>
            <a:r>
              <a:rPr dirty="0" baseline="19444" sz="1500" spc="-37">
                <a:latin typeface="Segoe UI Symbol"/>
                <a:cs typeface="Segoe UI Symbol"/>
              </a:rPr>
              <a:t>⎞</a:t>
            </a:r>
            <a:r>
              <a:rPr dirty="0" baseline="-36111" sz="1500" spc="-37">
                <a:latin typeface="Segoe UI Symbol"/>
                <a:cs typeface="Segoe UI Symbol"/>
              </a:rPr>
              <a:t>⎟</a:t>
            </a:r>
            <a:endParaRPr baseline="-36111" sz="1500">
              <a:latin typeface="Segoe UI Symbol"/>
              <a:cs typeface="Segoe UI Symbo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902764" y="3917894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05" i="1">
                <a:latin typeface="Meiryo"/>
                <a:cs typeface="Meiryo"/>
              </a:rPr>
              <a:t>⎜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902764" y="4007161"/>
            <a:ext cx="825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45">
                <a:latin typeface="Segoe UI Symbol"/>
                <a:cs typeface="Segoe UI Symbol"/>
              </a:rPr>
              <a:t>⎝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489231" y="4052399"/>
            <a:ext cx="717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9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279830" y="3976502"/>
            <a:ext cx="4629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9243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V</a:t>
            </a:r>
            <a:r>
              <a:rPr dirty="0" sz="650" spc="-25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029069" y="3979733"/>
            <a:ext cx="772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95605" algn="l"/>
              </a:tabLst>
            </a:pPr>
            <a:r>
              <a:rPr dirty="0" sz="1000" spc="-20">
                <a:latin typeface="Palatino Linotype"/>
                <a:cs typeface="Palatino Linotype"/>
              </a:rPr>
              <a:t>tr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>
                <a:latin typeface="Palatino Linotype"/>
                <a:cs typeface="Palatino Linotype"/>
              </a:rPr>
              <a:t>M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14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sz="1000" spc="3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3145550" y="3976502"/>
            <a:ext cx="4629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92430" algn="l"/>
              </a:tabLst>
            </a:pPr>
            <a:r>
              <a:rPr dirty="0" sz="650" spc="-25" i="1">
                <a:latin typeface="Palatino Linotype"/>
                <a:cs typeface="Palatino Linotype"/>
              </a:rPr>
              <a:t>V</a:t>
            </a:r>
            <a:r>
              <a:rPr dirty="0" sz="650" spc="-25" i="1">
                <a:latin typeface="Meiryo"/>
                <a:cs typeface="Meiryo"/>
              </a:rPr>
              <a:t>⊤</a:t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880456" y="3979733"/>
            <a:ext cx="19284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026794" algn="l"/>
                <a:tab pos="1410335" algn="l"/>
              </a:tabLst>
            </a:pPr>
            <a:r>
              <a:rPr dirty="0" sz="1000" spc="-30">
                <a:latin typeface="Palatino Linotype"/>
                <a:cs typeface="Palatino Linotype"/>
              </a:rPr>
              <a:t>tr</a:t>
            </a:r>
            <a:r>
              <a:rPr dirty="0" sz="1000" spc="-30">
                <a:latin typeface="Cambria"/>
                <a:cs typeface="Cambria"/>
              </a:rPr>
              <a:t>(</a:t>
            </a:r>
            <a:r>
              <a:rPr dirty="0" sz="1000" spc="-30">
                <a:latin typeface="Palatino Linotype"/>
                <a:cs typeface="Palatino Linotype"/>
              </a:rPr>
              <a:t>M</a:t>
            </a:r>
            <a:r>
              <a:rPr dirty="0" baseline="29914" sz="975" spc="-44" i="1">
                <a:latin typeface="Palatino Linotype"/>
                <a:cs typeface="Palatino Linotype"/>
              </a:rPr>
              <a:t>V</a:t>
            </a:r>
            <a:r>
              <a:rPr dirty="0" baseline="29914" sz="975" spc="-44" i="1">
                <a:latin typeface="Meiryo"/>
                <a:cs typeface="Meiryo"/>
              </a:rPr>
              <a:t>⊤</a:t>
            </a:r>
            <a:r>
              <a:rPr dirty="0" sz="1000" spc="-30" i="1">
                <a:latin typeface="Palatino Linotype"/>
                <a:cs typeface="Palatino Linotype"/>
              </a:rPr>
              <a:t>B</a:t>
            </a:r>
            <a:r>
              <a:rPr dirty="0" baseline="-21367" sz="975" spc="-44" i="1">
                <a:latin typeface="Meiryo"/>
                <a:cs typeface="Meiryo"/>
              </a:rPr>
              <a:t/>
            </a:r>
            <a:r>
              <a:rPr dirty="0" sz="1000" spc="-30">
                <a:latin typeface="Palatino Linotype"/>
                <a:cs typeface="Palatino Linotype"/>
              </a:rPr>
              <a:t>M</a:t>
            </a:r>
            <a:r>
              <a:rPr dirty="0" baseline="29914" sz="975" spc="-44" i="1">
                <a:latin typeface="Palatino Linotype"/>
                <a:cs typeface="Palatino Linotype"/>
              </a:rPr>
              <a:t>V</a:t>
            </a:r>
            <a:r>
              <a:rPr dirty="0" baseline="29914" sz="975" spc="15" i="1">
                <a:latin typeface="Palatino Linotype"/>
                <a:cs typeface="Palatino Linotype"/>
              </a:rPr>
              <a:t> </a:t>
            </a:r>
            <a:r>
              <a:rPr dirty="0" sz="1000" spc="-215" i="1">
                <a:latin typeface="Palatino Linotype"/>
                <a:cs typeface="Palatino Linotype"/>
              </a:rPr>
              <a:t>S</a:t>
            </a:r>
            <a:r>
              <a:rPr dirty="0" baseline="-21367" sz="975" spc="-322" i="1">
                <a:latin typeface="Meiryo"/>
                <a:cs typeface="Meiryo"/>
              </a:rPr>
              <a:t/>
            </a:r>
            <a:r>
              <a:rPr dirty="0" baseline="-21367" sz="975" spc="-187" i="1">
                <a:latin typeface="Meiryo"/>
                <a:cs typeface="Meiryo"/>
              </a:rPr>
              <a:t> </a:t>
            </a:r>
            <a:r>
              <a:rPr dirty="0" sz="1000" spc="-6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0">
                <a:latin typeface="Palatino Linotype"/>
                <a:cs typeface="Palatino Linotype"/>
              </a:rPr>
              <a:t>tr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>
                <a:latin typeface="Palatino Linotype"/>
                <a:cs typeface="Palatino Linotype"/>
              </a:rPr>
              <a:t>M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i="1">
                <a:latin typeface="Palatino Linotype"/>
                <a:cs typeface="Palatino Linotype"/>
              </a:rPr>
              <a:t>B</a:t>
            </a:r>
            <a:r>
              <a:rPr dirty="0" sz="1000" spc="13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sz="1000" spc="29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S</a:t>
            </a:r>
            <a:r>
              <a:rPr dirty="0" sz="1000" spc="135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864664" y="3736731"/>
            <a:ext cx="3082925" cy="24384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ctr">
              <a:lnSpc>
                <a:spcPts val="860"/>
              </a:lnSpc>
              <a:spcBef>
                <a:spcPts val="95"/>
              </a:spcBef>
              <a:tabLst>
                <a:tab pos="875030" algn="l"/>
                <a:tab pos="1861820" algn="l"/>
              </a:tabLst>
            </a:pPr>
            <a:r>
              <a:rPr dirty="0" sz="1000" spc="-35">
                <a:latin typeface="Palatino Linotype"/>
                <a:cs typeface="Palatino Linotype"/>
              </a:rPr>
              <a:t>tr</a:t>
            </a:r>
            <a:r>
              <a:rPr dirty="0" sz="1000" spc="-80">
                <a:latin typeface="Cambria"/>
                <a:cs typeface="Cambria"/>
              </a:rPr>
              <a:t>(</a:t>
            </a:r>
            <a:r>
              <a:rPr dirty="0" sz="1000" spc="15">
                <a:latin typeface="Palatino Linotype"/>
                <a:cs typeface="Palatino Linotype"/>
              </a:rPr>
              <a:t>M</a:t>
            </a:r>
            <a:r>
              <a:rPr dirty="0" baseline="29914" sz="975" spc="127" i="1">
                <a:latin typeface="Palatino Linotype"/>
                <a:cs typeface="Palatino Linotype"/>
              </a:rPr>
              <a:t>V</a:t>
            </a:r>
            <a:r>
              <a:rPr dirty="0" baseline="29914" sz="975" spc="-44" i="1">
                <a:latin typeface="Meiryo"/>
                <a:cs typeface="Meiryo"/>
              </a:rPr>
              <a:t>⊤</a:t>
            </a:r>
            <a:r>
              <a:rPr dirty="0" sz="1000" spc="-15" i="1">
                <a:latin typeface="Palatino Linotype"/>
                <a:cs typeface="Palatino Linotype"/>
              </a:rPr>
              <a:t>B</a:t>
            </a:r>
            <a:r>
              <a:rPr dirty="0" baseline="-21367" sz="975" spc="-509" i="1">
                <a:latin typeface="Meiryo"/>
                <a:cs typeface="Meiryo"/>
              </a:rPr>
              <a:t/>
            </a:r>
            <a:r>
              <a:rPr dirty="0" baseline="-21367" sz="975" spc="-19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29914" sz="975" i="1">
                <a:latin typeface="Palatino Linotype"/>
                <a:cs typeface="Palatino Linotype"/>
              </a:rPr>
              <a:t>V</a:t>
            </a:r>
            <a:r>
              <a:rPr dirty="0" baseline="29914" sz="975" spc="7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5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80">
                <a:latin typeface="Cambria"/>
                <a:cs typeface="Cambria"/>
              </a:rPr>
              <a:t>(</a:t>
            </a:r>
            <a:r>
              <a:rPr dirty="0" sz="1000" spc="15">
                <a:latin typeface="Palatino Linotype"/>
                <a:cs typeface="Palatino Linotype"/>
              </a:rPr>
              <a:t>M</a:t>
            </a:r>
            <a:r>
              <a:rPr dirty="0" baseline="29914" sz="975" spc="127" i="1">
                <a:latin typeface="Palatino Linotype"/>
                <a:cs typeface="Palatino Linotype"/>
              </a:rPr>
              <a:t>V</a:t>
            </a:r>
            <a:r>
              <a:rPr dirty="0" baseline="29914" sz="975" spc="-44" i="1">
                <a:latin typeface="Meiryo"/>
                <a:cs typeface="Meiryo"/>
              </a:rPr>
              <a:t>⊤</a:t>
            </a:r>
            <a:r>
              <a:rPr dirty="0" sz="1000" spc="-15" i="1">
                <a:latin typeface="Palatino Linotype"/>
                <a:cs typeface="Palatino Linotype"/>
              </a:rPr>
              <a:t>B</a:t>
            </a:r>
            <a:r>
              <a:rPr dirty="0" baseline="-21367" sz="975" spc="-509" i="1">
                <a:latin typeface="Meiryo"/>
                <a:cs typeface="Meiryo"/>
              </a:rPr>
              <a:t/>
            </a:r>
            <a:r>
              <a:rPr dirty="0" baseline="-21367" sz="975" spc="-19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29914" sz="975" i="1">
                <a:latin typeface="Palatino Linotype"/>
                <a:cs typeface="Palatino Linotype"/>
              </a:rPr>
              <a:t>V</a:t>
            </a:r>
            <a:r>
              <a:rPr dirty="0" baseline="29914" sz="975" spc="7" i="1">
                <a:latin typeface="Palatino Linotype"/>
                <a:cs typeface="Palatino Linotype"/>
              </a:rPr>
              <a:t> </a:t>
            </a:r>
            <a:r>
              <a:rPr dirty="0" sz="1000" spc="-215" i="1">
                <a:latin typeface="Palatino Linotype"/>
                <a:cs typeface="Palatino Linotype"/>
              </a:rPr>
              <a:t>S</a:t>
            </a:r>
            <a:r>
              <a:rPr dirty="0" baseline="-21367" sz="975" spc="-322" i="1">
                <a:latin typeface="Meiryo"/>
                <a:cs typeface="Meiryo"/>
              </a:rPr>
              <a:t/>
            </a:r>
            <a:r>
              <a:rPr dirty="0" baseline="-21367" sz="975" spc="-187" i="1">
                <a:latin typeface="Meiryo"/>
                <a:cs typeface="Meiryo"/>
              </a:rPr>
              <a:t> </a:t>
            </a:r>
            <a:r>
              <a:rPr dirty="0" sz="1000" spc="-50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35">
                <a:latin typeface="Palatino Linotype"/>
                <a:cs typeface="Palatino Linotype"/>
              </a:rPr>
              <a:t>tr</a:t>
            </a:r>
            <a:r>
              <a:rPr dirty="0" sz="1000" spc="-80">
                <a:latin typeface="Cambria"/>
                <a:cs typeface="Cambria"/>
              </a:rPr>
              <a:t>(</a:t>
            </a:r>
            <a:r>
              <a:rPr dirty="0" sz="1000" spc="15">
                <a:latin typeface="Palatino Linotype"/>
                <a:cs typeface="Palatino Linotype"/>
              </a:rPr>
              <a:t>M</a:t>
            </a:r>
            <a:r>
              <a:rPr dirty="0" baseline="29914" sz="975" spc="127" i="1">
                <a:latin typeface="Palatino Linotype"/>
                <a:cs typeface="Palatino Linotype"/>
              </a:rPr>
              <a:t>V</a:t>
            </a:r>
            <a:r>
              <a:rPr dirty="0" baseline="29914" sz="975" spc="-44" i="1">
                <a:latin typeface="Meiryo"/>
                <a:cs typeface="Meiryo"/>
              </a:rPr>
              <a:t>⊤</a:t>
            </a:r>
            <a:r>
              <a:rPr dirty="0" sz="1000" spc="-15" i="1">
                <a:latin typeface="Palatino Linotype"/>
                <a:cs typeface="Palatino Linotype"/>
              </a:rPr>
              <a:t>B</a:t>
            </a:r>
            <a:r>
              <a:rPr dirty="0" baseline="-21367" sz="975" spc="-509" i="1">
                <a:latin typeface="Meiryo"/>
                <a:cs typeface="Meiryo"/>
              </a:rPr>
              <a:t/>
            </a:r>
            <a:r>
              <a:rPr dirty="0" baseline="-21367" sz="975" spc="-195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M</a:t>
            </a:r>
            <a:r>
              <a:rPr dirty="0" baseline="29914" sz="975" i="1">
                <a:latin typeface="Palatino Linotype"/>
                <a:cs typeface="Palatino Linotype"/>
              </a:rPr>
              <a:t>V</a:t>
            </a:r>
            <a:r>
              <a:rPr dirty="0" baseline="29914" sz="975" spc="7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S</a:t>
            </a:r>
            <a:r>
              <a:rPr dirty="0" baseline="-21367" sz="975" spc="-37" i="1">
                <a:latin typeface="Meiryo"/>
                <a:cs typeface="Meiryo"/>
              </a:rPr>
              <a:t/>
            </a:r>
            <a:r>
              <a:rPr dirty="0" sz="1000" spc="-25">
                <a:latin typeface="Cambria"/>
                <a:cs typeface="Cambria"/>
              </a:rPr>
              <a:t>)</a:t>
            </a:r>
            <a:endParaRPr sz="1000">
              <a:latin typeface="Cambria"/>
              <a:cs typeface="Cambria"/>
            </a:endParaRPr>
          </a:p>
          <a:p>
            <a:pPr algn="ctr">
              <a:lnSpc>
                <a:spcPts val="860"/>
              </a:lnSpc>
              <a:tabLst>
                <a:tab pos="2924175" algn="l"/>
              </a:tabLst>
            </a:pPr>
            <a:r>
              <a:rPr dirty="0" sz="1000" spc="-610" i="1">
                <a:latin typeface="Meiryo"/>
                <a:cs typeface="Meiryo"/>
              </a:rPr>
              <a:t>⎜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90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3827009" y="3917895"/>
            <a:ext cx="69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5">
                <a:latin typeface="Segoe UI Symbol"/>
                <a:cs typeface="Segoe UI Symbol"/>
              </a:rPr>
              <a:t>⎟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3354951" y="4011279"/>
            <a:ext cx="5549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0040" algn="l"/>
              </a:tabLst>
            </a:pPr>
            <a:r>
              <a:rPr dirty="0" sz="650" spc="-34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295" i="1">
                <a:latin typeface="Meiryo"/>
                <a:cs typeface="Meiryo"/>
              </a:rPr>
              <a:t/>
            </a:r>
            <a:r>
              <a:rPr dirty="0" sz="650" spc="240" i="1">
                <a:latin typeface="Meiryo"/>
                <a:cs typeface="Meiryo"/>
              </a:rPr>
              <a:t>  </a:t>
            </a:r>
            <a:r>
              <a:rPr dirty="0" baseline="2777" sz="1500" spc="135">
                <a:latin typeface="Segoe UI Symbol"/>
                <a:cs typeface="Segoe UI Symbol"/>
              </a:rPr>
              <a:t>⎠</a:t>
            </a:r>
            <a:endParaRPr baseline="2777" sz="1500">
              <a:latin typeface="Segoe UI Symbol"/>
              <a:cs typeface="Segoe UI Symbol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5187408" y="3719809"/>
            <a:ext cx="3276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10">
                <a:latin typeface="Palatino Linotype"/>
                <a:cs typeface="Palatino Linotype"/>
              </a:rPr>
              <a:t>(3.16)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637455" y="4240559"/>
            <a:ext cx="49155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Palatino Linotype"/>
                <a:cs typeface="Palatino Linotype"/>
              </a:rPr>
              <a:t>Using</a:t>
            </a:r>
            <a:r>
              <a:rPr dirty="0" sz="1000" spc="35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4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following</a:t>
            </a:r>
            <a:r>
              <a:rPr dirty="0" sz="1000" spc="47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results:</a:t>
            </a:r>
            <a:r>
              <a:rPr dirty="0" sz="1000" spc="475">
                <a:latin typeface="Palatino Linotype"/>
                <a:cs typeface="Palatino Linotype"/>
              </a:rPr>
              <a:t> </a:t>
            </a:r>
            <a:r>
              <a:rPr dirty="0" sz="1000" spc="-165">
                <a:latin typeface="Palatino Linotype"/>
                <a:cs typeface="Palatino Linotype"/>
              </a:rPr>
              <a:t>I</a:t>
            </a:r>
            <a:r>
              <a:rPr dirty="0" baseline="11111" sz="1500" spc="-644" i="1">
                <a:latin typeface="Meiryo"/>
                <a:cs typeface="Meiryo"/>
              </a:rPr>
              <a:t>̄</a:t>
            </a:r>
            <a:r>
              <a:rPr dirty="0" sz="1000" spc="-55" i="1">
                <a:latin typeface="Palatino Linotype"/>
                <a:cs typeface="Palatino Linotype"/>
              </a:rPr>
              <a:t>W</a:t>
            </a:r>
            <a:r>
              <a:rPr dirty="0" sz="1000" spc="14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47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tr</a:t>
            </a:r>
            <a:r>
              <a:rPr dirty="0" sz="1000" spc="-25">
                <a:latin typeface="Cambria"/>
                <a:cs typeface="Cambria"/>
              </a:rPr>
              <a:t>(</a:t>
            </a:r>
            <a:r>
              <a:rPr dirty="0" sz="1000" spc="-25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O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1,</a:t>
            </a:r>
            <a:r>
              <a:rPr dirty="0" sz="1000" spc="47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210" i="1">
                <a:latin typeface="Palatino Linotype"/>
                <a:cs typeface="Palatino Linotype"/>
              </a:rPr>
              <a:t>S</a:t>
            </a:r>
            <a:r>
              <a:rPr dirty="0" baseline="-21367" sz="975" spc="-315" i="1">
                <a:latin typeface="Meiryo"/>
                <a:cs typeface="Meiryo"/>
              </a:rPr>
              <a:t/>
            </a:r>
            <a:r>
              <a:rPr dirty="0" baseline="-21367" sz="975" spc="195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0,</a:t>
            </a:r>
            <a:r>
              <a:rPr dirty="0" sz="1000" spc="47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</a:t>
            </a:r>
            <a:r>
              <a:rPr dirty="0" sz="1000" spc="-135" i="1">
                <a:latin typeface="Palatino Linotype"/>
                <a:cs typeface="Palatino Linotype"/>
              </a:rPr>
              <a:t> </a:t>
            </a:r>
            <a:r>
              <a:rPr dirty="0" sz="1000" spc="-160" i="1">
                <a:latin typeface="Palatino Linotype"/>
                <a:cs typeface="Palatino Linotype"/>
              </a:rPr>
              <a:t>S</a:t>
            </a:r>
            <a:r>
              <a:rPr dirty="0" baseline="-21367" sz="975" spc="-240" i="1">
                <a:latin typeface="Meiryo"/>
                <a:cs typeface="Meiryo"/>
              </a:rPr>
              <a:t/>
            </a:r>
            <a:r>
              <a:rPr dirty="0" baseline="-21367" sz="975" spc="157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0,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529431" y="4399895"/>
            <a:ext cx="50463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5" i="1">
                <a:latin typeface="Palatino Linotype"/>
                <a:cs typeface="Palatino Linotype"/>
              </a:rPr>
              <a:t>B</a:t>
            </a:r>
            <a:r>
              <a:rPr dirty="0" baseline="-21367" sz="975" spc="-472" i="1">
                <a:latin typeface="Meiryo"/>
                <a:cs typeface="Meiryo"/>
              </a:rPr>
              <a:t/>
            </a:r>
            <a:r>
              <a:rPr dirty="0" sz="1000" spc="-55" i="1">
                <a:latin typeface="Palatino Linotype"/>
                <a:cs typeface="Palatino Linotype"/>
              </a:rPr>
              <a:t>S</a:t>
            </a:r>
            <a:r>
              <a:rPr dirty="0" baseline="-21367" sz="975" spc="-472" i="1">
                <a:latin typeface="Meiryo"/>
                <a:cs typeface="Meiryo"/>
              </a:rPr>
              <a:t/>
            </a:r>
            <a:r>
              <a:rPr dirty="0" baseline="-21367" sz="975" spc="209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215" i="1">
                <a:latin typeface="Palatino Linotype"/>
                <a:cs typeface="Palatino Linotype"/>
              </a:rPr>
              <a:t>S</a:t>
            </a:r>
            <a:r>
              <a:rPr dirty="0" baseline="-21367" sz="975" spc="-322" i="1">
                <a:latin typeface="Meiryo"/>
                <a:cs typeface="Meiryo"/>
              </a:rPr>
              <a:t/>
            </a:r>
            <a:r>
              <a:rPr dirty="0" baseline="-21367" sz="975" spc="-209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455">
                <a:latin typeface="Palatino Linotype"/>
                <a:cs typeface="Palatino Linotype"/>
              </a:rPr>
              <a:t> </a:t>
            </a:r>
            <a:r>
              <a:rPr dirty="0" sz="1000" spc="-125" i="1">
                <a:latin typeface="Palatino Linotype"/>
                <a:cs typeface="Palatino Linotype"/>
              </a:rPr>
              <a:t>B</a:t>
            </a:r>
            <a:r>
              <a:rPr dirty="0" baseline="-21367" sz="975" spc="-187" i="1">
                <a:latin typeface="Meiryo"/>
                <a:cs typeface="Meiryo"/>
              </a:rPr>
              <a:t/>
            </a:r>
            <a:r>
              <a:rPr dirty="0" sz="1000" spc="-125" i="1">
                <a:latin typeface="Palatino Linotype"/>
                <a:cs typeface="Palatino Linotype"/>
              </a:rPr>
              <a:t>S</a:t>
            </a:r>
            <a:r>
              <a:rPr dirty="0" baseline="-21367" sz="975" spc="-187" i="1">
                <a:latin typeface="Meiryo"/>
                <a:cs typeface="Meiryo"/>
              </a:rPr>
              <a:t/>
            </a:r>
            <a:r>
              <a:rPr dirty="0" baseline="-21367" sz="975" spc="20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175" i="1">
                <a:latin typeface="Palatino Linotype"/>
                <a:cs typeface="Palatino Linotype"/>
              </a:rPr>
              <a:t>S</a:t>
            </a:r>
            <a:r>
              <a:rPr dirty="0" baseline="-21367" sz="975" spc="-262" i="1">
                <a:latin typeface="Meiryo"/>
                <a:cs typeface="Meiryo"/>
              </a:rPr>
              <a:t/>
            </a:r>
            <a:r>
              <a:rPr dirty="0" baseline="-21367" sz="975" spc="-232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459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tr</a:t>
            </a:r>
            <a:r>
              <a:rPr dirty="0" sz="1000" spc="-90">
                <a:latin typeface="Cambria"/>
                <a:cs typeface="Cambria"/>
              </a:rPr>
              <a:t>(</a:t>
            </a:r>
            <a:r>
              <a:rPr dirty="0" sz="1000" spc="-90" i="1">
                <a:latin typeface="Palatino Linotype"/>
                <a:cs typeface="Palatino Linotype"/>
              </a:rPr>
              <a:t>S</a:t>
            </a:r>
            <a:r>
              <a:rPr dirty="0" baseline="-21367" sz="975" spc="-135" i="1">
                <a:latin typeface="Meiryo"/>
                <a:cs typeface="Meiryo"/>
              </a:rPr>
              <a:t/>
            </a:r>
            <a:r>
              <a:rPr dirty="0" baseline="-21367" sz="975" spc="-232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tr</a:t>
            </a:r>
            <a:r>
              <a:rPr dirty="0" sz="1000" spc="-80">
                <a:latin typeface="Cambria"/>
                <a:cs typeface="Cambria"/>
              </a:rPr>
              <a:t>(</a:t>
            </a:r>
            <a:r>
              <a:rPr dirty="0" sz="1000" spc="-60" i="1">
                <a:latin typeface="Palatino Linotype"/>
                <a:cs typeface="Palatino Linotype"/>
              </a:rPr>
              <a:t>S</a:t>
            </a:r>
            <a:r>
              <a:rPr dirty="0" baseline="-21367" sz="975" spc="-494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O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45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40">
                <a:latin typeface="Palatino Linotype"/>
                <a:cs typeface="Palatino Linotype"/>
              </a:rPr>
              <a:t>r</a:t>
            </a:r>
            <a:r>
              <a:rPr dirty="0" sz="1000" spc="-75">
                <a:latin typeface="Cambria"/>
                <a:cs typeface="Cambria"/>
              </a:rPr>
              <a:t>(</a:t>
            </a:r>
            <a:r>
              <a:rPr dirty="0" sz="1000" spc="-5" i="1">
                <a:latin typeface="Palatino Linotype"/>
                <a:cs typeface="Palatino Linotype"/>
              </a:rPr>
              <a:t>B</a:t>
            </a:r>
            <a:r>
              <a:rPr dirty="0" baseline="-21367" sz="975" spc="-494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60">
                <a:latin typeface="Cambria"/>
                <a:cs typeface="Cambria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N</a:t>
            </a:r>
            <a:r>
              <a:rPr dirty="0" sz="1000" spc="-160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45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tr</a:t>
            </a:r>
            <a:r>
              <a:rPr dirty="0" sz="1000" spc="-75">
                <a:latin typeface="Cambria"/>
                <a:cs typeface="Cambria"/>
              </a:rPr>
              <a:t>(</a:t>
            </a:r>
            <a:r>
              <a:rPr dirty="0" sz="1000" spc="-75" i="1">
                <a:latin typeface="Palatino Linotype"/>
                <a:cs typeface="Palatino Linotype"/>
              </a:rPr>
              <a:t>B</a:t>
            </a:r>
            <a:r>
              <a:rPr dirty="0" baseline="-21367" sz="975" spc="-112" i="1">
                <a:latin typeface="Meiryo"/>
                <a:cs typeface="Meiryo"/>
              </a:rPr>
              <a:t/>
            </a:r>
            <a:r>
              <a:rPr dirty="0" baseline="-21367" sz="975" spc="-232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455">
                <a:latin typeface="Palatino Linotype"/>
                <a:cs typeface="Palatino Linotype"/>
              </a:rPr>
              <a:t> </a:t>
            </a:r>
            <a:r>
              <a:rPr dirty="0" sz="1000" spc="-150">
                <a:latin typeface="Palatino Linotype"/>
                <a:cs typeface="Palatino Linotype"/>
              </a:rPr>
              <a:t>I</a:t>
            </a:r>
            <a:r>
              <a:rPr dirty="0" baseline="11111" sz="1500" spc="-585" i="1">
                <a:latin typeface="Meiryo"/>
                <a:cs typeface="Meiryo"/>
              </a:rPr>
              <a:t>̄</a:t>
            </a:r>
            <a:r>
              <a:rPr dirty="0" sz="1000" spc="-85" i="1">
                <a:latin typeface="Palatino Linotype"/>
                <a:cs typeface="Palatino Linotype"/>
              </a:rPr>
              <a:t>B</a:t>
            </a:r>
            <a:r>
              <a:rPr dirty="0" baseline="-21367" sz="975" spc="-615" i="1">
                <a:latin typeface="Meiryo"/>
                <a:cs typeface="Meiryo"/>
              </a:rPr>
              <a:t/>
            </a:r>
            <a:r>
              <a:rPr dirty="0" baseline="-21367" sz="975" spc="-209" i="1">
                <a:latin typeface="Meiryo"/>
                <a:cs typeface="Meiryo"/>
              </a:rPr>
              <a:t> </a:t>
            </a:r>
            <a:r>
              <a:rPr dirty="0" sz="1000" spc="-155">
                <a:latin typeface="Palatino Linotype"/>
                <a:cs typeface="Palatino Linotype"/>
              </a:rPr>
              <a:t>I</a:t>
            </a:r>
            <a:r>
              <a:rPr dirty="0" baseline="11111" sz="1500" spc="-577" i="1">
                <a:latin typeface="Meiryo"/>
                <a:cs typeface="Meiryo"/>
              </a:rPr>
              <a:t>̄</a:t>
            </a:r>
            <a:r>
              <a:rPr dirty="0" sz="1000" spc="-145" i="1">
                <a:latin typeface="Palatino Linotype"/>
                <a:cs typeface="Palatino Linotype"/>
              </a:rPr>
              <a:t>S</a:t>
            </a:r>
            <a:r>
              <a:rPr dirty="0" baseline="-21367" sz="975" spc="-607" i="1">
                <a:latin typeface="Meiryo"/>
                <a:cs typeface="Meiryo"/>
              </a:rPr>
              <a:t/>
            </a:r>
            <a:r>
              <a:rPr dirty="0" baseline="-21367" sz="975" spc="209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 spc="-155">
                <a:latin typeface="Palatino Linotype"/>
                <a:cs typeface="Palatino Linotype"/>
              </a:rPr>
              <a:t>I</a:t>
            </a:r>
            <a:r>
              <a:rPr dirty="0" baseline="11111" sz="1500" spc="-577" i="1">
                <a:latin typeface="Meiryo"/>
                <a:cs typeface="Meiryo"/>
              </a:rPr>
              <a:t>̄</a:t>
            </a:r>
            <a:r>
              <a:rPr dirty="0" sz="1000" spc="-145" i="1">
                <a:latin typeface="Palatino Linotype"/>
                <a:cs typeface="Palatino Linotype"/>
              </a:rPr>
              <a:t>S</a:t>
            </a:r>
            <a:r>
              <a:rPr dirty="0" baseline="-21367" sz="975" spc="-607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,</a:t>
            </a:r>
            <a:r>
              <a:rPr dirty="0" sz="1000" spc="45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t</a:t>
            </a:r>
            <a:r>
              <a:rPr dirty="0" sz="1000" spc="-85">
                <a:latin typeface="Palatino Linotype"/>
                <a:cs typeface="Palatino Linotype"/>
              </a:rPr>
              <a:t>r</a:t>
            </a:r>
            <a:r>
              <a:rPr dirty="0" sz="1000" spc="-125">
                <a:latin typeface="Cambria"/>
                <a:cs typeface="Cambria"/>
              </a:rPr>
              <a:t>(</a:t>
            </a:r>
            <a:r>
              <a:rPr dirty="0" sz="1000" spc="-80">
                <a:latin typeface="Palatino Linotype"/>
                <a:cs typeface="Palatino Linotype"/>
              </a:rPr>
              <a:t>I</a:t>
            </a:r>
            <a:r>
              <a:rPr dirty="0" baseline="11111" sz="1500" spc="-509" i="1">
                <a:latin typeface="Meiryo"/>
                <a:cs typeface="Meiryo"/>
              </a:rPr>
              <a:t>̄</a:t>
            </a:r>
            <a:r>
              <a:rPr dirty="0" sz="1000" spc="-100" i="1">
                <a:latin typeface="Palatino Linotype"/>
                <a:cs typeface="Palatino Linotype"/>
              </a:rPr>
              <a:t>S</a:t>
            </a:r>
            <a:r>
              <a:rPr dirty="0" baseline="-21367" sz="975" spc="-547" i="1">
                <a:latin typeface="Meiryo"/>
                <a:cs typeface="Meiryo"/>
              </a:rPr>
              <a:t/>
            </a:r>
            <a:r>
              <a:rPr dirty="0" baseline="-21367" sz="975" spc="-209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50">
                <a:latin typeface="Cambria"/>
                <a:cs typeface="Cambria"/>
              </a:rPr>
              <a:t>=</a:t>
            </a:r>
            <a:r>
              <a:rPr dirty="0" sz="1000">
                <a:latin typeface="Cambria"/>
                <a:cs typeface="Cambria"/>
              </a:rPr>
              <a:t> 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2426016" y="4531344"/>
            <a:ext cx="64769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15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2529918" y="4632011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3023809" y="4471104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3139478" y="4637954"/>
            <a:ext cx="1835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235" i="1">
                <a:latin typeface="Palatino Linotype"/>
                <a:cs typeface="Palatino Linotype"/>
              </a:rPr>
              <a:t>  </a:t>
            </a:r>
            <a:r>
              <a:rPr dirty="0" baseline="4273" sz="975" spc="-75" i="1">
                <a:latin typeface="Palatino Linotype"/>
                <a:cs typeface="Palatino Linotype"/>
              </a:rPr>
              <a:t>t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529424" y="4559225"/>
            <a:ext cx="50107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923925" algn="l"/>
                <a:tab pos="1774825" algn="l"/>
                <a:tab pos="2660015" algn="l"/>
                <a:tab pos="3136900" algn="l"/>
                <a:tab pos="4135120" algn="l"/>
              </a:tabLst>
            </a:pP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baseline="38888" sz="1500" spc="157" i="1">
                <a:latin typeface="Meiryo"/>
                <a:cs typeface="Meiryo"/>
              </a:rPr>
              <a:t>∑</a:t>
            </a:r>
            <a:r>
              <a:rPr dirty="0" baseline="-25641" sz="975" spc="75" i="1">
                <a:latin typeface="Palatino Linotype"/>
                <a:cs typeface="Palatino Linotype"/>
              </a:rPr>
              <a:t>n</a:t>
            </a:r>
            <a:r>
              <a:rPr dirty="0" sz="1000" spc="20" i="1">
                <a:latin typeface="Palatino Linotype"/>
                <a:cs typeface="Palatino Linotype"/>
              </a:rPr>
              <a:t>T</a:t>
            </a:r>
            <a:r>
              <a:rPr dirty="0" baseline="-21367" sz="975" spc="82" i="1">
                <a:latin typeface="Palatino Linotype"/>
                <a:cs typeface="Palatino Linotype"/>
              </a:rPr>
              <a:t>n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330">
                <a:latin typeface="Palatino Linotype"/>
                <a:cs typeface="Palatino Linotype"/>
              </a:rPr>
              <a:t>I</a:t>
            </a:r>
            <a:r>
              <a:rPr dirty="0" baseline="11111" sz="1500" spc="-457" i="1">
                <a:latin typeface="Meiryo"/>
                <a:cs typeface="Meiryo"/>
              </a:rPr>
              <a:t>̄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-21367" sz="975" spc="-397" i="1">
                <a:latin typeface="Meiryo"/>
                <a:cs typeface="Meiryo"/>
              </a:rPr>
              <a:t/>
            </a:r>
            <a:r>
              <a:rPr dirty="0" baseline="-21367" sz="975" spc="-232" i="1">
                <a:latin typeface="Meiryo"/>
                <a:cs typeface="Meiryo"/>
              </a:rPr>
              <a:t> </a:t>
            </a:r>
            <a:r>
              <a:rPr dirty="0" sz="1000" spc="-330">
                <a:latin typeface="Palatino Linotype"/>
                <a:cs typeface="Palatino Linotype"/>
              </a:rPr>
              <a:t>I</a:t>
            </a:r>
            <a:r>
              <a:rPr dirty="0" baseline="11111" sz="1500" spc="-457" i="1">
                <a:latin typeface="Meiryo"/>
                <a:cs typeface="Meiryo"/>
              </a:rPr>
              <a:t>̄</a:t>
            </a:r>
            <a:r>
              <a:rPr dirty="0" sz="1000" spc="-65" i="1">
                <a:latin typeface="Palatino Linotype"/>
                <a:cs typeface="Palatino Linotype"/>
              </a:rPr>
              <a:t>S</a:t>
            </a:r>
            <a:r>
              <a:rPr dirty="0" baseline="-21367" sz="975" spc="-397" i="1">
                <a:latin typeface="Meiryo"/>
                <a:cs typeface="Meiryo"/>
              </a:rPr>
              <a:t/>
            </a:r>
            <a:r>
              <a:rPr dirty="0" baseline="-21367" sz="975" i="1">
                <a:latin typeface="Meiryo"/>
                <a:cs typeface="Meiryo"/>
              </a:rPr>
              <a:t> </a:t>
            </a:r>
            <a:r>
              <a:rPr dirty="0" baseline="-21367" sz="975" spc="-142" i="1">
                <a:latin typeface="Meiryo"/>
                <a:cs typeface="Meiryo"/>
              </a:rPr>
              <a:t> </a:t>
            </a:r>
            <a:r>
              <a:rPr dirty="0" sz="1000" spc="12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330">
                <a:latin typeface="Palatino Linotype"/>
                <a:cs typeface="Palatino Linotype"/>
              </a:rPr>
              <a:t>I</a:t>
            </a:r>
            <a:r>
              <a:rPr dirty="0" baseline="11111" sz="1500" spc="-457" i="1">
                <a:latin typeface="Meiryo"/>
                <a:cs typeface="Meiryo"/>
              </a:rPr>
              <a:t>̄</a:t>
            </a:r>
            <a:r>
              <a:rPr dirty="0" sz="1000" spc="-65" i="1">
                <a:latin typeface="Palatino Linotype"/>
                <a:cs typeface="Palatino Linotype"/>
              </a:rPr>
              <a:t>S</a:t>
            </a:r>
            <a:r>
              <a:rPr dirty="0" baseline="-21367" sz="975" spc="-397" i="1">
                <a:latin typeface="Meiryo"/>
                <a:cs typeface="Meiryo"/>
              </a:rPr>
              <a:t/>
            </a:r>
            <a:r>
              <a:rPr dirty="0" baseline="-21367" sz="975" spc="-232" i="1">
                <a:latin typeface="Meiryo"/>
                <a:cs typeface="Meiryo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60" i="1">
                <a:latin typeface="Palatino Linotype"/>
                <a:cs typeface="Palatino Linotype"/>
              </a:rPr>
              <a:t>S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330">
                <a:latin typeface="Palatino Linotype"/>
                <a:cs typeface="Palatino Linotype"/>
              </a:rPr>
              <a:t>I</a:t>
            </a:r>
            <a:r>
              <a:rPr dirty="0" baseline="11111" sz="1500" spc="-457" i="1">
                <a:latin typeface="Meiryo"/>
                <a:cs typeface="Meiryo"/>
              </a:rPr>
              <a:t>̄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-21367" sz="975" spc="-517" i="1">
                <a:latin typeface="Meiryo"/>
                <a:cs typeface="Meiryo"/>
              </a:rPr>
              <a:t/>
            </a:r>
            <a:r>
              <a:rPr dirty="0" baseline="-21367" sz="975" spc="-217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1,</a:t>
            </a:r>
            <a:r>
              <a:rPr dirty="0" sz="1000">
                <a:latin typeface="Palatino Linotype"/>
                <a:cs typeface="Palatino Linotype"/>
              </a:rPr>
              <a:t>	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330">
                <a:latin typeface="Palatino Linotype"/>
                <a:cs typeface="Palatino Linotype"/>
              </a:rPr>
              <a:t>I</a:t>
            </a:r>
            <a:r>
              <a:rPr dirty="0" baseline="11111" sz="1500" spc="-457" i="1">
                <a:latin typeface="Meiryo"/>
                <a:cs typeface="Meiryo"/>
              </a:rPr>
              <a:t>̄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baseline="-21367" sz="975" spc="-397" i="1">
                <a:latin typeface="Meiryo"/>
                <a:cs typeface="Meiryo"/>
              </a:rPr>
              <a:t/>
            </a:r>
            <a:r>
              <a:rPr dirty="0" baseline="-21367" sz="975" spc="-232" i="1">
                <a:latin typeface="Meiryo"/>
                <a:cs typeface="Meiryo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5">
                <a:latin typeface="Palatino Linotype"/>
                <a:cs typeface="Palatino Linotype"/>
              </a:rPr>
              <a:t>1,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689026" y="4690675"/>
            <a:ext cx="2425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89865" algn="l"/>
              </a:tabLst>
            </a:pPr>
            <a:r>
              <a:rPr dirty="0" sz="1000" spc="-370" i="1">
                <a:latin typeface="Meiryo"/>
                <a:cs typeface="Meiryo"/>
              </a:rPr>
              <a:t>̄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370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453903" y="4630553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1714844" y="4715448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806615" y="4797289"/>
            <a:ext cx="9690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775335" algn="l"/>
              </a:tabLst>
            </a:pPr>
            <a:r>
              <a:rPr dirty="0" baseline="4273" sz="975" spc="-405" i="1">
                <a:latin typeface="Meiryo"/>
                <a:cs typeface="Meiryo"/>
              </a:rPr>
              <a:t/>
            </a:r>
            <a:r>
              <a:rPr dirty="0" baseline="4273" sz="975" spc="337" i="1">
                <a:latin typeface="Meiryo"/>
                <a:cs typeface="Meiryo"/>
              </a:rPr>
              <a:t>  </a:t>
            </a:r>
            <a:r>
              <a:rPr dirty="0" baseline="4273" sz="975" spc="-592" i="1">
                <a:latin typeface="Meiryo"/>
                <a:cs typeface="Meiryo"/>
              </a:rPr>
              <a:t/>
            </a:r>
            <a:r>
              <a:rPr dirty="0" baseline="4273" sz="975" i="1">
                <a:latin typeface="Meiryo"/>
                <a:cs typeface="Meiryo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180" i="1">
                <a:latin typeface="Palatino Linotype"/>
                <a:cs typeface="Palatino Linotype"/>
              </a:rPr>
              <a:t>  </a:t>
            </a: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116615" y="4690675"/>
            <a:ext cx="2330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80340" algn="l"/>
              </a:tabLst>
            </a:pPr>
            <a:r>
              <a:rPr dirty="0" sz="1000" spc="-370" i="1">
                <a:latin typeface="Meiryo"/>
                <a:cs typeface="Meiryo"/>
              </a:rPr>
              <a:t>̄</a:t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370" i="1">
                <a:latin typeface="Meiryo"/>
                <a:cs typeface="Meiryo"/>
              </a:rPr>
              <a:t>̄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2893046" y="4630553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3149878" y="4713966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2234105" y="4798773"/>
            <a:ext cx="23094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786765" algn="l"/>
                <a:tab pos="1404620" algn="l"/>
                <a:tab pos="2134870" algn="l"/>
              </a:tabLst>
            </a:pPr>
            <a:r>
              <a:rPr dirty="0" baseline="4273" sz="975" spc="-517" i="1">
                <a:latin typeface="Meiryo"/>
                <a:cs typeface="Meiryo"/>
              </a:rPr>
              <a:t/>
            </a:r>
            <a:r>
              <a:rPr dirty="0" baseline="4273" sz="975" spc="337" i="1">
                <a:latin typeface="Meiryo"/>
                <a:cs typeface="Meiryo"/>
              </a:rPr>
              <a:t>  </a:t>
            </a:r>
            <a:r>
              <a:rPr dirty="0" baseline="4273" sz="975" spc="-480" i="1">
                <a:latin typeface="Meiryo"/>
                <a:cs typeface="Meiryo"/>
              </a:rPr>
              <a:t/>
            </a:r>
            <a:r>
              <a:rPr dirty="0" baseline="4273" sz="975" i="1">
                <a:latin typeface="Meiryo"/>
                <a:cs typeface="Meiryo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235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4273" sz="975" spc="-405" i="1">
                <a:latin typeface="Meiryo"/>
                <a:cs typeface="Meiryo"/>
              </a:rPr>
              <a:t/>
            </a:r>
            <a:r>
              <a:rPr dirty="0" baseline="4273" sz="975" spc="509" i="1">
                <a:latin typeface="Meiryo"/>
                <a:cs typeface="Meiryo"/>
              </a:rPr>
              <a:t> </a:t>
            </a:r>
            <a:r>
              <a:rPr dirty="0" baseline="4273" sz="975" spc="-592" i="1">
                <a:latin typeface="Meiryo"/>
                <a:cs typeface="Meiryo"/>
              </a:rPr>
              <a:t/>
            </a:r>
            <a:r>
              <a:rPr dirty="0" baseline="4273" sz="975" i="1">
                <a:latin typeface="Meiryo"/>
                <a:cs typeface="Meiryo"/>
              </a:rPr>
              <a:t>	</a:t>
            </a:r>
            <a:r>
              <a:rPr dirty="0" baseline="4273" sz="975" spc="-517" i="1">
                <a:latin typeface="Meiryo"/>
                <a:cs typeface="Meiryo"/>
              </a:rPr>
              <a:t/>
            </a:r>
            <a:r>
              <a:rPr dirty="0" baseline="4273" sz="975" spc="525" i="1">
                <a:latin typeface="Meiryo"/>
                <a:cs typeface="Meiryo"/>
              </a:rPr>
              <a:t> </a:t>
            </a:r>
            <a:r>
              <a:rPr dirty="0" baseline="4273" sz="975" spc="-480" i="1">
                <a:latin typeface="Meiryo"/>
                <a:cs typeface="Meiryo"/>
              </a:rPr>
              <a:t/>
            </a:r>
            <a:endParaRPr baseline="4273" sz="975">
              <a:latin typeface="Meiryo"/>
              <a:cs typeface="Meiryo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554833" y="4718674"/>
            <a:ext cx="43294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80135" algn="l"/>
                <a:tab pos="2503170" algn="l"/>
              </a:tabLst>
            </a:pP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60" i="1">
                <a:latin typeface="Palatino Linotype"/>
                <a:cs typeface="Palatino Linotype"/>
              </a:rPr>
              <a:t>S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14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15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0">
                <a:latin typeface="Palatino Linotype"/>
                <a:cs typeface="Palatino Linotype"/>
              </a:rPr>
              <a:t>I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14" i="1">
                <a:latin typeface="Palatino Linotype"/>
                <a:cs typeface="Palatino Linotype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I</a:t>
            </a:r>
            <a:r>
              <a:rPr dirty="0" sz="1000" spc="-60" i="1">
                <a:latin typeface="Palatino Linotype"/>
                <a:cs typeface="Palatino Linotype"/>
              </a:rPr>
              <a:t>S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S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14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</a:t>
            </a:r>
            <a:r>
              <a:rPr dirty="0" sz="1000" spc="-20">
                <a:latin typeface="Palatino Linotype"/>
                <a:cs typeface="Palatino Linotype"/>
              </a:rPr>
              <a:t>r</a:t>
            </a:r>
            <a:r>
              <a:rPr dirty="0" sz="1000" spc="-55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B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114" i="1">
                <a:latin typeface="Palatino Linotype"/>
                <a:cs typeface="Palatino Linotype"/>
              </a:rPr>
              <a:t> </a:t>
            </a:r>
            <a:r>
              <a:rPr dirty="0" sz="1000" spc="-60" i="1">
                <a:latin typeface="Palatino Linotype"/>
                <a:cs typeface="Palatino Linotype"/>
              </a:rPr>
              <a:t>S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45" i="1">
                <a:latin typeface="Palatino Linotype"/>
                <a:cs typeface="Palatino Linotype"/>
              </a:rPr>
              <a:t> </a:t>
            </a:r>
            <a:r>
              <a:rPr dirty="0" sz="1000" spc="85">
                <a:latin typeface="Cambria"/>
                <a:cs typeface="Cambria"/>
              </a:rPr>
              <a:t>)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45">
                <a:latin typeface="Cambria"/>
                <a:cs typeface="Cambria"/>
              </a:rPr>
              <a:t>=</a:t>
            </a:r>
            <a:r>
              <a:rPr dirty="0" sz="1000" spc="55">
                <a:latin typeface="Cambria"/>
                <a:cs typeface="Cambria"/>
              </a:rPr>
              <a:t> 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-16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662840" y="4870469"/>
            <a:ext cx="950594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55">
                <a:latin typeface="Palatino Linotype"/>
                <a:cs typeface="Palatino Linotype"/>
              </a:rPr>
              <a:t>We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ﬁnally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obtain: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902756" y="5103638"/>
            <a:ext cx="939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305">
                <a:latin typeface="Segoe UI Symbol"/>
                <a:cs typeface="Segoe UI Symbol"/>
              </a:rPr>
              <a:t>⎧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902756" y="5225027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902756" y="5454778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902756" y="5684529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902756" y="5799404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902756" y="6029260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902756" y="6259001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877356" y="6373871"/>
            <a:ext cx="1574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75">
                <a:latin typeface="Segoe UI Symbol"/>
                <a:cs typeface="Segoe UI Symbol"/>
              </a:rPr>
              <a:t>⎨</a:t>
            </a:r>
            <a:r>
              <a:rPr dirty="0" baseline="-100000" sz="1500" spc="397">
                <a:latin typeface="Segoe UI Symbol"/>
                <a:cs typeface="Segoe UI Symbol"/>
              </a:rPr>
              <a:t>⎪</a:t>
            </a:r>
            <a:endParaRPr baseline="-100000" sz="1500">
              <a:latin typeface="Segoe UI Symbol"/>
              <a:cs typeface="Segoe UI Symbol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902756" y="6718482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902756" y="6948343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902756" y="7178084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902756" y="7522695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902756" y="7611962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⎩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1216149" y="5171731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1215464" y="5247629"/>
            <a:ext cx="977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Palatino Linotype"/>
                <a:cs typeface="Palatino Linotype"/>
              </a:rPr>
              <a:t>w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1605339" y="5171731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1599054" y="5247628"/>
            <a:ext cx="6413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5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2909043" y="5170129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2909043" y="5258711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1037857" y="5174972"/>
            <a:ext cx="20961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85">
                <a:latin typeface="Palatino Linotype"/>
                <a:cs typeface="Palatino Linotype"/>
              </a:rPr>
              <a:t>E</a:t>
            </a:r>
            <a:r>
              <a:rPr dirty="0" sz="1000" spc="-125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q</a:t>
            </a:r>
            <a:r>
              <a:rPr dirty="0" sz="1000" spc="-350" i="1">
                <a:latin typeface="Meiryo"/>
                <a:cs typeface="Meiryo"/>
              </a:rPr>
              <a:t>̂</a:t>
            </a:r>
            <a:r>
              <a:rPr dirty="0" sz="1000" spc="300" i="1">
                <a:latin typeface="Meiryo"/>
                <a:cs typeface="Meiryo"/>
              </a:rPr>
              <a:t> </a:t>
            </a:r>
            <a:r>
              <a:rPr dirty="0" sz="1000" spc="235">
                <a:latin typeface="Cambria"/>
                <a:cs typeface="Cambria"/>
              </a:rPr>
              <a:t>)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185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95" i="1">
                <a:latin typeface="Meiryo"/>
                <a:cs typeface="Meiryo"/>
              </a:rPr>
              <a:t> </a:t>
            </a:r>
            <a:r>
              <a:rPr dirty="0" sz="1000" spc="-35">
                <a:latin typeface="Cambria"/>
                <a:cs typeface="Cambria"/>
              </a:rPr>
              <a:t>[</a:t>
            </a:r>
            <a:r>
              <a:rPr dirty="0" sz="1000" spc="-35" i="1">
                <a:latin typeface="Palatino Linotype"/>
                <a:cs typeface="Palatino Linotype"/>
              </a:rPr>
              <a:t>O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4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2tr</a:t>
            </a:r>
            <a:r>
              <a:rPr dirty="0" sz="1000">
                <a:latin typeface="Cambria"/>
                <a:cs typeface="Cambria"/>
              </a:rPr>
              <a:t>(Θ</a:t>
            </a:r>
            <a:r>
              <a:rPr dirty="0" sz="1000" spc="185">
                <a:latin typeface="Cambria"/>
                <a:cs typeface="Cambria"/>
              </a:rPr>
              <a:t>  </a:t>
            </a:r>
            <a:r>
              <a:rPr dirty="0" sz="1000" spc="15">
                <a:latin typeface="Cambria"/>
                <a:cs typeface="Cambria"/>
              </a:rPr>
              <a:t>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3109188" y="5228881"/>
            <a:ext cx="520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95" i="1">
                <a:latin typeface="Meiryo"/>
                <a:cs typeface="Meiryo"/>
              </a:rPr>
              <a:t>̄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3108161" y="5247738"/>
            <a:ext cx="1968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I</a:t>
            </a:r>
            <a:r>
              <a:rPr dirty="0" sz="650" spc="-25" i="1">
                <a:latin typeface="Palatino Linotype"/>
                <a:cs typeface="Palatino Linotype"/>
              </a:rPr>
              <a:t>VW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3255566" y="5174957"/>
            <a:ext cx="892175" cy="21209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944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5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(Θ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Θ</a:t>
            </a:r>
            <a:r>
              <a:rPr dirty="0" sz="1000" spc="250">
                <a:latin typeface="Cambria"/>
                <a:cs typeface="Cambria"/>
              </a:rPr>
              <a:t>  </a:t>
            </a:r>
            <a:r>
              <a:rPr dirty="0" sz="1000" spc="-3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  <a:p>
            <a:pPr marL="459740">
              <a:lnSpc>
                <a:spcPts val="525"/>
              </a:lnSpc>
              <a:tabLst>
                <a:tab pos="658495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V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8547" sz="975" spc="-75" i="1">
                <a:latin typeface="Palatino Linotype"/>
                <a:cs typeface="Palatino Linotype"/>
              </a:rPr>
              <a:t>W</a:t>
            </a:r>
            <a:endParaRPr baseline="8547" sz="975">
              <a:latin typeface="Palatino Linotype"/>
              <a:cs typeface="Palatino Linotype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1681330" y="5532004"/>
            <a:ext cx="4552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359410" algn="l"/>
              </a:tabLst>
            </a:pPr>
            <a:r>
              <a:rPr dirty="0" baseline="8547" sz="975" spc="-592" i="1">
                <a:latin typeface="Meiryo"/>
                <a:cs typeface="Meiryo"/>
              </a:rPr>
              <a:t/>
            </a:r>
            <a:r>
              <a:rPr dirty="0" baseline="8547" sz="975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1505772" y="5448250"/>
            <a:ext cx="772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440" i="1">
                <a:latin typeface="Meiryo"/>
                <a:cs typeface="Meiryo"/>
              </a:rPr>
              <a:t/>
            </a:r>
            <a:r>
              <a:rPr dirty="0" baseline="29914" sz="975" spc="52">
                <a:latin typeface="Palatino Linotype"/>
                <a:cs typeface="Palatino Linotype"/>
              </a:rPr>
              <a:t>2</a:t>
            </a:r>
            <a:r>
              <a:rPr dirty="0" sz="1000" spc="-45">
                <a:latin typeface="Cambria"/>
                <a:cs typeface="Cambria"/>
              </a:rPr>
              <a:t>[</a:t>
            </a:r>
            <a:r>
              <a:rPr dirty="0" sz="1000" spc="-30">
                <a:latin typeface="Palatino Linotype"/>
                <a:cs typeface="Palatino Linotype"/>
              </a:rPr>
              <a:t>t</a:t>
            </a:r>
            <a:r>
              <a:rPr dirty="0" sz="1000" spc="-35">
                <a:latin typeface="Palatino Linotype"/>
                <a:cs typeface="Palatino Linotype"/>
              </a:rPr>
              <a:t>r</a:t>
            </a:r>
            <a:r>
              <a:rPr dirty="0" sz="1000" spc="-20">
                <a:latin typeface="Cambria"/>
                <a:cs typeface="Cambria"/>
              </a:rPr>
              <a:t>(</a:t>
            </a:r>
            <a:r>
              <a:rPr dirty="0" sz="1000" spc="-20">
                <a:latin typeface="Cambria"/>
                <a:cs typeface="Cambria"/>
              </a:rPr>
              <a:t>Θ</a:t>
            </a:r>
            <a:r>
              <a:rPr dirty="0" baseline="29914" sz="975" spc="112">
                <a:latin typeface="Cambria"/>
                <a:cs typeface="Cambria"/>
              </a:rPr>
              <a:t>−</a:t>
            </a:r>
            <a:r>
              <a:rPr dirty="0" baseline="29914" sz="975" spc="44">
                <a:latin typeface="Palatino Linotype"/>
                <a:cs typeface="Palatino Linotype"/>
              </a:rPr>
              <a:t>1</a:t>
            </a:r>
            <a:r>
              <a:rPr dirty="0" sz="1000" spc="45">
                <a:latin typeface="Cambria"/>
                <a:cs typeface="Cambria"/>
              </a:rPr>
              <a:t>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2416531" y="5532004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2299805" y="5402301"/>
            <a:ext cx="367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75">
                <a:latin typeface="Cambria"/>
                <a:cs typeface="Cambria"/>
              </a:rPr>
              <a:t>Θ</a:t>
            </a:r>
            <a:r>
              <a:rPr dirty="0" sz="650" spc="50">
                <a:latin typeface="Cambria"/>
                <a:cs typeface="Cambria"/>
              </a:rPr>
              <a:t>−</a:t>
            </a:r>
            <a:r>
              <a:rPr dirty="0" sz="650" spc="50">
                <a:latin typeface="Palatino Linotype"/>
                <a:cs typeface="Palatino Linotype"/>
              </a:rPr>
              <a:t>1</a:t>
            </a:r>
            <a:r>
              <a:rPr dirty="0" baseline="-19444" sz="1500" spc="75">
                <a:latin typeface="Cambria"/>
                <a:cs typeface="Cambria"/>
              </a:rPr>
              <a:t>Θ</a:t>
            </a:r>
            <a:endParaRPr baseline="-19444" sz="1500">
              <a:latin typeface="Cambria"/>
              <a:cs typeface="Cambria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2202079" y="5520916"/>
            <a:ext cx="6673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426084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W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10" i="1">
                <a:latin typeface="Palatino Linotype"/>
                <a:cs typeface="Palatino Linotype"/>
              </a:rPr>
              <a:t>VS</a:t>
            </a:r>
            <a:r>
              <a:rPr dirty="0" baseline="-18518" sz="675" spc="-337" i="1">
                <a:latin typeface="Meiryo"/>
                <a:cs typeface="Meiryo"/>
              </a:rPr>
              <a:t/>
            </a:r>
            <a:r>
              <a:rPr dirty="0" baseline="-18518" sz="675" spc="-97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2835328" y="5448250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1505778" y="5721542"/>
            <a:ext cx="7759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45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-127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mbria"/>
                <a:cs typeface="Cambria"/>
              </a:rPr>
              <a:t>[</a:t>
            </a:r>
            <a:r>
              <a:rPr dirty="0" sz="1000" spc="-10">
                <a:latin typeface="Palatino Linotype"/>
                <a:cs typeface="Palatino Linotype"/>
              </a:rPr>
              <a:t>tr</a:t>
            </a:r>
            <a:r>
              <a:rPr dirty="0" sz="1000" spc="-10">
                <a:latin typeface="Cambria"/>
                <a:cs typeface="Cambria"/>
              </a:rPr>
              <a:t>(Θ</a:t>
            </a:r>
            <a:r>
              <a:rPr dirty="0" baseline="29914" sz="975" spc="-15">
                <a:latin typeface="Cambria"/>
                <a:cs typeface="Cambria"/>
              </a:rPr>
              <a:t>−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2419394" y="5805291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2302668" y="5675589"/>
            <a:ext cx="367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67">
                <a:latin typeface="Cambria"/>
                <a:cs typeface="Cambria"/>
              </a:rPr>
              <a:t>Θ</a:t>
            </a:r>
            <a:r>
              <a:rPr dirty="0" sz="650" spc="45">
                <a:latin typeface="Cambria"/>
                <a:cs typeface="Cambria"/>
              </a:rPr>
              <a:t>−</a:t>
            </a:r>
            <a:r>
              <a:rPr dirty="0" sz="650" spc="45">
                <a:latin typeface="Palatino Linotype"/>
                <a:cs typeface="Palatino Linotype"/>
              </a:rPr>
              <a:t>1</a:t>
            </a:r>
            <a:r>
              <a:rPr dirty="0" baseline="-19444" sz="1500" spc="67">
                <a:latin typeface="Cambria"/>
                <a:cs typeface="Cambria"/>
              </a:rPr>
              <a:t>Θ</a:t>
            </a:r>
            <a:endParaRPr baseline="-19444" sz="1500">
              <a:latin typeface="Cambria"/>
              <a:cs typeface="Cambria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1668635" y="5794204"/>
            <a:ext cx="12223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375285" algn="l"/>
                <a:tab pos="574040" algn="l"/>
                <a:tab pos="962025" algn="l"/>
              </a:tabLst>
            </a:pP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baseline="-8547" sz="975" spc="-75" i="1">
                <a:latin typeface="Palatino Linotype"/>
                <a:cs typeface="Palatino Linotype"/>
              </a:rPr>
              <a:t>V</a:t>
            </a:r>
            <a:r>
              <a:rPr dirty="0" baseline="-8547" sz="975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W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0" i="1">
                <a:latin typeface="Palatino Linotype"/>
                <a:cs typeface="Palatino Linotype"/>
              </a:rPr>
              <a:t>VS</a:t>
            </a:r>
            <a:r>
              <a:rPr dirty="0" baseline="-18518" sz="675" spc="-30" i="1">
                <a:latin typeface="Meiryo"/>
                <a:cs typeface="Meiryo"/>
              </a:rPr>
              <a:t/>
            </a:r>
            <a:r>
              <a:rPr dirty="0" sz="650" spc="-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2844363" y="5721537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1216160" y="5989089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1190075" y="6081664"/>
            <a:ext cx="1543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85" i="1">
                <a:latin typeface="Palatino Linotype"/>
                <a:cs typeface="Palatino Linotype"/>
              </a:rPr>
              <a:t>B</a:t>
            </a:r>
            <a:r>
              <a:rPr dirty="0" baseline="-18518" sz="675" spc="-240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1619752" y="5991604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2451854" y="5990001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2451854" y="6078584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1037864" y="5994829"/>
            <a:ext cx="163893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75">
                <a:latin typeface="Palatino Linotype"/>
                <a:cs typeface="Palatino Linotype"/>
              </a:rPr>
              <a:t>E</a:t>
            </a:r>
            <a:r>
              <a:rPr dirty="0" sz="1000" spc="-114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q</a:t>
            </a:r>
            <a:r>
              <a:rPr dirty="0" sz="1000" spc="-340" i="1">
                <a:latin typeface="Meiryo"/>
                <a:cs typeface="Meiryo"/>
              </a:rPr>
              <a:t>̂</a:t>
            </a:r>
            <a:r>
              <a:rPr dirty="0" sz="1000" spc="375" i="1">
                <a:latin typeface="Meiryo"/>
                <a:cs typeface="Meiryo"/>
              </a:rPr>
              <a:t> </a:t>
            </a:r>
            <a:r>
              <a:rPr dirty="0" sz="1000" spc="235">
                <a:latin typeface="Cambria"/>
                <a:cs typeface="Cambria"/>
              </a:rPr>
              <a:t>)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170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9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[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45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2tr</a:t>
            </a:r>
            <a:r>
              <a:rPr dirty="0" sz="1000">
                <a:latin typeface="Cambria"/>
                <a:cs typeface="Cambria"/>
              </a:rPr>
              <a:t>(Θ</a:t>
            </a:r>
            <a:r>
              <a:rPr dirty="0" sz="1000" spc="165">
                <a:latin typeface="Cambria"/>
                <a:cs typeface="Cambria"/>
              </a:rPr>
              <a:t>  </a:t>
            </a:r>
            <a:r>
              <a:rPr dirty="0" sz="1000" spc="5">
                <a:latin typeface="Cambria"/>
                <a:cs typeface="Cambria"/>
              </a:rPr>
              <a:t>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2651879" y="6048754"/>
            <a:ext cx="520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195" i="1">
                <a:latin typeface="Meiryo"/>
                <a:cs typeface="Meiryo"/>
              </a:rPr>
              <a:t>̄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1588067" y="6067491"/>
            <a:ext cx="13011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1075055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15">
                <a:latin typeface="Palatino Linotype"/>
                <a:cs typeface="Palatino Linotype"/>
              </a:rPr>
              <a:t>I</a:t>
            </a:r>
            <a:r>
              <a:rPr dirty="0" sz="650" spc="105" i="1">
                <a:latin typeface="Palatino Linotype"/>
                <a:cs typeface="Palatino Linotype"/>
              </a:rPr>
              <a:t>V</a:t>
            </a:r>
            <a:r>
              <a:rPr dirty="0" sz="650" spc="15" i="1">
                <a:latin typeface="Palatino Linotype"/>
                <a:cs typeface="Palatino Linotype"/>
              </a:rPr>
              <a:t>B</a:t>
            </a:r>
            <a:r>
              <a:rPr dirty="0" baseline="-18518" sz="675" spc="-359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2802259" y="6006944"/>
            <a:ext cx="887094" cy="2101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935"/>
              </a:lnSpc>
              <a:spcBef>
                <a:spcPts val="95"/>
              </a:spcBef>
            </a:pPr>
            <a:r>
              <a:rPr dirty="0" baseline="5555" sz="1500">
                <a:latin typeface="Cambria"/>
                <a:cs typeface="Cambria"/>
              </a:rPr>
              <a:t>)</a:t>
            </a:r>
            <a:r>
              <a:rPr dirty="0" baseline="5555" sz="1500" spc="44">
                <a:latin typeface="Cambria"/>
                <a:cs typeface="Cambria"/>
              </a:rPr>
              <a:t> </a:t>
            </a:r>
            <a:r>
              <a:rPr dirty="0" baseline="5555" sz="1500">
                <a:latin typeface="Cambria"/>
                <a:cs typeface="Cambria"/>
              </a:rPr>
              <a:t>+</a:t>
            </a:r>
            <a:r>
              <a:rPr dirty="0" baseline="5555" sz="1500" spc="52">
                <a:latin typeface="Cambria"/>
                <a:cs typeface="Cambria"/>
              </a:rPr>
              <a:t> </a:t>
            </a:r>
            <a:r>
              <a:rPr dirty="0" baseline="5555" sz="1500">
                <a:latin typeface="Palatino Linotype"/>
                <a:cs typeface="Palatino Linotype"/>
              </a:rPr>
              <a:t>tr</a:t>
            </a:r>
            <a:r>
              <a:rPr dirty="0" baseline="5555" sz="1500">
                <a:latin typeface="Cambria"/>
                <a:cs typeface="Cambria"/>
              </a:rPr>
              <a:t>(Θ</a:t>
            </a:r>
            <a:r>
              <a:rPr dirty="0" baseline="38461" sz="975">
                <a:latin typeface="Cambria"/>
                <a:cs typeface="Cambria"/>
              </a:rPr>
              <a:t>−</a:t>
            </a:r>
            <a:r>
              <a:rPr dirty="0" baseline="38461" sz="975">
                <a:latin typeface="Palatino Linotype"/>
                <a:cs typeface="Palatino Linotype"/>
              </a:rPr>
              <a:t>1</a:t>
            </a:r>
            <a:r>
              <a:rPr dirty="0" baseline="5555" sz="1500">
                <a:latin typeface="Cambria"/>
                <a:cs typeface="Cambria"/>
              </a:rPr>
              <a:t>Θ</a:t>
            </a:r>
            <a:r>
              <a:rPr dirty="0" baseline="5555" sz="1500" spc="-165">
                <a:latin typeface="Cambria"/>
                <a:cs typeface="Cambria"/>
              </a:rPr>
              <a:t> </a:t>
            </a:r>
            <a:r>
              <a:rPr dirty="0" sz="650" spc="-60" i="1">
                <a:latin typeface="Meiryo"/>
                <a:cs typeface="Meiryo"/>
              </a:rPr>
              <a:t>̄</a:t>
            </a:r>
            <a:r>
              <a:rPr dirty="0" sz="650" spc="265" i="1">
                <a:latin typeface="Meiryo"/>
                <a:cs typeface="Meiryo"/>
              </a:rPr>
              <a:t> </a:t>
            </a:r>
            <a:r>
              <a:rPr dirty="0" baseline="5555" sz="1500" spc="-37">
                <a:latin typeface="Cambria"/>
                <a:cs typeface="Cambria"/>
              </a:rPr>
              <a:t>)]</a:t>
            </a:r>
            <a:endParaRPr baseline="5555" sz="1500">
              <a:latin typeface="Cambria"/>
              <a:cs typeface="Cambria"/>
            </a:endParaRPr>
          </a:p>
          <a:p>
            <a:pPr marL="459740">
              <a:lnSpc>
                <a:spcPts val="515"/>
              </a:lnSpc>
              <a:tabLst>
                <a:tab pos="658495" algn="l"/>
              </a:tabLst>
            </a:pPr>
            <a:r>
              <a:rPr dirty="0" baseline="8547" sz="975" spc="-75" i="1">
                <a:latin typeface="Palatino Linotype"/>
                <a:cs typeface="Palatino Linotype"/>
              </a:rPr>
              <a:t>V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baseline="12820" sz="975" spc="127" i="1">
                <a:latin typeface="Palatino Linotype"/>
                <a:cs typeface="Palatino Linotype"/>
              </a:rPr>
              <a:t>B</a:t>
            </a:r>
            <a:r>
              <a:rPr dirty="0" sz="450" spc="-16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1727423" y="6264891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1721138" y="6340793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1797834" y="6127762"/>
            <a:ext cx="838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55">
                <a:latin typeface="Segoe UI Symbol"/>
                <a:cs typeface="Segoe UI Symbol"/>
              </a:rPr>
              <a:t>[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2092384" y="6179877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2353330" y="6264892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0" name="object 140" descr=""/>
          <p:cNvSpPr txBox="1"/>
          <p:nvPr/>
        </p:nvSpPr>
        <p:spPr>
          <a:xfrm>
            <a:off x="2207940" y="6346732"/>
            <a:ext cx="2063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180" i="1">
                <a:latin typeface="Palatino Linotype"/>
                <a:cs typeface="Palatino Linotype"/>
              </a:rPr>
              <a:t>  </a:t>
            </a: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2992610" y="6263408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1545585" y="6268122"/>
            <a:ext cx="16719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2580" algn="l"/>
                <a:tab pos="727710" algn="l"/>
              </a:tabLst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2tr</a:t>
            </a:r>
            <a:r>
              <a:rPr dirty="0" sz="1000" spc="5">
                <a:latin typeface="Cambria"/>
                <a:cs typeface="Cambria"/>
              </a:rPr>
              <a:t>(Θ</a:t>
            </a:r>
            <a:r>
              <a:rPr dirty="0" sz="1000">
                <a:latin typeface="Cambria"/>
                <a:cs typeface="Cambria"/>
              </a:rPr>
              <a:t>   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43" name="object 143" descr=""/>
          <p:cNvSpPr txBox="1"/>
          <p:nvPr/>
        </p:nvSpPr>
        <p:spPr>
          <a:xfrm>
            <a:off x="2967210" y="6340899"/>
            <a:ext cx="45148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236854" algn="l"/>
              </a:tabLst>
            </a:pPr>
            <a:r>
              <a:rPr dirty="0" baseline="-8547" sz="975" spc="-75" i="1">
                <a:latin typeface="Palatino Linotype"/>
                <a:cs typeface="Palatino Linotype"/>
              </a:rPr>
              <a:t>V</a:t>
            </a:r>
            <a:r>
              <a:rPr dirty="0" baseline="-8547" sz="975" i="1">
                <a:latin typeface="Palatino Linotype"/>
                <a:cs typeface="Palatino Linotype"/>
              </a:rPr>
              <a:t>	</a:t>
            </a:r>
            <a:r>
              <a:rPr dirty="0" sz="650" spc="-30">
                <a:latin typeface="Palatino Linotype"/>
                <a:cs typeface="Palatino Linotype"/>
              </a:rPr>
              <a:t>I</a:t>
            </a:r>
            <a:r>
              <a:rPr dirty="0" sz="650" spc="-40" i="1">
                <a:latin typeface="Palatino Linotype"/>
                <a:cs typeface="Palatino Linotype"/>
              </a:rPr>
              <a:t>S</a:t>
            </a:r>
            <a:r>
              <a:rPr dirty="0" baseline="-18518" sz="675" spc="-359" i="1">
                <a:latin typeface="Meiryo"/>
                <a:cs typeface="Meiryo"/>
              </a:rPr>
              <a:t/>
            </a:r>
            <a:r>
              <a:rPr dirty="0" baseline="-18518" sz="675" spc="-97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3167235" y="6268123"/>
            <a:ext cx="1487805" cy="2222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985"/>
              </a:lnSpc>
              <a:spcBef>
                <a:spcPts val="95"/>
              </a:spcBef>
              <a:tabLst>
                <a:tab pos="217170" algn="l"/>
              </a:tabLst>
            </a:pPr>
            <a:r>
              <a:rPr dirty="0" baseline="-8547" sz="975" spc="-75" i="1">
                <a:latin typeface="Meiryo"/>
                <a:cs typeface="Meiryo"/>
              </a:rPr>
              <a:t>̄</a:t>
            </a:r>
            <a:r>
              <a:rPr dirty="0" baseline="-8547" sz="975" i="1">
                <a:latin typeface="Meiryo"/>
                <a:cs typeface="Meiryo"/>
              </a:rPr>
              <a:t>	</a:t>
            </a:r>
            <a:r>
              <a:rPr dirty="0" sz="1000">
                <a:latin typeface="Cambria"/>
                <a:cs typeface="Cambria"/>
              </a:rPr>
              <a:t>) +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 spc="10">
                <a:latin typeface="Cambria"/>
                <a:cs typeface="Cambria"/>
              </a:rPr>
              <a:t>(</a:t>
            </a:r>
            <a:r>
              <a:rPr dirty="0" sz="1000" spc="10">
                <a:latin typeface="Cambria"/>
                <a:cs typeface="Cambria"/>
              </a:rPr>
              <a:t>Θ</a:t>
            </a:r>
            <a:r>
              <a:rPr dirty="0" baseline="29914" sz="975" spc="157">
                <a:latin typeface="Cambria"/>
                <a:cs typeface="Cambria"/>
              </a:rPr>
              <a:t>−</a:t>
            </a:r>
            <a:r>
              <a:rPr dirty="0" baseline="29914" sz="975" spc="89">
                <a:latin typeface="Palatino Linotype"/>
                <a:cs typeface="Palatino Linotype"/>
              </a:rPr>
              <a:t>1</a:t>
            </a:r>
            <a:r>
              <a:rPr dirty="0" sz="1000" spc="70">
                <a:latin typeface="Cambria"/>
                <a:cs typeface="Cambria"/>
              </a:rPr>
              <a:t>Θ</a:t>
            </a:r>
            <a:r>
              <a:rPr dirty="0" baseline="-21367" sz="975" spc="-442" i="1">
                <a:latin typeface="Palatino Linotype"/>
                <a:cs typeface="Palatino Linotype"/>
              </a:rPr>
              <a:t>B</a:t>
            </a:r>
            <a:r>
              <a:rPr dirty="0" baseline="-8547" sz="975" spc="-284" i="1">
                <a:latin typeface="Meiryo"/>
                <a:cs typeface="Meiryo"/>
              </a:rPr>
              <a:t>̄</a:t>
            </a:r>
            <a:r>
              <a:rPr dirty="0" baseline="-8547" sz="975" spc="307" i="1">
                <a:latin typeface="Meiryo"/>
                <a:cs typeface="Meiryo"/>
              </a:rPr>
              <a:t> </a:t>
            </a:r>
            <a:r>
              <a:rPr dirty="0" sz="1000" spc="55">
                <a:latin typeface="Cambria"/>
                <a:cs typeface="Cambria"/>
              </a:rPr>
              <a:t>Θ</a:t>
            </a:r>
            <a:r>
              <a:rPr dirty="0" baseline="29914" sz="975" spc="82">
                <a:latin typeface="Cambria"/>
                <a:cs typeface="Cambria"/>
              </a:rPr>
              <a:t>−</a:t>
            </a:r>
            <a:r>
              <a:rPr dirty="0" baseline="29914" sz="975" spc="82">
                <a:latin typeface="Palatino Linotype"/>
                <a:cs typeface="Palatino Linotype"/>
              </a:rPr>
              <a:t>1</a:t>
            </a:r>
            <a:r>
              <a:rPr dirty="0" sz="1000" spc="55">
                <a:latin typeface="Cambria"/>
                <a:cs typeface="Cambria"/>
              </a:rPr>
              <a:t>Θ</a:t>
            </a:r>
            <a:r>
              <a:rPr dirty="0" baseline="-21367" sz="975" spc="82" i="1">
                <a:latin typeface="Palatino Linotype"/>
                <a:cs typeface="Palatino Linotype"/>
              </a:rPr>
              <a:t>VS</a:t>
            </a:r>
            <a:r>
              <a:rPr dirty="0" baseline="-21367" sz="975" spc="165" i="1">
                <a:latin typeface="Palatino Linotype"/>
                <a:cs typeface="Palatino Linotype"/>
              </a:rPr>
              <a:t> </a:t>
            </a:r>
            <a:r>
              <a:rPr dirty="0" baseline="-21367" sz="975" spc="-75" i="1">
                <a:latin typeface="Palatino Linotype"/>
                <a:cs typeface="Palatino Linotype"/>
              </a:rPr>
              <a:t>V</a:t>
            </a:r>
            <a:endParaRPr baseline="-21367" sz="975">
              <a:latin typeface="Palatino Linotype"/>
              <a:cs typeface="Palatino Linotype"/>
            </a:endParaRPr>
          </a:p>
          <a:p>
            <a:pPr marL="626110">
              <a:lnSpc>
                <a:spcPts val="565"/>
              </a:lnSpc>
              <a:tabLst>
                <a:tab pos="876935" algn="l"/>
                <a:tab pos="1318895" algn="l"/>
              </a:tabLst>
            </a:pPr>
            <a:r>
              <a:rPr dirty="0" baseline="8547" sz="975" spc="-75" i="1">
                <a:latin typeface="Palatino Linotype"/>
                <a:cs typeface="Palatino Linotype"/>
              </a:rPr>
              <a:t>V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sz="450" i="1">
                <a:latin typeface="Meiryo"/>
                <a:cs typeface="Meiryo"/>
              </a:rPr>
              <a:t/>
            </a:r>
            <a:r>
              <a:rPr dirty="0" sz="450" spc="430" i="1">
                <a:latin typeface="Meiryo"/>
                <a:cs typeface="Meiryo"/>
              </a:rPr>
              <a:t> </a:t>
            </a:r>
            <a:r>
              <a:rPr dirty="0" baseline="8547" sz="975" spc="-75" i="1">
                <a:latin typeface="Palatino Linotype"/>
                <a:cs typeface="Palatino Linotype"/>
              </a:rPr>
              <a:t>V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sz="450" spc="-5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4557578" y="6127768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61111" sz="1500" spc="37">
                <a:latin typeface="Cambria"/>
                <a:cs typeface="Cambria"/>
              </a:rPr>
              <a:t>)</a:t>
            </a:r>
            <a:r>
              <a:rPr dirty="0" sz="1000" spc="25">
                <a:latin typeface="Segoe UI Symbol"/>
                <a:cs typeface="Segoe UI Symbol"/>
              </a:rPr>
              <a:t>]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1727421" y="6637742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47" name="object 147" descr=""/>
          <p:cNvSpPr txBox="1"/>
          <p:nvPr/>
        </p:nvSpPr>
        <p:spPr>
          <a:xfrm>
            <a:off x="1800689" y="6500608"/>
            <a:ext cx="838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55">
                <a:latin typeface="Segoe UI Symbol"/>
                <a:cs typeface="Segoe UI Symbol"/>
              </a:rPr>
              <a:t>[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48" name="object 148" descr=""/>
          <p:cNvSpPr txBox="1"/>
          <p:nvPr/>
        </p:nvSpPr>
        <p:spPr>
          <a:xfrm>
            <a:off x="2105524" y="6552837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49" name="object 149" descr=""/>
          <p:cNvSpPr txBox="1"/>
          <p:nvPr/>
        </p:nvSpPr>
        <p:spPr>
          <a:xfrm>
            <a:off x="2362356" y="6636254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0" name="object 150" descr=""/>
          <p:cNvSpPr txBox="1"/>
          <p:nvPr/>
        </p:nvSpPr>
        <p:spPr>
          <a:xfrm>
            <a:off x="1721136" y="6721061"/>
            <a:ext cx="6832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512445" algn="l"/>
              </a:tabLst>
            </a:pPr>
            <a:r>
              <a:rPr dirty="0" baseline="4273" sz="975" spc="-480" i="1">
                <a:latin typeface="Meiryo"/>
                <a:cs typeface="Meiryo"/>
              </a:rPr>
              <a:t/>
            </a:r>
            <a:r>
              <a:rPr dirty="0" baseline="4273" sz="975" i="1">
                <a:latin typeface="Meiryo"/>
                <a:cs typeface="Meiryo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235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1" name="object 151" descr=""/>
          <p:cNvSpPr txBox="1"/>
          <p:nvPr/>
        </p:nvSpPr>
        <p:spPr>
          <a:xfrm>
            <a:off x="3001637" y="6636254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2" name="object 152" descr=""/>
          <p:cNvSpPr txBox="1"/>
          <p:nvPr/>
        </p:nvSpPr>
        <p:spPr>
          <a:xfrm>
            <a:off x="1545578" y="6640977"/>
            <a:ext cx="16808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5755" algn="l"/>
                <a:tab pos="725170" algn="l"/>
              </a:tabLst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2t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Cambria"/>
                <a:cs typeface="Cambria"/>
              </a:rPr>
              <a:t>(Θ</a:t>
            </a:r>
            <a:r>
              <a:rPr dirty="0" sz="1000">
                <a:latin typeface="Cambria"/>
                <a:cs typeface="Cambria"/>
              </a:rPr>
              <a:t>   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53" name="object 153" descr=""/>
          <p:cNvSpPr txBox="1"/>
          <p:nvPr/>
        </p:nvSpPr>
        <p:spPr>
          <a:xfrm>
            <a:off x="3176262" y="6640968"/>
            <a:ext cx="12534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223520" algn="l"/>
              </a:tabLst>
            </a:pPr>
            <a:r>
              <a:rPr dirty="0" baseline="-8547" sz="975" spc="-75" i="1">
                <a:latin typeface="Meiryo"/>
                <a:cs typeface="Meiryo"/>
              </a:rPr>
              <a:t>̄</a:t>
            </a:r>
            <a:r>
              <a:rPr dirty="0" baseline="-8547" sz="975" i="1">
                <a:latin typeface="Meiryo"/>
                <a:cs typeface="Meiryo"/>
              </a:rPr>
              <a:t>	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3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(Θ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Θ</a:t>
            </a:r>
            <a:r>
              <a:rPr dirty="0" sz="1000" spc="-110">
                <a:latin typeface="Cambria"/>
                <a:cs typeface="Cambria"/>
              </a:rPr>
              <a:t> </a:t>
            </a:r>
            <a:r>
              <a:rPr dirty="0" baseline="-8547" sz="975" spc="-89" i="1">
                <a:latin typeface="Meiryo"/>
                <a:cs typeface="Meiryo"/>
              </a:rPr>
              <a:t>̄</a:t>
            </a:r>
            <a:r>
              <a:rPr dirty="0" baseline="-8547" sz="975" spc="397" i="1">
                <a:latin typeface="Meiryo"/>
                <a:cs typeface="Meiryo"/>
              </a:rPr>
              <a:t> </a:t>
            </a:r>
            <a:r>
              <a:rPr dirty="0" sz="1000" spc="50">
                <a:latin typeface="Cambria"/>
                <a:cs typeface="Cambria"/>
              </a:rPr>
              <a:t>Θ</a:t>
            </a:r>
            <a:r>
              <a:rPr dirty="0" baseline="29914" sz="975" spc="75">
                <a:latin typeface="Cambria"/>
                <a:cs typeface="Cambria"/>
              </a:rPr>
              <a:t>−</a:t>
            </a:r>
            <a:r>
              <a:rPr dirty="0" baseline="29914" sz="975" spc="75">
                <a:latin typeface="Palatino Linotype"/>
                <a:cs typeface="Palatino Linotype"/>
              </a:rPr>
              <a:t>1</a:t>
            </a:r>
            <a:r>
              <a:rPr dirty="0" sz="1000" spc="50">
                <a:latin typeface="Cambria"/>
                <a:cs typeface="Cambria"/>
              </a:rPr>
              <a:t>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54" name="object 154" descr=""/>
          <p:cNvSpPr txBox="1"/>
          <p:nvPr/>
        </p:nvSpPr>
        <p:spPr>
          <a:xfrm>
            <a:off x="2963537" y="6713749"/>
            <a:ext cx="17005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249554" algn="l"/>
                <a:tab pos="845185" algn="l"/>
                <a:tab pos="1043940" algn="l"/>
                <a:tab pos="1427480" algn="l"/>
              </a:tabLst>
            </a:pPr>
            <a:r>
              <a:rPr dirty="0" baseline="-8547" sz="975" spc="-75" i="1">
                <a:latin typeface="Palatino Linotype"/>
                <a:cs typeface="Palatino Linotype"/>
              </a:rPr>
              <a:t>V</a:t>
            </a:r>
            <a:r>
              <a:rPr dirty="0" baseline="-8547" sz="975" i="1">
                <a:latin typeface="Palatino Linotype"/>
                <a:cs typeface="Palatino Linotype"/>
              </a:rPr>
              <a:t>	</a:t>
            </a:r>
            <a:r>
              <a:rPr dirty="0" sz="650" spc="-20">
                <a:latin typeface="Palatino Linotype"/>
                <a:cs typeface="Palatino Linotype"/>
              </a:rPr>
              <a:t>I</a:t>
            </a:r>
            <a:r>
              <a:rPr dirty="0" sz="650" spc="-20" i="1">
                <a:latin typeface="Palatino Linotype"/>
                <a:cs typeface="Palatino Linotype"/>
              </a:rPr>
              <a:t>S</a:t>
            </a:r>
            <a:r>
              <a:rPr dirty="0" baseline="-18518" sz="675" spc="-30" i="1">
                <a:latin typeface="Meiryo"/>
                <a:cs typeface="Meiryo"/>
              </a:rPr>
              <a:t/>
            </a:r>
            <a:r>
              <a:rPr dirty="0" sz="650" spc="-20" i="1">
                <a:latin typeface="Palatino Linotype"/>
                <a:cs typeface="Palatino Linotype"/>
              </a:rPr>
              <a:t>V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-8547" sz="975" spc="-75" i="1">
                <a:latin typeface="Palatino Linotype"/>
                <a:cs typeface="Palatino Linotype"/>
              </a:rPr>
              <a:t>V</a:t>
            </a:r>
            <a:r>
              <a:rPr dirty="0" baseline="-8547" sz="975" i="1">
                <a:latin typeface="Palatino Linotype"/>
                <a:cs typeface="Palatino Linotype"/>
              </a:rPr>
              <a:t>	</a:t>
            </a:r>
            <a:r>
              <a:rPr dirty="0" sz="650" spc="110" i="1">
                <a:latin typeface="Palatino Linotype"/>
                <a:cs typeface="Palatino Linotype"/>
              </a:rPr>
              <a:t>B</a:t>
            </a:r>
            <a:r>
              <a:rPr dirty="0" baseline="-18518" sz="675" spc="-202" i="1">
                <a:latin typeface="Meiryo"/>
                <a:cs typeface="Meiryo"/>
              </a:rPr>
              <a:t/>
            </a:r>
            <a:r>
              <a:rPr dirty="0" baseline="-18518" sz="675" spc="682" i="1">
                <a:latin typeface="Meiryo"/>
                <a:cs typeface="Meiryo"/>
              </a:rPr>
              <a:t> </a:t>
            </a:r>
            <a:r>
              <a:rPr dirty="0" baseline="-8547" sz="975" spc="-75" i="1">
                <a:latin typeface="Palatino Linotype"/>
                <a:cs typeface="Palatino Linotype"/>
              </a:rPr>
              <a:t>V</a:t>
            </a:r>
            <a:r>
              <a:rPr dirty="0" baseline="-8547" sz="975" i="1">
                <a:latin typeface="Palatino Linotype"/>
                <a:cs typeface="Palatino Linotype"/>
              </a:rPr>
              <a:t>	</a:t>
            </a:r>
            <a:r>
              <a:rPr dirty="0" sz="650" spc="-20" i="1">
                <a:latin typeface="Palatino Linotype"/>
                <a:cs typeface="Palatino Linotype"/>
              </a:rPr>
              <a:t>VS</a:t>
            </a:r>
            <a:r>
              <a:rPr dirty="0" baseline="-18518" sz="675" spc="-30" i="1">
                <a:latin typeface="Meiryo"/>
                <a:cs typeface="Meiryo"/>
              </a:rPr>
              <a:t/>
            </a:r>
            <a:r>
              <a:rPr dirty="0" sz="650" spc="-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5" name="object 155" descr=""/>
          <p:cNvSpPr txBox="1"/>
          <p:nvPr/>
        </p:nvSpPr>
        <p:spPr>
          <a:xfrm>
            <a:off x="4579066" y="6500613"/>
            <a:ext cx="176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61111" sz="1500" spc="37">
                <a:latin typeface="Cambria"/>
                <a:cs typeface="Cambria"/>
              </a:rPr>
              <a:t>)</a:t>
            </a:r>
            <a:r>
              <a:rPr dirty="0" sz="1000" spc="25">
                <a:latin typeface="Segoe UI Symbol"/>
                <a:cs typeface="Segoe UI Symbol"/>
              </a:rPr>
              <a:t>]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56" name="object 156" descr=""/>
          <p:cNvSpPr txBox="1"/>
          <p:nvPr/>
        </p:nvSpPr>
        <p:spPr>
          <a:xfrm>
            <a:off x="1216154" y="6911948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7" name="object 157" descr=""/>
          <p:cNvSpPr txBox="1"/>
          <p:nvPr/>
        </p:nvSpPr>
        <p:spPr>
          <a:xfrm>
            <a:off x="1190069" y="7004524"/>
            <a:ext cx="1612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B</a:t>
            </a:r>
            <a:r>
              <a:rPr dirty="0" baseline="-18518" sz="675" spc="-37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158" name="object 158" descr=""/>
          <p:cNvSpPr txBox="1"/>
          <p:nvPr/>
        </p:nvSpPr>
        <p:spPr>
          <a:xfrm>
            <a:off x="1625917" y="6914463"/>
            <a:ext cx="94741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833119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59" name="object 159" descr=""/>
          <p:cNvSpPr txBox="1"/>
          <p:nvPr/>
        </p:nvSpPr>
        <p:spPr>
          <a:xfrm>
            <a:off x="2446480" y="7001448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0" name="object 160" descr=""/>
          <p:cNvSpPr txBox="1"/>
          <p:nvPr/>
        </p:nvSpPr>
        <p:spPr>
          <a:xfrm>
            <a:off x="1037853" y="6917694"/>
            <a:ext cx="16332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110">
                <a:latin typeface="Cambria"/>
                <a:cs typeface="Cambria"/>
              </a:rPr>
              <a:t>(</a:t>
            </a:r>
            <a:r>
              <a:rPr dirty="0" sz="1000" spc="-5" i="1">
                <a:latin typeface="Palatino Linotype"/>
                <a:cs typeface="Palatino Linotype"/>
              </a:rPr>
              <a:t>q</a:t>
            </a:r>
            <a:r>
              <a:rPr dirty="0" sz="1000" spc="-335" i="1">
                <a:latin typeface="Meiryo"/>
                <a:cs typeface="Meiryo"/>
              </a:rPr>
              <a:t>̂</a:t>
            </a:r>
            <a:r>
              <a:rPr dirty="0" sz="1000" spc="440" i="1">
                <a:latin typeface="Meiryo"/>
                <a:cs typeface="Meiryo"/>
              </a:rPr>
              <a:t> </a:t>
            </a:r>
            <a:r>
              <a:rPr dirty="0" sz="1000" spc="235">
                <a:latin typeface="Cambria"/>
                <a:cs typeface="Cambria"/>
              </a:rPr>
              <a:t>)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180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9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[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2tr</a:t>
            </a:r>
            <a:r>
              <a:rPr dirty="0" sz="1000">
                <a:latin typeface="Cambria"/>
                <a:cs typeface="Cambria"/>
              </a:rPr>
              <a:t>(Θ</a:t>
            </a:r>
            <a:r>
              <a:rPr dirty="0" sz="1000" spc="175">
                <a:latin typeface="Cambria"/>
                <a:cs typeface="Cambria"/>
              </a:rPr>
              <a:t>  </a:t>
            </a:r>
            <a:r>
              <a:rPr dirty="0" sz="1000" spc="15">
                <a:latin typeface="Cambria"/>
                <a:cs typeface="Cambria"/>
              </a:rPr>
              <a:t>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61" name="object 161" descr=""/>
          <p:cNvSpPr txBox="1"/>
          <p:nvPr/>
        </p:nvSpPr>
        <p:spPr>
          <a:xfrm>
            <a:off x="1594232" y="6990470"/>
            <a:ext cx="129667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1063625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sz="650" spc="-20">
                <a:latin typeface="Palatino Linotype"/>
                <a:cs typeface="Palatino Linotype"/>
              </a:rPr>
              <a:t>I</a:t>
            </a:r>
            <a:r>
              <a:rPr dirty="0" sz="650" spc="-20" i="1">
                <a:latin typeface="Palatino Linotype"/>
                <a:cs typeface="Palatino Linotype"/>
              </a:rPr>
              <a:t>VB</a:t>
            </a:r>
            <a:r>
              <a:rPr dirty="0" baseline="-18518" sz="675" spc="-30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162" name="object 162" descr=""/>
          <p:cNvSpPr txBox="1"/>
          <p:nvPr/>
        </p:nvSpPr>
        <p:spPr>
          <a:xfrm>
            <a:off x="2621105" y="6917689"/>
            <a:ext cx="1088390" cy="2222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985"/>
              </a:lnSpc>
              <a:spcBef>
                <a:spcPts val="95"/>
              </a:spcBef>
              <a:tabLst>
                <a:tab pos="232410" algn="l"/>
              </a:tabLst>
            </a:pPr>
            <a:r>
              <a:rPr dirty="0" baseline="-8547" sz="975" spc="-75" i="1">
                <a:latin typeface="Meiryo"/>
                <a:cs typeface="Meiryo"/>
              </a:rPr>
              <a:t>̄</a:t>
            </a:r>
            <a:r>
              <a:rPr dirty="0" baseline="-8547" sz="975" i="1">
                <a:latin typeface="Meiryo"/>
                <a:cs typeface="Meiryo"/>
              </a:rPr>
              <a:t>	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2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(Θ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Θ</a:t>
            </a:r>
            <a:r>
              <a:rPr dirty="0" sz="1000" spc="-110">
                <a:latin typeface="Cambria"/>
                <a:cs typeface="Cambria"/>
              </a:rPr>
              <a:t> </a:t>
            </a:r>
            <a:r>
              <a:rPr dirty="0" baseline="-8547" sz="975" spc="-60" i="1">
                <a:latin typeface="Meiryo"/>
                <a:cs typeface="Meiryo"/>
              </a:rPr>
              <a:t>̄</a:t>
            </a:r>
            <a:r>
              <a:rPr dirty="0" baseline="-8547" sz="975" spc="465" i="1">
                <a:latin typeface="Meiryo"/>
                <a:cs typeface="Meiryo"/>
              </a:rPr>
              <a:t> </a:t>
            </a:r>
            <a:r>
              <a:rPr dirty="0" sz="1000" spc="-2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  <a:p>
            <a:pPr marL="641350">
              <a:lnSpc>
                <a:spcPts val="565"/>
              </a:lnSpc>
              <a:tabLst>
                <a:tab pos="840740" algn="l"/>
              </a:tabLst>
            </a:pPr>
            <a:r>
              <a:rPr dirty="0" baseline="8547" sz="975" spc="-75" i="1">
                <a:latin typeface="Palatino Linotype"/>
                <a:cs typeface="Palatino Linotype"/>
              </a:rPr>
              <a:t>V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baseline="12820" sz="975" spc="-37" i="1">
                <a:latin typeface="Palatino Linotype"/>
                <a:cs typeface="Palatino Linotype"/>
              </a:rPr>
              <a:t>B</a:t>
            </a:r>
            <a:r>
              <a:rPr dirty="0" sz="450" spc="-25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163" name="object 163" descr=""/>
          <p:cNvSpPr txBox="1"/>
          <p:nvPr/>
        </p:nvSpPr>
        <p:spPr>
          <a:xfrm>
            <a:off x="1733585" y="7187751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4" name="object 164" descr=""/>
          <p:cNvSpPr txBox="1"/>
          <p:nvPr/>
        </p:nvSpPr>
        <p:spPr>
          <a:xfrm>
            <a:off x="1727299" y="7263762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65" name="object 165" descr=""/>
          <p:cNvSpPr txBox="1"/>
          <p:nvPr/>
        </p:nvSpPr>
        <p:spPr>
          <a:xfrm>
            <a:off x="1803995" y="7050622"/>
            <a:ext cx="838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55">
                <a:latin typeface="Segoe UI Symbol"/>
                <a:cs typeface="Segoe UI Symbol"/>
              </a:rPr>
              <a:t>[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66" name="object 166" descr=""/>
          <p:cNvSpPr txBox="1"/>
          <p:nvPr/>
        </p:nvSpPr>
        <p:spPr>
          <a:xfrm>
            <a:off x="2097405" y="7102851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67" name="object 167" descr=""/>
          <p:cNvSpPr txBox="1"/>
          <p:nvPr/>
        </p:nvSpPr>
        <p:spPr>
          <a:xfrm>
            <a:off x="2358351" y="7187751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8" name="object 168" descr=""/>
          <p:cNvSpPr txBox="1"/>
          <p:nvPr/>
        </p:nvSpPr>
        <p:spPr>
          <a:xfrm>
            <a:off x="2213074" y="7269592"/>
            <a:ext cx="2063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180" i="1">
                <a:latin typeface="Palatino Linotype"/>
                <a:cs typeface="Palatino Linotype"/>
              </a:rPr>
              <a:t>  </a:t>
            </a:r>
            <a:r>
              <a:rPr dirty="0" baseline="4273" sz="975" spc="-75" i="1">
                <a:latin typeface="Palatino Linotype"/>
                <a:cs typeface="Palatino Linotype"/>
              </a:rPr>
              <a:t>n</a:t>
            </a:r>
            <a:endParaRPr baseline="4273" sz="975">
              <a:latin typeface="Palatino Linotype"/>
              <a:cs typeface="Palatino Linotype"/>
            </a:endParaRPr>
          </a:p>
        </p:txBody>
      </p:sp>
      <p:sp>
        <p:nvSpPr>
          <p:cNvPr id="169" name="object 169" descr=""/>
          <p:cNvSpPr txBox="1"/>
          <p:nvPr/>
        </p:nvSpPr>
        <p:spPr>
          <a:xfrm>
            <a:off x="2997626" y="7186269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0" name="object 170" descr=""/>
          <p:cNvSpPr txBox="1"/>
          <p:nvPr/>
        </p:nvSpPr>
        <p:spPr>
          <a:xfrm>
            <a:off x="2997626" y="7274737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1" name="object 171" descr=""/>
          <p:cNvSpPr txBox="1"/>
          <p:nvPr/>
        </p:nvSpPr>
        <p:spPr>
          <a:xfrm>
            <a:off x="1551737" y="7190982"/>
            <a:ext cx="16706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2580" algn="l"/>
                <a:tab pos="726440" algn="l"/>
              </a:tabLst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spc="6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25" i="1">
                <a:latin typeface="Palatino Linotype"/>
                <a:cs typeface="Palatino Linotype"/>
              </a:rPr>
              <a:t>T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2t</a:t>
            </a:r>
            <a:r>
              <a:rPr dirty="0" sz="1000" spc="-5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Cambria"/>
                <a:cs typeface="Cambria"/>
              </a:rPr>
              <a:t>(Θ</a:t>
            </a:r>
            <a:r>
              <a:rPr dirty="0" sz="1000">
                <a:latin typeface="Cambria"/>
                <a:cs typeface="Cambria"/>
              </a:rPr>
              <a:t>   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72" name="object 172" descr=""/>
          <p:cNvSpPr txBox="1"/>
          <p:nvPr/>
        </p:nvSpPr>
        <p:spPr>
          <a:xfrm>
            <a:off x="3171229" y="7263758"/>
            <a:ext cx="24002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25">
                <a:latin typeface="Palatino Linotype"/>
                <a:cs typeface="Palatino Linotype"/>
              </a:rPr>
              <a:t>I</a:t>
            </a:r>
            <a:r>
              <a:rPr dirty="0" sz="650" spc="-35" i="1">
                <a:latin typeface="Palatino Linotype"/>
                <a:cs typeface="Palatino Linotype"/>
              </a:rPr>
              <a:t>S</a:t>
            </a:r>
            <a:r>
              <a:rPr dirty="0" baseline="-18518" sz="675" spc="-352" i="1">
                <a:latin typeface="Meiryo"/>
                <a:cs typeface="Meiryo"/>
              </a:rPr>
              <a:t/>
            </a:r>
            <a:r>
              <a:rPr dirty="0" baseline="-18518" sz="675" spc="-104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3" name="object 173" descr=""/>
          <p:cNvSpPr txBox="1"/>
          <p:nvPr/>
        </p:nvSpPr>
        <p:spPr>
          <a:xfrm>
            <a:off x="3172251" y="7190982"/>
            <a:ext cx="1494155" cy="2222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985"/>
              </a:lnSpc>
              <a:spcBef>
                <a:spcPts val="95"/>
              </a:spcBef>
              <a:tabLst>
                <a:tab pos="217170" algn="l"/>
              </a:tabLst>
            </a:pPr>
            <a:r>
              <a:rPr dirty="0" baseline="-8547" sz="975" spc="-75" i="1">
                <a:latin typeface="Meiryo"/>
                <a:cs typeface="Meiryo"/>
              </a:rPr>
              <a:t>̄</a:t>
            </a:r>
            <a:r>
              <a:rPr dirty="0" baseline="-8547" sz="975" i="1">
                <a:latin typeface="Meiryo"/>
                <a:cs typeface="Meiryo"/>
              </a:rPr>
              <a:t>	</a:t>
            </a: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15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Cambria"/>
                <a:cs typeface="Cambria"/>
              </a:rPr>
              <a:t>(</a:t>
            </a:r>
            <a:r>
              <a:rPr dirty="0" sz="1000" spc="5">
                <a:latin typeface="Cambria"/>
                <a:cs typeface="Cambria"/>
              </a:rPr>
              <a:t>Θ</a:t>
            </a:r>
            <a:r>
              <a:rPr dirty="0" baseline="29914" sz="975" spc="150">
                <a:latin typeface="Cambria"/>
                <a:cs typeface="Cambria"/>
              </a:rPr>
              <a:t>−</a:t>
            </a:r>
            <a:r>
              <a:rPr dirty="0" baseline="29914" sz="975" spc="82">
                <a:latin typeface="Palatino Linotype"/>
                <a:cs typeface="Palatino Linotype"/>
              </a:rPr>
              <a:t>1</a:t>
            </a:r>
            <a:r>
              <a:rPr dirty="0" sz="1000" spc="65">
                <a:latin typeface="Cambria"/>
                <a:cs typeface="Cambria"/>
              </a:rPr>
              <a:t>Θ</a:t>
            </a:r>
            <a:r>
              <a:rPr dirty="0" baseline="-21367" sz="975" spc="-209" i="1">
                <a:latin typeface="Palatino Linotype"/>
                <a:cs typeface="Palatino Linotype"/>
              </a:rPr>
              <a:t>B</a:t>
            </a:r>
            <a:r>
              <a:rPr dirty="0" baseline="-8547" sz="975" spc="-292" i="1">
                <a:latin typeface="Meiryo"/>
                <a:cs typeface="Meiryo"/>
              </a:rPr>
              <a:t>̄</a:t>
            </a:r>
            <a:r>
              <a:rPr dirty="0" baseline="-8547" sz="975" spc="150" i="1">
                <a:latin typeface="Meiryo"/>
                <a:cs typeface="Meiryo"/>
              </a:rPr>
              <a:t> </a:t>
            </a:r>
            <a:r>
              <a:rPr dirty="0" sz="1000" spc="55">
                <a:latin typeface="Cambria"/>
                <a:cs typeface="Cambria"/>
              </a:rPr>
              <a:t>Θ</a:t>
            </a:r>
            <a:r>
              <a:rPr dirty="0" baseline="29914" sz="975" spc="82">
                <a:latin typeface="Cambria"/>
                <a:cs typeface="Cambria"/>
              </a:rPr>
              <a:t>−</a:t>
            </a:r>
            <a:r>
              <a:rPr dirty="0" baseline="29914" sz="975" spc="82">
                <a:latin typeface="Palatino Linotype"/>
                <a:cs typeface="Palatino Linotype"/>
              </a:rPr>
              <a:t>1</a:t>
            </a:r>
            <a:r>
              <a:rPr dirty="0" sz="1000" spc="55">
                <a:latin typeface="Cambria"/>
                <a:cs typeface="Cambria"/>
              </a:rPr>
              <a:t>Θ</a:t>
            </a:r>
            <a:r>
              <a:rPr dirty="0" baseline="-21367" sz="975" spc="82" i="1">
                <a:latin typeface="Palatino Linotype"/>
                <a:cs typeface="Palatino Linotype"/>
              </a:rPr>
              <a:t>VS</a:t>
            </a:r>
            <a:r>
              <a:rPr dirty="0" baseline="-21367" sz="975" spc="187" i="1">
                <a:latin typeface="Palatino Linotype"/>
                <a:cs typeface="Palatino Linotype"/>
              </a:rPr>
              <a:t> </a:t>
            </a:r>
            <a:r>
              <a:rPr dirty="0" baseline="-21367" sz="975" spc="-75" i="1">
                <a:latin typeface="Palatino Linotype"/>
                <a:cs typeface="Palatino Linotype"/>
              </a:rPr>
              <a:t>V</a:t>
            </a:r>
            <a:endParaRPr baseline="-21367" sz="975">
              <a:latin typeface="Palatino Linotype"/>
              <a:cs typeface="Palatino Linotype"/>
            </a:endParaRPr>
          </a:p>
          <a:p>
            <a:pPr marL="626110">
              <a:lnSpc>
                <a:spcPts val="565"/>
              </a:lnSpc>
              <a:tabLst>
                <a:tab pos="876935" algn="l"/>
                <a:tab pos="1325245" algn="l"/>
              </a:tabLst>
            </a:pPr>
            <a:r>
              <a:rPr dirty="0" baseline="8547" sz="975" spc="-75" i="1">
                <a:latin typeface="Palatino Linotype"/>
                <a:cs typeface="Palatino Linotype"/>
              </a:rPr>
              <a:t>V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sz="450" i="1">
                <a:latin typeface="Meiryo"/>
                <a:cs typeface="Meiryo"/>
              </a:rPr>
              <a:t/>
            </a:r>
            <a:r>
              <a:rPr dirty="0" sz="450" spc="160" i="1">
                <a:latin typeface="Meiryo"/>
                <a:cs typeface="Meiryo"/>
              </a:rPr>
              <a:t>  </a:t>
            </a:r>
            <a:r>
              <a:rPr dirty="0" baseline="8547" sz="975" spc="-75" i="1">
                <a:latin typeface="Palatino Linotype"/>
                <a:cs typeface="Palatino Linotype"/>
              </a:rPr>
              <a:t>V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sz="450" spc="-5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174" name="object 174" descr=""/>
          <p:cNvSpPr txBox="1"/>
          <p:nvPr/>
        </p:nvSpPr>
        <p:spPr>
          <a:xfrm>
            <a:off x="1733589" y="7560716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5" name="object 175" descr=""/>
          <p:cNvSpPr txBox="1"/>
          <p:nvPr/>
        </p:nvSpPr>
        <p:spPr>
          <a:xfrm>
            <a:off x="1727304" y="7636612"/>
            <a:ext cx="7493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26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76" name="object 176" descr=""/>
          <p:cNvSpPr txBox="1"/>
          <p:nvPr/>
        </p:nvSpPr>
        <p:spPr>
          <a:xfrm>
            <a:off x="1806857" y="7423467"/>
            <a:ext cx="8382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55">
                <a:latin typeface="Segoe UI Symbol"/>
                <a:cs typeface="Segoe UI Symbol"/>
              </a:rPr>
              <a:t>[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77" name="object 177" descr=""/>
          <p:cNvSpPr txBox="1"/>
          <p:nvPr/>
        </p:nvSpPr>
        <p:spPr>
          <a:xfrm>
            <a:off x="2101294" y="7475697"/>
            <a:ext cx="14160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105" i="1">
                <a:latin typeface="Meiryo"/>
                <a:cs typeface="Meiryo"/>
              </a:rPr>
              <a:t>∑</a:t>
            </a:r>
            <a:endParaRPr sz="1000">
              <a:latin typeface="Meiryo"/>
              <a:cs typeface="Meiryo"/>
            </a:endParaRPr>
          </a:p>
        </p:txBody>
      </p:sp>
      <p:sp>
        <p:nvSpPr>
          <p:cNvPr id="178" name="object 178" descr=""/>
          <p:cNvSpPr txBox="1"/>
          <p:nvPr/>
        </p:nvSpPr>
        <p:spPr>
          <a:xfrm>
            <a:off x="2358240" y="7559114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9" name="object 179" descr=""/>
          <p:cNvSpPr txBox="1"/>
          <p:nvPr/>
        </p:nvSpPr>
        <p:spPr>
          <a:xfrm>
            <a:off x="2216963" y="7643921"/>
            <a:ext cx="18351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235" i="1">
                <a:latin typeface="Palatino Linotype"/>
                <a:cs typeface="Palatino Linotype"/>
              </a:rPr>
              <a:t>  </a:t>
            </a:r>
            <a:r>
              <a:rPr dirty="0" sz="650" spc="-50" i="1">
                <a:latin typeface="Palatino Linotype"/>
                <a:cs typeface="Palatino Linotype"/>
              </a:rPr>
              <a:t>t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0" name="object 180" descr=""/>
          <p:cNvSpPr txBox="1"/>
          <p:nvPr/>
        </p:nvSpPr>
        <p:spPr>
          <a:xfrm>
            <a:off x="2997402" y="7559114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1" name="object 181" descr=""/>
          <p:cNvSpPr txBox="1"/>
          <p:nvPr/>
        </p:nvSpPr>
        <p:spPr>
          <a:xfrm>
            <a:off x="1551741" y="7563837"/>
            <a:ext cx="167068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25755" algn="l"/>
                <a:tab pos="715010" algn="l"/>
              </a:tabLst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465" i="1">
                <a:latin typeface="Meiryo"/>
                <a:cs typeface="Meiryo"/>
              </a:rPr>
              <a:t/>
            </a:r>
            <a:r>
              <a:rPr dirty="0" sz="1000" i="1">
                <a:latin typeface="Meiryo"/>
                <a:cs typeface="Meiryo"/>
              </a:rPr>
              <a:t>	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50" i="1">
                <a:latin typeface="Palatino Linotype"/>
                <a:cs typeface="Palatino Linotype"/>
              </a:rPr>
              <a:t>N</a:t>
            </a:r>
            <a:r>
              <a:rPr dirty="0" sz="1000" i="1">
                <a:latin typeface="Palatino Linotype"/>
                <a:cs typeface="Palatino Linotype"/>
              </a:rPr>
              <a:t> 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405">
                <a:latin typeface="Cambria"/>
                <a:cs typeface="Cambria"/>
              </a:rPr>
              <a:t>∕</a:t>
            </a:r>
            <a:r>
              <a:rPr dirty="0" sz="1000" spc="-45" i="1">
                <a:latin typeface="Palatino Linotype"/>
                <a:cs typeface="Palatino Linotype"/>
              </a:rPr>
              <a:t>O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>
                <a:latin typeface="Cambria"/>
                <a:cs typeface="Cambria"/>
              </a:rPr>
              <a:t> </a:t>
            </a:r>
            <a:r>
              <a:rPr dirty="0" sz="1000" spc="-5">
                <a:latin typeface="Palatino Linotype"/>
                <a:cs typeface="Palatino Linotype"/>
              </a:rPr>
              <a:t>2t</a:t>
            </a:r>
            <a:r>
              <a:rPr dirty="0" sz="1000" spc="-10">
                <a:latin typeface="Palatino Linotype"/>
                <a:cs typeface="Palatino Linotype"/>
              </a:rPr>
              <a:t>r</a:t>
            </a:r>
            <a:r>
              <a:rPr dirty="0" sz="1000" spc="5">
                <a:latin typeface="Cambria"/>
                <a:cs typeface="Cambria"/>
              </a:rPr>
              <a:t>(Θ</a:t>
            </a:r>
            <a:r>
              <a:rPr dirty="0" sz="1000">
                <a:latin typeface="Cambria"/>
                <a:cs typeface="Cambria"/>
              </a:rPr>
              <a:t>   </a:t>
            </a:r>
            <a:r>
              <a:rPr dirty="0" sz="1000" spc="-35">
                <a:latin typeface="Cambria"/>
                <a:cs typeface="Cambria"/>
              </a:rPr>
              <a:t> </a:t>
            </a:r>
            <a:r>
              <a:rPr dirty="0" sz="1000" spc="65">
                <a:latin typeface="Cambria"/>
                <a:cs typeface="Cambria"/>
              </a:rPr>
              <a:t>Θ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182" name="object 182" descr=""/>
          <p:cNvSpPr txBox="1"/>
          <p:nvPr/>
        </p:nvSpPr>
        <p:spPr>
          <a:xfrm>
            <a:off x="2972002" y="7636609"/>
            <a:ext cx="457834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236854" algn="l"/>
              </a:tabLst>
            </a:pPr>
            <a:r>
              <a:rPr dirty="0" baseline="-8547" sz="975" spc="-75" i="1">
                <a:latin typeface="Palatino Linotype"/>
                <a:cs typeface="Palatino Linotype"/>
              </a:rPr>
              <a:t>V</a:t>
            </a:r>
            <a:r>
              <a:rPr dirty="0" baseline="-8547" sz="975" i="1">
                <a:latin typeface="Palatino Linotype"/>
                <a:cs typeface="Palatino Linotype"/>
              </a:rPr>
              <a:t>	</a:t>
            </a:r>
            <a:r>
              <a:rPr dirty="0" sz="650" spc="-20">
                <a:latin typeface="Palatino Linotype"/>
                <a:cs typeface="Palatino Linotype"/>
              </a:rPr>
              <a:t>I</a:t>
            </a:r>
            <a:r>
              <a:rPr dirty="0" sz="650" spc="-20" i="1">
                <a:latin typeface="Palatino Linotype"/>
                <a:cs typeface="Palatino Linotype"/>
              </a:rPr>
              <a:t>S</a:t>
            </a:r>
            <a:r>
              <a:rPr dirty="0" baseline="-18518" sz="675" spc="-30" i="1">
                <a:latin typeface="Meiryo"/>
                <a:cs typeface="Meiryo"/>
              </a:rPr>
              <a:t/>
            </a:r>
            <a:r>
              <a:rPr dirty="0" sz="650" spc="-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83" name="object 183" descr=""/>
          <p:cNvSpPr txBox="1"/>
          <p:nvPr/>
        </p:nvSpPr>
        <p:spPr>
          <a:xfrm>
            <a:off x="3172141" y="7563828"/>
            <a:ext cx="1506220" cy="2222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ts val="985"/>
              </a:lnSpc>
              <a:spcBef>
                <a:spcPts val="95"/>
              </a:spcBef>
              <a:tabLst>
                <a:tab pos="223520" algn="l"/>
              </a:tabLst>
            </a:pPr>
            <a:r>
              <a:rPr dirty="0" baseline="-8547" sz="975" spc="-75" i="1">
                <a:latin typeface="Meiryo"/>
                <a:cs typeface="Meiryo"/>
              </a:rPr>
              <a:t>̄</a:t>
            </a:r>
            <a:r>
              <a:rPr dirty="0" baseline="-8547" sz="975" i="1">
                <a:latin typeface="Meiryo"/>
                <a:cs typeface="Meiryo"/>
              </a:rPr>
              <a:t>	</a:t>
            </a:r>
            <a:r>
              <a:rPr dirty="0" sz="1000">
                <a:latin typeface="Cambria"/>
                <a:cs typeface="Cambria"/>
              </a:rPr>
              <a:t>) +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 spc="10">
                <a:latin typeface="Cambria"/>
                <a:cs typeface="Cambria"/>
              </a:rPr>
              <a:t>(</a:t>
            </a:r>
            <a:r>
              <a:rPr dirty="0" sz="1000" spc="10">
                <a:latin typeface="Cambria"/>
                <a:cs typeface="Cambria"/>
              </a:rPr>
              <a:t>Θ</a:t>
            </a:r>
            <a:r>
              <a:rPr dirty="0" baseline="29914" sz="975" spc="157">
                <a:latin typeface="Cambria"/>
                <a:cs typeface="Cambria"/>
              </a:rPr>
              <a:t>−</a:t>
            </a:r>
            <a:r>
              <a:rPr dirty="0" baseline="29914" sz="975" spc="89">
                <a:latin typeface="Palatino Linotype"/>
                <a:cs typeface="Palatino Linotype"/>
              </a:rPr>
              <a:t>1</a:t>
            </a:r>
            <a:r>
              <a:rPr dirty="0" sz="1000" spc="70">
                <a:latin typeface="Cambria"/>
                <a:cs typeface="Cambria"/>
              </a:rPr>
              <a:t>Θ</a:t>
            </a:r>
            <a:r>
              <a:rPr dirty="0" baseline="-21367" sz="975" spc="-442" i="1">
                <a:latin typeface="Palatino Linotype"/>
                <a:cs typeface="Palatino Linotype"/>
              </a:rPr>
              <a:t>B</a:t>
            </a:r>
            <a:r>
              <a:rPr dirty="0" baseline="-8547" sz="975" spc="-284" i="1">
                <a:latin typeface="Meiryo"/>
                <a:cs typeface="Meiryo"/>
              </a:rPr>
              <a:t>̄</a:t>
            </a:r>
            <a:r>
              <a:rPr dirty="0" baseline="-8547" sz="975" spc="382" i="1">
                <a:latin typeface="Meiryo"/>
                <a:cs typeface="Meiryo"/>
              </a:rPr>
              <a:t> </a:t>
            </a:r>
            <a:r>
              <a:rPr dirty="0" sz="1000" spc="55">
                <a:latin typeface="Cambria"/>
                <a:cs typeface="Cambria"/>
              </a:rPr>
              <a:t>Θ</a:t>
            </a:r>
            <a:r>
              <a:rPr dirty="0" baseline="29914" sz="975" spc="82">
                <a:latin typeface="Cambria"/>
                <a:cs typeface="Cambria"/>
              </a:rPr>
              <a:t>−</a:t>
            </a:r>
            <a:r>
              <a:rPr dirty="0" baseline="29914" sz="975" spc="82">
                <a:latin typeface="Palatino Linotype"/>
                <a:cs typeface="Palatino Linotype"/>
              </a:rPr>
              <a:t>1</a:t>
            </a:r>
            <a:r>
              <a:rPr dirty="0" sz="1000" spc="55">
                <a:latin typeface="Cambria"/>
                <a:cs typeface="Cambria"/>
              </a:rPr>
              <a:t>Θ</a:t>
            </a:r>
            <a:r>
              <a:rPr dirty="0" baseline="-21367" sz="975" spc="82" i="1">
                <a:latin typeface="Palatino Linotype"/>
                <a:cs typeface="Palatino Linotype"/>
              </a:rPr>
              <a:t>VS</a:t>
            </a:r>
            <a:r>
              <a:rPr dirty="0" baseline="-21367" sz="975" spc="240" i="1">
                <a:latin typeface="Palatino Linotype"/>
                <a:cs typeface="Palatino Linotype"/>
              </a:rPr>
              <a:t> </a:t>
            </a:r>
            <a:r>
              <a:rPr dirty="0" baseline="-21367" sz="975" spc="-75" i="1">
                <a:latin typeface="Palatino Linotype"/>
                <a:cs typeface="Palatino Linotype"/>
              </a:rPr>
              <a:t>V</a:t>
            </a:r>
            <a:endParaRPr baseline="-21367" sz="975">
              <a:latin typeface="Palatino Linotype"/>
              <a:cs typeface="Palatino Linotype"/>
            </a:endParaRPr>
          </a:p>
          <a:p>
            <a:pPr marL="632460">
              <a:lnSpc>
                <a:spcPts val="565"/>
              </a:lnSpc>
              <a:tabLst>
                <a:tab pos="883285" algn="l"/>
                <a:tab pos="1331595" algn="l"/>
              </a:tabLst>
            </a:pPr>
            <a:r>
              <a:rPr dirty="0" baseline="8547" sz="975" spc="-75" i="1">
                <a:latin typeface="Palatino Linotype"/>
                <a:cs typeface="Palatino Linotype"/>
              </a:rPr>
              <a:t>V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sz="450" i="1">
                <a:latin typeface="Meiryo"/>
                <a:cs typeface="Meiryo"/>
              </a:rPr>
              <a:t/>
            </a:r>
            <a:r>
              <a:rPr dirty="0" sz="450" spc="160" i="1">
                <a:latin typeface="Meiryo"/>
                <a:cs typeface="Meiryo"/>
              </a:rPr>
              <a:t>  </a:t>
            </a:r>
            <a:r>
              <a:rPr dirty="0" baseline="8547" sz="975" spc="-75" i="1">
                <a:latin typeface="Palatino Linotype"/>
                <a:cs typeface="Palatino Linotype"/>
              </a:rPr>
              <a:t>V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sz="450" spc="-5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184" name="object 184" descr=""/>
          <p:cNvSpPr txBox="1"/>
          <p:nvPr/>
        </p:nvSpPr>
        <p:spPr>
          <a:xfrm>
            <a:off x="4568884" y="7050627"/>
            <a:ext cx="189230" cy="55054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61111" sz="1500" spc="37">
                <a:latin typeface="Cambria"/>
                <a:cs typeface="Cambria"/>
              </a:rPr>
              <a:t>)</a:t>
            </a:r>
            <a:r>
              <a:rPr dirty="0" sz="1000" spc="25">
                <a:latin typeface="Segoe UI Symbol"/>
                <a:cs typeface="Segoe UI Symbol"/>
              </a:rPr>
              <a:t>]</a:t>
            </a:r>
            <a:endParaRPr sz="1000">
              <a:latin typeface="Segoe UI Symbol"/>
              <a:cs typeface="Segoe UI Symbol"/>
            </a:endParaRPr>
          </a:p>
          <a:p>
            <a:pPr marL="50165">
              <a:lnSpc>
                <a:spcPct val="100000"/>
              </a:lnSpc>
              <a:spcBef>
                <a:spcPts val="1735"/>
              </a:spcBef>
            </a:pPr>
            <a:r>
              <a:rPr dirty="0" baseline="-61111" sz="1500" spc="37">
                <a:latin typeface="Cambria"/>
                <a:cs typeface="Cambria"/>
              </a:rPr>
              <a:t>)</a:t>
            </a:r>
            <a:r>
              <a:rPr dirty="0" sz="1000" spc="25">
                <a:latin typeface="Segoe UI Symbol"/>
                <a:cs typeface="Segoe UI Symbol"/>
              </a:rPr>
              <a:t>]</a:t>
            </a:r>
            <a:endParaRPr sz="1000">
              <a:latin typeface="Segoe UI Symbol"/>
              <a:cs typeface="Segoe UI Symbol"/>
            </a:endParaRP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/>
          <p:nvPr/>
        </p:nvSpPr>
        <p:spPr>
          <a:xfrm>
            <a:off x="5594385" y="612431"/>
            <a:ext cx="0" cy="216535"/>
          </a:xfrm>
          <a:custGeom>
            <a:avLst/>
            <a:gdLst/>
            <a:ahLst/>
            <a:cxnLst/>
            <a:rect l="l" t="t" r="r" b="b"/>
            <a:pathLst>
              <a:path w="0" h="216534">
                <a:moveTo>
                  <a:pt x="0" y="216027"/>
                </a:moveTo>
                <a:lnTo>
                  <a:pt x="0" y="0"/>
                </a:lnTo>
              </a:path>
            </a:pathLst>
          </a:custGeom>
          <a:ln w="1268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 descr=""/>
          <p:cNvSpPr txBox="1"/>
          <p:nvPr/>
        </p:nvSpPr>
        <p:spPr>
          <a:xfrm>
            <a:off x="4018124" y="607782"/>
            <a:ext cx="1739900" cy="1473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800" i="1">
                <a:latin typeface="Calibri"/>
                <a:cs typeface="Calibri"/>
              </a:rPr>
              <a:t>Advanced</a:t>
            </a:r>
            <a:r>
              <a:rPr dirty="0" sz="800" spc="-15" i="1">
                <a:latin typeface="Calibri"/>
                <a:cs typeface="Calibri"/>
              </a:rPr>
              <a:t> </a:t>
            </a:r>
            <a:r>
              <a:rPr dirty="0" sz="800" spc="-20" i="1">
                <a:latin typeface="Calibri"/>
                <a:cs typeface="Calibri"/>
              </a:rPr>
              <a:t>Error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Components</a:t>
            </a:r>
            <a:r>
              <a:rPr dirty="0" sz="800" spc="-10" i="1">
                <a:latin typeface="Calibri"/>
                <a:cs typeface="Calibri"/>
              </a:rPr>
              <a:t> </a:t>
            </a:r>
            <a:r>
              <a:rPr dirty="0" sz="800" i="1">
                <a:latin typeface="Calibri"/>
                <a:cs typeface="Calibri"/>
              </a:rPr>
              <a:t>Models</a:t>
            </a:r>
            <a:r>
              <a:rPr dirty="0" sz="800" spc="229" i="1">
                <a:latin typeface="Calibri"/>
                <a:cs typeface="Calibri"/>
              </a:rPr>
              <a:t>  </a:t>
            </a:r>
            <a:r>
              <a:rPr dirty="0" sz="800" spc="-25" b="1">
                <a:latin typeface="Calibri"/>
                <a:cs typeface="Calibri"/>
              </a:rPr>
              <a:t>77</a:t>
            </a:r>
            <a:endParaRPr sz="800">
              <a:latin typeface="Calibri"/>
              <a:cs typeface="Calibri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568779" y="838169"/>
            <a:ext cx="1714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Palatino Linotype"/>
                <a:cs typeface="Palatino Linotype"/>
              </a:rPr>
              <a:t>or:</a:t>
            </a:r>
            <a:endParaRPr sz="1000">
              <a:latin typeface="Palatino Linotype"/>
              <a:cs typeface="Palatino Linotype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916710" y="1036596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⎧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16710" y="1157985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916710" y="1387726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916710" y="1502597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916710" y="1732338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891310" y="1847208"/>
            <a:ext cx="1574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-375">
                <a:latin typeface="Segoe UI Symbol"/>
                <a:cs typeface="Segoe UI Symbol"/>
              </a:rPr>
              <a:t>⎪</a:t>
            </a:r>
            <a:r>
              <a:rPr dirty="0" baseline="-50000" sz="1500" spc="397">
                <a:latin typeface="Segoe UI Symbol"/>
                <a:cs typeface="Segoe UI Symbol"/>
              </a:rPr>
              <a:t>⎨</a:t>
            </a:r>
            <a:endParaRPr baseline="-50000" sz="1500">
              <a:latin typeface="Segoe UI Symbol"/>
              <a:cs typeface="Segoe UI 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916710" y="2191934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916710" y="2421685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916710" y="2536560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916710" y="2651436"/>
            <a:ext cx="10668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335">
                <a:latin typeface="Segoe UI Symbol"/>
                <a:cs typeface="Segoe UI Symbol"/>
              </a:rPr>
              <a:t>⎪</a:t>
            </a:r>
            <a:endParaRPr sz="1000">
              <a:latin typeface="Segoe UI Symbol"/>
              <a:cs typeface="Segoe UI Symbol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230236" y="1080005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619313" y="1080005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229552" y="1155902"/>
            <a:ext cx="4476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39560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w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-41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2859581" y="1078402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3058574" y="1155897"/>
            <a:ext cx="1066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 i="1">
                <a:latin typeface="Palatino Linotype"/>
                <a:cs typeface="Palatino Linotype"/>
              </a:rPr>
              <a:t>W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051930" y="1083136"/>
            <a:ext cx="22142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85">
                <a:latin typeface="Palatino Linotype"/>
                <a:cs typeface="Palatino Linotype"/>
              </a:rPr>
              <a:t>E</a:t>
            </a:r>
            <a:r>
              <a:rPr dirty="0" sz="1000" spc="-125">
                <a:latin typeface="Cambria"/>
                <a:cs typeface="Cambria"/>
              </a:rPr>
              <a:t>(</a:t>
            </a:r>
            <a:r>
              <a:rPr dirty="0" sz="1000" spc="-20" i="1">
                <a:latin typeface="Palatino Linotype"/>
                <a:cs typeface="Palatino Linotype"/>
              </a:rPr>
              <a:t>q</a:t>
            </a:r>
            <a:r>
              <a:rPr dirty="0" sz="1000" spc="-350" i="1">
                <a:latin typeface="Meiryo"/>
                <a:cs typeface="Meiryo"/>
              </a:rPr>
              <a:t>̂</a:t>
            </a:r>
            <a:r>
              <a:rPr dirty="0" sz="1000" spc="320" i="1">
                <a:latin typeface="Meiryo"/>
                <a:cs typeface="Meiryo"/>
              </a:rPr>
              <a:t> </a:t>
            </a:r>
            <a:r>
              <a:rPr dirty="0" sz="1000" spc="235">
                <a:latin typeface="Cambria"/>
                <a:cs typeface="Cambria"/>
              </a:rPr>
              <a:t>)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195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95" i="1">
                <a:latin typeface="Meiryo"/>
                <a:cs typeface="Meiryo"/>
              </a:rPr>
              <a:t> </a:t>
            </a:r>
            <a:r>
              <a:rPr dirty="0" sz="1000" spc="-35">
                <a:latin typeface="Cambria"/>
                <a:cs typeface="Cambria"/>
              </a:rPr>
              <a:t>[</a:t>
            </a:r>
            <a:r>
              <a:rPr dirty="0" sz="1000" spc="-35" i="1">
                <a:latin typeface="Palatino Linotype"/>
                <a:cs typeface="Palatino Linotype"/>
              </a:rPr>
              <a:t>O</a:t>
            </a:r>
            <a:r>
              <a:rPr dirty="0" sz="1000" spc="-3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5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1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180">
                <a:latin typeface="Cambria"/>
                <a:cs typeface="Cambria"/>
              </a:rPr>
              <a:t>–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(Υ</a:t>
            </a:r>
            <a:r>
              <a:rPr dirty="0" sz="1000" spc="190">
                <a:latin typeface="Cambria"/>
                <a:cs typeface="Cambria"/>
              </a:rPr>
              <a:t>  </a:t>
            </a:r>
            <a:r>
              <a:rPr dirty="0" sz="1000" spc="105">
                <a:latin typeface="Cambria"/>
                <a:cs typeface="Cambria"/>
              </a:rPr>
              <a:t>Υ</a:t>
            </a:r>
            <a:r>
              <a:rPr dirty="0" sz="1000" spc="150">
                <a:latin typeface="Cambria"/>
                <a:cs typeface="Cambria"/>
              </a:rPr>
              <a:t>  </a:t>
            </a:r>
            <a:r>
              <a:rPr dirty="0" sz="1000" spc="-2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695294" y="1379471"/>
            <a:ext cx="4552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359410" algn="l"/>
              </a:tabLst>
            </a:pPr>
            <a:r>
              <a:rPr dirty="0" baseline="8547" sz="975" spc="-592" i="1">
                <a:latin typeface="Meiryo"/>
                <a:cs typeface="Meiryo"/>
              </a:rPr>
              <a:t/>
            </a:r>
            <a:r>
              <a:rPr dirty="0" baseline="8547" sz="975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519732" y="1295716"/>
            <a:ext cx="77279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459" i="1">
                <a:latin typeface="Meiryo"/>
                <a:cs typeface="Meiryo"/>
              </a:rPr>
              <a:t/>
            </a:r>
            <a:r>
              <a:rPr dirty="0" baseline="29914" sz="975" spc="44">
                <a:latin typeface="Palatino Linotype"/>
                <a:cs typeface="Palatino Linotype"/>
              </a:rPr>
              <a:t>2</a:t>
            </a:r>
            <a:r>
              <a:rPr dirty="0" sz="1000" spc="-50">
                <a:latin typeface="Cambria"/>
                <a:cs typeface="Cambria"/>
              </a:rPr>
              <a:t>[</a:t>
            </a:r>
            <a:r>
              <a:rPr dirty="0" sz="1000" spc="-40">
                <a:latin typeface="Palatino Linotype"/>
                <a:cs typeface="Palatino Linotype"/>
              </a:rPr>
              <a:t>tr</a:t>
            </a:r>
            <a:r>
              <a:rPr dirty="0" sz="1000" spc="-10">
                <a:latin typeface="Cambria"/>
                <a:cs typeface="Cambria"/>
              </a:rPr>
              <a:t>(</a:t>
            </a:r>
            <a:r>
              <a:rPr dirty="0" sz="1000">
                <a:latin typeface="Cambria"/>
                <a:cs typeface="Cambria"/>
              </a:rPr>
              <a:t>Υ</a:t>
            </a:r>
            <a:r>
              <a:rPr dirty="0" baseline="29914" sz="975" spc="97">
                <a:latin typeface="Cambria"/>
                <a:cs typeface="Cambria"/>
              </a:rPr>
              <a:t>−</a:t>
            </a:r>
            <a:r>
              <a:rPr dirty="0" baseline="29914" sz="975" spc="37">
                <a:latin typeface="Palatino Linotype"/>
                <a:cs typeface="Palatino Linotype"/>
              </a:rPr>
              <a:t>1</a:t>
            </a:r>
            <a:r>
              <a:rPr dirty="0" sz="1000" spc="75">
                <a:latin typeface="Cambria"/>
                <a:cs typeface="Cambria"/>
              </a:rPr>
              <a:t>Υ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2430614" y="1379471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2313888" y="1249883"/>
            <a:ext cx="367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104">
                <a:latin typeface="Cambria"/>
                <a:cs typeface="Cambria"/>
              </a:rPr>
              <a:t>Υ</a:t>
            </a:r>
            <a:r>
              <a:rPr dirty="0" sz="650" spc="70">
                <a:latin typeface="Cambria"/>
                <a:cs typeface="Cambria"/>
              </a:rPr>
              <a:t>−</a:t>
            </a:r>
            <a:r>
              <a:rPr dirty="0" sz="650" spc="70">
                <a:latin typeface="Palatino Linotype"/>
                <a:cs typeface="Palatino Linotype"/>
              </a:rPr>
              <a:t>1</a:t>
            </a:r>
            <a:r>
              <a:rPr dirty="0" baseline="-19444" sz="1500" spc="104">
                <a:latin typeface="Cambria"/>
                <a:cs typeface="Cambria"/>
              </a:rPr>
              <a:t>Υ</a:t>
            </a:r>
            <a:endParaRPr baseline="-19444" sz="1500">
              <a:latin typeface="Cambria"/>
              <a:cs typeface="Cambria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2216158" y="1368497"/>
            <a:ext cx="6673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426084" algn="l"/>
              </a:tabLst>
            </a:pPr>
            <a:r>
              <a:rPr dirty="0" sz="650" spc="-50" i="1">
                <a:latin typeface="Palatino Linotype"/>
                <a:cs typeface="Palatino Linotype"/>
              </a:rPr>
              <a:t>W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10" i="1">
                <a:latin typeface="Palatino Linotype"/>
                <a:cs typeface="Palatino Linotype"/>
              </a:rPr>
              <a:t>VS</a:t>
            </a:r>
            <a:r>
              <a:rPr dirty="0" baseline="-18518" sz="675" spc="-337" i="1">
                <a:latin typeface="Meiryo"/>
                <a:cs typeface="Meiryo"/>
              </a:rPr>
              <a:t/>
            </a:r>
            <a:r>
              <a:rPr dirty="0" baseline="-18518" sz="675" spc="-89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1519742" y="1508203"/>
            <a:ext cx="77597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45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-127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ambria"/>
                <a:cs typeface="Cambria"/>
              </a:rPr>
              <a:t>[</a:t>
            </a:r>
            <a:r>
              <a:rPr dirty="0" sz="1000" spc="-10">
                <a:latin typeface="Palatino Linotype"/>
                <a:cs typeface="Palatino Linotype"/>
              </a:rPr>
              <a:t>tr</a:t>
            </a:r>
            <a:r>
              <a:rPr dirty="0" sz="1000" spc="-10">
                <a:latin typeface="Cambria"/>
                <a:cs typeface="Cambria"/>
              </a:rPr>
              <a:t>(Υ</a:t>
            </a:r>
            <a:r>
              <a:rPr dirty="0" baseline="29914" sz="975" spc="-15">
                <a:latin typeface="Cambria"/>
                <a:cs typeface="Cambria"/>
              </a:rPr>
              <a:t>−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Υ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2433363" y="1592067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2316637" y="1462364"/>
            <a:ext cx="367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104">
                <a:latin typeface="Cambria"/>
                <a:cs typeface="Cambria"/>
              </a:rPr>
              <a:t>Υ</a:t>
            </a:r>
            <a:r>
              <a:rPr dirty="0" sz="650" spc="70">
                <a:latin typeface="Cambria"/>
                <a:cs typeface="Cambria"/>
              </a:rPr>
              <a:t>−</a:t>
            </a:r>
            <a:r>
              <a:rPr dirty="0" sz="650" spc="70">
                <a:latin typeface="Palatino Linotype"/>
                <a:cs typeface="Palatino Linotype"/>
              </a:rPr>
              <a:t>1</a:t>
            </a:r>
            <a:r>
              <a:rPr dirty="0" baseline="-19444" sz="1500" spc="104">
                <a:latin typeface="Cambria"/>
                <a:cs typeface="Cambria"/>
              </a:rPr>
              <a:t>Υ</a:t>
            </a:r>
            <a:endParaRPr baseline="-19444" sz="1500">
              <a:latin typeface="Cambria"/>
              <a:cs typeface="Cambria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682600" y="1580984"/>
            <a:ext cx="122237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375285" algn="l"/>
                <a:tab pos="574040" algn="l"/>
                <a:tab pos="962025" algn="l"/>
              </a:tabLst>
            </a:pP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baseline="-8547" sz="975" spc="-75" i="1">
                <a:latin typeface="Palatino Linotype"/>
                <a:cs typeface="Palatino Linotype"/>
              </a:rPr>
              <a:t>V</a:t>
            </a:r>
            <a:r>
              <a:rPr dirty="0" baseline="-8547" sz="975" i="1">
                <a:latin typeface="Palatino Linotype"/>
                <a:cs typeface="Palatino Linotype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W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sz="650" spc="-20" i="1">
                <a:latin typeface="Palatino Linotype"/>
                <a:cs typeface="Palatino Linotype"/>
              </a:rPr>
              <a:t>VS</a:t>
            </a:r>
            <a:r>
              <a:rPr dirty="0" baseline="-18518" sz="675" spc="-30" i="1">
                <a:latin typeface="Meiryo"/>
                <a:cs typeface="Meiryo"/>
              </a:rPr>
              <a:t/>
            </a:r>
            <a:r>
              <a:rPr dirty="0" sz="650" spc="-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2849407" y="1149268"/>
            <a:ext cx="119380" cy="536575"/>
          </a:xfrm>
          <a:prstGeom prst="rect">
            <a:avLst/>
          </a:prstGeom>
        </p:spPr>
        <p:txBody>
          <a:bodyPr wrap="square" lIns="0" tIns="33020" rIns="0" bIns="0" rtlCol="0" vert="horz">
            <a:spAutoFit/>
          </a:bodyPr>
          <a:lstStyle/>
          <a:p>
            <a:pPr marL="22860">
              <a:lnSpc>
                <a:spcPct val="100000"/>
              </a:lnSpc>
              <a:spcBef>
                <a:spcPts val="26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209"/>
              </a:spcBef>
            </a:pPr>
            <a:r>
              <a:rPr dirty="0" sz="1000" spc="-2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  <a:p>
            <a:pPr marL="21590">
              <a:lnSpc>
                <a:spcPct val="100000"/>
              </a:lnSpc>
              <a:spcBef>
                <a:spcPts val="470"/>
              </a:spcBef>
            </a:pPr>
            <a:r>
              <a:rPr dirty="0" sz="1000" spc="-2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230238" y="1715053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204154" y="1807753"/>
            <a:ext cx="1543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85" i="1">
                <a:latin typeface="Palatino Linotype"/>
                <a:cs typeface="Palatino Linotype"/>
              </a:rPr>
              <a:t>B</a:t>
            </a:r>
            <a:r>
              <a:rPr dirty="0" baseline="-18518" sz="675" spc="-240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633716" y="1717682"/>
            <a:ext cx="685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10">
                <a:latin typeface="Palatino Linotype"/>
                <a:cs typeface="Palatino Linotype"/>
              </a:rPr>
              <a:t>2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259393" y="1716080"/>
            <a:ext cx="12700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1051942" y="1720799"/>
            <a:ext cx="143192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75">
                <a:latin typeface="Palatino Linotype"/>
                <a:cs typeface="Palatino Linotype"/>
              </a:rPr>
              <a:t>E</a:t>
            </a:r>
            <a:r>
              <a:rPr dirty="0" sz="1000" spc="-114">
                <a:latin typeface="Cambria"/>
                <a:cs typeface="Cambria"/>
              </a:rPr>
              <a:t>(</a:t>
            </a:r>
            <a:r>
              <a:rPr dirty="0" sz="1000" spc="-10" i="1">
                <a:latin typeface="Palatino Linotype"/>
                <a:cs typeface="Palatino Linotype"/>
              </a:rPr>
              <a:t>q</a:t>
            </a:r>
            <a:r>
              <a:rPr dirty="0" sz="1000" spc="-340" i="1">
                <a:latin typeface="Meiryo"/>
                <a:cs typeface="Meiryo"/>
              </a:rPr>
              <a:t>̂</a:t>
            </a:r>
            <a:r>
              <a:rPr dirty="0" sz="1000" spc="380" i="1">
                <a:latin typeface="Meiryo"/>
                <a:cs typeface="Meiryo"/>
              </a:rPr>
              <a:t> </a:t>
            </a:r>
            <a:r>
              <a:rPr dirty="0" sz="1000" spc="235">
                <a:latin typeface="Cambria"/>
                <a:cs typeface="Cambria"/>
              </a:rPr>
              <a:t>)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175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9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[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1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2tr</a:t>
            </a:r>
            <a:r>
              <a:rPr dirty="0" sz="1000">
                <a:latin typeface="Cambria"/>
                <a:cs typeface="Cambria"/>
              </a:rPr>
              <a:t>(Υ</a:t>
            </a:r>
            <a:r>
              <a:rPr dirty="0" sz="1000" spc="170">
                <a:latin typeface="Cambria"/>
                <a:cs typeface="Cambria"/>
              </a:rPr>
              <a:t>  </a:t>
            </a:r>
            <a:r>
              <a:rPr dirty="0" sz="1000" spc="55">
                <a:latin typeface="Cambria"/>
                <a:cs typeface="Cambria"/>
              </a:rPr>
              <a:t>Υ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589330" y="1793580"/>
            <a:ext cx="108966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682625" algn="l"/>
                <a:tab pos="881380" algn="l"/>
              </a:tabLst>
            </a:pPr>
            <a:r>
              <a:rPr dirty="0" sz="650" spc="-405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baseline="-8547" sz="975" spc="-75" i="1">
                <a:latin typeface="Palatino Linotype"/>
                <a:cs typeface="Palatino Linotype"/>
              </a:rPr>
              <a:t>V</a:t>
            </a:r>
            <a:r>
              <a:rPr dirty="0" baseline="-8547" sz="975" i="1">
                <a:latin typeface="Palatino Linotype"/>
                <a:cs typeface="Palatino Linotype"/>
              </a:rPr>
              <a:t>	</a:t>
            </a:r>
            <a:r>
              <a:rPr dirty="0" sz="650" spc="-10" i="1">
                <a:latin typeface="Palatino Linotype"/>
                <a:cs typeface="Palatino Linotype"/>
              </a:rPr>
              <a:t>B</a:t>
            </a:r>
            <a:r>
              <a:rPr dirty="0" baseline="-18518" sz="675" spc="-382" i="1">
                <a:latin typeface="Meiryo"/>
                <a:cs typeface="Meiryo"/>
              </a:rPr>
              <a:t/>
            </a:r>
            <a:r>
              <a:rPr dirty="0" baseline="-18518" sz="675" spc="-104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2581224" y="1720793"/>
            <a:ext cx="887094" cy="2222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985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7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(Υ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Υ</a:t>
            </a:r>
            <a:r>
              <a:rPr dirty="0" sz="1000" spc="260">
                <a:latin typeface="Cambria"/>
                <a:cs typeface="Cambria"/>
              </a:rPr>
              <a:t>  </a:t>
            </a:r>
            <a:r>
              <a:rPr dirty="0" sz="1000" spc="-2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  <a:p>
            <a:pPr marL="459740">
              <a:lnSpc>
                <a:spcPts val="565"/>
              </a:lnSpc>
              <a:tabLst>
                <a:tab pos="658495" algn="l"/>
              </a:tabLst>
            </a:pPr>
            <a:r>
              <a:rPr dirty="0" baseline="8547" sz="975" spc="-75" i="1">
                <a:latin typeface="Palatino Linotype"/>
                <a:cs typeface="Palatino Linotype"/>
              </a:rPr>
              <a:t>V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baseline="12820" sz="975" spc="127" i="1">
                <a:latin typeface="Palatino Linotype"/>
                <a:cs typeface="Palatino Linotype"/>
              </a:rPr>
              <a:t>B</a:t>
            </a:r>
            <a:r>
              <a:rPr dirty="0" sz="450" spc="-160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735090" y="2019892"/>
            <a:ext cx="64769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-345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2356769" y="2030980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2517662" y="2019892"/>
            <a:ext cx="7073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610870" algn="l"/>
              </a:tabLst>
            </a:pPr>
            <a:r>
              <a:rPr dirty="0" sz="650" spc="-145" i="1">
                <a:latin typeface="Palatino Linotype"/>
                <a:cs typeface="Palatino Linotype"/>
              </a:rPr>
              <a:t>S</a:t>
            </a:r>
            <a:r>
              <a:rPr dirty="0" baseline="-18518" sz="675" spc="-217" i="1">
                <a:latin typeface="Meiryo"/>
                <a:cs typeface="Meiryo"/>
              </a:rPr>
              <a:t/>
            </a:r>
            <a:r>
              <a:rPr dirty="0" baseline="-18518" sz="675" spc="-112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-8547" sz="975" spc="-75" i="1">
                <a:latin typeface="Palatino Linotype"/>
                <a:cs typeface="Palatino Linotype"/>
              </a:rPr>
              <a:t>V</a:t>
            </a:r>
            <a:endParaRPr baseline="-8547" sz="975">
              <a:latin typeface="Palatino Linotype"/>
              <a:cs typeface="Palatino Linotype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1534133" y="1947221"/>
            <a:ext cx="183261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185545" algn="l"/>
              </a:tabLst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5">
                <a:latin typeface="Cambria"/>
                <a:cs typeface="Cambria"/>
              </a:rPr>
              <a:t> </a:t>
            </a:r>
            <a:r>
              <a:rPr dirty="0" sz="1000" spc="-110" i="1">
                <a:latin typeface="Meiryo"/>
                <a:cs typeface="Meiryo"/>
              </a:rPr>
              <a:t/>
            </a:r>
            <a:r>
              <a:rPr dirty="0" baseline="29914" sz="975" spc="-165">
                <a:latin typeface="Palatino Linotype"/>
                <a:cs typeface="Palatino Linotype"/>
              </a:rPr>
              <a:t>2</a:t>
            </a:r>
            <a:r>
              <a:rPr dirty="0" sz="1000" spc="-110">
                <a:latin typeface="Cambria"/>
                <a:cs typeface="Cambria"/>
              </a:rPr>
              <a:t>[</a:t>
            </a:r>
            <a:r>
              <a:rPr dirty="0" sz="1000" spc="-110" i="1">
                <a:latin typeface="Palatino Linotype"/>
                <a:cs typeface="Palatino Linotype"/>
              </a:rPr>
              <a:t>O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2tr</a:t>
            </a:r>
            <a:r>
              <a:rPr dirty="0" sz="1000" spc="-10">
                <a:latin typeface="Cambria"/>
                <a:cs typeface="Cambria"/>
              </a:rPr>
              <a:t>(Υ</a:t>
            </a:r>
            <a:r>
              <a:rPr dirty="0" baseline="29914" sz="975" spc="-15">
                <a:latin typeface="Cambria"/>
                <a:cs typeface="Cambria"/>
              </a:rPr>
              <a:t>−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Υ</a:t>
            </a:r>
            <a:r>
              <a:rPr dirty="0" sz="1000">
                <a:latin typeface="Cambria"/>
                <a:cs typeface="Cambria"/>
              </a:rPr>
              <a:t>	)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</a:t>
            </a:r>
            <a:r>
              <a:rPr dirty="0" sz="1000" spc="-10">
                <a:latin typeface="Cambria"/>
                <a:cs typeface="Cambria"/>
              </a:rPr>
              <a:t>(Υ</a:t>
            </a:r>
            <a:r>
              <a:rPr dirty="0" baseline="29914" sz="975" spc="-15">
                <a:latin typeface="Cambria"/>
                <a:cs typeface="Cambria"/>
              </a:rPr>
              <a:t>−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Υ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3499769" y="2030980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3" name="object 43" descr=""/>
          <p:cNvSpPr txBox="1"/>
          <p:nvPr/>
        </p:nvSpPr>
        <p:spPr>
          <a:xfrm>
            <a:off x="3383043" y="1901392"/>
            <a:ext cx="367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104">
                <a:latin typeface="Cambria"/>
                <a:cs typeface="Cambria"/>
              </a:rPr>
              <a:t>Υ</a:t>
            </a:r>
            <a:r>
              <a:rPr dirty="0" sz="650" spc="70">
                <a:latin typeface="Cambria"/>
                <a:cs typeface="Cambria"/>
              </a:rPr>
              <a:t>−</a:t>
            </a:r>
            <a:r>
              <a:rPr dirty="0" sz="650" spc="70">
                <a:latin typeface="Palatino Linotype"/>
                <a:cs typeface="Palatino Linotype"/>
              </a:rPr>
              <a:t>1</a:t>
            </a:r>
            <a:r>
              <a:rPr dirty="0" baseline="-19444" sz="1500" spc="104">
                <a:latin typeface="Cambria"/>
                <a:cs typeface="Cambria"/>
              </a:rPr>
              <a:t>Υ</a:t>
            </a:r>
            <a:endParaRPr baseline="-19444" sz="1500">
              <a:latin typeface="Cambria"/>
              <a:cs typeface="Cambria"/>
            </a:endParaRPr>
          </a:p>
        </p:txBody>
      </p:sp>
      <p:sp>
        <p:nvSpPr>
          <p:cNvPr id="44" name="object 44" descr=""/>
          <p:cNvSpPr txBox="1"/>
          <p:nvPr/>
        </p:nvSpPr>
        <p:spPr>
          <a:xfrm>
            <a:off x="3290229" y="2019892"/>
            <a:ext cx="66230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421005" algn="l"/>
              </a:tabLst>
            </a:pPr>
            <a:r>
              <a:rPr dirty="0" sz="650" spc="85" i="1">
                <a:latin typeface="Palatino Linotype"/>
                <a:cs typeface="Palatino Linotype"/>
              </a:rPr>
              <a:t>B</a:t>
            </a:r>
            <a:r>
              <a:rPr dirty="0" baseline="-18518" sz="675" spc="-240" i="1">
                <a:latin typeface="Meiryo"/>
                <a:cs typeface="Meiryo"/>
              </a:rPr>
              <a:t/>
            </a:r>
            <a:r>
              <a:rPr dirty="0" baseline="-18518" sz="675" i="1">
                <a:latin typeface="Meiryo"/>
                <a:cs typeface="Meiryo"/>
              </a:rPr>
              <a:t>	</a:t>
            </a:r>
            <a:r>
              <a:rPr dirty="0" sz="650" spc="10" i="1">
                <a:latin typeface="Palatino Linotype"/>
                <a:cs typeface="Palatino Linotype"/>
              </a:rPr>
              <a:t>VS</a:t>
            </a:r>
            <a:r>
              <a:rPr dirty="0" baseline="-18518" sz="675" spc="-337" i="1">
                <a:latin typeface="Meiryo"/>
                <a:cs typeface="Meiryo"/>
              </a:rPr>
              <a:t/>
            </a:r>
            <a:r>
              <a:rPr dirty="0" baseline="-18518" sz="675" spc="-97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3918561" y="194722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709694" y="2243577"/>
            <a:ext cx="7683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672465" algn="l"/>
              </a:tabLst>
            </a:pPr>
            <a:r>
              <a:rPr dirty="0" baseline="8547" sz="975" spc="-480" i="1">
                <a:latin typeface="Meiryo"/>
                <a:cs typeface="Meiryo"/>
              </a:rPr>
              <a:t/>
            </a:r>
            <a:r>
              <a:rPr dirty="0" baseline="8547" sz="975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534136" y="2159709"/>
            <a:ext cx="10858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60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-135">
                <a:latin typeface="Palatino Linotype"/>
                <a:cs typeface="Palatino Linotype"/>
              </a:rPr>
              <a:t> </a:t>
            </a:r>
            <a:r>
              <a:rPr dirty="0" sz="1000">
                <a:latin typeface="Cambria"/>
                <a:cs typeface="Cambria"/>
              </a:rPr>
              <a:t>[</a:t>
            </a:r>
            <a:r>
              <a:rPr dirty="0" sz="1000" i="1">
                <a:latin typeface="Palatino Linotype"/>
                <a:cs typeface="Palatino Linotype"/>
              </a:rPr>
              <a:t>N</a:t>
            </a:r>
            <a:r>
              <a:rPr dirty="0" sz="1000" spc="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2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2tr</a:t>
            </a:r>
            <a:r>
              <a:rPr dirty="0" sz="1000" spc="-10">
                <a:latin typeface="Cambria"/>
                <a:cs typeface="Cambria"/>
              </a:rPr>
              <a:t>(Υ</a:t>
            </a:r>
            <a:r>
              <a:rPr dirty="0" baseline="29914" sz="975" spc="-15">
                <a:latin typeface="Cambria"/>
                <a:cs typeface="Cambria"/>
              </a:rPr>
              <a:t>−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Υ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543626" y="2232490"/>
            <a:ext cx="30416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10" i="1">
                <a:latin typeface="Palatino Linotype"/>
                <a:cs typeface="Palatino Linotype"/>
              </a:rPr>
              <a:t>B</a:t>
            </a:r>
            <a:r>
              <a:rPr dirty="0" baseline="-18518" sz="675" spc="-382" i="1">
                <a:latin typeface="Meiryo"/>
                <a:cs typeface="Meiryo"/>
              </a:rPr>
              <a:t/>
            </a:r>
            <a:r>
              <a:rPr dirty="0" baseline="-18518" sz="675" spc="-112" i="1">
                <a:latin typeface="Meiryo"/>
                <a:cs typeface="Meiryo"/>
              </a:rPr>
              <a:t> </a:t>
            </a:r>
            <a:r>
              <a:rPr dirty="0" sz="650" spc="-25" i="1">
                <a:latin typeface="Palatino Linotype"/>
                <a:cs typeface="Palatino Linotype"/>
              </a:rPr>
              <a:t>S</a:t>
            </a:r>
            <a:r>
              <a:rPr dirty="0" baseline="-18518" sz="675" spc="-37" i="1">
                <a:latin typeface="Meiryo"/>
                <a:cs typeface="Meiryo"/>
              </a:rPr>
              <a:t/>
            </a:r>
            <a:r>
              <a:rPr dirty="0" sz="650" spc="-25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3222481" y="2243577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788116" y="2159709"/>
            <a:ext cx="6845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</a:t>
            </a:r>
            <a:r>
              <a:rPr dirty="0" sz="1000" spc="-10">
                <a:latin typeface="Cambria"/>
                <a:cs typeface="Cambria"/>
              </a:rPr>
              <a:t>(Υ</a:t>
            </a:r>
            <a:r>
              <a:rPr dirty="0" baseline="29914" sz="975" spc="-15">
                <a:latin typeface="Cambria"/>
                <a:cs typeface="Cambria"/>
              </a:rPr>
              <a:t>−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Υ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3605728" y="2243577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3489002" y="2113874"/>
            <a:ext cx="367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104">
                <a:latin typeface="Cambria"/>
                <a:cs typeface="Cambria"/>
              </a:rPr>
              <a:t>Υ</a:t>
            </a:r>
            <a:r>
              <a:rPr dirty="0" sz="650" spc="70">
                <a:latin typeface="Cambria"/>
                <a:cs typeface="Cambria"/>
              </a:rPr>
              <a:t>−</a:t>
            </a:r>
            <a:r>
              <a:rPr dirty="0" sz="650" spc="70">
                <a:latin typeface="Palatino Linotype"/>
                <a:cs typeface="Palatino Linotype"/>
              </a:rPr>
              <a:t>1</a:t>
            </a:r>
            <a:r>
              <a:rPr dirty="0" baseline="-19444" sz="1500" spc="104">
                <a:latin typeface="Cambria"/>
                <a:cs typeface="Cambria"/>
              </a:rPr>
              <a:t>Υ</a:t>
            </a:r>
            <a:endParaRPr baseline="-19444" sz="1500">
              <a:latin typeface="Cambria"/>
              <a:cs typeface="Cambria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3396074" y="2232490"/>
            <a:ext cx="6686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421005" algn="l"/>
              </a:tabLst>
            </a:pPr>
            <a:r>
              <a:rPr dirty="0" sz="650" spc="85" i="1">
                <a:latin typeface="Palatino Linotype"/>
                <a:cs typeface="Palatino Linotype"/>
              </a:rPr>
              <a:t>B</a:t>
            </a:r>
            <a:r>
              <a:rPr dirty="0" baseline="-18518" sz="675" spc="-240" i="1">
                <a:latin typeface="Meiryo"/>
                <a:cs typeface="Meiryo"/>
              </a:rPr>
              <a:t/>
            </a:r>
            <a:r>
              <a:rPr dirty="0" baseline="-18518" sz="675" i="1">
                <a:latin typeface="Meiryo"/>
                <a:cs typeface="Meiryo"/>
              </a:rPr>
              <a:t>	</a:t>
            </a:r>
            <a:r>
              <a:rPr dirty="0" sz="650" spc="-20" i="1">
                <a:latin typeface="Palatino Linotype"/>
                <a:cs typeface="Palatino Linotype"/>
              </a:rPr>
              <a:t>VS</a:t>
            </a:r>
            <a:r>
              <a:rPr dirty="0" baseline="-18518" sz="675" spc="-30" i="1">
                <a:latin typeface="Meiryo"/>
                <a:cs typeface="Meiryo"/>
              </a:rPr>
              <a:t/>
            </a:r>
            <a:r>
              <a:rPr dirty="0" sz="650" spc="-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4030697" y="2159709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1230231" y="2366564"/>
            <a:ext cx="8318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dirty="0" sz="650" spc="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1204146" y="2459149"/>
            <a:ext cx="16129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B</a:t>
            </a:r>
            <a:r>
              <a:rPr dirty="0" baseline="-18518" sz="675" spc="-37" i="1">
                <a:latin typeface="Meiryo"/>
                <a:cs typeface="Meiryo"/>
              </a:rPr>
              <a:t/>
            </a:r>
            <a:endParaRPr baseline="-18518" sz="675">
              <a:latin typeface="Meiryo"/>
              <a:cs typeface="Meiryo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1639994" y="2369192"/>
            <a:ext cx="74104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26745" algn="l"/>
              </a:tabLst>
            </a:pPr>
            <a:r>
              <a:rPr dirty="0" sz="650" spc="-50">
                <a:latin typeface="Palatino Linotype"/>
                <a:cs typeface="Palatino Linotype"/>
              </a:rPr>
              <a:t>2</a:t>
            </a:r>
            <a:r>
              <a:rPr dirty="0" sz="650">
                <a:latin typeface="Palatino Linotype"/>
                <a:cs typeface="Palatino Linotype"/>
              </a:rPr>
              <a:t>	</a:t>
            </a:r>
            <a:r>
              <a:rPr dirty="0" sz="650" spc="25">
                <a:latin typeface="Cambria"/>
                <a:cs typeface="Cambria"/>
              </a:rPr>
              <a:t>−</a:t>
            </a:r>
            <a:r>
              <a:rPr dirty="0" sz="650" spc="25">
                <a:latin typeface="Palatino Linotype"/>
                <a:cs typeface="Palatino Linotype"/>
              </a:rPr>
              <a:t>1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1608309" y="2456173"/>
            <a:ext cx="75438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657860" algn="l"/>
              </a:tabLst>
            </a:pPr>
            <a:r>
              <a:rPr dirty="0" baseline="8547" sz="975" spc="-607" i="1">
                <a:latin typeface="Meiryo"/>
                <a:cs typeface="Meiryo"/>
              </a:rPr>
              <a:t/>
            </a:r>
            <a:r>
              <a:rPr dirty="0" baseline="8547" sz="975" i="1">
                <a:latin typeface="Meiryo"/>
                <a:cs typeface="Meiryo"/>
              </a:rPr>
              <a:t>	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1051925" y="2372309"/>
            <a:ext cx="142684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70">
                <a:latin typeface="Palatino Linotype"/>
                <a:cs typeface="Palatino Linotype"/>
              </a:rPr>
              <a:t>E</a:t>
            </a:r>
            <a:r>
              <a:rPr dirty="0" sz="1000" spc="-110">
                <a:latin typeface="Cambria"/>
                <a:cs typeface="Cambria"/>
              </a:rPr>
              <a:t>(</a:t>
            </a:r>
            <a:r>
              <a:rPr dirty="0" sz="1000" spc="-5" i="1">
                <a:latin typeface="Palatino Linotype"/>
                <a:cs typeface="Palatino Linotype"/>
              </a:rPr>
              <a:t>q</a:t>
            </a:r>
            <a:r>
              <a:rPr dirty="0" sz="1000" spc="-335" i="1">
                <a:latin typeface="Meiryo"/>
                <a:cs typeface="Meiryo"/>
              </a:rPr>
              <a:t>̂</a:t>
            </a:r>
            <a:r>
              <a:rPr dirty="0" sz="1000" spc="445" i="1">
                <a:latin typeface="Meiryo"/>
                <a:cs typeface="Meiryo"/>
              </a:rPr>
              <a:t> </a:t>
            </a:r>
            <a:r>
              <a:rPr dirty="0" sz="1000" spc="235">
                <a:latin typeface="Cambria"/>
                <a:cs typeface="Cambria"/>
              </a:rPr>
              <a:t>)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=</a:t>
            </a:r>
            <a:r>
              <a:rPr dirty="0" sz="1000" spc="180">
                <a:latin typeface="Cambria"/>
                <a:cs typeface="Cambria"/>
              </a:rPr>
              <a:t> </a:t>
            </a:r>
            <a:r>
              <a:rPr dirty="0" sz="1000" spc="-470" i="1">
                <a:latin typeface="Meiryo"/>
                <a:cs typeface="Meiryo"/>
              </a:rPr>
              <a:t/>
            </a:r>
            <a:r>
              <a:rPr dirty="0" sz="1000" spc="95" i="1">
                <a:latin typeface="Meiryo"/>
                <a:cs typeface="Meiryo"/>
              </a:rPr>
              <a:t> </a:t>
            </a:r>
            <a:r>
              <a:rPr dirty="0" sz="1000">
                <a:latin typeface="Cambria"/>
                <a:cs typeface="Cambria"/>
              </a:rPr>
              <a:t>[</a:t>
            </a:r>
            <a:r>
              <a:rPr dirty="0" sz="1000" i="1">
                <a:latin typeface="Palatino Linotype"/>
                <a:cs typeface="Palatino Linotype"/>
              </a:rPr>
              <a:t>T</a:t>
            </a:r>
            <a:r>
              <a:rPr dirty="0" sz="1000" spc="40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2tr</a:t>
            </a:r>
            <a:r>
              <a:rPr dirty="0" sz="1000">
                <a:latin typeface="Cambria"/>
                <a:cs typeface="Cambria"/>
              </a:rPr>
              <a:t>(Υ</a:t>
            </a:r>
            <a:r>
              <a:rPr dirty="0" sz="1000" spc="175">
                <a:latin typeface="Cambria"/>
                <a:cs typeface="Cambria"/>
              </a:rPr>
              <a:t>  </a:t>
            </a:r>
            <a:r>
              <a:rPr dirty="0" sz="1000" spc="55">
                <a:latin typeface="Cambria"/>
                <a:cs typeface="Cambria"/>
              </a:rPr>
              <a:t>Υ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2427726" y="2445085"/>
            <a:ext cx="22669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dirty="0" sz="650" spc="-25" i="1">
                <a:latin typeface="Palatino Linotype"/>
                <a:cs typeface="Palatino Linotype"/>
              </a:rPr>
              <a:t>B</a:t>
            </a:r>
            <a:r>
              <a:rPr dirty="0" baseline="-18518" sz="675" spc="-37" i="1">
                <a:latin typeface="Meiryo"/>
                <a:cs typeface="Meiryo"/>
              </a:rPr>
              <a:t/>
            </a:r>
            <a:r>
              <a:rPr dirty="0" sz="650" spc="-25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2582130" y="2372304"/>
            <a:ext cx="893444" cy="22225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ts val="985"/>
              </a:lnSpc>
              <a:spcBef>
                <a:spcPts val="95"/>
              </a:spcBef>
            </a:pP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65">
                <a:latin typeface="Cambria"/>
                <a:cs typeface="Cambria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tr</a:t>
            </a:r>
            <a:r>
              <a:rPr dirty="0" sz="1000">
                <a:latin typeface="Cambria"/>
                <a:cs typeface="Cambria"/>
              </a:rPr>
              <a:t>(Υ</a:t>
            </a:r>
            <a:r>
              <a:rPr dirty="0" baseline="29914" sz="975">
                <a:latin typeface="Cambria"/>
                <a:cs typeface="Cambria"/>
              </a:rPr>
              <a:t>−</a:t>
            </a:r>
            <a:r>
              <a:rPr dirty="0" baseline="29914" sz="975">
                <a:latin typeface="Palatino Linotype"/>
                <a:cs typeface="Palatino Linotype"/>
              </a:rPr>
              <a:t>1</a:t>
            </a:r>
            <a:r>
              <a:rPr dirty="0" sz="1000">
                <a:latin typeface="Cambria"/>
                <a:cs typeface="Cambria"/>
              </a:rPr>
              <a:t>Υ</a:t>
            </a:r>
            <a:r>
              <a:rPr dirty="0" sz="1000" spc="285">
                <a:latin typeface="Cambria"/>
                <a:cs typeface="Cambria"/>
              </a:rPr>
              <a:t>  </a:t>
            </a:r>
            <a:r>
              <a:rPr dirty="0" sz="1000" spc="-2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  <a:p>
            <a:pPr marL="459740">
              <a:lnSpc>
                <a:spcPts val="565"/>
              </a:lnSpc>
              <a:tabLst>
                <a:tab pos="658495" algn="l"/>
              </a:tabLst>
            </a:pPr>
            <a:r>
              <a:rPr dirty="0" baseline="8547" sz="975" spc="-75" i="1">
                <a:latin typeface="Palatino Linotype"/>
                <a:cs typeface="Palatino Linotype"/>
              </a:rPr>
              <a:t>V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baseline="12820" sz="975" spc="-37" i="1">
                <a:latin typeface="Palatino Linotype"/>
                <a:cs typeface="Palatino Linotype"/>
              </a:rPr>
              <a:t>B</a:t>
            </a:r>
            <a:r>
              <a:rPr dirty="0" sz="450" spc="-25" i="1">
                <a:latin typeface="Meiryo"/>
                <a:cs typeface="Meiryo"/>
              </a:rPr>
              <a:t/>
            </a:r>
            <a:endParaRPr sz="450">
              <a:latin typeface="Meiryo"/>
              <a:cs typeface="Meiryo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1703281" y="2692775"/>
            <a:ext cx="163195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671195" algn="l"/>
                <a:tab pos="869950" algn="l"/>
                <a:tab pos="1523365" algn="l"/>
              </a:tabLst>
            </a:pPr>
            <a:r>
              <a:rPr dirty="0" baseline="12820" sz="975" spc="-592" i="1">
                <a:latin typeface="Meiryo"/>
                <a:cs typeface="Meiryo"/>
              </a:rPr>
              <a:t/>
            </a:r>
            <a:r>
              <a:rPr dirty="0" baseline="12820" sz="975" i="1">
                <a:latin typeface="Meiryo"/>
                <a:cs typeface="Meiryo"/>
              </a:rPr>
              <a:t>	</a:t>
            </a:r>
            <a:r>
              <a:rPr dirty="0" baseline="8547" sz="975" spc="-75" i="1">
                <a:latin typeface="Palatino Linotype"/>
                <a:cs typeface="Palatino Linotype"/>
              </a:rPr>
              <a:t>V</a:t>
            </a:r>
            <a:r>
              <a:rPr dirty="0" baseline="8547" sz="975" i="1">
                <a:latin typeface="Palatino Linotype"/>
                <a:cs typeface="Palatino Linotype"/>
              </a:rPr>
              <a:t>	</a:t>
            </a:r>
            <a:r>
              <a:rPr dirty="0" baseline="12820" sz="975" spc="15" i="1">
                <a:latin typeface="Palatino Linotype"/>
                <a:cs typeface="Palatino Linotype"/>
              </a:rPr>
              <a:t>B</a:t>
            </a:r>
            <a:r>
              <a:rPr dirty="0" sz="450" spc="-180" i="1">
                <a:latin typeface="Meiryo"/>
                <a:cs typeface="Meiryo"/>
              </a:rPr>
              <a:t/>
            </a:r>
            <a:r>
              <a:rPr dirty="0" baseline="12820" sz="975" spc="-52" i="1">
                <a:latin typeface="Palatino Linotype"/>
                <a:cs typeface="Palatino Linotype"/>
              </a:rPr>
              <a:t>S</a:t>
            </a:r>
            <a:r>
              <a:rPr dirty="0" sz="450" spc="-235" i="1">
                <a:latin typeface="Meiryo"/>
                <a:cs typeface="Meiryo"/>
              </a:rPr>
              <a:t/>
            </a:r>
            <a:r>
              <a:rPr dirty="0" sz="450" spc="-65" i="1">
                <a:latin typeface="Meiryo"/>
                <a:cs typeface="Meiryo"/>
              </a:rPr>
              <a:t> </a:t>
            </a:r>
            <a:r>
              <a:rPr dirty="0" baseline="12820" sz="975" spc="-75" i="1">
                <a:latin typeface="Palatino Linotype"/>
                <a:cs typeface="Palatino Linotype"/>
              </a:rPr>
              <a:t>V</a:t>
            </a:r>
            <a:r>
              <a:rPr dirty="0" baseline="12820" sz="975" i="1">
                <a:latin typeface="Palatino Linotype"/>
                <a:cs typeface="Palatino Linotype"/>
              </a:rPr>
              <a:t>	</a:t>
            </a:r>
            <a:r>
              <a:rPr dirty="0" baseline="8547" sz="975" spc="-75" i="1">
                <a:latin typeface="Palatino Linotype"/>
                <a:cs typeface="Palatino Linotype"/>
              </a:rPr>
              <a:t>V</a:t>
            </a:r>
            <a:endParaRPr baseline="8547" sz="975">
              <a:latin typeface="Palatino Linotype"/>
              <a:cs typeface="Palatino Linotype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1540423" y="2598736"/>
            <a:ext cx="192405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  <a:tabLst>
                <a:tab pos="1276985" algn="l"/>
              </a:tabLst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60">
                <a:latin typeface="Cambria"/>
                <a:cs typeface="Cambria"/>
              </a:rPr>
              <a:t> </a:t>
            </a:r>
            <a:r>
              <a:rPr dirty="0" sz="1000" spc="-80" i="1">
                <a:latin typeface="Meiryo"/>
                <a:cs typeface="Meiryo"/>
              </a:rPr>
              <a:t/>
            </a:r>
            <a:r>
              <a:rPr dirty="0" baseline="29914" sz="975" spc="-120">
                <a:latin typeface="Palatino Linotype"/>
                <a:cs typeface="Palatino Linotype"/>
              </a:rPr>
              <a:t>2</a:t>
            </a:r>
            <a:r>
              <a:rPr dirty="0" sz="1000" spc="-80">
                <a:latin typeface="Cambria"/>
                <a:cs typeface="Cambria"/>
              </a:rPr>
              <a:t>[</a:t>
            </a:r>
            <a:r>
              <a:rPr dirty="0" sz="1000" spc="-80" i="1">
                <a:latin typeface="Palatino Linotype"/>
                <a:cs typeface="Palatino Linotype"/>
              </a:rPr>
              <a:t>T</a:t>
            </a:r>
            <a:r>
              <a:rPr dirty="0" sz="1000" spc="3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-1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2tr</a:t>
            </a:r>
            <a:r>
              <a:rPr dirty="0" sz="1000" spc="-10">
                <a:latin typeface="Cambria"/>
                <a:cs typeface="Cambria"/>
              </a:rPr>
              <a:t>(Υ</a:t>
            </a:r>
            <a:r>
              <a:rPr dirty="0" baseline="29914" sz="975" spc="-15">
                <a:latin typeface="Cambria"/>
                <a:cs typeface="Cambria"/>
              </a:rPr>
              <a:t>−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Υ</a:t>
            </a:r>
            <a:r>
              <a:rPr dirty="0" sz="1000">
                <a:latin typeface="Cambria"/>
                <a:cs typeface="Cambria"/>
              </a:rPr>
              <a:t>	)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</a:t>
            </a:r>
            <a:r>
              <a:rPr dirty="0" sz="1000" spc="-10">
                <a:latin typeface="Cambria"/>
                <a:cs typeface="Cambria"/>
              </a:rPr>
              <a:t>(Υ</a:t>
            </a:r>
            <a:r>
              <a:rPr dirty="0" baseline="29914" sz="975" spc="-15">
                <a:latin typeface="Cambria"/>
                <a:cs typeface="Cambria"/>
              </a:rPr>
              <a:t>−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Υ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3487054" y="2552902"/>
            <a:ext cx="36703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baseline="-19444" sz="1500" spc="104">
                <a:latin typeface="Cambria"/>
                <a:cs typeface="Cambria"/>
              </a:rPr>
              <a:t>Υ</a:t>
            </a:r>
            <a:r>
              <a:rPr dirty="0" sz="650" spc="70">
                <a:latin typeface="Cambria"/>
                <a:cs typeface="Cambria"/>
              </a:rPr>
              <a:t>−</a:t>
            </a:r>
            <a:r>
              <a:rPr dirty="0" sz="650" spc="70">
                <a:latin typeface="Palatino Linotype"/>
                <a:cs typeface="Palatino Linotype"/>
              </a:rPr>
              <a:t>1</a:t>
            </a:r>
            <a:r>
              <a:rPr dirty="0" baseline="-19444" sz="1500" spc="104">
                <a:latin typeface="Cambria"/>
                <a:cs typeface="Cambria"/>
              </a:rPr>
              <a:t>Υ</a:t>
            </a:r>
            <a:endParaRPr baseline="-19444" sz="1500">
              <a:latin typeface="Cambria"/>
              <a:cs typeface="Cambria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3375259" y="2671403"/>
            <a:ext cx="694055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20"/>
              </a:spcBef>
              <a:tabLst>
                <a:tab pos="440055" algn="l"/>
              </a:tabLst>
            </a:pPr>
            <a:r>
              <a:rPr dirty="0" sz="650" i="1">
                <a:latin typeface="Palatino Linotype"/>
                <a:cs typeface="Palatino Linotype"/>
              </a:rPr>
              <a:t>B</a:t>
            </a:r>
            <a:r>
              <a:rPr dirty="0" baseline="-18518" sz="675" i="1">
                <a:latin typeface="Meiryo"/>
                <a:cs typeface="Meiryo"/>
              </a:rPr>
              <a:t/>
            </a:r>
            <a:r>
              <a:rPr dirty="0" baseline="-18518" sz="675" spc="247" i="1">
                <a:latin typeface="Meiryo"/>
                <a:cs typeface="Meiryo"/>
              </a:rPr>
              <a:t>  </a:t>
            </a:r>
            <a:r>
              <a:rPr dirty="0" baseline="-8547" sz="975" spc="-75" i="1">
                <a:latin typeface="Palatino Linotype"/>
                <a:cs typeface="Palatino Linotype"/>
              </a:rPr>
              <a:t>V</a:t>
            </a:r>
            <a:r>
              <a:rPr dirty="0" baseline="-8547" sz="975" i="1">
                <a:latin typeface="Palatino Linotype"/>
                <a:cs typeface="Palatino Linotype"/>
              </a:rPr>
              <a:t>	</a:t>
            </a:r>
            <a:r>
              <a:rPr dirty="0" sz="650" spc="10" i="1">
                <a:latin typeface="Palatino Linotype"/>
                <a:cs typeface="Palatino Linotype"/>
              </a:rPr>
              <a:t>VS</a:t>
            </a:r>
            <a:r>
              <a:rPr dirty="0" baseline="-18518" sz="675" spc="-337" i="1">
                <a:latin typeface="Meiryo"/>
                <a:cs typeface="Meiryo"/>
              </a:rPr>
              <a:t/>
            </a:r>
            <a:r>
              <a:rPr dirty="0" baseline="-18518" sz="675" spc="-97" i="1">
                <a:latin typeface="Meiryo"/>
                <a:cs typeface="Meiryo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4022578" y="2598736"/>
            <a:ext cx="109855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1000" spc="-2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540426" y="2811219"/>
            <a:ext cx="107569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dirty="0" sz="1000" spc="125">
                <a:latin typeface="Cambria"/>
                <a:cs typeface="Cambria"/>
              </a:rPr>
              <a:t>+</a:t>
            </a:r>
            <a:r>
              <a:rPr dirty="0" sz="1000" spc="-50">
                <a:latin typeface="Cambria"/>
                <a:cs typeface="Cambria"/>
              </a:rPr>
              <a:t> </a:t>
            </a:r>
            <a:r>
              <a:rPr dirty="0" sz="1000" spc="-215" i="1">
                <a:latin typeface="Meiryo"/>
                <a:cs typeface="Meiryo"/>
              </a:rPr>
              <a:t/>
            </a:r>
            <a:r>
              <a:rPr dirty="0" baseline="29914" sz="975" spc="-322">
                <a:latin typeface="Palatino Linotype"/>
                <a:cs typeface="Palatino Linotype"/>
              </a:rPr>
              <a:t>2</a:t>
            </a:r>
            <a:r>
              <a:rPr dirty="0" baseline="29914" sz="975" spc="-1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Cambria"/>
                <a:cs typeface="Cambria"/>
              </a:rPr>
              <a:t>[</a:t>
            </a:r>
            <a:r>
              <a:rPr dirty="0" sz="1000" spc="-35" i="1">
                <a:latin typeface="Palatino Linotype"/>
                <a:cs typeface="Palatino Linotype"/>
              </a:rPr>
              <a:t>O</a:t>
            </a:r>
            <a:r>
              <a:rPr dirty="0" sz="1000" spc="-25" i="1">
                <a:latin typeface="Palatino Linotype"/>
                <a:cs typeface="Palatino Linotype"/>
              </a:rPr>
              <a:t> </a:t>
            </a:r>
            <a:r>
              <a:rPr dirty="0" sz="1000" spc="125">
                <a:latin typeface="Cambria"/>
                <a:cs typeface="Cambria"/>
              </a:rPr>
              <a:t>−</a:t>
            </a:r>
            <a:r>
              <a:rPr dirty="0" sz="1000" spc="10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2tr</a:t>
            </a:r>
            <a:r>
              <a:rPr dirty="0" sz="1000" spc="-10">
                <a:latin typeface="Cambria"/>
                <a:cs typeface="Cambria"/>
              </a:rPr>
              <a:t>(Υ</a:t>
            </a:r>
            <a:r>
              <a:rPr dirty="0" baseline="29914" sz="975" spc="-15">
                <a:latin typeface="Cambria"/>
                <a:cs typeface="Cambria"/>
              </a:rPr>
              <a:t>−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Υ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878610" y="2766311"/>
            <a:ext cx="290576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2563495" algn="l"/>
              </a:tabLst>
            </a:pPr>
            <a:r>
              <a:rPr dirty="0" sz="1000" spc="-375">
                <a:latin typeface="Segoe UI Symbol"/>
                <a:cs typeface="Segoe UI Symbol"/>
              </a:rPr>
              <a:t>⎪</a:t>
            </a:r>
            <a:r>
              <a:rPr dirty="0" baseline="-38888" sz="1500" spc="397">
                <a:latin typeface="Segoe UI Symbol"/>
                <a:cs typeface="Segoe UI Symbol"/>
              </a:rPr>
              <a:t>⎩</a:t>
            </a:r>
            <a:r>
              <a:rPr dirty="0" baseline="-38888" sz="1500">
                <a:latin typeface="Segoe UI Symbol"/>
                <a:cs typeface="Segoe UI Symbol"/>
              </a:rPr>
              <a:t>	</a:t>
            </a:r>
            <a:r>
              <a:rPr dirty="0" baseline="-19444" sz="1500" spc="104">
                <a:latin typeface="Cambria"/>
                <a:cs typeface="Cambria"/>
              </a:rPr>
              <a:t>Υ</a:t>
            </a:r>
            <a:r>
              <a:rPr dirty="0" sz="650" spc="70">
                <a:latin typeface="Cambria"/>
                <a:cs typeface="Cambria"/>
              </a:rPr>
              <a:t>−</a:t>
            </a:r>
            <a:r>
              <a:rPr dirty="0" sz="650" spc="70">
                <a:latin typeface="Palatino Linotype"/>
                <a:cs typeface="Palatino Linotype"/>
              </a:rPr>
              <a:t>1</a:t>
            </a:r>
            <a:r>
              <a:rPr dirty="0" baseline="-19444" sz="1500" spc="104">
                <a:latin typeface="Cambria"/>
                <a:cs typeface="Cambria"/>
              </a:rPr>
              <a:t>Υ</a:t>
            </a:r>
            <a:endParaRPr baseline="-19444" sz="1500">
              <a:latin typeface="Cambria"/>
              <a:cs typeface="Cambria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690579" y="2884004"/>
            <a:ext cx="2327910" cy="128270"/>
          </a:xfrm>
          <a:prstGeom prst="rect">
            <a:avLst/>
          </a:prstGeom>
        </p:spPr>
        <p:txBody>
          <a:bodyPr wrap="square" lIns="0" tIns="15240" rIns="0" bIns="0" rtlCol="0" vert="horz">
            <a:spAutoFit/>
          </a:bodyPr>
          <a:lstStyle/>
          <a:p>
            <a:pPr marL="63500">
              <a:lnSpc>
                <a:spcPct val="100000"/>
              </a:lnSpc>
              <a:spcBef>
                <a:spcPts val="120"/>
              </a:spcBef>
              <a:tabLst>
                <a:tab pos="687705" algn="l"/>
                <a:tab pos="886460" algn="l"/>
                <a:tab pos="1453515" algn="l"/>
                <a:tab pos="1652270" algn="l"/>
                <a:tab pos="2042160" algn="l"/>
              </a:tabLst>
            </a:pPr>
            <a:r>
              <a:rPr dirty="0" sz="650" spc="-320" i="1">
                <a:latin typeface="Meiryo"/>
                <a:cs typeface="Meiryo"/>
              </a:rPr>
              <a:t/>
            </a:r>
            <a:r>
              <a:rPr dirty="0" sz="650" i="1">
                <a:latin typeface="Meiryo"/>
                <a:cs typeface="Meiryo"/>
              </a:rPr>
              <a:t>	</a:t>
            </a:r>
            <a:r>
              <a:rPr dirty="0" baseline="-8547" sz="975" spc="-75" i="1">
                <a:latin typeface="Palatino Linotype"/>
                <a:cs typeface="Palatino Linotype"/>
              </a:rPr>
              <a:t>V</a:t>
            </a:r>
            <a:r>
              <a:rPr dirty="0" baseline="-8547" sz="975" i="1">
                <a:latin typeface="Palatino Linotype"/>
                <a:cs typeface="Palatino Linotype"/>
              </a:rPr>
              <a:t>	</a:t>
            </a:r>
            <a:r>
              <a:rPr dirty="0" sz="650" spc="-25" i="1">
                <a:latin typeface="Palatino Linotype"/>
                <a:cs typeface="Palatino Linotype"/>
              </a:rPr>
              <a:t>S</a:t>
            </a:r>
            <a:r>
              <a:rPr dirty="0" baseline="-18518" sz="675" spc="-37" i="1">
                <a:latin typeface="Meiryo"/>
                <a:cs typeface="Meiryo"/>
              </a:rPr>
              <a:t/>
            </a:r>
            <a:r>
              <a:rPr dirty="0" sz="650" spc="-25" i="1">
                <a:latin typeface="Palatino Linotype"/>
                <a:cs typeface="Palatino Linotype"/>
              </a:rPr>
              <a:t>V</a:t>
            </a:r>
            <a:r>
              <a:rPr dirty="0" sz="650" i="1">
                <a:latin typeface="Palatino Linotype"/>
                <a:cs typeface="Palatino Linotype"/>
              </a:rPr>
              <a:t>	</a:t>
            </a:r>
            <a:r>
              <a:rPr dirty="0" baseline="-8547" sz="975" spc="-75" i="1">
                <a:latin typeface="Palatino Linotype"/>
                <a:cs typeface="Palatino Linotype"/>
              </a:rPr>
              <a:t>V</a:t>
            </a:r>
            <a:r>
              <a:rPr dirty="0" baseline="-8547" sz="975" i="1">
                <a:latin typeface="Palatino Linotype"/>
                <a:cs typeface="Palatino Linotype"/>
              </a:rPr>
              <a:t>	</a:t>
            </a:r>
            <a:r>
              <a:rPr dirty="0" sz="650" i="1">
                <a:latin typeface="Palatino Linotype"/>
                <a:cs typeface="Palatino Linotype"/>
              </a:rPr>
              <a:t>B</a:t>
            </a:r>
            <a:r>
              <a:rPr dirty="0" baseline="-18518" sz="675" i="1">
                <a:latin typeface="Meiryo"/>
                <a:cs typeface="Meiryo"/>
              </a:rPr>
              <a:t/>
            </a:r>
            <a:r>
              <a:rPr dirty="0" baseline="-18518" sz="675" spc="247" i="1">
                <a:latin typeface="Meiryo"/>
                <a:cs typeface="Meiryo"/>
              </a:rPr>
              <a:t>  </a:t>
            </a:r>
            <a:r>
              <a:rPr dirty="0" baseline="-8547" sz="975" spc="-75" i="1">
                <a:latin typeface="Palatino Linotype"/>
                <a:cs typeface="Palatino Linotype"/>
              </a:rPr>
              <a:t>V</a:t>
            </a:r>
            <a:r>
              <a:rPr dirty="0" baseline="-8547" sz="975" i="1">
                <a:latin typeface="Palatino Linotype"/>
                <a:cs typeface="Palatino Linotype"/>
              </a:rPr>
              <a:t>	</a:t>
            </a:r>
            <a:r>
              <a:rPr dirty="0" sz="650" spc="-20" i="1">
                <a:latin typeface="Palatino Linotype"/>
                <a:cs typeface="Palatino Linotype"/>
              </a:rPr>
              <a:t>VS</a:t>
            </a:r>
            <a:r>
              <a:rPr dirty="0" baseline="-18518" sz="675" spc="-30" i="1">
                <a:latin typeface="Meiryo"/>
                <a:cs typeface="Meiryo"/>
              </a:rPr>
              <a:t/>
            </a:r>
            <a:r>
              <a:rPr dirty="0" sz="650" spc="-20" i="1">
                <a:latin typeface="Palatino Linotype"/>
                <a:cs typeface="Palatino Linotype"/>
              </a:rPr>
              <a:t>V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2684656" y="2811219"/>
            <a:ext cx="1397000" cy="17780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95"/>
              </a:spcBef>
              <a:tabLst>
                <a:tab pos="1273810" algn="l"/>
              </a:tabLst>
            </a:pPr>
            <a:r>
              <a:rPr dirty="0" sz="1000">
                <a:latin typeface="Cambria"/>
                <a:cs typeface="Cambria"/>
              </a:rPr>
              <a:t>)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>
                <a:latin typeface="Cambria"/>
                <a:cs typeface="Cambria"/>
              </a:rPr>
              <a:t>+</a:t>
            </a:r>
            <a:r>
              <a:rPr dirty="0" sz="1000" spc="35">
                <a:latin typeface="Cambria"/>
                <a:cs typeface="Cambria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tr</a:t>
            </a:r>
            <a:r>
              <a:rPr dirty="0" sz="1000" spc="-10">
                <a:latin typeface="Cambria"/>
                <a:cs typeface="Cambria"/>
              </a:rPr>
              <a:t>(Υ</a:t>
            </a:r>
            <a:r>
              <a:rPr dirty="0" baseline="29914" sz="975" spc="-15">
                <a:latin typeface="Cambria"/>
                <a:cs typeface="Cambria"/>
              </a:rPr>
              <a:t>−</a:t>
            </a:r>
            <a:r>
              <a:rPr dirty="0" baseline="29914" sz="975" spc="-15">
                <a:latin typeface="Palatino Linotype"/>
                <a:cs typeface="Palatino Linotype"/>
              </a:rPr>
              <a:t>1</a:t>
            </a:r>
            <a:r>
              <a:rPr dirty="0" sz="1000" spc="-10">
                <a:latin typeface="Cambria"/>
                <a:cs typeface="Cambria"/>
              </a:rPr>
              <a:t>Υ</a:t>
            </a:r>
            <a:r>
              <a:rPr dirty="0" sz="1000">
                <a:latin typeface="Cambria"/>
                <a:cs typeface="Cambria"/>
              </a:rPr>
              <a:t>	</a:t>
            </a:r>
            <a:r>
              <a:rPr dirty="0" sz="1000" spc="-25">
                <a:latin typeface="Cambria"/>
                <a:cs typeface="Cambria"/>
              </a:rPr>
              <a:t>)]</a:t>
            </a:r>
            <a:endParaRPr sz="1000">
              <a:latin typeface="Cambria"/>
              <a:cs typeface="Cambria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568734" y="3059246"/>
            <a:ext cx="4960620" cy="4959985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algn="just" marL="12700" marR="5080" indent="107950">
              <a:lnSpc>
                <a:spcPct val="100000"/>
              </a:lnSpc>
              <a:spcBef>
                <a:spcPts val="95"/>
              </a:spcBef>
            </a:pPr>
            <a:r>
              <a:rPr dirty="0" sz="1000" spc="-20">
                <a:latin typeface="Palatino Linotype"/>
                <a:cs typeface="Palatino Linotype"/>
              </a:rPr>
              <a:t>Baltagi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(2001)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have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proposed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variant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Amemiya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(1971)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estimator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(where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 spc="-15" i="1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used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three </a:t>
            </a:r>
            <a:r>
              <a:rPr dirty="0" sz="1000" spc="-30">
                <a:latin typeface="Palatino Linotype"/>
                <a:cs typeface="Palatino Linotype"/>
              </a:rPr>
              <a:t>quadratic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forms),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Wallace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Hussain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(1969)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esti- </a:t>
            </a:r>
            <a:r>
              <a:rPr dirty="0" sz="1000" spc="-25">
                <a:latin typeface="Palatino Linotype"/>
                <a:cs typeface="Palatino Linotype"/>
              </a:rPr>
              <a:t>mator</a:t>
            </a:r>
            <a:r>
              <a:rPr dirty="0" sz="1000" spc="-4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(the</a:t>
            </a:r>
            <a:r>
              <a:rPr dirty="0" sz="1000" spc="-30">
                <a:latin typeface="Palatino Linotype"/>
                <a:cs typeface="Palatino Linotype"/>
              </a:rPr>
              <a:t> </a:t>
            </a:r>
            <a:r>
              <a:rPr dirty="0" sz="1000" spc="170" b="1">
                <a:latin typeface="Times New Roman"/>
                <a:cs typeface="Times New Roman"/>
              </a:rPr>
              <a:t>ols</a:t>
            </a:r>
            <a:r>
              <a:rPr dirty="0" sz="1000" spc="-20" b="1">
                <a:latin typeface="Times New Roman"/>
                <a:cs typeface="Times New Roman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used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three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quadratic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forms)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Swamy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Arora </a:t>
            </a:r>
            <a:r>
              <a:rPr dirty="0" sz="1000">
                <a:latin typeface="Palatino Linotype"/>
                <a:cs typeface="Palatino Linotype"/>
              </a:rPr>
              <a:t>(1972)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estimator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within</a:t>
            </a:r>
            <a:r>
              <a:rPr dirty="0" sz="1000">
                <a:latin typeface="Palatino Linotype"/>
                <a:cs typeface="Palatino Linotype"/>
              </a:rPr>
              <a:t>,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45">
                <a:latin typeface="Palatino Linotype"/>
                <a:cs typeface="Palatino Linotype"/>
              </a:rPr>
              <a:t>individual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30">
                <a:latin typeface="Palatino Linotype"/>
                <a:cs typeface="Palatino Linotype"/>
              </a:rPr>
              <a:t>group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used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respectively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for </a:t>
            </a:r>
            <a:r>
              <a:rPr dirty="0" sz="1000" spc="-35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 i="1">
                <a:latin typeface="Palatino Linotype"/>
                <a:cs typeface="Palatino Linotype"/>
              </a:rPr>
              <a:t>within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50">
                <a:latin typeface="Palatino Linotype"/>
                <a:cs typeface="Palatino Linotype"/>
              </a:rPr>
              <a:t>individual,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and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i="1">
                <a:latin typeface="Palatino Linotype"/>
                <a:cs typeface="Palatino Linotype"/>
              </a:rPr>
              <a:t>between</a:t>
            </a:r>
            <a:r>
              <a:rPr dirty="0" sz="1000">
                <a:latin typeface="Palatino Linotype"/>
                <a:cs typeface="Palatino Linotype"/>
              </a:rPr>
              <a:t>-</a:t>
            </a:r>
            <a:r>
              <a:rPr dirty="0" sz="1000" spc="-55">
                <a:latin typeface="Palatino Linotype"/>
                <a:cs typeface="Palatino Linotype"/>
              </a:rPr>
              <a:t>group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quadratic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forms).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500">
                <a:latin typeface="Palatino Linotype"/>
                <a:cs typeface="Palatino Linotype"/>
              </a:rPr>
              <a:t>h</a:t>
            </a:r>
            <a:r>
              <a:rPr dirty="0" sz="1000" spc="-5">
                <a:latin typeface="Palatino Linotype"/>
                <a:cs typeface="Palatino Linotype"/>
              </a:rPr>
              <a:t>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detailed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formulas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are </a:t>
            </a:r>
            <a:r>
              <a:rPr dirty="0" sz="1000" spc="-40">
                <a:latin typeface="Palatino Linotype"/>
                <a:cs typeface="Palatino Linotype"/>
              </a:rPr>
              <a:t>presented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Figure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3.2.</a:t>
            </a:r>
            <a:endParaRPr sz="1000">
              <a:latin typeface="Palatino Linotype"/>
              <a:cs typeface="Palatino Linotype"/>
            </a:endParaRPr>
          </a:p>
          <a:p>
            <a:pPr>
              <a:lnSpc>
                <a:spcPct val="100000"/>
              </a:lnSpc>
              <a:spcBef>
                <a:spcPts val="20"/>
              </a:spcBef>
            </a:pPr>
            <a:endParaRPr sz="850">
              <a:latin typeface="Palatino Linotype"/>
              <a:cs typeface="Palatino Linotype"/>
            </a:endParaRPr>
          </a:p>
          <a:p>
            <a:pPr algn="just" marL="12700">
              <a:lnSpc>
                <a:spcPts val="1200"/>
              </a:lnSpc>
            </a:pPr>
            <a:r>
              <a:rPr dirty="0" sz="1000" b="1">
                <a:latin typeface="Times New Roman"/>
                <a:cs typeface="Times New Roman"/>
              </a:rPr>
              <a:t>Example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3.4</a:t>
            </a:r>
            <a:r>
              <a:rPr dirty="0" sz="1000" spc="380" b="1">
                <a:latin typeface="Times New Roman"/>
                <a:cs typeface="Times New Roman"/>
              </a:rPr>
              <a:t>  </a:t>
            </a:r>
            <a:r>
              <a:rPr dirty="0" sz="1000" b="1">
                <a:latin typeface="Times New Roman"/>
                <a:cs typeface="Times New Roman"/>
              </a:rPr>
              <a:t>nested</a:t>
            </a:r>
            <a:r>
              <a:rPr dirty="0" sz="1000" spc="4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error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component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model</a:t>
            </a:r>
            <a:r>
              <a:rPr dirty="0" sz="1000" spc="40" b="1">
                <a:latin typeface="Times New Roman"/>
                <a:cs typeface="Times New Roman"/>
              </a:rPr>
              <a:t> </a:t>
            </a:r>
            <a:r>
              <a:rPr dirty="0" sz="1000" spc="100" b="1">
                <a:latin typeface="Times New Roman"/>
                <a:cs typeface="Times New Roman"/>
              </a:rPr>
              <a:t>–</a:t>
            </a:r>
            <a:r>
              <a:rPr dirty="0" sz="1000" spc="35" b="1">
                <a:latin typeface="Times New Roman"/>
                <a:cs typeface="Times New Roman"/>
              </a:rPr>
              <a:t> </a:t>
            </a:r>
            <a:r>
              <a:rPr dirty="0" sz="1000" spc="-20" b="1">
                <a:latin typeface="Courier New"/>
                <a:cs typeface="Courier New"/>
              </a:rPr>
              <a:t>Produc</a:t>
            </a:r>
            <a:r>
              <a:rPr dirty="0" sz="1000" spc="-315" b="1">
                <a:latin typeface="Courier New"/>
                <a:cs typeface="Courier New"/>
              </a:rPr>
              <a:t> </a:t>
            </a:r>
            <a:r>
              <a:rPr dirty="0" sz="1000" b="1">
                <a:latin typeface="Times New Roman"/>
                <a:cs typeface="Times New Roman"/>
              </a:rPr>
              <a:t>data</a:t>
            </a:r>
            <a:r>
              <a:rPr dirty="0" sz="1000" spc="40" b="1">
                <a:latin typeface="Times New Roman"/>
                <a:cs typeface="Times New Roman"/>
              </a:rPr>
              <a:t> </a:t>
            </a:r>
            <a:r>
              <a:rPr dirty="0" sz="1000" spc="-25" b="1">
                <a:latin typeface="Times New Roman"/>
                <a:cs typeface="Times New Roman"/>
              </a:rPr>
              <a:t>set</a:t>
            </a:r>
            <a:endParaRPr sz="1000">
              <a:latin typeface="Times New Roman"/>
              <a:cs typeface="Times New Roman"/>
            </a:endParaRPr>
          </a:p>
          <a:p>
            <a:pPr algn="just" marL="12700" marR="5080">
              <a:lnSpc>
                <a:spcPts val="1200"/>
              </a:lnSpc>
              <a:spcBef>
                <a:spcPts val="40"/>
              </a:spcBef>
            </a:pPr>
            <a:r>
              <a:rPr dirty="0" sz="1000" spc="-10">
                <a:latin typeface="Palatino Linotype"/>
                <a:cs typeface="Palatino Linotype"/>
              </a:rPr>
              <a:t>Baltagi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al.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(2001)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have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nested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error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component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model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extending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work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Baltagi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Pinnoi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(1995). </a:t>
            </a:r>
            <a:r>
              <a:rPr dirty="0" sz="1000" spc="480">
                <a:latin typeface="Palatino Linotype"/>
                <a:cs typeface="Palatino Linotype"/>
              </a:rPr>
              <a:t>h</a:t>
            </a:r>
            <a:r>
              <a:rPr dirty="0" sz="1000" spc="10">
                <a:latin typeface="Palatino Linotype"/>
                <a:cs typeface="Palatino Linotype"/>
              </a:rPr>
              <a:t>i</a:t>
            </a:r>
            <a:r>
              <a:rPr dirty="0" sz="1000" spc="-40">
                <a:latin typeface="Palatino Linotype"/>
                <a:cs typeface="Palatino Linotype"/>
              </a:rPr>
              <a:t>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article,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inspired</a:t>
            </a:r>
            <a:r>
              <a:rPr dirty="0" sz="1000">
                <a:latin typeface="Palatino Linotype"/>
                <a:cs typeface="Palatino Linotype"/>
              </a:rPr>
              <a:t> by </a:t>
            </a:r>
            <a:r>
              <a:rPr dirty="0" sz="1000" spc="-25">
                <a:latin typeface="Palatino Linotype"/>
                <a:cs typeface="Palatino Linotype"/>
              </a:rPr>
              <a:t>Munnell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(1990), </a:t>
            </a:r>
            <a:r>
              <a:rPr dirty="0" sz="1000" spc="-20">
                <a:latin typeface="Palatino Linotype"/>
                <a:cs typeface="Palatino Linotype"/>
              </a:rPr>
              <a:t>aims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at </a:t>
            </a:r>
            <a:r>
              <a:rPr dirty="0" sz="1000" spc="-40">
                <a:latin typeface="Palatino Linotype"/>
                <a:cs typeface="Palatino Linotype"/>
              </a:rPr>
              <a:t>analyzing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effect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80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public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capital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on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production.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490">
                <a:latin typeface="Palatino Linotype"/>
                <a:cs typeface="Palatino Linotype"/>
              </a:rPr>
              <a:t>h</a:t>
            </a:r>
            <a:r>
              <a:rPr dirty="0" sz="1000" spc="-15">
                <a:latin typeface="Palatino Linotype"/>
                <a:cs typeface="Palatino Linotype"/>
              </a:rPr>
              <a:t>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dataset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consists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on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48 </a:t>
            </a:r>
            <a:r>
              <a:rPr dirty="0" sz="1000" spc="-40">
                <a:latin typeface="Palatino Linotype"/>
                <a:cs typeface="Palatino Linotype"/>
              </a:rPr>
              <a:t>American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states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period </a:t>
            </a:r>
            <a:r>
              <a:rPr dirty="0" sz="1000">
                <a:latin typeface="Palatino Linotype"/>
                <a:cs typeface="Palatino Linotype"/>
              </a:rPr>
              <a:t>1970–1986.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observations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nested,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states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can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be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grouped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9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regions,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which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con- </a:t>
            </a:r>
            <a:r>
              <a:rPr dirty="0" sz="1000">
                <a:latin typeface="Palatino Linotype"/>
                <a:cs typeface="Palatino Linotype"/>
              </a:rPr>
              <a:t>tain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between</a:t>
            </a:r>
            <a:r>
              <a:rPr dirty="0" sz="1000">
                <a:latin typeface="Palatino Linotype"/>
                <a:cs typeface="Palatino Linotype"/>
              </a:rPr>
              <a:t> 3 </a:t>
            </a:r>
            <a:r>
              <a:rPr dirty="0" sz="1000" spc="-25">
                <a:latin typeface="Palatino Linotype"/>
                <a:cs typeface="Palatino Linotype"/>
              </a:rPr>
              <a:t>and</a:t>
            </a:r>
            <a:r>
              <a:rPr dirty="0" sz="1000">
                <a:latin typeface="Palatino Linotype"/>
                <a:cs typeface="Palatino Linotype"/>
              </a:rPr>
              <a:t> 8 </a:t>
            </a:r>
            <a:r>
              <a:rPr dirty="0" sz="1000" spc="-20">
                <a:latin typeface="Palatino Linotype"/>
                <a:cs typeface="Palatino Linotype"/>
              </a:rPr>
              <a:t>states.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panel</a:t>
            </a:r>
            <a:r>
              <a:rPr dirty="0" sz="1000">
                <a:latin typeface="Palatino Linotype"/>
                <a:cs typeface="Palatino Linotype"/>
              </a:rPr>
              <a:t> is </a:t>
            </a:r>
            <a:r>
              <a:rPr dirty="0" sz="1000" spc="-25">
                <a:latin typeface="Palatino Linotype"/>
                <a:cs typeface="Palatino Linotype"/>
              </a:rPr>
              <a:t>therefore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unbalanced,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as the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number</a:t>
            </a:r>
            <a:r>
              <a:rPr dirty="0" sz="1000">
                <a:latin typeface="Palatino Linotype"/>
                <a:cs typeface="Palatino Linotype"/>
              </a:rPr>
              <a:t> of </a:t>
            </a:r>
            <a:r>
              <a:rPr dirty="0" sz="1000" spc="-30">
                <a:latin typeface="Palatino Linotype"/>
                <a:cs typeface="Palatino Linotype"/>
              </a:rPr>
              <a:t>individuals </a:t>
            </a:r>
            <a:r>
              <a:rPr dirty="0" sz="1000" spc="-50">
                <a:latin typeface="Palatino Linotype"/>
                <a:cs typeface="Palatino Linotype"/>
              </a:rPr>
              <a:t>differs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from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one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group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to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another,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but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number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time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series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same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all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individ- </a:t>
            </a:r>
            <a:r>
              <a:rPr dirty="0" sz="1000" spc="-25">
                <a:latin typeface="Palatino Linotype"/>
                <a:cs typeface="Palatino Linotype"/>
              </a:rPr>
              <a:t>uals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inside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group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(and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fact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here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for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every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individual),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necessity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order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be </a:t>
            </a:r>
            <a:r>
              <a:rPr dirty="0" sz="1000" spc="-45">
                <a:latin typeface="Palatino Linotype"/>
                <a:cs typeface="Palatino Linotype"/>
              </a:rPr>
              <a:t>able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estimate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model.</a:t>
            </a:r>
            <a:endParaRPr sz="1000">
              <a:latin typeface="Palatino Linotype"/>
              <a:cs typeface="Palatino Linotype"/>
            </a:endParaRPr>
          </a:p>
          <a:p>
            <a:pPr algn="just" marL="120650">
              <a:lnSpc>
                <a:spcPts val="1120"/>
              </a:lnSpc>
            </a:pPr>
            <a:r>
              <a:rPr dirty="0" sz="1000" spc="-85">
                <a:latin typeface="Palatino Linotype"/>
                <a:cs typeface="Palatino Linotype"/>
              </a:rPr>
              <a:t>A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Cobb-</a:t>
            </a:r>
            <a:r>
              <a:rPr dirty="0" sz="1000" spc="-40">
                <a:latin typeface="Palatino Linotype"/>
                <a:cs typeface="Palatino Linotype"/>
              </a:rPr>
              <a:t>Douglas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production</a:t>
            </a:r>
            <a:r>
              <a:rPr dirty="0" sz="1000" spc="-25">
                <a:latin typeface="Palatino Linotype"/>
                <a:cs typeface="Palatino Linotype"/>
              </a:rPr>
              <a:t> function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estimated;</a:t>
            </a:r>
            <a:r>
              <a:rPr dirty="0" sz="1000" spc="-10">
                <a:latin typeface="Palatino Linotype"/>
                <a:cs typeface="Palatino Linotype"/>
              </a:rPr>
              <a:t> the </a:t>
            </a:r>
            <a:r>
              <a:rPr dirty="0" sz="1000" spc="-20">
                <a:latin typeface="Palatino Linotype"/>
                <a:cs typeface="Palatino Linotype"/>
              </a:rPr>
              <a:t>state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output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gsp</a:t>
            </a:r>
            <a:r>
              <a:rPr dirty="0" sz="1000" spc="-350">
                <a:latin typeface="Courier New"/>
                <a:cs typeface="Courier New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explained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by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>
              <a:lnSpc>
                <a:spcPts val="1200"/>
              </a:lnSpc>
              <a:spcBef>
                <a:spcPts val="35"/>
              </a:spcBef>
            </a:pPr>
            <a:r>
              <a:rPr dirty="0" sz="1000" spc="-60">
                <a:latin typeface="Palatino Linotype"/>
                <a:cs typeface="Palatino Linotype"/>
              </a:rPr>
              <a:t>private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capital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stock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315">
                <a:latin typeface="Courier New"/>
                <a:cs typeface="Courier New"/>
              </a:rPr>
              <a:t>pc</a:t>
            </a:r>
            <a:r>
              <a:rPr dirty="0" sz="1000" spc="165">
                <a:latin typeface="Courier New"/>
                <a:cs typeface="Courier New"/>
              </a:rPr>
              <a:t> </a:t>
            </a:r>
            <a:r>
              <a:rPr dirty="0" sz="1000" spc="-95">
                <a:latin typeface="Palatino Linotype"/>
                <a:cs typeface="Palatino Linotype"/>
              </a:rPr>
              <a:t>and</a:t>
            </a:r>
            <a:r>
              <a:rPr dirty="0" sz="1000" spc="3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non-</a:t>
            </a:r>
            <a:r>
              <a:rPr dirty="0" sz="1000" spc="-40">
                <a:latin typeface="Palatino Linotype"/>
                <a:cs typeface="Palatino Linotype"/>
              </a:rPr>
              <a:t>agricultural</a:t>
            </a:r>
            <a:r>
              <a:rPr dirty="0" sz="1000" spc="-2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labor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Courier New"/>
                <a:cs typeface="Courier New"/>
              </a:rPr>
              <a:t>emp</a:t>
            </a:r>
            <a:r>
              <a:rPr dirty="0" sz="1000" spc="-30">
                <a:latin typeface="Palatino Linotype"/>
                <a:cs typeface="Palatino Linotype"/>
              </a:rPr>
              <a:t>,</a:t>
            </a:r>
            <a:r>
              <a:rPr dirty="0" sz="1000" spc="-3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but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also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70">
                <a:latin typeface="Palatino Linotype"/>
                <a:cs typeface="Palatino Linotype"/>
              </a:rPr>
              <a:t>by</a:t>
            </a:r>
            <a:r>
              <a:rPr dirty="0" sz="1000" spc="1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three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measures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100">
                <a:latin typeface="Palatino Linotype"/>
                <a:cs typeface="Palatino Linotype"/>
              </a:rPr>
              <a:t>of</a:t>
            </a:r>
            <a:r>
              <a:rPr dirty="0" sz="1000" spc="5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the</a:t>
            </a:r>
            <a:r>
              <a:rPr dirty="0" sz="1000" spc="6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public </a:t>
            </a:r>
            <a:r>
              <a:rPr dirty="0" sz="1000" spc="-35">
                <a:latin typeface="Palatino Linotype"/>
                <a:cs typeface="Palatino Linotype"/>
              </a:rPr>
              <a:t>capital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stock:</a:t>
            </a:r>
            <a:endParaRPr sz="1000">
              <a:latin typeface="Palatino Linotype"/>
              <a:cs typeface="Palatino Linotype"/>
            </a:endParaRPr>
          </a:p>
          <a:p>
            <a:pPr marL="142240" indent="-130175">
              <a:lnSpc>
                <a:spcPts val="1200"/>
              </a:lnSpc>
              <a:spcBef>
                <a:spcPts val="550"/>
              </a:spcBef>
              <a:buFont typeface="Cambria"/>
              <a:buChar char="•"/>
              <a:tabLst>
                <a:tab pos="142875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roads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highways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hwy</a:t>
            </a:r>
            <a:r>
              <a:rPr dirty="0" sz="1000" spc="-20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marL="142240" indent="-129539">
              <a:lnSpc>
                <a:spcPts val="1195"/>
              </a:lnSpc>
              <a:buFont typeface="Cambria"/>
              <a:buChar char="•"/>
              <a:tabLst>
                <a:tab pos="142240" algn="l"/>
              </a:tabLst>
            </a:pPr>
            <a:r>
              <a:rPr dirty="0" sz="1000" spc="-55">
                <a:latin typeface="Palatino Linotype"/>
                <a:cs typeface="Palatino Linotype"/>
              </a:rPr>
              <a:t>water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infrastructure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water</a:t>
            </a:r>
            <a:r>
              <a:rPr dirty="0" sz="1000" spc="-10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marL="141605" indent="-129539">
              <a:lnSpc>
                <a:spcPts val="1200"/>
              </a:lnSpc>
              <a:buFont typeface="Cambria"/>
              <a:buChar char="•"/>
              <a:tabLst>
                <a:tab pos="142240" algn="l"/>
              </a:tabLst>
            </a:pPr>
            <a:r>
              <a:rPr dirty="0" sz="1000" spc="-25">
                <a:latin typeface="Palatino Linotype"/>
                <a:cs typeface="Palatino Linotype"/>
              </a:rPr>
              <a:t>other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public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buildings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and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infrastructure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Courier New"/>
                <a:cs typeface="Courier New"/>
              </a:rPr>
              <a:t>util</a:t>
            </a:r>
            <a:r>
              <a:rPr dirty="0" sz="1000" spc="-10">
                <a:latin typeface="Palatino Linotype"/>
                <a:cs typeface="Palatino Linotype"/>
              </a:rPr>
              <a:t>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ct val="100000"/>
              </a:lnSpc>
              <a:spcBef>
                <a:spcPts val="595"/>
              </a:spcBef>
            </a:pPr>
            <a:r>
              <a:rPr dirty="0" sz="1000" spc="245">
                <a:latin typeface="Palatino Linotype"/>
                <a:cs typeface="Palatino Linotype"/>
              </a:rPr>
              <a:t>he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state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unemployment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rate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also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used</a:t>
            </a:r>
            <a:r>
              <a:rPr dirty="0" sz="1000">
                <a:latin typeface="Palatino Linotype"/>
                <a:cs typeface="Palatino Linotype"/>
              </a:rPr>
              <a:t> as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a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covariate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order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 take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into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account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40">
                <a:latin typeface="Palatino Linotype"/>
                <a:cs typeface="Palatino Linotype"/>
              </a:rPr>
              <a:t>business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cycle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every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state.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All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covariates,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except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for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unemployment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rate,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are</a:t>
            </a:r>
            <a:r>
              <a:rPr dirty="0" sz="1000" spc="-10">
                <a:latin typeface="Palatino Linotype"/>
                <a:cs typeface="Palatino Linotype"/>
              </a:rPr>
              <a:t> in loga- rithms.</a:t>
            </a:r>
            <a:endParaRPr sz="1000">
              <a:latin typeface="Palatino Linotype"/>
              <a:cs typeface="Palatino Linotype"/>
            </a:endParaRPr>
          </a:p>
          <a:p>
            <a:pPr algn="just" marL="12700" marR="5080" indent="107950">
              <a:lnSpc>
                <a:spcPts val="1200"/>
              </a:lnSpc>
              <a:spcBef>
                <a:spcPts val="25"/>
              </a:spcBef>
            </a:pPr>
            <a:r>
              <a:rPr dirty="0" sz="1000">
                <a:latin typeface="Palatino Linotype"/>
                <a:cs typeface="Palatino Linotype"/>
              </a:rPr>
              <a:t>In</a:t>
            </a:r>
            <a:r>
              <a:rPr dirty="0" sz="1000" spc="-20">
                <a:latin typeface="Palatino Linotype"/>
                <a:cs typeface="Palatino Linotype"/>
              </a:rPr>
              <a:t> order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estimate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model,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one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has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to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indicate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which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variable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is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group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index.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130">
                <a:latin typeface="Palatino Linotype"/>
                <a:cs typeface="Palatino Linotype"/>
              </a:rPr>
              <a:t>his </a:t>
            </a:r>
            <a:r>
              <a:rPr dirty="0" sz="1000" spc="-20">
                <a:latin typeface="Palatino Linotype"/>
                <a:cs typeface="Palatino Linotype"/>
              </a:rPr>
              <a:t>can </a:t>
            </a:r>
            <a:r>
              <a:rPr dirty="0" sz="1000" spc="-10">
                <a:latin typeface="Palatino Linotype"/>
                <a:cs typeface="Palatino Linotype"/>
              </a:rPr>
              <a:t>be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done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using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several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variants:</a:t>
            </a:r>
            <a:endParaRPr sz="1000">
              <a:latin typeface="Palatino Linotype"/>
              <a:cs typeface="Palatino Linotype"/>
            </a:endParaRPr>
          </a:p>
          <a:p>
            <a:pPr algn="just" marL="141605" marR="5080" indent="-129539">
              <a:lnSpc>
                <a:spcPct val="100000"/>
              </a:lnSpc>
              <a:spcBef>
                <a:spcPts val="550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>
                <a:latin typeface="Palatino Linotype"/>
                <a:cs typeface="Palatino Linotype"/>
              </a:rPr>
              <a:t>if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ﬁrst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three </a:t>
            </a:r>
            <a:r>
              <a:rPr dirty="0" sz="1000" spc="-35">
                <a:latin typeface="Palatino Linotype"/>
                <a:cs typeface="Palatino Linotype"/>
              </a:rPr>
              <a:t>columns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of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data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frame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individual,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time, </a:t>
            </a:r>
            <a:r>
              <a:rPr dirty="0" sz="1000" i="1">
                <a:latin typeface="Palatino Linotype"/>
                <a:cs typeface="Palatino Linotype"/>
              </a:rPr>
              <a:t>and</a:t>
            </a:r>
            <a:r>
              <a:rPr dirty="0" sz="1000" spc="10" i="1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group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indexes,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25">
                <a:latin typeface="Palatino Linotype"/>
                <a:cs typeface="Palatino Linotype"/>
              </a:rPr>
              <a:t>the </a:t>
            </a:r>
            <a:r>
              <a:rPr dirty="0" sz="1000" spc="-30">
                <a:latin typeface="Palatino Linotype"/>
                <a:cs typeface="Palatino Linotype"/>
              </a:rPr>
              <a:t>structure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30">
                <a:latin typeface="Palatino Linotype"/>
                <a:cs typeface="Palatino Linotype"/>
              </a:rPr>
              <a:t>of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50">
                <a:latin typeface="Palatino Linotype"/>
                <a:cs typeface="Palatino Linotype"/>
              </a:rPr>
              <a:t>panel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is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directly</a:t>
            </a:r>
            <a:r>
              <a:rPr dirty="0" sz="1000" spc="-10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understood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by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Courier New"/>
                <a:cs typeface="Courier New"/>
              </a:rPr>
              <a:t>plm</a:t>
            </a:r>
            <a:r>
              <a:rPr dirty="0" sz="1000" spc="-20">
                <a:latin typeface="Palatino Linotype"/>
                <a:cs typeface="Palatino Linotype"/>
              </a:rPr>
              <a:t>,</a:t>
            </a:r>
            <a:endParaRPr sz="1000">
              <a:latin typeface="Palatino Linotype"/>
              <a:cs typeface="Palatino Linotype"/>
            </a:endParaRPr>
          </a:p>
          <a:p>
            <a:pPr algn="just" marL="141605" marR="5080" indent="-129539">
              <a:lnSpc>
                <a:spcPts val="1200"/>
              </a:lnSpc>
              <a:spcBef>
                <a:spcPts val="30"/>
              </a:spcBef>
              <a:buFont typeface="Cambria"/>
              <a:buChar char="•"/>
              <a:tabLst>
                <a:tab pos="142240" algn="l"/>
              </a:tabLst>
            </a:pPr>
            <a:r>
              <a:rPr dirty="0" sz="1000" spc="-50">
                <a:latin typeface="Palatino Linotype"/>
                <a:cs typeface="Palatino Linotype"/>
              </a:rPr>
              <a:t>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Courier New"/>
                <a:cs typeface="Courier New"/>
              </a:rPr>
              <a:t>index</a:t>
            </a:r>
            <a:r>
              <a:rPr dirty="0" sz="1000" spc="-65">
                <a:latin typeface="Courier New"/>
                <a:cs typeface="Courier New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argument</a:t>
            </a:r>
            <a:r>
              <a:rPr dirty="0" sz="1000">
                <a:latin typeface="Palatino Linotype"/>
                <a:cs typeface="Palatino Linotype"/>
              </a:rPr>
              <a:t> </a:t>
            </a:r>
            <a:r>
              <a:rPr dirty="0" sz="1000" spc="-85">
                <a:latin typeface="Palatino Linotype"/>
                <a:cs typeface="Palatino Linotype"/>
              </a:rPr>
              <a:t>of</a:t>
            </a:r>
            <a:r>
              <a:rPr dirty="0" sz="1000" spc="20">
                <a:latin typeface="Palatino Linotype"/>
                <a:cs typeface="Palatino Linotype"/>
              </a:rPr>
              <a:t> </a:t>
            </a:r>
            <a:r>
              <a:rPr dirty="0" sz="1000" spc="-155">
                <a:latin typeface="Courier New"/>
                <a:cs typeface="Courier New"/>
              </a:rPr>
              <a:t>plm</a:t>
            </a:r>
            <a:r>
              <a:rPr dirty="0" sz="1000" spc="5">
                <a:latin typeface="Courier New"/>
                <a:cs typeface="Courier New"/>
              </a:rPr>
              <a:t> </a:t>
            </a:r>
            <a:r>
              <a:rPr dirty="0" sz="1000" spc="-65">
                <a:latin typeface="Palatino Linotype"/>
                <a:cs typeface="Palatino Linotype"/>
              </a:rPr>
              <a:t>or</a:t>
            </a:r>
            <a:r>
              <a:rPr dirty="0" sz="1000" spc="5">
                <a:latin typeface="Palatino Linotype"/>
                <a:cs typeface="Palatino Linotype"/>
              </a:rPr>
              <a:t> </a:t>
            </a:r>
            <a:r>
              <a:rPr dirty="0" sz="1000" spc="-90">
                <a:latin typeface="Palatino Linotype"/>
                <a:cs typeface="Palatino Linotype"/>
              </a:rPr>
              <a:t>of</a:t>
            </a:r>
            <a:r>
              <a:rPr dirty="0" sz="1000" spc="2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Courier New"/>
                <a:cs typeface="Courier New"/>
              </a:rPr>
              <a:t>pdata.frame</a:t>
            </a:r>
            <a:r>
              <a:rPr dirty="0" sz="1000" spc="-105">
                <a:latin typeface="Courier New"/>
                <a:cs typeface="Courier New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can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also</a:t>
            </a:r>
            <a:r>
              <a:rPr dirty="0" sz="1000" spc="-5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be</a:t>
            </a:r>
            <a:r>
              <a:rPr dirty="0" sz="1000" spc="10">
                <a:latin typeface="Palatino Linotype"/>
                <a:cs typeface="Palatino Linotype"/>
              </a:rPr>
              <a:t> </a:t>
            </a:r>
            <a:r>
              <a:rPr dirty="0" sz="1000" spc="-75">
                <a:latin typeface="Palatino Linotype"/>
                <a:cs typeface="Palatino Linotype"/>
              </a:rPr>
              <a:t>used</a:t>
            </a:r>
            <a:r>
              <a:rPr dirty="0" sz="1000" spc="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to</a:t>
            </a:r>
            <a:r>
              <a:rPr dirty="0" sz="1000" spc="6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indicate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70">
                <a:latin typeface="Palatino Linotype"/>
                <a:cs typeface="Palatino Linotype"/>
              </a:rPr>
              <a:t>which</a:t>
            </a:r>
            <a:r>
              <a:rPr dirty="0" sz="1000" spc="7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variable </a:t>
            </a:r>
            <a:r>
              <a:rPr dirty="0" sz="1000" spc="-20">
                <a:latin typeface="Palatino Linotype"/>
                <a:cs typeface="Palatino Linotype"/>
              </a:rPr>
              <a:t>is the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60">
                <a:latin typeface="Palatino Linotype"/>
                <a:cs typeface="Palatino Linotype"/>
              </a:rPr>
              <a:t>group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index,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55">
                <a:latin typeface="Palatino Linotype"/>
                <a:cs typeface="Palatino Linotype"/>
              </a:rPr>
              <a:t>naming</a:t>
            </a:r>
            <a:r>
              <a:rPr dirty="0" sz="1000" spc="-20">
                <a:latin typeface="Palatino Linotype"/>
                <a:cs typeface="Palatino Linotype"/>
              </a:rPr>
              <a:t> this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5">
                <a:latin typeface="Palatino Linotype"/>
                <a:cs typeface="Palatino Linotype"/>
              </a:rPr>
              <a:t>variable</a:t>
            </a:r>
            <a:r>
              <a:rPr dirty="0" sz="1000" spc="-20">
                <a:latin typeface="Palatino Linotype"/>
                <a:cs typeface="Palatino Linotype"/>
              </a:rPr>
              <a:t> if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20">
                <a:latin typeface="Palatino Linotype"/>
                <a:cs typeface="Palatino Linotype"/>
              </a:rPr>
              <a:t>the </a:t>
            </a:r>
            <a:r>
              <a:rPr dirty="0" sz="1000" spc="-25">
                <a:latin typeface="Palatino Linotype"/>
                <a:cs typeface="Palatino Linotype"/>
              </a:rPr>
              <a:t>other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40">
                <a:latin typeface="Palatino Linotype"/>
                <a:cs typeface="Palatino Linotype"/>
              </a:rPr>
              <a:t>indexes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35">
                <a:latin typeface="Palatino Linotype"/>
                <a:cs typeface="Palatino Linotype"/>
              </a:rPr>
              <a:t>are</a:t>
            </a:r>
            <a:r>
              <a:rPr dirty="0" sz="1000" spc="-15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not</a:t>
            </a:r>
            <a:r>
              <a:rPr dirty="0" sz="1000" spc="-20">
                <a:latin typeface="Palatino Linotype"/>
                <a:cs typeface="Palatino Linotype"/>
              </a:rPr>
              <a:t> </a:t>
            </a:r>
            <a:r>
              <a:rPr dirty="0" sz="1000" spc="-10">
                <a:latin typeface="Palatino Linotype"/>
                <a:cs typeface="Palatino Linotype"/>
              </a:rPr>
              <a:t>indicated.</a:t>
            </a:r>
            <a:endParaRPr sz="1000">
              <a:latin typeface="Palatino Linotype"/>
              <a:cs typeface="Palatino Linotype"/>
            </a:endParaRP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"/>
          <p:cNvSpPr txBox="1"/>
          <p:nvPr/>
        </p:nvSpPr>
        <p:spPr>
          <a:xfrm>
            <a:off x="970424" y="3206899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365" i="1">
                <a:latin typeface="Meiryo"/>
                <a:cs typeface="Meiryo"/>
              </a:rPr>
              <a:t>⎛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" name="object 3" descr=""/>
          <p:cNvSpPr txBox="1"/>
          <p:nvPr/>
        </p:nvSpPr>
        <p:spPr>
          <a:xfrm>
            <a:off x="970424" y="3285148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365" i="1">
                <a:latin typeface="Meiryo"/>
                <a:cs typeface="Meiryo"/>
              </a:rPr>
              <a:t>⎜</a:t>
            </a:r>
            <a:endParaRPr sz="650">
              <a:latin typeface="Meiryo"/>
              <a:cs typeface="Meiryo"/>
            </a:endParaRPr>
          </a:p>
        </p:txBody>
      </p:sp>
      <p:sp>
        <p:nvSpPr>
          <p:cNvPr id="4" name="object 4" descr=""/>
          <p:cNvSpPr txBox="1"/>
          <p:nvPr/>
        </p:nvSpPr>
        <p:spPr>
          <a:xfrm>
            <a:off x="1078969" y="3244717"/>
            <a:ext cx="59055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100" i="1">
                <a:latin typeface="Palatino Linotype"/>
                <a:cs typeface="Palatino Linotype"/>
              </a:rPr>
              <a:t>q</a:t>
            </a:r>
            <a:r>
              <a:rPr dirty="0" sz="650" spc="-310" i="1">
                <a:latin typeface="Meiryo"/>
                <a:cs typeface="Meiryo"/>
              </a:rPr>
              <a:t>̂</a:t>
            </a:r>
            <a:endParaRPr sz="650">
              <a:latin typeface="Meiryo"/>
              <a:cs typeface="Meiryo"/>
            </a:endParaRPr>
          </a:p>
        </p:txBody>
      </p:sp>
      <p:sp>
        <p:nvSpPr>
          <p:cNvPr id="5" name="object 5" descr=""/>
          <p:cNvSpPr txBox="1"/>
          <p:nvPr/>
        </p:nvSpPr>
        <p:spPr>
          <a:xfrm>
            <a:off x="1120279" y="3242666"/>
            <a:ext cx="97790" cy="140970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ts val="434"/>
              </a:lnSpc>
              <a:spcBef>
                <a:spcPts val="135"/>
              </a:spcBef>
            </a:pPr>
            <a:r>
              <a:rPr dirty="0" sz="400" i="1">
                <a:latin typeface="Palatino Linotype"/>
                <a:cs typeface="Palatino Linotype"/>
              </a:rPr>
              <a:t>V</a:t>
            </a:r>
            <a:r>
              <a:rPr dirty="0" sz="400" spc="-25" i="1">
                <a:latin typeface="Palatino Linotype"/>
                <a:cs typeface="Palatino Linotype"/>
              </a:rPr>
              <a:t> </a:t>
            </a:r>
            <a:r>
              <a:rPr dirty="0" sz="400" spc="-50">
                <a:latin typeface="Palatino Linotype"/>
                <a:cs typeface="Palatino Linotype"/>
              </a:rPr>
              <a:t>1</a:t>
            </a:r>
            <a:endParaRPr sz="400">
              <a:latin typeface="Palatino Linotype"/>
              <a:cs typeface="Palatino Linotype"/>
            </a:endParaRPr>
          </a:p>
          <a:p>
            <a:pPr marL="12700">
              <a:lnSpc>
                <a:spcPts val="434"/>
              </a:lnSpc>
            </a:pPr>
            <a:r>
              <a:rPr dirty="0" sz="400" spc="30">
                <a:latin typeface="Palatino Linotype"/>
                <a:cs typeface="Palatino Linotype"/>
              </a:rPr>
              <a:t>w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6" name="object 6" descr=""/>
          <p:cNvSpPr txBox="1"/>
          <p:nvPr/>
        </p:nvSpPr>
        <p:spPr>
          <a:xfrm>
            <a:off x="945024" y="3359309"/>
            <a:ext cx="24384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650" spc="-365" i="1">
                <a:latin typeface="Meiryo"/>
                <a:cs typeface="Meiryo"/>
              </a:rPr>
              <a:t>⎜</a:t>
            </a:r>
            <a:r>
              <a:rPr dirty="0" sz="650" spc="260" i="1">
                <a:latin typeface="Meiryo"/>
                <a:cs typeface="Meiryo"/>
              </a:rPr>
              <a:t> </a:t>
            </a:r>
            <a:r>
              <a:rPr dirty="0" baseline="6944" sz="600" i="1">
                <a:latin typeface="Palatino Linotype"/>
                <a:cs typeface="Palatino Linotype"/>
              </a:rPr>
              <a:t>V</a:t>
            </a:r>
            <a:r>
              <a:rPr dirty="0" baseline="6944" sz="600" spc="-67" i="1">
                <a:latin typeface="Palatino Linotype"/>
                <a:cs typeface="Palatino Linotype"/>
              </a:rPr>
              <a:t> </a:t>
            </a:r>
            <a:r>
              <a:rPr dirty="0" baseline="6944" sz="600" spc="-75">
                <a:latin typeface="Palatino Linotype"/>
                <a:cs typeface="Palatino Linotype"/>
              </a:rPr>
              <a:t>2</a:t>
            </a:r>
            <a:endParaRPr baseline="6944" sz="600">
              <a:latin typeface="Palatino Linotype"/>
              <a:cs typeface="Palatino Linotype"/>
            </a:endParaRPr>
          </a:p>
        </p:txBody>
      </p:sp>
      <p:sp>
        <p:nvSpPr>
          <p:cNvPr id="7" name="object 7" descr=""/>
          <p:cNvSpPr txBox="1"/>
          <p:nvPr/>
        </p:nvSpPr>
        <p:spPr>
          <a:xfrm>
            <a:off x="1065977" y="3438851"/>
            <a:ext cx="206375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>
                <a:latin typeface="Cambria"/>
                <a:cs typeface="Cambria"/>
              </a:rPr>
              <a:t>(</a:t>
            </a:r>
            <a:r>
              <a:rPr dirty="0" sz="400">
                <a:latin typeface="Palatino Linotype"/>
                <a:cs typeface="Palatino Linotype"/>
              </a:rPr>
              <a:t>b</a:t>
            </a:r>
            <a:r>
              <a:rPr dirty="0" sz="400" spc="80">
                <a:latin typeface="Palatino Linotype"/>
                <a:cs typeface="Palatino Linotype"/>
              </a:rPr>
              <a:t> </a:t>
            </a:r>
            <a:r>
              <a:rPr dirty="0" sz="400" spc="50">
                <a:latin typeface="Cambria"/>
                <a:cs typeface="Cambria"/>
              </a:rPr>
              <a:t>–</a:t>
            </a:r>
            <a:r>
              <a:rPr dirty="0" sz="400" spc="50">
                <a:latin typeface="Palatino Linotype"/>
                <a:cs typeface="Palatino Linotype"/>
              </a:rPr>
              <a:t>b</a:t>
            </a:r>
            <a:r>
              <a:rPr dirty="0" sz="400" spc="90">
                <a:latin typeface="Palatino Linotype"/>
                <a:cs typeface="Palatino Linotype"/>
              </a:rPr>
              <a:t> </a:t>
            </a:r>
            <a:r>
              <a:rPr dirty="0" sz="400" spc="-50">
                <a:latin typeface="Cambria"/>
                <a:cs typeface="Cambria"/>
              </a:rPr>
              <a:t>)</a:t>
            </a:r>
            <a:endParaRPr sz="400">
              <a:latin typeface="Cambria"/>
              <a:cs typeface="Cambria"/>
            </a:endParaRPr>
          </a:p>
        </p:txBody>
      </p:sp>
      <p:sp>
        <p:nvSpPr>
          <p:cNvPr id="8" name="object 8" descr=""/>
          <p:cNvSpPr txBox="1"/>
          <p:nvPr/>
        </p:nvSpPr>
        <p:spPr>
          <a:xfrm>
            <a:off x="1078984" y="3528874"/>
            <a:ext cx="59055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100" i="1">
                <a:latin typeface="Palatino Linotype"/>
                <a:cs typeface="Palatino Linotype"/>
              </a:rPr>
              <a:t>q</a:t>
            </a:r>
            <a:r>
              <a:rPr dirty="0" sz="650" spc="-310" i="1">
                <a:latin typeface="Meiryo"/>
                <a:cs typeface="Meiryo"/>
              </a:rPr>
              <a:t>̂</a:t>
            </a:r>
            <a:endParaRPr sz="650">
              <a:latin typeface="Meiryo"/>
              <a:cs typeface="Meiryo"/>
            </a:endParaRPr>
          </a:p>
        </p:txBody>
      </p:sp>
      <p:sp>
        <p:nvSpPr>
          <p:cNvPr id="9" name="object 9" descr=""/>
          <p:cNvSpPr txBox="1"/>
          <p:nvPr/>
        </p:nvSpPr>
        <p:spPr>
          <a:xfrm>
            <a:off x="1268214" y="3206900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90">
                <a:latin typeface="Segoe UI Symbol"/>
                <a:cs typeface="Segoe UI Symbol"/>
              </a:rPr>
              <a:t>⎞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10" name="object 10" descr=""/>
          <p:cNvSpPr txBox="1"/>
          <p:nvPr/>
        </p:nvSpPr>
        <p:spPr>
          <a:xfrm>
            <a:off x="1268214" y="3285148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90">
                <a:latin typeface="Segoe UI Symbol"/>
                <a:cs typeface="Segoe UI Symbol"/>
              </a:rPr>
              <a:t>⎟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11" name="object 11" descr=""/>
          <p:cNvSpPr txBox="1"/>
          <p:nvPr/>
        </p:nvSpPr>
        <p:spPr>
          <a:xfrm>
            <a:off x="1268214" y="3359309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90">
                <a:latin typeface="Segoe UI Symbol"/>
                <a:cs typeface="Segoe UI Symbol"/>
              </a:rPr>
              <a:t>⎟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12" name="object 12" descr=""/>
          <p:cNvSpPr txBox="1"/>
          <p:nvPr/>
        </p:nvSpPr>
        <p:spPr>
          <a:xfrm>
            <a:off x="932324" y="3433470"/>
            <a:ext cx="461645" cy="23431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0800">
              <a:lnSpc>
                <a:spcPts val="680"/>
              </a:lnSpc>
              <a:spcBef>
                <a:spcPts val="90"/>
              </a:spcBef>
            </a:pPr>
            <a:r>
              <a:rPr dirty="0" baseline="-51282" sz="975" spc="-765" i="1">
                <a:latin typeface="Meiryo"/>
                <a:cs typeface="Meiryo"/>
              </a:rPr>
              <a:t>⎜</a:t>
            </a:r>
            <a:r>
              <a:rPr dirty="0" sz="650" spc="-509" i="1">
                <a:latin typeface="Meiryo"/>
                <a:cs typeface="Meiryo"/>
              </a:rPr>
              <a:t>⎜</a:t>
            </a:r>
            <a:r>
              <a:rPr dirty="0" sz="650" spc="145" i="1">
                <a:latin typeface="Meiryo"/>
                <a:cs typeface="Meiryo"/>
              </a:rPr>
              <a:t>  </a:t>
            </a:r>
            <a:r>
              <a:rPr dirty="0" baseline="11111" sz="375" i="1">
                <a:latin typeface="Meiryo"/>
                <a:cs typeface="Meiryo"/>
              </a:rPr>
              <a:t/>
            </a:r>
            <a:r>
              <a:rPr dirty="0" baseline="11111" sz="375" spc="630" i="1">
                <a:latin typeface="Meiryo"/>
                <a:cs typeface="Meiryo"/>
              </a:rPr>
              <a:t> </a:t>
            </a:r>
            <a:r>
              <a:rPr dirty="0" baseline="11111" sz="375" i="1">
                <a:latin typeface="Meiryo"/>
                <a:cs typeface="Meiryo"/>
              </a:rPr>
              <a:t/>
            </a:r>
            <a:r>
              <a:rPr dirty="0" baseline="11111" sz="375" spc="322" i="1">
                <a:latin typeface="Meiryo"/>
                <a:cs typeface="Meiryo"/>
              </a:rPr>
              <a:t> </a:t>
            </a:r>
            <a:r>
              <a:rPr dirty="0" sz="650" spc="40">
                <a:latin typeface="Segoe UI Symbol"/>
                <a:cs typeface="Segoe UI Symbol"/>
              </a:rPr>
              <a:t>⎟</a:t>
            </a:r>
            <a:endParaRPr sz="650">
              <a:latin typeface="Segoe UI Symbol"/>
              <a:cs typeface="Segoe UI Symbol"/>
            </a:endParaRPr>
          </a:p>
          <a:p>
            <a:pPr marL="200660">
              <a:lnSpc>
                <a:spcPts val="580"/>
              </a:lnSpc>
            </a:pPr>
            <a:r>
              <a:rPr dirty="0" baseline="6944" sz="600" i="1">
                <a:latin typeface="Palatino Linotype"/>
                <a:cs typeface="Palatino Linotype"/>
              </a:rPr>
              <a:t>V</a:t>
            </a:r>
            <a:r>
              <a:rPr dirty="0" baseline="6944" sz="600" spc="-75" i="1">
                <a:latin typeface="Palatino Linotype"/>
                <a:cs typeface="Palatino Linotype"/>
              </a:rPr>
              <a:t> </a:t>
            </a:r>
            <a:r>
              <a:rPr dirty="0" baseline="6944" sz="600">
                <a:latin typeface="Palatino Linotype"/>
                <a:cs typeface="Palatino Linotype"/>
              </a:rPr>
              <a:t>3</a:t>
            </a:r>
            <a:r>
              <a:rPr dirty="0" baseline="6944" sz="600" spc="322">
                <a:latin typeface="Palatino Linotype"/>
                <a:cs typeface="Palatino Linotype"/>
              </a:rPr>
              <a:t>  </a:t>
            </a:r>
            <a:r>
              <a:rPr dirty="0" sz="650" spc="30">
                <a:latin typeface="Segoe UI Symbol"/>
                <a:cs typeface="Segoe UI Symbol"/>
              </a:rPr>
              <a:t>⎟</a:t>
            </a:r>
            <a:endParaRPr sz="650">
              <a:latin typeface="Segoe UI Symbol"/>
              <a:cs typeface="Segoe UI Symbol"/>
            </a:endParaRPr>
          </a:p>
          <a:p>
            <a:pPr algn="ctr" marR="2540">
              <a:lnSpc>
                <a:spcPts val="380"/>
              </a:lnSpc>
            </a:pPr>
            <a:r>
              <a:rPr dirty="0" sz="400" spc="-25">
                <a:latin typeface="Palatino Linotype"/>
                <a:cs typeface="Palatino Linotype"/>
              </a:rPr>
              <a:t>b</a:t>
            </a:r>
            <a:r>
              <a:rPr dirty="0" baseline="-22222" sz="375" spc="-37" i="1">
                <a:latin typeface="Meiryo"/>
                <a:cs typeface="Meiryo"/>
              </a:rPr>
              <a:t/>
            </a:r>
            <a:endParaRPr baseline="-22222" sz="375">
              <a:latin typeface="Meiryo"/>
              <a:cs typeface="Meiryo"/>
            </a:endParaRPr>
          </a:p>
        </p:txBody>
      </p:sp>
      <p:sp>
        <p:nvSpPr>
          <p:cNvPr id="13" name="object 13" descr=""/>
          <p:cNvSpPr txBox="1"/>
          <p:nvPr/>
        </p:nvSpPr>
        <p:spPr>
          <a:xfrm>
            <a:off x="970424" y="3565297"/>
            <a:ext cx="360045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309880" algn="l"/>
              </a:tabLst>
            </a:pPr>
            <a:r>
              <a:rPr dirty="0" sz="650" spc="40">
                <a:latin typeface="Segoe UI Symbol"/>
                <a:cs typeface="Segoe UI Symbol"/>
              </a:rPr>
              <a:t>⎝</a:t>
            </a:r>
            <a:r>
              <a:rPr dirty="0" sz="650">
                <a:latin typeface="Segoe UI Symbol"/>
                <a:cs typeface="Segoe UI Symbol"/>
              </a:rPr>
              <a:t>	</a:t>
            </a:r>
            <a:r>
              <a:rPr dirty="0" sz="650" spc="40">
                <a:latin typeface="Segoe UI Symbol"/>
                <a:cs typeface="Segoe UI Symbol"/>
              </a:rPr>
              <a:t>⎠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14" name="object 14" descr=""/>
          <p:cNvSpPr txBox="1"/>
          <p:nvPr/>
        </p:nvSpPr>
        <p:spPr>
          <a:xfrm>
            <a:off x="1588586" y="3247537"/>
            <a:ext cx="53340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15">
                <a:latin typeface="Palatino Linotype"/>
                <a:cs typeface="Palatino Linotype"/>
              </a:rPr>
              <a:t>2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15" name="object 15" descr=""/>
          <p:cNvSpPr txBox="1"/>
          <p:nvPr/>
        </p:nvSpPr>
        <p:spPr>
          <a:xfrm>
            <a:off x="1584509" y="3296546"/>
            <a:ext cx="50800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-204" i="1">
                <a:latin typeface="Meiryo"/>
                <a:cs typeface="Meiryo"/>
              </a:rPr>
              <a:t/>
            </a:r>
            <a:endParaRPr sz="400">
              <a:latin typeface="Meiryo"/>
              <a:cs typeface="Meiryo"/>
            </a:endParaRPr>
          </a:p>
        </p:txBody>
      </p:sp>
      <p:sp>
        <p:nvSpPr>
          <p:cNvPr id="16" name="object 16" descr=""/>
          <p:cNvSpPr txBox="1"/>
          <p:nvPr/>
        </p:nvSpPr>
        <p:spPr>
          <a:xfrm>
            <a:off x="1024677" y="3386787"/>
            <a:ext cx="58547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315595" algn="l"/>
              </a:tabLst>
            </a:pPr>
            <a:r>
              <a:rPr dirty="0" baseline="4273" sz="975" spc="89" i="1">
                <a:latin typeface="Palatino Linotype"/>
                <a:cs typeface="Palatino Linotype"/>
              </a:rPr>
              <a:t>q</a:t>
            </a:r>
            <a:r>
              <a:rPr dirty="0" baseline="4273" sz="975" spc="-225" i="1">
                <a:latin typeface="Meiryo"/>
                <a:cs typeface="Meiryo"/>
              </a:rPr>
              <a:t>̂</a:t>
            </a:r>
            <a:r>
              <a:rPr dirty="0" baseline="4273" sz="975" i="1">
                <a:latin typeface="Meiryo"/>
                <a:cs typeface="Meiryo"/>
              </a:rPr>
              <a:t>	</a:t>
            </a:r>
            <a:r>
              <a:rPr dirty="0" baseline="4273" sz="975" spc="112">
                <a:latin typeface="Cambria"/>
                <a:cs typeface="Cambria"/>
              </a:rPr>
              <a:t>=</a:t>
            </a:r>
            <a:r>
              <a:rPr dirty="0" baseline="4273" sz="975" spc="37">
                <a:latin typeface="Cambria"/>
                <a:cs typeface="Cambria"/>
              </a:rPr>
              <a:t> </a:t>
            </a:r>
            <a:r>
              <a:rPr dirty="0" baseline="4273" sz="975" i="1">
                <a:latin typeface="Palatino Linotype"/>
                <a:cs typeface="Palatino Linotype"/>
              </a:rPr>
              <a:t>H</a:t>
            </a:r>
            <a:r>
              <a:rPr dirty="0" baseline="4273" sz="975" spc="585" i="1">
                <a:latin typeface="Palatino Linotype"/>
                <a:cs typeface="Palatino Linotype"/>
              </a:rPr>
              <a:t> </a:t>
            </a:r>
            <a:r>
              <a:rPr dirty="0" sz="650" spc="-360" i="1">
                <a:latin typeface="Meiryo"/>
                <a:cs typeface="Meiryo"/>
              </a:rPr>
              <a:t/>
            </a:r>
            <a:endParaRPr sz="650">
              <a:latin typeface="Meiryo"/>
              <a:cs typeface="Meiryo"/>
            </a:endParaRPr>
          </a:p>
        </p:txBody>
      </p:sp>
      <p:sp>
        <p:nvSpPr>
          <p:cNvPr id="17" name="object 17" descr=""/>
          <p:cNvSpPr txBox="1"/>
          <p:nvPr/>
        </p:nvSpPr>
        <p:spPr>
          <a:xfrm>
            <a:off x="1588586" y="3384776"/>
            <a:ext cx="53340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15">
                <a:latin typeface="Palatino Linotype"/>
                <a:cs typeface="Palatino Linotype"/>
              </a:rPr>
              <a:t>2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18" name="object 18" descr=""/>
          <p:cNvSpPr txBox="1"/>
          <p:nvPr/>
        </p:nvSpPr>
        <p:spPr>
          <a:xfrm>
            <a:off x="1584509" y="3433785"/>
            <a:ext cx="50800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-204" i="1">
                <a:latin typeface="Meiryo"/>
                <a:cs typeface="Meiryo"/>
              </a:rPr>
              <a:t/>
            </a:r>
            <a:endParaRPr sz="400">
              <a:latin typeface="Meiryo"/>
              <a:cs typeface="Meiryo"/>
            </a:endParaRPr>
          </a:p>
        </p:txBody>
      </p:sp>
      <p:sp>
        <p:nvSpPr>
          <p:cNvPr id="19" name="object 19" descr=""/>
          <p:cNvSpPr txBox="1"/>
          <p:nvPr/>
        </p:nvSpPr>
        <p:spPr>
          <a:xfrm>
            <a:off x="1588586" y="3520979"/>
            <a:ext cx="53340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15">
                <a:latin typeface="Palatino Linotype"/>
                <a:cs typeface="Palatino Linotype"/>
              </a:rPr>
              <a:t>2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20" name="object 20" descr=""/>
          <p:cNvSpPr txBox="1"/>
          <p:nvPr/>
        </p:nvSpPr>
        <p:spPr>
          <a:xfrm>
            <a:off x="1584508" y="3579587"/>
            <a:ext cx="55244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-170" i="1">
                <a:latin typeface="Meiryo"/>
                <a:cs typeface="Meiryo"/>
              </a:rPr>
              <a:t/>
            </a:r>
            <a:endParaRPr sz="400">
              <a:latin typeface="Meiryo"/>
              <a:cs typeface="Meiryo"/>
            </a:endParaRPr>
          </a:p>
        </p:txBody>
      </p:sp>
      <p:sp>
        <p:nvSpPr>
          <p:cNvPr id="21" name="object 21" descr=""/>
          <p:cNvSpPr txBox="1"/>
          <p:nvPr/>
        </p:nvSpPr>
        <p:spPr>
          <a:xfrm>
            <a:off x="1486456" y="3249697"/>
            <a:ext cx="213995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baseline="4273" sz="975" spc="-547" i="1">
                <a:latin typeface="Meiryo"/>
                <a:cs typeface="Meiryo"/>
              </a:rPr>
              <a:t>⎛</a:t>
            </a:r>
            <a:r>
              <a:rPr dirty="0" baseline="4273" sz="975" spc="-127" i="1">
                <a:latin typeface="Meiryo"/>
                <a:cs typeface="Meiryo"/>
              </a:rPr>
              <a:t> </a:t>
            </a:r>
            <a:r>
              <a:rPr dirty="0" sz="650" spc="-310" i="1">
                <a:latin typeface="Meiryo"/>
                <a:cs typeface="Meiryo"/>
              </a:rPr>
              <a:t/>
            </a:r>
            <a:r>
              <a:rPr dirty="0" sz="650" spc="200" i="1">
                <a:latin typeface="Meiryo"/>
                <a:cs typeface="Meiryo"/>
              </a:rPr>
              <a:t> </a:t>
            </a:r>
            <a:r>
              <a:rPr dirty="0" baseline="4273" sz="975" spc="60">
                <a:latin typeface="Segoe UI Symbol"/>
                <a:cs typeface="Segoe UI Symbol"/>
              </a:rPr>
              <a:t>⎞</a:t>
            </a:r>
            <a:endParaRPr baseline="4273" sz="975">
              <a:latin typeface="Segoe UI Symbol"/>
              <a:cs typeface="Segoe UI Symbol"/>
            </a:endParaRPr>
          </a:p>
        </p:txBody>
      </p:sp>
      <p:sp>
        <p:nvSpPr>
          <p:cNvPr id="22" name="object 22" descr=""/>
          <p:cNvSpPr txBox="1"/>
          <p:nvPr/>
        </p:nvSpPr>
        <p:spPr>
          <a:xfrm>
            <a:off x="1486456" y="3322310"/>
            <a:ext cx="213995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365" i="1">
                <a:latin typeface="Meiryo"/>
                <a:cs typeface="Meiryo"/>
              </a:rPr>
              <a:t>⎜</a:t>
            </a:r>
            <a:r>
              <a:rPr dirty="0" sz="650" spc="225" i="1">
                <a:latin typeface="Meiryo"/>
                <a:cs typeface="Meiryo"/>
              </a:rPr>
              <a:t>  </a:t>
            </a:r>
            <a:r>
              <a:rPr dirty="0" sz="650" spc="30">
                <a:latin typeface="Segoe UI Symbol"/>
                <a:cs typeface="Segoe UI Symbol"/>
              </a:rPr>
              <a:t>⎟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23" name="object 23" descr=""/>
          <p:cNvSpPr txBox="1"/>
          <p:nvPr/>
        </p:nvSpPr>
        <p:spPr>
          <a:xfrm>
            <a:off x="1486456" y="3396471"/>
            <a:ext cx="213995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365" i="1">
                <a:latin typeface="Meiryo"/>
                <a:cs typeface="Meiryo"/>
              </a:rPr>
              <a:t>⎜</a:t>
            </a:r>
            <a:r>
              <a:rPr dirty="0" sz="650" spc="225" i="1">
                <a:latin typeface="Meiryo"/>
                <a:cs typeface="Meiryo"/>
              </a:rPr>
              <a:t>  </a:t>
            </a:r>
            <a:r>
              <a:rPr dirty="0" sz="650" spc="30">
                <a:latin typeface="Segoe UI Symbol"/>
                <a:cs typeface="Segoe UI Symbol"/>
              </a:rPr>
              <a:t>⎟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24" name="object 24" descr=""/>
          <p:cNvSpPr txBox="1"/>
          <p:nvPr/>
        </p:nvSpPr>
        <p:spPr>
          <a:xfrm>
            <a:off x="1486456" y="3470632"/>
            <a:ext cx="201295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365" i="1">
                <a:latin typeface="Meiryo"/>
                <a:cs typeface="Meiryo"/>
              </a:rPr>
              <a:t>⎜</a:t>
            </a:r>
            <a:r>
              <a:rPr dirty="0" sz="650" spc="225" i="1">
                <a:latin typeface="Meiryo"/>
                <a:cs typeface="Meiryo"/>
              </a:rPr>
              <a:t>  </a:t>
            </a:r>
            <a:r>
              <a:rPr dirty="0" sz="650" spc="-50">
                <a:latin typeface="Segoe UI Symbol"/>
                <a:cs typeface="Segoe UI Symbol"/>
              </a:rPr>
              <a:t>⎟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25" name="object 25" descr=""/>
          <p:cNvSpPr txBox="1"/>
          <p:nvPr/>
        </p:nvSpPr>
        <p:spPr>
          <a:xfrm>
            <a:off x="1486456" y="3528214"/>
            <a:ext cx="213995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90">
                <a:latin typeface="Segoe UI Symbol"/>
                <a:cs typeface="Segoe UI Symbol"/>
              </a:rPr>
              <a:t>⎝</a:t>
            </a:r>
            <a:r>
              <a:rPr dirty="0" sz="650" spc="-45">
                <a:latin typeface="Segoe UI Symbol"/>
                <a:cs typeface="Segoe UI Symbol"/>
              </a:rPr>
              <a:t> </a:t>
            </a:r>
            <a:r>
              <a:rPr dirty="0" baseline="4273" sz="975" spc="-465" i="1">
                <a:latin typeface="Meiryo"/>
                <a:cs typeface="Meiryo"/>
              </a:rPr>
              <a:t/>
            </a:r>
            <a:r>
              <a:rPr dirty="0" baseline="4273" sz="975" spc="300" i="1">
                <a:latin typeface="Meiryo"/>
                <a:cs typeface="Meiryo"/>
              </a:rPr>
              <a:t> </a:t>
            </a:r>
            <a:r>
              <a:rPr dirty="0" sz="650" spc="30">
                <a:latin typeface="Segoe UI Symbol"/>
                <a:cs typeface="Segoe UI Symbol"/>
              </a:rPr>
              <a:t>⎠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26" name="object 26" descr=""/>
          <p:cNvSpPr txBox="1"/>
          <p:nvPr/>
        </p:nvSpPr>
        <p:spPr>
          <a:xfrm>
            <a:off x="745807" y="3700923"/>
            <a:ext cx="610235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40">
                <a:latin typeface="Palatino Linotype"/>
                <a:cs typeface="Palatino Linotype"/>
              </a:rPr>
              <a:t>Amemiya</a:t>
            </a:r>
            <a:r>
              <a:rPr dirty="0" sz="650" spc="10">
                <a:latin typeface="Palatino Linotype"/>
                <a:cs typeface="Palatino Linotype"/>
              </a:rPr>
              <a:t> </a:t>
            </a:r>
            <a:r>
              <a:rPr dirty="0" sz="650" spc="-10">
                <a:latin typeface="Palatino Linotype"/>
                <a:cs typeface="Palatino Linotype"/>
              </a:rPr>
              <a:t>(1971):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27" name="object 27" descr=""/>
          <p:cNvSpPr txBox="1"/>
          <p:nvPr/>
        </p:nvSpPr>
        <p:spPr>
          <a:xfrm>
            <a:off x="970418" y="4061767"/>
            <a:ext cx="159385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i="1">
                <a:latin typeface="Palatino Linotype"/>
                <a:cs typeface="Palatino Linotype"/>
              </a:rPr>
              <a:t>A</a:t>
            </a:r>
            <a:r>
              <a:rPr dirty="0" sz="650" spc="-25" i="1">
                <a:latin typeface="Palatino Linotype"/>
                <a:cs typeface="Palatino Linotype"/>
              </a:rPr>
              <a:t> </a:t>
            </a:r>
            <a:r>
              <a:rPr dirty="0" sz="650" spc="25">
                <a:latin typeface="Cambria"/>
                <a:cs typeface="Cambria"/>
              </a:rPr>
              <a:t>=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28" name="object 28" descr=""/>
          <p:cNvSpPr txBox="1"/>
          <p:nvPr/>
        </p:nvSpPr>
        <p:spPr>
          <a:xfrm>
            <a:off x="1101590" y="3851780"/>
            <a:ext cx="1130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0"/>
              </a:spcBef>
            </a:pPr>
            <a:r>
              <a:rPr dirty="0" sz="650" spc="-535" i="1">
                <a:latin typeface="Meiryo"/>
                <a:cs typeface="Meiryo"/>
              </a:rPr>
              <a:t>⎛</a:t>
            </a:r>
            <a:r>
              <a:rPr dirty="0" baseline="-51282" sz="975" spc="-802" i="1">
                <a:latin typeface="Meiryo"/>
                <a:cs typeface="Meiryo"/>
              </a:rPr>
              <a:t>⎜</a:t>
            </a:r>
            <a:endParaRPr baseline="-51282" sz="975">
              <a:latin typeface="Meiryo"/>
              <a:cs typeface="Meiryo"/>
            </a:endParaRPr>
          </a:p>
        </p:txBody>
      </p:sp>
      <p:sp>
        <p:nvSpPr>
          <p:cNvPr id="29" name="object 29" descr=""/>
          <p:cNvSpPr txBox="1"/>
          <p:nvPr/>
        </p:nvSpPr>
        <p:spPr>
          <a:xfrm>
            <a:off x="1126990" y="4004185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365" i="1">
                <a:latin typeface="Meiryo"/>
                <a:cs typeface="Meiryo"/>
              </a:rPr>
              <a:t>⎜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0" name="object 30" descr=""/>
          <p:cNvSpPr txBox="1"/>
          <p:nvPr/>
        </p:nvSpPr>
        <p:spPr>
          <a:xfrm>
            <a:off x="1126990" y="4078346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365" i="1">
                <a:latin typeface="Meiryo"/>
                <a:cs typeface="Meiryo"/>
              </a:rPr>
              <a:t>⎜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1" name="object 31" descr=""/>
          <p:cNvSpPr txBox="1"/>
          <p:nvPr/>
        </p:nvSpPr>
        <p:spPr>
          <a:xfrm>
            <a:off x="1126990" y="4226748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365" i="1">
                <a:latin typeface="Meiryo"/>
                <a:cs typeface="Meiryo"/>
              </a:rPr>
              <a:t>⎜</a:t>
            </a:r>
            <a:endParaRPr sz="650">
              <a:latin typeface="Meiryo"/>
              <a:cs typeface="Meiryo"/>
            </a:endParaRPr>
          </a:p>
        </p:txBody>
      </p:sp>
      <p:sp>
        <p:nvSpPr>
          <p:cNvPr id="32" name="object 32" descr=""/>
          <p:cNvSpPr txBox="1"/>
          <p:nvPr/>
        </p:nvSpPr>
        <p:spPr>
          <a:xfrm>
            <a:off x="1126990" y="4284335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90">
                <a:latin typeface="Segoe UI Symbol"/>
                <a:cs typeface="Segoe UI Symbol"/>
              </a:rPr>
              <a:t>⎝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33" name="object 33" descr=""/>
          <p:cNvSpPr txBox="1"/>
          <p:nvPr/>
        </p:nvSpPr>
        <p:spPr>
          <a:xfrm>
            <a:off x="1401177" y="3881094"/>
            <a:ext cx="39116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40" i="1">
                <a:latin typeface="Palatino Linotype"/>
                <a:cs typeface="Palatino Linotype"/>
              </a:rPr>
              <a:t>O</a:t>
            </a:r>
            <a:r>
              <a:rPr dirty="0" sz="650" spc="-20" i="1">
                <a:latin typeface="Palatino Linotype"/>
                <a:cs typeface="Palatino Linotype"/>
              </a:rPr>
              <a:t> </a:t>
            </a:r>
            <a:r>
              <a:rPr dirty="0" sz="650" spc="110">
                <a:latin typeface="Cambria"/>
                <a:cs typeface="Cambria"/>
              </a:rPr>
              <a:t>–</a:t>
            </a:r>
            <a:r>
              <a:rPr dirty="0" sz="650" spc="-20">
                <a:latin typeface="Cambria"/>
                <a:cs typeface="Cambria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0" i="1">
                <a:latin typeface="Palatino Linotype"/>
                <a:cs typeface="Palatino Linotype"/>
              </a:rPr>
              <a:t> </a:t>
            </a:r>
            <a:r>
              <a:rPr dirty="0" sz="650" spc="110">
                <a:latin typeface="Cambria"/>
                <a:cs typeface="Cambria"/>
              </a:rPr>
              <a:t>–</a:t>
            </a:r>
            <a:r>
              <a:rPr dirty="0" sz="650" spc="-10">
                <a:latin typeface="Cambria"/>
                <a:cs typeface="Cambria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K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4" name="object 34" descr=""/>
          <p:cNvSpPr txBox="1"/>
          <p:nvPr/>
        </p:nvSpPr>
        <p:spPr>
          <a:xfrm>
            <a:off x="2350666" y="3881094"/>
            <a:ext cx="66675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5">
                <a:latin typeface="Palatino Linotype"/>
                <a:cs typeface="Palatino Linotype"/>
              </a:rPr>
              <a:t>0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5" name="object 35" descr=""/>
          <p:cNvSpPr txBox="1"/>
          <p:nvPr/>
        </p:nvSpPr>
        <p:spPr>
          <a:xfrm>
            <a:off x="3017455" y="3841898"/>
            <a:ext cx="66675" cy="300355"/>
          </a:xfrm>
          <a:prstGeom prst="rect">
            <a:avLst/>
          </a:prstGeom>
        </p:spPr>
        <p:txBody>
          <a:bodyPr wrap="square" lIns="0" tIns="508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00"/>
              </a:spcBef>
            </a:pPr>
            <a:r>
              <a:rPr dirty="0" sz="650" spc="-5">
                <a:latin typeface="Palatino Linotype"/>
                <a:cs typeface="Palatino Linotype"/>
              </a:rPr>
              <a:t>0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00"/>
              </a:spcBef>
            </a:pPr>
            <a:r>
              <a:rPr dirty="0" sz="650" spc="-5">
                <a:latin typeface="Palatino Linotype"/>
                <a:cs typeface="Palatino Linotype"/>
              </a:rPr>
              <a:t>0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36" name="object 36" descr=""/>
          <p:cNvSpPr txBox="1"/>
          <p:nvPr/>
        </p:nvSpPr>
        <p:spPr>
          <a:xfrm>
            <a:off x="1660748" y="4015261"/>
            <a:ext cx="91440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-25">
                <a:latin typeface="Cambria"/>
                <a:cs typeface="Cambria"/>
              </a:rPr>
              <a:t>−</a:t>
            </a:r>
            <a:r>
              <a:rPr dirty="0" sz="400" spc="-25">
                <a:latin typeface="Palatino Linotype"/>
                <a:cs typeface="Palatino Linotype"/>
              </a:rPr>
              <a:t>1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37" name="object 37" descr=""/>
          <p:cNvSpPr txBox="1"/>
          <p:nvPr/>
        </p:nvSpPr>
        <p:spPr>
          <a:xfrm>
            <a:off x="1660748" y="4072377"/>
            <a:ext cx="78105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35" i="1">
                <a:latin typeface="Palatino Linotype"/>
                <a:cs typeface="Palatino Linotype"/>
              </a:rPr>
              <a:t>W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38" name="object 38" descr=""/>
          <p:cNvSpPr txBox="1"/>
          <p:nvPr/>
        </p:nvSpPr>
        <p:spPr>
          <a:xfrm>
            <a:off x="1204585" y="4018314"/>
            <a:ext cx="610235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5" i="1">
                <a:latin typeface="Palatino Linotype"/>
                <a:cs typeface="Palatino Linotype"/>
              </a:rPr>
              <a:t> </a:t>
            </a:r>
            <a:r>
              <a:rPr dirty="0" sz="650" spc="110">
                <a:latin typeface="Cambria"/>
                <a:cs typeface="Cambria"/>
              </a:rPr>
              <a:t>–</a:t>
            </a:r>
            <a:r>
              <a:rPr dirty="0" sz="650" spc="-10">
                <a:latin typeface="Cambria"/>
                <a:cs typeface="Cambria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G</a:t>
            </a:r>
            <a:r>
              <a:rPr dirty="0" sz="650" spc="-25" i="1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+</a:t>
            </a:r>
            <a:r>
              <a:rPr dirty="0" sz="650" spc="-10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tr</a:t>
            </a:r>
            <a:r>
              <a:rPr dirty="0" sz="650">
                <a:latin typeface="Cambria"/>
                <a:cs typeface="Cambria"/>
              </a:rPr>
              <a:t>(Θ</a:t>
            </a:r>
            <a:r>
              <a:rPr dirty="0" sz="650" spc="370">
                <a:latin typeface="Cambria"/>
                <a:cs typeface="Cambria"/>
              </a:rPr>
              <a:t> </a:t>
            </a:r>
            <a:r>
              <a:rPr dirty="0" sz="650" spc="-50">
                <a:latin typeface="Cambria"/>
                <a:cs typeface="Cambria"/>
              </a:rPr>
              <a:t>Θ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39" name="object 39" descr=""/>
          <p:cNvSpPr txBox="1"/>
          <p:nvPr/>
        </p:nvSpPr>
        <p:spPr>
          <a:xfrm>
            <a:off x="1789207" y="4065287"/>
            <a:ext cx="153035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i="1">
                <a:latin typeface="Palatino Linotype"/>
                <a:cs typeface="Palatino Linotype"/>
              </a:rPr>
              <a:t>B</a:t>
            </a:r>
            <a:r>
              <a:rPr dirty="0" sz="400" spc="90" i="1">
                <a:latin typeface="Palatino Linotype"/>
                <a:cs typeface="Palatino Linotype"/>
              </a:rPr>
              <a:t> </a:t>
            </a:r>
            <a:r>
              <a:rPr dirty="0" sz="400" spc="-25">
                <a:latin typeface="Cambria"/>
                <a:cs typeface="Cambria"/>
              </a:rPr>
              <a:t>−</a:t>
            </a:r>
            <a:r>
              <a:rPr dirty="0" sz="400" spc="-25" i="1">
                <a:latin typeface="Palatino Linotype"/>
                <a:cs typeface="Palatino Linotype"/>
              </a:rPr>
              <a:t>B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40" name="object 40" descr=""/>
          <p:cNvSpPr txBox="1"/>
          <p:nvPr/>
        </p:nvSpPr>
        <p:spPr>
          <a:xfrm>
            <a:off x="1822628" y="4097462"/>
            <a:ext cx="139065" cy="698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250" i="1">
                <a:latin typeface="Meiryo"/>
                <a:cs typeface="Meiryo"/>
              </a:rPr>
              <a:t/>
            </a:r>
            <a:r>
              <a:rPr dirty="0" sz="250" spc="390" i="1">
                <a:latin typeface="Meiryo"/>
                <a:cs typeface="Meiryo"/>
              </a:rPr>
              <a:t> </a:t>
            </a:r>
            <a:r>
              <a:rPr dirty="0" sz="250" spc="-50" i="1">
                <a:latin typeface="Meiryo"/>
                <a:cs typeface="Meiryo"/>
              </a:rPr>
              <a:t/>
            </a:r>
            <a:endParaRPr sz="250">
              <a:latin typeface="Meiryo"/>
              <a:cs typeface="Meiryo"/>
            </a:endParaRPr>
          </a:p>
        </p:txBody>
      </p:sp>
      <p:sp>
        <p:nvSpPr>
          <p:cNvPr id="41" name="object 41" descr=""/>
          <p:cNvSpPr txBox="1"/>
          <p:nvPr/>
        </p:nvSpPr>
        <p:spPr>
          <a:xfrm>
            <a:off x="2339369" y="3961457"/>
            <a:ext cx="1003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65" i="1">
                <a:latin typeface="Meiryo"/>
                <a:cs typeface="Meiryo"/>
              </a:rPr>
              <a:t>∑</a:t>
            </a:r>
            <a:endParaRPr sz="650">
              <a:latin typeface="Meiryo"/>
              <a:cs typeface="Meiryo"/>
            </a:endParaRPr>
          </a:p>
        </p:txBody>
      </p:sp>
      <p:sp>
        <p:nvSpPr>
          <p:cNvPr id="42" name="object 42" descr=""/>
          <p:cNvSpPr txBox="1"/>
          <p:nvPr/>
        </p:nvSpPr>
        <p:spPr>
          <a:xfrm>
            <a:off x="2363544" y="4115313"/>
            <a:ext cx="48895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-20" i="1">
                <a:latin typeface="Palatino Linotype"/>
                <a:cs typeface="Palatino Linotype"/>
              </a:rPr>
              <a:t>g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43" name="object 43" descr=""/>
          <p:cNvSpPr/>
          <p:nvPr/>
        </p:nvSpPr>
        <p:spPr>
          <a:xfrm>
            <a:off x="2504851" y="4111028"/>
            <a:ext cx="24765" cy="0"/>
          </a:xfrm>
          <a:custGeom>
            <a:avLst/>
            <a:gdLst/>
            <a:ahLst/>
            <a:cxnLst/>
            <a:rect l="l" t="t" r="r" b="b"/>
            <a:pathLst>
              <a:path w="24764" h="0">
                <a:moveTo>
                  <a:pt x="0" y="0"/>
                </a:moveTo>
                <a:lnTo>
                  <a:pt x="24561" y="0"/>
                </a:lnTo>
              </a:path>
            </a:pathLst>
          </a:custGeom>
          <a:ln w="332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 descr=""/>
          <p:cNvSpPr txBox="1"/>
          <p:nvPr/>
        </p:nvSpPr>
        <p:spPr>
          <a:xfrm>
            <a:off x="1944300" y="4018304"/>
            <a:ext cx="63246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254635" algn="l"/>
              </a:tabLst>
            </a:pPr>
            <a:r>
              <a:rPr dirty="0" sz="650" spc="-50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	</a:t>
            </a:r>
            <a:r>
              <a:rPr dirty="0" sz="650" spc="-40" i="1">
                <a:latin typeface="Palatino Linotype"/>
                <a:cs typeface="Palatino Linotype"/>
              </a:rPr>
              <a:t>O</a:t>
            </a:r>
            <a:r>
              <a:rPr dirty="0" sz="650" spc="-20" i="1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−</a:t>
            </a:r>
            <a:r>
              <a:rPr dirty="0" sz="650" spc="280">
                <a:latin typeface="Cambria"/>
                <a:cs typeface="Cambria"/>
              </a:rPr>
              <a:t>  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130" i="1">
                <a:latin typeface="Palatino Linotype"/>
                <a:cs typeface="Palatino Linotype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g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45" name="object 45" descr=""/>
          <p:cNvSpPr txBox="1"/>
          <p:nvPr/>
        </p:nvSpPr>
        <p:spPr>
          <a:xfrm>
            <a:off x="1823443" y="4285093"/>
            <a:ext cx="45720" cy="698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250" spc="-95" i="1">
                <a:latin typeface="Meiryo"/>
                <a:cs typeface="Meiryo"/>
              </a:rPr>
              <a:t/>
            </a:r>
            <a:endParaRPr sz="250">
              <a:latin typeface="Meiryo"/>
              <a:cs typeface="Meiryo"/>
            </a:endParaRPr>
          </a:p>
        </p:txBody>
      </p:sp>
      <p:sp>
        <p:nvSpPr>
          <p:cNvPr id="46" name="object 46" descr=""/>
          <p:cNvSpPr txBox="1"/>
          <p:nvPr/>
        </p:nvSpPr>
        <p:spPr>
          <a:xfrm>
            <a:off x="1642651" y="4252919"/>
            <a:ext cx="313055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400" i="1">
                <a:latin typeface="Palatino Linotype"/>
                <a:cs typeface="Palatino Linotype"/>
              </a:rPr>
              <a:t>W</a:t>
            </a:r>
            <a:r>
              <a:rPr dirty="0" sz="400" spc="190" i="1">
                <a:latin typeface="Palatino Linotype"/>
                <a:cs typeface="Palatino Linotype"/>
              </a:rPr>
              <a:t>  </a:t>
            </a:r>
            <a:r>
              <a:rPr dirty="0" sz="400" i="1">
                <a:latin typeface="Palatino Linotype"/>
                <a:cs typeface="Palatino Linotype"/>
              </a:rPr>
              <a:t>B</a:t>
            </a:r>
            <a:r>
              <a:rPr dirty="0" sz="400" spc="100" i="1">
                <a:latin typeface="Palatino Linotype"/>
                <a:cs typeface="Palatino Linotype"/>
              </a:rPr>
              <a:t> </a:t>
            </a:r>
            <a:r>
              <a:rPr dirty="0" sz="400" spc="95">
                <a:latin typeface="Cambria"/>
                <a:cs typeface="Cambria"/>
              </a:rPr>
              <a:t>−</a:t>
            </a:r>
            <a:r>
              <a:rPr dirty="0" sz="400" spc="-100" i="1">
                <a:latin typeface="Palatino Linotype"/>
                <a:cs typeface="Palatino Linotype"/>
              </a:rPr>
              <a:t>J</a:t>
            </a:r>
            <a:r>
              <a:rPr dirty="0" baseline="13888" sz="600" spc="-142" i="1">
                <a:latin typeface="Meiryo"/>
                <a:cs typeface="Meiryo"/>
              </a:rPr>
              <a:t>̄</a:t>
            </a:r>
            <a:endParaRPr baseline="13888" sz="600">
              <a:latin typeface="Meiryo"/>
              <a:cs typeface="Meiryo"/>
            </a:endParaRPr>
          </a:p>
        </p:txBody>
      </p:sp>
      <p:sp>
        <p:nvSpPr>
          <p:cNvPr id="47" name="object 47" descr=""/>
          <p:cNvSpPr txBox="1"/>
          <p:nvPr/>
        </p:nvSpPr>
        <p:spPr>
          <a:xfrm>
            <a:off x="1237923" y="4205910"/>
            <a:ext cx="725805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i="1">
                <a:latin typeface="Palatino Linotype"/>
                <a:cs typeface="Palatino Linotype"/>
              </a:rPr>
              <a:t>G</a:t>
            </a:r>
            <a:r>
              <a:rPr dirty="0" sz="650" spc="-20" i="1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−</a:t>
            </a:r>
            <a:r>
              <a:rPr dirty="0" sz="650" spc="-5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1</a:t>
            </a:r>
            <a:r>
              <a:rPr dirty="0" sz="650" spc="-15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+</a:t>
            </a:r>
            <a:r>
              <a:rPr dirty="0" sz="650" spc="-5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tr</a:t>
            </a:r>
            <a:r>
              <a:rPr dirty="0" sz="650">
                <a:latin typeface="Cambria"/>
                <a:cs typeface="Cambria"/>
              </a:rPr>
              <a:t>(Θ</a:t>
            </a:r>
            <a:r>
              <a:rPr dirty="0" sz="650" spc="360">
                <a:latin typeface="Cambria"/>
                <a:cs typeface="Cambria"/>
              </a:rPr>
              <a:t> </a:t>
            </a:r>
            <a:r>
              <a:rPr dirty="0" sz="650">
                <a:latin typeface="Cambria"/>
                <a:cs typeface="Cambria"/>
              </a:rPr>
              <a:t>Θ</a:t>
            </a:r>
            <a:r>
              <a:rPr dirty="0" sz="650" spc="335">
                <a:latin typeface="Cambria"/>
                <a:cs typeface="Cambria"/>
              </a:rPr>
              <a:t>  </a:t>
            </a:r>
            <a:r>
              <a:rPr dirty="0" sz="650" spc="-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48" name="object 48" descr=""/>
          <p:cNvSpPr txBox="1"/>
          <p:nvPr/>
        </p:nvSpPr>
        <p:spPr>
          <a:xfrm>
            <a:off x="2053233" y="4149088"/>
            <a:ext cx="1003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65" i="1">
                <a:latin typeface="Meiryo"/>
                <a:cs typeface="Meiryo"/>
              </a:rPr>
              <a:t>∑</a:t>
            </a:r>
            <a:endParaRPr sz="650">
              <a:latin typeface="Meiryo"/>
              <a:cs typeface="Meiryo"/>
            </a:endParaRPr>
          </a:p>
        </p:txBody>
      </p:sp>
      <p:sp>
        <p:nvSpPr>
          <p:cNvPr id="49" name="object 49" descr=""/>
          <p:cNvSpPr txBox="1"/>
          <p:nvPr/>
        </p:nvSpPr>
        <p:spPr>
          <a:xfrm>
            <a:off x="2077334" y="4302945"/>
            <a:ext cx="48895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-20" i="1">
                <a:latin typeface="Palatino Linotype"/>
                <a:cs typeface="Palatino Linotype"/>
              </a:rPr>
              <a:t>g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50" name="object 50" descr=""/>
          <p:cNvSpPr txBox="1"/>
          <p:nvPr/>
        </p:nvSpPr>
        <p:spPr>
          <a:xfrm>
            <a:off x="2193692" y="4252919"/>
            <a:ext cx="48895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-20" i="1">
                <a:latin typeface="Palatino Linotype"/>
                <a:cs typeface="Palatino Linotype"/>
              </a:rPr>
              <a:t>g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51" name="object 51" descr=""/>
          <p:cNvSpPr txBox="1"/>
          <p:nvPr/>
        </p:nvSpPr>
        <p:spPr>
          <a:xfrm>
            <a:off x="2316396" y="4149088"/>
            <a:ext cx="1003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65" i="1">
                <a:latin typeface="Meiryo"/>
                <a:cs typeface="Meiryo"/>
              </a:rPr>
              <a:t>∑</a:t>
            </a:r>
            <a:endParaRPr sz="650">
              <a:latin typeface="Meiryo"/>
              <a:cs typeface="Meiryo"/>
            </a:endParaRPr>
          </a:p>
        </p:txBody>
      </p:sp>
      <p:sp>
        <p:nvSpPr>
          <p:cNvPr id="52" name="object 52" descr=""/>
          <p:cNvSpPr txBox="1"/>
          <p:nvPr/>
        </p:nvSpPr>
        <p:spPr>
          <a:xfrm>
            <a:off x="2340596" y="4302945"/>
            <a:ext cx="48895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-20" i="1">
                <a:latin typeface="Palatino Linotype"/>
                <a:cs typeface="Palatino Linotype"/>
              </a:rPr>
              <a:t>g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53" name="object 53" descr=""/>
          <p:cNvSpPr txBox="1"/>
          <p:nvPr/>
        </p:nvSpPr>
        <p:spPr>
          <a:xfrm>
            <a:off x="2554422" y="4203924"/>
            <a:ext cx="53340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15">
                <a:latin typeface="Palatino Linotype"/>
                <a:cs typeface="Palatino Linotype"/>
              </a:rPr>
              <a:t>2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54" name="object 54" descr=""/>
          <p:cNvSpPr txBox="1"/>
          <p:nvPr/>
        </p:nvSpPr>
        <p:spPr>
          <a:xfrm>
            <a:off x="2464406" y="4252919"/>
            <a:ext cx="131445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i="1">
                <a:latin typeface="Palatino Linotype"/>
                <a:cs typeface="Palatino Linotype"/>
              </a:rPr>
              <a:t>g</a:t>
            </a:r>
            <a:r>
              <a:rPr dirty="0" sz="400" spc="345" i="1">
                <a:latin typeface="Palatino Linotype"/>
                <a:cs typeface="Palatino Linotype"/>
              </a:rPr>
              <a:t> </a:t>
            </a:r>
            <a:r>
              <a:rPr dirty="0" sz="400" spc="-60" i="1">
                <a:latin typeface="Palatino Linotype"/>
                <a:cs typeface="Palatino Linotype"/>
              </a:rPr>
              <a:t>g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55" name="object 55" descr=""/>
          <p:cNvSpPr txBox="1"/>
          <p:nvPr/>
        </p:nvSpPr>
        <p:spPr>
          <a:xfrm>
            <a:off x="2923546" y="4149088"/>
            <a:ext cx="1003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65" i="1">
                <a:latin typeface="Meiryo"/>
                <a:cs typeface="Meiryo"/>
              </a:rPr>
              <a:t>∑</a:t>
            </a:r>
            <a:endParaRPr sz="650">
              <a:latin typeface="Meiryo"/>
              <a:cs typeface="Meiryo"/>
            </a:endParaRPr>
          </a:p>
        </p:txBody>
      </p:sp>
      <p:sp>
        <p:nvSpPr>
          <p:cNvPr id="56" name="object 56" descr=""/>
          <p:cNvSpPr txBox="1"/>
          <p:nvPr/>
        </p:nvSpPr>
        <p:spPr>
          <a:xfrm>
            <a:off x="2947691" y="4302945"/>
            <a:ext cx="48895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-20" i="1">
                <a:latin typeface="Palatino Linotype"/>
                <a:cs typeface="Palatino Linotype"/>
              </a:rPr>
              <a:t>g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57" name="object 57" descr=""/>
          <p:cNvSpPr txBox="1"/>
          <p:nvPr/>
        </p:nvSpPr>
        <p:spPr>
          <a:xfrm>
            <a:off x="3078883" y="4203924"/>
            <a:ext cx="144780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>
                <a:latin typeface="Palatino Linotype"/>
                <a:cs typeface="Palatino Linotype"/>
              </a:rPr>
              <a:t>2</a:t>
            </a:r>
            <a:r>
              <a:rPr dirty="0" sz="400" spc="415">
                <a:latin typeface="Palatino Linotype"/>
                <a:cs typeface="Palatino Linotype"/>
              </a:rPr>
              <a:t> </a:t>
            </a:r>
            <a:r>
              <a:rPr dirty="0" sz="400" spc="-50">
                <a:latin typeface="Palatino Linotype"/>
                <a:cs typeface="Palatino Linotype"/>
              </a:rPr>
              <a:t>2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58" name="object 58" descr=""/>
          <p:cNvSpPr txBox="1"/>
          <p:nvPr/>
        </p:nvSpPr>
        <p:spPr>
          <a:xfrm>
            <a:off x="2141454" y="4205935"/>
            <a:ext cx="1189355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10" i="1">
                <a:latin typeface="Palatino Linotype"/>
                <a:cs typeface="Palatino Linotype"/>
              </a:rPr>
              <a:t>T</a:t>
            </a:r>
            <a:r>
              <a:rPr dirty="0" sz="650" spc="10" i="1">
                <a:latin typeface="Palatino Linotype"/>
                <a:cs typeface="Palatino Linotype"/>
              </a:rPr>
              <a:t> </a:t>
            </a:r>
            <a:r>
              <a:rPr dirty="0" sz="650" spc="55" i="1">
                <a:latin typeface="Palatino Linotype"/>
                <a:cs typeface="Palatino Linotype"/>
              </a:rPr>
              <a:t> </a:t>
            </a:r>
            <a:r>
              <a:rPr dirty="0" sz="650" spc="80">
                <a:latin typeface="Cambria"/>
                <a:cs typeface="Cambria"/>
              </a:rPr>
              <a:t>−</a:t>
            </a:r>
            <a:r>
              <a:rPr dirty="0" sz="650">
                <a:latin typeface="Cambria"/>
                <a:cs typeface="Cambria"/>
              </a:rPr>
              <a:t>     </a:t>
            </a:r>
            <a:r>
              <a:rPr dirty="0" sz="650" spc="-25">
                <a:latin typeface="Cambria"/>
                <a:cs typeface="Cambria"/>
              </a:rPr>
              <a:t> </a:t>
            </a:r>
            <a:r>
              <a:rPr dirty="0" sz="650" spc="-40" i="1">
                <a:latin typeface="Palatino Linotype"/>
                <a:cs typeface="Palatino Linotype"/>
              </a:rPr>
              <a:t>N</a:t>
            </a:r>
            <a:r>
              <a:rPr dirty="0" sz="650" spc="75" i="1">
                <a:latin typeface="Palatino Linotype"/>
                <a:cs typeface="Palatino Linotype"/>
              </a:rPr>
              <a:t> </a:t>
            </a:r>
            <a:r>
              <a:rPr dirty="0" sz="650" spc="1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 </a:t>
            </a:r>
            <a:r>
              <a:rPr dirty="0" sz="650" spc="-20" i="1">
                <a:latin typeface="Palatino Linotype"/>
                <a:cs typeface="Palatino Linotype"/>
              </a:rPr>
              <a:t> </a:t>
            </a:r>
            <a:r>
              <a:rPr dirty="0" sz="650" spc="260">
                <a:latin typeface="Cambria"/>
                <a:cs typeface="Cambria"/>
              </a:rPr>
              <a:t>∕</a:t>
            </a:r>
            <a:r>
              <a:rPr dirty="0" sz="650" spc="-35" i="1">
                <a:latin typeface="Palatino Linotype"/>
                <a:cs typeface="Palatino Linotype"/>
              </a:rPr>
              <a:t>O</a:t>
            </a:r>
            <a:r>
              <a:rPr dirty="0" sz="650" i="1">
                <a:latin typeface="Palatino Linotype"/>
                <a:cs typeface="Palatino Linotype"/>
              </a:rPr>
              <a:t>   </a:t>
            </a:r>
            <a:r>
              <a:rPr dirty="0" sz="650" spc="-10" i="1">
                <a:latin typeface="Palatino Linotype"/>
                <a:cs typeface="Palatino Linotype"/>
              </a:rPr>
              <a:t> </a:t>
            </a:r>
            <a:r>
              <a:rPr dirty="0" sz="650" spc="-35" i="1">
                <a:latin typeface="Palatino Linotype"/>
                <a:cs typeface="Palatino Linotype"/>
              </a:rPr>
              <a:t>O</a:t>
            </a:r>
            <a:r>
              <a:rPr dirty="0" sz="650" spc="-20" i="1">
                <a:latin typeface="Palatino Linotype"/>
                <a:cs typeface="Palatino Linotype"/>
              </a:rPr>
              <a:t> </a:t>
            </a:r>
            <a:r>
              <a:rPr dirty="0" sz="650" spc="80">
                <a:latin typeface="Cambria"/>
                <a:cs typeface="Cambria"/>
              </a:rPr>
              <a:t>−</a:t>
            </a:r>
            <a:r>
              <a:rPr dirty="0" sz="650">
                <a:latin typeface="Cambria"/>
                <a:cs typeface="Cambria"/>
              </a:rPr>
              <a:t>     </a:t>
            </a:r>
            <a:r>
              <a:rPr dirty="0" sz="650" spc="-25">
                <a:latin typeface="Cambria"/>
                <a:cs typeface="Cambria"/>
              </a:rPr>
              <a:t> </a:t>
            </a:r>
            <a:r>
              <a:rPr dirty="0" sz="650" spc="-40" i="1">
                <a:latin typeface="Palatino Linotype"/>
                <a:cs typeface="Palatino Linotype"/>
              </a:rPr>
              <a:t>N</a:t>
            </a:r>
            <a:r>
              <a:rPr dirty="0" sz="650" i="1">
                <a:latin typeface="Palatino Linotype"/>
                <a:cs typeface="Palatino Linotype"/>
              </a:rPr>
              <a:t> </a:t>
            </a:r>
            <a:r>
              <a:rPr dirty="0" sz="650" spc="-20" i="1">
                <a:latin typeface="Palatino Linotype"/>
                <a:cs typeface="Palatino Linotype"/>
              </a:rPr>
              <a:t> </a:t>
            </a:r>
            <a:r>
              <a:rPr dirty="0" sz="650" spc="10" i="1">
                <a:latin typeface="Palatino Linotype"/>
                <a:cs typeface="Palatino Linotype"/>
              </a:rPr>
              <a:t>T</a:t>
            </a:r>
            <a:r>
              <a:rPr dirty="0" sz="650" i="1">
                <a:latin typeface="Palatino Linotype"/>
                <a:cs typeface="Palatino Linotype"/>
              </a:rPr>
              <a:t> </a:t>
            </a:r>
            <a:r>
              <a:rPr dirty="0" sz="650" spc="-20" i="1">
                <a:latin typeface="Palatino Linotype"/>
                <a:cs typeface="Palatino Linotype"/>
              </a:rPr>
              <a:t> </a:t>
            </a:r>
            <a:r>
              <a:rPr dirty="0" sz="650" spc="260">
                <a:latin typeface="Cambria"/>
                <a:cs typeface="Cambria"/>
              </a:rPr>
              <a:t>∕</a:t>
            </a:r>
            <a:r>
              <a:rPr dirty="0" sz="650" spc="-35" i="1">
                <a:latin typeface="Palatino Linotype"/>
                <a:cs typeface="Palatino Linotype"/>
              </a:rPr>
              <a:t>O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59" name="object 59" descr=""/>
          <p:cNvSpPr txBox="1"/>
          <p:nvPr/>
        </p:nvSpPr>
        <p:spPr>
          <a:xfrm>
            <a:off x="3071496" y="4226761"/>
            <a:ext cx="337185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287020" algn="l"/>
              </a:tabLst>
            </a:pPr>
            <a:r>
              <a:rPr dirty="0" sz="400" i="1">
                <a:latin typeface="Palatino Linotype"/>
                <a:cs typeface="Palatino Linotype"/>
              </a:rPr>
              <a:t>g</a:t>
            </a:r>
            <a:r>
              <a:rPr dirty="0" sz="400" spc="405" i="1">
                <a:latin typeface="Palatino Linotype"/>
                <a:cs typeface="Palatino Linotype"/>
              </a:rPr>
              <a:t> </a:t>
            </a:r>
            <a:r>
              <a:rPr dirty="0" sz="400" spc="-50" i="1">
                <a:latin typeface="Palatino Linotype"/>
                <a:cs typeface="Palatino Linotype"/>
              </a:rPr>
              <a:t>g</a:t>
            </a:r>
            <a:r>
              <a:rPr dirty="0" sz="400" i="1">
                <a:latin typeface="Palatino Linotype"/>
                <a:cs typeface="Palatino Linotype"/>
              </a:rPr>
              <a:t>	</a:t>
            </a:r>
            <a:r>
              <a:rPr dirty="0" sz="650" spc="40">
                <a:latin typeface="Segoe UI Symbol"/>
                <a:cs typeface="Segoe UI Symbol"/>
              </a:rPr>
              <a:t>⎟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60" name="object 60" descr=""/>
          <p:cNvSpPr txBox="1"/>
          <p:nvPr/>
        </p:nvSpPr>
        <p:spPr>
          <a:xfrm>
            <a:off x="3320540" y="3851789"/>
            <a:ext cx="1130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0"/>
              </a:spcBef>
            </a:pPr>
            <a:r>
              <a:rPr dirty="0" sz="650" spc="-25">
                <a:latin typeface="Segoe UI Symbol"/>
                <a:cs typeface="Segoe UI Symbol"/>
              </a:rPr>
              <a:t>⎞</a:t>
            </a:r>
            <a:r>
              <a:rPr dirty="0" baseline="-51282" sz="975" spc="-37">
                <a:latin typeface="Segoe UI Symbol"/>
                <a:cs typeface="Segoe UI Symbol"/>
              </a:rPr>
              <a:t>⎟</a:t>
            </a:r>
            <a:endParaRPr baseline="-51282" sz="975">
              <a:latin typeface="Segoe UI Symbol"/>
              <a:cs typeface="Segoe UI Symbol"/>
            </a:endParaRPr>
          </a:p>
        </p:txBody>
      </p:sp>
      <p:sp>
        <p:nvSpPr>
          <p:cNvPr id="61" name="object 61" descr=""/>
          <p:cNvSpPr txBox="1"/>
          <p:nvPr/>
        </p:nvSpPr>
        <p:spPr>
          <a:xfrm>
            <a:off x="3345940" y="4004194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90">
                <a:latin typeface="Segoe UI Symbol"/>
                <a:cs typeface="Segoe UI Symbol"/>
              </a:rPr>
              <a:t>⎟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62" name="object 62" descr=""/>
          <p:cNvSpPr txBox="1"/>
          <p:nvPr/>
        </p:nvSpPr>
        <p:spPr>
          <a:xfrm>
            <a:off x="3345940" y="4078355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90">
                <a:latin typeface="Segoe UI Symbol"/>
                <a:cs typeface="Segoe UI Symbol"/>
              </a:rPr>
              <a:t>⎟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63" name="object 63" descr=""/>
          <p:cNvSpPr txBox="1"/>
          <p:nvPr/>
        </p:nvSpPr>
        <p:spPr>
          <a:xfrm>
            <a:off x="3345940" y="4284343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90">
                <a:latin typeface="Segoe UI Symbol"/>
                <a:cs typeface="Segoe UI Symbol"/>
              </a:rPr>
              <a:t>⎠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64" name="object 64" descr=""/>
          <p:cNvSpPr txBox="1"/>
          <p:nvPr/>
        </p:nvSpPr>
        <p:spPr>
          <a:xfrm>
            <a:off x="745869" y="4419925"/>
            <a:ext cx="98806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30">
                <a:latin typeface="Palatino Linotype"/>
                <a:cs typeface="Palatino Linotype"/>
              </a:rPr>
              <a:t>Wallace</a:t>
            </a:r>
            <a:r>
              <a:rPr dirty="0" sz="650" spc="15">
                <a:latin typeface="Palatino Linotype"/>
                <a:cs typeface="Palatino Linotype"/>
              </a:rPr>
              <a:t> </a:t>
            </a:r>
            <a:r>
              <a:rPr dirty="0" sz="650" spc="-45">
                <a:latin typeface="Palatino Linotype"/>
                <a:cs typeface="Palatino Linotype"/>
              </a:rPr>
              <a:t>and</a:t>
            </a:r>
            <a:r>
              <a:rPr dirty="0" sz="650" spc="15">
                <a:latin typeface="Palatino Linotype"/>
                <a:cs typeface="Palatino Linotype"/>
              </a:rPr>
              <a:t> </a:t>
            </a:r>
            <a:r>
              <a:rPr dirty="0" sz="650" spc="-40">
                <a:latin typeface="Palatino Linotype"/>
                <a:cs typeface="Palatino Linotype"/>
              </a:rPr>
              <a:t>Hussain</a:t>
            </a:r>
            <a:r>
              <a:rPr dirty="0" sz="650" spc="15">
                <a:latin typeface="Palatino Linotype"/>
                <a:cs typeface="Palatino Linotype"/>
              </a:rPr>
              <a:t> </a:t>
            </a:r>
            <a:r>
              <a:rPr dirty="0" sz="650" spc="-10">
                <a:latin typeface="Palatino Linotype"/>
                <a:cs typeface="Palatino Linotype"/>
              </a:rPr>
              <a:t>(1969):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65" name="object 65" descr=""/>
          <p:cNvSpPr txBox="1"/>
          <p:nvPr/>
        </p:nvSpPr>
        <p:spPr>
          <a:xfrm>
            <a:off x="970475" y="4775788"/>
            <a:ext cx="159385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i="1">
                <a:latin typeface="Palatino Linotype"/>
                <a:cs typeface="Palatino Linotype"/>
              </a:rPr>
              <a:t>A</a:t>
            </a:r>
            <a:r>
              <a:rPr dirty="0" sz="650" spc="-25" i="1">
                <a:latin typeface="Palatino Linotype"/>
                <a:cs typeface="Palatino Linotype"/>
              </a:rPr>
              <a:t> </a:t>
            </a:r>
            <a:r>
              <a:rPr dirty="0" sz="650" spc="25">
                <a:latin typeface="Cambria"/>
                <a:cs typeface="Cambria"/>
              </a:rPr>
              <a:t>=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66" name="object 66" descr=""/>
          <p:cNvSpPr txBox="1"/>
          <p:nvPr/>
        </p:nvSpPr>
        <p:spPr>
          <a:xfrm>
            <a:off x="1127047" y="4565796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365" i="1">
                <a:latin typeface="Meiryo"/>
                <a:cs typeface="Meiryo"/>
              </a:rPr>
              <a:t>⎛</a:t>
            </a:r>
            <a:endParaRPr sz="650">
              <a:latin typeface="Meiryo"/>
              <a:cs typeface="Meiryo"/>
            </a:endParaRPr>
          </a:p>
        </p:txBody>
      </p:sp>
      <p:sp>
        <p:nvSpPr>
          <p:cNvPr id="67" name="object 67" descr=""/>
          <p:cNvSpPr txBox="1"/>
          <p:nvPr/>
        </p:nvSpPr>
        <p:spPr>
          <a:xfrm>
            <a:off x="1127047" y="4644125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365" i="1">
                <a:latin typeface="Meiryo"/>
                <a:cs typeface="Meiryo"/>
              </a:rPr>
              <a:t>⎜</a:t>
            </a:r>
            <a:endParaRPr sz="650">
              <a:latin typeface="Meiryo"/>
              <a:cs typeface="Meiryo"/>
            </a:endParaRPr>
          </a:p>
        </p:txBody>
      </p:sp>
      <p:sp>
        <p:nvSpPr>
          <p:cNvPr id="68" name="object 68" descr=""/>
          <p:cNvSpPr txBox="1"/>
          <p:nvPr/>
        </p:nvSpPr>
        <p:spPr>
          <a:xfrm>
            <a:off x="1127047" y="4718286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365" i="1">
                <a:latin typeface="Meiryo"/>
                <a:cs typeface="Meiryo"/>
              </a:rPr>
              <a:t>⎜</a:t>
            </a:r>
            <a:endParaRPr sz="650">
              <a:latin typeface="Meiryo"/>
              <a:cs typeface="Meiryo"/>
            </a:endParaRPr>
          </a:p>
        </p:txBody>
      </p:sp>
      <p:sp>
        <p:nvSpPr>
          <p:cNvPr id="69" name="object 69" descr=""/>
          <p:cNvSpPr txBox="1"/>
          <p:nvPr/>
        </p:nvSpPr>
        <p:spPr>
          <a:xfrm>
            <a:off x="1127047" y="4792447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365" i="1">
                <a:latin typeface="Meiryo"/>
                <a:cs typeface="Meiryo"/>
              </a:rPr>
              <a:t>⎜</a:t>
            </a:r>
            <a:endParaRPr sz="650">
              <a:latin typeface="Meiryo"/>
              <a:cs typeface="Meiryo"/>
            </a:endParaRPr>
          </a:p>
        </p:txBody>
      </p:sp>
      <p:sp>
        <p:nvSpPr>
          <p:cNvPr id="70" name="object 70" descr=""/>
          <p:cNvSpPr txBox="1"/>
          <p:nvPr/>
        </p:nvSpPr>
        <p:spPr>
          <a:xfrm>
            <a:off x="1127047" y="4940769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365" i="1">
                <a:latin typeface="Meiryo"/>
                <a:cs typeface="Meiryo"/>
              </a:rPr>
              <a:t>⎜</a:t>
            </a:r>
            <a:endParaRPr sz="650">
              <a:latin typeface="Meiryo"/>
              <a:cs typeface="Meiryo"/>
            </a:endParaRPr>
          </a:p>
        </p:txBody>
      </p:sp>
      <p:sp>
        <p:nvSpPr>
          <p:cNvPr id="71" name="object 71" descr=""/>
          <p:cNvSpPr txBox="1"/>
          <p:nvPr/>
        </p:nvSpPr>
        <p:spPr>
          <a:xfrm>
            <a:off x="1127047" y="4998350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90">
                <a:latin typeface="Segoe UI Symbol"/>
                <a:cs typeface="Segoe UI Symbol"/>
              </a:rPr>
              <a:t>⎝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72" name="object 72" descr=""/>
          <p:cNvSpPr txBox="1"/>
          <p:nvPr/>
        </p:nvSpPr>
        <p:spPr>
          <a:xfrm>
            <a:off x="1725316" y="4649208"/>
            <a:ext cx="43815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10" i="1">
                <a:latin typeface="Palatino Linotype"/>
                <a:cs typeface="Palatino Linotype"/>
              </a:rPr>
              <a:t>I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73" name="object 73" descr=""/>
          <p:cNvSpPr txBox="1"/>
          <p:nvPr/>
        </p:nvSpPr>
        <p:spPr>
          <a:xfrm>
            <a:off x="1243440" y="4595115"/>
            <a:ext cx="75184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650" spc="-40" i="1">
                <a:latin typeface="Palatino Linotype"/>
                <a:cs typeface="Palatino Linotype"/>
              </a:rPr>
              <a:t>O</a:t>
            </a:r>
            <a:r>
              <a:rPr dirty="0" sz="650" spc="20" i="1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−</a:t>
            </a:r>
            <a:r>
              <a:rPr dirty="0" sz="650" spc="40">
                <a:latin typeface="Cambria"/>
                <a:cs typeface="Cambria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95" i="1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−</a:t>
            </a:r>
            <a:r>
              <a:rPr dirty="0" sz="650" spc="35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baseline="34722" sz="600">
                <a:latin typeface="Cambria"/>
                <a:cs typeface="Cambria"/>
              </a:rPr>
              <a:t>−</a:t>
            </a:r>
            <a:r>
              <a:rPr dirty="0" baseline="34722" sz="600">
                <a:latin typeface="Palatino Linotype"/>
                <a:cs typeface="Palatino Linotype"/>
              </a:rPr>
              <a:t>1</a:t>
            </a:r>
            <a:r>
              <a:rPr dirty="0" sz="650">
                <a:latin typeface="Cambria"/>
                <a:cs typeface="Cambria"/>
              </a:rPr>
              <a:t>Υ</a:t>
            </a:r>
            <a:r>
              <a:rPr dirty="0" baseline="-20833" sz="600" i="1">
                <a:latin typeface="Palatino Linotype"/>
                <a:cs typeface="Palatino Linotype"/>
              </a:rPr>
              <a:t>W</a:t>
            </a:r>
            <a:r>
              <a:rPr dirty="0" baseline="-20833" sz="600" spc="7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74" name="object 74" descr=""/>
          <p:cNvSpPr txBox="1"/>
          <p:nvPr/>
        </p:nvSpPr>
        <p:spPr>
          <a:xfrm>
            <a:off x="2844400" y="4649208"/>
            <a:ext cx="294640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62890" algn="l"/>
              </a:tabLst>
            </a:pPr>
            <a:r>
              <a:rPr dirty="0" sz="400" spc="-50" i="1">
                <a:latin typeface="Palatino Linotype"/>
                <a:cs typeface="Palatino Linotype"/>
              </a:rPr>
              <a:t>I</a:t>
            </a:r>
            <a:r>
              <a:rPr dirty="0" sz="400" i="1">
                <a:latin typeface="Palatino Linotype"/>
                <a:cs typeface="Palatino Linotype"/>
              </a:rPr>
              <a:t>	</a:t>
            </a:r>
            <a:r>
              <a:rPr dirty="0" sz="400" spc="-50" i="1">
                <a:latin typeface="Palatino Linotype"/>
                <a:cs typeface="Palatino Linotype"/>
              </a:rPr>
              <a:t>I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75" name="object 75" descr=""/>
          <p:cNvSpPr txBox="1"/>
          <p:nvPr/>
        </p:nvSpPr>
        <p:spPr>
          <a:xfrm>
            <a:off x="3250954" y="4674293"/>
            <a:ext cx="42545" cy="698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250" spc="-120" i="1">
                <a:latin typeface="Meiryo"/>
                <a:cs typeface="Meiryo"/>
              </a:rPr>
              <a:t/>
            </a:r>
            <a:endParaRPr sz="250">
              <a:latin typeface="Meiryo"/>
              <a:cs typeface="Meiryo"/>
            </a:endParaRPr>
          </a:p>
        </p:txBody>
      </p:sp>
      <p:sp>
        <p:nvSpPr>
          <p:cNvPr id="76" name="object 76" descr=""/>
          <p:cNvSpPr txBox="1"/>
          <p:nvPr/>
        </p:nvSpPr>
        <p:spPr>
          <a:xfrm>
            <a:off x="2674488" y="4595135"/>
            <a:ext cx="681355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650">
                <a:latin typeface="Palatino Linotype"/>
                <a:cs typeface="Palatino Linotype"/>
              </a:rPr>
              <a:t>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baseline="34722" sz="600">
                <a:latin typeface="Cambria"/>
                <a:cs typeface="Cambria"/>
              </a:rPr>
              <a:t>−</a:t>
            </a:r>
            <a:r>
              <a:rPr dirty="0" baseline="34722" sz="600">
                <a:latin typeface="Palatino Linotype"/>
                <a:cs typeface="Palatino Linotype"/>
              </a:rPr>
              <a:t>1</a:t>
            </a:r>
            <a:r>
              <a:rPr dirty="0" sz="650">
                <a:latin typeface="Cambria"/>
                <a:cs typeface="Cambria"/>
              </a:rPr>
              <a:t>Υ</a:t>
            </a:r>
            <a:r>
              <a:rPr dirty="0" baseline="-20833" sz="600" i="1">
                <a:latin typeface="Palatino Linotype"/>
                <a:cs typeface="Palatino Linotype"/>
              </a:rPr>
              <a:t>W</a:t>
            </a:r>
            <a:r>
              <a:rPr dirty="0" baseline="-20833" sz="600" spc="165" i="1">
                <a:latin typeface="Palatino Linotype"/>
                <a:cs typeface="Palatino Linotype"/>
              </a:rPr>
              <a:t> </a:t>
            </a:r>
            <a:r>
              <a:rPr dirty="0" sz="650">
                <a:latin typeface="Cambria"/>
                <a:cs typeface="Cambria"/>
              </a:rPr>
              <a:t>Υ</a:t>
            </a:r>
            <a:r>
              <a:rPr dirty="0" baseline="34722" sz="600">
                <a:latin typeface="Cambria"/>
                <a:cs typeface="Cambria"/>
              </a:rPr>
              <a:t>−</a:t>
            </a:r>
            <a:r>
              <a:rPr dirty="0" baseline="34722" sz="600">
                <a:latin typeface="Palatino Linotype"/>
                <a:cs typeface="Palatino Linotype"/>
              </a:rPr>
              <a:t>1</a:t>
            </a:r>
            <a:r>
              <a:rPr dirty="0" sz="650">
                <a:latin typeface="Cambria"/>
                <a:cs typeface="Cambria"/>
              </a:rPr>
              <a:t>Υ</a:t>
            </a:r>
            <a:r>
              <a:rPr dirty="0" baseline="-20833" sz="600" i="1">
                <a:latin typeface="Palatino Linotype"/>
                <a:cs typeface="Palatino Linotype"/>
              </a:rPr>
              <a:t>S</a:t>
            </a:r>
            <a:r>
              <a:rPr dirty="0" baseline="-20833" sz="600" spc="660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77" name="object 77" descr=""/>
          <p:cNvSpPr txBox="1"/>
          <p:nvPr/>
        </p:nvSpPr>
        <p:spPr>
          <a:xfrm>
            <a:off x="4460941" y="4649208"/>
            <a:ext cx="294640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62890" algn="l"/>
              </a:tabLst>
            </a:pPr>
            <a:r>
              <a:rPr dirty="0" sz="400" spc="-50" i="1">
                <a:latin typeface="Palatino Linotype"/>
                <a:cs typeface="Palatino Linotype"/>
              </a:rPr>
              <a:t>I</a:t>
            </a:r>
            <a:r>
              <a:rPr dirty="0" sz="400" i="1">
                <a:latin typeface="Palatino Linotype"/>
                <a:cs typeface="Palatino Linotype"/>
              </a:rPr>
              <a:t>	</a:t>
            </a:r>
            <a:r>
              <a:rPr dirty="0" sz="400" spc="-50" i="1">
                <a:latin typeface="Palatino Linotype"/>
                <a:cs typeface="Palatino Linotype"/>
              </a:rPr>
              <a:t>I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78" name="object 78" descr=""/>
          <p:cNvSpPr txBox="1"/>
          <p:nvPr/>
        </p:nvSpPr>
        <p:spPr>
          <a:xfrm>
            <a:off x="4867416" y="4674293"/>
            <a:ext cx="45720" cy="698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250" spc="-95" i="1">
                <a:latin typeface="Meiryo"/>
                <a:cs typeface="Meiryo"/>
              </a:rPr>
              <a:t/>
            </a:r>
            <a:endParaRPr sz="250">
              <a:latin typeface="Meiryo"/>
              <a:cs typeface="Meiryo"/>
            </a:endParaRPr>
          </a:p>
        </p:txBody>
      </p:sp>
      <p:sp>
        <p:nvSpPr>
          <p:cNvPr id="79" name="object 79" descr=""/>
          <p:cNvSpPr txBox="1"/>
          <p:nvPr/>
        </p:nvSpPr>
        <p:spPr>
          <a:xfrm>
            <a:off x="4290954" y="4595135"/>
            <a:ext cx="682625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650">
                <a:latin typeface="Palatino Linotype"/>
                <a:cs typeface="Palatino Linotype"/>
              </a:rPr>
              <a:t>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baseline="34722" sz="600">
                <a:latin typeface="Cambria"/>
                <a:cs typeface="Cambria"/>
              </a:rPr>
              <a:t>−</a:t>
            </a:r>
            <a:r>
              <a:rPr dirty="0" baseline="34722" sz="600">
                <a:latin typeface="Palatino Linotype"/>
                <a:cs typeface="Palatino Linotype"/>
              </a:rPr>
              <a:t>1</a:t>
            </a:r>
            <a:r>
              <a:rPr dirty="0" sz="650">
                <a:latin typeface="Cambria"/>
                <a:cs typeface="Cambria"/>
              </a:rPr>
              <a:t>Υ</a:t>
            </a:r>
            <a:r>
              <a:rPr dirty="0" baseline="-20833" sz="600" i="1">
                <a:latin typeface="Palatino Linotype"/>
                <a:cs typeface="Palatino Linotype"/>
              </a:rPr>
              <a:t>W</a:t>
            </a:r>
            <a:r>
              <a:rPr dirty="0" baseline="-20833" sz="600" spc="157" i="1">
                <a:latin typeface="Palatino Linotype"/>
                <a:cs typeface="Palatino Linotype"/>
              </a:rPr>
              <a:t> </a:t>
            </a:r>
            <a:r>
              <a:rPr dirty="0" sz="650">
                <a:latin typeface="Cambria"/>
                <a:cs typeface="Cambria"/>
              </a:rPr>
              <a:t>Υ</a:t>
            </a:r>
            <a:r>
              <a:rPr dirty="0" baseline="34722" sz="600">
                <a:latin typeface="Cambria"/>
                <a:cs typeface="Cambria"/>
              </a:rPr>
              <a:t>−</a:t>
            </a:r>
            <a:r>
              <a:rPr dirty="0" baseline="34722" sz="600">
                <a:latin typeface="Palatino Linotype"/>
                <a:cs typeface="Palatino Linotype"/>
              </a:rPr>
              <a:t>1</a:t>
            </a:r>
            <a:r>
              <a:rPr dirty="0" sz="650">
                <a:latin typeface="Cambria"/>
                <a:cs typeface="Cambria"/>
              </a:rPr>
              <a:t>Υ</a:t>
            </a:r>
            <a:r>
              <a:rPr dirty="0" baseline="-20833" sz="600" i="1">
                <a:latin typeface="Palatino Linotype"/>
                <a:cs typeface="Palatino Linotype"/>
              </a:rPr>
              <a:t>S</a:t>
            </a:r>
            <a:r>
              <a:rPr dirty="0" baseline="-20833" sz="600" spc="270" i="1">
                <a:latin typeface="Palatino Linotype"/>
                <a:cs typeface="Palatino Linotype"/>
              </a:rPr>
              <a:t>  </a:t>
            </a:r>
            <a:r>
              <a:rPr dirty="0" sz="650" spc="-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80" name="object 80" descr=""/>
          <p:cNvSpPr txBox="1"/>
          <p:nvPr/>
        </p:nvSpPr>
        <p:spPr>
          <a:xfrm>
            <a:off x="1660757" y="4730290"/>
            <a:ext cx="91440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-25">
                <a:latin typeface="Cambria"/>
                <a:cs typeface="Cambria"/>
              </a:rPr>
              <a:t>−</a:t>
            </a:r>
            <a:r>
              <a:rPr dirty="0" sz="400" spc="-25">
                <a:latin typeface="Palatino Linotype"/>
                <a:cs typeface="Palatino Linotype"/>
              </a:rPr>
              <a:t>1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81" name="object 81" descr=""/>
          <p:cNvSpPr txBox="1"/>
          <p:nvPr/>
        </p:nvSpPr>
        <p:spPr>
          <a:xfrm>
            <a:off x="1204579" y="4732355"/>
            <a:ext cx="610235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0" i="1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−</a:t>
            </a:r>
            <a:r>
              <a:rPr dirty="0" sz="650" spc="-5">
                <a:latin typeface="Cambria"/>
                <a:cs typeface="Cambria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G</a:t>
            </a:r>
            <a:r>
              <a:rPr dirty="0" sz="650" spc="-25" i="1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−</a:t>
            </a:r>
            <a:r>
              <a:rPr dirty="0" sz="650" spc="-5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sz="650" spc="390">
                <a:latin typeface="Cambria"/>
                <a:cs typeface="Cambria"/>
              </a:rPr>
              <a:t> </a:t>
            </a:r>
            <a:r>
              <a:rPr dirty="0" sz="650" spc="15">
                <a:latin typeface="Cambria"/>
                <a:cs typeface="Cambria"/>
              </a:rPr>
              <a:t>Υ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82" name="object 82" descr=""/>
          <p:cNvSpPr txBox="1"/>
          <p:nvPr/>
        </p:nvSpPr>
        <p:spPr>
          <a:xfrm>
            <a:off x="1841013" y="4811459"/>
            <a:ext cx="139065" cy="698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250" i="1">
                <a:latin typeface="Meiryo"/>
                <a:cs typeface="Meiryo"/>
              </a:rPr>
              <a:t/>
            </a:r>
            <a:r>
              <a:rPr dirty="0" sz="250" spc="390" i="1">
                <a:latin typeface="Meiryo"/>
                <a:cs typeface="Meiryo"/>
              </a:rPr>
              <a:t> </a:t>
            </a:r>
            <a:r>
              <a:rPr dirty="0" sz="250" spc="-50" i="1">
                <a:latin typeface="Meiryo"/>
                <a:cs typeface="Meiryo"/>
              </a:rPr>
              <a:t/>
            </a:r>
            <a:endParaRPr sz="250">
              <a:latin typeface="Meiryo"/>
              <a:cs typeface="Meiryo"/>
            </a:endParaRPr>
          </a:p>
        </p:txBody>
      </p:sp>
      <p:sp>
        <p:nvSpPr>
          <p:cNvPr id="83" name="object 83" descr=""/>
          <p:cNvSpPr txBox="1"/>
          <p:nvPr/>
        </p:nvSpPr>
        <p:spPr>
          <a:xfrm>
            <a:off x="1789216" y="4779284"/>
            <a:ext cx="213360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>
                <a:latin typeface="Cambria"/>
                <a:cs typeface="Cambria"/>
              </a:rPr>
              <a:t>(</a:t>
            </a:r>
            <a:r>
              <a:rPr dirty="0" sz="400" i="1">
                <a:latin typeface="Palatino Linotype"/>
                <a:cs typeface="Palatino Linotype"/>
              </a:rPr>
              <a:t>B</a:t>
            </a:r>
            <a:r>
              <a:rPr dirty="0" sz="400" spc="120" i="1">
                <a:latin typeface="Palatino Linotype"/>
                <a:cs typeface="Palatino Linotype"/>
              </a:rPr>
              <a:t> </a:t>
            </a:r>
            <a:r>
              <a:rPr dirty="0" sz="400">
                <a:latin typeface="Cambria"/>
                <a:cs typeface="Cambria"/>
              </a:rPr>
              <a:t>−</a:t>
            </a:r>
            <a:r>
              <a:rPr dirty="0" sz="400" i="1">
                <a:latin typeface="Palatino Linotype"/>
                <a:cs typeface="Palatino Linotype"/>
              </a:rPr>
              <a:t>B</a:t>
            </a:r>
            <a:r>
              <a:rPr dirty="0" sz="400" spc="140" i="1">
                <a:latin typeface="Palatino Linotype"/>
                <a:cs typeface="Palatino Linotype"/>
              </a:rPr>
              <a:t> </a:t>
            </a:r>
            <a:r>
              <a:rPr dirty="0" sz="400" spc="-50">
                <a:latin typeface="Cambria"/>
                <a:cs typeface="Cambria"/>
              </a:rPr>
              <a:t>)</a:t>
            </a:r>
            <a:endParaRPr sz="400">
              <a:latin typeface="Cambria"/>
              <a:cs typeface="Cambria"/>
            </a:endParaRPr>
          </a:p>
        </p:txBody>
      </p:sp>
      <p:sp>
        <p:nvSpPr>
          <p:cNvPr id="84" name="object 84" descr=""/>
          <p:cNvSpPr txBox="1"/>
          <p:nvPr/>
        </p:nvSpPr>
        <p:spPr>
          <a:xfrm>
            <a:off x="2242502" y="4675448"/>
            <a:ext cx="1003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65" i="1">
                <a:latin typeface="Meiryo"/>
                <a:cs typeface="Meiryo"/>
              </a:rPr>
              <a:t>∑</a:t>
            </a:r>
            <a:endParaRPr sz="650">
              <a:latin typeface="Meiryo"/>
              <a:cs typeface="Meiryo"/>
            </a:endParaRPr>
          </a:p>
        </p:txBody>
      </p:sp>
      <p:sp>
        <p:nvSpPr>
          <p:cNvPr id="85" name="object 85" descr=""/>
          <p:cNvSpPr txBox="1"/>
          <p:nvPr/>
        </p:nvSpPr>
        <p:spPr>
          <a:xfrm>
            <a:off x="2266671" y="4829385"/>
            <a:ext cx="48895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-20" i="1">
                <a:latin typeface="Palatino Linotype"/>
                <a:cs typeface="Palatino Linotype"/>
              </a:rPr>
              <a:t>g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86" name="object 86" descr=""/>
          <p:cNvSpPr txBox="1"/>
          <p:nvPr/>
        </p:nvSpPr>
        <p:spPr>
          <a:xfrm>
            <a:off x="2653203" y="4793081"/>
            <a:ext cx="1301115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50800">
              <a:lnSpc>
                <a:spcPct val="100000"/>
              </a:lnSpc>
              <a:spcBef>
                <a:spcPts val="135"/>
              </a:spcBef>
              <a:tabLst>
                <a:tab pos="230504" algn="l"/>
                <a:tab pos="684530" algn="l"/>
                <a:tab pos="864869" algn="l"/>
                <a:tab pos="1219835" algn="l"/>
              </a:tabLst>
            </a:pPr>
            <a:r>
              <a:rPr dirty="0" baseline="6944" sz="600" spc="-75" i="1">
                <a:latin typeface="Palatino Linotype"/>
                <a:cs typeface="Palatino Linotype"/>
              </a:rPr>
              <a:t>I</a:t>
            </a:r>
            <a:r>
              <a:rPr dirty="0" baseline="6944" sz="600" i="1">
                <a:latin typeface="Palatino Linotype"/>
                <a:cs typeface="Palatino Linotype"/>
              </a:rPr>
              <a:t>	</a:t>
            </a:r>
            <a:r>
              <a:rPr dirty="0" sz="250" i="1">
                <a:latin typeface="Meiryo"/>
                <a:cs typeface="Meiryo"/>
              </a:rPr>
              <a:t/>
            </a:r>
            <a:r>
              <a:rPr dirty="0" sz="250" spc="385" i="1">
                <a:latin typeface="Meiryo"/>
                <a:cs typeface="Meiryo"/>
              </a:rPr>
              <a:t> </a:t>
            </a:r>
            <a:r>
              <a:rPr dirty="0" sz="250" i="1">
                <a:latin typeface="Meiryo"/>
                <a:cs typeface="Meiryo"/>
              </a:rPr>
              <a:t/>
            </a:r>
            <a:r>
              <a:rPr dirty="0" sz="250" spc="215" i="1">
                <a:latin typeface="Meiryo"/>
                <a:cs typeface="Meiryo"/>
              </a:rPr>
              <a:t> </a:t>
            </a:r>
            <a:r>
              <a:rPr dirty="0" sz="250" spc="-50" i="1">
                <a:latin typeface="Meiryo"/>
                <a:cs typeface="Meiryo"/>
              </a:rPr>
              <a:t/>
            </a:r>
            <a:r>
              <a:rPr dirty="0" sz="250" i="1">
                <a:latin typeface="Meiryo"/>
                <a:cs typeface="Meiryo"/>
              </a:rPr>
              <a:t>	</a:t>
            </a:r>
            <a:r>
              <a:rPr dirty="0" baseline="6944" sz="600" spc="-75" i="1">
                <a:latin typeface="Palatino Linotype"/>
                <a:cs typeface="Palatino Linotype"/>
              </a:rPr>
              <a:t>I</a:t>
            </a:r>
            <a:r>
              <a:rPr dirty="0" baseline="6944" sz="600" i="1">
                <a:latin typeface="Palatino Linotype"/>
                <a:cs typeface="Palatino Linotype"/>
              </a:rPr>
              <a:t>	</a:t>
            </a:r>
            <a:r>
              <a:rPr dirty="0" sz="250" i="1">
                <a:latin typeface="Meiryo"/>
                <a:cs typeface="Meiryo"/>
              </a:rPr>
              <a:t/>
            </a:r>
            <a:r>
              <a:rPr dirty="0" sz="250" spc="405" i="1">
                <a:latin typeface="Meiryo"/>
                <a:cs typeface="Meiryo"/>
              </a:rPr>
              <a:t> </a:t>
            </a:r>
            <a:r>
              <a:rPr dirty="0" sz="250" i="1">
                <a:latin typeface="Meiryo"/>
                <a:cs typeface="Meiryo"/>
              </a:rPr>
              <a:t/>
            </a:r>
            <a:r>
              <a:rPr dirty="0" sz="250" spc="190" i="1">
                <a:latin typeface="Meiryo"/>
                <a:cs typeface="Meiryo"/>
              </a:rPr>
              <a:t>  </a:t>
            </a:r>
            <a:r>
              <a:rPr dirty="0" baseline="6944" sz="600" spc="-75" i="1">
                <a:latin typeface="Palatino Linotype"/>
                <a:cs typeface="Palatino Linotype"/>
              </a:rPr>
              <a:t>I</a:t>
            </a:r>
            <a:r>
              <a:rPr dirty="0" baseline="6944" sz="600" i="1">
                <a:latin typeface="Palatino Linotype"/>
                <a:cs typeface="Palatino Linotype"/>
              </a:rPr>
              <a:t>	</a:t>
            </a:r>
            <a:r>
              <a:rPr dirty="0" sz="250" spc="-50" i="1">
                <a:latin typeface="Meiryo"/>
                <a:cs typeface="Meiryo"/>
              </a:rPr>
              <a:t/>
            </a:r>
            <a:endParaRPr sz="250">
              <a:latin typeface="Meiryo"/>
              <a:cs typeface="Meiryo"/>
            </a:endParaRPr>
          </a:p>
        </p:txBody>
      </p:sp>
      <p:sp>
        <p:nvSpPr>
          <p:cNvPr id="87" name="object 87" descr=""/>
          <p:cNvSpPr txBox="1"/>
          <p:nvPr/>
        </p:nvSpPr>
        <p:spPr>
          <a:xfrm>
            <a:off x="1955655" y="4732375"/>
            <a:ext cx="2009775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650">
                <a:latin typeface="Cambria"/>
                <a:cs typeface="Cambria"/>
              </a:rPr>
              <a:t>)</a:t>
            </a:r>
            <a:r>
              <a:rPr dirty="0" sz="650" spc="250">
                <a:latin typeface="Cambria"/>
                <a:cs typeface="Cambria"/>
              </a:rPr>
              <a:t>  </a:t>
            </a:r>
            <a:r>
              <a:rPr dirty="0" sz="650" spc="-40" i="1">
                <a:latin typeface="Palatino Linotype"/>
                <a:cs typeface="Palatino Linotype"/>
              </a:rPr>
              <a:t>O</a:t>
            </a:r>
            <a:r>
              <a:rPr dirty="0" sz="650" spc="20" i="1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−</a:t>
            </a:r>
            <a:r>
              <a:rPr dirty="0" sz="650" spc="375">
                <a:latin typeface="Cambria"/>
                <a:cs typeface="Cambria"/>
              </a:rPr>
              <a:t>  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baseline="-20833" sz="600" i="1">
                <a:latin typeface="Palatino Linotype"/>
                <a:cs typeface="Palatino Linotype"/>
              </a:rPr>
              <a:t>g</a:t>
            </a:r>
            <a:r>
              <a:rPr dirty="0" baseline="-20833" sz="600" spc="232" i="1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−</a:t>
            </a:r>
            <a:r>
              <a:rPr dirty="0" sz="650" spc="30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2tr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baseline="34722" sz="600">
                <a:latin typeface="Cambria"/>
                <a:cs typeface="Cambria"/>
              </a:rPr>
              <a:t>−</a:t>
            </a:r>
            <a:r>
              <a:rPr dirty="0" baseline="34722" sz="600">
                <a:latin typeface="Palatino Linotype"/>
                <a:cs typeface="Palatino Linotype"/>
              </a:rPr>
              <a:t>1</a:t>
            </a:r>
            <a:r>
              <a:rPr dirty="0" sz="650">
                <a:latin typeface="Cambria"/>
                <a:cs typeface="Cambria"/>
              </a:rPr>
              <a:t>Υ</a:t>
            </a:r>
            <a:r>
              <a:rPr dirty="0" baseline="-20833" sz="600">
                <a:latin typeface="Cambria"/>
                <a:cs typeface="Cambria"/>
              </a:rPr>
              <a:t>(</a:t>
            </a:r>
            <a:r>
              <a:rPr dirty="0" baseline="-20833" sz="600" i="1">
                <a:latin typeface="Palatino Linotype"/>
                <a:cs typeface="Palatino Linotype"/>
              </a:rPr>
              <a:t>B</a:t>
            </a:r>
            <a:r>
              <a:rPr dirty="0" baseline="-20833" sz="600" spc="179" i="1">
                <a:latin typeface="Palatino Linotype"/>
                <a:cs typeface="Palatino Linotype"/>
              </a:rPr>
              <a:t> </a:t>
            </a:r>
            <a:r>
              <a:rPr dirty="0" baseline="-20833" sz="600">
                <a:latin typeface="Cambria"/>
                <a:cs typeface="Cambria"/>
              </a:rPr>
              <a:t>−</a:t>
            </a:r>
            <a:r>
              <a:rPr dirty="0" baseline="-20833" sz="600" i="1">
                <a:latin typeface="Palatino Linotype"/>
                <a:cs typeface="Palatino Linotype"/>
              </a:rPr>
              <a:t>B</a:t>
            </a:r>
            <a:r>
              <a:rPr dirty="0" baseline="-20833" sz="600" spc="195" i="1">
                <a:latin typeface="Palatino Linotype"/>
                <a:cs typeface="Palatino Linotype"/>
              </a:rPr>
              <a:t> </a:t>
            </a:r>
            <a:r>
              <a:rPr dirty="0" baseline="-20833" sz="600">
                <a:latin typeface="Cambria"/>
                <a:cs typeface="Cambria"/>
              </a:rPr>
              <a:t>)</a:t>
            </a:r>
            <a:r>
              <a:rPr dirty="0" baseline="-20833" sz="600" i="1">
                <a:latin typeface="Palatino Linotype"/>
                <a:cs typeface="Palatino Linotype"/>
              </a:rPr>
              <a:t>S</a:t>
            </a:r>
            <a:r>
              <a:rPr dirty="0" baseline="-20833" sz="600" spc="240" i="1">
                <a:latin typeface="Palatino Linotype"/>
                <a:cs typeface="Palatino Linotype"/>
              </a:rPr>
              <a:t> </a:t>
            </a:r>
            <a:r>
              <a:rPr dirty="0" sz="650" spc="90">
                <a:latin typeface="Cambria"/>
                <a:cs typeface="Cambria"/>
              </a:rPr>
              <a:t>)+</a:t>
            </a:r>
            <a:r>
              <a:rPr dirty="0" sz="650" spc="25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baseline="34722" sz="600">
                <a:latin typeface="Cambria"/>
                <a:cs typeface="Cambria"/>
              </a:rPr>
              <a:t>−</a:t>
            </a:r>
            <a:r>
              <a:rPr dirty="0" baseline="34722" sz="600">
                <a:latin typeface="Palatino Linotype"/>
                <a:cs typeface="Palatino Linotype"/>
              </a:rPr>
              <a:t>1</a:t>
            </a:r>
            <a:r>
              <a:rPr dirty="0" sz="650">
                <a:latin typeface="Cambria"/>
                <a:cs typeface="Cambria"/>
              </a:rPr>
              <a:t>Υ</a:t>
            </a:r>
            <a:r>
              <a:rPr dirty="0" baseline="-20833" sz="600">
                <a:latin typeface="Cambria"/>
                <a:cs typeface="Cambria"/>
              </a:rPr>
              <a:t>(</a:t>
            </a:r>
            <a:r>
              <a:rPr dirty="0" baseline="-20833" sz="600" i="1">
                <a:latin typeface="Palatino Linotype"/>
                <a:cs typeface="Palatino Linotype"/>
              </a:rPr>
              <a:t>B</a:t>
            </a:r>
            <a:r>
              <a:rPr dirty="0" baseline="-20833" sz="600" spc="179" i="1">
                <a:latin typeface="Palatino Linotype"/>
                <a:cs typeface="Palatino Linotype"/>
              </a:rPr>
              <a:t> </a:t>
            </a:r>
            <a:r>
              <a:rPr dirty="0" baseline="-20833" sz="600">
                <a:latin typeface="Cambria"/>
                <a:cs typeface="Cambria"/>
              </a:rPr>
              <a:t>−</a:t>
            </a:r>
            <a:r>
              <a:rPr dirty="0" baseline="-20833" sz="600" i="1">
                <a:latin typeface="Palatino Linotype"/>
                <a:cs typeface="Palatino Linotype"/>
              </a:rPr>
              <a:t>B</a:t>
            </a:r>
            <a:r>
              <a:rPr dirty="0" baseline="-20833" sz="600" spc="202" i="1">
                <a:latin typeface="Palatino Linotype"/>
                <a:cs typeface="Palatino Linotype"/>
              </a:rPr>
              <a:t> </a:t>
            </a:r>
            <a:r>
              <a:rPr dirty="0" baseline="-20833" sz="600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Υ</a:t>
            </a:r>
            <a:r>
              <a:rPr dirty="0" baseline="34722" sz="600">
                <a:latin typeface="Cambria"/>
                <a:cs typeface="Cambria"/>
              </a:rPr>
              <a:t>−</a:t>
            </a:r>
            <a:r>
              <a:rPr dirty="0" baseline="34722" sz="600">
                <a:latin typeface="Palatino Linotype"/>
                <a:cs typeface="Palatino Linotype"/>
              </a:rPr>
              <a:t>1</a:t>
            </a:r>
            <a:r>
              <a:rPr dirty="0" sz="650">
                <a:latin typeface="Cambria"/>
                <a:cs typeface="Cambria"/>
              </a:rPr>
              <a:t>Υ</a:t>
            </a:r>
            <a:r>
              <a:rPr dirty="0" baseline="-20833" sz="600" i="1">
                <a:latin typeface="Palatino Linotype"/>
                <a:cs typeface="Palatino Linotype"/>
              </a:rPr>
              <a:t>S</a:t>
            </a:r>
            <a:r>
              <a:rPr dirty="0" baseline="-20833" sz="600" spc="232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88" name="object 88" descr=""/>
          <p:cNvSpPr txBox="1"/>
          <p:nvPr/>
        </p:nvSpPr>
        <p:spPr>
          <a:xfrm>
            <a:off x="4213919" y="4732375"/>
            <a:ext cx="836930" cy="152400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50800">
              <a:lnSpc>
                <a:spcPts val="650"/>
              </a:lnSpc>
              <a:spcBef>
                <a:spcPts val="90"/>
              </a:spcBef>
            </a:pPr>
            <a:r>
              <a:rPr dirty="0" sz="650">
                <a:latin typeface="Palatino Linotype"/>
                <a:cs typeface="Palatino Linotype"/>
              </a:rPr>
              <a:t>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baseline="34722" sz="600">
                <a:latin typeface="Cambria"/>
                <a:cs typeface="Cambria"/>
              </a:rPr>
              <a:t>−</a:t>
            </a:r>
            <a:r>
              <a:rPr dirty="0" baseline="34722" sz="600">
                <a:latin typeface="Palatino Linotype"/>
                <a:cs typeface="Palatino Linotype"/>
              </a:rPr>
              <a:t>1</a:t>
            </a:r>
            <a:r>
              <a:rPr dirty="0" sz="650">
                <a:latin typeface="Cambria"/>
                <a:cs typeface="Cambria"/>
              </a:rPr>
              <a:t>Υ</a:t>
            </a:r>
            <a:r>
              <a:rPr dirty="0" baseline="-20833" sz="600">
                <a:latin typeface="Cambria"/>
                <a:cs typeface="Cambria"/>
              </a:rPr>
              <a:t>(</a:t>
            </a:r>
            <a:r>
              <a:rPr dirty="0" baseline="-20833" sz="600" i="1">
                <a:latin typeface="Palatino Linotype"/>
                <a:cs typeface="Palatino Linotype"/>
              </a:rPr>
              <a:t>B</a:t>
            </a:r>
            <a:r>
              <a:rPr dirty="0" baseline="-20833" sz="600" spc="359" i="1">
                <a:latin typeface="Palatino Linotype"/>
                <a:cs typeface="Palatino Linotype"/>
              </a:rPr>
              <a:t> </a:t>
            </a:r>
            <a:r>
              <a:rPr dirty="0" baseline="-20833" sz="600">
                <a:latin typeface="Cambria"/>
                <a:cs typeface="Cambria"/>
              </a:rPr>
              <a:t>−</a:t>
            </a:r>
            <a:r>
              <a:rPr dirty="0" baseline="-20833" sz="600" i="1">
                <a:latin typeface="Palatino Linotype"/>
                <a:cs typeface="Palatino Linotype"/>
              </a:rPr>
              <a:t>B</a:t>
            </a:r>
            <a:r>
              <a:rPr dirty="0" baseline="-20833" sz="600" spc="397" i="1">
                <a:latin typeface="Palatino Linotype"/>
                <a:cs typeface="Palatino Linotype"/>
              </a:rPr>
              <a:t> </a:t>
            </a:r>
            <a:r>
              <a:rPr dirty="0" baseline="-20833" sz="600">
                <a:latin typeface="Cambria"/>
                <a:cs typeface="Cambria"/>
              </a:rPr>
              <a:t>)</a:t>
            </a:r>
            <a:r>
              <a:rPr dirty="0" sz="650">
                <a:latin typeface="Cambria"/>
                <a:cs typeface="Cambria"/>
              </a:rPr>
              <a:t>Υ</a:t>
            </a:r>
            <a:r>
              <a:rPr dirty="0" baseline="34722" sz="600">
                <a:latin typeface="Cambria"/>
                <a:cs typeface="Cambria"/>
              </a:rPr>
              <a:t>−</a:t>
            </a:r>
            <a:r>
              <a:rPr dirty="0" baseline="34722" sz="600">
                <a:latin typeface="Palatino Linotype"/>
                <a:cs typeface="Palatino Linotype"/>
              </a:rPr>
              <a:t>1</a:t>
            </a:r>
            <a:r>
              <a:rPr dirty="0" sz="650">
                <a:latin typeface="Cambria"/>
                <a:cs typeface="Cambria"/>
              </a:rPr>
              <a:t>Υ</a:t>
            </a:r>
            <a:r>
              <a:rPr dirty="0" baseline="-20833" sz="600" i="1">
                <a:latin typeface="Palatino Linotype"/>
                <a:cs typeface="Palatino Linotype"/>
              </a:rPr>
              <a:t>S</a:t>
            </a:r>
            <a:r>
              <a:rPr dirty="0" baseline="-20833" sz="600" spc="494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  <a:p>
            <a:pPr marL="194945">
              <a:lnSpc>
                <a:spcPts val="350"/>
              </a:lnSpc>
              <a:tabLst>
                <a:tab pos="375285" algn="l"/>
                <a:tab pos="730250" algn="l"/>
              </a:tabLst>
            </a:pPr>
            <a:r>
              <a:rPr dirty="0" baseline="6944" sz="600" spc="-75" i="1">
                <a:latin typeface="Palatino Linotype"/>
                <a:cs typeface="Palatino Linotype"/>
              </a:rPr>
              <a:t>I</a:t>
            </a:r>
            <a:r>
              <a:rPr dirty="0" baseline="6944" sz="600" i="1">
                <a:latin typeface="Palatino Linotype"/>
                <a:cs typeface="Palatino Linotype"/>
              </a:rPr>
              <a:t>	</a:t>
            </a:r>
            <a:r>
              <a:rPr dirty="0" sz="250" i="1">
                <a:latin typeface="Meiryo"/>
                <a:cs typeface="Meiryo"/>
              </a:rPr>
              <a:t/>
            </a:r>
            <a:r>
              <a:rPr dirty="0" sz="250" spc="409" i="1">
                <a:latin typeface="Meiryo"/>
                <a:cs typeface="Meiryo"/>
              </a:rPr>
              <a:t> </a:t>
            </a:r>
            <a:r>
              <a:rPr dirty="0" sz="250" i="1">
                <a:latin typeface="Meiryo"/>
                <a:cs typeface="Meiryo"/>
              </a:rPr>
              <a:t/>
            </a:r>
            <a:r>
              <a:rPr dirty="0" sz="250" spc="190" i="1">
                <a:latin typeface="Meiryo"/>
                <a:cs typeface="Meiryo"/>
              </a:rPr>
              <a:t>  </a:t>
            </a:r>
            <a:r>
              <a:rPr dirty="0" baseline="6944" sz="600" spc="-75" i="1">
                <a:latin typeface="Palatino Linotype"/>
                <a:cs typeface="Palatino Linotype"/>
              </a:rPr>
              <a:t>I</a:t>
            </a:r>
            <a:r>
              <a:rPr dirty="0" baseline="6944" sz="600" i="1">
                <a:latin typeface="Palatino Linotype"/>
                <a:cs typeface="Palatino Linotype"/>
              </a:rPr>
              <a:t>	</a:t>
            </a:r>
            <a:r>
              <a:rPr dirty="0" sz="250" spc="-50" i="1">
                <a:latin typeface="Meiryo"/>
                <a:cs typeface="Meiryo"/>
              </a:rPr>
              <a:t/>
            </a:r>
            <a:endParaRPr sz="250">
              <a:latin typeface="Meiryo"/>
              <a:cs typeface="Meiryo"/>
            </a:endParaRPr>
          </a:p>
        </p:txBody>
      </p:sp>
      <p:sp>
        <p:nvSpPr>
          <p:cNvPr id="89" name="object 89" descr=""/>
          <p:cNvSpPr txBox="1"/>
          <p:nvPr/>
        </p:nvSpPr>
        <p:spPr>
          <a:xfrm>
            <a:off x="1646294" y="4974081"/>
            <a:ext cx="43815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10" i="1">
                <a:latin typeface="Palatino Linotype"/>
                <a:cs typeface="Palatino Linotype"/>
              </a:rPr>
              <a:t>I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90" name="object 90" descr=""/>
          <p:cNvSpPr txBox="1"/>
          <p:nvPr/>
        </p:nvSpPr>
        <p:spPr>
          <a:xfrm>
            <a:off x="1808174" y="4999166"/>
            <a:ext cx="45720" cy="698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250" spc="-95" i="1">
                <a:latin typeface="Meiryo"/>
                <a:cs typeface="Meiryo"/>
              </a:rPr>
              <a:t/>
            </a:r>
            <a:endParaRPr sz="250">
              <a:latin typeface="Meiryo"/>
              <a:cs typeface="Meiryo"/>
            </a:endParaRPr>
          </a:p>
        </p:txBody>
      </p:sp>
      <p:sp>
        <p:nvSpPr>
          <p:cNvPr id="91" name="object 91" descr=""/>
          <p:cNvSpPr txBox="1"/>
          <p:nvPr/>
        </p:nvSpPr>
        <p:spPr>
          <a:xfrm>
            <a:off x="1324051" y="4919988"/>
            <a:ext cx="59055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sz="650" i="1">
                <a:latin typeface="Palatino Linotype"/>
                <a:cs typeface="Palatino Linotype"/>
              </a:rPr>
              <a:t>G</a:t>
            </a:r>
            <a:r>
              <a:rPr dirty="0" sz="650" spc="40" i="1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−</a:t>
            </a:r>
            <a:r>
              <a:rPr dirty="0" sz="650" spc="55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baseline="34722" sz="600">
                <a:latin typeface="Cambria"/>
                <a:cs typeface="Cambria"/>
              </a:rPr>
              <a:t>−</a:t>
            </a:r>
            <a:r>
              <a:rPr dirty="0" baseline="34722" sz="600">
                <a:latin typeface="Palatino Linotype"/>
                <a:cs typeface="Palatino Linotype"/>
              </a:rPr>
              <a:t>1</a:t>
            </a:r>
            <a:r>
              <a:rPr dirty="0" sz="650">
                <a:latin typeface="Cambria"/>
                <a:cs typeface="Cambria"/>
              </a:rPr>
              <a:t>Υ</a:t>
            </a:r>
            <a:r>
              <a:rPr dirty="0" baseline="-20833" sz="600" i="1">
                <a:latin typeface="Palatino Linotype"/>
                <a:cs typeface="Palatino Linotype"/>
              </a:rPr>
              <a:t>B</a:t>
            </a:r>
            <a:r>
              <a:rPr dirty="0" baseline="-20833" sz="600" spc="322" i="1">
                <a:latin typeface="Palatino Linotype"/>
                <a:cs typeface="Palatino Linotype"/>
              </a:rPr>
              <a:t> </a:t>
            </a:r>
            <a:r>
              <a:rPr dirty="0" sz="650" spc="-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92" name="object 92" descr=""/>
          <p:cNvSpPr txBox="1"/>
          <p:nvPr/>
        </p:nvSpPr>
        <p:spPr>
          <a:xfrm>
            <a:off x="2296539" y="4863161"/>
            <a:ext cx="1003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65" i="1">
                <a:latin typeface="Meiryo"/>
                <a:cs typeface="Meiryo"/>
              </a:rPr>
              <a:t>∑</a:t>
            </a:r>
            <a:endParaRPr sz="650">
              <a:latin typeface="Meiryo"/>
              <a:cs typeface="Meiryo"/>
            </a:endParaRPr>
          </a:p>
        </p:txBody>
      </p:sp>
      <p:sp>
        <p:nvSpPr>
          <p:cNvPr id="93" name="object 93" descr=""/>
          <p:cNvSpPr txBox="1"/>
          <p:nvPr/>
        </p:nvSpPr>
        <p:spPr>
          <a:xfrm>
            <a:off x="2320753" y="5017018"/>
            <a:ext cx="48895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-20" i="1">
                <a:latin typeface="Palatino Linotype"/>
                <a:cs typeface="Palatino Linotype"/>
              </a:rPr>
              <a:t>g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94" name="object 94" descr=""/>
          <p:cNvSpPr txBox="1"/>
          <p:nvPr/>
        </p:nvSpPr>
        <p:spPr>
          <a:xfrm>
            <a:off x="2745385" y="4916966"/>
            <a:ext cx="91440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-25">
                <a:latin typeface="Cambria"/>
                <a:cs typeface="Cambria"/>
              </a:rPr>
              <a:t>−</a:t>
            </a:r>
            <a:r>
              <a:rPr dirty="0" sz="400" spc="-25">
                <a:latin typeface="Palatino Linotype"/>
                <a:cs typeface="Palatino Linotype"/>
              </a:rPr>
              <a:t>1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95" name="object 95" descr=""/>
          <p:cNvSpPr txBox="1"/>
          <p:nvPr/>
        </p:nvSpPr>
        <p:spPr>
          <a:xfrm>
            <a:off x="2745385" y="4974081"/>
            <a:ext cx="43815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10" i="1">
                <a:latin typeface="Palatino Linotype"/>
                <a:cs typeface="Palatino Linotype"/>
              </a:rPr>
              <a:t>I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96" name="object 96" descr=""/>
          <p:cNvSpPr txBox="1"/>
          <p:nvPr/>
        </p:nvSpPr>
        <p:spPr>
          <a:xfrm>
            <a:off x="2437112" y="4966992"/>
            <a:ext cx="547370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448945" algn="l"/>
              </a:tabLst>
            </a:pPr>
            <a:r>
              <a:rPr dirty="0" sz="400" spc="-50" i="1">
                <a:latin typeface="Palatino Linotype"/>
                <a:cs typeface="Palatino Linotype"/>
              </a:rPr>
              <a:t>g</a:t>
            </a:r>
            <a:r>
              <a:rPr dirty="0" sz="400" i="1">
                <a:latin typeface="Palatino Linotype"/>
                <a:cs typeface="Palatino Linotype"/>
              </a:rPr>
              <a:t>	B</a:t>
            </a:r>
            <a:r>
              <a:rPr dirty="0" sz="400" spc="100" i="1">
                <a:latin typeface="Palatino Linotype"/>
                <a:cs typeface="Palatino Linotype"/>
              </a:rPr>
              <a:t> </a:t>
            </a:r>
            <a:r>
              <a:rPr dirty="0" sz="400" spc="-50" i="1">
                <a:latin typeface="Palatino Linotype"/>
                <a:cs typeface="Palatino Linotype"/>
              </a:rPr>
              <a:t>S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97" name="object 97" descr=""/>
          <p:cNvSpPr txBox="1"/>
          <p:nvPr/>
        </p:nvSpPr>
        <p:spPr>
          <a:xfrm>
            <a:off x="2907265" y="4999166"/>
            <a:ext cx="93980" cy="698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250" spc="-20" i="1">
                <a:latin typeface="Meiryo"/>
                <a:cs typeface="Meiryo"/>
              </a:rPr>
              <a:t/>
            </a:r>
            <a:r>
              <a:rPr dirty="0" sz="250" spc="70" i="1">
                <a:latin typeface="Meiryo"/>
                <a:cs typeface="Meiryo"/>
              </a:rPr>
              <a:t> </a:t>
            </a:r>
            <a:r>
              <a:rPr dirty="0" sz="250" spc="-55" i="1">
                <a:latin typeface="Meiryo"/>
                <a:cs typeface="Meiryo"/>
              </a:rPr>
              <a:t/>
            </a:r>
            <a:endParaRPr sz="250">
              <a:latin typeface="Meiryo"/>
              <a:cs typeface="Meiryo"/>
            </a:endParaRPr>
          </a:p>
        </p:txBody>
      </p:sp>
      <p:sp>
        <p:nvSpPr>
          <p:cNvPr id="98" name="object 98" descr=""/>
          <p:cNvSpPr txBox="1"/>
          <p:nvPr/>
        </p:nvSpPr>
        <p:spPr>
          <a:xfrm>
            <a:off x="3249327" y="4916966"/>
            <a:ext cx="91440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-25">
                <a:latin typeface="Cambria"/>
                <a:cs typeface="Cambria"/>
              </a:rPr>
              <a:t>−</a:t>
            </a:r>
            <a:r>
              <a:rPr dirty="0" sz="400" spc="-25">
                <a:latin typeface="Palatino Linotype"/>
                <a:cs typeface="Palatino Linotype"/>
              </a:rPr>
              <a:t>1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99" name="object 99" descr=""/>
          <p:cNvSpPr txBox="1"/>
          <p:nvPr/>
        </p:nvSpPr>
        <p:spPr>
          <a:xfrm>
            <a:off x="3249327" y="4974081"/>
            <a:ext cx="43815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10" i="1">
                <a:latin typeface="Palatino Linotype"/>
                <a:cs typeface="Palatino Linotype"/>
              </a:rPr>
              <a:t>I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100" name="object 100" descr=""/>
          <p:cNvSpPr txBox="1"/>
          <p:nvPr/>
        </p:nvSpPr>
        <p:spPr>
          <a:xfrm>
            <a:off x="2384874" y="4920008"/>
            <a:ext cx="101854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225" i="1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−</a:t>
            </a:r>
            <a:r>
              <a:rPr dirty="0" sz="650" spc="5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2tr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sz="650" spc="409">
                <a:latin typeface="Cambria"/>
                <a:cs typeface="Cambria"/>
              </a:rPr>
              <a:t> </a:t>
            </a:r>
            <a:r>
              <a:rPr dirty="0" sz="650" spc="65">
                <a:latin typeface="Cambria"/>
                <a:cs typeface="Cambria"/>
              </a:rPr>
              <a:t>Υ</a:t>
            </a:r>
            <a:r>
              <a:rPr dirty="0" sz="650" spc="305">
                <a:latin typeface="Cambria"/>
                <a:cs typeface="Cambria"/>
              </a:rPr>
              <a:t>  </a:t>
            </a:r>
            <a:r>
              <a:rPr dirty="0" sz="650">
                <a:latin typeface="Cambria"/>
                <a:cs typeface="Cambria"/>
              </a:rPr>
              <a:t>)</a:t>
            </a:r>
            <a:r>
              <a:rPr dirty="0" sz="650" spc="10">
                <a:latin typeface="Cambria"/>
                <a:cs typeface="Cambria"/>
              </a:rPr>
              <a:t> </a:t>
            </a:r>
            <a:r>
              <a:rPr dirty="0" sz="650">
                <a:latin typeface="Cambria"/>
                <a:cs typeface="Cambria"/>
              </a:rPr>
              <a:t>+ </a:t>
            </a:r>
            <a:r>
              <a:rPr dirty="0" sz="650">
                <a:latin typeface="Palatino Linotype"/>
                <a:cs typeface="Palatino Linotype"/>
              </a:rPr>
              <a:t>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sz="650" spc="409">
                <a:latin typeface="Cambria"/>
                <a:cs typeface="Cambria"/>
              </a:rPr>
              <a:t> </a:t>
            </a:r>
            <a:r>
              <a:rPr dirty="0" sz="650" spc="15">
                <a:latin typeface="Cambria"/>
                <a:cs typeface="Cambria"/>
              </a:rPr>
              <a:t>Υ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01" name="object 101" descr=""/>
          <p:cNvSpPr txBox="1"/>
          <p:nvPr/>
        </p:nvSpPr>
        <p:spPr>
          <a:xfrm>
            <a:off x="3498202" y="4916966"/>
            <a:ext cx="91440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-25">
                <a:latin typeface="Cambria"/>
                <a:cs typeface="Cambria"/>
              </a:rPr>
              <a:t>−</a:t>
            </a:r>
            <a:r>
              <a:rPr dirty="0" sz="400" spc="-25">
                <a:latin typeface="Palatino Linotype"/>
                <a:cs typeface="Palatino Linotype"/>
              </a:rPr>
              <a:t>1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102" name="object 102" descr=""/>
          <p:cNvSpPr txBox="1"/>
          <p:nvPr/>
        </p:nvSpPr>
        <p:spPr>
          <a:xfrm>
            <a:off x="3377786" y="4966992"/>
            <a:ext cx="302260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60985" algn="l"/>
              </a:tabLst>
            </a:pPr>
            <a:r>
              <a:rPr dirty="0" sz="400" spc="-50" i="1">
                <a:latin typeface="Palatino Linotype"/>
                <a:cs typeface="Palatino Linotype"/>
              </a:rPr>
              <a:t>B</a:t>
            </a:r>
            <a:r>
              <a:rPr dirty="0" sz="400" i="1">
                <a:latin typeface="Palatino Linotype"/>
                <a:cs typeface="Palatino Linotype"/>
              </a:rPr>
              <a:t>	</a:t>
            </a:r>
            <a:r>
              <a:rPr dirty="0" sz="400" spc="-50" i="1">
                <a:latin typeface="Palatino Linotype"/>
                <a:cs typeface="Palatino Linotype"/>
              </a:rPr>
              <a:t>S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103" name="object 103" descr=""/>
          <p:cNvSpPr txBox="1"/>
          <p:nvPr/>
        </p:nvSpPr>
        <p:spPr>
          <a:xfrm>
            <a:off x="3385812" y="4980788"/>
            <a:ext cx="336550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280670" algn="l"/>
              </a:tabLst>
            </a:pPr>
            <a:r>
              <a:rPr dirty="0" sz="250" i="1">
                <a:latin typeface="Meiryo"/>
                <a:cs typeface="Meiryo"/>
              </a:rPr>
              <a:t/>
            </a:r>
            <a:r>
              <a:rPr dirty="0" sz="250" spc="330" i="1">
                <a:latin typeface="Meiryo"/>
                <a:cs typeface="Meiryo"/>
              </a:rPr>
              <a:t> </a:t>
            </a:r>
            <a:r>
              <a:rPr dirty="0" baseline="6944" sz="600" spc="-89" i="1">
                <a:latin typeface="Palatino Linotype"/>
                <a:cs typeface="Palatino Linotype"/>
              </a:rPr>
              <a:t>I</a:t>
            </a:r>
            <a:r>
              <a:rPr dirty="0" baseline="6944" sz="600" i="1">
                <a:latin typeface="Palatino Linotype"/>
                <a:cs typeface="Palatino Linotype"/>
              </a:rPr>
              <a:t>	</a:t>
            </a:r>
            <a:r>
              <a:rPr dirty="0" sz="250" spc="-50" i="1">
                <a:latin typeface="Meiryo"/>
                <a:cs typeface="Meiryo"/>
              </a:rPr>
              <a:t/>
            </a:r>
            <a:endParaRPr sz="250">
              <a:latin typeface="Meiryo"/>
              <a:cs typeface="Meiryo"/>
            </a:endParaRPr>
          </a:p>
        </p:txBody>
      </p:sp>
      <p:sp>
        <p:nvSpPr>
          <p:cNvPr id="104" name="object 104" descr=""/>
          <p:cNvSpPr txBox="1"/>
          <p:nvPr/>
        </p:nvSpPr>
        <p:spPr>
          <a:xfrm>
            <a:off x="3439252" y="4920008"/>
            <a:ext cx="29464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65">
                <a:latin typeface="Cambria"/>
                <a:cs typeface="Cambria"/>
              </a:rPr>
              <a:t>Υ</a:t>
            </a:r>
            <a:r>
              <a:rPr dirty="0" sz="650" spc="400">
                <a:latin typeface="Cambria"/>
                <a:cs typeface="Cambria"/>
              </a:rPr>
              <a:t> </a:t>
            </a:r>
            <a:r>
              <a:rPr dirty="0" sz="650" spc="65">
                <a:latin typeface="Cambria"/>
                <a:cs typeface="Cambria"/>
              </a:rPr>
              <a:t>Υ</a:t>
            </a:r>
            <a:r>
              <a:rPr dirty="0" sz="650" spc="280">
                <a:latin typeface="Cambria"/>
                <a:cs typeface="Cambria"/>
              </a:rPr>
              <a:t> </a:t>
            </a:r>
            <a:r>
              <a:rPr dirty="0" sz="650" spc="-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05" name="object 105" descr=""/>
          <p:cNvSpPr txBox="1"/>
          <p:nvPr/>
        </p:nvSpPr>
        <p:spPr>
          <a:xfrm>
            <a:off x="4334473" y="4974081"/>
            <a:ext cx="43815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10" i="1">
                <a:latin typeface="Palatino Linotype"/>
                <a:cs typeface="Palatino Linotype"/>
              </a:rPr>
              <a:t>I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106" name="object 106" descr=""/>
          <p:cNvSpPr txBox="1"/>
          <p:nvPr/>
        </p:nvSpPr>
        <p:spPr>
          <a:xfrm>
            <a:off x="4462931" y="4966992"/>
            <a:ext cx="53340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-10" i="1">
                <a:latin typeface="Palatino Linotype"/>
                <a:cs typeface="Palatino Linotype"/>
              </a:rPr>
              <a:t>S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107" name="object 107" descr=""/>
          <p:cNvSpPr txBox="1"/>
          <p:nvPr/>
        </p:nvSpPr>
        <p:spPr>
          <a:xfrm>
            <a:off x="4490454" y="4999166"/>
            <a:ext cx="45720" cy="69850"/>
          </a:xfrm>
          <a:prstGeom prst="rect">
            <a:avLst/>
          </a:prstGeom>
        </p:spPr>
        <p:txBody>
          <a:bodyPr wrap="square" lIns="0" tIns="1778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dirty="0" sz="250" spc="-95" i="1">
                <a:latin typeface="Meiryo"/>
                <a:cs typeface="Meiryo"/>
              </a:rPr>
              <a:t/>
            </a:r>
            <a:endParaRPr sz="250">
              <a:latin typeface="Meiryo"/>
              <a:cs typeface="Meiryo"/>
            </a:endParaRPr>
          </a:p>
        </p:txBody>
      </p:sp>
      <p:sp>
        <p:nvSpPr>
          <p:cNvPr id="108" name="object 108" descr=""/>
          <p:cNvSpPr txBox="1"/>
          <p:nvPr/>
        </p:nvSpPr>
        <p:spPr>
          <a:xfrm>
            <a:off x="4334473" y="4916966"/>
            <a:ext cx="539115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460375" algn="l"/>
              </a:tabLst>
            </a:pPr>
            <a:r>
              <a:rPr dirty="0" sz="400" spc="-25">
                <a:latin typeface="Cambria"/>
                <a:cs typeface="Cambria"/>
              </a:rPr>
              <a:t>−</a:t>
            </a:r>
            <a:r>
              <a:rPr dirty="0" sz="400" spc="-25">
                <a:latin typeface="Palatino Linotype"/>
                <a:cs typeface="Palatino Linotype"/>
              </a:rPr>
              <a:t>1</a:t>
            </a:r>
            <a:r>
              <a:rPr dirty="0" sz="400">
                <a:latin typeface="Palatino Linotype"/>
                <a:cs typeface="Palatino Linotype"/>
              </a:rPr>
              <a:t>	</a:t>
            </a:r>
            <a:r>
              <a:rPr dirty="0" sz="400" spc="-25">
                <a:latin typeface="Cambria"/>
                <a:cs typeface="Cambria"/>
              </a:rPr>
              <a:t>−</a:t>
            </a:r>
            <a:r>
              <a:rPr dirty="0" sz="400" spc="-25">
                <a:latin typeface="Palatino Linotype"/>
                <a:cs typeface="Palatino Linotype"/>
              </a:rPr>
              <a:t>1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109" name="object 109" descr=""/>
          <p:cNvSpPr txBox="1"/>
          <p:nvPr/>
        </p:nvSpPr>
        <p:spPr>
          <a:xfrm>
            <a:off x="4782565" y="4974082"/>
            <a:ext cx="43815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10" i="1">
                <a:latin typeface="Palatino Linotype"/>
                <a:cs typeface="Palatino Linotype"/>
              </a:rPr>
              <a:t>I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110" name="object 110" descr=""/>
          <p:cNvSpPr txBox="1"/>
          <p:nvPr/>
        </p:nvSpPr>
        <p:spPr>
          <a:xfrm>
            <a:off x="3996345" y="4920008"/>
            <a:ext cx="940435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40" i="1">
                <a:latin typeface="Palatino Linotype"/>
                <a:cs typeface="Palatino Linotype"/>
              </a:rPr>
              <a:t>O</a:t>
            </a:r>
            <a:r>
              <a:rPr dirty="0" sz="650" spc="-20" i="1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−</a:t>
            </a:r>
            <a:r>
              <a:rPr dirty="0" sz="650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2tr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sz="650" spc="405">
                <a:latin typeface="Cambria"/>
                <a:cs typeface="Cambria"/>
              </a:rPr>
              <a:t> </a:t>
            </a:r>
            <a:r>
              <a:rPr dirty="0" sz="650" spc="65">
                <a:latin typeface="Cambria"/>
                <a:cs typeface="Cambria"/>
              </a:rPr>
              <a:t>Υ</a:t>
            </a:r>
            <a:r>
              <a:rPr dirty="0" sz="650" spc="300">
                <a:latin typeface="Cambria"/>
                <a:cs typeface="Cambria"/>
              </a:rPr>
              <a:t> </a:t>
            </a:r>
            <a:r>
              <a:rPr dirty="0" sz="650" spc="90">
                <a:latin typeface="Cambria"/>
                <a:cs typeface="Cambria"/>
              </a:rPr>
              <a:t>)+</a:t>
            </a:r>
            <a:r>
              <a:rPr dirty="0" sz="650" spc="5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sz="650" spc="405">
                <a:latin typeface="Cambria"/>
                <a:cs typeface="Cambria"/>
              </a:rPr>
              <a:t> </a:t>
            </a:r>
            <a:r>
              <a:rPr dirty="0" sz="650" spc="15">
                <a:latin typeface="Cambria"/>
                <a:cs typeface="Cambria"/>
              </a:rPr>
              <a:t>Υ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11" name="object 111" descr=""/>
          <p:cNvSpPr txBox="1"/>
          <p:nvPr/>
        </p:nvSpPr>
        <p:spPr>
          <a:xfrm>
            <a:off x="5031440" y="4916966"/>
            <a:ext cx="91440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-25">
                <a:latin typeface="Cambria"/>
                <a:cs typeface="Cambria"/>
              </a:rPr>
              <a:t>−</a:t>
            </a:r>
            <a:r>
              <a:rPr dirty="0" sz="400" spc="-25">
                <a:latin typeface="Palatino Linotype"/>
                <a:cs typeface="Palatino Linotype"/>
              </a:rPr>
              <a:t>1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112" name="object 112" descr=""/>
          <p:cNvSpPr txBox="1"/>
          <p:nvPr/>
        </p:nvSpPr>
        <p:spPr>
          <a:xfrm>
            <a:off x="4919050" y="4980789"/>
            <a:ext cx="339725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280670" algn="l"/>
              </a:tabLst>
            </a:pPr>
            <a:r>
              <a:rPr dirty="0" sz="250" i="1">
                <a:latin typeface="Meiryo"/>
                <a:cs typeface="Meiryo"/>
              </a:rPr>
              <a:t/>
            </a:r>
            <a:r>
              <a:rPr dirty="0" sz="250" spc="330" i="1">
                <a:latin typeface="Meiryo"/>
                <a:cs typeface="Meiryo"/>
              </a:rPr>
              <a:t> </a:t>
            </a:r>
            <a:r>
              <a:rPr dirty="0" baseline="6944" sz="600" spc="-89" i="1">
                <a:latin typeface="Palatino Linotype"/>
                <a:cs typeface="Palatino Linotype"/>
              </a:rPr>
              <a:t>I</a:t>
            </a:r>
            <a:r>
              <a:rPr dirty="0" baseline="6944" sz="600" i="1">
                <a:latin typeface="Palatino Linotype"/>
                <a:cs typeface="Palatino Linotype"/>
              </a:rPr>
              <a:t>	</a:t>
            </a:r>
            <a:r>
              <a:rPr dirty="0" sz="250" spc="-50" i="1">
                <a:latin typeface="Meiryo"/>
                <a:cs typeface="Meiryo"/>
              </a:rPr>
              <a:t/>
            </a:r>
            <a:endParaRPr sz="250">
              <a:latin typeface="Meiryo"/>
              <a:cs typeface="Meiryo"/>
            </a:endParaRPr>
          </a:p>
        </p:txBody>
      </p:sp>
      <p:sp>
        <p:nvSpPr>
          <p:cNvPr id="113" name="object 113" descr=""/>
          <p:cNvSpPr txBox="1"/>
          <p:nvPr/>
        </p:nvSpPr>
        <p:spPr>
          <a:xfrm>
            <a:off x="4972484" y="4920009"/>
            <a:ext cx="29591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65">
                <a:latin typeface="Cambria"/>
                <a:cs typeface="Cambria"/>
              </a:rPr>
              <a:t>Υ</a:t>
            </a:r>
            <a:r>
              <a:rPr dirty="0" sz="650" spc="400">
                <a:latin typeface="Cambria"/>
                <a:cs typeface="Cambria"/>
              </a:rPr>
              <a:t> </a:t>
            </a:r>
            <a:r>
              <a:rPr dirty="0" sz="650" spc="65">
                <a:latin typeface="Cambria"/>
                <a:cs typeface="Cambria"/>
              </a:rPr>
              <a:t>Υ</a:t>
            </a:r>
            <a:r>
              <a:rPr dirty="0" sz="650" spc="290">
                <a:latin typeface="Cambria"/>
                <a:cs typeface="Cambria"/>
              </a:rPr>
              <a:t> </a:t>
            </a:r>
            <a:r>
              <a:rPr dirty="0" sz="650" spc="-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14" name="object 114" descr=""/>
          <p:cNvSpPr txBox="1"/>
          <p:nvPr/>
        </p:nvSpPr>
        <p:spPr>
          <a:xfrm>
            <a:off x="4911023" y="4940750"/>
            <a:ext cx="434975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260985" algn="l"/>
              </a:tabLst>
            </a:pPr>
            <a:r>
              <a:rPr dirty="0" sz="400" spc="-50" i="1">
                <a:latin typeface="Palatino Linotype"/>
                <a:cs typeface="Palatino Linotype"/>
              </a:rPr>
              <a:t>B</a:t>
            </a:r>
            <a:r>
              <a:rPr dirty="0" sz="400" i="1">
                <a:latin typeface="Palatino Linotype"/>
                <a:cs typeface="Palatino Linotype"/>
              </a:rPr>
              <a:t>	S</a:t>
            </a:r>
            <a:r>
              <a:rPr dirty="0" sz="400" spc="270" i="1">
                <a:latin typeface="Palatino Linotype"/>
                <a:cs typeface="Palatino Linotype"/>
              </a:rPr>
              <a:t>  </a:t>
            </a:r>
            <a:r>
              <a:rPr dirty="0" sz="650" spc="40">
                <a:latin typeface="Segoe UI Symbol"/>
                <a:cs typeface="Segoe UI Symbol"/>
              </a:rPr>
              <a:t>⎟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115" name="object 115" descr=""/>
          <p:cNvSpPr txBox="1"/>
          <p:nvPr/>
        </p:nvSpPr>
        <p:spPr>
          <a:xfrm>
            <a:off x="5283570" y="4565778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90">
                <a:latin typeface="Segoe UI Symbol"/>
                <a:cs typeface="Segoe UI Symbol"/>
              </a:rPr>
              <a:t>⎞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116" name="object 116" descr=""/>
          <p:cNvSpPr txBox="1"/>
          <p:nvPr/>
        </p:nvSpPr>
        <p:spPr>
          <a:xfrm>
            <a:off x="5283570" y="4644106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90">
                <a:latin typeface="Segoe UI Symbol"/>
                <a:cs typeface="Segoe UI Symbol"/>
              </a:rPr>
              <a:t>⎟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117" name="object 117" descr=""/>
          <p:cNvSpPr txBox="1"/>
          <p:nvPr/>
        </p:nvSpPr>
        <p:spPr>
          <a:xfrm>
            <a:off x="5283570" y="4718267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90">
                <a:latin typeface="Segoe UI Symbol"/>
                <a:cs typeface="Segoe UI Symbol"/>
              </a:rPr>
              <a:t>⎟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118" name="object 118" descr=""/>
          <p:cNvSpPr txBox="1"/>
          <p:nvPr/>
        </p:nvSpPr>
        <p:spPr>
          <a:xfrm>
            <a:off x="5283570" y="4792428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90">
                <a:latin typeface="Segoe UI Symbol"/>
                <a:cs typeface="Segoe UI Symbol"/>
              </a:rPr>
              <a:t>⎟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119" name="object 119" descr=""/>
          <p:cNvSpPr txBox="1"/>
          <p:nvPr/>
        </p:nvSpPr>
        <p:spPr>
          <a:xfrm>
            <a:off x="5283570" y="4998332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90">
                <a:latin typeface="Segoe UI Symbol"/>
                <a:cs typeface="Segoe UI Symbol"/>
              </a:rPr>
              <a:t>⎠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120" name="object 120" descr=""/>
          <p:cNvSpPr txBox="1"/>
          <p:nvPr/>
        </p:nvSpPr>
        <p:spPr>
          <a:xfrm>
            <a:off x="745796" y="5133914"/>
            <a:ext cx="8877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55">
                <a:latin typeface="Palatino Linotype"/>
                <a:cs typeface="Palatino Linotype"/>
              </a:rPr>
              <a:t>Swamy</a:t>
            </a:r>
            <a:r>
              <a:rPr dirty="0" sz="650">
                <a:latin typeface="Palatino Linotype"/>
                <a:cs typeface="Palatino Linotype"/>
              </a:rPr>
              <a:t> </a:t>
            </a:r>
            <a:r>
              <a:rPr dirty="0" sz="650" spc="-45">
                <a:latin typeface="Palatino Linotype"/>
                <a:cs typeface="Palatino Linotype"/>
              </a:rPr>
              <a:t>and</a:t>
            </a:r>
            <a:r>
              <a:rPr dirty="0" sz="650" spc="5">
                <a:latin typeface="Palatino Linotype"/>
                <a:cs typeface="Palatino Linotype"/>
              </a:rPr>
              <a:t> </a:t>
            </a:r>
            <a:r>
              <a:rPr dirty="0" sz="650" spc="-30">
                <a:latin typeface="Palatino Linotype"/>
                <a:cs typeface="Palatino Linotype"/>
              </a:rPr>
              <a:t>Arora</a:t>
            </a:r>
            <a:r>
              <a:rPr dirty="0" sz="650" spc="5">
                <a:latin typeface="Palatino Linotype"/>
                <a:cs typeface="Palatino Linotype"/>
              </a:rPr>
              <a:t> </a:t>
            </a:r>
            <a:r>
              <a:rPr dirty="0" sz="650" spc="-10">
                <a:latin typeface="Palatino Linotype"/>
                <a:cs typeface="Palatino Linotype"/>
              </a:rPr>
              <a:t>(1972):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1" name="object 121" descr=""/>
          <p:cNvSpPr txBox="1"/>
          <p:nvPr/>
        </p:nvSpPr>
        <p:spPr>
          <a:xfrm>
            <a:off x="970402" y="5494763"/>
            <a:ext cx="159385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i="1">
                <a:latin typeface="Palatino Linotype"/>
                <a:cs typeface="Palatino Linotype"/>
              </a:rPr>
              <a:t>A</a:t>
            </a:r>
            <a:r>
              <a:rPr dirty="0" sz="650" spc="-25" i="1">
                <a:latin typeface="Palatino Linotype"/>
                <a:cs typeface="Palatino Linotype"/>
              </a:rPr>
              <a:t> </a:t>
            </a:r>
            <a:r>
              <a:rPr dirty="0" sz="650" spc="25">
                <a:latin typeface="Cambria"/>
                <a:cs typeface="Cambria"/>
              </a:rPr>
              <a:t>=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22" name="object 122" descr=""/>
          <p:cNvSpPr txBox="1"/>
          <p:nvPr/>
        </p:nvSpPr>
        <p:spPr>
          <a:xfrm>
            <a:off x="1126979" y="5284771"/>
            <a:ext cx="495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655" i="1">
                <a:latin typeface="Meiryo"/>
                <a:cs typeface="Meiryo"/>
              </a:rPr>
              <a:t>⎛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23" name="object 123" descr=""/>
          <p:cNvSpPr txBox="1"/>
          <p:nvPr/>
        </p:nvSpPr>
        <p:spPr>
          <a:xfrm>
            <a:off x="1126979" y="5363100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365" i="1">
                <a:latin typeface="Meiryo"/>
                <a:cs typeface="Meiryo"/>
              </a:rPr>
              <a:t>⎜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24" name="object 124" descr=""/>
          <p:cNvSpPr txBox="1"/>
          <p:nvPr/>
        </p:nvSpPr>
        <p:spPr>
          <a:xfrm>
            <a:off x="1126979" y="5437261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365" i="1">
                <a:latin typeface="Meiryo"/>
                <a:cs typeface="Meiryo"/>
              </a:rPr>
              <a:t>⎜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25" name="object 125" descr=""/>
          <p:cNvSpPr txBox="1"/>
          <p:nvPr/>
        </p:nvSpPr>
        <p:spPr>
          <a:xfrm>
            <a:off x="1126979" y="5511422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365" i="1">
                <a:latin typeface="Meiryo"/>
                <a:cs typeface="Meiryo"/>
              </a:rPr>
              <a:t>⎜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26" name="object 126" descr=""/>
          <p:cNvSpPr txBox="1"/>
          <p:nvPr/>
        </p:nvSpPr>
        <p:spPr>
          <a:xfrm>
            <a:off x="1126979" y="5659744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365" i="1">
                <a:latin typeface="Meiryo"/>
                <a:cs typeface="Meiryo"/>
              </a:rPr>
              <a:t>⎜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27" name="object 127" descr=""/>
          <p:cNvSpPr txBox="1"/>
          <p:nvPr/>
        </p:nvSpPr>
        <p:spPr>
          <a:xfrm>
            <a:off x="1126979" y="5717325"/>
            <a:ext cx="495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150">
                <a:latin typeface="Segoe UI Symbol"/>
                <a:cs typeface="Segoe UI Symbol"/>
              </a:rPr>
              <a:t>⎝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128" name="object 128" descr=""/>
          <p:cNvSpPr txBox="1"/>
          <p:nvPr/>
        </p:nvSpPr>
        <p:spPr>
          <a:xfrm>
            <a:off x="2179621" y="5314090"/>
            <a:ext cx="66675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5">
                <a:latin typeface="Palatino Linotype"/>
                <a:cs typeface="Palatino Linotype"/>
              </a:rPr>
              <a:t>0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29" name="object 129" descr=""/>
          <p:cNvSpPr txBox="1"/>
          <p:nvPr/>
        </p:nvSpPr>
        <p:spPr>
          <a:xfrm>
            <a:off x="3055590" y="5274798"/>
            <a:ext cx="66675" cy="300355"/>
          </a:xfrm>
          <a:prstGeom prst="rect">
            <a:avLst/>
          </a:prstGeom>
        </p:spPr>
        <p:txBody>
          <a:bodyPr wrap="square" lIns="0" tIns="508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400"/>
              </a:spcBef>
            </a:pPr>
            <a:r>
              <a:rPr dirty="0" sz="650" spc="-5">
                <a:latin typeface="Palatino Linotype"/>
                <a:cs typeface="Palatino Linotype"/>
              </a:rPr>
              <a:t>0</a:t>
            </a:r>
            <a:endParaRPr sz="650">
              <a:latin typeface="Palatino Linotype"/>
              <a:cs typeface="Palatino Linotype"/>
            </a:endParaRPr>
          </a:p>
          <a:p>
            <a:pPr marL="12700">
              <a:lnSpc>
                <a:spcPct val="100000"/>
              </a:lnSpc>
              <a:spcBef>
                <a:spcPts val="300"/>
              </a:spcBef>
            </a:pPr>
            <a:r>
              <a:rPr dirty="0" sz="650" spc="-5">
                <a:latin typeface="Palatino Linotype"/>
                <a:cs typeface="Palatino Linotype"/>
              </a:rPr>
              <a:t>0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0" name="object 130" descr=""/>
          <p:cNvSpPr txBox="1"/>
          <p:nvPr/>
        </p:nvSpPr>
        <p:spPr>
          <a:xfrm>
            <a:off x="1812730" y="5394378"/>
            <a:ext cx="1003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65" i="1">
                <a:latin typeface="Meiryo"/>
                <a:cs typeface="Meiryo"/>
              </a:rPr>
              <a:t>∑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31" name="object 131" descr=""/>
          <p:cNvSpPr txBox="1"/>
          <p:nvPr/>
        </p:nvSpPr>
        <p:spPr>
          <a:xfrm>
            <a:off x="1836875" y="5548404"/>
            <a:ext cx="48895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-20" i="1">
                <a:latin typeface="Palatino Linotype"/>
                <a:cs typeface="Palatino Linotype"/>
              </a:rPr>
              <a:t>g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132" name="object 132" descr=""/>
          <p:cNvSpPr txBox="1"/>
          <p:nvPr/>
        </p:nvSpPr>
        <p:spPr>
          <a:xfrm>
            <a:off x="1179168" y="5274888"/>
            <a:ext cx="1170940" cy="300355"/>
          </a:xfrm>
          <a:prstGeom prst="rect">
            <a:avLst/>
          </a:prstGeom>
        </p:spPr>
        <p:txBody>
          <a:bodyPr wrap="square" lIns="0" tIns="508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400"/>
              </a:spcBef>
            </a:pPr>
            <a:r>
              <a:rPr dirty="0" sz="650" spc="-40" i="1">
                <a:latin typeface="Palatino Linotype"/>
                <a:cs typeface="Palatino Linotype"/>
              </a:rPr>
              <a:t>O</a:t>
            </a:r>
            <a:r>
              <a:rPr dirty="0" sz="650" spc="-20" i="1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−</a:t>
            </a:r>
            <a:r>
              <a:rPr dirty="0" sz="650" spc="-20">
                <a:latin typeface="Cambria"/>
                <a:cs typeface="Cambria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30" i="1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−</a:t>
            </a:r>
            <a:r>
              <a:rPr dirty="0" sz="650" spc="-10">
                <a:latin typeface="Cambria"/>
                <a:cs typeface="Cambria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K</a:t>
            </a:r>
            <a:endParaRPr sz="650">
              <a:latin typeface="Palatino Linotype"/>
              <a:cs typeface="Palatino Linotype"/>
            </a:endParaRPr>
          </a:p>
          <a:p>
            <a:pPr marL="38100">
              <a:lnSpc>
                <a:spcPct val="100000"/>
              </a:lnSpc>
              <a:spcBef>
                <a:spcPts val="300"/>
              </a:spcBef>
            </a:pPr>
            <a:r>
              <a:rPr dirty="0" sz="650" i="1">
                <a:latin typeface="Palatino Linotype"/>
                <a:cs typeface="Palatino Linotype"/>
              </a:rPr>
              <a:t>N</a:t>
            </a:r>
            <a:r>
              <a:rPr dirty="0" sz="650" spc="25" i="1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−</a:t>
            </a:r>
            <a:r>
              <a:rPr dirty="0" sz="650">
                <a:latin typeface="Cambria"/>
                <a:cs typeface="Cambria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G</a:t>
            </a:r>
            <a:r>
              <a:rPr dirty="0" sz="650" spc="-25" i="1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−</a:t>
            </a:r>
            <a:r>
              <a:rPr dirty="0" sz="650" spc="-5">
                <a:latin typeface="Cambria"/>
                <a:cs typeface="Cambria"/>
              </a:rPr>
              <a:t> </a:t>
            </a:r>
            <a:r>
              <a:rPr dirty="0" sz="650" i="1">
                <a:latin typeface="Palatino Linotype"/>
                <a:cs typeface="Palatino Linotype"/>
              </a:rPr>
              <a:t>K</a:t>
            </a:r>
            <a:r>
              <a:rPr dirty="0" sz="650" spc="180" i="1">
                <a:latin typeface="Palatino Linotype"/>
                <a:cs typeface="Palatino Linotype"/>
              </a:rPr>
              <a:t>  </a:t>
            </a:r>
            <a:r>
              <a:rPr dirty="0" sz="650" spc="-40" i="1">
                <a:latin typeface="Palatino Linotype"/>
                <a:cs typeface="Palatino Linotype"/>
              </a:rPr>
              <a:t>O</a:t>
            </a:r>
            <a:r>
              <a:rPr dirty="0" sz="650" spc="-15" i="1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−</a:t>
            </a:r>
            <a:r>
              <a:rPr dirty="0" sz="650" spc="265">
                <a:latin typeface="Cambria"/>
                <a:cs typeface="Cambria"/>
              </a:rPr>
              <a:t>  </a:t>
            </a: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baseline="-20833" sz="600" i="1">
                <a:latin typeface="Palatino Linotype"/>
                <a:cs typeface="Palatino Linotype"/>
              </a:rPr>
              <a:t>g</a:t>
            </a:r>
            <a:r>
              <a:rPr dirty="0" baseline="-20833" sz="600" spc="150" i="1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−</a:t>
            </a:r>
            <a:r>
              <a:rPr dirty="0" sz="650" spc="-10">
                <a:latin typeface="Cambria"/>
                <a:cs typeface="Cambria"/>
              </a:rPr>
              <a:t> </a:t>
            </a:r>
            <a:r>
              <a:rPr dirty="0" sz="650" spc="-10">
                <a:latin typeface="Palatino Linotype"/>
                <a:cs typeface="Palatino Linotype"/>
              </a:rPr>
              <a:t>tr</a:t>
            </a:r>
            <a:r>
              <a:rPr dirty="0" sz="650" spc="-10">
                <a:latin typeface="Cambria"/>
                <a:cs typeface="Cambria"/>
              </a:rPr>
              <a:t>(Θ</a:t>
            </a:r>
            <a:r>
              <a:rPr dirty="0" baseline="34722" sz="600" spc="-15">
                <a:latin typeface="Cambria"/>
                <a:cs typeface="Cambria"/>
              </a:rPr>
              <a:t>−</a:t>
            </a:r>
            <a:r>
              <a:rPr dirty="0" baseline="34722" sz="600" spc="-15">
                <a:latin typeface="Palatino Linotype"/>
                <a:cs typeface="Palatino Linotype"/>
              </a:rPr>
              <a:t>1</a:t>
            </a:r>
            <a:endParaRPr baseline="34722" sz="600">
              <a:latin typeface="Palatino Linotype"/>
              <a:cs typeface="Palatino Linotype"/>
            </a:endParaRPr>
          </a:p>
        </p:txBody>
      </p:sp>
      <p:sp>
        <p:nvSpPr>
          <p:cNvPr id="133" name="object 133" descr=""/>
          <p:cNvSpPr txBox="1"/>
          <p:nvPr/>
        </p:nvSpPr>
        <p:spPr>
          <a:xfrm>
            <a:off x="2195154" y="5508280"/>
            <a:ext cx="542290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sz="400" spc="-30">
                <a:latin typeface="Cambria"/>
                <a:cs typeface="Cambria"/>
              </a:rPr>
              <a:t>(</a:t>
            </a:r>
            <a:r>
              <a:rPr dirty="0" sz="400" spc="10" i="1">
                <a:latin typeface="Palatino Linotype"/>
                <a:cs typeface="Palatino Linotype"/>
              </a:rPr>
              <a:t>B</a:t>
            </a:r>
            <a:r>
              <a:rPr dirty="0" baseline="-22222" sz="375" spc="-179" i="1">
                <a:latin typeface="Meiryo"/>
                <a:cs typeface="Meiryo"/>
              </a:rPr>
              <a:t/>
            </a:r>
            <a:r>
              <a:rPr dirty="0" baseline="-22222" sz="375" spc="-75" i="1">
                <a:latin typeface="Meiryo"/>
                <a:cs typeface="Meiryo"/>
              </a:rPr>
              <a:t> </a:t>
            </a:r>
            <a:r>
              <a:rPr dirty="0" sz="400" spc="70">
                <a:latin typeface="Cambria"/>
                <a:cs typeface="Cambria"/>
              </a:rPr>
              <a:t>−</a:t>
            </a:r>
            <a:r>
              <a:rPr dirty="0" sz="400" spc="10" i="1">
                <a:latin typeface="Palatino Linotype"/>
                <a:cs typeface="Palatino Linotype"/>
              </a:rPr>
              <a:t>B</a:t>
            </a:r>
            <a:r>
              <a:rPr dirty="0" baseline="-22222" sz="375" spc="-150" i="1">
                <a:latin typeface="Meiryo"/>
                <a:cs typeface="Meiryo"/>
              </a:rPr>
              <a:t/>
            </a:r>
            <a:r>
              <a:rPr dirty="0" baseline="-22222" sz="375" spc="-82" i="1">
                <a:latin typeface="Meiryo"/>
                <a:cs typeface="Meiryo"/>
              </a:rPr>
              <a:t> </a:t>
            </a:r>
            <a:r>
              <a:rPr dirty="0" sz="400">
                <a:latin typeface="Cambria"/>
                <a:cs typeface="Cambria"/>
              </a:rPr>
              <a:t>)</a:t>
            </a:r>
            <a:r>
              <a:rPr dirty="0" sz="400" spc="220">
                <a:latin typeface="Cambria"/>
                <a:cs typeface="Cambria"/>
              </a:rPr>
              <a:t>  </a:t>
            </a:r>
            <a:r>
              <a:rPr dirty="0" baseline="-11111" sz="375" i="1">
                <a:latin typeface="Meiryo"/>
                <a:cs typeface="Meiryo"/>
              </a:rPr>
              <a:t/>
            </a:r>
            <a:r>
              <a:rPr dirty="0" baseline="-11111" sz="375" spc="457" i="1">
                <a:latin typeface="Meiryo"/>
                <a:cs typeface="Meiryo"/>
              </a:rPr>
              <a:t> </a:t>
            </a:r>
            <a:r>
              <a:rPr dirty="0" baseline="-11111" sz="375" i="1">
                <a:latin typeface="Meiryo"/>
                <a:cs typeface="Meiryo"/>
              </a:rPr>
              <a:t/>
            </a:r>
            <a:r>
              <a:rPr dirty="0" baseline="-11111" sz="375" spc="262" i="1">
                <a:latin typeface="Meiryo"/>
                <a:cs typeface="Meiryo"/>
              </a:rPr>
              <a:t>  </a:t>
            </a:r>
            <a:r>
              <a:rPr dirty="0" baseline="-11111" sz="375" spc="-75" i="1">
                <a:latin typeface="Meiryo"/>
                <a:cs typeface="Meiryo"/>
              </a:rPr>
              <a:t/>
            </a:r>
            <a:endParaRPr baseline="-11111" sz="375">
              <a:latin typeface="Meiryo"/>
              <a:cs typeface="Meiryo"/>
            </a:endParaRPr>
          </a:p>
        </p:txBody>
      </p:sp>
      <p:sp>
        <p:nvSpPr>
          <p:cNvPr id="134" name="object 134" descr=""/>
          <p:cNvSpPr txBox="1"/>
          <p:nvPr/>
        </p:nvSpPr>
        <p:spPr>
          <a:xfrm>
            <a:off x="2386919" y="5471759"/>
            <a:ext cx="404495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dirty="0" baseline="12820" sz="975">
                <a:latin typeface="Cambria"/>
                <a:cs typeface="Cambria"/>
              </a:rPr>
              <a:t>Θ</a:t>
            </a:r>
            <a:r>
              <a:rPr dirty="0" sz="400" i="1">
                <a:latin typeface="Palatino Linotype"/>
                <a:cs typeface="Palatino Linotype"/>
              </a:rPr>
              <a:t>S</a:t>
            </a:r>
            <a:r>
              <a:rPr dirty="0" sz="400" spc="114" i="1">
                <a:latin typeface="Palatino Linotype"/>
                <a:cs typeface="Palatino Linotype"/>
              </a:rPr>
              <a:t> </a:t>
            </a:r>
            <a:r>
              <a:rPr dirty="0" sz="400">
                <a:latin typeface="Cambria"/>
                <a:cs typeface="Cambria"/>
              </a:rPr>
              <a:t>(</a:t>
            </a:r>
            <a:r>
              <a:rPr dirty="0" sz="400" i="1">
                <a:latin typeface="Palatino Linotype"/>
                <a:cs typeface="Palatino Linotype"/>
              </a:rPr>
              <a:t>B</a:t>
            </a:r>
            <a:r>
              <a:rPr dirty="0" sz="400" spc="114" i="1">
                <a:latin typeface="Palatino Linotype"/>
                <a:cs typeface="Palatino Linotype"/>
              </a:rPr>
              <a:t> </a:t>
            </a:r>
            <a:r>
              <a:rPr dirty="0" sz="400">
                <a:latin typeface="Cambria"/>
                <a:cs typeface="Cambria"/>
              </a:rPr>
              <a:t>−</a:t>
            </a:r>
            <a:r>
              <a:rPr dirty="0" sz="400" i="1">
                <a:latin typeface="Palatino Linotype"/>
                <a:cs typeface="Palatino Linotype"/>
              </a:rPr>
              <a:t>B</a:t>
            </a:r>
            <a:r>
              <a:rPr dirty="0" sz="400" spc="130" i="1">
                <a:latin typeface="Palatino Linotype"/>
                <a:cs typeface="Palatino Linotype"/>
              </a:rPr>
              <a:t> </a:t>
            </a:r>
            <a:r>
              <a:rPr dirty="0" sz="400" spc="-25">
                <a:latin typeface="Cambria"/>
                <a:cs typeface="Cambria"/>
              </a:rPr>
              <a:t>)</a:t>
            </a:r>
            <a:r>
              <a:rPr dirty="0" baseline="12820" sz="975" spc="-37">
                <a:latin typeface="Cambria"/>
                <a:cs typeface="Cambria"/>
              </a:rPr>
              <a:t>)</a:t>
            </a:r>
            <a:endParaRPr baseline="12820" sz="975">
              <a:latin typeface="Cambria"/>
              <a:cs typeface="Cambria"/>
            </a:endParaRPr>
          </a:p>
        </p:txBody>
      </p:sp>
      <p:sp>
        <p:nvSpPr>
          <p:cNvPr id="135" name="object 135" descr=""/>
          <p:cNvSpPr txBox="1"/>
          <p:nvPr/>
        </p:nvSpPr>
        <p:spPr>
          <a:xfrm>
            <a:off x="1284460" y="5639008"/>
            <a:ext cx="231775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i="1">
                <a:latin typeface="Palatino Linotype"/>
                <a:cs typeface="Palatino Linotype"/>
              </a:rPr>
              <a:t>G</a:t>
            </a:r>
            <a:r>
              <a:rPr dirty="0" sz="650" spc="-25" i="1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−</a:t>
            </a:r>
            <a:r>
              <a:rPr dirty="0" sz="650" spc="-5">
                <a:latin typeface="Cambria"/>
                <a:cs typeface="Cambria"/>
              </a:rPr>
              <a:t> </a:t>
            </a:r>
            <a:r>
              <a:rPr dirty="0" sz="650" spc="-50" i="1">
                <a:latin typeface="Palatino Linotype"/>
                <a:cs typeface="Palatino Linotype"/>
              </a:rPr>
              <a:t>K</a:t>
            </a:r>
            <a:endParaRPr sz="650">
              <a:latin typeface="Palatino Linotype"/>
              <a:cs typeface="Palatino Linotype"/>
            </a:endParaRPr>
          </a:p>
        </p:txBody>
      </p:sp>
      <p:sp>
        <p:nvSpPr>
          <p:cNvPr id="136" name="object 136" descr=""/>
          <p:cNvSpPr txBox="1"/>
          <p:nvPr/>
        </p:nvSpPr>
        <p:spPr>
          <a:xfrm>
            <a:off x="1862806" y="5582160"/>
            <a:ext cx="1003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65" i="1">
                <a:latin typeface="Meiryo"/>
                <a:cs typeface="Meiryo"/>
              </a:rPr>
              <a:t>∑</a:t>
            </a:r>
            <a:endParaRPr sz="650">
              <a:latin typeface="Meiryo"/>
              <a:cs typeface="Meiryo"/>
            </a:endParaRPr>
          </a:p>
        </p:txBody>
      </p:sp>
      <p:sp>
        <p:nvSpPr>
          <p:cNvPr id="137" name="object 137" descr=""/>
          <p:cNvSpPr txBox="1"/>
          <p:nvPr/>
        </p:nvSpPr>
        <p:spPr>
          <a:xfrm>
            <a:off x="1886897" y="5736037"/>
            <a:ext cx="48895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-20" i="1">
                <a:latin typeface="Palatino Linotype"/>
                <a:cs typeface="Palatino Linotype"/>
              </a:rPr>
              <a:t>g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138" name="object 138" descr=""/>
          <p:cNvSpPr txBox="1"/>
          <p:nvPr/>
        </p:nvSpPr>
        <p:spPr>
          <a:xfrm>
            <a:off x="2270576" y="5635985"/>
            <a:ext cx="91440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-25">
                <a:latin typeface="Cambria"/>
                <a:cs typeface="Cambria"/>
              </a:rPr>
              <a:t>−</a:t>
            </a:r>
            <a:r>
              <a:rPr dirty="0" sz="400" spc="-25">
                <a:latin typeface="Palatino Linotype"/>
                <a:cs typeface="Palatino Linotype"/>
              </a:rPr>
              <a:t>1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139" name="object 139" descr=""/>
          <p:cNvSpPr txBox="1"/>
          <p:nvPr/>
        </p:nvSpPr>
        <p:spPr>
          <a:xfrm>
            <a:off x="2003255" y="5686011"/>
            <a:ext cx="506095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408305" algn="l"/>
              </a:tabLst>
            </a:pPr>
            <a:r>
              <a:rPr dirty="0" sz="400" spc="-50" i="1">
                <a:latin typeface="Palatino Linotype"/>
                <a:cs typeface="Palatino Linotype"/>
              </a:rPr>
              <a:t>g</a:t>
            </a:r>
            <a:r>
              <a:rPr dirty="0" sz="400" i="1">
                <a:latin typeface="Palatino Linotype"/>
                <a:cs typeface="Palatino Linotype"/>
              </a:rPr>
              <a:t>	B</a:t>
            </a:r>
            <a:r>
              <a:rPr dirty="0" sz="400" spc="100" i="1">
                <a:latin typeface="Palatino Linotype"/>
                <a:cs typeface="Palatino Linotype"/>
              </a:rPr>
              <a:t> </a:t>
            </a:r>
            <a:r>
              <a:rPr dirty="0" sz="400" spc="-50" i="1">
                <a:latin typeface="Palatino Linotype"/>
                <a:cs typeface="Palatino Linotype"/>
              </a:rPr>
              <a:t>S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140" name="object 140" descr=""/>
          <p:cNvSpPr txBox="1"/>
          <p:nvPr/>
        </p:nvSpPr>
        <p:spPr>
          <a:xfrm>
            <a:off x="2245176" y="5708886"/>
            <a:ext cx="306705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13888" sz="600" i="1">
                <a:latin typeface="Palatino Linotype"/>
                <a:cs typeface="Palatino Linotype"/>
              </a:rPr>
              <a:t>B</a:t>
            </a:r>
            <a:r>
              <a:rPr dirty="0" sz="250" i="1">
                <a:latin typeface="Meiryo"/>
                <a:cs typeface="Meiryo"/>
              </a:rPr>
              <a:t/>
            </a:r>
            <a:r>
              <a:rPr dirty="0" sz="250" spc="280" i="1">
                <a:latin typeface="Meiryo"/>
                <a:cs typeface="Meiryo"/>
              </a:rPr>
              <a:t>  </a:t>
            </a:r>
            <a:r>
              <a:rPr dirty="0" baseline="11111" sz="375" spc="-30" i="1">
                <a:latin typeface="Meiryo"/>
                <a:cs typeface="Meiryo"/>
              </a:rPr>
              <a:t/>
            </a:r>
            <a:r>
              <a:rPr dirty="0" baseline="11111" sz="375" spc="179" i="1">
                <a:latin typeface="Meiryo"/>
                <a:cs typeface="Meiryo"/>
              </a:rPr>
              <a:t> </a:t>
            </a:r>
            <a:r>
              <a:rPr dirty="0" baseline="11111" sz="375" spc="-75" i="1">
                <a:latin typeface="Meiryo"/>
                <a:cs typeface="Meiryo"/>
              </a:rPr>
              <a:t/>
            </a:r>
            <a:endParaRPr baseline="11111" sz="375">
              <a:latin typeface="Meiryo"/>
              <a:cs typeface="Meiryo"/>
            </a:endParaRPr>
          </a:p>
        </p:txBody>
      </p:sp>
      <p:sp>
        <p:nvSpPr>
          <p:cNvPr id="141" name="object 141" descr=""/>
          <p:cNvSpPr txBox="1"/>
          <p:nvPr/>
        </p:nvSpPr>
        <p:spPr>
          <a:xfrm>
            <a:off x="1951017" y="5639028"/>
            <a:ext cx="61214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i="1">
                <a:latin typeface="Palatino Linotype"/>
                <a:cs typeface="Palatino Linotype"/>
              </a:rPr>
              <a:t>T</a:t>
            </a:r>
            <a:r>
              <a:rPr dirty="0" sz="650" spc="220" i="1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−</a:t>
            </a:r>
            <a:r>
              <a:rPr dirty="0" sz="650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sz="650" spc="405">
                <a:latin typeface="Cambria"/>
                <a:cs typeface="Cambria"/>
              </a:rPr>
              <a:t> </a:t>
            </a:r>
            <a:r>
              <a:rPr dirty="0" sz="650" spc="65">
                <a:latin typeface="Cambria"/>
                <a:cs typeface="Cambria"/>
              </a:rPr>
              <a:t>Υ</a:t>
            </a:r>
            <a:r>
              <a:rPr dirty="0" sz="650" spc="300">
                <a:latin typeface="Cambria"/>
                <a:cs typeface="Cambria"/>
              </a:rPr>
              <a:t>  </a:t>
            </a:r>
            <a:r>
              <a:rPr dirty="0" sz="650" spc="-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42" name="object 142" descr=""/>
          <p:cNvSpPr txBox="1"/>
          <p:nvPr/>
        </p:nvSpPr>
        <p:spPr>
          <a:xfrm>
            <a:off x="3119169" y="5635985"/>
            <a:ext cx="91440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dirty="0" sz="400" spc="-25">
                <a:latin typeface="Cambria"/>
                <a:cs typeface="Cambria"/>
              </a:rPr>
              <a:t>−</a:t>
            </a:r>
            <a:r>
              <a:rPr dirty="0" sz="400" spc="-25">
                <a:latin typeface="Palatino Linotype"/>
                <a:cs typeface="Palatino Linotype"/>
              </a:rPr>
              <a:t>1</a:t>
            </a:r>
            <a:endParaRPr sz="400">
              <a:latin typeface="Palatino Linotype"/>
              <a:cs typeface="Palatino Linotype"/>
            </a:endParaRPr>
          </a:p>
        </p:txBody>
      </p:sp>
      <p:sp>
        <p:nvSpPr>
          <p:cNvPr id="143" name="object 143" descr=""/>
          <p:cNvSpPr txBox="1"/>
          <p:nvPr/>
        </p:nvSpPr>
        <p:spPr>
          <a:xfrm>
            <a:off x="3093769" y="5708886"/>
            <a:ext cx="252095" cy="92075"/>
          </a:xfrm>
          <a:prstGeom prst="rect">
            <a:avLst/>
          </a:prstGeom>
        </p:spPr>
        <p:txBody>
          <a:bodyPr wrap="square" lIns="0" tIns="17145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dirty="0" baseline="13888" sz="600" i="1">
                <a:latin typeface="Palatino Linotype"/>
                <a:cs typeface="Palatino Linotype"/>
              </a:rPr>
              <a:t>B</a:t>
            </a:r>
            <a:r>
              <a:rPr dirty="0" sz="250" i="1">
                <a:latin typeface="Meiryo"/>
                <a:cs typeface="Meiryo"/>
              </a:rPr>
              <a:t/>
            </a:r>
            <a:r>
              <a:rPr dirty="0" sz="250" spc="275" i="1">
                <a:latin typeface="Meiryo"/>
                <a:cs typeface="Meiryo"/>
              </a:rPr>
              <a:t>  </a:t>
            </a:r>
            <a:r>
              <a:rPr dirty="0" baseline="11111" sz="375" spc="-75" i="1">
                <a:latin typeface="Meiryo"/>
                <a:cs typeface="Meiryo"/>
              </a:rPr>
              <a:t/>
            </a:r>
            <a:endParaRPr baseline="11111" sz="375">
              <a:latin typeface="Meiryo"/>
              <a:cs typeface="Meiryo"/>
            </a:endParaRPr>
          </a:p>
        </p:txBody>
      </p:sp>
      <p:sp>
        <p:nvSpPr>
          <p:cNvPr id="144" name="object 144" descr=""/>
          <p:cNvSpPr txBox="1"/>
          <p:nvPr/>
        </p:nvSpPr>
        <p:spPr>
          <a:xfrm>
            <a:off x="2821959" y="5639028"/>
            <a:ext cx="534035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-40" i="1">
                <a:latin typeface="Palatino Linotype"/>
                <a:cs typeface="Palatino Linotype"/>
              </a:rPr>
              <a:t>O</a:t>
            </a:r>
            <a:r>
              <a:rPr dirty="0" sz="650" spc="-20" i="1">
                <a:latin typeface="Palatino Linotype"/>
                <a:cs typeface="Palatino Linotype"/>
              </a:rPr>
              <a:t> </a:t>
            </a:r>
            <a:r>
              <a:rPr dirty="0" sz="650" spc="75">
                <a:latin typeface="Cambria"/>
                <a:cs typeface="Cambria"/>
              </a:rPr>
              <a:t>−</a:t>
            </a:r>
            <a:r>
              <a:rPr dirty="0" sz="650">
                <a:latin typeface="Cambria"/>
                <a:cs typeface="Cambria"/>
              </a:rPr>
              <a:t> </a:t>
            </a:r>
            <a:r>
              <a:rPr dirty="0" sz="650">
                <a:latin typeface="Palatino Linotype"/>
                <a:cs typeface="Palatino Linotype"/>
              </a:rPr>
              <a:t>tr</a:t>
            </a:r>
            <a:r>
              <a:rPr dirty="0" sz="650">
                <a:latin typeface="Cambria"/>
                <a:cs typeface="Cambria"/>
              </a:rPr>
              <a:t>(Υ</a:t>
            </a:r>
            <a:r>
              <a:rPr dirty="0" sz="650" spc="409">
                <a:latin typeface="Cambria"/>
                <a:cs typeface="Cambria"/>
              </a:rPr>
              <a:t> </a:t>
            </a:r>
            <a:r>
              <a:rPr dirty="0" sz="650" spc="65">
                <a:latin typeface="Cambria"/>
                <a:cs typeface="Cambria"/>
              </a:rPr>
              <a:t>Υ</a:t>
            </a:r>
            <a:r>
              <a:rPr dirty="0" sz="650" spc="305">
                <a:latin typeface="Cambria"/>
                <a:cs typeface="Cambria"/>
              </a:rPr>
              <a:t> </a:t>
            </a:r>
            <a:r>
              <a:rPr dirty="0" sz="650" spc="-50">
                <a:latin typeface="Cambria"/>
                <a:cs typeface="Cambria"/>
              </a:rPr>
              <a:t>)</a:t>
            </a:r>
            <a:endParaRPr sz="650">
              <a:latin typeface="Cambria"/>
              <a:cs typeface="Cambria"/>
            </a:endParaRPr>
          </a:p>
        </p:txBody>
      </p:sp>
      <p:sp>
        <p:nvSpPr>
          <p:cNvPr id="145" name="object 145" descr=""/>
          <p:cNvSpPr txBox="1"/>
          <p:nvPr/>
        </p:nvSpPr>
        <p:spPr>
          <a:xfrm>
            <a:off x="3247627" y="5659769"/>
            <a:ext cx="186055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400" i="1">
                <a:latin typeface="Palatino Linotype"/>
                <a:cs typeface="Palatino Linotype"/>
              </a:rPr>
              <a:t>S</a:t>
            </a:r>
            <a:r>
              <a:rPr dirty="0" sz="400" spc="270" i="1">
                <a:latin typeface="Palatino Linotype"/>
                <a:cs typeface="Palatino Linotype"/>
              </a:rPr>
              <a:t>  </a:t>
            </a:r>
            <a:r>
              <a:rPr dirty="0" sz="650" spc="30">
                <a:latin typeface="Segoe UI Symbol"/>
                <a:cs typeface="Segoe UI Symbol"/>
              </a:rPr>
              <a:t>⎟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146" name="object 146" descr=""/>
          <p:cNvSpPr txBox="1"/>
          <p:nvPr/>
        </p:nvSpPr>
        <p:spPr>
          <a:xfrm>
            <a:off x="3345819" y="5284797"/>
            <a:ext cx="1130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90"/>
              </a:spcBef>
            </a:pPr>
            <a:r>
              <a:rPr dirty="0" sz="650" spc="-25">
                <a:latin typeface="Segoe UI Symbol"/>
                <a:cs typeface="Segoe UI Symbol"/>
              </a:rPr>
              <a:t>⎞</a:t>
            </a:r>
            <a:r>
              <a:rPr dirty="0" baseline="-51282" sz="975" spc="-37">
                <a:latin typeface="Segoe UI Symbol"/>
                <a:cs typeface="Segoe UI Symbol"/>
              </a:rPr>
              <a:t>⎟</a:t>
            </a:r>
            <a:endParaRPr baseline="-51282" sz="975">
              <a:latin typeface="Segoe UI Symbol"/>
              <a:cs typeface="Segoe UI Symbol"/>
            </a:endParaRPr>
          </a:p>
        </p:txBody>
      </p:sp>
      <p:sp>
        <p:nvSpPr>
          <p:cNvPr id="147" name="object 147" descr=""/>
          <p:cNvSpPr txBox="1"/>
          <p:nvPr/>
        </p:nvSpPr>
        <p:spPr>
          <a:xfrm>
            <a:off x="3371219" y="5437286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90">
                <a:latin typeface="Segoe UI Symbol"/>
                <a:cs typeface="Segoe UI Symbol"/>
              </a:rPr>
              <a:t>⎟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148" name="object 148" descr=""/>
          <p:cNvSpPr txBox="1"/>
          <p:nvPr/>
        </p:nvSpPr>
        <p:spPr>
          <a:xfrm>
            <a:off x="3371219" y="5511447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90">
                <a:latin typeface="Segoe UI Symbol"/>
                <a:cs typeface="Segoe UI Symbol"/>
              </a:rPr>
              <a:t>⎟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149" name="object 149" descr=""/>
          <p:cNvSpPr txBox="1"/>
          <p:nvPr/>
        </p:nvSpPr>
        <p:spPr>
          <a:xfrm>
            <a:off x="3371219" y="5717351"/>
            <a:ext cx="62230" cy="123825"/>
          </a:xfrm>
          <a:prstGeom prst="rect">
            <a:avLst/>
          </a:prstGeom>
        </p:spPr>
        <p:txBody>
          <a:bodyPr wrap="square" lIns="0" tIns="1143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dirty="0" sz="650" spc="90">
                <a:latin typeface="Segoe UI Symbol"/>
                <a:cs typeface="Segoe UI Symbol"/>
              </a:rPr>
              <a:t>⎠</a:t>
            </a:r>
            <a:endParaRPr sz="650">
              <a:latin typeface="Segoe UI Symbol"/>
              <a:cs typeface="Segoe UI Symbol"/>
            </a:endParaRPr>
          </a:p>
        </p:txBody>
      </p:sp>
      <p:sp>
        <p:nvSpPr>
          <p:cNvPr id="150" name="object 150" descr=""/>
          <p:cNvSpPr txBox="1"/>
          <p:nvPr/>
        </p:nvSpPr>
        <p:spPr>
          <a:xfrm>
            <a:off x="745824" y="5939768"/>
            <a:ext cx="2337435" cy="109220"/>
          </a:xfrm>
          <a:prstGeom prst="rect">
            <a:avLst/>
          </a:prstGeom>
        </p:spPr>
        <p:txBody>
          <a:bodyPr wrap="square" lIns="0" tIns="1206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dirty="0" sz="550" b="1">
                <a:latin typeface="Calibri"/>
                <a:cs typeface="Calibri"/>
              </a:rPr>
              <a:t>Figure</a:t>
            </a:r>
            <a:r>
              <a:rPr dirty="0" sz="550" spc="5" b="1">
                <a:latin typeface="Calibri"/>
                <a:cs typeface="Calibri"/>
              </a:rPr>
              <a:t> </a:t>
            </a:r>
            <a:r>
              <a:rPr dirty="0" sz="550" b="1">
                <a:latin typeface="Calibri"/>
                <a:cs typeface="Calibri"/>
              </a:rPr>
              <a:t>3.2</a:t>
            </a:r>
            <a:r>
              <a:rPr dirty="0" sz="550" spc="200" b="1">
                <a:latin typeface="Calibri"/>
                <a:cs typeface="Calibri"/>
              </a:rPr>
              <a:t> </a:t>
            </a:r>
            <a:r>
              <a:rPr dirty="0" sz="550" spc="-10">
                <a:latin typeface="Calibri"/>
                <a:cs typeface="Calibri"/>
              </a:rPr>
              <a:t>Error</a:t>
            </a:r>
            <a:r>
              <a:rPr dirty="0" sz="550" spc="15">
                <a:latin typeface="Calibri"/>
                <a:cs typeface="Calibri"/>
              </a:rPr>
              <a:t> </a:t>
            </a:r>
            <a:r>
              <a:rPr dirty="0" sz="550">
                <a:latin typeface="Calibri"/>
                <a:cs typeface="Calibri"/>
              </a:rPr>
              <a:t>components</a:t>
            </a:r>
            <a:r>
              <a:rPr dirty="0" sz="550" spc="15">
                <a:latin typeface="Calibri"/>
                <a:cs typeface="Calibri"/>
              </a:rPr>
              <a:t> </a:t>
            </a:r>
            <a:r>
              <a:rPr dirty="0" sz="550">
                <a:latin typeface="Calibri"/>
                <a:cs typeface="Calibri"/>
              </a:rPr>
              <a:t>estimators</a:t>
            </a:r>
            <a:r>
              <a:rPr dirty="0" sz="550" spc="15">
                <a:latin typeface="Calibri"/>
                <a:cs typeface="Calibri"/>
              </a:rPr>
              <a:t> </a:t>
            </a:r>
            <a:r>
              <a:rPr dirty="0" sz="550" spc="-10">
                <a:latin typeface="Calibri"/>
                <a:cs typeface="Calibri"/>
              </a:rPr>
              <a:t>for</a:t>
            </a:r>
            <a:r>
              <a:rPr dirty="0" sz="550" spc="10">
                <a:latin typeface="Calibri"/>
                <a:cs typeface="Calibri"/>
              </a:rPr>
              <a:t> </a:t>
            </a:r>
            <a:r>
              <a:rPr dirty="0" sz="550">
                <a:latin typeface="Calibri"/>
                <a:cs typeface="Calibri"/>
              </a:rPr>
              <a:t>the</a:t>
            </a:r>
            <a:r>
              <a:rPr dirty="0" sz="550" spc="15">
                <a:latin typeface="Calibri"/>
                <a:cs typeface="Calibri"/>
              </a:rPr>
              <a:t> </a:t>
            </a:r>
            <a:r>
              <a:rPr dirty="0" sz="550">
                <a:latin typeface="Calibri"/>
                <a:cs typeface="Calibri"/>
              </a:rPr>
              <a:t>nested</a:t>
            </a:r>
            <a:r>
              <a:rPr dirty="0" sz="550" spc="15">
                <a:latin typeface="Calibri"/>
                <a:cs typeface="Calibri"/>
              </a:rPr>
              <a:t> </a:t>
            </a:r>
            <a:r>
              <a:rPr dirty="0" sz="550" spc="-10">
                <a:latin typeface="Calibri"/>
                <a:cs typeface="Calibri"/>
              </a:rPr>
              <a:t>error</a:t>
            </a:r>
            <a:r>
              <a:rPr dirty="0" sz="550" spc="15">
                <a:latin typeface="Calibri"/>
                <a:cs typeface="Calibri"/>
              </a:rPr>
              <a:t> </a:t>
            </a:r>
            <a:r>
              <a:rPr dirty="0" sz="550">
                <a:latin typeface="Calibri"/>
                <a:cs typeface="Calibri"/>
              </a:rPr>
              <a:t>component</a:t>
            </a:r>
            <a:r>
              <a:rPr dirty="0" sz="550" spc="15">
                <a:latin typeface="Calibri"/>
                <a:cs typeface="Calibri"/>
              </a:rPr>
              <a:t> </a:t>
            </a:r>
            <a:r>
              <a:rPr dirty="0" sz="550" spc="-10">
                <a:latin typeface="Calibri"/>
                <a:cs typeface="Calibri"/>
              </a:rPr>
              <a:t>model.</a:t>
            </a:r>
            <a:endParaRPr sz="55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00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Microsoft Office PowerPoint</Application>
  <PresentationFormat>On-screen Show (4:3)</PresentationFormat>
  <ScaleCrop>false</ScaleCrop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cp:keywords>()</cp:keywords>
  <dcterms:created xsi:type="dcterms:W3CDTF">2024-07-03T14:39:33Z</dcterms:created>
  <dcterms:modified xsi:type="dcterms:W3CDTF">2024-07-03T14:39:33Z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2020-09-05T00:00:00Z</vt:filetime>
  </property>
  <property fmtid="{D5CDD505-2E9C-101B-9397-08002B2CF9AE}" pid="3" name="LastSaved">
    <vt:filetime>2024-07-03T00:00:00Z</vt:filetime>
  </property>
</Properties>
</file>